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3"/>
  </p:notesMasterIdLst>
  <p:handoutMasterIdLst>
    <p:handoutMasterId r:id="rId94"/>
  </p:handoutMasterIdLst>
  <p:sldIdLst>
    <p:sldId id="12747" r:id="rId5"/>
    <p:sldId id="2147471663" r:id="rId6"/>
    <p:sldId id="2147471745"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147471715" r:id="rId24"/>
    <p:sldId id="2147471716" r:id="rId25"/>
    <p:sldId id="2147471717" r:id="rId26"/>
    <p:sldId id="2147471718" r:id="rId27"/>
    <p:sldId id="2147471719" r:id="rId28"/>
    <p:sldId id="2147471720" r:id="rId29"/>
    <p:sldId id="2147471721" r:id="rId30"/>
    <p:sldId id="2147471722" r:id="rId31"/>
    <p:sldId id="2147471723" r:id="rId32"/>
    <p:sldId id="2147471724" r:id="rId33"/>
    <p:sldId id="2147471725" r:id="rId34"/>
    <p:sldId id="2147471726" r:id="rId35"/>
    <p:sldId id="2147471727" r:id="rId36"/>
    <p:sldId id="2147471728" r:id="rId37"/>
    <p:sldId id="2147471729" r:id="rId38"/>
    <p:sldId id="2147471730" r:id="rId39"/>
    <p:sldId id="2147471731" r:id="rId40"/>
    <p:sldId id="2147471732" r:id="rId41"/>
    <p:sldId id="2147471733" r:id="rId42"/>
    <p:sldId id="281" r:id="rId43"/>
    <p:sldId id="2147471734" r:id="rId44"/>
    <p:sldId id="2147471735" r:id="rId45"/>
    <p:sldId id="2147471736" r:id="rId46"/>
    <p:sldId id="2147471737" r:id="rId47"/>
    <p:sldId id="2147471738" r:id="rId48"/>
    <p:sldId id="2147471739" r:id="rId49"/>
    <p:sldId id="2147471740" r:id="rId50"/>
    <p:sldId id="273" r:id="rId51"/>
    <p:sldId id="284" r:id="rId52"/>
    <p:sldId id="285" r:id="rId53"/>
    <p:sldId id="2147471741" r:id="rId54"/>
    <p:sldId id="2147471742" r:id="rId55"/>
    <p:sldId id="2147471743" r:id="rId56"/>
    <p:sldId id="2147471744" r:id="rId57"/>
    <p:sldId id="274" r:id="rId58"/>
    <p:sldId id="275" r:id="rId59"/>
    <p:sldId id="276" r:id="rId60"/>
    <p:sldId id="277" r:id="rId61"/>
    <p:sldId id="278" r:id="rId62"/>
    <p:sldId id="279" r:id="rId63"/>
    <p:sldId id="280" r:id="rId64"/>
    <p:sldId id="2147471665" r:id="rId65"/>
    <p:sldId id="2147471666" r:id="rId66"/>
    <p:sldId id="2147471667" r:id="rId67"/>
    <p:sldId id="2147471668" r:id="rId68"/>
    <p:sldId id="2147471669" r:id="rId69"/>
    <p:sldId id="2147471670" r:id="rId70"/>
    <p:sldId id="2147471671" r:id="rId71"/>
    <p:sldId id="2147471672" r:id="rId72"/>
    <p:sldId id="2147471673" r:id="rId73"/>
    <p:sldId id="2147471674" r:id="rId74"/>
    <p:sldId id="2147471675" r:id="rId75"/>
    <p:sldId id="256" r:id="rId76"/>
    <p:sldId id="2147471676" r:id="rId77"/>
    <p:sldId id="2147471677" r:id="rId78"/>
    <p:sldId id="2147471678" r:id="rId79"/>
    <p:sldId id="2147471702" r:id="rId80"/>
    <p:sldId id="2147471705" r:id="rId81"/>
    <p:sldId id="2147471706" r:id="rId82"/>
    <p:sldId id="2147471707" r:id="rId83"/>
    <p:sldId id="2147471708" r:id="rId84"/>
    <p:sldId id="2147471709" r:id="rId85"/>
    <p:sldId id="2147471703" r:id="rId86"/>
    <p:sldId id="2147471704" r:id="rId87"/>
    <p:sldId id="2147471710" r:id="rId88"/>
    <p:sldId id="2147471711" r:id="rId89"/>
    <p:sldId id="2147471712" r:id="rId90"/>
    <p:sldId id="2147471713" r:id="rId91"/>
    <p:sldId id="2147471714" r:id="rId9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AE45547-EC28-4EC8-A0E6-F073E96D7220}">
          <p14:sldIdLst>
            <p14:sldId id="12747"/>
            <p14:sldId id="2147471663"/>
            <p14:sldId id="2147471745"/>
            <p14:sldId id="257"/>
            <p14:sldId id="258"/>
            <p14:sldId id="259"/>
            <p14:sldId id="260"/>
            <p14:sldId id="261"/>
            <p14:sldId id="262"/>
            <p14:sldId id="263"/>
            <p14:sldId id="264"/>
            <p14:sldId id="265"/>
            <p14:sldId id="266"/>
            <p14:sldId id="267"/>
            <p14:sldId id="268"/>
            <p14:sldId id="269"/>
            <p14:sldId id="270"/>
            <p14:sldId id="271"/>
            <p14:sldId id="272"/>
            <p14:sldId id="2147471715"/>
            <p14:sldId id="2147471716"/>
            <p14:sldId id="2147471717"/>
            <p14:sldId id="2147471718"/>
            <p14:sldId id="2147471719"/>
            <p14:sldId id="2147471720"/>
            <p14:sldId id="2147471721"/>
            <p14:sldId id="2147471722"/>
            <p14:sldId id="2147471723"/>
            <p14:sldId id="2147471724"/>
            <p14:sldId id="2147471725"/>
            <p14:sldId id="2147471726"/>
            <p14:sldId id="2147471727"/>
            <p14:sldId id="2147471728"/>
            <p14:sldId id="2147471729"/>
            <p14:sldId id="2147471730"/>
            <p14:sldId id="2147471731"/>
            <p14:sldId id="2147471732"/>
            <p14:sldId id="2147471733"/>
            <p14:sldId id="281"/>
            <p14:sldId id="2147471734"/>
            <p14:sldId id="2147471735"/>
            <p14:sldId id="2147471736"/>
            <p14:sldId id="2147471737"/>
            <p14:sldId id="2147471738"/>
            <p14:sldId id="2147471739"/>
            <p14:sldId id="2147471740"/>
            <p14:sldId id="273"/>
            <p14:sldId id="284"/>
            <p14:sldId id="285"/>
            <p14:sldId id="2147471741"/>
            <p14:sldId id="2147471742"/>
            <p14:sldId id="2147471743"/>
            <p14:sldId id="2147471744"/>
            <p14:sldId id="274"/>
            <p14:sldId id="275"/>
            <p14:sldId id="276"/>
            <p14:sldId id="277"/>
            <p14:sldId id="278"/>
            <p14:sldId id="279"/>
            <p14:sldId id="280"/>
            <p14:sldId id="2147471665"/>
            <p14:sldId id="2147471666"/>
            <p14:sldId id="2147471667"/>
            <p14:sldId id="2147471668"/>
            <p14:sldId id="2147471669"/>
            <p14:sldId id="2147471670"/>
            <p14:sldId id="2147471671"/>
            <p14:sldId id="2147471672"/>
            <p14:sldId id="2147471673"/>
            <p14:sldId id="2147471674"/>
            <p14:sldId id="2147471675"/>
            <p14:sldId id="256"/>
            <p14:sldId id="2147471676"/>
            <p14:sldId id="2147471677"/>
            <p14:sldId id="2147471678"/>
            <p14:sldId id="2147471702"/>
            <p14:sldId id="2147471705"/>
            <p14:sldId id="2147471706"/>
            <p14:sldId id="2147471707"/>
            <p14:sldId id="2147471708"/>
            <p14:sldId id="2147471709"/>
            <p14:sldId id="2147471703"/>
            <p14:sldId id="2147471704"/>
            <p14:sldId id="2147471710"/>
            <p14:sldId id="2147471711"/>
            <p14:sldId id="2147471712"/>
            <p14:sldId id="2147471713"/>
            <p14:sldId id="2147471714"/>
          </p14:sldIdLst>
        </p14:section>
      </p14:sectionLst>
    </p:ext>
    <p:ext uri="{EFAFB233-063F-42B5-8137-9DF3F51BA10A}">
      <p15:sldGuideLst xmlns:p15="http://schemas.microsoft.com/office/powerpoint/2012/main">
        <p15:guide id="1" orient="horz" userDrawn="1">
          <p15:clr>
            <a:srgbClr val="A4A3A4"/>
          </p15:clr>
        </p15:guide>
        <p15:guide id="4" pos="76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CBA"/>
    <a:srgbClr val="00B050"/>
    <a:srgbClr val="FBE9E8"/>
    <a:srgbClr val="F6D0CC"/>
    <a:srgbClr val="B07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68" autoAdjust="0"/>
    <p:restoredTop sz="96224" autoAdjust="0"/>
  </p:normalViewPr>
  <p:slideViewPr>
    <p:cSldViewPr snapToGrid="0">
      <p:cViewPr varScale="1">
        <p:scale>
          <a:sx n="64" d="100"/>
          <a:sy n="64" d="100"/>
        </p:scale>
        <p:origin x="48" y="960"/>
      </p:cViewPr>
      <p:guideLst>
        <p:guide orient="horz"/>
        <p:guide pos="7680"/>
      </p:guideLst>
    </p:cSldViewPr>
  </p:slideViewPr>
  <p:notesTextViewPr>
    <p:cViewPr>
      <p:scale>
        <a:sx n="1" d="1"/>
        <a:sy n="1" d="1"/>
      </p:scale>
      <p:origin x="0" y="0"/>
    </p:cViewPr>
  </p:notesTextViewPr>
  <p:sorterViewPr>
    <p:cViewPr varScale="1">
      <p:scale>
        <a:sx n="1" d="1"/>
        <a:sy n="1" d="1"/>
      </p:scale>
      <p:origin x="0" y="-8388"/>
    </p:cViewPr>
  </p:sorterViewPr>
  <p:notesViewPr>
    <p:cSldViewPr snapToGrid="0" showGuides="1">
      <p:cViewPr varScale="1">
        <p:scale>
          <a:sx n="81" d="100"/>
          <a:sy n="81" d="100"/>
        </p:scale>
        <p:origin x="3894"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72-4AB4-A610-B869D86E58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72-4AB4-A610-B869D86E585A}"/>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72-4AB4-A610-B869D86E585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72-4AB4-A610-B869D86E585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dLblPos val="ctr"/>
            <c:showLegendKey val="0"/>
            <c:showVal val="0"/>
            <c:showCatName val="0"/>
            <c:showSerName val="0"/>
            <c:showPercent val="0"/>
            <c:showBubbleSize val="0"/>
            <c:extLst>
              <c:ext xmlns:c15="http://schemas.microsoft.com/office/drawing/2012/chart" uri="{CE6537A1-D6FC-4f65-9D91-7224C49458BB}"/>
            </c:extLst>
          </c:dLbls>
          <c:cat>
            <c:strRef>
              <c:f>Feuil1!$A$2:$A$3</c:f>
              <c:strCache>
                <c:ptCount val="2"/>
                <c:pt idx="0">
                  <c:v>MRD-negative</c:v>
                </c:pt>
                <c:pt idx="1">
                  <c:v>MRD-positive</c:v>
                </c:pt>
              </c:strCache>
            </c:strRef>
          </c:cat>
          <c:val>
            <c:numRef>
              <c:f>Feuil1!$B$2:$B$3</c:f>
              <c:numCache>
                <c:formatCode>General</c:formatCode>
                <c:ptCount val="2"/>
                <c:pt idx="0">
                  <c:v>44</c:v>
                </c:pt>
                <c:pt idx="1">
                  <c:v>56</c:v>
                </c:pt>
              </c:numCache>
            </c:numRef>
          </c:val>
          <c:extLst>
            <c:ext xmlns:c16="http://schemas.microsoft.com/office/drawing/2014/chart" uri="{C3380CC4-5D6E-409C-BE32-E72D297353CC}">
              <c16:uniqueId val="{00000004-9372-4AB4-A610-B869D86E585A}"/>
            </c:ext>
          </c:extLst>
        </c:ser>
        <c:dLbls>
          <c:showLegendKey val="0"/>
          <c:showVal val="0"/>
          <c:showCatName val="0"/>
          <c:showSerName val="0"/>
          <c:showPercent val="0"/>
          <c:showBubbleSize val="0"/>
          <c:showLeaderLines val="0"/>
        </c:dLbls>
        <c:firstSliceAng val="203"/>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bg1">
                <a:lumMod val="50000"/>
              </a:schemeClr>
            </a:solidFill>
            <a:ln>
              <a:noFill/>
            </a:ln>
            <a:effectLst/>
          </c:spPr>
          <c:invertIfNegative val="0"/>
          <c:cat>
            <c:strRef>
              <c:f>Feuil1!$A$2:$A$4</c:f>
              <c:strCache>
                <c:ptCount val="3"/>
                <c:pt idx="0">
                  <c:v>Catégorie 1</c:v>
                </c:pt>
                <c:pt idx="1">
                  <c:v>Catégorie 2</c:v>
                </c:pt>
                <c:pt idx="2">
                  <c:v>Catégorie 3</c:v>
                </c:pt>
              </c:strCache>
            </c:strRef>
          </c:cat>
          <c:val>
            <c:numRef>
              <c:f>Feuil1!$B$2:$B$4</c:f>
              <c:numCache>
                <c:formatCode>General</c:formatCode>
                <c:ptCount val="3"/>
                <c:pt idx="0">
                  <c:v>67</c:v>
                </c:pt>
                <c:pt idx="1">
                  <c:v>56</c:v>
                </c:pt>
                <c:pt idx="2">
                  <c:v>28</c:v>
                </c:pt>
              </c:numCache>
            </c:numRef>
          </c:val>
          <c:extLst>
            <c:ext xmlns:c16="http://schemas.microsoft.com/office/drawing/2014/chart" uri="{C3380CC4-5D6E-409C-BE32-E72D297353CC}">
              <c16:uniqueId val="{00000000-11B2-41F7-8675-1705A3B33394}"/>
            </c:ext>
          </c:extLst>
        </c:ser>
        <c:ser>
          <c:idx val="1"/>
          <c:order val="1"/>
          <c:tx>
            <c:strRef>
              <c:f>Feuil1!$C$1</c:f>
              <c:strCache>
                <c:ptCount val="1"/>
                <c:pt idx="0">
                  <c:v>Série 2</c:v>
                </c:pt>
              </c:strCache>
            </c:strRef>
          </c:tx>
          <c:spPr>
            <a:solidFill>
              <a:srgbClr val="4084C1"/>
            </a:solidFill>
            <a:ln>
              <a:noFill/>
            </a:ln>
            <a:effectLst/>
          </c:spPr>
          <c:invertIfNegative val="0"/>
          <c:cat>
            <c:strRef>
              <c:f>Feuil1!$A$2:$A$4</c:f>
              <c:strCache>
                <c:ptCount val="3"/>
                <c:pt idx="0">
                  <c:v>Catégorie 1</c:v>
                </c:pt>
                <c:pt idx="1">
                  <c:v>Catégorie 2</c:v>
                </c:pt>
                <c:pt idx="2">
                  <c:v>Catégorie 3</c:v>
                </c:pt>
              </c:strCache>
            </c:strRef>
          </c:cat>
          <c:val>
            <c:numRef>
              <c:f>Feuil1!$C$2:$C$4</c:f>
              <c:numCache>
                <c:formatCode>General</c:formatCode>
                <c:ptCount val="3"/>
                <c:pt idx="0">
                  <c:v>54</c:v>
                </c:pt>
                <c:pt idx="1">
                  <c:v>38</c:v>
                </c:pt>
                <c:pt idx="2">
                  <c:v>0</c:v>
                </c:pt>
              </c:numCache>
            </c:numRef>
          </c:val>
          <c:extLst>
            <c:ext xmlns:c16="http://schemas.microsoft.com/office/drawing/2014/chart" uri="{C3380CC4-5D6E-409C-BE32-E72D297353CC}">
              <c16:uniqueId val="{00000001-11B2-41F7-8675-1705A3B33394}"/>
            </c:ext>
          </c:extLst>
        </c:ser>
        <c:ser>
          <c:idx val="2"/>
          <c:order val="2"/>
          <c:tx>
            <c:strRef>
              <c:f>Feuil1!$D$1</c:f>
              <c:strCache>
                <c:ptCount val="1"/>
                <c:pt idx="0">
                  <c:v>Série 3</c:v>
                </c:pt>
              </c:strCache>
            </c:strRef>
          </c:tx>
          <c:spPr>
            <a:solidFill>
              <a:srgbClr val="FB1E20"/>
            </a:solidFill>
            <a:ln>
              <a:noFill/>
            </a:ln>
            <a:effectLst/>
          </c:spPr>
          <c:invertIfNegative val="0"/>
          <c:cat>
            <c:strRef>
              <c:f>Feuil1!$A$2:$A$4</c:f>
              <c:strCache>
                <c:ptCount val="3"/>
                <c:pt idx="0">
                  <c:v>Catégorie 1</c:v>
                </c:pt>
                <c:pt idx="1">
                  <c:v>Catégorie 2</c:v>
                </c:pt>
                <c:pt idx="2">
                  <c:v>Catégorie 3</c:v>
                </c:pt>
              </c:strCache>
            </c:strRef>
          </c:cat>
          <c:val>
            <c:numRef>
              <c:f>Feuil1!$D$2:$D$4</c:f>
              <c:numCache>
                <c:formatCode>General</c:formatCode>
                <c:ptCount val="3"/>
                <c:pt idx="0">
                  <c:v>71</c:v>
                </c:pt>
                <c:pt idx="1">
                  <c:v>50</c:v>
                </c:pt>
                <c:pt idx="2">
                  <c:v>25</c:v>
                </c:pt>
              </c:numCache>
            </c:numRef>
          </c:val>
          <c:extLst>
            <c:ext xmlns:c16="http://schemas.microsoft.com/office/drawing/2014/chart" uri="{C3380CC4-5D6E-409C-BE32-E72D297353CC}">
              <c16:uniqueId val="{00000002-11B2-41F7-8675-1705A3B33394}"/>
            </c:ext>
          </c:extLst>
        </c:ser>
        <c:ser>
          <c:idx val="3"/>
          <c:order val="3"/>
          <c:tx>
            <c:strRef>
              <c:f>Feuil1!$E$1</c:f>
              <c:strCache>
                <c:ptCount val="1"/>
                <c:pt idx="0">
                  <c:v>Série 32</c:v>
                </c:pt>
              </c:strCache>
            </c:strRef>
          </c:tx>
          <c:spPr>
            <a:solidFill>
              <a:srgbClr val="5DAB57"/>
            </a:solidFill>
            <a:ln>
              <a:noFill/>
            </a:ln>
            <a:effectLst/>
          </c:spPr>
          <c:invertIfNegative val="0"/>
          <c:cat>
            <c:strRef>
              <c:f>Feuil1!$A$2:$A$4</c:f>
              <c:strCache>
                <c:ptCount val="3"/>
                <c:pt idx="0">
                  <c:v>Catégorie 1</c:v>
                </c:pt>
                <c:pt idx="1">
                  <c:v>Catégorie 2</c:v>
                </c:pt>
                <c:pt idx="2">
                  <c:v>Catégorie 3</c:v>
                </c:pt>
              </c:strCache>
            </c:strRef>
          </c:cat>
          <c:val>
            <c:numRef>
              <c:f>Feuil1!$E$2:$E$4</c:f>
              <c:numCache>
                <c:formatCode>General</c:formatCode>
                <c:ptCount val="3"/>
                <c:pt idx="0">
                  <c:v>75</c:v>
                </c:pt>
                <c:pt idx="1">
                  <c:v>43</c:v>
                </c:pt>
                <c:pt idx="2">
                  <c:v>100</c:v>
                </c:pt>
              </c:numCache>
            </c:numRef>
          </c:val>
          <c:extLst>
            <c:ext xmlns:c16="http://schemas.microsoft.com/office/drawing/2014/chart" uri="{C3380CC4-5D6E-409C-BE32-E72D297353CC}">
              <c16:uniqueId val="{00000003-11B2-41F7-8675-1705A3B33394}"/>
            </c:ext>
          </c:extLst>
        </c:ser>
        <c:dLbls>
          <c:showLegendKey val="0"/>
          <c:showVal val="0"/>
          <c:showCatName val="0"/>
          <c:showSerName val="0"/>
          <c:showPercent val="0"/>
          <c:showBubbleSize val="0"/>
        </c:dLbls>
        <c:gapWidth val="135"/>
        <c:overlap val="-19"/>
        <c:axId val="1353552368"/>
        <c:axId val="1353556688"/>
      </c:barChart>
      <c:catAx>
        <c:axId val="1353552368"/>
        <c:scaling>
          <c:orientation val="minMax"/>
        </c:scaling>
        <c:delete val="1"/>
        <c:axPos val="b"/>
        <c:numFmt formatCode="General" sourceLinked="1"/>
        <c:majorTickMark val="none"/>
        <c:minorTickMark val="none"/>
        <c:tickLblPos val="nextTo"/>
        <c:crossAx val="1353556688"/>
        <c:crosses val="autoZero"/>
        <c:auto val="1"/>
        <c:lblAlgn val="ctr"/>
        <c:lblOffset val="100"/>
        <c:noMultiLvlLbl val="0"/>
      </c:catAx>
      <c:valAx>
        <c:axId val="1353556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5355236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bg1">
                <a:lumMod val="50000"/>
              </a:schemeClr>
            </a:solidFill>
            <a:ln>
              <a:noFill/>
            </a:ln>
            <a:effectLst/>
          </c:spPr>
          <c:invertIfNegative val="0"/>
          <c:cat>
            <c:strRef>
              <c:f>Feuil1!$A$2:$A$4</c:f>
              <c:strCache>
                <c:ptCount val="3"/>
                <c:pt idx="0">
                  <c:v>Catégorie 1</c:v>
                </c:pt>
                <c:pt idx="1">
                  <c:v>Catégorie 2</c:v>
                </c:pt>
                <c:pt idx="2">
                  <c:v>Catégorie 3</c:v>
                </c:pt>
              </c:strCache>
            </c:strRef>
          </c:cat>
          <c:val>
            <c:numRef>
              <c:f>Feuil1!$B$2:$B$4</c:f>
              <c:numCache>
                <c:formatCode>General</c:formatCode>
                <c:ptCount val="3"/>
                <c:pt idx="0">
                  <c:v>67</c:v>
                </c:pt>
                <c:pt idx="1">
                  <c:v>81</c:v>
                </c:pt>
                <c:pt idx="2">
                  <c:v>88</c:v>
                </c:pt>
              </c:numCache>
            </c:numRef>
          </c:val>
          <c:extLst>
            <c:ext xmlns:c16="http://schemas.microsoft.com/office/drawing/2014/chart" uri="{C3380CC4-5D6E-409C-BE32-E72D297353CC}">
              <c16:uniqueId val="{00000000-11B2-41F7-8675-1705A3B33394}"/>
            </c:ext>
          </c:extLst>
        </c:ser>
        <c:ser>
          <c:idx val="1"/>
          <c:order val="1"/>
          <c:tx>
            <c:strRef>
              <c:f>Feuil1!$C$1</c:f>
              <c:strCache>
                <c:ptCount val="1"/>
                <c:pt idx="0">
                  <c:v>Série 2</c:v>
                </c:pt>
              </c:strCache>
            </c:strRef>
          </c:tx>
          <c:spPr>
            <a:solidFill>
              <a:srgbClr val="4084C1"/>
            </a:solidFill>
            <a:ln>
              <a:noFill/>
            </a:ln>
            <a:effectLst/>
          </c:spPr>
          <c:invertIfNegative val="0"/>
          <c:cat>
            <c:strRef>
              <c:f>Feuil1!$A$2:$A$4</c:f>
              <c:strCache>
                <c:ptCount val="3"/>
                <c:pt idx="0">
                  <c:v>Catégorie 1</c:v>
                </c:pt>
                <c:pt idx="1">
                  <c:v>Catégorie 2</c:v>
                </c:pt>
                <c:pt idx="2">
                  <c:v>Catégorie 3</c:v>
                </c:pt>
              </c:strCache>
            </c:strRef>
          </c:cat>
          <c:val>
            <c:numRef>
              <c:f>Feuil1!$C$2:$C$4</c:f>
              <c:numCache>
                <c:formatCode>General</c:formatCode>
                <c:ptCount val="3"/>
                <c:pt idx="0">
                  <c:v>60</c:v>
                </c:pt>
                <c:pt idx="1">
                  <c:v>76</c:v>
                </c:pt>
                <c:pt idx="2">
                  <c:v>100</c:v>
                </c:pt>
              </c:numCache>
            </c:numRef>
          </c:val>
          <c:extLst>
            <c:ext xmlns:c16="http://schemas.microsoft.com/office/drawing/2014/chart" uri="{C3380CC4-5D6E-409C-BE32-E72D297353CC}">
              <c16:uniqueId val="{00000001-11B2-41F7-8675-1705A3B33394}"/>
            </c:ext>
          </c:extLst>
        </c:ser>
        <c:ser>
          <c:idx val="2"/>
          <c:order val="2"/>
          <c:tx>
            <c:strRef>
              <c:f>Feuil1!$D$1</c:f>
              <c:strCache>
                <c:ptCount val="1"/>
                <c:pt idx="0">
                  <c:v>Série 3</c:v>
                </c:pt>
              </c:strCache>
            </c:strRef>
          </c:tx>
          <c:spPr>
            <a:solidFill>
              <a:srgbClr val="FB1E20"/>
            </a:solidFill>
            <a:ln>
              <a:noFill/>
            </a:ln>
            <a:effectLst/>
          </c:spPr>
          <c:invertIfNegative val="0"/>
          <c:cat>
            <c:strRef>
              <c:f>Feuil1!$A$2:$A$4</c:f>
              <c:strCache>
                <c:ptCount val="3"/>
                <c:pt idx="0">
                  <c:v>Catégorie 1</c:v>
                </c:pt>
                <c:pt idx="1">
                  <c:v>Catégorie 2</c:v>
                </c:pt>
                <c:pt idx="2">
                  <c:v>Catégorie 3</c:v>
                </c:pt>
              </c:strCache>
            </c:strRef>
          </c:cat>
          <c:val>
            <c:numRef>
              <c:f>Feuil1!$D$2:$D$4</c:f>
              <c:numCache>
                <c:formatCode>General</c:formatCode>
                <c:ptCount val="3"/>
                <c:pt idx="0">
                  <c:v>74</c:v>
                </c:pt>
                <c:pt idx="1">
                  <c:v>85</c:v>
                </c:pt>
                <c:pt idx="2">
                  <c:v>0</c:v>
                </c:pt>
              </c:numCache>
            </c:numRef>
          </c:val>
          <c:extLst>
            <c:ext xmlns:c16="http://schemas.microsoft.com/office/drawing/2014/chart" uri="{C3380CC4-5D6E-409C-BE32-E72D297353CC}">
              <c16:uniqueId val="{00000002-11B2-41F7-8675-1705A3B33394}"/>
            </c:ext>
          </c:extLst>
        </c:ser>
        <c:ser>
          <c:idx val="3"/>
          <c:order val="3"/>
          <c:tx>
            <c:strRef>
              <c:f>Feuil1!$E$1</c:f>
              <c:strCache>
                <c:ptCount val="1"/>
                <c:pt idx="0">
                  <c:v>Série 32</c:v>
                </c:pt>
              </c:strCache>
            </c:strRef>
          </c:tx>
          <c:spPr>
            <a:solidFill>
              <a:srgbClr val="5DAB57"/>
            </a:solidFill>
            <a:ln>
              <a:noFill/>
            </a:ln>
            <a:effectLst/>
          </c:spPr>
          <c:invertIfNegative val="0"/>
          <c:cat>
            <c:strRef>
              <c:f>Feuil1!$A$2:$A$4</c:f>
              <c:strCache>
                <c:ptCount val="3"/>
                <c:pt idx="0">
                  <c:v>Catégorie 1</c:v>
                </c:pt>
                <c:pt idx="1">
                  <c:v>Catégorie 2</c:v>
                </c:pt>
                <c:pt idx="2">
                  <c:v>Catégorie 3</c:v>
                </c:pt>
              </c:strCache>
            </c:strRef>
          </c:cat>
          <c:val>
            <c:numRef>
              <c:f>Feuil1!$E$2:$E$4</c:f>
              <c:numCache>
                <c:formatCode>General</c:formatCode>
                <c:ptCount val="3"/>
                <c:pt idx="0">
                  <c:v>82</c:v>
                </c:pt>
                <c:pt idx="1">
                  <c:v>95</c:v>
                </c:pt>
                <c:pt idx="2">
                  <c:v>100</c:v>
                </c:pt>
              </c:numCache>
            </c:numRef>
          </c:val>
          <c:extLst>
            <c:ext xmlns:c16="http://schemas.microsoft.com/office/drawing/2014/chart" uri="{C3380CC4-5D6E-409C-BE32-E72D297353CC}">
              <c16:uniqueId val="{00000003-11B2-41F7-8675-1705A3B33394}"/>
            </c:ext>
          </c:extLst>
        </c:ser>
        <c:dLbls>
          <c:showLegendKey val="0"/>
          <c:showVal val="0"/>
          <c:showCatName val="0"/>
          <c:showSerName val="0"/>
          <c:showPercent val="0"/>
          <c:showBubbleSize val="0"/>
        </c:dLbls>
        <c:gapWidth val="135"/>
        <c:overlap val="-19"/>
        <c:axId val="1353552368"/>
        <c:axId val="1353556688"/>
      </c:barChart>
      <c:catAx>
        <c:axId val="1353552368"/>
        <c:scaling>
          <c:orientation val="minMax"/>
        </c:scaling>
        <c:delete val="1"/>
        <c:axPos val="b"/>
        <c:numFmt formatCode="General" sourceLinked="1"/>
        <c:majorTickMark val="none"/>
        <c:minorTickMark val="none"/>
        <c:tickLblPos val="nextTo"/>
        <c:crossAx val="1353556688"/>
        <c:crosses val="autoZero"/>
        <c:auto val="1"/>
        <c:lblAlgn val="ctr"/>
        <c:lblOffset val="100"/>
        <c:noMultiLvlLbl val="0"/>
      </c:catAx>
      <c:valAx>
        <c:axId val="1353556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5355236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Série 1</c:v>
                </c:pt>
              </c:strCache>
            </c:strRef>
          </c:tx>
          <c:spPr>
            <a:solidFill>
              <a:srgbClr val="00B050"/>
            </a:solidFill>
            <a:ln>
              <a:noFill/>
            </a:ln>
            <a:effectLst/>
          </c:spPr>
          <c:invertIfNegative val="0"/>
          <c:cat>
            <c:strRef>
              <c:f>Feuil1!$A$2:$A$6</c:f>
              <c:strCache>
                <c:ptCount val="3"/>
                <c:pt idx="0">
                  <c:v>Catégorie 1</c:v>
                </c:pt>
                <c:pt idx="1">
                  <c:v>Catégorie 2</c:v>
                </c:pt>
                <c:pt idx="2">
                  <c:v>Catégorie 4</c:v>
                </c:pt>
              </c:strCache>
            </c:strRef>
          </c:cat>
          <c:val>
            <c:numRef>
              <c:f>Feuil1!$B$2:$B$6</c:f>
              <c:numCache>
                <c:formatCode>General</c:formatCode>
                <c:ptCount val="5"/>
                <c:pt idx="0">
                  <c:v>6.7</c:v>
                </c:pt>
                <c:pt idx="1">
                  <c:v>4.3</c:v>
                </c:pt>
                <c:pt idx="3">
                  <c:v>5.3</c:v>
                </c:pt>
                <c:pt idx="4">
                  <c:v>3.7</c:v>
                </c:pt>
              </c:numCache>
            </c:numRef>
          </c:val>
          <c:extLst>
            <c:ext xmlns:c16="http://schemas.microsoft.com/office/drawing/2014/chart" uri="{C3380CC4-5D6E-409C-BE32-E72D297353CC}">
              <c16:uniqueId val="{00000000-963F-4743-A0ED-567F785FA39A}"/>
            </c:ext>
          </c:extLst>
        </c:ser>
        <c:ser>
          <c:idx val="1"/>
          <c:order val="1"/>
          <c:tx>
            <c:strRef>
              <c:f>Feuil1!$C$1</c:f>
              <c:strCache>
                <c:ptCount val="1"/>
                <c:pt idx="0">
                  <c:v>Série 2</c:v>
                </c:pt>
              </c:strCache>
            </c:strRef>
          </c:tx>
          <c:spPr>
            <a:solidFill>
              <a:srgbClr val="CECECE"/>
            </a:solidFill>
            <a:ln>
              <a:noFill/>
            </a:ln>
            <a:effectLst/>
          </c:spPr>
          <c:invertIfNegative val="0"/>
          <c:cat>
            <c:strRef>
              <c:f>Feuil1!$A$2:$A$6</c:f>
              <c:strCache>
                <c:ptCount val="3"/>
                <c:pt idx="0">
                  <c:v>Catégorie 1</c:v>
                </c:pt>
                <c:pt idx="1">
                  <c:v>Catégorie 2</c:v>
                </c:pt>
                <c:pt idx="2">
                  <c:v>Catégorie 4</c:v>
                </c:pt>
              </c:strCache>
            </c:strRef>
          </c:cat>
          <c:val>
            <c:numRef>
              <c:f>Feuil1!$C$2:$C$6</c:f>
              <c:numCache>
                <c:formatCode>General</c:formatCode>
                <c:ptCount val="5"/>
                <c:pt idx="0">
                  <c:v>13.3</c:v>
                </c:pt>
                <c:pt idx="1">
                  <c:v>13</c:v>
                </c:pt>
                <c:pt idx="2">
                  <c:v>7.1</c:v>
                </c:pt>
                <c:pt idx="4">
                  <c:v>14.8</c:v>
                </c:pt>
              </c:numCache>
            </c:numRef>
          </c:val>
          <c:extLst>
            <c:ext xmlns:c16="http://schemas.microsoft.com/office/drawing/2014/chart" uri="{C3380CC4-5D6E-409C-BE32-E72D297353CC}">
              <c16:uniqueId val="{00000001-963F-4743-A0ED-567F785FA39A}"/>
            </c:ext>
          </c:extLst>
        </c:ser>
        <c:ser>
          <c:idx val="2"/>
          <c:order val="2"/>
          <c:tx>
            <c:strRef>
              <c:f>Feuil1!$D$1</c:f>
              <c:strCache>
                <c:ptCount val="1"/>
                <c:pt idx="0">
                  <c:v>Série 3</c:v>
                </c:pt>
              </c:strCache>
            </c:strRef>
          </c:tx>
          <c:spPr>
            <a:solidFill>
              <a:srgbClr val="E84C21"/>
            </a:solidFill>
            <a:ln>
              <a:noFill/>
            </a:ln>
            <a:effectLst/>
          </c:spPr>
          <c:invertIfNegative val="0"/>
          <c:cat>
            <c:strRef>
              <c:f>Feuil1!$A$2:$A$6</c:f>
              <c:strCache>
                <c:ptCount val="3"/>
                <c:pt idx="0">
                  <c:v>Catégorie 1</c:v>
                </c:pt>
                <c:pt idx="1">
                  <c:v>Catégorie 2</c:v>
                </c:pt>
                <c:pt idx="2">
                  <c:v>Catégorie 4</c:v>
                </c:pt>
              </c:strCache>
            </c:strRef>
          </c:cat>
          <c:val>
            <c:numRef>
              <c:f>Feuil1!$D$2:$D$6</c:f>
              <c:numCache>
                <c:formatCode>General</c:formatCode>
                <c:ptCount val="5"/>
                <c:pt idx="0">
                  <c:v>6.7</c:v>
                </c:pt>
                <c:pt idx="1">
                  <c:v>4.3</c:v>
                </c:pt>
                <c:pt idx="3">
                  <c:v>5.3</c:v>
                </c:pt>
                <c:pt idx="4">
                  <c:v>1.9</c:v>
                </c:pt>
              </c:numCache>
            </c:numRef>
          </c:val>
          <c:extLst>
            <c:ext xmlns:c16="http://schemas.microsoft.com/office/drawing/2014/chart" uri="{C3380CC4-5D6E-409C-BE32-E72D297353CC}">
              <c16:uniqueId val="{00000002-963F-4743-A0ED-567F785FA39A}"/>
            </c:ext>
          </c:extLst>
        </c:ser>
        <c:ser>
          <c:idx val="3"/>
          <c:order val="3"/>
          <c:tx>
            <c:strRef>
              <c:f>Feuil1!$E$1</c:f>
              <c:strCache>
                <c:ptCount val="1"/>
                <c:pt idx="0">
                  <c:v>Série 4</c:v>
                </c:pt>
              </c:strCache>
            </c:strRef>
          </c:tx>
          <c:spPr>
            <a:solidFill>
              <a:srgbClr val="00B0F0"/>
            </a:solidFill>
            <a:ln>
              <a:noFill/>
            </a:ln>
            <a:effectLst/>
          </c:spPr>
          <c:invertIfNegative val="0"/>
          <c:cat>
            <c:strRef>
              <c:f>Feuil1!$A$2:$A$6</c:f>
              <c:strCache>
                <c:ptCount val="3"/>
                <c:pt idx="0">
                  <c:v>Catégorie 1</c:v>
                </c:pt>
                <c:pt idx="1">
                  <c:v>Catégorie 2</c:v>
                </c:pt>
                <c:pt idx="2">
                  <c:v>Catégorie 4</c:v>
                </c:pt>
              </c:strCache>
            </c:strRef>
          </c:cat>
          <c:val>
            <c:numRef>
              <c:f>Feuil1!$E$2:$E$6</c:f>
              <c:numCache>
                <c:formatCode>General</c:formatCode>
                <c:ptCount val="5"/>
                <c:pt idx="0">
                  <c:v>6.7</c:v>
                </c:pt>
                <c:pt idx="1">
                  <c:v>4.3</c:v>
                </c:pt>
                <c:pt idx="3">
                  <c:v>5.3</c:v>
                </c:pt>
                <c:pt idx="4">
                  <c:v>1.9</c:v>
                </c:pt>
              </c:numCache>
            </c:numRef>
          </c:val>
          <c:extLst>
            <c:ext xmlns:c16="http://schemas.microsoft.com/office/drawing/2014/chart" uri="{C3380CC4-5D6E-409C-BE32-E72D297353CC}">
              <c16:uniqueId val="{00000003-963F-4743-A0ED-567F785FA39A}"/>
            </c:ext>
          </c:extLst>
        </c:ser>
        <c:ser>
          <c:idx val="4"/>
          <c:order val="4"/>
          <c:tx>
            <c:strRef>
              <c:f>Feuil1!$F$1</c:f>
              <c:strCache>
                <c:ptCount val="1"/>
                <c:pt idx="0">
                  <c:v>Série 5</c:v>
                </c:pt>
              </c:strCache>
            </c:strRef>
          </c:tx>
          <c:spPr>
            <a:solidFill>
              <a:srgbClr val="7030A0"/>
            </a:solidFill>
            <a:ln>
              <a:noFill/>
            </a:ln>
            <a:effectLst/>
          </c:spPr>
          <c:invertIfNegative val="0"/>
          <c:cat>
            <c:strRef>
              <c:f>Feuil1!$A$2:$A$6</c:f>
              <c:strCache>
                <c:ptCount val="3"/>
                <c:pt idx="0">
                  <c:v>Catégorie 1</c:v>
                </c:pt>
                <c:pt idx="1">
                  <c:v>Catégorie 2</c:v>
                </c:pt>
                <c:pt idx="2">
                  <c:v>Catégorie 4</c:v>
                </c:pt>
              </c:strCache>
            </c:strRef>
          </c:cat>
          <c:val>
            <c:numRef>
              <c:f>Feuil1!$F$2:$F$6</c:f>
              <c:numCache>
                <c:formatCode>General</c:formatCode>
                <c:ptCount val="5"/>
                <c:pt idx="0">
                  <c:v>6.7</c:v>
                </c:pt>
                <c:pt idx="1">
                  <c:v>4.3</c:v>
                </c:pt>
                <c:pt idx="2">
                  <c:v>7.1</c:v>
                </c:pt>
                <c:pt idx="3">
                  <c:v>10.5</c:v>
                </c:pt>
                <c:pt idx="4">
                  <c:v>5.6</c:v>
                </c:pt>
              </c:numCache>
            </c:numRef>
          </c:val>
          <c:extLst>
            <c:ext xmlns:c16="http://schemas.microsoft.com/office/drawing/2014/chart" uri="{C3380CC4-5D6E-409C-BE32-E72D297353CC}">
              <c16:uniqueId val="{00000004-963F-4743-A0ED-567F785FA39A}"/>
            </c:ext>
          </c:extLst>
        </c:ser>
        <c:ser>
          <c:idx val="5"/>
          <c:order val="5"/>
          <c:tx>
            <c:strRef>
              <c:f>Feuil1!$G$1</c:f>
              <c:strCache>
                <c:ptCount val="1"/>
                <c:pt idx="0">
                  <c:v>Série 6</c:v>
                </c:pt>
              </c:strCache>
            </c:strRef>
          </c:tx>
          <c:spPr>
            <a:solidFill>
              <a:srgbClr val="002060"/>
            </a:solidFill>
            <a:ln>
              <a:noFill/>
            </a:ln>
            <a:effectLst/>
          </c:spPr>
          <c:invertIfNegative val="0"/>
          <c:cat>
            <c:strRef>
              <c:f>Feuil1!$A$2:$A$6</c:f>
              <c:strCache>
                <c:ptCount val="3"/>
                <c:pt idx="0">
                  <c:v>Catégorie 1</c:v>
                </c:pt>
                <c:pt idx="1">
                  <c:v>Catégorie 2</c:v>
                </c:pt>
                <c:pt idx="2">
                  <c:v>Catégorie 4</c:v>
                </c:pt>
              </c:strCache>
            </c:strRef>
          </c:cat>
          <c:val>
            <c:numRef>
              <c:f>Feuil1!$G$2:$G$6</c:f>
              <c:numCache>
                <c:formatCode>General</c:formatCode>
                <c:ptCount val="5"/>
                <c:pt idx="0">
                  <c:v>20</c:v>
                </c:pt>
                <c:pt idx="1">
                  <c:v>17.399999999999999</c:v>
                </c:pt>
                <c:pt idx="2">
                  <c:v>57.1</c:v>
                </c:pt>
                <c:pt idx="3">
                  <c:v>15.8</c:v>
                </c:pt>
                <c:pt idx="4">
                  <c:v>20.399999999999999</c:v>
                </c:pt>
              </c:numCache>
            </c:numRef>
          </c:val>
          <c:extLst>
            <c:ext xmlns:c16="http://schemas.microsoft.com/office/drawing/2014/chart" uri="{C3380CC4-5D6E-409C-BE32-E72D297353CC}">
              <c16:uniqueId val="{00000005-963F-4743-A0ED-567F785FA39A}"/>
            </c:ext>
          </c:extLst>
        </c:ser>
        <c:dLbls>
          <c:showLegendKey val="0"/>
          <c:showVal val="0"/>
          <c:showCatName val="0"/>
          <c:showSerName val="0"/>
          <c:showPercent val="0"/>
          <c:showBubbleSize val="0"/>
        </c:dLbls>
        <c:gapWidth val="70"/>
        <c:overlap val="100"/>
        <c:axId val="1618580288"/>
        <c:axId val="1618581248"/>
      </c:barChart>
      <c:catAx>
        <c:axId val="1618580288"/>
        <c:scaling>
          <c:orientation val="minMax"/>
        </c:scaling>
        <c:delete val="1"/>
        <c:axPos val="b"/>
        <c:numFmt formatCode="General" sourceLinked="1"/>
        <c:majorTickMark val="none"/>
        <c:minorTickMark val="none"/>
        <c:tickLblPos val="nextTo"/>
        <c:crossAx val="1618581248"/>
        <c:crosses val="autoZero"/>
        <c:auto val="1"/>
        <c:lblAlgn val="ctr"/>
        <c:lblOffset val="100"/>
        <c:noMultiLvlLbl val="0"/>
      </c:catAx>
      <c:valAx>
        <c:axId val="1618581248"/>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618580288"/>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Série 1</c:v>
                </c:pt>
              </c:strCache>
            </c:strRef>
          </c:tx>
          <c:spPr>
            <a:solidFill>
              <a:srgbClr val="2D4856"/>
            </a:solidFill>
            <a:ln>
              <a:solidFill>
                <a:schemeClr val="tx1"/>
              </a:solidFill>
            </a:ln>
            <a:effectLst/>
          </c:spPr>
          <c:invertIfNegative val="0"/>
          <c:dLbls>
            <c:dLbl>
              <c:idx val="1"/>
              <c:tx>
                <c:rich>
                  <a:bodyPr/>
                  <a:lstStyle/>
                  <a:p>
                    <a:r>
                      <a:rPr lang="en-US"/>
                      <a:t> 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DF3-4F21-BEB8-8A572A7356D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novo AML</c:v>
                </c:pt>
                <c:pt idx="1">
                  <c:v>sAML</c:v>
                </c:pt>
                <c:pt idx="2">
                  <c:v>R/R AML</c:v>
                </c:pt>
              </c:strCache>
            </c:strRef>
          </c:cat>
          <c:val>
            <c:numRef>
              <c:f>Feuil1!$B$2:$B$4</c:f>
              <c:numCache>
                <c:formatCode>General</c:formatCode>
                <c:ptCount val="3"/>
                <c:pt idx="1">
                  <c:v>9</c:v>
                </c:pt>
              </c:numCache>
            </c:numRef>
          </c:val>
          <c:extLst>
            <c:ext xmlns:c16="http://schemas.microsoft.com/office/drawing/2014/chart" uri="{C3380CC4-5D6E-409C-BE32-E72D297353CC}">
              <c16:uniqueId val="{00000000-3DF3-4F21-BEB8-8A572A7356D7}"/>
            </c:ext>
          </c:extLst>
        </c:ser>
        <c:ser>
          <c:idx val="1"/>
          <c:order val="1"/>
          <c:tx>
            <c:strRef>
              <c:f>Feuil1!$C$1</c:f>
              <c:strCache>
                <c:ptCount val="1"/>
                <c:pt idx="0">
                  <c:v>Série 2</c:v>
                </c:pt>
              </c:strCache>
            </c:strRef>
          </c:tx>
          <c:spPr>
            <a:solidFill>
              <a:srgbClr val="4C83A3"/>
            </a:solidFill>
            <a:ln>
              <a:solidFill>
                <a:schemeClr val="tx1"/>
              </a:solidFill>
            </a:ln>
            <a:effectLst/>
          </c:spPr>
          <c:invertIfNegative val="0"/>
          <c:dLbls>
            <c:dLbl>
              <c:idx val="0"/>
              <c:tx>
                <c:rich>
                  <a:bodyPr/>
                  <a:lstStyle/>
                  <a:p>
                    <a:r>
                      <a:rPr lang="en-US"/>
                      <a:t>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DF3-4F21-BEB8-8A572A7356D7}"/>
                </c:ext>
              </c:extLst>
            </c:dLbl>
            <c:dLbl>
              <c:idx val="1"/>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DF3-4F21-BEB8-8A572A7356D7}"/>
                </c:ext>
              </c:extLst>
            </c:dLbl>
            <c:dLbl>
              <c:idx val="2"/>
              <c:tx>
                <c:rich>
                  <a:bodyPr/>
                  <a:lstStyle/>
                  <a:p>
                    <a:r>
                      <a:rPr lang="en-US"/>
                      <a:t>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DF3-4F21-BEB8-8A572A7356D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novo AML</c:v>
                </c:pt>
                <c:pt idx="1">
                  <c:v>sAML</c:v>
                </c:pt>
                <c:pt idx="2">
                  <c:v>R/R AML</c:v>
                </c:pt>
              </c:strCache>
            </c:strRef>
          </c:cat>
          <c:val>
            <c:numRef>
              <c:f>Feuil1!$C$2:$C$4</c:f>
              <c:numCache>
                <c:formatCode>General</c:formatCode>
                <c:ptCount val="3"/>
                <c:pt idx="0">
                  <c:v>11</c:v>
                </c:pt>
                <c:pt idx="1">
                  <c:v>18</c:v>
                </c:pt>
                <c:pt idx="2">
                  <c:v>6</c:v>
                </c:pt>
              </c:numCache>
            </c:numRef>
          </c:val>
          <c:extLst>
            <c:ext xmlns:c16="http://schemas.microsoft.com/office/drawing/2014/chart" uri="{C3380CC4-5D6E-409C-BE32-E72D297353CC}">
              <c16:uniqueId val="{00000001-3DF3-4F21-BEB8-8A572A7356D7}"/>
            </c:ext>
          </c:extLst>
        </c:ser>
        <c:ser>
          <c:idx val="2"/>
          <c:order val="2"/>
          <c:tx>
            <c:strRef>
              <c:f>Feuil1!$D$1</c:f>
              <c:strCache>
                <c:ptCount val="1"/>
                <c:pt idx="0">
                  <c:v>Série 3</c:v>
                </c:pt>
              </c:strCache>
            </c:strRef>
          </c:tx>
          <c:spPr>
            <a:solidFill>
              <a:srgbClr val="82BAD5"/>
            </a:solidFill>
            <a:ln>
              <a:solidFill>
                <a:schemeClr val="tx1"/>
              </a:solidFill>
            </a:ln>
            <a:effectLst/>
          </c:spPr>
          <c:invertIfNegative val="0"/>
          <c:dLbls>
            <c:dLbl>
              <c:idx val="0"/>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DF3-4F21-BEB8-8A572A7356D7}"/>
                </c:ext>
              </c:extLst>
            </c:dLbl>
            <c:dLbl>
              <c:idx val="1"/>
              <c:tx>
                <c:rich>
                  <a:bodyPr/>
                  <a:lstStyle/>
                  <a:p>
                    <a:r>
                      <a:rPr lang="en-US"/>
                      <a:t>24%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DF3-4F21-BEB8-8A572A7356D7}"/>
                </c:ext>
              </c:extLst>
            </c:dLbl>
            <c:dLbl>
              <c:idx val="2"/>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DF3-4F21-BEB8-8A572A7356D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novo AML</c:v>
                </c:pt>
                <c:pt idx="1">
                  <c:v>sAML</c:v>
                </c:pt>
                <c:pt idx="2">
                  <c:v>R/R AML</c:v>
                </c:pt>
              </c:strCache>
            </c:strRef>
          </c:cat>
          <c:val>
            <c:numRef>
              <c:f>Feuil1!$D$2:$D$4</c:f>
              <c:numCache>
                <c:formatCode>General</c:formatCode>
                <c:ptCount val="3"/>
                <c:pt idx="0">
                  <c:v>18</c:v>
                </c:pt>
                <c:pt idx="1">
                  <c:v>24</c:v>
                </c:pt>
                <c:pt idx="2">
                  <c:v>25</c:v>
                </c:pt>
              </c:numCache>
            </c:numRef>
          </c:val>
          <c:extLst>
            <c:ext xmlns:c16="http://schemas.microsoft.com/office/drawing/2014/chart" uri="{C3380CC4-5D6E-409C-BE32-E72D297353CC}">
              <c16:uniqueId val="{00000002-3DF3-4F21-BEB8-8A572A7356D7}"/>
            </c:ext>
          </c:extLst>
        </c:ser>
        <c:ser>
          <c:idx val="3"/>
          <c:order val="3"/>
          <c:tx>
            <c:strRef>
              <c:f>Feuil1!$E$1</c:f>
              <c:strCache>
                <c:ptCount val="1"/>
                <c:pt idx="0">
                  <c:v>Série 4</c:v>
                </c:pt>
              </c:strCache>
            </c:strRef>
          </c:tx>
          <c:spPr>
            <a:solidFill>
              <a:srgbClr val="B3D5E3"/>
            </a:solidFill>
            <a:ln>
              <a:solidFill>
                <a:schemeClr val="tx1"/>
              </a:solidFill>
            </a:ln>
            <a:effectLst/>
          </c:spPr>
          <c:invertIfNegative val="0"/>
          <c:dLbls>
            <c:dLbl>
              <c:idx val="0"/>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DF3-4F21-BEB8-8A572A7356D7}"/>
                </c:ext>
              </c:extLst>
            </c:dLbl>
            <c:dLbl>
              <c:idx val="1"/>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DF3-4F21-BEB8-8A572A7356D7}"/>
                </c:ext>
              </c:extLst>
            </c:dLbl>
            <c:dLbl>
              <c:idx val="2"/>
              <c:tx>
                <c:rich>
                  <a:bodyPr/>
                  <a:lstStyle/>
                  <a:p>
                    <a:r>
                      <a:rPr lang="en-US"/>
                      <a:t>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DF3-4F21-BEB8-8A572A7356D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novo AML</c:v>
                </c:pt>
                <c:pt idx="1">
                  <c:v>sAML</c:v>
                </c:pt>
                <c:pt idx="2">
                  <c:v>R/R AML</c:v>
                </c:pt>
              </c:strCache>
            </c:strRef>
          </c:cat>
          <c:val>
            <c:numRef>
              <c:f>Feuil1!$E$2:$E$4</c:f>
              <c:numCache>
                <c:formatCode>General</c:formatCode>
                <c:ptCount val="3"/>
                <c:pt idx="0">
                  <c:v>5</c:v>
                </c:pt>
                <c:pt idx="1">
                  <c:v>18</c:v>
                </c:pt>
                <c:pt idx="2">
                  <c:v>8</c:v>
                </c:pt>
              </c:numCache>
            </c:numRef>
          </c:val>
          <c:extLst>
            <c:ext xmlns:c16="http://schemas.microsoft.com/office/drawing/2014/chart" uri="{C3380CC4-5D6E-409C-BE32-E72D297353CC}">
              <c16:uniqueId val="{00000003-3DF3-4F21-BEB8-8A572A7356D7}"/>
            </c:ext>
          </c:extLst>
        </c:ser>
        <c:ser>
          <c:idx val="4"/>
          <c:order val="4"/>
          <c:tx>
            <c:strRef>
              <c:f>Feuil1!$F$1</c:f>
              <c:strCache>
                <c:ptCount val="1"/>
                <c:pt idx="0">
                  <c:v>Série 5</c:v>
                </c:pt>
              </c:strCache>
            </c:strRef>
          </c:tx>
          <c:spPr>
            <a:solidFill>
              <a:srgbClr val="D8E9EF"/>
            </a:solidFill>
            <a:ln>
              <a:solidFill>
                <a:schemeClr val="tx1"/>
              </a:solidFill>
            </a:ln>
            <a:effectLst/>
          </c:spPr>
          <c:invertIfNegative val="0"/>
          <c:dLbls>
            <c:dLbl>
              <c:idx val="0"/>
              <c:tx>
                <c:rich>
                  <a:bodyPr/>
                  <a:lstStyle/>
                  <a:p>
                    <a:r>
                      <a:rPr lang="en-US"/>
                      <a:t>47%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DF3-4F21-BEB8-8A572A7356D7}"/>
                </c:ext>
              </c:extLst>
            </c:dLbl>
            <c:dLbl>
              <c:idx val="1"/>
              <c:tx>
                <c:rich>
                  <a:bodyPr/>
                  <a:lstStyle/>
                  <a:p>
                    <a:r>
                      <a:rPr lang="en-US"/>
                      <a:t>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DF3-4F21-BEB8-8A572A7356D7}"/>
                </c:ext>
              </c:extLst>
            </c:dLbl>
            <c:dLbl>
              <c:idx val="2"/>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DF3-4F21-BEB8-8A572A7356D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novo AML</c:v>
                </c:pt>
                <c:pt idx="1">
                  <c:v>sAML</c:v>
                </c:pt>
                <c:pt idx="2">
                  <c:v>R/R AML</c:v>
                </c:pt>
              </c:strCache>
            </c:strRef>
          </c:cat>
          <c:val>
            <c:numRef>
              <c:f>Feuil1!$F$2:$F$4</c:f>
              <c:numCache>
                <c:formatCode>General</c:formatCode>
                <c:ptCount val="3"/>
                <c:pt idx="0">
                  <c:v>47</c:v>
                </c:pt>
                <c:pt idx="1">
                  <c:v>9</c:v>
                </c:pt>
                <c:pt idx="2">
                  <c:v>31</c:v>
                </c:pt>
              </c:numCache>
            </c:numRef>
          </c:val>
          <c:extLst>
            <c:ext xmlns:c16="http://schemas.microsoft.com/office/drawing/2014/chart" uri="{C3380CC4-5D6E-409C-BE32-E72D297353CC}">
              <c16:uniqueId val="{00000004-3DF3-4F21-BEB8-8A572A7356D7}"/>
            </c:ext>
          </c:extLst>
        </c:ser>
        <c:dLbls>
          <c:showLegendKey val="0"/>
          <c:showVal val="0"/>
          <c:showCatName val="0"/>
          <c:showSerName val="0"/>
          <c:showPercent val="0"/>
          <c:showBubbleSize val="0"/>
        </c:dLbls>
        <c:gapWidth val="101"/>
        <c:overlap val="100"/>
        <c:axId val="1621943471"/>
        <c:axId val="1621943951"/>
      </c:barChart>
      <c:catAx>
        <c:axId val="162194347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621943951"/>
        <c:crosses val="autoZero"/>
        <c:auto val="1"/>
        <c:lblAlgn val="ctr"/>
        <c:lblOffset val="100"/>
        <c:noMultiLvlLbl val="0"/>
      </c:catAx>
      <c:valAx>
        <c:axId val="1621943951"/>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1621943471"/>
        <c:crosses val="autoZero"/>
        <c:crossBetween val="between"/>
        <c:maj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CCE97D4-ED86-AD27-0684-84C92E7B63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80A81E0-BA5C-8D2F-37A2-B8EEF97FE1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0FA64-B981-45B4-81BB-9C5272DFC488}" type="datetimeFigureOut">
              <a:rPr lang="fr-FR" smtClean="0"/>
              <a:t>24/06/2026</a:t>
            </a:fld>
            <a:endParaRPr lang="fr-FR"/>
          </a:p>
        </p:txBody>
      </p:sp>
      <p:sp>
        <p:nvSpPr>
          <p:cNvPr id="4" name="Espace réservé du pied de page 3">
            <a:extLst>
              <a:ext uri="{FF2B5EF4-FFF2-40B4-BE49-F238E27FC236}">
                <a16:creationId xmlns:a16="http://schemas.microsoft.com/office/drawing/2014/main" id="{33C96918-9173-8DD2-1124-83FBD139D7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5C1D810-A3BD-09DB-A9AE-8AA594CEF2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1FB84D-9C8A-45E0-8385-17D947EE1A13}" type="slidenum">
              <a:rPr lang="fr-FR" smtClean="0"/>
              <a:t>‹N°›</a:t>
            </a:fld>
            <a:endParaRPr lang="fr-FR"/>
          </a:p>
        </p:txBody>
      </p:sp>
    </p:spTree>
    <p:extLst>
      <p:ext uri="{BB962C8B-B14F-4D97-AF65-F5344CB8AC3E}">
        <p14:creationId xmlns:p14="http://schemas.microsoft.com/office/powerpoint/2010/main" val="7371122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386B2-F561-4E4B-9BB1-BAFFDD6F52CE}" type="datetimeFigureOut">
              <a:rPr lang="fr-FR" smtClean="0"/>
              <a:t>24/06/2026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17230-891A-4292-8DC7-033F445E799A}" type="slidenum">
              <a:rPr lang="fr-FR" smtClean="0"/>
              <a:t>‹N°›</a:t>
            </a:fld>
            <a:endParaRPr lang="fr-FR"/>
          </a:p>
        </p:txBody>
      </p:sp>
    </p:spTree>
    <p:extLst>
      <p:ext uri="{BB962C8B-B14F-4D97-AF65-F5344CB8AC3E}">
        <p14:creationId xmlns:p14="http://schemas.microsoft.com/office/powerpoint/2010/main" val="134011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95787-07D9-63F6-D66C-7C6C1A6FE82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6DECA42-335B-0A32-2687-C6D109D35259}"/>
              </a:ext>
            </a:extLst>
          </p:cNvPr>
          <p:cNvSpPr txBox="1">
            <a:spLocks noGrp="1" noChangeArrowheads="1"/>
          </p:cNvSpPr>
          <p:nvPr/>
        </p:nvSpPr>
        <p:spPr bwMode="auto">
          <a:xfrm>
            <a:off x="3721100" y="9363075"/>
            <a:ext cx="3076575" cy="511175"/>
          </a:xfrm>
          <a:prstGeom prst="rect">
            <a:avLst/>
          </a:prstGeom>
          <a:noFill/>
          <a:ln>
            <a:noFill/>
          </a:ln>
        </p:spPr>
        <p:txBody>
          <a:bodyPr lIns="94557" tIns="47278" rIns="94557" bIns="47278" anchor="b"/>
          <a:lstStyle>
            <a:lvl1pPr defTabSz="946150" eaLnBrk="0" hangingPunct="0">
              <a:defRPr sz="1600">
                <a:solidFill>
                  <a:srgbClr val="333399"/>
                </a:solidFill>
                <a:latin typeface="Arial" charset="0"/>
                <a:ea typeface="ＭＳ Ｐゴシック" charset="0"/>
              </a:defRPr>
            </a:lvl1pPr>
            <a:lvl2pPr marL="742950" indent="-285750" defTabSz="946150" eaLnBrk="0" hangingPunct="0">
              <a:defRPr sz="1600">
                <a:solidFill>
                  <a:srgbClr val="333399"/>
                </a:solidFill>
                <a:latin typeface="Arial" charset="0"/>
                <a:ea typeface="ＭＳ Ｐゴシック" charset="0"/>
              </a:defRPr>
            </a:lvl2pPr>
            <a:lvl3pPr marL="1143000" indent="-228600" defTabSz="946150" eaLnBrk="0" hangingPunct="0">
              <a:defRPr sz="1600">
                <a:solidFill>
                  <a:srgbClr val="333399"/>
                </a:solidFill>
                <a:latin typeface="Arial" charset="0"/>
                <a:ea typeface="ＭＳ Ｐゴシック" charset="0"/>
              </a:defRPr>
            </a:lvl3pPr>
            <a:lvl4pPr marL="1600200" indent="-228600" defTabSz="946150" eaLnBrk="0" hangingPunct="0">
              <a:defRPr sz="1600">
                <a:solidFill>
                  <a:srgbClr val="333399"/>
                </a:solidFill>
                <a:latin typeface="Arial" charset="0"/>
                <a:ea typeface="ＭＳ Ｐゴシック" charset="0"/>
              </a:defRPr>
            </a:lvl4pPr>
            <a:lvl5pPr marL="2057400" indent="-228600" defTabSz="946150" eaLnBrk="0" hangingPunct="0">
              <a:defRPr sz="1600">
                <a:solidFill>
                  <a:srgbClr val="333399"/>
                </a:solidFill>
                <a:latin typeface="Arial" charset="0"/>
                <a:ea typeface="ＭＳ Ｐゴシック" charset="0"/>
              </a:defRPr>
            </a:lvl5pPr>
            <a:lvl6pPr marL="2514600" indent="-228600" algn="ctr" defTabSz="946150" eaLnBrk="0" fontAlgn="base" hangingPunct="0">
              <a:spcBef>
                <a:spcPct val="0"/>
              </a:spcBef>
              <a:spcAft>
                <a:spcPct val="0"/>
              </a:spcAft>
              <a:defRPr sz="1600">
                <a:solidFill>
                  <a:srgbClr val="333399"/>
                </a:solidFill>
                <a:latin typeface="Arial" charset="0"/>
                <a:ea typeface="ＭＳ Ｐゴシック" charset="0"/>
              </a:defRPr>
            </a:lvl6pPr>
            <a:lvl7pPr marL="2971800" indent="-228600" algn="ctr" defTabSz="946150" eaLnBrk="0" fontAlgn="base" hangingPunct="0">
              <a:spcBef>
                <a:spcPct val="0"/>
              </a:spcBef>
              <a:spcAft>
                <a:spcPct val="0"/>
              </a:spcAft>
              <a:defRPr sz="1600">
                <a:solidFill>
                  <a:srgbClr val="333399"/>
                </a:solidFill>
                <a:latin typeface="Arial" charset="0"/>
                <a:ea typeface="ＭＳ Ｐゴシック" charset="0"/>
              </a:defRPr>
            </a:lvl7pPr>
            <a:lvl8pPr marL="3429000" indent="-228600" algn="ctr" defTabSz="946150" eaLnBrk="0" fontAlgn="base" hangingPunct="0">
              <a:spcBef>
                <a:spcPct val="0"/>
              </a:spcBef>
              <a:spcAft>
                <a:spcPct val="0"/>
              </a:spcAft>
              <a:defRPr sz="1600">
                <a:solidFill>
                  <a:srgbClr val="333399"/>
                </a:solidFill>
                <a:latin typeface="Arial" charset="0"/>
                <a:ea typeface="ＭＳ Ｐゴシック" charset="0"/>
              </a:defRPr>
            </a:lvl8pPr>
            <a:lvl9pPr marL="3886200" indent="-228600" algn="ctr" defTabSz="946150" eaLnBrk="0" fontAlgn="base" hangingPunct="0">
              <a:spcBef>
                <a:spcPct val="0"/>
              </a:spcBef>
              <a:spcAft>
                <a:spcPct val="0"/>
              </a:spcAft>
              <a:defRPr sz="1600">
                <a:solidFill>
                  <a:srgbClr val="333399"/>
                </a:solidFill>
                <a:latin typeface="Arial" charset="0"/>
                <a:ea typeface="ＭＳ Ｐゴシック" charset="0"/>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575B5503-7300-47CB-8ACB-734D1464420B}" type="slidenum">
              <a:rPr kumimoji="0" lang="fr-FR" sz="1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pPr marL="0" marR="0" lvl="0" indent="0" algn="r" defTabSz="946150" rtl="0" eaLnBrk="1" fontAlgn="auto" latinLnBrk="0" hangingPunct="1">
                <a:lnSpc>
                  <a:spcPct val="100000"/>
                </a:lnSpc>
                <a:spcBef>
                  <a:spcPts val="0"/>
                </a:spcBef>
                <a:spcAft>
                  <a:spcPts val="0"/>
                </a:spcAft>
                <a:buClrTx/>
                <a:buSzTx/>
                <a:buFontTx/>
                <a:buNone/>
                <a:tabLst/>
                <a:defRPr/>
              </a:pPr>
              <a:t>1</a:t>
            </a:fld>
            <a:endParaRPr kumimoji="0" lang="fr-FR" sz="1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6" name="ZoneTexte 5">
            <a:extLst>
              <a:ext uri="{FF2B5EF4-FFF2-40B4-BE49-F238E27FC236}">
                <a16:creationId xmlns:a16="http://schemas.microsoft.com/office/drawing/2014/main" id="{920327F9-EBFC-C40C-EEBD-7FDA5EC83613}"/>
              </a:ext>
            </a:extLst>
          </p:cNvPr>
          <p:cNvSpPr txBox="1"/>
          <p:nvPr/>
        </p:nvSpPr>
        <p:spPr>
          <a:xfrm>
            <a:off x="1808252" y="575353"/>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Espace réservé de l'image des diapositives 3">
            <a:extLst>
              <a:ext uri="{FF2B5EF4-FFF2-40B4-BE49-F238E27FC236}">
                <a16:creationId xmlns:a16="http://schemas.microsoft.com/office/drawing/2014/main" id="{42A2975C-44F3-CFBE-D041-51CD1BE31873}"/>
              </a:ext>
            </a:extLst>
          </p:cNvPr>
          <p:cNvSpPr>
            <a:spLocks noGrp="1" noRot="1" noChangeAspect="1"/>
          </p:cNvSpPr>
          <p:nvPr>
            <p:ph type="sldImg"/>
          </p:nvPr>
        </p:nvSpPr>
        <p:spPr/>
      </p:sp>
      <p:sp>
        <p:nvSpPr>
          <p:cNvPr id="7" name="Espace réservé des notes 6">
            <a:extLst>
              <a:ext uri="{FF2B5EF4-FFF2-40B4-BE49-F238E27FC236}">
                <a16:creationId xmlns:a16="http://schemas.microsoft.com/office/drawing/2014/main" id="{9BC487F1-6F8D-6578-7DE8-00567B3C0EA9}"/>
              </a:ext>
            </a:extLst>
          </p:cNvPr>
          <p:cNvSpPr>
            <a:spLocks noGrp="1"/>
          </p:cNvSpPr>
          <p:nvPr>
            <p:ph type="body" idx="1"/>
          </p:nvPr>
        </p:nvSpPr>
        <p:spPr/>
        <p:txBody>
          <a:bodyPr/>
          <a:lstStyle/>
          <a:p>
            <a:endParaRPr lang="es-419"/>
          </a:p>
        </p:txBody>
      </p:sp>
      <p:sp>
        <p:nvSpPr>
          <p:cNvPr id="8" name="Espace réservé de l'en-tête 1">
            <a:extLst>
              <a:ext uri="{FF2B5EF4-FFF2-40B4-BE49-F238E27FC236}">
                <a16:creationId xmlns:a16="http://schemas.microsoft.com/office/drawing/2014/main" id="{6195C29D-7AD0-985F-50B4-EDDC7E8C5D36}"/>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2" name="Espace réservé du numéro de diapositive 3">
            <a:extLst>
              <a:ext uri="{FF2B5EF4-FFF2-40B4-BE49-F238E27FC236}">
                <a16:creationId xmlns:a16="http://schemas.microsoft.com/office/drawing/2014/main" id="{7121257F-A1D5-E5FB-5AA8-AE6AFF59F287}"/>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1</a:t>
            </a:fld>
            <a:endParaRPr lang="fr-FR"/>
          </a:p>
        </p:txBody>
      </p:sp>
    </p:spTree>
    <p:extLst>
      <p:ext uri="{BB962C8B-B14F-4D97-AF65-F5344CB8AC3E}">
        <p14:creationId xmlns:p14="http://schemas.microsoft.com/office/powerpoint/2010/main" val="340363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solidFill>
                  <a:srgbClr val="242424"/>
                </a:solidFill>
                <a:highlight>
                  <a:srgbClr val="FAFAFA"/>
                </a:highlight>
              </a:rPr>
              <a:t>In the meanwhile</a:t>
            </a:r>
          </a:p>
          <a:p>
            <a:r>
              <a:rPr lang="en-US" dirty="0">
                <a:solidFill>
                  <a:srgbClr val="242424"/>
                </a:solidFill>
                <a:highlight>
                  <a:srgbClr val="FAFAFA"/>
                </a:highlight>
              </a:rPr>
              <a:t>This study</a:t>
            </a:r>
            <a:r>
              <a:rPr lang="en-US" baseline="0" dirty="0">
                <a:solidFill>
                  <a:srgbClr val="242424"/>
                </a:solidFill>
                <a:highlight>
                  <a:srgbClr val="FAFAFA"/>
                </a:highlight>
              </a:rPr>
              <a:t> presents </a:t>
            </a:r>
            <a:r>
              <a:rPr lang="en-US" dirty="0">
                <a:solidFill>
                  <a:srgbClr val="242424"/>
                </a:solidFill>
                <a:highlight>
                  <a:srgbClr val="FAFAFA"/>
                </a:highlight>
              </a:rPr>
              <a:t>an </a:t>
            </a:r>
            <a:r>
              <a:rPr lang="en-US" b="1" dirty="0">
                <a:solidFill>
                  <a:srgbClr val="242424"/>
                </a:solidFill>
                <a:highlight>
                  <a:srgbClr val="FAFAFA"/>
                </a:highlight>
              </a:rPr>
              <a:t>indirect treatment comparison</a:t>
            </a:r>
            <a:r>
              <a:rPr lang="en-US" dirty="0">
                <a:solidFill>
                  <a:srgbClr val="242424"/>
                </a:solidFill>
                <a:highlight>
                  <a:srgbClr val="FAFAFA"/>
                </a:highlight>
              </a:rPr>
              <a:t> of </a:t>
            </a:r>
            <a:r>
              <a:rPr lang="en-US" dirty="0" err="1">
                <a:solidFill>
                  <a:srgbClr val="242424"/>
                </a:solidFill>
                <a:highlight>
                  <a:srgbClr val="FAFAFA"/>
                </a:highlight>
              </a:rPr>
              <a:t>ivosidenib</a:t>
            </a:r>
            <a:r>
              <a:rPr lang="en-US" dirty="0">
                <a:solidFill>
                  <a:srgbClr val="242424"/>
                </a:solidFill>
                <a:highlight>
                  <a:srgbClr val="FAFAFA"/>
                </a:highlight>
              </a:rPr>
              <a:t>-based triplet therapy versus doublet regimens in </a:t>
            </a:r>
            <a:r>
              <a:rPr lang="en-US" b="1" dirty="0">
                <a:solidFill>
                  <a:srgbClr val="242424"/>
                </a:solidFill>
                <a:highlight>
                  <a:srgbClr val="FAFAFA"/>
                </a:highlight>
              </a:rPr>
              <a:t>IDH1-mutated AML</a:t>
            </a:r>
            <a:r>
              <a:rPr lang="en-US" dirty="0">
                <a:solidFill>
                  <a:srgbClr val="242424"/>
                </a:solidFill>
                <a:highlight>
                  <a:srgbClr val="FAFAFA"/>
                </a:highlight>
              </a:rPr>
              <a:t>.</a:t>
            </a:r>
            <a:endParaRPr lang="fr-FR" dirty="0"/>
          </a:p>
          <a:p>
            <a:r>
              <a:rPr lang="en-US" dirty="0">
                <a:solidFill>
                  <a:srgbClr val="242424"/>
                </a:solidFill>
                <a:highlight>
                  <a:srgbClr val="FAFAFA"/>
                </a:highlight>
              </a:rPr>
              <a:t>It includes:</a:t>
            </a:r>
            <a:endParaRPr lang="fr-FR" dirty="0"/>
          </a:p>
          <a:p>
            <a:pPr marL="285750" indent="-285750">
              <a:buFont typeface="Arial"/>
              <a:buChar char="•"/>
            </a:pPr>
            <a:r>
              <a:rPr lang="en-US" b="1" dirty="0">
                <a:solidFill>
                  <a:srgbClr val="242424"/>
                </a:solidFill>
                <a:highlight>
                  <a:srgbClr val="FAFAFA"/>
                </a:highlight>
              </a:rPr>
              <a:t>Aim:</a:t>
            </a:r>
            <a:r>
              <a:rPr lang="en-US" dirty="0">
                <a:solidFill>
                  <a:srgbClr val="242424"/>
                </a:solidFill>
                <a:highlight>
                  <a:srgbClr val="FAFAFA"/>
                </a:highlight>
              </a:rPr>
              <a:t> assess whether </a:t>
            </a:r>
            <a:r>
              <a:rPr lang="en-US" b="1" dirty="0">
                <a:solidFill>
                  <a:srgbClr val="242424"/>
                </a:solidFill>
                <a:highlight>
                  <a:srgbClr val="FAFAFA"/>
                </a:highlight>
              </a:rPr>
              <a:t>IVO + AZA + VEN</a:t>
            </a:r>
            <a:r>
              <a:rPr lang="en-US" dirty="0">
                <a:solidFill>
                  <a:srgbClr val="242424"/>
                </a:solidFill>
                <a:highlight>
                  <a:srgbClr val="FAFAFA"/>
                </a:highlight>
              </a:rPr>
              <a:t> improves overall survival and response outcomes versus </a:t>
            </a:r>
            <a:r>
              <a:rPr lang="en-US" b="1" dirty="0">
                <a:solidFill>
                  <a:srgbClr val="242424"/>
                </a:solidFill>
                <a:highlight>
                  <a:srgbClr val="FAFAFA"/>
                </a:highlight>
              </a:rPr>
              <a:t>IVO + AZA</a:t>
            </a:r>
            <a:r>
              <a:rPr lang="en-US" dirty="0">
                <a:solidFill>
                  <a:srgbClr val="242424"/>
                </a:solidFill>
                <a:highlight>
                  <a:srgbClr val="FAFAFA"/>
                </a:highlight>
              </a:rPr>
              <a:t> and </a:t>
            </a:r>
            <a:r>
              <a:rPr lang="en-US" b="1" dirty="0">
                <a:solidFill>
                  <a:srgbClr val="242424"/>
                </a:solidFill>
                <a:highlight>
                  <a:srgbClr val="FAFAFA"/>
                </a:highlight>
              </a:rPr>
              <a:t>VEN + AZA</a:t>
            </a:r>
            <a:r>
              <a:rPr lang="en-US" dirty="0">
                <a:solidFill>
                  <a:srgbClr val="242424"/>
                </a:solidFill>
                <a:highlight>
                  <a:srgbClr val="FAFAFA"/>
                </a:highlight>
              </a:rPr>
              <a:t>.</a:t>
            </a:r>
            <a:endParaRPr lang="fr-FR" dirty="0"/>
          </a:p>
          <a:p>
            <a:pPr marL="285750" indent="-285750">
              <a:buFont typeface="Arial"/>
              <a:buChar char="•"/>
            </a:pPr>
            <a:r>
              <a:rPr lang="en-US" b="1" dirty="0">
                <a:solidFill>
                  <a:srgbClr val="242424"/>
                </a:solidFill>
                <a:highlight>
                  <a:srgbClr val="FAFAFA"/>
                </a:highlight>
              </a:rPr>
              <a:t>Methods:</a:t>
            </a:r>
            <a:r>
              <a:rPr lang="en-US" dirty="0">
                <a:solidFill>
                  <a:srgbClr val="242424"/>
                </a:solidFill>
                <a:highlight>
                  <a:srgbClr val="FAFAFA"/>
                </a:highlight>
              </a:rPr>
              <a:t> the</a:t>
            </a:r>
            <a:r>
              <a:rPr lang="en-US" baseline="0" dirty="0">
                <a:solidFill>
                  <a:srgbClr val="242424"/>
                </a:solidFill>
                <a:highlight>
                  <a:srgbClr val="FAFAFA"/>
                </a:highlight>
              </a:rPr>
              <a:t> study </a:t>
            </a:r>
            <a:r>
              <a:rPr lang="en-US" dirty="0">
                <a:solidFill>
                  <a:srgbClr val="242424"/>
                </a:solidFill>
                <a:highlight>
                  <a:srgbClr val="FAFAFA"/>
                </a:highlight>
              </a:rPr>
              <a:t>uses an aggregate published data.</a:t>
            </a:r>
            <a:endParaRPr lang="fr-FR" dirty="0"/>
          </a:p>
          <a:p>
            <a:pPr marL="285750" indent="-285750">
              <a:buFont typeface="Arial"/>
              <a:buChar char="•"/>
            </a:pPr>
            <a:r>
              <a:rPr lang="en-US" b="1" dirty="0">
                <a:solidFill>
                  <a:srgbClr val="242424"/>
                </a:solidFill>
                <a:highlight>
                  <a:srgbClr val="FAFAFA"/>
                </a:highlight>
              </a:rPr>
              <a:t>Table:</a:t>
            </a:r>
            <a:r>
              <a:rPr lang="en-US" dirty="0">
                <a:solidFill>
                  <a:srgbClr val="242424"/>
                </a:solidFill>
                <a:highlight>
                  <a:srgbClr val="FAFAFA"/>
                </a:highlight>
              </a:rPr>
              <a:t> summarizes included studies:</a:t>
            </a:r>
            <a:endParaRPr lang="fr-FR" dirty="0"/>
          </a:p>
          <a:p>
            <a:pPr marL="285750" lvl="1" indent="-285750">
              <a:buFont typeface="Arial"/>
              <a:buChar char="•"/>
            </a:pPr>
            <a:r>
              <a:rPr lang="en-US" dirty="0">
                <a:solidFill>
                  <a:srgbClr val="242424"/>
                </a:solidFill>
                <a:highlight>
                  <a:srgbClr val="FAFAFA"/>
                </a:highlight>
              </a:rPr>
              <a:t>Triplet: </a:t>
            </a:r>
            <a:r>
              <a:rPr lang="en-US" b="1" dirty="0">
                <a:solidFill>
                  <a:srgbClr val="242424"/>
                </a:solidFill>
                <a:highlight>
                  <a:srgbClr val="FAFAFA"/>
                </a:highlight>
              </a:rPr>
              <a:t>NCT03471260</a:t>
            </a:r>
            <a:endParaRPr lang="fr-FR" dirty="0"/>
          </a:p>
          <a:p>
            <a:pPr marL="285750" lvl="1" indent="-285750">
              <a:buFont typeface="Arial"/>
              <a:buChar char="•"/>
            </a:pPr>
            <a:r>
              <a:rPr lang="en-US" dirty="0">
                <a:solidFill>
                  <a:srgbClr val="242424"/>
                </a:solidFill>
                <a:highlight>
                  <a:srgbClr val="FAFAFA"/>
                </a:highlight>
              </a:rPr>
              <a:t>IVO+AZA: </a:t>
            </a:r>
            <a:r>
              <a:rPr lang="en-US" b="1" dirty="0">
                <a:solidFill>
                  <a:srgbClr val="242424"/>
                </a:solidFill>
                <a:highlight>
                  <a:srgbClr val="FAFAFA"/>
                </a:highlight>
              </a:rPr>
              <a:t>AGILE </a:t>
            </a:r>
            <a:endParaRPr lang="fr-FR" dirty="0"/>
          </a:p>
          <a:p>
            <a:pPr marL="285750" lvl="1" indent="-285750">
              <a:buFont typeface="Arial"/>
              <a:buChar char="•"/>
            </a:pPr>
            <a:r>
              <a:rPr lang="en-US" dirty="0">
                <a:solidFill>
                  <a:srgbClr val="242424"/>
                </a:solidFill>
                <a:highlight>
                  <a:srgbClr val="FAFAFA"/>
                </a:highlight>
              </a:rPr>
              <a:t>VEN+AZA: </a:t>
            </a:r>
            <a:r>
              <a:rPr lang="en-US" b="1" dirty="0">
                <a:solidFill>
                  <a:srgbClr val="242424"/>
                </a:solidFill>
                <a:highlight>
                  <a:srgbClr val="FAFAFA"/>
                </a:highlight>
              </a:rPr>
              <a:t>VIALE-A</a:t>
            </a:r>
            <a:r>
              <a:rPr lang="en-US" dirty="0">
                <a:solidFill>
                  <a:srgbClr val="242424"/>
                </a:solidFill>
                <a:highlight>
                  <a:srgbClr val="FAFAFA"/>
                </a:highlight>
              </a:rPr>
              <a:t> and a Phase </a:t>
            </a:r>
            <a:r>
              <a:rPr lang="en-US" dirty="0" err="1">
                <a:solidFill>
                  <a:srgbClr val="242424"/>
                </a:solidFill>
                <a:highlight>
                  <a:srgbClr val="FAFAFA"/>
                </a:highlight>
              </a:rPr>
              <a:t>Ib</a:t>
            </a:r>
            <a:r>
              <a:rPr lang="en-US" dirty="0">
                <a:solidFill>
                  <a:srgbClr val="242424"/>
                </a:solidFill>
                <a:highlight>
                  <a:srgbClr val="FAFAFA"/>
                </a:highlight>
              </a:rPr>
              <a:t> trial</a:t>
            </a:r>
            <a:endParaRPr lang="fr-FR"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11</a:t>
            </a:fld>
            <a:endParaRPr lang="fr-FR"/>
          </a:p>
        </p:txBody>
      </p:sp>
      <p:sp>
        <p:nvSpPr>
          <p:cNvPr id="5" name="Espace réservé de l'en-tête 1">
            <a:extLst>
              <a:ext uri="{FF2B5EF4-FFF2-40B4-BE49-F238E27FC236}">
                <a16:creationId xmlns:a16="http://schemas.microsoft.com/office/drawing/2014/main" id="{03827500-EF02-B5D9-A55C-A62F685DDF3F}"/>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35841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a typeface="Calibri"/>
                <a:cs typeface="Calibri"/>
              </a:rPr>
              <a:t>T</a:t>
            </a:r>
            <a:r>
              <a:rPr lang="en-US" dirty="0">
                <a:solidFill>
                  <a:srgbClr val="242424"/>
                </a:solidFill>
                <a:highlight>
                  <a:srgbClr val="FAFAFA"/>
                </a:highlight>
              </a:rPr>
              <a:t>he table summarizes </a:t>
            </a:r>
            <a:r>
              <a:rPr lang="en-US" b="1" dirty="0">
                <a:solidFill>
                  <a:srgbClr val="242424"/>
                </a:solidFill>
                <a:highlight>
                  <a:srgbClr val="FAFAFA"/>
                </a:highlight>
              </a:rPr>
              <a:t>baseline characteristics</a:t>
            </a:r>
            <a:r>
              <a:rPr lang="en-US" dirty="0">
                <a:solidFill>
                  <a:srgbClr val="242424"/>
                </a:solidFill>
                <a:highlight>
                  <a:srgbClr val="FAFAFA"/>
                </a:highlight>
              </a:rPr>
              <a:t> across three treatment cohorts:</a:t>
            </a:r>
            <a:endParaRPr lang="fr-FR" dirty="0"/>
          </a:p>
          <a:p>
            <a:pPr marL="171450" indent="-171450">
              <a:buFont typeface="Arial"/>
              <a:buChar char="•"/>
            </a:pPr>
            <a:r>
              <a:rPr lang="en-US" b="1" dirty="0">
                <a:solidFill>
                  <a:srgbClr val="242424"/>
                </a:solidFill>
                <a:highlight>
                  <a:srgbClr val="FAFAFA"/>
                </a:highlight>
              </a:rPr>
              <a:t>IVO+AZA+VEN</a:t>
            </a:r>
            <a:r>
              <a:rPr lang="en-US" dirty="0">
                <a:solidFill>
                  <a:srgbClr val="242424"/>
                </a:solidFill>
                <a:highlight>
                  <a:srgbClr val="FAFAFA"/>
                </a:highlight>
              </a:rPr>
              <a:t> triplet: </a:t>
            </a:r>
            <a:r>
              <a:rPr lang="en-US" b="1" dirty="0">
                <a:solidFill>
                  <a:srgbClr val="242424"/>
                </a:solidFill>
                <a:highlight>
                  <a:srgbClr val="FAFAFA"/>
                </a:highlight>
              </a:rPr>
              <a:t>n=27</a:t>
            </a:r>
            <a:endParaRPr lang="en-US" dirty="0"/>
          </a:p>
          <a:p>
            <a:pPr marL="171450" indent="-171450">
              <a:buFont typeface="Arial"/>
              <a:buChar char="•"/>
            </a:pPr>
            <a:r>
              <a:rPr lang="en-US" b="1" dirty="0">
                <a:solidFill>
                  <a:srgbClr val="242424"/>
                </a:solidFill>
                <a:highlight>
                  <a:srgbClr val="FAFAFA"/>
                </a:highlight>
              </a:rPr>
              <a:t>IVO+AZA</a:t>
            </a:r>
            <a:r>
              <a:rPr lang="en-US" dirty="0">
                <a:solidFill>
                  <a:srgbClr val="242424"/>
                </a:solidFill>
                <a:highlight>
                  <a:srgbClr val="FAFAFA"/>
                </a:highlight>
              </a:rPr>
              <a:t> doublet: </a:t>
            </a:r>
            <a:r>
              <a:rPr lang="en-US" b="1" dirty="0">
                <a:solidFill>
                  <a:srgbClr val="242424"/>
                </a:solidFill>
                <a:highlight>
                  <a:srgbClr val="FAFAFA"/>
                </a:highlight>
              </a:rPr>
              <a:t>n=73</a:t>
            </a:r>
            <a:endParaRPr lang="en-US" dirty="0"/>
          </a:p>
          <a:p>
            <a:pPr marL="171450" indent="-171450">
              <a:buFont typeface="Arial"/>
              <a:buChar char="•"/>
            </a:pPr>
            <a:r>
              <a:rPr lang="en-US" b="1" dirty="0">
                <a:solidFill>
                  <a:srgbClr val="242424"/>
                </a:solidFill>
                <a:highlight>
                  <a:srgbClr val="FAFAFA"/>
                </a:highlight>
              </a:rPr>
              <a:t>VEN+AZA</a:t>
            </a:r>
            <a:r>
              <a:rPr lang="en-US" dirty="0">
                <a:solidFill>
                  <a:srgbClr val="242424"/>
                </a:solidFill>
                <a:highlight>
                  <a:srgbClr val="FAFAFA"/>
                </a:highlight>
              </a:rPr>
              <a:t> doublet: </a:t>
            </a:r>
            <a:r>
              <a:rPr lang="en-US" b="1" dirty="0">
                <a:solidFill>
                  <a:srgbClr val="242424"/>
                </a:solidFill>
                <a:highlight>
                  <a:srgbClr val="FAFAFA"/>
                </a:highlight>
              </a:rPr>
              <a:t>mIDH1/2, n=81</a:t>
            </a:r>
            <a:endParaRPr lang="en-US" dirty="0"/>
          </a:p>
          <a:p>
            <a:r>
              <a:rPr lang="en-US" dirty="0">
                <a:solidFill>
                  <a:srgbClr val="242424"/>
                </a:solidFill>
                <a:highlight>
                  <a:srgbClr val="FAFAFA"/>
                </a:highlight>
              </a:rPr>
              <a:t>It compares age, sex, ECOG performance status, AML type, cytogenetic risk, and bone marrow blasts.</a:t>
            </a:r>
            <a:endParaRPr lang="en-US" dirty="0"/>
          </a:p>
          <a:p>
            <a:r>
              <a:rPr lang="en-US" dirty="0">
                <a:solidFill>
                  <a:srgbClr val="242424"/>
                </a:solidFill>
                <a:highlight>
                  <a:srgbClr val="FAFAFA"/>
                </a:highlight>
              </a:rPr>
              <a:t>Key takeaways:</a:t>
            </a:r>
            <a:endParaRPr lang="en-US" dirty="0"/>
          </a:p>
          <a:p>
            <a:pPr marL="171450" indent="-171450">
              <a:buFont typeface="Arial"/>
              <a:buChar char="•"/>
            </a:pPr>
            <a:r>
              <a:rPr lang="en-US" dirty="0">
                <a:solidFill>
                  <a:srgbClr val="242424"/>
                </a:solidFill>
                <a:highlight>
                  <a:srgbClr val="FAFAFA"/>
                </a:highlight>
              </a:rPr>
              <a:t>Triplet patients were younger on average (</a:t>
            </a:r>
            <a:r>
              <a:rPr lang="en-US" b="1" dirty="0">
                <a:solidFill>
                  <a:srgbClr val="242424"/>
                </a:solidFill>
                <a:highlight>
                  <a:srgbClr val="FAFAFA"/>
                </a:highlight>
              </a:rPr>
              <a:t>70.0 years</a:t>
            </a:r>
            <a:r>
              <a:rPr lang="en-US" dirty="0">
                <a:solidFill>
                  <a:srgbClr val="242424"/>
                </a:solidFill>
                <a:highlight>
                  <a:srgbClr val="FAFAFA"/>
                </a:highlight>
              </a:rPr>
              <a:t>) than IVO+AZA (</a:t>
            </a:r>
            <a:r>
              <a:rPr lang="en-US" b="1" dirty="0">
                <a:solidFill>
                  <a:srgbClr val="242424"/>
                </a:solidFill>
                <a:highlight>
                  <a:srgbClr val="FAFAFA"/>
                </a:highlight>
              </a:rPr>
              <a:t>74.4 years</a:t>
            </a:r>
            <a:r>
              <a:rPr lang="en-US" dirty="0">
                <a:solidFill>
                  <a:srgbClr val="242424"/>
                </a:solidFill>
                <a:highlight>
                  <a:srgbClr val="FAFAFA"/>
                </a:highlight>
              </a:rPr>
              <a:t>).</a:t>
            </a:r>
            <a:endParaRPr lang="en-US" dirty="0"/>
          </a:p>
          <a:p>
            <a:pPr marL="171450" indent="-171450">
              <a:buFont typeface="Arial"/>
              <a:buChar char="•"/>
            </a:pPr>
            <a:r>
              <a:rPr lang="en-US" dirty="0">
                <a:solidFill>
                  <a:srgbClr val="242424"/>
                </a:solidFill>
                <a:highlight>
                  <a:srgbClr val="FAFAFA"/>
                </a:highlight>
              </a:rPr>
              <a:t>ECOG 0–1 patients were</a:t>
            </a:r>
            <a:r>
              <a:rPr lang="en-US" baseline="0" dirty="0">
                <a:solidFill>
                  <a:srgbClr val="242424"/>
                </a:solidFill>
                <a:highlight>
                  <a:srgbClr val="FAFAFA"/>
                </a:highlight>
              </a:rPr>
              <a:t> more frequent</a:t>
            </a:r>
            <a:r>
              <a:rPr lang="en-US" dirty="0">
                <a:solidFill>
                  <a:srgbClr val="242424"/>
                </a:solidFill>
                <a:highlight>
                  <a:srgbClr val="FAFAFA"/>
                </a:highlight>
              </a:rPr>
              <a:t> in the triplet group (</a:t>
            </a:r>
            <a:r>
              <a:rPr lang="en-US" b="1" dirty="0">
                <a:solidFill>
                  <a:srgbClr val="242424"/>
                </a:solidFill>
                <a:highlight>
                  <a:srgbClr val="FAFAFA"/>
                </a:highlight>
              </a:rPr>
              <a:t>85%</a:t>
            </a:r>
            <a:r>
              <a:rPr lang="en-US" dirty="0">
                <a:solidFill>
                  <a:srgbClr val="242424"/>
                </a:solidFill>
                <a:highlight>
                  <a:srgbClr val="FAFAFA"/>
                </a:highlight>
              </a:rPr>
              <a:t>).</a:t>
            </a:r>
            <a:endParaRPr lang="en-US" dirty="0"/>
          </a:p>
          <a:p>
            <a:pPr marL="171450" indent="-171450">
              <a:buFont typeface="Arial"/>
              <a:buChar char="•"/>
            </a:pPr>
            <a:r>
              <a:rPr lang="en-US" dirty="0">
                <a:solidFill>
                  <a:srgbClr val="242424"/>
                </a:solidFill>
                <a:highlight>
                  <a:srgbClr val="FAFAFA"/>
                </a:highlight>
              </a:rPr>
              <a:t>Cytogenetic risk differs: triplet has more </a:t>
            </a:r>
            <a:r>
              <a:rPr lang="en-US" b="1" dirty="0">
                <a:solidFill>
                  <a:srgbClr val="242424"/>
                </a:solidFill>
                <a:highlight>
                  <a:srgbClr val="FAFAFA"/>
                </a:highlight>
              </a:rPr>
              <a:t>adverse-risk</a:t>
            </a:r>
            <a:r>
              <a:rPr lang="en-US" dirty="0">
                <a:solidFill>
                  <a:srgbClr val="242424"/>
                </a:solidFill>
                <a:highlight>
                  <a:srgbClr val="FAFAFA"/>
                </a:highlight>
              </a:rPr>
              <a:t> patients (</a:t>
            </a:r>
            <a:r>
              <a:rPr lang="en-US" b="1" dirty="0">
                <a:solidFill>
                  <a:srgbClr val="242424"/>
                </a:solidFill>
                <a:highlight>
                  <a:srgbClr val="FAFAFA"/>
                </a:highlight>
              </a:rPr>
              <a:t>67%</a:t>
            </a:r>
            <a:r>
              <a:rPr lang="en-US" dirty="0">
                <a:solidFill>
                  <a:srgbClr val="242424"/>
                </a:solidFill>
                <a:highlight>
                  <a:srgbClr val="FAFAFA"/>
                </a:highlight>
              </a:rPr>
              <a:t>) than the doublet groups</a:t>
            </a:r>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12</a:t>
            </a:fld>
            <a:endParaRPr lang="fr-FR"/>
          </a:p>
        </p:txBody>
      </p:sp>
      <p:sp>
        <p:nvSpPr>
          <p:cNvPr id="5" name="Espace réservé de l'en-tête 1">
            <a:extLst>
              <a:ext uri="{FF2B5EF4-FFF2-40B4-BE49-F238E27FC236}">
                <a16:creationId xmlns:a16="http://schemas.microsoft.com/office/drawing/2014/main" id="{38341574-A3AB-8F93-6DF9-5EFCA4EE1067}"/>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891339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solidFill>
                  <a:srgbClr val="242424"/>
                </a:solidFill>
                <a:highlight>
                  <a:srgbClr val="FAFAFA"/>
                </a:highlight>
              </a:rPr>
              <a:t>Slide 10 compares </a:t>
            </a:r>
            <a:r>
              <a:rPr lang="en-US" b="1" dirty="0">
                <a:solidFill>
                  <a:srgbClr val="242424"/>
                </a:solidFill>
                <a:highlight>
                  <a:srgbClr val="FAFAFA"/>
                </a:highlight>
              </a:rPr>
              <a:t>overall survival Kaplan–Meier curves</a:t>
            </a:r>
            <a:r>
              <a:rPr lang="en-US" dirty="0">
                <a:solidFill>
                  <a:srgbClr val="242424"/>
                </a:solidFill>
                <a:highlight>
                  <a:srgbClr val="FAFAFA"/>
                </a:highlight>
              </a:rPr>
              <a:t> for </a:t>
            </a:r>
            <a:r>
              <a:rPr lang="en-US" b="1" dirty="0">
                <a:solidFill>
                  <a:srgbClr val="242424"/>
                </a:solidFill>
                <a:highlight>
                  <a:srgbClr val="FAFAFA"/>
                </a:highlight>
              </a:rPr>
              <a:t>IVO + AZA + VEN triplet therapy</a:t>
            </a:r>
            <a:r>
              <a:rPr lang="en-US" dirty="0">
                <a:solidFill>
                  <a:srgbClr val="242424"/>
                </a:solidFill>
                <a:highlight>
                  <a:srgbClr val="FAFAFA"/>
                </a:highlight>
              </a:rPr>
              <a:t> versus doublet regimens in IDH1-mutated AML.</a:t>
            </a:r>
            <a:endParaRPr lang="fr-FR" dirty="0"/>
          </a:p>
          <a:p>
            <a:r>
              <a:rPr lang="en-US" dirty="0">
                <a:solidFill>
                  <a:srgbClr val="242424"/>
                </a:solidFill>
                <a:highlight>
                  <a:srgbClr val="FAFAFA"/>
                </a:highlight>
              </a:rPr>
              <a:t>Key message:</a:t>
            </a:r>
            <a:endParaRPr lang="fr-FR" dirty="0"/>
          </a:p>
          <a:p>
            <a:pPr marL="285750" indent="-285750">
              <a:buFont typeface="Arial"/>
              <a:buChar char="•"/>
            </a:pPr>
            <a:r>
              <a:rPr lang="en-US" dirty="0">
                <a:solidFill>
                  <a:srgbClr val="242424"/>
                </a:solidFill>
                <a:highlight>
                  <a:srgbClr val="FAFAFA"/>
                </a:highlight>
              </a:rPr>
              <a:t>The triplet appears to show </a:t>
            </a:r>
            <a:r>
              <a:rPr lang="en-US" b="1" dirty="0">
                <a:solidFill>
                  <a:srgbClr val="242424"/>
                </a:solidFill>
                <a:highlight>
                  <a:srgbClr val="FAFAFA"/>
                </a:highlight>
              </a:rPr>
              <a:t>better OS</a:t>
            </a:r>
            <a:r>
              <a:rPr lang="en-US" dirty="0">
                <a:solidFill>
                  <a:srgbClr val="242424"/>
                </a:solidFill>
                <a:highlight>
                  <a:srgbClr val="FAFAFA"/>
                </a:highlight>
              </a:rPr>
              <a:t> than </a:t>
            </a:r>
            <a:r>
              <a:rPr lang="en-US" b="1" dirty="0">
                <a:solidFill>
                  <a:srgbClr val="242424"/>
                </a:solidFill>
                <a:highlight>
                  <a:srgbClr val="FAFAFA"/>
                </a:highlight>
              </a:rPr>
              <a:t>IVO + AZA</a:t>
            </a:r>
            <a:r>
              <a:rPr lang="en-US" dirty="0">
                <a:solidFill>
                  <a:srgbClr val="242424"/>
                </a:solidFill>
                <a:highlight>
                  <a:srgbClr val="FAFAFA"/>
                </a:highlight>
              </a:rPr>
              <a:t> and </a:t>
            </a:r>
            <a:r>
              <a:rPr lang="en-US" b="1" dirty="0">
                <a:solidFill>
                  <a:srgbClr val="242424"/>
                </a:solidFill>
                <a:highlight>
                  <a:srgbClr val="FAFAFA"/>
                </a:highlight>
              </a:rPr>
              <a:t>VEN + AZA</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Unadjusted comparisons show favorable hazard ratios:</a:t>
            </a:r>
            <a:endParaRPr lang="fr-FR" dirty="0"/>
          </a:p>
          <a:p>
            <a:pPr marL="0" indent="0">
              <a:buFont typeface="Arial"/>
              <a:buNone/>
            </a:pPr>
            <a:r>
              <a:rPr lang="en-US" dirty="0">
                <a:solidFill>
                  <a:srgbClr val="242424"/>
                </a:solidFill>
                <a:highlight>
                  <a:srgbClr val="FAFAFA"/>
                </a:highlight>
              </a:rPr>
              <a:t>Adjusted analyses on age and ECOG also favor the triplet:</a:t>
            </a:r>
            <a:endParaRPr lang="fr-FR" dirty="0"/>
          </a:p>
          <a:p>
            <a:pPr marL="285750" lvl="1" indent="-285750">
              <a:buFont typeface="Arial"/>
              <a:buChar char="•"/>
            </a:pPr>
            <a:r>
              <a:rPr lang="en-US" dirty="0">
                <a:solidFill>
                  <a:srgbClr val="242424"/>
                </a:solidFill>
                <a:highlight>
                  <a:srgbClr val="FAFAFA"/>
                </a:highlight>
              </a:rPr>
              <a:t>IPTW vs IVO + AZA: </a:t>
            </a:r>
            <a:r>
              <a:rPr lang="en-US" b="1" dirty="0">
                <a:solidFill>
                  <a:srgbClr val="242424"/>
                </a:solidFill>
                <a:highlight>
                  <a:srgbClr val="FAFAFA"/>
                </a:highlight>
              </a:rPr>
              <a:t>HR 0.257</a:t>
            </a:r>
            <a:endParaRPr lang="fr-FR" dirty="0"/>
          </a:p>
          <a:p>
            <a:pPr marL="285750" lvl="1" indent="-285750">
              <a:buFont typeface="Arial"/>
              <a:buChar char="•"/>
            </a:pPr>
            <a:r>
              <a:rPr lang="en-US" dirty="0">
                <a:solidFill>
                  <a:srgbClr val="242424"/>
                </a:solidFill>
                <a:highlight>
                  <a:srgbClr val="FAFAFA"/>
                </a:highlight>
              </a:rPr>
              <a:t>MAIC vs VEN + AZA: </a:t>
            </a:r>
            <a:r>
              <a:rPr lang="en-US" b="1" dirty="0">
                <a:solidFill>
                  <a:srgbClr val="242424"/>
                </a:solidFill>
                <a:highlight>
                  <a:srgbClr val="FAFAFA"/>
                </a:highlight>
              </a:rPr>
              <a:t>HR 0.066</a:t>
            </a:r>
          </a:p>
          <a:p>
            <a:pPr marL="0" lvl="1" indent="0">
              <a:buFont typeface="Arial"/>
              <a:buNone/>
            </a:pPr>
            <a:r>
              <a:rPr lang="en-US" b="1" dirty="0">
                <a:solidFill>
                  <a:srgbClr val="242424"/>
                </a:solidFill>
                <a:highlight>
                  <a:srgbClr val="FAFAFA"/>
                </a:highlight>
              </a:rPr>
              <a:t>Response rates were</a:t>
            </a:r>
            <a:r>
              <a:rPr lang="en-US" b="1" baseline="0" dirty="0">
                <a:solidFill>
                  <a:srgbClr val="242424"/>
                </a:solidFill>
                <a:highlight>
                  <a:srgbClr val="FAFAFA"/>
                </a:highlight>
              </a:rPr>
              <a:t> also higher in the IVO+AZA+VEN cohort with 92.6% </a:t>
            </a:r>
            <a:r>
              <a:rPr lang="en-US" b="1" baseline="0" dirty="0" err="1">
                <a:solidFill>
                  <a:srgbClr val="242424"/>
                </a:solidFill>
                <a:highlight>
                  <a:srgbClr val="FAFAFA"/>
                </a:highlight>
              </a:rPr>
              <a:t>CRc</a:t>
            </a:r>
            <a:r>
              <a:rPr lang="en-US" b="1" baseline="0" dirty="0">
                <a:solidFill>
                  <a:srgbClr val="242424"/>
                </a:solidFill>
                <a:highlight>
                  <a:srgbClr val="FAFAFA"/>
                </a:highlight>
              </a:rPr>
              <a:t> rate and 66.7% response rates</a:t>
            </a:r>
            <a:endParaRPr lang="fr-FR"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13</a:t>
            </a:fld>
            <a:endParaRPr lang="fr-FR"/>
          </a:p>
        </p:txBody>
      </p:sp>
      <p:sp>
        <p:nvSpPr>
          <p:cNvPr id="5" name="Espace réservé de l'en-tête 1">
            <a:extLst>
              <a:ext uri="{FF2B5EF4-FFF2-40B4-BE49-F238E27FC236}">
                <a16:creationId xmlns:a16="http://schemas.microsoft.com/office/drawing/2014/main" id="{48D78E4A-02EE-45D5-49AF-F8110795A254}"/>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80086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14</a:t>
            </a:fld>
            <a:endParaRPr lang="fr-FR"/>
          </a:p>
        </p:txBody>
      </p:sp>
      <p:sp>
        <p:nvSpPr>
          <p:cNvPr id="5" name="Espace réservé de l'en-tête 1">
            <a:extLst>
              <a:ext uri="{FF2B5EF4-FFF2-40B4-BE49-F238E27FC236}">
                <a16:creationId xmlns:a16="http://schemas.microsoft.com/office/drawing/2014/main" id="{D8EF53E2-86B7-7EC2-FAC6-126EFF657D46}"/>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00752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solidFill>
                  <a:srgbClr val="242424"/>
                </a:solidFill>
                <a:highlight>
                  <a:srgbClr val="FAFAFA"/>
                </a:highlight>
              </a:rPr>
              <a:t>Slide 12 introduces the </a:t>
            </a:r>
            <a:r>
              <a:rPr lang="en-US" b="1" dirty="0">
                <a:solidFill>
                  <a:srgbClr val="242424"/>
                </a:solidFill>
                <a:highlight>
                  <a:srgbClr val="FAFAFA"/>
                </a:highlight>
              </a:rPr>
              <a:t>ALIDHE real-world study</a:t>
            </a:r>
            <a:r>
              <a:rPr lang="en-US" dirty="0">
                <a:solidFill>
                  <a:srgbClr val="242424"/>
                </a:solidFill>
                <a:highlight>
                  <a:srgbClr val="FAFAFA"/>
                </a:highlight>
              </a:rPr>
              <a:t> of </a:t>
            </a:r>
            <a:r>
              <a:rPr lang="en-US" b="1" dirty="0" err="1">
                <a:solidFill>
                  <a:srgbClr val="242424"/>
                </a:solidFill>
                <a:highlight>
                  <a:srgbClr val="FAFAFA"/>
                </a:highlight>
              </a:rPr>
              <a:t>ivosidenib</a:t>
            </a:r>
            <a:r>
              <a:rPr lang="en-US" b="1" dirty="0">
                <a:solidFill>
                  <a:srgbClr val="242424"/>
                </a:solidFill>
                <a:highlight>
                  <a:srgbClr val="FAFAFA"/>
                </a:highlight>
              </a:rPr>
              <a:t> + azacitidine</a:t>
            </a:r>
            <a:r>
              <a:rPr lang="en-US" dirty="0">
                <a:solidFill>
                  <a:srgbClr val="242424"/>
                </a:solidFill>
                <a:highlight>
                  <a:srgbClr val="FAFAFA"/>
                </a:highlight>
              </a:rPr>
              <a:t> in newly diagnosed </a:t>
            </a:r>
            <a:r>
              <a:rPr lang="en-US" b="1" dirty="0">
                <a:solidFill>
                  <a:srgbClr val="242424"/>
                </a:solidFill>
                <a:highlight>
                  <a:srgbClr val="FAFAFA"/>
                </a:highlight>
              </a:rPr>
              <a:t>IDH1-mutated AML</a:t>
            </a:r>
            <a:r>
              <a:rPr lang="en-US" dirty="0">
                <a:solidFill>
                  <a:srgbClr val="242424"/>
                </a:solidFill>
                <a:highlight>
                  <a:srgbClr val="FAFAFA"/>
                </a:highlight>
              </a:rPr>
              <a:t> patients ineligible for intensive chemotherapy.</a:t>
            </a:r>
            <a:endParaRPr lang="fr-FR" dirty="0"/>
          </a:p>
          <a:p>
            <a:r>
              <a:rPr lang="en-US">
                <a:solidFill>
                  <a:srgbClr val="242424"/>
                </a:solidFill>
                <a:highlight>
                  <a:srgbClr val="FAFAFA"/>
                </a:highlight>
              </a:rPr>
              <a:t>It covers:</a:t>
            </a:r>
            <a:endParaRPr lang="fr-FR"/>
          </a:p>
          <a:p>
            <a:pPr marL="285750" indent="-285750">
              <a:buFont typeface="Arial"/>
              <a:buChar char="•"/>
            </a:pPr>
            <a:r>
              <a:rPr lang="en-US" b="1">
                <a:solidFill>
                  <a:srgbClr val="242424"/>
                </a:solidFill>
                <a:highlight>
                  <a:srgbClr val="FAFAFA"/>
                </a:highlight>
              </a:rPr>
              <a:t>Objective:</a:t>
            </a:r>
            <a:r>
              <a:rPr lang="en-US">
                <a:solidFill>
                  <a:srgbClr val="242424"/>
                </a:solidFill>
                <a:highlight>
                  <a:srgbClr val="FAFAFA"/>
                </a:highlight>
              </a:rPr>
              <a:t> assess effectiveness, safety, and tolerability in a post-approval real-world setting.</a:t>
            </a:r>
            <a:endParaRPr lang="fr-FR"/>
          </a:p>
          <a:p>
            <a:pPr marL="285750" indent="-285750">
              <a:buFont typeface="Arial"/>
              <a:buChar char="•"/>
            </a:pPr>
            <a:r>
              <a:rPr lang="en-US" b="1">
                <a:solidFill>
                  <a:srgbClr val="242424"/>
                </a:solidFill>
                <a:highlight>
                  <a:srgbClr val="FAFAFA"/>
                </a:highlight>
              </a:rPr>
              <a:t>Eligibility:</a:t>
            </a:r>
            <a:r>
              <a:rPr lang="en-US">
                <a:solidFill>
                  <a:srgbClr val="242424"/>
                </a:solidFill>
                <a:highlight>
                  <a:srgbClr val="FAFAFA"/>
                </a:highlight>
              </a:rPr>
              <a:t> adults with untreated AML, IDH1 R132 mutation, ECOG PS &lt;2, and IC-ineligible.</a:t>
            </a:r>
            <a:endParaRPr lang="fr-FR"/>
          </a:p>
          <a:p>
            <a:pPr marL="285750" indent="-285750">
              <a:buFont typeface="Arial"/>
              <a:buChar char="•"/>
            </a:pPr>
            <a:r>
              <a:rPr lang="en-US" b="1">
                <a:solidFill>
                  <a:srgbClr val="242424"/>
                </a:solidFill>
                <a:highlight>
                  <a:srgbClr val="FAFAFA"/>
                </a:highlight>
              </a:rPr>
              <a:t>Treatment:</a:t>
            </a:r>
            <a:r>
              <a:rPr lang="en-US">
                <a:solidFill>
                  <a:srgbClr val="242424"/>
                </a:solidFill>
                <a:highlight>
                  <a:srgbClr val="FAFAFA"/>
                </a:highlight>
              </a:rPr>
              <a:t> IVO 500 mg daily + AZA 75 mg/m² for 7 days per 28-day cycle.</a:t>
            </a:r>
            <a:endParaRPr lang="fr-FR"/>
          </a:p>
          <a:p>
            <a:pPr marL="285750" indent="-285750">
              <a:buFont typeface="Arial"/>
              <a:buChar char="•"/>
            </a:pPr>
            <a:r>
              <a:rPr lang="en-US" b="1" dirty="0">
                <a:solidFill>
                  <a:srgbClr val="242424"/>
                </a:solidFill>
                <a:highlight>
                  <a:srgbClr val="FAFAFA"/>
                </a:highlight>
              </a:rPr>
              <a:t>Endpoints:</a:t>
            </a:r>
            <a:r>
              <a:rPr lang="en-US" dirty="0">
                <a:solidFill>
                  <a:srgbClr val="242424"/>
                </a:solidFill>
                <a:highlight>
                  <a:srgbClr val="FAFAFA"/>
                </a:highlight>
              </a:rPr>
              <a:t> safety as primary; efficacy, quality-of-life, healthcare utilization, and molecular profiling as secondary.</a:t>
            </a:r>
            <a:endParaRPr lang="fr-FR"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15</a:t>
            </a:fld>
            <a:endParaRPr lang="fr-FR"/>
          </a:p>
        </p:txBody>
      </p:sp>
      <p:sp>
        <p:nvSpPr>
          <p:cNvPr id="5" name="Espace réservé de l'en-tête 1">
            <a:extLst>
              <a:ext uri="{FF2B5EF4-FFF2-40B4-BE49-F238E27FC236}">
                <a16:creationId xmlns:a16="http://schemas.microsoft.com/office/drawing/2014/main" id="{A9172D12-7CB7-185E-75FF-F4A84583098C}"/>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198289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solidFill>
                  <a:srgbClr val="242424"/>
                </a:solidFill>
                <a:highlight>
                  <a:srgbClr val="FAFAFA"/>
                </a:highlight>
              </a:rPr>
              <a:t>This slide summarizes </a:t>
            </a:r>
            <a:r>
              <a:rPr lang="en-US" b="1" dirty="0">
                <a:solidFill>
                  <a:srgbClr val="242424"/>
                </a:solidFill>
                <a:highlight>
                  <a:srgbClr val="FAFAFA"/>
                </a:highlight>
              </a:rPr>
              <a:t>ALIDHE baseline patient characteristics</a:t>
            </a:r>
            <a:r>
              <a:rPr lang="en-US" dirty="0">
                <a:solidFill>
                  <a:srgbClr val="242424"/>
                </a:solidFill>
                <a:highlight>
                  <a:srgbClr val="FAFAFA"/>
                </a:highlight>
              </a:rPr>
              <a:t> and mutation profile for </a:t>
            </a:r>
            <a:r>
              <a:rPr lang="en-US" b="1" dirty="0" err="1">
                <a:solidFill>
                  <a:srgbClr val="242424"/>
                </a:solidFill>
                <a:highlight>
                  <a:srgbClr val="FAFAFA"/>
                </a:highlight>
              </a:rPr>
              <a:t>ivosidenib</a:t>
            </a:r>
            <a:r>
              <a:rPr lang="en-US" b="1" dirty="0">
                <a:solidFill>
                  <a:srgbClr val="242424"/>
                </a:solidFill>
                <a:highlight>
                  <a:srgbClr val="FAFAFA"/>
                </a:highlight>
              </a:rPr>
              <a:t> + </a:t>
            </a:r>
            <a:r>
              <a:rPr lang="en-US" b="1" dirty="0" err="1">
                <a:solidFill>
                  <a:srgbClr val="242424"/>
                </a:solidFill>
                <a:highlight>
                  <a:srgbClr val="FAFAFA"/>
                </a:highlight>
              </a:rPr>
              <a:t>azacitidine</a:t>
            </a:r>
            <a:r>
              <a:rPr lang="en-US" dirty="0">
                <a:solidFill>
                  <a:srgbClr val="242424"/>
                </a:solidFill>
                <a:highlight>
                  <a:srgbClr val="FAFAFA"/>
                </a:highlight>
              </a:rPr>
              <a:t> in newly diagnosed IDH1-mutated AML.</a:t>
            </a:r>
            <a:endParaRPr lang="fr-FR" dirty="0"/>
          </a:p>
          <a:p>
            <a:pPr marL="285750" indent="-285750">
              <a:buFont typeface="Arial"/>
              <a:buChar char="•"/>
            </a:pPr>
            <a:r>
              <a:rPr lang="en-US" dirty="0">
                <a:solidFill>
                  <a:srgbClr val="242424"/>
                </a:solidFill>
                <a:highlight>
                  <a:srgbClr val="FAFAFA"/>
                </a:highlight>
              </a:rPr>
              <a:t>Left table: </a:t>
            </a:r>
            <a:r>
              <a:rPr lang="en-US" b="1" dirty="0">
                <a:solidFill>
                  <a:srgbClr val="242424"/>
                </a:solidFill>
                <a:highlight>
                  <a:srgbClr val="FAFAFA"/>
                </a:highlight>
              </a:rPr>
              <a:t>124 patients</a:t>
            </a:r>
            <a:r>
              <a:rPr lang="en-US" dirty="0">
                <a:solidFill>
                  <a:srgbClr val="242424"/>
                </a:solidFill>
                <a:highlight>
                  <a:srgbClr val="FAFAFA"/>
                </a:highlight>
              </a:rPr>
              <a:t>, median age </a:t>
            </a:r>
            <a:r>
              <a:rPr lang="en-US" b="1" dirty="0">
                <a:solidFill>
                  <a:srgbClr val="242424"/>
                </a:solidFill>
                <a:highlight>
                  <a:srgbClr val="FAFAFA"/>
                </a:highlight>
              </a:rPr>
              <a:t>75.5 years</a:t>
            </a:r>
            <a:r>
              <a:rPr lang="en-US" dirty="0">
                <a:solidFill>
                  <a:srgbClr val="242424"/>
                </a:solidFill>
                <a:highlight>
                  <a:srgbClr val="FAFAFA"/>
                </a:highlight>
              </a:rPr>
              <a:t>, with more females than males.</a:t>
            </a:r>
            <a:endParaRPr lang="fr-FR" dirty="0"/>
          </a:p>
          <a:p>
            <a:pPr marL="285750" indent="-285750">
              <a:buFont typeface="Arial"/>
              <a:buChar char="•"/>
            </a:pPr>
            <a:r>
              <a:rPr lang="en-US" dirty="0">
                <a:solidFill>
                  <a:srgbClr val="242424"/>
                </a:solidFill>
                <a:highlight>
                  <a:srgbClr val="FAFAFA"/>
                </a:highlight>
              </a:rPr>
              <a:t>ECOG status is spread across 0–2, with most patients ECOG </a:t>
            </a:r>
            <a:r>
              <a:rPr lang="en-US" b="1" dirty="0">
                <a:solidFill>
                  <a:srgbClr val="242424"/>
                </a:solidFill>
                <a:highlight>
                  <a:srgbClr val="FAFAFA"/>
                </a:highlight>
              </a:rPr>
              <a:t>1</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Disease type is mainly </a:t>
            </a:r>
            <a:r>
              <a:rPr lang="en-US" b="1" dirty="0">
                <a:solidFill>
                  <a:srgbClr val="242424"/>
                </a:solidFill>
                <a:highlight>
                  <a:srgbClr val="FAFAFA"/>
                </a:highlight>
              </a:rPr>
              <a:t>de novo AML</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Most common IDH1 mutation subtype is </a:t>
            </a:r>
            <a:r>
              <a:rPr lang="en-US" b="1" dirty="0">
                <a:solidFill>
                  <a:srgbClr val="242424"/>
                </a:solidFill>
                <a:highlight>
                  <a:srgbClr val="FAFAFA"/>
                </a:highlight>
              </a:rPr>
              <a:t>R132C</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Right chart: shows frequent co-mutations at baseline, especially </a:t>
            </a:r>
            <a:r>
              <a:rPr lang="en-US" b="1" dirty="0">
                <a:solidFill>
                  <a:srgbClr val="242424"/>
                </a:solidFill>
                <a:highlight>
                  <a:srgbClr val="FAFAFA"/>
                </a:highlight>
              </a:rPr>
              <a:t>DNMT3A, RUNX1, SRSF2, ASXL1</a:t>
            </a:r>
            <a:r>
              <a:rPr lang="en-US" dirty="0">
                <a:solidFill>
                  <a:srgbClr val="242424"/>
                </a:solidFill>
                <a:highlight>
                  <a:srgbClr val="FAFAFA"/>
                </a:highlight>
              </a:rPr>
              <a:t>, and </a:t>
            </a:r>
            <a:r>
              <a:rPr lang="en-US" b="1" dirty="0">
                <a:solidFill>
                  <a:srgbClr val="242424"/>
                </a:solidFill>
                <a:highlight>
                  <a:srgbClr val="FAFAFA"/>
                </a:highlight>
              </a:rPr>
              <a:t>RTK-pathway alterations</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RTK alterations in </a:t>
            </a:r>
            <a:r>
              <a:rPr lang="en-US" b="1" dirty="0">
                <a:solidFill>
                  <a:srgbClr val="242424"/>
                </a:solidFill>
                <a:highlight>
                  <a:srgbClr val="FAFAFA"/>
                </a:highlight>
              </a:rPr>
              <a:t>26%</a:t>
            </a:r>
            <a:r>
              <a:rPr lang="en-US" dirty="0">
                <a:solidFill>
                  <a:srgbClr val="242424"/>
                </a:solidFill>
                <a:highlight>
                  <a:srgbClr val="FAFAFA"/>
                </a:highlight>
              </a:rPr>
              <a:t> of patients.</a:t>
            </a:r>
            <a:endParaRPr lang="fr-FR"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16</a:t>
            </a:fld>
            <a:endParaRPr lang="fr-FR"/>
          </a:p>
        </p:txBody>
      </p:sp>
      <p:sp>
        <p:nvSpPr>
          <p:cNvPr id="5" name="Espace réservé de l'en-tête 1">
            <a:extLst>
              <a:ext uri="{FF2B5EF4-FFF2-40B4-BE49-F238E27FC236}">
                <a16:creationId xmlns:a16="http://schemas.microsoft.com/office/drawing/2014/main" id="{78A8B057-F383-4C28-AB63-79F94F6B2C23}"/>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73212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solidFill>
                  <a:srgbClr val="242424"/>
                </a:solidFill>
                <a:highlight>
                  <a:srgbClr val="FAFAFA"/>
                </a:highlight>
              </a:rPr>
              <a:t>This slide compares </a:t>
            </a:r>
            <a:r>
              <a:rPr lang="en-US" b="1">
                <a:solidFill>
                  <a:srgbClr val="242424"/>
                </a:solidFill>
                <a:highlight>
                  <a:srgbClr val="FAFAFA"/>
                </a:highlight>
              </a:rPr>
              <a:t>safety outcomes</a:t>
            </a:r>
            <a:r>
              <a:rPr lang="en-US">
                <a:solidFill>
                  <a:srgbClr val="242424"/>
                </a:solidFill>
                <a:highlight>
                  <a:srgbClr val="FAFAFA"/>
                </a:highlight>
              </a:rPr>
              <a:t> for </a:t>
            </a:r>
            <a:r>
              <a:rPr lang="en-US" b="1">
                <a:solidFill>
                  <a:srgbClr val="242424"/>
                </a:solidFill>
                <a:highlight>
                  <a:srgbClr val="FAFAFA"/>
                </a:highlight>
              </a:rPr>
              <a:t>ivosidenib + azacitidine</a:t>
            </a:r>
            <a:r>
              <a:rPr lang="en-US">
                <a:solidFill>
                  <a:srgbClr val="242424"/>
                </a:solidFill>
                <a:highlight>
                  <a:srgbClr val="FAFAFA"/>
                </a:highlight>
              </a:rPr>
              <a:t> in </a:t>
            </a:r>
            <a:r>
              <a:rPr lang="en-US" b="1">
                <a:solidFill>
                  <a:srgbClr val="242424"/>
                </a:solidFill>
                <a:highlight>
                  <a:srgbClr val="FAFAFA"/>
                </a:highlight>
              </a:rPr>
              <a:t>ALIDHE</a:t>
            </a:r>
            <a:r>
              <a:rPr lang="en-US">
                <a:solidFill>
                  <a:srgbClr val="242424"/>
                </a:solidFill>
                <a:highlight>
                  <a:srgbClr val="FAFAFA"/>
                </a:highlight>
              </a:rPr>
              <a:t> versus </a:t>
            </a:r>
            <a:r>
              <a:rPr lang="en-US" b="1">
                <a:solidFill>
                  <a:srgbClr val="242424"/>
                </a:solidFill>
                <a:highlight>
                  <a:srgbClr val="FAFAFA"/>
                </a:highlight>
              </a:rPr>
              <a:t>AGILE</a:t>
            </a:r>
            <a:r>
              <a:rPr lang="en-US">
                <a:solidFill>
                  <a:srgbClr val="242424"/>
                </a:solidFill>
                <a:highlight>
                  <a:srgbClr val="FAFAFA"/>
                </a:highlight>
              </a:rPr>
              <a:t>.</a:t>
            </a:r>
            <a:endParaRPr lang="fr-FR"/>
          </a:p>
          <a:p>
            <a:r>
              <a:rPr lang="en-US">
                <a:solidFill>
                  <a:srgbClr val="242424"/>
                </a:solidFill>
                <a:highlight>
                  <a:srgbClr val="FAFAFA"/>
                </a:highlight>
              </a:rPr>
              <a:t>Key points:</a:t>
            </a:r>
            <a:endParaRPr lang="fr-FR"/>
          </a:p>
          <a:p>
            <a:pPr marL="285750" indent="-285750">
              <a:buFont typeface="Arial"/>
              <a:buChar char="•"/>
            </a:pPr>
            <a:r>
              <a:rPr lang="en-US">
                <a:solidFill>
                  <a:srgbClr val="242424"/>
                </a:solidFill>
                <a:highlight>
                  <a:srgbClr val="FAFAFA"/>
                </a:highlight>
              </a:rPr>
              <a:t>TEAEs were common in both studies: </a:t>
            </a:r>
            <a:r>
              <a:rPr lang="en-US" b="1">
                <a:solidFill>
                  <a:srgbClr val="242424"/>
                </a:solidFill>
                <a:highlight>
                  <a:srgbClr val="FAFAFA"/>
                </a:highlight>
              </a:rPr>
              <a:t>95.2%</a:t>
            </a:r>
            <a:r>
              <a:rPr lang="en-US">
                <a:solidFill>
                  <a:srgbClr val="242424"/>
                </a:solidFill>
                <a:highlight>
                  <a:srgbClr val="FAFAFA"/>
                </a:highlight>
              </a:rPr>
              <a:t> in ALIDHE vs </a:t>
            </a:r>
            <a:r>
              <a:rPr lang="en-US" b="1">
                <a:solidFill>
                  <a:srgbClr val="242424"/>
                </a:solidFill>
                <a:highlight>
                  <a:srgbClr val="FAFAFA"/>
                </a:highlight>
              </a:rPr>
              <a:t>98.6%</a:t>
            </a:r>
            <a:r>
              <a:rPr lang="en-US">
                <a:solidFill>
                  <a:srgbClr val="242424"/>
                </a:solidFill>
                <a:highlight>
                  <a:srgbClr val="FAFAFA"/>
                </a:highlight>
              </a:rPr>
              <a:t> in AGILE.</a:t>
            </a:r>
            <a:endParaRPr lang="fr-FR"/>
          </a:p>
          <a:p>
            <a:pPr marL="285750" indent="-285750">
              <a:buFont typeface="Arial"/>
              <a:buChar char="•"/>
            </a:pPr>
            <a:r>
              <a:rPr lang="en-US">
                <a:solidFill>
                  <a:srgbClr val="242424"/>
                </a:solidFill>
                <a:highlight>
                  <a:srgbClr val="FAFAFA"/>
                </a:highlight>
              </a:rPr>
              <a:t>Grade &gt;3 TEAEs were lower in ALIDHE: </a:t>
            </a:r>
            <a:r>
              <a:rPr lang="en-US" b="1">
                <a:solidFill>
                  <a:srgbClr val="242424"/>
                </a:solidFill>
                <a:highlight>
                  <a:srgbClr val="FAFAFA"/>
                </a:highlight>
              </a:rPr>
              <a:t>84.7%</a:t>
            </a:r>
            <a:r>
              <a:rPr lang="en-US">
                <a:solidFill>
                  <a:srgbClr val="242424"/>
                </a:solidFill>
                <a:highlight>
                  <a:srgbClr val="FAFAFA"/>
                </a:highlight>
              </a:rPr>
              <a:t> vs </a:t>
            </a:r>
            <a:r>
              <a:rPr lang="en-US" b="1">
                <a:solidFill>
                  <a:srgbClr val="242424"/>
                </a:solidFill>
                <a:highlight>
                  <a:srgbClr val="FAFAFA"/>
                </a:highlight>
              </a:rPr>
              <a:t>93.0%</a:t>
            </a:r>
            <a:r>
              <a:rPr lang="en-US">
                <a:solidFill>
                  <a:srgbClr val="242424"/>
                </a:solidFill>
                <a:highlight>
                  <a:srgbClr val="FAFAFA"/>
                </a:highlight>
              </a:rPr>
              <a:t>.</a:t>
            </a:r>
            <a:endParaRPr lang="fr-FR"/>
          </a:p>
          <a:p>
            <a:pPr marL="285750" indent="-285750">
              <a:buFont typeface="Arial"/>
              <a:buChar char="•"/>
            </a:pPr>
            <a:r>
              <a:rPr lang="en-US">
                <a:solidFill>
                  <a:srgbClr val="242424"/>
                </a:solidFill>
                <a:highlight>
                  <a:srgbClr val="FAFAFA"/>
                </a:highlight>
              </a:rPr>
              <a:t>Serious TEAEs were also lower: </a:t>
            </a:r>
            <a:r>
              <a:rPr lang="en-US" b="1">
                <a:solidFill>
                  <a:srgbClr val="242424"/>
                </a:solidFill>
                <a:highlight>
                  <a:srgbClr val="FAFAFA"/>
                </a:highlight>
              </a:rPr>
              <a:t>58.1%</a:t>
            </a:r>
            <a:r>
              <a:rPr lang="en-US">
                <a:solidFill>
                  <a:srgbClr val="242424"/>
                </a:solidFill>
                <a:highlight>
                  <a:srgbClr val="FAFAFA"/>
                </a:highlight>
              </a:rPr>
              <a:t> vs </a:t>
            </a:r>
            <a:r>
              <a:rPr lang="en-US" b="1">
                <a:solidFill>
                  <a:srgbClr val="242424"/>
                </a:solidFill>
                <a:highlight>
                  <a:srgbClr val="FAFAFA"/>
                </a:highlight>
              </a:rPr>
              <a:t>69.0%</a:t>
            </a:r>
            <a:r>
              <a:rPr lang="en-US">
                <a:solidFill>
                  <a:srgbClr val="242424"/>
                </a:solidFill>
                <a:highlight>
                  <a:srgbClr val="FAFAFA"/>
                </a:highlight>
              </a:rPr>
              <a:t>.</a:t>
            </a:r>
            <a:endParaRPr lang="fr-FR"/>
          </a:p>
          <a:p>
            <a:pPr marL="285750" indent="-285750">
              <a:buFont typeface="Arial"/>
              <a:buChar char="•"/>
            </a:pPr>
            <a:r>
              <a:rPr lang="en-US">
                <a:solidFill>
                  <a:srgbClr val="242424"/>
                </a:solidFill>
                <a:highlight>
                  <a:srgbClr val="FAFAFA"/>
                </a:highlight>
              </a:rPr>
              <a:t>Treatment discontinuation was much lower in ALIDHE: </a:t>
            </a:r>
            <a:r>
              <a:rPr lang="en-US" b="1">
                <a:solidFill>
                  <a:srgbClr val="242424"/>
                </a:solidFill>
                <a:highlight>
                  <a:srgbClr val="FAFAFA"/>
                </a:highlight>
              </a:rPr>
              <a:t>6.5%</a:t>
            </a:r>
            <a:r>
              <a:rPr lang="en-US">
                <a:solidFill>
                  <a:srgbClr val="242424"/>
                </a:solidFill>
                <a:highlight>
                  <a:srgbClr val="FAFAFA"/>
                </a:highlight>
              </a:rPr>
              <a:t> vs </a:t>
            </a:r>
            <a:r>
              <a:rPr lang="en-US" b="1">
                <a:solidFill>
                  <a:srgbClr val="242424"/>
                </a:solidFill>
                <a:highlight>
                  <a:srgbClr val="FAFAFA"/>
                </a:highlight>
              </a:rPr>
              <a:t>26.8%</a:t>
            </a:r>
            <a:r>
              <a:rPr lang="en-US">
                <a:solidFill>
                  <a:srgbClr val="242424"/>
                </a:solidFill>
                <a:highlight>
                  <a:srgbClr val="FAFAFA"/>
                </a:highlight>
              </a:rPr>
              <a:t>.</a:t>
            </a:r>
            <a:endParaRPr lang="fr-FR"/>
          </a:p>
          <a:p>
            <a:pPr marL="285750" indent="-285750">
              <a:buFont typeface="Arial"/>
              <a:buChar char="•"/>
            </a:pPr>
            <a:r>
              <a:rPr lang="en-US">
                <a:solidFill>
                  <a:srgbClr val="242424"/>
                </a:solidFill>
                <a:highlight>
                  <a:srgbClr val="FAFAFA"/>
                </a:highlight>
              </a:rPr>
              <a:t>The slide’s main message: ALIDHE safety was broadly similar to AGILE.</a:t>
            </a:r>
            <a:endParaRPr lang="fr-FR"/>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17</a:t>
            </a:fld>
            <a:endParaRPr lang="fr-FR"/>
          </a:p>
        </p:txBody>
      </p:sp>
      <p:sp>
        <p:nvSpPr>
          <p:cNvPr id="5" name="Espace réservé de l'en-tête 1">
            <a:extLst>
              <a:ext uri="{FF2B5EF4-FFF2-40B4-BE49-F238E27FC236}">
                <a16:creationId xmlns:a16="http://schemas.microsoft.com/office/drawing/2014/main" id="{CA4D28DF-8E08-2C2A-973A-72A18BDE2FAD}"/>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61657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solidFill>
                  <a:srgbClr val="242424"/>
                </a:solidFill>
                <a:highlight>
                  <a:srgbClr val="FAFAFA"/>
                </a:highlight>
              </a:rPr>
              <a:t>This slide summarizes </a:t>
            </a:r>
            <a:r>
              <a:rPr lang="en-US" b="1" dirty="0">
                <a:solidFill>
                  <a:srgbClr val="242424"/>
                </a:solidFill>
                <a:highlight>
                  <a:srgbClr val="FAFAFA"/>
                </a:highlight>
              </a:rPr>
              <a:t>ALIDHE efficacy results</a:t>
            </a:r>
            <a:r>
              <a:rPr lang="en-US" dirty="0">
                <a:solidFill>
                  <a:srgbClr val="242424"/>
                </a:solidFill>
                <a:highlight>
                  <a:srgbClr val="FAFAFA"/>
                </a:highlight>
              </a:rPr>
              <a:t> for </a:t>
            </a:r>
            <a:r>
              <a:rPr lang="en-US" b="1" dirty="0" err="1">
                <a:solidFill>
                  <a:srgbClr val="242424"/>
                </a:solidFill>
                <a:highlight>
                  <a:srgbClr val="FAFAFA"/>
                </a:highlight>
              </a:rPr>
              <a:t>ivosidenib</a:t>
            </a:r>
            <a:r>
              <a:rPr lang="en-US" b="1" dirty="0">
                <a:solidFill>
                  <a:srgbClr val="242424"/>
                </a:solidFill>
                <a:highlight>
                  <a:srgbClr val="FAFAFA"/>
                </a:highlight>
              </a:rPr>
              <a:t> + </a:t>
            </a:r>
            <a:r>
              <a:rPr lang="en-US" b="1" dirty="0" err="1">
                <a:solidFill>
                  <a:srgbClr val="242424"/>
                </a:solidFill>
                <a:highlight>
                  <a:srgbClr val="FAFAFA"/>
                </a:highlight>
              </a:rPr>
              <a:t>azacitidine</a:t>
            </a:r>
            <a:r>
              <a:rPr lang="en-US" dirty="0">
                <a:solidFill>
                  <a:srgbClr val="242424"/>
                </a:solidFill>
                <a:highlight>
                  <a:srgbClr val="FAFAFA"/>
                </a:highlight>
              </a:rPr>
              <a:t>.</a:t>
            </a:r>
            <a:endParaRPr lang="fr-FR" dirty="0"/>
          </a:p>
          <a:p>
            <a:r>
              <a:rPr lang="en-US" dirty="0">
                <a:solidFill>
                  <a:srgbClr val="242424"/>
                </a:solidFill>
                <a:highlight>
                  <a:srgbClr val="FAFAFA"/>
                </a:highlight>
              </a:rPr>
              <a:t>Key points:</a:t>
            </a:r>
            <a:endParaRPr lang="fr-FR" dirty="0"/>
          </a:p>
          <a:p>
            <a:pPr marL="285750" indent="-285750">
              <a:buFont typeface="Arial"/>
              <a:buChar char="•"/>
            </a:pPr>
            <a:r>
              <a:rPr lang="en-US" dirty="0">
                <a:solidFill>
                  <a:srgbClr val="242424"/>
                </a:solidFill>
                <a:highlight>
                  <a:srgbClr val="FAFAFA"/>
                </a:highlight>
              </a:rPr>
              <a:t>Overall response rate (</a:t>
            </a:r>
            <a:r>
              <a:rPr lang="en-US" b="1" dirty="0">
                <a:solidFill>
                  <a:srgbClr val="242424"/>
                </a:solidFill>
                <a:highlight>
                  <a:srgbClr val="FAFAFA"/>
                </a:highlight>
              </a:rPr>
              <a:t>ORR</a:t>
            </a:r>
            <a:r>
              <a:rPr lang="en-US" dirty="0">
                <a:solidFill>
                  <a:srgbClr val="242424"/>
                </a:solidFill>
                <a:highlight>
                  <a:srgbClr val="FAFAFA"/>
                </a:highlight>
              </a:rPr>
              <a:t>) in ALIDHE was </a:t>
            </a:r>
            <a:r>
              <a:rPr lang="en-US" b="1" dirty="0">
                <a:solidFill>
                  <a:srgbClr val="242424"/>
                </a:solidFill>
                <a:highlight>
                  <a:srgbClr val="FAFAFA"/>
                </a:highlight>
              </a:rPr>
              <a:t>62.9%</a:t>
            </a:r>
            <a:r>
              <a:rPr lang="en-US" dirty="0">
                <a:solidFill>
                  <a:srgbClr val="242424"/>
                </a:solidFill>
                <a:highlight>
                  <a:srgbClr val="FAFAFA"/>
                </a:highlight>
              </a:rPr>
              <a:t>. It</a:t>
            </a:r>
            <a:r>
              <a:rPr lang="en-US" baseline="0" dirty="0">
                <a:solidFill>
                  <a:srgbClr val="242424"/>
                </a:solidFill>
                <a:highlight>
                  <a:srgbClr val="FAFAFA"/>
                </a:highlight>
              </a:rPr>
              <a:t> is exactly the same as in the AGILE study</a:t>
            </a:r>
            <a:endParaRPr lang="fr-FR" dirty="0"/>
          </a:p>
          <a:p>
            <a:pPr marL="285750" indent="-285750">
              <a:buFont typeface="Arial"/>
              <a:buChar char="•"/>
            </a:pPr>
            <a:r>
              <a:rPr lang="en-US" dirty="0">
                <a:solidFill>
                  <a:srgbClr val="242424"/>
                </a:solidFill>
                <a:highlight>
                  <a:srgbClr val="FAFAFA"/>
                </a:highlight>
              </a:rPr>
              <a:t>Higher responses were seen in some co-mutation subgroups, especially </a:t>
            </a:r>
            <a:r>
              <a:rPr lang="en-US" b="1" dirty="0">
                <a:solidFill>
                  <a:srgbClr val="242424"/>
                </a:solidFill>
                <a:highlight>
                  <a:srgbClr val="FAFAFA"/>
                </a:highlight>
              </a:rPr>
              <a:t>NPM1-mutated patients: ORR 85.7%</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Median time to first response was </a:t>
            </a:r>
            <a:r>
              <a:rPr lang="en-US" b="1" dirty="0">
                <a:solidFill>
                  <a:srgbClr val="242424"/>
                </a:solidFill>
                <a:highlight>
                  <a:srgbClr val="FAFAFA"/>
                </a:highlight>
              </a:rPr>
              <a:t>2.0 months</a:t>
            </a:r>
            <a:r>
              <a:rPr lang="en-US" dirty="0">
                <a:solidFill>
                  <a:srgbClr val="242424"/>
                </a:solidFill>
                <a:highlight>
                  <a:srgbClr val="FAFAFA"/>
                </a:highlight>
              </a:rPr>
              <a:t>; median time to CR was </a:t>
            </a:r>
            <a:r>
              <a:rPr lang="en-US" b="1" dirty="0">
                <a:solidFill>
                  <a:srgbClr val="242424"/>
                </a:solidFill>
                <a:highlight>
                  <a:srgbClr val="FAFAFA"/>
                </a:highlight>
              </a:rPr>
              <a:t>3.2 months</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Among MRD-evaluable patients in CR, </a:t>
            </a:r>
            <a:r>
              <a:rPr lang="en-US" b="1" dirty="0">
                <a:solidFill>
                  <a:srgbClr val="242424"/>
                </a:solidFill>
                <a:highlight>
                  <a:srgbClr val="FAFAFA"/>
                </a:highlight>
              </a:rPr>
              <a:t>44% were MRD-negative</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Conclusion: ALIDHE real-world data support the efficacy and safety profile seen in AGILE.</a:t>
            </a:r>
            <a:endParaRPr lang="fr-FR"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18</a:t>
            </a:fld>
            <a:endParaRPr lang="fr-FR"/>
          </a:p>
        </p:txBody>
      </p:sp>
      <p:sp>
        <p:nvSpPr>
          <p:cNvPr id="5" name="Espace réservé de l'en-tête 1">
            <a:extLst>
              <a:ext uri="{FF2B5EF4-FFF2-40B4-BE49-F238E27FC236}">
                <a16:creationId xmlns:a16="http://schemas.microsoft.com/office/drawing/2014/main" id="{BF79E9D4-D058-40D6-47F0-6E25BAA5D5FA}"/>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101218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19</a:t>
            </a:fld>
            <a:endParaRPr lang="fr-FR"/>
          </a:p>
        </p:txBody>
      </p:sp>
      <p:sp>
        <p:nvSpPr>
          <p:cNvPr id="5" name="Espace réservé de l'en-tête 1">
            <a:extLst>
              <a:ext uri="{FF2B5EF4-FFF2-40B4-BE49-F238E27FC236}">
                <a16:creationId xmlns:a16="http://schemas.microsoft.com/office/drawing/2014/main" id="{711A33C3-5867-02E9-ACDE-4B7748C22063}"/>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84063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20</a:t>
            </a:fld>
            <a:endParaRPr lang="fr-FR"/>
          </a:p>
        </p:txBody>
      </p:sp>
      <p:sp>
        <p:nvSpPr>
          <p:cNvPr id="5" name="Espace réservé de l'en-tête 1">
            <a:extLst>
              <a:ext uri="{FF2B5EF4-FFF2-40B4-BE49-F238E27FC236}">
                <a16:creationId xmlns:a16="http://schemas.microsoft.com/office/drawing/2014/main" id="{E2B10ADA-144F-CA60-BDF1-1B7D4B953B93}"/>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95045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image des diapositives 4">
            <a:extLst>
              <a:ext uri="{FF2B5EF4-FFF2-40B4-BE49-F238E27FC236}">
                <a16:creationId xmlns:a16="http://schemas.microsoft.com/office/drawing/2014/main" id="{AA75E74F-5EB7-1166-E65C-9DC185A68E90}"/>
              </a:ext>
            </a:extLst>
          </p:cNvPr>
          <p:cNvSpPr>
            <a:spLocks noGrp="1" noRot="1" noChangeAspect="1"/>
          </p:cNvSpPr>
          <p:nvPr>
            <p:ph type="sldImg"/>
          </p:nvPr>
        </p:nvSpPr>
        <p:spPr/>
      </p:sp>
      <p:sp>
        <p:nvSpPr>
          <p:cNvPr id="6" name="Espace réservé des notes 5">
            <a:extLst>
              <a:ext uri="{FF2B5EF4-FFF2-40B4-BE49-F238E27FC236}">
                <a16:creationId xmlns:a16="http://schemas.microsoft.com/office/drawing/2014/main" id="{DCDF6C8C-9ACC-182F-6C39-C4FDAA0A357A}"/>
              </a:ext>
            </a:extLst>
          </p:cNvPr>
          <p:cNvSpPr>
            <a:spLocks noGrp="1"/>
          </p:cNvSpPr>
          <p:nvPr>
            <p:ph type="body" idx="1"/>
          </p:nvPr>
        </p:nvSpPr>
        <p:spPr/>
        <p:txBody>
          <a:bodyPr/>
          <a:lstStyle/>
          <a:p>
            <a:endParaRPr lang="fr-FR"/>
          </a:p>
        </p:txBody>
      </p:sp>
      <p:sp>
        <p:nvSpPr>
          <p:cNvPr id="7" name="Espace réservé de l'en-tête 1">
            <a:extLst>
              <a:ext uri="{FF2B5EF4-FFF2-40B4-BE49-F238E27FC236}">
                <a16:creationId xmlns:a16="http://schemas.microsoft.com/office/drawing/2014/main" id="{1F19FEFC-ABE5-A089-1B9F-7B442D489DFA}"/>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2" name="Espace réservé du numéro de diapositive 3">
            <a:extLst>
              <a:ext uri="{FF2B5EF4-FFF2-40B4-BE49-F238E27FC236}">
                <a16:creationId xmlns:a16="http://schemas.microsoft.com/office/drawing/2014/main" id="{61EF2840-6195-FAB5-9D08-73C54DA5F74E}"/>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2</a:t>
            </a:fld>
            <a:endParaRPr lang="fr-FR"/>
          </a:p>
        </p:txBody>
      </p:sp>
    </p:spTree>
    <p:extLst>
      <p:ext uri="{BB962C8B-B14F-4D97-AF65-F5344CB8AC3E}">
        <p14:creationId xmlns:p14="http://schemas.microsoft.com/office/powerpoint/2010/main" val="498246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21</a:t>
            </a:fld>
            <a:endParaRPr lang="fr-FR"/>
          </a:p>
        </p:txBody>
      </p:sp>
      <p:sp>
        <p:nvSpPr>
          <p:cNvPr id="5" name="Espace réservé de l'en-tête 1">
            <a:extLst>
              <a:ext uri="{FF2B5EF4-FFF2-40B4-BE49-F238E27FC236}">
                <a16:creationId xmlns:a16="http://schemas.microsoft.com/office/drawing/2014/main" id="{4E2F5012-59F2-58EE-B5B1-813D2D7E1EB9}"/>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656394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22</a:t>
            </a:fld>
            <a:endParaRPr lang="fr-FR"/>
          </a:p>
        </p:txBody>
      </p:sp>
      <p:sp>
        <p:nvSpPr>
          <p:cNvPr id="5" name="Espace réservé de l'en-tête 1">
            <a:extLst>
              <a:ext uri="{FF2B5EF4-FFF2-40B4-BE49-F238E27FC236}">
                <a16:creationId xmlns:a16="http://schemas.microsoft.com/office/drawing/2014/main" id="{6E228714-9277-A5AA-3D43-B4BF008DB5F4}"/>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782213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23</a:t>
            </a:fld>
            <a:endParaRPr lang="fr-FR"/>
          </a:p>
        </p:txBody>
      </p:sp>
      <p:sp>
        <p:nvSpPr>
          <p:cNvPr id="5" name="Espace réservé de l'en-tête 1">
            <a:extLst>
              <a:ext uri="{FF2B5EF4-FFF2-40B4-BE49-F238E27FC236}">
                <a16:creationId xmlns:a16="http://schemas.microsoft.com/office/drawing/2014/main" id="{56576CF5-F2C5-6B66-096B-360A9E44FEFC}"/>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75031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24</a:t>
            </a:fld>
            <a:endParaRPr lang="fr-FR"/>
          </a:p>
        </p:txBody>
      </p:sp>
      <p:sp>
        <p:nvSpPr>
          <p:cNvPr id="5" name="Espace réservé de l'en-tête 1">
            <a:extLst>
              <a:ext uri="{FF2B5EF4-FFF2-40B4-BE49-F238E27FC236}">
                <a16:creationId xmlns:a16="http://schemas.microsoft.com/office/drawing/2014/main" id="{3448CFC2-677C-8347-C401-54B3009F2C45}"/>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39430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25</a:t>
            </a:fld>
            <a:endParaRPr lang="fr-FR"/>
          </a:p>
        </p:txBody>
      </p:sp>
      <p:sp>
        <p:nvSpPr>
          <p:cNvPr id="5" name="Espace réservé de l'en-tête 1">
            <a:extLst>
              <a:ext uri="{FF2B5EF4-FFF2-40B4-BE49-F238E27FC236}">
                <a16:creationId xmlns:a16="http://schemas.microsoft.com/office/drawing/2014/main" id="{B6F59603-2944-40A8-C69D-C327D0CA1D4C}"/>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20612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26</a:t>
            </a:fld>
            <a:endParaRPr lang="fr-FR"/>
          </a:p>
        </p:txBody>
      </p:sp>
      <p:sp>
        <p:nvSpPr>
          <p:cNvPr id="5" name="Espace réservé de l'en-tête 1">
            <a:extLst>
              <a:ext uri="{FF2B5EF4-FFF2-40B4-BE49-F238E27FC236}">
                <a16:creationId xmlns:a16="http://schemas.microsoft.com/office/drawing/2014/main" id="{8F524117-BDF2-ACF8-171B-AD7F7981897F}"/>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927346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27</a:t>
            </a:fld>
            <a:endParaRPr lang="fr-FR"/>
          </a:p>
        </p:txBody>
      </p:sp>
      <p:sp>
        <p:nvSpPr>
          <p:cNvPr id="5" name="Espace réservé de l'en-tête 1">
            <a:extLst>
              <a:ext uri="{FF2B5EF4-FFF2-40B4-BE49-F238E27FC236}">
                <a16:creationId xmlns:a16="http://schemas.microsoft.com/office/drawing/2014/main" id="{4F6E5451-CFCC-2BDA-319D-BD83638388E7}"/>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691725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28</a:t>
            </a:fld>
            <a:endParaRPr lang="fr-FR"/>
          </a:p>
        </p:txBody>
      </p:sp>
      <p:sp>
        <p:nvSpPr>
          <p:cNvPr id="5" name="Espace réservé de l'en-tête 1">
            <a:extLst>
              <a:ext uri="{FF2B5EF4-FFF2-40B4-BE49-F238E27FC236}">
                <a16:creationId xmlns:a16="http://schemas.microsoft.com/office/drawing/2014/main" id="{1C540C79-8728-342E-DBEA-5226747BAF7E}"/>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264945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29</a:t>
            </a:fld>
            <a:endParaRPr lang="fr-FR"/>
          </a:p>
        </p:txBody>
      </p:sp>
      <p:sp>
        <p:nvSpPr>
          <p:cNvPr id="5" name="Espace réservé de l'en-tête 1">
            <a:extLst>
              <a:ext uri="{FF2B5EF4-FFF2-40B4-BE49-F238E27FC236}">
                <a16:creationId xmlns:a16="http://schemas.microsoft.com/office/drawing/2014/main" id="{A3E2AA39-B8AA-07C3-E866-AC33A9045D0F}"/>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820348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30</a:t>
            </a:fld>
            <a:endParaRPr lang="fr-FR"/>
          </a:p>
        </p:txBody>
      </p:sp>
      <p:sp>
        <p:nvSpPr>
          <p:cNvPr id="5" name="Espace réservé de l'en-tête 1">
            <a:extLst>
              <a:ext uri="{FF2B5EF4-FFF2-40B4-BE49-F238E27FC236}">
                <a16:creationId xmlns:a16="http://schemas.microsoft.com/office/drawing/2014/main" id="{459DFD04-3121-7706-8F0A-C3ABA2E74A0F}"/>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32707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solidFill>
                  <a:srgbClr val="242424"/>
                </a:solidFill>
                <a:highlight>
                  <a:srgbClr val="FAFAFA"/>
                </a:highlight>
              </a:rPr>
              <a:t>“This slide summarizes the multicenter investigator-initiated study of triplet therapy with </a:t>
            </a:r>
            <a:r>
              <a:rPr lang="en-US" dirty="0" err="1">
                <a:solidFill>
                  <a:srgbClr val="242424"/>
                </a:solidFill>
                <a:highlight>
                  <a:srgbClr val="FAFAFA"/>
                </a:highlight>
              </a:rPr>
              <a:t>ivosidenib</a:t>
            </a:r>
            <a:r>
              <a:rPr lang="en-US" dirty="0">
                <a:solidFill>
                  <a:srgbClr val="242424"/>
                </a:solidFill>
                <a:highlight>
                  <a:srgbClr val="FAFAFA"/>
                </a:highlight>
              </a:rPr>
              <a:t>, venetoclax, and azacitidine in IDH1-mutated AML.</a:t>
            </a:r>
            <a:endParaRPr lang="fr-FR" dirty="0"/>
          </a:p>
          <a:p>
            <a:r>
              <a:rPr lang="en-US" dirty="0">
                <a:solidFill>
                  <a:srgbClr val="242424"/>
                </a:solidFill>
                <a:highlight>
                  <a:srgbClr val="FAFAFA"/>
                </a:highlight>
              </a:rPr>
              <a:t>On the left are the key eligibility criteria: adults with IDH1 R132-mutated AML, including relapsed/refractory disease, newly diagnosed AML, high-risk MDS, or MPN, with ECOG performance status of 2 or less. Patients with prior venetoclax or </a:t>
            </a:r>
            <a:r>
              <a:rPr lang="en-US" dirty="0" err="1">
                <a:solidFill>
                  <a:srgbClr val="242424"/>
                </a:solidFill>
                <a:highlight>
                  <a:srgbClr val="FAFAFA"/>
                </a:highlight>
              </a:rPr>
              <a:t>ivosidenib</a:t>
            </a:r>
            <a:r>
              <a:rPr lang="en-US" dirty="0">
                <a:solidFill>
                  <a:srgbClr val="242424"/>
                </a:solidFill>
                <a:highlight>
                  <a:srgbClr val="FAFAFA"/>
                </a:highlight>
              </a:rPr>
              <a:t> were excluded. Enrollment sites were all in the US</a:t>
            </a:r>
            <a:endParaRPr lang="fr-FR" dirty="0"/>
          </a:p>
          <a:p>
            <a:endParaRPr lang="en-US" dirty="0">
              <a:solidFill>
                <a:srgbClr val="242424"/>
              </a:solidFill>
              <a:highlight>
                <a:srgbClr val="FAFAFA"/>
              </a:highlight>
            </a:endParaRPr>
          </a:p>
          <a:p>
            <a:r>
              <a:rPr lang="en-US" dirty="0">
                <a:solidFill>
                  <a:srgbClr val="242424"/>
                </a:solidFill>
                <a:highlight>
                  <a:srgbClr val="FAFAFA"/>
                </a:highlight>
              </a:rPr>
              <a:t>The middle part of the slide shows the Phase </a:t>
            </a:r>
            <a:r>
              <a:rPr lang="en-US" dirty="0" err="1">
                <a:solidFill>
                  <a:srgbClr val="242424"/>
                </a:solidFill>
                <a:highlight>
                  <a:srgbClr val="FAFAFA"/>
                </a:highlight>
              </a:rPr>
              <a:t>Ib</a:t>
            </a:r>
            <a:r>
              <a:rPr lang="en-US" dirty="0">
                <a:solidFill>
                  <a:srgbClr val="242424"/>
                </a:solidFill>
                <a:highlight>
                  <a:srgbClr val="FAFAFA"/>
                </a:highlight>
              </a:rPr>
              <a:t> dose-escalation schema, evaluating different dose levels of IVO plus VEN, with AZA added at higher levels. The recommended Phase II dose was IVO </a:t>
            </a:r>
            <a:r>
              <a:rPr lang="fr-FR" dirty="0">
                <a:solidFill>
                  <a:srgbClr val="000000"/>
                </a:solidFill>
                <a:highlight>
                  <a:srgbClr val="FAFAFA"/>
                </a:highlight>
              </a:rPr>
              <a:t>500 mg PO </a:t>
            </a:r>
            <a:r>
              <a:rPr lang="fr-FR" dirty="0" err="1">
                <a:solidFill>
                  <a:srgbClr val="000000"/>
                </a:solidFill>
                <a:highlight>
                  <a:srgbClr val="FAFAFA"/>
                </a:highlight>
              </a:rPr>
              <a:t>continuously</a:t>
            </a:r>
            <a:r>
              <a:rPr lang="fr-FR" dirty="0">
                <a:solidFill>
                  <a:srgbClr val="000000"/>
                </a:solidFill>
                <a:highlight>
                  <a:srgbClr val="FAFAFA"/>
                </a:highlight>
              </a:rPr>
              <a:t> </a:t>
            </a:r>
            <a:r>
              <a:rPr lang="fr-FR" dirty="0" err="1">
                <a:solidFill>
                  <a:srgbClr val="000000"/>
                </a:solidFill>
                <a:highlight>
                  <a:srgbClr val="FAFAFA"/>
                </a:highlight>
              </a:rPr>
              <a:t>starting</a:t>
            </a:r>
            <a:r>
              <a:rPr lang="fr-FR" dirty="0">
                <a:solidFill>
                  <a:srgbClr val="000000"/>
                </a:solidFill>
                <a:highlight>
                  <a:srgbClr val="FAFAFA"/>
                </a:highlight>
              </a:rPr>
              <a:t> at C1D15 </a:t>
            </a:r>
            <a:r>
              <a:rPr lang="en-US" dirty="0">
                <a:solidFill>
                  <a:srgbClr val="242424"/>
                </a:solidFill>
                <a:highlight>
                  <a:srgbClr val="FAFAFA"/>
                </a:highlight>
              </a:rPr>
              <a:t>plus VEN 400 14 days plus AZA.</a:t>
            </a:r>
            <a:endParaRPr lang="fr-FR" dirty="0">
              <a:ea typeface="Calibri"/>
              <a:cs typeface="Calibri"/>
            </a:endParaRPr>
          </a:p>
          <a:p>
            <a:endParaRPr lang="en-US" dirty="0">
              <a:solidFill>
                <a:srgbClr val="242424"/>
              </a:solidFill>
              <a:highlight>
                <a:srgbClr val="FAFAFA"/>
              </a:highlight>
            </a:endParaRPr>
          </a:p>
          <a:p>
            <a:r>
              <a:rPr lang="en-US">
                <a:solidFill>
                  <a:srgbClr val="242424"/>
                </a:solidFill>
                <a:highlight>
                  <a:srgbClr val="FAFAFA"/>
                </a:highlight>
              </a:rPr>
              <a:t>On the right, Phase II evaluates this recommended dose after full enrollment of the newly diagnosed AML cohort, with 40 patients planned.</a:t>
            </a:r>
            <a:endParaRPr lang="fr-FR">
              <a:ea typeface="Calibri"/>
              <a:cs typeface="Calibri"/>
            </a:endParaRPr>
          </a:p>
          <a:p>
            <a:r>
              <a:rPr lang="en-US" dirty="0">
                <a:solidFill>
                  <a:srgbClr val="242424"/>
                </a:solidFill>
                <a:highlight>
                  <a:srgbClr val="FAFAFA"/>
                </a:highlight>
              </a:rPr>
              <a:t>The primary objectives are safety, tolerability, and overall response rate, while secondary objectives include overall survival, duration of response, and MRD negativity by flow cytometry.”</a:t>
            </a:r>
            <a:endParaRPr lang="fr-FR"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4</a:t>
            </a:fld>
            <a:endParaRPr lang="fr-FR"/>
          </a:p>
        </p:txBody>
      </p:sp>
      <p:sp>
        <p:nvSpPr>
          <p:cNvPr id="7" name="Espace réservé de l'en-tête 1">
            <a:extLst>
              <a:ext uri="{FF2B5EF4-FFF2-40B4-BE49-F238E27FC236}">
                <a16:creationId xmlns:a16="http://schemas.microsoft.com/office/drawing/2014/main" id="{02240A1F-5A2D-D8E4-3AB4-7DD56491E321}"/>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63021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31</a:t>
            </a:fld>
            <a:endParaRPr lang="fr-FR"/>
          </a:p>
        </p:txBody>
      </p:sp>
      <p:sp>
        <p:nvSpPr>
          <p:cNvPr id="5" name="Espace réservé de l'en-tête 1">
            <a:extLst>
              <a:ext uri="{FF2B5EF4-FFF2-40B4-BE49-F238E27FC236}">
                <a16:creationId xmlns:a16="http://schemas.microsoft.com/office/drawing/2014/main" id="{9FE449FA-7482-470A-F490-BD4EA1BCF09C}"/>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882563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32</a:t>
            </a:fld>
            <a:endParaRPr lang="fr-FR"/>
          </a:p>
        </p:txBody>
      </p:sp>
      <p:sp>
        <p:nvSpPr>
          <p:cNvPr id="5" name="Espace réservé de l'en-tête 1">
            <a:extLst>
              <a:ext uri="{FF2B5EF4-FFF2-40B4-BE49-F238E27FC236}">
                <a16:creationId xmlns:a16="http://schemas.microsoft.com/office/drawing/2014/main" id="{A13BFA9F-F032-22FD-A0FC-862D2F16D956}"/>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385186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33</a:t>
            </a:fld>
            <a:endParaRPr lang="fr-FR"/>
          </a:p>
        </p:txBody>
      </p:sp>
      <p:sp>
        <p:nvSpPr>
          <p:cNvPr id="5" name="Espace réservé de l'en-tête 1">
            <a:extLst>
              <a:ext uri="{FF2B5EF4-FFF2-40B4-BE49-F238E27FC236}">
                <a16:creationId xmlns:a16="http://schemas.microsoft.com/office/drawing/2014/main" id="{17DFB1C7-2312-51A2-2F33-3F4BA8FAA2A3}"/>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367939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34</a:t>
            </a:fld>
            <a:endParaRPr lang="fr-FR"/>
          </a:p>
        </p:txBody>
      </p:sp>
      <p:sp>
        <p:nvSpPr>
          <p:cNvPr id="5" name="Espace réservé de l'en-tête 1">
            <a:extLst>
              <a:ext uri="{FF2B5EF4-FFF2-40B4-BE49-F238E27FC236}">
                <a16:creationId xmlns:a16="http://schemas.microsoft.com/office/drawing/2014/main" id="{6951B3AD-9F22-604A-E4E0-571C6DFD64F8}"/>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407157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35</a:t>
            </a:fld>
            <a:endParaRPr lang="fr-FR"/>
          </a:p>
        </p:txBody>
      </p:sp>
      <p:sp>
        <p:nvSpPr>
          <p:cNvPr id="5" name="Espace réservé de l'en-tête 1">
            <a:extLst>
              <a:ext uri="{FF2B5EF4-FFF2-40B4-BE49-F238E27FC236}">
                <a16:creationId xmlns:a16="http://schemas.microsoft.com/office/drawing/2014/main" id="{92AA83A1-1284-EADA-7134-A59E4D64CB02}"/>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907746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5" name="Espace réservé de l'en-tête 1">
            <a:extLst>
              <a:ext uri="{FF2B5EF4-FFF2-40B4-BE49-F238E27FC236}">
                <a16:creationId xmlns:a16="http://schemas.microsoft.com/office/drawing/2014/main" id="{C7D08471-228D-0944-7EF4-33E89E3B54ED}"/>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6" name="Espace réservé du numéro de diapositive 3">
            <a:extLst>
              <a:ext uri="{FF2B5EF4-FFF2-40B4-BE49-F238E27FC236}">
                <a16:creationId xmlns:a16="http://schemas.microsoft.com/office/drawing/2014/main" id="{5CB6C876-9AF3-5EE9-51B1-DA7E46515719}"/>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36</a:t>
            </a:fld>
            <a:endParaRPr lang="fr-FR"/>
          </a:p>
        </p:txBody>
      </p:sp>
    </p:spTree>
    <p:extLst>
      <p:ext uri="{BB962C8B-B14F-4D97-AF65-F5344CB8AC3E}">
        <p14:creationId xmlns:p14="http://schemas.microsoft.com/office/powerpoint/2010/main" val="45795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37</a:t>
            </a:fld>
            <a:endParaRPr lang="fr-FR"/>
          </a:p>
        </p:txBody>
      </p:sp>
      <p:sp>
        <p:nvSpPr>
          <p:cNvPr id="5" name="Espace réservé de l'en-tête 1">
            <a:extLst>
              <a:ext uri="{FF2B5EF4-FFF2-40B4-BE49-F238E27FC236}">
                <a16:creationId xmlns:a16="http://schemas.microsoft.com/office/drawing/2014/main" id="{223D1B26-88F2-48B4-F898-BCF8C1BD51B2}"/>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484734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38</a:t>
            </a:fld>
            <a:endParaRPr lang="fr-FR"/>
          </a:p>
        </p:txBody>
      </p:sp>
      <p:sp>
        <p:nvSpPr>
          <p:cNvPr id="5" name="Espace réservé de l'en-tête 1">
            <a:extLst>
              <a:ext uri="{FF2B5EF4-FFF2-40B4-BE49-F238E27FC236}">
                <a16:creationId xmlns:a16="http://schemas.microsoft.com/office/drawing/2014/main" id="{5C080876-F72F-78EB-CB2E-749561DA34D7}"/>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496710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39</a:t>
            </a:fld>
            <a:endParaRPr lang="fr-FR"/>
          </a:p>
        </p:txBody>
      </p:sp>
      <p:sp>
        <p:nvSpPr>
          <p:cNvPr id="5" name="Espace réservé de l'en-tête 1">
            <a:extLst>
              <a:ext uri="{FF2B5EF4-FFF2-40B4-BE49-F238E27FC236}">
                <a16:creationId xmlns:a16="http://schemas.microsoft.com/office/drawing/2014/main" id="{5B0E21EF-4E9F-F1B6-1980-D519DF579027}"/>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179312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40</a:t>
            </a:fld>
            <a:endParaRPr lang="fr-FR"/>
          </a:p>
        </p:txBody>
      </p:sp>
      <p:sp>
        <p:nvSpPr>
          <p:cNvPr id="5" name="Espace réservé de l'en-tête 1">
            <a:extLst>
              <a:ext uri="{FF2B5EF4-FFF2-40B4-BE49-F238E27FC236}">
                <a16:creationId xmlns:a16="http://schemas.microsoft.com/office/drawing/2014/main" id="{AE576170-4E1C-9197-1CE1-EB325A467850}"/>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94648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solidFill>
                  <a:srgbClr val="242424"/>
                </a:solidFill>
                <a:highlight>
                  <a:srgbClr val="FAFAFA"/>
                </a:highlight>
              </a:rPr>
              <a:t>The table on the left summarizes </a:t>
            </a:r>
            <a:r>
              <a:rPr lang="en-US" b="1">
                <a:solidFill>
                  <a:srgbClr val="242424"/>
                </a:solidFill>
                <a:highlight>
                  <a:srgbClr val="FAFAFA"/>
                </a:highlight>
              </a:rPr>
              <a:t>cohort characteristics</a:t>
            </a:r>
            <a:r>
              <a:rPr lang="en-US">
                <a:solidFill>
                  <a:srgbClr val="242424"/>
                </a:solidFill>
                <a:highlight>
                  <a:srgbClr val="FAFAFA"/>
                </a:highlight>
              </a:rPr>
              <a:t> for </a:t>
            </a:r>
            <a:r>
              <a:rPr lang="en-US" b="1">
                <a:solidFill>
                  <a:srgbClr val="242424"/>
                </a:solidFill>
                <a:highlight>
                  <a:srgbClr val="FAFAFA"/>
                </a:highlight>
              </a:rPr>
              <a:t>40 newly diagnosed AML patients</a:t>
            </a:r>
            <a:r>
              <a:rPr lang="en-US">
                <a:solidFill>
                  <a:srgbClr val="242424"/>
                </a:solidFill>
                <a:highlight>
                  <a:srgbClr val="FAFAFA"/>
                </a:highlight>
              </a:rPr>
              <a:t>.</a:t>
            </a:r>
            <a:endParaRPr lang="fr-FR"/>
          </a:p>
          <a:p>
            <a:r>
              <a:rPr lang="en-US">
                <a:solidFill>
                  <a:srgbClr val="242424"/>
                </a:solidFill>
                <a:highlight>
                  <a:srgbClr val="FAFAFA"/>
                </a:highlight>
              </a:rPr>
              <a:t>Key points:</a:t>
            </a:r>
            <a:endParaRPr lang="fr-FR"/>
          </a:p>
          <a:p>
            <a:pPr marL="285750" indent="-285750">
              <a:buFont typeface="Arial"/>
              <a:buChar char="•"/>
            </a:pPr>
            <a:r>
              <a:rPr lang="en-US">
                <a:solidFill>
                  <a:srgbClr val="242424"/>
                </a:solidFill>
                <a:highlight>
                  <a:srgbClr val="FAFAFA"/>
                </a:highlight>
              </a:rPr>
              <a:t>Median age: </a:t>
            </a:r>
            <a:r>
              <a:rPr lang="en-US" b="1">
                <a:solidFill>
                  <a:srgbClr val="242424"/>
                </a:solidFill>
                <a:highlight>
                  <a:srgbClr val="FAFAFA"/>
                </a:highlight>
              </a:rPr>
              <a:t>72 years</a:t>
            </a:r>
            <a:r>
              <a:rPr lang="en-US">
                <a:solidFill>
                  <a:srgbClr val="242424"/>
                </a:solidFill>
                <a:highlight>
                  <a:srgbClr val="FAFAFA"/>
                </a:highlight>
              </a:rPr>
              <a:t> (range </a:t>
            </a:r>
            <a:r>
              <a:rPr lang="en-US" b="1">
                <a:solidFill>
                  <a:srgbClr val="242424"/>
                </a:solidFill>
                <a:highlight>
                  <a:srgbClr val="FAFAFA"/>
                </a:highlight>
              </a:rPr>
              <a:t>51–80</a:t>
            </a:r>
            <a:r>
              <a:rPr lang="en-US">
                <a:solidFill>
                  <a:srgbClr val="242424"/>
                </a:solidFill>
                <a:highlight>
                  <a:srgbClr val="FAFAFA"/>
                </a:highlight>
              </a:rPr>
              <a:t>)</a:t>
            </a:r>
            <a:endParaRPr lang="fr-FR"/>
          </a:p>
          <a:p>
            <a:pPr marL="285750" indent="-285750">
              <a:buFont typeface="Arial"/>
              <a:buChar char="•"/>
            </a:pPr>
            <a:r>
              <a:rPr lang="en-US" dirty="0">
                <a:solidFill>
                  <a:srgbClr val="242424"/>
                </a:solidFill>
                <a:highlight>
                  <a:srgbClr val="FAFAFA"/>
                </a:highlight>
              </a:rPr>
              <a:t>AML types include </a:t>
            </a:r>
            <a:r>
              <a:rPr lang="en-US" b="1" dirty="0">
                <a:solidFill>
                  <a:srgbClr val="242424"/>
                </a:solidFill>
                <a:highlight>
                  <a:srgbClr val="FAFAFA"/>
                </a:highlight>
              </a:rPr>
              <a:t>de novo</a:t>
            </a:r>
            <a:r>
              <a:rPr lang="en-US" dirty="0">
                <a:solidFill>
                  <a:srgbClr val="242424"/>
                </a:solidFill>
                <a:highlight>
                  <a:srgbClr val="FAFAFA"/>
                </a:highlight>
              </a:rPr>
              <a:t>, secondary to antecedent of hematologic disease, </a:t>
            </a:r>
            <a:r>
              <a:rPr lang="en-US" dirty="0" err="1">
                <a:solidFill>
                  <a:srgbClr val="242424"/>
                </a:solidFill>
                <a:highlight>
                  <a:srgbClr val="FAFAFA"/>
                </a:highlight>
              </a:rPr>
              <a:t>tsAML</a:t>
            </a:r>
            <a:r>
              <a:rPr lang="en-US" dirty="0">
                <a:solidFill>
                  <a:srgbClr val="242424"/>
                </a:solidFill>
                <a:highlight>
                  <a:srgbClr val="FAFAFA"/>
                </a:highlight>
              </a:rPr>
              <a:t>, and therapy-related AML</a:t>
            </a:r>
            <a:endParaRPr lang="fr-FR" dirty="0"/>
          </a:p>
          <a:p>
            <a:pPr marL="285750" indent="-285750">
              <a:buFont typeface="Arial"/>
              <a:buChar char="•"/>
            </a:pPr>
            <a:r>
              <a:rPr lang="en-US">
                <a:solidFill>
                  <a:srgbClr val="242424"/>
                </a:solidFill>
                <a:highlight>
                  <a:srgbClr val="FAFAFA"/>
                </a:highlight>
              </a:rPr>
              <a:t>Median </a:t>
            </a:r>
            <a:r>
              <a:rPr lang="en-US" b="1">
                <a:solidFill>
                  <a:srgbClr val="242424"/>
                </a:solidFill>
                <a:highlight>
                  <a:srgbClr val="FAFAFA"/>
                </a:highlight>
              </a:rPr>
              <a:t>IDH1 VAF</a:t>
            </a:r>
            <a:r>
              <a:rPr lang="en-US">
                <a:solidFill>
                  <a:srgbClr val="242424"/>
                </a:solidFill>
                <a:highlight>
                  <a:srgbClr val="FAFAFA"/>
                </a:highlight>
              </a:rPr>
              <a:t>: </a:t>
            </a:r>
            <a:r>
              <a:rPr lang="en-US" b="1">
                <a:solidFill>
                  <a:srgbClr val="242424"/>
                </a:solidFill>
                <a:highlight>
                  <a:srgbClr val="FAFAFA"/>
                </a:highlight>
              </a:rPr>
              <a:t>24%</a:t>
            </a:r>
            <a:r>
              <a:rPr lang="en-US">
                <a:solidFill>
                  <a:srgbClr val="242424"/>
                </a:solidFill>
                <a:highlight>
                  <a:srgbClr val="FAFAFA"/>
                </a:highlight>
              </a:rPr>
              <a:t> (range </a:t>
            </a:r>
            <a:r>
              <a:rPr lang="en-US" b="1">
                <a:solidFill>
                  <a:srgbClr val="242424"/>
                </a:solidFill>
                <a:highlight>
                  <a:srgbClr val="FAFAFA"/>
                </a:highlight>
              </a:rPr>
              <a:t>6–46%</a:t>
            </a:r>
            <a:r>
              <a:rPr lang="en-US">
                <a:solidFill>
                  <a:srgbClr val="242424"/>
                </a:solidFill>
                <a:highlight>
                  <a:srgbClr val="FAFAFA"/>
                </a:highlight>
              </a:rPr>
              <a:t>)</a:t>
            </a:r>
            <a:endParaRPr lang="fr-FR"/>
          </a:p>
          <a:p>
            <a:pPr marL="285750" indent="-285750">
              <a:buFont typeface="Arial"/>
              <a:buChar char="•"/>
            </a:pPr>
            <a:r>
              <a:rPr lang="en-US">
                <a:solidFill>
                  <a:srgbClr val="242424"/>
                </a:solidFill>
                <a:highlight>
                  <a:srgbClr val="FAFAFA"/>
                </a:highlight>
              </a:rPr>
              <a:t>Risk classification was mostly </a:t>
            </a:r>
            <a:r>
              <a:rPr lang="en-US" b="1">
                <a:solidFill>
                  <a:srgbClr val="242424"/>
                </a:solidFill>
                <a:highlight>
                  <a:srgbClr val="FAFAFA"/>
                </a:highlight>
              </a:rPr>
              <a:t>Favorable</a:t>
            </a:r>
            <a:r>
              <a:rPr lang="en-US">
                <a:solidFill>
                  <a:srgbClr val="242424"/>
                </a:solidFill>
                <a:highlight>
                  <a:srgbClr val="FAFAFA"/>
                </a:highlight>
              </a:rPr>
              <a:t> per E</a:t>
            </a:r>
            <a:r>
              <a:rPr lang="en-US" b="1">
                <a:solidFill>
                  <a:srgbClr val="242424"/>
                </a:solidFill>
                <a:highlight>
                  <a:srgbClr val="FAFAFA"/>
                </a:highlight>
              </a:rPr>
              <a:t>LN2024</a:t>
            </a:r>
            <a:endParaRPr lang="en-US">
              <a:solidFill>
                <a:srgbClr val="242424"/>
              </a:solidFill>
              <a:highlight>
                <a:srgbClr val="FAFAFA"/>
              </a:highlight>
              <a:ea typeface="Calibri"/>
              <a:cs typeface="Calibri"/>
            </a:endParaRPr>
          </a:p>
          <a:p>
            <a:pPr marL="0" lvl="1"/>
            <a:r>
              <a:rPr lang="en-US" dirty="0">
                <a:solidFill>
                  <a:srgbClr val="242424"/>
                </a:solidFill>
                <a:highlight>
                  <a:srgbClr val="FAFAFA"/>
                </a:highlight>
                <a:ea typeface="Calibri"/>
                <a:cs typeface="Calibri"/>
              </a:rPr>
              <a:t>On the right side you see the main molecular </a:t>
            </a:r>
            <a:r>
              <a:rPr lang="en-US" dirty="0" err="1">
                <a:solidFill>
                  <a:srgbClr val="242424"/>
                </a:solidFill>
                <a:highlight>
                  <a:srgbClr val="FAFAFA"/>
                </a:highlight>
                <a:ea typeface="Calibri"/>
                <a:cs typeface="Calibri"/>
              </a:rPr>
              <a:t>patern</a:t>
            </a:r>
            <a:r>
              <a:rPr lang="en-US" dirty="0">
                <a:solidFill>
                  <a:srgbClr val="242424"/>
                </a:solidFill>
                <a:highlight>
                  <a:srgbClr val="FAFAFA"/>
                </a:highlight>
                <a:ea typeface="Calibri"/>
                <a:cs typeface="Calibri"/>
              </a:rPr>
              <a:t> including mainly DNMT3, RUNX1, SRSF2 and NPM1 mutations</a:t>
            </a:r>
          </a:p>
          <a:p>
            <a:endParaRPr lang="en-US" dirty="0">
              <a:solidFill>
                <a:srgbClr val="000000"/>
              </a:solidFill>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5</a:t>
            </a:fld>
            <a:endParaRPr lang="fr-FR"/>
          </a:p>
        </p:txBody>
      </p:sp>
      <p:sp>
        <p:nvSpPr>
          <p:cNvPr id="5" name="Espace réservé de l'en-tête 1">
            <a:extLst>
              <a:ext uri="{FF2B5EF4-FFF2-40B4-BE49-F238E27FC236}">
                <a16:creationId xmlns:a16="http://schemas.microsoft.com/office/drawing/2014/main" id="{441D580F-82BD-6404-CCF5-79F9EC96A167}"/>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530183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41</a:t>
            </a:fld>
            <a:endParaRPr lang="fr-FR"/>
          </a:p>
        </p:txBody>
      </p:sp>
      <p:sp>
        <p:nvSpPr>
          <p:cNvPr id="5" name="Espace réservé de l'en-tête 1">
            <a:extLst>
              <a:ext uri="{FF2B5EF4-FFF2-40B4-BE49-F238E27FC236}">
                <a16:creationId xmlns:a16="http://schemas.microsoft.com/office/drawing/2014/main" id="{E7A05255-3340-9991-CD2D-DB93D723B749}"/>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890355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42</a:t>
            </a:fld>
            <a:endParaRPr lang="fr-FR"/>
          </a:p>
        </p:txBody>
      </p:sp>
      <p:sp>
        <p:nvSpPr>
          <p:cNvPr id="5" name="Espace réservé de l'en-tête 1">
            <a:extLst>
              <a:ext uri="{FF2B5EF4-FFF2-40B4-BE49-F238E27FC236}">
                <a16:creationId xmlns:a16="http://schemas.microsoft.com/office/drawing/2014/main" id="{17EAF6FC-FBDA-509B-ABE1-D98C688C278B}"/>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419451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43</a:t>
            </a:fld>
            <a:endParaRPr lang="fr-FR"/>
          </a:p>
        </p:txBody>
      </p:sp>
      <p:sp>
        <p:nvSpPr>
          <p:cNvPr id="5" name="Espace réservé de l'en-tête 1">
            <a:extLst>
              <a:ext uri="{FF2B5EF4-FFF2-40B4-BE49-F238E27FC236}">
                <a16:creationId xmlns:a16="http://schemas.microsoft.com/office/drawing/2014/main" id="{07B7968F-49B5-B31B-24D3-FA9DA635DF46}"/>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841791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44</a:t>
            </a:fld>
            <a:endParaRPr lang="fr-FR"/>
          </a:p>
        </p:txBody>
      </p:sp>
      <p:sp>
        <p:nvSpPr>
          <p:cNvPr id="5" name="Espace réservé de l'en-tête 1">
            <a:extLst>
              <a:ext uri="{FF2B5EF4-FFF2-40B4-BE49-F238E27FC236}">
                <a16:creationId xmlns:a16="http://schemas.microsoft.com/office/drawing/2014/main" id="{4421ADD7-330D-E597-8259-4C2DAA595AC1}"/>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075507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45</a:t>
            </a:fld>
            <a:endParaRPr lang="fr-FR"/>
          </a:p>
        </p:txBody>
      </p:sp>
      <p:sp>
        <p:nvSpPr>
          <p:cNvPr id="5" name="Espace réservé de l'en-tête 1">
            <a:extLst>
              <a:ext uri="{FF2B5EF4-FFF2-40B4-BE49-F238E27FC236}">
                <a16:creationId xmlns:a16="http://schemas.microsoft.com/office/drawing/2014/main" id="{F63EFFD7-3C89-B42C-92D0-24FBB9584494}"/>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228492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46</a:t>
            </a:fld>
            <a:endParaRPr lang="fr-FR"/>
          </a:p>
        </p:txBody>
      </p:sp>
      <p:sp>
        <p:nvSpPr>
          <p:cNvPr id="5" name="Espace réservé de l'en-tête 1">
            <a:extLst>
              <a:ext uri="{FF2B5EF4-FFF2-40B4-BE49-F238E27FC236}">
                <a16:creationId xmlns:a16="http://schemas.microsoft.com/office/drawing/2014/main" id="{BFE041FC-0B90-F1E9-9BDF-5E9AF35F9904}"/>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8491711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Espace réservé de l'en-tête 1">
            <a:extLst>
              <a:ext uri="{FF2B5EF4-FFF2-40B4-BE49-F238E27FC236}">
                <a16:creationId xmlns:a16="http://schemas.microsoft.com/office/drawing/2014/main" id="{264B40BA-F807-933B-BC52-38FEFB29952A}"/>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5" name="Espace réservé du numéro de diapositive 3">
            <a:extLst>
              <a:ext uri="{FF2B5EF4-FFF2-40B4-BE49-F238E27FC236}">
                <a16:creationId xmlns:a16="http://schemas.microsoft.com/office/drawing/2014/main" id="{3F81ECEA-4BA0-9ADC-7397-331E2AD0D3B3}"/>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47</a:t>
            </a:fld>
            <a:endParaRPr lang="fr-FR"/>
          </a:p>
        </p:txBody>
      </p:sp>
    </p:spTree>
    <p:extLst>
      <p:ext uri="{BB962C8B-B14F-4D97-AF65-F5344CB8AC3E}">
        <p14:creationId xmlns:p14="http://schemas.microsoft.com/office/powerpoint/2010/main" val="1847209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456A8-0513-5886-5516-93B2B855AAC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7071DD-C4C9-04FC-D88F-0FDDC9DB18E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7238536-405E-E1E3-E875-03B0A2006F6D}"/>
              </a:ext>
            </a:extLst>
          </p:cNvPr>
          <p:cNvSpPr>
            <a:spLocks noGrp="1"/>
          </p:cNvSpPr>
          <p:nvPr>
            <p:ph type="body" idx="1"/>
          </p:nvPr>
        </p:nvSpPr>
        <p:spPr/>
        <p:txBody>
          <a:bodyPr/>
          <a:lstStyle/>
          <a:p>
            <a:endParaRPr lang="en-US" dirty="0"/>
          </a:p>
        </p:txBody>
      </p:sp>
      <p:sp>
        <p:nvSpPr>
          <p:cNvPr id="4" name="Espace réservé de l'en-tête 1">
            <a:extLst>
              <a:ext uri="{FF2B5EF4-FFF2-40B4-BE49-F238E27FC236}">
                <a16:creationId xmlns:a16="http://schemas.microsoft.com/office/drawing/2014/main" id="{F966BCC6-E7C2-ACF6-3BBA-6EF733C4BA55}"/>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5" name="Espace réservé du numéro de diapositive 3">
            <a:extLst>
              <a:ext uri="{FF2B5EF4-FFF2-40B4-BE49-F238E27FC236}">
                <a16:creationId xmlns:a16="http://schemas.microsoft.com/office/drawing/2014/main" id="{4C526E1C-4D06-7BE6-1034-81E611125086}"/>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48</a:t>
            </a:fld>
            <a:endParaRPr lang="fr-FR"/>
          </a:p>
        </p:txBody>
      </p:sp>
    </p:spTree>
    <p:extLst>
      <p:ext uri="{BB962C8B-B14F-4D97-AF65-F5344CB8AC3E}">
        <p14:creationId xmlns:p14="http://schemas.microsoft.com/office/powerpoint/2010/main" val="1890575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3935-B704-1D7D-BAA4-3108D14E55E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410FD5A-0E44-F912-3270-8EEE3134E46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3E76650-D418-3100-433E-CA34AAB75C27}"/>
              </a:ext>
            </a:extLst>
          </p:cNvPr>
          <p:cNvSpPr>
            <a:spLocks noGrp="1"/>
          </p:cNvSpPr>
          <p:nvPr>
            <p:ph type="body" idx="1"/>
          </p:nvPr>
        </p:nvSpPr>
        <p:spPr/>
        <p:txBody>
          <a:bodyPr/>
          <a:lstStyle/>
          <a:p>
            <a:endParaRPr lang="en-US" dirty="0"/>
          </a:p>
        </p:txBody>
      </p:sp>
      <p:sp>
        <p:nvSpPr>
          <p:cNvPr id="4" name="Espace réservé de l'en-tête 1">
            <a:extLst>
              <a:ext uri="{FF2B5EF4-FFF2-40B4-BE49-F238E27FC236}">
                <a16:creationId xmlns:a16="http://schemas.microsoft.com/office/drawing/2014/main" id="{C6116E6A-86EE-CC6A-AAAB-D9D8670AA3B6}"/>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5" name="Espace réservé du numéro de diapositive 3">
            <a:extLst>
              <a:ext uri="{FF2B5EF4-FFF2-40B4-BE49-F238E27FC236}">
                <a16:creationId xmlns:a16="http://schemas.microsoft.com/office/drawing/2014/main" id="{76BA0B33-6824-3E32-38DB-E9EA148DC7C6}"/>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49</a:t>
            </a:fld>
            <a:endParaRPr lang="fr-FR"/>
          </a:p>
        </p:txBody>
      </p:sp>
    </p:spTree>
    <p:extLst>
      <p:ext uri="{BB962C8B-B14F-4D97-AF65-F5344CB8AC3E}">
        <p14:creationId xmlns:p14="http://schemas.microsoft.com/office/powerpoint/2010/main" val="2947128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50</a:t>
            </a:fld>
            <a:endParaRPr lang="fr-FR"/>
          </a:p>
        </p:txBody>
      </p:sp>
      <p:sp>
        <p:nvSpPr>
          <p:cNvPr id="5" name="Espace réservé de l'en-tête 1">
            <a:extLst>
              <a:ext uri="{FF2B5EF4-FFF2-40B4-BE49-F238E27FC236}">
                <a16:creationId xmlns:a16="http://schemas.microsoft.com/office/drawing/2014/main" id="{6C3BEF89-8E99-7B91-7E79-1EDA67D004BE}"/>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87316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242424"/>
                </a:solidFill>
                <a:highlight>
                  <a:srgbClr val="FAFAFA"/>
                </a:highlight>
              </a:rPr>
              <a:t>The graph </a:t>
            </a:r>
            <a:r>
              <a:rPr lang="fr-FR" dirty="0" err="1">
                <a:solidFill>
                  <a:srgbClr val="242424"/>
                </a:solidFill>
                <a:highlight>
                  <a:srgbClr val="FAFAFA"/>
                </a:highlight>
              </a:rPr>
              <a:t>synthetize</a:t>
            </a:r>
            <a:r>
              <a:rPr lang="fr-FR" dirty="0">
                <a:solidFill>
                  <a:srgbClr val="242424"/>
                </a:solidFill>
                <a:highlight>
                  <a:srgbClr val="FAFAFA"/>
                </a:highlight>
              </a:rPr>
              <a:t> the </a:t>
            </a:r>
            <a:r>
              <a:rPr lang="fr-FR" b="1" dirty="0" err="1">
                <a:solidFill>
                  <a:srgbClr val="242424"/>
                </a:solidFill>
                <a:highlight>
                  <a:srgbClr val="FAFAFA"/>
                </a:highlight>
              </a:rPr>
              <a:t>treatment</a:t>
            </a:r>
            <a:r>
              <a:rPr lang="fr-FR" b="1" dirty="0">
                <a:solidFill>
                  <a:srgbClr val="242424"/>
                </a:solidFill>
                <a:highlight>
                  <a:srgbClr val="FAFAFA"/>
                </a:highlight>
              </a:rPr>
              <a:t> </a:t>
            </a:r>
            <a:r>
              <a:rPr lang="fr-FR" b="1" dirty="0" err="1">
                <a:solidFill>
                  <a:srgbClr val="242424"/>
                </a:solidFill>
                <a:highlight>
                  <a:srgbClr val="FAFAFA"/>
                </a:highlight>
              </a:rPr>
              <a:t>density</a:t>
            </a:r>
            <a:r>
              <a:rPr lang="fr-FR" b="1" dirty="0">
                <a:solidFill>
                  <a:srgbClr val="242424"/>
                </a:solidFill>
                <a:highlight>
                  <a:srgbClr val="FAFAFA"/>
                </a:highlight>
              </a:rPr>
              <a:t> per cycle</a:t>
            </a:r>
            <a:r>
              <a:rPr lang="fr-FR" dirty="0">
                <a:solidFill>
                  <a:srgbClr val="242424"/>
                </a:solidFill>
                <a:highlight>
                  <a:srgbClr val="FAFAFA"/>
                </a:highlight>
              </a:rPr>
              <a:t> for the triplet </a:t>
            </a:r>
            <a:r>
              <a:rPr lang="fr-FR" dirty="0" err="1">
                <a:solidFill>
                  <a:srgbClr val="242424"/>
                </a:solidFill>
                <a:highlight>
                  <a:srgbClr val="FAFAFA"/>
                </a:highlight>
              </a:rPr>
              <a:t>regimen</a:t>
            </a:r>
            <a:r>
              <a:rPr lang="fr-FR" dirty="0">
                <a:solidFill>
                  <a:srgbClr val="242424"/>
                </a:solidFill>
                <a:highlight>
                  <a:srgbClr val="FAFAFA"/>
                </a:highlight>
              </a:rPr>
              <a:t>.</a:t>
            </a:r>
            <a:endParaRPr lang="fr-FR" dirty="0"/>
          </a:p>
          <a:p>
            <a:r>
              <a:rPr lang="fr-FR" dirty="0">
                <a:solidFill>
                  <a:srgbClr val="242424"/>
                </a:solidFill>
                <a:highlight>
                  <a:srgbClr val="FAFAFA"/>
                </a:highlight>
              </a:rPr>
              <a:t>It compares </a:t>
            </a:r>
            <a:r>
              <a:rPr lang="fr-FR" dirty="0" err="1">
                <a:solidFill>
                  <a:srgbClr val="242424"/>
                </a:solidFill>
                <a:highlight>
                  <a:srgbClr val="FAFAFA"/>
                </a:highlight>
              </a:rPr>
              <a:t>dosing</a:t>
            </a:r>
            <a:r>
              <a:rPr lang="fr-FR" dirty="0">
                <a:solidFill>
                  <a:srgbClr val="242424"/>
                </a:solidFill>
                <a:highlight>
                  <a:srgbClr val="FAFAFA"/>
                </a:highlight>
              </a:rPr>
              <a:t> over cycles </a:t>
            </a:r>
            <a:r>
              <a:rPr lang="fr-FR" dirty="0" err="1">
                <a:solidFill>
                  <a:srgbClr val="242424"/>
                </a:solidFill>
                <a:highlight>
                  <a:srgbClr val="FAFAFA"/>
                </a:highlight>
              </a:rPr>
              <a:t>from</a:t>
            </a:r>
            <a:r>
              <a:rPr lang="fr-FR" baseline="0" dirty="0">
                <a:solidFill>
                  <a:srgbClr val="242424"/>
                </a:solidFill>
                <a:highlight>
                  <a:srgbClr val="FAFAFA"/>
                </a:highlight>
              </a:rPr>
              <a:t> </a:t>
            </a:r>
            <a:r>
              <a:rPr lang="fr-FR" b="1" dirty="0">
                <a:solidFill>
                  <a:srgbClr val="242424"/>
                </a:solidFill>
                <a:highlight>
                  <a:srgbClr val="FAFAFA"/>
                </a:highlight>
              </a:rPr>
              <a:t>1</a:t>
            </a:r>
            <a:r>
              <a:rPr lang="fr-FR" b="1" baseline="0" dirty="0">
                <a:solidFill>
                  <a:srgbClr val="242424"/>
                </a:solidFill>
                <a:highlight>
                  <a:srgbClr val="FAFAFA"/>
                </a:highlight>
              </a:rPr>
              <a:t> to </a:t>
            </a:r>
            <a:r>
              <a:rPr lang="fr-FR" b="1" dirty="0">
                <a:solidFill>
                  <a:srgbClr val="242424"/>
                </a:solidFill>
                <a:highlight>
                  <a:srgbClr val="FAFAFA"/>
                </a:highlight>
              </a:rPr>
              <a:t>12</a:t>
            </a:r>
            <a:r>
              <a:rPr lang="fr-FR" dirty="0">
                <a:solidFill>
                  <a:srgbClr val="242424"/>
                </a:solidFill>
                <a:highlight>
                  <a:srgbClr val="FAFAFA"/>
                </a:highlight>
              </a:rPr>
              <a:t>:</a:t>
            </a:r>
            <a:endParaRPr lang="fr-FR" dirty="0"/>
          </a:p>
          <a:p>
            <a:pPr marL="171450" indent="-171450">
              <a:buFont typeface="Arial"/>
              <a:buChar char="•"/>
            </a:pPr>
            <a:r>
              <a:rPr lang="fr-FR" b="1" dirty="0">
                <a:solidFill>
                  <a:srgbClr val="242424"/>
                </a:solidFill>
                <a:highlight>
                  <a:srgbClr val="FAFAFA"/>
                </a:highlight>
              </a:rPr>
              <a:t>Cycle </a:t>
            </a:r>
            <a:r>
              <a:rPr lang="fr-FR" b="1" dirty="0" err="1">
                <a:solidFill>
                  <a:srgbClr val="242424"/>
                </a:solidFill>
                <a:highlight>
                  <a:srgbClr val="FAFAFA"/>
                </a:highlight>
              </a:rPr>
              <a:t>length</a:t>
            </a:r>
            <a:r>
              <a:rPr lang="fr-FR" dirty="0">
                <a:solidFill>
                  <a:srgbClr val="242424"/>
                </a:solidFill>
                <a:highlight>
                  <a:srgbClr val="FAFAFA"/>
                </a:highlight>
              </a:rPr>
              <a:t> </a:t>
            </a:r>
            <a:r>
              <a:rPr lang="fr-FR" dirty="0" err="1">
                <a:solidFill>
                  <a:srgbClr val="242424"/>
                </a:solidFill>
                <a:highlight>
                  <a:srgbClr val="FAFAFA"/>
                </a:highlight>
              </a:rPr>
              <a:t>stays</a:t>
            </a:r>
            <a:r>
              <a:rPr lang="fr-FR" dirty="0">
                <a:solidFill>
                  <a:srgbClr val="242424"/>
                </a:solidFill>
                <a:highlight>
                  <a:srgbClr val="FAFAFA"/>
                </a:highlight>
              </a:rPr>
              <a:t> </a:t>
            </a:r>
            <a:r>
              <a:rPr lang="fr-FR" dirty="0" err="1">
                <a:solidFill>
                  <a:srgbClr val="242424"/>
                </a:solidFill>
                <a:highlight>
                  <a:srgbClr val="FAFAFA"/>
                </a:highlight>
              </a:rPr>
              <a:t>around</a:t>
            </a:r>
            <a:r>
              <a:rPr lang="fr-FR" dirty="0">
                <a:solidFill>
                  <a:srgbClr val="242424"/>
                </a:solidFill>
                <a:highlight>
                  <a:srgbClr val="FAFAFA"/>
                </a:highlight>
              </a:rPr>
              <a:t> </a:t>
            </a:r>
            <a:r>
              <a:rPr lang="fr-FR" b="1" dirty="0">
                <a:solidFill>
                  <a:srgbClr val="242424"/>
                </a:solidFill>
                <a:highlight>
                  <a:srgbClr val="FAFAFA"/>
                </a:highlight>
              </a:rPr>
              <a:t>34–36 </a:t>
            </a:r>
            <a:r>
              <a:rPr lang="fr-FR" b="1" dirty="0" err="1">
                <a:solidFill>
                  <a:srgbClr val="242424"/>
                </a:solidFill>
                <a:highlight>
                  <a:srgbClr val="FAFAFA"/>
                </a:highlight>
              </a:rPr>
              <a:t>days</a:t>
            </a:r>
            <a:endParaRPr lang="fr-FR" dirty="0" err="1"/>
          </a:p>
          <a:p>
            <a:pPr marL="171450" indent="-171450">
              <a:buFont typeface="Arial"/>
              <a:buChar char="•"/>
            </a:pPr>
            <a:r>
              <a:rPr lang="fr-FR" b="1" dirty="0">
                <a:solidFill>
                  <a:srgbClr val="242424"/>
                </a:solidFill>
                <a:highlight>
                  <a:srgbClr val="FAFAFA"/>
                </a:highlight>
              </a:rPr>
              <a:t>AZA</a:t>
            </a:r>
            <a:r>
              <a:rPr lang="fr-FR" dirty="0">
                <a:solidFill>
                  <a:srgbClr val="242424"/>
                </a:solidFill>
                <a:highlight>
                  <a:srgbClr val="FAFAFA"/>
                </a:highlight>
              </a:rPr>
              <a:t> </a:t>
            </a:r>
            <a:r>
              <a:rPr lang="fr-FR" dirty="0" err="1">
                <a:solidFill>
                  <a:srgbClr val="242424"/>
                </a:solidFill>
                <a:highlight>
                  <a:srgbClr val="FAFAFA"/>
                </a:highlight>
              </a:rPr>
              <a:t>decreases</a:t>
            </a:r>
            <a:r>
              <a:rPr lang="fr-FR" dirty="0">
                <a:solidFill>
                  <a:srgbClr val="242424"/>
                </a:solidFill>
                <a:highlight>
                  <a:srgbClr val="FAFAFA"/>
                </a:highlight>
              </a:rPr>
              <a:t> </a:t>
            </a:r>
            <a:r>
              <a:rPr lang="fr-FR" dirty="0" err="1">
                <a:solidFill>
                  <a:srgbClr val="242424"/>
                </a:solidFill>
                <a:highlight>
                  <a:srgbClr val="FAFAFA"/>
                </a:highlight>
              </a:rPr>
              <a:t>from</a:t>
            </a:r>
            <a:r>
              <a:rPr lang="fr-FR" dirty="0">
                <a:solidFill>
                  <a:srgbClr val="242424"/>
                </a:solidFill>
                <a:highlight>
                  <a:srgbClr val="FAFAFA"/>
                </a:highlight>
              </a:rPr>
              <a:t> </a:t>
            </a:r>
            <a:r>
              <a:rPr lang="fr-FR" b="1" dirty="0">
                <a:solidFill>
                  <a:srgbClr val="242424"/>
                </a:solidFill>
                <a:highlight>
                  <a:srgbClr val="FAFAFA"/>
                </a:highlight>
              </a:rPr>
              <a:t>7 </a:t>
            </a:r>
            <a:r>
              <a:rPr lang="fr-FR" b="1" dirty="0" err="1">
                <a:solidFill>
                  <a:srgbClr val="242424"/>
                </a:solidFill>
                <a:highlight>
                  <a:srgbClr val="FAFAFA"/>
                </a:highlight>
              </a:rPr>
              <a:t>days</a:t>
            </a:r>
            <a:r>
              <a:rPr lang="fr-FR" dirty="0">
                <a:solidFill>
                  <a:srgbClr val="242424"/>
                </a:solidFill>
                <a:highlight>
                  <a:srgbClr val="FAFAFA"/>
                </a:highlight>
              </a:rPr>
              <a:t> to </a:t>
            </a:r>
            <a:r>
              <a:rPr lang="fr-FR" b="1" dirty="0">
                <a:solidFill>
                  <a:srgbClr val="242424"/>
                </a:solidFill>
                <a:highlight>
                  <a:srgbClr val="FAFAFA"/>
                </a:highlight>
              </a:rPr>
              <a:t>5 </a:t>
            </a:r>
            <a:r>
              <a:rPr lang="fr-FR" b="1" dirty="0" err="1">
                <a:solidFill>
                  <a:srgbClr val="242424"/>
                </a:solidFill>
                <a:highlight>
                  <a:srgbClr val="FAFAFA"/>
                </a:highlight>
              </a:rPr>
              <a:t>days</a:t>
            </a:r>
            <a:r>
              <a:rPr lang="fr-FR" dirty="0">
                <a:solidFill>
                  <a:srgbClr val="242424"/>
                </a:solidFill>
                <a:highlight>
                  <a:srgbClr val="FAFAFA"/>
                </a:highlight>
              </a:rPr>
              <a:t> by </a:t>
            </a:r>
            <a:r>
              <a:rPr lang="fr-FR" dirty="0" err="1">
                <a:solidFill>
                  <a:srgbClr val="242424"/>
                </a:solidFill>
                <a:highlight>
                  <a:srgbClr val="FAFAFA"/>
                </a:highlight>
              </a:rPr>
              <a:t>later</a:t>
            </a:r>
            <a:r>
              <a:rPr lang="fr-FR" dirty="0">
                <a:solidFill>
                  <a:srgbClr val="242424"/>
                </a:solidFill>
                <a:highlight>
                  <a:srgbClr val="FAFAFA"/>
                </a:highlight>
              </a:rPr>
              <a:t> cycles</a:t>
            </a:r>
            <a:endParaRPr lang="fr-FR" dirty="0"/>
          </a:p>
          <a:p>
            <a:pPr marL="171450" indent="-171450">
              <a:buFont typeface="Arial"/>
              <a:buChar char="•"/>
            </a:pPr>
            <a:r>
              <a:rPr lang="fr-FR" b="1" dirty="0">
                <a:solidFill>
                  <a:srgbClr val="242424"/>
                </a:solidFill>
                <a:highlight>
                  <a:srgbClr val="FAFAFA"/>
                </a:highlight>
              </a:rPr>
              <a:t>VEN</a:t>
            </a:r>
            <a:r>
              <a:rPr lang="fr-FR" dirty="0">
                <a:solidFill>
                  <a:srgbClr val="242424"/>
                </a:solidFill>
                <a:highlight>
                  <a:srgbClr val="FAFAFA"/>
                </a:highlight>
              </a:rPr>
              <a:t> </a:t>
            </a:r>
            <a:r>
              <a:rPr lang="fr-FR" dirty="0" err="1">
                <a:solidFill>
                  <a:srgbClr val="242424"/>
                </a:solidFill>
                <a:highlight>
                  <a:srgbClr val="FAFAFA"/>
                </a:highlight>
              </a:rPr>
              <a:t>decreases</a:t>
            </a:r>
            <a:r>
              <a:rPr lang="fr-FR" dirty="0">
                <a:solidFill>
                  <a:srgbClr val="242424"/>
                </a:solidFill>
                <a:highlight>
                  <a:srgbClr val="FAFAFA"/>
                </a:highlight>
              </a:rPr>
              <a:t> </a:t>
            </a:r>
            <a:r>
              <a:rPr lang="fr-FR" dirty="0" err="1">
                <a:solidFill>
                  <a:srgbClr val="242424"/>
                </a:solidFill>
                <a:highlight>
                  <a:srgbClr val="FAFAFA"/>
                </a:highlight>
              </a:rPr>
              <a:t>from</a:t>
            </a:r>
            <a:r>
              <a:rPr lang="fr-FR" dirty="0">
                <a:solidFill>
                  <a:srgbClr val="242424"/>
                </a:solidFill>
                <a:highlight>
                  <a:srgbClr val="FAFAFA"/>
                </a:highlight>
              </a:rPr>
              <a:t> </a:t>
            </a:r>
            <a:r>
              <a:rPr lang="fr-FR" b="1" dirty="0">
                <a:solidFill>
                  <a:srgbClr val="242424"/>
                </a:solidFill>
                <a:highlight>
                  <a:srgbClr val="FAFAFA"/>
                </a:highlight>
              </a:rPr>
              <a:t>14 </a:t>
            </a:r>
            <a:r>
              <a:rPr lang="fr-FR" b="1" dirty="0" err="1">
                <a:solidFill>
                  <a:srgbClr val="242424"/>
                </a:solidFill>
                <a:highlight>
                  <a:srgbClr val="FAFAFA"/>
                </a:highlight>
              </a:rPr>
              <a:t>days</a:t>
            </a:r>
            <a:r>
              <a:rPr lang="fr-FR" dirty="0">
                <a:solidFill>
                  <a:srgbClr val="242424"/>
                </a:solidFill>
                <a:highlight>
                  <a:srgbClr val="FAFAFA"/>
                </a:highlight>
              </a:rPr>
              <a:t> to </a:t>
            </a:r>
            <a:r>
              <a:rPr lang="fr-FR" b="1" dirty="0">
                <a:solidFill>
                  <a:srgbClr val="242424"/>
                </a:solidFill>
                <a:highlight>
                  <a:srgbClr val="FAFAFA"/>
                </a:highlight>
              </a:rPr>
              <a:t>11</a:t>
            </a:r>
            <a:r>
              <a:rPr lang="fr-FR" dirty="0">
                <a:solidFill>
                  <a:srgbClr val="242424"/>
                </a:solidFill>
                <a:highlight>
                  <a:srgbClr val="FAFAFA"/>
                </a:highlight>
              </a:rPr>
              <a:t>, </a:t>
            </a:r>
            <a:r>
              <a:rPr lang="fr-FR" dirty="0" err="1">
                <a:solidFill>
                  <a:srgbClr val="242424"/>
                </a:solidFill>
                <a:highlight>
                  <a:srgbClr val="FAFAFA"/>
                </a:highlight>
              </a:rPr>
              <a:t>then</a:t>
            </a:r>
            <a:r>
              <a:rPr lang="fr-FR" dirty="0">
                <a:solidFill>
                  <a:srgbClr val="242424"/>
                </a:solidFill>
                <a:highlight>
                  <a:srgbClr val="FAFAFA"/>
                </a:highlight>
              </a:rPr>
              <a:t> </a:t>
            </a:r>
            <a:r>
              <a:rPr lang="fr-FR" b="1" dirty="0">
                <a:solidFill>
                  <a:srgbClr val="242424"/>
                </a:solidFill>
                <a:highlight>
                  <a:srgbClr val="FAFAFA"/>
                </a:highlight>
              </a:rPr>
              <a:t>7 </a:t>
            </a:r>
            <a:r>
              <a:rPr lang="fr-FR" b="1" dirty="0" err="1">
                <a:solidFill>
                  <a:srgbClr val="242424"/>
                </a:solidFill>
                <a:highlight>
                  <a:srgbClr val="FAFAFA"/>
                </a:highlight>
              </a:rPr>
              <a:t>days</a:t>
            </a:r>
            <a:endParaRPr lang="fr-FR" dirty="0" err="1"/>
          </a:p>
          <a:p>
            <a:pPr marL="171450" indent="-171450">
              <a:buFont typeface="Arial"/>
              <a:buChar char="•"/>
            </a:pPr>
            <a:r>
              <a:rPr lang="fr-FR" b="1" dirty="0">
                <a:solidFill>
                  <a:srgbClr val="242424"/>
                </a:solidFill>
                <a:highlight>
                  <a:srgbClr val="FAFAFA"/>
                </a:highlight>
              </a:rPr>
              <a:t>IVO</a:t>
            </a:r>
            <a:r>
              <a:rPr lang="fr-FR" dirty="0">
                <a:solidFill>
                  <a:srgbClr val="242424"/>
                </a:solidFill>
                <a:highlight>
                  <a:srgbClr val="FAFAFA"/>
                </a:highlight>
              </a:rPr>
              <a:t> </a:t>
            </a:r>
            <a:r>
              <a:rPr lang="fr-FR" dirty="0" err="1">
                <a:solidFill>
                  <a:srgbClr val="242424"/>
                </a:solidFill>
                <a:highlight>
                  <a:srgbClr val="FAFAFA"/>
                </a:highlight>
              </a:rPr>
              <a:t>remains</a:t>
            </a:r>
            <a:r>
              <a:rPr lang="fr-FR" dirty="0">
                <a:solidFill>
                  <a:srgbClr val="242424"/>
                </a:solidFill>
                <a:highlight>
                  <a:srgbClr val="FAFAFA"/>
                </a:highlight>
              </a:rPr>
              <a:t> </a:t>
            </a:r>
            <a:r>
              <a:rPr lang="fr-FR" dirty="0" err="1">
                <a:solidFill>
                  <a:srgbClr val="242424"/>
                </a:solidFill>
                <a:highlight>
                  <a:srgbClr val="FAFAFA"/>
                </a:highlight>
              </a:rPr>
              <a:t>largely</a:t>
            </a:r>
            <a:r>
              <a:rPr lang="fr-FR" dirty="0">
                <a:solidFill>
                  <a:srgbClr val="242424"/>
                </a:solidFill>
                <a:highlight>
                  <a:srgbClr val="FAFAFA"/>
                </a:highlight>
              </a:rPr>
              <a:t> consistent at </a:t>
            </a:r>
            <a:r>
              <a:rPr lang="fr-FR" b="1" dirty="0">
                <a:solidFill>
                  <a:srgbClr val="242424"/>
                </a:solidFill>
                <a:highlight>
                  <a:srgbClr val="FAFAFA"/>
                </a:highlight>
              </a:rPr>
              <a:t>35 </a:t>
            </a:r>
            <a:r>
              <a:rPr lang="fr-FR" b="1" dirty="0" err="1">
                <a:solidFill>
                  <a:srgbClr val="242424"/>
                </a:solidFill>
                <a:highlight>
                  <a:srgbClr val="FAFAFA"/>
                </a:highlight>
              </a:rPr>
              <a:t>days</a:t>
            </a:r>
            <a:r>
              <a:rPr lang="fr-FR" dirty="0">
                <a:solidFill>
                  <a:srgbClr val="242424"/>
                </a:solidFill>
                <a:highlight>
                  <a:srgbClr val="FAFAFA"/>
                </a:highlight>
              </a:rPr>
              <a:t> </a:t>
            </a:r>
            <a:r>
              <a:rPr lang="fr-FR" dirty="0" err="1">
                <a:solidFill>
                  <a:srgbClr val="242424"/>
                </a:solidFill>
                <a:highlight>
                  <a:srgbClr val="FAFAFA"/>
                </a:highlight>
              </a:rPr>
              <a:t>after</a:t>
            </a:r>
            <a:r>
              <a:rPr lang="fr-FR" dirty="0">
                <a:solidFill>
                  <a:srgbClr val="242424"/>
                </a:solidFill>
                <a:highlight>
                  <a:srgbClr val="FAFAFA"/>
                </a:highlight>
              </a:rPr>
              <a:t> cycle 2</a:t>
            </a:r>
            <a:endParaRPr lang="fr-FR" dirty="0"/>
          </a:p>
          <a:p>
            <a:endParaRPr lang="fr-FR" dirty="0">
              <a:solidFill>
                <a:srgbClr val="242424"/>
              </a:solidFill>
              <a:highlight>
                <a:srgbClr val="FAFAFA"/>
              </a:highlight>
              <a:ea typeface="Calibri"/>
              <a:cs typeface="Calibri"/>
            </a:endParaRPr>
          </a:p>
          <a:p>
            <a:r>
              <a:rPr lang="fr-FR" dirty="0">
                <a:solidFill>
                  <a:srgbClr val="242424"/>
                </a:solidFill>
                <a:highlight>
                  <a:srgbClr val="FAFAFA"/>
                </a:highlight>
              </a:rPr>
              <a:t>The table on the right </a:t>
            </a:r>
            <a:r>
              <a:rPr lang="fr-FR" dirty="0" err="1">
                <a:solidFill>
                  <a:srgbClr val="242424"/>
                </a:solidFill>
                <a:highlight>
                  <a:srgbClr val="FAFAFA"/>
                </a:highlight>
              </a:rPr>
              <a:t>summarizes</a:t>
            </a:r>
            <a:r>
              <a:rPr lang="fr-FR" dirty="0">
                <a:solidFill>
                  <a:srgbClr val="242424"/>
                </a:solidFill>
                <a:highlight>
                  <a:srgbClr val="FAFAFA"/>
                </a:highlight>
              </a:rPr>
              <a:t> </a:t>
            </a:r>
            <a:r>
              <a:rPr lang="fr-FR" b="1" dirty="0">
                <a:solidFill>
                  <a:srgbClr val="242424"/>
                </a:solidFill>
                <a:highlight>
                  <a:srgbClr val="FAFAFA"/>
                </a:highlight>
              </a:rPr>
              <a:t>dose modifications </a:t>
            </a:r>
            <a:r>
              <a:rPr lang="fr-FR" b="1" dirty="0" err="1">
                <a:solidFill>
                  <a:srgbClr val="242424"/>
                </a:solidFill>
                <a:highlight>
                  <a:srgbClr val="FAFAFA"/>
                </a:highlight>
              </a:rPr>
              <a:t>with</a:t>
            </a:r>
            <a:r>
              <a:rPr lang="fr-FR" b="1" dirty="0">
                <a:solidFill>
                  <a:srgbClr val="242424"/>
                </a:solidFill>
                <a:highlight>
                  <a:srgbClr val="FAFAFA"/>
                </a:highlight>
              </a:rPr>
              <a:t> </a:t>
            </a:r>
            <a:r>
              <a:rPr lang="fr-FR" b="1" dirty="0" err="1">
                <a:solidFill>
                  <a:srgbClr val="242424"/>
                </a:solidFill>
                <a:highlight>
                  <a:srgbClr val="FAFAFA"/>
                </a:highlight>
              </a:rPr>
              <a:t>azoles</a:t>
            </a:r>
            <a:r>
              <a:rPr lang="fr-FR" dirty="0">
                <a:solidFill>
                  <a:srgbClr val="242424"/>
                </a:solidFill>
                <a:highlight>
                  <a:srgbClr val="FAFAFA"/>
                </a:highlight>
              </a:rPr>
              <a:t>:</a:t>
            </a:r>
            <a:endParaRPr lang="fr-FR" dirty="0"/>
          </a:p>
          <a:p>
            <a:pPr marL="171450" indent="-171450">
              <a:buFont typeface="Arial"/>
              <a:buChar char="•"/>
            </a:pPr>
            <a:r>
              <a:rPr lang="fr-FR" b="1" dirty="0">
                <a:solidFill>
                  <a:srgbClr val="242424"/>
                </a:solidFill>
                <a:highlight>
                  <a:srgbClr val="FAFAFA"/>
                </a:highlight>
              </a:rPr>
              <a:t>VEN (400 mg)</a:t>
            </a:r>
            <a:r>
              <a:rPr lang="fr-FR" b="1" baseline="0" dirty="0">
                <a:solidFill>
                  <a:srgbClr val="242424"/>
                </a:solidFill>
                <a:highlight>
                  <a:srgbClr val="FAFAFA"/>
                </a:highlight>
              </a:rPr>
              <a:t> doses </a:t>
            </a:r>
            <a:r>
              <a:rPr lang="fr-FR" b="1" baseline="0" dirty="0" err="1">
                <a:solidFill>
                  <a:srgbClr val="242424"/>
                </a:solidFill>
                <a:highlight>
                  <a:srgbClr val="FAFAFA"/>
                </a:highlight>
              </a:rPr>
              <a:t>were</a:t>
            </a:r>
            <a:endParaRPr lang="fr-FR" dirty="0"/>
          </a:p>
          <a:p>
            <a:pPr marL="628650" lvl="1" indent="-171450">
              <a:buFont typeface="Arial"/>
              <a:buChar char="•"/>
            </a:pPr>
            <a:r>
              <a:rPr lang="fr-FR" dirty="0" err="1">
                <a:solidFill>
                  <a:srgbClr val="242424"/>
                </a:solidFill>
                <a:highlight>
                  <a:srgbClr val="FAFAFA"/>
                </a:highlight>
              </a:rPr>
              <a:t>Moderate</a:t>
            </a:r>
            <a:r>
              <a:rPr lang="fr-FR" dirty="0">
                <a:solidFill>
                  <a:srgbClr val="242424"/>
                </a:solidFill>
                <a:highlight>
                  <a:srgbClr val="FAFAFA"/>
                </a:highlight>
              </a:rPr>
              <a:t> CYP3A </a:t>
            </a:r>
            <a:r>
              <a:rPr lang="fr-FR" dirty="0" err="1">
                <a:solidFill>
                  <a:srgbClr val="242424"/>
                </a:solidFill>
                <a:highlight>
                  <a:srgbClr val="FAFAFA"/>
                </a:highlight>
              </a:rPr>
              <a:t>inhibitor</a:t>
            </a:r>
            <a:r>
              <a:rPr lang="fr-FR" dirty="0">
                <a:solidFill>
                  <a:srgbClr val="242424"/>
                </a:solidFill>
                <a:highlight>
                  <a:srgbClr val="FAFAFA"/>
                </a:highlight>
              </a:rPr>
              <a:t>: </a:t>
            </a:r>
            <a:r>
              <a:rPr lang="fr-FR" b="1" dirty="0">
                <a:solidFill>
                  <a:srgbClr val="242424"/>
                </a:solidFill>
                <a:highlight>
                  <a:srgbClr val="FAFAFA"/>
                </a:highlight>
              </a:rPr>
              <a:t>200 mg</a:t>
            </a:r>
            <a:endParaRPr lang="fr-FR" dirty="0"/>
          </a:p>
          <a:p>
            <a:pPr marL="628650" lvl="1" indent="-171450">
              <a:buFont typeface="Arial"/>
              <a:buChar char="•"/>
            </a:pPr>
            <a:r>
              <a:rPr lang="fr-FR" dirty="0">
                <a:solidFill>
                  <a:srgbClr val="242424"/>
                </a:solidFill>
                <a:highlight>
                  <a:srgbClr val="FAFAFA"/>
                </a:highlight>
              </a:rPr>
              <a:t>Strong CYP3A </a:t>
            </a:r>
            <a:r>
              <a:rPr lang="fr-FR" dirty="0" err="1">
                <a:solidFill>
                  <a:srgbClr val="242424"/>
                </a:solidFill>
                <a:highlight>
                  <a:srgbClr val="FAFAFA"/>
                </a:highlight>
              </a:rPr>
              <a:t>inhibitor</a:t>
            </a:r>
            <a:r>
              <a:rPr lang="fr-FR" dirty="0">
                <a:solidFill>
                  <a:srgbClr val="242424"/>
                </a:solidFill>
                <a:highlight>
                  <a:srgbClr val="FAFAFA"/>
                </a:highlight>
              </a:rPr>
              <a:t>: </a:t>
            </a:r>
            <a:r>
              <a:rPr lang="fr-FR" b="1" dirty="0">
                <a:solidFill>
                  <a:srgbClr val="242424"/>
                </a:solidFill>
                <a:highlight>
                  <a:srgbClr val="FAFAFA"/>
                </a:highlight>
              </a:rPr>
              <a:t>100 mg</a:t>
            </a:r>
            <a:endParaRPr lang="fr-FR" dirty="0"/>
          </a:p>
          <a:p>
            <a:pPr marL="628650" lvl="1" indent="-171450">
              <a:buFont typeface="Arial"/>
              <a:buChar char="•"/>
            </a:pPr>
            <a:r>
              <a:rPr lang="fr-FR" dirty="0" err="1">
                <a:solidFill>
                  <a:srgbClr val="242424"/>
                </a:solidFill>
                <a:highlight>
                  <a:srgbClr val="FAFAFA"/>
                </a:highlight>
              </a:rPr>
              <a:t>Posaconazole</a:t>
            </a:r>
            <a:r>
              <a:rPr lang="fr-FR" dirty="0">
                <a:solidFill>
                  <a:srgbClr val="242424"/>
                </a:solidFill>
                <a:highlight>
                  <a:srgbClr val="FAFAFA"/>
                </a:highlight>
              </a:rPr>
              <a:t>: </a:t>
            </a:r>
            <a:r>
              <a:rPr lang="fr-FR" b="1" dirty="0">
                <a:solidFill>
                  <a:srgbClr val="242424"/>
                </a:solidFill>
                <a:highlight>
                  <a:srgbClr val="FAFAFA"/>
                </a:highlight>
              </a:rPr>
              <a:t>70 mg</a:t>
            </a:r>
            <a:endParaRPr lang="fr-FR" dirty="0"/>
          </a:p>
          <a:p>
            <a:pPr marL="171450" indent="-171450">
              <a:buFont typeface="Arial"/>
              <a:buChar char="•"/>
            </a:pPr>
            <a:r>
              <a:rPr lang="fr-FR" b="1" dirty="0">
                <a:solidFill>
                  <a:srgbClr val="242424"/>
                </a:solidFill>
                <a:highlight>
                  <a:srgbClr val="FAFAFA"/>
                </a:highlight>
              </a:rPr>
              <a:t>IVO (500 mg):</a:t>
            </a:r>
            <a:r>
              <a:rPr lang="fr-FR" dirty="0">
                <a:solidFill>
                  <a:srgbClr val="242424"/>
                </a:solidFill>
                <a:highlight>
                  <a:srgbClr val="FAFAFA"/>
                </a:highlight>
              </a:rPr>
              <a:t> No dose modifications;</a:t>
            </a:r>
            <a:endParaRPr lang="fr-FR" dirty="0">
              <a:solidFill>
                <a:srgbClr val="242424"/>
              </a:solidFill>
              <a:highlight>
                <a:srgbClr val="FAFAFA"/>
              </a:highlight>
              <a:ea typeface="Calibri"/>
              <a:cs typeface="Calibri"/>
            </a:endParaRPr>
          </a:p>
          <a:p>
            <a:endParaRPr lang="fr-FR" dirty="0">
              <a:ea typeface="Calibri"/>
              <a:cs typeface="Calibri"/>
            </a:endParaRPr>
          </a:p>
        </p:txBody>
      </p:sp>
      <p:sp>
        <p:nvSpPr>
          <p:cNvPr id="4" name="Espace réservé de l'en-tête 1">
            <a:extLst>
              <a:ext uri="{FF2B5EF4-FFF2-40B4-BE49-F238E27FC236}">
                <a16:creationId xmlns:a16="http://schemas.microsoft.com/office/drawing/2014/main" id="{258DFED1-2E53-E6B5-C616-DB254A6BCFD4}"/>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5" name="Espace réservé du numéro de diapositive 3">
            <a:extLst>
              <a:ext uri="{FF2B5EF4-FFF2-40B4-BE49-F238E27FC236}">
                <a16:creationId xmlns:a16="http://schemas.microsoft.com/office/drawing/2014/main" id="{D0952C24-7EE8-F095-FADE-0B24BD5A9C50}"/>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6</a:t>
            </a:fld>
            <a:endParaRPr lang="fr-FR"/>
          </a:p>
        </p:txBody>
      </p:sp>
    </p:spTree>
    <p:extLst>
      <p:ext uri="{BB962C8B-B14F-4D97-AF65-F5344CB8AC3E}">
        <p14:creationId xmlns:p14="http://schemas.microsoft.com/office/powerpoint/2010/main" val="10647280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51</a:t>
            </a:fld>
            <a:endParaRPr lang="fr-FR"/>
          </a:p>
        </p:txBody>
      </p:sp>
      <p:sp>
        <p:nvSpPr>
          <p:cNvPr id="5" name="Espace réservé de l'en-tête 1">
            <a:extLst>
              <a:ext uri="{FF2B5EF4-FFF2-40B4-BE49-F238E27FC236}">
                <a16:creationId xmlns:a16="http://schemas.microsoft.com/office/drawing/2014/main" id="{2CDBCFC5-D88B-2735-C95F-DA9CAB113251}"/>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706905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Espace réservé de l'en-tête 1">
            <a:extLst>
              <a:ext uri="{FF2B5EF4-FFF2-40B4-BE49-F238E27FC236}">
                <a16:creationId xmlns:a16="http://schemas.microsoft.com/office/drawing/2014/main" id="{AACADBA2-3D76-EAC5-A768-97335A537CC9}"/>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5" name="Espace réservé du numéro de diapositive 3">
            <a:extLst>
              <a:ext uri="{FF2B5EF4-FFF2-40B4-BE49-F238E27FC236}">
                <a16:creationId xmlns:a16="http://schemas.microsoft.com/office/drawing/2014/main" id="{BE655472-BFAC-1E0B-A426-863C0BD4925A}"/>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52</a:t>
            </a:fld>
            <a:endParaRPr lang="fr-FR"/>
          </a:p>
        </p:txBody>
      </p:sp>
    </p:spTree>
    <p:extLst>
      <p:ext uri="{BB962C8B-B14F-4D97-AF65-F5344CB8AC3E}">
        <p14:creationId xmlns:p14="http://schemas.microsoft.com/office/powerpoint/2010/main" val="527059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53</a:t>
            </a:fld>
            <a:endParaRPr lang="fr-FR"/>
          </a:p>
        </p:txBody>
      </p:sp>
      <p:sp>
        <p:nvSpPr>
          <p:cNvPr id="5" name="Espace réservé de l'en-tête 1">
            <a:extLst>
              <a:ext uri="{FF2B5EF4-FFF2-40B4-BE49-F238E27FC236}">
                <a16:creationId xmlns:a16="http://schemas.microsoft.com/office/drawing/2014/main" id="{127057A1-3969-A04C-0793-0B70D86BD958}"/>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902963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54</a:t>
            </a:fld>
            <a:endParaRPr lang="fr-FR"/>
          </a:p>
        </p:txBody>
      </p:sp>
      <p:sp>
        <p:nvSpPr>
          <p:cNvPr id="5" name="Espace réservé de l'en-tête 1">
            <a:extLst>
              <a:ext uri="{FF2B5EF4-FFF2-40B4-BE49-F238E27FC236}">
                <a16:creationId xmlns:a16="http://schemas.microsoft.com/office/drawing/2014/main" id="{579C41D9-DFED-111D-B9DE-9B2A1831D805}"/>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2971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55</a:t>
            </a:fld>
            <a:endParaRPr lang="fr-FR"/>
          </a:p>
        </p:txBody>
      </p:sp>
      <p:sp>
        <p:nvSpPr>
          <p:cNvPr id="5" name="Espace réservé de l'en-tête 1">
            <a:extLst>
              <a:ext uri="{FF2B5EF4-FFF2-40B4-BE49-F238E27FC236}">
                <a16:creationId xmlns:a16="http://schemas.microsoft.com/office/drawing/2014/main" id="{04AAB312-9A16-FFDF-0C9D-8BF7C0D7F018}"/>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151650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56</a:t>
            </a:fld>
            <a:endParaRPr lang="fr-FR"/>
          </a:p>
        </p:txBody>
      </p:sp>
      <p:sp>
        <p:nvSpPr>
          <p:cNvPr id="5" name="Espace réservé de l'en-tête 1">
            <a:extLst>
              <a:ext uri="{FF2B5EF4-FFF2-40B4-BE49-F238E27FC236}">
                <a16:creationId xmlns:a16="http://schemas.microsoft.com/office/drawing/2014/main" id="{3A7C4D66-93DC-5239-4441-A0B0D7657669}"/>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9980100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57</a:t>
            </a:fld>
            <a:endParaRPr lang="fr-FR"/>
          </a:p>
        </p:txBody>
      </p:sp>
      <p:sp>
        <p:nvSpPr>
          <p:cNvPr id="5" name="Espace réservé de l'en-tête 1">
            <a:extLst>
              <a:ext uri="{FF2B5EF4-FFF2-40B4-BE49-F238E27FC236}">
                <a16:creationId xmlns:a16="http://schemas.microsoft.com/office/drawing/2014/main" id="{E7A92AED-A0F0-7B5C-BD1F-6CB4960237DC}"/>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844421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58</a:t>
            </a:fld>
            <a:endParaRPr lang="fr-FR"/>
          </a:p>
        </p:txBody>
      </p:sp>
      <p:sp>
        <p:nvSpPr>
          <p:cNvPr id="5" name="Espace réservé de l'en-tête 1">
            <a:extLst>
              <a:ext uri="{FF2B5EF4-FFF2-40B4-BE49-F238E27FC236}">
                <a16:creationId xmlns:a16="http://schemas.microsoft.com/office/drawing/2014/main" id="{64B78D26-E745-1162-E57A-B4E5BAF11A90}"/>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632301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FDBE5-D67A-AE31-F916-A7B9AF41A8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30E57C-CFE2-BB0D-3227-541A822DBFC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6F780F-A281-B369-CB0C-FC52D10E788D}"/>
              </a:ext>
            </a:extLst>
          </p:cNvPr>
          <p:cNvSpPr>
            <a:spLocks noGrp="1"/>
          </p:cNvSpPr>
          <p:nvPr>
            <p:ph type="body" idx="1"/>
          </p:nvPr>
        </p:nvSpPr>
        <p:spPr/>
        <p:txBody>
          <a:bodyPr/>
          <a:lstStyle/>
          <a:p>
            <a:endParaRPr lang="fr-FR" dirty="0"/>
          </a:p>
        </p:txBody>
      </p:sp>
      <p:sp>
        <p:nvSpPr>
          <p:cNvPr id="4" name="Espace réservé de l'en-tête 1">
            <a:extLst>
              <a:ext uri="{FF2B5EF4-FFF2-40B4-BE49-F238E27FC236}">
                <a16:creationId xmlns:a16="http://schemas.microsoft.com/office/drawing/2014/main" id="{339F06EF-7E92-F5E5-E570-6E73158A6F41}"/>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5" name="Espace réservé du numéro de diapositive 3">
            <a:extLst>
              <a:ext uri="{FF2B5EF4-FFF2-40B4-BE49-F238E27FC236}">
                <a16:creationId xmlns:a16="http://schemas.microsoft.com/office/drawing/2014/main" id="{35D9D6DC-AA4F-ACB1-DCF8-39AACC80B27B}"/>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59</a:t>
            </a:fld>
            <a:endParaRPr lang="fr-FR"/>
          </a:p>
        </p:txBody>
      </p:sp>
    </p:spTree>
    <p:extLst>
      <p:ext uri="{BB962C8B-B14F-4D97-AF65-F5344CB8AC3E}">
        <p14:creationId xmlns:p14="http://schemas.microsoft.com/office/powerpoint/2010/main" val="11898468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60</a:t>
            </a:fld>
            <a:endParaRPr lang="fr-FR"/>
          </a:p>
        </p:txBody>
      </p:sp>
      <p:sp>
        <p:nvSpPr>
          <p:cNvPr id="5" name="Espace réservé de l'en-tête 1">
            <a:extLst>
              <a:ext uri="{FF2B5EF4-FFF2-40B4-BE49-F238E27FC236}">
                <a16:creationId xmlns:a16="http://schemas.microsoft.com/office/drawing/2014/main" id="{E2B646DA-917E-F9BF-EA86-674F4B072F6C}"/>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92830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en-US" dirty="0"/>
              <a:t>Slide summarizes outcomes for triplet therapy (IVO + VEN + AZA) in IDH1-mutated AML.</a:t>
            </a:r>
            <a:endParaRPr lang="fr-FR" dirty="0"/>
          </a:p>
          <a:p>
            <a:r>
              <a:rPr lang="en-US" dirty="0"/>
              <a:t>Key points:</a:t>
            </a:r>
            <a:endParaRPr lang="fr-FR" dirty="0"/>
          </a:p>
          <a:p>
            <a:r>
              <a:rPr lang="en-US" dirty="0"/>
              <a:t>High overall response: ORR is 95% in newly diagnosed AML patients.</a:t>
            </a:r>
          </a:p>
          <a:p>
            <a:r>
              <a:rPr lang="en-US" dirty="0"/>
              <a:t>Best responses were achieved after 2 cycles in median</a:t>
            </a:r>
            <a:endParaRPr lang="fr-FR" dirty="0"/>
          </a:p>
          <a:p>
            <a:r>
              <a:rPr lang="en-US" dirty="0"/>
              <a:t>91% of patients MRD-negative by flow </a:t>
            </a:r>
            <a:r>
              <a:rPr lang="fr-FR" dirty="0" err="1"/>
              <a:t>cytometry</a:t>
            </a:r>
            <a:endParaRPr lang="fr-FR" dirty="0"/>
          </a:p>
          <a:p>
            <a:r>
              <a:rPr lang="en-US" dirty="0"/>
              <a:t>The graph on the right shows the impact of co-occurring mutations. Patient without signaling pathway mutations showed better responses.</a:t>
            </a:r>
            <a:endParaRPr lang="fr-FR" dirty="0"/>
          </a:p>
          <a:p>
            <a:endParaRPr lang="en-US" dirty="0"/>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pPr/>
              <a:t>7</a:t>
            </a:fld>
            <a:endParaRPr lang="fr-FR"/>
          </a:p>
        </p:txBody>
      </p:sp>
      <p:sp>
        <p:nvSpPr>
          <p:cNvPr id="7" name="Espace réservé de l'image des diapositives 6">
            <a:extLst>
              <a:ext uri="{FF2B5EF4-FFF2-40B4-BE49-F238E27FC236}">
                <a16:creationId xmlns:a16="http://schemas.microsoft.com/office/drawing/2014/main" id="{39616D85-8BD5-0893-0708-7597F0DD0E24}"/>
              </a:ext>
            </a:extLst>
          </p:cNvPr>
          <p:cNvSpPr>
            <a:spLocks noGrp="1" noRot="1" noChangeAspect="1"/>
          </p:cNvSpPr>
          <p:nvPr>
            <p:ph type="sldImg"/>
          </p:nvPr>
        </p:nvSpPr>
        <p:spPr/>
      </p:sp>
      <p:sp>
        <p:nvSpPr>
          <p:cNvPr id="8" name="Espace réservé de l'en-tête 1">
            <a:extLst>
              <a:ext uri="{FF2B5EF4-FFF2-40B4-BE49-F238E27FC236}">
                <a16:creationId xmlns:a16="http://schemas.microsoft.com/office/drawing/2014/main" id="{179A1B16-B382-0CC0-7D6D-4E7DCDA1613C}"/>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3490804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61</a:t>
            </a:fld>
            <a:endParaRPr lang="fr-FR"/>
          </a:p>
        </p:txBody>
      </p:sp>
      <p:sp>
        <p:nvSpPr>
          <p:cNvPr id="5" name="Espace réservé de l'en-tête 1">
            <a:extLst>
              <a:ext uri="{FF2B5EF4-FFF2-40B4-BE49-F238E27FC236}">
                <a16:creationId xmlns:a16="http://schemas.microsoft.com/office/drawing/2014/main" id="{062BE793-F149-D7E9-C987-5696222C2BC8}"/>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296191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25798-706E-20D3-9503-B9E8977F82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B35E81-DC85-1BE9-7B63-27A9058A973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9B1751-82A6-956D-1E5C-BC6AFFB8B3F9}"/>
              </a:ext>
            </a:extLst>
          </p:cNvPr>
          <p:cNvSpPr>
            <a:spLocks noGrp="1"/>
          </p:cNvSpPr>
          <p:nvPr>
            <p:ph type="body" idx="1"/>
          </p:nvPr>
        </p:nvSpPr>
        <p:spPr/>
        <p:txBody>
          <a:bodyPr/>
          <a:lstStyle/>
          <a:p>
            <a:r>
              <a:rPr lang="fr-FR" sz="1200" kern="1200" dirty="0">
                <a:solidFill>
                  <a:schemeClr val="tx1"/>
                </a:solidFill>
                <a:effectLst/>
                <a:latin typeface="+mn-lt"/>
                <a:ea typeface="+mn-ea"/>
                <a:cs typeface="+mn-cs"/>
              </a:rPr>
              <a:t>REFERENCES</a:t>
            </a:r>
          </a:p>
          <a:p>
            <a:r>
              <a:rPr lang="fr-FR" sz="1200" kern="1200" dirty="0">
                <a:solidFill>
                  <a:schemeClr val="tx1"/>
                </a:solidFill>
                <a:effectLst/>
                <a:latin typeface="+mn-lt"/>
                <a:ea typeface="+mn-ea"/>
                <a:cs typeface="+mn-cs"/>
              </a:rPr>
              <a:t>1. </a:t>
            </a:r>
            <a:r>
              <a:rPr lang="fr-FR" sz="1200" kern="1200" dirty="0" err="1">
                <a:solidFill>
                  <a:schemeClr val="tx1"/>
                </a:solidFill>
                <a:effectLst/>
                <a:latin typeface="+mn-lt"/>
                <a:ea typeface="+mn-ea"/>
                <a:cs typeface="+mn-cs"/>
              </a:rPr>
              <a:t>Grembecka</a:t>
            </a:r>
            <a:r>
              <a:rPr lang="fr-FR" sz="1200" kern="1200" dirty="0">
                <a:solidFill>
                  <a:schemeClr val="tx1"/>
                </a:solidFill>
                <a:effectLst/>
                <a:latin typeface="+mn-lt"/>
                <a:ea typeface="+mn-ea"/>
                <a:cs typeface="+mn-cs"/>
              </a:rPr>
              <a:t> J et al. Nat Chem Biol 2012</a:t>
            </a:r>
          </a:p>
          <a:p>
            <a:r>
              <a:rPr lang="fr-FR" sz="1200" kern="1200" dirty="0">
                <a:solidFill>
                  <a:schemeClr val="tx1"/>
                </a:solidFill>
                <a:effectLst/>
                <a:latin typeface="+mn-lt"/>
                <a:ea typeface="+mn-ea"/>
                <a:cs typeface="+mn-cs"/>
              </a:rPr>
              <a:t>2. </a:t>
            </a:r>
            <a:r>
              <a:rPr lang="fr-FR" sz="1200" kern="1200" dirty="0" err="1">
                <a:solidFill>
                  <a:schemeClr val="tx1"/>
                </a:solidFill>
                <a:effectLst/>
                <a:latin typeface="+mn-lt"/>
                <a:ea typeface="+mn-ea"/>
                <a:cs typeface="+mn-cs"/>
              </a:rPr>
              <a:t>Uckelmann</a:t>
            </a:r>
            <a:r>
              <a:rPr lang="fr-FR" sz="1200" kern="1200" dirty="0">
                <a:solidFill>
                  <a:schemeClr val="tx1"/>
                </a:solidFill>
                <a:effectLst/>
                <a:latin typeface="+mn-lt"/>
                <a:ea typeface="+mn-ea"/>
                <a:cs typeface="+mn-cs"/>
              </a:rPr>
              <a:t> HJ et al. Science 2020</a:t>
            </a:r>
          </a:p>
          <a:p>
            <a:r>
              <a:rPr lang="fr-FR" sz="1200" kern="1200" dirty="0">
                <a:solidFill>
                  <a:schemeClr val="tx1"/>
                </a:solidFill>
                <a:effectLst/>
                <a:latin typeface="+mn-lt"/>
                <a:ea typeface="+mn-ea"/>
                <a:cs typeface="+mn-cs"/>
              </a:rPr>
              <a:t>3. Heikamp EB et al. Blood 2022</a:t>
            </a:r>
          </a:p>
          <a:p>
            <a:r>
              <a:rPr lang="fr-FR" sz="1200" kern="1200" dirty="0">
                <a:solidFill>
                  <a:schemeClr val="tx1"/>
                </a:solidFill>
                <a:effectLst/>
                <a:latin typeface="+mn-lt"/>
                <a:ea typeface="+mn-ea"/>
                <a:cs typeface="+mn-cs"/>
              </a:rPr>
              <a:t>4. Issa G et al. J Clin </a:t>
            </a:r>
            <a:r>
              <a:rPr lang="fr-FR" sz="1200" kern="1200" dirty="0" err="1">
                <a:solidFill>
                  <a:schemeClr val="tx1"/>
                </a:solidFill>
                <a:effectLst/>
                <a:latin typeface="+mn-lt"/>
                <a:ea typeface="+mn-ea"/>
                <a:cs typeface="+mn-cs"/>
              </a:rPr>
              <a:t>Oncol</a:t>
            </a:r>
            <a:r>
              <a:rPr lang="fr-FR" sz="1200" kern="1200" dirty="0">
                <a:solidFill>
                  <a:schemeClr val="tx1"/>
                </a:solidFill>
                <a:effectLst/>
                <a:latin typeface="+mn-lt"/>
                <a:ea typeface="+mn-ea"/>
                <a:cs typeface="+mn-cs"/>
              </a:rPr>
              <a:t> 2025</a:t>
            </a:r>
          </a:p>
          <a:p>
            <a:r>
              <a:rPr lang="fr-FR" sz="1200" kern="1200" dirty="0">
                <a:solidFill>
                  <a:schemeClr val="tx1"/>
                </a:solidFill>
                <a:effectLst/>
                <a:latin typeface="+mn-lt"/>
                <a:ea typeface="+mn-ea"/>
                <a:cs typeface="+mn-cs"/>
              </a:rPr>
              <a:t>5. Arellano M et al. Blood 2025</a:t>
            </a:r>
          </a:p>
          <a:p>
            <a:r>
              <a:rPr lang="fr-FR" sz="1200" kern="1200" dirty="0">
                <a:solidFill>
                  <a:schemeClr val="tx1"/>
                </a:solidFill>
                <a:effectLst/>
                <a:latin typeface="+mn-lt"/>
                <a:ea typeface="+mn-ea"/>
                <a:cs typeface="+mn-cs"/>
              </a:rPr>
              <a:t>6. </a:t>
            </a:r>
            <a:r>
              <a:rPr lang="fr-FR" sz="1200" kern="1200" dirty="0" err="1">
                <a:solidFill>
                  <a:schemeClr val="tx1"/>
                </a:solidFill>
                <a:effectLst/>
                <a:latin typeface="+mn-lt"/>
                <a:ea typeface="+mn-ea"/>
                <a:cs typeface="+mn-cs"/>
              </a:rPr>
              <a:t>Fetcsch</a:t>
            </a:r>
            <a:r>
              <a:rPr lang="fr-FR" sz="1200" kern="1200" dirty="0">
                <a:solidFill>
                  <a:schemeClr val="tx1"/>
                </a:solidFill>
                <a:effectLst/>
                <a:latin typeface="+mn-lt"/>
                <a:ea typeface="+mn-ea"/>
                <a:cs typeface="+mn-cs"/>
              </a:rPr>
              <a:t> V et al. Blood 2026</a:t>
            </a:r>
          </a:p>
          <a:p>
            <a:r>
              <a:rPr lang="fr-FR" sz="1200" kern="1200" dirty="0">
                <a:solidFill>
                  <a:schemeClr val="tx1"/>
                </a:solidFill>
                <a:effectLst/>
                <a:latin typeface="+mn-lt"/>
                <a:ea typeface="+mn-ea"/>
                <a:cs typeface="+mn-cs"/>
              </a:rPr>
              <a:t>7. </a:t>
            </a:r>
            <a:r>
              <a:rPr lang="fr-FR" sz="1200" kern="1200" dirty="0" err="1">
                <a:solidFill>
                  <a:schemeClr val="tx1"/>
                </a:solidFill>
                <a:effectLst/>
                <a:latin typeface="+mn-lt"/>
                <a:ea typeface="+mn-ea"/>
                <a:cs typeface="+mn-cs"/>
              </a:rPr>
              <a:t>Hoegeling</a:t>
            </a:r>
            <a:r>
              <a:rPr lang="fr-FR" sz="1200" kern="1200" dirty="0">
                <a:solidFill>
                  <a:schemeClr val="tx1"/>
                </a:solidFill>
                <a:effectLst/>
                <a:latin typeface="+mn-lt"/>
                <a:ea typeface="+mn-ea"/>
                <a:cs typeface="+mn-cs"/>
              </a:rPr>
              <a:t> SM et al, </a:t>
            </a:r>
            <a:r>
              <a:rPr lang="fr-FR" sz="1200" kern="1200" dirty="0" err="1">
                <a:solidFill>
                  <a:schemeClr val="tx1"/>
                </a:solidFill>
                <a:effectLst/>
                <a:latin typeface="+mn-lt"/>
                <a:ea typeface="+mn-ea"/>
                <a:cs typeface="+mn-cs"/>
              </a:rPr>
              <a:t>Haematologica</a:t>
            </a:r>
            <a:r>
              <a:rPr lang="fr-FR" sz="1200" kern="1200" dirty="0">
                <a:solidFill>
                  <a:schemeClr val="tx1"/>
                </a:solidFill>
                <a:effectLst/>
                <a:latin typeface="+mn-lt"/>
                <a:ea typeface="+mn-ea"/>
                <a:cs typeface="+mn-cs"/>
              </a:rPr>
              <a:t> 2025</a:t>
            </a:r>
          </a:p>
          <a:p>
            <a:endParaRPr lang="fr-FR" dirty="0"/>
          </a:p>
        </p:txBody>
      </p:sp>
      <p:sp>
        <p:nvSpPr>
          <p:cNvPr id="4" name="Espace réservé de l'en-tête 1">
            <a:extLst>
              <a:ext uri="{FF2B5EF4-FFF2-40B4-BE49-F238E27FC236}">
                <a16:creationId xmlns:a16="http://schemas.microsoft.com/office/drawing/2014/main" id="{42DEC274-0757-BE39-A353-34B3613420B2}"/>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5" name="Espace réservé du numéro de diapositive 3">
            <a:extLst>
              <a:ext uri="{FF2B5EF4-FFF2-40B4-BE49-F238E27FC236}">
                <a16:creationId xmlns:a16="http://schemas.microsoft.com/office/drawing/2014/main" id="{2D40878B-47D3-973C-2DFA-0C35404923E3}"/>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62</a:t>
            </a:fld>
            <a:endParaRPr lang="fr-FR"/>
          </a:p>
        </p:txBody>
      </p:sp>
    </p:spTree>
    <p:extLst>
      <p:ext uri="{BB962C8B-B14F-4D97-AF65-F5344CB8AC3E}">
        <p14:creationId xmlns:p14="http://schemas.microsoft.com/office/powerpoint/2010/main" val="2017460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63</a:t>
            </a:fld>
            <a:endParaRPr lang="fr-FR"/>
          </a:p>
        </p:txBody>
      </p:sp>
      <p:sp>
        <p:nvSpPr>
          <p:cNvPr id="5" name="Espace réservé de l'en-tête 1">
            <a:extLst>
              <a:ext uri="{FF2B5EF4-FFF2-40B4-BE49-F238E27FC236}">
                <a16:creationId xmlns:a16="http://schemas.microsoft.com/office/drawing/2014/main" id="{61C242F4-6253-3C2A-DE8E-2F4092EA8745}"/>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4505818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64</a:t>
            </a:fld>
            <a:endParaRPr lang="fr-FR"/>
          </a:p>
        </p:txBody>
      </p:sp>
      <p:sp>
        <p:nvSpPr>
          <p:cNvPr id="5" name="Espace réservé de l'en-tête 1">
            <a:extLst>
              <a:ext uri="{FF2B5EF4-FFF2-40B4-BE49-F238E27FC236}">
                <a16:creationId xmlns:a16="http://schemas.microsoft.com/office/drawing/2014/main" id="{45342888-A2FA-E0D6-34F3-A0AAA1B3AFDA}"/>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2006080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65</a:t>
            </a:fld>
            <a:endParaRPr lang="fr-FR"/>
          </a:p>
        </p:txBody>
      </p:sp>
      <p:sp>
        <p:nvSpPr>
          <p:cNvPr id="5" name="Espace réservé de l'en-tête 1">
            <a:extLst>
              <a:ext uri="{FF2B5EF4-FFF2-40B4-BE49-F238E27FC236}">
                <a16:creationId xmlns:a16="http://schemas.microsoft.com/office/drawing/2014/main" id="{AC6DF5DC-A170-AA30-E40B-DB15C23E3F7B}"/>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712308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66</a:t>
            </a:fld>
            <a:endParaRPr lang="fr-FR"/>
          </a:p>
        </p:txBody>
      </p:sp>
      <p:sp>
        <p:nvSpPr>
          <p:cNvPr id="5" name="Espace réservé de l'en-tête 1">
            <a:extLst>
              <a:ext uri="{FF2B5EF4-FFF2-40B4-BE49-F238E27FC236}">
                <a16:creationId xmlns:a16="http://schemas.microsoft.com/office/drawing/2014/main" id="{9BAF62AC-E2C9-5D33-27C9-4669FBD6D519}"/>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8898753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67</a:t>
            </a:fld>
            <a:endParaRPr lang="fr-FR"/>
          </a:p>
        </p:txBody>
      </p:sp>
      <p:sp>
        <p:nvSpPr>
          <p:cNvPr id="5" name="Espace réservé de l'en-tête 1">
            <a:extLst>
              <a:ext uri="{FF2B5EF4-FFF2-40B4-BE49-F238E27FC236}">
                <a16:creationId xmlns:a16="http://schemas.microsoft.com/office/drawing/2014/main" id="{6D42FA8B-867F-901F-64D6-FC167A4A9530}"/>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958104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DB5EF-4EEC-A98C-0D1E-66D74F0CFA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5110BA9-1B3E-0484-C1A9-120A31F00B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16AC74-25BE-FEAE-703F-6363F5C776A5}"/>
              </a:ext>
            </a:extLst>
          </p:cNvPr>
          <p:cNvSpPr>
            <a:spLocks noGrp="1"/>
          </p:cNvSpPr>
          <p:nvPr>
            <p:ph type="body" idx="1"/>
          </p:nvPr>
        </p:nvSpPr>
        <p:spPr/>
        <p:txBody>
          <a:bodyPr/>
          <a:lstStyle/>
          <a:p>
            <a:endParaRPr lang="fr-FR" dirty="0"/>
          </a:p>
        </p:txBody>
      </p:sp>
      <p:sp>
        <p:nvSpPr>
          <p:cNvPr id="4" name="Espace réservé de l'en-tête 1">
            <a:extLst>
              <a:ext uri="{FF2B5EF4-FFF2-40B4-BE49-F238E27FC236}">
                <a16:creationId xmlns:a16="http://schemas.microsoft.com/office/drawing/2014/main" id="{29D62051-F449-0A41-C2FD-0F5CAB0971D0}"/>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5" name="Espace réservé du numéro de diapositive 3">
            <a:extLst>
              <a:ext uri="{FF2B5EF4-FFF2-40B4-BE49-F238E27FC236}">
                <a16:creationId xmlns:a16="http://schemas.microsoft.com/office/drawing/2014/main" id="{C16B36B5-9224-AE32-2188-66F311C41800}"/>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68</a:t>
            </a:fld>
            <a:endParaRPr lang="fr-FR"/>
          </a:p>
        </p:txBody>
      </p:sp>
    </p:spTree>
    <p:extLst>
      <p:ext uri="{BB962C8B-B14F-4D97-AF65-F5344CB8AC3E}">
        <p14:creationId xmlns:p14="http://schemas.microsoft.com/office/powerpoint/2010/main" val="39728241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69</a:t>
            </a:fld>
            <a:endParaRPr lang="fr-FR"/>
          </a:p>
        </p:txBody>
      </p:sp>
      <p:sp>
        <p:nvSpPr>
          <p:cNvPr id="5" name="Espace réservé de l'en-tête 1">
            <a:extLst>
              <a:ext uri="{FF2B5EF4-FFF2-40B4-BE49-F238E27FC236}">
                <a16:creationId xmlns:a16="http://schemas.microsoft.com/office/drawing/2014/main" id="{69965783-7234-4FD4-51EB-B31306DE7C22}"/>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6917738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70</a:t>
            </a:fld>
            <a:endParaRPr lang="fr-FR"/>
          </a:p>
        </p:txBody>
      </p:sp>
      <p:sp>
        <p:nvSpPr>
          <p:cNvPr id="5" name="Espace réservé de l'en-tête 1">
            <a:extLst>
              <a:ext uri="{FF2B5EF4-FFF2-40B4-BE49-F238E27FC236}">
                <a16:creationId xmlns:a16="http://schemas.microsoft.com/office/drawing/2014/main" id="{DF5F9D2A-E3BB-0D16-5E02-6AF9925B2C54}"/>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75805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solidFill>
                  <a:srgbClr val="242424"/>
                </a:solidFill>
                <a:highlight>
                  <a:srgbClr val="FAFAFA"/>
                </a:highlight>
              </a:rPr>
              <a:t>This</a:t>
            </a:r>
            <a:r>
              <a:rPr lang="en-US" baseline="0" dirty="0">
                <a:solidFill>
                  <a:srgbClr val="242424"/>
                </a:solidFill>
                <a:highlight>
                  <a:srgbClr val="FAFAFA"/>
                </a:highlight>
              </a:rPr>
              <a:t> slide </a:t>
            </a:r>
            <a:r>
              <a:rPr lang="en-US" dirty="0">
                <a:solidFill>
                  <a:srgbClr val="242424"/>
                </a:solidFill>
                <a:highlight>
                  <a:srgbClr val="FAFAFA"/>
                </a:highlight>
              </a:rPr>
              <a:t>presents </a:t>
            </a:r>
            <a:r>
              <a:rPr lang="en-US" b="1" dirty="0">
                <a:solidFill>
                  <a:srgbClr val="242424"/>
                </a:solidFill>
                <a:highlight>
                  <a:srgbClr val="FAFAFA"/>
                </a:highlight>
              </a:rPr>
              <a:t>survival outcomes for AZA + VEN + IVO triplet therapy</a:t>
            </a:r>
            <a:r>
              <a:rPr lang="en-US" dirty="0">
                <a:solidFill>
                  <a:srgbClr val="242424"/>
                </a:solidFill>
                <a:highlight>
                  <a:srgbClr val="FAFAFA"/>
                </a:highlight>
              </a:rPr>
              <a:t> in IDH1-mutated AML.</a:t>
            </a:r>
            <a:endParaRPr lang="fr-FR" dirty="0"/>
          </a:p>
          <a:p>
            <a:r>
              <a:rPr lang="en-US" dirty="0">
                <a:solidFill>
                  <a:srgbClr val="242424"/>
                </a:solidFill>
                <a:highlight>
                  <a:srgbClr val="FAFAFA"/>
                </a:highlight>
              </a:rPr>
              <a:t>Key takeaways</a:t>
            </a:r>
            <a:r>
              <a:rPr lang="en-US" baseline="0" dirty="0">
                <a:solidFill>
                  <a:srgbClr val="242424"/>
                </a:solidFill>
                <a:highlight>
                  <a:srgbClr val="FAFAFA"/>
                </a:highligh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42424"/>
                </a:solidFill>
                <a:highlight>
                  <a:srgbClr val="FAFAFA"/>
                </a:highlight>
              </a:rPr>
              <a:t>Median follow-up was </a:t>
            </a:r>
            <a:r>
              <a:rPr lang="en-US" b="1" dirty="0">
                <a:solidFill>
                  <a:srgbClr val="242424"/>
                </a:solidFill>
                <a:highlight>
                  <a:srgbClr val="FAFAFA"/>
                </a:highlight>
              </a:rPr>
              <a:t>35 months</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Overall outcomes are strong: </a:t>
            </a:r>
            <a:r>
              <a:rPr lang="en-US" b="1" dirty="0">
                <a:solidFill>
                  <a:srgbClr val="242424"/>
                </a:solidFill>
                <a:highlight>
                  <a:srgbClr val="FAFAFA"/>
                </a:highlight>
              </a:rPr>
              <a:t>3-year OS 79%</a:t>
            </a:r>
            <a:r>
              <a:rPr lang="en-US" dirty="0">
                <a:solidFill>
                  <a:srgbClr val="242424"/>
                </a:solidFill>
                <a:highlight>
                  <a:srgbClr val="FAFAFA"/>
                </a:highlight>
              </a:rPr>
              <a:t> and </a:t>
            </a:r>
            <a:r>
              <a:rPr lang="en-US" b="1" dirty="0">
                <a:solidFill>
                  <a:srgbClr val="242424"/>
                </a:solidFill>
                <a:highlight>
                  <a:srgbClr val="FAFAFA"/>
                </a:highlight>
              </a:rPr>
              <a:t>3-year DOR 79%</a:t>
            </a:r>
            <a:r>
              <a:rPr lang="en-US" dirty="0">
                <a:solidFill>
                  <a:srgbClr val="242424"/>
                </a:solidFill>
                <a:highlight>
                  <a:srgbClr val="FAFAFA"/>
                </a:highlight>
              </a:rPr>
              <a:t>; median OS and DOR were </a:t>
            </a:r>
            <a:r>
              <a:rPr lang="en-US" b="1" dirty="0">
                <a:solidFill>
                  <a:srgbClr val="242424"/>
                </a:solidFill>
                <a:highlight>
                  <a:srgbClr val="FAFAFA"/>
                </a:highlight>
              </a:rPr>
              <a:t>not reached</a:t>
            </a:r>
            <a:r>
              <a:rPr lang="en-US" dirty="0">
                <a:solidFill>
                  <a:srgbClr val="242424"/>
                </a:solidFill>
                <a:highlight>
                  <a:srgbClr val="FAFAFA"/>
                </a:highlight>
              </a:rPr>
              <a:t>. </a:t>
            </a:r>
            <a:endParaRPr lang="fr-FR" dirty="0"/>
          </a:p>
          <a:p>
            <a:pPr marL="285750" indent="-285750">
              <a:buFont typeface="Arial"/>
              <a:buChar char="•"/>
            </a:pPr>
            <a:r>
              <a:rPr lang="en-US" dirty="0">
                <a:solidFill>
                  <a:srgbClr val="242424"/>
                </a:solidFill>
                <a:highlight>
                  <a:srgbClr val="FAFAFA"/>
                </a:highlight>
              </a:rPr>
              <a:t>Therapy discontinuation was most often due to </a:t>
            </a:r>
            <a:r>
              <a:rPr lang="en-US" b="1" dirty="0">
                <a:solidFill>
                  <a:srgbClr val="242424"/>
                </a:solidFill>
                <a:highlight>
                  <a:srgbClr val="FAFAFA"/>
                </a:highlight>
              </a:rPr>
              <a:t>allogeneic HSCT</a:t>
            </a:r>
            <a:r>
              <a:rPr lang="en-US" dirty="0">
                <a:solidFill>
                  <a:srgbClr val="242424"/>
                </a:solidFill>
                <a:highlight>
                  <a:srgbClr val="FAFAFA"/>
                </a:highlight>
              </a:rPr>
              <a:t>: 18 patients, </a:t>
            </a:r>
            <a:r>
              <a:rPr lang="en-US" b="1" dirty="0">
                <a:solidFill>
                  <a:srgbClr val="242424"/>
                </a:solidFill>
                <a:highlight>
                  <a:srgbClr val="FAFAFA"/>
                </a:highlight>
              </a:rPr>
              <a:t>45%</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Only </a:t>
            </a:r>
            <a:r>
              <a:rPr lang="en-US" b="1" dirty="0">
                <a:solidFill>
                  <a:srgbClr val="242424"/>
                </a:solidFill>
                <a:highlight>
                  <a:srgbClr val="FAFAFA"/>
                </a:highlight>
              </a:rPr>
              <a:t>3 patients relapsed (7.5%)</a:t>
            </a:r>
            <a:r>
              <a:rPr lang="en-US" dirty="0">
                <a:solidFill>
                  <a:srgbClr val="242424"/>
                </a:solidFill>
                <a:highlight>
                  <a:srgbClr val="FAFAFA"/>
                </a:highlight>
              </a:rPr>
              <a:t>, all with </a:t>
            </a:r>
            <a:r>
              <a:rPr lang="en-US" b="1" dirty="0">
                <a:solidFill>
                  <a:srgbClr val="242424"/>
                </a:solidFill>
                <a:highlight>
                  <a:srgbClr val="FAFAFA"/>
                </a:highlight>
              </a:rPr>
              <a:t>IDH1-negative clones</a:t>
            </a:r>
            <a:r>
              <a:rPr lang="en-US" dirty="0">
                <a:solidFill>
                  <a:srgbClr val="242424"/>
                </a:solidFill>
                <a:highlight>
                  <a:srgbClr val="FAFAFA"/>
                </a:highlight>
              </a:rPr>
              <a:t>.</a:t>
            </a:r>
            <a:endParaRPr lang="fr-FR" dirty="0"/>
          </a:p>
          <a:p>
            <a:pPr marL="285750" indent="-285750">
              <a:buFont typeface="Arial"/>
              <a:buChar char="•"/>
            </a:pPr>
            <a:r>
              <a:rPr lang="en-US" dirty="0">
                <a:solidFill>
                  <a:srgbClr val="242424"/>
                </a:solidFill>
                <a:highlight>
                  <a:srgbClr val="FAFAFA"/>
                </a:highlight>
              </a:rPr>
              <a:t>In responding patients, survival outcomes appear similar with or without HSCT, with p-values showing no significant difference for OS or DOR.</a:t>
            </a:r>
            <a:endParaRPr lang="fr-FR"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8</a:t>
            </a:fld>
            <a:endParaRPr lang="fr-FR"/>
          </a:p>
        </p:txBody>
      </p:sp>
      <p:sp>
        <p:nvSpPr>
          <p:cNvPr id="5" name="Espace réservé de l'en-tête 1">
            <a:extLst>
              <a:ext uri="{FF2B5EF4-FFF2-40B4-BE49-F238E27FC236}">
                <a16:creationId xmlns:a16="http://schemas.microsoft.com/office/drawing/2014/main" id="{74029719-6B5E-0A53-6EEA-3E712BE11AC0}"/>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95778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71</a:t>
            </a:fld>
            <a:endParaRPr lang="fr-FR"/>
          </a:p>
        </p:txBody>
      </p:sp>
      <p:sp>
        <p:nvSpPr>
          <p:cNvPr id="5" name="Espace réservé de l'en-tête 1">
            <a:extLst>
              <a:ext uri="{FF2B5EF4-FFF2-40B4-BE49-F238E27FC236}">
                <a16:creationId xmlns:a16="http://schemas.microsoft.com/office/drawing/2014/main" id="{38406A70-5E95-49C9-4DF5-DCC7E2EFC86C}"/>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8595793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72</a:t>
            </a:fld>
            <a:endParaRPr lang="fr-FR"/>
          </a:p>
        </p:txBody>
      </p:sp>
      <p:sp>
        <p:nvSpPr>
          <p:cNvPr id="5" name="Espace réservé de l'en-tête 1">
            <a:extLst>
              <a:ext uri="{FF2B5EF4-FFF2-40B4-BE49-F238E27FC236}">
                <a16:creationId xmlns:a16="http://schemas.microsoft.com/office/drawing/2014/main" id="{4CEC16FE-DC05-E3C5-B09E-134EAC7307EA}"/>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4688594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73</a:t>
            </a:fld>
            <a:endParaRPr lang="fr-FR"/>
          </a:p>
        </p:txBody>
      </p:sp>
      <p:sp>
        <p:nvSpPr>
          <p:cNvPr id="5" name="Espace réservé de l'en-tête 1">
            <a:extLst>
              <a:ext uri="{FF2B5EF4-FFF2-40B4-BE49-F238E27FC236}">
                <a16:creationId xmlns:a16="http://schemas.microsoft.com/office/drawing/2014/main" id="{FEB39AD5-9B68-B472-9A46-9295A9724512}"/>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8546701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74</a:t>
            </a:fld>
            <a:endParaRPr lang="fr-FR"/>
          </a:p>
        </p:txBody>
      </p:sp>
      <p:sp>
        <p:nvSpPr>
          <p:cNvPr id="5" name="Espace réservé de l'en-tête 1">
            <a:extLst>
              <a:ext uri="{FF2B5EF4-FFF2-40B4-BE49-F238E27FC236}">
                <a16:creationId xmlns:a16="http://schemas.microsoft.com/office/drawing/2014/main" id="{2544346D-E9AB-8045-6120-73EB8B389503}"/>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40173481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75</a:t>
            </a:fld>
            <a:endParaRPr lang="fr-FR"/>
          </a:p>
        </p:txBody>
      </p:sp>
      <p:sp>
        <p:nvSpPr>
          <p:cNvPr id="5" name="Espace réservé de l'en-tête 1">
            <a:extLst>
              <a:ext uri="{FF2B5EF4-FFF2-40B4-BE49-F238E27FC236}">
                <a16:creationId xmlns:a16="http://schemas.microsoft.com/office/drawing/2014/main" id="{4A76441C-61CF-E0CB-BA47-74FEBAB89B9E}"/>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3359952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76</a:t>
            </a:fld>
            <a:endParaRPr lang="fr-FR"/>
          </a:p>
        </p:txBody>
      </p:sp>
      <p:sp>
        <p:nvSpPr>
          <p:cNvPr id="5" name="Espace réservé de l'en-tête 1">
            <a:extLst>
              <a:ext uri="{FF2B5EF4-FFF2-40B4-BE49-F238E27FC236}">
                <a16:creationId xmlns:a16="http://schemas.microsoft.com/office/drawing/2014/main" id="{99FF4907-23B8-4360-2D88-8E2B453BC45D}"/>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6403714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77</a:t>
            </a:fld>
            <a:endParaRPr lang="fr-FR"/>
          </a:p>
        </p:txBody>
      </p:sp>
      <p:sp>
        <p:nvSpPr>
          <p:cNvPr id="5" name="Espace réservé de l'en-tête 1">
            <a:extLst>
              <a:ext uri="{FF2B5EF4-FFF2-40B4-BE49-F238E27FC236}">
                <a16:creationId xmlns:a16="http://schemas.microsoft.com/office/drawing/2014/main" id="{1F13B047-43C8-D6F1-4E67-14D16A2CA576}"/>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42048108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78</a:t>
            </a:fld>
            <a:endParaRPr lang="fr-FR"/>
          </a:p>
        </p:txBody>
      </p:sp>
      <p:sp>
        <p:nvSpPr>
          <p:cNvPr id="5" name="Espace réservé de l'en-tête 1">
            <a:extLst>
              <a:ext uri="{FF2B5EF4-FFF2-40B4-BE49-F238E27FC236}">
                <a16:creationId xmlns:a16="http://schemas.microsoft.com/office/drawing/2014/main" id="{21EC2EF4-F051-65C9-DB6F-8FA459FCD33D}"/>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5666709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79</a:t>
            </a:fld>
            <a:endParaRPr lang="fr-FR"/>
          </a:p>
        </p:txBody>
      </p:sp>
      <p:sp>
        <p:nvSpPr>
          <p:cNvPr id="5" name="Espace réservé de l'en-tête 1">
            <a:extLst>
              <a:ext uri="{FF2B5EF4-FFF2-40B4-BE49-F238E27FC236}">
                <a16:creationId xmlns:a16="http://schemas.microsoft.com/office/drawing/2014/main" id="{446BA496-647B-F5EF-36C6-961A7D90660B}"/>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2326552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80</a:t>
            </a:fld>
            <a:endParaRPr lang="fr-FR"/>
          </a:p>
        </p:txBody>
      </p:sp>
      <p:sp>
        <p:nvSpPr>
          <p:cNvPr id="5" name="Espace réservé de l'en-tête 1">
            <a:extLst>
              <a:ext uri="{FF2B5EF4-FFF2-40B4-BE49-F238E27FC236}">
                <a16:creationId xmlns:a16="http://schemas.microsoft.com/office/drawing/2014/main" id="{AFD8AE48-9EB4-77AB-6336-84B74C58B0AA}"/>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48340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solidFill>
                  <a:srgbClr val="242424"/>
                </a:solidFill>
                <a:highlight>
                  <a:srgbClr val="FAFAFA"/>
                </a:highlight>
              </a:rPr>
              <a:t>This slide summarizes </a:t>
            </a:r>
            <a:r>
              <a:rPr lang="en-US" b="1" dirty="0">
                <a:solidFill>
                  <a:srgbClr val="242424"/>
                </a:solidFill>
                <a:highlight>
                  <a:srgbClr val="FAFAFA"/>
                </a:highlight>
              </a:rPr>
              <a:t>safety and tolerability</a:t>
            </a:r>
            <a:r>
              <a:rPr lang="en-US" dirty="0">
                <a:solidFill>
                  <a:srgbClr val="242424"/>
                </a:solidFill>
                <a:highlight>
                  <a:srgbClr val="FAFAFA"/>
                </a:highlight>
              </a:rPr>
              <a:t> of triplet therapy </a:t>
            </a:r>
            <a:r>
              <a:rPr lang="en-US" b="1" dirty="0">
                <a:solidFill>
                  <a:srgbClr val="242424"/>
                </a:solidFill>
                <a:highlight>
                  <a:srgbClr val="FAFAFA"/>
                </a:highlight>
              </a:rPr>
              <a:t>IVO + VEN + AZA</a:t>
            </a:r>
            <a:r>
              <a:rPr lang="en-US" dirty="0">
                <a:solidFill>
                  <a:srgbClr val="242424"/>
                </a:solidFill>
                <a:highlight>
                  <a:srgbClr val="FAFAFA"/>
                </a:highlight>
              </a:rPr>
              <a:t> in IDH1-mutated AML.</a:t>
            </a:r>
            <a:endParaRPr lang="fr-FR" dirty="0"/>
          </a:p>
          <a:p>
            <a:pPr marL="285750" indent="-285750">
              <a:buFont typeface="Arial"/>
              <a:buChar char="•"/>
            </a:pPr>
            <a:r>
              <a:rPr lang="en-US" dirty="0">
                <a:solidFill>
                  <a:srgbClr val="242424"/>
                </a:solidFill>
                <a:highlight>
                  <a:srgbClr val="FAFAFA"/>
                </a:highlight>
              </a:rPr>
              <a:t>The left stacked bar chart shows adverse events by category and grade.</a:t>
            </a:r>
            <a:endParaRPr lang="fr-FR" dirty="0"/>
          </a:p>
          <a:p>
            <a:pPr marL="285750" indent="-285750">
              <a:buFont typeface="Arial"/>
              <a:buChar char="•"/>
            </a:pPr>
            <a:r>
              <a:rPr lang="en-US" b="1" dirty="0">
                <a:solidFill>
                  <a:srgbClr val="242424"/>
                </a:solidFill>
                <a:highlight>
                  <a:srgbClr val="FAFAFA"/>
                </a:highlight>
              </a:rPr>
              <a:t>Hematologic events</a:t>
            </a:r>
            <a:r>
              <a:rPr lang="en-US" dirty="0">
                <a:solidFill>
                  <a:srgbClr val="242424"/>
                </a:solidFill>
                <a:highlight>
                  <a:srgbClr val="FAFAFA"/>
                </a:highlight>
              </a:rPr>
              <a:t> are the most frequent, followed by </a:t>
            </a:r>
            <a:r>
              <a:rPr lang="en-US" b="1" dirty="0">
                <a:solidFill>
                  <a:srgbClr val="242424"/>
                </a:solidFill>
                <a:highlight>
                  <a:srgbClr val="FAFAFA"/>
                </a:highlight>
              </a:rPr>
              <a:t>gastrointestinal</a:t>
            </a:r>
            <a:r>
              <a:rPr lang="en-US" dirty="0">
                <a:solidFill>
                  <a:srgbClr val="242424"/>
                </a:solidFill>
                <a:highlight>
                  <a:srgbClr val="FAFAFA"/>
                </a:highlight>
              </a:rPr>
              <a:t> </a:t>
            </a:r>
          </a:p>
          <a:p>
            <a:pPr marL="285750" indent="-285750">
              <a:buFont typeface="Arial"/>
              <a:buChar char="•"/>
            </a:pPr>
            <a:r>
              <a:rPr lang="en-US" dirty="0">
                <a:solidFill>
                  <a:srgbClr val="242424"/>
                </a:solidFill>
                <a:highlight>
                  <a:srgbClr val="FAFAFA"/>
                </a:highlight>
              </a:rPr>
              <a:t>The right tables report </a:t>
            </a:r>
            <a:r>
              <a:rPr lang="en-US" b="1" dirty="0">
                <a:solidFill>
                  <a:srgbClr val="242424"/>
                </a:solidFill>
                <a:highlight>
                  <a:srgbClr val="FAFAFA"/>
                </a:highlight>
              </a:rPr>
              <a:t>grade 3–4 non-hematologic toxicities</a:t>
            </a:r>
            <a:r>
              <a:rPr lang="en-US" dirty="0">
                <a:solidFill>
                  <a:srgbClr val="242424"/>
                </a:solidFill>
                <a:highlight>
                  <a:srgbClr val="FAFAFA"/>
                </a:highlight>
              </a:rPr>
              <a:t>, with </a:t>
            </a:r>
            <a:r>
              <a:rPr lang="en-US" b="1" dirty="0">
                <a:solidFill>
                  <a:srgbClr val="242424"/>
                </a:solidFill>
                <a:highlight>
                  <a:srgbClr val="FAFAFA"/>
                </a:highlight>
              </a:rPr>
              <a:t>any event in 30%</a:t>
            </a:r>
            <a:r>
              <a:rPr lang="en-US" dirty="0">
                <a:solidFill>
                  <a:srgbClr val="242424"/>
                </a:solidFill>
                <a:highlight>
                  <a:srgbClr val="FAFAFA"/>
                </a:highlight>
              </a:rPr>
              <a:t>, infections in </a:t>
            </a:r>
            <a:r>
              <a:rPr lang="en-US" b="1" dirty="0">
                <a:solidFill>
                  <a:srgbClr val="242424"/>
                </a:solidFill>
                <a:highlight>
                  <a:srgbClr val="FAFAFA"/>
                </a:highlight>
              </a:rPr>
              <a:t>15%</a:t>
            </a:r>
            <a:r>
              <a:rPr lang="en-US" dirty="0">
                <a:solidFill>
                  <a:srgbClr val="242424"/>
                </a:solidFill>
                <a:highlight>
                  <a:srgbClr val="FAFAFA"/>
                </a:highlight>
              </a:rPr>
              <a:t>, and tumor lysis syndrome in </a:t>
            </a:r>
            <a:r>
              <a:rPr lang="en-US" b="1" dirty="0">
                <a:solidFill>
                  <a:srgbClr val="242424"/>
                </a:solidFill>
                <a:highlight>
                  <a:srgbClr val="FAFAFA"/>
                </a:highlight>
              </a:rPr>
              <a:t>7.5%</a:t>
            </a:r>
            <a:r>
              <a:rPr lang="en-US" dirty="0">
                <a:solidFill>
                  <a:srgbClr val="242424"/>
                </a:solidFill>
                <a:highlight>
                  <a:srgbClr val="FAFAFA"/>
                </a:highlight>
              </a:rPr>
              <a:t>. </a:t>
            </a:r>
            <a:r>
              <a:rPr lang="en-US" dirty="0" err="1">
                <a:solidFill>
                  <a:srgbClr val="242424"/>
                </a:solidFill>
                <a:highlight>
                  <a:srgbClr val="FAFAFA"/>
                </a:highlight>
              </a:rPr>
              <a:t>Differenciation</a:t>
            </a:r>
            <a:r>
              <a:rPr lang="en-US" baseline="0" dirty="0">
                <a:solidFill>
                  <a:srgbClr val="242424"/>
                </a:solidFill>
                <a:highlight>
                  <a:srgbClr val="FAFAFA"/>
                </a:highlight>
              </a:rPr>
              <a:t> syndrome was rare (2.5%)</a:t>
            </a:r>
            <a:endParaRPr lang="fr-FR" dirty="0"/>
          </a:p>
          <a:p>
            <a:pPr marL="285750" indent="-285750">
              <a:buFont typeface="Arial"/>
              <a:buChar char="•"/>
            </a:pPr>
            <a:r>
              <a:rPr lang="en-US" dirty="0">
                <a:solidFill>
                  <a:srgbClr val="242424"/>
                </a:solidFill>
                <a:highlight>
                  <a:srgbClr val="FAFAFA"/>
                </a:highlight>
              </a:rPr>
              <a:t>Day </a:t>
            </a:r>
            <a:r>
              <a:rPr lang="en-US" b="1" dirty="0">
                <a:solidFill>
                  <a:srgbClr val="242424"/>
                </a:solidFill>
                <a:highlight>
                  <a:srgbClr val="FAFAFA"/>
                </a:highlight>
              </a:rPr>
              <a:t>30- and 60</a:t>
            </a:r>
            <a:r>
              <a:rPr lang="en-US" b="1" baseline="0" dirty="0">
                <a:solidFill>
                  <a:srgbClr val="242424"/>
                </a:solidFill>
                <a:highlight>
                  <a:srgbClr val="FAFAFA"/>
                </a:highlight>
              </a:rPr>
              <a:t> </a:t>
            </a:r>
            <a:r>
              <a:rPr lang="en-US" b="1" dirty="0">
                <a:solidFill>
                  <a:srgbClr val="242424"/>
                </a:solidFill>
                <a:highlight>
                  <a:srgbClr val="FAFAFA"/>
                </a:highlight>
              </a:rPr>
              <a:t>mortality</a:t>
            </a:r>
            <a:r>
              <a:rPr lang="en-US" b="0" baseline="0" dirty="0">
                <a:solidFill>
                  <a:srgbClr val="242424"/>
                </a:solidFill>
                <a:highlight>
                  <a:srgbClr val="FAFAFA"/>
                </a:highlight>
              </a:rPr>
              <a:t> was null</a:t>
            </a:r>
          </a:p>
          <a:p>
            <a:pPr marL="285750" indent="-285750">
              <a:buFont typeface="Arial"/>
              <a:buChar char="•"/>
            </a:pPr>
            <a:r>
              <a:rPr lang="en-US" b="0" baseline="0" dirty="0">
                <a:solidFill>
                  <a:srgbClr val="242424"/>
                </a:solidFill>
                <a:highlight>
                  <a:srgbClr val="FAFAFA"/>
                </a:highlight>
              </a:rPr>
              <a:t>Median number of cycle for patient not going to allogeneic transplantation was 14</a:t>
            </a:r>
            <a:endParaRPr lang="fr-FR" dirty="0"/>
          </a:p>
          <a:p>
            <a:pPr marL="285750" indent="-285750">
              <a:buFont typeface="Arial"/>
              <a:buChar char="•"/>
            </a:pPr>
            <a:r>
              <a:rPr lang="en-US" dirty="0">
                <a:solidFill>
                  <a:srgbClr val="242424"/>
                </a:solidFill>
                <a:highlight>
                  <a:srgbClr val="FAFAFA"/>
                </a:highlight>
              </a:rPr>
              <a:t> </a:t>
            </a:r>
            <a:r>
              <a:rPr lang="en-US" b="1" dirty="0">
                <a:solidFill>
                  <a:srgbClr val="242424"/>
                </a:solidFill>
                <a:highlight>
                  <a:srgbClr val="FAFAFA"/>
                </a:highlight>
              </a:rPr>
              <a:t>2 patients stopped due to adverse events</a:t>
            </a:r>
            <a:endParaRPr lang="en-US" b="0" dirty="0">
              <a:solidFill>
                <a:srgbClr val="242424"/>
              </a:solidFill>
              <a:highlight>
                <a:srgbClr val="FAFAFA"/>
              </a:highlight>
            </a:endParaRPr>
          </a:p>
          <a:p>
            <a:pPr marL="285750" indent="-285750">
              <a:buFont typeface="Arial"/>
              <a:buChar char="•"/>
            </a:pPr>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9</a:t>
            </a:fld>
            <a:endParaRPr lang="fr-FR"/>
          </a:p>
        </p:txBody>
      </p:sp>
      <p:sp>
        <p:nvSpPr>
          <p:cNvPr id="5" name="Espace réservé de l'en-tête 1">
            <a:extLst>
              <a:ext uri="{FF2B5EF4-FFF2-40B4-BE49-F238E27FC236}">
                <a16:creationId xmlns:a16="http://schemas.microsoft.com/office/drawing/2014/main" id="{3C8EC244-8ED2-5DBD-86F4-A7A4872698E8}"/>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27784300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81</a:t>
            </a:fld>
            <a:endParaRPr lang="fr-FR"/>
          </a:p>
        </p:txBody>
      </p:sp>
      <p:sp>
        <p:nvSpPr>
          <p:cNvPr id="5" name="Espace réservé de l'en-tête 1">
            <a:extLst>
              <a:ext uri="{FF2B5EF4-FFF2-40B4-BE49-F238E27FC236}">
                <a16:creationId xmlns:a16="http://schemas.microsoft.com/office/drawing/2014/main" id="{9ACB924E-D45A-5B91-FBB4-3E7B9A01138D}"/>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9487728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No correlation between steady state </a:t>
            </a:r>
            <a:r>
              <a:rPr lang="en-US" dirty="0" err="1"/>
              <a:t>Zifto</a:t>
            </a:r>
            <a:r>
              <a:rPr lang="en-US" dirty="0"/>
              <a:t> AUC and ORR or DS</a:t>
            </a:r>
          </a:p>
        </p:txBody>
      </p:sp>
      <p:sp>
        <p:nvSpPr>
          <p:cNvPr id="4" name="Espace réservé de l'en-tête 1">
            <a:extLst>
              <a:ext uri="{FF2B5EF4-FFF2-40B4-BE49-F238E27FC236}">
                <a16:creationId xmlns:a16="http://schemas.microsoft.com/office/drawing/2014/main" id="{C64A4D20-A421-A601-370A-D5097A9CBCD0}"/>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
        <p:nvSpPr>
          <p:cNvPr id="5" name="Espace réservé du numéro de diapositive 3">
            <a:extLst>
              <a:ext uri="{FF2B5EF4-FFF2-40B4-BE49-F238E27FC236}">
                <a16:creationId xmlns:a16="http://schemas.microsoft.com/office/drawing/2014/main" id="{1025D527-C515-C6DF-5536-FFF477A47AFC}"/>
              </a:ext>
            </a:extLst>
          </p:cNvPr>
          <p:cNvSpPr>
            <a:spLocks noGrp="1"/>
          </p:cNvSpPr>
          <p:nvPr>
            <p:ph type="sldNum" sz="quarter" idx="5"/>
          </p:nvPr>
        </p:nvSpPr>
        <p:spPr>
          <a:xfrm>
            <a:off x="3884613" y="8685213"/>
            <a:ext cx="2971800" cy="458787"/>
          </a:xfrm>
        </p:spPr>
        <p:txBody>
          <a:bodyPr/>
          <a:lstStyle/>
          <a:p>
            <a:fld id="{53417230-891A-4292-8DC7-033F445E799A}" type="slidenum">
              <a:rPr lang="fr-FR" smtClean="0"/>
              <a:t>82</a:t>
            </a:fld>
            <a:endParaRPr lang="fr-FR"/>
          </a:p>
        </p:txBody>
      </p:sp>
    </p:spTree>
    <p:extLst>
      <p:ext uri="{BB962C8B-B14F-4D97-AF65-F5344CB8AC3E}">
        <p14:creationId xmlns:p14="http://schemas.microsoft.com/office/powerpoint/2010/main" val="30700736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83</a:t>
            </a:fld>
            <a:endParaRPr lang="fr-FR"/>
          </a:p>
        </p:txBody>
      </p:sp>
      <p:sp>
        <p:nvSpPr>
          <p:cNvPr id="5" name="Espace réservé de l'en-tête 1">
            <a:extLst>
              <a:ext uri="{FF2B5EF4-FFF2-40B4-BE49-F238E27FC236}">
                <a16:creationId xmlns:a16="http://schemas.microsoft.com/office/drawing/2014/main" id="{1A0CF1C2-0C51-B038-8108-BD185298DE2E}"/>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5002584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84</a:t>
            </a:fld>
            <a:endParaRPr lang="fr-FR"/>
          </a:p>
        </p:txBody>
      </p:sp>
      <p:sp>
        <p:nvSpPr>
          <p:cNvPr id="5" name="Espace réservé de l'en-tête 1">
            <a:extLst>
              <a:ext uri="{FF2B5EF4-FFF2-40B4-BE49-F238E27FC236}">
                <a16:creationId xmlns:a16="http://schemas.microsoft.com/office/drawing/2014/main" id="{DE9AFAF2-4C7D-9488-C170-55FBAC71B008}"/>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9753208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85</a:t>
            </a:fld>
            <a:endParaRPr lang="fr-FR"/>
          </a:p>
        </p:txBody>
      </p:sp>
      <p:sp>
        <p:nvSpPr>
          <p:cNvPr id="5" name="Espace réservé de l'en-tête 1">
            <a:extLst>
              <a:ext uri="{FF2B5EF4-FFF2-40B4-BE49-F238E27FC236}">
                <a16:creationId xmlns:a16="http://schemas.microsoft.com/office/drawing/2014/main" id="{295A56FD-2514-2818-745E-7D2A1DA33F94}"/>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6876402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86</a:t>
            </a:fld>
            <a:endParaRPr lang="fr-FR"/>
          </a:p>
        </p:txBody>
      </p:sp>
      <p:sp>
        <p:nvSpPr>
          <p:cNvPr id="5" name="Espace réservé de l'en-tête 1">
            <a:extLst>
              <a:ext uri="{FF2B5EF4-FFF2-40B4-BE49-F238E27FC236}">
                <a16:creationId xmlns:a16="http://schemas.microsoft.com/office/drawing/2014/main" id="{07749678-770F-DB59-4A1B-5DD23506C0F1}"/>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5576632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87</a:t>
            </a:fld>
            <a:endParaRPr lang="fr-FR"/>
          </a:p>
        </p:txBody>
      </p:sp>
      <p:sp>
        <p:nvSpPr>
          <p:cNvPr id="5" name="Espace réservé de l'en-tête 1">
            <a:extLst>
              <a:ext uri="{FF2B5EF4-FFF2-40B4-BE49-F238E27FC236}">
                <a16:creationId xmlns:a16="http://schemas.microsoft.com/office/drawing/2014/main" id="{157278C2-073B-C095-E8C4-F70A2F4AE992}"/>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377403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88</a:t>
            </a:fld>
            <a:endParaRPr lang="fr-FR"/>
          </a:p>
        </p:txBody>
      </p:sp>
      <p:sp>
        <p:nvSpPr>
          <p:cNvPr id="5" name="Espace réservé de l'en-tête 1">
            <a:extLst>
              <a:ext uri="{FF2B5EF4-FFF2-40B4-BE49-F238E27FC236}">
                <a16:creationId xmlns:a16="http://schemas.microsoft.com/office/drawing/2014/main" id="{34D9F914-852F-79F5-BB34-243099F1C549}"/>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157436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417230-891A-4292-8DC7-033F445E799A}" type="slidenum">
              <a:rPr lang="fr-FR" smtClean="0"/>
              <a:t>10</a:t>
            </a:fld>
            <a:endParaRPr lang="fr-FR"/>
          </a:p>
        </p:txBody>
      </p:sp>
      <p:sp>
        <p:nvSpPr>
          <p:cNvPr id="5" name="Espace réservé de l'en-tête 1">
            <a:extLst>
              <a:ext uri="{FF2B5EF4-FFF2-40B4-BE49-F238E27FC236}">
                <a16:creationId xmlns:a16="http://schemas.microsoft.com/office/drawing/2014/main" id="{49A63A50-6481-255C-E67E-DF038C436A58}"/>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r>
              <a:rPr lang="fr-FR" dirty="0"/>
              <a:t>EHA 2026</a:t>
            </a:r>
            <a:br>
              <a:rPr lang="fr-FR" dirty="0"/>
            </a:br>
            <a:r>
              <a:rPr lang="fr-FR" dirty="0"/>
              <a:t>Stockholm, 11-14 June 2026</a:t>
            </a:r>
          </a:p>
        </p:txBody>
      </p:sp>
    </p:spTree>
    <p:extLst>
      <p:ext uri="{BB962C8B-B14F-4D97-AF65-F5344CB8AC3E}">
        <p14:creationId xmlns:p14="http://schemas.microsoft.com/office/powerpoint/2010/main" val="324197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BFD6E-1264-4F56-9156-F787FF8A986F}"/>
              </a:ext>
            </a:extLst>
          </p:cNvPr>
          <p:cNvSpPr>
            <a:spLocks noGrp="1"/>
          </p:cNvSpPr>
          <p:nvPr>
            <p:ph type="title"/>
          </p:nvPr>
        </p:nvSpPr>
        <p:spPr>
          <a:xfrm>
            <a:off x="-1" y="-5203"/>
            <a:ext cx="9418321" cy="1556545"/>
          </a:xfrm>
        </p:spPr>
        <p:txBody>
          <a:bodyPr/>
          <a:lstStyle/>
          <a:p>
            <a:r>
              <a:rPr lang="fr-FR" dirty="0"/>
              <a:t>Modifiez le style du titre</a:t>
            </a:r>
          </a:p>
        </p:txBody>
      </p:sp>
    </p:spTree>
    <p:extLst>
      <p:ext uri="{BB962C8B-B14F-4D97-AF65-F5344CB8AC3E}">
        <p14:creationId xmlns:p14="http://schemas.microsoft.com/office/powerpoint/2010/main" val="26919391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B8E09-6661-42C2-88FA-364232CFA910}"/>
              </a:ext>
            </a:extLst>
          </p:cNvPr>
          <p:cNvSpPr>
            <a:spLocks noGrp="1"/>
          </p:cNvSpPr>
          <p:nvPr>
            <p:ph type="title"/>
          </p:nvPr>
        </p:nvSpPr>
        <p:spPr>
          <a:xfrm>
            <a:off x="0" y="-5203"/>
            <a:ext cx="9409114" cy="1556545"/>
          </a:xfr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E989DCD1-30F1-4B09-ACBB-B506F7A61933}"/>
              </a:ext>
            </a:extLst>
          </p:cNvPr>
          <p:cNvSpPr>
            <a:spLocks noGrp="1"/>
          </p:cNvSpPr>
          <p:nvPr>
            <p:ph type="body" sz="quarter" idx="10"/>
          </p:nvPr>
        </p:nvSpPr>
        <p:spPr>
          <a:xfrm>
            <a:off x="234948" y="1790700"/>
            <a:ext cx="11722100" cy="47498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2688551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4838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C8F8F-FBEC-4D97-9968-D29C6127A777}"/>
              </a:ext>
            </a:extLst>
          </p:cNvPr>
          <p:cNvSpPr>
            <a:spLocks noGrp="1"/>
          </p:cNvSpPr>
          <p:nvPr>
            <p:ph type="title"/>
          </p:nvPr>
        </p:nvSpPr>
        <p:spPr>
          <a:xfrm>
            <a:off x="295565" y="2179781"/>
            <a:ext cx="8288096" cy="2142837"/>
          </a:xfrm>
        </p:spPr>
        <p:txBody>
          <a:bodyPr/>
          <a:lstStyle>
            <a:lvl1pPr>
              <a:defRPr>
                <a:solidFill>
                  <a:schemeClr val="bg1"/>
                </a:solidFill>
              </a:defRPr>
            </a:lvl1pPr>
          </a:lstStyle>
          <a:p>
            <a:r>
              <a:rPr lang="fr-FR" dirty="0"/>
              <a:t>Modifiez le style du titre</a:t>
            </a:r>
          </a:p>
        </p:txBody>
      </p:sp>
      <p:sp>
        <p:nvSpPr>
          <p:cNvPr id="4" name="Rectangle 3">
            <a:extLst>
              <a:ext uri="{FF2B5EF4-FFF2-40B4-BE49-F238E27FC236}">
                <a16:creationId xmlns:a16="http://schemas.microsoft.com/office/drawing/2014/main" id="{87355200-89E9-4870-A91C-0EDB0D988EF7}"/>
              </a:ext>
            </a:extLst>
          </p:cNvPr>
          <p:cNvSpPr/>
          <p:nvPr userDrawn="1"/>
        </p:nvSpPr>
        <p:spPr>
          <a:xfrm>
            <a:off x="6657474" y="5377008"/>
            <a:ext cx="5534526" cy="148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006480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30012642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2467318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64739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5203"/>
            <a:ext cx="9326881" cy="1556545"/>
          </a:xfrm>
          <a:prstGeom prst="rect">
            <a:avLst/>
          </a:prstGeom>
          <a:noFill/>
        </p:spPr>
        <p:txBody>
          <a:bodyPr vert="horz" lIns="91440" tIns="45720" rIns="91440" bIns="45720" rtlCol="0" anchor="ctr">
            <a:noAutofit/>
          </a:bodyPr>
          <a:lstStyle/>
          <a:p>
            <a:r>
              <a:rPr lang="fr-FR" dirty="0"/>
              <a:t>Modifiez le style du titre</a:t>
            </a:r>
            <a:endParaRPr lang="en-US" dirty="0"/>
          </a:p>
        </p:txBody>
      </p:sp>
      <p:sp>
        <p:nvSpPr>
          <p:cNvPr id="14" name="Espace réservé du texte 13">
            <a:extLst>
              <a:ext uri="{FF2B5EF4-FFF2-40B4-BE49-F238E27FC236}">
                <a16:creationId xmlns:a16="http://schemas.microsoft.com/office/drawing/2014/main" id="{3DB273D1-D2CF-4D96-9115-F2100F552D01}"/>
              </a:ext>
            </a:extLst>
          </p:cNvPr>
          <p:cNvSpPr>
            <a:spLocks noGrp="1"/>
          </p:cNvSpPr>
          <p:nvPr>
            <p:ph type="body" idx="1"/>
          </p:nvPr>
        </p:nvSpPr>
        <p:spPr>
          <a:xfrm>
            <a:off x="383539" y="1850295"/>
            <a:ext cx="11676161" cy="47920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44649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marL="355600" indent="0" algn="l" defTabSz="914400" rtl="0" eaLnBrk="1" latinLnBrk="0" hangingPunct="1">
        <a:lnSpc>
          <a:spcPct val="90000"/>
        </a:lnSpc>
        <a:spcBef>
          <a:spcPct val="0"/>
        </a:spcBef>
        <a:buNone/>
        <a:defRPr sz="3200" b="1" kern="1200">
          <a:solidFill>
            <a:srgbClr val="C00000"/>
          </a:solidFill>
          <a:latin typeface="+mn-lt"/>
          <a:ea typeface="+mj-ea"/>
          <a:cs typeface="+mj-cs"/>
        </a:defRPr>
      </a:lvl1pPr>
    </p:titleStyle>
    <p:body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867D-0098-FC37-E6FC-03FDBA00216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239CA08-3D60-4401-4B2E-A7C8441D55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878" y="6219139"/>
            <a:ext cx="1448430" cy="579372"/>
          </a:xfrm>
          <a:prstGeom prst="rect">
            <a:avLst/>
          </a:prstGeom>
        </p:spPr>
      </p:pic>
      <p:sp>
        <p:nvSpPr>
          <p:cNvPr id="4" name="ZoneTexte 3">
            <a:extLst>
              <a:ext uri="{FF2B5EF4-FFF2-40B4-BE49-F238E27FC236}">
                <a16:creationId xmlns:a16="http://schemas.microsoft.com/office/drawing/2014/main" id="{6DCD9B49-5DDD-6970-A36F-87A5AE7E32F1}"/>
              </a:ext>
            </a:extLst>
          </p:cNvPr>
          <p:cNvSpPr txBox="1"/>
          <p:nvPr/>
        </p:nvSpPr>
        <p:spPr>
          <a:xfrm>
            <a:off x="1556211" y="6211559"/>
            <a:ext cx="2820003" cy="6001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51515"/>
                </a:solidFill>
                <a:effectLst/>
                <a:uLnTx/>
                <a:uFillTx/>
                <a:latin typeface="Calibri"/>
                <a:ea typeface="+mn-ea"/>
                <a:cs typeface="Calibri" panose="020F0502020204030204" pitchFamily="34" charset="0"/>
              </a:rPr>
              <a:t>An AEI edition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51515"/>
                </a:solidFill>
                <a:effectLst/>
                <a:uLnTx/>
                <a:uFillTx/>
                <a:latin typeface="Calibri"/>
                <a:ea typeface="+mn-ea"/>
                <a:cs typeface="Calibri" panose="020F0502020204030204" pitchFamily="34" charset="0"/>
              </a:rPr>
              <a:t>Address: 52 rue de la Fédération 75015 Paris, France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51515"/>
                </a:solidFill>
                <a:effectLst/>
                <a:uLnTx/>
                <a:uFillTx/>
                <a:latin typeface="Calibri"/>
                <a:ea typeface="+mn-ea"/>
                <a:cs typeface="Calibri" panose="020F0502020204030204" pitchFamily="34" charset="0"/>
              </a:rPr>
              <a:t>Online Press Service Registration Number CPPAP: 1025 X 93190</a:t>
            </a:r>
            <a:br>
              <a:rPr kumimoji="0" lang="en-US" sz="800" b="0" i="0" u="none" strike="noStrike" kern="1200" cap="none" spc="0" normalizeH="0" baseline="0" noProof="0" dirty="0">
                <a:ln>
                  <a:noFill/>
                </a:ln>
                <a:solidFill>
                  <a:srgbClr val="151515"/>
                </a:solidFill>
                <a:effectLst/>
                <a:uLnTx/>
                <a:uFillTx/>
                <a:latin typeface="Calibri"/>
                <a:ea typeface="+mn-ea"/>
                <a:cs typeface="Calibri" panose="020F0502020204030204" pitchFamily="34" charset="0"/>
              </a:rPr>
            </a:br>
            <a:r>
              <a:rPr kumimoji="0" lang="en-US" sz="800" b="0" i="0" u="none" strike="noStrike" kern="1200" cap="none" spc="0" normalizeH="0" baseline="0" noProof="0" dirty="0">
                <a:ln>
                  <a:noFill/>
                </a:ln>
                <a:solidFill>
                  <a:srgbClr val="151515"/>
                </a:solidFill>
                <a:effectLst/>
                <a:uLnTx/>
                <a:uFillTx/>
                <a:latin typeface="Calibri"/>
                <a:ea typeface="+mn-ea"/>
                <a:cs typeface="Calibri" panose="020F0502020204030204" pitchFamily="34" charset="0"/>
              </a:rPr>
              <a:t>CPPAP: Joint Commission for Publications and Press Agencies</a:t>
            </a:r>
          </a:p>
        </p:txBody>
      </p:sp>
      <p:sp>
        <p:nvSpPr>
          <p:cNvPr id="9" name="Rectangle 8">
            <a:extLst>
              <a:ext uri="{FF2B5EF4-FFF2-40B4-BE49-F238E27FC236}">
                <a16:creationId xmlns:a16="http://schemas.microsoft.com/office/drawing/2014/main" id="{A4E0801D-B49D-F27C-9F1C-0549E388C3F6}"/>
              </a:ext>
            </a:extLst>
          </p:cNvPr>
          <p:cNvSpPr/>
          <p:nvPr/>
        </p:nvSpPr>
        <p:spPr>
          <a:xfrm>
            <a:off x="0" y="1476964"/>
            <a:ext cx="549328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The content is the sole responsibility of the coordinator, the authors, and the publication director, who ensure its objectivity.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Please note, this is a collection of communication summaries intended to provide information on the current state of research; therefore, the data presented may not be validated by French health authorities and should not be applied in practice.</a:t>
            </a:r>
          </a:p>
        </p:txBody>
      </p:sp>
      <p:sp>
        <p:nvSpPr>
          <p:cNvPr id="2" name="Titre 1">
            <a:extLst>
              <a:ext uri="{FF2B5EF4-FFF2-40B4-BE49-F238E27FC236}">
                <a16:creationId xmlns:a16="http://schemas.microsoft.com/office/drawing/2014/main" id="{30D6EAF3-930C-D51B-9A24-DD5402B1A4D3}"/>
              </a:ext>
            </a:extLst>
          </p:cNvPr>
          <p:cNvSpPr>
            <a:spLocks noGrp="1"/>
          </p:cNvSpPr>
          <p:nvPr>
            <p:ph type="title"/>
          </p:nvPr>
        </p:nvSpPr>
        <p:spPr>
          <a:xfrm>
            <a:off x="0" y="1994171"/>
            <a:ext cx="8288096" cy="2142837"/>
          </a:xfrm>
        </p:spPr>
        <p:txBody>
          <a:bodyPr/>
          <a:lstStyle/>
          <a:p>
            <a:r>
              <a:rPr kumimoji="0" lang="en-US" sz="4800" b="1" i="0" u="none" strike="noStrike" kern="1200" cap="none" spc="0" normalizeH="0" baseline="0" noProof="0" dirty="0">
                <a:ln>
                  <a:noFill/>
                </a:ln>
                <a:effectLst/>
                <a:uLnTx/>
                <a:uFillTx/>
                <a:latin typeface="Trebuchet MS" panose="020B0603020202020204" pitchFamily="34" charset="0"/>
                <a:ea typeface="+mn-ea"/>
                <a:cs typeface="+mn-cs"/>
              </a:rPr>
              <a:t>EHA 2026 Congress</a:t>
            </a:r>
            <a:br>
              <a:rPr kumimoji="0" lang="en-US" sz="2800" b="1" i="0" u="none" strike="noStrike" kern="1200" cap="none" spc="0" normalizeH="0" baseline="0" noProof="0" dirty="0">
                <a:ln>
                  <a:noFill/>
                </a:ln>
                <a:solidFill>
                  <a:srgbClr val="C00000">
                    <a:lumMod val="20000"/>
                    <a:lumOff val="80000"/>
                  </a:srgbClr>
                </a:solidFill>
                <a:effectLst/>
                <a:uLnTx/>
                <a:uFillTx/>
                <a:latin typeface="Trebuchet MS" panose="020B0603020202020204" pitchFamily="34" charset="0"/>
                <a:ea typeface="+mj-ea"/>
                <a:cs typeface="+mj-cs"/>
              </a:rPr>
            </a:br>
            <a:r>
              <a:rPr kumimoji="0" lang="en-US" sz="2800" b="1" i="0" u="none" strike="noStrike" kern="1200" cap="none" spc="0" normalizeH="0" baseline="0" noProof="0" dirty="0">
                <a:ln>
                  <a:noFill/>
                </a:ln>
                <a:solidFill>
                  <a:srgbClr val="C00000">
                    <a:lumMod val="20000"/>
                    <a:lumOff val="80000"/>
                  </a:srgbClr>
                </a:solidFill>
                <a:effectLst/>
                <a:uLnTx/>
                <a:uFillTx/>
                <a:latin typeface="Trebuchet MS" panose="020B0603020202020204" pitchFamily="34" charset="0"/>
                <a:ea typeface="+mj-ea"/>
                <a:cs typeface="+mj-cs"/>
              </a:rPr>
              <a:t>June 11-14 2026, Stockholm, Sweden</a:t>
            </a:r>
            <a:br>
              <a:rPr kumimoji="0" lang="en-US" sz="2800" b="1" i="0" u="none" strike="noStrike" kern="1200" cap="none" spc="0" normalizeH="0" baseline="0" noProof="0" dirty="0">
                <a:ln>
                  <a:noFill/>
                </a:ln>
                <a:solidFill>
                  <a:srgbClr val="C00000">
                    <a:lumMod val="20000"/>
                    <a:lumOff val="80000"/>
                  </a:srgbClr>
                </a:solidFill>
                <a:effectLst/>
                <a:uLnTx/>
                <a:uFillTx/>
                <a:latin typeface="Trebuchet MS" panose="020B0603020202020204" pitchFamily="34" charset="0"/>
                <a:ea typeface="+mj-ea"/>
                <a:cs typeface="+mj-cs"/>
              </a:rPr>
            </a:br>
            <a:r>
              <a:rPr kumimoji="0" lang="en-US" sz="2400" b="1" i="0" u="none" strike="noStrike" kern="1200" cap="none" spc="0" normalizeH="0" baseline="0" noProof="0" dirty="0">
                <a:ln>
                  <a:noFill/>
                </a:ln>
                <a:effectLst/>
                <a:uLnTx/>
                <a:uFillTx/>
                <a:latin typeface="Trebuchet MS" panose="020B0603020202020204" pitchFamily="34" charset="0"/>
                <a:ea typeface="+mj-ea"/>
                <a:cs typeface="+mj-cs"/>
              </a:rPr>
              <a:t>Acute Myeloid Leukemia (AML)</a:t>
            </a:r>
            <a:br>
              <a:rPr kumimoji="0" lang="en-US" sz="2400" b="1" i="0" u="none" strike="noStrike" kern="1200" cap="none" spc="0" normalizeH="0" baseline="0" noProof="0" dirty="0">
                <a:ln>
                  <a:noFill/>
                </a:ln>
                <a:effectLst/>
                <a:uLnTx/>
                <a:uFillTx/>
                <a:latin typeface="Trebuchet MS" panose="020B0603020202020204" pitchFamily="34" charset="0"/>
                <a:ea typeface="+mj-ea"/>
                <a:cs typeface="+mj-cs"/>
              </a:rPr>
            </a:br>
            <a:r>
              <a:rPr kumimoji="0" lang="en-US" sz="2400" b="1" i="0" u="none" strike="noStrike" kern="1200" cap="none" spc="0" normalizeH="0" baseline="0" noProof="0" dirty="0">
                <a:ln>
                  <a:noFill/>
                </a:ln>
                <a:effectLst/>
                <a:uLnTx/>
                <a:uFillTx/>
                <a:latin typeface="Trebuchet MS" panose="020B0603020202020204" pitchFamily="34" charset="0"/>
                <a:ea typeface="+mj-ea"/>
                <a:cs typeface="+mj-cs"/>
              </a:rPr>
              <a:t>&amp; Myelodysplastic Syndromes (MDS)</a:t>
            </a:r>
            <a:endParaRPr lang="en-US" sz="2800" b="0" dirty="0"/>
          </a:p>
        </p:txBody>
      </p:sp>
      <p:pic>
        <p:nvPicPr>
          <p:cNvPr id="10" name="Image 9" descr="Une image contenant Graphique, Police, logo, graphisme&#10;&#10;Description générée automatiquement">
            <a:extLst>
              <a:ext uri="{FF2B5EF4-FFF2-40B4-BE49-F238E27FC236}">
                <a16:creationId xmlns:a16="http://schemas.microsoft.com/office/drawing/2014/main" id="{C7001C9B-B952-721C-55BE-269E12174C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3827" y="58693"/>
            <a:ext cx="2263565" cy="700975"/>
          </a:xfrm>
          <a:prstGeom prst="rect">
            <a:avLst/>
          </a:prstGeom>
        </p:spPr>
      </p:pic>
      <p:sp>
        <p:nvSpPr>
          <p:cNvPr id="15" name="ZoneTexte 14">
            <a:extLst>
              <a:ext uri="{FF2B5EF4-FFF2-40B4-BE49-F238E27FC236}">
                <a16:creationId xmlns:a16="http://schemas.microsoft.com/office/drawing/2014/main" id="{E57B8C9E-B4B5-575D-B9C2-50BE74340D4E}"/>
              </a:ext>
            </a:extLst>
          </p:cNvPr>
          <p:cNvSpPr txBox="1"/>
          <p:nvPr/>
        </p:nvSpPr>
        <p:spPr>
          <a:xfrm>
            <a:off x="225165" y="4580960"/>
            <a:ext cx="1265090" cy="73866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This webinar</a:t>
            </a:r>
            <a:br>
              <a:rPr kumimoji="0" lang="en-US" sz="1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br>
            <a:r>
              <a:rPr kumimoji="0" lang="en-US" sz="1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will be</a:t>
            </a:r>
            <a:br>
              <a:rPr kumimoji="0" lang="en-US" sz="1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br>
            <a:r>
              <a:rPr kumimoji="0" lang="en-US" sz="1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hosted by</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C39FCA43-49AF-D276-902F-E8AB1728F246}"/>
              </a:ext>
            </a:extLst>
          </p:cNvPr>
          <p:cNvSpPr txBox="1"/>
          <p:nvPr/>
        </p:nvSpPr>
        <p:spPr>
          <a:xfrm>
            <a:off x="9860672" y="5708773"/>
            <a:ext cx="2109872" cy="261610"/>
          </a:xfrm>
          <a:prstGeom prst="rect">
            <a:avLst/>
          </a:prstGeom>
          <a:noFill/>
        </p:spPr>
        <p:txBody>
          <a:bodyPr wrap="none" rtlCol="0">
            <a:spAutoFit/>
          </a:bodyPr>
          <a:lstStyle>
            <a:defPPr>
              <a:defRPr lang="fr-FR"/>
            </a:defPPr>
            <a:lvl1pPr algn="l" rtl="0" fontAlgn="base">
              <a:spcBef>
                <a:spcPct val="0"/>
              </a:spcBef>
              <a:spcAft>
                <a:spcPct val="0"/>
              </a:spcAft>
              <a:defRPr kern="1200">
                <a:solidFill>
                  <a:srgbClr val="000066"/>
                </a:solidFill>
                <a:latin typeface="Arial" charset="0"/>
                <a:ea typeface="+mn-ea"/>
                <a:cs typeface="Arial" charset="0"/>
              </a:defRPr>
            </a:lvl1pPr>
            <a:lvl2pPr marL="457200" algn="l" rtl="0" fontAlgn="base">
              <a:spcBef>
                <a:spcPct val="0"/>
              </a:spcBef>
              <a:spcAft>
                <a:spcPct val="0"/>
              </a:spcAft>
              <a:defRPr kern="1200">
                <a:solidFill>
                  <a:srgbClr val="000066"/>
                </a:solidFill>
                <a:latin typeface="Arial" charset="0"/>
                <a:ea typeface="+mn-ea"/>
                <a:cs typeface="Arial" charset="0"/>
              </a:defRPr>
            </a:lvl2pPr>
            <a:lvl3pPr marL="914400" algn="l" rtl="0" fontAlgn="base">
              <a:spcBef>
                <a:spcPct val="0"/>
              </a:spcBef>
              <a:spcAft>
                <a:spcPct val="0"/>
              </a:spcAft>
              <a:defRPr kern="1200">
                <a:solidFill>
                  <a:srgbClr val="000066"/>
                </a:solidFill>
                <a:latin typeface="Arial" charset="0"/>
                <a:ea typeface="+mn-ea"/>
                <a:cs typeface="Arial" charset="0"/>
              </a:defRPr>
            </a:lvl3pPr>
            <a:lvl4pPr marL="1371600" algn="l" rtl="0" fontAlgn="base">
              <a:spcBef>
                <a:spcPct val="0"/>
              </a:spcBef>
              <a:spcAft>
                <a:spcPct val="0"/>
              </a:spcAft>
              <a:defRPr kern="1200">
                <a:solidFill>
                  <a:srgbClr val="000066"/>
                </a:solidFill>
                <a:latin typeface="Arial" charset="0"/>
                <a:ea typeface="+mn-ea"/>
                <a:cs typeface="Arial" charset="0"/>
              </a:defRPr>
            </a:lvl4pPr>
            <a:lvl5pPr marL="1828800" algn="l" rtl="0" fontAlgn="base">
              <a:spcBef>
                <a:spcPct val="0"/>
              </a:spcBef>
              <a:spcAft>
                <a:spcPct val="0"/>
              </a:spcAft>
              <a:defRPr kern="1200">
                <a:solidFill>
                  <a:srgbClr val="000066"/>
                </a:solidFill>
                <a:latin typeface="Arial" charset="0"/>
                <a:ea typeface="+mn-ea"/>
                <a:cs typeface="Arial" charset="0"/>
              </a:defRPr>
            </a:lvl5pPr>
            <a:lvl6pPr marL="2286000" algn="l" defTabSz="914400" rtl="0" eaLnBrk="1" latinLnBrk="0" hangingPunct="1">
              <a:defRPr kern="1200">
                <a:solidFill>
                  <a:srgbClr val="000066"/>
                </a:solidFill>
                <a:latin typeface="Arial" charset="0"/>
                <a:ea typeface="+mn-ea"/>
                <a:cs typeface="Arial" charset="0"/>
              </a:defRPr>
            </a:lvl6pPr>
            <a:lvl7pPr marL="2743200" algn="l" defTabSz="914400" rtl="0" eaLnBrk="1" latinLnBrk="0" hangingPunct="1">
              <a:defRPr kern="1200">
                <a:solidFill>
                  <a:srgbClr val="000066"/>
                </a:solidFill>
                <a:latin typeface="Arial" charset="0"/>
                <a:ea typeface="+mn-ea"/>
                <a:cs typeface="Arial" charset="0"/>
              </a:defRPr>
            </a:lvl7pPr>
            <a:lvl8pPr marL="3200400" algn="l" defTabSz="914400" rtl="0" eaLnBrk="1" latinLnBrk="0" hangingPunct="1">
              <a:defRPr kern="1200">
                <a:solidFill>
                  <a:srgbClr val="000066"/>
                </a:solidFill>
                <a:latin typeface="Arial" charset="0"/>
                <a:ea typeface="+mn-ea"/>
                <a:cs typeface="Arial" charset="0"/>
              </a:defRPr>
            </a:lvl8pPr>
            <a:lvl9pPr marL="3657600" algn="l" defTabSz="914400" rtl="0" eaLnBrk="1" latinLnBrk="0" hangingPunct="1">
              <a:defRPr kern="1200">
                <a:solidFill>
                  <a:srgbClr val="000066"/>
                </a:solidFill>
                <a:latin typeface="Arial" charset="0"/>
                <a:ea typeface="+mn-ea"/>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err="1">
                <a:ln>
                  <a:noFill/>
                </a:ln>
                <a:solidFill>
                  <a:srgbClr val="000066"/>
                </a:solidFill>
                <a:effectLst/>
                <a:uLnTx/>
                <a:uFillTx/>
                <a:latin typeface="Arial" charset="0"/>
                <a:ea typeface="+mn-ea"/>
                <a:cs typeface="Arial" charset="0"/>
              </a:rPr>
              <a:t>With</a:t>
            </a:r>
            <a:r>
              <a:rPr kumimoji="0" lang="fr-FR" sz="1100" b="0" i="0" u="none" strike="noStrike" kern="1200" cap="none" spc="0" normalizeH="0" baseline="0" noProof="0" dirty="0">
                <a:ln>
                  <a:noFill/>
                </a:ln>
                <a:solidFill>
                  <a:srgbClr val="000066"/>
                </a:solidFill>
                <a:effectLst/>
                <a:uLnTx/>
                <a:uFillTx/>
                <a:latin typeface="Arial" charset="0"/>
                <a:ea typeface="+mn-ea"/>
                <a:cs typeface="Arial" charset="0"/>
              </a:rPr>
              <a:t> the </a:t>
            </a:r>
            <a:r>
              <a:rPr kumimoji="0" lang="fr-FR" sz="1100" b="0" i="0" u="none" strike="noStrike" kern="1200" cap="none" spc="0" normalizeH="0" baseline="0" noProof="0" dirty="0" err="1">
                <a:ln>
                  <a:noFill/>
                </a:ln>
                <a:solidFill>
                  <a:srgbClr val="000066"/>
                </a:solidFill>
                <a:effectLst/>
                <a:uLnTx/>
                <a:uFillTx/>
                <a:latin typeface="Arial" charset="0"/>
                <a:ea typeface="+mn-ea"/>
                <a:cs typeface="Arial" charset="0"/>
              </a:rPr>
              <a:t>institutional</a:t>
            </a:r>
            <a:r>
              <a:rPr kumimoji="0" lang="fr-FR" sz="1100" b="0" i="0" u="none" strike="noStrike" kern="1200" cap="none" spc="0" normalizeH="0" baseline="0" noProof="0" dirty="0">
                <a:ln>
                  <a:noFill/>
                </a:ln>
                <a:solidFill>
                  <a:srgbClr val="000066"/>
                </a:solidFill>
                <a:effectLst/>
                <a:uLnTx/>
                <a:uFillTx/>
                <a:latin typeface="Arial" charset="0"/>
                <a:ea typeface="+mn-ea"/>
                <a:cs typeface="Arial" charset="0"/>
              </a:rPr>
              <a:t> support of</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16" name="Image 15" descr="Une image contenant texte, logo, Police, Graphique&#10;&#10;Description générée automatiquement">
            <a:extLst>
              <a:ext uri="{FF2B5EF4-FFF2-40B4-BE49-F238E27FC236}">
                <a16:creationId xmlns:a16="http://schemas.microsoft.com/office/drawing/2014/main" id="{DAA637CB-D629-0959-247C-0F1AB02F0DA6}"/>
              </a:ext>
            </a:extLst>
          </p:cNvPr>
          <p:cNvPicPr>
            <a:picLocks noChangeAspect="1"/>
          </p:cNvPicPr>
          <p:nvPr/>
        </p:nvPicPr>
        <p:blipFill>
          <a:blip r:embed="rId5" cstate="print">
            <a:extLst>
              <a:ext uri="{28A0092B-C50C-407E-A947-70E740481C1C}">
                <a14:useLocalDpi xmlns:a14="http://schemas.microsoft.com/office/drawing/2010/main" val="0"/>
              </a:ext>
            </a:extLst>
          </a:blip>
          <a:srcRect t="35890" b="32547"/>
          <a:stretch/>
        </p:blipFill>
        <p:spPr>
          <a:xfrm>
            <a:off x="9756411" y="5978768"/>
            <a:ext cx="2318395" cy="731744"/>
          </a:xfrm>
          <a:prstGeom prst="rect">
            <a:avLst/>
          </a:prstGeom>
        </p:spPr>
      </p:pic>
      <p:pic>
        <p:nvPicPr>
          <p:cNvPr id="24" name="Image 23">
            <a:extLst>
              <a:ext uri="{FF2B5EF4-FFF2-40B4-BE49-F238E27FC236}">
                <a16:creationId xmlns:a16="http://schemas.microsoft.com/office/drawing/2014/main" id="{6352B323-ADBE-BC9E-5CD2-9B6EF055F5A1}"/>
              </a:ext>
            </a:extLst>
          </p:cNvPr>
          <p:cNvPicPr>
            <a:picLocks noChangeAspect="1"/>
          </p:cNvPicPr>
          <p:nvPr/>
        </p:nvPicPr>
        <p:blipFill>
          <a:blip r:embed="rId6"/>
          <a:stretch>
            <a:fillRect/>
          </a:stretch>
        </p:blipFill>
        <p:spPr>
          <a:xfrm>
            <a:off x="9625" y="3525"/>
            <a:ext cx="4054191" cy="1511939"/>
          </a:xfrm>
          <a:prstGeom prst="rect">
            <a:avLst/>
          </a:prstGeom>
        </p:spPr>
      </p:pic>
      <p:grpSp>
        <p:nvGrpSpPr>
          <p:cNvPr id="35" name="Groupe 34">
            <a:extLst>
              <a:ext uri="{FF2B5EF4-FFF2-40B4-BE49-F238E27FC236}">
                <a16:creationId xmlns:a16="http://schemas.microsoft.com/office/drawing/2014/main" id="{19EE2F98-60E0-5CDC-7B50-1F844E68DB90}"/>
              </a:ext>
            </a:extLst>
          </p:cNvPr>
          <p:cNvGrpSpPr/>
          <p:nvPr/>
        </p:nvGrpSpPr>
        <p:grpSpPr>
          <a:xfrm>
            <a:off x="1476513" y="3968126"/>
            <a:ext cx="1663212" cy="1936651"/>
            <a:chOff x="1476513" y="3968126"/>
            <a:chExt cx="1663212" cy="1936651"/>
          </a:xfrm>
        </p:grpSpPr>
        <p:sp>
          <p:nvSpPr>
            <p:cNvPr id="27" name="Ellipse 26">
              <a:extLst>
                <a:ext uri="{FF2B5EF4-FFF2-40B4-BE49-F238E27FC236}">
                  <a16:creationId xmlns:a16="http://schemas.microsoft.com/office/drawing/2014/main" id="{F6B8B66C-5D53-66FE-63ED-80C038708BC5}"/>
                </a:ext>
              </a:extLst>
            </p:cNvPr>
            <p:cNvSpPr/>
            <p:nvPr/>
          </p:nvSpPr>
          <p:spPr>
            <a:xfrm>
              <a:off x="1583813" y="3968126"/>
              <a:ext cx="1448612" cy="14486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9E3C04C-307A-4152-6D9E-3154C2AB94F7}"/>
                </a:ext>
              </a:extLst>
            </p:cNvPr>
            <p:cNvSpPr txBox="1"/>
            <p:nvPr/>
          </p:nvSpPr>
          <p:spPr>
            <a:xfrm>
              <a:off x="1476513" y="5443112"/>
              <a:ext cx="166321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a:ea typeface="+mn-ea"/>
                  <a:cs typeface="+mn-cs"/>
                </a:rPr>
                <a:t>Ana ALFONSO PIEROLA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Calibri"/>
                  <a:ea typeface="+mn-ea"/>
                  <a:cs typeface="+mn-cs"/>
                </a:rPr>
                <a:t>(Spain)</a:t>
              </a:r>
              <a:endParaRPr kumimoji="0" lang="fr-FR" sz="1050" b="0" i="1" u="none" strike="noStrike" kern="1200" cap="none" spc="0" normalizeH="0" baseline="0" noProof="0" dirty="0">
                <a:ln>
                  <a:noFill/>
                </a:ln>
                <a:solidFill>
                  <a:prstClr val="black"/>
                </a:solidFill>
                <a:effectLst/>
                <a:uLnTx/>
                <a:uFillTx/>
                <a:latin typeface="Calibri"/>
                <a:ea typeface="+mn-ea"/>
                <a:cs typeface="+mn-cs"/>
              </a:endParaRPr>
            </a:p>
          </p:txBody>
        </p:sp>
        <p:pic>
          <p:nvPicPr>
            <p:cNvPr id="1028" name="Picture 4">
              <a:extLst>
                <a:ext uri="{FF2B5EF4-FFF2-40B4-BE49-F238E27FC236}">
                  <a16:creationId xmlns:a16="http://schemas.microsoft.com/office/drawing/2014/main" id="{E710EE67-8F34-179D-E484-678C9337A3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744" y="3978831"/>
              <a:ext cx="1428750"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e 35">
            <a:extLst>
              <a:ext uri="{FF2B5EF4-FFF2-40B4-BE49-F238E27FC236}">
                <a16:creationId xmlns:a16="http://schemas.microsoft.com/office/drawing/2014/main" id="{48E5FD4D-7954-DA45-0BC9-2A63ACE7D2DA}"/>
              </a:ext>
            </a:extLst>
          </p:cNvPr>
          <p:cNvGrpSpPr/>
          <p:nvPr/>
        </p:nvGrpSpPr>
        <p:grpSpPr>
          <a:xfrm>
            <a:off x="3205801" y="3968126"/>
            <a:ext cx="1448612" cy="1936651"/>
            <a:chOff x="3271410" y="3968126"/>
            <a:chExt cx="1448612" cy="1936651"/>
          </a:xfrm>
        </p:grpSpPr>
        <p:sp>
          <p:nvSpPr>
            <p:cNvPr id="11" name="ZoneTexte 10">
              <a:extLst>
                <a:ext uri="{FF2B5EF4-FFF2-40B4-BE49-F238E27FC236}">
                  <a16:creationId xmlns:a16="http://schemas.microsoft.com/office/drawing/2014/main" id="{9FF6B1AA-0B9E-D9B6-1AA6-BAF7C2FC73CC}"/>
                </a:ext>
              </a:extLst>
            </p:cNvPr>
            <p:cNvSpPr txBox="1"/>
            <p:nvPr/>
          </p:nvSpPr>
          <p:spPr>
            <a:xfrm>
              <a:off x="3309919" y="5443112"/>
              <a:ext cx="137159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a:ea typeface="+mn-ea"/>
                  <a:cs typeface="+mn-cs"/>
                </a:rPr>
                <a:t>Lorenzo BRUNETTI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Calibri"/>
                  <a:ea typeface="+mn-ea"/>
                  <a:cs typeface="+mn-cs"/>
                </a:rPr>
                <a:t>(Italy)</a:t>
              </a:r>
              <a:endParaRPr kumimoji="0" lang="fr-FR" sz="800" b="0" i="1" u="none" strike="noStrike" kern="1200" cap="none" spc="0" normalizeH="0" baseline="0" noProof="0" dirty="0">
                <a:ln>
                  <a:noFill/>
                </a:ln>
                <a:solidFill>
                  <a:prstClr val="black"/>
                </a:solidFill>
                <a:effectLst/>
                <a:uLnTx/>
                <a:uFillTx/>
                <a:latin typeface="Calibri"/>
                <a:ea typeface="+mn-ea"/>
                <a:cs typeface="+mn-cs"/>
              </a:endParaRPr>
            </a:p>
          </p:txBody>
        </p:sp>
        <p:sp>
          <p:nvSpPr>
            <p:cNvPr id="28" name="Ellipse 27">
              <a:extLst>
                <a:ext uri="{FF2B5EF4-FFF2-40B4-BE49-F238E27FC236}">
                  <a16:creationId xmlns:a16="http://schemas.microsoft.com/office/drawing/2014/main" id="{23BF6532-D028-B3F5-016D-CA336CAAC760}"/>
                </a:ext>
              </a:extLst>
            </p:cNvPr>
            <p:cNvSpPr/>
            <p:nvPr/>
          </p:nvSpPr>
          <p:spPr>
            <a:xfrm>
              <a:off x="3271410" y="3968126"/>
              <a:ext cx="1448612" cy="14486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29" name="Picture 6">
              <a:extLst>
                <a:ext uri="{FF2B5EF4-FFF2-40B4-BE49-F238E27FC236}">
                  <a16:creationId xmlns:a16="http://schemas.microsoft.com/office/drawing/2014/main" id="{655D653A-3CE9-BD5D-31EC-91EA87537A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1341" y="3987988"/>
              <a:ext cx="1428750"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e 36">
            <a:extLst>
              <a:ext uri="{FF2B5EF4-FFF2-40B4-BE49-F238E27FC236}">
                <a16:creationId xmlns:a16="http://schemas.microsoft.com/office/drawing/2014/main" id="{5A4A7B6A-0860-DC20-D6B6-13D1BB6529D8}"/>
              </a:ext>
            </a:extLst>
          </p:cNvPr>
          <p:cNvGrpSpPr/>
          <p:nvPr/>
        </p:nvGrpSpPr>
        <p:grpSpPr>
          <a:xfrm>
            <a:off x="4854530" y="3968126"/>
            <a:ext cx="1448612" cy="1936651"/>
            <a:chOff x="4921905" y="3968126"/>
            <a:chExt cx="1448612" cy="1936651"/>
          </a:xfrm>
        </p:grpSpPr>
        <p:sp>
          <p:nvSpPr>
            <p:cNvPr id="8" name="ZoneTexte 7">
              <a:extLst>
                <a:ext uri="{FF2B5EF4-FFF2-40B4-BE49-F238E27FC236}">
                  <a16:creationId xmlns:a16="http://schemas.microsoft.com/office/drawing/2014/main" id="{37C7C368-652F-EC1A-F238-672858A81E40}"/>
                </a:ext>
              </a:extLst>
            </p:cNvPr>
            <p:cNvSpPr txBox="1"/>
            <p:nvPr/>
          </p:nvSpPr>
          <p:spPr>
            <a:xfrm>
              <a:off x="5029279" y="5443112"/>
              <a:ext cx="12338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alibri"/>
                  <a:ea typeface="+mn-ea"/>
                  <a:cs typeface="+mn-cs"/>
                </a:rPr>
                <a:t>Sylvain GARCIAZ</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Calibri"/>
                  <a:ea typeface="+mn-ea"/>
                  <a:cs typeface="+mn-cs"/>
                </a:rPr>
                <a:t>(France)</a:t>
              </a:r>
              <a:endParaRPr kumimoji="0" lang="fr-FR" sz="800" b="0" i="1" u="none" strike="noStrike" kern="1200" cap="none" spc="0" normalizeH="0" baseline="0" noProof="0" dirty="0">
                <a:ln>
                  <a:noFill/>
                </a:ln>
                <a:solidFill>
                  <a:prstClr val="black"/>
                </a:solidFill>
                <a:effectLst/>
                <a:uLnTx/>
                <a:uFillTx/>
                <a:latin typeface="Calibri"/>
                <a:ea typeface="+mn-ea"/>
                <a:cs typeface="+mn-cs"/>
              </a:endParaRPr>
            </a:p>
          </p:txBody>
        </p:sp>
        <p:sp>
          <p:nvSpPr>
            <p:cNvPr id="30" name="Ellipse 29">
              <a:extLst>
                <a:ext uri="{FF2B5EF4-FFF2-40B4-BE49-F238E27FC236}">
                  <a16:creationId xmlns:a16="http://schemas.microsoft.com/office/drawing/2014/main" id="{817641D8-1A75-F44B-C3E2-6B660E6EC916}"/>
                </a:ext>
              </a:extLst>
            </p:cNvPr>
            <p:cNvSpPr/>
            <p:nvPr/>
          </p:nvSpPr>
          <p:spPr>
            <a:xfrm>
              <a:off x="4921905" y="3968126"/>
              <a:ext cx="1448612" cy="14486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31" name="Picture 8">
              <a:extLst>
                <a:ext uri="{FF2B5EF4-FFF2-40B4-BE49-F238E27FC236}">
                  <a16:creationId xmlns:a16="http://schemas.microsoft.com/office/drawing/2014/main" id="{152EE733-4E04-64BA-BD32-E29E9F9C4D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1836" y="3975862"/>
              <a:ext cx="1428750"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e 37">
            <a:extLst>
              <a:ext uri="{FF2B5EF4-FFF2-40B4-BE49-F238E27FC236}">
                <a16:creationId xmlns:a16="http://schemas.microsoft.com/office/drawing/2014/main" id="{8F59525A-07DB-BD26-FE3E-95D0800B890C}"/>
              </a:ext>
            </a:extLst>
          </p:cNvPr>
          <p:cNvGrpSpPr/>
          <p:nvPr/>
        </p:nvGrpSpPr>
        <p:grpSpPr>
          <a:xfrm>
            <a:off x="6293517" y="3968126"/>
            <a:ext cx="1861920" cy="1936651"/>
            <a:chOff x="6360892" y="3968126"/>
            <a:chExt cx="1861920" cy="1936651"/>
          </a:xfrm>
        </p:grpSpPr>
        <p:sp>
          <p:nvSpPr>
            <p:cNvPr id="12" name="ZoneTexte 11">
              <a:extLst>
                <a:ext uri="{FF2B5EF4-FFF2-40B4-BE49-F238E27FC236}">
                  <a16:creationId xmlns:a16="http://schemas.microsoft.com/office/drawing/2014/main" id="{4A180BCC-C43B-A0C8-25C7-7A50A6BE8931}"/>
                </a:ext>
              </a:extLst>
            </p:cNvPr>
            <p:cNvSpPr txBox="1"/>
            <p:nvPr/>
          </p:nvSpPr>
          <p:spPr>
            <a:xfrm>
              <a:off x="6360892" y="5443112"/>
              <a:ext cx="186192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Alexandre THEOCHARIDES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(Switzerland)</a:t>
              </a:r>
              <a:endParaRPr kumimoji="0" lang="fr-FR" sz="500" b="0" i="1" u="none" strike="noStrike" kern="1200" cap="none" spc="0" normalizeH="0" baseline="0" noProof="0" dirty="0">
                <a:ln>
                  <a:noFill/>
                </a:ln>
                <a:solidFill>
                  <a:prstClr val="black"/>
                </a:solidFill>
                <a:effectLst/>
                <a:uLnTx/>
                <a:uFillTx/>
                <a:latin typeface="Calibri"/>
                <a:ea typeface="+mn-ea"/>
                <a:cs typeface="+mn-cs"/>
              </a:endParaRPr>
            </a:p>
          </p:txBody>
        </p:sp>
        <p:sp>
          <p:nvSpPr>
            <p:cNvPr id="32" name="Ellipse 31">
              <a:extLst>
                <a:ext uri="{FF2B5EF4-FFF2-40B4-BE49-F238E27FC236}">
                  <a16:creationId xmlns:a16="http://schemas.microsoft.com/office/drawing/2014/main" id="{3371A003-A580-15C5-DE51-D5A32A6DAC64}"/>
                </a:ext>
              </a:extLst>
            </p:cNvPr>
            <p:cNvSpPr/>
            <p:nvPr/>
          </p:nvSpPr>
          <p:spPr>
            <a:xfrm>
              <a:off x="6567546" y="3968126"/>
              <a:ext cx="1448612" cy="14486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33" name="Picture 10">
              <a:extLst>
                <a:ext uri="{FF2B5EF4-FFF2-40B4-BE49-F238E27FC236}">
                  <a16:creationId xmlns:a16="http://schemas.microsoft.com/office/drawing/2014/main" id="{DD3F80E6-9B50-0F72-3785-416FB71948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7477" y="3985487"/>
              <a:ext cx="1428750"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e 38">
            <a:extLst>
              <a:ext uri="{FF2B5EF4-FFF2-40B4-BE49-F238E27FC236}">
                <a16:creationId xmlns:a16="http://schemas.microsoft.com/office/drawing/2014/main" id="{7464F00F-12CD-F2AA-E49C-BA08BF99AEF1}"/>
              </a:ext>
            </a:extLst>
          </p:cNvPr>
          <p:cNvGrpSpPr/>
          <p:nvPr/>
        </p:nvGrpSpPr>
        <p:grpSpPr>
          <a:xfrm>
            <a:off x="8138031" y="3968126"/>
            <a:ext cx="1448612" cy="1936651"/>
            <a:chOff x="8187416" y="3968126"/>
            <a:chExt cx="1448612" cy="1936651"/>
          </a:xfrm>
        </p:grpSpPr>
        <p:sp>
          <p:nvSpPr>
            <p:cNvPr id="26" name="Ellipse 25">
              <a:extLst>
                <a:ext uri="{FF2B5EF4-FFF2-40B4-BE49-F238E27FC236}">
                  <a16:creationId xmlns:a16="http://schemas.microsoft.com/office/drawing/2014/main" id="{68616B7E-8992-A408-CB95-E02E4D7E8D85}"/>
                </a:ext>
              </a:extLst>
            </p:cNvPr>
            <p:cNvSpPr/>
            <p:nvPr/>
          </p:nvSpPr>
          <p:spPr>
            <a:xfrm>
              <a:off x="8187416" y="3968126"/>
              <a:ext cx="1448612" cy="14486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36" name="Picture 12">
              <a:extLst>
                <a:ext uri="{FF2B5EF4-FFF2-40B4-BE49-F238E27FC236}">
                  <a16:creationId xmlns:a16="http://schemas.microsoft.com/office/drawing/2014/main" id="{420D068E-6FB4-88F3-D5D4-DD9A7DB1B3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7722" y="398548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89351F3D-DBF3-4CA5-320A-1DAB63615095}"/>
                </a:ext>
              </a:extLst>
            </p:cNvPr>
            <p:cNvSpPr txBox="1"/>
            <p:nvPr/>
          </p:nvSpPr>
          <p:spPr>
            <a:xfrm>
              <a:off x="8247918" y="5443112"/>
              <a:ext cx="132760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Andrius ZUCENKA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(Lithuania)</a:t>
              </a:r>
              <a:endParaRPr kumimoji="0" lang="fr-FR" sz="500" b="0" i="1"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96793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Triplet </a:t>
            </a:r>
            <a:r>
              <a:rPr lang="fr-FR" dirty="0" err="1"/>
              <a:t>Therapy</a:t>
            </a:r>
            <a:r>
              <a:rPr lang="fr-FR" dirty="0"/>
              <a:t> (IVO + VEN + AZA) in IDH1-Mutated AML </a:t>
            </a:r>
            <a:r>
              <a:rPr lang="fr-FR" i="1" dirty="0"/>
              <a:t>(7)</a:t>
            </a:r>
            <a:endParaRPr lang="fr-FR" dirty="0"/>
          </a:p>
        </p:txBody>
      </p:sp>
      <p:sp>
        <p:nvSpPr>
          <p:cNvPr id="3" name="Espace réservé du contenu 2"/>
          <p:cNvSpPr>
            <a:spLocks noGrp="1"/>
          </p:cNvSpPr>
          <p:nvPr>
            <p:ph idx="1"/>
          </p:nvPr>
        </p:nvSpPr>
        <p:spPr>
          <a:xfrm>
            <a:off x="383539" y="2347032"/>
            <a:ext cx="11676161" cy="3987094"/>
          </a:xfrm>
        </p:spPr>
        <p:txBody>
          <a:bodyPr>
            <a:normAutofit/>
          </a:bodyPr>
          <a:lstStyle/>
          <a:p>
            <a:r>
              <a:rPr lang="fr-FR" sz="2200" dirty="0"/>
              <a:t>﻿﻿</a:t>
            </a:r>
            <a:r>
              <a:rPr lang="fr-FR" sz="2200" dirty="0" err="1"/>
              <a:t>Despite</a:t>
            </a:r>
            <a:r>
              <a:rPr lang="fr-FR" sz="2200" dirty="0"/>
              <a:t> </a:t>
            </a:r>
            <a:r>
              <a:rPr lang="fr-FR" sz="2200" dirty="0" err="1"/>
              <a:t>two</a:t>
            </a:r>
            <a:r>
              <a:rPr lang="fr-FR" sz="2200" dirty="0"/>
              <a:t> </a:t>
            </a:r>
            <a:r>
              <a:rPr lang="fr-FR" sz="2200" dirty="0" err="1"/>
              <a:t>available</a:t>
            </a:r>
            <a:r>
              <a:rPr lang="fr-FR" sz="2200" dirty="0"/>
              <a:t> doublet standard-of-care </a:t>
            </a:r>
            <a:r>
              <a:rPr lang="fr-FR" sz="2200" dirty="0" err="1"/>
              <a:t>regimens</a:t>
            </a:r>
            <a:r>
              <a:rPr lang="fr-FR" sz="2200" dirty="0"/>
              <a:t> for </a:t>
            </a:r>
            <a:r>
              <a:rPr lang="fr-FR" sz="2200" dirty="0" err="1"/>
              <a:t>newly</a:t>
            </a:r>
            <a:r>
              <a:rPr lang="fr-FR" sz="2200" dirty="0"/>
              <a:t> </a:t>
            </a:r>
            <a:r>
              <a:rPr lang="fr-FR" sz="2200" dirty="0" err="1"/>
              <a:t>diagnosed</a:t>
            </a:r>
            <a:r>
              <a:rPr lang="fr-FR" sz="2200" dirty="0"/>
              <a:t> IC-</a:t>
            </a:r>
            <a:r>
              <a:rPr lang="fr-FR" sz="2200" dirty="0" err="1"/>
              <a:t>ineligible</a:t>
            </a:r>
            <a:r>
              <a:rPr lang="fr-FR" sz="2200" dirty="0"/>
              <a:t> IDH1mut AML, a </a:t>
            </a:r>
            <a:r>
              <a:rPr lang="fr-FR" sz="2200" dirty="0" err="1"/>
              <a:t>significant</a:t>
            </a:r>
            <a:r>
              <a:rPr lang="fr-FR" sz="2200" dirty="0"/>
              <a:t> proportion of patients </a:t>
            </a:r>
            <a:r>
              <a:rPr lang="fr-FR" sz="2200" dirty="0" err="1"/>
              <a:t>either</a:t>
            </a:r>
            <a:r>
              <a:rPr lang="fr-FR" sz="2200" dirty="0"/>
              <a:t> fail to </a:t>
            </a:r>
            <a:r>
              <a:rPr lang="fr-FR" sz="2200" dirty="0" err="1"/>
              <a:t>respond</a:t>
            </a:r>
            <a:r>
              <a:rPr lang="fr-FR" sz="2200" dirty="0"/>
              <a:t> or </a:t>
            </a:r>
            <a:r>
              <a:rPr lang="fr-FR" sz="2200" dirty="0" err="1"/>
              <a:t>eventually</a:t>
            </a:r>
            <a:r>
              <a:rPr lang="fr-FR" sz="2200" dirty="0"/>
              <a:t> relapse</a:t>
            </a:r>
            <a:br>
              <a:rPr lang="fr-FR" sz="2200" dirty="0"/>
            </a:br>
            <a:endParaRPr lang="fr-FR" sz="2200" dirty="0"/>
          </a:p>
          <a:p>
            <a:r>
              <a:rPr lang="fr-FR" sz="2200" dirty="0"/>
              <a:t>﻿﻿In </a:t>
            </a:r>
            <a:r>
              <a:rPr lang="fr-FR" sz="2200" dirty="0" err="1"/>
              <a:t>this</a:t>
            </a:r>
            <a:r>
              <a:rPr lang="fr-FR" sz="2200" dirty="0"/>
              <a:t> </a:t>
            </a:r>
            <a:r>
              <a:rPr lang="fr-FR" sz="2200" dirty="0" err="1"/>
              <a:t>multicenter</a:t>
            </a:r>
            <a:r>
              <a:rPr lang="fr-FR" sz="2200" dirty="0"/>
              <a:t> </a:t>
            </a:r>
            <a:r>
              <a:rPr lang="fr-FR" sz="2200" dirty="0" err="1"/>
              <a:t>study</a:t>
            </a:r>
            <a:r>
              <a:rPr lang="fr-FR" sz="2200" dirty="0"/>
              <a:t>, triplet </a:t>
            </a:r>
            <a:r>
              <a:rPr lang="fr-FR" sz="2200" dirty="0" err="1"/>
              <a:t>therapy</a:t>
            </a:r>
            <a:r>
              <a:rPr lang="fr-FR" sz="2200" dirty="0"/>
              <a:t> </a:t>
            </a:r>
            <a:r>
              <a:rPr lang="fr-FR" sz="2200" dirty="0" err="1"/>
              <a:t>combining</a:t>
            </a:r>
            <a:r>
              <a:rPr lang="fr-FR" sz="2200" dirty="0"/>
              <a:t> AZA+VEN+IVO </a:t>
            </a:r>
            <a:r>
              <a:rPr lang="fr-FR" sz="2200" dirty="0" err="1"/>
              <a:t>demonstrates</a:t>
            </a:r>
            <a:r>
              <a:rPr lang="fr-FR" sz="2200" dirty="0"/>
              <a:t> impressive MRD-</a:t>
            </a:r>
            <a:r>
              <a:rPr lang="fr-FR" sz="2200" dirty="0" err="1"/>
              <a:t>negative</a:t>
            </a:r>
            <a:r>
              <a:rPr lang="fr-FR" sz="2200" dirty="0"/>
              <a:t> </a:t>
            </a:r>
            <a:r>
              <a:rPr lang="fr-FR" sz="2200" dirty="0" err="1"/>
              <a:t>response</a:t>
            </a:r>
            <a:r>
              <a:rPr lang="fr-FR" sz="2200" dirty="0"/>
              <a:t> rates, durable remissions, and comparable </a:t>
            </a:r>
            <a:r>
              <a:rPr lang="fr-FR" sz="2200" dirty="0" err="1"/>
              <a:t>safety</a:t>
            </a:r>
            <a:r>
              <a:rPr lang="fr-FR" sz="2200" dirty="0"/>
              <a:t> to doublet </a:t>
            </a:r>
            <a:r>
              <a:rPr lang="fr-FR" sz="2200" dirty="0" err="1"/>
              <a:t>regimens</a:t>
            </a:r>
            <a:br>
              <a:rPr lang="fr-FR" sz="2200" dirty="0"/>
            </a:br>
            <a:endParaRPr lang="fr-FR" sz="2200" dirty="0"/>
          </a:p>
          <a:p>
            <a:r>
              <a:rPr lang="fr-FR" sz="2200" dirty="0"/>
              <a:t>﻿﻿</a:t>
            </a:r>
            <a:r>
              <a:rPr lang="fr-FR" sz="2200" dirty="0" err="1"/>
              <a:t>CRc</a:t>
            </a:r>
            <a:r>
              <a:rPr lang="fr-FR" sz="2200" dirty="0"/>
              <a:t>: 93%, </a:t>
            </a:r>
            <a:r>
              <a:rPr lang="fr-FR" sz="2200" dirty="0" err="1"/>
              <a:t>with</a:t>
            </a:r>
            <a:r>
              <a:rPr lang="fr-FR" sz="2200" dirty="0"/>
              <a:t> 91% </a:t>
            </a:r>
            <a:r>
              <a:rPr lang="fr-FR" sz="2200" dirty="0" err="1"/>
              <a:t>achieving</a:t>
            </a:r>
            <a:r>
              <a:rPr lang="fr-FR" sz="2200" dirty="0"/>
              <a:t> MRD-</a:t>
            </a:r>
            <a:r>
              <a:rPr lang="fr-FR" sz="2200" dirty="0" err="1"/>
              <a:t>negativity</a:t>
            </a:r>
            <a:r>
              <a:rPr lang="fr-FR" sz="2200" dirty="0"/>
              <a:t> by flow</a:t>
            </a:r>
            <a:br>
              <a:rPr lang="fr-FR" sz="2200" dirty="0"/>
            </a:br>
            <a:endParaRPr lang="fr-FR" sz="2200" dirty="0"/>
          </a:p>
          <a:p>
            <a:r>
              <a:rPr lang="fr-FR" sz="2200" dirty="0"/>
              <a:t>﻿﻿</a:t>
            </a:r>
            <a:r>
              <a:rPr lang="fr-FR" sz="2200" dirty="0" err="1"/>
              <a:t>mDOR</a:t>
            </a:r>
            <a:r>
              <a:rPr lang="fr-FR" sz="2200" dirty="0"/>
              <a:t> and </a:t>
            </a:r>
            <a:r>
              <a:rPr lang="fr-FR" sz="2200" dirty="0" err="1"/>
              <a:t>mOS</a:t>
            </a:r>
            <a:r>
              <a:rPr lang="fr-FR" sz="2200" dirty="0"/>
              <a:t>: not </a:t>
            </a:r>
            <a:r>
              <a:rPr lang="fr-FR" sz="2200" dirty="0" err="1"/>
              <a:t>reached</a:t>
            </a:r>
            <a:r>
              <a:rPr lang="fr-FR" sz="2200" dirty="0"/>
              <a:t> at a </a:t>
            </a:r>
            <a:r>
              <a:rPr lang="fr-FR" sz="2200" dirty="0" err="1"/>
              <a:t>median</a:t>
            </a:r>
            <a:r>
              <a:rPr lang="fr-FR" sz="2200" dirty="0"/>
              <a:t> 35 </a:t>
            </a:r>
            <a:r>
              <a:rPr lang="fr-FR" sz="2200" dirty="0" err="1"/>
              <a:t>months</a:t>
            </a:r>
            <a:r>
              <a:rPr lang="fr-FR" sz="2200" dirty="0"/>
              <a:t> of follow up</a:t>
            </a:r>
            <a:br>
              <a:rPr lang="fr-FR" sz="2200" dirty="0"/>
            </a:br>
            <a:endParaRPr lang="fr-FR" sz="2200" dirty="0"/>
          </a:p>
          <a:p>
            <a:r>
              <a:rPr lang="fr-FR" sz="2200" dirty="0"/>
              <a:t>﻿﻿A phase 3 </a:t>
            </a:r>
            <a:r>
              <a:rPr lang="fr-FR" sz="2200" dirty="0" err="1"/>
              <a:t>randomized</a:t>
            </a:r>
            <a:r>
              <a:rPr lang="fr-FR" sz="2200" dirty="0"/>
              <a:t> </a:t>
            </a:r>
            <a:r>
              <a:rPr lang="fr-FR" sz="2200" dirty="0" err="1"/>
              <a:t>study</a:t>
            </a:r>
            <a:r>
              <a:rPr lang="fr-FR" sz="2200" dirty="0"/>
              <a:t> of AZA+IVO+VEN (EVOLVE-1) for patients </a:t>
            </a:r>
            <a:r>
              <a:rPr lang="fr-FR" sz="2200" dirty="0" err="1"/>
              <a:t>with</a:t>
            </a:r>
            <a:r>
              <a:rPr lang="fr-FR" sz="2200" dirty="0"/>
              <a:t> </a:t>
            </a:r>
            <a:r>
              <a:rPr lang="fr-FR" sz="2200" dirty="0" err="1"/>
              <a:t>newly</a:t>
            </a:r>
            <a:r>
              <a:rPr lang="fr-FR" sz="2200" dirty="0"/>
              <a:t> </a:t>
            </a:r>
            <a:r>
              <a:rPr lang="fr-FR" sz="2200" dirty="0" err="1"/>
              <a:t>diagnosed</a:t>
            </a:r>
            <a:r>
              <a:rPr lang="fr-FR" sz="2200" dirty="0"/>
              <a:t> IDH1mut AML </a:t>
            </a:r>
            <a:r>
              <a:rPr lang="fr-FR" sz="2200" dirty="0" err="1"/>
              <a:t>is</a:t>
            </a:r>
            <a:r>
              <a:rPr lang="fr-FR" sz="2200" dirty="0"/>
              <a:t> </a:t>
            </a:r>
            <a:r>
              <a:rPr lang="fr-FR" sz="2200" dirty="0" err="1"/>
              <a:t>ongoing</a:t>
            </a:r>
            <a:endParaRPr lang="fr-FR" sz="2200" dirty="0"/>
          </a:p>
        </p:txBody>
      </p:sp>
      <p:sp>
        <p:nvSpPr>
          <p:cNvPr id="4" name="Text Box 3">
            <a:extLst>
              <a:ext uri="{FF2B5EF4-FFF2-40B4-BE49-F238E27FC236}">
                <a16:creationId xmlns:a16="http://schemas.microsoft.com/office/drawing/2014/main" id="{997E92E3-C61A-26E8-4822-06E3899F7A8B}"/>
              </a:ext>
            </a:extLst>
          </p:cNvPr>
          <p:cNvSpPr txBox="1">
            <a:spLocks noChangeArrowheads="1"/>
          </p:cNvSpPr>
          <p:nvPr/>
        </p:nvSpPr>
        <p:spPr bwMode="auto">
          <a:xfrm>
            <a:off x="9520435" y="6538230"/>
            <a:ext cx="267156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fr-FR" sz="1200" b="0" i="1" u="none" strike="noStrike" kern="1200" cap="none" spc="0" normalizeH="0" baseline="0" noProof="0" dirty="0">
                <a:ln>
                  <a:noFill/>
                </a:ln>
                <a:solidFill>
                  <a:prstClr val="black"/>
                </a:solidFill>
                <a:effectLst/>
                <a:uLnTx/>
                <a:uFillTx/>
                <a:latin typeface="Calibri"/>
                <a:ea typeface="+mn-ea"/>
                <a:cs typeface="+mn-cs"/>
              </a:rPr>
              <a:t>Marvin-Peek J</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S127</a:t>
            </a:r>
          </a:p>
        </p:txBody>
      </p:sp>
      <p:sp>
        <p:nvSpPr>
          <p:cNvPr id="5" name="ZoneTexte 4">
            <a:extLst>
              <a:ext uri="{FF2B5EF4-FFF2-40B4-BE49-F238E27FC236}">
                <a16:creationId xmlns:a16="http://schemas.microsoft.com/office/drawing/2014/main" id="{92B76DE4-66CE-537F-37B8-E0665A3D398B}"/>
              </a:ext>
            </a:extLst>
          </p:cNvPr>
          <p:cNvSpPr txBox="1"/>
          <p:nvPr/>
        </p:nvSpPr>
        <p:spPr>
          <a:xfrm>
            <a:off x="3986217" y="1762125"/>
            <a:ext cx="3787765" cy="480131"/>
          </a:xfrm>
          <a:prstGeom prst="rect">
            <a:avLst/>
          </a:prstGeom>
          <a:noFill/>
        </p:spPr>
        <p:txBody>
          <a:bodyPr wrap="squar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2800" b="1" i="0" u="none" strike="noStrike" kern="1200" cap="none" spc="0" normalizeH="0" baseline="0" noProof="0" dirty="0">
                <a:ln>
                  <a:noFill/>
                </a:ln>
                <a:solidFill>
                  <a:srgbClr val="C00000"/>
                </a:solidFill>
                <a:effectLst/>
                <a:uLnTx/>
                <a:uFillTx/>
                <a:latin typeface="Calibri"/>
                <a:ea typeface="+mn-ea"/>
                <a:cs typeface="+mn-cs"/>
              </a:rPr>
              <a:t>Conclusions</a:t>
            </a:r>
          </a:p>
        </p:txBody>
      </p:sp>
    </p:spTree>
    <p:extLst>
      <p:ext uri="{BB962C8B-B14F-4D97-AF65-F5344CB8AC3E}">
        <p14:creationId xmlns:p14="http://schemas.microsoft.com/office/powerpoint/2010/main" val="293863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20B19F2-0B2A-3C8A-C37B-CA5A275C6F74}"/>
              </a:ext>
            </a:extLst>
          </p:cNvPr>
          <p:cNvSpPr>
            <a:spLocks noGrp="1"/>
          </p:cNvSpPr>
          <p:nvPr>
            <p:ph type="title"/>
          </p:nvPr>
        </p:nvSpPr>
        <p:spPr/>
        <p:txBody>
          <a:bodyPr/>
          <a:lstStyle/>
          <a:p>
            <a:r>
              <a:rPr lang="fr-FR" dirty="0" err="1"/>
              <a:t>Ivosidenib</a:t>
            </a:r>
            <a:r>
              <a:rPr lang="fr-FR" dirty="0"/>
              <a:t>-Based Triplet </a:t>
            </a:r>
            <a:r>
              <a:rPr lang="fr-FR" dirty="0" err="1"/>
              <a:t>Therapy</a:t>
            </a:r>
            <a:r>
              <a:rPr lang="fr-FR" dirty="0"/>
              <a:t> </a:t>
            </a:r>
            <a:r>
              <a:rPr lang="fr-FR" dirty="0" err="1"/>
              <a:t>Compared</a:t>
            </a:r>
            <a:r>
              <a:rPr lang="fr-FR" dirty="0"/>
              <a:t> </a:t>
            </a:r>
            <a:r>
              <a:rPr lang="fr-FR" dirty="0" err="1"/>
              <a:t>with</a:t>
            </a:r>
            <a:r>
              <a:rPr lang="fr-FR" dirty="0"/>
              <a:t> Doublet </a:t>
            </a:r>
            <a:r>
              <a:rPr lang="fr-FR" dirty="0" err="1"/>
              <a:t>Regimens</a:t>
            </a:r>
            <a:r>
              <a:rPr lang="fr-FR" dirty="0"/>
              <a:t> in IDH1-Mutated AML </a:t>
            </a:r>
            <a:r>
              <a:rPr lang="fr-FR" i="1" dirty="0"/>
              <a:t>(1)</a:t>
            </a:r>
          </a:p>
        </p:txBody>
      </p:sp>
      <p:sp>
        <p:nvSpPr>
          <p:cNvPr id="5" name="Espace réservé du texte 4">
            <a:extLst>
              <a:ext uri="{FF2B5EF4-FFF2-40B4-BE49-F238E27FC236}">
                <a16:creationId xmlns:a16="http://schemas.microsoft.com/office/drawing/2014/main" id="{E0804EA4-7218-6E4D-CE91-074AA0ECBD86}"/>
              </a:ext>
            </a:extLst>
          </p:cNvPr>
          <p:cNvSpPr>
            <a:spLocks noGrp="1"/>
          </p:cNvSpPr>
          <p:nvPr>
            <p:ph type="body" sz="quarter" idx="10"/>
          </p:nvPr>
        </p:nvSpPr>
        <p:spPr/>
        <p:txBody>
          <a:bodyPr>
            <a:normAutofit/>
          </a:bodyPr>
          <a:lstStyle/>
          <a:p>
            <a:r>
              <a:rPr lang="fr-FR" sz="2000" b="1" dirty="0"/>
              <a:t>AIM</a:t>
            </a:r>
            <a:br>
              <a:rPr lang="fr-FR" sz="2000" dirty="0"/>
            </a:br>
            <a:r>
              <a:rPr lang="fr-FR" sz="2000" dirty="0"/>
              <a:t>To </a:t>
            </a:r>
            <a:r>
              <a:rPr lang="fr-FR" sz="2000" dirty="0" err="1"/>
              <a:t>determine</a:t>
            </a:r>
            <a:r>
              <a:rPr lang="fr-FR" sz="2000" dirty="0"/>
              <a:t> </a:t>
            </a:r>
            <a:r>
              <a:rPr lang="fr-FR" sz="2000" dirty="0" err="1"/>
              <a:t>incremental</a:t>
            </a:r>
            <a:r>
              <a:rPr lang="fr-FR" sz="2000" dirty="0"/>
              <a:t> </a:t>
            </a:r>
            <a:r>
              <a:rPr lang="fr-FR" sz="2000" dirty="0" err="1"/>
              <a:t>benefit</a:t>
            </a:r>
            <a:r>
              <a:rPr lang="fr-FR" sz="2000" dirty="0"/>
              <a:t> of </a:t>
            </a:r>
            <a:r>
              <a:rPr lang="fr-FR" sz="2000" b="1" dirty="0"/>
              <a:t>triplet </a:t>
            </a:r>
            <a:r>
              <a:rPr lang="fr-FR" sz="2000" b="1" dirty="0" err="1"/>
              <a:t>therapy</a:t>
            </a:r>
            <a:r>
              <a:rPr lang="fr-FR" sz="2000" b="1" dirty="0"/>
              <a:t> versus doublet </a:t>
            </a:r>
            <a:r>
              <a:rPr lang="fr-FR" sz="2000" b="1" dirty="0" err="1"/>
              <a:t>therapies</a:t>
            </a:r>
            <a:r>
              <a:rPr lang="fr-FR" sz="2000" b="1" dirty="0"/>
              <a:t> </a:t>
            </a:r>
            <a:r>
              <a:rPr lang="fr-FR" sz="2000" dirty="0"/>
              <a:t>by </a:t>
            </a:r>
            <a:r>
              <a:rPr lang="fr-FR" sz="2000" dirty="0" err="1"/>
              <a:t>assessing</a:t>
            </a:r>
            <a:r>
              <a:rPr lang="fr-FR" sz="2000" dirty="0"/>
              <a:t> </a:t>
            </a:r>
            <a:r>
              <a:rPr lang="fr-FR" sz="2000" dirty="0" err="1"/>
              <a:t>overall</a:t>
            </a:r>
            <a:r>
              <a:rPr lang="fr-FR" sz="2000" dirty="0"/>
              <a:t> </a:t>
            </a:r>
            <a:r>
              <a:rPr lang="fr-FR" sz="2000" dirty="0" err="1"/>
              <a:t>survival</a:t>
            </a:r>
            <a:r>
              <a:rPr lang="fr-FR" sz="2000" dirty="0"/>
              <a:t> (OS) and </a:t>
            </a:r>
            <a:r>
              <a:rPr lang="fr-FR" sz="2000" dirty="0" err="1"/>
              <a:t>response</a:t>
            </a:r>
            <a:r>
              <a:rPr lang="fr-FR" sz="2000" dirty="0"/>
              <a:t> </a:t>
            </a:r>
            <a:r>
              <a:rPr lang="fr-FR" sz="2000" dirty="0" err="1"/>
              <a:t>outcomes</a:t>
            </a:r>
            <a:r>
              <a:rPr lang="fr-FR" sz="2000" dirty="0"/>
              <a:t> </a:t>
            </a:r>
            <a:r>
              <a:rPr lang="fr-FR" sz="2000" dirty="0" err="1"/>
              <a:t>associated</a:t>
            </a:r>
            <a:r>
              <a:rPr lang="fr-FR" sz="2000" dirty="0"/>
              <a:t> </a:t>
            </a:r>
            <a:r>
              <a:rPr lang="fr-FR" sz="2000" dirty="0" err="1"/>
              <a:t>with</a:t>
            </a:r>
            <a:r>
              <a:rPr lang="fr-FR" sz="2000" dirty="0"/>
              <a:t> the IVO+AZA+VEN vs IVO+AZA vs VEN+AZA</a:t>
            </a:r>
          </a:p>
          <a:p>
            <a:endParaRPr lang="en-US" sz="2000" b="1" dirty="0"/>
          </a:p>
          <a:p>
            <a:pPr marL="0" indent="0">
              <a:buNone/>
            </a:pPr>
            <a:endParaRPr lang="fr-FR" sz="2000" dirty="0"/>
          </a:p>
        </p:txBody>
      </p:sp>
      <p:sp>
        <p:nvSpPr>
          <p:cNvPr id="11" name="ZoneTexte 10">
            <a:extLst>
              <a:ext uri="{FF2B5EF4-FFF2-40B4-BE49-F238E27FC236}">
                <a16:creationId xmlns:a16="http://schemas.microsoft.com/office/drawing/2014/main" id="{3140E161-4585-DEA3-F6F0-05812F98271A}"/>
              </a:ext>
            </a:extLst>
          </p:cNvPr>
          <p:cNvSpPr txBox="1"/>
          <p:nvPr/>
        </p:nvSpPr>
        <p:spPr>
          <a:xfrm>
            <a:off x="3350890" y="2916285"/>
            <a:ext cx="5490221" cy="400110"/>
          </a:xfrm>
          <a:prstGeom prst="rect">
            <a:avLst/>
          </a:prstGeom>
          <a:noFill/>
        </p:spPr>
        <p:txBody>
          <a:bodyPr wrap="none" rtlCol="0">
            <a:spAutoFit/>
          </a:bodyPr>
          <a:lstStyle/>
          <a:p>
            <a:pPr algn="ctr"/>
            <a:r>
              <a:rPr lang="en-US" sz="2000" b="1" dirty="0">
                <a:solidFill>
                  <a:srgbClr val="C00000"/>
                </a:solidFill>
              </a:rPr>
              <a:t>Overview of studies included in statistical analysis</a:t>
            </a:r>
            <a:endParaRPr lang="fr-FR" sz="1600" b="1" dirty="0">
              <a:solidFill>
                <a:srgbClr val="C00000"/>
              </a:solidFill>
            </a:endParaRPr>
          </a:p>
        </p:txBody>
      </p:sp>
      <p:graphicFrame>
        <p:nvGraphicFramePr>
          <p:cNvPr id="12" name="Tableau 11">
            <a:extLst>
              <a:ext uri="{FF2B5EF4-FFF2-40B4-BE49-F238E27FC236}">
                <a16:creationId xmlns:a16="http://schemas.microsoft.com/office/drawing/2014/main" id="{6D6F7B2B-CC8B-6B23-AF81-EB0D4A89A419}"/>
              </a:ext>
            </a:extLst>
          </p:cNvPr>
          <p:cNvGraphicFramePr>
            <a:graphicFrameLocks noGrp="1"/>
          </p:cNvGraphicFramePr>
          <p:nvPr>
            <p:extLst>
              <p:ext uri="{D42A27DB-BD31-4B8C-83A1-F6EECF244321}">
                <p14:modId xmlns:p14="http://schemas.microsoft.com/office/powerpoint/2010/main" val="1070778573"/>
              </p:ext>
            </p:extLst>
          </p:nvPr>
        </p:nvGraphicFramePr>
        <p:xfrm>
          <a:off x="490281" y="3372384"/>
          <a:ext cx="11211434" cy="2712720"/>
        </p:xfrm>
        <a:graphic>
          <a:graphicData uri="http://schemas.openxmlformats.org/drawingml/2006/table">
            <a:tbl>
              <a:tblPr firstRow="1" bandRow="1">
                <a:tableStyleId>{5C22544A-7EE6-4342-B048-85BDC9FD1C3A}</a:tableStyleId>
              </a:tblPr>
              <a:tblGrid>
                <a:gridCol w="1511618">
                  <a:extLst>
                    <a:ext uri="{9D8B030D-6E8A-4147-A177-3AD203B41FA5}">
                      <a16:colId xmlns:a16="http://schemas.microsoft.com/office/drawing/2014/main" val="1809552884"/>
                    </a:ext>
                  </a:extLst>
                </a:gridCol>
                <a:gridCol w="2464498">
                  <a:extLst>
                    <a:ext uri="{9D8B030D-6E8A-4147-A177-3AD203B41FA5}">
                      <a16:colId xmlns:a16="http://schemas.microsoft.com/office/drawing/2014/main" val="2708791375"/>
                    </a:ext>
                  </a:extLst>
                </a:gridCol>
                <a:gridCol w="3537014">
                  <a:extLst>
                    <a:ext uri="{9D8B030D-6E8A-4147-A177-3AD203B41FA5}">
                      <a16:colId xmlns:a16="http://schemas.microsoft.com/office/drawing/2014/main" val="2763998111"/>
                    </a:ext>
                  </a:extLst>
                </a:gridCol>
                <a:gridCol w="3698304">
                  <a:extLst>
                    <a:ext uri="{9D8B030D-6E8A-4147-A177-3AD203B41FA5}">
                      <a16:colId xmlns:a16="http://schemas.microsoft.com/office/drawing/2014/main" val="4161092902"/>
                    </a:ext>
                  </a:extLst>
                </a:gridCol>
              </a:tblGrid>
              <a:tr h="193872">
                <a:tc>
                  <a:txBody>
                    <a:bodyPr/>
                    <a:lstStyle/>
                    <a:p>
                      <a:r>
                        <a:rPr lang="fr-FR" sz="1400" dirty="0" err="1"/>
                        <a:t>Regimen</a:t>
                      </a:r>
                      <a:endParaRPr lang="fr-FR" sz="1400" dirty="0"/>
                    </a:p>
                  </a:txBody>
                  <a:tcPr anchor="ctr"/>
                </a:tc>
                <a:tc>
                  <a:txBody>
                    <a:bodyPr/>
                    <a:lstStyle/>
                    <a:p>
                      <a:pPr algn="ctr"/>
                      <a:r>
                        <a:rPr lang="fr-FR" sz="1400" dirty="0"/>
                        <a:t>Trial </a:t>
                      </a:r>
                      <a:r>
                        <a:rPr lang="fr-FR" sz="1400" dirty="0" err="1"/>
                        <a:t>name</a:t>
                      </a:r>
                      <a:r>
                        <a:rPr lang="fr-FR" sz="1400" dirty="0"/>
                        <a:t> and design</a:t>
                      </a:r>
                    </a:p>
                  </a:txBody>
                  <a:tcPr anchor="ctr"/>
                </a:tc>
                <a:tc>
                  <a:txBody>
                    <a:bodyPr/>
                    <a:lstStyle/>
                    <a:p>
                      <a:pPr algn="ctr"/>
                      <a:r>
                        <a:rPr lang="fr-FR" sz="1400" dirty="0"/>
                        <a:t>Data source</a:t>
                      </a:r>
                    </a:p>
                  </a:txBody>
                  <a:tcPr anchor="ctr"/>
                </a:tc>
                <a:tc>
                  <a:txBody>
                    <a:bodyPr/>
                    <a:lstStyle/>
                    <a:p>
                      <a:pPr algn="ctr"/>
                      <a:r>
                        <a:rPr lang="fr-FR" sz="1400" dirty="0"/>
                        <a:t>Population</a:t>
                      </a:r>
                    </a:p>
                  </a:txBody>
                  <a:tcPr anchor="ctr"/>
                </a:tc>
                <a:extLst>
                  <a:ext uri="{0D108BD9-81ED-4DB2-BD59-A6C34878D82A}">
                    <a16:rowId xmlns:a16="http://schemas.microsoft.com/office/drawing/2014/main" val="4040625461"/>
                  </a:ext>
                </a:extLst>
              </a:tr>
              <a:tr h="452367">
                <a:tc>
                  <a:txBody>
                    <a:bodyPr/>
                    <a:lstStyle/>
                    <a:p>
                      <a:r>
                        <a:rPr lang="fr-FR" sz="1400" b="1" i="0" u="none" strike="noStrike" kern="1200" baseline="0" dirty="0">
                          <a:solidFill>
                            <a:schemeClr val="dk1"/>
                          </a:solidFill>
                          <a:latin typeface="+mn-lt"/>
                          <a:ea typeface="+mn-ea"/>
                          <a:cs typeface="+mn-cs"/>
                        </a:rPr>
                        <a:t>Triplet </a:t>
                      </a:r>
                      <a:r>
                        <a:rPr lang="fr-FR" sz="1400" b="1" i="0" u="none" strike="noStrike" kern="1200" baseline="0" dirty="0" err="1">
                          <a:solidFill>
                            <a:schemeClr val="dk1"/>
                          </a:solidFill>
                          <a:latin typeface="+mn-lt"/>
                          <a:ea typeface="+mn-ea"/>
                          <a:cs typeface="+mn-cs"/>
                        </a:rPr>
                        <a:t>regimen</a:t>
                      </a:r>
                      <a:r>
                        <a:rPr lang="fr-FR" sz="1400" b="1" i="0" u="none" strike="noStrike" kern="1200" baseline="0" dirty="0">
                          <a:solidFill>
                            <a:schemeClr val="dk1"/>
                          </a:solidFill>
                          <a:latin typeface="+mn-lt"/>
                          <a:ea typeface="+mn-ea"/>
                          <a:cs typeface="+mn-cs"/>
                        </a:rPr>
                        <a:t>:</a:t>
                      </a:r>
                    </a:p>
                    <a:p>
                      <a:r>
                        <a:rPr lang="fr-FR" sz="1400" b="1" i="0" u="none" strike="noStrike" kern="1200" baseline="0" dirty="0">
                          <a:solidFill>
                            <a:srgbClr val="C00000"/>
                          </a:solidFill>
                          <a:latin typeface="+mn-lt"/>
                          <a:ea typeface="+mn-ea"/>
                          <a:cs typeface="+mn-cs"/>
                        </a:rPr>
                        <a:t>IVO+AZA+VEN</a:t>
                      </a:r>
                      <a:endParaRPr lang="fr-FR" sz="1400" b="1" dirty="0">
                        <a:solidFill>
                          <a:srgbClr val="C00000"/>
                        </a:solidFill>
                      </a:endParaRPr>
                    </a:p>
                  </a:txBody>
                  <a:tcPr anchor="ctr"/>
                </a:tc>
                <a:tc>
                  <a:txBody>
                    <a:bodyPr/>
                    <a:lstStyle/>
                    <a:p>
                      <a:pPr algn="ctr"/>
                      <a:r>
                        <a:rPr lang="fr-FR" sz="1400" b="0" i="0" u="none" strike="noStrike" kern="1200" baseline="0" dirty="0">
                          <a:solidFill>
                            <a:schemeClr val="dk1"/>
                          </a:solidFill>
                          <a:latin typeface="+mn-lt"/>
                          <a:ea typeface="+mn-ea"/>
                          <a:cs typeface="+mn-cs"/>
                        </a:rPr>
                        <a:t>NCT03471260</a:t>
                      </a:r>
                    </a:p>
                    <a:p>
                      <a:pPr algn="ctr"/>
                      <a:r>
                        <a:rPr lang="fr-FR" sz="1400" b="0" i="0" u="none" strike="noStrike" kern="1200" baseline="0" dirty="0">
                          <a:solidFill>
                            <a:schemeClr val="dk1"/>
                          </a:solidFill>
                          <a:latin typeface="+mn-lt"/>
                          <a:ea typeface="+mn-ea"/>
                          <a:cs typeface="+mn-cs"/>
                        </a:rPr>
                        <a:t>Single arm trial</a:t>
                      </a:r>
                      <a:endParaRPr lang="fr-FR" sz="1400" b="0" dirty="0"/>
                    </a:p>
                  </a:txBody>
                  <a:tcPr anchor="ctr"/>
                </a:tc>
                <a:tc>
                  <a:txBody>
                    <a:bodyPr/>
                    <a:lstStyle/>
                    <a:p>
                      <a:pPr algn="ctr"/>
                      <a:r>
                        <a:rPr lang="en-US" sz="1400" dirty="0"/>
                        <a:t>IPD for newly diagnosed AML</a:t>
                      </a:r>
                      <a:br>
                        <a:rPr lang="en-US" sz="1400" dirty="0"/>
                      </a:br>
                      <a:r>
                        <a:rPr lang="en-US" sz="1400" dirty="0"/>
                        <a:t>subgroup that received triplet</a:t>
                      </a:r>
                    </a:p>
                    <a:p>
                      <a:pPr algn="ctr"/>
                      <a:r>
                        <a:rPr lang="en-US" sz="1400" dirty="0"/>
                        <a:t>regimen (n=27)</a:t>
                      </a:r>
                    </a:p>
                  </a:txBody>
                  <a:tcPr anchor="ctr"/>
                </a:tc>
                <a:tc>
                  <a:txBody>
                    <a:bodyPr/>
                    <a:lstStyle/>
                    <a:p>
                      <a:pPr algn="ctr"/>
                      <a:r>
                        <a:rPr lang="en-US" sz="1400" dirty="0"/>
                        <a:t>Chemo-ineligible, newly diagnosed</a:t>
                      </a:r>
                      <a:br>
                        <a:rPr lang="en-US" sz="1400" dirty="0"/>
                      </a:br>
                      <a:r>
                        <a:rPr lang="en-US" sz="1400" dirty="0"/>
                        <a:t>mIDH1 AML</a:t>
                      </a:r>
                      <a:endParaRPr lang="fr-FR" sz="1400" dirty="0"/>
                    </a:p>
                  </a:txBody>
                  <a:tcPr anchor="ctr"/>
                </a:tc>
                <a:extLst>
                  <a:ext uri="{0D108BD9-81ED-4DB2-BD59-A6C34878D82A}">
                    <a16:rowId xmlns:a16="http://schemas.microsoft.com/office/drawing/2014/main" val="3770321098"/>
                  </a:ext>
                </a:extLst>
              </a:tr>
              <a:tr h="710863">
                <a:tc>
                  <a:txBody>
                    <a:bodyPr/>
                    <a:lstStyle/>
                    <a:p>
                      <a:r>
                        <a:rPr lang="fr-FR" sz="1400" b="1" i="0" u="none" strike="noStrike" kern="1200" baseline="0" dirty="0">
                          <a:solidFill>
                            <a:schemeClr val="dk1"/>
                          </a:solidFill>
                          <a:latin typeface="+mn-lt"/>
                          <a:ea typeface="+mn-ea"/>
                          <a:cs typeface="+mn-cs"/>
                        </a:rPr>
                        <a:t>Doublet </a:t>
                      </a:r>
                      <a:r>
                        <a:rPr lang="fr-FR" sz="1400" b="1" i="0" u="none" strike="noStrike" kern="1200" baseline="0" dirty="0" err="1">
                          <a:solidFill>
                            <a:schemeClr val="dk1"/>
                          </a:solidFill>
                          <a:latin typeface="+mn-lt"/>
                          <a:ea typeface="+mn-ea"/>
                          <a:cs typeface="+mn-cs"/>
                        </a:rPr>
                        <a:t>regimen</a:t>
                      </a:r>
                      <a:r>
                        <a:rPr lang="fr-FR" sz="1400" b="1" i="0" u="none" strike="noStrike" kern="1200" baseline="0" dirty="0">
                          <a:solidFill>
                            <a:schemeClr val="dk1"/>
                          </a:solidFill>
                          <a:latin typeface="+mn-lt"/>
                          <a:ea typeface="+mn-ea"/>
                          <a:cs typeface="+mn-cs"/>
                        </a:rPr>
                        <a:t>:</a:t>
                      </a:r>
                    </a:p>
                    <a:p>
                      <a:r>
                        <a:rPr lang="fr-FR" sz="1400" b="1" i="0" u="none" strike="noStrike" kern="1200" baseline="0" dirty="0">
                          <a:solidFill>
                            <a:srgbClr val="7030A0"/>
                          </a:solidFill>
                          <a:latin typeface="+mn-lt"/>
                          <a:ea typeface="+mn-ea"/>
                          <a:cs typeface="+mn-cs"/>
                        </a:rPr>
                        <a:t>IVO+AZA</a:t>
                      </a:r>
                      <a:endParaRPr lang="fr-FR" sz="1400" b="1" dirty="0">
                        <a:solidFill>
                          <a:srgbClr val="7030A0"/>
                        </a:solidFill>
                      </a:endParaRPr>
                    </a:p>
                  </a:txBody>
                  <a:tcPr anchor="ctr"/>
                </a:tc>
                <a:tc>
                  <a:txBody>
                    <a:bodyPr/>
                    <a:lstStyle/>
                    <a:p>
                      <a:pPr algn="ctr"/>
                      <a:r>
                        <a:rPr lang="fr-FR" sz="1400" dirty="0"/>
                        <a:t>AGILE</a:t>
                      </a:r>
                      <a:br>
                        <a:rPr lang="fr-FR" sz="1400" dirty="0"/>
                      </a:br>
                      <a:r>
                        <a:rPr lang="fr-FR" sz="1400" dirty="0"/>
                        <a:t>(NCT03173248)</a:t>
                      </a:r>
                      <a:br>
                        <a:rPr lang="fr-FR" sz="1400" dirty="0"/>
                      </a:br>
                      <a:r>
                        <a:rPr lang="fr-FR" sz="1400" dirty="0" err="1"/>
                        <a:t>Randomized</a:t>
                      </a:r>
                      <a:r>
                        <a:rPr lang="fr-FR" sz="1400" baseline="0" dirty="0"/>
                        <a:t> </a:t>
                      </a:r>
                      <a:r>
                        <a:rPr lang="fr-FR" sz="1400" dirty="0"/>
                        <a:t>Control Trial (RCT)</a:t>
                      </a:r>
                    </a:p>
                  </a:txBody>
                  <a:tcPr anchor="ctr"/>
                </a:tc>
                <a:tc>
                  <a:txBody>
                    <a:bodyPr/>
                    <a:lstStyle/>
                    <a:p>
                      <a:pPr algn="ctr"/>
                      <a:r>
                        <a:rPr lang="en-US" sz="1400" dirty="0"/>
                        <a:t>IPD with March 2021 cut-off to be used for CR</a:t>
                      </a:r>
                      <a:br>
                        <a:rPr lang="en-US" sz="1400" dirty="0"/>
                      </a:br>
                      <a:r>
                        <a:rPr lang="en-US" sz="1400" dirty="0"/>
                        <a:t>and </a:t>
                      </a:r>
                      <a:r>
                        <a:rPr lang="en-US" sz="1400" dirty="0" err="1"/>
                        <a:t>CRc</a:t>
                      </a:r>
                      <a:r>
                        <a:rPr lang="en-US" sz="1400" dirty="0"/>
                        <a:t> endpoints (n=72)</a:t>
                      </a:r>
                      <a:br>
                        <a:rPr lang="en-US" sz="1400" dirty="0"/>
                      </a:br>
                      <a:r>
                        <a:rPr lang="en-US" sz="1400" dirty="0"/>
                        <a:t>IPD with June 2022 cut-off</a:t>
                      </a:r>
                      <a:br>
                        <a:rPr lang="en-US" sz="1400" dirty="0"/>
                      </a:br>
                      <a:r>
                        <a:rPr lang="en-US" sz="1400" dirty="0"/>
                        <a:t>to be used for OS (n=73)</a:t>
                      </a:r>
                    </a:p>
                  </a:txBody>
                  <a:tcPr anchor="ctr"/>
                </a:tc>
                <a:tc>
                  <a:txBody>
                    <a:bodyPr/>
                    <a:lstStyle/>
                    <a:p>
                      <a:pPr algn="ctr"/>
                      <a:r>
                        <a:rPr lang="en-US" sz="1400" dirty="0"/>
                        <a:t>Chemo-ineligible, newly diagnosed</a:t>
                      </a:r>
                      <a:br>
                        <a:rPr lang="en-US" sz="1400" dirty="0"/>
                      </a:br>
                      <a:r>
                        <a:rPr lang="en-US" sz="1400" dirty="0"/>
                        <a:t>mIDH1 AML</a:t>
                      </a:r>
                      <a:endParaRPr lang="fr-FR" sz="1400" dirty="0"/>
                    </a:p>
                  </a:txBody>
                  <a:tcPr anchor="ctr"/>
                </a:tc>
                <a:extLst>
                  <a:ext uri="{0D108BD9-81ED-4DB2-BD59-A6C34878D82A}">
                    <a16:rowId xmlns:a16="http://schemas.microsoft.com/office/drawing/2014/main" val="205698725"/>
                  </a:ext>
                </a:extLst>
              </a:tr>
              <a:tr h="581615">
                <a:tc>
                  <a:txBody>
                    <a:bodyPr/>
                    <a:lstStyle/>
                    <a:p>
                      <a:r>
                        <a:rPr lang="fr-FR" sz="1400" b="1" i="0" u="none" strike="noStrike" kern="1200" baseline="0" dirty="0">
                          <a:solidFill>
                            <a:schemeClr val="dk1"/>
                          </a:solidFill>
                          <a:latin typeface="+mn-lt"/>
                          <a:ea typeface="+mn-ea"/>
                          <a:cs typeface="+mn-cs"/>
                        </a:rPr>
                        <a:t>Doublet </a:t>
                      </a:r>
                      <a:r>
                        <a:rPr lang="fr-FR" sz="1400" b="1" i="0" u="none" strike="noStrike" kern="1200" baseline="0" dirty="0" err="1">
                          <a:solidFill>
                            <a:schemeClr val="dk1"/>
                          </a:solidFill>
                          <a:latin typeface="+mn-lt"/>
                          <a:ea typeface="+mn-ea"/>
                          <a:cs typeface="+mn-cs"/>
                        </a:rPr>
                        <a:t>regimen</a:t>
                      </a:r>
                      <a:r>
                        <a:rPr lang="fr-FR" sz="1400" b="1" i="0" u="none" strike="noStrike" kern="1200" baseline="0" dirty="0">
                          <a:solidFill>
                            <a:schemeClr val="dk1"/>
                          </a:solidFill>
                          <a:latin typeface="+mn-lt"/>
                          <a:ea typeface="+mn-ea"/>
                          <a:cs typeface="+mn-cs"/>
                        </a:rPr>
                        <a:t>:</a:t>
                      </a:r>
                    </a:p>
                    <a:p>
                      <a:r>
                        <a:rPr lang="fr-FR" sz="1400" b="1" i="0" u="none" strike="noStrike" kern="1200" baseline="0" dirty="0">
                          <a:solidFill>
                            <a:srgbClr val="0070C0"/>
                          </a:solidFill>
                          <a:latin typeface="+mn-lt"/>
                          <a:ea typeface="+mn-ea"/>
                          <a:cs typeface="+mn-cs"/>
                        </a:rPr>
                        <a:t>VEN+AZA</a:t>
                      </a:r>
                      <a:endParaRPr lang="fr-FR" sz="1400" b="1" dirty="0">
                        <a:solidFill>
                          <a:srgbClr val="0070C0"/>
                        </a:solidFill>
                      </a:endParaRPr>
                    </a:p>
                  </a:txBody>
                  <a:tcPr anchor="ctr"/>
                </a:tc>
                <a:tc>
                  <a:txBody>
                    <a:bodyPr/>
                    <a:lstStyle/>
                    <a:p>
                      <a:pPr algn="ctr"/>
                      <a:r>
                        <a:rPr lang="en-US" sz="1400" dirty="0"/>
                        <a:t>VIALE-A</a:t>
                      </a:r>
                      <a:br>
                        <a:rPr lang="en-US" sz="1400" dirty="0"/>
                      </a:br>
                      <a:r>
                        <a:rPr lang="en-US" sz="1400" dirty="0"/>
                        <a:t>(NCT02993523), RCT, and</a:t>
                      </a:r>
                      <a:br>
                        <a:rPr lang="en-US" sz="1400" dirty="0"/>
                      </a:br>
                      <a:r>
                        <a:rPr lang="en-US" sz="1400" dirty="0"/>
                        <a:t>Phase </a:t>
                      </a:r>
                      <a:r>
                        <a:rPr lang="en-US" sz="1400" dirty="0" err="1"/>
                        <a:t>lb</a:t>
                      </a:r>
                      <a:r>
                        <a:rPr lang="en-US" sz="1400" dirty="0"/>
                        <a:t> trial (NCT02203773)</a:t>
                      </a:r>
                      <a:endParaRPr lang="fr-FR" sz="1400" dirty="0"/>
                    </a:p>
                  </a:txBody>
                  <a:tcPr anchor="ctr"/>
                </a:tc>
                <a:tc>
                  <a:txBody>
                    <a:bodyPr/>
                    <a:lstStyle/>
                    <a:p>
                      <a:pPr algn="ctr"/>
                      <a:r>
                        <a:rPr lang="en-US" sz="1400" dirty="0"/>
                        <a:t>Published </a:t>
                      </a:r>
                      <a:r>
                        <a:rPr lang="en-US" sz="1400" dirty="0" err="1"/>
                        <a:t>AgD</a:t>
                      </a:r>
                      <a:r>
                        <a:rPr lang="en-US" sz="1400" dirty="0"/>
                        <a:t> for mIDH1 subgroup</a:t>
                      </a:r>
                      <a:br>
                        <a:rPr lang="en-US" sz="1400" dirty="0"/>
                      </a:br>
                      <a:r>
                        <a:rPr lang="en-US" sz="1400" dirty="0"/>
                        <a:t>to be used (n=33)</a:t>
                      </a:r>
                      <a:endParaRPr lang="fr-FR" sz="1400" dirty="0"/>
                    </a:p>
                  </a:txBody>
                  <a:tcPr anchor="ctr"/>
                </a:tc>
                <a:tc>
                  <a:txBody>
                    <a:bodyPr/>
                    <a:lstStyle/>
                    <a:p>
                      <a:pPr algn="ctr"/>
                      <a:r>
                        <a:rPr lang="en-US" sz="1400" dirty="0"/>
                        <a:t>Chemo-ineligible. newly diagnosed mIDH1 AML;</a:t>
                      </a:r>
                      <a:br>
                        <a:rPr lang="en-US" sz="1400" dirty="0"/>
                      </a:br>
                      <a:r>
                        <a:rPr lang="en-US" sz="1400" dirty="0"/>
                        <a:t>baseline characteristics only available</a:t>
                      </a:r>
                      <a:br>
                        <a:rPr lang="en-US" sz="1400" dirty="0"/>
                      </a:br>
                      <a:r>
                        <a:rPr lang="en-US" sz="1400" dirty="0"/>
                        <a:t>for combined mIDH1/2 group</a:t>
                      </a:r>
                      <a:endParaRPr lang="fr-FR" sz="1400" dirty="0"/>
                    </a:p>
                  </a:txBody>
                  <a:tcPr anchor="ctr"/>
                </a:tc>
                <a:extLst>
                  <a:ext uri="{0D108BD9-81ED-4DB2-BD59-A6C34878D82A}">
                    <a16:rowId xmlns:a16="http://schemas.microsoft.com/office/drawing/2014/main" val="613905987"/>
                  </a:ext>
                </a:extLst>
              </a:tr>
            </a:tbl>
          </a:graphicData>
        </a:graphic>
      </p:graphicFrame>
      <p:sp>
        <p:nvSpPr>
          <p:cNvPr id="13" name="Text Box 3">
            <a:extLst>
              <a:ext uri="{FF2B5EF4-FFF2-40B4-BE49-F238E27FC236}">
                <a16:creationId xmlns:a16="http://schemas.microsoft.com/office/drawing/2014/main" id="{E76ED46C-C98D-0016-2B04-E1489A13A057}"/>
              </a:ext>
            </a:extLst>
          </p:cNvPr>
          <p:cNvSpPr txBox="1">
            <a:spLocks noChangeArrowheads="1"/>
          </p:cNvSpPr>
          <p:nvPr/>
        </p:nvSpPr>
        <p:spPr bwMode="auto">
          <a:xfrm>
            <a:off x="9448749" y="6538230"/>
            <a:ext cx="2743251"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Marvin-Peek J, abstract PF513</a:t>
            </a:r>
          </a:p>
        </p:txBody>
      </p:sp>
      <p:sp>
        <p:nvSpPr>
          <p:cNvPr id="2" name="ZoneTexte 1"/>
          <p:cNvSpPr txBox="1"/>
          <p:nvPr/>
        </p:nvSpPr>
        <p:spPr>
          <a:xfrm>
            <a:off x="4972517" y="6179193"/>
            <a:ext cx="2246962" cy="307777"/>
          </a:xfrm>
          <a:prstGeom prst="rect">
            <a:avLst/>
          </a:prstGeom>
          <a:noFill/>
        </p:spPr>
        <p:txBody>
          <a:bodyPr wrap="none" rtlCol="0">
            <a:spAutoFit/>
          </a:bodyPr>
          <a:lstStyle/>
          <a:p>
            <a:pPr algn="ctr"/>
            <a:r>
              <a:rPr lang="fr-FR" sz="1400" dirty="0"/>
              <a:t>IPD = </a:t>
            </a:r>
            <a:r>
              <a:rPr lang="fr-FR" sz="1400" dirty="0" err="1"/>
              <a:t>individual</a:t>
            </a:r>
            <a:r>
              <a:rPr lang="fr-FR" sz="1400" dirty="0"/>
              <a:t> patient data</a:t>
            </a:r>
          </a:p>
        </p:txBody>
      </p:sp>
    </p:spTree>
    <p:extLst>
      <p:ext uri="{BB962C8B-B14F-4D97-AF65-F5344CB8AC3E}">
        <p14:creationId xmlns:p14="http://schemas.microsoft.com/office/powerpoint/2010/main" val="121530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E71315A3-B5BB-6861-A7EB-7BB4F98851CB}"/>
              </a:ext>
            </a:extLst>
          </p:cNvPr>
          <p:cNvSpPr txBox="1">
            <a:spLocks noChangeArrowheads="1"/>
          </p:cNvSpPr>
          <p:nvPr/>
        </p:nvSpPr>
        <p:spPr bwMode="auto">
          <a:xfrm>
            <a:off x="9448749" y="6538230"/>
            <a:ext cx="2743251"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Marvin-Peek J, abstract PF513</a:t>
            </a:r>
          </a:p>
        </p:txBody>
      </p:sp>
      <p:sp>
        <p:nvSpPr>
          <p:cNvPr id="6" name="ZoneTexte 5">
            <a:extLst>
              <a:ext uri="{FF2B5EF4-FFF2-40B4-BE49-F238E27FC236}">
                <a16:creationId xmlns:a16="http://schemas.microsoft.com/office/drawing/2014/main" id="{BF8CC766-FA65-52D2-F7B8-12D4E0D35D53}"/>
              </a:ext>
            </a:extLst>
          </p:cNvPr>
          <p:cNvSpPr txBox="1"/>
          <p:nvPr/>
        </p:nvSpPr>
        <p:spPr>
          <a:xfrm>
            <a:off x="4550473" y="1675604"/>
            <a:ext cx="2659254" cy="400110"/>
          </a:xfrm>
          <a:prstGeom prst="rect">
            <a:avLst/>
          </a:prstGeom>
          <a:noFill/>
        </p:spPr>
        <p:txBody>
          <a:bodyPr wrap="none" rtlCol="0">
            <a:spAutoFit/>
          </a:bodyPr>
          <a:lstStyle/>
          <a:p>
            <a:pPr algn="ctr"/>
            <a:r>
              <a:rPr lang="en-US" sz="2000" b="1" dirty="0">
                <a:solidFill>
                  <a:srgbClr val="C00000"/>
                </a:solidFill>
              </a:rPr>
              <a:t>Baseline characteristics</a:t>
            </a:r>
            <a:endParaRPr lang="fr-FR" sz="1600" b="1" dirty="0">
              <a:solidFill>
                <a:srgbClr val="C00000"/>
              </a:solidFill>
            </a:endParaRPr>
          </a:p>
        </p:txBody>
      </p:sp>
      <p:graphicFrame>
        <p:nvGraphicFramePr>
          <p:cNvPr id="7" name="Tableau 6">
            <a:extLst>
              <a:ext uri="{FF2B5EF4-FFF2-40B4-BE49-F238E27FC236}">
                <a16:creationId xmlns:a16="http://schemas.microsoft.com/office/drawing/2014/main" id="{B3A2250F-B447-7C18-B765-698CDB155A41}"/>
              </a:ext>
            </a:extLst>
          </p:cNvPr>
          <p:cNvGraphicFramePr>
            <a:graphicFrameLocks noGrp="1"/>
          </p:cNvGraphicFramePr>
          <p:nvPr>
            <p:extLst>
              <p:ext uri="{D42A27DB-BD31-4B8C-83A1-F6EECF244321}">
                <p14:modId xmlns:p14="http://schemas.microsoft.com/office/powerpoint/2010/main" val="3493402007"/>
              </p:ext>
            </p:extLst>
          </p:nvPr>
        </p:nvGraphicFramePr>
        <p:xfrm>
          <a:off x="1822449" y="2133870"/>
          <a:ext cx="8115302" cy="4344480"/>
        </p:xfrm>
        <a:graphic>
          <a:graphicData uri="http://schemas.openxmlformats.org/drawingml/2006/table">
            <a:tbl>
              <a:tblPr firstRow="1" bandRow="1">
                <a:tableStyleId>{5C22544A-7EE6-4342-B048-85BDC9FD1C3A}</a:tableStyleId>
              </a:tblPr>
              <a:tblGrid>
                <a:gridCol w="2362475">
                  <a:extLst>
                    <a:ext uri="{9D8B030D-6E8A-4147-A177-3AD203B41FA5}">
                      <a16:colId xmlns:a16="http://schemas.microsoft.com/office/drawing/2014/main" val="2761761742"/>
                    </a:ext>
                  </a:extLst>
                </a:gridCol>
                <a:gridCol w="1917609">
                  <a:extLst>
                    <a:ext uri="{9D8B030D-6E8A-4147-A177-3AD203B41FA5}">
                      <a16:colId xmlns:a16="http://schemas.microsoft.com/office/drawing/2014/main" val="144294848"/>
                    </a:ext>
                  </a:extLst>
                </a:gridCol>
                <a:gridCol w="1917609">
                  <a:extLst>
                    <a:ext uri="{9D8B030D-6E8A-4147-A177-3AD203B41FA5}">
                      <a16:colId xmlns:a16="http://schemas.microsoft.com/office/drawing/2014/main" val="10594427"/>
                    </a:ext>
                  </a:extLst>
                </a:gridCol>
                <a:gridCol w="1917609">
                  <a:extLst>
                    <a:ext uri="{9D8B030D-6E8A-4147-A177-3AD203B41FA5}">
                      <a16:colId xmlns:a16="http://schemas.microsoft.com/office/drawing/2014/main" val="4027004195"/>
                    </a:ext>
                  </a:extLst>
                </a:gridCol>
              </a:tblGrid>
              <a:tr h="500346">
                <a:tc>
                  <a:txBody>
                    <a:bodyPr/>
                    <a:lstStyle/>
                    <a:p>
                      <a:r>
                        <a:rPr lang="fr-FR" sz="1400" dirty="0" err="1"/>
                        <a:t>Characteristics</a:t>
                      </a:r>
                      <a:endParaRPr lang="fr-FR" sz="1400" dirty="0"/>
                    </a:p>
                  </a:txBody>
                  <a:tcPr marT="36000" marB="36000" anchor="ctr"/>
                </a:tc>
                <a:tc>
                  <a:txBody>
                    <a:bodyPr/>
                    <a:lstStyle/>
                    <a:p>
                      <a:pPr algn="ctr"/>
                      <a:r>
                        <a:rPr lang="fr-FR" sz="1400" dirty="0"/>
                        <a:t>IVO+AZA+VEN</a:t>
                      </a:r>
                      <a:br>
                        <a:rPr lang="fr-FR" sz="1400" dirty="0"/>
                      </a:br>
                      <a:r>
                        <a:rPr lang="fr-FR" sz="1400" b="0" dirty="0"/>
                        <a:t>n=27</a:t>
                      </a:r>
                    </a:p>
                  </a:txBody>
                  <a:tcPr marT="36000" marB="36000" anchor="c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IVO+AZA</a:t>
                      </a:r>
                      <a:br>
                        <a:rPr kumimoji="0" lang="fr-FR" sz="1400" b="1" i="0" u="none" strike="noStrike" kern="1200" cap="none" spc="0" normalizeH="0" baseline="0" noProof="0" dirty="0">
                          <a:ln>
                            <a:noFill/>
                          </a:ln>
                          <a:solidFill>
                            <a:prstClr val="white"/>
                          </a:solidFill>
                          <a:effectLst/>
                          <a:uLnTx/>
                          <a:uFillTx/>
                          <a:latin typeface="Calibri"/>
                          <a:ea typeface="+mn-ea"/>
                          <a:cs typeface="+mn-cs"/>
                        </a:rPr>
                      </a:br>
                      <a:r>
                        <a:rPr kumimoji="0" lang="fr-FR" sz="1400" b="0" i="0" u="none" strike="noStrike" kern="1200" cap="none" spc="0" normalizeH="0" baseline="0" noProof="0" dirty="0">
                          <a:ln>
                            <a:noFill/>
                          </a:ln>
                          <a:solidFill>
                            <a:prstClr val="white"/>
                          </a:solidFill>
                          <a:effectLst/>
                          <a:uLnTx/>
                          <a:uFillTx/>
                          <a:latin typeface="Calibri"/>
                          <a:ea typeface="+mn-ea"/>
                          <a:cs typeface="+mn-cs"/>
                        </a:rPr>
                        <a:t>n=73</a:t>
                      </a:r>
                    </a:p>
                  </a:txBody>
                  <a:tcPr marT="36000" marB="36000" anchor="ct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VEN+AZA</a:t>
                      </a:r>
                      <a:br>
                        <a:rPr kumimoji="0" lang="fr-FR" sz="1400" b="1" i="0" u="none" strike="noStrike" kern="1200" cap="none" spc="0" normalizeH="0" baseline="0" noProof="0" dirty="0">
                          <a:ln>
                            <a:noFill/>
                          </a:ln>
                          <a:solidFill>
                            <a:prstClr val="white"/>
                          </a:solidFill>
                          <a:effectLst/>
                          <a:uLnTx/>
                          <a:uFillTx/>
                          <a:latin typeface="Calibri"/>
                          <a:ea typeface="+mn-ea"/>
                          <a:cs typeface="+mn-cs"/>
                        </a:rPr>
                      </a:br>
                      <a:r>
                        <a:rPr kumimoji="0" lang="fr-FR" sz="1400" b="0" i="0" u="none" strike="noStrike" kern="1200" cap="none" spc="0" normalizeH="0" baseline="0" noProof="0" dirty="0">
                          <a:ln>
                            <a:noFill/>
                          </a:ln>
                          <a:solidFill>
                            <a:prstClr val="white"/>
                          </a:solidFill>
                          <a:effectLst/>
                          <a:uLnTx/>
                          <a:uFillTx/>
                          <a:latin typeface="Calibri"/>
                          <a:ea typeface="+mn-ea"/>
                          <a:cs typeface="+mn-cs"/>
                        </a:rPr>
                        <a:t>mIDH1/2</a:t>
                      </a:r>
                      <a:br>
                        <a:rPr kumimoji="0" lang="fr-FR" sz="1400" b="1" i="0" u="none" strike="noStrike" kern="1200" cap="none" spc="0" normalizeH="0" baseline="0" noProof="0" dirty="0">
                          <a:ln>
                            <a:noFill/>
                          </a:ln>
                          <a:solidFill>
                            <a:prstClr val="white"/>
                          </a:solidFill>
                          <a:effectLst/>
                          <a:uLnTx/>
                          <a:uFillTx/>
                          <a:latin typeface="Calibri"/>
                          <a:ea typeface="+mn-ea"/>
                          <a:cs typeface="+mn-cs"/>
                        </a:rPr>
                      </a:br>
                      <a:r>
                        <a:rPr kumimoji="0" lang="fr-FR" sz="1400" b="0" i="0" u="none" strike="noStrike" kern="1200" cap="none" spc="0" normalizeH="0" baseline="0" noProof="0" dirty="0">
                          <a:ln>
                            <a:noFill/>
                          </a:ln>
                          <a:solidFill>
                            <a:prstClr val="white"/>
                          </a:solidFill>
                          <a:effectLst/>
                          <a:uLnTx/>
                          <a:uFillTx/>
                          <a:latin typeface="Calibri"/>
                          <a:ea typeface="+mn-ea"/>
                          <a:cs typeface="+mn-cs"/>
                        </a:rPr>
                        <a:t>n=81</a:t>
                      </a:r>
                    </a:p>
                  </a:txBody>
                  <a:tcPr marT="36000" marB="36000" anchor="ctr">
                    <a:solidFill>
                      <a:srgbClr val="0070C0"/>
                    </a:solidFill>
                  </a:tcPr>
                </a:tc>
                <a:extLst>
                  <a:ext uri="{0D108BD9-81ED-4DB2-BD59-A6C34878D82A}">
                    <a16:rowId xmlns:a16="http://schemas.microsoft.com/office/drawing/2014/main" val="3515573617"/>
                  </a:ext>
                </a:extLst>
              </a:tr>
              <a:tr h="646280">
                <a:tc>
                  <a:txBody>
                    <a:bodyPr/>
                    <a:lstStyle/>
                    <a:p>
                      <a:r>
                        <a:rPr lang="en-US" sz="1400" b="1" dirty="0"/>
                        <a:t>Mean age, years</a:t>
                      </a:r>
                    </a:p>
                    <a:p>
                      <a:r>
                        <a:rPr lang="en-US" sz="1400" dirty="0"/>
                        <a:t>   &lt;65 years</a:t>
                      </a:r>
                    </a:p>
                    <a:p>
                      <a:r>
                        <a:rPr lang="en-US" sz="1400" dirty="0"/>
                        <a:t>   65-&lt;75 years</a:t>
                      </a:r>
                    </a:p>
                    <a:p>
                      <a:r>
                        <a:rPr lang="en-US" sz="1400" u="none" dirty="0"/>
                        <a:t>   </a:t>
                      </a:r>
                      <a:r>
                        <a:rPr lang="en-US" sz="1400" u="sng" dirty="0"/>
                        <a:t>&gt;</a:t>
                      </a:r>
                      <a:r>
                        <a:rPr lang="en-US" sz="1400" dirty="0"/>
                        <a:t>75 years</a:t>
                      </a:r>
                      <a:endParaRPr lang="fr-FR" sz="1400" dirty="0"/>
                    </a:p>
                  </a:txBody>
                  <a:tcPr marT="36000" marB="36000" anchor="ctr"/>
                </a:tc>
                <a:tc>
                  <a:txBody>
                    <a:bodyPr/>
                    <a:lstStyle/>
                    <a:p>
                      <a:pPr algn="ctr"/>
                      <a:r>
                        <a:rPr lang="fr-FR" sz="1400" dirty="0"/>
                        <a:t>70.0</a:t>
                      </a:r>
                    </a:p>
                    <a:p>
                      <a:pPr algn="ctr"/>
                      <a:r>
                        <a:rPr lang="fr-FR" sz="1400" dirty="0"/>
                        <a:t>22%</a:t>
                      </a:r>
                    </a:p>
                    <a:p>
                      <a:pPr algn="ctr"/>
                      <a:r>
                        <a:rPr lang="fr-FR" sz="1400" dirty="0"/>
                        <a:t>48%</a:t>
                      </a:r>
                    </a:p>
                    <a:p>
                      <a:pPr algn="ctr"/>
                      <a:r>
                        <a:rPr lang="fr-FR" sz="1400" dirty="0"/>
                        <a:t>30%</a:t>
                      </a:r>
                    </a:p>
                  </a:txBody>
                  <a:tcPr marT="36000" marB="36000" anchor="ctr"/>
                </a:tc>
                <a:tc>
                  <a:txBody>
                    <a:bodyPr/>
                    <a:lstStyle/>
                    <a:p>
                      <a:pPr algn="ctr"/>
                      <a:r>
                        <a:rPr lang="fr-FR" sz="1400" dirty="0"/>
                        <a:t>74,4</a:t>
                      </a:r>
                    </a:p>
                    <a:p>
                      <a:pPr algn="ctr"/>
                      <a:r>
                        <a:rPr lang="fr-FR" sz="1400" dirty="0"/>
                        <a:t>5%</a:t>
                      </a:r>
                    </a:p>
                    <a:p>
                      <a:pPr algn="ctr"/>
                      <a:r>
                        <a:rPr lang="fr-FR" sz="1400" dirty="0"/>
                        <a:t>-</a:t>
                      </a:r>
                    </a:p>
                    <a:p>
                      <a:pPr algn="ctr"/>
                      <a:r>
                        <a:rPr lang="fr-FR" sz="1400" dirty="0"/>
                        <a:t>-</a:t>
                      </a:r>
                    </a:p>
                  </a:txBody>
                  <a:tcPr marT="36000" marB="36000" anchor="ctr"/>
                </a:tc>
                <a:tc>
                  <a:txBody>
                    <a:bodyPr/>
                    <a:lstStyle/>
                    <a:p>
                      <a:pPr algn="ctr"/>
                      <a:r>
                        <a:rPr lang="fr-FR" sz="1400" dirty="0"/>
                        <a:t>-</a:t>
                      </a:r>
                    </a:p>
                    <a:p>
                      <a:pPr algn="ctr"/>
                      <a:r>
                        <a:rPr lang="fr-FR" sz="1400" dirty="0"/>
                        <a:t>1%</a:t>
                      </a:r>
                    </a:p>
                    <a:p>
                      <a:pPr algn="ctr"/>
                      <a:r>
                        <a:rPr lang="fr-FR" sz="1400" dirty="0"/>
                        <a:t>33%</a:t>
                      </a:r>
                    </a:p>
                    <a:p>
                      <a:pPr algn="ctr"/>
                      <a:r>
                        <a:rPr lang="fr-FR" sz="1400" dirty="0"/>
                        <a:t>65%</a:t>
                      </a:r>
                    </a:p>
                  </a:txBody>
                  <a:tcPr marT="36000" marB="36000" anchor="ctr"/>
                </a:tc>
                <a:extLst>
                  <a:ext uri="{0D108BD9-81ED-4DB2-BD59-A6C34878D82A}">
                    <a16:rowId xmlns:a16="http://schemas.microsoft.com/office/drawing/2014/main" val="1310761591"/>
                  </a:ext>
                </a:extLst>
              </a:tr>
              <a:tr h="253648">
                <a:tc>
                  <a:txBody>
                    <a:bodyPr/>
                    <a:lstStyle/>
                    <a:p>
                      <a:r>
                        <a:rPr lang="fr-FR" sz="1400" dirty="0"/>
                        <a:t>Male</a:t>
                      </a:r>
                    </a:p>
                  </a:txBody>
                  <a:tcPr marT="36000" marB="36000" anchor="ctr"/>
                </a:tc>
                <a:tc>
                  <a:txBody>
                    <a:bodyPr/>
                    <a:lstStyle/>
                    <a:p>
                      <a:pPr algn="ctr"/>
                      <a:r>
                        <a:rPr lang="fr-FR" sz="1400" dirty="0"/>
                        <a:t>67%</a:t>
                      </a:r>
                    </a:p>
                  </a:txBody>
                  <a:tcPr marT="36000" marB="36000" anchor="ctr"/>
                </a:tc>
                <a:tc>
                  <a:txBody>
                    <a:bodyPr/>
                    <a:lstStyle/>
                    <a:p>
                      <a:pPr algn="ctr"/>
                      <a:r>
                        <a:rPr lang="fr-FR" sz="1400" dirty="0"/>
                        <a:t>58%</a:t>
                      </a:r>
                    </a:p>
                  </a:txBody>
                  <a:tcPr marT="36000" marB="36000" anchor="ctr"/>
                </a:tc>
                <a:tc>
                  <a:txBody>
                    <a:bodyPr/>
                    <a:lstStyle/>
                    <a:p>
                      <a:pPr algn="ctr"/>
                      <a:r>
                        <a:rPr lang="fr-FR" sz="1400" dirty="0"/>
                        <a:t>58%</a:t>
                      </a:r>
                    </a:p>
                  </a:txBody>
                  <a:tcPr marT="36000" marB="36000" anchor="ctr"/>
                </a:tc>
                <a:extLst>
                  <a:ext uri="{0D108BD9-81ED-4DB2-BD59-A6C34878D82A}">
                    <a16:rowId xmlns:a16="http://schemas.microsoft.com/office/drawing/2014/main" val="1327534782"/>
                  </a:ext>
                </a:extLst>
              </a:tr>
              <a:tr h="253648">
                <a:tc>
                  <a:txBody>
                    <a:bodyPr/>
                    <a:lstStyle/>
                    <a:p>
                      <a:r>
                        <a:rPr lang="fr-FR" sz="1400" b="1" dirty="0"/>
                        <a:t>ECOG score 0-1</a:t>
                      </a:r>
                    </a:p>
                  </a:txBody>
                  <a:tcPr marT="36000" marB="36000" anchor="ctr"/>
                </a:tc>
                <a:tc>
                  <a:txBody>
                    <a:bodyPr/>
                    <a:lstStyle/>
                    <a:p>
                      <a:pPr algn="ctr"/>
                      <a:r>
                        <a:rPr lang="fr-FR" sz="1400" dirty="0"/>
                        <a:t>85%</a:t>
                      </a:r>
                    </a:p>
                  </a:txBody>
                  <a:tcPr marT="36000" marB="36000" anchor="ctr"/>
                </a:tc>
                <a:tc>
                  <a:txBody>
                    <a:bodyPr/>
                    <a:lstStyle/>
                    <a:p>
                      <a:pPr algn="ctr"/>
                      <a:r>
                        <a:rPr lang="fr-FR" sz="1400" dirty="0"/>
                        <a:t>63%</a:t>
                      </a:r>
                    </a:p>
                  </a:txBody>
                  <a:tcPr marT="36000" marB="36000" anchor="ctr"/>
                </a:tc>
                <a:tc>
                  <a:txBody>
                    <a:bodyPr/>
                    <a:lstStyle/>
                    <a:p>
                      <a:pPr algn="ctr"/>
                      <a:r>
                        <a:rPr lang="fr-FR" sz="1400" dirty="0"/>
                        <a:t>57%</a:t>
                      </a:r>
                    </a:p>
                  </a:txBody>
                  <a:tcPr marT="36000" marB="36000" anchor="ctr"/>
                </a:tc>
                <a:extLst>
                  <a:ext uri="{0D108BD9-81ED-4DB2-BD59-A6C34878D82A}">
                    <a16:rowId xmlns:a16="http://schemas.microsoft.com/office/drawing/2014/main" val="485348785"/>
                  </a:ext>
                </a:extLst>
              </a:tr>
              <a:tr h="253648">
                <a:tc>
                  <a:txBody>
                    <a:bodyPr/>
                    <a:lstStyle/>
                    <a:p>
                      <a:r>
                        <a:rPr lang="fr-FR" sz="1400" b="1" i="1" dirty="0"/>
                        <a:t>de novo </a:t>
                      </a:r>
                      <a:r>
                        <a:rPr lang="fr-FR" sz="1400" b="1" dirty="0"/>
                        <a:t>AML</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74%</a:t>
                      </a:r>
                    </a:p>
                  </a:txBody>
                  <a:tcPr marT="36000" marB="36000" anchor="ctr"/>
                </a:tc>
                <a:tc>
                  <a:txBody>
                    <a:bodyPr/>
                    <a:lstStyle/>
                    <a:p>
                      <a:pPr algn="ctr"/>
                      <a:r>
                        <a:rPr lang="fr-FR" sz="1400" dirty="0"/>
                        <a:t>75%</a:t>
                      </a:r>
                    </a:p>
                  </a:txBody>
                  <a:tcPr marT="36000" marB="36000" anchor="ctr"/>
                </a:tc>
                <a:tc>
                  <a:txBody>
                    <a:bodyPr/>
                    <a:lstStyle/>
                    <a:p>
                      <a:pPr algn="ctr"/>
                      <a:r>
                        <a:rPr lang="fr-FR" sz="1400" dirty="0"/>
                        <a:t>74%</a:t>
                      </a:r>
                    </a:p>
                  </a:txBody>
                  <a:tcPr marT="36000" marB="36000" anchor="ctr"/>
                </a:tc>
                <a:extLst>
                  <a:ext uri="{0D108BD9-81ED-4DB2-BD59-A6C34878D82A}">
                    <a16:rowId xmlns:a16="http://schemas.microsoft.com/office/drawing/2014/main" val="1581751882"/>
                  </a:ext>
                </a:extLst>
              </a:tr>
              <a:tr h="792215">
                <a:tc>
                  <a:txBody>
                    <a:bodyPr/>
                    <a:lstStyle/>
                    <a:p>
                      <a:r>
                        <a:rPr lang="en-US" sz="1400" b="1" dirty="0"/>
                        <a:t>Cytogenetics</a:t>
                      </a:r>
                    </a:p>
                    <a:p>
                      <a:r>
                        <a:rPr lang="en-US" sz="1400" dirty="0"/>
                        <a:t>   Adverse</a:t>
                      </a:r>
                    </a:p>
                    <a:p>
                      <a:r>
                        <a:rPr lang="en-US" sz="1400" dirty="0"/>
                        <a:t>   Intermediate</a:t>
                      </a:r>
                    </a:p>
                    <a:p>
                      <a:r>
                        <a:rPr lang="en-US" sz="1400" dirty="0"/>
                        <a:t>   Favorable</a:t>
                      </a:r>
                    </a:p>
                    <a:p>
                      <a:r>
                        <a:rPr lang="en-US" sz="1400" dirty="0"/>
                        <a:t>   Other Missing</a:t>
                      </a:r>
                      <a:endParaRPr lang="fr-FR" sz="1400" dirty="0"/>
                    </a:p>
                  </a:txBody>
                  <a:tcPr marT="36000" marB="36000" anchor="ctr"/>
                </a:tc>
                <a:tc>
                  <a:txBody>
                    <a:bodyPr/>
                    <a:lstStyle/>
                    <a:p>
                      <a:pPr algn="ctr"/>
                      <a:r>
                        <a:rPr lang="fr-FR" sz="1400" dirty="0"/>
                        <a:t>67%</a:t>
                      </a:r>
                    </a:p>
                    <a:p>
                      <a:pPr algn="ctr"/>
                      <a:r>
                        <a:rPr lang="fr-FR" sz="1400" dirty="0"/>
                        <a:t>19%</a:t>
                      </a:r>
                    </a:p>
                    <a:p>
                      <a:pPr algn="ctr"/>
                      <a:r>
                        <a:rPr lang="fr-FR" sz="1400" dirty="0"/>
                        <a:t>15%</a:t>
                      </a:r>
                    </a:p>
                    <a:p>
                      <a:pPr algn="ctr"/>
                      <a:r>
                        <a:rPr lang="fr-FR" sz="1400" dirty="0"/>
                        <a:t>0%</a:t>
                      </a:r>
                    </a:p>
                    <a:p>
                      <a:pPr algn="ctr"/>
                      <a:r>
                        <a:rPr lang="fr-FR" sz="1400" dirty="0"/>
                        <a:t>0%</a:t>
                      </a:r>
                    </a:p>
                  </a:txBody>
                  <a:tcPr marT="36000" marB="36000" anchor="ctr"/>
                </a:tc>
                <a:tc>
                  <a:txBody>
                    <a:bodyPr/>
                    <a:lstStyle/>
                    <a:p>
                      <a:pPr algn="ctr"/>
                      <a:r>
                        <a:rPr lang="fr-FR" sz="1400" dirty="0"/>
                        <a:t>22%</a:t>
                      </a:r>
                    </a:p>
                    <a:p>
                      <a:pPr algn="ctr"/>
                      <a:r>
                        <a:rPr lang="fr-FR" sz="1400" dirty="0"/>
                        <a:t>67%</a:t>
                      </a:r>
                    </a:p>
                    <a:p>
                      <a:pPr algn="ctr"/>
                      <a:r>
                        <a:rPr lang="fr-FR" sz="1400" dirty="0"/>
                        <a:t>4%</a:t>
                      </a:r>
                    </a:p>
                    <a:p>
                      <a:pPr algn="ctr"/>
                      <a:r>
                        <a:rPr lang="fr-FR" sz="1400" dirty="0"/>
                        <a:t>4%</a:t>
                      </a:r>
                    </a:p>
                    <a:p>
                      <a:pPr algn="ctr"/>
                      <a:r>
                        <a:rPr lang="fr-FR" sz="1400" dirty="0"/>
                        <a:t>3%</a:t>
                      </a:r>
                    </a:p>
                  </a:txBody>
                  <a:tcPr marT="36000" marB="36000" anchor="ctr"/>
                </a:tc>
                <a:tc>
                  <a:txBody>
                    <a:bodyPr/>
                    <a:lstStyle/>
                    <a:p>
                      <a:pPr algn="ctr"/>
                      <a:r>
                        <a:rPr lang="fr-FR" sz="1400" dirty="0"/>
                        <a:t>24%</a:t>
                      </a:r>
                    </a:p>
                    <a:p>
                      <a:pPr algn="ctr"/>
                      <a:r>
                        <a:rPr lang="fr-FR" sz="1400" dirty="0"/>
                        <a:t>77%</a:t>
                      </a:r>
                    </a:p>
                    <a:p>
                      <a:pPr algn="ctr"/>
                      <a:r>
                        <a:rPr lang="fr-FR" sz="1400" dirty="0"/>
                        <a:t>0%</a:t>
                      </a:r>
                    </a:p>
                    <a:p>
                      <a:pPr algn="ctr"/>
                      <a:r>
                        <a:rPr lang="fr-FR" sz="1400" dirty="0"/>
                        <a:t>0%</a:t>
                      </a:r>
                    </a:p>
                    <a:p>
                      <a:pPr algn="ctr"/>
                      <a:r>
                        <a:rPr lang="fr-FR" sz="1400" dirty="0"/>
                        <a:t>0%</a:t>
                      </a:r>
                    </a:p>
                  </a:txBody>
                  <a:tcPr marT="36000" marB="36000" anchor="ctr"/>
                </a:tc>
                <a:extLst>
                  <a:ext uri="{0D108BD9-81ED-4DB2-BD59-A6C34878D82A}">
                    <a16:rowId xmlns:a16="http://schemas.microsoft.com/office/drawing/2014/main" val="2426670359"/>
                  </a:ext>
                </a:extLst>
              </a:tr>
              <a:tr h="500346">
                <a:tc>
                  <a:txBody>
                    <a:bodyPr/>
                    <a:lstStyle/>
                    <a:p>
                      <a:r>
                        <a:rPr lang="en-US" sz="1400" b="1" dirty="0"/>
                        <a:t>Bone marrow blasts </a:t>
                      </a:r>
                    </a:p>
                    <a:p>
                      <a:r>
                        <a:rPr lang="en-US" sz="1400" u="none" dirty="0"/>
                        <a:t>   </a:t>
                      </a:r>
                      <a:r>
                        <a:rPr lang="en-US" sz="1400" u="sng" dirty="0"/>
                        <a:t>&lt;</a:t>
                      </a:r>
                      <a:r>
                        <a:rPr lang="en-US" sz="1400" dirty="0"/>
                        <a:t>50</a:t>
                      </a:r>
                    </a:p>
                    <a:p>
                      <a:r>
                        <a:rPr lang="en-US" sz="1400" dirty="0"/>
                        <a:t>   Missing</a:t>
                      </a:r>
                      <a:endParaRPr lang="fr-FR" sz="1400" dirty="0"/>
                    </a:p>
                  </a:txBody>
                  <a:tcPr marT="36000" marB="36000" anchor="ctr"/>
                </a:tc>
                <a:tc>
                  <a:txBody>
                    <a:bodyPr/>
                    <a:lstStyle/>
                    <a:p>
                      <a:pPr algn="ctr"/>
                      <a:endParaRPr lang="fr-FR" sz="1400" dirty="0"/>
                    </a:p>
                    <a:p>
                      <a:pPr algn="ctr"/>
                      <a:r>
                        <a:rPr lang="fr-FR" sz="1400" dirty="0"/>
                        <a:t>52%</a:t>
                      </a:r>
                    </a:p>
                    <a:p>
                      <a:pPr algn="ctr"/>
                      <a:r>
                        <a:rPr lang="fr-FR" sz="1400" dirty="0"/>
                        <a:t>0%</a:t>
                      </a:r>
                    </a:p>
                  </a:txBody>
                  <a:tcPr marT="36000" marB="36000" anchor="ctr"/>
                </a:tc>
                <a:tc>
                  <a:txBody>
                    <a:bodyPr/>
                    <a:lstStyle/>
                    <a:p>
                      <a:pPr algn="ctr"/>
                      <a:endParaRPr lang="fr-FR" sz="1400" dirty="0"/>
                    </a:p>
                    <a:p>
                      <a:pPr algn="ctr"/>
                      <a:r>
                        <a:rPr lang="fr-FR" sz="1400" dirty="0"/>
                        <a:t>42%</a:t>
                      </a:r>
                    </a:p>
                    <a:p>
                      <a:pPr algn="ctr"/>
                      <a:r>
                        <a:rPr lang="fr-FR" sz="1400" dirty="0"/>
                        <a:t>1%</a:t>
                      </a:r>
                    </a:p>
                  </a:txBody>
                  <a:tcPr marT="36000" marB="36000" anchor="ctr"/>
                </a:tc>
                <a:tc>
                  <a:txBody>
                    <a:bodyPr/>
                    <a:lstStyle/>
                    <a:p>
                      <a:pPr algn="ctr"/>
                      <a:endParaRPr lang="fr-FR" sz="1400" dirty="0"/>
                    </a:p>
                    <a:p>
                      <a:pPr algn="ctr"/>
                      <a:r>
                        <a:rPr lang="fr-FR" sz="1400" dirty="0"/>
                        <a:t>42%</a:t>
                      </a:r>
                    </a:p>
                    <a:p>
                      <a:pPr algn="ctr"/>
                      <a:r>
                        <a:rPr lang="fr-FR" sz="1400" dirty="0"/>
                        <a:t>-</a:t>
                      </a:r>
                    </a:p>
                  </a:txBody>
                  <a:tcPr marT="36000" marB="36000" anchor="ctr"/>
                </a:tc>
                <a:extLst>
                  <a:ext uri="{0D108BD9-81ED-4DB2-BD59-A6C34878D82A}">
                    <a16:rowId xmlns:a16="http://schemas.microsoft.com/office/drawing/2014/main" val="84960552"/>
                  </a:ext>
                </a:extLst>
              </a:tr>
            </a:tbl>
          </a:graphicData>
        </a:graphic>
      </p:graphicFrame>
      <p:sp>
        <p:nvSpPr>
          <p:cNvPr id="9" name="Titre 8">
            <a:extLst>
              <a:ext uri="{FF2B5EF4-FFF2-40B4-BE49-F238E27FC236}">
                <a16:creationId xmlns:a16="http://schemas.microsoft.com/office/drawing/2014/main" id="{B782048B-92D1-54F8-0AAF-55F6E5871AF3}"/>
              </a:ext>
            </a:extLst>
          </p:cNvPr>
          <p:cNvSpPr>
            <a:spLocks noGrp="1"/>
          </p:cNvSpPr>
          <p:nvPr>
            <p:ph type="title"/>
          </p:nvPr>
        </p:nvSpPr>
        <p:spPr/>
        <p:txBody>
          <a:bodyPr/>
          <a:lstStyle/>
          <a:p>
            <a:r>
              <a:rPr lang="fr-FR" dirty="0" err="1"/>
              <a:t>Ivosidenib</a:t>
            </a:r>
            <a:r>
              <a:rPr lang="fr-FR" dirty="0"/>
              <a:t>-Based Triplet </a:t>
            </a:r>
            <a:r>
              <a:rPr lang="fr-FR" dirty="0" err="1"/>
              <a:t>Therapy</a:t>
            </a:r>
            <a:r>
              <a:rPr lang="fr-FR" dirty="0"/>
              <a:t> </a:t>
            </a:r>
            <a:r>
              <a:rPr lang="fr-FR" dirty="0" err="1"/>
              <a:t>Compared</a:t>
            </a:r>
            <a:r>
              <a:rPr lang="fr-FR" dirty="0"/>
              <a:t> </a:t>
            </a:r>
            <a:r>
              <a:rPr lang="fr-FR" dirty="0" err="1"/>
              <a:t>with</a:t>
            </a:r>
            <a:r>
              <a:rPr lang="fr-FR" dirty="0"/>
              <a:t> Doublet </a:t>
            </a:r>
            <a:r>
              <a:rPr lang="fr-FR" dirty="0" err="1"/>
              <a:t>Regimens</a:t>
            </a:r>
            <a:r>
              <a:rPr lang="fr-FR" dirty="0"/>
              <a:t> in IDH1-Mutated AML </a:t>
            </a:r>
            <a:r>
              <a:rPr kumimoji="0" lang="fr-FR" b="1" i="1" u="none" strike="noStrike" kern="1200" cap="none" spc="0" normalizeH="0" baseline="0" noProof="0" dirty="0">
                <a:ln>
                  <a:noFill/>
                </a:ln>
                <a:solidFill>
                  <a:srgbClr val="C00000"/>
                </a:solidFill>
                <a:effectLst/>
                <a:uLnTx/>
                <a:uFillTx/>
                <a:latin typeface="Calibri"/>
                <a:ea typeface="+mj-ea"/>
                <a:cs typeface="+mj-cs"/>
              </a:rPr>
              <a:t>(2)</a:t>
            </a:r>
            <a:endParaRPr lang="fr-FR" sz="4000" dirty="0"/>
          </a:p>
        </p:txBody>
      </p:sp>
    </p:spTree>
    <p:extLst>
      <p:ext uri="{BB962C8B-B14F-4D97-AF65-F5344CB8AC3E}">
        <p14:creationId xmlns:p14="http://schemas.microsoft.com/office/powerpoint/2010/main" val="98931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00A7B770-69C3-214C-F100-5EE36B709EFF}"/>
              </a:ext>
            </a:extLst>
          </p:cNvPr>
          <p:cNvSpPr txBox="1">
            <a:spLocks noChangeArrowheads="1"/>
          </p:cNvSpPr>
          <p:nvPr/>
        </p:nvSpPr>
        <p:spPr bwMode="auto">
          <a:xfrm>
            <a:off x="9448749" y="6538230"/>
            <a:ext cx="2743251"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Marvin-Peek J, abstract PF513</a:t>
            </a:r>
          </a:p>
        </p:txBody>
      </p:sp>
      <p:sp>
        <p:nvSpPr>
          <p:cNvPr id="8" name="ZoneTexte 7">
            <a:extLst>
              <a:ext uri="{FF2B5EF4-FFF2-40B4-BE49-F238E27FC236}">
                <a16:creationId xmlns:a16="http://schemas.microsoft.com/office/drawing/2014/main" id="{EC9FD01C-0268-6492-0CCD-4A9CDB1F571C}"/>
              </a:ext>
            </a:extLst>
          </p:cNvPr>
          <p:cNvSpPr txBox="1"/>
          <p:nvPr/>
        </p:nvSpPr>
        <p:spPr>
          <a:xfrm>
            <a:off x="465738" y="1735115"/>
            <a:ext cx="5470215" cy="523220"/>
          </a:xfrm>
          <a:prstGeom prst="rect">
            <a:avLst/>
          </a:prstGeom>
          <a:noFill/>
        </p:spPr>
        <p:txBody>
          <a:bodyPr wrap="none" rtlCol="0">
            <a:spAutoFit/>
          </a:bodyPr>
          <a:lstStyle/>
          <a:p>
            <a:pPr algn="ctr"/>
            <a:r>
              <a:rPr lang="en-US" sz="1400" b="1" dirty="0">
                <a:solidFill>
                  <a:srgbClr val="C00000"/>
                </a:solidFill>
              </a:rPr>
              <a:t>Kaplan-Meier curves for OS in patients receiving </a:t>
            </a:r>
            <a:r>
              <a:rPr lang="en-US" sz="1400" b="1" dirty="0">
                <a:solidFill>
                  <a:srgbClr val="FD4E3B"/>
                </a:solidFill>
              </a:rPr>
              <a:t>IVO+AZA+VEN </a:t>
            </a:r>
            <a:r>
              <a:rPr lang="en-US" sz="1400" b="1" dirty="0">
                <a:solidFill>
                  <a:srgbClr val="C00000"/>
                </a:solidFill>
              </a:rPr>
              <a:t>versus</a:t>
            </a:r>
            <a:br>
              <a:rPr lang="en-US" sz="1400" b="1" dirty="0">
                <a:solidFill>
                  <a:srgbClr val="C00000"/>
                </a:solidFill>
              </a:rPr>
            </a:br>
            <a:r>
              <a:rPr lang="en-US" sz="1400" b="1" dirty="0">
                <a:solidFill>
                  <a:srgbClr val="C00000"/>
                </a:solidFill>
              </a:rPr>
              <a:t> </a:t>
            </a:r>
            <a:r>
              <a:rPr lang="en-US" sz="1400" b="1" dirty="0">
                <a:solidFill>
                  <a:srgbClr val="7030A0"/>
                </a:solidFill>
              </a:rPr>
              <a:t>IVO+AZA</a:t>
            </a:r>
            <a:r>
              <a:rPr lang="en-US" sz="1400" b="1" dirty="0">
                <a:solidFill>
                  <a:srgbClr val="C00000"/>
                </a:solidFill>
              </a:rPr>
              <a:t> and </a:t>
            </a:r>
            <a:r>
              <a:rPr lang="en-US" sz="1400" b="1" dirty="0">
                <a:solidFill>
                  <a:srgbClr val="0070C0"/>
                </a:solidFill>
              </a:rPr>
              <a:t>VEN+AZA</a:t>
            </a:r>
            <a:r>
              <a:rPr lang="en-US" sz="1400" b="1" dirty="0">
                <a:solidFill>
                  <a:srgbClr val="C00000"/>
                </a:solidFill>
              </a:rPr>
              <a:t>, unadjusted for age or ECOG status at baseline</a:t>
            </a:r>
            <a:endParaRPr lang="fr-FR" sz="1100" b="1" dirty="0">
              <a:solidFill>
                <a:srgbClr val="C00000"/>
              </a:solidFill>
            </a:endParaRPr>
          </a:p>
        </p:txBody>
      </p:sp>
      <p:sp>
        <p:nvSpPr>
          <p:cNvPr id="6" name="ZoneTexte 5">
            <a:extLst>
              <a:ext uri="{FF2B5EF4-FFF2-40B4-BE49-F238E27FC236}">
                <a16:creationId xmlns:a16="http://schemas.microsoft.com/office/drawing/2014/main" id="{EAE38F20-D0C5-7F44-05AF-C91CE65E77FF}"/>
              </a:ext>
            </a:extLst>
          </p:cNvPr>
          <p:cNvSpPr txBox="1"/>
          <p:nvPr/>
        </p:nvSpPr>
        <p:spPr>
          <a:xfrm>
            <a:off x="6260435" y="1674879"/>
            <a:ext cx="5703868" cy="523220"/>
          </a:xfrm>
          <a:prstGeom prst="rect">
            <a:avLst/>
          </a:prstGeom>
          <a:noFill/>
        </p:spPr>
        <p:txBody>
          <a:bodyPr wrap="square" rtlCol="0">
            <a:spAutoFit/>
          </a:bodyPr>
          <a:lstStyle/>
          <a:p>
            <a:pPr algn="ctr"/>
            <a:r>
              <a:rPr lang="en-US" sz="1400" b="1" dirty="0">
                <a:solidFill>
                  <a:srgbClr val="C00000"/>
                </a:solidFill>
              </a:rPr>
              <a:t>Kaplan-Meier curves for OS in patients receiving </a:t>
            </a:r>
            <a:r>
              <a:rPr lang="en-US" sz="1400" b="1" dirty="0">
                <a:solidFill>
                  <a:srgbClr val="FD4E3B"/>
                </a:solidFill>
              </a:rPr>
              <a:t>IVO+AZA+VEN </a:t>
            </a:r>
            <a:r>
              <a:rPr lang="en-US" sz="1400" b="1" dirty="0">
                <a:solidFill>
                  <a:srgbClr val="C00000"/>
                </a:solidFill>
              </a:rPr>
              <a:t>versus </a:t>
            </a:r>
            <a:r>
              <a:rPr lang="en-US" sz="1400" b="1" dirty="0">
                <a:solidFill>
                  <a:srgbClr val="7030A0"/>
                </a:solidFill>
              </a:rPr>
              <a:t>IVO+AZA </a:t>
            </a:r>
            <a:r>
              <a:rPr lang="en-US" sz="1400" b="1" dirty="0">
                <a:solidFill>
                  <a:srgbClr val="C00000"/>
                </a:solidFill>
              </a:rPr>
              <a:t>and </a:t>
            </a:r>
            <a:r>
              <a:rPr lang="en-US" sz="1400" b="1" dirty="0">
                <a:solidFill>
                  <a:srgbClr val="0070C0"/>
                </a:solidFill>
              </a:rPr>
              <a:t>VEN+AZA</a:t>
            </a:r>
            <a:r>
              <a:rPr lang="en-US" sz="1400" b="1" dirty="0">
                <a:solidFill>
                  <a:srgbClr val="C00000"/>
                </a:solidFill>
              </a:rPr>
              <a:t> adjusted for age or ECOG status at baseline</a:t>
            </a:r>
            <a:endParaRPr lang="fr-FR" sz="1100" b="1" dirty="0">
              <a:solidFill>
                <a:srgbClr val="C00000"/>
              </a:solidFill>
            </a:endParaRPr>
          </a:p>
        </p:txBody>
      </p:sp>
      <p:sp>
        <p:nvSpPr>
          <p:cNvPr id="11" name="Titre 10">
            <a:extLst>
              <a:ext uri="{FF2B5EF4-FFF2-40B4-BE49-F238E27FC236}">
                <a16:creationId xmlns:a16="http://schemas.microsoft.com/office/drawing/2014/main" id="{1CA4CB64-B0C5-61E6-F762-7BCA7B362A4A}"/>
              </a:ext>
            </a:extLst>
          </p:cNvPr>
          <p:cNvSpPr>
            <a:spLocks noGrp="1"/>
          </p:cNvSpPr>
          <p:nvPr>
            <p:ph type="title"/>
          </p:nvPr>
        </p:nvSpPr>
        <p:spPr/>
        <p:txBody>
          <a:bodyPr/>
          <a:lstStyle/>
          <a:p>
            <a:r>
              <a:rPr lang="fr-FR" dirty="0" err="1"/>
              <a:t>Ivosidenib</a:t>
            </a:r>
            <a:r>
              <a:rPr lang="fr-FR" dirty="0"/>
              <a:t>-Based Triplet </a:t>
            </a:r>
            <a:r>
              <a:rPr lang="fr-FR" dirty="0" err="1"/>
              <a:t>Therapy</a:t>
            </a:r>
            <a:r>
              <a:rPr lang="fr-FR" dirty="0"/>
              <a:t> </a:t>
            </a:r>
            <a:r>
              <a:rPr lang="fr-FR" dirty="0" err="1"/>
              <a:t>Compared</a:t>
            </a:r>
            <a:r>
              <a:rPr lang="fr-FR" dirty="0"/>
              <a:t> </a:t>
            </a:r>
            <a:r>
              <a:rPr lang="fr-FR" dirty="0" err="1"/>
              <a:t>with</a:t>
            </a:r>
            <a:r>
              <a:rPr lang="fr-FR" dirty="0"/>
              <a:t> Doublet </a:t>
            </a:r>
            <a:r>
              <a:rPr lang="fr-FR" dirty="0" err="1"/>
              <a:t>Regimens</a:t>
            </a:r>
            <a:r>
              <a:rPr lang="fr-FR" dirty="0"/>
              <a:t> in IDH1-Mutated AML </a:t>
            </a:r>
            <a:r>
              <a:rPr kumimoji="0" lang="fr-FR" b="1" i="1" u="none" strike="noStrike" kern="1200" cap="none" spc="0" normalizeH="0" baseline="0" noProof="0" dirty="0">
                <a:ln>
                  <a:noFill/>
                </a:ln>
                <a:solidFill>
                  <a:srgbClr val="C00000"/>
                </a:solidFill>
                <a:effectLst/>
                <a:uLnTx/>
                <a:uFillTx/>
                <a:latin typeface="Calibri"/>
                <a:ea typeface="+mj-ea"/>
                <a:cs typeface="+mj-cs"/>
              </a:rPr>
              <a:t>(3)</a:t>
            </a:r>
            <a:endParaRPr lang="fr-FR" sz="4000" dirty="0"/>
          </a:p>
        </p:txBody>
      </p:sp>
      <p:grpSp>
        <p:nvGrpSpPr>
          <p:cNvPr id="2" name="Groupe 1">
            <a:extLst>
              <a:ext uri="{FF2B5EF4-FFF2-40B4-BE49-F238E27FC236}">
                <a16:creationId xmlns:a16="http://schemas.microsoft.com/office/drawing/2014/main" id="{43ED0EF2-FE6A-4966-81A5-7A9E1280138E}"/>
              </a:ext>
            </a:extLst>
          </p:cNvPr>
          <p:cNvGrpSpPr/>
          <p:nvPr/>
        </p:nvGrpSpPr>
        <p:grpSpPr>
          <a:xfrm>
            <a:off x="210412" y="2466174"/>
            <a:ext cx="11555161" cy="2493972"/>
            <a:chOff x="210412" y="2466174"/>
            <a:chExt cx="11555161" cy="2493972"/>
          </a:xfrm>
        </p:grpSpPr>
        <p:sp>
          <p:nvSpPr>
            <p:cNvPr id="1040" name="Line 71">
              <a:extLst>
                <a:ext uri="{FF2B5EF4-FFF2-40B4-BE49-F238E27FC236}">
                  <a16:creationId xmlns:a16="http://schemas.microsoft.com/office/drawing/2014/main" id="{B9DA00E1-2CA9-4827-8265-378BA41F4753}"/>
                </a:ext>
              </a:extLst>
            </p:cNvPr>
            <p:cNvSpPr>
              <a:spLocks noChangeShapeType="1"/>
            </p:cNvSpPr>
            <p:nvPr/>
          </p:nvSpPr>
          <p:spPr bwMode="auto">
            <a:xfrm flipH="1">
              <a:off x="2132474" y="2584649"/>
              <a:ext cx="127000" cy="0"/>
            </a:xfrm>
            <a:prstGeom prst="line">
              <a:avLst/>
            </a:prstGeom>
            <a:noFill/>
            <a:ln w="1905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065" name="Groupe 1064">
              <a:extLst>
                <a:ext uri="{FF2B5EF4-FFF2-40B4-BE49-F238E27FC236}">
                  <a16:creationId xmlns:a16="http://schemas.microsoft.com/office/drawing/2014/main" id="{10223649-FB10-CD20-55B4-BE6D71EC40C4}"/>
                </a:ext>
              </a:extLst>
            </p:cNvPr>
            <p:cNvGrpSpPr/>
            <p:nvPr/>
          </p:nvGrpSpPr>
          <p:grpSpPr>
            <a:xfrm>
              <a:off x="706610" y="2773506"/>
              <a:ext cx="2395682" cy="1821297"/>
              <a:chOff x="257796" y="2671626"/>
              <a:chExt cx="2635250" cy="1821297"/>
            </a:xfrm>
          </p:grpSpPr>
          <p:sp>
            <p:nvSpPr>
              <p:cNvPr id="14" name="Freeform 6">
                <a:extLst>
                  <a:ext uri="{FF2B5EF4-FFF2-40B4-BE49-F238E27FC236}">
                    <a16:creationId xmlns:a16="http://schemas.microsoft.com/office/drawing/2014/main" id="{59A1339D-EE15-70FB-D91A-B063C7FDF65D}"/>
                  </a:ext>
                </a:extLst>
              </p:cNvPr>
              <p:cNvSpPr>
                <a:spLocks/>
              </p:cNvSpPr>
              <p:nvPr/>
            </p:nvSpPr>
            <p:spPr bwMode="auto">
              <a:xfrm>
                <a:off x="295896" y="2671626"/>
                <a:ext cx="2555875" cy="1755226"/>
              </a:xfrm>
              <a:custGeom>
                <a:avLst/>
                <a:gdLst>
                  <a:gd name="T0" fmla="*/ 4829 w 4829"/>
                  <a:gd name="T1" fmla="*/ 1833 h 1833"/>
                  <a:gd name="T2" fmla="*/ 0 w 4829"/>
                  <a:gd name="T3" fmla="*/ 1833 h 1833"/>
                  <a:gd name="T4" fmla="*/ 0 w 4829"/>
                  <a:gd name="T5" fmla="*/ 0 h 1833"/>
                </a:gdLst>
                <a:ahLst/>
                <a:cxnLst>
                  <a:cxn ang="0">
                    <a:pos x="T0" y="T1"/>
                  </a:cxn>
                  <a:cxn ang="0">
                    <a:pos x="T2" y="T3"/>
                  </a:cxn>
                  <a:cxn ang="0">
                    <a:pos x="T4" y="T5"/>
                  </a:cxn>
                </a:cxnLst>
                <a:rect l="0" t="0" r="r" b="b"/>
                <a:pathLst>
                  <a:path w="4829" h="1833">
                    <a:moveTo>
                      <a:pt x="4829" y="1833"/>
                    </a:moveTo>
                    <a:lnTo>
                      <a:pt x="0" y="183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31">
                <a:extLst>
                  <a:ext uri="{FF2B5EF4-FFF2-40B4-BE49-F238E27FC236}">
                    <a16:creationId xmlns:a16="http://schemas.microsoft.com/office/drawing/2014/main" id="{80B48D4B-BF4A-9E1C-7F78-15B980A882CC}"/>
                  </a:ext>
                </a:extLst>
              </p:cNvPr>
              <p:cNvSpPr>
                <a:spLocks noChangeShapeType="1"/>
              </p:cNvSpPr>
              <p:nvPr/>
            </p:nvSpPr>
            <p:spPr bwMode="auto">
              <a:xfrm flipV="1">
                <a:off x="2281859"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32">
                <a:extLst>
                  <a:ext uri="{FF2B5EF4-FFF2-40B4-BE49-F238E27FC236}">
                    <a16:creationId xmlns:a16="http://schemas.microsoft.com/office/drawing/2014/main" id="{3FF7B63C-EEE3-732C-3A96-495FC576E2D7}"/>
                  </a:ext>
                </a:extLst>
              </p:cNvPr>
              <p:cNvSpPr>
                <a:spLocks noChangeShapeType="1"/>
              </p:cNvSpPr>
              <p:nvPr/>
            </p:nvSpPr>
            <p:spPr bwMode="auto">
              <a:xfrm flipV="1">
                <a:off x="1711946"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33">
                <a:extLst>
                  <a:ext uri="{FF2B5EF4-FFF2-40B4-BE49-F238E27FC236}">
                    <a16:creationId xmlns:a16="http://schemas.microsoft.com/office/drawing/2014/main" id="{CC9DAF88-D3F0-C30F-691E-43416517BE59}"/>
                  </a:ext>
                </a:extLst>
              </p:cNvPr>
              <p:cNvSpPr>
                <a:spLocks noChangeShapeType="1"/>
              </p:cNvSpPr>
              <p:nvPr/>
            </p:nvSpPr>
            <p:spPr bwMode="auto">
              <a:xfrm flipV="1">
                <a:off x="2000871"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36">
                <a:extLst>
                  <a:ext uri="{FF2B5EF4-FFF2-40B4-BE49-F238E27FC236}">
                    <a16:creationId xmlns:a16="http://schemas.microsoft.com/office/drawing/2014/main" id="{945A2511-A307-9900-1F56-C3B7732BBF4B}"/>
                  </a:ext>
                </a:extLst>
              </p:cNvPr>
              <p:cNvSpPr>
                <a:spLocks noChangeShapeType="1"/>
              </p:cNvSpPr>
              <p:nvPr/>
            </p:nvSpPr>
            <p:spPr bwMode="auto">
              <a:xfrm flipV="1">
                <a:off x="2843834"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37">
                <a:extLst>
                  <a:ext uri="{FF2B5EF4-FFF2-40B4-BE49-F238E27FC236}">
                    <a16:creationId xmlns:a16="http://schemas.microsoft.com/office/drawing/2014/main" id="{9B875AB0-D09B-07FE-EC64-0CF79BAC225C}"/>
                  </a:ext>
                </a:extLst>
              </p:cNvPr>
              <p:cNvSpPr>
                <a:spLocks noChangeShapeType="1"/>
              </p:cNvSpPr>
              <p:nvPr/>
            </p:nvSpPr>
            <p:spPr bwMode="auto">
              <a:xfrm flipV="1">
                <a:off x="2562846"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38">
                <a:extLst>
                  <a:ext uri="{FF2B5EF4-FFF2-40B4-BE49-F238E27FC236}">
                    <a16:creationId xmlns:a16="http://schemas.microsoft.com/office/drawing/2014/main" id="{81AABB87-3C95-E28D-7965-39639B95B19E}"/>
                  </a:ext>
                </a:extLst>
              </p:cNvPr>
              <p:cNvSpPr>
                <a:spLocks noChangeShapeType="1"/>
              </p:cNvSpPr>
              <p:nvPr/>
            </p:nvSpPr>
            <p:spPr bwMode="auto">
              <a:xfrm flipH="1">
                <a:off x="257796" y="3544929"/>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7" name="Line 39">
                <a:extLst>
                  <a:ext uri="{FF2B5EF4-FFF2-40B4-BE49-F238E27FC236}">
                    <a16:creationId xmlns:a16="http://schemas.microsoft.com/office/drawing/2014/main" id="{51FB87A5-1BF1-AC1D-18FB-E46E1458BD3F}"/>
                  </a:ext>
                </a:extLst>
              </p:cNvPr>
              <p:cNvSpPr>
                <a:spLocks noChangeShapeType="1"/>
              </p:cNvSpPr>
              <p:nvPr/>
            </p:nvSpPr>
            <p:spPr bwMode="auto">
              <a:xfrm flipH="1">
                <a:off x="257796" y="3111149"/>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8" name="Line 40">
                <a:extLst>
                  <a:ext uri="{FF2B5EF4-FFF2-40B4-BE49-F238E27FC236}">
                    <a16:creationId xmlns:a16="http://schemas.microsoft.com/office/drawing/2014/main" id="{E569C467-33B4-CB62-B7B9-0FA8072BC898}"/>
                  </a:ext>
                </a:extLst>
              </p:cNvPr>
              <p:cNvSpPr>
                <a:spLocks noChangeShapeType="1"/>
              </p:cNvSpPr>
              <p:nvPr/>
            </p:nvSpPr>
            <p:spPr bwMode="auto">
              <a:xfrm flipH="1">
                <a:off x="257796" y="2674498"/>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9" name="Line 41">
                <a:extLst>
                  <a:ext uri="{FF2B5EF4-FFF2-40B4-BE49-F238E27FC236}">
                    <a16:creationId xmlns:a16="http://schemas.microsoft.com/office/drawing/2014/main" id="{80C49611-E5E0-F020-1D9D-0291EFB6BC27}"/>
                  </a:ext>
                </a:extLst>
              </p:cNvPr>
              <p:cNvSpPr>
                <a:spLocks noChangeShapeType="1"/>
              </p:cNvSpPr>
              <p:nvPr/>
            </p:nvSpPr>
            <p:spPr bwMode="auto">
              <a:xfrm flipH="1">
                <a:off x="257796" y="3990198"/>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0" name="Freeform 42">
                <a:extLst>
                  <a:ext uri="{FF2B5EF4-FFF2-40B4-BE49-F238E27FC236}">
                    <a16:creationId xmlns:a16="http://schemas.microsoft.com/office/drawing/2014/main" id="{C4693192-CD1B-AC36-BE79-6655F08023D7}"/>
                  </a:ext>
                </a:extLst>
              </p:cNvPr>
              <p:cNvSpPr>
                <a:spLocks/>
              </p:cNvSpPr>
              <p:nvPr/>
            </p:nvSpPr>
            <p:spPr bwMode="auto">
              <a:xfrm>
                <a:off x="257796" y="4426850"/>
                <a:ext cx="38100" cy="66073"/>
              </a:xfrm>
              <a:custGeom>
                <a:avLst/>
                <a:gdLst>
                  <a:gd name="T0" fmla="*/ 71 w 71"/>
                  <a:gd name="T1" fmla="*/ 70 h 70"/>
                  <a:gd name="T2" fmla="*/ 71 w 71"/>
                  <a:gd name="T3" fmla="*/ 0 h 70"/>
                  <a:gd name="T4" fmla="*/ 0 w 71"/>
                  <a:gd name="T5" fmla="*/ 0 h 70"/>
                </a:gdLst>
                <a:ahLst/>
                <a:cxnLst>
                  <a:cxn ang="0">
                    <a:pos x="T0" y="T1"/>
                  </a:cxn>
                  <a:cxn ang="0">
                    <a:pos x="T2" y="T3"/>
                  </a:cxn>
                  <a:cxn ang="0">
                    <a:pos x="T4" y="T5"/>
                  </a:cxn>
                </a:cxnLst>
                <a:rect l="0" t="0" r="r" b="b"/>
                <a:pathLst>
                  <a:path w="71" h="70">
                    <a:moveTo>
                      <a:pt x="71" y="70"/>
                    </a:moveTo>
                    <a:lnTo>
                      <a:pt x="71"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1" name="Line 43">
                <a:extLst>
                  <a:ext uri="{FF2B5EF4-FFF2-40B4-BE49-F238E27FC236}">
                    <a16:creationId xmlns:a16="http://schemas.microsoft.com/office/drawing/2014/main" id="{55D69BFF-6BE7-BBAF-8B18-041561D80BD5}"/>
                  </a:ext>
                </a:extLst>
              </p:cNvPr>
              <p:cNvSpPr>
                <a:spLocks noChangeShapeType="1"/>
              </p:cNvSpPr>
              <p:nvPr/>
            </p:nvSpPr>
            <p:spPr bwMode="auto">
              <a:xfrm flipV="1">
                <a:off x="1146796"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44">
                <a:extLst>
                  <a:ext uri="{FF2B5EF4-FFF2-40B4-BE49-F238E27FC236}">
                    <a16:creationId xmlns:a16="http://schemas.microsoft.com/office/drawing/2014/main" id="{5DD5485D-5468-F3DF-E7A5-83D68637D302}"/>
                  </a:ext>
                </a:extLst>
              </p:cNvPr>
              <p:cNvSpPr>
                <a:spLocks noChangeShapeType="1"/>
              </p:cNvSpPr>
              <p:nvPr/>
            </p:nvSpPr>
            <p:spPr bwMode="auto">
              <a:xfrm flipV="1">
                <a:off x="1430959"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45">
                <a:extLst>
                  <a:ext uri="{FF2B5EF4-FFF2-40B4-BE49-F238E27FC236}">
                    <a16:creationId xmlns:a16="http://schemas.microsoft.com/office/drawing/2014/main" id="{86DB01A9-DE8F-7319-914E-D65BE074E069}"/>
                  </a:ext>
                </a:extLst>
              </p:cNvPr>
              <p:cNvSpPr>
                <a:spLocks noChangeShapeType="1"/>
              </p:cNvSpPr>
              <p:nvPr/>
            </p:nvSpPr>
            <p:spPr bwMode="auto">
              <a:xfrm flipV="1">
                <a:off x="576884"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4" name="Line 46">
                <a:extLst>
                  <a:ext uri="{FF2B5EF4-FFF2-40B4-BE49-F238E27FC236}">
                    <a16:creationId xmlns:a16="http://schemas.microsoft.com/office/drawing/2014/main" id="{3F45D759-6206-6DCA-AFD3-C781227ED0DF}"/>
                  </a:ext>
                </a:extLst>
              </p:cNvPr>
              <p:cNvSpPr>
                <a:spLocks noChangeShapeType="1"/>
              </p:cNvSpPr>
              <p:nvPr/>
            </p:nvSpPr>
            <p:spPr bwMode="auto">
              <a:xfrm flipV="1">
                <a:off x="865809"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7" name="Line 68">
                <a:extLst>
                  <a:ext uri="{FF2B5EF4-FFF2-40B4-BE49-F238E27FC236}">
                    <a16:creationId xmlns:a16="http://schemas.microsoft.com/office/drawing/2014/main" id="{5CB1574C-43C5-D624-C5A1-619F0B5062D4}"/>
                  </a:ext>
                </a:extLst>
              </p:cNvPr>
              <p:cNvSpPr>
                <a:spLocks noChangeShapeType="1"/>
              </p:cNvSpPr>
              <p:nvPr/>
            </p:nvSpPr>
            <p:spPr bwMode="auto">
              <a:xfrm flipV="1">
                <a:off x="305421" y="2674498"/>
                <a:ext cx="0" cy="28727"/>
              </a:xfrm>
              <a:prstGeom prst="line">
                <a:avLst/>
              </a:prstGeom>
              <a:noFill/>
              <a:ln w="19050">
                <a:solidFill>
                  <a:srgbClr val="9900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39" name="Freeform 70">
                <a:extLst>
                  <a:ext uri="{FF2B5EF4-FFF2-40B4-BE49-F238E27FC236}">
                    <a16:creationId xmlns:a16="http://schemas.microsoft.com/office/drawing/2014/main" id="{37BA308E-A432-70F2-2BFD-71C7C1DE1201}"/>
                  </a:ext>
                </a:extLst>
              </p:cNvPr>
              <p:cNvSpPr>
                <a:spLocks/>
              </p:cNvSpPr>
              <p:nvPr/>
            </p:nvSpPr>
            <p:spPr bwMode="auto">
              <a:xfrm>
                <a:off x="305421" y="2703225"/>
                <a:ext cx="2303463" cy="1091629"/>
              </a:xfrm>
              <a:custGeom>
                <a:avLst/>
                <a:gdLst>
                  <a:gd name="T0" fmla="*/ 4353 w 4353"/>
                  <a:gd name="T1" fmla="*/ 1141 h 1141"/>
                  <a:gd name="T2" fmla="*/ 3242 w 4353"/>
                  <a:gd name="T3" fmla="*/ 1141 h 1141"/>
                  <a:gd name="T4" fmla="*/ 3242 w 4353"/>
                  <a:gd name="T5" fmla="*/ 1047 h 1141"/>
                  <a:gd name="T6" fmla="*/ 3016 w 4353"/>
                  <a:gd name="T7" fmla="*/ 1047 h 1141"/>
                  <a:gd name="T8" fmla="*/ 3016 w 4353"/>
                  <a:gd name="T9" fmla="*/ 980 h 1141"/>
                  <a:gd name="T10" fmla="*/ 2720 w 4353"/>
                  <a:gd name="T11" fmla="*/ 980 h 1141"/>
                  <a:gd name="T12" fmla="*/ 2720 w 4353"/>
                  <a:gd name="T13" fmla="*/ 919 h 1141"/>
                  <a:gd name="T14" fmla="*/ 2600 w 4353"/>
                  <a:gd name="T15" fmla="*/ 919 h 1141"/>
                  <a:gd name="T16" fmla="*/ 2600 w 4353"/>
                  <a:gd name="T17" fmla="*/ 865 h 1141"/>
                  <a:gd name="T18" fmla="*/ 2237 w 4353"/>
                  <a:gd name="T19" fmla="*/ 865 h 1141"/>
                  <a:gd name="T20" fmla="*/ 2215 w 4353"/>
                  <a:gd name="T21" fmla="*/ 829 h 1141"/>
                  <a:gd name="T22" fmla="*/ 2124 w 4353"/>
                  <a:gd name="T23" fmla="*/ 829 h 1141"/>
                  <a:gd name="T24" fmla="*/ 2124 w 4353"/>
                  <a:gd name="T25" fmla="*/ 800 h 1141"/>
                  <a:gd name="T26" fmla="*/ 1988 w 4353"/>
                  <a:gd name="T27" fmla="*/ 800 h 1141"/>
                  <a:gd name="T28" fmla="*/ 1965 w 4353"/>
                  <a:gd name="T29" fmla="*/ 764 h 1141"/>
                  <a:gd name="T30" fmla="*/ 1803 w 4353"/>
                  <a:gd name="T31" fmla="*/ 764 h 1141"/>
                  <a:gd name="T32" fmla="*/ 1769 w 4353"/>
                  <a:gd name="T33" fmla="*/ 729 h 1141"/>
                  <a:gd name="T34" fmla="*/ 1527 w 4353"/>
                  <a:gd name="T35" fmla="*/ 729 h 1141"/>
                  <a:gd name="T36" fmla="*/ 1517 w 4353"/>
                  <a:gd name="T37" fmla="*/ 703 h 1141"/>
                  <a:gd name="T38" fmla="*/ 1236 w 4353"/>
                  <a:gd name="T39" fmla="*/ 703 h 1141"/>
                  <a:gd name="T40" fmla="*/ 1162 w 4353"/>
                  <a:gd name="T41" fmla="*/ 650 h 1141"/>
                  <a:gd name="T42" fmla="*/ 1046 w 4353"/>
                  <a:gd name="T43" fmla="*/ 650 h 1141"/>
                  <a:gd name="T44" fmla="*/ 991 w 4353"/>
                  <a:gd name="T45" fmla="*/ 590 h 1141"/>
                  <a:gd name="T46" fmla="*/ 804 w 4353"/>
                  <a:gd name="T47" fmla="*/ 590 h 1141"/>
                  <a:gd name="T48" fmla="*/ 794 w 4353"/>
                  <a:gd name="T49" fmla="*/ 569 h 1141"/>
                  <a:gd name="T50" fmla="*/ 758 w 4353"/>
                  <a:gd name="T51" fmla="*/ 569 h 1141"/>
                  <a:gd name="T52" fmla="*/ 743 w 4353"/>
                  <a:gd name="T53" fmla="*/ 543 h 1141"/>
                  <a:gd name="T54" fmla="*/ 672 w 4353"/>
                  <a:gd name="T55" fmla="*/ 543 h 1141"/>
                  <a:gd name="T56" fmla="*/ 658 w 4353"/>
                  <a:gd name="T57" fmla="*/ 518 h 1141"/>
                  <a:gd name="T58" fmla="*/ 556 w 4353"/>
                  <a:gd name="T59" fmla="*/ 518 h 1141"/>
                  <a:gd name="T60" fmla="*/ 536 w 4353"/>
                  <a:gd name="T61" fmla="*/ 465 h 1141"/>
                  <a:gd name="T62" fmla="*/ 503 w 4353"/>
                  <a:gd name="T63" fmla="*/ 465 h 1141"/>
                  <a:gd name="T64" fmla="*/ 503 w 4353"/>
                  <a:gd name="T65" fmla="*/ 425 h 1141"/>
                  <a:gd name="T66" fmla="*/ 479 w 4353"/>
                  <a:gd name="T67" fmla="*/ 401 h 1141"/>
                  <a:gd name="T68" fmla="*/ 470 w 4353"/>
                  <a:gd name="T69" fmla="*/ 383 h 1141"/>
                  <a:gd name="T70" fmla="*/ 421 w 4353"/>
                  <a:gd name="T71" fmla="*/ 360 h 1141"/>
                  <a:gd name="T72" fmla="*/ 390 w 4353"/>
                  <a:gd name="T73" fmla="*/ 323 h 1141"/>
                  <a:gd name="T74" fmla="*/ 320 w 4353"/>
                  <a:gd name="T75" fmla="*/ 323 h 1141"/>
                  <a:gd name="T76" fmla="*/ 320 w 4353"/>
                  <a:gd name="T77" fmla="*/ 279 h 1141"/>
                  <a:gd name="T78" fmla="*/ 203 w 4353"/>
                  <a:gd name="T79" fmla="*/ 279 h 1141"/>
                  <a:gd name="T80" fmla="*/ 179 w 4353"/>
                  <a:gd name="T81" fmla="*/ 255 h 1141"/>
                  <a:gd name="T82" fmla="*/ 162 w 4353"/>
                  <a:gd name="T83" fmla="*/ 243 h 1141"/>
                  <a:gd name="T84" fmla="*/ 148 w 4353"/>
                  <a:gd name="T85" fmla="*/ 191 h 1141"/>
                  <a:gd name="T86" fmla="*/ 52 w 4353"/>
                  <a:gd name="T87" fmla="*/ 94 h 1141"/>
                  <a:gd name="T88" fmla="*/ 43 w 4353"/>
                  <a:gd name="T89" fmla="*/ 26 h 1141"/>
                  <a:gd name="T90" fmla="*/ 31 w 4353"/>
                  <a:gd name="T91" fmla="*/ 0 h 1141"/>
                  <a:gd name="T92" fmla="*/ 0 w 4353"/>
                  <a:gd name="T93"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53" h="1141">
                    <a:moveTo>
                      <a:pt x="4353" y="1141"/>
                    </a:moveTo>
                    <a:lnTo>
                      <a:pt x="3242" y="1141"/>
                    </a:lnTo>
                    <a:lnTo>
                      <a:pt x="3242" y="1047"/>
                    </a:lnTo>
                    <a:lnTo>
                      <a:pt x="3016" y="1047"/>
                    </a:lnTo>
                    <a:lnTo>
                      <a:pt x="3016" y="980"/>
                    </a:lnTo>
                    <a:lnTo>
                      <a:pt x="2720" y="980"/>
                    </a:lnTo>
                    <a:lnTo>
                      <a:pt x="2720" y="919"/>
                    </a:lnTo>
                    <a:lnTo>
                      <a:pt x="2600" y="919"/>
                    </a:lnTo>
                    <a:lnTo>
                      <a:pt x="2600" y="865"/>
                    </a:lnTo>
                    <a:lnTo>
                      <a:pt x="2237" y="865"/>
                    </a:lnTo>
                    <a:lnTo>
                      <a:pt x="2215" y="829"/>
                    </a:lnTo>
                    <a:lnTo>
                      <a:pt x="2124" y="829"/>
                    </a:lnTo>
                    <a:lnTo>
                      <a:pt x="2124" y="800"/>
                    </a:lnTo>
                    <a:lnTo>
                      <a:pt x="1988" y="800"/>
                    </a:lnTo>
                    <a:lnTo>
                      <a:pt x="1965" y="764"/>
                    </a:lnTo>
                    <a:lnTo>
                      <a:pt x="1803" y="764"/>
                    </a:lnTo>
                    <a:lnTo>
                      <a:pt x="1769" y="729"/>
                    </a:lnTo>
                    <a:lnTo>
                      <a:pt x="1527" y="729"/>
                    </a:lnTo>
                    <a:lnTo>
                      <a:pt x="1517" y="703"/>
                    </a:lnTo>
                    <a:lnTo>
                      <a:pt x="1236" y="703"/>
                    </a:lnTo>
                    <a:lnTo>
                      <a:pt x="1162" y="650"/>
                    </a:lnTo>
                    <a:lnTo>
                      <a:pt x="1046" y="650"/>
                    </a:lnTo>
                    <a:lnTo>
                      <a:pt x="991" y="590"/>
                    </a:lnTo>
                    <a:lnTo>
                      <a:pt x="804" y="590"/>
                    </a:lnTo>
                    <a:lnTo>
                      <a:pt x="794" y="569"/>
                    </a:lnTo>
                    <a:lnTo>
                      <a:pt x="758" y="569"/>
                    </a:lnTo>
                    <a:lnTo>
                      <a:pt x="743" y="543"/>
                    </a:lnTo>
                    <a:lnTo>
                      <a:pt x="672" y="543"/>
                    </a:lnTo>
                    <a:lnTo>
                      <a:pt x="658" y="518"/>
                    </a:lnTo>
                    <a:lnTo>
                      <a:pt x="556" y="518"/>
                    </a:lnTo>
                    <a:lnTo>
                      <a:pt x="536" y="465"/>
                    </a:lnTo>
                    <a:lnTo>
                      <a:pt x="503" y="465"/>
                    </a:lnTo>
                    <a:lnTo>
                      <a:pt x="503" y="425"/>
                    </a:lnTo>
                    <a:lnTo>
                      <a:pt x="479" y="401"/>
                    </a:lnTo>
                    <a:lnTo>
                      <a:pt x="470" y="383"/>
                    </a:lnTo>
                    <a:lnTo>
                      <a:pt x="421" y="360"/>
                    </a:lnTo>
                    <a:lnTo>
                      <a:pt x="390" y="323"/>
                    </a:lnTo>
                    <a:lnTo>
                      <a:pt x="320" y="323"/>
                    </a:lnTo>
                    <a:lnTo>
                      <a:pt x="320" y="279"/>
                    </a:lnTo>
                    <a:lnTo>
                      <a:pt x="203" y="279"/>
                    </a:lnTo>
                    <a:lnTo>
                      <a:pt x="179" y="255"/>
                    </a:lnTo>
                    <a:lnTo>
                      <a:pt x="162" y="243"/>
                    </a:lnTo>
                    <a:lnTo>
                      <a:pt x="148" y="191"/>
                    </a:lnTo>
                    <a:lnTo>
                      <a:pt x="52" y="94"/>
                    </a:lnTo>
                    <a:lnTo>
                      <a:pt x="43" y="26"/>
                    </a:lnTo>
                    <a:lnTo>
                      <a:pt x="31" y="0"/>
                    </a:lnTo>
                    <a:lnTo>
                      <a:pt x="0" y="0"/>
                    </a:lnTo>
                  </a:path>
                </a:pathLst>
              </a:custGeom>
              <a:noFill/>
              <a:ln w="19050">
                <a:solidFill>
                  <a:srgbClr val="99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1" name="Freeform 72">
                <a:extLst>
                  <a:ext uri="{FF2B5EF4-FFF2-40B4-BE49-F238E27FC236}">
                    <a16:creationId xmlns:a16="http://schemas.microsoft.com/office/drawing/2014/main" id="{5FBF1D27-62D0-D9FF-0195-EB417E30398F}"/>
                  </a:ext>
                </a:extLst>
              </p:cNvPr>
              <p:cNvSpPr>
                <a:spLocks/>
              </p:cNvSpPr>
              <p:nvPr/>
            </p:nvSpPr>
            <p:spPr bwMode="auto">
              <a:xfrm>
                <a:off x="295896" y="2674498"/>
                <a:ext cx="2597150" cy="468252"/>
              </a:xfrm>
              <a:custGeom>
                <a:avLst/>
                <a:gdLst>
                  <a:gd name="T0" fmla="*/ 4907 w 4907"/>
                  <a:gd name="T1" fmla="*/ 488 h 488"/>
                  <a:gd name="T2" fmla="*/ 2797 w 4907"/>
                  <a:gd name="T3" fmla="*/ 488 h 488"/>
                  <a:gd name="T4" fmla="*/ 2797 w 4907"/>
                  <a:gd name="T5" fmla="*/ 298 h 488"/>
                  <a:gd name="T6" fmla="*/ 1920 w 4907"/>
                  <a:gd name="T7" fmla="*/ 298 h 488"/>
                  <a:gd name="T8" fmla="*/ 1920 w 4907"/>
                  <a:gd name="T9" fmla="*/ 160 h 488"/>
                  <a:gd name="T10" fmla="*/ 689 w 4907"/>
                  <a:gd name="T11" fmla="*/ 160 h 488"/>
                  <a:gd name="T12" fmla="*/ 689 w 4907"/>
                  <a:gd name="T13" fmla="*/ 71 h 488"/>
                  <a:gd name="T14" fmla="*/ 589 w 4907"/>
                  <a:gd name="T15" fmla="*/ 71 h 488"/>
                  <a:gd name="T16" fmla="*/ 589 w 4907"/>
                  <a:gd name="T17" fmla="*/ 0 h 488"/>
                  <a:gd name="T18" fmla="*/ 0 w 4907"/>
                  <a:gd name="T1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7" h="488">
                    <a:moveTo>
                      <a:pt x="4907" y="488"/>
                    </a:moveTo>
                    <a:lnTo>
                      <a:pt x="2797" y="488"/>
                    </a:lnTo>
                    <a:lnTo>
                      <a:pt x="2797" y="298"/>
                    </a:lnTo>
                    <a:lnTo>
                      <a:pt x="1920" y="298"/>
                    </a:lnTo>
                    <a:lnTo>
                      <a:pt x="1920" y="160"/>
                    </a:lnTo>
                    <a:lnTo>
                      <a:pt x="689" y="160"/>
                    </a:lnTo>
                    <a:lnTo>
                      <a:pt x="689" y="71"/>
                    </a:lnTo>
                    <a:lnTo>
                      <a:pt x="589" y="71"/>
                    </a:lnTo>
                    <a:lnTo>
                      <a:pt x="589"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8" name="Groupe 1067">
              <a:extLst>
                <a:ext uri="{FF2B5EF4-FFF2-40B4-BE49-F238E27FC236}">
                  <a16:creationId xmlns:a16="http://schemas.microsoft.com/office/drawing/2014/main" id="{C9F8AD4A-9711-41E7-5F69-04E11E0F6967}"/>
                </a:ext>
              </a:extLst>
            </p:cNvPr>
            <p:cNvGrpSpPr/>
            <p:nvPr/>
          </p:nvGrpSpPr>
          <p:grpSpPr>
            <a:xfrm>
              <a:off x="9276875" y="2793614"/>
              <a:ext cx="2381251" cy="1829916"/>
              <a:chOff x="9429720" y="2691734"/>
              <a:chExt cx="2619376" cy="1829916"/>
            </a:xfrm>
          </p:grpSpPr>
          <p:sp>
            <p:nvSpPr>
              <p:cNvPr id="17" name="Freeform 9">
                <a:extLst>
                  <a:ext uri="{FF2B5EF4-FFF2-40B4-BE49-F238E27FC236}">
                    <a16:creationId xmlns:a16="http://schemas.microsoft.com/office/drawing/2014/main" id="{D1BC359B-D945-36EA-88D0-D523E1FE160F}"/>
                  </a:ext>
                </a:extLst>
              </p:cNvPr>
              <p:cNvSpPr>
                <a:spLocks/>
              </p:cNvSpPr>
              <p:nvPr/>
            </p:nvSpPr>
            <p:spPr bwMode="auto">
              <a:xfrm>
                <a:off x="9461470" y="2691734"/>
                <a:ext cx="2555875" cy="1755226"/>
              </a:xfrm>
              <a:custGeom>
                <a:avLst/>
                <a:gdLst>
                  <a:gd name="T0" fmla="*/ 4829 w 4829"/>
                  <a:gd name="T1" fmla="*/ 1833 h 1833"/>
                  <a:gd name="T2" fmla="*/ 0 w 4829"/>
                  <a:gd name="T3" fmla="*/ 1833 h 1833"/>
                  <a:gd name="T4" fmla="*/ 0 w 4829"/>
                  <a:gd name="T5" fmla="*/ 0 h 1833"/>
                </a:gdLst>
                <a:ahLst/>
                <a:cxnLst>
                  <a:cxn ang="0">
                    <a:pos x="T0" y="T1"/>
                  </a:cxn>
                  <a:cxn ang="0">
                    <a:pos x="T2" y="T3"/>
                  </a:cxn>
                  <a:cxn ang="0">
                    <a:pos x="T4" y="T5"/>
                  </a:cxn>
                </a:cxnLst>
                <a:rect l="0" t="0" r="r" b="b"/>
                <a:pathLst>
                  <a:path w="4829" h="1833">
                    <a:moveTo>
                      <a:pt x="4829" y="1833"/>
                    </a:moveTo>
                    <a:lnTo>
                      <a:pt x="0" y="183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9">
                <a:extLst>
                  <a:ext uri="{FF2B5EF4-FFF2-40B4-BE49-F238E27FC236}">
                    <a16:creationId xmlns:a16="http://schemas.microsoft.com/office/drawing/2014/main" id="{78DA5410-27A2-1719-CC47-EA0102008B74}"/>
                  </a:ext>
                </a:extLst>
              </p:cNvPr>
              <p:cNvSpPr>
                <a:spLocks noChangeShapeType="1"/>
              </p:cNvSpPr>
              <p:nvPr/>
            </p:nvSpPr>
            <p:spPr bwMode="auto">
              <a:xfrm flipV="1">
                <a:off x="9748808"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0">
                <a:extLst>
                  <a:ext uri="{FF2B5EF4-FFF2-40B4-BE49-F238E27FC236}">
                    <a16:creationId xmlns:a16="http://schemas.microsoft.com/office/drawing/2014/main" id="{45600D1A-2953-2F23-6152-975E2B173AF0}"/>
                  </a:ext>
                </a:extLst>
              </p:cNvPr>
              <p:cNvSpPr>
                <a:spLocks noChangeShapeType="1"/>
              </p:cNvSpPr>
              <p:nvPr/>
            </p:nvSpPr>
            <p:spPr bwMode="auto">
              <a:xfrm flipV="1">
                <a:off x="10036145"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1">
                <a:extLst>
                  <a:ext uri="{FF2B5EF4-FFF2-40B4-BE49-F238E27FC236}">
                    <a16:creationId xmlns:a16="http://schemas.microsoft.com/office/drawing/2014/main" id="{DB57875D-E1F9-6F95-4BE7-873D80E3B296}"/>
                  </a:ext>
                </a:extLst>
              </p:cNvPr>
              <p:cNvSpPr>
                <a:spLocks noChangeShapeType="1"/>
              </p:cNvSpPr>
              <p:nvPr/>
            </p:nvSpPr>
            <p:spPr bwMode="auto">
              <a:xfrm flipV="1">
                <a:off x="10318720"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2">
                <a:extLst>
                  <a:ext uri="{FF2B5EF4-FFF2-40B4-BE49-F238E27FC236}">
                    <a16:creationId xmlns:a16="http://schemas.microsoft.com/office/drawing/2014/main" id="{0E1E3132-72DD-D381-0046-F2C157BEF206}"/>
                  </a:ext>
                </a:extLst>
              </p:cNvPr>
              <p:cNvSpPr>
                <a:spLocks noChangeShapeType="1"/>
              </p:cNvSpPr>
              <p:nvPr/>
            </p:nvSpPr>
            <p:spPr bwMode="auto">
              <a:xfrm flipV="1">
                <a:off x="10601295"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3">
                <a:extLst>
                  <a:ext uri="{FF2B5EF4-FFF2-40B4-BE49-F238E27FC236}">
                    <a16:creationId xmlns:a16="http://schemas.microsoft.com/office/drawing/2014/main" id="{20D424AC-F410-28C6-E2EF-850F63F1D00E}"/>
                  </a:ext>
                </a:extLst>
              </p:cNvPr>
              <p:cNvSpPr>
                <a:spLocks noChangeShapeType="1"/>
              </p:cNvSpPr>
              <p:nvPr/>
            </p:nvSpPr>
            <p:spPr bwMode="auto">
              <a:xfrm flipV="1">
                <a:off x="10882283"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4">
                <a:extLst>
                  <a:ext uri="{FF2B5EF4-FFF2-40B4-BE49-F238E27FC236}">
                    <a16:creationId xmlns:a16="http://schemas.microsoft.com/office/drawing/2014/main" id="{4233AC53-D024-271A-207A-EEE059C9C622}"/>
                  </a:ext>
                </a:extLst>
              </p:cNvPr>
              <p:cNvSpPr>
                <a:spLocks noChangeShapeType="1"/>
              </p:cNvSpPr>
              <p:nvPr/>
            </p:nvSpPr>
            <p:spPr bwMode="auto">
              <a:xfrm flipV="1">
                <a:off x="11171208"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25">
                <a:extLst>
                  <a:ext uri="{FF2B5EF4-FFF2-40B4-BE49-F238E27FC236}">
                    <a16:creationId xmlns:a16="http://schemas.microsoft.com/office/drawing/2014/main" id="{0F30E067-00AB-1AC5-61A4-A43B4D66ABD5}"/>
                  </a:ext>
                </a:extLst>
              </p:cNvPr>
              <p:cNvSpPr>
                <a:spLocks noChangeShapeType="1"/>
              </p:cNvSpPr>
              <p:nvPr/>
            </p:nvSpPr>
            <p:spPr bwMode="auto">
              <a:xfrm flipV="1">
                <a:off x="11453783"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26">
                <a:extLst>
                  <a:ext uri="{FF2B5EF4-FFF2-40B4-BE49-F238E27FC236}">
                    <a16:creationId xmlns:a16="http://schemas.microsoft.com/office/drawing/2014/main" id="{DDF08612-2E7E-3A13-C4BF-F90679E540C4}"/>
                  </a:ext>
                </a:extLst>
              </p:cNvPr>
              <p:cNvSpPr>
                <a:spLocks noChangeShapeType="1"/>
              </p:cNvSpPr>
              <p:nvPr/>
            </p:nvSpPr>
            <p:spPr bwMode="auto">
              <a:xfrm flipV="1">
                <a:off x="11734770"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27">
                <a:extLst>
                  <a:ext uri="{FF2B5EF4-FFF2-40B4-BE49-F238E27FC236}">
                    <a16:creationId xmlns:a16="http://schemas.microsoft.com/office/drawing/2014/main" id="{F5F785B4-4E99-BEF2-7694-FE9BA118D6A6}"/>
                  </a:ext>
                </a:extLst>
              </p:cNvPr>
              <p:cNvSpPr>
                <a:spLocks noChangeShapeType="1"/>
              </p:cNvSpPr>
              <p:nvPr/>
            </p:nvSpPr>
            <p:spPr bwMode="auto">
              <a:xfrm flipV="1">
                <a:off x="12015758"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7" name="Line 59">
                <a:extLst>
                  <a:ext uri="{FF2B5EF4-FFF2-40B4-BE49-F238E27FC236}">
                    <a16:creationId xmlns:a16="http://schemas.microsoft.com/office/drawing/2014/main" id="{73D7DF2B-31EC-490E-5B16-8EC856828198}"/>
                  </a:ext>
                </a:extLst>
              </p:cNvPr>
              <p:cNvSpPr>
                <a:spLocks noChangeShapeType="1"/>
              </p:cNvSpPr>
              <p:nvPr/>
            </p:nvSpPr>
            <p:spPr bwMode="auto">
              <a:xfrm flipH="1">
                <a:off x="9429720" y="3573656"/>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8" name="Line 60">
                <a:extLst>
                  <a:ext uri="{FF2B5EF4-FFF2-40B4-BE49-F238E27FC236}">
                    <a16:creationId xmlns:a16="http://schemas.microsoft.com/office/drawing/2014/main" id="{06449C5E-F8A5-744B-300A-0A2060595C5E}"/>
                  </a:ext>
                </a:extLst>
              </p:cNvPr>
              <p:cNvSpPr>
                <a:spLocks noChangeShapeType="1"/>
              </p:cNvSpPr>
              <p:nvPr/>
            </p:nvSpPr>
            <p:spPr bwMode="auto">
              <a:xfrm flipH="1">
                <a:off x="9429720" y="3139876"/>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0" name="Line 61">
                <a:extLst>
                  <a:ext uri="{FF2B5EF4-FFF2-40B4-BE49-F238E27FC236}">
                    <a16:creationId xmlns:a16="http://schemas.microsoft.com/office/drawing/2014/main" id="{E18968DB-38C6-F74E-F126-CCE971963305}"/>
                  </a:ext>
                </a:extLst>
              </p:cNvPr>
              <p:cNvSpPr>
                <a:spLocks noChangeShapeType="1"/>
              </p:cNvSpPr>
              <p:nvPr/>
            </p:nvSpPr>
            <p:spPr bwMode="auto">
              <a:xfrm flipH="1">
                <a:off x="9429720" y="2703225"/>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3" name="Freeform 64">
                <a:extLst>
                  <a:ext uri="{FF2B5EF4-FFF2-40B4-BE49-F238E27FC236}">
                    <a16:creationId xmlns:a16="http://schemas.microsoft.com/office/drawing/2014/main" id="{8298639F-22C6-15BB-8E0C-0F7AD4131EAE}"/>
                  </a:ext>
                </a:extLst>
              </p:cNvPr>
              <p:cNvSpPr>
                <a:spLocks/>
              </p:cNvSpPr>
              <p:nvPr/>
            </p:nvSpPr>
            <p:spPr bwMode="auto">
              <a:xfrm>
                <a:off x="9429720" y="4455577"/>
                <a:ext cx="36513" cy="66073"/>
              </a:xfrm>
              <a:custGeom>
                <a:avLst/>
                <a:gdLst>
                  <a:gd name="T0" fmla="*/ 70 w 70"/>
                  <a:gd name="T1" fmla="*/ 71 h 71"/>
                  <a:gd name="T2" fmla="*/ 70 w 70"/>
                  <a:gd name="T3" fmla="*/ 0 h 71"/>
                  <a:gd name="T4" fmla="*/ 0 w 70"/>
                  <a:gd name="T5" fmla="*/ 0 h 71"/>
                </a:gdLst>
                <a:ahLst/>
                <a:cxnLst>
                  <a:cxn ang="0">
                    <a:pos x="T0" y="T1"/>
                  </a:cxn>
                  <a:cxn ang="0">
                    <a:pos x="T2" y="T3"/>
                  </a:cxn>
                  <a:cxn ang="0">
                    <a:pos x="T4" y="T5"/>
                  </a:cxn>
                </a:cxnLst>
                <a:rect l="0" t="0" r="r" b="b"/>
                <a:pathLst>
                  <a:path w="70" h="71">
                    <a:moveTo>
                      <a:pt x="70" y="71"/>
                    </a:moveTo>
                    <a:lnTo>
                      <a:pt x="70"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4" name="Line 65">
                <a:extLst>
                  <a:ext uri="{FF2B5EF4-FFF2-40B4-BE49-F238E27FC236}">
                    <a16:creationId xmlns:a16="http://schemas.microsoft.com/office/drawing/2014/main" id="{4E5C6AFE-E4B9-4F08-93F3-E6E985830992}"/>
                  </a:ext>
                </a:extLst>
              </p:cNvPr>
              <p:cNvSpPr>
                <a:spLocks noChangeShapeType="1"/>
              </p:cNvSpPr>
              <p:nvPr/>
            </p:nvSpPr>
            <p:spPr bwMode="auto">
              <a:xfrm flipH="1">
                <a:off x="9429720" y="4018925"/>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5" name="Freeform 66">
                <a:extLst>
                  <a:ext uri="{FF2B5EF4-FFF2-40B4-BE49-F238E27FC236}">
                    <a16:creationId xmlns:a16="http://schemas.microsoft.com/office/drawing/2014/main" id="{25D56B1B-CEB4-9CB0-55AE-BFB2534EE55B}"/>
                  </a:ext>
                </a:extLst>
              </p:cNvPr>
              <p:cNvSpPr>
                <a:spLocks/>
              </p:cNvSpPr>
              <p:nvPr/>
            </p:nvSpPr>
            <p:spPr bwMode="auto">
              <a:xfrm>
                <a:off x="9494808" y="2711844"/>
                <a:ext cx="1512888" cy="1715008"/>
              </a:xfrm>
              <a:custGeom>
                <a:avLst/>
                <a:gdLst>
                  <a:gd name="T0" fmla="*/ 2860 w 2860"/>
                  <a:gd name="T1" fmla="*/ 1792 h 1792"/>
                  <a:gd name="T2" fmla="*/ 2860 w 2860"/>
                  <a:gd name="T3" fmla="*/ 1164 h 1792"/>
                  <a:gd name="T4" fmla="*/ 2125 w 2860"/>
                  <a:gd name="T5" fmla="*/ 1164 h 1792"/>
                  <a:gd name="T6" fmla="*/ 2125 w 2860"/>
                  <a:gd name="T7" fmla="*/ 1057 h 1792"/>
                  <a:gd name="T8" fmla="*/ 1718 w 2860"/>
                  <a:gd name="T9" fmla="*/ 1057 h 1792"/>
                  <a:gd name="T10" fmla="*/ 1718 w 2860"/>
                  <a:gd name="T11" fmla="*/ 930 h 1792"/>
                  <a:gd name="T12" fmla="*/ 1299 w 2860"/>
                  <a:gd name="T13" fmla="*/ 930 h 1792"/>
                  <a:gd name="T14" fmla="*/ 1299 w 2860"/>
                  <a:gd name="T15" fmla="*/ 878 h 1792"/>
                  <a:gd name="T16" fmla="*/ 1216 w 2860"/>
                  <a:gd name="T17" fmla="*/ 878 h 1792"/>
                  <a:gd name="T18" fmla="*/ 1216 w 2860"/>
                  <a:gd name="T19" fmla="*/ 817 h 1792"/>
                  <a:gd name="T20" fmla="*/ 1060 w 2860"/>
                  <a:gd name="T21" fmla="*/ 817 h 1792"/>
                  <a:gd name="T22" fmla="*/ 1060 w 2860"/>
                  <a:gd name="T23" fmla="*/ 759 h 1792"/>
                  <a:gd name="T24" fmla="*/ 1016 w 2860"/>
                  <a:gd name="T25" fmla="*/ 759 h 1792"/>
                  <a:gd name="T26" fmla="*/ 1016 w 2860"/>
                  <a:gd name="T27" fmla="*/ 708 h 1792"/>
                  <a:gd name="T28" fmla="*/ 863 w 2860"/>
                  <a:gd name="T29" fmla="*/ 708 h 1792"/>
                  <a:gd name="T30" fmla="*/ 863 w 2860"/>
                  <a:gd name="T31" fmla="*/ 657 h 1792"/>
                  <a:gd name="T32" fmla="*/ 743 w 2860"/>
                  <a:gd name="T33" fmla="*/ 657 h 1792"/>
                  <a:gd name="T34" fmla="*/ 743 w 2860"/>
                  <a:gd name="T35" fmla="*/ 598 h 1792"/>
                  <a:gd name="T36" fmla="*/ 577 w 2860"/>
                  <a:gd name="T37" fmla="*/ 598 h 1792"/>
                  <a:gd name="T38" fmla="*/ 577 w 2860"/>
                  <a:gd name="T39" fmla="*/ 545 h 1792"/>
                  <a:gd name="T40" fmla="*/ 523 w 2860"/>
                  <a:gd name="T41" fmla="*/ 545 h 1792"/>
                  <a:gd name="T42" fmla="*/ 523 w 2860"/>
                  <a:gd name="T43" fmla="*/ 481 h 1792"/>
                  <a:gd name="T44" fmla="*/ 475 w 2860"/>
                  <a:gd name="T45" fmla="*/ 481 h 1792"/>
                  <a:gd name="T46" fmla="*/ 475 w 2860"/>
                  <a:gd name="T47" fmla="*/ 433 h 1792"/>
                  <a:gd name="T48" fmla="*/ 233 w 2860"/>
                  <a:gd name="T49" fmla="*/ 433 h 1792"/>
                  <a:gd name="T50" fmla="*/ 233 w 2860"/>
                  <a:gd name="T51" fmla="*/ 379 h 1792"/>
                  <a:gd name="T52" fmla="*/ 170 w 2860"/>
                  <a:gd name="T53" fmla="*/ 379 h 1792"/>
                  <a:gd name="T54" fmla="*/ 170 w 2860"/>
                  <a:gd name="T55" fmla="*/ 321 h 1792"/>
                  <a:gd name="T56" fmla="*/ 135 w 2860"/>
                  <a:gd name="T57" fmla="*/ 321 h 1792"/>
                  <a:gd name="T58" fmla="*/ 135 w 2860"/>
                  <a:gd name="T59" fmla="*/ 269 h 1792"/>
                  <a:gd name="T60" fmla="*/ 112 w 2860"/>
                  <a:gd name="T61" fmla="*/ 269 h 1792"/>
                  <a:gd name="T62" fmla="*/ 112 w 2860"/>
                  <a:gd name="T63" fmla="*/ 151 h 1792"/>
                  <a:gd name="T64" fmla="*/ 18 w 2860"/>
                  <a:gd name="T65" fmla="*/ 151 h 1792"/>
                  <a:gd name="T66" fmla="*/ 18 w 2860"/>
                  <a:gd name="T67" fmla="*/ 103 h 1792"/>
                  <a:gd name="T68" fmla="*/ 0 w 2860"/>
                  <a:gd name="T69" fmla="*/ 103 h 1792"/>
                  <a:gd name="T70" fmla="*/ 0 w 2860"/>
                  <a:gd name="T71" fmla="*/ 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60" h="1792">
                    <a:moveTo>
                      <a:pt x="2860" y="1792"/>
                    </a:moveTo>
                    <a:lnTo>
                      <a:pt x="2860" y="1164"/>
                    </a:lnTo>
                    <a:lnTo>
                      <a:pt x="2125" y="1164"/>
                    </a:lnTo>
                    <a:lnTo>
                      <a:pt x="2125" y="1057"/>
                    </a:lnTo>
                    <a:lnTo>
                      <a:pt x="1718" y="1057"/>
                    </a:lnTo>
                    <a:lnTo>
                      <a:pt x="1718" y="930"/>
                    </a:lnTo>
                    <a:lnTo>
                      <a:pt x="1299" y="930"/>
                    </a:lnTo>
                    <a:lnTo>
                      <a:pt x="1299" y="878"/>
                    </a:lnTo>
                    <a:lnTo>
                      <a:pt x="1216" y="878"/>
                    </a:lnTo>
                    <a:lnTo>
                      <a:pt x="1216" y="817"/>
                    </a:lnTo>
                    <a:lnTo>
                      <a:pt x="1060" y="817"/>
                    </a:lnTo>
                    <a:lnTo>
                      <a:pt x="1060" y="759"/>
                    </a:lnTo>
                    <a:lnTo>
                      <a:pt x="1016" y="759"/>
                    </a:lnTo>
                    <a:lnTo>
                      <a:pt x="1016" y="708"/>
                    </a:lnTo>
                    <a:lnTo>
                      <a:pt x="863" y="708"/>
                    </a:lnTo>
                    <a:lnTo>
                      <a:pt x="863" y="657"/>
                    </a:lnTo>
                    <a:lnTo>
                      <a:pt x="743" y="657"/>
                    </a:lnTo>
                    <a:lnTo>
                      <a:pt x="743" y="598"/>
                    </a:lnTo>
                    <a:lnTo>
                      <a:pt x="577" y="598"/>
                    </a:lnTo>
                    <a:lnTo>
                      <a:pt x="577" y="545"/>
                    </a:lnTo>
                    <a:lnTo>
                      <a:pt x="523" y="545"/>
                    </a:lnTo>
                    <a:lnTo>
                      <a:pt x="523" y="481"/>
                    </a:lnTo>
                    <a:lnTo>
                      <a:pt x="475" y="481"/>
                    </a:lnTo>
                    <a:lnTo>
                      <a:pt x="475" y="433"/>
                    </a:lnTo>
                    <a:lnTo>
                      <a:pt x="233" y="433"/>
                    </a:lnTo>
                    <a:lnTo>
                      <a:pt x="233" y="379"/>
                    </a:lnTo>
                    <a:lnTo>
                      <a:pt x="170" y="379"/>
                    </a:lnTo>
                    <a:lnTo>
                      <a:pt x="170" y="321"/>
                    </a:lnTo>
                    <a:lnTo>
                      <a:pt x="135" y="321"/>
                    </a:lnTo>
                    <a:lnTo>
                      <a:pt x="135" y="269"/>
                    </a:lnTo>
                    <a:lnTo>
                      <a:pt x="112" y="269"/>
                    </a:lnTo>
                    <a:lnTo>
                      <a:pt x="112" y="151"/>
                    </a:lnTo>
                    <a:lnTo>
                      <a:pt x="18" y="151"/>
                    </a:lnTo>
                    <a:lnTo>
                      <a:pt x="18" y="103"/>
                    </a:lnTo>
                    <a:lnTo>
                      <a:pt x="0" y="103"/>
                    </a:lnTo>
                    <a:lnTo>
                      <a:pt x="0" y="0"/>
                    </a:lnTo>
                  </a:path>
                </a:pathLst>
              </a:custGeom>
              <a:noFill/>
              <a:ln w="1905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2" name="Freeform 73">
                <a:extLst>
                  <a:ext uri="{FF2B5EF4-FFF2-40B4-BE49-F238E27FC236}">
                    <a16:creationId xmlns:a16="http://schemas.microsoft.com/office/drawing/2014/main" id="{FACCEF37-48E1-D790-C176-0D5B7FC99767}"/>
                  </a:ext>
                </a:extLst>
              </p:cNvPr>
              <p:cNvSpPr>
                <a:spLocks/>
              </p:cNvSpPr>
              <p:nvPr/>
            </p:nvSpPr>
            <p:spPr bwMode="auto">
              <a:xfrm>
                <a:off x="9466233" y="2703225"/>
                <a:ext cx="2582863" cy="175236"/>
              </a:xfrm>
              <a:custGeom>
                <a:avLst/>
                <a:gdLst>
                  <a:gd name="T0" fmla="*/ 4880 w 4880"/>
                  <a:gd name="T1" fmla="*/ 182 h 182"/>
                  <a:gd name="T2" fmla="*/ 1908 w 4880"/>
                  <a:gd name="T3" fmla="*/ 182 h 182"/>
                  <a:gd name="T4" fmla="*/ 1908 w 4880"/>
                  <a:gd name="T5" fmla="*/ 33 h 182"/>
                  <a:gd name="T6" fmla="*/ 703 w 4880"/>
                  <a:gd name="T7" fmla="*/ 33 h 182"/>
                  <a:gd name="T8" fmla="*/ 680 w 4880"/>
                  <a:gd name="T9" fmla="*/ 20 h 182"/>
                  <a:gd name="T10" fmla="*/ 590 w 4880"/>
                  <a:gd name="T11" fmla="*/ 20 h 182"/>
                  <a:gd name="T12" fmla="*/ 587 w 4880"/>
                  <a:gd name="T13" fmla="*/ 0 h 182"/>
                  <a:gd name="T14" fmla="*/ 0 w 4880"/>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0" h="182">
                    <a:moveTo>
                      <a:pt x="4880" y="182"/>
                    </a:moveTo>
                    <a:lnTo>
                      <a:pt x="1908" y="182"/>
                    </a:lnTo>
                    <a:lnTo>
                      <a:pt x="1908" y="33"/>
                    </a:lnTo>
                    <a:lnTo>
                      <a:pt x="703" y="33"/>
                    </a:lnTo>
                    <a:lnTo>
                      <a:pt x="680" y="20"/>
                    </a:lnTo>
                    <a:lnTo>
                      <a:pt x="590" y="20"/>
                    </a:lnTo>
                    <a:lnTo>
                      <a:pt x="587"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7" name="Groupe 1066">
              <a:extLst>
                <a:ext uri="{FF2B5EF4-FFF2-40B4-BE49-F238E27FC236}">
                  <a16:creationId xmlns:a16="http://schemas.microsoft.com/office/drawing/2014/main" id="{B68CD2CF-6398-1B5E-71AE-A12195929E53}"/>
                </a:ext>
              </a:extLst>
            </p:cNvPr>
            <p:cNvGrpSpPr/>
            <p:nvPr/>
          </p:nvGrpSpPr>
          <p:grpSpPr>
            <a:xfrm>
              <a:off x="6526170" y="2793614"/>
              <a:ext cx="2376921" cy="1829916"/>
              <a:chOff x="6403945" y="2691734"/>
              <a:chExt cx="2614613" cy="1829916"/>
            </a:xfrm>
          </p:grpSpPr>
          <p:sp>
            <p:nvSpPr>
              <p:cNvPr id="15" name="Freeform 7">
                <a:extLst>
                  <a:ext uri="{FF2B5EF4-FFF2-40B4-BE49-F238E27FC236}">
                    <a16:creationId xmlns:a16="http://schemas.microsoft.com/office/drawing/2014/main" id="{D1016496-1C37-49BE-EB14-C52E7E42ADFC}"/>
                  </a:ext>
                </a:extLst>
              </p:cNvPr>
              <p:cNvSpPr>
                <a:spLocks/>
              </p:cNvSpPr>
              <p:nvPr/>
            </p:nvSpPr>
            <p:spPr bwMode="auto">
              <a:xfrm>
                <a:off x="6442045" y="2691734"/>
                <a:ext cx="2555875" cy="1755226"/>
              </a:xfrm>
              <a:custGeom>
                <a:avLst/>
                <a:gdLst>
                  <a:gd name="T0" fmla="*/ 4829 w 4829"/>
                  <a:gd name="T1" fmla="*/ 1833 h 1833"/>
                  <a:gd name="T2" fmla="*/ 0 w 4829"/>
                  <a:gd name="T3" fmla="*/ 1833 h 1833"/>
                  <a:gd name="T4" fmla="*/ 0 w 4829"/>
                  <a:gd name="T5" fmla="*/ 0 h 1833"/>
                </a:gdLst>
                <a:ahLst/>
                <a:cxnLst>
                  <a:cxn ang="0">
                    <a:pos x="T0" y="T1"/>
                  </a:cxn>
                  <a:cxn ang="0">
                    <a:pos x="T2" y="T3"/>
                  </a:cxn>
                  <a:cxn ang="0">
                    <a:pos x="T4" y="T5"/>
                  </a:cxn>
                </a:cxnLst>
                <a:rect l="0" t="0" r="r" b="b"/>
                <a:pathLst>
                  <a:path w="4829" h="1833">
                    <a:moveTo>
                      <a:pt x="4829" y="1833"/>
                    </a:moveTo>
                    <a:lnTo>
                      <a:pt x="0" y="183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47">
                <a:extLst>
                  <a:ext uri="{FF2B5EF4-FFF2-40B4-BE49-F238E27FC236}">
                    <a16:creationId xmlns:a16="http://schemas.microsoft.com/office/drawing/2014/main" id="{A9F14C52-1CAB-7A0E-5DF9-E9571C010AF7}"/>
                  </a:ext>
                </a:extLst>
              </p:cNvPr>
              <p:cNvSpPr>
                <a:spLocks noChangeShapeType="1"/>
              </p:cNvSpPr>
              <p:nvPr/>
            </p:nvSpPr>
            <p:spPr bwMode="auto">
              <a:xfrm flipH="1">
                <a:off x="6403945" y="2703225"/>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48">
                <a:extLst>
                  <a:ext uri="{FF2B5EF4-FFF2-40B4-BE49-F238E27FC236}">
                    <a16:creationId xmlns:a16="http://schemas.microsoft.com/office/drawing/2014/main" id="{B9C28705-5BFA-5503-577A-10A5DEF3D546}"/>
                  </a:ext>
                </a:extLst>
              </p:cNvPr>
              <p:cNvSpPr>
                <a:spLocks noChangeShapeType="1"/>
              </p:cNvSpPr>
              <p:nvPr/>
            </p:nvSpPr>
            <p:spPr bwMode="auto">
              <a:xfrm flipH="1">
                <a:off x="6403945" y="3139876"/>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49">
                <a:extLst>
                  <a:ext uri="{FF2B5EF4-FFF2-40B4-BE49-F238E27FC236}">
                    <a16:creationId xmlns:a16="http://schemas.microsoft.com/office/drawing/2014/main" id="{F03A801A-56B0-A8A3-1024-530D46ED9CF8}"/>
                  </a:ext>
                </a:extLst>
              </p:cNvPr>
              <p:cNvSpPr>
                <a:spLocks noChangeShapeType="1"/>
              </p:cNvSpPr>
              <p:nvPr/>
            </p:nvSpPr>
            <p:spPr bwMode="auto">
              <a:xfrm flipH="1">
                <a:off x="6403945" y="3573656"/>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50">
                <a:extLst>
                  <a:ext uri="{FF2B5EF4-FFF2-40B4-BE49-F238E27FC236}">
                    <a16:creationId xmlns:a16="http://schemas.microsoft.com/office/drawing/2014/main" id="{2BB0C24C-A361-D5AB-1C2A-05B25627F4F0}"/>
                  </a:ext>
                </a:extLst>
              </p:cNvPr>
              <p:cNvSpPr>
                <a:spLocks noChangeShapeType="1"/>
              </p:cNvSpPr>
              <p:nvPr/>
            </p:nvSpPr>
            <p:spPr bwMode="auto">
              <a:xfrm flipH="1">
                <a:off x="6403945" y="4018925"/>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Freeform 51">
                <a:extLst>
                  <a:ext uri="{FF2B5EF4-FFF2-40B4-BE49-F238E27FC236}">
                    <a16:creationId xmlns:a16="http://schemas.microsoft.com/office/drawing/2014/main" id="{02F823D0-FD6E-D694-94FF-7D5FD46BBEE0}"/>
                  </a:ext>
                </a:extLst>
              </p:cNvPr>
              <p:cNvSpPr>
                <a:spLocks/>
              </p:cNvSpPr>
              <p:nvPr/>
            </p:nvSpPr>
            <p:spPr bwMode="auto">
              <a:xfrm>
                <a:off x="6403945" y="4455577"/>
                <a:ext cx="38100" cy="66073"/>
              </a:xfrm>
              <a:custGeom>
                <a:avLst/>
                <a:gdLst>
                  <a:gd name="T0" fmla="*/ 71 w 71"/>
                  <a:gd name="T1" fmla="*/ 71 h 71"/>
                  <a:gd name="T2" fmla="*/ 71 w 71"/>
                  <a:gd name="T3" fmla="*/ 0 h 71"/>
                  <a:gd name="T4" fmla="*/ 0 w 71"/>
                  <a:gd name="T5" fmla="*/ 0 h 71"/>
                </a:gdLst>
                <a:ahLst/>
                <a:cxnLst>
                  <a:cxn ang="0">
                    <a:pos x="T0" y="T1"/>
                  </a:cxn>
                  <a:cxn ang="0">
                    <a:pos x="T2" y="T3"/>
                  </a:cxn>
                  <a:cxn ang="0">
                    <a:pos x="T4" y="T5"/>
                  </a:cxn>
                </a:cxnLst>
                <a:rect l="0" t="0" r="r" b="b"/>
                <a:pathLst>
                  <a:path w="71" h="71">
                    <a:moveTo>
                      <a:pt x="71" y="71"/>
                    </a:moveTo>
                    <a:lnTo>
                      <a:pt x="71"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52">
                <a:extLst>
                  <a:ext uri="{FF2B5EF4-FFF2-40B4-BE49-F238E27FC236}">
                    <a16:creationId xmlns:a16="http://schemas.microsoft.com/office/drawing/2014/main" id="{D7EDD6B5-CFAE-F2E2-D1FF-4C4D959F16A7}"/>
                  </a:ext>
                </a:extLst>
              </p:cNvPr>
              <p:cNvSpPr>
                <a:spLocks noChangeShapeType="1"/>
              </p:cNvSpPr>
              <p:nvPr/>
            </p:nvSpPr>
            <p:spPr bwMode="auto">
              <a:xfrm flipV="1">
                <a:off x="7011958"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53">
                <a:extLst>
                  <a:ext uri="{FF2B5EF4-FFF2-40B4-BE49-F238E27FC236}">
                    <a16:creationId xmlns:a16="http://schemas.microsoft.com/office/drawing/2014/main" id="{482566F7-6CD7-39AD-F220-16B88403B4BB}"/>
                  </a:ext>
                </a:extLst>
              </p:cNvPr>
              <p:cNvSpPr>
                <a:spLocks noChangeShapeType="1"/>
              </p:cNvSpPr>
              <p:nvPr/>
            </p:nvSpPr>
            <p:spPr bwMode="auto">
              <a:xfrm flipV="1">
                <a:off x="6723033"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54">
                <a:extLst>
                  <a:ext uri="{FF2B5EF4-FFF2-40B4-BE49-F238E27FC236}">
                    <a16:creationId xmlns:a16="http://schemas.microsoft.com/office/drawing/2014/main" id="{0B4E1EA1-054B-C493-5EF2-9C855D91CA33}"/>
                  </a:ext>
                </a:extLst>
              </p:cNvPr>
              <p:cNvSpPr>
                <a:spLocks noChangeShapeType="1"/>
              </p:cNvSpPr>
              <p:nvPr/>
            </p:nvSpPr>
            <p:spPr bwMode="auto">
              <a:xfrm flipV="1">
                <a:off x="7577108"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55">
                <a:extLst>
                  <a:ext uri="{FF2B5EF4-FFF2-40B4-BE49-F238E27FC236}">
                    <a16:creationId xmlns:a16="http://schemas.microsoft.com/office/drawing/2014/main" id="{C818835E-5395-7FEC-B53C-E4FD1BAEB6BC}"/>
                  </a:ext>
                </a:extLst>
              </p:cNvPr>
              <p:cNvSpPr>
                <a:spLocks noChangeShapeType="1"/>
              </p:cNvSpPr>
              <p:nvPr/>
            </p:nvSpPr>
            <p:spPr bwMode="auto">
              <a:xfrm flipV="1">
                <a:off x="7292945"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4" name="Line 56">
                <a:extLst>
                  <a:ext uri="{FF2B5EF4-FFF2-40B4-BE49-F238E27FC236}">
                    <a16:creationId xmlns:a16="http://schemas.microsoft.com/office/drawing/2014/main" id="{3EA59DE2-4255-322C-44F1-4EE30FA169F4}"/>
                  </a:ext>
                </a:extLst>
              </p:cNvPr>
              <p:cNvSpPr>
                <a:spLocks noChangeShapeType="1"/>
              </p:cNvSpPr>
              <p:nvPr/>
            </p:nvSpPr>
            <p:spPr bwMode="auto">
              <a:xfrm flipV="1">
                <a:off x="8147020"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5" name="Line 57">
                <a:extLst>
                  <a:ext uri="{FF2B5EF4-FFF2-40B4-BE49-F238E27FC236}">
                    <a16:creationId xmlns:a16="http://schemas.microsoft.com/office/drawing/2014/main" id="{C741028E-0BB1-56C4-5013-2CC035DA3AF2}"/>
                  </a:ext>
                </a:extLst>
              </p:cNvPr>
              <p:cNvSpPr>
                <a:spLocks noChangeShapeType="1"/>
              </p:cNvSpPr>
              <p:nvPr/>
            </p:nvSpPr>
            <p:spPr bwMode="auto">
              <a:xfrm flipV="1">
                <a:off x="7858095"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6" name="Line 58">
                <a:extLst>
                  <a:ext uri="{FF2B5EF4-FFF2-40B4-BE49-F238E27FC236}">
                    <a16:creationId xmlns:a16="http://schemas.microsoft.com/office/drawing/2014/main" id="{E818E572-C054-E62D-E9E9-69EB96D4BE65}"/>
                  </a:ext>
                </a:extLst>
              </p:cNvPr>
              <p:cNvSpPr>
                <a:spLocks noChangeShapeType="1"/>
              </p:cNvSpPr>
              <p:nvPr/>
            </p:nvSpPr>
            <p:spPr bwMode="auto">
              <a:xfrm flipV="1">
                <a:off x="8428008"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1" name="Line 62">
                <a:extLst>
                  <a:ext uri="{FF2B5EF4-FFF2-40B4-BE49-F238E27FC236}">
                    <a16:creationId xmlns:a16="http://schemas.microsoft.com/office/drawing/2014/main" id="{F5FFAF0F-6F6E-103B-1C10-6BEE8F2585D1}"/>
                  </a:ext>
                </a:extLst>
              </p:cNvPr>
              <p:cNvSpPr>
                <a:spLocks noChangeShapeType="1"/>
              </p:cNvSpPr>
              <p:nvPr/>
            </p:nvSpPr>
            <p:spPr bwMode="auto">
              <a:xfrm flipV="1">
                <a:off x="8708995"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2" name="Line 63">
                <a:extLst>
                  <a:ext uri="{FF2B5EF4-FFF2-40B4-BE49-F238E27FC236}">
                    <a16:creationId xmlns:a16="http://schemas.microsoft.com/office/drawing/2014/main" id="{FF129252-7ECA-C840-C22E-45C17B68AA75}"/>
                  </a:ext>
                </a:extLst>
              </p:cNvPr>
              <p:cNvSpPr>
                <a:spLocks noChangeShapeType="1"/>
              </p:cNvSpPr>
              <p:nvPr/>
            </p:nvSpPr>
            <p:spPr bwMode="auto">
              <a:xfrm flipV="1">
                <a:off x="8989983" y="4455577"/>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8" name="Freeform 69">
                <a:extLst>
                  <a:ext uri="{FF2B5EF4-FFF2-40B4-BE49-F238E27FC236}">
                    <a16:creationId xmlns:a16="http://schemas.microsoft.com/office/drawing/2014/main" id="{D4316A25-0B57-0C3A-A843-1F9F19F2E0C9}"/>
                  </a:ext>
                </a:extLst>
              </p:cNvPr>
              <p:cNvSpPr>
                <a:spLocks/>
              </p:cNvSpPr>
              <p:nvPr/>
            </p:nvSpPr>
            <p:spPr bwMode="auto">
              <a:xfrm>
                <a:off x="6451570" y="2700353"/>
                <a:ext cx="2298700" cy="1255374"/>
              </a:xfrm>
              <a:custGeom>
                <a:avLst/>
                <a:gdLst>
                  <a:gd name="T0" fmla="*/ 4344 w 4344"/>
                  <a:gd name="T1" fmla="*/ 1313 h 1313"/>
                  <a:gd name="T2" fmla="*/ 3241 w 4344"/>
                  <a:gd name="T3" fmla="*/ 1313 h 1313"/>
                  <a:gd name="T4" fmla="*/ 3241 w 4344"/>
                  <a:gd name="T5" fmla="*/ 993 h 1313"/>
                  <a:gd name="T6" fmla="*/ 3025 w 4344"/>
                  <a:gd name="T7" fmla="*/ 993 h 1313"/>
                  <a:gd name="T8" fmla="*/ 3025 w 4344"/>
                  <a:gd name="T9" fmla="*/ 925 h 1313"/>
                  <a:gd name="T10" fmla="*/ 2713 w 4344"/>
                  <a:gd name="T11" fmla="*/ 925 h 1313"/>
                  <a:gd name="T12" fmla="*/ 2713 w 4344"/>
                  <a:gd name="T13" fmla="*/ 765 h 1313"/>
                  <a:gd name="T14" fmla="*/ 2602 w 4344"/>
                  <a:gd name="T15" fmla="*/ 765 h 1313"/>
                  <a:gd name="T16" fmla="*/ 2602 w 4344"/>
                  <a:gd name="T17" fmla="*/ 743 h 1313"/>
                  <a:gd name="T18" fmla="*/ 2217 w 4344"/>
                  <a:gd name="T19" fmla="*/ 743 h 1313"/>
                  <a:gd name="T20" fmla="*/ 2217 w 4344"/>
                  <a:gd name="T21" fmla="*/ 717 h 1313"/>
                  <a:gd name="T22" fmla="*/ 2146 w 4344"/>
                  <a:gd name="T23" fmla="*/ 717 h 1313"/>
                  <a:gd name="T24" fmla="*/ 2129 w 4344"/>
                  <a:gd name="T25" fmla="*/ 700 h 1313"/>
                  <a:gd name="T26" fmla="*/ 1966 w 4344"/>
                  <a:gd name="T27" fmla="*/ 700 h 1313"/>
                  <a:gd name="T28" fmla="*/ 1966 w 4344"/>
                  <a:gd name="T29" fmla="*/ 688 h 1313"/>
                  <a:gd name="T30" fmla="*/ 1782 w 4344"/>
                  <a:gd name="T31" fmla="*/ 688 h 1313"/>
                  <a:gd name="T32" fmla="*/ 1782 w 4344"/>
                  <a:gd name="T33" fmla="*/ 674 h 1313"/>
                  <a:gd name="T34" fmla="*/ 1534 w 4344"/>
                  <a:gd name="T35" fmla="*/ 674 h 1313"/>
                  <a:gd name="T36" fmla="*/ 1512 w 4344"/>
                  <a:gd name="T37" fmla="*/ 663 h 1313"/>
                  <a:gd name="T38" fmla="*/ 1219 w 4344"/>
                  <a:gd name="T39" fmla="*/ 663 h 1313"/>
                  <a:gd name="T40" fmla="*/ 1219 w 4344"/>
                  <a:gd name="T41" fmla="*/ 581 h 1313"/>
                  <a:gd name="T42" fmla="*/ 1042 w 4344"/>
                  <a:gd name="T43" fmla="*/ 581 h 1313"/>
                  <a:gd name="T44" fmla="*/ 989 w 4344"/>
                  <a:gd name="T45" fmla="*/ 550 h 1313"/>
                  <a:gd name="T46" fmla="*/ 805 w 4344"/>
                  <a:gd name="T47" fmla="*/ 550 h 1313"/>
                  <a:gd name="T48" fmla="*/ 746 w 4344"/>
                  <a:gd name="T49" fmla="*/ 519 h 1313"/>
                  <a:gd name="T50" fmla="*/ 655 w 4344"/>
                  <a:gd name="T51" fmla="*/ 519 h 1313"/>
                  <a:gd name="T52" fmla="*/ 655 w 4344"/>
                  <a:gd name="T53" fmla="*/ 489 h 1313"/>
                  <a:gd name="T54" fmla="*/ 556 w 4344"/>
                  <a:gd name="T55" fmla="*/ 489 h 1313"/>
                  <a:gd name="T56" fmla="*/ 501 w 4344"/>
                  <a:gd name="T57" fmla="*/ 457 h 1313"/>
                  <a:gd name="T58" fmla="*/ 501 w 4344"/>
                  <a:gd name="T59" fmla="*/ 361 h 1313"/>
                  <a:gd name="T60" fmla="*/ 457 w 4344"/>
                  <a:gd name="T61" fmla="*/ 325 h 1313"/>
                  <a:gd name="T62" fmla="*/ 400 w 4344"/>
                  <a:gd name="T63" fmla="*/ 325 h 1313"/>
                  <a:gd name="T64" fmla="*/ 400 w 4344"/>
                  <a:gd name="T65" fmla="*/ 281 h 1313"/>
                  <a:gd name="T66" fmla="*/ 319 w 4344"/>
                  <a:gd name="T67" fmla="*/ 281 h 1313"/>
                  <a:gd name="T68" fmla="*/ 319 w 4344"/>
                  <a:gd name="T69" fmla="*/ 249 h 1313"/>
                  <a:gd name="T70" fmla="*/ 150 w 4344"/>
                  <a:gd name="T71" fmla="*/ 249 h 1313"/>
                  <a:gd name="T72" fmla="*/ 150 w 4344"/>
                  <a:gd name="T73" fmla="*/ 152 h 1313"/>
                  <a:gd name="T74" fmla="*/ 116 w 4344"/>
                  <a:gd name="T75" fmla="*/ 122 h 1313"/>
                  <a:gd name="T76" fmla="*/ 98 w 4344"/>
                  <a:gd name="T77" fmla="*/ 93 h 1313"/>
                  <a:gd name="T78" fmla="*/ 52 w 4344"/>
                  <a:gd name="T79" fmla="*/ 72 h 1313"/>
                  <a:gd name="T80" fmla="*/ 45 w 4344"/>
                  <a:gd name="T81" fmla="*/ 24 h 1313"/>
                  <a:gd name="T82" fmla="*/ 0 w 4344"/>
                  <a:gd name="T83" fmla="*/ 24 h 1313"/>
                  <a:gd name="T84" fmla="*/ 0 w 4344"/>
                  <a:gd name="T85"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44" h="1313">
                    <a:moveTo>
                      <a:pt x="4344" y="1313"/>
                    </a:moveTo>
                    <a:lnTo>
                      <a:pt x="3241" y="1313"/>
                    </a:lnTo>
                    <a:lnTo>
                      <a:pt x="3241" y="993"/>
                    </a:lnTo>
                    <a:lnTo>
                      <a:pt x="3025" y="993"/>
                    </a:lnTo>
                    <a:lnTo>
                      <a:pt x="3025" y="925"/>
                    </a:lnTo>
                    <a:lnTo>
                      <a:pt x="2713" y="925"/>
                    </a:lnTo>
                    <a:lnTo>
                      <a:pt x="2713" y="765"/>
                    </a:lnTo>
                    <a:lnTo>
                      <a:pt x="2602" y="765"/>
                    </a:lnTo>
                    <a:lnTo>
                      <a:pt x="2602" y="743"/>
                    </a:lnTo>
                    <a:lnTo>
                      <a:pt x="2217" y="743"/>
                    </a:lnTo>
                    <a:lnTo>
                      <a:pt x="2217" y="717"/>
                    </a:lnTo>
                    <a:lnTo>
                      <a:pt x="2146" y="717"/>
                    </a:lnTo>
                    <a:lnTo>
                      <a:pt x="2129" y="700"/>
                    </a:lnTo>
                    <a:lnTo>
                      <a:pt x="1966" y="700"/>
                    </a:lnTo>
                    <a:lnTo>
                      <a:pt x="1966" y="688"/>
                    </a:lnTo>
                    <a:lnTo>
                      <a:pt x="1782" y="688"/>
                    </a:lnTo>
                    <a:lnTo>
                      <a:pt x="1782" y="674"/>
                    </a:lnTo>
                    <a:lnTo>
                      <a:pt x="1534" y="674"/>
                    </a:lnTo>
                    <a:lnTo>
                      <a:pt x="1512" y="663"/>
                    </a:lnTo>
                    <a:lnTo>
                      <a:pt x="1219" y="663"/>
                    </a:lnTo>
                    <a:lnTo>
                      <a:pt x="1219" y="581"/>
                    </a:lnTo>
                    <a:lnTo>
                      <a:pt x="1042" y="581"/>
                    </a:lnTo>
                    <a:lnTo>
                      <a:pt x="989" y="550"/>
                    </a:lnTo>
                    <a:lnTo>
                      <a:pt x="805" y="550"/>
                    </a:lnTo>
                    <a:lnTo>
                      <a:pt x="746" y="519"/>
                    </a:lnTo>
                    <a:lnTo>
                      <a:pt x="655" y="519"/>
                    </a:lnTo>
                    <a:lnTo>
                      <a:pt x="655" y="489"/>
                    </a:lnTo>
                    <a:lnTo>
                      <a:pt x="556" y="489"/>
                    </a:lnTo>
                    <a:lnTo>
                      <a:pt x="501" y="457"/>
                    </a:lnTo>
                    <a:lnTo>
                      <a:pt x="501" y="361"/>
                    </a:lnTo>
                    <a:lnTo>
                      <a:pt x="457" y="325"/>
                    </a:lnTo>
                    <a:lnTo>
                      <a:pt x="400" y="325"/>
                    </a:lnTo>
                    <a:lnTo>
                      <a:pt x="400" y="281"/>
                    </a:lnTo>
                    <a:lnTo>
                      <a:pt x="319" y="281"/>
                    </a:lnTo>
                    <a:lnTo>
                      <a:pt x="319" y="249"/>
                    </a:lnTo>
                    <a:lnTo>
                      <a:pt x="150" y="249"/>
                    </a:lnTo>
                    <a:lnTo>
                      <a:pt x="150" y="152"/>
                    </a:lnTo>
                    <a:lnTo>
                      <a:pt x="116" y="122"/>
                    </a:lnTo>
                    <a:lnTo>
                      <a:pt x="98" y="93"/>
                    </a:lnTo>
                    <a:lnTo>
                      <a:pt x="52" y="72"/>
                    </a:lnTo>
                    <a:lnTo>
                      <a:pt x="45" y="24"/>
                    </a:lnTo>
                    <a:lnTo>
                      <a:pt x="0" y="24"/>
                    </a:lnTo>
                    <a:lnTo>
                      <a:pt x="0" y="0"/>
                    </a:lnTo>
                  </a:path>
                </a:pathLst>
              </a:custGeom>
              <a:noFill/>
              <a:ln w="19050">
                <a:solidFill>
                  <a:srgbClr val="99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3" name="Freeform 74">
                <a:extLst>
                  <a:ext uri="{FF2B5EF4-FFF2-40B4-BE49-F238E27FC236}">
                    <a16:creationId xmlns:a16="http://schemas.microsoft.com/office/drawing/2014/main" id="{8E5316CB-D429-2934-6085-F6F45C7E08C3}"/>
                  </a:ext>
                </a:extLst>
              </p:cNvPr>
              <p:cNvSpPr>
                <a:spLocks/>
              </p:cNvSpPr>
              <p:nvPr/>
            </p:nvSpPr>
            <p:spPr bwMode="auto">
              <a:xfrm>
                <a:off x="6451570" y="2700353"/>
                <a:ext cx="2566988" cy="462507"/>
              </a:xfrm>
              <a:custGeom>
                <a:avLst/>
                <a:gdLst>
                  <a:gd name="T0" fmla="*/ 4853 w 4853"/>
                  <a:gd name="T1" fmla="*/ 485 h 485"/>
                  <a:gd name="T2" fmla="*/ 2780 w 4853"/>
                  <a:gd name="T3" fmla="*/ 485 h 485"/>
                  <a:gd name="T4" fmla="*/ 2780 w 4853"/>
                  <a:gd name="T5" fmla="*/ 292 h 485"/>
                  <a:gd name="T6" fmla="*/ 1893 w 4853"/>
                  <a:gd name="T7" fmla="*/ 292 h 485"/>
                  <a:gd name="T8" fmla="*/ 1893 w 4853"/>
                  <a:gd name="T9" fmla="*/ 157 h 485"/>
                  <a:gd name="T10" fmla="*/ 682 w 4853"/>
                  <a:gd name="T11" fmla="*/ 157 h 485"/>
                  <a:gd name="T12" fmla="*/ 682 w 4853"/>
                  <a:gd name="T13" fmla="*/ 67 h 485"/>
                  <a:gd name="T14" fmla="*/ 572 w 4853"/>
                  <a:gd name="T15" fmla="*/ 67 h 485"/>
                  <a:gd name="T16" fmla="*/ 572 w 4853"/>
                  <a:gd name="T17" fmla="*/ 0 h 485"/>
                  <a:gd name="T18" fmla="*/ 0 w 4853"/>
                  <a:gd name="T19"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53" h="485">
                    <a:moveTo>
                      <a:pt x="4853" y="485"/>
                    </a:moveTo>
                    <a:lnTo>
                      <a:pt x="2780" y="485"/>
                    </a:lnTo>
                    <a:lnTo>
                      <a:pt x="2780" y="292"/>
                    </a:lnTo>
                    <a:lnTo>
                      <a:pt x="1893" y="292"/>
                    </a:lnTo>
                    <a:lnTo>
                      <a:pt x="1893" y="157"/>
                    </a:lnTo>
                    <a:lnTo>
                      <a:pt x="682" y="157"/>
                    </a:lnTo>
                    <a:lnTo>
                      <a:pt x="682" y="67"/>
                    </a:lnTo>
                    <a:lnTo>
                      <a:pt x="572" y="67"/>
                    </a:lnTo>
                    <a:lnTo>
                      <a:pt x="572"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6" name="Groupe 1065">
              <a:extLst>
                <a:ext uri="{FF2B5EF4-FFF2-40B4-BE49-F238E27FC236}">
                  <a16:creationId xmlns:a16="http://schemas.microsoft.com/office/drawing/2014/main" id="{6FBDBED0-D753-47CB-B1E4-E1EA7DA4EE6A}"/>
                </a:ext>
              </a:extLst>
            </p:cNvPr>
            <p:cNvGrpSpPr/>
            <p:nvPr/>
          </p:nvGrpSpPr>
          <p:grpSpPr>
            <a:xfrm>
              <a:off x="3499167" y="2773506"/>
              <a:ext cx="2387023" cy="1821297"/>
              <a:chOff x="3329609" y="2671626"/>
              <a:chExt cx="2625725" cy="1821297"/>
            </a:xfrm>
          </p:grpSpPr>
          <p:sp>
            <p:nvSpPr>
              <p:cNvPr id="16" name="Freeform 8">
                <a:extLst>
                  <a:ext uri="{FF2B5EF4-FFF2-40B4-BE49-F238E27FC236}">
                    <a16:creationId xmlns:a16="http://schemas.microsoft.com/office/drawing/2014/main" id="{34A495B9-A9CF-9DAE-95F2-A927A72B7645}"/>
                  </a:ext>
                </a:extLst>
              </p:cNvPr>
              <p:cNvSpPr>
                <a:spLocks/>
              </p:cNvSpPr>
              <p:nvPr/>
            </p:nvSpPr>
            <p:spPr bwMode="auto">
              <a:xfrm>
                <a:off x="3361359" y="2671626"/>
                <a:ext cx="2555875" cy="1755226"/>
              </a:xfrm>
              <a:custGeom>
                <a:avLst/>
                <a:gdLst>
                  <a:gd name="T0" fmla="*/ 4829 w 4829"/>
                  <a:gd name="T1" fmla="*/ 1833 h 1833"/>
                  <a:gd name="T2" fmla="*/ 0 w 4829"/>
                  <a:gd name="T3" fmla="*/ 1833 h 1833"/>
                  <a:gd name="T4" fmla="*/ 0 w 4829"/>
                  <a:gd name="T5" fmla="*/ 0 h 1833"/>
                </a:gdLst>
                <a:ahLst/>
                <a:cxnLst>
                  <a:cxn ang="0">
                    <a:pos x="T0" y="T1"/>
                  </a:cxn>
                  <a:cxn ang="0">
                    <a:pos x="T2" y="T3"/>
                  </a:cxn>
                  <a:cxn ang="0">
                    <a:pos x="T4" y="T5"/>
                  </a:cxn>
                </a:cxnLst>
                <a:rect l="0" t="0" r="r" b="b"/>
                <a:pathLst>
                  <a:path w="4829" h="1833">
                    <a:moveTo>
                      <a:pt x="4829" y="1833"/>
                    </a:moveTo>
                    <a:lnTo>
                      <a:pt x="0" y="183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0">
                <a:extLst>
                  <a:ext uri="{FF2B5EF4-FFF2-40B4-BE49-F238E27FC236}">
                    <a16:creationId xmlns:a16="http://schemas.microsoft.com/office/drawing/2014/main" id="{51455A4E-26F2-D70C-0F79-40BFF4AB4C85}"/>
                  </a:ext>
                </a:extLst>
              </p:cNvPr>
              <p:cNvSpPr>
                <a:spLocks noChangeShapeType="1"/>
              </p:cNvSpPr>
              <p:nvPr/>
            </p:nvSpPr>
            <p:spPr bwMode="auto">
              <a:xfrm flipV="1">
                <a:off x="5633071"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1">
                <a:extLst>
                  <a:ext uri="{FF2B5EF4-FFF2-40B4-BE49-F238E27FC236}">
                    <a16:creationId xmlns:a16="http://schemas.microsoft.com/office/drawing/2014/main" id="{691189F1-3F7B-09A2-E4CC-31F3A2A76890}"/>
                  </a:ext>
                </a:extLst>
              </p:cNvPr>
              <p:cNvSpPr>
                <a:spLocks noChangeShapeType="1"/>
              </p:cNvSpPr>
              <p:nvPr/>
            </p:nvSpPr>
            <p:spPr bwMode="auto">
              <a:xfrm flipV="1">
                <a:off x="5915646"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2">
                <a:extLst>
                  <a:ext uri="{FF2B5EF4-FFF2-40B4-BE49-F238E27FC236}">
                    <a16:creationId xmlns:a16="http://schemas.microsoft.com/office/drawing/2014/main" id="{469F1561-783E-37DA-4A86-3DA00047D62F}"/>
                  </a:ext>
                </a:extLst>
              </p:cNvPr>
              <p:cNvSpPr>
                <a:spLocks noChangeShapeType="1"/>
              </p:cNvSpPr>
              <p:nvPr/>
            </p:nvSpPr>
            <p:spPr bwMode="auto">
              <a:xfrm flipV="1">
                <a:off x="4501184"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3">
                <a:extLst>
                  <a:ext uri="{FF2B5EF4-FFF2-40B4-BE49-F238E27FC236}">
                    <a16:creationId xmlns:a16="http://schemas.microsoft.com/office/drawing/2014/main" id="{97A3C020-089F-D86E-9BA0-0FE4B3A14319}"/>
                  </a:ext>
                </a:extLst>
              </p:cNvPr>
              <p:cNvSpPr>
                <a:spLocks noChangeShapeType="1"/>
              </p:cNvSpPr>
              <p:nvPr/>
            </p:nvSpPr>
            <p:spPr bwMode="auto">
              <a:xfrm flipV="1">
                <a:off x="4217021"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4">
                <a:extLst>
                  <a:ext uri="{FF2B5EF4-FFF2-40B4-BE49-F238E27FC236}">
                    <a16:creationId xmlns:a16="http://schemas.microsoft.com/office/drawing/2014/main" id="{F54664AF-F8BD-58B5-5361-6FBDA3ECD75E}"/>
                  </a:ext>
                </a:extLst>
              </p:cNvPr>
              <p:cNvSpPr>
                <a:spLocks noChangeShapeType="1"/>
              </p:cNvSpPr>
              <p:nvPr/>
            </p:nvSpPr>
            <p:spPr bwMode="auto">
              <a:xfrm flipV="1">
                <a:off x="3936034"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5">
                <a:extLst>
                  <a:ext uri="{FF2B5EF4-FFF2-40B4-BE49-F238E27FC236}">
                    <a16:creationId xmlns:a16="http://schemas.microsoft.com/office/drawing/2014/main" id="{BE42787F-54AD-0E9C-1E7B-9E2E6BF74160}"/>
                  </a:ext>
                </a:extLst>
              </p:cNvPr>
              <p:cNvSpPr>
                <a:spLocks noChangeShapeType="1"/>
              </p:cNvSpPr>
              <p:nvPr/>
            </p:nvSpPr>
            <p:spPr bwMode="auto">
              <a:xfrm flipV="1">
                <a:off x="3647109"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6">
                <a:extLst>
                  <a:ext uri="{FF2B5EF4-FFF2-40B4-BE49-F238E27FC236}">
                    <a16:creationId xmlns:a16="http://schemas.microsoft.com/office/drawing/2014/main" id="{C3B4E383-1FD8-B265-AB79-419B2883AB10}"/>
                  </a:ext>
                </a:extLst>
              </p:cNvPr>
              <p:cNvSpPr>
                <a:spLocks noChangeShapeType="1"/>
              </p:cNvSpPr>
              <p:nvPr/>
            </p:nvSpPr>
            <p:spPr bwMode="auto">
              <a:xfrm flipV="1">
                <a:off x="5352084"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7">
                <a:extLst>
                  <a:ext uri="{FF2B5EF4-FFF2-40B4-BE49-F238E27FC236}">
                    <a16:creationId xmlns:a16="http://schemas.microsoft.com/office/drawing/2014/main" id="{88C4168F-9D3C-EA11-6254-4D47DB39BB9B}"/>
                  </a:ext>
                </a:extLst>
              </p:cNvPr>
              <p:cNvSpPr>
                <a:spLocks noChangeShapeType="1"/>
              </p:cNvSpPr>
              <p:nvPr/>
            </p:nvSpPr>
            <p:spPr bwMode="auto">
              <a:xfrm flipV="1">
                <a:off x="5071096"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8">
                <a:extLst>
                  <a:ext uri="{FF2B5EF4-FFF2-40B4-BE49-F238E27FC236}">
                    <a16:creationId xmlns:a16="http://schemas.microsoft.com/office/drawing/2014/main" id="{22734C65-5B9E-867A-E4A0-046F8FCF8A48}"/>
                  </a:ext>
                </a:extLst>
              </p:cNvPr>
              <p:cNvSpPr>
                <a:spLocks noChangeShapeType="1"/>
              </p:cNvSpPr>
              <p:nvPr/>
            </p:nvSpPr>
            <p:spPr bwMode="auto">
              <a:xfrm flipV="1">
                <a:off x="4782171" y="4426850"/>
                <a:ext cx="0" cy="6607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8">
                <a:extLst>
                  <a:ext uri="{FF2B5EF4-FFF2-40B4-BE49-F238E27FC236}">
                    <a16:creationId xmlns:a16="http://schemas.microsoft.com/office/drawing/2014/main" id="{4DE6534D-21E0-5BA5-1FB2-AFFC0506EB4C}"/>
                  </a:ext>
                </a:extLst>
              </p:cNvPr>
              <p:cNvSpPr>
                <a:spLocks noChangeShapeType="1"/>
              </p:cNvSpPr>
              <p:nvPr/>
            </p:nvSpPr>
            <p:spPr bwMode="auto">
              <a:xfrm flipH="1">
                <a:off x="3329609" y="2674498"/>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29">
                <a:extLst>
                  <a:ext uri="{FF2B5EF4-FFF2-40B4-BE49-F238E27FC236}">
                    <a16:creationId xmlns:a16="http://schemas.microsoft.com/office/drawing/2014/main" id="{9853F622-F99B-9A23-048D-3AFDE48FEEBF}"/>
                  </a:ext>
                </a:extLst>
              </p:cNvPr>
              <p:cNvSpPr>
                <a:spLocks noChangeShapeType="1"/>
              </p:cNvSpPr>
              <p:nvPr/>
            </p:nvSpPr>
            <p:spPr bwMode="auto">
              <a:xfrm flipH="1">
                <a:off x="3329609" y="3111149"/>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30">
                <a:extLst>
                  <a:ext uri="{FF2B5EF4-FFF2-40B4-BE49-F238E27FC236}">
                    <a16:creationId xmlns:a16="http://schemas.microsoft.com/office/drawing/2014/main" id="{F8BD6D38-7615-234C-1AA9-66D20E1F31CC}"/>
                  </a:ext>
                </a:extLst>
              </p:cNvPr>
              <p:cNvSpPr>
                <a:spLocks noChangeShapeType="1"/>
              </p:cNvSpPr>
              <p:nvPr/>
            </p:nvSpPr>
            <p:spPr bwMode="auto">
              <a:xfrm flipH="1">
                <a:off x="3329609" y="3544929"/>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34">
                <a:extLst>
                  <a:ext uri="{FF2B5EF4-FFF2-40B4-BE49-F238E27FC236}">
                    <a16:creationId xmlns:a16="http://schemas.microsoft.com/office/drawing/2014/main" id="{54BA84D5-EC70-B502-0FC6-D960D230BDB5}"/>
                  </a:ext>
                </a:extLst>
              </p:cNvPr>
              <p:cNvSpPr>
                <a:spLocks noChangeShapeType="1"/>
              </p:cNvSpPr>
              <p:nvPr/>
            </p:nvSpPr>
            <p:spPr bwMode="auto">
              <a:xfrm flipH="1">
                <a:off x="3329609" y="3990198"/>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Freeform 35">
                <a:extLst>
                  <a:ext uri="{FF2B5EF4-FFF2-40B4-BE49-F238E27FC236}">
                    <a16:creationId xmlns:a16="http://schemas.microsoft.com/office/drawing/2014/main" id="{05E70F5B-738B-242B-5E8F-781D7540EBF2}"/>
                  </a:ext>
                </a:extLst>
              </p:cNvPr>
              <p:cNvSpPr>
                <a:spLocks/>
              </p:cNvSpPr>
              <p:nvPr/>
            </p:nvSpPr>
            <p:spPr bwMode="auto">
              <a:xfrm>
                <a:off x="3329609" y="4426850"/>
                <a:ext cx="36513" cy="66073"/>
              </a:xfrm>
              <a:custGeom>
                <a:avLst/>
                <a:gdLst>
                  <a:gd name="T0" fmla="*/ 70 w 70"/>
                  <a:gd name="T1" fmla="*/ 70 h 70"/>
                  <a:gd name="T2" fmla="*/ 70 w 70"/>
                  <a:gd name="T3" fmla="*/ 0 h 70"/>
                  <a:gd name="T4" fmla="*/ 0 w 70"/>
                  <a:gd name="T5" fmla="*/ 0 h 70"/>
                </a:gdLst>
                <a:ahLst/>
                <a:cxnLst>
                  <a:cxn ang="0">
                    <a:pos x="T0" y="T1"/>
                  </a:cxn>
                  <a:cxn ang="0">
                    <a:pos x="T2" y="T3"/>
                  </a:cxn>
                  <a:cxn ang="0">
                    <a:pos x="T4" y="T5"/>
                  </a:cxn>
                </a:cxnLst>
                <a:rect l="0" t="0" r="r" b="b"/>
                <a:pathLst>
                  <a:path w="70" h="70">
                    <a:moveTo>
                      <a:pt x="70" y="70"/>
                    </a:moveTo>
                    <a:lnTo>
                      <a:pt x="70"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6" name="Freeform 67">
                <a:extLst>
                  <a:ext uri="{FF2B5EF4-FFF2-40B4-BE49-F238E27FC236}">
                    <a16:creationId xmlns:a16="http://schemas.microsoft.com/office/drawing/2014/main" id="{619637EF-0739-13F6-965B-4BB6F3E32305}"/>
                  </a:ext>
                </a:extLst>
              </p:cNvPr>
              <p:cNvSpPr>
                <a:spLocks/>
              </p:cNvSpPr>
              <p:nvPr/>
            </p:nvSpPr>
            <p:spPr bwMode="auto">
              <a:xfrm>
                <a:off x="3388346" y="2674498"/>
                <a:ext cx="1520825" cy="1729370"/>
              </a:xfrm>
              <a:custGeom>
                <a:avLst/>
                <a:gdLst>
                  <a:gd name="T0" fmla="*/ 2873 w 2873"/>
                  <a:gd name="T1" fmla="*/ 1805 h 1805"/>
                  <a:gd name="T2" fmla="*/ 2873 w 2873"/>
                  <a:gd name="T3" fmla="*/ 1182 h 1805"/>
                  <a:gd name="T4" fmla="*/ 2141 w 2873"/>
                  <a:gd name="T5" fmla="*/ 1182 h 1805"/>
                  <a:gd name="T6" fmla="*/ 2141 w 2873"/>
                  <a:gd name="T7" fmla="*/ 1074 h 1805"/>
                  <a:gd name="T8" fmla="*/ 1731 w 2873"/>
                  <a:gd name="T9" fmla="*/ 1074 h 1805"/>
                  <a:gd name="T10" fmla="*/ 1731 w 2873"/>
                  <a:gd name="T11" fmla="*/ 947 h 1805"/>
                  <a:gd name="T12" fmla="*/ 1312 w 2873"/>
                  <a:gd name="T13" fmla="*/ 947 h 1805"/>
                  <a:gd name="T14" fmla="*/ 1312 w 2873"/>
                  <a:gd name="T15" fmla="*/ 895 h 1805"/>
                  <a:gd name="T16" fmla="*/ 1220 w 2873"/>
                  <a:gd name="T17" fmla="*/ 895 h 1805"/>
                  <a:gd name="T18" fmla="*/ 1220 w 2873"/>
                  <a:gd name="T19" fmla="*/ 829 h 1805"/>
                  <a:gd name="T20" fmla="*/ 1079 w 2873"/>
                  <a:gd name="T21" fmla="*/ 829 h 1805"/>
                  <a:gd name="T22" fmla="*/ 1079 w 2873"/>
                  <a:gd name="T23" fmla="*/ 772 h 1805"/>
                  <a:gd name="T24" fmla="*/ 1028 w 2873"/>
                  <a:gd name="T25" fmla="*/ 772 h 1805"/>
                  <a:gd name="T26" fmla="*/ 1028 w 2873"/>
                  <a:gd name="T27" fmla="*/ 725 h 1805"/>
                  <a:gd name="T28" fmla="*/ 880 w 2873"/>
                  <a:gd name="T29" fmla="*/ 725 h 1805"/>
                  <a:gd name="T30" fmla="*/ 880 w 2873"/>
                  <a:gd name="T31" fmla="*/ 673 h 1805"/>
                  <a:gd name="T32" fmla="*/ 759 w 2873"/>
                  <a:gd name="T33" fmla="*/ 673 h 1805"/>
                  <a:gd name="T34" fmla="*/ 759 w 2873"/>
                  <a:gd name="T35" fmla="*/ 610 h 1805"/>
                  <a:gd name="T36" fmla="*/ 588 w 2873"/>
                  <a:gd name="T37" fmla="*/ 610 h 1805"/>
                  <a:gd name="T38" fmla="*/ 588 w 2873"/>
                  <a:gd name="T39" fmla="*/ 563 h 1805"/>
                  <a:gd name="T40" fmla="*/ 535 w 2873"/>
                  <a:gd name="T41" fmla="*/ 563 h 1805"/>
                  <a:gd name="T42" fmla="*/ 535 w 2873"/>
                  <a:gd name="T43" fmla="*/ 499 h 1805"/>
                  <a:gd name="T44" fmla="*/ 485 w 2873"/>
                  <a:gd name="T45" fmla="*/ 499 h 1805"/>
                  <a:gd name="T46" fmla="*/ 485 w 2873"/>
                  <a:gd name="T47" fmla="*/ 444 h 1805"/>
                  <a:gd name="T48" fmla="*/ 248 w 2873"/>
                  <a:gd name="T49" fmla="*/ 444 h 1805"/>
                  <a:gd name="T50" fmla="*/ 248 w 2873"/>
                  <a:gd name="T51" fmla="*/ 394 h 1805"/>
                  <a:gd name="T52" fmla="*/ 174 w 2873"/>
                  <a:gd name="T53" fmla="*/ 394 h 1805"/>
                  <a:gd name="T54" fmla="*/ 174 w 2873"/>
                  <a:gd name="T55" fmla="*/ 333 h 1805"/>
                  <a:gd name="T56" fmla="*/ 135 w 2873"/>
                  <a:gd name="T57" fmla="*/ 333 h 1805"/>
                  <a:gd name="T58" fmla="*/ 129 w 2873"/>
                  <a:gd name="T59" fmla="*/ 170 h 1805"/>
                  <a:gd name="T60" fmla="*/ 27 w 2873"/>
                  <a:gd name="T61" fmla="*/ 170 h 1805"/>
                  <a:gd name="T62" fmla="*/ 27 w 2873"/>
                  <a:gd name="T63" fmla="*/ 110 h 1805"/>
                  <a:gd name="T64" fmla="*/ 0 w 2873"/>
                  <a:gd name="T65" fmla="*/ 110 h 1805"/>
                  <a:gd name="T66" fmla="*/ 0 w 2873"/>
                  <a:gd name="T67"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3" h="1805">
                    <a:moveTo>
                      <a:pt x="2873" y="1805"/>
                    </a:moveTo>
                    <a:lnTo>
                      <a:pt x="2873" y="1182"/>
                    </a:lnTo>
                    <a:lnTo>
                      <a:pt x="2141" y="1182"/>
                    </a:lnTo>
                    <a:lnTo>
                      <a:pt x="2141" y="1074"/>
                    </a:lnTo>
                    <a:lnTo>
                      <a:pt x="1731" y="1074"/>
                    </a:lnTo>
                    <a:lnTo>
                      <a:pt x="1731" y="947"/>
                    </a:lnTo>
                    <a:lnTo>
                      <a:pt x="1312" y="947"/>
                    </a:lnTo>
                    <a:lnTo>
                      <a:pt x="1312" y="895"/>
                    </a:lnTo>
                    <a:lnTo>
                      <a:pt x="1220" y="895"/>
                    </a:lnTo>
                    <a:lnTo>
                      <a:pt x="1220" y="829"/>
                    </a:lnTo>
                    <a:lnTo>
                      <a:pt x="1079" y="829"/>
                    </a:lnTo>
                    <a:lnTo>
                      <a:pt x="1079" y="772"/>
                    </a:lnTo>
                    <a:lnTo>
                      <a:pt x="1028" y="772"/>
                    </a:lnTo>
                    <a:lnTo>
                      <a:pt x="1028" y="725"/>
                    </a:lnTo>
                    <a:lnTo>
                      <a:pt x="880" y="725"/>
                    </a:lnTo>
                    <a:lnTo>
                      <a:pt x="880" y="673"/>
                    </a:lnTo>
                    <a:lnTo>
                      <a:pt x="759" y="673"/>
                    </a:lnTo>
                    <a:lnTo>
                      <a:pt x="759" y="610"/>
                    </a:lnTo>
                    <a:lnTo>
                      <a:pt x="588" y="610"/>
                    </a:lnTo>
                    <a:lnTo>
                      <a:pt x="588" y="563"/>
                    </a:lnTo>
                    <a:lnTo>
                      <a:pt x="535" y="563"/>
                    </a:lnTo>
                    <a:lnTo>
                      <a:pt x="535" y="499"/>
                    </a:lnTo>
                    <a:lnTo>
                      <a:pt x="485" y="499"/>
                    </a:lnTo>
                    <a:lnTo>
                      <a:pt x="485" y="444"/>
                    </a:lnTo>
                    <a:lnTo>
                      <a:pt x="248" y="444"/>
                    </a:lnTo>
                    <a:lnTo>
                      <a:pt x="248" y="394"/>
                    </a:lnTo>
                    <a:lnTo>
                      <a:pt x="174" y="394"/>
                    </a:lnTo>
                    <a:lnTo>
                      <a:pt x="174" y="333"/>
                    </a:lnTo>
                    <a:lnTo>
                      <a:pt x="135" y="333"/>
                    </a:lnTo>
                    <a:lnTo>
                      <a:pt x="129" y="170"/>
                    </a:lnTo>
                    <a:lnTo>
                      <a:pt x="27" y="170"/>
                    </a:lnTo>
                    <a:lnTo>
                      <a:pt x="27" y="110"/>
                    </a:lnTo>
                    <a:lnTo>
                      <a:pt x="0" y="110"/>
                    </a:lnTo>
                    <a:lnTo>
                      <a:pt x="0" y="0"/>
                    </a:lnTo>
                  </a:path>
                </a:pathLst>
              </a:custGeom>
              <a:noFill/>
              <a:ln w="1905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4" name="Freeform 75">
                <a:extLst>
                  <a:ext uri="{FF2B5EF4-FFF2-40B4-BE49-F238E27FC236}">
                    <a16:creationId xmlns:a16="http://schemas.microsoft.com/office/drawing/2014/main" id="{DB57DF3F-F21A-12E1-9878-F09D3BD1D318}"/>
                  </a:ext>
                </a:extLst>
              </p:cNvPr>
              <p:cNvSpPr>
                <a:spLocks/>
              </p:cNvSpPr>
              <p:nvPr/>
            </p:nvSpPr>
            <p:spPr bwMode="auto">
              <a:xfrm>
                <a:off x="3366121" y="2674498"/>
                <a:ext cx="2589213" cy="459633"/>
              </a:xfrm>
              <a:custGeom>
                <a:avLst/>
                <a:gdLst>
                  <a:gd name="T0" fmla="*/ 4892 w 4892"/>
                  <a:gd name="T1" fmla="*/ 481 h 481"/>
                  <a:gd name="T2" fmla="*/ 2790 w 4892"/>
                  <a:gd name="T3" fmla="*/ 481 h 481"/>
                  <a:gd name="T4" fmla="*/ 2790 w 4892"/>
                  <a:gd name="T5" fmla="*/ 292 h 481"/>
                  <a:gd name="T6" fmla="*/ 1903 w 4892"/>
                  <a:gd name="T7" fmla="*/ 292 h 481"/>
                  <a:gd name="T8" fmla="*/ 1903 w 4892"/>
                  <a:gd name="T9" fmla="*/ 164 h 481"/>
                  <a:gd name="T10" fmla="*/ 692 w 4892"/>
                  <a:gd name="T11" fmla="*/ 164 h 481"/>
                  <a:gd name="T12" fmla="*/ 692 w 4892"/>
                  <a:gd name="T13" fmla="*/ 67 h 481"/>
                  <a:gd name="T14" fmla="*/ 577 w 4892"/>
                  <a:gd name="T15" fmla="*/ 67 h 481"/>
                  <a:gd name="T16" fmla="*/ 577 w 4892"/>
                  <a:gd name="T17" fmla="*/ 0 h 481"/>
                  <a:gd name="T18" fmla="*/ 0 w 489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2" h="481">
                    <a:moveTo>
                      <a:pt x="4892" y="481"/>
                    </a:moveTo>
                    <a:lnTo>
                      <a:pt x="2790" y="481"/>
                    </a:lnTo>
                    <a:lnTo>
                      <a:pt x="2790" y="292"/>
                    </a:lnTo>
                    <a:lnTo>
                      <a:pt x="1903" y="292"/>
                    </a:lnTo>
                    <a:lnTo>
                      <a:pt x="1903" y="164"/>
                    </a:lnTo>
                    <a:lnTo>
                      <a:pt x="692" y="164"/>
                    </a:lnTo>
                    <a:lnTo>
                      <a:pt x="692" y="67"/>
                    </a:lnTo>
                    <a:lnTo>
                      <a:pt x="577" y="67"/>
                    </a:lnTo>
                    <a:lnTo>
                      <a:pt x="577"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47" name="ZoneTexte 1046">
              <a:extLst>
                <a:ext uri="{FF2B5EF4-FFF2-40B4-BE49-F238E27FC236}">
                  <a16:creationId xmlns:a16="http://schemas.microsoft.com/office/drawing/2014/main" id="{9633E935-EE00-C329-A85E-095AF26128CF}"/>
                </a:ext>
              </a:extLst>
            </p:cNvPr>
            <p:cNvSpPr txBox="1"/>
            <p:nvPr/>
          </p:nvSpPr>
          <p:spPr>
            <a:xfrm>
              <a:off x="415318" y="2648381"/>
              <a:ext cx="351495" cy="230832"/>
            </a:xfrm>
            <a:prstGeom prst="rect">
              <a:avLst/>
            </a:prstGeom>
            <a:noFill/>
          </p:spPr>
          <p:txBody>
            <a:bodyPr wrap="none" rtlCol="0">
              <a:spAutoFit/>
            </a:bodyPr>
            <a:lstStyle/>
            <a:p>
              <a:pPr algn="r"/>
              <a:r>
                <a:rPr lang="fr-FR" sz="900" dirty="0"/>
                <a:t>1,00</a:t>
              </a:r>
            </a:p>
          </p:txBody>
        </p:sp>
        <p:sp>
          <p:nvSpPr>
            <p:cNvPr id="1048" name="ZoneTexte 1047">
              <a:extLst>
                <a:ext uri="{FF2B5EF4-FFF2-40B4-BE49-F238E27FC236}">
                  <a16:creationId xmlns:a16="http://schemas.microsoft.com/office/drawing/2014/main" id="{FDD083FD-6D4F-048F-9B92-E4DAA09372C1}"/>
                </a:ext>
              </a:extLst>
            </p:cNvPr>
            <p:cNvSpPr txBox="1"/>
            <p:nvPr/>
          </p:nvSpPr>
          <p:spPr>
            <a:xfrm>
              <a:off x="415318" y="3087053"/>
              <a:ext cx="351495" cy="230832"/>
            </a:xfrm>
            <a:prstGeom prst="rect">
              <a:avLst/>
            </a:prstGeom>
            <a:noFill/>
          </p:spPr>
          <p:txBody>
            <a:bodyPr wrap="none" rtlCol="0">
              <a:spAutoFit/>
            </a:bodyPr>
            <a:lstStyle/>
            <a:p>
              <a:pPr algn="r"/>
              <a:r>
                <a:rPr lang="fr-FR" sz="900" dirty="0"/>
                <a:t>0,75</a:t>
              </a:r>
            </a:p>
          </p:txBody>
        </p:sp>
        <p:sp>
          <p:nvSpPr>
            <p:cNvPr id="1049" name="ZoneTexte 1048">
              <a:extLst>
                <a:ext uri="{FF2B5EF4-FFF2-40B4-BE49-F238E27FC236}">
                  <a16:creationId xmlns:a16="http://schemas.microsoft.com/office/drawing/2014/main" id="{6BC46017-DAF1-3CAB-256A-A5AFEE018258}"/>
                </a:ext>
              </a:extLst>
            </p:cNvPr>
            <p:cNvSpPr txBox="1"/>
            <p:nvPr/>
          </p:nvSpPr>
          <p:spPr>
            <a:xfrm>
              <a:off x="415318" y="3518876"/>
              <a:ext cx="351495" cy="230832"/>
            </a:xfrm>
            <a:prstGeom prst="rect">
              <a:avLst/>
            </a:prstGeom>
            <a:noFill/>
          </p:spPr>
          <p:txBody>
            <a:bodyPr wrap="none" rtlCol="0">
              <a:spAutoFit/>
            </a:bodyPr>
            <a:lstStyle/>
            <a:p>
              <a:pPr algn="r"/>
              <a:r>
                <a:rPr lang="fr-FR" sz="900" dirty="0"/>
                <a:t>0,50</a:t>
              </a:r>
            </a:p>
          </p:txBody>
        </p:sp>
        <p:sp>
          <p:nvSpPr>
            <p:cNvPr id="1050" name="ZoneTexte 1049">
              <a:extLst>
                <a:ext uri="{FF2B5EF4-FFF2-40B4-BE49-F238E27FC236}">
                  <a16:creationId xmlns:a16="http://schemas.microsoft.com/office/drawing/2014/main" id="{6E5965C6-B6CB-D541-14C0-098123ACB9A5}"/>
                </a:ext>
              </a:extLst>
            </p:cNvPr>
            <p:cNvSpPr txBox="1"/>
            <p:nvPr/>
          </p:nvSpPr>
          <p:spPr>
            <a:xfrm>
              <a:off x="415318" y="3952656"/>
              <a:ext cx="351495" cy="230832"/>
            </a:xfrm>
            <a:prstGeom prst="rect">
              <a:avLst/>
            </a:prstGeom>
            <a:noFill/>
          </p:spPr>
          <p:txBody>
            <a:bodyPr wrap="none" rtlCol="0">
              <a:spAutoFit/>
            </a:bodyPr>
            <a:lstStyle/>
            <a:p>
              <a:pPr algn="r"/>
              <a:r>
                <a:rPr lang="fr-FR" sz="900" dirty="0"/>
                <a:t>0,25</a:t>
              </a:r>
            </a:p>
          </p:txBody>
        </p:sp>
        <p:sp>
          <p:nvSpPr>
            <p:cNvPr id="1051" name="ZoneTexte 1050">
              <a:extLst>
                <a:ext uri="{FF2B5EF4-FFF2-40B4-BE49-F238E27FC236}">
                  <a16:creationId xmlns:a16="http://schemas.microsoft.com/office/drawing/2014/main" id="{643EBBBE-326F-E19D-5ACF-CFA80AB88E75}"/>
                </a:ext>
              </a:extLst>
            </p:cNvPr>
            <p:cNvSpPr txBox="1"/>
            <p:nvPr/>
          </p:nvSpPr>
          <p:spPr>
            <a:xfrm>
              <a:off x="415318" y="4384016"/>
              <a:ext cx="351495" cy="230832"/>
            </a:xfrm>
            <a:prstGeom prst="rect">
              <a:avLst/>
            </a:prstGeom>
            <a:noFill/>
          </p:spPr>
          <p:txBody>
            <a:bodyPr wrap="none" rtlCol="0">
              <a:spAutoFit/>
            </a:bodyPr>
            <a:lstStyle/>
            <a:p>
              <a:pPr algn="r"/>
              <a:r>
                <a:rPr lang="fr-FR" sz="900" dirty="0"/>
                <a:t>0,00</a:t>
              </a:r>
            </a:p>
          </p:txBody>
        </p:sp>
        <p:sp>
          <p:nvSpPr>
            <p:cNvPr id="1052" name="ZoneTexte 1051">
              <a:extLst>
                <a:ext uri="{FF2B5EF4-FFF2-40B4-BE49-F238E27FC236}">
                  <a16:creationId xmlns:a16="http://schemas.microsoft.com/office/drawing/2014/main" id="{4EDF656B-A7E5-44B8-87CD-2C62F4932A04}"/>
                </a:ext>
              </a:extLst>
            </p:cNvPr>
            <p:cNvSpPr txBox="1"/>
            <p:nvPr/>
          </p:nvSpPr>
          <p:spPr>
            <a:xfrm>
              <a:off x="637262" y="4558641"/>
              <a:ext cx="220340" cy="230832"/>
            </a:xfrm>
            <a:prstGeom prst="rect">
              <a:avLst/>
            </a:prstGeom>
            <a:noFill/>
          </p:spPr>
          <p:txBody>
            <a:bodyPr wrap="none" rtlCol="0">
              <a:spAutoFit/>
            </a:bodyPr>
            <a:lstStyle/>
            <a:p>
              <a:pPr algn="ctr"/>
              <a:r>
                <a:rPr lang="fr-FR" sz="900" dirty="0"/>
                <a:t>0</a:t>
              </a:r>
            </a:p>
          </p:txBody>
        </p:sp>
        <p:sp>
          <p:nvSpPr>
            <p:cNvPr id="1053" name="ZoneTexte 1052">
              <a:extLst>
                <a:ext uri="{FF2B5EF4-FFF2-40B4-BE49-F238E27FC236}">
                  <a16:creationId xmlns:a16="http://schemas.microsoft.com/office/drawing/2014/main" id="{5D4696BD-762C-5855-0BC7-BEBA526183FC}"/>
                </a:ext>
              </a:extLst>
            </p:cNvPr>
            <p:cNvSpPr txBox="1"/>
            <p:nvPr/>
          </p:nvSpPr>
          <p:spPr>
            <a:xfrm>
              <a:off x="891470" y="4558641"/>
              <a:ext cx="220340" cy="230832"/>
            </a:xfrm>
            <a:prstGeom prst="rect">
              <a:avLst/>
            </a:prstGeom>
            <a:noFill/>
          </p:spPr>
          <p:txBody>
            <a:bodyPr wrap="none" rtlCol="0">
              <a:spAutoFit/>
            </a:bodyPr>
            <a:lstStyle/>
            <a:p>
              <a:pPr algn="ctr"/>
              <a:r>
                <a:rPr lang="fr-FR" sz="900"/>
                <a:t>6</a:t>
              </a:r>
              <a:endParaRPr lang="fr-FR" sz="900" dirty="0"/>
            </a:p>
          </p:txBody>
        </p:sp>
        <p:sp>
          <p:nvSpPr>
            <p:cNvPr id="1054" name="ZoneTexte 1053">
              <a:extLst>
                <a:ext uri="{FF2B5EF4-FFF2-40B4-BE49-F238E27FC236}">
                  <a16:creationId xmlns:a16="http://schemas.microsoft.com/office/drawing/2014/main" id="{A5C4CD51-629D-8E6C-DD24-60301EA3BE60}"/>
                </a:ext>
              </a:extLst>
            </p:cNvPr>
            <p:cNvSpPr txBox="1"/>
            <p:nvPr/>
          </p:nvSpPr>
          <p:spPr>
            <a:xfrm>
              <a:off x="1124287" y="4558641"/>
              <a:ext cx="272803" cy="230832"/>
            </a:xfrm>
            <a:prstGeom prst="rect">
              <a:avLst/>
            </a:prstGeom>
            <a:noFill/>
          </p:spPr>
          <p:txBody>
            <a:bodyPr wrap="none" rtlCol="0">
              <a:spAutoFit/>
            </a:bodyPr>
            <a:lstStyle/>
            <a:p>
              <a:pPr algn="ctr"/>
              <a:r>
                <a:rPr lang="fr-FR" sz="900" dirty="0"/>
                <a:t>12</a:t>
              </a:r>
            </a:p>
          </p:txBody>
        </p:sp>
        <p:sp>
          <p:nvSpPr>
            <p:cNvPr id="1055" name="ZoneTexte 1054">
              <a:extLst>
                <a:ext uri="{FF2B5EF4-FFF2-40B4-BE49-F238E27FC236}">
                  <a16:creationId xmlns:a16="http://schemas.microsoft.com/office/drawing/2014/main" id="{A4A1FFE2-756F-63D9-6B55-4CD5517858C4}"/>
                </a:ext>
              </a:extLst>
            </p:cNvPr>
            <p:cNvSpPr txBox="1"/>
            <p:nvPr/>
          </p:nvSpPr>
          <p:spPr>
            <a:xfrm>
              <a:off x="1378496" y="4558641"/>
              <a:ext cx="272803" cy="230832"/>
            </a:xfrm>
            <a:prstGeom prst="rect">
              <a:avLst/>
            </a:prstGeom>
            <a:noFill/>
          </p:spPr>
          <p:txBody>
            <a:bodyPr wrap="none" rtlCol="0">
              <a:spAutoFit/>
            </a:bodyPr>
            <a:lstStyle/>
            <a:p>
              <a:pPr algn="ctr"/>
              <a:r>
                <a:rPr lang="fr-FR" sz="900"/>
                <a:t>18</a:t>
              </a:r>
              <a:endParaRPr lang="fr-FR" sz="900" dirty="0"/>
            </a:p>
          </p:txBody>
        </p:sp>
        <p:sp>
          <p:nvSpPr>
            <p:cNvPr id="1056" name="ZoneTexte 1055">
              <a:extLst>
                <a:ext uri="{FF2B5EF4-FFF2-40B4-BE49-F238E27FC236}">
                  <a16:creationId xmlns:a16="http://schemas.microsoft.com/office/drawing/2014/main" id="{655FD4CD-6F82-4BFB-091C-C0480773A105}"/>
                </a:ext>
              </a:extLst>
            </p:cNvPr>
            <p:cNvSpPr txBox="1"/>
            <p:nvPr/>
          </p:nvSpPr>
          <p:spPr>
            <a:xfrm>
              <a:off x="1638652" y="4558641"/>
              <a:ext cx="272803" cy="230832"/>
            </a:xfrm>
            <a:prstGeom prst="rect">
              <a:avLst/>
            </a:prstGeom>
            <a:noFill/>
          </p:spPr>
          <p:txBody>
            <a:bodyPr wrap="none" rtlCol="0">
              <a:spAutoFit/>
            </a:bodyPr>
            <a:lstStyle/>
            <a:p>
              <a:pPr algn="ctr"/>
              <a:r>
                <a:rPr lang="fr-FR" sz="900" dirty="0"/>
                <a:t>24</a:t>
              </a:r>
            </a:p>
          </p:txBody>
        </p:sp>
        <p:sp>
          <p:nvSpPr>
            <p:cNvPr id="1057" name="ZoneTexte 1056">
              <a:extLst>
                <a:ext uri="{FF2B5EF4-FFF2-40B4-BE49-F238E27FC236}">
                  <a16:creationId xmlns:a16="http://schemas.microsoft.com/office/drawing/2014/main" id="{8A94278A-5EA9-631D-1BA5-7898FE7A3452}"/>
                </a:ext>
              </a:extLst>
            </p:cNvPr>
            <p:cNvSpPr txBox="1"/>
            <p:nvPr/>
          </p:nvSpPr>
          <p:spPr>
            <a:xfrm>
              <a:off x="1892860" y="4558641"/>
              <a:ext cx="272803" cy="230832"/>
            </a:xfrm>
            <a:prstGeom prst="rect">
              <a:avLst/>
            </a:prstGeom>
            <a:noFill/>
          </p:spPr>
          <p:txBody>
            <a:bodyPr wrap="none" rtlCol="0">
              <a:spAutoFit/>
            </a:bodyPr>
            <a:lstStyle/>
            <a:p>
              <a:pPr algn="ctr"/>
              <a:r>
                <a:rPr lang="fr-FR" sz="900" dirty="0"/>
                <a:t>30</a:t>
              </a:r>
            </a:p>
          </p:txBody>
        </p:sp>
        <p:sp>
          <p:nvSpPr>
            <p:cNvPr id="1058" name="ZoneTexte 1057">
              <a:extLst>
                <a:ext uri="{FF2B5EF4-FFF2-40B4-BE49-F238E27FC236}">
                  <a16:creationId xmlns:a16="http://schemas.microsoft.com/office/drawing/2014/main" id="{1E1525E1-FCED-B31C-5130-113722A010B3}"/>
                </a:ext>
              </a:extLst>
            </p:cNvPr>
            <p:cNvSpPr txBox="1"/>
            <p:nvPr/>
          </p:nvSpPr>
          <p:spPr>
            <a:xfrm>
              <a:off x="2151908" y="4558641"/>
              <a:ext cx="272803" cy="230832"/>
            </a:xfrm>
            <a:prstGeom prst="rect">
              <a:avLst/>
            </a:prstGeom>
            <a:noFill/>
          </p:spPr>
          <p:txBody>
            <a:bodyPr wrap="none" rtlCol="0">
              <a:spAutoFit/>
            </a:bodyPr>
            <a:lstStyle/>
            <a:p>
              <a:pPr algn="ctr"/>
              <a:r>
                <a:rPr lang="fr-FR" sz="900" dirty="0"/>
                <a:t>36</a:t>
              </a:r>
            </a:p>
          </p:txBody>
        </p:sp>
        <p:sp>
          <p:nvSpPr>
            <p:cNvPr id="1059" name="ZoneTexte 1058">
              <a:extLst>
                <a:ext uri="{FF2B5EF4-FFF2-40B4-BE49-F238E27FC236}">
                  <a16:creationId xmlns:a16="http://schemas.microsoft.com/office/drawing/2014/main" id="{56E37BD9-18C4-C4BE-EC7E-8837CC4135B2}"/>
                </a:ext>
              </a:extLst>
            </p:cNvPr>
            <p:cNvSpPr txBox="1"/>
            <p:nvPr/>
          </p:nvSpPr>
          <p:spPr>
            <a:xfrm>
              <a:off x="2406117" y="4558641"/>
              <a:ext cx="272803" cy="230832"/>
            </a:xfrm>
            <a:prstGeom prst="rect">
              <a:avLst/>
            </a:prstGeom>
            <a:noFill/>
          </p:spPr>
          <p:txBody>
            <a:bodyPr wrap="none" rtlCol="0">
              <a:spAutoFit/>
            </a:bodyPr>
            <a:lstStyle/>
            <a:p>
              <a:pPr algn="ctr"/>
              <a:r>
                <a:rPr lang="fr-FR" sz="900" dirty="0"/>
                <a:t>42</a:t>
              </a:r>
            </a:p>
          </p:txBody>
        </p:sp>
        <p:sp>
          <p:nvSpPr>
            <p:cNvPr id="1060" name="ZoneTexte 1059">
              <a:extLst>
                <a:ext uri="{FF2B5EF4-FFF2-40B4-BE49-F238E27FC236}">
                  <a16:creationId xmlns:a16="http://schemas.microsoft.com/office/drawing/2014/main" id="{9067E936-CDA2-A7DE-7556-CA51A54E9E34}"/>
                </a:ext>
              </a:extLst>
            </p:cNvPr>
            <p:cNvSpPr txBox="1"/>
            <p:nvPr/>
          </p:nvSpPr>
          <p:spPr>
            <a:xfrm>
              <a:off x="2672126" y="4558641"/>
              <a:ext cx="272803" cy="230832"/>
            </a:xfrm>
            <a:prstGeom prst="rect">
              <a:avLst/>
            </a:prstGeom>
            <a:noFill/>
          </p:spPr>
          <p:txBody>
            <a:bodyPr wrap="none" rtlCol="0">
              <a:spAutoFit/>
            </a:bodyPr>
            <a:lstStyle/>
            <a:p>
              <a:pPr algn="ctr"/>
              <a:r>
                <a:rPr lang="fr-FR" sz="900" dirty="0"/>
                <a:t>48</a:t>
              </a:r>
            </a:p>
          </p:txBody>
        </p:sp>
        <p:sp>
          <p:nvSpPr>
            <p:cNvPr id="1061" name="ZoneTexte 1060">
              <a:extLst>
                <a:ext uri="{FF2B5EF4-FFF2-40B4-BE49-F238E27FC236}">
                  <a16:creationId xmlns:a16="http://schemas.microsoft.com/office/drawing/2014/main" id="{68C90001-9875-6892-8269-DDFF5EA97CD0}"/>
                </a:ext>
              </a:extLst>
            </p:cNvPr>
            <p:cNvSpPr txBox="1"/>
            <p:nvPr/>
          </p:nvSpPr>
          <p:spPr>
            <a:xfrm>
              <a:off x="2926080" y="4558641"/>
              <a:ext cx="272802" cy="230832"/>
            </a:xfrm>
            <a:prstGeom prst="rect">
              <a:avLst/>
            </a:prstGeom>
            <a:noFill/>
          </p:spPr>
          <p:txBody>
            <a:bodyPr wrap="none" rtlCol="0">
              <a:spAutoFit/>
            </a:bodyPr>
            <a:lstStyle/>
            <a:p>
              <a:r>
                <a:rPr lang="fr-FR" sz="900" dirty="0"/>
                <a:t>54</a:t>
              </a:r>
            </a:p>
          </p:txBody>
        </p:sp>
        <p:sp>
          <p:nvSpPr>
            <p:cNvPr id="1062" name="ZoneTexte 1061">
              <a:extLst>
                <a:ext uri="{FF2B5EF4-FFF2-40B4-BE49-F238E27FC236}">
                  <a16:creationId xmlns:a16="http://schemas.microsoft.com/office/drawing/2014/main" id="{8DC52C7E-2226-B715-EF90-D53E11B1D1E1}"/>
                </a:ext>
              </a:extLst>
            </p:cNvPr>
            <p:cNvSpPr txBox="1"/>
            <p:nvPr/>
          </p:nvSpPr>
          <p:spPr>
            <a:xfrm>
              <a:off x="1607953" y="4729314"/>
              <a:ext cx="849883" cy="230832"/>
            </a:xfrm>
            <a:prstGeom prst="rect">
              <a:avLst/>
            </a:prstGeom>
            <a:noFill/>
          </p:spPr>
          <p:txBody>
            <a:bodyPr wrap="none" rtlCol="0">
              <a:spAutoFit/>
            </a:bodyPr>
            <a:lstStyle/>
            <a:p>
              <a:pPr algn="ctr"/>
              <a:r>
                <a:rPr lang="fr-FR" sz="900" b="1" dirty="0"/>
                <a:t>Times (</a:t>
              </a:r>
              <a:r>
                <a:rPr lang="fr-FR" sz="900" b="1" dirty="0" err="1"/>
                <a:t>months</a:t>
              </a:r>
              <a:r>
                <a:rPr lang="fr-FR" sz="900" b="1" dirty="0"/>
                <a:t>)</a:t>
              </a:r>
            </a:p>
          </p:txBody>
        </p:sp>
        <p:sp>
          <p:nvSpPr>
            <p:cNvPr id="1063" name="ZoneTexte 1062">
              <a:extLst>
                <a:ext uri="{FF2B5EF4-FFF2-40B4-BE49-F238E27FC236}">
                  <a16:creationId xmlns:a16="http://schemas.microsoft.com/office/drawing/2014/main" id="{7F35548C-48EA-E121-B60E-92A60F69151A}"/>
                </a:ext>
              </a:extLst>
            </p:cNvPr>
            <p:cNvSpPr txBox="1"/>
            <p:nvPr/>
          </p:nvSpPr>
          <p:spPr>
            <a:xfrm>
              <a:off x="697256" y="4214964"/>
              <a:ext cx="1454653" cy="230832"/>
            </a:xfrm>
            <a:prstGeom prst="rect">
              <a:avLst/>
            </a:prstGeom>
            <a:noFill/>
          </p:spPr>
          <p:txBody>
            <a:bodyPr wrap="none" rtlCol="0">
              <a:spAutoFit/>
            </a:bodyPr>
            <a:lstStyle/>
            <a:p>
              <a:r>
                <a:rPr lang="fr-FR" sz="900" dirty="0"/>
                <a:t>HR 0.244 (95% CI 0.087, 0.685)</a:t>
              </a:r>
            </a:p>
          </p:txBody>
        </p:sp>
        <p:sp>
          <p:nvSpPr>
            <p:cNvPr id="1064" name="ZoneTexte 1063">
              <a:extLst>
                <a:ext uri="{FF2B5EF4-FFF2-40B4-BE49-F238E27FC236}">
                  <a16:creationId xmlns:a16="http://schemas.microsoft.com/office/drawing/2014/main" id="{CE2C3C24-D7DC-D601-5A36-6F398445FEB2}"/>
                </a:ext>
              </a:extLst>
            </p:cNvPr>
            <p:cNvSpPr txBox="1"/>
            <p:nvPr/>
          </p:nvSpPr>
          <p:spPr>
            <a:xfrm rot="16200000">
              <a:off x="-151299" y="3536138"/>
              <a:ext cx="933269" cy="209847"/>
            </a:xfrm>
            <a:prstGeom prst="rect">
              <a:avLst/>
            </a:prstGeom>
            <a:noFill/>
          </p:spPr>
          <p:txBody>
            <a:bodyPr wrap="none" rtlCol="0">
              <a:spAutoFit/>
            </a:bodyPr>
            <a:lstStyle/>
            <a:p>
              <a:pPr algn="ctr"/>
              <a:r>
                <a:rPr lang="fr-FR" sz="900" b="1" dirty="0"/>
                <a:t>Overall </a:t>
              </a:r>
              <a:r>
                <a:rPr lang="fr-FR" sz="900" b="1" dirty="0" err="1"/>
                <a:t>survival</a:t>
              </a:r>
              <a:endParaRPr lang="fr-FR" sz="900" b="1" dirty="0"/>
            </a:p>
          </p:txBody>
        </p:sp>
        <p:sp>
          <p:nvSpPr>
            <p:cNvPr id="1069" name="ZoneTexte 1068">
              <a:extLst>
                <a:ext uri="{FF2B5EF4-FFF2-40B4-BE49-F238E27FC236}">
                  <a16:creationId xmlns:a16="http://schemas.microsoft.com/office/drawing/2014/main" id="{CAF66D0E-F2A6-BB6F-0630-7F43EF2CCDA2}"/>
                </a:ext>
              </a:extLst>
            </p:cNvPr>
            <p:cNvSpPr txBox="1"/>
            <p:nvPr/>
          </p:nvSpPr>
          <p:spPr>
            <a:xfrm>
              <a:off x="3201641" y="2648381"/>
              <a:ext cx="351495" cy="230832"/>
            </a:xfrm>
            <a:prstGeom prst="rect">
              <a:avLst/>
            </a:prstGeom>
            <a:noFill/>
          </p:spPr>
          <p:txBody>
            <a:bodyPr wrap="none" rtlCol="0">
              <a:spAutoFit/>
            </a:bodyPr>
            <a:lstStyle/>
            <a:p>
              <a:pPr algn="r"/>
              <a:r>
                <a:rPr lang="fr-FR" sz="900" dirty="0"/>
                <a:t>1,00</a:t>
              </a:r>
            </a:p>
          </p:txBody>
        </p:sp>
        <p:sp>
          <p:nvSpPr>
            <p:cNvPr id="1070" name="ZoneTexte 1069">
              <a:extLst>
                <a:ext uri="{FF2B5EF4-FFF2-40B4-BE49-F238E27FC236}">
                  <a16:creationId xmlns:a16="http://schemas.microsoft.com/office/drawing/2014/main" id="{E15B9AD4-4C5D-851C-C127-79CE0F5C06D3}"/>
                </a:ext>
              </a:extLst>
            </p:cNvPr>
            <p:cNvSpPr txBox="1"/>
            <p:nvPr/>
          </p:nvSpPr>
          <p:spPr>
            <a:xfrm>
              <a:off x="3201641" y="3087053"/>
              <a:ext cx="351495" cy="230832"/>
            </a:xfrm>
            <a:prstGeom prst="rect">
              <a:avLst/>
            </a:prstGeom>
            <a:noFill/>
          </p:spPr>
          <p:txBody>
            <a:bodyPr wrap="none" rtlCol="0">
              <a:spAutoFit/>
            </a:bodyPr>
            <a:lstStyle/>
            <a:p>
              <a:pPr algn="r"/>
              <a:r>
                <a:rPr lang="fr-FR" sz="900" dirty="0"/>
                <a:t>0,75</a:t>
              </a:r>
            </a:p>
          </p:txBody>
        </p:sp>
        <p:sp>
          <p:nvSpPr>
            <p:cNvPr id="1071" name="ZoneTexte 1070">
              <a:extLst>
                <a:ext uri="{FF2B5EF4-FFF2-40B4-BE49-F238E27FC236}">
                  <a16:creationId xmlns:a16="http://schemas.microsoft.com/office/drawing/2014/main" id="{74D12DC8-D0F8-4CAD-2837-008CA8440368}"/>
                </a:ext>
              </a:extLst>
            </p:cNvPr>
            <p:cNvSpPr txBox="1"/>
            <p:nvPr/>
          </p:nvSpPr>
          <p:spPr>
            <a:xfrm>
              <a:off x="3201641" y="3518876"/>
              <a:ext cx="351495" cy="230832"/>
            </a:xfrm>
            <a:prstGeom prst="rect">
              <a:avLst/>
            </a:prstGeom>
            <a:noFill/>
          </p:spPr>
          <p:txBody>
            <a:bodyPr wrap="none" rtlCol="0">
              <a:spAutoFit/>
            </a:bodyPr>
            <a:lstStyle/>
            <a:p>
              <a:pPr algn="r"/>
              <a:r>
                <a:rPr lang="fr-FR" sz="900" dirty="0"/>
                <a:t>0,50</a:t>
              </a:r>
            </a:p>
          </p:txBody>
        </p:sp>
        <p:sp>
          <p:nvSpPr>
            <p:cNvPr id="1072" name="ZoneTexte 1071">
              <a:extLst>
                <a:ext uri="{FF2B5EF4-FFF2-40B4-BE49-F238E27FC236}">
                  <a16:creationId xmlns:a16="http://schemas.microsoft.com/office/drawing/2014/main" id="{5E90993F-DDD4-0857-ED34-D827E01E3DE6}"/>
                </a:ext>
              </a:extLst>
            </p:cNvPr>
            <p:cNvSpPr txBox="1"/>
            <p:nvPr/>
          </p:nvSpPr>
          <p:spPr>
            <a:xfrm>
              <a:off x="3201641" y="3952656"/>
              <a:ext cx="351495" cy="230832"/>
            </a:xfrm>
            <a:prstGeom prst="rect">
              <a:avLst/>
            </a:prstGeom>
            <a:noFill/>
          </p:spPr>
          <p:txBody>
            <a:bodyPr wrap="none" rtlCol="0">
              <a:spAutoFit/>
            </a:bodyPr>
            <a:lstStyle/>
            <a:p>
              <a:pPr algn="r"/>
              <a:r>
                <a:rPr lang="fr-FR" sz="900" dirty="0"/>
                <a:t>0,25</a:t>
              </a:r>
            </a:p>
          </p:txBody>
        </p:sp>
        <p:sp>
          <p:nvSpPr>
            <p:cNvPr id="1073" name="ZoneTexte 1072">
              <a:extLst>
                <a:ext uri="{FF2B5EF4-FFF2-40B4-BE49-F238E27FC236}">
                  <a16:creationId xmlns:a16="http://schemas.microsoft.com/office/drawing/2014/main" id="{B93CBB35-CB38-AF02-C80B-A853A982AF0A}"/>
                </a:ext>
              </a:extLst>
            </p:cNvPr>
            <p:cNvSpPr txBox="1"/>
            <p:nvPr/>
          </p:nvSpPr>
          <p:spPr>
            <a:xfrm>
              <a:off x="3201641" y="4384016"/>
              <a:ext cx="351495" cy="230832"/>
            </a:xfrm>
            <a:prstGeom prst="rect">
              <a:avLst/>
            </a:prstGeom>
            <a:noFill/>
          </p:spPr>
          <p:txBody>
            <a:bodyPr wrap="none" rtlCol="0">
              <a:spAutoFit/>
            </a:bodyPr>
            <a:lstStyle/>
            <a:p>
              <a:pPr algn="r"/>
              <a:r>
                <a:rPr lang="fr-FR" sz="900" dirty="0"/>
                <a:t>0,00</a:t>
              </a:r>
            </a:p>
          </p:txBody>
        </p:sp>
        <p:sp>
          <p:nvSpPr>
            <p:cNvPr id="1074" name="ZoneTexte 1073">
              <a:extLst>
                <a:ext uri="{FF2B5EF4-FFF2-40B4-BE49-F238E27FC236}">
                  <a16:creationId xmlns:a16="http://schemas.microsoft.com/office/drawing/2014/main" id="{01E22F08-7218-70C4-252F-B6F742672669}"/>
                </a:ext>
              </a:extLst>
            </p:cNvPr>
            <p:cNvSpPr txBox="1"/>
            <p:nvPr/>
          </p:nvSpPr>
          <p:spPr>
            <a:xfrm>
              <a:off x="3423585" y="4558641"/>
              <a:ext cx="220340" cy="230832"/>
            </a:xfrm>
            <a:prstGeom prst="rect">
              <a:avLst/>
            </a:prstGeom>
            <a:noFill/>
          </p:spPr>
          <p:txBody>
            <a:bodyPr wrap="none" rtlCol="0">
              <a:spAutoFit/>
            </a:bodyPr>
            <a:lstStyle/>
            <a:p>
              <a:pPr algn="ctr"/>
              <a:r>
                <a:rPr lang="fr-FR" sz="900" dirty="0"/>
                <a:t>0</a:t>
              </a:r>
            </a:p>
          </p:txBody>
        </p:sp>
        <p:sp>
          <p:nvSpPr>
            <p:cNvPr id="1075" name="ZoneTexte 1074">
              <a:extLst>
                <a:ext uri="{FF2B5EF4-FFF2-40B4-BE49-F238E27FC236}">
                  <a16:creationId xmlns:a16="http://schemas.microsoft.com/office/drawing/2014/main" id="{322D535C-09DA-279B-591A-8C3FE3FFCFD0}"/>
                </a:ext>
              </a:extLst>
            </p:cNvPr>
            <p:cNvSpPr txBox="1"/>
            <p:nvPr/>
          </p:nvSpPr>
          <p:spPr>
            <a:xfrm>
              <a:off x="3677793" y="4558641"/>
              <a:ext cx="220340" cy="230832"/>
            </a:xfrm>
            <a:prstGeom prst="rect">
              <a:avLst/>
            </a:prstGeom>
            <a:noFill/>
          </p:spPr>
          <p:txBody>
            <a:bodyPr wrap="none" rtlCol="0">
              <a:spAutoFit/>
            </a:bodyPr>
            <a:lstStyle/>
            <a:p>
              <a:pPr algn="ctr"/>
              <a:r>
                <a:rPr lang="fr-FR" sz="900"/>
                <a:t>6</a:t>
              </a:r>
              <a:endParaRPr lang="fr-FR" sz="900" dirty="0"/>
            </a:p>
          </p:txBody>
        </p:sp>
        <p:sp>
          <p:nvSpPr>
            <p:cNvPr id="1076" name="ZoneTexte 1075">
              <a:extLst>
                <a:ext uri="{FF2B5EF4-FFF2-40B4-BE49-F238E27FC236}">
                  <a16:creationId xmlns:a16="http://schemas.microsoft.com/office/drawing/2014/main" id="{5BBE70BA-3FFF-6A9A-596F-06C13098E754}"/>
                </a:ext>
              </a:extLst>
            </p:cNvPr>
            <p:cNvSpPr txBox="1"/>
            <p:nvPr/>
          </p:nvSpPr>
          <p:spPr>
            <a:xfrm>
              <a:off x="3910610" y="4558641"/>
              <a:ext cx="272803" cy="230832"/>
            </a:xfrm>
            <a:prstGeom prst="rect">
              <a:avLst/>
            </a:prstGeom>
            <a:noFill/>
          </p:spPr>
          <p:txBody>
            <a:bodyPr wrap="none" rtlCol="0">
              <a:spAutoFit/>
            </a:bodyPr>
            <a:lstStyle/>
            <a:p>
              <a:pPr algn="ctr"/>
              <a:r>
                <a:rPr lang="fr-FR" sz="900" dirty="0"/>
                <a:t>12</a:t>
              </a:r>
            </a:p>
          </p:txBody>
        </p:sp>
        <p:sp>
          <p:nvSpPr>
            <p:cNvPr id="1077" name="ZoneTexte 1076">
              <a:extLst>
                <a:ext uri="{FF2B5EF4-FFF2-40B4-BE49-F238E27FC236}">
                  <a16:creationId xmlns:a16="http://schemas.microsoft.com/office/drawing/2014/main" id="{DAB864D2-4319-A046-694F-0261AFC74695}"/>
                </a:ext>
              </a:extLst>
            </p:cNvPr>
            <p:cNvSpPr txBox="1"/>
            <p:nvPr/>
          </p:nvSpPr>
          <p:spPr>
            <a:xfrm>
              <a:off x="4164818" y="4558641"/>
              <a:ext cx="272803" cy="230832"/>
            </a:xfrm>
            <a:prstGeom prst="rect">
              <a:avLst/>
            </a:prstGeom>
            <a:noFill/>
          </p:spPr>
          <p:txBody>
            <a:bodyPr wrap="none" rtlCol="0">
              <a:spAutoFit/>
            </a:bodyPr>
            <a:lstStyle/>
            <a:p>
              <a:pPr algn="ctr"/>
              <a:r>
                <a:rPr lang="fr-FR" sz="900"/>
                <a:t>18</a:t>
              </a:r>
              <a:endParaRPr lang="fr-FR" sz="900" dirty="0"/>
            </a:p>
          </p:txBody>
        </p:sp>
        <p:sp>
          <p:nvSpPr>
            <p:cNvPr id="1078" name="ZoneTexte 1077">
              <a:extLst>
                <a:ext uri="{FF2B5EF4-FFF2-40B4-BE49-F238E27FC236}">
                  <a16:creationId xmlns:a16="http://schemas.microsoft.com/office/drawing/2014/main" id="{DEDD21E2-8D5A-415E-A5AB-E45CE5F0B689}"/>
                </a:ext>
              </a:extLst>
            </p:cNvPr>
            <p:cNvSpPr txBox="1"/>
            <p:nvPr/>
          </p:nvSpPr>
          <p:spPr>
            <a:xfrm>
              <a:off x="4424975" y="4558641"/>
              <a:ext cx="272803" cy="230832"/>
            </a:xfrm>
            <a:prstGeom prst="rect">
              <a:avLst/>
            </a:prstGeom>
            <a:noFill/>
          </p:spPr>
          <p:txBody>
            <a:bodyPr wrap="none" rtlCol="0">
              <a:spAutoFit/>
            </a:bodyPr>
            <a:lstStyle/>
            <a:p>
              <a:pPr algn="ctr"/>
              <a:r>
                <a:rPr lang="fr-FR" sz="900" dirty="0"/>
                <a:t>24</a:t>
              </a:r>
            </a:p>
          </p:txBody>
        </p:sp>
        <p:sp>
          <p:nvSpPr>
            <p:cNvPr id="1079" name="ZoneTexte 1078">
              <a:extLst>
                <a:ext uri="{FF2B5EF4-FFF2-40B4-BE49-F238E27FC236}">
                  <a16:creationId xmlns:a16="http://schemas.microsoft.com/office/drawing/2014/main" id="{62954E7D-6AD4-C9AD-D3FA-1A50AC2BFB6D}"/>
                </a:ext>
              </a:extLst>
            </p:cNvPr>
            <p:cNvSpPr txBox="1"/>
            <p:nvPr/>
          </p:nvSpPr>
          <p:spPr>
            <a:xfrm>
              <a:off x="4679183" y="4558641"/>
              <a:ext cx="272803" cy="230832"/>
            </a:xfrm>
            <a:prstGeom prst="rect">
              <a:avLst/>
            </a:prstGeom>
            <a:noFill/>
          </p:spPr>
          <p:txBody>
            <a:bodyPr wrap="none" rtlCol="0">
              <a:spAutoFit/>
            </a:bodyPr>
            <a:lstStyle/>
            <a:p>
              <a:pPr algn="ctr"/>
              <a:r>
                <a:rPr lang="fr-FR" sz="900" dirty="0"/>
                <a:t>30</a:t>
              </a:r>
            </a:p>
          </p:txBody>
        </p:sp>
        <p:sp>
          <p:nvSpPr>
            <p:cNvPr id="1080" name="ZoneTexte 1079">
              <a:extLst>
                <a:ext uri="{FF2B5EF4-FFF2-40B4-BE49-F238E27FC236}">
                  <a16:creationId xmlns:a16="http://schemas.microsoft.com/office/drawing/2014/main" id="{BFF13108-5E7E-451C-10BF-5DC7E7BB6038}"/>
                </a:ext>
              </a:extLst>
            </p:cNvPr>
            <p:cNvSpPr txBox="1"/>
            <p:nvPr/>
          </p:nvSpPr>
          <p:spPr>
            <a:xfrm>
              <a:off x="4938231" y="4558641"/>
              <a:ext cx="272803" cy="230832"/>
            </a:xfrm>
            <a:prstGeom prst="rect">
              <a:avLst/>
            </a:prstGeom>
            <a:noFill/>
          </p:spPr>
          <p:txBody>
            <a:bodyPr wrap="none" rtlCol="0">
              <a:spAutoFit/>
            </a:bodyPr>
            <a:lstStyle/>
            <a:p>
              <a:pPr algn="ctr"/>
              <a:r>
                <a:rPr lang="fr-FR" sz="900" dirty="0"/>
                <a:t>36</a:t>
              </a:r>
            </a:p>
          </p:txBody>
        </p:sp>
        <p:sp>
          <p:nvSpPr>
            <p:cNvPr id="1081" name="ZoneTexte 1080">
              <a:extLst>
                <a:ext uri="{FF2B5EF4-FFF2-40B4-BE49-F238E27FC236}">
                  <a16:creationId xmlns:a16="http://schemas.microsoft.com/office/drawing/2014/main" id="{5099345B-CDC9-77CF-AB01-7DC11AAEC8AC}"/>
                </a:ext>
              </a:extLst>
            </p:cNvPr>
            <p:cNvSpPr txBox="1"/>
            <p:nvPr/>
          </p:nvSpPr>
          <p:spPr>
            <a:xfrm>
              <a:off x="5192439" y="4558641"/>
              <a:ext cx="272803" cy="230832"/>
            </a:xfrm>
            <a:prstGeom prst="rect">
              <a:avLst/>
            </a:prstGeom>
            <a:noFill/>
          </p:spPr>
          <p:txBody>
            <a:bodyPr wrap="none" rtlCol="0">
              <a:spAutoFit/>
            </a:bodyPr>
            <a:lstStyle/>
            <a:p>
              <a:pPr algn="ctr"/>
              <a:r>
                <a:rPr lang="fr-FR" sz="900" dirty="0"/>
                <a:t>42</a:t>
              </a:r>
            </a:p>
          </p:txBody>
        </p:sp>
        <p:sp>
          <p:nvSpPr>
            <p:cNvPr id="1082" name="ZoneTexte 1081">
              <a:extLst>
                <a:ext uri="{FF2B5EF4-FFF2-40B4-BE49-F238E27FC236}">
                  <a16:creationId xmlns:a16="http://schemas.microsoft.com/office/drawing/2014/main" id="{453097CA-F25C-C264-EA44-542757F640D8}"/>
                </a:ext>
              </a:extLst>
            </p:cNvPr>
            <p:cNvSpPr txBox="1"/>
            <p:nvPr/>
          </p:nvSpPr>
          <p:spPr>
            <a:xfrm>
              <a:off x="5458448" y="4558641"/>
              <a:ext cx="272803" cy="230832"/>
            </a:xfrm>
            <a:prstGeom prst="rect">
              <a:avLst/>
            </a:prstGeom>
            <a:noFill/>
          </p:spPr>
          <p:txBody>
            <a:bodyPr wrap="none" rtlCol="0">
              <a:spAutoFit/>
            </a:bodyPr>
            <a:lstStyle/>
            <a:p>
              <a:pPr algn="ctr"/>
              <a:r>
                <a:rPr lang="fr-FR" sz="900" dirty="0"/>
                <a:t>48</a:t>
              </a:r>
            </a:p>
          </p:txBody>
        </p:sp>
        <p:sp>
          <p:nvSpPr>
            <p:cNvPr id="1083" name="ZoneTexte 1082">
              <a:extLst>
                <a:ext uri="{FF2B5EF4-FFF2-40B4-BE49-F238E27FC236}">
                  <a16:creationId xmlns:a16="http://schemas.microsoft.com/office/drawing/2014/main" id="{1474BDFF-05F9-D774-0EE7-FB74C7A08F7D}"/>
                </a:ext>
              </a:extLst>
            </p:cNvPr>
            <p:cNvSpPr txBox="1"/>
            <p:nvPr/>
          </p:nvSpPr>
          <p:spPr>
            <a:xfrm>
              <a:off x="5712403" y="4558641"/>
              <a:ext cx="272802" cy="230832"/>
            </a:xfrm>
            <a:prstGeom prst="rect">
              <a:avLst/>
            </a:prstGeom>
            <a:noFill/>
          </p:spPr>
          <p:txBody>
            <a:bodyPr wrap="none" rtlCol="0">
              <a:spAutoFit/>
            </a:bodyPr>
            <a:lstStyle/>
            <a:p>
              <a:r>
                <a:rPr lang="fr-FR" sz="900" dirty="0"/>
                <a:t>54</a:t>
              </a:r>
            </a:p>
          </p:txBody>
        </p:sp>
        <p:sp>
          <p:nvSpPr>
            <p:cNvPr id="1084" name="ZoneTexte 1083">
              <a:extLst>
                <a:ext uri="{FF2B5EF4-FFF2-40B4-BE49-F238E27FC236}">
                  <a16:creationId xmlns:a16="http://schemas.microsoft.com/office/drawing/2014/main" id="{DD2E8CB1-3B18-0E05-1CC9-A4A5458E8964}"/>
                </a:ext>
              </a:extLst>
            </p:cNvPr>
            <p:cNvSpPr txBox="1"/>
            <p:nvPr/>
          </p:nvSpPr>
          <p:spPr>
            <a:xfrm>
              <a:off x="3483578" y="4214964"/>
              <a:ext cx="1466311" cy="230832"/>
            </a:xfrm>
            <a:prstGeom prst="rect">
              <a:avLst/>
            </a:prstGeom>
            <a:noFill/>
          </p:spPr>
          <p:txBody>
            <a:bodyPr wrap="none" rtlCol="0">
              <a:spAutoFit/>
            </a:bodyPr>
            <a:lstStyle/>
            <a:p>
              <a:r>
                <a:rPr lang="fr-FR" sz="900" dirty="0"/>
                <a:t>HR 0.149 (95% CI 0.048, 0.455)</a:t>
              </a:r>
            </a:p>
          </p:txBody>
        </p:sp>
        <p:sp>
          <p:nvSpPr>
            <p:cNvPr id="1085" name="ZoneTexte 1084">
              <a:extLst>
                <a:ext uri="{FF2B5EF4-FFF2-40B4-BE49-F238E27FC236}">
                  <a16:creationId xmlns:a16="http://schemas.microsoft.com/office/drawing/2014/main" id="{4199E39D-671D-576A-3C57-F696F49CF75C}"/>
                </a:ext>
              </a:extLst>
            </p:cNvPr>
            <p:cNvSpPr txBox="1"/>
            <p:nvPr/>
          </p:nvSpPr>
          <p:spPr>
            <a:xfrm>
              <a:off x="6232366" y="2648381"/>
              <a:ext cx="351495" cy="230832"/>
            </a:xfrm>
            <a:prstGeom prst="rect">
              <a:avLst/>
            </a:prstGeom>
            <a:noFill/>
          </p:spPr>
          <p:txBody>
            <a:bodyPr wrap="none" rtlCol="0">
              <a:spAutoFit/>
            </a:bodyPr>
            <a:lstStyle/>
            <a:p>
              <a:pPr algn="r"/>
              <a:r>
                <a:rPr lang="fr-FR" sz="900" dirty="0"/>
                <a:t>1,00</a:t>
              </a:r>
            </a:p>
          </p:txBody>
        </p:sp>
        <p:sp>
          <p:nvSpPr>
            <p:cNvPr id="1086" name="ZoneTexte 1085">
              <a:extLst>
                <a:ext uri="{FF2B5EF4-FFF2-40B4-BE49-F238E27FC236}">
                  <a16:creationId xmlns:a16="http://schemas.microsoft.com/office/drawing/2014/main" id="{31B3D44B-0892-EDBB-B239-8AB46BEA0CF5}"/>
                </a:ext>
              </a:extLst>
            </p:cNvPr>
            <p:cNvSpPr txBox="1"/>
            <p:nvPr/>
          </p:nvSpPr>
          <p:spPr>
            <a:xfrm>
              <a:off x="6232366" y="3087053"/>
              <a:ext cx="351495" cy="230832"/>
            </a:xfrm>
            <a:prstGeom prst="rect">
              <a:avLst/>
            </a:prstGeom>
            <a:noFill/>
          </p:spPr>
          <p:txBody>
            <a:bodyPr wrap="none" rtlCol="0">
              <a:spAutoFit/>
            </a:bodyPr>
            <a:lstStyle/>
            <a:p>
              <a:pPr algn="r"/>
              <a:r>
                <a:rPr lang="fr-FR" sz="900" dirty="0"/>
                <a:t>0,75</a:t>
              </a:r>
            </a:p>
          </p:txBody>
        </p:sp>
        <p:sp>
          <p:nvSpPr>
            <p:cNvPr id="1087" name="ZoneTexte 1086">
              <a:extLst>
                <a:ext uri="{FF2B5EF4-FFF2-40B4-BE49-F238E27FC236}">
                  <a16:creationId xmlns:a16="http://schemas.microsoft.com/office/drawing/2014/main" id="{A860773B-89D8-7257-F0A6-86C93E7AA7FE}"/>
                </a:ext>
              </a:extLst>
            </p:cNvPr>
            <p:cNvSpPr txBox="1"/>
            <p:nvPr/>
          </p:nvSpPr>
          <p:spPr>
            <a:xfrm>
              <a:off x="6232366" y="3518876"/>
              <a:ext cx="351495" cy="230832"/>
            </a:xfrm>
            <a:prstGeom prst="rect">
              <a:avLst/>
            </a:prstGeom>
            <a:noFill/>
          </p:spPr>
          <p:txBody>
            <a:bodyPr wrap="none" rtlCol="0">
              <a:spAutoFit/>
            </a:bodyPr>
            <a:lstStyle/>
            <a:p>
              <a:pPr algn="r"/>
              <a:r>
                <a:rPr lang="fr-FR" sz="900" dirty="0"/>
                <a:t>0,50</a:t>
              </a:r>
            </a:p>
          </p:txBody>
        </p:sp>
        <p:sp>
          <p:nvSpPr>
            <p:cNvPr id="1088" name="ZoneTexte 1087">
              <a:extLst>
                <a:ext uri="{FF2B5EF4-FFF2-40B4-BE49-F238E27FC236}">
                  <a16:creationId xmlns:a16="http://schemas.microsoft.com/office/drawing/2014/main" id="{25A04EB5-36EC-67BE-8B96-565E1545B850}"/>
                </a:ext>
              </a:extLst>
            </p:cNvPr>
            <p:cNvSpPr txBox="1"/>
            <p:nvPr/>
          </p:nvSpPr>
          <p:spPr>
            <a:xfrm>
              <a:off x="6232366" y="3952656"/>
              <a:ext cx="351495" cy="230832"/>
            </a:xfrm>
            <a:prstGeom prst="rect">
              <a:avLst/>
            </a:prstGeom>
            <a:noFill/>
          </p:spPr>
          <p:txBody>
            <a:bodyPr wrap="none" rtlCol="0">
              <a:spAutoFit/>
            </a:bodyPr>
            <a:lstStyle/>
            <a:p>
              <a:pPr algn="r"/>
              <a:r>
                <a:rPr lang="fr-FR" sz="900" dirty="0"/>
                <a:t>0,25</a:t>
              </a:r>
            </a:p>
          </p:txBody>
        </p:sp>
        <p:sp>
          <p:nvSpPr>
            <p:cNvPr id="1089" name="ZoneTexte 1088">
              <a:extLst>
                <a:ext uri="{FF2B5EF4-FFF2-40B4-BE49-F238E27FC236}">
                  <a16:creationId xmlns:a16="http://schemas.microsoft.com/office/drawing/2014/main" id="{358AC46F-2D66-DB29-822B-EF2BF903D3AF}"/>
                </a:ext>
              </a:extLst>
            </p:cNvPr>
            <p:cNvSpPr txBox="1"/>
            <p:nvPr/>
          </p:nvSpPr>
          <p:spPr>
            <a:xfrm>
              <a:off x="6232366" y="4384016"/>
              <a:ext cx="351495" cy="230832"/>
            </a:xfrm>
            <a:prstGeom prst="rect">
              <a:avLst/>
            </a:prstGeom>
            <a:noFill/>
          </p:spPr>
          <p:txBody>
            <a:bodyPr wrap="none" rtlCol="0">
              <a:spAutoFit/>
            </a:bodyPr>
            <a:lstStyle/>
            <a:p>
              <a:pPr algn="r"/>
              <a:r>
                <a:rPr lang="fr-FR" sz="900" dirty="0"/>
                <a:t>0,00</a:t>
              </a:r>
            </a:p>
          </p:txBody>
        </p:sp>
        <p:sp>
          <p:nvSpPr>
            <p:cNvPr id="1090" name="ZoneTexte 1089">
              <a:extLst>
                <a:ext uri="{FF2B5EF4-FFF2-40B4-BE49-F238E27FC236}">
                  <a16:creationId xmlns:a16="http://schemas.microsoft.com/office/drawing/2014/main" id="{181EB23D-2066-CB5F-85B5-09028D807647}"/>
                </a:ext>
              </a:extLst>
            </p:cNvPr>
            <p:cNvSpPr txBox="1"/>
            <p:nvPr/>
          </p:nvSpPr>
          <p:spPr>
            <a:xfrm>
              <a:off x="6454309" y="4558641"/>
              <a:ext cx="220340" cy="230832"/>
            </a:xfrm>
            <a:prstGeom prst="rect">
              <a:avLst/>
            </a:prstGeom>
            <a:noFill/>
          </p:spPr>
          <p:txBody>
            <a:bodyPr wrap="none" rtlCol="0">
              <a:spAutoFit/>
            </a:bodyPr>
            <a:lstStyle/>
            <a:p>
              <a:pPr algn="ctr"/>
              <a:r>
                <a:rPr lang="fr-FR" sz="900" dirty="0"/>
                <a:t>0</a:t>
              </a:r>
            </a:p>
          </p:txBody>
        </p:sp>
        <p:sp>
          <p:nvSpPr>
            <p:cNvPr id="1091" name="ZoneTexte 1090">
              <a:extLst>
                <a:ext uri="{FF2B5EF4-FFF2-40B4-BE49-F238E27FC236}">
                  <a16:creationId xmlns:a16="http://schemas.microsoft.com/office/drawing/2014/main" id="{F15D8220-8C34-295D-B16C-C648C9DA7A76}"/>
                </a:ext>
              </a:extLst>
            </p:cNvPr>
            <p:cNvSpPr txBox="1"/>
            <p:nvPr/>
          </p:nvSpPr>
          <p:spPr>
            <a:xfrm>
              <a:off x="6708518" y="4558641"/>
              <a:ext cx="220340" cy="230832"/>
            </a:xfrm>
            <a:prstGeom prst="rect">
              <a:avLst/>
            </a:prstGeom>
            <a:noFill/>
          </p:spPr>
          <p:txBody>
            <a:bodyPr wrap="none" rtlCol="0">
              <a:spAutoFit/>
            </a:bodyPr>
            <a:lstStyle/>
            <a:p>
              <a:pPr algn="ctr"/>
              <a:r>
                <a:rPr lang="fr-FR" sz="900"/>
                <a:t>6</a:t>
              </a:r>
              <a:endParaRPr lang="fr-FR" sz="900" dirty="0"/>
            </a:p>
          </p:txBody>
        </p:sp>
        <p:sp>
          <p:nvSpPr>
            <p:cNvPr id="1092" name="ZoneTexte 1091">
              <a:extLst>
                <a:ext uri="{FF2B5EF4-FFF2-40B4-BE49-F238E27FC236}">
                  <a16:creationId xmlns:a16="http://schemas.microsoft.com/office/drawing/2014/main" id="{5273AC81-3D72-550D-B78A-82B265A26F0B}"/>
                </a:ext>
              </a:extLst>
            </p:cNvPr>
            <p:cNvSpPr txBox="1"/>
            <p:nvPr/>
          </p:nvSpPr>
          <p:spPr>
            <a:xfrm>
              <a:off x="6941335" y="4558641"/>
              <a:ext cx="272803" cy="230832"/>
            </a:xfrm>
            <a:prstGeom prst="rect">
              <a:avLst/>
            </a:prstGeom>
            <a:noFill/>
          </p:spPr>
          <p:txBody>
            <a:bodyPr wrap="none" rtlCol="0">
              <a:spAutoFit/>
            </a:bodyPr>
            <a:lstStyle/>
            <a:p>
              <a:pPr algn="ctr"/>
              <a:r>
                <a:rPr lang="fr-FR" sz="900" dirty="0"/>
                <a:t>12</a:t>
              </a:r>
            </a:p>
          </p:txBody>
        </p:sp>
        <p:sp>
          <p:nvSpPr>
            <p:cNvPr id="1093" name="ZoneTexte 1092">
              <a:extLst>
                <a:ext uri="{FF2B5EF4-FFF2-40B4-BE49-F238E27FC236}">
                  <a16:creationId xmlns:a16="http://schemas.microsoft.com/office/drawing/2014/main" id="{6AA789D7-BE8E-520A-6850-AA2B087A7E73}"/>
                </a:ext>
              </a:extLst>
            </p:cNvPr>
            <p:cNvSpPr txBox="1"/>
            <p:nvPr/>
          </p:nvSpPr>
          <p:spPr>
            <a:xfrm>
              <a:off x="7195543" y="4558641"/>
              <a:ext cx="272803" cy="230832"/>
            </a:xfrm>
            <a:prstGeom prst="rect">
              <a:avLst/>
            </a:prstGeom>
            <a:noFill/>
          </p:spPr>
          <p:txBody>
            <a:bodyPr wrap="none" rtlCol="0">
              <a:spAutoFit/>
            </a:bodyPr>
            <a:lstStyle/>
            <a:p>
              <a:pPr algn="ctr"/>
              <a:r>
                <a:rPr lang="fr-FR" sz="900"/>
                <a:t>18</a:t>
              </a:r>
              <a:endParaRPr lang="fr-FR" sz="900" dirty="0"/>
            </a:p>
          </p:txBody>
        </p:sp>
        <p:sp>
          <p:nvSpPr>
            <p:cNvPr id="1094" name="ZoneTexte 1093">
              <a:extLst>
                <a:ext uri="{FF2B5EF4-FFF2-40B4-BE49-F238E27FC236}">
                  <a16:creationId xmlns:a16="http://schemas.microsoft.com/office/drawing/2014/main" id="{AF9CEA63-68AC-1C88-F592-0D83FAA234F8}"/>
                </a:ext>
              </a:extLst>
            </p:cNvPr>
            <p:cNvSpPr txBox="1"/>
            <p:nvPr/>
          </p:nvSpPr>
          <p:spPr>
            <a:xfrm>
              <a:off x="7455699" y="4558641"/>
              <a:ext cx="272803" cy="230832"/>
            </a:xfrm>
            <a:prstGeom prst="rect">
              <a:avLst/>
            </a:prstGeom>
            <a:noFill/>
          </p:spPr>
          <p:txBody>
            <a:bodyPr wrap="none" rtlCol="0">
              <a:spAutoFit/>
            </a:bodyPr>
            <a:lstStyle/>
            <a:p>
              <a:pPr algn="ctr"/>
              <a:r>
                <a:rPr lang="fr-FR" sz="900" dirty="0"/>
                <a:t>24</a:t>
              </a:r>
            </a:p>
          </p:txBody>
        </p:sp>
        <p:sp>
          <p:nvSpPr>
            <p:cNvPr id="1095" name="ZoneTexte 1094">
              <a:extLst>
                <a:ext uri="{FF2B5EF4-FFF2-40B4-BE49-F238E27FC236}">
                  <a16:creationId xmlns:a16="http://schemas.microsoft.com/office/drawing/2014/main" id="{F492CEEE-3654-0D07-3991-11651AA442AB}"/>
                </a:ext>
              </a:extLst>
            </p:cNvPr>
            <p:cNvSpPr txBox="1"/>
            <p:nvPr/>
          </p:nvSpPr>
          <p:spPr>
            <a:xfrm>
              <a:off x="7709908" y="4558641"/>
              <a:ext cx="272803" cy="230832"/>
            </a:xfrm>
            <a:prstGeom prst="rect">
              <a:avLst/>
            </a:prstGeom>
            <a:noFill/>
          </p:spPr>
          <p:txBody>
            <a:bodyPr wrap="none" rtlCol="0">
              <a:spAutoFit/>
            </a:bodyPr>
            <a:lstStyle/>
            <a:p>
              <a:pPr algn="ctr"/>
              <a:r>
                <a:rPr lang="fr-FR" sz="900" dirty="0"/>
                <a:t>30</a:t>
              </a:r>
            </a:p>
          </p:txBody>
        </p:sp>
        <p:sp>
          <p:nvSpPr>
            <p:cNvPr id="1096" name="ZoneTexte 1095">
              <a:extLst>
                <a:ext uri="{FF2B5EF4-FFF2-40B4-BE49-F238E27FC236}">
                  <a16:creationId xmlns:a16="http://schemas.microsoft.com/office/drawing/2014/main" id="{648FC5E4-C0AE-5ED2-3E18-3C6B8D7645BF}"/>
                </a:ext>
              </a:extLst>
            </p:cNvPr>
            <p:cNvSpPr txBox="1"/>
            <p:nvPr/>
          </p:nvSpPr>
          <p:spPr>
            <a:xfrm>
              <a:off x="7968956" y="4558641"/>
              <a:ext cx="272803" cy="230832"/>
            </a:xfrm>
            <a:prstGeom prst="rect">
              <a:avLst/>
            </a:prstGeom>
            <a:noFill/>
          </p:spPr>
          <p:txBody>
            <a:bodyPr wrap="none" rtlCol="0">
              <a:spAutoFit/>
            </a:bodyPr>
            <a:lstStyle/>
            <a:p>
              <a:pPr algn="ctr"/>
              <a:r>
                <a:rPr lang="fr-FR" sz="900" dirty="0"/>
                <a:t>36</a:t>
              </a:r>
            </a:p>
          </p:txBody>
        </p:sp>
        <p:sp>
          <p:nvSpPr>
            <p:cNvPr id="1097" name="ZoneTexte 1096">
              <a:extLst>
                <a:ext uri="{FF2B5EF4-FFF2-40B4-BE49-F238E27FC236}">
                  <a16:creationId xmlns:a16="http://schemas.microsoft.com/office/drawing/2014/main" id="{F17C6515-BA2E-447B-7CC3-F7438052B3DB}"/>
                </a:ext>
              </a:extLst>
            </p:cNvPr>
            <p:cNvSpPr txBox="1"/>
            <p:nvPr/>
          </p:nvSpPr>
          <p:spPr>
            <a:xfrm>
              <a:off x="8223164" y="4558641"/>
              <a:ext cx="272803" cy="230832"/>
            </a:xfrm>
            <a:prstGeom prst="rect">
              <a:avLst/>
            </a:prstGeom>
            <a:noFill/>
          </p:spPr>
          <p:txBody>
            <a:bodyPr wrap="none" rtlCol="0">
              <a:spAutoFit/>
            </a:bodyPr>
            <a:lstStyle/>
            <a:p>
              <a:pPr algn="ctr"/>
              <a:r>
                <a:rPr lang="fr-FR" sz="900" dirty="0"/>
                <a:t>42</a:t>
              </a:r>
            </a:p>
          </p:txBody>
        </p:sp>
        <p:sp>
          <p:nvSpPr>
            <p:cNvPr id="1098" name="ZoneTexte 1097">
              <a:extLst>
                <a:ext uri="{FF2B5EF4-FFF2-40B4-BE49-F238E27FC236}">
                  <a16:creationId xmlns:a16="http://schemas.microsoft.com/office/drawing/2014/main" id="{865AD0AE-4971-E17F-23D6-C7DBE5E7A90B}"/>
                </a:ext>
              </a:extLst>
            </p:cNvPr>
            <p:cNvSpPr txBox="1"/>
            <p:nvPr/>
          </p:nvSpPr>
          <p:spPr>
            <a:xfrm>
              <a:off x="8489173" y="4558641"/>
              <a:ext cx="272803" cy="230832"/>
            </a:xfrm>
            <a:prstGeom prst="rect">
              <a:avLst/>
            </a:prstGeom>
            <a:noFill/>
          </p:spPr>
          <p:txBody>
            <a:bodyPr wrap="none" rtlCol="0">
              <a:spAutoFit/>
            </a:bodyPr>
            <a:lstStyle/>
            <a:p>
              <a:pPr algn="ctr"/>
              <a:r>
                <a:rPr lang="fr-FR" sz="900" dirty="0"/>
                <a:t>48</a:t>
              </a:r>
            </a:p>
          </p:txBody>
        </p:sp>
        <p:sp>
          <p:nvSpPr>
            <p:cNvPr id="1099" name="ZoneTexte 1098">
              <a:extLst>
                <a:ext uri="{FF2B5EF4-FFF2-40B4-BE49-F238E27FC236}">
                  <a16:creationId xmlns:a16="http://schemas.microsoft.com/office/drawing/2014/main" id="{C22C197E-E7F5-8C41-503A-E5767384C013}"/>
                </a:ext>
              </a:extLst>
            </p:cNvPr>
            <p:cNvSpPr txBox="1"/>
            <p:nvPr/>
          </p:nvSpPr>
          <p:spPr>
            <a:xfrm>
              <a:off x="8743128" y="4558641"/>
              <a:ext cx="272802" cy="230832"/>
            </a:xfrm>
            <a:prstGeom prst="rect">
              <a:avLst/>
            </a:prstGeom>
            <a:noFill/>
          </p:spPr>
          <p:txBody>
            <a:bodyPr wrap="none" rtlCol="0">
              <a:spAutoFit/>
            </a:bodyPr>
            <a:lstStyle/>
            <a:p>
              <a:r>
                <a:rPr lang="fr-FR" sz="900" dirty="0"/>
                <a:t>54</a:t>
              </a:r>
            </a:p>
          </p:txBody>
        </p:sp>
        <p:sp>
          <p:nvSpPr>
            <p:cNvPr id="1100" name="ZoneTexte 1099">
              <a:extLst>
                <a:ext uri="{FF2B5EF4-FFF2-40B4-BE49-F238E27FC236}">
                  <a16:creationId xmlns:a16="http://schemas.microsoft.com/office/drawing/2014/main" id="{E5D03E35-EAA8-A4B8-FD95-6730D678A04E}"/>
                </a:ext>
              </a:extLst>
            </p:cNvPr>
            <p:cNvSpPr txBox="1"/>
            <p:nvPr/>
          </p:nvSpPr>
          <p:spPr>
            <a:xfrm>
              <a:off x="6514303" y="4076464"/>
              <a:ext cx="1702390" cy="369332"/>
            </a:xfrm>
            <a:prstGeom prst="rect">
              <a:avLst/>
            </a:prstGeom>
            <a:noFill/>
          </p:spPr>
          <p:txBody>
            <a:bodyPr wrap="none" rtlCol="0" anchor="b">
              <a:spAutoFit/>
            </a:bodyPr>
            <a:lstStyle/>
            <a:p>
              <a:r>
                <a:rPr lang="fr-FR" sz="900" dirty="0"/>
                <a:t>ESS: IVO-AZA-VEN 27; IVO+AZA 38,5</a:t>
              </a:r>
            </a:p>
            <a:p>
              <a:r>
                <a:rPr lang="fr-FR" sz="900" dirty="0"/>
                <a:t>HR 0.257 (95% CI 0.090, 0.735)</a:t>
              </a:r>
            </a:p>
          </p:txBody>
        </p:sp>
        <p:sp>
          <p:nvSpPr>
            <p:cNvPr id="1101" name="ZoneTexte 1100">
              <a:extLst>
                <a:ext uri="{FF2B5EF4-FFF2-40B4-BE49-F238E27FC236}">
                  <a16:creationId xmlns:a16="http://schemas.microsoft.com/office/drawing/2014/main" id="{34719BF7-1E2F-A87C-D8B4-E338E3826D43}"/>
                </a:ext>
              </a:extLst>
            </p:cNvPr>
            <p:cNvSpPr txBox="1"/>
            <p:nvPr/>
          </p:nvSpPr>
          <p:spPr>
            <a:xfrm>
              <a:off x="8982009" y="2648381"/>
              <a:ext cx="351495" cy="230832"/>
            </a:xfrm>
            <a:prstGeom prst="rect">
              <a:avLst/>
            </a:prstGeom>
            <a:noFill/>
          </p:spPr>
          <p:txBody>
            <a:bodyPr wrap="none" rtlCol="0">
              <a:spAutoFit/>
            </a:bodyPr>
            <a:lstStyle/>
            <a:p>
              <a:pPr algn="r"/>
              <a:r>
                <a:rPr lang="fr-FR" sz="900" dirty="0"/>
                <a:t>1,00</a:t>
              </a:r>
            </a:p>
          </p:txBody>
        </p:sp>
        <p:sp>
          <p:nvSpPr>
            <p:cNvPr id="1102" name="ZoneTexte 1101">
              <a:extLst>
                <a:ext uri="{FF2B5EF4-FFF2-40B4-BE49-F238E27FC236}">
                  <a16:creationId xmlns:a16="http://schemas.microsoft.com/office/drawing/2014/main" id="{A9F84AEE-8F99-6319-A6F2-C4B1CA8BB7BC}"/>
                </a:ext>
              </a:extLst>
            </p:cNvPr>
            <p:cNvSpPr txBox="1"/>
            <p:nvPr/>
          </p:nvSpPr>
          <p:spPr>
            <a:xfrm>
              <a:off x="8982009" y="3087053"/>
              <a:ext cx="351495" cy="230832"/>
            </a:xfrm>
            <a:prstGeom prst="rect">
              <a:avLst/>
            </a:prstGeom>
            <a:noFill/>
          </p:spPr>
          <p:txBody>
            <a:bodyPr wrap="none" rtlCol="0">
              <a:spAutoFit/>
            </a:bodyPr>
            <a:lstStyle/>
            <a:p>
              <a:pPr algn="r"/>
              <a:r>
                <a:rPr lang="fr-FR" sz="900" dirty="0"/>
                <a:t>0,75</a:t>
              </a:r>
            </a:p>
          </p:txBody>
        </p:sp>
        <p:sp>
          <p:nvSpPr>
            <p:cNvPr id="1103" name="ZoneTexte 1102">
              <a:extLst>
                <a:ext uri="{FF2B5EF4-FFF2-40B4-BE49-F238E27FC236}">
                  <a16:creationId xmlns:a16="http://schemas.microsoft.com/office/drawing/2014/main" id="{8D93E163-D45A-D9EA-8442-F81C764A2BAB}"/>
                </a:ext>
              </a:extLst>
            </p:cNvPr>
            <p:cNvSpPr txBox="1"/>
            <p:nvPr/>
          </p:nvSpPr>
          <p:spPr>
            <a:xfrm>
              <a:off x="8982009" y="3518876"/>
              <a:ext cx="351495" cy="230832"/>
            </a:xfrm>
            <a:prstGeom prst="rect">
              <a:avLst/>
            </a:prstGeom>
            <a:noFill/>
          </p:spPr>
          <p:txBody>
            <a:bodyPr wrap="none" rtlCol="0">
              <a:spAutoFit/>
            </a:bodyPr>
            <a:lstStyle/>
            <a:p>
              <a:pPr algn="r"/>
              <a:r>
                <a:rPr lang="fr-FR" sz="900" dirty="0"/>
                <a:t>0,50</a:t>
              </a:r>
            </a:p>
          </p:txBody>
        </p:sp>
        <p:sp>
          <p:nvSpPr>
            <p:cNvPr id="1104" name="ZoneTexte 1103">
              <a:extLst>
                <a:ext uri="{FF2B5EF4-FFF2-40B4-BE49-F238E27FC236}">
                  <a16:creationId xmlns:a16="http://schemas.microsoft.com/office/drawing/2014/main" id="{039D77C9-1355-BBC7-D018-685600681F96}"/>
                </a:ext>
              </a:extLst>
            </p:cNvPr>
            <p:cNvSpPr txBox="1"/>
            <p:nvPr/>
          </p:nvSpPr>
          <p:spPr>
            <a:xfrm>
              <a:off x="8982009" y="3952656"/>
              <a:ext cx="351495" cy="230832"/>
            </a:xfrm>
            <a:prstGeom prst="rect">
              <a:avLst/>
            </a:prstGeom>
            <a:noFill/>
          </p:spPr>
          <p:txBody>
            <a:bodyPr wrap="none" rtlCol="0">
              <a:spAutoFit/>
            </a:bodyPr>
            <a:lstStyle/>
            <a:p>
              <a:pPr algn="r"/>
              <a:r>
                <a:rPr lang="fr-FR" sz="900" dirty="0"/>
                <a:t>0,25</a:t>
              </a:r>
            </a:p>
          </p:txBody>
        </p:sp>
        <p:sp>
          <p:nvSpPr>
            <p:cNvPr id="1105" name="ZoneTexte 1104">
              <a:extLst>
                <a:ext uri="{FF2B5EF4-FFF2-40B4-BE49-F238E27FC236}">
                  <a16:creationId xmlns:a16="http://schemas.microsoft.com/office/drawing/2014/main" id="{967BECB6-C0A4-9F04-2FF2-356A3CB9F70B}"/>
                </a:ext>
              </a:extLst>
            </p:cNvPr>
            <p:cNvSpPr txBox="1"/>
            <p:nvPr/>
          </p:nvSpPr>
          <p:spPr>
            <a:xfrm>
              <a:off x="8982009" y="4384016"/>
              <a:ext cx="351495" cy="230832"/>
            </a:xfrm>
            <a:prstGeom prst="rect">
              <a:avLst/>
            </a:prstGeom>
            <a:noFill/>
          </p:spPr>
          <p:txBody>
            <a:bodyPr wrap="none" rtlCol="0">
              <a:spAutoFit/>
            </a:bodyPr>
            <a:lstStyle/>
            <a:p>
              <a:pPr algn="r"/>
              <a:r>
                <a:rPr lang="fr-FR" sz="900" dirty="0"/>
                <a:t>0,00</a:t>
              </a:r>
            </a:p>
          </p:txBody>
        </p:sp>
        <p:sp>
          <p:nvSpPr>
            <p:cNvPr id="1106" name="ZoneTexte 1105">
              <a:extLst>
                <a:ext uri="{FF2B5EF4-FFF2-40B4-BE49-F238E27FC236}">
                  <a16:creationId xmlns:a16="http://schemas.microsoft.com/office/drawing/2014/main" id="{9114BEBF-A5E3-4662-D2C8-647D4315C430}"/>
                </a:ext>
              </a:extLst>
            </p:cNvPr>
            <p:cNvSpPr txBox="1"/>
            <p:nvPr/>
          </p:nvSpPr>
          <p:spPr>
            <a:xfrm>
              <a:off x="9203953" y="4558641"/>
              <a:ext cx="220340" cy="230832"/>
            </a:xfrm>
            <a:prstGeom prst="rect">
              <a:avLst/>
            </a:prstGeom>
            <a:noFill/>
          </p:spPr>
          <p:txBody>
            <a:bodyPr wrap="none" rtlCol="0">
              <a:spAutoFit/>
            </a:bodyPr>
            <a:lstStyle/>
            <a:p>
              <a:pPr algn="ctr"/>
              <a:r>
                <a:rPr lang="fr-FR" sz="900" dirty="0"/>
                <a:t>0</a:t>
              </a:r>
            </a:p>
          </p:txBody>
        </p:sp>
        <p:sp>
          <p:nvSpPr>
            <p:cNvPr id="1107" name="ZoneTexte 1106">
              <a:extLst>
                <a:ext uri="{FF2B5EF4-FFF2-40B4-BE49-F238E27FC236}">
                  <a16:creationId xmlns:a16="http://schemas.microsoft.com/office/drawing/2014/main" id="{E50228C1-396A-0BF7-66F5-A7D46339E4D6}"/>
                </a:ext>
              </a:extLst>
            </p:cNvPr>
            <p:cNvSpPr txBox="1"/>
            <p:nvPr/>
          </p:nvSpPr>
          <p:spPr>
            <a:xfrm>
              <a:off x="9458161" y="4558641"/>
              <a:ext cx="220340" cy="230832"/>
            </a:xfrm>
            <a:prstGeom prst="rect">
              <a:avLst/>
            </a:prstGeom>
            <a:noFill/>
          </p:spPr>
          <p:txBody>
            <a:bodyPr wrap="none" rtlCol="0">
              <a:spAutoFit/>
            </a:bodyPr>
            <a:lstStyle/>
            <a:p>
              <a:pPr algn="ctr"/>
              <a:r>
                <a:rPr lang="fr-FR" sz="900"/>
                <a:t>6</a:t>
              </a:r>
              <a:endParaRPr lang="fr-FR" sz="900" dirty="0"/>
            </a:p>
          </p:txBody>
        </p:sp>
        <p:sp>
          <p:nvSpPr>
            <p:cNvPr id="1108" name="ZoneTexte 1107">
              <a:extLst>
                <a:ext uri="{FF2B5EF4-FFF2-40B4-BE49-F238E27FC236}">
                  <a16:creationId xmlns:a16="http://schemas.microsoft.com/office/drawing/2014/main" id="{4341FA41-CBAE-EBF3-7281-82D3E613CADA}"/>
                </a:ext>
              </a:extLst>
            </p:cNvPr>
            <p:cNvSpPr txBox="1"/>
            <p:nvPr/>
          </p:nvSpPr>
          <p:spPr>
            <a:xfrm>
              <a:off x="9690978" y="4558641"/>
              <a:ext cx="272803" cy="230832"/>
            </a:xfrm>
            <a:prstGeom prst="rect">
              <a:avLst/>
            </a:prstGeom>
            <a:noFill/>
          </p:spPr>
          <p:txBody>
            <a:bodyPr wrap="none" rtlCol="0">
              <a:spAutoFit/>
            </a:bodyPr>
            <a:lstStyle/>
            <a:p>
              <a:pPr algn="ctr"/>
              <a:r>
                <a:rPr lang="fr-FR" sz="900" dirty="0"/>
                <a:t>12</a:t>
              </a:r>
            </a:p>
          </p:txBody>
        </p:sp>
        <p:sp>
          <p:nvSpPr>
            <p:cNvPr id="1109" name="ZoneTexte 1108">
              <a:extLst>
                <a:ext uri="{FF2B5EF4-FFF2-40B4-BE49-F238E27FC236}">
                  <a16:creationId xmlns:a16="http://schemas.microsoft.com/office/drawing/2014/main" id="{176DF953-B334-C93F-8C77-4BF53FFC8A8B}"/>
                </a:ext>
              </a:extLst>
            </p:cNvPr>
            <p:cNvSpPr txBox="1"/>
            <p:nvPr/>
          </p:nvSpPr>
          <p:spPr>
            <a:xfrm>
              <a:off x="9945187" y="4558641"/>
              <a:ext cx="272803" cy="230832"/>
            </a:xfrm>
            <a:prstGeom prst="rect">
              <a:avLst/>
            </a:prstGeom>
            <a:noFill/>
          </p:spPr>
          <p:txBody>
            <a:bodyPr wrap="none" rtlCol="0">
              <a:spAutoFit/>
            </a:bodyPr>
            <a:lstStyle/>
            <a:p>
              <a:pPr algn="ctr"/>
              <a:r>
                <a:rPr lang="fr-FR" sz="900"/>
                <a:t>18</a:t>
              </a:r>
              <a:endParaRPr lang="fr-FR" sz="900" dirty="0"/>
            </a:p>
          </p:txBody>
        </p:sp>
        <p:sp>
          <p:nvSpPr>
            <p:cNvPr id="1110" name="ZoneTexte 1109">
              <a:extLst>
                <a:ext uri="{FF2B5EF4-FFF2-40B4-BE49-F238E27FC236}">
                  <a16:creationId xmlns:a16="http://schemas.microsoft.com/office/drawing/2014/main" id="{C84363B3-BF8A-98F1-292D-1DBB935B8E8F}"/>
                </a:ext>
              </a:extLst>
            </p:cNvPr>
            <p:cNvSpPr txBox="1"/>
            <p:nvPr/>
          </p:nvSpPr>
          <p:spPr>
            <a:xfrm>
              <a:off x="10205343" y="4558641"/>
              <a:ext cx="272803" cy="230832"/>
            </a:xfrm>
            <a:prstGeom prst="rect">
              <a:avLst/>
            </a:prstGeom>
            <a:noFill/>
          </p:spPr>
          <p:txBody>
            <a:bodyPr wrap="none" rtlCol="0">
              <a:spAutoFit/>
            </a:bodyPr>
            <a:lstStyle/>
            <a:p>
              <a:pPr algn="ctr"/>
              <a:r>
                <a:rPr lang="fr-FR" sz="900" dirty="0"/>
                <a:t>24</a:t>
              </a:r>
            </a:p>
          </p:txBody>
        </p:sp>
        <p:sp>
          <p:nvSpPr>
            <p:cNvPr id="1111" name="ZoneTexte 1110">
              <a:extLst>
                <a:ext uri="{FF2B5EF4-FFF2-40B4-BE49-F238E27FC236}">
                  <a16:creationId xmlns:a16="http://schemas.microsoft.com/office/drawing/2014/main" id="{174C2299-1A78-74C2-15B1-CEB81FDF4F6E}"/>
                </a:ext>
              </a:extLst>
            </p:cNvPr>
            <p:cNvSpPr txBox="1"/>
            <p:nvPr/>
          </p:nvSpPr>
          <p:spPr>
            <a:xfrm>
              <a:off x="10459551" y="4558641"/>
              <a:ext cx="272803" cy="230832"/>
            </a:xfrm>
            <a:prstGeom prst="rect">
              <a:avLst/>
            </a:prstGeom>
            <a:noFill/>
          </p:spPr>
          <p:txBody>
            <a:bodyPr wrap="none" rtlCol="0">
              <a:spAutoFit/>
            </a:bodyPr>
            <a:lstStyle/>
            <a:p>
              <a:pPr algn="ctr"/>
              <a:r>
                <a:rPr lang="fr-FR" sz="900" dirty="0"/>
                <a:t>30</a:t>
              </a:r>
            </a:p>
          </p:txBody>
        </p:sp>
        <p:sp>
          <p:nvSpPr>
            <p:cNvPr id="1112" name="ZoneTexte 1111">
              <a:extLst>
                <a:ext uri="{FF2B5EF4-FFF2-40B4-BE49-F238E27FC236}">
                  <a16:creationId xmlns:a16="http://schemas.microsoft.com/office/drawing/2014/main" id="{11F8ADE2-C2F4-5324-1EB6-DADC172D5F20}"/>
                </a:ext>
              </a:extLst>
            </p:cNvPr>
            <p:cNvSpPr txBox="1"/>
            <p:nvPr/>
          </p:nvSpPr>
          <p:spPr>
            <a:xfrm>
              <a:off x="10718599" y="4558641"/>
              <a:ext cx="272803" cy="230832"/>
            </a:xfrm>
            <a:prstGeom prst="rect">
              <a:avLst/>
            </a:prstGeom>
            <a:noFill/>
          </p:spPr>
          <p:txBody>
            <a:bodyPr wrap="none" rtlCol="0">
              <a:spAutoFit/>
            </a:bodyPr>
            <a:lstStyle/>
            <a:p>
              <a:pPr algn="ctr"/>
              <a:r>
                <a:rPr lang="fr-FR" sz="900" dirty="0"/>
                <a:t>36</a:t>
              </a:r>
            </a:p>
          </p:txBody>
        </p:sp>
        <p:sp>
          <p:nvSpPr>
            <p:cNvPr id="1113" name="ZoneTexte 1112">
              <a:extLst>
                <a:ext uri="{FF2B5EF4-FFF2-40B4-BE49-F238E27FC236}">
                  <a16:creationId xmlns:a16="http://schemas.microsoft.com/office/drawing/2014/main" id="{52C0DC94-347D-E5C6-EAF8-711123439020}"/>
                </a:ext>
              </a:extLst>
            </p:cNvPr>
            <p:cNvSpPr txBox="1"/>
            <p:nvPr/>
          </p:nvSpPr>
          <p:spPr>
            <a:xfrm>
              <a:off x="10972808" y="4558641"/>
              <a:ext cx="272803" cy="230832"/>
            </a:xfrm>
            <a:prstGeom prst="rect">
              <a:avLst/>
            </a:prstGeom>
            <a:noFill/>
          </p:spPr>
          <p:txBody>
            <a:bodyPr wrap="none" rtlCol="0">
              <a:spAutoFit/>
            </a:bodyPr>
            <a:lstStyle/>
            <a:p>
              <a:pPr algn="ctr"/>
              <a:r>
                <a:rPr lang="fr-FR" sz="900" dirty="0"/>
                <a:t>42</a:t>
              </a:r>
            </a:p>
          </p:txBody>
        </p:sp>
        <p:sp>
          <p:nvSpPr>
            <p:cNvPr id="1114" name="ZoneTexte 1113">
              <a:extLst>
                <a:ext uri="{FF2B5EF4-FFF2-40B4-BE49-F238E27FC236}">
                  <a16:creationId xmlns:a16="http://schemas.microsoft.com/office/drawing/2014/main" id="{BF875F11-5CDA-F7EC-6C61-BFECBC767E78}"/>
                </a:ext>
              </a:extLst>
            </p:cNvPr>
            <p:cNvSpPr txBox="1"/>
            <p:nvPr/>
          </p:nvSpPr>
          <p:spPr>
            <a:xfrm>
              <a:off x="11238817" y="4558641"/>
              <a:ext cx="272803" cy="230832"/>
            </a:xfrm>
            <a:prstGeom prst="rect">
              <a:avLst/>
            </a:prstGeom>
            <a:noFill/>
          </p:spPr>
          <p:txBody>
            <a:bodyPr wrap="none" rtlCol="0">
              <a:spAutoFit/>
            </a:bodyPr>
            <a:lstStyle/>
            <a:p>
              <a:pPr algn="ctr"/>
              <a:r>
                <a:rPr lang="fr-FR" sz="900" dirty="0"/>
                <a:t>48</a:t>
              </a:r>
            </a:p>
          </p:txBody>
        </p:sp>
        <p:sp>
          <p:nvSpPr>
            <p:cNvPr id="1115" name="ZoneTexte 1114">
              <a:extLst>
                <a:ext uri="{FF2B5EF4-FFF2-40B4-BE49-F238E27FC236}">
                  <a16:creationId xmlns:a16="http://schemas.microsoft.com/office/drawing/2014/main" id="{61E4E0E1-B4AE-4D66-7254-6D0351BB1BBF}"/>
                </a:ext>
              </a:extLst>
            </p:cNvPr>
            <p:cNvSpPr txBox="1"/>
            <p:nvPr/>
          </p:nvSpPr>
          <p:spPr>
            <a:xfrm>
              <a:off x="11492771" y="4558641"/>
              <a:ext cx="272802" cy="230832"/>
            </a:xfrm>
            <a:prstGeom prst="rect">
              <a:avLst/>
            </a:prstGeom>
            <a:noFill/>
          </p:spPr>
          <p:txBody>
            <a:bodyPr wrap="none" rtlCol="0">
              <a:spAutoFit/>
            </a:bodyPr>
            <a:lstStyle/>
            <a:p>
              <a:r>
                <a:rPr lang="fr-FR" sz="900" dirty="0"/>
                <a:t>54</a:t>
              </a:r>
            </a:p>
          </p:txBody>
        </p:sp>
        <p:sp>
          <p:nvSpPr>
            <p:cNvPr id="1116" name="ZoneTexte 1115">
              <a:extLst>
                <a:ext uri="{FF2B5EF4-FFF2-40B4-BE49-F238E27FC236}">
                  <a16:creationId xmlns:a16="http://schemas.microsoft.com/office/drawing/2014/main" id="{98E1A3F9-4FE3-6554-592F-7FD058D49ACE}"/>
                </a:ext>
              </a:extLst>
            </p:cNvPr>
            <p:cNvSpPr txBox="1"/>
            <p:nvPr/>
          </p:nvSpPr>
          <p:spPr>
            <a:xfrm>
              <a:off x="9263947" y="4076464"/>
              <a:ext cx="1671786" cy="369332"/>
            </a:xfrm>
            <a:prstGeom prst="rect">
              <a:avLst/>
            </a:prstGeom>
            <a:noFill/>
          </p:spPr>
          <p:txBody>
            <a:bodyPr wrap="none" rtlCol="0" anchor="b">
              <a:spAutoFit/>
            </a:bodyPr>
            <a:lstStyle/>
            <a:p>
              <a:r>
                <a:rPr lang="fr-FR" sz="900" dirty="0"/>
                <a:t>ESS: IVO-AZA-VEN 9.2; VEN+AZA 33</a:t>
              </a:r>
            </a:p>
            <a:p>
              <a:r>
                <a:rPr lang="fr-FR" sz="900" dirty="0"/>
                <a:t>HR 0.066 (95% CI 0.011, 0.386)</a:t>
              </a:r>
            </a:p>
          </p:txBody>
        </p:sp>
        <p:sp>
          <p:nvSpPr>
            <p:cNvPr id="1117" name="ZoneTexte 1116">
              <a:extLst>
                <a:ext uri="{FF2B5EF4-FFF2-40B4-BE49-F238E27FC236}">
                  <a16:creationId xmlns:a16="http://schemas.microsoft.com/office/drawing/2014/main" id="{043B7D96-6F7B-5B9F-C568-A62E6824890C}"/>
                </a:ext>
              </a:extLst>
            </p:cNvPr>
            <p:cNvSpPr txBox="1"/>
            <p:nvPr/>
          </p:nvSpPr>
          <p:spPr>
            <a:xfrm>
              <a:off x="4388532" y="4729314"/>
              <a:ext cx="849883" cy="230832"/>
            </a:xfrm>
            <a:prstGeom prst="rect">
              <a:avLst/>
            </a:prstGeom>
            <a:noFill/>
          </p:spPr>
          <p:txBody>
            <a:bodyPr wrap="none" rtlCol="0">
              <a:spAutoFit/>
            </a:bodyPr>
            <a:lstStyle/>
            <a:p>
              <a:pPr algn="ctr"/>
              <a:r>
                <a:rPr lang="fr-FR" sz="900" b="1" dirty="0"/>
                <a:t>Times (</a:t>
              </a:r>
              <a:r>
                <a:rPr lang="fr-FR" sz="900" b="1" dirty="0" err="1"/>
                <a:t>months</a:t>
              </a:r>
              <a:r>
                <a:rPr lang="fr-FR" sz="900" b="1" dirty="0"/>
                <a:t>)</a:t>
              </a:r>
            </a:p>
          </p:txBody>
        </p:sp>
        <p:sp>
          <p:nvSpPr>
            <p:cNvPr id="1118" name="ZoneTexte 1117">
              <a:extLst>
                <a:ext uri="{FF2B5EF4-FFF2-40B4-BE49-F238E27FC236}">
                  <a16:creationId xmlns:a16="http://schemas.microsoft.com/office/drawing/2014/main" id="{E2F66861-0632-C732-B7D5-0846AFE3F95B}"/>
                </a:ext>
              </a:extLst>
            </p:cNvPr>
            <p:cNvSpPr txBox="1"/>
            <p:nvPr/>
          </p:nvSpPr>
          <p:spPr>
            <a:xfrm>
              <a:off x="7419257" y="4729314"/>
              <a:ext cx="849883" cy="230832"/>
            </a:xfrm>
            <a:prstGeom prst="rect">
              <a:avLst/>
            </a:prstGeom>
            <a:noFill/>
          </p:spPr>
          <p:txBody>
            <a:bodyPr wrap="none" rtlCol="0">
              <a:spAutoFit/>
            </a:bodyPr>
            <a:lstStyle/>
            <a:p>
              <a:pPr algn="ctr"/>
              <a:r>
                <a:rPr lang="fr-FR" sz="900" b="1" dirty="0"/>
                <a:t>Times (</a:t>
              </a:r>
              <a:r>
                <a:rPr lang="fr-FR" sz="900" b="1" dirty="0" err="1"/>
                <a:t>months</a:t>
              </a:r>
              <a:r>
                <a:rPr lang="fr-FR" sz="900" b="1" dirty="0"/>
                <a:t>)</a:t>
              </a:r>
            </a:p>
          </p:txBody>
        </p:sp>
        <p:sp>
          <p:nvSpPr>
            <p:cNvPr id="1119" name="ZoneTexte 1118">
              <a:extLst>
                <a:ext uri="{FF2B5EF4-FFF2-40B4-BE49-F238E27FC236}">
                  <a16:creationId xmlns:a16="http://schemas.microsoft.com/office/drawing/2014/main" id="{FF1D3A48-47D9-DECA-26D9-81E9D49412CF}"/>
                </a:ext>
              </a:extLst>
            </p:cNvPr>
            <p:cNvSpPr txBox="1"/>
            <p:nvPr/>
          </p:nvSpPr>
          <p:spPr>
            <a:xfrm>
              <a:off x="10171010" y="4729314"/>
              <a:ext cx="849883" cy="230832"/>
            </a:xfrm>
            <a:prstGeom prst="rect">
              <a:avLst/>
            </a:prstGeom>
            <a:noFill/>
          </p:spPr>
          <p:txBody>
            <a:bodyPr wrap="none" rtlCol="0">
              <a:spAutoFit/>
            </a:bodyPr>
            <a:lstStyle/>
            <a:p>
              <a:pPr algn="ctr"/>
              <a:r>
                <a:rPr lang="fr-FR" sz="900" b="1" dirty="0"/>
                <a:t>Times (</a:t>
              </a:r>
              <a:r>
                <a:rPr lang="fr-FR" sz="900" b="1" dirty="0" err="1"/>
                <a:t>months</a:t>
              </a:r>
              <a:r>
                <a:rPr lang="fr-FR" sz="900" b="1" dirty="0"/>
                <a:t>)</a:t>
              </a:r>
            </a:p>
          </p:txBody>
        </p:sp>
        <p:sp>
          <p:nvSpPr>
            <p:cNvPr id="1120" name="ZoneTexte 1119">
              <a:extLst>
                <a:ext uri="{FF2B5EF4-FFF2-40B4-BE49-F238E27FC236}">
                  <a16:creationId xmlns:a16="http://schemas.microsoft.com/office/drawing/2014/main" id="{9C7FC939-60A9-7788-E083-ED85CCA6D129}"/>
                </a:ext>
              </a:extLst>
            </p:cNvPr>
            <p:cNvSpPr txBox="1"/>
            <p:nvPr/>
          </p:nvSpPr>
          <p:spPr>
            <a:xfrm>
              <a:off x="2210626" y="2466174"/>
              <a:ext cx="794506" cy="230832"/>
            </a:xfrm>
            <a:prstGeom prst="rect">
              <a:avLst/>
            </a:prstGeom>
            <a:noFill/>
          </p:spPr>
          <p:txBody>
            <a:bodyPr wrap="none" rtlCol="0">
              <a:spAutoFit/>
            </a:bodyPr>
            <a:lstStyle/>
            <a:p>
              <a:r>
                <a:rPr lang="fr-FR" sz="900" b="1" dirty="0"/>
                <a:t>IVO+AZA+VEN</a:t>
              </a:r>
            </a:p>
          </p:txBody>
        </p:sp>
        <p:sp>
          <p:nvSpPr>
            <p:cNvPr id="1121" name="Line 71">
              <a:extLst>
                <a:ext uri="{FF2B5EF4-FFF2-40B4-BE49-F238E27FC236}">
                  <a16:creationId xmlns:a16="http://schemas.microsoft.com/office/drawing/2014/main" id="{0DEE9218-32E9-D0C1-BD00-9DDEF3D7F0AD}"/>
                </a:ext>
              </a:extLst>
            </p:cNvPr>
            <p:cNvSpPr>
              <a:spLocks noChangeShapeType="1"/>
            </p:cNvSpPr>
            <p:nvPr/>
          </p:nvSpPr>
          <p:spPr bwMode="auto">
            <a:xfrm flipH="1">
              <a:off x="3179777" y="2584649"/>
              <a:ext cx="127000" cy="0"/>
            </a:xfrm>
            <a:prstGeom prst="line">
              <a:avLst/>
            </a:prstGeom>
            <a:noFill/>
            <a:ln w="1905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2" name="ZoneTexte 1121">
              <a:extLst>
                <a:ext uri="{FF2B5EF4-FFF2-40B4-BE49-F238E27FC236}">
                  <a16:creationId xmlns:a16="http://schemas.microsoft.com/office/drawing/2014/main" id="{91FACA82-05A7-F11F-6A17-68F749E09E38}"/>
                </a:ext>
              </a:extLst>
            </p:cNvPr>
            <p:cNvSpPr txBox="1"/>
            <p:nvPr/>
          </p:nvSpPr>
          <p:spPr>
            <a:xfrm>
              <a:off x="3257928" y="2466174"/>
              <a:ext cx="559885" cy="230832"/>
            </a:xfrm>
            <a:prstGeom prst="rect">
              <a:avLst/>
            </a:prstGeom>
            <a:noFill/>
          </p:spPr>
          <p:txBody>
            <a:bodyPr wrap="none" rtlCol="0">
              <a:spAutoFit/>
            </a:bodyPr>
            <a:lstStyle/>
            <a:p>
              <a:r>
                <a:rPr lang="fr-FR" sz="900" b="1" dirty="0"/>
                <a:t>IVO+AZA</a:t>
              </a:r>
            </a:p>
          </p:txBody>
        </p:sp>
        <p:sp>
          <p:nvSpPr>
            <p:cNvPr id="1123" name="Line 71">
              <a:extLst>
                <a:ext uri="{FF2B5EF4-FFF2-40B4-BE49-F238E27FC236}">
                  <a16:creationId xmlns:a16="http://schemas.microsoft.com/office/drawing/2014/main" id="{4F8981BB-E050-47D3-D662-83AED40F7F15}"/>
                </a:ext>
              </a:extLst>
            </p:cNvPr>
            <p:cNvSpPr>
              <a:spLocks noChangeShapeType="1"/>
            </p:cNvSpPr>
            <p:nvPr/>
          </p:nvSpPr>
          <p:spPr bwMode="auto">
            <a:xfrm flipH="1">
              <a:off x="4077231" y="2584649"/>
              <a:ext cx="127000" cy="0"/>
            </a:xfrm>
            <a:prstGeom prst="line">
              <a:avLst/>
            </a:prstGeom>
            <a:noFill/>
            <a:ln w="1905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4" name="ZoneTexte 1123">
              <a:extLst>
                <a:ext uri="{FF2B5EF4-FFF2-40B4-BE49-F238E27FC236}">
                  <a16:creationId xmlns:a16="http://schemas.microsoft.com/office/drawing/2014/main" id="{98245431-6E3D-CE0C-3374-BB9DB609F14E}"/>
                </a:ext>
              </a:extLst>
            </p:cNvPr>
            <p:cNvSpPr txBox="1"/>
            <p:nvPr/>
          </p:nvSpPr>
          <p:spPr>
            <a:xfrm>
              <a:off x="4155383" y="2466174"/>
              <a:ext cx="580287" cy="230832"/>
            </a:xfrm>
            <a:prstGeom prst="rect">
              <a:avLst/>
            </a:prstGeom>
            <a:noFill/>
          </p:spPr>
          <p:txBody>
            <a:bodyPr wrap="none" rtlCol="0">
              <a:spAutoFit/>
            </a:bodyPr>
            <a:lstStyle/>
            <a:p>
              <a:r>
                <a:rPr lang="fr-FR" sz="900" b="1" dirty="0"/>
                <a:t>VEN+AZA</a:t>
              </a:r>
            </a:p>
          </p:txBody>
        </p:sp>
        <p:sp>
          <p:nvSpPr>
            <p:cNvPr id="1125" name="ZoneTexte 1124">
              <a:extLst>
                <a:ext uri="{FF2B5EF4-FFF2-40B4-BE49-F238E27FC236}">
                  <a16:creationId xmlns:a16="http://schemas.microsoft.com/office/drawing/2014/main" id="{A4AC03F1-7456-89B7-A9FD-63CEED9127B3}"/>
                </a:ext>
              </a:extLst>
            </p:cNvPr>
            <p:cNvSpPr txBox="1"/>
            <p:nvPr/>
          </p:nvSpPr>
          <p:spPr>
            <a:xfrm>
              <a:off x="6708518" y="2466174"/>
              <a:ext cx="2227009" cy="230832"/>
            </a:xfrm>
            <a:prstGeom prst="rect">
              <a:avLst/>
            </a:prstGeom>
            <a:noFill/>
          </p:spPr>
          <p:txBody>
            <a:bodyPr wrap="none" rtlCol="0">
              <a:spAutoFit/>
            </a:bodyPr>
            <a:lstStyle/>
            <a:p>
              <a:pPr algn="ctr"/>
              <a:r>
                <a:rPr lang="fr-FR" sz="900" b="1" dirty="0" err="1"/>
                <a:t>Adjsuted</a:t>
              </a:r>
              <a:r>
                <a:rPr lang="fr-FR" sz="900" b="1" dirty="0"/>
                <a:t> for </a:t>
              </a:r>
              <a:r>
                <a:rPr lang="fr-FR" sz="900" b="1" dirty="0" err="1"/>
                <a:t>age</a:t>
              </a:r>
              <a:r>
                <a:rPr lang="fr-FR" sz="900" b="1" dirty="0"/>
                <a:t> and ECOG performance </a:t>
              </a:r>
              <a:r>
                <a:rPr lang="fr-FR" sz="900" b="1" dirty="0" err="1"/>
                <a:t>status</a:t>
              </a:r>
              <a:endParaRPr lang="fr-FR" sz="900" b="1" dirty="0"/>
            </a:p>
          </p:txBody>
        </p:sp>
        <p:sp>
          <p:nvSpPr>
            <p:cNvPr id="1126" name="ZoneTexte 1125">
              <a:extLst>
                <a:ext uri="{FF2B5EF4-FFF2-40B4-BE49-F238E27FC236}">
                  <a16:creationId xmlns:a16="http://schemas.microsoft.com/office/drawing/2014/main" id="{04585F77-D561-B50B-4170-47BB3DCE7799}"/>
                </a:ext>
              </a:extLst>
            </p:cNvPr>
            <p:cNvSpPr txBox="1"/>
            <p:nvPr/>
          </p:nvSpPr>
          <p:spPr>
            <a:xfrm>
              <a:off x="9339818" y="2466174"/>
              <a:ext cx="2227009" cy="230832"/>
            </a:xfrm>
            <a:prstGeom prst="rect">
              <a:avLst/>
            </a:prstGeom>
            <a:noFill/>
          </p:spPr>
          <p:txBody>
            <a:bodyPr wrap="none" rtlCol="0">
              <a:spAutoFit/>
            </a:bodyPr>
            <a:lstStyle/>
            <a:p>
              <a:pPr algn="ctr"/>
              <a:r>
                <a:rPr lang="fr-FR" sz="900" b="1" dirty="0" err="1"/>
                <a:t>Adjsuted</a:t>
              </a:r>
              <a:r>
                <a:rPr lang="fr-FR" sz="900" b="1" dirty="0"/>
                <a:t> for </a:t>
              </a:r>
              <a:r>
                <a:rPr lang="fr-FR" sz="900" b="1" dirty="0" err="1"/>
                <a:t>age</a:t>
              </a:r>
              <a:r>
                <a:rPr lang="fr-FR" sz="900" b="1" dirty="0"/>
                <a:t> and ECOG performance </a:t>
              </a:r>
              <a:r>
                <a:rPr lang="fr-FR" sz="900" b="1" dirty="0" err="1"/>
                <a:t>status</a:t>
              </a:r>
              <a:endParaRPr lang="fr-FR" sz="900" b="1" dirty="0"/>
            </a:p>
          </p:txBody>
        </p:sp>
      </p:grpSp>
      <p:graphicFrame>
        <p:nvGraphicFramePr>
          <p:cNvPr id="3" name="Tableau 2"/>
          <p:cNvGraphicFramePr>
            <a:graphicFrameLocks noGrp="1"/>
          </p:cNvGraphicFramePr>
          <p:nvPr>
            <p:extLst>
              <p:ext uri="{D42A27DB-BD31-4B8C-83A1-F6EECF244321}">
                <p14:modId xmlns:p14="http://schemas.microsoft.com/office/powerpoint/2010/main" val="2496468421"/>
              </p:ext>
            </p:extLst>
          </p:nvPr>
        </p:nvGraphicFramePr>
        <p:xfrm>
          <a:off x="1818613" y="5102495"/>
          <a:ext cx="8128000" cy="1407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12111320"/>
                    </a:ext>
                  </a:extLst>
                </a:gridCol>
                <a:gridCol w="2032000">
                  <a:extLst>
                    <a:ext uri="{9D8B030D-6E8A-4147-A177-3AD203B41FA5}">
                      <a16:colId xmlns:a16="http://schemas.microsoft.com/office/drawing/2014/main" val="3033141132"/>
                    </a:ext>
                  </a:extLst>
                </a:gridCol>
                <a:gridCol w="2032000">
                  <a:extLst>
                    <a:ext uri="{9D8B030D-6E8A-4147-A177-3AD203B41FA5}">
                      <a16:colId xmlns:a16="http://schemas.microsoft.com/office/drawing/2014/main" val="137510299"/>
                    </a:ext>
                  </a:extLst>
                </a:gridCol>
                <a:gridCol w="2032000">
                  <a:extLst>
                    <a:ext uri="{9D8B030D-6E8A-4147-A177-3AD203B41FA5}">
                      <a16:colId xmlns:a16="http://schemas.microsoft.com/office/drawing/2014/main" val="135379454"/>
                    </a:ext>
                  </a:extLst>
                </a:gridCol>
              </a:tblGrid>
              <a:tr h="370840">
                <a:tc>
                  <a:txBody>
                    <a:bodyPr/>
                    <a:lstStyle/>
                    <a:p>
                      <a:r>
                        <a:rPr lang="fr-FR" sz="1400" dirty="0" err="1"/>
                        <a:t>Outcome</a:t>
                      </a:r>
                      <a:endParaRPr lang="fr-FR" sz="1400" dirty="0"/>
                    </a:p>
                  </a:txBody>
                  <a:tcPr anchor="ctr"/>
                </a:tc>
                <a:tc>
                  <a:txBody>
                    <a:bodyPr/>
                    <a:lstStyle/>
                    <a:p>
                      <a:pPr algn="ctr"/>
                      <a:r>
                        <a:rPr lang="fr-FR" sz="1400" dirty="0"/>
                        <a:t>IVO+AZA+VEN</a:t>
                      </a:r>
                      <a:r>
                        <a:rPr lang="fr-FR" sz="1400" baseline="0" dirty="0"/>
                        <a:t> (n=27)</a:t>
                      </a:r>
                      <a:endParaRPr lang="fr-FR" sz="1400" dirty="0"/>
                    </a:p>
                  </a:txBody>
                  <a:tcPr anchor="ctr"/>
                </a:tc>
                <a:tc>
                  <a:txBody>
                    <a:bodyPr/>
                    <a:lstStyle/>
                    <a:p>
                      <a:pPr algn="ctr"/>
                      <a:r>
                        <a:rPr lang="fr-FR" sz="1400" dirty="0"/>
                        <a:t>IVO+AZA</a:t>
                      </a:r>
                      <a:r>
                        <a:rPr lang="fr-FR" sz="1400" baseline="0" dirty="0"/>
                        <a:t> </a:t>
                      </a:r>
                      <a:r>
                        <a:rPr lang="fr-FR" sz="1400" dirty="0"/>
                        <a:t>(n=73)</a:t>
                      </a:r>
                    </a:p>
                  </a:txBody>
                  <a:tcPr anchor="ctr">
                    <a:solidFill>
                      <a:srgbClr val="B07BD7"/>
                    </a:solidFill>
                  </a:tcPr>
                </a:tc>
                <a:tc>
                  <a:txBody>
                    <a:bodyPr/>
                    <a:lstStyle/>
                    <a:p>
                      <a:pPr algn="ctr"/>
                      <a:r>
                        <a:rPr lang="fr-FR" sz="1400" dirty="0"/>
                        <a:t>VEN+AZA</a:t>
                      </a:r>
                      <a:r>
                        <a:rPr lang="fr-FR" sz="1400" baseline="0" dirty="0"/>
                        <a:t> </a:t>
                      </a:r>
                      <a:r>
                        <a:rPr lang="fr-FR" sz="1400" dirty="0"/>
                        <a:t>(n=33)</a:t>
                      </a:r>
                    </a:p>
                  </a:txBody>
                  <a:tcPr anchor="ctr">
                    <a:solidFill>
                      <a:srgbClr val="00B0F0"/>
                    </a:solidFill>
                  </a:tcPr>
                </a:tc>
                <a:extLst>
                  <a:ext uri="{0D108BD9-81ED-4DB2-BD59-A6C34878D82A}">
                    <a16:rowId xmlns:a16="http://schemas.microsoft.com/office/drawing/2014/main" val="3469524808"/>
                  </a:ext>
                </a:extLst>
              </a:tr>
              <a:tr h="370840">
                <a:tc>
                  <a:txBody>
                    <a:bodyPr/>
                    <a:lstStyle/>
                    <a:p>
                      <a:r>
                        <a:rPr lang="fr-FR" sz="1400" dirty="0" err="1"/>
                        <a:t>CRc</a:t>
                      </a:r>
                      <a:r>
                        <a:rPr lang="fr-FR" sz="1400" dirty="0"/>
                        <a:t> rate </a:t>
                      </a:r>
                    </a:p>
                    <a:p>
                      <a:r>
                        <a:rPr lang="fr-FR" sz="1400" dirty="0"/>
                        <a:t>95% CI</a:t>
                      </a:r>
                    </a:p>
                  </a:txBody>
                  <a:tcPr anchor="ctr"/>
                </a:tc>
                <a:tc>
                  <a:txBody>
                    <a:bodyPr/>
                    <a:lstStyle/>
                    <a:p>
                      <a:pPr algn="ctr"/>
                      <a:r>
                        <a:rPr lang="fr-FR" sz="1400" dirty="0"/>
                        <a:t>92.6%</a:t>
                      </a:r>
                    </a:p>
                    <a:p>
                      <a:pPr algn="ctr"/>
                      <a:r>
                        <a:rPr lang="fr-FR" sz="1400" dirty="0"/>
                        <a:t>74.8,</a:t>
                      </a:r>
                      <a:r>
                        <a:rPr lang="fr-FR" sz="1400" baseline="0" dirty="0"/>
                        <a:t> </a:t>
                      </a:r>
                      <a:r>
                        <a:rPr lang="fr-FR" sz="1400" dirty="0"/>
                        <a:t>98.1</a:t>
                      </a:r>
                    </a:p>
                  </a:txBody>
                  <a:tcPr anchor="ctr"/>
                </a:tc>
                <a:tc>
                  <a:txBody>
                    <a:bodyPr/>
                    <a:lstStyle/>
                    <a:p>
                      <a:pPr algn="ctr"/>
                      <a:r>
                        <a:rPr lang="fr-FR" sz="1400" dirty="0"/>
                        <a:t>54.2%</a:t>
                      </a:r>
                    </a:p>
                    <a:p>
                      <a:pPr algn="ctr"/>
                      <a:r>
                        <a:rPr lang="fr-FR" sz="1400" dirty="0"/>
                        <a:t>42.6, 65.3</a:t>
                      </a:r>
                    </a:p>
                  </a:txBody>
                  <a:tcPr anchor="ctr">
                    <a:solidFill>
                      <a:srgbClr val="F6D0CC"/>
                    </a:solidFill>
                  </a:tcPr>
                </a:tc>
                <a:tc>
                  <a:txBody>
                    <a:bodyPr/>
                    <a:lstStyle/>
                    <a:p>
                      <a:pPr algn="ctr"/>
                      <a:r>
                        <a:rPr lang="fr-FR" sz="1400" dirty="0"/>
                        <a:t>66.7%</a:t>
                      </a:r>
                    </a:p>
                    <a:p>
                      <a:pPr algn="ctr"/>
                      <a:r>
                        <a:rPr lang="fr-FR" sz="1400" dirty="0"/>
                        <a:t>49.2, 80.5</a:t>
                      </a:r>
                    </a:p>
                  </a:txBody>
                  <a:tcPr anchor="ctr">
                    <a:solidFill>
                      <a:srgbClr val="F6D0CC"/>
                    </a:solidFill>
                  </a:tcPr>
                </a:tc>
                <a:extLst>
                  <a:ext uri="{0D108BD9-81ED-4DB2-BD59-A6C34878D82A}">
                    <a16:rowId xmlns:a16="http://schemas.microsoft.com/office/drawing/2014/main" val="1730920534"/>
                  </a:ext>
                </a:extLst>
              </a:tr>
              <a:tr h="370840">
                <a:tc>
                  <a:txBody>
                    <a:bodyPr/>
                    <a:lstStyle/>
                    <a:p>
                      <a:r>
                        <a:rPr lang="fr-FR" sz="1400" dirty="0"/>
                        <a:t>CR rate </a:t>
                      </a:r>
                    </a:p>
                    <a:p>
                      <a:r>
                        <a:rPr lang="fr-FR" sz="1400" dirty="0"/>
                        <a:t>95% CI</a:t>
                      </a:r>
                    </a:p>
                  </a:txBody>
                  <a:tcPr anchor="ctr"/>
                </a:tc>
                <a:tc>
                  <a:txBody>
                    <a:bodyPr/>
                    <a:lstStyle/>
                    <a:p>
                      <a:pPr algn="ctr"/>
                      <a:r>
                        <a:rPr lang="fr-FR" sz="1400" dirty="0"/>
                        <a:t>66.7%</a:t>
                      </a:r>
                    </a:p>
                    <a:p>
                      <a:pPr algn="ctr"/>
                      <a:r>
                        <a:rPr lang="fr-FR" sz="1400" dirty="0"/>
                        <a:t>47.3,</a:t>
                      </a:r>
                      <a:r>
                        <a:rPr lang="fr-FR" sz="1400" baseline="0" dirty="0"/>
                        <a:t> </a:t>
                      </a:r>
                      <a:r>
                        <a:rPr lang="fr-FR" sz="1400" dirty="0"/>
                        <a:t>81.7</a:t>
                      </a:r>
                    </a:p>
                  </a:txBody>
                  <a:tcPr anchor="ctr">
                    <a:solidFill>
                      <a:srgbClr val="FBE9E8"/>
                    </a:solidFill>
                  </a:tcPr>
                </a:tc>
                <a:tc>
                  <a:txBody>
                    <a:bodyPr/>
                    <a:lstStyle/>
                    <a:p>
                      <a:pPr algn="ctr"/>
                      <a:r>
                        <a:rPr lang="fr-FR" sz="1400" dirty="0"/>
                        <a:t>47.2%</a:t>
                      </a:r>
                    </a:p>
                    <a:p>
                      <a:pPr algn="ctr"/>
                      <a:r>
                        <a:rPr lang="fr-FR" sz="1400" dirty="0"/>
                        <a:t>36.0, 58.7</a:t>
                      </a:r>
                    </a:p>
                  </a:txBody>
                  <a:tcPr anchor="ctr">
                    <a:solidFill>
                      <a:srgbClr val="FBE9E8"/>
                    </a:solidFill>
                  </a:tcPr>
                </a:tc>
                <a:tc>
                  <a:txBody>
                    <a:bodyPr/>
                    <a:lstStyle/>
                    <a:p>
                      <a:pPr algn="ctr"/>
                      <a:r>
                        <a:rPr lang="fr-FR" sz="1400" dirty="0"/>
                        <a:t>27.3%</a:t>
                      </a:r>
                    </a:p>
                    <a:p>
                      <a:pPr algn="ctr"/>
                      <a:r>
                        <a:rPr lang="fr-FR" sz="1400" dirty="0"/>
                        <a:t>14.8, 44.7</a:t>
                      </a:r>
                    </a:p>
                  </a:txBody>
                  <a:tcPr anchor="ctr">
                    <a:solidFill>
                      <a:srgbClr val="FBE9E8"/>
                    </a:solidFill>
                  </a:tcPr>
                </a:tc>
                <a:extLst>
                  <a:ext uri="{0D108BD9-81ED-4DB2-BD59-A6C34878D82A}">
                    <a16:rowId xmlns:a16="http://schemas.microsoft.com/office/drawing/2014/main" val="1667623207"/>
                  </a:ext>
                </a:extLst>
              </a:tr>
            </a:tbl>
          </a:graphicData>
        </a:graphic>
      </p:graphicFrame>
    </p:spTree>
    <p:extLst>
      <p:ext uri="{BB962C8B-B14F-4D97-AF65-F5344CB8AC3E}">
        <p14:creationId xmlns:p14="http://schemas.microsoft.com/office/powerpoint/2010/main" val="2224385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5CA24CA-3760-6BFA-B0C3-CFD0E1031D25}"/>
              </a:ext>
            </a:extLst>
          </p:cNvPr>
          <p:cNvSpPr txBox="1">
            <a:spLocks noChangeArrowheads="1"/>
          </p:cNvSpPr>
          <p:nvPr/>
        </p:nvSpPr>
        <p:spPr bwMode="auto">
          <a:xfrm>
            <a:off x="9448749" y="6538230"/>
            <a:ext cx="2743251"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Marvin-Peek J, abstract PF513</a:t>
            </a:r>
          </a:p>
        </p:txBody>
      </p:sp>
      <p:sp>
        <p:nvSpPr>
          <p:cNvPr id="6" name="Titre 5">
            <a:extLst>
              <a:ext uri="{FF2B5EF4-FFF2-40B4-BE49-F238E27FC236}">
                <a16:creationId xmlns:a16="http://schemas.microsoft.com/office/drawing/2014/main" id="{DA92EF83-9C8A-2608-1C2D-910C016A33F1}"/>
              </a:ext>
            </a:extLst>
          </p:cNvPr>
          <p:cNvSpPr>
            <a:spLocks noGrp="1"/>
          </p:cNvSpPr>
          <p:nvPr>
            <p:ph type="title"/>
          </p:nvPr>
        </p:nvSpPr>
        <p:spPr/>
        <p:txBody>
          <a:bodyPr/>
          <a:lstStyle/>
          <a:p>
            <a:r>
              <a:rPr lang="fr-FR" dirty="0" err="1"/>
              <a:t>Ivosidenib</a:t>
            </a:r>
            <a:r>
              <a:rPr lang="fr-FR" dirty="0"/>
              <a:t>-Based Triplet </a:t>
            </a:r>
            <a:r>
              <a:rPr lang="fr-FR" dirty="0" err="1"/>
              <a:t>Therapy</a:t>
            </a:r>
            <a:r>
              <a:rPr lang="fr-FR" dirty="0"/>
              <a:t> </a:t>
            </a:r>
            <a:r>
              <a:rPr lang="fr-FR" dirty="0" err="1"/>
              <a:t>Compared</a:t>
            </a:r>
            <a:r>
              <a:rPr lang="fr-FR" dirty="0"/>
              <a:t> </a:t>
            </a:r>
            <a:r>
              <a:rPr lang="fr-FR" dirty="0" err="1"/>
              <a:t>with</a:t>
            </a:r>
            <a:r>
              <a:rPr lang="fr-FR" dirty="0"/>
              <a:t> Doublet </a:t>
            </a:r>
            <a:r>
              <a:rPr lang="fr-FR" dirty="0" err="1"/>
              <a:t>Regimens</a:t>
            </a:r>
            <a:r>
              <a:rPr lang="fr-FR" dirty="0"/>
              <a:t> in IDH1-Mutated AML </a:t>
            </a:r>
            <a:r>
              <a:rPr kumimoji="0" lang="fr-FR" b="1" i="1" u="none" strike="noStrike" kern="1200" cap="none" spc="0" normalizeH="0" baseline="0" noProof="0" dirty="0">
                <a:ln>
                  <a:noFill/>
                </a:ln>
                <a:solidFill>
                  <a:srgbClr val="C00000"/>
                </a:solidFill>
                <a:effectLst/>
                <a:uLnTx/>
                <a:uFillTx/>
                <a:latin typeface="Calibri"/>
                <a:ea typeface="+mj-ea"/>
                <a:cs typeface="+mj-cs"/>
              </a:rPr>
              <a:t>(4)</a:t>
            </a:r>
            <a:endParaRPr lang="fr-FR" sz="4000" dirty="0"/>
          </a:p>
        </p:txBody>
      </p:sp>
      <p:sp>
        <p:nvSpPr>
          <p:cNvPr id="7" name="Espace réservé du texte 6">
            <a:extLst>
              <a:ext uri="{FF2B5EF4-FFF2-40B4-BE49-F238E27FC236}">
                <a16:creationId xmlns:a16="http://schemas.microsoft.com/office/drawing/2014/main" id="{509F109F-DEE1-CE39-1ACD-899B03AB22C7}"/>
              </a:ext>
            </a:extLst>
          </p:cNvPr>
          <p:cNvSpPr>
            <a:spLocks noGrp="1"/>
          </p:cNvSpPr>
          <p:nvPr>
            <p:ph type="body" sz="quarter" idx="10"/>
          </p:nvPr>
        </p:nvSpPr>
        <p:spPr>
          <a:xfrm>
            <a:off x="234948" y="2338388"/>
            <a:ext cx="11722100" cy="4202112"/>
          </a:xfrm>
        </p:spPr>
        <p:txBody>
          <a:bodyPr>
            <a:normAutofit/>
          </a:bodyPr>
          <a:lstStyle/>
          <a:p>
            <a:pPr>
              <a:spcAft>
                <a:spcPts val="1200"/>
              </a:spcAft>
            </a:pPr>
            <a:r>
              <a:rPr lang="en-US" dirty="0"/>
              <a:t>The triplet regimen of IVO+AZA+VEN was associated with improved outcomes over IVO+AZA </a:t>
            </a:r>
            <a:r>
              <a:rPr lang="fr-FR" dirty="0"/>
              <a:t>and </a:t>
            </a:r>
            <a:r>
              <a:rPr lang="en-US" dirty="0"/>
              <a:t>VEN+AZA </a:t>
            </a:r>
            <a:r>
              <a:rPr lang="fr-FR" dirty="0"/>
              <a:t>doublet</a:t>
            </a:r>
            <a:r>
              <a:rPr lang="en-US" dirty="0"/>
              <a:t> regimens in chemo-ineligible patients with mIDH1 AML, including improved OS and higher composite complete remission (</a:t>
            </a:r>
            <a:r>
              <a:rPr lang="en-US" dirty="0" err="1"/>
              <a:t>CRc</a:t>
            </a:r>
            <a:r>
              <a:rPr lang="en-US" dirty="0"/>
              <a:t>) and complete remission (CR) rates</a:t>
            </a:r>
          </a:p>
          <a:p>
            <a:pPr>
              <a:spcAft>
                <a:spcPts val="1200"/>
              </a:spcAft>
            </a:pPr>
            <a:r>
              <a:rPr lang="en-US" dirty="0"/>
              <a:t>Although they should be interpreted in the context of an indirect treatment comparison, these findings demonstrate the clinical benefit of the triplet regimen and, together with prior evidence on improved survival with IVO-based therapy versus other therapies. </a:t>
            </a:r>
          </a:p>
          <a:p>
            <a:pPr>
              <a:spcAft>
                <a:spcPts val="1200"/>
              </a:spcAft>
            </a:pPr>
            <a:r>
              <a:rPr lang="en-US" dirty="0"/>
              <a:t>Collectively, the data </a:t>
            </a:r>
            <a:r>
              <a:rPr lang="en-US" dirty="0" err="1"/>
              <a:t>suppo</a:t>
            </a:r>
            <a:r>
              <a:rPr lang="fr-FR" dirty="0" err="1"/>
              <a:t>rt</a:t>
            </a:r>
            <a:r>
              <a:rPr lang="en-US" dirty="0"/>
              <a:t> consideration of IVO as a backbone for the treatment of a broad range of patients with mIDH1 AML</a:t>
            </a:r>
            <a:endParaRPr lang="fr-FR" sz="2000" dirty="0"/>
          </a:p>
        </p:txBody>
      </p:sp>
      <p:sp>
        <p:nvSpPr>
          <p:cNvPr id="8" name="ZoneTexte 7">
            <a:extLst>
              <a:ext uri="{FF2B5EF4-FFF2-40B4-BE49-F238E27FC236}">
                <a16:creationId xmlns:a16="http://schemas.microsoft.com/office/drawing/2014/main" id="{A4C50254-38DF-8CBC-18E0-95825520DC75}"/>
              </a:ext>
            </a:extLst>
          </p:cNvPr>
          <p:cNvSpPr txBox="1"/>
          <p:nvPr/>
        </p:nvSpPr>
        <p:spPr>
          <a:xfrm>
            <a:off x="4967122" y="1675604"/>
            <a:ext cx="1806906" cy="523220"/>
          </a:xfrm>
          <a:prstGeom prst="rect">
            <a:avLst/>
          </a:prstGeom>
          <a:noFill/>
        </p:spPr>
        <p:txBody>
          <a:bodyPr wrap="none" rtlCol="0">
            <a:spAutoFit/>
          </a:bodyPr>
          <a:lstStyle/>
          <a:p>
            <a:pPr algn="ctr"/>
            <a:r>
              <a:rPr lang="en-US" sz="2800" b="1" dirty="0">
                <a:solidFill>
                  <a:srgbClr val="C00000"/>
                </a:solidFill>
              </a:rPr>
              <a:t>Conclusion</a:t>
            </a:r>
            <a:endParaRPr lang="fr-FR" sz="2000" b="1" dirty="0">
              <a:solidFill>
                <a:srgbClr val="C00000"/>
              </a:solidFill>
            </a:endParaRPr>
          </a:p>
        </p:txBody>
      </p:sp>
    </p:spTree>
    <p:extLst>
      <p:ext uri="{BB962C8B-B14F-4D97-AF65-F5344CB8AC3E}">
        <p14:creationId xmlns:p14="http://schemas.microsoft.com/office/powerpoint/2010/main" val="350558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4650D20-5C2E-0801-AE7F-EDD86812C2C1}"/>
              </a:ext>
            </a:extLst>
          </p:cNvPr>
          <p:cNvSpPr txBox="1">
            <a:spLocks noChangeArrowheads="1"/>
          </p:cNvSpPr>
          <p:nvPr/>
        </p:nvSpPr>
        <p:spPr bwMode="auto">
          <a:xfrm>
            <a:off x="9849178" y="6538230"/>
            <a:ext cx="2342822"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Vyas P, abstract PS1599</a:t>
            </a:r>
          </a:p>
        </p:txBody>
      </p:sp>
      <p:sp>
        <p:nvSpPr>
          <p:cNvPr id="5" name="Titre 4">
            <a:extLst>
              <a:ext uri="{FF2B5EF4-FFF2-40B4-BE49-F238E27FC236}">
                <a16:creationId xmlns:a16="http://schemas.microsoft.com/office/drawing/2014/main" id="{4D9C5E04-D9CE-3339-FACD-7349C85CDE2C}"/>
              </a:ext>
            </a:extLst>
          </p:cNvPr>
          <p:cNvSpPr>
            <a:spLocks noGrp="1"/>
          </p:cNvSpPr>
          <p:nvPr>
            <p:ph type="title"/>
          </p:nvPr>
        </p:nvSpPr>
        <p:spPr/>
        <p:txBody>
          <a:bodyPr/>
          <a:lstStyle/>
          <a:p>
            <a:r>
              <a:rPr lang="fr-FR" dirty="0"/>
              <a:t>ALIDHE: </a:t>
            </a:r>
            <a:r>
              <a:rPr lang="fr-FR" dirty="0" err="1"/>
              <a:t>Ivosidenib</a:t>
            </a:r>
            <a:r>
              <a:rPr lang="fr-FR" dirty="0"/>
              <a:t> + </a:t>
            </a:r>
            <a:r>
              <a:rPr lang="fr-FR" dirty="0" err="1"/>
              <a:t>Azacitidine</a:t>
            </a:r>
            <a:r>
              <a:rPr lang="fr-FR" dirty="0"/>
              <a:t> in </a:t>
            </a:r>
            <a:r>
              <a:rPr lang="fr-FR" dirty="0" err="1"/>
              <a:t>Newly</a:t>
            </a:r>
            <a:r>
              <a:rPr lang="fr-FR" dirty="0"/>
              <a:t> </a:t>
            </a:r>
            <a:r>
              <a:rPr lang="fr-FR" dirty="0" err="1"/>
              <a:t>Diagnosed</a:t>
            </a:r>
            <a:r>
              <a:rPr lang="fr-FR" dirty="0"/>
              <a:t> IDH1-Mutated AML </a:t>
            </a:r>
            <a:r>
              <a:rPr lang="fr-FR" i="1" dirty="0"/>
              <a:t>(1)</a:t>
            </a:r>
          </a:p>
        </p:txBody>
      </p:sp>
      <p:sp>
        <p:nvSpPr>
          <p:cNvPr id="6" name="Espace réservé du texte 5">
            <a:extLst>
              <a:ext uri="{FF2B5EF4-FFF2-40B4-BE49-F238E27FC236}">
                <a16:creationId xmlns:a16="http://schemas.microsoft.com/office/drawing/2014/main" id="{E8C013B7-F4B2-9AA5-77C2-6F49EE60BD72}"/>
              </a:ext>
            </a:extLst>
          </p:cNvPr>
          <p:cNvSpPr>
            <a:spLocks noGrp="1"/>
          </p:cNvSpPr>
          <p:nvPr>
            <p:ph type="body" sz="quarter" idx="10"/>
          </p:nvPr>
        </p:nvSpPr>
        <p:spPr/>
        <p:txBody>
          <a:bodyPr>
            <a:normAutofit lnSpcReduction="10000"/>
          </a:bodyPr>
          <a:lstStyle/>
          <a:p>
            <a:r>
              <a:rPr lang="en-US" sz="1800" b="1" dirty="0"/>
              <a:t>Objective</a:t>
            </a:r>
            <a:br>
              <a:rPr lang="en-US" sz="1800" dirty="0"/>
            </a:br>
            <a:r>
              <a:rPr lang="en-US" sz="1800" dirty="0"/>
              <a:t>To describe the effectiveness, safety, and tolerability of IVO+AZA in a single-arm, open-label, post-approval study conducted in a real-world setting in ICIE patients with newly diagnosed mIDH1 AML</a:t>
            </a:r>
          </a:p>
          <a:p>
            <a:r>
              <a:rPr lang="en-US" sz="1800" b="1" dirty="0"/>
              <a:t>Methods</a:t>
            </a:r>
          </a:p>
          <a:p>
            <a:pPr lvl="1"/>
            <a:r>
              <a:rPr lang="en-US" sz="1600" b="1" dirty="0"/>
              <a:t>Key eligibility criteria</a:t>
            </a:r>
          </a:p>
          <a:p>
            <a:pPr lvl="2"/>
            <a:r>
              <a:rPr lang="en-US" sz="1400" dirty="0"/>
              <a:t>Adult (</a:t>
            </a:r>
            <a:r>
              <a:rPr lang="en-US" sz="1400" i="1" u="sng" dirty="0"/>
              <a:t>&gt;</a:t>
            </a:r>
            <a:r>
              <a:rPr lang="en-US" sz="1400" dirty="0"/>
              <a:t>18 years)</a:t>
            </a:r>
          </a:p>
          <a:p>
            <a:pPr lvl="2"/>
            <a:r>
              <a:rPr lang="en-US" sz="1400" dirty="0"/>
              <a:t>Newly diagnosed, previously untreated AML</a:t>
            </a:r>
          </a:p>
          <a:p>
            <a:pPr lvl="2"/>
            <a:r>
              <a:rPr lang="en-US" sz="1400" dirty="0"/>
              <a:t>Documented IDH1 R132 mutation</a:t>
            </a:r>
          </a:p>
          <a:p>
            <a:pPr lvl="2"/>
            <a:r>
              <a:rPr lang="en-US" sz="1400" dirty="0"/>
              <a:t>Ineligible for intensive chemotherapy</a:t>
            </a:r>
          </a:p>
          <a:p>
            <a:pPr lvl="2"/>
            <a:r>
              <a:rPr lang="en-US" sz="1400" dirty="0"/>
              <a:t>ECOG PS&lt;2</a:t>
            </a:r>
          </a:p>
          <a:p>
            <a:pPr lvl="1"/>
            <a:r>
              <a:rPr lang="en-US" sz="1600" b="1" dirty="0"/>
              <a:t>Treatment and follow-up</a:t>
            </a:r>
          </a:p>
          <a:p>
            <a:pPr lvl="2"/>
            <a:r>
              <a:rPr lang="en-US" sz="1400" dirty="0"/>
              <a:t>500 mg oral IVO once daily</a:t>
            </a:r>
          </a:p>
          <a:p>
            <a:pPr lvl="2"/>
            <a:r>
              <a:rPr lang="en-US" sz="1400" dirty="0"/>
              <a:t>75 mg/m</a:t>
            </a:r>
            <a:r>
              <a:rPr lang="en-US" sz="1400" baseline="30000" dirty="0"/>
              <a:t>2</a:t>
            </a:r>
            <a:r>
              <a:rPr lang="en-US" sz="1400" dirty="0"/>
              <a:t> SC or IV AZA for 7 days in 28-day cycles</a:t>
            </a:r>
          </a:p>
          <a:p>
            <a:r>
              <a:rPr lang="en-US" sz="2000" b="1" dirty="0"/>
              <a:t>Endpoints</a:t>
            </a:r>
          </a:p>
          <a:p>
            <a:pPr lvl="1"/>
            <a:r>
              <a:rPr lang="en-US" sz="1600" b="1" dirty="0"/>
              <a:t>Primary</a:t>
            </a:r>
          </a:p>
          <a:p>
            <a:pPr lvl="2"/>
            <a:r>
              <a:rPr lang="en-US" sz="1400" dirty="0"/>
              <a:t>TEAEs; SAEs; AESIs; AEs leading to treatment discontinuation, interruption, dose reduction or death; transfusion requirements; infection rates</a:t>
            </a:r>
          </a:p>
          <a:p>
            <a:pPr lvl="1"/>
            <a:r>
              <a:rPr lang="en-US" sz="1600" b="1" dirty="0"/>
              <a:t>Secondary</a:t>
            </a:r>
          </a:p>
          <a:p>
            <a:pPr lvl="2"/>
            <a:r>
              <a:rPr lang="fr-FR" sz="1400" dirty="0" err="1"/>
              <a:t>Efficacy</a:t>
            </a:r>
            <a:r>
              <a:rPr lang="fr-FR" sz="1400" dirty="0"/>
              <a:t> (EFS, CR, </a:t>
            </a:r>
            <a:r>
              <a:rPr lang="fr-FR" sz="1400" dirty="0" err="1"/>
              <a:t>CR+CRh</a:t>
            </a:r>
            <a:r>
              <a:rPr lang="fr-FR" sz="1400" dirty="0"/>
              <a:t>, </a:t>
            </a:r>
            <a:r>
              <a:rPr lang="fr-FR" sz="1400" dirty="0" err="1"/>
              <a:t>CR+CRi</a:t>
            </a:r>
            <a:r>
              <a:rPr lang="fr-FR" sz="1400" dirty="0"/>
              <a:t>, DOR, TTR, OS); patient/</a:t>
            </a:r>
            <a:r>
              <a:rPr lang="fr-FR" sz="1400" dirty="0" err="1"/>
              <a:t>caregiver-reported</a:t>
            </a:r>
            <a:r>
              <a:rPr lang="fr-FR" sz="1400" dirty="0"/>
              <a:t> </a:t>
            </a:r>
            <a:r>
              <a:rPr lang="fr-FR" sz="1400" dirty="0" err="1"/>
              <a:t>outcomes</a:t>
            </a:r>
            <a:r>
              <a:rPr lang="fr-FR" sz="1400" dirty="0"/>
              <a:t> 9 (HM-PRO, FROM-16, EQ-5D-5L); </a:t>
            </a:r>
            <a:r>
              <a:rPr lang="fr-FR" sz="1400" dirty="0" err="1"/>
              <a:t>length</a:t>
            </a:r>
            <a:r>
              <a:rPr lang="fr-FR" sz="1400" dirty="0"/>
              <a:t> of </a:t>
            </a:r>
            <a:r>
              <a:rPr lang="fr-FR" sz="1400" dirty="0" err="1"/>
              <a:t>hospital</a:t>
            </a:r>
            <a:r>
              <a:rPr lang="fr-FR" sz="1400" dirty="0"/>
              <a:t> </a:t>
            </a:r>
            <a:r>
              <a:rPr lang="fr-FR" sz="1400" dirty="0" err="1"/>
              <a:t>stay</a:t>
            </a:r>
            <a:r>
              <a:rPr lang="fr-FR" sz="1400" dirty="0"/>
              <a:t>; </a:t>
            </a:r>
            <a:r>
              <a:rPr lang="fr-FR" sz="1400" dirty="0" err="1"/>
              <a:t>outpatient</a:t>
            </a:r>
            <a:r>
              <a:rPr lang="fr-FR" sz="1400" dirty="0"/>
              <a:t> </a:t>
            </a:r>
            <a:r>
              <a:rPr lang="fr-FR" sz="1400" dirty="0" err="1"/>
              <a:t>visits</a:t>
            </a:r>
            <a:r>
              <a:rPr lang="fr-FR" sz="1400" dirty="0"/>
              <a:t>; ER </a:t>
            </a:r>
            <a:r>
              <a:rPr lang="fr-FR" sz="1400" dirty="0" err="1"/>
              <a:t>visits</a:t>
            </a:r>
            <a:r>
              <a:rPr lang="fr-FR" sz="1400" dirty="0"/>
              <a:t>; proportion of </a:t>
            </a:r>
            <a:r>
              <a:rPr lang="fr-FR" sz="1400" dirty="0" err="1"/>
              <a:t>days</a:t>
            </a:r>
            <a:r>
              <a:rPr lang="fr-FR" sz="1400" dirty="0"/>
              <a:t> at home; </a:t>
            </a:r>
            <a:r>
              <a:rPr lang="fr-FR" sz="1400" dirty="0" err="1"/>
              <a:t>molecular</a:t>
            </a:r>
            <a:r>
              <a:rPr lang="fr-FR" sz="1400" dirty="0"/>
              <a:t> profiling </a:t>
            </a:r>
            <a:r>
              <a:rPr lang="fr-FR" sz="1400" dirty="0" err="1"/>
              <a:t>method</a:t>
            </a:r>
            <a:r>
              <a:rPr lang="fr-FR" sz="1400" dirty="0"/>
              <a:t>; time to </a:t>
            </a:r>
            <a:r>
              <a:rPr lang="fr-FR" sz="1400" dirty="0" err="1"/>
              <a:t>results</a:t>
            </a:r>
            <a:r>
              <a:rPr lang="fr-FR" sz="1400" dirty="0"/>
              <a:t>, IDH1 R132 </a:t>
            </a:r>
            <a:r>
              <a:rPr lang="fr-FR" sz="1400" dirty="0" err="1"/>
              <a:t>allele</a:t>
            </a:r>
            <a:r>
              <a:rPr lang="fr-FR" sz="1400" dirty="0"/>
              <a:t> </a:t>
            </a:r>
            <a:r>
              <a:rPr lang="fr-FR" sz="1400" dirty="0" err="1"/>
              <a:t>subtype</a:t>
            </a:r>
            <a:r>
              <a:rPr lang="fr-FR" sz="1400" dirty="0"/>
              <a:t> </a:t>
            </a:r>
            <a:r>
              <a:rPr lang="fr-FR" sz="1400" dirty="0" err="1"/>
              <a:t>characterisation</a:t>
            </a:r>
            <a:r>
              <a:rPr lang="fr-FR" sz="1400" dirty="0"/>
              <a:t> at baseline (</a:t>
            </a:r>
            <a:r>
              <a:rPr lang="fr-FR" sz="1400" dirty="0" err="1"/>
              <a:t>centrally</a:t>
            </a:r>
            <a:r>
              <a:rPr lang="fr-FR" sz="1400" dirty="0"/>
              <a:t>, NGS)</a:t>
            </a:r>
          </a:p>
        </p:txBody>
      </p:sp>
    </p:spTree>
    <p:extLst>
      <p:ext uri="{BB962C8B-B14F-4D97-AF65-F5344CB8AC3E}">
        <p14:creationId xmlns:p14="http://schemas.microsoft.com/office/powerpoint/2010/main" val="141758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E97A468-F074-7E5A-12FA-D2B6B486FC6C}"/>
              </a:ext>
            </a:extLst>
          </p:cNvPr>
          <p:cNvSpPr txBox="1">
            <a:spLocks noChangeArrowheads="1"/>
          </p:cNvSpPr>
          <p:nvPr/>
        </p:nvSpPr>
        <p:spPr bwMode="auto">
          <a:xfrm>
            <a:off x="9849178" y="6538230"/>
            <a:ext cx="2342822"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Vyas P, abstract PS1599</a:t>
            </a:r>
          </a:p>
        </p:txBody>
      </p:sp>
      <p:sp>
        <p:nvSpPr>
          <p:cNvPr id="6" name="Titre 5">
            <a:extLst>
              <a:ext uri="{FF2B5EF4-FFF2-40B4-BE49-F238E27FC236}">
                <a16:creationId xmlns:a16="http://schemas.microsoft.com/office/drawing/2014/main" id="{8950910B-415F-0138-4FE7-F9EDAD17EED3}"/>
              </a:ext>
            </a:extLst>
          </p:cNvPr>
          <p:cNvSpPr>
            <a:spLocks noGrp="1"/>
          </p:cNvSpPr>
          <p:nvPr>
            <p:ph type="title"/>
          </p:nvPr>
        </p:nvSpPr>
        <p:spPr/>
        <p:txBody>
          <a:bodyPr/>
          <a:lstStyle/>
          <a:p>
            <a:r>
              <a:rPr lang="fr-FR" dirty="0"/>
              <a:t>ALIDHE: </a:t>
            </a:r>
            <a:r>
              <a:rPr lang="fr-FR" dirty="0" err="1"/>
              <a:t>Ivosidenib</a:t>
            </a:r>
            <a:r>
              <a:rPr lang="fr-FR" dirty="0"/>
              <a:t> + </a:t>
            </a:r>
            <a:r>
              <a:rPr lang="fr-FR" dirty="0" err="1"/>
              <a:t>Azacitidine</a:t>
            </a:r>
            <a:r>
              <a:rPr lang="fr-FR" dirty="0"/>
              <a:t> in </a:t>
            </a:r>
            <a:r>
              <a:rPr lang="fr-FR" dirty="0" err="1"/>
              <a:t>Newly</a:t>
            </a:r>
            <a:r>
              <a:rPr lang="fr-FR" dirty="0"/>
              <a:t> </a:t>
            </a:r>
            <a:r>
              <a:rPr lang="fr-FR" dirty="0" err="1"/>
              <a:t>Diagnosed</a:t>
            </a:r>
            <a:r>
              <a:rPr lang="fr-FR" dirty="0"/>
              <a:t> IDH1-Mutated AML </a:t>
            </a:r>
            <a:r>
              <a:rPr kumimoji="0" lang="fr-FR" b="1" i="1" u="none" strike="noStrike" kern="1200" cap="none" spc="0" normalizeH="0" baseline="0" noProof="0" dirty="0">
                <a:ln>
                  <a:noFill/>
                </a:ln>
                <a:solidFill>
                  <a:srgbClr val="C00000"/>
                </a:solidFill>
                <a:effectLst/>
                <a:uLnTx/>
                <a:uFillTx/>
                <a:latin typeface="Calibri"/>
                <a:ea typeface="+mj-ea"/>
                <a:cs typeface="+mj-cs"/>
              </a:rPr>
              <a:t>(2)</a:t>
            </a:r>
            <a:endParaRPr lang="fr-FR" sz="4000" dirty="0"/>
          </a:p>
        </p:txBody>
      </p:sp>
      <p:graphicFrame>
        <p:nvGraphicFramePr>
          <p:cNvPr id="8" name="Tableau 7">
            <a:extLst>
              <a:ext uri="{FF2B5EF4-FFF2-40B4-BE49-F238E27FC236}">
                <a16:creationId xmlns:a16="http://schemas.microsoft.com/office/drawing/2014/main" id="{6B33DC78-0A99-AB61-BBF0-CF02AD6E78BC}"/>
              </a:ext>
            </a:extLst>
          </p:cNvPr>
          <p:cNvGraphicFramePr>
            <a:graphicFrameLocks noGrp="1"/>
          </p:cNvGraphicFramePr>
          <p:nvPr/>
        </p:nvGraphicFramePr>
        <p:xfrm>
          <a:off x="284793" y="2296455"/>
          <a:ext cx="5302866" cy="4211320"/>
        </p:xfrm>
        <a:graphic>
          <a:graphicData uri="http://schemas.openxmlformats.org/drawingml/2006/table">
            <a:tbl>
              <a:tblPr firstRow="1" bandRow="1">
                <a:tableStyleId>{5C22544A-7EE6-4342-B048-85BDC9FD1C3A}</a:tableStyleId>
              </a:tblPr>
              <a:tblGrid>
                <a:gridCol w="2651433">
                  <a:extLst>
                    <a:ext uri="{9D8B030D-6E8A-4147-A177-3AD203B41FA5}">
                      <a16:colId xmlns:a16="http://schemas.microsoft.com/office/drawing/2014/main" val="1131410291"/>
                    </a:ext>
                  </a:extLst>
                </a:gridCol>
                <a:gridCol w="2651433">
                  <a:extLst>
                    <a:ext uri="{9D8B030D-6E8A-4147-A177-3AD203B41FA5}">
                      <a16:colId xmlns:a16="http://schemas.microsoft.com/office/drawing/2014/main" val="221040386"/>
                    </a:ext>
                  </a:extLst>
                </a:gridCol>
              </a:tblGrid>
              <a:tr h="0">
                <a:tc>
                  <a:txBody>
                    <a:bodyPr/>
                    <a:lstStyle/>
                    <a:p>
                      <a:r>
                        <a:rPr lang="fr-FR" sz="1200" dirty="0" err="1"/>
                        <a:t>Characteristics</a:t>
                      </a:r>
                      <a:endParaRPr lang="fr-FR" sz="1200" dirty="0"/>
                    </a:p>
                  </a:txBody>
                  <a:tcPr anchor="ctr"/>
                </a:tc>
                <a:tc>
                  <a:txBody>
                    <a:bodyPr/>
                    <a:lstStyle/>
                    <a:p>
                      <a:pPr algn="ctr"/>
                      <a:r>
                        <a:rPr lang="fr-FR" sz="1200" dirty="0"/>
                        <a:t>All patients (N=124)</a:t>
                      </a:r>
                    </a:p>
                  </a:txBody>
                  <a:tcPr anchor="ctr"/>
                </a:tc>
                <a:extLst>
                  <a:ext uri="{0D108BD9-81ED-4DB2-BD59-A6C34878D82A}">
                    <a16:rowId xmlns:a16="http://schemas.microsoft.com/office/drawing/2014/main" val="3946160621"/>
                  </a:ext>
                </a:extLst>
              </a:tr>
              <a:tr h="370840">
                <a:tc>
                  <a:txBody>
                    <a:bodyPr/>
                    <a:lstStyle/>
                    <a:p>
                      <a:r>
                        <a:rPr lang="fr-FR" sz="1200" b="1" dirty="0"/>
                        <a:t>Median </a:t>
                      </a:r>
                      <a:r>
                        <a:rPr lang="fr-FR" sz="1200" b="1" dirty="0" err="1"/>
                        <a:t>age</a:t>
                      </a:r>
                      <a:r>
                        <a:rPr lang="fr-FR" sz="1200" dirty="0"/>
                        <a:t>, </a:t>
                      </a:r>
                      <a:r>
                        <a:rPr lang="fr-FR" sz="1200" dirty="0" err="1"/>
                        <a:t>years</a:t>
                      </a:r>
                      <a:br>
                        <a:rPr lang="fr-FR" sz="1200" dirty="0"/>
                      </a:br>
                      <a:r>
                        <a:rPr lang="fr-FR" sz="1200" dirty="0"/>
                        <a:t>(min-max, Q1-Q3)</a:t>
                      </a:r>
                    </a:p>
                  </a:txBody>
                  <a:tcPr anchor="ctr"/>
                </a:tc>
                <a:tc>
                  <a:txBody>
                    <a:bodyPr/>
                    <a:lstStyle/>
                    <a:p>
                      <a:pPr algn="ctr"/>
                      <a:r>
                        <a:rPr lang="fr-FR" sz="1200" dirty="0"/>
                        <a:t>75.5 (51-87,72-80)</a:t>
                      </a:r>
                    </a:p>
                  </a:txBody>
                  <a:tcPr anchor="ctr"/>
                </a:tc>
                <a:extLst>
                  <a:ext uri="{0D108BD9-81ED-4DB2-BD59-A6C34878D82A}">
                    <a16:rowId xmlns:a16="http://schemas.microsoft.com/office/drawing/2014/main" val="26472126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Female/male</a:t>
                      </a:r>
                      <a:r>
                        <a:rPr lang="fr-FR" sz="1200" dirty="0"/>
                        <a:t>, % pts</a:t>
                      </a:r>
                    </a:p>
                  </a:txBody>
                  <a:tcPr anchor="ctr"/>
                </a:tc>
                <a:tc>
                  <a:txBody>
                    <a:bodyPr/>
                    <a:lstStyle/>
                    <a:p>
                      <a:pPr algn="ctr"/>
                      <a:r>
                        <a:rPr lang="fr-FR" sz="1200" dirty="0"/>
                        <a:t>57.3/42.7</a:t>
                      </a:r>
                    </a:p>
                  </a:txBody>
                  <a:tcPr anchor="ctr"/>
                </a:tc>
                <a:extLst>
                  <a:ext uri="{0D108BD9-81ED-4DB2-BD59-A6C34878D82A}">
                    <a16:rowId xmlns:a16="http://schemas.microsoft.com/office/drawing/2014/main" val="1833457816"/>
                  </a:ext>
                </a:extLst>
              </a:tr>
              <a:tr h="370840">
                <a:tc>
                  <a:txBody>
                    <a:bodyPr/>
                    <a:lstStyle/>
                    <a:p>
                      <a:r>
                        <a:rPr lang="fr-FR" sz="1200" b="1" dirty="0"/>
                        <a:t>ECOG PS</a:t>
                      </a:r>
                      <a:r>
                        <a:rPr lang="fr-FR" sz="1200" dirty="0"/>
                        <a:t>, % pts</a:t>
                      </a:r>
                    </a:p>
                    <a:p>
                      <a:r>
                        <a:rPr lang="fr-FR" sz="1200" dirty="0"/>
                        <a:t>0</a:t>
                      </a:r>
                    </a:p>
                    <a:p>
                      <a:r>
                        <a:rPr lang="fr-FR" sz="1200" dirty="0"/>
                        <a:t>1</a:t>
                      </a:r>
                    </a:p>
                    <a:p>
                      <a:r>
                        <a:rPr lang="fr-FR" sz="1200" dirty="0"/>
                        <a:t>2</a:t>
                      </a:r>
                    </a:p>
                  </a:txBody>
                  <a:tcPr anchor="ctr"/>
                </a:tc>
                <a:tc>
                  <a:txBody>
                    <a:bodyPr/>
                    <a:lstStyle/>
                    <a:p>
                      <a:pPr algn="ctr"/>
                      <a:endParaRPr lang="fr-FR" sz="1200" dirty="0"/>
                    </a:p>
                    <a:p>
                      <a:pPr algn="ctr"/>
                      <a:r>
                        <a:rPr lang="fr-FR" sz="1200" dirty="0"/>
                        <a:t>25.8</a:t>
                      </a:r>
                    </a:p>
                    <a:p>
                      <a:pPr algn="ctr"/>
                      <a:r>
                        <a:rPr lang="fr-FR" sz="1200" dirty="0"/>
                        <a:t>42.7</a:t>
                      </a:r>
                    </a:p>
                    <a:p>
                      <a:pPr algn="ctr"/>
                      <a:r>
                        <a:rPr lang="fr-FR" sz="1200" dirty="0"/>
                        <a:t>31.5</a:t>
                      </a:r>
                    </a:p>
                  </a:txBody>
                  <a:tcPr anchor="ctr"/>
                </a:tc>
                <a:extLst>
                  <a:ext uri="{0D108BD9-81ED-4DB2-BD59-A6C34878D82A}">
                    <a16:rowId xmlns:a16="http://schemas.microsoft.com/office/drawing/2014/main" val="4046270715"/>
                  </a:ext>
                </a:extLst>
              </a:tr>
              <a:tr h="370840">
                <a:tc>
                  <a:txBody>
                    <a:bodyPr/>
                    <a:lstStyle/>
                    <a:p>
                      <a:r>
                        <a:rPr lang="fr-FR" sz="1200" b="1" dirty="0" err="1"/>
                        <a:t>Disease</a:t>
                      </a:r>
                      <a:r>
                        <a:rPr lang="fr-FR" sz="1200" b="1" dirty="0"/>
                        <a:t> type</a:t>
                      </a:r>
                      <a:r>
                        <a:rPr lang="fr-FR" sz="1200" dirty="0"/>
                        <a:t>, % pts</a:t>
                      </a:r>
                    </a:p>
                    <a:p>
                      <a:r>
                        <a:rPr lang="fr-FR" sz="1200" dirty="0"/>
                        <a:t>De novo</a:t>
                      </a:r>
                    </a:p>
                    <a:p>
                      <a:r>
                        <a:rPr lang="fr-FR" sz="1200" dirty="0" err="1"/>
                        <a:t>Secondary</a:t>
                      </a:r>
                      <a:endParaRPr lang="fr-FR" sz="1200" dirty="0"/>
                    </a:p>
                  </a:txBody>
                  <a:tcPr anchor="ctr"/>
                </a:tc>
                <a:tc>
                  <a:txBody>
                    <a:bodyPr/>
                    <a:lstStyle/>
                    <a:p>
                      <a:pPr algn="ctr"/>
                      <a:endParaRPr lang="fr-FR"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62.1</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34.7</a:t>
                      </a:r>
                    </a:p>
                  </a:txBody>
                  <a:tcPr anchor="ctr"/>
                </a:tc>
                <a:extLst>
                  <a:ext uri="{0D108BD9-81ED-4DB2-BD59-A6C34878D82A}">
                    <a16:rowId xmlns:a16="http://schemas.microsoft.com/office/drawing/2014/main" val="2503300654"/>
                  </a:ext>
                </a:extLst>
              </a:tr>
              <a:tr h="370840">
                <a:tc>
                  <a:txBody>
                    <a:bodyPr/>
                    <a:lstStyle/>
                    <a:p>
                      <a:r>
                        <a:rPr lang="fr-FR" sz="1200" b="1" dirty="0"/>
                        <a:t>IDH1 mutation </a:t>
                      </a:r>
                      <a:r>
                        <a:rPr lang="fr-FR" sz="1200" b="1" dirty="0" err="1"/>
                        <a:t>subtype</a:t>
                      </a:r>
                      <a:r>
                        <a:rPr lang="fr-FR" sz="1200" b="1" dirty="0"/>
                        <a:t>, n (%)</a:t>
                      </a:r>
                    </a:p>
                    <a:p>
                      <a:r>
                        <a:rPr lang="fr-FR" sz="1200" dirty="0"/>
                        <a:t>R132C</a:t>
                      </a:r>
                    </a:p>
                    <a:p>
                      <a:r>
                        <a:rPr lang="fr-FR" sz="1200" dirty="0"/>
                        <a:t>R132G</a:t>
                      </a:r>
                    </a:p>
                    <a:p>
                      <a:r>
                        <a:rPr lang="fr-FR" sz="1200" dirty="0"/>
                        <a:t>R132H</a:t>
                      </a:r>
                    </a:p>
                    <a:p>
                      <a:r>
                        <a:rPr lang="fr-FR" sz="1200" dirty="0"/>
                        <a:t>R132L</a:t>
                      </a:r>
                    </a:p>
                    <a:p>
                      <a:r>
                        <a:rPr lang="fr-FR" sz="1200" dirty="0"/>
                        <a:t>R132S</a:t>
                      </a:r>
                    </a:p>
                  </a:txBody>
                  <a:tcPr anchor="ctr"/>
                </a:tc>
                <a:tc>
                  <a:txBody>
                    <a:bodyPr/>
                    <a:lstStyle/>
                    <a:p>
                      <a:pPr algn="ctr"/>
                      <a:r>
                        <a:rPr lang="fr-FR" sz="1200" dirty="0"/>
                        <a:t>74 (59.7)</a:t>
                      </a:r>
                    </a:p>
                    <a:p>
                      <a:pPr algn="ctr"/>
                      <a:r>
                        <a:rPr lang="fr-FR" sz="1200" dirty="0"/>
                        <a:t>6 (4.8)</a:t>
                      </a:r>
                    </a:p>
                    <a:p>
                      <a:pPr algn="ctr"/>
                      <a:r>
                        <a:rPr lang="fr-FR" sz="1200" dirty="0"/>
                        <a:t>19 (15.3)</a:t>
                      </a:r>
                    </a:p>
                    <a:p>
                      <a:pPr algn="ctr"/>
                      <a:r>
                        <a:rPr lang="fr-FR" sz="1200" dirty="0"/>
                        <a:t>4 (3.2)</a:t>
                      </a:r>
                    </a:p>
                    <a:p>
                      <a:pPr algn="ctr"/>
                      <a:r>
                        <a:rPr lang="fr-FR" sz="1200" dirty="0"/>
                        <a:t>6 (4.8)</a:t>
                      </a:r>
                    </a:p>
                  </a:txBody>
                  <a:tcPr anchor="ctr"/>
                </a:tc>
                <a:extLst>
                  <a:ext uri="{0D108BD9-81ED-4DB2-BD59-A6C34878D82A}">
                    <a16:rowId xmlns:a16="http://schemas.microsoft.com/office/drawing/2014/main" val="1876739759"/>
                  </a:ext>
                </a:extLst>
              </a:tr>
              <a:tr h="370840">
                <a:tc>
                  <a:txBody>
                    <a:bodyPr/>
                    <a:lstStyle/>
                    <a:p>
                      <a:r>
                        <a:rPr lang="fr-FR" sz="1200" b="1" dirty="0"/>
                        <a:t>Median baseline BM blasts</a:t>
                      </a:r>
                      <a:r>
                        <a:rPr lang="fr-FR" sz="1200" dirty="0"/>
                        <a:t>, %</a:t>
                      </a:r>
                    </a:p>
                    <a:p>
                      <a:r>
                        <a:rPr lang="fr-FR" sz="1200" dirty="0"/>
                        <a:t>(min-max, Q1-Q3)</a:t>
                      </a:r>
                    </a:p>
                  </a:txBody>
                  <a:tcPr anchor="ctr"/>
                </a:tc>
                <a:tc>
                  <a:txBody>
                    <a:bodyPr/>
                    <a:lstStyle/>
                    <a:p>
                      <a:pPr algn="ctr"/>
                      <a:r>
                        <a:rPr lang="fr-FR" sz="1200" dirty="0"/>
                        <a:t>40 (0-100, 25-60)</a:t>
                      </a:r>
                    </a:p>
                  </a:txBody>
                  <a:tcPr anchor="ctr"/>
                </a:tc>
                <a:extLst>
                  <a:ext uri="{0D108BD9-81ED-4DB2-BD59-A6C34878D82A}">
                    <a16:rowId xmlns:a16="http://schemas.microsoft.com/office/drawing/2014/main" val="3623685540"/>
                  </a:ext>
                </a:extLst>
              </a:tr>
            </a:tbl>
          </a:graphicData>
        </a:graphic>
      </p:graphicFrame>
      <p:sp>
        <p:nvSpPr>
          <p:cNvPr id="9" name="ZoneTexte 8">
            <a:extLst>
              <a:ext uri="{FF2B5EF4-FFF2-40B4-BE49-F238E27FC236}">
                <a16:creationId xmlns:a16="http://schemas.microsoft.com/office/drawing/2014/main" id="{BE3386EE-84B8-2A59-2146-7B51B5629A5A}"/>
              </a:ext>
            </a:extLst>
          </p:cNvPr>
          <p:cNvSpPr txBox="1"/>
          <p:nvPr/>
        </p:nvSpPr>
        <p:spPr>
          <a:xfrm>
            <a:off x="1748208" y="1803873"/>
            <a:ext cx="2376036" cy="369332"/>
          </a:xfrm>
          <a:prstGeom prst="rect">
            <a:avLst/>
          </a:prstGeom>
          <a:noFill/>
        </p:spPr>
        <p:txBody>
          <a:bodyPr wrap="none" rtlCol="0">
            <a:spAutoFit/>
          </a:bodyPr>
          <a:lstStyle/>
          <a:p>
            <a:pPr algn="ctr"/>
            <a:r>
              <a:rPr lang="fr-FR" b="1" dirty="0">
                <a:solidFill>
                  <a:srgbClr val="C00000"/>
                </a:solidFill>
              </a:rPr>
              <a:t>Patients </a:t>
            </a:r>
            <a:r>
              <a:rPr lang="fr-FR" b="1" dirty="0" err="1">
                <a:solidFill>
                  <a:srgbClr val="C00000"/>
                </a:solidFill>
              </a:rPr>
              <a:t>characteristics</a:t>
            </a:r>
            <a:endParaRPr lang="fr-FR" b="1" dirty="0">
              <a:solidFill>
                <a:srgbClr val="C00000"/>
              </a:solidFill>
            </a:endParaRPr>
          </a:p>
        </p:txBody>
      </p:sp>
      <p:sp>
        <p:nvSpPr>
          <p:cNvPr id="10" name="ZoneTexte 9">
            <a:extLst>
              <a:ext uri="{FF2B5EF4-FFF2-40B4-BE49-F238E27FC236}">
                <a16:creationId xmlns:a16="http://schemas.microsoft.com/office/drawing/2014/main" id="{7E557443-B8DB-2B03-DA95-14ED81C65420}"/>
              </a:ext>
            </a:extLst>
          </p:cNvPr>
          <p:cNvSpPr txBox="1"/>
          <p:nvPr/>
        </p:nvSpPr>
        <p:spPr>
          <a:xfrm>
            <a:off x="6412151" y="1776041"/>
            <a:ext cx="5329985" cy="923330"/>
          </a:xfrm>
          <a:prstGeom prst="rect">
            <a:avLst/>
          </a:prstGeom>
          <a:noFill/>
        </p:spPr>
        <p:txBody>
          <a:bodyPr wrap="none" rtlCol="0" anchor="b">
            <a:spAutoFit/>
          </a:bodyPr>
          <a:lstStyle/>
          <a:p>
            <a:pPr algn="ctr"/>
            <a:r>
              <a:rPr lang="en-US" b="1" dirty="0">
                <a:solidFill>
                  <a:srgbClr val="C00000"/>
                </a:solidFill>
              </a:rPr>
              <a:t>The most frequent co-mutations identified in blasts at</a:t>
            </a:r>
            <a:br>
              <a:rPr lang="en-US" b="1" dirty="0">
                <a:solidFill>
                  <a:srgbClr val="C00000"/>
                </a:solidFill>
              </a:rPr>
            </a:br>
            <a:r>
              <a:rPr lang="en-US" b="1" dirty="0">
                <a:solidFill>
                  <a:srgbClr val="C00000"/>
                </a:solidFill>
              </a:rPr>
              <a:t>baseline were found in genes involved in epigenetics,</a:t>
            </a:r>
            <a:br>
              <a:rPr lang="en-US" b="1" dirty="0">
                <a:solidFill>
                  <a:srgbClr val="C00000"/>
                </a:solidFill>
              </a:rPr>
            </a:br>
            <a:r>
              <a:rPr lang="en-US" b="1" dirty="0">
                <a:solidFill>
                  <a:srgbClr val="C00000"/>
                </a:solidFill>
              </a:rPr>
              <a:t>chromatin regulation, differentiation, and splicing</a:t>
            </a:r>
            <a:endParaRPr lang="fr-FR" b="1" dirty="0">
              <a:solidFill>
                <a:srgbClr val="C00000"/>
              </a:solidFill>
            </a:endParaRPr>
          </a:p>
        </p:txBody>
      </p:sp>
      <p:sp>
        <p:nvSpPr>
          <p:cNvPr id="13" name="ZoneTexte 12">
            <a:extLst>
              <a:ext uri="{FF2B5EF4-FFF2-40B4-BE49-F238E27FC236}">
                <a16:creationId xmlns:a16="http://schemas.microsoft.com/office/drawing/2014/main" id="{34E0CFC4-B146-B921-2019-E246161D06FD}"/>
              </a:ext>
            </a:extLst>
          </p:cNvPr>
          <p:cNvSpPr txBox="1"/>
          <p:nvPr/>
        </p:nvSpPr>
        <p:spPr>
          <a:xfrm>
            <a:off x="8572249" y="2924070"/>
            <a:ext cx="3284681" cy="1384995"/>
          </a:xfrm>
          <a:prstGeom prst="rect">
            <a:avLst/>
          </a:prstGeom>
          <a:solidFill>
            <a:schemeClr val="accent1">
              <a:lumMod val="20000"/>
              <a:lumOff val="80000"/>
            </a:schemeClr>
          </a:solidFill>
        </p:spPr>
        <p:txBody>
          <a:bodyPr wrap="none" rtlCol="0">
            <a:spAutoFit/>
          </a:bodyPr>
          <a:lstStyle/>
          <a:p>
            <a:pPr algn="ctr"/>
            <a:r>
              <a:rPr lang="en-US" sz="1400" dirty="0"/>
              <a:t>Alterations in the RTK pathway were</a:t>
            </a:r>
            <a:br>
              <a:rPr lang="en-US" sz="1400" dirty="0"/>
            </a:br>
            <a:r>
              <a:rPr lang="en-US" sz="1400" dirty="0"/>
              <a:t>detected in 26.0% of patients, and</a:t>
            </a:r>
            <a:br>
              <a:rPr lang="en-US" sz="1400" dirty="0"/>
            </a:br>
            <a:r>
              <a:rPr lang="en-US" sz="1400" dirty="0"/>
              <a:t>included mutations in the following genes:</a:t>
            </a:r>
            <a:br>
              <a:rPr lang="en-US" sz="1400" dirty="0"/>
            </a:br>
            <a:r>
              <a:rPr lang="en-US" sz="1400" dirty="0"/>
              <a:t>PTPN11 (7.8% of patients), NRAS (10.4%), </a:t>
            </a:r>
          </a:p>
          <a:p>
            <a:pPr algn="ctr"/>
            <a:r>
              <a:rPr lang="en-US" sz="1400" dirty="0"/>
              <a:t>KRAS (3.9%), FLT3-ITD (3.9%),</a:t>
            </a:r>
            <a:br>
              <a:rPr lang="en-US" sz="1400" dirty="0"/>
            </a:br>
            <a:r>
              <a:rPr lang="en-US" sz="1400" dirty="0"/>
              <a:t>other FLT3 (3.9%), and KIT (1.3%)</a:t>
            </a:r>
            <a:endParaRPr lang="fr-FR" sz="1400" dirty="0"/>
          </a:p>
        </p:txBody>
      </p:sp>
      <p:sp>
        <p:nvSpPr>
          <p:cNvPr id="17" name="ZoneTexte 16">
            <a:extLst>
              <a:ext uri="{FF2B5EF4-FFF2-40B4-BE49-F238E27FC236}">
                <a16:creationId xmlns:a16="http://schemas.microsoft.com/office/drawing/2014/main" id="{AD46DA23-EAE6-7138-E8C1-6534D2C395D5}"/>
              </a:ext>
            </a:extLst>
          </p:cNvPr>
          <p:cNvSpPr txBox="1"/>
          <p:nvPr/>
        </p:nvSpPr>
        <p:spPr>
          <a:xfrm rot="18900000">
            <a:off x="6174556" y="5072083"/>
            <a:ext cx="705641" cy="261610"/>
          </a:xfrm>
          <a:prstGeom prst="rect">
            <a:avLst/>
          </a:prstGeom>
          <a:noFill/>
        </p:spPr>
        <p:txBody>
          <a:bodyPr wrap="none" rtlCol="0">
            <a:spAutoFit/>
          </a:bodyPr>
          <a:lstStyle/>
          <a:p>
            <a:pPr algn="r"/>
            <a:r>
              <a:rPr lang="fr-FR" sz="1100" dirty="0"/>
              <a:t>DNMT3A</a:t>
            </a:r>
          </a:p>
        </p:txBody>
      </p:sp>
      <p:sp>
        <p:nvSpPr>
          <p:cNvPr id="18" name="ZoneTexte 17">
            <a:extLst>
              <a:ext uri="{FF2B5EF4-FFF2-40B4-BE49-F238E27FC236}">
                <a16:creationId xmlns:a16="http://schemas.microsoft.com/office/drawing/2014/main" id="{BE5A7274-6472-DA26-4D60-58DAE0EB2E3C}"/>
              </a:ext>
            </a:extLst>
          </p:cNvPr>
          <p:cNvSpPr txBox="1"/>
          <p:nvPr/>
        </p:nvSpPr>
        <p:spPr>
          <a:xfrm rot="18900000">
            <a:off x="11010012" y="5022482"/>
            <a:ext cx="540534" cy="261610"/>
          </a:xfrm>
          <a:prstGeom prst="rect">
            <a:avLst/>
          </a:prstGeom>
          <a:noFill/>
        </p:spPr>
        <p:txBody>
          <a:bodyPr wrap="none" rtlCol="0">
            <a:spAutoFit/>
          </a:bodyPr>
          <a:lstStyle/>
          <a:p>
            <a:pPr algn="r"/>
            <a:r>
              <a:rPr lang="fr-FR" sz="1100" dirty="0"/>
              <a:t>ZRSR2</a:t>
            </a:r>
          </a:p>
        </p:txBody>
      </p:sp>
      <p:sp>
        <p:nvSpPr>
          <p:cNvPr id="19" name="ZoneTexte 18">
            <a:extLst>
              <a:ext uri="{FF2B5EF4-FFF2-40B4-BE49-F238E27FC236}">
                <a16:creationId xmlns:a16="http://schemas.microsoft.com/office/drawing/2014/main" id="{EF2FA378-A608-82A9-0718-E09520A784C6}"/>
              </a:ext>
            </a:extLst>
          </p:cNvPr>
          <p:cNvSpPr txBox="1"/>
          <p:nvPr/>
        </p:nvSpPr>
        <p:spPr>
          <a:xfrm rot="18900000">
            <a:off x="6537867" y="5043507"/>
            <a:ext cx="588623" cy="261610"/>
          </a:xfrm>
          <a:prstGeom prst="rect">
            <a:avLst/>
          </a:prstGeom>
          <a:noFill/>
        </p:spPr>
        <p:txBody>
          <a:bodyPr wrap="none" rtlCol="0">
            <a:spAutoFit/>
          </a:bodyPr>
          <a:lstStyle/>
          <a:p>
            <a:pPr algn="r"/>
            <a:r>
              <a:rPr lang="fr-FR" sz="1100" dirty="0"/>
              <a:t>RUNX1</a:t>
            </a:r>
          </a:p>
        </p:txBody>
      </p:sp>
      <p:sp>
        <p:nvSpPr>
          <p:cNvPr id="20" name="ZoneTexte 19">
            <a:extLst>
              <a:ext uri="{FF2B5EF4-FFF2-40B4-BE49-F238E27FC236}">
                <a16:creationId xmlns:a16="http://schemas.microsoft.com/office/drawing/2014/main" id="{AB4A31A5-F277-A73A-43D2-195121324DC8}"/>
              </a:ext>
            </a:extLst>
          </p:cNvPr>
          <p:cNvSpPr txBox="1"/>
          <p:nvPr/>
        </p:nvSpPr>
        <p:spPr>
          <a:xfrm rot="18900000">
            <a:off x="6888214" y="5024456"/>
            <a:ext cx="526106" cy="261610"/>
          </a:xfrm>
          <a:prstGeom prst="rect">
            <a:avLst/>
          </a:prstGeom>
          <a:noFill/>
        </p:spPr>
        <p:txBody>
          <a:bodyPr wrap="none" rtlCol="0">
            <a:spAutoFit/>
          </a:bodyPr>
          <a:lstStyle/>
          <a:p>
            <a:pPr algn="r"/>
            <a:r>
              <a:rPr lang="fr-FR" sz="1100" dirty="0"/>
              <a:t>SRSF2</a:t>
            </a:r>
          </a:p>
        </p:txBody>
      </p:sp>
      <p:sp>
        <p:nvSpPr>
          <p:cNvPr id="21" name="ZoneTexte 20">
            <a:extLst>
              <a:ext uri="{FF2B5EF4-FFF2-40B4-BE49-F238E27FC236}">
                <a16:creationId xmlns:a16="http://schemas.microsoft.com/office/drawing/2014/main" id="{281D9772-29E0-2600-3CF3-C0E4FC81BE0C}"/>
              </a:ext>
            </a:extLst>
          </p:cNvPr>
          <p:cNvSpPr txBox="1"/>
          <p:nvPr/>
        </p:nvSpPr>
        <p:spPr>
          <a:xfrm rot="18900000">
            <a:off x="7178681" y="5029219"/>
            <a:ext cx="535724" cy="261610"/>
          </a:xfrm>
          <a:prstGeom prst="rect">
            <a:avLst/>
          </a:prstGeom>
          <a:noFill/>
        </p:spPr>
        <p:txBody>
          <a:bodyPr wrap="none" rtlCol="0">
            <a:spAutoFit/>
          </a:bodyPr>
          <a:lstStyle/>
          <a:p>
            <a:pPr algn="r"/>
            <a:r>
              <a:rPr lang="fr-FR" sz="1100" dirty="0"/>
              <a:t>ASXL1</a:t>
            </a:r>
          </a:p>
        </p:txBody>
      </p:sp>
      <p:sp>
        <p:nvSpPr>
          <p:cNvPr id="22" name="ZoneTexte 21">
            <a:extLst>
              <a:ext uri="{FF2B5EF4-FFF2-40B4-BE49-F238E27FC236}">
                <a16:creationId xmlns:a16="http://schemas.microsoft.com/office/drawing/2014/main" id="{5E4481D6-D3B3-AAB3-2B99-87B117C4E679}"/>
              </a:ext>
            </a:extLst>
          </p:cNvPr>
          <p:cNvSpPr txBox="1"/>
          <p:nvPr/>
        </p:nvSpPr>
        <p:spPr>
          <a:xfrm rot="18900000">
            <a:off x="7577778" y="5005408"/>
            <a:ext cx="404278" cy="261610"/>
          </a:xfrm>
          <a:prstGeom prst="rect">
            <a:avLst/>
          </a:prstGeom>
          <a:noFill/>
        </p:spPr>
        <p:txBody>
          <a:bodyPr wrap="none" rtlCol="0">
            <a:spAutoFit/>
          </a:bodyPr>
          <a:lstStyle/>
          <a:p>
            <a:pPr algn="r"/>
            <a:r>
              <a:rPr lang="fr-FR" sz="1100" dirty="0"/>
              <a:t>RTK</a:t>
            </a:r>
          </a:p>
        </p:txBody>
      </p:sp>
      <p:sp>
        <p:nvSpPr>
          <p:cNvPr id="23" name="ZoneTexte 22">
            <a:extLst>
              <a:ext uri="{FF2B5EF4-FFF2-40B4-BE49-F238E27FC236}">
                <a16:creationId xmlns:a16="http://schemas.microsoft.com/office/drawing/2014/main" id="{F0FA3217-3866-C36B-999E-81C270F17D38}"/>
              </a:ext>
            </a:extLst>
          </p:cNvPr>
          <p:cNvSpPr txBox="1"/>
          <p:nvPr/>
        </p:nvSpPr>
        <p:spPr>
          <a:xfrm rot="18900000">
            <a:off x="7803695" y="5010169"/>
            <a:ext cx="466795" cy="261610"/>
          </a:xfrm>
          <a:prstGeom prst="rect">
            <a:avLst/>
          </a:prstGeom>
          <a:noFill/>
        </p:spPr>
        <p:txBody>
          <a:bodyPr wrap="none" rtlCol="0">
            <a:spAutoFit/>
          </a:bodyPr>
          <a:lstStyle/>
          <a:p>
            <a:pPr algn="r"/>
            <a:r>
              <a:rPr lang="fr-FR" sz="1100" dirty="0"/>
              <a:t>TET2</a:t>
            </a:r>
          </a:p>
        </p:txBody>
      </p:sp>
      <p:sp>
        <p:nvSpPr>
          <p:cNvPr id="24" name="ZoneTexte 23">
            <a:extLst>
              <a:ext uri="{FF2B5EF4-FFF2-40B4-BE49-F238E27FC236}">
                <a16:creationId xmlns:a16="http://schemas.microsoft.com/office/drawing/2014/main" id="{CF285BCA-923F-4656-A1CC-9F90963B7C64}"/>
              </a:ext>
            </a:extLst>
          </p:cNvPr>
          <p:cNvSpPr txBox="1"/>
          <p:nvPr/>
        </p:nvSpPr>
        <p:spPr>
          <a:xfrm rot="18900000">
            <a:off x="8044701" y="5038745"/>
            <a:ext cx="527710" cy="261610"/>
          </a:xfrm>
          <a:prstGeom prst="rect">
            <a:avLst/>
          </a:prstGeom>
          <a:noFill/>
        </p:spPr>
        <p:txBody>
          <a:bodyPr wrap="none" rtlCol="0">
            <a:spAutoFit/>
          </a:bodyPr>
          <a:lstStyle/>
          <a:p>
            <a:pPr algn="r"/>
            <a:r>
              <a:rPr lang="fr-FR" sz="1100" dirty="0"/>
              <a:t>U2AFI</a:t>
            </a:r>
          </a:p>
        </p:txBody>
      </p:sp>
      <p:sp>
        <p:nvSpPr>
          <p:cNvPr id="25" name="ZoneTexte 24">
            <a:extLst>
              <a:ext uri="{FF2B5EF4-FFF2-40B4-BE49-F238E27FC236}">
                <a16:creationId xmlns:a16="http://schemas.microsoft.com/office/drawing/2014/main" id="{A66E55E1-98A8-71E7-A19B-3B9B92381F83}"/>
              </a:ext>
            </a:extLst>
          </p:cNvPr>
          <p:cNvSpPr txBox="1"/>
          <p:nvPr/>
        </p:nvSpPr>
        <p:spPr>
          <a:xfrm rot="18900000">
            <a:off x="8378968" y="5019694"/>
            <a:ext cx="506870" cy="261610"/>
          </a:xfrm>
          <a:prstGeom prst="rect">
            <a:avLst/>
          </a:prstGeom>
          <a:noFill/>
        </p:spPr>
        <p:txBody>
          <a:bodyPr wrap="none" rtlCol="0">
            <a:spAutoFit/>
          </a:bodyPr>
          <a:lstStyle/>
          <a:p>
            <a:pPr algn="r"/>
            <a:r>
              <a:rPr lang="fr-FR" sz="1100" dirty="0"/>
              <a:t>BCOR</a:t>
            </a:r>
          </a:p>
        </p:txBody>
      </p:sp>
      <p:sp>
        <p:nvSpPr>
          <p:cNvPr id="26" name="ZoneTexte 25">
            <a:extLst>
              <a:ext uri="{FF2B5EF4-FFF2-40B4-BE49-F238E27FC236}">
                <a16:creationId xmlns:a16="http://schemas.microsoft.com/office/drawing/2014/main" id="{E63D1D60-B732-35DD-3621-A2047F2D0967}"/>
              </a:ext>
            </a:extLst>
          </p:cNvPr>
          <p:cNvSpPr txBox="1"/>
          <p:nvPr/>
        </p:nvSpPr>
        <p:spPr>
          <a:xfrm rot="18900000">
            <a:off x="8627944" y="5043507"/>
            <a:ext cx="561372" cy="261610"/>
          </a:xfrm>
          <a:prstGeom prst="rect">
            <a:avLst/>
          </a:prstGeom>
          <a:noFill/>
        </p:spPr>
        <p:txBody>
          <a:bodyPr wrap="none" rtlCol="0">
            <a:spAutoFit/>
          </a:bodyPr>
          <a:lstStyle/>
          <a:p>
            <a:pPr algn="r"/>
            <a:r>
              <a:rPr lang="fr-FR" sz="1100" dirty="0"/>
              <a:t>STAG2</a:t>
            </a:r>
          </a:p>
        </p:txBody>
      </p:sp>
      <p:sp>
        <p:nvSpPr>
          <p:cNvPr id="27" name="ZoneTexte 26">
            <a:extLst>
              <a:ext uri="{FF2B5EF4-FFF2-40B4-BE49-F238E27FC236}">
                <a16:creationId xmlns:a16="http://schemas.microsoft.com/office/drawing/2014/main" id="{63BEBC4A-4EBE-B05E-F175-47AED134C10C}"/>
              </a:ext>
            </a:extLst>
          </p:cNvPr>
          <p:cNvSpPr txBox="1"/>
          <p:nvPr/>
        </p:nvSpPr>
        <p:spPr>
          <a:xfrm rot="18900000">
            <a:off x="8933638" y="5038746"/>
            <a:ext cx="540534" cy="261610"/>
          </a:xfrm>
          <a:prstGeom prst="rect">
            <a:avLst/>
          </a:prstGeom>
          <a:noFill/>
        </p:spPr>
        <p:txBody>
          <a:bodyPr wrap="none" rtlCol="0">
            <a:spAutoFit/>
          </a:bodyPr>
          <a:lstStyle/>
          <a:p>
            <a:pPr algn="r"/>
            <a:r>
              <a:rPr lang="fr-FR" sz="1100" dirty="0"/>
              <a:t>NPM1</a:t>
            </a:r>
          </a:p>
        </p:txBody>
      </p:sp>
      <p:sp>
        <p:nvSpPr>
          <p:cNvPr id="28" name="ZoneTexte 27">
            <a:extLst>
              <a:ext uri="{FF2B5EF4-FFF2-40B4-BE49-F238E27FC236}">
                <a16:creationId xmlns:a16="http://schemas.microsoft.com/office/drawing/2014/main" id="{EDC24646-51BC-87C7-042B-DE0712C99BC6}"/>
              </a:ext>
            </a:extLst>
          </p:cNvPr>
          <p:cNvSpPr txBox="1"/>
          <p:nvPr/>
        </p:nvSpPr>
        <p:spPr>
          <a:xfrm rot="18900000">
            <a:off x="9292708" y="5010172"/>
            <a:ext cx="479619" cy="261610"/>
          </a:xfrm>
          <a:prstGeom prst="rect">
            <a:avLst/>
          </a:prstGeom>
          <a:noFill/>
        </p:spPr>
        <p:txBody>
          <a:bodyPr wrap="none" rtlCol="0">
            <a:spAutoFit/>
          </a:bodyPr>
          <a:lstStyle/>
          <a:p>
            <a:pPr algn="r"/>
            <a:r>
              <a:rPr lang="fr-FR" sz="1100" dirty="0"/>
              <a:t>EZH2</a:t>
            </a:r>
          </a:p>
        </p:txBody>
      </p:sp>
      <p:sp>
        <p:nvSpPr>
          <p:cNvPr id="29" name="ZoneTexte 28">
            <a:extLst>
              <a:ext uri="{FF2B5EF4-FFF2-40B4-BE49-F238E27FC236}">
                <a16:creationId xmlns:a16="http://schemas.microsoft.com/office/drawing/2014/main" id="{A4DCA99E-58A1-F8C7-10C3-ADCDF05FCB9B}"/>
              </a:ext>
            </a:extLst>
          </p:cNvPr>
          <p:cNvSpPr txBox="1"/>
          <p:nvPr/>
        </p:nvSpPr>
        <p:spPr>
          <a:xfrm rot="18900000">
            <a:off x="9505047" y="5053033"/>
            <a:ext cx="559770" cy="261610"/>
          </a:xfrm>
          <a:prstGeom prst="rect">
            <a:avLst/>
          </a:prstGeom>
          <a:noFill/>
        </p:spPr>
        <p:txBody>
          <a:bodyPr wrap="none" rtlCol="0">
            <a:spAutoFit/>
          </a:bodyPr>
          <a:lstStyle/>
          <a:p>
            <a:pPr algn="r"/>
            <a:r>
              <a:rPr lang="fr-FR" sz="1100" dirty="0"/>
              <a:t>CEBPA</a:t>
            </a:r>
          </a:p>
        </p:txBody>
      </p:sp>
      <p:sp>
        <p:nvSpPr>
          <p:cNvPr id="30" name="ZoneTexte 29">
            <a:extLst>
              <a:ext uri="{FF2B5EF4-FFF2-40B4-BE49-F238E27FC236}">
                <a16:creationId xmlns:a16="http://schemas.microsoft.com/office/drawing/2014/main" id="{CDE91E92-95EB-FFC4-476A-95B319688531}"/>
              </a:ext>
            </a:extLst>
          </p:cNvPr>
          <p:cNvSpPr txBox="1"/>
          <p:nvPr/>
        </p:nvSpPr>
        <p:spPr>
          <a:xfrm rot="18900000">
            <a:off x="9878544" y="5005408"/>
            <a:ext cx="470001" cy="261610"/>
          </a:xfrm>
          <a:prstGeom prst="rect">
            <a:avLst/>
          </a:prstGeom>
          <a:noFill/>
        </p:spPr>
        <p:txBody>
          <a:bodyPr wrap="none" rtlCol="0">
            <a:spAutoFit/>
          </a:bodyPr>
          <a:lstStyle/>
          <a:p>
            <a:pPr algn="r"/>
            <a:r>
              <a:rPr lang="fr-FR" sz="1100" dirty="0"/>
              <a:t>TP53</a:t>
            </a:r>
          </a:p>
        </p:txBody>
      </p:sp>
      <p:sp>
        <p:nvSpPr>
          <p:cNvPr id="31" name="ZoneTexte 30">
            <a:extLst>
              <a:ext uri="{FF2B5EF4-FFF2-40B4-BE49-F238E27FC236}">
                <a16:creationId xmlns:a16="http://schemas.microsoft.com/office/drawing/2014/main" id="{5CEB3089-F9AA-6EFA-F4B0-6C714DD27A3F}"/>
              </a:ext>
            </a:extLst>
          </p:cNvPr>
          <p:cNvSpPr txBox="1"/>
          <p:nvPr/>
        </p:nvSpPr>
        <p:spPr>
          <a:xfrm rot="18900000">
            <a:off x="10194518" y="4991120"/>
            <a:ext cx="457177" cy="261610"/>
          </a:xfrm>
          <a:prstGeom prst="rect">
            <a:avLst/>
          </a:prstGeom>
          <a:noFill/>
        </p:spPr>
        <p:txBody>
          <a:bodyPr wrap="none" rtlCol="0">
            <a:spAutoFit/>
          </a:bodyPr>
          <a:lstStyle/>
          <a:p>
            <a:pPr algn="r"/>
            <a:r>
              <a:rPr lang="fr-FR" sz="1100" dirty="0"/>
              <a:t>JAK2</a:t>
            </a:r>
          </a:p>
        </p:txBody>
      </p:sp>
      <p:sp>
        <p:nvSpPr>
          <p:cNvPr id="32" name="ZoneTexte 31">
            <a:extLst>
              <a:ext uri="{FF2B5EF4-FFF2-40B4-BE49-F238E27FC236}">
                <a16:creationId xmlns:a16="http://schemas.microsoft.com/office/drawing/2014/main" id="{BC6E2101-EF44-E8E4-E173-5C58CA08377A}"/>
              </a:ext>
            </a:extLst>
          </p:cNvPr>
          <p:cNvSpPr txBox="1"/>
          <p:nvPr/>
        </p:nvSpPr>
        <p:spPr>
          <a:xfrm rot="18900000">
            <a:off x="10426894" y="5029220"/>
            <a:ext cx="497252" cy="261610"/>
          </a:xfrm>
          <a:prstGeom prst="rect">
            <a:avLst/>
          </a:prstGeom>
          <a:noFill/>
        </p:spPr>
        <p:txBody>
          <a:bodyPr wrap="none" rtlCol="0">
            <a:spAutoFit/>
          </a:bodyPr>
          <a:lstStyle/>
          <a:p>
            <a:pPr algn="r"/>
            <a:r>
              <a:rPr lang="fr-FR" sz="1100" dirty="0"/>
              <a:t>SF3BI</a:t>
            </a:r>
          </a:p>
        </p:txBody>
      </p:sp>
      <p:sp>
        <p:nvSpPr>
          <p:cNvPr id="33" name="ZoneTexte 32">
            <a:extLst>
              <a:ext uri="{FF2B5EF4-FFF2-40B4-BE49-F238E27FC236}">
                <a16:creationId xmlns:a16="http://schemas.microsoft.com/office/drawing/2014/main" id="{AF6ACC6B-0DAE-76FD-F3F7-E3CC6AB4A797}"/>
              </a:ext>
            </a:extLst>
          </p:cNvPr>
          <p:cNvSpPr txBox="1"/>
          <p:nvPr/>
        </p:nvSpPr>
        <p:spPr>
          <a:xfrm rot="18900000">
            <a:off x="10678934" y="5038744"/>
            <a:ext cx="574196" cy="261610"/>
          </a:xfrm>
          <a:prstGeom prst="rect">
            <a:avLst/>
          </a:prstGeom>
          <a:noFill/>
        </p:spPr>
        <p:txBody>
          <a:bodyPr wrap="none" rtlCol="0">
            <a:spAutoFit/>
          </a:bodyPr>
          <a:lstStyle/>
          <a:p>
            <a:pPr algn="r"/>
            <a:r>
              <a:rPr lang="fr-FR" sz="1100" dirty="0"/>
              <a:t>RAD21</a:t>
            </a:r>
          </a:p>
        </p:txBody>
      </p:sp>
      <p:sp>
        <p:nvSpPr>
          <p:cNvPr id="34" name="ZoneTexte 33">
            <a:extLst>
              <a:ext uri="{FF2B5EF4-FFF2-40B4-BE49-F238E27FC236}">
                <a16:creationId xmlns:a16="http://schemas.microsoft.com/office/drawing/2014/main" id="{984899C0-794A-F5E3-5121-FC0622FFD9B2}"/>
              </a:ext>
            </a:extLst>
          </p:cNvPr>
          <p:cNvSpPr txBox="1"/>
          <p:nvPr/>
        </p:nvSpPr>
        <p:spPr>
          <a:xfrm>
            <a:off x="8739524" y="5324721"/>
            <a:ext cx="519694" cy="276999"/>
          </a:xfrm>
          <a:prstGeom prst="rect">
            <a:avLst/>
          </a:prstGeom>
          <a:noFill/>
        </p:spPr>
        <p:txBody>
          <a:bodyPr wrap="none" rtlCol="0">
            <a:spAutoFit/>
          </a:bodyPr>
          <a:lstStyle/>
          <a:p>
            <a:pPr algn="r"/>
            <a:r>
              <a:rPr lang="fr-FR" sz="1200" b="1" dirty="0"/>
              <a:t>Gene</a:t>
            </a:r>
          </a:p>
        </p:txBody>
      </p:sp>
      <p:sp>
        <p:nvSpPr>
          <p:cNvPr id="35" name="ZoneTexte 34">
            <a:extLst>
              <a:ext uri="{FF2B5EF4-FFF2-40B4-BE49-F238E27FC236}">
                <a16:creationId xmlns:a16="http://schemas.microsoft.com/office/drawing/2014/main" id="{D42DF3D7-A76D-E91B-A5EB-C742648299C4}"/>
              </a:ext>
            </a:extLst>
          </p:cNvPr>
          <p:cNvSpPr txBox="1"/>
          <p:nvPr/>
        </p:nvSpPr>
        <p:spPr>
          <a:xfrm rot="16200000">
            <a:off x="5319640" y="3880680"/>
            <a:ext cx="1270540" cy="461665"/>
          </a:xfrm>
          <a:prstGeom prst="rect">
            <a:avLst/>
          </a:prstGeom>
          <a:noFill/>
        </p:spPr>
        <p:txBody>
          <a:bodyPr wrap="none" rtlCol="0">
            <a:spAutoFit/>
          </a:bodyPr>
          <a:lstStyle/>
          <a:p>
            <a:pPr algn="ctr"/>
            <a:r>
              <a:rPr lang="fr-FR" sz="1200" b="1" dirty="0"/>
              <a:t>Patients (%) </a:t>
            </a:r>
            <a:r>
              <a:rPr lang="fr-FR" sz="1200" b="1" dirty="0" err="1"/>
              <a:t>with</a:t>
            </a:r>
            <a:endParaRPr lang="fr-FR" sz="1200" b="1" dirty="0"/>
          </a:p>
          <a:p>
            <a:pPr algn="ctr"/>
            <a:r>
              <a:rPr lang="fr-FR" sz="1200" b="1" dirty="0" err="1"/>
              <a:t>gene</a:t>
            </a:r>
            <a:r>
              <a:rPr lang="fr-FR" sz="1200" b="1" dirty="0"/>
              <a:t> mutation</a:t>
            </a:r>
          </a:p>
        </p:txBody>
      </p:sp>
      <p:sp>
        <p:nvSpPr>
          <p:cNvPr id="36" name="ZoneTexte 35">
            <a:extLst>
              <a:ext uri="{FF2B5EF4-FFF2-40B4-BE49-F238E27FC236}">
                <a16:creationId xmlns:a16="http://schemas.microsoft.com/office/drawing/2014/main" id="{4D56690A-58FA-F45D-B8F4-2D734FC1ECB9}"/>
              </a:ext>
            </a:extLst>
          </p:cNvPr>
          <p:cNvSpPr txBox="1"/>
          <p:nvPr/>
        </p:nvSpPr>
        <p:spPr>
          <a:xfrm>
            <a:off x="6190493" y="3164400"/>
            <a:ext cx="328936" cy="261610"/>
          </a:xfrm>
          <a:prstGeom prst="rect">
            <a:avLst/>
          </a:prstGeom>
          <a:noFill/>
        </p:spPr>
        <p:txBody>
          <a:bodyPr wrap="none" rtlCol="0">
            <a:spAutoFit/>
          </a:bodyPr>
          <a:lstStyle/>
          <a:p>
            <a:pPr algn="r"/>
            <a:r>
              <a:rPr lang="fr-FR" sz="1100" dirty="0"/>
              <a:t>50</a:t>
            </a:r>
          </a:p>
        </p:txBody>
      </p:sp>
      <p:sp>
        <p:nvSpPr>
          <p:cNvPr id="37" name="ZoneTexte 36">
            <a:extLst>
              <a:ext uri="{FF2B5EF4-FFF2-40B4-BE49-F238E27FC236}">
                <a16:creationId xmlns:a16="http://schemas.microsoft.com/office/drawing/2014/main" id="{22AE1065-8964-7D72-C909-F935419FEF61}"/>
              </a:ext>
            </a:extLst>
          </p:cNvPr>
          <p:cNvSpPr txBox="1"/>
          <p:nvPr/>
        </p:nvSpPr>
        <p:spPr>
          <a:xfrm>
            <a:off x="6190493" y="3485762"/>
            <a:ext cx="328936" cy="261610"/>
          </a:xfrm>
          <a:prstGeom prst="rect">
            <a:avLst/>
          </a:prstGeom>
          <a:noFill/>
        </p:spPr>
        <p:txBody>
          <a:bodyPr wrap="none" rtlCol="0">
            <a:spAutoFit/>
          </a:bodyPr>
          <a:lstStyle/>
          <a:p>
            <a:pPr algn="r"/>
            <a:r>
              <a:rPr lang="fr-FR" sz="1100" dirty="0"/>
              <a:t>40</a:t>
            </a:r>
          </a:p>
        </p:txBody>
      </p:sp>
      <p:sp>
        <p:nvSpPr>
          <p:cNvPr id="38" name="ZoneTexte 37">
            <a:extLst>
              <a:ext uri="{FF2B5EF4-FFF2-40B4-BE49-F238E27FC236}">
                <a16:creationId xmlns:a16="http://schemas.microsoft.com/office/drawing/2014/main" id="{761CAEAA-DC02-21F1-E711-B2EFCCD9F043}"/>
              </a:ext>
            </a:extLst>
          </p:cNvPr>
          <p:cNvSpPr txBox="1"/>
          <p:nvPr/>
        </p:nvSpPr>
        <p:spPr>
          <a:xfrm>
            <a:off x="6190493" y="3816866"/>
            <a:ext cx="328936" cy="261610"/>
          </a:xfrm>
          <a:prstGeom prst="rect">
            <a:avLst/>
          </a:prstGeom>
          <a:noFill/>
        </p:spPr>
        <p:txBody>
          <a:bodyPr wrap="none" rtlCol="0">
            <a:spAutoFit/>
          </a:bodyPr>
          <a:lstStyle/>
          <a:p>
            <a:pPr algn="r"/>
            <a:r>
              <a:rPr lang="fr-FR" sz="1100" dirty="0"/>
              <a:t>30</a:t>
            </a:r>
          </a:p>
        </p:txBody>
      </p:sp>
      <p:sp>
        <p:nvSpPr>
          <p:cNvPr id="39" name="ZoneTexte 38">
            <a:extLst>
              <a:ext uri="{FF2B5EF4-FFF2-40B4-BE49-F238E27FC236}">
                <a16:creationId xmlns:a16="http://schemas.microsoft.com/office/drawing/2014/main" id="{B4145280-82E5-46D2-F5DC-950B3CDD6BA4}"/>
              </a:ext>
            </a:extLst>
          </p:cNvPr>
          <p:cNvSpPr txBox="1"/>
          <p:nvPr/>
        </p:nvSpPr>
        <p:spPr>
          <a:xfrm>
            <a:off x="6190493" y="4165328"/>
            <a:ext cx="328936" cy="261610"/>
          </a:xfrm>
          <a:prstGeom prst="rect">
            <a:avLst/>
          </a:prstGeom>
          <a:noFill/>
        </p:spPr>
        <p:txBody>
          <a:bodyPr wrap="none" rtlCol="0">
            <a:spAutoFit/>
          </a:bodyPr>
          <a:lstStyle/>
          <a:p>
            <a:pPr algn="r"/>
            <a:r>
              <a:rPr lang="fr-FR" sz="1100" dirty="0"/>
              <a:t>20</a:t>
            </a:r>
          </a:p>
        </p:txBody>
      </p:sp>
      <p:sp>
        <p:nvSpPr>
          <p:cNvPr id="40" name="ZoneTexte 39">
            <a:extLst>
              <a:ext uri="{FF2B5EF4-FFF2-40B4-BE49-F238E27FC236}">
                <a16:creationId xmlns:a16="http://schemas.microsoft.com/office/drawing/2014/main" id="{0C5C08A9-39D4-A01D-A4CD-184F335FADF6}"/>
              </a:ext>
            </a:extLst>
          </p:cNvPr>
          <p:cNvSpPr txBox="1"/>
          <p:nvPr/>
        </p:nvSpPr>
        <p:spPr>
          <a:xfrm>
            <a:off x="6190493" y="4465458"/>
            <a:ext cx="328936" cy="261610"/>
          </a:xfrm>
          <a:prstGeom prst="rect">
            <a:avLst/>
          </a:prstGeom>
          <a:noFill/>
        </p:spPr>
        <p:txBody>
          <a:bodyPr wrap="none" rtlCol="0">
            <a:spAutoFit/>
          </a:bodyPr>
          <a:lstStyle/>
          <a:p>
            <a:pPr algn="r"/>
            <a:r>
              <a:rPr lang="fr-FR" sz="1100" dirty="0"/>
              <a:t>10</a:t>
            </a:r>
          </a:p>
        </p:txBody>
      </p:sp>
      <p:sp>
        <p:nvSpPr>
          <p:cNvPr id="41" name="ZoneTexte 40">
            <a:extLst>
              <a:ext uri="{FF2B5EF4-FFF2-40B4-BE49-F238E27FC236}">
                <a16:creationId xmlns:a16="http://schemas.microsoft.com/office/drawing/2014/main" id="{20FFCB44-B6D2-EA31-7128-388899EE76AD}"/>
              </a:ext>
            </a:extLst>
          </p:cNvPr>
          <p:cNvSpPr txBox="1"/>
          <p:nvPr/>
        </p:nvSpPr>
        <p:spPr>
          <a:xfrm>
            <a:off x="6262628" y="4797278"/>
            <a:ext cx="256801" cy="261610"/>
          </a:xfrm>
          <a:prstGeom prst="rect">
            <a:avLst/>
          </a:prstGeom>
          <a:noFill/>
        </p:spPr>
        <p:txBody>
          <a:bodyPr wrap="none" rtlCol="0">
            <a:spAutoFit/>
          </a:bodyPr>
          <a:lstStyle/>
          <a:p>
            <a:pPr algn="r"/>
            <a:r>
              <a:rPr lang="fr-FR" sz="1100" dirty="0"/>
              <a:t>0</a:t>
            </a:r>
          </a:p>
        </p:txBody>
      </p:sp>
      <p:sp>
        <p:nvSpPr>
          <p:cNvPr id="43" name="AutoShape 3">
            <a:extLst>
              <a:ext uri="{FF2B5EF4-FFF2-40B4-BE49-F238E27FC236}">
                <a16:creationId xmlns:a16="http://schemas.microsoft.com/office/drawing/2014/main" id="{8B393C71-96AB-B470-869F-FAF46F72312F}"/>
              </a:ext>
            </a:extLst>
          </p:cNvPr>
          <p:cNvSpPr>
            <a:spLocks noChangeAspect="1" noChangeArrowheads="1" noTextEdit="1"/>
          </p:cNvSpPr>
          <p:nvPr/>
        </p:nvSpPr>
        <p:spPr bwMode="auto">
          <a:xfrm>
            <a:off x="5880100" y="3190875"/>
            <a:ext cx="578008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Rectangle 6">
            <a:extLst>
              <a:ext uri="{FF2B5EF4-FFF2-40B4-BE49-F238E27FC236}">
                <a16:creationId xmlns:a16="http://schemas.microsoft.com/office/drawing/2014/main" id="{78BF3958-98BB-0AD0-C128-05FAA5CF8506}"/>
              </a:ext>
            </a:extLst>
          </p:cNvPr>
          <p:cNvSpPr>
            <a:spLocks noChangeArrowheads="1"/>
          </p:cNvSpPr>
          <p:nvPr/>
        </p:nvSpPr>
        <p:spPr bwMode="auto">
          <a:xfrm>
            <a:off x="6554788" y="3433763"/>
            <a:ext cx="247650" cy="14938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Line 7">
            <a:extLst>
              <a:ext uri="{FF2B5EF4-FFF2-40B4-BE49-F238E27FC236}">
                <a16:creationId xmlns:a16="http://schemas.microsoft.com/office/drawing/2014/main" id="{215AC433-45AD-5A48-F5B4-70D798439266}"/>
              </a:ext>
            </a:extLst>
          </p:cNvPr>
          <p:cNvSpPr>
            <a:spLocks noChangeShapeType="1"/>
          </p:cNvSpPr>
          <p:nvPr/>
        </p:nvSpPr>
        <p:spPr bwMode="auto">
          <a:xfrm flipH="1">
            <a:off x="6483350" y="3289300"/>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8">
            <a:extLst>
              <a:ext uri="{FF2B5EF4-FFF2-40B4-BE49-F238E27FC236}">
                <a16:creationId xmlns:a16="http://schemas.microsoft.com/office/drawing/2014/main" id="{98D33529-8A8B-554C-5F1B-B5C1509CA7C1}"/>
              </a:ext>
            </a:extLst>
          </p:cNvPr>
          <p:cNvSpPr>
            <a:spLocks noChangeShapeType="1"/>
          </p:cNvSpPr>
          <p:nvPr/>
        </p:nvSpPr>
        <p:spPr bwMode="auto">
          <a:xfrm flipH="1">
            <a:off x="6483350" y="3452813"/>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9">
            <a:extLst>
              <a:ext uri="{FF2B5EF4-FFF2-40B4-BE49-F238E27FC236}">
                <a16:creationId xmlns:a16="http://schemas.microsoft.com/office/drawing/2014/main" id="{56785D6D-FA54-7C97-4016-1DCB4C53121B}"/>
              </a:ext>
            </a:extLst>
          </p:cNvPr>
          <p:cNvSpPr>
            <a:spLocks noChangeShapeType="1"/>
          </p:cNvSpPr>
          <p:nvPr/>
        </p:nvSpPr>
        <p:spPr bwMode="auto">
          <a:xfrm flipV="1">
            <a:off x="6519863" y="3452813"/>
            <a:ext cx="0" cy="1730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0">
            <a:extLst>
              <a:ext uri="{FF2B5EF4-FFF2-40B4-BE49-F238E27FC236}">
                <a16:creationId xmlns:a16="http://schemas.microsoft.com/office/drawing/2014/main" id="{B661ED87-C51E-AD96-E1A8-B3A7F97677EF}"/>
              </a:ext>
            </a:extLst>
          </p:cNvPr>
          <p:cNvSpPr>
            <a:spLocks noChangeShapeType="1"/>
          </p:cNvSpPr>
          <p:nvPr/>
        </p:nvSpPr>
        <p:spPr bwMode="auto">
          <a:xfrm flipV="1">
            <a:off x="6519863" y="3294063"/>
            <a:ext cx="0" cy="1587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1">
            <a:extLst>
              <a:ext uri="{FF2B5EF4-FFF2-40B4-BE49-F238E27FC236}">
                <a16:creationId xmlns:a16="http://schemas.microsoft.com/office/drawing/2014/main" id="{F26782A4-08FD-3CD2-F233-0E0F288BACF6}"/>
              </a:ext>
            </a:extLst>
          </p:cNvPr>
          <p:cNvSpPr>
            <a:spLocks noChangeShapeType="1"/>
          </p:cNvSpPr>
          <p:nvPr/>
        </p:nvSpPr>
        <p:spPr bwMode="auto">
          <a:xfrm flipH="1">
            <a:off x="6483350" y="3625850"/>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2">
            <a:extLst>
              <a:ext uri="{FF2B5EF4-FFF2-40B4-BE49-F238E27FC236}">
                <a16:creationId xmlns:a16="http://schemas.microsoft.com/office/drawing/2014/main" id="{3707DE23-E32C-E497-1D75-E959F987D603}"/>
              </a:ext>
            </a:extLst>
          </p:cNvPr>
          <p:cNvSpPr>
            <a:spLocks noChangeShapeType="1"/>
          </p:cNvSpPr>
          <p:nvPr/>
        </p:nvSpPr>
        <p:spPr bwMode="auto">
          <a:xfrm flipH="1">
            <a:off x="6483350" y="3776663"/>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13">
            <a:extLst>
              <a:ext uri="{FF2B5EF4-FFF2-40B4-BE49-F238E27FC236}">
                <a16:creationId xmlns:a16="http://schemas.microsoft.com/office/drawing/2014/main" id="{05222232-9998-1D2A-0948-8432C6FABCAE}"/>
              </a:ext>
            </a:extLst>
          </p:cNvPr>
          <p:cNvSpPr>
            <a:spLocks noChangeShapeType="1"/>
          </p:cNvSpPr>
          <p:nvPr/>
        </p:nvSpPr>
        <p:spPr bwMode="auto">
          <a:xfrm flipV="1">
            <a:off x="6519863" y="3776663"/>
            <a:ext cx="0" cy="1730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4">
            <a:extLst>
              <a:ext uri="{FF2B5EF4-FFF2-40B4-BE49-F238E27FC236}">
                <a16:creationId xmlns:a16="http://schemas.microsoft.com/office/drawing/2014/main" id="{189B25E4-CE44-134B-784C-E88612B384EC}"/>
              </a:ext>
            </a:extLst>
          </p:cNvPr>
          <p:cNvSpPr>
            <a:spLocks noChangeShapeType="1"/>
          </p:cNvSpPr>
          <p:nvPr/>
        </p:nvSpPr>
        <p:spPr bwMode="auto">
          <a:xfrm flipH="1">
            <a:off x="6483350" y="3949700"/>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5">
            <a:extLst>
              <a:ext uri="{FF2B5EF4-FFF2-40B4-BE49-F238E27FC236}">
                <a16:creationId xmlns:a16="http://schemas.microsoft.com/office/drawing/2014/main" id="{FBFC2864-60EB-892C-520D-C5DC8A48404B}"/>
              </a:ext>
            </a:extLst>
          </p:cNvPr>
          <p:cNvSpPr>
            <a:spLocks noChangeShapeType="1"/>
          </p:cNvSpPr>
          <p:nvPr/>
        </p:nvSpPr>
        <p:spPr bwMode="auto">
          <a:xfrm flipV="1">
            <a:off x="6519863" y="3949700"/>
            <a:ext cx="0" cy="163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16">
            <a:extLst>
              <a:ext uri="{FF2B5EF4-FFF2-40B4-BE49-F238E27FC236}">
                <a16:creationId xmlns:a16="http://schemas.microsoft.com/office/drawing/2014/main" id="{31845187-3746-FB73-7F7C-B283D04295EF}"/>
              </a:ext>
            </a:extLst>
          </p:cNvPr>
          <p:cNvSpPr>
            <a:spLocks noChangeShapeType="1"/>
          </p:cNvSpPr>
          <p:nvPr/>
        </p:nvSpPr>
        <p:spPr bwMode="auto">
          <a:xfrm flipH="1">
            <a:off x="6483350" y="4286250"/>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17">
            <a:extLst>
              <a:ext uri="{FF2B5EF4-FFF2-40B4-BE49-F238E27FC236}">
                <a16:creationId xmlns:a16="http://schemas.microsoft.com/office/drawing/2014/main" id="{24F7A340-CE8C-07A8-939A-E0ED75A4CD36}"/>
              </a:ext>
            </a:extLst>
          </p:cNvPr>
          <p:cNvSpPr>
            <a:spLocks noChangeShapeType="1"/>
          </p:cNvSpPr>
          <p:nvPr/>
        </p:nvSpPr>
        <p:spPr bwMode="auto">
          <a:xfrm flipV="1">
            <a:off x="6519863" y="4113213"/>
            <a:ext cx="0" cy="1730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18">
            <a:extLst>
              <a:ext uri="{FF2B5EF4-FFF2-40B4-BE49-F238E27FC236}">
                <a16:creationId xmlns:a16="http://schemas.microsoft.com/office/drawing/2014/main" id="{D932B45E-0454-3ED1-F789-0379AB081167}"/>
              </a:ext>
            </a:extLst>
          </p:cNvPr>
          <p:cNvSpPr>
            <a:spLocks noChangeShapeType="1"/>
          </p:cNvSpPr>
          <p:nvPr/>
        </p:nvSpPr>
        <p:spPr bwMode="auto">
          <a:xfrm flipH="1">
            <a:off x="6483350" y="4113213"/>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19">
            <a:extLst>
              <a:ext uri="{FF2B5EF4-FFF2-40B4-BE49-F238E27FC236}">
                <a16:creationId xmlns:a16="http://schemas.microsoft.com/office/drawing/2014/main" id="{674812CA-378A-321D-C0FD-243464874C3D}"/>
              </a:ext>
            </a:extLst>
          </p:cNvPr>
          <p:cNvSpPr>
            <a:spLocks noChangeShapeType="1"/>
          </p:cNvSpPr>
          <p:nvPr/>
        </p:nvSpPr>
        <p:spPr bwMode="auto">
          <a:xfrm flipV="1">
            <a:off x="6519863" y="3625850"/>
            <a:ext cx="0" cy="1508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20">
            <a:extLst>
              <a:ext uri="{FF2B5EF4-FFF2-40B4-BE49-F238E27FC236}">
                <a16:creationId xmlns:a16="http://schemas.microsoft.com/office/drawing/2014/main" id="{CF88B63D-161F-6486-49CC-2633FDB29FA6}"/>
              </a:ext>
            </a:extLst>
          </p:cNvPr>
          <p:cNvSpPr>
            <a:spLocks noChangeShapeType="1"/>
          </p:cNvSpPr>
          <p:nvPr/>
        </p:nvSpPr>
        <p:spPr bwMode="auto">
          <a:xfrm flipH="1">
            <a:off x="6483350" y="4418013"/>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21">
            <a:extLst>
              <a:ext uri="{FF2B5EF4-FFF2-40B4-BE49-F238E27FC236}">
                <a16:creationId xmlns:a16="http://schemas.microsoft.com/office/drawing/2014/main" id="{89F697B1-B403-A53A-B435-5C84DDC9F12F}"/>
              </a:ext>
            </a:extLst>
          </p:cNvPr>
          <p:cNvSpPr>
            <a:spLocks noChangeShapeType="1"/>
          </p:cNvSpPr>
          <p:nvPr/>
        </p:nvSpPr>
        <p:spPr bwMode="auto">
          <a:xfrm flipV="1">
            <a:off x="6519863" y="4418013"/>
            <a:ext cx="0" cy="1730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22">
            <a:extLst>
              <a:ext uri="{FF2B5EF4-FFF2-40B4-BE49-F238E27FC236}">
                <a16:creationId xmlns:a16="http://schemas.microsoft.com/office/drawing/2014/main" id="{7BAC9C52-DB64-4318-F1BB-D9345FD52BA1}"/>
              </a:ext>
            </a:extLst>
          </p:cNvPr>
          <p:cNvSpPr>
            <a:spLocks noChangeShapeType="1"/>
          </p:cNvSpPr>
          <p:nvPr/>
        </p:nvSpPr>
        <p:spPr bwMode="auto">
          <a:xfrm flipH="1">
            <a:off x="6483350" y="4591050"/>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23">
            <a:extLst>
              <a:ext uri="{FF2B5EF4-FFF2-40B4-BE49-F238E27FC236}">
                <a16:creationId xmlns:a16="http://schemas.microsoft.com/office/drawing/2014/main" id="{E88C7ACC-55EE-C212-3796-8AD7A3566DFF}"/>
              </a:ext>
            </a:extLst>
          </p:cNvPr>
          <p:cNvSpPr>
            <a:spLocks noChangeShapeType="1"/>
          </p:cNvSpPr>
          <p:nvPr/>
        </p:nvSpPr>
        <p:spPr bwMode="auto">
          <a:xfrm flipV="1">
            <a:off x="6519863" y="4591050"/>
            <a:ext cx="0" cy="163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24">
            <a:extLst>
              <a:ext uri="{FF2B5EF4-FFF2-40B4-BE49-F238E27FC236}">
                <a16:creationId xmlns:a16="http://schemas.microsoft.com/office/drawing/2014/main" id="{1B1C6113-5BBF-E7D3-BDDE-3346CE61F1FF}"/>
              </a:ext>
            </a:extLst>
          </p:cNvPr>
          <p:cNvSpPr>
            <a:spLocks noChangeShapeType="1"/>
          </p:cNvSpPr>
          <p:nvPr/>
        </p:nvSpPr>
        <p:spPr bwMode="auto">
          <a:xfrm flipH="1">
            <a:off x="6483350" y="4754563"/>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25">
            <a:extLst>
              <a:ext uri="{FF2B5EF4-FFF2-40B4-BE49-F238E27FC236}">
                <a16:creationId xmlns:a16="http://schemas.microsoft.com/office/drawing/2014/main" id="{EAAA5E5A-05CC-063F-E2E9-869DB6276667}"/>
              </a:ext>
            </a:extLst>
          </p:cNvPr>
          <p:cNvSpPr>
            <a:spLocks noChangeShapeType="1"/>
          </p:cNvSpPr>
          <p:nvPr/>
        </p:nvSpPr>
        <p:spPr bwMode="auto">
          <a:xfrm flipV="1">
            <a:off x="6519863" y="4754563"/>
            <a:ext cx="0" cy="1730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4" name="Line 26">
            <a:extLst>
              <a:ext uri="{FF2B5EF4-FFF2-40B4-BE49-F238E27FC236}">
                <a16:creationId xmlns:a16="http://schemas.microsoft.com/office/drawing/2014/main" id="{8A270AE9-8C43-4600-CCD7-C8156C1E844C}"/>
              </a:ext>
            </a:extLst>
          </p:cNvPr>
          <p:cNvSpPr>
            <a:spLocks noChangeShapeType="1"/>
          </p:cNvSpPr>
          <p:nvPr/>
        </p:nvSpPr>
        <p:spPr bwMode="auto">
          <a:xfrm flipH="1">
            <a:off x="6483350" y="4927600"/>
            <a:ext cx="365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5" name="Line 27">
            <a:extLst>
              <a:ext uri="{FF2B5EF4-FFF2-40B4-BE49-F238E27FC236}">
                <a16:creationId xmlns:a16="http://schemas.microsoft.com/office/drawing/2014/main" id="{3F08B4FD-CA58-DDED-CB5B-297F523C1B21}"/>
              </a:ext>
            </a:extLst>
          </p:cNvPr>
          <p:cNvSpPr>
            <a:spLocks noChangeShapeType="1"/>
          </p:cNvSpPr>
          <p:nvPr/>
        </p:nvSpPr>
        <p:spPr bwMode="auto">
          <a:xfrm flipV="1">
            <a:off x="6519863" y="4286250"/>
            <a:ext cx="0" cy="1317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6" name="Line 28">
            <a:extLst>
              <a:ext uri="{FF2B5EF4-FFF2-40B4-BE49-F238E27FC236}">
                <a16:creationId xmlns:a16="http://schemas.microsoft.com/office/drawing/2014/main" id="{06D11CA4-5C73-6ADF-6A6D-79E8324A23EF}"/>
              </a:ext>
            </a:extLst>
          </p:cNvPr>
          <p:cNvSpPr>
            <a:spLocks noChangeShapeType="1"/>
          </p:cNvSpPr>
          <p:nvPr/>
        </p:nvSpPr>
        <p:spPr bwMode="auto">
          <a:xfrm flipH="1">
            <a:off x="6519863" y="4927600"/>
            <a:ext cx="50625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7" name="Rectangle 29">
            <a:extLst>
              <a:ext uri="{FF2B5EF4-FFF2-40B4-BE49-F238E27FC236}">
                <a16:creationId xmlns:a16="http://schemas.microsoft.com/office/drawing/2014/main" id="{B1BBBED1-469E-2697-55C0-0E8B0F54A119}"/>
              </a:ext>
            </a:extLst>
          </p:cNvPr>
          <p:cNvSpPr>
            <a:spLocks noChangeArrowheads="1"/>
          </p:cNvSpPr>
          <p:nvPr/>
        </p:nvSpPr>
        <p:spPr bwMode="auto">
          <a:xfrm>
            <a:off x="6554788" y="3433763"/>
            <a:ext cx="247650" cy="14938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8" name="Rectangle 30">
            <a:extLst>
              <a:ext uri="{FF2B5EF4-FFF2-40B4-BE49-F238E27FC236}">
                <a16:creationId xmlns:a16="http://schemas.microsoft.com/office/drawing/2014/main" id="{AEC37110-70B5-CE7D-D607-9C1B10FE004A}"/>
              </a:ext>
            </a:extLst>
          </p:cNvPr>
          <p:cNvSpPr>
            <a:spLocks noChangeArrowheads="1"/>
          </p:cNvSpPr>
          <p:nvPr/>
        </p:nvSpPr>
        <p:spPr bwMode="auto">
          <a:xfrm>
            <a:off x="11277600" y="4794250"/>
            <a:ext cx="247650" cy="13335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0" name="Rectangle 31">
            <a:extLst>
              <a:ext uri="{FF2B5EF4-FFF2-40B4-BE49-F238E27FC236}">
                <a16:creationId xmlns:a16="http://schemas.microsoft.com/office/drawing/2014/main" id="{4296A226-5F69-D1F5-11FF-6B57448AEC01}"/>
              </a:ext>
            </a:extLst>
          </p:cNvPr>
          <p:cNvSpPr>
            <a:spLocks noChangeArrowheads="1"/>
          </p:cNvSpPr>
          <p:nvPr/>
        </p:nvSpPr>
        <p:spPr bwMode="auto">
          <a:xfrm>
            <a:off x="10979150" y="4751388"/>
            <a:ext cx="246063" cy="1762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1" name="Rectangle 32">
            <a:extLst>
              <a:ext uri="{FF2B5EF4-FFF2-40B4-BE49-F238E27FC236}">
                <a16:creationId xmlns:a16="http://schemas.microsoft.com/office/drawing/2014/main" id="{115A9748-3F99-5C29-28AD-999C3AD0CDDE}"/>
              </a:ext>
            </a:extLst>
          </p:cNvPr>
          <p:cNvSpPr>
            <a:spLocks noChangeArrowheads="1"/>
          </p:cNvSpPr>
          <p:nvPr/>
        </p:nvSpPr>
        <p:spPr bwMode="auto">
          <a:xfrm>
            <a:off x="10685463" y="4711700"/>
            <a:ext cx="246063" cy="2159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2" name="Rectangle 33">
            <a:extLst>
              <a:ext uri="{FF2B5EF4-FFF2-40B4-BE49-F238E27FC236}">
                <a16:creationId xmlns:a16="http://schemas.microsoft.com/office/drawing/2014/main" id="{D5D42BEA-76D7-C7AB-787E-65A475A4083C}"/>
              </a:ext>
            </a:extLst>
          </p:cNvPr>
          <p:cNvSpPr>
            <a:spLocks noChangeArrowheads="1"/>
          </p:cNvSpPr>
          <p:nvPr/>
        </p:nvSpPr>
        <p:spPr bwMode="auto">
          <a:xfrm>
            <a:off x="10391775" y="4708525"/>
            <a:ext cx="246063" cy="2190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3" name="Rectangle 34">
            <a:extLst>
              <a:ext uri="{FF2B5EF4-FFF2-40B4-BE49-F238E27FC236}">
                <a16:creationId xmlns:a16="http://schemas.microsoft.com/office/drawing/2014/main" id="{5BDBFE49-3C61-D425-79A3-96ABFD87ADC8}"/>
              </a:ext>
            </a:extLst>
          </p:cNvPr>
          <p:cNvSpPr>
            <a:spLocks noChangeArrowheads="1"/>
          </p:cNvSpPr>
          <p:nvPr/>
        </p:nvSpPr>
        <p:spPr bwMode="auto">
          <a:xfrm>
            <a:off x="10098088" y="4621213"/>
            <a:ext cx="246063" cy="3063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4" name="Rectangle 35">
            <a:extLst>
              <a:ext uri="{FF2B5EF4-FFF2-40B4-BE49-F238E27FC236}">
                <a16:creationId xmlns:a16="http://schemas.microsoft.com/office/drawing/2014/main" id="{211F098B-2336-BF04-AB16-ADD4CF335E97}"/>
              </a:ext>
            </a:extLst>
          </p:cNvPr>
          <p:cNvSpPr>
            <a:spLocks noChangeArrowheads="1"/>
          </p:cNvSpPr>
          <p:nvPr/>
        </p:nvSpPr>
        <p:spPr bwMode="auto">
          <a:xfrm>
            <a:off x="9796463" y="4581525"/>
            <a:ext cx="246063" cy="3460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5" name="Rectangle 36">
            <a:extLst>
              <a:ext uri="{FF2B5EF4-FFF2-40B4-BE49-F238E27FC236}">
                <a16:creationId xmlns:a16="http://schemas.microsoft.com/office/drawing/2014/main" id="{B590B5DB-1787-47D4-8796-4FB79C7ABFFA}"/>
              </a:ext>
            </a:extLst>
          </p:cNvPr>
          <p:cNvSpPr>
            <a:spLocks noChangeArrowheads="1"/>
          </p:cNvSpPr>
          <p:nvPr/>
        </p:nvSpPr>
        <p:spPr bwMode="auto">
          <a:xfrm>
            <a:off x="9502775" y="4586288"/>
            <a:ext cx="246063" cy="3413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6" name="Rectangle 37">
            <a:extLst>
              <a:ext uri="{FF2B5EF4-FFF2-40B4-BE49-F238E27FC236}">
                <a16:creationId xmlns:a16="http://schemas.microsoft.com/office/drawing/2014/main" id="{BDFBF42C-6C9A-ABA6-4B32-8FE020C287D0}"/>
              </a:ext>
            </a:extLst>
          </p:cNvPr>
          <p:cNvSpPr>
            <a:spLocks noChangeArrowheads="1"/>
          </p:cNvSpPr>
          <p:nvPr/>
        </p:nvSpPr>
        <p:spPr bwMode="auto">
          <a:xfrm>
            <a:off x="9204325" y="4549775"/>
            <a:ext cx="246063" cy="3778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7" name="Rectangle 38">
            <a:extLst>
              <a:ext uri="{FF2B5EF4-FFF2-40B4-BE49-F238E27FC236}">
                <a16:creationId xmlns:a16="http://schemas.microsoft.com/office/drawing/2014/main" id="{D9ACEE3D-3B16-1F7C-C906-74D1DBE6EB60}"/>
              </a:ext>
            </a:extLst>
          </p:cNvPr>
          <p:cNvSpPr>
            <a:spLocks noChangeArrowheads="1"/>
          </p:cNvSpPr>
          <p:nvPr/>
        </p:nvSpPr>
        <p:spPr bwMode="auto">
          <a:xfrm>
            <a:off x="8616950" y="4446588"/>
            <a:ext cx="246063" cy="4810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8" name="Rectangle 39">
            <a:extLst>
              <a:ext uri="{FF2B5EF4-FFF2-40B4-BE49-F238E27FC236}">
                <a16:creationId xmlns:a16="http://schemas.microsoft.com/office/drawing/2014/main" id="{376CF15E-0EE9-AA1B-27EA-E4B2484CC9E4}"/>
              </a:ext>
            </a:extLst>
          </p:cNvPr>
          <p:cNvSpPr>
            <a:spLocks noChangeArrowheads="1"/>
          </p:cNvSpPr>
          <p:nvPr/>
        </p:nvSpPr>
        <p:spPr bwMode="auto">
          <a:xfrm>
            <a:off x="8323263" y="4408488"/>
            <a:ext cx="246063" cy="5191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9" name="Rectangle 40">
            <a:extLst>
              <a:ext uri="{FF2B5EF4-FFF2-40B4-BE49-F238E27FC236}">
                <a16:creationId xmlns:a16="http://schemas.microsoft.com/office/drawing/2014/main" id="{2EA35C65-80E4-7630-4E6A-8080D14DBA2C}"/>
              </a:ext>
            </a:extLst>
          </p:cNvPr>
          <p:cNvSpPr>
            <a:spLocks noChangeArrowheads="1"/>
          </p:cNvSpPr>
          <p:nvPr/>
        </p:nvSpPr>
        <p:spPr bwMode="auto">
          <a:xfrm>
            <a:off x="8029575" y="4406900"/>
            <a:ext cx="246063" cy="5207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0" name="Rectangle 41">
            <a:extLst>
              <a:ext uri="{FF2B5EF4-FFF2-40B4-BE49-F238E27FC236}">
                <a16:creationId xmlns:a16="http://schemas.microsoft.com/office/drawing/2014/main" id="{B7AB5365-3C16-8B60-C3D4-36E417AD6C90}"/>
              </a:ext>
            </a:extLst>
          </p:cNvPr>
          <p:cNvSpPr>
            <a:spLocks noChangeArrowheads="1"/>
          </p:cNvSpPr>
          <p:nvPr/>
        </p:nvSpPr>
        <p:spPr bwMode="auto">
          <a:xfrm>
            <a:off x="7734300" y="4078288"/>
            <a:ext cx="247650" cy="8493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1" name="Rectangle 42">
            <a:extLst>
              <a:ext uri="{FF2B5EF4-FFF2-40B4-BE49-F238E27FC236}">
                <a16:creationId xmlns:a16="http://schemas.microsoft.com/office/drawing/2014/main" id="{7453FE5B-CEBF-EDD9-6191-23D51A95F683}"/>
              </a:ext>
            </a:extLst>
          </p:cNvPr>
          <p:cNvSpPr>
            <a:spLocks noChangeArrowheads="1"/>
          </p:cNvSpPr>
          <p:nvPr/>
        </p:nvSpPr>
        <p:spPr bwMode="auto">
          <a:xfrm>
            <a:off x="7435850" y="4024313"/>
            <a:ext cx="247650" cy="9032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2" name="Rectangle 43">
            <a:extLst>
              <a:ext uri="{FF2B5EF4-FFF2-40B4-BE49-F238E27FC236}">
                <a16:creationId xmlns:a16="http://schemas.microsoft.com/office/drawing/2014/main" id="{69E71588-F137-A55B-AB78-98F8EF6013F8}"/>
              </a:ext>
            </a:extLst>
          </p:cNvPr>
          <p:cNvSpPr>
            <a:spLocks noChangeArrowheads="1"/>
          </p:cNvSpPr>
          <p:nvPr/>
        </p:nvSpPr>
        <p:spPr bwMode="auto">
          <a:xfrm>
            <a:off x="7142163" y="3981450"/>
            <a:ext cx="247650" cy="94615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3" name="Rectangle 44">
            <a:extLst>
              <a:ext uri="{FF2B5EF4-FFF2-40B4-BE49-F238E27FC236}">
                <a16:creationId xmlns:a16="http://schemas.microsoft.com/office/drawing/2014/main" id="{2443C83D-F61D-3EA4-FD6D-857DDBD29C5F}"/>
              </a:ext>
            </a:extLst>
          </p:cNvPr>
          <p:cNvSpPr>
            <a:spLocks noChangeArrowheads="1"/>
          </p:cNvSpPr>
          <p:nvPr/>
        </p:nvSpPr>
        <p:spPr bwMode="auto">
          <a:xfrm>
            <a:off x="6848475" y="3944938"/>
            <a:ext cx="247650" cy="98266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4" name="Rectangle 45">
            <a:extLst>
              <a:ext uri="{FF2B5EF4-FFF2-40B4-BE49-F238E27FC236}">
                <a16:creationId xmlns:a16="http://schemas.microsoft.com/office/drawing/2014/main" id="{7E544024-2DBE-31AB-965C-0902263D7678}"/>
              </a:ext>
            </a:extLst>
          </p:cNvPr>
          <p:cNvSpPr>
            <a:spLocks noChangeArrowheads="1"/>
          </p:cNvSpPr>
          <p:nvPr/>
        </p:nvSpPr>
        <p:spPr bwMode="auto">
          <a:xfrm>
            <a:off x="8910638" y="4498975"/>
            <a:ext cx="246063" cy="4286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78480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365E444-1D23-849E-C63B-6E2F95AECE20}"/>
              </a:ext>
            </a:extLst>
          </p:cNvPr>
          <p:cNvSpPr txBox="1">
            <a:spLocks noChangeArrowheads="1"/>
          </p:cNvSpPr>
          <p:nvPr/>
        </p:nvSpPr>
        <p:spPr bwMode="auto">
          <a:xfrm>
            <a:off x="9849178" y="6538230"/>
            <a:ext cx="2342822"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Vyas P, abstract PS1599</a:t>
            </a:r>
          </a:p>
        </p:txBody>
      </p:sp>
      <p:sp>
        <p:nvSpPr>
          <p:cNvPr id="5" name="Titre 4">
            <a:extLst>
              <a:ext uri="{FF2B5EF4-FFF2-40B4-BE49-F238E27FC236}">
                <a16:creationId xmlns:a16="http://schemas.microsoft.com/office/drawing/2014/main" id="{E49B5154-4A6B-F4D1-840C-387F07D9EF5A}"/>
              </a:ext>
            </a:extLst>
          </p:cNvPr>
          <p:cNvSpPr>
            <a:spLocks noGrp="1"/>
          </p:cNvSpPr>
          <p:nvPr>
            <p:ph type="title"/>
          </p:nvPr>
        </p:nvSpPr>
        <p:spPr/>
        <p:txBody>
          <a:bodyPr/>
          <a:lstStyle/>
          <a:p>
            <a:r>
              <a:rPr lang="fr-FR" dirty="0"/>
              <a:t>ALIDHE: </a:t>
            </a:r>
            <a:r>
              <a:rPr lang="fr-FR" dirty="0" err="1"/>
              <a:t>Ivosidenib</a:t>
            </a:r>
            <a:r>
              <a:rPr lang="fr-FR" dirty="0"/>
              <a:t> + </a:t>
            </a:r>
            <a:r>
              <a:rPr lang="fr-FR" dirty="0" err="1"/>
              <a:t>Azacitidine</a:t>
            </a:r>
            <a:r>
              <a:rPr lang="fr-FR" dirty="0"/>
              <a:t> in </a:t>
            </a:r>
            <a:r>
              <a:rPr lang="fr-FR" dirty="0" err="1"/>
              <a:t>Newly</a:t>
            </a:r>
            <a:r>
              <a:rPr lang="fr-FR" dirty="0"/>
              <a:t> </a:t>
            </a:r>
            <a:r>
              <a:rPr lang="fr-FR" dirty="0" err="1"/>
              <a:t>Diagnosed</a:t>
            </a:r>
            <a:r>
              <a:rPr lang="fr-FR" dirty="0"/>
              <a:t> IDH1-Mutated AML </a:t>
            </a:r>
            <a:r>
              <a:rPr kumimoji="0" lang="fr-FR" b="1" i="1" u="none" strike="noStrike" kern="1200" cap="none" spc="0" normalizeH="0" baseline="0" noProof="0" dirty="0">
                <a:ln>
                  <a:noFill/>
                </a:ln>
                <a:solidFill>
                  <a:srgbClr val="C00000"/>
                </a:solidFill>
                <a:effectLst/>
                <a:uLnTx/>
                <a:uFillTx/>
                <a:latin typeface="Calibri"/>
                <a:ea typeface="+mj-ea"/>
                <a:cs typeface="+mj-cs"/>
              </a:rPr>
              <a:t>(3)</a:t>
            </a:r>
            <a:endParaRPr lang="fr-FR" sz="4000" dirty="0"/>
          </a:p>
        </p:txBody>
      </p:sp>
      <p:graphicFrame>
        <p:nvGraphicFramePr>
          <p:cNvPr id="9" name="Tableau 8">
            <a:extLst>
              <a:ext uri="{FF2B5EF4-FFF2-40B4-BE49-F238E27FC236}">
                <a16:creationId xmlns:a16="http://schemas.microsoft.com/office/drawing/2014/main" id="{99E2D827-16C3-22FF-C794-1556F53CCB90}"/>
              </a:ext>
            </a:extLst>
          </p:cNvPr>
          <p:cNvGraphicFramePr>
            <a:graphicFrameLocks noGrp="1"/>
          </p:cNvGraphicFramePr>
          <p:nvPr>
            <p:extLst>
              <p:ext uri="{D42A27DB-BD31-4B8C-83A1-F6EECF244321}">
                <p14:modId xmlns:p14="http://schemas.microsoft.com/office/powerpoint/2010/main" val="1528179909"/>
              </p:ext>
            </p:extLst>
          </p:nvPr>
        </p:nvGraphicFramePr>
        <p:xfrm>
          <a:off x="1415103" y="2290764"/>
          <a:ext cx="8929993" cy="4252850"/>
        </p:xfrm>
        <a:graphic>
          <a:graphicData uri="http://schemas.openxmlformats.org/drawingml/2006/table">
            <a:tbl>
              <a:tblPr firstRow="1" bandRow="1">
                <a:tableStyleId>{5C22544A-7EE6-4342-B048-85BDC9FD1C3A}</a:tableStyleId>
              </a:tblPr>
              <a:tblGrid>
                <a:gridCol w="4068125">
                  <a:extLst>
                    <a:ext uri="{9D8B030D-6E8A-4147-A177-3AD203B41FA5}">
                      <a16:colId xmlns:a16="http://schemas.microsoft.com/office/drawing/2014/main" val="1131410291"/>
                    </a:ext>
                  </a:extLst>
                </a:gridCol>
                <a:gridCol w="2430934">
                  <a:extLst>
                    <a:ext uri="{9D8B030D-6E8A-4147-A177-3AD203B41FA5}">
                      <a16:colId xmlns:a16="http://schemas.microsoft.com/office/drawing/2014/main" val="221040386"/>
                    </a:ext>
                  </a:extLst>
                </a:gridCol>
                <a:gridCol w="2430934">
                  <a:extLst>
                    <a:ext uri="{9D8B030D-6E8A-4147-A177-3AD203B41FA5}">
                      <a16:colId xmlns:a16="http://schemas.microsoft.com/office/drawing/2014/main" val="3121798418"/>
                    </a:ext>
                  </a:extLst>
                </a:gridCol>
              </a:tblGrid>
              <a:tr h="294105">
                <a:tc>
                  <a:txBody>
                    <a:bodyPr/>
                    <a:lstStyle/>
                    <a:p>
                      <a:r>
                        <a:rPr lang="fr-FR" sz="1400" dirty="0" err="1"/>
                        <a:t>TEAEs</a:t>
                      </a:r>
                      <a:r>
                        <a:rPr lang="fr-FR" sz="1400" dirty="0"/>
                        <a:t>, n patients (%)</a:t>
                      </a:r>
                    </a:p>
                  </a:txBody>
                  <a:tcPr marL="110642" marR="110642" anchor="ctr"/>
                </a:tc>
                <a:tc>
                  <a:txBody>
                    <a:bodyPr/>
                    <a:lstStyle/>
                    <a:p>
                      <a:pPr algn="ctr"/>
                      <a:r>
                        <a:rPr lang="fr-FR" sz="1400" dirty="0"/>
                        <a:t>ALIDHE (N=124)</a:t>
                      </a:r>
                    </a:p>
                  </a:txBody>
                  <a:tcPr marL="110642" marR="110642" anchor="ctr"/>
                </a:tc>
                <a:tc>
                  <a:txBody>
                    <a:bodyPr/>
                    <a:lstStyle/>
                    <a:p>
                      <a:pPr algn="ctr"/>
                      <a:r>
                        <a:rPr lang="fr-FR" sz="1400" dirty="0"/>
                        <a:t>AGILE (N=71)</a:t>
                      </a:r>
                    </a:p>
                  </a:txBody>
                  <a:tcPr marL="110642" marR="110642" anchor="ctr"/>
                </a:tc>
                <a:extLst>
                  <a:ext uri="{0D108BD9-81ED-4DB2-BD59-A6C34878D82A}">
                    <a16:rowId xmlns:a16="http://schemas.microsoft.com/office/drawing/2014/main" val="3946160621"/>
                  </a:ext>
                </a:extLst>
              </a:tr>
              <a:tr h="308026">
                <a:tc>
                  <a:txBody>
                    <a:bodyPr/>
                    <a:lstStyle/>
                    <a:p>
                      <a:r>
                        <a:rPr lang="fr-FR" sz="1400" b="1" dirty="0"/>
                        <a:t>Any TEAE</a:t>
                      </a:r>
                    </a:p>
                  </a:txBody>
                  <a:tcPr marL="110642" marR="110642" anchor="ctr"/>
                </a:tc>
                <a:tc>
                  <a:txBody>
                    <a:bodyPr/>
                    <a:lstStyle/>
                    <a:p>
                      <a:pPr algn="ctr"/>
                      <a:r>
                        <a:rPr lang="fr-FR" sz="1400" b="1" dirty="0"/>
                        <a:t>118 (95.2)</a:t>
                      </a:r>
                    </a:p>
                  </a:txBody>
                  <a:tcPr marL="110642" marR="110642" anchor="ctr"/>
                </a:tc>
                <a:tc>
                  <a:txBody>
                    <a:bodyPr/>
                    <a:lstStyle/>
                    <a:p>
                      <a:pPr algn="ctr"/>
                      <a:r>
                        <a:rPr lang="fr-FR" sz="1400" dirty="0"/>
                        <a:t>70 (98.6)</a:t>
                      </a:r>
                    </a:p>
                  </a:txBody>
                  <a:tcPr marL="110642" marR="110642" anchor="ctr"/>
                </a:tc>
                <a:extLst>
                  <a:ext uri="{0D108BD9-81ED-4DB2-BD59-A6C34878D82A}">
                    <a16:rowId xmlns:a16="http://schemas.microsoft.com/office/drawing/2014/main" val="2647212653"/>
                  </a:ext>
                </a:extLst>
              </a:tr>
              <a:tr h="308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Grade </a:t>
                      </a:r>
                      <a:r>
                        <a:rPr lang="fr-FR" sz="1400" b="1" u="sng" dirty="0"/>
                        <a:t>&gt;</a:t>
                      </a:r>
                      <a:r>
                        <a:rPr lang="fr-FR" sz="1400" b="1" dirty="0"/>
                        <a:t>3 TEAE</a:t>
                      </a:r>
                    </a:p>
                  </a:txBody>
                  <a:tcPr marL="110642" marR="110642" anchor="ctr"/>
                </a:tc>
                <a:tc>
                  <a:txBody>
                    <a:bodyPr/>
                    <a:lstStyle/>
                    <a:p>
                      <a:pPr algn="ctr"/>
                      <a:r>
                        <a:rPr lang="fr-FR" sz="1400" b="1" dirty="0"/>
                        <a:t>105 (84.7)</a:t>
                      </a:r>
                    </a:p>
                  </a:txBody>
                  <a:tcPr marL="110642" marR="11064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66 (93.0)</a:t>
                      </a:r>
                    </a:p>
                  </a:txBody>
                  <a:tcPr marL="110642" marR="110642" anchor="ctr"/>
                </a:tc>
                <a:extLst>
                  <a:ext uri="{0D108BD9-81ED-4DB2-BD59-A6C34878D82A}">
                    <a16:rowId xmlns:a16="http://schemas.microsoft.com/office/drawing/2014/main" val="1833457816"/>
                  </a:ext>
                </a:extLst>
              </a:tr>
              <a:tr h="1117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err="1"/>
                        <a:t>TEAEs</a:t>
                      </a:r>
                      <a:r>
                        <a:rPr lang="fr-FR" sz="1400" b="1" dirty="0"/>
                        <a:t> in &gt;20% of patients in ALIDHE</a:t>
                      </a:r>
                    </a:p>
                    <a:p>
                      <a:r>
                        <a:rPr lang="fr-FR" sz="1400" b="0" dirty="0" err="1"/>
                        <a:t>Neutropenia</a:t>
                      </a:r>
                      <a:endParaRPr lang="fr-FR" sz="1400" b="0" dirty="0"/>
                    </a:p>
                    <a:p>
                      <a:r>
                        <a:rPr lang="fr-FR" sz="1400" b="0" dirty="0" err="1"/>
                        <a:t>Nausea</a:t>
                      </a:r>
                      <a:endParaRPr lang="fr-FR" sz="1400" b="0" dirty="0"/>
                    </a:p>
                    <a:p>
                      <a:r>
                        <a:rPr lang="fr-FR" sz="1400" b="0" dirty="0"/>
                        <a:t>QT prolongation</a:t>
                      </a:r>
                    </a:p>
                    <a:p>
                      <a:r>
                        <a:rPr lang="fr-FR" sz="1400" b="0" dirty="0" err="1"/>
                        <a:t>Anaemia</a:t>
                      </a:r>
                      <a:endParaRPr lang="fr-FR" sz="1400" b="0" dirty="0"/>
                    </a:p>
                  </a:txBody>
                  <a:tcPr marL="110642" marR="110642" anchor="ctr"/>
                </a:tc>
                <a:tc>
                  <a:txBody>
                    <a:bodyPr/>
                    <a:lstStyle/>
                    <a:p>
                      <a:pPr algn="ctr"/>
                      <a:r>
                        <a:rPr lang="fr-FR" sz="1400" b="1" dirty="0"/>
                        <a:t>47 (37.9)</a:t>
                      </a:r>
                    </a:p>
                    <a:p>
                      <a:pPr algn="ctr"/>
                      <a:r>
                        <a:rPr lang="fr-FR" sz="1400" b="1" dirty="0"/>
                        <a:t>31 (25.0)</a:t>
                      </a:r>
                    </a:p>
                    <a:p>
                      <a:pPr algn="ctr"/>
                      <a:r>
                        <a:rPr lang="fr-FR" sz="1400" b="1" dirty="0"/>
                        <a:t>26 (21.0)</a:t>
                      </a:r>
                    </a:p>
                    <a:p>
                      <a:pPr algn="ctr"/>
                      <a:r>
                        <a:rPr lang="fr-FR" sz="1400" b="1" dirty="0"/>
                        <a:t>33 (26.6)</a:t>
                      </a:r>
                    </a:p>
                  </a:txBody>
                  <a:tcPr marL="110642" marR="110642" anchor="ctr"/>
                </a:tc>
                <a:tc>
                  <a:txBody>
                    <a:bodyPr/>
                    <a:lstStyle/>
                    <a:p>
                      <a:pPr algn="ctr"/>
                      <a:r>
                        <a:rPr lang="fr-FR" sz="1400" dirty="0"/>
                        <a:t>20 (28.2)</a:t>
                      </a:r>
                    </a:p>
                    <a:p>
                      <a:pPr algn="ctr"/>
                      <a:r>
                        <a:rPr lang="fr-FR" sz="1400" dirty="0"/>
                        <a:t>30 (42.3)</a:t>
                      </a:r>
                    </a:p>
                    <a:p>
                      <a:pPr algn="ctr"/>
                      <a:r>
                        <a:rPr lang="fr-FR" sz="1400" dirty="0"/>
                        <a:t>14 (19.7)</a:t>
                      </a:r>
                    </a:p>
                    <a:p>
                      <a:pPr algn="ctr"/>
                      <a:r>
                        <a:rPr lang="fr-FR" sz="1400" dirty="0"/>
                        <a:t>22 (31.0)</a:t>
                      </a:r>
                    </a:p>
                  </a:txBody>
                  <a:tcPr marL="110642" marR="110642" anchor="ctr"/>
                </a:tc>
                <a:extLst>
                  <a:ext uri="{0D108BD9-81ED-4DB2-BD59-A6C34878D82A}">
                    <a16:rowId xmlns:a16="http://schemas.microsoft.com/office/drawing/2014/main" val="4046270715"/>
                  </a:ext>
                </a:extLst>
              </a:tr>
              <a:tr h="308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IVO + AZA-</a:t>
                      </a:r>
                      <a:r>
                        <a:rPr lang="fr-FR" sz="1400" b="1" dirty="0" err="1"/>
                        <a:t>related</a:t>
                      </a:r>
                      <a:r>
                        <a:rPr lang="fr-FR" sz="1400" b="1" dirty="0"/>
                        <a:t> </a:t>
                      </a:r>
                      <a:r>
                        <a:rPr lang="fr-FR" sz="1400" b="1" dirty="0" err="1"/>
                        <a:t>TEAEs</a:t>
                      </a:r>
                      <a:endParaRPr lang="fr-FR" sz="1400" b="1" dirty="0"/>
                    </a:p>
                  </a:txBody>
                  <a:tcPr marL="110642" marR="11064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50 (40.3)</a:t>
                      </a:r>
                    </a:p>
                  </a:txBody>
                  <a:tcPr marL="110642" marR="11064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42 (59.2)</a:t>
                      </a:r>
                    </a:p>
                  </a:txBody>
                  <a:tcPr marL="110642" marR="110642" anchor="ctr"/>
                </a:tc>
                <a:extLst>
                  <a:ext uri="{0D108BD9-81ED-4DB2-BD59-A6C34878D82A}">
                    <a16:rowId xmlns:a16="http://schemas.microsoft.com/office/drawing/2014/main" val="2503300654"/>
                  </a:ext>
                </a:extLst>
              </a:tr>
              <a:tr h="308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Serious </a:t>
                      </a:r>
                      <a:r>
                        <a:rPr lang="fr-FR" sz="1400" b="1" dirty="0" err="1"/>
                        <a:t>TEAEs</a:t>
                      </a:r>
                      <a:endParaRPr lang="fr-FR" sz="1400" b="1" dirty="0"/>
                    </a:p>
                  </a:txBody>
                  <a:tcPr marL="110642" marR="11064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72 (58.1)</a:t>
                      </a:r>
                    </a:p>
                  </a:txBody>
                  <a:tcPr marL="110642" marR="110642" anchor="ctr"/>
                </a:tc>
                <a:tc>
                  <a:txBody>
                    <a:bodyPr/>
                    <a:lstStyle/>
                    <a:p>
                      <a:pPr algn="ctr"/>
                      <a:r>
                        <a:rPr lang="fr-FR" sz="1400" dirty="0"/>
                        <a:t>49 (69.0)</a:t>
                      </a:r>
                    </a:p>
                  </a:txBody>
                  <a:tcPr marL="110642" marR="110642" anchor="ctr"/>
                </a:tc>
                <a:extLst>
                  <a:ext uri="{0D108BD9-81ED-4DB2-BD59-A6C34878D82A}">
                    <a16:rowId xmlns:a16="http://schemas.microsoft.com/office/drawing/2014/main" val="1876739759"/>
                  </a:ext>
                </a:extLst>
              </a:tr>
              <a:tr h="499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err="1"/>
                        <a:t>TEAEs</a:t>
                      </a:r>
                      <a:r>
                        <a:rPr lang="fr-FR" sz="1400" b="1" dirty="0"/>
                        <a:t> </a:t>
                      </a:r>
                      <a:r>
                        <a:rPr lang="fr-FR" sz="1400" b="1" dirty="0" err="1"/>
                        <a:t>leading</a:t>
                      </a:r>
                      <a:r>
                        <a:rPr lang="fr-FR" sz="1400" b="1" dirty="0"/>
                        <a:t> to </a:t>
                      </a:r>
                      <a:r>
                        <a:rPr lang="fr-FR" sz="1400" b="1" dirty="0" err="1"/>
                        <a:t>death</a:t>
                      </a:r>
                      <a:br>
                        <a:rPr lang="fr-FR" sz="1400" b="1" dirty="0"/>
                      </a:br>
                      <a:r>
                        <a:rPr lang="fr-FR" sz="1400" b="1" dirty="0"/>
                        <a:t>(none </a:t>
                      </a:r>
                      <a:r>
                        <a:rPr lang="fr-FR" sz="1400" b="1" dirty="0" err="1"/>
                        <a:t>treatment-related</a:t>
                      </a:r>
                      <a:r>
                        <a:rPr lang="fr-FR" sz="1400" b="1" dirty="0"/>
                        <a:t>)</a:t>
                      </a:r>
                    </a:p>
                  </a:txBody>
                  <a:tcPr marL="110642" marR="110642" anchor="ctr"/>
                </a:tc>
                <a:tc>
                  <a:txBody>
                    <a:bodyPr/>
                    <a:lstStyle/>
                    <a:p>
                      <a:pPr algn="ctr"/>
                      <a:r>
                        <a:rPr lang="fr-FR" sz="1400" b="1" dirty="0"/>
                        <a:t>8 (6.5)</a:t>
                      </a:r>
                    </a:p>
                  </a:txBody>
                  <a:tcPr marL="110642" marR="11064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10 (14.1)</a:t>
                      </a:r>
                    </a:p>
                  </a:txBody>
                  <a:tcPr marL="110642" marR="110642" anchor="ctr"/>
                </a:tc>
                <a:extLst>
                  <a:ext uri="{0D108BD9-81ED-4DB2-BD59-A6C34878D82A}">
                    <a16:rowId xmlns:a16="http://schemas.microsoft.com/office/drawing/2014/main" val="3623685540"/>
                  </a:ext>
                </a:extLst>
              </a:tr>
              <a:tr h="308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err="1"/>
                        <a:t>TEAEs</a:t>
                      </a:r>
                      <a:r>
                        <a:rPr lang="fr-FR" sz="1400" b="1" dirty="0"/>
                        <a:t> </a:t>
                      </a:r>
                      <a:r>
                        <a:rPr lang="fr-FR" sz="1400" b="1" dirty="0" err="1"/>
                        <a:t>leading</a:t>
                      </a:r>
                      <a:r>
                        <a:rPr lang="fr-FR" sz="1400" b="1" dirty="0"/>
                        <a:t> to IVO + AZA discontinuation</a:t>
                      </a:r>
                    </a:p>
                  </a:txBody>
                  <a:tcPr marL="110642" marR="11064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8 (6.5)</a:t>
                      </a:r>
                    </a:p>
                  </a:txBody>
                  <a:tcPr marL="110642" marR="11064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19 (26.8)</a:t>
                      </a:r>
                    </a:p>
                  </a:txBody>
                  <a:tcPr marL="110642" marR="110642" anchor="ctr"/>
                </a:tc>
                <a:extLst>
                  <a:ext uri="{0D108BD9-81ED-4DB2-BD59-A6C34878D82A}">
                    <a16:rowId xmlns:a16="http://schemas.microsoft.com/office/drawing/2014/main" val="273274628"/>
                  </a:ext>
                </a:extLst>
              </a:tr>
              <a:tr h="705852">
                <a:tc>
                  <a:txBody>
                    <a:bodyPr/>
                    <a:lstStyle/>
                    <a:p>
                      <a:r>
                        <a:rPr lang="fr-FR" sz="1400" b="1" dirty="0"/>
                        <a:t>AESI</a:t>
                      </a:r>
                    </a:p>
                    <a:p>
                      <a:r>
                        <a:rPr lang="fr-FR" sz="1400" dirty="0"/>
                        <a:t>Grade </a:t>
                      </a:r>
                      <a:r>
                        <a:rPr lang="fr-FR" sz="1400" u="sng" dirty="0"/>
                        <a:t>&gt;</a:t>
                      </a:r>
                      <a:r>
                        <a:rPr lang="fr-FR" sz="1400" dirty="0"/>
                        <a:t>2 </a:t>
                      </a:r>
                      <a:r>
                        <a:rPr lang="fr-FR" sz="1400" dirty="0" err="1"/>
                        <a:t>differentiation</a:t>
                      </a:r>
                      <a:r>
                        <a:rPr lang="fr-FR" sz="1400" dirty="0"/>
                        <a:t> syndrome</a:t>
                      </a:r>
                    </a:p>
                    <a:p>
                      <a:r>
                        <a:rPr lang="fr-FR" sz="1400" dirty="0"/>
                        <a:t>Grade &gt;3 QT prolongation</a:t>
                      </a:r>
                    </a:p>
                  </a:txBody>
                  <a:tcPr marL="110642" marR="110642" anchor="ctr"/>
                </a:tc>
                <a:tc>
                  <a:txBody>
                    <a:bodyPr/>
                    <a:lstStyle/>
                    <a:p>
                      <a:pPr algn="ctr"/>
                      <a:endParaRPr lang="fr-FR" sz="1400" b="1" dirty="0"/>
                    </a:p>
                    <a:p>
                      <a:pPr algn="ctr"/>
                      <a:r>
                        <a:rPr lang="fr-FR" sz="1400" b="1" dirty="0"/>
                        <a:t>15 (12.1)</a:t>
                      </a:r>
                    </a:p>
                    <a:p>
                      <a:pPr algn="ctr"/>
                      <a:r>
                        <a:rPr lang="fr-FR" sz="1400" b="1" dirty="0"/>
                        <a:t>10 (8.1)</a:t>
                      </a:r>
                    </a:p>
                  </a:txBody>
                  <a:tcPr marL="110642" marR="110642" anchor="ctr"/>
                </a:tc>
                <a:tc>
                  <a:txBody>
                    <a:bodyPr/>
                    <a:lstStyle/>
                    <a:p>
                      <a:pPr algn="ctr"/>
                      <a:endParaRPr lang="fr-FR" sz="1400" dirty="0"/>
                    </a:p>
                    <a:p>
                      <a:pPr algn="ctr"/>
                      <a:r>
                        <a:rPr lang="fr-FR" sz="1400" dirty="0"/>
                        <a:t>10 (14.1)</a:t>
                      </a:r>
                    </a:p>
                    <a:p>
                      <a:pPr algn="ctr"/>
                      <a:r>
                        <a:rPr lang="fr-FR" sz="1400" dirty="0"/>
                        <a:t>7 (9.9)</a:t>
                      </a:r>
                    </a:p>
                  </a:txBody>
                  <a:tcPr marL="110642" marR="110642" anchor="ctr"/>
                </a:tc>
                <a:extLst>
                  <a:ext uri="{0D108BD9-81ED-4DB2-BD59-A6C34878D82A}">
                    <a16:rowId xmlns:a16="http://schemas.microsoft.com/office/drawing/2014/main" val="2223322603"/>
                  </a:ext>
                </a:extLst>
              </a:tr>
            </a:tbl>
          </a:graphicData>
        </a:graphic>
      </p:graphicFrame>
      <p:sp>
        <p:nvSpPr>
          <p:cNvPr id="1045" name="ZoneTexte 1044">
            <a:extLst>
              <a:ext uri="{FF2B5EF4-FFF2-40B4-BE49-F238E27FC236}">
                <a16:creationId xmlns:a16="http://schemas.microsoft.com/office/drawing/2014/main" id="{F1E1C111-43D0-A33C-1D7F-BBF269D5B56E}"/>
              </a:ext>
            </a:extLst>
          </p:cNvPr>
          <p:cNvSpPr txBox="1"/>
          <p:nvPr/>
        </p:nvSpPr>
        <p:spPr>
          <a:xfrm>
            <a:off x="3185069" y="1662077"/>
            <a:ext cx="5357236" cy="646331"/>
          </a:xfrm>
          <a:prstGeom prst="rect">
            <a:avLst/>
          </a:prstGeom>
          <a:noFill/>
        </p:spPr>
        <p:txBody>
          <a:bodyPr wrap="none" rtlCol="0">
            <a:spAutoFit/>
          </a:bodyPr>
          <a:lstStyle/>
          <a:p>
            <a:pPr algn="ctr"/>
            <a:r>
              <a:rPr lang="en-US" b="1" dirty="0">
                <a:solidFill>
                  <a:srgbClr val="C00000"/>
                </a:solidFill>
              </a:rPr>
              <a:t>The safety profile of </a:t>
            </a:r>
            <a:r>
              <a:rPr lang="en-US" b="1" dirty="0" err="1">
                <a:solidFill>
                  <a:srgbClr val="C00000"/>
                </a:solidFill>
              </a:rPr>
              <a:t>ivosidenib</a:t>
            </a:r>
            <a:r>
              <a:rPr lang="en-US" b="1" dirty="0">
                <a:solidFill>
                  <a:srgbClr val="C00000"/>
                </a:solidFill>
              </a:rPr>
              <a:t> + azacitidine in ALIDHE</a:t>
            </a:r>
          </a:p>
          <a:p>
            <a:pPr algn="ctr"/>
            <a:r>
              <a:rPr lang="en-US" b="1" dirty="0">
                <a:solidFill>
                  <a:srgbClr val="C00000"/>
                </a:solidFill>
              </a:rPr>
              <a:t>was similar to that seen in the AGILE study</a:t>
            </a:r>
            <a:endParaRPr lang="fr-FR" b="1" dirty="0">
              <a:solidFill>
                <a:srgbClr val="C00000"/>
              </a:solidFill>
            </a:endParaRPr>
          </a:p>
        </p:txBody>
      </p:sp>
    </p:spTree>
    <p:extLst>
      <p:ext uri="{BB962C8B-B14F-4D97-AF65-F5344CB8AC3E}">
        <p14:creationId xmlns:p14="http://schemas.microsoft.com/office/powerpoint/2010/main" val="418390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Line 7">
            <a:extLst>
              <a:ext uri="{FF2B5EF4-FFF2-40B4-BE49-F238E27FC236}">
                <a16:creationId xmlns:a16="http://schemas.microsoft.com/office/drawing/2014/main" id="{6BE77431-2AB1-5EBB-89C7-24614B9336E1}"/>
              </a:ext>
            </a:extLst>
          </p:cNvPr>
          <p:cNvSpPr>
            <a:spLocks noChangeShapeType="1"/>
          </p:cNvSpPr>
          <p:nvPr/>
        </p:nvSpPr>
        <p:spPr bwMode="auto">
          <a:xfrm flipH="1">
            <a:off x="727799" y="2507453"/>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8">
            <a:extLst>
              <a:ext uri="{FF2B5EF4-FFF2-40B4-BE49-F238E27FC236}">
                <a16:creationId xmlns:a16="http://schemas.microsoft.com/office/drawing/2014/main" id="{7EFE6817-544D-CC3F-E815-A28BD4F051DB}"/>
              </a:ext>
            </a:extLst>
          </p:cNvPr>
          <p:cNvSpPr>
            <a:spLocks noChangeShapeType="1"/>
          </p:cNvSpPr>
          <p:nvPr/>
        </p:nvSpPr>
        <p:spPr bwMode="auto">
          <a:xfrm>
            <a:off x="765899" y="2488397"/>
            <a:ext cx="0" cy="1905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9">
            <a:extLst>
              <a:ext uri="{FF2B5EF4-FFF2-40B4-BE49-F238E27FC236}">
                <a16:creationId xmlns:a16="http://schemas.microsoft.com/office/drawing/2014/main" id="{8388F809-669F-3F4E-7236-B0879B92117A}"/>
              </a:ext>
            </a:extLst>
          </p:cNvPr>
          <p:cNvSpPr>
            <a:spLocks noChangeShapeType="1"/>
          </p:cNvSpPr>
          <p:nvPr/>
        </p:nvSpPr>
        <p:spPr bwMode="auto">
          <a:xfrm flipH="1">
            <a:off x="727799" y="2987029"/>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0">
            <a:extLst>
              <a:ext uri="{FF2B5EF4-FFF2-40B4-BE49-F238E27FC236}">
                <a16:creationId xmlns:a16="http://schemas.microsoft.com/office/drawing/2014/main" id="{CFBFE00F-5353-C538-5853-5D50FB426F1F}"/>
              </a:ext>
            </a:extLst>
          </p:cNvPr>
          <p:cNvSpPr>
            <a:spLocks noChangeShapeType="1"/>
          </p:cNvSpPr>
          <p:nvPr/>
        </p:nvSpPr>
        <p:spPr bwMode="auto">
          <a:xfrm>
            <a:off x="765899" y="2987029"/>
            <a:ext cx="0" cy="48434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1">
            <a:extLst>
              <a:ext uri="{FF2B5EF4-FFF2-40B4-BE49-F238E27FC236}">
                <a16:creationId xmlns:a16="http://schemas.microsoft.com/office/drawing/2014/main" id="{D5AA9E87-07B1-64C7-B025-34A9B43E99E3}"/>
              </a:ext>
            </a:extLst>
          </p:cNvPr>
          <p:cNvSpPr>
            <a:spLocks noChangeShapeType="1"/>
          </p:cNvSpPr>
          <p:nvPr/>
        </p:nvSpPr>
        <p:spPr bwMode="auto">
          <a:xfrm flipH="1">
            <a:off x="727799" y="3471369"/>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2">
            <a:extLst>
              <a:ext uri="{FF2B5EF4-FFF2-40B4-BE49-F238E27FC236}">
                <a16:creationId xmlns:a16="http://schemas.microsoft.com/office/drawing/2014/main" id="{98B5FB43-2441-02AF-C635-FF4A6C2ADED4}"/>
              </a:ext>
            </a:extLst>
          </p:cNvPr>
          <p:cNvSpPr>
            <a:spLocks noChangeShapeType="1"/>
          </p:cNvSpPr>
          <p:nvPr/>
        </p:nvSpPr>
        <p:spPr bwMode="auto">
          <a:xfrm flipH="1">
            <a:off x="727799" y="3952533"/>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13">
            <a:extLst>
              <a:ext uri="{FF2B5EF4-FFF2-40B4-BE49-F238E27FC236}">
                <a16:creationId xmlns:a16="http://schemas.microsoft.com/office/drawing/2014/main" id="{AFA534B0-2CFA-7077-38C1-A20749989AE4}"/>
              </a:ext>
            </a:extLst>
          </p:cNvPr>
          <p:cNvSpPr>
            <a:spLocks noChangeShapeType="1"/>
          </p:cNvSpPr>
          <p:nvPr/>
        </p:nvSpPr>
        <p:spPr bwMode="auto">
          <a:xfrm>
            <a:off x="765899" y="3471369"/>
            <a:ext cx="0" cy="48116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14">
            <a:extLst>
              <a:ext uri="{FF2B5EF4-FFF2-40B4-BE49-F238E27FC236}">
                <a16:creationId xmlns:a16="http://schemas.microsoft.com/office/drawing/2014/main" id="{BF48D3F4-16CE-6BBE-FBCF-CCB046273739}"/>
              </a:ext>
            </a:extLst>
          </p:cNvPr>
          <p:cNvSpPr>
            <a:spLocks noChangeShapeType="1"/>
          </p:cNvSpPr>
          <p:nvPr/>
        </p:nvSpPr>
        <p:spPr bwMode="auto">
          <a:xfrm>
            <a:off x="765899" y="2507453"/>
            <a:ext cx="0" cy="48116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15">
            <a:extLst>
              <a:ext uri="{FF2B5EF4-FFF2-40B4-BE49-F238E27FC236}">
                <a16:creationId xmlns:a16="http://schemas.microsoft.com/office/drawing/2014/main" id="{B088DDF8-84FC-07CE-2DF8-DF287DD65A5D}"/>
              </a:ext>
            </a:extLst>
          </p:cNvPr>
          <p:cNvSpPr>
            <a:spLocks noChangeShapeType="1"/>
          </p:cNvSpPr>
          <p:nvPr/>
        </p:nvSpPr>
        <p:spPr bwMode="auto">
          <a:xfrm flipH="1">
            <a:off x="727799" y="4436873"/>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16">
            <a:extLst>
              <a:ext uri="{FF2B5EF4-FFF2-40B4-BE49-F238E27FC236}">
                <a16:creationId xmlns:a16="http://schemas.microsoft.com/office/drawing/2014/main" id="{53C225E3-20D1-5704-3900-1FCA01993505}"/>
              </a:ext>
            </a:extLst>
          </p:cNvPr>
          <p:cNvSpPr>
            <a:spLocks noChangeShapeType="1"/>
          </p:cNvSpPr>
          <p:nvPr/>
        </p:nvSpPr>
        <p:spPr bwMode="auto">
          <a:xfrm flipH="1">
            <a:off x="727799" y="4918037"/>
            <a:ext cx="381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17">
            <a:extLst>
              <a:ext uri="{FF2B5EF4-FFF2-40B4-BE49-F238E27FC236}">
                <a16:creationId xmlns:a16="http://schemas.microsoft.com/office/drawing/2014/main" id="{581EECE3-AE14-A81D-5F9A-0A96AC3DEE70}"/>
              </a:ext>
            </a:extLst>
          </p:cNvPr>
          <p:cNvSpPr>
            <a:spLocks noChangeShapeType="1"/>
          </p:cNvSpPr>
          <p:nvPr/>
        </p:nvSpPr>
        <p:spPr bwMode="auto">
          <a:xfrm>
            <a:off x="765899" y="4436873"/>
            <a:ext cx="0" cy="48116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18">
            <a:extLst>
              <a:ext uri="{FF2B5EF4-FFF2-40B4-BE49-F238E27FC236}">
                <a16:creationId xmlns:a16="http://schemas.microsoft.com/office/drawing/2014/main" id="{225172D2-21D6-4B71-5424-7A135FEFFA79}"/>
              </a:ext>
            </a:extLst>
          </p:cNvPr>
          <p:cNvSpPr>
            <a:spLocks noChangeShapeType="1"/>
          </p:cNvSpPr>
          <p:nvPr/>
        </p:nvSpPr>
        <p:spPr bwMode="auto">
          <a:xfrm>
            <a:off x="765899" y="3952533"/>
            <a:ext cx="0" cy="48434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19">
            <a:extLst>
              <a:ext uri="{FF2B5EF4-FFF2-40B4-BE49-F238E27FC236}">
                <a16:creationId xmlns:a16="http://schemas.microsoft.com/office/drawing/2014/main" id="{0817CDC6-0032-FA52-A38E-CDD6CA11FAE9}"/>
              </a:ext>
            </a:extLst>
          </p:cNvPr>
          <p:cNvSpPr>
            <a:spLocks noChangeShapeType="1"/>
          </p:cNvSpPr>
          <p:nvPr/>
        </p:nvSpPr>
        <p:spPr bwMode="auto">
          <a:xfrm>
            <a:off x="765899" y="4918037"/>
            <a:ext cx="358299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2" name="Groupe 1">
            <a:extLst>
              <a:ext uri="{FF2B5EF4-FFF2-40B4-BE49-F238E27FC236}">
                <a16:creationId xmlns:a16="http://schemas.microsoft.com/office/drawing/2014/main" id="{48FCF523-41FE-86C9-B727-72F23E22A7F7}"/>
              </a:ext>
            </a:extLst>
          </p:cNvPr>
          <p:cNvGrpSpPr/>
          <p:nvPr/>
        </p:nvGrpSpPr>
        <p:grpSpPr>
          <a:xfrm>
            <a:off x="943422" y="2840933"/>
            <a:ext cx="4291488" cy="2077104"/>
            <a:chOff x="943422" y="2840933"/>
            <a:chExt cx="4291488" cy="2077104"/>
          </a:xfrm>
        </p:grpSpPr>
        <p:sp>
          <p:nvSpPr>
            <p:cNvPr id="80" name="Line 6">
              <a:extLst>
                <a:ext uri="{FF2B5EF4-FFF2-40B4-BE49-F238E27FC236}">
                  <a16:creationId xmlns:a16="http://schemas.microsoft.com/office/drawing/2014/main" id="{8BDC9F0A-47F2-32AE-941F-64D4E5D63438}"/>
                </a:ext>
              </a:extLst>
            </p:cNvPr>
            <p:cNvSpPr>
              <a:spLocks noChangeShapeType="1"/>
            </p:cNvSpPr>
            <p:nvPr/>
          </p:nvSpPr>
          <p:spPr bwMode="auto">
            <a:xfrm>
              <a:off x="4690396" y="4918037"/>
              <a:ext cx="54451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Rectangle 20">
              <a:extLst>
                <a:ext uri="{FF2B5EF4-FFF2-40B4-BE49-F238E27FC236}">
                  <a16:creationId xmlns:a16="http://schemas.microsoft.com/office/drawing/2014/main" id="{E1556E08-8420-27D0-758B-FC98C66F2FA7}"/>
                </a:ext>
              </a:extLst>
            </p:cNvPr>
            <p:cNvSpPr>
              <a:spLocks noChangeArrowheads="1"/>
            </p:cNvSpPr>
            <p:nvPr/>
          </p:nvSpPr>
          <p:spPr bwMode="auto">
            <a:xfrm>
              <a:off x="3328132" y="3363385"/>
              <a:ext cx="300038" cy="79400"/>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Rectangle 21">
              <a:extLst>
                <a:ext uri="{FF2B5EF4-FFF2-40B4-BE49-F238E27FC236}">
                  <a16:creationId xmlns:a16="http://schemas.microsoft.com/office/drawing/2014/main" id="{971A685A-5354-8714-D4A1-F7386C200AA0}"/>
                </a:ext>
              </a:extLst>
            </p:cNvPr>
            <p:cNvSpPr>
              <a:spLocks noChangeArrowheads="1"/>
            </p:cNvSpPr>
            <p:nvPr/>
          </p:nvSpPr>
          <p:spPr bwMode="auto">
            <a:xfrm>
              <a:off x="3328132" y="3279221"/>
              <a:ext cx="300038" cy="84164"/>
            </a:xfrm>
            <a:prstGeom prst="rect">
              <a:avLst/>
            </a:prstGeom>
            <a:solidFill>
              <a:srgbClr val="538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Rectangle 22">
              <a:extLst>
                <a:ext uri="{FF2B5EF4-FFF2-40B4-BE49-F238E27FC236}">
                  <a16:creationId xmlns:a16="http://schemas.microsoft.com/office/drawing/2014/main" id="{42B905F3-9910-08DE-F326-BDA6BA0B4938}"/>
                </a:ext>
              </a:extLst>
            </p:cNvPr>
            <p:cNvSpPr>
              <a:spLocks noChangeArrowheads="1"/>
            </p:cNvSpPr>
            <p:nvPr/>
          </p:nvSpPr>
          <p:spPr bwMode="auto">
            <a:xfrm>
              <a:off x="3328132" y="3601585"/>
              <a:ext cx="300038" cy="389060"/>
            </a:xfrm>
            <a:prstGeom prst="rect">
              <a:avLst/>
            </a:prstGeom>
            <a:solidFill>
              <a:srgbClr val="001E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Rectangle 23">
              <a:extLst>
                <a:ext uri="{FF2B5EF4-FFF2-40B4-BE49-F238E27FC236}">
                  <a16:creationId xmlns:a16="http://schemas.microsoft.com/office/drawing/2014/main" id="{7D5902C3-D365-4DCE-4025-BE9A19892105}"/>
                </a:ext>
              </a:extLst>
            </p:cNvPr>
            <p:cNvSpPr>
              <a:spLocks noChangeArrowheads="1"/>
            </p:cNvSpPr>
            <p:nvPr/>
          </p:nvSpPr>
          <p:spPr bwMode="auto">
            <a:xfrm>
              <a:off x="3328132" y="3442785"/>
              <a:ext cx="300038" cy="158800"/>
            </a:xfrm>
            <a:prstGeom prst="rect">
              <a:avLst/>
            </a:prstGeom>
            <a:solidFill>
              <a:srgbClr val="62BC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Rectangle 24">
              <a:extLst>
                <a:ext uri="{FF2B5EF4-FFF2-40B4-BE49-F238E27FC236}">
                  <a16:creationId xmlns:a16="http://schemas.microsoft.com/office/drawing/2014/main" id="{D308A645-74F8-6AAF-060F-80681394B120}"/>
                </a:ext>
              </a:extLst>
            </p:cNvPr>
            <p:cNvSpPr>
              <a:spLocks noChangeArrowheads="1"/>
            </p:cNvSpPr>
            <p:nvPr/>
          </p:nvSpPr>
          <p:spPr bwMode="auto">
            <a:xfrm>
              <a:off x="3328132" y="3990645"/>
              <a:ext cx="300038" cy="927392"/>
            </a:xfrm>
            <a:prstGeom prst="rect">
              <a:avLst/>
            </a:prstGeom>
            <a:solidFill>
              <a:srgbClr val="FC9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Rectangle 25">
              <a:extLst>
                <a:ext uri="{FF2B5EF4-FFF2-40B4-BE49-F238E27FC236}">
                  <a16:creationId xmlns:a16="http://schemas.microsoft.com/office/drawing/2014/main" id="{9E263713-4F67-D9B1-D3C7-E9AA60648A22}"/>
                </a:ext>
              </a:extLst>
            </p:cNvPr>
            <p:cNvSpPr>
              <a:spLocks noChangeArrowheads="1"/>
            </p:cNvSpPr>
            <p:nvPr/>
          </p:nvSpPr>
          <p:spPr bwMode="auto">
            <a:xfrm>
              <a:off x="4804511" y="3615877"/>
              <a:ext cx="300038" cy="166740"/>
            </a:xfrm>
            <a:prstGeom prst="rect">
              <a:avLst/>
            </a:prstGeom>
            <a:solidFill>
              <a:srgbClr val="62BC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Rectangle 26">
              <a:extLst>
                <a:ext uri="{FF2B5EF4-FFF2-40B4-BE49-F238E27FC236}">
                  <a16:creationId xmlns:a16="http://schemas.microsoft.com/office/drawing/2014/main" id="{48036DF1-2DE7-D1D9-A698-F9441C3119D5}"/>
                </a:ext>
              </a:extLst>
            </p:cNvPr>
            <p:cNvSpPr>
              <a:spLocks noChangeArrowheads="1"/>
            </p:cNvSpPr>
            <p:nvPr/>
          </p:nvSpPr>
          <p:spPr bwMode="auto">
            <a:xfrm>
              <a:off x="4804511" y="3546005"/>
              <a:ext cx="300038" cy="69872"/>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Rectangle 27">
              <a:extLst>
                <a:ext uri="{FF2B5EF4-FFF2-40B4-BE49-F238E27FC236}">
                  <a16:creationId xmlns:a16="http://schemas.microsoft.com/office/drawing/2014/main" id="{C1C28EAC-0D5C-31DF-C633-83DCF00D0B9C}"/>
                </a:ext>
              </a:extLst>
            </p:cNvPr>
            <p:cNvSpPr>
              <a:spLocks noChangeArrowheads="1"/>
            </p:cNvSpPr>
            <p:nvPr/>
          </p:nvSpPr>
          <p:spPr bwMode="auto">
            <a:xfrm>
              <a:off x="4804511" y="3782617"/>
              <a:ext cx="300038" cy="1135420"/>
            </a:xfrm>
            <a:prstGeom prst="rect">
              <a:avLst/>
            </a:prstGeom>
            <a:solidFill>
              <a:srgbClr val="FC9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Rectangle 28">
              <a:extLst>
                <a:ext uri="{FF2B5EF4-FFF2-40B4-BE49-F238E27FC236}">
                  <a16:creationId xmlns:a16="http://schemas.microsoft.com/office/drawing/2014/main" id="{1C705BFC-E41B-5831-2C7C-CB131C816675}"/>
                </a:ext>
              </a:extLst>
            </p:cNvPr>
            <p:cNvSpPr>
              <a:spLocks noChangeArrowheads="1"/>
            </p:cNvSpPr>
            <p:nvPr/>
          </p:nvSpPr>
          <p:spPr bwMode="auto">
            <a:xfrm>
              <a:off x="4804511" y="3414201"/>
              <a:ext cx="300038" cy="131804"/>
            </a:xfrm>
            <a:prstGeom prst="rect">
              <a:avLst/>
            </a:prstGeom>
            <a:solidFill>
              <a:srgbClr val="538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Rectangle 29">
              <a:extLst>
                <a:ext uri="{FF2B5EF4-FFF2-40B4-BE49-F238E27FC236}">
                  <a16:creationId xmlns:a16="http://schemas.microsoft.com/office/drawing/2014/main" id="{AFFE8D10-4216-94BD-5037-45F502442F00}"/>
                </a:ext>
              </a:extLst>
            </p:cNvPr>
            <p:cNvSpPr>
              <a:spLocks noChangeArrowheads="1"/>
            </p:cNvSpPr>
            <p:nvPr/>
          </p:nvSpPr>
          <p:spPr bwMode="auto">
            <a:xfrm>
              <a:off x="3823433" y="3679397"/>
              <a:ext cx="298451" cy="142920"/>
            </a:xfrm>
            <a:prstGeom prst="rect">
              <a:avLst/>
            </a:prstGeom>
            <a:solidFill>
              <a:srgbClr val="538BD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4" name="Rectangle 30">
              <a:extLst>
                <a:ext uri="{FF2B5EF4-FFF2-40B4-BE49-F238E27FC236}">
                  <a16:creationId xmlns:a16="http://schemas.microsoft.com/office/drawing/2014/main" id="{46C6ADF4-D4E0-FF97-45DC-707DC149BE5F}"/>
                </a:ext>
              </a:extLst>
            </p:cNvPr>
            <p:cNvSpPr>
              <a:spLocks noChangeArrowheads="1"/>
            </p:cNvSpPr>
            <p:nvPr/>
          </p:nvSpPr>
          <p:spPr bwMode="auto">
            <a:xfrm>
              <a:off x="3823433" y="3822317"/>
              <a:ext cx="298451" cy="74636"/>
            </a:xfrm>
            <a:prstGeom prst="rect">
              <a:avLst/>
            </a:prstGeom>
            <a:solidFill>
              <a:srgbClr val="00528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5" name="Rectangle 31">
              <a:extLst>
                <a:ext uri="{FF2B5EF4-FFF2-40B4-BE49-F238E27FC236}">
                  <a16:creationId xmlns:a16="http://schemas.microsoft.com/office/drawing/2014/main" id="{F87B8564-5495-797C-4E84-3D7624C16C0B}"/>
                </a:ext>
              </a:extLst>
            </p:cNvPr>
            <p:cNvSpPr>
              <a:spLocks noChangeArrowheads="1"/>
            </p:cNvSpPr>
            <p:nvPr/>
          </p:nvSpPr>
          <p:spPr bwMode="auto">
            <a:xfrm>
              <a:off x="3823433" y="3896953"/>
              <a:ext cx="298451" cy="76224"/>
            </a:xfrm>
            <a:prstGeom prst="rect">
              <a:avLst/>
            </a:prstGeom>
            <a:solidFill>
              <a:srgbClr val="62BCA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6" name="Rectangle 32">
              <a:extLst>
                <a:ext uri="{FF2B5EF4-FFF2-40B4-BE49-F238E27FC236}">
                  <a16:creationId xmlns:a16="http://schemas.microsoft.com/office/drawing/2014/main" id="{55DC7832-5E9E-CC6D-7AA9-6DE0BAD747CD}"/>
                </a:ext>
              </a:extLst>
            </p:cNvPr>
            <p:cNvSpPr>
              <a:spLocks noChangeArrowheads="1"/>
            </p:cNvSpPr>
            <p:nvPr/>
          </p:nvSpPr>
          <p:spPr bwMode="auto">
            <a:xfrm>
              <a:off x="3823433" y="3973177"/>
              <a:ext cx="298451" cy="214380"/>
            </a:xfrm>
            <a:prstGeom prst="rect">
              <a:avLst/>
            </a:prstGeom>
            <a:solidFill>
              <a:srgbClr val="001E5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7" name="Rectangle 33">
              <a:extLst>
                <a:ext uri="{FF2B5EF4-FFF2-40B4-BE49-F238E27FC236}">
                  <a16:creationId xmlns:a16="http://schemas.microsoft.com/office/drawing/2014/main" id="{9A6B5192-73E7-0C46-4983-92473FEEE849}"/>
                </a:ext>
              </a:extLst>
            </p:cNvPr>
            <p:cNvSpPr>
              <a:spLocks noChangeArrowheads="1"/>
            </p:cNvSpPr>
            <p:nvPr/>
          </p:nvSpPr>
          <p:spPr bwMode="auto">
            <a:xfrm>
              <a:off x="3823433" y="4187557"/>
              <a:ext cx="298451" cy="730480"/>
            </a:xfrm>
            <a:prstGeom prst="rect">
              <a:avLst/>
            </a:prstGeom>
            <a:solidFill>
              <a:srgbClr val="FC943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8" name="Rectangle 34">
              <a:extLst>
                <a:ext uri="{FF2B5EF4-FFF2-40B4-BE49-F238E27FC236}">
                  <a16:creationId xmlns:a16="http://schemas.microsoft.com/office/drawing/2014/main" id="{32518A46-4BD5-3016-EBF8-0784BA8B1EC2}"/>
                </a:ext>
              </a:extLst>
            </p:cNvPr>
            <p:cNvSpPr>
              <a:spLocks noChangeArrowheads="1"/>
            </p:cNvSpPr>
            <p:nvPr/>
          </p:nvSpPr>
          <p:spPr bwMode="auto">
            <a:xfrm>
              <a:off x="2837593" y="3603173"/>
              <a:ext cx="298451" cy="219144"/>
            </a:xfrm>
            <a:prstGeom prst="rect">
              <a:avLst/>
            </a:prstGeom>
            <a:solidFill>
              <a:srgbClr val="001E5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9" name="Rectangle 35">
              <a:extLst>
                <a:ext uri="{FF2B5EF4-FFF2-40B4-BE49-F238E27FC236}">
                  <a16:creationId xmlns:a16="http://schemas.microsoft.com/office/drawing/2014/main" id="{F1F7D73A-F42E-FBAB-5925-B20A64372580}"/>
                </a:ext>
              </a:extLst>
            </p:cNvPr>
            <p:cNvSpPr>
              <a:spLocks noChangeArrowheads="1"/>
            </p:cNvSpPr>
            <p:nvPr/>
          </p:nvSpPr>
          <p:spPr bwMode="auto">
            <a:xfrm>
              <a:off x="2837593" y="3234757"/>
              <a:ext cx="298451" cy="368416"/>
            </a:xfrm>
            <a:prstGeom prst="rect">
              <a:avLst/>
            </a:prstGeom>
            <a:solidFill>
              <a:srgbClr val="62BCA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0" name="Rectangle 36">
              <a:extLst>
                <a:ext uri="{FF2B5EF4-FFF2-40B4-BE49-F238E27FC236}">
                  <a16:creationId xmlns:a16="http://schemas.microsoft.com/office/drawing/2014/main" id="{2ABE2221-25CF-2908-9B03-5D95DA25FAA8}"/>
                </a:ext>
              </a:extLst>
            </p:cNvPr>
            <p:cNvSpPr>
              <a:spLocks noChangeArrowheads="1"/>
            </p:cNvSpPr>
            <p:nvPr/>
          </p:nvSpPr>
          <p:spPr bwMode="auto">
            <a:xfrm>
              <a:off x="2837593" y="3822317"/>
              <a:ext cx="298451" cy="1094132"/>
            </a:xfrm>
            <a:prstGeom prst="rect">
              <a:avLst/>
            </a:prstGeom>
            <a:solidFill>
              <a:srgbClr val="FC943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1" name="Rectangle 37">
              <a:extLst>
                <a:ext uri="{FF2B5EF4-FFF2-40B4-BE49-F238E27FC236}">
                  <a16:creationId xmlns:a16="http://schemas.microsoft.com/office/drawing/2014/main" id="{3CD75593-1A7B-3F6E-FEE8-3486BCAA8243}"/>
                </a:ext>
              </a:extLst>
            </p:cNvPr>
            <p:cNvSpPr>
              <a:spLocks noChangeArrowheads="1"/>
            </p:cNvSpPr>
            <p:nvPr/>
          </p:nvSpPr>
          <p:spPr bwMode="auto">
            <a:xfrm>
              <a:off x="2342291" y="3053725"/>
              <a:ext cx="300038" cy="138156"/>
            </a:xfrm>
            <a:prstGeom prst="rect">
              <a:avLst/>
            </a:prstGeom>
            <a:solidFill>
              <a:srgbClr val="538BD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2" name="Rectangle 38">
              <a:extLst>
                <a:ext uri="{FF2B5EF4-FFF2-40B4-BE49-F238E27FC236}">
                  <a16:creationId xmlns:a16="http://schemas.microsoft.com/office/drawing/2014/main" id="{3DDED914-F7ED-E08F-5222-1F0A15298A8F}"/>
                </a:ext>
              </a:extLst>
            </p:cNvPr>
            <p:cNvSpPr>
              <a:spLocks noChangeArrowheads="1"/>
            </p:cNvSpPr>
            <p:nvPr/>
          </p:nvSpPr>
          <p:spPr bwMode="auto">
            <a:xfrm>
              <a:off x="2342291" y="3191881"/>
              <a:ext cx="300038" cy="55580"/>
            </a:xfrm>
            <a:prstGeom prst="rect">
              <a:avLst/>
            </a:prstGeom>
            <a:solidFill>
              <a:srgbClr val="00528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3" name="Rectangle 39">
              <a:extLst>
                <a:ext uri="{FF2B5EF4-FFF2-40B4-BE49-F238E27FC236}">
                  <a16:creationId xmlns:a16="http://schemas.microsoft.com/office/drawing/2014/main" id="{44C30142-2D75-7A81-0229-3D3F2888C5C6}"/>
                </a:ext>
              </a:extLst>
            </p:cNvPr>
            <p:cNvSpPr>
              <a:spLocks noChangeArrowheads="1"/>
            </p:cNvSpPr>
            <p:nvPr/>
          </p:nvSpPr>
          <p:spPr bwMode="auto">
            <a:xfrm>
              <a:off x="2342291" y="3247461"/>
              <a:ext cx="300038" cy="96868"/>
            </a:xfrm>
            <a:prstGeom prst="rect">
              <a:avLst/>
            </a:prstGeom>
            <a:solidFill>
              <a:srgbClr val="62BCA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4" name="Rectangle 40">
              <a:extLst>
                <a:ext uri="{FF2B5EF4-FFF2-40B4-BE49-F238E27FC236}">
                  <a16:creationId xmlns:a16="http://schemas.microsoft.com/office/drawing/2014/main" id="{7185CD06-FEA5-4FB8-E197-35FB55290183}"/>
                </a:ext>
              </a:extLst>
            </p:cNvPr>
            <p:cNvSpPr>
              <a:spLocks noChangeArrowheads="1"/>
            </p:cNvSpPr>
            <p:nvPr/>
          </p:nvSpPr>
          <p:spPr bwMode="auto">
            <a:xfrm>
              <a:off x="2342291" y="3344329"/>
              <a:ext cx="300038" cy="147684"/>
            </a:xfrm>
            <a:prstGeom prst="rect">
              <a:avLst/>
            </a:prstGeom>
            <a:solidFill>
              <a:srgbClr val="001E5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5" name="Rectangle 41">
              <a:extLst>
                <a:ext uri="{FF2B5EF4-FFF2-40B4-BE49-F238E27FC236}">
                  <a16:creationId xmlns:a16="http://schemas.microsoft.com/office/drawing/2014/main" id="{2934C56F-593F-A583-7483-98FB6D89C780}"/>
                </a:ext>
              </a:extLst>
            </p:cNvPr>
            <p:cNvSpPr>
              <a:spLocks noChangeArrowheads="1"/>
            </p:cNvSpPr>
            <p:nvPr/>
          </p:nvSpPr>
          <p:spPr bwMode="auto">
            <a:xfrm>
              <a:off x="2342291" y="3492013"/>
              <a:ext cx="300038" cy="1424436"/>
            </a:xfrm>
            <a:prstGeom prst="rect">
              <a:avLst/>
            </a:prstGeom>
            <a:solidFill>
              <a:srgbClr val="FC943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6" name="Rectangle 42">
              <a:extLst>
                <a:ext uri="{FF2B5EF4-FFF2-40B4-BE49-F238E27FC236}">
                  <a16:creationId xmlns:a16="http://schemas.microsoft.com/office/drawing/2014/main" id="{5E7E7EFF-A525-7133-5B01-8EA481B94AB4}"/>
                </a:ext>
              </a:extLst>
            </p:cNvPr>
            <p:cNvSpPr>
              <a:spLocks noChangeArrowheads="1"/>
            </p:cNvSpPr>
            <p:nvPr/>
          </p:nvSpPr>
          <p:spPr bwMode="auto">
            <a:xfrm>
              <a:off x="1851752" y="2840933"/>
              <a:ext cx="300038" cy="127040"/>
            </a:xfrm>
            <a:prstGeom prst="rect">
              <a:avLst/>
            </a:prstGeom>
            <a:solidFill>
              <a:srgbClr val="62BCA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7" name="Rectangle 43">
              <a:extLst>
                <a:ext uri="{FF2B5EF4-FFF2-40B4-BE49-F238E27FC236}">
                  <a16:creationId xmlns:a16="http://schemas.microsoft.com/office/drawing/2014/main" id="{6A4302BF-F4EC-82B2-5C28-4AA31DA81381}"/>
                </a:ext>
              </a:extLst>
            </p:cNvPr>
            <p:cNvSpPr>
              <a:spLocks noChangeArrowheads="1"/>
            </p:cNvSpPr>
            <p:nvPr/>
          </p:nvSpPr>
          <p:spPr bwMode="auto">
            <a:xfrm>
              <a:off x="1851752" y="2967973"/>
              <a:ext cx="300038" cy="115924"/>
            </a:xfrm>
            <a:prstGeom prst="rect">
              <a:avLst/>
            </a:prstGeom>
            <a:solidFill>
              <a:srgbClr val="001E5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8" name="Rectangle 44">
              <a:extLst>
                <a:ext uri="{FF2B5EF4-FFF2-40B4-BE49-F238E27FC236}">
                  <a16:creationId xmlns:a16="http://schemas.microsoft.com/office/drawing/2014/main" id="{1F0F7992-18D6-2378-315F-3787D59EA7EE}"/>
                </a:ext>
              </a:extLst>
            </p:cNvPr>
            <p:cNvSpPr>
              <a:spLocks noChangeArrowheads="1"/>
            </p:cNvSpPr>
            <p:nvPr/>
          </p:nvSpPr>
          <p:spPr bwMode="auto">
            <a:xfrm>
              <a:off x="1851752" y="3083897"/>
              <a:ext cx="300038" cy="1830964"/>
            </a:xfrm>
            <a:prstGeom prst="rect">
              <a:avLst/>
            </a:prstGeom>
            <a:solidFill>
              <a:srgbClr val="FC943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9" name="Rectangle 45">
              <a:extLst>
                <a:ext uri="{FF2B5EF4-FFF2-40B4-BE49-F238E27FC236}">
                  <a16:creationId xmlns:a16="http://schemas.microsoft.com/office/drawing/2014/main" id="{2B50DD97-CEF3-1128-690F-699791A35ED6}"/>
                </a:ext>
              </a:extLst>
            </p:cNvPr>
            <p:cNvSpPr>
              <a:spLocks noChangeArrowheads="1"/>
            </p:cNvSpPr>
            <p:nvPr/>
          </p:nvSpPr>
          <p:spPr bwMode="auto">
            <a:xfrm>
              <a:off x="943422" y="3395145"/>
              <a:ext cx="300038" cy="80988"/>
            </a:xfrm>
            <a:prstGeom prst="rect">
              <a:avLst/>
            </a:prstGeom>
            <a:solidFill>
              <a:srgbClr val="538BD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0" name="Rectangle 46">
              <a:extLst>
                <a:ext uri="{FF2B5EF4-FFF2-40B4-BE49-F238E27FC236}">
                  <a16:creationId xmlns:a16="http://schemas.microsoft.com/office/drawing/2014/main" id="{7A971E17-CD7A-6CF3-BBCD-ED6A182EE67C}"/>
                </a:ext>
              </a:extLst>
            </p:cNvPr>
            <p:cNvSpPr>
              <a:spLocks noChangeArrowheads="1"/>
            </p:cNvSpPr>
            <p:nvPr/>
          </p:nvSpPr>
          <p:spPr bwMode="auto">
            <a:xfrm>
              <a:off x="943422" y="3476133"/>
              <a:ext cx="300038" cy="28584"/>
            </a:xfrm>
            <a:prstGeom prst="rect">
              <a:avLst/>
            </a:prstGeom>
            <a:solidFill>
              <a:srgbClr val="00528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1" name="Rectangle 47">
              <a:extLst>
                <a:ext uri="{FF2B5EF4-FFF2-40B4-BE49-F238E27FC236}">
                  <a16:creationId xmlns:a16="http://schemas.microsoft.com/office/drawing/2014/main" id="{1A0E259E-9D88-CB80-C3BE-DB8C04E1781B}"/>
                </a:ext>
              </a:extLst>
            </p:cNvPr>
            <p:cNvSpPr>
              <a:spLocks noChangeArrowheads="1"/>
            </p:cNvSpPr>
            <p:nvPr/>
          </p:nvSpPr>
          <p:spPr bwMode="auto">
            <a:xfrm>
              <a:off x="943422" y="3504717"/>
              <a:ext cx="300038" cy="114336"/>
            </a:xfrm>
            <a:prstGeom prst="rect">
              <a:avLst/>
            </a:prstGeom>
            <a:solidFill>
              <a:srgbClr val="62BCA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2" name="Rectangle 48">
              <a:extLst>
                <a:ext uri="{FF2B5EF4-FFF2-40B4-BE49-F238E27FC236}">
                  <a16:creationId xmlns:a16="http://schemas.microsoft.com/office/drawing/2014/main" id="{2F76031D-2CC2-BF0A-02FE-EABBC3D106DA}"/>
                </a:ext>
              </a:extLst>
            </p:cNvPr>
            <p:cNvSpPr>
              <a:spLocks noChangeArrowheads="1"/>
            </p:cNvSpPr>
            <p:nvPr/>
          </p:nvSpPr>
          <p:spPr bwMode="auto">
            <a:xfrm>
              <a:off x="943422" y="3619053"/>
              <a:ext cx="300038" cy="193736"/>
            </a:xfrm>
            <a:prstGeom prst="rect">
              <a:avLst/>
            </a:prstGeom>
            <a:solidFill>
              <a:srgbClr val="001E5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3" name="Rectangle 49">
              <a:extLst>
                <a:ext uri="{FF2B5EF4-FFF2-40B4-BE49-F238E27FC236}">
                  <a16:creationId xmlns:a16="http://schemas.microsoft.com/office/drawing/2014/main" id="{924C2814-1380-B81B-36A9-DB99A74E797E}"/>
                </a:ext>
              </a:extLst>
            </p:cNvPr>
            <p:cNvSpPr>
              <a:spLocks noChangeArrowheads="1"/>
            </p:cNvSpPr>
            <p:nvPr/>
          </p:nvSpPr>
          <p:spPr bwMode="auto">
            <a:xfrm>
              <a:off x="943422" y="3812789"/>
              <a:ext cx="300038" cy="1105248"/>
            </a:xfrm>
            <a:prstGeom prst="rect">
              <a:avLst/>
            </a:prstGeom>
            <a:solidFill>
              <a:srgbClr val="FC943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4" name="Line 50">
              <a:extLst>
                <a:ext uri="{FF2B5EF4-FFF2-40B4-BE49-F238E27FC236}">
                  <a16:creationId xmlns:a16="http://schemas.microsoft.com/office/drawing/2014/main" id="{7BFB7698-DB9F-8437-E588-F98EB266C658}"/>
                </a:ext>
              </a:extLst>
            </p:cNvPr>
            <p:cNvSpPr>
              <a:spLocks noChangeShapeType="1"/>
            </p:cNvSpPr>
            <p:nvPr/>
          </p:nvSpPr>
          <p:spPr bwMode="auto">
            <a:xfrm flipV="1">
              <a:off x="3628170" y="3363385"/>
              <a:ext cx="0" cy="794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Freeform 51">
              <a:extLst>
                <a:ext uri="{FF2B5EF4-FFF2-40B4-BE49-F238E27FC236}">
                  <a16:creationId xmlns:a16="http://schemas.microsoft.com/office/drawing/2014/main" id="{570DF897-0F36-0673-C0AC-F11E47C69751}"/>
                </a:ext>
              </a:extLst>
            </p:cNvPr>
            <p:cNvSpPr>
              <a:spLocks/>
            </p:cNvSpPr>
            <p:nvPr/>
          </p:nvSpPr>
          <p:spPr bwMode="auto">
            <a:xfrm>
              <a:off x="3328132" y="3279221"/>
              <a:ext cx="300038" cy="84164"/>
            </a:xfrm>
            <a:custGeom>
              <a:avLst/>
              <a:gdLst>
                <a:gd name="T0" fmla="*/ 565 w 565"/>
                <a:gd name="T1" fmla="*/ 160 h 160"/>
                <a:gd name="T2" fmla="*/ 565 w 565"/>
                <a:gd name="T3" fmla="*/ 0 h 160"/>
                <a:gd name="T4" fmla="*/ 0 w 565"/>
                <a:gd name="T5" fmla="*/ 0 h 160"/>
                <a:gd name="T6" fmla="*/ 0 w 565"/>
                <a:gd name="T7" fmla="*/ 160 h 160"/>
              </a:gdLst>
              <a:ahLst/>
              <a:cxnLst>
                <a:cxn ang="0">
                  <a:pos x="T0" y="T1"/>
                </a:cxn>
                <a:cxn ang="0">
                  <a:pos x="T2" y="T3"/>
                </a:cxn>
                <a:cxn ang="0">
                  <a:pos x="T4" y="T5"/>
                </a:cxn>
                <a:cxn ang="0">
                  <a:pos x="T6" y="T7"/>
                </a:cxn>
              </a:cxnLst>
              <a:rect l="0" t="0" r="r" b="b"/>
              <a:pathLst>
                <a:path w="565" h="160">
                  <a:moveTo>
                    <a:pt x="565" y="160"/>
                  </a:moveTo>
                  <a:lnTo>
                    <a:pt x="565" y="0"/>
                  </a:lnTo>
                  <a:lnTo>
                    <a:pt x="0" y="0"/>
                  </a:lnTo>
                  <a:lnTo>
                    <a:pt x="0" y="1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Freeform 52">
              <a:extLst>
                <a:ext uri="{FF2B5EF4-FFF2-40B4-BE49-F238E27FC236}">
                  <a16:creationId xmlns:a16="http://schemas.microsoft.com/office/drawing/2014/main" id="{3E381001-5295-8CD7-C34E-03EDB5050718}"/>
                </a:ext>
              </a:extLst>
            </p:cNvPr>
            <p:cNvSpPr>
              <a:spLocks/>
            </p:cNvSpPr>
            <p:nvPr/>
          </p:nvSpPr>
          <p:spPr bwMode="auto">
            <a:xfrm>
              <a:off x="3823433" y="3679397"/>
              <a:ext cx="298451" cy="142920"/>
            </a:xfrm>
            <a:custGeom>
              <a:avLst/>
              <a:gdLst>
                <a:gd name="T0" fmla="*/ 565 w 565"/>
                <a:gd name="T1" fmla="*/ 270 h 270"/>
                <a:gd name="T2" fmla="*/ 565 w 565"/>
                <a:gd name="T3" fmla="*/ 0 h 270"/>
                <a:gd name="T4" fmla="*/ 0 w 565"/>
                <a:gd name="T5" fmla="*/ 0 h 270"/>
                <a:gd name="T6" fmla="*/ 0 w 565"/>
                <a:gd name="T7" fmla="*/ 270 h 270"/>
              </a:gdLst>
              <a:ahLst/>
              <a:cxnLst>
                <a:cxn ang="0">
                  <a:pos x="T0" y="T1"/>
                </a:cxn>
                <a:cxn ang="0">
                  <a:pos x="T2" y="T3"/>
                </a:cxn>
                <a:cxn ang="0">
                  <a:pos x="T4" y="T5"/>
                </a:cxn>
                <a:cxn ang="0">
                  <a:pos x="T6" y="T7"/>
                </a:cxn>
              </a:cxnLst>
              <a:rect l="0" t="0" r="r" b="b"/>
              <a:pathLst>
                <a:path w="565" h="270">
                  <a:moveTo>
                    <a:pt x="565" y="270"/>
                  </a:moveTo>
                  <a:lnTo>
                    <a:pt x="565" y="0"/>
                  </a:lnTo>
                  <a:lnTo>
                    <a:pt x="0" y="0"/>
                  </a:lnTo>
                  <a:lnTo>
                    <a:pt x="0" y="270"/>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9" name="Line 55">
              <a:extLst>
                <a:ext uri="{FF2B5EF4-FFF2-40B4-BE49-F238E27FC236}">
                  <a16:creationId xmlns:a16="http://schemas.microsoft.com/office/drawing/2014/main" id="{E9EA6AC3-AB16-77DB-A45F-5FA7FDCC8DE9}"/>
                </a:ext>
              </a:extLst>
            </p:cNvPr>
            <p:cNvSpPr>
              <a:spLocks noChangeShapeType="1"/>
            </p:cNvSpPr>
            <p:nvPr/>
          </p:nvSpPr>
          <p:spPr bwMode="auto">
            <a:xfrm flipV="1">
              <a:off x="3628170" y="3601585"/>
              <a:ext cx="0" cy="38906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2" name="Line 58">
              <a:extLst>
                <a:ext uri="{FF2B5EF4-FFF2-40B4-BE49-F238E27FC236}">
                  <a16:creationId xmlns:a16="http://schemas.microsoft.com/office/drawing/2014/main" id="{323EBF09-D833-6C67-445A-2769C204B854}"/>
                </a:ext>
              </a:extLst>
            </p:cNvPr>
            <p:cNvSpPr>
              <a:spLocks noChangeShapeType="1"/>
            </p:cNvSpPr>
            <p:nvPr/>
          </p:nvSpPr>
          <p:spPr bwMode="auto">
            <a:xfrm flipH="1">
              <a:off x="3823433" y="3973177"/>
              <a:ext cx="298451"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4" name="Line 59">
              <a:extLst>
                <a:ext uri="{FF2B5EF4-FFF2-40B4-BE49-F238E27FC236}">
                  <a16:creationId xmlns:a16="http://schemas.microsoft.com/office/drawing/2014/main" id="{577CA266-F492-99C8-1E86-AE80B0A1597E}"/>
                </a:ext>
              </a:extLst>
            </p:cNvPr>
            <p:cNvSpPr>
              <a:spLocks noChangeShapeType="1"/>
            </p:cNvSpPr>
            <p:nvPr/>
          </p:nvSpPr>
          <p:spPr bwMode="auto">
            <a:xfrm flipH="1">
              <a:off x="3823433" y="3896953"/>
              <a:ext cx="298451"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5" name="Line 60">
              <a:extLst>
                <a:ext uri="{FF2B5EF4-FFF2-40B4-BE49-F238E27FC236}">
                  <a16:creationId xmlns:a16="http://schemas.microsoft.com/office/drawing/2014/main" id="{06D4B82C-39E8-2F84-1F2D-3E1F87DE3AA3}"/>
                </a:ext>
              </a:extLst>
            </p:cNvPr>
            <p:cNvSpPr>
              <a:spLocks noChangeShapeType="1"/>
            </p:cNvSpPr>
            <p:nvPr/>
          </p:nvSpPr>
          <p:spPr bwMode="auto">
            <a:xfrm flipH="1">
              <a:off x="3823433" y="3822317"/>
              <a:ext cx="298451"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6" name="Line 61">
              <a:extLst>
                <a:ext uri="{FF2B5EF4-FFF2-40B4-BE49-F238E27FC236}">
                  <a16:creationId xmlns:a16="http://schemas.microsoft.com/office/drawing/2014/main" id="{A724FDBD-1E2C-CEA1-A25F-2D0CC115B317}"/>
                </a:ext>
              </a:extLst>
            </p:cNvPr>
            <p:cNvSpPr>
              <a:spLocks noChangeShapeType="1"/>
            </p:cNvSpPr>
            <p:nvPr/>
          </p:nvSpPr>
          <p:spPr bwMode="auto">
            <a:xfrm flipV="1">
              <a:off x="3628170" y="3442785"/>
              <a:ext cx="0" cy="158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7" name="Line 62">
              <a:extLst>
                <a:ext uri="{FF2B5EF4-FFF2-40B4-BE49-F238E27FC236}">
                  <a16:creationId xmlns:a16="http://schemas.microsoft.com/office/drawing/2014/main" id="{BCCC20A9-7311-9B20-1332-932AE7A283DF}"/>
                </a:ext>
              </a:extLst>
            </p:cNvPr>
            <p:cNvSpPr>
              <a:spLocks noChangeShapeType="1"/>
            </p:cNvSpPr>
            <p:nvPr/>
          </p:nvSpPr>
          <p:spPr bwMode="auto">
            <a:xfrm>
              <a:off x="4804511" y="3615877"/>
              <a:ext cx="0" cy="16674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8" name="Line 63">
              <a:extLst>
                <a:ext uri="{FF2B5EF4-FFF2-40B4-BE49-F238E27FC236}">
                  <a16:creationId xmlns:a16="http://schemas.microsoft.com/office/drawing/2014/main" id="{1FE7DFE8-103F-B2D2-1346-942A439367EA}"/>
                </a:ext>
              </a:extLst>
            </p:cNvPr>
            <p:cNvSpPr>
              <a:spLocks noChangeShapeType="1"/>
            </p:cNvSpPr>
            <p:nvPr/>
          </p:nvSpPr>
          <p:spPr bwMode="auto">
            <a:xfrm>
              <a:off x="4804511" y="3546005"/>
              <a:ext cx="0" cy="6987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9" name="Line 64">
              <a:extLst>
                <a:ext uri="{FF2B5EF4-FFF2-40B4-BE49-F238E27FC236}">
                  <a16:creationId xmlns:a16="http://schemas.microsoft.com/office/drawing/2014/main" id="{1A029D6F-A852-AEC7-BC92-F6A633C69958}"/>
                </a:ext>
              </a:extLst>
            </p:cNvPr>
            <p:cNvSpPr>
              <a:spLocks noChangeShapeType="1"/>
            </p:cNvSpPr>
            <p:nvPr/>
          </p:nvSpPr>
          <p:spPr bwMode="auto">
            <a:xfrm flipV="1">
              <a:off x="5104550" y="3615877"/>
              <a:ext cx="0" cy="16674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0" name="Line 65">
              <a:extLst>
                <a:ext uri="{FF2B5EF4-FFF2-40B4-BE49-F238E27FC236}">
                  <a16:creationId xmlns:a16="http://schemas.microsoft.com/office/drawing/2014/main" id="{009DC872-D0D1-5060-3472-59D8352CAD85}"/>
                </a:ext>
              </a:extLst>
            </p:cNvPr>
            <p:cNvSpPr>
              <a:spLocks noChangeShapeType="1"/>
            </p:cNvSpPr>
            <p:nvPr/>
          </p:nvSpPr>
          <p:spPr bwMode="auto">
            <a:xfrm flipV="1">
              <a:off x="5104550" y="3546005"/>
              <a:ext cx="0" cy="6987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1" name="Line 66">
              <a:extLst>
                <a:ext uri="{FF2B5EF4-FFF2-40B4-BE49-F238E27FC236}">
                  <a16:creationId xmlns:a16="http://schemas.microsoft.com/office/drawing/2014/main" id="{CDB925BB-CC7F-2D9E-2760-173FF08AA067}"/>
                </a:ext>
              </a:extLst>
            </p:cNvPr>
            <p:cNvSpPr>
              <a:spLocks noChangeShapeType="1"/>
            </p:cNvSpPr>
            <p:nvPr/>
          </p:nvSpPr>
          <p:spPr bwMode="auto">
            <a:xfrm flipH="1">
              <a:off x="4804511" y="3782617"/>
              <a:ext cx="3000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2" name="Line 67">
              <a:extLst>
                <a:ext uri="{FF2B5EF4-FFF2-40B4-BE49-F238E27FC236}">
                  <a16:creationId xmlns:a16="http://schemas.microsoft.com/office/drawing/2014/main" id="{8E4F759E-D6B0-4A0C-F481-A92F68CBE10A}"/>
                </a:ext>
              </a:extLst>
            </p:cNvPr>
            <p:cNvSpPr>
              <a:spLocks noChangeShapeType="1"/>
            </p:cNvSpPr>
            <p:nvPr/>
          </p:nvSpPr>
          <p:spPr bwMode="auto">
            <a:xfrm flipH="1">
              <a:off x="4804511" y="3615877"/>
              <a:ext cx="3000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3" name="Line 68">
              <a:extLst>
                <a:ext uri="{FF2B5EF4-FFF2-40B4-BE49-F238E27FC236}">
                  <a16:creationId xmlns:a16="http://schemas.microsoft.com/office/drawing/2014/main" id="{2326C82D-C92D-AED4-EB31-C9A69FDA7877}"/>
                </a:ext>
              </a:extLst>
            </p:cNvPr>
            <p:cNvSpPr>
              <a:spLocks noChangeShapeType="1"/>
            </p:cNvSpPr>
            <p:nvPr/>
          </p:nvSpPr>
          <p:spPr bwMode="auto">
            <a:xfrm flipH="1">
              <a:off x="4804511" y="3546005"/>
              <a:ext cx="3000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4" name="Freeform 69">
              <a:extLst>
                <a:ext uri="{FF2B5EF4-FFF2-40B4-BE49-F238E27FC236}">
                  <a16:creationId xmlns:a16="http://schemas.microsoft.com/office/drawing/2014/main" id="{0B9B1AC8-9F58-BAAD-8E45-F9B681D74D5A}"/>
                </a:ext>
              </a:extLst>
            </p:cNvPr>
            <p:cNvSpPr>
              <a:spLocks/>
            </p:cNvSpPr>
            <p:nvPr/>
          </p:nvSpPr>
          <p:spPr bwMode="auto">
            <a:xfrm>
              <a:off x="4804511" y="3414201"/>
              <a:ext cx="300038" cy="131804"/>
            </a:xfrm>
            <a:custGeom>
              <a:avLst/>
              <a:gdLst>
                <a:gd name="T0" fmla="*/ 565 w 565"/>
                <a:gd name="T1" fmla="*/ 250 h 250"/>
                <a:gd name="T2" fmla="*/ 565 w 565"/>
                <a:gd name="T3" fmla="*/ 0 h 250"/>
                <a:gd name="T4" fmla="*/ 0 w 565"/>
                <a:gd name="T5" fmla="*/ 0 h 250"/>
                <a:gd name="T6" fmla="*/ 0 w 565"/>
                <a:gd name="T7" fmla="*/ 250 h 250"/>
              </a:gdLst>
              <a:ahLst/>
              <a:cxnLst>
                <a:cxn ang="0">
                  <a:pos x="T0" y="T1"/>
                </a:cxn>
                <a:cxn ang="0">
                  <a:pos x="T2" y="T3"/>
                </a:cxn>
                <a:cxn ang="0">
                  <a:pos x="T4" y="T5"/>
                </a:cxn>
                <a:cxn ang="0">
                  <a:pos x="T6" y="T7"/>
                </a:cxn>
              </a:cxnLst>
              <a:rect l="0" t="0" r="r" b="b"/>
              <a:pathLst>
                <a:path w="565" h="250">
                  <a:moveTo>
                    <a:pt x="565" y="250"/>
                  </a:moveTo>
                  <a:lnTo>
                    <a:pt x="565" y="0"/>
                  </a:lnTo>
                  <a:lnTo>
                    <a:pt x="0" y="0"/>
                  </a:lnTo>
                  <a:lnTo>
                    <a:pt x="0" y="25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5" name="Freeform 70">
              <a:extLst>
                <a:ext uri="{FF2B5EF4-FFF2-40B4-BE49-F238E27FC236}">
                  <a16:creationId xmlns:a16="http://schemas.microsoft.com/office/drawing/2014/main" id="{3E753019-DD82-3FCA-C49F-97A218F33B77}"/>
                </a:ext>
              </a:extLst>
            </p:cNvPr>
            <p:cNvSpPr>
              <a:spLocks/>
            </p:cNvSpPr>
            <p:nvPr/>
          </p:nvSpPr>
          <p:spPr bwMode="auto">
            <a:xfrm>
              <a:off x="4804511" y="3782617"/>
              <a:ext cx="300038" cy="1135420"/>
            </a:xfrm>
            <a:custGeom>
              <a:avLst/>
              <a:gdLst>
                <a:gd name="T0" fmla="*/ 0 w 565"/>
                <a:gd name="T1" fmla="*/ 0 h 2145"/>
                <a:gd name="T2" fmla="*/ 0 w 565"/>
                <a:gd name="T3" fmla="*/ 2145 h 2145"/>
                <a:gd name="T4" fmla="*/ 565 w 565"/>
                <a:gd name="T5" fmla="*/ 2145 h 2145"/>
                <a:gd name="T6" fmla="*/ 565 w 565"/>
                <a:gd name="T7" fmla="*/ 0 h 2145"/>
              </a:gdLst>
              <a:ahLst/>
              <a:cxnLst>
                <a:cxn ang="0">
                  <a:pos x="T0" y="T1"/>
                </a:cxn>
                <a:cxn ang="0">
                  <a:pos x="T2" y="T3"/>
                </a:cxn>
                <a:cxn ang="0">
                  <a:pos x="T4" y="T5"/>
                </a:cxn>
                <a:cxn ang="0">
                  <a:pos x="T6" y="T7"/>
                </a:cxn>
              </a:cxnLst>
              <a:rect l="0" t="0" r="r" b="b"/>
              <a:pathLst>
                <a:path w="565" h="2145">
                  <a:moveTo>
                    <a:pt x="0" y="0"/>
                  </a:moveTo>
                  <a:lnTo>
                    <a:pt x="0" y="2145"/>
                  </a:lnTo>
                  <a:lnTo>
                    <a:pt x="565" y="2145"/>
                  </a:lnTo>
                  <a:lnTo>
                    <a:pt x="56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6" name="Freeform 71">
              <a:extLst>
                <a:ext uri="{FF2B5EF4-FFF2-40B4-BE49-F238E27FC236}">
                  <a16:creationId xmlns:a16="http://schemas.microsoft.com/office/drawing/2014/main" id="{FFAAFBC1-3271-FEF8-16DD-6FB124B73A55}"/>
                </a:ext>
              </a:extLst>
            </p:cNvPr>
            <p:cNvSpPr>
              <a:spLocks/>
            </p:cNvSpPr>
            <p:nvPr/>
          </p:nvSpPr>
          <p:spPr bwMode="auto">
            <a:xfrm>
              <a:off x="3823433" y="4187557"/>
              <a:ext cx="298451" cy="730480"/>
            </a:xfrm>
            <a:custGeom>
              <a:avLst/>
              <a:gdLst>
                <a:gd name="T0" fmla="*/ 0 w 565"/>
                <a:gd name="T1" fmla="*/ 0 h 1379"/>
                <a:gd name="T2" fmla="*/ 0 w 565"/>
                <a:gd name="T3" fmla="*/ 1379 h 1379"/>
                <a:gd name="T4" fmla="*/ 565 w 565"/>
                <a:gd name="T5" fmla="*/ 1379 h 1379"/>
                <a:gd name="T6" fmla="*/ 565 w 565"/>
                <a:gd name="T7" fmla="*/ 0 h 1379"/>
              </a:gdLst>
              <a:ahLst/>
              <a:cxnLst>
                <a:cxn ang="0">
                  <a:pos x="T0" y="T1"/>
                </a:cxn>
                <a:cxn ang="0">
                  <a:pos x="T2" y="T3"/>
                </a:cxn>
                <a:cxn ang="0">
                  <a:pos x="T4" y="T5"/>
                </a:cxn>
                <a:cxn ang="0">
                  <a:pos x="T6" y="T7"/>
                </a:cxn>
              </a:cxnLst>
              <a:rect l="0" t="0" r="r" b="b"/>
              <a:pathLst>
                <a:path w="565" h="1379">
                  <a:moveTo>
                    <a:pt x="0" y="0"/>
                  </a:moveTo>
                  <a:lnTo>
                    <a:pt x="0" y="1379"/>
                  </a:lnTo>
                  <a:lnTo>
                    <a:pt x="565" y="1379"/>
                  </a:lnTo>
                  <a:lnTo>
                    <a:pt x="565" y="0"/>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7" name="Line 72">
              <a:extLst>
                <a:ext uri="{FF2B5EF4-FFF2-40B4-BE49-F238E27FC236}">
                  <a16:creationId xmlns:a16="http://schemas.microsoft.com/office/drawing/2014/main" id="{1F761D1F-BE03-4E73-438F-B2F991553CB1}"/>
                </a:ext>
              </a:extLst>
            </p:cNvPr>
            <p:cNvSpPr>
              <a:spLocks noChangeShapeType="1"/>
            </p:cNvSpPr>
            <p:nvPr/>
          </p:nvSpPr>
          <p:spPr bwMode="auto">
            <a:xfrm flipH="1">
              <a:off x="3823433" y="4187557"/>
              <a:ext cx="298451"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0" name="Freeform 75">
              <a:extLst>
                <a:ext uri="{FF2B5EF4-FFF2-40B4-BE49-F238E27FC236}">
                  <a16:creationId xmlns:a16="http://schemas.microsoft.com/office/drawing/2014/main" id="{8A52D9BB-006B-0659-399D-912BC5854A8A}"/>
                </a:ext>
              </a:extLst>
            </p:cNvPr>
            <p:cNvSpPr>
              <a:spLocks/>
            </p:cNvSpPr>
            <p:nvPr/>
          </p:nvSpPr>
          <p:spPr bwMode="auto">
            <a:xfrm>
              <a:off x="3328132" y="3990645"/>
              <a:ext cx="300038" cy="927392"/>
            </a:xfrm>
            <a:custGeom>
              <a:avLst/>
              <a:gdLst>
                <a:gd name="T0" fmla="*/ 0 w 565"/>
                <a:gd name="T1" fmla="*/ 0 h 1752"/>
                <a:gd name="T2" fmla="*/ 0 w 565"/>
                <a:gd name="T3" fmla="*/ 1752 h 1752"/>
                <a:gd name="T4" fmla="*/ 565 w 565"/>
                <a:gd name="T5" fmla="*/ 1752 h 1752"/>
                <a:gd name="T6" fmla="*/ 565 w 565"/>
                <a:gd name="T7" fmla="*/ 0 h 1752"/>
              </a:gdLst>
              <a:ahLst/>
              <a:cxnLst>
                <a:cxn ang="0">
                  <a:pos x="T0" y="T1"/>
                </a:cxn>
                <a:cxn ang="0">
                  <a:pos x="T2" y="T3"/>
                </a:cxn>
                <a:cxn ang="0">
                  <a:pos x="T4" y="T5"/>
                </a:cxn>
                <a:cxn ang="0">
                  <a:pos x="T6" y="T7"/>
                </a:cxn>
              </a:cxnLst>
              <a:rect l="0" t="0" r="r" b="b"/>
              <a:pathLst>
                <a:path w="565" h="1752">
                  <a:moveTo>
                    <a:pt x="0" y="0"/>
                  </a:moveTo>
                  <a:lnTo>
                    <a:pt x="0" y="1752"/>
                  </a:lnTo>
                  <a:lnTo>
                    <a:pt x="565" y="1752"/>
                  </a:lnTo>
                  <a:lnTo>
                    <a:pt x="56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1" name="Freeform 76">
              <a:extLst>
                <a:ext uri="{FF2B5EF4-FFF2-40B4-BE49-F238E27FC236}">
                  <a16:creationId xmlns:a16="http://schemas.microsoft.com/office/drawing/2014/main" id="{38D610B7-5E5A-AD16-C513-5DBD35E3F43C}"/>
                </a:ext>
              </a:extLst>
            </p:cNvPr>
            <p:cNvSpPr>
              <a:spLocks/>
            </p:cNvSpPr>
            <p:nvPr/>
          </p:nvSpPr>
          <p:spPr bwMode="auto">
            <a:xfrm>
              <a:off x="1851752" y="2840933"/>
              <a:ext cx="300038" cy="127040"/>
            </a:xfrm>
            <a:custGeom>
              <a:avLst/>
              <a:gdLst>
                <a:gd name="T0" fmla="*/ 566 w 566"/>
                <a:gd name="T1" fmla="*/ 241 h 241"/>
                <a:gd name="T2" fmla="*/ 566 w 566"/>
                <a:gd name="T3" fmla="*/ 0 h 241"/>
                <a:gd name="T4" fmla="*/ 0 w 566"/>
                <a:gd name="T5" fmla="*/ 0 h 241"/>
                <a:gd name="T6" fmla="*/ 0 w 566"/>
                <a:gd name="T7" fmla="*/ 241 h 241"/>
              </a:gdLst>
              <a:ahLst/>
              <a:cxnLst>
                <a:cxn ang="0">
                  <a:pos x="T0" y="T1"/>
                </a:cxn>
                <a:cxn ang="0">
                  <a:pos x="T2" y="T3"/>
                </a:cxn>
                <a:cxn ang="0">
                  <a:pos x="T4" y="T5"/>
                </a:cxn>
                <a:cxn ang="0">
                  <a:pos x="T6" y="T7"/>
                </a:cxn>
              </a:cxnLst>
              <a:rect l="0" t="0" r="r" b="b"/>
              <a:pathLst>
                <a:path w="566" h="241">
                  <a:moveTo>
                    <a:pt x="566" y="241"/>
                  </a:moveTo>
                  <a:lnTo>
                    <a:pt x="566" y="0"/>
                  </a:lnTo>
                  <a:lnTo>
                    <a:pt x="0" y="0"/>
                  </a:lnTo>
                  <a:lnTo>
                    <a:pt x="0" y="241"/>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3" name="Freeform 78">
              <a:extLst>
                <a:ext uri="{FF2B5EF4-FFF2-40B4-BE49-F238E27FC236}">
                  <a16:creationId xmlns:a16="http://schemas.microsoft.com/office/drawing/2014/main" id="{D3DCC2CB-4DA2-AEDC-D3E1-5DAF63CB18F7}"/>
                </a:ext>
              </a:extLst>
            </p:cNvPr>
            <p:cNvSpPr>
              <a:spLocks/>
            </p:cNvSpPr>
            <p:nvPr/>
          </p:nvSpPr>
          <p:spPr bwMode="auto">
            <a:xfrm>
              <a:off x="2342291" y="3053725"/>
              <a:ext cx="300038" cy="138156"/>
            </a:xfrm>
            <a:custGeom>
              <a:avLst/>
              <a:gdLst>
                <a:gd name="T0" fmla="*/ 566 w 566"/>
                <a:gd name="T1" fmla="*/ 261 h 261"/>
                <a:gd name="T2" fmla="*/ 566 w 566"/>
                <a:gd name="T3" fmla="*/ 0 h 261"/>
                <a:gd name="T4" fmla="*/ 0 w 566"/>
                <a:gd name="T5" fmla="*/ 0 h 261"/>
                <a:gd name="T6" fmla="*/ 0 w 566"/>
                <a:gd name="T7" fmla="*/ 261 h 261"/>
              </a:gdLst>
              <a:ahLst/>
              <a:cxnLst>
                <a:cxn ang="0">
                  <a:pos x="T0" y="T1"/>
                </a:cxn>
                <a:cxn ang="0">
                  <a:pos x="T2" y="T3"/>
                </a:cxn>
                <a:cxn ang="0">
                  <a:pos x="T4" y="T5"/>
                </a:cxn>
                <a:cxn ang="0">
                  <a:pos x="T6" y="T7"/>
                </a:cxn>
              </a:cxnLst>
              <a:rect l="0" t="0" r="r" b="b"/>
              <a:pathLst>
                <a:path w="566" h="261">
                  <a:moveTo>
                    <a:pt x="566" y="261"/>
                  </a:moveTo>
                  <a:lnTo>
                    <a:pt x="566" y="0"/>
                  </a:lnTo>
                  <a:lnTo>
                    <a:pt x="0" y="0"/>
                  </a:lnTo>
                  <a:lnTo>
                    <a:pt x="0" y="261"/>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8" name="Line 83">
              <a:extLst>
                <a:ext uri="{FF2B5EF4-FFF2-40B4-BE49-F238E27FC236}">
                  <a16:creationId xmlns:a16="http://schemas.microsoft.com/office/drawing/2014/main" id="{2305AACE-0235-F0CF-0DE2-AF209512B188}"/>
                </a:ext>
              </a:extLst>
            </p:cNvPr>
            <p:cNvSpPr>
              <a:spLocks noChangeShapeType="1"/>
            </p:cNvSpPr>
            <p:nvPr/>
          </p:nvSpPr>
          <p:spPr bwMode="auto">
            <a:xfrm flipH="1">
              <a:off x="1851752" y="2967973"/>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9" name="Line 84">
              <a:extLst>
                <a:ext uri="{FF2B5EF4-FFF2-40B4-BE49-F238E27FC236}">
                  <a16:creationId xmlns:a16="http://schemas.microsoft.com/office/drawing/2014/main" id="{7382BEFC-5EEB-30C0-872D-B1652E1C9CB9}"/>
                </a:ext>
              </a:extLst>
            </p:cNvPr>
            <p:cNvSpPr>
              <a:spLocks noChangeShapeType="1"/>
            </p:cNvSpPr>
            <p:nvPr/>
          </p:nvSpPr>
          <p:spPr bwMode="auto">
            <a:xfrm flipH="1">
              <a:off x="1851752" y="3083897"/>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0" name="Line 85">
              <a:extLst>
                <a:ext uri="{FF2B5EF4-FFF2-40B4-BE49-F238E27FC236}">
                  <a16:creationId xmlns:a16="http://schemas.microsoft.com/office/drawing/2014/main" id="{826F31FB-C173-EBFB-D74F-24A367622860}"/>
                </a:ext>
              </a:extLst>
            </p:cNvPr>
            <p:cNvSpPr>
              <a:spLocks noChangeShapeType="1"/>
            </p:cNvSpPr>
            <p:nvPr/>
          </p:nvSpPr>
          <p:spPr bwMode="auto">
            <a:xfrm>
              <a:off x="3328132" y="3363385"/>
              <a:ext cx="0" cy="794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5" name="Line 90">
              <a:extLst>
                <a:ext uri="{FF2B5EF4-FFF2-40B4-BE49-F238E27FC236}">
                  <a16:creationId xmlns:a16="http://schemas.microsoft.com/office/drawing/2014/main" id="{3B5F8332-85CB-87E7-B560-EAD5FDF925EF}"/>
                </a:ext>
              </a:extLst>
            </p:cNvPr>
            <p:cNvSpPr>
              <a:spLocks noChangeShapeType="1"/>
            </p:cNvSpPr>
            <p:nvPr/>
          </p:nvSpPr>
          <p:spPr bwMode="auto">
            <a:xfrm>
              <a:off x="3328132" y="3601585"/>
              <a:ext cx="0" cy="38906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7" name="Freeform 92">
              <a:extLst>
                <a:ext uri="{FF2B5EF4-FFF2-40B4-BE49-F238E27FC236}">
                  <a16:creationId xmlns:a16="http://schemas.microsoft.com/office/drawing/2014/main" id="{9E6080AD-2F84-AC04-F256-3264EA12FE5F}"/>
                </a:ext>
              </a:extLst>
            </p:cNvPr>
            <p:cNvSpPr>
              <a:spLocks/>
            </p:cNvSpPr>
            <p:nvPr/>
          </p:nvSpPr>
          <p:spPr bwMode="auto">
            <a:xfrm>
              <a:off x="2837593" y="3234757"/>
              <a:ext cx="298451" cy="368416"/>
            </a:xfrm>
            <a:custGeom>
              <a:avLst/>
              <a:gdLst>
                <a:gd name="T0" fmla="*/ 566 w 566"/>
                <a:gd name="T1" fmla="*/ 695 h 695"/>
                <a:gd name="T2" fmla="*/ 566 w 566"/>
                <a:gd name="T3" fmla="*/ 0 h 695"/>
                <a:gd name="T4" fmla="*/ 0 w 566"/>
                <a:gd name="T5" fmla="*/ 0 h 695"/>
                <a:gd name="T6" fmla="*/ 0 w 566"/>
                <a:gd name="T7" fmla="*/ 695 h 695"/>
              </a:gdLst>
              <a:ahLst/>
              <a:cxnLst>
                <a:cxn ang="0">
                  <a:pos x="T0" y="T1"/>
                </a:cxn>
                <a:cxn ang="0">
                  <a:pos x="T2" y="T3"/>
                </a:cxn>
                <a:cxn ang="0">
                  <a:pos x="T4" y="T5"/>
                </a:cxn>
                <a:cxn ang="0">
                  <a:pos x="T6" y="T7"/>
                </a:cxn>
              </a:cxnLst>
              <a:rect l="0" t="0" r="r" b="b"/>
              <a:pathLst>
                <a:path w="566" h="695">
                  <a:moveTo>
                    <a:pt x="566" y="695"/>
                  </a:moveTo>
                  <a:lnTo>
                    <a:pt x="566" y="0"/>
                  </a:lnTo>
                  <a:lnTo>
                    <a:pt x="0" y="0"/>
                  </a:lnTo>
                  <a:lnTo>
                    <a:pt x="0" y="695"/>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8" name="Line 93">
              <a:extLst>
                <a:ext uri="{FF2B5EF4-FFF2-40B4-BE49-F238E27FC236}">
                  <a16:creationId xmlns:a16="http://schemas.microsoft.com/office/drawing/2014/main" id="{B8178D5C-27D4-FC8B-BC78-D82DD02E8D0F}"/>
                </a:ext>
              </a:extLst>
            </p:cNvPr>
            <p:cNvSpPr>
              <a:spLocks noChangeShapeType="1"/>
            </p:cNvSpPr>
            <p:nvPr/>
          </p:nvSpPr>
          <p:spPr bwMode="auto">
            <a:xfrm>
              <a:off x="3328132" y="3442785"/>
              <a:ext cx="0" cy="158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9" name="Line 94">
              <a:extLst>
                <a:ext uri="{FF2B5EF4-FFF2-40B4-BE49-F238E27FC236}">
                  <a16:creationId xmlns:a16="http://schemas.microsoft.com/office/drawing/2014/main" id="{CEAD1E23-7547-4760-E0A2-1DDA93511F3D}"/>
                </a:ext>
              </a:extLst>
            </p:cNvPr>
            <p:cNvSpPr>
              <a:spLocks noChangeShapeType="1"/>
            </p:cNvSpPr>
            <p:nvPr/>
          </p:nvSpPr>
          <p:spPr bwMode="auto">
            <a:xfrm flipH="1">
              <a:off x="2837593" y="3822317"/>
              <a:ext cx="298451"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0" name="Line 95">
              <a:extLst>
                <a:ext uri="{FF2B5EF4-FFF2-40B4-BE49-F238E27FC236}">
                  <a16:creationId xmlns:a16="http://schemas.microsoft.com/office/drawing/2014/main" id="{3EBD1276-9EEB-CB11-F7AD-F77EDB76BF66}"/>
                </a:ext>
              </a:extLst>
            </p:cNvPr>
            <p:cNvSpPr>
              <a:spLocks noChangeShapeType="1"/>
            </p:cNvSpPr>
            <p:nvPr/>
          </p:nvSpPr>
          <p:spPr bwMode="auto">
            <a:xfrm flipH="1">
              <a:off x="2837593" y="3603173"/>
              <a:ext cx="298451"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1" name="Line 96">
              <a:extLst>
                <a:ext uri="{FF2B5EF4-FFF2-40B4-BE49-F238E27FC236}">
                  <a16:creationId xmlns:a16="http://schemas.microsoft.com/office/drawing/2014/main" id="{67E66FC6-77CB-AAFB-A0AD-00B0A31F9212}"/>
                </a:ext>
              </a:extLst>
            </p:cNvPr>
            <p:cNvSpPr>
              <a:spLocks noChangeShapeType="1"/>
            </p:cNvSpPr>
            <p:nvPr/>
          </p:nvSpPr>
          <p:spPr bwMode="auto">
            <a:xfrm flipH="1">
              <a:off x="2342291" y="3492013"/>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2" name="Line 97">
              <a:extLst>
                <a:ext uri="{FF2B5EF4-FFF2-40B4-BE49-F238E27FC236}">
                  <a16:creationId xmlns:a16="http://schemas.microsoft.com/office/drawing/2014/main" id="{CB2C7CAF-4459-F71B-49BE-CD1FD5F21AC4}"/>
                </a:ext>
              </a:extLst>
            </p:cNvPr>
            <p:cNvSpPr>
              <a:spLocks noChangeShapeType="1"/>
            </p:cNvSpPr>
            <p:nvPr/>
          </p:nvSpPr>
          <p:spPr bwMode="auto">
            <a:xfrm flipH="1">
              <a:off x="2342291" y="3344329"/>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3" name="Line 98">
              <a:extLst>
                <a:ext uri="{FF2B5EF4-FFF2-40B4-BE49-F238E27FC236}">
                  <a16:creationId xmlns:a16="http://schemas.microsoft.com/office/drawing/2014/main" id="{A9CC29BD-E3AA-7F9D-05EA-62B19992C9C7}"/>
                </a:ext>
              </a:extLst>
            </p:cNvPr>
            <p:cNvSpPr>
              <a:spLocks noChangeShapeType="1"/>
            </p:cNvSpPr>
            <p:nvPr/>
          </p:nvSpPr>
          <p:spPr bwMode="auto">
            <a:xfrm flipH="1">
              <a:off x="2342291" y="3247461"/>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4" name="Line 99">
              <a:extLst>
                <a:ext uri="{FF2B5EF4-FFF2-40B4-BE49-F238E27FC236}">
                  <a16:creationId xmlns:a16="http://schemas.microsoft.com/office/drawing/2014/main" id="{3A6A7E8E-1E64-37EA-163F-5023864B788C}"/>
                </a:ext>
              </a:extLst>
            </p:cNvPr>
            <p:cNvSpPr>
              <a:spLocks noChangeShapeType="1"/>
            </p:cNvSpPr>
            <p:nvPr/>
          </p:nvSpPr>
          <p:spPr bwMode="auto">
            <a:xfrm flipH="1">
              <a:off x="2342291" y="3191881"/>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5" name="Freeform 100">
              <a:extLst>
                <a:ext uri="{FF2B5EF4-FFF2-40B4-BE49-F238E27FC236}">
                  <a16:creationId xmlns:a16="http://schemas.microsoft.com/office/drawing/2014/main" id="{F7421A0A-6971-4EDD-B5D0-B8895802B4DA}"/>
                </a:ext>
              </a:extLst>
            </p:cNvPr>
            <p:cNvSpPr>
              <a:spLocks/>
            </p:cNvSpPr>
            <p:nvPr/>
          </p:nvSpPr>
          <p:spPr bwMode="auto">
            <a:xfrm>
              <a:off x="943422" y="3395145"/>
              <a:ext cx="300038" cy="80988"/>
            </a:xfrm>
            <a:custGeom>
              <a:avLst/>
              <a:gdLst>
                <a:gd name="T0" fmla="*/ 565 w 565"/>
                <a:gd name="T1" fmla="*/ 155 h 155"/>
                <a:gd name="T2" fmla="*/ 565 w 565"/>
                <a:gd name="T3" fmla="*/ 0 h 155"/>
                <a:gd name="T4" fmla="*/ 0 w 565"/>
                <a:gd name="T5" fmla="*/ 0 h 155"/>
                <a:gd name="T6" fmla="*/ 0 w 565"/>
                <a:gd name="T7" fmla="*/ 155 h 155"/>
              </a:gdLst>
              <a:ahLst/>
              <a:cxnLst>
                <a:cxn ang="0">
                  <a:pos x="T0" y="T1"/>
                </a:cxn>
                <a:cxn ang="0">
                  <a:pos x="T2" y="T3"/>
                </a:cxn>
                <a:cxn ang="0">
                  <a:pos x="T4" y="T5"/>
                </a:cxn>
                <a:cxn ang="0">
                  <a:pos x="T6" y="T7"/>
                </a:cxn>
              </a:cxnLst>
              <a:rect l="0" t="0" r="r" b="b"/>
              <a:pathLst>
                <a:path w="565" h="155">
                  <a:moveTo>
                    <a:pt x="565" y="155"/>
                  </a:moveTo>
                  <a:lnTo>
                    <a:pt x="565" y="0"/>
                  </a:lnTo>
                  <a:lnTo>
                    <a:pt x="0" y="0"/>
                  </a:lnTo>
                  <a:lnTo>
                    <a:pt x="0" y="155"/>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6" name="Line 101">
              <a:extLst>
                <a:ext uri="{FF2B5EF4-FFF2-40B4-BE49-F238E27FC236}">
                  <a16:creationId xmlns:a16="http://schemas.microsoft.com/office/drawing/2014/main" id="{A2E564C3-0513-8ACC-F098-2D4576DB40CE}"/>
                </a:ext>
              </a:extLst>
            </p:cNvPr>
            <p:cNvSpPr>
              <a:spLocks noChangeShapeType="1"/>
            </p:cNvSpPr>
            <p:nvPr/>
          </p:nvSpPr>
          <p:spPr bwMode="auto">
            <a:xfrm flipH="1">
              <a:off x="943422" y="3476133"/>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1" name="Line 106">
              <a:extLst>
                <a:ext uri="{FF2B5EF4-FFF2-40B4-BE49-F238E27FC236}">
                  <a16:creationId xmlns:a16="http://schemas.microsoft.com/office/drawing/2014/main" id="{019A7E2F-7F27-5333-0213-885B65725851}"/>
                </a:ext>
              </a:extLst>
            </p:cNvPr>
            <p:cNvSpPr>
              <a:spLocks noChangeShapeType="1"/>
            </p:cNvSpPr>
            <p:nvPr/>
          </p:nvSpPr>
          <p:spPr bwMode="auto">
            <a:xfrm flipH="1">
              <a:off x="943422" y="3504717"/>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2" name="Line 107">
              <a:extLst>
                <a:ext uri="{FF2B5EF4-FFF2-40B4-BE49-F238E27FC236}">
                  <a16:creationId xmlns:a16="http://schemas.microsoft.com/office/drawing/2014/main" id="{A87C9A97-7BD4-F7FA-A8C8-53BB3313368B}"/>
                </a:ext>
              </a:extLst>
            </p:cNvPr>
            <p:cNvSpPr>
              <a:spLocks noChangeShapeType="1"/>
            </p:cNvSpPr>
            <p:nvPr/>
          </p:nvSpPr>
          <p:spPr bwMode="auto">
            <a:xfrm flipH="1">
              <a:off x="943422" y="3619053"/>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3" name="Line 108">
              <a:extLst>
                <a:ext uri="{FF2B5EF4-FFF2-40B4-BE49-F238E27FC236}">
                  <a16:creationId xmlns:a16="http://schemas.microsoft.com/office/drawing/2014/main" id="{B8DE9379-82B1-67FA-5FC9-FDEA3DE58748}"/>
                </a:ext>
              </a:extLst>
            </p:cNvPr>
            <p:cNvSpPr>
              <a:spLocks noChangeShapeType="1"/>
            </p:cNvSpPr>
            <p:nvPr/>
          </p:nvSpPr>
          <p:spPr bwMode="auto">
            <a:xfrm flipH="1">
              <a:off x="943422" y="3812789"/>
              <a:ext cx="300038" cy="0"/>
            </a:xfrm>
            <a:prstGeom prst="line">
              <a:avLst/>
            </a:prstGeom>
            <a:noFill/>
            <a:ln w="9525">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6" name="Freeform 111">
              <a:extLst>
                <a:ext uri="{FF2B5EF4-FFF2-40B4-BE49-F238E27FC236}">
                  <a16:creationId xmlns:a16="http://schemas.microsoft.com/office/drawing/2014/main" id="{48F25BBB-1573-9DD4-8547-3369C610E98D}"/>
                </a:ext>
              </a:extLst>
            </p:cNvPr>
            <p:cNvSpPr>
              <a:spLocks/>
            </p:cNvSpPr>
            <p:nvPr/>
          </p:nvSpPr>
          <p:spPr bwMode="auto">
            <a:xfrm>
              <a:off x="943422" y="3812789"/>
              <a:ext cx="300038" cy="1105248"/>
            </a:xfrm>
            <a:custGeom>
              <a:avLst/>
              <a:gdLst>
                <a:gd name="T0" fmla="*/ 0 w 565"/>
                <a:gd name="T1" fmla="*/ 0 h 2087"/>
                <a:gd name="T2" fmla="*/ 0 w 565"/>
                <a:gd name="T3" fmla="*/ 2087 h 2087"/>
                <a:gd name="T4" fmla="*/ 565 w 565"/>
                <a:gd name="T5" fmla="*/ 2087 h 2087"/>
                <a:gd name="T6" fmla="*/ 565 w 565"/>
                <a:gd name="T7" fmla="*/ 0 h 2087"/>
              </a:gdLst>
              <a:ahLst/>
              <a:cxnLst>
                <a:cxn ang="0">
                  <a:pos x="T0" y="T1"/>
                </a:cxn>
                <a:cxn ang="0">
                  <a:pos x="T2" y="T3"/>
                </a:cxn>
                <a:cxn ang="0">
                  <a:pos x="T4" y="T5"/>
                </a:cxn>
                <a:cxn ang="0">
                  <a:pos x="T6" y="T7"/>
                </a:cxn>
              </a:cxnLst>
              <a:rect l="0" t="0" r="r" b="b"/>
              <a:pathLst>
                <a:path w="565" h="2087">
                  <a:moveTo>
                    <a:pt x="0" y="0"/>
                  </a:moveTo>
                  <a:lnTo>
                    <a:pt x="0" y="2087"/>
                  </a:lnTo>
                  <a:lnTo>
                    <a:pt x="565" y="2087"/>
                  </a:lnTo>
                  <a:lnTo>
                    <a:pt x="565" y="0"/>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7" name="Freeform 112">
              <a:extLst>
                <a:ext uri="{FF2B5EF4-FFF2-40B4-BE49-F238E27FC236}">
                  <a16:creationId xmlns:a16="http://schemas.microsoft.com/office/drawing/2014/main" id="{36C26029-3C83-BFBE-84AE-5684FE1A63EC}"/>
                </a:ext>
              </a:extLst>
            </p:cNvPr>
            <p:cNvSpPr>
              <a:spLocks/>
            </p:cNvSpPr>
            <p:nvPr/>
          </p:nvSpPr>
          <p:spPr bwMode="auto">
            <a:xfrm>
              <a:off x="2837593" y="3822317"/>
              <a:ext cx="298451" cy="1094132"/>
            </a:xfrm>
            <a:custGeom>
              <a:avLst/>
              <a:gdLst>
                <a:gd name="T0" fmla="*/ 0 w 566"/>
                <a:gd name="T1" fmla="*/ 0 h 2067"/>
                <a:gd name="T2" fmla="*/ 0 w 566"/>
                <a:gd name="T3" fmla="*/ 2067 h 2067"/>
                <a:gd name="T4" fmla="*/ 566 w 566"/>
                <a:gd name="T5" fmla="*/ 2067 h 2067"/>
                <a:gd name="T6" fmla="*/ 566 w 566"/>
                <a:gd name="T7" fmla="*/ 0 h 2067"/>
              </a:gdLst>
              <a:ahLst/>
              <a:cxnLst>
                <a:cxn ang="0">
                  <a:pos x="T0" y="T1"/>
                </a:cxn>
                <a:cxn ang="0">
                  <a:pos x="T2" y="T3"/>
                </a:cxn>
                <a:cxn ang="0">
                  <a:pos x="T4" y="T5"/>
                </a:cxn>
                <a:cxn ang="0">
                  <a:pos x="T6" y="T7"/>
                </a:cxn>
              </a:cxnLst>
              <a:rect l="0" t="0" r="r" b="b"/>
              <a:pathLst>
                <a:path w="566" h="2067">
                  <a:moveTo>
                    <a:pt x="0" y="0"/>
                  </a:moveTo>
                  <a:lnTo>
                    <a:pt x="0" y="2067"/>
                  </a:lnTo>
                  <a:lnTo>
                    <a:pt x="566" y="2067"/>
                  </a:lnTo>
                  <a:lnTo>
                    <a:pt x="566" y="0"/>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8" name="Freeform 113">
              <a:extLst>
                <a:ext uri="{FF2B5EF4-FFF2-40B4-BE49-F238E27FC236}">
                  <a16:creationId xmlns:a16="http://schemas.microsoft.com/office/drawing/2014/main" id="{9AD50F2E-9072-8C8A-ADB7-1DDE6A5BAD28}"/>
                </a:ext>
              </a:extLst>
            </p:cNvPr>
            <p:cNvSpPr>
              <a:spLocks/>
            </p:cNvSpPr>
            <p:nvPr/>
          </p:nvSpPr>
          <p:spPr bwMode="auto">
            <a:xfrm>
              <a:off x="1851752" y="3083897"/>
              <a:ext cx="300038" cy="1830964"/>
            </a:xfrm>
            <a:custGeom>
              <a:avLst/>
              <a:gdLst>
                <a:gd name="T0" fmla="*/ 0 w 566"/>
                <a:gd name="T1" fmla="*/ 0 h 3460"/>
                <a:gd name="T2" fmla="*/ 0 w 566"/>
                <a:gd name="T3" fmla="*/ 3460 h 3460"/>
                <a:gd name="T4" fmla="*/ 566 w 566"/>
                <a:gd name="T5" fmla="*/ 3460 h 3460"/>
                <a:gd name="T6" fmla="*/ 566 w 566"/>
                <a:gd name="T7" fmla="*/ 0 h 3460"/>
              </a:gdLst>
              <a:ahLst/>
              <a:cxnLst>
                <a:cxn ang="0">
                  <a:pos x="T0" y="T1"/>
                </a:cxn>
                <a:cxn ang="0">
                  <a:pos x="T2" y="T3"/>
                </a:cxn>
                <a:cxn ang="0">
                  <a:pos x="T4" y="T5"/>
                </a:cxn>
                <a:cxn ang="0">
                  <a:pos x="T6" y="T7"/>
                </a:cxn>
              </a:cxnLst>
              <a:rect l="0" t="0" r="r" b="b"/>
              <a:pathLst>
                <a:path w="566" h="3460">
                  <a:moveTo>
                    <a:pt x="0" y="0"/>
                  </a:moveTo>
                  <a:lnTo>
                    <a:pt x="0" y="3460"/>
                  </a:lnTo>
                  <a:lnTo>
                    <a:pt x="566" y="3460"/>
                  </a:lnTo>
                  <a:lnTo>
                    <a:pt x="566" y="0"/>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9" name="Freeform 114">
              <a:extLst>
                <a:ext uri="{FF2B5EF4-FFF2-40B4-BE49-F238E27FC236}">
                  <a16:creationId xmlns:a16="http://schemas.microsoft.com/office/drawing/2014/main" id="{D9330289-8105-3482-26E2-174EF9ED6D18}"/>
                </a:ext>
              </a:extLst>
            </p:cNvPr>
            <p:cNvSpPr>
              <a:spLocks/>
            </p:cNvSpPr>
            <p:nvPr/>
          </p:nvSpPr>
          <p:spPr bwMode="auto">
            <a:xfrm>
              <a:off x="2342291" y="3492013"/>
              <a:ext cx="300038" cy="1424436"/>
            </a:xfrm>
            <a:custGeom>
              <a:avLst/>
              <a:gdLst>
                <a:gd name="T0" fmla="*/ 0 w 566"/>
                <a:gd name="T1" fmla="*/ 0 h 2692"/>
                <a:gd name="T2" fmla="*/ 0 w 566"/>
                <a:gd name="T3" fmla="*/ 2692 h 2692"/>
                <a:gd name="T4" fmla="*/ 566 w 566"/>
                <a:gd name="T5" fmla="*/ 2692 h 2692"/>
                <a:gd name="T6" fmla="*/ 566 w 566"/>
                <a:gd name="T7" fmla="*/ 0 h 2692"/>
              </a:gdLst>
              <a:ahLst/>
              <a:cxnLst>
                <a:cxn ang="0">
                  <a:pos x="T0" y="T1"/>
                </a:cxn>
                <a:cxn ang="0">
                  <a:pos x="T2" y="T3"/>
                </a:cxn>
                <a:cxn ang="0">
                  <a:pos x="T4" y="T5"/>
                </a:cxn>
                <a:cxn ang="0">
                  <a:pos x="T6" y="T7"/>
                </a:cxn>
              </a:cxnLst>
              <a:rect l="0" t="0" r="r" b="b"/>
              <a:pathLst>
                <a:path w="566" h="2692">
                  <a:moveTo>
                    <a:pt x="0" y="0"/>
                  </a:moveTo>
                  <a:lnTo>
                    <a:pt x="0" y="2692"/>
                  </a:lnTo>
                  <a:lnTo>
                    <a:pt x="566" y="2692"/>
                  </a:lnTo>
                  <a:lnTo>
                    <a:pt x="566" y="0"/>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0" name="Line 115">
              <a:extLst>
                <a:ext uri="{FF2B5EF4-FFF2-40B4-BE49-F238E27FC236}">
                  <a16:creationId xmlns:a16="http://schemas.microsoft.com/office/drawing/2014/main" id="{7E4E9AA0-4A91-D3A4-6B97-A9D3117BCEA6}"/>
                </a:ext>
              </a:extLst>
            </p:cNvPr>
            <p:cNvSpPr>
              <a:spLocks noChangeShapeType="1"/>
            </p:cNvSpPr>
            <p:nvPr/>
          </p:nvSpPr>
          <p:spPr bwMode="auto">
            <a:xfrm flipH="1">
              <a:off x="3328132" y="3990645"/>
              <a:ext cx="3000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1" name="Line 116">
              <a:extLst>
                <a:ext uri="{FF2B5EF4-FFF2-40B4-BE49-F238E27FC236}">
                  <a16:creationId xmlns:a16="http://schemas.microsoft.com/office/drawing/2014/main" id="{1967E938-6936-D8D4-D66D-16B5EDE250AA}"/>
                </a:ext>
              </a:extLst>
            </p:cNvPr>
            <p:cNvSpPr>
              <a:spLocks noChangeShapeType="1"/>
            </p:cNvSpPr>
            <p:nvPr/>
          </p:nvSpPr>
          <p:spPr bwMode="auto">
            <a:xfrm flipH="1">
              <a:off x="3328132" y="3601585"/>
              <a:ext cx="3000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2" name="Line 117">
              <a:extLst>
                <a:ext uri="{FF2B5EF4-FFF2-40B4-BE49-F238E27FC236}">
                  <a16:creationId xmlns:a16="http://schemas.microsoft.com/office/drawing/2014/main" id="{F4CCC138-DCBC-7229-0A57-8FD1A620F730}"/>
                </a:ext>
              </a:extLst>
            </p:cNvPr>
            <p:cNvSpPr>
              <a:spLocks noChangeShapeType="1"/>
            </p:cNvSpPr>
            <p:nvPr/>
          </p:nvSpPr>
          <p:spPr bwMode="auto">
            <a:xfrm flipH="1">
              <a:off x="3328132" y="3442785"/>
              <a:ext cx="3000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3" name="Line 118">
              <a:extLst>
                <a:ext uri="{FF2B5EF4-FFF2-40B4-BE49-F238E27FC236}">
                  <a16:creationId xmlns:a16="http://schemas.microsoft.com/office/drawing/2014/main" id="{241C8BD2-8E05-BB45-C720-AF26288BB27F}"/>
                </a:ext>
              </a:extLst>
            </p:cNvPr>
            <p:cNvSpPr>
              <a:spLocks noChangeShapeType="1"/>
            </p:cNvSpPr>
            <p:nvPr/>
          </p:nvSpPr>
          <p:spPr bwMode="auto">
            <a:xfrm flipH="1">
              <a:off x="3328132" y="3363385"/>
              <a:ext cx="3000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4" name="Line 119">
              <a:extLst>
                <a:ext uri="{FF2B5EF4-FFF2-40B4-BE49-F238E27FC236}">
                  <a16:creationId xmlns:a16="http://schemas.microsoft.com/office/drawing/2014/main" id="{63983F0E-B6D9-5360-B62F-1EDC581984C8}"/>
                </a:ext>
              </a:extLst>
            </p:cNvPr>
            <p:cNvSpPr>
              <a:spLocks noChangeShapeType="1"/>
            </p:cNvSpPr>
            <p:nvPr/>
          </p:nvSpPr>
          <p:spPr bwMode="auto">
            <a:xfrm flipH="1">
              <a:off x="3823433" y="4918037"/>
              <a:ext cx="298451"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6" name="Text Box 3">
            <a:extLst>
              <a:ext uri="{FF2B5EF4-FFF2-40B4-BE49-F238E27FC236}">
                <a16:creationId xmlns:a16="http://schemas.microsoft.com/office/drawing/2014/main" id="{F3918FB5-8C8A-06AD-209B-9888E1730CC5}"/>
              </a:ext>
            </a:extLst>
          </p:cNvPr>
          <p:cNvSpPr txBox="1">
            <a:spLocks noChangeArrowheads="1"/>
          </p:cNvSpPr>
          <p:nvPr/>
        </p:nvSpPr>
        <p:spPr bwMode="auto">
          <a:xfrm>
            <a:off x="9849178" y="6538230"/>
            <a:ext cx="2342822"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Vyas P, abstract PS1599</a:t>
            </a:r>
          </a:p>
        </p:txBody>
      </p:sp>
      <p:sp>
        <p:nvSpPr>
          <p:cNvPr id="7" name="Titre 6">
            <a:extLst>
              <a:ext uri="{FF2B5EF4-FFF2-40B4-BE49-F238E27FC236}">
                <a16:creationId xmlns:a16="http://schemas.microsoft.com/office/drawing/2014/main" id="{05532881-5958-67D4-835A-F2CA507967A7}"/>
              </a:ext>
            </a:extLst>
          </p:cNvPr>
          <p:cNvSpPr>
            <a:spLocks noGrp="1"/>
          </p:cNvSpPr>
          <p:nvPr>
            <p:ph type="title"/>
          </p:nvPr>
        </p:nvSpPr>
        <p:spPr/>
        <p:txBody>
          <a:bodyPr/>
          <a:lstStyle/>
          <a:p>
            <a:r>
              <a:rPr lang="fr-FR" dirty="0"/>
              <a:t>ALIDHE: </a:t>
            </a:r>
            <a:r>
              <a:rPr lang="fr-FR" dirty="0" err="1"/>
              <a:t>Ivosidenib</a:t>
            </a:r>
            <a:r>
              <a:rPr lang="fr-FR" dirty="0"/>
              <a:t> + </a:t>
            </a:r>
            <a:r>
              <a:rPr lang="fr-FR" dirty="0" err="1"/>
              <a:t>Azacitidine</a:t>
            </a:r>
            <a:r>
              <a:rPr lang="fr-FR" dirty="0"/>
              <a:t> in </a:t>
            </a:r>
            <a:r>
              <a:rPr lang="fr-FR" dirty="0" err="1"/>
              <a:t>Newly</a:t>
            </a:r>
            <a:r>
              <a:rPr lang="fr-FR" dirty="0"/>
              <a:t> </a:t>
            </a:r>
            <a:r>
              <a:rPr lang="fr-FR" dirty="0" err="1"/>
              <a:t>Diagnosed</a:t>
            </a:r>
            <a:r>
              <a:rPr lang="fr-FR" dirty="0"/>
              <a:t> IDH1-Mutated AML </a:t>
            </a:r>
            <a:r>
              <a:rPr kumimoji="0" lang="fr-FR" b="1" i="1" u="none" strike="noStrike" kern="1200" cap="none" spc="0" normalizeH="0" baseline="0" noProof="0" dirty="0">
                <a:ln>
                  <a:noFill/>
                </a:ln>
                <a:solidFill>
                  <a:srgbClr val="C00000"/>
                </a:solidFill>
                <a:effectLst/>
                <a:uLnTx/>
                <a:uFillTx/>
                <a:latin typeface="Calibri"/>
                <a:ea typeface="+mj-ea"/>
                <a:cs typeface="+mj-cs"/>
              </a:rPr>
              <a:t>(4)</a:t>
            </a:r>
            <a:endParaRPr lang="fr-FR" sz="4000" dirty="0"/>
          </a:p>
        </p:txBody>
      </p:sp>
      <p:sp>
        <p:nvSpPr>
          <p:cNvPr id="12" name="ZoneTexte 11">
            <a:extLst>
              <a:ext uri="{FF2B5EF4-FFF2-40B4-BE49-F238E27FC236}">
                <a16:creationId xmlns:a16="http://schemas.microsoft.com/office/drawing/2014/main" id="{D1B0EC69-3707-C8E8-1810-05B9F3C967C6}"/>
              </a:ext>
            </a:extLst>
          </p:cNvPr>
          <p:cNvSpPr txBox="1"/>
          <p:nvPr/>
        </p:nvSpPr>
        <p:spPr>
          <a:xfrm>
            <a:off x="546180" y="1659376"/>
            <a:ext cx="4843314" cy="788036"/>
          </a:xfrm>
          <a:prstGeom prst="rect">
            <a:avLst/>
          </a:prstGeom>
          <a:noFill/>
        </p:spPr>
        <p:txBody>
          <a:bodyPr wrap="none" rtlCol="0">
            <a:spAutoFit/>
          </a:bodyPr>
          <a:lstStyle/>
          <a:p>
            <a:pPr algn="ctr">
              <a:lnSpc>
                <a:spcPts val="1800"/>
              </a:lnSpc>
            </a:pPr>
            <a:r>
              <a:rPr lang="en-US" b="1" dirty="0">
                <a:solidFill>
                  <a:srgbClr val="C00000"/>
                </a:solidFill>
              </a:rPr>
              <a:t>The ORR in the overall population was high, with</a:t>
            </a:r>
            <a:br>
              <a:rPr lang="en-US" b="1" dirty="0">
                <a:solidFill>
                  <a:srgbClr val="C00000"/>
                </a:solidFill>
              </a:rPr>
            </a:br>
            <a:r>
              <a:rPr lang="en-US" b="1" dirty="0">
                <a:solidFill>
                  <a:srgbClr val="C00000"/>
                </a:solidFill>
              </a:rPr>
              <a:t>enhanced responses observed in subgroups</a:t>
            </a:r>
            <a:br>
              <a:rPr lang="en-US" b="1" dirty="0">
                <a:solidFill>
                  <a:srgbClr val="C00000"/>
                </a:solidFill>
              </a:rPr>
            </a:br>
            <a:r>
              <a:rPr lang="en-US" b="1" dirty="0">
                <a:solidFill>
                  <a:srgbClr val="C00000"/>
                </a:solidFill>
              </a:rPr>
              <a:t>with specific co-mutations, among them </a:t>
            </a:r>
            <a:r>
              <a:rPr lang="en-US" b="1" i="1" dirty="0">
                <a:solidFill>
                  <a:srgbClr val="C00000"/>
                </a:solidFill>
              </a:rPr>
              <a:t>NPM1</a:t>
            </a:r>
            <a:endParaRPr lang="fr-FR" b="1" i="1" dirty="0">
              <a:solidFill>
                <a:srgbClr val="C00000"/>
              </a:solidFill>
            </a:endParaRPr>
          </a:p>
        </p:txBody>
      </p:sp>
      <p:sp>
        <p:nvSpPr>
          <p:cNvPr id="2200" name="ZoneTexte 2199">
            <a:extLst>
              <a:ext uri="{FF2B5EF4-FFF2-40B4-BE49-F238E27FC236}">
                <a16:creationId xmlns:a16="http://schemas.microsoft.com/office/drawing/2014/main" id="{29C584A5-9A81-6EE1-A9CC-6D66910CAA3D}"/>
              </a:ext>
            </a:extLst>
          </p:cNvPr>
          <p:cNvSpPr txBox="1"/>
          <p:nvPr/>
        </p:nvSpPr>
        <p:spPr>
          <a:xfrm>
            <a:off x="4736812" y="4186241"/>
            <a:ext cx="413896" cy="246221"/>
          </a:xfrm>
          <a:prstGeom prst="rect">
            <a:avLst/>
          </a:prstGeom>
          <a:noFill/>
        </p:spPr>
        <p:txBody>
          <a:bodyPr wrap="none" rtlCol="0">
            <a:spAutoFit/>
          </a:bodyPr>
          <a:lstStyle/>
          <a:p>
            <a:pPr algn="ctr"/>
            <a:r>
              <a:rPr lang="fr-FR" sz="1000" dirty="0"/>
              <a:t>47,2</a:t>
            </a:r>
          </a:p>
        </p:txBody>
      </p:sp>
      <p:sp>
        <p:nvSpPr>
          <p:cNvPr id="2201" name="ZoneTexte 2200">
            <a:extLst>
              <a:ext uri="{FF2B5EF4-FFF2-40B4-BE49-F238E27FC236}">
                <a16:creationId xmlns:a16="http://schemas.microsoft.com/office/drawing/2014/main" id="{01D95F57-ECC8-651E-12C3-FA644518CA82}"/>
              </a:ext>
            </a:extLst>
          </p:cNvPr>
          <p:cNvSpPr txBox="1"/>
          <p:nvPr/>
        </p:nvSpPr>
        <p:spPr>
          <a:xfrm>
            <a:off x="3767168" y="4386266"/>
            <a:ext cx="413896" cy="246221"/>
          </a:xfrm>
          <a:prstGeom prst="rect">
            <a:avLst/>
          </a:prstGeom>
          <a:noFill/>
          <a:ln>
            <a:noFill/>
          </a:ln>
        </p:spPr>
        <p:txBody>
          <a:bodyPr wrap="none" rtlCol="0">
            <a:spAutoFit/>
          </a:bodyPr>
          <a:lstStyle/>
          <a:p>
            <a:pPr algn="ctr"/>
            <a:r>
              <a:rPr lang="fr-FR" sz="1000" dirty="0"/>
              <a:t>30,3</a:t>
            </a:r>
          </a:p>
        </p:txBody>
      </p:sp>
      <p:sp>
        <p:nvSpPr>
          <p:cNvPr id="2202" name="ZoneTexte 2201">
            <a:extLst>
              <a:ext uri="{FF2B5EF4-FFF2-40B4-BE49-F238E27FC236}">
                <a16:creationId xmlns:a16="http://schemas.microsoft.com/office/drawing/2014/main" id="{206C2150-A353-C74F-6EA7-49A946B00EC8}"/>
              </a:ext>
            </a:extLst>
          </p:cNvPr>
          <p:cNvSpPr txBox="1"/>
          <p:nvPr/>
        </p:nvSpPr>
        <p:spPr>
          <a:xfrm>
            <a:off x="3282347" y="4309351"/>
            <a:ext cx="413896" cy="246221"/>
          </a:xfrm>
          <a:prstGeom prst="rect">
            <a:avLst/>
          </a:prstGeom>
          <a:noFill/>
        </p:spPr>
        <p:txBody>
          <a:bodyPr wrap="none" rtlCol="0">
            <a:spAutoFit/>
          </a:bodyPr>
          <a:lstStyle/>
          <a:p>
            <a:pPr algn="ctr"/>
            <a:r>
              <a:rPr lang="fr-FR" sz="1000" dirty="0"/>
              <a:t>38,7</a:t>
            </a:r>
          </a:p>
        </p:txBody>
      </p:sp>
      <p:sp>
        <p:nvSpPr>
          <p:cNvPr id="2203" name="ZoneTexte 2202">
            <a:extLst>
              <a:ext uri="{FF2B5EF4-FFF2-40B4-BE49-F238E27FC236}">
                <a16:creationId xmlns:a16="http://schemas.microsoft.com/office/drawing/2014/main" id="{7E95724D-B39E-22A7-6307-0910CD054F81}"/>
              </a:ext>
            </a:extLst>
          </p:cNvPr>
          <p:cNvSpPr txBox="1"/>
          <p:nvPr/>
        </p:nvSpPr>
        <p:spPr>
          <a:xfrm>
            <a:off x="2782287" y="4232436"/>
            <a:ext cx="413896" cy="246221"/>
          </a:xfrm>
          <a:prstGeom prst="rect">
            <a:avLst/>
          </a:prstGeom>
          <a:noFill/>
          <a:ln>
            <a:noFill/>
          </a:ln>
        </p:spPr>
        <p:txBody>
          <a:bodyPr wrap="none" rtlCol="0">
            <a:spAutoFit/>
          </a:bodyPr>
          <a:lstStyle/>
          <a:p>
            <a:pPr algn="ctr"/>
            <a:r>
              <a:rPr lang="fr-FR" sz="1000" dirty="0"/>
              <a:t>45,5</a:t>
            </a:r>
          </a:p>
        </p:txBody>
      </p:sp>
      <p:sp>
        <p:nvSpPr>
          <p:cNvPr id="2204" name="ZoneTexte 2203">
            <a:extLst>
              <a:ext uri="{FF2B5EF4-FFF2-40B4-BE49-F238E27FC236}">
                <a16:creationId xmlns:a16="http://schemas.microsoft.com/office/drawing/2014/main" id="{F4AA56D2-6048-8CB5-022E-4DCE54CFC774}"/>
              </a:ext>
            </a:extLst>
          </p:cNvPr>
          <p:cNvSpPr txBox="1"/>
          <p:nvPr/>
        </p:nvSpPr>
        <p:spPr>
          <a:xfrm>
            <a:off x="2289848" y="3972641"/>
            <a:ext cx="413896" cy="246221"/>
          </a:xfrm>
          <a:prstGeom prst="rect">
            <a:avLst/>
          </a:prstGeom>
          <a:noFill/>
        </p:spPr>
        <p:txBody>
          <a:bodyPr wrap="none" rtlCol="0">
            <a:spAutoFit/>
          </a:bodyPr>
          <a:lstStyle/>
          <a:p>
            <a:pPr algn="ctr"/>
            <a:r>
              <a:rPr lang="fr-FR" sz="1000" dirty="0"/>
              <a:t>59,2</a:t>
            </a:r>
          </a:p>
        </p:txBody>
      </p:sp>
      <p:sp>
        <p:nvSpPr>
          <p:cNvPr id="2205" name="ZoneTexte 2204">
            <a:extLst>
              <a:ext uri="{FF2B5EF4-FFF2-40B4-BE49-F238E27FC236}">
                <a16:creationId xmlns:a16="http://schemas.microsoft.com/office/drawing/2014/main" id="{8D4EBD36-8AD3-B663-27EA-76B5E9FEBBBA}"/>
              </a:ext>
            </a:extLst>
          </p:cNvPr>
          <p:cNvSpPr txBox="1"/>
          <p:nvPr/>
        </p:nvSpPr>
        <p:spPr>
          <a:xfrm>
            <a:off x="1794548" y="3728801"/>
            <a:ext cx="413896" cy="246221"/>
          </a:xfrm>
          <a:prstGeom prst="rect">
            <a:avLst/>
          </a:prstGeom>
          <a:noFill/>
          <a:ln>
            <a:noFill/>
          </a:ln>
        </p:spPr>
        <p:txBody>
          <a:bodyPr wrap="none" rtlCol="0">
            <a:spAutoFit/>
          </a:bodyPr>
          <a:lstStyle/>
          <a:p>
            <a:pPr algn="ctr"/>
            <a:r>
              <a:rPr lang="fr-FR" sz="1000" dirty="0"/>
              <a:t>76,2</a:t>
            </a:r>
          </a:p>
        </p:txBody>
      </p:sp>
      <p:sp>
        <p:nvSpPr>
          <p:cNvPr id="2206" name="ZoneTexte 2205">
            <a:extLst>
              <a:ext uri="{FF2B5EF4-FFF2-40B4-BE49-F238E27FC236}">
                <a16:creationId xmlns:a16="http://schemas.microsoft.com/office/drawing/2014/main" id="{3F4B15A0-84B7-FBA5-FF3A-45F07F26199A}"/>
              </a:ext>
            </a:extLst>
          </p:cNvPr>
          <p:cNvSpPr txBox="1"/>
          <p:nvPr/>
        </p:nvSpPr>
        <p:spPr>
          <a:xfrm>
            <a:off x="884634" y="4170761"/>
            <a:ext cx="413896" cy="246221"/>
          </a:xfrm>
          <a:prstGeom prst="rect">
            <a:avLst/>
          </a:prstGeom>
          <a:noFill/>
        </p:spPr>
        <p:txBody>
          <a:bodyPr wrap="none" rtlCol="0">
            <a:spAutoFit/>
          </a:bodyPr>
          <a:lstStyle/>
          <a:p>
            <a:pPr algn="ctr"/>
            <a:r>
              <a:rPr lang="fr-FR" sz="1000" dirty="0"/>
              <a:t>46,0</a:t>
            </a:r>
          </a:p>
        </p:txBody>
      </p:sp>
      <p:sp>
        <p:nvSpPr>
          <p:cNvPr id="2408" name="ZoneTexte 2407">
            <a:extLst>
              <a:ext uri="{FF2B5EF4-FFF2-40B4-BE49-F238E27FC236}">
                <a16:creationId xmlns:a16="http://schemas.microsoft.com/office/drawing/2014/main" id="{0042348F-2576-DDCF-6630-1D1C7BF0DCB8}"/>
              </a:ext>
            </a:extLst>
          </p:cNvPr>
          <p:cNvSpPr txBox="1"/>
          <p:nvPr/>
        </p:nvSpPr>
        <p:spPr>
          <a:xfrm>
            <a:off x="917496" y="3599226"/>
            <a:ext cx="348172" cy="246221"/>
          </a:xfrm>
          <a:prstGeom prst="rect">
            <a:avLst/>
          </a:prstGeom>
          <a:noFill/>
          <a:ln>
            <a:noFill/>
          </a:ln>
        </p:spPr>
        <p:txBody>
          <a:bodyPr wrap="none" rtlCol="0">
            <a:spAutoFit/>
          </a:bodyPr>
          <a:lstStyle/>
          <a:p>
            <a:pPr algn="ctr"/>
            <a:r>
              <a:rPr lang="fr-FR" sz="1000" dirty="0">
                <a:solidFill>
                  <a:schemeClr val="bg1"/>
                </a:solidFill>
              </a:rPr>
              <a:t>8,1</a:t>
            </a:r>
          </a:p>
        </p:txBody>
      </p:sp>
      <p:sp>
        <p:nvSpPr>
          <p:cNvPr id="2409" name="ZoneTexte 2408">
            <a:extLst>
              <a:ext uri="{FF2B5EF4-FFF2-40B4-BE49-F238E27FC236}">
                <a16:creationId xmlns:a16="http://schemas.microsoft.com/office/drawing/2014/main" id="{8F97129B-041E-3D32-3007-8E596AD0382E}"/>
              </a:ext>
            </a:extLst>
          </p:cNvPr>
          <p:cNvSpPr txBox="1"/>
          <p:nvPr/>
        </p:nvSpPr>
        <p:spPr>
          <a:xfrm>
            <a:off x="1225427" y="3454446"/>
            <a:ext cx="348172" cy="246221"/>
          </a:xfrm>
          <a:prstGeom prst="rect">
            <a:avLst/>
          </a:prstGeom>
          <a:noFill/>
        </p:spPr>
        <p:txBody>
          <a:bodyPr wrap="none" rtlCol="0">
            <a:spAutoFit/>
          </a:bodyPr>
          <a:lstStyle/>
          <a:p>
            <a:pPr algn="ctr"/>
            <a:r>
              <a:rPr lang="fr-FR" sz="1000" dirty="0"/>
              <a:t>0,8</a:t>
            </a:r>
          </a:p>
        </p:txBody>
      </p:sp>
      <p:sp>
        <p:nvSpPr>
          <p:cNvPr id="2410" name="ZoneTexte 2409">
            <a:extLst>
              <a:ext uri="{FF2B5EF4-FFF2-40B4-BE49-F238E27FC236}">
                <a16:creationId xmlns:a16="http://schemas.microsoft.com/office/drawing/2014/main" id="{8FE63E58-8492-293E-5F7D-0127B2271400}"/>
              </a:ext>
            </a:extLst>
          </p:cNvPr>
          <p:cNvSpPr txBox="1"/>
          <p:nvPr/>
        </p:nvSpPr>
        <p:spPr>
          <a:xfrm>
            <a:off x="1225427" y="3299670"/>
            <a:ext cx="348172" cy="246221"/>
          </a:xfrm>
          <a:prstGeom prst="rect">
            <a:avLst/>
          </a:prstGeom>
          <a:noFill/>
        </p:spPr>
        <p:txBody>
          <a:bodyPr wrap="none" rtlCol="0">
            <a:spAutoFit/>
          </a:bodyPr>
          <a:lstStyle/>
          <a:p>
            <a:pPr algn="ctr"/>
            <a:r>
              <a:rPr lang="fr-FR" sz="1000" dirty="0"/>
              <a:t>3,2</a:t>
            </a:r>
          </a:p>
        </p:txBody>
      </p:sp>
      <p:sp>
        <p:nvSpPr>
          <p:cNvPr id="2411" name="ZoneTexte 2410">
            <a:extLst>
              <a:ext uri="{FF2B5EF4-FFF2-40B4-BE49-F238E27FC236}">
                <a16:creationId xmlns:a16="http://schemas.microsoft.com/office/drawing/2014/main" id="{1F28EB80-2C85-CFF9-252C-DD05BAA3A97E}"/>
              </a:ext>
            </a:extLst>
          </p:cNvPr>
          <p:cNvSpPr txBox="1"/>
          <p:nvPr/>
        </p:nvSpPr>
        <p:spPr>
          <a:xfrm>
            <a:off x="844182" y="2963159"/>
            <a:ext cx="505268" cy="400110"/>
          </a:xfrm>
          <a:prstGeom prst="rect">
            <a:avLst/>
          </a:prstGeom>
          <a:noFill/>
        </p:spPr>
        <p:txBody>
          <a:bodyPr wrap="none" rtlCol="0">
            <a:spAutoFit/>
          </a:bodyPr>
          <a:lstStyle/>
          <a:p>
            <a:pPr algn="ctr"/>
            <a:r>
              <a:rPr lang="fr-FR" sz="1000" b="1" dirty="0">
                <a:solidFill>
                  <a:srgbClr val="C00000"/>
                </a:solidFill>
              </a:rPr>
              <a:t>ORR</a:t>
            </a:r>
            <a:br>
              <a:rPr lang="fr-FR" sz="1000" b="1" dirty="0">
                <a:solidFill>
                  <a:srgbClr val="C00000"/>
                </a:solidFill>
              </a:rPr>
            </a:br>
            <a:r>
              <a:rPr lang="fr-FR" sz="1000" b="1" dirty="0">
                <a:solidFill>
                  <a:srgbClr val="C00000"/>
                </a:solidFill>
              </a:rPr>
              <a:t>62,9%</a:t>
            </a:r>
          </a:p>
        </p:txBody>
      </p:sp>
      <p:sp>
        <p:nvSpPr>
          <p:cNvPr id="2412" name="ZoneTexte 2411">
            <a:extLst>
              <a:ext uri="{FF2B5EF4-FFF2-40B4-BE49-F238E27FC236}">
                <a16:creationId xmlns:a16="http://schemas.microsoft.com/office/drawing/2014/main" id="{EC566D94-1942-28A8-3F09-E519F038E751}"/>
              </a:ext>
            </a:extLst>
          </p:cNvPr>
          <p:cNvSpPr txBox="1"/>
          <p:nvPr/>
        </p:nvSpPr>
        <p:spPr>
          <a:xfrm>
            <a:off x="1827410" y="2912922"/>
            <a:ext cx="348172" cy="246221"/>
          </a:xfrm>
          <a:prstGeom prst="rect">
            <a:avLst/>
          </a:prstGeom>
          <a:noFill/>
          <a:ln>
            <a:noFill/>
          </a:ln>
        </p:spPr>
        <p:txBody>
          <a:bodyPr wrap="none" rtlCol="0">
            <a:spAutoFit/>
          </a:bodyPr>
          <a:lstStyle/>
          <a:p>
            <a:pPr algn="ctr"/>
            <a:r>
              <a:rPr lang="fr-FR" sz="1000" dirty="0">
                <a:solidFill>
                  <a:schemeClr val="bg1"/>
                </a:solidFill>
              </a:rPr>
              <a:t>4,8</a:t>
            </a:r>
          </a:p>
        </p:txBody>
      </p:sp>
      <p:sp>
        <p:nvSpPr>
          <p:cNvPr id="2413" name="ZoneTexte 2412">
            <a:extLst>
              <a:ext uri="{FF2B5EF4-FFF2-40B4-BE49-F238E27FC236}">
                <a16:creationId xmlns:a16="http://schemas.microsoft.com/office/drawing/2014/main" id="{8ED817C5-58E5-F918-B775-F2BACBC7BEB9}"/>
              </a:ext>
            </a:extLst>
          </p:cNvPr>
          <p:cNvSpPr txBox="1"/>
          <p:nvPr/>
        </p:nvSpPr>
        <p:spPr>
          <a:xfrm>
            <a:off x="1827410" y="2776574"/>
            <a:ext cx="348172" cy="246221"/>
          </a:xfrm>
          <a:prstGeom prst="rect">
            <a:avLst/>
          </a:prstGeom>
          <a:noFill/>
          <a:ln>
            <a:noFill/>
          </a:ln>
        </p:spPr>
        <p:txBody>
          <a:bodyPr wrap="none" rtlCol="0">
            <a:spAutoFit/>
          </a:bodyPr>
          <a:lstStyle/>
          <a:p>
            <a:pPr algn="ctr"/>
            <a:r>
              <a:rPr lang="fr-FR" sz="1000" dirty="0">
                <a:solidFill>
                  <a:schemeClr val="bg1"/>
                </a:solidFill>
              </a:rPr>
              <a:t>4,8</a:t>
            </a:r>
          </a:p>
        </p:txBody>
      </p:sp>
      <p:sp>
        <p:nvSpPr>
          <p:cNvPr id="2414" name="ZoneTexte 2413">
            <a:extLst>
              <a:ext uri="{FF2B5EF4-FFF2-40B4-BE49-F238E27FC236}">
                <a16:creationId xmlns:a16="http://schemas.microsoft.com/office/drawing/2014/main" id="{EE9CCCCC-39AD-F06A-BBEF-B9E08A401941}"/>
              </a:ext>
            </a:extLst>
          </p:cNvPr>
          <p:cNvSpPr txBox="1"/>
          <p:nvPr/>
        </p:nvSpPr>
        <p:spPr>
          <a:xfrm>
            <a:off x="2069598" y="3095216"/>
            <a:ext cx="348172" cy="246221"/>
          </a:xfrm>
          <a:prstGeom prst="rect">
            <a:avLst/>
          </a:prstGeom>
          <a:noFill/>
        </p:spPr>
        <p:txBody>
          <a:bodyPr wrap="none" rtlCol="0">
            <a:spAutoFit/>
          </a:bodyPr>
          <a:lstStyle/>
          <a:p>
            <a:pPr algn="ctr"/>
            <a:r>
              <a:rPr lang="fr-FR" sz="1000" dirty="0"/>
              <a:t>2,0</a:t>
            </a:r>
          </a:p>
        </p:txBody>
      </p:sp>
      <p:sp>
        <p:nvSpPr>
          <p:cNvPr id="2616" name="ZoneTexte 2615">
            <a:extLst>
              <a:ext uri="{FF2B5EF4-FFF2-40B4-BE49-F238E27FC236}">
                <a16:creationId xmlns:a16="http://schemas.microsoft.com/office/drawing/2014/main" id="{C4AA6460-C564-C68C-30BE-A52EEA0C026C}"/>
              </a:ext>
            </a:extLst>
          </p:cNvPr>
          <p:cNvSpPr txBox="1"/>
          <p:nvPr/>
        </p:nvSpPr>
        <p:spPr>
          <a:xfrm>
            <a:off x="2322710" y="3299253"/>
            <a:ext cx="348172" cy="246221"/>
          </a:xfrm>
          <a:prstGeom prst="rect">
            <a:avLst/>
          </a:prstGeom>
          <a:noFill/>
          <a:ln>
            <a:noFill/>
          </a:ln>
        </p:spPr>
        <p:txBody>
          <a:bodyPr wrap="none" rtlCol="0">
            <a:spAutoFit/>
          </a:bodyPr>
          <a:lstStyle/>
          <a:p>
            <a:pPr algn="ctr"/>
            <a:r>
              <a:rPr lang="fr-FR" sz="1000" dirty="0">
                <a:solidFill>
                  <a:schemeClr val="bg1"/>
                </a:solidFill>
              </a:rPr>
              <a:t>6,1</a:t>
            </a:r>
          </a:p>
        </p:txBody>
      </p:sp>
      <p:sp>
        <p:nvSpPr>
          <p:cNvPr id="2617" name="ZoneTexte 2616">
            <a:extLst>
              <a:ext uri="{FF2B5EF4-FFF2-40B4-BE49-F238E27FC236}">
                <a16:creationId xmlns:a16="http://schemas.microsoft.com/office/drawing/2014/main" id="{CC46B5A3-AB88-68BA-4CE2-D8FF2B668CCE}"/>
              </a:ext>
            </a:extLst>
          </p:cNvPr>
          <p:cNvSpPr txBox="1"/>
          <p:nvPr/>
        </p:nvSpPr>
        <p:spPr>
          <a:xfrm>
            <a:off x="2322710" y="3167539"/>
            <a:ext cx="348172" cy="246221"/>
          </a:xfrm>
          <a:prstGeom prst="rect">
            <a:avLst/>
          </a:prstGeom>
          <a:noFill/>
          <a:ln>
            <a:noFill/>
          </a:ln>
        </p:spPr>
        <p:txBody>
          <a:bodyPr wrap="none" rtlCol="0">
            <a:spAutoFit/>
          </a:bodyPr>
          <a:lstStyle/>
          <a:p>
            <a:pPr algn="ctr"/>
            <a:r>
              <a:rPr lang="fr-FR" sz="1000" dirty="0">
                <a:solidFill>
                  <a:schemeClr val="bg1"/>
                </a:solidFill>
              </a:rPr>
              <a:t>4,1</a:t>
            </a:r>
          </a:p>
        </p:txBody>
      </p:sp>
      <p:sp>
        <p:nvSpPr>
          <p:cNvPr id="2618" name="ZoneTexte 2617">
            <a:extLst>
              <a:ext uri="{FF2B5EF4-FFF2-40B4-BE49-F238E27FC236}">
                <a16:creationId xmlns:a16="http://schemas.microsoft.com/office/drawing/2014/main" id="{85FB7628-DCAF-53AC-E295-59BCC38488B3}"/>
              </a:ext>
            </a:extLst>
          </p:cNvPr>
          <p:cNvSpPr txBox="1"/>
          <p:nvPr/>
        </p:nvSpPr>
        <p:spPr>
          <a:xfrm>
            <a:off x="2322710" y="2996612"/>
            <a:ext cx="348172" cy="246221"/>
          </a:xfrm>
          <a:prstGeom prst="rect">
            <a:avLst/>
          </a:prstGeom>
          <a:noFill/>
          <a:ln>
            <a:noFill/>
          </a:ln>
        </p:spPr>
        <p:txBody>
          <a:bodyPr wrap="none" rtlCol="0">
            <a:spAutoFit/>
          </a:bodyPr>
          <a:lstStyle/>
          <a:p>
            <a:pPr algn="ctr"/>
            <a:r>
              <a:rPr lang="fr-FR" sz="1000" dirty="0">
                <a:solidFill>
                  <a:schemeClr val="bg1"/>
                </a:solidFill>
              </a:rPr>
              <a:t>6,1</a:t>
            </a:r>
          </a:p>
        </p:txBody>
      </p:sp>
      <p:sp>
        <p:nvSpPr>
          <p:cNvPr id="2619" name="ZoneTexte 2618">
            <a:extLst>
              <a:ext uri="{FF2B5EF4-FFF2-40B4-BE49-F238E27FC236}">
                <a16:creationId xmlns:a16="http://schemas.microsoft.com/office/drawing/2014/main" id="{0D558898-687B-8D9E-668D-4AF9B08F0308}"/>
              </a:ext>
            </a:extLst>
          </p:cNvPr>
          <p:cNvSpPr txBox="1"/>
          <p:nvPr/>
        </p:nvSpPr>
        <p:spPr>
          <a:xfrm>
            <a:off x="2815149" y="3594942"/>
            <a:ext cx="348172" cy="246221"/>
          </a:xfrm>
          <a:prstGeom prst="rect">
            <a:avLst/>
          </a:prstGeom>
          <a:noFill/>
          <a:ln>
            <a:noFill/>
          </a:ln>
        </p:spPr>
        <p:txBody>
          <a:bodyPr wrap="none" rtlCol="0">
            <a:spAutoFit/>
          </a:bodyPr>
          <a:lstStyle/>
          <a:p>
            <a:pPr algn="ctr"/>
            <a:r>
              <a:rPr lang="fr-FR" sz="1000" dirty="0">
                <a:solidFill>
                  <a:schemeClr val="bg1"/>
                </a:solidFill>
              </a:rPr>
              <a:t>9,1</a:t>
            </a:r>
          </a:p>
        </p:txBody>
      </p:sp>
      <p:sp>
        <p:nvSpPr>
          <p:cNvPr id="2620" name="ZoneTexte 2619">
            <a:extLst>
              <a:ext uri="{FF2B5EF4-FFF2-40B4-BE49-F238E27FC236}">
                <a16:creationId xmlns:a16="http://schemas.microsoft.com/office/drawing/2014/main" id="{418C9793-8506-0C48-7C04-617D48AA3E9D}"/>
              </a:ext>
            </a:extLst>
          </p:cNvPr>
          <p:cNvSpPr txBox="1"/>
          <p:nvPr/>
        </p:nvSpPr>
        <p:spPr>
          <a:xfrm>
            <a:off x="2782287" y="3284415"/>
            <a:ext cx="413896" cy="246221"/>
          </a:xfrm>
          <a:prstGeom prst="rect">
            <a:avLst/>
          </a:prstGeom>
          <a:noFill/>
          <a:ln>
            <a:noFill/>
          </a:ln>
        </p:spPr>
        <p:txBody>
          <a:bodyPr wrap="none" rtlCol="0">
            <a:spAutoFit/>
          </a:bodyPr>
          <a:lstStyle/>
          <a:p>
            <a:pPr algn="ctr"/>
            <a:r>
              <a:rPr lang="fr-FR" sz="1000" dirty="0">
                <a:solidFill>
                  <a:schemeClr val="bg1"/>
                </a:solidFill>
              </a:rPr>
              <a:t>15,2</a:t>
            </a:r>
          </a:p>
        </p:txBody>
      </p:sp>
      <p:sp>
        <p:nvSpPr>
          <p:cNvPr id="2621" name="ZoneTexte 2620">
            <a:extLst>
              <a:ext uri="{FF2B5EF4-FFF2-40B4-BE49-F238E27FC236}">
                <a16:creationId xmlns:a16="http://schemas.microsoft.com/office/drawing/2014/main" id="{CFA48F0A-95CE-0A25-E0BB-738F2A36824E}"/>
              </a:ext>
            </a:extLst>
          </p:cNvPr>
          <p:cNvSpPr txBox="1"/>
          <p:nvPr/>
        </p:nvSpPr>
        <p:spPr>
          <a:xfrm>
            <a:off x="3282348" y="3700667"/>
            <a:ext cx="413896" cy="246221"/>
          </a:xfrm>
          <a:prstGeom prst="rect">
            <a:avLst/>
          </a:prstGeom>
          <a:noFill/>
        </p:spPr>
        <p:txBody>
          <a:bodyPr wrap="none" rtlCol="0">
            <a:spAutoFit/>
          </a:bodyPr>
          <a:lstStyle/>
          <a:p>
            <a:pPr algn="ctr"/>
            <a:r>
              <a:rPr lang="fr-FR" sz="1000" dirty="0">
                <a:solidFill>
                  <a:schemeClr val="bg1"/>
                </a:solidFill>
              </a:rPr>
              <a:t>16,1</a:t>
            </a:r>
          </a:p>
        </p:txBody>
      </p:sp>
      <p:sp>
        <p:nvSpPr>
          <p:cNvPr id="2622" name="ZoneTexte 2621">
            <a:extLst>
              <a:ext uri="{FF2B5EF4-FFF2-40B4-BE49-F238E27FC236}">
                <a16:creationId xmlns:a16="http://schemas.microsoft.com/office/drawing/2014/main" id="{FBFDDED4-A220-3CA0-1C00-1AE81EA35A24}"/>
              </a:ext>
            </a:extLst>
          </p:cNvPr>
          <p:cNvSpPr txBox="1"/>
          <p:nvPr/>
        </p:nvSpPr>
        <p:spPr>
          <a:xfrm>
            <a:off x="3315210" y="3390140"/>
            <a:ext cx="348172" cy="246221"/>
          </a:xfrm>
          <a:prstGeom prst="rect">
            <a:avLst/>
          </a:prstGeom>
          <a:noFill/>
        </p:spPr>
        <p:txBody>
          <a:bodyPr wrap="none" rtlCol="0">
            <a:spAutoFit/>
          </a:bodyPr>
          <a:lstStyle/>
          <a:p>
            <a:pPr algn="ctr"/>
            <a:r>
              <a:rPr lang="fr-FR" sz="1000" dirty="0">
                <a:solidFill>
                  <a:schemeClr val="bg1"/>
                </a:solidFill>
              </a:rPr>
              <a:t>6,5</a:t>
            </a:r>
          </a:p>
        </p:txBody>
      </p:sp>
      <p:sp>
        <p:nvSpPr>
          <p:cNvPr id="2623" name="ZoneTexte 2622">
            <a:extLst>
              <a:ext uri="{FF2B5EF4-FFF2-40B4-BE49-F238E27FC236}">
                <a16:creationId xmlns:a16="http://schemas.microsoft.com/office/drawing/2014/main" id="{75195750-99A3-522B-0E7D-8BBF40FC2899}"/>
              </a:ext>
            </a:extLst>
          </p:cNvPr>
          <p:cNvSpPr txBox="1"/>
          <p:nvPr/>
        </p:nvSpPr>
        <p:spPr>
          <a:xfrm>
            <a:off x="3056130" y="3360143"/>
            <a:ext cx="348172" cy="246221"/>
          </a:xfrm>
          <a:prstGeom prst="rect">
            <a:avLst/>
          </a:prstGeom>
          <a:noFill/>
        </p:spPr>
        <p:txBody>
          <a:bodyPr wrap="none" rtlCol="0">
            <a:spAutoFit/>
          </a:bodyPr>
          <a:lstStyle/>
          <a:p>
            <a:pPr algn="ctr"/>
            <a:r>
              <a:rPr lang="fr-FR" sz="1000" dirty="0"/>
              <a:t>3,2</a:t>
            </a:r>
          </a:p>
        </p:txBody>
      </p:sp>
      <p:sp>
        <p:nvSpPr>
          <p:cNvPr id="2624" name="ZoneTexte 2623">
            <a:extLst>
              <a:ext uri="{FF2B5EF4-FFF2-40B4-BE49-F238E27FC236}">
                <a16:creationId xmlns:a16="http://schemas.microsoft.com/office/drawing/2014/main" id="{70C1EAB0-F058-FD83-BD70-B7680E152A12}"/>
              </a:ext>
            </a:extLst>
          </p:cNvPr>
          <p:cNvSpPr txBox="1"/>
          <p:nvPr/>
        </p:nvSpPr>
        <p:spPr>
          <a:xfrm>
            <a:off x="3056130" y="3193458"/>
            <a:ext cx="348172" cy="246221"/>
          </a:xfrm>
          <a:prstGeom prst="rect">
            <a:avLst/>
          </a:prstGeom>
          <a:noFill/>
        </p:spPr>
        <p:txBody>
          <a:bodyPr wrap="none" rtlCol="0">
            <a:spAutoFit/>
          </a:bodyPr>
          <a:lstStyle/>
          <a:p>
            <a:pPr algn="ctr"/>
            <a:r>
              <a:rPr lang="fr-FR" sz="1000" dirty="0"/>
              <a:t>3,2</a:t>
            </a:r>
          </a:p>
        </p:txBody>
      </p:sp>
      <p:sp>
        <p:nvSpPr>
          <p:cNvPr id="2625" name="ZoneTexte 2624">
            <a:extLst>
              <a:ext uri="{FF2B5EF4-FFF2-40B4-BE49-F238E27FC236}">
                <a16:creationId xmlns:a16="http://schemas.microsoft.com/office/drawing/2014/main" id="{0125E456-4B6E-4927-E92D-D45367FE0D1C}"/>
              </a:ext>
            </a:extLst>
          </p:cNvPr>
          <p:cNvSpPr txBox="1"/>
          <p:nvPr/>
        </p:nvSpPr>
        <p:spPr>
          <a:xfrm>
            <a:off x="3800030" y="3952300"/>
            <a:ext cx="348172" cy="246221"/>
          </a:xfrm>
          <a:prstGeom prst="rect">
            <a:avLst/>
          </a:prstGeom>
          <a:noFill/>
          <a:ln>
            <a:noFill/>
          </a:ln>
        </p:spPr>
        <p:txBody>
          <a:bodyPr wrap="none" rtlCol="0">
            <a:spAutoFit/>
          </a:bodyPr>
          <a:lstStyle/>
          <a:p>
            <a:pPr algn="ctr"/>
            <a:r>
              <a:rPr lang="fr-FR" sz="1000" dirty="0">
                <a:solidFill>
                  <a:schemeClr val="bg1"/>
                </a:solidFill>
              </a:rPr>
              <a:t>9,1</a:t>
            </a:r>
          </a:p>
        </p:txBody>
      </p:sp>
      <p:sp>
        <p:nvSpPr>
          <p:cNvPr id="2626" name="ZoneTexte 2625">
            <a:extLst>
              <a:ext uri="{FF2B5EF4-FFF2-40B4-BE49-F238E27FC236}">
                <a16:creationId xmlns:a16="http://schemas.microsoft.com/office/drawing/2014/main" id="{1C53A375-6DFE-CD1F-DC88-5A0897AD3BBE}"/>
              </a:ext>
            </a:extLst>
          </p:cNvPr>
          <p:cNvSpPr txBox="1"/>
          <p:nvPr/>
        </p:nvSpPr>
        <p:spPr>
          <a:xfrm>
            <a:off x="3543810" y="3871638"/>
            <a:ext cx="348172" cy="246221"/>
          </a:xfrm>
          <a:prstGeom prst="rect">
            <a:avLst/>
          </a:prstGeom>
          <a:noFill/>
        </p:spPr>
        <p:txBody>
          <a:bodyPr wrap="none" rtlCol="0">
            <a:spAutoFit/>
          </a:bodyPr>
          <a:lstStyle/>
          <a:p>
            <a:pPr algn="ctr"/>
            <a:r>
              <a:rPr lang="fr-FR" sz="1000" dirty="0"/>
              <a:t>3,0</a:t>
            </a:r>
          </a:p>
        </p:txBody>
      </p:sp>
      <p:sp>
        <p:nvSpPr>
          <p:cNvPr id="2627" name="ZoneTexte 2626">
            <a:extLst>
              <a:ext uri="{FF2B5EF4-FFF2-40B4-BE49-F238E27FC236}">
                <a16:creationId xmlns:a16="http://schemas.microsoft.com/office/drawing/2014/main" id="{3B49F390-4FA1-E755-0EF0-FDCE2CF4C681}"/>
              </a:ext>
            </a:extLst>
          </p:cNvPr>
          <p:cNvSpPr txBox="1"/>
          <p:nvPr/>
        </p:nvSpPr>
        <p:spPr>
          <a:xfrm>
            <a:off x="3543810" y="3740998"/>
            <a:ext cx="348172" cy="246221"/>
          </a:xfrm>
          <a:prstGeom prst="rect">
            <a:avLst/>
          </a:prstGeom>
          <a:noFill/>
        </p:spPr>
        <p:txBody>
          <a:bodyPr wrap="none" rtlCol="0">
            <a:spAutoFit/>
          </a:bodyPr>
          <a:lstStyle/>
          <a:p>
            <a:pPr algn="ctr"/>
            <a:r>
              <a:rPr lang="fr-FR" sz="1000" dirty="0"/>
              <a:t>3,0</a:t>
            </a:r>
          </a:p>
        </p:txBody>
      </p:sp>
      <p:sp>
        <p:nvSpPr>
          <p:cNvPr id="2628" name="ZoneTexte 2627">
            <a:extLst>
              <a:ext uri="{FF2B5EF4-FFF2-40B4-BE49-F238E27FC236}">
                <a16:creationId xmlns:a16="http://schemas.microsoft.com/office/drawing/2014/main" id="{D1A434B9-20DC-537F-26E8-BEBAB9A05C7B}"/>
              </a:ext>
            </a:extLst>
          </p:cNvPr>
          <p:cNvSpPr txBox="1"/>
          <p:nvPr/>
        </p:nvSpPr>
        <p:spPr>
          <a:xfrm>
            <a:off x="4442970" y="3443818"/>
            <a:ext cx="348172" cy="246221"/>
          </a:xfrm>
          <a:prstGeom prst="rect">
            <a:avLst/>
          </a:prstGeom>
          <a:noFill/>
        </p:spPr>
        <p:txBody>
          <a:bodyPr wrap="none" rtlCol="0">
            <a:spAutoFit/>
          </a:bodyPr>
          <a:lstStyle/>
          <a:p>
            <a:pPr algn="ctr"/>
            <a:r>
              <a:rPr lang="fr-FR" sz="1000" dirty="0"/>
              <a:t>2,8</a:t>
            </a:r>
          </a:p>
        </p:txBody>
      </p:sp>
      <p:sp>
        <p:nvSpPr>
          <p:cNvPr id="2629" name="ZoneTexte 2628">
            <a:extLst>
              <a:ext uri="{FF2B5EF4-FFF2-40B4-BE49-F238E27FC236}">
                <a16:creationId xmlns:a16="http://schemas.microsoft.com/office/drawing/2014/main" id="{11CEA794-3601-4EAC-D676-D69251FA5E1B}"/>
              </a:ext>
            </a:extLst>
          </p:cNvPr>
          <p:cNvSpPr txBox="1"/>
          <p:nvPr/>
        </p:nvSpPr>
        <p:spPr>
          <a:xfrm>
            <a:off x="4769674" y="3577556"/>
            <a:ext cx="348172" cy="246221"/>
          </a:xfrm>
          <a:prstGeom prst="rect">
            <a:avLst/>
          </a:prstGeom>
          <a:noFill/>
        </p:spPr>
        <p:txBody>
          <a:bodyPr wrap="none" rtlCol="0">
            <a:spAutoFit/>
          </a:bodyPr>
          <a:lstStyle/>
          <a:p>
            <a:pPr algn="ctr"/>
            <a:r>
              <a:rPr lang="fr-FR" sz="1000" dirty="0">
                <a:solidFill>
                  <a:schemeClr val="bg1"/>
                </a:solidFill>
              </a:rPr>
              <a:t>6,9</a:t>
            </a:r>
          </a:p>
        </p:txBody>
      </p:sp>
      <p:sp>
        <p:nvSpPr>
          <p:cNvPr id="2630" name="ZoneTexte 2629">
            <a:extLst>
              <a:ext uri="{FF2B5EF4-FFF2-40B4-BE49-F238E27FC236}">
                <a16:creationId xmlns:a16="http://schemas.microsoft.com/office/drawing/2014/main" id="{18A2B3B0-458C-9074-753D-B6F1FD97DF91}"/>
              </a:ext>
            </a:extLst>
          </p:cNvPr>
          <p:cNvSpPr txBox="1"/>
          <p:nvPr/>
        </p:nvSpPr>
        <p:spPr>
          <a:xfrm>
            <a:off x="4769674" y="3356709"/>
            <a:ext cx="348172" cy="246221"/>
          </a:xfrm>
          <a:prstGeom prst="rect">
            <a:avLst/>
          </a:prstGeom>
          <a:noFill/>
        </p:spPr>
        <p:txBody>
          <a:bodyPr wrap="none" rtlCol="0">
            <a:spAutoFit/>
          </a:bodyPr>
          <a:lstStyle/>
          <a:p>
            <a:pPr algn="ctr"/>
            <a:r>
              <a:rPr lang="fr-FR" sz="1000" dirty="0">
                <a:solidFill>
                  <a:schemeClr val="bg1"/>
                </a:solidFill>
              </a:rPr>
              <a:t>5,6</a:t>
            </a:r>
          </a:p>
        </p:txBody>
      </p:sp>
      <p:sp>
        <p:nvSpPr>
          <p:cNvPr id="2631" name="ZoneTexte 2630">
            <a:extLst>
              <a:ext uri="{FF2B5EF4-FFF2-40B4-BE49-F238E27FC236}">
                <a16:creationId xmlns:a16="http://schemas.microsoft.com/office/drawing/2014/main" id="{3DB0686D-1A31-4394-E4C5-22C93C12F70D}"/>
              </a:ext>
            </a:extLst>
          </p:cNvPr>
          <p:cNvSpPr txBox="1"/>
          <p:nvPr/>
        </p:nvSpPr>
        <p:spPr>
          <a:xfrm>
            <a:off x="1727916" y="2424343"/>
            <a:ext cx="508474" cy="400110"/>
          </a:xfrm>
          <a:prstGeom prst="rect">
            <a:avLst/>
          </a:prstGeom>
          <a:noFill/>
        </p:spPr>
        <p:txBody>
          <a:bodyPr wrap="none" rtlCol="0">
            <a:spAutoFit/>
          </a:bodyPr>
          <a:lstStyle/>
          <a:p>
            <a:pPr algn="ctr"/>
            <a:r>
              <a:rPr lang="fr-FR" sz="1000" b="1" dirty="0">
                <a:solidFill>
                  <a:srgbClr val="C00000"/>
                </a:solidFill>
              </a:rPr>
              <a:t>ORR</a:t>
            </a:r>
            <a:br>
              <a:rPr lang="fr-FR" sz="1000" b="1" dirty="0">
                <a:solidFill>
                  <a:srgbClr val="C00000"/>
                </a:solidFill>
              </a:rPr>
            </a:br>
            <a:r>
              <a:rPr lang="fr-FR" sz="1000" b="1" dirty="0">
                <a:solidFill>
                  <a:srgbClr val="C00000"/>
                </a:solidFill>
              </a:rPr>
              <a:t>85,7%</a:t>
            </a:r>
          </a:p>
        </p:txBody>
      </p:sp>
      <p:sp>
        <p:nvSpPr>
          <p:cNvPr id="2632" name="ZoneTexte 2631">
            <a:extLst>
              <a:ext uri="{FF2B5EF4-FFF2-40B4-BE49-F238E27FC236}">
                <a16:creationId xmlns:a16="http://schemas.microsoft.com/office/drawing/2014/main" id="{37296CBF-29E8-E635-01E3-438E545500A5}"/>
              </a:ext>
            </a:extLst>
          </p:cNvPr>
          <p:cNvSpPr txBox="1"/>
          <p:nvPr/>
        </p:nvSpPr>
        <p:spPr>
          <a:xfrm>
            <a:off x="2218207" y="2615721"/>
            <a:ext cx="508474" cy="400110"/>
          </a:xfrm>
          <a:prstGeom prst="rect">
            <a:avLst/>
          </a:prstGeom>
          <a:noFill/>
        </p:spPr>
        <p:txBody>
          <a:bodyPr wrap="none" rtlCol="0">
            <a:spAutoFit/>
          </a:bodyPr>
          <a:lstStyle/>
          <a:p>
            <a:pPr algn="ctr"/>
            <a:r>
              <a:rPr lang="fr-FR" sz="1000" b="1" dirty="0">
                <a:solidFill>
                  <a:srgbClr val="C00000"/>
                </a:solidFill>
              </a:rPr>
              <a:t>ORR</a:t>
            </a:r>
            <a:br>
              <a:rPr lang="fr-FR" sz="1000" b="1" dirty="0">
                <a:solidFill>
                  <a:srgbClr val="C00000"/>
                </a:solidFill>
              </a:rPr>
            </a:br>
            <a:r>
              <a:rPr lang="fr-FR" sz="1000" b="1" dirty="0">
                <a:solidFill>
                  <a:srgbClr val="C00000"/>
                </a:solidFill>
              </a:rPr>
              <a:t>77,6%</a:t>
            </a:r>
          </a:p>
        </p:txBody>
      </p:sp>
      <p:sp>
        <p:nvSpPr>
          <p:cNvPr id="2633" name="ZoneTexte 2632">
            <a:extLst>
              <a:ext uri="{FF2B5EF4-FFF2-40B4-BE49-F238E27FC236}">
                <a16:creationId xmlns:a16="http://schemas.microsoft.com/office/drawing/2014/main" id="{EA8ADDC6-CF4C-1FF9-C792-4A0CC70C7476}"/>
              </a:ext>
            </a:extLst>
          </p:cNvPr>
          <p:cNvSpPr txBox="1"/>
          <p:nvPr/>
        </p:nvSpPr>
        <p:spPr>
          <a:xfrm>
            <a:off x="2721127" y="2806221"/>
            <a:ext cx="508474" cy="400110"/>
          </a:xfrm>
          <a:prstGeom prst="rect">
            <a:avLst/>
          </a:prstGeom>
          <a:noFill/>
        </p:spPr>
        <p:txBody>
          <a:bodyPr wrap="none" rtlCol="0">
            <a:spAutoFit/>
          </a:bodyPr>
          <a:lstStyle/>
          <a:p>
            <a:pPr algn="ctr"/>
            <a:r>
              <a:rPr lang="fr-FR" sz="1000" b="1" dirty="0">
                <a:solidFill>
                  <a:srgbClr val="C00000"/>
                </a:solidFill>
              </a:rPr>
              <a:t>ORR</a:t>
            </a:r>
            <a:br>
              <a:rPr lang="fr-FR" sz="1000" b="1" dirty="0">
                <a:solidFill>
                  <a:srgbClr val="C00000"/>
                </a:solidFill>
              </a:rPr>
            </a:br>
            <a:r>
              <a:rPr lang="fr-FR" sz="1000" b="1" dirty="0">
                <a:solidFill>
                  <a:srgbClr val="C00000"/>
                </a:solidFill>
              </a:rPr>
              <a:t>69,7%</a:t>
            </a:r>
          </a:p>
        </p:txBody>
      </p:sp>
      <p:sp>
        <p:nvSpPr>
          <p:cNvPr id="2634" name="ZoneTexte 2633">
            <a:extLst>
              <a:ext uri="{FF2B5EF4-FFF2-40B4-BE49-F238E27FC236}">
                <a16:creationId xmlns:a16="http://schemas.microsoft.com/office/drawing/2014/main" id="{9EF4B799-3D41-7508-5AB7-5D9A91E4F6EF}"/>
              </a:ext>
            </a:extLst>
          </p:cNvPr>
          <p:cNvSpPr txBox="1"/>
          <p:nvPr/>
        </p:nvSpPr>
        <p:spPr>
          <a:xfrm>
            <a:off x="3239287" y="2851941"/>
            <a:ext cx="508474" cy="400110"/>
          </a:xfrm>
          <a:prstGeom prst="rect">
            <a:avLst/>
          </a:prstGeom>
          <a:noFill/>
        </p:spPr>
        <p:txBody>
          <a:bodyPr wrap="none" rtlCol="0">
            <a:spAutoFit/>
          </a:bodyPr>
          <a:lstStyle/>
          <a:p>
            <a:pPr algn="ctr"/>
            <a:r>
              <a:rPr lang="fr-FR" sz="1000" b="1" dirty="0">
                <a:solidFill>
                  <a:srgbClr val="C00000"/>
                </a:solidFill>
              </a:rPr>
              <a:t>ORR</a:t>
            </a:r>
            <a:br>
              <a:rPr lang="fr-FR" sz="1000" b="1">
                <a:solidFill>
                  <a:srgbClr val="C00000"/>
                </a:solidFill>
              </a:rPr>
            </a:br>
            <a:r>
              <a:rPr lang="fr-FR" sz="1000" b="1">
                <a:solidFill>
                  <a:srgbClr val="C00000"/>
                </a:solidFill>
              </a:rPr>
              <a:t>67,7</a:t>
            </a:r>
            <a:r>
              <a:rPr lang="fr-FR" sz="1000" b="1" dirty="0">
                <a:solidFill>
                  <a:srgbClr val="C00000"/>
                </a:solidFill>
              </a:rPr>
              <a:t>%</a:t>
            </a:r>
          </a:p>
        </p:txBody>
      </p:sp>
      <p:sp>
        <p:nvSpPr>
          <p:cNvPr id="2635" name="ZoneTexte 2634">
            <a:extLst>
              <a:ext uri="{FF2B5EF4-FFF2-40B4-BE49-F238E27FC236}">
                <a16:creationId xmlns:a16="http://schemas.microsoft.com/office/drawing/2014/main" id="{660CB5E5-5416-2F21-F359-E788CAFDE1FC}"/>
              </a:ext>
            </a:extLst>
          </p:cNvPr>
          <p:cNvSpPr txBox="1"/>
          <p:nvPr/>
        </p:nvSpPr>
        <p:spPr>
          <a:xfrm>
            <a:off x="3711727" y="3256667"/>
            <a:ext cx="508474" cy="400110"/>
          </a:xfrm>
          <a:prstGeom prst="rect">
            <a:avLst/>
          </a:prstGeom>
          <a:noFill/>
        </p:spPr>
        <p:txBody>
          <a:bodyPr wrap="none" rtlCol="0">
            <a:spAutoFit/>
          </a:bodyPr>
          <a:lstStyle/>
          <a:p>
            <a:pPr algn="ctr"/>
            <a:r>
              <a:rPr lang="fr-FR" sz="1000" b="1" dirty="0">
                <a:solidFill>
                  <a:srgbClr val="C00000"/>
                </a:solidFill>
              </a:rPr>
              <a:t>ORR</a:t>
            </a:r>
            <a:br>
              <a:rPr lang="fr-FR" sz="1000" b="1" dirty="0">
                <a:solidFill>
                  <a:srgbClr val="C00000"/>
                </a:solidFill>
              </a:rPr>
            </a:br>
            <a:r>
              <a:rPr lang="fr-FR" sz="1000" b="1" dirty="0">
                <a:solidFill>
                  <a:srgbClr val="C00000"/>
                </a:solidFill>
              </a:rPr>
              <a:t>51,5%</a:t>
            </a:r>
          </a:p>
        </p:txBody>
      </p:sp>
      <p:sp>
        <p:nvSpPr>
          <p:cNvPr id="2838" name="ZoneTexte 2837">
            <a:extLst>
              <a:ext uri="{FF2B5EF4-FFF2-40B4-BE49-F238E27FC236}">
                <a16:creationId xmlns:a16="http://schemas.microsoft.com/office/drawing/2014/main" id="{DD0276B0-FF24-7C7C-AFA9-E02C0885511D}"/>
              </a:ext>
            </a:extLst>
          </p:cNvPr>
          <p:cNvSpPr txBox="1"/>
          <p:nvPr/>
        </p:nvSpPr>
        <p:spPr>
          <a:xfrm>
            <a:off x="4709947" y="2976839"/>
            <a:ext cx="508474" cy="400110"/>
          </a:xfrm>
          <a:prstGeom prst="rect">
            <a:avLst/>
          </a:prstGeom>
          <a:noFill/>
        </p:spPr>
        <p:txBody>
          <a:bodyPr wrap="none" rtlCol="0">
            <a:spAutoFit/>
          </a:bodyPr>
          <a:lstStyle/>
          <a:p>
            <a:pPr algn="ctr"/>
            <a:r>
              <a:rPr lang="fr-FR" sz="1000" b="1" dirty="0">
                <a:solidFill>
                  <a:srgbClr val="C00000"/>
                </a:solidFill>
              </a:rPr>
              <a:t>ORR</a:t>
            </a:r>
            <a:br>
              <a:rPr lang="fr-FR" sz="1000" b="1" dirty="0">
                <a:solidFill>
                  <a:srgbClr val="C00000"/>
                </a:solidFill>
              </a:rPr>
            </a:br>
            <a:r>
              <a:rPr lang="fr-FR" sz="1000" b="1" dirty="0">
                <a:solidFill>
                  <a:srgbClr val="C00000"/>
                </a:solidFill>
              </a:rPr>
              <a:t>62,5%</a:t>
            </a:r>
          </a:p>
        </p:txBody>
      </p:sp>
      <p:sp>
        <p:nvSpPr>
          <p:cNvPr id="2839" name="ZoneTexte 2838">
            <a:extLst>
              <a:ext uri="{FF2B5EF4-FFF2-40B4-BE49-F238E27FC236}">
                <a16:creationId xmlns:a16="http://schemas.microsoft.com/office/drawing/2014/main" id="{39ECC8D9-0072-2B46-B318-568C186AFD16}"/>
              </a:ext>
            </a:extLst>
          </p:cNvPr>
          <p:cNvSpPr txBox="1"/>
          <p:nvPr/>
        </p:nvSpPr>
        <p:spPr>
          <a:xfrm rot="16200000">
            <a:off x="-115207" y="3565981"/>
            <a:ext cx="945066" cy="276999"/>
          </a:xfrm>
          <a:prstGeom prst="rect">
            <a:avLst/>
          </a:prstGeom>
          <a:noFill/>
        </p:spPr>
        <p:txBody>
          <a:bodyPr wrap="none" rtlCol="0">
            <a:spAutoFit/>
          </a:bodyPr>
          <a:lstStyle/>
          <a:p>
            <a:pPr algn="ctr"/>
            <a:r>
              <a:rPr lang="fr-FR" sz="1200" b="1" dirty="0"/>
              <a:t>Patients (%)</a:t>
            </a:r>
          </a:p>
        </p:txBody>
      </p:sp>
      <p:sp>
        <p:nvSpPr>
          <p:cNvPr id="2840" name="ZoneTexte 2839">
            <a:extLst>
              <a:ext uri="{FF2B5EF4-FFF2-40B4-BE49-F238E27FC236}">
                <a16:creationId xmlns:a16="http://schemas.microsoft.com/office/drawing/2014/main" id="{09495CF0-2338-0798-63D5-BAC7A7BCB40B}"/>
              </a:ext>
            </a:extLst>
          </p:cNvPr>
          <p:cNvSpPr txBox="1"/>
          <p:nvPr/>
        </p:nvSpPr>
        <p:spPr>
          <a:xfrm>
            <a:off x="400457" y="2369492"/>
            <a:ext cx="401072" cy="261610"/>
          </a:xfrm>
          <a:prstGeom prst="rect">
            <a:avLst/>
          </a:prstGeom>
          <a:noFill/>
        </p:spPr>
        <p:txBody>
          <a:bodyPr wrap="none" rtlCol="0">
            <a:spAutoFit/>
          </a:bodyPr>
          <a:lstStyle/>
          <a:p>
            <a:pPr algn="r"/>
            <a:r>
              <a:rPr lang="fr-FR" sz="1100" dirty="0"/>
              <a:t>100</a:t>
            </a:r>
            <a:endParaRPr lang="fr-FR" sz="1400" dirty="0"/>
          </a:p>
        </p:txBody>
      </p:sp>
      <p:sp>
        <p:nvSpPr>
          <p:cNvPr id="2841" name="ZoneTexte 2840">
            <a:extLst>
              <a:ext uri="{FF2B5EF4-FFF2-40B4-BE49-F238E27FC236}">
                <a16:creationId xmlns:a16="http://schemas.microsoft.com/office/drawing/2014/main" id="{F88BEB5A-E621-DC42-5D8A-AA21EA4C6BE6}"/>
              </a:ext>
            </a:extLst>
          </p:cNvPr>
          <p:cNvSpPr txBox="1"/>
          <p:nvPr/>
        </p:nvSpPr>
        <p:spPr>
          <a:xfrm>
            <a:off x="472593" y="2849802"/>
            <a:ext cx="328936" cy="261610"/>
          </a:xfrm>
          <a:prstGeom prst="rect">
            <a:avLst/>
          </a:prstGeom>
          <a:noFill/>
        </p:spPr>
        <p:txBody>
          <a:bodyPr wrap="none" rtlCol="0">
            <a:spAutoFit/>
          </a:bodyPr>
          <a:lstStyle/>
          <a:p>
            <a:pPr algn="r"/>
            <a:r>
              <a:rPr lang="fr-FR" sz="1100" dirty="0"/>
              <a:t>80</a:t>
            </a:r>
            <a:endParaRPr lang="fr-FR" sz="1400" dirty="0"/>
          </a:p>
        </p:txBody>
      </p:sp>
      <p:sp>
        <p:nvSpPr>
          <p:cNvPr id="2842" name="ZoneTexte 2841">
            <a:extLst>
              <a:ext uri="{FF2B5EF4-FFF2-40B4-BE49-F238E27FC236}">
                <a16:creationId xmlns:a16="http://schemas.microsoft.com/office/drawing/2014/main" id="{503B22A4-BF0A-063F-1BE1-41C35934441C}"/>
              </a:ext>
            </a:extLst>
          </p:cNvPr>
          <p:cNvSpPr txBox="1"/>
          <p:nvPr/>
        </p:nvSpPr>
        <p:spPr>
          <a:xfrm>
            <a:off x="472593" y="3345821"/>
            <a:ext cx="328936" cy="261610"/>
          </a:xfrm>
          <a:prstGeom prst="rect">
            <a:avLst/>
          </a:prstGeom>
          <a:noFill/>
        </p:spPr>
        <p:txBody>
          <a:bodyPr wrap="none" rtlCol="0">
            <a:spAutoFit/>
          </a:bodyPr>
          <a:lstStyle/>
          <a:p>
            <a:pPr algn="r"/>
            <a:r>
              <a:rPr lang="fr-FR" sz="1100" dirty="0"/>
              <a:t>60</a:t>
            </a:r>
            <a:endParaRPr lang="fr-FR" sz="1400" dirty="0"/>
          </a:p>
        </p:txBody>
      </p:sp>
      <p:sp>
        <p:nvSpPr>
          <p:cNvPr id="2843" name="ZoneTexte 2842">
            <a:extLst>
              <a:ext uri="{FF2B5EF4-FFF2-40B4-BE49-F238E27FC236}">
                <a16:creationId xmlns:a16="http://schemas.microsoft.com/office/drawing/2014/main" id="{E669529B-AB8F-83C3-ADB1-D51BD117EB9B}"/>
              </a:ext>
            </a:extLst>
          </p:cNvPr>
          <p:cNvSpPr txBox="1"/>
          <p:nvPr/>
        </p:nvSpPr>
        <p:spPr>
          <a:xfrm>
            <a:off x="472593" y="3826131"/>
            <a:ext cx="328936" cy="261610"/>
          </a:xfrm>
          <a:prstGeom prst="rect">
            <a:avLst/>
          </a:prstGeom>
          <a:noFill/>
        </p:spPr>
        <p:txBody>
          <a:bodyPr wrap="none" rtlCol="0">
            <a:spAutoFit/>
          </a:bodyPr>
          <a:lstStyle/>
          <a:p>
            <a:pPr algn="r"/>
            <a:r>
              <a:rPr lang="fr-FR" sz="1100" dirty="0"/>
              <a:t>40</a:t>
            </a:r>
            <a:endParaRPr lang="fr-FR" sz="1400" dirty="0"/>
          </a:p>
        </p:txBody>
      </p:sp>
      <p:sp>
        <p:nvSpPr>
          <p:cNvPr id="2844" name="ZoneTexte 2843">
            <a:extLst>
              <a:ext uri="{FF2B5EF4-FFF2-40B4-BE49-F238E27FC236}">
                <a16:creationId xmlns:a16="http://schemas.microsoft.com/office/drawing/2014/main" id="{557BD27F-E347-A331-6283-B77109DC78BB}"/>
              </a:ext>
            </a:extLst>
          </p:cNvPr>
          <p:cNvSpPr txBox="1"/>
          <p:nvPr/>
        </p:nvSpPr>
        <p:spPr>
          <a:xfrm>
            <a:off x="472593" y="4293962"/>
            <a:ext cx="328936" cy="261610"/>
          </a:xfrm>
          <a:prstGeom prst="rect">
            <a:avLst/>
          </a:prstGeom>
          <a:noFill/>
        </p:spPr>
        <p:txBody>
          <a:bodyPr wrap="none" rtlCol="0">
            <a:spAutoFit/>
          </a:bodyPr>
          <a:lstStyle/>
          <a:p>
            <a:pPr algn="r"/>
            <a:r>
              <a:rPr lang="fr-FR" sz="1100" dirty="0"/>
              <a:t>20</a:t>
            </a:r>
            <a:endParaRPr lang="fr-FR" sz="1400" dirty="0"/>
          </a:p>
        </p:txBody>
      </p:sp>
      <p:sp>
        <p:nvSpPr>
          <p:cNvPr id="2845" name="ZoneTexte 2844">
            <a:extLst>
              <a:ext uri="{FF2B5EF4-FFF2-40B4-BE49-F238E27FC236}">
                <a16:creationId xmlns:a16="http://schemas.microsoft.com/office/drawing/2014/main" id="{D617EBDC-D199-8F70-3ADF-7734F98B858E}"/>
              </a:ext>
            </a:extLst>
          </p:cNvPr>
          <p:cNvSpPr txBox="1"/>
          <p:nvPr/>
        </p:nvSpPr>
        <p:spPr>
          <a:xfrm>
            <a:off x="544727" y="4774272"/>
            <a:ext cx="256802" cy="261610"/>
          </a:xfrm>
          <a:prstGeom prst="rect">
            <a:avLst/>
          </a:prstGeom>
          <a:noFill/>
        </p:spPr>
        <p:txBody>
          <a:bodyPr wrap="none" rtlCol="0">
            <a:spAutoFit/>
          </a:bodyPr>
          <a:lstStyle/>
          <a:p>
            <a:pPr algn="r"/>
            <a:r>
              <a:rPr lang="fr-FR" sz="1100" dirty="0"/>
              <a:t>0</a:t>
            </a:r>
            <a:endParaRPr lang="fr-FR" sz="1400" dirty="0"/>
          </a:p>
        </p:txBody>
      </p:sp>
      <p:sp>
        <p:nvSpPr>
          <p:cNvPr id="2846" name="ZoneTexte 2845">
            <a:extLst>
              <a:ext uri="{FF2B5EF4-FFF2-40B4-BE49-F238E27FC236}">
                <a16:creationId xmlns:a16="http://schemas.microsoft.com/office/drawing/2014/main" id="{DBA0398A-F1AF-6010-D133-196FE6F239DD}"/>
              </a:ext>
            </a:extLst>
          </p:cNvPr>
          <p:cNvSpPr txBox="1"/>
          <p:nvPr/>
        </p:nvSpPr>
        <p:spPr>
          <a:xfrm rot="19800000">
            <a:off x="781672" y="5033963"/>
            <a:ext cx="649538" cy="430887"/>
          </a:xfrm>
          <a:prstGeom prst="rect">
            <a:avLst/>
          </a:prstGeom>
          <a:noFill/>
        </p:spPr>
        <p:txBody>
          <a:bodyPr wrap="none" rtlCol="0">
            <a:spAutoFit/>
          </a:bodyPr>
          <a:lstStyle/>
          <a:p>
            <a:pPr algn="r"/>
            <a:r>
              <a:rPr lang="fr-FR" sz="1100" dirty="0"/>
              <a:t>ALIDHE</a:t>
            </a:r>
          </a:p>
          <a:p>
            <a:pPr algn="r"/>
            <a:r>
              <a:rPr lang="fr-FR" sz="1100" dirty="0"/>
              <a:t>(N=124)</a:t>
            </a:r>
            <a:endParaRPr lang="fr-FR" sz="1400" dirty="0"/>
          </a:p>
        </p:txBody>
      </p:sp>
      <p:sp>
        <p:nvSpPr>
          <p:cNvPr id="2847" name="ZoneTexte 2846">
            <a:extLst>
              <a:ext uri="{FF2B5EF4-FFF2-40B4-BE49-F238E27FC236}">
                <a16:creationId xmlns:a16="http://schemas.microsoft.com/office/drawing/2014/main" id="{D7EBC96C-E3CD-E59D-DD5E-46C92A819B62}"/>
              </a:ext>
            </a:extLst>
          </p:cNvPr>
          <p:cNvSpPr txBox="1"/>
          <p:nvPr/>
        </p:nvSpPr>
        <p:spPr>
          <a:xfrm rot="19800000">
            <a:off x="1557759" y="5033963"/>
            <a:ext cx="652743" cy="430887"/>
          </a:xfrm>
          <a:prstGeom prst="rect">
            <a:avLst/>
          </a:prstGeom>
          <a:noFill/>
        </p:spPr>
        <p:txBody>
          <a:bodyPr wrap="none" rtlCol="0">
            <a:spAutoFit/>
          </a:bodyPr>
          <a:lstStyle/>
          <a:p>
            <a:pPr algn="r"/>
            <a:r>
              <a:rPr lang="fr-FR" sz="1100" dirty="0"/>
              <a:t>mNPM1</a:t>
            </a:r>
          </a:p>
          <a:p>
            <a:pPr algn="r"/>
            <a:r>
              <a:rPr lang="fr-FR" sz="1100" dirty="0"/>
              <a:t>(n=21)</a:t>
            </a:r>
            <a:endParaRPr lang="fr-FR" sz="1400" dirty="0"/>
          </a:p>
        </p:txBody>
      </p:sp>
      <p:sp>
        <p:nvSpPr>
          <p:cNvPr id="2848" name="ZoneTexte 2847">
            <a:extLst>
              <a:ext uri="{FF2B5EF4-FFF2-40B4-BE49-F238E27FC236}">
                <a16:creationId xmlns:a16="http://schemas.microsoft.com/office/drawing/2014/main" id="{DF995C0B-F289-8C6F-E7EF-5BE11EDB2A93}"/>
              </a:ext>
            </a:extLst>
          </p:cNvPr>
          <p:cNvSpPr txBox="1"/>
          <p:nvPr/>
        </p:nvSpPr>
        <p:spPr>
          <a:xfrm rot="19800000">
            <a:off x="2049769" y="5033963"/>
            <a:ext cx="817853" cy="430887"/>
          </a:xfrm>
          <a:prstGeom prst="rect">
            <a:avLst/>
          </a:prstGeom>
          <a:noFill/>
        </p:spPr>
        <p:txBody>
          <a:bodyPr wrap="none" rtlCol="0">
            <a:spAutoFit/>
          </a:bodyPr>
          <a:lstStyle/>
          <a:p>
            <a:pPr algn="ctr"/>
            <a:r>
              <a:rPr lang="fr-FR" sz="1100" dirty="0"/>
              <a:t>mDMNT3A</a:t>
            </a:r>
          </a:p>
          <a:p>
            <a:pPr algn="ctr"/>
            <a:r>
              <a:rPr lang="fr-FR" sz="1100" dirty="0"/>
              <a:t>(n=49)</a:t>
            </a:r>
            <a:endParaRPr lang="fr-FR" sz="1400" dirty="0"/>
          </a:p>
        </p:txBody>
      </p:sp>
      <p:sp>
        <p:nvSpPr>
          <p:cNvPr id="2849" name="ZoneTexte 2848">
            <a:extLst>
              <a:ext uri="{FF2B5EF4-FFF2-40B4-BE49-F238E27FC236}">
                <a16:creationId xmlns:a16="http://schemas.microsoft.com/office/drawing/2014/main" id="{8C178D47-42AD-D365-5DB9-0F02F0018DC6}"/>
              </a:ext>
            </a:extLst>
          </p:cNvPr>
          <p:cNvSpPr txBox="1"/>
          <p:nvPr/>
        </p:nvSpPr>
        <p:spPr>
          <a:xfrm rot="19800000">
            <a:off x="2656520" y="5033963"/>
            <a:ext cx="638316" cy="430887"/>
          </a:xfrm>
          <a:prstGeom prst="rect">
            <a:avLst/>
          </a:prstGeom>
          <a:noFill/>
        </p:spPr>
        <p:txBody>
          <a:bodyPr wrap="none" rtlCol="0">
            <a:spAutoFit/>
          </a:bodyPr>
          <a:lstStyle/>
          <a:p>
            <a:pPr algn="ctr"/>
            <a:r>
              <a:rPr lang="fr-FR" sz="1100" dirty="0"/>
              <a:t>mSRSF2</a:t>
            </a:r>
          </a:p>
          <a:p>
            <a:pPr algn="ctr"/>
            <a:r>
              <a:rPr lang="fr-FR" sz="1100" dirty="0"/>
              <a:t>(n=33)</a:t>
            </a:r>
            <a:endParaRPr lang="fr-FR" sz="1400" dirty="0"/>
          </a:p>
        </p:txBody>
      </p:sp>
      <p:sp>
        <p:nvSpPr>
          <p:cNvPr id="2850" name="ZoneTexte 2849">
            <a:extLst>
              <a:ext uri="{FF2B5EF4-FFF2-40B4-BE49-F238E27FC236}">
                <a16:creationId xmlns:a16="http://schemas.microsoft.com/office/drawing/2014/main" id="{D11EE02D-936B-F266-1375-261B628AC486}"/>
              </a:ext>
            </a:extLst>
          </p:cNvPr>
          <p:cNvSpPr txBox="1"/>
          <p:nvPr/>
        </p:nvSpPr>
        <p:spPr>
          <a:xfrm rot="19800000">
            <a:off x="3149873" y="5033963"/>
            <a:ext cx="700834" cy="430887"/>
          </a:xfrm>
          <a:prstGeom prst="rect">
            <a:avLst/>
          </a:prstGeom>
          <a:noFill/>
        </p:spPr>
        <p:txBody>
          <a:bodyPr wrap="none" rtlCol="0">
            <a:spAutoFit/>
          </a:bodyPr>
          <a:lstStyle/>
          <a:p>
            <a:pPr algn="ctr"/>
            <a:r>
              <a:rPr lang="fr-FR" sz="1100" dirty="0"/>
              <a:t>mRUNX1</a:t>
            </a:r>
          </a:p>
          <a:p>
            <a:pPr algn="ctr"/>
            <a:r>
              <a:rPr lang="fr-FR" sz="1100" dirty="0"/>
              <a:t>(n=31)</a:t>
            </a:r>
            <a:endParaRPr lang="fr-FR" sz="1400" dirty="0"/>
          </a:p>
        </p:txBody>
      </p:sp>
      <p:sp>
        <p:nvSpPr>
          <p:cNvPr id="2851" name="ZoneTexte 2850">
            <a:extLst>
              <a:ext uri="{FF2B5EF4-FFF2-40B4-BE49-F238E27FC236}">
                <a16:creationId xmlns:a16="http://schemas.microsoft.com/office/drawing/2014/main" id="{F8BEC949-3278-D77C-2EBF-19FA771F5D1B}"/>
              </a:ext>
            </a:extLst>
          </p:cNvPr>
          <p:cNvSpPr txBox="1"/>
          <p:nvPr/>
        </p:nvSpPr>
        <p:spPr>
          <a:xfrm rot="19800000">
            <a:off x="3716242" y="5033963"/>
            <a:ext cx="559769" cy="430887"/>
          </a:xfrm>
          <a:prstGeom prst="rect">
            <a:avLst/>
          </a:prstGeom>
          <a:noFill/>
        </p:spPr>
        <p:txBody>
          <a:bodyPr wrap="none" rtlCol="0">
            <a:spAutoFit/>
          </a:bodyPr>
          <a:lstStyle/>
          <a:p>
            <a:pPr algn="ctr"/>
            <a:r>
              <a:rPr lang="fr-FR" sz="1100" dirty="0" err="1"/>
              <a:t>mRTK</a:t>
            </a:r>
            <a:endParaRPr lang="fr-FR" sz="1100" dirty="0"/>
          </a:p>
          <a:p>
            <a:pPr algn="ctr"/>
            <a:r>
              <a:rPr lang="fr-FR" sz="1100" dirty="0"/>
              <a:t>(n=33)</a:t>
            </a:r>
            <a:endParaRPr lang="fr-FR" sz="1400" dirty="0"/>
          </a:p>
        </p:txBody>
      </p:sp>
      <p:sp>
        <p:nvSpPr>
          <p:cNvPr id="2852" name="ZoneTexte 2851">
            <a:extLst>
              <a:ext uri="{FF2B5EF4-FFF2-40B4-BE49-F238E27FC236}">
                <a16:creationId xmlns:a16="http://schemas.microsoft.com/office/drawing/2014/main" id="{5C77D7E5-FC27-E5AB-ED08-5C80AC11B26E}"/>
              </a:ext>
            </a:extLst>
          </p:cNvPr>
          <p:cNvSpPr txBox="1"/>
          <p:nvPr/>
        </p:nvSpPr>
        <p:spPr>
          <a:xfrm rot="19800000">
            <a:off x="4610085" y="5033963"/>
            <a:ext cx="559770" cy="430887"/>
          </a:xfrm>
          <a:prstGeom prst="rect">
            <a:avLst/>
          </a:prstGeom>
          <a:noFill/>
        </p:spPr>
        <p:txBody>
          <a:bodyPr wrap="none" rtlCol="0">
            <a:spAutoFit/>
          </a:bodyPr>
          <a:lstStyle/>
          <a:p>
            <a:pPr algn="ctr"/>
            <a:r>
              <a:rPr lang="fr-FR" sz="1100" dirty="0"/>
              <a:t>AGILE</a:t>
            </a:r>
          </a:p>
          <a:p>
            <a:pPr algn="ctr"/>
            <a:r>
              <a:rPr lang="fr-FR" sz="1100" dirty="0"/>
              <a:t>(n=72)</a:t>
            </a:r>
            <a:endParaRPr lang="fr-FR" sz="1400" dirty="0"/>
          </a:p>
        </p:txBody>
      </p:sp>
      <p:sp>
        <p:nvSpPr>
          <p:cNvPr id="2853" name="ZoneTexte 2852">
            <a:extLst>
              <a:ext uri="{FF2B5EF4-FFF2-40B4-BE49-F238E27FC236}">
                <a16:creationId xmlns:a16="http://schemas.microsoft.com/office/drawing/2014/main" id="{BB314E65-C952-35FD-C52E-9BA80A194FDD}"/>
              </a:ext>
            </a:extLst>
          </p:cNvPr>
          <p:cNvSpPr txBox="1"/>
          <p:nvPr/>
        </p:nvSpPr>
        <p:spPr>
          <a:xfrm>
            <a:off x="2438059" y="5444171"/>
            <a:ext cx="1049006" cy="276999"/>
          </a:xfrm>
          <a:prstGeom prst="rect">
            <a:avLst/>
          </a:prstGeom>
          <a:noFill/>
        </p:spPr>
        <p:txBody>
          <a:bodyPr wrap="none" rtlCol="0">
            <a:spAutoFit/>
          </a:bodyPr>
          <a:lstStyle/>
          <a:p>
            <a:pPr algn="ctr"/>
            <a:r>
              <a:rPr lang="fr-FR" sz="1200" b="1" dirty="0"/>
              <a:t>Co-mutations</a:t>
            </a:r>
            <a:endParaRPr lang="fr-FR" sz="1600" b="1" dirty="0"/>
          </a:p>
        </p:txBody>
      </p:sp>
      <p:sp>
        <p:nvSpPr>
          <p:cNvPr id="2854" name="Espace réservé du texte 5">
            <a:extLst>
              <a:ext uri="{FF2B5EF4-FFF2-40B4-BE49-F238E27FC236}">
                <a16:creationId xmlns:a16="http://schemas.microsoft.com/office/drawing/2014/main" id="{A6F4466E-95B7-4923-697A-C5A302A7D297}"/>
              </a:ext>
            </a:extLst>
          </p:cNvPr>
          <p:cNvSpPr txBox="1">
            <a:spLocks/>
          </p:cNvSpPr>
          <p:nvPr/>
        </p:nvSpPr>
        <p:spPr>
          <a:xfrm>
            <a:off x="80077" y="5968782"/>
            <a:ext cx="5350265" cy="6381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Median (min-max) time to first response was 2.0 (0.8-10.1) months</a:t>
            </a:r>
          </a:p>
          <a:p>
            <a:r>
              <a:rPr lang="en-US" sz="1400" b="1" dirty="0"/>
              <a:t>Median (min-max) time to CR was 3.2 (0.8-10.2) months</a:t>
            </a:r>
            <a:endParaRPr lang="fr-FR" sz="1100" dirty="0"/>
          </a:p>
        </p:txBody>
      </p:sp>
      <p:sp>
        <p:nvSpPr>
          <p:cNvPr id="2856" name="ZoneTexte 2855">
            <a:extLst>
              <a:ext uri="{FF2B5EF4-FFF2-40B4-BE49-F238E27FC236}">
                <a16:creationId xmlns:a16="http://schemas.microsoft.com/office/drawing/2014/main" id="{CCCA93D2-ED3C-CC98-DC28-39AA7F5E2F21}"/>
              </a:ext>
            </a:extLst>
          </p:cNvPr>
          <p:cNvSpPr txBox="1"/>
          <p:nvPr/>
        </p:nvSpPr>
        <p:spPr>
          <a:xfrm>
            <a:off x="1591052" y="5648159"/>
            <a:ext cx="348172" cy="276999"/>
          </a:xfrm>
          <a:prstGeom prst="rect">
            <a:avLst/>
          </a:prstGeom>
          <a:noFill/>
        </p:spPr>
        <p:txBody>
          <a:bodyPr wrap="none" rtlCol="0">
            <a:spAutoFit/>
          </a:bodyPr>
          <a:lstStyle/>
          <a:p>
            <a:r>
              <a:rPr lang="fr-FR" sz="1200" dirty="0"/>
              <a:t>PR</a:t>
            </a:r>
          </a:p>
        </p:txBody>
      </p:sp>
      <p:sp>
        <p:nvSpPr>
          <p:cNvPr id="2857" name="Rectangle 2856">
            <a:extLst>
              <a:ext uri="{FF2B5EF4-FFF2-40B4-BE49-F238E27FC236}">
                <a16:creationId xmlns:a16="http://schemas.microsoft.com/office/drawing/2014/main" id="{BD6C78A1-7602-C4F1-8780-45EFC2C579D3}"/>
              </a:ext>
            </a:extLst>
          </p:cNvPr>
          <p:cNvSpPr/>
          <p:nvPr/>
        </p:nvSpPr>
        <p:spPr>
          <a:xfrm>
            <a:off x="1543718" y="5732683"/>
            <a:ext cx="107950" cy="107950"/>
          </a:xfrm>
          <a:prstGeom prst="rect">
            <a:avLst/>
          </a:prstGeom>
          <a:solidFill>
            <a:srgbClr val="538BD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a:p>
        </p:txBody>
      </p:sp>
      <p:sp>
        <p:nvSpPr>
          <p:cNvPr id="2858" name="ZoneTexte 2857">
            <a:extLst>
              <a:ext uri="{FF2B5EF4-FFF2-40B4-BE49-F238E27FC236}">
                <a16:creationId xmlns:a16="http://schemas.microsoft.com/office/drawing/2014/main" id="{239663E7-79C3-A785-91C6-ADCA9E58BFE1}"/>
              </a:ext>
            </a:extLst>
          </p:cNvPr>
          <p:cNvSpPr txBox="1"/>
          <p:nvPr/>
        </p:nvSpPr>
        <p:spPr>
          <a:xfrm>
            <a:off x="2107281" y="5648159"/>
            <a:ext cx="519116" cy="276999"/>
          </a:xfrm>
          <a:prstGeom prst="rect">
            <a:avLst/>
          </a:prstGeom>
          <a:noFill/>
        </p:spPr>
        <p:txBody>
          <a:bodyPr wrap="none" rtlCol="0">
            <a:spAutoFit/>
          </a:bodyPr>
          <a:lstStyle/>
          <a:p>
            <a:r>
              <a:rPr lang="fr-FR" sz="1200" dirty="0"/>
              <a:t>MLFS</a:t>
            </a:r>
          </a:p>
        </p:txBody>
      </p:sp>
      <p:sp>
        <p:nvSpPr>
          <p:cNvPr id="2859" name="Rectangle 2858">
            <a:extLst>
              <a:ext uri="{FF2B5EF4-FFF2-40B4-BE49-F238E27FC236}">
                <a16:creationId xmlns:a16="http://schemas.microsoft.com/office/drawing/2014/main" id="{A60DFABA-98A3-B962-A729-99F12A4C37CB}"/>
              </a:ext>
            </a:extLst>
          </p:cNvPr>
          <p:cNvSpPr/>
          <p:nvPr/>
        </p:nvSpPr>
        <p:spPr>
          <a:xfrm>
            <a:off x="2059947" y="5732683"/>
            <a:ext cx="107950" cy="107950"/>
          </a:xfrm>
          <a:prstGeom prst="rect">
            <a:avLst/>
          </a:prstGeom>
          <a:solidFill>
            <a:srgbClr val="005288"/>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a:p>
        </p:txBody>
      </p:sp>
      <p:sp>
        <p:nvSpPr>
          <p:cNvPr id="2860" name="ZoneTexte 2859">
            <a:extLst>
              <a:ext uri="{FF2B5EF4-FFF2-40B4-BE49-F238E27FC236}">
                <a16:creationId xmlns:a16="http://schemas.microsoft.com/office/drawing/2014/main" id="{C2B5B185-6AD6-9D99-1741-F8E568E8A666}"/>
              </a:ext>
            </a:extLst>
          </p:cNvPr>
          <p:cNvSpPr txBox="1"/>
          <p:nvPr/>
        </p:nvSpPr>
        <p:spPr>
          <a:xfrm>
            <a:off x="2748631" y="5648159"/>
            <a:ext cx="385042" cy="276999"/>
          </a:xfrm>
          <a:prstGeom prst="rect">
            <a:avLst/>
          </a:prstGeom>
          <a:noFill/>
        </p:spPr>
        <p:txBody>
          <a:bodyPr wrap="none" rtlCol="0">
            <a:spAutoFit/>
          </a:bodyPr>
          <a:lstStyle/>
          <a:p>
            <a:r>
              <a:rPr lang="fr-FR" sz="1200" dirty="0" err="1"/>
              <a:t>CRi</a:t>
            </a:r>
            <a:endParaRPr lang="fr-FR" sz="1200" dirty="0"/>
          </a:p>
        </p:txBody>
      </p:sp>
      <p:sp>
        <p:nvSpPr>
          <p:cNvPr id="2861" name="Rectangle 2860">
            <a:extLst>
              <a:ext uri="{FF2B5EF4-FFF2-40B4-BE49-F238E27FC236}">
                <a16:creationId xmlns:a16="http://schemas.microsoft.com/office/drawing/2014/main" id="{3E132E19-7FEE-377A-D7AD-7822A90E6145}"/>
              </a:ext>
            </a:extLst>
          </p:cNvPr>
          <p:cNvSpPr/>
          <p:nvPr/>
        </p:nvSpPr>
        <p:spPr>
          <a:xfrm>
            <a:off x="2701297" y="5732683"/>
            <a:ext cx="107950" cy="107950"/>
          </a:xfrm>
          <a:prstGeom prst="rect">
            <a:avLst/>
          </a:prstGeom>
          <a:solidFill>
            <a:srgbClr val="65BFA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a:p>
        </p:txBody>
      </p:sp>
      <p:sp>
        <p:nvSpPr>
          <p:cNvPr id="2862" name="ZoneTexte 2861">
            <a:extLst>
              <a:ext uri="{FF2B5EF4-FFF2-40B4-BE49-F238E27FC236}">
                <a16:creationId xmlns:a16="http://schemas.microsoft.com/office/drawing/2014/main" id="{DBE7F9EB-A7AB-FDD4-2B86-D5741CB5D668}"/>
              </a:ext>
            </a:extLst>
          </p:cNvPr>
          <p:cNvSpPr txBox="1"/>
          <p:nvPr/>
        </p:nvSpPr>
        <p:spPr>
          <a:xfrm>
            <a:off x="3288381" y="5648159"/>
            <a:ext cx="429926" cy="276999"/>
          </a:xfrm>
          <a:prstGeom prst="rect">
            <a:avLst/>
          </a:prstGeom>
          <a:noFill/>
        </p:spPr>
        <p:txBody>
          <a:bodyPr wrap="none" rtlCol="0">
            <a:spAutoFit/>
          </a:bodyPr>
          <a:lstStyle/>
          <a:p>
            <a:r>
              <a:rPr lang="fr-FR" sz="1200" dirty="0" err="1"/>
              <a:t>CRh</a:t>
            </a:r>
            <a:endParaRPr lang="fr-FR" sz="1200" dirty="0"/>
          </a:p>
        </p:txBody>
      </p:sp>
      <p:sp>
        <p:nvSpPr>
          <p:cNvPr id="2863" name="Rectangle 2862">
            <a:extLst>
              <a:ext uri="{FF2B5EF4-FFF2-40B4-BE49-F238E27FC236}">
                <a16:creationId xmlns:a16="http://schemas.microsoft.com/office/drawing/2014/main" id="{0142F0B7-ACE7-F07B-7678-B4CFAD1AEA82}"/>
              </a:ext>
            </a:extLst>
          </p:cNvPr>
          <p:cNvSpPr/>
          <p:nvPr/>
        </p:nvSpPr>
        <p:spPr>
          <a:xfrm>
            <a:off x="3241047" y="5732683"/>
            <a:ext cx="107950" cy="107950"/>
          </a:xfrm>
          <a:prstGeom prst="rect">
            <a:avLst/>
          </a:prstGeom>
          <a:solidFill>
            <a:srgbClr val="001E5B"/>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a:p>
        </p:txBody>
      </p:sp>
      <p:sp>
        <p:nvSpPr>
          <p:cNvPr id="2864" name="ZoneTexte 2863">
            <a:extLst>
              <a:ext uri="{FF2B5EF4-FFF2-40B4-BE49-F238E27FC236}">
                <a16:creationId xmlns:a16="http://schemas.microsoft.com/office/drawing/2014/main" id="{771B4D60-9702-B41C-3C4A-9BB0613F8573}"/>
              </a:ext>
            </a:extLst>
          </p:cNvPr>
          <p:cNvSpPr txBox="1"/>
          <p:nvPr/>
        </p:nvSpPr>
        <p:spPr>
          <a:xfrm>
            <a:off x="3885281" y="5648159"/>
            <a:ext cx="423514" cy="276999"/>
          </a:xfrm>
          <a:prstGeom prst="rect">
            <a:avLst/>
          </a:prstGeom>
          <a:noFill/>
        </p:spPr>
        <p:txBody>
          <a:bodyPr wrap="none" rtlCol="0">
            <a:spAutoFit/>
          </a:bodyPr>
          <a:lstStyle/>
          <a:p>
            <a:r>
              <a:rPr lang="fr-FR" sz="1200" dirty="0" err="1"/>
              <a:t>CRa</a:t>
            </a:r>
            <a:endParaRPr lang="fr-FR" sz="1200" dirty="0"/>
          </a:p>
        </p:txBody>
      </p:sp>
      <p:sp>
        <p:nvSpPr>
          <p:cNvPr id="2865" name="Rectangle 2864">
            <a:extLst>
              <a:ext uri="{FF2B5EF4-FFF2-40B4-BE49-F238E27FC236}">
                <a16:creationId xmlns:a16="http://schemas.microsoft.com/office/drawing/2014/main" id="{5AE5932B-1B23-5E54-48D9-193E030166DA}"/>
              </a:ext>
            </a:extLst>
          </p:cNvPr>
          <p:cNvSpPr/>
          <p:nvPr/>
        </p:nvSpPr>
        <p:spPr>
          <a:xfrm>
            <a:off x="3837947" y="5732683"/>
            <a:ext cx="107950" cy="107950"/>
          </a:xfrm>
          <a:prstGeom prst="rect">
            <a:avLst/>
          </a:prstGeom>
          <a:solidFill>
            <a:srgbClr val="FC943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a:p>
        </p:txBody>
      </p:sp>
      <p:sp>
        <p:nvSpPr>
          <p:cNvPr id="5" name="ZoneTexte 4">
            <a:extLst>
              <a:ext uri="{FF2B5EF4-FFF2-40B4-BE49-F238E27FC236}">
                <a16:creationId xmlns:a16="http://schemas.microsoft.com/office/drawing/2014/main" id="{CBDC1AA8-9576-485B-7CF2-421158C97DD8}"/>
              </a:ext>
            </a:extLst>
          </p:cNvPr>
          <p:cNvSpPr txBox="1"/>
          <p:nvPr/>
        </p:nvSpPr>
        <p:spPr>
          <a:xfrm>
            <a:off x="6964111" y="2181082"/>
            <a:ext cx="4154534" cy="326371"/>
          </a:xfrm>
          <a:prstGeom prst="rect">
            <a:avLst/>
          </a:prstGeom>
          <a:noFill/>
        </p:spPr>
        <p:txBody>
          <a:bodyPr wrap="none" rtlCol="0">
            <a:spAutoFit/>
          </a:bodyPr>
          <a:lstStyle/>
          <a:p>
            <a:pPr algn="ctr">
              <a:lnSpc>
                <a:spcPts val="1800"/>
              </a:lnSpc>
            </a:pPr>
            <a:r>
              <a:rPr lang="en-US" b="1" dirty="0">
                <a:solidFill>
                  <a:srgbClr val="C00000"/>
                </a:solidFill>
              </a:rPr>
              <a:t>44% of patients in CR were MRD-negative</a:t>
            </a:r>
            <a:endParaRPr lang="fr-FR" b="1" i="1" dirty="0">
              <a:solidFill>
                <a:srgbClr val="C00000"/>
              </a:solidFill>
            </a:endParaRPr>
          </a:p>
        </p:txBody>
      </p:sp>
      <p:sp>
        <p:nvSpPr>
          <p:cNvPr id="8" name="Espace réservé du texte 5">
            <a:extLst>
              <a:ext uri="{FF2B5EF4-FFF2-40B4-BE49-F238E27FC236}">
                <a16:creationId xmlns:a16="http://schemas.microsoft.com/office/drawing/2014/main" id="{4ACEFFEE-534C-30A9-8E84-171AFE8150EA}"/>
              </a:ext>
            </a:extLst>
          </p:cNvPr>
          <p:cNvSpPr txBox="1">
            <a:spLocks/>
          </p:cNvSpPr>
          <p:nvPr/>
        </p:nvSpPr>
        <p:spPr>
          <a:xfrm>
            <a:off x="5925050" y="2931112"/>
            <a:ext cx="3064510" cy="142443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Of the 25 MRD-evaluable</a:t>
            </a:r>
            <a:br>
              <a:rPr lang="en-US" sz="1600" dirty="0"/>
            </a:br>
            <a:r>
              <a:rPr lang="en-US" sz="1600" dirty="0"/>
              <a:t>patients in CR, 11 (44.0%)</a:t>
            </a:r>
            <a:br>
              <a:rPr lang="en-US" sz="1600" dirty="0"/>
            </a:br>
            <a:r>
              <a:rPr lang="en-US" sz="1600" dirty="0"/>
              <a:t>were MRD-negative by flow</a:t>
            </a:r>
            <a:br>
              <a:rPr lang="en-US" sz="1600" dirty="0"/>
            </a:br>
            <a:r>
              <a:rPr lang="en-US" sz="1600" dirty="0"/>
              <a:t>cytometry, with &gt;80% reaching</a:t>
            </a:r>
            <a:br>
              <a:rPr lang="en-US" sz="1600" dirty="0"/>
            </a:br>
            <a:r>
              <a:rPr lang="en-US" sz="1600" dirty="0"/>
              <a:t>MRD negativity by cycle 6</a:t>
            </a:r>
            <a:br>
              <a:rPr lang="en-US" sz="1600" dirty="0"/>
            </a:br>
            <a:r>
              <a:rPr lang="en-US" sz="1600" dirty="0"/>
              <a:t>(1</a:t>
            </a:r>
            <a:r>
              <a:rPr lang="en-US" sz="1600" baseline="30000" dirty="0"/>
              <a:t>st</a:t>
            </a:r>
            <a:r>
              <a:rPr lang="en-US" sz="1600" dirty="0"/>
              <a:t> timepoint per protocol)</a:t>
            </a:r>
            <a:endParaRPr lang="fr-FR" sz="1200" dirty="0"/>
          </a:p>
        </p:txBody>
      </p:sp>
      <p:graphicFrame>
        <p:nvGraphicFramePr>
          <p:cNvPr id="9" name="Graphique 8">
            <a:extLst>
              <a:ext uri="{FF2B5EF4-FFF2-40B4-BE49-F238E27FC236}">
                <a16:creationId xmlns:a16="http://schemas.microsoft.com/office/drawing/2014/main" id="{A401EA61-5445-067E-FCC7-3B4E14C217FD}"/>
              </a:ext>
            </a:extLst>
          </p:cNvPr>
          <p:cNvGraphicFramePr/>
          <p:nvPr>
            <p:extLst>
              <p:ext uri="{D42A27DB-BD31-4B8C-83A1-F6EECF244321}">
                <p14:modId xmlns:p14="http://schemas.microsoft.com/office/powerpoint/2010/main" val="3394640127"/>
              </p:ext>
            </p:extLst>
          </p:nvPr>
        </p:nvGraphicFramePr>
        <p:xfrm>
          <a:off x="7993474" y="2889984"/>
          <a:ext cx="4403386" cy="2935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792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2D92D-49A5-78C5-009C-F50BE9799FD1}"/>
              </a:ext>
            </a:extLst>
          </p:cNvPr>
          <p:cNvSpPr>
            <a:spLocks noGrp="1"/>
          </p:cNvSpPr>
          <p:nvPr>
            <p:ph type="title"/>
          </p:nvPr>
        </p:nvSpPr>
        <p:spPr/>
        <p:txBody>
          <a:bodyPr/>
          <a:lstStyle/>
          <a:p>
            <a:r>
              <a:rPr lang="fr-FR" dirty="0"/>
              <a:t>ALIDHE: </a:t>
            </a:r>
            <a:r>
              <a:rPr lang="fr-FR" dirty="0" err="1"/>
              <a:t>Ivosidenib</a:t>
            </a:r>
            <a:r>
              <a:rPr lang="fr-FR" dirty="0"/>
              <a:t> + </a:t>
            </a:r>
            <a:r>
              <a:rPr lang="fr-FR" dirty="0" err="1"/>
              <a:t>Azacitidine</a:t>
            </a:r>
            <a:r>
              <a:rPr lang="fr-FR" dirty="0"/>
              <a:t> in </a:t>
            </a:r>
            <a:r>
              <a:rPr lang="fr-FR" dirty="0" err="1"/>
              <a:t>Newly</a:t>
            </a:r>
            <a:r>
              <a:rPr lang="fr-FR" dirty="0"/>
              <a:t> </a:t>
            </a:r>
            <a:r>
              <a:rPr lang="fr-FR" dirty="0" err="1"/>
              <a:t>Diagnosed</a:t>
            </a:r>
            <a:r>
              <a:rPr lang="fr-FR" dirty="0"/>
              <a:t> IDH1-Mutated AML </a:t>
            </a:r>
            <a:r>
              <a:rPr lang="fr-FR" i="1" dirty="0"/>
              <a:t>(5)</a:t>
            </a:r>
            <a:endParaRPr lang="fr-FR" dirty="0"/>
          </a:p>
        </p:txBody>
      </p:sp>
      <p:sp>
        <p:nvSpPr>
          <p:cNvPr id="3" name="Espace réservé du texte 2"/>
          <p:cNvSpPr>
            <a:spLocks noGrp="1"/>
          </p:cNvSpPr>
          <p:nvPr>
            <p:ph type="body" sz="quarter" idx="10"/>
          </p:nvPr>
        </p:nvSpPr>
        <p:spPr/>
        <p:txBody>
          <a:bodyPr/>
          <a:lstStyle/>
          <a:p>
            <a:endParaRPr lang="en-US" b="1" dirty="0"/>
          </a:p>
          <a:p>
            <a:endParaRPr lang="en-US" b="1" dirty="0"/>
          </a:p>
          <a:p>
            <a:r>
              <a:rPr lang="en-US" dirty="0"/>
              <a:t>These updated real-world data from the ongoing ALIDHE study in chemo-ineligible patients with newly diagnosed </a:t>
            </a:r>
            <a:r>
              <a:rPr lang="en-US" i="1" dirty="0"/>
              <a:t>mIDH1</a:t>
            </a:r>
            <a:r>
              <a:rPr lang="en-US" dirty="0"/>
              <a:t> AML confirm the IVO+AZA efficacy and safety profile seen in the pivotal AGILE study with enhanced responses observed in subgroups with specific co-occurring mutations, among them NPM1</a:t>
            </a:r>
            <a:endParaRPr lang="fr-FR" sz="1800" dirty="0"/>
          </a:p>
        </p:txBody>
      </p:sp>
      <p:sp>
        <p:nvSpPr>
          <p:cNvPr id="4" name="ZoneTexte 3">
            <a:extLst>
              <a:ext uri="{FF2B5EF4-FFF2-40B4-BE49-F238E27FC236}">
                <a16:creationId xmlns:a16="http://schemas.microsoft.com/office/drawing/2014/main" id="{BFD62763-B6E4-8500-4EDD-DDD223EB5CD3}"/>
              </a:ext>
            </a:extLst>
          </p:cNvPr>
          <p:cNvSpPr txBox="1"/>
          <p:nvPr/>
        </p:nvSpPr>
        <p:spPr>
          <a:xfrm>
            <a:off x="4967122" y="1675604"/>
            <a:ext cx="1806906" cy="523220"/>
          </a:xfrm>
          <a:prstGeom prst="rect">
            <a:avLst/>
          </a:prstGeom>
          <a:noFill/>
        </p:spPr>
        <p:txBody>
          <a:bodyPr wrap="none" rtlCol="0">
            <a:spAutoFit/>
          </a:bodyPr>
          <a:lstStyle/>
          <a:p>
            <a:pPr algn="ctr"/>
            <a:r>
              <a:rPr lang="en-US" sz="2800" b="1" dirty="0">
                <a:solidFill>
                  <a:srgbClr val="C00000"/>
                </a:solidFill>
              </a:rPr>
              <a:t>Conclusion</a:t>
            </a:r>
            <a:endParaRPr lang="fr-FR" sz="2000" b="1" dirty="0">
              <a:solidFill>
                <a:srgbClr val="C00000"/>
              </a:solidFill>
            </a:endParaRPr>
          </a:p>
        </p:txBody>
      </p:sp>
      <p:sp>
        <p:nvSpPr>
          <p:cNvPr id="5" name="Text Box 3">
            <a:extLst>
              <a:ext uri="{FF2B5EF4-FFF2-40B4-BE49-F238E27FC236}">
                <a16:creationId xmlns:a16="http://schemas.microsoft.com/office/drawing/2014/main" id="{FD5C1480-E36C-6A85-80A0-E3747A620772}"/>
              </a:ext>
            </a:extLst>
          </p:cNvPr>
          <p:cNvSpPr txBox="1">
            <a:spLocks noChangeArrowheads="1"/>
          </p:cNvSpPr>
          <p:nvPr/>
        </p:nvSpPr>
        <p:spPr bwMode="auto">
          <a:xfrm>
            <a:off x="9849178" y="6538230"/>
            <a:ext cx="2342822"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Vyas P, abstract PS1599</a:t>
            </a:r>
          </a:p>
        </p:txBody>
      </p:sp>
    </p:spTree>
    <p:extLst>
      <p:ext uri="{BB962C8B-B14F-4D97-AF65-F5344CB8AC3E}">
        <p14:creationId xmlns:p14="http://schemas.microsoft.com/office/powerpoint/2010/main" val="32659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58308C3-74A5-99DC-0FE4-13E91CAA6B33}"/>
              </a:ext>
            </a:extLst>
          </p:cNvPr>
          <p:cNvSpPr>
            <a:spLocks noGrp="1"/>
          </p:cNvSpPr>
          <p:nvPr>
            <p:ph type="title"/>
          </p:nvPr>
        </p:nvSpPr>
        <p:spPr/>
        <p:txBody>
          <a:bodyPr/>
          <a:lstStyle/>
          <a:p>
            <a:r>
              <a:rPr lang="fr-FR" dirty="0" err="1"/>
              <a:t>Disclosures</a:t>
            </a:r>
            <a:endParaRPr lang="fr-FR" dirty="0"/>
          </a:p>
        </p:txBody>
      </p:sp>
      <p:sp>
        <p:nvSpPr>
          <p:cNvPr id="5" name="Espace réservé du texte 4">
            <a:extLst>
              <a:ext uri="{FF2B5EF4-FFF2-40B4-BE49-F238E27FC236}">
                <a16:creationId xmlns:a16="http://schemas.microsoft.com/office/drawing/2014/main" id="{56C67CB1-62F5-6470-23B5-E2FFFD890E35}"/>
              </a:ext>
            </a:extLst>
          </p:cNvPr>
          <p:cNvSpPr>
            <a:spLocks noGrp="1"/>
          </p:cNvSpPr>
          <p:nvPr>
            <p:ph type="body" sz="quarter" idx="10"/>
          </p:nvPr>
        </p:nvSpPr>
        <p:spPr/>
        <p:txBody>
          <a:bodyPr>
            <a:normAutofit fontScale="92500" lnSpcReduction="10000"/>
          </a:bodyPr>
          <a:lstStyle/>
          <a:p>
            <a:r>
              <a:rPr lang="en-AU" sz="1900" b="1" dirty="0"/>
              <a:t>Ana ALFONSO PIEROLA</a:t>
            </a:r>
          </a:p>
          <a:p>
            <a:pPr lvl="1"/>
            <a:r>
              <a:rPr lang="en-AU" sz="1600" b="1" dirty="0"/>
              <a:t>Honoraria from lectures: </a:t>
            </a:r>
            <a:r>
              <a:rPr lang="en-AU" sz="1600" dirty="0"/>
              <a:t>BMS, Novartis, </a:t>
            </a:r>
            <a:r>
              <a:rPr lang="en-AU" sz="1600" dirty="0" err="1"/>
              <a:t>Abbvie</a:t>
            </a:r>
            <a:r>
              <a:rPr lang="en-AU" sz="1600" dirty="0"/>
              <a:t>, Jazz Pharma, Janssen, Astellas, Otsuka, Servier</a:t>
            </a:r>
          </a:p>
          <a:p>
            <a:pPr lvl="1"/>
            <a:r>
              <a:rPr lang="en-AU" sz="1600" b="1" dirty="0"/>
              <a:t>Participation in Ad Board meetings: </a:t>
            </a:r>
            <a:r>
              <a:rPr lang="en-AU" sz="1600" dirty="0"/>
              <a:t>BMS, Syros, Jazz Pharma, Otsuka, </a:t>
            </a:r>
            <a:r>
              <a:rPr lang="en-AU" sz="1600" dirty="0" err="1"/>
              <a:t>Ascentage</a:t>
            </a:r>
            <a:r>
              <a:rPr lang="en-AU" sz="1600" dirty="0"/>
              <a:t> Pharma, Janssen, Ipsen, </a:t>
            </a:r>
            <a:r>
              <a:rPr lang="en-AU" sz="1600" dirty="0" err="1"/>
              <a:t>Abbvie</a:t>
            </a:r>
            <a:r>
              <a:rPr lang="en-AU" sz="1600" dirty="0"/>
              <a:t>, Servier</a:t>
            </a:r>
          </a:p>
          <a:p>
            <a:pPr lvl="1"/>
            <a:r>
              <a:rPr lang="en-AU" sz="1600" b="1" dirty="0"/>
              <a:t>Consultant: </a:t>
            </a:r>
            <a:r>
              <a:rPr lang="en-AU" sz="1600" dirty="0"/>
              <a:t>Astellas, Jazz Pharma; Janssen, Servier, Ipsen</a:t>
            </a:r>
          </a:p>
          <a:p>
            <a:pPr lvl="1">
              <a:spcAft>
                <a:spcPts val="600"/>
              </a:spcAft>
            </a:pPr>
            <a:r>
              <a:rPr lang="en-AU" sz="1600" b="1" dirty="0"/>
              <a:t>Research Founding: </a:t>
            </a:r>
            <a:r>
              <a:rPr lang="en-AU" sz="1600" dirty="0"/>
              <a:t>Astra Zeneca</a:t>
            </a:r>
            <a:endParaRPr lang="en-AU" sz="1600" b="1" dirty="0"/>
          </a:p>
          <a:p>
            <a:r>
              <a:rPr lang="en-AU" sz="1900" b="1" dirty="0"/>
              <a:t>Lorenzo BRUNETTI</a:t>
            </a:r>
          </a:p>
          <a:p>
            <a:pPr lvl="1">
              <a:spcAft>
                <a:spcPts val="600"/>
              </a:spcAft>
            </a:pPr>
            <a:r>
              <a:rPr lang="en-IT" sz="1600" b="1" dirty="0"/>
              <a:t>Honoraria: </a:t>
            </a:r>
            <a:r>
              <a:rPr lang="en-IT" sz="1600" dirty="0"/>
              <a:t>Abbvie, Incyte, Servier, Jazz Pharmaceuticals, Biomea Fusion</a:t>
            </a:r>
            <a:endParaRPr lang="it-IT" sz="2000" b="1" dirty="0"/>
          </a:p>
          <a:p>
            <a:r>
              <a:rPr lang="it-IT" sz="1900" b="1" dirty="0"/>
              <a:t>Sylvain GARCIAZ</a:t>
            </a:r>
          </a:p>
          <a:p>
            <a:pPr lvl="1"/>
            <a:r>
              <a:rPr lang="en-US" sz="1600" b="1" dirty="0"/>
              <a:t>Speaking engagement/advisory board: </a:t>
            </a:r>
            <a:r>
              <a:rPr lang="en-US" sz="1600" dirty="0"/>
              <a:t>Servier, </a:t>
            </a:r>
            <a:r>
              <a:rPr lang="en-US" sz="1600" dirty="0" err="1"/>
              <a:t>Abbvie</a:t>
            </a:r>
            <a:r>
              <a:rPr lang="en-US" sz="1600" dirty="0"/>
              <a:t>, </a:t>
            </a:r>
            <a:r>
              <a:rPr lang="en-US" sz="1600" dirty="0" err="1"/>
              <a:t>Imcheck</a:t>
            </a:r>
            <a:r>
              <a:rPr lang="en-US" sz="1600" dirty="0"/>
              <a:t> Therapeutics</a:t>
            </a:r>
          </a:p>
          <a:p>
            <a:pPr lvl="1">
              <a:spcAft>
                <a:spcPts val="600"/>
              </a:spcAft>
            </a:pPr>
            <a:r>
              <a:rPr lang="en-US" sz="1600" b="1" dirty="0"/>
              <a:t>Advisory board:</a:t>
            </a:r>
            <a:r>
              <a:rPr lang="en-US" sz="1600" dirty="0"/>
              <a:t> Sanofi, BMS</a:t>
            </a:r>
            <a:endParaRPr lang="it-IT" sz="2000" b="1" dirty="0"/>
          </a:p>
          <a:p>
            <a:r>
              <a:rPr lang="en-US" sz="1900" b="1" dirty="0"/>
              <a:t>Alexandre THEOCHARIDES</a:t>
            </a:r>
          </a:p>
          <a:p>
            <a:pPr lvl="1"/>
            <a:r>
              <a:rPr lang="en-US" sz="1600" b="1" dirty="0"/>
              <a:t>Advisory: </a:t>
            </a:r>
            <a:r>
              <a:rPr lang="en-US" sz="1600" dirty="0"/>
              <a:t>Astellas, Daiichi Sankyo, GSK, Novartis, Orpha Swiss, Servier, Takeda</a:t>
            </a:r>
          </a:p>
          <a:p>
            <a:pPr lvl="1">
              <a:spcAft>
                <a:spcPts val="600"/>
              </a:spcAft>
            </a:pPr>
            <a:r>
              <a:rPr lang="en-US" sz="1600" b="1" dirty="0"/>
              <a:t>Speaker: </a:t>
            </a:r>
            <a:r>
              <a:rPr lang="en-US" sz="1600" dirty="0"/>
              <a:t>Astellas, GSK, Servier </a:t>
            </a:r>
            <a:endParaRPr lang="it-IT" sz="2000" b="1" dirty="0"/>
          </a:p>
          <a:p>
            <a:r>
              <a:rPr lang="en-US" sz="1900" b="1" dirty="0"/>
              <a:t>Andrius ZUCENKA</a:t>
            </a:r>
          </a:p>
          <a:p>
            <a:pPr lvl="1" fontAlgn="ctr"/>
            <a:r>
              <a:rPr lang="fr-FR" sz="1600" b="1" dirty="0"/>
              <a:t>Consulting </a:t>
            </a:r>
            <a:r>
              <a:rPr lang="fr-FR" sz="1600" b="1" dirty="0" err="1"/>
              <a:t>fees</a:t>
            </a:r>
            <a:r>
              <a:rPr lang="fr-FR" sz="1600" b="1" dirty="0"/>
              <a:t>: </a:t>
            </a:r>
            <a:r>
              <a:rPr lang="fr-FR" sz="1600" dirty="0" err="1"/>
              <a:t>Abbvie</a:t>
            </a:r>
            <a:r>
              <a:rPr lang="fr-FR" sz="1600" dirty="0"/>
              <a:t>, Astellas, Novartis, Pfizer, Jannsen, Servier, </a:t>
            </a:r>
            <a:r>
              <a:rPr lang="fr-FR" sz="1600" dirty="0" err="1"/>
              <a:t>Molecular</a:t>
            </a:r>
            <a:r>
              <a:rPr lang="fr-FR" sz="1600" dirty="0"/>
              <a:t> </a:t>
            </a:r>
            <a:r>
              <a:rPr lang="fr-FR" sz="1600" dirty="0" err="1"/>
              <a:t>Partners</a:t>
            </a:r>
            <a:endParaRPr lang="fr-FR" sz="1600" dirty="0"/>
          </a:p>
          <a:p>
            <a:pPr lvl="1" fontAlgn="ctr"/>
            <a:r>
              <a:rPr lang="fr-FR" sz="1600" b="1" dirty="0"/>
              <a:t>Payment or </a:t>
            </a:r>
            <a:r>
              <a:rPr lang="fr-FR" sz="1600" b="1" dirty="0" err="1"/>
              <a:t>honoraria</a:t>
            </a:r>
            <a:r>
              <a:rPr lang="fr-FR" sz="1600" b="1" dirty="0"/>
              <a:t> for lectures, </a:t>
            </a:r>
            <a:r>
              <a:rPr lang="fr-FR" sz="1600" b="1" dirty="0" err="1"/>
              <a:t>presentations</a:t>
            </a:r>
            <a:r>
              <a:rPr lang="fr-FR" sz="1600" b="1" dirty="0"/>
              <a:t>, speakers bureau, publication </a:t>
            </a:r>
            <a:r>
              <a:rPr lang="fr-FR" sz="1600" b="1" dirty="0" err="1"/>
              <a:t>writing</a:t>
            </a:r>
            <a:r>
              <a:rPr lang="fr-FR" sz="1600" b="1" dirty="0"/>
              <a:t> or </a:t>
            </a:r>
            <a:r>
              <a:rPr lang="fr-FR" sz="1600" b="1" dirty="0" err="1"/>
              <a:t>educational</a:t>
            </a:r>
            <a:r>
              <a:rPr lang="fr-FR" sz="1600" b="1" dirty="0"/>
              <a:t> </a:t>
            </a:r>
            <a:r>
              <a:rPr lang="fr-FR" sz="1600" b="1" dirty="0" err="1"/>
              <a:t>events</a:t>
            </a:r>
            <a:r>
              <a:rPr lang="fr-FR" sz="1600" b="1" dirty="0"/>
              <a:t> : </a:t>
            </a:r>
            <a:r>
              <a:rPr lang="fr-FR" sz="1600" dirty="0" err="1"/>
              <a:t>Abbvie</a:t>
            </a:r>
            <a:r>
              <a:rPr lang="fr-FR" sz="1600" dirty="0"/>
              <a:t>, Astellas, Novartis, Pfizer, Jannsen, Servier</a:t>
            </a:r>
          </a:p>
          <a:p>
            <a:pPr lvl="1" fontAlgn="ctr"/>
            <a:r>
              <a:rPr lang="fr-FR" sz="1600" b="1" dirty="0"/>
              <a:t>Support for </a:t>
            </a:r>
            <a:r>
              <a:rPr lang="fr-FR" sz="1600" b="1" dirty="0" err="1"/>
              <a:t>attending</a:t>
            </a:r>
            <a:r>
              <a:rPr lang="fr-FR" sz="1600" b="1" dirty="0"/>
              <a:t> meetings and/or </a:t>
            </a:r>
            <a:r>
              <a:rPr lang="fr-FR" sz="1600" b="1" dirty="0" err="1"/>
              <a:t>travel</a:t>
            </a:r>
            <a:r>
              <a:rPr lang="fr-FR" sz="1600" b="1" dirty="0"/>
              <a:t> : </a:t>
            </a:r>
            <a:r>
              <a:rPr lang="fr-FR" sz="1600" dirty="0" err="1"/>
              <a:t>Abbvie</a:t>
            </a:r>
            <a:r>
              <a:rPr lang="fr-FR" sz="1600" dirty="0"/>
              <a:t>, Astellas, Novartis, Pfizer, Jannsen, Servier, Takeda</a:t>
            </a:r>
          </a:p>
          <a:p>
            <a:pPr lvl="1" fontAlgn="ctr"/>
            <a:r>
              <a:rPr lang="fr-FR" sz="1600" b="1" dirty="0"/>
              <a:t>Participation on a Data - </a:t>
            </a:r>
            <a:r>
              <a:rPr lang="fr-FR" sz="1600" b="1" dirty="0" err="1"/>
              <a:t>Safety</a:t>
            </a:r>
            <a:r>
              <a:rPr lang="fr-FR" sz="1600" b="1" dirty="0"/>
              <a:t> Monitoring Board or Advisory Board : </a:t>
            </a:r>
            <a:r>
              <a:rPr lang="fr-FR" sz="1600" dirty="0" err="1"/>
              <a:t>Abbvie</a:t>
            </a:r>
            <a:r>
              <a:rPr lang="fr-FR" sz="1600" dirty="0"/>
              <a:t>, Astellas, Novartis, Pfizer, Jannsen, Servier, </a:t>
            </a:r>
            <a:r>
              <a:rPr lang="fr-FR" sz="1600" dirty="0" err="1"/>
              <a:t>Molecular</a:t>
            </a:r>
            <a:r>
              <a:rPr lang="fr-FR" sz="1600" dirty="0"/>
              <a:t> </a:t>
            </a:r>
            <a:r>
              <a:rPr lang="fr-FR" sz="1600" dirty="0" err="1"/>
              <a:t>Partners</a:t>
            </a:r>
            <a:endParaRPr lang="it-IT" sz="1900" b="1" dirty="0"/>
          </a:p>
        </p:txBody>
      </p:sp>
    </p:spTree>
    <p:extLst>
      <p:ext uri="{BB962C8B-B14F-4D97-AF65-F5344CB8AC3E}">
        <p14:creationId xmlns:p14="http://schemas.microsoft.com/office/powerpoint/2010/main" val="323499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5289-98AC-DA98-CCAD-27BEF26D8531}"/>
              </a:ext>
            </a:extLst>
          </p:cNvPr>
          <p:cNvSpPr>
            <a:spLocks noGrp="1"/>
          </p:cNvSpPr>
          <p:nvPr>
            <p:ph type="title"/>
          </p:nvPr>
        </p:nvSpPr>
        <p:spPr/>
        <p:txBody>
          <a:bodyPr/>
          <a:lstStyle/>
          <a:p>
            <a:r>
              <a:rPr lang="fr-FR" dirty="0" err="1"/>
              <a:t>Clinical</a:t>
            </a:r>
            <a:r>
              <a:rPr lang="fr-FR" dirty="0"/>
              <a:t> </a:t>
            </a:r>
            <a:r>
              <a:rPr lang="fr-FR" dirty="0" err="1"/>
              <a:t>Outcomes</a:t>
            </a:r>
            <a:r>
              <a:rPr lang="fr-FR" dirty="0"/>
              <a:t> in IDH1-Mutated AML by Race-</a:t>
            </a:r>
            <a:r>
              <a:rPr lang="fr-FR" dirty="0" err="1"/>
              <a:t>Ethnicity</a:t>
            </a:r>
            <a:r>
              <a:rPr lang="fr-FR" dirty="0"/>
              <a:t> </a:t>
            </a:r>
            <a:r>
              <a:rPr lang="fr-FR" i="1" dirty="0"/>
              <a:t>(1)</a:t>
            </a:r>
            <a:endParaRPr lang="en-IT" i="1" dirty="0"/>
          </a:p>
        </p:txBody>
      </p:sp>
      <p:sp>
        <p:nvSpPr>
          <p:cNvPr id="4" name="Rectangle 1">
            <a:extLst>
              <a:ext uri="{FF2B5EF4-FFF2-40B4-BE49-F238E27FC236}">
                <a16:creationId xmlns:a16="http://schemas.microsoft.com/office/drawing/2014/main" id="{6F117463-C65A-0000-A5E8-68D74AB573E1}"/>
              </a:ext>
            </a:extLst>
          </p:cNvPr>
          <p:cNvSpPr>
            <a:spLocks noGrp="1" noChangeArrowheads="1"/>
          </p:cNvSpPr>
          <p:nvPr>
            <p:ph type="body" sz="quarter" idx="10"/>
          </p:nvPr>
        </p:nvSpPr>
        <p:spPr bwMode="auto">
          <a:xfrm>
            <a:off x="246823" y="2305615"/>
            <a:ext cx="1147412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IT" altLang="en-IT" sz="2000" i="0" u="none" strike="noStrike" cap="none" normalizeH="0" baseline="0" dirty="0">
                <a:ln>
                  <a:noFill/>
                </a:ln>
                <a:solidFill>
                  <a:schemeClr val="tx1"/>
                </a:solidFill>
                <a:effectLst/>
              </a:rPr>
              <a:t>IDH1 inhibitors (ivosidenib, olutasidenib) have expanded frontline options for IDH1-mutated AML</a:t>
            </a:r>
          </a:p>
          <a:p>
            <a:pPr marL="0" indent="0" eaLnBrk="0" fontAlgn="base" hangingPunct="0">
              <a:lnSpc>
                <a:spcPct val="100000"/>
              </a:lnSpc>
              <a:spcBef>
                <a:spcPct val="0"/>
              </a:spcBef>
              <a:spcAft>
                <a:spcPct val="0"/>
              </a:spcAft>
              <a:buNone/>
            </a:pPr>
            <a:endParaRPr kumimoji="0" lang="en-IT" altLang="en-IT" sz="200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n-IT" altLang="en-IT" sz="2000" i="0" u="none" strike="noStrike" cap="none" normalizeH="0" baseline="0" dirty="0">
                <a:ln>
                  <a:noFill/>
                </a:ln>
                <a:solidFill>
                  <a:schemeClr val="tx1"/>
                </a:solidFill>
                <a:effectLst/>
              </a:rPr>
              <a:t>Current treatment choices for IDH1-mutated AML include IC ± ivosidenib, HMA ± venetoclax, and HMA + ivosidenib</a:t>
            </a:r>
          </a:p>
          <a:p>
            <a:pPr eaLnBrk="0" fontAlgn="base" hangingPunct="0">
              <a:lnSpc>
                <a:spcPct val="100000"/>
              </a:lnSpc>
              <a:spcBef>
                <a:spcPct val="0"/>
              </a:spcBef>
              <a:spcAft>
                <a:spcPct val="0"/>
              </a:spcAft>
            </a:pPr>
            <a:endParaRPr kumimoji="0" lang="en-IT" altLang="en-IT" sz="200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n-IT" altLang="en-IT" sz="2000" i="0" u="none" strike="noStrike" cap="none" normalizeH="0" baseline="0" dirty="0">
                <a:ln>
                  <a:noFill/>
                </a:ln>
                <a:solidFill>
                  <a:schemeClr val="tx1"/>
                </a:solidFill>
                <a:effectLst/>
              </a:rPr>
              <a:t>Evidence is largely </a:t>
            </a:r>
            <a:r>
              <a:rPr kumimoji="0" lang="en-IT" altLang="en-IT" sz="2000" b="1" i="0" u="none" strike="noStrike" cap="none" normalizeH="0" baseline="0" dirty="0">
                <a:ln>
                  <a:noFill/>
                </a:ln>
                <a:solidFill>
                  <a:schemeClr val="tx1"/>
                </a:solidFill>
                <a:effectLst/>
              </a:rPr>
              <a:t>derived from non-Hispanic White trial populations</a:t>
            </a:r>
            <a:r>
              <a:rPr kumimoji="0" lang="en-IT" altLang="en-IT" sz="2000" i="0" u="none" strike="noStrike" cap="none" normalizeH="0" baseline="0" dirty="0">
                <a:ln>
                  <a:noFill/>
                </a:ln>
                <a:solidFill>
                  <a:schemeClr val="tx1"/>
                </a:solidFill>
                <a:effectLst/>
              </a:rPr>
              <a:t>, leaving uncertainty about outcomes across diverse racial/ethnic groups</a:t>
            </a:r>
            <a:endParaRPr kumimoji="0" lang="fr-FR" altLang="en-IT" sz="2000" i="0" u="none" strike="noStrike" cap="none" normalizeH="0" baseline="0" dirty="0">
              <a:ln>
                <a:noFill/>
              </a:ln>
              <a:solidFill>
                <a:schemeClr val="tx1"/>
              </a:solidFill>
              <a:effectLst/>
            </a:endParaRPr>
          </a:p>
        </p:txBody>
      </p:sp>
      <p:sp>
        <p:nvSpPr>
          <p:cNvPr id="3" name="ZoneTexte 2">
            <a:extLst>
              <a:ext uri="{FF2B5EF4-FFF2-40B4-BE49-F238E27FC236}">
                <a16:creationId xmlns:a16="http://schemas.microsoft.com/office/drawing/2014/main" id="{F7EFAF97-AEB4-AB47-E86C-FA594A3D525D}"/>
              </a:ext>
            </a:extLst>
          </p:cNvPr>
          <p:cNvSpPr txBox="1"/>
          <p:nvPr/>
        </p:nvSpPr>
        <p:spPr>
          <a:xfrm>
            <a:off x="4482409" y="1699650"/>
            <a:ext cx="279538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a:ea typeface="+mn-ea"/>
                <a:cs typeface="+mn-cs"/>
              </a:rPr>
              <a:t>Background and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aim</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7" name="Text Box 3">
            <a:extLst>
              <a:ext uri="{FF2B5EF4-FFF2-40B4-BE49-F238E27FC236}">
                <a16:creationId xmlns:a16="http://schemas.microsoft.com/office/drawing/2014/main" id="{FFBDB374-12A7-A223-C2D1-440F23646AEC}"/>
              </a:ext>
            </a:extLst>
          </p:cNvPr>
          <p:cNvSpPr txBox="1">
            <a:spLocks noChangeArrowheads="1"/>
          </p:cNvSpPr>
          <p:nvPr/>
        </p:nvSpPr>
        <p:spPr bwMode="auto">
          <a:xfrm>
            <a:off x="9366996" y="6538230"/>
            <a:ext cx="282500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Marvin-Peek J, abstract PS1642</a:t>
            </a:r>
          </a:p>
        </p:txBody>
      </p:sp>
      <p:sp>
        <p:nvSpPr>
          <p:cNvPr id="5" name="Down Arrow 4">
            <a:extLst>
              <a:ext uri="{FF2B5EF4-FFF2-40B4-BE49-F238E27FC236}">
                <a16:creationId xmlns:a16="http://schemas.microsoft.com/office/drawing/2014/main" id="{BA469BBD-8319-D1A6-002E-08C8CBA6EC82}"/>
              </a:ext>
            </a:extLst>
          </p:cNvPr>
          <p:cNvSpPr/>
          <p:nvPr/>
        </p:nvSpPr>
        <p:spPr>
          <a:xfrm>
            <a:off x="5782127" y="4598594"/>
            <a:ext cx="195946" cy="5597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4392873F-98DF-A5F2-90FB-2FDD08852BA1}"/>
              </a:ext>
            </a:extLst>
          </p:cNvPr>
          <p:cNvSpPr txBox="1"/>
          <p:nvPr/>
        </p:nvSpPr>
        <p:spPr>
          <a:xfrm>
            <a:off x="1564172" y="5306657"/>
            <a:ext cx="863185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T" sz="2400" b="1"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Evaluating molecular patterns and treatment outcomes of IDH1-mutated patients across different ethnicities/races</a:t>
            </a:r>
          </a:p>
        </p:txBody>
      </p:sp>
    </p:spTree>
    <p:extLst>
      <p:ext uri="{BB962C8B-B14F-4D97-AF65-F5344CB8AC3E}">
        <p14:creationId xmlns:p14="http://schemas.microsoft.com/office/powerpoint/2010/main" val="427547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BA33-B1F2-7730-CF9F-5391934CB735}"/>
              </a:ext>
            </a:extLst>
          </p:cNvPr>
          <p:cNvSpPr>
            <a:spLocks noGrp="1"/>
          </p:cNvSpPr>
          <p:nvPr>
            <p:ph type="title"/>
          </p:nvPr>
        </p:nvSpPr>
        <p:spPr/>
        <p:txBody>
          <a:bodyPr/>
          <a:lstStyle/>
          <a:p>
            <a:r>
              <a:rPr lang="fr-FR" dirty="0" err="1"/>
              <a:t>Clinical</a:t>
            </a:r>
            <a:r>
              <a:rPr lang="fr-FR" dirty="0"/>
              <a:t> </a:t>
            </a:r>
            <a:r>
              <a:rPr lang="fr-FR" dirty="0" err="1"/>
              <a:t>Outcomes</a:t>
            </a:r>
            <a:r>
              <a:rPr lang="fr-FR" dirty="0"/>
              <a:t> in IDH1-Mutated AML by Race-</a:t>
            </a:r>
            <a:r>
              <a:rPr lang="fr-FR" dirty="0" err="1"/>
              <a:t>Ethnicity</a:t>
            </a:r>
            <a:r>
              <a:rPr lang="fr-FR" dirty="0"/>
              <a:t> </a:t>
            </a:r>
            <a:r>
              <a:rPr lang="fr-FR" i="1" dirty="0"/>
              <a:t>(2)</a:t>
            </a:r>
            <a:endParaRPr lang="en-IT" dirty="0"/>
          </a:p>
        </p:txBody>
      </p:sp>
      <p:sp>
        <p:nvSpPr>
          <p:cNvPr id="4" name="Espace réservé du texte 3">
            <a:extLst>
              <a:ext uri="{FF2B5EF4-FFF2-40B4-BE49-F238E27FC236}">
                <a16:creationId xmlns:a16="http://schemas.microsoft.com/office/drawing/2014/main" id="{5A2B20E8-228D-986F-0C08-A690FC6ABC40}"/>
              </a:ext>
            </a:extLst>
          </p:cNvPr>
          <p:cNvSpPr>
            <a:spLocks noGrp="1"/>
          </p:cNvSpPr>
          <p:nvPr>
            <p:ph type="body" sz="quarter" idx="10"/>
          </p:nvPr>
        </p:nvSpPr>
        <p:spPr>
          <a:xfrm>
            <a:off x="227379" y="2314831"/>
            <a:ext cx="6341112" cy="3780045"/>
          </a:xfrm>
        </p:spPr>
        <p:txBody>
          <a:bodyPr>
            <a:normAutofit/>
          </a:bodyPr>
          <a:lstStyle/>
          <a:p>
            <a:r>
              <a:rPr lang="en-GB" sz="2000" dirty="0">
                <a:latin typeface="+mj-lt"/>
              </a:rPr>
              <a:t>Retrospective cohort of </a:t>
            </a:r>
            <a:r>
              <a:rPr lang="en-GB" sz="2000" b="1" dirty="0">
                <a:latin typeface="+mj-lt"/>
              </a:rPr>
              <a:t>801 adults with newly diagnosed IDH1-mutated AML </a:t>
            </a:r>
            <a:r>
              <a:rPr lang="en-GB" sz="2000" dirty="0">
                <a:latin typeface="+mj-lt"/>
              </a:rPr>
              <a:t>treated at 11 U.S. </a:t>
            </a:r>
            <a:r>
              <a:rPr lang="en-GB" sz="2000" dirty="0">
                <a:latin typeface="+mj-lt"/>
                <a:cs typeface="Arial" panose="020B0604020202020204" pitchFamily="34" charset="0"/>
              </a:rPr>
              <a:t>academic</a:t>
            </a:r>
            <a:r>
              <a:rPr lang="en-GB" sz="2000" dirty="0">
                <a:latin typeface="+mj-lt"/>
              </a:rPr>
              <a:t> </a:t>
            </a:r>
            <a:r>
              <a:rPr lang="en-GB" sz="2000" dirty="0" err="1">
                <a:latin typeface="+mj-lt"/>
              </a:rPr>
              <a:t>centers</a:t>
            </a:r>
            <a:r>
              <a:rPr lang="en-GB" sz="2000" dirty="0">
                <a:latin typeface="+mj-lt"/>
              </a:rPr>
              <a:t> or captured in Flatiron Health.</a:t>
            </a:r>
          </a:p>
          <a:p>
            <a:endParaRPr lang="en-GB" sz="2000" dirty="0">
              <a:latin typeface="+mj-lt"/>
            </a:endParaRPr>
          </a:p>
          <a:p>
            <a:r>
              <a:rPr lang="en-GB" sz="2000" dirty="0">
                <a:latin typeface="+mj-lt"/>
              </a:rPr>
              <a:t>Patients receiving </a:t>
            </a:r>
            <a:r>
              <a:rPr lang="en-GB" sz="2000" b="1" dirty="0">
                <a:latin typeface="+mj-lt"/>
              </a:rPr>
              <a:t>frontline triplet therapy were excluded</a:t>
            </a:r>
            <a:r>
              <a:rPr lang="en-GB" sz="2000" dirty="0">
                <a:latin typeface="+mj-lt"/>
              </a:rPr>
              <a:t>.</a:t>
            </a:r>
          </a:p>
          <a:p>
            <a:endParaRPr lang="en-GB" sz="2000" dirty="0">
              <a:latin typeface="+mj-lt"/>
            </a:endParaRPr>
          </a:p>
          <a:p>
            <a:r>
              <a:rPr lang="en-GB" sz="2000" dirty="0">
                <a:latin typeface="+mj-lt"/>
              </a:rPr>
              <a:t>Race/ethnicity groups: </a:t>
            </a:r>
            <a:r>
              <a:rPr lang="en-GB" sz="2000" b="1" dirty="0">
                <a:latin typeface="+mj-lt"/>
              </a:rPr>
              <a:t>NH-White n=603</a:t>
            </a:r>
            <a:r>
              <a:rPr lang="en-GB" sz="2000" dirty="0">
                <a:latin typeface="+mj-lt"/>
              </a:rPr>
              <a:t>, </a:t>
            </a:r>
            <a:r>
              <a:rPr lang="en-GB" sz="2000" b="1" dirty="0">
                <a:latin typeface="+mj-lt"/>
              </a:rPr>
              <a:t>NH-Black n=91</a:t>
            </a:r>
            <a:r>
              <a:rPr lang="en-GB" sz="2000" dirty="0">
                <a:latin typeface="+mj-lt"/>
              </a:rPr>
              <a:t>, </a:t>
            </a:r>
            <a:r>
              <a:rPr lang="en-GB" sz="2000" b="1" dirty="0">
                <a:latin typeface="+mj-lt"/>
              </a:rPr>
              <a:t>Hispanic n=72</a:t>
            </a:r>
            <a:r>
              <a:rPr lang="en-GB" sz="2000" dirty="0">
                <a:latin typeface="+mj-lt"/>
              </a:rPr>
              <a:t>, </a:t>
            </a:r>
            <a:r>
              <a:rPr lang="en-GB" sz="2000" b="1" dirty="0">
                <a:latin typeface="+mj-lt"/>
              </a:rPr>
              <a:t>NH-Asian n=35</a:t>
            </a:r>
            <a:r>
              <a:rPr lang="en-GB" sz="2000" dirty="0">
                <a:latin typeface="+mj-lt"/>
              </a:rPr>
              <a:t>.</a:t>
            </a:r>
          </a:p>
          <a:p>
            <a:pPr marL="0" indent="0">
              <a:buNone/>
            </a:pPr>
            <a:endParaRPr lang="en-GB" sz="2000" dirty="0">
              <a:latin typeface="+mj-lt"/>
            </a:endParaRPr>
          </a:p>
          <a:p>
            <a:r>
              <a:rPr lang="en-GB" sz="2000" dirty="0">
                <a:latin typeface="+mj-lt"/>
              </a:rPr>
              <a:t>Primary outcomes: </a:t>
            </a:r>
            <a:r>
              <a:rPr lang="en-GB" sz="2000" b="1" dirty="0">
                <a:latin typeface="+mj-lt"/>
              </a:rPr>
              <a:t>composite CR rate</a:t>
            </a:r>
            <a:r>
              <a:rPr lang="en-GB" sz="2000" dirty="0">
                <a:latin typeface="+mj-lt"/>
              </a:rPr>
              <a:t>, </a:t>
            </a:r>
            <a:r>
              <a:rPr lang="en-GB" sz="2000" b="1" dirty="0">
                <a:latin typeface="+mj-lt"/>
              </a:rPr>
              <a:t>duration of remission</a:t>
            </a:r>
            <a:r>
              <a:rPr lang="en-GB" sz="2000" dirty="0">
                <a:latin typeface="+mj-lt"/>
              </a:rPr>
              <a:t>, and </a:t>
            </a:r>
            <a:r>
              <a:rPr lang="en-GB" sz="2000" b="1" dirty="0">
                <a:latin typeface="+mj-lt"/>
              </a:rPr>
              <a:t>overall survival</a:t>
            </a:r>
            <a:r>
              <a:rPr lang="en-GB" sz="2000" dirty="0">
                <a:latin typeface="+mj-lt"/>
              </a:rPr>
              <a:t>.</a:t>
            </a:r>
          </a:p>
          <a:p>
            <a:endParaRPr lang="fr-FR" sz="2000" dirty="0">
              <a:latin typeface="+mj-lt"/>
            </a:endParaRPr>
          </a:p>
        </p:txBody>
      </p:sp>
      <p:sp>
        <p:nvSpPr>
          <p:cNvPr id="3" name="ZoneTexte 2">
            <a:extLst>
              <a:ext uri="{FF2B5EF4-FFF2-40B4-BE49-F238E27FC236}">
                <a16:creationId xmlns:a16="http://schemas.microsoft.com/office/drawing/2014/main" id="{AB8DC16E-9EF0-FC48-7DBC-F41100D9389D}"/>
              </a:ext>
            </a:extLst>
          </p:cNvPr>
          <p:cNvSpPr txBox="1"/>
          <p:nvPr/>
        </p:nvSpPr>
        <p:spPr>
          <a:xfrm>
            <a:off x="2289806" y="1653540"/>
            <a:ext cx="1333506"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a:ea typeface="+mn-ea"/>
                <a:cs typeface="+mn-cs"/>
              </a:rPr>
              <a:t>Methods</a:t>
            </a:r>
          </a:p>
        </p:txBody>
      </p:sp>
      <p:sp>
        <p:nvSpPr>
          <p:cNvPr id="7" name="Text Box 3">
            <a:extLst>
              <a:ext uri="{FF2B5EF4-FFF2-40B4-BE49-F238E27FC236}">
                <a16:creationId xmlns:a16="http://schemas.microsoft.com/office/drawing/2014/main" id="{96B32051-D6BC-E0E3-8EFF-EEFDE7DF96B9}"/>
              </a:ext>
            </a:extLst>
          </p:cNvPr>
          <p:cNvSpPr txBox="1">
            <a:spLocks noChangeArrowheads="1"/>
          </p:cNvSpPr>
          <p:nvPr/>
        </p:nvSpPr>
        <p:spPr bwMode="auto">
          <a:xfrm>
            <a:off x="9366996" y="6538230"/>
            <a:ext cx="282500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Marvin-Peek J, abstract PS1642</a:t>
            </a:r>
          </a:p>
        </p:txBody>
      </p:sp>
      <p:sp>
        <p:nvSpPr>
          <p:cNvPr id="5" name="Rectangle : coins arrondis 4">
            <a:extLst>
              <a:ext uri="{FF2B5EF4-FFF2-40B4-BE49-F238E27FC236}">
                <a16:creationId xmlns:a16="http://schemas.microsoft.com/office/drawing/2014/main" id="{085E6995-B632-23BA-E55F-36A369BC8618}"/>
              </a:ext>
            </a:extLst>
          </p:cNvPr>
          <p:cNvSpPr/>
          <p:nvPr/>
        </p:nvSpPr>
        <p:spPr>
          <a:xfrm>
            <a:off x="6906213" y="1999299"/>
            <a:ext cx="1938271" cy="631065"/>
          </a:xfrm>
          <a:prstGeom prst="roundRect">
            <a:avLst/>
          </a:prstGeom>
          <a:solidFill>
            <a:schemeClr val="bg1"/>
          </a:solid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n=425 patients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with</a:t>
            </a:r>
            <a:r>
              <a:rPr kumimoji="0" lang="fr-FR" sz="1200" b="0" i="0" u="none" strike="noStrike" kern="1200" cap="none" spc="0" normalizeH="0" baseline="0" noProof="0" dirty="0">
                <a:ln>
                  <a:noFill/>
                </a:ln>
                <a:solidFill>
                  <a:prstClr val="black"/>
                </a:solidFill>
                <a:effectLst/>
                <a:uLnTx/>
                <a:uFillTx/>
                <a:latin typeface="Calibri"/>
                <a:ea typeface="+mn-ea"/>
                <a:cs typeface="+mn-cs"/>
              </a:rPr>
              <a:t> IDH1</a:t>
            </a:r>
            <a:r>
              <a:rPr kumimoji="0" lang="fr-FR" sz="1200" b="0" i="0" u="none" strike="noStrike" kern="1200" cap="none" spc="0" normalizeH="0" baseline="30000" noProof="0" dirty="0">
                <a:ln>
                  <a:noFill/>
                </a:ln>
                <a:solidFill>
                  <a:prstClr val="black"/>
                </a:solidFill>
                <a:effectLst/>
                <a:uLnTx/>
                <a:uFillTx/>
                <a:latin typeface="Calibri"/>
                <a:ea typeface="+mn-ea"/>
                <a:cs typeface="+mn-cs"/>
              </a:rPr>
              <a:t>mut</a:t>
            </a:r>
            <a:r>
              <a:rPr kumimoji="0" lang="fr-FR" sz="1200" b="0" i="0" u="none" strike="noStrike" kern="1200" cap="none" spc="0" normalizeH="0" baseline="0" noProof="0" dirty="0">
                <a:ln>
                  <a:noFill/>
                </a:ln>
                <a:solidFill>
                  <a:prstClr val="black"/>
                </a:solidFill>
                <a:effectLst/>
                <a:uLnTx/>
                <a:uFillTx/>
                <a:latin typeface="Calibri"/>
                <a:ea typeface="+mn-ea"/>
                <a:cs typeface="+mn-cs"/>
              </a:rPr>
              <a:t> AML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from</a:t>
            </a:r>
            <a:r>
              <a:rPr kumimoji="0" lang="fr-FR" sz="1200" b="0" i="0" u="none" strike="noStrike" kern="1200" cap="none" spc="0" normalizeH="0" baseline="0" noProof="0" dirty="0">
                <a:ln>
                  <a:noFill/>
                </a:ln>
                <a:solidFill>
                  <a:prstClr val="black"/>
                </a:solidFill>
                <a:effectLst/>
                <a:uLnTx/>
                <a:uFillTx/>
                <a:latin typeface="Calibri"/>
                <a:ea typeface="+mn-ea"/>
                <a:cs typeface="+mn-cs"/>
              </a:rPr>
              <a:t> 11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academic</a:t>
            </a:r>
            <a:r>
              <a:rPr kumimoji="0" lang="fr-FR" sz="1200" b="0" i="0" u="none" strike="noStrike" kern="1200" cap="none" spc="0" normalizeH="0" baseline="0" noProof="0" dirty="0">
                <a:ln>
                  <a:noFill/>
                </a:ln>
                <a:solidFill>
                  <a:prstClr val="black"/>
                </a:solidFill>
                <a:effectLst/>
                <a:uLnTx/>
                <a:uFillTx/>
                <a:latin typeface="Calibri"/>
                <a:ea typeface="+mn-ea"/>
                <a:cs typeface="+mn-cs"/>
              </a:rPr>
              <a:t> centers in the US</a:t>
            </a:r>
          </a:p>
        </p:txBody>
      </p:sp>
      <p:sp>
        <p:nvSpPr>
          <p:cNvPr id="8" name="Rectangle : coins arrondis 7">
            <a:extLst>
              <a:ext uri="{FF2B5EF4-FFF2-40B4-BE49-F238E27FC236}">
                <a16:creationId xmlns:a16="http://schemas.microsoft.com/office/drawing/2014/main" id="{A0E53C55-2A8B-3086-6FDF-3B7A6870B41C}"/>
              </a:ext>
            </a:extLst>
          </p:cNvPr>
          <p:cNvSpPr/>
          <p:nvPr/>
        </p:nvSpPr>
        <p:spPr>
          <a:xfrm>
            <a:off x="9695039" y="1999299"/>
            <a:ext cx="1938271" cy="631065"/>
          </a:xfrm>
          <a:prstGeom prst="roundRect">
            <a:avLst/>
          </a:prstGeom>
          <a:solidFill>
            <a:schemeClr val="bg1"/>
          </a:solid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n=406 patients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with</a:t>
            </a:r>
            <a:r>
              <a:rPr kumimoji="0" lang="fr-FR" sz="1200" b="0" i="0" u="none" strike="noStrike" kern="1200" cap="none" spc="0" normalizeH="0" baseline="0" noProof="0" dirty="0">
                <a:ln>
                  <a:noFill/>
                </a:ln>
                <a:solidFill>
                  <a:prstClr val="black"/>
                </a:solidFill>
                <a:effectLst/>
                <a:uLnTx/>
                <a:uFillTx/>
                <a:latin typeface="Calibri"/>
                <a:ea typeface="+mn-ea"/>
                <a:cs typeface="+mn-cs"/>
              </a:rPr>
              <a:t> IDH1</a:t>
            </a:r>
            <a:r>
              <a:rPr kumimoji="0" lang="fr-FR" sz="1200" b="0" i="0" u="none" strike="noStrike" kern="1200" cap="none" spc="0" normalizeH="0" baseline="30000" noProof="0" dirty="0">
                <a:ln>
                  <a:noFill/>
                </a:ln>
                <a:solidFill>
                  <a:prstClr val="black"/>
                </a:solidFill>
                <a:effectLst/>
                <a:uLnTx/>
                <a:uFillTx/>
                <a:latin typeface="Calibri"/>
                <a:ea typeface="+mn-ea"/>
                <a:cs typeface="+mn-cs"/>
              </a:rPr>
              <a:t>mut</a:t>
            </a:r>
            <a:r>
              <a:rPr kumimoji="0" lang="fr-FR" sz="1200" b="0" i="0" u="none" strike="noStrike" kern="1200" cap="none" spc="0" normalizeH="0" baseline="0" noProof="0" dirty="0">
                <a:ln>
                  <a:noFill/>
                </a:ln>
                <a:solidFill>
                  <a:prstClr val="black"/>
                </a:solidFill>
                <a:effectLst/>
                <a:uLnTx/>
                <a:uFillTx/>
                <a:latin typeface="Calibri"/>
                <a:ea typeface="+mn-ea"/>
                <a:cs typeface="+mn-cs"/>
              </a:rPr>
              <a:t> AML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from</a:t>
            </a:r>
            <a:r>
              <a:rPr kumimoji="0" lang="fr-FR" sz="1200" b="0" i="0" u="none" strike="noStrike" kern="1200" cap="none" spc="0" normalizeH="0" baseline="0" noProof="0" dirty="0">
                <a:ln>
                  <a:noFill/>
                </a:ln>
                <a:solidFill>
                  <a:prstClr val="black"/>
                </a:solidFill>
                <a:effectLst/>
                <a:uLnTx/>
                <a:uFillTx/>
                <a:latin typeface="Calibri"/>
                <a:ea typeface="+mn-ea"/>
                <a:cs typeface="+mn-cs"/>
              </a:rPr>
              <a:t> the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Flatiron</a:t>
            </a:r>
            <a:r>
              <a:rPr kumimoji="0" lang="fr-FR" sz="1200" b="0" i="0" u="none" strike="noStrike" kern="1200" cap="none" spc="0" normalizeH="0" baseline="0" noProof="0" dirty="0">
                <a:ln>
                  <a:noFill/>
                </a:ln>
                <a:solidFill>
                  <a:prstClr val="black"/>
                </a:solidFill>
                <a:effectLst/>
                <a:uLnTx/>
                <a:uFillTx/>
                <a:latin typeface="Calibri"/>
                <a:ea typeface="+mn-ea"/>
                <a:cs typeface="+mn-cs"/>
              </a:rPr>
              <a:t> Health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database</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 coins arrondis 8">
            <a:extLst>
              <a:ext uri="{FF2B5EF4-FFF2-40B4-BE49-F238E27FC236}">
                <a16:creationId xmlns:a16="http://schemas.microsoft.com/office/drawing/2014/main" id="{12709264-F3EF-6ABA-8205-0C8CF4777588}"/>
              </a:ext>
            </a:extLst>
          </p:cNvPr>
          <p:cNvSpPr/>
          <p:nvPr/>
        </p:nvSpPr>
        <p:spPr>
          <a:xfrm>
            <a:off x="8423134" y="2938079"/>
            <a:ext cx="1938271" cy="45269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n=831 patients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with</a:t>
            </a:r>
            <a:r>
              <a:rPr kumimoji="0" lang="fr-FR" sz="1200" b="0" i="0" u="none" strike="noStrike" kern="1200" cap="none" spc="0" normalizeH="0" baseline="0" noProof="0" dirty="0">
                <a:ln>
                  <a:noFill/>
                </a:ln>
                <a:solidFill>
                  <a:prstClr val="white"/>
                </a:solidFill>
                <a:effectLst/>
                <a:uLnTx/>
                <a:uFillTx/>
                <a:latin typeface="Calibri"/>
                <a:ea typeface="+mn-ea"/>
                <a:cs typeface="+mn-cs"/>
              </a:rPr>
              <a:t> IDH1</a:t>
            </a:r>
            <a:r>
              <a:rPr kumimoji="0" lang="fr-FR" sz="1200" b="0" i="0" u="none" strike="noStrike" kern="1200" cap="none" spc="0" normalizeH="0" baseline="30000" noProof="0" dirty="0">
                <a:ln>
                  <a:noFill/>
                </a:ln>
                <a:solidFill>
                  <a:prstClr val="white"/>
                </a:solidFill>
                <a:effectLst/>
                <a:uLnTx/>
                <a:uFillTx/>
                <a:latin typeface="Calibri"/>
                <a:ea typeface="+mn-ea"/>
                <a:cs typeface="+mn-cs"/>
              </a:rPr>
              <a:t>mut</a:t>
            </a:r>
            <a:r>
              <a:rPr kumimoji="0" lang="fr-FR" sz="1200" b="0" i="0" u="none" strike="noStrike" kern="1200" cap="none" spc="0" normalizeH="0" baseline="0" noProof="0" dirty="0">
                <a:ln>
                  <a:noFill/>
                </a:ln>
                <a:solidFill>
                  <a:prstClr val="white"/>
                </a:solidFill>
                <a:effectLst/>
                <a:uLnTx/>
                <a:uFillTx/>
                <a:latin typeface="Calibri"/>
                <a:ea typeface="+mn-ea"/>
                <a:cs typeface="+mn-cs"/>
              </a:rPr>
              <a:t> AML</a:t>
            </a:r>
          </a:p>
        </p:txBody>
      </p:sp>
      <p:sp>
        <p:nvSpPr>
          <p:cNvPr id="10" name="Rectangle : coins arrondis 9">
            <a:extLst>
              <a:ext uri="{FF2B5EF4-FFF2-40B4-BE49-F238E27FC236}">
                <a16:creationId xmlns:a16="http://schemas.microsoft.com/office/drawing/2014/main" id="{3ABA7759-19F6-0F9B-D700-059536DC9C88}"/>
              </a:ext>
            </a:extLst>
          </p:cNvPr>
          <p:cNvSpPr/>
          <p:nvPr/>
        </p:nvSpPr>
        <p:spPr>
          <a:xfrm>
            <a:off x="9810362" y="3493341"/>
            <a:ext cx="1938271" cy="384563"/>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n=30 patients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excluded</a:t>
            </a:r>
            <a:r>
              <a:rPr kumimoji="0" lang="fr-FR" sz="1000" b="0" i="0" u="none" strike="noStrike" kern="1200" cap="none" spc="0" normalizeH="0" baseline="0" noProof="0" dirty="0">
                <a:ln>
                  <a:noFill/>
                </a:ln>
                <a:solidFill>
                  <a:prstClr val="black"/>
                </a:solidFill>
                <a:effectLst/>
                <a:uLnTx/>
                <a:uFillTx/>
                <a:latin typeface="Calibri"/>
                <a:ea typeface="+mn-ea"/>
                <a:cs typeface="+mn-cs"/>
              </a:rPr>
              <a:t>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who</a:t>
            </a:r>
            <a:r>
              <a:rPr kumimoji="0" lang="fr-FR" sz="1000" b="0" i="0" u="none" strike="noStrike" kern="1200" cap="none" spc="0" normalizeH="0" baseline="0" noProof="0" dirty="0">
                <a:ln>
                  <a:noFill/>
                </a:ln>
                <a:solidFill>
                  <a:prstClr val="black"/>
                </a:solidFill>
                <a:effectLst/>
                <a:uLnTx/>
                <a:uFillTx/>
                <a:latin typeface="Calibri"/>
                <a:ea typeface="+mn-ea"/>
                <a:cs typeface="+mn-cs"/>
              </a:rPr>
              <a:t>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received</a:t>
            </a:r>
            <a:r>
              <a:rPr kumimoji="0" lang="fr-FR" sz="1000" b="0" i="0" u="none" strike="noStrike" kern="1200" cap="none" spc="0" normalizeH="0" baseline="0" noProof="0" dirty="0">
                <a:ln>
                  <a:noFill/>
                </a:ln>
                <a:solidFill>
                  <a:prstClr val="black"/>
                </a:solidFill>
                <a:effectLst/>
                <a:uLnTx/>
                <a:uFillTx/>
                <a:latin typeface="Calibri"/>
                <a:ea typeface="+mn-ea"/>
                <a:cs typeface="+mn-cs"/>
              </a:rPr>
              <a:t>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frontline</a:t>
            </a:r>
            <a:r>
              <a:rPr kumimoji="0" lang="fr-FR" sz="1000" b="0" i="0" u="none" strike="noStrike" kern="1200" cap="none" spc="0" normalizeH="0" baseline="0" noProof="0" dirty="0">
                <a:ln>
                  <a:noFill/>
                </a:ln>
                <a:solidFill>
                  <a:prstClr val="black"/>
                </a:solidFill>
                <a:effectLst/>
                <a:uLnTx/>
                <a:uFillTx/>
                <a:latin typeface="Calibri"/>
                <a:ea typeface="+mn-ea"/>
                <a:cs typeface="+mn-cs"/>
              </a:rPr>
              <a:t> triplet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therapy</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 coins arrondis 10">
            <a:extLst>
              <a:ext uri="{FF2B5EF4-FFF2-40B4-BE49-F238E27FC236}">
                <a16:creationId xmlns:a16="http://schemas.microsoft.com/office/drawing/2014/main" id="{E7336312-A90A-E686-9C06-5E6A8E866502}"/>
              </a:ext>
            </a:extLst>
          </p:cNvPr>
          <p:cNvSpPr/>
          <p:nvPr/>
        </p:nvSpPr>
        <p:spPr>
          <a:xfrm>
            <a:off x="8423133" y="4022670"/>
            <a:ext cx="1938271" cy="45269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n=801 patients </a:t>
            </a:r>
            <a:r>
              <a:rPr kumimoji="0" lang="fr-FR" sz="1200" b="1" i="0" u="none" strike="noStrike" kern="1200" cap="none" spc="0" normalizeH="0" baseline="0" noProof="0" dirty="0" err="1">
                <a:ln>
                  <a:noFill/>
                </a:ln>
                <a:solidFill>
                  <a:prstClr val="white"/>
                </a:solidFill>
                <a:effectLst/>
                <a:uLnTx/>
                <a:uFillTx/>
                <a:latin typeface="Calibri"/>
                <a:ea typeface="+mn-ea"/>
                <a:cs typeface="+mn-cs"/>
              </a:rPr>
              <a:t>comprising</a:t>
            </a:r>
            <a:r>
              <a:rPr kumimoji="0" lang="fr-FR" sz="1200" b="1" i="0" u="none" strike="noStrike" kern="1200" cap="none" spc="0" normalizeH="0" baseline="0" noProof="0" dirty="0">
                <a:ln>
                  <a:noFill/>
                </a:ln>
                <a:solidFill>
                  <a:prstClr val="white"/>
                </a:solidFill>
                <a:effectLst/>
                <a:uLnTx/>
                <a:uFillTx/>
                <a:latin typeface="Calibri"/>
                <a:ea typeface="+mn-ea"/>
                <a:cs typeface="+mn-cs"/>
              </a:rPr>
              <a:t> </a:t>
            </a:r>
            <a:r>
              <a:rPr kumimoji="0" lang="fr-FR" sz="1200" b="1" i="0" u="none" strike="noStrike" kern="1200" cap="none" spc="0" normalizeH="0" baseline="0" noProof="0" dirty="0" err="1">
                <a:ln>
                  <a:noFill/>
                </a:ln>
                <a:solidFill>
                  <a:prstClr val="white"/>
                </a:solidFill>
                <a:effectLst/>
                <a:uLnTx/>
                <a:uFillTx/>
                <a:latin typeface="Calibri"/>
                <a:ea typeface="+mn-ea"/>
                <a:cs typeface="+mn-cs"/>
              </a:rPr>
              <a:t>study</a:t>
            </a:r>
            <a:r>
              <a:rPr kumimoji="0" lang="fr-FR" sz="1200" b="1" i="0" u="none" strike="noStrike" kern="1200" cap="none" spc="0" normalizeH="0" baseline="0" noProof="0" dirty="0">
                <a:ln>
                  <a:noFill/>
                </a:ln>
                <a:solidFill>
                  <a:prstClr val="white"/>
                </a:solidFill>
                <a:effectLst/>
                <a:uLnTx/>
                <a:uFillTx/>
                <a:latin typeface="Calibri"/>
                <a:ea typeface="+mn-ea"/>
                <a:cs typeface="+mn-cs"/>
              </a:rPr>
              <a:t> </a:t>
            </a:r>
            <a:r>
              <a:rPr kumimoji="0" lang="fr-FR" sz="1200" b="1" i="0" u="none" strike="noStrike" kern="1200" cap="none" spc="0" normalizeH="0" baseline="0" noProof="0" dirty="0" err="1">
                <a:ln>
                  <a:noFill/>
                </a:ln>
                <a:solidFill>
                  <a:prstClr val="white"/>
                </a:solidFill>
                <a:effectLst/>
                <a:uLnTx/>
                <a:uFillTx/>
                <a:latin typeface="Calibri"/>
                <a:ea typeface="+mn-ea"/>
                <a:cs typeface="+mn-cs"/>
              </a:rPr>
              <a:t>cohort</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 coins arrondis 11">
            <a:extLst>
              <a:ext uri="{FF2B5EF4-FFF2-40B4-BE49-F238E27FC236}">
                <a16:creationId xmlns:a16="http://schemas.microsoft.com/office/drawing/2014/main" id="{416D4C48-BE07-2BC3-3600-D2EDB09C3118}"/>
              </a:ext>
            </a:extLst>
          </p:cNvPr>
          <p:cNvSpPr/>
          <p:nvPr/>
        </p:nvSpPr>
        <p:spPr>
          <a:xfrm>
            <a:off x="7508064" y="4801923"/>
            <a:ext cx="1350888" cy="631065"/>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ysClr val="windowText" lastClr="000000"/>
                </a:solidFill>
                <a:effectLst/>
                <a:uLnTx/>
                <a:uFillTx/>
                <a:latin typeface="Calibri"/>
                <a:ea typeface="+mn-ea"/>
                <a:cs typeface="+mn-cs"/>
              </a:rPr>
              <a:t>n=198 patients self-</a:t>
            </a:r>
            <a:r>
              <a:rPr kumimoji="0" lang="fr-FR" sz="1200" b="0" i="0" u="none" strike="noStrike" kern="1200" cap="none" spc="0" normalizeH="0" baseline="0" noProof="0" dirty="0" err="1">
                <a:ln>
                  <a:noFill/>
                </a:ln>
                <a:solidFill>
                  <a:sysClr val="windowText" lastClr="000000"/>
                </a:solidFill>
                <a:effectLst/>
                <a:uLnTx/>
                <a:uFillTx/>
                <a:latin typeface="Calibri"/>
                <a:ea typeface="+mn-ea"/>
                <a:cs typeface="+mn-cs"/>
              </a:rPr>
              <a:t>identified</a:t>
            </a:r>
            <a:r>
              <a:rPr kumimoji="0" lang="fr-FR" sz="1200" b="0" i="0" u="none" strike="noStrike" kern="1200" cap="none" spc="0" normalizeH="0" baseline="0" noProof="0" dirty="0">
                <a:ln>
                  <a:noFill/>
                </a:ln>
                <a:solidFill>
                  <a:sysClr val="windowText" lastClr="000000"/>
                </a:solidFill>
                <a:effectLst/>
                <a:uLnTx/>
                <a:uFillTx/>
                <a:latin typeface="Calibri"/>
                <a:ea typeface="+mn-ea"/>
                <a:cs typeface="+mn-cs"/>
              </a:rPr>
              <a:t> as not NH-White</a:t>
            </a:r>
          </a:p>
        </p:txBody>
      </p:sp>
      <p:sp>
        <p:nvSpPr>
          <p:cNvPr id="13" name="Rectangle : coins arrondis 12">
            <a:extLst>
              <a:ext uri="{FF2B5EF4-FFF2-40B4-BE49-F238E27FC236}">
                <a16:creationId xmlns:a16="http://schemas.microsoft.com/office/drawing/2014/main" id="{55DAE4A8-2FF6-0332-5C54-56CBB3425EC8}"/>
              </a:ext>
            </a:extLst>
          </p:cNvPr>
          <p:cNvSpPr/>
          <p:nvPr/>
        </p:nvSpPr>
        <p:spPr>
          <a:xfrm>
            <a:off x="9844100" y="4801923"/>
            <a:ext cx="1490485" cy="63106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n=603 patients self-</a:t>
            </a:r>
            <a:r>
              <a:rPr kumimoji="0" lang="fr-FR" sz="1200" b="0" i="0" u="none" strike="noStrike" kern="1200" cap="none" spc="0" normalizeH="0" baseline="0" noProof="0" dirty="0" err="1">
                <a:ln>
                  <a:noFill/>
                </a:ln>
                <a:solidFill>
                  <a:prstClr val="white"/>
                </a:solidFill>
                <a:effectLst/>
                <a:uLnTx/>
                <a:uFillTx/>
                <a:latin typeface="Calibri"/>
                <a:ea typeface="+mn-ea"/>
                <a:cs typeface="+mn-cs"/>
              </a:rPr>
              <a:t>identified</a:t>
            </a:r>
            <a:r>
              <a:rPr kumimoji="0" lang="fr-FR" sz="1200" b="0" i="0" u="none" strike="noStrike" kern="1200" cap="none" spc="0" normalizeH="0" baseline="0" noProof="0" dirty="0">
                <a:ln>
                  <a:noFill/>
                </a:ln>
                <a:solidFill>
                  <a:prstClr val="white"/>
                </a:solidFill>
                <a:effectLst/>
                <a:uLnTx/>
                <a:uFillTx/>
                <a:latin typeface="Calibri"/>
                <a:ea typeface="+mn-ea"/>
                <a:cs typeface="+mn-cs"/>
              </a:rPr>
              <a:t> as NH-White</a:t>
            </a:r>
          </a:p>
        </p:txBody>
      </p:sp>
      <p:sp>
        <p:nvSpPr>
          <p:cNvPr id="14" name="Rectangle : coins arrondis 13">
            <a:extLst>
              <a:ext uri="{FF2B5EF4-FFF2-40B4-BE49-F238E27FC236}">
                <a16:creationId xmlns:a16="http://schemas.microsoft.com/office/drawing/2014/main" id="{C592D756-544A-D833-6312-56A816A1F89A}"/>
              </a:ext>
            </a:extLst>
          </p:cNvPr>
          <p:cNvSpPr/>
          <p:nvPr/>
        </p:nvSpPr>
        <p:spPr>
          <a:xfrm>
            <a:off x="6099065" y="5765898"/>
            <a:ext cx="1350888" cy="607323"/>
          </a:xfrm>
          <a:prstGeom prst="roundRect">
            <a:avLst/>
          </a:prstGeom>
          <a:solidFill>
            <a:srgbClr val="408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n=91 patients NH-Black</a:t>
            </a:r>
          </a:p>
        </p:txBody>
      </p:sp>
      <p:sp>
        <p:nvSpPr>
          <p:cNvPr id="15" name="Rectangle : coins arrondis 14">
            <a:extLst>
              <a:ext uri="{FF2B5EF4-FFF2-40B4-BE49-F238E27FC236}">
                <a16:creationId xmlns:a16="http://schemas.microsoft.com/office/drawing/2014/main" id="{2896F26E-4FCD-45B4-6EFD-E470BE629C34}"/>
              </a:ext>
            </a:extLst>
          </p:cNvPr>
          <p:cNvSpPr/>
          <p:nvPr/>
        </p:nvSpPr>
        <p:spPr>
          <a:xfrm>
            <a:off x="7508064" y="5765898"/>
            <a:ext cx="1350888" cy="607323"/>
          </a:xfrm>
          <a:prstGeom prst="roundRect">
            <a:avLst/>
          </a:prstGeom>
          <a:solidFill>
            <a:srgbClr val="FB1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n=35 patients NH-Asian</a:t>
            </a:r>
          </a:p>
        </p:txBody>
      </p:sp>
      <p:sp>
        <p:nvSpPr>
          <p:cNvPr id="16" name="Rectangle : coins arrondis 15">
            <a:extLst>
              <a:ext uri="{FF2B5EF4-FFF2-40B4-BE49-F238E27FC236}">
                <a16:creationId xmlns:a16="http://schemas.microsoft.com/office/drawing/2014/main" id="{3F3C122D-016F-530C-6DF6-E3BB284C0191}"/>
              </a:ext>
            </a:extLst>
          </p:cNvPr>
          <p:cNvSpPr/>
          <p:nvPr/>
        </p:nvSpPr>
        <p:spPr>
          <a:xfrm>
            <a:off x="8917063" y="5765898"/>
            <a:ext cx="1350888" cy="607323"/>
          </a:xfrm>
          <a:prstGeom prst="roundRect">
            <a:avLst/>
          </a:prstGeom>
          <a:solidFill>
            <a:srgbClr val="5DA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n=72 patients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Hispanic</a:t>
            </a:r>
            <a:endParaRPr kumimoji="0" lang="fr-FR"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Connecteur : en angle 17">
            <a:extLst>
              <a:ext uri="{FF2B5EF4-FFF2-40B4-BE49-F238E27FC236}">
                <a16:creationId xmlns:a16="http://schemas.microsoft.com/office/drawing/2014/main" id="{2F349744-C8F1-09CB-678D-8BDF120D3F49}"/>
              </a:ext>
            </a:extLst>
          </p:cNvPr>
          <p:cNvCxnSpPr>
            <a:stCxn id="5" idx="2"/>
            <a:endCxn id="9" idx="1"/>
          </p:cNvCxnSpPr>
          <p:nvPr/>
        </p:nvCxnSpPr>
        <p:spPr>
          <a:xfrm rot="16200000" flipH="1">
            <a:off x="7882210" y="2623502"/>
            <a:ext cx="534062" cy="547785"/>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 en angle 18">
            <a:extLst>
              <a:ext uri="{FF2B5EF4-FFF2-40B4-BE49-F238E27FC236}">
                <a16:creationId xmlns:a16="http://schemas.microsoft.com/office/drawing/2014/main" id="{44EBDD4B-F20C-5082-692E-4BCDFE025810}"/>
              </a:ext>
            </a:extLst>
          </p:cNvPr>
          <p:cNvCxnSpPr>
            <a:cxnSpLocks/>
            <a:stCxn id="8" idx="2"/>
            <a:endCxn id="9" idx="3"/>
          </p:cNvCxnSpPr>
          <p:nvPr/>
        </p:nvCxnSpPr>
        <p:spPr>
          <a:xfrm rot="5400000">
            <a:off x="10245759" y="2746010"/>
            <a:ext cx="534062" cy="302770"/>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 en angle 21">
            <a:extLst>
              <a:ext uri="{FF2B5EF4-FFF2-40B4-BE49-F238E27FC236}">
                <a16:creationId xmlns:a16="http://schemas.microsoft.com/office/drawing/2014/main" id="{FE5C19C0-E24C-ABF3-1BB7-3284349FDE8E}"/>
              </a:ext>
            </a:extLst>
          </p:cNvPr>
          <p:cNvCxnSpPr>
            <a:cxnSpLocks/>
            <a:stCxn id="11" idx="2"/>
            <a:endCxn id="12" idx="0"/>
          </p:cNvCxnSpPr>
          <p:nvPr/>
        </p:nvCxnSpPr>
        <p:spPr>
          <a:xfrm rot="5400000">
            <a:off x="8624609" y="4034263"/>
            <a:ext cx="326560" cy="1208761"/>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id="{BBFF40F5-4D2F-7C07-A711-C4B0A20C4490}"/>
              </a:ext>
            </a:extLst>
          </p:cNvPr>
          <p:cNvCxnSpPr>
            <a:cxnSpLocks/>
            <a:stCxn id="11" idx="2"/>
            <a:endCxn id="13" idx="0"/>
          </p:cNvCxnSpPr>
          <p:nvPr/>
        </p:nvCxnSpPr>
        <p:spPr>
          <a:xfrm rot="16200000" flipH="1">
            <a:off x="9827526" y="4040106"/>
            <a:ext cx="326560" cy="1197074"/>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 en angle 27">
            <a:extLst>
              <a:ext uri="{FF2B5EF4-FFF2-40B4-BE49-F238E27FC236}">
                <a16:creationId xmlns:a16="http://schemas.microsoft.com/office/drawing/2014/main" id="{FDF4E79C-9C4B-ED38-86E9-C77A622FCB59}"/>
              </a:ext>
            </a:extLst>
          </p:cNvPr>
          <p:cNvCxnSpPr>
            <a:cxnSpLocks/>
            <a:stCxn id="14" idx="0"/>
            <a:endCxn id="16" idx="0"/>
          </p:cNvCxnSpPr>
          <p:nvPr/>
        </p:nvCxnSpPr>
        <p:spPr>
          <a:xfrm rot="5400000" flipH="1" flipV="1">
            <a:off x="8183508" y="4356899"/>
            <a:ext cx="12700" cy="2817998"/>
          </a:xfrm>
          <a:prstGeom prst="bentConnector3">
            <a:avLst>
              <a:gd name="adj1" fmla="val 1550000"/>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onnecteur : en angle 31">
            <a:extLst>
              <a:ext uri="{FF2B5EF4-FFF2-40B4-BE49-F238E27FC236}">
                <a16:creationId xmlns:a16="http://schemas.microsoft.com/office/drawing/2014/main" id="{B88F8923-FE40-17A2-FDE1-796B571CD64E}"/>
              </a:ext>
            </a:extLst>
          </p:cNvPr>
          <p:cNvCxnSpPr>
            <a:cxnSpLocks/>
            <a:stCxn id="9" idx="2"/>
            <a:endCxn id="11" idx="0"/>
          </p:cNvCxnSpPr>
          <p:nvPr/>
        </p:nvCxnSpPr>
        <p:spPr>
          <a:xfrm flipH="1">
            <a:off x="9392269" y="3390772"/>
            <a:ext cx="1" cy="63189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 en angle 31">
            <a:extLst>
              <a:ext uri="{FF2B5EF4-FFF2-40B4-BE49-F238E27FC236}">
                <a16:creationId xmlns:a16="http://schemas.microsoft.com/office/drawing/2014/main" id="{A5942E76-AD40-68DF-A8C2-77670856CD0C}"/>
              </a:ext>
            </a:extLst>
          </p:cNvPr>
          <p:cNvCxnSpPr>
            <a:cxnSpLocks/>
            <a:stCxn id="12" idx="2"/>
            <a:endCxn id="15" idx="0"/>
          </p:cNvCxnSpPr>
          <p:nvPr/>
        </p:nvCxnSpPr>
        <p:spPr>
          <a:xfrm>
            <a:off x="8183508" y="5432988"/>
            <a:ext cx="0" cy="33291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51880A1-42D6-8984-B038-4E61A1937B23}"/>
              </a:ext>
            </a:extLst>
          </p:cNvPr>
          <p:cNvCxnSpPr>
            <a:cxnSpLocks/>
            <a:stCxn id="10" idx="1"/>
          </p:cNvCxnSpPr>
          <p:nvPr/>
        </p:nvCxnSpPr>
        <p:spPr>
          <a:xfrm flipH="1">
            <a:off x="9392268" y="3685623"/>
            <a:ext cx="418094"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88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C75F-4A90-1795-DF52-BBF862EFB258}"/>
              </a:ext>
            </a:extLst>
          </p:cNvPr>
          <p:cNvSpPr>
            <a:spLocks noGrp="1"/>
          </p:cNvSpPr>
          <p:nvPr>
            <p:ph type="title"/>
          </p:nvPr>
        </p:nvSpPr>
        <p:spPr/>
        <p:txBody>
          <a:bodyPr/>
          <a:lstStyle/>
          <a:p>
            <a:r>
              <a:rPr lang="fr-FR" dirty="0" err="1"/>
              <a:t>Clinical</a:t>
            </a:r>
            <a:r>
              <a:rPr lang="fr-FR" dirty="0"/>
              <a:t> </a:t>
            </a:r>
            <a:r>
              <a:rPr lang="fr-FR" dirty="0" err="1"/>
              <a:t>Outcomes</a:t>
            </a:r>
            <a:r>
              <a:rPr lang="fr-FR" dirty="0"/>
              <a:t> in IDH1-Mutated AML by Race-</a:t>
            </a:r>
            <a:r>
              <a:rPr lang="fr-FR" dirty="0" err="1"/>
              <a:t>Ethnicity</a:t>
            </a:r>
            <a:r>
              <a:rPr lang="fr-FR" dirty="0"/>
              <a:t> </a:t>
            </a:r>
            <a:r>
              <a:rPr lang="fr-FR" i="1" dirty="0"/>
              <a:t>(3)</a:t>
            </a:r>
            <a:endParaRPr lang="en-IT" dirty="0"/>
          </a:p>
        </p:txBody>
      </p:sp>
      <p:sp>
        <p:nvSpPr>
          <p:cNvPr id="6" name="Espace réservé du texte 5">
            <a:extLst>
              <a:ext uri="{FF2B5EF4-FFF2-40B4-BE49-F238E27FC236}">
                <a16:creationId xmlns:a16="http://schemas.microsoft.com/office/drawing/2014/main" id="{4426E554-EBF5-A987-DA1E-CEE03BB5FE2C}"/>
              </a:ext>
            </a:extLst>
          </p:cNvPr>
          <p:cNvSpPr>
            <a:spLocks noGrp="1"/>
          </p:cNvSpPr>
          <p:nvPr>
            <p:ph type="body" sz="quarter" idx="10"/>
          </p:nvPr>
        </p:nvSpPr>
        <p:spPr>
          <a:xfrm>
            <a:off x="0" y="5999982"/>
            <a:ext cx="11722100" cy="467360"/>
          </a:xfrm>
        </p:spPr>
        <p:txBody>
          <a:bodyPr/>
          <a:lstStyle/>
          <a:p>
            <a:pPr marL="0" indent="0" algn="ctr">
              <a:buNone/>
            </a:pPr>
            <a:r>
              <a:rPr lang="en-IT" b="1" dirty="0">
                <a:solidFill>
                  <a:srgbClr val="C00000"/>
                </a:solidFill>
                <a:latin typeface="+mj-lt"/>
                <a:cs typeface="Arial" panose="020B0604020202020204" pitchFamily="34" charset="0"/>
              </a:rPr>
              <a:t>Mutational landscapes were similar among different ethnicities/races</a:t>
            </a:r>
          </a:p>
        </p:txBody>
      </p:sp>
      <p:sp>
        <p:nvSpPr>
          <p:cNvPr id="10" name="Text Box 3">
            <a:extLst>
              <a:ext uri="{FF2B5EF4-FFF2-40B4-BE49-F238E27FC236}">
                <a16:creationId xmlns:a16="http://schemas.microsoft.com/office/drawing/2014/main" id="{C099BCC5-C5E6-6172-A732-2E7CDD6977E3}"/>
              </a:ext>
            </a:extLst>
          </p:cNvPr>
          <p:cNvSpPr txBox="1">
            <a:spLocks noChangeArrowheads="1"/>
          </p:cNvSpPr>
          <p:nvPr/>
        </p:nvSpPr>
        <p:spPr bwMode="auto">
          <a:xfrm>
            <a:off x="9366996" y="6538230"/>
            <a:ext cx="282500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Marvin-Peek J, abstract PS1642</a:t>
            </a:r>
          </a:p>
        </p:txBody>
      </p:sp>
      <p:grpSp>
        <p:nvGrpSpPr>
          <p:cNvPr id="99" name="Groupe 98">
            <a:extLst>
              <a:ext uri="{FF2B5EF4-FFF2-40B4-BE49-F238E27FC236}">
                <a16:creationId xmlns:a16="http://schemas.microsoft.com/office/drawing/2014/main" id="{F0BA72AC-70CA-FFCA-FE41-CE193D6404E3}"/>
              </a:ext>
            </a:extLst>
          </p:cNvPr>
          <p:cNvGrpSpPr/>
          <p:nvPr/>
        </p:nvGrpSpPr>
        <p:grpSpPr>
          <a:xfrm>
            <a:off x="1532957" y="1757194"/>
            <a:ext cx="8729239" cy="4315946"/>
            <a:chOff x="1532957" y="1757194"/>
            <a:chExt cx="8729239" cy="4315946"/>
          </a:xfrm>
        </p:grpSpPr>
        <p:pic>
          <p:nvPicPr>
            <p:cNvPr id="8" name="Image 7">
              <a:extLst>
                <a:ext uri="{FF2B5EF4-FFF2-40B4-BE49-F238E27FC236}">
                  <a16:creationId xmlns:a16="http://schemas.microsoft.com/office/drawing/2014/main" id="{85D8A150-2FC5-E085-6922-E7A2BA922755}"/>
                </a:ext>
              </a:extLst>
            </p:cNvPr>
            <p:cNvPicPr>
              <a:picLocks noChangeAspect="1"/>
            </p:cNvPicPr>
            <p:nvPr/>
          </p:nvPicPr>
          <p:blipFill>
            <a:blip r:embed="rId3">
              <a:extLst>
                <a:ext uri="{28A0092B-C50C-407E-A947-70E740481C1C}">
                  <a14:useLocalDpi xmlns:a14="http://schemas.microsoft.com/office/drawing/2010/main" val="0"/>
                </a:ext>
              </a:extLst>
            </a:blip>
            <a:srcRect r="9620"/>
            <a:stretch>
              <a:fillRect/>
            </a:stretch>
          </p:blipFill>
          <p:spPr>
            <a:xfrm>
              <a:off x="2252731" y="1757194"/>
              <a:ext cx="7024684" cy="4315946"/>
            </a:xfrm>
            <a:prstGeom prst="rect">
              <a:avLst/>
            </a:prstGeom>
          </p:spPr>
        </p:pic>
        <p:grpSp>
          <p:nvGrpSpPr>
            <p:cNvPr id="38" name="Groupe 37">
              <a:extLst>
                <a:ext uri="{FF2B5EF4-FFF2-40B4-BE49-F238E27FC236}">
                  <a16:creationId xmlns:a16="http://schemas.microsoft.com/office/drawing/2014/main" id="{3B522829-9332-75F8-AE8A-EDB7F6C707E3}"/>
                </a:ext>
              </a:extLst>
            </p:cNvPr>
            <p:cNvGrpSpPr/>
            <p:nvPr/>
          </p:nvGrpSpPr>
          <p:grpSpPr>
            <a:xfrm>
              <a:off x="9209201" y="2092561"/>
              <a:ext cx="436338" cy="3797536"/>
              <a:chOff x="8715104" y="2152494"/>
              <a:chExt cx="436338" cy="3797536"/>
            </a:xfrm>
          </p:grpSpPr>
          <p:sp>
            <p:nvSpPr>
              <p:cNvPr id="13" name="ZoneTexte 12">
                <a:extLst>
                  <a:ext uri="{FF2B5EF4-FFF2-40B4-BE49-F238E27FC236}">
                    <a16:creationId xmlns:a16="http://schemas.microsoft.com/office/drawing/2014/main" id="{C7795909-9FE2-EFCD-753A-0F0E9911C637}"/>
                  </a:ext>
                </a:extLst>
              </p:cNvPr>
              <p:cNvSpPr txBox="1"/>
              <p:nvPr/>
            </p:nvSpPr>
            <p:spPr>
              <a:xfrm>
                <a:off x="8715104" y="2152494"/>
                <a:ext cx="436338"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35 %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43569C04-D396-B3BD-E222-63CE65031072}"/>
                  </a:ext>
                </a:extLst>
              </p:cNvPr>
              <p:cNvSpPr txBox="1"/>
              <p:nvPr/>
            </p:nvSpPr>
            <p:spPr>
              <a:xfrm>
                <a:off x="8715104" y="2306899"/>
                <a:ext cx="436338"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34 %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ZoneTexte 14">
                <a:extLst>
                  <a:ext uri="{FF2B5EF4-FFF2-40B4-BE49-F238E27FC236}">
                    <a16:creationId xmlns:a16="http://schemas.microsoft.com/office/drawing/2014/main" id="{670AA81D-768D-0251-DC28-BFD457906C26}"/>
                  </a:ext>
                </a:extLst>
              </p:cNvPr>
              <p:cNvSpPr txBox="1"/>
              <p:nvPr/>
            </p:nvSpPr>
            <p:spPr>
              <a:xfrm>
                <a:off x="8715104" y="2615709"/>
                <a:ext cx="436338"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15 %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ZoneTexte 15">
                <a:extLst>
                  <a:ext uri="{FF2B5EF4-FFF2-40B4-BE49-F238E27FC236}">
                    <a16:creationId xmlns:a16="http://schemas.microsoft.com/office/drawing/2014/main" id="{050CD2E6-C8C3-5389-B804-431A2CD23152}"/>
                  </a:ext>
                </a:extLst>
              </p:cNvPr>
              <p:cNvSpPr txBox="1"/>
              <p:nvPr/>
            </p:nvSpPr>
            <p:spPr>
              <a:xfrm>
                <a:off x="8715104" y="2924519"/>
                <a:ext cx="436338"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12 %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5280DF7B-BE66-1214-1602-86FD7E90EED3}"/>
                  </a:ext>
                </a:extLst>
              </p:cNvPr>
              <p:cNvSpPr txBox="1"/>
              <p:nvPr/>
            </p:nvSpPr>
            <p:spPr>
              <a:xfrm>
                <a:off x="8715104" y="3542139"/>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9 %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ZoneTexte 17">
                <a:extLst>
                  <a:ext uri="{FF2B5EF4-FFF2-40B4-BE49-F238E27FC236}">
                    <a16:creationId xmlns:a16="http://schemas.microsoft.com/office/drawing/2014/main" id="{B3D66160-D4A5-24E8-1914-C424AD45F870}"/>
                  </a:ext>
                </a:extLst>
              </p:cNvPr>
              <p:cNvSpPr txBox="1"/>
              <p:nvPr/>
            </p:nvSpPr>
            <p:spPr>
              <a:xfrm>
                <a:off x="8715104" y="4159759"/>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5 %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ZoneTexte 18">
                <a:extLst>
                  <a:ext uri="{FF2B5EF4-FFF2-40B4-BE49-F238E27FC236}">
                    <a16:creationId xmlns:a16="http://schemas.microsoft.com/office/drawing/2014/main" id="{15AF8119-BDD0-5768-C06F-1D0202B9A8D1}"/>
                  </a:ext>
                </a:extLst>
              </p:cNvPr>
              <p:cNvSpPr txBox="1"/>
              <p:nvPr/>
            </p:nvSpPr>
            <p:spPr>
              <a:xfrm>
                <a:off x="8715104" y="2461304"/>
                <a:ext cx="436338"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17 %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ZoneTexte 19">
                <a:extLst>
                  <a:ext uri="{FF2B5EF4-FFF2-40B4-BE49-F238E27FC236}">
                    <a16:creationId xmlns:a16="http://schemas.microsoft.com/office/drawing/2014/main" id="{5D01C479-1A7B-89E3-3A75-1C05BE4AEB17}"/>
                  </a:ext>
                </a:extLst>
              </p:cNvPr>
              <p:cNvSpPr txBox="1"/>
              <p:nvPr/>
            </p:nvSpPr>
            <p:spPr>
              <a:xfrm>
                <a:off x="8715104" y="2770114"/>
                <a:ext cx="436338"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13 %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ZoneTexte 20">
                <a:extLst>
                  <a:ext uri="{FF2B5EF4-FFF2-40B4-BE49-F238E27FC236}">
                    <a16:creationId xmlns:a16="http://schemas.microsoft.com/office/drawing/2014/main" id="{9B57DAFA-76BA-5FA0-9BAE-55C084E095FC}"/>
                  </a:ext>
                </a:extLst>
              </p:cNvPr>
              <p:cNvSpPr txBox="1"/>
              <p:nvPr/>
            </p:nvSpPr>
            <p:spPr>
              <a:xfrm>
                <a:off x="8715104" y="3078924"/>
                <a:ext cx="436338"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12 %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ZoneTexte 21">
                <a:extLst>
                  <a:ext uri="{FF2B5EF4-FFF2-40B4-BE49-F238E27FC236}">
                    <a16:creationId xmlns:a16="http://schemas.microsoft.com/office/drawing/2014/main" id="{233D0C5E-C520-3864-A592-FC5CAB24ABAA}"/>
                  </a:ext>
                </a:extLst>
              </p:cNvPr>
              <p:cNvSpPr txBox="1"/>
              <p:nvPr/>
            </p:nvSpPr>
            <p:spPr>
              <a:xfrm>
                <a:off x="8715104" y="3696544"/>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8 %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ZoneTexte 22">
                <a:extLst>
                  <a:ext uri="{FF2B5EF4-FFF2-40B4-BE49-F238E27FC236}">
                    <a16:creationId xmlns:a16="http://schemas.microsoft.com/office/drawing/2014/main" id="{56F75893-5920-910D-1031-453AAE44A1A5}"/>
                  </a:ext>
                </a:extLst>
              </p:cNvPr>
              <p:cNvSpPr txBox="1"/>
              <p:nvPr/>
            </p:nvSpPr>
            <p:spPr>
              <a:xfrm>
                <a:off x="8715104" y="4314164"/>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4 %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ZoneTexte 23">
                <a:extLst>
                  <a:ext uri="{FF2B5EF4-FFF2-40B4-BE49-F238E27FC236}">
                    <a16:creationId xmlns:a16="http://schemas.microsoft.com/office/drawing/2014/main" id="{937C516F-0658-17BF-F983-4845A734B9EA}"/>
                  </a:ext>
                </a:extLst>
              </p:cNvPr>
              <p:cNvSpPr txBox="1"/>
              <p:nvPr/>
            </p:nvSpPr>
            <p:spPr>
              <a:xfrm>
                <a:off x="8715104" y="3387734"/>
                <a:ext cx="436338"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10 %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ZoneTexte 24">
                <a:extLst>
                  <a:ext uri="{FF2B5EF4-FFF2-40B4-BE49-F238E27FC236}">
                    <a16:creationId xmlns:a16="http://schemas.microsoft.com/office/drawing/2014/main" id="{90BDE946-48FA-BAEA-8C58-5608C7008914}"/>
                  </a:ext>
                </a:extLst>
              </p:cNvPr>
              <p:cNvSpPr txBox="1"/>
              <p:nvPr/>
            </p:nvSpPr>
            <p:spPr>
              <a:xfrm>
                <a:off x="8715104" y="4005354"/>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6 %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ZoneTexte 25">
                <a:extLst>
                  <a:ext uri="{FF2B5EF4-FFF2-40B4-BE49-F238E27FC236}">
                    <a16:creationId xmlns:a16="http://schemas.microsoft.com/office/drawing/2014/main" id="{58A5AD50-13AE-3E33-2F70-430EE3C0C402}"/>
                  </a:ext>
                </a:extLst>
              </p:cNvPr>
              <p:cNvSpPr txBox="1"/>
              <p:nvPr/>
            </p:nvSpPr>
            <p:spPr>
              <a:xfrm>
                <a:off x="8715104" y="4622974"/>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4 %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ZoneTexte 26">
                <a:extLst>
                  <a:ext uri="{FF2B5EF4-FFF2-40B4-BE49-F238E27FC236}">
                    <a16:creationId xmlns:a16="http://schemas.microsoft.com/office/drawing/2014/main" id="{3414AACF-3E41-C068-2D3F-F61955095EE9}"/>
                  </a:ext>
                </a:extLst>
              </p:cNvPr>
              <p:cNvSpPr txBox="1"/>
              <p:nvPr/>
            </p:nvSpPr>
            <p:spPr>
              <a:xfrm>
                <a:off x="8715104" y="4931784"/>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3 %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ZoneTexte 27">
                <a:extLst>
                  <a:ext uri="{FF2B5EF4-FFF2-40B4-BE49-F238E27FC236}">
                    <a16:creationId xmlns:a16="http://schemas.microsoft.com/office/drawing/2014/main" id="{66BEF878-E1B7-6083-45D9-9811A815BF3A}"/>
                  </a:ext>
                </a:extLst>
              </p:cNvPr>
              <p:cNvSpPr txBox="1"/>
              <p:nvPr/>
            </p:nvSpPr>
            <p:spPr>
              <a:xfrm>
                <a:off x="8715104" y="5240594"/>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2 %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ZoneTexte 28">
                <a:extLst>
                  <a:ext uri="{FF2B5EF4-FFF2-40B4-BE49-F238E27FC236}">
                    <a16:creationId xmlns:a16="http://schemas.microsoft.com/office/drawing/2014/main" id="{2AFDCD39-720B-D475-0706-C24BA0278538}"/>
                  </a:ext>
                </a:extLst>
              </p:cNvPr>
              <p:cNvSpPr txBox="1"/>
              <p:nvPr/>
            </p:nvSpPr>
            <p:spPr>
              <a:xfrm>
                <a:off x="8715104" y="3233329"/>
                <a:ext cx="436338"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11 %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ZoneTexte 29">
                <a:extLst>
                  <a:ext uri="{FF2B5EF4-FFF2-40B4-BE49-F238E27FC236}">
                    <a16:creationId xmlns:a16="http://schemas.microsoft.com/office/drawing/2014/main" id="{3687FED0-4FA4-DC2B-EFF0-36693CB9998E}"/>
                  </a:ext>
                </a:extLst>
              </p:cNvPr>
              <p:cNvSpPr txBox="1"/>
              <p:nvPr/>
            </p:nvSpPr>
            <p:spPr>
              <a:xfrm>
                <a:off x="8715104" y="3850949"/>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6 %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ZoneTexte 30">
                <a:extLst>
                  <a:ext uri="{FF2B5EF4-FFF2-40B4-BE49-F238E27FC236}">
                    <a16:creationId xmlns:a16="http://schemas.microsoft.com/office/drawing/2014/main" id="{2EB2D6D0-6FB7-4763-842E-DDDBA2DA8663}"/>
                  </a:ext>
                </a:extLst>
              </p:cNvPr>
              <p:cNvSpPr txBox="1"/>
              <p:nvPr/>
            </p:nvSpPr>
            <p:spPr>
              <a:xfrm>
                <a:off x="8715104" y="4468569"/>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4 %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ZoneTexte 31">
                <a:extLst>
                  <a:ext uri="{FF2B5EF4-FFF2-40B4-BE49-F238E27FC236}">
                    <a16:creationId xmlns:a16="http://schemas.microsoft.com/office/drawing/2014/main" id="{C6263E38-863C-9AAA-50D0-7AF01EE94C2E}"/>
                  </a:ext>
                </a:extLst>
              </p:cNvPr>
              <p:cNvSpPr txBox="1"/>
              <p:nvPr/>
            </p:nvSpPr>
            <p:spPr>
              <a:xfrm>
                <a:off x="8715104" y="4777379"/>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3 %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ZoneTexte 32">
                <a:extLst>
                  <a:ext uri="{FF2B5EF4-FFF2-40B4-BE49-F238E27FC236}">
                    <a16:creationId xmlns:a16="http://schemas.microsoft.com/office/drawing/2014/main" id="{3933CA0D-0E28-A545-6AE0-ACDD5C00E6F7}"/>
                  </a:ext>
                </a:extLst>
              </p:cNvPr>
              <p:cNvSpPr txBox="1"/>
              <p:nvPr/>
            </p:nvSpPr>
            <p:spPr>
              <a:xfrm>
                <a:off x="8715104" y="5086189"/>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3 %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ZoneTexte 33">
                <a:extLst>
                  <a:ext uri="{FF2B5EF4-FFF2-40B4-BE49-F238E27FC236}">
                    <a16:creationId xmlns:a16="http://schemas.microsoft.com/office/drawing/2014/main" id="{DE17CDA1-6E07-6BE8-8FB4-809A0B696FA2}"/>
                  </a:ext>
                </a:extLst>
              </p:cNvPr>
              <p:cNvSpPr txBox="1"/>
              <p:nvPr/>
            </p:nvSpPr>
            <p:spPr>
              <a:xfrm>
                <a:off x="8715104" y="5394999"/>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2 %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ZoneTexte 34">
                <a:extLst>
                  <a:ext uri="{FF2B5EF4-FFF2-40B4-BE49-F238E27FC236}">
                    <a16:creationId xmlns:a16="http://schemas.microsoft.com/office/drawing/2014/main" id="{897955BC-E6AA-D85D-0500-BCBC7B8C5117}"/>
                  </a:ext>
                </a:extLst>
              </p:cNvPr>
              <p:cNvSpPr txBox="1"/>
              <p:nvPr/>
            </p:nvSpPr>
            <p:spPr>
              <a:xfrm>
                <a:off x="8715104" y="5549404"/>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2 %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ZoneTexte 36">
                <a:extLst>
                  <a:ext uri="{FF2B5EF4-FFF2-40B4-BE49-F238E27FC236}">
                    <a16:creationId xmlns:a16="http://schemas.microsoft.com/office/drawing/2014/main" id="{862315FC-25EF-F8B3-8E6D-2F607B8585EC}"/>
                  </a:ext>
                </a:extLst>
              </p:cNvPr>
              <p:cNvSpPr txBox="1"/>
              <p:nvPr/>
            </p:nvSpPr>
            <p:spPr>
              <a:xfrm>
                <a:off x="8715104" y="5703809"/>
                <a:ext cx="370614" cy="246221"/>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2 %</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9" name="Groupe 38">
              <a:extLst>
                <a:ext uri="{FF2B5EF4-FFF2-40B4-BE49-F238E27FC236}">
                  <a16:creationId xmlns:a16="http://schemas.microsoft.com/office/drawing/2014/main" id="{699E00B3-FC08-36F1-A3DC-D6A068BF5EF1}"/>
                </a:ext>
              </a:extLst>
            </p:cNvPr>
            <p:cNvGrpSpPr/>
            <p:nvPr/>
          </p:nvGrpSpPr>
          <p:grpSpPr>
            <a:xfrm>
              <a:off x="1532957" y="1851698"/>
              <a:ext cx="776175" cy="4038399"/>
              <a:chOff x="8647777" y="1911631"/>
              <a:chExt cx="776175" cy="4038399"/>
            </a:xfrm>
          </p:grpSpPr>
          <p:sp>
            <p:nvSpPr>
              <p:cNvPr id="40" name="ZoneTexte 39">
                <a:extLst>
                  <a:ext uri="{FF2B5EF4-FFF2-40B4-BE49-F238E27FC236}">
                    <a16:creationId xmlns:a16="http://schemas.microsoft.com/office/drawing/2014/main" id="{65DE623A-CE81-2ED3-B525-1FBF854D5AB2}"/>
                  </a:ext>
                </a:extLst>
              </p:cNvPr>
              <p:cNvSpPr txBox="1"/>
              <p:nvPr/>
            </p:nvSpPr>
            <p:spPr>
              <a:xfrm>
                <a:off x="8766400" y="2152494"/>
                <a:ext cx="657552"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DNMT3A</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1" name="ZoneTexte 40">
                <a:extLst>
                  <a:ext uri="{FF2B5EF4-FFF2-40B4-BE49-F238E27FC236}">
                    <a16:creationId xmlns:a16="http://schemas.microsoft.com/office/drawing/2014/main" id="{D6970E6F-4959-9942-E0C7-04D662C42334}"/>
                  </a:ext>
                </a:extLst>
              </p:cNvPr>
              <p:cNvSpPr txBox="1"/>
              <p:nvPr/>
            </p:nvSpPr>
            <p:spPr>
              <a:xfrm>
                <a:off x="8915478" y="2306899"/>
                <a:ext cx="508474"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NPM1</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2" name="ZoneTexte 41">
                <a:extLst>
                  <a:ext uri="{FF2B5EF4-FFF2-40B4-BE49-F238E27FC236}">
                    <a16:creationId xmlns:a16="http://schemas.microsoft.com/office/drawing/2014/main" id="{3DE055DC-72BF-753F-58E1-724AB75F6E7F}"/>
                  </a:ext>
                </a:extLst>
              </p:cNvPr>
              <p:cNvSpPr txBox="1"/>
              <p:nvPr/>
            </p:nvSpPr>
            <p:spPr>
              <a:xfrm>
                <a:off x="8872198" y="2615709"/>
                <a:ext cx="551754"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RUNX1</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3" name="ZoneTexte 42">
                <a:extLst>
                  <a:ext uri="{FF2B5EF4-FFF2-40B4-BE49-F238E27FC236}">
                    <a16:creationId xmlns:a16="http://schemas.microsoft.com/office/drawing/2014/main" id="{33F9EE46-B607-F387-472A-0442BAABB40F}"/>
                  </a:ext>
                </a:extLst>
              </p:cNvPr>
              <p:cNvSpPr txBox="1"/>
              <p:nvPr/>
            </p:nvSpPr>
            <p:spPr>
              <a:xfrm>
                <a:off x="8982805" y="2924519"/>
                <a:ext cx="441147"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IDH2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4" name="ZoneTexte 43">
                <a:extLst>
                  <a:ext uri="{FF2B5EF4-FFF2-40B4-BE49-F238E27FC236}">
                    <a16:creationId xmlns:a16="http://schemas.microsoft.com/office/drawing/2014/main" id="{0A1E970F-F2ED-38DE-EA5E-17825DC0CD1D}"/>
                  </a:ext>
                </a:extLst>
              </p:cNvPr>
              <p:cNvSpPr txBox="1"/>
              <p:nvPr/>
            </p:nvSpPr>
            <p:spPr>
              <a:xfrm>
                <a:off x="8750370" y="3542139"/>
                <a:ext cx="673582"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FLT3-</a:t>
                </a: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TKD</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ZoneTexte 44">
                <a:extLst>
                  <a:ext uri="{FF2B5EF4-FFF2-40B4-BE49-F238E27FC236}">
                    <a16:creationId xmlns:a16="http://schemas.microsoft.com/office/drawing/2014/main" id="{AF1FA661-90E4-2D1D-DB8F-AC08F46C3468}"/>
                  </a:ext>
                </a:extLst>
              </p:cNvPr>
              <p:cNvSpPr txBox="1"/>
              <p:nvPr/>
            </p:nvSpPr>
            <p:spPr>
              <a:xfrm>
                <a:off x="8830520" y="4159759"/>
                <a:ext cx="593432"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PTPN11</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6" name="ZoneTexte 45">
                <a:extLst>
                  <a:ext uri="{FF2B5EF4-FFF2-40B4-BE49-F238E27FC236}">
                    <a16:creationId xmlns:a16="http://schemas.microsoft.com/office/drawing/2014/main" id="{7B90AEC6-C8E9-3E3E-B0EA-06F72175CB53}"/>
                  </a:ext>
                </a:extLst>
              </p:cNvPr>
              <p:cNvSpPr txBox="1"/>
              <p:nvPr/>
            </p:nvSpPr>
            <p:spPr>
              <a:xfrm>
                <a:off x="8920288" y="2461304"/>
                <a:ext cx="503664"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ASXL1</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7" name="ZoneTexte 46">
                <a:extLst>
                  <a:ext uri="{FF2B5EF4-FFF2-40B4-BE49-F238E27FC236}">
                    <a16:creationId xmlns:a16="http://schemas.microsoft.com/office/drawing/2014/main" id="{5BB9457A-7A33-701B-D2E5-549E09E531DA}"/>
                  </a:ext>
                </a:extLst>
              </p:cNvPr>
              <p:cNvSpPr txBox="1"/>
              <p:nvPr/>
            </p:nvSpPr>
            <p:spPr>
              <a:xfrm>
                <a:off x="8955554" y="2770114"/>
                <a:ext cx="468398"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NRAS</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8" name="ZoneTexte 47">
                <a:extLst>
                  <a:ext uri="{FF2B5EF4-FFF2-40B4-BE49-F238E27FC236}">
                    <a16:creationId xmlns:a16="http://schemas.microsoft.com/office/drawing/2014/main" id="{E62F703E-7024-D0B7-5098-DC989B5FC96A}"/>
                  </a:ext>
                </a:extLst>
              </p:cNvPr>
              <p:cNvSpPr txBox="1"/>
              <p:nvPr/>
            </p:nvSpPr>
            <p:spPr>
              <a:xfrm>
                <a:off x="8929906" y="3078924"/>
                <a:ext cx="494046"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SRSF2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9" name="ZoneTexte 48">
                <a:extLst>
                  <a:ext uri="{FF2B5EF4-FFF2-40B4-BE49-F238E27FC236}">
                    <a16:creationId xmlns:a16="http://schemas.microsoft.com/office/drawing/2014/main" id="{254E63B7-9E31-C433-7311-E8F818878BA7}"/>
                  </a:ext>
                </a:extLst>
              </p:cNvPr>
              <p:cNvSpPr txBox="1"/>
              <p:nvPr/>
            </p:nvSpPr>
            <p:spPr>
              <a:xfrm>
                <a:off x="8949142" y="3696544"/>
                <a:ext cx="474810"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BCOR</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0" name="ZoneTexte 49">
                <a:extLst>
                  <a:ext uri="{FF2B5EF4-FFF2-40B4-BE49-F238E27FC236}">
                    <a16:creationId xmlns:a16="http://schemas.microsoft.com/office/drawing/2014/main" id="{7475723A-9682-BC05-D00F-A754EFDD3164}"/>
                  </a:ext>
                </a:extLst>
              </p:cNvPr>
              <p:cNvSpPr txBox="1"/>
              <p:nvPr/>
            </p:nvSpPr>
            <p:spPr>
              <a:xfrm>
                <a:off x="8990820" y="4314164"/>
                <a:ext cx="433132"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JAK2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id="{3B6BBD9F-806E-3A89-8A8C-E49277E57BF6}"/>
                  </a:ext>
                </a:extLst>
              </p:cNvPr>
              <p:cNvSpPr txBox="1"/>
              <p:nvPr/>
            </p:nvSpPr>
            <p:spPr>
              <a:xfrm>
                <a:off x="8986011" y="3387734"/>
                <a:ext cx="437941"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TET2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2" name="ZoneTexte 51">
                <a:extLst>
                  <a:ext uri="{FF2B5EF4-FFF2-40B4-BE49-F238E27FC236}">
                    <a16:creationId xmlns:a16="http://schemas.microsoft.com/office/drawing/2014/main" id="{08B143F1-2AC5-654A-F3F8-79AF167BC08B}"/>
                  </a:ext>
                </a:extLst>
              </p:cNvPr>
              <p:cNvSpPr txBox="1"/>
              <p:nvPr/>
            </p:nvSpPr>
            <p:spPr>
              <a:xfrm>
                <a:off x="8968378" y="4005354"/>
                <a:ext cx="455574"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PHF6</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3" name="ZoneTexte 52">
                <a:extLst>
                  <a:ext uri="{FF2B5EF4-FFF2-40B4-BE49-F238E27FC236}">
                    <a16:creationId xmlns:a16="http://schemas.microsoft.com/office/drawing/2014/main" id="{96B4CDD4-E7B4-119B-3D5E-5CB3FA198400}"/>
                  </a:ext>
                </a:extLst>
              </p:cNvPr>
              <p:cNvSpPr txBox="1"/>
              <p:nvPr/>
            </p:nvSpPr>
            <p:spPr>
              <a:xfrm>
                <a:off x="8899448" y="4622974"/>
                <a:ext cx="524504"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STAG2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4" name="ZoneTexte 53">
                <a:extLst>
                  <a:ext uri="{FF2B5EF4-FFF2-40B4-BE49-F238E27FC236}">
                    <a16:creationId xmlns:a16="http://schemas.microsoft.com/office/drawing/2014/main" id="{7FC3745A-08E9-8893-8D9B-95E88A0F3E75}"/>
                  </a:ext>
                </a:extLst>
              </p:cNvPr>
              <p:cNvSpPr txBox="1"/>
              <p:nvPr/>
            </p:nvSpPr>
            <p:spPr>
              <a:xfrm>
                <a:off x="8971584" y="4931784"/>
                <a:ext cx="452368"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KRAS</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5" name="ZoneTexte 54">
                <a:extLst>
                  <a:ext uri="{FF2B5EF4-FFF2-40B4-BE49-F238E27FC236}">
                    <a16:creationId xmlns:a16="http://schemas.microsoft.com/office/drawing/2014/main" id="{D4750AC9-588A-F500-CE0F-8521F326BDFD}"/>
                  </a:ext>
                </a:extLst>
              </p:cNvPr>
              <p:cNvSpPr txBox="1"/>
              <p:nvPr/>
            </p:nvSpPr>
            <p:spPr>
              <a:xfrm>
                <a:off x="8971584" y="5240594"/>
                <a:ext cx="452368"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EZH2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6" name="ZoneTexte 55">
                <a:extLst>
                  <a:ext uri="{FF2B5EF4-FFF2-40B4-BE49-F238E27FC236}">
                    <a16:creationId xmlns:a16="http://schemas.microsoft.com/office/drawing/2014/main" id="{0DA88C35-0196-4DC2-CA89-A68B547E6623}"/>
                  </a:ext>
                </a:extLst>
              </p:cNvPr>
              <p:cNvSpPr txBox="1"/>
              <p:nvPr/>
            </p:nvSpPr>
            <p:spPr>
              <a:xfrm>
                <a:off x="8785636" y="3233329"/>
                <a:ext cx="638316"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FLT3-</a:t>
                </a:r>
                <a:r>
                  <a:rPr kumimoji="0" lang="fr-FR" altLang="en-IT" sz="1000" b="0" i="0" u="none" strike="noStrike" kern="1200" cap="none" spc="0" normalizeH="0" baseline="0" noProof="0" dirty="0">
                    <a:ln>
                      <a:noFill/>
                    </a:ln>
                    <a:solidFill>
                      <a:prstClr val="black"/>
                    </a:solidFill>
                    <a:effectLst/>
                    <a:uLnTx/>
                    <a:uFillTx/>
                    <a:latin typeface="Calibri"/>
                    <a:ea typeface="+mn-ea"/>
                    <a:cs typeface="+mn-cs"/>
                  </a:rPr>
                  <a:t>ITD</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ZoneTexte 56">
                <a:extLst>
                  <a:ext uri="{FF2B5EF4-FFF2-40B4-BE49-F238E27FC236}">
                    <a16:creationId xmlns:a16="http://schemas.microsoft.com/office/drawing/2014/main" id="{CEBF173E-685D-25A2-FB2C-65F91AB5D6A5}"/>
                  </a:ext>
                </a:extLst>
              </p:cNvPr>
              <p:cNvSpPr txBox="1"/>
              <p:nvPr/>
            </p:nvSpPr>
            <p:spPr>
              <a:xfrm>
                <a:off x="8979599" y="3850949"/>
                <a:ext cx="444353"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TP53</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8" name="ZoneTexte 57">
                <a:extLst>
                  <a:ext uri="{FF2B5EF4-FFF2-40B4-BE49-F238E27FC236}">
                    <a16:creationId xmlns:a16="http://schemas.microsoft.com/office/drawing/2014/main" id="{07ABBE97-78EA-E9FB-E91B-44B04CB66183}"/>
                  </a:ext>
                </a:extLst>
              </p:cNvPr>
              <p:cNvSpPr txBox="1"/>
              <p:nvPr/>
            </p:nvSpPr>
            <p:spPr>
              <a:xfrm>
                <a:off x="8925096" y="4468569"/>
                <a:ext cx="498856"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SF3B1</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9" name="ZoneTexte 58">
                <a:extLst>
                  <a:ext uri="{FF2B5EF4-FFF2-40B4-BE49-F238E27FC236}">
                    <a16:creationId xmlns:a16="http://schemas.microsoft.com/office/drawing/2014/main" id="{36179244-60BB-F73B-25FD-BB2E2B3E17CD}"/>
                  </a:ext>
                </a:extLst>
              </p:cNvPr>
              <p:cNvSpPr txBox="1"/>
              <p:nvPr/>
            </p:nvSpPr>
            <p:spPr>
              <a:xfrm>
                <a:off x="8647777" y="4777379"/>
                <a:ext cx="776175"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CEBPA </a:t>
                </a:r>
                <a:r>
                  <a:rPr kumimoji="0" lang="fr-FR" altLang="en-IT" sz="1000" b="0" i="0" u="none" strike="noStrike" kern="1200" cap="none" spc="0" normalizeH="0" baseline="0" noProof="0" dirty="0" err="1">
                    <a:ln>
                      <a:noFill/>
                    </a:ln>
                    <a:solidFill>
                      <a:prstClr val="black"/>
                    </a:solidFill>
                    <a:effectLst/>
                    <a:uLnTx/>
                    <a:uFillTx/>
                    <a:latin typeface="Calibri"/>
                    <a:ea typeface="+mn-ea"/>
                    <a:cs typeface="+mn-cs"/>
                  </a:rPr>
                  <a:t>bZIP</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ZoneTexte 59">
                <a:extLst>
                  <a:ext uri="{FF2B5EF4-FFF2-40B4-BE49-F238E27FC236}">
                    <a16:creationId xmlns:a16="http://schemas.microsoft.com/office/drawing/2014/main" id="{8D7C8661-7F7B-D014-7665-CFD41E37A6B6}"/>
                  </a:ext>
                </a:extLst>
              </p:cNvPr>
              <p:cNvSpPr txBox="1"/>
              <p:nvPr/>
            </p:nvSpPr>
            <p:spPr>
              <a:xfrm>
                <a:off x="8893036" y="5086189"/>
                <a:ext cx="530916"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U2AF1</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61" name="ZoneTexte 60">
                <a:extLst>
                  <a:ext uri="{FF2B5EF4-FFF2-40B4-BE49-F238E27FC236}">
                    <a16:creationId xmlns:a16="http://schemas.microsoft.com/office/drawing/2014/main" id="{FBD3C491-898B-4702-344C-61D16EF63ED1}"/>
                  </a:ext>
                </a:extLst>
              </p:cNvPr>
              <p:cNvSpPr txBox="1"/>
              <p:nvPr/>
            </p:nvSpPr>
            <p:spPr>
              <a:xfrm>
                <a:off x="8997232" y="5394999"/>
                <a:ext cx="426720"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WT1</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62" name="ZoneTexte 61">
                <a:extLst>
                  <a:ext uri="{FF2B5EF4-FFF2-40B4-BE49-F238E27FC236}">
                    <a16:creationId xmlns:a16="http://schemas.microsoft.com/office/drawing/2014/main" id="{967015F3-8292-F64A-7FB0-7A7D35A004C6}"/>
                  </a:ext>
                </a:extLst>
              </p:cNvPr>
              <p:cNvSpPr txBox="1"/>
              <p:nvPr/>
            </p:nvSpPr>
            <p:spPr>
              <a:xfrm>
                <a:off x="8918684" y="5549404"/>
                <a:ext cx="505268"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ZRSR2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63" name="ZoneTexte 62">
                <a:extLst>
                  <a:ext uri="{FF2B5EF4-FFF2-40B4-BE49-F238E27FC236}">
                    <a16:creationId xmlns:a16="http://schemas.microsoft.com/office/drawing/2014/main" id="{8FF6BEFC-B68A-7437-33D2-AAF75C62D82D}"/>
                  </a:ext>
                </a:extLst>
              </p:cNvPr>
              <p:cNvSpPr txBox="1"/>
              <p:nvPr/>
            </p:nvSpPr>
            <p:spPr>
              <a:xfrm>
                <a:off x="8883418" y="5703809"/>
                <a:ext cx="540534" cy="246221"/>
              </a:xfrm>
              <a:prstGeom prst="rect">
                <a:avLst/>
              </a:prstGeom>
              <a:no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0" i="1" u="none" strike="noStrike" kern="1200" cap="none" spc="0" normalizeH="0" baseline="0" noProof="0" dirty="0">
                    <a:ln>
                      <a:noFill/>
                    </a:ln>
                    <a:solidFill>
                      <a:prstClr val="black"/>
                    </a:solidFill>
                    <a:effectLst/>
                    <a:uLnTx/>
                    <a:uFillTx/>
                    <a:latin typeface="Calibri"/>
                    <a:ea typeface="+mn-ea"/>
                    <a:cs typeface="+mn-cs"/>
                  </a:rPr>
                  <a:t>GATA2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68" name="ZoneTexte 67">
                <a:extLst>
                  <a:ext uri="{FF2B5EF4-FFF2-40B4-BE49-F238E27FC236}">
                    <a16:creationId xmlns:a16="http://schemas.microsoft.com/office/drawing/2014/main" id="{E1830249-9A21-FE9A-CF2C-38D47109C18A}"/>
                  </a:ext>
                </a:extLst>
              </p:cNvPr>
              <p:cNvSpPr txBox="1"/>
              <p:nvPr/>
            </p:nvSpPr>
            <p:spPr>
              <a:xfrm>
                <a:off x="8766400" y="1911631"/>
                <a:ext cx="657552" cy="131159"/>
              </a:xfrm>
              <a:prstGeom prst="rect">
                <a:avLst/>
              </a:prstGeom>
              <a:noFill/>
            </p:spPr>
            <p:txBody>
              <a:bodyPr wrap="none">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prstClr val="black"/>
                    </a:solidFill>
                    <a:effectLst/>
                    <a:uLnTx/>
                    <a:uFillTx/>
                    <a:latin typeface="Calibri"/>
                    <a:ea typeface="+mn-ea"/>
                    <a:cs typeface="+mn-cs"/>
                  </a:rPr>
                  <a:t>AGE GROUP</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ZoneTexte 68">
                <a:extLst>
                  <a:ext uri="{FF2B5EF4-FFF2-40B4-BE49-F238E27FC236}">
                    <a16:creationId xmlns:a16="http://schemas.microsoft.com/office/drawing/2014/main" id="{7190879E-B95F-FD68-8440-FCF9B1CC261A}"/>
                  </a:ext>
                </a:extLst>
              </p:cNvPr>
              <p:cNvSpPr txBox="1"/>
              <p:nvPr/>
            </p:nvSpPr>
            <p:spPr>
              <a:xfrm>
                <a:off x="8915478" y="2026342"/>
                <a:ext cx="508474" cy="131159"/>
              </a:xfrm>
              <a:prstGeom prst="rect">
                <a:avLst/>
              </a:prstGeom>
              <a:noFill/>
            </p:spPr>
            <p:txBody>
              <a:bodyPr wrap="none">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prstClr val="black"/>
                    </a:solidFill>
                    <a:effectLst/>
                    <a:uLnTx/>
                    <a:uFillTx/>
                    <a:latin typeface="Calibri"/>
                    <a:ea typeface="+mn-ea"/>
                    <a:cs typeface="+mn-cs"/>
                  </a:rPr>
                  <a:t>RACE</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67" name="Image 66" descr="This image is a colorful heatmap or heatmap showing a distribution of data points across a grid.&#10;&#10;Le contenu généré par l’IA peut être incorrect.">
              <a:extLst>
                <a:ext uri="{FF2B5EF4-FFF2-40B4-BE49-F238E27FC236}">
                  <a16:creationId xmlns:a16="http://schemas.microsoft.com/office/drawing/2014/main" id="{71B90E85-01EC-5854-C880-0850E9B4327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597032" y="1757194"/>
              <a:ext cx="665164" cy="4315946"/>
            </a:xfrm>
            <a:prstGeom prst="rect">
              <a:avLst/>
            </a:prstGeom>
          </p:spPr>
        </p:pic>
      </p:grpSp>
      <p:sp>
        <p:nvSpPr>
          <p:cNvPr id="78" name="Rectangle 77">
            <a:extLst>
              <a:ext uri="{FF2B5EF4-FFF2-40B4-BE49-F238E27FC236}">
                <a16:creationId xmlns:a16="http://schemas.microsoft.com/office/drawing/2014/main" id="{5D258AE2-04CF-CB7E-6781-DB9902E9AD7C}"/>
              </a:ext>
            </a:extLst>
          </p:cNvPr>
          <p:cNvSpPr/>
          <p:nvPr/>
        </p:nvSpPr>
        <p:spPr>
          <a:xfrm>
            <a:off x="320778" y="3274958"/>
            <a:ext cx="216994" cy="216994"/>
          </a:xfrm>
          <a:prstGeom prst="rect">
            <a:avLst/>
          </a:prstGeom>
          <a:solidFill>
            <a:srgbClr val="8786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Rectangle 78">
            <a:extLst>
              <a:ext uri="{FF2B5EF4-FFF2-40B4-BE49-F238E27FC236}">
                <a16:creationId xmlns:a16="http://schemas.microsoft.com/office/drawing/2014/main" id="{446E41B5-4467-5911-41E2-F07727885A85}"/>
              </a:ext>
            </a:extLst>
          </p:cNvPr>
          <p:cNvSpPr/>
          <p:nvPr/>
        </p:nvSpPr>
        <p:spPr>
          <a:xfrm>
            <a:off x="320778" y="3626696"/>
            <a:ext cx="216994" cy="216994"/>
          </a:xfrm>
          <a:prstGeom prst="rect">
            <a:avLst/>
          </a:prstGeom>
          <a:solidFill>
            <a:srgbClr val="DB0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F953291A-84B1-A5EE-6527-918B9CFDF785}"/>
              </a:ext>
            </a:extLst>
          </p:cNvPr>
          <p:cNvSpPr/>
          <p:nvPr/>
        </p:nvSpPr>
        <p:spPr>
          <a:xfrm>
            <a:off x="318009" y="3978434"/>
            <a:ext cx="216994" cy="21699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ZoneTexte 81">
            <a:extLst>
              <a:ext uri="{FF2B5EF4-FFF2-40B4-BE49-F238E27FC236}">
                <a16:creationId xmlns:a16="http://schemas.microsoft.com/office/drawing/2014/main" id="{043EF899-CE11-4705-CD40-C5EB5546295E}"/>
              </a:ext>
            </a:extLst>
          </p:cNvPr>
          <p:cNvSpPr txBox="1"/>
          <p:nvPr/>
        </p:nvSpPr>
        <p:spPr>
          <a:xfrm>
            <a:off x="585595" y="3244955"/>
            <a:ext cx="784189"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0" i="0" u="none" strike="noStrike" kern="1200" cap="none" spc="0" normalizeH="0" baseline="0" noProof="0" dirty="0">
                <a:ln>
                  <a:noFill/>
                </a:ln>
                <a:solidFill>
                  <a:prstClr val="black"/>
                </a:solidFill>
                <a:effectLst/>
                <a:uLnTx/>
                <a:uFillTx/>
                <a:latin typeface="Calibri"/>
                <a:ea typeface="+mn-ea"/>
                <a:cs typeface="+mn-cs"/>
              </a:rPr>
              <a:t>Wild type</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ZoneTexte 82">
            <a:extLst>
              <a:ext uri="{FF2B5EF4-FFF2-40B4-BE49-F238E27FC236}">
                <a16:creationId xmlns:a16="http://schemas.microsoft.com/office/drawing/2014/main" id="{9D02D3D5-08BC-372F-F48E-FBA3D7AC95F3}"/>
              </a:ext>
            </a:extLst>
          </p:cNvPr>
          <p:cNvSpPr txBox="1"/>
          <p:nvPr/>
        </p:nvSpPr>
        <p:spPr>
          <a:xfrm>
            <a:off x="585595" y="3596693"/>
            <a:ext cx="724750"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0" i="0" u="none" strike="noStrike" kern="1200" cap="none" spc="0" normalizeH="0" baseline="0" noProof="0" dirty="0" err="1">
                <a:ln>
                  <a:noFill/>
                </a:ln>
                <a:solidFill>
                  <a:prstClr val="black"/>
                </a:solidFill>
                <a:effectLst/>
                <a:uLnTx/>
                <a:uFillTx/>
                <a:latin typeface="Calibri"/>
                <a:ea typeface="+mn-ea"/>
                <a:cs typeface="+mn-cs"/>
              </a:rPr>
              <a:t>Mutated</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ZoneTexte 83">
            <a:extLst>
              <a:ext uri="{FF2B5EF4-FFF2-40B4-BE49-F238E27FC236}">
                <a16:creationId xmlns:a16="http://schemas.microsoft.com/office/drawing/2014/main" id="{DE3FB146-5410-128D-E25E-EB526ECF8069}"/>
              </a:ext>
            </a:extLst>
          </p:cNvPr>
          <p:cNvSpPr txBox="1"/>
          <p:nvPr/>
        </p:nvSpPr>
        <p:spPr>
          <a:xfrm>
            <a:off x="585595" y="3950659"/>
            <a:ext cx="786818"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0" i="0" u="none" strike="noStrike" kern="1200" cap="none" spc="0" normalizeH="0" baseline="0" noProof="0" dirty="0">
                <a:ln>
                  <a:noFill/>
                </a:ln>
                <a:solidFill>
                  <a:prstClr val="black"/>
                </a:solidFill>
                <a:effectLst/>
                <a:uLnTx/>
                <a:uFillTx/>
                <a:latin typeface="Calibri"/>
                <a:ea typeface="+mn-ea"/>
                <a:cs typeface="+mn-cs"/>
              </a:rPr>
              <a:t>Unknown</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Rectangle 84">
            <a:extLst>
              <a:ext uri="{FF2B5EF4-FFF2-40B4-BE49-F238E27FC236}">
                <a16:creationId xmlns:a16="http://schemas.microsoft.com/office/drawing/2014/main" id="{5CEB2D13-1065-F9F3-525A-1115DB4EEC3B}"/>
              </a:ext>
            </a:extLst>
          </p:cNvPr>
          <p:cNvSpPr/>
          <p:nvPr/>
        </p:nvSpPr>
        <p:spPr>
          <a:xfrm>
            <a:off x="10376914" y="3179835"/>
            <a:ext cx="216994" cy="216994"/>
          </a:xfrm>
          <a:prstGeom prst="rect">
            <a:avLst/>
          </a:prstGeom>
          <a:solidFill>
            <a:srgbClr val="4F44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Rectangle 85">
            <a:extLst>
              <a:ext uri="{FF2B5EF4-FFF2-40B4-BE49-F238E27FC236}">
                <a16:creationId xmlns:a16="http://schemas.microsoft.com/office/drawing/2014/main" id="{6C416132-F789-BB08-E94A-F23FB763140A}"/>
              </a:ext>
            </a:extLst>
          </p:cNvPr>
          <p:cNvSpPr/>
          <p:nvPr/>
        </p:nvSpPr>
        <p:spPr>
          <a:xfrm>
            <a:off x="10376914" y="3531573"/>
            <a:ext cx="216994" cy="216994"/>
          </a:xfrm>
          <a:prstGeom prst="rect">
            <a:avLst/>
          </a:prstGeom>
          <a:solidFill>
            <a:srgbClr val="F8C3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ZoneTexte 87">
            <a:extLst>
              <a:ext uri="{FF2B5EF4-FFF2-40B4-BE49-F238E27FC236}">
                <a16:creationId xmlns:a16="http://schemas.microsoft.com/office/drawing/2014/main" id="{35C21AB2-47E8-FF10-0B36-4996B0C4E351}"/>
              </a:ext>
            </a:extLst>
          </p:cNvPr>
          <p:cNvSpPr txBox="1"/>
          <p:nvPr/>
        </p:nvSpPr>
        <p:spPr>
          <a:xfrm>
            <a:off x="10641731" y="3149832"/>
            <a:ext cx="532518"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0" i="0" u="none" strike="noStrike" kern="1200" cap="none" spc="0" normalizeH="0" baseline="0" noProof="0" dirty="0">
                <a:ln>
                  <a:noFill/>
                </a:ln>
                <a:solidFill>
                  <a:prstClr val="black"/>
                </a:solidFill>
                <a:effectLst/>
                <a:uLnTx/>
                <a:uFillTx/>
                <a:latin typeface="Calibri"/>
                <a:ea typeface="+mn-ea"/>
                <a:cs typeface="+mn-cs"/>
              </a:rPr>
              <a:t>Older</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ZoneTexte 88">
            <a:extLst>
              <a:ext uri="{FF2B5EF4-FFF2-40B4-BE49-F238E27FC236}">
                <a16:creationId xmlns:a16="http://schemas.microsoft.com/office/drawing/2014/main" id="{12C4AA60-8892-8255-3A36-1D96CAB5972E}"/>
              </a:ext>
            </a:extLst>
          </p:cNvPr>
          <p:cNvSpPr txBox="1"/>
          <p:nvPr/>
        </p:nvSpPr>
        <p:spPr>
          <a:xfrm>
            <a:off x="10641731" y="3501570"/>
            <a:ext cx="691279"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0" i="0" u="none" strike="noStrike" kern="1200" cap="none" spc="0" normalizeH="0" baseline="0" noProof="0" dirty="0">
                <a:ln>
                  <a:noFill/>
                </a:ln>
                <a:solidFill>
                  <a:prstClr val="black"/>
                </a:solidFill>
                <a:effectLst/>
                <a:uLnTx/>
                <a:uFillTx/>
                <a:latin typeface="Calibri"/>
                <a:ea typeface="+mn-ea"/>
                <a:cs typeface="+mn-cs"/>
              </a:rPr>
              <a:t>Younger</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Rectangle 90">
            <a:extLst>
              <a:ext uri="{FF2B5EF4-FFF2-40B4-BE49-F238E27FC236}">
                <a16:creationId xmlns:a16="http://schemas.microsoft.com/office/drawing/2014/main" id="{207B9FE4-B36F-4D39-792C-70FFABDBC061}"/>
              </a:ext>
            </a:extLst>
          </p:cNvPr>
          <p:cNvSpPr/>
          <p:nvPr/>
        </p:nvSpPr>
        <p:spPr>
          <a:xfrm>
            <a:off x="10376914" y="4387864"/>
            <a:ext cx="216994" cy="216994"/>
          </a:xfrm>
          <a:prstGeom prst="rect">
            <a:avLst/>
          </a:prstGeom>
          <a:solidFill>
            <a:srgbClr val="408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Rectangle 91">
            <a:extLst>
              <a:ext uri="{FF2B5EF4-FFF2-40B4-BE49-F238E27FC236}">
                <a16:creationId xmlns:a16="http://schemas.microsoft.com/office/drawing/2014/main" id="{816E33E9-961C-3339-3B98-01ABA560DB37}"/>
              </a:ext>
            </a:extLst>
          </p:cNvPr>
          <p:cNvSpPr/>
          <p:nvPr/>
        </p:nvSpPr>
        <p:spPr>
          <a:xfrm>
            <a:off x="10376914" y="4739602"/>
            <a:ext cx="216994" cy="216994"/>
          </a:xfrm>
          <a:prstGeom prst="rect">
            <a:avLst/>
          </a:prstGeom>
          <a:solidFill>
            <a:srgbClr val="FB1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92">
            <a:extLst>
              <a:ext uri="{FF2B5EF4-FFF2-40B4-BE49-F238E27FC236}">
                <a16:creationId xmlns:a16="http://schemas.microsoft.com/office/drawing/2014/main" id="{81AE454D-A7A7-2561-2C69-177EAB03A5FF}"/>
              </a:ext>
            </a:extLst>
          </p:cNvPr>
          <p:cNvSpPr/>
          <p:nvPr/>
        </p:nvSpPr>
        <p:spPr>
          <a:xfrm>
            <a:off x="10374145" y="5091340"/>
            <a:ext cx="216994" cy="216994"/>
          </a:xfrm>
          <a:prstGeom prst="rect">
            <a:avLst/>
          </a:prstGeom>
          <a:solidFill>
            <a:srgbClr val="5DA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ZoneTexte 93">
            <a:extLst>
              <a:ext uri="{FF2B5EF4-FFF2-40B4-BE49-F238E27FC236}">
                <a16:creationId xmlns:a16="http://schemas.microsoft.com/office/drawing/2014/main" id="{913F5A91-E33A-1A1F-D061-24F5E569DE0E}"/>
              </a:ext>
            </a:extLst>
          </p:cNvPr>
          <p:cNvSpPr txBox="1"/>
          <p:nvPr/>
        </p:nvSpPr>
        <p:spPr>
          <a:xfrm>
            <a:off x="10641731" y="4357861"/>
            <a:ext cx="513282"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0" i="0" u="none" strike="noStrike" kern="1200" cap="none" spc="0" normalizeH="0" baseline="0" noProof="0" dirty="0">
                <a:ln>
                  <a:noFill/>
                </a:ln>
                <a:solidFill>
                  <a:prstClr val="black"/>
                </a:solidFill>
                <a:effectLst/>
                <a:uLnTx/>
                <a:uFillTx/>
                <a:latin typeface="Calibri"/>
                <a:ea typeface="+mn-ea"/>
                <a:cs typeface="+mn-cs"/>
              </a:rPr>
              <a:t>Black</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ZoneTexte 94">
            <a:extLst>
              <a:ext uri="{FF2B5EF4-FFF2-40B4-BE49-F238E27FC236}">
                <a16:creationId xmlns:a16="http://schemas.microsoft.com/office/drawing/2014/main" id="{D6BEFC03-FE1D-3C63-749B-A04EF691ECD7}"/>
              </a:ext>
            </a:extLst>
          </p:cNvPr>
          <p:cNvSpPr txBox="1"/>
          <p:nvPr/>
        </p:nvSpPr>
        <p:spPr>
          <a:xfrm>
            <a:off x="10641731" y="4709599"/>
            <a:ext cx="712054"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0" i="0" u="none" strike="noStrike" kern="1200" cap="none" spc="0" normalizeH="0" baseline="0" noProof="0" dirty="0" err="1">
                <a:ln>
                  <a:noFill/>
                </a:ln>
                <a:solidFill>
                  <a:prstClr val="black"/>
                </a:solidFill>
                <a:effectLst/>
                <a:uLnTx/>
                <a:uFillTx/>
                <a:latin typeface="Calibri"/>
                <a:ea typeface="+mn-ea"/>
                <a:cs typeface="+mn-cs"/>
              </a:rPr>
              <a:t>Hispanic</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ZoneTexte 95">
            <a:extLst>
              <a:ext uri="{FF2B5EF4-FFF2-40B4-BE49-F238E27FC236}">
                <a16:creationId xmlns:a16="http://schemas.microsoft.com/office/drawing/2014/main" id="{C392A43E-22C7-3BE6-4065-83C933F9E2B0}"/>
              </a:ext>
            </a:extLst>
          </p:cNvPr>
          <p:cNvSpPr txBox="1"/>
          <p:nvPr/>
        </p:nvSpPr>
        <p:spPr>
          <a:xfrm>
            <a:off x="10641731" y="5063565"/>
            <a:ext cx="524503"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0" i="0" u="none" strike="noStrike" kern="1200" cap="none" spc="0" normalizeH="0" baseline="0" noProof="0" dirty="0">
                <a:ln>
                  <a:noFill/>
                </a:ln>
                <a:solidFill>
                  <a:prstClr val="black"/>
                </a:solidFill>
                <a:effectLst/>
                <a:uLnTx/>
                <a:uFillTx/>
                <a:latin typeface="Calibri"/>
                <a:ea typeface="+mn-ea"/>
                <a:cs typeface="+mn-cs"/>
              </a:rPr>
              <a:t>Asian</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ZoneTexte 96">
            <a:extLst>
              <a:ext uri="{FF2B5EF4-FFF2-40B4-BE49-F238E27FC236}">
                <a16:creationId xmlns:a16="http://schemas.microsoft.com/office/drawing/2014/main" id="{98F044F3-A4DF-B06C-9E6C-BD67F768DD50}"/>
              </a:ext>
            </a:extLst>
          </p:cNvPr>
          <p:cNvSpPr txBox="1"/>
          <p:nvPr/>
        </p:nvSpPr>
        <p:spPr>
          <a:xfrm>
            <a:off x="10310019" y="2817297"/>
            <a:ext cx="838371"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1" i="0" u="none" strike="noStrike" kern="1200" cap="none" spc="0" normalizeH="0" baseline="0" noProof="0" dirty="0">
                <a:ln>
                  <a:noFill/>
                </a:ln>
                <a:solidFill>
                  <a:prstClr val="black"/>
                </a:solidFill>
                <a:effectLst/>
                <a:uLnTx/>
                <a:uFillTx/>
                <a:latin typeface="Calibri"/>
                <a:ea typeface="+mn-ea"/>
                <a:cs typeface="+mn-cs"/>
              </a:rPr>
              <a:t>Age group</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ZoneTexte 97">
            <a:extLst>
              <a:ext uri="{FF2B5EF4-FFF2-40B4-BE49-F238E27FC236}">
                <a16:creationId xmlns:a16="http://schemas.microsoft.com/office/drawing/2014/main" id="{2D6FFAD7-02AD-A5C7-DB1E-0E35D577D3D0}"/>
              </a:ext>
            </a:extLst>
          </p:cNvPr>
          <p:cNvSpPr txBox="1"/>
          <p:nvPr/>
        </p:nvSpPr>
        <p:spPr>
          <a:xfrm>
            <a:off x="10310019" y="4025326"/>
            <a:ext cx="487634" cy="276999"/>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200" b="1" i="0" u="none" strike="noStrike" kern="1200" cap="none" spc="0" normalizeH="0" baseline="0" noProof="0" dirty="0">
                <a:ln>
                  <a:noFill/>
                </a:ln>
                <a:solidFill>
                  <a:prstClr val="black"/>
                </a:solidFill>
                <a:effectLst/>
                <a:uLnTx/>
                <a:uFillTx/>
                <a:latin typeface="Calibri"/>
                <a:ea typeface="+mn-ea"/>
                <a:cs typeface="+mn-cs"/>
              </a:rPr>
              <a:t>Race</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4234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 37">
            <a:extLst>
              <a:ext uri="{FF2B5EF4-FFF2-40B4-BE49-F238E27FC236}">
                <a16:creationId xmlns:a16="http://schemas.microsoft.com/office/drawing/2014/main" id="{45D6ADC8-7E0A-2D52-D702-95D167216394}"/>
              </a:ext>
            </a:extLst>
          </p:cNvPr>
          <p:cNvGrpSpPr/>
          <p:nvPr/>
        </p:nvGrpSpPr>
        <p:grpSpPr>
          <a:xfrm>
            <a:off x="497717" y="4141657"/>
            <a:ext cx="4422970" cy="1885876"/>
            <a:chOff x="497717" y="2153530"/>
            <a:chExt cx="4422970" cy="1885876"/>
          </a:xfrm>
        </p:grpSpPr>
        <p:graphicFrame>
          <p:nvGraphicFramePr>
            <p:cNvPr id="39" name="Graphique 38">
              <a:extLst>
                <a:ext uri="{FF2B5EF4-FFF2-40B4-BE49-F238E27FC236}">
                  <a16:creationId xmlns:a16="http://schemas.microsoft.com/office/drawing/2014/main" id="{32558CF8-CE21-4D24-FB24-EE4BC102809A}"/>
                </a:ext>
              </a:extLst>
            </p:cNvPr>
            <p:cNvGraphicFramePr/>
            <p:nvPr/>
          </p:nvGraphicFramePr>
          <p:xfrm>
            <a:off x="497717" y="2246564"/>
            <a:ext cx="4422970" cy="1649639"/>
          </p:xfrm>
          <a:graphic>
            <a:graphicData uri="http://schemas.openxmlformats.org/drawingml/2006/chart">
              <c:chart xmlns:c="http://schemas.openxmlformats.org/drawingml/2006/chart" xmlns:r="http://schemas.openxmlformats.org/officeDocument/2006/relationships" r:id="rId3"/>
            </a:graphicData>
          </a:graphic>
        </p:graphicFrame>
        <p:sp>
          <p:nvSpPr>
            <p:cNvPr id="40" name="ZoneTexte 39">
              <a:extLst>
                <a:ext uri="{FF2B5EF4-FFF2-40B4-BE49-F238E27FC236}">
                  <a16:creationId xmlns:a16="http://schemas.microsoft.com/office/drawing/2014/main" id="{0D91524A-3816-4BAD-572B-75997FCBAABB}"/>
                </a:ext>
              </a:extLst>
            </p:cNvPr>
            <p:cNvSpPr txBox="1"/>
            <p:nvPr/>
          </p:nvSpPr>
          <p:spPr>
            <a:xfrm>
              <a:off x="1105825" y="3731629"/>
              <a:ext cx="966931"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400" b="1" i="0" u="none" strike="noStrike" kern="1200" cap="none" spc="0" normalizeH="0" baseline="0" noProof="0" dirty="0">
                  <a:ln>
                    <a:noFill/>
                  </a:ln>
                  <a:solidFill>
                    <a:prstClr val="black"/>
                  </a:solidFill>
                  <a:effectLst/>
                  <a:uLnTx/>
                  <a:uFillTx/>
                  <a:latin typeface="Calibri"/>
                  <a:ea typeface="+mn-ea"/>
                  <a:cs typeface="+mn-cs"/>
                </a:rPr>
                <a:t>HMA+VEN</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ZoneTexte 40">
              <a:extLst>
                <a:ext uri="{FF2B5EF4-FFF2-40B4-BE49-F238E27FC236}">
                  <a16:creationId xmlns:a16="http://schemas.microsoft.com/office/drawing/2014/main" id="{38C5D71B-3D6A-405A-9C9D-FB24E8680265}"/>
                </a:ext>
              </a:extLst>
            </p:cNvPr>
            <p:cNvSpPr txBox="1"/>
            <p:nvPr/>
          </p:nvSpPr>
          <p:spPr>
            <a:xfrm>
              <a:off x="2425655" y="3731629"/>
              <a:ext cx="926536"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400" b="1" i="0" u="none" strike="noStrike" kern="1200" cap="none" spc="0" normalizeH="0" baseline="0" noProof="0" dirty="0">
                  <a:ln>
                    <a:noFill/>
                  </a:ln>
                  <a:solidFill>
                    <a:prstClr val="black"/>
                  </a:solidFill>
                  <a:effectLst/>
                  <a:uLnTx/>
                  <a:uFillTx/>
                  <a:latin typeface="Calibri"/>
                  <a:ea typeface="+mn-ea"/>
                  <a:cs typeface="+mn-cs"/>
                </a:rPr>
                <a:t>HMA+IVO</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ZoneTexte 41">
              <a:extLst>
                <a:ext uri="{FF2B5EF4-FFF2-40B4-BE49-F238E27FC236}">
                  <a16:creationId xmlns:a16="http://schemas.microsoft.com/office/drawing/2014/main" id="{0E73C9FF-92AD-E5E5-A0E6-F04D59748961}"/>
                </a:ext>
              </a:extLst>
            </p:cNvPr>
            <p:cNvSpPr txBox="1"/>
            <p:nvPr/>
          </p:nvSpPr>
          <p:spPr>
            <a:xfrm>
              <a:off x="3630387" y="3731629"/>
              <a:ext cx="1019831"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400" b="1" i="0" u="none" strike="noStrike" kern="1200" cap="none" spc="0" normalizeH="0" baseline="0" noProof="0" dirty="0">
                  <a:ln>
                    <a:noFill/>
                  </a:ln>
                  <a:solidFill>
                    <a:prstClr val="black"/>
                  </a:solidFill>
                  <a:effectLst/>
                  <a:uLnTx/>
                  <a:uFillTx/>
                  <a:latin typeface="Calibri"/>
                  <a:ea typeface="+mn-ea"/>
                  <a:cs typeface="+mn-cs"/>
                </a:rPr>
                <a:t>HMA </a:t>
              </a:r>
              <a:r>
                <a:rPr kumimoji="0" lang="fr-FR" altLang="en-IT" sz="1400" b="1" i="0" u="none" strike="noStrike" kern="1200" cap="none" spc="0" normalizeH="0" baseline="0" noProof="0" dirty="0" err="1">
                  <a:ln>
                    <a:noFill/>
                  </a:ln>
                  <a:solidFill>
                    <a:prstClr val="black"/>
                  </a:solidFill>
                  <a:effectLst/>
                  <a:uLnTx/>
                  <a:uFillTx/>
                  <a:latin typeface="Calibri"/>
                  <a:ea typeface="+mn-ea"/>
                  <a:cs typeface="+mn-cs"/>
                </a:rPr>
                <a:t>alone</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ZoneTexte 42">
              <a:extLst>
                <a:ext uri="{FF2B5EF4-FFF2-40B4-BE49-F238E27FC236}">
                  <a16:creationId xmlns:a16="http://schemas.microsoft.com/office/drawing/2014/main" id="{8436F6D0-40F9-EDBA-4C75-91B552ABBBE1}"/>
                </a:ext>
              </a:extLst>
            </p:cNvPr>
            <p:cNvSpPr txBox="1"/>
            <p:nvPr/>
          </p:nvSpPr>
          <p:spPr>
            <a:xfrm>
              <a:off x="1002917" y="2594607"/>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7F7F7F"/>
                  </a:solidFill>
                  <a:effectLst/>
                  <a:uLnTx/>
                  <a:uFillTx/>
                  <a:latin typeface="Calibri"/>
                  <a:ea typeface="+mn-ea"/>
                  <a:cs typeface="+mn-cs"/>
                </a:rPr>
                <a:t>67%</a:t>
              </a:r>
              <a:endParaRPr kumimoji="0" lang="fr-FR" sz="1000" b="1" i="0" u="none" strike="noStrike" kern="1200" cap="none" spc="0" normalizeH="0" baseline="0" noProof="0" dirty="0">
                <a:ln>
                  <a:noFill/>
                </a:ln>
                <a:solidFill>
                  <a:srgbClr val="7F7F7F"/>
                </a:solidFill>
                <a:effectLst/>
                <a:uLnTx/>
                <a:uFillTx/>
                <a:latin typeface="Calibri"/>
                <a:ea typeface="+mn-ea"/>
                <a:cs typeface="+mn-cs"/>
              </a:endParaRPr>
            </a:p>
          </p:txBody>
        </p:sp>
        <p:sp>
          <p:nvSpPr>
            <p:cNvPr id="44" name="ZoneTexte 43">
              <a:extLst>
                <a:ext uri="{FF2B5EF4-FFF2-40B4-BE49-F238E27FC236}">
                  <a16:creationId xmlns:a16="http://schemas.microsoft.com/office/drawing/2014/main" id="{6A4F18EC-958D-A242-BF15-10C568A3991B}"/>
                </a:ext>
              </a:extLst>
            </p:cNvPr>
            <p:cNvSpPr txBox="1"/>
            <p:nvPr/>
          </p:nvSpPr>
          <p:spPr>
            <a:xfrm>
              <a:off x="1775229" y="2487724"/>
              <a:ext cx="40908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5DAB57"/>
                  </a:solidFill>
                  <a:effectLst/>
                  <a:uLnTx/>
                  <a:uFillTx/>
                  <a:latin typeface="Calibri"/>
                  <a:ea typeface="+mn-ea"/>
                  <a:cs typeface="+mn-cs"/>
                </a:rPr>
                <a:t>75%</a:t>
              </a:r>
              <a:endParaRPr kumimoji="0" lang="fr-FR" sz="1000" b="1" i="0" u="none" strike="noStrike" kern="1200" cap="none" spc="0" normalizeH="0" baseline="0" noProof="0" dirty="0">
                <a:ln>
                  <a:noFill/>
                </a:ln>
                <a:solidFill>
                  <a:srgbClr val="5DAB57"/>
                </a:solidFill>
                <a:effectLst/>
                <a:uLnTx/>
                <a:uFillTx/>
                <a:latin typeface="Calibri"/>
                <a:ea typeface="+mn-ea"/>
                <a:cs typeface="+mn-cs"/>
              </a:endParaRPr>
            </a:p>
          </p:txBody>
        </p:sp>
        <p:sp>
          <p:nvSpPr>
            <p:cNvPr id="45" name="ZoneTexte 44">
              <a:extLst>
                <a:ext uri="{FF2B5EF4-FFF2-40B4-BE49-F238E27FC236}">
                  <a16:creationId xmlns:a16="http://schemas.microsoft.com/office/drawing/2014/main" id="{14BDF862-4A8B-F5AD-19F1-7480C8A279F2}"/>
                </a:ext>
              </a:extLst>
            </p:cNvPr>
            <p:cNvSpPr txBox="1"/>
            <p:nvPr/>
          </p:nvSpPr>
          <p:spPr>
            <a:xfrm>
              <a:off x="1517525" y="2542562"/>
              <a:ext cx="40908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FB1E20"/>
                  </a:solidFill>
                  <a:effectLst/>
                  <a:uLnTx/>
                  <a:uFillTx/>
                  <a:latin typeface="Calibri"/>
                  <a:ea typeface="+mn-ea"/>
                  <a:cs typeface="+mn-cs"/>
                </a:rPr>
                <a:t>71%</a:t>
              </a:r>
              <a:endParaRPr kumimoji="0" lang="fr-FR" sz="1000" b="1" i="0" u="none" strike="noStrike" kern="1200" cap="none" spc="0" normalizeH="0" baseline="0" noProof="0" dirty="0">
                <a:ln>
                  <a:noFill/>
                </a:ln>
                <a:solidFill>
                  <a:srgbClr val="FB1E20"/>
                </a:solidFill>
                <a:effectLst/>
                <a:uLnTx/>
                <a:uFillTx/>
                <a:latin typeface="Calibri"/>
                <a:ea typeface="+mn-ea"/>
                <a:cs typeface="+mn-cs"/>
              </a:endParaRPr>
            </a:p>
          </p:txBody>
        </p:sp>
        <p:sp>
          <p:nvSpPr>
            <p:cNvPr id="46" name="ZoneTexte 45">
              <a:extLst>
                <a:ext uri="{FF2B5EF4-FFF2-40B4-BE49-F238E27FC236}">
                  <a16:creationId xmlns:a16="http://schemas.microsoft.com/office/drawing/2014/main" id="{DC20D6F9-5667-4DEC-B2E9-96EC1C1D0A37}"/>
                </a:ext>
              </a:extLst>
            </p:cNvPr>
            <p:cNvSpPr txBox="1"/>
            <p:nvPr/>
          </p:nvSpPr>
          <p:spPr>
            <a:xfrm>
              <a:off x="1259820" y="2771648"/>
              <a:ext cx="40908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4084C1"/>
                  </a:solidFill>
                  <a:effectLst/>
                  <a:uLnTx/>
                  <a:uFillTx/>
                  <a:latin typeface="Calibri"/>
                  <a:ea typeface="+mn-ea"/>
                  <a:cs typeface="+mn-cs"/>
                </a:rPr>
                <a:t>54%</a:t>
              </a:r>
              <a:endParaRPr kumimoji="0" lang="fr-FR" sz="1000" b="1" i="0" u="none" strike="noStrike" kern="1200" cap="none" spc="0" normalizeH="0" baseline="0" noProof="0" dirty="0">
                <a:ln>
                  <a:noFill/>
                </a:ln>
                <a:solidFill>
                  <a:srgbClr val="4084C1"/>
                </a:solidFill>
                <a:effectLst/>
                <a:uLnTx/>
                <a:uFillTx/>
                <a:latin typeface="Calibri"/>
                <a:ea typeface="+mn-ea"/>
                <a:cs typeface="+mn-cs"/>
              </a:endParaRPr>
            </a:p>
          </p:txBody>
        </p:sp>
        <p:sp>
          <p:nvSpPr>
            <p:cNvPr id="47" name="ZoneTexte 46">
              <a:extLst>
                <a:ext uri="{FF2B5EF4-FFF2-40B4-BE49-F238E27FC236}">
                  <a16:creationId xmlns:a16="http://schemas.microsoft.com/office/drawing/2014/main" id="{E3046EA2-0E93-7063-FEAD-A274900EA2B0}"/>
                </a:ext>
              </a:extLst>
            </p:cNvPr>
            <p:cNvSpPr txBox="1"/>
            <p:nvPr/>
          </p:nvSpPr>
          <p:spPr>
            <a:xfrm>
              <a:off x="2282329" y="2744438"/>
              <a:ext cx="40908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7F7F7F"/>
                  </a:solidFill>
                  <a:effectLst/>
                  <a:uLnTx/>
                  <a:uFillTx/>
                  <a:latin typeface="Calibri"/>
                  <a:ea typeface="+mn-ea"/>
                  <a:cs typeface="+mn-cs"/>
                </a:rPr>
                <a:t>56%</a:t>
              </a:r>
              <a:endParaRPr kumimoji="0" lang="fr-FR" sz="1000" b="1" i="0" u="none" strike="noStrike" kern="1200" cap="none" spc="0" normalizeH="0" baseline="0" noProof="0" dirty="0">
                <a:ln>
                  <a:noFill/>
                </a:ln>
                <a:solidFill>
                  <a:srgbClr val="7F7F7F"/>
                </a:solidFill>
                <a:effectLst/>
                <a:uLnTx/>
                <a:uFillTx/>
                <a:latin typeface="Calibri"/>
                <a:ea typeface="+mn-ea"/>
                <a:cs typeface="+mn-cs"/>
              </a:endParaRPr>
            </a:p>
          </p:txBody>
        </p:sp>
        <p:sp>
          <p:nvSpPr>
            <p:cNvPr id="48" name="ZoneTexte 47">
              <a:extLst>
                <a:ext uri="{FF2B5EF4-FFF2-40B4-BE49-F238E27FC236}">
                  <a16:creationId xmlns:a16="http://schemas.microsoft.com/office/drawing/2014/main" id="{731D82C9-2E33-FBB1-D0E4-930A5D8AFB88}"/>
                </a:ext>
              </a:extLst>
            </p:cNvPr>
            <p:cNvSpPr txBox="1"/>
            <p:nvPr/>
          </p:nvSpPr>
          <p:spPr>
            <a:xfrm>
              <a:off x="3055443" y="2914836"/>
              <a:ext cx="40908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5DAB57"/>
                  </a:solidFill>
                  <a:effectLst/>
                  <a:uLnTx/>
                  <a:uFillTx/>
                  <a:latin typeface="Calibri"/>
                  <a:ea typeface="+mn-ea"/>
                  <a:cs typeface="+mn-cs"/>
                </a:rPr>
                <a:t>43%</a:t>
              </a:r>
              <a:endParaRPr kumimoji="0" lang="fr-FR" sz="1000" b="1" i="0" u="none" strike="noStrike" kern="1200" cap="none" spc="0" normalizeH="0" baseline="0" noProof="0" dirty="0">
                <a:ln>
                  <a:noFill/>
                </a:ln>
                <a:solidFill>
                  <a:srgbClr val="5DAB57"/>
                </a:solidFill>
                <a:effectLst/>
                <a:uLnTx/>
                <a:uFillTx/>
                <a:latin typeface="Calibri"/>
                <a:ea typeface="+mn-ea"/>
                <a:cs typeface="+mn-cs"/>
              </a:endParaRPr>
            </a:p>
          </p:txBody>
        </p:sp>
        <p:sp>
          <p:nvSpPr>
            <p:cNvPr id="49" name="ZoneTexte 48">
              <a:extLst>
                <a:ext uri="{FF2B5EF4-FFF2-40B4-BE49-F238E27FC236}">
                  <a16:creationId xmlns:a16="http://schemas.microsoft.com/office/drawing/2014/main" id="{E97A0C70-9AA9-6860-53C5-EA9C8DBCEAA0}"/>
                </a:ext>
              </a:extLst>
            </p:cNvPr>
            <p:cNvSpPr txBox="1"/>
            <p:nvPr/>
          </p:nvSpPr>
          <p:spPr>
            <a:xfrm>
              <a:off x="2797739" y="2821511"/>
              <a:ext cx="40908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FB1E20"/>
                  </a:solidFill>
                  <a:effectLst/>
                  <a:uLnTx/>
                  <a:uFillTx/>
                  <a:latin typeface="Calibri"/>
                  <a:ea typeface="+mn-ea"/>
                  <a:cs typeface="+mn-cs"/>
                </a:rPr>
                <a:t>50%</a:t>
              </a:r>
              <a:endParaRPr kumimoji="0" lang="fr-FR" sz="1000" b="1" i="0" u="none" strike="noStrike" kern="1200" cap="none" spc="0" normalizeH="0" baseline="0" noProof="0" dirty="0">
                <a:ln>
                  <a:noFill/>
                </a:ln>
                <a:solidFill>
                  <a:srgbClr val="FB1E20"/>
                </a:solidFill>
                <a:effectLst/>
                <a:uLnTx/>
                <a:uFillTx/>
                <a:latin typeface="Calibri"/>
                <a:ea typeface="+mn-ea"/>
                <a:cs typeface="+mn-cs"/>
              </a:endParaRPr>
            </a:p>
          </p:txBody>
        </p:sp>
        <p:sp>
          <p:nvSpPr>
            <p:cNvPr id="50" name="ZoneTexte 49">
              <a:extLst>
                <a:ext uri="{FF2B5EF4-FFF2-40B4-BE49-F238E27FC236}">
                  <a16:creationId xmlns:a16="http://schemas.microsoft.com/office/drawing/2014/main" id="{6BC90BB3-96D5-89D2-1CDC-5D7084520871}"/>
                </a:ext>
              </a:extLst>
            </p:cNvPr>
            <p:cNvSpPr txBox="1"/>
            <p:nvPr/>
          </p:nvSpPr>
          <p:spPr>
            <a:xfrm>
              <a:off x="2540034" y="2982854"/>
              <a:ext cx="409087" cy="24622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4084C1"/>
                  </a:solidFill>
                  <a:effectLst/>
                  <a:uLnTx/>
                  <a:uFillTx/>
                  <a:latin typeface="Calibri"/>
                  <a:ea typeface="+mn-ea"/>
                  <a:cs typeface="+mn-cs"/>
                </a:rPr>
                <a:t>38%</a:t>
              </a:r>
              <a:endParaRPr kumimoji="0" lang="fr-FR" sz="1000" b="1" i="0" u="none" strike="noStrike" kern="1200" cap="none" spc="0" normalizeH="0" baseline="0" noProof="0" dirty="0">
                <a:ln>
                  <a:noFill/>
                </a:ln>
                <a:solidFill>
                  <a:srgbClr val="4084C1"/>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id="{FFF5E3AA-43DE-FECF-7057-56113674B701}"/>
                </a:ext>
              </a:extLst>
            </p:cNvPr>
            <p:cNvSpPr txBox="1"/>
            <p:nvPr/>
          </p:nvSpPr>
          <p:spPr>
            <a:xfrm>
              <a:off x="3553074" y="3115561"/>
              <a:ext cx="40908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7F7F7F"/>
                  </a:solidFill>
                  <a:effectLst/>
                  <a:uLnTx/>
                  <a:uFillTx/>
                  <a:latin typeface="Calibri"/>
                  <a:ea typeface="+mn-ea"/>
                  <a:cs typeface="+mn-cs"/>
                </a:rPr>
                <a:t>28%</a:t>
              </a:r>
              <a:endParaRPr kumimoji="0" lang="fr-FR" sz="1000" b="1" i="0" u="none" strike="noStrike" kern="1200" cap="none" spc="0" normalizeH="0" baseline="0" noProof="0" dirty="0">
                <a:ln>
                  <a:noFill/>
                </a:ln>
                <a:solidFill>
                  <a:srgbClr val="7F7F7F"/>
                </a:solidFill>
                <a:effectLst/>
                <a:uLnTx/>
                <a:uFillTx/>
                <a:latin typeface="Calibri"/>
                <a:ea typeface="+mn-ea"/>
                <a:cs typeface="+mn-cs"/>
              </a:endParaRPr>
            </a:p>
          </p:txBody>
        </p:sp>
        <p:sp>
          <p:nvSpPr>
            <p:cNvPr id="52" name="ZoneTexte 51">
              <a:extLst>
                <a:ext uri="{FF2B5EF4-FFF2-40B4-BE49-F238E27FC236}">
                  <a16:creationId xmlns:a16="http://schemas.microsoft.com/office/drawing/2014/main" id="{EBE53133-90B2-53B6-6DF9-DAB21C66ECF4}"/>
                </a:ext>
              </a:extLst>
            </p:cNvPr>
            <p:cNvSpPr txBox="1"/>
            <p:nvPr/>
          </p:nvSpPr>
          <p:spPr>
            <a:xfrm>
              <a:off x="4294128" y="2153530"/>
              <a:ext cx="473206"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5DAB57"/>
                  </a:solidFill>
                  <a:effectLst/>
                  <a:uLnTx/>
                  <a:uFillTx/>
                  <a:latin typeface="Calibri"/>
                  <a:ea typeface="+mn-ea"/>
                  <a:cs typeface="+mn-cs"/>
                </a:rPr>
                <a:t>100%</a:t>
              </a:r>
              <a:endParaRPr kumimoji="0" lang="fr-FR" sz="1000" b="1" i="0" u="none" strike="noStrike" kern="1200" cap="none" spc="0" normalizeH="0" baseline="0" noProof="0" dirty="0">
                <a:ln>
                  <a:noFill/>
                </a:ln>
                <a:solidFill>
                  <a:srgbClr val="5DAB57"/>
                </a:solidFill>
                <a:effectLst/>
                <a:uLnTx/>
                <a:uFillTx/>
                <a:latin typeface="Calibri"/>
                <a:ea typeface="+mn-ea"/>
                <a:cs typeface="+mn-cs"/>
              </a:endParaRPr>
            </a:p>
          </p:txBody>
        </p:sp>
        <p:sp>
          <p:nvSpPr>
            <p:cNvPr id="53" name="ZoneTexte 52">
              <a:extLst>
                <a:ext uri="{FF2B5EF4-FFF2-40B4-BE49-F238E27FC236}">
                  <a16:creationId xmlns:a16="http://schemas.microsoft.com/office/drawing/2014/main" id="{866E2CB6-883E-B854-EDE9-339A5C21A7F5}"/>
                </a:ext>
              </a:extLst>
            </p:cNvPr>
            <p:cNvSpPr txBox="1"/>
            <p:nvPr/>
          </p:nvSpPr>
          <p:spPr>
            <a:xfrm>
              <a:off x="4068485" y="3157160"/>
              <a:ext cx="409086"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FB1E20"/>
                  </a:solidFill>
                  <a:effectLst/>
                  <a:uLnTx/>
                  <a:uFillTx/>
                  <a:latin typeface="Calibri"/>
                  <a:ea typeface="+mn-ea"/>
                  <a:cs typeface="+mn-cs"/>
                </a:rPr>
                <a:t>25%</a:t>
              </a:r>
              <a:endParaRPr kumimoji="0" lang="fr-FR" sz="1000" b="1" i="0" u="none" strike="noStrike" kern="1200" cap="none" spc="0" normalizeH="0" baseline="0" noProof="0" dirty="0">
                <a:ln>
                  <a:noFill/>
                </a:ln>
                <a:solidFill>
                  <a:srgbClr val="FB1E20"/>
                </a:solidFill>
                <a:effectLst/>
                <a:uLnTx/>
                <a:uFillTx/>
                <a:latin typeface="Calibri"/>
                <a:ea typeface="+mn-ea"/>
                <a:cs typeface="+mn-cs"/>
              </a:endParaRPr>
            </a:p>
          </p:txBody>
        </p:sp>
        <p:sp>
          <p:nvSpPr>
            <p:cNvPr id="54" name="ZoneTexte 53">
              <a:extLst>
                <a:ext uri="{FF2B5EF4-FFF2-40B4-BE49-F238E27FC236}">
                  <a16:creationId xmlns:a16="http://schemas.microsoft.com/office/drawing/2014/main" id="{5C01574A-B0DA-DE3C-AB79-B22822883FF0}"/>
                </a:ext>
              </a:extLst>
            </p:cNvPr>
            <p:cNvSpPr txBox="1"/>
            <p:nvPr/>
          </p:nvSpPr>
          <p:spPr>
            <a:xfrm>
              <a:off x="3843640" y="3487357"/>
              <a:ext cx="343363"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4084C1"/>
                  </a:solidFill>
                  <a:effectLst/>
                  <a:uLnTx/>
                  <a:uFillTx/>
                  <a:latin typeface="Calibri"/>
                  <a:ea typeface="+mn-ea"/>
                  <a:cs typeface="+mn-cs"/>
                </a:rPr>
                <a:t>0%</a:t>
              </a:r>
              <a:endParaRPr kumimoji="0" lang="fr-FR" sz="1000" b="1" i="0" u="none" strike="noStrike" kern="1200" cap="none" spc="0" normalizeH="0" baseline="0" noProof="0" dirty="0">
                <a:ln>
                  <a:noFill/>
                </a:ln>
                <a:solidFill>
                  <a:srgbClr val="4084C1"/>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8F556D3A-A710-585F-6A4C-A52BF95AE45F}"/>
              </a:ext>
            </a:extLst>
          </p:cNvPr>
          <p:cNvSpPr>
            <a:spLocks noGrp="1"/>
          </p:cNvSpPr>
          <p:nvPr>
            <p:ph type="title"/>
          </p:nvPr>
        </p:nvSpPr>
        <p:spPr/>
        <p:txBody>
          <a:bodyPr/>
          <a:lstStyle/>
          <a:p>
            <a:r>
              <a:rPr lang="fr-FR" dirty="0" err="1"/>
              <a:t>Clinical</a:t>
            </a:r>
            <a:r>
              <a:rPr lang="fr-FR" dirty="0"/>
              <a:t> </a:t>
            </a:r>
            <a:r>
              <a:rPr lang="fr-FR" dirty="0" err="1"/>
              <a:t>Outcomes</a:t>
            </a:r>
            <a:r>
              <a:rPr lang="fr-FR" dirty="0"/>
              <a:t> in IDH1-Mutated AML by Race-</a:t>
            </a:r>
            <a:r>
              <a:rPr lang="fr-FR" dirty="0" err="1"/>
              <a:t>Ethnicity</a:t>
            </a:r>
            <a:r>
              <a:rPr lang="fr-FR" dirty="0"/>
              <a:t> </a:t>
            </a:r>
            <a:r>
              <a:rPr lang="fr-FR" i="1" dirty="0"/>
              <a:t>(4)</a:t>
            </a:r>
            <a:endParaRPr lang="en-IT" dirty="0"/>
          </a:p>
        </p:txBody>
      </p:sp>
      <p:sp>
        <p:nvSpPr>
          <p:cNvPr id="6" name="TextBox 5">
            <a:extLst>
              <a:ext uri="{FF2B5EF4-FFF2-40B4-BE49-F238E27FC236}">
                <a16:creationId xmlns:a16="http://schemas.microsoft.com/office/drawing/2014/main" id="{A3CA493C-A6B1-EBC4-E671-90310B646F9E}"/>
              </a:ext>
            </a:extLst>
          </p:cNvPr>
          <p:cNvSpPr txBox="1"/>
          <p:nvPr/>
        </p:nvSpPr>
        <p:spPr>
          <a:xfrm>
            <a:off x="773640" y="1669404"/>
            <a:ext cx="3871124" cy="461665"/>
          </a:xfrm>
          <a:prstGeom prst="rect">
            <a:avLst/>
          </a:prstGeom>
          <a:noFill/>
        </p:spPr>
        <p:txBody>
          <a:bodyPr wrap="none" rtlCol="0">
            <a:spAutoFit/>
          </a:bodyPr>
          <a:lstStyle>
            <a:defPPr>
              <a:defRPr lang="en-US"/>
            </a:defPPr>
            <a:lvl1pPr algn="ctr">
              <a:defRPr sz="2400" b="1">
                <a:solidFill>
                  <a:srgbClr val="C0000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T" sz="2400" b="1" i="0" u="none" strike="noStrike" kern="1200" cap="none" spc="0" normalizeH="0" baseline="0" noProof="0" dirty="0">
                <a:ln>
                  <a:noFill/>
                </a:ln>
                <a:solidFill>
                  <a:srgbClr val="C00000"/>
                </a:solidFill>
                <a:effectLst/>
                <a:uLnTx/>
                <a:uFillTx/>
                <a:latin typeface="Calibri"/>
                <a:ea typeface="+mn-ea"/>
                <a:cs typeface="+mn-cs"/>
              </a:rPr>
              <a:t>CR rate – frontline treatment</a:t>
            </a:r>
          </a:p>
        </p:txBody>
      </p:sp>
      <p:sp>
        <p:nvSpPr>
          <p:cNvPr id="8" name="TextBox 7">
            <a:extLst>
              <a:ext uri="{FF2B5EF4-FFF2-40B4-BE49-F238E27FC236}">
                <a16:creationId xmlns:a16="http://schemas.microsoft.com/office/drawing/2014/main" id="{330252CC-0788-9425-838F-B90FDB46B18E}"/>
              </a:ext>
            </a:extLst>
          </p:cNvPr>
          <p:cNvSpPr txBox="1"/>
          <p:nvPr/>
        </p:nvSpPr>
        <p:spPr>
          <a:xfrm>
            <a:off x="7736232" y="1641649"/>
            <a:ext cx="2156168" cy="461665"/>
          </a:xfrm>
          <a:prstGeom prst="rect">
            <a:avLst/>
          </a:prstGeom>
          <a:noFill/>
        </p:spPr>
        <p:txBody>
          <a:bodyPr wrap="none" rtlCol="0">
            <a:spAutoFit/>
          </a:bodyPr>
          <a:lstStyle>
            <a:defPPr>
              <a:defRPr lang="en-US"/>
            </a:defPPr>
            <a:lvl1pPr algn="ctr">
              <a:defRPr sz="2400" b="1">
                <a:solidFill>
                  <a:srgbClr val="C0000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T" sz="2400" b="1" i="0" u="none" strike="noStrike" kern="1200" cap="none" spc="0" normalizeH="0" baseline="0" noProof="0" dirty="0">
                <a:ln>
                  <a:noFill/>
                </a:ln>
                <a:solidFill>
                  <a:srgbClr val="C00000"/>
                </a:solidFill>
                <a:effectLst/>
                <a:uLnTx/>
                <a:uFillTx/>
                <a:latin typeface="Calibri"/>
                <a:ea typeface="+mn-ea"/>
                <a:cs typeface="+mn-cs"/>
              </a:rPr>
              <a:t>Overall survival</a:t>
            </a:r>
          </a:p>
        </p:txBody>
      </p:sp>
      <p:sp>
        <p:nvSpPr>
          <p:cNvPr id="4" name="Text Box 3">
            <a:extLst>
              <a:ext uri="{FF2B5EF4-FFF2-40B4-BE49-F238E27FC236}">
                <a16:creationId xmlns:a16="http://schemas.microsoft.com/office/drawing/2014/main" id="{801990BE-C5A9-D3BC-B409-D01E7B3A8080}"/>
              </a:ext>
            </a:extLst>
          </p:cNvPr>
          <p:cNvSpPr txBox="1">
            <a:spLocks noChangeArrowheads="1"/>
          </p:cNvSpPr>
          <p:nvPr/>
        </p:nvSpPr>
        <p:spPr bwMode="auto">
          <a:xfrm>
            <a:off x="9366996" y="6538230"/>
            <a:ext cx="282500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Marvin-Peek J, abstract PS1642</a:t>
            </a:r>
          </a:p>
        </p:txBody>
      </p:sp>
      <p:grpSp>
        <p:nvGrpSpPr>
          <p:cNvPr id="37" name="Groupe 36">
            <a:extLst>
              <a:ext uri="{FF2B5EF4-FFF2-40B4-BE49-F238E27FC236}">
                <a16:creationId xmlns:a16="http://schemas.microsoft.com/office/drawing/2014/main" id="{BD88EB96-59E9-FC5C-852E-313DFD709A14}"/>
              </a:ext>
            </a:extLst>
          </p:cNvPr>
          <p:cNvGrpSpPr/>
          <p:nvPr/>
        </p:nvGrpSpPr>
        <p:grpSpPr>
          <a:xfrm>
            <a:off x="497717" y="2153530"/>
            <a:ext cx="4422970" cy="1885876"/>
            <a:chOff x="497717" y="2153530"/>
            <a:chExt cx="4422970" cy="1885876"/>
          </a:xfrm>
        </p:grpSpPr>
        <p:graphicFrame>
          <p:nvGraphicFramePr>
            <p:cNvPr id="18" name="Graphique 17">
              <a:extLst>
                <a:ext uri="{FF2B5EF4-FFF2-40B4-BE49-F238E27FC236}">
                  <a16:creationId xmlns:a16="http://schemas.microsoft.com/office/drawing/2014/main" id="{EC15DDFF-DFA0-313E-5C87-05A11173BDFA}"/>
                </a:ext>
              </a:extLst>
            </p:cNvPr>
            <p:cNvGraphicFramePr/>
            <p:nvPr/>
          </p:nvGraphicFramePr>
          <p:xfrm>
            <a:off x="497717" y="2246564"/>
            <a:ext cx="4422970" cy="1649639"/>
          </p:xfrm>
          <a:graphic>
            <a:graphicData uri="http://schemas.openxmlformats.org/drawingml/2006/chart">
              <c:chart xmlns:c="http://schemas.openxmlformats.org/drawingml/2006/chart" xmlns:r="http://schemas.openxmlformats.org/officeDocument/2006/relationships" r:id="rId4"/>
            </a:graphicData>
          </a:graphic>
        </p:graphicFrame>
        <p:sp>
          <p:nvSpPr>
            <p:cNvPr id="22" name="ZoneTexte 21">
              <a:extLst>
                <a:ext uri="{FF2B5EF4-FFF2-40B4-BE49-F238E27FC236}">
                  <a16:creationId xmlns:a16="http://schemas.microsoft.com/office/drawing/2014/main" id="{29861E40-3D29-400E-D95D-E9D00EA13E87}"/>
                </a:ext>
              </a:extLst>
            </p:cNvPr>
            <p:cNvSpPr txBox="1"/>
            <p:nvPr/>
          </p:nvSpPr>
          <p:spPr>
            <a:xfrm>
              <a:off x="1230474" y="3731629"/>
              <a:ext cx="717632"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400" b="1" i="0" u="none" strike="noStrike" kern="1200" cap="none" spc="0" normalizeH="0" baseline="0" noProof="0" dirty="0">
                  <a:ln>
                    <a:noFill/>
                  </a:ln>
                  <a:solidFill>
                    <a:prstClr val="black"/>
                  </a:solidFill>
                  <a:effectLst/>
                  <a:uLnTx/>
                  <a:uFillTx/>
                  <a:latin typeface="Calibri"/>
                  <a:ea typeface="+mn-ea"/>
                  <a:cs typeface="+mn-cs"/>
                </a:rPr>
                <a:t>Overall</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ZoneTexte 22">
              <a:extLst>
                <a:ext uri="{FF2B5EF4-FFF2-40B4-BE49-F238E27FC236}">
                  <a16:creationId xmlns:a16="http://schemas.microsoft.com/office/drawing/2014/main" id="{0BC2B208-84F3-2390-0E23-9680A67702CD}"/>
                </a:ext>
              </a:extLst>
            </p:cNvPr>
            <p:cNvSpPr txBox="1"/>
            <p:nvPr/>
          </p:nvSpPr>
          <p:spPr>
            <a:xfrm>
              <a:off x="2725255" y="3731629"/>
              <a:ext cx="327334"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400" b="1" i="0" u="none" strike="noStrike" kern="1200" cap="none" spc="0" normalizeH="0" baseline="0" noProof="0" dirty="0">
                  <a:ln>
                    <a:noFill/>
                  </a:ln>
                  <a:solidFill>
                    <a:prstClr val="black"/>
                  </a:solidFill>
                  <a:effectLst/>
                  <a:uLnTx/>
                  <a:uFillTx/>
                  <a:latin typeface="Calibri"/>
                  <a:ea typeface="+mn-ea"/>
                  <a:cs typeface="+mn-cs"/>
                </a:rPr>
                <a:t>IC</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ZoneTexte 23">
              <a:extLst>
                <a:ext uri="{FF2B5EF4-FFF2-40B4-BE49-F238E27FC236}">
                  <a16:creationId xmlns:a16="http://schemas.microsoft.com/office/drawing/2014/main" id="{93A692CA-1FF8-128F-30A3-D112E64B6EC6}"/>
                </a:ext>
              </a:extLst>
            </p:cNvPr>
            <p:cNvSpPr txBox="1"/>
            <p:nvPr/>
          </p:nvSpPr>
          <p:spPr>
            <a:xfrm>
              <a:off x="3795656" y="3731629"/>
              <a:ext cx="689292"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400" b="1" i="0" u="none" strike="noStrike" kern="1200" cap="none" spc="0" normalizeH="0" baseline="0" noProof="0" dirty="0">
                  <a:ln>
                    <a:noFill/>
                  </a:ln>
                  <a:solidFill>
                    <a:prstClr val="black"/>
                  </a:solidFill>
                  <a:effectLst/>
                  <a:uLnTx/>
                  <a:uFillTx/>
                  <a:latin typeface="Calibri"/>
                  <a:ea typeface="+mn-ea"/>
                  <a:cs typeface="+mn-cs"/>
                </a:rPr>
                <a:t>IC+IVO</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ZoneTexte 24">
              <a:extLst>
                <a:ext uri="{FF2B5EF4-FFF2-40B4-BE49-F238E27FC236}">
                  <a16:creationId xmlns:a16="http://schemas.microsoft.com/office/drawing/2014/main" id="{8EAF1E7C-F18B-A247-DB67-62A547C80A4D}"/>
                </a:ext>
              </a:extLst>
            </p:cNvPr>
            <p:cNvSpPr txBox="1"/>
            <p:nvPr/>
          </p:nvSpPr>
          <p:spPr>
            <a:xfrm>
              <a:off x="1002917" y="2594607"/>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7F7F7F"/>
                  </a:solidFill>
                  <a:effectLst/>
                  <a:uLnTx/>
                  <a:uFillTx/>
                  <a:latin typeface="Calibri"/>
                  <a:ea typeface="+mn-ea"/>
                  <a:cs typeface="+mn-cs"/>
                </a:rPr>
                <a:t>67%</a:t>
              </a:r>
              <a:endParaRPr kumimoji="0" lang="fr-FR" sz="1000" b="1" i="0" u="none" strike="noStrike" kern="1200" cap="none" spc="0" normalizeH="0" baseline="0" noProof="0" dirty="0">
                <a:ln>
                  <a:noFill/>
                </a:ln>
                <a:solidFill>
                  <a:srgbClr val="7F7F7F"/>
                </a:solidFill>
                <a:effectLst/>
                <a:uLnTx/>
                <a:uFillTx/>
                <a:latin typeface="Calibri"/>
                <a:ea typeface="+mn-ea"/>
                <a:cs typeface="+mn-cs"/>
              </a:endParaRPr>
            </a:p>
          </p:txBody>
        </p:sp>
        <p:sp>
          <p:nvSpPr>
            <p:cNvPr id="26" name="ZoneTexte 25">
              <a:extLst>
                <a:ext uri="{FF2B5EF4-FFF2-40B4-BE49-F238E27FC236}">
                  <a16:creationId xmlns:a16="http://schemas.microsoft.com/office/drawing/2014/main" id="{0C8E7091-8C22-A5F9-71D6-210DD099FD39}"/>
                </a:ext>
              </a:extLst>
            </p:cNvPr>
            <p:cNvSpPr txBox="1"/>
            <p:nvPr/>
          </p:nvSpPr>
          <p:spPr>
            <a:xfrm>
              <a:off x="1776031" y="2394583"/>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5DAB57"/>
                  </a:solidFill>
                  <a:effectLst/>
                  <a:uLnTx/>
                  <a:uFillTx/>
                  <a:latin typeface="Calibri"/>
                  <a:ea typeface="+mn-ea"/>
                  <a:cs typeface="+mn-cs"/>
                </a:rPr>
                <a:t>82%</a:t>
              </a:r>
              <a:endParaRPr kumimoji="0" lang="fr-FR" sz="1000" b="1" i="0" u="none" strike="noStrike" kern="1200" cap="none" spc="0" normalizeH="0" baseline="0" noProof="0" dirty="0">
                <a:ln>
                  <a:noFill/>
                </a:ln>
                <a:solidFill>
                  <a:srgbClr val="5DAB57"/>
                </a:solidFill>
                <a:effectLst/>
                <a:uLnTx/>
                <a:uFillTx/>
                <a:latin typeface="Calibri"/>
                <a:ea typeface="+mn-ea"/>
                <a:cs typeface="+mn-cs"/>
              </a:endParaRPr>
            </a:p>
          </p:txBody>
        </p:sp>
        <p:sp>
          <p:nvSpPr>
            <p:cNvPr id="27" name="ZoneTexte 26">
              <a:extLst>
                <a:ext uri="{FF2B5EF4-FFF2-40B4-BE49-F238E27FC236}">
                  <a16:creationId xmlns:a16="http://schemas.microsoft.com/office/drawing/2014/main" id="{7CDC53D2-B7F9-D360-655C-4A218D182EF7}"/>
                </a:ext>
              </a:extLst>
            </p:cNvPr>
            <p:cNvSpPr txBox="1"/>
            <p:nvPr/>
          </p:nvSpPr>
          <p:spPr>
            <a:xfrm>
              <a:off x="1518327" y="2502343"/>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FB1E20"/>
                  </a:solidFill>
                  <a:effectLst/>
                  <a:uLnTx/>
                  <a:uFillTx/>
                  <a:latin typeface="Calibri"/>
                  <a:ea typeface="+mn-ea"/>
                  <a:cs typeface="+mn-cs"/>
                </a:rPr>
                <a:t>74%</a:t>
              </a:r>
              <a:endParaRPr kumimoji="0" lang="fr-FR" sz="1000" b="1" i="0" u="none" strike="noStrike" kern="1200" cap="none" spc="0" normalizeH="0" baseline="0" noProof="0" dirty="0">
                <a:ln>
                  <a:noFill/>
                </a:ln>
                <a:solidFill>
                  <a:srgbClr val="FB1E20"/>
                </a:solidFill>
                <a:effectLst/>
                <a:uLnTx/>
                <a:uFillTx/>
                <a:latin typeface="Calibri"/>
                <a:ea typeface="+mn-ea"/>
                <a:cs typeface="+mn-cs"/>
              </a:endParaRPr>
            </a:p>
          </p:txBody>
        </p:sp>
        <p:sp>
          <p:nvSpPr>
            <p:cNvPr id="28" name="ZoneTexte 27">
              <a:extLst>
                <a:ext uri="{FF2B5EF4-FFF2-40B4-BE49-F238E27FC236}">
                  <a16:creationId xmlns:a16="http://schemas.microsoft.com/office/drawing/2014/main" id="{EEFCD9AC-B6FD-25E4-FAF2-6062D8CFD6EE}"/>
                </a:ext>
              </a:extLst>
            </p:cNvPr>
            <p:cNvSpPr txBox="1"/>
            <p:nvPr/>
          </p:nvSpPr>
          <p:spPr>
            <a:xfrm>
              <a:off x="1260622" y="2686975"/>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4084C1"/>
                  </a:solidFill>
                  <a:effectLst/>
                  <a:uLnTx/>
                  <a:uFillTx/>
                  <a:latin typeface="Calibri"/>
                  <a:ea typeface="+mn-ea"/>
                  <a:cs typeface="+mn-cs"/>
                </a:rPr>
                <a:t>60%</a:t>
              </a:r>
              <a:endParaRPr kumimoji="0" lang="fr-FR" sz="1000" b="1" i="0" u="none" strike="noStrike" kern="1200" cap="none" spc="0" normalizeH="0" baseline="0" noProof="0" dirty="0">
                <a:ln>
                  <a:noFill/>
                </a:ln>
                <a:solidFill>
                  <a:srgbClr val="4084C1"/>
                </a:solidFill>
                <a:effectLst/>
                <a:uLnTx/>
                <a:uFillTx/>
                <a:latin typeface="Calibri"/>
                <a:ea typeface="+mn-ea"/>
                <a:cs typeface="+mn-cs"/>
              </a:endParaRPr>
            </a:p>
          </p:txBody>
        </p:sp>
        <p:sp>
          <p:nvSpPr>
            <p:cNvPr id="29" name="ZoneTexte 28">
              <a:extLst>
                <a:ext uri="{FF2B5EF4-FFF2-40B4-BE49-F238E27FC236}">
                  <a16:creationId xmlns:a16="http://schemas.microsoft.com/office/drawing/2014/main" id="{E3701229-C55D-D687-909B-4C2B1B741CBE}"/>
                </a:ext>
              </a:extLst>
            </p:cNvPr>
            <p:cNvSpPr txBox="1"/>
            <p:nvPr/>
          </p:nvSpPr>
          <p:spPr>
            <a:xfrm>
              <a:off x="2283131" y="2407884"/>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7F7F7F"/>
                  </a:solidFill>
                  <a:effectLst/>
                  <a:uLnTx/>
                  <a:uFillTx/>
                  <a:latin typeface="Calibri"/>
                  <a:ea typeface="+mn-ea"/>
                  <a:cs typeface="+mn-cs"/>
                </a:rPr>
                <a:t>81%</a:t>
              </a:r>
              <a:endParaRPr kumimoji="0" lang="fr-FR" sz="1000" b="1" i="0" u="none" strike="noStrike" kern="1200" cap="none" spc="0" normalizeH="0" baseline="0" noProof="0" dirty="0">
                <a:ln>
                  <a:noFill/>
                </a:ln>
                <a:solidFill>
                  <a:srgbClr val="7F7F7F"/>
                </a:solidFill>
                <a:effectLst/>
                <a:uLnTx/>
                <a:uFillTx/>
                <a:latin typeface="Calibri"/>
                <a:ea typeface="+mn-ea"/>
                <a:cs typeface="+mn-cs"/>
              </a:endParaRPr>
            </a:p>
          </p:txBody>
        </p:sp>
        <p:sp>
          <p:nvSpPr>
            <p:cNvPr id="30" name="ZoneTexte 29">
              <a:extLst>
                <a:ext uri="{FF2B5EF4-FFF2-40B4-BE49-F238E27FC236}">
                  <a16:creationId xmlns:a16="http://schemas.microsoft.com/office/drawing/2014/main" id="{D08A973F-50DB-9397-CA3F-FE9A699164FC}"/>
                </a:ext>
              </a:extLst>
            </p:cNvPr>
            <p:cNvSpPr txBox="1"/>
            <p:nvPr/>
          </p:nvSpPr>
          <p:spPr>
            <a:xfrm>
              <a:off x="3056245" y="2220564"/>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5DAB57"/>
                  </a:solidFill>
                  <a:effectLst/>
                  <a:uLnTx/>
                  <a:uFillTx/>
                  <a:latin typeface="Calibri"/>
                  <a:ea typeface="+mn-ea"/>
                  <a:cs typeface="+mn-cs"/>
                </a:rPr>
                <a:t>95%</a:t>
              </a:r>
              <a:endParaRPr kumimoji="0" lang="fr-FR" sz="1000" b="1" i="0" u="none" strike="noStrike" kern="1200" cap="none" spc="0" normalizeH="0" baseline="0" noProof="0" dirty="0">
                <a:ln>
                  <a:noFill/>
                </a:ln>
                <a:solidFill>
                  <a:srgbClr val="5DAB57"/>
                </a:solidFill>
                <a:effectLst/>
                <a:uLnTx/>
                <a:uFillTx/>
                <a:latin typeface="Calibri"/>
                <a:ea typeface="+mn-ea"/>
                <a:cs typeface="+mn-cs"/>
              </a:endParaRPr>
            </a:p>
          </p:txBody>
        </p:sp>
        <p:sp>
          <p:nvSpPr>
            <p:cNvPr id="31" name="ZoneTexte 30">
              <a:extLst>
                <a:ext uri="{FF2B5EF4-FFF2-40B4-BE49-F238E27FC236}">
                  <a16:creationId xmlns:a16="http://schemas.microsoft.com/office/drawing/2014/main" id="{AD6344EE-3089-9D25-0EDE-4DD4E995C31F}"/>
                </a:ext>
              </a:extLst>
            </p:cNvPr>
            <p:cNvSpPr txBox="1"/>
            <p:nvPr/>
          </p:nvSpPr>
          <p:spPr>
            <a:xfrm>
              <a:off x="2798541" y="2353722"/>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FB1E20"/>
                  </a:solidFill>
                  <a:effectLst/>
                  <a:uLnTx/>
                  <a:uFillTx/>
                  <a:latin typeface="Calibri"/>
                  <a:ea typeface="+mn-ea"/>
                  <a:cs typeface="+mn-cs"/>
                </a:rPr>
                <a:t>85%</a:t>
              </a:r>
              <a:endParaRPr kumimoji="0" lang="fr-FR" sz="1000" b="1" i="0" u="none" strike="noStrike" kern="1200" cap="none" spc="0" normalizeH="0" baseline="0" noProof="0" dirty="0">
                <a:ln>
                  <a:noFill/>
                </a:ln>
                <a:solidFill>
                  <a:srgbClr val="FB1E20"/>
                </a:solidFill>
                <a:effectLst/>
                <a:uLnTx/>
                <a:uFillTx/>
                <a:latin typeface="Calibri"/>
                <a:ea typeface="+mn-ea"/>
                <a:cs typeface="+mn-cs"/>
              </a:endParaRPr>
            </a:p>
          </p:txBody>
        </p:sp>
        <p:sp>
          <p:nvSpPr>
            <p:cNvPr id="32" name="ZoneTexte 31">
              <a:extLst>
                <a:ext uri="{FF2B5EF4-FFF2-40B4-BE49-F238E27FC236}">
                  <a16:creationId xmlns:a16="http://schemas.microsoft.com/office/drawing/2014/main" id="{52C15D9E-AA4D-DDA1-7673-E18A2792BA15}"/>
                </a:ext>
              </a:extLst>
            </p:cNvPr>
            <p:cNvSpPr txBox="1"/>
            <p:nvPr/>
          </p:nvSpPr>
          <p:spPr>
            <a:xfrm>
              <a:off x="2540836" y="2474848"/>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4084C1"/>
                  </a:solidFill>
                  <a:effectLst/>
                  <a:uLnTx/>
                  <a:uFillTx/>
                  <a:latin typeface="Calibri"/>
                  <a:ea typeface="+mn-ea"/>
                  <a:cs typeface="+mn-cs"/>
                </a:rPr>
                <a:t>76%</a:t>
              </a:r>
              <a:endParaRPr kumimoji="0" lang="fr-FR" sz="1000" b="1" i="0" u="none" strike="noStrike" kern="1200" cap="none" spc="0" normalizeH="0" baseline="0" noProof="0" dirty="0">
                <a:ln>
                  <a:noFill/>
                </a:ln>
                <a:solidFill>
                  <a:srgbClr val="4084C1"/>
                </a:solidFill>
                <a:effectLst/>
                <a:uLnTx/>
                <a:uFillTx/>
                <a:latin typeface="Calibri"/>
                <a:ea typeface="+mn-ea"/>
                <a:cs typeface="+mn-cs"/>
              </a:endParaRPr>
            </a:p>
          </p:txBody>
        </p:sp>
        <p:sp>
          <p:nvSpPr>
            <p:cNvPr id="33" name="ZoneTexte 32">
              <a:extLst>
                <a:ext uri="{FF2B5EF4-FFF2-40B4-BE49-F238E27FC236}">
                  <a16:creationId xmlns:a16="http://schemas.microsoft.com/office/drawing/2014/main" id="{0A979843-2D3F-982D-9EC1-CAE155045643}"/>
                </a:ext>
              </a:extLst>
            </p:cNvPr>
            <p:cNvSpPr txBox="1"/>
            <p:nvPr/>
          </p:nvSpPr>
          <p:spPr>
            <a:xfrm>
              <a:off x="3553876" y="2315449"/>
              <a:ext cx="40748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7F7F7F"/>
                  </a:solidFill>
                  <a:effectLst/>
                  <a:uLnTx/>
                  <a:uFillTx/>
                  <a:latin typeface="Calibri"/>
                  <a:ea typeface="+mn-ea"/>
                  <a:cs typeface="+mn-cs"/>
                </a:rPr>
                <a:t>88%</a:t>
              </a:r>
              <a:endParaRPr kumimoji="0" lang="fr-FR" sz="1000" b="1" i="0" u="none" strike="noStrike" kern="1200" cap="none" spc="0" normalizeH="0" baseline="0" noProof="0" dirty="0">
                <a:ln>
                  <a:noFill/>
                </a:ln>
                <a:solidFill>
                  <a:srgbClr val="7F7F7F"/>
                </a:solidFill>
                <a:effectLst/>
                <a:uLnTx/>
                <a:uFillTx/>
                <a:latin typeface="Calibri"/>
                <a:ea typeface="+mn-ea"/>
                <a:cs typeface="+mn-cs"/>
              </a:endParaRPr>
            </a:p>
          </p:txBody>
        </p:sp>
        <p:sp>
          <p:nvSpPr>
            <p:cNvPr id="34" name="ZoneTexte 33">
              <a:extLst>
                <a:ext uri="{FF2B5EF4-FFF2-40B4-BE49-F238E27FC236}">
                  <a16:creationId xmlns:a16="http://schemas.microsoft.com/office/drawing/2014/main" id="{77F1DB8F-0E3B-D27E-5D40-A4B2D4E637FC}"/>
                </a:ext>
              </a:extLst>
            </p:cNvPr>
            <p:cNvSpPr txBox="1"/>
            <p:nvPr/>
          </p:nvSpPr>
          <p:spPr>
            <a:xfrm>
              <a:off x="4294128" y="2153530"/>
              <a:ext cx="473206"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5DAB57"/>
                  </a:solidFill>
                  <a:effectLst/>
                  <a:uLnTx/>
                  <a:uFillTx/>
                  <a:latin typeface="Calibri"/>
                  <a:ea typeface="+mn-ea"/>
                  <a:cs typeface="+mn-cs"/>
                </a:rPr>
                <a:t>100%</a:t>
              </a:r>
              <a:endParaRPr kumimoji="0" lang="fr-FR" sz="1000" b="1" i="0" u="none" strike="noStrike" kern="1200" cap="none" spc="0" normalizeH="0" baseline="0" noProof="0" dirty="0">
                <a:ln>
                  <a:noFill/>
                </a:ln>
                <a:solidFill>
                  <a:srgbClr val="5DAB57"/>
                </a:solidFill>
                <a:effectLst/>
                <a:uLnTx/>
                <a:uFillTx/>
                <a:latin typeface="Calibri"/>
                <a:ea typeface="+mn-ea"/>
                <a:cs typeface="+mn-cs"/>
              </a:endParaRPr>
            </a:p>
          </p:txBody>
        </p:sp>
        <p:sp>
          <p:nvSpPr>
            <p:cNvPr id="35" name="ZoneTexte 34">
              <a:extLst>
                <a:ext uri="{FF2B5EF4-FFF2-40B4-BE49-F238E27FC236}">
                  <a16:creationId xmlns:a16="http://schemas.microsoft.com/office/drawing/2014/main" id="{18F4FF46-F4CA-14F2-7A77-ADACF1A1BC15}"/>
                </a:ext>
              </a:extLst>
            </p:cNvPr>
            <p:cNvSpPr txBox="1"/>
            <p:nvPr/>
          </p:nvSpPr>
          <p:spPr>
            <a:xfrm>
              <a:off x="4102148" y="3487357"/>
              <a:ext cx="341760"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FB1E20"/>
                  </a:solidFill>
                  <a:effectLst/>
                  <a:uLnTx/>
                  <a:uFillTx/>
                  <a:latin typeface="Calibri"/>
                  <a:ea typeface="+mn-ea"/>
                  <a:cs typeface="+mn-cs"/>
                </a:rPr>
                <a:t>0%</a:t>
              </a:r>
              <a:endParaRPr kumimoji="0" lang="fr-FR" sz="1000" b="1" i="0" u="none" strike="noStrike" kern="1200" cap="none" spc="0" normalizeH="0" baseline="0" noProof="0" dirty="0">
                <a:ln>
                  <a:noFill/>
                </a:ln>
                <a:solidFill>
                  <a:srgbClr val="FB1E20"/>
                </a:solidFill>
                <a:effectLst/>
                <a:uLnTx/>
                <a:uFillTx/>
                <a:latin typeface="Calibri"/>
                <a:ea typeface="+mn-ea"/>
                <a:cs typeface="+mn-cs"/>
              </a:endParaRPr>
            </a:p>
          </p:txBody>
        </p:sp>
        <p:sp>
          <p:nvSpPr>
            <p:cNvPr id="36" name="ZoneTexte 35">
              <a:extLst>
                <a:ext uri="{FF2B5EF4-FFF2-40B4-BE49-F238E27FC236}">
                  <a16:creationId xmlns:a16="http://schemas.microsoft.com/office/drawing/2014/main" id="{589017E0-81D1-78EF-E75D-A592BE680302}"/>
                </a:ext>
              </a:extLst>
            </p:cNvPr>
            <p:cNvSpPr txBox="1"/>
            <p:nvPr/>
          </p:nvSpPr>
          <p:spPr>
            <a:xfrm>
              <a:off x="3778719" y="2153530"/>
              <a:ext cx="473206"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000" b="1" i="0" u="none" strike="noStrike" kern="1200" cap="none" spc="0" normalizeH="0" baseline="0" noProof="0" dirty="0">
                  <a:ln>
                    <a:noFill/>
                  </a:ln>
                  <a:solidFill>
                    <a:srgbClr val="4084C1"/>
                  </a:solidFill>
                  <a:effectLst/>
                  <a:uLnTx/>
                  <a:uFillTx/>
                  <a:latin typeface="Calibri"/>
                  <a:ea typeface="+mn-ea"/>
                  <a:cs typeface="+mn-cs"/>
                </a:rPr>
                <a:t>100%</a:t>
              </a:r>
              <a:endParaRPr kumimoji="0" lang="fr-FR" sz="1000" b="1" i="0" u="none" strike="noStrike" kern="1200" cap="none" spc="0" normalizeH="0" baseline="0" noProof="0" dirty="0">
                <a:ln>
                  <a:noFill/>
                </a:ln>
                <a:solidFill>
                  <a:srgbClr val="4084C1"/>
                </a:solidFill>
                <a:effectLst/>
                <a:uLnTx/>
                <a:uFillTx/>
                <a:latin typeface="Calibri"/>
                <a:ea typeface="+mn-ea"/>
                <a:cs typeface="+mn-cs"/>
              </a:endParaRPr>
            </a:p>
          </p:txBody>
        </p:sp>
      </p:grpSp>
      <p:grpSp>
        <p:nvGrpSpPr>
          <p:cNvPr id="75" name="Groupe 74">
            <a:extLst>
              <a:ext uri="{FF2B5EF4-FFF2-40B4-BE49-F238E27FC236}">
                <a16:creationId xmlns:a16="http://schemas.microsoft.com/office/drawing/2014/main" id="{EE019C16-D067-2EDA-7707-9BCA67986BA9}"/>
              </a:ext>
            </a:extLst>
          </p:cNvPr>
          <p:cNvGrpSpPr/>
          <p:nvPr/>
        </p:nvGrpSpPr>
        <p:grpSpPr>
          <a:xfrm>
            <a:off x="839431" y="6144006"/>
            <a:ext cx="3927903" cy="307777"/>
            <a:chOff x="324022" y="6040409"/>
            <a:chExt cx="3927903" cy="307777"/>
          </a:xfrm>
        </p:grpSpPr>
        <p:grpSp>
          <p:nvGrpSpPr>
            <p:cNvPr id="69" name="Groupe 68">
              <a:extLst>
                <a:ext uri="{FF2B5EF4-FFF2-40B4-BE49-F238E27FC236}">
                  <a16:creationId xmlns:a16="http://schemas.microsoft.com/office/drawing/2014/main" id="{0312D80B-D2F5-26CB-1A62-B00BC5A7B497}"/>
                </a:ext>
              </a:extLst>
            </p:cNvPr>
            <p:cNvGrpSpPr/>
            <p:nvPr/>
          </p:nvGrpSpPr>
          <p:grpSpPr>
            <a:xfrm>
              <a:off x="1519178" y="6040409"/>
              <a:ext cx="779850" cy="307777"/>
              <a:chOff x="1563163" y="6026439"/>
              <a:chExt cx="779850" cy="307777"/>
            </a:xfrm>
          </p:grpSpPr>
          <p:sp>
            <p:nvSpPr>
              <p:cNvPr id="58" name="Rectangle 57">
                <a:extLst>
                  <a:ext uri="{FF2B5EF4-FFF2-40B4-BE49-F238E27FC236}">
                    <a16:creationId xmlns:a16="http://schemas.microsoft.com/office/drawing/2014/main" id="{D67CB1FE-5CBA-1931-B1FA-C2120D6DA692}"/>
                  </a:ext>
                </a:extLst>
              </p:cNvPr>
              <p:cNvSpPr/>
              <p:nvPr/>
            </p:nvSpPr>
            <p:spPr>
              <a:xfrm>
                <a:off x="1563163" y="6071643"/>
                <a:ext cx="216994" cy="216994"/>
              </a:xfrm>
              <a:prstGeom prst="rect">
                <a:avLst/>
              </a:prstGeom>
              <a:solidFill>
                <a:srgbClr val="408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ZoneTexte 63">
                <a:extLst>
                  <a:ext uri="{FF2B5EF4-FFF2-40B4-BE49-F238E27FC236}">
                    <a16:creationId xmlns:a16="http://schemas.microsoft.com/office/drawing/2014/main" id="{FC10AB77-9DC1-B5EF-F466-11D84A76CE2B}"/>
                  </a:ext>
                </a:extLst>
              </p:cNvPr>
              <p:cNvSpPr txBox="1"/>
              <p:nvPr/>
            </p:nvSpPr>
            <p:spPr>
              <a:xfrm>
                <a:off x="1775229" y="6026439"/>
                <a:ext cx="567784"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400" b="0" i="0" u="none" strike="noStrike" kern="1200" cap="none" spc="0" normalizeH="0" baseline="0" noProof="0" dirty="0">
                    <a:ln>
                      <a:noFill/>
                    </a:ln>
                    <a:solidFill>
                      <a:prstClr val="black"/>
                    </a:solidFill>
                    <a:effectLst/>
                    <a:uLnTx/>
                    <a:uFillTx/>
                    <a:latin typeface="Calibri"/>
                    <a:ea typeface="+mn-ea"/>
                    <a:cs typeface="+mn-cs"/>
                  </a:rPr>
                  <a:t>Black</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0" name="Groupe 69">
              <a:extLst>
                <a:ext uri="{FF2B5EF4-FFF2-40B4-BE49-F238E27FC236}">
                  <a16:creationId xmlns:a16="http://schemas.microsoft.com/office/drawing/2014/main" id="{E331AAA4-A8E4-E840-586B-E8EB8A61B3E5}"/>
                </a:ext>
              </a:extLst>
            </p:cNvPr>
            <p:cNvGrpSpPr/>
            <p:nvPr/>
          </p:nvGrpSpPr>
          <p:grpSpPr>
            <a:xfrm>
              <a:off x="2370009" y="6040409"/>
              <a:ext cx="1013889" cy="307777"/>
              <a:chOff x="1563163" y="6378177"/>
              <a:chExt cx="1013889" cy="307777"/>
            </a:xfrm>
          </p:grpSpPr>
          <p:sp>
            <p:nvSpPr>
              <p:cNvPr id="60" name="Rectangle 59">
                <a:extLst>
                  <a:ext uri="{FF2B5EF4-FFF2-40B4-BE49-F238E27FC236}">
                    <a16:creationId xmlns:a16="http://schemas.microsoft.com/office/drawing/2014/main" id="{7E0EC763-999E-CC80-7418-47BEF2BAD95C}"/>
                  </a:ext>
                </a:extLst>
              </p:cNvPr>
              <p:cNvSpPr/>
              <p:nvPr/>
            </p:nvSpPr>
            <p:spPr>
              <a:xfrm>
                <a:off x="1563163" y="6423381"/>
                <a:ext cx="216994" cy="216994"/>
              </a:xfrm>
              <a:prstGeom prst="rect">
                <a:avLst/>
              </a:prstGeom>
              <a:solidFill>
                <a:srgbClr val="FB1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ZoneTexte 65">
                <a:extLst>
                  <a:ext uri="{FF2B5EF4-FFF2-40B4-BE49-F238E27FC236}">
                    <a16:creationId xmlns:a16="http://schemas.microsoft.com/office/drawing/2014/main" id="{092A8833-3AB7-64FA-0520-C5C7096FB9B9}"/>
                  </a:ext>
                </a:extLst>
              </p:cNvPr>
              <p:cNvSpPr txBox="1"/>
              <p:nvPr/>
            </p:nvSpPr>
            <p:spPr>
              <a:xfrm>
                <a:off x="1775229" y="6378177"/>
                <a:ext cx="801823"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400" b="0" i="0" u="none" strike="noStrike" kern="1200" cap="none" spc="0" normalizeH="0" baseline="0" noProof="0" dirty="0" err="1">
                    <a:ln>
                      <a:noFill/>
                    </a:ln>
                    <a:solidFill>
                      <a:prstClr val="black"/>
                    </a:solidFill>
                    <a:effectLst/>
                    <a:uLnTx/>
                    <a:uFillTx/>
                    <a:latin typeface="Calibri"/>
                    <a:ea typeface="+mn-ea"/>
                    <a:cs typeface="+mn-cs"/>
                  </a:rPr>
                  <a:t>Hispanic</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1" name="Groupe 70">
              <a:extLst>
                <a:ext uri="{FF2B5EF4-FFF2-40B4-BE49-F238E27FC236}">
                  <a16:creationId xmlns:a16="http://schemas.microsoft.com/office/drawing/2014/main" id="{E65FFF5B-B265-87F9-9BF5-7A97EEB7120D}"/>
                </a:ext>
              </a:extLst>
            </p:cNvPr>
            <p:cNvGrpSpPr/>
            <p:nvPr/>
          </p:nvGrpSpPr>
          <p:grpSpPr>
            <a:xfrm>
              <a:off x="3454879" y="6040409"/>
              <a:ext cx="797046" cy="307777"/>
              <a:chOff x="1560394" y="6732143"/>
              <a:chExt cx="797046" cy="307777"/>
            </a:xfrm>
          </p:grpSpPr>
          <p:sp>
            <p:nvSpPr>
              <p:cNvPr id="62" name="Rectangle 61">
                <a:extLst>
                  <a:ext uri="{FF2B5EF4-FFF2-40B4-BE49-F238E27FC236}">
                    <a16:creationId xmlns:a16="http://schemas.microsoft.com/office/drawing/2014/main" id="{C996667B-AA42-867B-9C37-5C95167C0A33}"/>
                  </a:ext>
                </a:extLst>
              </p:cNvPr>
              <p:cNvSpPr/>
              <p:nvPr/>
            </p:nvSpPr>
            <p:spPr>
              <a:xfrm>
                <a:off x="1560394" y="6775119"/>
                <a:ext cx="216994" cy="216994"/>
              </a:xfrm>
              <a:prstGeom prst="rect">
                <a:avLst/>
              </a:prstGeom>
              <a:solidFill>
                <a:srgbClr val="5DA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ZoneTexte 67">
                <a:extLst>
                  <a:ext uri="{FF2B5EF4-FFF2-40B4-BE49-F238E27FC236}">
                    <a16:creationId xmlns:a16="http://schemas.microsoft.com/office/drawing/2014/main" id="{9E7022C8-021F-BB55-C695-F83F4D48407F}"/>
                  </a:ext>
                </a:extLst>
              </p:cNvPr>
              <p:cNvSpPr txBox="1"/>
              <p:nvPr/>
            </p:nvSpPr>
            <p:spPr>
              <a:xfrm>
                <a:off x="1775229" y="6732143"/>
                <a:ext cx="582211"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400" b="0" i="0" u="none" strike="noStrike" kern="1200" cap="none" spc="0" normalizeH="0" baseline="0" noProof="0" dirty="0">
                    <a:ln>
                      <a:noFill/>
                    </a:ln>
                    <a:solidFill>
                      <a:prstClr val="black"/>
                    </a:solidFill>
                    <a:effectLst/>
                    <a:uLnTx/>
                    <a:uFillTx/>
                    <a:latin typeface="Calibri"/>
                    <a:ea typeface="+mn-ea"/>
                    <a:cs typeface="+mn-cs"/>
                  </a:rPr>
                  <a:t>Asian</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2" name="Groupe 71">
              <a:extLst>
                <a:ext uri="{FF2B5EF4-FFF2-40B4-BE49-F238E27FC236}">
                  <a16:creationId xmlns:a16="http://schemas.microsoft.com/office/drawing/2014/main" id="{8239FB03-D5BC-EAF8-19BD-55B0AB1DAC88}"/>
                </a:ext>
              </a:extLst>
            </p:cNvPr>
            <p:cNvGrpSpPr/>
            <p:nvPr/>
          </p:nvGrpSpPr>
          <p:grpSpPr>
            <a:xfrm>
              <a:off x="324022" y="6040409"/>
              <a:ext cx="1124175" cy="307777"/>
              <a:chOff x="1563163" y="6026439"/>
              <a:chExt cx="1124175" cy="307777"/>
            </a:xfrm>
          </p:grpSpPr>
          <p:sp>
            <p:nvSpPr>
              <p:cNvPr id="73" name="Rectangle 72">
                <a:extLst>
                  <a:ext uri="{FF2B5EF4-FFF2-40B4-BE49-F238E27FC236}">
                    <a16:creationId xmlns:a16="http://schemas.microsoft.com/office/drawing/2014/main" id="{23CD29A5-964A-38B6-ECCB-6293B722CF84}"/>
                  </a:ext>
                </a:extLst>
              </p:cNvPr>
              <p:cNvSpPr/>
              <p:nvPr/>
            </p:nvSpPr>
            <p:spPr>
              <a:xfrm>
                <a:off x="1563163" y="6071643"/>
                <a:ext cx="216994" cy="216994"/>
              </a:xfrm>
              <a:prstGeom prst="rect">
                <a:avLst/>
              </a:pr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ZoneTexte 73">
                <a:extLst>
                  <a:ext uri="{FF2B5EF4-FFF2-40B4-BE49-F238E27FC236}">
                    <a16:creationId xmlns:a16="http://schemas.microsoft.com/office/drawing/2014/main" id="{601AF132-1E8C-8BEB-13B9-5F5F58783796}"/>
                  </a:ext>
                </a:extLst>
              </p:cNvPr>
              <p:cNvSpPr txBox="1"/>
              <p:nvPr/>
            </p:nvSpPr>
            <p:spPr>
              <a:xfrm>
                <a:off x="1775229" y="6026439"/>
                <a:ext cx="912109" cy="307777"/>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en-IT" sz="1400" b="0" i="0" u="none" strike="noStrike" kern="1200" cap="none" spc="0" normalizeH="0" baseline="0" noProof="0" dirty="0">
                    <a:ln>
                      <a:noFill/>
                    </a:ln>
                    <a:solidFill>
                      <a:prstClr val="black"/>
                    </a:solidFill>
                    <a:effectLst/>
                    <a:uLnTx/>
                    <a:uFillTx/>
                    <a:latin typeface="Calibri"/>
                    <a:ea typeface="+mn-ea"/>
                    <a:cs typeface="+mn-cs"/>
                  </a:rPr>
                  <a:t>NH-White</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77" name="ZoneTexte 76">
            <a:extLst>
              <a:ext uri="{FF2B5EF4-FFF2-40B4-BE49-F238E27FC236}">
                <a16:creationId xmlns:a16="http://schemas.microsoft.com/office/drawing/2014/main" id="{1BE804E3-F139-7D74-4220-B5F14CD6861E}"/>
              </a:ext>
            </a:extLst>
          </p:cNvPr>
          <p:cNvSpPr txBox="1"/>
          <p:nvPr/>
        </p:nvSpPr>
        <p:spPr>
          <a:xfrm rot="16200000">
            <a:off x="-116268" y="4854033"/>
            <a:ext cx="1000788"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400" b="1" i="0" u="none" strike="noStrike" kern="1200" cap="none" spc="0" normalizeH="0" baseline="0" noProof="0" dirty="0">
                <a:ln>
                  <a:noFill/>
                </a:ln>
                <a:solidFill>
                  <a:prstClr val="black"/>
                </a:solidFill>
                <a:effectLst/>
                <a:uLnTx/>
                <a:uFillTx/>
                <a:latin typeface="Calibri"/>
                <a:ea typeface="+mn-ea"/>
                <a:cs typeface="+mn-cs"/>
              </a:rPr>
              <a:t>CR rate (%)</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ZoneTexte 78">
            <a:extLst>
              <a:ext uri="{FF2B5EF4-FFF2-40B4-BE49-F238E27FC236}">
                <a16:creationId xmlns:a16="http://schemas.microsoft.com/office/drawing/2014/main" id="{A057A07B-1A50-AE7F-874B-575BB9ADF5C2}"/>
              </a:ext>
            </a:extLst>
          </p:cNvPr>
          <p:cNvSpPr txBox="1"/>
          <p:nvPr/>
        </p:nvSpPr>
        <p:spPr>
          <a:xfrm rot="16200000">
            <a:off x="-116268" y="2865906"/>
            <a:ext cx="1000787"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en-IT" sz="1400" b="1" i="0" u="none" strike="noStrike" kern="1200" cap="none" spc="0" normalizeH="0" baseline="0" noProof="0" dirty="0">
                <a:ln>
                  <a:noFill/>
                </a:ln>
                <a:solidFill>
                  <a:prstClr val="black"/>
                </a:solidFill>
                <a:effectLst/>
                <a:uLnTx/>
                <a:uFillTx/>
                <a:latin typeface="Calibri"/>
                <a:ea typeface="+mn-ea"/>
                <a:cs typeface="+mn-cs"/>
              </a:rPr>
              <a:t>CR rate (%)</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Rectangle 94">
            <a:extLst>
              <a:ext uri="{FF2B5EF4-FFF2-40B4-BE49-F238E27FC236}">
                <a16:creationId xmlns:a16="http://schemas.microsoft.com/office/drawing/2014/main" id="{8B89DFFB-9C37-5725-3FB8-59CCB0EAEA15}"/>
              </a:ext>
            </a:extLst>
          </p:cNvPr>
          <p:cNvSpPr>
            <a:spLocks noChangeArrowheads="1"/>
          </p:cNvSpPr>
          <p:nvPr/>
        </p:nvSpPr>
        <p:spPr bwMode="auto">
          <a:xfrm>
            <a:off x="6441881" y="2163737"/>
            <a:ext cx="13862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a:ln>
                  <a:noFill/>
                </a:ln>
                <a:solidFill>
                  <a:srgbClr val="C00000"/>
                </a:solidFill>
                <a:effectLst/>
                <a:uLnTx/>
                <a:uFillTx/>
                <a:latin typeface="Calibri" panose="020F0502020204030204" pitchFamily="34" charset="0"/>
                <a:ea typeface="+mn-ea"/>
                <a:cs typeface="+mn-cs"/>
              </a:rPr>
              <a:t>NH-Black (all ages)</a:t>
            </a:r>
            <a:endParaRPr kumimoji="0" lang="fr-FR" altLang="fr-FR" sz="2000" b="0"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174" name="Rectangle 95">
            <a:extLst>
              <a:ext uri="{FF2B5EF4-FFF2-40B4-BE49-F238E27FC236}">
                <a16:creationId xmlns:a16="http://schemas.microsoft.com/office/drawing/2014/main" id="{DE173692-298A-755F-502F-73341B03C210}"/>
              </a:ext>
            </a:extLst>
          </p:cNvPr>
          <p:cNvSpPr>
            <a:spLocks noChangeArrowheads="1"/>
          </p:cNvSpPr>
          <p:nvPr/>
        </p:nvSpPr>
        <p:spPr bwMode="auto">
          <a:xfrm>
            <a:off x="7537450" y="3632347"/>
            <a:ext cx="9938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a:ln>
                  <a:noFill/>
                </a:ln>
                <a:solidFill>
                  <a:srgbClr val="006699"/>
                </a:solidFill>
                <a:effectLst/>
                <a:uLnTx/>
                <a:uFillTx/>
                <a:latin typeface="Calibri" panose="020F0502020204030204" pitchFamily="34" charset="0"/>
                <a:ea typeface="+mn-ea"/>
                <a:cs typeface="+mn-cs"/>
              </a:rPr>
              <a:t>HMA+IVO (n=10)</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5" name="Rectangle 96">
            <a:extLst>
              <a:ext uri="{FF2B5EF4-FFF2-40B4-BE49-F238E27FC236}">
                <a16:creationId xmlns:a16="http://schemas.microsoft.com/office/drawing/2014/main" id="{378E1EA1-2FBD-6DB8-8FB4-FFF64195961B}"/>
              </a:ext>
            </a:extLst>
          </p:cNvPr>
          <p:cNvSpPr>
            <a:spLocks noChangeArrowheads="1"/>
          </p:cNvSpPr>
          <p:nvPr/>
        </p:nvSpPr>
        <p:spPr bwMode="auto">
          <a:xfrm>
            <a:off x="6226175" y="3629172"/>
            <a:ext cx="10643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dirty="0">
                <a:ln>
                  <a:noFill/>
                </a:ln>
                <a:solidFill>
                  <a:srgbClr val="996600"/>
                </a:solidFill>
                <a:effectLst/>
                <a:uLnTx/>
                <a:uFillTx/>
                <a:latin typeface="Calibri" panose="020F0502020204030204" pitchFamily="34" charset="0"/>
                <a:ea typeface="+mn-ea"/>
                <a:cs typeface="+mn-cs"/>
              </a:rPr>
              <a:t>HMA </a:t>
            </a:r>
            <a:r>
              <a:rPr kumimoji="0" lang="fr-FR" altLang="fr-FR" sz="1100" b="1" i="0" u="none" strike="noStrike" kern="1200" cap="none" spc="0" normalizeH="0" baseline="0" noProof="0" dirty="0" err="1">
                <a:ln>
                  <a:noFill/>
                </a:ln>
                <a:solidFill>
                  <a:srgbClr val="996600"/>
                </a:solidFill>
                <a:effectLst/>
                <a:uLnTx/>
                <a:uFillTx/>
                <a:latin typeface="Calibri" panose="020F0502020204030204" pitchFamily="34" charset="0"/>
                <a:ea typeface="+mn-ea"/>
                <a:cs typeface="+mn-cs"/>
              </a:rPr>
              <a:t>alone</a:t>
            </a:r>
            <a:r>
              <a:rPr kumimoji="0" lang="fr-FR" altLang="fr-FR" sz="1100" b="1" i="0" u="none" strike="noStrike" kern="1200" cap="none" spc="0" normalizeH="0" baseline="0" noProof="0" dirty="0">
                <a:ln>
                  <a:noFill/>
                </a:ln>
                <a:solidFill>
                  <a:srgbClr val="996600"/>
                </a:solidFill>
                <a:effectLst/>
                <a:uLnTx/>
                <a:uFillTx/>
                <a:latin typeface="Calibri" panose="020F0502020204030204" pitchFamily="34" charset="0"/>
                <a:ea typeface="+mn-ea"/>
                <a:cs typeface="+mn-cs"/>
              </a:rPr>
              <a:t> (n=10)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6" name="Freeform 97">
            <a:extLst>
              <a:ext uri="{FF2B5EF4-FFF2-40B4-BE49-F238E27FC236}">
                <a16:creationId xmlns:a16="http://schemas.microsoft.com/office/drawing/2014/main" id="{0BA909A4-D2F5-B9F0-67DD-2822C88F99D1}"/>
              </a:ext>
            </a:extLst>
          </p:cNvPr>
          <p:cNvSpPr>
            <a:spLocks/>
          </p:cNvSpPr>
          <p:nvPr/>
        </p:nvSpPr>
        <p:spPr bwMode="auto">
          <a:xfrm>
            <a:off x="5807075" y="2303609"/>
            <a:ext cx="373063" cy="1490663"/>
          </a:xfrm>
          <a:custGeom>
            <a:avLst/>
            <a:gdLst>
              <a:gd name="T0" fmla="*/ 235 w 235"/>
              <a:gd name="T1" fmla="*/ 939 h 939"/>
              <a:gd name="T2" fmla="*/ 235 w 235"/>
              <a:gd name="T3" fmla="*/ 835 h 939"/>
              <a:gd name="T4" fmla="*/ 210 w 235"/>
              <a:gd name="T5" fmla="*/ 835 h 939"/>
              <a:gd name="T6" fmla="*/ 210 w 235"/>
              <a:gd name="T7" fmla="*/ 728 h 939"/>
              <a:gd name="T8" fmla="*/ 46 w 235"/>
              <a:gd name="T9" fmla="*/ 728 h 939"/>
              <a:gd name="T10" fmla="*/ 46 w 235"/>
              <a:gd name="T11" fmla="*/ 621 h 939"/>
              <a:gd name="T12" fmla="*/ 40 w 235"/>
              <a:gd name="T13" fmla="*/ 621 h 939"/>
              <a:gd name="T14" fmla="*/ 40 w 235"/>
              <a:gd name="T15" fmla="*/ 511 h 939"/>
              <a:gd name="T16" fmla="*/ 32 w 235"/>
              <a:gd name="T17" fmla="*/ 511 h 939"/>
              <a:gd name="T18" fmla="*/ 32 w 235"/>
              <a:gd name="T19" fmla="*/ 298 h 939"/>
              <a:gd name="T20" fmla="*/ 12 w 235"/>
              <a:gd name="T21" fmla="*/ 298 h 939"/>
              <a:gd name="T22" fmla="*/ 12 w 235"/>
              <a:gd name="T23" fmla="*/ 188 h 939"/>
              <a:gd name="T24" fmla="*/ 0 w 235"/>
              <a:gd name="T25" fmla="*/ 188 h 939"/>
              <a:gd name="T26" fmla="*/ 0 w 235"/>
              <a:gd name="T27"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939">
                <a:moveTo>
                  <a:pt x="235" y="939"/>
                </a:moveTo>
                <a:lnTo>
                  <a:pt x="235" y="835"/>
                </a:lnTo>
                <a:lnTo>
                  <a:pt x="210" y="835"/>
                </a:lnTo>
                <a:lnTo>
                  <a:pt x="210" y="728"/>
                </a:lnTo>
                <a:lnTo>
                  <a:pt x="46" y="728"/>
                </a:lnTo>
                <a:lnTo>
                  <a:pt x="46" y="621"/>
                </a:lnTo>
                <a:lnTo>
                  <a:pt x="40" y="621"/>
                </a:lnTo>
                <a:lnTo>
                  <a:pt x="40" y="511"/>
                </a:lnTo>
                <a:lnTo>
                  <a:pt x="32" y="511"/>
                </a:lnTo>
                <a:lnTo>
                  <a:pt x="32" y="298"/>
                </a:lnTo>
                <a:lnTo>
                  <a:pt x="12" y="298"/>
                </a:lnTo>
                <a:lnTo>
                  <a:pt x="12" y="188"/>
                </a:lnTo>
                <a:lnTo>
                  <a:pt x="0" y="188"/>
                </a:lnTo>
                <a:lnTo>
                  <a:pt x="0" y="0"/>
                </a:lnTo>
              </a:path>
            </a:pathLst>
          </a:custGeom>
          <a:noFill/>
          <a:ln w="19050">
            <a:solidFill>
              <a:srgbClr val="99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Rectangle 98">
            <a:extLst>
              <a:ext uri="{FF2B5EF4-FFF2-40B4-BE49-F238E27FC236}">
                <a16:creationId xmlns:a16="http://schemas.microsoft.com/office/drawing/2014/main" id="{F4855255-DB17-5525-EA04-CA5E2CDB0E9A}"/>
              </a:ext>
            </a:extLst>
          </p:cNvPr>
          <p:cNvSpPr>
            <a:spLocks noChangeArrowheads="1"/>
          </p:cNvSpPr>
          <p:nvPr/>
        </p:nvSpPr>
        <p:spPr bwMode="auto">
          <a:xfrm>
            <a:off x="7292975" y="2927497"/>
            <a:ext cx="9457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a:ln>
                  <a:noFill/>
                </a:ln>
                <a:solidFill>
                  <a:srgbClr val="CC3333"/>
                </a:solidFill>
                <a:effectLst/>
                <a:uLnTx/>
                <a:uFillTx/>
                <a:latin typeface="Calibri" panose="020F0502020204030204" pitchFamily="34" charset="0"/>
                <a:ea typeface="+mn-ea"/>
                <a:cs typeface="+mn-cs"/>
              </a:rPr>
              <a:t>Intensive (n=41)</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8" name="Rectangle 99">
            <a:extLst>
              <a:ext uri="{FF2B5EF4-FFF2-40B4-BE49-F238E27FC236}">
                <a16:creationId xmlns:a16="http://schemas.microsoft.com/office/drawing/2014/main" id="{4D0CA053-A17A-AFEE-D9B7-A66B9BD74909}"/>
              </a:ext>
            </a:extLst>
          </p:cNvPr>
          <p:cNvSpPr>
            <a:spLocks noChangeArrowheads="1"/>
          </p:cNvSpPr>
          <p:nvPr/>
        </p:nvSpPr>
        <p:spPr bwMode="auto">
          <a:xfrm>
            <a:off x="7499350" y="3381522"/>
            <a:ext cx="10227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a:ln>
                  <a:noFill/>
                </a:ln>
                <a:solidFill>
                  <a:srgbClr val="009900"/>
                </a:solidFill>
                <a:effectLst/>
                <a:uLnTx/>
                <a:uFillTx/>
                <a:latin typeface="Calibri" panose="020F0502020204030204" pitchFamily="34" charset="0"/>
                <a:ea typeface="+mn-ea"/>
                <a:cs typeface="+mn-cs"/>
              </a:rPr>
              <a:t>HMA+VEN (n=23)</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9" name="Freeform 100">
            <a:extLst>
              <a:ext uri="{FF2B5EF4-FFF2-40B4-BE49-F238E27FC236}">
                <a16:creationId xmlns:a16="http://schemas.microsoft.com/office/drawing/2014/main" id="{4D25DC23-9DCA-A1B2-12C9-A9224C319422}"/>
              </a:ext>
            </a:extLst>
          </p:cNvPr>
          <p:cNvSpPr>
            <a:spLocks/>
          </p:cNvSpPr>
          <p:nvPr/>
        </p:nvSpPr>
        <p:spPr bwMode="auto">
          <a:xfrm>
            <a:off x="5807075" y="2303609"/>
            <a:ext cx="2520950" cy="1014413"/>
          </a:xfrm>
          <a:custGeom>
            <a:avLst/>
            <a:gdLst>
              <a:gd name="T0" fmla="*/ 1588 w 1588"/>
              <a:gd name="T1" fmla="*/ 639 h 639"/>
              <a:gd name="T2" fmla="*/ 460 w 1588"/>
              <a:gd name="T3" fmla="*/ 639 h 639"/>
              <a:gd name="T4" fmla="*/ 460 w 1588"/>
              <a:gd name="T5" fmla="*/ 538 h 639"/>
              <a:gd name="T6" fmla="*/ 302 w 1588"/>
              <a:gd name="T7" fmla="*/ 538 h 639"/>
              <a:gd name="T8" fmla="*/ 302 w 1588"/>
              <a:gd name="T9" fmla="*/ 471 h 639"/>
              <a:gd name="T10" fmla="*/ 241 w 1588"/>
              <a:gd name="T11" fmla="*/ 471 h 639"/>
              <a:gd name="T12" fmla="*/ 241 w 1588"/>
              <a:gd name="T13" fmla="*/ 412 h 639"/>
              <a:gd name="T14" fmla="*/ 147 w 1588"/>
              <a:gd name="T15" fmla="*/ 412 h 639"/>
              <a:gd name="T16" fmla="*/ 147 w 1588"/>
              <a:gd name="T17" fmla="*/ 305 h 639"/>
              <a:gd name="T18" fmla="*/ 92 w 1588"/>
              <a:gd name="T19" fmla="*/ 305 h 639"/>
              <a:gd name="T20" fmla="*/ 92 w 1588"/>
              <a:gd name="T21" fmla="*/ 261 h 639"/>
              <a:gd name="T22" fmla="*/ 79 w 1588"/>
              <a:gd name="T23" fmla="*/ 261 h 639"/>
              <a:gd name="T24" fmla="*/ 79 w 1588"/>
              <a:gd name="T25" fmla="*/ 214 h 639"/>
              <a:gd name="T26" fmla="*/ 68 w 1588"/>
              <a:gd name="T27" fmla="*/ 214 h 639"/>
              <a:gd name="T28" fmla="*/ 68 w 1588"/>
              <a:gd name="T29" fmla="*/ 168 h 639"/>
              <a:gd name="T30" fmla="*/ 40 w 1588"/>
              <a:gd name="T31" fmla="*/ 168 h 639"/>
              <a:gd name="T32" fmla="*/ 40 w 1588"/>
              <a:gd name="T33" fmla="*/ 80 h 639"/>
              <a:gd name="T34" fmla="*/ 16 w 1588"/>
              <a:gd name="T35" fmla="*/ 80 h 639"/>
              <a:gd name="T36" fmla="*/ 16 w 1588"/>
              <a:gd name="T37" fmla="*/ 0 h 639"/>
              <a:gd name="T38" fmla="*/ 0 w 1588"/>
              <a:gd name="T39"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8" h="639">
                <a:moveTo>
                  <a:pt x="1588" y="639"/>
                </a:moveTo>
                <a:lnTo>
                  <a:pt x="460" y="639"/>
                </a:lnTo>
                <a:lnTo>
                  <a:pt x="460" y="538"/>
                </a:lnTo>
                <a:lnTo>
                  <a:pt x="302" y="538"/>
                </a:lnTo>
                <a:lnTo>
                  <a:pt x="302" y="471"/>
                </a:lnTo>
                <a:lnTo>
                  <a:pt x="241" y="471"/>
                </a:lnTo>
                <a:lnTo>
                  <a:pt x="241" y="412"/>
                </a:lnTo>
                <a:lnTo>
                  <a:pt x="147" y="412"/>
                </a:lnTo>
                <a:lnTo>
                  <a:pt x="147" y="305"/>
                </a:lnTo>
                <a:lnTo>
                  <a:pt x="92" y="305"/>
                </a:lnTo>
                <a:lnTo>
                  <a:pt x="92" y="261"/>
                </a:lnTo>
                <a:lnTo>
                  <a:pt x="79" y="261"/>
                </a:lnTo>
                <a:lnTo>
                  <a:pt x="79" y="214"/>
                </a:lnTo>
                <a:lnTo>
                  <a:pt x="68" y="214"/>
                </a:lnTo>
                <a:lnTo>
                  <a:pt x="68" y="168"/>
                </a:lnTo>
                <a:lnTo>
                  <a:pt x="40" y="168"/>
                </a:lnTo>
                <a:lnTo>
                  <a:pt x="40" y="80"/>
                </a:lnTo>
                <a:lnTo>
                  <a:pt x="16" y="80"/>
                </a:lnTo>
                <a:lnTo>
                  <a:pt x="16" y="0"/>
                </a:lnTo>
                <a:lnTo>
                  <a:pt x="0" y="0"/>
                </a:lnTo>
              </a:path>
            </a:pathLst>
          </a:custGeom>
          <a:noFill/>
          <a:ln w="19050">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Rectangle 101">
            <a:extLst>
              <a:ext uri="{FF2B5EF4-FFF2-40B4-BE49-F238E27FC236}">
                <a16:creationId xmlns:a16="http://schemas.microsoft.com/office/drawing/2014/main" id="{44C78D71-11D5-DDEA-D251-C3161D471536}"/>
              </a:ext>
            </a:extLst>
          </p:cNvPr>
          <p:cNvSpPr>
            <a:spLocks noChangeArrowheads="1"/>
          </p:cNvSpPr>
          <p:nvPr/>
        </p:nvSpPr>
        <p:spPr bwMode="auto">
          <a:xfrm>
            <a:off x="6984151" y="2600214"/>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 &lt; 0.001</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7" name="Rectangle 108">
            <a:extLst>
              <a:ext uri="{FF2B5EF4-FFF2-40B4-BE49-F238E27FC236}">
                <a16:creationId xmlns:a16="http://schemas.microsoft.com/office/drawing/2014/main" id="{72014EF3-CEB4-6335-2980-9F80DC5E6332}"/>
              </a:ext>
            </a:extLst>
          </p:cNvPr>
          <p:cNvSpPr>
            <a:spLocks noChangeArrowheads="1"/>
          </p:cNvSpPr>
          <p:nvPr/>
        </p:nvSpPr>
        <p:spPr bwMode="auto">
          <a:xfrm>
            <a:off x="9976191" y="2163737"/>
            <a:ext cx="13349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Hispanic</a:t>
            </a:r>
            <a:r>
              <a:rPr kumimoji="0" lang="fr-FR" altLang="fr-FR"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(all </a:t>
            </a:r>
            <a:r>
              <a:rPr kumimoji="0" lang="fr-FR" altLang="fr-FR" sz="1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ages</a:t>
            </a:r>
            <a:r>
              <a:rPr kumimoji="0" lang="fr-FR" altLang="fr-FR"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endParaRPr kumimoji="0" lang="fr-FR" altLang="fr-FR" sz="20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88" name="Rectangle 109">
            <a:extLst>
              <a:ext uri="{FF2B5EF4-FFF2-40B4-BE49-F238E27FC236}">
                <a16:creationId xmlns:a16="http://schemas.microsoft.com/office/drawing/2014/main" id="{9F4AE00E-B62D-823B-94EF-F0B127BC2699}"/>
              </a:ext>
            </a:extLst>
          </p:cNvPr>
          <p:cNvSpPr>
            <a:spLocks noChangeArrowheads="1"/>
          </p:cNvSpPr>
          <p:nvPr/>
        </p:nvSpPr>
        <p:spPr bwMode="auto">
          <a:xfrm>
            <a:off x="10590500" y="3195784"/>
            <a:ext cx="9938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a:ln>
                  <a:noFill/>
                </a:ln>
                <a:solidFill>
                  <a:srgbClr val="006699"/>
                </a:solidFill>
                <a:effectLst/>
                <a:uLnTx/>
                <a:uFillTx/>
                <a:latin typeface="Calibri" panose="020F0502020204030204" pitchFamily="34" charset="0"/>
                <a:ea typeface="+mn-ea"/>
                <a:cs typeface="+mn-cs"/>
              </a:rPr>
              <a:t>HMA+IVO (n=10)</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9" name="Rectangle 110">
            <a:extLst>
              <a:ext uri="{FF2B5EF4-FFF2-40B4-BE49-F238E27FC236}">
                <a16:creationId xmlns:a16="http://schemas.microsoft.com/office/drawing/2014/main" id="{2D866550-C932-9AFF-27AF-3E1046F0701A}"/>
              </a:ext>
            </a:extLst>
          </p:cNvPr>
          <p:cNvSpPr>
            <a:spLocks noChangeArrowheads="1"/>
          </p:cNvSpPr>
          <p:nvPr/>
        </p:nvSpPr>
        <p:spPr bwMode="auto">
          <a:xfrm>
            <a:off x="10865137" y="2879872"/>
            <a:ext cx="9457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dirty="0">
                <a:ln>
                  <a:noFill/>
                </a:ln>
                <a:solidFill>
                  <a:srgbClr val="CC3333"/>
                </a:solidFill>
                <a:effectLst/>
                <a:uLnTx/>
                <a:uFillTx/>
                <a:latin typeface="Calibri" panose="020F0502020204030204" pitchFamily="34" charset="0"/>
                <a:ea typeface="+mn-ea"/>
                <a:cs typeface="+mn-cs"/>
              </a:rPr>
              <a:t>Intensive (n=41)</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0" name="Rectangle 111">
            <a:extLst>
              <a:ext uri="{FF2B5EF4-FFF2-40B4-BE49-F238E27FC236}">
                <a16:creationId xmlns:a16="http://schemas.microsoft.com/office/drawing/2014/main" id="{132201D2-623D-7F12-C4F2-687118C31373}"/>
              </a:ext>
            </a:extLst>
          </p:cNvPr>
          <p:cNvSpPr>
            <a:spLocks noChangeArrowheads="1"/>
          </p:cNvSpPr>
          <p:nvPr/>
        </p:nvSpPr>
        <p:spPr bwMode="auto">
          <a:xfrm>
            <a:off x="10025350" y="2611584"/>
            <a:ext cx="10227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dirty="0">
                <a:ln>
                  <a:noFill/>
                </a:ln>
                <a:solidFill>
                  <a:srgbClr val="009900"/>
                </a:solidFill>
                <a:effectLst/>
                <a:uLnTx/>
                <a:uFillTx/>
                <a:latin typeface="Calibri" panose="020F0502020204030204" pitchFamily="34" charset="0"/>
                <a:ea typeface="+mn-ea"/>
                <a:cs typeface="+mn-cs"/>
              </a:rPr>
              <a:t>HMA+VEN (n=14)</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1" name="Rectangle 112">
            <a:extLst>
              <a:ext uri="{FF2B5EF4-FFF2-40B4-BE49-F238E27FC236}">
                <a16:creationId xmlns:a16="http://schemas.microsoft.com/office/drawing/2014/main" id="{E9DFF59C-8309-FFFB-3938-3E1120CED42F}"/>
              </a:ext>
            </a:extLst>
          </p:cNvPr>
          <p:cNvSpPr>
            <a:spLocks noChangeArrowheads="1"/>
          </p:cNvSpPr>
          <p:nvPr/>
        </p:nvSpPr>
        <p:spPr bwMode="auto">
          <a:xfrm>
            <a:off x="9482709" y="3381522"/>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 = 0.43</a:t>
            </a:r>
            <a:endParaRPr kumimoji="0" lang="fr-FR" altLang="fr-FR"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 name="Rectangle 126">
            <a:extLst>
              <a:ext uri="{FF2B5EF4-FFF2-40B4-BE49-F238E27FC236}">
                <a16:creationId xmlns:a16="http://schemas.microsoft.com/office/drawing/2014/main" id="{CE4D431F-1ECB-42F6-B4EA-3200E149C9FF}"/>
              </a:ext>
            </a:extLst>
          </p:cNvPr>
          <p:cNvSpPr>
            <a:spLocks noChangeArrowheads="1"/>
          </p:cNvSpPr>
          <p:nvPr/>
        </p:nvSpPr>
        <p:spPr bwMode="auto">
          <a:xfrm>
            <a:off x="6345204" y="4409268"/>
            <a:ext cx="15828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NH-Black (≥ 60 </a:t>
            </a:r>
            <a:r>
              <a:rPr kumimoji="0" lang="fr-FR" altLang="fr-FR" sz="1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years</a:t>
            </a:r>
            <a:r>
              <a:rPr kumimoji="0" lang="fr-FR" altLang="fr-FR"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endParaRPr kumimoji="0" lang="fr-FR" altLang="fr-FR" sz="20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206" name="Rectangle 127">
            <a:extLst>
              <a:ext uri="{FF2B5EF4-FFF2-40B4-BE49-F238E27FC236}">
                <a16:creationId xmlns:a16="http://schemas.microsoft.com/office/drawing/2014/main" id="{E8E811D3-B3E3-8D4A-CB93-0CC337FF78BB}"/>
              </a:ext>
            </a:extLst>
          </p:cNvPr>
          <p:cNvSpPr>
            <a:spLocks noChangeArrowheads="1"/>
          </p:cNvSpPr>
          <p:nvPr/>
        </p:nvSpPr>
        <p:spPr bwMode="auto">
          <a:xfrm>
            <a:off x="6556298" y="5770687"/>
            <a:ext cx="92172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dirty="0">
                <a:ln>
                  <a:noFill/>
                </a:ln>
                <a:solidFill>
                  <a:srgbClr val="006699"/>
                </a:solidFill>
                <a:effectLst/>
                <a:uLnTx/>
                <a:uFillTx/>
                <a:latin typeface="Calibri" panose="020F0502020204030204" pitchFamily="34" charset="0"/>
                <a:ea typeface="+mn-ea"/>
                <a:cs typeface="+mn-cs"/>
              </a:rPr>
              <a:t>HMA+IVO (n=8)</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7" name="Rectangle 128">
            <a:extLst>
              <a:ext uri="{FF2B5EF4-FFF2-40B4-BE49-F238E27FC236}">
                <a16:creationId xmlns:a16="http://schemas.microsoft.com/office/drawing/2014/main" id="{9867C39F-8244-1B48-E086-84E3BD4BD6E9}"/>
              </a:ext>
            </a:extLst>
          </p:cNvPr>
          <p:cNvSpPr>
            <a:spLocks noChangeArrowheads="1"/>
          </p:cNvSpPr>
          <p:nvPr/>
        </p:nvSpPr>
        <p:spPr bwMode="auto">
          <a:xfrm>
            <a:off x="6229036" y="5968848"/>
            <a:ext cx="10643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dirty="0">
                <a:ln>
                  <a:noFill/>
                </a:ln>
                <a:solidFill>
                  <a:srgbClr val="996600"/>
                </a:solidFill>
                <a:effectLst/>
                <a:uLnTx/>
                <a:uFillTx/>
                <a:latin typeface="Calibri" panose="020F0502020204030204" pitchFamily="34" charset="0"/>
                <a:ea typeface="+mn-ea"/>
                <a:cs typeface="+mn-cs"/>
              </a:rPr>
              <a:t>HMA </a:t>
            </a:r>
            <a:r>
              <a:rPr kumimoji="0" lang="fr-FR" altLang="fr-FR" sz="1100" b="1" i="0" u="none" strike="noStrike" kern="1200" cap="none" spc="0" normalizeH="0" baseline="0" noProof="0" dirty="0" err="1">
                <a:ln>
                  <a:noFill/>
                </a:ln>
                <a:solidFill>
                  <a:srgbClr val="996600"/>
                </a:solidFill>
                <a:effectLst/>
                <a:uLnTx/>
                <a:uFillTx/>
                <a:latin typeface="Calibri" panose="020F0502020204030204" pitchFamily="34" charset="0"/>
                <a:ea typeface="+mn-ea"/>
                <a:cs typeface="+mn-cs"/>
              </a:rPr>
              <a:t>alone</a:t>
            </a:r>
            <a:r>
              <a:rPr kumimoji="0" lang="fr-FR" altLang="fr-FR" sz="1100" b="1" i="0" u="none" strike="noStrike" kern="1200" cap="none" spc="0" normalizeH="0" baseline="0" noProof="0" dirty="0">
                <a:ln>
                  <a:noFill/>
                </a:ln>
                <a:solidFill>
                  <a:srgbClr val="996600"/>
                </a:solidFill>
                <a:effectLst/>
                <a:uLnTx/>
                <a:uFillTx/>
                <a:latin typeface="Calibri" panose="020F0502020204030204" pitchFamily="34" charset="0"/>
                <a:ea typeface="+mn-ea"/>
                <a:cs typeface="+mn-cs"/>
              </a:rPr>
              <a:t> (n=10)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8" name="Freeform 129">
            <a:extLst>
              <a:ext uri="{FF2B5EF4-FFF2-40B4-BE49-F238E27FC236}">
                <a16:creationId xmlns:a16="http://schemas.microsoft.com/office/drawing/2014/main" id="{786C1972-77FD-7510-D98D-22C7723EEB03}"/>
              </a:ext>
            </a:extLst>
          </p:cNvPr>
          <p:cNvSpPr>
            <a:spLocks/>
          </p:cNvSpPr>
          <p:nvPr/>
        </p:nvSpPr>
        <p:spPr bwMode="auto">
          <a:xfrm>
            <a:off x="5807075" y="4549140"/>
            <a:ext cx="373063" cy="1490663"/>
          </a:xfrm>
          <a:custGeom>
            <a:avLst/>
            <a:gdLst>
              <a:gd name="T0" fmla="*/ 235 w 235"/>
              <a:gd name="T1" fmla="*/ 939 h 939"/>
              <a:gd name="T2" fmla="*/ 235 w 235"/>
              <a:gd name="T3" fmla="*/ 835 h 939"/>
              <a:gd name="T4" fmla="*/ 210 w 235"/>
              <a:gd name="T5" fmla="*/ 835 h 939"/>
              <a:gd name="T6" fmla="*/ 210 w 235"/>
              <a:gd name="T7" fmla="*/ 728 h 939"/>
              <a:gd name="T8" fmla="*/ 46 w 235"/>
              <a:gd name="T9" fmla="*/ 728 h 939"/>
              <a:gd name="T10" fmla="*/ 46 w 235"/>
              <a:gd name="T11" fmla="*/ 621 h 939"/>
              <a:gd name="T12" fmla="*/ 40 w 235"/>
              <a:gd name="T13" fmla="*/ 621 h 939"/>
              <a:gd name="T14" fmla="*/ 40 w 235"/>
              <a:gd name="T15" fmla="*/ 511 h 939"/>
              <a:gd name="T16" fmla="*/ 32 w 235"/>
              <a:gd name="T17" fmla="*/ 511 h 939"/>
              <a:gd name="T18" fmla="*/ 32 w 235"/>
              <a:gd name="T19" fmla="*/ 298 h 939"/>
              <a:gd name="T20" fmla="*/ 12 w 235"/>
              <a:gd name="T21" fmla="*/ 298 h 939"/>
              <a:gd name="T22" fmla="*/ 12 w 235"/>
              <a:gd name="T23" fmla="*/ 188 h 939"/>
              <a:gd name="T24" fmla="*/ 0 w 235"/>
              <a:gd name="T25" fmla="*/ 188 h 939"/>
              <a:gd name="T26" fmla="*/ 0 w 235"/>
              <a:gd name="T27"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939">
                <a:moveTo>
                  <a:pt x="235" y="939"/>
                </a:moveTo>
                <a:lnTo>
                  <a:pt x="235" y="835"/>
                </a:lnTo>
                <a:lnTo>
                  <a:pt x="210" y="835"/>
                </a:lnTo>
                <a:lnTo>
                  <a:pt x="210" y="728"/>
                </a:lnTo>
                <a:lnTo>
                  <a:pt x="46" y="728"/>
                </a:lnTo>
                <a:lnTo>
                  <a:pt x="46" y="621"/>
                </a:lnTo>
                <a:lnTo>
                  <a:pt x="40" y="621"/>
                </a:lnTo>
                <a:lnTo>
                  <a:pt x="40" y="511"/>
                </a:lnTo>
                <a:lnTo>
                  <a:pt x="32" y="511"/>
                </a:lnTo>
                <a:lnTo>
                  <a:pt x="32" y="298"/>
                </a:lnTo>
                <a:lnTo>
                  <a:pt x="12" y="298"/>
                </a:lnTo>
                <a:lnTo>
                  <a:pt x="12" y="188"/>
                </a:lnTo>
                <a:lnTo>
                  <a:pt x="0" y="188"/>
                </a:lnTo>
                <a:lnTo>
                  <a:pt x="0" y="0"/>
                </a:lnTo>
              </a:path>
            </a:pathLst>
          </a:custGeom>
          <a:noFill/>
          <a:ln w="19050">
            <a:solidFill>
              <a:srgbClr val="99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Rectangle 130">
            <a:extLst>
              <a:ext uri="{FF2B5EF4-FFF2-40B4-BE49-F238E27FC236}">
                <a16:creationId xmlns:a16="http://schemas.microsoft.com/office/drawing/2014/main" id="{7186DA8E-E6C8-91D7-D38C-C5B5EBF1DC0D}"/>
              </a:ext>
            </a:extLst>
          </p:cNvPr>
          <p:cNvSpPr>
            <a:spLocks noChangeArrowheads="1"/>
          </p:cNvSpPr>
          <p:nvPr/>
        </p:nvSpPr>
        <p:spPr bwMode="auto">
          <a:xfrm>
            <a:off x="7533013" y="5508316"/>
            <a:ext cx="9457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dirty="0">
                <a:ln>
                  <a:noFill/>
                </a:ln>
                <a:solidFill>
                  <a:srgbClr val="CC3333"/>
                </a:solidFill>
                <a:effectLst/>
                <a:uLnTx/>
                <a:uFillTx/>
                <a:latin typeface="Calibri" panose="020F0502020204030204" pitchFamily="34" charset="0"/>
                <a:ea typeface="+mn-ea"/>
                <a:cs typeface="+mn-cs"/>
              </a:rPr>
              <a:t>Intensive (n=16)</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0" name="Rectangle 131">
            <a:extLst>
              <a:ext uri="{FF2B5EF4-FFF2-40B4-BE49-F238E27FC236}">
                <a16:creationId xmlns:a16="http://schemas.microsoft.com/office/drawing/2014/main" id="{E645E05A-D783-2B79-5C2E-4F5D280B81CE}"/>
              </a:ext>
            </a:extLst>
          </p:cNvPr>
          <p:cNvSpPr>
            <a:spLocks noChangeArrowheads="1"/>
          </p:cNvSpPr>
          <p:nvPr/>
        </p:nvSpPr>
        <p:spPr bwMode="auto">
          <a:xfrm>
            <a:off x="7158038" y="5262562"/>
            <a:ext cx="10227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dirty="0">
                <a:ln>
                  <a:noFill/>
                </a:ln>
                <a:solidFill>
                  <a:srgbClr val="009900"/>
                </a:solidFill>
                <a:effectLst/>
                <a:uLnTx/>
                <a:uFillTx/>
                <a:latin typeface="Calibri" panose="020F0502020204030204" pitchFamily="34" charset="0"/>
                <a:ea typeface="+mn-ea"/>
                <a:cs typeface="+mn-cs"/>
              </a:rPr>
              <a:t>HMA+VEN (n=21)</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1" name="Rectangle 132">
            <a:extLst>
              <a:ext uri="{FF2B5EF4-FFF2-40B4-BE49-F238E27FC236}">
                <a16:creationId xmlns:a16="http://schemas.microsoft.com/office/drawing/2014/main" id="{2CAF17D3-83DB-5067-0DDA-15517089AF2D}"/>
              </a:ext>
            </a:extLst>
          </p:cNvPr>
          <p:cNvSpPr>
            <a:spLocks noChangeArrowheads="1"/>
          </p:cNvSpPr>
          <p:nvPr/>
        </p:nvSpPr>
        <p:spPr bwMode="auto">
          <a:xfrm>
            <a:off x="6984151" y="4845745"/>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 &lt; 0.001</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3" name="Rectangle 144">
            <a:extLst>
              <a:ext uri="{FF2B5EF4-FFF2-40B4-BE49-F238E27FC236}">
                <a16:creationId xmlns:a16="http://schemas.microsoft.com/office/drawing/2014/main" id="{3CA8EB42-71B3-4C93-2A92-BD7C3F71B1B8}"/>
              </a:ext>
            </a:extLst>
          </p:cNvPr>
          <p:cNvSpPr>
            <a:spLocks noChangeArrowheads="1"/>
          </p:cNvSpPr>
          <p:nvPr/>
        </p:nvSpPr>
        <p:spPr bwMode="auto">
          <a:xfrm>
            <a:off x="9879515" y="4409268"/>
            <a:ext cx="15315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Hispanic</a:t>
            </a:r>
            <a:r>
              <a:rPr kumimoji="0" lang="fr-FR" altLang="fr-FR"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 60 </a:t>
            </a:r>
            <a:r>
              <a:rPr kumimoji="0" lang="fr-FR" altLang="fr-FR" sz="1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years</a:t>
            </a:r>
            <a:r>
              <a:rPr kumimoji="0" lang="fr-FR" altLang="fr-FR"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
            </a:r>
            <a:endParaRPr kumimoji="0" lang="fr-FR" altLang="fr-FR" sz="20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224" name="Rectangle 145">
            <a:extLst>
              <a:ext uri="{FF2B5EF4-FFF2-40B4-BE49-F238E27FC236}">
                <a16:creationId xmlns:a16="http://schemas.microsoft.com/office/drawing/2014/main" id="{14F8F965-0B3E-6133-391E-35D7B4EEAE15}"/>
              </a:ext>
            </a:extLst>
          </p:cNvPr>
          <p:cNvSpPr>
            <a:spLocks noChangeArrowheads="1"/>
          </p:cNvSpPr>
          <p:nvPr/>
        </p:nvSpPr>
        <p:spPr bwMode="auto">
          <a:xfrm>
            <a:off x="10515887" y="5071428"/>
            <a:ext cx="92172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a:ln>
                  <a:noFill/>
                </a:ln>
                <a:solidFill>
                  <a:srgbClr val="006699"/>
                </a:solidFill>
                <a:effectLst/>
                <a:uLnTx/>
                <a:uFillTx/>
                <a:latin typeface="Calibri" panose="020F0502020204030204" pitchFamily="34" charset="0"/>
                <a:ea typeface="+mn-ea"/>
                <a:cs typeface="+mn-cs"/>
              </a:rPr>
              <a:t>HMA+IVO (n=9)</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5" name="Rectangle 146">
            <a:extLst>
              <a:ext uri="{FF2B5EF4-FFF2-40B4-BE49-F238E27FC236}">
                <a16:creationId xmlns:a16="http://schemas.microsoft.com/office/drawing/2014/main" id="{F5352DE0-D160-92B5-B47C-B9FC0D61C7CE}"/>
              </a:ext>
            </a:extLst>
          </p:cNvPr>
          <p:cNvSpPr>
            <a:spLocks noChangeArrowheads="1"/>
          </p:cNvSpPr>
          <p:nvPr/>
        </p:nvSpPr>
        <p:spPr bwMode="auto">
          <a:xfrm>
            <a:off x="10260300" y="5827078"/>
            <a:ext cx="9457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a:ln>
                  <a:noFill/>
                </a:ln>
                <a:solidFill>
                  <a:srgbClr val="CC3333"/>
                </a:solidFill>
                <a:effectLst/>
                <a:uLnTx/>
                <a:uFillTx/>
                <a:latin typeface="Calibri" panose="020F0502020204030204" pitchFamily="34" charset="0"/>
                <a:ea typeface="+mn-ea"/>
                <a:cs typeface="+mn-cs"/>
              </a:rPr>
              <a:t>Intensive (n=41)</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6" name="Rectangle 147">
            <a:extLst>
              <a:ext uri="{FF2B5EF4-FFF2-40B4-BE49-F238E27FC236}">
                <a16:creationId xmlns:a16="http://schemas.microsoft.com/office/drawing/2014/main" id="{E88DEAAD-2A60-758C-E0BA-BEE3CD3D4AB9}"/>
              </a:ext>
            </a:extLst>
          </p:cNvPr>
          <p:cNvSpPr>
            <a:spLocks noChangeArrowheads="1"/>
          </p:cNvSpPr>
          <p:nvPr/>
        </p:nvSpPr>
        <p:spPr bwMode="auto">
          <a:xfrm>
            <a:off x="10365075" y="5433378"/>
            <a:ext cx="10227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a:ln>
                  <a:noFill/>
                </a:ln>
                <a:solidFill>
                  <a:srgbClr val="009900"/>
                </a:solidFill>
                <a:effectLst/>
                <a:uLnTx/>
                <a:uFillTx/>
                <a:latin typeface="Calibri" panose="020F0502020204030204" pitchFamily="34" charset="0"/>
                <a:ea typeface="+mn-ea"/>
                <a:cs typeface="+mn-cs"/>
              </a:rPr>
              <a:t>HMA+VEN (n=14)</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7" name="Rectangle 148">
            <a:extLst>
              <a:ext uri="{FF2B5EF4-FFF2-40B4-BE49-F238E27FC236}">
                <a16:creationId xmlns:a16="http://schemas.microsoft.com/office/drawing/2014/main" id="{A1BFCA10-B5B6-F2FD-5DE9-7A976E52E401}"/>
              </a:ext>
            </a:extLst>
          </p:cNvPr>
          <p:cNvSpPr>
            <a:spLocks noChangeArrowheads="1"/>
          </p:cNvSpPr>
          <p:nvPr/>
        </p:nvSpPr>
        <p:spPr bwMode="auto">
          <a:xfrm>
            <a:off x="9482709" y="5627053"/>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 = 0.79</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33" name="Freeform 154">
            <a:extLst>
              <a:ext uri="{FF2B5EF4-FFF2-40B4-BE49-F238E27FC236}">
                <a16:creationId xmlns:a16="http://schemas.microsoft.com/office/drawing/2014/main" id="{5A87B0D9-8EFC-13E9-77D0-504D38C43BBD}"/>
              </a:ext>
            </a:extLst>
          </p:cNvPr>
          <p:cNvSpPr>
            <a:spLocks/>
          </p:cNvSpPr>
          <p:nvPr/>
        </p:nvSpPr>
        <p:spPr bwMode="auto">
          <a:xfrm>
            <a:off x="5824538" y="2303609"/>
            <a:ext cx="2619375" cy="1328738"/>
          </a:xfrm>
          <a:custGeom>
            <a:avLst/>
            <a:gdLst>
              <a:gd name="T0" fmla="*/ 1650 w 1650"/>
              <a:gd name="T1" fmla="*/ 837 h 837"/>
              <a:gd name="T2" fmla="*/ 404 w 1650"/>
              <a:gd name="T3" fmla="*/ 837 h 837"/>
              <a:gd name="T4" fmla="*/ 404 w 1650"/>
              <a:gd name="T5" fmla="*/ 732 h 837"/>
              <a:gd name="T6" fmla="*/ 344 w 1650"/>
              <a:gd name="T7" fmla="*/ 732 h 837"/>
              <a:gd name="T8" fmla="*/ 344 w 1650"/>
              <a:gd name="T9" fmla="*/ 628 h 837"/>
              <a:gd name="T10" fmla="*/ 222 w 1650"/>
              <a:gd name="T11" fmla="*/ 628 h 837"/>
              <a:gd name="T12" fmla="*/ 222 w 1650"/>
              <a:gd name="T13" fmla="*/ 523 h 837"/>
              <a:gd name="T14" fmla="*/ 99 w 1650"/>
              <a:gd name="T15" fmla="*/ 523 h 837"/>
              <a:gd name="T16" fmla="*/ 99 w 1650"/>
              <a:gd name="T17" fmla="*/ 422 h 837"/>
              <a:gd name="T18" fmla="*/ 88 w 1650"/>
              <a:gd name="T19" fmla="*/ 422 h 837"/>
              <a:gd name="T20" fmla="*/ 88 w 1650"/>
              <a:gd name="T21" fmla="*/ 315 h 837"/>
              <a:gd name="T22" fmla="*/ 46 w 1650"/>
              <a:gd name="T23" fmla="*/ 315 h 837"/>
              <a:gd name="T24" fmla="*/ 46 w 1650"/>
              <a:gd name="T25" fmla="*/ 211 h 837"/>
              <a:gd name="T26" fmla="*/ 29 w 1650"/>
              <a:gd name="T27" fmla="*/ 211 h 837"/>
              <a:gd name="T28" fmla="*/ 29 w 1650"/>
              <a:gd name="T29" fmla="*/ 104 h 837"/>
              <a:gd name="T30" fmla="*/ 0 w 1650"/>
              <a:gd name="T31" fmla="*/ 104 h 837"/>
              <a:gd name="T32" fmla="*/ 0 w 1650"/>
              <a:gd name="T33"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0" h="837">
                <a:moveTo>
                  <a:pt x="1650" y="837"/>
                </a:moveTo>
                <a:lnTo>
                  <a:pt x="404" y="837"/>
                </a:lnTo>
                <a:lnTo>
                  <a:pt x="404" y="732"/>
                </a:lnTo>
                <a:lnTo>
                  <a:pt x="344" y="732"/>
                </a:lnTo>
                <a:lnTo>
                  <a:pt x="344" y="628"/>
                </a:lnTo>
                <a:lnTo>
                  <a:pt x="222" y="628"/>
                </a:lnTo>
                <a:lnTo>
                  <a:pt x="222" y="523"/>
                </a:lnTo>
                <a:lnTo>
                  <a:pt x="99" y="523"/>
                </a:lnTo>
                <a:lnTo>
                  <a:pt x="99" y="422"/>
                </a:lnTo>
                <a:lnTo>
                  <a:pt x="88" y="422"/>
                </a:lnTo>
                <a:lnTo>
                  <a:pt x="88" y="315"/>
                </a:lnTo>
                <a:lnTo>
                  <a:pt x="46" y="315"/>
                </a:lnTo>
                <a:lnTo>
                  <a:pt x="46" y="211"/>
                </a:lnTo>
                <a:lnTo>
                  <a:pt x="29" y="211"/>
                </a:lnTo>
                <a:lnTo>
                  <a:pt x="29" y="104"/>
                </a:lnTo>
                <a:lnTo>
                  <a:pt x="0" y="104"/>
                </a:lnTo>
                <a:lnTo>
                  <a:pt x="0" y="0"/>
                </a:lnTo>
              </a:path>
            </a:pathLst>
          </a:custGeom>
          <a:noFill/>
          <a:ln w="19050">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4" name="Freeform 155">
            <a:extLst>
              <a:ext uri="{FF2B5EF4-FFF2-40B4-BE49-F238E27FC236}">
                <a16:creationId xmlns:a16="http://schemas.microsoft.com/office/drawing/2014/main" id="{6429B507-9C3E-8F35-3CA5-0EA056107EC9}"/>
              </a:ext>
            </a:extLst>
          </p:cNvPr>
          <p:cNvSpPr>
            <a:spLocks/>
          </p:cNvSpPr>
          <p:nvPr/>
        </p:nvSpPr>
        <p:spPr bwMode="auto">
          <a:xfrm>
            <a:off x="5807075" y="2303609"/>
            <a:ext cx="2641600" cy="1035050"/>
          </a:xfrm>
          <a:custGeom>
            <a:avLst/>
            <a:gdLst>
              <a:gd name="T0" fmla="*/ 1664 w 1664"/>
              <a:gd name="T1" fmla="*/ 652 h 652"/>
              <a:gd name="T2" fmla="*/ 1546 w 1664"/>
              <a:gd name="T3" fmla="*/ 652 h 652"/>
              <a:gd name="T4" fmla="*/ 1546 w 1664"/>
              <a:gd name="T5" fmla="*/ 553 h 652"/>
              <a:gd name="T6" fmla="*/ 791 w 1664"/>
              <a:gd name="T7" fmla="*/ 553 h 652"/>
              <a:gd name="T8" fmla="*/ 791 w 1664"/>
              <a:gd name="T9" fmla="*/ 486 h 652"/>
              <a:gd name="T10" fmla="*/ 551 w 1664"/>
              <a:gd name="T11" fmla="*/ 486 h 652"/>
              <a:gd name="T12" fmla="*/ 551 w 1664"/>
              <a:gd name="T13" fmla="*/ 445 h 652"/>
              <a:gd name="T14" fmla="*/ 511 w 1664"/>
              <a:gd name="T15" fmla="*/ 445 h 652"/>
              <a:gd name="T16" fmla="*/ 511 w 1664"/>
              <a:gd name="T17" fmla="*/ 415 h 652"/>
              <a:gd name="T18" fmla="*/ 500 w 1664"/>
              <a:gd name="T19" fmla="*/ 415 h 652"/>
              <a:gd name="T20" fmla="*/ 500 w 1664"/>
              <a:gd name="T21" fmla="*/ 378 h 652"/>
              <a:gd name="T22" fmla="*/ 487 w 1664"/>
              <a:gd name="T23" fmla="*/ 378 h 652"/>
              <a:gd name="T24" fmla="*/ 487 w 1664"/>
              <a:gd name="T25" fmla="*/ 340 h 652"/>
              <a:gd name="T26" fmla="*/ 365 w 1664"/>
              <a:gd name="T27" fmla="*/ 340 h 652"/>
              <a:gd name="T28" fmla="*/ 365 w 1664"/>
              <a:gd name="T29" fmla="*/ 303 h 652"/>
              <a:gd name="T30" fmla="*/ 269 w 1664"/>
              <a:gd name="T31" fmla="*/ 303 h 652"/>
              <a:gd name="T32" fmla="*/ 269 w 1664"/>
              <a:gd name="T33" fmla="*/ 272 h 652"/>
              <a:gd name="T34" fmla="*/ 215 w 1664"/>
              <a:gd name="T35" fmla="*/ 272 h 652"/>
              <a:gd name="T36" fmla="*/ 215 w 1664"/>
              <a:gd name="T37" fmla="*/ 242 h 652"/>
              <a:gd name="T38" fmla="*/ 203 w 1664"/>
              <a:gd name="T39" fmla="*/ 242 h 652"/>
              <a:gd name="T40" fmla="*/ 203 w 1664"/>
              <a:gd name="T41" fmla="*/ 214 h 652"/>
              <a:gd name="T42" fmla="*/ 161 w 1664"/>
              <a:gd name="T43" fmla="*/ 214 h 652"/>
              <a:gd name="T44" fmla="*/ 161 w 1664"/>
              <a:gd name="T45" fmla="*/ 185 h 652"/>
              <a:gd name="T46" fmla="*/ 101 w 1664"/>
              <a:gd name="T47" fmla="*/ 185 h 652"/>
              <a:gd name="T48" fmla="*/ 101 w 1664"/>
              <a:gd name="T49" fmla="*/ 168 h 652"/>
              <a:gd name="T50" fmla="*/ 94 w 1664"/>
              <a:gd name="T51" fmla="*/ 168 h 652"/>
              <a:gd name="T52" fmla="*/ 94 w 1664"/>
              <a:gd name="T53" fmla="*/ 142 h 652"/>
              <a:gd name="T54" fmla="*/ 86 w 1664"/>
              <a:gd name="T55" fmla="*/ 142 h 652"/>
              <a:gd name="T56" fmla="*/ 86 w 1664"/>
              <a:gd name="T57" fmla="*/ 115 h 652"/>
              <a:gd name="T58" fmla="*/ 65 w 1664"/>
              <a:gd name="T59" fmla="*/ 115 h 652"/>
              <a:gd name="T60" fmla="*/ 65 w 1664"/>
              <a:gd name="T61" fmla="*/ 91 h 652"/>
              <a:gd name="T62" fmla="*/ 54 w 1664"/>
              <a:gd name="T63" fmla="*/ 91 h 652"/>
              <a:gd name="T64" fmla="*/ 54 w 1664"/>
              <a:gd name="T65" fmla="*/ 43 h 652"/>
              <a:gd name="T66" fmla="*/ 32 w 1664"/>
              <a:gd name="T67" fmla="*/ 43 h 652"/>
              <a:gd name="T68" fmla="*/ 32 w 1664"/>
              <a:gd name="T69" fmla="*/ 25 h 652"/>
              <a:gd name="T70" fmla="*/ 26 w 1664"/>
              <a:gd name="T71" fmla="*/ 25 h 652"/>
              <a:gd name="T72" fmla="*/ 26 w 1664"/>
              <a:gd name="T73" fmla="*/ 0 h 652"/>
              <a:gd name="T74" fmla="*/ 0 w 1664"/>
              <a:gd name="T75"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4" h="652">
                <a:moveTo>
                  <a:pt x="1664" y="652"/>
                </a:moveTo>
                <a:lnTo>
                  <a:pt x="1546" y="652"/>
                </a:lnTo>
                <a:lnTo>
                  <a:pt x="1546" y="553"/>
                </a:lnTo>
                <a:lnTo>
                  <a:pt x="791" y="553"/>
                </a:lnTo>
                <a:lnTo>
                  <a:pt x="791" y="486"/>
                </a:lnTo>
                <a:lnTo>
                  <a:pt x="551" y="486"/>
                </a:lnTo>
                <a:lnTo>
                  <a:pt x="551" y="445"/>
                </a:lnTo>
                <a:lnTo>
                  <a:pt x="511" y="445"/>
                </a:lnTo>
                <a:lnTo>
                  <a:pt x="511" y="415"/>
                </a:lnTo>
                <a:lnTo>
                  <a:pt x="500" y="415"/>
                </a:lnTo>
                <a:lnTo>
                  <a:pt x="500" y="378"/>
                </a:lnTo>
                <a:lnTo>
                  <a:pt x="487" y="378"/>
                </a:lnTo>
                <a:lnTo>
                  <a:pt x="487" y="340"/>
                </a:lnTo>
                <a:lnTo>
                  <a:pt x="365" y="340"/>
                </a:lnTo>
                <a:lnTo>
                  <a:pt x="365" y="303"/>
                </a:lnTo>
                <a:lnTo>
                  <a:pt x="269" y="303"/>
                </a:lnTo>
                <a:lnTo>
                  <a:pt x="269" y="272"/>
                </a:lnTo>
                <a:lnTo>
                  <a:pt x="215" y="272"/>
                </a:lnTo>
                <a:lnTo>
                  <a:pt x="215" y="242"/>
                </a:lnTo>
                <a:lnTo>
                  <a:pt x="203" y="242"/>
                </a:lnTo>
                <a:lnTo>
                  <a:pt x="203" y="214"/>
                </a:lnTo>
                <a:lnTo>
                  <a:pt x="161" y="214"/>
                </a:lnTo>
                <a:lnTo>
                  <a:pt x="161" y="185"/>
                </a:lnTo>
                <a:lnTo>
                  <a:pt x="101" y="185"/>
                </a:lnTo>
                <a:lnTo>
                  <a:pt x="101" y="168"/>
                </a:lnTo>
                <a:lnTo>
                  <a:pt x="94" y="168"/>
                </a:lnTo>
                <a:lnTo>
                  <a:pt x="94" y="142"/>
                </a:lnTo>
                <a:lnTo>
                  <a:pt x="86" y="142"/>
                </a:lnTo>
                <a:lnTo>
                  <a:pt x="86" y="115"/>
                </a:lnTo>
                <a:lnTo>
                  <a:pt x="65" y="115"/>
                </a:lnTo>
                <a:lnTo>
                  <a:pt x="65" y="91"/>
                </a:lnTo>
                <a:lnTo>
                  <a:pt x="54" y="91"/>
                </a:lnTo>
                <a:lnTo>
                  <a:pt x="54" y="43"/>
                </a:lnTo>
                <a:lnTo>
                  <a:pt x="32" y="43"/>
                </a:lnTo>
                <a:lnTo>
                  <a:pt x="32" y="25"/>
                </a:lnTo>
                <a:lnTo>
                  <a:pt x="26" y="25"/>
                </a:lnTo>
                <a:lnTo>
                  <a:pt x="26" y="0"/>
                </a:lnTo>
                <a:lnTo>
                  <a:pt x="0" y="0"/>
                </a:lnTo>
              </a:path>
            </a:pathLst>
          </a:custGeom>
          <a:noFill/>
          <a:ln w="19050">
            <a:solidFill>
              <a:srgbClr val="CC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5" name="Freeform 156">
            <a:extLst>
              <a:ext uri="{FF2B5EF4-FFF2-40B4-BE49-F238E27FC236}">
                <a16:creationId xmlns:a16="http://schemas.microsoft.com/office/drawing/2014/main" id="{DD92F4B3-23D4-F481-2911-A42724ABB284}"/>
              </a:ext>
            </a:extLst>
          </p:cNvPr>
          <p:cNvSpPr>
            <a:spLocks/>
          </p:cNvSpPr>
          <p:nvPr/>
        </p:nvSpPr>
        <p:spPr bwMode="auto">
          <a:xfrm>
            <a:off x="5807075" y="4549140"/>
            <a:ext cx="658813" cy="1474788"/>
          </a:xfrm>
          <a:custGeom>
            <a:avLst/>
            <a:gdLst>
              <a:gd name="T0" fmla="*/ 415 w 415"/>
              <a:gd name="T1" fmla="*/ 929 h 929"/>
              <a:gd name="T2" fmla="*/ 415 w 415"/>
              <a:gd name="T3" fmla="*/ 806 h 929"/>
              <a:gd name="T4" fmla="*/ 359 w 415"/>
              <a:gd name="T5" fmla="*/ 806 h 929"/>
              <a:gd name="T6" fmla="*/ 359 w 415"/>
              <a:gd name="T7" fmla="*/ 670 h 929"/>
              <a:gd name="T8" fmla="*/ 111 w 415"/>
              <a:gd name="T9" fmla="*/ 670 h 929"/>
              <a:gd name="T10" fmla="*/ 111 w 415"/>
              <a:gd name="T11" fmla="*/ 536 h 929"/>
              <a:gd name="T12" fmla="*/ 98 w 415"/>
              <a:gd name="T13" fmla="*/ 536 h 929"/>
              <a:gd name="T14" fmla="*/ 98 w 415"/>
              <a:gd name="T15" fmla="*/ 404 h 929"/>
              <a:gd name="T16" fmla="*/ 60 w 415"/>
              <a:gd name="T17" fmla="*/ 404 h 929"/>
              <a:gd name="T18" fmla="*/ 60 w 415"/>
              <a:gd name="T19" fmla="*/ 267 h 929"/>
              <a:gd name="T20" fmla="*/ 41 w 415"/>
              <a:gd name="T21" fmla="*/ 267 h 929"/>
              <a:gd name="T22" fmla="*/ 41 w 415"/>
              <a:gd name="T23" fmla="*/ 131 h 929"/>
              <a:gd name="T24" fmla="*/ 19 w 415"/>
              <a:gd name="T25" fmla="*/ 131 h 929"/>
              <a:gd name="T26" fmla="*/ 19 w 415"/>
              <a:gd name="T27" fmla="*/ 62 h 929"/>
              <a:gd name="T28" fmla="*/ 9 w 415"/>
              <a:gd name="T29" fmla="*/ 62 h 929"/>
              <a:gd name="T30" fmla="*/ 9 w 415"/>
              <a:gd name="T31" fmla="*/ 0 h 929"/>
              <a:gd name="T32" fmla="*/ 0 w 415"/>
              <a:gd name="T33"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9">
                <a:moveTo>
                  <a:pt x="415" y="929"/>
                </a:moveTo>
                <a:lnTo>
                  <a:pt x="415" y="806"/>
                </a:lnTo>
                <a:lnTo>
                  <a:pt x="359" y="806"/>
                </a:lnTo>
                <a:lnTo>
                  <a:pt x="359" y="670"/>
                </a:lnTo>
                <a:lnTo>
                  <a:pt x="111" y="670"/>
                </a:lnTo>
                <a:lnTo>
                  <a:pt x="111" y="536"/>
                </a:lnTo>
                <a:lnTo>
                  <a:pt x="98" y="536"/>
                </a:lnTo>
                <a:lnTo>
                  <a:pt x="98" y="404"/>
                </a:lnTo>
                <a:lnTo>
                  <a:pt x="60" y="404"/>
                </a:lnTo>
                <a:lnTo>
                  <a:pt x="60" y="267"/>
                </a:lnTo>
                <a:lnTo>
                  <a:pt x="41" y="267"/>
                </a:lnTo>
                <a:lnTo>
                  <a:pt x="41" y="131"/>
                </a:lnTo>
                <a:lnTo>
                  <a:pt x="19" y="131"/>
                </a:lnTo>
                <a:lnTo>
                  <a:pt x="19" y="62"/>
                </a:lnTo>
                <a:lnTo>
                  <a:pt x="9" y="62"/>
                </a:lnTo>
                <a:lnTo>
                  <a:pt x="9" y="0"/>
                </a:lnTo>
                <a:lnTo>
                  <a:pt x="0" y="0"/>
                </a:lnTo>
              </a:path>
            </a:pathLst>
          </a:custGeom>
          <a:noFill/>
          <a:ln w="19050">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6" name="Freeform 157">
            <a:extLst>
              <a:ext uri="{FF2B5EF4-FFF2-40B4-BE49-F238E27FC236}">
                <a16:creationId xmlns:a16="http://schemas.microsoft.com/office/drawing/2014/main" id="{DFB3CDE4-596A-CD84-4418-F794056DED47}"/>
              </a:ext>
            </a:extLst>
          </p:cNvPr>
          <p:cNvSpPr>
            <a:spLocks/>
          </p:cNvSpPr>
          <p:nvPr/>
        </p:nvSpPr>
        <p:spPr bwMode="auto">
          <a:xfrm>
            <a:off x="5807075" y="4549140"/>
            <a:ext cx="2522538" cy="952500"/>
          </a:xfrm>
          <a:custGeom>
            <a:avLst/>
            <a:gdLst>
              <a:gd name="T0" fmla="*/ 1589 w 1589"/>
              <a:gd name="T1" fmla="*/ 600 h 600"/>
              <a:gd name="T2" fmla="*/ 464 w 1589"/>
              <a:gd name="T3" fmla="*/ 600 h 600"/>
              <a:gd name="T4" fmla="*/ 464 w 1589"/>
              <a:gd name="T5" fmla="*/ 486 h 600"/>
              <a:gd name="T6" fmla="*/ 304 w 1589"/>
              <a:gd name="T7" fmla="*/ 486 h 600"/>
              <a:gd name="T8" fmla="*/ 304 w 1589"/>
              <a:gd name="T9" fmla="*/ 411 h 600"/>
              <a:gd name="T10" fmla="*/ 242 w 1589"/>
              <a:gd name="T11" fmla="*/ 411 h 600"/>
              <a:gd name="T12" fmla="*/ 242 w 1589"/>
              <a:gd name="T13" fmla="*/ 343 h 600"/>
              <a:gd name="T14" fmla="*/ 149 w 1589"/>
              <a:gd name="T15" fmla="*/ 343 h 600"/>
              <a:gd name="T16" fmla="*/ 149 w 1589"/>
              <a:gd name="T17" fmla="*/ 281 h 600"/>
              <a:gd name="T18" fmla="*/ 97 w 1589"/>
              <a:gd name="T19" fmla="*/ 281 h 600"/>
              <a:gd name="T20" fmla="*/ 97 w 1589"/>
              <a:gd name="T21" fmla="*/ 233 h 600"/>
              <a:gd name="T22" fmla="*/ 80 w 1589"/>
              <a:gd name="T23" fmla="*/ 233 h 600"/>
              <a:gd name="T24" fmla="*/ 80 w 1589"/>
              <a:gd name="T25" fmla="*/ 179 h 600"/>
              <a:gd name="T26" fmla="*/ 54 w 1589"/>
              <a:gd name="T27" fmla="*/ 179 h 600"/>
              <a:gd name="T28" fmla="*/ 54 w 1589"/>
              <a:gd name="T29" fmla="*/ 122 h 600"/>
              <a:gd name="T30" fmla="*/ 44 w 1589"/>
              <a:gd name="T31" fmla="*/ 122 h 600"/>
              <a:gd name="T32" fmla="*/ 44 w 1589"/>
              <a:gd name="T33" fmla="*/ 86 h 600"/>
              <a:gd name="T34" fmla="*/ 9 w 1589"/>
              <a:gd name="T35" fmla="*/ 86 h 600"/>
              <a:gd name="T36" fmla="*/ 9 w 1589"/>
              <a:gd name="T37" fmla="*/ 0 h 600"/>
              <a:gd name="T38" fmla="*/ 0 w 1589"/>
              <a:gd name="T3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9" h="600">
                <a:moveTo>
                  <a:pt x="1589" y="600"/>
                </a:moveTo>
                <a:lnTo>
                  <a:pt x="464" y="600"/>
                </a:lnTo>
                <a:lnTo>
                  <a:pt x="464" y="486"/>
                </a:lnTo>
                <a:lnTo>
                  <a:pt x="304" y="486"/>
                </a:lnTo>
                <a:lnTo>
                  <a:pt x="304" y="411"/>
                </a:lnTo>
                <a:lnTo>
                  <a:pt x="242" y="411"/>
                </a:lnTo>
                <a:lnTo>
                  <a:pt x="242" y="343"/>
                </a:lnTo>
                <a:lnTo>
                  <a:pt x="149" y="343"/>
                </a:lnTo>
                <a:lnTo>
                  <a:pt x="149" y="281"/>
                </a:lnTo>
                <a:lnTo>
                  <a:pt x="97" y="281"/>
                </a:lnTo>
                <a:lnTo>
                  <a:pt x="97" y="233"/>
                </a:lnTo>
                <a:lnTo>
                  <a:pt x="80" y="233"/>
                </a:lnTo>
                <a:lnTo>
                  <a:pt x="80" y="179"/>
                </a:lnTo>
                <a:lnTo>
                  <a:pt x="54" y="179"/>
                </a:lnTo>
                <a:lnTo>
                  <a:pt x="54" y="122"/>
                </a:lnTo>
                <a:lnTo>
                  <a:pt x="44" y="122"/>
                </a:lnTo>
                <a:lnTo>
                  <a:pt x="44" y="86"/>
                </a:lnTo>
                <a:lnTo>
                  <a:pt x="9" y="86"/>
                </a:lnTo>
                <a:lnTo>
                  <a:pt x="9" y="0"/>
                </a:lnTo>
                <a:lnTo>
                  <a:pt x="0" y="0"/>
                </a:lnTo>
              </a:path>
            </a:pathLst>
          </a:custGeom>
          <a:noFill/>
          <a:ln w="19050">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7" name="Freeform 158">
            <a:extLst>
              <a:ext uri="{FF2B5EF4-FFF2-40B4-BE49-F238E27FC236}">
                <a16:creationId xmlns:a16="http://schemas.microsoft.com/office/drawing/2014/main" id="{421347D0-A22C-FA97-B144-6590CE9E5F6F}"/>
              </a:ext>
            </a:extLst>
          </p:cNvPr>
          <p:cNvSpPr>
            <a:spLocks/>
          </p:cNvSpPr>
          <p:nvPr/>
        </p:nvSpPr>
        <p:spPr bwMode="auto">
          <a:xfrm>
            <a:off x="5807075" y="4549140"/>
            <a:ext cx="2459038" cy="1490663"/>
          </a:xfrm>
          <a:custGeom>
            <a:avLst/>
            <a:gdLst>
              <a:gd name="T0" fmla="*/ 1549 w 1549"/>
              <a:gd name="T1" fmla="*/ 939 h 939"/>
              <a:gd name="T2" fmla="*/ 1549 w 1549"/>
              <a:gd name="T3" fmla="*/ 707 h 939"/>
              <a:gd name="T4" fmla="*/ 513 w 1549"/>
              <a:gd name="T5" fmla="*/ 707 h 939"/>
              <a:gd name="T6" fmla="*/ 513 w 1549"/>
              <a:gd name="T7" fmla="*/ 630 h 939"/>
              <a:gd name="T8" fmla="*/ 499 w 1549"/>
              <a:gd name="T9" fmla="*/ 630 h 939"/>
              <a:gd name="T10" fmla="*/ 499 w 1549"/>
              <a:gd name="T11" fmla="*/ 546 h 939"/>
              <a:gd name="T12" fmla="*/ 271 w 1549"/>
              <a:gd name="T13" fmla="*/ 546 h 939"/>
              <a:gd name="T14" fmla="*/ 271 w 1549"/>
              <a:gd name="T15" fmla="*/ 481 h 939"/>
              <a:gd name="T16" fmla="*/ 218 w 1549"/>
              <a:gd name="T17" fmla="*/ 481 h 939"/>
              <a:gd name="T18" fmla="*/ 218 w 1549"/>
              <a:gd name="T19" fmla="*/ 415 h 939"/>
              <a:gd name="T20" fmla="*/ 165 w 1549"/>
              <a:gd name="T21" fmla="*/ 415 h 939"/>
              <a:gd name="T22" fmla="*/ 165 w 1549"/>
              <a:gd name="T23" fmla="*/ 348 h 939"/>
              <a:gd name="T24" fmla="*/ 99 w 1549"/>
              <a:gd name="T25" fmla="*/ 348 h 939"/>
              <a:gd name="T26" fmla="*/ 99 w 1549"/>
              <a:gd name="T27" fmla="*/ 293 h 939"/>
              <a:gd name="T28" fmla="*/ 80 w 1549"/>
              <a:gd name="T29" fmla="*/ 293 h 939"/>
              <a:gd name="T30" fmla="*/ 80 w 1549"/>
              <a:gd name="T31" fmla="*/ 233 h 939"/>
              <a:gd name="T32" fmla="*/ 65 w 1549"/>
              <a:gd name="T33" fmla="*/ 233 h 939"/>
              <a:gd name="T34" fmla="*/ 65 w 1549"/>
              <a:gd name="T35" fmla="*/ 185 h 939"/>
              <a:gd name="T36" fmla="*/ 54 w 1549"/>
              <a:gd name="T37" fmla="*/ 185 h 939"/>
              <a:gd name="T38" fmla="*/ 54 w 1549"/>
              <a:gd name="T39" fmla="*/ 117 h 939"/>
              <a:gd name="T40" fmla="*/ 37 w 1549"/>
              <a:gd name="T41" fmla="*/ 117 h 939"/>
              <a:gd name="T42" fmla="*/ 37 w 1549"/>
              <a:gd name="T43" fmla="*/ 55 h 939"/>
              <a:gd name="T44" fmla="*/ 21 w 1549"/>
              <a:gd name="T45" fmla="*/ 55 h 939"/>
              <a:gd name="T46" fmla="*/ 21 w 1549"/>
              <a:gd name="T47" fmla="*/ 0 h 939"/>
              <a:gd name="T48" fmla="*/ 0 w 1549"/>
              <a:gd name="T49"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9" h="939">
                <a:moveTo>
                  <a:pt x="1549" y="939"/>
                </a:moveTo>
                <a:lnTo>
                  <a:pt x="1549" y="707"/>
                </a:lnTo>
                <a:lnTo>
                  <a:pt x="513" y="707"/>
                </a:lnTo>
                <a:lnTo>
                  <a:pt x="513" y="630"/>
                </a:lnTo>
                <a:lnTo>
                  <a:pt x="499" y="630"/>
                </a:lnTo>
                <a:lnTo>
                  <a:pt x="499" y="546"/>
                </a:lnTo>
                <a:lnTo>
                  <a:pt x="271" y="546"/>
                </a:lnTo>
                <a:lnTo>
                  <a:pt x="271" y="481"/>
                </a:lnTo>
                <a:lnTo>
                  <a:pt x="218" y="481"/>
                </a:lnTo>
                <a:lnTo>
                  <a:pt x="218" y="415"/>
                </a:lnTo>
                <a:lnTo>
                  <a:pt x="165" y="415"/>
                </a:lnTo>
                <a:lnTo>
                  <a:pt x="165" y="348"/>
                </a:lnTo>
                <a:lnTo>
                  <a:pt x="99" y="348"/>
                </a:lnTo>
                <a:lnTo>
                  <a:pt x="99" y="293"/>
                </a:lnTo>
                <a:lnTo>
                  <a:pt x="80" y="293"/>
                </a:lnTo>
                <a:lnTo>
                  <a:pt x="80" y="233"/>
                </a:lnTo>
                <a:lnTo>
                  <a:pt x="65" y="233"/>
                </a:lnTo>
                <a:lnTo>
                  <a:pt x="65" y="185"/>
                </a:lnTo>
                <a:lnTo>
                  <a:pt x="54" y="185"/>
                </a:lnTo>
                <a:lnTo>
                  <a:pt x="54" y="117"/>
                </a:lnTo>
                <a:lnTo>
                  <a:pt x="37" y="117"/>
                </a:lnTo>
                <a:lnTo>
                  <a:pt x="37" y="55"/>
                </a:lnTo>
                <a:lnTo>
                  <a:pt x="21" y="55"/>
                </a:lnTo>
                <a:lnTo>
                  <a:pt x="21" y="0"/>
                </a:lnTo>
                <a:lnTo>
                  <a:pt x="0" y="0"/>
                </a:lnTo>
              </a:path>
            </a:pathLst>
          </a:custGeom>
          <a:noFill/>
          <a:ln w="19050">
            <a:solidFill>
              <a:srgbClr val="CC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8" name="Freeform 159">
            <a:extLst>
              <a:ext uri="{FF2B5EF4-FFF2-40B4-BE49-F238E27FC236}">
                <a16:creationId xmlns:a16="http://schemas.microsoft.com/office/drawing/2014/main" id="{03030F7E-0547-EB41-05F5-15DEA582A765}"/>
              </a:ext>
            </a:extLst>
          </p:cNvPr>
          <p:cNvSpPr>
            <a:spLocks/>
          </p:cNvSpPr>
          <p:nvPr/>
        </p:nvSpPr>
        <p:spPr bwMode="auto">
          <a:xfrm>
            <a:off x="9315737" y="4549140"/>
            <a:ext cx="896938" cy="1482725"/>
          </a:xfrm>
          <a:custGeom>
            <a:avLst/>
            <a:gdLst>
              <a:gd name="T0" fmla="*/ 565 w 565"/>
              <a:gd name="T1" fmla="*/ 934 h 934"/>
              <a:gd name="T2" fmla="*/ 565 w 565"/>
              <a:gd name="T3" fmla="*/ 522 h 934"/>
              <a:gd name="T4" fmla="*/ 440 w 565"/>
              <a:gd name="T5" fmla="*/ 522 h 934"/>
              <a:gd name="T6" fmla="*/ 440 w 565"/>
              <a:gd name="T7" fmla="*/ 383 h 934"/>
              <a:gd name="T8" fmla="*/ 308 w 565"/>
              <a:gd name="T9" fmla="*/ 383 h 934"/>
              <a:gd name="T10" fmla="*/ 308 w 565"/>
              <a:gd name="T11" fmla="*/ 244 h 934"/>
              <a:gd name="T12" fmla="*/ 293 w 565"/>
              <a:gd name="T13" fmla="*/ 244 h 934"/>
              <a:gd name="T14" fmla="*/ 293 w 565"/>
              <a:gd name="T15" fmla="*/ 103 h 934"/>
              <a:gd name="T16" fmla="*/ 180 w 565"/>
              <a:gd name="T17" fmla="*/ 103 h 934"/>
              <a:gd name="T18" fmla="*/ 180 w 565"/>
              <a:gd name="T19" fmla="*/ 0 h 934"/>
              <a:gd name="T20" fmla="*/ 0 w 565"/>
              <a:gd name="T21"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5" h="934">
                <a:moveTo>
                  <a:pt x="565" y="934"/>
                </a:moveTo>
                <a:lnTo>
                  <a:pt x="565" y="522"/>
                </a:lnTo>
                <a:lnTo>
                  <a:pt x="440" y="522"/>
                </a:lnTo>
                <a:lnTo>
                  <a:pt x="440" y="383"/>
                </a:lnTo>
                <a:lnTo>
                  <a:pt x="308" y="383"/>
                </a:lnTo>
                <a:lnTo>
                  <a:pt x="308" y="244"/>
                </a:lnTo>
                <a:lnTo>
                  <a:pt x="293" y="244"/>
                </a:lnTo>
                <a:lnTo>
                  <a:pt x="293" y="103"/>
                </a:lnTo>
                <a:lnTo>
                  <a:pt x="180" y="103"/>
                </a:lnTo>
                <a:lnTo>
                  <a:pt x="180" y="0"/>
                </a:lnTo>
                <a:lnTo>
                  <a:pt x="0" y="0"/>
                </a:lnTo>
              </a:path>
            </a:pathLst>
          </a:custGeom>
          <a:noFill/>
          <a:ln w="19050">
            <a:solidFill>
              <a:srgbClr val="CC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9" name="Freeform 160">
            <a:extLst>
              <a:ext uri="{FF2B5EF4-FFF2-40B4-BE49-F238E27FC236}">
                <a16:creationId xmlns:a16="http://schemas.microsoft.com/office/drawing/2014/main" id="{BE5E374D-ABDD-7008-B837-07DC7852C2F0}"/>
              </a:ext>
            </a:extLst>
          </p:cNvPr>
          <p:cNvSpPr>
            <a:spLocks/>
          </p:cNvSpPr>
          <p:nvPr/>
        </p:nvSpPr>
        <p:spPr bwMode="auto">
          <a:xfrm>
            <a:off x="9315737" y="2303609"/>
            <a:ext cx="2605088" cy="854075"/>
          </a:xfrm>
          <a:custGeom>
            <a:avLst/>
            <a:gdLst>
              <a:gd name="T0" fmla="*/ 1641 w 1641"/>
              <a:gd name="T1" fmla="*/ 538 h 538"/>
              <a:gd name="T2" fmla="*/ 563 w 1641"/>
              <a:gd name="T3" fmla="*/ 538 h 538"/>
              <a:gd name="T4" fmla="*/ 563 w 1641"/>
              <a:gd name="T5" fmla="*/ 484 h 538"/>
              <a:gd name="T6" fmla="*/ 509 w 1641"/>
              <a:gd name="T7" fmla="*/ 484 h 538"/>
              <a:gd name="T8" fmla="*/ 509 w 1641"/>
              <a:gd name="T9" fmla="*/ 437 h 538"/>
              <a:gd name="T10" fmla="*/ 434 w 1641"/>
              <a:gd name="T11" fmla="*/ 437 h 538"/>
              <a:gd name="T12" fmla="*/ 434 w 1641"/>
              <a:gd name="T13" fmla="*/ 399 h 538"/>
              <a:gd name="T14" fmla="*/ 356 w 1641"/>
              <a:gd name="T15" fmla="*/ 399 h 538"/>
              <a:gd name="T16" fmla="*/ 356 w 1641"/>
              <a:gd name="T17" fmla="*/ 368 h 538"/>
              <a:gd name="T18" fmla="*/ 312 w 1641"/>
              <a:gd name="T19" fmla="*/ 368 h 538"/>
              <a:gd name="T20" fmla="*/ 312 w 1641"/>
              <a:gd name="T21" fmla="*/ 340 h 538"/>
              <a:gd name="T22" fmla="*/ 301 w 1641"/>
              <a:gd name="T23" fmla="*/ 340 h 538"/>
              <a:gd name="T24" fmla="*/ 301 w 1641"/>
              <a:gd name="T25" fmla="*/ 311 h 538"/>
              <a:gd name="T26" fmla="*/ 293 w 1641"/>
              <a:gd name="T27" fmla="*/ 311 h 538"/>
              <a:gd name="T28" fmla="*/ 293 w 1641"/>
              <a:gd name="T29" fmla="*/ 279 h 538"/>
              <a:gd name="T30" fmla="*/ 231 w 1641"/>
              <a:gd name="T31" fmla="*/ 279 h 538"/>
              <a:gd name="T32" fmla="*/ 231 w 1641"/>
              <a:gd name="T33" fmla="*/ 251 h 538"/>
              <a:gd name="T34" fmla="*/ 179 w 1641"/>
              <a:gd name="T35" fmla="*/ 251 h 538"/>
              <a:gd name="T36" fmla="*/ 179 w 1641"/>
              <a:gd name="T37" fmla="*/ 225 h 538"/>
              <a:gd name="T38" fmla="*/ 167 w 1641"/>
              <a:gd name="T39" fmla="*/ 225 h 538"/>
              <a:gd name="T40" fmla="*/ 167 w 1641"/>
              <a:gd name="T41" fmla="*/ 200 h 538"/>
              <a:gd name="T42" fmla="*/ 131 w 1641"/>
              <a:gd name="T43" fmla="*/ 200 h 538"/>
              <a:gd name="T44" fmla="*/ 131 w 1641"/>
              <a:gd name="T45" fmla="*/ 171 h 538"/>
              <a:gd name="T46" fmla="*/ 117 w 1641"/>
              <a:gd name="T47" fmla="*/ 171 h 538"/>
              <a:gd name="T48" fmla="*/ 117 w 1641"/>
              <a:gd name="T49" fmla="*/ 72 h 538"/>
              <a:gd name="T50" fmla="*/ 95 w 1641"/>
              <a:gd name="T51" fmla="*/ 72 h 538"/>
              <a:gd name="T52" fmla="*/ 95 w 1641"/>
              <a:gd name="T53" fmla="*/ 26 h 538"/>
              <a:gd name="T54" fmla="*/ 82 w 1641"/>
              <a:gd name="T55" fmla="*/ 26 h 538"/>
              <a:gd name="T56" fmla="*/ 82 w 1641"/>
              <a:gd name="T57" fmla="*/ 0 h 538"/>
              <a:gd name="T58" fmla="*/ 0 w 1641"/>
              <a:gd name="T5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1" h="538">
                <a:moveTo>
                  <a:pt x="1641" y="538"/>
                </a:moveTo>
                <a:lnTo>
                  <a:pt x="563" y="538"/>
                </a:lnTo>
                <a:lnTo>
                  <a:pt x="563" y="484"/>
                </a:lnTo>
                <a:lnTo>
                  <a:pt x="509" y="484"/>
                </a:lnTo>
                <a:lnTo>
                  <a:pt x="509" y="437"/>
                </a:lnTo>
                <a:lnTo>
                  <a:pt x="434" y="437"/>
                </a:lnTo>
                <a:lnTo>
                  <a:pt x="434" y="399"/>
                </a:lnTo>
                <a:lnTo>
                  <a:pt x="356" y="399"/>
                </a:lnTo>
                <a:lnTo>
                  <a:pt x="356" y="368"/>
                </a:lnTo>
                <a:lnTo>
                  <a:pt x="312" y="368"/>
                </a:lnTo>
                <a:lnTo>
                  <a:pt x="312" y="340"/>
                </a:lnTo>
                <a:lnTo>
                  <a:pt x="301" y="340"/>
                </a:lnTo>
                <a:lnTo>
                  <a:pt x="301" y="311"/>
                </a:lnTo>
                <a:lnTo>
                  <a:pt x="293" y="311"/>
                </a:lnTo>
                <a:lnTo>
                  <a:pt x="293" y="279"/>
                </a:lnTo>
                <a:lnTo>
                  <a:pt x="231" y="279"/>
                </a:lnTo>
                <a:lnTo>
                  <a:pt x="231" y="251"/>
                </a:lnTo>
                <a:lnTo>
                  <a:pt x="179" y="251"/>
                </a:lnTo>
                <a:lnTo>
                  <a:pt x="179" y="225"/>
                </a:lnTo>
                <a:lnTo>
                  <a:pt x="167" y="225"/>
                </a:lnTo>
                <a:lnTo>
                  <a:pt x="167" y="200"/>
                </a:lnTo>
                <a:lnTo>
                  <a:pt x="131" y="200"/>
                </a:lnTo>
                <a:lnTo>
                  <a:pt x="131" y="171"/>
                </a:lnTo>
                <a:lnTo>
                  <a:pt x="117" y="171"/>
                </a:lnTo>
                <a:lnTo>
                  <a:pt x="117" y="72"/>
                </a:lnTo>
                <a:lnTo>
                  <a:pt x="95" y="72"/>
                </a:lnTo>
                <a:lnTo>
                  <a:pt x="95" y="26"/>
                </a:lnTo>
                <a:lnTo>
                  <a:pt x="82" y="26"/>
                </a:lnTo>
                <a:lnTo>
                  <a:pt x="82" y="0"/>
                </a:lnTo>
                <a:lnTo>
                  <a:pt x="0" y="0"/>
                </a:lnTo>
              </a:path>
            </a:pathLst>
          </a:custGeom>
          <a:noFill/>
          <a:ln w="19050">
            <a:solidFill>
              <a:srgbClr val="CC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0" name="Freeform 161">
            <a:extLst>
              <a:ext uri="{FF2B5EF4-FFF2-40B4-BE49-F238E27FC236}">
                <a16:creationId xmlns:a16="http://schemas.microsoft.com/office/drawing/2014/main" id="{9205BE06-BAD3-95BC-3B45-E06261B92129}"/>
              </a:ext>
            </a:extLst>
          </p:cNvPr>
          <p:cNvSpPr>
            <a:spLocks/>
          </p:cNvSpPr>
          <p:nvPr/>
        </p:nvSpPr>
        <p:spPr bwMode="auto">
          <a:xfrm>
            <a:off x="9315737" y="2303609"/>
            <a:ext cx="1652588" cy="808038"/>
          </a:xfrm>
          <a:custGeom>
            <a:avLst/>
            <a:gdLst>
              <a:gd name="T0" fmla="*/ 1041 w 1041"/>
              <a:gd name="T1" fmla="*/ 509 h 509"/>
              <a:gd name="T2" fmla="*/ 579 w 1041"/>
              <a:gd name="T3" fmla="*/ 509 h 509"/>
              <a:gd name="T4" fmla="*/ 579 w 1041"/>
              <a:gd name="T5" fmla="*/ 366 h 509"/>
              <a:gd name="T6" fmla="*/ 175 w 1041"/>
              <a:gd name="T7" fmla="*/ 366 h 509"/>
              <a:gd name="T8" fmla="*/ 175 w 1041"/>
              <a:gd name="T9" fmla="*/ 285 h 509"/>
              <a:gd name="T10" fmla="*/ 142 w 1041"/>
              <a:gd name="T11" fmla="*/ 285 h 509"/>
              <a:gd name="T12" fmla="*/ 142 w 1041"/>
              <a:gd name="T13" fmla="*/ 201 h 509"/>
              <a:gd name="T14" fmla="*/ 62 w 1041"/>
              <a:gd name="T15" fmla="*/ 201 h 509"/>
              <a:gd name="T16" fmla="*/ 62 w 1041"/>
              <a:gd name="T17" fmla="*/ 133 h 509"/>
              <a:gd name="T18" fmla="*/ 19 w 1041"/>
              <a:gd name="T19" fmla="*/ 133 h 509"/>
              <a:gd name="T20" fmla="*/ 19 w 1041"/>
              <a:gd name="T21" fmla="*/ 69 h 509"/>
              <a:gd name="T22" fmla="*/ 0 w 1041"/>
              <a:gd name="T23" fmla="*/ 69 h 509"/>
              <a:gd name="T24" fmla="*/ 0 w 1041"/>
              <a:gd name="T2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 h="509">
                <a:moveTo>
                  <a:pt x="1041" y="509"/>
                </a:moveTo>
                <a:lnTo>
                  <a:pt x="579" y="509"/>
                </a:lnTo>
                <a:lnTo>
                  <a:pt x="579" y="366"/>
                </a:lnTo>
                <a:lnTo>
                  <a:pt x="175" y="366"/>
                </a:lnTo>
                <a:lnTo>
                  <a:pt x="175" y="285"/>
                </a:lnTo>
                <a:lnTo>
                  <a:pt x="142" y="285"/>
                </a:lnTo>
                <a:lnTo>
                  <a:pt x="142" y="201"/>
                </a:lnTo>
                <a:lnTo>
                  <a:pt x="62" y="201"/>
                </a:lnTo>
                <a:lnTo>
                  <a:pt x="62" y="133"/>
                </a:lnTo>
                <a:lnTo>
                  <a:pt x="19" y="133"/>
                </a:lnTo>
                <a:lnTo>
                  <a:pt x="19" y="69"/>
                </a:lnTo>
                <a:lnTo>
                  <a:pt x="0" y="69"/>
                </a:lnTo>
                <a:lnTo>
                  <a:pt x="0" y="0"/>
                </a:lnTo>
              </a:path>
            </a:pathLst>
          </a:custGeom>
          <a:noFill/>
          <a:ln w="19050">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1" name="Freeform 162">
            <a:extLst>
              <a:ext uri="{FF2B5EF4-FFF2-40B4-BE49-F238E27FC236}">
                <a16:creationId xmlns:a16="http://schemas.microsoft.com/office/drawing/2014/main" id="{C3A851DC-0B08-BB5A-4445-49FF340E4D64}"/>
              </a:ext>
            </a:extLst>
          </p:cNvPr>
          <p:cNvSpPr>
            <a:spLocks/>
          </p:cNvSpPr>
          <p:nvPr/>
        </p:nvSpPr>
        <p:spPr bwMode="auto">
          <a:xfrm>
            <a:off x="9315737" y="4549140"/>
            <a:ext cx="1655763" cy="804863"/>
          </a:xfrm>
          <a:custGeom>
            <a:avLst/>
            <a:gdLst>
              <a:gd name="T0" fmla="*/ 0 w 1043"/>
              <a:gd name="T1" fmla="*/ 0 h 507"/>
              <a:gd name="T2" fmla="*/ 0 w 1043"/>
              <a:gd name="T3" fmla="*/ 67 h 507"/>
              <a:gd name="T4" fmla="*/ 18 w 1043"/>
              <a:gd name="T5" fmla="*/ 67 h 507"/>
              <a:gd name="T6" fmla="*/ 18 w 1043"/>
              <a:gd name="T7" fmla="*/ 131 h 507"/>
              <a:gd name="T8" fmla="*/ 60 w 1043"/>
              <a:gd name="T9" fmla="*/ 131 h 507"/>
              <a:gd name="T10" fmla="*/ 60 w 1043"/>
              <a:gd name="T11" fmla="*/ 199 h 507"/>
              <a:gd name="T12" fmla="*/ 141 w 1043"/>
              <a:gd name="T13" fmla="*/ 199 h 507"/>
              <a:gd name="T14" fmla="*/ 141 w 1043"/>
              <a:gd name="T15" fmla="*/ 282 h 507"/>
              <a:gd name="T16" fmla="*/ 174 w 1043"/>
              <a:gd name="T17" fmla="*/ 282 h 507"/>
              <a:gd name="T18" fmla="*/ 174 w 1043"/>
              <a:gd name="T19" fmla="*/ 365 h 507"/>
              <a:gd name="T20" fmla="*/ 575 w 1043"/>
              <a:gd name="T21" fmla="*/ 365 h 507"/>
              <a:gd name="T22" fmla="*/ 575 w 1043"/>
              <a:gd name="T23" fmla="*/ 507 h 507"/>
              <a:gd name="T24" fmla="*/ 1043 w 1043"/>
              <a:gd name="T25"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3" h="507">
                <a:moveTo>
                  <a:pt x="0" y="0"/>
                </a:moveTo>
                <a:lnTo>
                  <a:pt x="0" y="67"/>
                </a:lnTo>
                <a:lnTo>
                  <a:pt x="18" y="67"/>
                </a:lnTo>
                <a:lnTo>
                  <a:pt x="18" y="131"/>
                </a:lnTo>
                <a:lnTo>
                  <a:pt x="60" y="131"/>
                </a:lnTo>
                <a:lnTo>
                  <a:pt x="60" y="199"/>
                </a:lnTo>
                <a:lnTo>
                  <a:pt x="141" y="199"/>
                </a:lnTo>
                <a:lnTo>
                  <a:pt x="141" y="282"/>
                </a:lnTo>
                <a:lnTo>
                  <a:pt x="174" y="282"/>
                </a:lnTo>
                <a:lnTo>
                  <a:pt x="174" y="365"/>
                </a:lnTo>
                <a:lnTo>
                  <a:pt x="575" y="365"/>
                </a:lnTo>
                <a:lnTo>
                  <a:pt x="575" y="507"/>
                </a:lnTo>
                <a:lnTo>
                  <a:pt x="1043" y="507"/>
                </a:lnTo>
              </a:path>
            </a:pathLst>
          </a:custGeom>
          <a:noFill/>
          <a:ln w="19050">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2" name="Freeform 163">
            <a:extLst>
              <a:ext uri="{FF2B5EF4-FFF2-40B4-BE49-F238E27FC236}">
                <a16:creationId xmlns:a16="http://schemas.microsoft.com/office/drawing/2014/main" id="{544A858D-CA04-EED5-828B-DA94EF959652}"/>
              </a:ext>
            </a:extLst>
          </p:cNvPr>
          <p:cNvSpPr>
            <a:spLocks/>
          </p:cNvSpPr>
          <p:nvPr/>
        </p:nvSpPr>
        <p:spPr bwMode="auto">
          <a:xfrm>
            <a:off x="9315737" y="4549140"/>
            <a:ext cx="2413000" cy="747713"/>
          </a:xfrm>
          <a:custGeom>
            <a:avLst/>
            <a:gdLst>
              <a:gd name="T0" fmla="*/ 1520 w 1520"/>
              <a:gd name="T1" fmla="*/ 471 h 471"/>
              <a:gd name="T2" fmla="*/ 163 w 1520"/>
              <a:gd name="T3" fmla="*/ 471 h 471"/>
              <a:gd name="T4" fmla="*/ 163 w 1520"/>
              <a:gd name="T5" fmla="*/ 309 h 471"/>
              <a:gd name="T6" fmla="*/ 28 w 1520"/>
              <a:gd name="T7" fmla="*/ 309 h 471"/>
              <a:gd name="T8" fmla="*/ 28 w 1520"/>
              <a:gd name="T9" fmla="*/ 101 h 471"/>
              <a:gd name="T10" fmla="*/ 0 w 1520"/>
              <a:gd name="T11" fmla="*/ 101 h 471"/>
              <a:gd name="T12" fmla="*/ 0 w 1520"/>
              <a:gd name="T13" fmla="*/ 0 h 471"/>
            </a:gdLst>
            <a:ahLst/>
            <a:cxnLst>
              <a:cxn ang="0">
                <a:pos x="T0" y="T1"/>
              </a:cxn>
              <a:cxn ang="0">
                <a:pos x="T2" y="T3"/>
              </a:cxn>
              <a:cxn ang="0">
                <a:pos x="T4" y="T5"/>
              </a:cxn>
              <a:cxn ang="0">
                <a:pos x="T6" y="T7"/>
              </a:cxn>
              <a:cxn ang="0">
                <a:pos x="T8" y="T9"/>
              </a:cxn>
              <a:cxn ang="0">
                <a:pos x="T10" y="T11"/>
              </a:cxn>
              <a:cxn ang="0">
                <a:pos x="T12" y="T13"/>
              </a:cxn>
            </a:cxnLst>
            <a:rect l="0" t="0" r="r" b="b"/>
            <a:pathLst>
              <a:path w="1520" h="471">
                <a:moveTo>
                  <a:pt x="1520" y="471"/>
                </a:moveTo>
                <a:lnTo>
                  <a:pt x="163" y="471"/>
                </a:lnTo>
                <a:lnTo>
                  <a:pt x="163" y="309"/>
                </a:lnTo>
                <a:lnTo>
                  <a:pt x="28" y="309"/>
                </a:lnTo>
                <a:lnTo>
                  <a:pt x="28" y="101"/>
                </a:lnTo>
                <a:lnTo>
                  <a:pt x="0" y="101"/>
                </a:lnTo>
                <a:lnTo>
                  <a:pt x="0" y="0"/>
                </a:lnTo>
              </a:path>
            </a:pathLst>
          </a:custGeom>
          <a:noFill/>
          <a:ln w="19050">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3" name="Freeform 164">
            <a:extLst>
              <a:ext uri="{FF2B5EF4-FFF2-40B4-BE49-F238E27FC236}">
                <a16:creationId xmlns:a16="http://schemas.microsoft.com/office/drawing/2014/main" id="{F64AE4A3-9D0A-24E3-32EE-422E6050F356}"/>
              </a:ext>
            </a:extLst>
          </p:cNvPr>
          <p:cNvSpPr>
            <a:spLocks/>
          </p:cNvSpPr>
          <p:nvPr/>
        </p:nvSpPr>
        <p:spPr bwMode="auto">
          <a:xfrm>
            <a:off x="9315737" y="2303609"/>
            <a:ext cx="2420938" cy="842963"/>
          </a:xfrm>
          <a:custGeom>
            <a:avLst/>
            <a:gdLst>
              <a:gd name="T0" fmla="*/ 1525 w 1525"/>
              <a:gd name="T1" fmla="*/ 531 h 531"/>
              <a:gd name="T2" fmla="*/ 168 w 1525"/>
              <a:gd name="T3" fmla="*/ 531 h 531"/>
              <a:gd name="T4" fmla="*/ 168 w 1525"/>
              <a:gd name="T5" fmla="*/ 394 h 531"/>
              <a:gd name="T6" fmla="*/ 115 w 1525"/>
              <a:gd name="T7" fmla="*/ 394 h 531"/>
              <a:gd name="T8" fmla="*/ 115 w 1525"/>
              <a:gd name="T9" fmla="*/ 279 h 531"/>
              <a:gd name="T10" fmla="*/ 28 w 1525"/>
              <a:gd name="T11" fmla="*/ 279 h 531"/>
              <a:gd name="T12" fmla="*/ 28 w 1525"/>
              <a:gd name="T13" fmla="*/ 91 h 531"/>
              <a:gd name="T14" fmla="*/ 0 w 1525"/>
              <a:gd name="T15" fmla="*/ 91 h 531"/>
              <a:gd name="T16" fmla="*/ 0 w 1525"/>
              <a:gd name="T17"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531">
                <a:moveTo>
                  <a:pt x="1525" y="531"/>
                </a:moveTo>
                <a:lnTo>
                  <a:pt x="168" y="531"/>
                </a:lnTo>
                <a:lnTo>
                  <a:pt x="168" y="394"/>
                </a:lnTo>
                <a:lnTo>
                  <a:pt x="115" y="394"/>
                </a:lnTo>
                <a:lnTo>
                  <a:pt x="115" y="279"/>
                </a:lnTo>
                <a:lnTo>
                  <a:pt x="28" y="279"/>
                </a:lnTo>
                <a:lnTo>
                  <a:pt x="28" y="91"/>
                </a:lnTo>
                <a:lnTo>
                  <a:pt x="0" y="91"/>
                </a:lnTo>
                <a:lnTo>
                  <a:pt x="0" y="0"/>
                </a:lnTo>
              </a:path>
            </a:pathLst>
          </a:custGeom>
          <a:noFill/>
          <a:ln w="19050">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1" name="Groupe 300">
            <a:extLst>
              <a:ext uri="{FF2B5EF4-FFF2-40B4-BE49-F238E27FC236}">
                <a16:creationId xmlns:a16="http://schemas.microsoft.com/office/drawing/2014/main" id="{DFBFCFB1-B370-DBCE-89DB-AF21E2B2AAC5}"/>
              </a:ext>
            </a:extLst>
          </p:cNvPr>
          <p:cNvGrpSpPr/>
          <p:nvPr/>
        </p:nvGrpSpPr>
        <p:grpSpPr>
          <a:xfrm>
            <a:off x="5624513" y="4479290"/>
            <a:ext cx="2828925" cy="1698625"/>
            <a:chOff x="5624513" y="4260850"/>
            <a:chExt cx="2828925" cy="1698625"/>
          </a:xfrm>
        </p:grpSpPr>
        <p:sp>
          <p:nvSpPr>
            <p:cNvPr id="339" name="Line 49">
              <a:extLst>
                <a:ext uri="{FF2B5EF4-FFF2-40B4-BE49-F238E27FC236}">
                  <a16:creationId xmlns:a16="http://schemas.microsoft.com/office/drawing/2014/main" id="{7B9C3D31-4FFF-AE8F-E893-58E54FDA9C2C}"/>
                </a:ext>
              </a:extLst>
            </p:cNvPr>
            <p:cNvSpPr>
              <a:spLocks noChangeShapeType="1"/>
            </p:cNvSpPr>
            <p:nvPr/>
          </p:nvSpPr>
          <p:spPr bwMode="auto">
            <a:xfrm flipH="1">
              <a:off x="5624513" y="463232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Line 51">
              <a:extLst>
                <a:ext uri="{FF2B5EF4-FFF2-40B4-BE49-F238E27FC236}">
                  <a16:creationId xmlns:a16="http://schemas.microsoft.com/office/drawing/2014/main" id="{E5A6862A-BD08-41F2-BDAE-90F66B737200}"/>
                </a:ext>
              </a:extLst>
            </p:cNvPr>
            <p:cNvSpPr>
              <a:spLocks noChangeShapeType="1"/>
            </p:cNvSpPr>
            <p:nvPr/>
          </p:nvSpPr>
          <p:spPr bwMode="auto">
            <a:xfrm flipH="1">
              <a:off x="5624513" y="4332288"/>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1" name="Line 52">
              <a:extLst>
                <a:ext uri="{FF2B5EF4-FFF2-40B4-BE49-F238E27FC236}">
                  <a16:creationId xmlns:a16="http://schemas.microsoft.com/office/drawing/2014/main" id="{36F9D8F7-0DC9-E368-07E9-5CFBCD29EAC9}"/>
                </a:ext>
              </a:extLst>
            </p:cNvPr>
            <p:cNvSpPr>
              <a:spLocks noChangeShapeType="1"/>
            </p:cNvSpPr>
            <p:nvPr/>
          </p:nvSpPr>
          <p:spPr bwMode="auto">
            <a:xfrm flipH="1">
              <a:off x="5624513" y="493077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2" name="Line 54">
              <a:extLst>
                <a:ext uri="{FF2B5EF4-FFF2-40B4-BE49-F238E27FC236}">
                  <a16:creationId xmlns:a16="http://schemas.microsoft.com/office/drawing/2014/main" id="{F630E298-B0D7-4624-669B-74FF3A6A400D}"/>
                </a:ext>
              </a:extLst>
            </p:cNvPr>
            <p:cNvSpPr>
              <a:spLocks noChangeShapeType="1"/>
            </p:cNvSpPr>
            <p:nvPr/>
          </p:nvSpPr>
          <p:spPr bwMode="auto">
            <a:xfrm flipH="1">
              <a:off x="5624513" y="522922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3" name="Line 55">
              <a:extLst>
                <a:ext uri="{FF2B5EF4-FFF2-40B4-BE49-F238E27FC236}">
                  <a16:creationId xmlns:a16="http://schemas.microsoft.com/office/drawing/2014/main" id="{D5C1D9CB-AF85-AF1D-3827-06E1BD1B382C}"/>
                </a:ext>
              </a:extLst>
            </p:cNvPr>
            <p:cNvSpPr>
              <a:spLocks noChangeShapeType="1"/>
            </p:cNvSpPr>
            <p:nvPr/>
          </p:nvSpPr>
          <p:spPr bwMode="auto">
            <a:xfrm flipH="1">
              <a:off x="5624513" y="552926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4" name="Line 57">
              <a:extLst>
                <a:ext uri="{FF2B5EF4-FFF2-40B4-BE49-F238E27FC236}">
                  <a16:creationId xmlns:a16="http://schemas.microsoft.com/office/drawing/2014/main" id="{B9DC6B93-1FF7-3E96-8BF9-C03CE6DE79F9}"/>
                </a:ext>
              </a:extLst>
            </p:cNvPr>
            <p:cNvSpPr>
              <a:spLocks noChangeShapeType="1"/>
            </p:cNvSpPr>
            <p:nvPr/>
          </p:nvSpPr>
          <p:spPr bwMode="auto">
            <a:xfrm flipH="1">
              <a:off x="5624513" y="582771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5" name="Line 58">
              <a:extLst>
                <a:ext uri="{FF2B5EF4-FFF2-40B4-BE49-F238E27FC236}">
                  <a16:creationId xmlns:a16="http://schemas.microsoft.com/office/drawing/2014/main" id="{53C3127B-719A-1381-A0B9-26A848AB60BE}"/>
                </a:ext>
              </a:extLst>
            </p:cNvPr>
            <p:cNvSpPr>
              <a:spLocks noChangeShapeType="1"/>
            </p:cNvSpPr>
            <p:nvPr/>
          </p:nvSpPr>
          <p:spPr bwMode="auto">
            <a:xfrm flipV="1">
              <a:off x="5802313"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6" name="Freeform 59">
              <a:extLst>
                <a:ext uri="{FF2B5EF4-FFF2-40B4-BE49-F238E27FC236}">
                  <a16:creationId xmlns:a16="http://schemas.microsoft.com/office/drawing/2014/main" id="{B32F28E0-B3B3-A3C1-3456-91FFF03C7983}"/>
                </a:ext>
              </a:extLst>
            </p:cNvPr>
            <p:cNvSpPr>
              <a:spLocks/>
            </p:cNvSpPr>
            <p:nvPr/>
          </p:nvSpPr>
          <p:spPr bwMode="auto">
            <a:xfrm>
              <a:off x="5673725" y="5908675"/>
              <a:ext cx="2779713" cy="0"/>
            </a:xfrm>
            <a:custGeom>
              <a:avLst/>
              <a:gdLst>
                <a:gd name="T0" fmla="*/ 1751 w 1751"/>
                <a:gd name="T1" fmla="*/ 1505 w 1751"/>
                <a:gd name="T2" fmla="*/ 1220 w 1751"/>
                <a:gd name="T3" fmla="*/ 935 w 1751"/>
                <a:gd name="T4" fmla="*/ 650 w 1751"/>
                <a:gd name="T5" fmla="*/ 366 w 1751"/>
                <a:gd name="T6" fmla="*/ 81 w 1751"/>
                <a:gd name="T7" fmla="*/ 0 w 175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751">
                  <a:moveTo>
                    <a:pt x="1751" y="0"/>
                  </a:moveTo>
                  <a:lnTo>
                    <a:pt x="1505" y="0"/>
                  </a:lnTo>
                  <a:lnTo>
                    <a:pt x="1220" y="0"/>
                  </a:lnTo>
                  <a:lnTo>
                    <a:pt x="935" y="0"/>
                  </a:lnTo>
                  <a:lnTo>
                    <a:pt x="650" y="0"/>
                  </a:lnTo>
                  <a:lnTo>
                    <a:pt x="366" y="0"/>
                  </a:lnTo>
                  <a:lnTo>
                    <a:pt x="81"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7" name="Line 60">
              <a:extLst>
                <a:ext uri="{FF2B5EF4-FFF2-40B4-BE49-F238E27FC236}">
                  <a16:creationId xmlns:a16="http://schemas.microsoft.com/office/drawing/2014/main" id="{41D32FC9-0147-8DE0-4327-36A116011945}"/>
                </a:ext>
              </a:extLst>
            </p:cNvPr>
            <p:cNvSpPr>
              <a:spLocks noChangeShapeType="1"/>
            </p:cNvSpPr>
            <p:nvPr/>
          </p:nvSpPr>
          <p:spPr bwMode="auto">
            <a:xfrm flipV="1">
              <a:off x="5673725" y="4260850"/>
              <a:ext cx="0" cy="164782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8" name="Line 61">
              <a:extLst>
                <a:ext uri="{FF2B5EF4-FFF2-40B4-BE49-F238E27FC236}">
                  <a16:creationId xmlns:a16="http://schemas.microsoft.com/office/drawing/2014/main" id="{2188A4C7-EB4B-1244-F60D-EF33C91A7022}"/>
                </a:ext>
              </a:extLst>
            </p:cNvPr>
            <p:cNvSpPr>
              <a:spLocks noChangeShapeType="1"/>
            </p:cNvSpPr>
            <p:nvPr/>
          </p:nvSpPr>
          <p:spPr bwMode="auto">
            <a:xfrm flipV="1">
              <a:off x="6254750"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9" name="Line 63">
              <a:extLst>
                <a:ext uri="{FF2B5EF4-FFF2-40B4-BE49-F238E27FC236}">
                  <a16:creationId xmlns:a16="http://schemas.microsoft.com/office/drawing/2014/main" id="{C682DC5A-26C8-3968-44C3-0A61115E44C3}"/>
                </a:ext>
              </a:extLst>
            </p:cNvPr>
            <p:cNvSpPr>
              <a:spLocks noChangeShapeType="1"/>
            </p:cNvSpPr>
            <p:nvPr/>
          </p:nvSpPr>
          <p:spPr bwMode="auto">
            <a:xfrm flipV="1">
              <a:off x="6705600"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0" name="Line 64">
              <a:extLst>
                <a:ext uri="{FF2B5EF4-FFF2-40B4-BE49-F238E27FC236}">
                  <a16:creationId xmlns:a16="http://schemas.microsoft.com/office/drawing/2014/main" id="{7A5D0BD9-C1D4-A33E-66F3-DDA7152EC10C}"/>
                </a:ext>
              </a:extLst>
            </p:cNvPr>
            <p:cNvSpPr>
              <a:spLocks noChangeShapeType="1"/>
            </p:cNvSpPr>
            <p:nvPr/>
          </p:nvSpPr>
          <p:spPr bwMode="auto">
            <a:xfrm flipV="1">
              <a:off x="7158038"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1" name="Line 72">
              <a:extLst>
                <a:ext uri="{FF2B5EF4-FFF2-40B4-BE49-F238E27FC236}">
                  <a16:creationId xmlns:a16="http://schemas.microsoft.com/office/drawing/2014/main" id="{1D627847-2D90-2F7B-D1A1-BDC7F9AED085}"/>
                </a:ext>
              </a:extLst>
            </p:cNvPr>
            <p:cNvSpPr>
              <a:spLocks noChangeShapeType="1"/>
            </p:cNvSpPr>
            <p:nvPr/>
          </p:nvSpPr>
          <p:spPr bwMode="auto">
            <a:xfrm flipV="1">
              <a:off x="7610475"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2" name="Line 76">
              <a:extLst>
                <a:ext uri="{FF2B5EF4-FFF2-40B4-BE49-F238E27FC236}">
                  <a16:creationId xmlns:a16="http://schemas.microsoft.com/office/drawing/2014/main" id="{A3E0B7F1-B19E-635F-4F26-2DFD5A880458}"/>
                </a:ext>
              </a:extLst>
            </p:cNvPr>
            <p:cNvSpPr>
              <a:spLocks noChangeShapeType="1"/>
            </p:cNvSpPr>
            <p:nvPr/>
          </p:nvSpPr>
          <p:spPr bwMode="auto">
            <a:xfrm flipV="1">
              <a:off x="8062913"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2" name="Groupe 301">
            <a:extLst>
              <a:ext uri="{FF2B5EF4-FFF2-40B4-BE49-F238E27FC236}">
                <a16:creationId xmlns:a16="http://schemas.microsoft.com/office/drawing/2014/main" id="{60D6395E-4198-9FC0-9628-8A50E61E13F8}"/>
              </a:ext>
            </a:extLst>
          </p:cNvPr>
          <p:cNvGrpSpPr/>
          <p:nvPr/>
        </p:nvGrpSpPr>
        <p:grpSpPr>
          <a:xfrm>
            <a:off x="9133175" y="4477702"/>
            <a:ext cx="2827338" cy="1700213"/>
            <a:chOff x="8786813" y="4259262"/>
            <a:chExt cx="2827338" cy="1700213"/>
          </a:xfrm>
        </p:grpSpPr>
        <p:sp>
          <p:nvSpPr>
            <p:cNvPr id="327" name="Line 10">
              <a:extLst>
                <a:ext uri="{FF2B5EF4-FFF2-40B4-BE49-F238E27FC236}">
                  <a16:creationId xmlns:a16="http://schemas.microsoft.com/office/drawing/2014/main" id="{59AD230C-342B-4A1D-C3E6-84EBB5D7638A}"/>
                </a:ext>
              </a:extLst>
            </p:cNvPr>
            <p:cNvSpPr>
              <a:spLocks noChangeShapeType="1"/>
            </p:cNvSpPr>
            <p:nvPr/>
          </p:nvSpPr>
          <p:spPr bwMode="auto">
            <a:xfrm flipV="1">
              <a:off x="8964613"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8" name="Line 11">
              <a:extLst>
                <a:ext uri="{FF2B5EF4-FFF2-40B4-BE49-F238E27FC236}">
                  <a16:creationId xmlns:a16="http://schemas.microsoft.com/office/drawing/2014/main" id="{4F9ADC7D-55D2-0078-A590-8C489CA9431C}"/>
                </a:ext>
              </a:extLst>
            </p:cNvPr>
            <p:cNvSpPr>
              <a:spLocks noChangeShapeType="1"/>
            </p:cNvSpPr>
            <p:nvPr/>
          </p:nvSpPr>
          <p:spPr bwMode="auto">
            <a:xfrm flipV="1">
              <a:off x="9666288"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9" name="Freeform 12">
              <a:extLst>
                <a:ext uri="{FF2B5EF4-FFF2-40B4-BE49-F238E27FC236}">
                  <a16:creationId xmlns:a16="http://schemas.microsoft.com/office/drawing/2014/main" id="{7B27F7CA-6C80-C684-C368-13C14273B359}"/>
                </a:ext>
              </a:extLst>
            </p:cNvPr>
            <p:cNvSpPr>
              <a:spLocks/>
            </p:cNvSpPr>
            <p:nvPr/>
          </p:nvSpPr>
          <p:spPr bwMode="auto">
            <a:xfrm>
              <a:off x="8834438" y="5908675"/>
              <a:ext cx="2779713" cy="0"/>
            </a:xfrm>
            <a:custGeom>
              <a:avLst/>
              <a:gdLst>
                <a:gd name="T0" fmla="*/ 1751 w 1751"/>
                <a:gd name="T1" fmla="*/ 1410 w 1751"/>
                <a:gd name="T2" fmla="*/ 967 w 1751"/>
                <a:gd name="T3" fmla="*/ 524 w 1751"/>
                <a:gd name="T4" fmla="*/ 82 w 1751"/>
                <a:gd name="T5" fmla="*/ 0 w 1751"/>
              </a:gdLst>
              <a:ahLst/>
              <a:cxnLst>
                <a:cxn ang="0">
                  <a:pos x="T0" y="0"/>
                </a:cxn>
                <a:cxn ang="0">
                  <a:pos x="T1" y="0"/>
                </a:cxn>
                <a:cxn ang="0">
                  <a:pos x="T2" y="0"/>
                </a:cxn>
                <a:cxn ang="0">
                  <a:pos x="T3" y="0"/>
                </a:cxn>
                <a:cxn ang="0">
                  <a:pos x="T4" y="0"/>
                </a:cxn>
                <a:cxn ang="0">
                  <a:pos x="T5" y="0"/>
                </a:cxn>
              </a:cxnLst>
              <a:rect l="0" t="0" r="r" b="b"/>
              <a:pathLst>
                <a:path w="1751">
                  <a:moveTo>
                    <a:pt x="1751" y="0"/>
                  </a:moveTo>
                  <a:lnTo>
                    <a:pt x="1410" y="0"/>
                  </a:lnTo>
                  <a:lnTo>
                    <a:pt x="967" y="0"/>
                  </a:lnTo>
                  <a:lnTo>
                    <a:pt x="524" y="0"/>
                  </a:lnTo>
                  <a:lnTo>
                    <a:pt x="8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Line 13">
              <a:extLst>
                <a:ext uri="{FF2B5EF4-FFF2-40B4-BE49-F238E27FC236}">
                  <a16:creationId xmlns:a16="http://schemas.microsoft.com/office/drawing/2014/main" id="{FD15F094-C837-B36E-6C2A-499B69ADB339}"/>
                </a:ext>
              </a:extLst>
            </p:cNvPr>
            <p:cNvSpPr>
              <a:spLocks noChangeShapeType="1"/>
            </p:cNvSpPr>
            <p:nvPr/>
          </p:nvSpPr>
          <p:spPr bwMode="auto">
            <a:xfrm flipV="1">
              <a:off x="10369550"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1" name="Line 14">
              <a:extLst>
                <a:ext uri="{FF2B5EF4-FFF2-40B4-BE49-F238E27FC236}">
                  <a16:creationId xmlns:a16="http://schemas.microsoft.com/office/drawing/2014/main" id="{E30AA313-B462-62BA-39A7-ADB15C33238C}"/>
                </a:ext>
              </a:extLst>
            </p:cNvPr>
            <p:cNvSpPr>
              <a:spLocks noChangeShapeType="1"/>
            </p:cNvSpPr>
            <p:nvPr/>
          </p:nvSpPr>
          <p:spPr bwMode="auto">
            <a:xfrm flipV="1">
              <a:off x="11072813"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Line 67">
              <a:extLst>
                <a:ext uri="{FF2B5EF4-FFF2-40B4-BE49-F238E27FC236}">
                  <a16:creationId xmlns:a16="http://schemas.microsoft.com/office/drawing/2014/main" id="{49FCB44E-1A89-3CDE-5AEE-A200FE5E6D69}"/>
                </a:ext>
              </a:extLst>
            </p:cNvPr>
            <p:cNvSpPr>
              <a:spLocks noChangeShapeType="1"/>
            </p:cNvSpPr>
            <p:nvPr/>
          </p:nvSpPr>
          <p:spPr bwMode="auto">
            <a:xfrm flipH="1">
              <a:off x="8786813" y="4632325"/>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Line 69">
              <a:extLst>
                <a:ext uri="{FF2B5EF4-FFF2-40B4-BE49-F238E27FC236}">
                  <a16:creationId xmlns:a16="http://schemas.microsoft.com/office/drawing/2014/main" id="{95BFEFA3-EBA3-93F5-D6FF-13C5F5EF56CA}"/>
                </a:ext>
              </a:extLst>
            </p:cNvPr>
            <p:cNvSpPr>
              <a:spLocks noChangeShapeType="1"/>
            </p:cNvSpPr>
            <p:nvPr/>
          </p:nvSpPr>
          <p:spPr bwMode="auto">
            <a:xfrm flipH="1">
              <a:off x="8786813" y="4332288"/>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4" name="Line 70">
              <a:extLst>
                <a:ext uri="{FF2B5EF4-FFF2-40B4-BE49-F238E27FC236}">
                  <a16:creationId xmlns:a16="http://schemas.microsoft.com/office/drawing/2014/main" id="{E87A8294-9912-20C2-1FA4-C05713BB3DD7}"/>
                </a:ext>
              </a:extLst>
            </p:cNvPr>
            <p:cNvSpPr>
              <a:spLocks noChangeShapeType="1"/>
            </p:cNvSpPr>
            <p:nvPr/>
          </p:nvSpPr>
          <p:spPr bwMode="auto">
            <a:xfrm flipH="1">
              <a:off x="8786813" y="4930775"/>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5" name="Line 74">
              <a:extLst>
                <a:ext uri="{FF2B5EF4-FFF2-40B4-BE49-F238E27FC236}">
                  <a16:creationId xmlns:a16="http://schemas.microsoft.com/office/drawing/2014/main" id="{B84778F3-46C6-6317-9A57-57EE41FF3404}"/>
                </a:ext>
              </a:extLst>
            </p:cNvPr>
            <p:cNvSpPr>
              <a:spLocks noChangeShapeType="1"/>
            </p:cNvSpPr>
            <p:nvPr/>
          </p:nvSpPr>
          <p:spPr bwMode="auto">
            <a:xfrm flipH="1">
              <a:off x="8786813" y="5529263"/>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6" name="Line 75">
              <a:extLst>
                <a:ext uri="{FF2B5EF4-FFF2-40B4-BE49-F238E27FC236}">
                  <a16:creationId xmlns:a16="http://schemas.microsoft.com/office/drawing/2014/main" id="{6A3A82C5-8E64-1D81-E7FE-0F60AAC2B3A8}"/>
                </a:ext>
              </a:extLst>
            </p:cNvPr>
            <p:cNvSpPr>
              <a:spLocks noChangeShapeType="1"/>
            </p:cNvSpPr>
            <p:nvPr/>
          </p:nvSpPr>
          <p:spPr bwMode="auto">
            <a:xfrm flipH="1">
              <a:off x="8786813" y="5229225"/>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Line 77">
              <a:extLst>
                <a:ext uri="{FF2B5EF4-FFF2-40B4-BE49-F238E27FC236}">
                  <a16:creationId xmlns:a16="http://schemas.microsoft.com/office/drawing/2014/main" id="{C88FBAFD-3C2C-78BD-0DB2-91FBC457E587}"/>
                </a:ext>
              </a:extLst>
            </p:cNvPr>
            <p:cNvSpPr>
              <a:spLocks noChangeShapeType="1"/>
            </p:cNvSpPr>
            <p:nvPr/>
          </p:nvSpPr>
          <p:spPr bwMode="auto">
            <a:xfrm flipV="1">
              <a:off x="8834438" y="4259262"/>
              <a:ext cx="0" cy="16494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Line 78">
              <a:extLst>
                <a:ext uri="{FF2B5EF4-FFF2-40B4-BE49-F238E27FC236}">
                  <a16:creationId xmlns:a16="http://schemas.microsoft.com/office/drawing/2014/main" id="{825BC824-F2E4-E385-70C1-4975A1FCF0E9}"/>
                </a:ext>
              </a:extLst>
            </p:cNvPr>
            <p:cNvSpPr>
              <a:spLocks noChangeShapeType="1"/>
            </p:cNvSpPr>
            <p:nvPr/>
          </p:nvSpPr>
          <p:spPr bwMode="auto">
            <a:xfrm flipH="1">
              <a:off x="8786813" y="5827713"/>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3" name="Rectangle 113">
            <a:extLst>
              <a:ext uri="{FF2B5EF4-FFF2-40B4-BE49-F238E27FC236}">
                <a16:creationId xmlns:a16="http://schemas.microsoft.com/office/drawing/2014/main" id="{A38D9EF6-B9AE-5DF2-A339-63ECA0F41ED3}"/>
              </a:ext>
            </a:extLst>
          </p:cNvPr>
          <p:cNvSpPr>
            <a:spLocks noChangeArrowheads="1"/>
          </p:cNvSpPr>
          <p:nvPr/>
        </p:nvSpPr>
        <p:spPr bwMode="auto">
          <a:xfrm>
            <a:off x="5770241" y="6184266"/>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4" name="Rectangle 114">
            <a:extLst>
              <a:ext uri="{FF2B5EF4-FFF2-40B4-BE49-F238E27FC236}">
                <a16:creationId xmlns:a16="http://schemas.microsoft.com/office/drawing/2014/main" id="{E2CDD407-B5F7-CADA-A94C-0855D01A3D5E}"/>
              </a:ext>
            </a:extLst>
          </p:cNvPr>
          <p:cNvSpPr>
            <a:spLocks noChangeArrowheads="1"/>
          </p:cNvSpPr>
          <p:nvPr/>
        </p:nvSpPr>
        <p:spPr bwMode="auto">
          <a:xfrm>
            <a:off x="6189817" y="6184266"/>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25</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5" name="Rectangle 115">
            <a:extLst>
              <a:ext uri="{FF2B5EF4-FFF2-40B4-BE49-F238E27FC236}">
                <a16:creationId xmlns:a16="http://schemas.microsoft.com/office/drawing/2014/main" id="{3D0F3F00-C143-037F-6E23-369818CDD6F5}"/>
              </a:ext>
            </a:extLst>
          </p:cNvPr>
          <p:cNvSpPr>
            <a:spLocks noChangeArrowheads="1"/>
          </p:cNvSpPr>
          <p:nvPr/>
        </p:nvSpPr>
        <p:spPr bwMode="auto">
          <a:xfrm>
            <a:off x="6640667" y="6184266"/>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6" name="Rectangle 116">
            <a:extLst>
              <a:ext uri="{FF2B5EF4-FFF2-40B4-BE49-F238E27FC236}">
                <a16:creationId xmlns:a16="http://schemas.microsoft.com/office/drawing/2014/main" id="{CB0E6456-7818-EB03-8E71-92850362EB74}"/>
              </a:ext>
            </a:extLst>
          </p:cNvPr>
          <p:cNvSpPr>
            <a:spLocks noChangeArrowheads="1"/>
          </p:cNvSpPr>
          <p:nvPr/>
        </p:nvSpPr>
        <p:spPr bwMode="auto">
          <a:xfrm>
            <a:off x="7093105" y="6184266"/>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Rectangle 117">
            <a:extLst>
              <a:ext uri="{FF2B5EF4-FFF2-40B4-BE49-F238E27FC236}">
                <a16:creationId xmlns:a16="http://schemas.microsoft.com/office/drawing/2014/main" id="{F031409D-42A8-60A9-7592-22C4E37F8CEC}"/>
              </a:ext>
            </a:extLst>
          </p:cNvPr>
          <p:cNvSpPr>
            <a:spLocks noChangeArrowheads="1"/>
          </p:cNvSpPr>
          <p:nvPr/>
        </p:nvSpPr>
        <p:spPr bwMode="auto">
          <a:xfrm>
            <a:off x="7512680" y="6184266"/>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 name="Rectangle 118">
            <a:extLst>
              <a:ext uri="{FF2B5EF4-FFF2-40B4-BE49-F238E27FC236}">
                <a16:creationId xmlns:a16="http://schemas.microsoft.com/office/drawing/2014/main" id="{69D29A68-DC05-DCBC-BC93-E348CEA28C42}"/>
              </a:ext>
            </a:extLst>
          </p:cNvPr>
          <p:cNvSpPr>
            <a:spLocks noChangeArrowheads="1"/>
          </p:cNvSpPr>
          <p:nvPr/>
        </p:nvSpPr>
        <p:spPr bwMode="auto">
          <a:xfrm>
            <a:off x="7965118" y="6184266"/>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125</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 name="Rectangle 119">
            <a:extLst>
              <a:ext uri="{FF2B5EF4-FFF2-40B4-BE49-F238E27FC236}">
                <a16:creationId xmlns:a16="http://schemas.microsoft.com/office/drawing/2014/main" id="{5D296F72-8B67-A496-D172-BC98236E952A}"/>
              </a:ext>
            </a:extLst>
          </p:cNvPr>
          <p:cNvSpPr>
            <a:spLocks noChangeArrowheads="1"/>
          </p:cNvSpPr>
          <p:nvPr/>
        </p:nvSpPr>
        <p:spPr bwMode="auto">
          <a:xfrm>
            <a:off x="5429257" y="5971765"/>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0.0</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 name="Rectangle 120">
            <a:extLst>
              <a:ext uri="{FF2B5EF4-FFF2-40B4-BE49-F238E27FC236}">
                <a16:creationId xmlns:a16="http://schemas.microsoft.com/office/drawing/2014/main" id="{5FE6257E-D9C8-21A9-AE15-CCEF067BD44D}"/>
              </a:ext>
            </a:extLst>
          </p:cNvPr>
          <p:cNvSpPr>
            <a:spLocks noChangeArrowheads="1"/>
          </p:cNvSpPr>
          <p:nvPr/>
        </p:nvSpPr>
        <p:spPr bwMode="auto">
          <a:xfrm>
            <a:off x="5429257" y="5671728"/>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0.2</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 name="Rectangle 121">
            <a:extLst>
              <a:ext uri="{FF2B5EF4-FFF2-40B4-BE49-F238E27FC236}">
                <a16:creationId xmlns:a16="http://schemas.microsoft.com/office/drawing/2014/main" id="{516FF2F0-B40E-8F8F-815D-8DC7D4CC620B}"/>
              </a:ext>
            </a:extLst>
          </p:cNvPr>
          <p:cNvSpPr>
            <a:spLocks noChangeArrowheads="1"/>
          </p:cNvSpPr>
          <p:nvPr/>
        </p:nvSpPr>
        <p:spPr bwMode="auto">
          <a:xfrm>
            <a:off x="5429257" y="5373278"/>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0.4</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Rectangle 122">
            <a:extLst>
              <a:ext uri="{FF2B5EF4-FFF2-40B4-BE49-F238E27FC236}">
                <a16:creationId xmlns:a16="http://schemas.microsoft.com/office/drawing/2014/main" id="{20548002-471D-021F-2F62-019B172A0E32}"/>
              </a:ext>
            </a:extLst>
          </p:cNvPr>
          <p:cNvSpPr>
            <a:spLocks noChangeArrowheads="1"/>
          </p:cNvSpPr>
          <p:nvPr/>
        </p:nvSpPr>
        <p:spPr bwMode="auto">
          <a:xfrm>
            <a:off x="5429257" y="5074828"/>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0.6</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3" name="Rectangle 123">
            <a:extLst>
              <a:ext uri="{FF2B5EF4-FFF2-40B4-BE49-F238E27FC236}">
                <a16:creationId xmlns:a16="http://schemas.microsoft.com/office/drawing/2014/main" id="{C242C5EE-6B2E-AF80-304F-3163B5BDCF73}"/>
              </a:ext>
            </a:extLst>
          </p:cNvPr>
          <p:cNvSpPr>
            <a:spLocks noChangeArrowheads="1"/>
          </p:cNvSpPr>
          <p:nvPr/>
        </p:nvSpPr>
        <p:spPr bwMode="auto">
          <a:xfrm>
            <a:off x="5429257" y="477479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0.8</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4" name="Rectangle 124">
            <a:extLst>
              <a:ext uri="{FF2B5EF4-FFF2-40B4-BE49-F238E27FC236}">
                <a16:creationId xmlns:a16="http://schemas.microsoft.com/office/drawing/2014/main" id="{1F4AEB00-07ED-E04C-DCA6-052EA967A539}"/>
              </a:ext>
            </a:extLst>
          </p:cNvPr>
          <p:cNvSpPr>
            <a:spLocks noChangeArrowheads="1"/>
          </p:cNvSpPr>
          <p:nvPr/>
        </p:nvSpPr>
        <p:spPr bwMode="auto">
          <a:xfrm>
            <a:off x="5429257" y="447634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5" name="Rectangle 125">
            <a:extLst>
              <a:ext uri="{FF2B5EF4-FFF2-40B4-BE49-F238E27FC236}">
                <a16:creationId xmlns:a16="http://schemas.microsoft.com/office/drawing/2014/main" id="{08AF759C-553E-845E-F338-C37BA196E4D9}"/>
              </a:ext>
            </a:extLst>
          </p:cNvPr>
          <p:cNvSpPr>
            <a:spLocks noChangeArrowheads="1"/>
          </p:cNvSpPr>
          <p:nvPr/>
        </p:nvSpPr>
        <p:spPr bwMode="auto">
          <a:xfrm>
            <a:off x="6685476" y="6344921"/>
            <a:ext cx="4971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Months</a:t>
            </a: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6" name="Rectangle 133">
            <a:extLst>
              <a:ext uri="{FF2B5EF4-FFF2-40B4-BE49-F238E27FC236}">
                <a16:creationId xmlns:a16="http://schemas.microsoft.com/office/drawing/2014/main" id="{AB0A06DC-78DE-7841-8803-EC407C7976A5}"/>
              </a:ext>
            </a:extLst>
          </p:cNvPr>
          <p:cNvSpPr>
            <a:spLocks noChangeArrowheads="1"/>
          </p:cNvSpPr>
          <p:nvPr/>
        </p:nvSpPr>
        <p:spPr bwMode="auto">
          <a:xfrm>
            <a:off x="9277315" y="6184266"/>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 name="Rectangle 134">
            <a:extLst>
              <a:ext uri="{FF2B5EF4-FFF2-40B4-BE49-F238E27FC236}">
                <a16:creationId xmlns:a16="http://schemas.microsoft.com/office/drawing/2014/main" id="{AB485E44-4A41-F85F-7D71-2DBD9FEC10B0}"/>
              </a:ext>
            </a:extLst>
          </p:cNvPr>
          <p:cNvSpPr>
            <a:spLocks noChangeArrowheads="1"/>
          </p:cNvSpPr>
          <p:nvPr/>
        </p:nvSpPr>
        <p:spPr bwMode="auto">
          <a:xfrm>
            <a:off x="9947717" y="6184266"/>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8" name="Rectangle 135">
            <a:extLst>
              <a:ext uri="{FF2B5EF4-FFF2-40B4-BE49-F238E27FC236}">
                <a16:creationId xmlns:a16="http://schemas.microsoft.com/office/drawing/2014/main" id="{42109E4A-DB18-D860-A4D0-B2E2FD15EF97}"/>
              </a:ext>
            </a:extLst>
          </p:cNvPr>
          <p:cNvSpPr>
            <a:spLocks noChangeArrowheads="1"/>
          </p:cNvSpPr>
          <p:nvPr/>
        </p:nvSpPr>
        <p:spPr bwMode="auto">
          <a:xfrm>
            <a:off x="10618117" y="6184266"/>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9" name="Rectangle 136">
            <a:extLst>
              <a:ext uri="{FF2B5EF4-FFF2-40B4-BE49-F238E27FC236}">
                <a16:creationId xmlns:a16="http://schemas.microsoft.com/office/drawing/2014/main" id="{CB3BE0D6-6903-7595-37AC-851BDF240125}"/>
              </a:ext>
            </a:extLst>
          </p:cNvPr>
          <p:cNvSpPr>
            <a:spLocks noChangeArrowheads="1"/>
          </p:cNvSpPr>
          <p:nvPr/>
        </p:nvSpPr>
        <p:spPr bwMode="auto">
          <a:xfrm>
            <a:off x="11321380" y="6184266"/>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150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Rectangle 137">
            <a:extLst>
              <a:ext uri="{FF2B5EF4-FFF2-40B4-BE49-F238E27FC236}">
                <a16:creationId xmlns:a16="http://schemas.microsoft.com/office/drawing/2014/main" id="{5938D7CF-F797-0FC1-D244-41775AE4337C}"/>
              </a:ext>
            </a:extLst>
          </p:cNvPr>
          <p:cNvSpPr>
            <a:spLocks noChangeArrowheads="1"/>
          </p:cNvSpPr>
          <p:nvPr/>
        </p:nvSpPr>
        <p:spPr bwMode="auto">
          <a:xfrm>
            <a:off x="8937919" y="5971765"/>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0.0</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1" name="Rectangle 138">
            <a:extLst>
              <a:ext uri="{FF2B5EF4-FFF2-40B4-BE49-F238E27FC236}">
                <a16:creationId xmlns:a16="http://schemas.microsoft.com/office/drawing/2014/main" id="{396160FF-6B18-1D9B-40D1-E6522A2F9526}"/>
              </a:ext>
            </a:extLst>
          </p:cNvPr>
          <p:cNvSpPr>
            <a:spLocks noChangeArrowheads="1"/>
          </p:cNvSpPr>
          <p:nvPr/>
        </p:nvSpPr>
        <p:spPr bwMode="auto">
          <a:xfrm>
            <a:off x="8937919" y="5671728"/>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0.2</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2" name="Rectangle 139">
            <a:extLst>
              <a:ext uri="{FF2B5EF4-FFF2-40B4-BE49-F238E27FC236}">
                <a16:creationId xmlns:a16="http://schemas.microsoft.com/office/drawing/2014/main" id="{B6CA191F-AE4F-9760-E23E-44AA0CC928F8}"/>
              </a:ext>
            </a:extLst>
          </p:cNvPr>
          <p:cNvSpPr>
            <a:spLocks noChangeArrowheads="1"/>
          </p:cNvSpPr>
          <p:nvPr/>
        </p:nvSpPr>
        <p:spPr bwMode="auto">
          <a:xfrm>
            <a:off x="8937919" y="5373278"/>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0.4</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3" name="Rectangle 140">
            <a:extLst>
              <a:ext uri="{FF2B5EF4-FFF2-40B4-BE49-F238E27FC236}">
                <a16:creationId xmlns:a16="http://schemas.microsoft.com/office/drawing/2014/main" id="{1E06274A-6EC9-B59D-E98D-EFBC34A433B3}"/>
              </a:ext>
            </a:extLst>
          </p:cNvPr>
          <p:cNvSpPr>
            <a:spLocks noChangeArrowheads="1"/>
          </p:cNvSpPr>
          <p:nvPr/>
        </p:nvSpPr>
        <p:spPr bwMode="auto">
          <a:xfrm>
            <a:off x="8937919" y="5074828"/>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0.6</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4" name="Rectangle 141">
            <a:extLst>
              <a:ext uri="{FF2B5EF4-FFF2-40B4-BE49-F238E27FC236}">
                <a16:creationId xmlns:a16="http://schemas.microsoft.com/office/drawing/2014/main" id="{89A760A4-8F08-1CEC-30BD-39B1A151AB3A}"/>
              </a:ext>
            </a:extLst>
          </p:cNvPr>
          <p:cNvSpPr>
            <a:spLocks noChangeArrowheads="1"/>
          </p:cNvSpPr>
          <p:nvPr/>
        </p:nvSpPr>
        <p:spPr bwMode="auto">
          <a:xfrm>
            <a:off x="8937919" y="477479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0.8</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Rectangle 142">
            <a:extLst>
              <a:ext uri="{FF2B5EF4-FFF2-40B4-BE49-F238E27FC236}">
                <a16:creationId xmlns:a16="http://schemas.microsoft.com/office/drawing/2014/main" id="{BDD5A798-8E1A-A183-3C5A-9778B965A767}"/>
              </a:ext>
            </a:extLst>
          </p:cNvPr>
          <p:cNvSpPr>
            <a:spLocks noChangeArrowheads="1"/>
          </p:cNvSpPr>
          <p:nvPr/>
        </p:nvSpPr>
        <p:spPr bwMode="auto">
          <a:xfrm>
            <a:off x="8937919" y="447634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6" name="Rectangle 143">
            <a:extLst>
              <a:ext uri="{FF2B5EF4-FFF2-40B4-BE49-F238E27FC236}">
                <a16:creationId xmlns:a16="http://schemas.microsoft.com/office/drawing/2014/main" id="{FAEFCEEA-E7E7-56B5-7832-7989F81BB1AF}"/>
              </a:ext>
            </a:extLst>
          </p:cNvPr>
          <p:cNvSpPr>
            <a:spLocks noChangeArrowheads="1"/>
          </p:cNvSpPr>
          <p:nvPr/>
        </p:nvSpPr>
        <p:spPr bwMode="auto">
          <a:xfrm>
            <a:off x="10192550" y="6344921"/>
            <a:ext cx="4971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Months</a:t>
            </a: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354" name="Groupe 353">
            <a:extLst>
              <a:ext uri="{FF2B5EF4-FFF2-40B4-BE49-F238E27FC236}">
                <a16:creationId xmlns:a16="http://schemas.microsoft.com/office/drawing/2014/main" id="{5C1F8A68-14B1-EFFD-4ED3-03D6013B2B11}"/>
              </a:ext>
            </a:extLst>
          </p:cNvPr>
          <p:cNvGrpSpPr/>
          <p:nvPr/>
        </p:nvGrpSpPr>
        <p:grpSpPr>
          <a:xfrm>
            <a:off x="5624513" y="2233532"/>
            <a:ext cx="2828925" cy="1698625"/>
            <a:chOff x="5624513" y="4260850"/>
            <a:chExt cx="2828925" cy="1698625"/>
          </a:xfrm>
        </p:grpSpPr>
        <p:sp>
          <p:nvSpPr>
            <p:cNvPr id="392" name="Line 49">
              <a:extLst>
                <a:ext uri="{FF2B5EF4-FFF2-40B4-BE49-F238E27FC236}">
                  <a16:creationId xmlns:a16="http://schemas.microsoft.com/office/drawing/2014/main" id="{4949C0AA-AF2F-AA56-F657-89499599AF11}"/>
                </a:ext>
              </a:extLst>
            </p:cNvPr>
            <p:cNvSpPr>
              <a:spLocks noChangeShapeType="1"/>
            </p:cNvSpPr>
            <p:nvPr/>
          </p:nvSpPr>
          <p:spPr bwMode="auto">
            <a:xfrm flipH="1">
              <a:off x="5624513" y="463232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3" name="Line 51">
              <a:extLst>
                <a:ext uri="{FF2B5EF4-FFF2-40B4-BE49-F238E27FC236}">
                  <a16:creationId xmlns:a16="http://schemas.microsoft.com/office/drawing/2014/main" id="{022BAD68-654B-B9F5-037D-E20CE554175A}"/>
                </a:ext>
              </a:extLst>
            </p:cNvPr>
            <p:cNvSpPr>
              <a:spLocks noChangeShapeType="1"/>
            </p:cNvSpPr>
            <p:nvPr/>
          </p:nvSpPr>
          <p:spPr bwMode="auto">
            <a:xfrm flipH="1">
              <a:off x="5624513" y="4332288"/>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4" name="Line 52">
              <a:extLst>
                <a:ext uri="{FF2B5EF4-FFF2-40B4-BE49-F238E27FC236}">
                  <a16:creationId xmlns:a16="http://schemas.microsoft.com/office/drawing/2014/main" id="{EB35C2EC-53EF-0194-575A-B2CD33CA481C}"/>
                </a:ext>
              </a:extLst>
            </p:cNvPr>
            <p:cNvSpPr>
              <a:spLocks noChangeShapeType="1"/>
            </p:cNvSpPr>
            <p:nvPr/>
          </p:nvSpPr>
          <p:spPr bwMode="auto">
            <a:xfrm flipH="1">
              <a:off x="5624513" y="493077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5" name="Line 54">
              <a:extLst>
                <a:ext uri="{FF2B5EF4-FFF2-40B4-BE49-F238E27FC236}">
                  <a16:creationId xmlns:a16="http://schemas.microsoft.com/office/drawing/2014/main" id="{9EC707EB-0ACD-3841-FE9E-335B84F446C4}"/>
                </a:ext>
              </a:extLst>
            </p:cNvPr>
            <p:cNvSpPr>
              <a:spLocks noChangeShapeType="1"/>
            </p:cNvSpPr>
            <p:nvPr/>
          </p:nvSpPr>
          <p:spPr bwMode="auto">
            <a:xfrm flipH="1">
              <a:off x="5624513" y="522922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6" name="Line 55">
              <a:extLst>
                <a:ext uri="{FF2B5EF4-FFF2-40B4-BE49-F238E27FC236}">
                  <a16:creationId xmlns:a16="http://schemas.microsoft.com/office/drawing/2014/main" id="{6DAD0CA8-8996-E849-7012-033D84044270}"/>
                </a:ext>
              </a:extLst>
            </p:cNvPr>
            <p:cNvSpPr>
              <a:spLocks noChangeShapeType="1"/>
            </p:cNvSpPr>
            <p:nvPr/>
          </p:nvSpPr>
          <p:spPr bwMode="auto">
            <a:xfrm flipH="1">
              <a:off x="5624513" y="552926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7" name="Line 57">
              <a:extLst>
                <a:ext uri="{FF2B5EF4-FFF2-40B4-BE49-F238E27FC236}">
                  <a16:creationId xmlns:a16="http://schemas.microsoft.com/office/drawing/2014/main" id="{03C26F28-D83A-26D9-B657-B4EFC3B6A2FC}"/>
                </a:ext>
              </a:extLst>
            </p:cNvPr>
            <p:cNvSpPr>
              <a:spLocks noChangeShapeType="1"/>
            </p:cNvSpPr>
            <p:nvPr/>
          </p:nvSpPr>
          <p:spPr bwMode="auto">
            <a:xfrm flipH="1">
              <a:off x="5624513" y="582771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8" name="Line 58">
              <a:extLst>
                <a:ext uri="{FF2B5EF4-FFF2-40B4-BE49-F238E27FC236}">
                  <a16:creationId xmlns:a16="http://schemas.microsoft.com/office/drawing/2014/main" id="{5907282F-F65A-E902-CBAC-BA44C548CC26}"/>
                </a:ext>
              </a:extLst>
            </p:cNvPr>
            <p:cNvSpPr>
              <a:spLocks noChangeShapeType="1"/>
            </p:cNvSpPr>
            <p:nvPr/>
          </p:nvSpPr>
          <p:spPr bwMode="auto">
            <a:xfrm flipV="1">
              <a:off x="5802313"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Freeform 59">
              <a:extLst>
                <a:ext uri="{FF2B5EF4-FFF2-40B4-BE49-F238E27FC236}">
                  <a16:creationId xmlns:a16="http://schemas.microsoft.com/office/drawing/2014/main" id="{8630D612-D82E-8B8D-F373-CE9536B6A7BC}"/>
                </a:ext>
              </a:extLst>
            </p:cNvPr>
            <p:cNvSpPr>
              <a:spLocks/>
            </p:cNvSpPr>
            <p:nvPr/>
          </p:nvSpPr>
          <p:spPr bwMode="auto">
            <a:xfrm>
              <a:off x="5673725" y="5908675"/>
              <a:ext cx="2779713" cy="0"/>
            </a:xfrm>
            <a:custGeom>
              <a:avLst/>
              <a:gdLst>
                <a:gd name="T0" fmla="*/ 1751 w 1751"/>
                <a:gd name="T1" fmla="*/ 1505 w 1751"/>
                <a:gd name="T2" fmla="*/ 1220 w 1751"/>
                <a:gd name="T3" fmla="*/ 935 w 1751"/>
                <a:gd name="T4" fmla="*/ 650 w 1751"/>
                <a:gd name="T5" fmla="*/ 366 w 1751"/>
                <a:gd name="T6" fmla="*/ 81 w 1751"/>
                <a:gd name="T7" fmla="*/ 0 w 175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751">
                  <a:moveTo>
                    <a:pt x="1751" y="0"/>
                  </a:moveTo>
                  <a:lnTo>
                    <a:pt x="1505" y="0"/>
                  </a:lnTo>
                  <a:lnTo>
                    <a:pt x="1220" y="0"/>
                  </a:lnTo>
                  <a:lnTo>
                    <a:pt x="935" y="0"/>
                  </a:lnTo>
                  <a:lnTo>
                    <a:pt x="650" y="0"/>
                  </a:lnTo>
                  <a:lnTo>
                    <a:pt x="366" y="0"/>
                  </a:lnTo>
                  <a:lnTo>
                    <a:pt x="81"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Line 60">
              <a:extLst>
                <a:ext uri="{FF2B5EF4-FFF2-40B4-BE49-F238E27FC236}">
                  <a16:creationId xmlns:a16="http://schemas.microsoft.com/office/drawing/2014/main" id="{C173B8E4-655B-B8D8-0A8F-F2A4B35CDE7E}"/>
                </a:ext>
              </a:extLst>
            </p:cNvPr>
            <p:cNvSpPr>
              <a:spLocks noChangeShapeType="1"/>
            </p:cNvSpPr>
            <p:nvPr/>
          </p:nvSpPr>
          <p:spPr bwMode="auto">
            <a:xfrm flipV="1">
              <a:off x="5673725" y="4260850"/>
              <a:ext cx="0" cy="164782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1" name="Line 61">
              <a:extLst>
                <a:ext uri="{FF2B5EF4-FFF2-40B4-BE49-F238E27FC236}">
                  <a16:creationId xmlns:a16="http://schemas.microsoft.com/office/drawing/2014/main" id="{A189F723-D2E8-C5DF-A11D-7072E7A2EAB4}"/>
                </a:ext>
              </a:extLst>
            </p:cNvPr>
            <p:cNvSpPr>
              <a:spLocks noChangeShapeType="1"/>
            </p:cNvSpPr>
            <p:nvPr/>
          </p:nvSpPr>
          <p:spPr bwMode="auto">
            <a:xfrm flipV="1">
              <a:off x="6254750"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2" name="Line 63">
              <a:extLst>
                <a:ext uri="{FF2B5EF4-FFF2-40B4-BE49-F238E27FC236}">
                  <a16:creationId xmlns:a16="http://schemas.microsoft.com/office/drawing/2014/main" id="{D4F7D3FB-B52E-D940-C032-D60D7221A4D2}"/>
                </a:ext>
              </a:extLst>
            </p:cNvPr>
            <p:cNvSpPr>
              <a:spLocks noChangeShapeType="1"/>
            </p:cNvSpPr>
            <p:nvPr/>
          </p:nvSpPr>
          <p:spPr bwMode="auto">
            <a:xfrm flipV="1">
              <a:off x="6705600"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3" name="Line 64">
              <a:extLst>
                <a:ext uri="{FF2B5EF4-FFF2-40B4-BE49-F238E27FC236}">
                  <a16:creationId xmlns:a16="http://schemas.microsoft.com/office/drawing/2014/main" id="{2149C783-96A6-8686-38A2-F98CA5C9E97F}"/>
                </a:ext>
              </a:extLst>
            </p:cNvPr>
            <p:cNvSpPr>
              <a:spLocks noChangeShapeType="1"/>
            </p:cNvSpPr>
            <p:nvPr/>
          </p:nvSpPr>
          <p:spPr bwMode="auto">
            <a:xfrm flipV="1">
              <a:off x="7158038"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4" name="Line 72">
              <a:extLst>
                <a:ext uri="{FF2B5EF4-FFF2-40B4-BE49-F238E27FC236}">
                  <a16:creationId xmlns:a16="http://schemas.microsoft.com/office/drawing/2014/main" id="{B317BF2A-303A-D193-D02D-5F1C035AF86B}"/>
                </a:ext>
              </a:extLst>
            </p:cNvPr>
            <p:cNvSpPr>
              <a:spLocks noChangeShapeType="1"/>
            </p:cNvSpPr>
            <p:nvPr/>
          </p:nvSpPr>
          <p:spPr bwMode="auto">
            <a:xfrm flipV="1">
              <a:off x="7610475"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5" name="Line 76">
              <a:extLst>
                <a:ext uri="{FF2B5EF4-FFF2-40B4-BE49-F238E27FC236}">
                  <a16:creationId xmlns:a16="http://schemas.microsoft.com/office/drawing/2014/main" id="{96D56387-5C4F-3986-818D-1C43130CE543}"/>
                </a:ext>
              </a:extLst>
            </p:cNvPr>
            <p:cNvSpPr>
              <a:spLocks noChangeShapeType="1"/>
            </p:cNvSpPr>
            <p:nvPr/>
          </p:nvSpPr>
          <p:spPr bwMode="auto">
            <a:xfrm flipV="1">
              <a:off x="8062913"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5" name="Groupe 354">
            <a:extLst>
              <a:ext uri="{FF2B5EF4-FFF2-40B4-BE49-F238E27FC236}">
                <a16:creationId xmlns:a16="http://schemas.microsoft.com/office/drawing/2014/main" id="{FADEC5E5-5A96-9E29-6292-48C8C16DBCE4}"/>
              </a:ext>
            </a:extLst>
          </p:cNvPr>
          <p:cNvGrpSpPr/>
          <p:nvPr/>
        </p:nvGrpSpPr>
        <p:grpSpPr>
          <a:xfrm>
            <a:off x="9133175" y="2231944"/>
            <a:ext cx="2827338" cy="1700213"/>
            <a:chOff x="8786813" y="4259262"/>
            <a:chExt cx="2827338" cy="1700213"/>
          </a:xfrm>
        </p:grpSpPr>
        <p:sp>
          <p:nvSpPr>
            <p:cNvPr id="380" name="Line 10">
              <a:extLst>
                <a:ext uri="{FF2B5EF4-FFF2-40B4-BE49-F238E27FC236}">
                  <a16:creationId xmlns:a16="http://schemas.microsoft.com/office/drawing/2014/main" id="{573C7467-90AB-7E68-A8F9-A07C1DEA1F3C}"/>
                </a:ext>
              </a:extLst>
            </p:cNvPr>
            <p:cNvSpPr>
              <a:spLocks noChangeShapeType="1"/>
            </p:cNvSpPr>
            <p:nvPr/>
          </p:nvSpPr>
          <p:spPr bwMode="auto">
            <a:xfrm flipV="1">
              <a:off x="8964613"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1" name="Line 11">
              <a:extLst>
                <a:ext uri="{FF2B5EF4-FFF2-40B4-BE49-F238E27FC236}">
                  <a16:creationId xmlns:a16="http://schemas.microsoft.com/office/drawing/2014/main" id="{4FFA2152-9F91-10FC-6EB1-6AFCB6F28558}"/>
                </a:ext>
              </a:extLst>
            </p:cNvPr>
            <p:cNvSpPr>
              <a:spLocks noChangeShapeType="1"/>
            </p:cNvSpPr>
            <p:nvPr/>
          </p:nvSpPr>
          <p:spPr bwMode="auto">
            <a:xfrm flipV="1">
              <a:off x="9666288"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2" name="Freeform 12">
              <a:extLst>
                <a:ext uri="{FF2B5EF4-FFF2-40B4-BE49-F238E27FC236}">
                  <a16:creationId xmlns:a16="http://schemas.microsoft.com/office/drawing/2014/main" id="{78D60174-C036-7724-19DF-9E303230D54D}"/>
                </a:ext>
              </a:extLst>
            </p:cNvPr>
            <p:cNvSpPr>
              <a:spLocks/>
            </p:cNvSpPr>
            <p:nvPr/>
          </p:nvSpPr>
          <p:spPr bwMode="auto">
            <a:xfrm>
              <a:off x="8834438" y="5908675"/>
              <a:ext cx="2779713" cy="0"/>
            </a:xfrm>
            <a:custGeom>
              <a:avLst/>
              <a:gdLst>
                <a:gd name="T0" fmla="*/ 1751 w 1751"/>
                <a:gd name="T1" fmla="*/ 1410 w 1751"/>
                <a:gd name="T2" fmla="*/ 967 w 1751"/>
                <a:gd name="T3" fmla="*/ 524 w 1751"/>
                <a:gd name="T4" fmla="*/ 82 w 1751"/>
                <a:gd name="T5" fmla="*/ 0 w 1751"/>
              </a:gdLst>
              <a:ahLst/>
              <a:cxnLst>
                <a:cxn ang="0">
                  <a:pos x="T0" y="0"/>
                </a:cxn>
                <a:cxn ang="0">
                  <a:pos x="T1" y="0"/>
                </a:cxn>
                <a:cxn ang="0">
                  <a:pos x="T2" y="0"/>
                </a:cxn>
                <a:cxn ang="0">
                  <a:pos x="T3" y="0"/>
                </a:cxn>
                <a:cxn ang="0">
                  <a:pos x="T4" y="0"/>
                </a:cxn>
                <a:cxn ang="0">
                  <a:pos x="T5" y="0"/>
                </a:cxn>
              </a:cxnLst>
              <a:rect l="0" t="0" r="r" b="b"/>
              <a:pathLst>
                <a:path w="1751">
                  <a:moveTo>
                    <a:pt x="1751" y="0"/>
                  </a:moveTo>
                  <a:lnTo>
                    <a:pt x="1410" y="0"/>
                  </a:lnTo>
                  <a:lnTo>
                    <a:pt x="967" y="0"/>
                  </a:lnTo>
                  <a:lnTo>
                    <a:pt x="524" y="0"/>
                  </a:lnTo>
                  <a:lnTo>
                    <a:pt x="8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3" name="Line 13">
              <a:extLst>
                <a:ext uri="{FF2B5EF4-FFF2-40B4-BE49-F238E27FC236}">
                  <a16:creationId xmlns:a16="http://schemas.microsoft.com/office/drawing/2014/main" id="{5A3216A1-88A1-3CE9-ACFF-A3B3FA0A2E3C}"/>
                </a:ext>
              </a:extLst>
            </p:cNvPr>
            <p:cNvSpPr>
              <a:spLocks noChangeShapeType="1"/>
            </p:cNvSpPr>
            <p:nvPr/>
          </p:nvSpPr>
          <p:spPr bwMode="auto">
            <a:xfrm flipV="1">
              <a:off x="10369550"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4" name="Line 14">
              <a:extLst>
                <a:ext uri="{FF2B5EF4-FFF2-40B4-BE49-F238E27FC236}">
                  <a16:creationId xmlns:a16="http://schemas.microsoft.com/office/drawing/2014/main" id="{7D92FDD8-D72B-73B2-9140-35F0E1F69B9D}"/>
                </a:ext>
              </a:extLst>
            </p:cNvPr>
            <p:cNvSpPr>
              <a:spLocks noChangeShapeType="1"/>
            </p:cNvSpPr>
            <p:nvPr/>
          </p:nvSpPr>
          <p:spPr bwMode="auto">
            <a:xfrm flipV="1">
              <a:off x="11072813" y="5908675"/>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5" name="Line 67">
              <a:extLst>
                <a:ext uri="{FF2B5EF4-FFF2-40B4-BE49-F238E27FC236}">
                  <a16:creationId xmlns:a16="http://schemas.microsoft.com/office/drawing/2014/main" id="{F48FDFF9-D5C1-0417-0E73-936C5B57CE42}"/>
                </a:ext>
              </a:extLst>
            </p:cNvPr>
            <p:cNvSpPr>
              <a:spLocks noChangeShapeType="1"/>
            </p:cNvSpPr>
            <p:nvPr/>
          </p:nvSpPr>
          <p:spPr bwMode="auto">
            <a:xfrm flipH="1">
              <a:off x="8786813" y="4632325"/>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6" name="Line 69">
              <a:extLst>
                <a:ext uri="{FF2B5EF4-FFF2-40B4-BE49-F238E27FC236}">
                  <a16:creationId xmlns:a16="http://schemas.microsoft.com/office/drawing/2014/main" id="{336E0ED1-5B81-D2EB-96B0-64955D26702E}"/>
                </a:ext>
              </a:extLst>
            </p:cNvPr>
            <p:cNvSpPr>
              <a:spLocks noChangeShapeType="1"/>
            </p:cNvSpPr>
            <p:nvPr/>
          </p:nvSpPr>
          <p:spPr bwMode="auto">
            <a:xfrm flipH="1">
              <a:off x="8786813" y="4332288"/>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7" name="Line 70">
              <a:extLst>
                <a:ext uri="{FF2B5EF4-FFF2-40B4-BE49-F238E27FC236}">
                  <a16:creationId xmlns:a16="http://schemas.microsoft.com/office/drawing/2014/main" id="{0726F18B-C606-1259-34F1-8180E5AF9B45}"/>
                </a:ext>
              </a:extLst>
            </p:cNvPr>
            <p:cNvSpPr>
              <a:spLocks noChangeShapeType="1"/>
            </p:cNvSpPr>
            <p:nvPr/>
          </p:nvSpPr>
          <p:spPr bwMode="auto">
            <a:xfrm flipH="1">
              <a:off x="8786813" y="4930775"/>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8" name="Line 74">
              <a:extLst>
                <a:ext uri="{FF2B5EF4-FFF2-40B4-BE49-F238E27FC236}">
                  <a16:creationId xmlns:a16="http://schemas.microsoft.com/office/drawing/2014/main" id="{E76854E0-F05C-FDFA-63D3-DD75A8D21647}"/>
                </a:ext>
              </a:extLst>
            </p:cNvPr>
            <p:cNvSpPr>
              <a:spLocks noChangeShapeType="1"/>
            </p:cNvSpPr>
            <p:nvPr/>
          </p:nvSpPr>
          <p:spPr bwMode="auto">
            <a:xfrm flipH="1">
              <a:off x="8786813" y="5529263"/>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9" name="Line 75">
              <a:extLst>
                <a:ext uri="{FF2B5EF4-FFF2-40B4-BE49-F238E27FC236}">
                  <a16:creationId xmlns:a16="http://schemas.microsoft.com/office/drawing/2014/main" id="{8E2EE7A4-EE53-A8FE-F8FC-CCE0FFB1CDD2}"/>
                </a:ext>
              </a:extLst>
            </p:cNvPr>
            <p:cNvSpPr>
              <a:spLocks noChangeShapeType="1"/>
            </p:cNvSpPr>
            <p:nvPr/>
          </p:nvSpPr>
          <p:spPr bwMode="auto">
            <a:xfrm flipH="1">
              <a:off x="8786813" y="5229225"/>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0" name="Line 77">
              <a:extLst>
                <a:ext uri="{FF2B5EF4-FFF2-40B4-BE49-F238E27FC236}">
                  <a16:creationId xmlns:a16="http://schemas.microsoft.com/office/drawing/2014/main" id="{C5ACD8CC-4C09-6D3D-44E8-81C7B3004F63}"/>
                </a:ext>
              </a:extLst>
            </p:cNvPr>
            <p:cNvSpPr>
              <a:spLocks noChangeShapeType="1"/>
            </p:cNvSpPr>
            <p:nvPr/>
          </p:nvSpPr>
          <p:spPr bwMode="auto">
            <a:xfrm flipV="1">
              <a:off x="8834438" y="4259262"/>
              <a:ext cx="0" cy="16494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1" name="Line 78">
              <a:extLst>
                <a:ext uri="{FF2B5EF4-FFF2-40B4-BE49-F238E27FC236}">
                  <a16:creationId xmlns:a16="http://schemas.microsoft.com/office/drawing/2014/main" id="{F7E5A979-2243-ED5C-574C-B969E1E8AC6C}"/>
                </a:ext>
              </a:extLst>
            </p:cNvPr>
            <p:cNvSpPr>
              <a:spLocks noChangeShapeType="1"/>
            </p:cNvSpPr>
            <p:nvPr/>
          </p:nvSpPr>
          <p:spPr bwMode="auto">
            <a:xfrm flipH="1">
              <a:off x="8786813" y="5827713"/>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6" name="Rectangle 113">
            <a:extLst>
              <a:ext uri="{FF2B5EF4-FFF2-40B4-BE49-F238E27FC236}">
                <a16:creationId xmlns:a16="http://schemas.microsoft.com/office/drawing/2014/main" id="{3B280392-4914-A92B-BCC1-F1772D56F8D7}"/>
              </a:ext>
            </a:extLst>
          </p:cNvPr>
          <p:cNvSpPr>
            <a:spLocks noChangeArrowheads="1"/>
          </p:cNvSpPr>
          <p:nvPr/>
        </p:nvSpPr>
        <p:spPr bwMode="auto">
          <a:xfrm>
            <a:off x="5770241" y="3938508"/>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7" name="Rectangle 114">
            <a:extLst>
              <a:ext uri="{FF2B5EF4-FFF2-40B4-BE49-F238E27FC236}">
                <a16:creationId xmlns:a16="http://schemas.microsoft.com/office/drawing/2014/main" id="{4855615F-6A73-4FB9-340F-2AE6DDBC3646}"/>
              </a:ext>
            </a:extLst>
          </p:cNvPr>
          <p:cNvSpPr>
            <a:spLocks noChangeArrowheads="1"/>
          </p:cNvSpPr>
          <p:nvPr/>
        </p:nvSpPr>
        <p:spPr bwMode="auto">
          <a:xfrm>
            <a:off x="6189817" y="3938508"/>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25</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8" name="Rectangle 115">
            <a:extLst>
              <a:ext uri="{FF2B5EF4-FFF2-40B4-BE49-F238E27FC236}">
                <a16:creationId xmlns:a16="http://schemas.microsoft.com/office/drawing/2014/main" id="{E30722E4-30F5-49FE-80AE-A3FC7A618B11}"/>
              </a:ext>
            </a:extLst>
          </p:cNvPr>
          <p:cNvSpPr>
            <a:spLocks noChangeArrowheads="1"/>
          </p:cNvSpPr>
          <p:nvPr/>
        </p:nvSpPr>
        <p:spPr bwMode="auto">
          <a:xfrm>
            <a:off x="6640667" y="3938508"/>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9" name="Rectangle 116">
            <a:extLst>
              <a:ext uri="{FF2B5EF4-FFF2-40B4-BE49-F238E27FC236}">
                <a16:creationId xmlns:a16="http://schemas.microsoft.com/office/drawing/2014/main" id="{771164EB-DFAE-8ECE-DE0A-38F98721EF3C}"/>
              </a:ext>
            </a:extLst>
          </p:cNvPr>
          <p:cNvSpPr>
            <a:spLocks noChangeArrowheads="1"/>
          </p:cNvSpPr>
          <p:nvPr/>
        </p:nvSpPr>
        <p:spPr bwMode="auto">
          <a:xfrm>
            <a:off x="7093105" y="3938508"/>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Rectangle 117">
            <a:extLst>
              <a:ext uri="{FF2B5EF4-FFF2-40B4-BE49-F238E27FC236}">
                <a16:creationId xmlns:a16="http://schemas.microsoft.com/office/drawing/2014/main" id="{7FDBF7BD-A16F-7785-70A5-726B9EBA9DF3}"/>
              </a:ext>
            </a:extLst>
          </p:cNvPr>
          <p:cNvSpPr>
            <a:spLocks noChangeArrowheads="1"/>
          </p:cNvSpPr>
          <p:nvPr/>
        </p:nvSpPr>
        <p:spPr bwMode="auto">
          <a:xfrm>
            <a:off x="7512680" y="393850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1" name="Rectangle 118">
            <a:extLst>
              <a:ext uri="{FF2B5EF4-FFF2-40B4-BE49-F238E27FC236}">
                <a16:creationId xmlns:a16="http://schemas.microsoft.com/office/drawing/2014/main" id="{BB1AD05C-0109-1505-0BE6-B9141900FF11}"/>
              </a:ext>
            </a:extLst>
          </p:cNvPr>
          <p:cNvSpPr>
            <a:spLocks noChangeArrowheads="1"/>
          </p:cNvSpPr>
          <p:nvPr/>
        </p:nvSpPr>
        <p:spPr bwMode="auto">
          <a:xfrm>
            <a:off x="7965118" y="393850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125</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2" name="Rectangle 119">
            <a:extLst>
              <a:ext uri="{FF2B5EF4-FFF2-40B4-BE49-F238E27FC236}">
                <a16:creationId xmlns:a16="http://schemas.microsoft.com/office/drawing/2014/main" id="{A8539D23-A5EB-7BDE-2DB9-678E9E7AB1D5}"/>
              </a:ext>
            </a:extLst>
          </p:cNvPr>
          <p:cNvSpPr>
            <a:spLocks noChangeArrowheads="1"/>
          </p:cNvSpPr>
          <p:nvPr/>
        </p:nvSpPr>
        <p:spPr bwMode="auto">
          <a:xfrm>
            <a:off x="5429257" y="3726007"/>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0.0</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3" name="Rectangle 120">
            <a:extLst>
              <a:ext uri="{FF2B5EF4-FFF2-40B4-BE49-F238E27FC236}">
                <a16:creationId xmlns:a16="http://schemas.microsoft.com/office/drawing/2014/main" id="{DC6EF1D5-D2D7-E4F1-6A10-A048696BECAC}"/>
              </a:ext>
            </a:extLst>
          </p:cNvPr>
          <p:cNvSpPr>
            <a:spLocks noChangeArrowheads="1"/>
          </p:cNvSpPr>
          <p:nvPr/>
        </p:nvSpPr>
        <p:spPr bwMode="auto">
          <a:xfrm>
            <a:off x="5429257" y="342597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0.2</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Rectangle 121">
            <a:extLst>
              <a:ext uri="{FF2B5EF4-FFF2-40B4-BE49-F238E27FC236}">
                <a16:creationId xmlns:a16="http://schemas.microsoft.com/office/drawing/2014/main" id="{7E157BE7-B34B-48E4-5F39-450DAB935917}"/>
              </a:ext>
            </a:extLst>
          </p:cNvPr>
          <p:cNvSpPr>
            <a:spLocks noChangeArrowheads="1"/>
          </p:cNvSpPr>
          <p:nvPr/>
        </p:nvSpPr>
        <p:spPr bwMode="auto">
          <a:xfrm>
            <a:off x="5429257" y="312752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0.4</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5" name="Rectangle 122">
            <a:extLst>
              <a:ext uri="{FF2B5EF4-FFF2-40B4-BE49-F238E27FC236}">
                <a16:creationId xmlns:a16="http://schemas.microsoft.com/office/drawing/2014/main" id="{404D1104-969B-AE7A-4342-8BFF2F18116D}"/>
              </a:ext>
            </a:extLst>
          </p:cNvPr>
          <p:cNvSpPr>
            <a:spLocks noChangeArrowheads="1"/>
          </p:cNvSpPr>
          <p:nvPr/>
        </p:nvSpPr>
        <p:spPr bwMode="auto">
          <a:xfrm>
            <a:off x="5429257" y="282907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0.6</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6" name="Rectangle 123">
            <a:extLst>
              <a:ext uri="{FF2B5EF4-FFF2-40B4-BE49-F238E27FC236}">
                <a16:creationId xmlns:a16="http://schemas.microsoft.com/office/drawing/2014/main" id="{18C9A921-177B-B38E-6339-A7611D214367}"/>
              </a:ext>
            </a:extLst>
          </p:cNvPr>
          <p:cNvSpPr>
            <a:spLocks noChangeArrowheads="1"/>
          </p:cNvSpPr>
          <p:nvPr/>
        </p:nvSpPr>
        <p:spPr bwMode="auto">
          <a:xfrm>
            <a:off x="5429257" y="2529032"/>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0.8</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7" name="Rectangle 124">
            <a:extLst>
              <a:ext uri="{FF2B5EF4-FFF2-40B4-BE49-F238E27FC236}">
                <a16:creationId xmlns:a16="http://schemas.microsoft.com/office/drawing/2014/main" id="{D1E88585-B6BC-E038-8988-4673D4BD4CED}"/>
              </a:ext>
            </a:extLst>
          </p:cNvPr>
          <p:cNvSpPr>
            <a:spLocks noChangeArrowheads="1"/>
          </p:cNvSpPr>
          <p:nvPr/>
        </p:nvSpPr>
        <p:spPr bwMode="auto">
          <a:xfrm>
            <a:off x="5429257" y="2230582"/>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 name="Rectangle 125">
            <a:extLst>
              <a:ext uri="{FF2B5EF4-FFF2-40B4-BE49-F238E27FC236}">
                <a16:creationId xmlns:a16="http://schemas.microsoft.com/office/drawing/2014/main" id="{EC5B55DA-2C71-AD8D-BAE3-E154E5B67E4E}"/>
              </a:ext>
            </a:extLst>
          </p:cNvPr>
          <p:cNvSpPr>
            <a:spLocks noChangeArrowheads="1"/>
          </p:cNvSpPr>
          <p:nvPr/>
        </p:nvSpPr>
        <p:spPr bwMode="auto">
          <a:xfrm>
            <a:off x="6685476" y="4099163"/>
            <a:ext cx="4971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Months</a:t>
            </a: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9" name="Rectangle 133">
            <a:extLst>
              <a:ext uri="{FF2B5EF4-FFF2-40B4-BE49-F238E27FC236}">
                <a16:creationId xmlns:a16="http://schemas.microsoft.com/office/drawing/2014/main" id="{92348E48-2FAC-985A-BDFC-581C67748C21}"/>
              </a:ext>
            </a:extLst>
          </p:cNvPr>
          <p:cNvSpPr>
            <a:spLocks noChangeArrowheads="1"/>
          </p:cNvSpPr>
          <p:nvPr/>
        </p:nvSpPr>
        <p:spPr bwMode="auto">
          <a:xfrm>
            <a:off x="9277315" y="3938508"/>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0" name="Rectangle 134">
            <a:extLst>
              <a:ext uri="{FF2B5EF4-FFF2-40B4-BE49-F238E27FC236}">
                <a16:creationId xmlns:a16="http://schemas.microsoft.com/office/drawing/2014/main" id="{0315CFDC-115F-211F-BE59-DB8154EA3E43}"/>
              </a:ext>
            </a:extLst>
          </p:cNvPr>
          <p:cNvSpPr>
            <a:spLocks noChangeArrowheads="1"/>
          </p:cNvSpPr>
          <p:nvPr/>
        </p:nvSpPr>
        <p:spPr bwMode="auto">
          <a:xfrm>
            <a:off x="9947717" y="3938508"/>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1" name="Rectangle 135">
            <a:extLst>
              <a:ext uri="{FF2B5EF4-FFF2-40B4-BE49-F238E27FC236}">
                <a16:creationId xmlns:a16="http://schemas.microsoft.com/office/drawing/2014/main" id="{5AD97D3C-9519-FB12-3B50-CF854C373C22}"/>
              </a:ext>
            </a:extLst>
          </p:cNvPr>
          <p:cNvSpPr>
            <a:spLocks noChangeArrowheads="1"/>
          </p:cNvSpPr>
          <p:nvPr/>
        </p:nvSpPr>
        <p:spPr bwMode="auto">
          <a:xfrm>
            <a:off x="10618117" y="393850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2" name="Rectangle 136">
            <a:extLst>
              <a:ext uri="{FF2B5EF4-FFF2-40B4-BE49-F238E27FC236}">
                <a16:creationId xmlns:a16="http://schemas.microsoft.com/office/drawing/2014/main" id="{ED2C3710-EAB3-A01A-9EF0-BFF81DDD5A76}"/>
              </a:ext>
            </a:extLst>
          </p:cNvPr>
          <p:cNvSpPr>
            <a:spLocks noChangeArrowheads="1"/>
          </p:cNvSpPr>
          <p:nvPr/>
        </p:nvSpPr>
        <p:spPr bwMode="auto">
          <a:xfrm>
            <a:off x="11321380" y="393850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150</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3" name="Rectangle 137">
            <a:extLst>
              <a:ext uri="{FF2B5EF4-FFF2-40B4-BE49-F238E27FC236}">
                <a16:creationId xmlns:a16="http://schemas.microsoft.com/office/drawing/2014/main" id="{6AAA8E9A-0677-9CE8-1FF9-A76D7A424F7E}"/>
              </a:ext>
            </a:extLst>
          </p:cNvPr>
          <p:cNvSpPr>
            <a:spLocks noChangeArrowheads="1"/>
          </p:cNvSpPr>
          <p:nvPr/>
        </p:nvSpPr>
        <p:spPr bwMode="auto">
          <a:xfrm>
            <a:off x="8937919" y="3726007"/>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0.0</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4" name="Rectangle 138">
            <a:extLst>
              <a:ext uri="{FF2B5EF4-FFF2-40B4-BE49-F238E27FC236}">
                <a16:creationId xmlns:a16="http://schemas.microsoft.com/office/drawing/2014/main" id="{4999B0AF-0CB3-9B77-EF06-ACCD3F36B40D}"/>
              </a:ext>
            </a:extLst>
          </p:cNvPr>
          <p:cNvSpPr>
            <a:spLocks noChangeArrowheads="1"/>
          </p:cNvSpPr>
          <p:nvPr/>
        </p:nvSpPr>
        <p:spPr bwMode="auto">
          <a:xfrm>
            <a:off x="8937919" y="342597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0.2</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5" name="Rectangle 139">
            <a:extLst>
              <a:ext uri="{FF2B5EF4-FFF2-40B4-BE49-F238E27FC236}">
                <a16:creationId xmlns:a16="http://schemas.microsoft.com/office/drawing/2014/main" id="{3C0E1259-1AC2-07DF-A15D-1A23F3A9CDA9}"/>
              </a:ext>
            </a:extLst>
          </p:cNvPr>
          <p:cNvSpPr>
            <a:spLocks noChangeArrowheads="1"/>
          </p:cNvSpPr>
          <p:nvPr/>
        </p:nvSpPr>
        <p:spPr bwMode="auto">
          <a:xfrm>
            <a:off x="8937919" y="312752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0.4</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6" name="Rectangle 140">
            <a:extLst>
              <a:ext uri="{FF2B5EF4-FFF2-40B4-BE49-F238E27FC236}">
                <a16:creationId xmlns:a16="http://schemas.microsoft.com/office/drawing/2014/main" id="{748DBF31-7F8F-B369-219D-5A709D2F51DE}"/>
              </a:ext>
            </a:extLst>
          </p:cNvPr>
          <p:cNvSpPr>
            <a:spLocks noChangeArrowheads="1"/>
          </p:cNvSpPr>
          <p:nvPr/>
        </p:nvSpPr>
        <p:spPr bwMode="auto">
          <a:xfrm>
            <a:off x="8937919" y="282907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0.6</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7" name="Rectangle 141">
            <a:extLst>
              <a:ext uri="{FF2B5EF4-FFF2-40B4-BE49-F238E27FC236}">
                <a16:creationId xmlns:a16="http://schemas.microsoft.com/office/drawing/2014/main" id="{A231F8BC-F8C7-C416-7C3C-397002DE68ED}"/>
              </a:ext>
            </a:extLst>
          </p:cNvPr>
          <p:cNvSpPr>
            <a:spLocks noChangeArrowheads="1"/>
          </p:cNvSpPr>
          <p:nvPr/>
        </p:nvSpPr>
        <p:spPr bwMode="auto">
          <a:xfrm>
            <a:off x="8937919" y="2529032"/>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0.8</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8" name="Rectangle 142">
            <a:extLst>
              <a:ext uri="{FF2B5EF4-FFF2-40B4-BE49-F238E27FC236}">
                <a16:creationId xmlns:a16="http://schemas.microsoft.com/office/drawing/2014/main" id="{60050A3F-5B55-5C69-9757-5724FBE8D6BE}"/>
              </a:ext>
            </a:extLst>
          </p:cNvPr>
          <p:cNvSpPr>
            <a:spLocks noChangeArrowheads="1"/>
          </p:cNvSpPr>
          <p:nvPr/>
        </p:nvSpPr>
        <p:spPr bwMode="auto">
          <a:xfrm>
            <a:off x="8937919" y="2230582"/>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9" name="Rectangle 143">
            <a:extLst>
              <a:ext uri="{FF2B5EF4-FFF2-40B4-BE49-F238E27FC236}">
                <a16:creationId xmlns:a16="http://schemas.microsoft.com/office/drawing/2014/main" id="{282B00D5-A134-F6A6-C8D8-7D5D69277A53}"/>
              </a:ext>
            </a:extLst>
          </p:cNvPr>
          <p:cNvSpPr>
            <a:spLocks noChangeArrowheads="1"/>
          </p:cNvSpPr>
          <p:nvPr/>
        </p:nvSpPr>
        <p:spPr bwMode="auto">
          <a:xfrm>
            <a:off x="10192550" y="4099163"/>
            <a:ext cx="4971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Months</a:t>
            </a:r>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6" name="Rectangle 125">
            <a:extLst>
              <a:ext uri="{FF2B5EF4-FFF2-40B4-BE49-F238E27FC236}">
                <a16:creationId xmlns:a16="http://schemas.microsoft.com/office/drawing/2014/main" id="{78E0FEBC-7D6C-8411-514B-6C262225F2D0}"/>
              </a:ext>
            </a:extLst>
          </p:cNvPr>
          <p:cNvSpPr>
            <a:spLocks noChangeArrowheads="1"/>
          </p:cNvSpPr>
          <p:nvPr/>
        </p:nvSpPr>
        <p:spPr bwMode="auto">
          <a:xfrm rot="16200000">
            <a:off x="4591249" y="5207352"/>
            <a:ext cx="12427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Survival </a:t>
            </a:r>
            <a:r>
              <a:rPr kumimoji="0" lang="fr-FR" altLang="fr-FR"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probability</a:t>
            </a: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7" name="Rectangle 143">
            <a:extLst>
              <a:ext uri="{FF2B5EF4-FFF2-40B4-BE49-F238E27FC236}">
                <a16:creationId xmlns:a16="http://schemas.microsoft.com/office/drawing/2014/main" id="{61360CE6-F2CF-F8F5-5BBC-B1D0EA0B26E1}"/>
              </a:ext>
            </a:extLst>
          </p:cNvPr>
          <p:cNvSpPr>
            <a:spLocks noChangeArrowheads="1"/>
          </p:cNvSpPr>
          <p:nvPr/>
        </p:nvSpPr>
        <p:spPr bwMode="auto">
          <a:xfrm rot="16200000">
            <a:off x="8098323" y="5207352"/>
            <a:ext cx="12427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Survival </a:t>
            </a:r>
            <a:r>
              <a:rPr kumimoji="0" lang="fr-FR" altLang="fr-FR"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probability</a:t>
            </a: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8" name="Rectangle 125">
            <a:extLst>
              <a:ext uri="{FF2B5EF4-FFF2-40B4-BE49-F238E27FC236}">
                <a16:creationId xmlns:a16="http://schemas.microsoft.com/office/drawing/2014/main" id="{DB7C438F-9B97-B13E-9239-08DF1C76AF2A}"/>
              </a:ext>
            </a:extLst>
          </p:cNvPr>
          <p:cNvSpPr>
            <a:spLocks noChangeArrowheads="1"/>
          </p:cNvSpPr>
          <p:nvPr/>
        </p:nvSpPr>
        <p:spPr bwMode="auto">
          <a:xfrm rot="16200000">
            <a:off x="4591254" y="2961594"/>
            <a:ext cx="12427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Survival </a:t>
            </a:r>
            <a:r>
              <a:rPr kumimoji="0" lang="fr-FR" altLang="fr-FR"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probability</a:t>
            </a: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9" name="Rectangle 143">
            <a:extLst>
              <a:ext uri="{FF2B5EF4-FFF2-40B4-BE49-F238E27FC236}">
                <a16:creationId xmlns:a16="http://schemas.microsoft.com/office/drawing/2014/main" id="{7F4C8F4A-A7FC-A2FA-30F7-4201F781DCBF}"/>
              </a:ext>
            </a:extLst>
          </p:cNvPr>
          <p:cNvSpPr>
            <a:spLocks noChangeArrowheads="1"/>
          </p:cNvSpPr>
          <p:nvPr/>
        </p:nvSpPr>
        <p:spPr bwMode="auto">
          <a:xfrm rot="16200000">
            <a:off x="8098323" y="2961594"/>
            <a:ext cx="12427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Survival </a:t>
            </a:r>
            <a:r>
              <a:rPr kumimoji="0" lang="fr-FR" altLang="fr-FR"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probability</a:t>
            </a:r>
            <a:endPar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022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58C7-16BF-58F8-EB13-9352082AD703}"/>
              </a:ext>
            </a:extLst>
          </p:cNvPr>
          <p:cNvSpPr>
            <a:spLocks noGrp="1"/>
          </p:cNvSpPr>
          <p:nvPr>
            <p:ph type="title"/>
          </p:nvPr>
        </p:nvSpPr>
        <p:spPr/>
        <p:txBody>
          <a:bodyPr/>
          <a:lstStyle/>
          <a:p>
            <a:r>
              <a:rPr lang="fr-FR" dirty="0" err="1"/>
              <a:t>Clinical</a:t>
            </a:r>
            <a:r>
              <a:rPr lang="fr-FR" dirty="0"/>
              <a:t> </a:t>
            </a:r>
            <a:r>
              <a:rPr lang="fr-FR" dirty="0" err="1"/>
              <a:t>Outcomes</a:t>
            </a:r>
            <a:r>
              <a:rPr lang="fr-FR" dirty="0"/>
              <a:t> in IDH1-Mutated AML by Race-</a:t>
            </a:r>
            <a:r>
              <a:rPr lang="fr-FR" dirty="0" err="1"/>
              <a:t>Ethnicity</a:t>
            </a:r>
            <a:r>
              <a:rPr lang="fr-FR" dirty="0"/>
              <a:t> </a:t>
            </a:r>
            <a:r>
              <a:rPr lang="fr-FR" i="1" dirty="0"/>
              <a:t>(5)</a:t>
            </a:r>
            <a:endParaRPr lang="en-IT" dirty="0"/>
          </a:p>
        </p:txBody>
      </p:sp>
      <p:sp>
        <p:nvSpPr>
          <p:cNvPr id="4" name="Espace réservé du texte 3">
            <a:extLst>
              <a:ext uri="{FF2B5EF4-FFF2-40B4-BE49-F238E27FC236}">
                <a16:creationId xmlns:a16="http://schemas.microsoft.com/office/drawing/2014/main" id="{BFA540C5-B0B1-41AE-9536-4114C41AFA3A}"/>
              </a:ext>
            </a:extLst>
          </p:cNvPr>
          <p:cNvSpPr>
            <a:spLocks noGrp="1"/>
          </p:cNvSpPr>
          <p:nvPr>
            <p:ph type="body" sz="quarter" idx="10"/>
          </p:nvPr>
        </p:nvSpPr>
        <p:spPr>
          <a:xfrm>
            <a:off x="234950" y="2758981"/>
            <a:ext cx="11722100" cy="2895600"/>
          </a:xfrm>
        </p:spPr>
        <p:txBody>
          <a:bodyPr/>
          <a:lstStyle/>
          <a:p>
            <a:r>
              <a:rPr lang="fr-FR" dirty="0" err="1"/>
              <a:t>Treatment</a:t>
            </a:r>
            <a:r>
              <a:rPr lang="fr-FR" dirty="0"/>
              <a:t> </a:t>
            </a:r>
            <a:r>
              <a:rPr lang="fr-FR" b="1" dirty="0" err="1"/>
              <a:t>outcomes</a:t>
            </a:r>
            <a:r>
              <a:rPr lang="fr-FR" b="1" dirty="0"/>
              <a:t> </a:t>
            </a:r>
            <a:r>
              <a:rPr lang="fr-FR" b="1" dirty="0" err="1"/>
              <a:t>differed</a:t>
            </a:r>
            <a:r>
              <a:rPr lang="fr-FR" b="1" dirty="0"/>
              <a:t> by race/</a:t>
            </a:r>
            <a:r>
              <a:rPr lang="fr-FR" b="1" dirty="0" err="1"/>
              <a:t>ethnicity</a:t>
            </a:r>
            <a:r>
              <a:rPr lang="fr-FR" b="1" dirty="0"/>
              <a:t> </a:t>
            </a:r>
            <a:r>
              <a:rPr lang="fr-FR" dirty="0" err="1"/>
              <a:t>despite</a:t>
            </a:r>
            <a:r>
              <a:rPr lang="fr-FR" dirty="0"/>
              <a:t> </a:t>
            </a:r>
            <a:r>
              <a:rPr lang="fr-FR" dirty="0" err="1"/>
              <a:t>similar</a:t>
            </a:r>
            <a:r>
              <a:rPr lang="fr-FR" dirty="0"/>
              <a:t> </a:t>
            </a:r>
            <a:r>
              <a:rPr lang="fr-FR" dirty="0" err="1"/>
              <a:t>molecular</a:t>
            </a:r>
            <a:r>
              <a:rPr lang="fr-FR" dirty="0"/>
              <a:t> profiles</a:t>
            </a:r>
          </a:p>
          <a:p>
            <a:endParaRPr lang="fr-FR" dirty="0"/>
          </a:p>
          <a:p>
            <a:r>
              <a:rPr lang="fr-FR" dirty="0" err="1"/>
              <a:t>Findings</a:t>
            </a:r>
            <a:r>
              <a:rPr lang="fr-FR" dirty="0"/>
              <a:t> support the </a:t>
            </a:r>
            <a:r>
              <a:rPr lang="fr-FR" b="1" dirty="0" err="1"/>
              <a:t>need</a:t>
            </a:r>
            <a:r>
              <a:rPr lang="fr-FR" b="1" dirty="0"/>
              <a:t> for </a:t>
            </a:r>
            <a:r>
              <a:rPr lang="fr-FR" b="1" dirty="0" err="1"/>
              <a:t>proportional</a:t>
            </a:r>
            <a:r>
              <a:rPr lang="fr-FR" b="1" dirty="0"/>
              <a:t> race/</a:t>
            </a:r>
            <a:r>
              <a:rPr lang="fr-FR" b="1" dirty="0" err="1"/>
              <a:t>ethnicity</a:t>
            </a:r>
            <a:r>
              <a:rPr lang="fr-FR" b="1" dirty="0"/>
              <a:t> </a:t>
            </a:r>
            <a:r>
              <a:rPr lang="fr-FR" b="1" dirty="0" err="1"/>
              <a:t>representation</a:t>
            </a:r>
            <a:r>
              <a:rPr lang="fr-FR" b="1" dirty="0"/>
              <a:t> </a:t>
            </a:r>
            <a:r>
              <a:rPr lang="fr-FR" dirty="0"/>
              <a:t>in pivotal AML trials</a:t>
            </a:r>
          </a:p>
          <a:p>
            <a:endParaRPr lang="fr-FR" dirty="0"/>
          </a:p>
          <a:p>
            <a:r>
              <a:rPr lang="fr-FR" b="1" dirty="0"/>
              <a:t>Diverse trial </a:t>
            </a:r>
            <a:r>
              <a:rPr lang="fr-FR" b="1" dirty="0" err="1"/>
              <a:t>enrollment</a:t>
            </a:r>
            <a:r>
              <a:rPr lang="fr-FR" b="1" dirty="0"/>
              <a:t> </a:t>
            </a:r>
            <a:r>
              <a:rPr lang="fr-FR" b="1" dirty="0" err="1"/>
              <a:t>is</a:t>
            </a:r>
            <a:r>
              <a:rPr lang="fr-FR" b="1" dirty="0"/>
              <a:t> essential </a:t>
            </a:r>
            <a:r>
              <a:rPr lang="fr-FR" dirty="0"/>
              <a:t>to </a:t>
            </a:r>
            <a:r>
              <a:rPr lang="fr-FR" dirty="0" err="1"/>
              <a:t>define</a:t>
            </a:r>
            <a:r>
              <a:rPr lang="fr-FR" dirty="0"/>
              <a:t> </a:t>
            </a:r>
            <a:r>
              <a:rPr lang="fr-FR" dirty="0" err="1"/>
              <a:t>efficacy</a:t>
            </a:r>
            <a:r>
              <a:rPr lang="fr-FR" dirty="0"/>
              <a:t> and </a:t>
            </a:r>
            <a:r>
              <a:rPr lang="fr-FR" dirty="0" err="1"/>
              <a:t>outcomes</a:t>
            </a:r>
            <a:r>
              <a:rPr lang="fr-FR" dirty="0"/>
              <a:t> </a:t>
            </a:r>
            <a:r>
              <a:rPr lang="fr-FR" dirty="0" err="1"/>
              <a:t>across</a:t>
            </a:r>
            <a:r>
              <a:rPr lang="fr-FR" dirty="0"/>
              <a:t> populations</a:t>
            </a:r>
          </a:p>
        </p:txBody>
      </p:sp>
      <p:sp>
        <p:nvSpPr>
          <p:cNvPr id="6" name="Text Box 3">
            <a:extLst>
              <a:ext uri="{FF2B5EF4-FFF2-40B4-BE49-F238E27FC236}">
                <a16:creationId xmlns:a16="http://schemas.microsoft.com/office/drawing/2014/main" id="{37BEF3E8-A2E7-000F-DA36-B7A175184E8F}"/>
              </a:ext>
            </a:extLst>
          </p:cNvPr>
          <p:cNvSpPr txBox="1">
            <a:spLocks noChangeArrowheads="1"/>
          </p:cNvSpPr>
          <p:nvPr/>
        </p:nvSpPr>
        <p:spPr bwMode="auto">
          <a:xfrm>
            <a:off x="9366996" y="6538230"/>
            <a:ext cx="282500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Marvin-Peek J, abstract PS1642</a:t>
            </a:r>
          </a:p>
        </p:txBody>
      </p:sp>
      <p:sp>
        <p:nvSpPr>
          <p:cNvPr id="5" name="ZoneTexte 4">
            <a:extLst>
              <a:ext uri="{FF2B5EF4-FFF2-40B4-BE49-F238E27FC236}">
                <a16:creationId xmlns:a16="http://schemas.microsoft.com/office/drawing/2014/main" id="{217C0445-8CC6-21D4-F15D-D547E1121A14}"/>
              </a:ext>
            </a:extLst>
          </p:cNvPr>
          <p:cNvSpPr txBox="1"/>
          <p:nvPr/>
        </p:nvSpPr>
        <p:spPr>
          <a:xfrm>
            <a:off x="4967122" y="1805144"/>
            <a:ext cx="1806906" cy="523220"/>
          </a:xfrm>
          <a:prstGeom prst="rect">
            <a:avLst/>
          </a:prstGeom>
          <a:noFill/>
        </p:spPr>
        <p:txBody>
          <a:bodyPr wrap="none" rtlCol="0">
            <a:spAutoFit/>
          </a:bodyPr>
          <a:lstStyle/>
          <a:p>
            <a:pPr algn="ctr"/>
            <a:r>
              <a:rPr lang="en-US" sz="2800" b="1" dirty="0">
                <a:solidFill>
                  <a:srgbClr val="C00000"/>
                </a:solidFill>
              </a:rPr>
              <a:t>Conclusion</a:t>
            </a:r>
            <a:endParaRPr lang="fr-FR" sz="2000" b="1" dirty="0">
              <a:solidFill>
                <a:srgbClr val="C00000"/>
              </a:solidFill>
            </a:endParaRPr>
          </a:p>
        </p:txBody>
      </p:sp>
    </p:spTree>
    <p:extLst>
      <p:ext uri="{BB962C8B-B14F-4D97-AF65-F5344CB8AC3E}">
        <p14:creationId xmlns:p14="http://schemas.microsoft.com/office/powerpoint/2010/main" val="358918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7109500-E543-DF7E-FD6F-2ABE8FF7EEB4}"/>
              </a:ext>
            </a:extLst>
          </p:cNvPr>
          <p:cNvSpPr txBox="1">
            <a:spLocks noChangeArrowheads="1"/>
          </p:cNvSpPr>
          <p:nvPr/>
        </p:nvSpPr>
        <p:spPr bwMode="auto">
          <a:xfrm>
            <a:off x="9309095" y="6538230"/>
            <a:ext cx="288290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Raaijmakers M, abstract LB5005</a:t>
            </a:r>
          </a:p>
        </p:txBody>
      </p:sp>
      <p:sp>
        <p:nvSpPr>
          <p:cNvPr id="3" name="Titre 2">
            <a:extLst>
              <a:ext uri="{FF2B5EF4-FFF2-40B4-BE49-F238E27FC236}">
                <a16:creationId xmlns:a16="http://schemas.microsoft.com/office/drawing/2014/main" id="{5AEE9E8F-1789-5685-C5C4-67892FC6794A}"/>
              </a:ext>
            </a:extLst>
          </p:cNvPr>
          <p:cNvSpPr>
            <a:spLocks noGrp="1"/>
          </p:cNvSpPr>
          <p:nvPr>
            <p:ph type="title"/>
          </p:nvPr>
        </p:nvSpPr>
        <p:spPr/>
        <p:txBody>
          <a:bodyPr/>
          <a:lstStyle/>
          <a:p>
            <a:r>
              <a:rPr lang="fr-FR" dirty="0" err="1"/>
              <a:t>Gilteritinib</a:t>
            </a:r>
            <a:r>
              <a:rPr lang="fr-FR" dirty="0"/>
              <a:t> vs </a:t>
            </a:r>
            <a:r>
              <a:rPr lang="fr-FR" dirty="0" err="1"/>
              <a:t>Midostaurin</a:t>
            </a:r>
            <a:r>
              <a:rPr lang="fr-FR" dirty="0"/>
              <a:t> in FLT3-Mutated AML </a:t>
            </a:r>
            <a:r>
              <a:rPr lang="en-GB" i="1" dirty="0"/>
              <a:t>(1)</a:t>
            </a:r>
            <a:endParaRPr lang="fr-FR" i="1" dirty="0"/>
          </a:p>
        </p:txBody>
      </p:sp>
      <p:sp>
        <p:nvSpPr>
          <p:cNvPr id="7" name="Espace réservé du texte 6">
            <a:extLst>
              <a:ext uri="{FF2B5EF4-FFF2-40B4-BE49-F238E27FC236}">
                <a16:creationId xmlns:a16="http://schemas.microsoft.com/office/drawing/2014/main" id="{A1E1EA06-0920-90DE-C60C-42CC098D5ED7}"/>
              </a:ext>
            </a:extLst>
          </p:cNvPr>
          <p:cNvSpPr>
            <a:spLocks noGrp="1"/>
          </p:cNvSpPr>
          <p:nvPr>
            <p:ph type="body" sz="quarter" idx="10"/>
          </p:nvPr>
        </p:nvSpPr>
        <p:spPr>
          <a:xfrm>
            <a:off x="234950" y="2639790"/>
            <a:ext cx="11722100" cy="658344"/>
          </a:xfrm>
        </p:spPr>
        <p:txBody>
          <a:bodyPr>
            <a:normAutofit/>
          </a:bodyPr>
          <a:lstStyle/>
          <a:p>
            <a:r>
              <a:rPr lang="en-US" sz="2000" dirty="0"/>
              <a:t>HOVON156/AMLSG28-18/PASHA (NCT04027309) is a </a:t>
            </a:r>
            <a:r>
              <a:rPr lang="en-US" sz="2000" b="1" dirty="0"/>
              <a:t>phase 3, multicenter, open-label trial </a:t>
            </a:r>
            <a:r>
              <a:rPr lang="en-US" sz="2000" dirty="0"/>
              <a:t>conducted at 193 sites in 12 countries across Europe plus Australia (13 total)</a:t>
            </a:r>
            <a:endParaRPr lang="fr-FR" sz="2000" dirty="0"/>
          </a:p>
        </p:txBody>
      </p:sp>
      <p:sp>
        <p:nvSpPr>
          <p:cNvPr id="8" name="ZoneTexte 7">
            <a:extLst>
              <a:ext uri="{FF2B5EF4-FFF2-40B4-BE49-F238E27FC236}">
                <a16:creationId xmlns:a16="http://schemas.microsoft.com/office/drawing/2014/main" id="{F3CAA07E-070B-9117-68E9-F335D59EF2FD}"/>
              </a:ext>
            </a:extLst>
          </p:cNvPr>
          <p:cNvSpPr txBox="1"/>
          <p:nvPr/>
        </p:nvSpPr>
        <p:spPr>
          <a:xfrm>
            <a:off x="186757" y="4225819"/>
            <a:ext cx="3540687" cy="1566386"/>
          </a:xfrm>
          <a:prstGeom prst="roundRect">
            <a:avLst/>
          </a:prstGeom>
          <a:solidFill>
            <a:schemeClr val="bg1"/>
          </a:solidFill>
          <a:ln>
            <a:solidFill>
              <a:srgbClr val="C0000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00000"/>
                </a:solidFill>
                <a:effectLst/>
                <a:uLnTx/>
                <a:uFillTx/>
                <a:latin typeface="Calibri"/>
                <a:ea typeface="+mn-ea"/>
                <a:cs typeface="+mn-cs"/>
              </a:rPr>
              <a:t>Key inclusion </a:t>
            </a:r>
            <a:r>
              <a:rPr kumimoji="0" lang="fr-FR" sz="1600" b="1" i="0" u="none" strike="noStrike" kern="1200" cap="none" spc="0" normalizeH="0" baseline="0" noProof="0" dirty="0" err="1">
                <a:ln>
                  <a:noFill/>
                </a:ln>
                <a:solidFill>
                  <a:srgbClr val="C00000"/>
                </a:solidFill>
                <a:effectLst/>
                <a:uLnTx/>
                <a:uFillTx/>
                <a:latin typeface="Calibri"/>
                <a:ea typeface="+mn-ea"/>
                <a:cs typeface="+mn-cs"/>
              </a:rPr>
              <a:t>criteria</a:t>
            </a:r>
            <a:endParaRPr kumimoji="0" lang="fr-FR" sz="16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Adults</a:t>
            </a:r>
            <a:r>
              <a:rPr kumimoji="0" lang="fr-FR" sz="1400" b="0" i="0" u="none" strike="noStrike" kern="1200" cap="none" spc="0" normalizeH="0" baseline="0" noProof="0" dirty="0">
                <a:ln>
                  <a:noFill/>
                </a:ln>
                <a:solidFill>
                  <a:prstClr val="black"/>
                </a:solidFill>
                <a:effectLst/>
                <a:uLnTx/>
                <a:uFillTx/>
                <a:latin typeface="Calibri"/>
                <a:ea typeface="+mn-ea"/>
                <a:cs typeface="+mn-cs"/>
              </a:rPr>
              <a:t>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with</a:t>
            </a:r>
            <a:r>
              <a:rPr kumimoji="0" lang="fr-FR" sz="1400" b="0" i="0" u="none" strike="noStrike" kern="1200" cap="none" spc="0" normalizeH="0" baseline="0" noProof="0" dirty="0">
                <a:ln>
                  <a:noFill/>
                </a:ln>
                <a:solidFill>
                  <a:prstClr val="black"/>
                </a:solidFill>
                <a:effectLst/>
                <a:uLnTx/>
                <a:uFillTx/>
                <a:latin typeface="Calibri"/>
                <a:ea typeface="+mn-ea"/>
                <a:cs typeface="+mn-cs"/>
              </a:rPr>
              <a:t> FLT3</a:t>
            </a:r>
            <a:r>
              <a:rPr kumimoji="0" lang="fr-FR" sz="1400" b="0" i="0" u="none" strike="noStrike" kern="1200" cap="none" spc="0" normalizeH="0" baseline="30000" noProof="0" dirty="0">
                <a:ln>
                  <a:noFill/>
                </a:ln>
                <a:solidFill>
                  <a:prstClr val="black"/>
                </a:solidFill>
                <a:effectLst/>
                <a:uLnTx/>
                <a:uFillTx/>
                <a:latin typeface="Calibri"/>
                <a:ea typeface="+mn-ea"/>
                <a:cs typeface="+mn-cs"/>
              </a:rPr>
              <a:t>mut </a:t>
            </a:r>
            <a:r>
              <a:rPr kumimoji="0" lang="fr-FR" sz="1400" b="0" i="0" u="none" strike="noStrike" kern="1200" cap="none" spc="0" normalizeH="0" baseline="0" noProof="0" dirty="0">
                <a:ln>
                  <a:noFill/>
                </a:ln>
                <a:solidFill>
                  <a:prstClr val="black"/>
                </a:solidFill>
                <a:effectLst/>
                <a:uLnTx/>
                <a:uFillTx/>
                <a:latin typeface="Calibri"/>
                <a:ea typeface="+mn-ea"/>
                <a:cs typeface="+mn-cs"/>
              </a:rPr>
              <a:t>ND AML or MDS-EB2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FLT3-ITD or FLT3-TKD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ECOG PS score </a:t>
            </a:r>
            <a:r>
              <a:rPr kumimoji="0" lang="fr-FR" sz="1400" b="0" i="0" u="sng" strike="noStrike" kern="1200" cap="none" spc="0" normalizeH="0" baseline="0" noProof="0" dirty="0">
                <a:ln>
                  <a:noFill/>
                </a:ln>
                <a:solidFill>
                  <a:prstClr val="black"/>
                </a:solidFill>
                <a:effectLst/>
                <a:uLnTx/>
                <a:uFillTx/>
                <a:latin typeface="Calibri"/>
                <a:ea typeface="+mn-ea"/>
                <a:cs typeface="+mn-cs"/>
              </a:rPr>
              <a:t>&lt;</a:t>
            </a:r>
            <a:r>
              <a:rPr kumimoji="0" lang="fr-FR" sz="1400" b="0" i="0" u="none" strike="noStrike" kern="1200" cap="none" spc="0" normalizeH="0" baseline="0" noProof="0" dirty="0">
                <a:ln>
                  <a:noFill/>
                </a:ln>
                <a:solidFill>
                  <a:prstClr val="black"/>
                </a:solidFill>
                <a:effectLst/>
                <a:uLnTx/>
                <a:uFillTx/>
                <a:latin typeface="Calibri"/>
                <a:ea typeface="+mn-ea"/>
                <a:cs typeface="+mn-cs"/>
              </a:rPr>
              <a:t>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Eligible for intensive chemo</a:t>
            </a:r>
          </a:p>
        </p:txBody>
      </p:sp>
      <p:sp>
        <p:nvSpPr>
          <p:cNvPr id="10" name="ZoneTexte 9">
            <a:extLst>
              <a:ext uri="{FF2B5EF4-FFF2-40B4-BE49-F238E27FC236}">
                <a16:creationId xmlns:a16="http://schemas.microsoft.com/office/drawing/2014/main" id="{65E67B81-59D2-4EE7-3B40-0050EA311FDA}"/>
              </a:ext>
            </a:extLst>
          </p:cNvPr>
          <p:cNvSpPr txBox="1"/>
          <p:nvPr/>
        </p:nvSpPr>
        <p:spPr>
          <a:xfrm>
            <a:off x="5574594" y="3617388"/>
            <a:ext cx="998992"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Induction</a:t>
            </a:r>
          </a:p>
        </p:txBody>
      </p:sp>
      <p:sp>
        <p:nvSpPr>
          <p:cNvPr id="11" name="ZoneTexte 10">
            <a:extLst>
              <a:ext uri="{FF2B5EF4-FFF2-40B4-BE49-F238E27FC236}">
                <a16:creationId xmlns:a16="http://schemas.microsoft.com/office/drawing/2014/main" id="{8F00A0C7-18BD-9620-2404-08AF047D70D6}"/>
              </a:ext>
            </a:extLst>
          </p:cNvPr>
          <p:cNvSpPr txBox="1"/>
          <p:nvPr/>
        </p:nvSpPr>
        <p:spPr>
          <a:xfrm>
            <a:off x="5130903" y="4015510"/>
            <a:ext cx="1886375" cy="646986"/>
          </a:xfrm>
          <a:prstGeom prst="roundRect">
            <a:avLst/>
          </a:prstGeom>
          <a:solidFill>
            <a:srgbClr val="C00000"/>
          </a:solidFill>
          <a:ln>
            <a:noFill/>
          </a:ln>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Cycles 1 &amp; 2</a:t>
            </a:r>
            <a:br>
              <a:rPr kumimoji="0" lang="fr-FR" sz="1400" b="1" i="0" u="none" strike="noStrike" kern="1200" cap="none" spc="0" normalizeH="0" baseline="0" noProof="0" dirty="0">
                <a:ln>
                  <a:noFill/>
                </a:ln>
                <a:solidFill>
                  <a:prstClr val="white"/>
                </a:solidFill>
                <a:effectLst/>
                <a:uLnTx/>
                <a:uFillTx/>
                <a:latin typeface="Calibri"/>
                <a:ea typeface="+mn-ea"/>
                <a:cs typeface="+mn-cs"/>
              </a:rPr>
            </a:br>
            <a:r>
              <a:rPr kumimoji="0" lang="fr-FR" sz="1400" b="1" i="0" u="none" strike="noStrike" kern="1200" cap="none" spc="0" normalizeH="0" baseline="0" noProof="0" dirty="0">
                <a:ln>
                  <a:noFill/>
                </a:ln>
                <a:solidFill>
                  <a:prstClr val="white"/>
                </a:solidFill>
                <a:effectLst/>
                <a:uLnTx/>
                <a:uFillTx/>
                <a:latin typeface="Calibri"/>
                <a:ea typeface="+mn-ea"/>
                <a:cs typeface="+mn-cs"/>
              </a:rPr>
              <a:t>+ </a:t>
            </a:r>
            <a:r>
              <a:rPr kumimoji="0" lang="en-US" sz="1400" b="1" i="0" u="none" strike="noStrike" kern="1200" cap="none" spc="0" normalizeH="0" baseline="0" noProof="0" dirty="0" err="1">
                <a:ln>
                  <a:noFill/>
                </a:ln>
                <a:solidFill>
                  <a:prstClr val="white"/>
                </a:solidFill>
                <a:effectLst/>
                <a:uLnTx/>
                <a:uFillTx/>
                <a:latin typeface="Calibri"/>
                <a:ea typeface="+mn-ea"/>
                <a:cs typeface="+mn-cs"/>
              </a:rPr>
              <a:t>gilteritinib</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ZoneTexte 11">
            <a:extLst>
              <a:ext uri="{FF2B5EF4-FFF2-40B4-BE49-F238E27FC236}">
                <a16:creationId xmlns:a16="http://schemas.microsoft.com/office/drawing/2014/main" id="{EA48D95F-4FAC-F162-CCC2-0C462B43A7ED}"/>
              </a:ext>
            </a:extLst>
          </p:cNvPr>
          <p:cNvSpPr txBox="1"/>
          <p:nvPr/>
        </p:nvSpPr>
        <p:spPr>
          <a:xfrm>
            <a:off x="5130903" y="5355529"/>
            <a:ext cx="1886375" cy="646986"/>
          </a:xfrm>
          <a:prstGeom prst="roundRect">
            <a:avLst/>
          </a:prstGeom>
          <a:solidFill>
            <a:schemeClr val="bg1">
              <a:lumMod val="50000"/>
            </a:schemeClr>
          </a:solidFill>
          <a:ln>
            <a:noFill/>
          </a:ln>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Cycles 1 &amp; 2</a:t>
            </a:r>
            <a:br>
              <a:rPr kumimoji="0" lang="fr-FR" sz="1400" b="1" i="0" u="none" strike="noStrike" kern="1200" cap="none" spc="0" normalizeH="0" baseline="0" noProof="0" dirty="0">
                <a:ln>
                  <a:noFill/>
                </a:ln>
                <a:solidFill>
                  <a:prstClr val="white"/>
                </a:solidFill>
                <a:effectLst/>
                <a:uLnTx/>
                <a:uFillTx/>
                <a:latin typeface="Calibri"/>
                <a:ea typeface="+mn-ea"/>
                <a:cs typeface="+mn-cs"/>
              </a:rPr>
            </a:br>
            <a:r>
              <a:rPr kumimoji="0" lang="fr-FR" sz="1400" b="1" i="0" u="none" strike="noStrike" kern="1200" cap="none" spc="0" normalizeH="0" baseline="0" noProof="0" dirty="0">
                <a:ln>
                  <a:noFill/>
                </a:ln>
                <a:solidFill>
                  <a:prstClr val="white"/>
                </a:solidFill>
                <a:effectLst/>
                <a:uLnTx/>
                <a:uFillTx/>
                <a:latin typeface="Calibri"/>
                <a:ea typeface="+mn-ea"/>
                <a:cs typeface="+mn-cs"/>
              </a:rPr>
              <a:t>+ </a:t>
            </a:r>
            <a:r>
              <a:rPr kumimoji="0" lang="en-US" sz="1400" b="1" i="0" u="none" strike="noStrike" kern="1200" cap="none" spc="0" normalizeH="0" baseline="0" noProof="0" dirty="0" err="1">
                <a:ln>
                  <a:noFill/>
                </a:ln>
                <a:solidFill>
                  <a:prstClr val="white"/>
                </a:solidFill>
                <a:effectLst/>
                <a:uLnTx/>
                <a:uFillTx/>
                <a:latin typeface="Calibri"/>
                <a:ea typeface="+mn-ea"/>
                <a:cs typeface="+mn-cs"/>
              </a:rPr>
              <a:t>midostaurin</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6FD6C0F7-2F8B-5F23-835E-161018AD1007}"/>
              </a:ext>
            </a:extLst>
          </p:cNvPr>
          <p:cNvSpPr txBox="1"/>
          <p:nvPr/>
        </p:nvSpPr>
        <p:spPr>
          <a:xfrm>
            <a:off x="7648305" y="3295960"/>
            <a:ext cx="1357744"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Consolidation</a:t>
            </a:r>
          </a:p>
        </p:txBody>
      </p:sp>
      <p:sp>
        <p:nvSpPr>
          <p:cNvPr id="14" name="ZoneTexte 13">
            <a:extLst>
              <a:ext uri="{FF2B5EF4-FFF2-40B4-BE49-F238E27FC236}">
                <a16:creationId xmlns:a16="http://schemas.microsoft.com/office/drawing/2014/main" id="{986C4370-B9B4-FE73-CEC8-F603BD63307D}"/>
              </a:ext>
            </a:extLst>
          </p:cNvPr>
          <p:cNvSpPr txBox="1"/>
          <p:nvPr/>
        </p:nvSpPr>
        <p:spPr>
          <a:xfrm>
            <a:off x="7347224" y="3683098"/>
            <a:ext cx="1886375" cy="401727"/>
          </a:xfrm>
          <a:prstGeom prst="roundRect">
            <a:avLst/>
          </a:prstGeom>
          <a:solidFill>
            <a:srgbClr val="C00000"/>
          </a:solidFill>
          <a:ln>
            <a:noFill/>
          </a:ln>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IDAC or ME + </a:t>
            </a:r>
            <a:r>
              <a:rPr kumimoji="0" lang="en-US" sz="1200" b="1" i="0" u="none" strike="noStrike" kern="1200" cap="none" spc="0" normalizeH="0" baseline="0" noProof="0" dirty="0" err="1">
                <a:ln>
                  <a:noFill/>
                </a:ln>
                <a:solidFill>
                  <a:prstClr val="white"/>
                </a:solidFill>
                <a:effectLst/>
                <a:uLnTx/>
                <a:uFillTx/>
                <a:latin typeface="Calibri"/>
                <a:ea typeface="+mn-ea"/>
                <a:cs typeface="+mn-cs"/>
              </a:rPr>
              <a:t>gilteritinib</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ZoneTexte 14">
            <a:extLst>
              <a:ext uri="{FF2B5EF4-FFF2-40B4-BE49-F238E27FC236}">
                <a16:creationId xmlns:a16="http://schemas.microsoft.com/office/drawing/2014/main" id="{1488DA6C-DCE9-A4A0-9C8C-DB03EC19803C}"/>
              </a:ext>
            </a:extLst>
          </p:cNvPr>
          <p:cNvSpPr txBox="1"/>
          <p:nvPr/>
        </p:nvSpPr>
        <p:spPr>
          <a:xfrm>
            <a:off x="7347224" y="4133409"/>
            <a:ext cx="1886375" cy="401727"/>
          </a:xfrm>
          <a:prstGeom prst="roundRect">
            <a:avLst/>
          </a:prstGeom>
          <a:solidFill>
            <a:srgbClr val="C00000"/>
          </a:solidFill>
          <a:ln>
            <a:noFill/>
          </a:ln>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white"/>
                </a:solidFill>
                <a:effectLst/>
                <a:uLnTx/>
                <a:uFillTx/>
                <a:latin typeface="Calibri"/>
                <a:ea typeface="+mn-ea"/>
                <a:cs typeface="+mn-cs"/>
              </a:rPr>
              <a:t>AutoHSCT</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ZoneTexte 15">
            <a:extLst>
              <a:ext uri="{FF2B5EF4-FFF2-40B4-BE49-F238E27FC236}">
                <a16:creationId xmlns:a16="http://schemas.microsoft.com/office/drawing/2014/main" id="{76038723-9D02-A9B9-E75C-4F61C877C2F7}"/>
              </a:ext>
            </a:extLst>
          </p:cNvPr>
          <p:cNvSpPr txBox="1"/>
          <p:nvPr/>
        </p:nvSpPr>
        <p:spPr>
          <a:xfrm>
            <a:off x="7347224" y="4585021"/>
            <a:ext cx="1886375" cy="401727"/>
          </a:xfrm>
          <a:prstGeom prst="roundRect">
            <a:avLst/>
          </a:prstGeom>
          <a:solidFill>
            <a:srgbClr val="C00000"/>
          </a:solidFill>
          <a:ln>
            <a:noFill/>
          </a:ln>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white"/>
                </a:solidFill>
                <a:effectLst/>
                <a:uLnTx/>
                <a:uFillTx/>
                <a:latin typeface="Calibri"/>
                <a:ea typeface="+mn-ea"/>
                <a:cs typeface="+mn-cs"/>
              </a:rPr>
              <a:t>AlloHSCT</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C99CC9CB-BA46-7C03-220D-8B2EB043E132}"/>
              </a:ext>
            </a:extLst>
          </p:cNvPr>
          <p:cNvSpPr txBox="1"/>
          <p:nvPr/>
        </p:nvSpPr>
        <p:spPr>
          <a:xfrm>
            <a:off x="7347224" y="5027848"/>
            <a:ext cx="1886375" cy="401727"/>
          </a:xfrm>
          <a:prstGeom prst="roundRect">
            <a:avLst/>
          </a:prstGeom>
          <a:solidFill>
            <a:schemeClr val="bg1">
              <a:lumMod val="50000"/>
            </a:schemeClr>
          </a:solidFill>
          <a:ln>
            <a:noFill/>
          </a:ln>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IDAC or ME + </a:t>
            </a:r>
            <a:r>
              <a:rPr kumimoji="0" lang="en-US" sz="1200" b="1" i="0" u="none" strike="noStrike" kern="1200" cap="none" spc="0" normalizeH="0" baseline="0" noProof="0" dirty="0" err="1">
                <a:ln>
                  <a:noFill/>
                </a:ln>
                <a:solidFill>
                  <a:prstClr val="white"/>
                </a:solidFill>
                <a:effectLst/>
                <a:uLnTx/>
                <a:uFillTx/>
                <a:latin typeface="Calibri"/>
                <a:ea typeface="+mn-ea"/>
                <a:cs typeface="+mn-cs"/>
              </a:rPr>
              <a:t>midostaurin</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ZoneTexte 17">
            <a:extLst>
              <a:ext uri="{FF2B5EF4-FFF2-40B4-BE49-F238E27FC236}">
                <a16:creationId xmlns:a16="http://schemas.microsoft.com/office/drawing/2014/main" id="{92ED6CA2-B393-AA48-CEA0-A2DB249BCD6A}"/>
              </a:ext>
            </a:extLst>
          </p:cNvPr>
          <p:cNvSpPr txBox="1"/>
          <p:nvPr/>
        </p:nvSpPr>
        <p:spPr>
          <a:xfrm>
            <a:off x="7347224" y="5478159"/>
            <a:ext cx="1886375" cy="401727"/>
          </a:xfrm>
          <a:prstGeom prst="roundRect">
            <a:avLst/>
          </a:prstGeom>
          <a:solidFill>
            <a:schemeClr val="bg1">
              <a:lumMod val="50000"/>
            </a:schemeClr>
          </a:solidFill>
          <a:ln>
            <a:noFill/>
          </a:ln>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white"/>
                </a:solidFill>
                <a:effectLst/>
                <a:uLnTx/>
                <a:uFillTx/>
                <a:latin typeface="Calibri"/>
                <a:ea typeface="+mn-ea"/>
                <a:cs typeface="+mn-cs"/>
              </a:rPr>
              <a:t>AutoHSCT</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ZoneTexte 18">
            <a:extLst>
              <a:ext uri="{FF2B5EF4-FFF2-40B4-BE49-F238E27FC236}">
                <a16:creationId xmlns:a16="http://schemas.microsoft.com/office/drawing/2014/main" id="{590D066E-334A-94D1-73FD-03EC00C882BB}"/>
              </a:ext>
            </a:extLst>
          </p:cNvPr>
          <p:cNvSpPr txBox="1"/>
          <p:nvPr/>
        </p:nvSpPr>
        <p:spPr>
          <a:xfrm>
            <a:off x="7347224" y="5929771"/>
            <a:ext cx="1886375" cy="401727"/>
          </a:xfrm>
          <a:prstGeom prst="roundRect">
            <a:avLst/>
          </a:prstGeom>
          <a:solidFill>
            <a:schemeClr val="bg1">
              <a:lumMod val="50000"/>
            </a:schemeClr>
          </a:solidFill>
          <a:ln>
            <a:noFill/>
          </a:ln>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white"/>
                </a:solidFill>
                <a:effectLst/>
                <a:uLnTx/>
                <a:uFillTx/>
                <a:latin typeface="Calibri"/>
                <a:ea typeface="+mn-ea"/>
                <a:cs typeface="+mn-cs"/>
              </a:rPr>
              <a:t>AlloHSCT</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ZoneTexte 19">
            <a:extLst>
              <a:ext uri="{FF2B5EF4-FFF2-40B4-BE49-F238E27FC236}">
                <a16:creationId xmlns:a16="http://schemas.microsoft.com/office/drawing/2014/main" id="{CD81C1E9-430E-F3B6-4517-2F63C94FF0F5}"/>
              </a:ext>
            </a:extLst>
          </p:cNvPr>
          <p:cNvSpPr txBox="1"/>
          <p:nvPr/>
        </p:nvSpPr>
        <p:spPr>
          <a:xfrm>
            <a:off x="10069424" y="3388782"/>
            <a:ext cx="1329724"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Maintenance</a:t>
            </a:r>
            <a:br>
              <a:rPr kumimoji="0" lang="fr-FR" sz="1600" b="1" i="0" u="none" strike="noStrike" kern="1200" cap="none" spc="0" normalizeH="0" baseline="0" noProof="0" dirty="0">
                <a:ln>
                  <a:noFill/>
                </a:ln>
                <a:solidFill>
                  <a:prstClr val="black"/>
                </a:solidFill>
                <a:effectLst/>
                <a:uLnTx/>
                <a:uFillTx/>
                <a:latin typeface="Calibri"/>
                <a:ea typeface="+mn-ea"/>
                <a:cs typeface="+mn-cs"/>
              </a:rPr>
            </a:br>
            <a:r>
              <a:rPr kumimoji="0" lang="fr-FR" sz="1600" b="1" i="0" u="none" strike="noStrike" kern="1200" cap="none" spc="0" normalizeH="0" baseline="0" noProof="0" dirty="0">
                <a:ln>
                  <a:noFill/>
                </a:ln>
                <a:solidFill>
                  <a:prstClr val="black"/>
                </a:solidFill>
                <a:effectLst/>
                <a:uLnTx/>
                <a:uFillTx/>
                <a:latin typeface="Calibri"/>
                <a:ea typeface="+mn-ea"/>
                <a:cs typeface="+mn-cs"/>
              </a:rPr>
              <a:t>(up to 1 </a:t>
            </a:r>
            <a:r>
              <a:rPr kumimoji="0" lang="fr-FR" sz="1600" b="1" i="0" u="none" strike="noStrike" kern="1200" cap="none" spc="0" normalizeH="0" baseline="0" noProof="0" dirty="0" err="1">
                <a:ln>
                  <a:noFill/>
                </a:ln>
                <a:solidFill>
                  <a:prstClr val="black"/>
                </a:solidFill>
                <a:effectLst/>
                <a:uLnTx/>
                <a:uFillTx/>
                <a:latin typeface="Calibri"/>
                <a:ea typeface="+mn-ea"/>
                <a:cs typeface="+mn-cs"/>
              </a:rPr>
              <a:t>year</a:t>
            </a:r>
            <a:r>
              <a:rPr kumimoji="0" lang="fr-FR" sz="1600" b="1" i="0" u="none" strike="noStrike" kern="1200" cap="none" spc="0" normalizeH="0" baseline="0" noProof="0" dirty="0">
                <a:ln>
                  <a:noFill/>
                </a:ln>
                <a:solidFill>
                  <a:prstClr val="black"/>
                </a:solidFill>
                <a:effectLst/>
                <a:uLnTx/>
                <a:uFillTx/>
                <a:latin typeface="Calibri"/>
                <a:ea typeface="+mn-ea"/>
                <a:cs typeface="+mn-cs"/>
              </a:rPr>
              <a:t>)</a:t>
            </a:r>
          </a:p>
        </p:txBody>
      </p:sp>
      <p:sp>
        <p:nvSpPr>
          <p:cNvPr id="21" name="ZoneTexte 20">
            <a:extLst>
              <a:ext uri="{FF2B5EF4-FFF2-40B4-BE49-F238E27FC236}">
                <a16:creationId xmlns:a16="http://schemas.microsoft.com/office/drawing/2014/main" id="{18B3814E-D890-73D2-DC28-687DC2BD4380}"/>
              </a:ext>
            </a:extLst>
          </p:cNvPr>
          <p:cNvSpPr txBox="1"/>
          <p:nvPr/>
        </p:nvSpPr>
        <p:spPr>
          <a:xfrm>
            <a:off x="9793391" y="4015510"/>
            <a:ext cx="1886375" cy="646986"/>
          </a:xfrm>
          <a:prstGeom prst="roundRect">
            <a:avLst/>
          </a:prstGeom>
          <a:solidFill>
            <a:srgbClr val="C00000"/>
          </a:solidFill>
          <a:ln>
            <a:noFill/>
          </a:ln>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Calibri"/>
                <a:ea typeface="+mn-ea"/>
                <a:cs typeface="+mn-cs"/>
              </a:rPr>
              <a:t>Gilteritinib</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ZoneTexte 21">
            <a:extLst>
              <a:ext uri="{FF2B5EF4-FFF2-40B4-BE49-F238E27FC236}">
                <a16:creationId xmlns:a16="http://schemas.microsoft.com/office/drawing/2014/main" id="{4016CBD0-D45A-C551-2EF6-C627AB52278A}"/>
              </a:ext>
            </a:extLst>
          </p:cNvPr>
          <p:cNvSpPr txBox="1"/>
          <p:nvPr/>
        </p:nvSpPr>
        <p:spPr>
          <a:xfrm>
            <a:off x="9793391" y="5355529"/>
            <a:ext cx="1886375" cy="646986"/>
          </a:xfrm>
          <a:prstGeom prst="roundRect">
            <a:avLst/>
          </a:prstGeom>
          <a:solidFill>
            <a:schemeClr val="bg1">
              <a:lumMod val="50000"/>
            </a:schemeClr>
          </a:solidFill>
          <a:ln>
            <a:noFill/>
          </a:ln>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Calibri"/>
                <a:ea typeface="+mn-ea"/>
                <a:cs typeface="+mn-cs"/>
              </a:rPr>
              <a:t>Midostaurin</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4" name="Connecteur : en angle 23">
            <a:extLst>
              <a:ext uri="{FF2B5EF4-FFF2-40B4-BE49-F238E27FC236}">
                <a16:creationId xmlns:a16="http://schemas.microsoft.com/office/drawing/2014/main" id="{3AA7D0D7-2A4C-1A12-55FF-E4C4A1A2AC31}"/>
              </a:ext>
            </a:extLst>
          </p:cNvPr>
          <p:cNvCxnSpPr>
            <a:cxnSpLocks/>
            <a:stCxn id="8" idx="3"/>
            <a:endCxn id="12" idx="1"/>
          </p:cNvCxnSpPr>
          <p:nvPr/>
        </p:nvCxnSpPr>
        <p:spPr>
          <a:xfrm>
            <a:off x="3727444" y="5009012"/>
            <a:ext cx="1403459" cy="670010"/>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 en angle 25">
            <a:extLst>
              <a:ext uri="{FF2B5EF4-FFF2-40B4-BE49-F238E27FC236}">
                <a16:creationId xmlns:a16="http://schemas.microsoft.com/office/drawing/2014/main" id="{460A8B4E-8D01-50B2-B84E-785DF9CF61EA}"/>
              </a:ext>
            </a:extLst>
          </p:cNvPr>
          <p:cNvCxnSpPr>
            <a:cxnSpLocks/>
            <a:stCxn id="8" idx="3"/>
          </p:cNvCxnSpPr>
          <p:nvPr/>
        </p:nvCxnSpPr>
        <p:spPr>
          <a:xfrm flipV="1">
            <a:off x="3727444" y="4345351"/>
            <a:ext cx="1403459" cy="663661"/>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B615E182-01E6-94A9-FF0D-3270F02D7615}"/>
              </a:ext>
            </a:extLst>
          </p:cNvPr>
          <p:cNvSpPr/>
          <p:nvPr/>
        </p:nvSpPr>
        <p:spPr>
          <a:xfrm>
            <a:off x="4078192" y="4662496"/>
            <a:ext cx="701962" cy="70196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a:t>
            </a:r>
            <a:b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1:1</a:t>
            </a:r>
          </a:p>
        </p:txBody>
      </p:sp>
      <p:cxnSp>
        <p:nvCxnSpPr>
          <p:cNvPr id="29" name="Connecteur : en angle 28">
            <a:extLst>
              <a:ext uri="{FF2B5EF4-FFF2-40B4-BE49-F238E27FC236}">
                <a16:creationId xmlns:a16="http://schemas.microsoft.com/office/drawing/2014/main" id="{17A5B8FD-2580-017D-2E04-0BE3280A15E7}"/>
              </a:ext>
            </a:extLst>
          </p:cNvPr>
          <p:cNvCxnSpPr>
            <a:cxnSpLocks/>
            <a:stCxn id="11" idx="3"/>
            <a:endCxn id="14" idx="1"/>
          </p:cNvCxnSpPr>
          <p:nvPr/>
        </p:nvCxnSpPr>
        <p:spPr>
          <a:xfrm flipV="1">
            <a:off x="7017278" y="3883962"/>
            <a:ext cx="329946" cy="455041"/>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 en angle 32">
            <a:extLst>
              <a:ext uri="{FF2B5EF4-FFF2-40B4-BE49-F238E27FC236}">
                <a16:creationId xmlns:a16="http://schemas.microsoft.com/office/drawing/2014/main" id="{E8424645-4F94-82CC-9329-9960CE04ADB7}"/>
              </a:ext>
            </a:extLst>
          </p:cNvPr>
          <p:cNvCxnSpPr>
            <a:cxnSpLocks/>
            <a:stCxn id="11" idx="3"/>
            <a:endCxn id="16" idx="1"/>
          </p:cNvCxnSpPr>
          <p:nvPr/>
        </p:nvCxnSpPr>
        <p:spPr>
          <a:xfrm>
            <a:off x="7017278" y="4339003"/>
            <a:ext cx="329946" cy="446882"/>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 en angle 35">
            <a:extLst>
              <a:ext uri="{FF2B5EF4-FFF2-40B4-BE49-F238E27FC236}">
                <a16:creationId xmlns:a16="http://schemas.microsoft.com/office/drawing/2014/main" id="{7BA47D09-8D8B-471A-3B50-6A4E42CBAEFF}"/>
              </a:ext>
            </a:extLst>
          </p:cNvPr>
          <p:cNvCxnSpPr>
            <a:cxnSpLocks/>
            <a:stCxn id="12" idx="3"/>
            <a:endCxn id="17" idx="1"/>
          </p:cNvCxnSpPr>
          <p:nvPr/>
        </p:nvCxnSpPr>
        <p:spPr>
          <a:xfrm flipV="1">
            <a:off x="7017278" y="5228712"/>
            <a:ext cx="329946" cy="450310"/>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 en angle 38">
            <a:extLst>
              <a:ext uri="{FF2B5EF4-FFF2-40B4-BE49-F238E27FC236}">
                <a16:creationId xmlns:a16="http://schemas.microsoft.com/office/drawing/2014/main" id="{B15DF516-7517-3442-C369-1BE788CF24F7}"/>
              </a:ext>
            </a:extLst>
          </p:cNvPr>
          <p:cNvCxnSpPr>
            <a:cxnSpLocks/>
            <a:stCxn id="12" idx="3"/>
            <a:endCxn id="19" idx="1"/>
          </p:cNvCxnSpPr>
          <p:nvPr/>
        </p:nvCxnSpPr>
        <p:spPr>
          <a:xfrm>
            <a:off x="7017278" y="5679022"/>
            <a:ext cx="329946" cy="451613"/>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2ED7796D-3B8E-5F50-D686-AE6E5F63326C}"/>
              </a:ext>
            </a:extLst>
          </p:cNvPr>
          <p:cNvCxnSpPr>
            <a:cxnSpLocks/>
            <a:stCxn id="17" idx="3"/>
            <a:endCxn id="22" idx="1"/>
          </p:cNvCxnSpPr>
          <p:nvPr/>
        </p:nvCxnSpPr>
        <p:spPr>
          <a:xfrm>
            <a:off x="9233599" y="5228712"/>
            <a:ext cx="559792" cy="450310"/>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 en angle 44">
            <a:extLst>
              <a:ext uri="{FF2B5EF4-FFF2-40B4-BE49-F238E27FC236}">
                <a16:creationId xmlns:a16="http://schemas.microsoft.com/office/drawing/2014/main" id="{228F72AF-0491-E914-26CC-4373C95DF3D3}"/>
              </a:ext>
            </a:extLst>
          </p:cNvPr>
          <p:cNvCxnSpPr>
            <a:cxnSpLocks/>
            <a:stCxn id="19" idx="3"/>
            <a:endCxn id="22" idx="1"/>
          </p:cNvCxnSpPr>
          <p:nvPr/>
        </p:nvCxnSpPr>
        <p:spPr>
          <a:xfrm flipV="1">
            <a:off x="9233599" y="5679022"/>
            <a:ext cx="559792" cy="451613"/>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 en angle 47">
            <a:extLst>
              <a:ext uri="{FF2B5EF4-FFF2-40B4-BE49-F238E27FC236}">
                <a16:creationId xmlns:a16="http://schemas.microsoft.com/office/drawing/2014/main" id="{5B13A344-9557-E9CF-BCB4-629E5C9D177C}"/>
              </a:ext>
            </a:extLst>
          </p:cNvPr>
          <p:cNvCxnSpPr>
            <a:cxnSpLocks/>
          </p:cNvCxnSpPr>
          <p:nvPr/>
        </p:nvCxnSpPr>
        <p:spPr>
          <a:xfrm>
            <a:off x="9233599" y="3877027"/>
            <a:ext cx="559792" cy="450310"/>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 en angle 48">
            <a:extLst>
              <a:ext uri="{FF2B5EF4-FFF2-40B4-BE49-F238E27FC236}">
                <a16:creationId xmlns:a16="http://schemas.microsoft.com/office/drawing/2014/main" id="{ECD984BA-7874-7948-D0F6-321809C46100}"/>
              </a:ext>
            </a:extLst>
          </p:cNvPr>
          <p:cNvCxnSpPr>
            <a:cxnSpLocks/>
          </p:cNvCxnSpPr>
          <p:nvPr/>
        </p:nvCxnSpPr>
        <p:spPr>
          <a:xfrm flipV="1">
            <a:off x="9233599" y="4327337"/>
            <a:ext cx="559792" cy="451613"/>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B06B9E2B-0F32-6A15-16D6-046C4C2219C8}"/>
              </a:ext>
            </a:extLst>
          </p:cNvPr>
          <p:cNvSpPr txBox="1"/>
          <p:nvPr/>
        </p:nvSpPr>
        <p:spPr>
          <a:xfrm>
            <a:off x="4933043" y="1805144"/>
            <a:ext cx="1875064" cy="523220"/>
          </a:xfrm>
          <a:prstGeom prst="rect">
            <a:avLst/>
          </a:prstGeom>
          <a:noFill/>
        </p:spPr>
        <p:txBody>
          <a:bodyPr wrap="none" rtlCol="0">
            <a:spAutoFit/>
          </a:bodyPr>
          <a:lstStyle/>
          <a:p>
            <a:pPr algn="ctr"/>
            <a:r>
              <a:rPr lang="en-US" sz="2800" b="1" dirty="0">
                <a:solidFill>
                  <a:srgbClr val="C00000"/>
                </a:solidFill>
              </a:rPr>
              <a:t>Trial design</a:t>
            </a:r>
          </a:p>
        </p:txBody>
      </p:sp>
    </p:spTree>
    <p:extLst>
      <p:ext uri="{BB962C8B-B14F-4D97-AF65-F5344CB8AC3E}">
        <p14:creationId xmlns:p14="http://schemas.microsoft.com/office/powerpoint/2010/main" val="20038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BF168221-BC9F-CEEE-EC5F-A602A5D1D361}"/>
              </a:ext>
            </a:extLst>
          </p:cNvPr>
          <p:cNvSpPr txBox="1">
            <a:spLocks noChangeArrowheads="1"/>
          </p:cNvSpPr>
          <p:nvPr/>
        </p:nvSpPr>
        <p:spPr bwMode="auto">
          <a:xfrm>
            <a:off x="9309095" y="6538230"/>
            <a:ext cx="288290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Raaijmakers M, abstract LB5005</a:t>
            </a:r>
          </a:p>
        </p:txBody>
      </p:sp>
      <p:grpSp>
        <p:nvGrpSpPr>
          <p:cNvPr id="54" name="Groupe 53">
            <a:extLst>
              <a:ext uri="{FF2B5EF4-FFF2-40B4-BE49-F238E27FC236}">
                <a16:creationId xmlns:a16="http://schemas.microsoft.com/office/drawing/2014/main" id="{E3B5BD8D-A5E2-2AB5-BAD8-64F8694B42B0}"/>
              </a:ext>
            </a:extLst>
          </p:cNvPr>
          <p:cNvGrpSpPr/>
          <p:nvPr/>
        </p:nvGrpSpPr>
        <p:grpSpPr>
          <a:xfrm>
            <a:off x="807720" y="2494732"/>
            <a:ext cx="5981874" cy="2647493"/>
            <a:chOff x="14035088" y="1679576"/>
            <a:chExt cx="3376612" cy="1235075"/>
          </a:xfrm>
        </p:grpSpPr>
        <p:sp>
          <p:nvSpPr>
            <p:cNvPr id="13" name="Freeform 7">
              <a:extLst>
                <a:ext uri="{FF2B5EF4-FFF2-40B4-BE49-F238E27FC236}">
                  <a16:creationId xmlns:a16="http://schemas.microsoft.com/office/drawing/2014/main" id="{D2248696-0AAE-5DFB-FF5F-670C9AE36D55}"/>
                </a:ext>
              </a:extLst>
            </p:cNvPr>
            <p:cNvSpPr>
              <a:spLocks/>
            </p:cNvSpPr>
            <p:nvPr/>
          </p:nvSpPr>
          <p:spPr bwMode="auto">
            <a:xfrm>
              <a:off x="14082713" y="1679576"/>
              <a:ext cx="3328987" cy="1192213"/>
            </a:xfrm>
            <a:custGeom>
              <a:avLst/>
              <a:gdLst>
                <a:gd name="T0" fmla="*/ 6291 w 6291"/>
                <a:gd name="T1" fmla="*/ 2252 h 2252"/>
                <a:gd name="T2" fmla="*/ 0 w 6291"/>
                <a:gd name="T3" fmla="*/ 2252 h 2252"/>
                <a:gd name="T4" fmla="*/ 0 w 6291"/>
                <a:gd name="T5" fmla="*/ 0 h 2252"/>
              </a:gdLst>
              <a:ahLst/>
              <a:cxnLst>
                <a:cxn ang="0">
                  <a:pos x="T0" y="T1"/>
                </a:cxn>
                <a:cxn ang="0">
                  <a:pos x="T2" y="T3"/>
                </a:cxn>
                <a:cxn ang="0">
                  <a:pos x="T4" y="T5"/>
                </a:cxn>
              </a:cxnLst>
              <a:rect l="0" t="0" r="r" b="b"/>
              <a:pathLst>
                <a:path w="6291" h="2252">
                  <a:moveTo>
                    <a:pt x="6291" y="2252"/>
                  </a:moveTo>
                  <a:lnTo>
                    <a:pt x="0" y="225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Line 8">
              <a:extLst>
                <a:ext uri="{FF2B5EF4-FFF2-40B4-BE49-F238E27FC236}">
                  <a16:creationId xmlns:a16="http://schemas.microsoft.com/office/drawing/2014/main" id="{06648BD8-78BF-6C0B-3198-389AD5137683}"/>
                </a:ext>
              </a:extLst>
            </p:cNvPr>
            <p:cNvSpPr>
              <a:spLocks noChangeShapeType="1"/>
            </p:cNvSpPr>
            <p:nvPr/>
          </p:nvSpPr>
          <p:spPr bwMode="auto">
            <a:xfrm flipV="1">
              <a:off x="16403638"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Line 9">
              <a:extLst>
                <a:ext uri="{FF2B5EF4-FFF2-40B4-BE49-F238E27FC236}">
                  <a16:creationId xmlns:a16="http://schemas.microsoft.com/office/drawing/2014/main" id="{A31586AE-55F2-ED85-1126-B8ABFEA3D271}"/>
                </a:ext>
              </a:extLst>
            </p:cNvPr>
            <p:cNvSpPr>
              <a:spLocks noChangeShapeType="1"/>
            </p:cNvSpPr>
            <p:nvPr/>
          </p:nvSpPr>
          <p:spPr bwMode="auto">
            <a:xfrm flipV="1">
              <a:off x="16116300"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Line 10">
              <a:extLst>
                <a:ext uri="{FF2B5EF4-FFF2-40B4-BE49-F238E27FC236}">
                  <a16:creationId xmlns:a16="http://schemas.microsoft.com/office/drawing/2014/main" id="{87974A57-4DB4-711E-0619-69BF38299FCA}"/>
                </a:ext>
              </a:extLst>
            </p:cNvPr>
            <p:cNvSpPr>
              <a:spLocks noChangeShapeType="1"/>
            </p:cNvSpPr>
            <p:nvPr/>
          </p:nvSpPr>
          <p:spPr bwMode="auto">
            <a:xfrm flipV="1">
              <a:off x="16692563"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Line 11">
              <a:extLst>
                <a:ext uri="{FF2B5EF4-FFF2-40B4-BE49-F238E27FC236}">
                  <a16:creationId xmlns:a16="http://schemas.microsoft.com/office/drawing/2014/main" id="{49EF4616-7699-699B-8604-8F92758C38CA}"/>
                </a:ext>
              </a:extLst>
            </p:cNvPr>
            <p:cNvSpPr>
              <a:spLocks noChangeShapeType="1"/>
            </p:cNvSpPr>
            <p:nvPr/>
          </p:nvSpPr>
          <p:spPr bwMode="auto">
            <a:xfrm flipV="1">
              <a:off x="17278350"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12">
              <a:extLst>
                <a:ext uri="{FF2B5EF4-FFF2-40B4-BE49-F238E27FC236}">
                  <a16:creationId xmlns:a16="http://schemas.microsoft.com/office/drawing/2014/main" id="{7E04CE9A-F65C-2B35-C400-D47111340739}"/>
                </a:ext>
              </a:extLst>
            </p:cNvPr>
            <p:cNvSpPr>
              <a:spLocks noChangeShapeType="1"/>
            </p:cNvSpPr>
            <p:nvPr/>
          </p:nvSpPr>
          <p:spPr bwMode="auto">
            <a:xfrm flipV="1">
              <a:off x="16991013"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18">
              <a:extLst>
                <a:ext uri="{FF2B5EF4-FFF2-40B4-BE49-F238E27FC236}">
                  <a16:creationId xmlns:a16="http://schemas.microsoft.com/office/drawing/2014/main" id="{3E560F8D-7E31-3858-082B-DC0A3873107A}"/>
                </a:ext>
              </a:extLst>
            </p:cNvPr>
            <p:cNvSpPr>
              <a:spLocks noChangeShapeType="1"/>
            </p:cNvSpPr>
            <p:nvPr/>
          </p:nvSpPr>
          <p:spPr bwMode="auto">
            <a:xfrm flipH="1">
              <a:off x="14035088" y="1687513"/>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19">
              <a:extLst>
                <a:ext uri="{FF2B5EF4-FFF2-40B4-BE49-F238E27FC236}">
                  <a16:creationId xmlns:a16="http://schemas.microsoft.com/office/drawing/2014/main" id="{EC9045AD-7AC5-8A7A-999E-60557C051FCF}"/>
                </a:ext>
              </a:extLst>
            </p:cNvPr>
            <p:cNvSpPr>
              <a:spLocks noChangeShapeType="1"/>
            </p:cNvSpPr>
            <p:nvPr/>
          </p:nvSpPr>
          <p:spPr bwMode="auto">
            <a:xfrm flipH="1">
              <a:off x="14035088" y="1924051"/>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20">
              <a:extLst>
                <a:ext uri="{FF2B5EF4-FFF2-40B4-BE49-F238E27FC236}">
                  <a16:creationId xmlns:a16="http://schemas.microsoft.com/office/drawing/2014/main" id="{1F8FB992-736D-F605-7AB4-F8BC4BB9DB18}"/>
                </a:ext>
              </a:extLst>
            </p:cNvPr>
            <p:cNvSpPr>
              <a:spLocks noChangeShapeType="1"/>
            </p:cNvSpPr>
            <p:nvPr/>
          </p:nvSpPr>
          <p:spPr bwMode="auto">
            <a:xfrm flipH="1">
              <a:off x="14035088" y="2155826"/>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21">
              <a:extLst>
                <a:ext uri="{FF2B5EF4-FFF2-40B4-BE49-F238E27FC236}">
                  <a16:creationId xmlns:a16="http://schemas.microsoft.com/office/drawing/2014/main" id="{CD69E5AF-E9E4-0B24-1608-66926E1F171C}"/>
                </a:ext>
              </a:extLst>
            </p:cNvPr>
            <p:cNvSpPr>
              <a:spLocks noChangeShapeType="1"/>
            </p:cNvSpPr>
            <p:nvPr/>
          </p:nvSpPr>
          <p:spPr bwMode="auto">
            <a:xfrm flipH="1">
              <a:off x="14035088" y="2397126"/>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22">
              <a:extLst>
                <a:ext uri="{FF2B5EF4-FFF2-40B4-BE49-F238E27FC236}">
                  <a16:creationId xmlns:a16="http://schemas.microsoft.com/office/drawing/2014/main" id="{81D2DEAB-E3BD-3396-3E83-5C8CAA614D5D}"/>
                </a:ext>
              </a:extLst>
            </p:cNvPr>
            <p:cNvSpPr>
              <a:spLocks noChangeShapeType="1"/>
            </p:cNvSpPr>
            <p:nvPr/>
          </p:nvSpPr>
          <p:spPr bwMode="auto">
            <a:xfrm flipH="1">
              <a:off x="14035088" y="2630488"/>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Line 23">
              <a:extLst>
                <a:ext uri="{FF2B5EF4-FFF2-40B4-BE49-F238E27FC236}">
                  <a16:creationId xmlns:a16="http://schemas.microsoft.com/office/drawing/2014/main" id="{DC6187DD-3476-E74B-C14D-EE5EE7A027B9}"/>
                </a:ext>
              </a:extLst>
            </p:cNvPr>
            <p:cNvSpPr>
              <a:spLocks noChangeShapeType="1"/>
            </p:cNvSpPr>
            <p:nvPr/>
          </p:nvSpPr>
          <p:spPr bwMode="auto">
            <a:xfrm flipV="1">
              <a:off x="14370050"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24">
              <a:extLst>
                <a:ext uri="{FF2B5EF4-FFF2-40B4-BE49-F238E27FC236}">
                  <a16:creationId xmlns:a16="http://schemas.microsoft.com/office/drawing/2014/main" id="{6BDBF774-0253-19BA-ED39-327FA3C33BA1}"/>
                </a:ext>
              </a:extLst>
            </p:cNvPr>
            <p:cNvSpPr>
              <a:spLocks/>
            </p:cNvSpPr>
            <p:nvPr/>
          </p:nvSpPr>
          <p:spPr bwMode="auto">
            <a:xfrm>
              <a:off x="14035088" y="2871788"/>
              <a:ext cx="47625" cy="42863"/>
            </a:xfrm>
            <a:custGeom>
              <a:avLst/>
              <a:gdLst>
                <a:gd name="T0" fmla="*/ 88 w 88"/>
                <a:gd name="T1" fmla="*/ 82 h 82"/>
                <a:gd name="T2" fmla="*/ 88 w 88"/>
                <a:gd name="T3" fmla="*/ 0 h 82"/>
                <a:gd name="T4" fmla="*/ 0 w 88"/>
                <a:gd name="T5" fmla="*/ 0 h 82"/>
              </a:gdLst>
              <a:ahLst/>
              <a:cxnLst>
                <a:cxn ang="0">
                  <a:pos x="T0" y="T1"/>
                </a:cxn>
                <a:cxn ang="0">
                  <a:pos x="T2" y="T3"/>
                </a:cxn>
                <a:cxn ang="0">
                  <a:pos x="T4" y="T5"/>
                </a:cxn>
              </a:cxnLst>
              <a:rect l="0" t="0" r="r" b="b"/>
              <a:pathLst>
                <a:path w="88" h="82">
                  <a:moveTo>
                    <a:pt x="88" y="82"/>
                  </a:moveTo>
                  <a:lnTo>
                    <a:pt x="88"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Line 25">
              <a:extLst>
                <a:ext uri="{FF2B5EF4-FFF2-40B4-BE49-F238E27FC236}">
                  <a16:creationId xmlns:a16="http://schemas.microsoft.com/office/drawing/2014/main" id="{A50315DE-3D7A-902B-64F7-065E0E4FFD92}"/>
                </a:ext>
              </a:extLst>
            </p:cNvPr>
            <p:cNvSpPr>
              <a:spLocks noChangeShapeType="1"/>
            </p:cNvSpPr>
            <p:nvPr/>
          </p:nvSpPr>
          <p:spPr bwMode="auto">
            <a:xfrm flipV="1">
              <a:off x="14668500"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Line 26">
              <a:extLst>
                <a:ext uri="{FF2B5EF4-FFF2-40B4-BE49-F238E27FC236}">
                  <a16:creationId xmlns:a16="http://schemas.microsoft.com/office/drawing/2014/main" id="{242962BC-3E91-3858-E260-0CA6DC30B22E}"/>
                </a:ext>
              </a:extLst>
            </p:cNvPr>
            <p:cNvSpPr>
              <a:spLocks noChangeShapeType="1"/>
            </p:cNvSpPr>
            <p:nvPr/>
          </p:nvSpPr>
          <p:spPr bwMode="auto">
            <a:xfrm flipV="1">
              <a:off x="15241588"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Line 27">
              <a:extLst>
                <a:ext uri="{FF2B5EF4-FFF2-40B4-BE49-F238E27FC236}">
                  <a16:creationId xmlns:a16="http://schemas.microsoft.com/office/drawing/2014/main" id="{A9802220-F763-A9BB-B5E4-764400B42A05}"/>
                </a:ext>
              </a:extLst>
            </p:cNvPr>
            <p:cNvSpPr>
              <a:spLocks noChangeShapeType="1"/>
            </p:cNvSpPr>
            <p:nvPr/>
          </p:nvSpPr>
          <p:spPr bwMode="auto">
            <a:xfrm flipV="1">
              <a:off x="14955838"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28">
              <a:extLst>
                <a:ext uri="{FF2B5EF4-FFF2-40B4-BE49-F238E27FC236}">
                  <a16:creationId xmlns:a16="http://schemas.microsoft.com/office/drawing/2014/main" id="{5A4C098F-7B84-B17A-4E27-5094545CD64B}"/>
                </a:ext>
              </a:extLst>
            </p:cNvPr>
            <p:cNvSpPr>
              <a:spLocks noChangeShapeType="1"/>
            </p:cNvSpPr>
            <p:nvPr/>
          </p:nvSpPr>
          <p:spPr bwMode="auto">
            <a:xfrm flipV="1">
              <a:off x="15827375"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29">
              <a:extLst>
                <a:ext uri="{FF2B5EF4-FFF2-40B4-BE49-F238E27FC236}">
                  <a16:creationId xmlns:a16="http://schemas.microsoft.com/office/drawing/2014/main" id="{B46E5542-AF23-6126-39EC-CB65BC45BA62}"/>
                </a:ext>
              </a:extLst>
            </p:cNvPr>
            <p:cNvSpPr>
              <a:spLocks noChangeShapeType="1"/>
            </p:cNvSpPr>
            <p:nvPr/>
          </p:nvSpPr>
          <p:spPr bwMode="auto">
            <a:xfrm flipV="1">
              <a:off x="15530513" y="2871788"/>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3">
              <a:extLst>
                <a:ext uri="{FF2B5EF4-FFF2-40B4-BE49-F238E27FC236}">
                  <a16:creationId xmlns:a16="http://schemas.microsoft.com/office/drawing/2014/main" id="{D39B7962-F0C9-A0FA-84DC-17C3595878A0}"/>
                </a:ext>
              </a:extLst>
            </p:cNvPr>
            <p:cNvSpPr>
              <a:spLocks/>
            </p:cNvSpPr>
            <p:nvPr/>
          </p:nvSpPr>
          <p:spPr bwMode="auto">
            <a:xfrm>
              <a:off x="14093825" y="1689101"/>
              <a:ext cx="3176587" cy="474663"/>
            </a:xfrm>
            <a:custGeom>
              <a:avLst/>
              <a:gdLst>
                <a:gd name="T0" fmla="*/ 3342 w 6003"/>
                <a:gd name="T1" fmla="*/ 899 h 899"/>
                <a:gd name="T2" fmla="*/ 2887 w 6003"/>
                <a:gd name="T3" fmla="*/ 876 h 899"/>
                <a:gd name="T4" fmla="*/ 2619 w 6003"/>
                <a:gd name="T5" fmla="*/ 850 h 899"/>
                <a:gd name="T6" fmla="*/ 2516 w 6003"/>
                <a:gd name="T7" fmla="*/ 837 h 899"/>
                <a:gd name="T8" fmla="*/ 2357 w 6003"/>
                <a:gd name="T9" fmla="*/ 797 h 899"/>
                <a:gd name="T10" fmla="*/ 2090 w 6003"/>
                <a:gd name="T11" fmla="*/ 772 h 899"/>
                <a:gd name="T12" fmla="*/ 1965 w 6003"/>
                <a:gd name="T13" fmla="*/ 746 h 899"/>
                <a:gd name="T14" fmla="*/ 1861 w 6003"/>
                <a:gd name="T15" fmla="*/ 718 h 899"/>
                <a:gd name="T16" fmla="*/ 1759 w 6003"/>
                <a:gd name="T17" fmla="*/ 689 h 899"/>
                <a:gd name="T18" fmla="*/ 1684 w 6003"/>
                <a:gd name="T19" fmla="*/ 662 h 899"/>
                <a:gd name="T20" fmla="*/ 1642 w 6003"/>
                <a:gd name="T21" fmla="*/ 640 h 899"/>
                <a:gd name="T22" fmla="*/ 1623 w 6003"/>
                <a:gd name="T23" fmla="*/ 633 h 899"/>
                <a:gd name="T24" fmla="*/ 1486 w 6003"/>
                <a:gd name="T25" fmla="*/ 580 h 899"/>
                <a:gd name="T26" fmla="*/ 1377 w 6003"/>
                <a:gd name="T27" fmla="*/ 531 h 899"/>
                <a:gd name="T28" fmla="*/ 1308 w 6003"/>
                <a:gd name="T29" fmla="*/ 505 h 899"/>
                <a:gd name="T30" fmla="*/ 1187 w 6003"/>
                <a:gd name="T31" fmla="*/ 482 h 899"/>
                <a:gd name="T32" fmla="*/ 1095 w 6003"/>
                <a:gd name="T33" fmla="*/ 457 h 899"/>
                <a:gd name="T34" fmla="*/ 960 w 6003"/>
                <a:gd name="T35" fmla="*/ 426 h 899"/>
                <a:gd name="T36" fmla="*/ 893 w 6003"/>
                <a:gd name="T37" fmla="*/ 402 h 899"/>
                <a:gd name="T38" fmla="*/ 826 w 6003"/>
                <a:gd name="T39" fmla="*/ 373 h 899"/>
                <a:gd name="T40" fmla="*/ 722 w 6003"/>
                <a:gd name="T41" fmla="*/ 359 h 899"/>
                <a:gd name="T42" fmla="*/ 671 w 6003"/>
                <a:gd name="T43" fmla="*/ 323 h 899"/>
                <a:gd name="T44" fmla="*/ 607 w 6003"/>
                <a:gd name="T45" fmla="*/ 298 h 899"/>
                <a:gd name="T46" fmla="*/ 361 w 6003"/>
                <a:gd name="T47" fmla="*/ 188 h 899"/>
                <a:gd name="T48" fmla="*/ 266 w 6003"/>
                <a:gd name="T49" fmla="*/ 163 h 899"/>
                <a:gd name="T50" fmla="*/ 216 w 6003"/>
                <a:gd name="T51" fmla="*/ 141 h 899"/>
                <a:gd name="T52" fmla="*/ 126 w 6003"/>
                <a:gd name="T53" fmla="*/ 92 h 899"/>
                <a:gd name="T54" fmla="*/ 37 w 6003"/>
                <a:gd name="T55" fmla="*/ 3 h 899"/>
                <a:gd name="T56" fmla="*/ 28 w 6003"/>
                <a:gd name="T57" fmla="*/ 3 h 899"/>
                <a:gd name="T58" fmla="*/ 24 w 6003"/>
                <a:gd name="T59" fmla="*/ 1 h 899"/>
                <a:gd name="T60" fmla="*/ 16 w 6003"/>
                <a:gd name="T61" fmla="*/ 1 h 899"/>
                <a:gd name="T62" fmla="*/ 0 w 6003"/>
                <a:gd name="T63"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03" h="899">
                  <a:moveTo>
                    <a:pt x="6003" y="899"/>
                  </a:moveTo>
                  <a:lnTo>
                    <a:pt x="3342" y="899"/>
                  </a:lnTo>
                  <a:lnTo>
                    <a:pt x="3329" y="876"/>
                  </a:lnTo>
                  <a:lnTo>
                    <a:pt x="2887" y="876"/>
                  </a:lnTo>
                  <a:lnTo>
                    <a:pt x="2874" y="850"/>
                  </a:lnTo>
                  <a:lnTo>
                    <a:pt x="2619" y="850"/>
                  </a:lnTo>
                  <a:lnTo>
                    <a:pt x="2587" y="837"/>
                  </a:lnTo>
                  <a:lnTo>
                    <a:pt x="2516" y="837"/>
                  </a:lnTo>
                  <a:lnTo>
                    <a:pt x="2497" y="816"/>
                  </a:lnTo>
                  <a:lnTo>
                    <a:pt x="2357" y="797"/>
                  </a:lnTo>
                  <a:lnTo>
                    <a:pt x="2330" y="772"/>
                  </a:lnTo>
                  <a:lnTo>
                    <a:pt x="2090" y="772"/>
                  </a:lnTo>
                  <a:lnTo>
                    <a:pt x="2090" y="746"/>
                  </a:lnTo>
                  <a:lnTo>
                    <a:pt x="1965" y="746"/>
                  </a:lnTo>
                  <a:lnTo>
                    <a:pt x="1965" y="718"/>
                  </a:lnTo>
                  <a:lnTo>
                    <a:pt x="1861" y="718"/>
                  </a:lnTo>
                  <a:lnTo>
                    <a:pt x="1861" y="689"/>
                  </a:lnTo>
                  <a:lnTo>
                    <a:pt x="1759" y="689"/>
                  </a:lnTo>
                  <a:lnTo>
                    <a:pt x="1733" y="662"/>
                  </a:lnTo>
                  <a:lnTo>
                    <a:pt x="1684" y="662"/>
                  </a:lnTo>
                  <a:lnTo>
                    <a:pt x="1660" y="649"/>
                  </a:lnTo>
                  <a:lnTo>
                    <a:pt x="1642" y="640"/>
                  </a:lnTo>
                  <a:lnTo>
                    <a:pt x="1629" y="634"/>
                  </a:lnTo>
                  <a:lnTo>
                    <a:pt x="1623" y="633"/>
                  </a:lnTo>
                  <a:lnTo>
                    <a:pt x="1530" y="633"/>
                  </a:lnTo>
                  <a:lnTo>
                    <a:pt x="1486" y="580"/>
                  </a:lnTo>
                  <a:lnTo>
                    <a:pt x="1444" y="580"/>
                  </a:lnTo>
                  <a:lnTo>
                    <a:pt x="1377" y="531"/>
                  </a:lnTo>
                  <a:lnTo>
                    <a:pt x="1323" y="531"/>
                  </a:lnTo>
                  <a:lnTo>
                    <a:pt x="1308" y="505"/>
                  </a:lnTo>
                  <a:lnTo>
                    <a:pt x="1210" y="505"/>
                  </a:lnTo>
                  <a:lnTo>
                    <a:pt x="1187" y="482"/>
                  </a:lnTo>
                  <a:lnTo>
                    <a:pt x="1113" y="482"/>
                  </a:lnTo>
                  <a:lnTo>
                    <a:pt x="1095" y="457"/>
                  </a:lnTo>
                  <a:lnTo>
                    <a:pt x="992" y="457"/>
                  </a:lnTo>
                  <a:lnTo>
                    <a:pt x="960" y="426"/>
                  </a:lnTo>
                  <a:lnTo>
                    <a:pt x="910" y="426"/>
                  </a:lnTo>
                  <a:lnTo>
                    <a:pt x="893" y="402"/>
                  </a:lnTo>
                  <a:lnTo>
                    <a:pt x="855" y="402"/>
                  </a:lnTo>
                  <a:lnTo>
                    <a:pt x="826" y="373"/>
                  </a:lnTo>
                  <a:lnTo>
                    <a:pt x="745" y="373"/>
                  </a:lnTo>
                  <a:lnTo>
                    <a:pt x="722" y="359"/>
                  </a:lnTo>
                  <a:lnTo>
                    <a:pt x="686" y="346"/>
                  </a:lnTo>
                  <a:lnTo>
                    <a:pt x="671" y="323"/>
                  </a:lnTo>
                  <a:lnTo>
                    <a:pt x="643" y="321"/>
                  </a:lnTo>
                  <a:lnTo>
                    <a:pt x="607" y="298"/>
                  </a:lnTo>
                  <a:lnTo>
                    <a:pt x="532" y="293"/>
                  </a:lnTo>
                  <a:lnTo>
                    <a:pt x="361" y="188"/>
                  </a:lnTo>
                  <a:lnTo>
                    <a:pt x="286" y="188"/>
                  </a:lnTo>
                  <a:lnTo>
                    <a:pt x="266" y="163"/>
                  </a:lnTo>
                  <a:lnTo>
                    <a:pt x="237" y="163"/>
                  </a:lnTo>
                  <a:lnTo>
                    <a:pt x="216" y="141"/>
                  </a:lnTo>
                  <a:lnTo>
                    <a:pt x="165" y="141"/>
                  </a:lnTo>
                  <a:lnTo>
                    <a:pt x="126" y="92"/>
                  </a:lnTo>
                  <a:lnTo>
                    <a:pt x="79" y="66"/>
                  </a:lnTo>
                  <a:lnTo>
                    <a:pt x="37" y="3"/>
                  </a:lnTo>
                  <a:lnTo>
                    <a:pt x="35" y="3"/>
                  </a:lnTo>
                  <a:lnTo>
                    <a:pt x="28" y="3"/>
                  </a:lnTo>
                  <a:lnTo>
                    <a:pt x="25" y="1"/>
                  </a:lnTo>
                  <a:lnTo>
                    <a:pt x="24" y="1"/>
                  </a:lnTo>
                  <a:lnTo>
                    <a:pt x="22" y="1"/>
                  </a:lnTo>
                  <a:lnTo>
                    <a:pt x="16" y="1"/>
                  </a:lnTo>
                  <a:lnTo>
                    <a:pt x="8" y="0"/>
                  </a:lnTo>
                  <a:lnTo>
                    <a:pt x="0" y="0"/>
                  </a:lnTo>
                </a:path>
              </a:pathLst>
            </a:custGeom>
            <a:noFill/>
            <a:ln w="190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47">
              <a:extLst>
                <a:ext uri="{FF2B5EF4-FFF2-40B4-BE49-F238E27FC236}">
                  <a16:creationId xmlns:a16="http://schemas.microsoft.com/office/drawing/2014/main" id="{6B590D80-EA11-1D93-26B7-D335615D9271}"/>
                </a:ext>
              </a:extLst>
            </p:cNvPr>
            <p:cNvSpPr>
              <a:spLocks/>
            </p:cNvSpPr>
            <p:nvPr/>
          </p:nvSpPr>
          <p:spPr bwMode="auto">
            <a:xfrm>
              <a:off x="14090650" y="1689101"/>
              <a:ext cx="3179762" cy="487363"/>
            </a:xfrm>
            <a:custGeom>
              <a:avLst/>
              <a:gdLst>
                <a:gd name="T0" fmla="*/ 3498 w 6010"/>
                <a:gd name="T1" fmla="*/ 922 h 922"/>
                <a:gd name="T2" fmla="*/ 3445 w 6010"/>
                <a:gd name="T3" fmla="*/ 896 h 922"/>
                <a:gd name="T4" fmla="*/ 3348 w 6010"/>
                <a:gd name="T5" fmla="*/ 874 h 922"/>
                <a:gd name="T6" fmla="*/ 2916 w 6010"/>
                <a:gd name="T7" fmla="*/ 847 h 922"/>
                <a:gd name="T8" fmla="*/ 2732 w 6010"/>
                <a:gd name="T9" fmla="*/ 826 h 922"/>
                <a:gd name="T10" fmla="*/ 2508 w 6010"/>
                <a:gd name="T11" fmla="*/ 811 h 922"/>
                <a:gd name="T12" fmla="*/ 2229 w 6010"/>
                <a:gd name="T13" fmla="*/ 746 h 922"/>
                <a:gd name="T14" fmla="*/ 1993 w 6010"/>
                <a:gd name="T15" fmla="*/ 716 h 922"/>
                <a:gd name="T16" fmla="*/ 1912 w 6010"/>
                <a:gd name="T17" fmla="*/ 689 h 922"/>
                <a:gd name="T18" fmla="*/ 1635 w 6010"/>
                <a:gd name="T19" fmla="*/ 655 h 922"/>
                <a:gd name="T20" fmla="*/ 1491 w 6010"/>
                <a:gd name="T21" fmla="*/ 638 h 922"/>
                <a:gd name="T22" fmla="*/ 1395 w 6010"/>
                <a:gd name="T23" fmla="*/ 637 h 922"/>
                <a:gd name="T24" fmla="*/ 1392 w 6010"/>
                <a:gd name="T25" fmla="*/ 634 h 922"/>
                <a:gd name="T26" fmla="*/ 1383 w 6010"/>
                <a:gd name="T27" fmla="*/ 625 h 922"/>
                <a:gd name="T28" fmla="*/ 1223 w 6010"/>
                <a:gd name="T29" fmla="*/ 610 h 922"/>
                <a:gd name="T30" fmla="*/ 1139 w 6010"/>
                <a:gd name="T31" fmla="*/ 557 h 922"/>
                <a:gd name="T32" fmla="*/ 990 w 6010"/>
                <a:gd name="T33" fmla="*/ 535 h 922"/>
                <a:gd name="T34" fmla="*/ 831 w 6010"/>
                <a:gd name="T35" fmla="*/ 488 h 922"/>
                <a:gd name="T36" fmla="*/ 640 w 6010"/>
                <a:gd name="T37" fmla="*/ 412 h 922"/>
                <a:gd name="T38" fmla="*/ 593 w 6010"/>
                <a:gd name="T39" fmla="*/ 395 h 922"/>
                <a:gd name="T40" fmla="*/ 574 w 6010"/>
                <a:gd name="T41" fmla="*/ 387 h 922"/>
                <a:gd name="T42" fmla="*/ 564 w 6010"/>
                <a:gd name="T43" fmla="*/ 382 h 922"/>
                <a:gd name="T44" fmla="*/ 551 w 6010"/>
                <a:gd name="T45" fmla="*/ 375 h 922"/>
                <a:gd name="T46" fmla="*/ 539 w 6010"/>
                <a:gd name="T47" fmla="*/ 370 h 922"/>
                <a:gd name="T48" fmla="*/ 528 w 6010"/>
                <a:gd name="T49" fmla="*/ 365 h 922"/>
                <a:gd name="T50" fmla="*/ 525 w 6010"/>
                <a:gd name="T51" fmla="*/ 364 h 922"/>
                <a:gd name="T52" fmla="*/ 508 w 6010"/>
                <a:gd name="T53" fmla="*/ 357 h 922"/>
                <a:gd name="T54" fmla="*/ 501 w 6010"/>
                <a:gd name="T55" fmla="*/ 353 h 922"/>
                <a:gd name="T56" fmla="*/ 481 w 6010"/>
                <a:gd name="T57" fmla="*/ 346 h 922"/>
                <a:gd name="T58" fmla="*/ 355 w 6010"/>
                <a:gd name="T59" fmla="*/ 285 h 922"/>
                <a:gd name="T60" fmla="*/ 110 w 6010"/>
                <a:gd name="T61" fmla="*/ 140 h 922"/>
                <a:gd name="T62" fmla="*/ 0 w 6010"/>
                <a:gd name="T63"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0" h="922">
                  <a:moveTo>
                    <a:pt x="6010" y="922"/>
                  </a:moveTo>
                  <a:lnTo>
                    <a:pt x="3498" y="922"/>
                  </a:lnTo>
                  <a:lnTo>
                    <a:pt x="3480" y="906"/>
                  </a:lnTo>
                  <a:lnTo>
                    <a:pt x="3445" y="896"/>
                  </a:lnTo>
                  <a:lnTo>
                    <a:pt x="3390" y="896"/>
                  </a:lnTo>
                  <a:lnTo>
                    <a:pt x="3348" y="874"/>
                  </a:lnTo>
                  <a:lnTo>
                    <a:pt x="2945" y="874"/>
                  </a:lnTo>
                  <a:lnTo>
                    <a:pt x="2916" y="847"/>
                  </a:lnTo>
                  <a:lnTo>
                    <a:pt x="2773" y="847"/>
                  </a:lnTo>
                  <a:lnTo>
                    <a:pt x="2732" y="826"/>
                  </a:lnTo>
                  <a:lnTo>
                    <a:pt x="2547" y="826"/>
                  </a:lnTo>
                  <a:lnTo>
                    <a:pt x="2508" y="811"/>
                  </a:lnTo>
                  <a:lnTo>
                    <a:pt x="2229" y="778"/>
                  </a:lnTo>
                  <a:lnTo>
                    <a:pt x="2229" y="746"/>
                  </a:lnTo>
                  <a:lnTo>
                    <a:pt x="1993" y="746"/>
                  </a:lnTo>
                  <a:lnTo>
                    <a:pt x="1993" y="716"/>
                  </a:lnTo>
                  <a:lnTo>
                    <a:pt x="1912" y="716"/>
                  </a:lnTo>
                  <a:lnTo>
                    <a:pt x="1912" y="689"/>
                  </a:lnTo>
                  <a:lnTo>
                    <a:pt x="1675" y="689"/>
                  </a:lnTo>
                  <a:lnTo>
                    <a:pt x="1635" y="655"/>
                  </a:lnTo>
                  <a:lnTo>
                    <a:pt x="1526" y="655"/>
                  </a:lnTo>
                  <a:lnTo>
                    <a:pt x="1491" y="638"/>
                  </a:lnTo>
                  <a:lnTo>
                    <a:pt x="1398" y="638"/>
                  </a:lnTo>
                  <a:lnTo>
                    <a:pt x="1395" y="637"/>
                  </a:lnTo>
                  <a:lnTo>
                    <a:pt x="1394" y="637"/>
                  </a:lnTo>
                  <a:lnTo>
                    <a:pt x="1392" y="634"/>
                  </a:lnTo>
                  <a:lnTo>
                    <a:pt x="1387" y="630"/>
                  </a:lnTo>
                  <a:lnTo>
                    <a:pt x="1383" y="625"/>
                  </a:lnTo>
                  <a:lnTo>
                    <a:pt x="1372" y="610"/>
                  </a:lnTo>
                  <a:lnTo>
                    <a:pt x="1223" y="610"/>
                  </a:lnTo>
                  <a:lnTo>
                    <a:pt x="1162" y="584"/>
                  </a:lnTo>
                  <a:lnTo>
                    <a:pt x="1139" y="557"/>
                  </a:lnTo>
                  <a:lnTo>
                    <a:pt x="1050" y="557"/>
                  </a:lnTo>
                  <a:lnTo>
                    <a:pt x="990" y="535"/>
                  </a:lnTo>
                  <a:lnTo>
                    <a:pt x="920" y="496"/>
                  </a:lnTo>
                  <a:lnTo>
                    <a:pt x="831" y="488"/>
                  </a:lnTo>
                  <a:lnTo>
                    <a:pt x="800" y="472"/>
                  </a:lnTo>
                  <a:lnTo>
                    <a:pt x="640" y="412"/>
                  </a:lnTo>
                  <a:lnTo>
                    <a:pt x="612" y="401"/>
                  </a:lnTo>
                  <a:lnTo>
                    <a:pt x="593" y="395"/>
                  </a:lnTo>
                  <a:lnTo>
                    <a:pt x="580" y="389"/>
                  </a:lnTo>
                  <a:lnTo>
                    <a:pt x="574" y="387"/>
                  </a:lnTo>
                  <a:lnTo>
                    <a:pt x="570" y="384"/>
                  </a:lnTo>
                  <a:lnTo>
                    <a:pt x="564" y="382"/>
                  </a:lnTo>
                  <a:lnTo>
                    <a:pt x="556" y="377"/>
                  </a:lnTo>
                  <a:lnTo>
                    <a:pt x="551" y="375"/>
                  </a:lnTo>
                  <a:lnTo>
                    <a:pt x="546" y="373"/>
                  </a:lnTo>
                  <a:lnTo>
                    <a:pt x="539" y="370"/>
                  </a:lnTo>
                  <a:lnTo>
                    <a:pt x="533" y="367"/>
                  </a:lnTo>
                  <a:lnTo>
                    <a:pt x="528" y="365"/>
                  </a:lnTo>
                  <a:lnTo>
                    <a:pt x="526" y="364"/>
                  </a:lnTo>
                  <a:lnTo>
                    <a:pt x="525" y="364"/>
                  </a:lnTo>
                  <a:lnTo>
                    <a:pt x="517" y="361"/>
                  </a:lnTo>
                  <a:lnTo>
                    <a:pt x="508" y="357"/>
                  </a:lnTo>
                  <a:lnTo>
                    <a:pt x="503" y="354"/>
                  </a:lnTo>
                  <a:lnTo>
                    <a:pt x="501" y="353"/>
                  </a:lnTo>
                  <a:lnTo>
                    <a:pt x="499" y="353"/>
                  </a:lnTo>
                  <a:lnTo>
                    <a:pt x="481" y="346"/>
                  </a:lnTo>
                  <a:lnTo>
                    <a:pt x="424" y="296"/>
                  </a:lnTo>
                  <a:lnTo>
                    <a:pt x="355" y="285"/>
                  </a:lnTo>
                  <a:lnTo>
                    <a:pt x="226" y="227"/>
                  </a:lnTo>
                  <a:lnTo>
                    <a:pt x="110" y="140"/>
                  </a:lnTo>
                  <a:lnTo>
                    <a:pt x="42" y="0"/>
                  </a:lnTo>
                  <a:lnTo>
                    <a:pt x="0" y="0"/>
                  </a:lnTo>
                </a:path>
              </a:pathLst>
            </a:custGeom>
            <a:noFill/>
            <a:ln w="190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6" name="ZoneTexte 55">
            <a:extLst>
              <a:ext uri="{FF2B5EF4-FFF2-40B4-BE49-F238E27FC236}">
                <a16:creationId xmlns:a16="http://schemas.microsoft.com/office/drawing/2014/main" id="{3D0C8811-9FC8-F6E6-CB94-8D887D3F499D}"/>
              </a:ext>
            </a:extLst>
          </p:cNvPr>
          <p:cNvSpPr txBox="1"/>
          <p:nvPr/>
        </p:nvSpPr>
        <p:spPr>
          <a:xfrm>
            <a:off x="413774" y="2379229"/>
            <a:ext cx="458780"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100</a:t>
            </a:r>
          </a:p>
        </p:txBody>
      </p:sp>
      <p:sp>
        <p:nvSpPr>
          <p:cNvPr id="57" name="ZoneTexte 56">
            <a:extLst>
              <a:ext uri="{FF2B5EF4-FFF2-40B4-BE49-F238E27FC236}">
                <a16:creationId xmlns:a16="http://schemas.microsoft.com/office/drawing/2014/main" id="{41AFA9F2-58F1-76E5-082A-1BECF980F00D}"/>
              </a:ext>
            </a:extLst>
          </p:cNvPr>
          <p:cNvSpPr txBox="1"/>
          <p:nvPr/>
        </p:nvSpPr>
        <p:spPr>
          <a:xfrm rot="16200000">
            <a:off x="-77707" y="3612704"/>
            <a:ext cx="675185"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OS (%)</a:t>
            </a:r>
          </a:p>
        </p:txBody>
      </p:sp>
      <p:sp>
        <p:nvSpPr>
          <p:cNvPr id="58" name="ZoneTexte 57">
            <a:extLst>
              <a:ext uri="{FF2B5EF4-FFF2-40B4-BE49-F238E27FC236}">
                <a16:creationId xmlns:a16="http://schemas.microsoft.com/office/drawing/2014/main" id="{A7708B43-0CC4-D804-CAA6-58FE3CF5A05B}"/>
              </a:ext>
            </a:extLst>
          </p:cNvPr>
          <p:cNvSpPr txBox="1"/>
          <p:nvPr/>
        </p:nvSpPr>
        <p:spPr>
          <a:xfrm>
            <a:off x="505146" y="3376289"/>
            <a:ext cx="36740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59" name="ZoneTexte 58">
            <a:extLst>
              <a:ext uri="{FF2B5EF4-FFF2-40B4-BE49-F238E27FC236}">
                <a16:creationId xmlns:a16="http://schemas.microsoft.com/office/drawing/2014/main" id="{2A48C1A9-E4ED-E843-7757-0CD06BDAC989}"/>
              </a:ext>
            </a:extLst>
          </p:cNvPr>
          <p:cNvSpPr txBox="1"/>
          <p:nvPr/>
        </p:nvSpPr>
        <p:spPr>
          <a:xfrm>
            <a:off x="505146" y="3893875"/>
            <a:ext cx="36740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60" name="ZoneTexte 59">
            <a:extLst>
              <a:ext uri="{FF2B5EF4-FFF2-40B4-BE49-F238E27FC236}">
                <a16:creationId xmlns:a16="http://schemas.microsoft.com/office/drawing/2014/main" id="{2F786CB8-33C6-B083-2717-6303FD9846B3}"/>
              </a:ext>
            </a:extLst>
          </p:cNvPr>
          <p:cNvSpPr txBox="1"/>
          <p:nvPr/>
        </p:nvSpPr>
        <p:spPr>
          <a:xfrm>
            <a:off x="505146" y="4390704"/>
            <a:ext cx="36740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61" name="ZoneTexte 60">
            <a:extLst>
              <a:ext uri="{FF2B5EF4-FFF2-40B4-BE49-F238E27FC236}">
                <a16:creationId xmlns:a16="http://schemas.microsoft.com/office/drawing/2014/main" id="{5A7EC258-2411-BD57-D494-CEF38511055B}"/>
              </a:ext>
            </a:extLst>
          </p:cNvPr>
          <p:cNvSpPr txBox="1"/>
          <p:nvPr/>
        </p:nvSpPr>
        <p:spPr>
          <a:xfrm>
            <a:off x="596516" y="4890935"/>
            <a:ext cx="27603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62" name="ZoneTexte 61">
            <a:extLst>
              <a:ext uri="{FF2B5EF4-FFF2-40B4-BE49-F238E27FC236}">
                <a16:creationId xmlns:a16="http://schemas.microsoft.com/office/drawing/2014/main" id="{B6968970-C909-E61B-623C-C0EEA0211419}"/>
              </a:ext>
            </a:extLst>
          </p:cNvPr>
          <p:cNvSpPr txBox="1"/>
          <p:nvPr/>
        </p:nvSpPr>
        <p:spPr>
          <a:xfrm>
            <a:off x="505146" y="2851404"/>
            <a:ext cx="36740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80</a:t>
            </a:r>
          </a:p>
        </p:txBody>
      </p:sp>
      <p:sp>
        <p:nvSpPr>
          <p:cNvPr id="63" name="ZoneTexte 62">
            <a:extLst>
              <a:ext uri="{FF2B5EF4-FFF2-40B4-BE49-F238E27FC236}">
                <a16:creationId xmlns:a16="http://schemas.microsoft.com/office/drawing/2014/main" id="{9C73DBF0-E3FF-C465-B78B-DDA72D355A6E}"/>
              </a:ext>
            </a:extLst>
          </p:cNvPr>
          <p:cNvSpPr txBox="1"/>
          <p:nvPr/>
        </p:nvSpPr>
        <p:spPr>
          <a:xfrm>
            <a:off x="758541" y="5091460"/>
            <a:ext cx="27603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024" name="ZoneTexte 1023">
            <a:extLst>
              <a:ext uri="{FF2B5EF4-FFF2-40B4-BE49-F238E27FC236}">
                <a16:creationId xmlns:a16="http://schemas.microsoft.com/office/drawing/2014/main" id="{B59B40AE-416D-F74A-FA95-B91F6CFB87A8}"/>
              </a:ext>
            </a:extLst>
          </p:cNvPr>
          <p:cNvSpPr txBox="1"/>
          <p:nvPr/>
        </p:nvSpPr>
        <p:spPr>
          <a:xfrm>
            <a:off x="1260294" y="5091460"/>
            <a:ext cx="27603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6</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5" name="ZoneTexte 1024">
            <a:extLst>
              <a:ext uri="{FF2B5EF4-FFF2-40B4-BE49-F238E27FC236}">
                <a16:creationId xmlns:a16="http://schemas.microsoft.com/office/drawing/2014/main" id="{C385E089-8967-E639-5F70-BAD0FEB9D0BE}"/>
              </a:ext>
            </a:extLst>
          </p:cNvPr>
          <p:cNvSpPr txBox="1"/>
          <p:nvPr/>
        </p:nvSpPr>
        <p:spPr>
          <a:xfrm>
            <a:off x="1752851"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1026" name="ZoneTexte 1025">
            <a:extLst>
              <a:ext uri="{FF2B5EF4-FFF2-40B4-BE49-F238E27FC236}">
                <a16:creationId xmlns:a16="http://schemas.microsoft.com/office/drawing/2014/main" id="{84739598-340E-22C2-F265-898CBF177D0B}"/>
              </a:ext>
            </a:extLst>
          </p:cNvPr>
          <p:cNvSpPr txBox="1"/>
          <p:nvPr/>
        </p:nvSpPr>
        <p:spPr>
          <a:xfrm>
            <a:off x="2254604"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18</a:t>
            </a:r>
          </a:p>
        </p:txBody>
      </p:sp>
      <p:sp>
        <p:nvSpPr>
          <p:cNvPr id="1027" name="ZoneTexte 1026">
            <a:extLst>
              <a:ext uri="{FF2B5EF4-FFF2-40B4-BE49-F238E27FC236}">
                <a16:creationId xmlns:a16="http://schemas.microsoft.com/office/drawing/2014/main" id="{18942650-9C71-C98D-2637-653513CB103B}"/>
              </a:ext>
            </a:extLst>
          </p:cNvPr>
          <p:cNvSpPr txBox="1"/>
          <p:nvPr/>
        </p:nvSpPr>
        <p:spPr>
          <a:xfrm>
            <a:off x="2760189"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1028" name="ZoneTexte 1027">
            <a:extLst>
              <a:ext uri="{FF2B5EF4-FFF2-40B4-BE49-F238E27FC236}">
                <a16:creationId xmlns:a16="http://schemas.microsoft.com/office/drawing/2014/main" id="{9A967DF7-02DF-3F74-0DE7-F0E99A26CD54}"/>
              </a:ext>
            </a:extLst>
          </p:cNvPr>
          <p:cNvSpPr txBox="1"/>
          <p:nvPr/>
        </p:nvSpPr>
        <p:spPr>
          <a:xfrm>
            <a:off x="3261942"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30</a:t>
            </a:r>
          </a:p>
        </p:txBody>
      </p:sp>
      <p:sp>
        <p:nvSpPr>
          <p:cNvPr id="1030" name="ZoneTexte 1029">
            <a:extLst>
              <a:ext uri="{FF2B5EF4-FFF2-40B4-BE49-F238E27FC236}">
                <a16:creationId xmlns:a16="http://schemas.microsoft.com/office/drawing/2014/main" id="{80A21D08-AD00-7F41-9F4D-4A73AF236D5E}"/>
              </a:ext>
            </a:extLst>
          </p:cNvPr>
          <p:cNvSpPr txBox="1"/>
          <p:nvPr/>
        </p:nvSpPr>
        <p:spPr>
          <a:xfrm>
            <a:off x="3800184"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1031" name="ZoneTexte 1030">
            <a:extLst>
              <a:ext uri="{FF2B5EF4-FFF2-40B4-BE49-F238E27FC236}">
                <a16:creationId xmlns:a16="http://schemas.microsoft.com/office/drawing/2014/main" id="{0B545788-284F-4793-4F27-66E7AC37546D}"/>
              </a:ext>
            </a:extLst>
          </p:cNvPr>
          <p:cNvSpPr txBox="1"/>
          <p:nvPr/>
        </p:nvSpPr>
        <p:spPr>
          <a:xfrm>
            <a:off x="4301937"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1032" name="ZoneTexte 1031">
            <a:extLst>
              <a:ext uri="{FF2B5EF4-FFF2-40B4-BE49-F238E27FC236}">
                <a16:creationId xmlns:a16="http://schemas.microsoft.com/office/drawing/2014/main" id="{DC9FB8BB-197B-C977-2671-BDCF4E87977F}"/>
              </a:ext>
            </a:extLst>
          </p:cNvPr>
          <p:cNvSpPr txBox="1"/>
          <p:nvPr/>
        </p:nvSpPr>
        <p:spPr>
          <a:xfrm>
            <a:off x="4834254"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1033" name="ZoneTexte 1032">
            <a:extLst>
              <a:ext uri="{FF2B5EF4-FFF2-40B4-BE49-F238E27FC236}">
                <a16:creationId xmlns:a16="http://schemas.microsoft.com/office/drawing/2014/main" id="{F08663BF-2588-4E7A-370F-EB8C06BF7C20}"/>
              </a:ext>
            </a:extLst>
          </p:cNvPr>
          <p:cNvSpPr txBox="1"/>
          <p:nvPr/>
        </p:nvSpPr>
        <p:spPr>
          <a:xfrm>
            <a:off x="5336007"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54</a:t>
            </a:r>
          </a:p>
        </p:txBody>
      </p:sp>
      <p:sp>
        <p:nvSpPr>
          <p:cNvPr id="1034" name="ZoneTexte 1033">
            <a:extLst>
              <a:ext uri="{FF2B5EF4-FFF2-40B4-BE49-F238E27FC236}">
                <a16:creationId xmlns:a16="http://schemas.microsoft.com/office/drawing/2014/main" id="{9F2FA6EB-ADF1-7B1B-7AEC-EABA4AA6DCEC}"/>
              </a:ext>
            </a:extLst>
          </p:cNvPr>
          <p:cNvSpPr txBox="1"/>
          <p:nvPr/>
        </p:nvSpPr>
        <p:spPr>
          <a:xfrm>
            <a:off x="5874249"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1035" name="ZoneTexte 1034">
            <a:extLst>
              <a:ext uri="{FF2B5EF4-FFF2-40B4-BE49-F238E27FC236}">
                <a16:creationId xmlns:a16="http://schemas.microsoft.com/office/drawing/2014/main" id="{9A1D8950-6184-CF88-5F1E-5F89EE48ABD6}"/>
              </a:ext>
            </a:extLst>
          </p:cNvPr>
          <p:cNvSpPr txBox="1"/>
          <p:nvPr/>
        </p:nvSpPr>
        <p:spPr>
          <a:xfrm>
            <a:off x="6376002"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66</a:t>
            </a:r>
          </a:p>
        </p:txBody>
      </p:sp>
      <p:sp>
        <p:nvSpPr>
          <p:cNvPr id="1038" name="ZoneTexte 1037">
            <a:extLst>
              <a:ext uri="{FF2B5EF4-FFF2-40B4-BE49-F238E27FC236}">
                <a16:creationId xmlns:a16="http://schemas.microsoft.com/office/drawing/2014/main" id="{E4FED22D-2D8F-7F69-63B9-A3CBB72D50BD}"/>
              </a:ext>
            </a:extLst>
          </p:cNvPr>
          <p:cNvSpPr txBox="1"/>
          <p:nvPr/>
        </p:nvSpPr>
        <p:spPr>
          <a:xfrm>
            <a:off x="5555858" y="3199473"/>
            <a:ext cx="109946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lumMod val="50000"/>
                    <a:lumOff val="50000"/>
                  </a:prstClr>
                </a:solidFill>
                <a:effectLst/>
                <a:uLnTx/>
                <a:uFillTx/>
                <a:latin typeface="Calibri"/>
                <a:ea typeface="+mn-ea"/>
                <a:cs typeface="+mn-cs"/>
              </a:rPr>
              <a:t>Midostaurin</a:t>
            </a:r>
            <a:endParaRPr kumimoji="0" lang="fr-FR" sz="1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039" name="ZoneTexte 1038">
            <a:extLst>
              <a:ext uri="{FF2B5EF4-FFF2-40B4-BE49-F238E27FC236}">
                <a16:creationId xmlns:a16="http://schemas.microsoft.com/office/drawing/2014/main" id="{F3A0505D-F958-4012-B70E-62100DE6494F}"/>
              </a:ext>
            </a:extLst>
          </p:cNvPr>
          <p:cNvSpPr txBox="1"/>
          <p:nvPr/>
        </p:nvSpPr>
        <p:spPr>
          <a:xfrm>
            <a:off x="5577482" y="3580274"/>
            <a:ext cx="99200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srgbClr val="C00000"/>
                </a:solidFill>
                <a:effectLst/>
                <a:uLnTx/>
                <a:uFillTx/>
                <a:latin typeface="Calibri"/>
                <a:ea typeface="+mn-ea"/>
                <a:cs typeface="+mn-cs"/>
              </a:rPr>
              <a:t>Gilteritinib</a:t>
            </a:r>
            <a:endParaRPr kumimoji="0" lang="fr-FR" sz="1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1040" name="ZoneTexte 1039">
            <a:extLst>
              <a:ext uri="{FF2B5EF4-FFF2-40B4-BE49-F238E27FC236}">
                <a16:creationId xmlns:a16="http://schemas.microsoft.com/office/drawing/2014/main" id="{F54DD939-715D-D086-3B9E-CC96D2AFD18C}"/>
              </a:ext>
            </a:extLst>
          </p:cNvPr>
          <p:cNvSpPr txBox="1"/>
          <p:nvPr/>
        </p:nvSpPr>
        <p:spPr>
          <a:xfrm>
            <a:off x="686406"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384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384</a:t>
            </a:r>
          </a:p>
        </p:txBody>
      </p:sp>
      <p:sp>
        <p:nvSpPr>
          <p:cNvPr id="1041" name="ZoneTexte 1040">
            <a:extLst>
              <a:ext uri="{FF2B5EF4-FFF2-40B4-BE49-F238E27FC236}">
                <a16:creationId xmlns:a16="http://schemas.microsoft.com/office/drawing/2014/main" id="{59F2C98A-823F-4B65-8A9C-D88D9AB8B3C7}"/>
              </a:ext>
            </a:extLst>
          </p:cNvPr>
          <p:cNvSpPr txBox="1"/>
          <p:nvPr/>
        </p:nvSpPr>
        <p:spPr>
          <a:xfrm>
            <a:off x="1188159"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332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312</a:t>
            </a:r>
          </a:p>
        </p:txBody>
      </p:sp>
      <p:sp>
        <p:nvSpPr>
          <p:cNvPr id="1042" name="ZoneTexte 1041">
            <a:extLst>
              <a:ext uri="{FF2B5EF4-FFF2-40B4-BE49-F238E27FC236}">
                <a16:creationId xmlns:a16="http://schemas.microsoft.com/office/drawing/2014/main" id="{704D133A-9220-036B-D8E0-AF9B7786DEFA}"/>
              </a:ext>
            </a:extLst>
          </p:cNvPr>
          <p:cNvSpPr txBox="1"/>
          <p:nvPr/>
        </p:nvSpPr>
        <p:spPr>
          <a:xfrm>
            <a:off x="1726401"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302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278</a:t>
            </a:r>
          </a:p>
        </p:txBody>
      </p:sp>
      <p:sp>
        <p:nvSpPr>
          <p:cNvPr id="1043" name="ZoneTexte 1042">
            <a:extLst>
              <a:ext uri="{FF2B5EF4-FFF2-40B4-BE49-F238E27FC236}">
                <a16:creationId xmlns:a16="http://schemas.microsoft.com/office/drawing/2014/main" id="{0D2EB8E3-1488-D3F8-13EE-B7027666E4B2}"/>
              </a:ext>
            </a:extLst>
          </p:cNvPr>
          <p:cNvSpPr txBox="1"/>
          <p:nvPr/>
        </p:nvSpPr>
        <p:spPr>
          <a:xfrm>
            <a:off x="2228154"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269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257</a:t>
            </a:r>
          </a:p>
        </p:txBody>
      </p:sp>
      <p:sp>
        <p:nvSpPr>
          <p:cNvPr id="1044" name="ZoneTexte 1043">
            <a:extLst>
              <a:ext uri="{FF2B5EF4-FFF2-40B4-BE49-F238E27FC236}">
                <a16:creationId xmlns:a16="http://schemas.microsoft.com/office/drawing/2014/main" id="{72CE3E6E-A876-ABCE-D9BF-B20559E3349B}"/>
              </a:ext>
            </a:extLst>
          </p:cNvPr>
          <p:cNvSpPr txBox="1"/>
          <p:nvPr/>
        </p:nvSpPr>
        <p:spPr>
          <a:xfrm>
            <a:off x="2733738"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247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241</a:t>
            </a:r>
          </a:p>
        </p:txBody>
      </p:sp>
      <p:sp>
        <p:nvSpPr>
          <p:cNvPr id="1045" name="ZoneTexte 1044">
            <a:extLst>
              <a:ext uri="{FF2B5EF4-FFF2-40B4-BE49-F238E27FC236}">
                <a16:creationId xmlns:a16="http://schemas.microsoft.com/office/drawing/2014/main" id="{68B310D6-D04E-C93A-76D0-E06F6BC9BE3D}"/>
              </a:ext>
            </a:extLst>
          </p:cNvPr>
          <p:cNvSpPr txBox="1"/>
          <p:nvPr/>
        </p:nvSpPr>
        <p:spPr>
          <a:xfrm>
            <a:off x="3235492"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221</a:t>
            </a:r>
          </a:p>
        </p:txBody>
      </p:sp>
      <p:sp>
        <p:nvSpPr>
          <p:cNvPr id="1046" name="ZoneTexte 1045">
            <a:extLst>
              <a:ext uri="{FF2B5EF4-FFF2-40B4-BE49-F238E27FC236}">
                <a16:creationId xmlns:a16="http://schemas.microsoft.com/office/drawing/2014/main" id="{1AC49B1C-0BCA-A56F-C671-D545564EB8B9}"/>
              </a:ext>
            </a:extLst>
          </p:cNvPr>
          <p:cNvSpPr txBox="1"/>
          <p:nvPr/>
        </p:nvSpPr>
        <p:spPr>
          <a:xfrm>
            <a:off x="3773734"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196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184</a:t>
            </a:r>
          </a:p>
        </p:txBody>
      </p:sp>
      <p:sp>
        <p:nvSpPr>
          <p:cNvPr id="1047" name="ZoneTexte 1046">
            <a:extLst>
              <a:ext uri="{FF2B5EF4-FFF2-40B4-BE49-F238E27FC236}">
                <a16:creationId xmlns:a16="http://schemas.microsoft.com/office/drawing/2014/main" id="{C93C5EC7-357A-4C0F-9A4C-C2C0D41C52AC}"/>
              </a:ext>
            </a:extLst>
          </p:cNvPr>
          <p:cNvSpPr txBox="1"/>
          <p:nvPr/>
        </p:nvSpPr>
        <p:spPr>
          <a:xfrm>
            <a:off x="4275487"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138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123</a:t>
            </a:r>
          </a:p>
        </p:txBody>
      </p:sp>
      <p:sp>
        <p:nvSpPr>
          <p:cNvPr id="1048" name="ZoneTexte 1047">
            <a:extLst>
              <a:ext uri="{FF2B5EF4-FFF2-40B4-BE49-F238E27FC236}">
                <a16:creationId xmlns:a16="http://schemas.microsoft.com/office/drawing/2014/main" id="{E3470B87-5FEF-1216-2651-9F8595698540}"/>
              </a:ext>
            </a:extLst>
          </p:cNvPr>
          <p:cNvSpPr txBox="1"/>
          <p:nvPr/>
        </p:nvSpPr>
        <p:spPr>
          <a:xfrm>
            <a:off x="4847078" y="5868371"/>
            <a:ext cx="34176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74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68</a:t>
            </a:r>
          </a:p>
        </p:txBody>
      </p:sp>
      <p:sp>
        <p:nvSpPr>
          <p:cNvPr id="1049" name="ZoneTexte 1048">
            <a:extLst>
              <a:ext uri="{FF2B5EF4-FFF2-40B4-BE49-F238E27FC236}">
                <a16:creationId xmlns:a16="http://schemas.microsoft.com/office/drawing/2014/main" id="{5ADC2DB2-55B3-E956-63C9-EB56B7F615B8}"/>
              </a:ext>
            </a:extLst>
          </p:cNvPr>
          <p:cNvSpPr txBox="1"/>
          <p:nvPr/>
        </p:nvSpPr>
        <p:spPr>
          <a:xfrm>
            <a:off x="5348831" y="5868371"/>
            <a:ext cx="34176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32</a:t>
            </a:r>
          </a:p>
        </p:txBody>
      </p:sp>
      <p:sp>
        <p:nvSpPr>
          <p:cNvPr id="1050" name="ZoneTexte 1049">
            <a:extLst>
              <a:ext uri="{FF2B5EF4-FFF2-40B4-BE49-F238E27FC236}">
                <a16:creationId xmlns:a16="http://schemas.microsoft.com/office/drawing/2014/main" id="{758B1FB6-AC1B-C5A3-98A0-C201D1027F8B}"/>
              </a:ext>
            </a:extLst>
          </p:cNvPr>
          <p:cNvSpPr txBox="1"/>
          <p:nvPr/>
        </p:nvSpPr>
        <p:spPr>
          <a:xfrm>
            <a:off x="5887073" y="5868371"/>
            <a:ext cx="34176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1051" name="ZoneTexte 1050">
            <a:extLst>
              <a:ext uri="{FF2B5EF4-FFF2-40B4-BE49-F238E27FC236}">
                <a16:creationId xmlns:a16="http://schemas.microsoft.com/office/drawing/2014/main" id="{0292BE12-5DD2-C8EF-7FE3-46164866D26D}"/>
              </a:ext>
            </a:extLst>
          </p:cNvPr>
          <p:cNvSpPr txBox="1"/>
          <p:nvPr/>
        </p:nvSpPr>
        <p:spPr>
          <a:xfrm>
            <a:off x="6428099" y="5868371"/>
            <a:ext cx="26321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052" name="ZoneTexte 1051">
            <a:extLst>
              <a:ext uri="{FF2B5EF4-FFF2-40B4-BE49-F238E27FC236}">
                <a16:creationId xmlns:a16="http://schemas.microsoft.com/office/drawing/2014/main" id="{4F955ED1-E786-8071-7C52-B8256A1AF4F7}"/>
              </a:ext>
            </a:extLst>
          </p:cNvPr>
          <p:cNvSpPr txBox="1"/>
          <p:nvPr/>
        </p:nvSpPr>
        <p:spPr>
          <a:xfrm>
            <a:off x="2932589" y="5440351"/>
            <a:ext cx="2028761"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Follow-up time (</a:t>
            </a:r>
            <a:r>
              <a:rPr kumimoji="0" lang="fr-FR" sz="14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4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57" name="Titre 1056">
            <a:extLst>
              <a:ext uri="{FF2B5EF4-FFF2-40B4-BE49-F238E27FC236}">
                <a16:creationId xmlns:a16="http://schemas.microsoft.com/office/drawing/2014/main" id="{D34FE188-1EA5-601C-1E32-2C9C0E77C2F6}"/>
              </a:ext>
            </a:extLst>
          </p:cNvPr>
          <p:cNvSpPr>
            <a:spLocks noGrp="1"/>
          </p:cNvSpPr>
          <p:nvPr>
            <p:ph type="title"/>
          </p:nvPr>
        </p:nvSpPr>
        <p:spPr/>
        <p:txBody>
          <a:bodyPr/>
          <a:lstStyle/>
          <a:p>
            <a:r>
              <a:rPr lang="fr-FR" dirty="0" err="1"/>
              <a:t>Gilteritinib</a:t>
            </a:r>
            <a:r>
              <a:rPr lang="fr-FR" dirty="0"/>
              <a:t> vs </a:t>
            </a:r>
            <a:r>
              <a:rPr lang="fr-FR" dirty="0" err="1"/>
              <a:t>Midostaurin</a:t>
            </a:r>
            <a:r>
              <a:rPr lang="fr-FR" dirty="0"/>
              <a:t> in FLT3-Mutated AML </a:t>
            </a:r>
            <a:r>
              <a:rPr kumimoji="0" lang="en-GB" b="1" i="1" u="none" strike="noStrike" kern="1200" cap="none" spc="0" normalizeH="0" baseline="0" noProof="0" dirty="0">
                <a:ln>
                  <a:noFill/>
                </a:ln>
                <a:solidFill>
                  <a:srgbClr val="C00000"/>
                </a:solidFill>
                <a:effectLst/>
                <a:uLnTx/>
                <a:uFillTx/>
                <a:ea typeface="+mj-ea"/>
                <a:cs typeface="+mj-cs"/>
              </a:rPr>
              <a:t>(2)</a:t>
            </a:r>
            <a:endParaRPr lang="fr-FR" dirty="0"/>
          </a:p>
        </p:txBody>
      </p:sp>
      <p:sp>
        <p:nvSpPr>
          <p:cNvPr id="1058" name="ZoneTexte 1057">
            <a:extLst>
              <a:ext uri="{FF2B5EF4-FFF2-40B4-BE49-F238E27FC236}">
                <a16:creationId xmlns:a16="http://schemas.microsoft.com/office/drawing/2014/main" id="{20CAAE3D-821C-F1FA-A611-AC1AB453F680}"/>
              </a:ext>
            </a:extLst>
          </p:cNvPr>
          <p:cNvSpPr txBox="1"/>
          <p:nvPr/>
        </p:nvSpPr>
        <p:spPr>
          <a:xfrm>
            <a:off x="4355043" y="1710514"/>
            <a:ext cx="3481915"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err="1">
                <a:ln>
                  <a:noFill/>
                </a:ln>
                <a:solidFill>
                  <a:srgbClr val="C00000"/>
                </a:solidFill>
                <a:effectLst/>
                <a:uLnTx/>
                <a:uFillTx/>
                <a:latin typeface="Calibri"/>
                <a:ea typeface="+mn-ea"/>
                <a:cs typeface="+mn-cs"/>
              </a:rPr>
              <a:t>Primary</a:t>
            </a:r>
            <a:r>
              <a:rPr kumimoji="0" lang="fr-FR" sz="2800" b="1" i="0" u="none" strike="noStrike" kern="1200" cap="none" spc="0" normalizeH="0" baseline="0" noProof="0" dirty="0">
                <a:ln>
                  <a:noFill/>
                </a:ln>
                <a:solidFill>
                  <a:srgbClr val="C00000"/>
                </a:solidFill>
                <a:effectLst/>
                <a:uLnTx/>
                <a:uFillTx/>
                <a:latin typeface="Calibri"/>
                <a:ea typeface="+mn-ea"/>
                <a:cs typeface="+mn-cs"/>
              </a:rPr>
              <a:t> </a:t>
            </a:r>
            <a:r>
              <a:rPr kumimoji="0" lang="fr-FR" sz="2800" b="1" i="0" u="none" strike="noStrike" kern="1200" cap="none" spc="0" normalizeH="0" baseline="0" noProof="0" dirty="0" err="1">
                <a:ln>
                  <a:noFill/>
                </a:ln>
                <a:solidFill>
                  <a:srgbClr val="C00000"/>
                </a:solidFill>
                <a:effectLst/>
                <a:uLnTx/>
                <a:uFillTx/>
                <a:latin typeface="Calibri"/>
                <a:ea typeface="+mn-ea"/>
                <a:cs typeface="+mn-cs"/>
              </a:rPr>
              <a:t>endpoint</a:t>
            </a:r>
            <a:r>
              <a:rPr kumimoji="0" lang="fr-FR" sz="2800" b="1" i="0" u="none" strike="noStrike" kern="1200" cap="none" spc="0" normalizeH="0" baseline="0" noProof="0" dirty="0">
                <a:ln>
                  <a:noFill/>
                </a:ln>
                <a:solidFill>
                  <a:srgbClr val="C00000"/>
                </a:solidFill>
                <a:effectLst/>
                <a:uLnTx/>
                <a:uFillTx/>
                <a:latin typeface="Calibri"/>
                <a:ea typeface="+mn-ea"/>
                <a:cs typeface="+mn-cs"/>
              </a:rPr>
              <a:t> - OS</a:t>
            </a:r>
          </a:p>
        </p:txBody>
      </p:sp>
      <p:sp>
        <p:nvSpPr>
          <p:cNvPr id="1061" name="Espace réservé du texte 1058">
            <a:extLst>
              <a:ext uri="{FF2B5EF4-FFF2-40B4-BE49-F238E27FC236}">
                <a16:creationId xmlns:a16="http://schemas.microsoft.com/office/drawing/2014/main" id="{DE84CF0F-5F09-F08A-558C-131D6B89E39D}"/>
              </a:ext>
            </a:extLst>
          </p:cNvPr>
          <p:cNvSpPr txBox="1">
            <a:spLocks/>
          </p:cNvSpPr>
          <p:nvPr/>
        </p:nvSpPr>
        <p:spPr>
          <a:xfrm>
            <a:off x="7384731" y="2687006"/>
            <a:ext cx="5158229" cy="3263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IT" sz="2400" b="0" i="0" u="none" strike="noStrike" kern="1200" cap="none" spc="0" normalizeH="0" baseline="0" noProof="0" dirty="0">
                <a:ln>
                  <a:noFill/>
                </a:ln>
                <a:solidFill>
                  <a:prstClr val="black"/>
                </a:solidFill>
                <a:effectLst/>
                <a:uLnTx/>
                <a:uFillTx/>
                <a:latin typeface="Calibri"/>
                <a:ea typeface="+mn-ea"/>
                <a:cs typeface="+mn-cs"/>
              </a:rPr>
              <a:t>Gilt: median </a:t>
            </a:r>
            <a:r>
              <a:rPr kumimoji="0" lang="en-IT" sz="2400" b="1" i="0" u="none" strike="noStrike" kern="1200" cap="none" spc="0" normalizeH="0" baseline="0" noProof="0" dirty="0">
                <a:ln>
                  <a:noFill/>
                </a:ln>
                <a:solidFill>
                  <a:prstClr val="black"/>
                </a:solidFill>
                <a:effectLst/>
                <a:uLnTx/>
                <a:uFillTx/>
                <a:latin typeface="Calibri"/>
                <a:ea typeface="+mn-ea"/>
                <a:cs typeface="+mn-cs"/>
              </a:rPr>
              <a:t>NR</a:t>
            </a: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IT" sz="2400" b="0" i="0" u="none" strike="noStrike" kern="1200" cap="none" spc="0" normalizeH="0" baseline="0" noProof="0" dirty="0">
                <a:ln>
                  <a:noFill/>
                </a:ln>
                <a:solidFill>
                  <a:prstClr val="black"/>
                </a:solidFill>
                <a:effectLst/>
                <a:uLnTx/>
                <a:uFillTx/>
                <a:latin typeface="Calibri"/>
                <a:ea typeface="+mn-ea"/>
                <a:cs typeface="+mn-cs"/>
              </a:rPr>
              <a:t>Mido: median </a:t>
            </a:r>
            <a:r>
              <a:rPr kumimoji="0" lang="en-IT" sz="2400" b="1" i="0" u="none" strike="noStrike" kern="1200" cap="none" spc="0" normalizeH="0" baseline="0" noProof="0" dirty="0">
                <a:ln>
                  <a:noFill/>
                </a:ln>
                <a:solidFill>
                  <a:prstClr val="black"/>
                </a:solidFill>
                <a:effectLst/>
                <a:uLnTx/>
                <a:uFillTx/>
                <a:latin typeface="Calibri"/>
                <a:ea typeface="+mn-ea"/>
                <a:cs typeface="+mn-cs"/>
              </a:rPr>
              <a:t>NR</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endParaRPr kumimoji="0" lang="en-IT"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IT" sz="2200" b="0" i="0" u="none" strike="noStrike" kern="1200" cap="none" spc="0" normalizeH="0" baseline="0" noProof="0" dirty="0">
                <a:ln>
                  <a:noFill/>
                </a:ln>
                <a:solidFill>
                  <a:prstClr val="black"/>
                </a:solidFill>
                <a:effectLst/>
                <a:uLnTx/>
                <a:uFillTx/>
                <a:latin typeface="Calibri"/>
                <a:ea typeface="+mn-ea"/>
                <a:cs typeface="+mn-cs"/>
              </a:rPr>
              <a:t>HR </a:t>
            </a:r>
            <a:r>
              <a:rPr kumimoji="0" lang="en-IT" sz="2200" b="1" i="0" u="none" strike="noStrike" kern="1200" cap="none" spc="0" normalizeH="0" baseline="0" noProof="0" dirty="0">
                <a:ln>
                  <a:noFill/>
                </a:ln>
                <a:solidFill>
                  <a:prstClr val="black"/>
                </a:solidFill>
                <a:effectLst/>
                <a:uLnTx/>
                <a:uFillTx/>
                <a:latin typeface="Calibri"/>
                <a:ea typeface="+mn-ea"/>
                <a:cs typeface="+mn-cs"/>
              </a:rPr>
              <a:t>1.02</a:t>
            </a:r>
            <a:r>
              <a:rPr kumimoji="0" lang="en-IT" sz="2200" b="0" i="0" u="none" strike="noStrike" kern="1200" cap="none" spc="0" normalizeH="0" baseline="0" noProof="0" dirty="0">
                <a:ln>
                  <a:noFill/>
                </a:ln>
                <a:solidFill>
                  <a:prstClr val="black"/>
                </a:solidFill>
                <a:effectLst/>
                <a:uLnTx/>
                <a:uFillTx/>
                <a:latin typeface="Calibri"/>
                <a:ea typeface="+mn-ea"/>
                <a:cs typeface="+mn-cs"/>
              </a:rPr>
              <a:t> (0.81 – 1.28); p = </a:t>
            </a:r>
            <a:r>
              <a:rPr kumimoji="0" lang="en-IT" sz="2200" b="1" i="0" u="none" strike="noStrike" kern="1200" cap="none" spc="0" normalizeH="0" baseline="0" noProof="0" dirty="0">
                <a:ln>
                  <a:noFill/>
                </a:ln>
                <a:solidFill>
                  <a:prstClr val="black"/>
                </a:solidFill>
                <a:effectLst/>
                <a:uLnTx/>
                <a:uFillTx/>
                <a:latin typeface="Calibri"/>
                <a:ea typeface="+mn-ea"/>
                <a:cs typeface="+mn-cs"/>
              </a:rPr>
              <a:t>0.864</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endParaRPr kumimoji="0" lang="en-IT"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IT" sz="2200" b="0" i="0" u="none" strike="noStrike" kern="1200" cap="none" spc="0" normalizeH="0" baseline="0" noProof="0" dirty="0">
                <a:ln>
                  <a:noFill/>
                </a:ln>
                <a:solidFill>
                  <a:prstClr val="black"/>
                </a:solidFill>
                <a:effectLst/>
                <a:uLnTx/>
                <a:uFillTx/>
                <a:latin typeface="Calibri"/>
                <a:ea typeface="+mn-ea"/>
                <a:cs typeface="+mn-cs"/>
              </a:rPr>
              <a:t>Median FU: 43.2 months</a:t>
            </a:r>
            <a:endParaRPr kumimoji="0" lang="fr-FR" sz="2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endParaRPr kumimoji="0" lang="fr-FR" sz="2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endParaRPr kumimoji="0" lang="fr-FR"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2200" b="1" i="0" u="none" strike="noStrike" kern="1200" cap="none" spc="0" normalizeH="0" baseline="0" noProof="0" dirty="0">
                <a:ln>
                  <a:noFill/>
                </a:ln>
                <a:solidFill>
                  <a:srgbClr val="C00000"/>
                </a:solidFill>
                <a:effectLst/>
                <a:uLnTx/>
                <a:uFillTx/>
                <a:latin typeface="Calibri"/>
                <a:ea typeface="+mn-ea"/>
                <a:cs typeface="+mn-cs"/>
              </a:rPr>
              <a:t>Primary endpoint of OS was not met</a:t>
            </a:r>
            <a:endParaRPr kumimoji="0" lang="fr-FR" sz="22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3973689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CF42D71-0CE3-416F-4AE9-9EE8A3EA9C36}"/>
              </a:ext>
            </a:extLst>
          </p:cNvPr>
          <p:cNvSpPr txBox="1">
            <a:spLocks noChangeArrowheads="1"/>
          </p:cNvSpPr>
          <p:nvPr/>
        </p:nvSpPr>
        <p:spPr bwMode="auto">
          <a:xfrm>
            <a:off x="9309095" y="6538230"/>
            <a:ext cx="288290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Raaijmakers M, abstract LB5005</a:t>
            </a:r>
          </a:p>
        </p:txBody>
      </p:sp>
      <p:grpSp>
        <p:nvGrpSpPr>
          <p:cNvPr id="55" name="Groupe 54">
            <a:extLst>
              <a:ext uri="{FF2B5EF4-FFF2-40B4-BE49-F238E27FC236}">
                <a16:creationId xmlns:a16="http://schemas.microsoft.com/office/drawing/2014/main" id="{45505EC3-8266-B1E1-0FA5-C876A7770FBE}"/>
              </a:ext>
            </a:extLst>
          </p:cNvPr>
          <p:cNvGrpSpPr/>
          <p:nvPr/>
        </p:nvGrpSpPr>
        <p:grpSpPr>
          <a:xfrm>
            <a:off x="803030" y="2488376"/>
            <a:ext cx="5981874" cy="2647493"/>
            <a:chOff x="14035088" y="3752851"/>
            <a:chExt cx="3376612" cy="1235075"/>
          </a:xfrm>
        </p:grpSpPr>
        <p:sp>
          <p:nvSpPr>
            <p:cNvPr id="12" name="Freeform 6">
              <a:extLst>
                <a:ext uri="{FF2B5EF4-FFF2-40B4-BE49-F238E27FC236}">
                  <a16:creationId xmlns:a16="http://schemas.microsoft.com/office/drawing/2014/main" id="{D66D0A32-7CA7-CFBC-7B30-36A6CB058815}"/>
                </a:ext>
              </a:extLst>
            </p:cNvPr>
            <p:cNvSpPr>
              <a:spLocks/>
            </p:cNvSpPr>
            <p:nvPr/>
          </p:nvSpPr>
          <p:spPr bwMode="auto">
            <a:xfrm>
              <a:off x="14082713" y="3752851"/>
              <a:ext cx="3328987" cy="1192213"/>
            </a:xfrm>
            <a:custGeom>
              <a:avLst/>
              <a:gdLst>
                <a:gd name="T0" fmla="*/ 6291 w 6291"/>
                <a:gd name="T1" fmla="*/ 2252 h 2252"/>
                <a:gd name="T2" fmla="*/ 0 w 6291"/>
                <a:gd name="T3" fmla="*/ 2252 h 2252"/>
                <a:gd name="T4" fmla="*/ 0 w 6291"/>
                <a:gd name="T5" fmla="*/ 0 h 2252"/>
              </a:gdLst>
              <a:ahLst/>
              <a:cxnLst>
                <a:cxn ang="0">
                  <a:pos x="T0" y="T1"/>
                </a:cxn>
                <a:cxn ang="0">
                  <a:pos x="T2" y="T3"/>
                </a:cxn>
                <a:cxn ang="0">
                  <a:pos x="T4" y="T5"/>
                </a:cxn>
              </a:cxnLst>
              <a:rect l="0" t="0" r="r" b="b"/>
              <a:pathLst>
                <a:path w="6291" h="2252">
                  <a:moveTo>
                    <a:pt x="6291" y="2252"/>
                  </a:moveTo>
                  <a:lnTo>
                    <a:pt x="0" y="225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13">
              <a:extLst>
                <a:ext uri="{FF2B5EF4-FFF2-40B4-BE49-F238E27FC236}">
                  <a16:creationId xmlns:a16="http://schemas.microsoft.com/office/drawing/2014/main" id="{609ACE80-4170-A4FA-2B79-6AEEF743D762}"/>
                </a:ext>
              </a:extLst>
            </p:cNvPr>
            <p:cNvSpPr>
              <a:spLocks noChangeShapeType="1"/>
            </p:cNvSpPr>
            <p:nvPr/>
          </p:nvSpPr>
          <p:spPr bwMode="auto">
            <a:xfrm flipV="1">
              <a:off x="16692563"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Line 14">
              <a:extLst>
                <a:ext uri="{FF2B5EF4-FFF2-40B4-BE49-F238E27FC236}">
                  <a16:creationId xmlns:a16="http://schemas.microsoft.com/office/drawing/2014/main" id="{2EB13B0B-981C-D2D3-B4E6-D5827626BE8E}"/>
                </a:ext>
              </a:extLst>
            </p:cNvPr>
            <p:cNvSpPr>
              <a:spLocks noChangeShapeType="1"/>
            </p:cNvSpPr>
            <p:nvPr/>
          </p:nvSpPr>
          <p:spPr bwMode="auto">
            <a:xfrm flipV="1">
              <a:off x="16116300"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15">
              <a:extLst>
                <a:ext uri="{FF2B5EF4-FFF2-40B4-BE49-F238E27FC236}">
                  <a16:creationId xmlns:a16="http://schemas.microsoft.com/office/drawing/2014/main" id="{28FC299F-C4C3-9ADF-3377-0E3B7F750EB1}"/>
                </a:ext>
              </a:extLst>
            </p:cNvPr>
            <p:cNvSpPr>
              <a:spLocks noChangeShapeType="1"/>
            </p:cNvSpPr>
            <p:nvPr/>
          </p:nvSpPr>
          <p:spPr bwMode="auto">
            <a:xfrm flipV="1">
              <a:off x="16403638"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6">
              <a:extLst>
                <a:ext uri="{FF2B5EF4-FFF2-40B4-BE49-F238E27FC236}">
                  <a16:creationId xmlns:a16="http://schemas.microsoft.com/office/drawing/2014/main" id="{B7B38C42-7351-C4F7-647C-1D89273E3413}"/>
                </a:ext>
              </a:extLst>
            </p:cNvPr>
            <p:cNvSpPr>
              <a:spLocks noChangeShapeType="1"/>
            </p:cNvSpPr>
            <p:nvPr/>
          </p:nvSpPr>
          <p:spPr bwMode="auto">
            <a:xfrm flipV="1">
              <a:off x="16991013"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17">
              <a:extLst>
                <a:ext uri="{FF2B5EF4-FFF2-40B4-BE49-F238E27FC236}">
                  <a16:creationId xmlns:a16="http://schemas.microsoft.com/office/drawing/2014/main" id="{7FE204B4-CFAC-7564-9C7A-993E672425A6}"/>
                </a:ext>
              </a:extLst>
            </p:cNvPr>
            <p:cNvSpPr>
              <a:spLocks noChangeShapeType="1"/>
            </p:cNvSpPr>
            <p:nvPr/>
          </p:nvSpPr>
          <p:spPr bwMode="auto">
            <a:xfrm flipV="1">
              <a:off x="17278350"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30">
              <a:extLst>
                <a:ext uri="{FF2B5EF4-FFF2-40B4-BE49-F238E27FC236}">
                  <a16:creationId xmlns:a16="http://schemas.microsoft.com/office/drawing/2014/main" id="{C0762C01-F693-AB3A-F319-358274A905DE}"/>
                </a:ext>
              </a:extLst>
            </p:cNvPr>
            <p:cNvSpPr>
              <a:spLocks noChangeShapeType="1"/>
            </p:cNvSpPr>
            <p:nvPr/>
          </p:nvSpPr>
          <p:spPr bwMode="auto">
            <a:xfrm flipH="1">
              <a:off x="14035088" y="3998913"/>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Line 31">
              <a:extLst>
                <a:ext uri="{FF2B5EF4-FFF2-40B4-BE49-F238E27FC236}">
                  <a16:creationId xmlns:a16="http://schemas.microsoft.com/office/drawing/2014/main" id="{D0E17C4E-4D85-4633-126A-276438BE2C85}"/>
                </a:ext>
              </a:extLst>
            </p:cNvPr>
            <p:cNvSpPr>
              <a:spLocks noChangeShapeType="1"/>
            </p:cNvSpPr>
            <p:nvPr/>
          </p:nvSpPr>
          <p:spPr bwMode="auto">
            <a:xfrm flipH="1">
              <a:off x="14035088" y="3757613"/>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Line 32">
              <a:extLst>
                <a:ext uri="{FF2B5EF4-FFF2-40B4-BE49-F238E27FC236}">
                  <a16:creationId xmlns:a16="http://schemas.microsoft.com/office/drawing/2014/main" id="{825BDCE6-73AB-303C-94FE-EEE435D53A73}"/>
                </a:ext>
              </a:extLst>
            </p:cNvPr>
            <p:cNvSpPr>
              <a:spLocks noChangeShapeType="1"/>
            </p:cNvSpPr>
            <p:nvPr/>
          </p:nvSpPr>
          <p:spPr bwMode="auto">
            <a:xfrm flipH="1">
              <a:off x="14035088" y="4470401"/>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Line 33">
              <a:extLst>
                <a:ext uri="{FF2B5EF4-FFF2-40B4-BE49-F238E27FC236}">
                  <a16:creationId xmlns:a16="http://schemas.microsoft.com/office/drawing/2014/main" id="{AF2E8991-BF9E-2375-2987-E6995941D204}"/>
                </a:ext>
              </a:extLst>
            </p:cNvPr>
            <p:cNvSpPr>
              <a:spLocks noChangeShapeType="1"/>
            </p:cNvSpPr>
            <p:nvPr/>
          </p:nvSpPr>
          <p:spPr bwMode="auto">
            <a:xfrm flipH="1">
              <a:off x="14035088" y="4229101"/>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Line 34">
              <a:extLst>
                <a:ext uri="{FF2B5EF4-FFF2-40B4-BE49-F238E27FC236}">
                  <a16:creationId xmlns:a16="http://schemas.microsoft.com/office/drawing/2014/main" id="{6CF3BB32-0537-146C-7A82-EA9788ED8E35}"/>
                </a:ext>
              </a:extLst>
            </p:cNvPr>
            <p:cNvSpPr>
              <a:spLocks noChangeShapeType="1"/>
            </p:cNvSpPr>
            <p:nvPr/>
          </p:nvSpPr>
          <p:spPr bwMode="auto">
            <a:xfrm flipV="1">
              <a:off x="14668500"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35">
              <a:extLst>
                <a:ext uri="{FF2B5EF4-FFF2-40B4-BE49-F238E27FC236}">
                  <a16:creationId xmlns:a16="http://schemas.microsoft.com/office/drawing/2014/main" id="{2D4D4500-7AD9-D30B-50CF-E9E9F3C77B97}"/>
                </a:ext>
              </a:extLst>
            </p:cNvPr>
            <p:cNvSpPr>
              <a:spLocks/>
            </p:cNvSpPr>
            <p:nvPr/>
          </p:nvSpPr>
          <p:spPr bwMode="auto">
            <a:xfrm>
              <a:off x="14035088" y="4945063"/>
              <a:ext cx="47625" cy="42863"/>
            </a:xfrm>
            <a:custGeom>
              <a:avLst/>
              <a:gdLst>
                <a:gd name="T0" fmla="*/ 88 w 88"/>
                <a:gd name="T1" fmla="*/ 82 h 82"/>
                <a:gd name="T2" fmla="*/ 88 w 88"/>
                <a:gd name="T3" fmla="*/ 0 h 82"/>
                <a:gd name="T4" fmla="*/ 0 w 88"/>
                <a:gd name="T5" fmla="*/ 0 h 82"/>
              </a:gdLst>
              <a:ahLst/>
              <a:cxnLst>
                <a:cxn ang="0">
                  <a:pos x="T0" y="T1"/>
                </a:cxn>
                <a:cxn ang="0">
                  <a:pos x="T2" y="T3"/>
                </a:cxn>
                <a:cxn ang="0">
                  <a:pos x="T4" y="T5"/>
                </a:cxn>
              </a:cxnLst>
              <a:rect l="0" t="0" r="r" b="b"/>
              <a:pathLst>
                <a:path w="88" h="82">
                  <a:moveTo>
                    <a:pt x="88" y="82"/>
                  </a:moveTo>
                  <a:lnTo>
                    <a:pt x="88"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Line 36">
              <a:extLst>
                <a:ext uri="{FF2B5EF4-FFF2-40B4-BE49-F238E27FC236}">
                  <a16:creationId xmlns:a16="http://schemas.microsoft.com/office/drawing/2014/main" id="{58F0AA2A-5497-C652-445D-D6ED16AC42DA}"/>
                </a:ext>
              </a:extLst>
            </p:cNvPr>
            <p:cNvSpPr>
              <a:spLocks noChangeShapeType="1"/>
            </p:cNvSpPr>
            <p:nvPr/>
          </p:nvSpPr>
          <p:spPr bwMode="auto">
            <a:xfrm flipV="1">
              <a:off x="14370050"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Line 37">
              <a:extLst>
                <a:ext uri="{FF2B5EF4-FFF2-40B4-BE49-F238E27FC236}">
                  <a16:creationId xmlns:a16="http://schemas.microsoft.com/office/drawing/2014/main" id="{AD26A29C-52DB-F681-FF3E-F8DC6604F638}"/>
                </a:ext>
              </a:extLst>
            </p:cNvPr>
            <p:cNvSpPr>
              <a:spLocks noChangeShapeType="1"/>
            </p:cNvSpPr>
            <p:nvPr/>
          </p:nvSpPr>
          <p:spPr bwMode="auto">
            <a:xfrm flipH="1">
              <a:off x="14035088" y="4705351"/>
              <a:ext cx="476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Line 38">
              <a:extLst>
                <a:ext uri="{FF2B5EF4-FFF2-40B4-BE49-F238E27FC236}">
                  <a16:creationId xmlns:a16="http://schemas.microsoft.com/office/drawing/2014/main" id="{CCF2D068-AD8F-29D3-92AD-40B635285295}"/>
                </a:ext>
              </a:extLst>
            </p:cNvPr>
            <p:cNvSpPr>
              <a:spLocks noChangeShapeType="1"/>
            </p:cNvSpPr>
            <p:nvPr/>
          </p:nvSpPr>
          <p:spPr bwMode="auto">
            <a:xfrm flipV="1">
              <a:off x="15530513"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Line 39">
              <a:extLst>
                <a:ext uri="{FF2B5EF4-FFF2-40B4-BE49-F238E27FC236}">
                  <a16:creationId xmlns:a16="http://schemas.microsoft.com/office/drawing/2014/main" id="{84E60673-D3BD-A0FF-2C0A-3C914B2C1286}"/>
                </a:ext>
              </a:extLst>
            </p:cNvPr>
            <p:cNvSpPr>
              <a:spLocks noChangeShapeType="1"/>
            </p:cNvSpPr>
            <p:nvPr/>
          </p:nvSpPr>
          <p:spPr bwMode="auto">
            <a:xfrm flipV="1">
              <a:off x="15827375"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Line 40">
              <a:extLst>
                <a:ext uri="{FF2B5EF4-FFF2-40B4-BE49-F238E27FC236}">
                  <a16:creationId xmlns:a16="http://schemas.microsoft.com/office/drawing/2014/main" id="{D1ABAA78-0B81-30EC-6F7B-79D4EED85D90}"/>
                </a:ext>
              </a:extLst>
            </p:cNvPr>
            <p:cNvSpPr>
              <a:spLocks noChangeShapeType="1"/>
            </p:cNvSpPr>
            <p:nvPr/>
          </p:nvSpPr>
          <p:spPr bwMode="auto">
            <a:xfrm flipV="1">
              <a:off x="14955838"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Line 41">
              <a:extLst>
                <a:ext uri="{FF2B5EF4-FFF2-40B4-BE49-F238E27FC236}">
                  <a16:creationId xmlns:a16="http://schemas.microsoft.com/office/drawing/2014/main" id="{7E325D6C-7CDC-F1CE-FEBD-9447AF321A60}"/>
                </a:ext>
              </a:extLst>
            </p:cNvPr>
            <p:cNvSpPr>
              <a:spLocks noChangeShapeType="1"/>
            </p:cNvSpPr>
            <p:nvPr/>
          </p:nvSpPr>
          <p:spPr bwMode="auto">
            <a:xfrm flipV="1">
              <a:off x="15241588" y="4945063"/>
              <a:ext cx="0" cy="428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4">
              <a:extLst>
                <a:ext uri="{FF2B5EF4-FFF2-40B4-BE49-F238E27FC236}">
                  <a16:creationId xmlns:a16="http://schemas.microsoft.com/office/drawing/2014/main" id="{7CF1F91D-7C9F-E138-2814-45E60DB38943}"/>
                </a:ext>
              </a:extLst>
            </p:cNvPr>
            <p:cNvSpPr>
              <a:spLocks/>
            </p:cNvSpPr>
            <p:nvPr/>
          </p:nvSpPr>
          <p:spPr bwMode="auto">
            <a:xfrm>
              <a:off x="14090650" y="3937001"/>
              <a:ext cx="3179762" cy="492125"/>
            </a:xfrm>
            <a:custGeom>
              <a:avLst/>
              <a:gdLst>
                <a:gd name="T0" fmla="*/ 6009 w 6009"/>
                <a:gd name="T1" fmla="*/ 930 h 930"/>
                <a:gd name="T2" fmla="*/ 3937 w 6009"/>
                <a:gd name="T3" fmla="*/ 930 h 930"/>
                <a:gd name="T4" fmla="*/ 3915 w 6009"/>
                <a:gd name="T5" fmla="*/ 921 h 930"/>
                <a:gd name="T6" fmla="*/ 3603 w 6009"/>
                <a:gd name="T7" fmla="*/ 921 h 930"/>
                <a:gd name="T8" fmla="*/ 3568 w 6009"/>
                <a:gd name="T9" fmla="*/ 912 h 930"/>
                <a:gd name="T10" fmla="*/ 3267 w 6009"/>
                <a:gd name="T11" fmla="*/ 912 h 930"/>
                <a:gd name="T12" fmla="*/ 3246 w 6009"/>
                <a:gd name="T13" fmla="*/ 884 h 930"/>
                <a:gd name="T14" fmla="*/ 2737 w 6009"/>
                <a:gd name="T15" fmla="*/ 884 h 930"/>
                <a:gd name="T16" fmla="*/ 2719 w 6009"/>
                <a:gd name="T17" fmla="*/ 865 h 930"/>
                <a:gd name="T18" fmla="*/ 2428 w 6009"/>
                <a:gd name="T19" fmla="*/ 865 h 930"/>
                <a:gd name="T20" fmla="*/ 2417 w 6009"/>
                <a:gd name="T21" fmla="*/ 852 h 930"/>
                <a:gd name="T22" fmla="*/ 2410 w 6009"/>
                <a:gd name="T23" fmla="*/ 844 h 930"/>
                <a:gd name="T24" fmla="*/ 2404 w 6009"/>
                <a:gd name="T25" fmla="*/ 838 h 930"/>
                <a:gd name="T26" fmla="*/ 2401 w 6009"/>
                <a:gd name="T27" fmla="*/ 837 h 930"/>
                <a:gd name="T28" fmla="*/ 2231 w 6009"/>
                <a:gd name="T29" fmla="*/ 837 h 930"/>
                <a:gd name="T30" fmla="*/ 2218 w 6009"/>
                <a:gd name="T31" fmla="*/ 805 h 930"/>
                <a:gd name="T32" fmla="*/ 2009 w 6009"/>
                <a:gd name="T33" fmla="*/ 805 h 930"/>
                <a:gd name="T34" fmla="*/ 1985 w 6009"/>
                <a:gd name="T35" fmla="*/ 781 h 930"/>
                <a:gd name="T36" fmla="*/ 1693 w 6009"/>
                <a:gd name="T37" fmla="*/ 781 h 930"/>
                <a:gd name="T38" fmla="*/ 1672 w 6009"/>
                <a:gd name="T39" fmla="*/ 758 h 930"/>
                <a:gd name="T40" fmla="*/ 1585 w 6009"/>
                <a:gd name="T41" fmla="*/ 758 h 930"/>
                <a:gd name="T42" fmla="*/ 1567 w 6009"/>
                <a:gd name="T43" fmla="*/ 732 h 930"/>
                <a:gd name="T44" fmla="*/ 1494 w 6009"/>
                <a:gd name="T45" fmla="*/ 732 h 930"/>
                <a:gd name="T46" fmla="*/ 1477 w 6009"/>
                <a:gd name="T47" fmla="*/ 700 h 930"/>
                <a:gd name="T48" fmla="*/ 1372 w 6009"/>
                <a:gd name="T49" fmla="*/ 700 h 930"/>
                <a:gd name="T50" fmla="*/ 1363 w 6009"/>
                <a:gd name="T51" fmla="*/ 675 h 930"/>
                <a:gd name="T52" fmla="*/ 1301 w 6009"/>
                <a:gd name="T53" fmla="*/ 675 h 930"/>
                <a:gd name="T54" fmla="*/ 1264 w 6009"/>
                <a:gd name="T55" fmla="*/ 647 h 930"/>
                <a:gd name="T56" fmla="*/ 1193 w 6009"/>
                <a:gd name="T57" fmla="*/ 647 h 930"/>
                <a:gd name="T58" fmla="*/ 1174 w 6009"/>
                <a:gd name="T59" fmla="*/ 627 h 930"/>
                <a:gd name="T60" fmla="*/ 1114 w 6009"/>
                <a:gd name="T61" fmla="*/ 622 h 930"/>
                <a:gd name="T62" fmla="*/ 1014 w 6009"/>
                <a:gd name="T63" fmla="*/ 561 h 930"/>
                <a:gd name="T64" fmla="*/ 982 w 6009"/>
                <a:gd name="T65" fmla="*/ 552 h 930"/>
                <a:gd name="T66" fmla="*/ 787 w 6009"/>
                <a:gd name="T67" fmla="*/ 455 h 930"/>
                <a:gd name="T68" fmla="*/ 706 w 6009"/>
                <a:gd name="T69" fmla="*/ 397 h 930"/>
                <a:gd name="T70" fmla="*/ 642 w 6009"/>
                <a:gd name="T71" fmla="*/ 310 h 930"/>
                <a:gd name="T72" fmla="*/ 605 w 6009"/>
                <a:gd name="T73" fmla="*/ 297 h 930"/>
                <a:gd name="T74" fmla="*/ 600 w 6009"/>
                <a:gd name="T75" fmla="*/ 294 h 930"/>
                <a:gd name="T76" fmla="*/ 597 w 6009"/>
                <a:gd name="T77" fmla="*/ 292 h 930"/>
                <a:gd name="T78" fmla="*/ 594 w 6009"/>
                <a:gd name="T79" fmla="*/ 291 h 930"/>
                <a:gd name="T80" fmla="*/ 590 w 6009"/>
                <a:gd name="T81" fmla="*/ 287 h 930"/>
                <a:gd name="T82" fmla="*/ 586 w 6009"/>
                <a:gd name="T83" fmla="*/ 285 h 930"/>
                <a:gd name="T84" fmla="*/ 576 w 6009"/>
                <a:gd name="T85" fmla="*/ 277 h 930"/>
                <a:gd name="T86" fmla="*/ 531 w 6009"/>
                <a:gd name="T87" fmla="*/ 256 h 930"/>
                <a:gd name="T88" fmla="*/ 506 w 6009"/>
                <a:gd name="T89" fmla="*/ 218 h 930"/>
                <a:gd name="T90" fmla="*/ 466 w 6009"/>
                <a:gd name="T91" fmla="*/ 171 h 930"/>
                <a:gd name="T92" fmla="*/ 414 w 6009"/>
                <a:gd name="T93" fmla="*/ 134 h 930"/>
                <a:gd name="T94" fmla="*/ 360 w 6009"/>
                <a:gd name="T95" fmla="*/ 121 h 930"/>
                <a:gd name="T96" fmla="*/ 342 w 6009"/>
                <a:gd name="T97" fmla="*/ 99 h 930"/>
                <a:gd name="T98" fmla="*/ 294 w 6009"/>
                <a:gd name="T99" fmla="*/ 97 h 930"/>
                <a:gd name="T100" fmla="*/ 264 w 6009"/>
                <a:gd name="T101" fmla="*/ 79 h 930"/>
                <a:gd name="T102" fmla="*/ 163 w 6009"/>
                <a:gd name="T103" fmla="*/ 46 h 930"/>
                <a:gd name="T104" fmla="*/ 136 w 6009"/>
                <a:gd name="T105" fmla="*/ 19 h 930"/>
                <a:gd name="T106" fmla="*/ 80 w 6009"/>
                <a:gd name="T107" fmla="*/ 19 h 930"/>
                <a:gd name="T108" fmla="*/ 69 w 6009"/>
                <a:gd name="T109" fmla="*/ 0 h 930"/>
                <a:gd name="T110" fmla="*/ 0 w 6009"/>
                <a:gd name="T111"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09" h="930">
                  <a:moveTo>
                    <a:pt x="6009" y="930"/>
                  </a:moveTo>
                  <a:lnTo>
                    <a:pt x="3937" y="930"/>
                  </a:lnTo>
                  <a:lnTo>
                    <a:pt x="3915" y="921"/>
                  </a:lnTo>
                  <a:lnTo>
                    <a:pt x="3603" y="921"/>
                  </a:lnTo>
                  <a:lnTo>
                    <a:pt x="3568" y="912"/>
                  </a:lnTo>
                  <a:lnTo>
                    <a:pt x="3267" y="912"/>
                  </a:lnTo>
                  <a:lnTo>
                    <a:pt x="3246" y="884"/>
                  </a:lnTo>
                  <a:lnTo>
                    <a:pt x="2737" y="884"/>
                  </a:lnTo>
                  <a:lnTo>
                    <a:pt x="2719" y="865"/>
                  </a:lnTo>
                  <a:lnTo>
                    <a:pt x="2428" y="865"/>
                  </a:lnTo>
                  <a:lnTo>
                    <a:pt x="2417" y="852"/>
                  </a:lnTo>
                  <a:lnTo>
                    <a:pt x="2410" y="844"/>
                  </a:lnTo>
                  <a:lnTo>
                    <a:pt x="2404" y="838"/>
                  </a:lnTo>
                  <a:lnTo>
                    <a:pt x="2401" y="837"/>
                  </a:lnTo>
                  <a:lnTo>
                    <a:pt x="2231" y="837"/>
                  </a:lnTo>
                  <a:lnTo>
                    <a:pt x="2218" y="805"/>
                  </a:lnTo>
                  <a:lnTo>
                    <a:pt x="2009" y="805"/>
                  </a:lnTo>
                  <a:lnTo>
                    <a:pt x="1985" y="781"/>
                  </a:lnTo>
                  <a:lnTo>
                    <a:pt x="1693" y="781"/>
                  </a:lnTo>
                  <a:lnTo>
                    <a:pt x="1672" y="758"/>
                  </a:lnTo>
                  <a:lnTo>
                    <a:pt x="1585" y="758"/>
                  </a:lnTo>
                  <a:lnTo>
                    <a:pt x="1567" y="732"/>
                  </a:lnTo>
                  <a:lnTo>
                    <a:pt x="1494" y="732"/>
                  </a:lnTo>
                  <a:lnTo>
                    <a:pt x="1477" y="700"/>
                  </a:lnTo>
                  <a:lnTo>
                    <a:pt x="1372" y="700"/>
                  </a:lnTo>
                  <a:lnTo>
                    <a:pt x="1363" y="675"/>
                  </a:lnTo>
                  <a:lnTo>
                    <a:pt x="1301" y="675"/>
                  </a:lnTo>
                  <a:lnTo>
                    <a:pt x="1264" y="647"/>
                  </a:lnTo>
                  <a:lnTo>
                    <a:pt x="1193" y="647"/>
                  </a:lnTo>
                  <a:lnTo>
                    <a:pt x="1174" y="627"/>
                  </a:lnTo>
                  <a:lnTo>
                    <a:pt x="1114" y="622"/>
                  </a:lnTo>
                  <a:lnTo>
                    <a:pt x="1014" y="561"/>
                  </a:lnTo>
                  <a:lnTo>
                    <a:pt x="982" y="552"/>
                  </a:lnTo>
                  <a:lnTo>
                    <a:pt x="787" y="455"/>
                  </a:lnTo>
                  <a:lnTo>
                    <a:pt x="706" y="397"/>
                  </a:lnTo>
                  <a:lnTo>
                    <a:pt x="642" y="310"/>
                  </a:lnTo>
                  <a:lnTo>
                    <a:pt x="605" y="297"/>
                  </a:lnTo>
                  <a:lnTo>
                    <a:pt x="600" y="294"/>
                  </a:lnTo>
                  <a:lnTo>
                    <a:pt x="597" y="292"/>
                  </a:lnTo>
                  <a:lnTo>
                    <a:pt x="594" y="291"/>
                  </a:lnTo>
                  <a:lnTo>
                    <a:pt x="590" y="287"/>
                  </a:lnTo>
                  <a:lnTo>
                    <a:pt x="586" y="285"/>
                  </a:lnTo>
                  <a:lnTo>
                    <a:pt x="576" y="277"/>
                  </a:lnTo>
                  <a:lnTo>
                    <a:pt x="531" y="256"/>
                  </a:lnTo>
                  <a:lnTo>
                    <a:pt x="506" y="218"/>
                  </a:lnTo>
                  <a:lnTo>
                    <a:pt x="466" y="171"/>
                  </a:lnTo>
                  <a:lnTo>
                    <a:pt x="414" y="134"/>
                  </a:lnTo>
                  <a:lnTo>
                    <a:pt x="360" y="121"/>
                  </a:lnTo>
                  <a:lnTo>
                    <a:pt x="342" y="99"/>
                  </a:lnTo>
                  <a:lnTo>
                    <a:pt x="294" y="97"/>
                  </a:lnTo>
                  <a:lnTo>
                    <a:pt x="264" y="79"/>
                  </a:lnTo>
                  <a:lnTo>
                    <a:pt x="163" y="46"/>
                  </a:lnTo>
                  <a:lnTo>
                    <a:pt x="136" y="19"/>
                  </a:lnTo>
                  <a:lnTo>
                    <a:pt x="80" y="19"/>
                  </a:lnTo>
                  <a:lnTo>
                    <a:pt x="69" y="0"/>
                  </a:lnTo>
                  <a:lnTo>
                    <a:pt x="0" y="0"/>
                  </a:lnTo>
                </a:path>
              </a:pathLst>
            </a:custGeom>
            <a:noFill/>
            <a:ln w="190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46">
              <a:extLst>
                <a:ext uri="{FF2B5EF4-FFF2-40B4-BE49-F238E27FC236}">
                  <a16:creationId xmlns:a16="http://schemas.microsoft.com/office/drawing/2014/main" id="{979FB271-B2E6-282E-E525-FEE8D0E23177}"/>
                </a:ext>
              </a:extLst>
            </p:cNvPr>
            <p:cNvSpPr>
              <a:spLocks/>
            </p:cNvSpPr>
            <p:nvPr/>
          </p:nvSpPr>
          <p:spPr bwMode="auto">
            <a:xfrm>
              <a:off x="14090650" y="3756026"/>
              <a:ext cx="3179762" cy="608013"/>
            </a:xfrm>
            <a:custGeom>
              <a:avLst/>
              <a:gdLst>
                <a:gd name="T0" fmla="*/ 6008 w 6008"/>
                <a:gd name="T1" fmla="*/ 1147 h 1147"/>
                <a:gd name="T2" fmla="*/ 4684 w 6008"/>
                <a:gd name="T3" fmla="*/ 1147 h 1147"/>
                <a:gd name="T4" fmla="*/ 4634 w 6008"/>
                <a:gd name="T5" fmla="*/ 1111 h 1147"/>
                <a:gd name="T6" fmla="*/ 4122 w 6008"/>
                <a:gd name="T7" fmla="*/ 1111 h 1147"/>
                <a:gd name="T8" fmla="*/ 4088 w 6008"/>
                <a:gd name="T9" fmla="*/ 1098 h 1147"/>
                <a:gd name="T10" fmla="*/ 3999 w 6008"/>
                <a:gd name="T11" fmla="*/ 1098 h 1147"/>
                <a:gd name="T12" fmla="*/ 3965 w 6008"/>
                <a:gd name="T13" fmla="*/ 1082 h 1147"/>
                <a:gd name="T14" fmla="*/ 3368 w 6008"/>
                <a:gd name="T15" fmla="*/ 1082 h 1147"/>
                <a:gd name="T16" fmla="*/ 3345 w 6008"/>
                <a:gd name="T17" fmla="*/ 1064 h 1147"/>
                <a:gd name="T18" fmla="*/ 2967 w 6008"/>
                <a:gd name="T19" fmla="*/ 1064 h 1147"/>
                <a:gd name="T20" fmla="*/ 2922 w 6008"/>
                <a:gd name="T21" fmla="*/ 1033 h 1147"/>
                <a:gd name="T22" fmla="*/ 2527 w 6008"/>
                <a:gd name="T23" fmla="*/ 1033 h 1147"/>
                <a:gd name="T24" fmla="*/ 2489 w 6008"/>
                <a:gd name="T25" fmla="*/ 1014 h 1147"/>
                <a:gd name="T26" fmla="*/ 2267 w 6008"/>
                <a:gd name="T27" fmla="*/ 1014 h 1147"/>
                <a:gd name="T28" fmla="*/ 2201 w 6008"/>
                <a:gd name="T29" fmla="*/ 984 h 1147"/>
                <a:gd name="T30" fmla="*/ 2109 w 6008"/>
                <a:gd name="T31" fmla="*/ 984 h 1147"/>
                <a:gd name="T32" fmla="*/ 2071 w 6008"/>
                <a:gd name="T33" fmla="*/ 967 h 1147"/>
                <a:gd name="T34" fmla="*/ 2035 w 6008"/>
                <a:gd name="T35" fmla="*/ 941 h 1147"/>
                <a:gd name="T36" fmla="*/ 1958 w 6008"/>
                <a:gd name="T37" fmla="*/ 941 h 1147"/>
                <a:gd name="T38" fmla="*/ 1938 w 6008"/>
                <a:gd name="T39" fmla="*/ 918 h 1147"/>
                <a:gd name="T40" fmla="*/ 1855 w 6008"/>
                <a:gd name="T41" fmla="*/ 918 h 1147"/>
                <a:gd name="T42" fmla="*/ 1816 w 6008"/>
                <a:gd name="T43" fmla="*/ 900 h 1147"/>
                <a:gd name="T44" fmla="*/ 1738 w 6008"/>
                <a:gd name="T45" fmla="*/ 879 h 1147"/>
                <a:gd name="T46" fmla="*/ 1569 w 6008"/>
                <a:gd name="T47" fmla="*/ 879 h 1147"/>
                <a:gd name="T48" fmla="*/ 1539 w 6008"/>
                <a:gd name="T49" fmla="*/ 862 h 1147"/>
                <a:gd name="T50" fmla="*/ 1478 w 6008"/>
                <a:gd name="T51" fmla="*/ 858 h 1147"/>
                <a:gd name="T52" fmla="*/ 1435 w 6008"/>
                <a:gd name="T53" fmla="*/ 839 h 1147"/>
                <a:gd name="T54" fmla="*/ 1113 w 6008"/>
                <a:gd name="T55" fmla="*/ 806 h 1147"/>
                <a:gd name="T56" fmla="*/ 1106 w 6008"/>
                <a:gd name="T57" fmla="*/ 791 h 1147"/>
                <a:gd name="T58" fmla="*/ 1100 w 6008"/>
                <a:gd name="T59" fmla="*/ 783 h 1147"/>
                <a:gd name="T60" fmla="*/ 1095 w 6008"/>
                <a:gd name="T61" fmla="*/ 777 h 1147"/>
                <a:gd name="T62" fmla="*/ 1090 w 6008"/>
                <a:gd name="T63" fmla="*/ 776 h 1147"/>
                <a:gd name="T64" fmla="*/ 1035 w 6008"/>
                <a:gd name="T65" fmla="*/ 776 h 1147"/>
                <a:gd name="T66" fmla="*/ 1000 w 6008"/>
                <a:gd name="T67" fmla="*/ 758 h 1147"/>
                <a:gd name="T68" fmla="*/ 861 w 6008"/>
                <a:gd name="T69" fmla="*/ 758 h 1147"/>
                <a:gd name="T70" fmla="*/ 723 w 6008"/>
                <a:gd name="T71" fmla="*/ 678 h 1147"/>
                <a:gd name="T72" fmla="*/ 665 w 6008"/>
                <a:gd name="T73" fmla="*/ 678 h 1147"/>
                <a:gd name="T74" fmla="*/ 642 w 6008"/>
                <a:gd name="T75" fmla="*/ 650 h 1147"/>
                <a:gd name="T76" fmla="*/ 576 w 6008"/>
                <a:gd name="T77" fmla="*/ 633 h 1147"/>
                <a:gd name="T78" fmla="*/ 493 w 6008"/>
                <a:gd name="T79" fmla="*/ 573 h 1147"/>
                <a:gd name="T80" fmla="*/ 445 w 6008"/>
                <a:gd name="T81" fmla="*/ 567 h 1147"/>
                <a:gd name="T82" fmla="*/ 317 w 6008"/>
                <a:gd name="T83" fmla="*/ 518 h 1147"/>
                <a:gd name="T84" fmla="*/ 288 w 6008"/>
                <a:gd name="T85" fmla="*/ 492 h 1147"/>
                <a:gd name="T86" fmla="*/ 244 w 6008"/>
                <a:gd name="T87" fmla="*/ 492 h 1147"/>
                <a:gd name="T88" fmla="*/ 150 w 6008"/>
                <a:gd name="T89" fmla="*/ 442 h 1147"/>
                <a:gd name="T90" fmla="*/ 0 w 6008"/>
                <a:gd name="T91" fmla="*/ 436 h 1147"/>
                <a:gd name="T92" fmla="*/ 0 w 6008"/>
                <a:gd name="T93"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08" h="1147">
                  <a:moveTo>
                    <a:pt x="6008" y="1147"/>
                  </a:moveTo>
                  <a:lnTo>
                    <a:pt x="4684" y="1147"/>
                  </a:lnTo>
                  <a:lnTo>
                    <a:pt x="4634" y="1111"/>
                  </a:lnTo>
                  <a:lnTo>
                    <a:pt x="4122" y="1111"/>
                  </a:lnTo>
                  <a:lnTo>
                    <a:pt x="4088" y="1098"/>
                  </a:lnTo>
                  <a:lnTo>
                    <a:pt x="3999" y="1098"/>
                  </a:lnTo>
                  <a:lnTo>
                    <a:pt x="3965" y="1082"/>
                  </a:lnTo>
                  <a:lnTo>
                    <a:pt x="3368" y="1082"/>
                  </a:lnTo>
                  <a:lnTo>
                    <a:pt x="3345" y="1064"/>
                  </a:lnTo>
                  <a:lnTo>
                    <a:pt x="2967" y="1064"/>
                  </a:lnTo>
                  <a:lnTo>
                    <a:pt x="2922" y="1033"/>
                  </a:lnTo>
                  <a:lnTo>
                    <a:pt x="2527" y="1033"/>
                  </a:lnTo>
                  <a:lnTo>
                    <a:pt x="2489" y="1014"/>
                  </a:lnTo>
                  <a:lnTo>
                    <a:pt x="2267" y="1014"/>
                  </a:lnTo>
                  <a:lnTo>
                    <a:pt x="2201" y="984"/>
                  </a:lnTo>
                  <a:lnTo>
                    <a:pt x="2109" y="984"/>
                  </a:lnTo>
                  <a:lnTo>
                    <a:pt x="2071" y="967"/>
                  </a:lnTo>
                  <a:lnTo>
                    <a:pt x="2035" y="941"/>
                  </a:lnTo>
                  <a:lnTo>
                    <a:pt x="1958" y="941"/>
                  </a:lnTo>
                  <a:lnTo>
                    <a:pt x="1938" y="918"/>
                  </a:lnTo>
                  <a:lnTo>
                    <a:pt x="1855" y="918"/>
                  </a:lnTo>
                  <a:lnTo>
                    <a:pt x="1816" y="900"/>
                  </a:lnTo>
                  <a:lnTo>
                    <a:pt x="1738" y="879"/>
                  </a:lnTo>
                  <a:lnTo>
                    <a:pt x="1569" y="879"/>
                  </a:lnTo>
                  <a:lnTo>
                    <a:pt x="1539" y="862"/>
                  </a:lnTo>
                  <a:lnTo>
                    <a:pt x="1478" y="858"/>
                  </a:lnTo>
                  <a:lnTo>
                    <a:pt x="1435" y="839"/>
                  </a:lnTo>
                  <a:lnTo>
                    <a:pt x="1113" y="806"/>
                  </a:lnTo>
                  <a:lnTo>
                    <a:pt x="1106" y="791"/>
                  </a:lnTo>
                  <a:lnTo>
                    <a:pt x="1100" y="783"/>
                  </a:lnTo>
                  <a:lnTo>
                    <a:pt x="1095" y="777"/>
                  </a:lnTo>
                  <a:lnTo>
                    <a:pt x="1090" y="776"/>
                  </a:lnTo>
                  <a:lnTo>
                    <a:pt x="1035" y="776"/>
                  </a:lnTo>
                  <a:lnTo>
                    <a:pt x="1000" y="758"/>
                  </a:lnTo>
                  <a:lnTo>
                    <a:pt x="861" y="758"/>
                  </a:lnTo>
                  <a:lnTo>
                    <a:pt x="723" y="678"/>
                  </a:lnTo>
                  <a:lnTo>
                    <a:pt x="665" y="678"/>
                  </a:lnTo>
                  <a:lnTo>
                    <a:pt x="642" y="650"/>
                  </a:lnTo>
                  <a:lnTo>
                    <a:pt x="576" y="633"/>
                  </a:lnTo>
                  <a:lnTo>
                    <a:pt x="493" y="573"/>
                  </a:lnTo>
                  <a:lnTo>
                    <a:pt x="445" y="567"/>
                  </a:lnTo>
                  <a:lnTo>
                    <a:pt x="317" y="518"/>
                  </a:lnTo>
                  <a:lnTo>
                    <a:pt x="288" y="492"/>
                  </a:lnTo>
                  <a:lnTo>
                    <a:pt x="244" y="492"/>
                  </a:lnTo>
                  <a:lnTo>
                    <a:pt x="150" y="442"/>
                  </a:lnTo>
                  <a:lnTo>
                    <a:pt x="0" y="436"/>
                  </a:lnTo>
                  <a:lnTo>
                    <a:pt x="0" y="0"/>
                  </a:lnTo>
                </a:path>
              </a:pathLst>
            </a:custGeom>
            <a:noFill/>
            <a:ln w="190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ZoneTexte 8">
            <a:extLst>
              <a:ext uri="{FF2B5EF4-FFF2-40B4-BE49-F238E27FC236}">
                <a16:creationId xmlns:a16="http://schemas.microsoft.com/office/drawing/2014/main" id="{D34F8B5A-6257-1E02-45E8-D99509424C23}"/>
              </a:ext>
            </a:extLst>
          </p:cNvPr>
          <p:cNvSpPr txBox="1"/>
          <p:nvPr/>
        </p:nvSpPr>
        <p:spPr>
          <a:xfrm>
            <a:off x="409084" y="2379229"/>
            <a:ext cx="458780"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100</a:t>
            </a:r>
          </a:p>
        </p:txBody>
      </p:sp>
      <p:sp>
        <p:nvSpPr>
          <p:cNvPr id="10" name="ZoneTexte 9">
            <a:extLst>
              <a:ext uri="{FF2B5EF4-FFF2-40B4-BE49-F238E27FC236}">
                <a16:creationId xmlns:a16="http://schemas.microsoft.com/office/drawing/2014/main" id="{74FD4444-D237-C954-4F73-24AEC05331C5}"/>
              </a:ext>
            </a:extLst>
          </p:cNvPr>
          <p:cNvSpPr txBox="1"/>
          <p:nvPr/>
        </p:nvSpPr>
        <p:spPr>
          <a:xfrm rot="16200000">
            <a:off x="-105256" y="3612704"/>
            <a:ext cx="72090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EFS (%)</a:t>
            </a:r>
          </a:p>
        </p:txBody>
      </p:sp>
      <p:sp>
        <p:nvSpPr>
          <p:cNvPr id="11" name="ZoneTexte 10">
            <a:extLst>
              <a:ext uri="{FF2B5EF4-FFF2-40B4-BE49-F238E27FC236}">
                <a16:creationId xmlns:a16="http://schemas.microsoft.com/office/drawing/2014/main" id="{50C825B7-162A-8DAA-68EF-2E97DC302B0A}"/>
              </a:ext>
            </a:extLst>
          </p:cNvPr>
          <p:cNvSpPr txBox="1"/>
          <p:nvPr/>
        </p:nvSpPr>
        <p:spPr>
          <a:xfrm>
            <a:off x="500456" y="3376289"/>
            <a:ext cx="36740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13" name="ZoneTexte 12">
            <a:extLst>
              <a:ext uri="{FF2B5EF4-FFF2-40B4-BE49-F238E27FC236}">
                <a16:creationId xmlns:a16="http://schemas.microsoft.com/office/drawing/2014/main" id="{17EECA3E-8249-491A-35C6-3C9390DADE7C}"/>
              </a:ext>
            </a:extLst>
          </p:cNvPr>
          <p:cNvSpPr txBox="1"/>
          <p:nvPr/>
        </p:nvSpPr>
        <p:spPr>
          <a:xfrm>
            <a:off x="500456" y="3893875"/>
            <a:ext cx="36740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14" name="ZoneTexte 13">
            <a:extLst>
              <a:ext uri="{FF2B5EF4-FFF2-40B4-BE49-F238E27FC236}">
                <a16:creationId xmlns:a16="http://schemas.microsoft.com/office/drawing/2014/main" id="{D5910163-BE9F-40A5-F9B5-9BF1065D83C5}"/>
              </a:ext>
            </a:extLst>
          </p:cNvPr>
          <p:cNvSpPr txBox="1"/>
          <p:nvPr/>
        </p:nvSpPr>
        <p:spPr>
          <a:xfrm>
            <a:off x="500456" y="4390704"/>
            <a:ext cx="36740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5" name="ZoneTexte 14">
            <a:extLst>
              <a:ext uri="{FF2B5EF4-FFF2-40B4-BE49-F238E27FC236}">
                <a16:creationId xmlns:a16="http://schemas.microsoft.com/office/drawing/2014/main" id="{5C66955C-9E42-9418-EC39-11586D6F57FA}"/>
              </a:ext>
            </a:extLst>
          </p:cNvPr>
          <p:cNvSpPr txBox="1"/>
          <p:nvPr/>
        </p:nvSpPr>
        <p:spPr>
          <a:xfrm>
            <a:off x="591826" y="4890935"/>
            <a:ext cx="27603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6" name="ZoneTexte 15">
            <a:extLst>
              <a:ext uri="{FF2B5EF4-FFF2-40B4-BE49-F238E27FC236}">
                <a16:creationId xmlns:a16="http://schemas.microsoft.com/office/drawing/2014/main" id="{BB655050-7C85-C3BE-E699-5D553449BE7A}"/>
              </a:ext>
            </a:extLst>
          </p:cNvPr>
          <p:cNvSpPr txBox="1"/>
          <p:nvPr/>
        </p:nvSpPr>
        <p:spPr>
          <a:xfrm>
            <a:off x="500456" y="2851404"/>
            <a:ext cx="367408"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80</a:t>
            </a:r>
          </a:p>
        </p:txBody>
      </p:sp>
      <p:sp>
        <p:nvSpPr>
          <p:cNvPr id="17" name="ZoneTexte 16">
            <a:extLst>
              <a:ext uri="{FF2B5EF4-FFF2-40B4-BE49-F238E27FC236}">
                <a16:creationId xmlns:a16="http://schemas.microsoft.com/office/drawing/2014/main" id="{3EBB7460-E274-22E1-48E3-8A76EABFC0C9}"/>
              </a:ext>
            </a:extLst>
          </p:cNvPr>
          <p:cNvSpPr txBox="1"/>
          <p:nvPr/>
        </p:nvSpPr>
        <p:spPr>
          <a:xfrm>
            <a:off x="753851" y="5091460"/>
            <a:ext cx="27603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8" name="ZoneTexte 17">
            <a:extLst>
              <a:ext uri="{FF2B5EF4-FFF2-40B4-BE49-F238E27FC236}">
                <a16:creationId xmlns:a16="http://schemas.microsoft.com/office/drawing/2014/main" id="{9DD72DC0-83DA-7321-667B-E21713057D82}"/>
              </a:ext>
            </a:extLst>
          </p:cNvPr>
          <p:cNvSpPr txBox="1"/>
          <p:nvPr/>
        </p:nvSpPr>
        <p:spPr>
          <a:xfrm>
            <a:off x="1255604" y="5091460"/>
            <a:ext cx="27603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6</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ZoneTexte 23">
            <a:extLst>
              <a:ext uri="{FF2B5EF4-FFF2-40B4-BE49-F238E27FC236}">
                <a16:creationId xmlns:a16="http://schemas.microsoft.com/office/drawing/2014/main" id="{03E014E3-84D6-2E5E-985A-170ACC697CCE}"/>
              </a:ext>
            </a:extLst>
          </p:cNvPr>
          <p:cNvSpPr txBox="1"/>
          <p:nvPr/>
        </p:nvSpPr>
        <p:spPr>
          <a:xfrm>
            <a:off x="1748161"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25" name="ZoneTexte 24">
            <a:extLst>
              <a:ext uri="{FF2B5EF4-FFF2-40B4-BE49-F238E27FC236}">
                <a16:creationId xmlns:a16="http://schemas.microsoft.com/office/drawing/2014/main" id="{9C37FCC7-F770-51C3-E27D-F8914E1FEDB1}"/>
              </a:ext>
            </a:extLst>
          </p:cNvPr>
          <p:cNvSpPr txBox="1"/>
          <p:nvPr/>
        </p:nvSpPr>
        <p:spPr>
          <a:xfrm>
            <a:off x="2249914"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18</a:t>
            </a:r>
          </a:p>
        </p:txBody>
      </p:sp>
      <p:sp>
        <p:nvSpPr>
          <p:cNvPr id="26" name="ZoneTexte 25">
            <a:extLst>
              <a:ext uri="{FF2B5EF4-FFF2-40B4-BE49-F238E27FC236}">
                <a16:creationId xmlns:a16="http://schemas.microsoft.com/office/drawing/2014/main" id="{C227E9A8-D848-76EE-5AAD-1F61D8907A59}"/>
              </a:ext>
            </a:extLst>
          </p:cNvPr>
          <p:cNvSpPr txBox="1"/>
          <p:nvPr/>
        </p:nvSpPr>
        <p:spPr>
          <a:xfrm>
            <a:off x="2755499"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27" name="ZoneTexte 26">
            <a:extLst>
              <a:ext uri="{FF2B5EF4-FFF2-40B4-BE49-F238E27FC236}">
                <a16:creationId xmlns:a16="http://schemas.microsoft.com/office/drawing/2014/main" id="{807245F7-B85A-0857-4D51-060E2B7829D7}"/>
              </a:ext>
            </a:extLst>
          </p:cNvPr>
          <p:cNvSpPr txBox="1"/>
          <p:nvPr/>
        </p:nvSpPr>
        <p:spPr>
          <a:xfrm>
            <a:off x="3257252"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30</a:t>
            </a:r>
          </a:p>
        </p:txBody>
      </p:sp>
      <p:sp>
        <p:nvSpPr>
          <p:cNvPr id="28" name="ZoneTexte 27">
            <a:extLst>
              <a:ext uri="{FF2B5EF4-FFF2-40B4-BE49-F238E27FC236}">
                <a16:creationId xmlns:a16="http://schemas.microsoft.com/office/drawing/2014/main" id="{5C0EA117-FF8B-02EB-37A4-3965FE1C64B0}"/>
              </a:ext>
            </a:extLst>
          </p:cNvPr>
          <p:cNvSpPr txBox="1"/>
          <p:nvPr/>
        </p:nvSpPr>
        <p:spPr>
          <a:xfrm>
            <a:off x="3795494"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29" name="ZoneTexte 28">
            <a:extLst>
              <a:ext uri="{FF2B5EF4-FFF2-40B4-BE49-F238E27FC236}">
                <a16:creationId xmlns:a16="http://schemas.microsoft.com/office/drawing/2014/main" id="{EF2A1CD4-5257-3413-5A5A-DE21FD1D7EEE}"/>
              </a:ext>
            </a:extLst>
          </p:cNvPr>
          <p:cNvSpPr txBox="1"/>
          <p:nvPr/>
        </p:nvSpPr>
        <p:spPr>
          <a:xfrm>
            <a:off x="4297247"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30" name="ZoneTexte 29">
            <a:extLst>
              <a:ext uri="{FF2B5EF4-FFF2-40B4-BE49-F238E27FC236}">
                <a16:creationId xmlns:a16="http://schemas.microsoft.com/office/drawing/2014/main" id="{873992EE-0954-8948-F4E4-40896FD2A4F0}"/>
              </a:ext>
            </a:extLst>
          </p:cNvPr>
          <p:cNvSpPr txBox="1"/>
          <p:nvPr/>
        </p:nvSpPr>
        <p:spPr>
          <a:xfrm>
            <a:off x="4829564"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31" name="ZoneTexte 30">
            <a:extLst>
              <a:ext uri="{FF2B5EF4-FFF2-40B4-BE49-F238E27FC236}">
                <a16:creationId xmlns:a16="http://schemas.microsoft.com/office/drawing/2014/main" id="{B06005BA-08DA-8E75-8C05-2ED539F40051}"/>
              </a:ext>
            </a:extLst>
          </p:cNvPr>
          <p:cNvSpPr txBox="1"/>
          <p:nvPr/>
        </p:nvSpPr>
        <p:spPr>
          <a:xfrm>
            <a:off x="5331317"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54</a:t>
            </a:r>
          </a:p>
        </p:txBody>
      </p:sp>
      <p:sp>
        <p:nvSpPr>
          <p:cNvPr id="32" name="ZoneTexte 31">
            <a:extLst>
              <a:ext uri="{FF2B5EF4-FFF2-40B4-BE49-F238E27FC236}">
                <a16:creationId xmlns:a16="http://schemas.microsoft.com/office/drawing/2014/main" id="{79401806-91EB-4359-F9B8-10A73E753AA8}"/>
              </a:ext>
            </a:extLst>
          </p:cNvPr>
          <p:cNvSpPr txBox="1"/>
          <p:nvPr/>
        </p:nvSpPr>
        <p:spPr>
          <a:xfrm>
            <a:off x="5869559"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33" name="ZoneTexte 32">
            <a:extLst>
              <a:ext uri="{FF2B5EF4-FFF2-40B4-BE49-F238E27FC236}">
                <a16:creationId xmlns:a16="http://schemas.microsoft.com/office/drawing/2014/main" id="{0B1EFEE3-4D08-E6AD-D838-DBD5F9E66AD1}"/>
              </a:ext>
            </a:extLst>
          </p:cNvPr>
          <p:cNvSpPr txBox="1"/>
          <p:nvPr/>
        </p:nvSpPr>
        <p:spPr>
          <a:xfrm>
            <a:off x="6371312" y="5091460"/>
            <a:ext cx="3674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66</a:t>
            </a:r>
          </a:p>
        </p:txBody>
      </p:sp>
      <p:sp>
        <p:nvSpPr>
          <p:cNvPr id="34" name="ZoneTexte 33">
            <a:extLst>
              <a:ext uri="{FF2B5EF4-FFF2-40B4-BE49-F238E27FC236}">
                <a16:creationId xmlns:a16="http://schemas.microsoft.com/office/drawing/2014/main" id="{9CF0F253-B7BE-D837-884B-EA199F37C0CB}"/>
              </a:ext>
            </a:extLst>
          </p:cNvPr>
          <p:cNvSpPr txBox="1"/>
          <p:nvPr/>
        </p:nvSpPr>
        <p:spPr>
          <a:xfrm>
            <a:off x="5551168" y="3941501"/>
            <a:ext cx="109946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Midostaurin</a:t>
            </a:r>
            <a:endParaRPr kumimoji="0" lang="fr-FR" sz="1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35" name="ZoneTexte 34">
            <a:extLst>
              <a:ext uri="{FF2B5EF4-FFF2-40B4-BE49-F238E27FC236}">
                <a16:creationId xmlns:a16="http://schemas.microsoft.com/office/drawing/2014/main" id="{B56CBD54-313D-083F-3E39-92857F8603BC}"/>
              </a:ext>
            </a:extLst>
          </p:cNvPr>
          <p:cNvSpPr txBox="1"/>
          <p:nvPr/>
        </p:nvSpPr>
        <p:spPr>
          <a:xfrm>
            <a:off x="5572792" y="3461527"/>
            <a:ext cx="99200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srgbClr val="C00000"/>
                </a:solidFill>
                <a:effectLst/>
                <a:uLnTx/>
                <a:uFillTx/>
                <a:latin typeface="Calibri"/>
                <a:ea typeface="+mn-ea"/>
                <a:cs typeface="+mn-cs"/>
              </a:rPr>
              <a:t>Gilteritinib</a:t>
            </a:r>
            <a:endParaRPr kumimoji="0" lang="fr-FR" sz="1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48" name="ZoneTexte 47">
            <a:extLst>
              <a:ext uri="{FF2B5EF4-FFF2-40B4-BE49-F238E27FC236}">
                <a16:creationId xmlns:a16="http://schemas.microsoft.com/office/drawing/2014/main" id="{A5F19CFF-A02E-D5A4-DB7A-56E45C808446}"/>
              </a:ext>
            </a:extLst>
          </p:cNvPr>
          <p:cNvSpPr txBox="1"/>
          <p:nvPr/>
        </p:nvSpPr>
        <p:spPr>
          <a:xfrm>
            <a:off x="681716"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384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384</a:t>
            </a:r>
          </a:p>
        </p:txBody>
      </p:sp>
      <p:sp>
        <p:nvSpPr>
          <p:cNvPr id="49" name="ZoneTexte 48">
            <a:extLst>
              <a:ext uri="{FF2B5EF4-FFF2-40B4-BE49-F238E27FC236}">
                <a16:creationId xmlns:a16="http://schemas.microsoft.com/office/drawing/2014/main" id="{77B56C68-8167-B6C4-6A29-505AC9F943B1}"/>
              </a:ext>
            </a:extLst>
          </p:cNvPr>
          <p:cNvSpPr txBox="1"/>
          <p:nvPr/>
        </p:nvSpPr>
        <p:spPr>
          <a:xfrm>
            <a:off x="1183468"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279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269</a:t>
            </a:r>
          </a:p>
        </p:txBody>
      </p:sp>
      <p:sp>
        <p:nvSpPr>
          <p:cNvPr id="51" name="ZoneTexte 50">
            <a:extLst>
              <a:ext uri="{FF2B5EF4-FFF2-40B4-BE49-F238E27FC236}">
                <a16:creationId xmlns:a16="http://schemas.microsoft.com/office/drawing/2014/main" id="{328CDA8C-BB9F-7EB7-B8F2-2734375F6FA9}"/>
              </a:ext>
            </a:extLst>
          </p:cNvPr>
          <p:cNvSpPr txBox="1"/>
          <p:nvPr/>
        </p:nvSpPr>
        <p:spPr>
          <a:xfrm>
            <a:off x="1721710"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235</a:t>
            </a:r>
          </a:p>
        </p:txBody>
      </p:sp>
      <p:sp>
        <p:nvSpPr>
          <p:cNvPr id="53" name="ZoneTexte 52">
            <a:extLst>
              <a:ext uri="{FF2B5EF4-FFF2-40B4-BE49-F238E27FC236}">
                <a16:creationId xmlns:a16="http://schemas.microsoft.com/office/drawing/2014/main" id="{11AA8742-FCB4-32D1-514B-471A8EF32D39}"/>
              </a:ext>
            </a:extLst>
          </p:cNvPr>
          <p:cNvSpPr txBox="1"/>
          <p:nvPr/>
        </p:nvSpPr>
        <p:spPr>
          <a:xfrm>
            <a:off x="2223463"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192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219</a:t>
            </a:r>
          </a:p>
        </p:txBody>
      </p:sp>
      <p:sp>
        <p:nvSpPr>
          <p:cNvPr id="54" name="ZoneTexte 53">
            <a:extLst>
              <a:ext uri="{FF2B5EF4-FFF2-40B4-BE49-F238E27FC236}">
                <a16:creationId xmlns:a16="http://schemas.microsoft.com/office/drawing/2014/main" id="{FAF88BEA-0EAC-B54C-FE5F-ABC4E072BDB2}"/>
              </a:ext>
            </a:extLst>
          </p:cNvPr>
          <p:cNvSpPr txBox="1"/>
          <p:nvPr/>
        </p:nvSpPr>
        <p:spPr>
          <a:xfrm>
            <a:off x="2729047"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181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201</a:t>
            </a:r>
          </a:p>
        </p:txBody>
      </p:sp>
      <p:sp>
        <p:nvSpPr>
          <p:cNvPr id="56" name="ZoneTexte 55">
            <a:extLst>
              <a:ext uri="{FF2B5EF4-FFF2-40B4-BE49-F238E27FC236}">
                <a16:creationId xmlns:a16="http://schemas.microsoft.com/office/drawing/2014/main" id="{AF7969A4-045D-E4E8-2CB8-B23A94D0EECB}"/>
              </a:ext>
            </a:extLst>
          </p:cNvPr>
          <p:cNvSpPr txBox="1"/>
          <p:nvPr/>
        </p:nvSpPr>
        <p:spPr>
          <a:xfrm>
            <a:off x="3230801"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162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186</a:t>
            </a:r>
          </a:p>
        </p:txBody>
      </p:sp>
      <p:sp>
        <p:nvSpPr>
          <p:cNvPr id="57" name="ZoneTexte 56">
            <a:extLst>
              <a:ext uri="{FF2B5EF4-FFF2-40B4-BE49-F238E27FC236}">
                <a16:creationId xmlns:a16="http://schemas.microsoft.com/office/drawing/2014/main" id="{6606522B-9820-1749-94A7-6A81895128ED}"/>
              </a:ext>
            </a:extLst>
          </p:cNvPr>
          <p:cNvSpPr txBox="1"/>
          <p:nvPr/>
        </p:nvSpPr>
        <p:spPr>
          <a:xfrm>
            <a:off x="3769043"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141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155</a:t>
            </a:r>
          </a:p>
        </p:txBody>
      </p:sp>
      <p:sp>
        <p:nvSpPr>
          <p:cNvPr id="58" name="ZoneTexte 57">
            <a:extLst>
              <a:ext uri="{FF2B5EF4-FFF2-40B4-BE49-F238E27FC236}">
                <a16:creationId xmlns:a16="http://schemas.microsoft.com/office/drawing/2014/main" id="{057B2924-57D6-2524-F9CE-5212F8875D8C}"/>
              </a:ext>
            </a:extLst>
          </p:cNvPr>
          <p:cNvSpPr txBox="1"/>
          <p:nvPr/>
        </p:nvSpPr>
        <p:spPr>
          <a:xfrm>
            <a:off x="4270796" y="5868371"/>
            <a:ext cx="4203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97</a:t>
            </a:r>
          </a:p>
        </p:txBody>
      </p:sp>
      <p:sp>
        <p:nvSpPr>
          <p:cNvPr id="59" name="ZoneTexte 58">
            <a:extLst>
              <a:ext uri="{FF2B5EF4-FFF2-40B4-BE49-F238E27FC236}">
                <a16:creationId xmlns:a16="http://schemas.microsoft.com/office/drawing/2014/main" id="{A31D3D5A-F9F7-47C9-5C33-2D1285860A58}"/>
              </a:ext>
            </a:extLst>
          </p:cNvPr>
          <p:cNvSpPr txBox="1"/>
          <p:nvPr/>
        </p:nvSpPr>
        <p:spPr>
          <a:xfrm>
            <a:off x="4842388" y="5868371"/>
            <a:ext cx="34176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55</a:t>
            </a:r>
          </a:p>
        </p:txBody>
      </p:sp>
      <p:sp>
        <p:nvSpPr>
          <p:cNvPr id="60" name="ZoneTexte 59">
            <a:extLst>
              <a:ext uri="{FF2B5EF4-FFF2-40B4-BE49-F238E27FC236}">
                <a16:creationId xmlns:a16="http://schemas.microsoft.com/office/drawing/2014/main" id="{0CA5BF14-D37B-25E7-20E2-8A0F09ADCDB2}"/>
              </a:ext>
            </a:extLst>
          </p:cNvPr>
          <p:cNvSpPr txBox="1"/>
          <p:nvPr/>
        </p:nvSpPr>
        <p:spPr>
          <a:xfrm>
            <a:off x="5344141" y="5868371"/>
            <a:ext cx="34176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61" name="ZoneTexte 60">
            <a:extLst>
              <a:ext uri="{FF2B5EF4-FFF2-40B4-BE49-F238E27FC236}">
                <a16:creationId xmlns:a16="http://schemas.microsoft.com/office/drawing/2014/main" id="{53C34F73-58F6-19E8-FC64-55BE6937222A}"/>
              </a:ext>
            </a:extLst>
          </p:cNvPr>
          <p:cNvSpPr txBox="1"/>
          <p:nvPr/>
        </p:nvSpPr>
        <p:spPr>
          <a:xfrm>
            <a:off x="5921656" y="5868371"/>
            <a:ext cx="26321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62" name="ZoneTexte 61">
            <a:extLst>
              <a:ext uri="{FF2B5EF4-FFF2-40B4-BE49-F238E27FC236}">
                <a16:creationId xmlns:a16="http://schemas.microsoft.com/office/drawing/2014/main" id="{94CD670D-A95F-6C2C-46A9-374C7CBE48F7}"/>
              </a:ext>
            </a:extLst>
          </p:cNvPr>
          <p:cNvSpPr txBox="1"/>
          <p:nvPr/>
        </p:nvSpPr>
        <p:spPr>
          <a:xfrm>
            <a:off x="6423409" y="5868371"/>
            <a:ext cx="26321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63" name="ZoneTexte 62">
            <a:extLst>
              <a:ext uri="{FF2B5EF4-FFF2-40B4-BE49-F238E27FC236}">
                <a16:creationId xmlns:a16="http://schemas.microsoft.com/office/drawing/2014/main" id="{8012AE78-D65B-90F7-396C-43D4F3F7DC80}"/>
              </a:ext>
            </a:extLst>
          </p:cNvPr>
          <p:cNvSpPr txBox="1"/>
          <p:nvPr/>
        </p:nvSpPr>
        <p:spPr>
          <a:xfrm>
            <a:off x="2927899" y="5440351"/>
            <a:ext cx="2028761"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Follow-up time (</a:t>
            </a:r>
            <a:r>
              <a:rPr kumimoji="0" lang="fr-FR" sz="14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400" b="1" i="0" u="none" strike="noStrike" kern="1200" cap="none" spc="0" normalizeH="0" baseline="0" noProof="0" dirty="0">
                <a:ln>
                  <a:noFill/>
                </a:ln>
                <a:solidFill>
                  <a:prstClr val="black"/>
                </a:solidFill>
                <a:effectLst/>
                <a:uLnTx/>
                <a:uFillTx/>
                <a:latin typeface="Calibri"/>
                <a:ea typeface="+mn-ea"/>
                <a:cs typeface="+mn-cs"/>
              </a:rPr>
              <a:t>)</a:t>
            </a:r>
          </a:p>
        </p:txBody>
      </p:sp>
      <p:sp>
        <p:nvSpPr>
          <p:cNvPr id="68" name="Titre 67">
            <a:extLst>
              <a:ext uri="{FF2B5EF4-FFF2-40B4-BE49-F238E27FC236}">
                <a16:creationId xmlns:a16="http://schemas.microsoft.com/office/drawing/2014/main" id="{D41B1514-DE00-BECE-4EA6-16FF703B92AD}"/>
              </a:ext>
            </a:extLst>
          </p:cNvPr>
          <p:cNvSpPr>
            <a:spLocks noGrp="1"/>
          </p:cNvSpPr>
          <p:nvPr>
            <p:ph type="title"/>
          </p:nvPr>
        </p:nvSpPr>
        <p:spPr/>
        <p:txBody>
          <a:bodyPr/>
          <a:lstStyle/>
          <a:p>
            <a:r>
              <a:rPr lang="fr-FR" dirty="0" err="1"/>
              <a:t>Gilteritinib</a:t>
            </a:r>
            <a:r>
              <a:rPr lang="fr-FR" dirty="0"/>
              <a:t> vs </a:t>
            </a:r>
            <a:r>
              <a:rPr lang="fr-FR" dirty="0" err="1"/>
              <a:t>Midostaurin</a:t>
            </a:r>
            <a:r>
              <a:rPr lang="fr-FR" dirty="0"/>
              <a:t> in FLT3-Mutated AML </a:t>
            </a:r>
            <a:r>
              <a:rPr kumimoji="0" lang="en-GB" b="1" i="1" u="none" strike="noStrike" kern="1200" cap="none" spc="0" normalizeH="0" baseline="0" noProof="0" dirty="0">
                <a:ln>
                  <a:noFill/>
                </a:ln>
                <a:solidFill>
                  <a:srgbClr val="C00000"/>
                </a:solidFill>
                <a:effectLst/>
                <a:uLnTx/>
                <a:uFillTx/>
                <a:ea typeface="+mj-ea"/>
                <a:cs typeface="+mj-cs"/>
              </a:rPr>
              <a:t>(3)</a:t>
            </a:r>
            <a:endParaRPr lang="fr-FR" dirty="0"/>
          </a:p>
        </p:txBody>
      </p:sp>
      <p:sp>
        <p:nvSpPr>
          <p:cNvPr id="69" name="ZoneTexte 68">
            <a:extLst>
              <a:ext uri="{FF2B5EF4-FFF2-40B4-BE49-F238E27FC236}">
                <a16:creationId xmlns:a16="http://schemas.microsoft.com/office/drawing/2014/main" id="{7559E012-3A73-D29C-6CD8-7BF0CB2CA5BE}"/>
              </a:ext>
            </a:extLst>
          </p:cNvPr>
          <p:cNvSpPr txBox="1"/>
          <p:nvPr/>
        </p:nvSpPr>
        <p:spPr>
          <a:xfrm>
            <a:off x="3869461" y="1710514"/>
            <a:ext cx="445307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Key </a:t>
            </a:r>
            <a:r>
              <a:rPr kumimoji="0" lang="fr-FR" sz="2800" b="1" i="0" u="none" strike="noStrike" kern="1200" cap="none" spc="0" normalizeH="0" baseline="0" noProof="0" dirty="0" err="1">
                <a:ln>
                  <a:noFill/>
                </a:ln>
                <a:solidFill>
                  <a:srgbClr val="C00000"/>
                </a:solidFill>
                <a:effectLst/>
                <a:uLnTx/>
                <a:uFillTx/>
                <a:latin typeface="Calibri"/>
                <a:ea typeface="+mn-ea"/>
                <a:cs typeface="+mn-cs"/>
              </a:rPr>
              <a:t>secondary</a:t>
            </a:r>
            <a:r>
              <a:rPr kumimoji="0" lang="fr-FR" sz="2800" b="1" i="0" u="none" strike="noStrike" kern="1200" cap="none" spc="0" normalizeH="0" baseline="0" noProof="0" dirty="0">
                <a:ln>
                  <a:noFill/>
                </a:ln>
                <a:solidFill>
                  <a:srgbClr val="C00000"/>
                </a:solidFill>
                <a:effectLst/>
                <a:uLnTx/>
                <a:uFillTx/>
                <a:latin typeface="Calibri"/>
                <a:ea typeface="+mn-ea"/>
                <a:cs typeface="+mn-cs"/>
              </a:rPr>
              <a:t> </a:t>
            </a:r>
            <a:r>
              <a:rPr kumimoji="0" lang="fr-FR" sz="2800" b="1" i="0" u="none" strike="noStrike" kern="1200" cap="none" spc="0" normalizeH="0" baseline="0" noProof="0" dirty="0" err="1">
                <a:ln>
                  <a:noFill/>
                </a:ln>
                <a:solidFill>
                  <a:srgbClr val="C00000"/>
                </a:solidFill>
                <a:effectLst/>
                <a:uLnTx/>
                <a:uFillTx/>
                <a:latin typeface="Calibri"/>
                <a:ea typeface="+mn-ea"/>
                <a:cs typeface="+mn-cs"/>
              </a:rPr>
              <a:t>endpoint</a:t>
            </a:r>
            <a:r>
              <a:rPr kumimoji="0" lang="fr-FR" sz="2800" b="1" i="0" u="none" strike="noStrike" kern="1200" cap="none" spc="0" normalizeH="0" baseline="0" noProof="0" dirty="0">
                <a:ln>
                  <a:noFill/>
                </a:ln>
                <a:solidFill>
                  <a:srgbClr val="C00000"/>
                </a:solidFill>
                <a:effectLst/>
                <a:uLnTx/>
                <a:uFillTx/>
                <a:latin typeface="Calibri"/>
                <a:ea typeface="+mn-ea"/>
                <a:cs typeface="+mn-cs"/>
              </a:rPr>
              <a:t>: EFS</a:t>
            </a:r>
          </a:p>
        </p:txBody>
      </p:sp>
      <p:sp>
        <p:nvSpPr>
          <p:cNvPr id="70" name="Espace réservé du texte 1058">
            <a:extLst>
              <a:ext uri="{FF2B5EF4-FFF2-40B4-BE49-F238E27FC236}">
                <a16:creationId xmlns:a16="http://schemas.microsoft.com/office/drawing/2014/main" id="{9A341256-2852-75BA-AACE-D2BB797AA77D}"/>
              </a:ext>
            </a:extLst>
          </p:cNvPr>
          <p:cNvSpPr txBox="1">
            <a:spLocks/>
          </p:cNvSpPr>
          <p:nvPr/>
        </p:nvSpPr>
        <p:spPr>
          <a:xfrm>
            <a:off x="7178420" y="2525859"/>
            <a:ext cx="4559876" cy="36828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endParaRPr kumimoji="0" lang="en-IT"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IT" sz="2200" b="0" i="0" u="none" strike="noStrike" kern="1200" cap="none" spc="0" normalizeH="0" baseline="0" noProof="0" dirty="0">
                <a:ln>
                  <a:noFill/>
                </a:ln>
                <a:solidFill>
                  <a:prstClr val="black"/>
                </a:solidFill>
                <a:effectLst/>
                <a:uLnTx/>
                <a:uFillTx/>
                <a:latin typeface="Calibri"/>
                <a:ea typeface="+mn-ea"/>
                <a:cs typeface="+mn-cs"/>
              </a:rPr>
              <a:t>Gilt: median </a:t>
            </a:r>
            <a:r>
              <a:rPr kumimoji="0" lang="en-IT" sz="2200" b="1" i="0" u="none" strike="noStrike" kern="1200" cap="none" spc="0" normalizeH="0" baseline="0" noProof="0" dirty="0">
                <a:ln>
                  <a:noFill/>
                </a:ln>
                <a:solidFill>
                  <a:prstClr val="black"/>
                </a:solidFill>
                <a:effectLst/>
                <a:uLnTx/>
                <a:uFillTx/>
                <a:latin typeface="Calibri"/>
                <a:ea typeface="+mn-ea"/>
                <a:cs typeface="+mn-cs"/>
              </a:rPr>
              <a:t>51.1</a:t>
            </a:r>
            <a:r>
              <a:rPr kumimoji="0" lang="en-IT" sz="2200" b="0" i="0" u="none" strike="noStrike" kern="1200" cap="none" spc="0" normalizeH="0" baseline="0" noProof="0" dirty="0">
                <a:ln>
                  <a:noFill/>
                </a:ln>
                <a:solidFill>
                  <a:prstClr val="black"/>
                </a:solidFill>
                <a:effectLst/>
                <a:uLnTx/>
                <a:uFillTx/>
                <a:latin typeface="Calibri"/>
                <a:ea typeface="+mn-ea"/>
                <a:cs typeface="+mn-cs"/>
              </a:rPr>
              <a:t> mo (24.7 - NR)</a:t>
            </a: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IT" sz="2200" b="0" i="0" u="none" strike="noStrike" kern="1200" cap="none" spc="0" normalizeH="0" baseline="0" noProof="0" dirty="0">
                <a:ln>
                  <a:noFill/>
                </a:ln>
                <a:solidFill>
                  <a:prstClr val="black"/>
                </a:solidFill>
                <a:effectLst/>
                <a:uLnTx/>
                <a:uFillTx/>
                <a:latin typeface="Calibri"/>
                <a:ea typeface="+mn-ea"/>
                <a:cs typeface="+mn-cs"/>
              </a:rPr>
              <a:t>Mido: median </a:t>
            </a:r>
            <a:r>
              <a:rPr kumimoji="0" lang="en-IT" sz="2200" b="1" i="0" u="none" strike="noStrike" kern="1200" cap="none" spc="0" normalizeH="0" baseline="0" noProof="0" dirty="0">
                <a:ln>
                  <a:noFill/>
                </a:ln>
                <a:solidFill>
                  <a:prstClr val="black"/>
                </a:solidFill>
                <a:effectLst/>
                <a:uLnTx/>
                <a:uFillTx/>
                <a:latin typeface="Calibri"/>
                <a:ea typeface="+mn-ea"/>
                <a:cs typeface="+mn-cs"/>
              </a:rPr>
              <a:t>19.9</a:t>
            </a:r>
            <a:r>
              <a:rPr kumimoji="0" lang="en-IT" sz="2200" b="0" i="0" u="none" strike="noStrike" kern="1200" cap="none" spc="0" normalizeH="0" baseline="0" noProof="0" dirty="0">
                <a:ln>
                  <a:noFill/>
                </a:ln>
                <a:solidFill>
                  <a:prstClr val="black"/>
                </a:solidFill>
                <a:effectLst/>
                <a:uLnTx/>
                <a:uFillTx/>
                <a:latin typeface="Calibri"/>
                <a:ea typeface="+mn-ea"/>
                <a:cs typeface="+mn-cs"/>
              </a:rPr>
              <a:t> mo (14.3 – 35.7)</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endParaRPr kumimoji="0" lang="en-IT"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IT" sz="2200" b="0" i="0" u="none" strike="noStrike" kern="1200" cap="none" spc="0" normalizeH="0" baseline="0" noProof="0" dirty="0">
                <a:ln>
                  <a:noFill/>
                </a:ln>
                <a:solidFill>
                  <a:prstClr val="black"/>
                </a:solidFill>
                <a:effectLst/>
                <a:uLnTx/>
                <a:uFillTx/>
                <a:latin typeface="Calibri"/>
                <a:ea typeface="+mn-ea"/>
                <a:cs typeface="+mn-cs"/>
              </a:rPr>
              <a:t>HR </a:t>
            </a:r>
            <a:r>
              <a:rPr kumimoji="0" lang="en-IT" sz="2200" b="1" i="0" u="none" strike="noStrike" kern="1200" cap="none" spc="0" normalizeH="0" baseline="0" noProof="0" dirty="0">
                <a:ln>
                  <a:noFill/>
                </a:ln>
                <a:solidFill>
                  <a:prstClr val="black"/>
                </a:solidFill>
                <a:effectLst/>
                <a:uLnTx/>
                <a:uFillTx/>
                <a:latin typeface="Calibri"/>
                <a:ea typeface="+mn-ea"/>
                <a:cs typeface="+mn-cs"/>
              </a:rPr>
              <a:t>0.83</a:t>
            </a:r>
            <a:r>
              <a:rPr kumimoji="0" lang="en-IT" sz="2200" b="0" i="0" u="none" strike="noStrike" kern="1200" cap="none" spc="0" normalizeH="0" baseline="0" noProof="0" dirty="0">
                <a:ln>
                  <a:noFill/>
                </a:ln>
                <a:solidFill>
                  <a:prstClr val="black"/>
                </a:solidFill>
                <a:effectLst/>
                <a:uLnTx/>
                <a:uFillTx/>
                <a:latin typeface="Calibri"/>
                <a:ea typeface="+mn-ea"/>
                <a:cs typeface="+mn-cs"/>
              </a:rPr>
              <a:t> (0.68 – 1.02); p = </a:t>
            </a:r>
            <a:r>
              <a:rPr kumimoji="0" lang="en-IT" sz="2200" b="1" i="0" u="none" strike="noStrike" kern="1200" cap="none" spc="0" normalizeH="0" baseline="0" noProof="0" dirty="0">
                <a:ln>
                  <a:noFill/>
                </a:ln>
                <a:solidFill>
                  <a:prstClr val="black"/>
                </a:solidFill>
                <a:effectLst/>
                <a:uLnTx/>
                <a:uFillTx/>
                <a:latin typeface="Calibri"/>
                <a:ea typeface="+mn-ea"/>
                <a:cs typeface="+mn-cs"/>
              </a:rPr>
              <a:t>0.052</a:t>
            </a:r>
            <a:endParaRPr kumimoji="0" lang="fr-FR" sz="2200" b="1"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endParaRPr kumimoji="0" lang="fr-FR"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endParaRPr kumimoji="0" lang="en-US" sz="22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endParaRPr kumimoji="0" lang="en-US" sz="22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endParaRPr kumimoji="0" lang="en-US" sz="22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2200" b="1" i="0" u="none" strike="noStrike" kern="1200" cap="none" spc="0" normalizeH="0" baseline="0" noProof="0" dirty="0" err="1">
                <a:ln>
                  <a:noFill/>
                </a:ln>
                <a:solidFill>
                  <a:srgbClr val="C00000"/>
                </a:solidFill>
                <a:effectLst/>
                <a:uLnTx/>
                <a:uFillTx/>
                <a:latin typeface="Calibri"/>
                <a:ea typeface="+mn-ea"/>
                <a:cs typeface="+mn-cs"/>
              </a:rPr>
              <a:t>Gilteritinib</a:t>
            </a:r>
            <a:r>
              <a:rPr kumimoji="0" lang="en-US" sz="2200" b="1" i="0" u="none" strike="noStrike" kern="1200" cap="none" spc="0" normalizeH="0" baseline="0" noProof="0" dirty="0">
                <a:ln>
                  <a:noFill/>
                </a:ln>
                <a:solidFill>
                  <a:srgbClr val="C00000"/>
                </a:solidFill>
                <a:effectLst/>
                <a:uLnTx/>
                <a:uFillTx/>
                <a:latin typeface="Calibri"/>
                <a:ea typeface="+mn-ea"/>
                <a:cs typeface="+mn-cs"/>
              </a:rPr>
              <a:t> arm had a numerically</a:t>
            </a:r>
            <a:br>
              <a:rPr kumimoji="0" lang="en-US" sz="2200" b="1" i="0" u="none" strike="noStrike" kern="1200" cap="none" spc="0" normalizeH="0" baseline="0" noProof="0" dirty="0">
                <a:ln>
                  <a:noFill/>
                </a:ln>
                <a:solidFill>
                  <a:srgbClr val="C00000"/>
                </a:solidFill>
                <a:effectLst/>
                <a:uLnTx/>
                <a:uFillTx/>
                <a:latin typeface="Calibri"/>
                <a:ea typeface="+mn-ea"/>
                <a:cs typeface="+mn-cs"/>
              </a:rPr>
            </a:br>
            <a:r>
              <a:rPr kumimoji="0" lang="en-US" sz="2200" b="1" i="0" u="none" strike="noStrike" kern="1200" cap="none" spc="0" normalizeH="0" baseline="0" noProof="0" dirty="0">
                <a:ln>
                  <a:noFill/>
                </a:ln>
                <a:solidFill>
                  <a:srgbClr val="C00000"/>
                </a:solidFill>
                <a:effectLst/>
                <a:uLnTx/>
                <a:uFillTx/>
                <a:latin typeface="Calibri"/>
                <a:ea typeface="+mn-ea"/>
                <a:cs typeface="+mn-cs"/>
              </a:rPr>
              <a:t>longer EFS</a:t>
            </a:r>
          </a:p>
        </p:txBody>
      </p:sp>
    </p:spTree>
    <p:extLst>
      <p:ext uri="{BB962C8B-B14F-4D97-AF65-F5344CB8AC3E}">
        <p14:creationId xmlns:p14="http://schemas.microsoft.com/office/powerpoint/2010/main" val="82161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D5AF-317F-C4D3-3398-97C5B12276F8}"/>
              </a:ext>
            </a:extLst>
          </p:cNvPr>
          <p:cNvSpPr>
            <a:spLocks noGrp="1"/>
          </p:cNvSpPr>
          <p:nvPr>
            <p:ph type="title"/>
          </p:nvPr>
        </p:nvSpPr>
        <p:spPr/>
        <p:txBody>
          <a:bodyPr/>
          <a:lstStyle/>
          <a:p>
            <a:r>
              <a:rPr lang="fr-FR" dirty="0" err="1"/>
              <a:t>Gilteritinib</a:t>
            </a:r>
            <a:r>
              <a:rPr lang="fr-FR" dirty="0"/>
              <a:t> vs </a:t>
            </a:r>
            <a:r>
              <a:rPr lang="fr-FR" dirty="0" err="1"/>
              <a:t>Midostaurin</a:t>
            </a:r>
            <a:r>
              <a:rPr lang="fr-FR" dirty="0"/>
              <a:t> in FLT3-Mutated AML </a:t>
            </a:r>
            <a:r>
              <a:rPr kumimoji="0" lang="en-GB" b="1" i="1" u="none" strike="noStrike" kern="1200" cap="none" spc="0" normalizeH="0" baseline="0" noProof="0" dirty="0">
                <a:ln>
                  <a:noFill/>
                </a:ln>
                <a:solidFill>
                  <a:srgbClr val="C00000"/>
                </a:solidFill>
                <a:effectLst/>
                <a:uLnTx/>
                <a:uFillTx/>
                <a:ea typeface="+mj-ea"/>
                <a:cs typeface="+mj-cs"/>
              </a:rPr>
              <a:t>(4)</a:t>
            </a:r>
            <a:endParaRPr lang="en-IT" dirty="0"/>
          </a:p>
        </p:txBody>
      </p:sp>
      <p:sp>
        <p:nvSpPr>
          <p:cNvPr id="3" name="Content Placeholder 2">
            <a:extLst>
              <a:ext uri="{FF2B5EF4-FFF2-40B4-BE49-F238E27FC236}">
                <a16:creationId xmlns:a16="http://schemas.microsoft.com/office/drawing/2014/main" id="{B6AE741D-26CC-9CAC-985C-1AB38210560B}"/>
              </a:ext>
            </a:extLst>
          </p:cNvPr>
          <p:cNvSpPr>
            <a:spLocks noGrp="1"/>
          </p:cNvSpPr>
          <p:nvPr>
            <p:ph type="body" sz="quarter" idx="10"/>
          </p:nvPr>
        </p:nvSpPr>
        <p:spPr>
          <a:xfrm>
            <a:off x="234948" y="2468880"/>
            <a:ext cx="11722100" cy="3587750"/>
          </a:xfrm>
        </p:spPr>
        <p:txBody>
          <a:bodyPr>
            <a:normAutofit/>
          </a:bodyPr>
          <a:lstStyle/>
          <a:p>
            <a:r>
              <a:rPr lang="en-IT"/>
              <a:t>Grade </a:t>
            </a:r>
            <a:r>
              <a:rPr lang="fr-FR" dirty="0"/>
              <a:t>≥</a:t>
            </a:r>
            <a:r>
              <a:rPr lang="en-IT"/>
              <a:t>3 </a:t>
            </a:r>
            <a:r>
              <a:rPr lang="en-IT" dirty="0"/>
              <a:t>TEAE: 97% vs 97%</a:t>
            </a:r>
          </a:p>
          <a:p>
            <a:endParaRPr lang="en-IT" dirty="0"/>
          </a:p>
          <a:p>
            <a:r>
              <a:rPr lang="en-IT" dirty="0"/>
              <a:t>SAE: 68% vs 59%</a:t>
            </a:r>
          </a:p>
          <a:p>
            <a:pPr lvl="1"/>
            <a:r>
              <a:rPr lang="en-IT" dirty="0"/>
              <a:t>Infections 43% vs 36%</a:t>
            </a:r>
          </a:p>
          <a:p>
            <a:endParaRPr lang="en-IT" dirty="0"/>
          </a:p>
          <a:p>
            <a:r>
              <a:rPr lang="en-IT" dirty="0"/>
              <a:t>60-day mortality: 9% vs 6%</a:t>
            </a:r>
          </a:p>
          <a:p>
            <a:endParaRPr lang="en-IT" dirty="0"/>
          </a:p>
          <a:p>
            <a:r>
              <a:rPr lang="en-IT" dirty="0"/>
              <a:t>Neutrophil recovery after cycle 1 (median, days): 33 vs 28</a:t>
            </a:r>
          </a:p>
          <a:p>
            <a:r>
              <a:rPr lang="en-IT" dirty="0"/>
              <a:t>Platelet recovery after cycle 1 (median, days): 31 vs 27</a:t>
            </a:r>
          </a:p>
          <a:p>
            <a:endParaRPr lang="en-IT" dirty="0"/>
          </a:p>
          <a:p>
            <a:endParaRPr lang="en-IT" dirty="0"/>
          </a:p>
        </p:txBody>
      </p:sp>
      <p:sp>
        <p:nvSpPr>
          <p:cNvPr id="4" name="Text Box 3">
            <a:extLst>
              <a:ext uri="{FF2B5EF4-FFF2-40B4-BE49-F238E27FC236}">
                <a16:creationId xmlns:a16="http://schemas.microsoft.com/office/drawing/2014/main" id="{642C5318-1D26-1295-16C1-6560CE3DCF1B}"/>
              </a:ext>
            </a:extLst>
          </p:cNvPr>
          <p:cNvSpPr txBox="1">
            <a:spLocks noChangeArrowheads="1"/>
          </p:cNvSpPr>
          <p:nvPr/>
        </p:nvSpPr>
        <p:spPr bwMode="auto">
          <a:xfrm>
            <a:off x="9309095" y="6538230"/>
            <a:ext cx="288290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Raaijmakers M, abstract LB5005</a:t>
            </a:r>
          </a:p>
        </p:txBody>
      </p:sp>
      <p:sp>
        <p:nvSpPr>
          <p:cNvPr id="6" name="ZoneTexte 5">
            <a:extLst>
              <a:ext uri="{FF2B5EF4-FFF2-40B4-BE49-F238E27FC236}">
                <a16:creationId xmlns:a16="http://schemas.microsoft.com/office/drawing/2014/main" id="{D9BCEB60-AB6A-E253-E8AB-B9FEA2BC2891}"/>
              </a:ext>
            </a:extLst>
          </p:cNvPr>
          <p:cNvSpPr txBox="1"/>
          <p:nvPr/>
        </p:nvSpPr>
        <p:spPr>
          <a:xfrm>
            <a:off x="3131566" y="1795919"/>
            <a:ext cx="5928867"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err="1">
                <a:ln>
                  <a:noFill/>
                </a:ln>
                <a:solidFill>
                  <a:srgbClr val="C00000"/>
                </a:solidFill>
                <a:effectLst/>
                <a:uLnTx/>
                <a:uFillTx/>
                <a:latin typeface="Calibri"/>
                <a:ea typeface="+mn-ea"/>
                <a:cs typeface="+mn-cs"/>
              </a:rPr>
              <a:t>Safety</a:t>
            </a:r>
            <a:r>
              <a:rPr kumimoji="0" lang="fr-FR" sz="28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Gilteritinib</a:t>
            </a:r>
            <a:r>
              <a:rPr kumimoji="0" lang="fr-FR" sz="2400" b="1" i="0" u="none" strike="noStrike" kern="1200" cap="none" spc="0" normalizeH="0" baseline="0" noProof="0" dirty="0">
                <a:ln>
                  <a:noFill/>
                </a:ln>
                <a:solidFill>
                  <a:srgbClr val="C00000"/>
                </a:solidFill>
                <a:effectLst/>
                <a:uLnTx/>
                <a:uFillTx/>
                <a:latin typeface="Calibri"/>
                <a:ea typeface="+mn-ea"/>
                <a:cs typeface="+mn-cs"/>
              </a:rPr>
              <a:t> arm vs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Midostaurin</a:t>
            </a:r>
            <a:r>
              <a:rPr kumimoji="0" lang="fr-FR" sz="2400" b="1" i="0" u="none" strike="noStrike" kern="1200" cap="none" spc="0" normalizeH="0" baseline="0" noProof="0" dirty="0">
                <a:ln>
                  <a:noFill/>
                </a:ln>
                <a:solidFill>
                  <a:srgbClr val="C00000"/>
                </a:solidFill>
                <a:effectLst/>
                <a:uLnTx/>
                <a:uFillTx/>
                <a:latin typeface="Calibri"/>
                <a:ea typeface="+mn-ea"/>
                <a:cs typeface="+mn-cs"/>
              </a:rPr>
              <a:t> arm</a:t>
            </a:r>
            <a:r>
              <a:rPr kumimoji="0" lang="fr-FR" sz="2800" b="1" i="0" u="none" strike="noStrike" kern="1200" cap="none" spc="0" normalizeH="0" baseline="0" noProof="0" dirty="0">
                <a:ln>
                  <a:noFill/>
                </a:ln>
                <a:solidFill>
                  <a:srgbClr val="C00000"/>
                </a:solidFill>
                <a:effectLst/>
                <a:uLnTx/>
                <a:uFillTx/>
                <a:latin typeface="Calibri"/>
                <a:ea typeface="+mn-ea"/>
                <a:cs typeface="+mn-cs"/>
              </a:rPr>
              <a:t>)</a:t>
            </a:r>
          </a:p>
        </p:txBody>
      </p:sp>
    </p:spTree>
    <p:extLst>
      <p:ext uri="{BB962C8B-B14F-4D97-AF65-F5344CB8AC3E}">
        <p14:creationId xmlns:p14="http://schemas.microsoft.com/office/powerpoint/2010/main" val="901385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3322-9FD0-76CE-BF54-02858AA74BD7}"/>
              </a:ext>
            </a:extLst>
          </p:cNvPr>
          <p:cNvSpPr>
            <a:spLocks noGrp="1"/>
          </p:cNvSpPr>
          <p:nvPr>
            <p:ph type="title"/>
          </p:nvPr>
        </p:nvSpPr>
        <p:spPr/>
        <p:txBody>
          <a:bodyPr/>
          <a:lstStyle/>
          <a:p>
            <a:r>
              <a:rPr lang="fr-FR" dirty="0" err="1"/>
              <a:t>Gilteritinib</a:t>
            </a:r>
            <a:r>
              <a:rPr lang="fr-FR" dirty="0"/>
              <a:t> vs </a:t>
            </a:r>
            <a:r>
              <a:rPr lang="fr-FR" dirty="0" err="1"/>
              <a:t>Midostaurin</a:t>
            </a:r>
            <a:r>
              <a:rPr lang="fr-FR" dirty="0"/>
              <a:t> in FLT3-Mutated AML </a:t>
            </a:r>
            <a:r>
              <a:rPr kumimoji="0" lang="en-GB" b="1" i="1" u="none" strike="noStrike" kern="1200" cap="none" spc="0" normalizeH="0" baseline="0" noProof="0" dirty="0">
                <a:ln>
                  <a:noFill/>
                </a:ln>
                <a:solidFill>
                  <a:srgbClr val="C00000"/>
                </a:solidFill>
                <a:effectLst/>
                <a:uLnTx/>
                <a:uFillTx/>
                <a:ea typeface="+mj-ea"/>
                <a:cs typeface="+mj-cs"/>
              </a:rPr>
              <a:t>(5)</a:t>
            </a:r>
            <a:endParaRPr lang="en-IT" dirty="0"/>
          </a:p>
        </p:txBody>
      </p:sp>
      <p:sp>
        <p:nvSpPr>
          <p:cNvPr id="6" name="Espace réservé du texte 5">
            <a:extLst>
              <a:ext uri="{FF2B5EF4-FFF2-40B4-BE49-F238E27FC236}">
                <a16:creationId xmlns:a16="http://schemas.microsoft.com/office/drawing/2014/main" id="{F5DD4903-33C5-DD0D-79EC-FBD570F45AD9}"/>
              </a:ext>
            </a:extLst>
          </p:cNvPr>
          <p:cNvSpPr>
            <a:spLocks noGrp="1"/>
          </p:cNvSpPr>
          <p:nvPr>
            <p:ph type="body" sz="quarter" idx="10"/>
          </p:nvPr>
        </p:nvSpPr>
        <p:spPr>
          <a:xfrm>
            <a:off x="234950" y="2534338"/>
            <a:ext cx="11722100" cy="3051213"/>
          </a:xfrm>
        </p:spPr>
        <p:txBody>
          <a:bodyPr>
            <a:normAutofit/>
          </a:bodyPr>
          <a:lstStyle/>
          <a:p>
            <a:r>
              <a:rPr lang="fr-FR" dirty="0"/>
              <a:t>First phase 3 </a:t>
            </a:r>
            <a:r>
              <a:rPr lang="fr-FR" dirty="0" err="1"/>
              <a:t>head</a:t>
            </a:r>
            <a:r>
              <a:rPr lang="fr-FR" dirty="0"/>
              <a:t>-to-</a:t>
            </a:r>
            <a:r>
              <a:rPr lang="fr-FR" dirty="0" err="1"/>
              <a:t>head</a:t>
            </a:r>
            <a:r>
              <a:rPr lang="fr-FR" dirty="0"/>
              <a:t> </a:t>
            </a:r>
            <a:r>
              <a:rPr lang="fr-FR" dirty="0" err="1"/>
              <a:t>study</a:t>
            </a:r>
            <a:r>
              <a:rPr lang="fr-FR" dirty="0"/>
              <a:t> </a:t>
            </a:r>
            <a:r>
              <a:rPr lang="fr-FR" dirty="0" err="1"/>
              <a:t>comparing</a:t>
            </a:r>
            <a:r>
              <a:rPr lang="fr-FR" dirty="0"/>
              <a:t> FLT3 </a:t>
            </a:r>
            <a:r>
              <a:rPr lang="fr-FR" dirty="0" err="1"/>
              <a:t>inhibitors</a:t>
            </a:r>
            <a:r>
              <a:rPr lang="fr-FR" dirty="0"/>
              <a:t> in AML</a:t>
            </a:r>
          </a:p>
          <a:p>
            <a:endParaRPr lang="fr-FR" dirty="0"/>
          </a:p>
          <a:p>
            <a:r>
              <a:rPr lang="fr-FR" dirty="0" err="1"/>
              <a:t>Similar</a:t>
            </a:r>
            <a:r>
              <a:rPr lang="fr-FR" dirty="0"/>
              <a:t> OS </a:t>
            </a:r>
            <a:r>
              <a:rPr lang="fr-FR" dirty="0" err="1"/>
              <a:t>with</a:t>
            </a:r>
            <a:r>
              <a:rPr lang="fr-FR" dirty="0"/>
              <a:t> </a:t>
            </a:r>
            <a:r>
              <a:rPr lang="fr-FR" dirty="0" err="1"/>
              <a:t>gilteritinib</a:t>
            </a:r>
            <a:r>
              <a:rPr lang="fr-FR" dirty="0"/>
              <a:t> and </a:t>
            </a:r>
            <a:r>
              <a:rPr lang="fr-FR" dirty="0" err="1"/>
              <a:t>midostaurin</a:t>
            </a:r>
            <a:endParaRPr lang="fr-FR" dirty="0"/>
          </a:p>
          <a:p>
            <a:endParaRPr lang="fr-FR" dirty="0"/>
          </a:p>
          <a:p>
            <a:r>
              <a:rPr lang="fr-FR" dirty="0"/>
              <a:t>Trend for </a:t>
            </a:r>
            <a:r>
              <a:rPr lang="fr-FR" dirty="0" err="1"/>
              <a:t>better</a:t>
            </a:r>
            <a:r>
              <a:rPr lang="fr-FR" dirty="0"/>
              <a:t> EFS/RFS </a:t>
            </a:r>
            <a:r>
              <a:rPr lang="fr-FR" dirty="0" err="1"/>
              <a:t>with</a:t>
            </a:r>
            <a:r>
              <a:rPr lang="fr-FR" dirty="0"/>
              <a:t> </a:t>
            </a:r>
            <a:r>
              <a:rPr lang="fr-FR" dirty="0" err="1"/>
              <a:t>gilteritinib</a:t>
            </a:r>
            <a:endParaRPr lang="fr-FR" dirty="0"/>
          </a:p>
          <a:p>
            <a:endParaRPr lang="fr-FR" dirty="0"/>
          </a:p>
          <a:p>
            <a:r>
              <a:rPr lang="fr-FR" dirty="0" err="1"/>
              <a:t>Gilteritinib</a:t>
            </a:r>
            <a:r>
              <a:rPr lang="fr-FR" dirty="0"/>
              <a:t> </a:t>
            </a:r>
            <a:r>
              <a:rPr lang="fr-FR" dirty="0" err="1"/>
              <a:t>associated</a:t>
            </a:r>
            <a:r>
              <a:rPr lang="fr-FR" dirty="0"/>
              <a:t> </a:t>
            </a:r>
            <a:r>
              <a:rPr lang="fr-FR" dirty="0" err="1"/>
              <a:t>with</a:t>
            </a:r>
            <a:r>
              <a:rPr lang="fr-FR" dirty="0"/>
              <a:t> </a:t>
            </a:r>
            <a:r>
              <a:rPr lang="fr-FR" dirty="0" err="1"/>
              <a:t>slightly</a:t>
            </a:r>
            <a:r>
              <a:rPr lang="fr-FR" dirty="0"/>
              <a:t> more infections and </a:t>
            </a:r>
            <a:r>
              <a:rPr lang="fr-FR" dirty="0" err="1"/>
              <a:t>slower</a:t>
            </a:r>
            <a:r>
              <a:rPr lang="fr-FR" dirty="0"/>
              <a:t> </a:t>
            </a:r>
            <a:r>
              <a:rPr lang="fr-FR" dirty="0" err="1"/>
              <a:t>hematologic</a:t>
            </a:r>
            <a:r>
              <a:rPr lang="fr-FR" dirty="0"/>
              <a:t> </a:t>
            </a:r>
            <a:r>
              <a:rPr lang="fr-FR" dirty="0" err="1"/>
              <a:t>recovery</a:t>
            </a:r>
            <a:endParaRPr lang="fr-FR" dirty="0"/>
          </a:p>
        </p:txBody>
      </p:sp>
      <p:sp>
        <p:nvSpPr>
          <p:cNvPr id="4" name="ZoneTexte 3">
            <a:extLst>
              <a:ext uri="{FF2B5EF4-FFF2-40B4-BE49-F238E27FC236}">
                <a16:creationId xmlns:a16="http://schemas.microsoft.com/office/drawing/2014/main" id="{48B64896-9635-CED3-2B01-405FD85A3B76}"/>
              </a:ext>
            </a:extLst>
          </p:cNvPr>
          <p:cNvSpPr txBox="1"/>
          <p:nvPr/>
        </p:nvSpPr>
        <p:spPr>
          <a:xfrm>
            <a:off x="4777875" y="1710514"/>
            <a:ext cx="220445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C00000"/>
                </a:solidFill>
                <a:effectLst/>
                <a:uLnTx/>
                <a:uFillTx/>
                <a:latin typeface="Calibri"/>
                <a:ea typeface="+mn-ea"/>
                <a:cs typeface="+mn-cs"/>
              </a:rPr>
              <a:t>Conclusions</a:t>
            </a:r>
          </a:p>
        </p:txBody>
      </p:sp>
      <p:sp>
        <p:nvSpPr>
          <p:cNvPr id="3" name="Text Box 3">
            <a:extLst>
              <a:ext uri="{FF2B5EF4-FFF2-40B4-BE49-F238E27FC236}">
                <a16:creationId xmlns:a16="http://schemas.microsoft.com/office/drawing/2014/main" id="{AE28FC08-610F-1C5C-3FBC-2D1AF53699DF}"/>
              </a:ext>
            </a:extLst>
          </p:cNvPr>
          <p:cNvSpPr txBox="1">
            <a:spLocks noChangeArrowheads="1"/>
          </p:cNvSpPr>
          <p:nvPr/>
        </p:nvSpPr>
        <p:spPr bwMode="auto">
          <a:xfrm>
            <a:off x="9309095" y="6538230"/>
            <a:ext cx="288290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Raaijmakers M, abstract LB5005</a:t>
            </a:r>
          </a:p>
        </p:txBody>
      </p:sp>
    </p:spTree>
    <p:extLst>
      <p:ext uri="{BB962C8B-B14F-4D97-AF65-F5344CB8AC3E}">
        <p14:creationId xmlns:p14="http://schemas.microsoft.com/office/powerpoint/2010/main" val="211558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7D568AE-492C-F558-F92C-80A4D2DB130B}"/>
              </a:ext>
            </a:extLst>
          </p:cNvPr>
          <p:cNvSpPr>
            <a:spLocks noGrp="1"/>
          </p:cNvSpPr>
          <p:nvPr>
            <p:ph type="title"/>
          </p:nvPr>
        </p:nvSpPr>
        <p:spPr/>
        <p:txBody>
          <a:bodyPr/>
          <a:lstStyle/>
          <a:p>
            <a:r>
              <a:rPr lang="fr-FR" dirty="0"/>
              <a:t>Table of contents</a:t>
            </a:r>
          </a:p>
        </p:txBody>
      </p:sp>
      <p:graphicFrame>
        <p:nvGraphicFramePr>
          <p:cNvPr id="17" name="Tableau 16">
            <a:extLst>
              <a:ext uri="{FF2B5EF4-FFF2-40B4-BE49-F238E27FC236}">
                <a16:creationId xmlns:a16="http://schemas.microsoft.com/office/drawing/2014/main" id="{9D88CFF4-2F7D-A022-9F75-75A28F49D211}"/>
              </a:ext>
            </a:extLst>
          </p:cNvPr>
          <p:cNvGraphicFramePr>
            <a:graphicFrameLocks noGrp="1"/>
          </p:cNvGraphicFramePr>
          <p:nvPr>
            <p:extLst>
              <p:ext uri="{D42A27DB-BD31-4B8C-83A1-F6EECF244321}">
                <p14:modId xmlns:p14="http://schemas.microsoft.com/office/powerpoint/2010/main" val="2098116913"/>
              </p:ext>
            </p:extLst>
          </p:nvPr>
        </p:nvGraphicFramePr>
        <p:xfrm>
          <a:off x="731519" y="1726666"/>
          <a:ext cx="9187892" cy="4842720"/>
        </p:xfrm>
        <a:graphic>
          <a:graphicData uri="http://schemas.openxmlformats.org/drawingml/2006/table">
            <a:tbl>
              <a:tblPr/>
              <a:tblGrid>
                <a:gridCol w="7351777">
                  <a:extLst>
                    <a:ext uri="{9D8B030D-6E8A-4147-A177-3AD203B41FA5}">
                      <a16:colId xmlns:a16="http://schemas.microsoft.com/office/drawing/2014/main" val="4242103464"/>
                    </a:ext>
                  </a:extLst>
                </a:gridCol>
                <a:gridCol w="972922">
                  <a:extLst>
                    <a:ext uri="{9D8B030D-6E8A-4147-A177-3AD203B41FA5}">
                      <a16:colId xmlns:a16="http://schemas.microsoft.com/office/drawing/2014/main" val="2855131342"/>
                    </a:ext>
                  </a:extLst>
                </a:gridCol>
                <a:gridCol w="863193">
                  <a:extLst>
                    <a:ext uri="{9D8B030D-6E8A-4147-A177-3AD203B41FA5}">
                      <a16:colId xmlns:a16="http://schemas.microsoft.com/office/drawing/2014/main" val="2245664590"/>
                    </a:ext>
                  </a:extLst>
                </a:gridCol>
              </a:tblGrid>
              <a:tr h="208264">
                <a:tc>
                  <a:txBody>
                    <a:bodyPr/>
                    <a:lstStyle/>
                    <a:p>
                      <a:pPr algn="l">
                        <a:buNone/>
                      </a:pPr>
                      <a:r>
                        <a:rPr lang="fr-FR" sz="1200" b="1" dirty="0">
                          <a:solidFill>
                            <a:schemeClr val="bg1"/>
                          </a:solidFill>
                          <a:effectLst/>
                        </a:rPr>
                        <a:t>Title</a:t>
                      </a:r>
                    </a:p>
                  </a:txBody>
                  <a:tcPr marT="36000" marB="36000" anchor="ctr">
                    <a:lnL>
                      <a:noFill/>
                    </a:lnL>
                    <a:lnR>
                      <a:noFill/>
                    </a:lnR>
                    <a:lnT>
                      <a:noFill/>
                    </a:lnT>
                    <a:lnB>
                      <a:noFill/>
                    </a:lnB>
                    <a:solidFill>
                      <a:srgbClr val="C00000"/>
                    </a:solidFill>
                  </a:tcPr>
                </a:tc>
                <a:tc>
                  <a:txBody>
                    <a:bodyPr/>
                    <a:lstStyle/>
                    <a:p>
                      <a:pPr algn="r">
                        <a:buNone/>
                      </a:pPr>
                      <a:r>
                        <a:rPr lang="fr-FR" sz="1200" b="1" dirty="0">
                          <a:solidFill>
                            <a:schemeClr val="bg1"/>
                          </a:solidFill>
                          <a:effectLst/>
                        </a:rPr>
                        <a:t>Abstract</a:t>
                      </a:r>
                    </a:p>
                  </a:txBody>
                  <a:tcPr marT="36000" marB="36000" anchor="ctr">
                    <a:lnL>
                      <a:noFill/>
                    </a:lnL>
                    <a:lnR>
                      <a:noFill/>
                    </a:lnR>
                    <a:lnT>
                      <a:noFill/>
                    </a:lnT>
                    <a:lnB>
                      <a:noFill/>
                    </a:lnB>
                    <a:solidFill>
                      <a:srgbClr val="C00000"/>
                    </a:solidFill>
                  </a:tcPr>
                </a:tc>
                <a:tc>
                  <a:txBody>
                    <a:bodyPr/>
                    <a:lstStyle/>
                    <a:p>
                      <a:pPr algn="r"/>
                      <a:r>
                        <a:rPr lang="fr-FR" sz="1200" b="1" dirty="0">
                          <a:solidFill>
                            <a:schemeClr val="bg1"/>
                          </a:solidFill>
                          <a:effectLst/>
                        </a:rPr>
                        <a:t>Slides</a:t>
                      </a:r>
                      <a:endParaRPr lang="fr-FR" sz="1200" b="1" dirty="0">
                        <a:solidFill>
                          <a:schemeClr val="bg1"/>
                        </a:solidFill>
                      </a:endParaRPr>
                    </a:p>
                  </a:txBody>
                  <a:tcPr marT="36000" marB="36000" anchor="ctr">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865231246"/>
                  </a:ext>
                </a:extLst>
              </a:tr>
              <a:tr h="201368">
                <a:tc>
                  <a:txBody>
                    <a:bodyPr/>
                    <a:lstStyle/>
                    <a:p>
                      <a:pPr fontAlgn="t">
                        <a:buNone/>
                      </a:pPr>
                      <a:r>
                        <a:rPr lang="fr-FR" sz="1200" dirty="0">
                          <a:solidFill>
                            <a:schemeClr val="tx1"/>
                          </a:solidFill>
                          <a:effectLst/>
                        </a:rPr>
                        <a:t>Triplet </a:t>
                      </a:r>
                      <a:r>
                        <a:rPr lang="fr-FR" sz="1200" dirty="0" err="1">
                          <a:solidFill>
                            <a:schemeClr val="tx1"/>
                          </a:solidFill>
                          <a:effectLst/>
                        </a:rPr>
                        <a:t>Therapy</a:t>
                      </a:r>
                      <a:r>
                        <a:rPr lang="fr-FR" sz="1200" dirty="0">
                          <a:solidFill>
                            <a:schemeClr val="tx1"/>
                          </a:solidFill>
                          <a:effectLst/>
                        </a:rPr>
                        <a:t> (IVO + VEN + AZA) in IDH1-Mutated AML</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S127</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4–10</a:t>
                      </a:r>
                    </a:p>
                  </a:txBody>
                  <a:tcPr marT="36000" marB="36000" anchor="ctr">
                    <a:lnL>
                      <a:noFill/>
                    </a:lnL>
                    <a:lnR>
                      <a:noFill/>
                    </a:lnR>
                    <a:lnT w="12700" cmpd="sng">
                      <a:noFill/>
                      <a:prstDash val="solid"/>
                    </a:lnT>
                    <a:lnB>
                      <a:noFill/>
                    </a:lnB>
                    <a:noFill/>
                  </a:tcPr>
                </a:tc>
                <a:extLst>
                  <a:ext uri="{0D108BD9-81ED-4DB2-BD59-A6C34878D82A}">
                    <a16:rowId xmlns:a16="http://schemas.microsoft.com/office/drawing/2014/main" val="1185516912"/>
                  </a:ext>
                </a:extLst>
              </a:tr>
              <a:tr h="201368">
                <a:tc>
                  <a:txBody>
                    <a:bodyPr/>
                    <a:lstStyle/>
                    <a:p>
                      <a:pPr fontAlgn="t">
                        <a:buNone/>
                      </a:pPr>
                      <a:r>
                        <a:rPr lang="fr-FR" sz="1200" dirty="0" err="1">
                          <a:solidFill>
                            <a:schemeClr val="tx1"/>
                          </a:solidFill>
                          <a:effectLst/>
                        </a:rPr>
                        <a:t>Ivosidenib</a:t>
                      </a:r>
                      <a:r>
                        <a:rPr lang="fr-FR" sz="1200" dirty="0">
                          <a:solidFill>
                            <a:schemeClr val="tx1"/>
                          </a:solidFill>
                          <a:effectLst/>
                        </a:rPr>
                        <a:t>-Based Triplet </a:t>
                      </a:r>
                      <a:r>
                        <a:rPr lang="fr-FR" sz="1200" dirty="0" err="1">
                          <a:solidFill>
                            <a:schemeClr val="tx1"/>
                          </a:solidFill>
                          <a:effectLst/>
                        </a:rPr>
                        <a:t>Therapy</a:t>
                      </a:r>
                      <a:r>
                        <a:rPr lang="fr-FR" sz="1200" dirty="0">
                          <a:solidFill>
                            <a:schemeClr val="tx1"/>
                          </a:solidFill>
                          <a:effectLst/>
                        </a:rPr>
                        <a:t> </a:t>
                      </a:r>
                      <a:r>
                        <a:rPr lang="fr-FR" sz="1200" dirty="0" err="1">
                          <a:solidFill>
                            <a:schemeClr val="tx1"/>
                          </a:solidFill>
                          <a:effectLst/>
                        </a:rPr>
                        <a:t>Compared</a:t>
                      </a:r>
                      <a:r>
                        <a:rPr lang="fr-FR" sz="1200" dirty="0">
                          <a:solidFill>
                            <a:schemeClr val="tx1"/>
                          </a:solidFill>
                          <a:effectLst/>
                        </a:rPr>
                        <a:t> </a:t>
                      </a:r>
                      <a:r>
                        <a:rPr lang="fr-FR" sz="1200" dirty="0" err="1">
                          <a:solidFill>
                            <a:schemeClr val="tx1"/>
                          </a:solidFill>
                          <a:effectLst/>
                        </a:rPr>
                        <a:t>with</a:t>
                      </a:r>
                      <a:r>
                        <a:rPr lang="fr-FR" sz="1200" dirty="0">
                          <a:solidFill>
                            <a:schemeClr val="tx1"/>
                          </a:solidFill>
                          <a:effectLst/>
                        </a:rPr>
                        <a:t> Doublet </a:t>
                      </a:r>
                      <a:r>
                        <a:rPr lang="fr-FR" sz="1200" dirty="0" err="1">
                          <a:solidFill>
                            <a:schemeClr val="tx1"/>
                          </a:solidFill>
                          <a:effectLst/>
                        </a:rPr>
                        <a:t>Regimens</a:t>
                      </a:r>
                      <a:r>
                        <a:rPr lang="fr-FR" sz="1200" dirty="0">
                          <a:solidFill>
                            <a:schemeClr val="tx1"/>
                          </a:solidFill>
                          <a:effectLst/>
                        </a:rPr>
                        <a:t> in IDH1-Mutated AML</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PF513</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11–14</a:t>
                      </a:r>
                    </a:p>
                  </a:txBody>
                  <a:tcPr marT="36000" marB="36000" anchor="ctr">
                    <a:lnL>
                      <a:noFill/>
                    </a:lnL>
                    <a:lnR>
                      <a:noFill/>
                    </a:lnR>
                    <a:lnT>
                      <a:noFill/>
                    </a:lnT>
                    <a:lnB>
                      <a:noFill/>
                    </a:lnB>
                    <a:noFill/>
                  </a:tcPr>
                </a:tc>
                <a:extLst>
                  <a:ext uri="{0D108BD9-81ED-4DB2-BD59-A6C34878D82A}">
                    <a16:rowId xmlns:a16="http://schemas.microsoft.com/office/drawing/2014/main" val="849774889"/>
                  </a:ext>
                </a:extLst>
              </a:tr>
              <a:tr h="201368">
                <a:tc>
                  <a:txBody>
                    <a:bodyPr/>
                    <a:lstStyle/>
                    <a:p>
                      <a:pPr fontAlgn="t">
                        <a:buNone/>
                      </a:pPr>
                      <a:r>
                        <a:rPr lang="fr-FR" sz="1200" dirty="0">
                          <a:solidFill>
                            <a:schemeClr val="tx1"/>
                          </a:solidFill>
                          <a:effectLst/>
                        </a:rPr>
                        <a:t>ALIDHE: </a:t>
                      </a:r>
                      <a:r>
                        <a:rPr lang="fr-FR" sz="1200" dirty="0" err="1">
                          <a:solidFill>
                            <a:schemeClr val="tx1"/>
                          </a:solidFill>
                          <a:effectLst/>
                        </a:rPr>
                        <a:t>Ivosidenib</a:t>
                      </a:r>
                      <a:r>
                        <a:rPr lang="fr-FR" sz="1200" dirty="0">
                          <a:solidFill>
                            <a:schemeClr val="tx1"/>
                          </a:solidFill>
                          <a:effectLst/>
                        </a:rPr>
                        <a:t> + </a:t>
                      </a:r>
                      <a:r>
                        <a:rPr lang="fr-FR" sz="1200" dirty="0" err="1">
                          <a:solidFill>
                            <a:schemeClr val="tx1"/>
                          </a:solidFill>
                          <a:effectLst/>
                        </a:rPr>
                        <a:t>Azacitidine</a:t>
                      </a:r>
                      <a:r>
                        <a:rPr lang="fr-FR" sz="1200" dirty="0">
                          <a:solidFill>
                            <a:schemeClr val="tx1"/>
                          </a:solidFill>
                          <a:effectLst/>
                        </a:rPr>
                        <a:t> in </a:t>
                      </a:r>
                      <a:r>
                        <a:rPr lang="fr-FR" sz="1200" dirty="0" err="1">
                          <a:solidFill>
                            <a:schemeClr val="tx1"/>
                          </a:solidFill>
                          <a:effectLst/>
                        </a:rPr>
                        <a:t>Newly</a:t>
                      </a:r>
                      <a:r>
                        <a:rPr lang="fr-FR" sz="1200" dirty="0">
                          <a:solidFill>
                            <a:schemeClr val="tx1"/>
                          </a:solidFill>
                          <a:effectLst/>
                        </a:rPr>
                        <a:t> </a:t>
                      </a:r>
                      <a:r>
                        <a:rPr lang="fr-FR" sz="1200" dirty="0" err="1">
                          <a:solidFill>
                            <a:schemeClr val="tx1"/>
                          </a:solidFill>
                          <a:effectLst/>
                        </a:rPr>
                        <a:t>Diagnosed</a:t>
                      </a:r>
                      <a:r>
                        <a:rPr lang="fr-FR" sz="1200" dirty="0">
                          <a:solidFill>
                            <a:schemeClr val="tx1"/>
                          </a:solidFill>
                          <a:effectLst/>
                        </a:rPr>
                        <a:t> IDH1-Mutated AML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PS1599</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15–19</a:t>
                      </a:r>
                    </a:p>
                  </a:txBody>
                  <a:tcPr marT="36000" marB="36000" anchor="ctr">
                    <a:lnL>
                      <a:noFill/>
                    </a:lnL>
                    <a:lnR>
                      <a:noFill/>
                    </a:lnR>
                    <a:lnT>
                      <a:noFill/>
                    </a:lnT>
                    <a:lnB>
                      <a:noFill/>
                    </a:lnB>
                    <a:noFill/>
                  </a:tcPr>
                </a:tc>
                <a:extLst>
                  <a:ext uri="{0D108BD9-81ED-4DB2-BD59-A6C34878D82A}">
                    <a16:rowId xmlns:a16="http://schemas.microsoft.com/office/drawing/2014/main" val="3253355421"/>
                  </a:ext>
                </a:extLst>
              </a:tr>
              <a:tr h="201368">
                <a:tc>
                  <a:txBody>
                    <a:bodyPr/>
                    <a:lstStyle/>
                    <a:p>
                      <a:pPr fontAlgn="t">
                        <a:buNone/>
                      </a:pPr>
                      <a:r>
                        <a:rPr lang="fr-FR" sz="1200" dirty="0" err="1">
                          <a:solidFill>
                            <a:schemeClr val="tx1"/>
                          </a:solidFill>
                          <a:effectLst/>
                        </a:rPr>
                        <a:t>Clinical</a:t>
                      </a:r>
                      <a:r>
                        <a:rPr lang="fr-FR" sz="1200" dirty="0">
                          <a:solidFill>
                            <a:schemeClr val="tx1"/>
                          </a:solidFill>
                          <a:effectLst/>
                        </a:rPr>
                        <a:t> </a:t>
                      </a:r>
                      <a:r>
                        <a:rPr lang="fr-FR" sz="1200" dirty="0" err="1">
                          <a:solidFill>
                            <a:schemeClr val="tx1"/>
                          </a:solidFill>
                          <a:effectLst/>
                        </a:rPr>
                        <a:t>Outcomes</a:t>
                      </a:r>
                      <a:r>
                        <a:rPr lang="fr-FR" sz="1200" dirty="0">
                          <a:solidFill>
                            <a:schemeClr val="tx1"/>
                          </a:solidFill>
                          <a:effectLst/>
                        </a:rPr>
                        <a:t> in IDH1-Mutated AML by Race-</a:t>
                      </a:r>
                      <a:r>
                        <a:rPr lang="fr-FR" sz="1200" dirty="0" err="1">
                          <a:solidFill>
                            <a:schemeClr val="tx1"/>
                          </a:solidFill>
                          <a:effectLst/>
                        </a:rPr>
                        <a:t>Ethnicity</a:t>
                      </a:r>
                      <a:endParaRPr lang="fr-FR" sz="1200" dirty="0">
                        <a:solidFill>
                          <a:schemeClr val="tx1"/>
                        </a:solidFill>
                        <a:effectLst/>
                      </a:endParaRP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PS1642</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20–24</a:t>
                      </a:r>
                    </a:p>
                  </a:txBody>
                  <a:tcPr marT="36000" marB="36000" anchor="ctr">
                    <a:lnL>
                      <a:noFill/>
                    </a:lnL>
                    <a:lnR>
                      <a:noFill/>
                    </a:lnR>
                    <a:lnT>
                      <a:noFill/>
                    </a:lnT>
                    <a:lnB>
                      <a:noFill/>
                    </a:lnB>
                    <a:noFill/>
                  </a:tcPr>
                </a:tc>
                <a:extLst>
                  <a:ext uri="{0D108BD9-81ED-4DB2-BD59-A6C34878D82A}">
                    <a16:rowId xmlns:a16="http://schemas.microsoft.com/office/drawing/2014/main" val="2094475215"/>
                  </a:ext>
                </a:extLst>
              </a:tr>
              <a:tr h="201368">
                <a:tc>
                  <a:txBody>
                    <a:bodyPr/>
                    <a:lstStyle/>
                    <a:p>
                      <a:pPr fontAlgn="t">
                        <a:buNone/>
                      </a:pPr>
                      <a:r>
                        <a:rPr lang="fr-FR" sz="1200">
                          <a:solidFill>
                            <a:schemeClr val="tx1"/>
                          </a:solidFill>
                          <a:effectLst/>
                        </a:rPr>
                        <a:t>Gilteritinib vs Midostaurin in FLT3-Mutated AML</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LB5005</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25–29</a:t>
                      </a:r>
                    </a:p>
                  </a:txBody>
                  <a:tcPr marT="36000" marB="36000" anchor="ctr">
                    <a:lnL>
                      <a:noFill/>
                    </a:lnL>
                    <a:lnR>
                      <a:noFill/>
                    </a:lnR>
                    <a:lnT>
                      <a:noFill/>
                    </a:lnT>
                    <a:lnB>
                      <a:noFill/>
                    </a:lnB>
                    <a:noFill/>
                  </a:tcPr>
                </a:tc>
                <a:extLst>
                  <a:ext uri="{0D108BD9-81ED-4DB2-BD59-A6C34878D82A}">
                    <a16:rowId xmlns:a16="http://schemas.microsoft.com/office/drawing/2014/main" val="1366952788"/>
                  </a:ext>
                </a:extLst>
              </a:tr>
              <a:tr h="201368">
                <a:tc>
                  <a:txBody>
                    <a:bodyPr/>
                    <a:lstStyle/>
                    <a:p>
                      <a:pPr fontAlgn="t">
                        <a:buNone/>
                      </a:pPr>
                      <a:r>
                        <a:rPr lang="fr-FR" sz="1200">
                          <a:solidFill>
                            <a:schemeClr val="tx1"/>
                          </a:solidFill>
                          <a:effectLst/>
                        </a:rPr>
                        <a:t>Efficacy of Revumenib in AML Harboring NPM1-Mutated Co-mutations: Post-hoc Analysis of AUGMENT-101</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PF514</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30–34</a:t>
                      </a:r>
                    </a:p>
                  </a:txBody>
                  <a:tcPr marT="36000" marB="36000" anchor="ctr">
                    <a:lnL>
                      <a:noFill/>
                    </a:lnL>
                    <a:lnR>
                      <a:noFill/>
                    </a:lnR>
                    <a:lnT>
                      <a:noFill/>
                    </a:lnT>
                    <a:lnB>
                      <a:noFill/>
                    </a:lnB>
                    <a:noFill/>
                  </a:tcPr>
                </a:tc>
                <a:extLst>
                  <a:ext uri="{0D108BD9-81ED-4DB2-BD59-A6C34878D82A}">
                    <a16:rowId xmlns:a16="http://schemas.microsoft.com/office/drawing/2014/main" val="2756526195"/>
                  </a:ext>
                </a:extLst>
              </a:tr>
              <a:tr h="201368">
                <a:tc>
                  <a:txBody>
                    <a:bodyPr/>
                    <a:lstStyle/>
                    <a:p>
                      <a:pPr fontAlgn="t">
                        <a:buNone/>
                      </a:pPr>
                      <a:r>
                        <a:rPr lang="fr-FR" sz="1200">
                          <a:solidFill>
                            <a:schemeClr val="tx1"/>
                          </a:solidFill>
                          <a:effectLst/>
                        </a:rPr>
                        <a:t>OPTI-AML: 28 vs 14 Days VEN + AZA in Newly Diagnosed AML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S126</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35–40</a:t>
                      </a:r>
                    </a:p>
                  </a:txBody>
                  <a:tcPr marT="36000" marB="36000" anchor="ctr">
                    <a:lnL>
                      <a:noFill/>
                    </a:lnL>
                    <a:lnR>
                      <a:noFill/>
                    </a:lnR>
                    <a:lnT>
                      <a:noFill/>
                    </a:lnT>
                    <a:lnB>
                      <a:noFill/>
                    </a:lnB>
                    <a:noFill/>
                  </a:tcPr>
                </a:tc>
                <a:extLst>
                  <a:ext uri="{0D108BD9-81ED-4DB2-BD59-A6C34878D82A}">
                    <a16:rowId xmlns:a16="http://schemas.microsoft.com/office/drawing/2014/main" val="3361379452"/>
                  </a:ext>
                </a:extLst>
              </a:tr>
              <a:tr h="201368">
                <a:tc>
                  <a:txBody>
                    <a:bodyPr/>
                    <a:lstStyle/>
                    <a:p>
                      <a:pPr fontAlgn="t">
                        <a:buNone/>
                      </a:pPr>
                      <a:r>
                        <a:rPr lang="fr-FR" sz="1200">
                          <a:solidFill>
                            <a:schemeClr val="tx1"/>
                          </a:solidFill>
                          <a:effectLst/>
                        </a:rPr>
                        <a:t>LD-VENEX: Reduced-Duration VEN + AZA in de novo AML, Secondary AML and R/R AML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S129</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41–45</a:t>
                      </a:r>
                    </a:p>
                  </a:txBody>
                  <a:tcPr marT="36000" marB="36000" anchor="ctr">
                    <a:lnL>
                      <a:noFill/>
                    </a:lnL>
                    <a:lnR>
                      <a:noFill/>
                    </a:lnR>
                    <a:lnT>
                      <a:noFill/>
                    </a:lnT>
                    <a:lnB>
                      <a:noFill/>
                    </a:lnB>
                    <a:noFill/>
                  </a:tcPr>
                </a:tc>
                <a:extLst>
                  <a:ext uri="{0D108BD9-81ED-4DB2-BD59-A6C34878D82A}">
                    <a16:rowId xmlns:a16="http://schemas.microsoft.com/office/drawing/2014/main" val="1959372171"/>
                  </a:ext>
                </a:extLst>
              </a:tr>
              <a:tr h="201368">
                <a:tc>
                  <a:txBody>
                    <a:bodyPr/>
                    <a:lstStyle/>
                    <a:p>
                      <a:pPr fontAlgn="t">
                        <a:buNone/>
                      </a:pPr>
                      <a:r>
                        <a:rPr lang="fr-FR" sz="1200">
                          <a:solidFill>
                            <a:schemeClr val="tx1"/>
                          </a:solidFill>
                          <a:effectLst/>
                        </a:rPr>
                        <a:t>IDH1 Testing and Frontline Treatment Patterns in AML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PF517</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46–50</a:t>
                      </a:r>
                    </a:p>
                  </a:txBody>
                  <a:tcPr marT="36000" marB="36000" anchor="ctr">
                    <a:lnL>
                      <a:noFill/>
                    </a:lnL>
                    <a:lnR>
                      <a:noFill/>
                    </a:lnR>
                    <a:lnT>
                      <a:noFill/>
                    </a:lnT>
                    <a:lnB>
                      <a:noFill/>
                    </a:lnB>
                    <a:noFill/>
                  </a:tcPr>
                </a:tc>
                <a:extLst>
                  <a:ext uri="{0D108BD9-81ED-4DB2-BD59-A6C34878D82A}">
                    <a16:rowId xmlns:a16="http://schemas.microsoft.com/office/drawing/2014/main" val="3728320881"/>
                  </a:ext>
                </a:extLst>
              </a:tr>
              <a:tr h="201368">
                <a:tc>
                  <a:txBody>
                    <a:bodyPr/>
                    <a:lstStyle/>
                    <a:p>
                      <a:pPr fontAlgn="t">
                        <a:buNone/>
                      </a:pPr>
                      <a:r>
                        <a:rPr lang="fr-FR" sz="1200">
                          <a:solidFill>
                            <a:schemeClr val="tx1"/>
                          </a:solidFill>
                          <a:effectLst/>
                        </a:rPr>
                        <a:t>Frontline Treatment Intensity and Survival in IDH-Mutated AML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PS1645</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51–53</a:t>
                      </a:r>
                    </a:p>
                  </a:txBody>
                  <a:tcPr marT="36000" marB="36000" anchor="ctr">
                    <a:lnL>
                      <a:noFill/>
                    </a:lnL>
                    <a:lnR>
                      <a:noFill/>
                    </a:lnR>
                    <a:lnT>
                      <a:noFill/>
                    </a:lnT>
                    <a:lnB>
                      <a:noFill/>
                    </a:lnB>
                    <a:noFill/>
                  </a:tcPr>
                </a:tc>
                <a:extLst>
                  <a:ext uri="{0D108BD9-81ED-4DB2-BD59-A6C34878D82A}">
                    <a16:rowId xmlns:a16="http://schemas.microsoft.com/office/drawing/2014/main" val="150387857"/>
                  </a:ext>
                </a:extLst>
              </a:tr>
              <a:tr h="201368">
                <a:tc>
                  <a:txBody>
                    <a:bodyPr/>
                    <a:lstStyle/>
                    <a:p>
                      <a:pPr fontAlgn="t">
                        <a:buNone/>
                      </a:pPr>
                      <a:r>
                        <a:rPr lang="fr-FR" sz="1200">
                          <a:solidFill>
                            <a:schemeClr val="tx1"/>
                          </a:solidFill>
                          <a:effectLst/>
                        </a:rPr>
                        <a:t>Post-Transplant Revumenib in KMT2Ar, NPM1m, and NUP98r AML: AUGMENT-101</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PS1631</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54–57</a:t>
                      </a:r>
                    </a:p>
                  </a:txBody>
                  <a:tcPr marT="36000" marB="36000" anchor="ctr">
                    <a:lnL>
                      <a:noFill/>
                    </a:lnL>
                    <a:lnR>
                      <a:noFill/>
                    </a:lnR>
                    <a:lnT>
                      <a:noFill/>
                    </a:lnT>
                    <a:lnB>
                      <a:noFill/>
                    </a:lnB>
                    <a:noFill/>
                  </a:tcPr>
                </a:tc>
                <a:extLst>
                  <a:ext uri="{0D108BD9-81ED-4DB2-BD59-A6C34878D82A}">
                    <a16:rowId xmlns:a16="http://schemas.microsoft.com/office/drawing/2014/main" val="2888460568"/>
                  </a:ext>
                </a:extLst>
              </a:tr>
              <a:tr h="201368">
                <a:tc>
                  <a:txBody>
                    <a:bodyPr/>
                    <a:lstStyle/>
                    <a:p>
                      <a:pPr fontAlgn="t">
                        <a:buNone/>
                      </a:pPr>
                      <a:r>
                        <a:rPr lang="fr-FR" sz="1200">
                          <a:solidFill>
                            <a:schemeClr val="tx1"/>
                          </a:solidFill>
                          <a:effectLst/>
                        </a:rPr>
                        <a:t>Revumenib Maintenance After Allogeneic SCT in AML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PS1629</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58–62</a:t>
                      </a:r>
                    </a:p>
                  </a:txBody>
                  <a:tcPr marT="36000" marB="36000" anchor="ctr">
                    <a:lnL>
                      <a:noFill/>
                    </a:lnL>
                    <a:lnR>
                      <a:noFill/>
                    </a:lnR>
                    <a:lnT>
                      <a:noFill/>
                    </a:lnT>
                    <a:lnB>
                      <a:noFill/>
                    </a:lnB>
                    <a:noFill/>
                  </a:tcPr>
                </a:tc>
                <a:extLst>
                  <a:ext uri="{0D108BD9-81ED-4DB2-BD59-A6C34878D82A}">
                    <a16:rowId xmlns:a16="http://schemas.microsoft.com/office/drawing/2014/main" val="4263378118"/>
                  </a:ext>
                </a:extLst>
              </a:tr>
              <a:tr h="201368">
                <a:tc>
                  <a:txBody>
                    <a:bodyPr/>
                    <a:lstStyle/>
                    <a:p>
                      <a:pPr fontAlgn="t">
                        <a:buNone/>
                      </a:pPr>
                      <a:r>
                        <a:rPr lang="fr-FR" sz="1200">
                          <a:solidFill>
                            <a:schemeClr val="tx1"/>
                          </a:solidFill>
                          <a:effectLst/>
                        </a:rPr>
                        <a:t>Long-Term Follow-Up of Revumenib in Pediatric/YA KMT2A-r Acute Leukemia</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PS508</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63–67</a:t>
                      </a:r>
                    </a:p>
                  </a:txBody>
                  <a:tcPr marT="36000" marB="36000" anchor="ctr">
                    <a:lnL>
                      <a:noFill/>
                    </a:lnL>
                    <a:lnR>
                      <a:noFill/>
                    </a:lnR>
                    <a:lnT>
                      <a:noFill/>
                    </a:lnT>
                    <a:lnB>
                      <a:noFill/>
                    </a:lnB>
                    <a:noFill/>
                  </a:tcPr>
                </a:tc>
                <a:extLst>
                  <a:ext uri="{0D108BD9-81ED-4DB2-BD59-A6C34878D82A}">
                    <a16:rowId xmlns:a16="http://schemas.microsoft.com/office/drawing/2014/main" val="612580204"/>
                  </a:ext>
                </a:extLst>
              </a:tr>
              <a:tr h="201368">
                <a:tc>
                  <a:txBody>
                    <a:bodyPr/>
                    <a:lstStyle/>
                    <a:p>
                      <a:pPr fontAlgn="t">
                        <a:buNone/>
                      </a:pPr>
                      <a:r>
                        <a:rPr lang="fr-FR" sz="1200">
                          <a:solidFill>
                            <a:schemeClr val="tx1"/>
                          </a:solidFill>
                          <a:effectLst/>
                        </a:rPr>
                        <a:t>Revumenib + Intensive Chemotherapy in Newly Diagnosed AML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PF489-1</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68–71</a:t>
                      </a:r>
                    </a:p>
                  </a:txBody>
                  <a:tcPr marT="36000" marB="36000" anchor="ctr">
                    <a:lnL>
                      <a:noFill/>
                    </a:lnL>
                    <a:lnR>
                      <a:noFill/>
                    </a:lnR>
                    <a:lnT>
                      <a:noFill/>
                    </a:lnT>
                    <a:lnB>
                      <a:noFill/>
                    </a:lnB>
                    <a:noFill/>
                  </a:tcPr>
                </a:tc>
                <a:extLst>
                  <a:ext uri="{0D108BD9-81ED-4DB2-BD59-A6C34878D82A}">
                    <a16:rowId xmlns:a16="http://schemas.microsoft.com/office/drawing/2014/main" val="4098505162"/>
                  </a:ext>
                </a:extLst>
              </a:tr>
              <a:tr h="201368">
                <a:tc>
                  <a:txBody>
                    <a:bodyPr/>
                    <a:lstStyle/>
                    <a:p>
                      <a:pPr fontAlgn="t">
                        <a:buNone/>
                      </a:pPr>
                      <a:r>
                        <a:rPr lang="fr-FR" sz="1200">
                          <a:solidFill>
                            <a:schemeClr val="tx1"/>
                          </a:solidFill>
                          <a:effectLst/>
                        </a:rPr>
                        <a:t>Targeted Triplet Strategies in FLT3- and IDH1-Mutated AML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PF565</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72–75</a:t>
                      </a:r>
                    </a:p>
                  </a:txBody>
                  <a:tcPr marT="36000" marB="36000" anchor="ctr">
                    <a:lnL>
                      <a:noFill/>
                    </a:lnL>
                    <a:lnR>
                      <a:noFill/>
                    </a:lnR>
                    <a:lnT>
                      <a:noFill/>
                    </a:lnT>
                    <a:lnB>
                      <a:noFill/>
                    </a:lnB>
                    <a:noFill/>
                  </a:tcPr>
                </a:tc>
                <a:extLst>
                  <a:ext uri="{0D108BD9-81ED-4DB2-BD59-A6C34878D82A}">
                    <a16:rowId xmlns:a16="http://schemas.microsoft.com/office/drawing/2014/main" val="3161603313"/>
                  </a:ext>
                </a:extLst>
              </a:tr>
              <a:tr h="201368">
                <a:tc>
                  <a:txBody>
                    <a:bodyPr/>
                    <a:lstStyle/>
                    <a:p>
                      <a:pPr fontAlgn="t">
                        <a:buNone/>
                      </a:pPr>
                      <a:r>
                        <a:rPr lang="fr-FR" sz="1200">
                          <a:solidFill>
                            <a:schemeClr val="tx1"/>
                          </a:solidFill>
                          <a:effectLst/>
                        </a:rPr>
                        <a:t>Ziftomenib + Intensive Chemotherapy: Long-Term Results of the KOMET-007 Study</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S130</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76–81</a:t>
                      </a:r>
                    </a:p>
                  </a:txBody>
                  <a:tcPr marT="36000" marB="36000" anchor="ctr">
                    <a:lnL>
                      <a:noFill/>
                    </a:lnL>
                    <a:lnR>
                      <a:noFill/>
                    </a:lnR>
                    <a:lnT>
                      <a:noFill/>
                    </a:lnT>
                    <a:lnB>
                      <a:noFill/>
                    </a:lnB>
                    <a:noFill/>
                  </a:tcPr>
                </a:tc>
                <a:extLst>
                  <a:ext uri="{0D108BD9-81ED-4DB2-BD59-A6C34878D82A}">
                    <a16:rowId xmlns:a16="http://schemas.microsoft.com/office/drawing/2014/main" val="1736866853"/>
                  </a:ext>
                </a:extLst>
              </a:tr>
              <a:tr h="201368">
                <a:tc>
                  <a:txBody>
                    <a:bodyPr/>
                    <a:lstStyle/>
                    <a:p>
                      <a:pPr fontAlgn="t">
                        <a:buNone/>
                      </a:pPr>
                      <a:r>
                        <a:rPr lang="fr-FR" sz="1200">
                          <a:solidFill>
                            <a:schemeClr val="tx1"/>
                          </a:solidFill>
                          <a:effectLst/>
                        </a:rPr>
                        <a:t>Ziftomenib Exposure–Response Analysis in NPM1m/KMT2Ar AML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PF537</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82–83</a:t>
                      </a:r>
                    </a:p>
                  </a:txBody>
                  <a:tcPr marT="36000" marB="36000" anchor="ctr">
                    <a:lnL>
                      <a:noFill/>
                    </a:lnL>
                    <a:lnR>
                      <a:noFill/>
                    </a:lnR>
                    <a:lnT>
                      <a:noFill/>
                    </a:lnT>
                    <a:lnB>
                      <a:noFill/>
                    </a:lnB>
                    <a:noFill/>
                  </a:tcPr>
                </a:tc>
                <a:extLst>
                  <a:ext uri="{0D108BD9-81ED-4DB2-BD59-A6C34878D82A}">
                    <a16:rowId xmlns:a16="http://schemas.microsoft.com/office/drawing/2014/main" val="1428783307"/>
                  </a:ext>
                </a:extLst>
              </a:tr>
              <a:tr h="201368">
                <a:tc>
                  <a:txBody>
                    <a:bodyPr/>
                    <a:lstStyle/>
                    <a:p>
                      <a:pPr fontAlgn="t">
                        <a:buNone/>
                      </a:pPr>
                      <a:r>
                        <a:rPr lang="fr-FR" sz="1200" dirty="0">
                          <a:solidFill>
                            <a:schemeClr val="tx1"/>
                          </a:solidFill>
                          <a:effectLst/>
                        </a:rPr>
                        <a:t>Acquired MEN1 Resistance Mutations </a:t>
                      </a:r>
                      <a:r>
                        <a:rPr lang="fr-FR" sz="1200" dirty="0" err="1">
                          <a:solidFill>
                            <a:schemeClr val="tx1"/>
                          </a:solidFill>
                          <a:effectLst/>
                        </a:rPr>
                        <a:t>Identified</a:t>
                      </a:r>
                      <a:r>
                        <a:rPr lang="fr-FR" sz="1200" dirty="0">
                          <a:solidFill>
                            <a:schemeClr val="tx1"/>
                          </a:solidFill>
                          <a:effectLst/>
                        </a:rPr>
                        <a:t> During Menin-KMT2A Inhibition in a Phase 1 </a:t>
                      </a:r>
                      <a:r>
                        <a:rPr lang="fr-FR" sz="1200" dirty="0" err="1">
                          <a:solidFill>
                            <a:schemeClr val="tx1"/>
                          </a:solidFill>
                          <a:effectLst/>
                        </a:rPr>
                        <a:t>Enzomenib</a:t>
                      </a:r>
                      <a:r>
                        <a:rPr lang="fr-FR" sz="1200" dirty="0">
                          <a:solidFill>
                            <a:schemeClr val="tx1"/>
                          </a:solidFill>
                          <a:effectLst/>
                        </a:rPr>
                        <a:t> Trial</a:t>
                      </a:r>
                    </a:p>
                  </a:txBody>
                  <a:tcPr marT="36000" marB="36000" anchor="ctr">
                    <a:lnL>
                      <a:noFill/>
                    </a:lnL>
                    <a:lnR>
                      <a:noFill/>
                    </a:lnR>
                    <a:lnT>
                      <a:noFill/>
                    </a:lnT>
                    <a:lnB>
                      <a:noFill/>
                    </a:lnB>
                    <a:noFill/>
                  </a:tcPr>
                </a:tc>
                <a:tc>
                  <a:txBody>
                    <a:bodyPr/>
                    <a:lstStyle/>
                    <a:p>
                      <a:pPr algn="r" fontAlgn="t">
                        <a:buNone/>
                      </a:pPr>
                      <a:r>
                        <a:rPr lang="fr-FR" sz="1200">
                          <a:solidFill>
                            <a:schemeClr val="tx1"/>
                          </a:solidFill>
                          <a:effectLst/>
                        </a:rPr>
                        <a:t>PS1527</a:t>
                      </a:r>
                    </a:p>
                  </a:txBody>
                  <a:tcPr marT="36000" marB="36000" anchor="ctr">
                    <a:lnL>
                      <a:noFill/>
                    </a:lnL>
                    <a:lnR>
                      <a:noFill/>
                    </a:lnR>
                    <a:lnT>
                      <a:noFill/>
                    </a:lnT>
                    <a:lnB>
                      <a:noFill/>
                    </a:lnB>
                    <a:noFill/>
                  </a:tcPr>
                </a:tc>
                <a:tc>
                  <a:txBody>
                    <a:bodyPr/>
                    <a:lstStyle/>
                    <a:p>
                      <a:pPr algn="r" fontAlgn="t">
                        <a:buNone/>
                      </a:pPr>
                      <a:r>
                        <a:rPr lang="fr-FR" sz="1200" dirty="0">
                          <a:solidFill>
                            <a:schemeClr val="tx1"/>
                          </a:solidFill>
                          <a:effectLst/>
                        </a:rPr>
                        <a:t>84–88</a:t>
                      </a:r>
                    </a:p>
                  </a:txBody>
                  <a:tcPr marT="36000" marB="36000" anchor="ctr">
                    <a:lnL>
                      <a:noFill/>
                    </a:lnL>
                    <a:lnR>
                      <a:noFill/>
                    </a:lnR>
                    <a:lnT>
                      <a:noFill/>
                    </a:lnT>
                    <a:lnB>
                      <a:noFill/>
                    </a:lnB>
                    <a:noFill/>
                  </a:tcPr>
                </a:tc>
                <a:extLst>
                  <a:ext uri="{0D108BD9-81ED-4DB2-BD59-A6C34878D82A}">
                    <a16:rowId xmlns:a16="http://schemas.microsoft.com/office/drawing/2014/main" val="2084566109"/>
                  </a:ext>
                </a:extLst>
              </a:tr>
            </a:tbl>
          </a:graphicData>
        </a:graphic>
      </p:graphicFrame>
    </p:spTree>
    <p:extLst>
      <p:ext uri="{BB962C8B-B14F-4D97-AF65-F5344CB8AC3E}">
        <p14:creationId xmlns:p14="http://schemas.microsoft.com/office/powerpoint/2010/main" val="2256123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lèche : droite 47">
            <a:extLst>
              <a:ext uri="{FF2B5EF4-FFF2-40B4-BE49-F238E27FC236}">
                <a16:creationId xmlns:a16="http://schemas.microsoft.com/office/drawing/2014/main" id="{8AC55664-F18D-5DD9-BC95-84E6837D17BE}"/>
              </a:ext>
            </a:extLst>
          </p:cNvPr>
          <p:cNvSpPr/>
          <p:nvPr/>
        </p:nvSpPr>
        <p:spPr>
          <a:xfrm>
            <a:off x="1790299" y="3559663"/>
            <a:ext cx="690215" cy="6028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 coins arrondis 19">
            <a:extLst>
              <a:ext uri="{FF2B5EF4-FFF2-40B4-BE49-F238E27FC236}">
                <a16:creationId xmlns:a16="http://schemas.microsoft.com/office/drawing/2014/main" id="{496C646D-945A-364E-CA8D-4370A1CC75C6}"/>
              </a:ext>
            </a:extLst>
          </p:cNvPr>
          <p:cNvSpPr/>
          <p:nvPr/>
        </p:nvSpPr>
        <p:spPr>
          <a:xfrm>
            <a:off x="5035528" y="4214423"/>
            <a:ext cx="2370666" cy="543661"/>
          </a:xfrm>
          <a:prstGeom prst="roundRect">
            <a:avLst>
              <a:gd name="adj" fmla="val 16991"/>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err="1">
                <a:ln>
                  <a:noFill/>
                </a:ln>
                <a:solidFill>
                  <a:prstClr val="black"/>
                </a:solidFill>
                <a:effectLst/>
                <a:uLnTx/>
                <a:uFillTx/>
                <a:latin typeface="Calibri"/>
                <a:ea typeface="+mn-ea"/>
                <a:cs typeface="+mn-cs"/>
              </a:rPr>
              <a:t>Cohort</a:t>
            </a:r>
            <a:r>
              <a:rPr kumimoji="0" lang="fr-FR" sz="1400" b="1" i="1" u="none" strike="noStrike" kern="1200" cap="none" spc="0" normalizeH="0" baseline="0" noProof="0" dirty="0">
                <a:ln>
                  <a:noFill/>
                </a:ln>
                <a:solidFill>
                  <a:prstClr val="black"/>
                </a:solidFill>
                <a:effectLst/>
                <a:uLnTx/>
                <a:uFillTx/>
                <a:latin typeface="Calibri"/>
                <a:ea typeface="+mn-ea"/>
                <a:cs typeface="+mn-cs"/>
              </a:rPr>
              <a:t> 2C: </a:t>
            </a:r>
            <a:r>
              <a:rPr kumimoji="0" lang="fr-FR" sz="1400" b="1" i="0" u="none" strike="noStrike" kern="1200" cap="none" spc="0" normalizeH="0" baseline="0" noProof="0" dirty="0">
                <a:ln>
                  <a:noFill/>
                </a:ln>
                <a:solidFill>
                  <a:prstClr val="black"/>
                </a:solidFill>
                <a:effectLst/>
                <a:uLnTx/>
                <a:uFillTx/>
                <a:latin typeface="Calibri"/>
                <a:ea typeface="+mn-ea"/>
                <a:cs typeface="+mn-cs"/>
              </a:rPr>
              <a:t>AML</a:t>
            </a:r>
            <a:br>
              <a:rPr kumimoji="0" lang="fr-FR" sz="1400" b="0" i="0" u="none" strike="noStrike" kern="1200" cap="none" spc="0" normalizeH="0" baseline="0" noProof="0" dirty="0">
                <a:ln>
                  <a:noFill/>
                </a:ln>
                <a:solidFill>
                  <a:prstClr val="black"/>
                </a:solidFill>
                <a:effectLst/>
                <a:uLnTx/>
                <a:uFillTx/>
                <a:latin typeface="Calibri"/>
                <a:ea typeface="+mn-ea"/>
                <a:cs typeface="+mn-cs"/>
              </a:rPr>
            </a:br>
            <a:r>
              <a:rPr kumimoji="0" lang="fr-FR" sz="1400" b="0" i="0" u="none" strike="noStrike" kern="1200" cap="none" spc="0" normalizeH="0" baseline="0" noProof="0" dirty="0">
                <a:ln>
                  <a:noFill/>
                </a:ln>
                <a:solidFill>
                  <a:prstClr val="black"/>
                </a:solidFill>
                <a:effectLst/>
                <a:uLnTx/>
                <a:uFillTx/>
                <a:latin typeface="Calibri"/>
                <a:ea typeface="+mn-ea"/>
                <a:cs typeface="+mn-cs"/>
              </a:rPr>
              <a:t>(Focus of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this</a:t>
            </a:r>
            <a:r>
              <a:rPr kumimoji="0" lang="fr-FR" sz="1400" b="0" i="0" u="none" strike="noStrike" kern="1200" cap="none" spc="0" normalizeH="0" baseline="0" noProof="0" dirty="0">
                <a:ln>
                  <a:noFill/>
                </a:ln>
                <a:solidFill>
                  <a:prstClr val="black"/>
                </a:solidFill>
                <a:effectLst/>
                <a:uLnTx/>
                <a:uFillTx/>
                <a:latin typeface="Calibri"/>
                <a:ea typeface="+mn-ea"/>
                <a:cs typeface="+mn-cs"/>
              </a:rPr>
              <a:t>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analysis</a:t>
            </a:r>
            <a:r>
              <a:rPr kumimoji="0" lang="fr-FR"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 name="Titre 1">
            <a:extLst>
              <a:ext uri="{FF2B5EF4-FFF2-40B4-BE49-F238E27FC236}">
                <a16:creationId xmlns:a16="http://schemas.microsoft.com/office/drawing/2014/main" id="{FCA1FC93-C417-D203-932C-6B5780D58025}"/>
              </a:ext>
            </a:extLst>
          </p:cNvPr>
          <p:cNvSpPr>
            <a:spLocks noGrp="1"/>
          </p:cNvSpPr>
          <p:nvPr>
            <p:ph type="title"/>
          </p:nvPr>
        </p:nvSpPr>
        <p:spPr/>
        <p:txBody>
          <a:bodyPr/>
          <a:lstStyle/>
          <a:p>
            <a:r>
              <a:rPr lang="en-IT" dirty="0"/>
              <a:t>Efficacy of Revumenib in AML Harboring NPM1-mutated co-mutations: </a:t>
            </a:r>
            <a:br>
              <a:rPr lang="fr-FR" dirty="0"/>
            </a:br>
            <a:r>
              <a:rPr lang="en-IT" dirty="0"/>
              <a:t>post-hoc analysis of AUGMENT 101</a:t>
            </a:r>
            <a:r>
              <a:rPr lang="fr-FR" dirty="0"/>
              <a:t> </a:t>
            </a:r>
            <a:r>
              <a:rPr lang="fr-FR" i="1" dirty="0"/>
              <a:t>(1)</a:t>
            </a:r>
          </a:p>
        </p:txBody>
      </p:sp>
      <p:sp>
        <p:nvSpPr>
          <p:cNvPr id="3" name="Text Box 3">
            <a:extLst>
              <a:ext uri="{FF2B5EF4-FFF2-40B4-BE49-F238E27FC236}">
                <a16:creationId xmlns:a16="http://schemas.microsoft.com/office/drawing/2014/main" id="{4CD319F1-175B-AF99-89DE-E2B1DD2CE00F}"/>
              </a:ext>
            </a:extLst>
          </p:cNvPr>
          <p:cNvSpPr txBox="1">
            <a:spLocks noChangeArrowheads="1"/>
          </p:cNvSpPr>
          <p:nvPr/>
        </p:nvSpPr>
        <p:spPr bwMode="auto">
          <a:xfrm>
            <a:off x="9777556" y="6538230"/>
            <a:ext cx="241444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Blachly J, abstract PF514</a:t>
            </a:r>
          </a:p>
        </p:txBody>
      </p:sp>
      <p:sp>
        <p:nvSpPr>
          <p:cNvPr id="6" name="Text Box 2">
            <a:extLst>
              <a:ext uri="{FF2B5EF4-FFF2-40B4-BE49-F238E27FC236}">
                <a16:creationId xmlns:a16="http://schemas.microsoft.com/office/drawing/2014/main" id="{F014DF58-B71B-D942-F765-8713449A921E}"/>
              </a:ext>
            </a:extLst>
          </p:cNvPr>
          <p:cNvSpPr txBox="1">
            <a:spLocks noChangeArrowheads="1"/>
          </p:cNvSpPr>
          <p:nvPr/>
        </p:nvSpPr>
        <p:spPr bwMode="auto">
          <a:xfrm>
            <a:off x="4083281" y="1725820"/>
            <a:ext cx="3768276" cy="461665"/>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AUGMENT-101 study design</a:t>
            </a:r>
            <a:endParaRPr kumimoji="0" lang="fr-FR" sz="24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endParaRPr>
          </a:p>
        </p:txBody>
      </p:sp>
      <p:sp>
        <p:nvSpPr>
          <p:cNvPr id="10" name="Rectangle : coins arrondis 9">
            <a:extLst>
              <a:ext uri="{FF2B5EF4-FFF2-40B4-BE49-F238E27FC236}">
                <a16:creationId xmlns:a16="http://schemas.microsoft.com/office/drawing/2014/main" id="{257DC475-C3D0-E6A4-14EF-665B4913076B}"/>
              </a:ext>
            </a:extLst>
          </p:cNvPr>
          <p:cNvSpPr/>
          <p:nvPr/>
        </p:nvSpPr>
        <p:spPr>
          <a:xfrm>
            <a:off x="176576" y="2808718"/>
            <a:ext cx="1762557" cy="2003733"/>
          </a:xfrm>
          <a:prstGeom prst="roundRect">
            <a:avLst>
              <a:gd name="adj" fmla="val 9336"/>
            </a:avLst>
          </a:prstGeom>
          <a:solidFill>
            <a:schemeClr val="bg1"/>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Adult</a:t>
            </a:r>
            <a:r>
              <a:rPr kumimoji="0" lang="fr-FR" sz="1400" b="0" i="0" u="none" strike="noStrike" kern="1200" cap="none" spc="0" normalizeH="0" baseline="0" noProof="0" dirty="0">
                <a:ln>
                  <a:noFill/>
                </a:ln>
                <a:solidFill>
                  <a:prstClr val="black"/>
                </a:solidFill>
                <a:effectLst/>
                <a:uLnTx/>
                <a:uFillTx/>
                <a:latin typeface="Calibri"/>
                <a:ea typeface="+mn-ea"/>
                <a:cs typeface="+mn-cs"/>
              </a:rPr>
              <a:t> and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pediatric</a:t>
            </a:r>
            <a:r>
              <a:rPr kumimoji="0" lang="fr-FR" sz="1400" b="0" i="0" u="none" strike="noStrike" kern="1200" cap="none" spc="0" normalizeH="0" baseline="0" noProof="0" dirty="0">
                <a:ln>
                  <a:noFill/>
                </a:ln>
                <a:solidFill>
                  <a:prstClr val="black"/>
                </a:solidFill>
                <a:effectLst/>
                <a:uLnTx/>
                <a:uFillTx/>
                <a:latin typeface="Calibri"/>
                <a:ea typeface="+mn-ea"/>
                <a:cs typeface="+mn-cs"/>
              </a:rPr>
              <a:t> patients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with</a:t>
            </a:r>
            <a:r>
              <a:rPr kumimoji="0" lang="fr-FR" sz="1400" b="0" i="0" u="none" strike="noStrike" kern="1200" cap="none" spc="0" normalizeH="0" baseline="0" noProof="0" dirty="0">
                <a:ln>
                  <a:noFill/>
                </a:ln>
                <a:solidFill>
                  <a:prstClr val="black"/>
                </a:solidFill>
                <a:effectLst/>
                <a:uLnTx/>
                <a:uFillTx/>
                <a:latin typeface="Calibri"/>
                <a:ea typeface="+mn-ea"/>
                <a:cs typeface="+mn-cs"/>
              </a:rPr>
              <a:t> </a:t>
            </a:r>
            <a:r>
              <a:rPr kumimoji="0" lang="fr-FR" sz="1400" b="1" i="0" u="none" strike="noStrike" kern="1200" cap="none" spc="0" normalizeH="0" baseline="0" noProof="0" dirty="0">
                <a:ln>
                  <a:noFill/>
                </a:ln>
                <a:solidFill>
                  <a:prstClr val="black"/>
                </a:solidFill>
                <a:effectLst/>
                <a:uLnTx/>
                <a:uFillTx/>
                <a:latin typeface="Calibri"/>
                <a:ea typeface="+mn-ea"/>
                <a:cs typeface="+mn-cs"/>
              </a:rPr>
              <a:t>R/R </a:t>
            </a:r>
            <a:r>
              <a:rPr kumimoji="0" lang="fr-FR" sz="1400" b="1" i="1" u="none" strike="noStrike" kern="1200" cap="none" spc="0" normalizeH="0" baseline="0" noProof="0" dirty="0">
                <a:ln>
                  <a:noFill/>
                </a:ln>
                <a:solidFill>
                  <a:prstClr val="black"/>
                </a:solidFill>
                <a:effectLst/>
                <a:uLnTx/>
                <a:uFillTx/>
                <a:latin typeface="Calibri"/>
                <a:ea typeface="+mn-ea"/>
                <a:cs typeface="+mn-cs"/>
              </a:rPr>
              <a:t>NPM1</a:t>
            </a:r>
            <a:r>
              <a:rPr kumimoji="0" lang="fr-FR" sz="1400" b="1" i="0" u="none" strike="noStrike" kern="1200" cap="none" spc="0" normalizeH="0" baseline="0" noProof="0" dirty="0">
                <a:ln>
                  <a:noFill/>
                </a:ln>
                <a:solidFill>
                  <a:prstClr val="black"/>
                </a:solidFill>
                <a:effectLst/>
                <a:uLnTx/>
                <a:uFillTx/>
                <a:latin typeface="Calibri"/>
                <a:ea typeface="+mn-ea"/>
                <a:cs typeface="+mn-cs"/>
              </a:rPr>
              <a:t>m AML, </a:t>
            </a:r>
            <a:r>
              <a:rPr kumimoji="0" lang="fr-FR" sz="1400" b="1" i="1" u="none" strike="noStrike" kern="1200" cap="none" spc="0" normalizeH="0" baseline="0" noProof="0" dirty="0">
                <a:ln>
                  <a:noFill/>
                </a:ln>
                <a:solidFill>
                  <a:prstClr val="black"/>
                </a:solidFill>
                <a:effectLst/>
                <a:uLnTx/>
                <a:uFillTx/>
                <a:latin typeface="Calibri"/>
                <a:ea typeface="+mn-ea"/>
                <a:cs typeface="+mn-cs"/>
              </a:rPr>
              <a:t>KMT2A</a:t>
            </a:r>
            <a:r>
              <a:rPr kumimoji="0" lang="fr-FR" sz="1400" b="1" i="0" u="none" strike="noStrike" kern="1200" cap="none" spc="0" normalizeH="0" baseline="0" noProof="0" dirty="0">
                <a:ln>
                  <a:noFill/>
                </a:ln>
                <a:solidFill>
                  <a:prstClr val="black"/>
                </a:solidFill>
                <a:effectLst/>
                <a:uLnTx/>
                <a:uFillTx/>
                <a:latin typeface="Calibri"/>
                <a:ea typeface="+mn-ea"/>
                <a:cs typeface="+mn-cs"/>
              </a:rPr>
              <a:t>r 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black"/>
                </a:solidFill>
                <a:effectLst/>
                <a:uLnTx/>
                <a:uFillTx/>
                <a:latin typeface="Calibri"/>
                <a:ea typeface="+mn-ea"/>
                <a:cs typeface="+mn-cs"/>
              </a:rPr>
              <a:t>NUP98</a:t>
            </a:r>
            <a:r>
              <a:rPr kumimoji="0" lang="fr-FR" sz="1400" b="1" i="0" u="none" strike="noStrike" kern="1200" cap="none" spc="0" normalizeH="0" baseline="0" noProof="0" dirty="0">
                <a:ln>
                  <a:noFill/>
                </a:ln>
                <a:solidFill>
                  <a:prstClr val="black"/>
                </a:solidFill>
                <a:effectLst/>
                <a:uLnTx/>
                <a:uFillTx/>
                <a:latin typeface="Calibri"/>
                <a:ea typeface="+mn-ea"/>
                <a:cs typeface="+mn-cs"/>
              </a:rPr>
              <a:t>r AL</a:t>
            </a:r>
          </a:p>
        </p:txBody>
      </p:sp>
      <p:sp>
        <p:nvSpPr>
          <p:cNvPr id="11" name="Rectangle : coins arrondis 10">
            <a:extLst>
              <a:ext uri="{FF2B5EF4-FFF2-40B4-BE49-F238E27FC236}">
                <a16:creationId xmlns:a16="http://schemas.microsoft.com/office/drawing/2014/main" id="{843A92CD-F570-391F-3A76-C05AD9C8AF26}"/>
              </a:ext>
            </a:extLst>
          </p:cNvPr>
          <p:cNvSpPr/>
          <p:nvPr/>
        </p:nvSpPr>
        <p:spPr>
          <a:xfrm>
            <a:off x="2513465" y="2808717"/>
            <a:ext cx="1868799" cy="2003733"/>
          </a:xfrm>
          <a:prstGeom prst="roundRect">
            <a:avLst>
              <a:gd name="adj" fmla="val 9764"/>
            </a:avLst>
          </a:prstGeom>
          <a:solidFill>
            <a:schemeClr val="bg1">
              <a:lumMod val="8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err="1">
                <a:ln>
                  <a:noFill/>
                </a:ln>
                <a:solidFill>
                  <a:prstClr val="black"/>
                </a:solidFill>
                <a:effectLst/>
                <a:uLnTx/>
                <a:uFillTx/>
                <a:latin typeface="Calibri"/>
                <a:ea typeface="+mn-ea"/>
                <a:cs typeface="+mn-cs"/>
              </a:rPr>
              <a:t>Revumenib</a:t>
            </a:r>
            <a:r>
              <a:rPr kumimoji="0" lang="fr-FR" sz="1400" b="1" i="1" u="none" strike="noStrike" kern="1200" cap="none" spc="0" normalizeH="0" baseline="0" noProof="0" dirty="0">
                <a:ln>
                  <a:noFill/>
                </a:ln>
                <a:solidFill>
                  <a:prstClr val="black"/>
                </a:solidFill>
                <a:effectLst/>
                <a:uLnTx/>
                <a:uFillTx/>
                <a:latin typeface="Calibri"/>
                <a:ea typeface="+mn-ea"/>
                <a:cs typeface="+mn-cs"/>
              </a:rPr>
              <a:t> RP2D </a:t>
            </a:r>
            <a:br>
              <a:rPr kumimoji="0" lang="fr-FR" sz="1400" b="1" i="1" u="none" strike="noStrike" kern="1200" cap="none" spc="0" normalizeH="0" baseline="0" noProof="0" dirty="0">
                <a:ln>
                  <a:noFill/>
                </a:ln>
                <a:solidFill>
                  <a:prstClr val="black"/>
                </a:solidFill>
                <a:effectLst/>
                <a:uLnTx/>
                <a:uFillTx/>
                <a:latin typeface="Calibri"/>
                <a:ea typeface="+mn-ea"/>
                <a:cs typeface="+mn-cs"/>
              </a:rPr>
            </a:br>
            <a:r>
              <a:rPr kumimoji="0" lang="fr-FR" sz="1400" b="0" i="0" u="none" strike="noStrike" kern="1200" cap="none" spc="0" normalizeH="0" baseline="0" noProof="0" dirty="0">
                <a:ln>
                  <a:noFill/>
                </a:ln>
                <a:solidFill>
                  <a:prstClr val="black"/>
                </a:solidFill>
                <a:effectLst/>
                <a:uLnTx/>
                <a:uFillTx/>
                <a:latin typeface="Calibri"/>
                <a:ea typeface="+mn-ea"/>
                <a:cs typeface="+mn-cs"/>
              </a:rPr>
              <a:t>160 mg q12h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orally</a:t>
            </a:r>
            <a:r>
              <a:rPr kumimoji="0" lang="fr-FR" sz="1400" b="0" i="0" u="none" strike="noStrike" kern="1200" cap="none" spc="0" normalizeH="0" baseline="0" noProof="0" dirty="0">
                <a:ln>
                  <a:noFill/>
                </a:ln>
                <a:solidFill>
                  <a:prstClr val="black"/>
                </a:solidFill>
                <a:effectLst/>
                <a:uLnTx/>
                <a:uFillTx/>
                <a:latin typeface="Calibri"/>
                <a:ea typeface="+mn-ea"/>
                <a:cs typeface="+mn-cs"/>
              </a:rPr>
              <a:t> (95 mg/m² if &lt;40 kg) WITH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strong</a:t>
            </a:r>
            <a:r>
              <a:rPr kumimoji="0" lang="fr-FR" sz="1400" b="0" i="0" u="none" strike="noStrike" kern="1200" cap="none" spc="0" normalizeH="0" baseline="0" noProof="0" dirty="0">
                <a:ln>
                  <a:noFill/>
                </a:ln>
                <a:solidFill>
                  <a:prstClr val="black"/>
                </a:solidFill>
                <a:effectLst/>
                <a:uLnTx/>
                <a:uFillTx/>
                <a:latin typeface="Calibri"/>
                <a:ea typeface="+mn-ea"/>
                <a:cs typeface="+mn-cs"/>
              </a:rPr>
              <a:t> CYP3A4i in 28-day cycles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 Box 2">
            <a:extLst>
              <a:ext uri="{FF2B5EF4-FFF2-40B4-BE49-F238E27FC236}">
                <a16:creationId xmlns:a16="http://schemas.microsoft.com/office/drawing/2014/main" id="{2DF4B248-9123-2FD2-8579-A6CBDC248565}"/>
              </a:ext>
            </a:extLst>
          </p:cNvPr>
          <p:cNvSpPr txBox="1">
            <a:spLocks noChangeArrowheads="1"/>
          </p:cNvSpPr>
          <p:nvPr/>
        </p:nvSpPr>
        <p:spPr bwMode="auto">
          <a:xfrm>
            <a:off x="2191878" y="2384112"/>
            <a:ext cx="2511971" cy="369332"/>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Phase 1: dose escalation</a:t>
            </a:r>
            <a:endParaRPr kumimoji="0" lang="fr-FR" sz="18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endParaRPr>
          </a:p>
        </p:txBody>
      </p:sp>
      <p:sp>
        <p:nvSpPr>
          <p:cNvPr id="19" name="Rectangle : coins arrondis 18">
            <a:extLst>
              <a:ext uri="{FF2B5EF4-FFF2-40B4-BE49-F238E27FC236}">
                <a16:creationId xmlns:a16="http://schemas.microsoft.com/office/drawing/2014/main" id="{06675E1B-BBF9-393A-083A-292D5830576E}"/>
              </a:ext>
            </a:extLst>
          </p:cNvPr>
          <p:cNvSpPr/>
          <p:nvPr/>
        </p:nvSpPr>
        <p:spPr>
          <a:xfrm>
            <a:off x="4526144" y="4162546"/>
            <a:ext cx="975051" cy="649904"/>
          </a:xfrm>
          <a:prstGeom prst="roundRect">
            <a:avLst>
              <a:gd name="adj" fmla="val 16991"/>
            </a:avLst>
          </a:prstGeom>
          <a:solidFill>
            <a:srgbClr val="FC7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white"/>
                </a:solidFill>
                <a:effectLst/>
                <a:uLnTx/>
                <a:uFillTx/>
                <a:latin typeface="Calibri"/>
                <a:ea typeface="+mn-ea"/>
                <a:cs typeface="+mn-cs"/>
              </a:rPr>
              <a:t>NPM1</a:t>
            </a:r>
            <a:r>
              <a:rPr kumimoji="0" lang="fr-FR" sz="1400" b="1" i="0" u="none" strike="noStrike" kern="1200" cap="none" spc="0" normalizeH="0" baseline="0" noProof="0" dirty="0">
                <a:ln>
                  <a:noFill/>
                </a:ln>
                <a:solidFill>
                  <a:prstClr val="white"/>
                </a:solidFill>
                <a:effectLst/>
                <a:uLnTx/>
                <a:uFillTx/>
                <a:latin typeface="Calibri"/>
                <a:ea typeface="+mn-ea"/>
                <a:cs typeface="+mn-cs"/>
              </a:rPr>
              <a:t>m</a:t>
            </a:r>
          </a:p>
        </p:txBody>
      </p:sp>
      <p:sp>
        <p:nvSpPr>
          <p:cNvPr id="21" name="Rectangle : coins arrondis 20">
            <a:extLst>
              <a:ext uri="{FF2B5EF4-FFF2-40B4-BE49-F238E27FC236}">
                <a16:creationId xmlns:a16="http://schemas.microsoft.com/office/drawing/2014/main" id="{BFFE0166-73CE-51B1-EF95-848E2764B828}"/>
              </a:ext>
            </a:extLst>
          </p:cNvPr>
          <p:cNvSpPr/>
          <p:nvPr/>
        </p:nvSpPr>
        <p:spPr>
          <a:xfrm>
            <a:off x="5035528" y="3462129"/>
            <a:ext cx="2370666" cy="543661"/>
          </a:xfrm>
          <a:prstGeom prst="roundRect">
            <a:avLst>
              <a:gd name="adj" fmla="val 16991"/>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err="1">
                <a:ln>
                  <a:noFill/>
                </a:ln>
                <a:solidFill>
                  <a:prstClr val="black"/>
                </a:solidFill>
                <a:effectLst/>
                <a:uLnTx/>
                <a:uFillTx/>
                <a:latin typeface="Calibri"/>
                <a:ea typeface="+mn-ea"/>
                <a:cs typeface="+mn-cs"/>
              </a:rPr>
              <a:t>Cohort</a:t>
            </a:r>
            <a:r>
              <a:rPr kumimoji="0" lang="fr-FR" sz="1400" b="1" i="1" u="none" strike="noStrike" kern="1200" cap="none" spc="0" normalizeH="0" baseline="0" noProof="0" dirty="0">
                <a:ln>
                  <a:noFill/>
                </a:ln>
                <a:solidFill>
                  <a:prstClr val="black"/>
                </a:solidFill>
                <a:effectLst/>
                <a:uLnTx/>
                <a:uFillTx/>
                <a:latin typeface="Calibri"/>
                <a:ea typeface="+mn-ea"/>
                <a:cs typeface="+mn-cs"/>
              </a:rPr>
              <a:t> 2B: </a:t>
            </a:r>
            <a:br>
              <a:rPr kumimoji="0" lang="fr-FR" sz="1400" b="1" i="1" u="none" strike="noStrike" kern="1200" cap="none" spc="0" normalizeH="0" baseline="0" noProof="0" dirty="0">
                <a:ln>
                  <a:noFill/>
                </a:ln>
                <a:solidFill>
                  <a:prstClr val="black"/>
                </a:solidFill>
                <a:effectLst/>
                <a:uLnTx/>
                <a:uFillTx/>
                <a:latin typeface="Calibri"/>
                <a:ea typeface="+mn-ea"/>
                <a:cs typeface="+mn-cs"/>
              </a:rPr>
            </a:br>
            <a:r>
              <a:rPr kumimoji="0" lang="fr-FR" sz="1400" b="1" i="0" u="none" strike="noStrike" kern="1200" cap="none" spc="0" normalizeH="0" baseline="0" noProof="0" dirty="0">
                <a:ln>
                  <a:noFill/>
                </a:ln>
                <a:solidFill>
                  <a:prstClr val="black"/>
                </a:solidFill>
                <a:effectLst/>
                <a:uLnTx/>
                <a:uFillTx/>
                <a:latin typeface="Calibri"/>
                <a:ea typeface="+mn-ea"/>
                <a:cs typeface="+mn-cs"/>
              </a:rPr>
              <a:t>AML</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 coins arrondis 21">
            <a:extLst>
              <a:ext uri="{FF2B5EF4-FFF2-40B4-BE49-F238E27FC236}">
                <a16:creationId xmlns:a16="http://schemas.microsoft.com/office/drawing/2014/main" id="{4DA75DAF-B010-7D39-9B89-EAFC28283969}"/>
              </a:ext>
            </a:extLst>
          </p:cNvPr>
          <p:cNvSpPr/>
          <p:nvPr/>
        </p:nvSpPr>
        <p:spPr>
          <a:xfrm>
            <a:off x="5035528" y="2881635"/>
            <a:ext cx="2370666" cy="543661"/>
          </a:xfrm>
          <a:prstGeom prst="roundRect">
            <a:avLst>
              <a:gd name="adj" fmla="val 16991"/>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err="1">
                <a:ln>
                  <a:noFill/>
                </a:ln>
                <a:solidFill>
                  <a:prstClr val="black"/>
                </a:solidFill>
                <a:effectLst/>
                <a:uLnTx/>
                <a:uFillTx/>
                <a:latin typeface="Calibri"/>
                <a:ea typeface="+mn-ea"/>
                <a:cs typeface="+mn-cs"/>
              </a:rPr>
              <a:t>Cohort</a:t>
            </a:r>
            <a:r>
              <a:rPr kumimoji="0" lang="fr-FR" sz="1400" b="1" i="1" u="none" strike="noStrike" kern="1200" cap="none" spc="0" normalizeH="0" baseline="0" noProof="0" dirty="0">
                <a:ln>
                  <a:noFill/>
                </a:ln>
                <a:solidFill>
                  <a:prstClr val="black"/>
                </a:solidFill>
                <a:effectLst/>
                <a:uLnTx/>
                <a:uFillTx/>
                <a:latin typeface="Calibri"/>
                <a:ea typeface="+mn-ea"/>
                <a:cs typeface="+mn-cs"/>
              </a:rPr>
              <a:t> 2A:</a:t>
            </a:r>
            <a:br>
              <a:rPr kumimoji="0" lang="fr-FR" sz="1400" b="1" i="1" u="none" strike="noStrike" kern="1200" cap="none" spc="0" normalizeH="0" baseline="0" noProof="0" dirty="0">
                <a:ln>
                  <a:noFill/>
                </a:ln>
                <a:solidFill>
                  <a:prstClr val="black"/>
                </a:solidFill>
                <a:effectLst/>
                <a:uLnTx/>
                <a:uFillTx/>
                <a:latin typeface="Calibri"/>
                <a:ea typeface="+mn-ea"/>
                <a:cs typeface="+mn-cs"/>
              </a:rPr>
            </a:br>
            <a:r>
              <a:rPr kumimoji="0" lang="fr-FR" sz="1400" b="1" i="0" u="none" strike="noStrike" kern="1200" cap="none" spc="0" normalizeH="0" baseline="0" noProof="0" dirty="0">
                <a:ln>
                  <a:noFill/>
                </a:ln>
                <a:solidFill>
                  <a:prstClr val="black"/>
                </a:solidFill>
                <a:effectLst/>
                <a:uLnTx/>
                <a:uFillTx/>
                <a:latin typeface="Calibri"/>
                <a:ea typeface="+mn-ea"/>
                <a:cs typeface="+mn-cs"/>
              </a:rPr>
              <a:t>ALL, MPAL</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 coins arrondis 23">
            <a:extLst>
              <a:ext uri="{FF2B5EF4-FFF2-40B4-BE49-F238E27FC236}">
                <a16:creationId xmlns:a16="http://schemas.microsoft.com/office/drawing/2014/main" id="{D5230A7B-3E92-1EE3-AFEF-C743DD77FC01}"/>
              </a:ext>
            </a:extLst>
          </p:cNvPr>
          <p:cNvSpPr/>
          <p:nvPr/>
        </p:nvSpPr>
        <p:spPr>
          <a:xfrm>
            <a:off x="4526144" y="2808716"/>
            <a:ext cx="975051" cy="1265977"/>
          </a:xfrm>
          <a:prstGeom prst="roundRect">
            <a:avLst>
              <a:gd name="adj" fmla="val 10219"/>
            </a:avLst>
          </a:prstGeom>
          <a:solidFill>
            <a:srgbClr val="1565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white"/>
                </a:solidFill>
                <a:effectLst/>
                <a:uLnTx/>
                <a:uFillTx/>
                <a:latin typeface="Calibri"/>
                <a:ea typeface="+mn-ea"/>
                <a:cs typeface="+mn-cs"/>
              </a:rPr>
              <a:t>KMT2A</a:t>
            </a:r>
            <a:r>
              <a:rPr kumimoji="0" lang="fr-FR" sz="1400" b="1" i="0" u="none" strike="noStrike" kern="1200" cap="none" spc="0" normalizeH="0" baseline="0" noProof="0" dirty="0">
                <a:ln>
                  <a:noFill/>
                </a:ln>
                <a:solidFill>
                  <a:prstClr val="white"/>
                </a:solidFill>
                <a:effectLst/>
                <a:uLnTx/>
                <a:uFillTx/>
                <a:latin typeface="Calibri"/>
                <a:ea typeface="+mn-ea"/>
                <a:cs typeface="+mn-cs"/>
              </a:rPr>
              <a:t>r</a:t>
            </a:r>
          </a:p>
        </p:txBody>
      </p:sp>
      <p:sp>
        <p:nvSpPr>
          <p:cNvPr id="25" name="Rectangle : coins arrondis 24">
            <a:extLst>
              <a:ext uri="{FF2B5EF4-FFF2-40B4-BE49-F238E27FC236}">
                <a16:creationId xmlns:a16="http://schemas.microsoft.com/office/drawing/2014/main" id="{AA2AB776-D047-75FC-877B-198A6FE32F88}"/>
              </a:ext>
            </a:extLst>
          </p:cNvPr>
          <p:cNvSpPr/>
          <p:nvPr/>
        </p:nvSpPr>
        <p:spPr>
          <a:xfrm>
            <a:off x="10318282" y="2881634"/>
            <a:ext cx="1670518" cy="2633642"/>
          </a:xfrm>
          <a:prstGeom prst="roundRect">
            <a:avLst>
              <a:gd name="adj" fmla="val 9336"/>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Calibri"/>
                <a:ea typeface="+mn-ea"/>
                <a:cs typeface="+mn-cs"/>
              </a:rPr>
              <a:t>Primary</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CR + </a:t>
            </a:r>
            <a:r>
              <a:rPr kumimoji="0" lang="fr-FR" sz="1400" b="1" i="0" u="none" strike="noStrike" kern="1200" cap="none" spc="0" normalizeH="0" baseline="0" noProof="0" dirty="0" err="1">
                <a:ln>
                  <a:noFill/>
                </a:ln>
                <a:solidFill>
                  <a:prstClr val="black"/>
                </a:solidFill>
                <a:effectLst/>
                <a:uLnTx/>
                <a:uFillTx/>
                <a:latin typeface="Calibri"/>
                <a:ea typeface="+mn-ea"/>
                <a:cs typeface="+mn-cs"/>
              </a:rPr>
              <a:t>CRh</a:t>
            </a:r>
            <a:r>
              <a:rPr kumimoji="0" lang="fr-FR" sz="1400" b="1" i="0" u="none" strike="noStrike" kern="1200" cap="none" spc="0" normalizeH="0" baseline="0" noProof="0" dirty="0">
                <a:ln>
                  <a:noFill/>
                </a:ln>
                <a:solidFill>
                  <a:prstClr val="black"/>
                </a:solidFill>
                <a:effectLst/>
                <a:uLnTx/>
                <a:uFillTx/>
                <a:latin typeface="Calibri"/>
                <a:ea typeface="+mn-ea"/>
                <a:cs typeface="+mn-cs"/>
              </a:rPr>
              <a:t> </a:t>
            </a:r>
            <a:r>
              <a:rPr kumimoji="0" lang="fr-FR" sz="1400" b="0" i="0" u="none" strike="noStrike" kern="1200" cap="none" spc="0" normalizeH="0" baseline="0" noProof="0" dirty="0">
                <a:ln>
                  <a:noFill/>
                </a:ln>
                <a:solidFill>
                  <a:prstClr val="black"/>
                </a:solidFill>
                <a:effectLst/>
                <a:uLnTx/>
                <a:uFillTx/>
                <a:latin typeface="Calibri"/>
                <a:ea typeface="+mn-ea"/>
                <a:cs typeface="+mn-cs"/>
              </a:rPr>
              <a:t>rate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err="1">
                <a:ln>
                  <a:noFill/>
                </a:ln>
                <a:solidFill>
                  <a:prstClr val="black"/>
                </a:solidFill>
                <a:effectLst/>
                <a:uLnTx/>
                <a:uFillTx/>
                <a:latin typeface="Calibri"/>
                <a:ea typeface="+mn-ea"/>
                <a:cs typeface="+mn-cs"/>
              </a:rPr>
              <a:t>Safety</a:t>
            </a:r>
            <a:r>
              <a:rPr kumimoji="0" lang="fr-FR" sz="1400" b="0" i="0" u="none" strike="noStrike" kern="1200" cap="none" spc="0" normalizeH="0" baseline="0" noProof="0" dirty="0">
                <a:ln>
                  <a:noFill/>
                </a:ln>
                <a:solidFill>
                  <a:prstClr val="black"/>
                </a:solidFill>
                <a:effectLst/>
                <a:uLnTx/>
                <a:uFillTx/>
                <a:latin typeface="Calibri"/>
                <a:ea typeface="+mn-ea"/>
                <a:cs typeface="+mn-cs"/>
              </a:rPr>
              <a:t> and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tolerability</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Calibri"/>
                <a:ea typeface="+mn-ea"/>
                <a:cs typeface="+mn-cs"/>
              </a:rPr>
              <a:t>Secondary</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CRc</a:t>
            </a:r>
            <a:r>
              <a:rPr kumimoji="0" lang="fr-FR" sz="1400" b="0" i="0" u="none" strike="noStrike" kern="1200" cap="none" spc="0" normalizeH="0" baseline="0" noProof="0" dirty="0">
                <a:ln>
                  <a:noFill/>
                </a:ln>
                <a:solidFill>
                  <a:prstClr val="black"/>
                </a:solidFill>
                <a:effectLst/>
                <a:uLnTx/>
                <a:uFillTx/>
                <a:latin typeface="Calibri"/>
                <a:ea typeface="+mn-ea"/>
                <a:cs typeface="+mn-cs"/>
              </a:rPr>
              <a:t> rate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ORR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DOR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Time to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response</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 Box 2">
            <a:extLst>
              <a:ext uri="{FF2B5EF4-FFF2-40B4-BE49-F238E27FC236}">
                <a16:creationId xmlns:a16="http://schemas.microsoft.com/office/drawing/2014/main" id="{642FBB68-1C0D-7DFF-0D24-CFBF1991E372}"/>
              </a:ext>
            </a:extLst>
          </p:cNvPr>
          <p:cNvSpPr txBox="1">
            <a:spLocks noChangeArrowheads="1"/>
          </p:cNvSpPr>
          <p:nvPr/>
        </p:nvSpPr>
        <p:spPr bwMode="auto">
          <a:xfrm>
            <a:off x="5596497" y="2384112"/>
            <a:ext cx="4004703" cy="369332"/>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Phase 2: pivotal trial</a:t>
            </a:r>
            <a:endParaRPr kumimoji="0" lang="fr-FR" sz="18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endParaRPr>
          </a:p>
        </p:txBody>
      </p:sp>
      <p:sp>
        <p:nvSpPr>
          <p:cNvPr id="27" name="Text Box 2">
            <a:extLst>
              <a:ext uri="{FF2B5EF4-FFF2-40B4-BE49-F238E27FC236}">
                <a16:creationId xmlns:a16="http://schemas.microsoft.com/office/drawing/2014/main" id="{62448308-434A-6155-4CE6-1D9D3F0F8D1B}"/>
              </a:ext>
            </a:extLst>
          </p:cNvPr>
          <p:cNvSpPr txBox="1">
            <a:spLocks noChangeArrowheads="1"/>
          </p:cNvSpPr>
          <p:nvPr/>
        </p:nvSpPr>
        <p:spPr bwMode="auto">
          <a:xfrm>
            <a:off x="10318282" y="2276391"/>
            <a:ext cx="1697142" cy="584775"/>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Endpoints</a:t>
            </a:r>
            <a:br>
              <a:rPr kumimoji="0" lang="da-DK" sz="1400" b="0"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br>
            <a:r>
              <a:rPr kumimoji="0" lang="da-DK" sz="1400" b="0"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(DCO: 19 Feb 2026)</a:t>
            </a:r>
            <a:endParaRPr kumimoji="0" lang="fr-FR" sz="1800" b="0"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endParaRPr>
          </a:p>
        </p:txBody>
      </p:sp>
      <p:sp>
        <p:nvSpPr>
          <p:cNvPr id="28" name="Text Box 2">
            <a:extLst>
              <a:ext uri="{FF2B5EF4-FFF2-40B4-BE49-F238E27FC236}">
                <a16:creationId xmlns:a16="http://schemas.microsoft.com/office/drawing/2014/main" id="{41B2DD4F-2F88-2F5F-BDAA-85A0D189036A}"/>
              </a:ext>
            </a:extLst>
          </p:cNvPr>
          <p:cNvSpPr txBox="1">
            <a:spLocks noChangeArrowheads="1"/>
          </p:cNvSpPr>
          <p:nvPr/>
        </p:nvSpPr>
        <p:spPr bwMode="auto">
          <a:xfrm>
            <a:off x="144239" y="2384112"/>
            <a:ext cx="1827230" cy="369332"/>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Study population</a:t>
            </a:r>
            <a:endParaRPr kumimoji="0" lang="fr-FR" sz="1800" b="0"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endParaRPr>
          </a:p>
        </p:txBody>
      </p:sp>
      <p:sp>
        <p:nvSpPr>
          <p:cNvPr id="29" name="Rectangle : coins arrondis 28">
            <a:extLst>
              <a:ext uri="{FF2B5EF4-FFF2-40B4-BE49-F238E27FC236}">
                <a16:creationId xmlns:a16="http://schemas.microsoft.com/office/drawing/2014/main" id="{D4952E72-E187-35D3-A327-459BB9CB1532}"/>
              </a:ext>
            </a:extLst>
          </p:cNvPr>
          <p:cNvSpPr/>
          <p:nvPr/>
        </p:nvSpPr>
        <p:spPr>
          <a:xfrm>
            <a:off x="4526085" y="4905579"/>
            <a:ext cx="2880109" cy="1440145"/>
          </a:xfrm>
          <a:prstGeom prst="roundRect">
            <a:avLst>
              <a:gd name="adj" fmla="val 9336"/>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FDA-</a:t>
            </a:r>
            <a:r>
              <a:rPr kumimoji="0" lang="fr-FR" sz="1600" b="1" i="0" u="none" strike="noStrike" kern="1200" cap="none" spc="0" normalizeH="0" baseline="0" noProof="0" dirty="0" err="1">
                <a:ln>
                  <a:noFill/>
                </a:ln>
                <a:solidFill>
                  <a:prstClr val="black"/>
                </a:solidFill>
                <a:effectLst/>
                <a:uLnTx/>
                <a:uFillTx/>
                <a:latin typeface="Calibri"/>
                <a:ea typeface="+mn-ea"/>
                <a:cs typeface="+mn-cs"/>
              </a:rPr>
              <a:t>approved</a:t>
            </a:r>
            <a:r>
              <a:rPr kumimoji="0" lang="fr-FR" sz="1600" b="1" i="0" u="none" strike="noStrike" kern="1200" cap="none" spc="0" normalizeH="0" baseline="0" noProof="0" dirty="0">
                <a:ln>
                  <a:noFill/>
                </a:ln>
                <a:solidFill>
                  <a:prstClr val="black"/>
                </a:solidFill>
                <a:effectLst/>
                <a:uLnTx/>
                <a:uFillTx/>
                <a:latin typeface="Calibri"/>
                <a:ea typeface="+mn-ea"/>
                <a:cs typeface="+mn-cs"/>
              </a:rPr>
              <a:t> dosage</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160 mg q12h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orally</a:t>
            </a:r>
            <a:r>
              <a:rPr kumimoji="0" lang="fr-FR" sz="1200" b="0" i="0" u="none" strike="noStrike" kern="1200" cap="none" spc="0" normalizeH="0" baseline="0" noProof="0" dirty="0">
                <a:ln>
                  <a:noFill/>
                </a:ln>
                <a:solidFill>
                  <a:prstClr val="black"/>
                </a:solidFill>
                <a:effectLst/>
                <a:uLnTx/>
                <a:uFillTx/>
                <a:latin typeface="Calibri"/>
                <a:ea typeface="+mn-ea"/>
                <a:cs typeface="+mn-cs"/>
              </a:rPr>
              <a:t> (95 mg/m² if &lt;40 kg) WITH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strong</a:t>
            </a:r>
            <a:r>
              <a:rPr kumimoji="0" lang="fr-FR" sz="1200" b="0" i="0" u="none" strike="noStrike" kern="1200" cap="none" spc="0" normalizeH="0" baseline="0" noProof="0" dirty="0">
                <a:ln>
                  <a:noFill/>
                </a:ln>
                <a:solidFill>
                  <a:prstClr val="black"/>
                </a:solidFill>
                <a:effectLst/>
                <a:uLnTx/>
                <a:uFillTx/>
                <a:latin typeface="Calibri"/>
                <a:ea typeface="+mn-ea"/>
                <a:cs typeface="+mn-cs"/>
              </a:rPr>
              <a:t> CYP3A4i in 28-day cycles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a:ea typeface="+mn-ea"/>
                <a:cs typeface="+mn-cs"/>
              </a:rPr>
              <a:t>or</a:t>
            </a:r>
            <a:endParaRPr kumimoji="0" lang="fr-FR"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270 mg q12h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orally</a:t>
            </a:r>
            <a:r>
              <a:rPr kumimoji="0" lang="fr-FR" sz="1200" b="0" i="0" u="none" strike="noStrike" kern="1200" cap="none" spc="0" normalizeH="0" baseline="0" noProof="0" dirty="0">
                <a:ln>
                  <a:noFill/>
                </a:ln>
                <a:solidFill>
                  <a:prstClr val="black"/>
                </a:solidFill>
                <a:effectLst/>
                <a:uLnTx/>
                <a:uFillTx/>
                <a:latin typeface="Calibri"/>
                <a:ea typeface="+mn-ea"/>
                <a:cs typeface="+mn-cs"/>
              </a:rPr>
              <a:t> (160 mg/m² if &lt;40 kg) WITHOUT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strong</a:t>
            </a:r>
            <a:r>
              <a:rPr kumimoji="0" lang="fr-FR" sz="1200" b="0" i="0" u="none" strike="noStrike" kern="1200" cap="none" spc="0" normalizeH="0" baseline="0" noProof="0" dirty="0">
                <a:ln>
                  <a:noFill/>
                </a:ln>
                <a:solidFill>
                  <a:prstClr val="black"/>
                </a:solidFill>
                <a:effectLst/>
                <a:uLnTx/>
                <a:uFillTx/>
                <a:latin typeface="Calibri"/>
                <a:ea typeface="+mn-ea"/>
                <a:cs typeface="+mn-cs"/>
              </a:rPr>
              <a:t> CYP3A4i in 28-day cycles</a:t>
            </a:r>
          </a:p>
        </p:txBody>
      </p:sp>
      <p:sp>
        <p:nvSpPr>
          <p:cNvPr id="30" name="Rectangle : coins arrondis 29">
            <a:extLst>
              <a:ext uri="{FF2B5EF4-FFF2-40B4-BE49-F238E27FC236}">
                <a16:creationId xmlns:a16="http://schemas.microsoft.com/office/drawing/2014/main" id="{836D28E1-60E5-FAB6-6EE2-1B95F05B3D0B}"/>
              </a:ext>
            </a:extLst>
          </p:cNvPr>
          <p:cNvSpPr/>
          <p:nvPr/>
        </p:nvSpPr>
        <p:spPr>
          <a:xfrm>
            <a:off x="9003230" y="3683918"/>
            <a:ext cx="1093669" cy="310711"/>
          </a:xfrm>
          <a:prstGeom prst="roundRect">
            <a:avLst>
              <a:gd name="adj" fmla="val 9764"/>
            </a:avLst>
          </a:prstGeom>
          <a:solidFill>
            <a:schemeClr val="bg1">
              <a:lumMod val="8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Calibri"/>
                <a:ea typeface="+mn-ea"/>
                <a:cs typeface="+mn-cs"/>
              </a:rPr>
              <a:t>Revumenib</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 coins arrondis 30">
            <a:extLst>
              <a:ext uri="{FF2B5EF4-FFF2-40B4-BE49-F238E27FC236}">
                <a16:creationId xmlns:a16="http://schemas.microsoft.com/office/drawing/2014/main" id="{A6227E5F-0A3B-AA36-B45F-574F4329BBEC}"/>
              </a:ext>
            </a:extLst>
          </p:cNvPr>
          <p:cNvSpPr/>
          <p:nvPr/>
        </p:nvSpPr>
        <p:spPr>
          <a:xfrm>
            <a:off x="8035122" y="3683918"/>
            <a:ext cx="607933" cy="310711"/>
          </a:xfrm>
          <a:prstGeom prst="roundRect">
            <a:avLst>
              <a:gd name="adj" fmla="val 9764"/>
            </a:avLst>
          </a:prstGeom>
          <a:solidFill>
            <a:schemeClr val="bg1">
              <a:lumMod val="8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HSCT</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Accolade fermante 31">
            <a:extLst>
              <a:ext uri="{FF2B5EF4-FFF2-40B4-BE49-F238E27FC236}">
                <a16:creationId xmlns:a16="http://schemas.microsoft.com/office/drawing/2014/main" id="{01861544-AC95-7D7E-EA2A-DBC4B3B2E544}"/>
              </a:ext>
            </a:extLst>
          </p:cNvPr>
          <p:cNvSpPr/>
          <p:nvPr/>
        </p:nvSpPr>
        <p:spPr>
          <a:xfrm>
            <a:off x="7449953" y="2861166"/>
            <a:ext cx="173255" cy="1930816"/>
          </a:xfrm>
          <a:prstGeom prst="rightBrace">
            <a:avLst>
              <a:gd name="adj1" fmla="val 0"/>
              <a:gd name="adj2" fmla="val 50667"/>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4" name="Connecteur droit 33">
            <a:extLst>
              <a:ext uri="{FF2B5EF4-FFF2-40B4-BE49-F238E27FC236}">
                <a16:creationId xmlns:a16="http://schemas.microsoft.com/office/drawing/2014/main" id="{B98D56E0-1860-FACF-BD1A-CF76F0869493}"/>
              </a:ext>
            </a:extLst>
          </p:cNvPr>
          <p:cNvCxnSpPr>
            <a:cxnSpLocks/>
            <a:stCxn id="32" idx="1"/>
            <a:endCxn id="31" idx="1"/>
          </p:cNvCxnSpPr>
          <p:nvPr/>
        </p:nvCxnSpPr>
        <p:spPr>
          <a:xfrm flipV="1">
            <a:off x="7623208" y="3839274"/>
            <a:ext cx="411914" cy="179"/>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B0F337B6-8FE8-BD2E-8AB5-1C72F623E11E}"/>
              </a:ext>
            </a:extLst>
          </p:cNvPr>
          <p:cNvCxnSpPr>
            <a:cxnSpLocks/>
            <a:stCxn id="31" idx="3"/>
            <a:endCxn id="30" idx="1"/>
          </p:cNvCxnSpPr>
          <p:nvPr/>
        </p:nvCxnSpPr>
        <p:spPr>
          <a:xfrm>
            <a:off x="8643055" y="3839274"/>
            <a:ext cx="360175"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DC514ED5-4DFF-C210-ED14-BD96A826DEC9}"/>
              </a:ext>
            </a:extLst>
          </p:cNvPr>
          <p:cNvSpPr txBox="1"/>
          <p:nvPr/>
        </p:nvSpPr>
        <p:spPr>
          <a:xfrm>
            <a:off x="7530567" y="3559663"/>
            <a:ext cx="471604"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≥PR</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ZoneTexte 43">
            <a:extLst>
              <a:ext uri="{FF2B5EF4-FFF2-40B4-BE49-F238E27FC236}">
                <a16:creationId xmlns:a16="http://schemas.microsoft.com/office/drawing/2014/main" id="{96DA1D1F-A64D-B8A8-0F89-0FB95E230265}"/>
              </a:ext>
            </a:extLst>
          </p:cNvPr>
          <p:cNvSpPr txBox="1"/>
          <p:nvPr/>
        </p:nvSpPr>
        <p:spPr>
          <a:xfrm>
            <a:off x="8576899" y="3559663"/>
            <a:ext cx="455574"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Calibri"/>
                <a:ea typeface="+mn-ea"/>
                <a:cs typeface="+mn-cs"/>
              </a:rPr>
              <a:t>CRc</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Accolade fermante 45">
            <a:extLst>
              <a:ext uri="{FF2B5EF4-FFF2-40B4-BE49-F238E27FC236}">
                <a16:creationId xmlns:a16="http://schemas.microsoft.com/office/drawing/2014/main" id="{E11750C6-9E2D-8F38-6BA5-29FFC330FADF}"/>
              </a:ext>
            </a:extLst>
          </p:cNvPr>
          <p:cNvSpPr/>
          <p:nvPr/>
        </p:nvSpPr>
        <p:spPr>
          <a:xfrm rot="16200000">
            <a:off x="8985467" y="2481321"/>
            <a:ext cx="163790" cy="2059078"/>
          </a:xfrm>
          <a:prstGeom prst="rightBrace">
            <a:avLst>
              <a:gd name="adj1" fmla="val 0"/>
              <a:gd name="adj2" fmla="val 50667"/>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ZoneTexte 46">
            <a:extLst>
              <a:ext uri="{FF2B5EF4-FFF2-40B4-BE49-F238E27FC236}">
                <a16:creationId xmlns:a16="http://schemas.microsoft.com/office/drawing/2014/main" id="{E907D9BD-6115-80BC-87B1-6E3FF5BBF9F5}"/>
              </a:ext>
            </a:extLst>
          </p:cNvPr>
          <p:cNvSpPr txBox="1"/>
          <p:nvPr/>
        </p:nvSpPr>
        <p:spPr>
          <a:xfrm>
            <a:off x="8664033" y="3102633"/>
            <a:ext cx="834780" cy="307777"/>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Calibri"/>
                <a:ea typeface="+mn-ea"/>
                <a:cs typeface="+mn-cs"/>
              </a:rPr>
              <a:t>Optional</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600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594D9-4820-20E2-F7F7-12140A3058A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0CA26D4-E39B-0EA7-BBCB-20255F1EF470}"/>
              </a:ext>
            </a:extLst>
          </p:cNvPr>
          <p:cNvSpPr>
            <a:spLocks noGrp="1"/>
          </p:cNvSpPr>
          <p:nvPr>
            <p:ph type="title"/>
          </p:nvPr>
        </p:nvSpPr>
        <p:spPr/>
        <p:txBody>
          <a:bodyPr/>
          <a:lstStyle/>
          <a:p>
            <a:r>
              <a:rPr lang="en-IT" dirty="0"/>
              <a:t>Efficacy of Revumenib in AML Harboring NPM1-mutated co-mutations: </a:t>
            </a:r>
            <a:br>
              <a:rPr lang="fr-FR" dirty="0"/>
            </a:br>
            <a:r>
              <a:rPr lang="en-IT" dirty="0"/>
              <a:t>post-hoc analysis of AUGMENT 101</a:t>
            </a:r>
            <a:r>
              <a:rPr lang="fr-FR" dirty="0"/>
              <a:t> </a:t>
            </a:r>
            <a:r>
              <a:rPr lang="fr-FR" i="1" dirty="0"/>
              <a:t>(2)</a:t>
            </a:r>
            <a:endParaRPr lang="fr-FR" dirty="0"/>
          </a:p>
        </p:txBody>
      </p:sp>
      <p:sp>
        <p:nvSpPr>
          <p:cNvPr id="4" name="Espace réservé du texte 3">
            <a:extLst>
              <a:ext uri="{FF2B5EF4-FFF2-40B4-BE49-F238E27FC236}">
                <a16:creationId xmlns:a16="http://schemas.microsoft.com/office/drawing/2014/main" id="{BB9E1837-A7D8-0044-E1D8-D5E6CAB590D1}"/>
              </a:ext>
            </a:extLst>
          </p:cNvPr>
          <p:cNvSpPr>
            <a:spLocks noGrp="1"/>
          </p:cNvSpPr>
          <p:nvPr>
            <p:ph type="body" sz="quarter" idx="10"/>
          </p:nvPr>
        </p:nvSpPr>
        <p:spPr>
          <a:xfrm>
            <a:off x="314439" y="2862675"/>
            <a:ext cx="11240251" cy="3111575"/>
          </a:xfrm>
        </p:spPr>
        <p:txBody>
          <a:bodyPr>
            <a:noAutofit/>
          </a:bodyPr>
          <a:lstStyle/>
          <a:p>
            <a:r>
              <a:rPr lang="fr-FR" dirty="0"/>
              <a:t>54 </a:t>
            </a:r>
            <a:r>
              <a:rPr lang="fr-FR" dirty="0" err="1"/>
              <a:t>adults</a:t>
            </a:r>
            <a:r>
              <a:rPr lang="fr-FR" dirty="0"/>
              <a:t> </a:t>
            </a:r>
            <a:r>
              <a:rPr lang="fr-FR" dirty="0" err="1"/>
              <a:t>with</a:t>
            </a:r>
            <a:r>
              <a:rPr lang="fr-FR" dirty="0"/>
              <a:t> </a:t>
            </a:r>
            <a:r>
              <a:rPr lang="fr-FR" dirty="0" err="1"/>
              <a:t>centrally</a:t>
            </a:r>
            <a:r>
              <a:rPr lang="fr-FR" dirty="0"/>
              <a:t> </a:t>
            </a:r>
            <a:r>
              <a:rPr lang="fr-FR" dirty="0" err="1"/>
              <a:t>confirmed</a:t>
            </a:r>
            <a:r>
              <a:rPr lang="fr-FR" dirty="0"/>
              <a:t> </a:t>
            </a:r>
            <a:r>
              <a:rPr lang="fr-FR" b="1" i="1" dirty="0"/>
              <a:t>NPM1</a:t>
            </a:r>
            <a:r>
              <a:rPr lang="fr-FR" b="1" dirty="0"/>
              <a:t>mut</a:t>
            </a:r>
            <a:r>
              <a:rPr lang="fr-FR" dirty="0"/>
              <a:t> </a:t>
            </a:r>
            <a:r>
              <a:rPr lang="fr-FR" b="1" dirty="0"/>
              <a:t>and </a:t>
            </a:r>
            <a:r>
              <a:rPr lang="fr-FR" b="1" dirty="0" err="1"/>
              <a:t>targeted</a:t>
            </a:r>
            <a:r>
              <a:rPr lang="fr-FR" b="1" dirty="0"/>
              <a:t> NGS </a:t>
            </a:r>
            <a:r>
              <a:rPr lang="fr-FR" b="1" dirty="0" err="1"/>
              <a:t>results</a:t>
            </a:r>
            <a:r>
              <a:rPr lang="fr-FR" b="1" dirty="0"/>
              <a:t> </a:t>
            </a:r>
            <a:r>
              <a:rPr lang="fr-FR" b="1" dirty="0" err="1"/>
              <a:t>available</a:t>
            </a:r>
            <a:endParaRPr lang="fr-FR" b="1" dirty="0"/>
          </a:p>
          <a:p>
            <a:endParaRPr lang="fr-FR" b="1" dirty="0"/>
          </a:p>
          <a:p>
            <a:r>
              <a:rPr lang="fr-FR" b="1" dirty="0" err="1"/>
              <a:t>Median</a:t>
            </a:r>
            <a:r>
              <a:rPr lang="fr-FR" b="1" dirty="0"/>
              <a:t> </a:t>
            </a:r>
            <a:r>
              <a:rPr lang="fr-FR" b="1" dirty="0" err="1"/>
              <a:t>age</a:t>
            </a:r>
            <a:r>
              <a:rPr lang="fr-FR" b="1" dirty="0"/>
              <a:t> 65.0</a:t>
            </a:r>
            <a:r>
              <a:rPr lang="fr-FR" dirty="0"/>
              <a:t> </a:t>
            </a:r>
            <a:r>
              <a:rPr lang="fr-FR" dirty="0" err="1"/>
              <a:t>years</a:t>
            </a:r>
            <a:r>
              <a:rPr lang="fr-FR" dirty="0"/>
              <a:t> (19-84); and </a:t>
            </a:r>
            <a:r>
              <a:rPr lang="fr-FR" dirty="0" err="1"/>
              <a:t>median</a:t>
            </a:r>
            <a:r>
              <a:rPr lang="fr-FR" dirty="0"/>
              <a:t> </a:t>
            </a:r>
            <a:r>
              <a:rPr lang="fr-FR" dirty="0" err="1"/>
              <a:t>number</a:t>
            </a:r>
            <a:r>
              <a:rPr lang="fr-FR" dirty="0"/>
              <a:t> of </a:t>
            </a:r>
            <a:r>
              <a:rPr lang="fr-FR" dirty="0" err="1"/>
              <a:t>co</a:t>
            </a:r>
            <a:r>
              <a:rPr lang="fr-FR" dirty="0"/>
              <a:t>-mutations </a:t>
            </a:r>
            <a:r>
              <a:rPr lang="fr-FR" dirty="0" err="1"/>
              <a:t>was</a:t>
            </a:r>
            <a:r>
              <a:rPr lang="fr-FR" dirty="0"/>
              <a:t> 3 (1-8)</a:t>
            </a:r>
          </a:p>
          <a:p>
            <a:pPr marL="0" indent="0">
              <a:buNone/>
            </a:pPr>
            <a:endParaRPr lang="fr-FR" dirty="0"/>
          </a:p>
          <a:p>
            <a:r>
              <a:rPr lang="fr-FR" dirty="0"/>
              <a:t>Patients </a:t>
            </a:r>
            <a:r>
              <a:rPr lang="fr-FR" dirty="0" err="1"/>
              <a:t>were</a:t>
            </a:r>
            <a:r>
              <a:rPr lang="fr-FR" dirty="0"/>
              <a:t> </a:t>
            </a:r>
            <a:r>
              <a:rPr lang="fr-FR" dirty="0" err="1"/>
              <a:t>heavily</a:t>
            </a:r>
            <a:r>
              <a:rPr lang="fr-FR" dirty="0"/>
              <a:t> </a:t>
            </a:r>
            <a:r>
              <a:rPr lang="fr-FR" dirty="0" err="1"/>
              <a:t>pretreated</a:t>
            </a:r>
            <a:r>
              <a:rPr lang="fr-FR" dirty="0"/>
              <a:t>, </a:t>
            </a:r>
            <a:r>
              <a:rPr lang="fr-FR" b="1" dirty="0" err="1"/>
              <a:t>median</a:t>
            </a:r>
            <a:r>
              <a:rPr lang="fr-FR" b="1" dirty="0"/>
              <a:t> of 2 (1-7) </a:t>
            </a:r>
            <a:r>
              <a:rPr lang="fr-FR" b="1" dirty="0" err="1"/>
              <a:t>prior</a:t>
            </a:r>
            <a:r>
              <a:rPr lang="fr-FR" b="1" dirty="0"/>
              <a:t> </a:t>
            </a:r>
            <a:r>
              <a:rPr lang="fr-FR" b="1" dirty="0" err="1"/>
              <a:t>lines</a:t>
            </a:r>
            <a:r>
              <a:rPr lang="fr-FR" dirty="0"/>
              <a:t> of </a:t>
            </a:r>
            <a:r>
              <a:rPr lang="fr-FR" dirty="0" err="1"/>
              <a:t>therapy</a:t>
            </a:r>
            <a:endParaRPr lang="fr-FR" dirty="0"/>
          </a:p>
          <a:p>
            <a:endParaRPr lang="fr-FR" dirty="0"/>
          </a:p>
          <a:p>
            <a:r>
              <a:rPr lang="fr-FR" dirty="0"/>
              <a:t>﻿﻿</a:t>
            </a:r>
            <a:r>
              <a:rPr lang="fr-FR" b="1" dirty="0"/>
              <a:t>74%</a:t>
            </a:r>
            <a:r>
              <a:rPr lang="fr-FR" dirty="0"/>
              <a:t> </a:t>
            </a:r>
            <a:r>
              <a:rPr lang="fr-FR" dirty="0" err="1"/>
              <a:t>had</a:t>
            </a:r>
            <a:r>
              <a:rPr lang="fr-FR" dirty="0"/>
              <a:t> </a:t>
            </a:r>
            <a:r>
              <a:rPr lang="fr-FR" b="1" dirty="0" err="1"/>
              <a:t>prior</a:t>
            </a:r>
            <a:r>
              <a:rPr lang="fr-FR" b="1" dirty="0"/>
              <a:t> venetoclax</a:t>
            </a:r>
            <a:r>
              <a:rPr lang="fr-FR" dirty="0"/>
              <a:t>, </a:t>
            </a:r>
            <a:r>
              <a:rPr lang="fr-FR" b="1" dirty="0"/>
              <a:t>26%</a:t>
            </a:r>
            <a:r>
              <a:rPr lang="fr-FR" dirty="0"/>
              <a:t> </a:t>
            </a:r>
            <a:r>
              <a:rPr lang="fr-FR" dirty="0" err="1"/>
              <a:t>had</a:t>
            </a:r>
            <a:r>
              <a:rPr lang="fr-FR" dirty="0"/>
              <a:t> </a:t>
            </a:r>
            <a:r>
              <a:rPr lang="fr-FR" b="1" dirty="0" err="1"/>
              <a:t>prior</a:t>
            </a:r>
            <a:r>
              <a:rPr lang="fr-FR" b="1" dirty="0"/>
              <a:t> HSCT</a:t>
            </a:r>
            <a:r>
              <a:rPr lang="fr-FR" dirty="0"/>
              <a:t>, </a:t>
            </a:r>
            <a:r>
              <a:rPr lang="fr-FR" b="1" dirty="0"/>
              <a:t>48%</a:t>
            </a:r>
            <a:r>
              <a:rPr lang="fr-FR" dirty="0"/>
              <a:t> </a:t>
            </a:r>
            <a:r>
              <a:rPr lang="fr-FR" dirty="0" err="1"/>
              <a:t>had</a:t>
            </a:r>
            <a:r>
              <a:rPr lang="fr-FR" dirty="0"/>
              <a:t> </a:t>
            </a:r>
            <a:r>
              <a:rPr lang="fr-FR" b="1" dirty="0" err="1"/>
              <a:t>prior</a:t>
            </a:r>
            <a:r>
              <a:rPr lang="fr-FR" dirty="0"/>
              <a:t> </a:t>
            </a:r>
            <a:r>
              <a:rPr lang="fr-FR" b="1" dirty="0"/>
              <a:t>FLT3 </a:t>
            </a:r>
            <a:r>
              <a:rPr lang="fr-FR" b="1" dirty="0" err="1"/>
              <a:t>inhibitors</a:t>
            </a:r>
            <a:r>
              <a:rPr lang="fr-FR" dirty="0"/>
              <a:t>, and 4/6% </a:t>
            </a:r>
            <a:r>
              <a:rPr lang="fr-FR" dirty="0" err="1"/>
              <a:t>had</a:t>
            </a:r>
            <a:r>
              <a:rPr lang="fr-FR" dirty="0"/>
              <a:t> </a:t>
            </a:r>
            <a:r>
              <a:rPr lang="fr-FR" dirty="0" err="1"/>
              <a:t>prior</a:t>
            </a:r>
            <a:r>
              <a:rPr lang="fr-FR" dirty="0"/>
              <a:t> IDH1/2 </a:t>
            </a:r>
            <a:r>
              <a:rPr lang="fr-FR" dirty="0" err="1"/>
              <a:t>inhibitors</a:t>
            </a:r>
            <a:endParaRPr lang="fr-FR" dirty="0"/>
          </a:p>
        </p:txBody>
      </p:sp>
      <p:sp>
        <p:nvSpPr>
          <p:cNvPr id="6" name="Text Box 2">
            <a:extLst>
              <a:ext uri="{FF2B5EF4-FFF2-40B4-BE49-F238E27FC236}">
                <a16:creationId xmlns:a16="http://schemas.microsoft.com/office/drawing/2014/main" id="{C6966293-73B8-720B-7116-2DA35492E54B}"/>
              </a:ext>
            </a:extLst>
          </p:cNvPr>
          <p:cNvSpPr txBox="1">
            <a:spLocks noChangeArrowheads="1"/>
          </p:cNvSpPr>
          <p:nvPr/>
        </p:nvSpPr>
        <p:spPr bwMode="auto">
          <a:xfrm>
            <a:off x="4201300" y="1896662"/>
            <a:ext cx="3466526" cy="523220"/>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Patient </a:t>
            </a:r>
            <a:r>
              <a:rPr kumimoji="0" lang="da-DK" sz="2800" b="1" i="0" u="none" strike="noStrike" kern="1200" cap="none" spc="0" normalizeH="0" baseline="0" noProof="0" dirty="0" err="1">
                <a:ln>
                  <a:noFill/>
                </a:ln>
                <a:solidFill>
                  <a:srgbClr val="C00000"/>
                </a:solidFill>
                <a:effectLst/>
                <a:uLnTx/>
                <a:uFillTx/>
                <a:latin typeface="Calibri" pitchFamily="34" charset="0"/>
                <a:ea typeface="ＭＳ Ｐゴシック" pitchFamily="34" charset="-128"/>
                <a:cs typeface="+mn-cs"/>
              </a:rPr>
              <a:t>characteristics</a:t>
            </a:r>
            <a:endParaRPr kumimoji="0" lang="fr-FR" sz="28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endParaRPr>
          </a:p>
        </p:txBody>
      </p:sp>
      <p:sp>
        <p:nvSpPr>
          <p:cNvPr id="7" name="Text Box 3">
            <a:extLst>
              <a:ext uri="{FF2B5EF4-FFF2-40B4-BE49-F238E27FC236}">
                <a16:creationId xmlns:a16="http://schemas.microsoft.com/office/drawing/2014/main" id="{2E923BCC-EB54-0476-3341-3E4E7D20B6AD}"/>
              </a:ext>
            </a:extLst>
          </p:cNvPr>
          <p:cNvSpPr txBox="1">
            <a:spLocks noChangeArrowheads="1"/>
          </p:cNvSpPr>
          <p:nvPr/>
        </p:nvSpPr>
        <p:spPr bwMode="auto">
          <a:xfrm>
            <a:off x="9777556" y="6538230"/>
            <a:ext cx="241444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Blachly J, abstract PF514</a:t>
            </a:r>
          </a:p>
        </p:txBody>
      </p:sp>
    </p:spTree>
    <p:extLst>
      <p:ext uri="{BB962C8B-B14F-4D97-AF65-F5344CB8AC3E}">
        <p14:creationId xmlns:p14="http://schemas.microsoft.com/office/powerpoint/2010/main" val="3794503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5278F-5799-3468-1A06-EAD39A3C86DE}"/>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76C2AC13-5C0A-58B1-1F6D-6BB10FB87AB2}"/>
              </a:ext>
            </a:extLst>
          </p:cNvPr>
          <p:cNvSpPr txBox="1">
            <a:spLocks noChangeArrowheads="1"/>
          </p:cNvSpPr>
          <p:nvPr/>
        </p:nvSpPr>
        <p:spPr bwMode="auto">
          <a:xfrm>
            <a:off x="9777556" y="6538230"/>
            <a:ext cx="241444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Blachly J, abstract PF514</a:t>
            </a:r>
          </a:p>
        </p:txBody>
      </p:sp>
      <p:sp>
        <p:nvSpPr>
          <p:cNvPr id="3" name="Titre 2">
            <a:extLst>
              <a:ext uri="{FF2B5EF4-FFF2-40B4-BE49-F238E27FC236}">
                <a16:creationId xmlns:a16="http://schemas.microsoft.com/office/drawing/2014/main" id="{85291A57-C873-B983-8A03-E21B0EB1FFF5}"/>
              </a:ext>
            </a:extLst>
          </p:cNvPr>
          <p:cNvSpPr>
            <a:spLocks noGrp="1"/>
          </p:cNvSpPr>
          <p:nvPr>
            <p:ph type="title"/>
          </p:nvPr>
        </p:nvSpPr>
        <p:spPr/>
        <p:txBody>
          <a:bodyPr/>
          <a:lstStyle/>
          <a:p>
            <a:r>
              <a:rPr lang="en-IT"/>
              <a:t>Efficacy of Revumenib in AML Harboring NPM1-mutated co-mutations: </a:t>
            </a:r>
            <a:br>
              <a:rPr lang="fr-FR" dirty="0"/>
            </a:br>
            <a:r>
              <a:rPr lang="en-IT"/>
              <a:t>post-hoc analysis of AUGMENT 101</a:t>
            </a:r>
            <a:r>
              <a:rPr lang="fr-FR" dirty="0"/>
              <a:t> </a:t>
            </a:r>
            <a:r>
              <a:rPr lang="fr-FR" i="1" dirty="0"/>
              <a:t>(3)</a:t>
            </a:r>
            <a:endParaRPr lang="fr-FR" dirty="0"/>
          </a:p>
        </p:txBody>
      </p:sp>
      <p:grpSp>
        <p:nvGrpSpPr>
          <p:cNvPr id="111" name="Groupe 110">
            <a:extLst>
              <a:ext uri="{FF2B5EF4-FFF2-40B4-BE49-F238E27FC236}">
                <a16:creationId xmlns:a16="http://schemas.microsoft.com/office/drawing/2014/main" id="{BDA0306A-F6C0-7580-A9CE-556200CC759E}"/>
              </a:ext>
            </a:extLst>
          </p:cNvPr>
          <p:cNvGrpSpPr/>
          <p:nvPr/>
        </p:nvGrpSpPr>
        <p:grpSpPr>
          <a:xfrm>
            <a:off x="562933" y="2722081"/>
            <a:ext cx="10634333" cy="2884868"/>
            <a:chOff x="1452376" y="3058733"/>
            <a:chExt cx="9629308" cy="2884868"/>
          </a:xfrm>
        </p:grpSpPr>
        <p:graphicFrame>
          <p:nvGraphicFramePr>
            <p:cNvPr id="7" name="Graphique 6">
              <a:extLst>
                <a:ext uri="{FF2B5EF4-FFF2-40B4-BE49-F238E27FC236}">
                  <a16:creationId xmlns:a16="http://schemas.microsoft.com/office/drawing/2014/main" id="{9F25F2B7-3FD6-35D3-15A5-2F1B93AA581F}"/>
                </a:ext>
              </a:extLst>
            </p:cNvPr>
            <p:cNvGraphicFramePr/>
            <p:nvPr>
              <p:extLst>
                <p:ext uri="{D42A27DB-BD31-4B8C-83A1-F6EECF244321}">
                  <p14:modId xmlns:p14="http://schemas.microsoft.com/office/powerpoint/2010/main" val="388666746"/>
                </p:ext>
              </p:extLst>
            </p:nvPr>
          </p:nvGraphicFramePr>
          <p:xfrm>
            <a:off x="2251923" y="3058733"/>
            <a:ext cx="7764803" cy="2884868"/>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e 24">
              <a:extLst>
                <a:ext uri="{FF2B5EF4-FFF2-40B4-BE49-F238E27FC236}">
                  <a16:creationId xmlns:a16="http://schemas.microsoft.com/office/drawing/2014/main" id="{1899A9A2-122F-D635-5C07-EEE4C77A0462}"/>
                </a:ext>
              </a:extLst>
            </p:cNvPr>
            <p:cNvGrpSpPr/>
            <p:nvPr/>
          </p:nvGrpSpPr>
          <p:grpSpPr>
            <a:xfrm>
              <a:off x="1452376" y="5559024"/>
              <a:ext cx="9629308" cy="281781"/>
              <a:chOff x="1452376" y="5741920"/>
              <a:chExt cx="9629308" cy="281781"/>
            </a:xfrm>
          </p:grpSpPr>
          <p:sp>
            <p:nvSpPr>
              <p:cNvPr id="26" name="ZoneTexte 25">
                <a:extLst>
                  <a:ext uri="{FF2B5EF4-FFF2-40B4-BE49-F238E27FC236}">
                    <a16:creationId xmlns:a16="http://schemas.microsoft.com/office/drawing/2014/main" id="{E7B1714A-21B1-5237-6EB3-EE4F5E95F37F}"/>
                  </a:ext>
                </a:extLst>
              </p:cNvPr>
              <p:cNvSpPr txBox="1"/>
              <p:nvPr/>
            </p:nvSpPr>
            <p:spPr>
              <a:xfrm>
                <a:off x="1452376" y="5741920"/>
                <a:ext cx="52450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(6,7)</a:t>
                </a:r>
              </a:p>
            </p:txBody>
          </p:sp>
          <p:sp>
            <p:nvSpPr>
              <p:cNvPr id="27" name="ZoneTexte 26">
                <a:extLst>
                  <a:ext uri="{FF2B5EF4-FFF2-40B4-BE49-F238E27FC236}">
                    <a16:creationId xmlns:a16="http://schemas.microsoft.com/office/drawing/2014/main" id="{F37B83A0-3DC0-7A3E-3215-B1CEF422B220}"/>
                  </a:ext>
                </a:extLst>
              </p:cNvPr>
              <p:cNvSpPr txBox="1"/>
              <p:nvPr/>
            </p:nvSpPr>
            <p:spPr>
              <a:xfrm>
                <a:off x="2363093" y="5777480"/>
                <a:ext cx="52450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(4,3)</a:t>
                </a:r>
              </a:p>
            </p:txBody>
          </p:sp>
          <p:sp>
            <p:nvSpPr>
              <p:cNvPr id="36" name="ZoneTexte 35">
                <a:extLst>
                  <a:ext uri="{FF2B5EF4-FFF2-40B4-BE49-F238E27FC236}">
                    <a16:creationId xmlns:a16="http://schemas.microsoft.com/office/drawing/2014/main" id="{79974F94-B4C2-FABD-4F57-CD67D5E02CE4}"/>
                  </a:ext>
                </a:extLst>
              </p:cNvPr>
              <p:cNvSpPr txBox="1"/>
              <p:nvPr/>
            </p:nvSpPr>
            <p:spPr>
              <a:xfrm>
                <a:off x="10561991" y="5777480"/>
                <a:ext cx="519693"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2 </a:t>
                </a:r>
                <a:r>
                  <a:rPr kumimoji="0" lang="fr-FR" sz="1000" b="0" i="0" u="none" strike="noStrike" kern="1200" cap="none" spc="0" normalizeH="0" baseline="0" noProof="0" dirty="0">
                    <a:ln>
                      <a:noFill/>
                    </a:ln>
                    <a:solidFill>
                      <a:prstClr val="white"/>
                    </a:solidFill>
                    <a:effectLst/>
                    <a:uLnTx/>
                    <a:uFillTx/>
                    <a:latin typeface="Calibri"/>
                    <a:ea typeface="+mn-ea"/>
                    <a:cs typeface="+mn-cs"/>
                  </a:rPr>
                  <a:t>(3,3)</a:t>
                </a:r>
              </a:p>
            </p:txBody>
          </p:sp>
        </p:grpSp>
      </p:grpSp>
      <p:sp>
        <p:nvSpPr>
          <p:cNvPr id="118" name="ZoneTexte 117">
            <a:extLst>
              <a:ext uri="{FF2B5EF4-FFF2-40B4-BE49-F238E27FC236}">
                <a16:creationId xmlns:a16="http://schemas.microsoft.com/office/drawing/2014/main" id="{A270A0C7-00C5-B4BE-DE7B-EDD2B82EE54F}"/>
              </a:ext>
            </a:extLst>
          </p:cNvPr>
          <p:cNvSpPr txBox="1"/>
          <p:nvPr/>
        </p:nvSpPr>
        <p:spPr>
          <a:xfrm>
            <a:off x="1824460" y="1991116"/>
            <a:ext cx="837811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a:ea typeface="+mn-ea"/>
                <a:cs typeface="+mn-cs"/>
              </a:rPr>
              <a:t>Best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overall</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response</a:t>
            </a:r>
            <a:r>
              <a:rPr kumimoji="0" lang="fr-FR" sz="2400" b="1" i="0" u="none" strike="noStrike" kern="1200" cap="none" spc="0" normalizeH="0" baseline="0" noProof="0" dirty="0">
                <a:ln>
                  <a:noFill/>
                </a:ln>
                <a:solidFill>
                  <a:srgbClr val="C00000"/>
                </a:solidFill>
                <a:effectLst/>
                <a:uLnTx/>
                <a:uFillTx/>
                <a:latin typeface="Calibri"/>
                <a:ea typeface="+mn-ea"/>
                <a:cs typeface="+mn-cs"/>
              </a:rPr>
              <a:t> in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selected</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co</a:t>
            </a:r>
            <a:r>
              <a:rPr kumimoji="0" lang="fr-FR" sz="2400" b="1" i="0" u="none" strike="noStrike" kern="1200" cap="none" spc="0" normalizeH="0" baseline="0" noProof="0" dirty="0">
                <a:ln>
                  <a:noFill/>
                </a:ln>
                <a:solidFill>
                  <a:srgbClr val="C00000"/>
                </a:solidFill>
                <a:effectLst/>
                <a:uLnTx/>
                <a:uFillTx/>
                <a:latin typeface="Calibri"/>
                <a:ea typeface="+mn-ea"/>
                <a:cs typeface="+mn-cs"/>
              </a:rPr>
              <a:t>-mutation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subgroup</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p>
        </p:txBody>
      </p:sp>
      <p:grpSp>
        <p:nvGrpSpPr>
          <p:cNvPr id="20" name="Groupe 19">
            <a:extLst>
              <a:ext uri="{FF2B5EF4-FFF2-40B4-BE49-F238E27FC236}">
                <a16:creationId xmlns:a16="http://schemas.microsoft.com/office/drawing/2014/main" id="{923FDE3D-F467-6C2D-0158-79BE5ACE3E42}"/>
              </a:ext>
            </a:extLst>
          </p:cNvPr>
          <p:cNvGrpSpPr/>
          <p:nvPr/>
        </p:nvGrpSpPr>
        <p:grpSpPr>
          <a:xfrm>
            <a:off x="2138142" y="2684928"/>
            <a:ext cx="8758555" cy="3402231"/>
            <a:chOff x="2516672" y="2601108"/>
            <a:chExt cx="8758555" cy="3402231"/>
          </a:xfrm>
        </p:grpSpPr>
        <p:grpSp>
          <p:nvGrpSpPr>
            <p:cNvPr id="58" name="Groupe 57">
              <a:extLst>
                <a:ext uri="{FF2B5EF4-FFF2-40B4-BE49-F238E27FC236}">
                  <a16:creationId xmlns:a16="http://schemas.microsoft.com/office/drawing/2014/main" id="{AF57842A-7495-2890-3A2F-F08D5928C87B}"/>
                </a:ext>
              </a:extLst>
            </p:cNvPr>
            <p:cNvGrpSpPr/>
            <p:nvPr/>
          </p:nvGrpSpPr>
          <p:grpSpPr>
            <a:xfrm>
              <a:off x="7226280" y="3540908"/>
              <a:ext cx="1276750" cy="2462431"/>
              <a:chOff x="5621581" y="4113781"/>
              <a:chExt cx="1276750" cy="2462431"/>
            </a:xfrm>
          </p:grpSpPr>
          <p:sp>
            <p:nvSpPr>
              <p:cNvPr id="33" name="ZoneTexte 32">
                <a:extLst>
                  <a:ext uri="{FF2B5EF4-FFF2-40B4-BE49-F238E27FC236}">
                    <a16:creationId xmlns:a16="http://schemas.microsoft.com/office/drawing/2014/main" id="{060CDD0C-4A3F-31C7-2E2E-64C1ABF4DF6A}"/>
                  </a:ext>
                </a:extLst>
              </p:cNvPr>
              <p:cNvSpPr txBox="1"/>
              <p:nvPr/>
            </p:nvSpPr>
            <p:spPr>
              <a:xfrm>
                <a:off x="5621581" y="5929881"/>
                <a:ext cx="1276750" cy="64633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Common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sAML</a:t>
                </a:r>
                <a:br>
                  <a:rPr kumimoji="0" lang="fr-FR" sz="1200" b="1" i="0" u="none" strike="noStrike" kern="1200" cap="none" spc="0" normalizeH="0" baseline="0" noProof="0" dirty="0">
                    <a:ln>
                      <a:noFill/>
                    </a:ln>
                    <a:solidFill>
                      <a:prstClr val="black"/>
                    </a:solidFill>
                    <a:effectLst/>
                    <a:uLnTx/>
                    <a:uFillTx/>
                    <a:latin typeface="Calibri"/>
                    <a:ea typeface="+mn-ea"/>
                    <a:cs typeface="+mn-cs"/>
                  </a:rPr>
                </a:br>
                <a:r>
                  <a:rPr kumimoji="0" lang="fr-FR" sz="1200" b="1" i="0" u="none" strike="noStrike" kern="1200" cap="none" spc="0" normalizeH="0" baseline="0" noProof="0" dirty="0" err="1">
                    <a:ln>
                      <a:noFill/>
                    </a:ln>
                    <a:solidFill>
                      <a:prstClr val="black"/>
                    </a:solidFill>
                    <a:effectLst/>
                    <a:uLnTx/>
                    <a:uFillTx/>
                    <a:latin typeface="Calibri"/>
                    <a:ea typeface="+mn-ea"/>
                    <a:cs typeface="+mn-cs"/>
                  </a:rPr>
                  <a:t>co</a:t>
                </a:r>
                <a:r>
                  <a:rPr kumimoji="0" lang="fr-FR" sz="1200" b="1" i="0" u="none" strike="noStrike" kern="1200" cap="none" spc="0" normalizeH="0" baseline="0" noProof="0" dirty="0">
                    <a:ln>
                      <a:noFill/>
                    </a:ln>
                    <a:solidFill>
                      <a:prstClr val="black"/>
                    </a:solidFill>
                    <a:effectLst/>
                    <a:uLnTx/>
                    <a:uFillTx/>
                    <a:latin typeface="Calibri"/>
                    <a:ea typeface="+mn-ea"/>
                    <a:cs typeface="+mn-cs"/>
                  </a:rPr>
                  <a:t>-mutations</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(n=19)</a:t>
                </a:r>
              </a:p>
            </p:txBody>
          </p:sp>
          <p:sp>
            <p:nvSpPr>
              <p:cNvPr id="35" name="ZoneTexte 34">
                <a:extLst>
                  <a:ext uri="{FF2B5EF4-FFF2-40B4-BE49-F238E27FC236}">
                    <a16:creationId xmlns:a16="http://schemas.microsoft.com/office/drawing/2014/main" id="{29233851-DF5D-4A28-599B-12BD16A54E3A}"/>
                  </a:ext>
                </a:extLst>
              </p:cNvPr>
              <p:cNvSpPr txBox="1"/>
              <p:nvPr/>
            </p:nvSpPr>
            <p:spPr>
              <a:xfrm>
                <a:off x="5972988" y="5730053"/>
                <a:ext cx="573935"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(5,3)</a:t>
                </a:r>
              </a:p>
            </p:txBody>
          </p:sp>
          <p:sp>
            <p:nvSpPr>
              <p:cNvPr id="41" name="ZoneTexte 40">
                <a:extLst>
                  <a:ext uri="{FF2B5EF4-FFF2-40B4-BE49-F238E27FC236}">
                    <a16:creationId xmlns:a16="http://schemas.microsoft.com/office/drawing/2014/main" id="{E28B3FB5-ABD1-5577-896A-338D33C3CC26}"/>
                  </a:ext>
                </a:extLst>
              </p:cNvPr>
              <p:cNvSpPr txBox="1"/>
              <p:nvPr/>
            </p:nvSpPr>
            <p:spPr>
              <a:xfrm>
                <a:off x="5972988" y="5557170"/>
                <a:ext cx="573935"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(5,3)</a:t>
                </a:r>
              </a:p>
            </p:txBody>
          </p:sp>
          <p:sp>
            <p:nvSpPr>
              <p:cNvPr id="45" name="ZoneTexte 44">
                <a:extLst>
                  <a:ext uri="{FF2B5EF4-FFF2-40B4-BE49-F238E27FC236}">
                    <a16:creationId xmlns:a16="http://schemas.microsoft.com/office/drawing/2014/main" id="{5828C2B1-6A63-6722-0BE9-8F3BE3C3DE56}"/>
                  </a:ext>
                </a:extLst>
              </p:cNvPr>
              <p:cNvSpPr txBox="1"/>
              <p:nvPr/>
            </p:nvSpPr>
            <p:spPr>
              <a:xfrm>
                <a:off x="5972988" y="5386404"/>
                <a:ext cx="573935"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(5,3)</a:t>
                </a:r>
              </a:p>
            </p:txBody>
          </p:sp>
          <p:sp>
            <p:nvSpPr>
              <p:cNvPr id="47" name="ZoneTexte 46">
                <a:extLst>
                  <a:ext uri="{FF2B5EF4-FFF2-40B4-BE49-F238E27FC236}">
                    <a16:creationId xmlns:a16="http://schemas.microsoft.com/office/drawing/2014/main" id="{22F5163E-78F9-6BDF-181E-33E158B12C0F}"/>
                  </a:ext>
                </a:extLst>
              </p:cNvPr>
              <p:cNvSpPr txBox="1"/>
              <p:nvPr/>
            </p:nvSpPr>
            <p:spPr>
              <a:xfrm>
                <a:off x="5936696" y="5126619"/>
                <a:ext cx="646519"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2 </a:t>
                </a:r>
                <a:r>
                  <a:rPr kumimoji="0" lang="fr-FR" sz="1000" b="0" i="0" u="none" strike="noStrike" kern="1200" cap="none" spc="0" normalizeH="0" baseline="0" noProof="0" dirty="0">
                    <a:ln>
                      <a:noFill/>
                    </a:ln>
                    <a:solidFill>
                      <a:prstClr val="white"/>
                    </a:solidFill>
                    <a:effectLst/>
                    <a:uLnTx/>
                    <a:uFillTx/>
                    <a:latin typeface="Calibri"/>
                    <a:ea typeface="+mn-ea"/>
                    <a:cs typeface="+mn-cs"/>
                  </a:rPr>
                  <a:t>(10,5)</a:t>
                </a:r>
              </a:p>
            </p:txBody>
          </p:sp>
          <p:sp>
            <p:nvSpPr>
              <p:cNvPr id="53" name="ZoneTexte 52">
                <a:extLst>
                  <a:ext uri="{FF2B5EF4-FFF2-40B4-BE49-F238E27FC236}">
                    <a16:creationId xmlns:a16="http://schemas.microsoft.com/office/drawing/2014/main" id="{E67EB1C2-F485-6B43-091C-79C39DDA2707}"/>
                  </a:ext>
                </a:extLst>
              </p:cNvPr>
              <p:cNvSpPr txBox="1"/>
              <p:nvPr/>
            </p:nvSpPr>
            <p:spPr>
              <a:xfrm>
                <a:off x="5936694" y="4694369"/>
                <a:ext cx="646519"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3 </a:t>
                </a:r>
                <a:r>
                  <a:rPr kumimoji="0" lang="fr-FR" sz="1000" b="0" i="0" u="none" strike="noStrike" kern="1200" cap="none" spc="0" normalizeH="0" baseline="0" noProof="0" dirty="0">
                    <a:ln>
                      <a:noFill/>
                    </a:ln>
                    <a:solidFill>
                      <a:prstClr val="white"/>
                    </a:solidFill>
                    <a:effectLst/>
                    <a:uLnTx/>
                    <a:uFillTx/>
                    <a:latin typeface="Calibri"/>
                    <a:ea typeface="+mn-ea"/>
                    <a:cs typeface="+mn-cs"/>
                  </a:rPr>
                  <a:t>(15,8)</a:t>
                </a:r>
              </a:p>
            </p:txBody>
          </p:sp>
          <p:sp>
            <p:nvSpPr>
              <p:cNvPr id="56" name="ZoneTexte 55">
                <a:extLst>
                  <a:ext uri="{FF2B5EF4-FFF2-40B4-BE49-F238E27FC236}">
                    <a16:creationId xmlns:a16="http://schemas.microsoft.com/office/drawing/2014/main" id="{868EE4B6-7AD2-CC49-F387-8F41D4532F67}"/>
                  </a:ext>
                </a:extLst>
              </p:cNvPr>
              <p:cNvSpPr txBox="1"/>
              <p:nvPr/>
            </p:nvSpPr>
            <p:spPr>
              <a:xfrm>
                <a:off x="5892439" y="4113781"/>
                <a:ext cx="735034" cy="461665"/>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ORR:</a:t>
                </a:r>
                <a:br>
                  <a:rPr kumimoji="0" lang="fr-FR" sz="1200" b="1" i="0" u="none" strike="noStrike" kern="1200" cap="none" spc="0" normalizeH="0" baseline="0" noProof="0" dirty="0">
                    <a:ln>
                      <a:noFill/>
                    </a:ln>
                    <a:solidFill>
                      <a:prstClr val="black"/>
                    </a:solidFill>
                    <a:effectLst/>
                    <a:uLnTx/>
                    <a:uFillTx/>
                    <a:latin typeface="Calibri"/>
                    <a:ea typeface="+mn-ea"/>
                    <a:cs typeface="+mn-cs"/>
                  </a:rPr>
                </a:br>
                <a:r>
                  <a:rPr kumimoji="0" lang="fr-FR" sz="1200" b="1" i="0" u="none" strike="noStrike" kern="1200" cap="none" spc="0" normalizeH="0" baseline="0" noProof="0" dirty="0">
                    <a:ln>
                      <a:noFill/>
                    </a:ln>
                    <a:solidFill>
                      <a:prstClr val="black"/>
                    </a:solidFill>
                    <a:effectLst/>
                    <a:uLnTx/>
                    <a:uFillTx/>
                    <a:latin typeface="Calibri"/>
                    <a:ea typeface="+mn-ea"/>
                    <a:cs typeface="+mn-cs"/>
                  </a:rPr>
                  <a:t>8 </a:t>
                </a:r>
                <a:r>
                  <a:rPr kumimoji="0" lang="fr-FR" sz="1200" b="0" i="0" u="none" strike="noStrike" kern="1200" cap="none" spc="0" normalizeH="0" baseline="0" noProof="0" dirty="0">
                    <a:ln>
                      <a:noFill/>
                    </a:ln>
                    <a:solidFill>
                      <a:prstClr val="black"/>
                    </a:solidFill>
                    <a:effectLst/>
                    <a:uLnTx/>
                    <a:uFillTx/>
                    <a:latin typeface="Calibri"/>
                    <a:ea typeface="+mn-ea"/>
                    <a:cs typeface="+mn-cs"/>
                  </a:rPr>
                  <a:t>(42,1)</a:t>
                </a:r>
              </a:p>
            </p:txBody>
          </p:sp>
        </p:grpSp>
        <p:grpSp>
          <p:nvGrpSpPr>
            <p:cNvPr id="115" name="Groupe 114">
              <a:extLst>
                <a:ext uri="{FF2B5EF4-FFF2-40B4-BE49-F238E27FC236}">
                  <a16:creationId xmlns:a16="http://schemas.microsoft.com/office/drawing/2014/main" id="{5613DB5B-C8AC-500E-CC80-CD56AF9F317D}"/>
                </a:ext>
              </a:extLst>
            </p:cNvPr>
            <p:cNvGrpSpPr/>
            <p:nvPr/>
          </p:nvGrpSpPr>
          <p:grpSpPr>
            <a:xfrm>
              <a:off x="5819740" y="2601108"/>
              <a:ext cx="821778" cy="3402231"/>
              <a:chOff x="3837518" y="3173981"/>
              <a:chExt cx="821778" cy="3402231"/>
            </a:xfrm>
          </p:grpSpPr>
          <p:sp>
            <p:nvSpPr>
              <p:cNvPr id="67" name="ZoneTexte 66">
                <a:extLst>
                  <a:ext uri="{FF2B5EF4-FFF2-40B4-BE49-F238E27FC236}">
                    <a16:creationId xmlns:a16="http://schemas.microsoft.com/office/drawing/2014/main" id="{AD2F4ABC-7A4B-B3CA-BE99-5E7E0CE64B6D}"/>
                  </a:ext>
                </a:extLst>
              </p:cNvPr>
              <p:cNvSpPr txBox="1"/>
              <p:nvPr/>
            </p:nvSpPr>
            <p:spPr>
              <a:xfrm>
                <a:off x="3891510" y="5929881"/>
                <a:ext cx="713790" cy="64633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a:ea typeface="+mn-ea"/>
                    <a:cs typeface="+mn-cs"/>
                  </a:rPr>
                  <a:t>IDH1/2</a:t>
                </a:r>
                <a:br>
                  <a:rPr kumimoji="0" lang="fr-FR" sz="1200" b="1" i="1" u="none" strike="noStrike" kern="1200" cap="none" spc="0" normalizeH="0" baseline="0" noProof="0" dirty="0">
                    <a:ln>
                      <a:noFill/>
                    </a:ln>
                    <a:solidFill>
                      <a:prstClr val="black"/>
                    </a:solidFill>
                    <a:effectLst/>
                    <a:uLnTx/>
                    <a:uFillTx/>
                    <a:latin typeface="Calibri"/>
                    <a:ea typeface="+mn-ea"/>
                    <a:cs typeface="+mn-cs"/>
                  </a:rPr>
                </a:b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(n=14)</a:t>
                </a:r>
              </a:p>
            </p:txBody>
          </p:sp>
          <p:sp>
            <p:nvSpPr>
              <p:cNvPr id="82" name="ZoneTexte 81">
                <a:extLst>
                  <a:ext uri="{FF2B5EF4-FFF2-40B4-BE49-F238E27FC236}">
                    <a16:creationId xmlns:a16="http://schemas.microsoft.com/office/drawing/2014/main" id="{1E1567ED-138E-B681-F362-E77C0550955D}"/>
                  </a:ext>
                </a:extLst>
              </p:cNvPr>
              <p:cNvSpPr txBox="1"/>
              <p:nvPr/>
            </p:nvSpPr>
            <p:spPr>
              <a:xfrm>
                <a:off x="3961439" y="5700787"/>
                <a:ext cx="573935"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1 </a:t>
                </a:r>
                <a:r>
                  <a:rPr kumimoji="0" lang="fr-FR" sz="1000" b="0" i="0" u="none" strike="noStrike" kern="1200" cap="none" spc="0" normalizeH="0" baseline="0" noProof="0" dirty="0">
                    <a:ln>
                      <a:noFill/>
                    </a:ln>
                    <a:solidFill>
                      <a:prstClr val="black"/>
                    </a:solidFill>
                    <a:effectLst/>
                    <a:uLnTx/>
                    <a:uFillTx/>
                    <a:latin typeface="Calibri"/>
                    <a:ea typeface="+mn-ea"/>
                    <a:cs typeface="+mn-cs"/>
                  </a:rPr>
                  <a:t>(7,1)</a:t>
                </a:r>
              </a:p>
            </p:txBody>
          </p:sp>
          <p:sp>
            <p:nvSpPr>
              <p:cNvPr id="95" name="ZoneTexte 94">
                <a:extLst>
                  <a:ext uri="{FF2B5EF4-FFF2-40B4-BE49-F238E27FC236}">
                    <a16:creationId xmlns:a16="http://schemas.microsoft.com/office/drawing/2014/main" id="{99C7BF29-F42B-623D-2F56-51465F58F28D}"/>
                  </a:ext>
                </a:extLst>
              </p:cNvPr>
              <p:cNvSpPr txBox="1"/>
              <p:nvPr/>
            </p:nvSpPr>
            <p:spPr>
              <a:xfrm>
                <a:off x="3961439" y="5456819"/>
                <a:ext cx="573935"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(7,1)</a:t>
                </a:r>
              </a:p>
            </p:txBody>
          </p:sp>
          <p:sp>
            <p:nvSpPr>
              <p:cNvPr id="98" name="ZoneTexte 97">
                <a:extLst>
                  <a:ext uri="{FF2B5EF4-FFF2-40B4-BE49-F238E27FC236}">
                    <a16:creationId xmlns:a16="http://schemas.microsoft.com/office/drawing/2014/main" id="{0A0A1BD3-9AAB-4DF2-C54F-021F655E4255}"/>
                  </a:ext>
                </a:extLst>
              </p:cNvPr>
              <p:cNvSpPr txBox="1"/>
              <p:nvPr/>
            </p:nvSpPr>
            <p:spPr>
              <a:xfrm>
                <a:off x="3925146" y="4498789"/>
                <a:ext cx="646519"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8 </a:t>
                </a:r>
                <a:r>
                  <a:rPr kumimoji="0" lang="fr-FR" sz="1000" b="0" i="0" u="none" strike="noStrike" kern="1200" cap="none" spc="0" normalizeH="0" baseline="0" noProof="0" dirty="0">
                    <a:ln>
                      <a:noFill/>
                    </a:ln>
                    <a:solidFill>
                      <a:prstClr val="white"/>
                    </a:solidFill>
                    <a:effectLst/>
                    <a:uLnTx/>
                    <a:uFillTx/>
                    <a:latin typeface="Calibri"/>
                    <a:ea typeface="+mn-ea"/>
                    <a:cs typeface="+mn-cs"/>
                  </a:rPr>
                  <a:t>(57,1)</a:t>
                </a:r>
              </a:p>
            </p:txBody>
          </p:sp>
          <p:sp>
            <p:nvSpPr>
              <p:cNvPr id="114" name="ZoneTexte 113">
                <a:extLst>
                  <a:ext uri="{FF2B5EF4-FFF2-40B4-BE49-F238E27FC236}">
                    <a16:creationId xmlns:a16="http://schemas.microsoft.com/office/drawing/2014/main" id="{F8D06307-AEF7-D6CE-DC6A-F59A8877F905}"/>
                  </a:ext>
                </a:extLst>
              </p:cNvPr>
              <p:cNvSpPr txBox="1"/>
              <p:nvPr/>
            </p:nvSpPr>
            <p:spPr>
              <a:xfrm>
                <a:off x="3837518" y="3173981"/>
                <a:ext cx="821778" cy="461665"/>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ORR:</a:t>
                </a:r>
                <a:br>
                  <a:rPr kumimoji="0" lang="fr-FR" sz="1200" b="1" i="0" u="none" strike="noStrike" kern="1200" cap="none" spc="0" normalizeH="0" baseline="0" noProof="0" dirty="0">
                    <a:ln>
                      <a:noFill/>
                    </a:ln>
                    <a:solidFill>
                      <a:prstClr val="black"/>
                    </a:solidFill>
                    <a:effectLst/>
                    <a:uLnTx/>
                    <a:uFillTx/>
                    <a:latin typeface="Calibri"/>
                    <a:ea typeface="+mn-ea"/>
                    <a:cs typeface="+mn-cs"/>
                  </a:rPr>
                </a:br>
                <a:r>
                  <a:rPr kumimoji="0" lang="fr-FR" sz="1200" b="1" i="0" u="none" strike="noStrike" kern="1200" cap="none" spc="0" normalizeH="0" baseline="0" noProof="0" dirty="0">
                    <a:ln>
                      <a:noFill/>
                    </a:ln>
                    <a:solidFill>
                      <a:prstClr val="black"/>
                    </a:solidFill>
                    <a:effectLst/>
                    <a:uLnTx/>
                    <a:uFillTx/>
                    <a:latin typeface="Calibri"/>
                    <a:ea typeface="+mn-ea"/>
                    <a:cs typeface="+mn-cs"/>
                  </a:rPr>
                  <a:t>10 </a:t>
                </a:r>
                <a:r>
                  <a:rPr kumimoji="0" lang="fr-FR" sz="1200" b="0" i="0" u="none" strike="noStrike" kern="1200" cap="none" spc="0" normalizeH="0" baseline="0" noProof="0" dirty="0">
                    <a:ln>
                      <a:noFill/>
                    </a:ln>
                    <a:solidFill>
                      <a:prstClr val="black"/>
                    </a:solidFill>
                    <a:effectLst/>
                    <a:uLnTx/>
                    <a:uFillTx/>
                    <a:latin typeface="Calibri"/>
                    <a:ea typeface="+mn-ea"/>
                    <a:cs typeface="+mn-cs"/>
                  </a:rPr>
                  <a:t>(71,4)</a:t>
                </a:r>
              </a:p>
            </p:txBody>
          </p:sp>
        </p:grpSp>
        <p:grpSp>
          <p:nvGrpSpPr>
            <p:cNvPr id="131" name="Groupe 130">
              <a:extLst>
                <a:ext uri="{FF2B5EF4-FFF2-40B4-BE49-F238E27FC236}">
                  <a16:creationId xmlns:a16="http://schemas.microsoft.com/office/drawing/2014/main" id="{F8A9C652-4796-FA89-8249-85F3FF3851B9}"/>
                </a:ext>
              </a:extLst>
            </p:cNvPr>
            <p:cNvGrpSpPr/>
            <p:nvPr/>
          </p:nvGrpSpPr>
          <p:grpSpPr>
            <a:xfrm>
              <a:off x="4207140" y="3363108"/>
              <a:ext cx="821780" cy="2640231"/>
              <a:chOff x="1825968" y="3935981"/>
              <a:chExt cx="821780" cy="2640231"/>
            </a:xfrm>
          </p:grpSpPr>
          <p:sp>
            <p:nvSpPr>
              <p:cNvPr id="117" name="ZoneTexte 116">
                <a:extLst>
                  <a:ext uri="{FF2B5EF4-FFF2-40B4-BE49-F238E27FC236}">
                    <a16:creationId xmlns:a16="http://schemas.microsoft.com/office/drawing/2014/main" id="{8D352BA4-E0AD-305B-3583-E5E77E1C09F3}"/>
                  </a:ext>
                </a:extLst>
              </p:cNvPr>
              <p:cNvSpPr txBox="1"/>
              <p:nvPr/>
            </p:nvSpPr>
            <p:spPr>
              <a:xfrm>
                <a:off x="1910055" y="5929881"/>
                <a:ext cx="653600" cy="64633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a:ea typeface="+mn-ea"/>
                    <a:cs typeface="+mn-cs"/>
                  </a:rPr>
                  <a:t>FLT3</a:t>
                </a:r>
                <a:br>
                  <a:rPr kumimoji="0" lang="fr-FR" sz="1200" b="1" i="1" u="none" strike="noStrike" kern="1200" cap="none" spc="0" normalizeH="0" baseline="0" noProof="0" dirty="0">
                    <a:ln>
                      <a:noFill/>
                    </a:ln>
                    <a:solidFill>
                      <a:prstClr val="black"/>
                    </a:solidFill>
                    <a:effectLst/>
                    <a:uLnTx/>
                    <a:uFillTx/>
                    <a:latin typeface="Calibri"/>
                    <a:ea typeface="+mn-ea"/>
                    <a:cs typeface="+mn-cs"/>
                  </a:rPr>
                </a:b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(n=23)</a:t>
                </a:r>
              </a:p>
            </p:txBody>
          </p:sp>
          <p:sp>
            <p:nvSpPr>
              <p:cNvPr id="120" name="ZoneTexte 119">
                <a:extLst>
                  <a:ext uri="{FF2B5EF4-FFF2-40B4-BE49-F238E27FC236}">
                    <a16:creationId xmlns:a16="http://schemas.microsoft.com/office/drawing/2014/main" id="{F5E383C4-C9F4-5BFE-96E9-FC946683F827}"/>
                  </a:ext>
                </a:extLst>
              </p:cNvPr>
              <p:cNvSpPr txBox="1"/>
              <p:nvPr/>
            </p:nvSpPr>
            <p:spPr>
              <a:xfrm>
                <a:off x="1949888" y="5195220"/>
                <a:ext cx="57393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(4,3)</a:t>
                </a:r>
              </a:p>
            </p:txBody>
          </p:sp>
          <p:sp>
            <p:nvSpPr>
              <p:cNvPr id="122" name="ZoneTexte 121">
                <a:extLst>
                  <a:ext uri="{FF2B5EF4-FFF2-40B4-BE49-F238E27FC236}">
                    <a16:creationId xmlns:a16="http://schemas.microsoft.com/office/drawing/2014/main" id="{C7AA17E6-D915-7E06-0273-65F5E38CC6E3}"/>
                  </a:ext>
                </a:extLst>
              </p:cNvPr>
              <p:cNvSpPr txBox="1"/>
              <p:nvPr/>
            </p:nvSpPr>
            <p:spPr>
              <a:xfrm>
                <a:off x="1947233" y="5049854"/>
                <a:ext cx="57924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(4,3)</a:t>
                </a:r>
              </a:p>
            </p:txBody>
          </p:sp>
          <p:sp>
            <p:nvSpPr>
              <p:cNvPr id="124" name="ZoneTexte 123">
                <a:extLst>
                  <a:ext uri="{FF2B5EF4-FFF2-40B4-BE49-F238E27FC236}">
                    <a16:creationId xmlns:a16="http://schemas.microsoft.com/office/drawing/2014/main" id="{07EEC70E-7421-D623-4467-B4A223F8A9DB}"/>
                  </a:ext>
                </a:extLst>
              </p:cNvPr>
              <p:cNvSpPr txBox="1"/>
              <p:nvPr/>
            </p:nvSpPr>
            <p:spPr>
              <a:xfrm>
                <a:off x="1913596" y="5465837"/>
                <a:ext cx="646519"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3 </a:t>
                </a:r>
                <a:r>
                  <a:rPr kumimoji="0" lang="fr-FR" sz="1000" b="0" i="0" u="none" strike="noStrike" kern="1200" cap="none" spc="0" normalizeH="0" baseline="0" noProof="0" dirty="0">
                    <a:ln>
                      <a:noFill/>
                    </a:ln>
                    <a:solidFill>
                      <a:prstClr val="black"/>
                    </a:solidFill>
                    <a:effectLst/>
                    <a:uLnTx/>
                    <a:uFillTx/>
                    <a:latin typeface="Calibri"/>
                    <a:ea typeface="+mn-ea"/>
                    <a:cs typeface="+mn-cs"/>
                  </a:rPr>
                  <a:t>(13,0)</a:t>
                </a:r>
              </a:p>
            </p:txBody>
          </p:sp>
          <p:sp>
            <p:nvSpPr>
              <p:cNvPr id="126" name="ZoneTexte 125">
                <a:extLst>
                  <a:ext uri="{FF2B5EF4-FFF2-40B4-BE49-F238E27FC236}">
                    <a16:creationId xmlns:a16="http://schemas.microsoft.com/office/drawing/2014/main" id="{4A0AAEE6-4316-1AC7-1E4F-D2687F39B2AC}"/>
                  </a:ext>
                </a:extLst>
              </p:cNvPr>
              <p:cNvSpPr txBox="1"/>
              <p:nvPr/>
            </p:nvSpPr>
            <p:spPr>
              <a:xfrm>
                <a:off x="1949888" y="4904369"/>
                <a:ext cx="573935"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(4,3)</a:t>
                </a:r>
              </a:p>
            </p:txBody>
          </p:sp>
          <p:sp>
            <p:nvSpPr>
              <p:cNvPr id="128" name="ZoneTexte 127">
                <a:extLst>
                  <a:ext uri="{FF2B5EF4-FFF2-40B4-BE49-F238E27FC236}">
                    <a16:creationId xmlns:a16="http://schemas.microsoft.com/office/drawing/2014/main" id="{CDB4E21E-21AC-DBD4-983A-A396BA13F07B}"/>
                  </a:ext>
                </a:extLst>
              </p:cNvPr>
              <p:cNvSpPr txBox="1"/>
              <p:nvPr/>
            </p:nvSpPr>
            <p:spPr>
              <a:xfrm>
                <a:off x="1913596" y="4541969"/>
                <a:ext cx="646519"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4 </a:t>
                </a:r>
                <a:r>
                  <a:rPr kumimoji="0" lang="fr-FR" sz="1000" b="0" i="0" u="none" strike="noStrike" kern="1200" cap="none" spc="0" normalizeH="0" baseline="0" noProof="0" dirty="0">
                    <a:ln>
                      <a:noFill/>
                    </a:ln>
                    <a:solidFill>
                      <a:prstClr val="white"/>
                    </a:solidFill>
                    <a:effectLst/>
                    <a:uLnTx/>
                    <a:uFillTx/>
                    <a:latin typeface="Calibri"/>
                    <a:ea typeface="+mn-ea"/>
                    <a:cs typeface="+mn-cs"/>
                  </a:rPr>
                  <a:t>(17,4)</a:t>
                </a:r>
              </a:p>
            </p:txBody>
          </p:sp>
          <p:sp>
            <p:nvSpPr>
              <p:cNvPr id="130" name="ZoneTexte 129">
                <a:extLst>
                  <a:ext uri="{FF2B5EF4-FFF2-40B4-BE49-F238E27FC236}">
                    <a16:creationId xmlns:a16="http://schemas.microsoft.com/office/drawing/2014/main" id="{83FAB017-88DE-26D6-0E7A-983AD984C7B3}"/>
                  </a:ext>
                </a:extLst>
              </p:cNvPr>
              <p:cNvSpPr txBox="1"/>
              <p:nvPr/>
            </p:nvSpPr>
            <p:spPr>
              <a:xfrm>
                <a:off x="1825968" y="3935981"/>
                <a:ext cx="821780" cy="461665"/>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ORR:</a:t>
                </a:r>
                <a:br>
                  <a:rPr kumimoji="0" lang="fr-FR" sz="1200" b="1" i="0" u="none" strike="noStrike" kern="1200" cap="none" spc="0" normalizeH="0" baseline="0" noProof="0" dirty="0">
                    <a:ln>
                      <a:noFill/>
                    </a:ln>
                    <a:solidFill>
                      <a:prstClr val="black"/>
                    </a:solidFill>
                    <a:effectLst/>
                    <a:uLnTx/>
                    <a:uFillTx/>
                    <a:latin typeface="Calibri"/>
                    <a:ea typeface="+mn-ea"/>
                    <a:cs typeface="+mn-cs"/>
                  </a:rPr>
                </a:br>
                <a:r>
                  <a:rPr kumimoji="0" lang="fr-FR" sz="1200" b="1" i="0" u="none" strike="noStrike" kern="1200" cap="none" spc="0" normalizeH="0" baseline="0" noProof="0" dirty="0">
                    <a:ln>
                      <a:noFill/>
                    </a:ln>
                    <a:solidFill>
                      <a:prstClr val="black"/>
                    </a:solidFill>
                    <a:effectLst/>
                    <a:uLnTx/>
                    <a:uFillTx/>
                    <a:latin typeface="Calibri"/>
                    <a:ea typeface="+mn-ea"/>
                    <a:cs typeface="+mn-cs"/>
                  </a:rPr>
                  <a:t>11 </a:t>
                </a:r>
                <a:r>
                  <a:rPr kumimoji="0" lang="fr-FR" sz="1200" b="0" i="0" u="none" strike="noStrike" kern="1200" cap="none" spc="0" normalizeH="0" baseline="0" noProof="0" dirty="0">
                    <a:ln>
                      <a:noFill/>
                    </a:ln>
                    <a:solidFill>
                      <a:prstClr val="black"/>
                    </a:solidFill>
                    <a:effectLst/>
                    <a:uLnTx/>
                    <a:uFillTx/>
                    <a:latin typeface="Calibri"/>
                    <a:ea typeface="+mn-ea"/>
                    <a:cs typeface="+mn-cs"/>
                  </a:rPr>
                  <a:t>(47,8)</a:t>
                </a:r>
              </a:p>
            </p:txBody>
          </p:sp>
        </p:grpSp>
        <p:grpSp>
          <p:nvGrpSpPr>
            <p:cNvPr id="146" name="Groupe 145">
              <a:extLst>
                <a:ext uri="{FF2B5EF4-FFF2-40B4-BE49-F238E27FC236}">
                  <a16:creationId xmlns:a16="http://schemas.microsoft.com/office/drawing/2014/main" id="{A9E6620A-8509-7E68-CD70-473982DA647F}"/>
                </a:ext>
              </a:extLst>
            </p:cNvPr>
            <p:cNvGrpSpPr/>
            <p:nvPr/>
          </p:nvGrpSpPr>
          <p:grpSpPr>
            <a:xfrm>
              <a:off x="2516672" y="2969408"/>
              <a:ext cx="970485" cy="3033931"/>
              <a:chOff x="745842" y="3542281"/>
              <a:chExt cx="970485" cy="3033931"/>
            </a:xfrm>
          </p:grpSpPr>
          <p:sp>
            <p:nvSpPr>
              <p:cNvPr id="133" name="ZoneTexte 132">
                <a:extLst>
                  <a:ext uri="{FF2B5EF4-FFF2-40B4-BE49-F238E27FC236}">
                    <a16:creationId xmlns:a16="http://schemas.microsoft.com/office/drawing/2014/main" id="{D649FDDD-86B9-5124-2367-BFA8B2BB4A85}"/>
                  </a:ext>
                </a:extLst>
              </p:cNvPr>
              <p:cNvSpPr txBox="1"/>
              <p:nvPr/>
            </p:nvSpPr>
            <p:spPr>
              <a:xfrm>
                <a:off x="745842" y="5929881"/>
                <a:ext cx="970485" cy="64633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a:ea typeface="+mn-ea"/>
                    <a:cs typeface="+mn-cs"/>
                  </a:rPr>
                  <a:t>DNMT3A</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br>
                  <a:rPr kumimoji="0" lang="fr-FR" sz="1200" b="1" i="0" u="none" strike="noStrike" kern="1200" cap="none" spc="0" normalizeH="0" baseline="0" noProof="0" dirty="0">
                    <a:ln>
                      <a:noFill/>
                    </a:ln>
                    <a:solidFill>
                      <a:prstClr val="black"/>
                    </a:solidFill>
                    <a:effectLst/>
                    <a:uLnTx/>
                    <a:uFillTx/>
                    <a:latin typeface="Calibri"/>
                    <a:ea typeface="+mn-ea"/>
                    <a:cs typeface="+mn-cs"/>
                  </a:rPr>
                </a:br>
                <a:r>
                  <a:rPr kumimoji="0" lang="fr-FR" sz="1200" b="1" i="1" u="none" strike="noStrike" kern="1200" cap="none" spc="0" normalizeH="0" baseline="0" noProof="0" dirty="0">
                    <a:ln>
                      <a:noFill/>
                    </a:ln>
                    <a:solidFill>
                      <a:prstClr val="black"/>
                    </a:solidFill>
                    <a:effectLst/>
                    <a:uLnTx/>
                    <a:uFillTx/>
                    <a:latin typeface="Calibri"/>
                    <a:ea typeface="+mn-ea"/>
                    <a:cs typeface="+mn-cs"/>
                  </a:rPr>
                  <a:t>FLT3</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(n=15)</a:t>
                </a:r>
              </a:p>
            </p:txBody>
          </p:sp>
          <p:sp>
            <p:nvSpPr>
              <p:cNvPr id="135" name="ZoneTexte 134">
                <a:extLst>
                  <a:ext uri="{FF2B5EF4-FFF2-40B4-BE49-F238E27FC236}">
                    <a16:creationId xmlns:a16="http://schemas.microsoft.com/office/drawing/2014/main" id="{3CEAFFA8-A0A9-5C00-F740-7CD578DE2BCC}"/>
                  </a:ext>
                </a:extLst>
              </p:cNvPr>
              <p:cNvSpPr txBox="1"/>
              <p:nvPr/>
            </p:nvSpPr>
            <p:spPr>
              <a:xfrm>
                <a:off x="941463" y="5061870"/>
                <a:ext cx="57924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(6,7)</a:t>
                </a:r>
              </a:p>
            </p:txBody>
          </p:sp>
          <p:sp>
            <p:nvSpPr>
              <p:cNvPr id="137" name="ZoneTexte 136">
                <a:extLst>
                  <a:ext uri="{FF2B5EF4-FFF2-40B4-BE49-F238E27FC236}">
                    <a16:creationId xmlns:a16="http://schemas.microsoft.com/office/drawing/2014/main" id="{32DCADA2-7622-0729-ABC2-6FEDF27DE261}"/>
                  </a:ext>
                </a:extLst>
              </p:cNvPr>
              <p:cNvSpPr txBox="1"/>
              <p:nvPr/>
            </p:nvSpPr>
            <p:spPr>
              <a:xfrm>
                <a:off x="944118" y="4840304"/>
                <a:ext cx="573935"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(6,7)</a:t>
                </a:r>
              </a:p>
            </p:txBody>
          </p:sp>
          <p:sp>
            <p:nvSpPr>
              <p:cNvPr id="139" name="ZoneTexte 138">
                <a:extLst>
                  <a:ext uri="{FF2B5EF4-FFF2-40B4-BE49-F238E27FC236}">
                    <a16:creationId xmlns:a16="http://schemas.microsoft.com/office/drawing/2014/main" id="{EE80AC3C-4094-2621-28D2-95C1B767342E}"/>
                  </a:ext>
                </a:extLst>
              </p:cNvPr>
              <p:cNvSpPr txBox="1"/>
              <p:nvPr/>
            </p:nvSpPr>
            <p:spPr>
              <a:xfrm>
                <a:off x="907828" y="5389637"/>
                <a:ext cx="646518"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2 </a:t>
                </a:r>
                <a:r>
                  <a:rPr kumimoji="0" lang="fr-FR" sz="1000" b="0" i="0" u="none" strike="noStrike" kern="1200" cap="none" spc="0" normalizeH="0" baseline="0" noProof="0" dirty="0">
                    <a:ln>
                      <a:noFill/>
                    </a:ln>
                    <a:solidFill>
                      <a:prstClr val="black"/>
                    </a:solidFill>
                    <a:effectLst/>
                    <a:uLnTx/>
                    <a:uFillTx/>
                    <a:latin typeface="Calibri"/>
                    <a:ea typeface="+mn-ea"/>
                    <a:cs typeface="+mn-cs"/>
                  </a:rPr>
                  <a:t>(13,3)</a:t>
                </a:r>
              </a:p>
            </p:txBody>
          </p:sp>
          <p:sp>
            <p:nvSpPr>
              <p:cNvPr id="141" name="ZoneTexte 140">
                <a:extLst>
                  <a:ext uri="{FF2B5EF4-FFF2-40B4-BE49-F238E27FC236}">
                    <a16:creationId xmlns:a16="http://schemas.microsoft.com/office/drawing/2014/main" id="{16FDD4BF-0D4D-04E2-D73B-42C6899AA8E8}"/>
                  </a:ext>
                </a:extLst>
              </p:cNvPr>
              <p:cNvSpPr txBox="1"/>
              <p:nvPr/>
            </p:nvSpPr>
            <p:spPr>
              <a:xfrm>
                <a:off x="944118" y="4618619"/>
                <a:ext cx="57393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 </a:t>
                </a:r>
                <a:r>
                  <a:rPr kumimoji="0" lang="fr-FR" sz="1000" b="0" i="0" u="none" strike="noStrike" kern="1200" cap="none" spc="0" normalizeH="0" baseline="0" noProof="0" dirty="0">
                    <a:ln>
                      <a:noFill/>
                    </a:ln>
                    <a:solidFill>
                      <a:prstClr val="white"/>
                    </a:solidFill>
                    <a:effectLst/>
                    <a:uLnTx/>
                    <a:uFillTx/>
                    <a:latin typeface="Calibri"/>
                    <a:ea typeface="+mn-ea"/>
                    <a:cs typeface="+mn-cs"/>
                  </a:rPr>
                  <a:t>(6,7)</a:t>
                </a:r>
              </a:p>
            </p:txBody>
          </p:sp>
          <p:sp>
            <p:nvSpPr>
              <p:cNvPr id="143" name="ZoneTexte 142">
                <a:extLst>
                  <a:ext uri="{FF2B5EF4-FFF2-40B4-BE49-F238E27FC236}">
                    <a16:creationId xmlns:a16="http://schemas.microsoft.com/office/drawing/2014/main" id="{4B3F0EA5-5BF6-A08B-C65E-448FD9909624}"/>
                  </a:ext>
                </a:extLst>
              </p:cNvPr>
              <p:cNvSpPr txBox="1"/>
              <p:nvPr/>
            </p:nvSpPr>
            <p:spPr>
              <a:xfrm>
                <a:off x="905172" y="4206689"/>
                <a:ext cx="651829"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3 </a:t>
                </a:r>
                <a:r>
                  <a:rPr kumimoji="0" lang="fr-FR" sz="1000" b="0" i="0" u="none" strike="noStrike" kern="1200" cap="none" spc="0" normalizeH="0" baseline="0" noProof="0" dirty="0">
                    <a:ln>
                      <a:noFill/>
                    </a:ln>
                    <a:solidFill>
                      <a:prstClr val="white"/>
                    </a:solidFill>
                    <a:effectLst/>
                    <a:uLnTx/>
                    <a:uFillTx/>
                    <a:latin typeface="Calibri"/>
                    <a:ea typeface="+mn-ea"/>
                    <a:cs typeface="+mn-cs"/>
                  </a:rPr>
                  <a:t>(20,0)</a:t>
                </a:r>
              </a:p>
            </p:txBody>
          </p:sp>
          <p:sp>
            <p:nvSpPr>
              <p:cNvPr id="145" name="ZoneTexte 144">
                <a:extLst>
                  <a:ext uri="{FF2B5EF4-FFF2-40B4-BE49-F238E27FC236}">
                    <a16:creationId xmlns:a16="http://schemas.microsoft.com/office/drawing/2014/main" id="{375E67F3-75ED-FEC9-4DDD-35D66182DDDC}"/>
                  </a:ext>
                </a:extLst>
              </p:cNvPr>
              <p:cNvSpPr txBox="1"/>
              <p:nvPr/>
            </p:nvSpPr>
            <p:spPr>
              <a:xfrm>
                <a:off x="863567" y="3542281"/>
                <a:ext cx="735034" cy="461665"/>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ORR:</a:t>
                </a:r>
                <a:br>
                  <a:rPr kumimoji="0" lang="fr-FR" sz="1200" b="1" i="0" u="none" strike="noStrike" kern="1200" cap="none" spc="0" normalizeH="0" baseline="0" noProof="0" dirty="0">
                    <a:ln>
                      <a:noFill/>
                    </a:ln>
                    <a:solidFill>
                      <a:prstClr val="black"/>
                    </a:solidFill>
                    <a:effectLst/>
                    <a:uLnTx/>
                    <a:uFillTx/>
                    <a:latin typeface="Calibri"/>
                    <a:ea typeface="+mn-ea"/>
                    <a:cs typeface="+mn-cs"/>
                  </a:rPr>
                </a:br>
                <a:r>
                  <a:rPr kumimoji="0" lang="fr-FR" sz="1200" b="1" i="0" u="none" strike="noStrike" kern="1200" cap="none" spc="0" normalizeH="0" baseline="0" noProof="0" dirty="0">
                    <a:ln>
                      <a:noFill/>
                    </a:ln>
                    <a:solidFill>
                      <a:prstClr val="black"/>
                    </a:solidFill>
                    <a:effectLst/>
                    <a:uLnTx/>
                    <a:uFillTx/>
                    <a:latin typeface="Calibri"/>
                    <a:ea typeface="+mn-ea"/>
                    <a:cs typeface="+mn-cs"/>
                  </a:rPr>
                  <a:t>9 </a:t>
                </a:r>
                <a:r>
                  <a:rPr kumimoji="0" lang="fr-FR" sz="1200" b="0" i="0" u="none" strike="noStrike" kern="1200" cap="none" spc="0" normalizeH="0" baseline="0" noProof="0" dirty="0">
                    <a:ln>
                      <a:noFill/>
                    </a:ln>
                    <a:solidFill>
                      <a:prstClr val="black"/>
                    </a:solidFill>
                    <a:effectLst/>
                    <a:uLnTx/>
                    <a:uFillTx/>
                    <a:latin typeface="Calibri"/>
                    <a:ea typeface="+mn-ea"/>
                    <a:cs typeface="+mn-cs"/>
                  </a:rPr>
                  <a:t>(60,0)</a:t>
                </a:r>
              </a:p>
            </p:txBody>
          </p:sp>
        </p:grpSp>
        <p:grpSp>
          <p:nvGrpSpPr>
            <p:cNvPr id="151" name="Groupe 150">
              <a:extLst>
                <a:ext uri="{FF2B5EF4-FFF2-40B4-BE49-F238E27FC236}">
                  <a16:creationId xmlns:a16="http://schemas.microsoft.com/office/drawing/2014/main" id="{A7E8A945-C824-CCB9-37D6-D163C646AEC2}"/>
                </a:ext>
              </a:extLst>
            </p:cNvPr>
            <p:cNvGrpSpPr/>
            <p:nvPr/>
          </p:nvGrpSpPr>
          <p:grpSpPr>
            <a:xfrm>
              <a:off x="9055594" y="3344058"/>
              <a:ext cx="1410783" cy="2659281"/>
              <a:chOff x="9055594" y="3916931"/>
              <a:chExt cx="1410783" cy="2659281"/>
            </a:xfrm>
          </p:grpSpPr>
          <p:sp>
            <p:nvSpPr>
              <p:cNvPr id="5" name="ZoneTexte 4">
                <a:extLst>
                  <a:ext uri="{FF2B5EF4-FFF2-40B4-BE49-F238E27FC236}">
                    <a16:creationId xmlns:a16="http://schemas.microsoft.com/office/drawing/2014/main" id="{1A164AB1-C76B-AE9B-8CF9-A4C864ECCA51}"/>
                  </a:ext>
                </a:extLst>
              </p:cNvPr>
              <p:cNvSpPr txBox="1"/>
              <p:nvPr/>
            </p:nvSpPr>
            <p:spPr>
              <a:xfrm>
                <a:off x="9139681" y="5929881"/>
                <a:ext cx="653600" cy="64633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Total</a:t>
                </a:r>
                <a:br>
                  <a:rPr kumimoji="0" lang="fr-FR" sz="1200" b="1" i="0" u="none" strike="noStrike" kern="1200" cap="none" spc="0" normalizeH="0" baseline="0" noProof="0" dirty="0">
                    <a:ln>
                      <a:noFill/>
                    </a:ln>
                    <a:solidFill>
                      <a:prstClr val="black"/>
                    </a:solidFill>
                    <a:effectLst/>
                    <a:uLnTx/>
                    <a:uFillTx/>
                    <a:latin typeface="Calibri"/>
                    <a:ea typeface="+mn-ea"/>
                    <a:cs typeface="+mn-cs"/>
                  </a:rPr>
                </a:b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(n=54)</a:t>
                </a:r>
              </a:p>
            </p:txBody>
          </p:sp>
          <p:sp>
            <p:nvSpPr>
              <p:cNvPr id="8" name="ZoneTexte 7">
                <a:extLst>
                  <a:ext uri="{FF2B5EF4-FFF2-40B4-BE49-F238E27FC236}">
                    <a16:creationId xmlns:a16="http://schemas.microsoft.com/office/drawing/2014/main" id="{3A1DAC2C-BA05-C765-3A10-7C2BDFFD2ADF}"/>
                  </a:ext>
                </a:extLst>
              </p:cNvPr>
              <p:cNvSpPr txBox="1"/>
              <p:nvPr/>
            </p:nvSpPr>
            <p:spPr>
              <a:xfrm>
                <a:off x="9887130" y="5233320"/>
                <a:ext cx="57924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E84C21"/>
                    </a:solidFill>
                    <a:effectLst/>
                    <a:uLnTx/>
                    <a:uFillTx/>
                    <a:latin typeface="Calibri"/>
                    <a:ea typeface="+mn-ea"/>
                    <a:cs typeface="+mn-cs"/>
                  </a:rPr>
                  <a:t>1 </a:t>
                </a:r>
                <a:r>
                  <a:rPr kumimoji="0" lang="fr-FR" sz="1000" b="0" i="0" u="none" strike="noStrike" kern="1200" cap="none" spc="0" normalizeH="0" baseline="0" noProof="0" dirty="0">
                    <a:ln>
                      <a:noFill/>
                    </a:ln>
                    <a:solidFill>
                      <a:srgbClr val="E84C21"/>
                    </a:solidFill>
                    <a:effectLst/>
                    <a:uLnTx/>
                    <a:uFillTx/>
                    <a:latin typeface="Calibri"/>
                    <a:ea typeface="+mn-ea"/>
                    <a:cs typeface="+mn-cs"/>
                  </a:rPr>
                  <a:t>(1,9)</a:t>
                </a:r>
              </a:p>
            </p:txBody>
          </p:sp>
          <p:sp>
            <p:nvSpPr>
              <p:cNvPr id="13" name="ZoneTexte 12">
                <a:extLst>
                  <a:ext uri="{FF2B5EF4-FFF2-40B4-BE49-F238E27FC236}">
                    <a16:creationId xmlns:a16="http://schemas.microsoft.com/office/drawing/2014/main" id="{E4BDDCFA-3A8B-2DC3-669B-56AFC0F15FF8}"/>
                  </a:ext>
                </a:extLst>
              </p:cNvPr>
              <p:cNvSpPr txBox="1"/>
              <p:nvPr/>
            </p:nvSpPr>
            <p:spPr>
              <a:xfrm>
                <a:off x="9889785" y="5094304"/>
                <a:ext cx="573934"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B0F0"/>
                    </a:solidFill>
                    <a:effectLst/>
                    <a:uLnTx/>
                    <a:uFillTx/>
                    <a:latin typeface="Calibri"/>
                    <a:ea typeface="+mn-ea"/>
                    <a:cs typeface="+mn-cs"/>
                  </a:rPr>
                  <a:t>1 </a:t>
                </a:r>
                <a:r>
                  <a:rPr kumimoji="0" lang="fr-FR" sz="1000" b="0" i="0" u="none" strike="noStrike" kern="1200" cap="none" spc="0" normalizeH="0" baseline="0" noProof="0" dirty="0">
                    <a:ln>
                      <a:noFill/>
                    </a:ln>
                    <a:solidFill>
                      <a:srgbClr val="00B0F0"/>
                    </a:solidFill>
                    <a:effectLst/>
                    <a:uLnTx/>
                    <a:uFillTx/>
                    <a:latin typeface="Calibri"/>
                    <a:ea typeface="+mn-ea"/>
                    <a:cs typeface="+mn-cs"/>
                  </a:rPr>
                  <a:t>(1,9)</a:t>
                </a:r>
              </a:p>
            </p:txBody>
          </p:sp>
          <p:sp>
            <p:nvSpPr>
              <p:cNvPr id="23" name="ZoneTexte 22">
                <a:extLst>
                  <a:ext uri="{FF2B5EF4-FFF2-40B4-BE49-F238E27FC236}">
                    <a16:creationId xmlns:a16="http://schemas.microsoft.com/office/drawing/2014/main" id="{1A3B949C-0525-3124-FD94-480741A6B8F5}"/>
                  </a:ext>
                </a:extLst>
              </p:cNvPr>
              <p:cNvSpPr txBox="1"/>
              <p:nvPr/>
            </p:nvSpPr>
            <p:spPr>
              <a:xfrm>
                <a:off x="9143222" y="5459487"/>
                <a:ext cx="646519"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8 </a:t>
                </a:r>
                <a:r>
                  <a:rPr kumimoji="0" lang="fr-FR" sz="1000" b="0" i="0" u="none" strike="noStrike" kern="1200" cap="none" spc="0" normalizeH="0" baseline="0" noProof="0" dirty="0">
                    <a:ln>
                      <a:noFill/>
                    </a:ln>
                    <a:solidFill>
                      <a:prstClr val="black"/>
                    </a:solidFill>
                    <a:effectLst/>
                    <a:uLnTx/>
                    <a:uFillTx/>
                    <a:latin typeface="Calibri"/>
                    <a:ea typeface="+mn-ea"/>
                    <a:cs typeface="+mn-cs"/>
                  </a:rPr>
                  <a:t>(14,8)</a:t>
                </a:r>
              </a:p>
            </p:txBody>
          </p:sp>
          <p:sp>
            <p:nvSpPr>
              <p:cNvPr id="29" name="ZoneTexte 28">
                <a:extLst>
                  <a:ext uri="{FF2B5EF4-FFF2-40B4-BE49-F238E27FC236}">
                    <a16:creationId xmlns:a16="http://schemas.microsoft.com/office/drawing/2014/main" id="{BDC1A4CC-80F1-C96F-1DE3-F08CE526EAAF}"/>
                  </a:ext>
                </a:extLst>
              </p:cNvPr>
              <p:cNvSpPr txBox="1"/>
              <p:nvPr/>
            </p:nvSpPr>
            <p:spPr>
              <a:xfrm>
                <a:off x="9055594" y="3916931"/>
                <a:ext cx="821778" cy="461665"/>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ORR:</a:t>
                </a:r>
                <a:br>
                  <a:rPr kumimoji="0" lang="fr-FR" sz="1200" b="1" i="0" u="none" strike="noStrike" kern="1200" cap="none" spc="0" normalizeH="0" baseline="0" noProof="0" dirty="0">
                    <a:ln>
                      <a:noFill/>
                    </a:ln>
                    <a:solidFill>
                      <a:prstClr val="black"/>
                    </a:solidFill>
                    <a:effectLst/>
                    <a:uLnTx/>
                    <a:uFillTx/>
                    <a:latin typeface="Calibri"/>
                    <a:ea typeface="+mn-ea"/>
                    <a:cs typeface="+mn-cs"/>
                  </a:rPr>
                </a:br>
                <a:r>
                  <a:rPr kumimoji="0" lang="fr-FR" sz="1200" b="1" i="0" u="none" strike="noStrike" kern="1200" cap="none" spc="0" normalizeH="0" baseline="0" noProof="0" dirty="0">
                    <a:ln>
                      <a:noFill/>
                    </a:ln>
                    <a:solidFill>
                      <a:prstClr val="black"/>
                    </a:solidFill>
                    <a:effectLst/>
                    <a:uLnTx/>
                    <a:uFillTx/>
                    <a:latin typeface="Calibri"/>
                    <a:ea typeface="+mn-ea"/>
                    <a:cs typeface="+mn-cs"/>
                  </a:rPr>
                  <a:t>26 </a:t>
                </a:r>
                <a:r>
                  <a:rPr kumimoji="0" lang="fr-FR" sz="1200" b="0" i="0" u="none" strike="noStrike" kern="1200" cap="none" spc="0" normalizeH="0" baseline="0" noProof="0" dirty="0">
                    <a:ln>
                      <a:noFill/>
                    </a:ln>
                    <a:solidFill>
                      <a:prstClr val="black"/>
                    </a:solidFill>
                    <a:effectLst/>
                    <a:uLnTx/>
                    <a:uFillTx/>
                    <a:latin typeface="Calibri"/>
                    <a:ea typeface="+mn-ea"/>
                    <a:cs typeface="+mn-cs"/>
                  </a:rPr>
                  <a:t>(48,1)</a:t>
                </a:r>
              </a:p>
            </p:txBody>
          </p:sp>
          <p:sp>
            <p:nvSpPr>
              <p:cNvPr id="148" name="ZoneTexte 147">
                <a:extLst>
                  <a:ext uri="{FF2B5EF4-FFF2-40B4-BE49-F238E27FC236}">
                    <a16:creationId xmlns:a16="http://schemas.microsoft.com/office/drawing/2014/main" id="{D548C1DE-560F-CE06-B148-144780B0F92C}"/>
                  </a:ext>
                </a:extLst>
              </p:cNvPr>
              <p:cNvSpPr txBox="1"/>
              <p:nvPr/>
            </p:nvSpPr>
            <p:spPr>
              <a:xfrm>
                <a:off x="9176860" y="4999619"/>
                <a:ext cx="579247"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3 </a:t>
                </a:r>
                <a:r>
                  <a:rPr kumimoji="0" lang="fr-FR" sz="1000" b="0" i="0" u="none" strike="noStrike" kern="1200" cap="none" spc="0" normalizeH="0" baseline="0" noProof="0" dirty="0">
                    <a:ln>
                      <a:noFill/>
                    </a:ln>
                    <a:solidFill>
                      <a:prstClr val="white"/>
                    </a:solidFill>
                    <a:effectLst/>
                    <a:uLnTx/>
                    <a:uFillTx/>
                    <a:latin typeface="Calibri"/>
                    <a:ea typeface="+mn-ea"/>
                    <a:cs typeface="+mn-cs"/>
                  </a:rPr>
                  <a:t>(5,6)</a:t>
                </a:r>
              </a:p>
            </p:txBody>
          </p:sp>
          <p:sp>
            <p:nvSpPr>
              <p:cNvPr id="150" name="ZoneTexte 149">
                <a:extLst>
                  <a:ext uri="{FF2B5EF4-FFF2-40B4-BE49-F238E27FC236}">
                    <a16:creationId xmlns:a16="http://schemas.microsoft.com/office/drawing/2014/main" id="{B808AED9-86EF-C3D3-87CD-80E5C0D7943B}"/>
                  </a:ext>
                </a:extLst>
              </p:cNvPr>
              <p:cNvSpPr txBox="1"/>
              <p:nvPr/>
            </p:nvSpPr>
            <p:spPr>
              <a:xfrm>
                <a:off x="9106933" y="4585149"/>
                <a:ext cx="719100" cy="246221"/>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mn-ea"/>
                    <a:cs typeface="+mn-cs"/>
                  </a:rPr>
                  <a:t>11 </a:t>
                </a:r>
                <a:r>
                  <a:rPr kumimoji="0" lang="fr-FR" sz="1000" b="0" i="0" u="none" strike="noStrike" kern="1200" cap="none" spc="0" normalizeH="0" baseline="0" noProof="0" dirty="0">
                    <a:ln>
                      <a:noFill/>
                    </a:ln>
                    <a:solidFill>
                      <a:prstClr val="white"/>
                    </a:solidFill>
                    <a:effectLst/>
                    <a:uLnTx/>
                    <a:uFillTx/>
                    <a:latin typeface="Calibri"/>
                    <a:ea typeface="+mn-ea"/>
                    <a:cs typeface="+mn-cs"/>
                  </a:rPr>
                  <a:t>(20,4)</a:t>
                </a:r>
              </a:p>
            </p:txBody>
          </p:sp>
        </p:grpSp>
        <p:sp>
          <p:nvSpPr>
            <p:cNvPr id="4" name="Rectangle 3">
              <a:extLst>
                <a:ext uri="{FF2B5EF4-FFF2-40B4-BE49-F238E27FC236}">
                  <a16:creationId xmlns:a16="http://schemas.microsoft.com/office/drawing/2014/main" id="{91AF2F2B-C541-99FC-0F63-D00316A3A4EB}"/>
                </a:ext>
              </a:extLst>
            </p:cNvPr>
            <p:cNvSpPr/>
            <p:nvPr/>
          </p:nvSpPr>
          <p:spPr>
            <a:xfrm>
              <a:off x="10541250" y="2781342"/>
              <a:ext cx="194400" cy="19367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1D6A3EE8-91CD-B6DA-1B5E-46EBD6C32D88}"/>
                </a:ext>
              </a:extLst>
            </p:cNvPr>
            <p:cNvSpPr/>
            <p:nvPr/>
          </p:nvSpPr>
          <p:spPr>
            <a:xfrm>
              <a:off x="10541250" y="3116568"/>
              <a:ext cx="194400" cy="193679"/>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BD1443E-DC7C-5B1D-138E-A07CA772DC16}"/>
                </a:ext>
              </a:extLst>
            </p:cNvPr>
            <p:cNvSpPr/>
            <p:nvPr/>
          </p:nvSpPr>
          <p:spPr>
            <a:xfrm>
              <a:off x="10548332" y="3459308"/>
              <a:ext cx="194400" cy="19367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D37D5E86-18CB-C315-76E6-039FB60E0C42}"/>
                </a:ext>
              </a:extLst>
            </p:cNvPr>
            <p:cNvSpPr/>
            <p:nvPr/>
          </p:nvSpPr>
          <p:spPr>
            <a:xfrm>
              <a:off x="10548332" y="3802048"/>
              <a:ext cx="194400" cy="1936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DB9664E-496C-82B5-A7E8-5EC06BD4E518}"/>
                </a:ext>
              </a:extLst>
            </p:cNvPr>
            <p:cNvSpPr txBox="1"/>
            <p:nvPr/>
          </p:nvSpPr>
          <p:spPr>
            <a:xfrm>
              <a:off x="10700390" y="2713187"/>
              <a:ext cx="378630"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T" sz="1400" b="0" i="0" u="none" strike="noStrike" kern="1200" cap="none" spc="0" normalizeH="0" baseline="0" noProof="0" dirty="0">
                  <a:ln>
                    <a:noFill/>
                  </a:ln>
                  <a:solidFill>
                    <a:prstClr val="black"/>
                  </a:solidFill>
                  <a:effectLst/>
                  <a:uLnTx/>
                  <a:uFillTx/>
                  <a:latin typeface="Calibri"/>
                  <a:ea typeface="+mn-ea"/>
                  <a:cs typeface="+mn-cs"/>
                </a:rPr>
                <a:t>CR</a:t>
              </a:r>
            </a:p>
          </p:txBody>
        </p:sp>
        <p:sp>
          <p:nvSpPr>
            <p:cNvPr id="12" name="TextBox 11">
              <a:extLst>
                <a:ext uri="{FF2B5EF4-FFF2-40B4-BE49-F238E27FC236}">
                  <a16:creationId xmlns:a16="http://schemas.microsoft.com/office/drawing/2014/main" id="{526093D5-9593-E1B5-0BBC-0A0F48BFCE9D}"/>
                </a:ext>
              </a:extLst>
            </p:cNvPr>
            <p:cNvSpPr txBox="1"/>
            <p:nvPr/>
          </p:nvSpPr>
          <p:spPr>
            <a:xfrm>
              <a:off x="10700390" y="3071416"/>
              <a:ext cx="47320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T" sz="1400" b="0" i="0" u="none" strike="noStrike" kern="1200" cap="none" spc="0" normalizeH="0" baseline="0" noProof="0" dirty="0">
                  <a:ln>
                    <a:noFill/>
                  </a:ln>
                  <a:solidFill>
                    <a:prstClr val="black"/>
                  </a:solidFill>
                  <a:effectLst/>
                  <a:uLnTx/>
                  <a:uFillTx/>
                  <a:latin typeface="Calibri"/>
                  <a:ea typeface="+mn-ea"/>
                  <a:cs typeface="+mn-cs"/>
                </a:rPr>
                <a:t>CRh</a:t>
              </a:r>
            </a:p>
          </p:txBody>
        </p:sp>
        <p:sp>
          <p:nvSpPr>
            <p:cNvPr id="14" name="TextBox 13">
              <a:extLst>
                <a:ext uri="{FF2B5EF4-FFF2-40B4-BE49-F238E27FC236}">
                  <a16:creationId xmlns:a16="http://schemas.microsoft.com/office/drawing/2014/main" id="{2ACA82C4-06F2-BD38-C8A5-04060104A760}"/>
                </a:ext>
              </a:extLst>
            </p:cNvPr>
            <p:cNvSpPr txBox="1"/>
            <p:nvPr/>
          </p:nvSpPr>
          <p:spPr>
            <a:xfrm>
              <a:off x="10700390" y="3401966"/>
              <a:ext cx="47320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T" sz="1400" b="0" i="0" u="none" strike="noStrike" kern="1200" cap="none" spc="0" normalizeH="0" baseline="0" noProof="0" dirty="0">
                  <a:ln>
                    <a:noFill/>
                  </a:ln>
                  <a:solidFill>
                    <a:prstClr val="black"/>
                  </a:solidFill>
                  <a:effectLst/>
                  <a:uLnTx/>
                  <a:uFillTx/>
                  <a:latin typeface="Calibri"/>
                  <a:ea typeface="+mn-ea"/>
                  <a:cs typeface="+mn-cs"/>
                </a:rPr>
                <a:t>CRp</a:t>
              </a:r>
            </a:p>
          </p:txBody>
        </p:sp>
        <p:sp>
          <p:nvSpPr>
            <p:cNvPr id="15" name="TextBox 14">
              <a:extLst>
                <a:ext uri="{FF2B5EF4-FFF2-40B4-BE49-F238E27FC236}">
                  <a16:creationId xmlns:a16="http://schemas.microsoft.com/office/drawing/2014/main" id="{05C934AA-B82D-A8D1-CD80-33F103EB4352}"/>
                </a:ext>
              </a:extLst>
            </p:cNvPr>
            <p:cNvSpPr txBox="1"/>
            <p:nvPr/>
          </p:nvSpPr>
          <p:spPr>
            <a:xfrm>
              <a:off x="10700390" y="3745064"/>
              <a:ext cx="42030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T" sz="1400" b="0" i="0" u="none" strike="noStrike" kern="1200" cap="none" spc="0" normalizeH="0" baseline="0" noProof="0" dirty="0">
                  <a:ln>
                    <a:noFill/>
                  </a:ln>
                  <a:solidFill>
                    <a:prstClr val="black"/>
                  </a:solidFill>
                  <a:effectLst/>
                  <a:uLnTx/>
                  <a:uFillTx/>
                  <a:latin typeface="Calibri"/>
                  <a:ea typeface="+mn-ea"/>
                  <a:cs typeface="+mn-cs"/>
                </a:rPr>
                <a:t>CRi</a:t>
              </a:r>
            </a:p>
          </p:txBody>
        </p:sp>
        <p:sp>
          <p:nvSpPr>
            <p:cNvPr id="16" name="Rectangle 15">
              <a:extLst>
                <a:ext uri="{FF2B5EF4-FFF2-40B4-BE49-F238E27FC236}">
                  <a16:creationId xmlns:a16="http://schemas.microsoft.com/office/drawing/2014/main" id="{B4124331-23E1-9CF8-4385-AFFCB9F92F3B}"/>
                </a:ext>
              </a:extLst>
            </p:cNvPr>
            <p:cNvSpPr/>
            <p:nvPr/>
          </p:nvSpPr>
          <p:spPr>
            <a:xfrm>
              <a:off x="10548332" y="4131669"/>
              <a:ext cx="194400" cy="193679"/>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B9C1CB20-E4BF-2954-A144-8860EFA10F6C}"/>
                </a:ext>
              </a:extLst>
            </p:cNvPr>
            <p:cNvSpPr txBox="1"/>
            <p:nvPr/>
          </p:nvSpPr>
          <p:spPr>
            <a:xfrm>
              <a:off x="10700390" y="4073934"/>
              <a:ext cx="57483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T" sz="1400" b="0" i="0" u="none" strike="noStrike" kern="1200" cap="none" spc="0" normalizeH="0" baseline="0" noProof="0" dirty="0">
                  <a:ln>
                    <a:noFill/>
                  </a:ln>
                  <a:solidFill>
                    <a:prstClr val="black"/>
                  </a:solidFill>
                  <a:effectLst/>
                  <a:uLnTx/>
                  <a:uFillTx/>
                  <a:latin typeface="Calibri"/>
                  <a:ea typeface="+mn-ea"/>
                  <a:cs typeface="+mn-cs"/>
                </a:rPr>
                <a:t>MLFS</a:t>
              </a:r>
            </a:p>
          </p:txBody>
        </p:sp>
        <p:sp>
          <p:nvSpPr>
            <p:cNvPr id="18" name="Rectangle 17">
              <a:extLst>
                <a:ext uri="{FF2B5EF4-FFF2-40B4-BE49-F238E27FC236}">
                  <a16:creationId xmlns:a16="http://schemas.microsoft.com/office/drawing/2014/main" id="{709FAB9E-B668-ADEE-607C-3E9298129DCE}"/>
                </a:ext>
              </a:extLst>
            </p:cNvPr>
            <p:cNvSpPr/>
            <p:nvPr/>
          </p:nvSpPr>
          <p:spPr>
            <a:xfrm>
              <a:off x="10548332" y="4458964"/>
              <a:ext cx="194400" cy="19367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F1EF063A-CFA7-7939-C69C-855A59C79DB2}"/>
                </a:ext>
              </a:extLst>
            </p:cNvPr>
            <p:cNvSpPr txBox="1"/>
            <p:nvPr/>
          </p:nvSpPr>
          <p:spPr>
            <a:xfrm>
              <a:off x="10700390" y="4414757"/>
              <a:ext cx="375424"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T" sz="1400" b="0" i="0" u="none" strike="noStrike" kern="1200" cap="none" spc="0" normalizeH="0" baseline="0" noProof="0" dirty="0">
                  <a:ln>
                    <a:noFill/>
                  </a:ln>
                  <a:solidFill>
                    <a:prstClr val="black"/>
                  </a:solidFill>
                  <a:effectLst/>
                  <a:uLnTx/>
                  <a:uFillTx/>
                  <a:latin typeface="Calibri"/>
                  <a:ea typeface="+mn-ea"/>
                  <a:cs typeface="+mn-cs"/>
                </a:rPr>
                <a:t>PR</a:t>
              </a:r>
            </a:p>
          </p:txBody>
        </p:sp>
      </p:grpSp>
    </p:spTree>
    <p:extLst>
      <p:ext uri="{BB962C8B-B14F-4D97-AF65-F5344CB8AC3E}">
        <p14:creationId xmlns:p14="http://schemas.microsoft.com/office/powerpoint/2010/main" val="340643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32810-C249-BD9C-D91E-53EBA95B897E}"/>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B505E730-A3AC-137B-65B8-84E1E82F70DA}"/>
              </a:ext>
            </a:extLst>
          </p:cNvPr>
          <p:cNvSpPr txBox="1">
            <a:spLocks noChangeArrowheads="1"/>
          </p:cNvSpPr>
          <p:nvPr/>
        </p:nvSpPr>
        <p:spPr bwMode="auto">
          <a:xfrm>
            <a:off x="9777556" y="6538230"/>
            <a:ext cx="241444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Blachly J, abstract PF514</a:t>
            </a:r>
          </a:p>
        </p:txBody>
      </p:sp>
      <p:sp>
        <p:nvSpPr>
          <p:cNvPr id="3" name="Titre 2">
            <a:extLst>
              <a:ext uri="{FF2B5EF4-FFF2-40B4-BE49-F238E27FC236}">
                <a16:creationId xmlns:a16="http://schemas.microsoft.com/office/drawing/2014/main" id="{64F1BBD5-387D-5630-31E3-D1B495F2DD2D}"/>
              </a:ext>
            </a:extLst>
          </p:cNvPr>
          <p:cNvSpPr>
            <a:spLocks noGrp="1"/>
          </p:cNvSpPr>
          <p:nvPr>
            <p:ph type="title"/>
          </p:nvPr>
        </p:nvSpPr>
        <p:spPr/>
        <p:txBody>
          <a:bodyPr/>
          <a:lstStyle/>
          <a:p>
            <a:r>
              <a:rPr lang="en-IT"/>
              <a:t>Efficacy of Revumenib in AML Harboring NPM1-mutated co-mutations: </a:t>
            </a:r>
            <a:br>
              <a:rPr lang="fr-FR" dirty="0"/>
            </a:br>
            <a:r>
              <a:rPr lang="en-IT"/>
              <a:t>post-hoc analysis of AUGMENT 101</a:t>
            </a:r>
            <a:r>
              <a:rPr lang="fr-FR" dirty="0"/>
              <a:t> </a:t>
            </a:r>
            <a:r>
              <a:rPr lang="fr-FR" i="1" dirty="0"/>
              <a:t>(4)</a:t>
            </a:r>
            <a:endParaRPr lang="fr-FR" dirty="0"/>
          </a:p>
        </p:txBody>
      </p:sp>
      <p:sp>
        <p:nvSpPr>
          <p:cNvPr id="4" name="ZoneTexte 3">
            <a:extLst>
              <a:ext uri="{FF2B5EF4-FFF2-40B4-BE49-F238E27FC236}">
                <a16:creationId xmlns:a16="http://schemas.microsoft.com/office/drawing/2014/main" id="{4B89A9D0-4E84-6A5C-ECF6-DBB44235F4B5}"/>
              </a:ext>
            </a:extLst>
          </p:cNvPr>
          <p:cNvSpPr txBox="1"/>
          <p:nvPr/>
        </p:nvSpPr>
        <p:spPr>
          <a:xfrm>
            <a:off x="281367" y="2055007"/>
            <a:ext cx="1162926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C00000"/>
                </a:solidFill>
                <a:effectLst/>
                <a:uLnTx/>
                <a:uFillTx/>
                <a:latin typeface="Calibri"/>
                <a:ea typeface="+mn-ea"/>
                <a:cs typeface="+mn-cs"/>
              </a:rPr>
              <a:t>Response</a:t>
            </a:r>
            <a:r>
              <a:rPr kumimoji="0" lang="fr-FR" sz="2400" b="1" i="0" u="none" strike="noStrike" kern="1200" cap="none" spc="0" normalizeH="0" baseline="0" noProof="0" dirty="0">
                <a:ln>
                  <a:noFill/>
                </a:ln>
                <a:solidFill>
                  <a:srgbClr val="C00000"/>
                </a:solidFill>
                <a:effectLst/>
                <a:uLnTx/>
                <a:uFillTx/>
                <a:latin typeface="Calibri"/>
                <a:ea typeface="+mn-ea"/>
                <a:cs typeface="+mn-cs"/>
              </a:rPr>
              <a:t> rates and MRD-</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negativity</a:t>
            </a:r>
            <a:r>
              <a:rPr kumimoji="0" lang="fr-FR" sz="2400" b="1" i="0" u="none" strike="noStrike" kern="1200" cap="none" spc="0" normalizeH="0" baseline="0" noProof="0" dirty="0">
                <a:ln>
                  <a:noFill/>
                </a:ln>
                <a:solidFill>
                  <a:srgbClr val="C00000"/>
                </a:solidFill>
                <a:effectLst/>
                <a:uLnTx/>
                <a:uFillTx/>
                <a:latin typeface="Calibri"/>
                <a:ea typeface="+mn-ea"/>
                <a:cs typeface="+mn-cs"/>
              </a:rPr>
              <a:t> rates in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selected</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co</a:t>
            </a:r>
            <a:r>
              <a:rPr kumimoji="0" lang="fr-FR" sz="2400" b="1" i="0" u="none" strike="noStrike" kern="1200" cap="none" spc="0" normalizeH="0" baseline="0" noProof="0" dirty="0">
                <a:ln>
                  <a:noFill/>
                </a:ln>
                <a:solidFill>
                  <a:srgbClr val="C00000"/>
                </a:solidFill>
                <a:effectLst/>
                <a:uLnTx/>
                <a:uFillTx/>
                <a:latin typeface="Calibri"/>
                <a:ea typeface="+mn-ea"/>
                <a:cs typeface="+mn-cs"/>
              </a:rPr>
              <a:t>-mutation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subgroup</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graphicFrame>
        <p:nvGraphicFramePr>
          <p:cNvPr id="7" name="Tableau 6">
            <a:extLst>
              <a:ext uri="{FF2B5EF4-FFF2-40B4-BE49-F238E27FC236}">
                <a16:creationId xmlns:a16="http://schemas.microsoft.com/office/drawing/2014/main" id="{79637D17-B157-006F-6FED-36795ED93FE1}"/>
              </a:ext>
            </a:extLst>
          </p:cNvPr>
          <p:cNvGraphicFramePr>
            <a:graphicFrameLocks noGrp="1"/>
          </p:cNvGraphicFramePr>
          <p:nvPr>
            <p:extLst>
              <p:ext uri="{D42A27DB-BD31-4B8C-83A1-F6EECF244321}">
                <p14:modId xmlns:p14="http://schemas.microsoft.com/office/powerpoint/2010/main" val="1788286181"/>
              </p:ext>
            </p:extLst>
          </p:nvPr>
        </p:nvGraphicFramePr>
        <p:xfrm>
          <a:off x="835230" y="3020337"/>
          <a:ext cx="10521539" cy="2407920"/>
        </p:xfrm>
        <a:graphic>
          <a:graphicData uri="http://schemas.openxmlformats.org/drawingml/2006/table">
            <a:tbl>
              <a:tblPr firstRow="1" bandRow="1">
                <a:tableStyleId>{5C22544A-7EE6-4342-B048-85BDC9FD1C3A}</a:tableStyleId>
              </a:tblPr>
              <a:tblGrid>
                <a:gridCol w="2947031">
                  <a:extLst>
                    <a:ext uri="{9D8B030D-6E8A-4147-A177-3AD203B41FA5}">
                      <a16:colId xmlns:a16="http://schemas.microsoft.com/office/drawing/2014/main" val="1480492142"/>
                    </a:ext>
                  </a:extLst>
                </a:gridCol>
                <a:gridCol w="1655666">
                  <a:extLst>
                    <a:ext uri="{9D8B030D-6E8A-4147-A177-3AD203B41FA5}">
                      <a16:colId xmlns:a16="http://schemas.microsoft.com/office/drawing/2014/main" val="1503869258"/>
                    </a:ext>
                  </a:extLst>
                </a:gridCol>
                <a:gridCol w="1221959">
                  <a:extLst>
                    <a:ext uri="{9D8B030D-6E8A-4147-A177-3AD203B41FA5}">
                      <a16:colId xmlns:a16="http://schemas.microsoft.com/office/drawing/2014/main" val="3649726980"/>
                    </a:ext>
                  </a:extLst>
                </a:gridCol>
                <a:gridCol w="1221959">
                  <a:extLst>
                    <a:ext uri="{9D8B030D-6E8A-4147-A177-3AD203B41FA5}">
                      <a16:colId xmlns:a16="http://schemas.microsoft.com/office/drawing/2014/main" val="1587996885"/>
                    </a:ext>
                  </a:extLst>
                </a:gridCol>
                <a:gridCol w="2134264">
                  <a:extLst>
                    <a:ext uri="{9D8B030D-6E8A-4147-A177-3AD203B41FA5}">
                      <a16:colId xmlns:a16="http://schemas.microsoft.com/office/drawing/2014/main" val="4124004524"/>
                    </a:ext>
                  </a:extLst>
                </a:gridCol>
                <a:gridCol w="1340660">
                  <a:extLst>
                    <a:ext uri="{9D8B030D-6E8A-4147-A177-3AD203B41FA5}">
                      <a16:colId xmlns:a16="http://schemas.microsoft.com/office/drawing/2014/main" val="1568470290"/>
                    </a:ext>
                  </a:extLst>
                </a:gridCol>
              </a:tblGrid>
              <a:tr h="531300">
                <a:tc>
                  <a:txBody>
                    <a:bodyPr/>
                    <a:lstStyle/>
                    <a:p>
                      <a:pPr>
                        <a:buNone/>
                      </a:pPr>
                      <a:endParaRPr lang="fr-FR" sz="1600" dirty="0">
                        <a:effectLst/>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effectLst/>
                          <a:latin typeface="+mn-lt"/>
                        </a:rPr>
                        <a:t>DNMT3A + FLT3</a:t>
                      </a:r>
                    </a:p>
                    <a:p>
                      <a:pPr algn="ctr">
                        <a:buNone/>
                      </a:pPr>
                      <a:r>
                        <a:rPr lang="fr-FR" sz="1600" b="1" dirty="0">
                          <a:solidFill>
                            <a:schemeClr val="bg1"/>
                          </a:solidFill>
                          <a:effectLst/>
                          <a:latin typeface="+mn-lt"/>
                        </a:rPr>
                        <a:t>(n = 15)</a:t>
                      </a:r>
                      <a:endParaRPr lang="fr-FR" sz="1600" dirty="0">
                        <a:effectLst/>
                        <a:latin typeface="+mn-lt"/>
                      </a:endParaRPr>
                    </a:p>
                  </a:txBody>
                  <a:tcPr anchor="ctr"/>
                </a:tc>
                <a:tc>
                  <a:txBody>
                    <a:bodyPr/>
                    <a:lstStyle/>
                    <a:p>
                      <a:pPr algn="ctr">
                        <a:buNone/>
                      </a:pPr>
                      <a:r>
                        <a:rPr lang="fr-FR" sz="1600" b="1" dirty="0">
                          <a:solidFill>
                            <a:schemeClr val="bg1"/>
                          </a:solidFill>
                          <a:effectLst/>
                          <a:latin typeface="+mn-lt"/>
                        </a:rPr>
                        <a:t>FLT3</a:t>
                      </a:r>
                    </a:p>
                    <a:p>
                      <a:pPr algn="ctr">
                        <a:buNone/>
                      </a:pPr>
                      <a:r>
                        <a:rPr lang="fr-FR" sz="1600" b="1" dirty="0">
                          <a:solidFill>
                            <a:schemeClr val="bg1"/>
                          </a:solidFill>
                          <a:effectLst/>
                          <a:latin typeface="+mn-lt"/>
                        </a:rPr>
                        <a:t>(п = 23)</a:t>
                      </a:r>
                      <a:endParaRPr lang="fr-FR" sz="1600" dirty="0">
                        <a:effectLst/>
                        <a:latin typeface="+mn-lt"/>
                      </a:endParaRPr>
                    </a:p>
                  </a:txBody>
                  <a:tcPr anchor="ctr"/>
                </a:tc>
                <a:tc>
                  <a:txBody>
                    <a:bodyPr/>
                    <a:lstStyle/>
                    <a:p>
                      <a:pPr algn="ctr">
                        <a:buNone/>
                      </a:pPr>
                      <a:r>
                        <a:rPr lang="fr-FR" sz="1600" b="1" dirty="0">
                          <a:solidFill>
                            <a:schemeClr val="bg1"/>
                          </a:solidFill>
                          <a:effectLst/>
                          <a:latin typeface="+mn-lt"/>
                        </a:rPr>
                        <a:t>IDH1/2</a:t>
                      </a:r>
                    </a:p>
                    <a:p>
                      <a:pPr algn="ctr">
                        <a:buNone/>
                      </a:pPr>
                      <a:r>
                        <a:rPr lang="fr-FR" sz="1600" b="1" dirty="0">
                          <a:solidFill>
                            <a:schemeClr val="bg1"/>
                          </a:solidFill>
                          <a:effectLst/>
                          <a:latin typeface="+mn-lt"/>
                        </a:rPr>
                        <a:t>(n = 14)</a:t>
                      </a:r>
                      <a:endParaRPr lang="fr-FR" sz="1600" dirty="0">
                        <a:effectLst/>
                        <a:latin typeface="+mn-lt"/>
                      </a:endParaRPr>
                    </a:p>
                  </a:txBody>
                  <a:tcPr anchor="ctr"/>
                </a:tc>
                <a:tc>
                  <a:txBody>
                    <a:bodyPr/>
                    <a:lstStyle/>
                    <a:p>
                      <a:pPr algn="ctr">
                        <a:buNone/>
                      </a:pPr>
                      <a:r>
                        <a:rPr lang="fr-FR" sz="1600" b="1" dirty="0">
                          <a:solidFill>
                            <a:schemeClr val="bg1"/>
                          </a:solidFill>
                          <a:effectLst/>
                          <a:latin typeface="+mn-lt"/>
                        </a:rPr>
                        <a:t>Common </a:t>
                      </a:r>
                      <a:r>
                        <a:rPr lang="fr-FR" sz="1600" b="1" dirty="0" err="1">
                          <a:solidFill>
                            <a:schemeClr val="bg1"/>
                          </a:solidFill>
                          <a:effectLst/>
                          <a:latin typeface="+mn-lt"/>
                        </a:rPr>
                        <a:t>sAML</a:t>
                      </a:r>
                      <a:r>
                        <a:rPr lang="fr-FR" sz="1600" b="1" dirty="0">
                          <a:solidFill>
                            <a:schemeClr val="bg1"/>
                          </a:solidFill>
                          <a:effectLst/>
                          <a:latin typeface="+mn-lt"/>
                        </a:rPr>
                        <a:t> </a:t>
                      </a:r>
                      <a:br>
                        <a:rPr lang="fr-FR" sz="1600" b="1" dirty="0">
                          <a:solidFill>
                            <a:schemeClr val="bg1"/>
                          </a:solidFill>
                          <a:effectLst/>
                          <a:latin typeface="+mn-lt"/>
                        </a:rPr>
                      </a:br>
                      <a:r>
                        <a:rPr lang="fr-FR" sz="1600" b="1" dirty="0" err="1">
                          <a:solidFill>
                            <a:schemeClr val="bg1"/>
                          </a:solidFill>
                          <a:effectLst/>
                          <a:latin typeface="+mn-lt"/>
                        </a:rPr>
                        <a:t>co</a:t>
                      </a:r>
                      <a:r>
                        <a:rPr lang="fr-FR" sz="1600" b="1" dirty="0">
                          <a:solidFill>
                            <a:schemeClr val="bg1"/>
                          </a:solidFill>
                          <a:effectLst/>
                          <a:latin typeface="+mn-lt"/>
                        </a:rPr>
                        <a:t>-mutations (n = 19)</a:t>
                      </a:r>
                      <a:endParaRPr lang="fr-FR" sz="1600" dirty="0">
                        <a:effectLst/>
                        <a:latin typeface="+mn-lt"/>
                      </a:endParaRPr>
                    </a:p>
                  </a:txBody>
                  <a:tcPr anchor="ctr"/>
                </a:tc>
                <a:tc>
                  <a:txBody>
                    <a:bodyPr/>
                    <a:lstStyle/>
                    <a:p>
                      <a:pPr algn="ctr">
                        <a:buNone/>
                      </a:pPr>
                      <a:r>
                        <a:rPr lang="fr-FR" sz="1600" b="1" dirty="0">
                          <a:solidFill>
                            <a:schemeClr val="bg1"/>
                          </a:solidFill>
                          <a:effectLst/>
                          <a:latin typeface="+mn-lt"/>
                        </a:rPr>
                        <a:t>Total</a:t>
                      </a:r>
                    </a:p>
                    <a:p>
                      <a:pPr algn="ctr">
                        <a:buNone/>
                      </a:pPr>
                      <a:r>
                        <a:rPr lang="fr-FR" sz="1600" b="1" dirty="0">
                          <a:solidFill>
                            <a:schemeClr val="bg1"/>
                          </a:solidFill>
                          <a:effectLst/>
                          <a:latin typeface="+mn-lt"/>
                        </a:rPr>
                        <a:t>(N= 54)</a:t>
                      </a:r>
                      <a:endParaRPr lang="fr-FR" sz="1600" dirty="0">
                        <a:effectLst/>
                        <a:latin typeface="+mn-lt"/>
                      </a:endParaRPr>
                    </a:p>
                  </a:txBody>
                  <a:tcPr anchor="ctr"/>
                </a:tc>
                <a:extLst>
                  <a:ext uri="{0D108BD9-81ED-4DB2-BD59-A6C34878D82A}">
                    <a16:rowId xmlns:a16="http://schemas.microsoft.com/office/drawing/2014/main" val="2110683416"/>
                  </a:ext>
                </a:extLst>
              </a:tr>
              <a:tr h="531300">
                <a:tc>
                  <a:txBody>
                    <a:bodyPr/>
                    <a:lstStyle/>
                    <a:p>
                      <a:pPr>
                        <a:buNone/>
                      </a:pPr>
                      <a:r>
                        <a:rPr lang="fr-FR" sz="1600" b="1" dirty="0">
                          <a:effectLst/>
                          <a:latin typeface="+mn-lt"/>
                        </a:rPr>
                        <a:t>CR + </a:t>
                      </a:r>
                      <a:r>
                        <a:rPr lang="fr-FR" sz="1600" b="1" dirty="0" err="1">
                          <a:effectLst/>
                          <a:latin typeface="+mn-lt"/>
                        </a:rPr>
                        <a:t>CRh</a:t>
                      </a:r>
                      <a:r>
                        <a:rPr lang="fr-FR" sz="1600" b="1" dirty="0">
                          <a:effectLst/>
                          <a:latin typeface="+mn-lt"/>
                        </a:rPr>
                        <a:t> rate, n (%)</a:t>
                      </a:r>
                    </a:p>
                    <a:p>
                      <a:pPr marL="180975" lvl="1" indent="0">
                        <a:buNone/>
                      </a:pPr>
                      <a:r>
                        <a:rPr lang="fr-FR" sz="1600" b="0" dirty="0">
                          <a:effectLst/>
                          <a:latin typeface="+mn-lt"/>
                        </a:rPr>
                        <a:t>[95% CI]</a:t>
                      </a:r>
                    </a:p>
                  </a:txBody>
                  <a:tcPr anchor="ctr"/>
                </a:tc>
                <a:tc>
                  <a:txBody>
                    <a:bodyPr/>
                    <a:lstStyle/>
                    <a:p>
                      <a:pPr algn="ctr">
                        <a:buNone/>
                      </a:pPr>
                      <a:r>
                        <a:rPr lang="fr-FR" sz="1600" dirty="0">
                          <a:effectLst/>
                          <a:latin typeface="+mn-lt"/>
                        </a:rPr>
                        <a:t>4 (</a:t>
                      </a:r>
                      <a:r>
                        <a:rPr lang="fr-FR" sz="1600" b="1" dirty="0">
                          <a:effectLst/>
                          <a:latin typeface="+mn-lt"/>
                        </a:rPr>
                        <a:t>26.7</a:t>
                      </a:r>
                      <a:r>
                        <a:rPr lang="fr-FR" sz="1600" dirty="0">
                          <a:effectLst/>
                          <a:latin typeface="+mn-lt"/>
                        </a:rPr>
                        <a:t>)</a:t>
                      </a:r>
                    </a:p>
                    <a:p>
                      <a:pPr algn="ctr">
                        <a:buNone/>
                      </a:pPr>
                      <a:r>
                        <a:rPr lang="fr-FR" sz="1600" dirty="0">
                          <a:effectLst/>
                          <a:latin typeface="+mn-lt"/>
                        </a:rPr>
                        <a:t>[7.8-55.1]</a:t>
                      </a:r>
                    </a:p>
                  </a:txBody>
                  <a:tcPr anchor="ctr"/>
                </a:tc>
                <a:tc>
                  <a:txBody>
                    <a:bodyPr/>
                    <a:lstStyle/>
                    <a:p>
                      <a:pPr algn="ctr">
                        <a:buNone/>
                      </a:pPr>
                      <a:r>
                        <a:rPr lang="fr-FR" sz="1600" dirty="0">
                          <a:effectLst/>
                          <a:latin typeface="+mn-lt"/>
                        </a:rPr>
                        <a:t>5 (</a:t>
                      </a:r>
                      <a:r>
                        <a:rPr lang="fr-FR" sz="1600" b="1" dirty="0">
                          <a:effectLst/>
                          <a:latin typeface="+mn-lt"/>
                        </a:rPr>
                        <a:t>21.7</a:t>
                      </a:r>
                      <a:r>
                        <a:rPr lang="fr-FR" sz="1600" dirty="0">
                          <a:effectLst/>
                          <a:latin typeface="+mn-lt"/>
                        </a:rPr>
                        <a:t>)</a:t>
                      </a:r>
                    </a:p>
                    <a:p>
                      <a:pPr algn="ctr">
                        <a:buNone/>
                      </a:pPr>
                      <a:r>
                        <a:rPr lang="fr-FR" sz="1600" dirty="0">
                          <a:effectLst/>
                          <a:latin typeface="+mn-lt"/>
                        </a:rPr>
                        <a:t>[7.5-43.7]</a:t>
                      </a:r>
                    </a:p>
                  </a:txBody>
                  <a:tcPr anchor="ctr"/>
                </a:tc>
                <a:tc>
                  <a:txBody>
                    <a:bodyPr/>
                    <a:lstStyle/>
                    <a:p>
                      <a:pPr algn="ctr">
                        <a:buNone/>
                      </a:pPr>
                      <a:r>
                        <a:rPr lang="fr-FR" sz="1600" dirty="0">
                          <a:effectLst/>
                          <a:latin typeface="+mn-lt"/>
                        </a:rPr>
                        <a:t>9 (</a:t>
                      </a:r>
                      <a:r>
                        <a:rPr lang="fr-FR" sz="1600" b="1" dirty="0">
                          <a:effectLst/>
                          <a:latin typeface="+mn-lt"/>
                        </a:rPr>
                        <a:t>64.3</a:t>
                      </a:r>
                      <a:r>
                        <a:rPr lang="fr-FR" sz="1600" dirty="0">
                          <a:effectLst/>
                          <a:latin typeface="+mn-lt"/>
                        </a:rPr>
                        <a:t>)</a:t>
                      </a:r>
                    </a:p>
                    <a:p>
                      <a:pPr algn="ctr">
                        <a:buNone/>
                      </a:pPr>
                      <a:r>
                        <a:rPr lang="fr-FR" sz="1600" dirty="0">
                          <a:effectLst/>
                          <a:latin typeface="+mn-lt"/>
                        </a:rPr>
                        <a:t>[35.1-87.2]</a:t>
                      </a:r>
                    </a:p>
                  </a:txBody>
                  <a:tcPr anchor="ctr"/>
                </a:tc>
                <a:tc>
                  <a:txBody>
                    <a:bodyPr/>
                    <a:lstStyle/>
                    <a:p>
                      <a:pPr algn="ctr">
                        <a:buNone/>
                      </a:pPr>
                      <a:r>
                        <a:rPr lang="fr-FR" sz="1600" dirty="0">
                          <a:effectLst/>
                          <a:latin typeface="+mn-lt"/>
                        </a:rPr>
                        <a:t>5 (</a:t>
                      </a:r>
                      <a:r>
                        <a:rPr lang="fr-FR" sz="1600" b="1" dirty="0">
                          <a:effectLst/>
                          <a:latin typeface="+mn-lt"/>
                        </a:rPr>
                        <a:t>26.3</a:t>
                      </a:r>
                      <a:r>
                        <a:rPr lang="fr-FR" sz="1600" dirty="0">
                          <a:effectLst/>
                          <a:latin typeface="+mn-lt"/>
                        </a:rPr>
                        <a:t>)</a:t>
                      </a:r>
                    </a:p>
                    <a:p>
                      <a:pPr algn="ctr">
                        <a:buNone/>
                      </a:pPr>
                      <a:r>
                        <a:rPr lang="fr-FR" sz="1600" dirty="0">
                          <a:effectLst/>
                          <a:latin typeface="+mn-lt"/>
                        </a:rPr>
                        <a:t>[9.1-51.2]</a:t>
                      </a:r>
                    </a:p>
                  </a:txBody>
                  <a:tcPr anchor="ctr"/>
                </a:tc>
                <a:tc>
                  <a:txBody>
                    <a:bodyPr/>
                    <a:lstStyle/>
                    <a:p>
                      <a:pPr algn="ctr">
                        <a:buNone/>
                      </a:pPr>
                      <a:r>
                        <a:rPr lang="fr-FR" sz="1600" dirty="0">
                          <a:effectLst/>
                          <a:latin typeface="+mn-lt"/>
                        </a:rPr>
                        <a:t>14 (</a:t>
                      </a:r>
                      <a:r>
                        <a:rPr lang="fr-FR" sz="1600" b="1" dirty="0">
                          <a:effectLst/>
                          <a:latin typeface="+mn-lt"/>
                        </a:rPr>
                        <a:t>25.9</a:t>
                      </a:r>
                      <a:r>
                        <a:rPr lang="fr-FR" sz="1600" dirty="0">
                          <a:effectLst/>
                          <a:latin typeface="+mn-lt"/>
                        </a:rPr>
                        <a:t>)</a:t>
                      </a:r>
                    </a:p>
                    <a:p>
                      <a:pPr algn="ctr">
                        <a:buNone/>
                      </a:pPr>
                      <a:r>
                        <a:rPr lang="fr-FR" sz="1600" dirty="0">
                          <a:effectLst/>
                          <a:latin typeface="+mn-lt"/>
                        </a:rPr>
                        <a:t>[15.0-39.7]</a:t>
                      </a:r>
                    </a:p>
                  </a:txBody>
                  <a:tcPr anchor="ctr"/>
                </a:tc>
                <a:extLst>
                  <a:ext uri="{0D108BD9-81ED-4DB2-BD59-A6C34878D82A}">
                    <a16:rowId xmlns:a16="http://schemas.microsoft.com/office/drawing/2014/main" val="3130240908"/>
                  </a:ext>
                </a:extLst>
              </a:tr>
              <a:tr h="318780">
                <a:tc>
                  <a:txBody>
                    <a:bodyPr/>
                    <a:lstStyle/>
                    <a:p>
                      <a:pPr marL="180975" lvl="1" indent="0">
                        <a:buNone/>
                      </a:pPr>
                      <a:r>
                        <a:rPr lang="fr-FR" sz="1600" b="0" dirty="0">
                          <a:effectLst/>
                          <a:latin typeface="+mn-lt"/>
                        </a:rPr>
                        <a:t>MRD-</a:t>
                      </a:r>
                      <a:r>
                        <a:rPr lang="fr-FR" sz="1600" b="0" dirty="0" err="1">
                          <a:effectLst/>
                          <a:latin typeface="+mn-lt"/>
                        </a:rPr>
                        <a:t>negativity</a:t>
                      </a:r>
                      <a:r>
                        <a:rPr lang="fr-FR" sz="1600" b="0" dirty="0">
                          <a:effectLst/>
                          <a:latin typeface="+mn-lt"/>
                        </a:rPr>
                        <a:t> rate, n/N (%)</a:t>
                      </a:r>
                    </a:p>
                  </a:txBody>
                  <a:tcPr anchor="ctr"/>
                </a:tc>
                <a:tc>
                  <a:txBody>
                    <a:bodyPr/>
                    <a:lstStyle/>
                    <a:p>
                      <a:pPr algn="ctr">
                        <a:buNone/>
                      </a:pPr>
                      <a:r>
                        <a:rPr lang="fr-FR" sz="1600" dirty="0">
                          <a:effectLst/>
                          <a:latin typeface="+mn-lt"/>
                        </a:rPr>
                        <a:t>4/4 (</a:t>
                      </a:r>
                      <a:r>
                        <a:rPr lang="fr-FR" sz="1600" b="1" dirty="0">
                          <a:effectLst/>
                          <a:latin typeface="+mn-lt"/>
                        </a:rPr>
                        <a:t>100</a:t>
                      </a:r>
                      <a:r>
                        <a:rPr lang="fr-FR" sz="1600" dirty="0">
                          <a:effectLst/>
                          <a:latin typeface="+mn-lt"/>
                        </a:rPr>
                        <a:t>)</a:t>
                      </a:r>
                    </a:p>
                  </a:txBody>
                  <a:tcPr anchor="ctr"/>
                </a:tc>
                <a:tc>
                  <a:txBody>
                    <a:bodyPr/>
                    <a:lstStyle/>
                    <a:p>
                      <a:pPr algn="ctr">
                        <a:buNone/>
                      </a:pPr>
                      <a:r>
                        <a:rPr lang="fr-FR" sz="1600" dirty="0">
                          <a:effectLst/>
                          <a:latin typeface="+mn-lt"/>
                        </a:rPr>
                        <a:t>5/5 (</a:t>
                      </a:r>
                      <a:r>
                        <a:rPr lang="fr-FR" sz="1600" b="1" dirty="0">
                          <a:effectLst/>
                          <a:latin typeface="+mn-lt"/>
                        </a:rPr>
                        <a:t>100</a:t>
                      </a:r>
                      <a:r>
                        <a:rPr lang="fr-FR" sz="1600" dirty="0">
                          <a:effectLst/>
                          <a:latin typeface="+mn-lt"/>
                        </a:rPr>
                        <a:t>)</a:t>
                      </a:r>
                    </a:p>
                  </a:txBody>
                  <a:tcPr anchor="ctr"/>
                </a:tc>
                <a:tc>
                  <a:txBody>
                    <a:bodyPr/>
                    <a:lstStyle/>
                    <a:p>
                      <a:pPr algn="ctr">
                        <a:buNone/>
                      </a:pPr>
                      <a:r>
                        <a:rPr lang="fr-FR" sz="1600" dirty="0">
                          <a:effectLst/>
                          <a:latin typeface="+mn-lt"/>
                        </a:rPr>
                        <a:t>8/9 (</a:t>
                      </a:r>
                      <a:r>
                        <a:rPr lang="fr-FR" sz="1600" b="1" dirty="0">
                          <a:effectLst/>
                          <a:latin typeface="+mn-lt"/>
                        </a:rPr>
                        <a:t>88.9</a:t>
                      </a:r>
                      <a:r>
                        <a:rPr lang="fr-FR" sz="1600" dirty="0">
                          <a:effectLst/>
                          <a:latin typeface="+mn-lt"/>
                        </a:rPr>
                        <a:t>)</a:t>
                      </a:r>
                    </a:p>
                  </a:txBody>
                  <a:tcPr anchor="ctr"/>
                </a:tc>
                <a:tc>
                  <a:txBody>
                    <a:bodyPr/>
                    <a:lstStyle/>
                    <a:p>
                      <a:pPr algn="ctr">
                        <a:buNone/>
                      </a:pPr>
                      <a:r>
                        <a:rPr lang="fr-FR" sz="1600" dirty="0">
                          <a:effectLst/>
                          <a:latin typeface="+mn-lt"/>
                        </a:rPr>
                        <a:t>3/5 (</a:t>
                      </a:r>
                      <a:r>
                        <a:rPr lang="fr-FR" sz="1600" b="1" dirty="0">
                          <a:effectLst/>
                          <a:latin typeface="+mn-lt"/>
                        </a:rPr>
                        <a:t>60.0</a:t>
                      </a:r>
                      <a:r>
                        <a:rPr lang="fr-FR" sz="1600" dirty="0">
                          <a:effectLst/>
                          <a:latin typeface="+mn-lt"/>
                        </a:rPr>
                        <a:t>)</a:t>
                      </a:r>
                    </a:p>
                  </a:txBody>
                  <a:tcPr anchor="ctr"/>
                </a:tc>
                <a:tc>
                  <a:txBody>
                    <a:bodyPr/>
                    <a:lstStyle/>
                    <a:p>
                      <a:pPr algn="ctr">
                        <a:buNone/>
                      </a:pPr>
                      <a:r>
                        <a:rPr lang="fr-FR" sz="1600" dirty="0">
                          <a:effectLst/>
                          <a:latin typeface="+mn-lt"/>
                        </a:rPr>
                        <a:t>9/14 (</a:t>
                      </a:r>
                      <a:r>
                        <a:rPr lang="fr-FR" sz="1600" b="1" dirty="0">
                          <a:effectLst/>
                          <a:latin typeface="+mn-lt"/>
                        </a:rPr>
                        <a:t>64.3</a:t>
                      </a:r>
                      <a:r>
                        <a:rPr lang="fr-FR" sz="1600" dirty="0">
                          <a:effectLst/>
                          <a:latin typeface="+mn-lt"/>
                        </a:rPr>
                        <a:t>)</a:t>
                      </a:r>
                    </a:p>
                  </a:txBody>
                  <a:tcPr anchor="ctr"/>
                </a:tc>
                <a:extLst>
                  <a:ext uri="{0D108BD9-81ED-4DB2-BD59-A6C34878D82A}">
                    <a16:rowId xmlns:a16="http://schemas.microsoft.com/office/drawing/2014/main" val="3447166963"/>
                  </a:ext>
                </a:extLst>
              </a:tr>
              <a:tr h="531300">
                <a:tc>
                  <a:txBody>
                    <a:bodyPr/>
                    <a:lstStyle/>
                    <a:p>
                      <a:pPr>
                        <a:buNone/>
                      </a:pPr>
                      <a:r>
                        <a:rPr lang="fr-FR" sz="1600" b="1" dirty="0" err="1">
                          <a:effectLst/>
                          <a:latin typeface="+mn-lt"/>
                        </a:rPr>
                        <a:t>CRc</a:t>
                      </a:r>
                      <a:r>
                        <a:rPr lang="fr-FR" sz="1600" b="1" dirty="0">
                          <a:effectLst/>
                          <a:latin typeface="+mn-lt"/>
                        </a:rPr>
                        <a:t> rate, n (%)</a:t>
                      </a:r>
                    </a:p>
                    <a:p>
                      <a:pPr marL="180975" lvl="1" indent="0">
                        <a:buNone/>
                      </a:pPr>
                      <a:r>
                        <a:rPr lang="fr-FR" sz="1600" b="0" dirty="0">
                          <a:effectLst/>
                          <a:latin typeface="+mn-lt"/>
                        </a:rPr>
                        <a:t>[95% CI]</a:t>
                      </a:r>
                    </a:p>
                  </a:txBody>
                  <a:tcPr anchor="ctr"/>
                </a:tc>
                <a:tc>
                  <a:txBody>
                    <a:bodyPr/>
                    <a:lstStyle/>
                    <a:p>
                      <a:pPr algn="ctr">
                        <a:buNone/>
                      </a:pPr>
                      <a:r>
                        <a:rPr lang="fr-FR" sz="1600" dirty="0">
                          <a:effectLst/>
                          <a:latin typeface="+mn-lt"/>
                        </a:rPr>
                        <a:t>6 (40.0)</a:t>
                      </a:r>
                    </a:p>
                    <a:p>
                      <a:pPr algn="ctr">
                        <a:buNone/>
                      </a:pPr>
                      <a:r>
                        <a:rPr lang="fr-FR" sz="1600" dirty="0">
                          <a:effectLst/>
                          <a:latin typeface="+mn-lt"/>
                        </a:rPr>
                        <a:t>[16.3-67.7]</a:t>
                      </a:r>
                    </a:p>
                  </a:txBody>
                  <a:tcPr anchor="ctr"/>
                </a:tc>
                <a:tc>
                  <a:txBody>
                    <a:bodyPr/>
                    <a:lstStyle/>
                    <a:p>
                      <a:pPr algn="ctr">
                        <a:buNone/>
                      </a:pPr>
                      <a:r>
                        <a:rPr lang="fr-FR" sz="1600" dirty="0">
                          <a:effectLst/>
                          <a:latin typeface="+mn-lt"/>
                        </a:rPr>
                        <a:t>7 (30.4)</a:t>
                      </a:r>
                    </a:p>
                    <a:p>
                      <a:pPr algn="ctr">
                        <a:buNone/>
                      </a:pPr>
                      <a:r>
                        <a:rPr lang="fr-FR" sz="1600" dirty="0">
                          <a:effectLst/>
                          <a:latin typeface="+mn-lt"/>
                        </a:rPr>
                        <a:t>[13.2-52.9]</a:t>
                      </a:r>
                    </a:p>
                  </a:txBody>
                  <a:tcPr anchor="ctr"/>
                </a:tc>
                <a:tc>
                  <a:txBody>
                    <a:bodyPr/>
                    <a:lstStyle/>
                    <a:p>
                      <a:pPr algn="ctr">
                        <a:buNone/>
                      </a:pPr>
                      <a:r>
                        <a:rPr lang="fr-FR" sz="1600" dirty="0">
                          <a:effectLst/>
                          <a:latin typeface="+mn-lt"/>
                        </a:rPr>
                        <a:t>9 (64.3)</a:t>
                      </a:r>
                    </a:p>
                    <a:p>
                      <a:pPr algn="ctr">
                        <a:buNone/>
                      </a:pPr>
                      <a:r>
                        <a:rPr lang="fr-FR" sz="1600" dirty="0">
                          <a:effectLst/>
                          <a:latin typeface="+mn-lt"/>
                        </a:rPr>
                        <a:t>[35.1-87.2]</a:t>
                      </a:r>
                    </a:p>
                  </a:txBody>
                  <a:tcPr anchor="ctr"/>
                </a:tc>
                <a:tc>
                  <a:txBody>
                    <a:bodyPr/>
                    <a:lstStyle/>
                    <a:p>
                      <a:pPr algn="ctr">
                        <a:buNone/>
                      </a:pPr>
                      <a:r>
                        <a:rPr lang="fr-FR" sz="1600" dirty="0">
                          <a:effectLst/>
                          <a:latin typeface="+mn-lt"/>
                        </a:rPr>
                        <a:t>7 (36.8)</a:t>
                      </a:r>
                    </a:p>
                    <a:p>
                      <a:pPr algn="ctr">
                        <a:buNone/>
                      </a:pPr>
                      <a:r>
                        <a:rPr lang="fr-FR" sz="1600" dirty="0">
                          <a:effectLst/>
                          <a:latin typeface="+mn-lt"/>
                        </a:rPr>
                        <a:t>[16.3-61.6]</a:t>
                      </a:r>
                    </a:p>
                  </a:txBody>
                  <a:tcPr anchor="ctr"/>
                </a:tc>
                <a:tc>
                  <a:txBody>
                    <a:bodyPr/>
                    <a:lstStyle/>
                    <a:p>
                      <a:pPr algn="ctr">
                        <a:buNone/>
                      </a:pPr>
                      <a:r>
                        <a:rPr lang="fr-FR" sz="1600" dirty="0">
                          <a:effectLst/>
                          <a:latin typeface="+mn-lt"/>
                        </a:rPr>
                        <a:t>16 (29.6)</a:t>
                      </a:r>
                    </a:p>
                    <a:p>
                      <a:pPr algn="ctr">
                        <a:buNone/>
                      </a:pPr>
                      <a:r>
                        <a:rPr lang="fr-FR" sz="1600" dirty="0">
                          <a:effectLst/>
                          <a:latin typeface="+mn-lt"/>
                        </a:rPr>
                        <a:t>[18.0-43.6]</a:t>
                      </a:r>
                    </a:p>
                  </a:txBody>
                  <a:tcPr anchor="ctr"/>
                </a:tc>
                <a:extLst>
                  <a:ext uri="{0D108BD9-81ED-4DB2-BD59-A6C34878D82A}">
                    <a16:rowId xmlns:a16="http://schemas.microsoft.com/office/drawing/2014/main" val="2557607817"/>
                  </a:ext>
                </a:extLst>
              </a:tr>
              <a:tr h="318780">
                <a:tc>
                  <a:txBody>
                    <a:bodyPr/>
                    <a:lstStyle/>
                    <a:p>
                      <a:pPr marL="180975" lvl="1" indent="0">
                        <a:buNone/>
                      </a:pPr>
                      <a:r>
                        <a:rPr lang="fr-FR" sz="1600" b="0" dirty="0">
                          <a:effectLst/>
                          <a:latin typeface="+mn-lt"/>
                        </a:rPr>
                        <a:t>MRD-</a:t>
                      </a:r>
                      <a:r>
                        <a:rPr lang="fr-FR" sz="1600" b="0" dirty="0" err="1">
                          <a:effectLst/>
                          <a:latin typeface="+mn-lt"/>
                        </a:rPr>
                        <a:t>negativity</a:t>
                      </a:r>
                      <a:r>
                        <a:rPr lang="fr-FR" sz="1600" b="0" dirty="0">
                          <a:effectLst/>
                          <a:latin typeface="+mn-lt"/>
                        </a:rPr>
                        <a:t> rate, n/N (%)</a:t>
                      </a:r>
                    </a:p>
                  </a:txBody>
                  <a:tcPr anchor="ctr"/>
                </a:tc>
                <a:tc>
                  <a:txBody>
                    <a:bodyPr/>
                    <a:lstStyle/>
                    <a:p>
                      <a:pPr algn="ctr">
                        <a:buNone/>
                      </a:pPr>
                      <a:r>
                        <a:rPr lang="fr-FR" sz="1600" dirty="0">
                          <a:effectLst/>
                          <a:latin typeface="+mn-lt"/>
                        </a:rPr>
                        <a:t>5/5 (100)</a:t>
                      </a:r>
                    </a:p>
                  </a:txBody>
                  <a:tcPr anchor="ctr"/>
                </a:tc>
                <a:tc>
                  <a:txBody>
                    <a:bodyPr/>
                    <a:lstStyle/>
                    <a:p>
                      <a:pPr algn="ctr">
                        <a:buNone/>
                      </a:pPr>
                      <a:r>
                        <a:rPr lang="fr-FR" sz="1600">
                          <a:effectLst/>
                          <a:latin typeface="+mn-lt"/>
                        </a:rPr>
                        <a:t>6/6 (100)</a:t>
                      </a:r>
                    </a:p>
                  </a:txBody>
                  <a:tcPr anchor="ctr"/>
                </a:tc>
                <a:tc>
                  <a:txBody>
                    <a:bodyPr/>
                    <a:lstStyle/>
                    <a:p>
                      <a:pPr algn="ctr">
                        <a:buNone/>
                      </a:pPr>
                      <a:r>
                        <a:rPr lang="fr-FR" sz="1600" dirty="0">
                          <a:effectLst/>
                          <a:latin typeface="+mn-lt"/>
                        </a:rPr>
                        <a:t>8/9 (88.9)</a:t>
                      </a:r>
                    </a:p>
                  </a:txBody>
                  <a:tcPr anchor="ctr"/>
                </a:tc>
                <a:tc>
                  <a:txBody>
                    <a:bodyPr/>
                    <a:lstStyle/>
                    <a:p>
                      <a:pPr algn="ctr">
                        <a:buNone/>
                      </a:pPr>
                      <a:r>
                        <a:rPr lang="fr-FR" sz="1600" dirty="0">
                          <a:effectLst/>
                          <a:latin typeface="+mn-lt"/>
                        </a:rPr>
                        <a:t>4/6 (66.7)</a:t>
                      </a:r>
                    </a:p>
                  </a:txBody>
                  <a:tcPr anchor="ctr"/>
                </a:tc>
                <a:tc>
                  <a:txBody>
                    <a:bodyPr/>
                    <a:lstStyle/>
                    <a:p>
                      <a:pPr algn="ctr">
                        <a:buNone/>
                      </a:pPr>
                      <a:r>
                        <a:rPr lang="fr-FR" sz="1600" dirty="0">
                          <a:effectLst/>
                          <a:latin typeface="+mn-lt"/>
                        </a:rPr>
                        <a:t>10/15 (66.7)</a:t>
                      </a:r>
                    </a:p>
                  </a:txBody>
                  <a:tcPr anchor="ctr"/>
                </a:tc>
                <a:extLst>
                  <a:ext uri="{0D108BD9-81ED-4DB2-BD59-A6C34878D82A}">
                    <a16:rowId xmlns:a16="http://schemas.microsoft.com/office/drawing/2014/main" val="2335307813"/>
                  </a:ext>
                </a:extLst>
              </a:tr>
            </a:tbl>
          </a:graphicData>
        </a:graphic>
      </p:graphicFrame>
    </p:spTree>
    <p:extLst>
      <p:ext uri="{BB962C8B-B14F-4D97-AF65-F5344CB8AC3E}">
        <p14:creationId xmlns:p14="http://schemas.microsoft.com/office/powerpoint/2010/main" val="355455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6B59E60-93C7-6269-3E61-020C8A116BB5}"/>
              </a:ext>
            </a:extLst>
          </p:cNvPr>
          <p:cNvSpPr txBox="1">
            <a:spLocks noChangeArrowheads="1"/>
          </p:cNvSpPr>
          <p:nvPr/>
        </p:nvSpPr>
        <p:spPr bwMode="auto">
          <a:xfrm>
            <a:off x="9777556" y="6538230"/>
            <a:ext cx="2414444"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Blachly J, abstract PF514</a:t>
            </a:r>
          </a:p>
        </p:txBody>
      </p:sp>
      <p:sp>
        <p:nvSpPr>
          <p:cNvPr id="6" name="Titre 5">
            <a:extLst>
              <a:ext uri="{FF2B5EF4-FFF2-40B4-BE49-F238E27FC236}">
                <a16:creationId xmlns:a16="http://schemas.microsoft.com/office/drawing/2014/main" id="{248CBA69-DED3-310D-C9C0-AFB525447FCB}"/>
              </a:ext>
            </a:extLst>
          </p:cNvPr>
          <p:cNvSpPr>
            <a:spLocks noGrp="1"/>
          </p:cNvSpPr>
          <p:nvPr>
            <p:ph type="title"/>
          </p:nvPr>
        </p:nvSpPr>
        <p:spPr/>
        <p:txBody>
          <a:bodyPr/>
          <a:lstStyle/>
          <a:p>
            <a:r>
              <a:rPr lang="en-IT"/>
              <a:t>Efficacy of Revumenib in AML Harboring NPM1-mutated co-mutations: </a:t>
            </a:r>
            <a:br>
              <a:rPr lang="fr-FR" dirty="0"/>
            </a:br>
            <a:r>
              <a:rPr lang="en-IT"/>
              <a:t>post-hoc analysis of AUGMENT 101</a:t>
            </a:r>
            <a:r>
              <a:rPr lang="fr-FR" dirty="0"/>
              <a:t> </a:t>
            </a:r>
            <a:r>
              <a:rPr lang="fr-FR" i="1" dirty="0"/>
              <a:t>(5)</a:t>
            </a:r>
            <a:endParaRPr lang="fr-FR" dirty="0"/>
          </a:p>
        </p:txBody>
      </p:sp>
      <p:sp>
        <p:nvSpPr>
          <p:cNvPr id="7" name="Espace réservé du texte 6">
            <a:extLst>
              <a:ext uri="{FF2B5EF4-FFF2-40B4-BE49-F238E27FC236}">
                <a16:creationId xmlns:a16="http://schemas.microsoft.com/office/drawing/2014/main" id="{2BFAB6CE-9E39-CDB7-4345-F252BD786C68}"/>
              </a:ext>
            </a:extLst>
          </p:cNvPr>
          <p:cNvSpPr>
            <a:spLocks noGrp="1"/>
          </p:cNvSpPr>
          <p:nvPr>
            <p:ph type="body" sz="quarter" idx="10"/>
          </p:nvPr>
        </p:nvSpPr>
        <p:spPr>
          <a:xfrm>
            <a:off x="597725" y="3081892"/>
            <a:ext cx="10996549" cy="1021277"/>
          </a:xfrm>
        </p:spPr>
        <p:txBody>
          <a:bodyPr>
            <a:normAutofit/>
          </a:bodyPr>
          <a:lstStyle/>
          <a:p>
            <a:r>
              <a:rPr lang="fr-FR" sz="2800" dirty="0" err="1"/>
              <a:t>Revumenib</a:t>
            </a:r>
            <a:r>
              <a:rPr lang="fr-FR" sz="2800" dirty="0"/>
              <a:t> </a:t>
            </a:r>
            <a:r>
              <a:rPr lang="fr-FR" sz="2800" dirty="0" err="1"/>
              <a:t>demonstrated</a:t>
            </a:r>
            <a:r>
              <a:rPr lang="fr-FR" sz="2800" dirty="0"/>
              <a:t> </a:t>
            </a:r>
            <a:r>
              <a:rPr lang="fr-FR" sz="2800" dirty="0" err="1"/>
              <a:t>meaningful</a:t>
            </a:r>
            <a:r>
              <a:rPr lang="fr-FR" sz="2800" dirty="0"/>
              <a:t> </a:t>
            </a:r>
            <a:r>
              <a:rPr lang="fr-FR" sz="2800" dirty="0" err="1"/>
              <a:t>responses</a:t>
            </a:r>
            <a:r>
              <a:rPr lang="fr-FR" sz="2800" dirty="0"/>
              <a:t> in patients </a:t>
            </a:r>
            <a:r>
              <a:rPr lang="fr-FR" sz="2800" dirty="0" err="1"/>
              <a:t>with</a:t>
            </a:r>
            <a:r>
              <a:rPr lang="fr-FR" sz="2800" dirty="0"/>
              <a:t> high-</a:t>
            </a:r>
            <a:r>
              <a:rPr lang="fr-FR" sz="2800" dirty="0" err="1"/>
              <a:t>risk</a:t>
            </a:r>
            <a:r>
              <a:rPr lang="fr-FR" sz="2800" dirty="0"/>
              <a:t> </a:t>
            </a:r>
            <a:r>
              <a:rPr lang="fr-FR" sz="2800" dirty="0" err="1"/>
              <a:t>co</a:t>
            </a:r>
            <a:r>
              <a:rPr lang="fr-FR" sz="2800" dirty="0"/>
              <a:t>-mutation profiles in R/R </a:t>
            </a:r>
            <a:r>
              <a:rPr lang="fr-FR" sz="2800" i="1" dirty="0"/>
              <a:t>NPM1</a:t>
            </a:r>
            <a:r>
              <a:rPr lang="fr-FR" sz="2800" dirty="0"/>
              <a:t>m AML population</a:t>
            </a:r>
          </a:p>
          <a:p>
            <a:endParaRPr lang="fr-FR" sz="2800" dirty="0"/>
          </a:p>
        </p:txBody>
      </p:sp>
      <p:sp>
        <p:nvSpPr>
          <p:cNvPr id="4" name="ZoneTexte 3">
            <a:extLst>
              <a:ext uri="{FF2B5EF4-FFF2-40B4-BE49-F238E27FC236}">
                <a16:creationId xmlns:a16="http://schemas.microsoft.com/office/drawing/2014/main" id="{BAFDCBD8-BEA5-9C8A-D28A-454D74226B6D}"/>
              </a:ext>
            </a:extLst>
          </p:cNvPr>
          <p:cNvSpPr txBox="1"/>
          <p:nvPr/>
        </p:nvSpPr>
        <p:spPr>
          <a:xfrm>
            <a:off x="4777875" y="1923874"/>
            <a:ext cx="220445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C00000"/>
                </a:solidFill>
                <a:effectLst/>
                <a:uLnTx/>
                <a:uFillTx/>
                <a:latin typeface="Calibri"/>
                <a:ea typeface="+mn-ea"/>
                <a:cs typeface="+mn-cs"/>
              </a:rPr>
              <a:t>Conclusions</a:t>
            </a:r>
          </a:p>
        </p:txBody>
      </p:sp>
    </p:spTree>
    <p:extLst>
      <p:ext uri="{BB962C8B-B14F-4D97-AF65-F5344CB8AC3E}">
        <p14:creationId xmlns:p14="http://schemas.microsoft.com/office/powerpoint/2010/main" val="123562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337D84-885E-D10F-AEA0-18E9BF1ECFFB}"/>
              </a:ext>
            </a:extLst>
          </p:cNvPr>
          <p:cNvSpPr>
            <a:spLocks noGrp="1"/>
          </p:cNvSpPr>
          <p:nvPr>
            <p:ph type="title"/>
          </p:nvPr>
        </p:nvSpPr>
        <p:spPr/>
        <p:txBody>
          <a:bodyPr/>
          <a:lstStyle/>
          <a:p>
            <a:r>
              <a:rPr lang="fr-FR" dirty="0"/>
              <a:t>OPTI-AML: 28 vs 14 Days VEN + AZA in </a:t>
            </a:r>
            <a:r>
              <a:rPr lang="fr-FR" dirty="0" err="1"/>
              <a:t>Newly</a:t>
            </a:r>
            <a:r>
              <a:rPr lang="fr-FR" dirty="0"/>
              <a:t> </a:t>
            </a:r>
            <a:r>
              <a:rPr lang="fr-FR" dirty="0" err="1"/>
              <a:t>Diagnosed</a:t>
            </a:r>
            <a:r>
              <a:rPr lang="fr-FR" dirty="0"/>
              <a:t> AML </a:t>
            </a:r>
            <a:r>
              <a:rPr lang="fr-FR" i="1" dirty="0"/>
              <a:t>(1)</a:t>
            </a:r>
            <a:endParaRPr lang="en-US" i="1" dirty="0"/>
          </a:p>
        </p:txBody>
      </p:sp>
      <p:sp>
        <p:nvSpPr>
          <p:cNvPr id="4" name="Espace réservé du texte 3">
            <a:extLst>
              <a:ext uri="{FF2B5EF4-FFF2-40B4-BE49-F238E27FC236}">
                <a16:creationId xmlns:a16="http://schemas.microsoft.com/office/drawing/2014/main" id="{4FF17B4B-A1B6-4E79-B390-E59049A41D2A}"/>
              </a:ext>
            </a:extLst>
          </p:cNvPr>
          <p:cNvSpPr>
            <a:spLocks noGrp="1"/>
          </p:cNvSpPr>
          <p:nvPr>
            <p:ph type="body" sz="quarter" idx="10"/>
          </p:nvPr>
        </p:nvSpPr>
        <p:spPr>
          <a:xfrm>
            <a:off x="234948" y="2130028"/>
            <a:ext cx="11722100" cy="696992"/>
          </a:xfrm>
        </p:spPr>
        <p:txBody>
          <a:bodyPr>
            <a:normAutofit/>
          </a:bodyPr>
          <a:lstStyle/>
          <a:p>
            <a:r>
              <a:rPr lang="fr-FR" sz="1800" b="1" dirty="0" err="1"/>
              <a:t>Primary</a:t>
            </a:r>
            <a:r>
              <a:rPr lang="fr-FR" sz="1800" b="1" dirty="0"/>
              <a:t> Objective: </a:t>
            </a:r>
            <a:r>
              <a:rPr lang="fr-FR" sz="1800" dirty="0"/>
              <a:t>To compare CR rate </a:t>
            </a:r>
            <a:r>
              <a:rPr lang="fr-FR" sz="1800" dirty="0" err="1"/>
              <a:t>with</a:t>
            </a:r>
            <a:r>
              <a:rPr lang="fr-FR" sz="1800" dirty="0"/>
              <a:t> 28 </a:t>
            </a:r>
            <a:r>
              <a:rPr lang="fr-FR" sz="1800" dirty="0" err="1"/>
              <a:t>days</a:t>
            </a:r>
            <a:r>
              <a:rPr lang="fr-FR" sz="1800" dirty="0"/>
              <a:t> (AV28) vs. 14 </a:t>
            </a:r>
            <a:r>
              <a:rPr lang="fr-FR" sz="1800" dirty="0" err="1"/>
              <a:t>days</a:t>
            </a:r>
            <a:r>
              <a:rPr lang="fr-FR" sz="1800" dirty="0"/>
              <a:t> Ven (AV1 4) in combination </a:t>
            </a:r>
            <a:r>
              <a:rPr lang="fr-FR" sz="1800" dirty="0" err="1"/>
              <a:t>with</a:t>
            </a:r>
            <a:r>
              <a:rPr lang="fr-FR" sz="1800" dirty="0"/>
              <a:t> Aza </a:t>
            </a:r>
            <a:r>
              <a:rPr lang="fr-FR" sz="1800" dirty="0" err="1"/>
              <a:t>across</a:t>
            </a:r>
            <a:r>
              <a:rPr lang="fr-FR" sz="1800" dirty="0"/>
              <a:t> first 2 cycles in ND AML pts ≥60y </a:t>
            </a:r>
            <a:r>
              <a:rPr lang="fr-FR" sz="1800" dirty="0" err="1"/>
              <a:t>unfit</a:t>
            </a:r>
            <a:r>
              <a:rPr lang="fr-FR" sz="1800" dirty="0"/>
              <a:t> for intensive chemo.</a:t>
            </a:r>
          </a:p>
        </p:txBody>
      </p:sp>
      <p:sp>
        <p:nvSpPr>
          <p:cNvPr id="3" name="Text Box 3">
            <a:extLst>
              <a:ext uri="{FF2B5EF4-FFF2-40B4-BE49-F238E27FC236}">
                <a16:creationId xmlns:a16="http://schemas.microsoft.com/office/drawing/2014/main" id="{D0E20002-FF37-AE7E-E846-A47AC1D8D3CA}"/>
              </a:ext>
            </a:extLst>
          </p:cNvPr>
          <p:cNvSpPr txBox="1">
            <a:spLocks noChangeArrowheads="1"/>
          </p:cNvSpPr>
          <p:nvPr/>
        </p:nvSpPr>
        <p:spPr bwMode="auto">
          <a:xfrm>
            <a:off x="9848602" y="6538230"/>
            <a:ext cx="2343398"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Borate U, abstract S126</a:t>
            </a:r>
          </a:p>
        </p:txBody>
      </p:sp>
      <p:sp>
        <p:nvSpPr>
          <p:cNvPr id="6" name="ZoneTexte 5">
            <a:extLst>
              <a:ext uri="{FF2B5EF4-FFF2-40B4-BE49-F238E27FC236}">
                <a16:creationId xmlns:a16="http://schemas.microsoft.com/office/drawing/2014/main" id="{C64A9402-5B91-3A99-F21E-605E4C08A67E}"/>
              </a:ext>
            </a:extLst>
          </p:cNvPr>
          <p:cNvSpPr txBox="1"/>
          <p:nvPr/>
        </p:nvSpPr>
        <p:spPr>
          <a:xfrm>
            <a:off x="4823601" y="1656019"/>
            <a:ext cx="2544799"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OPTI-AML Trial Design</a:t>
            </a:r>
          </a:p>
        </p:txBody>
      </p:sp>
      <p:sp>
        <p:nvSpPr>
          <p:cNvPr id="7" name="Rectangle : coins arrondis 6">
            <a:extLst>
              <a:ext uri="{FF2B5EF4-FFF2-40B4-BE49-F238E27FC236}">
                <a16:creationId xmlns:a16="http://schemas.microsoft.com/office/drawing/2014/main" id="{C8825F70-CBA8-C09C-3DE5-C8ABBE2A5108}"/>
              </a:ext>
            </a:extLst>
          </p:cNvPr>
          <p:cNvSpPr/>
          <p:nvPr/>
        </p:nvSpPr>
        <p:spPr>
          <a:xfrm>
            <a:off x="991892" y="3783198"/>
            <a:ext cx="1987791" cy="1687962"/>
          </a:xfrm>
          <a:prstGeom prst="roundRect">
            <a:avLst>
              <a:gd name="adj" fmla="val 9789"/>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Newly</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diagnosed</a:t>
            </a: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AML 60 </a:t>
            </a: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yrs</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&gt;</a:t>
            </a: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older</a:t>
            </a:r>
            <a:b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Randomization</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Stratified</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by </a:t>
            </a: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age</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60-74 vs. ≥75 </a:t>
            </a: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years</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N=169 patients</a:t>
            </a:r>
          </a:p>
        </p:txBody>
      </p:sp>
      <p:sp>
        <p:nvSpPr>
          <p:cNvPr id="8" name="Rectangle : coins arrondis 7">
            <a:extLst>
              <a:ext uri="{FF2B5EF4-FFF2-40B4-BE49-F238E27FC236}">
                <a16:creationId xmlns:a16="http://schemas.microsoft.com/office/drawing/2014/main" id="{2A0D54BF-CDC4-EC1D-DE2B-FC129ECE4500}"/>
              </a:ext>
            </a:extLst>
          </p:cNvPr>
          <p:cNvSpPr/>
          <p:nvPr/>
        </p:nvSpPr>
        <p:spPr>
          <a:xfrm>
            <a:off x="3507826" y="2840432"/>
            <a:ext cx="2557783" cy="1629092"/>
          </a:xfrm>
          <a:prstGeom prst="roundRect">
            <a:avLst>
              <a:gd name="adj" fmla="val 9789"/>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Arm AV28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2 cycles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Ven Days 1-28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Aza 75 mg/m</a:t>
            </a:r>
            <a:r>
              <a:rPr kumimoji="0" lang="fr-FR" sz="1600" b="0" i="0" u="none" strike="noStrike" kern="1200" cap="none" spc="0" normalizeH="0" baseline="30000" noProof="0" dirty="0">
                <a:ln>
                  <a:noFill/>
                </a:ln>
                <a:solidFill>
                  <a:prstClr val="white"/>
                </a:solidFill>
                <a:effectLst/>
                <a:uLnTx/>
                <a:uFillTx/>
                <a:latin typeface="Calibri"/>
                <a:ea typeface="+mn-ea"/>
                <a:cs typeface="+mn-cs"/>
              </a:rPr>
              <a:t>2 </a:t>
            </a:r>
            <a:r>
              <a:rPr kumimoji="0" lang="fr-FR" sz="1600" b="0" i="0" u="none" strike="noStrike" kern="1200" cap="none" spc="0" normalizeH="0" baseline="0" noProof="0" dirty="0">
                <a:ln>
                  <a:noFill/>
                </a:ln>
                <a:solidFill>
                  <a:prstClr val="white"/>
                </a:solidFill>
                <a:effectLst/>
                <a:uLnTx/>
                <a:uFillTx/>
                <a:latin typeface="Calibri"/>
                <a:ea typeface="+mn-ea"/>
                <a:cs typeface="+mn-cs"/>
              </a:rPr>
              <a:t>Days 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83 patients</a:t>
            </a:r>
          </a:p>
        </p:txBody>
      </p:sp>
      <p:sp>
        <p:nvSpPr>
          <p:cNvPr id="9" name="Rectangle : coins arrondis 8">
            <a:extLst>
              <a:ext uri="{FF2B5EF4-FFF2-40B4-BE49-F238E27FC236}">
                <a16:creationId xmlns:a16="http://schemas.microsoft.com/office/drawing/2014/main" id="{82EB708C-2D4F-B034-A9B4-82B748776D33}"/>
              </a:ext>
            </a:extLst>
          </p:cNvPr>
          <p:cNvSpPr/>
          <p:nvPr/>
        </p:nvSpPr>
        <p:spPr>
          <a:xfrm>
            <a:off x="3507827" y="4716528"/>
            <a:ext cx="2557784" cy="1518734"/>
          </a:xfrm>
          <a:prstGeom prst="roundRect">
            <a:avLst>
              <a:gd name="adj" fmla="val 978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Arm AV14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2 cycles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Ven Days 1-14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Aza 75 mg/m</a:t>
            </a:r>
            <a:r>
              <a:rPr kumimoji="0" lang="fr-FR" sz="1600" b="0" i="0" u="none" strike="noStrike" kern="1200" cap="none" spc="0" normalizeH="0" baseline="30000" noProof="0" dirty="0">
                <a:ln>
                  <a:noFill/>
                </a:ln>
                <a:solidFill>
                  <a:prstClr val="white"/>
                </a:solidFill>
                <a:effectLst/>
                <a:uLnTx/>
                <a:uFillTx/>
                <a:latin typeface="Calibri"/>
                <a:ea typeface="+mn-ea"/>
                <a:cs typeface="+mn-cs"/>
              </a:rPr>
              <a:t>2</a:t>
            </a:r>
            <a:r>
              <a:rPr kumimoji="0" lang="fr-FR" sz="1600" b="0" i="0" u="none" strike="noStrike" kern="1200" cap="none" spc="0" normalizeH="0" baseline="0" noProof="0" dirty="0">
                <a:ln>
                  <a:noFill/>
                </a:ln>
                <a:solidFill>
                  <a:prstClr val="white"/>
                </a:solidFill>
                <a:effectLst/>
                <a:uLnTx/>
                <a:uFillTx/>
                <a:latin typeface="Calibri"/>
                <a:ea typeface="+mn-ea"/>
                <a:cs typeface="+mn-cs"/>
              </a:rPr>
              <a:t> Days 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86 patients</a:t>
            </a:r>
          </a:p>
        </p:txBody>
      </p:sp>
      <p:sp>
        <p:nvSpPr>
          <p:cNvPr id="10" name="Rectangle : coins arrondis 9">
            <a:extLst>
              <a:ext uri="{FF2B5EF4-FFF2-40B4-BE49-F238E27FC236}">
                <a16:creationId xmlns:a16="http://schemas.microsoft.com/office/drawing/2014/main" id="{1F523651-9E32-794A-6B2A-1E7E1ADDCFBB}"/>
              </a:ext>
            </a:extLst>
          </p:cNvPr>
          <p:cNvSpPr/>
          <p:nvPr/>
        </p:nvSpPr>
        <p:spPr>
          <a:xfrm>
            <a:off x="6956072" y="4030981"/>
            <a:ext cx="1210466" cy="1053398"/>
          </a:xfrm>
          <a:prstGeom prst="roundRect">
            <a:avLst>
              <a:gd name="adj" fmla="val 9789"/>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BM </a:t>
            </a: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Biopsy</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on Day 21 of </a:t>
            </a: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Each</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Cycle</a:t>
            </a:r>
          </a:p>
        </p:txBody>
      </p:sp>
      <p:sp>
        <p:nvSpPr>
          <p:cNvPr id="11" name="Rectangle : coins arrondis 10">
            <a:extLst>
              <a:ext uri="{FF2B5EF4-FFF2-40B4-BE49-F238E27FC236}">
                <a16:creationId xmlns:a16="http://schemas.microsoft.com/office/drawing/2014/main" id="{37FF6F66-9785-874F-A16B-2E2DD06719CF}"/>
              </a:ext>
            </a:extLst>
          </p:cNvPr>
          <p:cNvSpPr/>
          <p:nvPr/>
        </p:nvSpPr>
        <p:spPr>
          <a:xfrm>
            <a:off x="8422265" y="4030981"/>
            <a:ext cx="1210466" cy="1053398"/>
          </a:xfrm>
          <a:prstGeom prst="roundRect">
            <a:avLst>
              <a:gd name="adj" fmla="val 9789"/>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Primary</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Endpoint: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CR </a:t>
            </a: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across</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2 cycles</a:t>
            </a:r>
          </a:p>
        </p:txBody>
      </p:sp>
      <p:sp>
        <p:nvSpPr>
          <p:cNvPr id="12" name="Rectangle : coins arrondis 11">
            <a:extLst>
              <a:ext uri="{FF2B5EF4-FFF2-40B4-BE49-F238E27FC236}">
                <a16:creationId xmlns:a16="http://schemas.microsoft.com/office/drawing/2014/main" id="{F08D6DD8-1279-F934-169A-DE97094C8E1E}"/>
              </a:ext>
            </a:extLst>
          </p:cNvPr>
          <p:cNvSpPr/>
          <p:nvPr/>
        </p:nvSpPr>
        <p:spPr>
          <a:xfrm>
            <a:off x="9985269" y="4030981"/>
            <a:ext cx="1466193" cy="1053398"/>
          </a:xfrm>
          <a:prstGeom prst="roundRect">
            <a:avLst>
              <a:gd name="adj" fmla="val 9789"/>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Off Protocol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Treatment</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Long-</a:t>
            </a:r>
            <a:r>
              <a:rPr kumimoji="0" lang="fr-FR" sz="1400" b="0" i="0" u="none" strike="noStrike" kern="1200" cap="none" spc="0" normalizeH="0" baseline="0" noProof="0" dirty="0" err="1">
                <a:ln>
                  <a:noFill/>
                </a:ln>
                <a:solidFill>
                  <a:prstClr val="black"/>
                </a:solidFill>
                <a:effectLst/>
                <a:uLnTx/>
                <a:uFillTx/>
                <a:latin typeface="Calibri" panose="020F0502020204030204"/>
                <a:ea typeface="+mn-ea"/>
                <a:cs typeface="+mn-cs"/>
              </a:rPr>
              <a:t>Term</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Follow-Up</a:t>
            </a:r>
          </a:p>
        </p:txBody>
      </p:sp>
      <p:sp>
        <p:nvSpPr>
          <p:cNvPr id="13" name="Espace réservé du texte 3">
            <a:extLst>
              <a:ext uri="{FF2B5EF4-FFF2-40B4-BE49-F238E27FC236}">
                <a16:creationId xmlns:a16="http://schemas.microsoft.com/office/drawing/2014/main" id="{E0EF56D8-4E3E-579E-89A6-0BBDFA2D95F5}"/>
              </a:ext>
            </a:extLst>
          </p:cNvPr>
          <p:cNvSpPr txBox="1">
            <a:spLocks/>
          </p:cNvSpPr>
          <p:nvPr/>
        </p:nvSpPr>
        <p:spPr>
          <a:xfrm>
            <a:off x="6510840" y="5538269"/>
            <a:ext cx="5681160" cy="918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mn-cs"/>
              </a:rPr>
              <a:t>Secondary</a:t>
            </a:r>
            <a:r>
              <a:rPr kumimoji="0" lang="fr-FR" sz="1800" b="1" i="0" u="none" strike="noStrike" kern="1200" cap="none" spc="0" normalizeH="0" baseline="0" noProof="0" dirty="0">
                <a:ln>
                  <a:noFill/>
                </a:ln>
                <a:solidFill>
                  <a:prstClr val="black"/>
                </a:solidFill>
                <a:effectLst/>
                <a:uLnTx/>
                <a:uFillTx/>
                <a:latin typeface="Calibri"/>
                <a:ea typeface="+mn-ea"/>
                <a:cs typeface="+mn-cs"/>
              </a:rPr>
              <a:t> Objectives: </a:t>
            </a:r>
            <a:r>
              <a:rPr kumimoji="0" lang="fr-FR" sz="1800" b="0" i="0" u="none" strike="noStrike" kern="1200" cap="none" spc="0" normalizeH="0" baseline="0" noProof="0" dirty="0">
                <a:ln>
                  <a:noFill/>
                </a:ln>
                <a:solidFill>
                  <a:prstClr val="black"/>
                </a:solidFill>
                <a:effectLst/>
                <a:uLnTx/>
                <a:uFillTx/>
                <a:latin typeface="Calibri"/>
                <a:ea typeface="+mn-ea"/>
                <a:cs typeface="+mn-cs"/>
              </a:rPr>
              <a:t>Composite CR, Progression-free Survival, Overall Survival,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Neutrophil</a:t>
            </a:r>
            <a:r>
              <a:rPr kumimoji="0" lang="fr-FR" sz="1800" b="0" i="0" u="none" strike="noStrike" kern="1200" cap="none" spc="0" normalizeH="0" baseline="0" noProof="0" dirty="0">
                <a:ln>
                  <a:noFill/>
                </a:ln>
                <a:solidFill>
                  <a:prstClr val="black"/>
                </a:solidFill>
                <a:effectLst/>
                <a:uLnTx/>
                <a:uFillTx/>
                <a:latin typeface="Calibri"/>
                <a:ea typeface="+mn-ea"/>
                <a:cs typeface="+mn-cs"/>
              </a:rPr>
              <a:t> &amp;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Platelet</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Recovery</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Safety</a:t>
            </a:r>
            <a:r>
              <a:rPr kumimoji="0" lang="fr-FR" sz="1800" b="0" i="0" u="none" strike="noStrike" kern="1200" cap="none" spc="0" normalizeH="0" baseline="0" noProof="0" dirty="0">
                <a:ln>
                  <a:noFill/>
                </a:ln>
                <a:solidFill>
                  <a:prstClr val="black"/>
                </a:solidFill>
                <a:effectLst/>
                <a:uLnTx/>
                <a:uFillTx/>
                <a:latin typeface="Calibri"/>
                <a:ea typeface="+mn-ea"/>
                <a:cs typeface="+mn-cs"/>
              </a:rPr>
              <a:t> &amp;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Toxicities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6" name="Connecteur en angle 15">
            <a:extLst>
              <a:ext uri="{FF2B5EF4-FFF2-40B4-BE49-F238E27FC236}">
                <a16:creationId xmlns:a16="http://schemas.microsoft.com/office/drawing/2014/main" id="{30D033CC-F15A-45C2-30E8-D0F6C589FF25}"/>
              </a:ext>
            </a:extLst>
          </p:cNvPr>
          <p:cNvCxnSpPr>
            <a:cxnSpLocks/>
            <a:stCxn id="7" idx="3"/>
            <a:endCxn id="8" idx="1"/>
          </p:cNvCxnSpPr>
          <p:nvPr/>
        </p:nvCxnSpPr>
        <p:spPr>
          <a:xfrm flipV="1">
            <a:off x="2979683" y="3654978"/>
            <a:ext cx="528143" cy="972201"/>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en angle 17">
            <a:extLst>
              <a:ext uri="{FF2B5EF4-FFF2-40B4-BE49-F238E27FC236}">
                <a16:creationId xmlns:a16="http://schemas.microsoft.com/office/drawing/2014/main" id="{DB7B9CE9-6976-4059-EBBD-6EBC4A91B059}"/>
              </a:ext>
            </a:extLst>
          </p:cNvPr>
          <p:cNvCxnSpPr>
            <a:cxnSpLocks/>
            <a:stCxn id="7" idx="3"/>
            <a:endCxn id="9" idx="1"/>
          </p:cNvCxnSpPr>
          <p:nvPr/>
        </p:nvCxnSpPr>
        <p:spPr>
          <a:xfrm>
            <a:off x="2979683" y="4627179"/>
            <a:ext cx="528144" cy="848716"/>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en angle 21">
            <a:extLst>
              <a:ext uri="{FF2B5EF4-FFF2-40B4-BE49-F238E27FC236}">
                <a16:creationId xmlns:a16="http://schemas.microsoft.com/office/drawing/2014/main" id="{9BDF84D0-4278-3DC8-C836-01D4BDFD3566}"/>
              </a:ext>
            </a:extLst>
          </p:cNvPr>
          <p:cNvCxnSpPr>
            <a:cxnSpLocks/>
            <a:stCxn id="8" idx="3"/>
            <a:endCxn id="10" idx="1"/>
          </p:cNvCxnSpPr>
          <p:nvPr/>
        </p:nvCxnSpPr>
        <p:spPr>
          <a:xfrm>
            <a:off x="6065609" y="3654978"/>
            <a:ext cx="890463" cy="902702"/>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en angle 24">
            <a:extLst>
              <a:ext uri="{FF2B5EF4-FFF2-40B4-BE49-F238E27FC236}">
                <a16:creationId xmlns:a16="http://schemas.microsoft.com/office/drawing/2014/main" id="{AA5EA7BD-B9AC-AD0B-AFAE-2A9D13F8EE9F}"/>
              </a:ext>
            </a:extLst>
          </p:cNvPr>
          <p:cNvCxnSpPr>
            <a:cxnSpLocks/>
            <a:stCxn id="9" idx="3"/>
            <a:endCxn id="10" idx="1"/>
          </p:cNvCxnSpPr>
          <p:nvPr/>
        </p:nvCxnSpPr>
        <p:spPr>
          <a:xfrm flipV="1">
            <a:off x="6065611" y="4557680"/>
            <a:ext cx="890461" cy="918215"/>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491C56F6-DFCB-934B-4D7F-C9A4C6D433A3}"/>
              </a:ext>
            </a:extLst>
          </p:cNvPr>
          <p:cNvCxnSpPr>
            <a:stCxn id="10" idx="3"/>
            <a:endCxn id="11" idx="1"/>
          </p:cNvCxnSpPr>
          <p:nvPr/>
        </p:nvCxnSpPr>
        <p:spPr>
          <a:xfrm>
            <a:off x="8166538" y="4557680"/>
            <a:ext cx="255727"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FE7D1551-8221-43B7-2C72-047DCED1CB85}"/>
              </a:ext>
            </a:extLst>
          </p:cNvPr>
          <p:cNvCxnSpPr>
            <a:cxnSpLocks/>
            <a:stCxn id="11" idx="3"/>
            <a:endCxn id="12" idx="1"/>
          </p:cNvCxnSpPr>
          <p:nvPr/>
        </p:nvCxnSpPr>
        <p:spPr>
          <a:xfrm>
            <a:off x="9632731" y="4557680"/>
            <a:ext cx="35253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249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CD5CEF-F68A-624C-67EB-61794A8BF793}"/>
              </a:ext>
            </a:extLst>
          </p:cNvPr>
          <p:cNvSpPr>
            <a:spLocks noGrp="1"/>
          </p:cNvSpPr>
          <p:nvPr>
            <p:ph type="title"/>
          </p:nvPr>
        </p:nvSpPr>
        <p:spPr/>
        <p:txBody>
          <a:bodyPr/>
          <a:lstStyle/>
          <a:p>
            <a:r>
              <a:rPr lang="fr-FR" dirty="0"/>
              <a:t>OPTI-AML: 28 vs 14 Days VEN + AZA in </a:t>
            </a:r>
            <a:r>
              <a:rPr lang="fr-FR" dirty="0" err="1"/>
              <a:t>Newly</a:t>
            </a:r>
            <a:r>
              <a:rPr lang="fr-FR" dirty="0"/>
              <a:t> </a:t>
            </a:r>
            <a:r>
              <a:rPr lang="fr-FR" dirty="0" err="1"/>
              <a:t>Diagnosed</a:t>
            </a:r>
            <a:r>
              <a:rPr lang="fr-FR" dirty="0"/>
              <a:t> AML </a:t>
            </a:r>
            <a:r>
              <a:rPr lang="fr-FR" i="1" dirty="0"/>
              <a:t>(2)</a:t>
            </a:r>
            <a:endParaRPr lang="en-US" dirty="0"/>
          </a:p>
        </p:txBody>
      </p:sp>
      <p:sp>
        <p:nvSpPr>
          <p:cNvPr id="3" name="Text Box 3">
            <a:extLst>
              <a:ext uri="{FF2B5EF4-FFF2-40B4-BE49-F238E27FC236}">
                <a16:creationId xmlns:a16="http://schemas.microsoft.com/office/drawing/2014/main" id="{708C6144-22C7-8B42-06E7-8DA361F97ECE}"/>
              </a:ext>
            </a:extLst>
          </p:cNvPr>
          <p:cNvSpPr txBox="1">
            <a:spLocks noChangeArrowheads="1"/>
          </p:cNvSpPr>
          <p:nvPr/>
        </p:nvSpPr>
        <p:spPr bwMode="auto">
          <a:xfrm>
            <a:off x="9848602" y="6538230"/>
            <a:ext cx="2343398"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Borate U, abstract S126</a:t>
            </a:r>
          </a:p>
        </p:txBody>
      </p:sp>
      <p:graphicFrame>
        <p:nvGraphicFramePr>
          <p:cNvPr id="4" name="Tableau 3">
            <a:extLst>
              <a:ext uri="{FF2B5EF4-FFF2-40B4-BE49-F238E27FC236}">
                <a16:creationId xmlns:a16="http://schemas.microsoft.com/office/drawing/2014/main" id="{C01F08FC-7028-8C35-EBFB-BC3BC14AA917}"/>
              </a:ext>
            </a:extLst>
          </p:cNvPr>
          <p:cNvGraphicFramePr>
            <a:graphicFrameLocks noGrp="1"/>
          </p:cNvGraphicFramePr>
          <p:nvPr>
            <p:extLst>
              <p:ext uri="{D42A27DB-BD31-4B8C-83A1-F6EECF244321}">
                <p14:modId xmlns:p14="http://schemas.microsoft.com/office/powerpoint/2010/main" val="524440251"/>
              </p:ext>
            </p:extLst>
          </p:nvPr>
        </p:nvGraphicFramePr>
        <p:xfrm>
          <a:off x="161580" y="2057670"/>
          <a:ext cx="5908758" cy="4480560"/>
        </p:xfrm>
        <a:graphic>
          <a:graphicData uri="http://schemas.openxmlformats.org/drawingml/2006/table">
            <a:tbl>
              <a:tblPr firstRow="1" bandRow="1">
                <a:tableStyleId>{5C22544A-7EE6-4342-B048-85BDC9FD1C3A}</a:tableStyleId>
              </a:tblPr>
              <a:tblGrid>
                <a:gridCol w="2945721">
                  <a:extLst>
                    <a:ext uri="{9D8B030D-6E8A-4147-A177-3AD203B41FA5}">
                      <a16:colId xmlns:a16="http://schemas.microsoft.com/office/drawing/2014/main" val="3429308372"/>
                    </a:ext>
                  </a:extLst>
                </a:gridCol>
                <a:gridCol w="987679">
                  <a:extLst>
                    <a:ext uri="{9D8B030D-6E8A-4147-A177-3AD203B41FA5}">
                      <a16:colId xmlns:a16="http://schemas.microsoft.com/office/drawing/2014/main" val="2173213417"/>
                    </a:ext>
                  </a:extLst>
                </a:gridCol>
                <a:gridCol w="987679">
                  <a:extLst>
                    <a:ext uri="{9D8B030D-6E8A-4147-A177-3AD203B41FA5}">
                      <a16:colId xmlns:a16="http://schemas.microsoft.com/office/drawing/2014/main" val="2111521492"/>
                    </a:ext>
                  </a:extLst>
                </a:gridCol>
                <a:gridCol w="987679">
                  <a:extLst>
                    <a:ext uri="{9D8B030D-6E8A-4147-A177-3AD203B41FA5}">
                      <a16:colId xmlns:a16="http://schemas.microsoft.com/office/drawing/2014/main" val="1728077217"/>
                    </a:ext>
                  </a:extLst>
                </a:gridCol>
              </a:tblGrid>
              <a:tr h="377104">
                <a:tc>
                  <a:txBody>
                    <a:bodyPr/>
                    <a:lstStyle/>
                    <a:p>
                      <a:pPr algn="l">
                        <a:lnSpc>
                          <a:spcPts val="1200"/>
                        </a:lnSpc>
                        <a:buNone/>
                      </a:pPr>
                      <a:r>
                        <a:rPr lang="fr-FR" sz="1050" dirty="0">
                          <a:effectLst/>
                          <a:latin typeface="+mn-lt"/>
                        </a:rPr>
                        <a:t>Baseline </a:t>
                      </a:r>
                      <a:r>
                        <a:rPr lang="fr-FR" sz="1050" dirty="0" err="1">
                          <a:effectLst/>
                          <a:latin typeface="+mn-lt"/>
                        </a:rPr>
                        <a:t>Characteristics</a:t>
                      </a:r>
                      <a:endParaRPr lang="fr-FR" sz="1050" dirty="0">
                        <a:effectLst/>
                        <a:latin typeface="+mn-lt"/>
                      </a:endParaRPr>
                    </a:p>
                  </a:txBody>
                  <a:tcPr anchor="ctr"/>
                </a:tc>
                <a:tc>
                  <a:txBody>
                    <a:bodyPr/>
                    <a:lstStyle/>
                    <a:p>
                      <a:pPr algn="ctr">
                        <a:lnSpc>
                          <a:spcPts val="1200"/>
                        </a:lnSpc>
                        <a:buNone/>
                      </a:pPr>
                      <a:r>
                        <a:rPr lang="fr-FR" sz="1050">
                          <a:effectLst/>
                          <a:latin typeface="+mn-lt"/>
                        </a:rPr>
                        <a:t>AV28</a:t>
                      </a:r>
                    </a:p>
                    <a:p>
                      <a:pPr algn="ctr">
                        <a:lnSpc>
                          <a:spcPts val="1200"/>
                        </a:lnSpc>
                        <a:buNone/>
                      </a:pPr>
                      <a:r>
                        <a:rPr lang="fr-FR" sz="1050">
                          <a:effectLst/>
                          <a:latin typeface="+mn-lt"/>
                        </a:rPr>
                        <a:t>(N=83)</a:t>
                      </a:r>
                    </a:p>
                  </a:txBody>
                  <a:tcPr anchor="ctr"/>
                </a:tc>
                <a:tc>
                  <a:txBody>
                    <a:bodyPr/>
                    <a:lstStyle/>
                    <a:p>
                      <a:pPr algn="ctr">
                        <a:lnSpc>
                          <a:spcPts val="1200"/>
                        </a:lnSpc>
                        <a:buNone/>
                      </a:pPr>
                      <a:r>
                        <a:rPr lang="fr-FR" sz="1050">
                          <a:effectLst/>
                          <a:latin typeface="+mn-lt"/>
                        </a:rPr>
                        <a:t>AV14</a:t>
                      </a:r>
                    </a:p>
                    <a:p>
                      <a:pPr algn="ctr">
                        <a:lnSpc>
                          <a:spcPts val="1200"/>
                        </a:lnSpc>
                        <a:buNone/>
                      </a:pPr>
                      <a:r>
                        <a:rPr lang="fr-FR" sz="1050">
                          <a:effectLst/>
                          <a:latin typeface="+mn-lt"/>
                        </a:rPr>
                        <a:t>(N=86)</a:t>
                      </a:r>
                    </a:p>
                  </a:txBody>
                  <a:tcPr anchor="ctr"/>
                </a:tc>
                <a:tc>
                  <a:txBody>
                    <a:bodyPr/>
                    <a:lstStyle/>
                    <a:p>
                      <a:pPr algn="ctr">
                        <a:lnSpc>
                          <a:spcPts val="1200"/>
                        </a:lnSpc>
                        <a:buNone/>
                      </a:pPr>
                      <a:r>
                        <a:rPr lang="fr-FR" sz="1050" dirty="0">
                          <a:effectLst/>
                          <a:latin typeface="+mn-lt"/>
                        </a:rPr>
                        <a:t>Overall </a:t>
                      </a:r>
                      <a:br>
                        <a:rPr lang="fr-FR" sz="1050" dirty="0">
                          <a:effectLst/>
                          <a:latin typeface="+mn-lt"/>
                        </a:rPr>
                      </a:br>
                      <a:r>
                        <a:rPr lang="fr-FR" sz="1050" dirty="0">
                          <a:effectLst/>
                          <a:latin typeface="+mn-lt"/>
                        </a:rPr>
                        <a:t>(N=169)</a:t>
                      </a:r>
                    </a:p>
                  </a:txBody>
                  <a:tcPr anchor="ctr"/>
                </a:tc>
                <a:extLst>
                  <a:ext uri="{0D108BD9-81ED-4DB2-BD59-A6C34878D82A}">
                    <a16:rowId xmlns:a16="http://schemas.microsoft.com/office/drawing/2014/main" val="3399703971"/>
                  </a:ext>
                </a:extLst>
              </a:tr>
              <a:tr h="230452">
                <a:tc>
                  <a:txBody>
                    <a:bodyPr/>
                    <a:lstStyle/>
                    <a:p>
                      <a:pPr algn="l">
                        <a:lnSpc>
                          <a:spcPts val="1200"/>
                        </a:lnSpc>
                        <a:buNone/>
                      </a:pPr>
                      <a:r>
                        <a:rPr lang="fr-FR" sz="1050" b="1" dirty="0">
                          <a:effectLst/>
                          <a:latin typeface="+mn-lt"/>
                        </a:rPr>
                        <a:t>Age at consent, </a:t>
                      </a:r>
                      <a:r>
                        <a:rPr lang="fr-FR" sz="1050" b="1" dirty="0" err="1">
                          <a:effectLst/>
                          <a:latin typeface="+mn-lt"/>
                        </a:rPr>
                        <a:t>years</a:t>
                      </a:r>
                      <a:r>
                        <a:rPr lang="fr-FR" sz="1050" b="1" dirty="0">
                          <a:effectLst/>
                          <a:latin typeface="+mn-lt"/>
                        </a:rPr>
                        <a:t>, Median (range)</a:t>
                      </a:r>
                    </a:p>
                  </a:txBody>
                  <a:tcPr anchor="ctr"/>
                </a:tc>
                <a:tc>
                  <a:txBody>
                    <a:bodyPr/>
                    <a:lstStyle/>
                    <a:p>
                      <a:pPr algn="ctr">
                        <a:lnSpc>
                          <a:spcPts val="1200"/>
                        </a:lnSpc>
                        <a:buNone/>
                      </a:pPr>
                      <a:r>
                        <a:rPr lang="fr-FR" sz="1050" dirty="0">
                          <a:effectLst/>
                          <a:latin typeface="+mn-lt"/>
                        </a:rPr>
                        <a:t>72 (60-88)</a:t>
                      </a:r>
                    </a:p>
                  </a:txBody>
                  <a:tcPr anchor="ctr"/>
                </a:tc>
                <a:tc>
                  <a:txBody>
                    <a:bodyPr/>
                    <a:lstStyle/>
                    <a:p>
                      <a:pPr algn="ctr">
                        <a:lnSpc>
                          <a:spcPts val="1200"/>
                        </a:lnSpc>
                        <a:buNone/>
                      </a:pPr>
                      <a:r>
                        <a:rPr lang="fr-FR" sz="1050">
                          <a:effectLst/>
                          <a:latin typeface="+mn-lt"/>
                        </a:rPr>
                        <a:t>73 (60-90)</a:t>
                      </a:r>
                    </a:p>
                  </a:txBody>
                  <a:tcPr anchor="ctr"/>
                </a:tc>
                <a:tc>
                  <a:txBody>
                    <a:bodyPr/>
                    <a:lstStyle/>
                    <a:p>
                      <a:pPr algn="ctr">
                        <a:lnSpc>
                          <a:spcPts val="1200"/>
                        </a:lnSpc>
                        <a:buNone/>
                      </a:pPr>
                      <a:r>
                        <a:rPr lang="fr-FR" sz="1050" dirty="0">
                          <a:effectLst/>
                          <a:latin typeface="+mn-lt"/>
                        </a:rPr>
                        <a:t>73 (60-90)</a:t>
                      </a:r>
                    </a:p>
                  </a:txBody>
                  <a:tcPr anchor="ctr"/>
                </a:tc>
                <a:extLst>
                  <a:ext uri="{0D108BD9-81ED-4DB2-BD59-A6C34878D82A}">
                    <a16:rowId xmlns:a16="http://schemas.microsoft.com/office/drawing/2014/main" val="2824882953"/>
                  </a:ext>
                </a:extLst>
              </a:tr>
              <a:tr h="230452">
                <a:tc>
                  <a:txBody>
                    <a:bodyPr/>
                    <a:lstStyle/>
                    <a:p>
                      <a:pPr algn="l">
                        <a:lnSpc>
                          <a:spcPts val="1200"/>
                        </a:lnSpc>
                        <a:buNone/>
                      </a:pPr>
                      <a:r>
                        <a:rPr lang="fr-FR" sz="1050" b="1" dirty="0">
                          <a:effectLst/>
                          <a:latin typeface="+mn-lt"/>
                        </a:rPr>
                        <a:t>Age ≥ 75 </a:t>
                      </a:r>
                      <a:r>
                        <a:rPr lang="fr-FR" sz="1050" b="1" dirty="0" err="1">
                          <a:effectLst/>
                          <a:latin typeface="+mn-lt"/>
                        </a:rPr>
                        <a:t>years</a:t>
                      </a:r>
                      <a:r>
                        <a:rPr lang="fr-FR" sz="1050" b="1" dirty="0">
                          <a:effectLst/>
                          <a:latin typeface="+mn-lt"/>
                        </a:rPr>
                        <a:t>, no. (%)</a:t>
                      </a:r>
                    </a:p>
                  </a:txBody>
                  <a:tcPr anchor="ctr"/>
                </a:tc>
                <a:tc>
                  <a:txBody>
                    <a:bodyPr/>
                    <a:lstStyle/>
                    <a:p>
                      <a:pPr algn="ctr">
                        <a:lnSpc>
                          <a:spcPts val="1200"/>
                        </a:lnSpc>
                        <a:buNone/>
                      </a:pPr>
                      <a:r>
                        <a:rPr lang="fr-FR" sz="1050" dirty="0">
                          <a:effectLst/>
                          <a:latin typeface="+mn-lt"/>
                        </a:rPr>
                        <a:t>33 (39.8)</a:t>
                      </a:r>
                    </a:p>
                  </a:txBody>
                  <a:tcPr anchor="ctr"/>
                </a:tc>
                <a:tc>
                  <a:txBody>
                    <a:bodyPr/>
                    <a:lstStyle/>
                    <a:p>
                      <a:pPr algn="ctr">
                        <a:lnSpc>
                          <a:spcPts val="1200"/>
                        </a:lnSpc>
                        <a:buNone/>
                      </a:pPr>
                      <a:r>
                        <a:rPr lang="fr-FR" sz="1050">
                          <a:effectLst/>
                          <a:latin typeface="+mn-lt"/>
                        </a:rPr>
                        <a:t>32 (37.2)</a:t>
                      </a:r>
                    </a:p>
                  </a:txBody>
                  <a:tcPr anchor="ctr"/>
                </a:tc>
                <a:tc>
                  <a:txBody>
                    <a:bodyPr/>
                    <a:lstStyle/>
                    <a:p>
                      <a:pPr algn="ctr">
                        <a:lnSpc>
                          <a:spcPts val="1200"/>
                        </a:lnSpc>
                        <a:buNone/>
                      </a:pPr>
                      <a:r>
                        <a:rPr lang="fr-FR" sz="1050">
                          <a:effectLst/>
                          <a:latin typeface="+mn-lt"/>
                        </a:rPr>
                        <a:t>65 (38.5)</a:t>
                      </a:r>
                    </a:p>
                  </a:txBody>
                  <a:tcPr anchor="ctr"/>
                </a:tc>
                <a:extLst>
                  <a:ext uri="{0D108BD9-81ED-4DB2-BD59-A6C34878D82A}">
                    <a16:rowId xmlns:a16="http://schemas.microsoft.com/office/drawing/2014/main" val="2106024919"/>
                  </a:ext>
                </a:extLst>
              </a:tr>
              <a:tr h="523755">
                <a:tc>
                  <a:txBody>
                    <a:bodyPr/>
                    <a:lstStyle/>
                    <a:p>
                      <a:pPr algn="l">
                        <a:lnSpc>
                          <a:spcPts val="1200"/>
                        </a:lnSpc>
                        <a:buNone/>
                      </a:pPr>
                      <a:r>
                        <a:rPr lang="fr-FR" sz="1050" b="1" dirty="0">
                          <a:effectLst/>
                          <a:latin typeface="+mn-lt"/>
                        </a:rPr>
                        <a:t>Gender, no. (%)</a:t>
                      </a:r>
                    </a:p>
                    <a:p>
                      <a:pPr algn="l">
                        <a:lnSpc>
                          <a:spcPts val="1200"/>
                        </a:lnSpc>
                        <a:buNone/>
                      </a:pPr>
                      <a:r>
                        <a:rPr lang="fr-FR" sz="1050" dirty="0">
                          <a:effectLst/>
                          <a:latin typeface="+mn-lt"/>
                        </a:rPr>
                        <a:t>   Female</a:t>
                      </a:r>
                    </a:p>
                    <a:p>
                      <a:pPr algn="l">
                        <a:lnSpc>
                          <a:spcPts val="1200"/>
                        </a:lnSpc>
                        <a:buNone/>
                      </a:pPr>
                      <a:r>
                        <a:rPr lang="fr-FR" sz="1050" dirty="0">
                          <a:effectLst/>
                          <a:latin typeface="+mn-lt"/>
                        </a:rPr>
                        <a:t>   Male</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42 (50.6)</a:t>
                      </a:r>
                    </a:p>
                    <a:p>
                      <a:pPr algn="ctr">
                        <a:lnSpc>
                          <a:spcPts val="1200"/>
                        </a:lnSpc>
                        <a:buNone/>
                      </a:pPr>
                      <a:r>
                        <a:rPr lang="fr-FR" sz="1050" dirty="0">
                          <a:effectLst/>
                          <a:latin typeface="+mn-lt"/>
                        </a:rPr>
                        <a:t>41 (49.4)</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30 (34.9)</a:t>
                      </a:r>
                    </a:p>
                    <a:p>
                      <a:pPr algn="ctr">
                        <a:lnSpc>
                          <a:spcPts val="1200"/>
                        </a:lnSpc>
                        <a:buNone/>
                      </a:pPr>
                      <a:r>
                        <a:rPr lang="fr-FR" sz="1050" dirty="0">
                          <a:effectLst/>
                          <a:latin typeface="+mn-lt"/>
                        </a:rPr>
                        <a:t>56 (65.1)</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72 (42.6)</a:t>
                      </a:r>
                    </a:p>
                    <a:p>
                      <a:pPr algn="ctr">
                        <a:lnSpc>
                          <a:spcPts val="1200"/>
                        </a:lnSpc>
                        <a:buNone/>
                      </a:pPr>
                      <a:r>
                        <a:rPr lang="fr-FR" sz="1050" dirty="0">
                          <a:effectLst/>
                          <a:latin typeface="+mn-lt"/>
                        </a:rPr>
                        <a:t>97 (57.4)</a:t>
                      </a:r>
                    </a:p>
                  </a:txBody>
                  <a:tcPr anchor="ctr"/>
                </a:tc>
                <a:extLst>
                  <a:ext uri="{0D108BD9-81ED-4DB2-BD59-A6C34878D82A}">
                    <a16:rowId xmlns:a16="http://schemas.microsoft.com/office/drawing/2014/main" val="2006535121"/>
                  </a:ext>
                </a:extLst>
              </a:tr>
              <a:tr h="817058">
                <a:tc>
                  <a:txBody>
                    <a:bodyPr/>
                    <a:lstStyle/>
                    <a:p>
                      <a:pPr algn="l">
                        <a:lnSpc>
                          <a:spcPts val="1200"/>
                        </a:lnSpc>
                        <a:buNone/>
                      </a:pPr>
                      <a:r>
                        <a:rPr lang="fr-FR" sz="1050" b="1" dirty="0">
                          <a:effectLst/>
                          <a:latin typeface="+mn-lt"/>
                        </a:rPr>
                        <a:t>Race, no. (%)</a:t>
                      </a:r>
                    </a:p>
                    <a:p>
                      <a:pPr algn="l">
                        <a:lnSpc>
                          <a:spcPts val="1200"/>
                        </a:lnSpc>
                        <a:buNone/>
                      </a:pPr>
                      <a:r>
                        <a:rPr lang="fr-FR" sz="1050" dirty="0">
                          <a:effectLst/>
                          <a:latin typeface="+mn-lt"/>
                        </a:rPr>
                        <a:t>   </a:t>
                      </a:r>
                      <a:r>
                        <a:rPr lang="fr-FR" sz="1050" dirty="0" err="1">
                          <a:effectLst/>
                          <a:latin typeface="+mn-lt"/>
                        </a:rPr>
                        <a:t>Caucasian</a:t>
                      </a:r>
                      <a:endParaRPr lang="fr-FR" sz="1050" dirty="0">
                        <a:effectLst/>
                        <a:latin typeface="+mn-lt"/>
                      </a:endParaRPr>
                    </a:p>
                    <a:p>
                      <a:pPr algn="l">
                        <a:lnSpc>
                          <a:spcPts val="1200"/>
                        </a:lnSpc>
                        <a:buNone/>
                      </a:pPr>
                      <a:r>
                        <a:rPr lang="fr-FR" sz="1050" dirty="0">
                          <a:effectLst/>
                          <a:latin typeface="+mn-lt"/>
                        </a:rPr>
                        <a:t>   </a:t>
                      </a:r>
                      <a:r>
                        <a:rPr lang="fr-FR" sz="1050" dirty="0" err="1">
                          <a:effectLst/>
                          <a:latin typeface="+mn-lt"/>
                        </a:rPr>
                        <a:t>African</a:t>
                      </a:r>
                      <a:r>
                        <a:rPr lang="fr-FR" sz="1050" dirty="0">
                          <a:effectLst/>
                          <a:latin typeface="+mn-lt"/>
                        </a:rPr>
                        <a:t> American</a:t>
                      </a:r>
                    </a:p>
                    <a:p>
                      <a:pPr algn="l">
                        <a:lnSpc>
                          <a:spcPts val="1200"/>
                        </a:lnSpc>
                        <a:buNone/>
                      </a:pPr>
                      <a:r>
                        <a:rPr lang="fr-FR" sz="1050" dirty="0">
                          <a:effectLst/>
                          <a:latin typeface="+mn-lt"/>
                        </a:rPr>
                        <a:t>   Other</a:t>
                      </a:r>
                    </a:p>
                    <a:p>
                      <a:pPr algn="l">
                        <a:lnSpc>
                          <a:spcPts val="1200"/>
                        </a:lnSpc>
                        <a:buNone/>
                      </a:pPr>
                      <a:r>
                        <a:rPr lang="fr-FR" sz="1050" dirty="0">
                          <a:effectLst/>
                          <a:latin typeface="+mn-lt"/>
                        </a:rPr>
                        <a:t>   Unknown</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71 (88.8)</a:t>
                      </a:r>
                    </a:p>
                    <a:p>
                      <a:pPr algn="ctr">
                        <a:lnSpc>
                          <a:spcPts val="1200"/>
                        </a:lnSpc>
                        <a:buNone/>
                      </a:pPr>
                      <a:r>
                        <a:rPr lang="fr-FR" sz="1050" dirty="0">
                          <a:effectLst/>
                          <a:latin typeface="+mn-lt"/>
                        </a:rPr>
                        <a:t>6 (7.5)</a:t>
                      </a:r>
                    </a:p>
                    <a:p>
                      <a:pPr algn="ctr">
                        <a:lnSpc>
                          <a:spcPts val="1200"/>
                        </a:lnSpc>
                        <a:buNone/>
                      </a:pPr>
                      <a:r>
                        <a:rPr lang="fr-FR" sz="1050" dirty="0">
                          <a:effectLst/>
                          <a:latin typeface="+mn-lt"/>
                        </a:rPr>
                        <a:t>3 (3.8)</a:t>
                      </a:r>
                    </a:p>
                    <a:p>
                      <a:pPr algn="ctr">
                        <a:lnSpc>
                          <a:spcPts val="1200"/>
                        </a:lnSpc>
                        <a:buNone/>
                      </a:pPr>
                      <a:r>
                        <a:rPr lang="fr-FR" sz="1050" dirty="0">
                          <a:effectLst/>
                          <a:latin typeface="+mn-lt"/>
                        </a:rPr>
                        <a:t>3</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76 (89.4)</a:t>
                      </a:r>
                    </a:p>
                    <a:p>
                      <a:pPr algn="ctr">
                        <a:lnSpc>
                          <a:spcPts val="1200"/>
                        </a:lnSpc>
                        <a:buNone/>
                      </a:pPr>
                      <a:r>
                        <a:rPr lang="fr-FR" sz="1050" dirty="0">
                          <a:effectLst/>
                          <a:latin typeface="+mn-lt"/>
                        </a:rPr>
                        <a:t>7 (8.2)</a:t>
                      </a:r>
                    </a:p>
                    <a:p>
                      <a:pPr algn="ctr">
                        <a:lnSpc>
                          <a:spcPts val="1200"/>
                        </a:lnSpc>
                        <a:buNone/>
                      </a:pPr>
                      <a:r>
                        <a:rPr lang="fr-FR" sz="1050" dirty="0">
                          <a:effectLst/>
                          <a:latin typeface="+mn-lt"/>
                        </a:rPr>
                        <a:t>2 (2.4)</a:t>
                      </a:r>
                    </a:p>
                    <a:p>
                      <a:pPr algn="ctr">
                        <a:lnSpc>
                          <a:spcPts val="1200"/>
                        </a:lnSpc>
                        <a:buNone/>
                      </a:pPr>
                      <a:r>
                        <a:rPr lang="fr-FR" sz="1050" dirty="0">
                          <a:effectLst/>
                          <a:latin typeface="+mn-lt"/>
                        </a:rPr>
                        <a:t>1</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147 (89.1)</a:t>
                      </a:r>
                    </a:p>
                    <a:p>
                      <a:pPr algn="ctr">
                        <a:lnSpc>
                          <a:spcPts val="1200"/>
                        </a:lnSpc>
                        <a:buNone/>
                      </a:pPr>
                      <a:r>
                        <a:rPr lang="fr-FR" sz="1050" dirty="0">
                          <a:effectLst/>
                          <a:latin typeface="+mn-lt"/>
                        </a:rPr>
                        <a:t>13 (7.9)</a:t>
                      </a:r>
                    </a:p>
                    <a:p>
                      <a:pPr algn="ctr">
                        <a:lnSpc>
                          <a:spcPts val="1200"/>
                        </a:lnSpc>
                        <a:buNone/>
                      </a:pPr>
                      <a:r>
                        <a:rPr lang="fr-FR" sz="1050" dirty="0">
                          <a:effectLst/>
                          <a:latin typeface="+mn-lt"/>
                        </a:rPr>
                        <a:t>5 (3.0)</a:t>
                      </a:r>
                    </a:p>
                    <a:p>
                      <a:pPr algn="ctr">
                        <a:lnSpc>
                          <a:spcPts val="1200"/>
                        </a:lnSpc>
                        <a:buNone/>
                      </a:pPr>
                      <a:r>
                        <a:rPr lang="fr-FR" sz="1050" dirty="0">
                          <a:effectLst/>
                          <a:latin typeface="+mn-lt"/>
                        </a:rPr>
                        <a:t>4</a:t>
                      </a:r>
                    </a:p>
                  </a:txBody>
                  <a:tcPr anchor="ctr"/>
                </a:tc>
                <a:extLst>
                  <a:ext uri="{0D108BD9-81ED-4DB2-BD59-A6C34878D82A}">
                    <a16:rowId xmlns:a16="http://schemas.microsoft.com/office/drawing/2014/main" val="2357237998"/>
                  </a:ext>
                </a:extLst>
              </a:tr>
              <a:tr h="670407">
                <a:tc>
                  <a:txBody>
                    <a:bodyPr/>
                    <a:lstStyle/>
                    <a:p>
                      <a:pPr algn="l">
                        <a:lnSpc>
                          <a:spcPts val="1200"/>
                        </a:lnSpc>
                        <a:buNone/>
                      </a:pPr>
                      <a:r>
                        <a:rPr lang="fr-FR" sz="1050" b="1" dirty="0" err="1">
                          <a:effectLst/>
                          <a:latin typeface="+mn-lt"/>
                        </a:rPr>
                        <a:t>Ethnicity</a:t>
                      </a:r>
                      <a:r>
                        <a:rPr lang="fr-FR" sz="1050" b="1" dirty="0">
                          <a:effectLst/>
                          <a:latin typeface="+mn-lt"/>
                        </a:rPr>
                        <a:t>, no. (%)</a:t>
                      </a:r>
                    </a:p>
                    <a:p>
                      <a:pPr algn="l">
                        <a:lnSpc>
                          <a:spcPts val="1200"/>
                        </a:lnSpc>
                        <a:buNone/>
                      </a:pPr>
                      <a:r>
                        <a:rPr lang="fr-FR" sz="1050" dirty="0">
                          <a:effectLst/>
                          <a:latin typeface="+mn-lt"/>
                        </a:rPr>
                        <a:t>   Not </a:t>
                      </a:r>
                      <a:r>
                        <a:rPr lang="fr-FR" sz="1050" dirty="0" err="1">
                          <a:effectLst/>
                          <a:latin typeface="+mn-lt"/>
                        </a:rPr>
                        <a:t>Hispanic</a:t>
                      </a:r>
                      <a:r>
                        <a:rPr lang="fr-FR" sz="1050" dirty="0">
                          <a:effectLst/>
                          <a:latin typeface="+mn-lt"/>
                        </a:rPr>
                        <a:t> or Latino</a:t>
                      </a:r>
                    </a:p>
                    <a:p>
                      <a:pPr algn="l">
                        <a:lnSpc>
                          <a:spcPts val="1200"/>
                        </a:lnSpc>
                        <a:buNone/>
                      </a:pPr>
                      <a:r>
                        <a:rPr lang="fr-FR" sz="1050" dirty="0">
                          <a:effectLst/>
                          <a:latin typeface="+mn-lt"/>
                        </a:rPr>
                        <a:t>   </a:t>
                      </a:r>
                      <a:r>
                        <a:rPr lang="fr-FR" sz="1050" dirty="0" err="1">
                          <a:effectLst/>
                          <a:latin typeface="+mn-lt"/>
                        </a:rPr>
                        <a:t>Hispanic</a:t>
                      </a:r>
                      <a:r>
                        <a:rPr lang="fr-FR" sz="1050" dirty="0">
                          <a:effectLst/>
                          <a:latin typeface="+mn-lt"/>
                        </a:rPr>
                        <a:t> or Latino</a:t>
                      </a:r>
                    </a:p>
                    <a:p>
                      <a:pPr algn="l">
                        <a:lnSpc>
                          <a:spcPts val="1200"/>
                        </a:lnSpc>
                        <a:buNone/>
                      </a:pPr>
                      <a:r>
                        <a:rPr lang="fr-FR" sz="1050" dirty="0">
                          <a:effectLst/>
                          <a:latin typeface="+mn-lt"/>
                        </a:rPr>
                        <a:t>   Unknown</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80 (98.8)</a:t>
                      </a:r>
                    </a:p>
                    <a:p>
                      <a:pPr algn="ctr">
                        <a:lnSpc>
                          <a:spcPts val="1200"/>
                        </a:lnSpc>
                        <a:buNone/>
                      </a:pPr>
                      <a:r>
                        <a:rPr lang="fr-FR" sz="1050" dirty="0">
                          <a:effectLst/>
                          <a:latin typeface="+mn-lt"/>
                        </a:rPr>
                        <a:t>1 (1.2)</a:t>
                      </a:r>
                    </a:p>
                    <a:p>
                      <a:pPr algn="ctr">
                        <a:lnSpc>
                          <a:spcPts val="1200"/>
                        </a:lnSpc>
                        <a:buNone/>
                      </a:pPr>
                      <a:r>
                        <a:rPr lang="fr-FR" sz="1050" dirty="0">
                          <a:effectLst/>
                          <a:latin typeface="+mn-lt"/>
                        </a:rPr>
                        <a:t>2</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82 (98.8)</a:t>
                      </a:r>
                    </a:p>
                    <a:p>
                      <a:pPr algn="ctr">
                        <a:lnSpc>
                          <a:spcPts val="1200"/>
                        </a:lnSpc>
                        <a:buNone/>
                      </a:pPr>
                      <a:r>
                        <a:rPr lang="fr-FR" sz="1050" dirty="0">
                          <a:effectLst/>
                          <a:latin typeface="+mn-lt"/>
                        </a:rPr>
                        <a:t>1 (1.2)</a:t>
                      </a:r>
                    </a:p>
                    <a:p>
                      <a:pPr algn="ctr">
                        <a:lnSpc>
                          <a:spcPts val="1200"/>
                        </a:lnSpc>
                        <a:buNone/>
                      </a:pPr>
                      <a:r>
                        <a:rPr lang="fr-FR" sz="1050" dirty="0">
                          <a:effectLst/>
                          <a:latin typeface="+mn-lt"/>
                        </a:rPr>
                        <a:t>3</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162 (98.8)</a:t>
                      </a:r>
                    </a:p>
                    <a:p>
                      <a:pPr algn="ctr">
                        <a:lnSpc>
                          <a:spcPts val="1200"/>
                        </a:lnSpc>
                        <a:buNone/>
                      </a:pPr>
                      <a:r>
                        <a:rPr lang="fr-FR" sz="1050" dirty="0">
                          <a:effectLst/>
                          <a:latin typeface="+mn-lt"/>
                        </a:rPr>
                        <a:t>2 (1.2)</a:t>
                      </a:r>
                    </a:p>
                    <a:p>
                      <a:pPr algn="ctr">
                        <a:lnSpc>
                          <a:spcPts val="1200"/>
                        </a:lnSpc>
                        <a:buNone/>
                      </a:pPr>
                      <a:r>
                        <a:rPr lang="fr-FR" sz="1050" dirty="0">
                          <a:effectLst/>
                          <a:latin typeface="+mn-lt"/>
                        </a:rPr>
                        <a:t>5</a:t>
                      </a:r>
                    </a:p>
                  </a:txBody>
                  <a:tcPr anchor="ctr"/>
                </a:tc>
                <a:extLst>
                  <a:ext uri="{0D108BD9-81ED-4DB2-BD59-A6C34878D82A}">
                    <a16:rowId xmlns:a16="http://schemas.microsoft.com/office/drawing/2014/main" val="2434180645"/>
                  </a:ext>
                </a:extLst>
              </a:tr>
              <a:tr h="817058">
                <a:tc>
                  <a:txBody>
                    <a:bodyPr/>
                    <a:lstStyle/>
                    <a:p>
                      <a:pPr algn="l">
                        <a:lnSpc>
                          <a:spcPts val="1200"/>
                        </a:lnSpc>
                        <a:buNone/>
                      </a:pPr>
                      <a:r>
                        <a:rPr lang="fr-FR" sz="1050" b="1" dirty="0">
                          <a:effectLst/>
                          <a:latin typeface="+mn-lt"/>
                        </a:rPr>
                        <a:t>ECOG Performance </a:t>
                      </a:r>
                      <a:r>
                        <a:rPr lang="fr-FR" sz="1050" b="1" dirty="0" err="1">
                          <a:effectLst/>
                          <a:latin typeface="+mn-lt"/>
                        </a:rPr>
                        <a:t>Status</a:t>
                      </a:r>
                      <a:r>
                        <a:rPr lang="fr-FR" sz="1050" b="1" dirty="0">
                          <a:effectLst/>
                          <a:latin typeface="+mn-lt"/>
                        </a:rPr>
                        <a:t> at Screening, no. (%)</a:t>
                      </a:r>
                    </a:p>
                    <a:p>
                      <a:pPr algn="l">
                        <a:lnSpc>
                          <a:spcPts val="1200"/>
                        </a:lnSpc>
                        <a:buNone/>
                      </a:pPr>
                      <a:r>
                        <a:rPr lang="fr-FR" sz="1050" dirty="0">
                          <a:effectLst/>
                          <a:latin typeface="+mn-lt"/>
                        </a:rPr>
                        <a:t>   0</a:t>
                      </a:r>
                    </a:p>
                    <a:p>
                      <a:pPr algn="l">
                        <a:lnSpc>
                          <a:spcPts val="1200"/>
                        </a:lnSpc>
                        <a:buNone/>
                      </a:pPr>
                      <a:r>
                        <a:rPr lang="fr-FR" sz="1050" dirty="0">
                          <a:effectLst/>
                          <a:latin typeface="+mn-lt"/>
                        </a:rPr>
                        <a:t>   1</a:t>
                      </a:r>
                    </a:p>
                    <a:p>
                      <a:pPr algn="l">
                        <a:lnSpc>
                          <a:spcPts val="1200"/>
                        </a:lnSpc>
                        <a:buNone/>
                      </a:pPr>
                      <a:r>
                        <a:rPr lang="fr-FR" sz="1050" dirty="0">
                          <a:effectLst/>
                          <a:latin typeface="+mn-lt"/>
                        </a:rPr>
                        <a:t>   2</a:t>
                      </a:r>
                    </a:p>
                    <a:p>
                      <a:pPr algn="l">
                        <a:lnSpc>
                          <a:spcPts val="1200"/>
                        </a:lnSpc>
                        <a:buNone/>
                      </a:pPr>
                      <a:r>
                        <a:rPr lang="fr-FR" sz="1050" dirty="0">
                          <a:effectLst/>
                          <a:latin typeface="+mn-lt"/>
                        </a:rPr>
                        <a:t>   Unknown</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27 (33.3)</a:t>
                      </a:r>
                    </a:p>
                    <a:p>
                      <a:pPr algn="ctr">
                        <a:lnSpc>
                          <a:spcPts val="1200"/>
                        </a:lnSpc>
                        <a:buNone/>
                      </a:pPr>
                      <a:r>
                        <a:rPr lang="fr-FR" sz="1050" dirty="0">
                          <a:effectLst/>
                          <a:latin typeface="+mn-lt"/>
                        </a:rPr>
                        <a:t>40 (49.4)</a:t>
                      </a:r>
                    </a:p>
                    <a:p>
                      <a:pPr algn="ctr">
                        <a:lnSpc>
                          <a:spcPts val="1200"/>
                        </a:lnSpc>
                        <a:buNone/>
                      </a:pPr>
                      <a:r>
                        <a:rPr lang="fr-FR" sz="1050" dirty="0">
                          <a:effectLst/>
                          <a:latin typeface="+mn-lt"/>
                        </a:rPr>
                        <a:t>14 (17.3)</a:t>
                      </a:r>
                    </a:p>
                    <a:p>
                      <a:pPr algn="ctr">
                        <a:lnSpc>
                          <a:spcPts val="1200"/>
                        </a:lnSpc>
                        <a:buNone/>
                      </a:pPr>
                      <a:r>
                        <a:rPr lang="fr-FR" sz="1050" dirty="0">
                          <a:effectLst/>
                          <a:latin typeface="+mn-lt"/>
                        </a:rPr>
                        <a:t>2</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24 (28.6)</a:t>
                      </a:r>
                    </a:p>
                    <a:p>
                      <a:pPr algn="ctr">
                        <a:lnSpc>
                          <a:spcPts val="1200"/>
                        </a:lnSpc>
                        <a:buNone/>
                      </a:pPr>
                      <a:r>
                        <a:rPr lang="fr-FR" sz="1050" dirty="0">
                          <a:effectLst/>
                          <a:latin typeface="+mn-lt"/>
                        </a:rPr>
                        <a:t>40 (47.6)</a:t>
                      </a:r>
                    </a:p>
                    <a:p>
                      <a:pPr algn="ctr">
                        <a:lnSpc>
                          <a:spcPts val="1200"/>
                        </a:lnSpc>
                        <a:buNone/>
                      </a:pPr>
                      <a:r>
                        <a:rPr lang="fr-FR" sz="1050" dirty="0">
                          <a:effectLst/>
                          <a:latin typeface="+mn-lt"/>
                        </a:rPr>
                        <a:t>20 (23.8)</a:t>
                      </a:r>
                    </a:p>
                    <a:p>
                      <a:pPr algn="ctr">
                        <a:lnSpc>
                          <a:spcPts val="1200"/>
                        </a:lnSpc>
                        <a:buNone/>
                      </a:pPr>
                      <a:r>
                        <a:rPr lang="fr-FR" sz="1050" dirty="0">
                          <a:effectLst/>
                          <a:latin typeface="+mn-lt"/>
                        </a:rPr>
                        <a:t>2</a:t>
                      </a:r>
                    </a:p>
                  </a:txBody>
                  <a:tcPr anchor="ctr"/>
                </a:tc>
                <a:tc>
                  <a:txBody>
                    <a:bodyPr/>
                    <a:lstStyle/>
                    <a:p>
                      <a:pPr algn="ctr">
                        <a:lnSpc>
                          <a:spcPts val="1200"/>
                        </a:lnSpc>
                        <a:buNone/>
                      </a:pPr>
                      <a:endParaRPr lang="fr-FR" sz="1050" dirty="0">
                        <a:effectLst/>
                        <a:latin typeface="+mn-lt"/>
                      </a:endParaRPr>
                    </a:p>
                    <a:p>
                      <a:pPr algn="ctr">
                        <a:lnSpc>
                          <a:spcPts val="1200"/>
                        </a:lnSpc>
                        <a:buNone/>
                      </a:pPr>
                      <a:r>
                        <a:rPr lang="fr-FR" sz="1050" dirty="0">
                          <a:effectLst/>
                          <a:latin typeface="+mn-lt"/>
                        </a:rPr>
                        <a:t>51 (30.9)</a:t>
                      </a:r>
                    </a:p>
                    <a:p>
                      <a:pPr algn="ctr">
                        <a:lnSpc>
                          <a:spcPts val="1200"/>
                        </a:lnSpc>
                        <a:buNone/>
                      </a:pPr>
                      <a:r>
                        <a:rPr lang="fr-FR" sz="1050" dirty="0">
                          <a:effectLst/>
                          <a:latin typeface="+mn-lt"/>
                        </a:rPr>
                        <a:t>80 (48.5)</a:t>
                      </a:r>
                    </a:p>
                    <a:p>
                      <a:pPr algn="ctr">
                        <a:lnSpc>
                          <a:spcPts val="1200"/>
                        </a:lnSpc>
                        <a:buNone/>
                      </a:pPr>
                      <a:r>
                        <a:rPr lang="fr-FR" sz="1050" dirty="0">
                          <a:effectLst/>
                          <a:latin typeface="+mn-lt"/>
                        </a:rPr>
                        <a:t>34 (20.6)</a:t>
                      </a:r>
                    </a:p>
                    <a:p>
                      <a:pPr algn="ctr">
                        <a:lnSpc>
                          <a:spcPts val="1200"/>
                        </a:lnSpc>
                        <a:buNone/>
                      </a:pPr>
                      <a:r>
                        <a:rPr lang="fr-FR" sz="1050" dirty="0">
                          <a:effectLst/>
                          <a:latin typeface="+mn-lt"/>
                        </a:rPr>
                        <a:t>4</a:t>
                      </a:r>
                    </a:p>
                  </a:txBody>
                  <a:tcPr anchor="ctr"/>
                </a:tc>
                <a:extLst>
                  <a:ext uri="{0D108BD9-81ED-4DB2-BD59-A6C34878D82A}">
                    <a16:rowId xmlns:a16="http://schemas.microsoft.com/office/drawing/2014/main" val="3988578575"/>
                  </a:ext>
                </a:extLst>
              </a:tr>
              <a:tr h="377104">
                <a:tc>
                  <a:txBody>
                    <a:bodyPr/>
                    <a:lstStyle/>
                    <a:p>
                      <a:pPr algn="l">
                        <a:lnSpc>
                          <a:spcPts val="1200"/>
                        </a:lnSpc>
                        <a:buNone/>
                      </a:pPr>
                      <a:r>
                        <a:rPr lang="fr-FR" sz="1050" b="1" dirty="0">
                          <a:effectLst/>
                          <a:latin typeface="+mn-lt"/>
                        </a:rPr>
                        <a:t>Bone Marrow Blasts, %, Median (range)</a:t>
                      </a:r>
                      <a:br>
                        <a:rPr lang="fr-FR" sz="1050" dirty="0">
                          <a:effectLst/>
                          <a:latin typeface="+mn-lt"/>
                        </a:rPr>
                      </a:br>
                      <a:r>
                        <a:rPr lang="fr-FR" sz="1050" dirty="0">
                          <a:effectLst/>
                          <a:latin typeface="+mn-lt"/>
                        </a:rPr>
                        <a:t>    Unknown</a:t>
                      </a:r>
                    </a:p>
                  </a:txBody>
                  <a:tcPr anchor="ctr"/>
                </a:tc>
                <a:tc>
                  <a:txBody>
                    <a:bodyPr/>
                    <a:lstStyle/>
                    <a:p>
                      <a:pPr algn="ctr">
                        <a:lnSpc>
                          <a:spcPts val="1200"/>
                        </a:lnSpc>
                        <a:buNone/>
                      </a:pPr>
                      <a:r>
                        <a:rPr lang="fr-FR" sz="1050" dirty="0">
                          <a:effectLst/>
                          <a:latin typeface="+mn-lt"/>
                        </a:rPr>
                        <a:t>41 (1-98)</a:t>
                      </a:r>
                    </a:p>
                    <a:p>
                      <a:pPr algn="ctr">
                        <a:lnSpc>
                          <a:spcPts val="1200"/>
                        </a:lnSpc>
                        <a:buNone/>
                      </a:pPr>
                      <a:r>
                        <a:rPr lang="fr-FR" sz="1050" dirty="0">
                          <a:effectLst/>
                          <a:latin typeface="+mn-lt"/>
                        </a:rPr>
                        <a:t>2</a:t>
                      </a:r>
                    </a:p>
                  </a:txBody>
                  <a:tcPr anchor="ctr"/>
                </a:tc>
                <a:tc>
                  <a:txBody>
                    <a:bodyPr/>
                    <a:lstStyle/>
                    <a:p>
                      <a:pPr algn="ctr">
                        <a:lnSpc>
                          <a:spcPts val="1200"/>
                        </a:lnSpc>
                        <a:buNone/>
                      </a:pPr>
                      <a:r>
                        <a:rPr lang="fr-FR" sz="1050">
                          <a:effectLst/>
                          <a:latin typeface="+mn-lt"/>
                        </a:rPr>
                        <a:t>37.5 (0-93)</a:t>
                      </a:r>
                    </a:p>
                    <a:p>
                      <a:pPr algn="ctr">
                        <a:lnSpc>
                          <a:spcPts val="1200"/>
                        </a:lnSpc>
                        <a:buNone/>
                      </a:pPr>
                      <a:r>
                        <a:rPr lang="fr-FR" sz="1050">
                          <a:effectLst/>
                          <a:latin typeface="+mn-lt"/>
                        </a:rPr>
                        <a:t>4</a:t>
                      </a:r>
                    </a:p>
                  </a:txBody>
                  <a:tcPr anchor="ctr"/>
                </a:tc>
                <a:tc>
                  <a:txBody>
                    <a:bodyPr/>
                    <a:lstStyle/>
                    <a:p>
                      <a:pPr algn="ctr">
                        <a:lnSpc>
                          <a:spcPts val="1200"/>
                        </a:lnSpc>
                        <a:buNone/>
                      </a:pPr>
                      <a:r>
                        <a:rPr lang="fr-FR" sz="1050">
                          <a:effectLst/>
                          <a:latin typeface="+mn-lt"/>
                        </a:rPr>
                        <a:t>40 (0-98)</a:t>
                      </a:r>
                    </a:p>
                  </a:txBody>
                  <a:tcPr anchor="ctr"/>
                </a:tc>
                <a:extLst>
                  <a:ext uri="{0D108BD9-81ED-4DB2-BD59-A6C34878D82A}">
                    <a16:rowId xmlns:a16="http://schemas.microsoft.com/office/drawing/2014/main" val="1826465908"/>
                  </a:ext>
                </a:extLst>
              </a:tr>
              <a:tr h="230452">
                <a:tc>
                  <a:txBody>
                    <a:bodyPr/>
                    <a:lstStyle/>
                    <a:p>
                      <a:pPr algn="l">
                        <a:lnSpc>
                          <a:spcPts val="1200"/>
                        </a:lnSpc>
                        <a:buNone/>
                      </a:pPr>
                      <a:r>
                        <a:rPr lang="fr-FR" sz="1050" b="1" dirty="0">
                          <a:effectLst/>
                          <a:latin typeface="+mn-lt"/>
                        </a:rPr>
                        <a:t>White Blood Cell Count, 10/L, Median (Range)</a:t>
                      </a:r>
                    </a:p>
                  </a:txBody>
                  <a:tcPr anchor="ctr"/>
                </a:tc>
                <a:tc>
                  <a:txBody>
                    <a:bodyPr/>
                    <a:lstStyle/>
                    <a:p>
                      <a:pPr algn="ctr">
                        <a:lnSpc>
                          <a:spcPts val="1200"/>
                        </a:lnSpc>
                        <a:buNone/>
                      </a:pPr>
                      <a:r>
                        <a:rPr lang="fr-FR" sz="1050">
                          <a:effectLst/>
                          <a:latin typeface="+mn-lt"/>
                        </a:rPr>
                        <a:t>2.9 (0.7-23.6)</a:t>
                      </a:r>
                    </a:p>
                  </a:txBody>
                  <a:tcPr anchor="ctr"/>
                </a:tc>
                <a:tc>
                  <a:txBody>
                    <a:bodyPr/>
                    <a:lstStyle/>
                    <a:p>
                      <a:pPr algn="ctr">
                        <a:lnSpc>
                          <a:spcPts val="1200"/>
                        </a:lnSpc>
                        <a:buNone/>
                      </a:pPr>
                      <a:r>
                        <a:rPr lang="fr-FR" sz="1050">
                          <a:effectLst/>
                          <a:latin typeface="+mn-lt"/>
                        </a:rPr>
                        <a:t>2.5 (0.3-22.7)</a:t>
                      </a:r>
                    </a:p>
                  </a:txBody>
                  <a:tcPr anchor="ctr"/>
                </a:tc>
                <a:tc>
                  <a:txBody>
                    <a:bodyPr/>
                    <a:lstStyle/>
                    <a:p>
                      <a:pPr algn="ctr">
                        <a:lnSpc>
                          <a:spcPts val="1200"/>
                        </a:lnSpc>
                        <a:buNone/>
                      </a:pPr>
                      <a:r>
                        <a:rPr lang="fr-FR" sz="1050" dirty="0">
                          <a:effectLst/>
                          <a:latin typeface="+mn-lt"/>
                        </a:rPr>
                        <a:t>2.6 (0.3-23.6)</a:t>
                      </a:r>
                    </a:p>
                  </a:txBody>
                  <a:tcPr anchor="ctr"/>
                </a:tc>
                <a:extLst>
                  <a:ext uri="{0D108BD9-81ED-4DB2-BD59-A6C34878D82A}">
                    <a16:rowId xmlns:a16="http://schemas.microsoft.com/office/drawing/2014/main" val="467586501"/>
                  </a:ext>
                </a:extLst>
              </a:tr>
            </a:tbl>
          </a:graphicData>
        </a:graphic>
      </p:graphicFrame>
      <p:graphicFrame>
        <p:nvGraphicFramePr>
          <p:cNvPr id="9" name="Tableau 8">
            <a:extLst>
              <a:ext uri="{FF2B5EF4-FFF2-40B4-BE49-F238E27FC236}">
                <a16:creationId xmlns:a16="http://schemas.microsoft.com/office/drawing/2014/main" id="{81C8DE87-93B0-24B5-6F7B-E6427DE29375}"/>
              </a:ext>
            </a:extLst>
          </p:cNvPr>
          <p:cNvGraphicFramePr>
            <a:graphicFrameLocks noGrp="1"/>
          </p:cNvGraphicFramePr>
          <p:nvPr>
            <p:extLst>
              <p:ext uri="{D42A27DB-BD31-4B8C-83A1-F6EECF244321}">
                <p14:modId xmlns:p14="http://schemas.microsoft.com/office/powerpoint/2010/main" val="2560856230"/>
              </p:ext>
            </p:extLst>
          </p:nvPr>
        </p:nvGraphicFramePr>
        <p:xfrm>
          <a:off x="6804660" y="2073150"/>
          <a:ext cx="5082540" cy="4449600"/>
        </p:xfrm>
        <a:graphic>
          <a:graphicData uri="http://schemas.openxmlformats.org/drawingml/2006/table">
            <a:tbl>
              <a:tblPr firstRow="1" bandRow="1">
                <a:tableStyleId>{5C22544A-7EE6-4342-B048-85BDC9FD1C3A}</a:tableStyleId>
              </a:tblPr>
              <a:tblGrid>
                <a:gridCol w="1935600">
                  <a:extLst>
                    <a:ext uri="{9D8B030D-6E8A-4147-A177-3AD203B41FA5}">
                      <a16:colId xmlns:a16="http://schemas.microsoft.com/office/drawing/2014/main" val="2776328132"/>
                    </a:ext>
                  </a:extLst>
                </a:gridCol>
                <a:gridCol w="977697">
                  <a:extLst>
                    <a:ext uri="{9D8B030D-6E8A-4147-A177-3AD203B41FA5}">
                      <a16:colId xmlns:a16="http://schemas.microsoft.com/office/drawing/2014/main" val="1314099784"/>
                    </a:ext>
                  </a:extLst>
                </a:gridCol>
                <a:gridCol w="977697">
                  <a:extLst>
                    <a:ext uri="{9D8B030D-6E8A-4147-A177-3AD203B41FA5}">
                      <a16:colId xmlns:a16="http://schemas.microsoft.com/office/drawing/2014/main" val="2344506927"/>
                    </a:ext>
                  </a:extLst>
                </a:gridCol>
                <a:gridCol w="1191546">
                  <a:extLst>
                    <a:ext uri="{9D8B030D-6E8A-4147-A177-3AD203B41FA5}">
                      <a16:colId xmlns:a16="http://schemas.microsoft.com/office/drawing/2014/main" val="3556594936"/>
                    </a:ext>
                  </a:extLst>
                </a:gridCol>
              </a:tblGrid>
              <a:tr h="169454">
                <a:tc>
                  <a:txBody>
                    <a:bodyPr/>
                    <a:lstStyle/>
                    <a:p>
                      <a:pPr>
                        <a:buNone/>
                      </a:pPr>
                      <a:r>
                        <a:rPr lang="fr-FR" sz="1000" dirty="0">
                          <a:effectLst/>
                          <a:latin typeface="+mn-lt"/>
                        </a:rPr>
                        <a:t>Mutations, n (%)</a:t>
                      </a:r>
                    </a:p>
                  </a:txBody>
                  <a:tcPr marT="18000" marB="18000" anchor="ctr"/>
                </a:tc>
                <a:tc>
                  <a:txBody>
                    <a:bodyPr/>
                    <a:lstStyle/>
                    <a:p>
                      <a:pPr algn="ctr">
                        <a:buNone/>
                      </a:pPr>
                      <a:r>
                        <a:rPr lang="fr-FR" sz="1000" dirty="0">
                          <a:effectLst/>
                          <a:latin typeface="+mn-lt"/>
                        </a:rPr>
                        <a:t>AV28 (N=83)</a:t>
                      </a:r>
                    </a:p>
                  </a:txBody>
                  <a:tcPr marT="18000" marB="18000" anchor="ctr"/>
                </a:tc>
                <a:tc>
                  <a:txBody>
                    <a:bodyPr/>
                    <a:lstStyle/>
                    <a:p>
                      <a:pPr algn="ctr">
                        <a:buNone/>
                      </a:pPr>
                      <a:r>
                        <a:rPr lang="fr-FR" sz="1000" dirty="0">
                          <a:effectLst/>
                          <a:latin typeface="+mn-lt"/>
                        </a:rPr>
                        <a:t>AV14 (N=86)</a:t>
                      </a:r>
                    </a:p>
                  </a:txBody>
                  <a:tcPr marT="18000" marB="18000" anchor="ctr"/>
                </a:tc>
                <a:tc>
                  <a:txBody>
                    <a:bodyPr/>
                    <a:lstStyle/>
                    <a:p>
                      <a:pPr algn="ctr">
                        <a:buNone/>
                      </a:pPr>
                      <a:r>
                        <a:rPr lang="fr-FR" sz="1000" dirty="0">
                          <a:effectLst/>
                          <a:latin typeface="+mn-lt"/>
                        </a:rPr>
                        <a:t>Overall  (N=169)</a:t>
                      </a:r>
                    </a:p>
                  </a:txBody>
                  <a:tcPr marT="18000" marB="18000" anchor="ctr"/>
                </a:tc>
                <a:extLst>
                  <a:ext uri="{0D108BD9-81ED-4DB2-BD59-A6C34878D82A}">
                    <a16:rowId xmlns:a16="http://schemas.microsoft.com/office/drawing/2014/main" val="1146707289"/>
                  </a:ext>
                </a:extLst>
              </a:tr>
              <a:tr h="169454">
                <a:tc>
                  <a:txBody>
                    <a:bodyPr/>
                    <a:lstStyle/>
                    <a:p>
                      <a:pPr>
                        <a:buNone/>
                      </a:pPr>
                      <a:r>
                        <a:rPr lang="fr-FR" sz="1000">
                          <a:effectLst/>
                          <a:latin typeface="+mn-lt"/>
                        </a:rPr>
                        <a:t>NPM1</a:t>
                      </a:r>
                    </a:p>
                  </a:txBody>
                  <a:tcPr marT="18000" marB="18000" anchor="ctr"/>
                </a:tc>
                <a:tc>
                  <a:txBody>
                    <a:bodyPr/>
                    <a:lstStyle/>
                    <a:p>
                      <a:pPr algn="ctr">
                        <a:buNone/>
                      </a:pPr>
                      <a:r>
                        <a:rPr lang="fr-FR" sz="1000">
                          <a:effectLst/>
                          <a:latin typeface="+mn-lt"/>
                        </a:rPr>
                        <a:t>6 (7.2)</a:t>
                      </a:r>
                    </a:p>
                  </a:txBody>
                  <a:tcPr marT="18000" marB="18000" anchor="ctr"/>
                </a:tc>
                <a:tc>
                  <a:txBody>
                    <a:bodyPr/>
                    <a:lstStyle/>
                    <a:p>
                      <a:pPr algn="ctr">
                        <a:buNone/>
                      </a:pPr>
                      <a:r>
                        <a:rPr lang="fr-FR" sz="1000" dirty="0">
                          <a:effectLst/>
                          <a:latin typeface="+mn-lt"/>
                        </a:rPr>
                        <a:t>4 (4.7)</a:t>
                      </a:r>
                    </a:p>
                  </a:txBody>
                  <a:tcPr marT="18000" marB="18000" anchor="ctr"/>
                </a:tc>
                <a:tc>
                  <a:txBody>
                    <a:bodyPr/>
                    <a:lstStyle/>
                    <a:p>
                      <a:pPr algn="ctr">
                        <a:buNone/>
                      </a:pPr>
                      <a:r>
                        <a:rPr lang="fr-FR" sz="1000" dirty="0">
                          <a:effectLst/>
                          <a:latin typeface="+mn-lt"/>
                        </a:rPr>
                        <a:t>10 (5.9)</a:t>
                      </a:r>
                    </a:p>
                  </a:txBody>
                  <a:tcPr marT="18000" marB="18000" anchor="ctr"/>
                </a:tc>
                <a:extLst>
                  <a:ext uri="{0D108BD9-81ED-4DB2-BD59-A6C34878D82A}">
                    <a16:rowId xmlns:a16="http://schemas.microsoft.com/office/drawing/2014/main" val="491617963"/>
                  </a:ext>
                </a:extLst>
              </a:tr>
              <a:tr h="169454">
                <a:tc>
                  <a:txBody>
                    <a:bodyPr/>
                    <a:lstStyle/>
                    <a:p>
                      <a:pPr>
                        <a:buNone/>
                      </a:pPr>
                      <a:r>
                        <a:rPr lang="fr-FR" sz="1000">
                          <a:effectLst/>
                          <a:latin typeface="+mn-lt"/>
                        </a:rPr>
                        <a:t>IDH2</a:t>
                      </a:r>
                    </a:p>
                  </a:txBody>
                  <a:tcPr marT="18000" marB="18000" anchor="ctr"/>
                </a:tc>
                <a:tc>
                  <a:txBody>
                    <a:bodyPr/>
                    <a:lstStyle/>
                    <a:p>
                      <a:pPr algn="ctr">
                        <a:buNone/>
                      </a:pPr>
                      <a:r>
                        <a:rPr lang="fr-FR" sz="1000" dirty="0">
                          <a:effectLst/>
                          <a:latin typeface="+mn-lt"/>
                        </a:rPr>
                        <a:t>18 (21.7)</a:t>
                      </a:r>
                    </a:p>
                  </a:txBody>
                  <a:tcPr marT="18000" marB="18000" anchor="ctr"/>
                </a:tc>
                <a:tc>
                  <a:txBody>
                    <a:bodyPr/>
                    <a:lstStyle/>
                    <a:p>
                      <a:pPr algn="ctr">
                        <a:buNone/>
                      </a:pPr>
                      <a:r>
                        <a:rPr lang="fr-FR" sz="1000">
                          <a:effectLst/>
                          <a:latin typeface="+mn-lt"/>
                        </a:rPr>
                        <a:t>11 (12.8)</a:t>
                      </a:r>
                    </a:p>
                  </a:txBody>
                  <a:tcPr marT="18000" marB="18000" anchor="ctr"/>
                </a:tc>
                <a:tc>
                  <a:txBody>
                    <a:bodyPr/>
                    <a:lstStyle/>
                    <a:p>
                      <a:pPr algn="ctr">
                        <a:buNone/>
                      </a:pPr>
                      <a:r>
                        <a:rPr lang="fr-FR" sz="1000" dirty="0">
                          <a:effectLst/>
                          <a:latin typeface="+mn-lt"/>
                        </a:rPr>
                        <a:t>29 (17.2)</a:t>
                      </a:r>
                    </a:p>
                  </a:txBody>
                  <a:tcPr marT="18000" marB="18000" anchor="ctr"/>
                </a:tc>
                <a:extLst>
                  <a:ext uri="{0D108BD9-81ED-4DB2-BD59-A6C34878D82A}">
                    <a16:rowId xmlns:a16="http://schemas.microsoft.com/office/drawing/2014/main" val="1276556145"/>
                  </a:ext>
                </a:extLst>
              </a:tr>
              <a:tr h="169454">
                <a:tc>
                  <a:txBody>
                    <a:bodyPr/>
                    <a:lstStyle/>
                    <a:p>
                      <a:pPr>
                        <a:buNone/>
                      </a:pPr>
                      <a:r>
                        <a:rPr lang="fr-FR" sz="1000">
                          <a:effectLst/>
                          <a:latin typeface="+mn-lt"/>
                        </a:rPr>
                        <a:t>IDH1</a:t>
                      </a:r>
                    </a:p>
                  </a:txBody>
                  <a:tcPr marT="18000" marB="18000" anchor="ctr"/>
                </a:tc>
                <a:tc>
                  <a:txBody>
                    <a:bodyPr/>
                    <a:lstStyle/>
                    <a:p>
                      <a:pPr algn="ctr">
                        <a:buNone/>
                      </a:pPr>
                      <a:r>
                        <a:rPr lang="fr-FR" sz="1000">
                          <a:effectLst/>
                          <a:latin typeface="+mn-lt"/>
                        </a:rPr>
                        <a:t>7 (8.4)</a:t>
                      </a:r>
                    </a:p>
                  </a:txBody>
                  <a:tcPr marT="18000" marB="18000" anchor="ctr"/>
                </a:tc>
                <a:tc>
                  <a:txBody>
                    <a:bodyPr/>
                    <a:lstStyle/>
                    <a:p>
                      <a:pPr algn="ctr">
                        <a:buNone/>
                      </a:pPr>
                      <a:r>
                        <a:rPr lang="fr-FR" sz="1000" dirty="0">
                          <a:effectLst/>
                          <a:latin typeface="+mn-lt"/>
                        </a:rPr>
                        <a:t>10 (11.6)</a:t>
                      </a:r>
                    </a:p>
                  </a:txBody>
                  <a:tcPr marT="18000" marB="18000" anchor="ctr"/>
                </a:tc>
                <a:tc>
                  <a:txBody>
                    <a:bodyPr/>
                    <a:lstStyle/>
                    <a:p>
                      <a:pPr algn="ctr">
                        <a:buNone/>
                      </a:pPr>
                      <a:r>
                        <a:rPr lang="fr-FR" sz="1000" dirty="0">
                          <a:effectLst/>
                          <a:latin typeface="+mn-lt"/>
                        </a:rPr>
                        <a:t>17 (10.1)</a:t>
                      </a:r>
                    </a:p>
                  </a:txBody>
                  <a:tcPr marT="18000" marB="18000" anchor="ctr"/>
                </a:tc>
                <a:extLst>
                  <a:ext uri="{0D108BD9-81ED-4DB2-BD59-A6C34878D82A}">
                    <a16:rowId xmlns:a16="http://schemas.microsoft.com/office/drawing/2014/main" val="1811972755"/>
                  </a:ext>
                </a:extLst>
              </a:tr>
              <a:tr h="169454">
                <a:tc>
                  <a:txBody>
                    <a:bodyPr/>
                    <a:lstStyle/>
                    <a:p>
                      <a:pPr>
                        <a:buNone/>
                      </a:pPr>
                      <a:r>
                        <a:rPr lang="fr-FR" sz="1000">
                          <a:effectLst/>
                          <a:latin typeface="+mn-lt"/>
                        </a:rPr>
                        <a:t>NRAS</a:t>
                      </a:r>
                    </a:p>
                  </a:txBody>
                  <a:tcPr marT="18000" marB="18000" anchor="ctr"/>
                </a:tc>
                <a:tc>
                  <a:txBody>
                    <a:bodyPr/>
                    <a:lstStyle/>
                    <a:p>
                      <a:pPr algn="ctr">
                        <a:buNone/>
                      </a:pPr>
                      <a:r>
                        <a:rPr lang="fr-FR" sz="1000" dirty="0">
                          <a:effectLst/>
                          <a:latin typeface="+mn-lt"/>
                        </a:rPr>
                        <a:t>5 (6.0)</a:t>
                      </a:r>
                    </a:p>
                  </a:txBody>
                  <a:tcPr marT="18000" marB="18000" anchor="ctr"/>
                </a:tc>
                <a:tc>
                  <a:txBody>
                    <a:bodyPr/>
                    <a:lstStyle/>
                    <a:p>
                      <a:pPr algn="ctr">
                        <a:buNone/>
                      </a:pPr>
                      <a:r>
                        <a:rPr lang="fr-FR" sz="1000">
                          <a:effectLst/>
                          <a:latin typeface="+mn-lt"/>
                        </a:rPr>
                        <a:t>8 (9.3)</a:t>
                      </a:r>
                    </a:p>
                  </a:txBody>
                  <a:tcPr marT="18000" marB="18000" anchor="ctr"/>
                </a:tc>
                <a:tc>
                  <a:txBody>
                    <a:bodyPr/>
                    <a:lstStyle/>
                    <a:p>
                      <a:pPr algn="ctr">
                        <a:buNone/>
                      </a:pPr>
                      <a:r>
                        <a:rPr lang="fr-FR" sz="1000" dirty="0">
                          <a:effectLst/>
                          <a:latin typeface="+mn-lt"/>
                        </a:rPr>
                        <a:t>13 (7.7)</a:t>
                      </a:r>
                    </a:p>
                  </a:txBody>
                  <a:tcPr marT="18000" marB="18000" anchor="ctr"/>
                </a:tc>
                <a:extLst>
                  <a:ext uri="{0D108BD9-81ED-4DB2-BD59-A6C34878D82A}">
                    <a16:rowId xmlns:a16="http://schemas.microsoft.com/office/drawing/2014/main" val="2600564827"/>
                  </a:ext>
                </a:extLst>
              </a:tr>
              <a:tr h="169454">
                <a:tc>
                  <a:txBody>
                    <a:bodyPr/>
                    <a:lstStyle/>
                    <a:p>
                      <a:pPr>
                        <a:buNone/>
                      </a:pPr>
                      <a:r>
                        <a:rPr lang="fr-FR" sz="1000" dirty="0">
                          <a:effectLst/>
                          <a:latin typeface="+mn-lt"/>
                        </a:rPr>
                        <a:t>KRAS</a:t>
                      </a:r>
                    </a:p>
                  </a:txBody>
                  <a:tcPr marT="18000" marB="18000" anchor="ctr"/>
                </a:tc>
                <a:tc>
                  <a:txBody>
                    <a:bodyPr/>
                    <a:lstStyle/>
                    <a:p>
                      <a:pPr algn="ctr">
                        <a:buNone/>
                      </a:pPr>
                      <a:r>
                        <a:rPr lang="fr-FR" sz="1000" dirty="0">
                          <a:effectLst/>
                          <a:latin typeface="+mn-lt"/>
                        </a:rPr>
                        <a:t>4 (4.8)</a:t>
                      </a:r>
                    </a:p>
                  </a:txBody>
                  <a:tcPr marT="18000" marB="18000" anchor="ctr"/>
                </a:tc>
                <a:tc>
                  <a:txBody>
                    <a:bodyPr/>
                    <a:lstStyle/>
                    <a:p>
                      <a:pPr algn="ctr">
                        <a:buNone/>
                      </a:pPr>
                      <a:r>
                        <a:rPr lang="fr-FR" sz="1000" dirty="0">
                          <a:effectLst/>
                          <a:latin typeface="+mn-lt"/>
                        </a:rPr>
                        <a:t>4 (4.7)</a:t>
                      </a:r>
                    </a:p>
                  </a:txBody>
                  <a:tcPr marT="18000" marB="18000" anchor="ctr"/>
                </a:tc>
                <a:tc>
                  <a:txBody>
                    <a:bodyPr/>
                    <a:lstStyle/>
                    <a:p>
                      <a:pPr algn="ctr">
                        <a:buNone/>
                      </a:pPr>
                      <a:r>
                        <a:rPr lang="fr-FR" sz="1000" dirty="0">
                          <a:effectLst/>
                          <a:latin typeface="+mn-lt"/>
                        </a:rPr>
                        <a:t>8 (4.7)</a:t>
                      </a:r>
                    </a:p>
                  </a:txBody>
                  <a:tcPr marT="18000" marB="18000" anchor="ctr"/>
                </a:tc>
                <a:extLst>
                  <a:ext uri="{0D108BD9-81ED-4DB2-BD59-A6C34878D82A}">
                    <a16:rowId xmlns:a16="http://schemas.microsoft.com/office/drawing/2014/main" val="927475227"/>
                  </a:ext>
                </a:extLst>
              </a:tr>
              <a:tr h="169454">
                <a:tc>
                  <a:txBody>
                    <a:bodyPr/>
                    <a:lstStyle/>
                    <a:p>
                      <a:pPr>
                        <a:buNone/>
                      </a:pPr>
                      <a:r>
                        <a:rPr lang="fr-FR" sz="1000">
                          <a:effectLst/>
                          <a:latin typeface="+mn-lt"/>
                        </a:rPr>
                        <a:t>FLT3</a:t>
                      </a:r>
                    </a:p>
                  </a:txBody>
                  <a:tcPr marT="18000" marB="18000" anchor="ctr"/>
                </a:tc>
                <a:tc>
                  <a:txBody>
                    <a:bodyPr/>
                    <a:lstStyle/>
                    <a:p>
                      <a:pPr algn="ctr">
                        <a:buNone/>
                      </a:pPr>
                      <a:r>
                        <a:rPr lang="fr-FR" sz="1000" dirty="0">
                          <a:effectLst/>
                          <a:latin typeface="+mn-lt"/>
                        </a:rPr>
                        <a:t>9 (10.8)</a:t>
                      </a:r>
                    </a:p>
                  </a:txBody>
                  <a:tcPr marT="18000" marB="18000" anchor="ctr"/>
                </a:tc>
                <a:tc>
                  <a:txBody>
                    <a:bodyPr/>
                    <a:lstStyle/>
                    <a:p>
                      <a:pPr algn="ctr">
                        <a:buNone/>
                      </a:pPr>
                      <a:r>
                        <a:rPr lang="fr-FR" sz="1000" dirty="0">
                          <a:effectLst/>
                          <a:latin typeface="+mn-lt"/>
                        </a:rPr>
                        <a:t>10 (11.6)</a:t>
                      </a:r>
                    </a:p>
                  </a:txBody>
                  <a:tcPr marT="18000" marB="18000" anchor="ctr"/>
                </a:tc>
                <a:tc>
                  <a:txBody>
                    <a:bodyPr/>
                    <a:lstStyle/>
                    <a:p>
                      <a:pPr algn="ctr">
                        <a:buNone/>
                      </a:pPr>
                      <a:r>
                        <a:rPr lang="fr-FR" sz="1000" dirty="0">
                          <a:effectLst/>
                          <a:latin typeface="+mn-lt"/>
                        </a:rPr>
                        <a:t>19 (11.2)</a:t>
                      </a:r>
                    </a:p>
                  </a:txBody>
                  <a:tcPr marT="18000" marB="18000" anchor="ctr"/>
                </a:tc>
                <a:extLst>
                  <a:ext uri="{0D108BD9-81ED-4DB2-BD59-A6C34878D82A}">
                    <a16:rowId xmlns:a16="http://schemas.microsoft.com/office/drawing/2014/main" val="3097068477"/>
                  </a:ext>
                </a:extLst>
              </a:tr>
              <a:tr h="169454">
                <a:tc>
                  <a:txBody>
                    <a:bodyPr/>
                    <a:lstStyle/>
                    <a:p>
                      <a:pPr>
                        <a:buNone/>
                      </a:pPr>
                      <a:r>
                        <a:rPr lang="fr-FR" sz="1000">
                          <a:effectLst/>
                          <a:latin typeface="+mn-lt"/>
                        </a:rPr>
                        <a:t>FLT3-ITD</a:t>
                      </a:r>
                    </a:p>
                  </a:txBody>
                  <a:tcPr marT="18000" marB="18000" anchor="ctr"/>
                </a:tc>
                <a:tc>
                  <a:txBody>
                    <a:bodyPr/>
                    <a:lstStyle/>
                    <a:p>
                      <a:pPr algn="ctr">
                        <a:buNone/>
                      </a:pPr>
                      <a:r>
                        <a:rPr lang="fr-FR" sz="1000">
                          <a:effectLst/>
                          <a:latin typeface="+mn-lt"/>
                        </a:rPr>
                        <a:t>3 (3.6)</a:t>
                      </a:r>
                    </a:p>
                  </a:txBody>
                  <a:tcPr marT="18000" marB="18000" anchor="ctr"/>
                </a:tc>
                <a:tc>
                  <a:txBody>
                    <a:bodyPr/>
                    <a:lstStyle/>
                    <a:p>
                      <a:pPr algn="ctr">
                        <a:buNone/>
                      </a:pPr>
                      <a:r>
                        <a:rPr lang="fr-FR" sz="1000" dirty="0">
                          <a:effectLst/>
                          <a:latin typeface="+mn-lt"/>
                        </a:rPr>
                        <a:t>7 (8.1)</a:t>
                      </a:r>
                    </a:p>
                  </a:txBody>
                  <a:tcPr marT="18000" marB="18000" anchor="ctr"/>
                </a:tc>
                <a:tc>
                  <a:txBody>
                    <a:bodyPr/>
                    <a:lstStyle/>
                    <a:p>
                      <a:pPr algn="ctr">
                        <a:buNone/>
                      </a:pPr>
                      <a:r>
                        <a:rPr lang="fr-FR" sz="1000" dirty="0">
                          <a:effectLst/>
                          <a:latin typeface="+mn-lt"/>
                        </a:rPr>
                        <a:t>10 (5.9)</a:t>
                      </a:r>
                    </a:p>
                  </a:txBody>
                  <a:tcPr marT="18000" marB="18000" anchor="ctr"/>
                </a:tc>
                <a:extLst>
                  <a:ext uri="{0D108BD9-81ED-4DB2-BD59-A6C34878D82A}">
                    <a16:rowId xmlns:a16="http://schemas.microsoft.com/office/drawing/2014/main" val="1122546031"/>
                  </a:ext>
                </a:extLst>
              </a:tr>
              <a:tr h="169454">
                <a:tc>
                  <a:txBody>
                    <a:bodyPr/>
                    <a:lstStyle/>
                    <a:p>
                      <a:pPr>
                        <a:buNone/>
                      </a:pPr>
                      <a:r>
                        <a:rPr lang="fr-FR" sz="1000" dirty="0">
                          <a:effectLst/>
                          <a:latin typeface="+mn-lt"/>
                        </a:rPr>
                        <a:t>FLT3-TKD</a:t>
                      </a:r>
                    </a:p>
                  </a:txBody>
                  <a:tcPr marT="18000" marB="18000" anchor="ctr"/>
                </a:tc>
                <a:tc>
                  <a:txBody>
                    <a:bodyPr/>
                    <a:lstStyle/>
                    <a:p>
                      <a:pPr algn="ctr">
                        <a:buNone/>
                      </a:pPr>
                      <a:r>
                        <a:rPr lang="fr-FR" sz="1000" dirty="0">
                          <a:effectLst/>
                          <a:latin typeface="+mn-lt"/>
                        </a:rPr>
                        <a:t>4 (4.8)</a:t>
                      </a:r>
                    </a:p>
                  </a:txBody>
                  <a:tcPr marT="18000" marB="18000" anchor="ctr"/>
                </a:tc>
                <a:tc>
                  <a:txBody>
                    <a:bodyPr/>
                    <a:lstStyle/>
                    <a:p>
                      <a:pPr algn="ctr">
                        <a:buNone/>
                      </a:pPr>
                      <a:r>
                        <a:rPr lang="fr-FR" sz="1000">
                          <a:effectLst/>
                          <a:latin typeface="+mn-lt"/>
                        </a:rPr>
                        <a:t>3 (3.5)</a:t>
                      </a:r>
                    </a:p>
                  </a:txBody>
                  <a:tcPr marT="18000" marB="18000" anchor="ctr"/>
                </a:tc>
                <a:tc>
                  <a:txBody>
                    <a:bodyPr/>
                    <a:lstStyle/>
                    <a:p>
                      <a:pPr algn="ctr">
                        <a:buNone/>
                      </a:pPr>
                      <a:r>
                        <a:rPr lang="fr-FR" sz="1000" dirty="0">
                          <a:effectLst/>
                          <a:latin typeface="+mn-lt"/>
                        </a:rPr>
                        <a:t>7 (4.1)</a:t>
                      </a:r>
                    </a:p>
                  </a:txBody>
                  <a:tcPr marT="18000" marB="18000" anchor="ctr"/>
                </a:tc>
                <a:extLst>
                  <a:ext uri="{0D108BD9-81ED-4DB2-BD59-A6C34878D82A}">
                    <a16:rowId xmlns:a16="http://schemas.microsoft.com/office/drawing/2014/main" val="1192207949"/>
                  </a:ext>
                </a:extLst>
              </a:tr>
              <a:tr h="169454">
                <a:tc>
                  <a:txBody>
                    <a:bodyPr/>
                    <a:lstStyle/>
                    <a:p>
                      <a:pPr>
                        <a:buNone/>
                      </a:pPr>
                      <a:r>
                        <a:rPr lang="fr-FR" sz="1000">
                          <a:effectLst/>
                          <a:latin typeface="+mn-lt"/>
                        </a:rPr>
                        <a:t>TP53</a:t>
                      </a:r>
                    </a:p>
                  </a:txBody>
                  <a:tcPr marT="18000" marB="18000" anchor="ctr"/>
                </a:tc>
                <a:tc>
                  <a:txBody>
                    <a:bodyPr/>
                    <a:lstStyle/>
                    <a:p>
                      <a:pPr algn="ctr">
                        <a:buNone/>
                      </a:pPr>
                      <a:r>
                        <a:rPr lang="fr-FR" sz="1000" dirty="0">
                          <a:effectLst/>
                          <a:latin typeface="+mn-lt"/>
                        </a:rPr>
                        <a:t>13 (15.7)</a:t>
                      </a:r>
                    </a:p>
                  </a:txBody>
                  <a:tcPr marT="18000" marB="18000" anchor="ctr"/>
                </a:tc>
                <a:tc>
                  <a:txBody>
                    <a:bodyPr/>
                    <a:lstStyle/>
                    <a:p>
                      <a:pPr algn="ctr">
                        <a:buNone/>
                      </a:pPr>
                      <a:r>
                        <a:rPr lang="fr-FR" sz="1000" dirty="0">
                          <a:effectLst/>
                          <a:latin typeface="+mn-lt"/>
                        </a:rPr>
                        <a:t>19 (22.1)</a:t>
                      </a:r>
                    </a:p>
                  </a:txBody>
                  <a:tcPr marT="18000" marB="18000" anchor="ctr"/>
                </a:tc>
                <a:tc>
                  <a:txBody>
                    <a:bodyPr/>
                    <a:lstStyle/>
                    <a:p>
                      <a:pPr algn="ctr">
                        <a:buNone/>
                      </a:pPr>
                      <a:r>
                        <a:rPr lang="fr-FR" sz="1000" dirty="0">
                          <a:effectLst/>
                          <a:latin typeface="+mn-lt"/>
                        </a:rPr>
                        <a:t>32 (18.9)</a:t>
                      </a:r>
                    </a:p>
                  </a:txBody>
                  <a:tcPr marT="18000" marB="18000" anchor="ctr"/>
                </a:tc>
                <a:extLst>
                  <a:ext uri="{0D108BD9-81ED-4DB2-BD59-A6C34878D82A}">
                    <a16:rowId xmlns:a16="http://schemas.microsoft.com/office/drawing/2014/main" val="2884545292"/>
                  </a:ext>
                </a:extLst>
              </a:tr>
              <a:tr h="169454">
                <a:tc>
                  <a:txBody>
                    <a:bodyPr/>
                    <a:lstStyle/>
                    <a:p>
                      <a:pPr>
                        <a:buNone/>
                      </a:pPr>
                      <a:r>
                        <a:rPr lang="fr-FR" sz="1000" b="1" kern="1200" dirty="0" err="1">
                          <a:solidFill>
                            <a:schemeClr val="bg1"/>
                          </a:solidFill>
                          <a:effectLst/>
                          <a:latin typeface="+mn-lt"/>
                          <a:ea typeface="+mn-ea"/>
                          <a:cs typeface="+mn-cs"/>
                        </a:rPr>
                        <a:t>Cytogenetics</a:t>
                      </a:r>
                      <a:r>
                        <a:rPr lang="fr-FR" sz="1000" b="1" kern="1200" dirty="0">
                          <a:solidFill>
                            <a:schemeClr val="bg1"/>
                          </a:solidFill>
                          <a:effectLst/>
                          <a:latin typeface="+mn-lt"/>
                          <a:ea typeface="+mn-ea"/>
                          <a:cs typeface="+mn-cs"/>
                        </a:rPr>
                        <a:t>, n (%)</a:t>
                      </a:r>
                    </a:p>
                  </a:txBody>
                  <a:tcPr marT="18000" marB="18000" anchor="ctr">
                    <a:solidFill>
                      <a:srgbClr val="E94C21"/>
                    </a:solidFill>
                  </a:tcPr>
                </a:tc>
                <a:tc>
                  <a:txBody>
                    <a:bodyPr/>
                    <a:lstStyle/>
                    <a:p>
                      <a:pPr algn="ctr">
                        <a:buNone/>
                      </a:pPr>
                      <a:r>
                        <a:rPr lang="fr-FR" sz="1000" b="1" kern="1200" dirty="0">
                          <a:solidFill>
                            <a:schemeClr val="bg1"/>
                          </a:solidFill>
                          <a:effectLst/>
                          <a:latin typeface="+mn-lt"/>
                          <a:ea typeface="+mn-ea"/>
                          <a:cs typeface="+mn-cs"/>
                        </a:rPr>
                        <a:t>AV28 (N=82)</a:t>
                      </a:r>
                    </a:p>
                  </a:txBody>
                  <a:tcPr marT="18000" marB="18000" anchor="ctr">
                    <a:solidFill>
                      <a:srgbClr val="E94C21"/>
                    </a:solidFill>
                  </a:tcPr>
                </a:tc>
                <a:tc>
                  <a:txBody>
                    <a:bodyPr/>
                    <a:lstStyle/>
                    <a:p>
                      <a:pPr algn="ctr">
                        <a:buNone/>
                      </a:pPr>
                      <a:r>
                        <a:rPr lang="fr-FR" sz="1000" b="1" kern="1200" dirty="0">
                          <a:solidFill>
                            <a:schemeClr val="bg1"/>
                          </a:solidFill>
                          <a:effectLst/>
                          <a:latin typeface="+mn-lt"/>
                          <a:ea typeface="+mn-ea"/>
                          <a:cs typeface="+mn-cs"/>
                        </a:rPr>
                        <a:t>AV14 (N=86)</a:t>
                      </a:r>
                    </a:p>
                  </a:txBody>
                  <a:tcPr marT="18000" marB="18000" anchor="ctr">
                    <a:solidFill>
                      <a:srgbClr val="E94C21"/>
                    </a:solidFill>
                  </a:tcPr>
                </a:tc>
                <a:tc>
                  <a:txBody>
                    <a:bodyPr/>
                    <a:lstStyle/>
                    <a:p>
                      <a:pPr algn="ctr">
                        <a:buNone/>
                      </a:pPr>
                      <a:r>
                        <a:rPr lang="fr-FR" sz="1000" b="1" kern="1200" dirty="0">
                          <a:solidFill>
                            <a:schemeClr val="bg1"/>
                          </a:solidFill>
                          <a:effectLst/>
                          <a:latin typeface="+mn-lt"/>
                          <a:ea typeface="+mn-ea"/>
                          <a:cs typeface="+mn-cs"/>
                        </a:rPr>
                        <a:t>Overall (N=168)</a:t>
                      </a:r>
                    </a:p>
                  </a:txBody>
                  <a:tcPr marT="18000" marB="18000" anchor="ctr">
                    <a:solidFill>
                      <a:srgbClr val="E94C21"/>
                    </a:solidFill>
                  </a:tcPr>
                </a:tc>
                <a:extLst>
                  <a:ext uri="{0D108BD9-81ED-4DB2-BD59-A6C34878D82A}">
                    <a16:rowId xmlns:a16="http://schemas.microsoft.com/office/drawing/2014/main" val="3565681620"/>
                  </a:ext>
                </a:extLst>
              </a:tr>
              <a:tr h="275363">
                <a:tc>
                  <a:txBody>
                    <a:bodyPr/>
                    <a:lstStyle/>
                    <a:p>
                      <a:pPr>
                        <a:buNone/>
                      </a:pPr>
                      <a:r>
                        <a:rPr lang="fr-FR" sz="1000" kern="1200" dirty="0">
                          <a:solidFill>
                            <a:schemeClr val="dk1"/>
                          </a:solidFill>
                          <a:effectLst/>
                          <a:latin typeface="+mn-lt"/>
                          <a:ea typeface="+mn-ea"/>
                          <a:cs typeface="+mn-cs"/>
                        </a:rPr>
                        <a:t>Core Binding Factor </a:t>
                      </a:r>
                      <a:br>
                        <a:rPr lang="fr-FR" sz="1000" kern="1200" dirty="0">
                          <a:solidFill>
                            <a:schemeClr val="dk1"/>
                          </a:solidFill>
                          <a:effectLst/>
                          <a:latin typeface="+mn-lt"/>
                          <a:ea typeface="+mn-ea"/>
                          <a:cs typeface="+mn-cs"/>
                        </a:rPr>
                      </a:br>
                      <a:r>
                        <a:rPr lang="fr-FR" sz="1000" kern="1200" dirty="0">
                          <a:solidFill>
                            <a:schemeClr val="dk1"/>
                          </a:solidFill>
                          <a:effectLst/>
                          <a:latin typeface="+mn-lt"/>
                          <a:ea typeface="+mn-ea"/>
                          <a:cs typeface="+mn-cs"/>
                        </a:rPr>
                        <a:t>   Unknown</a:t>
                      </a:r>
                    </a:p>
                  </a:txBody>
                  <a:tcPr marT="18000" marB="18000" anchor="ctr"/>
                </a:tc>
                <a:tc>
                  <a:txBody>
                    <a:bodyPr/>
                    <a:lstStyle/>
                    <a:p>
                      <a:pPr algn="ctr">
                        <a:buNone/>
                      </a:pPr>
                      <a:r>
                        <a:rPr lang="fr-FR" sz="1000" kern="1200" dirty="0">
                          <a:solidFill>
                            <a:schemeClr val="dk1"/>
                          </a:solidFill>
                          <a:effectLst/>
                          <a:latin typeface="+mn-lt"/>
                          <a:ea typeface="+mn-ea"/>
                          <a:cs typeface="+mn-cs"/>
                        </a:rPr>
                        <a:t>1 (1.3)</a:t>
                      </a:r>
                    </a:p>
                    <a:p>
                      <a:pPr algn="ctr">
                        <a:buNone/>
                      </a:pPr>
                      <a:r>
                        <a:rPr lang="fr-FR" sz="1000" kern="1200" dirty="0">
                          <a:solidFill>
                            <a:schemeClr val="dk1"/>
                          </a:solidFill>
                          <a:effectLst/>
                          <a:latin typeface="+mn-lt"/>
                          <a:ea typeface="+mn-ea"/>
                          <a:cs typeface="+mn-cs"/>
                        </a:rPr>
                        <a:t>3</a:t>
                      </a:r>
                    </a:p>
                  </a:txBody>
                  <a:tcPr marT="18000" marB="18000" anchor="ctr"/>
                </a:tc>
                <a:tc>
                  <a:txBody>
                    <a:bodyPr/>
                    <a:lstStyle/>
                    <a:p>
                      <a:pPr algn="ctr">
                        <a:buNone/>
                      </a:pPr>
                      <a:r>
                        <a:rPr lang="fr-FR" sz="1000" kern="1200" dirty="0">
                          <a:solidFill>
                            <a:schemeClr val="dk1"/>
                          </a:solidFill>
                          <a:effectLst/>
                          <a:latin typeface="+mn-lt"/>
                          <a:ea typeface="+mn-ea"/>
                          <a:cs typeface="+mn-cs"/>
                        </a:rPr>
                        <a:t>7 (8.2)</a:t>
                      </a:r>
                    </a:p>
                    <a:p>
                      <a:pPr algn="ctr">
                        <a:buNone/>
                      </a:pPr>
                      <a:r>
                        <a:rPr lang="fr-FR" sz="1000" kern="1200" dirty="0">
                          <a:solidFill>
                            <a:schemeClr val="dk1"/>
                          </a:solidFill>
                          <a:effectLst/>
                          <a:latin typeface="+mn-lt"/>
                          <a:ea typeface="+mn-ea"/>
                          <a:cs typeface="+mn-cs"/>
                        </a:rPr>
                        <a:t>1</a:t>
                      </a:r>
                    </a:p>
                  </a:txBody>
                  <a:tcPr marT="18000" marB="18000" anchor="ctr"/>
                </a:tc>
                <a:tc>
                  <a:txBody>
                    <a:bodyPr/>
                    <a:lstStyle/>
                    <a:p>
                      <a:pPr algn="ctr">
                        <a:buNone/>
                      </a:pPr>
                      <a:r>
                        <a:rPr lang="fr-FR" sz="1000" kern="1200" dirty="0">
                          <a:solidFill>
                            <a:schemeClr val="dk1"/>
                          </a:solidFill>
                          <a:effectLst/>
                          <a:latin typeface="+mn-lt"/>
                          <a:ea typeface="+mn-ea"/>
                          <a:cs typeface="+mn-cs"/>
                        </a:rPr>
                        <a:t>8 (4.9)</a:t>
                      </a:r>
                    </a:p>
                    <a:p>
                      <a:pPr algn="ctr">
                        <a:buNone/>
                      </a:pPr>
                      <a:r>
                        <a:rPr lang="fr-FR" sz="1000" kern="1200" dirty="0">
                          <a:solidFill>
                            <a:schemeClr val="dk1"/>
                          </a:solidFill>
                          <a:effectLst/>
                          <a:latin typeface="+mn-lt"/>
                          <a:ea typeface="+mn-ea"/>
                          <a:cs typeface="+mn-cs"/>
                        </a:rPr>
                        <a:t>4</a:t>
                      </a:r>
                    </a:p>
                  </a:txBody>
                  <a:tcPr marT="18000" marB="18000" anchor="ctr"/>
                </a:tc>
                <a:extLst>
                  <a:ext uri="{0D108BD9-81ED-4DB2-BD59-A6C34878D82A}">
                    <a16:rowId xmlns:a16="http://schemas.microsoft.com/office/drawing/2014/main" val="3138545359"/>
                  </a:ext>
                </a:extLst>
              </a:tr>
              <a:tr h="275363">
                <a:tc>
                  <a:txBody>
                    <a:bodyPr/>
                    <a:lstStyle/>
                    <a:p>
                      <a:pPr>
                        <a:buNone/>
                      </a:pPr>
                      <a:r>
                        <a:rPr lang="fr-FR" sz="1000" kern="1200" dirty="0" err="1">
                          <a:solidFill>
                            <a:schemeClr val="dk1"/>
                          </a:solidFill>
                          <a:effectLst/>
                          <a:latin typeface="+mn-lt"/>
                          <a:ea typeface="+mn-ea"/>
                          <a:cs typeface="+mn-cs"/>
                        </a:rPr>
                        <a:t>Complex</a:t>
                      </a:r>
                      <a:r>
                        <a:rPr lang="fr-FR" sz="1000" kern="1200" dirty="0">
                          <a:solidFill>
                            <a:schemeClr val="dk1"/>
                          </a:solidFill>
                          <a:effectLst/>
                          <a:latin typeface="+mn-lt"/>
                          <a:ea typeface="+mn-ea"/>
                          <a:cs typeface="+mn-cs"/>
                        </a:rPr>
                        <a:t> </a:t>
                      </a:r>
                      <a:r>
                        <a:rPr lang="fr-FR" sz="1000" kern="1200" dirty="0" err="1">
                          <a:solidFill>
                            <a:schemeClr val="dk1"/>
                          </a:solidFill>
                          <a:effectLst/>
                          <a:latin typeface="+mn-lt"/>
                          <a:ea typeface="+mn-ea"/>
                          <a:cs typeface="+mn-cs"/>
                        </a:rPr>
                        <a:t>Karyotype</a:t>
                      </a:r>
                      <a:r>
                        <a:rPr lang="fr-FR" sz="1000" kern="1200" dirty="0">
                          <a:solidFill>
                            <a:schemeClr val="dk1"/>
                          </a:solidFill>
                          <a:effectLst/>
                          <a:latin typeface="+mn-lt"/>
                          <a:ea typeface="+mn-ea"/>
                          <a:cs typeface="+mn-cs"/>
                        </a:rPr>
                        <a:t> </a:t>
                      </a:r>
                      <a:br>
                        <a:rPr lang="fr-FR" sz="1000" kern="1200" dirty="0">
                          <a:solidFill>
                            <a:schemeClr val="dk1"/>
                          </a:solidFill>
                          <a:effectLst/>
                          <a:latin typeface="+mn-lt"/>
                          <a:ea typeface="+mn-ea"/>
                          <a:cs typeface="+mn-cs"/>
                        </a:rPr>
                      </a:br>
                      <a:r>
                        <a:rPr lang="fr-FR" sz="1000" kern="1200" dirty="0">
                          <a:solidFill>
                            <a:schemeClr val="dk1"/>
                          </a:solidFill>
                          <a:effectLst/>
                          <a:latin typeface="+mn-lt"/>
                          <a:ea typeface="+mn-ea"/>
                          <a:cs typeface="+mn-cs"/>
                        </a:rPr>
                        <a:t>   Unknown</a:t>
                      </a:r>
                    </a:p>
                  </a:txBody>
                  <a:tcPr marT="18000" marB="18000" anchor="ctr"/>
                </a:tc>
                <a:tc>
                  <a:txBody>
                    <a:bodyPr/>
                    <a:lstStyle/>
                    <a:p>
                      <a:pPr algn="ctr">
                        <a:buNone/>
                      </a:pPr>
                      <a:r>
                        <a:rPr lang="fr-FR" sz="1000" kern="1200" dirty="0">
                          <a:solidFill>
                            <a:schemeClr val="dk1"/>
                          </a:solidFill>
                          <a:effectLst/>
                          <a:latin typeface="+mn-lt"/>
                          <a:ea typeface="+mn-ea"/>
                          <a:cs typeface="+mn-cs"/>
                        </a:rPr>
                        <a:t>22 (27.9)</a:t>
                      </a:r>
                    </a:p>
                    <a:p>
                      <a:pPr algn="ctr">
                        <a:buNone/>
                      </a:pPr>
                      <a:r>
                        <a:rPr lang="fr-FR" sz="1000" kern="1200" dirty="0">
                          <a:solidFill>
                            <a:schemeClr val="dk1"/>
                          </a:solidFill>
                          <a:effectLst/>
                          <a:latin typeface="+mn-lt"/>
                          <a:ea typeface="+mn-ea"/>
                          <a:cs typeface="+mn-cs"/>
                        </a:rPr>
                        <a:t>3</a:t>
                      </a:r>
                    </a:p>
                  </a:txBody>
                  <a:tcPr marT="18000" marB="18000" anchor="ctr"/>
                </a:tc>
                <a:tc>
                  <a:txBody>
                    <a:bodyPr/>
                    <a:lstStyle/>
                    <a:p>
                      <a:pPr algn="ctr">
                        <a:buNone/>
                      </a:pPr>
                      <a:r>
                        <a:rPr lang="fr-FR" sz="1000" kern="1200" dirty="0">
                          <a:solidFill>
                            <a:schemeClr val="dk1"/>
                          </a:solidFill>
                          <a:effectLst/>
                          <a:latin typeface="+mn-lt"/>
                          <a:ea typeface="+mn-ea"/>
                          <a:cs typeface="+mn-cs"/>
                        </a:rPr>
                        <a:t>28 (32.9)</a:t>
                      </a:r>
                    </a:p>
                    <a:p>
                      <a:pPr algn="ctr">
                        <a:buNone/>
                      </a:pPr>
                      <a:r>
                        <a:rPr lang="fr-FR" sz="1000" kern="1200" dirty="0">
                          <a:solidFill>
                            <a:schemeClr val="dk1"/>
                          </a:solidFill>
                          <a:effectLst/>
                          <a:latin typeface="+mn-lt"/>
                          <a:ea typeface="+mn-ea"/>
                          <a:cs typeface="+mn-cs"/>
                        </a:rPr>
                        <a:t>1</a:t>
                      </a:r>
                    </a:p>
                  </a:txBody>
                  <a:tcPr marT="18000" marB="18000" anchor="ctr"/>
                </a:tc>
                <a:tc>
                  <a:txBody>
                    <a:bodyPr/>
                    <a:lstStyle/>
                    <a:p>
                      <a:pPr algn="ctr">
                        <a:buNone/>
                      </a:pPr>
                      <a:r>
                        <a:rPr lang="fr-FR" sz="1000" kern="1200" dirty="0">
                          <a:solidFill>
                            <a:schemeClr val="dk1"/>
                          </a:solidFill>
                          <a:effectLst/>
                          <a:latin typeface="+mn-lt"/>
                          <a:ea typeface="+mn-ea"/>
                          <a:cs typeface="+mn-cs"/>
                        </a:rPr>
                        <a:t>50 (30.5)</a:t>
                      </a:r>
                    </a:p>
                    <a:p>
                      <a:pPr algn="ctr">
                        <a:buNone/>
                      </a:pPr>
                      <a:r>
                        <a:rPr lang="fr-FR" sz="1000" kern="1200" dirty="0">
                          <a:solidFill>
                            <a:schemeClr val="dk1"/>
                          </a:solidFill>
                          <a:effectLst/>
                          <a:latin typeface="+mn-lt"/>
                          <a:ea typeface="+mn-ea"/>
                          <a:cs typeface="+mn-cs"/>
                        </a:rPr>
                        <a:t>4</a:t>
                      </a:r>
                    </a:p>
                  </a:txBody>
                  <a:tcPr marT="18000" marB="18000" anchor="ctr"/>
                </a:tc>
                <a:extLst>
                  <a:ext uri="{0D108BD9-81ED-4DB2-BD59-A6C34878D82A}">
                    <a16:rowId xmlns:a16="http://schemas.microsoft.com/office/drawing/2014/main" val="1642137840"/>
                  </a:ext>
                </a:extLst>
              </a:tr>
              <a:tr h="169454">
                <a:tc>
                  <a:txBody>
                    <a:bodyPr/>
                    <a:lstStyle/>
                    <a:p>
                      <a:pPr>
                        <a:buNone/>
                      </a:pPr>
                      <a:r>
                        <a:rPr lang="fr-FR" sz="1000" b="1" dirty="0">
                          <a:solidFill>
                            <a:schemeClr val="bg1"/>
                          </a:solidFill>
                          <a:effectLst/>
                          <a:latin typeface="+mn-lt"/>
                        </a:rPr>
                        <a:t>ELN Risk Classification, n (%).</a:t>
                      </a:r>
                    </a:p>
                  </a:txBody>
                  <a:tcPr marT="18000" marB="18000" anchor="ctr">
                    <a:solidFill>
                      <a:srgbClr val="E94C21"/>
                    </a:solidFill>
                  </a:tcPr>
                </a:tc>
                <a:tc>
                  <a:txBody>
                    <a:bodyPr/>
                    <a:lstStyle/>
                    <a:p>
                      <a:pPr algn="ctr">
                        <a:buNone/>
                      </a:pPr>
                      <a:r>
                        <a:rPr lang="fr-FR" sz="1000" b="1" dirty="0">
                          <a:solidFill>
                            <a:schemeClr val="bg1"/>
                          </a:solidFill>
                          <a:effectLst/>
                          <a:latin typeface="+mn-lt"/>
                        </a:rPr>
                        <a:t>AV28</a:t>
                      </a:r>
                    </a:p>
                  </a:txBody>
                  <a:tcPr marT="18000" marB="18000" anchor="ctr">
                    <a:solidFill>
                      <a:srgbClr val="E94C21"/>
                    </a:solidFill>
                  </a:tcPr>
                </a:tc>
                <a:tc>
                  <a:txBody>
                    <a:bodyPr/>
                    <a:lstStyle/>
                    <a:p>
                      <a:pPr algn="ctr">
                        <a:buNone/>
                      </a:pPr>
                      <a:r>
                        <a:rPr lang="fr-FR" sz="1000" b="1" dirty="0">
                          <a:solidFill>
                            <a:schemeClr val="bg1"/>
                          </a:solidFill>
                          <a:effectLst/>
                          <a:latin typeface="+mn-lt"/>
                        </a:rPr>
                        <a:t>AV14</a:t>
                      </a:r>
                    </a:p>
                  </a:txBody>
                  <a:tcPr marT="18000" marB="18000" anchor="ctr">
                    <a:solidFill>
                      <a:srgbClr val="E94C21"/>
                    </a:solidFill>
                  </a:tcPr>
                </a:tc>
                <a:tc>
                  <a:txBody>
                    <a:bodyPr/>
                    <a:lstStyle/>
                    <a:p>
                      <a:pPr algn="ctr">
                        <a:buNone/>
                      </a:pPr>
                      <a:r>
                        <a:rPr lang="fr-FR" sz="1000" b="1" dirty="0">
                          <a:solidFill>
                            <a:schemeClr val="bg1"/>
                          </a:solidFill>
                          <a:effectLst/>
                          <a:latin typeface="+mn-lt"/>
                        </a:rPr>
                        <a:t>Overall</a:t>
                      </a:r>
                    </a:p>
                  </a:txBody>
                  <a:tcPr marT="18000" marB="18000" anchor="ctr">
                    <a:solidFill>
                      <a:srgbClr val="E94C21"/>
                    </a:solidFill>
                  </a:tcPr>
                </a:tc>
                <a:extLst>
                  <a:ext uri="{0D108BD9-81ED-4DB2-BD59-A6C34878D82A}">
                    <a16:rowId xmlns:a16="http://schemas.microsoft.com/office/drawing/2014/main" val="1177056234"/>
                  </a:ext>
                </a:extLst>
              </a:tr>
              <a:tr h="169454">
                <a:tc>
                  <a:txBody>
                    <a:bodyPr/>
                    <a:lstStyle/>
                    <a:p>
                      <a:pPr>
                        <a:buNone/>
                      </a:pPr>
                      <a:r>
                        <a:rPr lang="fr-FR" sz="1000" b="1" dirty="0">
                          <a:effectLst/>
                          <a:latin typeface="+mn-lt"/>
                        </a:rPr>
                        <a:t>ELN 2022</a:t>
                      </a:r>
                    </a:p>
                  </a:txBody>
                  <a:tcPr marT="18000" marB="18000" anchor="ctr"/>
                </a:tc>
                <a:tc>
                  <a:txBody>
                    <a:bodyPr/>
                    <a:lstStyle/>
                    <a:p>
                      <a:pPr algn="ctr">
                        <a:buNone/>
                      </a:pPr>
                      <a:r>
                        <a:rPr lang="fr-FR" sz="1000" b="1" dirty="0">
                          <a:effectLst/>
                          <a:latin typeface="+mn-lt"/>
                        </a:rPr>
                        <a:t>(N=82)</a:t>
                      </a:r>
                    </a:p>
                  </a:txBody>
                  <a:tcPr marT="18000" marB="18000" anchor="ctr"/>
                </a:tc>
                <a:tc>
                  <a:txBody>
                    <a:bodyPr/>
                    <a:lstStyle/>
                    <a:p>
                      <a:pPr algn="ctr">
                        <a:buNone/>
                      </a:pPr>
                      <a:r>
                        <a:rPr lang="fr-FR" sz="1000" b="1" dirty="0">
                          <a:effectLst/>
                          <a:latin typeface="+mn-lt"/>
                        </a:rPr>
                        <a:t>(N=86)</a:t>
                      </a:r>
                    </a:p>
                  </a:txBody>
                  <a:tcPr marT="18000" marB="18000" anchor="ctr"/>
                </a:tc>
                <a:tc>
                  <a:txBody>
                    <a:bodyPr/>
                    <a:lstStyle/>
                    <a:p>
                      <a:pPr algn="ctr">
                        <a:buNone/>
                      </a:pPr>
                      <a:r>
                        <a:rPr lang="fr-FR" sz="1000" b="1" dirty="0">
                          <a:effectLst/>
                          <a:latin typeface="+mn-lt"/>
                        </a:rPr>
                        <a:t>(N=168)</a:t>
                      </a:r>
                    </a:p>
                  </a:txBody>
                  <a:tcPr marT="18000" marB="18000" anchor="ctr"/>
                </a:tc>
                <a:extLst>
                  <a:ext uri="{0D108BD9-81ED-4DB2-BD59-A6C34878D82A}">
                    <a16:rowId xmlns:a16="http://schemas.microsoft.com/office/drawing/2014/main" val="1803754880"/>
                  </a:ext>
                </a:extLst>
              </a:tr>
              <a:tr h="169454">
                <a:tc>
                  <a:txBody>
                    <a:bodyPr/>
                    <a:lstStyle/>
                    <a:p>
                      <a:pPr>
                        <a:buNone/>
                      </a:pPr>
                      <a:r>
                        <a:rPr lang="fr-FR" sz="1000" dirty="0">
                          <a:effectLst/>
                          <a:latin typeface="+mn-lt"/>
                        </a:rPr>
                        <a:t>   Favorable</a:t>
                      </a:r>
                    </a:p>
                  </a:txBody>
                  <a:tcPr marT="18000" marB="18000" anchor="ctr"/>
                </a:tc>
                <a:tc>
                  <a:txBody>
                    <a:bodyPr/>
                    <a:lstStyle/>
                    <a:p>
                      <a:pPr algn="ctr">
                        <a:buNone/>
                      </a:pPr>
                      <a:r>
                        <a:rPr lang="fr-FR" sz="1000">
                          <a:effectLst/>
                          <a:latin typeface="+mn-lt"/>
                        </a:rPr>
                        <a:t>10 (12.2)</a:t>
                      </a:r>
                    </a:p>
                  </a:txBody>
                  <a:tcPr marT="18000" marB="18000" anchor="ctr"/>
                </a:tc>
                <a:tc>
                  <a:txBody>
                    <a:bodyPr/>
                    <a:lstStyle/>
                    <a:p>
                      <a:pPr algn="ctr">
                        <a:buNone/>
                      </a:pPr>
                      <a:r>
                        <a:rPr lang="fr-FR" sz="1000">
                          <a:effectLst/>
                          <a:latin typeface="+mn-lt"/>
                        </a:rPr>
                        <a:t>11 (12.8)</a:t>
                      </a:r>
                    </a:p>
                  </a:txBody>
                  <a:tcPr marT="18000" marB="18000" anchor="ctr"/>
                </a:tc>
                <a:tc>
                  <a:txBody>
                    <a:bodyPr/>
                    <a:lstStyle/>
                    <a:p>
                      <a:pPr algn="ctr">
                        <a:buNone/>
                      </a:pPr>
                      <a:r>
                        <a:rPr lang="fr-FR" sz="1000" dirty="0">
                          <a:effectLst/>
                          <a:latin typeface="+mn-lt"/>
                        </a:rPr>
                        <a:t>21 (12.5)</a:t>
                      </a:r>
                    </a:p>
                  </a:txBody>
                  <a:tcPr marT="18000" marB="18000" anchor="ctr"/>
                </a:tc>
                <a:extLst>
                  <a:ext uri="{0D108BD9-81ED-4DB2-BD59-A6C34878D82A}">
                    <a16:rowId xmlns:a16="http://schemas.microsoft.com/office/drawing/2014/main" val="1452186139"/>
                  </a:ext>
                </a:extLst>
              </a:tr>
              <a:tr h="169454">
                <a:tc>
                  <a:txBody>
                    <a:bodyPr/>
                    <a:lstStyle/>
                    <a:p>
                      <a:pPr>
                        <a:buNone/>
                      </a:pPr>
                      <a:r>
                        <a:rPr lang="fr-FR" sz="1000" dirty="0">
                          <a:effectLst/>
                          <a:latin typeface="+mn-lt"/>
                        </a:rPr>
                        <a:t>   </a:t>
                      </a:r>
                      <a:r>
                        <a:rPr lang="fr-FR" sz="1000" dirty="0" err="1">
                          <a:effectLst/>
                          <a:latin typeface="+mn-lt"/>
                        </a:rPr>
                        <a:t>Intermediate</a:t>
                      </a:r>
                      <a:endParaRPr lang="fr-FR" sz="1000" dirty="0">
                        <a:effectLst/>
                        <a:latin typeface="+mn-lt"/>
                      </a:endParaRPr>
                    </a:p>
                  </a:txBody>
                  <a:tcPr marT="18000" marB="18000" anchor="ctr"/>
                </a:tc>
                <a:tc>
                  <a:txBody>
                    <a:bodyPr/>
                    <a:lstStyle/>
                    <a:p>
                      <a:pPr algn="ctr">
                        <a:buNone/>
                      </a:pPr>
                      <a:r>
                        <a:rPr lang="fr-FR" sz="1000">
                          <a:effectLst/>
                          <a:latin typeface="+mn-lt"/>
                        </a:rPr>
                        <a:t>6 (7.3)</a:t>
                      </a:r>
                    </a:p>
                  </a:txBody>
                  <a:tcPr marT="18000" marB="18000" anchor="ctr"/>
                </a:tc>
                <a:tc>
                  <a:txBody>
                    <a:bodyPr/>
                    <a:lstStyle/>
                    <a:p>
                      <a:pPr algn="ctr">
                        <a:buNone/>
                      </a:pPr>
                      <a:r>
                        <a:rPr lang="fr-FR" sz="1000">
                          <a:effectLst/>
                          <a:latin typeface="+mn-lt"/>
                        </a:rPr>
                        <a:t>9 (10.5)</a:t>
                      </a:r>
                    </a:p>
                  </a:txBody>
                  <a:tcPr marT="18000" marB="18000" anchor="ctr"/>
                </a:tc>
                <a:tc>
                  <a:txBody>
                    <a:bodyPr/>
                    <a:lstStyle/>
                    <a:p>
                      <a:pPr algn="ctr">
                        <a:buNone/>
                      </a:pPr>
                      <a:r>
                        <a:rPr lang="fr-FR" sz="1000" dirty="0">
                          <a:effectLst/>
                          <a:latin typeface="+mn-lt"/>
                        </a:rPr>
                        <a:t>15 (8.9)</a:t>
                      </a:r>
                    </a:p>
                  </a:txBody>
                  <a:tcPr marT="18000" marB="18000" anchor="ctr"/>
                </a:tc>
                <a:extLst>
                  <a:ext uri="{0D108BD9-81ED-4DB2-BD59-A6C34878D82A}">
                    <a16:rowId xmlns:a16="http://schemas.microsoft.com/office/drawing/2014/main" val="1343009809"/>
                  </a:ext>
                </a:extLst>
              </a:tr>
              <a:tr h="169454">
                <a:tc>
                  <a:txBody>
                    <a:bodyPr/>
                    <a:lstStyle/>
                    <a:p>
                      <a:pPr>
                        <a:buNone/>
                      </a:pPr>
                      <a:r>
                        <a:rPr lang="fr-FR" sz="1000" dirty="0">
                          <a:effectLst/>
                          <a:latin typeface="+mn-lt"/>
                        </a:rPr>
                        <a:t>   Adverse</a:t>
                      </a:r>
                    </a:p>
                  </a:txBody>
                  <a:tcPr marT="18000" marB="18000" anchor="ctr"/>
                </a:tc>
                <a:tc>
                  <a:txBody>
                    <a:bodyPr/>
                    <a:lstStyle/>
                    <a:p>
                      <a:pPr algn="ctr">
                        <a:buNone/>
                      </a:pPr>
                      <a:r>
                        <a:rPr lang="fr-FR" sz="1000">
                          <a:effectLst/>
                          <a:latin typeface="+mn-lt"/>
                        </a:rPr>
                        <a:t>66 (80.5)</a:t>
                      </a:r>
                    </a:p>
                  </a:txBody>
                  <a:tcPr marT="18000" marB="18000" anchor="ctr"/>
                </a:tc>
                <a:tc>
                  <a:txBody>
                    <a:bodyPr/>
                    <a:lstStyle/>
                    <a:p>
                      <a:pPr algn="ctr">
                        <a:buNone/>
                      </a:pPr>
                      <a:r>
                        <a:rPr lang="fr-FR" sz="1000">
                          <a:effectLst/>
                          <a:latin typeface="+mn-lt"/>
                        </a:rPr>
                        <a:t>66 (76.7)</a:t>
                      </a:r>
                    </a:p>
                  </a:txBody>
                  <a:tcPr marT="18000" marB="18000" anchor="ctr"/>
                </a:tc>
                <a:tc>
                  <a:txBody>
                    <a:bodyPr/>
                    <a:lstStyle/>
                    <a:p>
                      <a:pPr algn="ctr">
                        <a:buNone/>
                      </a:pPr>
                      <a:r>
                        <a:rPr lang="fr-FR" sz="1000" dirty="0">
                          <a:effectLst/>
                          <a:latin typeface="+mn-lt"/>
                        </a:rPr>
                        <a:t>132 (78.6)</a:t>
                      </a:r>
                    </a:p>
                  </a:txBody>
                  <a:tcPr marT="18000" marB="18000" anchor="ctr"/>
                </a:tc>
                <a:extLst>
                  <a:ext uri="{0D108BD9-81ED-4DB2-BD59-A6C34878D82A}">
                    <a16:rowId xmlns:a16="http://schemas.microsoft.com/office/drawing/2014/main" val="4128352117"/>
                  </a:ext>
                </a:extLst>
              </a:tr>
              <a:tr h="169454">
                <a:tc>
                  <a:txBody>
                    <a:bodyPr/>
                    <a:lstStyle/>
                    <a:p>
                      <a:pPr>
                        <a:buNone/>
                      </a:pPr>
                      <a:r>
                        <a:rPr lang="fr-FR" sz="1000" b="1" dirty="0">
                          <a:effectLst/>
                          <a:latin typeface="+mn-lt"/>
                        </a:rPr>
                        <a:t>ELN 2024</a:t>
                      </a:r>
                    </a:p>
                  </a:txBody>
                  <a:tcPr marT="18000" marB="18000" anchor="ctr"/>
                </a:tc>
                <a:tc>
                  <a:txBody>
                    <a:bodyPr/>
                    <a:lstStyle/>
                    <a:p>
                      <a:pPr algn="ctr">
                        <a:buNone/>
                      </a:pPr>
                      <a:r>
                        <a:rPr lang="fr-FR" sz="1000" b="1">
                          <a:effectLst/>
                          <a:latin typeface="+mn-lt"/>
                        </a:rPr>
                        <a:t>(N=83)</a:t>
                      </a:r>
                    </a:p>
                  </a:txBody>
                  <a:tcPr marT="18000" marB="18000" anchor="ctr"/>
                </a:tc>
                <a:tc>
                  <a:txBody>
                    <a:bodyPr/>
                    <a:lstStyle/>
                    <a:p>
                      <a:pPr algn="ctr">
                        <a:buNone/>
                      </a:pPr>
                      <a:r>
                        <a:rPr lang="fr-FR" sz="1000" b="1">
                          <a:effectLst/>
                          <a:latin typeface="+mn-lt"/>
                        </a:rPr>
                        <a:t>(N=86)</a:t>
                      </a:r>
                    </a:p>
                  </a:txBody>
                  <a:tcPr marT="18000" marB="18000" anchor="ctr"/>
                </a:tc>
                <a:tc>
                  <a:txBody>
                    <a:bodyPr/>
                    <a:lstStyle/>
                    <a:p>
                      <a:pPr algn="ctr">
                        <a:buNone/>
                      </a:pPr>
                      <a:r>
                        <a:rPr lang="fr-FR" sz="1000" b="1" dirty="0">
                          <a:effectLst/>
                          <a:latin typeface="+mn-lt"/>
                        </a:rPr>
                        <a:t>(N=169)</a:t>
                      </a:r>
                    </a:p>
                  </a:txBody>
                  <a:tcPr marT="18000" marB="18000" anchor="ctr"/>
                </a:tc>
                <a:extLst>
                  <a:ext uri="{0D108BD9-81ED-4DB2-BD59-A6C34878D82A}">
                    <a16:rowId xmlns:a16="http://schemas.microsoft.com/office/drawing/2014/main" val="78293606"/>
                  </a:ext>
                </a:extLst>
              </a:tr>
              <a:tr h="169454">
                <a:tc>
                  <a:txBody>
                    <a:bodyPr/>
                    <a:lstStyle/>
                    <a:p>
                      <a:pPr>
                        <a:buNone/>
                      </a:pPr>
                      <a:r>
                        <a:rPr lang="fr-FR" sz="1000" dirty="0">
                          <a:effectLst/>
                          <a:latin typeface="+mn-lt"/>
                        </a:rPr>
                        <a:t>   Favorable</a:t>
                      </a:r>
                    </a:p>
                  </a:txBody>
                  <a:tcPr marT="18000" marB="18000" anchor="ctr"/>
                </a:tc>
                <a:tc>
                  <a:txBody>
                    <a:bodyPr/>
                    <a:lstStyle/>
                    <a:p>
                      <a:pPr algn="ctr">
                        <a:buNone/>
                      </a:pPr>
                      <a:r>
                        <a:rPr lang="fr-FR" sz="1000">
                          <a:effectLst/>
                          <a:latin typeface="+mn-lt"/>
                        </a:rPr>
                        <a:t>58 (70.0)</a:t>
                      </a:r>
                    </a:p>
                  </a:txBody>
                  <a:tcPr marT="18000" marB="18000" anchor="ctr"/>
                </a:tc>
                <a:tc>
                  <a:txBody>
                    <a:bodyPr/>
                    <a:lstStyle/>
                    <a:p>
                      <a:pPr algn="ctr">
                        <a:buNone/>
                      </a:pPr>
                      <a:r>
                        <a:rPr lang="fr-FR" sz="1000">
                          <a:effectLst/>
                          <a:latin typeface="+mn-lt"/>
                        </a:rPr>
                        <a:t>52 (60.5)</a:t>
                      </a:r>
                    </a:p>
                  </a:txBody>
                  <a:tcPr marT="18000" marB="18000" anchor="ctr"/>
                </a:tc>
                <a:tc>
                  <a:txBody>
                    <a:bodyPr/>
                    <a:lstStyle/>
                    <a:p>
                      <a:pPr algn="ctr">
                        <a:buNone/>
                      </a:pPr>
                      <a:r>
                        <a:rPr lang="fr-FR" sz="1000" dirty="0">
                          <a:effectLst/>
                          <a:latin typeface="+mn-lt"/>
                        </a:rPr>
                        <a:t>110 (65.1)</a:t>
                      </a:r>
                    </a:p>
                  </a:txBody>
                  <a:tcPr marT="18000" marB="18000" anchor="ctr"/>
                </a:tc>
                <a:extLst>
                  <a:ext uri="{0D108BD9-81ED-4DB2-BD59-A6C34878D82A}">
                    <a16:rowId xmlns:a16="http://schemas.microsoft.com/office/drawing/2014/main" val="1882644074"/>
                  </a:ext>
                </a:extLst>
              </a:tr>
              <a:tr h="169454">
                <a:tc>
                  <a:txBody>
                    <a:bodyPr/>
                    <a:lstStyle/>
                    <a:p>
                      <a:pPr>
                        <a:buNone/>
                      </a:pPr>
                      <a:r>
                        <a:rPr lang="fr-FR" sz="1000" dirty="0">
                          <a:effectLst/>
                          <a:latin typeface="+mn-lt"/>
                        </a:rPr>
                        <a:t>   </a:t>
                      </a:r>
                      <a:r>
                        <a:rPr lang="fr-FR" sz="1000" dirty="0" err="1">
                          <a:effectLst/>
                          <a:latin typeface="+mn-lt"/>
                        </a:rPr>
                        <a:t>Intermediate</a:t>
                      </a:r>
                      <a:endParaRPr lang="fr-FR" sz="1000" dirty="0">
                        <a:effectLst/>
                        <a:latin typeface="+mn-lt"/>
                      </a:endParaRPr>
                    </a:p>
                  </a:txBody>
                  <a:tcPr marT="18000" marB="18000" anchor="ctr"/>
                </a:tc>
                <a:tc>
                  <a:txBody>
                    <a:bodyPr/>
                    <a:lstStyle/>
                    <a:p>
                      <a:pPr algn="ctr">
                        <a:buNone/>
                      </a:pPr>
                      <a:r>
                        <a:rPr lang="fr-FR" sz="1000">
                          <a:effectLst/>
                          <a:latin typeface="+mn-lt"/>
                        </a:rPr>
                        <a:t>12 (14.5)</a:t>
                      </a:r>
                    </a:p>
                  </a:txBody>
                  <a:tcPr marT="18000" marB="18000" anchor="ctr"/>
                </a:tc>
                <a:tc>
                  <a:txBody>
                    <a:bodyPr/>
                    <a:lstStyle/>
                    <a:p>
                      <a:pPr algn="ctr">
                        <a:buNone/>
                      </a:pPr>
                      <a:r>
                        <a:rPr lang="fr-FR" sz="1000">
                          <a:effectLst/>
                          <a:latin typeface="+mn-lt"/>
                        </a:rPr>
                        <a:t>15 (17.4)</a:t>
                      </a:r>
                    </a:p>
                  </a:txBody>
                  <a:tcPr marT="18000" marB="18000" anchor="ctr"/>
                </a:tc>
                <a:tc>
                  <a:txBody>
                    <a:bodyPr/>
                    <a:lstStyle/>
                    <a:p>
                      <a:pPr algn="ctr">
                        <a:buNone/>
                      </a:pPr>
                      <a:r>
                        <a:rPr lang="fr-FR" sz="1000" dirty="0">
                          <a:effectLst/>
                          <a:latin typeface="+mn-lt"/>
                        </a:rPr>
                        <a:t>27 (16.0)</a:t>
                      </a:r>
                    </a:p>
                  </a:txBody>
                  <a:tcPr marT="18000" marB="18000" anchor="ctr"/>
                </a:tc>
                <a:extLst>
                  <a:ext uri="{0D108BD9-81ED-4DB2-BD59-A6C34878D82A}">
                    <a16:rowId xmlns:a16="http://schemas.microsoft.com/office/drawing/2014/main" val="2052071955"/>
                  </a:ext>
                </a:extLst>
              </a:tr>
              <a:tr h="169454">
                <a:tc>
                  <a:txBody>
                    <a:bodyPr/>
                    <a:lstStyle/>
                    <a:p>
                      <a:pPr>
                        <a:buNone/>
                      </a:pPr>
                      <a:r>
                        <a:rPr lang="fr-FR" sz="1000" dirty="0">
                          <a:effectLst/>
                          <a:latin typeface="+mn-lt"/>
                        </a:rPr>
                        <a:t>   Adverse</a:t>
                      </a:r>
                    </a:p>
                  </a:txBody>
                  <a:tcPr marT="18000" marB="18000" anchor="ctr"/>
                </a:tc>
                <a:tc>
                  <a:txBody>
                    <a:bodyPr/>
                    <a:lstStyle/>
                    <a:p>
                      <a:pPr algn="ctr">
                        <a:buNone/>
                      </a:pPr>
                      <a:r>
                        <a:rPr lang="fr-FR" sz="1000">
                          <a:effectLst/>
                          <a:latin typeface="+mn-lt"/>
                        </a:rPr>
                        <a:t>13 (15.7)</a:t>
                      </a:r>
                    </a:p>
                  </a:txBody>
                  <a:tcPr marT="18000" marB="18000" anchor="ctr"/>
                </a:tc>
                <a:tc>
                  <a:txBody>
                    <a:bodyPr/>
                    <a:lstStyle/>
                    <a:p>
                      <a:pPr algn="ctr">
                        <a:buNone/>
                      </a:pPr>
                      <a:r>
                        <a:rPr lang="fr-FR" sz="1000">
                          <a:effectLst/>
                          <a:latin typeface="+mn-lt"/>
                        </a:rPr>
                        <a:t>19 (22.1)</a:t>
                      </a:r>
                    </a:p>
                  </a:txBody>
                  <a:tcPr marT="18000" marB="18000" anchor="ctr"/>
                </a:tc>
                <a:tc>
                  <a:txBody>
                    <a:bodyPr/>
                    <a:lstStyle/>
                    <a:p>
                      <a:pPr algn="ctr">
                        <a:buNone/>
                      </a:pPr>
                      <a:r>
                        <a:rPr lang="fr-FR" sz="1000" dirty="0">
                          <a:effectLst/>
                          <a:latin typeface="+mn-lt"/>
                        </a:rPr>
                        <a:t>32 (18.9)</a:t>
                      </a:r>
                    </a:p>
                  </a:txBody>
                  <a:tcPr marT="18000" marB="18000" anchor="ctr"/>
                </a:tc>
                <a:extLst>
                  <a:ext uri="{0D108BD9-81ED-4DB2-BD59-A6C34878D82A}">
                    <a16:rowId xmlns:a16="http://schemas.microsoft.com/office/drawing/2014/main" val="393167290"/>
                  </a:ext>
                </a:extLst>
              </a:tr>
            </a:tbl>
          </a:graphicData>
        </a:graphic>
      </p:graphicFrame>
      <p:sp>
        <p:nvSpPr>
          <p:cNvPr id="5" name="ZoneTexte 4">
            <a:extLst>
              <a:ext uri="{FF2B5EF4-FFF2-40B4-BE49-F238E27FC236}">
                <a16:creationId xmlns:a16="http://schemas.microsoft.com/office/drawing/2014/main" id="{FD671475-A5AA-79C2-C95A-D085D23F1D8F}"/>
              </a:ext>
            </a:extLst>
          </p:cNvPr>
          <p:cNvSpPr txBox="1"/>
          <p:nvPr/>
        </p:nvSpPr>
        <p:spPr>
          <a:xfrm>
            <a:off x="4751947" y="1656019"/>
            <a:ext cx="2688108"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Baseline Characteristics</a:t>
            </a:r>
          </a:p>
        </p:txBody>
      </p:sp>
    </p:spTree>
    <p:extLst>
      <p:ext uri="{BB962C8B-B14F-4D97-AF65-F5344CB8AC3E}">
        <p14:creationId xmlns:p14="http://schemas.microsoft.com/office/powerpoint/2010/main" val="3172625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14A2E-0B61-8C81-02E7-0060C84D4278}"/>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40C9518-07CA-7721-B713-44A9305E06FA}"/>
              </a:ext>
            </a:extLst>
          </p:cNvPr>
          <p:cNvSpPr>
            <a:spLocks noGrp="1"/>
          </p:cNvSpPr>
          <p:nvPr>
            <p:ph type="title"/>
          </p:nvPr>
        </p:nvSpPr>
        <p:spPr/>
        <p:txBody>
          <a:bodyPr/>
          <a:lstStyle/>
          <a:p>
            <a:r>
              <a:rPr lang="fr-FR" dirty="0"/>
              <a:t>OPTI-AML: 28 vs 14 Days VEN + AZA in </a:t>
            </a:r>
            <a:r>
              <a:rPr lang="fr-FR" dirty="0" err="1"/>
              <a:t>Newly</a:t>
            </a:r>
            <a:r>
              <a:rPr lang="fr-FR" dirty="0"/>
              <a:t> </a:t>
            </a:r>
            <a:r>
              <a:rPr lang="fr-FR" dirty="0" err="1"/>
              <a:t>Diagnosed</a:t>
            </a:r>
            <a:r>
              <a:rPr lang="fr-FR" dirty="0"/>
              <a:t> AML </a:t>
            </a:r>
            <a:r>
              <a:rPr lang="fr-FR" i="1" dirty="0"/>
              <a:t>(3)</a:t>
            </a:r>
            <a:endParaRPr lang="fr-FR" dirty="0"/>
          </a:p>
        </p:txBody>
      </p:sp>
      <p:sp>
        <p:nvSpPr>
          <p:cNvPr id="6" name="Text Box 3">
            <a:extLst>
              <a:ext uri="{FF2B5EF4-FFF2-40B4-BE49-F238E27FC236}">
                <a16:creationId xmlns:a16="http://schemas.microsoft.com/office/drawing/2014/main" id="{7CA517DD-2BE4-1C0C-C595-40CE62F20148}"/>
              </a:ext>
            </a:extLst>
          </p:cNvPr>
          <p:cNvSpPr txBox="1">
            <a:spLocks noChangeArrowheads="1"/>
          </p:cNvSpPr>
          <p:nvPr/>
        </p:nvSpPr>
        <p:spPr bwMode="auto">
          <a:xfrm>
            <a:off x="9848602" y="6538230"/>
            <a:ext cx="2343398"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Borate U, abstract S126</a:t>
            </a:r>
          </a:p>
        </p:txBody>
      </p:sp>
      <p:grpSp>
        <p:nvGrpSpPr>
          <p:cNvPr id="28" name="Groupe 27">
            <a:extLst>
              <a:ext uri="{FF2B5EF4-FFF2-40B4-BE49-F238E27FC236}">
                <a16:creationId xmlns:a16="http://schemas.microsoft.com/office/drawing/2014/main" id="{B69FE027-A1C5-FB36-3230-6D80EF1FA460}"/>
              </a:ext>
            </a:extLst>
          </p:cNvPr>
          <p:cNvGrpSpPr/>
          <p:nvPr/>
        </p:nvGrpSpPr>
        <p:grpSpPr>
          <a:xfrm>
            <a:off x="2470029" y="3878822"/>
            <a:ext cx="2676436" cy="811213"/>
            <a:chOff x="2876550" y="2470150"/>
            <a:chExt cx="2257425" cy="684213"/>
          </a:xfrm>
        </p:grpSpPr>
        <p:sp>
          <p:nvSpPr>
            <p:cNvPr id="16" name="Line 6">
              <a:extLst>
                <a:ext uri="{FF2B5EF4-FFF2-40B4-BE49-F238E27FC236}">
                  <a16:creationId xmlns:a16="http://schemas.microsoft.com/office/drawing/2014/main" id="{91CE0B11-CF28-1754-6889-AA8E5F2267CE}"/>
                </a:ext>
              </a:extLst>
            </p:cNvPr>
            <p:cNvSpPr>
              <a:spLocks noChangeShapeType="1"/>
            </p:cNvSpPr>
            <p:nvPr/>
          </p:nvSpPr>
          <p:spPr bwMode="auto">
            <a:xfrm flipV="1">
              <a:off x="3968750" y="2546350"/>
              <a:ext cx="0" cy="6080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Line 7">
              <a:extLst>
                <a:ext uri="{FF2B5EF4-FFF2-40B4-BE49-F238E27FC236}">
                  <a16:creationId xmlns:a16="http://schemas.microsoft.com/office/drawing/2014/main" id="{1367A3E4-563F-F88A-3A26-23A417B7217C}"/>
                </a:ext>
              </a:extLst>
            </p:cNvPr>
            <p:cNvSpPr>
              <a:spLocks noChangeShapeType="1"/>
            </p:cNvSpPr>
            <p:nvPr/>
          </p:nvSpPr>
          <p:spPr bwMode="auto">
            <a:xfrm flipH="1">
              <a:off x="2876550" y="3154363"/>
              <a:ext cx="1092200" cy="0"/>
            </a:xfrm>
            <a:prstGeom prst="line">
              <a:avLst/>
            </a:prstGeom>
            <a:noFill/>
            <a:ln w="7938">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8">
              <a:extLst>
                <a:ext uri="{FF2B5EF4-FFF2-40B4-BE49-F238E27FC236}">
                  <a16:creationId xmlns:a16="http://schemas.microsoft.com/office/drawing/2014/main" id="{7C60D488-CBC8-5D0F-C461-37C8A3D83C42}"/>
                </a:ext>
              </a:extLst>
            </p:cNvPr>
            <p:cNvSpPr>
              <a:spLocks noChangeShapeType="1"/>
            </p:cNvSpPr>
            <p:nvPr/>
          </p:nvSpPr>
          <p:spPr bwMode="auto">
            <a:xfrm flipH="1">
              <a:off x="3968750" y="3154363"/>
              <a:ext cx="1165225" cy="0"/>
            </a:xfrm>
            <a:prstGeom prst="line">
              <a:avLst/>
            </a:prstGeom>
            <a:noFill/>
            <a:ln w="7938">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9">
              <a:extLst>
                <a:ext uri="{FF2B5EF4-FFF2-40B4-BE49-F238E27FC236}">
                  <a16:creationId xmlns:a16="http://schemas.microsoft.com/office/drawing/2014/main" id="{8AB58225-BAEA-8FAC-EEB1-5D61DE78E77E}"/>
                </a:ext>
              </a:extLst>
            </p:cNvPr>
            <p:cNvSpPr>
              <a:spLocks noChangeShapeType="1"/>
            </p:cNvSpPr>
            <p:nvPr/>
          </p:nvSpPr>
          <p:spPr bwMode="auto">
            <a:xfrm>
              <a:off x="4719638" y="2679700"/>
              <a:ext cx="0" cy="474663"/>
            </a:xfrm>
            <a:prstGeom prst="line">
              <a:avLst/>
            </a:prstGeom>
            <a:noFill/>
            <a:ln w="7938">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2">
              <a:extLst>
                <a:ext uri="{FF2B5EF4-FFF2-40B4-BE49-F238E27FC236}">
                  <a16:creationId xmlns:a16="http://schemas.microsoft.com/office/drawing/2014/main" id="{236DF629-A805-FA85-D7A0-CB4B009C1E15}"/>
                </a:ext>
              </a:extLst>
            </p:cNvPr>
            <p:cNvSpPr>
              <a:spLocks noChangeShapeType="1"/>
            </p:cNvSpPr>
            <p:nvPr/>
          </p:nvSpPr>
          <p:spPr bwMode="auto">
            <a:xfrm flipH="1">
              <a:off x="3863975" y="2871788"/>
              <a:ext cx="1190625" cy="0"/>
            </a:xfrm>
            <a:prstGeom prst="line">
              <a:avLst/>
            </a:prstGeom>
            <a:noFill/>
            <a:ln w="22225">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4">
              <a:extLst>
                <a:ext uri="{FF2B5EF4-FFF2-40B4-BE49-F238E27FC236}">
                  <a16:creationId xmlns:a16="http://schemas.microsoft.com/office/drawing/2014/main" id="{8F5C69B0-A196-5F1F-01C6-3C311B0AE055}"/>
                </a:ext>
              </a:extLst>
            </p:cNvPr>
            <p:cNvSpPr>
              <a:spLocks/>
            </p:cNvSpPr>
            <p:nvPr/>
          </p:nvSpPr>
          <p:spPr bwMode="auto">
            <a:xfrm>
              <a:off x="4241800" y="2836863"/>
              <a:ext cx="66675" cy="68263"/>
            </a:xfrm>
            <a:custGeom>
              <a:avLst/>
              <a:gdLst>
                <a:gd name="T0" fmla="*/ 180 w 212"/>
                <a:gd name="T1" fmla="*/ 181 h 213"/>
                <a:gd name="T2" fmla="*/ 193 w 212"/>
                <a:gd name="T3" fmla="*/ 165 h 213"/>
                <a:gd name="T4" fmla="*/ 198 w 212"/>
                <a:gd name="T5" fmla="*/ 155 h 213"/>
                <a:gd name="T6" fmla="*/ 201 w 212"/>
                <a:gd name="T7" fmla="*/ 150 h 213"/>
                <a:gd name="T8" fmla="*/ 202 w 212"/>
                <a:gd name="T9" fmla="*/ 148 h 213"/>
                <a:gd name="T10" fmla="*/ 204 w 212"/>
                <a:gd name="T11" fmla="*/ 147 h 213"/>
                <a:gd name="T12" fmla="*/ 206 w 212"/>
                <a:gd name="T13" fmla="*/ 136 h 213"/>
                <a:gd name="T14" fmla="*/ 210 w 212"/>
                <a:gd name="T15" fmla="*/ 127 h 213"/>
                <a:gd name="T16" fmla="*/ 210 w 212"/>
                <a:gd name="T17" fmla="*/ 121 h 213"/>
                <a:gd name="T18" fmla="*/ 211 w 212"/>
                <a:gd name="T19" fmla="*/ 116 h 213"/>
                <a:gd name="T20" fmla="*/ 212 w 212"/>
                <a:gd name="T21" fmla="*/ 107 h 213"/>
                <a:gd name="T22" fmla="*/ 210 w 212"/>
                <a:gd name="T23" fmla="*/ 84 h 213"/>
                <a:gd name="T24" fmla="*/ 204 w 212"/>
                <a:gd name="T25" fmla="*/ 65 h 213"/>
                <a:gd name="T26" fmla="*/ 193 w 212"/>
                <a:gd name="T27" fmla="*/ 46 h 213"/>
                <a:gd name="T28" fmla="*/ 180 w 212"/>
                <a:gd name="T29" fmla="*/ 31 h 213"/>
                <a:gd name="T30" fmla="*/ 164 w 212"/>
                <a:gd name="T31" fmla="*/ 17 h 213"/>
                <a:gd name="T32" fmla="*/ 154 w 212"/>
                <a:gd name="T33" fmla="*/ 11 h 213"/>
                <a:gd name="T34" fmla="*/ 146 w 212"/>
                <a:gd name="T35" fmla="*/ 7 h 213"/>
                <a:gd name="T36" fmla="*/ 126 w 212"/>
                <a:gd name="T37" fmla="*/ 2 h 213"/>
                <a:gd name="T38" fmla="*/ 106 w 212"/>
                <a:gd name="T39" fmla="*/ 0 h 213"/>
                <a:gd name="T40" fmla="*/ 84 w 212"/>
                <a:gd name="T41" fmla="*/ 2 h 213"/>
                <a:gd name="T42" fmla="*/ 65 w 212"/>
                <a:gd name="T43" fmla="*/ 7 h 213"/>
                <a:gd name="T44" fmla="*/ 46 w 212"/>
                <a:gd name="T45" fmla="*/ 17 h 213"/>
                <a:gd name="T46" fmla="*/ 30 w 212"/>
                <a:gd name="T47" fmla="*/ 31 h 213"/>
                <a:gd name="T48" fmla="*/ 16 w 212"/>
                <a:gd name="T49" fmla="*/ 46 h 213"/>
                <a:gd name="T50" fmla="*/ 7 w 212"/>
                <a:gd name="T51" fmla="*/ 65 h 213"/>
                <a:gd name="T52" fmla="*/ 1 w 212"/>
                <a:gd name="T53" fmla="*/ 84 h 213"/>
                <a:gd name="T54" fmla="*/ 0 w 212"/>
                <a:gd name="T55" fmla="*/ 107 h 213"/>
                <a:gd name="T56" fmla="*/ 1 w 212"/>
                <a:gd name="T57" fmla="*/ 127 h 213"/>
                <a:gd name="T58" fmla="*/ 7 w 212"/>
                <a:gd name="T59" fmla="*/ 147 h 213"/>
                <a:gd name="T60" fmla="*/ 10 w 212"/>
                <a:gd name="T61" fmla="*/ 155 h 213"/>
                <a:gd name="T62" fmla="*/ 16 w 212"/>
                <a:gd name="T63" fmla="*/ 165 h 213"/>
                <a:gd name="T64" fmla="*/ 30 w 212"/>
                <a:gd name="T65" fmla="*/ 181 h 213"/>
                <a:gd name="T66" fmla="*/ 46 w 212"/>
                <a:gd name="T67" fmla="*/ 194 h 213"/>
                <a:gd name="T68" fmla="*/ 65 w 212"/>
                <a:gd name="T69" fmla="*/ 205 h 213"/>
                <a:gd name="T70" fmla="*/ 84 w 212"/>
                <a:gd name="T71" fmla="*/ 211 h 213"/>
                <a:gd name="T72" fmla="*/ 106 w 212"/>
                <a:gd name="T73" fmla="*/ 213 h 213"/>
                <a:gd name="T74" fmla="*/ 115 w 212"/>
                <a:gd name="T75" fmla="*/ 212 h 213"/>
                <a:gd name="T76" fmla="*/ 120 w 212"/>
                <a:gd name="T77" fmla="*/ 211 h 213"/>
                <a:gd name="T78" fmla="*/ 126 w 212"/>
                <a:gd name="T79" fmla="*/ 211 h 213"/>
                <a:gd name="T80" fmla="*/ 136 w 212"/>
                <a:gd name="T81" fmla="*/ 207 h 213"/>
                <a:gd name="T82" fmla="*/ 146 w 212"/>
                <a:gd name="T83" fmla="*/ 205 h 213"/>
                <a:gd name="T84" fmla="*/ 147 w 212"/>
                <a:gd name="T85" fmla="*/ 202 h 213"/>
                <a:gd name="T86" fmla="*/ 150 w 212"/>
                <a:gd name="T87" fmla="*/ 201 h 213"/>
                <a:gd name="T88" fmla="*/ 154 w 212"/>
                <a:gd name="T89" fmla="*/ 199 h 213"/>
                <a:gd name="T90" fmla="*/ 164 w 212"/>
                <a:gd name="T91" fmla="*/ 194 h 213"/>
                <a:gd name="T92" fmla="*/ 180 w 212"/>
                <a:gd name="T93" fmla="*/ 1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 h="213">
                  <a:moveTo>
                    <a:pt x="180" y="181"/>
                  </a:moveTo>
                  <a:lnTo>
                    <a:pt x="193" y="165"/>
                  </a:lnTo>
                  <a:lnTo>
                    <a:pt x="198" y="155"/>
                  </a:lnTo>
                  <a:lnTo>
                    <a:pt x="201" y="150"/>
                  </a:lnTo>
                  <a:lnTo>
                    <a:pt x="202" y="148"/>
                  </a:lnTo>
                  <a:lnTo>
                    <a:pt x="204" y="147"/>
                  </a:lnTo>
                  <a:lnTo>
                    <a:pt x="206" y="136"/>
                  </a:lnTo>
                  <a:lnTo>
                    <a:pt x="210" y="127"/>
                  </a:lnTo>
                  <a:lnTo>
                    <a:pt x="210" y="121"/>
                  </a:lnTo>
                  <a:lnTo>
                    <a:pt x="211" y="116"/>
                  </a:lnTo>
                  <a:lnTo>
                    <a:pt x="212" y="107"/>
                  </a:lnTo>
                  <a:lnTo>
                    <a:pt x="210" y="84"/>
                  </a:lnTo>
                  <a:lnTo>
                    <a:pt x="204" y="65"/>
                  </a:lnTo>
                  <a:lnTo>
                    <a:pt x="193" y="46"/>
                  </a:lnTo>
                  <a:lnTo>
                    <a:pt x="180" y="31"/>
                  </a:lnTo>
                  <a:lnTo>
                    <a:pt x="164" y="17"/>
                  </a:lnTo>
                  <a:lnTo>
                    <a:pt x="154" y="11"/>
                  </a:lnTo>
                  <a:lnTo>
                    <a:pt x="146" y="7"/>
                  </a:lnTo>
                  <a:lnTo>
                    <a:pt x="126" y="2"/>
                  </a:lnTo>
                  <a:lnTo>
                    <a:pt x="106" y="0"/>
                  </a:lnTo>
                  <a:lnTo>
                    <a:pt x="84" y="2"/>
                  </a:lnTo>
                  <a:lnTo>
                    <a:pt x="65" y="7"/>
                  </a:lnTo>
                  <a:lnTo>
                    <a:pt x="46" y="17"/>
                  </a:lnTo>
                  <a:lnTo>
                    <a:pt x="30" y="31"/>
                  </a:lnTo>
                  <a:lnTo>
                    <a:pt x="16" y="46"/>
                  </a:lnTo>
                  <a:lnTo>
                    <a:pt x="7" y="65"/>
                  </a:lnTo>
                  <a:lnTo>
                    <a:pt x="1" y="84"/>
                  </a:lnTo>
                  <a:lnTo>
                    <a:pt x="0" y="107"/>
                  </a:lnTo>
                  <a:lnTo>
                    <a:pt x="1" y="127"/>
                  </a:lnTo>
                  <a:lnTo>
                    <a:pt x="7" y="147"/>
                  </a:lnTo>
                  <a:lnTo>
                    <a:pt x="10" y="155"/>
                  </a:lnTo>
                  <a:lnTo>
                    <a:pt x="16" y="165"/>
                  </a:lnTo>
                  <a:lnTo>
                    <a:pt x="30" y="181"/>
                  </a:lnTo>
                  <a:lnTo>
                    <a:pt x="46" y="194"/>
                  </a:lnTo>
                  <a:lnTo>
                    <a:pt x="65" y="205"/>
                  </a:lnTo>
                  <a:lnTo>
                    <a:pt x="84" y="211"/>
                  </a:lnTo>
                  <a:lnTo>
                    <a:pt x="106" y="213"/>
                  </a:lnTo>
                  <a:lnTo>
                    <a:pt x="115" y="212"/>
                  </a:lnTo>
                  <a:lnTo>
                    <a:pt x="120" y="211"/>
                  </a:lnTo>
                  <a:lnTo>
                    <a:pt x="126" y="211"/>
                  </a:lnTo>
                  <a:lnTo>
                    <a:pt x="136" y="207"/>
                  </a:lnTo>
                  <a:lnTo>
                    <a:pt x="146" y="205"/>
                  </a:lnTo>
                  <a:lnTo>
                    <a:pt x="147" y="202"/>
                  </a:lnTo>
                  <a:lnTo>
                    <a:pt x="150" y="201"/>
                  </a:lnTo>
                  <a:lnTo>
                    <a:pt x="154" y="199"/>
                  </a:lnTo>
                  <a:lnTo>
                    <a:pt x="164" y="194"/>
                  </a:lnTo>
                  <a:lnTo>
                    <a:pt x="180" y="181"/>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16">
              <a:extLst>
                <a:ext uri="{FF2B5EF4-FFF2-40B4-BE49-F238E27FC236}">
                  <a16:creationId xmlns:a16="http://schemas.microsoft.com/office/drawing/2014/main" id="{420C427B-1E6A-70E7-BA08-CFD89D5B3CC7}"/>
                </a:ext>
              </a:extLst>
            </p:cNvPr>
            <p:cNvSpPr>
              <a:spLocks noChangeShapeType="1"/>
            </p:cNvSpPr>
            <p:nvPr/>
          </p:nvSpPr>
          <p:spPr bwMode="auto">
            <a:xfrm>
              <a:off x="2968625" y="2470150"/>
              <a:ext cx="890588" cy="0"/>
            </a:xfrm>
            <a:prstGeom prst="line">
              <a:avLst/>
            </a:prstGeom>
            <a:noFill/>
            <a:ln w="7938">
              <a:solidFill>
                <a:srgbClr val="0099FF"/>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17">
              <a:extLst>
                <a:ext uri="{FF2B5EF4-FFF2-40B4-BE49-F238E27FC236}">
                  <a16:creationId xmlns:a16="http://schemas.microsoft.com/office/drawing/2014/main" id="{C0AE4F8F-5A16-9C93-9D70-7AB130ADB3E7}"/>
                </a:ext>
              </a:extLst>
            </p:cNvPr>
            <p:cNvSpPr>
              <a:spLocks noChangeShapeType="1"/>
            </p:cNvSpPr>
            <p:nvPr/>
          </p:nvSpPr>
          <p:spPr bwMode="auto">
            <a:xfrm flipH="1">
              <a:off x="4103688" y="2470150"/>
              <a:ext cx="930275" cy="0"/>
            </a:xfrm>
            <a:prstGeom prst="line">
              <a:avLst/>
            </a:prstGeom>
            <a:noFill/>
            <a:ln w="7938">
              <a:solidFill>
                <a:srgbClr val="0099FF"/>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ZoneTexte 28">
            <a:extLst>
              <a:ext uri="{FF2B5EF4-FFF2-40B4-BE49-F238E27FC236}">
                <a16:creationId xmlns:a16="http://schemas.microsoft.com/office/drawing/2014/main" id="{7A8F3FEE-71EC-AE07-51FA-5F9151D38096}"/>
              </a:ext>
            </a:extLst>
          </p:cNvPr>
          <p:cNvSpPr txBox="1"/>
          <p:nvPr/>
        </p:nvSpPr>
        <p:spPr>
          <a:xfrm>
            <a:off x="3353314" y="4703658"/>
            <a:ext cx="83548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AV28 - AV14</a:t>
            </a:r>
          </a:p>
        </p:txBody>
      </p:sp>
      <p:sp>
        <p:nvSpPr>
          <p:cNvPr id="30" name="ZoneTexte 29">
            <a:extLst>
              <a:ext uri="{FF2B5EF4-FFF2-40B4-BE49-F238E27FC236}">
                <a16:creationId xmlns:a16="http://schemas.microsoft.com/office/drawing/2014/main" id="{70A34A2B-6608-68F8-B9BE-A4AAB89C9053}"/>
              </a:ext>
            </a:extLst>
          </p:cNvPr>
          <p:cNvSpPr txBox="1"/>
          <p:nvPr/>
        </p:nvSpPr>
        <p:spPr>
          <a:xfrm>
            <a:off x="4019875" y="3620436"/>
            <a:ext cx="830676"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Favors</a:t>
            </a:r>
            <a:r>
              <a:rPr kumimoji="0" lang="fr-FR" sz="1000" b="0" i="0" u="none" strike="noStrike" kern="1200" cap="none" spc="0" normalizeH="0" baseline="0" noProof="0" dirty="0">
                <a:ln>
                  <a:noFill/>
                </a:ln>
                <a:solidFill>
                  <a:prstClr val="black"/>
                </a:solidFill>
                <a:effectLst/>
                <a:uLnTx/>
                <a:uFillTx/>
                <a:latin typeface="Calibri"/>
                <a:ea typeface="+mn-ea"/>
                <a:cs typeface="+mn-cs"/>
              </a:rPr>
              <a:t> AV28</a:t>
            </a:r>
          </a:p>
        </p:txBody>
      </p:sp>
      <p:sp>
        <p:nvSpPr>
          <p:cNvPr id="31" name="ZoneTexte 30">
            <a:extLst>
              <a:ext uri="{FF2B5EF4-FFF2-40B4-BE49-F238E27FC236}">
                <a16:creationId xmlns:a16="http://schemas.microsoft.com/office/drawing/2014/main" id="{C71DAB7E-9027-19E4-AAB1-314E22DF384E}"/>
              </a:ext>
            </a:extLst>
          </p:cNvPr>
          <p:cNvSpPr txBox="1"/>
          <p:nvPr/>
        </p:nvSpPr>
        <p:spPr>
          <a:xfrm>
            <a:off x="2702154" y="3620436"/>
            <a:ext cx="830676"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Favors</a:t>
            </a:r>
            <a:r>
              <a:rPr kumimoji="0" lang="fr-FR" sz="1000" b="0" i="0" u="none" strike="noStrike" kern="1200" cap="none" spc="0" normalizeH="0" baseline="0" noProof="0" dirty="0">
                <a:ln>
                  <a:noFill/>
                </a:ln>
                <a:solidFill>
                  <a:prstClr val="black"/>
                </a:solidFill>
                <a:effectLst/>
                <a:uLnTx/>
                <a:uFillTx/>
                <a:latin typeface="Calibri"/>
                <a:ea typeface="+mn-ea"/>
                <a:cs typeface="+mn-cs"/>
              </a:rPr>
              <a:t> AV14</a:t>
            </a:r>
          </a:p>
        </p:txBody>
      </p:sp>
      <p:sp>
        <p:nvSpPr>
          <p:cNvPr id="32" name="ZoneTexte 31">
            <a:extLst>
              <a:ext uri="{FF2B5EF4-FFF2-40B4-BE49-F238E27FC236}">
                <a16:creationId xmlns:a16="http://schemas.microsoft.com/office/drawing/2014/main" id="{17A71D9F-B3FC-89A1-A8FA-C84303BE943A}"/>
              </a:ext>
            </a:extLst>
          </p:cNvPr>
          <p:cNvSpPr txBox="1"/>
          <p:nvPr/>
        </p:nvSpPr>
        <p:spPr>
          <a:xfrm>
            <a:off x="586243" y="3389590"/>
            <a:ext cx="179132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Complete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remission</a:t>
            </a:r>
            <a:r>
              <a:rPr kumimoji="0" lang="fr-FR" sz="1200" b="0" i="0" u="none" strike="noStrike" kern="1200" cap="none" spc="0" normalizeH="0" baseline="0" noProof="0" dirty="0">
                <a:ln>
                  <a:noFill/>
                </a:ln>
                <a:solidFill>
                  <a:prstClr val="black"/>
                </a:solidFill>
                <a:effectLst/>
                <a:uLnTx/>
                <a:uFillTx/>
                <a:latin typeface="Calibri"/>
                <a:ea typeface="+mn-ea"/>
                <a:cs typeface="+mn-cs"/>
              </a:rPr>
              <a:t> rate :</a:t>
            </a:r>
          </a:p>
        </p:txBody>
      </p:sp>
      <p:sp>
        <p:nvSpPr>
          <p:cNvPr id="33" name="ZoneTexte 32">
            <a:extLst>
              <a:ext uri="{FF2B5EF4-FFF2-40B4-BE49-F238E27FC236}">
                <a16:creationId xmlns:a16="http://schemas.microsoft.com/office/drawing/2014/main" id="{B6F1AD3C-E4EC-9183-5E1C-AA25951CFC1F}"/>
              </a:ext>
            </a:extLst>
          </p:cNvPr>
          <p:cNvSpPr txBox="1"/>
          <p:nvPr/>
        </p:nvSpPr>
        <p:spPr>
          <a:xfrm>
            <a:off x="4132887" y="3187130"/>
            <a:ext cx="60465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AV28</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49,4 %</a:t>
            </a:r>
          </a:p>
        </p:txBody>
      </p:sp>
      <p:sp>
        <p:nvSpPr>
          <p:cNvPr id="34" name="ZoneTexte 33">
            <a:extLst>
              <a:ext uri="{FF2B5EF4-FFF2-40B4-BE49-F238E27FC236}">
                <a16:creationId xmlns:a16="http://schemas.microsoft.com/office/drawing/2014/main" id="{718980FD-C7AF-7F31-FC58-00B14104DFEF}"/>
              </a:ext>
            </a:extLst>
          </p:cNvPr>
          <p:cNvSpPr txBox="1"/>
          <p:nvPr/>
        </p:nvSpPr>
        <p:spPr>
          <a:xfrm>
            <a:off x="2815167" y="3187130"/>
            <a:ext cx="60465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AV14</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43,0 %</a:t>
            </a:r>
          </a:p>
        </p:txBody>
      </p:sp>
      <p:sp>
        <p:nvSpPr>
          <p:cNvPr id="36" name="ZoneTexte 35">
            <a:extLst>
              <a:ext uri="{FF2B5EF4-FFF2-40B4-BE49-F238E27FC236}">
                <a16:creationId xmlns:a16="http://schemas.microsoft.com/office/drawing/2014/main" id="{3325B75A-96E5-76D9-2050-71C8CFC313C3}"/>
              </a:ext>
            </a:extLst>
          </p:cNvPr>
          <p:cNvSpPr txBox="1"/>
          <p:nvPr/>
        </p:nvSpPr>
        <p:spPr>
          <a:xfrm>
            <a:off x="267147" y="4121115"/>
            <a:ext cx="279595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Difference</a:t>
            </a:r>
            <a:r>
              <a:rPr kumimoji="0" lang="fr-FR" sz="1200" b="0" i="0" u="none" strike="noStrike" kern="1200" cap="none" spc="0" normalizeH="0" baseline="0" noProof="0" dirty="0">
                <a:ln>
                  <a:noFill/>
                </a:ln>
                <a:solidFill>
                  <a:prstClr val="black"/>
                </a:solidFill>
                <a:effectLst/>
                <a:uLnTx/>
                <a:uFillTx/>
                <a:latin typeface="Calibri"/>
                <a:ea typeface="+mn-ea"/>
                <a:cs typeface="+mn-cs"/>
              </a:rPr>
              <a:t> in CR rates : </a:t>
            </a:r>
            <a:r>
              <a:rPr kumimoji="0" lang="fr-FR" sz="1200" b="1" i="0" u="none" strike="noStrike" kern="1200" cap="none" spc="0" normalizeH="0" baseline="0" noProof="0" dirty="0">
                <a:ln>
                  <a:noFill/>
                </a:ln>
                <a:solidFill>
                  <a:srgbClr val="C00000"/>
                </a:solidFill>
                <a:effectLst/>
                <a:uLnTx/>
                <a:uFillTx/>
                <a:latin typeface="Calibri"/>
                <a:ea typeface="+mn-ea"/>
                <a:cs typeface="+mn-cs"/>
              </a:rPr>
              <a:t>6,4 %</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90% Confidence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intervals</a:t>
            </a:r>
            <a:r>
              <a:rPr kumimoji="0" lang="fr-FR" sz="1200" b="0" i="0" u="none" strike="noStrike" kern="1200" cap="none" spc="0" normalizeH="0" baseline="0" noProof="0" dirty="0">
                <a:ln>
                  <a:noFill/>
                </a:ln>
                <a:solidFill>
                  <a:prstClr val="black"/>
                </a:solidFill>
                <a:effectLst/>
                <a:uLnTx/>
                <a:uFillTx/>
                <a:latin typeface="Calibri"/>
                <a:ea typeface="+mn-ea"/>
                <a:cs typeface="+mn-cs"/>
              </a:rPr>
              <a:t> : </a:t>
            </a:r>
            <a:r>
              <a:rPr kumimoji="0" lang="fr-FR" sz="1200" b="1" i="0" u="none" strike="noStrike" kern="1200" cap="none" spc="0" normalizeH="0" baseline="0" noProof="0" dirty="0">
                <a:ln>
                  <a:noFill/>
                </a:ln>
                <a:solidFill>
                  <a:srgbClr val="C00000"/>
                </a:solidFill>
                <a:effectLst/>
                <a:uLnTx/>
                <a:uFillTx/>
                <a:latin typeface="Calibri"/>
                <a:ea typeface="+mn-ea"/>
                <a:cs typeface="+mn-cs"/>
              </a:rPr>
              <a:t>-6,1 % ; 19,0 %</a:t>
            </a:r>
          </a:p>
        </p:txBody>
      </p:sp>
      <p:sp>
        <p:nvSpPr>
          <p:cNvPr id="37" name="ZoneTexte 36">
            <a:extLst>
              <a:ext uri="{FF2B5EF4-FFF2-40B4-BE49-F238E27FC236}">
                <a16:creationId xmlns:a16="http://schemas.microsoft.com/office/drawing/2014/main" id="{571E51BB-F43A-2346-44B1-B8BCDD131DD9}"/>
              </a:ext>
            </a:extLst>
          </p:cNvPr>
          <p:cNvSpPr txBox="1"/>
          <p:nvPr/>
        </p:nvSpPr>
        <p:spPr>
          <a:xfrm>
            <a:off x="4437052" y="3904742"/>
            <a:ext cx="43633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10 %</a:t>
            </a:r>
          </a:p>
        </p:txBody>
      </p:sp>
      <p:grpSp>
        <p:nvGrpSpPr>
          <p:cNvPr id="1094" name="Groupe 1093">
            <a:extLst>
              <a:ext uri="{FF2B5EF4-FFF2-40B4-BE49-F238E27FC236}">
                <a16:creationId xmlns:a16="http://schemas.microsoft.com/office/drawing/2014/main" id="{BA24678F-8EC1-E558-47E9-5C89C33FFD1A}"/>
              </a:ext>
            </a:extLst>
          </p:cNvPr>
          <p:cNvGrpSpPr/>
          <p:nvPr/>
        </p:nvGrpSpPr>
        <p:grpSpPr>
          <a:xfrm>
            <a:off x="6721913" y="2858864"/>
            <a:ext cx="4111080" cy="2679693"/>
            <a:chOff x="1325563" y="3749675"/>
            <a:chExt cx="3921125" cy="2555876"/>
          </a:xfrm>
        </p:grpSpPr>
        <p:sp>
          <p:nvSpPr>
            <p:cNvPr id="44" name="Freeform 22">
              <a:extLst>
                <a:ext uri="{FF2B5EF4-FFF2-40B4-BE49-F238E27FC236}">
                  <a16:creationId xmlns:a16="http://schemas.microsoft.com/office/drawing/2014/main" id="{0B633347-C8CF-A54D-541C-EC0B311D656C}"/>
                </a:ext>
              </a:extLst>
            </p:cNvPr>
            <p:cNvSpPr>
              <a:spLocks/>
            </p:cNvSpPr>
            <p:nvPr/>
          </p:nvSpPr>
          <p:spPr bwMode="auto">
            <a:xfrm>
              <a:off x="1423988" y="3749675"/>
              <a:ext cx="3822700" cy="2555875"/>
            </a:xfrm>
            <a:custGeom>
              <a:avLst/>
              <a:gdLst>
                <a:gd name="T0" fmla="*/ 12040 w 12040"/>
                <a:gd name="T1" fmla="*/ 8049 h 8049"/>
                <a:gd name="T2" fmla="*/ 0 w 12040"/>
                <a:gd name="T3" fmla="*/ 8049 h 8049"/>
                <a:gd name="T4" fmla="*/ 0 w 12040"/>
                <a:gd name="T5" fmla="*/ 0 h 8049"/>
              </a:gdLst>
              <a:ahLst/>
              <a:cxnLst>
                <a:cxn ang="0">
                  <a:pos x="T0" y="T1"/>
                </a:cxn>
                <a:cxn ang="0">
                  <a:pos x="T2" y="T3"/>
                </a:cxn>
                <a:cxn ang="0">
                  <a:pos x="T4" y="T5"/>
                </a:cxn>
              </a:cxnLst>
              <a:rect l="0" t="0" r="r" b="b"/>
              <a:pathLst>
                <a:path w="12040" h="8049">
                  <a:moveTo>
                    <a:pt x="12040" y="8049"/>
                  </a:moveTo>
                  <a:lnTo>
                    <a:pt x="0" y="804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Line 23">
              <a:extLst>
                <a:ext uri="{FF2B5EF4-FFF2-40B4-BE49-F238E27FC236}">
                  <a16:creationId xmlns:a16="http://schemas.microsoft.com/office/drawing/2014/main" id="{47194308-F316-080B-9D20-5D8BDD97A25A}"/>
                </a:ext>
              </a:extLst>
            </p:cNvPr>
            <p:cNvSpPr>
              <a:spLocks noChangeShapeType="1"/>
            </p:cNvSpPr>
            <p:nvPr/>
          </p:nvSpPr>
          <p:spPr bwMode="auto">
            <a:xfrm>
              <a:off x="1325563" y="4398963"/>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Line 24">
              <a:extLst>
                <a:ext uri="{FF2B5EF4-FFF2-40B4-BE49-F238E27FC236}">
                  <a16:creationId xmlns:a16="http://schemas.microsoft.com/office/drawing/2014/main" id="{E5051DCB-240D-F3F4-65D4-E5AA231EFDE9}"/>
                </a:ext>
              </a:extLst>
            </p:cNvPr>
            <p:cNvSpPr>
              <a:spLocks noChangeShapeType="1"/>
            </p:cNvSpPr>
            <p:nvPr/>
          </p:nvSpPr>
          <p:spPr bwMode="auto">
            <a:xfrm>
              <a:off x="1325563" y="5033963"/>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Line 25">
              <a:extLst>
                <a:ext uri="{FF2B5EF4-FFF2-40B4-BE49-F238E27FC236}">
                  <a16:creationId xmlns:a16="http://schemas.microsoft.com/office/drawing/2014/main" id="{65B47C58-1D27-CE8A-FA35-D3A35AAACDFE}"/>
                </a:ext>
              </a:extLst>
            </p:cNvPr>
            <p:cNvSpPr>
              <a:spLocks noChangeShapeType="1"/>
            </p:cNvSpPr>
            <p:nvPr/>
          </p:nvSpPr>
          <p:spPr bwMode="auto">
            <a:xfrm>
              <a:off x="1325563" y="5668963"/>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Line 26">
              <a:extLst>
                <a:ext uri="{FF2B5EF4-FFF2-40B4-BE49-F238E27FC236}">
                  <a16:creationId xmlns:a16="http://schemas.microsoft.com/office/drawing/2014/main" id="{B1441F9B-78AB-80DC-86ED-9B65EB28C5CD}"/>
                </a:ext>
              </a:extLst>
            </p:cNvPr>
            <p:cNvSpPr>
              <a:spLocks noChangeShapeType="1"/>
            </p:cNvSpPr>
            <p:nvPr/>
          </p:nvSpPr>
          <p:spPr bwMode="auto">
            <a:xfrm>
              <a:off x="1325563" y="6305550"/>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Line 27">
              <a:extLst>
                <a:ext uri="{FF2B5EF4-FFF2-40B4-BE49-F238E27FC236}">
                  <a16:creationId xmlns:a16="http://schemas.microsoft.com/office/drawing/2014/main" id="{A77FFECD-EAA0-C89D-E053-502F5DD947C9}"/>
                </a:ext>
              </a:extLst>
            </p:cNvPr>
            <p:cNvSpPr>
              <a:spLocks noChangeShapeType="1"/>
            </p:cNvSpPr>
            <p:nvPr/>
          </p:nvSpPr>
          <p:spPr bwMode="auto">
            <a:xfrm>
              <a:off x="1325563" y="3763963"/>
              <a:ext cx="984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Rectangle 28">
              <a:extLst>
                <a:ext uri="{FF2B5EF4-FFF2-40B4-BE49-F238E27FC236}">
                  <a16:creationId xmlns:a16="http://schemas.microsoft.com/office/drawing/2014/main" id="{D5FD2BBA-C0FE-0E1E-9F26-420C6CA0C90C}"/>
                </a:ext>
              </a:extLst>
            </p:cNvPr>
            <p:cNvSpPr>
              <a:spLocks noChangeArrowheads="1"/>
            </p:cNvSpPr>
            <p:nvPr/>
          </p:nvSpPr>
          <p:spPr bwMode="auto">
            <a:xfrm>
              <a:off x="1592263" y="3778250"/>
              <a:ext cx="812800" cy="144463"/>
            </a:xfrm>
            <a:prstGeom prst="rect">
              <a:avLst/>
            </a:prstGeom>
            <a:solidFill>
              <a:srgbClr val="66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29">
              <a:extLst>
                <a:ext uri="{FF2B5EF4-FFF2-40B4-BE49-F238E27FC236}">
                  <a16:creationId xmlns:a16="http://schemas.microsoft.com/office/drawing/2014/main" id="{8D1D35E1-43D6-BD58-37B0-03588A4D034C}"/>
                </a:ext>
              </a:extLst>
            </p:cNvPr>
            <p:cNvSpPr>
              <a:spLocks noChangeArrowheads="1"/>
            </p:cNvSpPr>
            <p:nvPr/>
          </p:nvSpPr>
          <p:spPr bwMode="auto">
            <a:xfrm>
              <a:off x="1592263" y="3922713"/>
              <a:ext cx="812800" cy="18415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ctangle 30">
              <a:extLst>
                <a:ext uri="{FF2B5EF4-FFF2-40B4-BE49-F238E27FC236}">
                  <a16:creationId xmlns:a16="http://schemas.microsoft.com/office/drawing/2014/main" id="{EF3B645D-E0A7-8364-665D-DD62DF656250}"/>
                </a:ext>
              </a:extLst>
            </p:cNvPr>
            <p:cNvSpPr>
              <a:spLocks noChangeArrowheads="1"/>
            </p:cNvSpPr>
            <p:nvPr/>
          </p:nvSpPr>
          <p:spPr bwMode="auto">
            <a:xfrm>
              <a:off x="1592263" y="4106863"/>
              <a:ext cx="812800" cy="650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31">
              <a:extLst>
                <a:ext uri="{FF2B5EF4-FFF2-40B4-BE49-F238E27FC236}">
                  <a16:creationId xmlns:a16="http://schemas.microsoft.com/office/drawing/2014/main" id="{4B90596E-6DDE-1670-69D5-C7200CF3BF5C}"/>
                </a:ext>
              </a:extLst>
            </p:cNvPr>
            <p:cNvSpPr>
              <a:spLocks noChangeArrowheads="1"/>
            </p:cNvSpPr>
            <p:nvPr/>
          </p:nvSpPr>
          <p:spPr bwMode="auto">
            <a:xfrm>
              <a:off x="1592263" y="4171950"/>
              <a:ext cx="812800" cy="80963"/>
            </a:xfrm>
            <a:prstGeom prst="rect">
              <a:avLst/>
            </a:prstGeom>
            <a:solidFill>
              <a:srgbClr val="66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32">
              <a:extLst>
                <a:ext uri="{FF2B5EF4-FFF2-40B4-BE49-F238E27FC236}">
                  <a16:creationId xmlns:a16="http://schemas.microsoft.com/office/drawing/2014/main" id="{0BB708D9-0BBA-1251-48EE-77AE2C7425E4}"/>
                </a:ext>
              </a:extLst>
            </p:cNvPr>
            <p:cNvSpPr>
              <a:spLocks noChangeArrowheads="1"/>
            </p:cNvSpPr>
            <p:nvPr/>
          </p:nvSpPr>
          <p:spPr bwMode="auto">
            <a:xfrm>
              <a:off x="1592263" y="4252913"/>
              <a:ext cx="812800" cy="438150"/>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Rectangle 33">
              <a:extLst>
                <a:ext uri="{FF2B5EF4-FFF2-40B4-BE49-F238E27FC236}">
                  <a16:creationId xmlns:a16="http://schemas.microsoft.com/office/drawing/2014/main" id="{E0B49484-4FAF-8B2F-9ED5-A40449A2C5F6}"/>
                </a:ext>
              </a:extLst>
            </p:cNvPr>
            <p:cNvSpPr>
              <a:spLocks noChangeArrowheads="1"/>
            </p:cNvSpPr>
            <p:nvPr/>
          </p:nvSpPr>
          <p:spPr bwMode="auto">
            <a:xfrm>
              <a:off x="1592263" y="4691063"/>
              <a:ext cx="812800" cy="3619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Rectangle 34">
              <a:extLst>
                <a:ext uri="{FF2B5EF4-FFF2-40B4-BE49-F238E27FC236}">
                  <a16:creationId xmlns:a16="http://schemas.microsoft.com/office/drawing/2014/main" id="{7D377019-A3CB-5D05-C9B5-BDCB067F7E87}"/>
                </a:ext>
              </a:extLst>
            </p:cNvPr>
            <p:cNvSpPr>
              <a:spLocks noChangeArrowheads="1"/>
            </p:cNvSpPr>
            <p:nvPr/>
          </p:nvSpPr>
          <p:spPr bwMode="auto">
            <a:xfrm>
              <a:off x="1592263" y="5053013"/>
              <a:ext cx="812800" cy="12525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Rectangle 35">
              <a:extLst>
                <a:ext uri="{FF2B5EF4-FFF2-40B4-BE49-F238E27FC236}">
                  <a16:creationId xmlns:a16="http://schemas.microsoft.com/office/drawing/2014/main" id="{69F5AF9D-7262-87C1-9A37-533B12540CE2}"/>
                </a:ext>
              </a:extLst>
            </p:cNvPr>
            <p:cNvSpPr>
              <a:spLocks noChangeArrowheads="1"/>
            </p:cNvSpPr>
            <p:nvPr/>
          </p:nvSpPr>
          <p:spPr bwMode="auto">
            <a:xfrm>
              <a:off x="2909888" y="3778250"/>
              <a:ext cx="814388" cy="111125"/>
            </a:xfrm>
            <a:prstGeom prst="rect">
              <a:avLst/>
            </a:prstGeom>
            <a:solidFill>
              <a:srgbClr val="66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Rectangle 36">
              <a:extLst>
                <a:ext uri="{FF2B5EF4-FFF2-40B4-BE49-F238E27FC236}">
                  <a16:creationId xmlns:a16="http://schemas.microsoft.com/office/drawing/2014/main" id="{43BE89B5-4B54-C3DC-A5B6-E0FEF40FDDD5}"/>
                </a:ext>
              </a:extLst>
            </p:cNvPr>
            <p:cNvSpPr>
              <a:spLocks noChangeArrowheads="1"/>
            </p:cNvSpPr>
            <p:nvPr/>
          </p:nvSpPr>
          <p:spPr bwMode="auto">
            <a:xfrm>
              <a:off x="2909888" y="3889375"/>
              <a:ext cx="814388" cy="392113"/>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Rectangle 37">
              <a:extLst>
                <a:ext uri="{FF2B5EF4-FFF2-40B4-BE49-F238E27FC236}">
                  <a16:creationId xmlns:a16="http://schemas.microsoft.com/office/drawing/2014/main" id="{26CC4ACA-8B78-CFE1-D90F-B496CDEB05D1}"/>
                </a:ext>
              </a:extLst>
            </p:cNvPr>
            <p:cNvSpPr>
              <a:spLocks noChangeArrowheads="1"/>
            </p:cNvSpPr>
            <p:nvPr/>
          </p:nvSpPr>
          <p:spPr bwMode="auto">
            <a:xfrm>
              <a:off x="2909888" y="4281488"/>
              <a:ext cx="814388" cy="555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38">
              <a:extLst>
                <a:ext uri="{FF2B5EF4-FFF2-40B4-BE49-F238E27FC236}">
                  <a16:creationId xmlns:a16="http://schemas.microsoft.com/office/drawing/2014/main" id="{D9E0DD79-DAE3-1BFC-95A9-B8832B7D7D46}"/>
                </a:ext>
              </a:extLst>
            </p:cNvPr>
            <p:cNvSpPr>
              <a:spLocks noChangeArrowheads="1"/>
            </p:cNvSpPr>
            <p:nvPr/>
          </p:nvSpPr>
          <p:spPr bwMode="auto">
            <a:xfrm>
              <a:off x="2909888" y="4337050"/>
              <a:ext cx="814388" cy="236538"/>
            </a:xfrm>
            <a:prstGeom prst="rect">
              <a:avLst/>
            </a:prstGeom>
            <a:solidFill>
              <a:srgbClr val="66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39">
              <a:extLst>
                <a:ext uri="{FF2B5EF4-FFF2-40B4-BE49-F238E27FC236}">
                  <a16:creationId xmlns:a16="http://schemas.microsoft.com/office/drawing/2014/main" id="{46D449B1-6164-2129-E89F-65992990A179}"/>
                </a:ext>
              </a:extLst>
            </p:cNvPr>
            <p:cNvSpPr>
              <a:spLocks noChangeArrowheads="1"/>
            </p:cNvSpPr>
            <p:nvPr/>
          </p:nvSpPr>
          <p:spPr bwMode="auto">
            <a:xfrm>
              <a:off x="2909888" y="4573588"/>
              <a:ext cx="814388" cy="230188"/>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40">
              <a:extLst>
                <a:ext uri="{FF2B5EF4-FFF2-40B4-BE49-F238E27FC236}">
                  <a16:creationId xmlns:a16="http://schemas.microsoft.com/office/drawing/2014/main" id="{473B26F8-E785-2236-71ED-032F09BF32F9}"/>
                </a:ext>
              </a:extLst>
            </p:cNvPr>
            <p:cNvSpPr>
              <a:spLocks noChangeArrowheads="1"/>
            </p:cNvSpPr>
            <p:nvPr/>
          </p:nvSpPr>
          <p:spPr bwMode="auto">
            <a:xfrm>
              <a:off x="2909888" y="5222875"/>
              <a:ext cx="814388" cy="10826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Rectangle 41">
              <a:extLst>
                <a:ext uri="{FF2B5EF4-FFF2-40B4-BE49-F238E27FC236}">
                  <a16:creationId xmlns:a16="http://schemas.microsoft.com/office/drawing/2014/main" id="{2934ED09-E795-5EAE-A338-F5CF68D3EAA2}"/>
                </a:ext>
              </a:extLst>
            </p:cNvPr>
            <p:cNvSpPr>
              <a:spLocks noChangeArrowheads="1"/>
            </p:cNvSpPr>
            <p:nvPr/>
          </p:nvSpPr>
          <p:spPr bwMode="auto">
            <a:xfrm>
              <a:off x="2909888" y="4803775"/>
              <a:ext cx="814388" cy="4191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Rectangle 42">
              <a:extLst>
                <a:ext uri="{FF2B5EF4-FFF2-40B4-BE49-F238E27FC236}">
                  <a16:creationId xmlns:a16="http://schemas.microsoft.com/office/drawing/2014/main" id="{691979C1-3F76-E2C2-3439-A936A41536EA}"/>
                </a:ext>
              </a:extLst>
            </p:cNvPr>
            <p:cNvSpPr>
              <a:spLocks noChangeArrowheads="1"/>
            </p:cNvSpPr>
            <p:nvPr/>
          </p:nvSpPr>
          <p:spPr bwMode="auto">
            <a:xfrm>
              <a:off x="4235450" y="3778250"/>
              <a:ext cx="814388" cy="130175"/>
            </a:xfrm>
            <a:prstGeom prst="rect">
              <a:avLst/>
            </a:prstGeom>
            <a:solidFill>
              <a:srgbClr val="66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Rectangle 43">
              <a:extLst>
                <a:ext uri="{FF2B5EF4-FFF2-40B4-BE49-F238E27FC236}">
                  <a16:creationId xmlns:a16="http://schemas.microsoft.com/office/drawing/2014/main" id="{C3C9BCB2-6A16-15B8-C79F-4C42F2DC794D}"/>
                </a:ext>
              </a:extLst>
            </p:cNvPr>
            <p:cNvSpPr>
              <a:spLocks noChangeArrowheads="1"/>
            </p:cNvSpPr>
            <p:nvPr/>
          </p:nvSpPr>
          <p:spPr bwMode="auto">
            <a:xfrm>
              <a:off x="4235450" y="3908425"/>
              <a:ext cx="814388" cy="277813"/>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6" name="Rectangle 44">
              <a:extLst>
                <a:ext uri="{FF2B5EF4-FFF2-40B4-BE49-F238E27FC236}">
                  <a16:creationId xmlns:a16="http://schemas.microsoft.com/office/drawing/2014/main" id="{70DCAA56-D742-8FD0-2A74-19C175B4B057}"/>
                </a:ext>
              </a:extLst>
            </p:cNvPr>
            <p:cNvSpPr>
              <a:spLocks noChangeArrowheads="1"/>
            </p:cNvSpPr>
            <p:nvPr/>
          </p:nvSpPr>
          <p:spPr bwMode="auto">
            <a:xfrm>
              <a:off x="4235450" y="4186238"/>
              <a:ext cx="814388" cy="666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Rectangle 45">
              <a:extLst>
                <a:ext uri="{FF2B5EF4-FFF2-40B4-BE49-F238E27FC236}">
                  <a16:creationId xmlns:a16="http://schemas.microsoft.com/office/drawing/2014/main" id="{99930939-604E-4400-EC32-D81F35C6E57A}"/>
                </a:ext>
              </a:extLst>
            </p:cNvPr>
            <p:cNvSpPr>
              <a:spLocks noChangeArrowheads="1"/>
            </p:cNvSpPr>
            <p:nvPr/>
          </p:nvSpPr>
          <p:spPr bwMode="auto">
            <a:xfrm>
              <a:off x="4235450" y="4252913"/>
              <a:ext cx="814388" cy="165100"/>
            </a:xfrm>
            <a:prstGeom prst="rect">
              <a:avLst/>
            </a:prstGeom>
            <a:solidFill>
              <a:srgbClr val="66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8" name="Rectangle 46">
              <a:extLst>
                <a:ext uri="{FF2B5EF4-FFF2-40B4-BE49-F238E27FC236}">
                  <a16:creationId xmlns:a16="http://schemas.microsoft.com/office/drawing/2014/main" id="{1CF3F88B-0429-7F76-AA7A-D0DBC4343EFE}"/>
                </a:ext>
              </a:extLst>
            </p:cNvPr>
            <p:cNvSpPr>
              <a:spLocks noChangeArrowheads="1"/>
            </p:cNvSpPr>
            <p:nvPr/>
          </p:nvSpPr>
          <p:spPr bwMode="auto">
            <a:xfrm>
              <a:off x="4235450" y="4418013"/>
              <a:ext cx="814388" cy="333375"/>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0" name="Rectangle 47">
              <a:extLst>
                <a:ext uri="{FF2B5EF4-FFF2-40B4-BE49-F238E27FC236}">
                  <a16:creationId xmlns:a16="http://schemas.microsoft.com/office/drawing/2014/main" id="{5AC7D155-8493-3728-8C33-3DFDCD625E43}"/>
                </a:ext>
              </a:extLst>
            </p:cNvPr>
            <p:cNvSpPr>
              <a:spLocks noChangeArrowheads="1"/>
            </p:cNvSpPr>
            <p:nvPr/>
          </p:nvSpPr>
          <p:spPr bwMode="auto">
            <a:xfrm>
              <a:off x="4235450" y="5143500"/>
              <a:ext cx="814388" cy="116205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1" name="Rectangle 48">
              <a:extLst>
                <a:ext uri="{FF2B5EF4-FFF2-40B4-BE49-F238E27FC236}">
                  <a16:creationId xmlns:a16="http://schemas.microsoft.com/office/drawing/2014/main" id="{DA9DD74A-96C4-A532-CED7-78C64673A5C8}"/>
                </a:ext>
              </a:extLst>
            </p:cNvPr>
            <p:cNvSpPr>
              <a:spLocks noChangeArrowheads="1"/>
            </p:cNvSpPr>
            <p:nvPr/>
          </p:nvSpPr>
          <p:spPr bwMode="auto">
            <a:xfrm>
              <a:off x="4235450" y="4751388"/>
              <a:ext cx="814388" cy="392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2" name="Freeform 49">
              <a:extLst>
                <a:ext uri="{FF2B5EF4-FFF2-40B4-BE49-F238E27FC236}">
                  <a16:creationId xmlns:a16="http://schemas.microsoft.com/office/drawing/2014/main" id="{4AE13308-E6E0-F765-FB05-35725FA6D15E}"/>
                </a:ext>
              </a:extLst>
            </p:cNvPr>
            <p:cNvSpPr>
              <a:spLocks/>
            </p:cNvSpPr>
            <p:nvPr/>
          </p:nvSpPr>
          <p:spPr bwMode="auto">
            <a:xfrm>
              <a:off x="4235450" y="3778250"/>
              <a:ext cx="814388" cy="130175"/>
            </a:xfrm>
            <a:custGeom>
              <a:avLst/>
              <a:gdLst>
                <a:gd name="T0" fmla="*/ 2563 w 2563"/>
                <a:gd name="T1" fmla="*/ 411 h 411"/>
                <a:gd name="T2" fmla="*/ 2563 w 2563"/>
                <a:gd name="T3" fmla="*/ 0 h 411"/>
                <a:gd name="T4" fmla="*/ 0 w 2563"/>
                <a:gd name="T5" fmla="*/ 0 h 411"/>
                <a:gd name="T6" fmla="*/ 0 w 2563"/>
                <a:gd name="T7" fmla="*/ 411 h 411"/>
              </a:gdLst>
              <a:ahLst/>
              <a:cxnLst>
                <a:cxn ang="0">
                  <a:pos x="T0" y="T1"/>
                </a:cxn>
                <a:cxn ang="0">
                  <a:pos x="T2" y="T3"/>
                </a:cxn>
                <a:cxn ang="0">
                  <a:pos x="T4" y="T5"/>
                </a:cxn>
                <a:cxn ang="0">
                  <a:pos x="T6" y="T7"/>
                </a:cxn>
              </a:cxnLst>
              <a:rect l="0" t="0" r="r" b="b"/>
              <a:pathLst>
                <a:path w="2563" h="411">
                  <a:moveTo>
                    <a:pt x="2563" y="411"/>
                  </a:moveTo>
                  <a:lnTo>
                    <a:pt x="2563" y="0"/>
                  </a:lnTo>
                  <a:lnTo>
                    <a:pt x="0" y="0"/>
                  </a:lnTo>
                  <a:lnTo>
                    <a:pt x="0" y="41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3" name="Line 50">
              <a:extLst>
                <a:ext uri="{FF2B5EF4-FFF2-40B4-BE49-F238E27FC236}">
                  <a16:creationId xmlns:a16="http://schemas.microsoft.com/office/drawing/2014/main" id="{7E77D97E-3264-0AAE-2B18-FB7FC07FDFC6}"/>
                </a:ext>
              </a:extLst>
            </p:cNvPr>
            <p:cNvSpPr>
              <a:spLocks noChangeShapeType="1"/>
            </p:cNvSpPr>
            <p:nvPr/>
          </p:nvSpPr>
          <p:spPr bwMode="auto">
            <a:xfrm flipV="1">
              <a:off x="5049838" y="418623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4" name="Line 51">
              <a:extLst>
                <a:ext uri="{FF2B5EF4-FFF2-40B4-BE49-F238E27FC236}">
                  <a16:creationId xmlns:a16="http://schemas.microsoft.com/office/drawing/2014/main" id="{C3179834-7625-5842-3EC2-134F80F5761D}"/>
                </a:ext>
              </a:extLst>
            </p:cNvPr>
            <p:cNvSpPr>
              <a:spLocks noChangeShapeType="1"/>
            </p:cNvSpPr>
            <p:nvPr/>
          </p:nvSpPr>
          <p:spPr bwMode="auto">
            <a:xfrm flipV="1">
              <a:off x="5049838" y="3908425"/>
              <a:ext cx="0" cy="277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5" name="Line 52">
              <a:extLst>
                <a:ext uri="{FF2B5EF4-FFF2-40B4-BE49-F238E27FC236}">
                  <a16:creationId xmlns:a16="http://schemas.microsoft.com/office/drawing/2014/main" id="{76FB183A-3441-6B5A-1641-BF77F0DB7DB6}"/>
                </a:ext>
              </a:extLst>
            </p:cNvPr>
            <p:cNvSpPr>
              <a:spLocks noChangeShapeType="1"/>
            </p:cNvSpPr>
            <p:nvPr/>
          </p:nvSpPr>
          <p:spPr bwMode="auto">
            <a:xfrm flipV="1">
              <a:off x="5049838" y="4418013"/>
              <a:ext cx="0" cy="333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6" name="Line 53">
              <a:extLst>
                <a:ext uri="{FF2B5EF4-FFF2-40B4-BE49-F238E27FC236}">
                  <a16:creationId xmlns:a16="http://schemas.microsoft.com/office/drawing/2014/main" id="{E0BA3CA3-1C74-F2BC-6CE0-DE442B7F2071}"/>
                </a:ext>
              </a:extLst>
            </p:cNvPr>
            <p:cNvSpPr>
              <a:spLocks noChangeShapeType="1"/>
            </p:cNvSpPr>
            <p:nvPr/>
          </p:nvSpPr>
          <p:spPr bwMode="auto">
            <a:xfrm flipV="1">
              <a:off x="5049838" y="4252913"/>
              <a:ext cx="0" cy="1651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7" name="Freeform 54">
              <a:extLst>
                <a:ext uri="{FF2B5EF4-FFF2-40B4-BE49-F238E27FC236}">
                  <a16:creationId xmlns:a16="http://schemas.microsoft.com/office/drawing/2014/main" id="{C175335C-66FA-E4E2-DD8F-518C9F894CA0}"/>
                </a:ext>
              </a:extLst>
            </p:cNvPr>
            <p:cNvSpPr>
              <a:spLocks/>
            </p:cNvSpPr>
            <p:nvPr/>
          </p:nvSpPr>
          <p:spPr bwMode="auto">
            <a:xfrm>
              <a:off x="2909888" y="3778250"/>
              <a:ext cx="814388" cy="111125"/>
            </a:xfrm>
            <a:custGeom>
              <a:avLst/>
              <a:gdLst>
                <a:gd name="T0" fmla="*/ 2562 w 2562"/>
                <a:gd name="T1" fmla="*/ 351 h 351"/>
                <a:gd name="T2" fmla="*/ 2562 w 2562"/>
                <a:gd name="T3" fmla="*/ 0 h 351"/>
                <a:gd name="T4" fmla="*/ 0 w 2562"/>
                <a:gd name="T5" fmla="*/ 0 h 351"/>
                <a:gd name="T6" fmla="*/ 0 w 2562"/>
                <a:gd name="T7" fmla="*/ 351 h 351"/>
              </a:gdLst>
              <a:ahLst/>
              <a:cxnLst>
                <a:cxn ang="0">
                  <a:pos x="T0" y="T1"/>
                </a:cxn>
                <a:cxn ang="0">
                  <a:pos x="T2" y="T3"/>
                </a:cxn>
                <a:cxn ang="0">
                  <a:pos x="T4" y="T5"/>
                </a:cxn>
                <a:cxn ang="0">
                  <a:pos x="T6" y="T7"/>
                </a:cxn>
              </a:cxnLst>
              <a:rect l="0" t="0" r="r" b="b"/>
              <a:pathLst>
                <a:path w="2562" h="351">
                  <a:moveTo>
                    <a:pt x="2562" y="351"/>
                  </a:moveTo>
                  <a:lnTo>
                    <a:pt x="2562" y="0"/>
                  </a:lnTo>
                  <a:lnTo>
                    <a:pt x="0" y="0"/>
                  </a:lnTo>
                  <a:lnTo>
                    <a:pt x="0" y="3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8" name="Line 55">
              <a:extLst>
                <a:ext uri="{FF2B5EF4-FFF2-40B4-BE49-F238E27FC236}">
                  <a16:creationId xmlns:a16="http://schemas.microsoft.com/office/drawing/2014/main" id="{985DDB68-6ECC-3BD2-E12A-73E1611F3F9E}"/>
                </a:ext>
              </a:extLst>
            </p:cNvPr>
            <p:cNvSpPr>
              <a:spLocks noChangeShapeType="1"/>
            </p:cNvSpPr>
            <p:nvPr/>
          </p:nvSpPr>
          <p:spPr bwMode="auto">
            <a:xfrm>
              <a:off x="4235450" y="418623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9" name="Line 56">
              <a:extLst>
                <a:ext uri="{FF2B5EF4-FFF2-40B4-BE49-F238E27FC236}">
                  <a16:creationId xmlns:a16="http://schemas.microsoft.com/office/drawing/2014/main" id="{C6707D38-1946-33BB-8407-D1E1705009DD}"/>
                </a:ext>
              </a:extLst>
            </p:cNvPr>
            <p:cNvSpPr>
              <a:spLocks noChangeShapeType="1"/>
            </p:cNvSpPr>
            <p:nvPr/>
          </p:nvSpPr>
          <p:spPr bwMode="auto">
            <a:xfrm>
              <a:off x="4235450" y="3908425"/>
              <a:ext cx="0" cy="277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0" name="Line 57">
              <a:extLst>
                <a:ext uri="{FF2B5EF4-FFF2-40B4-BE49-F238E27FC236}">
                  <a16:creationId xmlns:a16="http://schemas.microsoft.com/office/drawing/2014/main" id="{0BBC815D-5CD8-6629-E578-E8B278C2D327}"/>
                </a:ext>
              </a:extLst>
            </p:cNvPr>
            <p:cNvSpPr>
              <a:spLocks noChangeShapeType="1"/>
            </p:cNvSpPr>
            <p:nvPr/>
          </p:nvSpPr>
          <p:spPr bwMode="auto">
            <a:xfrm flipV="1">
              <a:off x="3724275" y="3889375"/>
              <a:ext cx="0" cy="3921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1" name="Line 58">
              <a:extLst>
                <a:ext uri="{FF2B5EF4-FFF2-40B4-BE49-F238E27FC236}">
                  <a16:creationId xmlns:a16="http://schemas.microsoft.com/office/drawing/2014/main" id="{95073D68-37C4-439C-CECC-DFD7F2767529}"/>
                </a:ext>
              </a:extLst>
            </p:cNvPr>
            <p:cNvSpPr>
              <a:spLocks noChangeShapeType="1"/>
            </p:cNvSpPr>
            <p:nvPr/>
          </p:nvSpPr>
          <p:spPr bwMode="auto">
            <a:xfrm flipV="1">
              <a:off x="3724275" y="4337050"/>
              <a:ext cx="0" cy="2365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2" name="Line 59">
              <a:extLst>
                <a:ext uri="{FF2B5EF4-FFF2-40B4-BE49-F238E27FC236}">
                  <a16:creationId xmlns:a16="http://schemas.microsoft.com/office/drawing/2014/main" id="{2BFED89D-ACDD-4615-83F8-BB8322B6A780}"/>
                </a:ext>
              </a:extLst>
            </p:cNvPr>
            <p:cNvSpPr>
              <a:spLocks noChangeShapeType="1"/>
            </p:cNvSpPr>
            <p:nvPr/>
          </p:nvSpPr>
          <p:spPr bwMode="auto">
            <a:xfrm>
              <a:off x="4235450" y="4418013"/>
              <a:ext cx="0" cy="333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3" name="Line 60">
              <a:extLst>
                <a:ext uri="{FF2B5EF4-FFF2-40B4-BE49-F238E27FC236}">
                  <a16:creationId xmlns:a16="http://schemas.microsoft.com/office/drawing/2014/main" id="{1F02C3C2-744D-3520-671F-8503D90FB2B6}"/>
                </a:ext>
              </a:extLst>
            </p:cNvPr>
            <p:cNvSpPr>
              <a:spLocks noChangeShapeType="1"/>
            </p:cNvSpPr>
            <p:nvPr/>
          </p:nvSpPr>
          <p:spPr bwMode="auto">
            <a:xfrm flipV="1">
              <a:off x="3724275" y="4573588"/>
              <a:ext cx="0" cy="2301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4" name="Line 61">
              <a:extLst>
                <a:ext uri="{FF2B5EF4-FFF2-40B4-BE49-F238E27FC236}">
                  <a16:creationId xmlns:a16="http://schemas.microsoft.com/office/drawing/2014/main" id="{198F1B2D-D9CC-DB85-ADBE-FEB4730EAF98}"/>
                </a:ext>
              </a:extLst>
            </p:cNvPr>
            <p:cNvSpPr>
              <a:spLocks noChangeShapeType="1"/>
            </p:cNvSpPr>
            <p:nvPr/>
          </p:nvSpPr>
          <p:spPr bwMode="auto">
            <a:xfrm>
              <a:off x="4235450" y="4252913"/>
              <a:ext cx="0" cy="1651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6" name="Line 62">
              <a:extLst>
                <a:ext uri="{FF2B5EF4-FFF2-40B4-BE49-F238E27FC236}">
                  <a16:creationId xmlns:a16="http://schemas.microsoft.com/office/drawing/2014/main" id="{FE1353BA-5A65-0BEA-8C5F-DA356C80F398}"/>
                </a:ext>
              </a:extLst>
            </p:cNvPr>
            <p:cNvSpPr>
              <a:spLocks noChangeShapeType="1"/>
            </p:cNvSpPr>
            <p:nvPr/>
          </p:nvSpPr>
          <p:spPr bwMode="auto">
            <a:xfrm flipV="1">
              <a:off x="3724275" y="4281488"/>
              <a:ext cx="0" cy="555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7" name="Freeform 63">
              <a:extLst>
                <a:ext uri="{FF2B5EF4-FFF2-40B4-BE49-F238E27FC236}">
                  <a16:creationId xmlns:a16="http://schemas.microsoft.com/office/drawing/2014/main" id="{F34DC212-6D7C-B064-3EAB-A827CD4CDC52}"/>
                </a:ext>
              </a:extLst>
            </p:cNvPr>
            <p:cNvSpPr>
              <a:spLocks/>
            </p:cNvSpPr>
            <p:nvPr/>
          </p:nvSpPr>
          <p:spPr bwMode="auto">
            <a:xfrm>
              <a:off x="4235450" y="5143500"/>
              <a:ext cx="814388" cy="1162050"/>
            </a:xfrm>
            <a:custGeom>
              <a:avLst/>
              <a:gdLst>
                <a:gd name="T0" fmla="*/ 0 w 2563"/>
                <a:gd name="T1" fmla="*/ 0 h 3660"/>
                <a:gd name="T2" fmla="*/ 0 w 2563"/>
                <a:gd name="T3" fmla="*/ 3660 h 3660"/>
                <a:gd name="T4" fmla="*/ 2563 w 2563"/>
                <a:gd name="T5" fmla="*/ 3660 h 3660"/>
                <a:gd name="T6" fmla="*/ 2563 w 2563"/>
                <a:gd name="T7" fmla="*/ 0 h 3660"/>
              </a:gdLst>
              <a:ahLst/>
              <a:cxnLst>
                <a:cxn ang="0">
                  <a:pos x="T0" y="T1"/>
                </a:cxn>
                <a:cxn ang="0">
                  <a:pos x="T2" y="T3"/>
                </a:cxn>
                <a:cxn ang="0">
                  <a:pos x="T4" y="T5"/>
                </a:cxn>
                <a:cxn ang="0">
                  <a:pos x="T6" y="T7"/>
                </a:cxn>
              </a:cxnLst>
              <a:rect l="0" t="0" r="r" b="b"/>
              <a:pathLst>
                <a:path w="2563" h="3660">
                  <a:moveTo>
                    <a:pt x="0" y="0"/>
                  </a:moveTo>
                  <a:lnTo>
                    <a:pt x="0" y="3660"/>
                  </a:lnTo>
                  <a:lnTo>
                    <a:pt x="2563" y="3660"/>
                  </a:lnTo>
                  <a:lnTo>
                    <a:pt x="256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8" name="Freeform 64">
              <a:extLst>
                <a:ext uri="{FF2B5EF4-FFF2-40B4-BE49-F238E27FC236}">
                  <a16:creationId xmlns:a16="http://schemas.microsoft.com/office/drawing/2014/main" id="{1BA39A4C-9D33-4ED2-F1B6-931BD3921CEC}"/>
                </a:ext>
              </a:extLst>
            </p:cNvPr>
            <p:cNvSpPr>
              <a:spLocks/>
            </p:cNvSpPr>
            <p:nvPr/>
          </p:nvSpPr>
          <p:spPr bwMode="auto">
            <a:xfrm>
              <a:off x="2909888" y="5222875"/>
              <a:ext cx="814388" cy="1082675"/>
            </a:xfrm>
            <a:custGeom>
              <a:avLst/>
              <a:gdLst>
                <a:gd name="T0" fmla="*/ 0 w 2562"/>
                <a:gd name="T1" fmla="*/ 0 h 3408"/>
                <a:gd name="T2" fmla="*/ 0 w 2562"/>
                <a:gd name="T3" fmla="*/ 3408 h 3408"/>
                <a:gd name="T4" fmla="*/ 2562 w 2562"/>
                <a:gd name="T5" fmla="*/ 3408 h 3408"/>
                <a:gd name="T6" fmla="*/ 2562 w 2562"/>
                <a:gd name="T7" fmla="*/ 0 h 3408"/>
              </a:gdLst>
              <a:ahLst/>
              <a:cxnLst>
                <a:cxn ang="0">
                  <a:pos x="T0" y="T1"/>
                </a:cxn>
                <a:cxn ang="0">
                  <a:pos x="T2" y="T3"/>
                </a:cxn>
                <a:cxn ang="0">
                  <a:pos x="T4" y="T5"/>
                </a:cxn>
                <a:cxn ang="0">
                  <a:pos x="T6" y="T7"/>
                </a:cxn>
              </a:cxnLst>
              <a:rect l="0" t="0" r="r" b="b"/>
              <a:pathLst>
                <a:path w="2562" h="3408">
                  <a:moveTo>
                    <a:pt x="0" y="0"/>
                  </a:moveTo>
                  <a:lnTo>
                    <a:pt x="0" y="3408"/>
                  </a:lnTo>
                  <a:lnTo>
                    <a:pt x="2562" y="3408"/>
                  </a:lnTo>
                  <a:lnTo>
                    <a:pt x="256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9" name="Line 65">
              <a:extLst>
                <a:ext uri="{FF2B5EF4-FFF2-40B4-BE49-F238E27FC236}">
                  <a16:creationId xmlns:a16="http://schemas.microsoft.com/office/drawing/2014/main" id="{66FF6BCE-4204-49EC-DC09-9F0D247036C5}"/>
                </a:ext>
              </a:extLst>
            </p:cNvPr>
            <p:cNvSpPr>
              <a:spLocks noChangeShapeType="1"/>
            </p:cNvSpPr>
            <p:nvPr/>
          </p:nvSpPr>
          <p:spPr bwMode="auto">
            <a:xfrm flipH="1">
              <a:off x="4235450" y="5143500"/>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0" name="Line 66">
              <a:extLst>
                <a:ext uri="{FF2B5EF4-FFF2-40B4-BE49-F238E27FC236}">
                  <a16:creationId xmlns:a16="http://schemas.microsoft.com/office/drawing/2014/main" id="{78218411-00C2-9586-E0A1-8FA779937C09}"/>
                </a:ext>
              </a:extLst>
            </p:cNvPr>
            <p:cNvSpPr>
              <a:spLocks noChangeShapeType="1"/>
            </p:cNvSpPr>
            <p:nvPr/>
          </p:nvSpPr>
          <p:spPr bwMode="auto">
            <a:xfrm>
              <a:off x="4235450" y="4751388"/>
              <a:ext cx="0" cy="3921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1" name="Line 67">
              <a:extLst>
                <a:ext uri="{FF2B5EF4-FFF2-40B4-BE49-F238E27FC236}">
                  <a16:creationId xmlns:a16="http://schemas.microsoft.com/office/drawing/2014/main" id="{E3017221-72D5-C62E-A2CA-7B591BC7366B}"/>
                </a:ext>
              </a:extLst>
            </p:cNvPr>
            <p:cNvSpPr>
              <a:spLocks noChangeShapeType="1"/>
            </p:cNvSpPr>
            <p:nvPr/>
          </p:nvSpPr>
          <p:spPr bwMode="auto">
            <a:xfrm flipV="1">
              <a:off x="5049838" y="4751388"/>
              <a:ext cx="0" cy="3921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2" name="Line 68">
              <a:extLst>
                <a:ext uri="{FF2B5EF4-FFF2-40B4-BE49-F238E27FC236}">
                  <a16:creationId xmlns:a16="http://schemas.microsoft.com/office/drawing/2014/main" id="{6606F78C-BED8-96B0-32EC-FE737EA4F676}"/>
                </a:ext>
              </a:extLst>
            </p:cNvPr>
            <p:cNvSpPr>
              <a:spLocks noChangeShapeType="1"/>
            </p:cNvSpPr>
            <p:nvPr/>
          </p:nvSpPr>
          <p:spPr bwMode="auto">
            <a:xfrm flipH="1">
              <a:off x="4235450" y="4751388"/>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3" name="Line 69">
              <a:extLst>
                <a:ext uri="{FF2B5EF4-FFF2-40B4-BE49-F238E27FC236}">
                  <a16:creationId xmlns:a16="http://schemas.microsoft.com/office/drawing/2014/main" id="{9B246A9C-7F7B-72CC-A9BC-3F97E0F64135}"/>
                </a:ext>
              </a:extLst>
            </p:cNvPr>
            <p:cNvSpPr>
              <a:spLocks noChangeShapeType="1"/>
            </p:cNvSpPr>
            <p:nvPr/>
          </p:nvSpPr>
          <p:spPr bwMode="auto">
            <a:xfrm flipH="1">
              <a:off x="4235450" y="4418013"/>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4" name="Line 70">
              <a:extLst>
                <a:ext uri="{FF2B5EF4-FFF2-40B4-BE49-F238E27FC236}">
                  <a16:creationId xmlns:a16="http://schemas.microsoft.com/office/drawing/2014/main" id="{99369B68-D22F-2D76-FEDF-E66CA8B1F196}"/>
                </a:ext>
              </a:extLst>
            </p:cNvPr>
            <p:cNvSpPr>
              <a:spLocks noChangeShapeType="1"/>
            </p:cNvSpPr>
            <p:nvPr/>
          </p:nvSpPr>
          <p:spPr bwMode="auto">
            <a:xfrm flipH="1">
              <a:off x="4235450" y="4252913"/>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5" name="Line 71">
              <a:extLst>
                <a:ext uri="{FF2B5EF4-FFF2-40B4-BE49-F238E27FC236}">
                  <a16:creationId xmlns:a16="http://schemas.microsoft.com/office/drawing/2014/main" id="{73CDD61B-77F4-9B42-342A-8EB914DDB505}"/>
                </a:ext>
              </a:extLst>
            </p:cNvPr>
            <p:cNvSpPr>
              <a:spLocks noChangeShapeType="1"/>
            </p:cNvSpPr>
            <p:nvPr/>
          </p:nvSpPr>
          <p:spPr bwMode="auto">
            <a:xfrm flipH="1">
              <a:off x="4235450" y="4186238"/>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6" name="Line 72">
              <a:extLst>
                <a:ext uri="{FF2B5EF4-FFF2-40B4-BE49-F238E27FC236}">
                  <a16:creationId xmlns:a16="http://schemas.microsoft.com/office/drawing/2014/main" id="{CA47B007-89F7-6EE7-166E-6CB720CDE4F4}"/>
                </a:ext>
              </a:extLst>
            </p:cNvPr>
            <p:cNvSpPr>
              <a:spLocks noChangeShapeType="1"/>
            </p:cNvSpPr>
            <p:nvPr/>
          </p:nvSpPr>
          <p:spPr bwMode="auto">
            <a:xfrm flipH="1">
              <a:off x="4235450" y="3908425"/>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7" name="Line 73">
              <a:extLst>
                <a:ext uri="{FF2B5EF4-FFF2-40B4-BE49-F238E27FC236}">
                  <a16:creationId xmlns:a16="http://schemas.microsoft.com/office/drawing/2014/main" id="{7DA6BF72-78EB-8F89-5E8E-DBEB6520C082}"/>
                </a:ext>
              </a:extLst>
            </p:cNvPr>
            <p:cNvSpPr>
              <a:spLocks noChangeShapeType="1"/>
            </p:cNvSpPr>
            <p:nvPr/>
          </p:nvSpPr>
          <p:spPr bwMode="auto">
            <a:xfrm flipV="1">
              <a:off x="3724275" y="4803775"/>
              <a:ext cx="0" cy="4191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8" name="Line 74">
              <a:extLst>
                <a:ext uri="{FF2B5EF4-FFF2-40B4-BE49-F238E27FC236}">
                  <a16:creationId xmlns:a16="http://schemas.microsoft.com/office/drawing/2014/main" id="{9BAD9410-B6DD-451C-2147-6FFFE324BEDB}"/>
                </a:ext>
              </a:extLst>
            </p:cNvPr>
            <p:cNvSpPr>
              <a:spLocks noChangeShapeType="1"/>
            </p:cNvSpPr>
            <p:nvPr/>
          </p:nvSpPr>
          <p:spPr bwMode="auto">
            <a:xfrm>
              <a:off x="2909888" y="3889375"/>
              <a:ext cx="0" cy="3921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9" name="Line 75">
              <a:extLst>
                <a:ext uri="{FF2B5EF4-FFF2-40B4-BE49-F238E27FC236}">
                  <a16:creationId xmlns:a16="http://schemas.microsoft.com/office/drawing/2014/main" id="{F054B493-18CA-A922-DE4A-0FB15F1437DA}"/>
                </a:ext>
              </a:extLst>
            </p:cNvPr>
            <p:cNvSpPr>
              <a:spLocks noChangeShapeType="1"/>
            </p:cNvSpPr>
            <p:nvPr/>
          </p:nvSpPr>
          <p:spPr bwMode="auto">
            <a:xfrm>
              <a:off x="2909888" y="4337050"/>
              <a:ext cx="0" cy="2365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0" name="Line 76">
              <a:extLst>
                <a:ext uri="{FF2B5EF4-FFF2-40B4-BE49-F238E27FC236}">
                  <a16:creationId xmlns:a16="http://schemas.microsoft.com/office/drawing/2014/main" id="{E5A3A166-25B9-7461-8FA8-C8F5B2492C78}"/>
                </a:ext>
              </a:extLst>
            </p:cNvPr>
            <p:cNvSpPr>
              <a:spLocks noChangeShapeType="1"/>
            </p:cNvSpPr>
            <p:nvPr/>
          </p:nvSpPr>
          <p:spPr bwMode="auto">
            <a:xfrm>
              <a:off x="2909888" y="4573588"/>
              <a:ext cx="0" cy="2301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1" name="Line 77">
              <a:extLst>
                <a:ext uri="{FF2B5EF4-FFF2-40B4-BE49-F238E27FC236}">
                  <a16:creationId xmlns:a16="http://schemas.microsoft.com/office/drawing/2014/main" id="{56D686AD-A19C-9FF2-EEB1-AAF24494792E}"/>
                </a:ext>
              </a:extLst>
            </p:cNvPr>
            <p:cNvSpPr>
              <a:spLocks noChangeShapeType="1"/>
            </p:cNvSpPr>
            <p:nvPr/>
          </p:nvSpPr>
          <p:spPr bwMode="auto">
            <a:xfrm>
              <a:off x="2909888" y="4281488"/>
              <a:ext cx="0" cy="555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2" name="Freeform 78">
              <a:extLst>
                <a:ext uri="{FF2B5EF4-FFF2-40B4-BE49-F238E27FC236}">
                  <a16:creationId xmlns:a16="http://schemas.microsoft.com/office/drawing/2014/main" id="{7C6D9ADF-1FFD-CDC0-F664-80BDC257EBAE}"/>
                </a:ext>
              </a:extLst>
            </p:cNvPr>
            <p:cNvSpPr>
              <a:spLocks/>
            </p:cNvSpPr>
            <p:nvPr/>
          </p:nvSpPr>
          <p:spPr bwMode="auto">
            <a:xfrm>
              <a:off x="1592263" y="3778250"/>
              <a:ext cx="812800" cy="144463"/>
            </a:xfrm>
            <a:custGeom>
              <a:avLst/>
              <a:gdLst>
                <a:gd name="T0" fmla="*/ 2563 w 2563"/>
                <a:gd name="T1" fmla="*/ 455 h 455"/>
                <a:gd name="T2" fmla="*/ 2563 w 2563"/>
                <a:gd name="T3" fmla="*/ 0 h 455"/>
                <a:gd name="T4" fmla="*/ 0 w 2563"/>
                <a:gd name="T5" fmla="*/ 0 h 455"/>
                <a:gd name="T6" fmla="*/ 0 w 2563"/>
                <a:gd name="T7" fmla="*/ 455 h 455"/>
              </a:gdLst>
              <a:ahLst/>
              <a:cxnLst>
                <a:cxn ang="0">
                  <a:pos x="T0" y="T1"/>
                </a:cxn>
                <a:cxn ang="0">
                  <a:pos x="T2" y="T3"/>
                </a:cxn>
                <a:cxn ang="0">
                  <a:pos x="T4" y="T5"/>
                </a:cxn>
                <a:cxn ang="0">
                  <a:pos x="T6" y="T7"/>
                </a:cxn>
              </a:cxnLst>
              <a:rect l="0" t="0" r="r" b="b"/>
              <a:pathLst>
                <a:path w="2563" h="455">
                  <a:moveTo>
                    <a:pt x="2563" y="455"/>
                  </a:moveTo>
                  <a:lnTo>
                    <a:pt x="2563" y="0"/>
                  </a:lnTo>
                  <a:lnTo>
                    <a:pt x="0" y="0"/>
                  </a:lnTo>
                  <a:lnTo>
                    <a:pt x="0" y="45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3" name="Line 79">
              <a:extLst>
                <a:ext uri="{FF2B5EF4-FFF2-40B4-BE49-F238E27FC236}">
                  <a16:creationId xmlns:a16="http://schemas.microsoft.com/office/drawing/2014/main" id="{836508EA-FE0B-FB06-689C-8B75203E0552}"/>
                </a:ext>
              </a:extLst>
            </p:cNvPr>
            <p:cNvSpPr>
              <a:spLocks noChangeShapeType="1"/>
            </p:cNvSpPr>
            <p:nvPr/>
          </p:nvSpPr>
          <p:spPr bwMode="auto">
            <a:xfrm flipV="1">
              <a:off x="2405063" y="4171950"/>
              <a:ext cx="0" cy="809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4" name="Line 80">
              <a:extLst>
                <a:ext uri="{FF2B5EF4-FFF2-40B4-BE49-F238E27FC236}">
                  <a16:creationId xmlns:a16="http://schemas.microsoft.com/office/drawing/2014/main" id="{501D9386-1C8C-2A70-EC80-BEE09C642E81}"/>
                </a:ext>
              </a:extLst>
            </p:cNvPr>
            <p:cNvSpPr>
              <a:spLocks noChangeShapeType="1"/>
            </p:cNvSpPr>
            <p:nvPr/>
          </p:nvSpPr>
          <p:spPr bwMode="auto">
            <a:xfrm flipV="1">
              <a:off x="2405063" y="4106863"/>
              <a:ext cx="0" cy="650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5" name="Line 81">
              <a:extLst>
                <a:ext uri="{FF2B5EF4-FFF2-40B4-BE49-F238E27FC236}">
                  <a16:creationId xmlns:a16="http://schemas.microsoft.com/office/drawing/2014/main" id="{6EA63956-C94C-BB00-9B3A-16BB7903BC01}"/>
                </a:ext>
              </a:extLst>
            </p:cNvPr>
            <p:cNvSpPr>
              <a:spLocks noChangeShapeType="1"/>
            </p:cNvSpPr>
            <p:nvPr/>
          </p:nvSpPr>
          <p:spPr bwMode="auto">
            <a:xfrm flipV="1">
              <a:off x="2405063" y="3922713"/>
              <a:ext cx="0" cy="1841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6" name="Line 82">
              <a:extLst>
                <a:ext uri="{FF2B5EF4-FFF2-40B4-BE49-F238E27FC236}">
                  <a16:creationId xmlns:a16="http://schemas.microsoft.com/office/drawing/2014/main" id="{1F747828-E3C7-6E3B-7D62-048DF9A1525B}"/>
                </a:ext>
              </a:extLst>
            </p:cNvPr>
            <p:cNvSpPr>
              <a:spLocks noChangeShapeType="1"/>
            </p:cNvSpPr>
            <p:nvPr/>
          </p:nvSpPr>
          <p:spPr bwMode="auto">
            <a:xfrm>
              <a:off x="1592263" y="4171950"/>
              <a:ext cx="0" cy="809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7" name="Line 83">
              <a:extLst>
                <a:ext uri="{FF2B5EF4-FFF2-40B4-BE49-F238E27FC236}">
                  <a16:creationId xmlns:a16="http://schemas.microsoft.com/office/drawing/2014/main" id="{D7158212-70FF-7D05-57C5-3AD9E6363B3C}"/>
                </a:ext>
              </a:extLst>
            </p:cNvPr>
            <p:cNvSpPr>
              <a:spLocks noChangeShapeType="1"/>
            </p:cNvSpPr>
            <p:nvPr/>
          </p:nvSpPr>
          <p:spPr bwMode="auto">
            <a:xfrm>
              <a:off x="1592263" y="4106863"/>
              <a:ext cx="0" cy="6508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8" name="Line 84">
              <a:extLst>
                <a:ext uri="{FF2B5EF4-FFF2-40B4-BE49-F238E27FC236}">
                  <a16:creationId xmlns:a16="http://schemas.microsoft.com/office/drawing/2014/main" id="{99B49E32-1DDE-FBE8-2724-7029519D380C}"/>
                </a:ext>
              </a:extLst>
            </p:cNvPr>
            <p:cNvSpPr>
              <a:spLocks noChangeShapeType="1"/>
            </p:cNvSpPr>
            <p:nvPr/>
          </p:nvSpPr>
          <p:spPr bwMode="auto">
            <a:xfrm>
              <a:off x="1592263" y="3922713"/>
              <a:ext cx="0" cy="1841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9" name="Line 85">
              <a:extLst>
                <a:ext uri="{FF2B5EF4-FFF2-40B4-BE49-F238E27FC236}">
                  <a16:creationId xmlns:a16="http://schemas.microsoft.com/office/drawing/2014/main" id="{EBFF9F5F-A3B0-6B27-7521-9DD4DF2A5BB9}"/>
                </a:ext>
              </a:extLst>
            </p:cNvPr>
            <p:cNvSpPr>
              <a:spLocks noChangeShapeType="1"/>
            </p:cNvSpPr>
            <p:nvPr/>
          </p:nvSpPr>
          <p:spPr bwMode="auto">
            <a:xfrm flipH="1">
              <a:off x="1592263" y="4691063"/>
              <a:ext cx="812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0" name="Line 86">
              <a:extLst>
                <a:ext uri="{FF2B5EF4-FFF2-40B4-BE49-F238E27FC236}">
                  <a16:creationId xmlns:a16="http://schemas.microsoft.com/office/drawing/2014/main" id="{0F113352-8179-3B06-7637-6C5239A09DC9}"/>
                </a:ext>
              </a:extLst>
            </p:cNvPr>
            <p:cNvSpPr>
              <a:spLocks noChangeShapeType="1"/>
            </p:cNvSpPr>
            <p:nvPr/>
          </p:nvSpPr>
          <p:spPr bwMode="auto">
            <a:xfrm>
              <a:off x="1592263" y="4252913"/>
              <a:ext cx="0" cy="4381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1" name="Line 87">
              <a:extLst>
                <a:ext uri="{FF2B5EF4-FFF2-40B4-BE49-F238E27FC236}">
                  <a16:creationId xmlns:a16="http://schemas.microsoft.com/office/drawing/2014/main" id="{49C4863F-1BC4-3C82-CEA1-5A8D90688D2C}"/>
                </a:ext>
              </a:extLst>
            </p:cNvPr>
            <p:cNvSpPr>
              <a:spLocks noChangeShapeType="1"/>
            </p:cNvSpPr>
            <p:nvPr/>
          </p:nvSpPr>
          <p:spPr bwMode="auto">
            <a:xfrm flipV="1">
              <a:off x="2405063" y="4252913"/>
              <a:ext cx="0" cy="4381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2" name="Line 88">
              <a:extLst>
                <a:ext uri="{FF2B5EF4-FFF2-40B4-BE49-F238E27FC236}">
                  <a16:creationId xmlns:a16="http://schemas.microsoft.com/office/drawing/2014/main" id="{5F7EEFD7-3C12-6548-2788-EEBAD1BE69BF}"/>
                </a:ext>
              </a:extLst>
            </p:cNvPr>
            <p:cNvSpPr>
              <a:spLocks noChangeShapeType="1"/>
            </p:cNvSpPr>
            <p:nvPr/>
          </p:nvSpPr>
          <p:spPr bwMode="auto">
            <a:xfrm flipH="1">
              <a:off x="1592263" y="4252913"/>
              <a:ext cx="812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3" name="Line 89">
              <a:extLst>
                <a:ext uri="{FF2B5EF4-FFF2-40B4-BE49-F238E27FC236}">
                  <a16:creationId xmlns:a16="http://schemas.microsoft.com/office/drawing/2014/main" id="{F795561C-FA75-0168-CEF5-AF4A3372218A}"/>
                </a:ext>
              </a:extLst>
            </p:cNvPr>
            <p:cNvSpPr>
              <a:spLocks noChangeShapeType="1"/>
            </p:cNvSpPr>
            <p:nvPr/>
          </p:nvSpPr>
          <p:spPr bwMode="auto">
            <a:xfrm flipH="1">
              <a:off x="1592263" y="4171950"/>
              <a:ext cx="812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4" name="Line 90">
              <a:extLst>
                <a:ext uri="{FF2B5EF4-FFF2-40B4-BE49-F238E27FC236}">
                  <a16:creationId xmlns:a16="http://schemas.microsoft.com/office/drawing/2014/main" id="{82B0D12F-10FD-6CEC-ABDE-32486CF97506}"/>
                </a:ext>
              </a:extLst>
            </p:cNvPr>
            <p:cNvSpPr>
              <a:spLocks noChangeShapeType="1"/>
            </p:cNvSpPr>
            <p:nvPr/>
          </p:nvSpPr>
          <p:spPr bwMode="auto">
            <a:xfrm flipH="1">
              <a:off x="1592263" y="4106863"/>
              <a:ext cx="812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5" name="Line 91">
              <a:extLst>
                <a:ext uri="{FF2B5EF4-FFF2-40B4-BE49-F238E27FC236}">
                  <a16:creationId xmlns:a16="http://schemas.microsoft.com/office/drawing/2014/main" id="{9417B84D-6A23-5F62-CFB9-3D86018FCE36}"/>
                </a:ext>
              </a:extLst>
            </p:cNvPr>
            <p:cNvSpPr>
              <a:spLocks noChangeShapeType="1"/>
            </p:cNvSpPr>
            <p:nvPr/>
          </p:nvSpPr>
          <p:spPr bwMode="auto">
            <a:xfrm flipH="1">
              <a:off x="1592263" y="3922713"/>
              <a:ext cx="812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6" name="Line 92">
              <a:extLst>
                <a:ext uri="{FF2B5EF4-FFF2-40B4-BE49-F238E27FC236}">
                  <a16:creationId xmlns:a16="http://schemas.microsoft.com/office/drawing/2014/main" id="{577D553C-3D95-B81E-C7AF-854630248230}"/>
                </a:ext>
              </a:extLst>
            </p:cNvPr>
            <p:cNvSpPr>
              <a:spLocks noChangeShapeType="1"/>
            </p:cNvSpPr>
            <p:nvPr/>
          </p:nvSpPr>
          <p:spPr bwMode="auto">
            <a:xfrm flipH="1">
              <a:off x="1592263" y="5053013"/>
              <a:ext cx="812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7" name="Freeform 93">
              <a:extLst>
                <a:ext uri="{FF2B5EF4-FFF2-40B4-BE49-F238E27FC236}">
                  <a16:creationId xmlns:a16="http://schemas.microsoft.com/office/drawing/2014/main" id="{69BDF012-8603-BF8E-3292-82F9DB724C39}"/>
                </a:ext>
              </a:extLst>
            </p:cNvPr>
            <p:cNvSpPr>
              <a:spLocks/>
            </p:cNvSpPr>
            <p:nvPr/>
          </p:nvSpPr>
          <p:spPr bwMode="auto">
            <a:xfrm>
              <a:off x="1592263" y="5053013"/>
              <a:ext cx="812800" cy="1252538"/>
            </a:xfrm>
            <a:custGeom>
              <a:avLst/>
              <a:gdLst>
                <a:gd name="T0" fmla="*/ 0 w 2563"/>
                <a:gd name="T1" fmla="*/ 0 h 3942"/>
                <a:gd name="T2" fmla="*/ 0 w 2563"/>
                <a:gd name="T3" fmla="*/ 3942 h 3942"/>
                <a:gd name="T4" fmla="*/ 2563 w 2563"/>
                <a:gd name="T5" fmla="*/ 3942 h 3942"/>
                <a:gd name="T6" fmla="*/ 2563 w 2563"/>
                <a:gd name="T7" fmla="*/ 0 h 3942"/>
              </a:gdLst>
              <a:ahLst/>
              <a:cxnLst>
                <a:cxn ang="0">
                  <a:pos x="T0" y="T1"/>
                </a:cxn>
                <a:cxn ang="0">
                  <a:pos x="T2" y="T3"/>
                </a:cxn>
                <a:cxn ang="0">
                  <a:pos x="T4" y="T5"/>
                </a:cxn>
                <a:cxn ang="0">
                  <a:pos x="T6" y="T7"/>
                </a:cxn>
              </a:cxnLst>
              <a:rect l="0" t="0" r="r" b="b"/>
              <a:pathLst>
                <a:path w="2563" h="3942">
                  <a:moveTo>
                    <a:pt x="0" y="0"/>
                  </a:moveTo>
                  <a:lnTo>
                    <a:pt x="0" y="3942"/>
                  </a:lnTo>
                  <a:lnTo>
                    <a:pt x="2563" y="3942"/>
                  </a:lnTo>
                  <a:lnTo>
                    <a:pt x="256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8" name="Line 94">
              <a:extLst>
                <a:ext uri="{FF2B5EF4-FFF2-40B4-BE49-F238E27FC236}">
                  <a16:creationId xmlns:a16="http://schemas.microsoft.com/office/drawing/2014/main" id="{FDED0457-45A2-5AB1-9576-1D7CB45832FE}"/>
                </a:ext>
              </a:extLst>
            </p:cNvPr>
            <p:cNvSpPr>
              <a:spLocks noChangeShapeType="1"/>
            </p:cNvSpPr>
            <p:nvPr/>
          </p:nvSpPr>
          <p:spPr bwMode="auto">
            <a:xfrm>
              <a:off x="2909888" y="4803775"/>
              <a:ext cx="0" cy="4191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9" name="Line 95">
              <a:extLst>
                <a:ext uri="{FF2B5EF4-FFF2-40B4-BE49-F238E27FC236}">
                  <a16:creationId xmlns:a16="http://schemas.microsoft.com/office/drawing/2014/main" id="{8B7DBD15-64EB-B618-A573-72C3DF4A0747}"/>
                </a:ext>
              </a:extLst>
            </p:cNvPr>
            <p:cNvSpPr>
              <a:spLocks noChangeShapeType="1"/>
            </p:cNvSpPr>
            <p:nvPr/>
          </p:nvSpPr>
          <p:spPr bwMode="auto">
            <a:xfrm flipV="1">
              <a:off x="2405063" y="4691063"/>
              <a:ext cx="0" cy="3619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0" name="Line 96">
              <a:extLst>
                <a:ext uri="{FF2B5EF4-FFF2-40B4-BE49-F238E27FC236}">
                  <a16:creationId xmlns:a16="http://schemas.microsoft.com/office/drawing/2014/main" id="{367BFFBB-BB77-F597-7BE2-EAE94C74CBAC}"/>
                </a:ext>
              </a:extLst>
            </p:cNvPr>
            <p:cNvSpPr>
              <a:spLocks noChangeShapeType="1"/>
            </p:cNvSpPr>
            <p:nvPr/>
          </p:nvSpPr>
          <p:spPr bwMode="auto">
            <a:xfrm>
              <a:off x="1592263" y="4691063"/>
              <a:ext cx="0" cy="3619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1" name="Line 97">
              <a:extLst>
                <a:ext uri="{FF2B5EF4-FFF2-40B4-BE49-F238E27FC236}">
                  <a16:creationId xmlns:a16="http://schemas.microsoft.com/office/drawing/2014/main" id="{BCDDB1F1-ECD6-7C46-31F3-F1B01BA007C0}"/>
                </a:ext>
              </a:extLst>
            </p:cNvPr>
            <p:cNvSpPr>
              <a:spLocks noChangeShapeType="1"/>
            </p:cNvSpPr>
            <p:nvPr/>
          </p:nvSpPr>
          <p:spPr bwMode="auto">
            <a:xfrm flipH="1">
              <a:off x="2909888" y="5222875"/>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2" name="Line 98">
              <a:extLst>
                <a:ext uri="{FF2B5EF4-FFF2-40B4-BE49-F238E27FC236}">
                  <a16:creationId xmlns:a16="http://schemas.microsoft.com/office/drawing/2014/main" id="{D2C2C486-1A4D-8DF0-8880-20D6EFCF772D}"/>
                </a:ext>
              </a:extLst>
            </p:cNvPr>
            <p:cNvSpPr>
              <a:spLocks noChangeShapeType="1"/>
            </p:cNvSpPr>
            <p:nvPr/>
          </p:nvSpPr>
          <p:spPr bwMode="auto">
            <a:xfrm flipH="1">
              <a:off x="2909888" y="4803775"/>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3" name="Line 99">
              <a:extLst>
                <a:ext uri="{FF2B5EF4-FFF2-40B4-BE49-F238E27FC236}">
                  <a16:creationId xmlns:a16="http://schemas.microsoft.com/office/drawing/2014/main" id="{8A537BEE-BA37-BF9D-D394-C3CF2A4DD902}"/>
                </a:ext>
              </a:extLst>
            </p:cNvPr>
            <p:cNvSpPr>
              <a:spLocks noChangeShapeType="1"/>
            </p:cNvSpPr>
            <p:nvPr/>
          </p:nvSpPr>
          <p:spPr bwMode="auto">
            <a:xfrm flipH="1">
              <a:off x="2909888" y="4573588"/>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4" name="Line 100">
              <a:extLst>
                <a:ext uri="{FF2B5EF4-FFF2-40B4-BE49-F238E27FC236}">
                  <a16:creationId xmlns:a16="http://schemas.microsoft.com/office/drawing/2014/main" id="{B3AE1A54-EAF9-EB7E-E040-B89B5785BFE3}"/>
                </a:ext>
              </a:extLst>
            </p:cNvPr>
            <p:cNvSpPr>
              <a:spLocks noChangeShapeType="1"/>
            </p:cNvSpPr>
            <p:nvPr/>
          </p:nvSpPr>
          <p:spPr bwMode="auto">
            <a:xfrm flipH="1">
              <a:off x="2909888" y="4337050"/>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5" name="Line 101">
              <a:extLst>
                <a:ext uri="{FF2B5EF4-FFF2-40B4-BE49-F238E27FC236}">
                  <a16:creationId xmlns:a16="http://schemas.microsoft.com/office/drawing/2014/main" id="{7B9D3B23-9699-A9AA-7F2B-07818344D0B5}"/>
                </a:ext>
              </a:extLst>
            </p:cNvPr>
            <p:cNvSpPr>
              <a:spLocks noChangeShapeType="1"/>
            </p:cNvSpPr>
            <p:nvPr/>
          </p:nvSpPr>
          <p:spPr bwMode="auto">
            <a:xfrm flipH="1">
              <a:off x="2909888" y="4281488"/>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6" name="Line 102">
              <a:extLst>
                <a:ext uri="{FF2B5EF4-FFF2-40B4-BE49-F238E27FC236}">
                  <a16:creationId xmlns:a16="http://schemas.microsoft.com/office/drawing/2014/main" id="{4E9FCDFF-A3C6-D3E7-AEE0-CF9B7491AC10}"/>
                </a:ext>
              </a:extLst>
            </p:cNvPr>
            <p:cNvSpPr>
              <a:spLocks noChangeShapeType="1"/>
            </p:cNvSpPr>
            <p:nvPr/>
          </p:nvSpPr>
          <p:spPr bwMode="auto">
            <a:xfrm flipH="1">
              <a:off x="2909888" y="3889375"/>
              <a:ext cx="81438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87" name="Rectangle 103">
            <a:extLst>
              <a:ext uri="{FF2B5EF4-FFF2-40B4-BE49-F238E27FC236}">
                <a16:creationId xmlns:a16="http://schemas.microsoft.com/office/drawing/2014/main" id="{16479C4A-F368-57F1-6697-AD2268787807}"/>
              </a:ext>
            </a:extLst>
          </p:cNvPr>
          <p:cNvSpPr>
            <a:spLocks noChangeArrowheads="1"/>
          </p:cNvSpPr>
          <p:nvPr/>
        </p:nvSpPr>
        <p:spPr bwMode="auto">
          <a:xfrm>
            <a:off x="11007617" y="3628803"/>
            <a:ext cx="122238" cy="12382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8" name="Rectangle 104">
            <a:extLst>
              <a:ext uri="{FF2B5EF4-FFF2-40B4-BE49-F238E27FC236}">
                <a16:creationId xmlns:a16="http://schemas.microsoft.com/office/drawing/2014/main" id="{FC489028-8135-C4EC-9873-73B801672545}"/>
              </a:ext>
            </a:extLst>
          </p:cNvPr>
          <p:cNvSpPr>
            <a:spLocks noChangeArrowheads="1"/>
          </p:cNvSpPr>
          <p:nvPr/>
        </p:nvSpPr>
        <p:spPr bwMode="auto">
          <a:xfrm>
            <a:off x="11007617" y="3841528"/>
            <a:ext cx="122238" cy="1222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9" name="Rectangle 105">
            <a:extLst>
              <a:ext uri="{FF2B5EF4-FFF2-40B4-BE49-F238E27FC236}">
                <a16:creationId xmlns:a16="http://schemas.microsoft.com/office/drawing/2014/main" id="{96F60F16-FB15-CC07-5DE1-B97F3935A85B}"/>
              </a:ext>
            </a:extLst>
          </p:cNvPr>
          <p:cNvSpPr>
            <a:spLocks noChangeArrowheads="1"/>
          </p:cNvSpPr>
          <p:nvPr/>
        </p:nvSpPr>
        <p:spPr bwMode="auto">
          <a:xfrm>
            <a:off x="11007617" y="3417665"/>
            <a:ext cx="122238" cy="123825"/>
          </a:xfrm>
          <a:prstGeom prst="rect">
            <a:avLst/>
          </a:prstGeom>
          <a:solidFill>
            <a:srgbClr val="66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0" name="Rectangle 106">
            <a:extLst>
              <a:ext uri="{FF2B5EF4-FFF2-40B4-BE49-F238E27FC236}">
                <a16:creationId xmlns:a16="http://schemas.microsoft.com/office/drawing/2014/main" id="{1EBCB0B6-751D-D4CF-3A28-B4EAA9B223DA}"/>
              </a:ext>
            </a:extLst>
          </p:cNvPr>
          <p:cNvSpPr>
            <a:spLocks noChangeArrowheads="1"/>
          </p:cNvSpPr>
          <p:nvPr/>
        </p:nvSpPr>
        <p:spPr bwMode="auto">
          <a:xfrm>
            <a:off x="11007617" y="4052665"/>
            <a:ext cx="122238" cy="122238"/>
          </a:xfrm>
          <a:prstGeom prst="rect">
            <a:avLst/>
          </a:prstGeom>
          <a:solidFill>
            <a:srgbClr val="66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1" name="Rectangle 107">
            <a:extLst>
              <a:ext uri="{FF2B5EF4-FFF2-40B4-BE49-F238E27FC236}">
                <a16:creationId xmlns:a16="http://schemas.microsoft.com/office/drawing/2014/main" id="{24470DF7-B90F-253D-3F0B-F5D19CF27E49}"/>
              </a:ext>
            </a:extLst>
          </p:cNvPr>
          <p:cNvSpPr>
            <a:spLocks noChangeArrowheads="1"/>
          </p:cNvSpPr>
          <p:nvPr/>
        </p:nvSpPr>
        <p:spPr bwMode="auto">
          <a:xfrm>
            <a:off x="11007617" y="4263803"/>
            <a:ext cx="122238" cy="122238"/>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2" name="Rectangle 108">
            <a:extLst>
              <a:ext uri="{FF2B5EF4-FFF2-40B4-BE49-F238E27FC236}">
                <a16:creationId xmlns:a16="http://schemas.microsoft.com/office/drawing/2014/main" id="{188FEBE5-07EF-EB7B-6F63-B8A7D3688791}"/>
              </a:ext>
            </a:extLst>
          </p:cNvPr>
          <p:cNvSpPr>
            <a:spLocks noChangeArrowheads="1"/>
          </p:cNvSpPr>
          <p:nvPr/>
        </p:nvSpPr>
        <p:spPr bwMode="auto">
          <a:xfrm>
            <a:off x="11007617" y="4686078"/>
            <a:ext cx="122238" cy="1222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3" name="Rectangle 109">
            <a:extLst>
              <a:ext uri="{FF2B5EF4-FFF2-40B4-BE49-F238E27FC236}">
                <a16:creationId xmlns:a16="http://schemas.microsoft.com/office/drawing/2014/main" id="{F60274BD-55C4-ACCF-F6E3-61C27DCBF598}"/>
              </a:ext>
            </a:extLst>
          </p:cNvPr>
          <p:cNvSpPr>
            <a:spLocks noChangeArrowheads="1"/>
          </p:cNvSpPr>
          <p:nvPr/>
        </p:nvSpPr>
        <p:spPr bwMode="auto">
          <a:xfrm>
            <a:off x="11007617" y="4474940"/>
            <a:ext cx="122238" cy="1222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5" name="ZoneTexte 1094">
            <a:extLst>
              <a:ext uri="{FF2B5EF4-FFF2-40B4-BE49-F238E27FC236}">
                <a16:creationId xmlns:a16="http://schemas.microsoft.com/office/drawing/2014/main" id="{4F34867A-8513-4CE2-0EDC-88CAA371940A}"/>
              </a:ext>
            </a:extLst>
          </p:cNvPr>
          <p:cNvSpPr txBox="1"/>
          <p:nvPr/>
        </p:nvSpPr>
        <p:spPr>
          <a:xfrm>
            <a:off x="6514005" y="5395724"/>
            <a:ext cx="26321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096" name="ZoneTexte 1095">
            <a:extLst>
              <a:ext uri="{FF2B5EF4-FFF2-40B4-BE49-F238E27FC236}">
                <a16:creationId xmlns:a16="http://schemas.microsoft.com/office/drawing/2014/main" id="{18DEE508-FFB6-8693-9606-50985C7E1399}"/>
              </a:ext>
            </a:extLst>
          </p:cNvPr>
          <p:cNvSpPr txBox="1"/>
          <p:nvPr/>
        </p:nvSpPr>
        <p:spPr>
          <a:xfrm>
            <a:off x="6435458" y="4731884"/>
            <a:ext cx="34176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1097" name="ZoneTexte 1096">
            <a:extLst>
              <a:ext uri="{FF2B5EF4-FFF2-40B4-BE49-F238E27FC236}">
                <a16:creationId xmlns:a16="http://schemas.microsoft.com/office/drawing/2014/main" id="{CFB1F8DD-C43B-BAF5-214D-BA34056E83E6}"/>
              </a:ext>
            </a:extLst>
          </p:cNvPr>
          <p:cNvSpPr txBox="1"/>
          <p:nvPr/>
        </p:nvSpPr>
        <p:spPr>
          <a:xfrm>
            <a:off x="6435458" y="4068046"/>
            <a:ext cx="34176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1098" name="ZoneTexte 1097">
            <a:extLst>
              <a:ext uri="{FF2B5EF4-FFF2-40B4-BE49-F238E27FC236}">
                <a16:creationId xmlns:a16="http://schemas.microsoft.com/office/drawing/2014/main" id="{7F442902-1660-B67D-0BF3-82E922247F3B}"/>
              </a:ext>
            </a:extLst>
          </p:cNvPr>
          <p:cNvSpPr txBox="1"/>
          <p:nvPr/>
        </p:nvSpPr>
        <p:spPr>
          <a:xfrm>
            <a:off x="6435458" y="3404208"/>
            <a:ext cx="34176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75</a:t>
            </a:r>
          </a:p>
        </p:txBody>
      </p:sp>
      <p:sp>
        <p:nvSpPr>
          <p:cNvPr id="1099" name="ZoneTexte 1098">
            <a:extLst>
              <a:ext uri="{FF2B5EF4-FFF2-40B4-BE49-F238E27FC236}">
                <a16:creationId xmlns:a16="http://schemas.microsoft.com/office/drawing/2014/main" id="{03843E24-DC08-BD27-233C-DD8E221C72C2}"/>
              </a:ext>
            </a:extLst>
          </p:cNvPr>
          <p:cNvSpPr txBox="1"/>
          <p:nvPr/>
        </p:nvSpPr>
        <p:spPr>
          <a:xfrm>
            <a:off x="6356910" y="2740370"/>
            <a:ext cx="420308"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100</a:t>
            </a:r>
          </a:p>
        </p:txBody>
      </p:sp>
      <p:sp>
        <p:nvSpPr>
          <p:cNvPr id="1100" name="ZoneTexte 1099">
            <a:extLst>
              <a:ext uri="{FF2B5EF4-FFF2-40B4-BE49-F238E27FC236}">
                <a16:creationId xmlns:a16="http://schemas.microsoft.com/office/drawing/2014/main" id="{00768C91-3625-132D-B553-A3EAD15283FE}"/>
              </a:ext>
            </a:extLst>
          </p:cNvPr>
          <p:cNvSpPr txBox="1"/>
          <p:nvPr/>
        </p:nvSpPr>
        <p:spPr>
          <a:xfrm>
            <a:off x="5620555" y="2450310"/>
            <a:ext cx="814903" cy="46166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ORR rate :</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err="1">
                <a:ln>
                  <a:noFill/>
                </a:ln>
                <a:solidFill>
                  <a:prstClr val="black"/>
                </a:solidFill>
                <a:effectLst/>
                <a:uLnTx/>
                <a:uFillTx/>
                <a:latin typeface="Calibri"/>
                <a:ea typeface="+mn-ea"/>
                <a:cs typeface="+mn-cs"/>
              </a:rPr>
              <a:t>cCR</a:t>
            </a:r>
            <a:r>
              <a:rPr kumimoji="0" lang="fr-FR" sz="1200" b="0" i="0" u="none" strike="noStrike" kern="1200" cap="none" spc="0" normalizeH="0" baseline="0" noProof="0" dirty="0">
                <a:ln>
                  <a:noFill/>
                </a:ln>
                <a:solidFill>
                  <a:prstClr val="black"/>
                </a:solidFill>
                <a:effectLst/>
                <a:uLnTx/>
                <a:uFillTx/>
                <a:latin typeface="Calibri"/>
                <a:ea typeface="+mn-ea"/>
                <a:cs typeface="+mn-cs"/>
              </a:rPr>
              <a:t> rate :</a:t>
            </a:r>
          </a:p>
        </p:txBody>
      </p:sp>
      <p:sp>
        <p:nvSpPr>
          <p:cNvPr id="1101" name="ZoneTexte 1100">
            <a:extLst>
              <a:ext uri="{FF2B5EF4-FFF2-40B4-BE49-F238E27FC236}">
                <a16:creationId xmlns:a16="http://schemas.microsoft.com/office/drawing/2014/main" id="{F4056AC9-E9F0-5555-5CEA-89E709F0A8D4}"/>
              </a:ext>
            </a:extLst>
          </p:cNvPr>
          <p:cNvSpPr txBox="1"/>
          <p:nvPr/>
        </p:nvSpPr>
        <p:spPr>
          <a:xfrm>
            <a:off x="7128966" y="2450310"/>
            <a:ext cx="60465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84,3 %</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80,7 %</a:t>
            </a:r>
          </a:p>
        </p:txBody>
      </p:sp>
      <p:sp>
        <p:nvSpPr>
          <p:cNvPr id="1102" name="ZoneTexte 1101">
            <a:extLst>
              <a:ext uri="{FF2B5EF4-FFF2-40B4-BE49-F238E27FC236}">
                <a16:creationId xmlns:a16="http://schemas.microsoft.com/office/drawing/2014/main" id="{FCE0DDE4-82E7-7FAF-C6A4-3D0DAE3075DD}"/>
              </a:ext>
            </a:extLst>
          </p:cNvPr>
          <p:cNvSpPr txBox="1"/>
          <p:nvPr/>
        </p:nvSpPr>
        <p:spPr>
          <a:xfrm>
            <a:off x="8563195" y="2450310"/>
            <a:ext cx="60465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77,9 %</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68,6 %</a:t>
            </a:r>
          </a:p>
        </p:txBody>
      </p:sp>
      <p:sp>
        <p:nvSpPr>
          <p:cNvPr id="1103" name="ZoneTexte 1102">
            <a:extLst>
              <a:ext uri="{FF2B5EF4-FFF2-40B4-BE49-F238E27FC236}">
                <a16:creationId xmlns:a16="http://schemas.microsoft.com/office/drawing/2014/main" id="{2608F3B7-1353-538E-6491-BBDB6CA64AE1}"/>
              </a:ext>
            </a:extLst>
          </p:cNvPr>
          <p:cNvSpPr txBox="1"/>
          <p:nvPr/>
        </p:nvSpPr>
        <p:spPr>
          <a:xfrm>
            <a:off x="9859039" y="2450310"/>
            <a:ext cx="60465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81,1 %</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68,6 %</a:t>
            </a:r>
          </a:p>
        </p:txBody>
      </p:sp>
      <p:sp>
        <p:nvSpPr>
          <p:cNvPr id="1104" name="ZoneTexte 1103">
            <a:extLst>
              <a:ext uri="{FF2B5EF4-FFF2-40B4-BE49-F238E27FC236}">
                <a16:creationId xmlns:a16="http://schemas.microsoft.com/office/drawing/2014/main" id="{5C8E8254-5406-06F6-A576-7F028641BBCA}"/>
              </a:ext>
            </a:extLst>
          </p:cNvPr>
          <p:cNvSpPr txBox="1"/>
          <p:nvPr/>
        </p:nvSpPr>
        <p:spPr>
          <a:xfrm>
            <a:off x="11129855" y="3341077"/>
            <a:ext cx="100380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Not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assessed</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5" name="ZoneTexte 1104">
            <a:extLst>
              <a:ext uri="{FF2B5EF4-FFF2-40B4-BE49-F238E27FC236}">
                <a16:creationId xmlns:a16="http://schemas.microsoft.com/office/drawing/2014/main" id="{268B2941-113D-DA5C-A8EA-0DA1AA246519}"/>
              </a:ext>
            </a:extLst>
          </p:cNvPr>
          <p:cNvSpPr txBox="1"/>
          <p:nvPr/>
        </p:nvSpPr>
        <p:spPr>
          <a:xfrm>
            <a:off x="11129855" y="3552347"/>
            <a:ext cx="34977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SD</a:t>
            </a:r>
          </a:p>
        </p:txBody>
      </p:sp>
      <p:sp>
        <p:nvSpPr>
          <p:cNvPr id="1106" name="ZoneTexte 1105">
            <a:extLst>
              <a:ext uri="{FF2B5EF4-FFF2-40B4-BE49-F238E27FC236}">
                <a16:creationId xmlns:a16="http://schemas.microsoft.com/office/drawing/2014/main" id="{5948A733-C0F1-A4E6-3644-7D1E7EA08063}"/>
              </a:ext>
            </a:extLst>
          </p:cNvPr>
          <p:cNvSpPr txBox="1"/>
          <p:nvPr/>
        </p:nvSpPr>
        <p:spPr>
          <a:xfrm>
            <a:off x="11129855" y="3763617"/>
            <a:ext cx="34817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PR</a:t>
            </a:r>
          </a:p>
        </p:txBody>
      </p:sp>
      <p:sp>
        <p:nvSpPr>
          <p:cNvPr id="1107" name="ZoneTexte 1106">
            <a:extLst>
              <a:ext uri="{FF2B5EF4-FFF2-40B4-BE49-F238E27FC236}">
                <a16:creationId xmlns:a16="http://schemas.microsoft.com/office/drawing/2014/main" id="{75362A67-E387-80CF-13DA-2BC92A8CDBB3}"/>
              </a:ext>
            </a:extLst>
          </p:cNvPr>
          <p:cNvSpPr txBox="1"/>
          <p:nvPr/>
        </p:nvSpPr>
        <p:spPr>
          <a:xfrm>
            <a:off x="11129855" y="3974887"/>
            <a:ext cx="51911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MLFS</a:t>
            </a:r>
          </a:p>
        </p:txBody>
      </p:sp>
      <p:sp>
        <p:nvSpPr>
          <p:cNvPr id="1108" name="ZoneTexte 1107">
            <a:extLst>
              <a:ext uri="{FF2B5EF4-FFF2-40B4-BE49-F238E27FC236}">
                <a16:creationId xmlns:a16="http://schemas.microsoft.com/office/drawing/2014/main" id="{2360E705-C306-FC7A-568D-A80317FA14E9}"/>
              </a:ext>
            </a:extLst>
          </p:cNvPr>
          <p:cNvSpPr txBox="1"/>
          <p:nvPr/>
        </p:nvSpPr>
        <p:spPr>
          <a:xfrm>
            <a:off x="11129855" y="4186157"/>
            <a:ext cx="38504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CRi</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9" name="ZoneTexte 1108">
            <a:extLst>
              <a:ext uri="{FF2B5EF4-FFF2-40B4-BE49-F238E27FC236}">
                <a16:creationId xmlns:a16="http://schemas.microsoft.com/office/drawing/2014/main" id="{C9BCDCBB-8C3B-9D34-F7CA-8FBBA21C0ECE}"/>
              </a:ext>
            </a:extLst>
          </p:cNvPr>
          <p:cNvSpPr txBox="1"/>
          <p:nvPr/>
        </p:nvSpPr>
        <p:spPr>
          <a:xfrm>
            <a:off x="11129855" y="4397427"/>
            <a:ext cx="4299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CRh</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0" name="ZoneTexte 1109">
            <a:extLst>
              <a:ext uri="{FF2B5EF4-FFF2-40B4-BE49-F238E27FC236}">
                <a16:creationId xmlns:a16="http://schemas.microsoft.com/office/drawing/2014/main" id="{BA846A7D-E6C9-7F7A-4B7A-F7B0D39B5DFB}"/>
              </a:ext>
            </a:extLst>
          </p:cNvPr>
          <p:cNvSpPr txBox="1"/>
          <p:nvPr/>
        </p:nvSpPr>
        <p:spPr>
          <a:xfrm>
            <a:off x="11129855" y="4608698"/>
            <a:ext cx="34977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CR</a:t>
            </a:r>
          </a:p>
        </p:txBody>
      </p:sp>
      <p:sp>
        <p:nvSpPr>
          <p:cNvPr id="1111" name="ZoneTexte 1110">
            <a:extLst>
              <a:ext uri="{FF2B5EF4-FFF2-40B4-BE49-F238E27FC236}">
                <a16:creationId xmlns:a16="http://schemas.microsoft.com/office/drawing/2014/main" id="{65F0F204-FAFD-22A7-73ED-3074E8979361}"/>
              </a:ext>
            </a:extLst>
          </p:cNvPr>
          <p:cNvSpPr txBox="1"/>
          <p:nvPr/>
        </p:nvSpPr>
        <p:spPr>
          <a:xfrm>
            <a:off x="7089744" y="5492787"/>
            <a:ext cx="662361"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AV28</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(n = 83)</a:t>
            </a:r>
          </a:p>
        </p:txBody>
      </p:sp>
      <p:sp>
        <p:nvSpPr>
          <p:cNvPr id="1112" name="ZoneTexte 1111">
            <a:extLst>
              <a:ext uri="{FF2B5EF4-FFF2-40B4-BE49-F238E27FC236}">
                <a16:creationId xmlns:a16="http://schemas.microsoft.com/office/drawing/2014/main" id="{C9BE155F-1A3B-BA99-1F74-2F686E164667}"/>
              </a:ext>
            </a:extLst>
          </p:cNvPr>
          <p:cNvSpPr txBox="1"/>
          <p:nvPr/>
        </p:nvSpPr>
        <p:spPr>
          <a:xfrm>
            <a:off x="8486949" y="5492787"/>
            <a:ext cx="66236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AV14</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(n = 86)</a:t>
            </a:r>
          </a:p>
        </p:txBody>
      </p:sp>
      <p:sp>
        <p:nvSpPr>
          <p:cNvPr id="1113" name="ZoneTexte 1112">
            <a:extLst>
              <a:ext uri="{FF2B5EF4-FFF2-40B4-BE49-F238E27FC236}">
                <a16:creationId xmlns:a16="http://schemas.microsoft.com/office/drawing/2014/main" id="{FD5853CB-A505-D428-AFC2-9D56964BBB56}"/>
              </a:ext>
            </a:extLst>
          </p:cNvPr>
          <p:cNvSpPr txBox="1"/>
          <p:nvPr/>
        </p:nvSpPr>
        <p:spPr>
          <a:xfrm>
            <a:off x="9836130" y="5492787"/>
            <a:ext cx="74090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Overall</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(n = 169)</a:t>
            </a:r>
          </a:p>
        </p:txBody>
      </p:sp>
      <p:sp>
        <p:nvSpPr>
          <p:cNvPr id="1114" name="ZoneTexte 1113">
            <a:extLst>
              <a:ext uri="{FF2B5EF4-FFF2-40B4-BE49-F238E27FC236}">
                <a16:creationId xmlns:a16="http://schemas.microsoft.com/office/drawing/2014/main" id="{B757F8CD-E7C5-0435-7D0A-36076D83C0E5}"/>
              </a:ext>
            </a:extLst>
          </p:cNvPr>
          <p:cNvSpPr txBox="1"/>
          <p:nvPr/>
        </p:nvSpPr>
        <p:spPr>
          <a:xfrm rot="16200000">
            <a:off x="5444064" y="4054551"/>
            <a:ext cx="1515929"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prstClr val="black"/>
                </a:solidFill>
                <a:effectLst/>
                <a:uLnTx/>
                <a:uFillTx/>
                <a:latin typeface="Calibri"/>
                <a:ea typeface="+mn-ea"/>
                <a:cs typeface="+mn-cs"/>
              </a:rPr>
              <a:t>Response</a:t>
            </a:r>
            <a:r>
              <a:rPr kumimoji="0" lang="fr-FR" sz="1400" b="1" i="0" u="none" strike="noStrike" kern="1200" cap="none" spc="0" normalizeH="0" baseline="0" noProof="0" dirty="0">
                <a:ln>
                  <a:noFill/>
                </a:ln>
                <a:solidFill>
                  <a:prstClr val="black"/>
                </a:solidFill>
                <a:effectLst/>
                <a:uLnTx/>
                <a:uFillTx/>
                <a:latin typeface="Calibri"/>
                <a:ea typeface="+mn-ea"/>
                <a:cs typeface="+mn-cs"/>
              </a:rPr>
              <a:t> rate (%)</a:t>
            </a:r>
          </a:p>
        </p:txBody>
      </p:sp>
      <p:sp>
        <p:nvSpPr>
          <p:cNvPr id="1115" name="ZoneTexte 1114">
            <a:extLst>
              <a:ext uri="{FF2B5EF4-FFF2-40B4-BE49-F238E27FC236}">
                <a16:creationId xmlns:a16="http://schemas.microsoft.com/office/drawing/2014/main" id="{7B7F704D-769D-2545-B988-8BEC9B78A008}"/>
              </a:ext>
            </a:extLst>
          </p:cNvPr>
          <p:cNvSpPr txBox="1"/>
          <p:nvPr/>
        </p:nvSpPr>
        <p:spPr>
          <a:xfrm>
            <a:off x="7168239" y="3015763"/>
            <a:ext cx="526106"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7,2 %</a:t>
            </a:r>
          </a:p>
        </p:txBody>
      </p:sp>
      <p:sp>
        <p:nvSpPr>
          <p:cNvPr id="1116" name="ZoneTexte 1115">
            <a:extLst>
              <a:ext uri="{FF2B5EF4-FFF2-40B4-BE49-F238E27FC236}">
                <a16:creationId xmlns:a16="http://schemas.microsoft.com/office/drawing/2014/main" id="{B6B14E02-53EC-07DF-E03C-B523FBA1F0EE}"/>
              </a:ext>
            </a:extLst>
          </p:cNvPr>
          <p:cNvSpPr txBox="1"/>
          <p:nvPr/>
        </p:nvSpPr>
        <p:spPr>
          <a:xfrm>
            <a:off x="8515803" y="3061127"/>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15,1 %</a:t>
            </a:r>
          </a:p>
        </p:txBody>
      </p:sp>
      <p:sp>
        <p:nvSpPr>
          <p:cNvPr id="1117" name="ZoneTexte 1116">
            <a:extLst>
              <a:ext uri="{FF2B5EF4-FFF2-40B4-BE49-F238E27FC236}">
                <a16:creationId xmlns:a16="http://schemas.microsoft.com/office/drawing/2014/main" id="{B2E7161F-E765-36E9-7D07-555138B25792}"/>
              </a:ext>
            </a:extLst>
          </p:cNvPr>
          <p:cNvSpPr txBox="1"/>
          <p:nvPr/>
        </p:nvSpPr>
        <p:spPr>
          <a:xfrm>
            <a:off x="9904617" y="3012091"/>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11,2 %</a:t>
            </a:r>
          </a:p>
        </p:txBody>
      </p:sp>
      <p:sp>
        <p:nvSpPr>
          <p:cNvPr id="1118" name="ZoneTexte 1117">
            <a:extLst>
              <a:ext uri="{FF2B5EF4-FFF2-40B4-BE49-F238E27FC236}">
                <a16:creationId xmlns:a16="http://schemas.microsoft.com/office/drawing/2014/main" id="{49740823-FCCF-DCFC-4EF3-1E0869502041}"/>
              </a:ext>
            </a:extLst>
          </p:cNvPr>
          <p:cNvSpPr txBox="1"/>
          <p:nvPr/>
        </p:nvSpPr>
        <p:spPr>
          <a:xfrm>
            <a:off x="7128965" y="3498032"/>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16,9 %</a:t>
            </a:r>
          </a:p>
        </p:txBody>
      </p:sp>
      <p:sp>
        <p:nvSpPr>
          <p:cNvPr id="1119" name="ZoneTexte 1118">
            <a:extLst>
              <a:ext uri="{FF2B5EF4-FFF2-40B4-BE49-F238E27FC236}">
                <a16:creationId xmlns:a16="http://schemas.microsoft.com/office/drawing/2014/main" id="{82C91DC1-B343-F106-6D9D-7C999C6592CD}"/>
              </a:ext>
            </a:extLst>
          </p:cNvPr>
          <p:cNvSpPr txBox="1"/>
          <p:nvPr/>
        </p:nvSpPr>
        <p:spPr>
          <a:xfrm>
            <a:off x="8555078" y="3697888"/>
            <a:ext cx="526106"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9,3 %</a:t>
            </a:r>
          </a:p>
        </p:txBody>
      </p:sp>
      <p:sp>
        <p:nvSpPr>
          <p:cNvPr id="1120" name="ZoneTexte 1119">
            <a:extLst>
              <a:ext uri="{FF2B5EF4-FFF2-40B4-BE49-F238E27FC236}">
                <a16:creationId xmlns:a16="http://schemas.microsoft.com/office/drawing/2014/main" id="{BE9B1542-8A0F-F17F-C787-9939E2F0B92D}"/>
              </a:ext>
            </a:extLst>
          </p:cNvPr>
          <p:cNvSpPr txBox="1"/>
          <p:nvPr/>
        </p:nvSpPr>
        <p:spPr>
          <a:xfrm>
            <a:off x="9907950" y="3601823"/>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13,0 %</a:t>
            </a:r>
          </a:p>
        </p:txBody>
      </p:sp>
      <p:sp>
        <p:nvSpPr>
          <p:cNvPr id="1121" name="ZoneTexte 1120">
            <a:extLst>
              <a:ext uri="{FF2B5EF4-FFF2-40B4-BE49-F238E27FC236}">
                <a16:creationId xmlns:a16="http://schemas.microsoft.com/office/drawing/2014/main" id="{EFDEC961-1061-F638-A818-914630151411}"/>
              </a:ext>
            </a:extLst>
          </p:cNvPr>
          <p:cNvSpPr txBox="1"/>
          <p:nvPr/>
        </p:nvSpPr>
        <p:spPr>
          <a:xfrm>
            <a:off x="7128965" y="3914165"/>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14,5 %</a:t>
            </a:r>
          </a:p>
        </p:txBody>
      </p:sp>
      <p:sp>
        <p:nvSpPr>
          <p:cNvPr id="1122" name="ZoneTexte 1121">
            <a:extLst>
              <a:ext uri="{FF2B5EF4-FFF2-40B4-BE49-F238E27FC236}">
                <a16:creationId xmlns:a16="http://schemas.microsoft.com/office/drawing/2014/main" id="{E9E400B2-97D8-8378-25B8-B375D7022471}"/>
              </a:ext>
            </a:extLst>
          </p:cNvPr>
          <p:cNvSpPr txBox="1"/>
          <p:nvPr/>
        </p:nvSpPr>
        <p:spPr>
          <a:xfrm>
            <a:off x="7128965" y="4714937"/>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49,4 %</a:t>
            </a:r>
          </a:p>
        </p:txBody>
      </p:sp>
      <p:sp>
        <p:nvSpPr>
          <p:cNvPr id="1123" name="ZoneTexte 1122">
            <a:extLst>
              <a:ext uri="{FF2B5EF4-FFF2-40B4-BE49-F238E27FC236}">
                <a16:creationId xmlns:a16="http://schemas.microsoft.com/office/drawing/2014/main" id="{8C7D124D-4078-079B-1B6C-84F62CA77084}"/>
              </a:ext>
            </a:extLst>
          </p:cNvPr>
          <p:cNvSpPr txBox="1"/>
          <p:nvPr/>
        </p:nvSpPr>
        <p:spPr>
          <a:xfrm>
            <a:off x="8515804" y="4057650"/>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16,3 %</a:t>
            </a:r>
          </a:p>
        </p:txBody>
      </p:sp>
      <p:sp>
        <p:nvSpPr>
          <p:cNvPr id="1124" name="ZoneTexte 1123">
            <a:extLst>
              <a:ext uri="{FF2B5EF4-FFF2-40B4-BE49-F238E27FC236}">
                <a16:creationId xmlns:a16="http://schemas.microsoft.com/office/drawing/2014/main" id="{411C7349-0F21-C35F-8BF4-6DF4B95AF1A3}"/>
              </a:ext>
            </a:extLst>
          </p:cNvPr>
          <p:cNvSpPr txBox="1"/>
          <p:nvPr/>
        </p:nvSpPr>
        <p:spPr>
          <a:xfrm>
            <a:off x="8515804" y="4852813"/>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43,0 %</a:t>
            </a:r>
          </a:p>
        </p:txBody>
      </p:sp>
      <p:sp>
        <p:nvSpPr>
          <p:cNvPr id="1125" name="ZoneTexte 1124">
            <a:extLst>
              <a:ext uri="{FF2B5EF4-FFF2-40B4-BE49-F238E27FC236}">
                <a16:creationId xmlns:a16="http://schemas.microsoft.com/office/drawing/2014/main" id="{4E1F3329-97BB-DCC2-09C8-542A7963D21A}"/>
              </a:ext>
            </a:extLst>
          </p:cNvPr>
          <p:cNvSpPr txBox="1"/>
          <p:nvPr/>
        </p:nvSpPr>
        <p:spPr>
          <a:xfrm>
            <a:off x="9902643" y="3969234"/>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15,4 %</a:t>
            </a:r>
          </a:p>
        </p:txBody>
      </p:sp>
      <p:sp>
        <p:nvSpPr>
          <p:cNvPr id="1126" name="ZoneTexte 1125">
            <a:extLst>
              <a:ext uri="{FF2B5EF4-FFF2-40B4-BE49-F238E27FC236}">
                <a16:creationId xmlns:a16="http://schemas.microsoft.com/office/drawing/2014/main" id="{E39CFF9B-8653-FAC9-6D1E-841ED0663531}"/>
              </a:ext>
            </a:extLst>
          </p:cNvPr>
          <p:cNvSpPr txBox="1"/>
          <p:nvPr/>
        </p:nvSpPr>
        <p:spPr>
          <a:xfrm>
            <a:off x="9902643" y="4843949"/>
            <a:ext cx="60465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46,2 %</a:t>
            </a:r>
          </a:p>
        </p:txBody>
      </p:sp>
    </p:spTree>
    <p:extLst>
      <p:ext uri="{BB962C8B-B14F-4D97-AF65-F5344CB8AC3E}">
        <p14:creationId xmlns:p14="http://schemas.microsoft.com/office/powerpoint/2010/main" val="746301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50E9A9-ACD1-01C8-6E6D-4185EB3DD87D}"/>
              </a:ext>
            </a:extLst>
          </p:cNvPr>
          <p:cNvSpPr>
            <a:spLocks noGrp="1"/>
          </p:cNvSpPr>
          <p:nvPr>
            <p:ph type="title"/>
          </p:nvPr>
        </p:nvSpPr>
        <p:spPr/>
        <p:txBody>
          <a:bodyPr/>
          <a:lstStyle/>
          <a:p>
            <a:r>
              <a:rPr lang="fr-FR" dirty="0"/>
              <a:t>OPTI-AML: 28 vs 14 Days VEN + AZA in </a:t>
            </a:r>
            <a:r>
              <a:rPr lang="fr-FR" dirty="0" err="1"/>
              <a:t>Newly</a:t>
            </a:r>
            <a:r>
              <a:rPr lang="fr-FR" dirty="0"/>
              <a:t> </a:t>
            </a:r>
            <a:r>
              <a:rPr lang="fr-FR" dirty="0" err="1"/>
              <a:t>Diagnosed</a:t>
            </a:r>
            <a:r>
              <a:rPr lang="fr-FR" dirty="0"/>
              <a:t> AML </a:t>
            </a:r>
            <a:r>
              <a:rPr lang="fr-FR" i="1" dirty="0"/>
              <a:t>(4)</a:t>
            </a:r>
            <a:endParaRPr lang="fr-FR" dirty="0"/>
          </a:p>
        </p:txBody>
      </p:sp>
      <p:sp>
        <p:nvSpPr>
          <p:cNvPr id="6" name="Text Box 3">
            <a:extLst>
              <a:ext uri="{FF2B5EF4-FFF2-40B4-BE49-F238E27FC236}">
                <a16:creationId xmlns:a16="http://schemas.microsoft.com/office/drawing/2014/main" id="{5E95804C-12A7-5047-EC18-C89C2B9684AB}"/>
              </a:ext>
            </a:extLst>
          </p:cNvPr>
          <p:cNvSpPr txBox="1">
            <a:spLocks noChangeArrowheads="1"/>
          </p:cNvSpPr>
          <p:nvPr/>
        </p:nvSpPr>
        <p:spPr bwMode="auto">
          <a:xfrm>
            <a:off x="9848602" y="6538230"/>
            <a:ext cx="2343398"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Borate U, abstract S126</a:t>
            </a:r>
          </a:p>
        </p:txBody>
      </p:sp>
      <p:graphicFrame>
        <p:nvGraphicFramePr>
          <p:cNvPr id="7" name="Tableau 6">
            <a:extLst>
              <a:ext uri="{FF2B5EF4-FFF2-40B4-BE49-F238E27FC236}">
                <a16:creationId xmlns:a16="http://schemas.microsoft.com/office/drawing/2014/main" id="{04662567-E879-3A9D-D6D6-85583451D186}"/>
              </a:ext>
            </a:extLst>
          </p:cNvPr>
          <p:cNvGraphicFramePr>
            <a:graphicFrameLocks noGrp="1"/>
          </p:cNvGraphicFramePr>
          <p:nvPr>
            <p:extLst>
              <p:ext uri="{D42A27DB-BD31-4B8C-83A1-F6EECF244321}">
                <p14:modId xmlns:p14="http://schemas.microsoft.com/office/powerpoint/2010/main" val="3221855866"/>
              </p:ext>
            </p:extLst>
          </p:nvPr>
        </p:nvGraphicFramePr>
        <p:xfrm>
          <a:off x="444684" y="2421952"/>
          <a:ext cx="5505011" cy="3351459"/>
        </p:xfrm>
        <a:graphic>
          <a:graphicData uri="http://schemas.openxmlformats.org/drawingml/2006/table">
            <a:tbl>
              <a:tblPr firstRow="1" bandRow="1">
                <a:tableStyleId>{5C22544A-7EE6-4342-B048-85BDC9FD1C3A}</a:tableStyleId>
              </a:tblPr>
              <a:tblGrid>
                <a:gridCol w="2592663">
                  <a:extLst>
                    <a:ext uri="{9D8B030D-6E8A-4147-A177-3AD203B41FA5}">
                      <a16:colId xmlns:a16="http://schemas.microsoft.com/office/drawing/2014/main" val="74806647"/>
                    </a:ext>
                  </a:extLst>
                </a:gridCol>
                <a:gridCol w="1393029">
                  <a:extLst>
                    <a:ext uri="{9D8B030D-6E8A-4147-A177-3AD203B41FA5}">
                      <a16:colId xmlns:a16="http://schemas.microsoft.com/office/drawing/2014/main" val="3305073505"/>
                    </a:ext>
                  </a:extLst>
                </a:gridCol>
                <a:gridCol w="1519319">
                  <a:extLst>
                    <a:ext uri="{9D8B030D-6E8A-4147-A177-3AD203B41FA5}">
                      <a16:colId xmlns:a16="http://schemas.microsoft.com/office/drawing/2014/main" val="2533169281"/>
                    </a:ext>
                  </a:extLst>
                </a:gridCol>
              </a:tblGrid>
              <a:tr h="511567">
                <a:tc>
                  <a:txBody>
                    <a:bodyPr/>
                    <a:lstStyle/>
                    <a:p>
                      <a:pPr>
                        <a:buNone/>
                      </a:pPr>
                      <a:r>
                        <a:rPr lang="fr-FR" sz="1400" dirty="0">
                          <a:effectLst/>
                          <a:latin typeface="+mn-lt"/>
                        </a:rPr>
                        <a:t>CR Rates per Mutation Group,</a:t>
                      </a:r>
                    </a:p>
                    <a:p>
                      <a:pPr>
                        <a:buNone/>
                      </a:pPr>
                      <a:r>
                        <a:rPr lang="fr-FR" sz="1400" dirty="0">
                          <a:effectLst/>
                          <a:latin typeface="+mn-lt"/>
                        </a:rPr>
                        <a:t>n/n (%)</a:t>
                      </a:r>
                    </a:p>
                  </a:txBody>
                  <a:tcPr anchor="ctr"/>
                </a:tc>
                <a:tc>
                  <a:txBody>
                    <a:bodyPr/>
                    <a:lstStyle/>
                    <a:p>
                      <a:pPr algn="ctr">
                        <a:buNone/>
                      </a:pPr>
                      <a:r>
                        <a:rPr lang="fr-FR" sz="1400" dirty="0">
                          <a:effectLst/>
                          <a:latin typeface="+mn-lt"/>
                        </a:rPr>
                        <a:t>AV28</a:t>
                      </a:r>
                    </a:p>
                  </a:txBody>
                  <a:tcPr anchor="ctr"/>
                </a:tc>
                <a:tc>
                  <a:txBody>
                    <a:bodyPr/>
                    <a:lstStyle/>
                    <a:p>
                      <a:pPr algn="ctr">
                        <a:buNone/>
                      </a:pPr>
                      <a:r>
                        <a:rPr lang="fr-FR" sz="1400">
                          <a:effectLst/>
                          <a:latin typeface="+mn-lt"/>
                        </a:rPr>
                        <a:t>AV14</a:t>
                      </a:r>
                    </a:p>
                  </a:txBody>
                  <a:tcPr anchor="ctr"/>
                </a:tc>
                <a:extLst>
                  <a:ext uri="{0D108BD9-81ED-4DB2-BD59-A6C34878D82A}">
                    <a16:rowId xmlns:a16="http://schemas.microsoft.com/office/drawing/2014/main" val="2523875883"/>
                  </a:ext>
                </a:extLst>
              </a:tr>
              <a:tr h="314811">
                <a:tc>
                  <a:txBody>
                    <a:bodyPr/>
                    <a:lstStyle/>
                    <a:p>
                      <a:pPr>
                        <a:buNone/>
                      </a:pPr>
                      <a:r>
                        <a:rPr lang="fr-FR" sz="1400" i="1" dirty="0">
                          <a:effectLst/>
                          <a:latin typeface="+mn-lt"/>
                        </a:rPr>
                        <a:t>NPM1</a:t>
                      </a:r>
                    </a:p>
                  </a:txBody>
                  <a:tcPr anchor="ctr"/>
                </a:tc>
                <a:tc>
                  <a:txBody>
                    <a:bodyPr/>
                    <a:lstStyle/>
                    <a:p>
                      <a:pPr algn="ctr">
                        <a:buNone/>
                      </a:pPr>
                      <a:r>
                        <a:rPr lang="fr-FR" sz="1400">
                          <a:effectLst/>
                          <a:latin typeface="+mn-lt"/>
                        </a:rPr>
                        <a:t>5/6 (83.3)</a:t>
                      </a:r>
                    </a:p>
                  </a:txBody>
                  <a:tcPr anchor="ctr"/>
                </a:tc>
                <a:tc>
                  <a:txBody>
                    <a:bodyPr/>
                    <a:lstStyle/>
                    <a:p>
                      <a:pPr algn="ctr">
                        <a:buNone/>
                      </a:pPr>
                      <a:r>
                        <a:rPr lang="fr-FR" sz="1400" dirty="0">
                          <a:effectLst/>
                          <a:latin typeface="+mn-lt"/>
                        </a:rPr>
                        <a:t>1/4 (25.0)</a:t>
                      </a:r>
                    </a:p>
                  </a:txBody>
                  <a:tcPr anchor="ctr"/>
                </a:tc>
                <a:extLst>
                  <a:ext uri="{0D108BD9-81ED-4DB2-BD59-A6C34878D82A}">
                    <a16:rowId xmlns:a16="http://schemas.microsoft.com/office/drawing/2014/main" val="1536822548"/>
                  </a:ext>
                </a:extLst>
              </a:tr>
              <a:tr h="314811">
                <a:tc>
                  <a:txBody>
                    <a:bodyPr/>
                    <a:lstStyle/>
                    <a:p>
                      <a:pPr>
                        <a:buNone/>
                      </a:pPr>
                      <a:r>
                        <a:rPr lang="fr-FR" sz="1400" i="1" dirty="0">
                          <a:effectLst/>
                          <a:latin typeface="+mn-lt"/>
                        </a:rPr>
                        <a:t>IDH2</a:t>
                      </a:r>
                    </a:p>
                  </a:txBody>
                  <a:tcPr anchor="ctr"/>
                </a:tc>
                <a:tc>
                  <a:txBody>
                    <a:bodyPr/>
                    <a:lstStyle/>
                    <a:p>
                      <a:pPr algn="ctr">
                        <a:buNone/>
                      </a:pPr>
                      <a:r>
                        <a:rPr lang="fr-FR" sz="1400" dirty="0">
                          <a:effectLst/>
                          <a:latin typeface="+mn-lt"/>
                        </a:rPr>
                        <a:t>10/18 (55.6)</a:t>
                      </a:r>
                    </a:p>
                  </a:txBody>
                  <a:tcPr anchor="ctr"/>
                </a:tc>
                <a:tc>
                  <a:txBody>
                    <a:bodyPr/>
                    <a:lstStyle/>
                    <a:p>
                      <a:pPr algn="ctr">
                        <a:buNone/>
                      </a:pPr>
                      <a:r>
                        <a:rPr lang="fr-FR" sz="1400">
                          <a:effectLst/>
                          <a:latin typeface="+mn-lt"/>
                        </a:rPr>
                        <a:t>4/11 (36.4)</a:t>
                      </a:r>
                    </a:p>
                  </a:txBody>
                  <a:tcPr anchor="ctr"/>
                </a:tc>
                <a:extLst>
                  <a:ext uri="{0D108BD9-81ED-4DB2-BD59-A6C34878D82A}">
                    <a16:rowId xmlns:a16="http://schemas.microsoft.com/office/drawing/2014/main" val="3320308235"/>
                  </a:ext>
                </a:extLst>
              </a:tr>
              <a:tr h="314811">
                <a:tc>
                  <a:txBody>
                    <a:bodyPr/>
                    <a:lstStyle/>
                    <a:p>
                      <a:pPr>
                        <a:buNone/>
                      </a:pPr>
                      <a:r>
                        <a:rPr lang="fr-FR" sz="1400" i="1">
                          <a:effectLst/>
                          <a:latin typeface="+mn-lt"/>
                        </a:rPr>
                        <a:t>IDH1</a:t>
                      </a:r>
                    </a:p>
                  </a:txBody>
                  <a:tcPr anchor="ctr"/>
                </a:tc>
                <a:tc>
                  <a:txBody>
                    <a:bodyPr/>
                    <a:lstStyle/>
                    <a:p>
                      <a:pPr algn="ctr">
                        <a:buNone/>
                      </a:pPr>
                      <a:r>
                        <a:rPr lang="fr-FR" sz="1400" dirty="0">
                          <a:effectLst/>
                          <a:latin typeface="+mn-lt"/>
                        </a:rPr>
                        <a:t>5/7 (71.4)</a:t>
                      </a:r>
                    </a:p>
                  </a:txBody>
                  <a:tcPr anchor="ctr"/>
                </a:tc>
                <a:tc>
                  <a:txBody>
                    <a:bodyPr/>
                    <a:lstStyle/>
                    <a:p>
                      <a:pPr algn="ctr">
                        <a:buNone/>
                      </a:pPr>
                      <a:r>
                        <a:rPr lang="fr-FR" sz="1400" dirty="0">
                          <a:effectLst/>
                          <a:latin typeface="+mn-lt"/>
                        </a:rPr>
                        <a:t>6/10 (60.0)</a:t>
                      </a:r>
                    </a:p>
                  </a:txBody>
                  <a:tcPr anchor="ctr"/>
                </a:tc>
                <a:extLst>
                  <a:ext uri="{0D108BD9-81ED-4DB2-BD59-A6C34878D82A}">
                    <a16:rowId xmlns:a16="http://schemas.microsoft.com/office/drawing/2014/main" val="2689429681"/>
                  </a:ext>
                </a:extLst>
              </a:tr>
              <a:tr h="314811">
                <a:tc>
                  <a:txBody>
                    <a:bodyPr/>
                    <a:lstStyle/>
                    <a:p>
                      <a:pPr>
                        <a:buNone/>
                      </a:pPr>
                      <a:r>
                        <a:rPr lang="fr-FR" sz="1400" i="1">
                          <a:effectLst/>
                          <a:latin typeface="+mn-lt"/>
                        </a:rPr>
                        <a:t>FLT3</a:t>
                      </a:r>
                    </a:p>
                  </a:txBody>
                  <a:tcPr anchor="ctr"/>
                </a:tc>
                <a:tc>
                  <a:txBody>
                    <a:bodyPr/>
                    <a:lstStyle/>
                    <a:p>
                      <a:pPr algn="ctr">
                        <a:buNone/>
                      </a:pPr>
                      <a:r>
                        <a:rPr lang="fr-FR" sz="1400" dirty="0">
                          <a:effectLst/>
                          <a:latin typeface="+mn-lt"/>
                        </a:rPr>
                        <a:t>7/9 (77.8)</a:t>
                      </a:r>
                    </a:p>
                  </a:txBody>
                  <a:tcPr anchor="ctr"/>
                </a:tc>
                <a:tc>
                  <a:txBody>
                    <a:bodyPr/>
                    <a:lstStyle/>
                    <a:p>
                      <a:pPr algn="ctr">
                        <a:buNone/>
                      </a:pPr>
                      <a:r>
                        <a:rPr lang="fr-FR" sz="1400" dirty="0">
                          <a:effectLst/>
                          <a:latin typeface="+mn-lt"/>
                        </a:rPr>
                        <a:t>6/10 (60.0)</a:t>
                      </a:r>
                    </a:p>
                  </a:txBody>
                  <a:tcPr anchor="ctr"/>
                </a:tc>
                <a:extLst>
                  <a:ext uri="{0D108BD9-81ED-4DB2-BD59-A6C34878D82A}">
                    <a16:rowId xmlns:a16="http://schemas.microsoft.com/office/drawing/2014/main" val="517895733"/>
                  </a:ext>
                </a:extLst>
              </a:tr>
              <a:tr h="314811">
                <a:tc>
                  <a:txBody>
                    <a:bodyPr/>
                    <a:lstStyle/>
                    <a:p>
                      <a:pPr>
                        <a:buNone/>
                      </a:pPr>
                      <a:r>
                        <a:rPr lang="fr-FR" sz="1400" i="1" dirty="0">
                          <a:effectLst/>
                          <a:latin typeface="+mn-lt"/>
                        </a:rPr>
                        <a:t>TP53</a:t>
                      </a:r>
                    </a:p>
                  </a:txBody>
                  <a:tcPr anchor="ctr"/>
                </a:tc>
                <a:tc>
                  <a:txBody>
                    <a:bodyPr/>
                    <a:lstStyle/>
                    <a:p>
                      <a:pPr algn="ctr">
                        <a:buNone/>
                      </a:pPr>
                      <a:r>
                        <a:rPr lang="fr-FR" sz="1400">
                          <a:effectLst/>
                          <a:latin typeface="+mn-lt"/>
                        </a:rPr>
                        <a:t>7/13 (53.9)</a:t>
                      </a:r>
                    </a:p>
                  </a:txBody>
                  <a:tcPr anchor="ctr"/>
                </a:tc>
                <a:tc>
                  <a:txBody>
                    <a:bodyPr/>
                    <a:lstStyle/>
                    <a:p>
                      <a:pPr algn="ctr">
                        <a:buNone/>
                      </a:pPr>
                      <a:r>
                        <a:rPr lang="fr-FR" sz="1400" dirty="0">
                          <a:effectLst/>
                          <a:latin typeface="+mn-lt"/>
                        </a:rPr>
                        <a:t>11/19 (57.9)</a:t>
                      </a:r>
                    </a:p>
                  </a:txBody>
                  <a:tcPr anchor="ctr"/>
                </a:tc>
                <a:extLst>
                  <a:ext uri="{0D108BD9-81ED-4DB2-BD59-A6C34878D82A}">
                    <a16:rowId xmlns:a16="http://schemas.microsoft.com/office/drawing/2014/main" val="4177907107"/>
                  </a:ext>
                </a:extLst>
              </a:tr>
              <a:tr h="314811">
                <a:tc>
                  <a:txBody>
                    <a:bodyPr/>
                    <a:lstStyle/>
                    <a:p>
                      <a:pPr>
                        <a:buNone/>
                      </a:pPr>
                      <a:r>
                        <a:rPr lang="fr-FR" sz="1400" dirty="0">
                          <a:effectLst/>
                          <a:latin typeface="+mn-lt"/>
                        </a:rPr>
                        <a:t>Non </a:t>
                      </a:r>
                      <a:r>
                        <a:rPr lang="fr-FR" sz="1400" i="1" dirty="0">
                          <a:effectLst/>
                          <a:latin typeface="+mn-lt"/>
                        </a:rPr>
                        <a:t>TP53</a:t>
                      </a:r>
                    </a:p>
                  </a:txBody>
                  <a:tcPr anchor="ctr"/>
                </a:tc>
                <a:tc>
                  <a:txBody>
                    <a:bodyPr/>
                    <a:lstStyle/>
                    <a:p>
                      <a:pPr algn="ctr">
                        <a:buNone/>
                      </a:pPr>
                      <a:r>
                        <a:rPr lang="fr-FR" sz="1400" dirty="0">
                          <a:effectLst/>
                          <a:latin typeface="+mn-lt"/>
                        </a:rPr>
                        <a:t>30/70 (42.9)</a:t>
                      </a:r>
                    </a:p>
                  </a:txBody>
                  <a:tcPr anchor="ctr"/>
                </a:tc>
                <a:tc>
                  <a:txBody>
                    <a:bodyPr/>
                    <a:lstStyle/>
                    <a:p>
                      <a:pPr algn="ctr">
                        <a:buNone/>
                      </a:pPr>
                      <a:r>
                        <a:rPr lang="fr-FR" sz="1400" dirty="0">
                          <a:effectLst/>
                          <a:latin typeface="+mn-lt"/>
                        </a:rPr>
                        <a:t>26/67 (38.8)</a:t>
                      </a:r>
                    </a:p>
                  </a:txBody>
                  <a:tcPr anchor="ctr"/>
                </a:tc>
                <a:extLst>
                  <a:ext uri="{0D108BD9-81ED-4DB2-BD59-A6C34878D82A}">
                    <a16:rowId xmlns:a16="http://schemas.microsoft.com/office/drawing/2014/main" val="2484825679"/>
                  </a:ext>
                </a:extLst>
              </a:tr>
              <a:tr h="314811">
                <a:tc>
                  <a:txBody>
                    <a:bodyPr/>
                    <a:lstStyle/>
                    <a:p>
                      <a:pPr>
                        <a:buNone/>
                      </a:pPr>
                      <a:r>
                        <a:rPr lang="fr-FR" sz="1400" i="1" dirty="0">
                          <a:effectLst/>
                          <a:latin typeface="+mn-lt"/>
                        </a:rPr>
                        <a:t>TP53</a:t>
                      </a:r>
                      <a:r>
                        <a:rPr lang="fr-FR" sz="1400" dirty="0">
                          <a:effectLst/>
                          <a:latin typeface="+mn-lt"/>
                        </a:rPr>
                        <a:t> or CK</a:t>
                      </a:r>
                    </a:p>
                  </a:txBody>
                  <a:tcPr anchor="ctr"/>
                </a:tc>
                <a:tc>
                  <a:txBody>
                    <a:bodyPr/>
                    <a:lstStyle/>
                    <a:p>
                      <a:pPr algn="ctr">
                        <a:buNone/>
                      </a:pPr>
                      <a:r>
                        <a:rPr lang="fr-FR" sz="1400">
                          <a:effectLst/>
                          <a:latin typeface="+mn-lt"/>
                        </a:rPr>
                        <a:t>10/24 (41.7)</a:t>
                      </a:r>
                    </a:p>
                  </a:txBody>
                  <a:tcPr anchor="ctr"/>
                </a:tc>
                <a:tc>
                  <a:txBody>
                    <a:bodyPr/>
                    <a:lstStyle/>
                    <a:p>
                      <a:pPr algn="ctr">
                        <a:buNone/>
                      </a:pPr>
                      <a:r>
                        <a:rPr lang="fr-FR" sz="1400" dirty="0">
                          <a:effectLst/>
                          <a:latin typeface="+mn-lt"/>
                        </a:rPr>
                        <a:t>14/29(48.3)</a:t>
                      </a:r>
                    </a:p>
                  </a:txBody>
                  <a:tcPr anchor="ctr"/>
                </a:tc>
                <a:extLst>
                  <a:ext uri="{0D108BD9-81ED-4DB2-BD59-A6C34878D82A}">
                    <a16:rowId xmlns:a16="http://schemas.microsoft.com/office/drawing/2014/main" val="2566573206"/>
                  </a:ext>
                </a:extLst>
              </a:tr>
              <a:tr h="314811">
                <a:tc>
                  <a:txBody>
                    <a:bodyPr/>
                    <a:lstStyle/>
                    <a:p>
                      <a:pPr>
                        <a:buNone/>
                      </a:pPr>
                      <a:r>
                        <a:rPr lang="fr-FR" sz="1400" i="1" dirty="0">
                          <a:effectLst/>
                          <a:latin typeface="+mn-lt"/>
                        </a:rPr>
                        <a:t>NPM1/IDH2</a:t>
                      </a:r>
                    </a:p>
                  </a:txBody>
                  <a:tcPr anchor="ctr"/>
                </a:tc>
                <a:tc>
                  <a:txBody>
                    <a:bodyPr/>
                    <a:lstStyle/>
                    <a:p>
                      <a:pPr algn="ctr">
                        <a:buNone/>
                      </a:pPr>
                      <a:r>
                        <a:rPr lang="fr-FR" sz="1400">
                          <a:effectLst/>
                          <a:latin typeface="+mn-lt"/>
                        </a:rPr>
                        <a:t>14/23 (60.9)</a:t>
                      </a:r>
                    </a:p>
                  </a:txBody>
                  <a:tcPr anchor="ctr"/>
                </a:tc>
                <a:tc>
                  <a:txBody>
                    <a:bodyPr/>
                    <a:lstStyle/>
                    <a:p>
                      <a:pPr algn="ctr">
                        <a:buNone/>
                      </a:pPr>
                      <a:r>
                        <a:rPr lang="fr-FR" sz="1400" dirty="0">
                          <a:effectLst/>
                          <a:latin typeface="+mn-lt"/>
                        </a:rPr>
                        <a:t>5/15 (33.3)</a:t>
                      </a:r>
                    </a:p>
                  </a:txBody>
                  <a:tcPr anchor="ctr"/>
                </a:tc>
                <a:extLst>
                  <a:ext uri="{0D108BD9-81ED-4DB2-BD59-A6C34878D82A}">
                    <a16:rowId xmlns:a16="http://schemas.microsoft.com/office/drawing/2014/main" val="383452677"/>
                  </a:ext>
                </a:extLst>
              </a:tr>
              <a:tr h="314811">
                <a:tc>
                  <a:txBody>
                    <a:bodyPr/>
                    <a:lstStyle/>
                    <a:p>
                      <a:pPr>
                        <a:buNone/>
                      </a:pPr>
                      <a:r>
                        <a:rPr lang="fr-FR" sz="1400" dirty="0">
                          <a:effectLst/>
                          <a:latin typeface="+mn-lt"/>
                        </a:rPr>
                        <a:t>Non </a:t>
                      </a:r>
                      <a:r>
                        <a:rPr lang="fr-FR" sz="1400" i="1" dirty="0">
                          <a:effectLst/>
                          <a:latin typeface="+mn-lt"/>
                        </a:rPr>
                        <a:t>NPM1/IDH2</a:t>
                      </a:r>
                    </a:p>
                  </a:txBody>
                  <a:tcPr anchor="ctr"/>
                </a:tc>
                <a:tc>
                  <a:txBody>
                    <a:bodyPr/>
                    <a:lstStyle/>
                    <a:p>
                      <a:pPr algn="ctr">
                        <a:buNone/>
                      </a:pPr>
                      <a:r>
                        <a:rPr lang="fr-FR" sz="1400">
                          <a:effectLst/>
                          <a:latin typeface="+mn-lt"/>
                        </a:rPr>
                        <a:t>27/60 (45.0)</a:t>
                      </a:r>
                    </a:p>
                  </a:txBody>
                  <a:tcPr anchor="ctr"/>
                </a:tc>
                <a:tc>
                  <a:txBody>
                    <a:bodyPr/>
                    <a:lstStyle/>
                    <a:p>
                      <a:pPr algn="ctr">
                        <a:buNone/>
                      </a:pPr>
                      <a:r>
                        <a:rPr lang="fr-FR" sz="1400" dirty="0">
                          <a:effectLst/>
                          <a:latin typeface="+mn-lt"/>
                        </a:rPr>
                        <a:t>32/71 (45.1)</a:t>
                      </a:r>
                    </a:p>
                  </a:txBody>
                  <a:tcPr anchor="ctr"/>
                </a:tc>
                <a:extLst>
                  <a:ext uri="{0D108BD9-81ED-4DB2-BD59-A6C34878D82A}">
                    <a16:rowId xmlns:a16="http://schemas.microsoft.com/office/drawing/2014/main" val="528263095"/>
                  </a:ext>
                </a:extLst>
              </a:tr>
            </a:tbl>
          </a:graphicData>
        </a:graphic>
      </p:graphicFrame>
      <p:graphicFrame>
        <p:nvGraphicFramePr>
          <p:cNvPr id="8" name="Tableau 7">
            <a:extLst>
              <a:ext uri="{FF2B5EF4-FFF2-40B4-BE49-F238E27FC236}">
                <a16:creationId xmlns:a16="http://schemas.microsoft.com/office/drawing/2014/main" id="{2D665E78-9778-8EB3-6EEF-0A9DF2D70D02}"/>
              </a:ext>
            </a:extLst>
          </p:cNvPr>
          <p:cNvGraphicFramePr>
            <a:graphicFrameLocks noGrp="1"/>
          </p:cNvGraphicFramePr>
          <p:nvPr>
            <p:extLst>
              <p:ext uri="{D42A27DB-BD31-4B8C-83A1-F6EECF244321}">
                <p14:modId xmlns:p14="http://schemas.microsoft.com/office/powerpoint/2010/main" val="3723504411"/>
              </p:ext>
            </p:extLst>
          </p:nvPr>
        </p:nvGraphicFramePr>
        <p:xfrm>
          <a:off x="6694327" y="2854538"/>
          <a:ext cx="4746615" cy="914400"/>
        </p:xfrm>
        <a:graphic>
          <a:graphicData uri="http://schemas.openxmlformats.org/drawingml/2006/table">
            <a:tbl>
              <a:tblPr firstRow="1" bandRow="1">
                <a:tableStyleId>{5C22544A-7EE6-4342-B048-85BDC9FD1C3A}</a:tableStyleId>
              </a:tblPr>
              <a:tblGrid>
                <a:gridCol w="1772491">
                  <a:extLst>
                    <a:ext uri="{9D8B030D-6E8A-4147-A177-3AD203B41FA5}">
                      <a16:colId xmlns:a16="http://schemas.microsoft.com/office/drawing/2014/main" val="2967485696"/>
                    </a:ext>
                  </a:extLst>
                </a:gridCol>
                <a:gridCol w="1487062">
                  <a:extLst>
                    <a:ext uri="{9D8B030D-6E8A-4147-A177-3AD203B41FA5}">
                      <a16:colId xmlns:a16="http://schemas.microsoft.com/office/drawing/2014/main" val="3915219427"/>
                    </a:ext>
                  </a:extLst>
                </a:gridCol>
                <a:gridCol w="1487062">
                  <a:extLst>
                    <a:ext uri="{9D8B030D-6E8A-4147-A177-3AD203B41FA5}">
                      <a16:colId xmlns:a16="http://schemas.microsoft.com/office/drawing/2014/main" val="2522216754"/>
                    </a:ext>
                  </a:extLst>
                </a:gridCol>
              </a:tblGrid>
              <a:tr h="286753">
                <a:tc>
                  <a:txBody>
                    <a:bodyPr/>
                    <a:lstStyle/>
                    <a:p>
                      <a:pPr>
                        <a:buNone/>
                      </a:pPr>
                      <a:r>
                        <a:rPr lang="fr-FR" sz="1400" dirty="0">
                          <a:effectLst/>
                          <a:latin typeface="+mn-lt"/>
                        </a:rPr>
                        <a:t>CIR, % (95% CI)</a:t>
                      </a:r>
                    </a:p>
                  </a:txBody>
                  <a:tcPr anchor="ctr"/>
                </a:tc>
                <a:tc>
                  <a:txBody>
                    <a:bodyPr/>
                    <a:lstStyle/>
                    <a:p>
                      <a:pPr algn="ctr">
                        <a:buNone/>
                      </a:pPr>
                      <a:r>
                        <a:rPr lang="fr-FR" sz="1400" dirty="0">
                          <a:effectLst/>
                          <a:latin typeface="+mn-lt"/>
                        </a:rPr>
                        <a:t>AV28</a:t>
                      </a:r>
                    </a:p>
                  </a:txBody>
                  <a:tcPr anchor="ctr"/>
                </a:tc>
                <a:tc>
                  <a:txBody>
                    <a:bodyPr/>
                    <a:lstStyle/>
                    <a:p>
                      <a:pPr algn="ctr">
                        <a:buNone/>
                      </a:pPr>
                      <a:r>
                        <a:rPr lang="fr-FR" sz="1400" dirty="0">
                          <a:effectLst/>
                          <a:latin typeface="+mn-lt"/>
                        </a:rPr>
                        <a:t>AV14</a:t>
                      </a:r>
                    </a:p>
                  </a:txBody>
                  <a:tcPr anchor="ctr"/>
                </a:tc>
                <a:extLst>
                  <a:ext uri="{0D108BD9-81ED-4DB2-BD59-A6C34878D82A}">
                    <a16:rowId xmlns:a16="http://schemas.microsoft.com/office/drawing/2014/main" val="2724742513"/>
                  </a:ext>
                </a:extLst>
              </a:tr>
              <a:tr h="286753">
                <a:tc>
                  <a:txBody>
                    <a:bodyPr/>
                    <a:lstStyle/>
                    <a:p>
                      <a:pPr>
                        <a:buNone/>
                      </a:pPr>
                      <a:r>
                        <a:rPr lang="fr-FR" sz="1400" dirty="0">
                          <a:effectLst/>
                          <a:latin typeface="+mn-lt"/>
                        </a:rPr>
                        <a:t>Cycle 1</a:t>
                      </a:r>
                    </a:p>
                  </a:txBody>
                  <a:tcPr anchor="ctr"/>
                </a:tc>
                <a:tc>
                  <a:txBody>
                    <a:bodyPr/>
                    <a:lstStyle/>
                    <a:p>
                      <a:pPr algn="ctr">
                        <a:buNone/>
                      </a:pPr>
                      <a:r>
                        <a:rPr lang="fr-FR" sz="1400" dirty="0">
                          <a:effectLst/>
                          <a:latin typeface="+mn-lt"/>
                        </a:rPr>
                        <a:t>64% (48-77)</a:t>
                      </a:r>
                    </a:p>
                  </a:txBody>
                  <a:tcPr anchor="ctr"/>
                </a:tc>
                <a:tc>
                  <a:txBody>
                    <a:bodyPr/>
                    <a:lstStyle/>
                    <a:p>
                      <a:pPr algn="ctr">
                        <a:buNone/>
                      </a:pPr>
                      <a:r>
                        <a:rPr lang="fr-FR" sz="1400" dirty="0">
                          <a:effectLst/>
                          <a:latin typeface="+mn-lt"/>
                        </a:rPr>
                        <a:t>77% (60-88)</a:t>
                      </a:r>
                    </a:p>
                  </a:txBody>
                  <a:tcPr anchor="ctr"/>
                </a:tc>
                <a:extLst>
                  <a:ext uri="{0D108BD9-81ED-4DB2-BD59-A6C34878D82A}">
                    <a16:rowId xmlns:a16="http://schemas.microsoft.com/office/drawing/2014/main" val="3933127979"/>
                  </a:ext>
                </a:extLst>
              </a:tr>
              <a:tr h="286753">
                <a:tc>
                  <a:txBody>
                    <a:bodyPr/>
                    <a:lstStyle/>
                    <a:p>
                      <a:pPr>
                        <a:buNone/>
                      </a:pPr>
                      <a:r>
                        <a:rPr lang="fr-FR" sz="1400" dirty="0">
                          <a:effectLst/>
                          <a:latin typeface="+mn-lt"/>
                        </a:rPr>
                        <a:t>Cycle 2</a:t>
                      </a:r>
                    </a:p>
                  </a:txBody>
                  <a:tcPr anchor="ctr"/>
                </a:tc>
                <a:tc>
                  <a:txBody>
                    <a:bodyPr/>
                    <a:lstStyle/>
                    <a:p>
                      <a:pPr algn="ctr">
                        <a:buNone/>
                      </a:pPr>
                      <a:r>
                        <a:rPr lang="fr-FR" sz="1400" dirty="0">
                          <a:effectLst/>
                          <a:latin typeface="+mn-lt"/>
                        </a:rPr>
                        <a:t>64% (49-76)</a:t>
                      </a:r>
                    </a:p>
                  </a:txBody>
                  <a:tcPr anchor="ctr"/>
                </a:tc>
                <a:tc>
                  <a:txBody>
                    <a:bodyPr/>
                    <a:lstStyle/>
                    <a:p>
                      <a:pPr algn="ctr">
                        <a:buNone/>
                      </a:pPr>
                      <a:r>
                        <a:rPr lang="fr-FR" sz="1400" dirty="0">
                          <a:effectLst/>
                          <a:latin typeface="+mn-lt"/>
                        </a:rPr>
                        <a:t>49% (33-62)</a:t>
                      </a:r>
                    </a:p>
                  </a:txBody>
                  <a:tcPr anchor="ctr"/>
                </a:tc>
                <a:extLst>
                  <a:ext uri="{0D108BD9-81ED-4DB2-BD59-A6C34878D82A}">
                    <a16:rowId xmlns:a16="http://schemas.microsoft.com/office/drawing/2014/main" val="2306909443"/>
                  </a:ext>
                </a:extLst>
              </a:tr>
            </a:tbl>
          </a:graphicData>
        </a:graphic>
      </p:graphicFrame>
      <p:graphicFrame>
        <p:nvGraphicFramePr>
          <p:cNvPr id="10" name="Tableau 9">
            <a:extLst>
              <a:ext uri="{FF2B5EF4-FFF2-40B4-BE49-F238E27FC236}">
                <a16:creationId xmlns:a16="http://schemas.microsoft.com/office/drawing/2014/main" id="{1A6309D4-11E1-375E-40C0-8BE2403BF2F1}"/>
              </a:ext>
            </a:extLst>
          </p:cNvPr>
          <p:cNvGraphicFramePr>
            <a:graphicFrameLocks noGrp="1"/>
          </p:cNvGraphicFramePr>
          <p:nvPr>
            <p:extLst>
              <p:ext uri="{D42A27DB-BD31-4B8C-83A1-F6EECF244321}">
                <p14:modId xmlns:p14="http://schemas.microsoft.com/office/powerpoint/2010/main" val="131070151"/>
              </p:ext>
            </p:extLst>
          </p:nvPr>
        </p:nvGraphicFramePr>
        <p:xfrm>
          <a:off x="6694327" y="4365683"/>
          <a:ext cx="4746615" cy="914400"/>
        </p:xfrm>
        <a:graphic>
          <a:graphicData uri="http://schemas.openxmlformats.org/drawingml/2006/table">
            <a:tbl>
              <a:tblPr firstRow="1" bandRow="1">
                <a:tableStyleId>{5C22544A-7EE6-4342-B048-85BDC9FD1C3A}</a:tableStyleId>
              </a:tblPr>
              <a:tblGrid>
                <a:gridCol w="1772491">
                  <a:extLst>
                    <a:ext uri="{9D8B030D-6E8A-4147-A177-3AD203B41FA5}">
                      <a16:colId xmlns:a16="http://schemas.microsoft.com/office/drawing/2014/main" val="2967485696"/>
                    </a:ext>
                  </a:extLst>
                </a:gridCol>
                <a:gridCol w="1487062">
                  <a:extLst>
                    <a:ext uri="{9D8B030D-6E8A-4147-A177-3AD203B41FA5}">
                      <a16:colId xmlns:a16="http://schemas.microsoft.com/office/drawing/2014/main" val="3915219427"/>
                    </a:ext>
                  </a:extLst>
                </a:gridCol>
                <a:gridCol w="1487062">
                  <a:extLst>
                    <a:ext uri="{9D8B030D-6E8A-4147-A177-3AD203B41FA5}">
                      <a16:colId xmlns:a16="http://schemas.microsoft.com/office/drawing/2014/main" val="2522216754"/>
                    </a:ext>
                  </a:extLst>
                </a:gridCol>
              </a:tblGrid>
              <a:tr h="286753">
                <a:tc>
                  <a:txBody>
                    <a:bodyPr/>
                    <a:lstStyle/>
                    <a:p>
                      <a:pPr>
                        <a:buNone/>
                      </a:pPr>
                      <a:r>
                        <a:rPr lang="fr-FR" sz="1400" dirty="0">
                          <a:effectLst/>
                          <a:latin typeface="+mn-lt"/>
                        </a:rPr>
                        <a:t>CIR, % (95% CI)</a:t>
                      </a:r>
                    </a:p>
                  </a:txBody>
                  <a:tcPr anchor="ctr"/>
                </a:tc>
                <a:tc>
                  <a:txBody>
                    <a:bodyPr/>
                    <a:lstStyle/>
                    <a:p>
                      <a:pPr algn="ctr">
                        <a:buNone/>
                      </a:pPr>
                      <a:r>
                        <a:rPr lang="fr-FR" sz="1400" dirty="0">
                          <a:effectLst/>
                          <a:latin typeface="+mn-lt"/>
                        </a:rPr>
                        <a:t>AV28</a:t>
                      </a:r>
                    </a:p>
                  </a:txBody>
                  <a:tcPr anchor="ctr"/>
                </a:tc>
                <a:tc>
                  <a:txBody>
                    <a:bodyPr/>
                    <a:lstStyle/>
                    <a:p>
                      <a:pPr algn="ctr">
                        <a:buNone/>
                      </a:pPr>
                      <a:r>
                        <a:rPr lang="fr-FR" sz="1400">
                          <a:effectLst/>
                          <a:latin typeface="+mn-lt"/>
                        </a:rPr>
                        <a:t>AV14</a:t>
                      </a:r>
                    </a:p>
                  </a:txBody>
                  <a:tcPr anchor="ctr"/>
                </a:tc>
                <a:extLst>
                  <a:ext uri="{0D108BD9-81ED-4DB2-BD59-A6C34878D82A}">
                    <a16:rowId xmlns:a16="http://schemas.microsoft.com/office/drawing/2014/main" val="2724742513"/>
                  </a:ext>
                </a:extLst>
              </a:tr>
              <a:tr h="286753">
                <a:tc>
                  <a:txBody>
                    <a:bodyPr/>
                    <a:lstStyle/>
                    <a:p>
                      <a:pPr>
                        <a:buNone/>
                      </a:pPr>
                      <a:r>
                        <a:rPr lang="fr-FR" sz="1400" dirty="0">
                          <a:effectLst/>
                          <a:latin typeface="+mn-lt"/>
                        </a:rPr>
                        <a:t>Cycle 1</a:t>
                      </a:r>
                    </a:p>
                  </a:txBody>
                  <a:tcPr anchor="ctr"/>
                </a:tc>
                <a:tc>
                  <a:txBody>
                    <a:bodyPr/>
                    <a:lstStyle/>
                    <a:p>
                      <a:pPr algn="ctr">
                        <a:buNone/>
                      </a:pPr>
                      <a:r>
                        <a:rPr lang="fr-FR" sz="1400">
                          <a:effectLst/>
                          <a:latin typeface="+mn-lt"/>
                        </a:rPr>
                        <a:t>83% (69-91)</a:t>
                      </a:r>
                    </a:p>
                  </a:txBody>
                  <a:tcPr anchor="ctr"/>
                </a:tc>
                <a:tc>
                  <a:txBody>
                    <a:bodyPr/>
                    <a:lstStyle/>
                    <a:p>
                      <a:pPr algn="ctr">
                        <a:buNone/>
                      </a:pPr>
                      <a:r>
                        <a:rPr lang="fr-FR" sz="1400">
                          <a:effectLst/>
                          <a:latin typeface="+mn-lt"/>
                        </a:rPr>
                        <a:t>89% (74-95)</a:t>
                      </a:r>
                    </a:p>
                  </a:txBody>
                  <a:tcPr anchor="ctr"/>
                </a:tc>
                <a:extLst>
                  <a:ext uri="{0D108BD9-81ED-4DB2-BD59-A6C34878D82A}">
                    <a16:rowId xmlns:a16="http://schemas.microsoft.com/office/drawing/2014/main" val="3933127979"/>
                  </a:ext>
                </a:extLst>
              </a:tr>
              <a:tr h="286753">
                <a:tc>
                  <a:txBody>
                    <a:bodyPr/>
                    <a:lstStyle/>
                    <a:p>
                      <a:pPr>
                        <a:buNone/>
                      </a:pPr>
                      <a:r>
                        <a:rPr lang="fr-FR" sz="1400" dirty="0">
                          <a:effectLst/>
                          <a:latin typeface="+mn-lt"/>
                        </a:rPr>
                        <a:t>Cycle 2</a:t>
                      </a:r>
                    </a:p>
                  </a:txBody>
                  <a:tcPr anchor="ctr"/>
                </a:tc>
                <a:tc>
                  <a:txBody>
                    <a:bodyPr/>
                    <a:lstStyle/>
                    <a:p>
                      <a:pPr algn="ctr">
                        <a:buNone/>
                      </a:pPr>
                      <a:r>
                        <a:rPr lang="fr-FR" sz="1400">
                          <a:effectLst/>
                          <a:latin typeface="+mn-lt"/>
                        </a:rPr>
                        <a:t>65% (50-77)</a:t>
                      </a:r>
                    </a:p>
                  </a:txBody>
                  <a:tcPr anchor="ctr"/>
                </a:tc>
                <a:tc>
                  <a:txBody>
                    <a:bodyPr/>
                    <a:lstStyle/>
                    <a:p>
                      <a:pPr algn="ctr">
                        <a:buNone/>
                      </a:pPr>
                      <a:r>
                        <a:rPr lang="fr-FR" sz="1400" dirty="0">
                          <a:effectLst/>
                          <a:latin typeface="+mn-lt"/>
                        </a:rPr>
                        <a:t>61% (46-73)</a:t>
                      </a:r>
                    </a:p>
                  </a:txBody>
                  <a:tcPr anchor="ctr"/>
                </a:tc>
                <a:extLst>
                  <a:ext uri="{0D108BD9-81ED-4DB2-BD59-A6C34878D82A}">
                    <a16:rowId xmlns:a16="http://schemas.microsoft.com/office/drawing/2014/main" val="2306909443"/>
                  </a:ext>
                </a:extLst>
              </a:tr>
            </a:tbl>
          </a:graphicData>
        </a:graphic>
      </p:graphicFrame>
      <p:sp>
        <p:nvSpPr>
          <p:cNvPr id="12" name="ZoneTexte 11">
            <a:extLst>
              <a:ext uri="{FF2B5EF4-FFF2-40B4-BE49-F238E27FC236}">
                <a16:creationId xmlns:a16="http://schemas.microsoft.com/office/drawing/2014/main" id="{9175F54B-136A-B711-7A18-68205396F1C5}"/>
              </a:ext>
            </a:extLst>
          </p:cNvPr>
          <p:cNvSpPr txBox="1"/>
          <p:nvPr/>
        </p:nvSpPr>
        <p:spPr>
          <a:xfrm>
            <a:off x="6628314" y="4035698"/>
            <a:ext cx="4039685" cy="338554"/>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CIR of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Platelet</a:t>
            </a:r>
            <a:r>
              <a:rPr kumimoji="0" lang="fr-FR" sz="1600" b="0" i="0" u="none" strike="noStrike" kern="1200" cap="none" spc="0" normalizeH="0" baseline="0" noProof="0" dirty="0">
                <a:ln>
                  <a:noFill/>
                </a:ln>
                <a:solidFill>
                  <a:prstClr val="black"/>
                </a:solidFill>
                <a:effectLst/>
                <a:uLnTx/>
                <a:uFillTx/>
                <a:latin typeface="Calibri"/>
                <a:ea typeface="+mn-ea"/>
                <a:cs typeface="+mn-cs"/>
              </a:rPr>
              <a:t>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Recovery</a:t>
            </a:r>
            <a:r>
              <a:rPr kumimoji="0" lang="fr-FR" sz="1600" b="0" i="0" u="none" strike="noStrike" kern="1200" cap="none" spc="0" normalizeH="0" baseline="0" noProof="0" dirty="0">
                <a:ln>
                  <a:noFill/>
                </a:ln>
                <a:solidFill>
                  <a:prstClr val="black"/>
                </a:solidFill>
                <a:effectLst/>
                <a:uLnTx/>
                <a:uFillTx/>
                <a:latin typeface="Calibri"/>
                <a:ea typeface="+mn-ea"/>
                <a:cs typeface="+mn-cs"/>
              </a:rPr>
              <a:t> to 100x10</a:t>
            </a:r>
            <a:r>
              <a:rPr kumimoji="0" lang="fr-FR" sz="1600" b="0" i="0" u="none" strike="noStrike" kern="1200" cap="none" spc="0" normalizeH="0" baseline="30000" noProof="0" dirty="0">
                <a:ln>
                  <a:noFill/>
                </a:ln>
                <a:solidFill>
                  <a:prstClr val="black"/>
                </a:solidFill>
                <a:effectLst/>
                <a:uLnTx/>
                <a:uFillTx/>
                <a:latin typeface="Calibri"/>
                <a:ea typeface="+mn-ea"/>
                <a:cs typeface="+mn-cs"/>
              </a:rPr>
              <a:t>9</a:t>
            </a:r>
            <a:r>
              <a:rPr kumimoji="0" lang="fr-FR" sz="1600" b="0" i="0" u="none" strike="noStrike" kern="1200" cap="none" spc="0" normalizeH="0" baseline="0" noProof="0" dirty="0">
                <a:ln>
                  <a:noFill/>
                </a:ln>
                <a:solidFill>
                  <a:prstClr val="black"/>
                </a:solidFill>
                <a:effectLst/>
                <a:uLnTx/>
                <a:uFillTx/>
                <a:latin typeface="Calibri"/>
                <a:ea typeface="+mn-ea"/>
                <a:cs typeface="+mn-cs"/>
              </a:rPr>
              <a:t>/L by D42:</a:t>
            </a:r>
          </a:p>
        </p:txBody>
      </p:sp>
      <p:sp>
        <p:nvSpPr>
          <p:cNvPr id="2" name="ZoneTexte 11">
            <a:extLst>
              <a:ext uri="{FF2B5EF4-FFF2-40B4-BE49-F238E27FC236}">
                <a16:creationId xmlns:a16="http://schemas.microsoft.com/office/drawing/2014/main" id="{D8398CBA-AB78-D32C-6968-22FABB6F704F}"/>
              </a:ext>
            </a:extLst>
          </p:cNvPr>
          <p:cNvSpPr txBox="1"/>
          <p:nvPr/>
        </p:nvSpPr>
        <p:spPr>
          <a:xfrm>
            <a:off x="6625909" y="2523454"/>
            <a:ext cx="4039685" cy="338554"/>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CIR of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Neutrophil</a:t>
            </a:r>
            <a:r>
              <a:rPr kumimoji="0" lang="fr-FR" sz="1600" b="0" i="0" u="none" strike="noStrike" kern="1200" cap="none" spc="0" normalizeH="0" baseline="0" noProof="0" dirty="0">
                <a:ln>
                  <a:noFill/>
                </a:ln>
                <a:solidFill>
                  <a:prstClr val="black"/>
                </a:solidFill>
                <a:effectLst/>
                <a:uLnTx/>
                <a:uFillTx/>
                <a:latin typeface="Calibri"/>
                <a:ea typeface="+mn-ea"/>
                <a:cs typeface="+mn-cs"/>
              </a:rPr>
              <a:t>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Recovery</a:t>
            </a:r>
            <a:r>
              <a:rPr kumimoji="0" lang="fr-FR" sz="1600" b="0" i="0" u="none" strike="noStrike" kern="1200" cap="none" spc="0" normalizeH="0" baseline="0" noProof="0" dirty="0">
                <a:ln>
                  <a:noFill/>
                </a:ln>
                <a:solidFill>
                  <a:prstClr val="black"/>
                </a:solidFill>
                <a:effectLst/>
                <a:uLnTx/>
                <a:uFillTx/>
                <a:latin typeface="Calibri"/>
                <a:ea typeface="+mn-ea"/>
                <a:cs typeface="+mn-cs"/>
              </a:rPr>
              <a:t> to 1x10</a:t>
            </a:r>
            <a:r>
              <a:rPr kumimoji="0" lang="fr-FR" sz="1600" b="0" i="0" u="none" strike="noStrike" kern="1200" cap="none" spc="0" normalizeH="0" baseline="30000" noProof="0" dirty="0">
                <a:ln>
                  <a:noFill/>
                </a:ln>
                <a:solidFill>
                  <a:prstClr val="black"/>
                </a:solidFill>
                <a:effectLst/>
                <a:uLnTx/>
                <a:uFillTx/>
                <a:latin typeface="Calibri"/>
                <a:ea typeface="+mn-ea"/>
                <a:cs typeface="+mn-cs"/>
              </a:rPr>
              <a:t>9</a:t>
            </a:r>
            <a:r>
              <a:rPr kumimoji="0" lang="fr-FR" sz="1600" b="0" i="0" u="none" strike="noStrike" kern="1200" cap="none" spc="0" normalizeH="0" baseline="0" noProof="0" dirty="0">
                <a:ln>
                  <a:noFill/>
                </a:ln>
                <a:solidFill>
                  <a:prstClr val="black"/>
                </a:solidFill>
                <a:effectLst/>
                <a:uLnTx/>
                <a:uFillTx/>
                <a:latin typeface="Calibri"/>
                <a:ea typeface="+mn-ea"/>
                <a:cs typeface="+mn-cs"/>
              </a:rPr>
              <a:t>/L by D42:</a:t>
            </a:r>
          </a:p>
        </p:txBody>
      </p:sp>
      <p:sp>
        <p:nvSpPr>
          <p:cNvPr id="3" name="Rectángulo 2">
            <a:extLst>
              <a:ext uri="{FF2B5EF4-FFF2-40B4-BE49-F238E27FC236}">
                <a16:creationId xmlns:a16="http://schemas.microsoft.com/office/drawing/2014/main" id="{C155963B-A102-E200-FC60-8AEFD9DEEF00}"/>
              </a:ext>
            </a:extLst>
          </p:cNvPr>
          <p:cNvSpPr/>
          <p:nvPr/>
        </p:nvSpPr>
        <p:spPr>
          <a:xfrm>
            <a:off x="428613" y="4829175"/>
            <a:ext cx="5521082" cy="6592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4961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2EA01-6F1A-AFAE-8171-944557326C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12BE70-DFEF-12CD-9C1A-7E162D722A39}"/>
              </a:ext>
            </a:extLst>
          </p:cNvPr>
          <p:cNvSpPr>
            <a:spLocks noGrp="1"/>
          </p:cNvSpPr>
          <p:nvPr>
            <p:ph type="title"/>
          </p:nvPr>
        </p:nvSpPr>
        <p:spPr/>
        <p:txBody>
          <a:bodyPr/>
          <a:lstStyle/>
          <a:p>
            <a:r>
              <a:rPr lang="fr-FR" dirty="0"/>
              <a:t>OPTI-AML: 28 vs 14 Days VEN + AZA in </a:t>
            </a:r>
            <a:r>
              <a:rPr lang="fr-FR" dirty="0" err="1"/>
              <a:t>Newly</a:t>
            </a:r>
            <a:r>
              <a:rPr lang="fr-FR" dirty="0"/>
              <a:t> </a:t>
            </a:r>
            <a:r>
              <a:rPr lang="fr-FR" dirty="0" err="1"/>
              <a:t>Diagnosed</a:t>
            </a:r>
            <a:r>
              <a:rPr lang="fr-FR" dirty="0"/>
              <a:t> AML </a:t>
            </a:r>
            <a:r>
              <a:rPr lang="fr-FR" i="1" dirty="0"/>
              <a:t>(5)</a:t>
            </a:r>
            <a:endParaRPr lang="fr-FR" dirty="0"/>
          </a:p>
        </p:txBody>
      </p:sp>
      <p:sp>
        <p:nvSpPr>
          <p:cNvPr id="3" name="Text Box 3">
            <a:extLst>
              <a:ext uri="{FF2B5EF4-FFF2-40B4-BE49-F238E27FC236}">
                <a16:creationId xmlns:a16="http://schemas.microsoft.com/office/drawing/2014/main" id="{970DDC72-6478-A4CC-6AA1-2D5B6118A520}"/>
              </a:ext>
            </a:extLst>
          </p:cNvPr>
          <p:cNvSpPr txBox="1">
            <a:spLocks noChangeArrowheads="1"/>
          </p:cNvSpPr>
          <p:nvPr/>
        </p:nvSpPr>
        <p:spPr bwMode="auto">
          <a:xfrm>
            <a:off x="9848602" y="6538230"/>
            <a:ext cx="2343398"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Borate U, abstract S126</a:t>
            </a:r>
          </a:p>
        </p:txBody>
      </p:sp>
      <p:graphicFrame>
        <p:nvGraphicFramePr>
          <p:cNvPr id="4" name="Tableau 3">
            <a:extLst>
              <a:ext uri="{FF2B5EF4-FFF2-40B4-BE49-F238E27FC236}">
                <a16:creationId xmlns:a16="http://schemas.microsoft.com/office/drawing/2014/main" id="{80033B6F-A023-1E90-9BE7-83659B204889}"/>
              </a:ext>
            </a:extLst>
          </p:cNvPr>
          <p:cNvGraphicFramePr>
            <a:graphicFrameLocks noGrp="1"/>
          </p:cNvGraphicFramePr>
          <p:nvPr>
            <p:extLst>
              <p:ext uri="{D42A27DB-BD31-4B8C-83A1-F6EECF244321}">
                <p14:modId xmlns:p14="http://schemas.microsoft.com/office/powerpoint/2010/main" val="2820881570"/>
              </p:ext>
            </p:extLst>
          </p:nvPr>
        </p:nvGraphicFramePr>
        <p:xfrm>
          <a:off x="1060702" y="1501991"/>
          <a:ext cx="10058400" cy="5097930"/>
        </p:xfrm>
        <a:graphic>
          <a:graphicData uri="http://schemas.openxmlformats.org/drawingml/2006/table">
            <a:tbl>
              <a:tblPr firstRow="1" bandRow="1">
                <a:tableStyleId>{5C22544A-7EE6-4342-B048-85BDC9FD1C3A}</a:tableStyleId>
              </a:tblPr>
              <a:tblGrid>
                <a:gridCol w="3584467">
                  <a:extLst>
                    <a:ext uri="{9D8B030D-6E8A-4147-A177-3AD203B41FA5}">
                      <a16:colId xmlns:a16="http://schemas.microsoft.com/office/drawing/2014/main" val="3078811824"/>
                    </a:ext>
                  </a:extLst>
                </a:gridCol>
                <a:gridCol w="2103042">
                  <a:extLst>
                    <a:ext uri="{9D8B030D-6E8A-4147-A177-3AD203B41FA5}">
                      <a16:colId xmlns:a16="http://schemas.microsoft.com/office/drawing/2014/main" val="2513372776"/>
                    </a:ext>
                  </a:extLst>
                </a:gridCol>
                <a:gridCol w="1163374">
                  <a:extLst>
                    <a:ext uri="{9D8B030D-6E8A-4147-A177-3AD203B41FA5}">
                      <a16:colId xmlns:a16="http://schemas.microsoft.com/office/drawing/2014/main" val="3811467928"/>
                    </a:ext>
                  </a:extLst>
                </a:gridCol>
                <a:gridCol w="2044143">
                  <a:extLst>
                    <a:ext uri="{9D8B030D-6E8A-4147-A177-3AD203B41FA5}">
                      <a16:colId xmlns:a16="http://schemas.microsoft.com/office/drawing/2014/main" val="1667400359"/>
                    </a:ext>
                  </a:extLst>
                </a:gridCol>
                <a:gridCol w="1163374">
                  <a:extLst>
                    <a:ext uri="{9D8B030D-6E8A-4147-A177-3AD203B41FA5}">
                      <a16:colId xmlns:a16="http://schemas.microsoft.com/office/drawing/2014/main" val="2630816390"/>
                    </a:ext>
                  </a:extLst>
                </a:gridCol>
              </a:tblGrid>
              <a:tr h="230385">
                <a:tc rowSpan="2">
                  <a:txBody>
                    <a:bodyPr/>
                    <a:lstStyle/>
                    <a:p>
                      <a:pPr>
                        <a:lnSpc>
                          <a:spcPts val="1100"/>
                        </a:lnSpc>
                        <a:spcBef>
                          <a:spcPts val="0"/>
                        </a:spcBef>
                        <a:spcAft>
                          <a:spcPts val="0"/>
                        </a:spcAft>
                        <a:buNone/>
                      </a:pPr>
                      <a:r>
                        <a:rPr lang="fr-FR" sz="1200" dirty="0" err="1">
                          <a:effectLst/>
                          <a:latin typeface="+mn-lt"/>
                        </a:rPr>
                        <a:t>Univariable</a:t>
                      </a:r>
                      <a:r>
                        <a:rPr lang="fr-FR" sz="1200" dirty="0">
                          <a:effectLst/>
                          <a:latin typeface="+mn-lt"/>
                        </a:rPr>
                        <a:t>/Multivariable </a:t>
                      </a:r>
                      <a:r>
                        <a:rPr lang="fr-FR" sz="1200" dirty="0" err="1">
                          <a:effectLst/>
                          <a:latin typeface="+mn-lt"/>
                        </a:rPr>
                        <a:t>Regression</a:t>
                      </a:r>
                      <a:r>
                        <a:rPr lang="fr-FR" sz="1200" dirty="0">
                          <a:effectLst/>
                          <a:latin typeface="+mn-lt"/>
                        </a:rPr>
                        <a:t> </a:t>
                      </a:r>
                      <a:r>
                        <a:rPr lang="fr-FR" sz="1200" dirty="0" err="1">
                          <a:effectLst/>
                          <a:latin typeface="+mn-lt"/>
                        </a:rPr>
                        <a:t>Models</a:t>
                      </a:r>
                      <a:r>
                        <a:rPr lang="fr-FR" sz="1200" dirty="0">
                          <a:effectLst/>
                          <a:latin typeface="+mn-lt"/>
                        </a:rPr>
                        <a:t> for OS</a:t>
                      </a:r>
                    </a:p>
                  </a:txBody>
                  <a:tcPr marT="18000" marB="1800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a:lnSpc>
                          <a:spcPts val="1100"/>
                        </a:lnSpc>
                        <a:spcBef>
                          <a:spcPts val="0"/>
                        </a:spcBef>
                        <a:spcAft>
                          <a:spcPts val="0"/>
                        </a:spcAft>
                        <a:buNone/>
                      </a:pPr>
                      <a:r>
                        <a:rPr lang="fr-FR" sz="1200" dirty="0" err="1">
                          <a:effectLst/>
                          <a:latin typeface="+mn-lt"/>
                        </a:rPr>
                        <a:t>Univariable</a:t>
                      </a:r>
                      <a:r>
                        <a:rPr lang="fr-FR" sz="1200" dirty="0">
                          <a:effectLst/>
                          <a:latin typeface="+mn-lt"/>
                        </a:rPr>
                        <a:t> </a:t>
                      </a:r>
                      <a:r>
                        <a:rPr lang="fr-FR" sz="1200" dirty="0" err="1">
                          <a:effectLst/>
                          <a:latin typeface="+mn-lt"/>
                        </a:rPr>
                        <a:t>models</a:t>
                      </a:r>
                      <a:endParaRPr lang="fr-FR" sz="1200" dirty="0">
                        <a:effectLst/>
                        <a:latin typeface="+mn-lt"/>
                      </a:endParaRPr>
                    </a:p>
                  </a:txBody>
                  <a:tcPr marT="18000" marB="18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fr-FR"/>
                    </a:p>
                  </a:txBody>
                  <a:tcPr/>
                </a:tc>
                <a:tc gridSpan="2">
                  <a:txBody>
                    <a:bodyPr/>
                    <a:lstStyle/>
                    <a:p>
                      <a:pPr algn="ctr">
                        <a:lnSpc>
                          <a:spcPts val="1100"/>
                        </a:lnSpc>
                        <a:spcBef>
                          <a:spcPts val="0"/>
                        </a:spcBef>
                        <a:spcAft>
                          <a:spcPts val="0"/>
                        </a:spcAft>
                        <a:buNone/>
                      </a:pPr>
                      <a:r>
                        <a:rPr lang="fr-FR" sz="1200" dirty="0">
                          <a:effectLst/>
                          <a:latin typeface="+mn-lt"/>
                        </a:rPr>
                        <a:t>Multivariable model</a:t>
                      </a:r>
                    </a:p>
                  </a:txBody>
                  <a:tcPr marT="18000" marB="18000" anchor="ctr">
                    <a:lnB w="12700" cap="flat" cmpd="sng" algn="ctr">
                      <a:solidFill>
                        <a:schemeClr val="bg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090221074"/>
                  </a:ext>
                </a:extLst>
              </a:tr>
              <a:tr h="228954">
                <a:tc vMerge="1">
                  <a:txBody>
                    <a:bodyPr/>
                    <a:lstStyle/>
                    <a:p>
                      <a:endParaRPr lang="fr-FR"/>
                    </a:p>
                  </a:txBody>
                  <a:tcPr/>
                </a:tc>
                <a:tc>
                  <a:txBody>
                    <a:bodyPr/>
                    <a:lstStyle/>
                    <a:p>
                      <a:pPr algn="ctr">
                        <a:lnSpc>
                          <a:spcPts val="1100"/>
                        </a:lnSpc>
                        <a:spcBef>
                          <a:spcPts val="0"/>
                        </a:spcBef>
                        <a:spcAft>
                          <a:spcPts val="0"/>
                        </a:spcAft>
                        <a:buNone/>
                      </a:pPr>
                      <a:r>
                        <a:rPr lang="fr-FR" sz="1200" b="1" dirty="0">
                          <a:solidFill>
                            <a:schemeClr val="bg1"/>
                          </a:solidFill>
                          <a:effectLst/>
                          <a:latin typeface="+mn-lt"/>
                        </a:rPr>
                        <a:t>HR (95% CI)</a:t>
                      </a:r>
                    </a:p>
                  </a:txBody>
                  <a:tcPr marT="18000" marB="18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4C21"/>
                    </a:solidFill>
                  </a:tcPr>
                </a:tc>
                <a:tc>
                  <a:txBody>
                    <a:bodyPr/>
                    <a:lstStyle/>
                    <a:p>
                      <a:pPr algn="ctr">
                        <a:lnSpc>
                          <a:spcPts val="1100"/>
                        </a:lnSpc>
                        <a:spcBef>
                          <a:spcPts val="0"/>
                        </a:spcBef>
                        <a:spcAft>
                          <a:spcPts val="0"/>
                        </a:spcAft>
                        <a:buNone/>
                      </a:pPr>
                      <a:r>
                        <a:rPr lang="fr-FR" sz="1200" b="1" dirty="0">
                          <a:solidFill>
                            <a:schemeClr val="bg1"/>
                          </a:solidFill>
                          <a:effectLst/>
                          <a:latin typeface="+mn-lt"/>
                        </a:rPr>
                        <a:t>p-value</a:t>
                      </a:r>
                    </a:p>
                  </a:txBody>
                  <a:tcPr marT="18000" marB="18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4C21"/>
                    </a:solidFill>
                  </a:tcPr>
                </a:tc>
                <a:tc>
                  <a:txBody>
                    <a:bodyPr/>
                    <a:lstStyle/>
                    <a:p>
                      <a:pPr algn="ctr">
                        <a:lnSpc>
                          <a:spcPts val="1100"/>
                        </a:lnSpc>
                        <a:spcBef>
                          <a:spcPts val="0"/>
                        </a:spcBef>
                        <a:spcAft>
                          <a:spcPts val="0"/>
                        </a:spcAft>
                        <a:buNone/>
                      </a:pPr>
                      <a:r>
                        <a:rPr lang="fr-FR" sz="1200" b="1" dirty="0">
                          <a:solidFill>
                            <a:schemeClr val="bg1"/>
                          </a:solidFill>
                          <a:effectLst/>
                          <a:latin typeface="+mn-lt"/>
                        </a:rPr>
                        <a:t>HR (95% CI)</a:t>
                      </a:r>
                    </a:p>
                  </a:txBody>
                  <a:tcPr marT="18000" marB="18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4C21"/>
                    </a:solidFill>
                  </a:tcPr>
                </a:tc>
                <a:tc>
                  <a:txBody>
                    <a:bodyPr/>
                    <a:lstStyle/>
                    <a:p>
                      <a:pPr algn="ctr">
                        <a:lnSpc>
                          <a:spcPts val="1100"/>
                        </a:lnSpc>
                        <a:spcBef>
                          <a:spcPts val="0"/>
                        </a:spcBef>
                        <a:spcAft>
                          <a:spcPts val="0"/>
                        </a:spcAft>
                        <a:buNone/>
                      </a:pPr>
                      <a:r>
                        <a:rPr lang="fr-FR" sz="1200" b="1" dirty="0">
                          <a:solidFill>
                            <a:schemeClr val="bg1"/>
                          </a:solidFill>
                          <a:effectLst/>
                          <a:latin typeface="+mn-lt"/>
                        </a:rPr>
                        <a:t>p-value</a:t>
                      </a:r>
                    </a:p>
                  </a:txBody>
                  <a:tcPr marT="18000" marB="18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94C21"/>
                    </a:solidFill>
                  </a:tcPr>
                </a:tc>
                <a:extLst>
                  <a:ext uri="{0D108BD9-81ED-4DB2-BD59-A6C34878D82A}">
                    <a16:rowId xmlns:a16="http://schemas.microsoft.com/office/drawing/2014/main" val="1621629504"/>
                  </a:ext>
                </a:extLst>
              </a:tr>
              <a:tr h="164943">
                <a:tc>
                  <a:txBody>
                    <a:bodyPr/>
                    <a:lstStyle/>
                    <a:p>
                      <a:pPr>
                        <a:lnSpc>
                          <a:spcPts val="1100"/>
                        </a:lnSpc>
                        <a:spcBef>
                          <a:spcPts val="0"/>
                        </a:spcBef>
                        <a:spcAft>
                          <a:spcPts val="0"/>
                        </a:spcAft>
                        <a:buNone/>
                      </a:pPr>
                      <a:r>
                        <a:rPr lang="fr-FR" sz="1200" dirty="0">
                          <a:effectLst/>
                          <a:latin typeface="+mn-lt"/>
                        </a:rPr>
                        <a:t>Arm, AV14 vs. AV28</a:t>
                      </a:r>
                    </a:p>
                  </a:txBody>
                  <a:tcPr marT="18000" marB="18000" anchor="ctr">
                    <a:lnT w="38100" cap="flat" cmpd="sng" algn="ctr">
                      <a:solidFill>
                        <a:schemeClr val="bg1"/>
                      </a:solidFill>
                      <a:prstDash val="solid"/>
                      <a:round/>
                      <a:headEnd type="none" w="med" len="med"/>
                      <a:tailEnd type="none" w="med" len="med"/>
                    </a:lnT>
                  </a:tcPr>
                </a:tc>
                <a:tc>
                  <a:txBody>
                    <a:bodyPr/>
                    <a:lstStyle/>
                    <a:p>
                      <a:pPr algn="ctr">
                        <a:lnSpc>
                          <a:spcPts val="1100"/>
                        </a:lnSpc>
                        <a:spcBef>
                          <a:spcPts val="0"/>
                        </a:spcBef>
                        <a:spcAft>
                          <a:spcPts val="0"/>
                        </a:spcAft>
                        <a:buNone/>
                      </a:pPr>
                      <a:r>
                        <a:rPr lang="fr-FR" sz="1200">
                          <a:effectLst/>
                          <a:latin typeface="+mn-lt"/>
                        </a:rPr>
                        <a:t>1.53 (0.97-2.41)</a:t>
                      </a:r>
                    </a:p>
                  </a:txBody>
                  <a:tcPr marT="18000" marB="18000" anchor="ctr">
                    <a:lnT w="38100" cap="flat" cmpd="sng" algn="ctr">
                      <a:solidFill>
                        <a:schemeClr val="bg1"/>
                      </a:solidFill>
                      <a:prstDash val="solid"/>
                      <a:round/>
                      <a:headEnd type="none" w="med" len="med"/>
                      <a:tailEnd type="none" w="med" len="med"/>
                    </a:lnT>
                  </a:tcPr>
                </a:tc>
                <a:tc>
                  <a:txBody>
                    <a:bodyPr/>
                    <a:lstStyle/>
                    <a:p>
                      <a:pPr algn="ctr">
                        <a:lnSpc>
                          <a:spcPts val="1100"/>
                        </a:lnSpc>
                        <a:spcBef>
                          <a:spcPts val="0"/>
                        </a:spcBef>
                        <a:spcAft>
                          <a:spcPts val="0"/>
                        </a:spcAft>
                        <a:buNone/>
                      </a:pPr>
                      <a:r>
                        <a:rPr lang="fr-FR" sz="1200" dirty="0">
                          <a:effectLst/>
                          <a:latin typeface="+mn-lt"/>
                        </a:rPr>
                        <a:t>0.07</a:t>
                      </a:r>
                    </a:p>
                  </a:txBody>
                  <a:tcPr marT="18000" marB="18000" anchor="ctr">
                    <a:lnT w="38100" cap="flat" cmpd="sng" algn="ctr">
                      <a:solidFill>
                        <a:schemeClr val="bg1"/>
                      </a:solidFill>
                      <a:prstDash val="solid"/>
                      <a:round/>
                      <a:headEnd type="none" w="med" len="med"/>
                      <a:tailEnd type="none" w="med" len="med"/>
                    </a:lnT>
                  </a:tcPr>
                </a:tc>
                <a:tc>
                  <a:txBody>
                    <a:bodyPr/>
                    <a:lstStyle/>
                    <a:p>
                      <a:pPr algn="ctr">
                        <a:lnSpc>
                          <a:spcPts val="1100"/>
                        </a:lnSpc>
                        <a:spcBef>
                          <a:spcPts val="0"/>
                        </a:spcBef>
                        <a:spcAft>
                          <a:spcPts val="0"/>
                        </a:spcAft>
                        <a:buNone/>
                      </a:pPr>
                      <a:r>
                        <a:rPr lang="fr-FR" sz="1200" dirty="0">
                          <a:effectLst/>
                          <a:latin typeface="+mn-lt"/>
                        </a:rPr>
                        <a:t>1.33 (0.83-2.12)</a:t>
                      </a:r>
                    </a:p>
                  </a:txBody>
                  <a:tcPr marT="18000" marB="18000" anchor="ctr">
                    <a:lnT w="38100" cap="flat" cmpd="sng" algn="ctr">
                      <a:solidFill>
                        <a:schemeClr val="bg1"/>
                      </a:solidFill>
                      <a:prstDash val="solid"/>
                      <a:round/>
                      <a:headEnd type="none" w="med" len="med"/>
                      <a:tailEnd type="none" w="med" len="med"/>
                    </a:lnT>
                  </a:tcPr>
                </a:tc>
                <a:tc>
                  <a:txBody>
                    <a:bodyPr/>
                    <a:lstStyle/>
                    <a:p>
                      <a:pPr algn="ctr">
                        <a:lnSpc>
                          <a:spcPts val="1100"/>
                        </a:lnSpc>
                        <a:spcBef>
                          <a:spcPts val="0"/>
                        </a:spcBef>
                        <a:spcAft>
                          <a:spcPts val="0"/>
                        </a:spcAft>
                        <a:buNone/>
                      </a:pPr>
                      <a:r>
                        <a:rPr lang="fr-FR" sz="1200">
                          <a:effectLst/>
                          <a:latin typeface="+mn-lt"/>
                        </a:rPr>
                        <a:t>0.23</a:t>
                      </a:r>
                    </a:p>
                  </a:txBody>
                  <a:tcPr marT="18000" marB="18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87558992"/>
                  </a:ext>
                </a:extLst>
              </a:tr>
              <a:tr h="164943">
                <a:tc>
                  <a:txBody>
                    <a:bodyPr/>
                    <a:lstStyle/>
                    <a:p>
                      <a:pPr>
                        <a:lnSpc>
                          <a:spcPts val="1100"/>
                        </a:lnSpc>
                        <a:spcBef>
                          <a:spcPts val="0"/>
                        </a:spcBef>
                        <a:spcAft>
                          <a:spcPts val="0"/>
                        </a:spcAft>
                        <a:buNone/>
                      </a:pPr>
                      <a:r>
                        <a:rPr lang="fr-FR" sz="1200">
                          <a:effectLst/>
                          <a:latin typeface="+mn-lt"/>
                        </a:rPr>
                        <a:t>Age, 5-years older</a:t>
                      </a:r>
                    </a:p>
                  </a:txBody>
                  <a:tcPr marT="18000" marB="18000" anchor="ctr"/>
                </a:tc>
                <a:tc>
                  <a:txBody>
                    <a:bodyPr/>
                    <a:lstStyle/>
                    <a:p>
                      <a:pPr algn="ctr">
                        <a:lnSpc>
                          <a:spcPts val="1100"/>
                        </a:lnSpc>
                        <a:spcBef>
                          <a:spcPts val="0"/>
                        </a:spcBef>
                        <a:spcAft>
                          <a:spcPts val="0"/>
                        </a:spcAft>
                        <a:buNone/>
                      </a:pPr>
                      <a:r>
                        <a:rPr lang="fr-FR" sz="1200" dirty="0">
                          <a:effectLst/>
                          <a:latin typeface="+mn-lt"/>
                        </a:rPr>
                        <a:t>1.23 (1.01-1.49)</a:t>
                      </a:r>
                    </a:p>
                  </a:txBody>
                  <a:tcPr marT="18000" marB="18000" anchor="ctr"/>
                </a:tc>
                <a:tc>
                  <a:txBody>
                    <a:bodyPr/>
                    <a:lstStyle/>
                    <a:p>
                      <a:pPr algn="ctr">
                        <a:lnSpc>
                          <a:spcPts val="1100"/>
                        </a:lnSpc>
                        <a:spcBef>
                          <a:spcPts val="0"/>
                        </a:spcBef>
                        <a:spcAft>
                          <a:spcPts val="0"/>
                        </a:spcAft>
                        <a:buNone/>
                      </a:pPr>
                      <a:r>
                        <a:rPr lang="fr-FR" sz="1200">
                          <a:effectLst/>
                          <a:latin typeface="+mn-lt"/>
                        </a:rPr>
                        <a:t>0.04</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701479819"/>
                  </a:ext>
                </a:extLst>
              </a:tr>
              <a:tr h="164943">
                <a:tc>
                  <a:txBody>
                    <a:bodyPr/>
                    <a:lstStyle/>
                    <a:p>
                      <a:pPr>
                        <a:lnSpc>
                          <a:spcPts val="1100"/>
                        </a:lnSpc>
                        <a:spcBef>
                          <a:spcPts val="0"/>
                        </a:spcBef>
                        <a:spcAft>
                          <a:spcPts val="0"/>
                        </a:spcAft>
                        <a:buNone/>
                      </a:pPr>
                      <a:r>
                        <a:rPr lang="fr-FR" sz="1200">
                          <a:effectLst/>
                          <a:latin typeface="+mn-lt"/>
                        </a:rPr>
                        <a:t>Sex, M vs. F</a:t>
                      </a:r>
                    </a:p>
                  </a:txBody>
                  <a:tcPr marT="18000" marB="18000" anchor="ctr"/>
                </a:tc>
                <a:tc>
                  <a:txBody>
                    <a:bodyPr/>
                    <a:lstStyle/>
                    <a:p>
                      <a:pPr algn="ctr">
                        <a:lnSpc>
                          <a:spcPts val="1100"/>
                        </a:lnSpc>
                        <a:spcBef>
                          <a:spcPts val="0"/>
                        </a:spcBef>
                        <a:spcAft>
                          <a:spcPts val="0"/>
                        </a:spcAft>
                        <a:buNone/>
                      </a:pPr>
                      <a:r>
                        <a:rPr lang="fr-FR" sz="1200">
                          <a:effectLst/>
                          <a:latin typeface="+mn-lt"/>
                        </a:rPr>
                        <a:t>1.30 (0.82-2.06)</a:t>
                      </a:r>
                    </a:p>
                  </a:txBody>
                  <a:tcPr marT="18000" marB="18000" anchor="ctr"/>
                </a:tc>
                <a:tc>
                  <a:txBody>
                    <a:bodyPr/>
                    <a:lstStyle/>
                    <a:p>
                      <a:pPr algn="ctr">
                        <a:lnSpc>
                          <a:spcPts val="1100"/>
                        </a:lnSpc>
                        <a:spcBef>
                          <a:spcPts val="0"/>
                        </a:spcBef>
                        <a:spcAft>
                          <a:spcPts val="0"/>
                        </a:spcAft>
                        <a:buNone/>
                      </a:pPr>
                      <a:r>
                        <a:rPr lang="fr-FR" sz="1200">
                          <a:effectLst/>
                          <a:latin typeface="+mn-lt"/>
                        </a:rPr>
                        <a:t>0.27</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3979166773"/>
                  </a:ext>
                </a:extLst>
              </a:tr>
              <a:tr h="164943">
                <a:tc>
                  <a:txBody>
                    <a:bodyPr/>
                    <a:lstStyle/>
                    <a:p>
                      <a:pPr>
                        <a:lnSpc>
                          <a:spcPts val="1100"/>
                        </a:lnSpc>
                        <a:spcBef>
                          <a:spcPts val="0"/>
                        </a:spcBef>
                        <a:spcAft>
                          <a:spcPts val="0"/>
                        </a:spcAft>
                        <a:buNone/>
                      </a:pPr>
                      <a:r>
                        <a:rPr lang="fr-FR" sz="1200" dirty="0">
                          <a:effectLst/>
                          <a:latin typeface="+mn-lt"/>
                        </a:rPr>
                        <a:t>Race, White vs. non-white</a:t>
                      </a:r>
                    </a:p>
                  </a:txBody>
                  <a:tcPr marT="18000" marB="18000" anchor="ctr"/>
                </a:tc>
                <a:tc>
                  <a:txBody>
                    <a:bodyPr/>
                    <a:lstStyle/>
                    <a:p>
                      <a:pPr algn="ctr">
                        <a:lnSpc>
                          <a:spcPts val="1100"/>
                        </a:lnSpc>
                        <a:spcBef>
                          <a:spcPts val="0"/>
                        </a:spcBef>
                        <a:spcAft>
                          <a:spcPts val="0"/>
                        </a:spcAft>
                        <a:buNone/>
                      </a:pPr>
                      <a:r>
                        <a:rPr lang="fr-FR" sz="1200">
                          <a:effectLst/>
                          <a:latin typeface="+mn-lt"/>
                        </a:rPr>
                        <a:t>0.60 (0.30-1.21)</a:t>
                      </a:r>
                    </a:p>
                  </a:txBody>
                  <a:tcPr marT="18000" marB="18000" anchor="ctr"/>
                </a:tc>
                <a:tc>
                  <a:txBody>
                    <a:bodyPr/>
                    <a:lstStyle/>
                    <a:p>
                      <a:pPr algn="ctr">
                        <a:lnSpc>
                          <a:spcPts val="1100"/>
                        </a:lnSpc>
                        <a:spcBef>
                          <a:spcPts val="0"/>
                        </a:spcBef>
                        <a:spcAft>
                          <a:spcPts val="0"/>
                        </a:spcAft>
                        <a:buNone/>
                      </a:pPr>
                      <a:r>
                        <a:rPr lang="fr-FR" sz="1200" dirty="0">
                          <a:effectLst/>
                          <a:latin typeface="+mn-lt"/>
                        </a:rPr>
                        <a:t>0.16</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4277008559"/>
                  </a:ext>
                </a:extLst>
              </a:tr>
              <a:tr h="431794">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fr-FR" sz="1200" dirty="0">
                          <a:effectLst/>
                          <a:latin typeface="+mn-lt"/>
                        </a:rPr>
                        <a:t>ECOG PS, VS. 0</a:t>
                      </a:r>
                    </a:p>
                    <a:p>
                      <a:pPr>
                        <a:lnSpc>
                          <a:spcPts val="1100"/>
                        </a:lnSpc>
                        <a:spcBef>
                          <a:spcPts val="0"/>
                        </a:spcBef>
                        <a:spcAft>
                          <a:spcPts val="0"/>
                        </a:spcAft>
                        <a:buNone/>
                      </a:pPr>
                      <a:r>
                        <a:rPr lang="fr-FR" sz="1200" dirty="0">
                          <a:effectLst/>
                          <a:latin typeface="+mn-lt"/>
                        </a:rPr>
                        <a:t>   1</a:t>
                      </a:r>
                    </a:p>
                    <a:p>
                      <a:pPr>
                        <a:lnSpc>
                          <a:spcPts val="1100"/>
                        </a:lnSpc>
                        <a:spcBef>
                          <a:spcPts val="0"/>
                        </a:spcBef>
                        <a:spcAft>
                          <a:spcPts val="0"/>
                        </a:spcAft>
                        <a:buNone/>
                      </a:pPr>
                      <a:r>
                        <a:rPr lang="fr-FR" sz="1200" dirty="0">
                          <a:effectLst/>
                          <a:latin typeface="+mn-lt"/>
                        </a:rPr>
                        <a:t>   2</a:t>
                      </a:r>
                    </a:p>
                  </a:txBody>
                  <a:tcPr marT="18000" marB="18000" anchor="ctr"/>
                </a:tc>
                <a:tc>
                  <a:txBody>
                    <a:bodyPr/>
                    <a:lstStyle/>
                    <a:p>
                      <a:pPr algn="ctr">
                        <a:lnSpc>
                          <a:spcPts val="1100"/>
                        </a:lnSpc>
                        <a:spcBef>
                          <a:spcPts val="0"/>
                        </a:spcBef>
                        <a:spcAft>
                          <a:spcPts val="0"/>
                        </a:spcAft>
                        <a:buNone/>
                      </a:pPr>
                      <a:endParaRPr lang="fr-FR" sz="1200" dirty="0">
                        <a:effectLst/>
                        <a:latin typeface="+mn-lt"/>
                      </a:endParaRPr>
                    </a:p>
                    <a:p>
                      <a:pPr algn="ctr">
                        <a:lnSpc>
                          <a:spcPts val="1100"/>
                        </a:lnSpc>
                        <a:spcBef>
                          <a:spcPts val="0"/>
                        </a:spcBef>
                        <a:spcAft>
                          <a:spcPts val="0"/>
                        </a:spcAft>
                        <a:buNone/>
                      </a:pPr>
                      <a:r>
                        <a:rPr lang="fr-FR" sz="1200" dirty="0">
                          <a:effectLst/>
                          <a:latin typeface="+mn-lt"/>
                        </a:rPr>
                        <a:t>1.71 (0.96-3.04)</a:t>
                      </a:r>
                    </a:p>
                    <a:p>
                      <a:pPr algn="ctr">
                        <a:lnSpc>
                          <a:spcPts val="1100"/>
                        </a:lnSpc>
                        <a:spcBef>
                          <a:spcPts val="0"/>
                        </a:spcBef>
                        <a:spcAft>
                          <a:spcPts val="0"/>
                        </a:spcAft>
                        <a:buNone/>
                      </a:pPr>
                      <a:r>
                        <a:rPr lang="fr-FR" sz="1200" dirty="0">
                          <a:effectLst/>
                          <a:latin typeface="+mn-lt"/>
                        </a:rPr>
                        <a:t>2.40 (1.26-4.59)</a:t>
                      </a:r>
                    </a:p>
                  </a:txBody>
                  <a:tcPr marT="18000" marB="18000" anchor="ctr"/>
                </a:tc>
                <a:tc>
                  <a:txBody>
                    <a:bodyPr/>
                    <a:lstStyle/>
                    <a:p>
                      <a:pPr algn="ctr">
                        <a:lnSpc>
                          <a:spcPts val="1100"/>
                        </a:lnSpc>
                        <a:spcBef>
                          <a:spcPts val="0"/>
                        </a:spcBef>
                        <a:spcAft>
                          <a:spcPts val="0"/>
                        </a:spcAft>
                        <a:buNone/>
                      </a:pPr>
                      <a:endParaRPr lang="fr-FR" sz="1200" dirty="0">
                        <a:effectLst/>
                        <a:latin typeface="+mn-lt"/>
                      </a:endParaRPr>
                    </a:p>
                    <a:p>
                      <a:pPr algn="ctr">
                        <a:lnSpc>
                          <a:spcPts val="1100"/>
                        </a:lnSpc>
                        <a:spcBef>
                          <a:spcPts val="0"/>
                        </a:spcBef>
                        <a:spcAft>
                          <a:spcPts val="0"/>
                        </a:spcAft>
                        <a:buNone/>
                      </a:pPr>
                      <a:r>
                        <a:rPr lang="fr-FR" sz="1200" dirty="0">
                          <a:effectLst/>
                          <a:latin typeface="+mn-lt"/>
                        </a:rPr>
                        <a:t>0.07</a:t>
                      </a:r>
                    </a:p>
                    <a:p>
                      <a:pPr algn="ctr">
                        <a:lnSpc>
                          <a:spcPts val="1100"/>
                        </a:lnSpc>
                        <a:spcBef>
                          <a:spcPts val="0"/>
                        </a:spcBef>
                        <a:spcAft>
                          <a:spcPts val="0"/>
                        </a:spcAft>
                        <a:buNone/>
                      </a:pPr>
                      <a:r>
                        <a:rPr lang="fr-FR" sz="1200" dirty="0">
                          <a:effectLst/>
                          <a:latin typeface="+mn-lt"/>
                        </a:rPr>
                        <a:t>0.0081</a:t>
                      </a:r>
                    </a:p>
                  </a:txBody>
                  <a:tcPr marT="18000" marB="18000" anchor="ctr"/>
                </a:tc>
                <a:tc>
                  <a:txBody>
                    <a:bodyPr/>
                    <a:lstStyle/>
                    <a:p>
                      <a:pPr algn="ctr">
                        <a:lnSpc>
                          <a:spcPts val="1100"/>
                        </a:lnSpc>
                        <a:spcBef>
                          <a:spcPts val="0"/>
                        </a:spcBef>
                        <a:spcAft>
                          <a:spcPts val="0"/>
                        </a:spcAft>
                        <a:buNone/>
                      </a:pPr>
                      <a:endParaRPr lang="fr-FR" sz="1200" dirty="0">
                        <a:effectLst/>
                        <a:latin typeface="+mn-lt"/>
                      </a:endParaRPr>
                    </a:p>
                    <a:p>
                      <a:pPr algn="ctr">
                        <a:lnSpc>
                          <a:spcPts val="1100"/>
                        </a:lnSpc>
                        <a:spcBef>
                          <a:spcPts val="0"/>
                        </a:spcBef>
                        <a:spcAft>
                          <a:spcPts val="0"/>
                        </a:spcAft>
                        <a:buNone/>
                      </a:pPr>
                      <a:r>
                        <a:rPr lang="fr-FR" sz="1200" dirty="0">
                          <a:effectLst/>
                          <a:latin typeface="+mn-lt"/>
                        </a:rPr>
                        <a:t>1.49(0.82-2.68)</a:t>
                      </a:r>
                    </a:p>
                    <a:p>
                      <a:pPr algn="ctr">
                        <a:lnSpc>
                          <a:spcPts val="1100"/>
                        </a:lnSpc>
                        <a:spcBef>
                          <a:spcPts val="0"/>
                        </a:spcBef>
                        <a:spcAft>
                          <a:spcPts val="0"/>
                        </a:spcAft>
                        <a:buNone/>
                      </a:pPr>
                      <a:r>
                        <a:rPr lang="fr-FR" sz="1200" dirty="0">
                          <a:effectLst/>
                          <a:latin typeface="+mn-lt"/>
                        </a:rPr>
                        <a:t>2.47 (1.27-4.81)</a:t>
                      </a:r>
                    </a:p>
                  </a:txBody>
                  <a:tcPr marT="18000" marB="18000" anchor="ctr"/>
                </a:tc>
                <a:tc>
                  <a:txBody>
                    <a:bodyPr/>
                    <a:lstStyle/>
                    <a:p>
                      <a:pPr algn="ctr">
                        <a:lnSpc>
                          <a:spcPts val="1100"/>
                        </a:lnSpc>
                        <a:spcBef>
                          <a:spcPts val="0"/>
                        </a:spcBef>
                        <a:spcAft>
                          <a:spcPts val="0"/>
                        </a:spcAft>
                        <a:buNone/>
                      </a:pPr>
                      <a:endParaRPr lang="fr-FR" sz="1200" dirty="0">
                        <a:effectLst/>
                        <a:latin typeface="+mn-lt"/>
                      </a:endParaRPr>
                    </a:p>
                    <a:p>
                      <a:pPr algn="ctr">
                        <a:lnSpc>
                          <a:spcPts val="1100"/>
                        </a:lnSpc>
                        <a:spcBef>
                          <a:spcPts val="0"/>
                        </a:spcBef>
                        <a:spcAft>
                          <a:spcPts val="0"/>
                        </a:spcAft>
                        <a:buNone/>
                      </a:pPr>
                      <a:r>
                        <a:rPr lang="fr-FR" sz="1200" dirty="0">
                          <a:effectLst/>
                          <a:latin typeface="+mn-lt"/>
                        </a:rPr>
                        <a:t>0.19</a:t>
                      </a:r>
                    </a:p>
                    <a:p>
                      <a:pPr algn="ctr">
                        <a:lnSpc>
                          <a:spcPts val="1100"/>
                        </a:lnSpc>
                        <a:spcBef>
                          <a:spcPts val="0"/>
                        </a:spcBef>
                        <a:spcAft>
                          <a:spcPts val="0"/>
                        </a:spcAft>
                        <a:buNone/>
                      </a:pPr>
                      <a:r>
                        <a:rPr lang="fr-FR" sz="1200" dirty="0">
                          <a:effectLst/>
                          <a:latin typeface="+mn-lt"/>
                        </a:rPr>
                        <a:t>0.0078</a:t>
                      </a:r>
                    </a:p>
                  </a:txBody>
                  <a:tcPr marT="18000" marB="18000" anchor="ctr"/>
                </a:tc>
                <a:extLst>
                  <a:ext uri="{0D108BD9-81ED-4DB2-BD59-A6C34878D82A}">
                    <a16:rowId xmlns:a16="http://schemas.microsoft.com/office/drawing/2014/main" val="23666431"/>
                  </a:ext>
                </a:extLst>
              </a:tr>
              <a:tr h="164943">
                <a:tc>
                  <a:txBody>
                    <a:bodyPr/>
                    <a:lstStyle/>
                    <a:p>
                      <a:pPr>
                        <a:lnSpc>
                          <a:spcPts val="1100"/>
                        </a:lnSpc>
                        <a:spcBef>
                          <a:spcPts val="0"/>
                        </a:spcBef>
                        <a:spcAft>
                          <a:spcPts val="0"/>
                        </a:spcAft>
                        <a:buNone/>
                      </a:pPr>
                      <a:r>
                        <a:rPr lang="fr-FR" sz="1200">
                          <a:effectLst/>
                          <a:latin typeface="+mn-lt"/>
                        </a:rPr>
                        <a:t>Hemoglobin, 10-unit increase</a:t>
                      </a:r>
                    </a:p>
                  </a:txBody>
                  <a:tcPr marT="18000" marB="18000" anchor="ctr"/>
                </a:tc>
                <a:tc>
                  <a:txBody>
                    <a:bodyPr/>
                    <a:lstStyle/>
                    <a:p>
                      <a:pPr algn="ctr">
                        <a:lnSpc>
                          <a:spcPts val="1100"/>
                        </a:lnSpc>
                        <a:spcBef>
                          <a:spcPts val="0"/>
                        </a:spcBef>
                        <a:spcAft>
                          <a:spcPts val="0"/>
                        </a:spcAft>
                        <a:buNone/>
                      </a:pPr>
                      <a:r>
                        <a:rPr lang="fr-FR" sz="1200">
                          <a:effectLst/>
                          <a:latin typeface="+mn-lt"/>
                        </a:rPr>
                        <a:t>0.78 (0.66-0.93)</a:t>
                      </a:r>
                    </a:p>
                  </a:txBody>
                  <a:tcPr marT="18000" marB="18000" anchor="ctr"/>
                </a:tc>
                <a:tc>
                  <a:txBody>
                    <a:bodyPr/>
                    <a:lstStyle/>
                    <a:p>
                      <a:pPr algn="ctr">
                        <a:lnSpc>
                          <a:spcPts val="1100"/>
                        </a:lnSpc>
                        <a:spcBef>
                          <a:spcPts val="0"/>
                        </a:spcBef>
                        <a:spcAft>
                          <a:spcPts val="0"/>
                        </a:spcAft>
                        <a:buNone/>
                      </a:pPr>
                      <a:r>
                        <a:rPr lang="fr-FR" sz="1200" dirty="0">
                          <a:effectLst/>
                          <a:latin typeface="+mn-lt"/>
                        </a:rPr>
                        <a:t>0.0066</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3963333021"/>
                  </a:ext>
                </a:extLst>
              </a:tr>
              <a:tr h="164943">
                <a:tc>
                  <a:txBody>
                    <a:bodyPr/>
                    <a:lstStyle/>
                    <a:p>
                      <a:pPr>
                        <a:lnSpc>
                          <a:spcPts val="1100"/>
                        </a:lnSpc>
                        <a:spcBef>
                          <a:spcPts val="0"/>
                        </a:spcBef>
                        <a:spcAft>
                          <a:spcPts val="0"/>
                        </a:spcAft>
                        <a:buNone/>
                      </a:pPr>
                      <a:r>
                        <a:rPr lang="fr-FR" sz="1200">
                          <a:effectLst/>
                          <a:latin typeface="+mn-lt"/>
                        </a:rPr>
                        <a:t>WBC, 1-unit increase</a:t>
                      </a:r>
                    </a:p>
                  </a:txBody>
                  <a:tcPr marT="18000" marB="18000" anchor="ctr"/>
                </a:tc>
                <a:tc>
                  <a:txBody>
                    <a:bodyPr/>
                    <a:lstStyle/>
                    <a:p>
                      <a:pPr algn="ctr">
                        <a:lnSpc>
                          <a:spcPts val="1100"/>
                        </a:lnSpc>
                        <a:spcBef>
                          <a:spcPts val="0"/>
                        </a:spcBef>
                        <a:spcAft>
                          <a:spcPts val="0"/>
                        </a:spcAft>
                        <a:buNone/>
                      </a:pPr>
                      <a:r>
                        <a:rPr lang="fr-FR" sz="1200">
                          <a:effectLst/>
                          <a:latin typeface="+mn-lt"/>
                        </a:rPr>
                        <a:t>1.03 (0.99-1.08)</a:t>
                      </a:r>
                    </a:p>
                  </a:txBody>
                  <a:tcPr marT="18000" marB="18000" anchor="ctr"/>
                </a:tc>
                <a:tc>
                  <a:txBody>
                    <a:bodyPr/>
                    <a:lstStyle/>
                    <a:p>
                      <a:pPr algn="ctr">
                        <a:lnSpc>
                          <a:spcPts val="1100"/>
                        </a:lnSpc>
                        <a:spcBef>
                          <a:spcPts val="0"/>
                        </a:spcBef>
                        <a:spcAft>
                          <a:spcPts val="0"/>
                        </a:spcAft>
                        <a:buNone/>
                      </a:pPr>
                      <a:r>
                        <a:rPr lang="fr-FR" sz="1200">
                          <a:effectLst/>
                          <a:latin typeface="+mn-lt"/>
                        </a:rPr>
                        <a:t>0.12</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3930145298"/>
                  </a:ext>
                </a:extLst>
              </a:tr>
              <a:tr h="164943">
                <a:tc>
                  <a:txBody>
                    <a:bodyPr/>
                    <a:lstStyle/>
                    <a:p>
                      <a:pPr>
                        <a:lnSpc>
                          <a:spcPts val="1100"/>
                        </a:lnSpc>
                        <a:spcBef>
                          <a:spcPts val="0"/>
                        </a:spcBef>
                        <a:spcAft>
                          <a:spcPts val="0"/>
                        </a:spcAft>
                        <a:buNone/>
                      </a:pPr>
                      <a:r>
                        <a:rPr lang="fr-FR" sz="1200">
                          <a:effectLst/>
                          <a:latin typeface="+mn-lt"/>
                        </a:rPr>
                        <a:t>Platelet, 50-unit increase</a:t>
                      </a:r>
                    </a:p>
                  </a:txBody>
                  <a:tcPr marT="18000" marB="18000" anchor="ctr"/>
                </a:tc>
                <a:tc>
                  <a:txBody>
                    <a:bodyPr/>
                    <a:lstStyle/>
                    <a:p>
                      <a:pPr algn="ctr">
                        <a:lnSpc>
                          <a:spcPts val="1100"/>
                        </a:lnSpc>
                        <a:spcBef>
                          <a:spcPts val="0"/>
                        </a:spcBef>
                        <a:spcAft>
                          <a:spcPts val="0"/>
                        </a:spcAft>
                        <a:buNone/>
                      </a:pPr>
                      <a:r>
                        <a:rPr lang="fr-FR" sz="1200">
                          <a:effectLst/>
                          <a:latin typeface="+mn-lt"/>
                        </a:rPr>
                        <a:t>0.74 (0.59-0.93)</a:t>
                      </a:r>
                    </a:p>
                  </a:txBody>
                  <a:tcPr marT="18000" marB="18000" anchor="ctr"/>
                </a:tc>
                <a:tc>
                  <a:txBody>
                    <a:bodyPr/>
                    <a:lstStyle/>
                    <a:p>
                      <a:pPr algn="ctr">
                        <a:lnSpc>
                          <a:spcPts val="1100"/>
                        </a:lnSpc>
                        <a:spcBef>
                          <a:spcPts val="0"/>
                        </a:spcBef>
                        <a:spcAft>
                          <a:spcPts val="0"/>
                        </a:spcAft>
                        <a:buNone/>
                      </a:pPr>
                      <a:r>
                        <a:rPr lang="fr-FR" sz="1200">
                          <a:effectLst/>
                          <a:latin typeface="+mn-lt"/>
                        </a:rPr>
                        <a:t>0.0086</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3884446575"/>
                  </a:ext>
                </a:extLst>
              </a:tr>
              <a:tr h="164943">
                <a:tc>
                  <a:txBody>
                    <a:bodyPr/>
                    <a:lstStyle/>
                    <a:p>
                      <a:pPr>
                        <a:lnSpc>
                          <a:spcPts val="1100"/>
                        </a:lnSpc>
                        <a:spcBef>
                          <a:spcPts val="0"/>
                        </a:spcBef>
                        <a:spcAft>
                          <a:spcPts val="0"/>
                        </a:spcAft>
                        <a:buNone/>
                      </a:pPr>
                      <a:r>
                        <a:rPr lang="fr-FR" sz="1200">
                          <a:effectLst/>
                          <a:latin typeface="+mn-lt"/>
                        </a:rPr>
                        <a:t>ANC, 1-unit increase</a:t>
                      </a:r>
                    </a:p>
                  </a:txBody>
                  <a:tcPr marT="18000" marB="18000" anchor="ctr"/>
                </a:tc>
                <a:tc>
                  <a:txBody>
                    <a:bodyPr/>
                    <a:lstStyle/>
                    <a:p>
                      <a:pPr algn="ctr">
                        <a:lnSpc>
                          <a:spcPts val="1100"/>
                        </a:lnSpc>
                        <a:spcBef>
                          <a:spcPts val="0"/>
                        </a:spcBef>
                        <a:spcAft>
                          <a:spcPts val="0"/>
                        </a:spcAft>
                        <a:buNone/>
                      </a:pPr>
                      <a:r>
                        <a:rPr lang="fr-FR" sz="1200">
                          <a:effectLst/>
                          <a:latin typeface="+mn-lt"/>
                        </a:rPr>
                        <a:t>0.95 (0.87-1.05)</a:t>
                      </a:r>
                    </a:p>
                  </a:txBody>
                  <a:tcPr marT="18000" marB="18000" anchor="ctr"/>
                </a:tc>
                <a:tc>
                  <a:txBody>
                    <a:bodyPr/>
                    <a:lstStyle/>
                    <a:p>
                      <a:pPr algn="ctr">
                        <a:lnSpc>
                          <a:spcPts val="1100"/>
                        </a:lnSpc>
                        <a:spcBef>
                          <a:spcPts val="0"/>
                        </a:spcBef>
                        <a:spcAft>
                          <a:spcPts val="0"/>
                        </a:spcAft>
                        <a:buNone/>
                      </a:pPr>
                      <a:r>
                        <a:rPr lang="fr-FR" sz="1200">
                          <a:effectLst/>
                          <a:latin typeface="+mn-lt"/>
                        </a:rPr>
                        <a:t>0.31</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309016787"/>
                  </a:ext>
                </a:extLst>
              </a:tr>
              <a:tr h="164943">
                <a:tc>
                  <a:txBody>
                    <a:bodyPr/>
                    <a:lstStyle/>
                    <a:p>
                      <a:pPr>
                        <a:lnSpc>
                          <a:spcPts val="1100"/>
                        </a:lnSpc>
                        <a:spcBef>
                          <a:spcPts val="0"/>
                        </a:spcBef>
                        <a:spcAft>
                          <a:spcPts val="0"/>
                        </a:spcAft>
                        <a:buNone/>
                      </a:pPr>
                      <a:r>
                        <a:rPr lang="fr-FR" sz="1200">
                          <a:effectLst/>
                          <a:latin typeface="+mn-lt"/>
                        </a:rPr>
                        <a:t>Complex karyotype</a:t>
                      </a:r>
                    </a:p>
                  </a:txBody>
                  <a:tcPr marT="18000" marB="18000" anchor="ctr"/>
                </a:tc>
                <a:tc>
                  <a:txBody>
                    <a:bodyPr/>
                    <a:lstStyle/>
                    <a:p>
                      <a:pPr algn="ctr">
                        <a:lnSpc>
                          <a:spcPts val="1100"/>
                        </a:lnSpc>
                        <a:spcBef>
                          <a:spcPts val="0"/>
                        </a:spcBef>
                        <a:spcAft>
                          <a:spcPts val="0"/>
                        </a:spcAft>
                        <a:buNone/>
                      </a:pPr>
                      <a:r>
                        <a:rPr lang="fr-FR" sz="1200">
                          <a:effectLst/>
                          <a:latin typeface="+mn-lt"/>
                        </a:rPr>
                        <a:t>2.30 (1.44-3.66)</a:t>
                      </a:r>
                    </a:p>
                  </a:txBody>
                  <a:tcPr marT="18000" marB="18000" anchor="ctr"/>
                </a:tc>
                <a:tc>
                  <a:txBody>
                    <a:bodyPr/>
                    <a:lstStyle/>
                    <a:p>
                      <a:pPr algn="ctr">
                        <a:lnSpc>
                          <a:spcPts val="1100"/>
                        </a:lnSpc>
                        <a:spcBef>
                          <a:spcPts val="0"/>
                        </a:spcBef>
                        <a:spcAft>
                          <a:spcPts val="0"/>
                        </a:spcAft>
                        <a:buNone/>
                      </a:pPr>
                      <a:r>
                        <a:rPr lang="fr-FR" sz="1200">
                          <a:effectLst/>
                          <a:latin typeface="+mn-lt"/>
                        </a:rPr>
                        <a:t>0.0005</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3682462031"/>
                  </a:ext>
                </a:extLst>
              </a:tr>
              <a:tr h="164943">
                <a:tc>
                  <a:txBody>
                    <a:bodyPr/>
                    <a:lstStyle/>
                    <a:p>
                      <a:pPr>
                        <a:lnSpc>
                          <a:spcPts val="1100"/>
                        </a:lnSpc>
                        <a:spcBef>
                          <a:spcPts val="0"/>
                        </a:spcBef>
                        <a:spcAft>
                          <a:spcPts val="0"/>
                        </a:spcAft>
                        <a:buNone/>
                      </a:pPr>
                      <a:r>
                        <a:rPr lang="fr-FR" sz="1200">
                          <a:effectLst/>
                          <a:latin typeface="+mn-lt"/>
                        </a:rPr>
                        <a:t>CBF</a:t>
                      </a:r>
                    </a:p>
                  </a:txBody>
                  <a:tcPr marT="18000" marB="18000" anchor="ctr"/>
                </a:tc>
                <a:tc>
                  <a:txBody>
                    <a:bodyPr/>
                    <a:lstStyle/>
                    <a:p>
                      <a:pPr algn="ctr">
                        <a:lnSpc>
                          <a:spcPts val="1100"/>
                        </a:lnSpc>
                        <a:spcBef>
                          <a:spcPts val="0"/>
                        </a:spcBef>
                        <a:spcAft>
                          <a:spcPts val="0"/>
                        </a:spcAft>
                        <a:buNone/>
                      </a:pPr>
                      <a:r>
                        <a:rPr lang="fr-FR" sz="1200">
                          <a:effectLst/>
                          <a:latin typeface="+mn-lt"/>
                        </a:rPr>
                        <a:t>1.39 (0.60-3.21)</a:t>
                      </a:r>
                    </a:p>
                  </a:txBody>
                  <a:tcPr marT="18000" marB="18000" anchor="ctr"/>
                </a:tc>
                <a:tc>
                  <a:txBody>
                    <a:bodyPr/>
                    <a:lstStyle/>
                    <a:p>
                      <a:pPr algn="ctr">
                        <a:lnSpc>
                          <a:spcPts val="1100"/>
                        </a:lnSpc>
                        <a:spcBef>
                          <a:spcPts val="0"/>
                        </a:spcBef>
                        <a:spcAft>
                          <a:spcPts val="0"/>
                        </a:spcAft>
                        <a:buNone/>
                      </a:pPr>
                      <a:r>
                        <a:rPr lang="fr-FR" sz="1200">
                          <a:effectLst/>
                          <a:latin typeface="+mn-lt"/>
                        </a:rPr>
                        <a:t>0.44</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3575509862"/>
                  </a:ext>
                </a:extLst>
              </a:tr>
              <a:tr h="164943">
                <a:tc>
                  <a:txBody>
                    <a:bodyPr/>
                    <a:lstStyle/>
                    <a:p>
                      <a:pPr>
                        <a:lnSpc>
                          <a:spcPts val="1100"/>
                        </a:lnSpc>
                        <a:spcBef>
                          <a:spcPts val="0"/>
                        </a:spcBef>
                        <a:spcAft>
                          <a:spcPts val="0"/>
                        </a:spcAft>
                        <a:buNone/>
                      </a:pPr>
                      <a:r>
                        <a:rPr lang="fr-FR" sz="1200" i="1" dirty="0">
                          <a:effectLst/>
                          <a:latin typeface="+mn-lt"/>
                        </a:rPr>
                        <a:t>NPM1</a:t>
                      </a:r>
                    </a:p>
                  </a:txBody>
                  <a:tcPr marT="18000" marB="18000" anchor="ctr"/>
                </a:tc>
                <a:tc>
                  <a:txBody>
                    <a:bodyPr/>
                    <a:lstStyle/>
                    <a:p>
                      <a:pPr algn="ctr">
                        <a:lnSpc>
                          <a:spcPts val="1100"/>
                        </a:lnSpc>
                        <a:spcBef>
                          <a:spcPts val="0"/>
                        </a:spcBef>
                        <a:spcAft>
                          <a:spcPts val="0"/>
                        </a:spcAft>
                        <a:buNone/>
                      </a:pPr>
                      <a:r>
                        <a:rPr lang="fr-FR" sz="1200">
                          <a:effectLst/>
                          <a:latin typeface="+mn-lt"/>
                        </a:rPr>
                        <a:t>0.97 (0.42-2.25)</a:t>
                      </a:r>
                    </a:p>
                  </a:txBody>
                  <a:tcPr marT="18000" marB="18000" anchor="ctr"/>
                </a:tc>
                <a:tc>
                  <a:txBody>
                    <a:bodyPr/>
                    <a:lstStyle/>
                    <a:p>
                      <a:pPr algn="ctr">
                        <a:lnSpc>
                          <a:spcPts val="1100"/>
                        </a:lnSpc>
                        <a:spcBef>
                          <a:spcPts val="0"/>
                        </a:spcBef>
                        <a:spcAft>
                          <a:spcPts val="0"/>
                        </a:spcAft>
                        <a:buNone/>
                      </a:pPr>
                      <a:r>
                        <a:rPr lang="fr-FR" sz="1200">
                          <a:effectLst/>
                          <a:latin typeface="+mn-lt"/>
                        </a:rPr>
                        <a:t>0.94</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1155349609"/>
                  </a:ext>
                </a:extLst>
              </a:tr>
              <a:tr h="164943">
                <a:tc>
                  <a:txBody>
                    <a:bodyPr/>
                    <a:lstStyle/>
                    <a:p>
                      <a:pPr>
                        <a:lnSpc>
                          <a:spcPts val="1100"/>
                        </a:lnSpc>
                        <a:spcBef>
                          <a:spcPts val="0"/>
                        </a:spcBef>
                        <a:spcAft>
                          <a:spcPts val="0"/>
                        </a:spcAft>
                        <a:buNone/>
                      </a:pPr>
                      <a:r>
                        <a:rPr lang="fr-FR" sz="1200" i="1">
                          <a:effectLst/>
                          <a:latin typeface="+mn-lt"/>
                        </a:rPr>
                        <a:t>IDH1</a:t>
                      </a:r>
                    </a:p>
                  </a:txBody>
                  <a:tcPr marT="18000" marB="18000" anchor="ctr"/>
                </a:tc>
                <a:tc>
                  <a:txBody>
                    <a:bodyPr/>
                    <a:lstStyle/>
                    <a:p>
                      <a:pPr algn="ctr">
                        <a:lnSpc>
                          <a:spcPts val="1100"/>
                        </a:lnSpc>
                        <a:spcBef>
                          <a:spcPts val="0"/>
                        </a:spcBef>
                        <a:spcAft>
                          <a:spcPts val="0"/>
                        </a:spcAft>
                        <a:buNone/>
                      </a:pPr>
                      <a:r>
                        <a:rPr lang="fr-FR" sz="1200">
                          <a:effectLst/>
                          <a:latin typeface="+mn-lt"/>
                        </a:rPr>
                        <a:t>0.78 (0.34-1.79)</a:t>
                      </a:r>
                    </a:p>
                  </a:txBody>
                  <a:tcPr marT="18000" marB="18000" anchor="ctr"/>
                </a:tc>
                <a:tc>
                  <a:txBody>
                    <a:bodyPr/>
                    <a:lstStyle/>
                    <a:p>
                      <a:pPr algn="ctr">
                        <a:lnSpc>
                          <a:spcPts val="1100"/>
                        </a:lnSpc>
                        <a:spcBef>
                          <a:spcPts val="0"/>
                        </a:spcBef>
                        <a:spcAft>
                          <a:spcPts val="0"/>
                        </a:spcAft>
                        <a:buNone/>
                      </a:pPr>
                      <a:r>
                        <a:rPr lang="fr-FR" sz="1200">
                          <a:effectLst/>
                          <a:latin typeface="+mn-lt"/>
                        </a:rPr>
                        <a:t>0.56</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1601277212"/>
                  </a:ext>
                </a:extLst>
              </a:tr>
              <a:tr h="164943">
                <a:tc>
                  <a:txBody>
                    <a:bodyPr/>
                    <a:lstStyle/>
                    <a:p>
                      <a:pPr>
                        <a:lnSpc>
                          <a:spcPts val="1100"/>
                        </a:lnSpc>
                        <a:spcBef>
                          <a:spcPts val="0"/>
                        </a:spcBef>
                        <a:spcAft>
                          <a:spcPts val="0"/>
                        </a:spcAft>
                        <a:buNone/>
                      </a:pPr>
                      <a:r>
                        <a:rPr lang="fr-FR" sz="1200" i="1">
                          <a:effectLst/>
                          <a:latin typeface="+mn-lt"/>
                        </a:rPr>
                        <a:t>IDH2</a:t>
                      </a:r>
                    </a:p>
                  </a:txBody>
                  <a:tcPr marT="18000" marB="18000" anchor="ctr"/>
                </a:tc>
                <a:tc>
                  <a:txBody>
                    <a:bodyPr/>
                    <a:lstStyle/>
                    <a:p>
                      <a:pPr algn="ctr">
                        <a:lnSpc>
                          <a:spcPts val="1100"/>
                        </a:lnSpc>
                        <a:spcBef>
                          <a:spcPts val="0"/>
                        </a:spcBef>
                        <a:spcAft>
                          <a:spcPts val="0"/>
                        </a:spcAft>
                        <a:buNone/>
                      </a:pPr>
                      <a:r>
                        <a:rPr lang="fr-FR" sz="1200">
                          <a:effectLst/>
                          <a:latin typeface="+mn-lt"/>
                        </a:rPr>
                        <a:t>0.38 (0.17-0.82)</a:t>
                      </a:r>
                    </a:p>
                  </a:txBody>
                  <a:tcPr marT="18000" marB="18000" anchor="ctr"/>
                </a:tc>
                <a:tc>
                  <a:txBody>
                    <a:bodyPr/>
                    <a:lstStyle/>
                    <a:p>
                      <a:pPr algn="ctr">
                        <a:lnSpc>
                          <a:spcPts val="1100"/>
                        </a:lnSpc>
                        <a:spcBef>
                          <a:spcPts val="0"/>
                        </a:spcBef>
                        <a:spcAft>
                          <a:spcPts val="0"/>
                        </a:spcAft>
                        <a:buNone/>
                      </a:pPr>
                      <a:r>
                        <a:rPr lang="fr-FR" sz="1200">
                          <a:effectLst/>
                          <a:latin typeface="+mn-lt"/>
                        </a:rPr>
                        <a:t>0.01</a:t>
                      </a:r>
                    </a:p>
                  </a:txBody>
                  <a:tcPr marT="18000" marB="18000" anchor="ctr"/>
                </a:tc>
                <a:tc>
                  <a:txBody>
                    <a:bodyPr/>
                    <a:lstStyle/>
                    <a:p>
                      <a:pPr algn="ctr">
                        <a:lnSpc>
                          <a:spcPts val="1100"/>
                        </a:lnSpc>
                        <a:spcBef>
                          <a:spcPts val="0"/>
                        </a:spcBef>
                        <a:spcAft>
                          <a:spcPts val="0"/>
                        </a:spcAft>
                        <a:buNone/>
                      </a:pPr>
                      <a:r>
                        <a:rPr lang="fr-FR" sz="120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1595349097"/>
                  </a:ext>
                </a:extLst>
              </a:tr>
              <a:tr h="164943">
                <a:tc>
                  <a:txBody>
                    <a:bodyPr/>
                    <a:lstStyle/>
                    <a:p>
                      <a:pPr>
                        <a:lnSpc>
                          <a:spcPts val="1100"/>
                        </a:lnSpc>
                        <a:spcBef>
                          <a:spcPts val="0"/>
                        </a:spcBef>
                        <a:spcAft>
                          <a:spcPts val="0"/>
                        </a:spcAft>
                        <a:buNone/>
                      </a:pPr>
                      <a:r>
                        <a:rPr lang="fr-FR" sz="1200" i="1" dirty="0">
                          <a:effectLst/>
                          <a:latin typeface="+mn-lt"/>
                        </a:rPr>
                        <a:t>FLT3-ITD</a:t>
                      </a:r>
                    </a:p>
                  </a:txBody>
                  <a:tcPr marT="18000" marB="18000" anchor="ctr"/>
                </a:tc>
                <a:tc>
                  <a:txBody>
                    <a:bodyPr/>
                    <a:lstStyle/>
                    <a:p>
                      <a:pPr algn="ctr">
                        <a:lnSpc>
                          <a:spcPts val="1100"/>
                        </a:lnSpc>
                        <a:spcBef>
                          <a:spcPts val="0"/>
                        </a:spcBef>
                        <a:spcAft>
                          <a:spcPts val="0"/>
                        </a:spcAft>
                        <a:buNone/>
                      </a:pPr>
                      <a:r>
                        <a:rPr lang="fr-FR" sz="1200">
                          <a:effectLst/>
                          <a:latin typeface="+mn-lt"/>
                        </a:rPr>
                        <a:t>1.71 (0.82-3.57)</a:t>
                      </a:r>
                    </a:p>
                  </a:txBody>
                  <a:tcPr marT="18000" marB="18000" anchor="ctr"/>
                </a:tc>
                <a:tc>
                  <a:txBody>
                    <a:bodyPr/>
                    <a:lstStyle/>
                    <a:p>
                      <a:pPr algn="ctr">
                        <a:lnSpc>
                          <a:spcPts val="1100"/>
                        </a:lnSpc>
                        <a:spcBef>
                          <a:spcPts val="0"/>
                        </a:spcBef>
                        <a:spcAft>
                          <a:spcPts val="0"/>
                        </a:spcAft>
                        <a:buNone/>
                      </a:pPr>
                      <a:r>
                        <a:rPr lang="fr-FR" sz="1200">
                          <a:effectLst/>
                          <a:latin typeface="+mn-lt"/>
                        </a:rPr>
                        <a:t>0.15</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581856840"/>
                  </a:ext>
                </a:extLst>
              </a:tr>
              <a:tr h="164943">
                <a:tc>
                  <a:txBody>
                    <a:bodyPr/>
                    <a:lstStyle/>
                    <a:p>
                      <a:pPr>
                        <a:lnSpc>
                          <a:spcPts val="1100"/>
                        </a:lnSpc>
                        <a:spcBef>
                          <a:spcPts val="0"/>
                        </a:spcBef>
                        <a:spcAft>
                          <a:spcPts val="0"/>
                        </a:spcAft>
                        <a:buNone/>
                      </a:pPr>
                      <a:r>
                        <a:rPr lang="fr-FR" sz="1200" i="1">
                          <a:effectLst/>
                          <a:latin typeface="+mn-lt"/>
                        </a:rPr>
                        <a:t>NRAS</a:t>
                      </a:r>
                    </a:p>
                  </a:txBody>
                  <a:tcPr marT="18000" marB="18000" anchor="ctr"/>
                </a:tc>
                <a:tc>
                  <a:txBody>
                    <a:bodyPr/>
                    <a:lstStyle/>
                    <a:p>
                      <a:pPr algn="ctr">
                        <a:lnSpc>
                          <a:spcPts val="1100"/>
                        </a:lnSpc>
                        <a:spcBef>
                          <a:spcPts val="0"/>
                        </a:spcBef>
                        <a:spcAft>
                          <a:spcPts val="0"/>
                        </a:spcAft>
                        <a:buNone/>
                      </a:pPr>
                      <a:r>
                        <a:rPr lang="fr-FR" sz="1200">
                          <a:effectLst/>
                          <a:latin typeface="+mn-lt"/>
                        </a:rPr>
                        <a:t>1.33 (0.61-2.91)</a:t>
                      </a:r>
                    </a:p>
                  </a:txBody>
                  <a:tcPr marT="18000" marB="18000" anchor="ctr"/>
                </a:tc>
                <a:tc>
                  <a:txBody>
                    <a:bodyPr/>
                    <a:lstStyle/>
                    <a:p>
                      <a:pPr algn="ctr">
                        <a:lnSpc>
                          <a:spcPts val="1100"/>
                        </a:lnSpc>
                        <a:spcBef>
                          <a:spcPts val="0"/>
                        </a:spcBef>
                        <a:spcAft>
                          <a:spcPts val="0"/>
                        </a:spcAft>
                        <a:buNone/>
                      </a:pPr>
                      <a:r>
                        <a:rPr lang="fr-FR" sz="1200">
                          <a:effectLst/>
                          <a:latin typeface="+mn-lt"/>
                        </a:rPr>
                        <a:t>0.47</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845327479"/>
                  </a:ext>
                </a:extLst>
              </a:tr>
              <a:tr h="164943">
                <a:tc>
                  <a:txBody>
                    <a:bodyPr/>
                    <a:lstStyle/>
                    <a:p>
                      <a:pPr>
                        <a:lnSpc>
                          <a:spcPts val="1100"/>
                        </a:lnSpc>
                        <a:spcBef>
                          <a:spcPts val="0"/>
                        </a:spcBef>
                        <a:spcAft>
                          <a:spcPts val="0"/>
                        </a:spcAft>
                        <a:buNone/>
                      </a:pPr>
                      <a:r>
                        <a:rPr lang="fr-FR" sz="1200" i="1">
                          <a:effectLst/>
                          <a:latin typeface="+mn-lt"/>
                        </a:rPr>
                        <a:t>KRAS</a:t>
                      </a:r>
                    </a:p>
                  </a:txBody>
                  <a:tcPr marT="18000" marB="18000" anchor="ctr"/>
                </a:tc>
                <a:tc>
                  <a:txBody>
                    <a:bodyPr/>
                    <a:lstStyle/>
                    <a:p>
                      <a:pPr algn="ctr">
                        <a:lnSpc>
                          <a:spcPts val="1100"/>
                        </a:lnSpc>
                        <a:spcBef>
                          <a:spcPts val="0"/>
                        </a:spcBef>
                        <a:spcAft>
                          <a:spcPts val="0"/>
                        </a:spcAft>
                        <a:buNone/>
                      </a:pPr>
                      <a:r>
                        <a:rPr lang="fr-FR" sz="1200">
                          <a:effectLst/>
                          <a:latin typeface="+mn-lt"/>
                        </a:rPr>
                        <a:t>2.53 (1.00-6.41)</a:t>
                      </a:r>
                    </a:p>
                  </a:txBody>
                  <a:tcPr marT="18000" marB="18000" anchor="ctr"/>
                </a:tc>
                <a:tc>
                  <a:txBody>
                    <a:bodyPr/>
                    <a:lstStyle/>
                    <a:p>
                      <a:pPr algn="ctr">
                        <a:lnSpc>
                          <a:spcPts val="1100"/>
                        </a:lnSpc>
                        <a:spcBef>
                          <a:spcPts val="0"/>
                        </a:spcBef>
                        <a:spcAft>
                          <a:spcPts val="0"/>
                        </a:spcAft>
                        <a:buNone/>
                      </a:pPr>
                      <a:r>
                        <a:rPr lang="fr-FR" sz="1200" dirty="0">
                          <a:effectLst/>
                          <a:latin typeface="+mn-lt"/>
                        </a:rPr>
                        <a:t>0.05</a:t>
                      </a:r>
                    </a:p>
                  </a:txBody>
                  <a:tcPr marT="18000" marB="18000" anchor="ctr"/>
                </a:tc>
                <a:tc>
                  <a:txBody>
                    <a:bodyPr/>
                    <a:lstStyle/>
                    <a:p>
                      <a:pPr algn="ctr">
                        <a:lnSpc>
                          <a:spcPts val="1100"/>
                        </a:lnSpc>
                        <a:spcBef>
                          <a:spcPts val="0"/>
                        </a:spcBef>
                        <a:spcAft>
                          <a:spcPts val="0"/>
                        </a:spcAft>
                        <a:buNone/>
                      </a:pPr>
                      <a:r>
                        <a:rPr lang="fr-FR" sz="1200">
                          <a:effectLst/>
                          <a:latin typeface="+mn-lt"/>
                        </a:rPr>
                        <a:t>3.48 (1.31-9.25)</a:t>
                      </a:r>
                    </a:p>
                  </a:txBody>
                  <a:tcPr marT="18000" marB="18000" anchor="ctr"/>
                </a:tc>
                <a:tc>
                  <a:txBody>
                    <a:bodyPr/>
                    <a:lstStyle/>
                    <a:p>
                      <a:pPr algn="ctr">
                        <a:lnSpc>
                          <a:spcPts val="1100"/>
                        </a:lnSpc>
                        <a:spcBef>
                          <a:spcPts val="0"/>
                        </a:spcBef>
                        <a:spcAft>
                          <a:spcPts val="0"/>
                        </a:spcAft>
                        <a:buNone/>
                      </a:pPr>
                      <a:r>
                        <a:rPr lang="fr-FR" sz="1200" dirty="0">
                          <a:effectLst/>
                          <a:latin typeface="+mn-lt"/>
                        </a:rPr>
                        <a:t>0.01</a:t>
                      </a:r>
                    </a:p>
                  </a:txBody>
                  <a:tcPr marT="18000" marB="18000" anchor="ctr"/>
                </a:tc>
                <a:extLst>
                  <a:ext uri="{0D108BD9-81ED-4DB2-BD59-A6C34878D82A}">
                    <a16:rowId xmlns:a16="http://schemas.microsoft.com/office/drawing/2014/main" val="489841862"/>
                  </a:ext>
                </a:extLst>
              </a:tr>
              <a:tr h="164943">
                <a:tc>
                  <a:txBody>
                    <a:bodyPr/>
                    <a:lstStyle/>
                    <a:p>
                      <a:pPr>
                        <a:lnSpc>
                          <a:spcPts val="1100"/>
                        </a:lnSpc>
                        <a:spcBef>
                          <a:spcPts val="0"/>
                        </a:spcBef>
                        <a:spcAft>
                          <a:spcPts val="0"/>
                        </a:spcAft>
                        <a:buNone/>
                      </a:pPr>
                      <a:r>
                        <a:rPr lang="fr-FR" sz="1200" i="1" dirty="0">
                          <a:effectLst/>
                          <a:latin typeface="+mn-lt"/>
                        </a:rPr>
                        <a:t>TP53</a:t>
                      </a:r>
                    </a:p>
                  </a:txBody>
                  <a:tcPr marT="18000" marB="18000" anchor="ctr"/>
                </a:tc>
                <a:tc>
                  <a:txBody>
                    <a:bodyPr/>
                    <a:lstStyle/>
                    <a:p>
                      <a:pPr algn="ctr">
                        <a:lnSpc>
                          <a:spcPts val="1100"/>
                        </a:lnSpc>
                        <a:spcBef>
                          <a:spcPts val="0"/>
                        </a:spcBef>
                        <a:spcAft>
                          <a:spcPts val="0"/>
                        </a:spcAft>
                        <a:buNone/>
                      </a:pPr>
                      <a:r>
                        <a:rPr lang="fr-FR" sz="1200">
                          <a:effectLst/>
                          <a:latin typeface="+mn-lt"/>
                        </a:rPr>
                        <a:t>2.54 (1.53-4.23)</a:t>
                      </a:r>
                    </a:p>
                  </a:txBody>
                  <a:tcPr marT="18000" marB="18000" anchor="ctr"/>
                </a:tc>
                <a:tc>
                  <a:txBody>
                    <a:bodyPr/>
                    <a:lstStyle/>
                    <a:p>
                      <a:pPr algn="ctr">
                        <a:lnSpc>
                          <a:spcPts val="1100"/>
                        </a:lnSpc>
                        <a:spcBef>
                          <a:spcPts val="0"/>
                        </a:spcBef>
                        <a:spcAft>
                          <a:spcPts val="0"/>
                        </a:spcAft>
                        <a:buNone/>
                      </a:pPr>
                      <a:r>
                        <a:rPr lang="fr-FR" sz="1200">
                          <a:effectLst/>
                          <a:latin typeface="+mn-lt"/>
                        </a:rPr>
                        <a:t>0.003</a:t>
                      </a:r>
                    </a:p>
                  </a:txBody>
                  <a:tcPr marT="18000" marB="18000" anchor="ctr"/>
                </a:tc>
                <a:tc>
                  <a:txBody>
                    <a:bodyPr/>
                    <a:lstStyle/>
                    <a:p>
                      <a:pPr algn="ctr">
                        <a:lnSpc>
                          <a:spcPts val="1100"/>
                        </a:lnSpc>
                        <a:spcBef>
                          <a:spcPts val="0"/>
                        </a:spcBef>
                        <a:spcAft>
                          <a:spcPts val="0"/>
                        </a:spcAft>
                        <a:buNone/>
                      </a:pPr>
                      <a:r>
                        <a:rPr lang="fr-FR" sz="1200">
                          <a:effectLst/>
                          <a:latin typeface="+mn-lt"/>
                        </a:rPr>
                        <a:t>3.14 (1.80-5.47)</a:t>
                      </a:r>
                    </a:p>
                  </a:txBody>
                  <a:tcPr marT="18000" marB="18000" anchor="ctr"/>
                </a:tc>
                <a:tc>
                  <a:txBody>
                    <a:bodyPr/>
                    <a:lstStyle/>
                    <a:p>
                      <a:pPr algn="ctr">
                        <a:lnSpc>
                          <a:spcPts val="1100"/>
                        </a:lnSpc>
                        <a:spcBef>
                          <a:spcPts val="0"/>
                        </a:spcBef>
                        <a:spcAft>
                          <a:spcPts val="0"/>
                        </a:spcAft>
                        <a:buNone/>
                      </a:pPr>
                      <a:r>
                        <a:rPr lang="fr-FR" sz="1200" dirty="0">
                          <a:effectLst/>
                          <a:latin typeface="+mn-lt"/>
                        </a:rPr>
                        <a:t>&lt;.0001</a:t>
                      </a:r>
                    </a:p>
                  </a:txBody>
                  <a:tcPr marT="18000" marB="18000" anchor="ctr"/>
                </a:tc>
                <a:extLst>
                  <a:ext uri="{0D108BD9-81ED-4DB2-BD59-A6C34878D82A}">
                    <a16:rowId xmlns:a16="http://schemas.microsoft.com/office/drawing/2014/main" val="1513218526"/>
                  </a:ext>
                </a:extLst>
              </a:tr>
              <a:tr h="431794">
                <a:tc>
                  <a:txBody>
                    <a:bodyPr/>
                    <a:lstStyle/>
                    <a:p>
                      <a:pPr>
                        <a:lnSpc>
                          <a:spcPts val="1100"/>
                        </a:lnSpc>
                        <a:spcBef>
                          <a:spcPts val="0"/>
                        </a:spcBef>
                        <a:spcAft>
                          <a:spcPts val="0"/>
                        </a:spcAft>
                        <a:buNone/>
                      </a:pPr>
                      <a:r>
                        <a:rPr lang="fr-FR" sz="1200" dirty="0">
                          <a:effectLst/>
                          <a:latin typeface="+mn-lt"/>
                        </a:rPr>
                        <a:t>ELN 2022, VS. Adverse</a:t>
                      </a:r>
                      <a:br>
                        <a:rPr lang="fr-FR" sz="1200" dirty="0">
                          <a:effectLst/>
                          <a:latin typeface="+mn-lt"/>
                        </a:rPr>
                      </a:br>
                      <a:r>
                        <a:rPr lang="fr-FR" sz="1200" dirty="0">
                          <a:effectLst/>
                          <a:latin typeface="+mn-lt"/>
                        </a:rPr>
                        <a:t>   Favorable</a:t>
                      </a:r>
                    </a:p>
                    <a:p>
                      <a:pPr>
                        <a:lnSpc>
                          <a:spcPts val="1100"/>
                        </a:lnSpc>
                        <a:spcBef>
                          <a:spcPts val="0"/>
                        </a:spcBef>
                        <a:spcAft>
                          <a:spcPts val="0"/>
                        </a:spcAft>
                        <a:buNone/>
                      </a:pPr>
                      <a:r>
                        <a:rPr lang="fr-FR" sz="1200" dirty="0">
                          <a:effectLst/>
                          <a:latin typeface="+mn-lt"/>
                        </a:rPr>
                        <a:t>   </a:t>
                      </a:r>
                      <a:r>
                        <a:rPr lang="fr-FR" sz="1200" dirty="0" err="1">
                          <a:effectLst/>
                          <a:latin typeface="+mn-lt"/>
                        </a:rPr>
                        <a:t>Intermediate</a:t>
                      </a:r>
                      <a:endParaRPr lang="fr-FR" sz="1200" dirty="0">
                        <a:effectLst/>
                        <a:latin typeface="+mn-lt"/>
                      </a:endParaRPr>
                    </a:p>
                  </a:txBody>
                  <a:tcPr marT="18000" marB="18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endParaRPr lang="fr-FR" sz="1200" dirty="0">
                        <a:effectLst/>
                        <a:latin typeface="+mn-lt"/>
                      </a:endParaRPr>
                    </a:p>
                    <a:p>
                      <a:pPr marL="0" marR="0" lvl="0" indent="0" algn="ctr" defTabSz="914400" rtl="0" eaLnBrk="1" fontAlgn="auto" latinLnBrk="0" hangingPunct="1">
                        <a:lnSpc>
                          <a:spcPts val="1100"/>
                        </a:lnSpc>
                        <a:spcBef>
                          <a:spcPts val="0"/>
                        </a:spcBef>
                        <a:spcAft>
                          <a:spcPts val="0"/>
                        </a:spcAft>
                        <a:buClrTx/>
                        <a:buSzTx/>
                        <a:buFontTx/>
                        <a:buNone/>
                        <a:tabLst/>
                        <a:defRPr/>
                      </a:pPr>
                      <a:r>
                        <a:rPr lang="fr-FR" sz="1200" dirty="0">
                          <a:effectLst/>
                          <a:latin typeface="+mn-lt"/>
                        </a:rPr>
                        <a:t>0.83 (0.44-1.59)</a:t>
                      </a:r>
                    </a:p>
                    <a:p>
                      <a:pPr marL="0" marR="0" lvl="0" indent="0" algn="ctr" defTabSz="914400" rtl="0" eaLnBrk="1" fontAlgn="auto" latinLnBrk="0" hangingPunct="1">
                        <a:lnSpc>
                          <a:spcPts val="1100"/>
                        </a:lnSpc>
                        <a:spcBef>
                          <a:spcPts val="0"/>
                        </a:spcBef>
                        <a:spcAft>
                          <a:spcPts val="0"/>
                        </a:spcAft>
                        <a:buClrTx/>
                        <a:buSzTx/>
                        <a:buFontTx/>
                        <a:buNone/>
                        <a:tabLst/>
                        <a:defRPr/>
                      </a:pPr>
                      <a:r>
                        <a:rPr lang="fr-FR" sz="1200" dirty="0">
                          <a:effectLst/>
                          <a:latin typeface="+mn-lt"/>
                        </a:rPr>
                        <a:t>0.53 (0.21-1.33)</a:t>
                      </a:r>
                    </a:p>
                  </a:txBody>
                  <a:tcPr marT="18000" marB="18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endParaRPr lang="fr-FR" sz="1200" dirty="0">
                        <a:effectLst/>
                        <a:latin typeface="+mn-lt"/>
                      </a:endParaRPr>
                    </a:p>
                    <a:p>
                      <a:pPr marL="0" marR="0" lvl="0" indent="0" algn="ctr" defTabSz="914400" rtl="0" eaLnBrk="1" fontAlgn="auto" latinLnBrk="0" hangingPunct="1">
                        <a:lnSpc>
                          <a:spcPts val="1100"/>
                        </a:lnSpc>
                        <a:spcBef>
                          <a:spcPts val="0"/>
                        </a:spcBef>
                        <a:spcAft>
                          <a:spcPts val="0"/>
                        </a:spcAft>
                        <a:buClrTx/>
                        <a:buSzTx/>
                        <a:buFontTx/>
                        <a:buNone/>
                        <a:tabLst/>
                        <a:defRPr/>
                      </a:pPr>
                      <a:r>
                        <a:rPr lang="fr-FR" sz="1200" dirty="0">
                          <a:effectLst/>
                          <a:latin typeface="+mn-lt"/>
                        </a:rPr>
                        <a:t>0.58</a:t>
                      </a:r>
                    </a:p>
                    <a:p>
                      <a:pPr marL="0" marR="0" lvl="0" indent="0" algn="ctr" defTabSz="914400" rtl="0" eaLnBrk="1" fontAlgn="auto" latinLnBrk="0" hangingPunct="1">
                        <a:lnSpc>
                          <a:spcPts val="1100"/>
                        </a:lnSpc>
                        <a:spcBef>
                          <a:spcPts val="0"/>
                        </a:spcBef>
                        <a:spcAft>
                          <a:spcPts val="0"/>
                        </a:spcAft>
                        <a:buClrTx/>
                        <a:buSzTx/>
                        <a:buFontTx/>
                        <a:buNone/>
                        <a:tabLst/>
                        <a:defRPr/>
                      </a:pPr>
                      <a:r>
                        <a:rPr lang="fr-FR" sz="1200" dirty="0">
                          <a:effectLst/>
                          <a:latin typeface="+mn-lt"/>
                        </a:rPr>
                        <a:t>0.18</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731451818"/>
                  </a:ext>
                </a:extLst>
              </a:tr>
              <a:tr h="431794">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fr-FR" sz="1200" dirty="0">
                          <a:effectLst/>
                          <a:latin typeface="+mn-lt"/>
                        </a:rPr>
                        <a:t>ELN 2024, vs Adverse</a:t>
                      </a:r>
                      <a:br>
                        <a:rPr lang="fr-FR" sz="1200" dirty="0">
                          <a:effectLst/>
                          <a:latin typeface="+mn-lt"/>
                        </a:rPr>
                      </a:br>
                      <a:r>
                        <a:rPr lang="fr-FR" sz="1200" dirty="0">
                          <a:effectLst/>
                          <a:latin typeface="+mn-lt"/>
                        </a:rPr>
                        <a:t>   Favorable</a:t>
                      </a:r>
                      <a:br>
                        <a:rPr lang="fr-FR" sz="1200" dirty="0">
                          <a:effectLst/>
                          <a:latin typeface="+mn-lt"/>
                        </a:rPr>
                      </a:br>
                      <a:r>
                        <a:rPr lang="fr-FR" sz="1200" dirty="0">
                          <a:effectLst/>
                          <a:latin typeface="+mn-lt"/>
                        </a:rPr>
                        <a:t>   </a:t>
                      </a:r>
                      <a:r>
                        <a:rPr lang="fr-FR" sz="1200" dirty="0" err="1">
                          <a:effectLst/>
                          <a:latin typeface="+mn-lt"/>
                        </a:rPr>
                        <a:t>Intermediate</a:t>
                      </a:r>
                      <a:endParaRPr lang="fr-FR" sz="1200" dirty="0">
                        <a:effectLst/>
                        <a:latin typeface="+mn-lt"/>
                      </a:endParaRPr>
                    </a:p>
                  </a:txBody>
                  <a:tcPr marT="18000" marB="18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endParaRPr lang="fr-FR" sz="1200" dirty="0">
                        <a:effectLst/>
                        <a:latin typeface="+mn-lt"/>
                      </a:endParaRPr>
                    </a:p>
                    <a:p>
                      <a:pPr marL="0" marR="0" lvl="0" indent="0" algn="ctr" defTabSz="914400" rtl="0" eaLnBrk="1" fontAlgn="auto" latinLnBrk="0" hangingPunct="1">
                        <a:lnSpc>
                          <a:spcPts val="1100"/>
                        </a:lnSpc>
                        <a:spcBef>
                          <a:spcPts val="0"/>
                        </a:spcBef>
                        <a:spcAft>
                          <a:spcPts val="0"/>
                        </a:spcAft>
                        <a:buClrTx/>
                        <a:buSzTx/>
                        <a:buFontTx/>
                        <a:buNone/>
                        <a:tabLst/>
                        <a:defRPr/>
                      </a:pPr>
                      <a:r>
                        <a:rPr lang="fr-FR" sz="1200" dirty="0">
                          <a:effectLst/>
                          <a:latin typeface="+mn-lt"/>
                        </a:rPr>
                        <a:t>0.34(0.20-0.58)</a:t>
                      </a:r>
                      <a:br>
                        <a:rPr lang="fr-FR" sz="1200" dirty="0">
                          <a:effectLst/>
                          <a:latin typeface="+mn-lt"/>
                        </a:rPr>
                      </a:br>
                      <a:r>
                        <a:rPr lang="fr-FR" sz="1200" dirty="0">
                          <a:effectLst/>
                          <a:latin typeface="+mn-lt"/>
                        </a:rPr>
                        <a:t>0.65 (0.34-1.25)</a:t>
                      </a:r>
                    </a:p>
                  </a:txBody>
                  <a:tcPr marT="18000" marB="18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endParaRPr lang="fr-FR" sz="1200" dirty="0">
                        <a:effectLst/>
                        <a:latin typeface="+mn-lt"/>
                      </a:endParaRPr>
                    </a:p>
                    <a:p>
                      <a:pPr marL="0" marR="0" lvl="0" indent="0" algn="ctr" defTabSz="914400" rtl="0" eaLnBrk="1" fontAlgn="auto" latinLnBrk="0" hangingPunct="1">
                        <a:lnSpc>
                          <a:spcPts val="1100"/>
                        </a:lnSpc>
                        <a:spcBef>
                          <a:spcPts val="0"/>
                        </a:spcBef>
                        <a:spcAft>
                          <a:spcPts val="0"/>
                        </a:spcAft>
                        <a:buClrTx/>
                        <a:buSzTx/>
                        <a:buFontTx/>
                        <a:buNone/>
                        <a:tabLst/>
                        <a:defRPr/>
                      </a:pPr>
                      <a:r>
                        <a:rPr lang="fr-FR" sz="1200" dirty="0">
                          <a:effectLst/>
                          <a:latin typeface="+mn-lt"/>
                        </a:rPr>
                        <a:t>&lt;.0001</a:t>
                      </a:r>
                      <a:br>
                        <a:rPr lang="fr-FR" sz="1200" dirty="0">
                          <a:effectLst/>
                          <a:latin typeface="+mn-lt"/>
                        </a:rPr>
                      </a:br>
                      <a:r>
                        <a:rPr lang="fr-FR" sz="1200" dirty="0">
                          <a:effectLst/>
                          <a:latin typeface="+mn-lt"/>
                        </a:rPr>
                        <a:t>0.2</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tc>
                  <a:txBody>
                    <a:bodyPr/>
                    <a:lstStyle/>
                    <a:p>
                      <a:pPr algn="ct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324627723"/>
                  </a:ext>
                </a:extLst>
              </a:tr>
              <a:tr h="164943">
                <a:tc>
                  <a:txBody>
                    <a:bodyPr/>
                    <a:lstStyle/>
                    <a:p>
                      <a:pPr>
                        <a:lnSpc>
                          <a:spcPts val="1100"/>
                        </a:lnSpc>
                        <a:spcBef>
                          <a:spcPts val="0"/>
                        </a:spcBef>
                        <a:spcAft>
                          <a:spcPts val="0"/>
                        </a:spcAft>
                        <a:buNone/>
                      </a:pPr>
                      <a:r>
                        <a:rPr lang="fr-FR" sz="1200" dirty="0">
                          <a:effectLst/>
                          <a:latin typeface="+mn-lt"/>
                        </a:rPr>
                        <a:t>Usage of G-CSF, vs. No</a:t>
                      </a:r>
                    </a:p>
                  </a:txBody>
                  <a:tcPr marT="18000" marB="18000" anchor="ctr"/>
                </a:tc>
                <a:tc>
                  <a:txBody>
                    <a:bodyPr/>
                    <a:lstStyle/>
                    <a:p>
                      <a:pPr algn="ctr">
                        <a:lnSpc>
                          <a:spcPts val="1100"/>
                        </a:lnSpc>
                        <a:spcBef>
                          <a:spcPts val="0"/>
                        </a:spcBef>
                        <a:spcAft>
                          <a:spcPts val="0"/>
                        </a:spcAft>
                        <a:buNone/>
                      </a:pPr>
                      <a:r>
                        <a:rPr lang="fr-FR" sz="1200" dirty="0">
                          <a:effectLst/>
                          <a:latin typeface="+mn-lt"/>
                        </a:rPr>
                        <a:t>0.96 (0.55-1.66)</a:t>
                      </a:r>
                    </a:p>
                  </a:txBody>
                  <a:tcPr marT="18000" marB="18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fr-FR" sz="1200" dirty="0">
                          <a:effectLst/>
                          <a:latin typeface="+mn-lt"/>
                        </a:rPr>
                        <a:t>0.87</a:t>
                      </a:r>
                    </a:p>
                  </a:txBody>
                  <a:tcPr marT="18000" marB="18000" anchor="ctr"/>
                </a:tc>
                <a:tc>
                  <a:txBody>
                    <a:bodyPr/>
                    <a:lstStyle/>
                    <a:p>
                      <a:pPr>
                        <a:lnSpc>
                          <a:spcPts val="1100"/>
                        </a:lnSpc>
                        <a:spcBef>
                          <a:spcPts val="0"/>
                        </a:spcBef>
                        <a:spcAft>
                          <a:spcPts val="0"/>
                        </a:spcAft>
                        <a:buNone/>
                      </a:pPr>
                      <a:r>
                        <a:rPr lang="fr-FR" sz="1200" dirty="0">
                          <a:effectLst/>
                          <a:latin typeface="+mn-lt"/>
                        </a:rPr>
                        <a:t>----</a:t>
                      </a:r>
                    </a:p>
                  </a:txBody>
                  <a:tcPr marT="18000" marB="18000" anchor="ctr"/>
                </a:tc>
                <a:tc>
                  <a:txBody>
                    <a:bodyPr/>
                    <a:lstStyle/>
                    <a:p>
                      <a:pPr>
                        <a:lnSpc>
                          <a:spcPts val="1100"/>
                        </a:lnSpc>
                        <a:spcBef>
                          <a:spcPts val="0"/>
                        </a:spcBef>
                        <a:spcAft>
                          <a:spcPts val="0"/>
                        </a:spcAft>
                        <a:buNone/>
                      </a:pPr>
                      <a:r>
                        <a:rPr lang="fr-FR" sz="1200" dirty="0">
                          <a:effectLst/>
                          <a:latin typeface="+mn-lt"/>
                        </a:rPr>
                        <a:t>----</a:t>
                      </a:r>
                    </a:p>
                  </a:txBody>
                  <a:tcPr marT="18000" marB="18000" anchor="ctr"/>
                </a:tc>
                <a:extLst>
                  <a:ext uri="{0D108BD9-81ED-4DB2-BD59-A6C34878D82A}">
                    <a16:rowId xmlns:a16="http://schemas.microsoft.com/office/drawing/2014/main" val="978734672"/>
                  </a:ext>
                </a:extLst>
              </a:tr>
            </a:tbl>
          </a:graphicData>
        </a:graphic>
      </p:graphicFrame>
      <p:sp>
        <p:nvSpPr>
          <p:cNvPr id="5" name="Rectángulo 4">
            <a:extLst>
              <a:ext uri="{FF2B5EF4-FFF2-40B4-BE49-F238E27FC236}">
                <a16:creationId xmlns:a16="http://schemas.microsoft.com/office/drawing/2014/main" id="{8A001437-08E1-8888-BCB5-BB903774C44D}"/>
              </a:ext>
            </a:extLst>
          </p:cNvPr>
          <p:cNvSpPr/>
          <p:nvPr/>
        </p:nvSpPr>
        <p:spPr>
          <a:xfrm>
            <a:off x="1060701" y="1949430"/>
            <a:ext cx="10058399" cy="2127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ángulo 5">
            <a:extLst>
              <a:ext uri="{FF2B5EF4-FFF2-40B4-BE49-F238E27FC236}">
                <a16:creationId xmlns:a16="http://schemas.microsoft.com/office/drawing/2014/main" id="{A7568E7D-05D1-3F53-C8CF-339B1071AEA0}"/>
              </a:ext>
            </a:extLst>
          </p:cNvPr>
          <p:cNvSpPr/>
          <p:nvPr/>
        </p:nvSpPr>
        <p:spPr>
          <a:xfrm>
            <a:off x="1060700" y="5091786"/>
            <a:ext cx="10058399" cy="3912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060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Triplet </a:t>
            </a:r>
            <a:r>
              <a:rPr lang="fr-FR" dirty="0" err="1"/>
              <a:t>Therapy</a:t>
            </a:r>
            <a:r>
              <a:rPr lang="fr-FR" dirty="0"/>
              <a:t> (IVO + VEN + AZA) in IDH1-Mutated AML </a:t>
            </a:r>
            <a:r>
              <a:rPr lang="fr-FR" i="1" dirty="0"/>
              <a:t>(1)</a:t>
            </a:r>
          </a:p>
        </p:txBody>
      </p:sp>
      <p:sp>
        <p:nvSpPr>
          <p:cNvPr id="9" name="Espace réservé du texte 8">
            <a:extLst>
              <a:ext uri="{FF2B5EF4-FFF2-40B4-BE49-F238E27FC236}">
                <a16:creationId xmlns:a16="http://schemas.microsoft.com/office/drawing/2014/main" id="{28AA07AC-9D82-112E-776B-2F9C87C7FB37}"/>
              </a:ext>
            </a:extLst>
          </p:cNvPr>
          <p:cNvSpPr>
            <a:spLocks noGrp="1"/>
          </p:cNvSpPr>
          <p:nvPr>
            <p:ph type="body" sz="quarter" idx="10"/>
          </p:nvPr>
        </p:nvSpPr>
        <p:spPr>
          <a:xfrm>
            <a:off x="234948" y="1790700"/>
            <a:ext cx="3734643" cy="4749800"/>
          </a:xfrm>
        </p:spPr>
        <p:txBody>
          <a:bodyPr>
            <a:normAutofit/>
          </a:bodyPr>
          <a:lstStyle/>
          <a:p>
            <a:r>
              <a:rPr lang="fr-FR" sz="2000" dirty="0"/>
              <a:t>Key inclusion </a:t>
            </a:r>
            <a:r>
              <a:rPr lang="fr-FR" sz="2000" dirty="0" err="1"/>
              <a:t>criteria</a:t>
            </a:r>
            <a:endParaRPr lang="fr-FR" sz="2000" dirty="0"/>
          </a:p>
          <a:p>
            <a:pPr lvl="1"/>
            <a:r>
              <a:rPr lang="fr-FR" sz="1800" dirty="0"/>
              <a:t>Age ≥ 18 </a:t>
            </a:r>
            <a:r>
              <a:rPr lang="fr-FR" sz="1800" dirty="0" err="1"/>
              <a:t>years</a:t>
            </a:r>
            <a:endParaRPr lang="fr-FR" sz="1800" dirty="0"/>
          </a:p>
          <a:p>
            <a:pPr lvl="1"/>
            <a:r>
              <a:rPr lang="fr-FR" sz="1800" dirty="0"/>
              <a:t>IDH1 R132 mutant </a:t>
            </a:r>
            <a:r>
              <a:rPr lang="fr-FR" sz="1800" dirty="0" err="1"/>
              <a:t>disease</a:t>
            </a:r>
            <a:endParaRPr lang="fr-FR" sz="1800" dirty="0"/>
          </a:p>
          <a:p>
            <a:pPr lvl="1"/>
            <a:r>
              <a:rPr lang="fr-FR" sz="1800" dirty="0" err="1"/>
              <a:t>Relapsed</a:t>
            </a:r>
            <a:r>
              <a:rPr lang="fr-FR" sz="1800" dirty="0"/>
              <a:t>/</a:t>
            </a:r>
            <a:r>
              <a:rPr lang="fr-FR" sz="1800" dirty="0" err="1"/>
              <a:t>refractory</a:t>
            </a:r>
            <a:r>
              <a:rPr lang="fr-FR" sz="1800" dirty="0"/>
              <a:t> AML, </a:t>
            </a:r>
            <a:r>
              <a:rPr lang="fr-FR" sz="1800" dirty="0" err="1"/>
              <a:t>newly</a:t>
            </a:r>
            <a:r>
              <a:rPr lang="fr-FR" sz="1800" dirty="0"/>
              <a:t> </a:t>
            </a:r>
            <a:r>
              <a:rPr lang="fr-FR" sz="1800" dirty="0" err="1"/>
              <a:t>diagnosed</a:t>
            </a:r>
            <a:r>
              <a:rPr lang="fr-FR" sz="1800" dirty="0"/>
              <a:t> (ND) AML, high-</a:t>
            </a:r>
            <a:r>
              <a:rPr lang="fr-FR" sz="1800" dirty="0" err="1"/>
              <a:t>risk</a:t>
            </a:r>
            <a:r>
              <a:rPr lang="fr-FR" sz="1800" dirty="0"/>
              <a:t> MDS and/or MPN</a:t>
            </a:r>
          </a:p>
          <a:p>
            <a:pPr lvl="1"/>
            <a:r>
              <a:rPr lang="fr-FR" sz="1800" dirty="0"/>
              <a:t>ECOG PS ≤ 2 </a:t>
            </a:r>
            <a:r>
              <a:rPr lang="fr-FR" sz="1800" dirty="0" err="1"/>
              <a:t>with</a:t>
            </a:r>
            <a:r>
              <a:rPr lang="fr-FR" sz="1800" dirty="0"/>
              <a:t> </a:t>
            </a:r>
            <a:r>
              <a:rPr lang="fr-FR" sz="1800" dirty="0" err="1"/>
              <a:t>adequate</a:t>
            </a:r>
            <a:r>
              <a:rPr lang="fr-FR" sz="1800" dirty="0"/>
              <a:t> </a:t>
            </a:r>
            <a:r>
              <a:rPr lang="fr-FR" sz="1800" dirty="0" err="1"/>
              <a:t>organ</a:t>
            </a:r>
            <a:r>
              <a:rPr lang="fr-FR" sz="1800" dirty="0"/>
              <a:t> </a:t>
            </a:r>
            <a:r>
              <a:rPr lang="fr-FR" sz="1800" dirty="0" err="1"/>
              <a:t>function</a:t>
            </a:r>
            <a:endParaRPr lang="fr-FR" sz="1800" dirty="0"/>
          </a:p>
          <a:p>
            <a:r>
              <a:rPr lang="fr-FR" sz="2000" dirty="0"/>
              <a:t>Key exclusion </a:t>
            </a:r>
            <a:r>
              <a:rPr lang="fr-FR" sz="2000" dirty="0" err="1"/>
              <a:t>criteria</a:t>
            </a:r>
            <a:endParaRPr lang="fr-FR" sz="2000" dirty="0"/>
          </a:p>
          <a:p>
            <a:pPr lvl="1"/>
            <a:r>
              <a:rPr lang="fr-FR" sz="1800" dirty="0"/>
              <a:t>Prior VEN or IVO</a:t>
            </a:r>
          </a:p>
          <a:p>
            <a:r>
              <a:rPr lang="fr-FR" sz="2000" dirty="0" err="1"/>
              <a:t>Enrollment</a:t>
            </a:r>
            <a:r>
              <a:rPr lang="fr-FR" sz="2000" dirty="0"/>
              <a:t> sites</a:t>
            </a:r>
          </a:p>
          <a:p>
            <a:pPr lvl="1"/>
            <a:r>
              <a:rPr lang="fr-FR" sz="1800" dirty="0"/>
              <a:t>Cleveland Clinic</a:t>
            </a:r>
          </a:p>
          <a:p>
            <a:pPr lvl="1"/>
            <a:r>
              <a:rPr lang="fr-FR" sz="1800" dirty="0"/>
              <a:t>DFCI</a:t>
            </a:r>
          </a:p>
          <a:p>
            <a:pPr lvl="1"/>
            <a:r>
              <a:rPr lang="fr-FR" sz="1800" dirty="0"/>
              <a:t>MDACC</a:t>
            </a:r>
          </a:p>
          <a:p>
            <a:pPr lvl="1"/>
            <a:r>
              <a:rPr lang="fr-FR" sz="1800" dirty="0"/>
              <a:t>OHSU</a:t>
            </a:r>
          </a:p>
        </p:txBody>
      </p:sp>
      <p:sp>
        <p:nvSpPr>
          <p:cNvPr id="4" name="Rectangle : coins arrondis 3">
            <a:extLst>
              <a:ext uri="{FF2B5EF4-FFF2-40B4-BE49-F238E27FC236}">
                <a16:creationId xmlns:a16="http://schemas.microsoft.com/office/drawing/2014/main" id="{2F30E11E-4D8B-1742-6455-B8C8C9B20DC3}"/>
              </a:ext>
            </a:extLst>
          </p:cNvPr>
          <p:cNvSpPr/>
          <p:nvPr/>
        </p:nvSpPr>
        <p:spPr>
          <a:xfrm>
            <a:off x="3935565" y="2078455"/>
            <a:ext cx="3315468" cy="3116179"/>
          </a:xfrm>
          <a:prstGeom prst="roundRect">
            <a:avLst>
              <a:gd name="adj" fmla="val 9637"/>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 coins arrondis 34">
            <a:extLst>
              <a:ext uri="{FF2B5EF4-FFF2-40B4-BE49-F238E27FC236}">
                <a16:creationId xmlns:a16="http://schemas.microsoft.com/office/drawing/2014/main" id="{36E9D475-58C6-E380-66A9-A429A72B99EF}"/>
              </a:ext>
            </a:extLst>
          </p:cNvPr>
          <p:cNvSpPr/>
          <p:nvPr/>
        </p:nvSpPr>
        <p:spPr>
          <a:xfrm>
            <a:off x="8092167" y="2078456"/>
            <a:ext cx="2768342" cy="1768642"/>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 coins arrondis 36">
            <a:extLst>
              <a:ext uri="{FF2B5EF4-FFF2-40B4-BE49-F238E27FC236}">
                <a16:creationId xmlns:a16="http://schemas.microsoft.com/office/drawing/2014/main" id="{53E20360-61B7-3212-1F4F-E3DAFDAC5804}"/>
              </a:ext>
            </a:extLst>
          </p:cNvPr>
          <p:cNvSpPr/>
          <p:nvPr/>
        </p:nvSpPr>
        <p:spPr>
          <a:xfrm>
            <a:off x="7823696" y="3941678"/>
            <a:ext cx="3734643" cy="2275639"/>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Primary</a:t>
            </a:r>
            <a:r>
              <a:rPr kumimoji="0" lang="fr-FR" sz="1400" b="0" i="0" u="none" strike="noStrike" kern="1200" cap="none" spc="0" normalizeH="0" baseline="0" noProof="0" dirty="0">
                <a:ln>
                  <a:noFill/>
                </a:ln>
                <a:solidFill>
                  <a:prstClr val="black"/>
                </a:solidFill>
                <a:effectLst/>
                <a:uLnTx/>
                <a:uFillTx/>
                <a:latin typeface="Calibri"/>
                <a:ea typeface="+mn-ea"/>
                <a:cs typeface="+mn-cs"/>
              </a:rPr>
              <a:t> objectives</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Safety</a:t>
            </a:r>
            <a:r>
              <a:rPr kumimoji="0" lang="fr-FR" sz="1400" b="0" i="0" u="none" strike="noStrike" kern="1200" cap="none" spc="0" normalizeH="0" baseline="0" noProof="0" dirty="0">
                <a:ln>
                  <a:noFill/>
                </a:ln>
                <a:solidFill>
                  <a:prstClr val="black"/>
                </a:solidFill>
                <a:effectLst/>
                <a:uLnTx/>
                <a:uFillTx/>
                <a:latin typeface="Calibri"/>
                <a:ea typeface="+mn-ea"/>
                <a:cs typeface="+mn-cs"/>
              </a:rPr>
              <a:t> and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tolerability</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ORR = CR +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CRh</a:t>
            </a:r>
            <a:r>
              <a:rPr kumimoji="0" lang="fr-FR" sz="1400" b="0" i="0" u="none" strike="noStrike" kern="1200" cap="none" spc="0" normalizeH="0" baseline="0" noProof="0" dirty="0">
                <a:ln>
                  <a:noFill/>
                </a:ln>
                <a:solidFill>
                  <a:prstClr val="black"/>
                </a:solidFill>
                <a:effectLst/>
                <a:uLnTx/>
                <a:uFillTx/>
                <a:latin typeface="Calibri"/>
                <a:ea typeface="+mn-ea"/>
                <a:cs typeface="+mn-cs"/>
              </a:rPr>
              <a:t> + Cri + MLFS + PR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within</a:t>
            </a:r>
            <a:br>
              <a:rPr lang="fr-FR" sz="1400" dirty="0">
                <a:solidFill>
                  <a:prstClr val="black"/>
                </a:solidFill>
                <a:latin typeface="Calibri"/>
              </a:rPr>
            </a:br>
            <a:r>
              <a:rPr kumimoji="0" lang="fr-FR" sz="1400" b="0" i="0" u="none" strike="noStrike" kern="1200" cap="none" spc="0" normalizeH="0" baseline="0" noProof="0" dirty="0">
                <a:ln>
                  <a:noFill/>
                </a:ln>
                <a:solidFill>
                  <a:prstClr val="black"/>
                </a:solidFill>
                <a:effectLst/>
                <a:uLnTx/>
                <a:uFillTx/>
                <a:latin typeface="Calibri"/>
                <a:ea typeface="+mn-ea"/>
                <a:cs typeface="+mn-cs"/>
              </a:rPr>
              <a:t>5 cycles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Secondary</a:t>
            </a:r>
            <a:r>
              <a:rPr kumimoji="0" lang="fr-FR" sz="1400" b="0" i="0" u="none" strike="noStrike" kern="1200" cap="none" spc="0" normalizeH="0" baseline="0" noProof="0" dirty="0">
                <a:ln>
                  <a:noFill/>
                </a:ln>
                <a:solidFill>
                  <a:prstClr val="black"/>
                </a:solidFill>
                <a:effectLst/>
                <a:uLnTx/>
                <a:uFillTx/>
                <a:latin typeface="Calibri"/>
                <a:ea typeface="+mn-ea"/>
                <a:cs typeface="+mn-cs"/>
              </a:rPr>
              <a:t> objectives</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OS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treatment</a:t>
            </a:r>
            <a:r>
              <a:rPr kumimoji="0" lang="fr-FR" sz="1400" b="0" i="0" u="none" strike="noStrike" kern="1200" cap="none" spc="0" normalizeH="0" baseline="0" noProof="0" dirty="0">
                <a:ln>
                  <a:noFill/>
                </a:ln>
                <a:solidFill>
                  <a:prstClr val="black"/>
                </a:solidFill>
                <a:effectLst/>
                <a:uLnTx/>
                <a:uFillTx/>
                <a:latin typeface="Calibri"/>
                <a:ea typeface="+mn-ea"/>
                <a:cs typeface="+mn-cs"/>
              </a:rPr>
              <a:t> initiation to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death</a:t>
            </a:r>
            <a:r>
              <a:rPr kumimoji="0" lang="fr-FR" sz="14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DOR (best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response</a:t>
            </a:r>
            <a:r>
              <a:rPr kumimoji="0" lang="fr-FR" sz="1400" b="0" i="0" u="none" strike="noStrike" kern="1200" cap="none" spc="0" normalizeH="0" baseline="0" noProof="0" dirty="0">
                <a:ln>
                  <a:noFill/>
                </a:ln>
                <a:solidFill>
                  <a:prstClr val="black"/>
                </a:solidFill>
                <a:effectLst/>
                <a:uLnTx/>
                <a:uFillTx/>
                <a:latin typeface="Calibri"/>
                <a:ea typeface="+mn-ea"/>
                <a:cs typeface="+mn-cs"/>
              </a:rPr>
              <a:t> to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death</a:t>
            </a:r>
            <a:r>
              <a:rPr kumimoji="0" lang="fr-FR" sz="1400" b="0" i="0" u="none" strike="noStrike" kern="1200" cap="none" spc="0" normalizeH="0" baseline="0" noProof="0" dirty="0">
                <a:ln>
                  <a:noFill/>
                </a:ln>
                <a:solidFill>
                  <a:prstClr val="black"/>
                </a:solidFill>
                <a:effectLst/>
                <a:uLnTx/>
                <a:uFillTx/>
                <a:latin typeface="Calibri"/>
                <a:ea typeface="+mn-ea"/>
                <a:cs typeface="+mn-cs"/>
              </a:rPr>
              <a:t>, relapse, or last follow-up)</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MRD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negativity</a:t>
            </a:r>
            <a:r>
              <a:rPr kumimoji="0" lang="fr-FR" sz="1400" b="0" i="0" u="none" strike="noStrike" kern="1200" cap="none" spc="0" normalizeH="0" baseline="0" noProof="0" dirty="0">
                <a:ln>
                  <a:noFill/>
                </a:ln>
                <a:solidFill>
                  <a:prstClr val="black"/>
                </a:solidFill>
                <a:effectLst/>
                <a:uLnTx/>
                <a:uFillTx/>
                <a:latin typeface="Calibri"/>
                <a:ea typeface="+mn-ea"/>
                <a:cs typeface="+mn-cs"/>
              </a:rPr>
              <a:t> by flow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cytometry</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Rectangle : coins arrondis 39">
            <a:extLst>
              <a:ext uri="{FF2B5EF4-FFF2-40B4-BE49-F238E27FC236}">
                <a16:creationId xmlns:a16="http://schemas.microsoft.com/office/drawing/2014/main" id="{C5CB3B8F-9C7A-8D8D-9412-CD54D61E1FD6}"/>
              </a:ext>
            </a:extLst>
          </p:cNvPr>
          <p:cNvSpPr/>
          <p:nvPr/>
        </p:nvSpPr>
        <p:spPr>
          <a:xfrm>
            <a:off x="3935564" y="5242998"/>
            <a:ext cx="3734643" cy="1346061"/>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RP2D </a:t>
            </a:r>
            <a:r>
              <a:rPr kumimoji="0" lang="fr-FR" sz="1400" b="1" i="0" u="none" strike="noStrike" kern="1200" cap="none" spc="0" normalizeH="0" baseline="0" noProof="0" dirty="0" err="1">
                <a:ln>
                  <a:noFill/>
                </a:ln>
                <a:solidFill>
                  <a:prstClr val="black"/>
                </a:solidFill>
                <a:effectLst/>
                <a:uLnTx/>
                <a:uFillTx/>
                <a:latin typeface="Calibri"/>
                <a:ea typeface="+mn-ea"/>
                <a:cs typeface="+mn-cs"/>
              </a:rPr>
              <a:t>dosing</a:t>
            </a:r>
            <a:r>
              <a:rPr kumimoji="0" lang="fr-FR" sz="1400" b="1" i="0" u="none" strike="noStrike" kern="1200" cap="none" spc="0" normalizeH="0" baseline="0" noProof="0" dirty="0">
                <a:ln>
                  <a:noFill/>
                </a:ln>
                <a:solidFill>
                  <a:prstClr val="black"/>
                </a:solidFill>
                <a:effectLst/>
                <a:uLnTx/>
                <a:uFillTx/>
                <a:latin typeface="Calibri"/>
                <a:ea typeface="+mn-ea"/>
                <a:cs typeface="+mn-cs"/>
              </a:rPr>
              <a:t> (28 </a:t>
            </a:r>
            <a:r>
              <a:rPr kumimoji="0" lang="fr-FR" sz="1400" b="1" i="0" u="none" strike="noStrike" kern="1200" cap="none" spc="0" normalizeH="0" baseline="0" noProof="0" dirty="0" err="1">
                <a:ln>
                  <a:noFill/>
                </a:ln>
                <a:solidFill>
                  <a:prstClr val="black"/>
                </a:solidFill>
                <a:effectLst/>
                <a:uLnTx/>
                <a:uFillTx/>
                <a:latin typeface="Calibri"/>
                <a:ea typeface="+mn-ea"/>
                <a:cs typeface="+mn-cs"/>
              </a:rPr>
              <a:t>day</a:t>
            </a:r>
            <a:r>
              <a:rPr kumimoji="0" lang="fr-FR" sz="1400" b="1" i="0" u="none" strike="noStrike" kern="1200" cap="none" spc="0" normalizeH="0" baseline="0" noProof="0" dirty="0">
                <a:ln>
                  <a:noFill/>
                </a:ln>
                <a:solidFill>
                  <a:prstClr val="black"/>
                </a:solidFill>
                <a:effectLst/>
                <a:uLnTx/>
                <a:uFillTx/>
                <a:latin typeface="Calibri"/>
                <a:ea typeface="+mn-ea"/>
                <a:cs typeface="+mn-cs"/>
              </a:rPr>
              <a:t> cycle)</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Ivosidenib</a:t>
            </a:r>
            <a:r>
              <a:rPr kumimoji="0" lang="fr-FR" sz="1400" b="0" i="0" u="none" strike="noStrike" kern="1200" cap="none" spc="0" normalizeH="0" baseline="0" noProof="0" dirty="0">
                <a:ln>
                  <a:noFill/>
                </a:ln>
                <a:solidFill>
                  <a:prstClr val="black"/>
                </a:solidFill>
                <a:effectLst/>
                <a:uLnTx/>
                <a:uFillTx/>
                <a:latin typeface="Calibri"/>
                <a:ea typeface="+mn-ea"/>
                <a:cs typeface="+mn-cs"/>
              </a:rPr>
              <a:t> (IVO) 500 mg PO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continuously</a:t>
            </a:r>
            <a:r>
              <a:rPr kumimoji="0" lang="fr-FR" sz="1400" b="0" i="0" u="none" strike="noStrike" kern="1200" cap="none" spc="0" normalizeH="0" baseline="0" noProof="0" dirty="0">
                <a:ln>
                  <a:noFill/>
                </a:ln>
                <a:solidFill>
                  <a:prstClr val="black"/>
                </a:solidFill>
                <a:effectLst/>
                <a:uLnTx/>
                <a:uFillTx/>
                <a:latin typeface="Calibri"/>
                <a:ea typeface="+mn-ea"/>
                <a:cs typeface="+mn-cs"/>
              </a:rPr>
              <a:t>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starting</a:t>
            </a:r>
            <a:r>
              <a:rPr kumimoji="0" lang="fr-FR" sz="1400" b="0" i="0" u="none" strike="noStrike" kern="1200" cap="none" spc="0" normalizeH="0" baseline="0" noProof="0" dirty="0">
                <a:ln>
                  <a:noFill/>
                </a:ln>
                <a:solidFill>
                  <a:prstClr val="black"/>
                </a:solidFill>
                <a:effectLst/>
                <a:uLnTx/>
                <a:uFillTx/>
                <a:latin typeface="Calibri"/>
                <a:ea typeface="+mn-ea"/>
                <a:cs typeface="+mn-cs"/>
              </a:rPr>
              <a:t> C1D15</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Venetoclax</a:t>
            </a:r>
            <a:r>
              <a:rPr kumimoji="0" lang="fr-FR" sz="1400" b="0" i="0" u="none" strike="noStrike" kern="1200" cap="none" spc="0" normalizeH="0" baseline="0" noProof="0" dirty="0">
                <a:ln>
                  <a:noFill/>
                </a:ln>
                <a:solidFill>
                  <a:prstClr val="black"/>
                </a:solidFill>
                <a:effectLst/>
                <a:uLnTx/>
                <a:uFillTx/>
                <a:latin typeface="Calibri"/>
                <a:ea typeface="+mn-ea"/>
                <a:cs typeface="+mn-cs"/>
              </a:rPr>
              <a:t> (VEN) 400 mg PO on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days</a:t>
            </a:r>
            <a:r>
              <a:rPr kumimoji="0" lang="fr-FR" sz="1400" b="0" i="0" u="none" strike="noStrike" kern="1200" cap="none" spc="0" normalizeH="0" baseline="0" noProof="0" dirty="0">
                <a:ln>
                  <a:noFill/>
                </a:ln>
                <a:solidFill>
                  <a:prstClr val="black"/>
                </a:solidFill>
                <a:effectLst/>
                <a:uLnTx/>
                <a:uFillTx/>
                <a:latin typeface="Calibri"/>
                <a:ea typeface="+mn-ea"/>
                <a:cs typeface="+mn-cs"/>
              </a:rPr>
              <a:t> 1-14</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Azacitidine</a:t>
            </a:r>
            <a:r>
              <a:rPr kumimoji="0" lang="fr-FR" sz="1400" b="0" i="0" u="none" strike="noStrike" kern="1200" cap="none" spc="0" normalizeH="0" baseline="0" noProof="0" dirty="0">
                <a:ln>
                  <a:noFill/>
                </a:ln>
                <a:solidFill>
                  <a:prstClr val="black"/>
                </a:solidFill>
                <a:effectLst/>
                <a:uLnTx/>
                <a:uFillTx/>
                <a:latin typeface="Calibri"/>
                <a:ea typeface="+mn-ea"/>
                <a:cs typeface="+mn-cs"/>
              </a:rPr>
              <a:t> 75 mg/m² IV or SQ on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days</a:t>
            </a:r>
            <a:r>
              <a:rPr kumimoji="0" lang="fr-FR" sz="1400" b="0" i="0" u="none" strike="noStrike" kern="1200" cap="none" spc="0" normalizeH="0" baseline="0" noProof="0" dirty="0">
                <a:ln>
                  <a:noFill/>
                </a:ln>
                <a:solidFill>
                  <a:prstClr val="black"/>
                </a:solidFill>
                <a:effectLst/>
                <a:uLnTx/>
                <a:uFillTx/>
                <a:latin typeface="Calibri"/>
                <a:ea typeface="+mn-ea"/>
                <a:cs typeface="+mn-cs"/>
              </a:rPr>
              <a:t> 1-7</a:t>
            </a:r>
          </a:p>
        </p:txBody>
      </p:sp>
      <p:sp>
        <p:nvSpPr>
          <p:cNvPr id="41" name="Rectangle : coins arrondis 40">
            <a:extLst>
              <a:ext uri="{FF2B5EF4-FFF2-40B4-BE49-F238E27FC236}">
                <a16:creationId xmlns:a16="http://schemas.microsoft.com/office/drawing/2014/main" id="{5CA83E2B-D934-D73F-B54C-FFA93062F063}"/>
              </a:ext>
            </a:extLst>
          </p:cNvPr>
          <p:cNvSpPr/>
          <p:nvPr/>
        </p:nvSpPr>
        <p:spPr>
          <a:xfrm>
            <a:off x="5161543" y="2493546"/>
            <a:ext cx="1844844" cy="46923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IVO + VEN 800 + AZA</a:t>
            </a:r>
          </a:p>
        </p:txBody>
      </p:sp>
      <p:sp>
        <p:nvSpPr>
          <p:cNvPr id="42" name="Rectangle : coins arrondis 41">
            <a:extLst>
              <a:ext uri="{FF2B5EF4-FFF2-40B4-BE49-F238E27FC236}">
                <a16:creationId xmlns:a16="http://schemas.microsoft.com/office/drawing/2014/main" id="{272343FF-75A4-B17E-BB93-EF2463CD1430}"/>
              </a:ext>
            </a:extLst>
          </p:cNvPr>
          <p:cNvSpPr/>
          <p:nvPr/>
        </p:nvSpPr>
        <p:spPr>
          <a:xfrm>
            <a:off x="5161543" y="3167313"/>
            <a:ext cx="1844844" cy="469231"/>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IVO + VEN 400 + AZA</a:t>
            </a:r>
          </a:p>
        </p:txBody>
      </p:sp>
      <p:sp>
        <p:nvSpPr>
          <p:cNvPr id="43" name="Rectangle : coins arrondis 42">
            <a:extLst>
              <a:ext uri="{FF2B5EF4-FFF2-40B4-BE49-F238E27FC236}">
                <a16:creationId xmlns:a16="http://schemas.microsoft.com/office/drawing/2014/main" id="{A50519E4-4E62-330C-1AEB-625F8983BEA2}"/>
              </a:ext>
            </a:extLst>
          </p:cNvPr>
          <p:cNvSpPr/>
          <p:nvPr/>
        </p:nvSpPr>
        <p:spPr>
          <a:xfrm>
            <a:off x="5161543" y="3871891"/>
            <a:ext cx="1844844" cy="46923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IVO + VEN 800</a:t>
            </a:r>
          </a:p>
        </p:txBody>
      </p:sp>
      <p:sp>
        <p:nvSpPr>
          <p:cNvPr id="44" name="Rectangle : coins arrondis 43">
            <a:extLst>
              <a:ext uri="{FF2B5EF4-FFF2-40B4-BE49-F238E27FC236}">
                <a16:creationId xmlns:a16="http://schemas.microsoft.com/office/drawing/2014/main" id="{4BD61C4F-79D0-111A-8598-7AFFF7FF970D}"/>
              </a:ext>
            </a:extLst>
          </p:cNvPr>
          <p:cNvSpPr/>
          <p:nvPr/>
        </p:nvSpPr>
        <p:spPr>
          <a:xfrm>
            <a:off x="5161543" y="4608461"/>
            <a:ext cx="1844844" cy="46923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IVO + VEN 400</a:t>
            </a:r>
          </a:p>
        </p:txBody>
      </p:sp>
      <p:sp>
        <p:nvSpPr>
          <p:cNvPr id="45" name="ZoneTexte 44">
            <a:extLst>
              <a:ext uri="{FF2B5EF4-FFF2-40B4-BE49-F238E27FC236}">
                <a16:creationId xmlns:a16="http://schemas.microsoft.com/office/drawing/2014/main" id="{247AAD64-EB96-CB19-43FA-9CEE04150C21}"/>
              </a:ext>
            </a:extLst>
          </p:cNvPr>
          <p:cNvSpPr txBox="1"/>
          <p:nvPr/>
        </p:nvSpPr>
        <p:spPr>
          <a:xfrm>
            <a:off x="5233732" y="2721080"/>
            <a:ext cx="43152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white"/>
                </a:solidFill>
                <a:effectLst/>
                <a:uLnTx/>
                <a:uFillTx/>
                <a:latin typeface="Calibri"/>
                <a:ea typeface="+mn-ea"/>
                <a:cs typeface="+mn-cs"/>
              </a:rPr>
              <a:t>Cont</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ZoneTexte 45">
            <a:extLst>
              <a:ext uri="{FF2B5EF4-FFF2-40B4-BE49-F238E27FC236}">
                <a16:creationId xmlns:a16="http://schemas.microsoft.com/office/drawing/2014/main" id="{7B53738F-DC30-F883-80C1-42AECCE9122C}"/>
              </a:ext>
            </a:extLst>
          </p:cNvPr>
          <p:cNvSpPr txBox="1"/>
          <p:nvPr/>
        </p:nvSpPr>
        <p:spPr>
          <a:xfrm>
            <a:off x="5745575" y="2721080"/>
            <a:ext cx="67678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X 14 </a:t>
            </a:r>
            <a:r>
              <a:rPr kumimoji="0" lang="fr-FR" sz="1000" b="0" i="0" u="none" strike="noStrike" kern="1200" cap="none" spc="0" normalizeH="0" baseline="0" noProof="0" dirty="0" err="1">
                <a:ln>
                  <a:noFill/>
                </a:ln>
                <a:solidFill>
                  <a:prstClr val="white"/>
                </a:solidFill>
                <a:effectLst/>
                <a:uLnTx/>
                <a:uFillTx/>
                <a:latin typeface="Calibri"/>
                <a:ea typeface="+mn-ea"/>
                <a:cs typeface="+mn-cs"/>
              </a:rPr>
              <a:t>days</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ZoneTexte 46">
            <a:extLst>
              <a:ext uri="{FF2B5EF4-FFF2-40B4-BE49-F238E27FC236}">
                <a16:creationId xmlns:a16="http://schemas.microsoft.com/office/drawing/2014/main" id="{011B1575-1AAE-921A-8489-811BE6B65527}"/>
              </a:ext>
            </a:extLst>
          </p:cNvPr>
          <p:cNvSpPr txBox="1"/>
          <p:nvPr/>
        </p:nvSpPr>
        <p:spPr>
          <a:xfrm>
            <a:off x="6382614" y="2721080"/>
            <a:ext cx="61106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X 7 </a:t>
            </a:r>
            <a:r>
              <a:rPr kumimoji="0" lang="fr-FR" sz="1000" b="0" i="0" u="none" strike="noStrike" kern="1200" cap="none" spc="0" normalizeH="0" baseline="0" noProof="0" dirty="0" err="1">
                <a:ln>
                  <a:noFill/>
                </a:ln>
                <a:solidFill>
                  <a:prstClr val="white"/>
                </a:solidFill>
                <a:effectLst/>
                <a:uLnTx/>
                <a:uFillTx/>
                <a:latin typeface="Calibri"/>
                <a:ea typeface="+mn-ea"/>
                <a:cs typeface="+mn-cs"/>
              </a:rPr>
              <a:t>days</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ZoneTexte 47">
            <a:extLst>
              <a:ext uri="{FF2B5EF4-FFF2-40B4-BE49-F238E27FC236}">
                <a16:creationId xmlns:a16="http://schemas.microsoft.com/office/drawing/2014/main" id="{73D6B70D-311F-15AC-9A9E-4E947F29F703}"/>
              </a:ext>
            </a:extLst>
          </p:cNvPr>
          <p:cNvSpPr txBox="1"/>
          <p:nvPr/>
        </p:nvSpPr>
        <p:spPr>
          <a:xfrm>
            <a:off x="5233732" y="3410285"/>
            <a:ext cx="43152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white"/>
                </a:solidFill>
                <a:effectLst/>
                <a:uLnTx/>
                <a:uFillTx/>
                <a:latin typeface="Calibri"/>
                <a:ea typeface="+mn-ea"/>
                <a:cs typeface="+mn-cs"/>
              </a:rPr>
              <a:t>Cont</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ZoneTexte 48">
            <a:extLst>
              <a:ext uri="{FF2B5EF4-FFF2-40B4-BE49-F238E27FC236}">
                <a16:creationId xmlns:a16="http://schemas.microsoft.com/office/drawing/2014/main" id="{C055DEB0-6CA8-C3FC-D233-71F788B90BCD}"/>
              </a:ext>
            </a:extLst>
          </p:cNvPr>
          <p:cNvSpPr txBox="1"/>
          <p:nvPr/>
        </p:nvSpPr>
        <p:spPr>
          <a:xfrm>
            <a:off x="5745575" y="3410285"/>
            <a:ext cx="67678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X 14 </a:t>
            </a:r>
            <a:r>
              <a:rPr kumimoji="0" lang="fr-FR" sz="1000" b="0" i="0" u="none" strike="noStrike" kern="1200" cap="none" spc="0" normalizeH="0" baseline="0" noProof="0" dirty="0" err="1">
                <a:ln>
                  <a:noFill/>
                </a:ln>
                <a:solidFill>
                  <a:prstClr val="white"/>
                </a:solidFill>
                <a:effectLst/>
                <a:uLnTx/>
                <a:uFillTx/>
                <a:latin typeface="Calibri"/>
                <a:ea typeface="+mn-ea"/>
                <a:cs typeface="+mn-cs"/>
              </a:rPr>
              <a:t>days</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ZoneTexte 49">
            <a:extLst>
              <a:ext uri="{FF2B5EF4-FFF2-40B4-BE49-F238E27FC236}">
                <a16:creationId xmlns:a16="http://schemas.microsoft.com/office/drawing/2014/main" id="{8E446D6F-B6E3-15E8-8607-B16F2C763512}"/>
              </a:ext>
            </a:extLst>
          </p:cNvPr>
          <p:cNvSpPr txBox="1"/>
          <p:nvPr/>
        </p:nvSpPr>
        <p:spPr>
          <a:xfrm>
            <a:off x="6382614" y="3410285"/>
            <a:ext cx="61106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X 7 </a:t>
            </a:r>
            <a:r>
              <a:rPr kumimoji="0" lang="fr-FR" sz="1000" b="0" i="0" u="none" strike="noStrike" kern="1200" cap="none" spc="0" normalizeH="0" baseline="0" noProof="0" dirty="0" err="1">
                <a:ln>
                  <a:noFill/>
                </a:ln>
                <a:solidFill>
                  <a:prstClr val="white"/>
                </a:solidFill>
                <a:effectLst/>
                <a:uLnTx/>
                <a:uFillTx/>
                <a:latin typeface="Calibri"/>
                <a:ea typeface="+mn-ea"/>
                <a:cs typeface="+mn-cs"/>
              </a:rPr>
              <a:t>days</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ZoneTexte 50">
            <a:extLst>
              <a:ext uri="{FF2B5EF4-FFF2-40B4-BE49-F238E27FC236}">
                <a16:creationId xmlns:a16="http://schemas.microsoft.com/office/drawing/2014/main" id="{6BFFAE89-310F-A9AB-52A3-A670C1B7344E}"/>
              </a:ext>
            </a:extLst>
          </p:cNvPr>
          <p:cNvSpPr txBox="1"/>
          <p:nvPr/>
        </p:nvSpPr>
        <p:spPr>
          <a:xfrm>
            <a:off x="5499628" y="4116353"/>
            <a:ext cx="43152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white"/>
                </a:solidFill>
                <a:effectLst/>
                <a:uLnTx/>
                <a:uFillTx/>
                <a:latin typeface="Calibri"/>
                <a:ea typeface="+mn-ea"/>
                <a:cs typeface="+mn-cs"/>
              </a:rPr>
              <a:t>Cont</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ZoneTexte 51">
            <a:extLst>
              <a:ext uri="{FF2B5EF4-FFF2-40B4-BE49-F238E27FC236}">
                <a16:creationId xmlns:a16="http://schemas.microsoft.com/office/drawing/2014/main" id="{EAACD91D-0A33-9233-DDB9-D4084D00C203}"/>
              </a:ext>
            </a:extLst>
          </p:cNvPr>
          <p:cNvSpPr txBox="1"/>
          <p:nvPr/>
        </p:nvSpPr>
        <p:spPr>
          <a:xfrm>
            <a:off x="6011471" y="4116353"/>
            <a:ext cx="67678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X 14 </a:t>
            </a:r>
            <a:r>
              <a:rPr kumimoji="0" lang="fr-FR" sz="1000" b="0" i="0" u="none" strike="noStrike" kern="1200" cap="none" spc="0" normalizeH="0" baseline="0" noProof="0" dirty="0" err="1">
                <a:ln>
                  <a:noFill/>
                </a:ln>
                <a:solidFill>
                  <a:prstClr val="white"/>
                </a:solidFill>
                <a:effectLst/>
                <a:uLnTx/>
                <a:uFillTx/>
                <a:latin typeface="Calibri"/>
                <a:ea typeface="+mn-ea"/>
                <a:cs typeface="+mn-cs"/>
              </a:rPr>
              <a:t>days</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ZoneTexte 52">
            <a:extLst>
              <a:ext uri="{FF2B5EF4-FFF2-40B4-BE49-F238E27FC236}">
                <a16:creationId xmlns:a16="http://schemas.microsoft.com/office/drawing/2014/main" id="{09A01C98-FFE8-3E9F-CEBB-29F6D63797CC}"/>
              </a:ext>
            </a:extLst>
          </p:cNvPr>
          <p:cNvSpPr txBox="1"/>
          <p:nvPr/>
        </p:nvSpPr>
        <p:spPr>
          <a:xfrm>
            <a:off x="5499628" y="4817236"/>
            <a:ext cx="43152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white"/>
                </a:solidFill>
                <a:effectLst/>
                <a:uLnTx/>
                <a:uFillTx/>
                <a:latin typeface="Calibri"/>
                <a:ea typeface="+mn-ea"/>
                <a:cs typeface="+mn-cs"/>
              </a:rPr>
              <a:t>Cont</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ZoneTexte 53">
            <a:extLst>
              <a:ext uri="{FF2B5EF4-FFF2-40B4-BE49-F238E27FC236}">
                <a16:creationId xmlns:a16="http://schemas.microsoft.com/office/drawing/2014/main" id="{2DAB07BC-6D5E-0D3F-8151-1EA05F635A00}"/>
              </a:ext>
            </a:extLst>
          </p:cNvPr>
          <p:cNvSpPr txBox="1"/>
          <p:nvPr/>
        </p:nvSpPr>
        <p:spPr>
          <a:xfrm>
            <a:off x="6011471" y="4817236"/>
            <a:ext cx="67678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X 14 </a:t>
            </a:r>
            <a:r>
              <a:rPr kumimoji="0" lang="fr-FR" sz="1000" b="0" i="0" u="none" strike="noStrike" kern="1200" cap="none" spc="0" normalizeH="0" baseline="0" noProof="0" dirty="0" err="1">
                <a:ln>
                  <a:noFill/>
                </a:ln>
                <a:solidFill>
                  <a:prstClr val="white"/>
                </a:solidFill>
                <a:effectLst/>
                <a:uLnTx/>
                <a:uFillTx/>
                <a:latin typeface="Calibri"/>
                <a:ea typeface="+mn-ea"/>
                <a:cs typeface="+mn-cs"/>
              </a:rPr>
              <a:t>days</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ZoneTexte 54">
            <a:extLst>
              <a:ext uri="{FF2B5EF4-FFF2-40B4-BE49-F238E27FC236}">
                <a16:creationId xmlns:a16="http://schemas.microsoft.com/office/drawing/2014/main" id="{1D6F2151-7D13-770E-EBF9-752E79867461}"/>
              </a:ext>
            </a:extLst>
          </p:cNvPr>
          <p:cNvSpPr txBox="1"/>
          <p:nvPr/>
        </p:nvSpPr>
        <p:spPr>
          <a:xfrm>
            <a:off x="4545671" y="2589661"/>
            <a:ext cx="42672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DL4</a:t>
            </a:r>
          </a:p>
        </p:txBody>
      </p:sp>
      <p:sp>
        <p:nvSpPr>
          <p:cNvPr id="56" name="ZoneTexte 55">
            <a:extLst>
              <a:ext uri="{FF2B5EF4-FFF2-40B4-BE49-F238E27FC236}">
                <a16:creationId xmlns:a16="http://schemas.microsoft.com/office/drawing/2014/main" id="{0C0EE518-D468-79BD-CF9C-A348945D4492}"/>
              </a:ext>
            </a:extLst>
          </p:cNvPr>
          <p:cNvSpPr txBox="1"/>
          <p:nvPr/>
        </p:nvSpPr>
        <p:spPr>
          <a:xfrm>
            <a:off x="4545671" y="3263428"/>
            <a:ext cx="42672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DL3</a:t>
            </a:r>
          </a:p>
        </p:txBody>
      </p:sp>
      <p:sp>
        <p:nvSpPr>
          <p:cNvPr id="57" name="ZoneTexte 56">
            <a:extLst>
              <a:ext uri="{FF2B5EF4-FFF2-40B4-BE49-F238E27FC236}">
                <a16:creationId xmlns:a16="http://schemas.microsoft.com/office/drawing/2014/main" id="{0D1CCC42-4F1F-073A-BB3D-41BCB2A01F26}"/>
              </a:ext>
            </a:extLst>
          </p:cNvPr>
          <p:cNvSpPr txBox="1"/>
          <p:nvPr/>
        </p:nvSpPr>
        <p:spPr>
          <a:xfrm>
            <a:off x="4545671" y="3976560"/>
            <a:ext cx="42672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DL2</a:t>
            </a:r>
          </a:p>
        </p:txBody>
      </p:sp>
      <p:sp>
        <p:nvSpPr>
          <p:cNvPr id="58" name="ZoneTexte 57">
            <a:extLst>
              <a:ext uri="{FF2B5EF4-FFF2-40B4-BE49-F238E27FC236}">
                <a16:creationId xmlns:a16="http://schemas.microsoft.com/office/drawing/2014/main" id="{33E739AD-FDB0-A5B2-F8FD-4FA0782E85EA}"/>
              </a:ext>
            </a:extLst>
          </p:cNvPr>
          <p:cNvSpPr txBox="1"/>
          <p:nvPr/>
        </p:nvSpPr>
        <p:spPr>
          <a:xfrm>
            <a:off x="4545671" y="4704576"/>
            <a:ext cx="42672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DL1</a:t>
            </a:r>
          </a:p>
        </p:txBody>
      </p:sp>
      <p:sp>
        <p:nvSpPr>
          <p:cNvPr id="59" name="ZoneTexte 58">
            <a:extLst>
              <a:ext uri="{FF2B5EF4-FFF2-40B4-BE49-F238E27FC236}">
                <a16:creationId xmlns:a16="http://schemas.microsoft.com/office/drawing/2014/main" id="{B94A6A1F-600A-FF02-754A-DA9874D56D2F}"/>
              </a:ext>
            </a:extLst>
          </p:cNvPr>
          <p:cNvSpPr txBox="1"/>
          <p:nvPr/>
        </p:nvSpPr>
        <p:spPr>
          <a:xfrm>
            <a:off x="5594894" y="2134511"/>
            <a:ext cx="723275"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Phase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Ib</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ZoneTexte 59">
            <a:extLst>
              <a:ext uri="{FF2B5EF4-FFF2-40B4-BE49-F238E27FC236}">
                <a16:creationId xmlns:a16="http://schemas.microsoft.com/office/drawing/2014/main" id="{C639106D-0BFD-3EA7-118A-A6444EB70FA5}"/>
              </a:ext>
            </a:extLst>
          </p:cNvPr>
          <p:cNvSpPr txBox="1"/>
          <p:nvPr/>
        </p:nvSpPr>
        <p:spPr>
          <a:xfrm>
            <a:off x="9135540" y="2134511"/>
            <a:ext cx="681597"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Phase II</a:t>
            </a:r>
          </a:p>
        </p:txBody>
      </p:sp>
      <p:sp>
        <p:nvSpPr>
          <p:cNvPr id="61" name="ZoneTexte 60">
            <a:extLst>
              <a:ext uri="{FF2B5EF4-FFF2-40B4-BE49-F238E27FC236}">
                <a16:creationId xmlns:a16="http://schemas.microsoft.com/office/drawing/2014/main" id="{BF417194-A71B-B720-3CA9-803EBACE45B5}"/>
              </a:ext>
            </a:extLst>
          </p:cNvPr>
          <p:cNvSpPr txBox="1"/>
          <p:nvPr/>
        </p:nvSpPr>
        <p:spPr>
          <a:xfrm>
            <a:off x="8393899" y="2414272"/>
            <a:ext cx="2164888"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Analysis</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after</a:t>
            </a:r>
            <a:r>
              <a:rPr kumimoji="0" lang="fr-FR" sz="1200" b="0" i="0" u="none" strike="noStrike" kern="1200" cap="none" spc="0" normalizeH="0" baseline="0" noProof="0" dirty="0">
                <a:ln>
                  <a:noFill/>
                </a:ln>
                <a:solidFill>
                  <a:prstClr val="black"/>
                </a:solidFill>
                <a:effectLst/>
                <a:uLnTx/>
                <a:uFillTx/>
                <a:latin typeface="Calibri"/>
                <a:ea typeface="+mn-ea"/>
                <a:cs typeface="+mn-cs"/>
              </a:rPr>
              <a:t> full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enrollment</a:t>
            </a:r>
            <a:r>
              <a:rPr kumimoji="0" lang="fr-FR" sz="1200" b="0" i="0" u="none" strike="noStrike" kern="1200" cap="none" spc="0" normalizeH="0" baseline="0" noProof="0" dirty="0">
                <a:ln>
                  <a:noFill/>
                </a:ln>
                <a:solidFill>
                  <a:prstClr val="black"/>
                </a:solidFill>
                <a:effectLst/>
                <a:uLnTx/>
                <a:uFillTx/>
                <a:latin typeface="Calibri"/>
                <a:ea typeface="+mn-ea"/>
                <a:cs typeface="+mn-cs"/>
              </a:rPr>
              <a:t> of</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the ND AML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cohort</a:t>
            </a:r>
            <a:r>
              <a:rPr kumimoji="0" lang="fr-FR" sz="1200" b="0" i="0" u="none" strike="noStrike" kern="1200" cap="none" spc="0" normalizeH="0" baseline="0" noProof="0" dirty="0">
                <a:ln>
                  <a:noFill/>
                </a:ln>
                <a:solidFill>
                  <a:prstClr val="black"/>
                </a:solidFill>
                <a:effectLst/>
                <a:uLnTx/>
                <a:uFillTx/>
                <a:latin typeface="Calibri"/>
                <a:ea typeface="+mn-ea"/>
                <a:cs typeface="+mn-cs"/>
              </a:rPr>
              <a:t> at the RP2D</a:t>
            </a:r>
            <a:br>
              <a:rPr kumimoji="0" lang="fr-FR" sz="1200" b="0" i="0" u="none" strike="noStrike" kern="1200" cap="none" spc="0" normalizeH="0" baseline="0" noProof="0" dirty="0">
                <a:ln>
                  <a:noFill/>
                </a:ln>
                <a:solidFill>
                  <a:prstClr val="black"/>
                </a:solidFill>
                <a:effectLst/>
                <a:uLnTx/>
                <a:uFillTx/>
                <a:latin typeface="Calibri"/>
                <a:ea typeface="+mn-ea"/>
                <a:cs typeface="+mn-cs"/>
              </a:rPr>
            </a:br>
            <a:r>
              <a:rPr kumimoji="0" lang="fr-FR" sz="1200" b="0" i="0" u="none" strike="noStrike" kern="1200" cap="none" spc="0" normalizeH="0" baseline="0" noProof="0" dirty="0">
                <a:ln>
                  <a:noFill/>
                </a:ln>
                <a:solidFill>
                  <a:prstClr val="black"/>
                </a:solidFill>
                <a:effectLst/>
                <a:uLnTx/>
                <a:uFillTx/>
                <a:latin typeface="Calibri"/>
                <a:ea typeface="+mn-ea"/>
                <a:cs typeface="+mn-cs"/>
              </a:rPr>
              <a:t>(n = 40)</a:t>
            </a:r>
          </a:p>
        </p:txBody>
      </p:sp>
      <p:sp>
        <p:nvSpPr>
          <p:cNvPr id="62" name="Rectangle : coins arrondis 61">
            <a:extLst>
              <a:ext uri="{FF2B5EF4-FFF2-40B4-BE49-F238E27FC236}">
                <a16:creationId xmlns:a16="http://schemas.microsoft.com/office/drawing/2014/main" id="{E2313699-38E3-2B9E-F546-59F2C4134192}"/>
              </a:ext>
            </a:extLst>
          </p:cNvPr>
          <p:cNvSpPr/>
          <p:nvPr/>
        </p:nvSpPr>
        <p:spPr>
          <a:xfrm>
            <a:off x="8556222" y="3155183"/>
            <a:ext cx="1844844" cy="469231"/>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IVO + VEN 400 + AZA</a:t>
            </a:r>
          </a:p>
        </p:txBody>
      </p:sp>
      <p:sp>
        <p:nvSpPr>
          <p:cNvPr id="63" name="ZoneTexte 62">
            <a:extLst>
              <a:ext uri="{FF2B5EF4-FFF2-40B4-BE49-F238E27FC236}">
                <a16:creationId xmlns:a16="http://schemas.microsoft.com/office/drawing/2014/main" id="{1499616E-D87F-19AF-DDD9-B11EDBFC267A}"/>
              </a:ext>
            </a:extLst>
          </p:cNvPr>
          <p:cNvSpPr txBox="1"/>
          <p:nvPr/>
        </p:nvSpPr>
        <p:spPr>
          <a:xfrm>
            <a:off x="8628411" y="3398155"/>
            <a:ext cx="43152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white"/>
                </a:solidFill>
                <a:effectLst/>
                <a:uLnTx/>
                <a:uFillTx/>
                <a:latin typeface="Calibri"/>
                <a:ea typeface="+mn-ea"/>
                <a:cs typeface="+mn-cs"/>
              </a:rPr>
              <a:t>Cont</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ZoneTexte 63">
            <a:extLst>
              <a:ext uri="{FF2B5EF4-FFF2-40B4-BE49-F238E27FC236}">
                <a16:creationId xmlns:a16="http://schemas.microsoft.com/office/drawing/2014/main" id="{12E5B11E-C130-E755-5C68-B3F35634E697}"/>
              </a:ext>
            </a:extLst>
          </p:cNvPr>
          <p:cNvSpPr txBox="1"/>
          <p:nvPr/>
        </p:nvSpPr>
        <p:spPr>
          <a:xfrm>
            <a:off x="9140254" y="3398155"/>
            <a:ext cx="67678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X 14 </a:t>
            </a:r>
            <a:r>
              <a:rPr kumimoji="0" lang="fr-FR" sz="1000" b="0" i="0" u="none" strike="noStrike" kern="1200" cap="none" spc="0" normalizeH="0" baseline="0" noProof="0" dirty="0" err="1">
                <a:ln>
                  <a:noFill/>
                </a:ln>
                <a:solidFill>
                  <a:prstClr val="white"/>
                </a:solidFill>
                <a:effectLst/>
                <a:uLnTx/>
                <a:uFillTx/>
                <a:latin typeface="Calibri"/>
                <a:ea typeface="+mn-ea"/>
                <a:cs typeface="+mn-cs"/>
              </a:rPr>
              <a:t>days</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ZoneTexte 64">
            <a:extLst>
              <a:ext uri="{FF2B5EF4-FFF2-40B4-BE49-F238E27FC236}">
                <a16:creationId xmlns:a16="http://schemas.microsoft.com/office/drawing/2014/main" id="{2CA63220-508B-8844-0023-114378AA35A8}"/>
              </a:ext>
            </a:extLst>
          </p:cNvPr>
          <p:cNvSpPr txBox="1"/>
          <p:nvPr/>
        </p:nvSpPr>
        <p:spPr>
          <a:xfrm>
            <a:off x="9777293" y="3398155"/>
            <a:ext cx="61106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X 7 </a:t>
            </a:r>
            <a:r>
              <a:rPr kumimoji="0" lang="fr-FR" sz="1000" b="0" i="0" u="none" strike="noStrike" kern="1200" cap="none" spc="0" normalizeH="0" baseline="0" noProof="0" dirty="0" err="1">
                <a:ln>
                  <a:noFill/>
                </a:ln>
                <a:solidFill>
                  <a:prstClr val="white"/>
                </a:solidFill>
                <a:effectLst/>
                <a:uLnTx/>
                <a:uFillTx/>
                <a:latin typeface="Calibri"/>
                <a:ea typeface="+mn-ea"/>
                <a:cs typeface="+mn-cs"/>
              </a:rPr>
              <a:t>days</a:t>
            </a: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6" name="Connecteur droit avec flèche 65">
            <a:extLst>
              <a:ext uri="{FF2B5EF4-FFF2-40B4-BE49-F238E27FC236}">
                <a16:creationId xmlns:a16="http://schemas.microsoft.com/office/drawing/2014/main" id="{625599DB-DC3B-ACB5-DF57-EA73816990F8}"/>
              </a:ext>
            </a:extLst>
          </p:cNvPr>
          <p:cNvCxnSpPr>
            <a:cxnSpLocks/>
          </p:cNvCxnSpPr>
          <p:nvPr/>
        </p:nvCxnSpPr>
        <p:spPr>
          <a:xfrm>
            <a:off x="7081514" y="3368987"/>
            <a:ext cx="1312385"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ECC5B61F-C7AF-AEEB-87F3-C5C872269215}"/>
              </a:ext>
            </a:extLst>
          </p:cNvPr>
          <p:cNvSpPr txBox="1"/>
          <p:nvPr/>
        </p:nvSpPr>
        <p:spPr>
          <a:xfrm>
            <a:off x="7405551" y="3044698"/>
            <a:ext cx="529312"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RP2D</a:t>
            </a:r>
          </a:p>
        </p:txBody>
      </p:sp>
      <p:sp>
        <p:nvSpPr>
          <p:cNvPr id="68" name="ZoneTexte 67">
            <a:extLst>
              <a:ext uri="{FF2B5EF4-FFF2-40B4-BE49-F238E27FC236}">
                <a16:creationId xmlns:a16="http://schemas.microsoft.com/office/drawing/2014/main" id="{34884276-DF93-CCAF-4C35-8F73E9458BF3}"/>
              </a:ext>
            </a:extLst>
          </p:cNvPr>
          <p:cNvSpPr txBox="1"/>
          <p:nvPr/>
        </p:nvSpPr>
        <p:spPr>
          <a:xfrm>
            <a:off x="5367276" y="1694152"/>
            <a:ext cx="4605877"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C00000"/>
                </a:solidFill>
                <a:effectLst/>
                <a:uLnTx/>
                <a:uFillTx/>
                <a:latin typeface="Calibri"/>
                <a:ea typeface="+mn-ea"/>
                <a:cs typeface="+mn-cs"/>
              </a:rPr>
              <a:t>Multicenter</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investigator-initiated</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study</a:t>
            </a:r>
            <a:r>
              <a:rPr kumimoji="0" lang="fr-FR" sz="1800" b="1" i="0" u="none" strike="noStrike" kern="1200" cap="none" spc="0" normalizeH="0" baseline="0" noProof="0" dirty="0">
                <a:ln>
                  <a:noFill/>
                </a:ln>
                <a:solidFill>
                  <a:srgbClr val="C00000"/>
                </a:solidFill>
                <a:effectLst/>
                <a:uLnTx/>
                <a:uFillTx/>
                <a:latin typeface="Calibri"/>
                <a:ea typeface="+mn-ea"/>
                <a:cs typeface="+mn-cs"/>
              </a:rPr>
              <a:t> design</a:t>
            </a:r>
          </a:p>
        </p:txBody>
      </p:sp>
      <p:sp>
        <p:nvSpPr>
          <p:cNvPr id="3" name="Text Box 3">
            <a:extLst>
              <a:ext uri="{FF2B5EF4-FFF2-40B4-BE49-F238E27FC236}">
                <a16:creationId xmlns:a16="http://schemas.microsoft.com/office/drawing/2014/main" id="{B3BBA7F9-1E25-9A11-11BB-5834976802BA}"/>
              </a:ext>
            </a:extLst>
          </p:cNvPr>
          <p:cNvSpPr txBox="1">
            <a:spLocks noChangeArrowheads="1"/>
          </p:cNvSpPr>
          <p:nvPr/>
        </p:nvSpPr>
        <p:spPr bwMode="auto">
          <a:xfrm>
            <a:off x="9520435" y="6538230"/>
            <a:ext cx="267156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fr-FR" sz="1200" b="0" i="1" u="none" strike="noStrike" kern="1200" cap="none" spc="0" normalizeH="0" baseline="0" noProof="0" dirty="0">
                <a:ln>
                  <a:noFill/>
                </a:ln>
                <a:solidFill>
                  <a:prstClr val="black"/>
                </a:solidFill>
                <a:effectLst/>
                <a:uLnTx/>
                <a:uFillTx/>
                <a:latin typeface="Calibri"/>
                <a:ea typeface="+mn-ea"/>
                <a:cs typeface="+mn-cs"/>
              </a:rPr>
              <a:t>Marvin-Peek J</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S127</a:t>
            </a:r>
          </a:p>
        </p:txBody>
      </p:sp>
    </p:spTree>
    <p:extLst>
      <p:ext uri="{BB962C8B-B14F-4D97-AF65-F5344CB8AC3E}">
        <p14:creationId xmlns:p14="http://schemas.microsoft.com/office/powerpoint/2010/main" val="2070231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C650C-C73F-BFB7-6677-0E75BBFF73D3}"/>
              </a:ext>
            </a:extLst>
          </p:cNvPr>
          <p:cNvSpPr>
            <a:spLocks noGrp="1"/>
          </p:cNvSpPr>
          <p:nvPr>
            <p:ph type="title"/>
          </p:nvPr>
        </p:nvSpPr>
        <p:spPr/>
        <p:txBody>
          <a:bodyPr/>
          <a:lstStyle/>
          <a:p>
            <a:r>
              <a:rPr lang="fr-FR" dirty="0"/>
              <a:t>OPTI-AML: 28 vs 14 Days VEN + AZA in </a:t>
            </a:r>
            <a:r>
              <a:rPr lang="fr-FR" dirty="0" err="1"/>
              <a:t>Newly</a:t>
            </a:r>
            <a:r>
              <a:rPr lang="fr-FR" dirty="0"/>
              <a:t> </a:t>
            </a:r>
            <a:r>
              <a:rPr lang="fr-FR" dirty="0" err="1"/>
              <a:t>Diagnosed</a:t>
            </a:r>
            <a:r>
              <a:rPr lang="fr-FR" dirty="0"/>
              <a:t> AML </a:t>
            </a:r>
            <a:r>
              <a:rPr lang="fr-FR" i="1" dirty="0"/>
              <a:t>(6)</a:t>
            </a:r>
            <a:endParaRPr lang="en-US" dirty="0"/>
          </a:p>
        </p:txBody>
      </p:sp>
      <p:sp>
        <p:nvSpPr>
          <p:cNvPr id="3" name="Espace réservé du texte 2">
            <a:extLst>
              <a:ext uri="{FF2B5EF4-FFF2-40B4-BE49-F238E27FC236}">
                <a16:creationId xmlns:a16="http://schemas.microsoft.com/office/drawing/2014/main" id="{668739C5-9222-3245-33B3-C18D7311BB25}"/>
              </a:ext>
            </a:extLst>
          </p:cNvPr>
          <p:cNvSpPr>
            <a:spLocks noGrp="1"/>
          </p:cNvSpPr>
          <p:nvPr>
            <p:ph type="body" sz="quarter" idx="10"/>
          </p:nvPr>
        </p:nvSpPr>
        <p:spPr>
          <a:xfrm>
            <a:off x="234948" y="2478642"/>
            <a:ext cx="11722100" cy="3647838"/>
          </a:xfrm>
        </p:spPr>
        <p:txBody>
          <a:bodyPr>
            <a:normAutofit lnSpcReduction="10000"/>
          </a:bodyPr>
          <a:lstStyle/>
          <a:p>
            <a:r>
              <a:rPr lang="fr-FR" dirty="0"/>
              <a:t>﻿﻿AV14 </a:t>
            </a:r>
            <a:r>
              <a:rPr lang="fr-FR" dirty="0" err="1"/>
              <a:t>did</a:t>
            </a:r>
            <a:r>
              <a:rPr lang="fr-FR" dirty="0"/>
              <a:t> not </a:t>
            </a:r>
            <a:r>
              <a:rPr lang="fr-FR" dirty="0" err="1"/>
              <a:t>demonstrate</a:t>
            </a:r>
            <a:r>
              <a:rPr lang="fr-FR" dirty="0"/>
              <a:t> non-</a:t>
            </a:r>
            <a:r>
              <a:rPr lang="fr-FR" dirty="0" err="1"/>
              <a:t>inferiority</a:t>
            </a:r>
            <a:r>
              <a:rPr lang="fr-FR" dirty="0"/>
              <a:t> to AV28</a:t>
            </a:r>
            <a:br>
              <a:rPr lang="fr-FR" dirty="0"/>
            </a:br>
            <a:endParaRPr lang="fr-FR" dirty="0"/>
          </a:p>
          <a:p>
            <a:r>
              <a:rPr lang="fr-FR" dirty="0"/>
              <a:t>﻿﻿CR </a:t>
            </a:r>
            <a:r>
              <a:rPr lang="fr-FR" dirty="0" err="1"/>
              <a:t>benefit</a:t>
            </a:r>
            <a:r>
              <a:rPr lang="fr-FR" dirty="0"/>
              <a:t> </a:t>
            </a:r>
            <a:r>
              <a:rPr lang="fr-FR" dirty="0" err="1"/>
              <a:t>with</a:t>
            </a:r>
            <a:r>
              <a:rPr lang="fr-FR" dirty="0"/>
              <a:t> AV 28 </a:t>
            </a:r>
            <a:r>
              <a:rPr lang="fr-FR" dirty="0" err="1"/>
              <a:t>was</a:t>
            </a:r>
            <a:r>
              <a:rPr lang="fr-FR" dirty="0"/>
              <a:t> </a:t>
            </a:r>
            <a:r>
              <a:rPr lang="fr-FR" dirty="0" err="1"/>
              <a:t>driven</a:t>
            </a:r>
            <a:r>
              <a:rPr lang="fr-FR" dirty="0"/>
              <a:t> by NPM1/IDH2 </a:t>
            </a:r>
            <a:r>
              <a:rPr lang="fr-FR" dirty="0" err="1"/>
              <a:t>with</a:t>
            </a:r>
            <a:r>
              <a:rPr lang="fr-FR" dirty="0"/>
              <a:t> </a:t>
            </a:r>
            <a:r>
              <a:rPr lang="fr-FR" dirty="0" err="1"/>
              <a:t>similar</a:t>
            </a:r>
            <a:r>
              <a:rPr lang="fr-FR" dirty="0"/>
              <a:t> </a:t>
            </a:r>
            <a:r>
              <a:rPr lang="fr-FR" dirty="0" err="1"/>
              <a:t>responses</a:t>
            </a:r>
            <a:r>
              <a:rPr lang="fr-FR" dirty="0"/>
              <a:t> in </a:t>
            </a:r>
            <a:r>
              <a:rPr lang="fr-FR" dirty="0" err="1"/>
              <a:t>other</a:t>
            </a:r>
            <a:r>
              <a:rPr lang="fr-FR" dirty="0"/>
              <a:t> groups. The </a:t>
            </a:r>
            <a:r>
              <a:rPr lang="fr-FR" dirty="0" err="1"/>
              <a:t>two</a:t>
            </a:r>
            <a:r>
              <a:rPr lang="fr-FR" dirty="0"/>
              <a:t> </a:t>
            </a:r>
            <a:r>
              <a:rPr lang="fr-FR" dirty="0" err="1"/>
              <a:t>arms</a:t>
            </a:r>
            <a:r>
              <a:rPr lang="fr-FR" dirty="0"/>
              <a:t> </a:t>
            </a:r>
            <a:r>
              <a:rPr lang="fr-FR" dirty="0" err="1"/>
              <a:t>had</a:t>
            </a:r>
            <a:r>
              <a:rPr lang="fr-FR" dirty="0"/>
              <a:t> </a:t>
            </a:r>
            <a:r>
              <a:rPr lang="fr-FR" dirty="0" err="1"/>
              <a:t>genomic</a:t>
            </a:r>
            <a:r>
              <a:rPr lang="fr-FR" dirty="0"/>
              <a:t> </a:t>
            </a:r>
            <a:r>
              <a:rPr lang="fr-FR" dirty="0" err="1"/>
              <a:t>imbalances</a:t>
            </a:r>
            <a:r>
              <a:rPr lang="fr-FR" dirty="0"/>
              <a:t> </a:t>
            </a:r>
            <a:r>
              <a:rPr lang="fr-FR" dirty="0" err="1"/>
              <a:t>making</a:t>
            </a:r>
            <a:r>
              <a:rPr lang="fr-FR" dirty="0"/>
              <a:t> </a:t>
            </a:r>
            <a:r>
              <a:rPr lang="fr-FR" dirty="0" err="1"/>
              <a:t>broad</a:t>
            </a:r>
            <a:r>
              <a:rPr lang="fr-FR" dirty="0"/>
              <a:t> </a:t>
            </a:r>
            <a:r>
              <a:rPr lang="fr-FR" dirty="0" err="1"/>
              <a:t>interpretation</a:t>
            </a:r>
            <a:r>
              <a:rPr lang="fr-FR" dirty="0"/>
              <a:t> </a:t>
            </a:r>
            <a:r>
              <a:rPr lang="fr-FR" dirty="0" err="1"/>
              <a:t>challenging</a:t>
            </a:r>
            <a:br>
              <a:rPr lang="fr-FR" dirty="0"/>
            </a:br>
            <a:endParaRPr lang="fr-FR" dirty="0"/>
          </a:p>
          <a:p>
            <a:r>
              <a:rPr lang="fr-FR" dirty="0"/>
              <a:t>﻿﻿</a:t>
            </a:r>
            <a:r>
              <a:rPr lang="fr-FR" dirty="0" err="1"/>
              <a:t>Toxicity</a:t>
            </a:r>
            <a:r>
              <a:rPr lang="fr-FR" dirty="0"/>
              <a:t> profile </a:t>
            </a:r>
            <a:r>
              <a:rPr lang="fr-FR" dirty="0" err="1"/>
              <a:t>was</a:t>
            </a:r>
            <a:r>
              <a:rPr lang="fr-FR" dirty="0"/>
              <a:t> </a:t>
            </a:r>
            <a:r>
              <a:rPr lang="fr-FR" dirty="0" err="1"/>
              <a:t>similar</a:t>
            </a:r>
            <a:r>
              <a:rPr lang="fr-FR" dirty="0"/>
              <a:t> </a:t>
            </a:r>
            <a:r>
              <a:rPr lang="fr-FR" dirty="0" err="1"/>
              <a:t>across</a:t>
            </a:r>
            <a:r>
              <a:rPr lang="fr-FR" dirty="0"/>
              <a:t> </a:t>
            </a:r>
            <a:r>
              <a:rPr lang="fr-FR" dirty="0" err="1"/>
              <a:t>arms</a:t>
            </a:r>
            <a:br>
              <a:rPr lang="fr-FR" dirty="0"/>
            </a:br>
            <a:endParaRPr lang="fr-FR" dirty="0"/>
          </a:p>
          <a:p>
            <a:r>
              <a:rPr lang="fr-FR" dirty="0"/>
              <a:t>The </a:t>
            </a:r>
            <a:r>
              <a:rPr lang="fr-FR" dirty="0" err="1"/>
              <a:t>study</a:t>
            </a:r>
            <a:r>
              <a:rPr lang="fr-FR" dirty="0"/>
              <a:t> highlight the importance of </a:t>
            </a:r>
            <a:r>
              <a:rPr lang="fr-FR" dirty="0" err="1"/>
              <a:t>randomized</a:t>
            </a:r>
            <a:r>
              <a:rPr lang="fr-FR" dirty="0"/>
              <a:t> trials and caution </a:t>
            </a:r>
            <a:r>
              <a:rPr lang="fr-FR" dirty="0" err="1"/>
              <a:t>against</a:t>
            </a:r>
            <a:r>
              <a:rPr lang="fr-FR" dirty="0"/>
              <a:t> Ven duration </a:t>
            </a:r>
            <a:r>
              <a:rPr lang="fr-FR" dirty="0" err="1"/>
              <a:t>adjustments</a:t>
            </a:r>
            <a:r>
              <a:rPr lang="fr-FR" dirty="0"/>
              <a:t> </a:t>
            </a:r>
            <a:r>
              <a:rPr lang="fr-FR" dirty="0" err="1"/>
              <a:t>without</a:t>
            </a:r>
            <a:r>
              <a:rPr lang="fr-FR" dirty="0"/>
              <a:t> prospective data</a:t>
            </a:r>
            <a:br>
              <a:rPr lang="fr-FR" dirty="0"/>
            </a:br>
            <a:endParaRPr lang="fr-FR" dirty="0"/>
          </a:p>
          <a:p>
            <a:r>
              <a:rPr lang="fr-FR" dirty="0"/>
              <a:t>﻿﻿</a:t>
            </a:r>
            <a:r>
              <a:rPr lang="fr-FR" dirty="0" err="1"/>
              <a:t>Further</a:t>
            </a:r>
            <a:r>
              <a:rPr lang="fr-FR" dirty="0"/>
              <a:t> </a:t>
            </a:r>
            <a:r>
              <a:rPr lang="fr-FR" dirty="0" err="1"/>
              <a:t>study</a:t>
            </a:r>
            <a:r>
              <a:rPr lang="fr-FR" dirty="0"/>
              <a:t> </a:t>
            </a:r>
            <a:r>
              <a:rPr lang="fr-FR" dirty="0" err="1"/>
              <a:t>is</a:t>
            </a:r>
            <a:r>
              <a:rPr lang="fr-FR" dirty="0"/>
              <a:t> </a:t>
            </a:r>
            <a:r>
              <a:rPr lang="fr-FR" dirty="0" err="1"/>
              <a:t>warranted</a:t>
            </a:r>
            <a:r>
              <a:rPr lang="fr-FR" dirty="0"/>
              <a:t> </a:t>
            </a:r>
            <a:r>
              <a:rPr lang="fr-FR" dirty="0" err="1"/>
              <a:t>assessing</a:t>
            </a:r>
            <a:r>
              <a:rPr lang="fr-FR" dirty="0"/>
              <a:t> </a:t>
            </a:r>
            <a:r>
              <a:rPr lang="fr-FR" dirty="0" err="1"/>
              <a:t>different</a:t>
            </a:r>
            <a:r>
              <a:rPr lang="fr-FR" dirty="0"/>
              <a:t> Ven </a:t>
            </a:r>
            <a:r>
              <a:rPr lang="fr-FR" dirty="0" err="1"/>
              <a:t>schedules</a:t>
            </a:r>
            <a:r>
              <a:rPr lang="fr-FR" dirty="0"/>
              <a:t> in select </a:t>
            </a:r>
            <a:r>
              <a:rPr lang="fr-FR" dirty="0" err="1"/>
              <a:t>molecular</a:t>
            </a:r>
            <a:r>
              <a:rPr lang="fr-FR" dirty="0"/>
              <a:t> </a:t>
            </a:r>
            <a:r>
              <a:rPr lang="fr-FR" dirty="0" err="1"/>
              <a:t>subsets</a:t>
            </a:r>
            <a:endParaRPr lang="fr-FR" dirty="0"/>
          </a:p>
        </p:txBody>
      </p:sp>
      <p:sp>
        <p:nvSpPr>
          <p:cNvPr id="4" name="Text Box 3">
            <a:extLst>
              <a:ext uri="{FF2B5EF4-FFF2-40B4-BE49-F238E27FC236}">
                <a16:creationId xmlns:a16="http://schemas.microsoft.com/office/drawing/2014/main" id="{93A31884-A68F-DE43-5466-A30F80EB883E}"/>
              </a:ext>
            </a:extLst>
          </p:cNvPr>
          <p:cNvSpPr txBox="1">
            <a:spLocks noChangeArrowheads="1"/>
          </p:cNvSpPr>
          <p:nvPr/>
        </p:nvSpPr>
        <p:spPr bwMode="auto">
          <a:xfrm>
            <a:off x="9848602" y="6538230"/>
            <a:ext cx="2343398"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Borate U, abstract S126</a:t>
            </a:r>
          </a:p>
        </p:txBody>
      </p:sp>
      <p:sp>
        <p:nvSpPr>
          <p:cNvPr id="5" name="ZoneTexte 4">
            <a:extLst>
              <a:ext uri="{FF2B5EF4-FFF2-40B4-BE49-F238E27FC236}">
                <a16:creationId xmlns:a16="http://schemas.microsoft.com/office/drawing/2014/main" id="{8BF63FA5-C96B-A11F-3AD2-AF029F5A2B84}"/>
              </a:ext>
            </a:extLst>
          </p:cNvPr>
          <p:cNvSpPr txBox="1"/>
          <p:nvPr/>
        </p:nvSpPr>
        <p:spPr>
          <a:xfrm>
            <a:off x="4777875" y="1710514"/>
            <a:ext cx="220445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C00000"/>
                </a:solidFill>
                <a:effectLst/>
                <a:uLnTx/>
                <a:uFillTx/>
                <a:latin typeface="Calibri"/>
                <a:ea typeface="+mn-ea"/>
                <a:cs typeface="+mn-cs"/>
              </a:rPr>
              <a:t>Conclusions</a:t>
            </a:r>
          </a:p>
        </p:txBody>
      </p:sp>
    </p:spTree>
    <p:extLst>
      <p:ext uri="{BB962C8B-B14F-4D97-AF65-F5344CB8AC3E}">
        <p14:creationId xmlns:p14="http://schemas.microsoft.com/office/powerpoint/2010/main" val="936594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87C56-E7B1-564E-C152-82D681600562}"/>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759B1F43-AA3E-6780-E46B-A741F14E6565}"/>
              </a:ext>
            </a:extLst>
          </p:cNvPr>
          <p:cNvSpPr txBox="1">
            <a:spLocks noChangeArrowheads="1"/>
          </p:cNvSpPr>
          <p:nvPr/>
        </p:nvSpPr>
        <p:spPr bwMode="auto">
          <a:xfrm>
            <a:off x="9275111" y="6538230"/>
            <a:ext cx="2916889"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Toboll</a:t>
            </a:r>
            <a:r>
              <a:rPr kumimoji="0" lang="en-US" sz="1200" b="0" i="1" u="none" strike="noStrike" kern="1200" cap="none" spc="0" normalizeH="0" baseline="0" noProof="0" dirty="0">
                <a:ln>
                  <a:noFill/>
                </a:ln>
                <a:solidFill>
                  <a:prstClr val="black"/>
                </a:solidFill>
                <a:effectLst/>
                <a:uLnTx/>
                <a:uFillTx/>
                <a:latin typeface="Calibri"/>
                <a:ea typeface="+mn-ea"/>
                <a:cs typeface="+mn-cs"/>
              </a:rPr>
              <a:t> Soresen A-L, abstract S129</a:t>
            </a:r>
          </a:p>
        </p:txBody>
      </p:sp>
      <p:sp>
        <p:nvSpPr>
          <p:cNvPr id="4" name="Titre 3">
            <a:extLst>
              <a:ext uri="{FF2B5EF4-FFF2-40B4-BE49-F238E27FC236}">
                <a16:creationId xmlns:a16="http://schemas.microsoft.com/office/drawing/2014/main" id="{5043C83E-8752-A74E-A5B7-764BEE79A779}"/>
              </a:ext>
            </a:extLst>
          </p:cNvPr>
          <p:cNvSpPr>
            <a:spLocks noGrp="1"/>
          </p:cNvSpPr>
          <p:nvPr>
            <p:ph type="title"/>
          </p:nvPr>
        </p:nvSpPr>
        <p:spPr/>
        <p:txBody>
          <a:bodyPr/>
          <a:lstStyle/>
          <a:p>
            <a:r>
              <a:rPr lang="fr-FR" dirty="0"/>
              <a:t>LD-VENEX: </a:t>
            </a:r>
            <a:r>
              <a:rPr lang="fr-FR" dirty="0" err="1"/>
              <a:t>Reduced</a:t>
            </a:r>
            <a:r>
              <a:rPr lang="fr-FR" dirty="0"/>
              <a:t>-Duration VEN + AZA in AML in de novo AML, </a:t>
            </a:r>
            <a:r>
              <a:rPr lang="fr-FR" dirty="0" err="1"/>
              <a:t>secondary</a:t>
            </a:r>
            <a:r>
              <a:rPr lang="fr-FR" dirty="0"/>
              <a:t> AML and RR AML </a:t>
            </a:r>
            <a:r>
              <a:rPr lang="fr-FR" i="1" dirty="0"/>
              <a:t>(1)</a:t>
            </a:r>
          </a:p>
        </p:txBody>
      </p:sp>
      <p:sp>
        <p:nvSpPr>
          <p:cNvPr id="7" name="ZoneTexte 6">
            <a:extLst>
              <a:ext uri="{FF2B5EF4-FFF2-40B4-BE49-F238E27FC236}">
                <a16:creationId xmlns:a16="http://schemas.microsoft.com/office/drawing/2014/main" id="{E252AB92-D3D3-BADD-C564-88FEBF85070C}"/>
              </a:ext>
            </a:extLst>
          </p:cNvPr>
          <p:cNvSpPr txBox="1"/>
          <p:nvPr/>
        </p:nvSpPr>
        <p:spPr>
          <a:xfrm>
            <a:off x="2477301" y="2759391"/>
            <a:ext cx="140134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Study design</a:t>
            </a:r>
          </a:p>
        </p:txBody>
      </p:sp>
      <p:sp>
        <p:nvSpPr>
          <p:cNvPr id="9" name="Rectangle : coins arrondis 8">
            <a:extLst>
              <a:ext uri="{FF2B5EF4-FFF2-40B4-BE49-F238E27FC236}">
                <a16:creationId xmlns:a16="http://schemas.microsoft.com/office/drawing/2014/main" id="{131CD8AF-81D0-EF02-8D7A-1B55899EE17F}"/>
              </a:ext>
            </a:extLst>
          </p:cNvPr>
          <p:cNvSpPr/>
          <p:nvPr/>
        </p:nvSpPr>
        <p:spPr>
          <a:xfrm>
            <a:off x="8075691" y="2387223"/>
            <a:ext cx="3758169" cy="3277386"/>
          </a:xfrm>
          <a:prstGeom prst="roundRect">
            <a:avLst>
              <a:gd name="adj" fmla="val 9044"/>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prstClr val="black"/>
                </a:solidFill>
                <a:effectLst/>
                <a:uLnTx/>
                <a:uFillTx/>
                <a:latin typeface="Calibri"/>
                <a:ea typeface="+mn-ea"/>
                <a:cs typeface="+mn-cs"/>
              </a:rPr>
              <a:t>Primary</a:t>
            </a:r>
            <a:r>
              <a:rPr kumimoji="0" lang="es-ES" sz="1600" b="1" i="0" u="none" strike="noStrike" kern="1200" cap="none" spc="0" normalizeH="0" baseline="0" noProof="0" dirty="0">
                <a:ln>
                  <a:noFill/>
                </a:ln>
                <a:solidFill>
                  <a:prstClr val="black"/>
                </a:solidFill>
                <a:effectLst/>
                <a:uLnTx/>
                <a:uFillTx/>
                <a:latin typeface="Calibri"/>
                <a:ea typeface="+mn-ea"/>
                <a:cs typeface="+mn-cs"/>
              </a:rPr>
              <a:t> </a:t>
            </a:r>
            <a:r>
              <a:rPr kumimoji="0" lang="es-ES" sz="1600" b="1" i="0" u="none" strike="noStrike" kern="1200" cap="none" spc="0" normalizeH="0" baseline="0" noProof="0" dirty="0" err="1">
                <a:ln>
                  <a:noFill/>
                </a:ln>
                <a:solidFill>
                  <a:prstClr val="black"/>
                </a:solidFill>
                <a:effectLst/>
                <a:uLnTx/>
                <a:uFillTx/>
                <a:latin typeface="Calibri"/>
                <a:ea typeface="+mn-ea"/>
                <a:cs typeface="+mn-cs"/>
              </a:rPr>
              <a:t>endpoint</a:t>
            </a:r>
            <a:endParaRPr kumimoji="0" lang="es-E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a:ea typeface="+mn-ea"/>
                <a:cs typeface="+mn-cs"/>
              </a:rPr>
              <a:t>ORR (CR/</a:t>
            </a:r>
            <a:r>
              <a:rPr kumimoji="0" lang="es-ES" sz="1600" b="0" i="0" u="none" strike="noStrike" kern="1200" cap="none" spc="0" normalizeH="0" baseline="0" noProof="0" dirty="0" err="1">
                <a:ln>
                  <a:noFill/>
                </a:ln>
                <a:solidFill>
                  <a:prstClr val="black"/>
                </a:solidFill>
                <a:effectLst/>
                <a:uLnTx/>
                <a:uFillTx/>
                <a:latin typeface="Calibri"/>
                <a:ea typeface="+mn-ea"/>
                <a:cs typeface="+mn-cs"/>
              </a:rPr>
              <a:t>CRh</a:t>
            </a:r>
            <a:r>
              <a:rPr kumimoji="0" lang="es-ES" sz="1600" b="0" i="0" u="none" strike="noStrike" kern="1200" cap="none" spc="0" normalizeH="0" baseline="0" noProof="0" dirty="0">
                <a:ln>
                  <a:noFill/>
                </a:ln>
                <a:solidFill>
                  <a:prstClr val="black"/>
                </a:solidFill>
                <a:effectLst/>
                <a:uLnTx/>
                <a:uFillTx/>
                <a:latin typeface="Calibri"/>
                <a:ea typeface="+mn-ea"/>
                <a:cs typeface="+mn-cs"/>
              </a:rPr>
              <a:t>/</a:t>
            </a:r>
            <a:r>
              <a:rPr kumimoji="0" lang="es-ES" sz="1600" b="0" i="0" u="none" strike="noStrike" kern="1200" cap="none" spc="0" normalizeH="0" baseline="0" noProof="0" dirty="0" err="1">
                <a:ln>
                  <a:noFill/>
                </a:ln>
                <a:solidFill>
                  <a:prstClr val="black"/>
                </a:solidFill>
                <a:effectLst/>
                <a:uLnTx/>
                <a:uFillTx/>
                <a:latin typeface="Calibri"/>
                <a:ea typeface="+mn-ea"/>
                <a:cs typeface="+mn-cs"/>
              </a:rPr>
              <a:t>CRi</a:t>
            </a:r>
            <a:r>
              <a:rPr kumimoji="0" lang="es-ES" sz="1600" b="0" i="0" u="none" strike="noStrike" kern="1200" cap="none" spc="0" normalizeH="0" baseline="0" noProof="0" dirty="0">
                <a:ln>
                  <a:noFill/>
                </a:ln>
                <a:solidFill>
                  <a:prstClr val="black"/>
                </a:solidFill>
                <a:effectLst/>
                <a:uLnTx/>
                <a:uFillTx/>
                <a:latin typeface="Calibri"/>
                <a:ea typeface="+mn-ea"/>
                <a:cs typeface="+mn-cs"/>
              </a:rPr>
              <a:t>/MLFS/PR)</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s-ES" sz="1600" b="0" i="0" u="none" strike="noStrike" kern="1200" cap="none" spc="0" normalizeH="0" baseline="0" noProof="0" dirty="0" err="1">
                <a:ln>
                  <a:noFill/>
                </a:ln>
                <a:solidFill>
                  <a:prstClr val="black"/>
                </a:solidFill>
                <a:effectLst/>
                <a:uLnTx/>
                <a:uFillTx/>
                <a:latin typeface="Calibri"/>
                <a:ea typeface="+mn-ea"/>
                <a:cs typeface="+mn-cs"/>
              </a:rPr>
              <a:t>CRc</a:t>
            </a:r>
            <a:r>
              <a:rPr kumimoji="0" lang="es-ES" sz="1600" b="0" i="0" u="none" strike="noStrike" kern="1200" cap="none" spc="0" normalizeH="0" baseline="0" noProof="0" dirty="0">
                <a:ln>
                  <a:noFill/>
                </a:ln>
                <a:solidFill>
                  <a:prstClr val="black"/>
                </a:solidFill>
                <a:effectLst/>
                <a:uLnTx/>
                <a:uFillTx/>
                <a:latin typeface="Calibri"/>
                <a:ea typeface="+mn-ea"/>
                <a:cs typeface="+mn-cs"/>
              </a:rPr>
              <a:t> (CR/</a:t>
            </a:r>
            <a:r>
              <a:rPr kumimoji="0" lang="es-ES" sz="1600" b="0" i="0" u="none" strike="noStrike" kern="1200" cap="none" spc="0" normalizeH="0" baseline="0" noProof="0" dirty="0" err="1">
                <a:ln>
                  <a:noFill/>
                </a:ln>
                <a:solidFill>
                  <a:prstClr val="black"/>
                </a:solidFill>
                <a:effectLst/>
                <a:uLnTx/>
                <a:uFillTx/>
                <a:latin typeface="Calibri"/>
                <a:ea typeface="+mn-ea"/>
                <a:cs typeface="+mn-cs"/>
              </a:rPr>
              <a:t>CRh</a:t>
            </a:r>
            <a:r>
              <a:rPr kumimoji="0" lang="es-ES" sz="1600" b="0" i="0" u="none" strike="noStrike" kern="1200" cap="none" spc="0" normalizeH="0" baseline="0" noProof="0" dirty="0">
                <a:ln>
                  <a:noFill/>
                </a:ln>
                <a:solidFill>
                  <a:prstClr val="black"/>
                </a:solidFill>
                <a:effectLst/>
                <a:uLnTx/>
                <a:uFillTx/>
                <a:latin typeface="Calibri"/>
                <a:ea typeface="+mn-ea"/>
                <a:cs typeface="+mn-cs"/>
              </a:rPr>
              <a:t>/</a:t>
            </a:r>
            <a:r>
              <a:rPr kumimoji="0" lang="es-ES" sz="1600" b="0" i="0" u="none" strike="noStrike" kern="1200" cap="none" spc="0" normalizeH="0" baseline="0" noProof="0" dirty="0" err="1">
                <a:ln>
                  <a:noFill/>
                </a:ln>
                <a:solidFill>
                  <a:prstClr val="black"/>
                </a:solidFill>
                <a:effectLst/>
                <a:uLnTx/>
                <a:uFillTx/>
                <a:latin typeface="Calibri"/>
                <a:ea typeface="+mn-ea"/>
                <a:cs typeface="+mn-cs"/>
              </a:rPr>
              <a:t>CRi</a:t>
            </a:r>
            <a:r>
              <a:rPr kumimoji="0" lang="es-E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prstClr val="black"/>
                </a:solidFill>
                <a:effectLst/>
                <a:uLnTx/>
                <a:uFillTx/>
                <a:latin typeface="Calibri"/>
                <a:ea typeface="+mn-ea"/>
                <a:cs typeface="+mn-cs"/>
              </a:rPr>
              <a:t>Secondary</a:t>
            </a:r>
            <a:r>
              <a:rPr kumimoji="0" lang="es-ES" sz="1600" b="1" i="0" u="none" strike="noStrike" kern="1200" cap="none" spc="0" normalizeH="0" baseline="0" noProof="0" dirty="0">
                <a:ln>
                  <a:noFill/>
                </a:ln>
                <a:solidFill>
                  <a:prstClr val="black"/>
                </a:solidFill>
                <a:effectLst/>
                <a:uLnTx/>
                <a:uFillTx/>
                <a:latin typeface="Calibri"/>
                <a:ea typeface="+mn-ea"/>
                <a:cs typeface="+mn-cs"/>
              </a:rPr>
              <a:t> </a:t>
            </a:r>
            <a:r>
              <a:rPr kumimoji="0" lang="es-ES" sz="1600" b="1" i="0" u="none" strike="noStrike" kern="1200" cap="none" spc="0" normalizeH="0" baseline="0" noProof="0" dirty="0" err="1">
                <a:ln>
                  <a:noFill/>
                </a:ln>
                <a:solidFill>
                  <a:prstClr val="black"/>
                </a:solidFill>
                <a:effectLst/>
                <a:uLnTx/>
                <a:uFillTx/>
                <a:latin typeface="Calibri"/>
                <a:ea typeface="+mn-ea"/>
                <a:cs typeface="+mn-cs"/>
              </a:rPr>
              <a:t>endpoints</a:t>
            </a:r>
            <a:r>
              <a:rPr kumimoji="0" lang="es-ES" sz="1600" b="1"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a:ea typeface="+mn-ea"/>
                <a:cs typeface="+mn-cs"/>
              </a:rPr>
              <a:t>Overall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Survival</a:t>
            </a:r>
            <a:r>
              <a:rPr kumimoji="0" lang="es-ES" sz="1600" b="0" i="0" u="none" strike="noStrike" kern="1200" cap="none" spc="0" normalizeH="0" baseline="0" noProof="0" dirty="0">
                <a:ln>
                  <a:noFill/>
                </a:ln>
                <a:solidFill>
                  <a:prstClr val="black"/>
                </a:solidFill>
                <a:effectLst/>
                <a:uLnTx/>
                <a:uFillTx/>
                <a:latin typeface="Calibri"/>
                <a:ea typeface="+mn-ea"/>
                <a:cs typeface="+mn-cs"/>
              </a:rPr>
              <a:t>,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Duration</a:t>
            </a:r>
            <a:r>
              <a:rPr kumimoji="0" lang="es-ES" sz="1600" b="0" i="0" u="none" strike="noStrike" kern="1200" cap="none" spc="0" normalizeH="0" baseline="0" noProof="0" dirty="0">
                <a:ln>
                  <a:noFill/>
                </a:ln>
                <a:solidFill>
                  <a:prstClr val="black"/>
                </a:solidFill>
                <a:effectLst/>
                <a:uLnTx/>
                <a:uFillTx/>
                <a:latin typeface="Calibri"/>
                <a:ea typeface="+mn-ea"/>
                <a:cs typeface="+mn-cs"/>
              </a:rPr>
              <a:t>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of</a:t>
            </a:r>
            <a:r>
              <a:rPr kumimoji="0" lang="es-ES" sz="1600" b="0" i="0" u="none" strike="noStrike" kern="1200" cap="none" spc="0" normalizeH="0" baseline="0" noProof="0" dirty="0">
                <a:ln>
                  <a:noFill/>
                </a:ln>
                <a:solidFill>
                  <a:prstClr val="black"/>
                </a:solidFill>
                <a:effectLst/>
                <a:uLnTx/>
                <a:uFillTx/>
                <a:latin typeface="Calibri"/>
                <a:ea typeface="+mn-ea"/>
                <a:cs typeface="+mn-cs"/>
              </a:rPr>
              <a:t> Response,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Progression</a:t>
            </a:r>
            <a:r>
              <a:rPr kumimoji="0" lang="es-ES" sz="1600" b="0" i="0" u="none" strike="noStrike" kern="1200" cap="none" spc="0" normalizeH="0" baseline="0" noProof="0" dirty="0">
                <a:ln>
                  <a:noFill/>
                </a:ln>
                <a:solidFill>
                  <a:prstClr val="black"/>
                </a:solidFill>
                <a:effectLst/>
                <a:uLnTx/>
                <a:uFillTx/>
                <a:latin typeface="Calibri"/>
                <a:ea typeface="+mn-ea"/>
                <a:cs typeface="+mn-cs"/>
              </a:rPr>
              <a:t> Free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Survival</a:t>
            </a:r>
            <a:endParaRPr kumimoji="0" lang="es-E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a:ea typeface="+mn-ea"/>
                <a:cs typeface="+mn-cs"/>
              </a:rPr>
              <a:t>Adverse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Events</a:t>
            </a:r>
            <a:r>
              <a:rPr kumimoji="0" lang="es-ES" sz="1600" b="0" i="0" u="none" strike="noStrike" kern="1200" cap="none" spc="0" normalizeH="0" baseline="0" noProof="0" dirty="0">
                <a:ln>
                  <a:noFill/>
                </a:ln>
                <a:solidFill>
                  <a:prstClr val="black"/>
                </a:solidFill>
                <a:effectLst/>
                <a:uLnTx/>
                <a:uFillTx/>
                <a:latin typeface="Calibri"/>
                <a:ea typeface="+mn-ea"/>
                <a:cs typeface="+mn-cs"/>
              </a:rPr>
              <a:t> -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Haematological</a:t>
            </a:r>
            <a:r>
              <a:rPr kumimoji="0" lang="es-ES" sz="1600" b="0" i="0" u="none" strike="noStrike" kern="1200" cap="none" spc="0" normalizeH="0" baseline="0" noProof="0" dirty="0">
                <a:ln>
                  <a:noFill/>
                </a:ln>
                <a:solidFill>
                  <a:prstClr val="black"/>
                </a:solidFill>
                <a:effectLst/>
                <a:uLnTx/>
                <a:uFillTx/>
                <a:latin typeface="Calibri"/>
                <a:ea typeface="+mn-ea"/>
                <a:cs typeface="+mn-cs"/>
              </a:rPr>
              <a:t>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Toxicity</a:t>
            </a:r>
            <a:r>
              <a:rPr kumimoji="0" lang="es-ES" sz="1600" b="0" i="0" u="none" strike="noStrike" kern="1200" cap="none" spc="0" normalizeH="0" baseline="0" noProof="0" dirty="0">
                <a:ln>
                  <a:noFill/>
                </a:ln>
                <a:solidFill>
                  <a:prstClr val="black"/>
                </a:solidFill>
                <a:effectLst/>
                <a:uLnTx/>
                <a:uFillTx/>
                <a:latin typeface="Calibri"/>
                <a:ea typeface="+mn-ea"/>
                <a:cs typeface="+mn-cs"/>
              </a:rPr>
              <a:t> grade ≥ 3</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s-ES" sz="1600" b="0" i="0" u="none" strike="noStrike" kern="1200" cap="none" spc="0" normalizeH="0" baseline="0" noProof="0" dirty="0" err="1">
                <a:ln>
                  <a:noFill/>
                </a:ln>
                <a:solidFill>
                  <a:prstClr val="black"/>
                </a:solidFill>
                <a:effectLst/>
                <a:uLnTx/>
                <a:uFillTx/>
                <a:latin typeface="Calibri"/>
                <a:ea typeface="+mn-ea"/>
                <a:cs typeface="+mn-cs"/>
              </a:rPr>
              <a:t>Exploratory</a:t>
            </a:r>
            <a:r>
              <a:rPr kumimoji="0" lang="es-ES" sz="1600" b="0" i="0" u="none" strike="noStrike" kern="1200" cap="none" spc="0" normalizeH="0" baseline="0" noProof="0" dirty="0">
                <a:ln>
                  <a:noFill/>
                </a:ln>
                <a:solidFill>
                  <a:prstClr val="black"/>
                </a:solidFill>
                <a:effectLst/>
                <a:uLnTx/>
                <a:uFillTx/>
                <a:latin typeface="Calibri"/>
                <a:ea typeface="+mn-ea"/>
                <a:cs typeface="+mn-cs"/>
              </a:rPr>
              <a:t>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endpoints</a:t>
            </a:r>
            <a:r>
              <a:rPr kumimoji="0" lang="es-ES" sz="1600" b="0" i="0" u="none" strike="noStrike" kern="1200" cap="none" spc="0" normalizeH="0" baseline="0" noProof="0" dirty="0">
                <a:ln>
                  <a:noFill/>
                </a:ln>
                <a:solidFill>
                  <a:prstClr val="black"/>
                </a:solidFill>
                <a:effectLst/>
                <a:uLnTx/>
                <a:uFillTx/>
                <a:latin typeface="Calibri"/>
                <a:ea typeface="+mn-ea"/>
                <a:cs typeface="+mn-cs"/>
              </a:rPr>
              <a:t>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Quality</a:t>
            </a:r>
            <a:r>
              <a:rPr kumimoji="0" lang="es-ES" sz="1600" b="0" i="0" u="none" strike="noStrike" kern="1200" cap="none" spc="0" normalizeH="0" baseline="0" noProof="0" dirty="0">
                <a:ln>
                  <a:noFill/>
                </a:ln>
                <a:solidFill>
                  <a:prstClr val="black"/>
                </a:solidFill>
                <a:effectLst/>
                <a:uLnTx/>
                <a:uFillTx/>
                <a:latin typeface="Calibri"/>
                <a:ea typeface="+mn-ea"/>
                <a:cs typeface="+mn-cs"/>
              </a:rPr>
              <a:t>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of</a:t>
            </a:r>
            <a:r>
              <a:rPr kumimoji="0" lang="es-ES" sz="1600" b="0" i="0" u="none" strike="noStrike" kern="1200" cap="none" spc="0" normalizeH="0" baseline="0" noProof="0" dirty="0">
                <a:ln>
                  <a:noFill/>
                </a:ln>
                <a:solidFill>
                  <a:prstClr val="black"/>
                </a:solidFill>
                <a:effectLst/>
                <a:uLnTx/>
                <a:uFillTx/>
                <a:latin typeface="Calibri"/>
                <a:ea typeface="+mn-ea"/>
                <a:cs typeface="+mn-cs"/>
              </a:rPr>
              <a:t> Life and ex vivo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analysis</a:t>
            </a:r>
            <a:r>
              <a:rPr kumimoji="0" lang="es-ES" sz="1600" b="0" i="0" u="none" strike="noStrike" kern="1200" cap="none" spc="0" normalizeH="0" baseline="0" noProof="0" dirty="0">
                <a:ln>
                  <a:noFill/>
                </a:ln>
                <a:solidFill>
                  <a:prstClr val="black"/>
                </a:solidFill>
                <a:effectLst/>
                <a:uLnTx/>
                <a:uFillTx/>
                <a:latin typeface="Calibri"/>
                <a:ea typeface="+mn-ea"/>
                <a:cs typeface="+mn-cs"/>
              </a:rPr>
              <a:t>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to</a:t>
            </a:r>
            <a:r>
              <a:rPr kumimoji="0" lang="es-ES" sz="1600" b="0" i="0" u="none" strike="noStrike" kern="1200" cap="none" spc="0" normalizeH="0" baseline="0" noProof="0" dirty="0">
                <a:ln>
                  <a:noFill/>
                </a:ln>
                <a:solidFill>
                  <a:prstClr val="black"/>
                </a:solidFill>
                <a:effectLst/>
                <a:uLnTx/>
                <a:uFillTx/>
                <a:latin typeface="Calibri"/>
                <a:ea typeface="+mn-ea"/>
                <a:cs typeface="+mn-cs"/>
              </a:rPr>
              <a:t>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predict</a:t>
            </a:r>
            <a:r>
              <a:rPr kumimoji="0" lang="es-ES" sz="1600" b="0" i="0" u="none" strike="noStrike" kern="1200" cap="none" spc="0" normalizeH="0" baseline="0" noProof="0" dirty="0">
                <a:ln>
                  <a:noFill/>
                </a:ln>
                <a:solidFill>
                  <a:prstClr val="black"/>
                </a:solidFill>
                <a:effectLst/>
                <a:uLnTx/>
                <a:uFillTx/>
                <a:latin typeface="Calibri"/>
                <a:ea typeface="+mn-ea"/>
                <a:cs typeface="+mn-cs"/>
              </a:rPr>
              <a:t> </a:t>
            </a:r>
            <a:r>
              <a:rPr kumimoji="0" lang="es-ES" sz="1600" b="0" i="0" u="none" strike="noStrike" kern="1200" cap="none" spc="0" normalizeH="0" baseline="0" noProof="0" dirty="0" err="1">
                <a:ln>
                  <a:noFill/>
                </a:ln>
                <a:solidFill>
                  <a:prstClr val="black"/>
                </a:solidFill>
                <a:effectLst/>
                <a:uLnTx/>
                <a:uFillTx/>
                <a:latin typeface="Calibri"/>
                <a:ea typeface="+mn-ea"/>
                <a:cs typeface="+mn-cs"/>
              </a:rPr>
              <a:t>treatment</a:t>
            </a:r>
            <a:r>
              <a:rPr kumimoji="0" lang="es-ES" sz="1600" b="0" i="0" u="none" strike="noStrike" kern="1200" cap="none" spc="0" normalizeH="0" baseline="0" noProof="0" dirty="0">
                <a:ln>
                  <a:noFill/>
                </a:ln>
                <a:solidFill>
                  <a:prstClr val="black"/>
                </a:solidFill>
                <a:effectLst/>
                <a:uLnTx/>
                <a:uFillTx/>
                <a:latin typeface="Calibri"/>
                <a:ea typeface="+mn-ea"/>
                <a:cs typeface="+mn-cs"/>
              </a:rPr>
              <a:t> response</a:t>
            </a:r>
          </a:p>
        </p:txBody>
      </p:sp>
      <p:cxnSp>
        <p:nvCxnSpPr>
          <p:cNvPr id="6" name="Connecteur droit avec flèche 5">
            <a:extLst>
              <a:ext uri="{FF2B5EF4-FFF2-40B4-BE49-F238E27FC236}">
                <a16:creationId xmlns:a16="http://schemas.microsoft.com/office/drawing/2014/main" id="{088E2E2F-55E6-6B94-A37B-D04A0FC759B5}"/>
              </a:ext>
            </a:extLst>
          </p:cNvPr>
          <p:cNvCxnSpPr>
            <a:cxnSpLocks/>
          </p:cNvCxnSpPr>
          <p:nvPr/>
        </p:nvCxnSpPr>
        <p:spPr>
          <a:xfrm>
            <a:off x="432246" y="3721608"/>
            <a:ext cx="4663440" cy="762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3CB618EB-DD49-B6D9-18B5-6C4BE24E3EAC}"/>
              </a:ext>
            </a:extLst>
          </p:cNvPr>
          <p:cNvCxnSpPr>
            <a:cxnSpLocks/>
          </p:cNvCxnSpPr>
          <p:nvPr/>
        </p:nvCxnSpPr>
        <p:spPr>
          <a:xfrm>
            <a:off x="5187126" y="3721608"/>
            <a:ext cx="9906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34186C41-76D8-17C8-A3C6-9D70F937DA12}"/>
              </a:ext>
            </a:extLst>
          </p:cNvPr>
          <p:cNvCxnSpPr>
            <a:cxnSpLocks/>
          </p:cNvCxnSpPr>
          <p:nvPr/>
        </p:nvCxnSpPr>
        <p:spPr>
          <a:xfrm>
            <a:off x="4303206" y="4209288"/>
            <a:ext cx="187452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370E468B-27D8-CE5C-0A24-AC3C7ABDD701}"/>
              </a:ext>
            </a:extLst>
          </p:cNvPr>
          <p:cNvCxnSpPr>
            <a:cxnSpLocks/>
          </p:cNvCxnSpPr>
          <p:nvPr/>
        </p:nvCxnSpPr>
        <p:spPr>
          <a:xfrm>
            <a:off x="432246" y="4209288"/>
            <a:ext cx="1821180" cy="0"/>
          </a:xfrm>
          <a:prstGeom prst="straightConnector1">
            <a:avLst/>
          </a:prstGeom>
          <a:ln w="57150">
            <a:solidFill>
              <a:srgbClr val="336699"/>
            </a:solidFill>
            <a:tailEnd type="non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5626CBB8-465D-2485-1F6A-4068981276E2}"/>
              </a:ext>
            </a:extLst>
          </p:cNvPr>
          <p:cNvCxnSpPr>
            <a:cxnSpLocks/>
          </p:cNvCxnSpPr>
          <p:nvPr/>
        </p:nvCxnSpPr>
        <p:spPr>
          <a:xfrm>
            <a:off x="2385233" y="4209288"/>
            <a:ext cx="1821180" cy="0"/>
          </a:xfrm>
          <a:prstGeom prst="straightConnector1">
            <a:avLst/>
          </a:prstGeom>
          <a:ln w="57150">
            <a:solidFill>
              <a:srgbClr val="336699"/>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7948F5F3-9527-5C35-C10B-687230EC390E}"/>
              </a:ext>
            </a:extLst>
          </p:cNvPr>
          <p:cNvCxnSpPr>
            <a:cxnSpLocks/>
          </p:cNvCxnSpPr>
          <p:nvPr/>
        </p:nvCxnSpPr>
        <p:spPr>
          <a:xfrm>
            <a:off x="4303206" y="4425597"/>
            <a:ext cx="449580" cy="0"/>
          </a:xfrm>
          <a:prstGeom prst="straightConnector1">
            <a:avLst/>
          </a:prstGeom>
          <a:ln w="5715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171DF543-4BFD-4CB9-35A1-343B2EA4C6B0}"/>
              </a:ext>
            </a:extLst>
          </p:cNvPr>
          <p:cNvCxnSpPr>
            <a:cxnSpLocks/>
          </p:cNvCxnSpPr>
          <p:nvPr/>
        </p:nvCxnSpPr>
        <p:spPr>
          <a:xfrm>
            <a:off x="2385233" y="4425597"/>
            <a:ext cx="449580" cy="0"/>
          </a:xfrm>
          <a:prstGeom prst="straightConnector1">
            <a:avLst/>
          </a:prstGeom>
          <a:ln w="5715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E5722CEC-E348-A94F-1C33-6E52A438355C}"/>
              </a:ext>
            </a:extLst>
          </p:cNvPr>
          <p:cNvCxnSpPr>
            <a:cxnSpLocks/>
          </p:cNvCxnSpPr>
          <p:nvPr/>
        </p:nvCxnSpPr>
        <p:spPr>
          <a:xfrm>
            <a:off x="447486" y="4425597"/>
            <a:ext cx="449580" cy="0"/>
          </a:xfrm>
          <a:prstGeom prst="straightConnector1">
            <a:avLst/>
          </a:prstGeom>
          <a:ln w="5715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2E27C3E0-19BA-336C-DED3-ABF5DBCAA55C}"/>
              </a:ext>
            </a:extLst>
          </p:cNvPr>
          <p:cNvCxnSpPr>
            <a:cxnSpLocks/>
          </p:cNvCxnSpPr>
          <p:nvPr/>
        </p:nvCxnSpPr>
        <p:spPr>
          <a:xfrm>
            <a:off x="432246" y="4749038"/>
            <a:ext cx="929640" cy="0"/>
          </a:xfrm>
          <a:prstGeom prst="straightConnector1">
            <a:avLst/>
          </a:prstGeom>
          <a:ln w="571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AE1B32B3-6300-D14A-B650-3455623EDBA5}"/>
              </a:ext>
            </a:extLst>
          </p:cNvPr>
          <p:cNvCxnSpPr>
            <a:cxnSpLocks/>
          </p:cNvCxnSpPr>
          <p:nvPr/>
        </p:nvCxnSpPr>
        <p:spPr>
          <a:xfrm>
            <a:off x="4303206" y="4749038"/>
            <a:ext cx="449580" cy="0"/>
          </a:xfrm>
          <a:prstGeom prst="straightConnector1">
            <a:avLst/>
          </a:prstGeom>
          <a:ln w="57150">
            <a:solidFill>
              <a:srgbClr val="B22600"/>
            </a:solidFill>
            <a:tailEnd type="non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33B4BDD1-2900-8DE1-7FC9-60D868EC3D67}"/>
              </a:ext>
            </a:extLst>
          </p:cNvPr>
          <p:cNvCxnSpPr>
            <a:cxnSpLocks/>
          </p:cNvCxnSpPr>
          <p:nvPr/>
        </p:nvCxnSpPr>
        <p:spPr>
          <a:xfrm>
            <a:off x="2385233" y="4749038"/>
            <a:ext cx="449580" cy="0"/>
          </a:xfrm>
          <a:prstGeom prst="straightConnector1">
            <a:avLst/>
          </a:prstGeom>
          <a:ln w="57150">
            <a:solidFill>
              <a:srgbClr val="B22600"/>
            </a:solidFill>
            <a:tailEnd type="non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1DD53BC8-1E0A-FB5E-ECD1-4FC103ACA9D3}"/>
              </a:ext>
            </a:extLst>
          </p:cNvPr>
          <p:cNvCxnSpPr>
            <a:cxnSpLocks/>
          </p:cNvCxnSpPr>
          <p:nvPr/>
        </p:nvCxnSpPr>
        <p:spPr>
          <a:xfrm>
            <a:off x="2885886" y="4753257"/>
            <a:ext cx="457200" cy="0"/>
          </a:xfrm>
          <a:prstGeom prst="straightConnector1">
            <a:avLst/>
          </a:prstGeom>
          <a:ln w="57150">
            <a:solidFill>
              <a:srgbClr val="C000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D7FFC368-1446-AEF7-81A1-F55942A1D3D9}"/>
              </a:ext>
            </a:extLst>
          </p:cNvPr>
          <p:cNvSpPr txBox="1"/>
          <p:nvPr/>
        </p:nvSpPr>
        <p:spPr>
          <a:xfrm>
            <a:off x="358140" y="3858768"/>
            <a:ext cx="78829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Cycle 1*</a:t>
            </a:r>
          </a:p>
        </p:txBody>
      </p:sp>
      <p:sp>
        <p:nvSpPr>
          <p:cNvPr id="43" name="ZoneTexte 42">
            <a:extLst>
              <a:ext uri="{FF2B5EF4-FFF2-40B4-BE49-F238E27FC236}">
                <a16:creationId xmlns:a16="http://schemas.microsoft.com/office/drawing/2014/main" id="{9EE8DE50-A36A-5E05-CA45-FC3087FEE008}"/>
              </a:ext>
            </a:extLst>
          </p:cNvPr>
          <p:cNvSpPr txBox="1"/>
          <p:nvPr/>
        </p:nvSpPr>
        <p:spPr>
          <a:xfrm>
            <a:off x="2253426" y="3858768"/>
            <a:ext cx="92454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Cycle 2 - 3</a:t>
            </a:r>
          </a:p>
        </p:txBody>
      </p:sp>
      <p:sp>
        <p:nvSpPr>
          <p:cNvPr id="44" name="ZoneTexte 43">
            <a:extLst>
              <a:ext uri="{FF2B5EF4-FFF2-40B4-BE49-F238E27FC236}">
                <a16:creationId xmlns:a16="http://schemas.microsoft.com/office/drawing/2014/main" id="{3913B382-30D5-1BC0-1344-27CB28FC5E77}"/>
              </a:ext>
            </a:extLst>
          </p:cNvPr>
          <p:cNvSpPr txBox="1"/>
          <p:nvPr/>
        </p:nvSpPr>
        <p:spPr>
          <a:xfrm>
            <a:off x="4244826" y="3858768"/>
            <a:ext cx="101591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Cycle 4 - 24</a:t>
            </a:r>
          </a:p>
        </p:txBody>
      </p:sp>
      <p:sp>
        <p:nvSpPr>
          <p:cNvPr id="45" name="ZoneTexte 44">
            <a:extLst>
              <a:ext uri="{FF2B5EF4-FFF2-40B4-BE49-F238E27FC236}">
                <a16:creationId xmlns:a16="http://schemas.microsoft.com/office/drawing/2014/main" id="{68B8FBA3-0E40-C126-59AD-DC950E781F08}"/>
              </a:ext>
            </a:extLst>
          </p:cNvPr>
          <p:cNvSpPr txBox="1"/>
          <p:nvPr/>
        </p:nvSpPr>
        <p:spPr>
          <a:xfrm>
            <a:off x="358140" y="3345536"/>
            <a:ext cx="193431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28-day cycles (C1 - C24)</a:t>
            </a:r>
          </a:p>
        </p:txBody>
      </p:sp>
      <p:sp>
        <p:nvSpPr>
          <p:cNvPr id="46" name="ZoneTexte 45">
            <a:extLst>
              <a:ext uri="{FF2B5EF4-FFF2-40B4-BE49-F238E27FC236}">
                <a16:creationId xmlns:a16="http://schemas.microsoft.com/office/drawing/2014/main" id="{8736ECBC-9458-B015-4588-0497D3BD03C7}"/>
              </a:ext>
            </a:extLst>
          </p:cNvPr>
          <p:cNvSpPr txBox="1"/>
          <p:nvPr/>
        </p:nvSpPr>
        <p:spPr>
          <a:xfrm>
            <a:off x="5062905" y="3345536"/>
            <a:ext cx="113236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5 y follow-up</a:t>
            </a:r>
          </a:p>
        </p:txBody>
      </p:sp>
      <p:sp>
        <p:nvSpPr>
          <p:cNvPr id="47" name="ZoneTexte 46">
            <a:extLst>
              <a:ext uri="{FF2B5EF4-FFF2-40B4-BE49-F238E27FC236}">
                <a16:creationId xmlns:a16="http://schemas.microsoft.com/office/drawing/2014/main" id="{11D0D747-AE9E-5BC6-80AA-859441FCD6A1}"/>
              </a:ext>
            </a:extLst>
          </p:cNvPr>
          <p:cNvSpPr txBox="1"/>
          <p:nvPr/>
        </p:nvSpPr>
        <p:spPr>
          <a:xfrm>
            <a:off x="4494157" y="3345536"/>
            <a:ext cx="4719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EOT</a:t>
            </a:r>
          </a:p>
        </p:txBody>
      </p:sp>
      <p:sp>
        <p:nvSpPr>
          <p:cNvPr id="48" name="ZoneTexte 47">
            <a:extLst>
              <a:ext uri="{FF2B5EF4-FFF2-40B4-BE49-F238E27FC236}">
                <a16:creationId xmlns:a16="http://schemas.microsoft.com/office/drawing/2014/main" id="{4BED0DBD-CCF8-E186-3A81-1F1B5B25DA91}"/>
              </a:ext>
            </a:extLst>
          </p:cNvPr>
          <p:cNvSpPr txBox="1"/>
          <p:nvPr/>
        </p:nvSpPr>
        <p:spPr>
          <a:xfrm>
            <a:off x="4867643" y="4577640"/>
            <a:ext cx="265444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srgbClr val="B22600"/>
                </a:solidFill>
                <a:effectLst/>
                <a:uLnTx/>
                <a:uFillTx/>
                <a:latin typeface="Calibri"/>
                <a:ea typeface="+mn-ea"/>
                <a:cs typeface="+mn-cs"/>
              </a:rPr>
              <a:t>Venetoclax</a:t>
            </a:r>
            <a:r>
              <a:rPr kumimoji="0" lang="fr-FR" sz="1400" b="0" i="0" u="none" strike="noStrike" kern="1200" cap="none" spc="0" normalizeH="0" baseline="0" noProof="0" dirty="0">
                <a:ln>
                  <a:noFill/>
                </a:ln>
                <a:solidFill>
                  <a:srgbClr val="B22600"/>
                </a:solidFill>
                <a:effectLst/>
                <a:uLnTx/>
                <a:uFillTx/>
                <a:latin typeface="Calibri"/>
                <a:ea typeface="+mn-ea"/>
                <a:cs typeface="+mn-cs"/>
              </a:rPr>
              <a:t> 400 mg D1-14 &gt; D1-7*</a:t>
            </a:r>
          </a:p>
        </p:txBody>
      </p:sp>
      <p:sp>
        <p:nvSpPr>
          <p:cNvPr id="49" name="ZoneTexte 48">
            <a:extLst>
              <a:ext uri="{FF2B5EF4-FFF2-40B4-BE49-F238E27FC236}">
                <a16:creationId xmlns:a16="http://schemas.microsoft.com/office/drawing/2014/main" id="{7EA6F14A-DF50-BC91-1CA4-15D6ADD36A0C}"/>
              </a:ext>
            </a:extLst>
          </p:cNvPr>
          <p:cNvSpPr txBox="1"/>
          <p:nvPr/>
        </p:nvSpPr>
        <p:spPr>
          <a:xfrm>
            <a:off x="4867643" y="4244145"/>
            <a:ext cx="217104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srgbClr val="0070C0"/>
                </a:solidFill>
                <a:effectLst/>
                <a:uLnTx/>
                <a:uFillTx/>
                <a:latin typeface="Calibri"/>
                <a:ea typeface="+mn-ea"/>
                <a:cs typeface="+mn-cs"/>
              </a:rPr>
              <a:t>Azacitidine</a:t>
            </a:r>
            <a:r>
              <a:rPr kumimoji="0" lang="fr-FR" sz="1400" b="0" i="0" u="none" strike="noStrike" kern="1200" cap="none" spc="0" normalizeH="0" baseline="0" noProof="0" dirty="0">
                <a:ln>
                  <a:noFill/>
                </a:ln>
                <a:solidFill>
                  <a:srgbClr val="0070C0"/>
                </a:solidFill>
                <a:effectLst/>
                <a:uLnTx/>
                <a:uFillTx/>
                <a:latin typeface="Calibri"/>
                <a:ea typeface="+mn-ea"/>
                <a:cs typeface="+mn-cs"/>
              </a:rPr>
              <a:t> 75mg/m2 D1-7 </a:t>
            </a:r>
          </a:p>
        </p:txBody>
      </p:sp>
      <p:pic>
        <p:nvPicPr>
          <p:cNvPr id="62" name="Graphique 61" descr="Médecine contour">
            <a:extLst>
              <a:ext uri="{FF2B5EF4-FFF2-40B4-BE49-F238E27FC236}">
                <a16:creationId xmlns:a16="http://schemas.microsoft.com/office/drawing/2014/main" id="{9CD8795E-90E7-0188-4752-AEE9F1356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3725" y="4446411"/>
            <a:ext cx="516155" cy="516155"/>
          </a:xfrm>
          <a:prstGeom prst="rect">
            <a:avLst/>
          </a:prstGeom>
        </p:spPr>
      </p:pic>
    </p:spTree>
    <p:extLst>
      <p:ext uri="{BB962C8B-B14F-4D97-AF65-F5344CB8AC3E}">
        <p14:creationId xmlns:p14="http://schemas.microsoft.com/office/powerpoint/2010/main" val="2551182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AAE19-8475-270A-F645-C6B0F43D4657}"/>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C8DC9A7A-F843-4141-FE19-C131BBE9309A}"/>
              </a:ext>
            </a:extLst>
          </p:cNvPr>
          <p:cNvSpPr txBox="1">
            <a:spLocks noChangeArrowheads="1"/>
          </p:cNvSpPr>
          <p:nvPr/>
        </p:nvSpPr>
        <p:spPr bwMode="auto">
          <a:xfrm>
            <a:off x="9275111" y="6538230"/>
            <a:ext cx="2916889"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Toboll</a:t>
            </a:r>
            <a:r>
              <a:rPr kumimoji="0" lang="en-US" sz="1200" b="0" i="1" u="none" strike="noStrike" kern="1200" cap="none" spc="0" normalizeH="0" baseline="0" noProof="0" dirty="0">
                <a:ln>
                  <a:noFill/>
                </a:ln>
                <a:solidFill>
                  <a:prstClr val="black"/>
                </a:solidFill>
                <a:effectLst/>
                <a:uLnTx/>
                <a:uFillTx/>
                <a:latin typeface="Calibri"/>
                <a:ea typeface="+mn-ea"/>
                <a:cs typeface="+mn-cs"/>
              </a:rPr>
              <a:t> Soresen A-L, abstract S129</a:t>
            </a:r>
          </a:p>
        </p:txBody>
      </p:sp>
      <p:sp>
        <p:nvSpPr>
          <p:cNvPr id="4" name="Titre 3">
            <a:extLst>
              <a:ext uri="{FF2B5EF4-FFF2-40B4-BE49-F238E27FC236}">
                <a16:creationId xmlns:a16="http://schemas.microsoft.com/office/drawing/2014/main" id="{7AF39841-4958-1AD9-E532-F5723E8384EF}"/>
              </a:ext>
            </a:extLst>
          </p:cNvPr>
          <p:cNvSpPr>
            <a:spLocks noGrp="1"/>
          </p:cNvSpPr>
          <p:nvPr>
            <p:ph type="title"/>
          </p:nvPr>
        </p:nvSpPr>
        <p:spPr/>
        <p:txBody>
          <a:bodyPr/>
          <a:lstStyle/>
          <a:p>
            <a:r>
              <a:rPr lang="fr-FR" dirty="0"/>
              <a:t>LD-VENEX: </a:t>
            </a:r>
            <a:r>
              <a:rPr lang="fr-FR" dirty="0" err="1"/>
              <a:t>Reduced</a:t>
            </a:r>
            <a:r>
              <a:rPr lang="fr-FR" dirty="0"/>
              <a:t>-Duration VEN + AZA in AML in de novo AML, </a:t>
            </a:r>
            <a:r>
              <a:rPr lang="fr-FR" dirty="0" err="1"/>
              <a:t>secondary</a:t>
            </a:r>
            <a:r>
              <a:rPr lang="fr-FR" dirty="0"/>
              <a:t> AML and RR AML </a:t>
            </a:r>
            <a:r>
              <a:rPr lang="fr-FR" i="1" dirty="0"/>
              <a:t>(2)</a:t>
            </a:r>
          </a:p>
        </p:txBody>
      </p:sp>
      <p:sp>
        <p:nvSpPr>
          <p:cNvPr id="3" name="ZoneTexte 2">
            <a:extLst>
              <a:ext uri="{FF2B5EF4-FFF2-40B4-BE49-F238E27FC236}">
                <a16:creationId xmlns:a16="http://schemas.microsoft.com/office/drawing/2014/main" id="{BC604FCE-8184-FF27-5292-BC4F5005BDED}"/>
              </a:ext>
            </a:extLst>
          </p:cNvPr>
          <p:cNvSpPr txBox="1"/>
          <p:nvPr/>
        </p:nvSpPr>
        <p:spPr>
          <a:xfrm>
            <a:off x="965793" y="1785429"/>
            <a:ext cx="417716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a:ea typeface="+mn-ea"/>
                <a:cs typeface="+mn-cs"/>
              </a:rPr>
              <a:t>LD-</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VenEx</a:t>
            </a:r>
            <a:r>
              <a:rPr kumimoji="0" lang="fr-FR" sz="1800" b="1" i="0" u="none" strike="noStrike" kern="1200" cap="none" spc="0" normalizeH="0" baseline="0" noProof="0" dirty="0">
                <a:ln>
                  <a:noFill/>
                </a:ln>
                <a:solidFill>
                  <a:srgbClr val="C00000"/>
                </a:solidFill>
                <a:effectLst/>
                <a:uLnTx/>
                <a:uFillTx/>
                <a:latin typeface="Calibri"/>
                <a:ea typeface="+mn-ea"/>
                <a:cs typeface="+mn-cs"/>
              </a:rPr>
              <a:t>: Patient Baseline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Characteristics</a:t>
            </a:r>
            <a:endParaRPr kumimoji="0" lang="fr-FR" sz="1800" b="1" i="0" u="none" strike="noStrike" kern="1200" cap="none" spc="0" normalizeH="0" baseline="0" noProof="0" dirty="0">
              <a:ln>
                <a:noFill/>
              </a:ln>
              <a:solidFill>
                <a:srgbClr val="C00000"/>
              </a:solidFill>
              <a:effectLst/>
              <a:uLnTx/>
              <a:uFillTx/>
              <a:latin typeface="Calibri"/>
              <a:ea typeface="+mn-ea"/>
              <a:cs typeface="+mn-cs"/>
            </a:endParaRPr>
          </a:p>
        </p:txBody>
      </p:sp>
      <p:graphicFrame>
        <p:nvGraphicFramePr>
          <p:cNvPr id="5" name="Tableau 4">
            <a:extLst>
              <a:ext uri="{FF2B5EF4-FFF2-40B4-BE49-F238E27FC236}">
                <a16:creationId xmlns:a16="http://schemas.microsoft.com/office/drawing/2014/main" id="{18A19E47-C7C4-E686-3A16-70E5909AB264}"/>
              </a:ext>
            </a:extLst>
          </p:cNvPr>
          <p:cNvGraphicFramePr>
            <a:graphicFrameLocks noGrp="1"/>
          </p:cNvGraphicFramePr>
          <p:nvPr>
            <p:extLst>
              <p:ext uri="{D42A27DB-BD31-4B8C-83A1-F6EECF244321}">
                <p14:modId xmlns:p14="http://schemas.microsoft.com/office/powerpoint/2010/main" val="4037723029"/>
              </p:ext>
            </p:extLst>
          </p:nvPr>
        </p:nvGraphicFramePr>
        <p:xfrm>
          <a:off x="331913" y="2303084"/>
          <a:ext cx="5444930" cy="4023360"/>
        </p:xfrm>
        <a:graphic>
          <a:graphicData uri="http://schemas.openxmlformats.org/drawingml/2006/table">
            <a:tbl>
              <a:tblPr firstRow="1" bandRow="1">
                <a:tableStyleId>{5C22544A-7EE6-4342-B048-85BDC9FD1C3A}</a:tableStyleId>
              </a:tblPr>
              <a:tblGrid>
                <a:gridCol w="2385998">
                  <a:extLst>
                    <a:ext uri="{9D8B030D-6E8A-4147-A177-3AD203B41FA5}">
                      <a16:colId xmlns:a16="http://schemas.microsoft.com/office/drawing/2014/main" val="190322684"/>
                    </a:ext>
                  </a:extLst>
                </a:gridCol>
                <a:gridCol w="1194774">
                  <a:extLst>
                    <a:ext uri="{9D8B030D-6E8A-4147-A177-3AD203B41FA5}">
                      <a16:colId xmlns:a16="http://schemas.microsoft.com/office/drawing/2014/main" val="1944825198"/>
                    </a:ext>
                  </a:extLst>
                </a:gridCol>
                <a:gridCol w="932079">
                  <a:extLst>
                    <a:ext uri="{9D8B030D-6E8A-4147-A177-3AD203B41FA5}">
                      <a16:colId xmlns:a16="http://schemas.microsoft.com/office/drawing/2014/main" val="2312272712"/>
                    </a:ext>
                  </a:extLst>
                </a:gridCol>
                <a:gridCol w="932079">
                  <a:extLst>
                    <a:ext uri="{9D8B030D-6E8A-4147-A177-3AD203B41FA5}">
                      <a16:colId xmlns:a16="http://schemas.microsoft.com/office/drawing/2014/main" val="790619070"/>
                    </a:ext>
                  </a:extLst>
                </a:gridCol>
              </a:tblGrid>
              <a:tr h="134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bg1"/>
                          </a:solidFill>
                          <a:effectLst/>
                          <a:latin typeface="+mn-lt"/>
                          <a:ea typeface="+mn-ea"/>
                          <a:cs typeface="+mn-cs"/>
                        </a:rPr>
                        <a:t>Characteristic</a:t>
                      </a:r>
                      <a:endParaRPr lang="fr-FR" sz="1200" kern="1200" dirty="0">
                        <a:solidFill>
                          <a:schemeClr val="bg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bg1"/>
                          </a:solidFill>
                          <a:effectLst/>
                          <a:latin typeface="+mn-lt"/>
                          <a:ea typeface="+mn-ea"/>
                          <a:cs typeface="+mn-cs"/>
                        </a:rPr>
                        <a:t>de novo AML </a:t>
                      </a:r>
                      <a:br>
                        <a:rPr lang="fr-FR" sz="1200" kern="1200" dirty="0">
                          <a:solidFill>
                            <a:schemeClr val="bg1"/>
                          </a:solidFill>
                          <a:effectLst/>
                          <a:latin typeface="+mn-lt"/>
                          <a:ea typeface="+mn-ea"/>
                          <a:cs typeface="+mn-cs"/>
                        </a:rPr>
                      </a:br>
                      <a:r>
                        <a:rPr lang="fr-FR" sz="1200" kern="1200" dirty="0">
                          <a:solidFill>
                            <a:schemeClr val="bg1"/>
                          </a:solidFill>
                          <a:effectLst/>
                          <a:latin typeface="+mn-lt"/>
                          <a:ea typeface="+mn-ea"/>
                          <a:cs typeface="+mn-cs"/>
                        </a:rPr>
                        <a:t>(N=83)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bg1"/>
                          </a:solidFill>
                          <a:effectLst/>
                          <a:latin typeface="+mn-lt"/>
                          <a:ea typeface="+mn-ea"/>
                          <a:cs typeface="+mn-cs"/>
                        </a:rPr>
                        <a:t>sAML</a:t>
                      </a:r>
                      <a:br>
                        <a:rPr lang="fr-FR" sz="1200" kern="1200" dirty="0">
                          <a:solidFill>
                            <a:schemeClr val="bg1"/>
                          </a:solidFill>
                          <a:effectLst/>
                          <a:latin typeface="+mn-lt"/>
                          <a:ea typeface="+mn-ea"/>
                          <a:cs typeface="+mn-cs"/>
                        </a:rPr>
                      </a:br>
                      <a:r>
                        <a:rPr lang="fr-FR" sz="1200" kern="1200" dirty="0">
                          <a:solidFill>
                            <a:schemeClr val="bg1"/>
                          </a:solidFill>
                          <a:effectLst/>
                          <a:latin typeface="+mn-lt"/>
                          <a:ea typeface="+mn-ea"/>
                          <a:cs typeface="+mn-cs"/>
                        </a:rPr>
                        <a:t>(N=33)</a:t>
                      </a:r>
                    </a:p>
                  </a:txBody>
                  <a:tcPr anchor="ctr"/>
                </a:tc>
                <a:tc>
                  <a:txBody>
                    <a:bodyPr/>
                    <a:lstStyle/>
                    <a:p>
                      <a:pPr algn="ctr">
                        <a:buNone/>
                      </a:pPr>
                      <a:r>
                        <a:rPr lang="fr-FR" sz="1200" kern="1200" dirty="0">
                          <a:solidFill>
                            <a:schemeClr val="bg1"/>
                          </a:solidFill>
                          <a:effectLst/>
                          <a:latin typeface="+mn-lt"/>
                          <a:ea typeface="+mn-ea"/>
                          <a:cs typeface="+mn-cs"/>
                        </a:rPr>
                        <a:t>R/R AML</a:t>
                      </a:r>
                    </a:p>
                    <a:p>
                      <a:pPr algn="ctr">
                        <a:buNone/>
                      </a:pPr>
                      <a:r>
                        <a:rPr lang="fr-FR" sz="1200" kern="1200" dirty="0">
                          <a:solidFill>
                            <a:schemeClr val="bg1"/>
                          </a:solidFill>
                          <a:effectLst/>
                          <a:latin typeface="+mn-lt"/>
                          <a:ea typeface="+mn-ea"/>
                          <a:cs typeface="+mn-cs"/>
                        </a:rPr>
                        <a:t>(N=36)</a:t>
                      </a:r>
                    </a:p>
                  </a:txBody>
                  <a:tcPr anchor="ctr"/>
                </a:tc>
                <a:extLst>
                  <a:ext uri="{0D108BD9-81ED-4DB2-BD59-A6C34878D82A}">
                    <a16:rowId xmlns:a16="http://schemas.microsoft.com/office/drawing/2014/main" val="4147150248"/>
                  </a:ext>
                </a:extLst>
              </a:tr>
              <a:tr h="328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Age, </a:t>
                      </a:r>
                      <a:r>
                        <a:rPr lang="fr-FR" sz="1200" b="1" kern="1200" dirty="0" err="1">
                          <a:solidFill>
                            <a:schemeClr val="dk1"/>
                          </a:solidFill>
                          <a:effectLst/>
                          <a:latin typeface="+mn-lt"/>
                          <a:ea typeface="+mn-ea"/>
                          <a:cs typeface="+mn-cs"/>
                        </a:rPr>
                        <a:t>median</a:t>
                      </a:r>
                      <a:r>
                        <a:rPr lang="fr-FR" sz="1200" b="1" kern="1200" dirty="0">
                          <a:solidFill>
                            <a:schemeClr val="dk1"/>
                          </a:solidFill>
                          <a:effectLst/>
                          <a:latin typeface="+mn-lt"/>
                          <a:ea typeface="+mn-ea"/>
                          <a:cs typeface="+mn-cs"/>
                        </a:rPr>
                        <a:t> (min, max) - </a:t>
                      </a:r>
                      <a:r>
                        <a:rPr lang="fr-FR" sz="1200" b="1" kern="1200" dirty="0" err="1">
                          <a:solidFill>
                            <a:schemeClr val="dk1"/>
                          </a:solidFill>
                          <a:effectLst/>
                          <a:latin typeface="+mn-lt"/>
                          <a:ea typeface="+mn-ea"/>
                          <a:cs typeface="+mn-cs"/>
                        </a:rPr>
                        <a:t>years</a:t>
                      </a:r>
                    </a:p>
                    <a:p>
                      <a:pPr>
                        <a:buNone/>
                      </a:pPr>
                      <a:r>
                        <a:rPr lang="fr-FR" sz="1200" dirty="0">
                          <a:effectLst/>
                          <a:latin typeface="+mj-lt"/>
                        </a:rPr>
                        <a:t>   Median (min, max)</a:t>
                      </a:r>
                    </a:p>
                    <a:p>
                      <a:pPr>
                        <a:buNone/>
                      </a:pPr>
                      <a:r>
                        <a:rPr lang="fr-FR" sz="1200" dirty="0">
                          <a:effectLst/>
                          <a:latin typeface="+mj-lt"/>
                        </a:rPr>
                        <a:t>   Age ≥75 </a:t>
                      </a:r>
                      <a:r>
                        <a:rPr lang="fr-FR" sz="1200" dirty="0" err="1">
                          <a:effectLst/>
                          <a:latin typeface="+mj-lt"/>
                        </a:rPr>
                        <a:t>years</a:t>
                      </a:r>
                      <a:endParaRPr lang="fr-FR" sz="1200" dirty="0">
                        <a:effectLst/>
                        <a:latin typeface="+mj-lt"/>
                      </a:endParaRPr>
                    </a:p>
                  </a:txBody>
                  <a:tcPr anchor="ctr"/>
                </a:tc>
                <a:tc>
                  <a:txBody>
                    <a:bodyPr/>
                    <a:lstStyle/>
                    <a:p>
                      <a:pPr algn="ctr">
                        <a:buNone/>
                      </a:pPr>
                      <a:endParaRPr lang="fr-FR" sz="1200" dirty="0">
                        <a:effectLst/>
                        <a:latin typeface="+mj-lt"/>
                      </a:endParaRPr>
                    </a:p>
                    <a:p>
                      <a:pPr algn="ctr">
                        <a:buNone/>
                      </a:pPr>
                      <a:r>
                        <a:rPr lang="fr-FR" sz="1200" dirty="0">
                          <a:effectLst/>
                          <a:latin typeface="+mj-lt"/>
                        </a:rPr>
                        <a:t>75 (56, 84)</a:t>
                      </a:r>
                    </a:p>
                    <a:p>
                      <a:pPr algn="ctr">
                        <a:buNone/>
                      </a:pPr>
                      <a:r>
                        <a:rPr lang="fr-FR" sz="1200" dirty="0">
                          <a:effectLst/>
                          <a:latin typeface="+mj-lt"/>
                        </a:rPr>
                        <a:t>49 (59%)</a:t>
                      </a:r>
                    </a:p>
                  </a:txBody>
                  <a:tcPr anchor="ctr"/>
                </a:tc>
                <a:tc>
                  <a:txBody>
                    <a:bodyPr/>
                    <a:lstStyle/>
                    <a:p>
                      <a:pPr algn="ctr">
                        <a:buNone/>
                      </a:pPr>
                      <a:endParaRPr lang="fr-FR" sz="1200" dirty="0">
                        <a:effectLst/>
                        <a:latin typeface="+mj-lt"/>
                      </a:endParaRPr>
                    </a:p>
                    <a:p>
                      <a:pPr algn="ctr">
                        <a:buNone/>
                      </a:pPr>
                      <a:r>
                        <a:rPr lang="fr-FR" sz="1200" dirty="0">
                          <a:effectLst/>
                          <a:latin typeface="+mj-lt"/>
                        </a:rPr>
                        <a:t>76 (64, 83)</a:t>
                      </a:r>
                    </a:p>
                    <a:p>
                      <a:pPr algn="ctr">
                        <a:buNone/>
                      </a:pPr>
                      <a:r>
                        <a:rPr lang="fr-FR" sz="1200" dirty="0">
                          <a:effectLst/>
                          <a:latin typeface="+mj-lt"/>
                        </a:rPr>
                        <a:t>22 (67%)</a:t>
                      </a:r>
                    </a:p>
                  </a:txBody>
                  <a:tcPr anchor="ctr"/>
                </a:tc>
                <a:tc>
                  <a:txBody>
                    <a:bodyPr/>
                    <a:lstStyle/>
                    <a:p>
                      <a:pPr algn="ctr">
                        <a:buNone/>
                      </a:pPr>
                      <a:endParaRPr lang="fr-FR" sz="1200" dirty="0">
                        <a:effectLst/>
                        <a:latin typeface="+mj-lt"/>
                      </a:endParaRPr>
                    </a:p>
                    <a:p>
                      <a:pPr algn="ctr">
                        <a:buNone/>
                      </a:pPr>
                      <a:r>
                        <a:rPr lang="fr-FR" sz="1200" dirty="0">
                          <a:effectLst/>
                          <a:latin typeface="+mj-lt"/>
                        </a:rPr>
                        <a:t>71 (43, 79)</a:t>
                      </a:r>
                    </a:p>
                    <a:p>
                      <a:pPr algn="ctr">
                        <a:buNone/>
                      </a:pPr>
                      <a:r>
                        <a:rPr lang="fr-FR" sz="1200" dirty="0">
                          <a:effectLst/>
                          <a:latin typeface="+mj-lt"/>
                        </a:rPr>
                        <a:t>9 (25%)</a:t>
                      </a:r>
                    </a:p>
                  </a:txBody>
                  <a:tcPr anchor="ctr"/>
                </a:tc>
                <a:extLst>
                  <a:ext uri="{0D108BD9-81ED-4DB2-BD59-A6C34878D82A}">
                    <a16:rowId xmlns:a16="http://schemas.microsoft.com/office/drawing/2014/main" val="3301678835"/>
                  </a:ext>
                </a:extLst>
              </a:tr>
              <a:tr h="218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err="1">
                          <a:solidFill>
                            <a:schemeClr val="dk1"/>
                          </a:solidFill>
                          <a:effectLst/>
                          <a:latin typeface="+mn-lt"/>
                          <a:ea typeface="+mn-ea"/>
                          <a:cs typeface="+mn-cs"/>
                        </a:rPr>
                        <a:t>Sex</a:t>
                      </a:r>
                      <a:br>
                        <a:rPr lang="fr-FR" sz="1200" dirty="0">
                          <a:effectLst/>
                          <a:latin typeface="+mj-lt"/>
                        </a:rPr>
                      </a:br>
                      <a:r>
                        <a:rPr lang="fr-FR" sz="1200" dirty="0">
                          <a:effectLst/>
                          <a:latin typeface="+mj-lt"/>
                        </a:rPr>
                        <a:t>   Female</a:t>
                      </a:r>
                    </a:p>
                    <a:p>
                      <a:pPr>
                        <a:buNone/>
                      </a:pPr>
                      <a:r>
                        <a:rPr lang="fr-FR" sz="1200" dirty="0">
                          <a:effectLst/>
                          <a:latin typeface="+mj-lt"/>
                        </a:rPr>
                        <a:t>   Male</a:t>
                      </a:r>
                    </a:p>
                  </a:txBody>
                  <a:tcPr anchor="ctr"/>
                </a:tc>
                <a:tc>
                  <a:txBody>
                    <a:bodyPr/>
                    <a:lstStyle/>
                    <a:p>
                      <a:pPr algn="ctr">
                        <a:buNone/>
                      </a:pPr>
                      <a:endParaRPr lang="fr-FR" sz="1200" dirty="0">
                        <a:effectLst/>
                        <a:latin typeface="+mj-lt"/>
                      </a:endParaRPr>
                    </a:p>
                    <a:p>
                      <a:pPr algn="ctr">
                        <a:buNone/>
                      </a:pPr>
                      <a:r>
                        <a:rPr lang="fr-FR" sz="1200" dirty="0">
                          <a:effectLst/>
                          <a:latin typeface="+mj-lt"/>
                        </a:rPr>
                        <a:t>32 (39%)</a:t>
                      </a:r>
                    </a:p>
                    <a:p>
                      <a:pPr algn="ctr">
                        <a:buNone/>
                      </a:pPr>
                      <a:r>
                        <a:rPr lang="fr-FR" sz="1200" dirty="0">
                          <a:effectLst/>
                          <a:latin typeface="+mj-lt"/>
                        </a:rPr>
                        <a:t>51 (61%)</a:t>
                      </a:r>
                    </a:p>
                  </a:txBody>
                  <a:tcPr anchor="ctr"/>
                </a:tc>
                <a:tc>
                  <a:txBody>
                    <a:bodyPr/>
                    <a:lstStyle/>
                    <a:p>
                      <a:pPr algn="ctr">
                        <a:buNone/>
                      </a:pPr>
                      <a:endParaRPr lang="fr-FR" sz="1200" dirty="0">
                        <a:effectLst/>
                        <a:latin typeface="+mj-lt"/>
                      </a:endParaRPr>
                    </a:p>
                    <a:p>
                      <a:pPr algn="ctr">
                        <a:buNone/>
                      </a:pPr>
                      <a:r>
                        <a:rPr lang="fr-FR" sz="1200" dirty="0">
                          <a:effectLst/>
                          <a:latin typeface="+mj-lt"/>
                        </a:rPr>
                        <a:t>12 (36%)</a:t>
                      </a:r>
                    </a:p>
                    <a:p>
                      <a:pPr algn="ctr">
                        <a:buNone/>
                      </a:pPr>
                      <a:r>
                        <a:rPr lang="fr-FR" sz="1200" dirty="0">
                          <a:effectLst/>
                          <a:latin typeface="+mj-lt"/>
                        </a:rPr>
                        <a:t>21 (64%)</a:t>
                      </a:r>
                    </a:p>
                  </a:txBody>
                  <a:tcPr anchor="ctr"/>
                </a:tc>
                <a:tc>
                  <a:txBody>
                    <a:bodyPr/>
                    <a:lstStyle/>
                    <a:p>
                      <a:pPr algn="ctr">
                        <a:buNone/>
                      </a:pPr>
                      <a:endParaRPr lang="fr-FR" sz="1200" dirty="0">
                        <a:effectLst/>
                        <a:latin typeface="+mj-lt"/>
                      </a:endParaRPr>
                    </a:p>
                    <a:p>
                      <a:pPr algn="ctr">
                        <a:buNone/>
                      </a:pPr>
                      <a:r>
                        <a:rPr lang="fr-FR" sz="1200" dirty="0">
                          <a:effectLst/>
                          <a:latin typeface="+mj-lt"/>
                        </a:rPr>
                        <a:t>14 (39%)</a:t>
                      </a:r>
                    </a:p>
                    <a:p>
                      <a:pPr algn="ctr">
                        <a:buNone/>
                      </a:pPr>
                      <a:r>
                        <a:rPr lang="fr-FR" sz="1200" dirty="0">
                          <a:effectLst/>
                          <a:latin typeface="+mj-lt"/>
                        </a:rPr>
                        <a:t>22 (61%)</a:t>
                      </a:r>
                    </a:p>
                  </a:txBody>
                  <a:tcPr anchor="ctr"/>
                </a:tc>
                <a:extLst>
                  <a:ext uri="{0D108BD9-81ED-4DB2-BD59-A6C34878D82A}">
                    <a16:rowId xmlns:a16="http://schemas.microsoft.com/office/drawing/2014/main" val="1384369904"/>
                  </a:ext>
                </a:extLst>
              </a:tr>
              <a:tr h="218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ECOG Performance </a:t>
                      </a:r>
                      <a:r>
                        <a:rPr lang="fr-FR" sz="1200" b="1" kern="1200" dirty="0" err="1">
                          <a:solidFill>
                            <a:schemeClr val="dk1"/>
                          </a:solidFill>
                          <a:effectLst/>
                          <a:latin typeface="+mn-lt"/>
                          <a:ea typeface="+mn-ea"/>
                          <a:cs typeface="+mn-cs"/>
                        </a:rPr>
                        <a:t>Status</a:t>
                      </a:r>
                      <a:br>
                        <a:rPr lang="fr-FR" sz="1200" dirty="0">
                          <a:effectLst/>
                          <a:latin typeface="+mj-lt"/>
                        </a:rPr>
                      </a:br>
                      <a:r>
                        <a:rPr lang="fr-FR" sz="1200" dirty="0">
                          <a:effectLst/>
                          <a:latin typeface="+mj-lt"/>
                        </a:rPr>
                        <a:t>   0-1</a:t>
                      </a:r>
                    </a:p>
                    <a:p>
                      <a:pPr>
                        <a:buNone/>
                      </a:pPr>
                      <a:r>
                        <a:rPr lang="fr-FR" sz="1200" dirty="0">
                          <a:effectLst/>
                          <a:latin typeface="+mj-lt"/>
                        </a:rPr>
                        <a:t>   2-3</a:t>
                      </a:r>
                    </a:p>
                  </a:txBody>
                  <a:tcPr anchor="ctr"/>
                </a:tc>
                <a:tc>
                  <a:txBody>
                    <a:bodyPr/>
                    <a:lstStyle/>
                    <a:p>
                      <a:pPr algn="ctr">
                        <a:buNone/>
                      </a:pPr>
                      <a:endParaRPr lang="fr-FR" sz="1200" dirty="0">
                        <a:effectLst/>
                        <a:latin typeface="+mj-lt"/>
                      </a:endParaRPr>
                    </a:p>
                    <a:p>
                      <a:pPr algn="ctr">
                        <a:buNone/>
                      </a:pPr>
                      <a:r>
                        <a:rPr lang="fr-FR" sz="1200" dirty="0">
                          <a:effectLst/>
                          <a:latin typeface="+mj-lt"/>
                        </a:rPr>
                        <a:t>65 (78%)</a:t>
                      </a:r>
                    </a:p>
                    <a:p>
                      <a:pPr algn="ctr">
                        <a:buNone/>
                      </a:pPr>
                      <a:r>
                        <a:rPr lang="fr-FR" sz="1200" dirty="0">
                          <a:effectLst/>
                          <a:latin typeface="+mj-lt"/>
                        </a:rPr>
                        <a:t>17 (20%)</a:t>
                      </a:r>
                    </a:p>
                  </a:txBody>
                  <a:tcPr anchor="ctr"/>
                </a:tc>
                <a:tc>
                  <a:txBody>
                    <a:bodyPr/>
                    <a:lstStyle/>
                    <a:p>
                      <a:pPr algn="ctr">
                        <a:buNone/>
                      </a:pPr>
                      <a:endParaRPr lang="fr-FR" sz="1200" dirty="0">
                        <a:effectLst/>
                        <a:latin typeface="+mj-lt"/>
                      </a:endParaRPr>
                    </a:p>
                    <a:p>
                      <a:pPr algn="ctr">
                        <a:buNone/>
                      </a:pPr>
                      <a:r>
                        <a:rPr lang="fr-FR" sz="1200" dirty="0">
                          <a:effectLst/>
                          <a:latin typeface="+mj-lt"/>
                        </a:rPr>
                        <a:t>29 (88%)</a:t>
                      </a:r>
                    </a:p>
                    <a:p>
                      <a:pPr algn="ctr">
                        <a:buNone/>
                      </a:pPr>
                      <a:r>
                        <a:rPr lang="fr-FR" sz="1200" dirty="0">
                          <a:effectLst/>
                          <a:latin typeface="+mj-lt"/>
                        </a:rPr>
                        <a:t>3 (9%)</a:t>
                      </a:r>
                    </a:p>
                  </a:txBody>
                  <a:tcPr anchor="ctr"/>
                </a:tc>
                <a:tc>
                  <a:txBody>
                    <a:bodyPr/>
                    <a:lstStyle/>
                    <a:p>
                      <a:pPr algn="ctr">
                        <a:buNone/>
                      </a:pPr>
                      <a:endParaRPr lang="fr-FR" sz="1200" dirty="0">
                        <a:effectLst/>
                        <a:latin typeface="+mj-lt"/>
                      </a:endParaRPr>
                    </a:p>
                    <a:p>
                      <a:pPr algn="ctr">
                        <a:buNone/>
                      </a:pPr>
                      <a:r>
                        <a:rPr lang="fr-FR" sz="1200" dirty="0">
                          <a:effectLst/>
                          <a:latin typeface="+mj-lt"/>
                        </a:rPr>
                        <a:t>33 (92%)</a:t>
                      </a:r>
                    </a:p>
                    <a:p>
                      <a:pPr algn="ctr">
                        <a:buNone/>
                      </a:pPr>
                      <a:r>
                        <a:rPr lang="fr-FR" sz="1200" dirty="0">
                          <a:effectLst/>
                          <a:latin typeface="+mj-lt"/>
                        </a:rPr>
                        <a:t>3 (8%)</a:t>
                      </a:r>
                    </a:p>
                  </a:txBody>
                  <a:tcPr anchor="ctr"/>
                </a:tc>
                <a:extLst>
                  <a:ext uri="{0D108BD9-81ED-4DB2-BD59-A6C34878D82A}">
                    <a16:rowId xmlns:a16="http://schemas.microsoft.com/office/drawing/2014/main" val="783875041"/>
                  </a:ext>
                </a:extLst>
              </a:tr>
              <a:tr h="218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err="1">
                          <a:solidFill>
                            <a:schemeClr val="dk1"/>
                          </a:solidFill>
                          <a:effectLst/>
                          <a:latin typeface="+mn-lt"/>
                          <a:ea typeface="+mn-ea"/>
                          <a:cs typeface="+mn-cs"/>
                        </a:rPr>
                        <a:t>Secondary</a:t>
                      </a:r>
                      <a:r>
                        <a:rPr lang="fr-FR" sz="1200" b="1" kern="1200" dirty="0">
                          <a:solidFill>
                            <a:schemeClr val="dk1"/>
                          </a:solidFill>
                          <a:effectLst/>
                          <a:latin typeface="+mn-lt"/>
                          <a:ea typeface="+mn-ea"/>
                          <a:cs typeface="+mn-cs"/>
                        </a:rPr>
                        <a:t> AML</a:t>
                      </a:r>
                      <a:br>
                        <a:rPr lang="fr-FR" sz="1200" kern="1200" dirty="0">
                          <a:solidFill>
                            <a:schemeClr val="dk1"/>
                          </a:solidFill>
                          <a:effectLst/>
                          <a:latin typeface="+mn-lt"/>
                          <a:ea typeface="+mn-ea"/>
                          <a:cs typeface="+mn-cs"/>
                        </a:rPr>
                      </a:br>
                      <a:r>
                        <a:rPr lang="fr-FR" sz="1200" kern="1200" dirty="0">
                          <a:solidFill>
                            <a:schemeClr val="dk1"/>
                          </a:solidFill>
                          <a:effectLst/>
                          <a:latin typeface="+mn-lt"/>
                          <a:ea typeface="+mn-ea"/>
                          <a:cs typeface="+mn-cs"/>
                        </a:rPr>
                        <a:t>   </a:t>
                      </a:r>
                      <a:r>
                        <a:rPr lang="fr-FR" sz="1200" kern="1200" dirty="0" err="1">
                          <a:solidFill>
                            <a:schemeClr val="dk1"/>
                          </a:solidFill>
                          <a:effectLst/>
                          <a:latin typeface="+mn-lt"/>
                          <a:ea typeface="+mn-ea"/>
                          <a:cs typeface="+mn-cs"/>
                        </a:rPr>
                        <a:t>Previously</a:t>
                      </a:r>
                      <a:r>
                        <a:rPr lang="fr-FR" sz="1200" kern="1200" dirty="0">
                          <a:solidFill>
                            <a:schemeClr val="dk1"/>
                          </a:solidFill>
                          <a:effectLst/>
                          <a:latin typeface="+mn-lt"/>
                          <a:ea typeface="+mn-ea"/>
                          <a:cs typeface="+mn-cs"/>
                        </a:rPr>
                        <a:t> </a:t>
                      </a:r>
                      <a:r>
                        <a:rPr lang="fr-FR" sz="1200" kern="1200" dirty="0" err="1">
                          <a:solidFill>
                            <a:schemeClr val="dk1"/>
                          </a:solidFill>
                          <a:effectLst/>
                          <a:latin typeface="+mn-lt"/>
                          <a:ea typeface="+mn-ea"/>
                          <a:cs typeface="+mn-cs"/>
                        </a:rPr>
                        <a:t>treated</a:t>
                      </a:r>
                      <a:endParaRPr lang="fr-FR" sz="1200" kern="1200" dirty="0">
                        <a:solidFill>
                          <a:schemeClr val="dk1"/>
                        </a:solidFill>
                        <a:effectLst/>
                        <a:latin typeface="+mn-lt"/>
                        <a:ea typeface="+mn-ea"/>
                        <a:cs typeface="+mn-cs"/>
                      </a:endParaRPr>
                    </a:p>
                    <a:p>
                      <a:pPr>
                        <a:buNone/>
                      </a:pPr>
                      <a:r>
                        <a:rPr lang="fr-FR" sz="1200" dirty="0">
                          <a:effectLst/>
                          <a:latin typeface="+mj-lt"/>
                        </a:rPr>
                        <a:t>   </a:t>
                      </a:r>
                      <a:r>
                        <a:rPr lang="fr-FR" sz="1200" dirty="0" err="1">
                          <a:effectLst/>
                          <a:latin typeface="+mj-lt"/>
                        </a:rPr>
                        <a:t>Previously</a:t>
                      </a:r>
                      <a:r>
                        <a:rPr lang="fr-FR" sz="1200" dirty="0">
                          <a:effectLst/>
                          <a:latin typeface="+mj-lt"/>
                        </a:rPr>
                        <a:t> </a:t>
                      </a:r>
                      <a:r>
                        <a:rPr lang="fr-FR" sz="1200" dirty="0" err="1">
                          <a:effectLst/>
                          <a:latin typeface="+mj-lt"/>
                        </a:rPr>
                        <a:t>untreated</a:t>
                      </a:r>
                      <a:endParaRPr lang="fr-FR" sz="1200" dirty="0">
                        <a:effectLst/>
                        <a:latin typeface="+mj-lt"/>
                      </a:endParaRPr>
                    </a:p>
                  </a:txBody>
                  <a:tcPr anchor="ctr"/>
                </a:tc>
                <a:tc>
                  <a:txBody>
                    <a:bodyPr/>
                    <a:lstStyle/>
                    <a:p>
                      <a:pPr algn="ctr">
                        <a:buNone/>
                      </a:pPr>
                      <a:endParaRPr lang="fr-FR" sz="1200" dirty="0">
                        <a:effectLst/>
                        <a:latin typeface="+mj-lt"/>
                      </a:endParaRPr>
                    </a:p>
                    <a:p>
                      <a:pPr algn="ctr">
                        <a:buNone/>
                      </a:pPr>
                      <a:r>
                        <a:rPr lang="fr-FR" sz="1200" dirty="0">
                          <a:effectLst/>
                          <a:latin typeface="+mj-lt"/>
                        </a:rPr>
                        <a:t>-</a:t>
                      </a:r>
                    </a:p>
                    <a:p>
                      <a:pPr algn="ctr">
                        <a:buNone/>
                      </a:pPr>
                      <a:r>
                        <a:rPr lang="fr-FR" sz="1200" dirty="0">
                          <a:effectLst/>
                          <a:latin typeface="+mj-lt"/>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19 (58%)</a:t>
                      </a:r>
                      <a:endParaRPr lang="fr-FR" sz="1200" dirty="0">
                        <a:effectLst/>
                        <a:latin typeface="+mj-lt"/>
                      </a:endParaRPr>
                    </a:p>
                    <a:p>
                      <a:pPr algn="ctr">
                        <a:buNone/>
                      </a:pPr>
                      <a:r>
                        <a:rPr lang="fr-FR" sz="1200" dirty="0">
                          <a:effectLst/>
                          <a:latin typeface="+mj-lt"/>
                        </a:rPr>
                        <a:t>14 (42%)</a:t>
                      </a:r>
                    </a:p>
                  </a:txBody>
                  <a:tcPr anchor="ctr"/>
                </a:tc>
                <a:tc>
                  <a:txBody>
                    <a:bodyPr/>
                    <a:lstStyle/>
                    <a:p>
                      <a:pPr algn="ctr">
                        <a:buNone/>
                      </a:pPr>
                      <a:endParaRPr lang="fr-FR" sz="1200" dirty="0">
                        <a:effectLst/>
                        <a:latin typeface="+mj-lt"/>
                      </a:endParaRPr>
                    </a:p>
                    <a:p>
                      <a:pPr algn="ctr">
                        <a:buNone/>
                      </a:pPr>
                      <a:r>
                        <a:rPr lang="fr-FR" sz="1200" dirty="0">
                          <a:effectLst/>
                          <a:latin typeface="+mj-lt"/>
                        </a:rPr>
                        <a:t>-</a:t>
                      </a:r>
                    </a:p>
                    <a:p>
                      <a:pPr algn="ctr">
                        <a:buNone/>
                      </a:pPr>
                      <a:r>
                        <a:rPr lang="fr-FR" sz="1200" dirty="0">
                          <a:effectLst/>
                          <a:latin typeface="+mj-lt"/>
                        </a:rPr>
                        <a:t>-</a:t>
                      </a:r>
                    </a:p>
                  </a:txBody>
                  <a:tcPr anchor="ctr"/>
                </a:tc>
                <a:extLst>
                  <a:ext uri="{0D108BD9-81ED-4DB2-BD59-A6C34878D82A}">
                    <a16:rowId xmlns:a16="http://schemas.microsoft.com/office/drawing/2014/main" val="1656122682"/>
                  </a:ext>
                </a:extLst>
              </a:tr>
              <a:tr h="437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err="1">
                          <a:solidFill>
                            <a:schemeClr val="dk1"/>
                          </a:solidFill>
                          <a:effectLst/>
                          <a:latin typeface="+mn-lt"/>
                          <a:ea typeface="+mn-ea"/>
                          <a:cs typeface="+mn-cs"/>
                        </a:rPr>
                        <a:t>Relapsed</a:t>
                      </a:r>
                      <a:r>
                        <a:rPr lang="fr-FR" sz="1200" b="1" kern="1200" dirty="0">
                          <a:solidFill>
                            <a:schemeClr val="dk1"/>
                          </a:solidFill>
                          <a:effectLst/>
                          <a:latin typeface="+mn-lt"/>
                          <a:ea typeface="+mn-ea"/>
                          <a:cs typeface="+mn-cs"/>
                        </a:rPr>
                        <a:t>/</a:t>
                      </a:r>
                      <a:r>
                        <a:rPr lang="fr-FR" sz="1200" b="1" kern="1200" dirty="0" err="1">
                          <a:solidFill>
                            <a:schemeClr val="dk1"/>
                          </a:solidFill>
                          <a:effectLst/>
                          <a:latin typeface="+mn-lt"/>
                          <a:ea typeface="+mn-ea"/>
                          <a:cs typeface="+mn-cs"/>
                        </a:rPr>
                        <a:t>refractory</a:t>
                      </a:r>
                      <a:r>
                        <a:rPr lang="fr-FR" sz="1200" b="1" kern="1200" dirty="0">
                          <a:solidFill>
                            <a:schemeClr val="dk1"/>
                          </a:solidFill>
                          <a:effectLst/>
                          <a:latin typeface="+mn-lt"/>
                          <a:ea typeface="+mn-ea"/>
                          <a:cs typeface="+mn-cs"/>
                        </a:rPr>
                        <a:t> AML</a:t>
                      </a:r>
                      <a:endParaRPr lang="fr-FR" sz="1200" b="1" dirty="0">
                        <a:effectLst/>
                        <a:latin typeface="+mj-lt"/>
                      </a:endParaRPr>
                    </a:p>
                    <a:p>
                      <a:pPr>
                        <a:buNone/>
                      </a:pPr>
                      <a:r>
                        <a:rPr lang="fr-FR" sz="1200" dirty="0">
                          <a:effectLst/>
                          <a:latin typeface="+mj-lt"/>
                        </a:rPr>
                        <a:t>   Prior </a:t>
                      </a:r>
                      <a:r>
                        <a:rPr lang="fr-FR" sz="1200" dirty="0" err="1">
                          <a:effectLst/>
                          <a:latin typeface="+mj-lt"/>
                        </a:rPr>
                        <a:t>lines</a:t>
                      </a:r>
                      <a:r>
                        <a:rPr lang="fr-FR" sz="1200" dirty="0">
                          <a:effectLst/>
                          <a:latin typeface="+mj-lt"/>
                        </a:rPr>
                        <a:t> of </a:t>
                      </a:r>
                      <a:r>
                        <a:rPr lang="fr-FR" sz="1200" dirty="0" err="1">
                          <a:effectLst/>
                          <a:latin typeface="+mj-lt"/>
                        </a:rPr>
                        <a:t>therapy</a:t>
                      </a:r>
                      <a:endParaRPr lang="fr-FR" sz="1200" dirty="0">
                        <a:effectLst/>
                        <a:latin typeface="+mj-lt"/>
                      </a:endParaRPr>
                    </a:p>
                    <a:p>
                      <a:pPr>
                        <a:buNone/>
                      </a:pPr>
                      <a:r>
                        <a:rPr lang="fr-FR" sz="1200" dirty="0">
                          <a:effectLst/>
                          <a:latin typeface="+mj-lt"/>
                        </a:rPr>
                        <a:t>      1-2 </a:t>
                      </a:r>
                      <a:r>
                        <a:rPr lang="fr-FR" sz="1200" dirty="0" err="1">
                          <a:effectLst/>
                          <a:latin typeface="+mj-lt"/>
                        </a:rPr>
                        <a:t>lines</a:t>
                      </a:r>
                      <a:endParaRPr lang="fr-FR" sz="1200" dirty="0">
                        <a:effectLst/>
                        <a:latin typeface="+mj-lt"/>
                      </a:endParaRPr>
                    </a:p>
                    <a:p>
                      <a:pPr>
                        <a:buNone/>
                      </a:pPr>
                      <a:r>
                        <a:rPr lang="fr-FR" sz="1200" dirty="0">
                          <a:effectLst/>
                          <a:latin typeface="+mj-lt"/>
                        </a:rPr>
                        <a:t>      2-3 </a:t>
                      </a:r>
                      <a:r>
                        <a:rPr lang="fr-FR" sz="1200" dirty="0" err="1">
                          <a:effectLst/>
                          <a:latin typeface="+mj-lt"/>
                        </a:rPr>
                        <a:t>lines</a:t>
                      </a:r>
                      <a:endParaRPr lang="fr-FR" sz="1200" dirty="0">
                        <a:effectLst/>
                        <a:latin typeface="+mj-lt"/>
                      </a:endParaRPr>
                    </a:p>
                    <a:p>
                      <a:pPr>
                        <a:buNone/>
                      </a:pPr>
                      <a:r>
                        <a:rPr lang="fr-FR" sz="1200" dirty="0">
                          <a:effectLst/>
                          <a:latin typeface="+mj-lt"/>
                        </a:rPr>
                        <a:t>   Prior Allo-HSCT</a:t>
                      </a:r>
                    </a:p>
                  </a:txBody>
                  <a:tcPr anchor="ctr"/>
                </a:tc>
                <a:tc>
                  <a:txBody>
                    <a:bodyPr/>
                    <a:lstStyle/>
                    <a:p>
                      <a:pPr algn="ctr">
                        <a:buNone/>
                      </a:pPr>
                      <a:br>
                        <a:rPr lang="fr-FR" sz="1200" dirty="0">
                          <a:effectLst/>
                          <a:latin typeface="+mj-lt"/>
                        </a:rPr>
                      </a:br>
                      <a:endParaRPr lang="fr-FR" sz="1200" dirty="0">
                        <a:effectLst/>
                        <a:latin typeface="+mj-lt"/>
                      </a:endParaRPr>
                    </a:p>
                    <a:p>
                      <a:pPr algn="ctr">
                        <a:buNone/>
                      </a:pPr>
                      <a:r>
                        <a:rPr lang="fr-FR" sz="1200" dirty="0">
                          <a:effectLst/>
                          <a:latin typeface="+mj-lt"/>
                        </a:rPr>
                        <a:t>-</a:t>
                      </a:r>
                    </a:p>
                    <a:p>
                      <a:pPr algn="ctr">
                        <a:buNone/>
                      </a:pPr>
                      <a:r>
                        <a:rPr lang="fr-FR" sz="1200" dirty="0">
                          <a:effectLst/>
                          <a:latin typeface="+mj-lt"/>
                        </a:rPr>
                        <a:t>-</a:t>
                      </a:r>
                    </a:p>
                    <a:p>
                      <a:pPr algn="ctr">
                        <a:buNone/>
                      </a:pPr>
                      <a:r>
                        <a:rPr lang="fr-FR" sz="1200" dirty="0">
                          <a:effectLst/>
                          <a:latin typeface="+mj-lt"/>
                        </a:rPr>
                        <a:t>-</a:t>
                      </a:r>
                    </a:p>
                  </a:txBody>
                  <a:tcPr anchor="ctr"/>
                </a:tc>
                <a:tc>
                  <a:txBody>
                    <a:bodyPr/>
                    <a:lstStyle/>
                    <a:p>
                      <a:pPr algn="ctr">
                        <a:buNone/>
                      </a:pPr>
                      <a:br>
                        <a:rPr lang="fr-FR" sz="1200" kern="1200" dirty="0">
                          <a:solidFill>
                            <a:schemeClr val="dk1"/>
                          </a:solidFill>
                          <a:effectLst/>
                          <a:latin typeface="+mn-lt"/>
                          <a:ea typeface="+mn-ea"/>
                          <a:cs typeface="+mn-cs"/>
                        </a:rPr>
                      </a:br>
                      <a:endParaRPr lang="fr-FR" sz="1200" kern="1200" dirty="0">
                        <a:solidFill>
                          <a:schemeClr val="dk1"/>
                        </a:solidFill>
                        <a:effectLst/>
                        <a:latin typeface="+mn-lt"/>
                        <a:ea typeface="+mn-ea"/>
                        <a:cs typeface="+mn-cs"/>
                      </a:endParaRPr>
                    </a:p>
                    <a:p>
                      <a:pPr algn="ctr">
                        <a:buNone/>
                      </a:pPr>
                      <a:r>
                        <a:rPr lang="fr-FR" sz="1200" kern="1200" dirty="0">
                          <a:solidFill>
                            <a:schemeClr val="dk1"/>
                          </a:solidFill>
                          <a:effectLst/>
                          <a:latin typeface="+mn-lt"/>
                          <a:ea typeface="+mn-ea"/>
                          <a:cs typeface="+mn-cs"/>
                        </a:rPr>
                        <a:t>-</a:t>
                      </a:r>
                    </a:p>
                    <a:p>
                      <a:pPr algn="ctr">
                        <a:buNone/>
                      </a:pPr>
                      <a:r>
                        <a:rPr lang="fr-FR" sz="1200" kern="1200" dirty="0">
                          <a:solidFill>
                            <a:schemeClr val="dk1"/>
                          </a:solidFill>
                          <a:effectLst/>
                          <a:latin typeface="+mn-lt"/>
                          <a:ea typeface="+mn-ea"/>
                          <a:cs typeface="+mn-cs"/>
                        </a:rPr>
                        <a:t>-</a:t>
                      </a:r>
                    </a:p>
                    <a:p>
                      <a:pPr algn="ctr">
                        <a:buNone/>
                      </a:pPr>
                      <a:r>
                        <a:rPr lang="fr-FR" sz="1200" kern="1200" dirty="0">
                          <a:solidFill>
                            <a:schemeClr val="dk1"/>
                          </a:solidFill>
                          <a:effectLst/>
                          <a:latin typeface="+mn-lt"/>
                          <a:ea typeface="+mn-ea"/>
                          <a:cs typeface="+mn-cs"/>
                        </a:rPr>
                        <a:t>-</a:t>
                      </a:r>
                    </a:p>
                  </a:txBody>
                  <a:tcPr anchor="ctr"/>
                </a:tc>
                <a:tc>
                  <a:txBody>
                    <a:bodyPr/>
                    <a:lstStyle/>
                    <a:p>
                      <a:pPr algn="ctr">
                        <a:buNone/>
                      </a:pPr>
                      <a:br>
                        <a:rPr lang="fr-FR" sz="1200" dirty="0">
                          <a:effectLst/>
                          <a:latin typeface="+mj-lt"/>
                        </a:rPr>
                      </a:br>
                      <a:endParaRPr lang="fr-FR" sz="1200" dirty="0">
                        <a:effectLst/>
                        <a:latin typeface="+mj-lt"/>
                      </a:endParaRPr>
                    </a:p>
                    <a:p>
                      <a:pPr algn="ctr">
                        <a:buNone/>
                      </a:pPr>
                      <a:r>
                        <a:rPr lang="fr-FR" sz="1200" dirty="0">
                          <a:effectLst/>
                          <a:latin typeface="+mj-lt"/>
                        </a:rPr>
                        <a:t>23 (64%)</a:t>
                      </a:r>
                    </a:p>
                    <a:p>
                      <a:pPr algn="ctr">
                        <a:buNone/>
                      </a:pPr>
                      <a:r>
                        <a:rPr lang="fr-FR" sz="1200" dirty="0">
                          <a:effectLst/>
                          <a:latin typeface="+mj-lt"/>
                        </a:rPr>
                        <a:t>13 (36%)</a:t>
                      </a:r>
                    </a:p>
                    <a:p>
                      <a:pPr algn="ctr">
                        <a:buNone/>
                      </a:pPr>
                      <a:r>
                        <a:rPr lang="fr-FR" sz="1200" dirty="0">
                          <a:effectLst/>
                          <a:latin typeface="+mj-lt"/>
                        </a:rPr>
                        <a:t>10 (28%)</a:t>
                      </a:r>
                    </a:p>
                  </a:txBody>
                  <a:tcPr anchor="ctr"/>
                </a:tc>
                <a:extLst>
                  <a:ext uri="{0D108BD9-81ED-4DB2-BD59-A6C34878D82A}">
                    <a16:rowId xmlns:a16="http://schemas.microsoft.com/office/drawing/2014/main" val="741790467"/>
                  </a:ext>
                </a:extLst>
              </a:tr>
            </a:tbl>
          </a:graphicData>
        </a:graphic>
      </p:graphicFrame>
      <p:graphicFrame>
        <p:nvGraphicFramePr>
          <p:cNvPr id="6" name="Tableau 5">
            <a:extLst>
              <a:ext uri="{FF2B5EF4-FFF2-40B4-BE49-F238E27FC236}">
                <a16:creationId xmlns:a16="http://schemas.microsoft.com/office/drawing/2014/main" id="{4E8E0031-F31B-4FED-9648-E78466089542}"/>
              </a:ext>
            </a:extLst>
          </p:cNvPr>
          <p:cNvGraphicFramePr>
            <a:graphicFrameLocks noGrp="1"/>
          </p:cNvGraphicFramePr>
          <p:nvPr>
            <p:extLst>
              <p:ext uri="{D42A27DB-BD31-4B8C-83A1-F6EECF244321}">
                <p14:modId xmlns:p14="http://schemas.microsoft.com/office/powerpoint/2010/main" val="1044491959"/>
              </p:ext>
            </p:extLst>
          </p:nvPr>
        </p:nvGraphicFramePr>
        <p:xfrm>
          <a:off x="6233980" y="2303085"/>
          <a:ext cx="5645534" cy="4023368"/>
        </p:xfrm>
        <a:graphic>
          <a:graphicData uri="http://schemas.openxmlformats.org/drawingml/2006/table">
            <a:tbl>
              <a:tblPr firstRow="1" bandRow="1">
                <a:tableStyleId>{5C22544A-7EE6-4342-B048-85BDC9FD1C3A}</a:tableStyleId>
              </a:tblPr>
              <a:tblGrid>
                <a:gridCol w="2473904">
                  <a:extLst>
                    <a:ext uri="{9D8B030D-6E8A-4147-A177-3AD203B41FA5}">
                      <a16:colId xmlns:a16="http://schemas.microsoft.com/office/drawing/2014/main" val="190322684"/>
                    </a:ext>
                  </a:extLst>
                </a:gridCol>
                <a:gridCol w="1238792">
                  <a:extLst>
                    <a:ext uri="{9D8B030D-6E8A-4147-A177-3AD203B41FA5}">
                      <a16:colId xmlns:a16="http://schemas.microsoft.com/office/drawing/2014/main" val="1944825198"/>
                    </a:ext>
                  </a:extLst>
                </a:gridCol>
                <a:gridCol w="966419">
                  <a:extLst>
                    <a:ext uri="{9D8B030D-6E8A-4147-A177-3AD203B41FA5}">
                      <a16:colId xmlns:a16="http://schemas.microsoft.com/office/drawing/2014/main" val="2312272712"/>
                    </a:ext>
                  </a:extLst>
                </a:gridCol>
                <a:gridCol w="966419">
                  <a:extLst>
                    <a:ext uri="{9D8B030D-6E8A-4147-A177-3AD203B41FA5}">
                      <a16:colId xmlns:a16="http://schemas.microsoft.com/office/drawing/2014/main" val="790619070"/>
                    </a:ext>
                  </a:extLst>
                </a:gridCol>
              </a:tblGrid>
              <a:tr h="271424">
                <a:tc>
                  <a:txBody>
                    <a:bodyPr/>
                    <a:lstStyle/>
                    <a:p>
                      <a:pPr marL="0" marR="0" lvl="0" indent="0" algn="l" defTabSz="914400" rtl="0" eaLnBrk="1" fontAlgn="auto" latinLnBrk="0" hangingPunct="1">
                        <a:lnSpc>
                          <a:spcPct val="75000"/>
                        </a:lnSpc>
                        <a:spcBef>
                          <a:spcPts val="0"/>
                        </a:spcBef>
                        <a:spcAft>
                          <a:spcPts val="0"/>
                        </a:spcAft>
                        <a:buClrTx/>
                        <a:buSzTx/>
                        <a:buFontTx/>
                        <a:buNone/>
                        <a:tabLst/>
                        <a:defRPr/>
                      </a:pPr>
                      <a:r>
                        <a:rPr lang="fr-FR" sz="1000" kern="1200" dirty="0" err="1">
                          <a:solidFill>
                            <a:schemeClr val="bg1"/>
                          </a:solidFill>
                          <a:effectLst/>
                          <a:latin typeface="+mn-lt"/>
                          <a:ea typeface="+mn-ea"/>
                          <a:cs typeface="+mn-cs"/>
                        </a:rPr>
                        <a:t>Characteristic</a:t>
                      </a:r>
                      <a:endParaRPr lang="fr-FR" sz="1000" kern="1200" dirty="0">
                        <a:solidFill>
                          <a:schemeClr val="bg1"/>
                        </a:solidFill>
                        <a:effectLst/>
                        <a:latin typeface="+mn-lt"/>
                        <a:ea typeface="+mn-ea"/>
                        <a:cs typeface="+mn-cs"/>
                      </a:endParaRPr>
                    </a:p>
                  </a:txBody>
                  <a:tcPr marT="18000" marB="18000" anchor="ctr"/>
                </a:tc>
                <a:tc>
                  <a:txBody>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lang="fr-FR" sz="1000" kern="1200" dirty="0">
                          <a:solidFill>
                            <a:schemeClr val="bg1"/>
                          </a:solidFill>
                          <a:effectLst/>
                          <a:latin typeface="+mn-lt"/>
                          <a:ea typeface="+mn-ea"/>
                          <a:cs typeface="+mn-cs"/>
                        </a:rPr>
                        <a:t>de novo AML </a:t>
                      </a:r>
                      <a:br>
                        <a:rPr lang="fr-FR" sz="1000" kern="1200" dirty="0">
                          <a:solidFill>
                            <a:schemeClr val="bg1"/>
                          </a:solidFill>
                          <a:effectLst/>
                          <a:latin typeface="+mn-lt"/>
                          <a:ea typeface="+mn-ea"/>
                          <a:cs typeface="+mn-cs"/>
                        </a:rPr>
                      </a:br>
                      <a:r>
                        <a:rPr lang="fr-FR" sz="1000" kern="1200" dirty="0">
                          <a:solidFill>
                            <a:schemeClr val="bg1"/>
                          </a:solidFill>
                          <a:effectLst/>
                          <a:latin typeface="+mn-lt"/>
                          <a:ea typeface="+mn-ea"/>
                          <a:cs typeface="+mn-cs"/>
                        </a:rPr>
                        <a:t>(N=83)</a:t>
                      </a:r>
                    </a:p>
                  </a:txBody>
                  <a:tcPr marT="18000" marB="18000" anchor="ctr"/>
                </a:tc>
                <a:tc>
                  <a:txBody>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lang="fr-FR" sz="1000" kern="1200" dirty="0" err="1">
                          <a:solidFill>
                            <a:schemeClr val="bg1"/>
                          </a:solidFill>
                          <a:effectLst/>
                          <a:latin typeface="+mn-lt"/>
                          <a:ea typeface="+mn-ea"/>
                          <a:cs typeface="+mn-cs"/>
                        </a:rPr>
                        <a:t>sAML</a:t>
                      </a:r>
                      <a:br>
                        <a:rPr lang="fr-FR" sz="1000" kern="1200" dirty="0">
                          <a:solidFill>
                            <a:schemeClr val="bg1"/>
                          </a:solidFill>
                          <a:effectLst/>
                          <a:latin typeface="+mn-lt"/>
                          <a:ea typeface="+mn-ea"/>
                          <a:cs typeface="+mn-cs"/>
                        </a:rPr>
                      </a:br>
                      <a:r>
                        <a:rPr lang="fr-FR" sz="1000" kern="1200" dirty="0">
                          <a:solidFill>
                            <a:schemeClr val="bg1"/>
                          </a:solidFill>
                          <a:effectLst/>
                          <a:latin typeface="+mn-lt"/>
                          <a:ea typeface="+mn-ea"/>
                          <a:cs typeface="+mn-cs"/>
                        </a:rPr>
                        <a:t>(N=33)</a:t>
                      </a:r>
                    </a:p>
                  </a:txBody>
                  <a:tcPr marT="18000" marB="18000" anchor="ctr"/>
                </a:tc>
                <a:tc>
                  <a:txBody>
                    <a:bodyPr/>
                    <a:lstStyle/>
                    <a:p>
                      <a:pPr algn="ctr">
                        <a:lnSpc>
                          <a:spcPct val="75000"/>
                        </a:lnSpc>
                        <a:buNone/>
                      </a:pPr>
                      <a:r>
                        <a:rPr lang="fr-FR" sz="1000" kern="1200" dirty="0">
                          <a:solidFill>
                            <a:schemeClr val="bg1"/>
                          </a:solidFill>
                          <a:effectLst/>
                          <a:latin typeface="+mn-lt"/>
                          <a:ea typeface="+mn-ea"/>
                          <a:cs typeface="+mn-cs"/>
                        </a:rPr>
                        <a:t>R/R AML</a:t>
                      </a:r>
                    </a:p>
                    <a:p>
                      <a:pPr algn="ctr">
                        <a:lnSpc>
                          <a:spcPct val="75000"/>
                        </a:lnSpc>
                        <a:buNone/>
                      </a:pPr>
                      <a:r>
                        <a:rPr lang="fr-FR" sz="1000" kern="1200" dirty="0">
                          <a:solidFill>
                            <a:schemeClr val="bg1"/>
                          </a:solidFill>
                          <a:effectLst/>
                          <a:latin typeface="+mn-lt"/>
                          <a:ea typeface="+mn-ea"/>
                          <a:cs typeface="+mn-cs"/>
                        </a:rPr>
                        <a:t>(N=36)</a:t>
                      </a:r>
                    </a:p>
                  </a:txBody>
                  <a:tcPr marT="18000" marB="18000" anchor="ctr"/>
                </a:tc>
                <a:extLst>
                  <a:ext uri="{0D108BD9-81ED-4DB2-BD59-A6C34878D82A}">
                    <a16:rowId xmlns:a16="http://schemas.microsoft.com/office/drawing/2014/main" val="4147150248"/>
                  </a:ext>
                </a:extLst>
              </a:tr>
              <a:tr h="156331">
                <a:tc gridSpan="4">
                  <a:txBody>
                    <a:bodyPr/>
                    <a:lstStyle/>
                    <a:p>
                      <a:pPr>
                        <a:lnSpc>
                          <a:spcPct val="75000"/>
                        </a:lnSpc>
                        <a:buNone/>
                      </a:pPr>
                      <a:r>
                        <a:rPr lang="fr-FR" sz="1000" b="1" dirty="0" err="1">
                          <a:effectLst/>
                          <a:latin typeface="+mn-lt"/>
                        </a:rPr>
                        <a:t>Cytogenetic</a:t>
                      </a:r>
                      <a:r>
                        <a:rPr lang="fr-FR" sz="1000" b="1" dirty="0">
                          <a:effectLst/>
                          <a:latin typeface="+mn-lt"/>
                        </a:rPr>
                        <a:t> </a:t>
                      </a:r>
                      <a:r>
                        <a:rPr lang="fr-FR" sz="1000" b="1" dirty="0" err="1">
                          <a:effectLst/>
                          <a:latin typeface="+mn-lt"/>
                        </a:rPr>
                        <a:t>alterations</a:t>
                      </a:r>
                      <a:endParaRPr lang="fr-FR" sz="1000" b="1" dirty="0">
                        <a:effectLst/>
                        <a:latin typeface="+mn-lt"/>
                      </a:endParaRPr>
                    </a:p>
                  </a:txBody>
                  <a:tcPr marT="18000" marB="1800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61846225"/>
                  </a:ext>
                </a:extLst>
              </a:tr>
              <a:tr h="156331">
                <a:tc>
                  <a:txBody>
                    <a:bodyPr/>
                    <a:lstStyle/>
                    <a:p>
                      <a:pPr>
                        <a:lnSpc>
                          <a:spcPct val="75000"/>
                        </a:lnSpc>
                        <a:buNone/>
                      </a:pPr>
                      <a:r>
                        <a:rPr lang="fr-FR" sz="1000" dirty="0">
                          <a:effectLst/>
                          <a:latin typeface="+mn-lt"/>
                        </a:rPr>
                        <a:t>   Normal </a:t>
                      </a:r>
                      <a:r>
                        <a:rPr lang="fr-FR" sz="1000" dirty="0" err="1">
                          <a:effectLst/>
                          <a:latin typeface="+mn-lt"/>
                        </a:rPr>
                        <a:t>karyotype</a:t>
                      </a:r>
                      <a:endParaRPr lang="fr-FR" sz="1000" dirty="0">
                        <a:effectLst/>
                        <a:latin typeface="+mn-lt"/>
                      </a:endParaRPr>
                    </a:p>
                  </a:txBody>
                  <a:tcPr marT="18000" marB="18000" anchor="ctr"/>
                </a:tc>
                <a:tc>
                  <a:txBody>
                    <a:bodyPr/>
                    <a:lstStyle/>
                    <a:p>
                      <a:pPr algn="ctr">
                        <a:lnSpc>
                          <a:spcPct val="75000"/>
                        </a:lnSpc>
                        <a:buNone/>
                      </a:pPr>
                      <a:r>
                        <a:rPr lang="fr-FR" sz="1000" dirty="0">
                          <a:effectLst/>
                          <a:latin typeface="+mn-lt"/>
                        </a:rPr>
                        <a:t>35 (42%)</a:t>
                      </a:r>
                    </a:p>
                  </a:txBody>
                  <a:tcPr marT="18000" marB="18000" anchor="ctr"/>
                </a:tc>
                <a:tc>
                  <a:txBody>
                    <a:bodyPr/>
                    <a:lstStyle/>
                    <a:p>
                      <a:pPr algn="ctr">
                        <a:lnSpc>
                          <a:spcPct val="75000"/>
                        </a:lnSpc>
                        <a:buNone/>
                      </a:pPr>
                      <a:r>
                        <a:rPr lang="fr-FR" sz="1000" dirty="0">
                          <a:effectLst/>
                          <a:latin typeface="+mn-lt"/>
                        </a:rPr>
                        <a:t>22 (67%)</a:t>
                      </a:r>
                    </a:p>
                  </a:txBody>
                  <a:tcPr marT="18000" marB="18000" anchor="ctr"/>
                </a:tc>
                <a:tc>
                  <a:txBody>
                    <a:bodyPr/>
                    <a:lstStyle/>
                    <a:p>
                      <a:pPr algn="ctr">
                        <a:lnSpc>
                          <a:spcPct val="75000"/>
                        </a:lnSpc>
                        <a:buNone/>
                      </a:pPr>
                      <a:r>
                        <a:rPr lang="fr-FR" sz="1000" dirty="0">
                          <a:effectLst/>
                          <a:latin typeface="+mn-lt"/>
                        </a:rPr>
                        <a:t>15 (42%)</a:t>
                      </a:r>
                    </a:p>
                  </a:txBody>
                  <a:tcPr marT="18000" marB="18000" anchor="ctr"/>
                </a:tc>
                <a:extLst>
                  <a:ext uri="{0D108BD9-81ED-4DB2-BD59-A6C34878D82A}">
                    <a16:rowId xmlns:a16="http://schemas.microsoft.com/office/drawing/2014/main" val="3428196125"/>
                  </a:ext>
                </a:extLst>
              </a:tr>
              <a:tr h="156331">
                <a:tc>
                  <a:txBody>
                    <a:bodyPr/>
                    <a:lstStyle/>
                    <a:p>
                      <a:pPr>
                        <a:lnSpc>
                          <a:spcPct val="75000"/>
                        </a:lnSpc>
                        <a:buNone/>
                      </a:pPr>
                      <a:r>
                        <a:rPr lang="fr-FR" sz="1000" dirty="0">
                          <a:effectLst/>
                          <a:latin typeface="+mn-lt"/>
                        </a:rPr>
                        <a:t>   Adverse </a:t>
                      </a:r>
                      <a:r>
                        <a:rPr lang="fr-FR" sz="1000" dirty="0" err="1">
                          <a:effectLst/>
                          <a:latin typeface="+mn-lt"/>
                        </a:rPr>
                        <a:t>risk</a:t>
                      </a:r>
                      <a:r>
                        <a:rPr lang="fr-FR" sz="1000" dirty="0">
                          <a:effectLst/>
                          <a:latin typeface="+mn-lt"/>
                        </a:rPr>
                        <a:t> </a:t>
                      </a:r>
                      <a:r>
                        <a:rPr lang="fr-FR" sz="1000" dirty="0" err="1">
                          <a:effectLst/>
                          <a:latin typeface="+mn-lt"/>
                        </a:rPr>
                        <a:t>karyotype</a:t>
                      </a:r>
                      <a:endParaRPr lang="fr-FR" sz="1000" dirty="0">
                        <a:effectLst/>
                        <a:latin typeface="+mn-lt"/>
                      </a:endParaRPr>
                    </a:p>
                  </a:txBody>
                  <a:tcPr marT="18000" marB="18000" anchor="ctr"/>
                </a:tc>
                <a:tc>
                  <a:txBody>
                    <a:bodyPr/>
                    <a:lstStyle/>
                    <a:p>
                      <a:pPr algn="ctr">
                        <a:lnSpc>
                          <a:spcPct val="75000"/>
                        </a:lnSpc>
                        <a:buNone/>
                      </a:pPr>
                      <a:r>
                        <a:rPr lang="fr-FR" sz="1000" dirty="0">
                          <a:effectLst/>
                          <a:latin typeface="+mn-lt"/>
                        </a:rPr>
                        <a:t>24 (29%)</a:t>
                      </a:r>
                    </a:p>
                  </a:txBody>
                  <a:tcPr marT="18000" marB="18000" anchor="ctr"/>
                </a:tc>
                <a:tc>
                  <a:txBody>
                    <a:bodyPr/>
                    <a:lstStyle/>
                    <a:p>
                      <a:pPr algn="ctr">
                        <a:lnSpc>
                          <a:spcPct val="75000"/>
                        </a:lnSpc>
                        <a:buNone/>
                      </a:pPr>
                      <a:r>
                        <a:rPr lang="fr-FR" sz="1000" dirty="0">
                          <a:effectLst/>
                          <a:latin typeface="+mn-lt"/>
                        </a:rPr>
                        <a:t>9 (27%)</a:t>
                      </a:r>
                    </a:p>
                  </a:txBody>
                  <a:tcPr marT="18000" marB="18000" anchor="ctr"/>
                </a:tc>
                <a:tc>
                  <a:txBody>
                    <a:bodyPr/>
                    <a:lstStyle/>
                    <a:p>
                      <a:pPr algn="ctr">
                        <a:lnSpc>
                          <a:spcPct val="75000"/>
                        </a:lnSpc>
                        <a:buNone/>
                      </a:pPr>
                      <a:r>
                        <a:rPr lang="fr-FR" sz="1000" dirty="0">
                          <a:effectLst/>
                          <a:latin typeface="+mn-lt"/>
                        </a:rPr>
                        <a:t>7 (19%)</a:t>
                      </a:r>
                    </a:p>
                  </a:txBody>
                  <a:tcPr marT="18000" marB="18000" anchor="ctr"/>
                </a:tc>
                <a:extLst>
                  <a:ext uri="{0D108BD9-81ED-4DB2-BD59-A6C34878D82A}">
                    <a16:rowId xmlns:a16="http://schemas.microsoft.com/office/drawing/2014/main" val="99048954"/>
                  </a:ext>
                </a:extLst>
              </a:tr>
              <a:tr h="156331">
                <a:tc>
                  <a:txBody>
                    <a:bodyPr/>
                    <a:lstStyle/>
                    <a:p>
                      <a:pPr>
                        <a:lnSpc>
                          <a:spcPct val="75000"/>
                        </a:lnSpc>
                        <a:buNone/>
                      </a:pPr>
                      <a:r>
                        <a:rPr lang="fr-FR" sz="1000" dirty="0">
                          <a:effectLst/>
                          <a:latin typeface="+mn-lt"/>
                        </a:rPr>
                        <a:t>      </a:t>
                      </a:r>
                      <a:r>
                        <a:rPr lang="fr-FR" sz="1000" dirty="0" err="1">
                          <a:effectLst/>
                          <a:latin typeface="+mn-lt"/>
                        </a:rPr>
                        <a:t>del</a:t>
                      </a:r>
                      <a:r>
                        <a:rPr lang="fr-FR" sz="1000" dirty="0">
                          <a:effectLst/>
                          <a:latin typeface="+mn-lt"/>
                        </a:rPr>
                        <a:t>(5) or </a:t>
                      </a:r>
                      <a:r>
                        <a:rPr lang="fr-FR" sz="1000" dirty="0" err="1">
                          <a:effectLst/>
                          <a:latin typeface="+mn-lt"/>
                        </a:rPr>
                        <a:t>del</a:t>
                      </a:r>
                      <a:r>
                        <a:rPr lang="fr-FR" sz="1000" dirty="0">
                          <a:effectLst/>
                          <a:latin typeface="+mn-lt"/>
                        </a:rPr>
                        <a:t> (5q)</a:t>
                      </a:r>
                    </a:p>
                  </a:txBody>
                  <a:tcPr marT="18000" marB="18000" anchor="ctr"/>
                </a:tc>
                <a:tc>
                  <a:txBody>
                    <a:bodyPr/>
                    <a:lstStyle/>
                    <a:p>
                      <a:pPr algn="ctr">
                        <a:lnSpc>
                          <a:spcPct val="75000"/>
                        </a:lnSpc>
                        <a:buNone/>
                      </a:pPr>
                      <a:r>
                        <a:rPr lang="fr-FR" sz="1000" dirty="0">
                          <a:effectLst/>
                          <a:latin typeface="+mn-lt"/>
                        </a:rPr>
                        <a:t>10 (12%)</a:t>
                      </a:r>
                    </a:p>
                  </a:txBody>
                  <a:tcPr marT="18000" marB="18000" anchor="ctr"/>
                </a:tc>
                <a:tc>
                  <a:txBody>
                    <a:bodyPr/>
                    <a:lstStyle/>
                    <a:p>
                      <a:pPr algn="ctr">
                        <a:lnSpc>
                          <a:spcPct val="75000"/>
                        </a:lnSpc>
                        <a:buNone/>
                      </a:pPr>
                      <a:r>
                        <a:rPr lang="fr-FR" sz="1000" dirty="0">
                          <a:effectLst/>
                          <a:latin typeface="+mn-lt"/>
                        </a:rPr>
                        <a:t>3 (9%)</a:t>
                      </a:r>
                    </a:p>
                  </a:txBody>
                  <a:tcPr marT="18000" marB="18000" anchor="ctr"/>
                </a:tc>
                <a:tc>
                  <a:txBody>
                    <a:bodyPr/>
                    <a:lstStyle/>
                    <a:p>
                      <a:pPr algn="ctr">
                        <a:lnSpc>
                          <a:spcPct val="75000"/>
                        </a:lnSpc>
                        <a:buNone/>
                      </a:pPr>
                      <a:r>
                        <a:rPr lang="fr-FR" sz="1000">
                          <a:effectLst/>
                          <a:latin typeface="+mn-lt"/>
                        </a:rPr>
                        <a:t>0 (0%)</a:t>
                      </a:r>
                    </a:p>
                  </a:txBody>
                  <a:tcPr marT="18000" marB="18000" anchor="ctr"/>
                </a:tc>
                <a:extLst>
                  <a:ext uri="{0D108BD9-81ED-4DB2-BD59-A6C34878D82A}">
                    <a16:rowId xmlns:a16="http://schemas.microsoft.com/office/drawing/2014/main" val="3405524730"/>
                  </a:ext>
                </a:extLst>
              </a:tr>
              <a:tr h="156331">
                <a:tc>
                  <a:txBody>
                    <a:bodyPr/>
                    <a:lstStyle/>
                    <a:p>
                      <a:pPr>
                        <a:lnSpc>
                          <a:spcPct val="75000"/>
                        </a:lnSpc>
                        <a:buNone/>
                      </a:pPr>
                      <a:r>
                        <a:rPr lang="fr-FR" sz="1000" dirty="0">
                          <a:effectLst/>
                          <a:latin typeface="+mn-lt"/>
                        </a:rPr>
                        <a:t>      </a:t>
                      </a:r>
                      <a:r>
                        <a:rPr lang="fr-FR" sz="1000" dirty="0" err="1">
                          <a:effectLst/>
                          <a:latin typeface="+mn-lt"/>
                        </a:rPr>
                        <a:t>del</a:t>
                      </a:r>
                      <a:r>
                        <a:rPr lang="fr-FR" sz="1000" dirty="0">
                          <a:effectLst/>
                          <a:latin typeface="+mn-lt"/>
                        </a:rPr>
                        <a:t>(7) or </a:t>
                      </a:r>
                      <a:r>
                        <a:rPr lang="fr-FR" sz="1000" dirty="0" err="1">
                          <a:effectLst/>
                          <a:latin typeface="+mn-lt"/>
                        </a:rPr>
                        <a:t>del</a:t>
                      </a:r>
                      <a:r>
                        <a:rPr lang="fr-FR" sz="1000" dirty="0">
                          <a:effectLst/>
                          <a:latin typeface="+mn-lt"/>
                        </a:rPr>
                        <a:t> (7q)</a:t>
                      </a:r>
                    </a:p>
                  </a:txBody>
                  <a:tcPr marT="18000" marB="18000" anchor="ctr"/>
                </a:tc>
                <a:tc>
                  <a:txBody>
                    <a:bodyPr/>
                    <a:lstStyle/>
                    <a:p>
                      <a:pPr algn="ctr">
                        <a:lnSpc>
                          <a:spcPct val="75000"/>
                        </a:lnSpc>
                        <a:buNone/>
                      </a:pPr>
                      <a:r>
                        <a:rPr lang="fr-FR" sz="1000" dirty="0">
                          <a:effectLst/>
                          <a:latin typeface="+mn-lt"/>
                        </a:rPr>
                        <a:t>9 (11%)</a:t>
                      </a:r>
                    </a:p>
                  </a:txBody>
                  <a:tcPr marT="18000" marB="18000" anchor="ctr"/>
                </a:tc>
                <a:tc>
                  <a:txBody>
                    <a:bodyPr/>
                    <a:lstStyle/>
                    <a:p>
                      <a:pPr algn="ctr">
                        <a:lnSpc>
                          <a:spcPct val="75000"/>
                        </a:lnSpc>
                        <a:buNone/>
                      </a:pPr>
                      <a:r>
                        <a:rPr lang="fr-FR" sz="1000" dirty="0">
                          <a:effectLst/>
                          <a:latin typeface="+mn-lt"/>
                        </a:rPr>
                        <a:t>7 (21%)</a:t>
                      </a:r>
                    </a:p>
                  </a:txBody>
                  <a:tcPr marT="18000" marB="18000" anchor="ctr"/>
                </a:tc>
                <a:tc>
                  <a:txBody>
                    <a:bodyPr/>
                    <a:lstStyle/>
                    <a:p>
                      <a:pPr algn="ctr">
                        <a:lnSpc>
                          <a:spcPct val="75000"/>
                        </a:lnSpc>
                        <a:buNone/>
                      </a:pPr>
                      <a:r>
                        <a:rPr lang="fr-FR" sz="1000" dirty="0">
                          <a:effectLst/>
                          <a:latin typeface="+mn-lt"/>
                        </a:rPr>
                        <a:t>2 (6%)</a:t>
                      </a:r>
                    </a:p>
                  </a:txBody>
                  <a:tcPr marT="18000" marB="18000" anchor="ctr"/>
                </a:tc>
                <a:extLst>
                  <a:ext uri="{0D108BD9-81ED-4DB2-BD59-A6C34878D82A}">
                    <a16:rowId xmlns:a16="http://schemas.microsoft.com/office/drawing/2014/main" val="3818746442"/>
                  </a:ext>
                </a:extLst>
              </a:tr>
              <a:tr h="156331">
                <a:tc>
                  <a:txBody>
                    <a:bodyPr/>
                    <a:lstStyle/>
                    <a:p>
                      <a:pPr>
                        <a:lnSpc>
                          <a:spcPct val="75000"/>
                        </a:lnSpc>
                        <a:buNone/>
                      </a:pPr>
                      <a:r>
                        <a:rPr lang="fr-FR" sz="1000" dirty="0">
                          <a:effectLst/>
                          <a:latin typeface="+mn-lt"/>
                        </a:rPr>
                        <a:t>      </a:t>
                      </a:r>
                      <a:r>
                        <a:rPr lang="fr-FR" sz="1000" dirty="0" err="1">
                          <a:effectLst/>
                          <a:latin typeface="+mn-lt"/>
                        </a:rPr>
                        <a:t>del</a:t>
                      </a:r>
                      <a:r>
                        <a:rPr lang="fr-FR" sz="1000" dirty="0">
                          <a:effectLst/>
                          <a:latin typeface="+mn-lt"/>
                        </a:rPr>
                        <a:t>(17p) / </a:t>
                      </a:r>
                      <a:r>
                        <a:rPr lang="fr-FR" sz="1000" dirty="0" err="1">
                          <a:effectLst/>
                          <a:latin typeface="+mn-lt"/>
                        </a:rPr>
                        <a:t>abn</a:t>
                      </a:r>
                      <a:r>
                        <a:rPr lang="fr-FR" sz="1000" dirty="0">
                          <a:effectLst/>
                          <a:latin typeface="+mn-lt"/>
                        </a:rPr>
                        <a:t>(17p)</a:t>
                      </a:r>
                    </a:p>
                  </a:txBody>
                  <a:tcPr marT="18000" marB="18000" anchor="ctr"/>
                </a:tc>
                <a:tc>
                  <a:txBody>
                    <a:bodyPr/>
                    <a:lstStyle/>
                    <a:p>
                      <a:pPr algn="ctr">
                        <a:lnSpc>
                          <a:spcPct val="75000"/>
                        </a:lnSpc>
                        <a:buNone/>
                      </a:pPr>
                      <a:r>
                        <a:rPr lang="fr-FR" sz="1000">
                          <a:effectLst/>
                          <a:latin typeface="+mn-lt"/>
                        </a:rPr>
                        <a:t>6 (7%)</a:t>
                      </a:r>
                    </a:p>
                  </a:txBody>
                  <a:tcPr marT="18000" marB="18000" anchor="ctr"/>
                </a:tc>
                <a:tc>
                  <a:txBody>
                    <a:bodyPr/>
                    <a:lstStyle/>
                    <a:p>
                      <a:pPr algn="ctr">
                        <a:lnSpc>
                          <a:spcPct val="75000"/>
                        </a:lnSpc>
                        <a:buNone/>
                      </a:pPr>
                      <a:r>
                        <a:rPr lang="fr-FR" sz="1000">
                          <a:effectLst/>
                          <a:latin typeface="+mn-lt"/>
                        </a:rPr>
                        <a:t>2 (6%)</a:t>
                      </a:r>
                    </a:p>
                  </a:txBody>
                  <a:tcPr marT="18000" marB="18000" anchor="ctr"/>
                </a:tc>
                <a:tc>
                  <a:txBody>
                    <a:bodyPr/>
                    <a:lstStyle/>
                    <a:p>
                      <a:pPr algn="ctr">
                        <a:lnSpc>
                          <a:spcPct val="75000"/>
                        </a:lnSpc>
                        <a:buNone/>
                      </a:pPr>
                      <a:r>
                        <a:rPr lang="fr-FR" sz="1000" dirty="0">
                          <a:effectLst/>
                          <a:latin typeface="+mn-lt"/>
                        </a:rPr>
                        <a:t>2 (6%)</a:t>
                      </a:r>
                    </a:p>
                  </a:txBody>
                  <a:tcPr marT="18000" marB="18000" anchor="ctr"/>
                </a:tc>
                <a:extLst>
                  <a:ext uri="{0D108BD9-81ED-4DB2-BD59-A6C34878D82A}">
                    <a16:rowId xmlns:a16="http://schemas.microsoft.com/office/drawing/2014/main" val="3982259330"/>
                  </a:ext>
                </a:extLst>
              </a:tr>
              <a:tr h="156331">
                <a:tc>
                  <a:txBody>
                    <a:bodyPr/>
                    <a:lstStyle/>
                    <a:p>
                      <a:pPr>
                        <a:lnSpc>
                          <a:spcPct val="75000"/>
                        </a:lnSpc>
                        <a:buNone/>
                      </a:pPr>
                      <a:r>
                        <a:rPr lang="fr-FR" sz="1000" dirty="0">
                          <a:effectLst/>
                          <a:latin typeface="+mn-lt"/>
                        </a:rPr>
                        <a:t>      </a:t>
                      </a:r>
                      <a:r>
                        <a:rPr lang="fr-FR" sz="1000" dirty="0" err="1">
                          <a:effectLst/>
                          <a:latin typeface="+mn-lt"/>
                        </a:rPr>
                        <a:t>Complex</a:t>
                      </a:r>
                      <a:r>
                        <a:rPr lang="fr-FR" sz="1000" dirty="0">
                          <a:effectLst/>
                          <a:latin typeface="+mn-lt"/>
                        </a:rPr>
                        <a:t> </a:t>
                      </a:r>
                      <a:r>
                        <a:rPr lang="fr-FR" sz="1000" dirty="0" err="1">
                          <a:effectLst/>
                          <a:latin typeface="+mn-lt"/>
                        </a:rPr>
                        <a:t>karyotype</a:t>
                      </a:r>
                      <a:endParaRPr lang="fr-FR" sz="1000" dirty="0">
                        <a:effectLst/>
                        <a:latin typeface="+mn-lt"/>
                      </a:endParaRPr>
                    </a:p>
                  </a:txBody>
                  <a:tcPr marT="18000" marB="18000" anchor="ctr"/>
                </a:tc>
                <a:tc>
                  <a:txBody>
                    <a:bodyPr/>
                    <a:lstStyle/>
                    <a:p>
                      <a:pPr algn="ctr">
                        <a:lnSpc>
                          <a:spcPct val="75000"/>
                        </a:lnSpc>
                        <a:buNone/>
                      </a:pPr>
                      <a:r>
                        <a:rPr lang="fr-FR" sz="1000" dirty="0">
                          <a:effectLst/>
                          <a:latin typeface="+mn-lt"/>
                        </a:rPr>
                        <a:t>17 (20%)</a:t>
                      </a:r>
                    </a:p>
                  </a:txBody>
                  <a:tcPr marT="18000" marB="18000" anchor="ctr"/>
                </a:tc>
                <a:tc>
                  <a:txBody>
                    <a:bodyPr/>
                    <a:lstStyle/>
                    <a:p>
                      <a:pPr algn="ctr">
                        <a:lnSpc>
                          <a:spcPct val="75000"/>
                        </a:lnSpc>
                        <a:buNone/>
                      </a:pPr>
                      <a:r>
                        <a:rPr lang="fr-FR" sz="1000">
                          <a:effectLst/>
                          <a:latin typeface="+mn-lt"/>
                        </a:rPr>
                        <a:t>3 (9%)</a:t>
                      </a:r>
                    </a:p>
                  </a:txBody>
                  <a:tcPr marT="18000" marB="18000" anchor="ctr"/>
                </a:tc>
                <a:tc>
                  <a:txBody>
                    <a:bodyPr/>
                    <a:lstStyle/>
                    <a:p>
                      <a:pPr algn="ctr">
                        <a:lnSpc>
                          <a:spcPct val="75000"/>
                        </a:lnSpc>
                        <a:buNone/>
                      </a:pPr>
                      <a:r>
                        <a:rPr lang="fr-FR" sz="1000" dirty="0">
                          <a:effectLst/>
                          <a:latin typeface="+mn-lt"/>
                        </a:rPr>
                        <a:t>3 (8%)</a:t>
                      </a:r>
                    </a:p>
                  </a:txBody>
                  <a:tcPr marT="18000" marB="18000" anchor="ctr"/>
                </a:tc>
                <a:extLst>
                  <a:ext uri="{0D108BD9-81ED-4DB2-BD59-A6C34878D82A}">
                    <a16:rowId xmlns:a16="http://schemas.microsoft.com/office/drawing/2014/main" val="2291113424"/>
                  </a:ext>
                </a:extLst>
              </a:tr>
              <a:tr h="156331">
                <a:tc gridSpan="4">
                  <a:txBody>
                    <a:bodyPr/>
                    <a:lstStyle/>
                    <a:p>
                      <a:pPr>
                        <a:lnSpc>
                          <a:spcPct val="75000"/>
                        </a:lnSpc>
                        <a:buNone/>
                      </a:pPr>
                      <a:r>
                        <a:rPr lang="fr-FR" sz="1000" b="1" dirty="0" err="1">
                          <a:effectLst/>
                          <a:latin typeface="+mn-lt"/>
                        </a:rPr>
                        <a:t>Somatic</a:t>
                      </a:r>
                      <a:r>
                        <a:rPr lang="fr-FR" sz="1000" b="1" dirty="0">
                          <a:effectLst/>
                          <a:latin typeface="+mn-lt"/>
                        </a:rPr>
                        <a:t> mutations</a:t>
                      </a:r>
                    </a:p>
                  </a:txBody>
                  <a:tcPr marT="18000" marB="1800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46488945"/>
                  </a:ext>
                </a:extLst>
              </a:tr>
              <a:tr h="156331">
                <a:tc>
                  <a:txBody>
                    <a:bodyPr/>
                    <a:lstStyle/>
                    <a:p>
                      <a:pPr>
                        <a:lnSpc>
                          <a:spcPct val="75000"/>
                        </a:lnSpc>
                        <a:buNone/>
                      </a:pPr>
                      <a:r>
                        <a:rPr lang="fr-FR" sz="1000" dirty="0">
                          <a:effectLst/>
                          <a:latin typeface="+mn-lt"/>
                        </a:rPr>
                        <a:t>   NPM1</a:t>
                      </a:r>
                    </a:p>
                  </a:txBody>
                  <a:tcPr marT="18000" marB="18000" anchor="ctr"/>
                </a:tc>
                <a:tc>
                  <a:txBody>
                    <a:bodyPr/>
                    <a:lstStyle/>
                    <a:p>
                      <a:pPr algn="ctr">
                        <a:lnSpc>
                          <a:spcPct val="75000"/>
                        </a:lnSpc>
                        <a:buNone/>
                      </a:pPr>
                      <a:r>
                        <a:rPr lang="fr-FR" sz="1000" dirty="0">
                          <a:effectLst/>
                          <a:latin typeface="+mn-lt"/>
                        </a:rPr>
                        <a:t>14 (17%)</a:t>
                      </a:r>
                    </a:p>
                  </a:txBody>
                  <a:tcPr marT="18000" marB="18000" anchor="ctr"/>
                </a:tc>
                <a:tc>
                  <a:txBody>
                    <a:bodyPr/>
                    <a:lstStyle/>
                    <a:p>
                      <a:pPr algn="ctr">
                        <a:lnSpc>
                          <a:spcPct val="75000"/>
                        </a:lnSpc>
                        <a:buNone/>
                      </a:pPr>
                      <a:r>
                        <a:rPr lang="fr-FR" sz="1000">
                          <a:effectLst/>
                          <a:latin typeface="+mn-lt"/>
                        </a:rPr>
                        <a:t>3 (9%)</a:t>
                      </a:r>
                    </a:p>
                  </a:txBody>
                  <a:tcPr marT="18000" marB="18000" anchor="ctr"/>
                </a:tc>
                <a:tc>
                  <a:txBody>
                    <a:bodyPr/>
                    <a:lstStyle/>
                    <a:p>
                      <a:pPr algn="ctr">
                        <a:lnSpc>
                          <a:spcPct val="75000"/>
                        </a:lnSpc>
                        <a:buNone/>
                      </a:pPr>
                      <a:r>
                        <a:rPr lang="fr-FR" sz="1000">
                          <a:effectLst/>
                          <a:latin typeface="+mn-lt"/>
                        </a:rPr>
                        <a:t>3 (8%)</a:t>
                      </a:r>
                    </a:p>
                  </a:txBody>
                  <a:tcPr marT="18000" marB="18000" anchor="ctr"/>
                </a:tc>
                <a:extLst>
                  <a:ext uri="{0D108BD9-81ED-4DB2-BD59-A6C34878D82A}">
                    <a16:rowId xmlns:a16="http://schemas.microsoft.com/office/drawing/2014/main" val="2226514464"/>
                  </a:ext>
                </a:extLst>
              </a:tr>
              <a:tr h="156331">
                <a:tc>
                  <a:txBody>
                    <a:bodyPr/>
                    <a:lstStyle/>
                    <a:p>
                      <a:pPr>
                        <a:lnSpc>
                          <a:spcPct val="75000"/>
                        </a:lnSpc>
                        <a:buNone/>
                      </a:pPr>
                      <a:r>
                        <a:rPr lang="fr-FR" sz="1000" dirty="0">
                          <a:effectLst/>
                          <a:latin typeface="+mn-lt"/>
                        </a:rPr>
                        <a:t>   IDH1</a:t>
                      </a:r>
                    </a:p>
                  </a:txBody>
                  <a:tcPr marT="18000" marB="18000" anchor="ctr"/>
                </a:tc>
                <a:tc>
                  <a:txBody>
                    <a:bodyPr/>
                    <a:lstStyle/>
                    <a:p>
                      <a:pPr algn="ctr">
                        <a:lnSpc>
                          <a:spcPct val="75000"/>
                        </a:lnSpc>
                        <a:buNone/>
                      </a:pPr>
                      <a:r>
                        <a:rPr lang="fr-FR" sz="1000" dirty="0">
                          <a:effectLst/>
                          <a:latin typeface="+mn-lt"/>
                        </a:rPr>
                        <a:t>8 (10%)</a:t>
                      </a:r>
                    </a:p>
                  </a:txBody>
                  <a:tcPr marT="18000" marB="18000" anchor="ctr"/>
                </a:tc>
                <a:tc>
                  <a:txBody>
                    <a:bodyPr/>
                    <a:lstStyle/>
                    <a:p>
                      <a:pPr algn="ctr">
                        <a:lnSpc>
                          <a:spcPct val="75000"/>
                        </a:lnSpc>
                        <a:buNone/>
                      </a:pPr>
                      <a:r>
                        <a:rPr lang="fr-FR" sz="1000" dirty="0">
                          <a:effectLst/>
                          <a:latin typeface="+mn-lt"/>
                        </a:rPr>
                        <a:t>2 (6%)</a:t>
                      </a:r>
                    </a:p>
                  </a:txBody>
                  <a:tcPr marT="18000" marB="18000" anchor="ctr"/>
                </a:tc>
                <a:tc>
                  <a:txBody>
                    <a:bodyPr/>
                    <a:lstStyle/>
                    <a:p>
                      <a:pPr algn="ctr">
                        <a:lnSpc>
                          <a:spcPct val="75000"/>
                        </a:lnSpc>
                        <a:buNone/>
                      </a:pPr>
                      <a:r>
                        <a:rPr lang="fr-FR" sz="1000">
                          <a:effectLst/>
                          <a:latin typeface="+mn-lt"/>
                        </a:rPr>
                        <a:t>3 (8%)</a:t>
                      </a:r>
                    </a:p>
                  </a:txBody>
                  <a:tcPr marT="18000" marB="18000" anchor="ctr"/>
                </a:tc>
                <a:extLst>
                  <a:ext uri="{0D108BD9-81ED-4DB2-BD59-A6C34878D82A}">
                    <a16:rowId xmlns:a16="http://schemas.microsoft.com/office/drawing/2014/main" val="2419239748"/>
                  </a:ext>
                </a:extLst>
              </a:tr>
              <a:tr h="156331">
                <a:tc>
                  <a:txBody>
                    <a:bodyPr/>
                    <a:lstStyle/>
                    <a:p>
                      <a:pPr>
                        <a:lnSpc>
                          <a:spcPct val="75000"/>
                        </a:lnSpc>
                        <a:buNone/>
                      </a:pPr>
                      <a:r>
                        <a:rPr lang="fr-FR" sz="1000" dirty="0">
                          <a:effectLst/>
                          <a:latin typeface="+mn-lt"/>
                        </a:rPr>
                        <a:t>   IDH2</a:t>
                      </a:r>
                    </a:p>
                  </a:txBody>
                  <a:tcPr marT="18000" marB="18000" anchor="ctr"/>
                </a:tc>
                <a:tc>
                  <a:txBody>
                    <a:bodyPr/>
                    <a:lstStyle/>
                    <a:p>
                      <a:pPr algn="ctr">
                        <a:lnSpc>
                          <a:spcPct val="75000"/>
                        </a:lnSpc>
                        <a:buNone/>
                      </a:pPr>
                      <a:r>
                        <a:rPr lang="fr-FR" sz="1000">
                          <a:effectLst/>
                          <a:latin typeface="+mn-lt"/>
                        </a:rPr>
                        <a:t>12 (14%)</a:t>
                      </a:r>
                    </a:p>
                  </a:txBody>
                  <a:tcPr marT="18000" marB="18000" anchor="ctr"/>
                </a:tc>
                <a:tc>
                  <a:txBody>
                    <a:bodyPr/>
                    <a:lstStyle/>
                    <a:p>
                      <a:pPr algn="ctr">
                        <a:lnSpc>
                          <a:spcPct val="75000"/>
                        </a:lnSpc>
                        <a:buNone/>
                      </a:pPr>
                      <a:r>
                        <a:rPr lang="fr-FR" sz="1000" dirty="0">
                          <a:effectLst/>
                          <a:latin typeface="+mn-lt"/>
                        </a:rPr>
                        <a:t>6 (18%)</a:t>
                      </a:r>
                    </a:p>
                  </a:txBody>
                  <a:tcPr marT="18000" marB="18000" anchor="ctr"/>
                </a:tc>
                <a:tc>
                  <a:txBody>
                    <a:bodyPr/>
                    <a:lstStyle/>
                    <a:p>
                      <a:pPr algn="ctr">
                        <a:lnSpc>
                          <a:spcPct val="75000"/>
                        </a:lnSpc>
                        <a:buNone/>
                      </a:pPr>
                      <a:r>
                        <a:rPr lang="fr-FR" sz="1000" dirty="0">
                          <a:effectLst/>
                          <a:latin typeface="+mn-lt"/>
                        </a:rPr>
                        <a:t>6 (17%)</a:t>
                      </a:r>
                    </a:p>
                  </a:txBody>
                  <a:tcPr marT="18000" marB="18000" anchor="ctr"/>
                </a:tc>
                <a:extLst>
                  <a:ext uri="{0D108BD9-81ED-4DB2-BD59-A6C34878D82A}">
                    <a16:rowId xmlns:a16="http://schemas.microsoft.com/office/drawing/2014/main" val="3131717025"/>
                  </a:ext>
                </a:extLst>
              </a:tr>
              <a:tr h="156331">
                <a:tc>
                  <a:txBody>
                    <a:bodyPr/>
                    <a:lstStyle/>
                    <a:p>
                      <a:pPr>
                        <a:lnSpc>
                          <a:spcPct val="75000"/>
                        </a:lnSpc>
                        <a:buNone/>
                      </a:pPr>
                      <a:r>
                        <a:rPr lang="fr-FR" sz="1000" dirty="0">
                          <a:effectLst/>
                          <a:latin typeface="+mn-lt"/>
                        </a:rPr>
                        <a:t>   FLT3-ITD</a:t>
                      </a:r>
                    </a:p>
                  </a:txBody>
                  <a:tcPr marT="18000" marB="18000" anchor="ctr"/>
                </a:tc>
                <a:tc>
                  <a:txBody>
                    <a:bodyPr/>
                    <a:lstStyle/>
                    <a:p>
                      <a:pPr algn="ctr">
                        <a:lnSpc>
                          <a:spcPct val="75000"/>
                        </a:lnSpc>
                        <a:buNone/>
                      </a:pPr>
                      <a:r>
                        <a:rPr lang="fr-FR" sz="1000" dirty="0">
                          <a:effectLst/>
                          <a:latin typeface="+mn-lt"/>
                        </a:rPr>
                        <a:t>8 (10%)</a:t>
                      </a:r>
                    </a:p>
                  </a:txBody>
                  <a:tcPr marT="18000" marB="18000" anchor="ctr"/>
                </a:tc>
                <a:tc>
                  <a:txBody>
                    <a:bodyPr/>
                    <a:lstStyle/>
                    <a:p>
                      <a:pPr algn="ctr">
                        <a:lnSpc>
                          <a:spcPct val="75000"/>
                        </a:lnSpc>
                        <a:buNone/>
                      </a:pPr>
                      <a:r>
                        <a:rPr lang="fr-FR" sz="1000" dirty="0">
                          <a:effectLst/>
                          <a:latin typeface="+mn-lt"/>
                        </a:rPr>
                        <a:t>3 (9%)</a:t>
                      </a:r>
                    </a:p>
                  </a:txBody>
                  <a:tcPr marT="18000" marB="18000" anchor="ctr"/>
                </a:tc>
                <a:tc>
                  <a:txBody>
                    <a:bodyPr/>
                    <a:lstStyle/>
                    <a:p>
                      <a:pPr algn="ctr">
                        <a:lnSpc>
                          <a:spcPct val="75000"/>
                        </a:lnSpc>
                        <a:buNone/>
                      </a:pPr>
                      <a:r>
                        <a:rPr lang="fr-FR" sz="1000" dirty="0">
                          <a:effectLst/>
                          <a:latin typeface="+mn-lt"/>
                        </a:rPr>
                        <a:t>4 (11%)</a:t>
                      </a:r>
                    </a:p>
                  </a:txBody>
                  <a:tcPr marT="18000" marB="18000" anchor="ctr"/>
                </a:tc>
                <a:extLst>
                  <a:ext uri="{0D108BD9-81ED-4DB2-BD59-A6C34878D82A}">
                    <a16:rowId xmlns:a16="http://schemas.microsoft.com/office/drawing/2014/main" val="2446891451"/>
                  </a:ext>
                </a:extLst>
              </a:tr>
              <a:tr h="156331">
                <a:tc>
                  <a:txBody>
                    <a:bodyPr/>
                    <a:lstStyle/>
                    <a:p>
                      <a:pPr>
                        <a:lnSpc>
                          <a:spcPct val="75000"/>
                        </a:lnSpc>
                        <a:buNone/>
                      </a:pPr>
                      <a:r>
                        <a:rPr lang="fr-FR" sz="1000" dirty="0">
                          <a:effectLst/>
                          <a:latin typeface="+mn-lt"/>
                        </a:rPr>
                        <a:t>   NRAS</a:t>
                      </a:r>
                    </a:p>
                  </a:txBody>
                  <a:tcPr marT="18000" marB="18000" anchor="ctr"/>
                </a:tc>
                <a:tc>
                  <a:txBody>
                    <a:bodyPr/>
                    <a:lstStyle/>
                    <a:p>
                      <a:pPr algn="ctr">
                        <a:lnSpc>
                          <a:spcPct val="75000"/>
                        </a:lnSpc>
                        <a:buNone/>
                      </a:pPr>
                      <a:r>
                        <a:rPr lang="fr-FR" sz="1000">
                          <a:effectLst/>
                          <a:latin typeface="+mn-lt"/>
                        </a:rPr>
                        <a:t>12 (14%)</a:t>
                      </a:r>
                    </a:p>
                  </a:txBody>
                  <a:tcPr marT="18000" marB="18000" anchor="ctr"/>
                </a:tc>
                <a:tc>
                  <a:txBody>
                    <a:bodyPr/>
                    <a:lstStyle/>
                    <a:p>
                      <a:pPr algn="ctr">
                        <a:lnSpc>
                          <a:spcPct val="75000"/>
                        </a:lnSpc>
                        <a:buNone/>
                      </a:pPr>
                      <a:r>
                        <a:rPr lang="fr-FR" sz="1000" dirty="0">
                          <a:effectLst/>
                          <a:latin typeface="+mn-lt"/>
                        </a:rPr>
                        <a:t>8 (24%)</a:t>
                      </a:r>
                    </a:p>
                  </a:txBody>
                  <a:tcPr marT="18000" marB="18000" anchor="ctr"/>
                </a:tc>
                <a:tc>
                  <a:txBody>
                    <a:bodyPr/>
                    <a:lstStyle/>
                    <a:p>
                      <a:pPr algn="ctr">
                        <a:lnSpc>
                          <a:spcPct val="75000"/>
                        </a:lnSpc>
                        <a:buNone/>
                      </a:pPr>
                      <a:r>
                        <a:rPr lang="fr-FR" sz="1000">
                          <a:effectLst/>
                          <a:latin typeface="+mn-lt"/>
                        </a:rPr>
                        <a:t>3 (8%)</a:t>
                      </a:r>
                    </a:p>
                  </a:txBody>
                  <a:tcPr marT="18000" marB="18000" anchor="ctr"/>
                </a:tc>
                <a:extLst>
                  <a:ext uri="{0D108BD9-81ED-4DB2-BD59-A6C34878D82A}">
                    <a16:rowId xmlns:a16="http://schemas.microsoft.com/office/drawing/2014/main" val="4027323167"/>
                  </a:ext>
                </a:extLst>
              </a:tr>
              <a:tr h="156331">
                <a:tc>
                  <a:txBody>
                    <a:bodyPr/>
                    <a:lstStyle/>
                    <a:p>
                      <a:pPr>
                        <a:lnSpc>
                          <a:spcPct val="75000"/>
                        </a:lnSpc>
                        <a:buNone/>
                      </a:pPr>
                      <a:r>
                        <a:rPr lang="fr-FR" sz="1000" dirty="0">
                          <a:effectLst/>
                          <a:latin typeface="+mn-lt"/>
                        </a:rPr>
                        <a:t>   KRAS</a:t>
                      </a:r>
                    </a:p>
                  </a:txBody>
                  <a:tcPr marT="18000" marB="18000" anchor="ctr"/>
                </a:tc>
                <a:tc>
                  <a:txBody>
                    <a:bodyPr/>
                    <a:lstStyle/>
                    <a:p>
                      <a:pPr algn="ctr">
                        <a:lnSpc>
                          <a:spcPct val="75000"/>
                        </a:lnSpc>
                        <a:buNone/>
                      </a:pPr>
                      <a:r>
                        <a:rPr lang="fr-FR" sz="1000">
                          <a:effectLst/>
                          <a:latin typeface="+mn-lt"/>
                        </a:rPr>
                        <a:t>6 (7%)</a:t>
                      </a:r>
                    </a:p>
                  </a:txBody>
                  <a:tcPr marT="18000" marB="18000" anchor="ctr"/>
                </a:tc>
                <a:tc>
                  <a:txBody>
                    <a:bodyPr/>
                    <a:lstStyle/>
                    <a:p>
                      <a:pPr algn="ctr">
                        <a:lnSpc>
                          <a:spcPct val="75000"/>
                        </a:lnSpc>
                        <a:buNone/>
                      </a:pPr>
                      <a:r>
                        <a:rPr lang="fr-FR" sz="1000" dirty="0">
                          <a:effectLst/>
                          <a:latin typeface="+mn-lt"/>
                        </a:rPr>
                        <a:t>3 (9%)</a:t>
                      </a:r>
                    </a:p>
                  </a:txBody>
                  <a:tcPr marT="18000" marB="18000" anchor="ctr"/>
                </a:tc>
                <a:tc>
                  <a:txBody>
                    <a:bodyPr/>
                    <a:lstStyle/>
                    <a:p>
                      <a:pPr algn="ctr">
                        <a:lnSpc>
                          <a:spcPct val="75000"/>
                        </a:lnSpc>
                        <a:buNone/>
                      </a:pPr>
                      <a:r>
                        <a:rPr lang="fr-FR" sz="1000" dirty="0">
                          <a:effectLst/>
                          <a:latin typeface="+mn-lt"/>
                        </a:rPr>
                        <a:t>2 (6%)</a:t>
                      </a:r>
                    </a:p>
                  </a:txBody>
                  <a:tcPr marT="18000" marB="18000" anchor="ctr"/>
                </a:tc>
                <a:extLst>
                  <a:ext uri="{0D108BD9-81ED-4DB2-BD59-A6C34878D82A}">
                    <a16:rowId xmlns:a16="http://schemas.microsoft.com/office/drawing/2014/main" val="2887337423"/>
                  </a:ext>
                </a:extLst>
              </a:tr>
              <a:tr h="156331">
                <a:tc>
                  <a:txBody>
                    <a:bodyPr/>
                    <a:lstStyle/>
                    <a:p>
                      <a:pPr>
                        <a:lnSpc>
                          <a:spcPct val="75000"/>
                        </a:lnSpc>
                        <a:buNone/>
                      </a:pPr>
                      <a:r>
                        <a:rPr lang="fr-FR" sz="1000" dirty="0">
                          <a:effectLst/>
                          <a:latin typeface="+mn-lt"/>
                        </a:rPr>
                        <a:t>   TP53</a:t>
                      </a:r>
                    </a:p>
                  </a:txBody>
                  <a:tcPr marT="18000" marB="18000" anchor="ctr"/>
                </a:tc>
                <a:tc>
                  <a:txBody>
                    <a:bodyPr/>
                    <a:lstStyle/>
                    <a:p>
                      <a:pPr algn="ctr">
                        <a:lnSpc>
                          <a:spcPct val="75000"/>
                        </a:lnSpc>
                        <a:buNone/>
                      </a:pPr>
                      <a:r>
                        <a:rPr lang="fr-FR" sz="1000">
                          <a:effectLst/>
                          <a:latin typeface="+mn-lt"/>
                        </a:rPr>
                        <a:t>22 (27%)</a:t>
                      </a:r>
                    </a:p>
                  </a:txBody>
                  <a:tcPr marT="18000" marB="18000" anchor="ctr"/>
                </a:tc>
                <a:tc>
                  <a:txBody>
                    <a:bodyPr/>
                    <a:lstStyle/>
                    <a:p>
                      <a:pPr algn="ctr">
                        <a:lnSpc>
                          <a:spcPct val="75000"/>
                        </a:lnSpc>
                        <a:buNone/>
                      </a:pPr>
                      <a:r>
                        <a:rPr lang="fr-FR" sz="1000" dirty="0">
                          <a:effectLst/>
                          <a:latin typeface="+mn-lt"/>
                        </a:rPr>
                        <a:t>4 (12%)</a:t>
                      </a:r>
                    </a:p>
                  </a:txBody>
                  <a:tcPr marT="18000" marB="18000" anchor="ctr"/>
                </a:tc>
                <a:tc>
                  <a:txBody>
                    <a:bodyPr/>
                    <a:lstStyle/>
                    <a:p>
                      <a:pPr algn="ctr">
                        <a:lnSpc>
                          <a:spcPct val="75000"/>
                        </a:lnSpc>
                        <a:buNone/>
                      </a:pPr>
                      <a:r>
                        <a:rPr lang="fr-FR" sz="1000" dirty="0">
                          <a:effectLst/>
                          <a:latin typeface="+mn-lt"/>
                        </a:rPr>
                        <a:t>4 (11%)</a:t>
                      </a:r>
                    </a:p>
                  </a:txBody>
                  <a:tcPr marT="18000" marB="18000" anchor="ctr"/>
                </a:tc>
                <a:extLst>
                  <a:ext uri="{0D108BD9-81ED-4DB2-BD59-A6C34878D82A}">
                    <a16:rowId xmlns:a16="http://schemas.microsoft.com/office/drawing/2014/main" val="1538110537"/>
                  </a:ext>
                </a:extLst>
              </a:tr>
              <a:tr h="156331">
                <a:tc>
                  <a:txBody>
                    <a:bodyPr/>
                    <a:lstStyle/>
                    <a:p>
                      <a:pPr>
                        <a:lnSpc>
                          <a:spcPct val="75000"/>
                        </a:lnSpc>
                        <a:buNone/>
                      </a:pPr>
                      <a:r>
                        <a:rPr lang="fr-FR" sz="1000" b="1" dirty="0">
                          <a:effectLst/>
                          <a:latin typeface="+mn-lt"/>
                        </a:rPr>
                        <a:t>AML </a:t>
                      </a:r>
                      <a:r>
                        <a:rPr lang="fr-FR" sz="1000" b="1" dirty="0" err="1">
                          <a:effectLst/>
                          <a:latin typeface="+mn-lt"/>
                        </a:rPr>
                        <a:t>with</a:t>
                      </a:r>
                      <a:r>
                        <a:rPr lang="fr-FR" sz="1000" b="1" dirty="0">
                          <a:effectLst/>
                          <a:latin typeface="+mn-lt"/>
                        </a:rPr>
                        <a:t> </a:t>
                      </a:r>
                      <a:r>
                        <a:rPr lang="fr-FR" sz="1000" b="1" dirty="0" err="1">
                          <a:effectLst/>
                          <a:latin typeface="+mn-lt"/>
                        </a:rPr>
                        <a:t>myelodysplasia-related</a:t>
                      </a:r>
                      <a:r>
                        <a:rPr lang="fr-FR" sz="1000" b="1" dirty="0">
                          <a:effectLst/>
                          <a:latin typeface="+mn-lt"/>
                        </a:rPr>
                        <a:t> changes</a:t>
                      </a:r>
                    </a:p>
                  </a:txBody>
                  <a:tcPr marT="18000" marB="18000" anchor="ctr"/>
                </a:tc>
                <a:tc>
                  <a:txBody>
                    <a:bodyPr/>
                    <a:lstStyle/>
                    <a:p>
                      <a:pPr algn="ctr">
                        <a:lnSpc>
                          <a:spcPct val="75000"/>
                        </a:lnSpc>
                        <a:buNone/>
                      </a:pPr>
                      <a:r>
                        <a:rPr lang="fr-FR" sz="1000">
                          <a:effectLst/>
                          <a:latin typeface="+mn-lt"/>
                        </a:rPr>
                        <a:t>44 (53%)</a:t>
                      </a:r>
                    </a:p>
                  </a:txBody>
                  <a:tcPr marT="18000" marB="18000" anchor="ctr"/>
                </a:tc>
                <a:tc>
                  <a:txBody>
                    <a:bodyPr/>
                    <a:lstStyle/>
                    <a:p>
                      <a:pPr algn="ctr">
                        <a:lnSpc>
                          <a:spcPct val="75000"/>
                        </a:lnSpc>
                        <a:buNone/>
                      </a:pPr>
                      <a:r>
                        <a:rPr lang="fr-FR" sz="1000" dirty="0">
                          <a:effectLst/>
                          <a:latin typeface="+mn-lt"/>
                        </a:rPr>
                        <a:t>25 (76%)</a:t>
                      </a:r>
                    </a:p>
                  </a:txBody>
                  <a:tcPr marT="18000" marB="18000" anchor="ctr"/>
                </a:tc>
                <a:tc>
                  <a:txBody>
                    <a:bodyPr/>
                    <a:lstStyle/>
                    <a:p>
                      <a:pPr algn="ctr">
                        <a:lnSpc>
                          <a:spcPct val="75000"/>
                        </a:lnSpc>
                        <a:buNone/>
                      </a:pPr>
                      <a:r>
                        <a:rPr lang="fr-FR" sz="1000" dirty="0">
                          <a:effectLst/>
                          <a:latin typeface="+mn-lt"/>
                        </a:rPr>
                        <a:t>14 (39%)</a:t>
                      </a:r>
                    </a:p>
                  </a:txBody>
                  <a:tcPr marT="18000" marB="18000" anchor="ctr"/>
                </a:tc>
                <a:extLst>
                  <a:ext uri="{0D108BD9-81ED-4DB2-BD59-A6C34878D82A}">
                    <a16:rowId xmlns:a16="http://schemas.microsoft.com/office/drawing/2014/main" val="3379010432"/>
                  </a:ext>
                </a:extLst>
              </a:tr>
              <a:tr h="156331">
                <a:tc gridSpan="4">
                  <a:txBody>
                    <a:bodyPr/>
                    <a:lstStyle/>
                    <a:p>
                      <a:pPr>
                        <a:lnSpc>
                          <a:spcPct val="75000"/>
                        </a:lnSpc>
                        <a:buNone/>
                      </a:pPr>
                      <a:r>
                        <a:rPr lang="fr-FR" sz="1000" b="1" dirty="0">
                          <a:effectLst/>
                          <a:latin typeface="+mn-lt"/>
                        </a:rPr>
                        <a:t>ELN 2022 </a:t>
                      </a:r>
                      <a:r>
                        <a:rPr lang="fr-FR" sz="1000" b="1" dirty="0" err="1">
                          <a:effectLst/>
                          <a:latin typeface="+mn-lt"/>
                        </a:rPr>
                        <a:t>risk</a:t>
                      </a:r>
                      <a:r>
                        <a:rPr lang="fr-FR" sz="1000" b="1" dirty="0">
                          <a:effectLst/>
                          <a:latin typeface="+mn-lt"/>
                        </a:rPr>
                        <a:t> classification</a:t>
                      </a:r>
                    </a:p>
                  </a:txBody>
                  <a:tcPr marT="18000" marB="1800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20699599"/>
                  </a:ext>
                </a:extLst>
              </a:tr>
              <a:tr h="156331">
                <a:tc>
                  <a:txBody>
                    <a:bodyPr/>
                    <a:lstStyle/>
                    <a:p>
                      <a:pPr>
                        <a:lnSpc>
                          <a:spcPct val="75000"/>
                        </a:lnSpc>
                        <a:buNone/>
                      </a:pPr>
                      <a:r>
                        <a:rPr lang="fr-FR" sz="1000" dirty="0">
                          <a:effectLst/>
                          <a:latin typeface="+mn-lt"/>
                        </a:rPr>
                        <a:t>   Favorable</a:t>
                      </a:r>
                    </a:p>
                  </a:txBody>
                  <a:tcPr marT="18000" marB="18000" anchor="ctr"/>
                </a:tc>
                <a:tc>
                  <a:txBody>
                    <a:bodyPr/>
                    <a:lstStyle/>
                    <a:p>
                      <a:pPr algn="ctr">
                        <a:lnSpc>
                          <a:spcPct val="75000"/>
                        </a:lnSpc>
                        <a:buNone/>
                      </a:pPr>
                      <a:r>
                        <a:rPr lang="fr-FR" sz="1000" dirty="0">
                          <a:effectLst/>
                          <a:latin typeface="+mn-lt"/>
                        </a:rPr>
                        <a:t>12 (14%)</a:t>
                      </a:r>
                    </a:p>
                  </a:txBody>
                  <a:tcPr marT="18000" marB="18000" anchor="ctr"/>
                </a:tc>
                <a:tc>
                  <a:txBody>
                    <a:bodyPr/>
                    <a:lstStyle/>
                    <a:p>
                      <a:pPr algn="ctr">
                        <a:lnSpc>
                          <a:spcPct val="75000"/>
                        </a:lnSpc>
                        <a:buNone/>
                      </a:pPr>
                      <a:r>
                        <a:rPr lang="fr-FR" sz="1000" dirty="0">
                          <a:effectLst/>
                          <a:latin typeface="+mn-lt"/>
                        </a:rPr>
                        <a:t>3 (9%)</a:t>
                      </a:r>
                    </a:p>
                  </a:txBody>
                  <a:tcPr marT="18000" marB="18000" anchor="ctr"/>
                </a:tc>
                <a:tc>
                  <a:txBody>
                    <a:bodyPr/>
                    <a:lstStyle/>
                    <a:p>
                      <a:pPr algn="ctr">
                        <a:lnSpc>
                          <a:spcPct val="75000"/>
                        </a:lnSpc>
                        <a:buNone/>
                      </a:pPr>
                      <a:r>
                        <a:rPr lang="fr-FR" sz="1000">
                          <a:effectLst/>
                          <a:latin typeface="+mn-lt"/>
                        </a:rPr>
                        <a:t>3 (8%)</a:t>
                      </a:r>
                    </a:p>
                  </a:txBody>
                  <a:tcPr marT="18000" marB="18000" anchor="ctr"/>
                </a:tc>
                <a:extLst>
                  <a:ext uri="{0D108BD9-81ED-4DB2-BD59-A6C34878D82A}">
                    <a16:rowId xmlns:a16="http://schemas.microsoft.com/office/drawing/2014/main" val="3933811997"/>
                  </a:ext>
                </a:extLst>
              </a:tr>
              <a:tr h="156331">
                <a:tc>
                  <a:txBody>
                    <a:bodyPr/>
                    <a:lstStyle/>
                    <a:p>
                      <a:pPr>
                        <a:lnSpc>
                          <a:spcPct val="75000"/>
                        </a:lnSpc>
                        <a:buNone/>
                      </a:pPr>
                      <a:r>
                        <a:rPr lang="fr-FR" sz="1000" dirty="0">
                          <a:effectLst/>
                          <a:latin typeface="+mn-lt"/>
                        </a:rPr>
                        <a:t>   </a:t>
                      </a:r>
                      <a:r>
                        <a:rPr lang="fr-FR" sz="1000" dirty="0" err="1">
                          <a:effectLst/>
                          <a:latin typeface="+mn-lt"/>
                        </a:rPr>
                        <a:t>Intermediate</a:t>
                      </a:r>
                      <a:endParaRPr lang="fr-FR" sz="1000" dirty="0">
                        <a:effectLst/>
                        <a:latin typeface="+mn-lt"/>
                      </a:endParaRPr>
                    </a:p>
                  </a:txBody>
                  <a:tcPr marT="18000" marB="18000" anchor="ctr"/>
                </a:tc>
                <a:tc>
                  <a:txBody>
                    <a:bodyPr/>
                    <a:lstStyle/>
                    <a:p>
                      <a:pPr algn="ctr">
                        <a:lnSpc>
                          <a:spcPct val="75000"/>
                        </a:lnSpc>
                        <a:buNone/>
                      </a:pPr>
                      <a:r>
                        <a:rPr lang="fr-FR" sz="1000" dirty="0">
                          <a:effectLst/>
                          <a:latin typeface="+mn-lt"/>
                        </a:rPr>
                        <a:t>12 (14%)</a:t>
                      </a:r>
                    </a:p>
                  </a:txBody>
                  <a:tcPr marT="18000" marB="18000" anchor="ctr"/>
                </a:tc>
                <a:tc>
                  <a:txBody>
                    <a:bodyPr/>
                    <a:lstStyle/>
                    <a:p>
                      <a:pPr algn="ctr">
                        <a:lnSpc>
                          <a:spcPct val="75000"/>
                        </a:lnSpc>
                        <a:buNone/>
                      </a:pPr>
                      <a:r>
                        <a:rPr lang="fr-FR" sz="1000" dirty="0">
                          <a:effectLst/>
                          <a:latin typeface="+mn-lt"/>
                        </a:rPr>
                        <a:t>3 (9%)</a:t>
                      </a:r>
                    </a:p>
                  </a:txBody>
                  <a:tcPr marT="18000" marB="18000" anchor="ctr"/>
                </a:tc>
                <a:tc>
                  <a:txBody>
                    <a:bodyPr/>
                    <a:lstStyle/>
                    <a:p>
                      <a:pPr algn="ctr">
                        <a:lnSpc>
                          <a:spcPct val="75000"/>
                        </a:lnSpc>
                        <a:buNone/>
                      </a:pPr>
                      <a:r>
                        <a:rPr lang="fr-FR" sz="1000">
                          <a:effectLst/>
                          <a:latin typeface="+mn-lt"/>
                        </a:rPr>
                        <a:t>16 (44%)</a:t>
                      </a:r>
                    </a:p>
                  </a:txBody>
                  <a:tcPr marT="18000" marB="18000" anchor="ctr"/>
                </a:tc>
                <a:extLst>
                  <a:ext uri="{0D108BD9-81ED-4DB2-BD59-A6C34878D82A}">
                    <a16:rowId xmlns:a16="http://schemas.microsoft.com/office/drawing/2014/main" val="1116125388"/>
                  </a:ext>
                </a:extLst>
              </a:tr>
              <a:tr h="156331">
                <a:tc>
                  <a:txBody>
                    <a:bodyPr/>
                    <a:lstStyle/>
                    <a:p>
                      <a:pPr>
                        <a:lnSpc>
                          <a:spcPct val="75000"/>
                        </a:lnSpc>
                        <a:buNone/>
                      </a:pPr>
                      <a:r>
                        <a:rPr lang="fr-FR" sz="1000" dirty="0">
                          <a:effectLst/>
                          <a:latin typeface="+mn-lt"/>
                        </a:rPr>
                        <a:t>   Adverse</a:t>
                      </a:r>
                    </a:p>
                  </a:txBody>
                  <a:tcPr marT="18000" marB="18000" anchor="ctr"/>
                </a:tc>
                <a:tc>
                  <a:txBody>
                    <a:bodyPr/>
                    <a:lstStyle/>
                    <a:p>
                      <a:pPr algn="ctr">
                        <a:lnSpc>
                          <a:spcPct val="75000"/>
                        </a:lnSpc>
                        <a:buNone/>
                      </a:pPr>
                      <a:r>
                        <a:rPr lang="fr-FR" sz="1000">
                          <a:effectLst/>
                          <a:latin typeface="+mn-lt"/>
                        </a:rPr>
                        <a:t>58 (70%)</a:t>
                      </a:r>
                    </a:p>
                  </a:txBody>
                  <a:tcPr marT="18000" marB="18000" anchor="ctr"/>
                </a:tc>
                <a:tc>
                  <a:txBody>
                    <a:bodyPr/>
                    <a:lstStyle/>
                    <a:p>
                      <a:pPr algn="ctr">
                        <a:lnSpc>
                          <a:spcPct val="75000"/>
                        </a:lnSpc>
                        <a:buNone/>
                      </a:pPr>
                      <a:r>
                        <a:rPr lang="fr-FR" sz="1000" dirty="0">
                          <a:effectLst/>
                          <a:latin typeface="+mn-lt"/>
                        </a:rPr>
                        <a:t>27 (82%)</a:t>
                      </a:r>
                    </a:p>
                  </a:txBody>
                  <a:tcPr marT="18000" marB="18000" anchor="ctr"/>
                </a:tc>
                <a:tc>
                  <a:txBody>
                    <a:bodyPr/>
                    <a:lstStyle/>
                    <a:p>
                      <a:pPr algn="ctr">
                        <a:lnSpc>
                          <a:spcPct val="75000"/>
                        </a:lnSpc>
                        <a:buNone/>
                      </a:pPr>
                      <a:r>
                        <a:rPr lang="fr-FR" sz="1000" dirty="0">
                          <a:effectLst/>
                          <a:latin typeface="+mn-lt"/>
                        </a:rPr>
                        <a:t>17 (47%)</a:t>
                      </a:r>
                    </a:p>
                  </a:txBody>
                  <a:tcPr marT="18000" marB="18000" anchor="ctr"/>
                </a:tc>
                <a:extLst>
                  <a:ext uri="{0D108BD9-81ED-4DB2-BD59-A6C34878D82A}">
                    <a16:rowId xmlns:a16="http://schemas.microsoft.com/office/drawing/2014/main" val="1269569705"/>
                  </a:ext>
                </a:extLst>
              </a:tr>
              <a:tr h="156331">
                <a:tc gridSpan="4">
                  <a:txBody>
                    <a:bodyPr/>
                    <a:lstStyle/>
                    <a:p>
                      <a:pPr>
                        <a:lnSpc>
                          <a:spcPct val="75000"/>
                        </a:lnSpc>
                        <a:buNone/>
                      </a:pPr>
                      <a:r>
                        <a:rPr lang="fr-FR" sz="1000" b="1" dirty="0">
                          <a:effectLst/>
                          <a:latin typeface="+mn-lt"/>
                        </a:rPr>
                        <a:t>ELN 2024 </a:t>
                      </a:r>
                      <a:r>
                        <a:rPr lang="fr-FR" sz="1000" b="1" dirty="0" err="1">
                          <a:effectLst/>
                          <a:latin typeface="+mn-lt"/>
                        </a:rPr>
                        <a:t>risk</a:t>
                      </a:r>
                      <a:r>
                        <a:rPr lang="fr-FR" sz="1000" b="1" dirty="0">
                          <a:effectLst/>
                          <a:latin typeface="+mn-lt"/>
                        </a:rPr>
                        <a:t> classification*</a:t>
                      </a:r>
                    </a:p>
                  </a:txBody>
                  <a:tcPr marT="18000" marB="1800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4369904"/>
                  </a:ext>
                </a:extLst>
              </a:tr>
              <a:tr h="156331">
                <a:tc>
                  <a:txBody>
                    <a:bodyPr/>
                    <a:lstStyle/>
                    <a:p>
                      <a:pPr>
                        <a:lnSpc>
                          <a:spcPct val="75000"/>
                        </a:lnSpc>
                        <a:buNone/>
                      </a:pPr>
                      <a:r>
                        <a:rPr lang="fr-FR" sz="1000" b="0" dirty="0">
                          <a:effectLst/>
                          <a:latin typeface="+mn-lt"/>
                        </a:rPr>
                        <a:t>   Favorable</a:t>
                      </a:r>
                    </a:p>
                  </a:txBody>
                  <a:tcPr marT="18000" marB="18000" anchor="ctr"/>
                </a:tc>
                <a:tc>
                  <a:txBody>
                    <a:bodyPr/>
                    <a:lstStyle/>
                    <a:p>
                      <a:pPr algn="ctr">
                        <a:lnSpc>
                          <a:spcPct val="75000"/>
                        </a:lnSpc>
                        <a:buNone/>
                      </a:pPr>
                      <a:r>
                        <a:rPr lang="fr-FR" sz="1000" dirty="0">
                          <a:effectLst/>
                          <a:latin typeface="+mn-lt"/>
                        </a:rPr>
                        <a:t>15 (18%)</a:t>
                      </a:r>
                    </a:p>
                  </a:txBody>
                  <a:tcPr marT="18000" marB="18000" anchor="ctr"/>
                </a:tc>
                <a:tc>
                  <a:txBody>
                    <a:bodyPr/>
                    <a:lstStyle/>
                    <a:p>
                      <a:pPr algn="ctr">
                        <a:lnSpc>
                          <a:spcPct val="75000"/>
                        </a:lnSpc>
                        <a:buNone/>
                      </a:pPr>
                      <a:r>
                        <a:rPr lang="fr-FR" sz="1000" dirty="0">
                          <a:effectLst/>
                          <a:latin typeface="+mn-lt"/>
                        </a:rPr>
                        <a:t>7 (21%)</a:t>
                      </a:r>
                    </a:p>
                  </a:txBody>
                  <a:tcPr marT="18000" marB="18000" anchor="ctr"/>
                </a:tc>
                <a:tc>
                  <a:txBody>
                    <a:bodyPr/>
                    <a:lstStyle/>
                    <a:p>
                      <a:pPr algn="ctr">
                        <a:lnSpc>
                          <a:spcPct val="75000"/>
                        </a:lnSpc>
                        <a:buNone/>
                      </a:pPr>
                      <a:r>
                        <a:rPr lang="fr-FR" sz="1000" dirty="0">
                          <a:effectLst/>
                          <a:latin typeface="+mn-lt"/>
                        </a:rPr>
                        <a:t>5 (14%)</a:t>
                      </a:r>
                    </a:p>
                  </a:txBody>
                  <a:tcPr marT="18000" marB="18000" anchor="ctr"/>
                </a:tc>
                <a:extLst>
                  <a:ext uri="{0D108BD9-81ED-4DB2-BD59-A6C34878D82A}">
                    <a16:rowId xmlns:a16="http://schemas.microsoft.com/office/drawing/2014/main" val="783875041"/>
                  </a:ext>
                </a:extLst>
              </a:tr>
              <a:tr h="156331">
                <a:tc>
                  <a:txBody>
                    <a:bodyPr/>
                    <a:lstStyle/>
                    <a:p>
                      <a:pPr>
                        <a:lnSpc>
                          <a:spcPct val="75000"/>
                        </a:lnSpc>
                        <a:buNone/>
                      </a:pPr>
                      <a:r>
                        <a:rPr lang="fr-FR" sz="1000" dirty="0">
                          <a:effectLst/>
                          <a:latin typeface="+mn-lt"/>
                        </a:rPr>
                        <a:t>   </a:t>
                      </a:r>
                      <a:r>
                        <a:rPr lang="fr-FR" sz="1000" dirty="0" err="1">
                          <a:effectLst/>
                          <a:latin typeface="+mn-lt"/>
                        </a:rPr>
                        <a:t>Intermediate</a:t>
                      </a:r>
                      <a:endParaRPr lang="fr-FR" sz="1000" dirty="0">
                        <a:effectLst/>
                        <a:latin typeface="+mn-lt"/>
                      </a:endParaRPr>
                    </a:p>
                  </a:txBody>
                  <a:tcPr marT="18000" marB="18000" anchor="ctr"/>
                </a:tc>
                <a:tc>
                  <a:txBody>
                    <a:bodyPr/>
                    <a:lstStyle/>
                    <a:p>
                      <a:pPr algn="ctr">
                        <a:lnSpc>
                          <a:spcPct val="75000"/>
                        </a:lnSpc>
                        <a:buNone/>
                      </a:pPr>
                      <a:r>
                        <a:rPr lang="fr-FR" sz="1000" dirty="0">
                          <a:effectLst/>
                          <a:latin typeface="+mn-lt"/>
                        </a:rPr>
                        <a:t>46 (55%)</a:t>
                      </a:r>
                    </a:p>
                  </a:txBody>
                  <a:tcPr marT="18000" marB="18000" anchor="ctr"/>
                </a:tc>
                <a:tc>
                  <a:txBody>
                    <a:bodyPr/>
                    <a:lstStyle/>
                    <a:p>
                      <a:pPr algn="ctr">
                        <a:lnSpc>
                          <a:spcPct val="75000"/>
                        </a:lnSpc>
                        <a:buNone/>
                      </a:pPr>
                      <a:r>
                        <a:rPr lang="fr-FR" sz="1000" dirty="0">
                          <a:effectLst/>
                          <a:latin typeface="+mn-lt"/>
                        </a:rPr>
                        <a:t>22 (67%)</a:t>
                      </a:r>
                    </a:p>
                  </a:txBody>
                  <a:tcPr marT="18000" marB="18000" anchor="ctr"/>
                </a:tc>
                <a:tc>
                  <a:txBody>
                    <a:bodyPr/>
                    <a:lstStyle/>
                    <a:p>
                      <a:pPr algn="ctr">
                        <a:lnSpc>
                          <a:spcPct val="75000"/>
                        </a:lnSpc>
                        <a:buNone/>
                      </a:pPr>
                      <a:r>
                        <a:rPr lang="fr-FR" sz="1000" dirty="0">
                          <a:effectLst/>
                          <a:latin typeface="+mn-lt"/>
                        </a:rPr>
                        <a:t>27 (75%)</a:t>
                      </a:r>
                    </a:p>
                  </a:txBody>
                  <a:tcPr marT="18000" marB="18000" anchor="ctr"/>
                </a:tc>
                <a:extLst>
                  <a:ext uri="{0D108BD9-81ED-4DB2-BD59-A6C34878D82A}">
                    <a16:rowId xmlns:a16="http://schemas.microsoft.com/office/drawing/2014/main" val="1656122682"/>
                  </a:ext>
                </a:extLst>
              </a:tr>
              <a:tr h="156331">
                <a:tc>
                  <a:txBody>
                    <a:bodyPr/>
                    <a:lstStyle/>
                    <a:p>
                      <a:pPr>
                        <a:lnSpc>
                          <a:spcPct val="75000"/>
                        </a:lnSpc>
                        <a:buNone/>
                      </a:pPr>
                      <a:r>
                        <a:rPr lang="fr-FR" sz="1000" dirty="0">
                          <a:effectLst/>
                          <a:latin typeface="+mn-lt"/>
                        </a:rPr>
                        <a:t>   Adverse</a:t>
                      </a:r>
                    </a:p>
                  </a:txBody>
                  <a:tcPr marT="18000" marB="18000" anchor="ctr"/>
                </a:tc>
                <a:tc>
                  <a:txBody>
                    <a:bodyPr/>
                    <a:lstStyle/>
                    <a:p>
                      <a:pPr algn="ctr">
                        <a:lnSpc>
                          <a:spcPct val="75000"/>
                        </a:lnSpc>
                        <a:buNone/>
                      </a:pPr>
                      <a:r>
                        <a:rPr lang="fr-FR" sz="1000">
                          <a:effectLst/>
                          <a:latin typeface="+mn-lt"/>
                        </a:rPr>
                        <a:t>22 (27%)</a:t>
                      </a:r>
                    </a:p>
                  </a:txBody>
                  <a:tcPr marT="18000" marB="18000" anchor="ctr"/>
                </a:tc>
                <a:tc>
                  <a:txBody>
                    <a:bodyPr/>
                    <a:lstStyle/>
                    <a:p>
                      <a:pPr algn="ctr">
                        <a:lnSpc>
                          <a:spcPct val="75000"/>
                        </a:lnSpc>
                        <a:buNone/>
                      </a:pPr>
                      <a:r>
                        <a:rPr lang="fr-FR" sz="1000" dirty="0">
                          <a:effectLst/>
                          <a:latin typeface="+mn-lt"/>
                        </a:rPr>
                        <a:t>4 (12%)</a:t>
                      </a:r>
                    </a:p>
                  </a:txBody>
                  <a:tcPr marT="18000" marB="18000" anchor="ctr"/>
                </a:tc>
                <a:tc>
                  <a:txBody>
                    <a:bodyPr/>
                    <a:lstStyle/>
                    <a:p>
                      <a:pPr algn="ctr">
                        <a:lnSpc>
                          <a:spcPct val="75000"/>
                        </a:lnSpc>
                        <a:buNone/>
                      </a:pPr>
                      <a:r>
                        <a:rPr lang="fr-FR" sz="1000" dirty="0">
                          <a:effectLst/>
                          <a:latin typeface="+mn-lt"/>
                        </a:rPr>
                        <a:t>4 (11%)</a:t>
                      </a:r>
                    </a:p>
                  </a:txBody>
                  <a:tcPr marT="18000" marB="18000" anchor="ctr"/>
                </a:tc>
                <a:extLst>
                  <a:ext uri="{0D108BD9-81ED-4DB2-BD59-A6C34878D82A}">
                    <a16:rowId xmlns:a16="http://schemas.microsoft.com/office/drawing/2014/main" val="741790467"/>
                  </a:ext>
                </a:extLst>
              </a:tr>
            </a:tbl>
          </a:graphicData>
        </a:graphic>
      </p:graphicFrame>
    </p:spTree>
    <p:extLst>
      <p:ext uri="{BB962C8B-B14F-4D97-AF65-F5344CB8AC3E}">
        <p14:creationId xmlns:p14="http://schemas.microsoft.com/office/powerpoint/2010/main" val="832567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B8AFB1A8-D008-4290-C884-8C7BB908B89D}"/>
              </a:ext>
            </a:extLst>
          </p:cNvPr>
          <p:cNvSpPr txBox="1">
            <a:spLocks noChangeArrowheads="1"/>
          </p:cNvSpPr>
          <p:nvPr/>
        </p:nvSpPr>
        <p:spPr bwMode="auto">
          <a:xfrm>
            <a:off x="9275111" y="6538230"/>
            <a:ext cx="2916889"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Toboll</a:t>
            </a:r>
            <a:r>
              <a:rPr kumimoji="0" lang="en-US" sz="1200" b="0" i="1" u="none" strike="noStrike" kern="1200" cap="none" spc="0" normalizeH="0" baseline="0" noProof="0" dirty="0">
                <a:ln>
                  <a:noFill/>
                </a:ln>
                <a:solidFill>
                  <a:prstClr val="black"/>
                </a:solidFill>
                <a:effectLst/>
                <a:uLnTx/>
                <a:uFillTx/>
                <a:latin typeface="Calibri"/>
                <a:ea typeface="+mn-ea"/>
                <a:cs typeface="+mn-cs"/>
              </a:rPr>
              <a:t> Soresen A-L, abstract S129</a:t>
            </a:r>
          </a:p>
        </p:txBody>
      </p:sp>
      <p:sp>
        <p:nvSpPr>
          <p:cNvPr id="3" name="Titre 2">
            <a:extLst>
              <a:ext uri="{FF2B5EF4-FFF2-40B4-BE49-F238E27FC236}">
                <a16:creationId xmlns:a16="http://schemas.microsoft.com/office/drawing/2014/main" id="{6EE838FF-2F0B-DF43-01BD-8C7E5D0E86F8}"/>
              </a:ext>
            </a:extLst>
          </p:cNvPr>
          <p:cNvSpPr>
            <a:spLocks noGrp="1"/>
          </p:cNvSpPr>
          <p:nvPr>
            <p:ph type="title"/>
          </p:nvPr>
        </p:nvSpPr>
        <p:spPr/>
        <p:txBody>
          <a:bodyPr/>
          <a:lstStyle/>
          <a:p>
            <a:r>
              <a:rPr lang="fr-FR" dirty="0"/>
              <a:t>LD-VENEX: </a:t>
            </a:r>
            <a:r>
              <a:rPr lang="fr-FR" dirty="0" err="1"/>
              <a:t>Reduced</a:t>
            </a:r>
            <a:r>
              <a:rPr lang="fr-FR" dirty="0"/>
              <a:t>-Duration VEN + AZA in AML in de novo AML, </a:t>
            </a:r>
            <a:r>
              <a:rPr lang="fr-FR" dirty="0" err="1"/>
              <a:t>secondary</a:t>
            </a:r>
            <a:r>
              <a:rPr lang="fr-FR" dirty="0"/>
              <a:t> AML and RR AML </a:t>
            </a:r>
            <a:r>
              <a:rPr lang="fr-FR" i="1" dirty="0"/>
              <a:t>(3)</a:t>
            </a:r>
            <a:endParaRPr lang="fr-FR" dirty="0"/>
          </a:p>
        </p:txBody>
      </p:sp>
      <p:sp>
        <p:nvSpPr>
          <p:cNvPr id="12" name="Espace réservé du texte 11">
            <a:extLst>
              <a:ext uri="{FF2B5EF4-FFF2-40B4-BE49-F238E27FC236}">
                <a16:creationId xmlns:a16="http://schemas.microsoft.com/office/drawing/2014/main" id="{FB354276-0377-AC8F-85F3-1C7F8A189A98}"/>
              </a:ext>
            </a:extLst>
          </p:cNvPr>
          <p:cNvSpPr>
            <a:spLocks noGrp="1"/>
          </p:cNvSpPr>
          <p:nvPr>
            <p:ph type="body" sz="quarter" idx="10"/>
          </p:nvPr>
        </p:nvSpPr>
        <p:spPr>
          <a:xfrm>
            <a:off x="4904397" y="2428952"/>
            <a:ext cx="3677184" cy="1111832"/>
          </a:xfrm>
          <a:solidFill>
            <a:schemeClr val="bg1"/>
          </a:solidFill>
          <a:ln>
            <a:solidFill>
              <a:schemeClr val="bg1"/>
            </a:solidFill>
          </a:ln>
        </p:spPr>
        <p:txBody>
          <a:bodyPr wrap="none">
            <a:noAutofit/>
          </a:bodyPr>
          <a:lstStyle/>
          <a:p>
            <a:r>
              <a:rPr lang="en-US" sz="1600" dirty="0"/>
              <a:t>Time to First Response (</a:t>
            </a:r>
            <a:r>
              <a:rPr lang="en-US" sz="1600" dirty="0" err="1"/>
              <a:t>mo</a:t>
            </a:r>
            <a:r>
              <a:rPr lang="en-US" sz="1600" dirty="0"/>
              <a:t>, 95% CI)</a:t>
            </a:r>
          </a:p>
          <a:p>
            <a:pPr lvl="1"/>
            <a:r>
              <a:rPr lang="en-US" sz="1600" dirty="0"/>
              <a:t>Time to First ORR: 1.0 (1.0 - 1.1)</a:t>
            </a:r>
          </a:p>
          <a:p>
            <a:pPr lvl="1"/>
            <a:r>
              <a:rPr lang="en-US" sz="1600" dirty="0"/>
              <a:t>Time to First </a:t>
            </a:r>
            <a:r>
              <a:rPr lang="en-US" sz="1600" dirty="0" err="1"/>
              <a:t>CRc</a:t>
            </a:r>
            <a:r>
              <a:rPr lang="en-US" sz="1600" dirty="0"/>
              <a:t>: 1.0 (1.0 - 1.8)</a:t>
            </a:r>
          </a:p>
          <a:p>
            <a:r>
              <a:rPr lang="en-US" sz="1600" dirty="0"/>
              <a:t>Data on MRD status pending</a:t>
            </a:r>
            <a:endParaRPr lang="fr-FR" sz="1600" dirty="0"/>
          </a:p>
        </p:txBody>
      </p:sp>
      <p:sp>
        <p:nvSpPr>
          <p:cNvPr id="6" name="ZoneTexte 5">
            <a:extLst>
              <a:ext uri="{FF2B5EF4-FFF2-40B4-BE49-F238E27FC236}">
                <a16:creationId xmlns:a16="http://schemas.microsoft.com/office/drawing/2014/main" id="{D1E87EC1-14CE-528E-17F8-43926986CF31}"/>
              </a:ext>
            </a:extLst>
          </p:cNvPr>
          <p:cNvSpPr txBox="1"/>
          <p:nvPr/>
        </p:nvSpPr>
        <p:spPr>
          <a:xfrm>
            <a:off x="159659" y="1979103"/>
            <a:ext cx="4485973"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LD-</a:t>
            </a:r>
            <a:r>
              <a:rPr kumimoji="0" lang="en-US" b="1" i="0" u="none" strike="noStrike" kern="1200" cap="none" spc="0" normalizeH="0" baseline="0" noProof="0" dirty="0" err="1">
                <a:ln>
                  <a:noFill/>
                </a:ln>
                <a:solidFill>
                  <a:srgbClr val="C00000"/>
                </a:solidFill>
                <a:effectLst/>
                <a:uLnTx/>
                <a:uFillTx/>
                <a:latin typeface="Calibri" panose="020F0502020204030204"/>
                <a:ea typeface="+mn-ea"/>
                <a:cs typeface="+mn-cs"/>
              </a:rPr>
              <a:t>VenEx</a:t>
            </a:r>
            <a:r>
              <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rPr>
              <a:t>: Efficacy Outcomes — ORR and </a:t>
            </a:r>
            <a:r>
              <a:rPr kumimoji="0" lang="en-US" b="1" i="0" u="none" strike="noStrike" kern="1200" cap="none" spc="0" normalizeH="0" baseline="0" noProof="0" dirty="0" err="1">
                <a:ln>
                  <a:noFill/>
                </a:ln>
                <a:solidFill>
                  <a:srgbClr val="C00000"/>
                </a:solidFill>
                <a:effectLst/>
                <a:uLnTx/>
                <a:uFillTx/>
                <a:latin typeface="Calibri" panose="020F0502020204030204"/>
                <a:ea typeface="+mn-ea"/>
                <a:cs typeface="+mn-cs"/>
              </a:rPr>
              <a:t>CRc</a:t>
            </a:r>
            <a:endParaRPr kumimoji="0" lang="en-US"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nvGrpSpPr>
          <p:cNvPr id="7" name="Groupe 6">
            <a:extLst>
              <a:ext uri="{FF2B5EF4-FFF2-40B4-BE49-F238E27FC236}">
                <a16:creationId xmlns:a16="http://schemas.microsoft.com/office/drawing/2014/main" id="{1503DC6E-7BD7-B2D1-0DED-2F29BD9FF40B}"/>
              </a:ext>
            </a:extLst>
          </p:cNvPr>
          <p:cNvGrpSpPr/>
          <p:nvPr/>
        </p:nvGrpSpPr>
        <p:grpSpPr>
          <a:xfrm>
            <a:off x="291928" y="2561833"/>
            <a:ext cx="4531084" cy="4027226"/>
            <a:chOff x="2744569" y="2548391"/>
            <a:chExt cx="3625730" cy="3286143"/>
          </a:xfrm>
        </p:grpSpPr>
        <p:sp>
          <p:nvSpPr>
            <p:cNvPr id="16" name="ZoneTexte 15">
              <a:extLst>
                <a:ext uri="{FF2B5EF4-FFF2-40B4-BE49-F238E27FC236}">
                  <a16:creationId xmlns:a16="http://schemas.microsoft.com/office/drawing/2014/main" id="{8D638FCA-0DC2-0EB4-6B58-28CF11BBF1E8}"/>
                </a:ext>
              </a:extLst>
            </p:cNvPr>
            <p:cNvSpPr txBox="1"/>
            <p:nvPr/>
          </p:nvSpPr>
          <p:spPr>
            <a:xfrm>
              <a:off x="3453668" y="2548391"/>
              <a:ext cx="2170104" cy="26161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Overall Response Rates (N=152)</a:t>
              </a:r>
            </a:p>
          </p:txBody>
        </p:sp>
        <p:sp>
          <p:nvSpPr>
            <p:cNvPr id="21" name="ZoneTexte 20">
              <a:extLst>
                <a:ext uri="{FF2B5EF4-FFF2-40B4-BE49-F238E27FC236}">
                  <a16:creationId xmlns:a16="http://schemas.microsoft.com/office/drawing/2014/main" id="{4716CC00-4C86-F675-B9F7-072597388E2B}"/>
                </a:ext>
              </a:extLst>
            </p:cNvPr>
            <p:cNvSpPr txBox="1"/>
            <p:nvPr/>
          </p:nvSpPr>
          <p:spPr>
            <a:xfrm rot="16200000">
              <a:off x="2175773" y="4098603"/>
              <a:ext cx="1373048" cy="23545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Percentage of patients</a:t>
              </a:r>
            </a:p>
          </p:txBody>
        </p:sp>
        <p:sp>
          <p:nvSpPr>
            <p:cNvPr id="36" name="Rectangle 35">
              <a:extLst>
                <a:ext uri="{FF2B5EF4-FFF2-40B4-BE49-F238E27FC236}">
                  <a16:creationId xmlns:a16="http://schemas.microsoft.com/office/drawing/2014/main" id="{891578F5-1331-B546-2E16-45CD6C92942B}"/>
                </a:ext>
              </a:extLst>
            </p:cNvPr>
            <p:cNvSpPr/>
            <p:nvPr/>
          </p:nvSpPr>
          <p:spPr>
            <a:xfrm>
              <a:off x="5736101" y="3687538"/>
              <a:ext cx="143220" cy="143220"/>
            </a:xfrm>
            <a:prstGeom prst="rect">
              <a:avLst/>
            </a:prstGeom>
            <a:solidFill>
              <a:srgbClr val="D8E9E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589E297C-16CF-23D3-6E4F-8033EFBB9835}"/>
                </a:ext>
              </a:extLst>
            </p:cNvPr>
            <p:cNvSpPr/>
            <p:nvPr/>
          </p:nvSpPr>
          <p:spPr>
            <a:xfrm>
              <a:off x="5736101" y="3915905"/>
              <a:ext cx="143220" cy="143220"/>
            </a:xfrm>
            <a:prstGeom prst="rect">
              <a:avLst/>
            </a:prstGeom>
            <a:solidFill>
              <a:srgbClr val="B3D5E3"/>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C117BE1E-34A0-E176-84D4-A2F5414B51C7}"/>
                </a:ext>
              </a:extLst>
            </p:cNvPr>
            <p:cNvSpPr/>
            <p:nvPr/>
          </p:nvSpPr>
          <p:spPr>
            <a:xfrm>
              <a:off x="5736101" y="4144271"/>
              <a:ext cx="143220" cy="143220"/>
            </a:xfrm>
            <a:prstGeom prst="rect">
              <a:avLst/>
            </a:prstGeom>
            <a:solidFill>
              <a:srgbClr val="82BAD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white"/>
                </a:solidFill>
                <a:effectLst/>
                <a:uLnTx/>
                <a:uFillTx/>
                <a:latin typeface="Calibri"/>
                <a:ea typeface="+mn-ea"/>
                <a:cs typeface="+mn-cs"/>
              </a:endParaRPr>
            </a:p>
          </p:txBody>
        </p:sp>
        <p:sp>
          <p:nvSpPr>
            <p:cNvPr id="39" name="ZoneTexte 38">
              <a:extLst>
                <a:ext uri="{FF2B5EF4-FFF2-40B4-BE49-F238E27FC236}">
                  <a16:creationId xmlns:a16="http://schemas.microsoft.com/office/drawing/2014/main" id="{E2735871-0113-A68F-7FA3-FCA85FF49CE2}"/>
                </a:ext>
              </a:extLst>
            </p:cNvPr>
            <p:cNvSpPr txBox="1"/>
            <p:nvPr/>
          </p:nvSpPr>
          <p:spPr>
            <a:xfrm>
              <a:off x="5881677" y="3623636"/>
              <a:ext cx="321843" cy="2616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CR</a:t>
              </a:r>
            </a:p>
          </p:txBody>
        </p:sp>
        <p:sp>
          <p:nvSpPr>
            <p:cNvPr id="40" name="ZoneTexte 39">
              <a:extLst>
                <a:ext uri="{FF2B5EF4-FFF2-40B4-BE49-F238E27FC236}">
                  <a16:creationId xmlns:a16="http://schemas.microsoft.com/office/drawing/2014/main" id="{E1359A3D-B01C-8903-E8DE-148E83C85AB4}"/>
                </a:ext>
              </a:extLst>
            </p:cNvPr>
            <p:cNvSpPr txBox="1"/>
            <p:nvPr/>
          </p:nvSpPr>
          <p:spPr>
            <a:xfrm>
              <a:off x="5881677" y="3854087"/>
              <a:ext cx="402234" cy="2616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CRh</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ZoneTexte 40">
              <a:extLst>
                <a:ext uri="{FF2B5EF4-FFF2-40B4-BE49-F238E27FC236}">
                  <a16:creationId xmlns:a16="http://schemas.microsoft.com/office/drawing/2014/main" id="{51702044-559F-B443-6A8A-E19E449B11DD}"/>
                </a:ext>
              </a:extLst>
            </p:cNvPr>
            <p:cNvSpPr txBox="1"/>
            <p:nvPr/>
          </p:nvSpPr>
          <p:spPr>
            <a:xfrm>
              <a:off x="5881677" y="4077409"/>
              <a:ext cx="357270" cy="2616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a:ea typeface="+mn-ea"/>
                  <a:cs typeface="+mn-cs"/>
                </a:rPr>
                <a:t>CRi</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4" name="Graphique 43">
              <a:extLst>
                <a:ext uri="{FF2B5EF4-FFF2-40B4-BE49-F238E27FC236}">
                  <a16:creationId xmlns:a16="http://schemas.microsoft.com/office/drawing/2014/main" id="{04776D9E-F60F-CC89-614B-4D7A7D07AC7B}"/>
                </a:ext>
              </a:extLst>
            </p:cNvPr>
            <p:cNvGraphicFramePr/>
            <p:nvPr>
              <p:extLst>
                <p:ext uri="{D42A27DB-BD31-4B8C-83A1-F6EECF244321}">
                  <p14:modId xmlns:p14="http://schemas.microsoft.com/office/powerpoint/2010/main" val="3045468292"/>
                </p:ext>
              </p:extLst>
            </p:nvPr>
          </p:nvGraphicFramePr>
          <p:xfrm>
            <a:off x="2945048" y="2801712"/>
            <a:ext cx="2935419" cy="3032822"/>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a:extLst>
                <a:ext uri="{FF2B5EF4-FFF2-40B4-BE49-F238E27FC236}">
                  <a16:creationId xmlns:a16="http://schemas.microsoft.com/office/drawing/2014/main" id="{2BD52FDF-A9D9-80EF-C3E1-40CFC2DCFB45}"/>
                </a:ext>
              </a:extLst>
            </p:cNvPr>
            <p:cNvSpPr/>
            <p:nvPr/>
          </p:nvSpPr>
          <p:spPr>
            <a:xfrm>
              <a:off x="5736101" y="4393225"/>
              <a:ext cx="143220" cy="143220"/>
            </a:xfrm>
            <a:prstGeom prst="rect">
              <a:avLst/>
            </a:prstGeom>
            <a:solidFill>
              <a:srgbClr val="4C83A3"/>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B0D31A40-383F-5144-62DD-989E7F97607E}"/>
                </a:ext>
              </a:extLst>
            </p:cNvPr>
            <p:cNvSpPr/>
            <p:nvPr/>
          </p:nvSpPr>
          <p:spPr>
            <a:xfrm>
              <a:off x="5736101" y="4621591"/>
              <a:ext cx="143220" cy="143220"/>
            </a:xfrm>
            <a:prstGeom prst="rect">
              <a:avLst/>
            </a:prstGeom>
            <a:solidFill>
              <a:srgbClr val="2D485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white"/>
                </a:solidFill>
                <a:effectLst/>
                <a:uLnTx/>
                <a:uFillTx/>
                <a:latin typeface="Calibri"/>
                <a:ea typeface="+mn-ea"/>
                <a:cs typeface="+mn-cs"/>
              </a:endParaRPr>
            </a:p>
          </p:txBody>
        </p:sp>
        <p:sp>
          <p:nvSpPr>
            <p:cNvPr id="47" name="ZoneTexte 46">
              <a:extLst>
                <a:ext uri="{FF2B5EF4-FFF2-40B4-BE49-F238E27FC236}">
                  <a16:creationId xmlns:a16="http://schemas.microsoft.com/office/drawing/2014/main" id="{E2D72ADA-F2E5-75E8-8C3C-BB4FA586E300}"/>
                </a:ext>
              </a:extLst>
            </p:cNvPr>
            <p:cNvSpPr txBox="1"/>
            <p:nvPr/>
          </p:nvSpPr>
          <p:spPr>
            <a:xfrm>
              <a:off x="5881677" y="4331407"/>
              <a:ext cx="488622" cy="2616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MLFS</a:t>
              </a:r>
            </a:p>
          </p:txBody>
        </p:sp>
        <p:sp>
          <p:nvSpPr>
            <p:cNvPr id="48" name="ZoneTexte 47">
              <a:extLst>
                <a:ext uri="{FF2B5EF4-FFF2-40B4-BE49-F238E27FC236}">
                  <a16:creationId xmlns:a16="http://schemas.microsoft.com/office/drawing/2014/main" id="{AEA96A29-EDC3-1D5B-59F9-DCC5448C1A57}"/>
                </a:ext>
              </a:extLst>
            </p:cNvPr>
            <p:cNvSpPr txBox="1"/>
            <p:nvPr/>
          </p:nvSpPr>
          <p:spPr>
            <a:xfrm>
              <a:off x="5881677" y="4569969"/>
              <a:ext cx="319117" cy="2616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PR</a:t>
              </a:r>
            </a:p>
          </p:txBody>
        </p:sp>
        <p:sp>
          <p:nvSpPr>
            <p:cNvPr id="49" name="ZoneTexte 48">
              <a:extLst>
                <a:ext uri="{FF2B5EF4-FFF2-40B4-BE49-F238E27FC236}">
                  <a16:creationId xmlns:a16="http://schemas.microsoft.com/office/drawing/2014/main" id="{8C1CC25F-BCC0-0958-A6ED-DACB0DF461FD}"/>
                </a:ext>
              </a:extLst>
            </p:cNvPr>
            <p:cNvSpPr txBox="1"/>
            <p:nvPr/>
          </p:nvSpPr>
          <p:spPr>
            <a:xfrm>
              <a:off x="3420178" y="2960696"/>
              <a:ext cx="643412" cy="39242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ORR 81%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CRc</a:t>
              </a:r>
              <a:r>
                <a:rPr kumimoji="0" lang="fr-FR" sz="1200" b="0" i="0" u="none" strike="noStrike" kern="1200" cap="none" spc="0" normalizeH="0" baseline="0" noProof="0" dirty="0">
                  <a:ln>
                    <a:noFill/>
                  </a:ln>
                  <a:solidFill>
                    <a:prstClr val="black"/>
                  </a:solidFill>
                  <a:effectLst/>
                  <a:uLnTx/>
                  <a:uFillTx/>
                  <a:latin typeface="Calibri"/>
                  <a:ea typeface="+mn-ea"/>
                  <a:cs typeface="+mn-cs"/>
                </a:rPr>
                <a:t> 70%</a:t>
              </a:r>
            </a:p>
          </p:txBody>
        </p:sp>
        <p:sp>
          <p:nvSpPr>
            <p:cNvPr id="50" name="ZoneTexte 49">
              <a:extLst>
                <a:ext uri="{FF2B5EF4-FFF2-40B4-BE49-F238E27FC236}">
                  <a16:creationId xmlns:a16="http://schemas.microsoft.com/office/drawing/2014/main" id="{AD618018-1B1E-2206-4A23-82F8DAC02609}"/>
                </a:ext>
              </a:extLst>
            </p:cNvPr>
            <p:cNvSpPr txBox="1"/>
            <p:nvPr/>
          </p:nvSpPr>
          <p:spPr>
            <a:xfrm>
              <a:off x="4217014" y="2960696"/>
              <a:ext cx="643412" cy="39242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ORR 79%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CRc</a:t>
              </a:r>
              <a:r>
                <a:rPr kumimoji="0" lang="fr-FR" sz="1200" b="0" i="0" u="none" strike="noStrike" kern="1200" cap="none" spc="0" normalizeH="0" baseline="0" noProof="0" dirty="0">
                  <a:ln>
                    <a:noFill/>
                  </a:ln>
                  <a:solidFill>
                    <a:prstClr val="black"/>
                  </a:solidFill>
                  <a:effectLst/>
                  <a:uLnTx/>
                  <a:uFillTx/>
                  <a:latin typeface="Calibri"/>
                  <a:ea typeface="+mn-ea"/>
                  <a:cs typeface="+mn-cs"/>
                </a:rPr>
                <a:t> 52%</a:t>
              </a:r>
            </a:p>
          </p:txBody>
        </p:sp>
        <p:sp>
          <p:nvSpPr>
            <p:cNvPr id="51" name="ZoneTexte 50">
              <a:extLst>
                <a:ext uri="{FF2B5EF4-FFF2-40B4-BE49-F238E27FC236}">
                  <a16:creationId xmlns:a16="http://schemas.microsoft.com/office/drawing/2014/main" id="{11ADE9C5-72EE-DA00-6B03-5D2BCAF1395F}"/>
                </a:ext>
              </a:extLst>
            </p:cNvPr>
            <p:cNvSpPr txBox="1"/>
            <p:nvPr/>
          </p:nvSpPr>
          <p:spPr>
            <a:xfrm>
              <a:off x="5000009" y="2960696"/>
              <a:ext cx="643412" cy="39242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ORR 69%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CRc</a:t>
              </a:r>
              <a:r>
                <a:rPr kumimoji="0" lang="fr-FR" sz="1200" b="0" i="0" u="none" strike="noStrike" kern="1200" cap="none" spc="0" normalizeH="0" baseline="0" noProof="0" dirty="0">
                  <a:ln>
                    <a:noFill/>
                  </a:ln>
                  <a:solidFill>
                    <a:prstClr val="black"/>
                  </a:solidFill>
                  <a:effectLst/>
                  <a:uLnTx/>
                  <a:uFillTx/>
                  <a:latin typeface="Calibri"/>
                  <a:ea typeface="+mn-ea"/>
                  <a:cs typeface="+mn-cs"/>
                </a:rPr>
                <a:t> 64%</a:t>
              </a:r>
            </a:p>
          </p:txBody>
        </p:sp>
      </p:grpSp>
      <p:sp>
        <p:nvSpPr>
          <p:cNvPr id="4" name="ZoneTexte 3">
            <a:extLst>
              <a:ext uri="{FF2B5EF4-FFF2-40B4-BE49-F238E27FC236}">
                <a16:creationId xmlns:a16="http://schemas.microsoft.com/office/drawing/2014/main" id="{AB8AE794-2E72-7F70-A5C2-744397DBB8A1}"/>
              </a:ext>
            </a:extLst>
          </p:cNvPr>
          <p:cNvSpPr txBox="1"/>
          <p:nvPr/>
        </p:nvSpPr>
        <p:spPr>
          <a:xfrm>
            <a:off x="7068197" y="3961484"/>
            <a:ext cx="325640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err="1">
                <a:ln>
                  <a:noFill/>
                </a:ln>
                <a:solidFill>
                  <a:srgbClr val="C00000"/>
                </a:solidFill>
                <a:effectLst/>
                <a:uLnTx/>
                <a:uFillTx/>
                <a:latin typeface="Calibri"/>
                <a:ea typeface="+mn-ea"/>
                <a:cs typeface="+mn-cs"/>
              </a:rPr>
              <a:t>Allogenic</a:t>
            </a:r>
            <a:r>
              <a:rPr kumimoji="0" lang="fr-FR" b="1" i="0" u="none" strike="noStrike" kern="1200" cap="none" spc="0" normalizeH="0" baseline="0" noProof="0" dirty="0">
                <a:ln>
                  <a:noFill/>
                </a:ln>
                <a:solidFill>
                  <a:srgbClr val="C00000"/>
                </a:solidFill>
                <a:effectLst/>
                <a:uLnTx/>
                <a:uFillTx/>
                <a:latin typeface="Calibri"/>
                <a:ea typeface="+mn-ea"/>
                <a:cs typeface="+mn-cs"/>
              </a:rPr>
              <a:t> transplantation (n, (%)</a:t>
            </a:r>
          </a:p>
        </p:txBody>
      </p:sp>
      <p:graphicFrame>
        <p:nvGraphicFramePr>
          <p:cNvPr id="5" name="Tableau 4">
            <a:extLst>
              <a:ext uri="{FF2B5EF4-FFF2-40B4-BE49-F238E27FC236}">
                <a16:creationId xmlns:a16="http://schemas.microsoft.com/office/drawing/2014/main" id="{9F6B6B4D-2590-8F1B-ED5E-5224BA442C73}"/>
              </a:ext>
            </a:extLst>
          </p:cNvPr>
          <p:cNvGraphicFramePr>
            <a:graphicFrameLocks noGrp="1"/>
          </p:cNvGraphicFramePr>
          <p:nvPr>
            <p:extLst>
              <p:ext uri="{D42A27DB-BD31-4B8C-83A1-F6EECF244321}">
                <p14:modId xmlns:p14="http://schemas.microsoft.com/office/powerpoint/2010/main" val="1259506326"/>
              </p:ext>
            </p:extLst>
          </p:nvPr>
        </p:nvGraphicFramePr>
        <p:xfrm>
          <a:off x="6534805" y="4520977"/>
          <a:ext cx="4366280" cy="1111832"/>
        </p:xfrm>
        <a:graphic>
          <a:graphicData uri="http://schemas.openxmlformats.org/drawingml/2006/table">
            <a:tbl>
              <a:tblPr firstRow="1" bandRow="1">
                <a:tableStyleId>{5C22544A-7EE6-4342-B048-85BDC9FD1C3A}</a:tableStyleId>
              </a:tblPr>
              <a:tblGrid>
                <a:gridCol w="1091570">
                  <a:extLst>
                    <a:ext uri="{9D8B030D-6E8A-4147-A177-3AD203B41FA5}">
                      <a16:colId xmlns:a16="http://schemas.microsoft.com/office/drawing/2014/main" val="738526476"/>
                    </a:ext>
                  </a:extLst>
                </a:gridCol>
                <a:gridCol w="1091570">
                  <a:extLst>
                    <a:ext uri="{9D8B030D-6E8A-4147-A177-3AD203B41FA5}">
                      <a16:colId xmlns:a16="http://schemas.microsoft.com/office/drawing/2014/main" val="2655473330"/>
                    </a:ext>
                  </a:extLst>
                </a:gridCol>
                <a:gridCol w="1091570">
                  <a:extLst>
                    <a:ext uri="{9D8B030D-6E8A-4147-A177-3AD203B41FA5}">
                      <a16:colId xmlns:a16="http://schemas.microsoft.com/office/drawing/2014/main" val="3543698037"/>
                    </a:ext>
                  </a:extLst>
                </a:gridCol>
                <a:gridCol w="1091570">
                  <a:extLst>
                    <a:ext uri="{9D8B030D-6E8A-4147-A177-3AD203B41FA5}">
                      <a16:colId xmlns:a16="http://schemas.microsoft.com/office/drawing/2014/main" val="2146051300"/>
                    </a:ext>
                  </a:extLst>
                </a:gridCol>
              </a:tblGrid>
              <a:tr h="370840">
                <a:tc>
                  <a:txBody>
                    <a:bodyPr/>
                    <a:lstStyle/>
                    <a:p>
                      <a:pPr algn="ctr">
                        <a:buNone/>
                      </a:pPr>
                      <a:r>
                        <a:rPr lang="fr-FR" sz="1400" dirty="0">
                          <a:effectLst/>
                          <a:latin typeface="+mj-lt"/>
                        </a:rPr>
                        <a:t>All</a:t>
                      </a:r>
                      <a:br>
                        <a:rPr lang="fr-FR" sz="1400" dirty="0">
                          <a:effectLst/>
                          <a:latin typeface="+mj-lt"/>
                        </a:rPr>
                      </a:br>
                      <a:r>
                        <a:rPr lang="fr-FR" sz="1400" dirty="0">
                          <a:effectLst/>
                          <a:latin typeface="+mj-lt"/>
                        </a:rPr>
                        <a:t>(N=152)</a:t>
                      </a:r>
                    </a:p>
                  </a:txBody>
                  <a:tcPr anchor="ctr"/>
                </a:tc>
                <a:tc>
                  <a:txBody>
                    <a:bodyPr/>
                    <a:lstStyle/>
                    <a:p>
                      <a:pPr algn="ctr">
                        <a:buNone/>
                      </a:pPr>
                      <a:r>
                        <a:rPr lang="fr-FR" sz="1400" dirty="0" err="1">
                          <a:effectLst/>
                          <a:latin typeface="+mj-lt"/>
                        </a:rPr>
                        <a:t>dnAML</a:t>
                      </a:r>
                      <a:br>
                        <a:rPr lang="fr-FR" sz="1400" dirty="0">
                          <a:effectLst/>
                          <a:latin typeface="+mj-lt"/>
                        </a:rPr>
                      </a:br>
                      <a:r>
                        <a:rPr lang="fr-FR" sz="1400" dirty="0">
                          <a:effectLst/>
                          <a:latin typeface="+mj-lt"/>
                        </a:rPr>
                        <a:t>(N=83)</a:t>
                      </a:r>
                    </a:p>
                  </a:txBody>
                  <a:tcPr anchor="ctr"/>
                </a:tc>
                <a:tc>
                  <a:txBody>
                    <a:bodyPr/>
                    <a:lstStyle/>
                    <a:p>
                      <a:pPr algn="ctr">
                        <a:buNone/>
                      </a:pPr>
                      <a:r>
                        <a:rPr lang="fr-FR" sz="1400" dirty="0">
                          <a:effectLst/>
                          <a:latin typeface="+mj-lt"/>
                        </a:rPr>
                        <a:t>SAML</a:t>
                      </a:r>
                      <a:br>
                        <a:rPr lang="fr-FR" sz="1400" dirty="0">
                          <a:effectLst/>
                          <a:latin typeface="+mj-lt"/>
                        </a:rPr>
                      </a:br>
                      <a:r>
                        <a:rPr lang="fr-FR" sz="1400" dirty="0">
                          <a:effectLst/>
                          <a:latin typeface="+mj-lt"/>
                        </a:rPr>
                        <a:t>(N=33)</a:t>
                      </a:r>
                    </a:p>
                  </a:txBody>
                  <a:tcPr anchor="ctr"/>
                </a:tc>
                <a:tc>
                  <a:txBody>
                    <a:bodyPr/>
                    <a:lstStyle/>
                    <a:p>
                      <a:pPr algn="ctr">
                        <a:buNone/>
                      </a:pPr>
                      <a:r>
                        <a:rPr lang="fr-FR" sz="1400" dirty="0">
                          <a:effectLst/>
                          <a:latin typeface="+mj-lt"/>
                        </a:rPr>
                        <a:t>R/R AML</a:t>
                      </a:r>
                      <a:br>
                        <a:rPr lang="fr-FR" sz="1400" dirty="0">
                          <a:effectLst/>
                          <a:latin typeface="+mj-lt"/>
                        </a:rPr>
                      </a:br>
                      <a:r>
                        <a:rPr lang="fr-FR" sz="1400" dirty="0">
                          <a:effectLst/>
                          <a:latin typeface="+mj-lt"/>
                        </a:rPr>
                        <a:t>(N=36)</a:t>
                      </a:r>
                    </a:p>
                  </a:txBody>
                  <a:tcPr anchor="ctr"/>
                </a:tc>
                <a:extLst>
                  <a:ext uri="{0D108BD9-81ED-4DB2-BD59-A6C34878D82A}">
                    <a16:rowId xmlns:a16="http://schemas.microsoft.com/office/drawing/2014/main" val="2225182886"/>
                  </a:ext>
                </a:extLst>
              </a:tr>
              <a:tr h="593672">
                <a:tc>
                  <a:txBody>
                    <a:bodyPr/>
                    <a:lstStyle/>
                    <a:p>
                      <a:pPr algn="ctr">
                        <a:buNone/>
                      </a:pPr>
                      <a:r>
                        <a:rPr lang="fr-FR" sz="1400" dirty="0">
                          <a:effectLst/>
                          <a:latin typeface="+mj-lt"/>
                        </a:rPr>
                        <a:t>22 (14)</a:t>
                      </a:r>
                    </a:p>
                  </a:txBody>
                  <a:tcPr anchor="ctr"/>
                </a:tc>
                <a:tc>
                  <a:txBody>
                    <a:bodyPr/>
                    <a:lstStyle/>
                    <a:p>
                      <a:pPr algn="ctr">
                        <a:buNone/>
                      </a:pPr>
                      <a:r>
                        <a:rPr lang="fr-FR" sz="1400" dirty="0">
                          <a:effectLst/>
                          <a:latin typeface="+mj-lt"/>
                        </a:rPr>
                        <a:t>13 (16)</a:t>
                      </a:r>
                    </a:p>
                  </a:txBody>
                  <a:tcPr anchor="ctr"/>
                </a:tc>
                <a:tc>
                  <a:txBody>
                    <a:bodyPr/>
                    <a:lstStyle/>
                    <a:p>
                      <a:pPr algn="ctr">
                        <a:buNone/>
                      </a:pPr>
                      <a:r>
                        <a:rPr lang="fr-FR" sz="1400" dirty="0">
                          <a:effectLst/>
                          <a:latin typeface="+mj-lt"/>
                        </a:rPr>
                        <a:t>4 (12)</a:t>
                      </a:r>
                    </a:p>
                  </a:txBody>
                  <a:tcPr anchor="ctr"/>
                </a:tc>
                <a:tc>
                  <a:txBody>
                    <a:bodyPr/>
                    <a:lstStyle/>
                    <a:p>
                      <a:pPr algn="ctr">
                        <a:buNone/>
                      </a:pPr>
                      <a:r>
                        <a:rPr lang="fr-FR" sz="1400" dirty="0">
                          <a:effectLst/>
                          <a:latin typeface="+mj-lt"/>
                        </a:rPr>
                        <a:t>5 (14)</a:t>
                      </a:r>
                    </a:p>
                  </a:txBody>
                  <a:tcPr anchor="ctr"/>
                </a:tc>
                <a:extLst>
                  <a:ext uri="{0D108BD9-81ED-4DB2-BD59-A6C34878D82A}">
                    <a16:rowId xmlns:a16="http://schemas.microsoft.com/office/drawing/2014/main" val="2254209228"/>
                  </a:ext>
                </a:extLst>
              </a:tr>
            </a:tbl>
          </a:graphicData>
        </a:graphic>
      </p:graphicFrame>
    </p:spTree>
    <p:extLst>
      <p:ext uri="{BB962C8B-B14F-4D97-AF65-F5344CB8AC3E}">
        <p14:creationId xmlns:p14="http://schemas.microsoft.com/office/powerpoint/2010/main" val="3293589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9AC930B3-038F-D291-C9BB-9D158389B005}"/>
              </a:ext>
            </a:extLst>
          </p:cNvPr>
          <p:cNvSpPr txBox="1">
            <a:spLocks noChangeArrowheads="1"/>
          </p:cNvSpPr>
          <p:nvPr/>
        </p:nvSpPr>
        <p:spPr bwMode="auto">
          <a:xfrm>
            <a:off x="9275111" y="6538230"/>
            <a:ext cx="2916889"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Toboll</a:t>
            </a:r>
            <a:r>
              <a:rPr kumimoji="0" lang="en-US" sz="1200" b="0" i="1" u="none" strike="noStrike" kern="1200" cap="none" spc="0" normalizeH="0" baseline="0" noProof="0" dirty="0">
                <a:ln>
                  <a:noFill/>
                </a:ln>
                <a:solidFill>
                  <a:prstClr val="black"/>
                </a:solidFill>
                <a:effectLst/>
                <a:uLnTx/>
                <a:uFillTx/>
                <a:latin typeface="Calibri"/>
                <a:ea typeface="+mn-ea"/>
                <a:cs typeface="+mn-cs"/>
              </a:rPr>
              <a:t> Soresen A-L, abstract S129</a:t>
            </a:r>
          </a:p>
        </p:txBody>
      </p:sp>
      <p:sp>
        <p:nvSpPr>
          <p:cNvPr id="3" name="Titre 2">
            <a:extLst>
              <a:ext uri="{FF2B5EF4-FFF2-40B4-BE49-F238E27FC236}">
                <a16:creationId xmlns:a16="http://schemas.microsoft.com/office/drawing/2014/main" id="{806C726C-AE21-1FB7-96EA-36837540FEE2}"/>
              </a:ext>
            </a:extLst>
          </p:cNvPr>
          <p:cNvSpPr>
            <a:spLocks noGrp="1"/>
          </p:cNvSpPr>
          <p:nvPr>
            <p:ph type="title"/>
          </p:nvPr>
        </p:nvSpPr>
        <p:spPr/>
        <p:txBody>
          <a:bodyPr/>
          <a:lstStyle/>
          <a:p>
            <a:r>
              <a:rPr lang="fr-FR" dirty="0"/>
              <a:t>LD-VENEX: </a:t>
            </a:r>
            <a:r>
              <a:rPr lang="fr-FR" dirty="0" err="1"/>
              <a:t>Reduced</a:t>
            </a:r>
            <a:r>
              <a:rPr lang="fr-FR" dirty="0"/>
              <a:t>-Duration VEN + AZA in AML in de novo AML, </a:t>
            </a:r>
            <a:r>
              <a:rPr lang="fr-FR" dirty="0" err="1"/>
              <a:t>secondary</a:t>
            </a:r>
            <a:r>
              <a:rPr lang="fr-FR" dirty="0"/>
              <a:t> AML and RR AML </a:t>
            </a:r>
            <a:r>
              <a:rPr lang="fr-FR" i="1" dirty="0"/>
              <a:t>(4)</a:t>
            </a:r>
            <a:endParaRPr lang="fr-FR" dirty="0"/>
          </a:p>
        </p:txBody>
      </p:sp>
      <p:sp>
        <p:nvSpPr>
          <p:cNvPr id="4" name="Espace réservé du texte 3">
            <a:extLst>
              <a:ext uri="{FF2B5EF4-FFF2-40B4-BE49-F238E27FC236}">
                <a16:creationId xmlns:a16="http://schemas.microsoft.com/office/drawing/2014/main" id="{B19B43D3-7B11-B49E-AAA6-6069490BC0AC}"/>
              </a:ext>
            </a:extLst>
          </p:cNvPr>
          <p:cNvSpPr>
            <a:spLocks noGrp="1"/>
          </p:cNvSpPr>
          <p:nvPr>
            <p:ph type="body" sz="quarter" idx="10"/>
          </p:nvPr>
        </p:nvSpPr>
        <p:spPr>
          <a:xfrm>
            <a:off x="875656" y="5714921"/>
            <a:ext cx="11081392" cy="965422"/>
          </a:xfrm>
        </p:spPr>
        <p:txBody>
          <a:bodyPr>
            <a:normAutofit/>
          </a:bodyPr>
          <a:lstStyle/>
          <a:p>
            <a:r>
              <a:rPr lang="fr-FR" sz="2000" dirty="0" err="1"/>
              <a:t>Mortality</a:t>
            </a:r>
            <a:endParaRPr lang="fr-FR" sz="2000" dirty="0"/>
          </a:p>
          <a:p>
            <a:pPr lvl="1"/>
            <a:r>
              <a:rPr lang="fr-FR" sz="1600" dirty="0"/>
              <a:t>30-day </a:t>
            </a:r>
            <a:r>
              <a:rPr lang="fr-FR" sz="1600" dirty="0" err="1"/>
              <a:t>mortality</a:t>
            </a:r>
            <a:r>
              <a:rPr lang="fr-FR" sz="1600" dirty="0"/>
              <a:t> rate 3.3% (5/152)</a:t>
            </a:r>
          </a:p>
          <a:p>
            <a:pPr lvl="1"/>
            <a:r>
              <a:rPr lang="fr-FR" sz="1600" dirty="0"/>
              <a:t>60-day </a:t>
            </a:r>
            <a:r>
              <a:rPr lang="fr-FR" sz="1600" dirty="0" err="1"/>
              <a:t>mortality</a:t>
            </a:r>
            <a:r>
              <a:rPr lang="fr-FR" sz="1600" dirty="0"/>
              <a:t> rate 9.9% (15/152)</a:t>
            </a:r>
          </a:p>
        </p:txBody>
      </p:sp>
      <p:sp>
        <p:nvSpPr>
          <p:cNvPr id="1259" name="ZoneTexte 1258">
            <a:extLst>
              <a:ext uri="{FF2B5EF4-FFF2-40B4-BE49-F238E27FC236}">
                <a16:creationId xmlns:a16="http://schemas.microsoft.com/office/drawing/2014/main" id="{73358D92-750A-A2A3-FFED-9F6C031E0AE9}"/>
              </a:ext>
            </a:extLst>
          </p:cNvPr>
          <p:cNvSpPr txBox="1"/>
          <p:nvPr/>
        </p:nvSpPr>
        <p:spPr>
          <a:xfrm>
            <a:off x="6497980" y="1816641"/>
            <a:ext cx="542289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a:ea typeface="+mn-ea"/>
                <a:cs typeface="+mn-cs"/>
              </a:rPr>
              <a:t>Overall Survival Stratified by ELN2024 Risk Category</a:t>
            </a:r>
          </a:p>
        </p:txBody>
      </p:sp>
      <p:sp>
        <p:nvSpPr>
          <p:cNvPr id="5" name="ZoneTexte 7">
            <a:extLst>
              <a:ext uri="{FF2B5EF4-FFF2-40B4-BE49-F238E27FC236}">
                <a16:creationId xmlns:a16="http://schemas.microsoft.com/office/drawing/2014/main" id="{835EB625-BDDB-C112-8AB5-3CEAC783D2B3}"/>
              </a:ext>
            </a:extLst>
          </p:cNvPr>
          <p:cNvSpPr txBox="1"/>
          <p:nvPr/>
        </p:nvSpPr>
        <p:spPr>
          <a:xfrm>
            <a:off x="2019047" y="1816641"/>
            <a:ext cx="2641942"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LD-</a:t>
            </a:r>
            <a:r>
              <a:rPr kumimoji="0" lang="en-US" sz="1600" b="1" i="0" u="none" strike="noStrike" kern="1200" cap="none" spc="0" normalizeH="0" baseline="0" noProof="0" dirty="0" err="1">
                <a:ln>
                  <a:noFill/>
                </a:ln>
                <a:solidFill>
                  <a:srgbClr val="C00000"/>
                </a:solidFill>
                <a:effectLst/>
                <a:uLnTx/>
                <a:uFillTx/>
                <a:latin typeface="Calibri" panose="020F0502020204030204"/>
                <a:ea typeface="+mn-ea"/>
                <a:cs typeface="+mn-cs"/>
              </a:rPr>
              <a:t>VenEx</a:t>
            </a: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 Efficacy Outcomes</a:t>
            </a:r>
          </a:p>
        </p:txBody>
      </p:sp>
      <p:sp>
        <p:nvSpPr>
          <p:cNvPr id="6" name="ZoneTexte 16">
            <a:extLst>
              <a:ext uri="{FF2B5EF4-FFF2-40B4-BE49-F238E27FC236}">
                <a16:creationId xmlns:a16="http://schemas.microsoft.com/office/drawing/2014/main" id="{47FF07DA-804B-9BB0-0E22-C7B53DED463B}"/>
              </a:ext>
            </a:extLst>
          </p:cNvPr>
          <p:cNvSpPr txBox="1"/>
          <p:nvPr/>
        </p:nvSpPr>
        <p:spPr>
          <a:xfrm>
            <a:off x="1490278" y="2137777"/>
            <a:ext cx="277827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Overall survival by AML Cohort (N=152)</a:t>
            </a:r>
          </a:p>
        </p:txBody>
      </p:sp>
      <p:sp>
        <p:nvSpPr>
          <p:cNvPr id="7" name="ZoneTexte 18">
            <a:extLst>
              <a:ext uri="{FF2B5EF4-FFF2-40B4-BE49-F238E27FC236}">
                <a16:creationId xmlns:a16="http://schemas.microsoft.com/office/drawing/2014/main" id="{40A1AEDF-E9CA-DA38-F5B0-EDC9F6A3777B}"/>
              </a:ext>
            </a:extLst>
          </p:cNvPr>
          <p:cNvSpPr txBox="1"/>
          <p:nvPr/>
        </p:nvSpPr>
        <p:spPr>
          <a:xfrm>
            <a:off x="1466564" y="2348267"/>
            <a:ext cx="301196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median follow-up 24,8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mo</a:t>
            </a:r>
            <a:r>
              <a:rPr kumimoji="0" lang="en-US" sz="1000" b="0" i="0" u="none" strike="noStrike" kern="1200" cap="none" spc="0" normalizeH="0" baseline="0" noProof="0" dirty="0">
                <a:ln>
                  <a:noFill/>
                </a:ln>
                <a:solidFill>
                  <a:prstClr val="black"/>
                </a:solidFill>
                <a:effectLst/>
                <a:uLnTx/>
                <a:uFillTx/>
                <a:latin typeface="Calibri"/>
                <a:ea typeface="+mn-ea"/>
                <a:cs typeface="+mn-cs"/>
              </a:rPr>
              <a:t>, data cut-off 31 May 2026</a:t>
            </a:r>
          </a:p>
        </p:txBody>
      </p:sp>
      <p:grpSp>
        <p:nvGrpSpPr>
          <p:cNvPr id="9" name="Groupe 1183">
            <a:extLst>
              <a:ext uri="{FF2B5EF4-FFF2-40B4-BE49-F238E27FC236}">
                <a16:creationId xmlns:a16="http://schemas.microsoft.com/office/drawing/2014/main" id="{7E7640D1-9CAE-67E5-D18F-9BBA3B17F206}"/>
              </a:ext>
            </a:extLst>
          </p:cNvPr>
          <p:cNvGrpSpPr/>
          <p:nvPr/>
        </p:nvGrpSpPr>
        <p:grpSpPr>
          <a:xfrm>
            <a:off x="1572606" y="2655348"/>
            <a:ext cx="3436925" cy="2173513"/>
            <a:chOff x="13357225" y="2763838"/>
            <a:chExt cx="2054225" cy="1384301"/>
          </a:xfrm>
        </p:grpSpPr>
        <p:sp>
          <p:nvSpPr>
            <p:cNvPr id="45" name="Freeform 110">
              <a:extLst>
                <a:ext uri="{FF2B5EF4-FFF2-40B4-BE49-F238E27FC236}">
                  <a16:creationId xmlns:a16="http://schemas.microsoft.com/office/drawing/2014/main" id="{DE5D1EBF-6C5F-1C06-7A3C-0C97D675B3C1}"/>
                </a:ext>
              </a:extLst>
            </p:cNvPr>
            <p:cNvSpPr>
              <a:spLocks/>
            </p:cNvSpPr>
            <p:nvPr/>
          </p:nvSpPr>
          <p:spPr bwMode="auto">
            <a:xfrm>
              <a:off x="13388975" y="2763838"/>
              <a:ext cx="2022475" cy="1354138"/>
            </a:xfrm>
            <a:custGeom>
              <a:avLst/>
              <a:gdLst>
                <a:gd name="T0" fmla="*/ 0 w 3823"/>
                <a:gd name="T1" fmla="*/ 0 h 2561"/>
                <a:gd name="T2" fmla="*/ 0 w 3823"/>
                <a:gd name="T3" fmla="*/ 2561 h 2561"/>
                <a:gd name="T4" fmla="*/ 3823 w 3823"/>
                <a:gd name="T5" fmla="*/ 2561 h 2561"/>
              </a:gdLst>
              <a:ahLst/>
              <a:cxnLst>
                <a:cxn ang="0">
                  <a:pos x="T0" y="T1"/>
                </a:cxn>
                <a:cxn ang="0">
                  <a:pos x="T2" y="T3"/>
                </a:cxn>
                <a:cxn ang="0">
                  <a:pos x="T4" y="T5"/>
                </a:cxn>
              </a:cxnLst>
              <a:rect l="0" t="0" r="r" b="b"/>
              <a:pathLst>
                <a:path w="3823" h="2561">
                  <a:moveTo>
                    <a:pt x="0" y="0"/>
                  </a:moveTo>
                  <a:lnTo>
                    <a:pt x="0" y="2561"/>
                  </a:lnTo>
                  <a:lnTo>
                    <a:pt x="3823" y="256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Line 122">
              <a:extLst>
                <a:ext uri="{FF2B5EF4-FFF2-40B4-BE49-F238E27FC236}">
                  <a16:creationId xmlns:a16="http://schemas.microsoft.com/office/drawing/2014/main" id="{AE692FDE-8E87-34C7-CDA8-97952A348FA8}"/>
                </a:ext>
              </a:extLst>
            </p:cNvPr>
            <p:cNvSpPr>
              <a:spLocks noChangeShapeType="1"/>
            </p:cNvSpPr>
            <p:nvPr/>
          </p:nvSpPr>
          <p:spPr bwMode="auto">
            <a:xfrm flipH="1">
              <a:off x="13993813" y="3448051"/>
              <a:ext cx="1588" cy="0"/>
            </a:xfrm>
            <a:prstGeom prst="line">
              <a:avLst/>
            </a:prstGeom>
            <a:noFill/>
            <a:ln w="9525">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Line 123">
              <a:extLst>
                <a:ext uri="{FF2B5EF4-FFF2-40B4-BE49-F238E27FC236}">
                  <a16:creationId xmlns:a16="http://schemas.microsoft.com/office/drawing/2014/main" id="{77B3F1C9-1903-1A62-31F4-8C97309F3FC3}"/>
                </a:ext>
              </a:extLst>
            </p:cNvPr>
            <p:cNvSpPr>
              <a:spLocks noChangeShapeType="1"/>
            </p:cNvSpPr>
            <p:nvPr/>
          </p:nvSpPr>
          <p:spPr bwMode="auto">
            <a:xfrm>
              <a:off x="13993813" y="3441701"/>
              <a:ext cx="0" cy="6350"/>
            </a:xfrm>
            <a:prstGeom prst="line">
              <a:avLst/>
            </a:prstGeom>
            <a:noFill/>
            <a:ln w="9525">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Line 124">
              <a:extLst>
                <a:ext uri="{FF2B5EF4-FFF2-40B4-BE49-F238E27FC236}">
                  <a16:creationId xmlns:a16="http://schemas.microsoft.com/office/drawing/2014/main" id="{9FA4A8F2-1FDB-CD3A-002E-AE120E8282B2}"/>
                </a:ext>
              </a:extLst>
            </p:cNvPr>
            <p:cNvSpPr>
              <a:spLocks noChangeShapeType="1"/>
            </p:cNvSpPr>
            <p:nvPr/>
          </p:nvSpPr>
          <p:spPr bwMode="auto">
            <a:xfrm flipH="1">
              <a:off x="13403263" y="3448051"/>
              <a:ext cx="590550" cy="0"/>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Line 125">
              <a:extLst>
                <a:ext uri="{FF2B5EF4-FFF2-40B4-BE49-F238E27FC236}">
                  <a16:creationId xmlns:a16="http://schemas.microsoft.com/office/drawing/2014/main" id="{BB208D82-7085-A974-C124-65AB24A14155}"/>
                </a:ext>
              </a:extLst>
            </p:cNvPr>
            <p:cNvSpPr>
              <a:spLocks noChangeShapeType="1"/>
            </p:cNvSpPr>
            <p:nvPr/>
          </p:nvSpPr>
          <p:spPr bwMode="auto">
            <a:xfrm flipH="1">
              <a:off x="13995400" y="3448051"/>
              <a:ext cx="100013" cy="0"/>
            </a:xfrm>
            <a:prstGeom prst="line">
              <a:avLst/>
            </a:prstGeom>
            <a:noFill/>
            <a:ln w="9525">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Line 128">
              <a:extLst>
                <a:ext uri="{FF2B5EF4-FFF2-40B4-BE49-F238E27FC236}">
                  <a16:creationId xmlns:a16="http://schemas.microsoft.com/office/drawing/2014/main" id="{004B6A93-3334-020C-1BA6-FAEEB7E07072}"/>
                </a:ext>
              </a:extLst>
            </p:cNvPr>
            <p:cNvSpPr>
              <a:spLocks noChangeShapeType="1"/>
            </p:cNvSpPr>
            <p:nvPr/>
          </p:nvSpPr>
          <p:spPr bwMode="auto">
            <a:xfrm>
              <a:off x="14095413" y="3448051"/>
              <a:ext cx="0" cy="628650"/>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Line 129">
              <a:extLst>
                <a:ext uri="{FF2B5EF4-FFF2-40B4-BE49-F238E27FC236}">
                  <a16:creationId xmlns:a16="http://schemas.microsoft.com/office/drawing/2014/main" id="{021A0B3B-FF79-6C7C-B280-EC0BB25BE2B9}"/>
                </a:ext>
              </a:extLst>
            </p:cNvPr>
            <p:cNvSpPr>
              <a:spLocks noChangeShapeType="1"/>
            </p:cNvSpPr>
            <p:nvPr/>
          </p:nvSpPr>
          <p:spPr bwMode="auto">
            <a:xfrm flipH="1">
              <a:off x="14095413" y="3448051"/>
              <a:ext cx="1287463" cy="0"/>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Line 130">
              <a:extLst>
                <a:ext uri="{FF2B5EF4-FFF2-40B4-BE49-F238E27FC236}">
                  <a16:creationId xmlns:a16="http://schemas.microsoft.com/office/drawing/2014/main" id="{381E7CDF-D8C6-64F6-0483-F3BF8DA26F12}"/>
                </a:ext>
              </a:extLst>
            </p:cNvPr>
            <p:cNvSpPr>
              <a:spLocks noChangeShapeType="1"/>
            </p:cNvSpPr>
            <p:nvPr/>
          </p:nvSpPr>
          <p:spPr bwMode="auto">
            <a:xfrm>
              <a:off x="13995400" y="3448051"/>
              <a:ext cx="0" cy="628650"/>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Line 132">
              <a:extLst>
                <a:ext uri="{FF2B5EF4-FFF2-40B4-BE49-F238E27FC236}">
                  <a16:creationId xmlns:a16="http://schemas.microsoft.com/office/drawing/2014/main" id="{064C809C-30A3-CA18-4C12-41F4FACE5283}"/>
                </a:ext>
              </a:extLst>
            </p:cNvPr>
            <p:cNvSpPr>
              <a:spLocks noChangeShapeType="1"/>
            </p:cNvSpPr>
            <p:nvPr/>
          </p:nvSpPr>
          <p:spPr bwMode="auto">
            <a:xfrm flipH="1">
              <a:off x="13471525" y="2838451"/>
              <a:ext cx="3016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133">
              <a:extLst>
                <a:ext uri="{FF2B5EF4-FFF2-40B4-BE49-F238E27FC236}">
                  <a16:creationId xmlns:a16="http://schemas.microsoft.com/office/drawing/2014/main" id="{CB282453-804A-97CC-5563-C8FFA0CAB7A4}"/>
                </a:ext>
              </a:extLst>
            </p:cNvPr>
            <p:cNvSpPr>
              <a:spLocks/>
            </p:cNvSpPr>
            <p:nvPr/>
          </p:nvSpPr>
          <p:spPr bwMode="auto">
            <a:xfrm>
              <a:off x="13501688" y="2838451"/>
              <a:ext cx="1411288" cy="1069975"/>
            </a:xfrm>
            <a:custGeom>
              <a:avLst/>
              <a:gdLst>
                <a:gd name="T0" fmla="*/ 2667 w 2667"/>
                <a:gd name="T1" fmla="*/ 2021 h 2021"/>
                <a:gd name="T2" fmla="*/ 2606 w 2667"/>
                <a:gd name="T3" fmla="*/ 2021 h 2021"/>
                <a:gd name="T4" fmla="*/ 2606 w 2667"/>
                <a:gd name="T5" fmla="*/ 1726 h 2021"/>
                <a:gd name="T6" fmla="*/ 1923 w 2667"/>
                <a:gd name="T7" fmla="*/ 1726 h 2021"/>
                <a:gd name="T8" fmla="*/ 1923 w 2667"/>
                <a:gd name="T9" fmla="*/ 1633 h 2021"/>
                <a:gd name="T10" fmla="*/ 1252 w 2667"/>
                <a:gd name="T11" fmla="*/ 1633 h 2021"/>
                <a:gd name="T12" fmla="*/ 1252 w 2667"/>
                <a:gd name="T13" fmla="*/ 1563 h 2021"/>
                <a:gd name="T14" fmla="*/ 1110 w 2667"/>
                <a:gd name="T15" fmla="*/ 1563 h 2021"/>
                <a:gd name="T16" fmla="*/ 1110 w 2667"/>
                <a:gd name="T17" fmla="*/ 1496 h 2021"/>
                <a:gd name="T18" fmla="*/ 1089 w 2667"/>
                <a:gd name="T19" fmla="*/ 1496 h 2021"/>
                <a:gd name="T20" fmla="*/ 1089 w 2667"/>
                <a:gd name="T21" fmla="*/ 1432 h 2021"/>
                <a:gd name="T22" fmla="*/ 1061 w 2667"/>
                <a:gd name="T23" fmla="*/ 1432 h 2021"/>
                <a:gd name="T24" fmla="*/ 1061 w 2667"/>
                <a:gd name="T25" fmla="*/ 1359 h 2021"/>
                <a:gd name="T26" fmla="*/ 1051 w 2667"/>
                <a:gd name="T27" fmla="*/ 1359 h 2021"/>
                <a:gd name="T28" fmla="*/ 1051 w 2667"/>
                <a:gd name="T29" fmla="*/ 1230 h 2021"/>
                <a:gd name="T30" fmla="*/ 931 w 2667"/>
                <a:gd name="T31" fmla="*/ 1230 h 2021"/>
                <a:gd name="T32" fmla="*/ 931 w 2667"/>
                <a:gd name="T33" fmla="*/ 1092 h 2021"/>
                <a:gd name="T34" fmla="*/ 868 w 2667"/>
                <a:gd name="T35" fmla="*/ 1092 h 2021"/>
                <a:gd name="T36" fmla="*/ 868 w 2667"/>
                <a:gd name="T37" fmla="*/ 1025 h 2021"/>
                <a:gd name="T38" fmla="*/ 800 w 2667"/>
                <a:gd name="T39" fmla="*/ 1025 h 2021"/>
                <a:gd name="T40" fmla="*/ 800 w 2667"/>
                <a:gd name="T41" fmla="*/ 968 h 2021"/>
                <a:gd name="T42" fmla="*/ 590 w 2667"/>
                <a:gd name="T43" fmla="*/ 968 h 2021"/>
                <a:gd name="T44" fmla="*/ 590 w 2667"/>
                <a:gd name="T45" fmla="*/ 839 h 2021"/>
                <a:gd name="T46" fmla="*/ 567 w 2667"/>
                <a:gd name="T47" fmla="*/ 839 h 2021"/>
                <a:gd name="T48" fmla="*/ 567 w 2667"/>
                <a:gd name="T49" fmla="*/ 768 h 2021"/>
                <a:gd name="T50" fmla="*/ 485 w 2667"/>
                <a:gd name="T51" fmla="*/ 768 h 2021"/>
                <a:gd name="T52" fmla="*/ 485 w 2667"/>
                <a:gd name="T53" fmla="*/ 702 h 2021"/>
                <a:gd name="T54" fmla="*/ 462 w 2667"/>
                <a:gd name="T55" fmla="*/ 702 h 2021"/>
                <a:gd name="T56" fmla="*/ 462 w 2667"/>
                <a:gd name="T57" fmla="*/ 642 h 2021"/>
                <a:gd name="T58" fmla="*/ 351 w 2667"/>
                <a:gd name="T59" fmla="*/ 642 h 2021"/>
                <a:gd name="T60" fmla="*/ 351 w 2667"/>
                <a:gd name="T61" fmla="*/ 579 h 2021"/>
                <a:gd name="T62" fmla="*/ 328 w 2667"/>
                <a:gd name="T63" fmla="*/ 579 h 2021"/>
                <a:gd name="T64" fmla="*/ 328 w 2667"/>
                <a:gd name="T65" fmla="*/ 512 h 2021"/>
                <a:gd name="T66" fmla="*/ 256 w 2667"/>
                <a:gd name="T67" fmla="*/ 512 h 2021"/>
                <a:gd name="T68" fmla="*/ 256 w 2667"/>
                <a:gd name="T69" fmla="*/ 443 h 2021"/>
                <a:gd name="T70" fmla="*/ 188 w 2667"/>
                <a:gd name="T71" fmla="*/ 443 h 2021"/>
                <a:gd name="T72" fmla="*/ 188 w 2667"/>
                <a:gd name="T73" fmla="*/ 382 h 2021"/>
                <a:gd name="T74" fmla="*/ 150 w 2667"/>
                <a:gd name="T75" fmla="*/ 382 h 2021"/>
                <a:gd name="T76" fmla="*/ 150 w 2667"/>
                <a:gd name="T77" fmla="*/ 315 h 2021"/>
                <a:gd name="T78" fmla="*/ 121 w 2667"/>
                <a:gd name="T79" fmla="*/ 315 h 2021"/>
                <a:gd name="T80" fmla="*/ 121 w 2667"/>
                <a:gd name="T81" fmla="*/ 253 h 2021"/>
                <a:gd name="T82" fmla="*/ 72 w 2667"/>
                <a:gd name="T83" fmla="*/ 253 h 2021"/>
                <a:gd name="T84" fmla="*/ 72 w 2667"/>
                <a:gd name="T85" fmla="*/ 192 h 2021"/>
                <a:gd name="T86" fmla="*/ 28 w 2667"/>
                <a:gd name="T87" fmla="*/ 192 h 2021"/>
                <a:gd name="T88" fmla="*/ 28 w 2667"/>
                <a:gd name="T89" fmla="*/ 65 h 2021"/>
                <a:gd name="T90" fmla="*/ 19 w 2667"/>
                <a:gd name="T91" fmla="*/ 65 h 2021"/>
                <a:gd name="T92" fmla="*/ 19 w 2667"/>
                <a:gd name="T93" fmla="*/ 0 h 2021"/>
                <a:gd name="T94" fmla="*/ 0 w 2667"/>
                <a:gd name="T95" fmla="*/ 0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7" h="2021">
                  <a:moveTo>
                    <a:pt x="2667" y="2021"/>
                  </a:moveTo>
                  <a:lnTo>
                    <a:pt x="2606" y="2021"/>
                  </a:lnTo>
                  <a:lnTo>
                    <a:pt x="2606" y="1726"/>
                  </a:lnTo>
                  <a:lnTo>
                    <a:pt x="1923" y="1726"/>
                  </a:lnTo>
                  <a:lnTo>
                    <a:pt x="1923" y="1633"/>
                  </a:lnTo>
                  <a:lnTo>
                    <a:pt x="1252" y="1633"/>
                  </a:lnTo>
                  <a:lnTo>
                    <a:pt x="1252" y="1563"/>
                  </a:lnTo>
                  <a:lnTo>
                    <a:pt x="1110" y="1563"/>
                  </a:lnTo>
                  <a:lnTo>
                    <a:pt x="1110" y="1496"/>
                  </a:lnTo>
                  <a:lnTo>
                    <a:pt x="1089" y="1496"/>
                  </a:lnTo>
                  <a:lnTo>
                    <a:pt x="1089" y="1432"/>
                  </a:lnTo>
                  <a:lnTo>
                    <a:pt x="1061" y="1432"/>
                  </a:lnTo>
                  <a:lnTo>
                    <a:pt x="1061" y="1359"/>
                  </a:lnTo>
                  <a:lnTo>
                    <a:pt x="1051" y="1359"/>
                  </a:lnTo>
                  <a:lnTo>
                    <a:pt x="1051" y="1230"/>
                  </a:lnTo>
                  <a:lnTo>
                    <a:pt x="931" y="1230"/>
                  </a:lnTo>
                  <a:lnTo>
                    <a:pt x="931" y="1092"/>
                  </a:lnTo>
                  <a:lnTo>
                    <a:pt x="868" y="1092"/>
                  </a:lnTo>
                  <a:lnTo>
                    <a:pt x="868" y="1025"/>
                  </a:lnTo>
                  <a:lnTo>
                    <a:pt x="800" y="1025"/>
                  </a:lnTo>
                  <a:lnTo>
                    <a:pt x="800" y="968"/>
                  </a:lnTo>
                  <a:lnTo>
                    <a:pt x="590" y="968"/>
                  </a:lnTo>
                  <a:lnTo>
                    <a:pt x="590" y="839"/>
                  </a:lnTo>
                  <a:lnTo>
                    <a:pt x="567" y="839"/>
                  </a:lnTo>
                  <a:lnTo>
                    <a:pt x="567" y="768"/>
                  </a:lnTo>
                  <a:lnTo>
                    <a:pt x="485" y="768"/>
                  </a:lnTo>
                  <a:lnTo>
                    <a:pt x="485" y="702"/>
                  </a:lnTo>
                  <a:lnTo>
                    <a:pt x="462" y="702"/>
                  </a:lnTo>
                  <a:lnTo>
                    <a:pt x="462" y="642"/>
                  </a:lnTo>
                  <a:lnTo>
                    <a:pt x="351" y="642"/>
                  </a:lnTo>
                  <a:lnTo>
                    <a:pt x="351" y="579"/>
                  </a:lnTo>
                  <a:lnTo>
                    <a:pt x="328" y="579"/>
                  </a:lnTo>
                  <a:lnTo>
                    <a:pt x="328" y="512"/>
                  </a:lnTo>
                  <a:lnTo>
                    <a:pt x="256" y="512"/>
                  </a:lnTo>
                  <a:lnTo>
                    <a:pt x="256" y="443"/>
                  </a:lnTo>
                  <a:lnTo>
                    <a:pt x="188" y="443"/>
                  </a:lnTo>
                  <a:lnTo>
                    <a:pt x="188" y="382"/>
                  </a:lnTo>
                  <a:lnTo>
                    <a:pt x="150" y="382"/>
                  </a:lnTo>
                  <a:lnTo>
                    <a:pt x="150" y="315"/>
                  </a:lnTo>
                  <a:lnTo>
                    <a:pt x="121" y="315"/>
                  </a:lnTo>
                  <a:lnTo>
                    <a:pt x="121" y="253"/>
                  </a:lnTo>
                  <a:lnTo>
                    <a:pt x="72" y="253"/>
                  </a:lnTo>
                  <a:lnTo>
                    <a:pt x="72" y="192"/>
                  </a:lnTo>
                  <a:lnTo>
                    <a:pt x="28" y="192"/>
                  </a:lnTo>
                  <a:lnTo>
                    <a:pt x="28" y="65"/>
                  </a:lnTo>
                  <a:lnTo>
                    <a:pt x="19" y="65"/>
                  </a:lnTo>
                  <a:lnTo>
                    <a:pt x="19" y="0"/>
                  </a:lnTo>
                  <a:lnTo>
                    <a:pt x="0" y="0"/>
                  </a:lnTo>
                </a:path>
              </a:pathLst>
            </a:custGeom>
            <a:noFill/>
            <a:ln w="1587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Line 136">
              <a:extLst>
                <a:ext uri="{FF2B5EF4-FFF2-40B4-BE49-F238E27FC236}">
                  <a16:creationId xmlns:a16="http://schemas.microsoft.com/office/drawing/2014/main" id="{B62984F9-8659-8AA1-D42D-06F8AD404DE8}"/>
                </a:ext>
              </a:extLst>
            </p:cNvPr>
            <p:cNvSpPr>
              <a:spLocks noChangeShapeType="1"/>
            </p:cNvSpPr>
            <p:nvPr/>
          </p:nvSpPr>
          <p:spPr bwMode="auto">
            <a:xfrm>
              <a:off x="13471525" y="2838451"/>
              <a:ext cx="30163" cy="0"/>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Line 137">
              <a:extLst>
                <a:ext uri="{FF2B5EF4-FFF2-40B4-BE49-F238E27FC236}">
                  <a16:creationId xmlns:a16="http://schemas.microsoft.com/office/drawing/2014/main" id="{8E850B56-890E-EDBA-AA8C-88D7AD4D3CDC}"/>
                </a:ext>
              </a:extLst>
            </p:cNvPr>
            <p:cNvSpPr>
              <a:spLocks noChangeShapeType="1"/>
            </p:cNvSpPr>
            <p:nvPr/>
          </p:nvSpPr>
          <p:spPr bwMode="auto">
            <a:xfrm>
              <a:off x="13501688" y="2838451"/>
              <a:ext cx="9525" cy="0"/>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Rectangle 138">
              <a:extLst>
                <a:ext uri="{FF2B5EF4-FFF2-40B4-BE49-F238E27FC236}">
                  <a16:creationId xmlns:a16="http://schemas.microsoft.com/office/drawing/2014/main" id="{8287DE09-1267-C675-1EB5-D6D3E46342AC}"/>
                </a:ext>
              </a:extLst>
            </p:cNvPr>
            <p:cNvSpPr>
              <a:spLocks noChangeArrowheads="1"/>
            </p:cNvSpPr>
            <p:nvPr/>
          </p:nvSpPr>
          <p:spPr bwMode="auto">
            <a:xfrm>
              <a:off x="13469938" y="2836863"/>
              <a:ext cx="1588" cy="3175"/>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Rectangle 139">
              <a:extLst>
                <a:ext uri="{FF2B5EF4-FFF2-40B4-BE49-F238E27FC236}">
                  <a16:creationId xmlns:a16="http://schemas.microsoft.com/office/drawing/2014/main" id="{F67F3391-B7F5-8285-3C15-E6EF3390A327}"/>
                </a:ext>
              </a:extLst>
            </p:cNvPr>
            <p:cNvSpPr>
              <a:spLocks noChangeArrowheads="1"/>
            </p:cNvSpPr>
            <p:nvPr/>
          </p:nvSpPr>
          <p:spPr bwMode="auto">
            <a:xfrm>
              <a:off x="13500100" y="2836863"/>
              <a:ext cx="3175" cy="3175"/>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Rectangle 140">
              <a:extLst>
                <a:ext uri="{FF2B5EF4-FFF2-40B4-BE49-F238E27FC236}">
                  <a16:creationId xmlns:a16="http://schemas.microsoft.com/office/drawing/2014/main" id="{FE51AF13-CBFB-A203-1450-F19FF66E0A81}"/>
                </a:ext>
              </a:extLst>
            </p:cNvPr>
            <p:cNvSpPr>
              <a:spLocks noChangeArrowheads="1"/>
            </p:cNvSpPr>
            <p:nvPr/>
          </p:nvSpPr>
          <p:spPr bwMode="auto">
            <a:xfrm>
              <a:off x="13500100" y="2836863"/>
              <a:ext cx="3175" cy="3175"/>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141">
              <a:extLst>
                <a:ext uri="{FF2B5EF4-FFF2-40B4-BE49-F238E27FC236}">
                  <a16:creationId xmlns:a16="http://schemas.microsoft.com/office/drawing/2014/main" id="{DC79FA28-FBF0-1B9F-6EAA-444F9973340B}"/>
                </a:ext>
              </a:extLst>
            </p:cNvPr>
            <p:cNvSpPr>
              <a:spLocks noChangeArrowheads="1"/>
            </p:cNvSpPr>
            <p:nvPr/>
          </p:nvSpPr>
          <p:spPr bwMode="auto">
            <a:xfrm>
              <a:off x="13509625" y="2836863"/>
              <a:ext cx="3175" cy="3175"/>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Line 142">
              <a:extLst>
                <a:ext uri="{FF2B5EF4-FFF2-40B4-BE49-F238E27FC236}">
                  <a16:creationId xmlns:a16="http://schemas.microsoft.com/office/drawing/2014/main" id="{631F7A20-0B07-5344-9F50-92F320EC6352}"/>
                </a:ext>
              </a:extLst>
            </p:cNvPr>
            <p:cNvSpPr>
              <a:spLocks noChangeShapeType="1"/>
            </p:cNvSpPr>
            <p:nvPr/>
          </p:nvSpPr>
          <p:spPr bwMode="auto">
            <a:xfrm flipH="1">
              <a:off x="13500100" y="2881313"/>
              <a:ext cx="1588"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143">
              <a:extLst>
                <a:ext uri="{FF2B5EF4-FFF2-40B4-BE49-F238E27FC236}">
                  <a16:creationId xmlns:a16="http://schemas.microsoft.com/office/drawing/2014/main" id="{A715DECB-53D8-E4B1-F8EB-0E73BEBE6F0A}"/>
                </a:ext>
              </a:extLst>
            </p:cNvPr>
            <p:cNvSpPr>
              <a:spLocks/>
            </p:cNvSpPr>
            <p:nvPr/>
          </p:nvSpPr>
          <p:spPr bwMode="auto">
            <a:xfrm>
              <a:off x="13471525" y="2838451"/>
              <a:ext cx="28575" cy="36513"/>
            </a:xfrm>
            <a:custGeom>
              <a:avLst/>
              <a:gdLst>
                <a:gd name="T0" fmla="*/ 54 w 54"/>
                <a:gd name="T1" fmla="*/ 61 h 69"/>
                <a:gd name="T2" fmla="*/ 45 w 54"/>
                <a:gd name="T3" fmla="*/ 69 h 69"/>
                <a:gd name="T4" fmla="*/ 45 w 54"/>
                <a:gd name="T5" fmla="*/ 0 h 69"/>
                <a:gd name="T6" fmla="*/ 0 w 54"/>
                <a:gd name="T7" fmla="*/ 0 h 69"/>
              </a:gdLst>
              <a:ahLst/>
              <a:cxnLst>
                <a:cxn ang="0">
                  <a:pos x="T0" y="T1"/>
                </a:cxn>
                <a:cxn ang="0">
                  <a:pos x="T2" y="T3"/>
                </a:cxn>
                <a:cxn ang="0">
                  <a:pos x="T4" y="T5"/>
                </a:cxn>
                <a:cxn ang="0">
                  <a:pos x="T6" y="T7"/>
                </a:cxn>
              </a:cxnLst>
              <a:rect l="0" t="0" r="r" b="b"/>
              <a:pathLst>
                <a:path w="54" h="69">
                  <a:moveTo>
                    <a:pt x="54" y="61"/>
                  </a:moveTo>
                  <a:lnTo>
                    <a:pt x="45" y="69"/>
                  </a:lnTo>
                  <a:lnTo>
                    <a:pt x="45" y="0"/>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Line 144">
              <a:extLst>
                <a:ext uri="{FF2B5EF4-FFF2-40B4-BE49-F238E27FC236}">
                  <a16:creationId xmlns:a16="http://schemas.microsoft.com/office/drawing/2014/main" id="{C3A1305F-865F-AC65-D571-11FDA93386E3}"/>
                </a:ext>
              </a:extLst>
            </p:cNvPr>
            <p:cNvSpPr>
              <a:spLocks noChangeShapeType="1"/>
            </p:cNvSpPr>
            <p:nvPr/>
          </p:nvSpPr>
          <p:spPr bwMode="auto">
            <a:xfrm flipV="1">
              <a:off x="13500100" y="2870201"/>
              <a:ext cx="0" cy="11113"/>
            </a:xfrm>
            <a:prstGeom prst="line">
              <a:avLst/>
            </a:prstGeom>
            <a:noFill/>
            <a:ln w="15875">
              <a:solidFill>
                <a:srgbClr val="0066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Freeform 145">
              <a:extLst>
                <a:ext uri="{FF2B5EF4-FFF2-40B4-BE49-F238E27FC236}">
                  <a16:creationId xmlns:a16="http://schemas.microsoft.com/office/drawing/2014/main" id="{5DD1F719-465C-CB39-7DDC-49DB98772A17}"/>
                </a:ext>
              </a:extLst>
            </p:cNvPr>
            <p:cNvSpPr>
              <a:spLocks/>
            </p:cNvSpPr>
            <p:nvPr/>
          </p:nvSpPr>
          <p:spPr bwMode="auto">
            <a:xfrm>
              <a:off x="13501688" y="2881313"/>
              <a:ext cx="1711325" cy="749300"/>
            </a:xfrm>
            <a:custGeom>
              <a:avLst/>
              <a:gdLst>
                <a:gd name="T0" fmla="*/ 2362 w 3234"/>
                <a:gd name="T1" fmla="*/ 1417 h 1417"/>
                <a:gd name="T2" fmla="*/ 2150 w 3234"/>
                <a:gd name="T3" fmla="*/ 1315 h 1417"/>
                <a:gd name="T4" fmla="*/ 1410 w 3234"/>
                <a:gd name="T5" fmla="*/ 1236 h 1417"/>
                <a:gd name="T6" fmla="*/ 1284 w 3234"/>
                <a:gd name="T7" fmla="*/ 1186 h 1417"/>
                <a:gd name="T8" fmla="*/ 1171 w 3234"/>
                <a:gd name="T9" fmla="*/ 1147 h 1417"/>
                <a:gd name="T10" fmla="*/ 1123 w 3234"/>
                <a:gd name="T11" fmla="*/ 1107 h 1417"/>
                <a:gd name="T12" fmla="*/ 1011 w 3234"/>
                <a:gd name="T13" fmla="*/ 1061 h 1417"/>
                <a:gd name="T14" fmla="*/ 972 w 3234"/>
                <a:gd name="T15" fmla="*/ 1021 h 1417"/>
                <a:gd name="T16" fmla="*/ 893 w 3234"/>
                <a:gd name="T17" fmla="*/ 981 h 1417"/>
                <a:gd name="T18" fmla="*/ 833 w 3234"/>
                <a:gd name="T19" fmla="*/ 941 h 1417"/>
                <a:gd name="T20" fmla="*/ 810 w 3234"/>
                <a:gd name="T21" fmla="*/ 912 h 1417"/>
                <a:gd name="T22" fmla="*/ 795 w 3234"/>
                <a:gd name="T23" fmla="*/ 862 h 1417"/>
                <a:gd name="T24" fmla="*/ 784 w 3234"/>
                <a:gd name="T25" fmla="*/ 808 h 1417"/>
                <a:gd name="T26" fmla="*/ 721 w 3234"/>
                <a:gd name="T27" fmla="*/ 780 h 1417"/>
                <a:gd name="T28" fmla="*/ 711 w 3234"/>
                <a:gd name="T29" fmla="*/ 753 h 1417"/>
                <a:gd name="T30" fmla="*/ 699 w 3234"/>
                <a:gd name="T31" fmla="*/ 721 h 1417"/>
                <a:gd name="T32" fmla="*/ 687 w 3234"/>
                <a:gd name="T33" fmla="*/ 688 h 1417"/>
                <a:gd name="T34" fmla="*/ 637 w 3234"/>
                <a:gd name="T35" fmla="*/ 657 h 1417"/>
                <a:gd name="T36" fmla="*/ 560 w 3234"/>
                <a:gd name="T37" fmla="*/ 627 h 1417"/>
                <a:gd name="T38" fmla="*/ 534 w 3234"/>
                <a:gd name="T39" fmla="*/ 595 h 1417"/>
                <a:gd name="T40" fmla="*/ 522 w 3234"/>
                <a:gd name="T41" fmla="*/ 537 h 1417"/>
                <a:gd name="T42" fmla="*/ 500 w 3234"/>
                <a:gd name="T43" fmla="*/ 507 h 1417"/>
                <a:gd name="T44" fmla="*/ 461 w 3234"/>
                <a:gd name="T45" fmla="*/ 477 h 1417"/>
                <a:gd name="T46" fmla="*/ 426 w 3234"/>
                <a:gd name="T47" fmla="*/ 446 h 1417"/>
                <a:gd name="T48" fmla="*/ 368 w 3234"/>
                <a:gd name="T49" fmla="*/ 420 h 1417"/>
                <a:gd name="T50" fmla="*/ 347 w 3234"/>
                <a:gd name="T51" fmla="*/ 390 h 1417"/>
                <a:gd name="T52" fmla="*/ 311 w 3234"/>
                <a:gd name="T53" fmla="*/ 363 h 1417"/>
                <a:gd name="T54" fmla="*/ 208 w 3234"/>
                <a:gd name="T55" fmla="*/ 333 h 1417"/>
                <a:gd name="T56" fmla="*/ 201 w 3234"/>
                <a:gd name="T57" fmla="*/ 306 h 1417"/>
                <a:gd name="T58" fmla="*/ 183 w 3234"/>
                <a:gd name="T59" fmla="*/ 275 h 1417"/>
                <a:gd name="T60" fmla="*/ 164 w 3234"/>
                <a:gd name="T61" fmla="*/ 255 h 1417"/>
                <a:gd name="T62" fmla="*/ 158 w 3234"/>
                <a:gd name="T63" fmla="*/ 194 h 1417"/>
                <a:gd name="T64" fmla="*/ 113 w 3234"/>
                <a:gd name="T65" fmla="*/ 136 h 1417"/>
                <a:gd name="T66" fmla="*/ 84 w 3234"/>
                <a:gd name="T67" fmla="*/ 124 h 1417"/>
                <a:gd name="T68" fmla="*/ 66 w 3234"/>
                <a:gd name="T69" fmla="*/ 96 h 1417"/>
                <a:gd name="T70" fmla="*/ 46 w 3234"/>
                <a:gd name="T71" fmla="*/ 29 h 1417"/>
                <a:gd name="T72" fmla="*/ 29 w 3234"/>
                <a:gd name="T73"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34" h="1417">
                  <a:moveTo>
                    <a:pt x="3234" y="1417"/>
                  </a:moveTo>
                  <a:lnTo>
                    <a:pt x="2362" y="1417"/>
                  </a:lnTo>
                  <a:lnTo>
                    <a:pt x="2362" y="1315"/>
                  </a:lnTo>
                  <a:lnTo>
                    <a:pt x="2150" y="1315"/>
                  </a:lnTo>
                  <a:lnTo>
                    <a:pt x="2150" y="1236"/>
                  </a:lnTo>
                  <a:lnTo>
                    <a:pt x="1410" y="1236"/>
                  </a:lnTo>
                  <a:lnTo>
                    <a:pt x="1410" y="1186"/>
                  </a:lnTo>
                  <a:lnTo>
                    <a:pt x="1284" y="1186"/>
                  </a:lnTo>
                  <a:lnTo>
                    <a:pt x="1284" y="1147"/>
                  </a:lnTo>
                  <a:lnTo>
                    <a:pt x="1171" y="1147"/>
                  </a:lnTo>
                  <a:lnTo>
                    <a:pt x="1171" y="1107"/>
                  </a:lnTo>
                  <a:lnTo>
                    <a:pt x="1123" y="1107"/>
                  </a:lnTo>
                  <a:lnTo>
                    <a:pt x="1123" y="1061"/>
                  </a:lnTo>
                  <a:lnTo>
                    <a:pt x="1011" y="1061"/>
                  </a:lnTo>
                  <a:lnTo>
                    <a:pt x="1011" y="1021"/>
                  </a:lnTo>
                  <a:lnTo>
                    <a:pt x="972" y="1021"/>
                  </a:lnTo>
                  <a:lnTo>
                    <a:pt x="972" y="981"/>
                  </a:lnTo>
                  <a:lnTo>
                    <a:pt x="893" y="981"/>
                  </a:lnTo>
                  <a:lnTo>
                    <a:pt x="893" y="941"/>
                  </a:lnTo>
                  <a:lnTo>
                    <a:pt x="833" y="941"/>
                  </a:lnTo>
                  <a:lnTo>
                    <a:pt x="833" y="912"/>
                  </a:lnTo>
                  <a:lnTo>
                    <a:pt x="810" y="912"/>
                  </a:lnTo>
                  <a:lnTo>
                    <a:pt x="810" y="878"/>
                  </a:lnTo>
                  <a:lnTo>
                    <a:pt x="795" y="862"/>
                  </a:lnTo>
                  <a:lnTo>
                    <a:pt x="795" y="820"/>
                  </a:lnTo>
                  <a:lnTo>
                    <a:pt x="784" y="808"/>
                  </a:lnTo>
                  <a:lnTo>
                    <a:pt x="784" y="780"/>
                  </a:lnTo>
                  <a:lnTo>
                    <a:pt x="721" y="780"/>
                  </a:lnTo>
                  <a:lnTo>
                    <a:pt x="721" y="753"/>
                  </a:lnTo>
                  <a:lnTo>
                    <a:pt x="711" y="753"/>
                  </a:lnTo>
                  <a:lnTo>
                    <a:pt x="711" y="721"/>
                  </a:lnTo>
                  <a:lnTo>
                    <a:pt x="699" y="721"/>
                  </a:lnTo>
                  <a:lnTo>
                    <a:pt x="699" y="688"/>
                  </a:lnTo>
                  <a:lnTo>
                    <a:pt x="687" y="688"/>
                  </a:lnTo>
                  <a:lnTo>
                    <a:pt x="687" y="657"/>
                  </a:lnTo>
                  <a:lnTo>
                    <a:pt x="637" y="657"/>
                  </a:lnTo>
                  <a:lnTo>
                    <a:pt x="637" y="627"/>
                  </a:lnTo>
                  <a:lnTo>
                    <a:pt x="560" y="627"/>
                  </a:lnTo>
                  <a:lnTo>
                    <a:pt x="560" y="595"/>
                  </a:lnTo>
                  <a:lnTo>
                    <a:pt x="534" y="595"/>
                  </a:lnTo>
                  <a:lnTo>
                    <a:pt x="534" y="537"/>
                  </a:lnTo>
                  <a:lnTo>
                    <a:pt x="522" y="537"/>
                  </a:lnTo>
                  <a:lnTo>
                    <a:pt x="522" y="507"/>
                  </a:lnTo>
                  <a:lnTo>
                    <a:pt x="500" y="507"/>
                  </a:lnTo>
                  <a:lnTo>
                    <a:pt x="500" y="477"/>
                  </a:lnTo>
                  <a:lnTo>
                    <a:pt x="461" y="477"/>
                  </a:lnTo>
                  <a:lnTo>
                    <a:pt x="461" y="446"/>
                  </a:lnTo>
                  <a:lnTo>
                    <a:pt x="426" y="446"/>
                  </a:lnTo>
                  <a:lnTo>
                    <a:pt x="426" y="420"/>
                  </a:lnTo>
                  <a:lnTo>
                    <a:pt x="368" y="420"/>
                  </a:lnTo>
                  <a:lnTo>
                    <a:pt x="368" y="390"/>
                  </a:lnTo>
                  <a:lnTo>
                    <a:pt x="347" y="390"/>
                  </a:lnTo>
                  <a:lnTo>
                    <a:pt x="347" y="363"/>
                  </a:lnTo>
                  <a:lnTo>
                    <a:pt x="311" y="363"/>
                  </a:lnTo>
                  <a:lnTo>
                    <a:pt x="311" y="333"/>
                  </a:lnTo>
                  <a:lnTo>
                    <a:pt x="208" y="333"/>
                  </a:lnTo>
                  <a:lnTo>
                    <a:pt x="208" y="306"/>
                  </a:lnTo>
                  <a:lnTo>
                    <a:pt x="201" y="306"/>
                  </a:lnTo>
                  <a:lnTo>
                    <a:pt x="201" y="275"/>
                  </a:lnTo>
                  <a:lnTo>
                    <a:pt x="183" y="275"/>
                  </a:lnTo>
                  <a:lnTo>
                    <a:pt x="183" y="255"/>
                  </a:lnTo>
                  <a:lnTo>
                    <a:pt x="164" y="255"/>
                  </a:lnTo>
                  <a:lnTo>
                    <a:pt x="164" y="206"/>
                  </a:lnTo>
                  <a:lnTo>
                    <a:pt x="158" y="194"/>
                  </a:lnTo>
                  <a:lnTo>
                    <a:pt x="113" y="194"/>
                  </a:lnTo>
                  <a:lnTo>
                    <a:pt x="113" y="136"/>
                  </a:lnTo>
                  <a:lnTo>
                    <a:pt x="84" y="136"/>
                  </a:lnTo>
                  <a:lnTo>
                    <a:pt x="84" y="124"/>
                  </a:lnTo>
                  <a:lnTo>
                    <a:pt x="66" y="124"/>
                  </a:lnTo>
                  <a:lnTo>
                    <a:pt x="66" y="96"/>
                  </a:lnTo>
                  <a:lnTo>
                    <a:pt x="46" y="96"/>
                  </a:lnTo>
                  <a:lnTo>
                    <a:pt x="46" y="29"/>
                  </a:lnTo>
                  <a:lnTo>
                    <a:pt x="29" y="29"/>
                  </a:lnTo>
                  <a:lnTo>
                    <a:pt x="29" y="0"/>
                  </a:lnTo>
                  <a:lnTo>
                    <a:pt x="0" y="0"/>
                  </a:lnTo>
                </a:path>
              </a:pathLst>
            </a:custGeom>
            <a:noFill/>
            <a:ln w="15875">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Line 146">
              <a:extLst>
                <a:ext uri="{FF2B5EF4-FFF2-40B4-BE49-F238E27FC236}">
                  <a16:creationId xmlns:a16="http://schemas.microsoft.com/office/drawing/2014/main" id="{0CB7DB67-AACF-EC03-DFC9-1F305DDB3BAC}"/>
                </a:ext>
              </a:extLst>
            </p:cNvPr>
            <p:cNvSpPr>
              <a:spLocks noChangeShapeType="1"/>
            </p:cNvSpPr>
            <p:nvPr/>
          </p:nvSpPr>
          <p:spPr bwMode="auto">
            <a:xfrm>
              <a:off x="13500100" y="2881313"/>
              <a:ext cx="1588" cy="0"/>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6" name="Line 147">
              <a:extLst>
                <a:ext uri="{FF2B5EF4-FFF2-40B4-BE49-F238E27FC236}">
                  <a16:creationId xmlns:a16="http://schemas.microsoft.com/office/drawing/2014/main" id="{1D27DEE7-CD3C-4CF8-FF38-ACD70C93F91D}"/>
                </a:ext>
              </a:extLst>
            </p:cNvPr>
            <p:cNvSpPr>
              <a:spLocks noChangeShapeType="1"/>
            </p:cNvSpPr>
            <p:nvPr/>
          </p:nvSpPr>
          <p:spPr bwMode="auto">
            <a:xfrm>
              <a:off x="13501688" y="2881313"/>
              <a:ext cx="14288" cy="0"/>
            </a:xfrm>
            <a:prstGeom prst="line">
              <a:avLst/>
            </a:prstGeom>
            <a:noFill/>
            <a:ln w="0">
              <a:solidFill>
                <a:srgbClr val="4F8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Rectangle 148">
              <a:extLst>
                <a:ext uri="{FF2B5EF4-FFF2-40B4-BE49-F238E27FC236}">
                  <a16:creationId xmlns:a16="http://schemas.microsoft.com/office/drawing/2014/main" id="{63D25DD2-1CFE-4FE0-F913-1F1D03DA8421}"/>
                </a:ext>
              </a:extLst>
            </p:cNvPr>
            <p:cNvSpPr>
              <a:spLocks noChangeArrowheads="1"/>
            </p:cNvSpPr>
            <p:nvPr/>
          </p:nvSpPr>
          <p:spPr bwMode="auto">
            <a:xfrm>
              <a:off x="13498513" y="2879726"/>
              <a:ext cx="1588" cy="3175"/>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8" name="Rectangle 149">
              <a:extLst>
                <a:ext uri="{FF2B5EF4-FFF2-40B4-BE49-F238E27FC236}">
                  <a16:creationId xmlns:a16="http://schemas.microsoft.com/office/drawing/2014/main" id="{6F051BEF-DF6B-F3A5-CAC9-61A58B9D4E16}"/>
                </a:ext>
              </a:extLst>
            </p:cNvPr>
            <p:cNvSpPr>
              <a:spLocks noChangeArrowheads="1"/>
            </p:cNvSpPr>
            <p:nvPr/>
          </p:nvSpPr>
          <p:spPr bwMode="auto">
            <a:xfrm>
              <a:off x="13500100" y="2879726"/>
              <a:ext cx="3175" cy="3175"/>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9" name="Rectangle 150">
              <a:extLst>
                <a:ext uri="{FF2B5EF4-FFF2-40B4-BE49-F238E27FC236}">
                  <a16:creationId xmlns:a16="http://schemas.microsoft.com/office/drawing/2014/main" id="{F57BBF09-1181-00C3-C332-900054570E6D}"/>
                </a:ext>
              </a:extLst>
            </p:cNvPr>
            <p:cNvSpPr>
              <a:spLocks noChangeArrowheads="1"/>
            </p:cNvSpPr>
            <p:nvPr/>
          </p:nvSpPr>
          <p:spPr bwMode="auto">
            <a:xfrm>
              <a:off x="13500100" y="2879726"/>
              <a:ext cx="3175" cy="3175"/>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0" name="Rectangle 151">
              <a:extLst>
                <a:ext uri="{FF2B5EF4-FFF2-40B4-BE49-F238E27FC236}">
                  <a16:creationId xmlns:a16="http://schemas.microsoft.com/office/drawing/2014/main" id="{D3B980AC-3EE4-57A3-7C1D-541AFF2E6517}"/>
                </a:ext>
              </a:extLst>
            </p:cNvPr>
            <p:cNvSpPr>
              <a:spLocks noChangeArrowheads="1"/>
            </p:cNvSpPr>
            <p:nvPr/>
          </p:nvSpPr>
          <p:spPr bwMode="auto">
            <a:xfrm>
              <a:off x="13514388" y="2879726"/>
              <a:ext cx="3175" cy="3175"/>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1" name="Line 153">
              <a:extLst>
                <a:ext uri="{FF2B5EF4-FFF2-40B4-BE49-F238E27FC236}">
                  <a16:creationId xmlns:a16="http://schemas.microsoft.com/office/drawing/2014/main" id="{5BCE478A-1291-7C1A-257D-0EA26C26FD78}"/>
                </a:ext>
              </a:extLst>
            </p:cNvPr>
            <p:cNvSpPr>
              <a:spLocks noChangeShapeType="1"/>
            </p:cNvSpPr>
            <p:nvPr/>
          </p:nvSpPr>
          <p:spPr bwMode="auto">
            <a:xfrm>
              <a:off x="15159038" y="4117976"/>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2" name="Line 182">
              <a:extLst>
                <a:ext uri="{FF2B5EF4-FFF2-40B4-BE49-F238E27FC236}">
                  <a16:creationId xmlns:a16="http://schemas.microsoft.com/office/drawing/2014/main" id="{3B1950B4-5377-9589-7484-036578F49EB7}"/>
                </a:ext>
              </a:extLst>
            </p:cNvPr>
            <p:cNvSpPr>
              <a:spLocks noChangeShapeType="1"/>
            </p:cNvSpPr>
            <p:nvPr/>
          </p:nvSpPr>
          <p:spPr bwMode="auto">
            <a:xfrm>
              <a:off x="13357225" y="2838451"/>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3" name="Line 185">
              <a:extLst>
                <a:ext uri="{FF2B5EF4-FFF2-40B4-BE49-F238E27FC236}">
                  <a16:creationId xmlns:a16="http://schemas.microsoft.com/office/drawing/2014/main" id="{39CC8FCC-5FBD-8C98-9CED-6C408B0470CF}"/>
                </a:ext>
              </a:extLst>
            </p:cNvPr>
            <p:cNvSpPr>
              <a:spLocks noChangeShapeType="1"/>
            </p:cNvSpPr>
            <p:nvPr/>
          </p:nvSpPr>
          <p:spPr bwMode="auto">
            <a:xfrm>
              <a:off x="13357225" y="3143251"/>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4" name="Line 186">
              <a:extLst>
                <a:ext uri="{FF2B5EF4-FFF2-40B4-BE49-F238E27FC236}">
                  <a16:creationId xmlns:a16="http://schemas.microsoft.com/office/drawing/2014/main" id="{4AD0BCF3-765E-EE7E-91AB-A3ACC78DB70A}"/>
                </a:ext>
              </a:extLst>
            </p:cNvPr>
            <p:cNvSpPr>
              <a:spLocks noChangeShapeType="1"/>
            </p:cNvSpPr>
            <p:nvPr/>
          </p:nvSpPr>
          <p:spPr bwMode="auto">
            <a:xfrm>
              <a:off x="13357225" y="2994026"/>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8" name="Line 187">
              <a:extLst>
                <a:ext uri="{FF2B5EF4-FFF2-40B4-BE49-F238E27FC236}">
                  <a16:creationId xmlns:a16="http://schemas.microsoft.com/office/drawing/2014/main" id="{0A0310F4-7EF6-CD8F-316A-8556C7C2C952}"/>
                </a:ext>
              </a:extLst>
            </p:cNvPr>
            <p:cNvSpPr>
              <a:spLocks noChangeShapeType="1"/>
            </p:cNvSpPr>
            <p:nvPr/>
          </p:nvSpPr>
          <p:spPr bwMode="auto">
            <a:xfrm>
              <a:off x="13357225" y="3298826"/>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9" name="Line 188">
              <a:extLst>
                <a:ext uri="{FF2B5EF4-FFF2-40B4-BE49-F238E27FC236}">
                  <a16:creationId xmlns:a16="http://schemas.microsoft.com/office/drawing/2014/main" id="{29B80795-2425-87E5-04D0-2981055A08F8}"/>
                </a:ext>
              </a:extLst>
            </p:cNvPr>
            <p:cNvSpPr>
              <a:spLocks noChangeShapeType="1"/>
            </p:cNvSpPr>
            <p:nvPr/>
          </p:nvSpPr>
          <p:spPr bwMode="auto">
            <a:xfrm>
              <a:off x="13357225" y="3448051"/>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0" name="Line 190">
              <a:extLst>
                <a:ext uri="{FF2B5EF4-FFF2-40B4-BE49-F238E27FC236}">
                  <a16:creationId xmlns:a16="http://schemas.microsoft.com/office/drawing/2014/main" id="{6DE1184B-176C-475C-2A31-ED7DC3B9C9D4}"/>
                </a:ext>
              </a:extLst>
            </p:cNvPr>
            <p:cNvSpPr>
              <a:spLocks noChangeShapeType="1"/>
            </p:cNvSpPr>
            <p:nvPr/>
          </p:nvSpPr>
          <p:spPr bwMode="auto">
            <a:xfrm>
              <a:off x="14676438" y="4117976"/>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1" name="Line 191">
              <a:extLst>
                <a:ext uri="{FF2B5EF4-FFF2-40B4-BE49-F238E27FC236}">
                  <a16:creationId xmlns:a16="http://schemas.microsoft.com/office/drawing/2014/main" id="{E99886B4-9913-BDAE-2773-C1E40C9FE010}"/>
                </a:ext>
              </a:extLst>
            </p:cNvPr>
            <p:cNvSpPr>
              <a:spLocks noChangeShapeType="1"/>
            </p:cNvSpPr>
            <p:nvPr/>
          </p:nvSpPr>
          <p:spPr bwMode="auto">
            <a:xfrm>
              <a:off x="14917738" y="4117976"/>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2" name="Line 192">
              <a:extLst>
                <a:ext uri="{FF2B5EF4-FFF2-40B4-BE49-F238E27FC236}">
                  <a16:creationId xmlns:a16="http://schemas.microsoft.com/office/drawing/2014/main" id="{E5AEF339-919E-AA41-EFF4-2A757A5E8B53}"/>
                </a:ext>
              </a:extLst>
            </p:cNvPr>
            <p:cNvSpPr>
              <a:spLocks noChangeShapeType="1"/>
            </p:cNvSpPr>
            <p:nvPr/>
          </p:nvSpPr>
          <p:spPr bwMode="auto">
            <a:xfrm>
              <a:off x="14193838" y="4117976"/>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3" name="Line 193">
              <a:extLst>
                <a:ext uri="{FF2B5EF4-FFF2-40B4-BE49-F238E27FC236}">
                  <a16:creationId xmlns:a16="http://schemas.microsoft.com/office/drawing/2014/main" id="{51A094F4-5011-0580-F534-3642D175A58A}"/>
                </a:ext>
              </a:extLst>
            </p:cNvPr>
            <p:cNvSpPr>
              <a:spLocks noChangeShapeType="1"/>
            </p:cNvSpPr>
            <p:nvPr/>
          </p:nvSpPr>
          <p:spPr bwMode="auto">
            <a:xfrm>
              <a:off x="14435138" y="4117976"/>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4" name="Line 194">
              <a:extLst>
                <a:ext uri="{FF2B5EF4-FFF2-40B4-BE49-F238E27FC236}">
                  <a16:creationId xmlns:a16="http://schemas.microsoft.com/office/drawing/2014/main" id="{241D5A70-0630-9D13-DBBE-5F4DF290364E}"/>
                </a:ext>
              </a:extLst>
            </p:cNvPr>
            <p:cNvSpPr>
              <a:spLocks noChangeShapeType="1"/>
            </p:cNvSpPr>
            <p:nvPr/>
          </p:nvSpPr>
          <p:spPr bwMode="auto">
            <a:xfrm>
              <a:off x="13709650" y="4117976"/>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5" name="Line 195">
              <a:extLst>
                <a:ext uri="{FF2B5EF4-FFF2-40B4-BE49-F238E27FC236}">
                  <a16:creationId xmlns:a16="http://schemas.microsoft.com/office/drawing/2014/main" id="{3AE11D80-AB34-5880-C354-6FEBE95BBF9A}"/>
                </a:ext>
              </a:extLst>
            </p:cNvPr>
            <p:cNvSpPr>
              <a:spLocks noChangeShapeType="1"/>
            </p:cNvSpPr>
            <p:nvPr/>
          </p:nvSpPr>
          <p:spPr bwMode="auto">
            <a:xfrm>
              <a:off x="13952538" y="4117976"/>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6" name="Line 196">
              <a:extLst>
                <a:ext uri="{FF2B5EF4-FFF2-40B4-BE49-F238E27FC236}">
                  <a16:creationId xmlns:a16="http://schemas.microsoft.com/office/drawing/2014/main" id="{C5645B1E-8E08-51A7-B58C-D856E0ED5EB4}"/>
                </a:ext>
              </a:extLst>
            </p:cNvPr>
            <p:cNvSpPr>
              <a:spLocks noChangeShapeType="1"/>
            </p:cNvSpPr>
            <p:nvPr/>
          </p:nvSpPr>
          <p:spPr bwMode="auto">
            <a:xfrm>
              <a:off x="13357225" y="3602038"/>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7" name="Line 197">
              <a:extLst>
                <a:ext uri="{FF2B5EF4-FFF2-40B4-BE49-F238E27FC236}">
                  <a16:creationId xmlns:a16="http://schemas.microsoft.com/office/drawing/2014/main" id="{907B5B84-6D5E-3025-C6C4-66598F3BA986}"/>
                </a:ext>
              </a:extLst>
            </p:cNvPr>
            <p:cNvSpPr>
              <a:spLocks noChangeShapeType="1"/>
            </p:cNvSpPr>
            <p:nvPr/>
          </p:nvSpPr>
          <p:spPr bwMode="auto">
            <a:xfrm>
              <a:off x="13357225" y="3752851"/>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8" name="Line 198">
              <a:extLst>
                <a:ext uri="{FF2B5EF4-FFF2-40B4-BE49-F238E27FC236}">
                  <a16:creationId xmlns:a16="http://schemas.microsoft.com/office/drawing/2014/main" id="{F19997EA-824D-4773-7AF5-9574EB2CEBDF}"/>
                </a:ext>
              </a:extLst>
            </p:cNvPr>
            <p:cNvSpPr>
              <a:spLocks noChangeShapeType="1"/>
            </p:cNvSpPr>
            <p:nvPr/>
          </p:nvSpPr>
          <p:spPr bwMode="auto">
            <a:xfrm>
              <a:off x="13357225" y="4057651"/>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9" name="Line 199">
              <a:extLst>
                <a:ext uri="{FF2B5EF4-FFF2-40B4-BE49-F238E27FC236}">
                  <a16:creationId xmlns:a16="http://schemas.microsoft.com/office/drawing/2014/main" id="{CC514BC3-A90D-1A8C-F4A0-E54310D1E7A7}"/>
                </a:ext>
              </a:extLst>
            </p:cNvPr>
            <p:cNvSpPr>
              <a:spLocks noChangeShapeType="1"/>
            </p:cNvSpPr>
            <p:nvPr/>
          </p:nvSpPr>
          <p:spPr bwMode="auto">
            <a:xfrm>
              <a:off x="13468350" y="4117976"/>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0" name="Line 200">
              <a:extLst>
                <a:ext uri="{FF2B5EF4-FFF2-40B4-BE49-F238E27FC236}">
                  <a16:creationId xmlns:a16="http://schemas.microsoft.com/office/drawing/2014/main" id="{894B278A-614B-5E43-201A-A4D122AE307A}"/>
                </a:ext>
              </a:extLst>
            </p:cNvPr>
            <p:cNvSpPr>
              <a:spLocks noChangeShapeType="1"/>
            </p:cNvSpPr>
            <p:nvPr/>
          </p:nvSpPr>
          <p:spPr bwMode="auto">
            <a:xfrm>
              <a:off x="13357225" y="3908426"/>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1" name="Line 205">
              <a:extLst>
                <a:ext uri="{FF2B5EF4-FFF2-40B4-BE49-F238E27FC236}">
                  <a16:creationId xmlns:a16="http://schemas.microsoft.com/office/drawing/2014/main" id="{13421B48-F881-428E-97C6-D7FF59A1B3C3}"/>
                </a:ext>
              </a:extLst>
            </p:cNvPr>
            <p:cNvSpPr>
              <a:spLocks noChangeShapeType="1"/>
            </p:cNvSpPr>
            <p:nvPr/>
          </p:nvSpPr>
          <p:spPr bwMode="auto">
            <a:xfrm>
              <a:off x="15401925" y="4117976"/>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2" name="Line 206">
              <a:extLst>
                <a:ext uri="{FF2B5EF4-FFF2-40B4-BE49-F238E27FC236}">
                  <a16:creationId xmlns:a16="http://schemas.microsoft.com/office/drawing/2014/main" id="{4ED40D9E-9AE0-7092-C4B5-C728A1D3C3A9}"/>
                </a:ext>
              </a:extLst>
            </p:cNvPr>
            <p:cNvSpPr>
              <a:spLocks noChangeShapeType="1"/>
            </p:cNvSpPr>
            <p:nvPr/>
          </p:nvSpPr>
          <p:spPr bwMode="auto">
            <a:xfrm flipH="1">
              <a:off x="13495338" y="2874963"/>
              <a:ext cx="476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3" name="Line 207">
              <a:extLst>
                <a:ext uri="{FF2B5EF4-FFF2-40B4-BE49-F238E27FC236}">
                  <a16:creationId xmlns:a16="http://schemas.microsoft.com/office/drawing/2014/main" id="{8341BFED-FDD7-F1D7-6C43-C7497AE314B1}"/>
                </a:ext>
              </a:extLst>
            </p:cNvPr>
            <p:cNvSpPr>
              <a:spLocks noChangeShapeType="1"/>
            </p:cNvSpPr>
            <p:nvPr/>
          </p:nvSpPr>
          <p:spPr bwMode="auto">
            <a:xfrm flipH="1">
              <a:off x="13500100" y="2908301"/>
              <a:ext cx="1588"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4" name="Freeform 208">
              <a:extLst>
                <a:ext uri="{FF2B5EF4-FFF2-40B4-BE49-F238E27FC236}">
                  <a16:creationId xmlns:a16="http://schemas.microsoft.com/office/drawing/2014/main" id="{43338748-E7BA-FCD5-9FDB-11A1D934F50A}"/>
                </a:ext>
              </a:extLst>
            </p:cNvPr>
            <p:cNvSpPr>
              <a:spLocks/>
            </p:cNvSpPr>
            <p:nvPr/>
          </p:nvSpPr>
          <p:spPr bwMode="auto">
            <a:xfrm>
              <a:off x="13471525" y="2838451"/>
              <a:ext cx="23813" cy="36513"/>
            </a:xfrm>
            <a:custGeom>
              <a:avLst/>
              <a:gdLst>
                <a:gd name="T0" fmla="*/ 45 w 45"/>
                <a:gd name="T1" fmla="*/ 69 h 69"/>
                <a:gd name="T2" fmla="*/ 45 w 45"/>
                <a:gd name="T3" fmla="*/ 0 h 69"/>
                <a:gd name="T4" fmla="*/ 0 w 45"/>
                <a:gd name="T5" fmla="*/ 0 h 69"/>
              </a:gdLst>
              <a:ahLst/>
              <a:cxnLst>
                <a:cxn ang="0">
                  <a:pos x="T0" y="T1"/>
                </a:cxn>
                <a:cxn ang="0">
                  <a:pos x="T2" y="T3"/>
                </a:cxn>
                <a:cxn ang="0">
                  <a:pos x="T4" y="T5"/>
                </a:cxn>
              </a:cxnLst>
              <a:rect l="0" t="0" r="r" b="b"/>
              <a:pathLst>
                <a:path w="45" h="69">
                  <a:moveTo>
                    <a:pt x="45" y="69"/>
                  </a:moveTo>
                  <a:lnTo>
                    <a:pt x="45" y="0"/>
                  </a:lnTo>
                  <a:lnTo>
                    <a:pt x="0" y="0"/>
                  </a:lnTo>
                </a:path>
              </a:pathLst>
            </a:custGeom>
            <a:noFill/>
            <a:ln w="1587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5" name="Freeform 211">
              <a:extLst>
                <a:ext uri="{FF2B5EF4-FFF2-40B4-BE49-F238E27FC236}">
                  <a16:creationId xmlns:a16="http://schemas.microsoft.com/office/drawing/2014/main" id="{718AAED3-DE26-2C1D-9515-B01CFE98572E}"/>
                </a:ext>
              </a:extLst>
            </p:cNvPr>
            <p:cNvSpPr>
              <a:spLocks/>
            </p:cNvSpPr>
            <p:nvPr/>
          </p:nvSpPr>
          <p:spPr bwMode="auto">
            <a:xfrm>
              <a:off x="13501688" y="2908301"/>
              <a:ext cx="1677988" cy="955675"/>
            </a:xfrm>
            <a:custGeom>
              <a:avLst/>
              <a:gdLst>
                <a:gd name="T0" fmla="*/ 3171 w 3171"/>
                <a:gd name="T1" fmla="*/ 1807 h 1807"/>
                <a:gd name="T2" fmla="*/ 1592 w 3171"/>
                <a:gd name="T3" fmla="*/ 1807 h 1807"/>
                <a:gd name="T4" fmla="*/ 1592 w 3171"/>
                <a:gd name="T5" fmla="*/ 1632 h 1807"/>
                <a:gd name="T6" fmla="*/ 1198 w 3171"/>
                <a:gd name="T7" fmla="*/ 1632 h 1807"/>
                <a:gd name="T8" fmla="*/ 1198 w 3171"/>
                <a:gd name="T9" fmla="*/ 1552 h 1807"/>
                <a:gd name="T10" fmla="*/ 1158 w 3171"/>
                <a:gd name="T11" fmla="*/ 1552 h 1807"/>
                <a:gd name="T12" fmla="*/ 1158 w 3171"/>
                <a:gd name="T13" fmla="*/ 1476 h 1807"/>
                <a:gd name="T14" fmla="*/ 1130 w 3171"/>
                <a:gd name="T15" fmla="*/ 1476 h 1807"/>
                <a:gd name="T16" fmla="*/ 1130 w 3171"/>
                <a:gd name="T17" fmla="*/ 1399 h 1807"/>
                <a:gd name="T18" fmla="*/ 1026 w 3171"/>
                <a:gd name="T19" fmla="*/ 1399 h 1807"/>
                <a:gd name="T20" fmla="*/ 1026 w 3171"/>
                <a:gd name="T21" fmla="*/ 1320 h 1807"/>
                <a:gd name="T22" fmla="*/ 1009 w 3171"/>
                <a:gd name="T23" fmla="*/ 1320 h 1807"/>
                <a:gd name="T24" fmla="*/ 1009 w 3171"/>
                <a:gd name="T25" fmla="*/ 1168 h 1807"/>
                <a:gd name="T26" fmla="*/ 1000 w 3171"/>
                <a:gd name="T27" fmla="*/ 1168 h 1807"/>
                <a:gd name="T28" fmla="*/ 1000 w 3171"/>
                <a:gd name="T29" fmla="*/ 1086 h 1807"/>
                <a:gd name="T30" fmla="*/ 931 w 3171"/>
                <a:gd name="T31" fmla="*/ 1086 h 1807"/>
                <a:gd name="T32" fmla="*/ 931 w 3171"/>
                <a:gd name="T33" fmla="*/ 1008 h 1807"/>
                <a:gd name="T34" fmla="*/ 724 w 3171"/>
                <a:gd name="T35" fmla="*/ 1008 h 1807"/>
                <a:gd name="T36" fmla="*/ 724 w 3171"/>
                <a:gd name="T37" fmla="*/ 934 h 1807"/>
                <a:gd name="T38" fmla="*/ 608 w 3171"/>
                <a:gd name="T39" fmla="*/ 934 h 1807"/>
                <a:gd name="T40" fmla="*/ 608 w 3171"/>
                <a:gd name="T41" fmla="*/ 854 h 1807"/>
                <a:gd name="T42" fmla="*/ 533 w 3171"/>
                <a:gd name="T43" fmla="*/ 854 h 1807"/>
                <a:gd name="T44" fmla="*/ 533 w 3171"/>
                <a:gd name="T45" fmla="*/ 780 h 1807"/>
                <a:gd name="T46" fmla="*/ 461 w 3171"/>
                <a:gd name="T47" fmla="*/ 780 h 1807"/>
                <a:gd name="T48" fmla="*/ 461 w 3171"/>
                <a:gd name="T49" fmla="*/ 708 h 1807"/>
                <a:gd name="T50" fmla="*/ 426 w 3171"/>
                <a:gd name="T51" fmla="*/ 708 h 1807"/>
                <a:gd name="T52" fmla="*/ 426 w 3171"/>
                <a:gd name="T53" fmla="*/ 634 h 1807"/>
                <a:gd name="T54" fmla="*/ 393 w 3171"/>
                <a:gd name="T55" fmla="*/ 634 h 1807"/>
                <a:gd name="T56" fmla="*/ 393 w 3171"/>
                <a:gd name="T57" fmla="*/ 565 h 1807"/>
                <a:gd name="T58" fmla="*/ 299 w 3171"/>
                <a:gd name="T59" fmla="*/ 565 h 1807"/>
                <a:gd name="T60" fmla="*/ 299 w 3171"/>
                <a:gd name="T61" fmla="*/ 489 h 1807"/>
                <a:gd name="T62" fmla="*/ 291 w 3171"/>
                <a:gd name="T63" fmla="*/ 489 h 1807"/>
                <a:gd name="T64" fmla="*/ 291 w 3171"/>
                <a:gd name="T65" fmla="*/ 425 h 1807"/>
                <a:gd name="T66" fmla="*/ 260 w 3171"/>
                <a:gd name="T67" fmla="*/ 425 h 1807"/>
                <a:gd name="T68" fmla="*/ 260 w 3171"/>
                <a:gd name="T69" fmla="*/ 355 h 1807"/>
                <a:gd name="T70" fmla="*/ 187 w 3171"/>
                <a:gd name="T71" fmla="*/ 355 h 1807"/>
                <a:gd name="T72" fmla="*/ 187 w 3171"/>
                <a:gd name="T73" fmla="*/ 284 h 1807"/>
                <a:gd name="T74" fmla="*/ 164 w 3171"/>
                <a:gd name="T75" fmla="*/ 284 h 1807"/>
                <a:gd name="T76" fmla="*/ 164 w 3171"/>
                <a:gd name="T77" fmla="*/ 146 h 1807"/>
                <a:gd name="T78" fmla="*/ 158 w 3171"/>
                <a:gd name="T79" fmla="*/ 146 h 1807"/>
                <a:gd name="T80" fmla="*/ 158 w 3171"/>
                <a:gd name="T81" fmla="*/ 73 h 1807"/>
                <a:gd name="T82" fmla="*/ 72 w 3171"/>
                <a:gd name="T83" fmla="*/ 73 h 1807"/>
                <a:gd name="T84" fmla="*/ 72 w 3171"/>
                <a:gd name="T85" fmla="*/ 0 h 1807"/>
                <a:gd name="T86" fmla="*/ 0 w 3171"/>
                <a:gd name="T87" fmla="*/ 0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1" h="1807">
                  <a:moveTo>
                    <a:pt x="3171" y="1807"/>
                  </a:moveTo>
                  <a:lnTo>
                    <a:pt x="1592" y="1807"/>
                  </a:lnTo>
                  <a:lnTo>
                    <a:pt x="1592" y="1632"/>
                  </a:lnTo>
                  <a:lnTo>
                    <a:pt x="1198" y="1632"/>
                  </a:lnTo>
                  <a:lnTo>
                    <a:pt x="1198" y="1552"/>
                  </a:lnTo>
                  <a:lnTo>
                    <a:pt x="1158" y="1552"/>
                  </a:lnTo>
                  <a:lnTo>
                    <a:pt x="1158" y="1476"/>
                  </a:lnTo>
                  <a:lnTo>
                    <a:pt x="1130" y="1476"/>
                  </a:lnTo>
                  <a:lnTo>
                    <a:pt x="1130" y="1399"/>
                  </a:lnTo>
                  <a:lnTo>
                    <a:pt x="1026" y="1399"/>
                  </a:lnTo>
                  <a:lnTo>
                    <a:pt x="1026" y="1320"/>
                  </a:lnTo>
                  <a:lnTo>
                    <a:pt x="1009" y="1320"/>
                  </a:lnTo>
                  <a:lnTo>
                    <a:pt x="1009" y="1168"/>
                  </a:lnTo>
                  <a:lnTo>
                    <a:pt x="1000" y="1168"/>
                  </a:lnTo>
                  <a:lnTo>
                    <a:pt x="1000" y="1086"/>
                  </a:lnTo>
                  <a:lnTo>
                    <a:pt x="931" y="1086"/>
                  </a:lnTo>
                  <a:lnTo>
                    <a:pt x="931" y="1008"/>
                  </a:lnTo>
                  <a:lnTo>
                    <a:pt x="724" y="1008"/>
                  </a:lnTo>
                  <a:lnTo>
                    <a:pt x="724" y="934"/>
                  </a:lnTo>
                  <a:lnTo>
                    <a:pt x="608" y="934"/>
                  </a:lnTo>
                  <a:lnTo>
                    <a:pt x="608" y="854"/>
                  </a:lnTo>
                  <a:lnTo>
                    <a:pt x="533" y="854"/>
                  </a:lnTo>
                  <a:lnTo>
                    <a:pt x="533" y="780"/>
                  </a:lnTo>
                  <a:lnTo>
                    <a:pt x="461" y="780"/>
                  </a:lnTo>
                  <a:lnTo>
                    <a:pt x="461" y="708"/>
                  </a:lnTo>
                  <a:lnTo>
                    <a:pt x="426" y="708"/>
                  </a:lnTo>
                  <a:lnTo>
                    <a:pt x="426" y="634"/>
                  </a:lnTo>
                  <a:lnTo>
                    <a:pt x="393" y="634"/>
                  </a:lnTo>
                  <a:lnTo>
                    <a:pt x="393" y="565"/>
                  </a:lnTo>
                  <a:lnTo>
                    <a:pt x="299" y="565"/>
                  </a:lnTo>
                  <a:lnTo>
                    <a:pt x="299" y="489"/>
                  </a:lnTo>
                  <a:lnTo>
                    <a:pt x="291" y="489"/>
                  </a:lnTo>
                  <a:lnTo>
                    <a:pt x="291" y="425"/>
                  </a:lnTo>
                  <a:lnTo>
                    <a:pt x="260" y="425"/>
                  </a:lnTo>
                  <a:lnTo>
                    <a:pt x="260" y="355"/>
                  </a:lnTo>
                  <a:lnTo>
                    <a:pt x="187" y="355"/>
                  </a:lnTo>
                  <a:lnTo>
                    <a:pt x="187" y="284"/>
                  </a:lnTo>
                  <a:lnTo>
                    <a:pt x="164" y="284"/>
                  </a:lnTo>
                  <a:lnTo>
                    <a:pt x="164" y="146"/>
                  </a:lnTo>
                  <a:lnTo>
                    <a:pt x="158" y="146"/>
                  </a:lnTo>
                  <a:lnTo>
                    <a:pt x="158" y="73"/>
                  </a:lnTo>
                  <a:lnTo>
                    <a:pt x="72" y="73"/>
                  </a:lnTo>
                  <a:lnTo>
                    <a:pt x="72" y="0"/>
                  </a:lnTo>
                  <a:lnTo>
                    <a:pt x="0" y="0"/>
                  </a:lnTo>
                </a:path>
              </a:pathLst>
            </a:custGeom>
            <a:noFill/>
            <a:ln w="1587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6" name="Line 212">
              <a:extLst>
                <a:ext uri="{FF2B5EF4-FFF2-40B4-BE49-F238E27FC236}">
                  <a16:creationId xmlns:a16="http://schemas.microsoft.com/office/drawing/2014/main" id="{11A3FD82-728E-AA3D-6E63-B290E0082361}"/>
                </a:ext>
              </a:extLst>
            </p:cNvPr>
            <p:cNvSpPr>
              <a:spLocks noChangeShapeType="1"/>
            </p:cNvSpPr>
            <p:nvPr/>
          </p:nvSpPr>
          <p:spPr bwMode="auto">
            <a:xfrm flipV="1">
              <a:off x="13500100" y="2874963"/>
              <a:ext cx="0" cy="33338"/>
            </a:xfrm>
            <a:prstGeom prst="line">
              <a:avLst/>
            </a:prstGeom>
            <a:noFill/>
            <a:ln w="1587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ZoneTexte 52">
            <a:extLst>
              <a:ext uri="{FF2B5EF4-FFF2-40B4-BE49-F238E27FC236}">
                <a16:creationId xmlns:a16="http://schemas.microsoft.com/office/drawing/2014/main" id="{D7D1F1F7-51B9-D911-35CC-C20A291AC82B}"/>
              </a:ext>
            </a:extLst>
          </p:cNvPr>
          <p:cNvSpPr txBox="1"/>
          <p:nvPr/>
        </p:nvSpPr>
        <p:spPr>
          <a:xfrm>
            <a:off x="2864023" y="3091192"/>
            <a:ext cx="2226892" cy="553998"/>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srgbClr val="2D4856"/>
                </a:solidFill>
                <a:effectLst/>
                <a:uLnTx/>
                <a:uFillTx/>
                <a:latin typeface="Calibri"/>
                <a:ea typeface="+mn-ea"/>
                <a:cs typeface="+mn-cs"/>
              </a:rPr>
              <a:t>dnAML</a:t>
            </a:r>
            <a:r>
              <a:rPr kumimoji="0" lang="fr-FR" sz="1000" b="1" i="0" u="none" strike="noStrike" kern="1200" cap="none" spc="0" normalizeH="0" baseline="0" noProof="0" dirty="0">
                <a:ln>
                  <a:noFill/>
                </a:ln>
                <a:solidFill>
                  <a:srgbClr val="2D4856"/>
                </a:solidFill>
                <a:effectLst/>
                <a:uLnTx/>
                <a:uFillTx/>
                <a:latin typeface="Calibri"/>
                <a:ea typeface="+mn-ea"/>
                <a:cs typeface="+mn-cs"/>
              </a:rPr>
              <a:t> </a:t>
            </a:r>
            <a:r>
              <a:rPr kumimoji="0" lang="fr-FR" sz="1000" b="1" i="0" u="none" strike="noStrike" kern="1200" cap="none" spc="0" normalizeH="0" baseline="0" noProof="0" dirty="0" err="1">
                <a:ln>
                  <a:noFill/>
                </a:ln>
                <a:solidFill>
                  <a:srgbClr val="2D4856"/>
                </a:solidFill>
                <a:effectLst/>
                <a:uLnTx/>
                <a:uFillTx/>
                <a:latin typeface="Calibri"/>
                <a:ea typeface="+mn-ea"/>
                <a:cs typeface="+mn-cs"/>
              </a:rPr>
              <a:t>mOS</a:t>
            </a:r>
            <a:r>
              <a:rPr kumimoji="0" lang="fr-FR" sz="1000" b="1" i="0" u="none" strike="noStrike" kern="1200" cap="none" spc="0" normalizeH="0" baseline="0" noProof="0" dirty="0">
                <a:ln>
                  <a:noFill/>
                </a:ln>
                <a:solidFill>
                  <a:srgbClr val="2D4856"/>
                </a:solidFill>
                <a:effectLst/>
                <a:uLnTx/>
                <a:uFillTx/>
                <a:latin typeface="Calibri"/>
                <a:ea typeface="+mn-ea"/>
                <a:cs typeface="+mn-cs"/>
              </a:rPr>
              <a:t> 15.5 mo (95% CI 11.2-NR)</a:t>
            </a:r>
            <a:br>
              <a:rPr kumimoji="0" lang="fr-FR" sz="1000" b="1" i="0" u="none" strike="noStrike" kern="1200" cap="none" spc="0" normalizeH="0" baseline="0" noProof="0" dirty="0">
                <a:ln>
                  <a:noFill/>
                </a:ln>
                <a:solidFill>
                  <a:srgbClr val="2D4856"/>
                </a:solidFill>
                <a:effectLst/>
                <a:uLnTx/>
                <a:uFillTx/>
                <a:latin typeface="Calibri"/>
                <a:ea typeface="+mn-ea"/>
                <a:cs typeface="+mn-cs"/>
              </a:rPr>
            </a:br>
            <a:r>
              <a:rPr kumimoji="0" lang="fr-FR" sz="1000" b="1" i="0" u="none" strike="noStrike" kern="1200" cap="none" spc="0" normalizeH="0" baseline="0" noProof="0" dirty="0" err="1">
                <a:ln>
                  <a:noFill/>
                </a:ln>
                <a:solidFill>
                  <a:srgbClr val="FF9A02"/>
                </a:solidFill>
                <a:effectLst/>
                <a:uLnTx/>
                <a:uFillTx/>
                <a:latin typeface="Calibri"/>
                <a:ea typeface="+mn-ea"/>
                <a:cs typeface="+mn-cs"/>
              </a:rPr>
              <a:t>sAML</a:t>
            </a:r>
            <a:r>
              <a:rPr kumimoji="0" lang="fr-FR" sz="1000" b="1" i="0" u="none" strike="noStrike" kern="1200" cap="none" spc="0" normalizeH="0" baseline="0" noProof="0" dirty="0">
                <a:ln>
                  <a:noFill/>
                </a:ln>
                <a:solidFill>
                  <a:srgbClr val="FF9A02"/>
                </a:solidFill>
                <a:effectLst/>
                <a:uLnTx/>
                <a:uFillTx/>
                <a:latin typeface="Calibri"/>
                <a:ea typeface="+mn-ea"/>
                <a:cs typeface="+mn-cs"/>
              </a:rPr>
              <a:t> </a:t>
            </a:r>
            <a:r>
              <a:rPr kumimoji="0" lang="fr-FR" sz="1000" b="1" i="0" u="none" strike="noStrike" kern="1200" cap="none" spc="0" normalizeH="0" baseline="0" noProof="0" dirty="0" err="1">
                <a:ln>
                  <a:noFill/>
                </a:ln>
                <a:solidFill>
                  <a:srgbClr val="FF9A02"/>
                </a:solidFill>
                <a:effectLst/>
                <a:uLnTx/>
                <a:uFillTx/>
                <a:latin typeface="Calibri"/>
                <a:ea typeface="+mn-ea"/>
                <a:cs typeface="+mn-cs"/>
              </a:rPr>
              <a:t>mOS</a:t>
            </a:r>
            <a:r>
              <a:rPr kumimoji="0" lang="fr-FR" sz="1000" b="1" i="0" u="none" strike="noStrike" kern="1200" cap="none" spc="0" normalizeH="0" baseline="0" noProof="0" dirty="0">
                <a:ln>
                  <a:noFill/>
                </a:ln>
                <a:solidFill>
                  <a:srgbClr val="FF9A02"/>
                </a:solidFill>
                <a:effectLst/>
                <a:uLnTx/>
                <a:uFillTx/>
                <a:latin typeface="Calibri"/>
                <a:ea typeface="+mn-ea"/>
                <a:cs typeface="+mn-cs"/>
              </a:rPr>
              <a:t> 13.0 mo (95% CI 8.3-17.2)</a:t>
            </a:r>
            <a:br>
              <a:rPr kumimoji="0" lang="fr-FR" sz="1000" b="1" i="0" u="none" strike="noStrike" kern="1200" cap="none" spc="0" normalizeH="0" baseline="0" noProof="0" dirty="0">
                <a:ln>
                  <a:noFill/>
                </a:ln>
                <a:solidFill>
                  <a:srgbClr val="FF9A02"/>
                </a:solidFill>
                <a:effectLst/>
                <a:uLnTx/>
                <a:uFillTx/>
                <a:latin typeface="Calibri"/>
                <a:ea typeface="+mn-ea"/>
                <a:cs typeface="+mn-cs"/>
              </a:rPr>
            </a:br>
            <a:r>
              <a:rPr kumimoji="0" lang="fr-FR" sz="1000" b="1" i="0" u="none" strike="noStrike" kern="1200" cap="none" spc="0" normalizeH="0" baseline="0" noProof="0" dirty="0">
                <a:ln>
                  <a:noFill/>
                </a:ln>
                <a:solidFill>
                  <a:srgbClr val="0099CC"/>
                </a:solidFill>
                <a:effectLst/>
                <a:uLnTx/>
                <a:uFillTx/>
                <a:latin typeface="Calibri"/>
                <a:ea typeface="+mn-ea"/>
                <a:cs typeface="+mn-cs"/>
              </a:rPr>
              <a:t>R/R AML </a:t>
            </a:r>
            <a:r>
              <a:rPr kumimoji="0" lang="fr-FR" sz="1000" b="1" i="0" u="none" strike="noStrike" kern="1200" cap="none" spc="0" normalizeH="0" baseline="0" noProof="0" dirty="0" err="1">
                <a:ln>
                  <a:noFill/>
                </a:ln>
                <a:solidFill>
                  <a:srgbClr val="0099CC"/>
                </a:solidFill>
                <a:effectLst/>
                <a:uLnTx/>
                <a:uFillTx/>
                <a:latin typeface="Calibri"/>
                <a:ea typeface="+mn-ea"/>
                <a:cs typeface="+mn-cs"/>
              </a:rPr>
              <a:t>mOS</a:t>
            </a:r>
            <a:r>
              <a:rPr kumimoji="0" lang="fr-FR" sz="1000" b="1" i="0" u="none" strike="noStrike" kern="1200" cap="none" spc="0" normalizeH="0" baseline="0" noProof="0" dirty="0">
                <a:ln>
                  <a:noFill/>
                </a:ln>
                <a:solidFill>
                  <a:srgbClr val="0099CC"/>
                </a:solidFill>
                <a:effectLst/>
                <a:uLnTx/>
                <a:uFillTx/>
                <a:latin typeface="Calibri"/>
                <a:ea typeface="+mn-ea"/>
                <a:cs typeface="+mn-cs"/>
              </a:rPr>
              <a:t> 13.0 mo (95% CI 6.4-16)</a:t>
            </a:r>
          </a:p>
        </p:txBody>
      </p:sp>
      <p:sp>
        <p:nvSpPr>
          <p:cNvPr id="11" name="ZoneTexte 53">
            <a:extLst>
              <a:ext uri="{FF2B5EF4-FFF2-40B4-BE49-F238E27FC236}">
                <a16:creationId xmlns:a16="http://schemas.microsoft.com/office/drawing/2014/main" id="{65DA0BD3-E067-184E-7D2B-018A104F3BDC}"/>
              </a:ext>
            </a:extLst>
          </p:cNvPr>
          <p:cNvSpPr txBox="1"/>
          <p:nvPr/>
        </p:nvSpPr>
        <p:spPr>
          <a:xfrm>
            <a:off x="1242742" y="2643095"/>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1,00</a:t>
            </a:r>
          </a:p>
        </p:txBody>
      </p:sp>
      <p:sp>
        <p:nvSpPr>
          <p:cNvPr id="12" name="ZoneTexte 54">
            <a:extLst>
              <a:ext uri="{FF2B5EF4-FFF2-40B4-BE49-F238E27FC236}">
                <a16:creationId xmlns:a16="http://schemas.microsoft.com/office/drawing/2014/main" id="{2A3590DA-D8F7-8623-0A7D-61E1CEDF5FA0}"/>
              </a:ext>
            </a:extLst>
          </p:cNvPr>
          <p:cNvSpPr txBox="1"/>
          <p:nvPr/>
        </p:nvSpPr>
        <p:spPr>
          <a:xfrm>
            <a:off x="1242743" y="2894274"/>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0,88</a:t>
            </a:r>
          </a:p>
        </p:txBody>
      </p:sp>
      <p:sp>
        <p:nvSpPr>
          <p:cNvPr id="13" name="ZoneTexte 55">
            <a:extLst>
              <a:ext uri="{FF2B5EF4-FFF2-40B4-BE49-F238E27FC236}">
                <a16:creationId xmlns:a16="http://schemas.microsoft.com/office/drawing/2014/main" id="{9B0C2886-BE8E-00EB-3E1F-DEB2B146E1EA}"/>
              </a:ext>
            </a:extLst>
          </p:cNvPr>
          <p:cNvSpPr txBox="1"/>
          <p:nvPr/>
        </p:nvSpPr>
        <p:spPr>
          <a:xfrm>
            <a:off x="1242743" y="3127258"/>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0,75</a:t>
            </a:r>
          </a:p>
        </p:txBody>
      </p:sp>
      <p:sp>
        <p:nvSpPr>
          <p:cNvPr id="14" name="ZoneTexte 56">
            <a:extLst>
              <a:ext uri="{FF2B5EF4-FFF2-40B4-BE49-F238E27FC236}">
                <a16:creationId xmlns:a16="http://schemas.microsoft.com/office/drawing/2014/main" id="{D36A405D-6148-6E87-EE3C-71BF747FD7F3}"/>
              </a:ext>
            </a:extLst>
          </p:cNvPr>
          <p:cNvSpPr txBox="1"/>
          <p:nvPr/>
        </p:nvSpPr>
        <p:spPr>
          <a:xfrm>
            <a:off x="1242743" y="3368239"/>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0,62</a:t>
            </a:r>
          </a:p>
        </p:txBody>
      </p:sp>
      <p:sp>
        <p:nvSpPr>
          <p:cNvPr id="15" name="ZoneTexte 57">
            <a:extLst>
              <a:ext uri="{FF2B5EF4-FFF2-40B4-BE49-F238E27FC236}">
                <a16:creationId xmlns:a16="http://schemas.microsoft.com/office/drawing/2014/main" id="{0897585B-62F9-6AEF-DAED-76497100777D}"/>
              </a:ext>
            </a:extLst>
          </p:cNvPr>
          <p:cNvSpPr txBox="1"/>
          <p:nvPr/>
        </p:nvSpPr>
        <p:spPr>
          <a:xfrm>
            <a:off x="1242743" y="3612149"/>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0,50</a:t>
            </a:r>
          </a:p>
        </p:txBody>
      </p:sp>
      <p:sp>
        <p:nvSpPr>
          <p:cNvPr id="16" name="ZoneTexte 58">
            <a:extLst>
              <a:ext uri="{FF2B5EF4-FFF2-40B4-BE49-F238E27FC236}">
                <a16:creationId xmlns:a16="http://schemas.microsoft.com/office/drawing/2014/main" id="{4602D73A-8F3E-282D-65CB-C4FB7DAAB5D9}"/>
              </a:ext>
            </a:extLst>
          </p:cNvPr>
          <p:cNvSpPr txBox="1"/>
          <p:nvPr/>
        </p:nvSpPr>
        <p:spPr>
          <a:xfrm>
            <a:off x="1242743" y="3842204"/>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0,38</a:t>
            </a:r>
          </a:p>
        </p:txBody>
      </p:sp>
      <p:sp>
        <p:nvSpPr>
          <p:cNvPr id="17" name="ZoneTexte 59">
            <a:extLst>
              <a:ext uri="{FF2B5EF4-FFF2-40B4-BE49-F238E27FC236}">
                <a16:creationId xmlns:a16="http://schemas.microsoft.com/office/drawing/2014/main" id="{3A33DCD9-15EA-6CDA-9840-33C4A129F8FB}"/>
              </a:ext>
            </a:extLst>
          </p:cNvPr>
          <p:cNvSpPr txBox="1"/>
          <p:nvPr/>
        </p:nvSpPr>
        <p:spPr>
          <a:xfrm>
            <a:off x="1242743" y="4086051"/>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0,25</a:t>
            </a:r>
          </a:p>
        </p:txBody>
      </p:sp>
      <p:sp>
        <p:nvSpPr>
          <p:cNvPr id="18" name="ZoneTexte 60">
            <a:extLst>
              <a:ext uri="{FF2B5EF4-FFF2-40B4-BE49-F238E27FC236}">
                <a16:creationId xmlns:a16="http://schemas.microsoft.com/office/drawing/2014/main" id="{6BC968AC-6F83-5B8E-5173-89BCA1F2A355}"/>
              </a:ext>
            </a:extLst>
          </p:cNvPr>
          <p:cNvSpPr txBox="1"/>
          <p:nvPr/>
        </p:nvSpPr>
        <p:spPr>
          <a:xfrm>
            <a:off x="1242743" y="4323432"/>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0,12</a:t>
            </a:r>
          </a:p>
        </p:txBody>
      </p:sp>
      <p:sp>
        <p:nvSpPr>
          <p:cNvPr id="19" name="ZoneTexte 61">
            <a:extLst>
              <a:ext uri="{FF2B5EF4-FFF2-40B4-BE49-F238E27FC236}">
                <a16:creationId xmlns:a16="http://schemas.microsoft.com/office/drawing/2014/main" id="{CABDCD14-BB61-0214-64CE-1E595CDD5E38}"/>
              </a:ext>
            </a:extLst>
          </p:cNvPr>
          <p:cNvSpPr txBox="1"/>
          <p:nvPr/>
        </p:nvSpPr>
        <p:spPr>
          <a:xfrm>
            <a:off x="1242743" y="4558079"/>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0,00</a:t>
            </a:r>
          </a:p>
        </p:txBody>
      </p:sp>
      <p:sp>
        <p:nvSpPr>
          <p:cNvPr id="20" name="ZoneTexte 62">
            <a:extLst>
              <a:ext uri="{FF2B5EF4-FFF2-40B4-BE49-F238E27FC236}">
                <a16:creationId xmlns:a16="http://schemas.microsoft.com/office/drawing/2014/main" id="{E0E87D2C-32A9-2290-82C1-86B5B35B9C59}"/>
              </a:ext>
            </a:extLst>
          </p:cNvPr>
          <p:cNvSpPr txBox="1"/>
          <p:nvPr/>
        </p:nvSpPr>
        <p:spPr>
          <a:xfrm rot="16200000">
            <a:off x="486892" y="3596426"/>
            <a:ext cx="122180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Survival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probability</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ZoneTexte 1023">
            <a:extLst>
              <a:ext uri="{FF2B5EF4-FFF2-40B4-BE49-F238E27FC236}">
                <a16:creationId xmlns:a16="http://schemas.microsoft.com/office/drawing/2014/main" id="{4791ABD5-F6BC-47D8-8D19-351B7D2F15DD}"/>
              </a:ext>
            </a:extLst>
          </p:cNvPr>
          <p:cNvSpPr txBox="1"/>
          <p:nvPr/>
        </p:nvSpPr>
        <p:spPr>
          <a:xfrm>
            <a:off x="1641267" y="4785812"/>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22" name="ZoneTexte 1024">
            <a:extLst>
              <a:ext uri="{FF2B5EF4-FFF2-40B4-BE49-F238E27FC236}">
                <a16:creationId xmlns:a16="http://schemas.microsoft.com/office/drawing/2014/main" id="{2214F7B6-085A-8560-A665-72DFB7435CD3}"/>
              </a:ext>
            </a:extLst>
          </p:cNvPr>
          <p:cNvSpPr txBox="1"/>
          <p:nvPr/>
        </p:nvSpPr>
        <p:spPr>
          <a:xfrm>
            <a:off x="2040181" y="4785812"/>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23" name="ZoneTexte 1025">
            <a:extLst>
              <a:ext uri="{FF2B5EF4-FFF2-40B4-BE49-F238E27FC236}">
                <a16:creationId xmlns:a16="http://schemas.microsoft.com/office/drawing/2014/main" id="{9C71DF99-BA22-8870-AE18-67BDAE41C290}"/>
              </a:ext>
            </a:extLst>
          </p:cNvPr>
          <p:cNvSpPr txBox="1"/>
          <p:nvPr/>
        </p:nvSpPr>
        <p:spPr>
          <a:xfrm>
            <a:off x="2411701" y="4785812"/>
            <a:ext cx="316113"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24" name="ZoneTexte 1026">
            <a:extLst>
              <a:ext uri="{FF2B5EF4-FFF2-40B4-BE49-F238E27FC236}">
                <a16:creationId xmlns:a16="http://schemas.microsoft.com/office/drawing/2014/main" id="{686A4C06-BD08-B7E2-C7D3-1D06046E1DB0}"/>
              </a:ext>
            </a:extLst>
          </p:cNvPr>
          <p:cNvSpPr txBox="1"/>
          <p:nvPr/>
        </p:nvSpPr>
        <p:spPr>
          <a:xfrm>
            <a:off x="2819326" y="4785812"/>
            <a:ext cx="316113"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18</a:t>
            </a:r>
          </a:p>
        </p:txBody>
      </p:sp>
      <p:sp>
        <p:nvSpPr>
          <p:cNvPr id="25" name="ZoneTexte 1027">
            <a:extLst>
              <a:ext uri="{FF2B5EF4-FFF2-40B4-BE49-F238E27FC236}">
                <a16:creationId xmlns:a16="http://schemas.microsoft.com/office/drawing/2014/main" id="{485D3CCB-C237-8693-FD58-3DDE7E36B632}"/>
              </a:ext>
            </a:extLst>
          </p:cNvPr>
          <p:cNvSpPr txBox="1"/>
          <p:nvPr/>
        </p:nvSpPr>
        <p:spPr>
          <a:xfrm>
            <a:off x="3224048" y="4785812"/>
            <a:ext cx="316113"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26" name="ZoneTexte 1028">
            <a:extLst>
              <a:ext uri="{FF2B5EF4-FFF2-40B4-BE49-F238E27FC236}">
                <a16:creationId xmlns:a16="http://schemas.microsoft.com/office/drawing/2014/main" id="{B5E6FE61-92C8-652C-185F-6E510889BC9B}"/>
              </a:ext>
            </a:extLst>
          </p:cNvPr>
          <p:cNvSpPr txBox="1"/>
          <p:nvPr/>
        </p:nvSpPr>
        <p:spPr>
          <a:xfrm>
            <a:off x="3622961" y="4785812"/>
            <a:ext cx="316113"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30</a:t>
            </a:r>
          </a:p>
        </p:txBody>
      </p:sp>
      <p:sp>
        <p:nvSpPr>
          <p:cNvPr id="27" name="ZoneTexte 1029">
            <a:extLst>
              <a:ext uri="{FF2B5EF4-FFF2-40B4-BE49-F238E27FC236}">
                <a16:creationId xmlns:a16="http://schemas.microsoft.com/office/drawing/2014/main" id="{F5B6505C-C9DA-B0A8-8F7F-D175D8F05E02}"/>
              </a:ext>
            </a:extLst>
          </p:cNvPr>
          <p:cNvSpPr txBox="1"/>
          <p:nvPr/>
        </p:nvSpPr>
        <p:spPr>
          <a:xfrm>
            <a:off x="4028923" y="4785812"/>
            <a:ext cx="316113"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28" name="ZoneTexte 1030">
            <a:extLst>
              <a:ext uri="{FF2B5EF4-FFF2-40B4-BE49-F238E27FC236}">
                <a16:creationId xmlns:a16="http://schemas.microsoft.com/office/drawing/2014/main" id="{6474B688-F1BD-855F-A525-9B30AF70E07B}"/>
              </a:ext>
            </a:extLst>
          </p:cNvPr>
          <p:cNvSpPr txBox="1"/>
          <p:nvPr/>
        </p:nvSpPr>
        <p:spPr>
          <a:xfrm>
            <a:off x="4436548" y="4785812"/>
            <a:ext cx="316113"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29" name="ZoneTexte 1031">
            <a:extLst>
              <a:ext uri="{FF2B5EF4-FFF2-40B4-BE49-F238E27FC236}">
                <a16:creationId xmlns:a16="http://schemas.microsoft.com/office/drawing/2014/main" id="{9F900AC5-1733-7056-27D7-0CDF98C2E355}"/>
              </a:ext>
            </a:extLst>
          </p:cNvPr>
          <p:cNvSpPr txBox="1"/>
          <p:nvPr/>
        </p:nvSpPr>
        <p:spPr>
          <a:xfrm>
            <a:off x="4842612" y="4785812"/>
            <a:ext cx="316113"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30" name="ZoneTexte 1032">
            <a:extLst>
              <a:ext uri="{FF2B5EF4-FFF2-40B4-BE49-F238E27FC236}">
                <a16:creationId xmlns:a16="http://schemas.microsoft.com/office/drawing/2014/main" id="{090D0170-380C-270F-D9B5-32C7661C2550}"/>
              </a:ext>
            </a:extLst>
          </p:cNvPr>
          <p:cNvSpPr txBox="1"/>
          <p:nvPr/>
        </p:nvSpPr>
        <p:spPr>
          <a:xfrm>
            <a:off x="2894657" y="4959386"/>
            <a:ext cx="96532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Time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31" name="ZoneTexte 1033">
            <a:extLst>
              <a:ext uri="{FF2B5EF4-FFF2-40B4-BE49-F238E27FC236}">
                <a16:creationId xmlns:a16="http://schemas.microsoft.com/office/drawing/2014/main" id="{D6809290-6760-2B54-5FF2-8C0F463F863A}"/>
              </a:ext>
            </a:extLst>
          </p:cNvPr>
          <p:cNvSpPr txBox="1"/>
          <p:nvPr/>
        </p:nvSpPr>
        <p:spPr>
          <a:xfrm>
            <a:off x="1630274" y="5190767"/>
            <a:ext cx="300083"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83</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36</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33</a:t>
            </a:r>
          </a:p>
        </p:txBody>
      </p:sp>
      <p:sp>
        <p:nvSpPr>
          <p:cNvPr id="32" name="ZoneTexte 1034">
            <a:extLst>
              <a:ext uri="{FF2B5EF4-FFF2-40B4-BE49-F238E27FC236}">
                <a16:creationId xmlns:a16="http://schemas.microsoft.com/office/drawing/2014/main" id="{D3782836-E605-9097-CFA4-FAE8810EB5FD}"/>
              </a:ext>
            </a:extLst>
          </p:cNvPr>
          <p:cNvSpPr txBox="1"/>
          <p:nvPr/>
        </p:nvSpPr>
        <p:spPr>
          <a:xfrm>
            <a:off x="2029188" y="5190767"/>
            <a:ext cx="300083"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64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26</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23</a:t>
            </a:r>
          </a:p>
        </p:txBody>
      </p:sp>
      <p:sp>
        <p:nvSpPr>
          <p:cNvPr id="33" name="ZoneTexte 1035">
            <a:extLst>
              <a:ext uri="{FF2B5EF4-FFF2-40B4-BE49-F238E27FC236}">
                <a16:creationId xmlns:a16="http://schemas.microsoft.com/office/drawing/2014/main" id="{5073AE84-64C9-CE82-2D05-D2F82D712FCF}"/>
              </a:ext>
            </a:extLst>
          </p:cNvPr>
          <p:cNvSpPr txBox="1"/>
          <p:nvPr/>
        </p:nvSpPr>
        <p:spPr>
          <a:xfrm>
            <a:off x="2435149" y="5190767"/>
            <a:ext cx="300083"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36</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19</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15</a:t>
            </a:r>
          </a:p>
        </p:txBody>
      </p:sp>
      <p:sp>
        <p:nvSpPr>
          <p:cNvPr id="34" name="ZoneTexte 1036">
            <a:extLst>
              <a:ext uri="{FF2B5EF4-FFF2-40B4-BE49-F238E27FC236}">
                <a16:creationId xmlns:a16="http://schemas.microsoft.com/office/drawing/2014/main" id="{93C6F397-DD5C-F3E4-9C4F-C46A9227473A}"/>
              </a:ext>
            </a:extLst>
          </p:cNvPr>
          <p:cNvSpPr txBox="1"/>
          <p:nvPr/>
        </p:nvSpPr>
        <p:spPr>
          <a:xfrm>
            <a:off x="2842774" y="5190767"/>
            <a:ext cx="300083"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24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10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35" name="ZoneTexte 1037">
            <a:extLst>
              <a:ext uri="{FF2B5EF4-FFF2-40B4-BE49-F238E27FC236}">
                <a16:creationId xmlns:a16="http://schemas.microsoft.com/office/drawing/2014/main" id="{9B549B04-3190-D98E-882F-8AB4FC40F408}"/>
              </a:ext>
            </a:extLst>
          </p:cNvPr>
          <p:cNvSpPr txBox="1"/>
          <p:nvPr/>
        </p:nvSpPr>
        <p:spPr>
          <a:xfrm>
            <a:off x="3247496" y="5190767"/>
            <a:ext cx="300083"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17</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7</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36" name="ZoneTexte 1038">
            <a:extLst>
              <a:ext uri="{FF2B5EF4-FFF2-40B4-BE49-F238E27FC236}">
                <a16:creationId xmlns:a16="http://schemas.microsoft.com/office/drawing/2014/main" id="{F8C9C2E8-3396-8E18-D42C-AE00744E2C67}"/>
              </a:ext>
            </a:extLst>
          </p:cNvPr>
          <p:cNvSpPr txBox="1"/>
          <p:nvPr/>
        </p:nvSpPr>
        <p:spPr>
          <a:xfrm>
            <a:off x="3646409" y="5190767"/>
            <a:ext cx="300083"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11</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2</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37" name="ZoneTexte 1039">
            <a:extLst>
              <a:ext uri="{FF2B5EF4-FFF2-40B4-BE49-F238E27FC236}">
                <a16:creationId xmlns:a16="http://schemas.microsoft.com/office/drawing/2014/main" id="{641D7CE3-CA0C-BB22-B03D-B4B3AD257E84}"/>
              </a:ext>
            </a:extLst>
          </p:cNvPr>
          <p:cNvSpPr txBox="1"/>
          <p:nvPr/>
        </p:nvSpPr>
        <p:spPr>
          <a:xfrm>
            <a:off x="4082709" y="5190767"/>
            <a:ext cx="242375"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38" name="ZoneTexte 1040">
            <a:extLst>
              <a:ext uri="{FF2B5EF4-FFF2-40B4-BE49-F238E27FC236}">
                <a16:creationId xmlns:a16="http://schemas.microsoft.com/office/drawing/2014/main" id="{E2CBD30D-30D9-6F6F-118F-611928FFC6C8}"/>
              </a:ext>
            </a:extLst>
          </p:cNvPr>
          <p:cNvSpPr txBox="1"/>
          <p:nvPr/>
        </p:nvSpPr>
        <p:spPr>
          <a:xfrm>
            <a:off x="4490334" y="5190767"/>
            <a:ext cx="242375"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1</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39" name="ZoneTexte 1041">
            <a:extLst>
              <a:ext uri="{FF2B5EF4-FFF2-40B4-BE49-F238E27FC236}">
                <a16:creationId xmlns:a16="http://schemas.microsoft.com/office/drawing/2014/main" id="{3FF3D591-FDD7-32CE-BB9E-D69F86BB962E}"/>
              </a:ext>
            </a:extLst>
          </p:cNvPr>
          <p:cNvSpPr txBox="1"/>
          <p:nvPr/>
        </p:nvSpPr>
        <p:spPr>
          <a:xfrm>
            <a:off x="4896399" y="5190767"/>
            <a:ext cx="242375"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40" name="ZoneTexte 1042">
            <a:extLst>
              <a:ext uri="{FF2B5EF4-FFF2-40B4-BE49-F238E27FC236}">
                <a16:creationId xmlns:a16="http://schemas.microsoft.com/office/drawing/2014/main" id="{5159AB53-803F-0434-0641-4D7BE504C47B}"/>
              </a:ext>
            </a:extLst>
          </p:cNvPr>
          <p:cNvSpPr txBox="1"/>
          <p:nvPr/>
        </p:nvSpPr>
        <p:spPr>
          <a:xfrm>
            <a:off x="883208" y="5190767"/>
            <a:ext cx="817853" cy="50783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2D4856"/>
                </a:solidFill>
                <a:effectLst/>
                <a:uLnTx/>
                <a:uFillTx/>
                <a:latin typeface="Calibri"/>
                <a:ea typeface="+mn-ea"/>
                <a:cs typeface="+mn-cs"/>
              </a:rPr>
              <a:t>de novo AML</a:t>
            </a:r>
            <a:br>
              <a:rPr kumimoji="0" lang="fr-FR" sz="900" b="1" i="0" u="none" strike="noStrike" kern="1200" cap="none" spc="0" normalizeH="0" baseline="0" noProof="0" dirty="0">
                <a:ln>
                  <a:noFill/>
                </a:ln>
                <a:solidFill>
                  <a:srgbClr val="2D4856"/>
                </a:solidFill>
                <a:effectLst/>
                <a:uLnTx/>
                <a:uFillTx/>
                <a:latin typeface="Calibri"/>
                <a:ea typeface="+mn-ea"/>
                <a:cs typeface="+mn-cs"/>
              </a:rPr>
            </a:br>
            <a:r>
              <a:rPr kumimoji="0" lang="fr-FR" sz="900" b="1" i="0" u="none" strike="noStrike" kern="1200" cap="none" spc="0" normalizeH="0" baseline="0" noProof="0" dirty="0" err="1">
                <a:ln>
                  <a:noFill/>
                </a:ln>
                <a:solidFill>
                  <a:srgbClr val="FF9A02"/>
                </a:solidFill>
                <a:effectLst/>
                <a:uLnTx/>
                <a:uFillTx/>
                <a:latin typeface="Calibri"/>
                <a:ea typeface="+mn-ea"/>
                <a:cs typeface="+mn-cs"/>
              </a:rPr>
              <a:t>sAML</a:t>
            </a:r>
            <a:endParaRPr kumimoji="0" lang="fr-FR" sz="900" b="1" i="0" u="none" strike="noStrike" kern="1200" cap="none" spc="0" normalizeH="0" baseline="0" noProof="0" dirty="0">
              <a:ln>
                <a:noFill/>
              </a:ln>
              <a:solidFill>
                <a:srgbClr val="FF9A02"/>
              </a:solidFill>
              <a:effectLst/>
              <a:uLnTx/>
              <a:uFillTx/>
              <a:latin typeface="Calibri"/>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99CC"/>
                </a:solidFill>
                <a:effectLst/>
                <a:uLnTx/>
                <a:uFillTx/>
                <a:latin typeface="Calibri"/>
                <a:ea typeface="+mn-ea"/>
                <a:cs typeface="+mn-cs"/>
              </a:rPr>
              <a:t>R/R AML</a:t>
            </a:r>
          </a:p>
        </p:txBody>
      </p:sp>
      <p:sp>
        <p:nvSpPr>
          <p:cNvPr id="41" name="ZoneTexte 1043">
            <a:extLst>
              <a:ext uri="{FF2B5EF4-FFF2-40B4-BE49-F238E27FC236}">
                <a16:creationId xmlns:a16="http://schemas.microsoft.com/office/drawing/2014/main" id="{F388681F-5517-F556-BD82-83B9D8C0ECB5}"/>
              </a:ext>
            </a:extLst>
          </p:cNvPr>
          <p:cNvSpPr txBox="1"/>
          <p:nvPr/>
        </p:nvSpPr>
        <p:spPr>
          <a:xfrm>
            <a:off x="1848592" y="4107535"/>
            <a:ext cx="813673" cy="475547"/>
          </a:xfrm>
          <a:prstGeom prst="rect">
            <a:avLst/>
          </a:prstGeom>
          <a:noFill/>
        </p:spPr>
        <p:txBody>
          <a:bodyPr wrap="none" rtlCol="0">
            <a:spAutoFit/>
          </a:bodyPr>
          <a:lstStyle>
            <a:defPPr>
              <a:defRPr lang="fr-FR"/>
            </a:defPPr>
            <a:lvl1pPr>
              <a:defRPr sz="1000" b="1"/>
            </a:lvl1pPr>
          </a:lstStyle>
          <a:p>
            <a:r>
              <a:rPr lang="fr-FR" dirty="0"/>
              <a:t>de novo AML</a:t>
            </a:r>
            <a:br>
              <a:rPr lang="fr-FR" dirty="0"/>
            </a:br>
            <a:r>
              <a:rPr lang="fr-FR" dirty="0" err="1"/>
              <a:t>sAML</a:t>
            </a:r>
            <a:endParaRPr lang="fr-FR" dirty="0"/>
          </a:p>
          <a:p>
            <a:r>
              <a:rPr lang="fr-FR" dirty="0"/>
              <a:t>R/R AML</a:t>
            </a:r>
          </a:p>
        </p:txBody>
      </p:sp>
      <p:cxnSp>
        <p:nvCxnSpPr>
          <p:cNvPr id="42" name="Connecteur droit 1045">
            <a:extLst>
              <a:ext uri="{FF2B5EF4-FFF2-40B4-BE49-F238E27FC236}">
                <a16:creationId xmlns:a16="http://schemas.microsoft.com/office/drawing/2014/main" id="{B9990B40-3A3A-59C9-D7F8-5BDF73B512A3}"/>
              </a:ext>
            </a:extLst>
          </p:cNvPr>
          <p:cNvCxnSpPr/>
          <p:nvPr/>
        </p:nvCxnSpPr>
        <p:spPr>
          <a:xfrm>
            <a:off x="1682059" y="4247834"/>
            <a:ext cx="211775" cy="0"/>
          </a:xfrm>
          <a:prstGeom prst="line">
            <a:avLst/>
          </a:prstGeom>
          <a:ln w="19050">
            <a:solidFill>
              <a:srgbClr val="2D4856"/>
            </a:solidFill>
            <a:tailEnd type="none"/>
          </a:ln>
        </p:spPr>
        <p:style>
          <a:lnRef idx="1">
            <a:schemeClr val="accent1"/>
          </a:lnRef>
          <a:fillRef idx="0">
            <a:schemeClr val="accent1"/>
          </a:fillRef>
          <a:effectRef idx="0">
            <a:schemeClr val="accent1"/>
          </a:effectRef>
          <a:fontRef idx="minor">
            <a:schemeClr val="tx1"/>
          </a:fontRef>
        </p:style>
      </p:cxnSp>
      <p:cxnSp>
        <p:nvCxnSpPr>
          <p:cNvPr id="43" name="Connecteur droit 1046">
            <a:extLst>
              <a:ext uri="{FF2B5EF4-FFF2-40B4-BE49-F238E27FC236}">
                <a16:creationId xmlns:a16="http://schemas.microsoft.com/office/drawing/2014/main" id="{512603FC-E04D-C949-2AF1-2CD91E59FEDB}"/>
              </a:ext>
            </a:extLst>
          </p:cNvPr>
          <p:cNvCxnSpPr/>
          <p:nvPr/>
        </p:nvCxnSpPr>
        <p:spPr>
          <a:xfrm>
            <a:off x="1682059" y="4395461"/>
            <a:ext cx="211775" cy="0"/>
          </a:xfrm>
          <a:prstGeom prst="line">
            <a:avLst/>
          </a:prstGeom>
          <a:ln w="19050">
            <a:solidFill>
              <a:srgbClr val="FF9A02"/>
            </a:solidFill>
            <a:tailEnd type="none"/>
          </a:ln>
        </p:spPr>
        <p:style>
          <a:lnRef idx="1">
            <a:schemeClr val="accent1"/>
          </a:lnRef>
          <a:fillRef idx="0">
            <a:schemeClr val="accent1"/>
          </a:fillRef>
          <a:effectRef idx="0">
            <a:schemeClr val="accent1"/>
          </a:effectRef>
          <a:fontRef idx="minor">
            <a:schemeClr val="tx1"/>
          </a:fontRef>
        </p:style>
      </p:cxnSp>
      <p:cxnSp>
        <p:nvCxnSpPr>
          <p:cNvPr id="44" name="Connecteur droit 1047">
            <a:extLst>
              <a:ext uri="{FF2B5EF4-FFF2-40B4-BE49-F238E27FC236}">
                <a16:creationId xmlns:a16="http://schemas.microsoft.com/office/drawing/2014/main" id="{517FF315-2D29-8A50-61DB-7A3076D4558C}"/>
              </a:ext>
            </a:extLst>
          </p:cNvPr>
          <p:cNvCxnSpPr/>
          <p:nvPr/>
        </p:nvCxnSpPr>
        <p:spPr>
          <a:xfrm>
            <a:off x="1682059" y="4537597"/>
            <a:ext cx="211775" cy="0"/>
          </a:xfrm>
          <a:prstGeom prst="line">
            <a:avLst/>
          </a:prstGeom>
          <a:ln w="19050">
            <a:solidFill>
              <a:srgbClr val="0099CC"/>
            </a:solidFill>
            <a:tailEnd type="none"/>
          </a:ln>
        </p:spPr>
        <p:style>
          <a:lnRef idx="1">
            <a:schemeClr val="accent1"/>
          </a:lnRef>
          <a:fillRef idx="0">
            <a:schemeClr val="accent1"/>
          </a:fillRef>
          <a:effectRef idx="0">
            <a:schemeClr val="accent1"/>
          </a:effectRef>
          <a:fontRef idx="minor">
            <a:schemeClr val="tx1"/>
          </a:fontRef>
        </p:style>
      </p:cxnSp>
      <p:grpSp>
        <p:nvGrpSpPr>
          <p:cNvPr id="1036" name="Groupe 1035">
            <a:extLst>
              <a:ext uri="{FF2B5EF4-FFF2-40B4-BE49-F238E27FC236}">
                <a16:creationId xmlns:a16="http://schemas.microsoft.com/office/drawing/2014/main" id="{2E20B6BB-78B8-9A98-CAF6-1A56EA04D7BD}"/>
              </a:ext>
            </a:extLst>
          </p:cNvPr>
          <p:cNvGrpSpPr/>
          <p:nvPr/>
        </p:nvGrpSpPr>
        <p:grpSpPr>
          <a:xfrm>
            <a:off x="7659004" y="2663878"/>
            <a:ext cx="3255774" cy="2173896"/>
            <a:chOff x="18164175" y="2836863"/>
            <a:chExt cx="2057400" cy="1314451"/>
          </a:xfrm>
        </p:grpSpPr>
        <p:sp>
          <p:nvSpPr>
            <p:cNvPr id="1037" name="Freeform 112">
              <a:extLst>
                <a:ext uri="{FF2B5EF4-FFF2-40B4-BE49-F238E27FC236}">
                  <a16:creationId xmlns:a16="http://schemas.microsoft.com/office/drawing/2014/main" id="{4AAE4155-BCFF-F8BA-9B8E-C58E7D30BC06}"/>
                </a:ext>
              </a:extLst>
            </p:cNvPr>
            <p:cNvSpPr>
              <a:spLocks/>
            </p:cNvSpPr>
            <p:nvPr/>
          </p:nvSpPr>
          <p:spPr bwMode="auto">
            <a:xfrm>
              <a:off x="18199100" y="2836863"/>
              <a:ext cx="2022475" cy="1281113"/>
            </a:xfrm>
            <a:custGeom>
              <a:avLst/>
              <a:gdLst>
                <a:gd name="T0" fmla="*/ 0 w 3823"/>
                <a:gd name="T1" fmla="*/ 0 h 2423"/>
                <a:gd name="T2" fmla="*/ 0 w 3823"/>
                <a:gd name="T3" fmla="*/ 2423 h 2423"/>
                <a:gd name="T4" fmla="*/ 3823 w 3823"/>
                <a:gd name="T5" fmla="*/ 2423 h 2423"/>
              </a:gdLst>
              <a:ahLst/>
              <a:cxnLst>
                <a:cxn ang="0">
                  <a:pos x="T0" y="T1"/>
                </a:cxn>
                <a:cxn ang="0">
                  <a:pos x="T2" y="T3"/>
                </a:cxn>
                <a:cxn ang="0">
                  <a:pos x="T4" y="T5"/>
                </a:cxn>
              </a:cxnLst>
              <a:rect l="0" t="0" r="r" b="b"/>
              <a:pathLst>
                <a:path w="3823" h="2423">
                  <a:moveTo>
                    <a:pt x="0" y="0"/>
                  </a:moveTo>
                  <a:lnTo>
                    <a:pt x="0" y="2423"/>
                  </a:lnTo>
                  <a:lnTo>
                    <a:pt x="3823" y="242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7" name="Line 113">
              <a:extLst>
                <a:ext uri="{FF2B5EF4-FFF2-40B4-BE49-F238E27FC236}">
                  <a16:creationId xmlns:a16="http://schemas.microsoft.com/office/drawing/2014/main" id="{757D081B-E821-D6E7-2808-F16CD7B9E367}"/>
                </a:ext>
              </a:extLst>
            </p:cNvPr>
            <p:cNvSpPr>
              <a:spLocks noChangeShapeType="1"/>
            </p:cNvSpPr>
            <p:nvPr/>
          </p:nvSpPr>
          <p:spPr bwMode="auto">
            <a:xfrm flipH="1">
              <a:off x="19453225" y="3484563"/>
              <a:ext cx="763588" cy="0"/>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8" name="Line 114">
              <a:extLst>
                <a:ext uri="{FF2B5EF4-FFF2-40B4-BE49-F238E27FC236}">
                  <a16:creationId xmlns:a16="http://schemas.microsoft.com/office/drawing/2014/main" id="{F19BB6C2-9191-F84B-4621-D4D641E1C6EE}"/>
                </a:ext>
              </a:extLst>
            </p:cNvPr>
            <p:cNvSpPr>
              <a:spLocks noChangeShapeType="1"/>
            </p:cNvSpPr>
            <p:nvPr/>
          </p:nvSpPr>
          <p:spPr bwMode="auto">
            <a:xfrm flipH="1">
              <a:off x="18216563" y="3484563"/>
              <a:ext cx="371475" cy="0"/>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9" name="Line 115">
              <a:extLst>
                <a:ext uri="{FF2B5EF4-FFF2-40B4-BE49-F238E27FC236}">
                  <a16:creationId xmlns:a16="http://schemas.microsoft.com/office/drawing/2014/main" id="{FBD7EC13-3217-C694-15A6-0970CDABE424}"/>
                </a:ext>
              </a:extLst>
            </p:cNvPr>
            <p:cNvSpPr>
              <a:spLocks noChangeShapeType="1"/>
            </p:cNvSpPr>
            <p:nvPr/>
          </p:nvSpPr>
          <p:spPr bwMode="auto">
            <a:xfrm flipH="1">
              <a:off x="18588038" y="3484563"/>
              <a:ext cx="320675" cy="0"/>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0" name="Line 116">
              <a:extLst>
                <a:ext uri="{FF2B5EF4-FFF2-40B4-BE49-F238E27FC236}">
                  <a16:creationId xmlns:a16="http://schemas.microsoft.com/office/drawing/2014/main" id="{5E638AB5-4F30-4E2D-1D07-895A6EED3740}"/>
                </a:ext>
              </a:extLst>
            </p:cNvPr>
            <p:cNvSpPr>
              <a:spLocks noChangeShapeType="1"/>
            </p:cNvSpPr>
            <p:nvPr/>
          </p:nvSpPr>
          <p:spPr bwMode="auto">
            <a:xfrm>
              <a:off x="19453225" y="3484563"/>
              <a:ext cx="0" cy="582613"/>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1" name="Line 117">
              <a:extLst>
                <a:ext uri="{FF2B5EF4-FFF2-40B4-BE49-F238E27FC236}">
                  <a16:creationId xmlns:a16="http://schemas.microsoft.com/office/drawing/2014/main" id="{3080AF05-A9AE-C167-50F3-B62E042C7866}"/>
                </a:ext>
              </a:extLst>
            </p:cNvPr>
            <p:cNvSpPr>
              <a:spLocks noChangeShapeType="1"/>
            </p:cNvSpPr>
            <p:nvPr/>
          </p:nvSpPr>
          <p:spPr bwMode="auto">
            <a:xfrm flipH="1">
              <a:off x="18908713" y="3484563"/>
              <a:ext cx="544513" cy="0"/>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2" name="Line 118">
              <a:extLst>
                <a:ext uri="{FF2B5EF4-FFF2-40B4-BE49-F238E27FC236}">
                  <a16:creationId xmlns:a16="http://schemas.microsoft.com/office/drawing/2014/main" id="{9CFE0633-615A-9F5D-77E2-E34E18D2E992}"/>
                </a:ext>
              </a:extLst>
            </p:cNvPr>
            <p:cNvSpPr>
              <a:spLocks noChangeShapeType="1"/>
            </p:cNvSpPr>
            <p:nvPr/>
          </p:nvSpPr>
          <p:spPr bwMode="auto">
            <a:xfrm>
              <a:off x="18908713" y="3484563"/>
              <a:ext cx="0" cy="582613"/>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3" name="Line 119">
              <a:extLst>
                <a:ext uri="{FF2B5EF4-FFF2-40B4-BE49-F238E27FC236}">
                  <a16:creationId xmlns:a16="http://schemas.microsoft.com/office/drawing/2014/main" id="{6B78F7E8-910E-0BC9-70FC-F3E78720DF3B}"/>
                </a:ext>
              </a:extLst>
            </p:cNvPr>
            <p:cNvSpPr>
              <a:spLocks noChangeShapeType="1"/>
            </p:cNvSpPr>
            <p:nvPr/>
          </p:nvSpPr>
          <p:spPr bwMode="auto">
            <a:xfrm>
              <a:off x="18588038" y="3484563"/>
              <a:ext cx="0" cy="582613"/>
            </a:xfrm>
            <a:prstGeom prst="line">
              <a:avLst/>
            </a:prstGeom>
            <a:noFill/>
            <a:ln w="9525">
              <a:solidFill>
                <a:srgbClr val="666666"/>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4" name="Freeform 135">
              <a:extLst>
                <a:ext uri="{FF2B5EF4-FFF2-40B4-BE49-F238E27FC236}">
                  <a16:creationId xmlns:a16="http://schemas.microsoft.com/office/drawing/2014/main" id="{D461F0CA-EE38-5813-932F-3F9EE2AEE4D5}"/>
                </a:ext>
              </a:extLst>
            </p:cNvPr>
            <p:cNvSpPr>
              <a:spLocks/>
            </p:cNvSpPr>
            <p:nvPr/>
          </p:nvSpPr>
          <p:spPr bwMode="auto">
            <a:xfrm>
              <a:off x="18284825" y="2901951"/>
              <a:ext cx="1611313" cy="601663"/>
            </a:xfrm>
            <a:custGeom>
              <a:avLst/>
              <a:gdLst>
                <a:gd name="T0" fmla="*/ 3046 w 3046"/>
                <a:gd name="T1" fmla="*/ 1137 h 1137"/>
                <a:gd name="T2" fmla="*/ 2208 w 3046"/>
                <a:gd name="T3" fmla="*/ 1137 h 1137"/>
                <a:gd name="T4" fmla="*/ 2208 w 3046"/>
                <a:gd name="T5" fmla="*/ 1004 h 1137"/>
                <a:gd name="T6" fmla="*/ 1651 w 3046"/>
                <a:gd name="T7" fmla="*/ 1004 h 1137"/>
                <a:gd name="T8" fmla="*/ 1651 w 3046"/>
                <a:gd name="T9" fmla="*/ 923 h 1137"/>
                <a:gd name="T10" fmla="*/ 1223 w 3046"/>
                <a:gd name="T11" fmla="*/ 923 h 1137"/>
                <a:gd name="T12" fmla="*/ 1223 w 3046"/>
                <a:gd name="T13" fmla="*/ 874 h 1137"/>
                <a:gd name="T14" fmla="*/ 1072 w 3046"/>
                <a:gd name="T15" fmla="*/ 874 h 1137"/>
                <a:gd name="T16" fmla="*/ 1072 w 3046"/>
                <a:gd name="T17" fmla="*/ 824 h 1137"/>
                <a:gd name="T18" fmla="*/ 1028 w 3046"/>
                <a:gd name="T19" fmla="*/ 824 h 1137"/>
                <a:gd name="T20" fmla="*/ 1028 w 3046"/>
                <a:gd name="T21" fmla="*/ 775 h 1137"/>
                <a:gd name="T22" fmla="*/ 950 w 3046"/>
                <a:gd name="T23" fmla="*/ 775 h 1137"/>
                <a:gd name="T24" fmla="*/ 950 w 3046"/>
                <a:gd name="T25" fmla="*/ 723 h 1137"/>
                <a:gd name="T26" fmla="*/ 854 w 3046"/>
                <a:gd name="T27" fmla="*/ 723 h 1137"/>
                <a:gd name="T28" fmla="*/ 854 w 3046"/>
                <a:gd name="T29" fmla="*/ 672 h 1137"/>
                <a:gd name="T30" fmla="*/ 834 w 3046"/>
                <a:gd name="T31" fmla="*/ 672 h 1137"/>
                <a:gd name="T32" fmla="*/ 834 w 3046"/>
                <a:gd name="T33" fmla="*/ 631 h 1137"/>
                <a:gd name="T34" fmla="*/ 778 w 3046"/>
                <a:gd name="T35" fmla="*/ 631 h 1137"/>
                <a:gd name="T36" fmla="*/ 778 w 3046"/>
                <a:gd name="T37" fmla="*/ 586 h 1137"/>
                <a:gd name="T38" fmla="*/ 766 w 3046"/>
                <a:gd name="T39" fmla="*/ 586 h 1137"/>
                <a:gd name="T40" fmla="*/ 766 w 3046"/>
                <a:gd name="T41" fmla="*/ 539 h 1137"/>
                <a:gd name="T42" fmla="*/ 751 w 3046"/>
                <a:gd name="T43" fmla="*/ 539 h 1137"/>
                <a:gd name="T44" fmla="*/ 751 w 3046"/>
                <a:gd name="T45" fmla="*/ 497 h 1137"/>
                <a:gd name="T46" fmla="*/ 608 w 3046"/>
                <a:gd name="T47" fmla="*/ 497 h 1137"/>
                <a:gd name="T48" fmla="*/ 608 w 3046"/>
                <a:gd name="T49" fmla="*/ 453 h 1137"/>
                <a:gd name="T50" fmla="*/ 516 w 3046"/>
                <a:gd name="T51" fmla="*/ 453 h 1137"/>
                <a:gd name="T52" fmla="*/ 516 w 3046"/>
                <a:gd name="T53" fmla="*/ 411 h 1137"/>
                <a:gd name="T54" fmla="*/ 480 w 3046"/>
                <a:gd name="T55" fmla="*/ 411 h 1137"/>
                <a:gd name="T56" fmla="*/ 480 w 3046"/>
                <a:gd name="T57" fmla="*/ 367 h 1137"/>
                <a:gd name="T58" fmla="*/ 397 w 3046"/>
                <a:gd name="T59" fmla="*/ 367 h 1137"/>
                <a:gd name="T60" fmla="*/ 397 w 3046"/>
                <a:gd name="T61" fmla="*/ 328 h 1137"/>
                <a:gd name="T62" fmla="*/ 243 w 3046"/>
                <a:gd name="T63" fmla="*/ 328 h 1137"/>
                <a:gd name="T64" fmla="*/ 243 w 3046"/>
                <a:gd name="T65" fmla="*/ 288 h 1137"/>
                <a:gd name="T66" fmla="*/ 206 w 3046"/>
                <a:gd name="T67" fmla="*/ 288 h 1137"/>
                <a:gd name="T68" fmla="*/ 206 w 3046"/>
                <a:gd name="T69" fmla="*/ 203 h 1137"/>
                <a:gd name="T70" fmla="*/ 163 w 3046"/>
                <a:gd name="T71" fmla="*/ 203 h 1137"/>
                <a:gd name="T72" fmla="*/ 163 w 3046"/>
                <a:gd name="T73" fmla="*/ 164 h 1137"/>
                <a:gd name="T74" fmla="*/ 97 w 3046"/>
                <a:gd name="T75" fmla="*/ 164 h 1137"/>
                <a:gd name="T76" fmla="*/ 97 w 3046"/>
                <a:gd name="T77" fmla="*/ 84 h 1137"/>
                <a:gd name="T78" fmla="*/ 76 w 3046"/>
                <a:gd name="T79" fmla="*/ 84 h 1137"/>
                <a:gd name="T80" fmla="*/ 76 w 3046"/>
                <a:gd name="T81" fmla="*/ 40 h 1137"/>
                <a:gd name="T82" fmla="*/ 44 w 3046"/>
                <a:gd name="T83" fmla="*/ 40 h 1137"/>
                <a:gd name="T84" fmla="*/ 44 w 3046"/>
                <a:gd name="T85" fmla="*/ 0 h 1137"/>
                <a:gd name="T86" fmla="*/ 0 w 3046"/>
                <a:gd name="T87" fmla="*/ 0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6" h="1137">
                  <a:moveTo>
                    <a:pt x="3046" y="1137"/>
                  </a:moveTo>
                  <a:lnTo>
                    <a:pt x="2208" y="1137"/>
                  </a:lnTo>
                  <a:lnTo>
                    <a:pt x="2208" y="1004"/>
                  </a:lnTo>
                  <a:lnTo>
                    <a:pt x="1651" y="1004"/>
                  </a:lnTo>
                  <a:lnTo>
                    <a:pt x="1651" y="923"/>
                  </a:lnTo>
                  <a:lnTo>
                    <a:pt x="1223" y="923"/>
                  </a:lnTo>
                  <a:lnTo>
                    <a:pt x="1223" y="874"/>
                  </a:lnTo>
                  <a:lnTo>
                    <a:pt x="1072" y="874"/>
                  </a:lnTo>
                  <a:lnTo>
                    <a:pt x="1072" y="824"/>
                  </a:lnTo>
                  <a:lnTo>
                    <a:pt x="1028" y="824"/>
                  </a:lnTo>
                  <a:lnTo>
                    <a:pt x="1028" y="775"/>
                  </a:lnTo>
                  <a:lnTo>
                    <a:pt x="950" y="775"/>
                  </a:lnTo>
                  <a:lnTo>
                    <a:pt x="950" y="723"/>
                  </a:lnTo>
                  <a:lnTo>
                    <a:pt x="854" y="723"/>
                  </a:lnTo>
                  <a:lnTo>
                    <a:pt x="854" y="672"/>
                  </a:lnTo>
                  <a:lnTo>
                    <a:pt x="834" y="672"/>
                  </a:lnTo>
                  <a:lnTo>
                    <a:pt x="834" y="631"/>
                  </a:lnTo>
                  <a:lnTo>
                    <a:pt x="778" y="631"/>
                  </a:lnTo>
                  <a:lnTo>
                    <a:pt x="778" y="586"/>
                  </a:lnTo>
                  <a:lnTo>
                    <a:pt x="766" y="586"/>
                  </a:lnTo>
                  <a:lnTo>
                    <a:pt x="766" y="539"/>
                  </a:lnTo>
                  <a:lnTo>
                    <a:pt x="751" y="539"/>
                  </a:lnTo>
                  <a:lnTo>
                    <a:pt x="751" y="497"/>
                  </a:lnTo>
                  <a:lnTo>
                    <a:pt x="608" y="497"/>
                  </a:lnTo>
                  <a:lnTo>
                    <a:pt x="608" y="453"/>
                  </a:lnTo>
                  <a:lnTo>
                    <a:pt x="516" y="453"/>
                  </a:lnTo>
                  <a:lnTo>
                    <a:pt x="516" y="411"/>
                  </a:lnTo>
                  <a:lnTo>
                    <a:pt x="480" y="411"/>
                  </a:lnTo>
                  <a:lnTo>
                    <a:pt x="480" y="367"/>
                  </a:lnTo>
                  <a:lnTo>
                    <a:pt x="397" y="367"/>
                  </a:lnTo>
                  <a:lnTo>
                    <a:pt x="397" y="328"/>
                  </a:lnTo>
                  <a:lnTo>
                    <a:pt x="243" y="328"/>
                  </a:lnTo>
                  <a:lnTo>
                    <a:pt x="243" y="288"/>
                  </a:lnTo>
                  <a:lnTo>
                    <a:pt x="206" y="288"/>
                  </a:lnTo>
                  <a:lnTo>
                    <a:pt x="206" y="203"/>
                  </a:lnTo>
                  <a:lnTo>
                    <a:pt x="163" y="203"/>
                  </a:lnTo>
                  <a:lnTo>
                    <a:pt x="163" y="164"/>
                  </a:lnTo>
                  <a:lnTo>
                    <a:pt x="97" y="164"/>
                  </a:lnTo>
                  <a:lnTo>
                    <a:pt x="97" y="84"/>
                  </a:lnTo>
                  <a:lnTo>
                    <a:pt x="76" y="84"/>
                  </a:lnTo>
                  <a:lnTo>
                    <a:pt x="76" y="40"/>
                  </a:lnTo>
                  <a:lnTo>
                    <a:pt x="44" y="40"/>
                  </a:lnTo>
                  <a:lnTo>
                    <a:pt x="44" y="0"/>
                  </a:lnTo>
                  <a:lnTo>
                    <a:pt x="0" y="0"/>
                  </a:lnTo>
                </a:path>
              </a:pathLst>
            </a:custGeom>
            <a:noFill/>
            <a:ln w="1587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5" name="Line 152">
              <a:extLst>
                <a:ext uri="{FF2B5EF4-FFF2-40B4-BE49-F238E27FC236}">
                  <a16:creationId xmlns:a16="http://schemas.microsoft.com/office/drawing/2014/main" id="{B059CDDD-5E1D-1610-DA0D-EEF51CCB5BAF}"/>
                </a:ext>
              </a:extLst>
            </p:cNvPr>
            <p:cNvSpPr>
              <a:spLocks noChangeShapeType="1"/>
            </p:cNvSpPr>
            <p:nvPr/>
          </p:nvSpPr>
          <p:spPr bwMode="auto">
            <a:xfrm>
              <a:off x="18164175" y="2900363"/>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6" name="Line 154">
              <a:extLst>
                <a:ext uri="{FF2B5EF4-FFF2-40B4-BE49-F238E27FC236}">
                  <a16:creationId xmlns:a16="http://schemas.microsoft.com/office/drawing/2014/main" id="{70B6FED8-7FBF-B61B-A0CB-220A1521F425}"/>
                </a:ext>
              </a:extLst>
            </p:cNvPr>
            <p:cNvSpPr>
              <a:spLocks noChangeShapeType="1"/>
            </p:cNvSpPr>
            <p:nvPr/>
          </p:nvSpPr>
          <p:spPr bwMode="auto">
            <a:xfrm>
              <a:off x="18164175" y="3049588"/>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7" name="Line 155">
              <a:extLst>
                <a:ext uri="{FF2B5EF4-FFF2-40B4-BE49-F238E27FC236}">
                  <a16:creationId xmlns:a16="http://schemas.microsoft.com/office/drawing/2014/main" id="{645C9DE6-A22D-143C-DF17-541B7EEA19E4}"/>
                </a:ext>
              </a:extLst>
            </p:cNvPr>
            <p:cNvSpPr>
              <a:spLocks noChangeShapeType="1"/>
            </p:cNvSpPr>
            <p:nvPr/>
          </p:nvSpPr>
          <p:spPr bwMode="auto">
            <a:xfrm>
              <a:off x="18164175" y="3194051"/>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8" name="Line 156">
              <a:extLst>
                <a:ext uri="{FF2B5EF4-FFF2-40B4-BE49-F238E27FC236}">
                  <a16:creationId xmlns:a16="http://schemas.microsoft.com/office/drawing/2014/main" id="{751B5F4C-3B6E-1E96-72DA-36A7ECD84888}"/>
                </a:ext>
              </a:extLst>
            </p:cNvPr>
            <p:cNvSpPr>
              <a:spLocks noChangeShapeType="1"/>
            </p:cNvSpPr>
            <p:nvPr/>
          </p:nvSpPr>
          <p:spPr bwMode="auto">
            <a:xfrm>
              <a:off x="18164175" y="3340101"/>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9" name="Line 157">
              <a:extLst>
                <a:ext uri="{FF2B5EF4-FFF2-40B4-BE49-F238E27FC236}">
                  <a16:creationId xmlns:a16="http://schemas.microsoft.com/office/drawing/2014/main" id="{7F7261CC-399E-47A1-CF6F-FD434AB95F37}"/>
                </a:ext>
              </a:extLst>
            </p:cNvPr>
            <p:cNvSpPr>
              <a:spLocks noChangeShapeType="1"/>
            </p:cNvSpPr>
            <p:nvPr/>
          </p:nvSpPr>
          <p:spPr bwMode="auto">
            <a:xfrm>
              <a:off x="18164175" y="3482976"/>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0" name="Line 158">
              <a:extLst>
                <a:ext uri="{FF2B5EF4-FFF2-40B4-BE49-F238E27FC236}">
                  <a16:creationId xmlns:a16="http://schemas.microsoft.com/office/drawing/2014/main" id="{940B8FC5-81CB-F9EF-698F-D99FA039B30E}"/>
                </a:ext>
              </a:extLst>
            </p:cNvPr>
            <p:cNvSpPr>
              <a:spLocks noChangeShapeType="1"/>
            </p:cNvSpPr>
            <p:nvPr/>
          </p:nvSpPr>
          <p:spPr bwMode="auto">
            <a:xfrm>
              <a:off x="18762663" y="4121151"/>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1" name="Line 159">
              <a:extLst>
                <a:ext uri="{FF2B5EF4-FFF2-40B4-BE49-F238E27FC236}">
                  <a16:creationId xmlns:a16="http://schemas.microsoft.com/office/drawing/2014/main" id="{6509AF88-4D4A-04F6-A6DE-F0FE03482025}"/>
                </a:ext>
              </a:extLst>
            </p:cNvPr>
            <p:cNvSpPr>
              <a:spLocks noChangeShapeType="1"/>
            </p:cNvSpPr>
            <p:nvPr/>
          </p:nvSpPr>
          <p:spPr bwMode="auto">
            <a:xfrm>
              <a:off x="19003963" y="4121151"/>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2" name="Line 160">
              <a:extLst>
                <a:ext uri="{FF2B5EF4-FFF2-40B4-BE49-F238E27FC236}">
                  <a16:creationId xmlns:a16="http://schemas.microsoft.com/office/drawing/2014/main" id="{B4B1B7E7-8770-84AD-8372-9FB363339BDE}"/>
                </a:ext>
              </a:extLst>
            </p:cNvPr>
            <p:cNvSpPr>
              <a:spLocks noChangeShapeType="1"/>
            </p:cNvSpPr>
            <p:nvPr/>
          </p:nvSpPr>
          <p:spPr bwMode="auto">
            <a:xfrm>
              <a:off x="18164175" y="3775076"/>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3" name="Line 161">
              <a:extLst>
                <a:ext uri="{FF2B5EF4-FFF2-40B4-BE49-F238E27FC236}">
                  <a16:creationId xmlns:a16="http://schemas.microsoft.com/office/drawing/2014/main" id="{EA97D981-2F33-9685-B744-004977678964}"/>
                </a:ext>
              </a:extLst>
            </p:cNvPr>
            <p:cNvSpPr>
              <a:spLocks noChangeShapeType="1"/>
            </p:cNvSpPr>
            <p:nvPr/>
          </p:nvSpPr>
          <p:spPr bwMode="auto">
            <a:xfrm>
              <a:off x="18164175" y="3630613"/>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4" name="Line 162">
              <a:extLst>
                <a:ext uri="{FF2B5EF4-FFF2-40B4-BE49-F238E27FC236}">
                  <a16:creationId xmlns:a16="http://schemas.microsoft.com/office/drawing/2014/main" id="{CD6838DE-809E-A9D6-5632-BDB836D7DD2A}"/>
                </a:ext>
              </a:extLst>
            </p:cNvPr>
            <p:cNvSpPr>
              <a:spLocks noChangeShapeType="1"/>
            </p:cNvSpPr>
            <p:nvPr/>
          </p:nvSpPr>
          <p:spPr bwMode="auto">
            <a:xfrm>
              <a:off x="18164175" y="3917951"/>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5" name="Line 163">
              <a:extLst>
                <a:ext uri="{FF2B5EF4-FFF2-40B4-BE49-F238E27FC236}">
                  <a16:creationId xmlns:a16="http://schemas.microsoft.com/office/drawing/2014/main" id="{2F7D3902-C6CB-F6D0-0F6C-C3D9B64F8EBF}"/>
                </a:ext>
              </a:extLst>
            </p:cNvPr>
            <p:cNvSpPr>
              <a:spLocks noChangeShapeType="1"/>
            </p:cNvSpPr>
            <p:nvPr/>
          </p:nvSpPr>
          <p:spPr bwMode="auto">
            <a:xfrm>
              <a:off x="18164175" y="4060826"/>
              <a:ext cx="317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6" name="Line 164">
              <a:extLst>
                <a:ext uri="{FF2B5EF4-FFF2-40B4-BE49-F238E27FC236}">
                  <a16:creationId xmlns:a16="http://schemas.microsoft.com/office/drawing/2014/main" id="{2D8282A8-C16A-C04A-D2CC-185CAD50233A}"/>
                </a:ext>
              </a:extLst>
            </p:cNvPr>
            <p:cNvSpPr>
              <a:spLocks noChangeShapeType="1"/>
            </p:cNvSpPr>
            <p:nvPr/>
          </p:nvSpPr>
          <p:spPr bwMode="auto">
            <a:xfrm>
              <a:off x="18278475" y="4121151"/>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7" name="Line 165">
              <a:extLst>
                <a:ext uri="{FF2B5EF4-FFF2-40B4-BE49-F238E27FC236}">
                  <a16:creationId xmlns:a16="http://schemas.microsoft.com/office/drawing/2014/main" id="{362720AD-A87B-66BA-ACBD-EE8414EE27C6}"/>
                </a:ext>
              </a:extLst>
            </p:cNvPr>
            <p:cNvSpPr>
              <a:spLocks noChangeShapeType="1"/>
            </p:cNvSpPr>
            <p:nvPr/>
          </p:nvSpPr>
          <p:spPr bwMode="auto">
            <a:xfrm>
              <a:off x="18519775" y="4121151"/>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8" name="Line 169">
              <a:extLst>
                <a:ext uri="{FF2B5EF4-FFF2-40B4-BE49-F238E27FC236}">
                  <a16:creationId xmlns:a16="http://schemas.microsoft.com/office/drawing/2014/main" id="{62BD40A2-734E-6F88-07A5-084AE2D5DDEE}"/>
                </a:ext>
              </a:extLst>
            </p:cNvPr>
            <p:cNvSpPr>
              <a:spLocks noChangeShapeType="1"/>
            </p:cNvSpPr>
            <p:nvPr/>
          </p:nvSpPr>
          <p:spPr bwMode="auto">
            <a:xfrm>
              <a:off x="20218400" y="4121151"/>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9" name="Line 170">
              <a:extLst>
                <a:ext uri="{FF2B5EF4-FFF2-40B4-BE49-F238E27FC236}">
                  <a16:creationId xmlns:a16="http://schemas.microsoft.com/office/drawing/2014/main" id="{2605409F-49CC-8630-FF0C-1FD5CC2B7754}"/>
                </a:ext>
              </a:extLst>
            </p:cNvPr>
            <p:cNvSpPr>
              <a:spLocks noChangeShapeType="1"/>
            </p:cNvSpPr>
            <p:nvPr/>
          </p:nvSpPr>
          <p:spPr bwMode="auto">
            <a:xfrm>
              <a:off x="19731038" y="4121151"/>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0" name="Line 171">
              <a:extLst>
                <a:ext uri="{FF2B5EF4-FFF2-40B4-BE49-F238E27FC236}">
                  <a16:creationId xmlns:a16="http://schemas.microsoft.com/office/drawing/2014/main" id="{630F43DD-C6DB-8336-81F8-30F19746AFEA}"/>
                </a:ext>
              </a:extLst>
            </p:cNvPr>
            <p:cNvSpPr>
              <a:spLocks noChangeShapeType="1"/>
            </p:cNvSpPr>
            <p:nvPr/>
          </p:nvSpPr>
          <p:spPr bwMode="auto">
            <a:xfrm>
              <a:off x="19972338" y="4121151"/>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1" name="Line 172">
              <a:extLst>
                <a:ext uri="{FF2B5EF4-FFF2-40B4-BE49-F238E27FC236}">
                  <a16:creationId xmlns:a16="http://schemas.microsoft.com/office/drawing/2014/main" id="{CC0A423B-57A7-9404-5F75-C476743316BD}"/>
                </a:ext>
              </a:extLst>
            </p:cNvPr>
            <p:cNvSpPr>
              <a:spLocks noChangeShapeType="1"/>
            </p:cNvSpPr>
            <p:nvPr/>
          </p:nvSpPr>
          <p:spPr bwMode="auto">
            <a:xfrm>
              <a:off x="19489738" y="4121151"/>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2" name="Line 173">
              <a:extLst>
                <a:ext uri="{FF2B5EF4-FFF2-40B4-BE49-F238E27FC236}">
                  <a16:creationId xmlns:a16="http://schemas.microsoft.com/office/drawing/2014/main" id="{369197C0-6F30-21CB-1749-45145976C41D}"/>
                </a:ext>
              </a:extLst>
            </p:cNvPr>
            <p:cNvSpPr>
              <a:spLocks noChangeShapeType="1"/>
            </p:cNvSpPr>
            <p:nvPr/>
          </p:nvSpPr>
          <p:spPr bwMode="auto">
            <a:xfrm>
              <a:off x="19248438" y="4121151"/>
              <a:ext cx="0" cy="301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3" name="Freeform 210">
              <a:extLst>
                <a:ext uri="{FF2B5EF4-FFF2-40B4-BE49-F238E27FC236}">
                  <a16:creationId xmlns:a16="http://schemas.microsoft.com/office/drawing/2014/main" id="{669A0BAD-9556-83FA-4EE5-661DF4A542BB}"/>
                </a:ext>
              </a:extLst>
            </p:cNvPr>
            <p:cNvSpPr>
              <a:spLocks/>
            </p:cNvSpPr>
            <p:nvPr/>
          </p:nvSpPr>
          <p:spPr bwMode="auto">
            <a:xfrm>
              <a:off x="18284825" y="2901951"/>
              <a:ext cx="1330325" cy="831850"/>
            </a:xfrm>
            <a:custGeom>
              <a:avLst/>
              <a:gdLst>
                <a:gd name="T0" fmla="*/ 2514 w 2514"/>
                <a:gd name="T1" fmla="*/ 1574 h 1574"/>
                <a:gd name="T2" fmla="*/ 1466 w 2514"/>
                <a:gd name="T3" fmla="*/ 1574 h 1574"/>
                <a:gd name="T4" fmla="*/ 1466 w 2514"/>
                <a:gd name="T5" fmla="*/ 1365 h 1574"/>
                <a:gd name="T6" fmla="*/ 1392 w 2514"/>
                <a:gd name="T7" fmla="*/ 1365 h 1574"/>
                <a:gd name="T8" fmla="*/ 1323 w 2514"/>
                <a:gd name="T9" fmla="*/ 1364 h 1574"/>
                <a:gd name="T10" fmla="*/ 1306 w 2514"/>
                <a:gd name="T11" fmla="*/ 1363 h 1574"/>
                <a:gd name="T12" fmla="*/ 1292 w 2514"/>
                <a:gd name="T13" fmla="*/ 1363 h 1574"/>
                <a:gd name="T14" fmla="*/ 1279 w 2514"/>
                <a:gd name="T15" fmla="*/ 1363 h 1574"/>
                <a:gd name="T16" fmla="*/ 1271 w 2514"/>
                <a:gd name="T17" fmla="*/ 1363 h 1574"/>
                <a:gd name="T18" fmla="*/ 1258 w 2514"/>
                <a:gd name="T19" fmla="*/ 1363 h 1574"/>
                <a:gd name="T20" fmla="*/ 1254 w 2514"/>
                <a:gd name="T21" fmla="*/ 1365 h 1574"/>
                <a:gd name="T22" fmla="*/ 1254 w 2514"/>
                <a:gd name="T23" fmla="*/ 1161 h 1574"/>
                <a:gd name="T24" fmla="*/ 1176 w 2514"/>
                <a:gd name="T25" fmla="*/ 1161 h 1574"/>
                <a:gd name="T26" fmla="*/ 1176 w 2514"/>
                <a:gd name="T27" fmla="*/ 949 h 1574"/>
                <a:gd name="T28" fmla="*/ 1072 w 2514"/>
                <a:gd name="T29" fmla="*/ 949 h 1574"/>
                <a:gd name="T30" fmla="*/ 1072 w 2514"/>
                <a:gd name="T31" fmla="*/ 745 h 1574"/>
                <a:gd name="T32" fmla="*/ 854 w 2514"/>
                <a:gd name="T33" fmla="*/ 745 h 1574"/>
                <a:gd name="T34" fmla="*/ 854 w 2514"/>
                <a:gd name="T35" fmla="*/ 613 h 1574"/>
                <a:gd name="T36" fmla="*/ 778 w 2514"/>
                <a:gd name="T37" fmla="*/ 613 h 1574"/>
                <a:gd name="T38" fmla="*/ 778 w 2514"/>
                <a:gd name="T39" fmla="*/ 477 h 1574"/>
                <a:gd name="T40" fmla="*/ 580 w 2514"/>
                <a:gd name="T41" fmla="*/ 477 h 1574"/>
                <a:gd name="T42" fmla="*/ 580 w 2514"/>
                <a:gd name="T43" fmla="*/ 352 h 1574"/>
                <a:gd name="T44" fmla="*/ 350 w 2514"/>
                <a:gd name="T45" fmla="*/ 352 h 1574"/>
                <a:gd name="T46" fmla="*/ 350 w 2514"/>
                <a:gd name="T47" fmla="*/ 230 h 1574"/>
                <a:gd name="T48" fmla="*/ 251 w 2514"/>
                <a:gd name="T49" fmla="*/ 230 h 1574"/>
                <a:gd name="T50" fmla="*/ 251 w 2514"/>
                <a:gd name="T51" fmla="*/ 117 h 1574"/>
                <a:gd name="T52" fmla="*/ 129 w 2514"/>
                <a:gd name="T53" fmla="*/ 117 h 1574"/>
                <a:gd name="T54" fmla="*/ 129 w 2514"/>
                <a:gd name="T55" fmla="*/ 0 h 1574"/>
                <a:gd name="T56" fmla="*/ 0 w 2514"/>
                <a:gd name="T57" fmla="*/ 0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4" h="1574">
                  <a:moveTo>
                    <a:pt x="2514" y="1574"/>
                  </a:moveTo>
                  <a:lnTo>
                    <a:pt x="1466" y="1574"/>
                  </a:lnTo>
                  <a:lnTo>
                    <a:pt x="1466" y="1365"/>
                  </a:lnTo>
                  <a:lnTo>
                    <a:pt x="1392" y="1365"/>
                  </a:lnTo>
                  <a:lnTo>
                    <a:pt x="1323" y="1364"/>
                  </a:lnTo>
                  <a:lnTo>
                    <a:pt x="1306" y="1363"/>
                  </a:lnTo>
                  <a:lnTo>
                    <a:pt x="1292" y="1363"/>
                  </a:lnTo>
                  <a:lnTo>
                    <a:pt x="1279" y="1363"/>
                  </a:lnTo>
                  <a:lnTo>
                    <a:pt x="1271" y="1363"/>
                  </a:lnTo>
                  <a:lnTo>
                    <a:pt x="1258" y="1363"/>
                  </a:lnTo>
                  <a:lnTo>
                    <a:pt x="1254" y="1365"/>
                  </a:lnTo>
                  <a:lnTo>
                    <a:pt x="1254" y="1161"/>
                  </a:lnTo>
                  <a:lnTo>
                    <a:pt x="1176" y="1161"/>
                  </a:lnTo>
                  <a:lnTo>
                    <a:pt x="1176" y="949"/>
                  </a:lnTo>
                  <a:lnTo>
                    <a:pt x="1072" y="949"/>
                  </a:lnTo>
                  <a:lnTo>
                    <a:pt x="1072" y="745"/>
                  </a:lnTo>
                  <a:lnTo>
                    <a:pt x="854" y="745"/>
                  </a:lnTo>
                  <a:lnTo>
                    <a:pt x="854" y="613"/>
                  </a:lnTo>
                  <a:lnTo>
                    <a:pt x="778" y="613"/>
                  </a:lnTo>
                  <a:lnTo>
                    <a:pt x="778" y="477"/>
                  </a:lnTo>
                  <a:lnTo>
                    <a:pt x="580" y="477"/>
                  </a:lnTo>
                  <a:lnTo>
                    <a:pt x="580" y="352"/>
                  </a:lnTo>
                  <a:lnTo>
                    <a:pt x="350" y="352"/>
                  </a:lnTo>
                  <a:lnTo>
                    <a:pt x="350" y="230"/>
                  </a:lnTo>
                  <a:lnTo>
                    <a:pt x="251" y="230"/>
                  </a:lnTo>
                  <a:lnTo>
                    <a:pt x="251" y="117"/>
                  </a:lnTo>
                  <a:lnTo>
                    <a:pt x="129" y="117"/>
                  </a:lnTo>
                  <a:lnTo>
                    <a:pt x="129" y="0"/>
                  </a:lnTo>
                  <a:lnTo>
                    <a:pt x="0" y="0"/>
                  </a:lnTo>
                </a:path>
              </a:pathLst>
            </a:custGeom>
            <a:noFill/>
            <a:ln w="1587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4" name="Freeform 214">
              <a:extLst>
                <a:ext uri="{FF2B5EF4-FFF2-40B4-BE49-F238E27FC236}">
                  <a16:creationId xmlns:a16="http://schemas.microsoft.com/office/drawing/2014/main" id="{C5676105-9554-2AD1-C621-220B84365E10}"/>
                </a:ext>
              </a:extLst>
            </p:cNvPr>
            <p:cNvSpPr>
              <a:spLocks/>
            </p:cNvSpPr>
            <p:nvPr/>
          </p:nvSpPr>
          <p:spPr bwMode="auto">
            <a:xfrm>
              <a:off x="18284825" y="2901951"/>
              <a:ext cx="1744663" cy="1095375"/>
            </a:xfrm>
            <a:custGeom>
              <a:avLst/>
              <a:gdLst>
                <a:gd name="T0" fmla="*/ 3297 w 3297"/>
                <a:gd name="T1" fmla="*/ 2071 h 2071"/>
                <a:gd name="T2" fmla="*/ 2419 w 3297"/>
                <a:gd name="T3" fmla="*/ 2071 h 2071"/>
                <a:gd name="T4" fmla="*/ 2419 w 3297"/>
                <a:gd name="T5" fmla="*/ 1941 h 2071"/>
                <a:gd name="T6" fmla="*/ 1339 w 3297"/>
                <a:gd name="T7" fmla="*/ 1941 h 2071"/>
                <a:gd name="T8" fmla="*/ 1339 w 3297"/>
                <a:gd name="T9" fmla="*/ 1817 h 2071"/>
                <a:gd name="T10" fmla="*/ 1087 w 3297"/>
                <a:gd name="T11" fmla="*/ 1817 h 2071"/>
                <a:gd name="T12" fmla="*/ 1087 w 3297"/>
                <a:gd name="T13" fmla="*/ 1689 h 2071"/>
                <a:gd name="T14" fmla="*/ 894 w 3297"/>
                <a:gd name="T15" fmla="*/ 1689 h 2071"/>
                <a:gd name="T16" fmla="*/ 894 w 3297"/>
                <a:gd name="T17" fmla="*/ 1565 h 2071"/>
                <a:gd name="T18" fmla="*/ 865 w 3297"/>
                <a:gd name="T19" fmla="*/ 1565 h 2071"/>
                <a:gd name="T20" fmla="*/ 865 w 3297"/>
                <a:gd name="T21" fmla="*/ 1440 h 2071"/>
                <a:gd name="T22" fmla="*/ 745 w 3297"/>
                <a:gd name="T23" fmla="*/ 1440 h 2071"/>
                <a:gd name="T24" fmla="*/ 745 w 3297"/>
                <a:gd name="T25" fmla="*/ 1327 h 2071"/>
                <a:gd name="T26" fmla="*/ 692 w 3297"/>
                <a:gd name="T27" fmla="*/ 1327 h 2071"/>
                <a:gd name="T28" fmla="*/ 692 w 3297"/>
                <a:gd name="T29" fmla="*/ 1219 h 2071"/>
                <a:gd name="T30" fmla="*/ 581 w 3297"/>
                <a:gd name="T31" fmla="*/ 1219 h 2071"/>
                <a:gd name="T32" fmla="*/ 581 w 3297"/>
                <a:gd name="T33" fmla="*/ 1130 h 2071"/>
                <a:gd name="T34" fmla="*/ 571 w 3297"/>
                <a:gd name="T35" fmla="*/ 1130 h 2071"/>
                <a:gd name="T36" fmla="*/ 571 w 3297"/>
                <a:gd name="T37" fmla="*/ 1028 h 2071"/>
                <a:gd name="T38" fmla="*/ 555 w 3297"/>
                <a:gd name="T39" fmla="*/ 1028 h 2071"/>
                <a:gd name="T40" fmla="*/ 555 w 3297"/>
                <a:gd name="T41" fmla="*/ 930 h 2071"/>
                <a:gd name="T42" fmla="*/ 516 w 3297"/>
                <a:gd name="T43" fmla="*/ 930 h 2071"/>
                <a:gd name="T44" fmla="*/ 516 w 3297"/>
                <a:gd name="T45" fmla="*/ 832 h 2071"/>
                <a:gd name="T46" fmla="*/ 481 w 3297"/>
                <a:gd name="T47" fmla="*/ 832 h 2071"/>
                <a:gd name="T48" fmla="*/ 481 w 3297"/>
                <a:gd name="T49" fmla="*/ 733 h 2071"/>
                <a:gd name="T50" fmla="*/ 421 w 3297"/>
                <a:gd name="T51" fmla="*/ 733 h 2071"/>
                <a:gd name="T52" fmla="*/ 421 w 3297"/>
                <a:gd name="T53" fmla="*/ 643 h 2071"/>
                <a:gd name="T54" fmla="*/ 361 w 3297"/>
                <a:gd name="T55" fmla="*/ 643 h 2071"/>
                <a:gd name="T56" fmla="*/ 361 w 3297"/>
                <a:gd name="T57" fmla="*/ 551 h 2071"/>
                <a:gd name="T58" fmla="*/ 263 w 3297"/>
                <a:gd name="T59" fmla="*/ 551 h 2071"/>
                <a:gd name="T60" fmla="*/ 263 w 3297"/>
                <a:gd name="T61" fmla="*/ 460 h 2071"/>
                <a:gd name="T62" fmla="*/ 237 w 3297"/>
                <a:gd name="T63" fmla="*/ 460 h 2071"/>
                <a:gd name="T64" fmla="*/ 237 w 3297"/>
                <a:gd name="T65" fmla="*/ 371 h 2071"/>
                <a:gd name="T66" fmla="*/ 163 w 3297"/>
                <a:gd name="T67" fmla="*/ 371 h 2071"/>
                <a:gd name="T68" fmla="*/ 163 w 3297"/>
                <a:gd name="T69" fmla="*/ 278 h 2071"/>
                <a:gd name="T70" fmla="*/ 93 w 3297"/>
                <a:gd name="T71" fmla="*/ 278 h 2071"/>
                <a:gd name="T72" fmla="*/ 93 w 3297"/>
                <a:gd name="T73" fmla="*/ 183 h 2071"/>
                <a:gd name="T74" fmla="*/ 44 w 3297"/>
                <a:gd name="T75" fmla="*/ 183 h 2071"/>
                <a:gd name="T76" fmla="*/ 44 w 3297"/>
                <a:gd name="T77" fmla="*/ 0 h 2071"/>
                <a:gd name="T78" fmla="*/ 0 w 3297"/>
                <a:gd name="T7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97" h="2071">
                  <a:moveTo>
                    <a:pt x="3297" y="2071"/>
                  </a:moveTo>
                  <a:lnTo>
                    <a:pt x="2419" y="2071"/>
                  </a:lnTo>
                  <a:lnTo>
                    <a:pt x="2419" y="1941"/>
                  </a:lnTo>
                  <a:lnTo>
                    <a:pt x="1339" y="1941"/>
                  </a:lnTo>
                  <a:lnTo>
                    <a:pt x="1339" y="1817"/>
                  </a:lnTo>
                  <a:lnTo>
                    <a:pt x="1087" y="1817"/>
                  </a:lnTo>
                  <a:lnTo>
                    <a:pt x="1087" y="1689"/>
                  </a:lnTo>
                  <a:lnTo>
                    <a:pt x="894" y="1689"/>
                  </a:lnTo>
                  <a:lnTo>
                    <a:pt x="894" y="1565"/>
                  </a:lnTo>
                  <a:lnTo>
                    <a:pt x="865" y="1565"/>
                  </a:lnTo>
                  <a:lnTo>
                    <a:pt x="865" y="1440"/>
                  </a:lnTo>
                  <a:lnTo>
                    <a:pt x="745" y="1440"/>
                  </a:lnTo>
                  <a:lnTo>
                    <a:pt x="745" y="1327"/>
                  </a:lnTo>
                  <a:lnTo>
                    <a:pt x="692" y="1327"/>
                  </a:lnTo>
                  <a:lnTo>
                    <a:pt x="692" y="1219"/>
                  </a:lnTo>
                  <a:lnTo>
                    <a:pt x="581" y="1219"/>
                  </a:lnTo>
                  <a:lnTo>
                    <a:pt x="581" y="1130"/>
                  </a:lnTo>
                  <a:lnTo>
                    <a:pt x="571" y="1130"/>
                  </a:lnTo>
                  <a:lnTo>
                    <a:pt x="571" y="1028"/>
                  </a:lnTo>
                  <a:lnTo>
                    <a:pt x="555" y="1028"/>
                  </a:lnTo>
                  <a:lnTo>
                    <a:pt x="555" y="930"/>
                  </a:lnTo>
                  <a:lnTo>
                    <a:pt x="516" y="930"/>
                  </a:lnTo>
                  <a:lnTo>
                    <a:pt x="516" y="832"/>
                  </a:lnTo>
                  <a:lnTo>
                    <a:pt x="481" y="832"/>
                  </a:lnTo>
                  <a:lnTo>
                    <a:pt x="481" y="733"/>
                  </a:lnTo>
                  <a:lnTo>
                    <a:pt x="421" y="733"/>
                  </a:lnTo>
                  <a:lnTo>
                    <a:pt x="421" y="643"/>
                  </a:lnTo>
                  <a:lnTo>
                    <a:pt x="361" y="643"/>
                  </a:lnTo>
                  <a:lnTo>
                    <a:pt x="361" y="551"/>
                  </a:lnTo>
                  <a:lnTo>
                    <a:pt x="263" y="551"/>
                  </a:lnTo>
                  <a:lnTo>
                    <a:pt x="263" y="460"/>
                  </a:lnTo>
                  <a:lnTo>
                    <a:pt x="237" y="460"/>
                  </a:lnTo>
                  <a:lnTo>
                    <a:pt x="237" y="371"/>
                  </a:lnTo>
                  <a:lnTo>
                    <a:pt x="163" y="371"/>
                  </a:lnTo>
                  <a:lnTo>
                    <a:pt x="163" y="278"/>
                  </a:lnTo>
                  <a:lnTo>
                    <a:pt x="93" y="278"/>
                  </a:lnTo>
                  <a:lnTo>
                    <a:pt x="93" y="183"/>
                  </a:lnTo>
                  <a:lnTo>
                    <a:pt x="44" y="183"/>
                  </a:lnTo>
                  <a:lnTo>
                    <a:pt x="44" y="0"/>
                  </a:lnTo>
                  <a:lnTo>
                    <a:pt x="0" y="0"/>
                  </a:lnTo>
                </a:path>
              </a:pathLst>
            </a:custGeom>
            <a:noFill/>
            <a:ln w="15875">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85" name="ZoneTexte 1084">
            <a:extLst>
              <a:ext uri="{FF2B5EF4-FFF2-40B4-BE49-F238E27FC236}">
                <a16:creationId xmlns:a16="http://schemas.microsoft.com/office/drawing/2014/main" id="{DEDC6240-DF98-B913-2AD3-89E6B39F4D4E}"/>
              </a:ext>
            </a:extLst>
          </p:cNvPr>
          <p:cNvSpPr txBox="1"/>
          <p:nvPr/>
        </p:nvSpPr>
        <p:spPr>
          <a:xfrm>
            <a:off x="9197270" y="3016449"/>
            <a:ext cx="2246128" cy="553998"/>
          </a:xfrm>
          <a:prstGeom prst="rect">
            <a:avLst/>
          </a:prstGeom>
          <a:noFill/>
        </p:spPr>
        <p:txBody>
          <a:bodyPr wrap="none" rtlCol="0" anchor="ctr">
            <a:spAutoFit/>
          </a:bodyPr>
          <a:lstStyle/>
          <a:p>
            <a:r>
              <a:rPr lang="fr-FR" sz="1000" b="1" dirty="0" err="1">
                <a:solidFill>
                  <a:srgbClr val="0099CC"/>
                </a:solidFill>
              </a:rPr>
              <a:t>Fav</a:t>
            </a:r>
            <a:r>
              <a:rPr lang="fr-FR" sz="1000" b="1" dirty="0">
                <a:solidFill>
                  <a:srgbClr val="0099CC"/>
                </a:solidFill>
              </a:rPr>
              <a:t> </a:t>
            </a:r>
            <a:r>
              <a:rPr lang="fr-FR" sz="1000" b="1" dirty="0" err="1">
                <a:solidFill>
                  <a:srgbClr val="0099CC"/>
                </a:solidFill>
              </a:rPr>
              <a:t>risk</a:t>
            </a:r>
            <a:r>
              <a:rPr lang="fr-FR" sz="1000" b="1" dirty="0">
                <a:solidFill>
                  <a:srgbClr val="0099CC"/>
                </a:solidFill>
              </a:rPr>
              <a:t> </a:t>
            </a:r>
            <a:r>
              <a:rPr lang="fr-FR" sz="1000" b="1" dirty="0" err="1">
                <a:solidFill>
                  <a:srgbClr val="0099CC"/>
                </a:solidFill>
              </a:rPr>
              <a:t>mOS</a:t>
            </a:r>
            <a:r>
              <a:rPr lang="fr-FR" sz="1000" b="1" dirty="0">
                <a:solidFill>
                  <a:srgbClr val="0099CC"/>
                </a:solidFill>
              </a:rPr>
              <a:t> 15.5 mo (95% CI 11.3-NR)</a:t>
            </a:r>
            <a:br>
              <a:rPr lang="fr-FR" sz="1000" b="1" dirty="0">
                <a:solidFill>
                  <a:srgbClr val="0099CC"/>
                </a:solidFill>
              </a:rPr>
            </a:br>
            <a:r>
              <a:rPr lang="fr-FR" sz="1000" b="1" dirty="0">
                <a:solidFill>
                  <a:srgbClr val="FF9A02"/>
                </a:solidFill>
              </a:rPr>
              <a:t>Int </a:t>
            </a:r>
            <a:r>
              <a:rPr lang="fr-FR" sz="1000" b="1" dirty="0" err="1">
                <a:solidFill>
                  <a:srgbClr val="FF9A02"/>
                </a:solidFill>
              </a:rPr>
              <a:t>risk</a:t>
            </a:r>
            <a:r>
              <a:rPr lang="fr-FR" sz="1000" b="1" dirty="0">
                <a:solidFill>
                  <a:srgbClr val="FF9A02"/>
                </a:solidFill>
              </a:rPr>
              <a:t> </a:t>
            </a:r>
            <a:r>
              <a:rPr lang="fr-FR" sz="1000" b="1" dirty="0" err="1">
                <a:solidFill>
                  <a:srgbClr val="FF9A02"/>
                </a:solidFill>
              </a:rPr>
              <a:t>mOS</a:t>
            </a:r>
            <a:r>
              <a:rPr lang="fr-FR" sz="1000" b="1" dirty="0">
                <a:solidFill>
                  <a:srgbClr val="FF9A02"/>
                </a:solidFill>
              </a:rPr>
              <a:t> 29,0 (95% CI 14.1-NR)</a:t>
            </a:r>
            <a:br>
              <a:rPr lang="fr-FR" sz="1000" b="1" dirty="0">
                <a:solidFill>
                  <a:srgbClr val="FF9A02"/>
                </a:solidFill>
              </a:rPr>
            </a:br>
            <a:r>
              <a:rPr lang="fr-FR" sz="1000" b="1" dirty="0">
                <a:solidFill>
                  <a:srgbClr val="C00000"/>
                </a:solidFill>
              </a:rPr>
              <a:t>Adv </a:t>
            </a:r>
            <a:r>
              <a:rPr lang="fr-FR" sz="1000" b="1" dirty="0" err="1">
                <a:solidFill>
                  <a:srgbClr val="C00000"/>
                </a:solidFill>
              </a:rPr>
              <a:t>risk</a:t>
            </a:r>
            <a:r>
              <a:rPr lang="fr-FR" sz="1000" b="1" dirty="0">
                <a:solidFill>
                  <a:srgbClr val="C00000"/>
                </a:solidFill>
              </a:rPr>
              <a:t> </a:t>
            </a:r>
            <a:r>
              <a:rPr lang="fr-FR" sz="1000" b="1" dirty="0" err="1">
                <a:solidFill>
                  <a:srgbClr val="C00000"/>
                </a:solidFill>
              </a:rPr>
              <a:t>mOS</a:t>
            </a:r>
            <a:r>
              <a:rPr lang="fr-FR" sz="1000" b="1" dirty="0">
                <a:solidFill>
                  <a:srgbClr val="C00000"/>
                </a:solidFill>
              </a:rPr>
              <a:t> 7.6 mo (95% CI 6.4-14.3)</a:t>
            </a:r>
          </a:p>
        </p:txBody>
      </p:sp>
      <p:sp>
        <p:nvSpPr>
          <p:cNvPr id="1086" name="ZoneTexte 1085">
            <a:extLst>
              <a:ext uri="{FF2B5EF4-FFF2-40B4-BE49-F238E27FC236}">
                <a16:creationId xmlns:a16="http://schemas.microsoft.com/office/drawing/2014/main" id="{B5EBFE10-F276-D593-340A-57697C7E2AFA}"/>
              </a:ext>
            </a:extLst>
          </p:cNvPr>
          <p:cNvSpPr txBox="1"/>
          <p:nvPr/>
        </p:nvSpPr>
        <p:spPr>
          <a:xfrm>
            <a:off x="7319487" y="2632211"/>
            <a:ext cx="413896" cy="246221"/>
          </a:xfrm>
          <a:prstGeom prst="rect">
            <a:avLst/>
          </a:prstGeom>
          <a:noFill/>
        </p:spPr>
        <p:txBody>
          <a:bodyPr wrap="none" rtlCol="0">
            <a:spAutoFit/>
          </a:bodyPr>
          <a:lstStyle/>
          <a:p>
            <a:pPr algn="r"/>
            <a:r>
              <a:rPr lang="fr-FR" sz="1000" dirty="0"/>
              <a:t>1,00</a:t>
            </a:r>
          </a:p>
        </p:txBody>
      </p:sp>
      <p:sp>
        <p:nvSpPr>
          <p:cNvPr id="1087" name="ZoneTexte 1086">
            <a:extLst>
              <a:ext uri="{FF2B5EF4-FFF2-40B4-BE49-F238E27FC236}">
                <a16:creationId xmlns:a16="http://schemas.microsoft.com/office/drawing/2014/main" id="{0BB0AB25-3932-EABF-626D-A960794C560C}"/>
              </a:ext>
            </a:extLst>
          </p:cNvPr>
          <p:cNvSpPr txBox="1"/>
          <p:nvPr/>
        </p:nvSpPr>
        <p:spPr>
          <a:xfrm>
            <a:off x="7319488" y="2885965"/>
            <a:ext cx="413896" cy="246221"/>
          </a:xfrm>
          <a:prstGeom prst="rect">
            <a:avLst/>
          </a:prstGeom>
          <a:noFill/>
        </p:spPr>
        <p:txBody>
          <a:bodyPr wrap="none" rtlCol="0">
            <a:spAutoFit/>
          </a:bodyPr>
          <a:lstStyle/>
          <a:p>
            <a:pPr algn="r"/>
            <a:r>
              <a:rPr lang="fr-FR" sz="1000" dirty="0"/>
              <a:t>0,88</a:t>
            </a:r>
          </a:p>
        </p:txBody>
      </p:sp>
      <p:sp>
        <p:nvSpPr>
          <p:cNvPr id="1216" name="ZoneTexte 1215">
            <a:extLst>
              <a:ext uri="{FF2B5EF4-FFF2-40B4-BE49-F238E27FC236}">
                <a16:creationId xmlns:a16="http://schemas.microsoft.com/office/drawing/2014/main" id="{3C64C727-4DA2-086D-DD17-46B98E052533}"/>
              </a:ext>
            </a:extLst>
          </p:cNvPr>
          <p:cNvSpPr txBox="1"/>
          <p:nvPr/>
        </p:nvSpPr>
        <p:spPr>
          <a:xfrm>
            <a:off x="7319488" y="3121337"/>
            <a:ext cx="413896" cy="246221"/>
          </a:xfrm>
          <a:prstGeom prst="rect">
            <a:avLst/>
          </a:prstGeom>
          <a:noFill/>
        </p:spPr>
        <p:txBody>
          <a:bodyPr wrap="none" rtlCol="0">
            <a:spAutoFit/>
          </a:bodyPr>
          <a:lstStyle/>
          <a:p>
            <a:pPr algn="r"/>
            <a:r>
              <a:rPr lang="fr-FR" sz="1000" dirty="0"/>
              <a:t>0,75</a:t>
            </a:r>
          </a:p>
        </p:txBody>
      </p:sp>
      <p:sp>
        <p:nvSpPr>
          <p:cNvPr id="1217" name="ZoneTexte 1216">
            <a:extLst>
              <a:ext uri="{FF2B5EF4-FFF2-40B4-BE49-F238E27FC236}">
                <a16:creationId xmlns:a16="http://schemas.microsoft.com/office/drawing/2014/main" id="{681463A1-2B12-6B01-8E82-DBEA924FB72F}"/>
              </a:ext>
            </a:extLst>
          </p:cNvPr>
          <p:cNvSpPr txBox="1"/>
          <p:nvPr/>
        </p:nvSpPr>
        <p:spPr>
          <a:xfrm>
            <a:off x="7319488" y="3364789"/>
            <a:ext cx="413896" cy="246221"/>
          </a:xfrm>
          <a:prstGeom prst="rect">
            <a:avLst/>
          </a:prstGeom>
          <a:noFill/>
        </p:spPr>
        <p:txBody>
          <a:bodyPr wrap="none" rtlCol="0">
            <a:spAutoFit/>
          </a:bodyPr>
          <a:lstStyle/>
          <a:p>
            <a:pPr algn="r"/>
            <a:r>
              <a:rPr lang="fr-FR" sz="1000" dirty="0"/>
              <a:t>0,62</a:t>
            </a:r>
          </a:p>
        </p:txBody>
      </p:sp>
      <p:sp>
        <p:nvSpPr>
          <p:cNvPr id="1218" name="ZoneTexte 1217">
            <a:extLst>
              <a:ext uri="{FF2B5EF4-FFF2-40B4-BE49-F238E27FC236}">
                <a16:creationId xmlns:a16="http://schemas.microsoft.com/office/drawing/2014/main" id="{965BB012-CC78-F385-459E-C319DABA30C1}"/>
              </a:ext>
            </a:extLst>
          </p:cNvPr>
          <p:cNvSpPr txBox="1"/>
          <p:nvPr/>
        </p:nvSpPr>
        <p:spPr>
          <a:xfrm>
            <a:off x="7319488" y="3611200"/>
            <a:ext cx="413896" cy="246221"/>
          </a:xfrm>
          <a:prstGeom prst="rect">
            <a:avLst/>
          </a:prstGeom>
          <a:noFill/>
        </p:spPr>
        <p:txBody>
          <a:bodyPr wrap="none" rtlCol="0">
            <a:spAutoFit/>
          </a:bodyPr>
          <a:lstStyle/>
          <a:p>
            <a:pPr algn="r"/>
            <a:r>
              <a:rPr lang="fr-FR" sz="1000" dirty="0"/>
              <a:t>0,50</a:t>
            </a:r>
          </a:p>
        </p:txBody>
      </p:sp>
      <p:sp>
        <p:nvSpPr>
          <p:cNvPr id="1219" name="ZoneTexte 1218">
            <a:extLst>
              <a:ext uri="{FF2B5EF4-FFF2-40B4-BE49-F238E27FC236}">
                <a16:creationId xmlns:a16="http://schemas.microsoft.com/office/drawing/2014/main" id="{DD4B4AAE-BA82-B86A-7EE1-1CE74955655C}"/>
              </a:ext>
            </a:extLst>
          </p:cNvPr>
          <p:cNvSpPr txBox="1"/>
          <p:nvPr/>
        </p:nvSpPr>
        <p:spPr>
          <a:xfrm>
            <a:off x="7319488" y="3843613"/>
            <a:ext cx="413896" cy="246221"/>
          </a:xfrm>
          <a:prstGeom prst="rect">
            <a:avLst/>
          </a:prstGeom>
          <a:noFill/>
        </p:spPr>
        <p:txBody>
          <a:bodyPr wrap="none" rtlCol="0">
            <a:spAutoFit/>
          </a:bodyPr>
          <a:lstStyle/>
          <a:p>
            <a:pPr algn="r"/>
            <a:r>
              <a:rPr lang="fr-FR" sz="1000" dirty="0"/>
              <a:t>0,38</a:t>
            </a:r>
          </a:p>
        </p:txBody>
      </p:sp>
      <p:sp>
        <p:nvSpPr>
          <p:cNvPr id="1220" name="ZoneTexte 1219">
            <a:extLst>
              <a:ext uri="{FF2B5EF4-FFF2-40B4-BE49-F238E27FC236}">
                <a16:creationId xmlns:a16="http://schemas.microsoft.com/office/drawing/2014/main" id="{DA5927FC-6940-BAEB-27E7-248035627870}"/>
              </a:ext>
            </a:extLst>
          </p:cNvPr>
          <p:cNvSpPr txBox="1"/>
          <p:nvPr/>
        </p:nvSpPr>
        <p:spPr>
          <a:xfrm>
            <a:off x="7319488" y="4089960"/>
            <a:ext cx="413896" cy="246221"/>
          </a:xfrm>
          <a:prstGeom prst="rect">
            <a:avLst/>
          </a:prstGeom>
          <a:noFill/>
        </p:spPr>
        <p:txBody>
          <a:bodyPr wrap="none" rtlCol="0">
            <a:spAutoFit/>
          </a:bodyPr>
          <a:lstStyle/>
          <a:p>
            <a:pPr algn="r"/>
            <a:r>
              <a:rPr lang="fr-FR" sz="1000" dirty="0"/>
              <a:t>0,25</a:t>
            </a:r>
          </a:p>
        </p:txBody>
      </p:sp>
      <p:sp>
        <p:nvSpPr>
          <p:cNvPr id="1221" name="ZoneTexte 1220">
            <a:extLst>
              <a:ext uri="{FF2B5EF4-FFF2-40B4-BE49-F238E27FC236}">
                <a16:creationId xmlns:a16="http://schemas.microsoft.com/office/drawing/2014/main" id="{BC697FEC-F426-1BD1-5CEF-68AAF8CCA84B}"/>
              </a:ext>
            </a:extLst>
          </p:cNvPr>
          <p:cNvSpPr txBox="1"/>
          <p:nvPr/>
        </p:nvSpPr>
        <p:spPr>
          <a:xfrm>
            <a:off x="7319488" y="4329775"/>
            <a:ext cx="413896" cy="246221"/>
          </a:xfrm>
          <a:prstGeom prst="rect">
            <a:avLst/>
          </a:prstGeom>
          <a:noFill/>
        </p:spPr>
        <p:txBody>
          <a:bodyPr wrap="none" rtlCol="0">
            <a:spAutoFit/>
          </a:bodyPr>
          <a:lstStyle/>
          <a:p>
            <a:pPr algn="r"/>
            <a:r>
              <a:rPr lang="fr-FR" sz="1000" dirty="0"/>
              <a:t>0,12</a:t>
            </a:r>
          </a:p>
        </p:txBody>
      </p:sp>
      <p:sp>
        <p:nvSpPr>
          <p:cNvPr id="1222" name="ZoneTexte 1221">
            <a:extLst>
              <a:ext uri="{FF2B5EF4-FFF2-40B4-BE49-F238E27FC236}">
                <a16:creationId xmlns:a16="http://schemas.microsoft.com/office/drawing/2014/main" id="{BC46021D-C65E-0927-917E-220EB89A85A9}"/>
              </a:ext>
            </a:extLst>
          </p:cNvPr>
          <p:cNvSpPr txBox="1"/>
          <p:nvPr/>
        </p:nvSpPr>
        <p:spPr>
          <a:xfrm>
            <a:off x="7319488" y="4566828"/>
            <a:ext cx="413896" cy="246221"/>
          </a:xfrm>
          <a:prstGeom prst="rect">
            <a:avLst/>
          </a:prstGeom>
          <a:noFill/>
        </p:spPr>
        <p:txBody>
          <a:bodyPr wrap="none" rtlCol="0">
            <a:spAutoFit/>
          </a:bodyPr>
          <a:lstStyle/>
          <a:p>
            <a:pPr algn="r"/>
            <a:r>
              <a:rPr lang="fr-FR" sz="1000" dirty="0"/>
              <a:t>0,00</a:t>
            </a:r>
          </a:p>
        </p:txBody>
      </p:sp>
      <p:sp>
        <p:nvSpPr>
          <p:cNvPr id="1223" name="ZoneTexte 1222">
            <a:extLst>
              <a:ext uri="{FF2B5EF4-FFF2-40B4-BE49-F238E27FC236}">
                <a16:creationId xmlns:a16="http://schemas.microsoft.com/office/drawing/2014/main" id="{3A488D37-254A-3613-4D79-C5F3D1F7434F}"/>
              </a:ext>
            </a:extLst>
          </p:cNvPr>
          <p:cNvSpPr txBox="1"/>
          <p:nvPr/>
        </p:nvSpPr>
        <p:spPr>
          <a:xfrm rot="16200000">
            <a:off x="6604101" y="3611427"/>
            <a:ext cx="1221809" cy="246221"/>
          </a:xfrm>
          <a:prstGeom prst="rect">
            <a:avLst/>
          </a:prstGeom>
          <a:noFill/>
        </p:spPr>
        <p:txBody>
          <a:bodyPr wrap="none" rtlCol="0">
            <a:spAutoFit/>
          </a:bodyPr>
          <a:lstStyle/>
          <a:p>
            <a:pPr algn="ctr"/>
            <a:r>
              <a:rPr lang="fr-FR" sz="1000" b="1" dirty="0"/>
              <a:t>Survival </a:t>
            </a:r>
            <a:r>
              <a:rPr lang="fr-FR" sz="1000" b="1" dirty="0" err="1"/>
              <a:t>probability</a:t>
            </a:r>
            <a:endParaRPr lang="fr-FR" sz="1000" b="1" dirty="0"/>
          </a:p>
        </p:txBody>
      </p:sp>
      <p:sp>
        <p:nvSpPr>
          <p:cNvPr id="1224" name="ZoneTexte 1223">
            <a:extLst>
              <a:ext uri="{FF2B5EF4-FFF2-40B4-BE49-F238E27FC236}">
                <a16:creationId xmlns:a16="http://schemas.microsoft.com/office/drawing/2014/main" id="{33578DB7-BE26-A95C-011B-B2235CC37819}"/>
              </a:ext>
            </a:extLst>
          </p:cNvPr>
          <p:cNvSpPr txBox="1"/>
          <p:nvPr/>
        </p:nvSpPr>
        <p:spPr>
          <a:xfrm>
            <a:off x="7720256" y="4796895"/>
            <a:ext cx="250390" cy="246221"/>
          </a:xfrm>
          <a:prstGeom prst="rect">
            <a:avLst/>
          </a:prstGeom>
          <a:noFill/>
        </p:spPr>
        <p:txBody>
          <a:bodyPr wrap="none" rtlCol="0">
            <a:spAutoFit/>
          </a:bodyPr>
          <a:lstStyle/>
          <a:p>
            <a:pPr algn="r"/>
            <a:r>
              <a:rPr lang="fr-FR" sz="1000" dirty="0"/>
              <a:t>0</a:t>
            </a:r>
          </a:p>
        </p:txBody>
      </p:sp>
      <p:sp>
        <p:nvSpPr>
          <p:cNvPr id="1225" name="ZoneTexte 1224">
            <a:extLst>
              <a:ext uri="{FF2B5EF4-FFF2-40B4-BE49-F238E27FC236}">
                <a16:creationId xmlns:a16="http://schemas.microsoft.com/office/drawing/2014/main" id="{49B0846D-66FA-0E50-0F48-EEAC8D25708D}"/>
              </a:ext>
            </a:extLst>
          </p:cNvPr>
          <p:cNvSpPr txBox="1"/>
          <p:nvPr/>
        </p:nvSpPr>
        <p:spPr>
          <a:xfrm>
            <a:off x="8098453" y="4796895"/>
            <a:ext cx="250390" cy="246221"/>
          </a:xfrm>
          <a:prstGeom prst="rect">
            <a:avLst/>
          </a:prstGeom>
          <a:noFill/>
        </p:spPr>
        <p:txBody>
          <a:bodyPr wrap="none" rtlCol="0">
            <a:spAutoFit/>
          </a:bodyPr>
          <a:lstStyle/>
          <a:p>
            <a:pPr algn="r"/>
            <a:r>
              <a:rPr lang="fr-FR" sz="1000" dirty="0"/>
              <a:t>6</a:t>
            </a:r>
          </a:p>
        </p:txBody>
      </p:sp>
      <p:sp>
        <p:nvSpPr>
          <p:cNvPr id="1226" name="ZoneTexte 1225">
            <a:extLst>
              <a:ext uri="{FF2B5EF4-FFF2-40B4-BE49-F238E27FC236}">
                <a16:creationId xmlns:a16="http://schemas.microsoft.com/office/drawing/2014/main" id="{D5059F6D-572D-35BC-764B-4767AF870647}"/>
              </a:ext>
            </a:extLst>
          </p:cNvPr>
          <p:cNvSpPr txBox="1"/>
          <p:nvPr/>
        </p:nvSpPr>
        <p:spPr>
          <a:xfrm>
            <a:off x="8447267" y="4796895"/>
            <a:ext cx="316113" cy="246221"/>
          </a:xfrm>
          <a:prstGeom prst="rect">
            <a:avLst/>
          </a:prstGeom>
          <a:noFill/>
        </p:spPr>
        <p:txBody>
          <a:bodyPr wrap="none" rtlCol="0">
            <a:spAutoFit/>
          </a:bodyPr>
          <a:lstStyle/>
          <a:p>
            <a:pPr algn="r"/>
            <a:r>
              <a:rPr lang="fr-FR" sz="1000" dirty="0"/>
              <a:t>12</a:t>
            </a:r>
          </a:p>
        </p:txBody>
      </p:sp>
      <p:sp>
        <p:nvSpPr>
          <p:cNvPr id="1227" name="ZoneTexte 1226">
            <a:extLst>
              <a:ext uri="{FF2B5EF4-FFF2-40B4-BE49-F238E27FC236}">
                <a16:creationId xmlns:a16="http://schemas.microsoft.com/office/drawing/2014/main" id="{8D1C5844-C71D-A756-878B-8AC0CFE1531D}"/>
              </a:ext>
            </a:extLst>
          </p:cNvPr>
          <p:cNvSpPr txBox="1"/>
          <p:nvPr/>
        </p:nvSpPr>
        <p:spPr>
          <a:xfrm>
            <a:off x="8833724" y="4796895"/>
            <a:ext cx="316113" cy="246221"/>
          </a:xfrm>
          <a:prstGeom prst="rect">
            <a:avLst/>
          </a:prstGeom>
          <a:noFill/>
        </p:spPr>
        <p:txBody>
          <a:bodyPr wrap="none" rtlCol="0">
            <a:spAutoFit/>
          </a:bodyPr>
          <a:lstStyle/>
          <a:p>
            <a:pPr algn="r"/>
            <a:r>
              <a:rPr lang="fr-FR" sz="1000" dirty="0"/>
              <a:t>18</a:t>
            </a:r>
          </a:p>
        </p:txBody>
      </p:sp>
      <p:sp>
        <p:nvSpPr>
          <p:cNvPr id="1228" name="ZoneTexte 1227">
            <a:extLst>
              <a:ext uri="{FF2B5EF4-FFF2-40B4-BE49-F238E27FC236}">
                <a16:creationId xmlns:a16="http://schemas.microsoft.com/office/drawing/2014/main" id="{8108BC2C-F874-6005-B2AD-02DADACF83B6}"/>
              </a:ext>
            </a:extLst>
          </p:cNvPr>
          <p:cNvSpPr txBox="1"/>
          <p:nvPr/>
        </p:nvSpPr>
        <p:spPr>
          <a:xfrm>
            <a:off x="9217427" y="4796895"/>
            <a:ext cx="316113" cy="246221"/>
          </a:xfrm>
          <a:prstGeom prst="rect">
            <a:avLst/>
          </a:prstGeom>
          <a:noFill/>
        </p:spPr>
        <p:txBody>
          <a:bodyPr wrap="none" rtlCol="0">
            <a:spAutoFit/>
          </a:bodyPr>
          <a:lstStyle/>
          <a:p>
            <a:pPr algn="r"/>
            <a:r>
              <a:rPr lang="fr-FR" sz="1000"/>
              <a:t>24</a:t>
            </a:r>
            <a:endParaRPr lang="fr-FR" sz="1000" dirty="0"/>
          </a:p>
        </p:txBody>
      </p:sp>
      <p:sp>
        <p:nvSpPr>
          <p:cNvPr id="1229" name="ZoneTexte 1228">
            <a:extLst>
              <a:ext uri="{FF2B5EF4-FFF2-40B4-BE49-F238E27FC236}">
                <a16:creationId xmlns:a16="http://schemas.microsoft.com/office/drawing/2014/main" id="{F63BE541-AF26-FC9E-B653-CC841DBFDBD9}"/>
              </a:ext>
            </a:extLst>
          </p:cNvPr>
          <p:cNvSpPr txBox="1"/>
          <p:nvPr/>
        </p:nvSpPr>
        <p:spPr>
          <a:xfrm>
            <a:off x="9595624" y="4796895"/>
            <a:ext cx="316113" cy="246221"/>
          </a:xfrm>
          <a:prstGeom prst="rect">
            <a:avLst/>
          </a:prstGeom>
          <a:noFill/>
        </p:spPr>
        <p:txBody>
          <a:bodyPr wrap="none" rtlCol="0">
            <a:spAutoFit/>
          </a:bodyPr>
          <a:lstStyle/>
          <a:p>
            <a:pPr algn="r"/>
            <a:r>
              <a:rPr lang="fr-FR" sz="1000" dirty="0"/>
              <a:t>30</a:t>
            </a:r>
          </a:p>
        </p:txBody>
      </p:sp>
      <p:sp>
        <p:nvSpPr>
          <p:cNvPr id="1230" name="ZoneTexte 1229">
            <a:extLst>
              <a:ext uri="{FF2B5EF4-FFF2-40B4-BE49-F238E27FC236}">
                <a16:creationId xmlns:a16="http://schemas.microsoft.com/office/drawing/2014/main" id="{F1CE9D25-C948-337A-6719-08B1AEAFBAC8}"/>
              </a:ext>
            </a:extLst>
          </p:cNvPr>
          <p:cNvSpPr txBox="1"/>
          <p:nvPr/>
        </p:nvSpPr>
        <p:spPr>
          <a:xfrm>
            <a:off x="9980504" y="4796895"/>
            <a:ext cx="316113" cy="246221"/>
          </a:xfrm>
          <a:prstGeom prst="rect">
            <a:avLst/>
          </a:prstGeom>
          <a:noFill/>
        </p:spPr>
        <p:txBody>
          <a:bodyPr wrap="none" rtlCol="0">
            <a:spAutoFit/>
          </a:bodyPr>
          <a:lstStyle/>
          <a:p>
            <a:pPr algn="r"/>
            <a:r>
              <a:rPr lang="fr-FR" sz="1000" dirty="0"/>
              <a:t>36</a:t>
            </a:r>
          </a:p>
        </p:txBody>
      </p:sp>
      <p:sp>
        <p:nvSpPr>
          <p:cNvPr id="1231" name="ZoneTexte 1230">
            <a:extLst>
              <a:ext uri="{FF2B5EF4-FFF2-40B4-BE49-F238E27FC236}">
                <a16:creationId xmlns:a16="http://schemas.microsoft.com/office/drawing/2014/main" id="{E50763BE-0DA9-32B8-97C4-C596405479A2}"/>
              </a:ext>
            </a:extLst>
          </p:cNvPr>
          <p:cNvSpPr txBox="1"/>
          <p:nvPr/>
        </p:nvSpPr>
        <p:spPr>
          <a:xfrm>
            <a:off x="10366961" y="4796895"/>
            <a:ext cx="316113" cy="246221"/>
          </a:xfrm>
          <a:prstGeom prst="rect">
            <a:avLst/>
          </a:prstGeom>
          <a:noFill/>
        </p:spPr>
        <p:txBody>
          <a:bodyPr wrap="none" rtlCol="0">
            <a:spAutoFit/>
          </a:bodyPr>
          <a:lstStyle/>
          <a:p>
            <a:pPr algn="r"/>
            <a:r>
              <a:rPr lang="fr-FR" sz="1000" dirty="0"/>
              <a:t>42</a:t>
            </a:r>
          </a:p>
        </p:txBody>
      </p:sp>
      <p:sp>
        <p:nvSpPr>
          <p:cNvPr id="1232" name="ZoneTexte 1231">
            <a:extLst>
              <a:ext uri="{FF2B5EF4-FFF2-40B4-BE49-F238E27FC236}">
                <a16:creationId xmlns:a16="http://schemas.microsoft.com/office/drawing/2014/main" id="{622DDE30-7712-395A-4EC5-4710BE9C6248}"/>
              </a:ext>
            </a:extLst>
          </p:cNvPr>
          <p:cNvSpPr txBox="1"/>
          <p:nvPr/>
        </p:nvSpPr>
        <p:spPr>
          <a:xfrm>
            <a:off x="10751937" y="4796895"/>
            <a:ext cx="316113" cy="246221"/>
          </a:xfrm>
          <a:prstGeom prst="rect">
            <a:avLst/>
          </a:prstGeom>
          <a:noFill/>
        </p:spPr>
        <p:txBody>
          <a:bodyPr wrap="none" rtlCol="0">
            <a:spAutoFit/>
          </a:bodyPr>
          <a:lstStyle/>
          <a:p>
            <a:pPr algn="r"/>
            <a:r>
              <a:rPr lang="fr-FR" sz="1000" dirty="0"/>
              <a:t>48</a:t>
            </a:r>
          </a:p>
        </p:txBody>
      </p:sp>
      <p:sp>
        <p:nvSpPr>
          <p:cNvPr id="1233" name="ZoneTexte 1232">
            <a:extLst>
              <a:ext uri="{FF2B5EF4-FFF2-40B4-BE49-F238E27FC236}">
                <a16:creationId xmlns:a16="http://schemas.microsoft.com/office/drawing/2014/main" id="{0081EB06-2363-17DE-C4FE-1FCC1CCA5DFB}"/>
              </a:ext>
            </a:extLst>
          </p:cNvPr>
          <p:cNvSpPr txBox="1"/>
          <p:nvPr/>
        </p:nvSpPr>
        <p:spPr>
          <a:xfrm>
            <a:off x="8889438" y="4959386"/>
            <a:ext cx="965329" cy="246221"/>
          </a:xfrm>
          <a:prstGeom prst="rect">
            <a:avLst/>
          </a:prstGeom>
          <a:noFill/>
        </p:spPr>
        <p:txBody>
          <a:bodyPr wrap="none" rtlCol="0">
            <a:spAutoFit/>
          </a:bodyPr>
          <a:lstStyle/>
          <a:p>
            <a:pPr algn="r"/>
            <a:r>
              <a:rPr lang="fr-FR" sz="1000" b="1" dirty="0"/>
              <a:t>Time (</a:t>
            </a:r>
            <a:r>
              <a:rPr lang="fr-FR" sz="1000" b="1" dirty="0" err="1"/>
              <a:t>months</a:t>
            </a:r>
            <a:r>
              <a:rPr lang="fr-FR" sz="1000" b="1" dirty="0"/>
              <a:t>)</a:t>
            </a:r>
          </a:p>
        </p:txBody>
      </p:sp>
      <p:sp>
        <p:nvSpPr>
          <p:cNvPr id="1234" name="ZoneTexte 1233">
            <a:extLst>
              <a:ext uri="{FF2B5EF4-FFF2-40B4-BE49-F238E27FC236}">
                <a16:creationId xmlns:a16="http://schemas.microsoft.com/office/drawing/2014/main" id="{E5FB5C43-1AA7-CAA5-8846-66CB98A34C34}"/>
              </a:ext>
            </a:extLst>
          </p:cNvPr>
          <p:cNvSpPr txBox="1"/>
          <p:nvPr/>
        </p:nvSpPr>
        <p:spPr>
          <a:xfrm>
            <a:off x="7692805" y="5190767"/>
            <a:ext cx="300083" cy="507831"/>
          </a:xfrm>
          <a:prstGeom prst="rect">
            <a:avLst/>
          </a:prstGeom>
          <a:noFill/>
        </p:spPr>
        <p:txBody>
          <a:bodyPr wrap="none" rtlCol="0">
            <a:spAutoFit/>
          </a:bodyPr>
          <a:lstStyle/>
          <a:p>
            <a:pPr algn="r"/>
            <a:r>
              <a:rPr lang="fr-FR" sz="900" dirty="0"/>
              <a:t>19</a:t>
            </a:r>
          </a:p>
          <a:p>
            <a:pPr algn="r"/>
            <a:r>
              <a:rPr lang="fr-FR" sz="900" dirty="0"/>
              <a:t>54</a:t>
            </a:r>
          </a:p>
          <a:p>
            <a:pPr algn="r"/>
            <a:r>
              <a:rPr lang="fr-FR" sz="900" dirty="0"/>
              <a:t>24</a:t>
            </a:r>
          </a:p>
        </p:txBody>
      </p:sp>
      <p:sp>
        <p:nvSpPr>
          <p:cNvPr id="1235" name="ZoneTexte 1234">
            <a:extLst>
              <a:ext uri="{FF2B5EF4-FFF2-40B4-BE49-F238E27FC236}">
                <a16:creationId xmlns:a16="http://schemas.microsoft.com/office/drawing/2014/main" id="{69DC95EF-9801-CFDA-C11D-CA4C48E9B1DA}"/>
              </a:ext>
            </a:extLst>
          </p:cNvPr>
          <p:cNvSpPr txBox="1"/>
          <p:nvPr/>
        </p:nvSpPr>
        <p:spPr>
          <a:xfrm>
            <a:off x="8071002" y="5190767"/>
            <a:ext cx="300083" cy="507831"/>
          </a:xfrm>
          <a:prstGeom prst="rect">
            <a:avLst/>
          </a:prstGeom>
          <a:noFill/>
        </p:spPr>
        <p:txBody>
          <a:bodyPr wrap="none" rtlCol="0">
            <a:spAutoFit/>
          </a:bodyPr>
          <a:lstStyle/>
          <a:p>
            <a:pPr algn="r"/>
            <a:r>
              <a:rPr lang="fr-FR" sz="900" dirty="0"/>
              <a:t>16</a:t>
            </a:r>
          </a:p>
          <a:p>
            <a:pPr algn="r"/>
            <a:r>
              <a:rPr lang="fr-FR" sz="900" dirty="0"/>
              <a:t>44</a:t>
            </a:r>
          </a:p>
          <a:p>
            <a:pPr algn="r"/>
            <a:r>
              <a:rPr lang="fr-FR" sz="900" dirty="0"/>
              <a:t>16</a:t>
            </a:r>
          </a:p>
        </p:txBody>
      </p:sp>
      <p:sp>
        <p:nvSpPr>
          <p:cNvPr id="1236" name="ZoneTexte 1235">
            <a:extLst>
              <a:ext uri="{FF2B5EF4-FFF2-40B4-BE49-F238E27FC236}">
                <a16:creationId xmlns:a16="http://schemas.microsoft.com/office/drawing/2014/main" id="{AC8FD38C-BD75-EC06-225A-7E69316F5D6B}"/>
              </a:ext>
            </a:extLst>
          </p:cNvPr>
          <p:cNvSpPr txBox="1"/>
          <p:nvPr/>
        </p:nvSpPr>
        <p:spPr>
          <a:xfrm>
            <a:off x="8455882" y="5190767"/>
            <a:ext cx="300083" cy="507831"/>
          </a:xfrm>
          <a:prstGeom prst="rect">
            <a:avLst/>
          </a:prstGeom>
          <a:noFill/>
        </p:spPr>
        <p:txBody>
          <a:bodyPr wrap="none" rtlCol="0">
            <a:spAutoFit/>
          </a:bodyPr>
          <a:lstStyle/>
          <a:p>
            <a:pPr algn="r"/>
            <a:r>
              <a:rPr lang="fr-FR" sz="900" dirty="0"/>
              <a:t>10</a:t>
            </a:r>
          </a:p>
          <a:p>
            <a:pPr algn="r"/>
            <a:r>
              <a:rPr lang="fr-FR" sz="900" dirty="0"/>
              <a:t>30</a:t>
            </a:r>
          </a:p>
          <a:p>
            <a:pPr algn="r"/>
            <a:r>
              <a:rPr lang="fr-FR" sz="900" dirty="0"/>
              <a:t>4</a:t>
            </a:r>
          </a:p>
        </p:txBody>
      </p:sp>
      <p:sp>
        <p:nvSpPr>
          <p:cNvPr id="1237" name="ZoneTexte 1236">
            <a:extLst>
              <a:ext uri="{FF2B5EF4-FFF2-40B4-BE49-F238E27FC236}">
                <a16:creationId xmlns:a16="http://schemas.microsoft.com/office/drawing/2014/main" id="{F8FCE732-0AB9-BC47-6A61-BC2F8407B098}"/>
              </a:ext>
            </a:extLst>
          </p:cNvPr>
          <p:cNvSpPr txBox="1"/>
          <p:nvPr/>
        </p:nvSpPr>
        <p:spPr>
          <a:xfrm>
            <a:off x="8842338" y="5190767"/>
            <a:ext cx="300083" cy="507831"/>
          </a:xfrm>
          <a:prstGeom prst="rect">
            <a:avLst/>
          </a:prstGeom>
          <a:noFill/>
        </p:spPr>
        <p:txBody>
          <a:bodyPr wrap="none" rtlCol="0">
            <a:spAutoFit/>
          </a:bodyPr>
          <a:lstStyle/>
          <a:p>
            <a:pPr algn="r"/>
            <a:r>
              <a:rPr lang="fr-FR" sz="900" dirty="0"/>
              <a:t>4</a:t>
            </a:r>
          </a:p>
          <a:p>
            <a:pPr algn="r"/>
            <a:r>
              <a:rPr lang="fr-FR" sz="900" dirty="0"/>
              <a:t>22</a:t>
            </a:r>
          </a:p>
          <a:p>
            <a:pPr algn="r"/>
            <a:r>
              <a:rPr lang="fr-FR" sz="900" dirty="0"/>
              <a:t>2</a:t>
            </a:r>
          </a:p>
        </p:txBody>
      </p:sp>
      <p:sp>
        <p:nvSpPr>
          <p:cNvPr id="1238" name="ZoneTexte 1237">
            <a:extLst>
              <a:ext uri="{FF2B5EF4-FFF2-40B4-BE49-F238E27FC236}">
                <a16:creationId xmlns:a16="http://schemas.microsoft.com/office/drawing/2014/main" id="{DE5C36C6-7410-1EBC-1C6C-93156A81842B}"/>
              </a:ext>
            </a:extLst>
          </p:cNvPr>
          <p:cNvSpPr txBox="1"/>
          <p:nvPr/>
        </p:nvSpPr>
        <p:spPr>
          <a:xfrm>
            <a:off x="9226042" y="5190767"/>
            <a:ext cx="300083" cy="507831"/>
          </a:xfrm>
          <a:prstGeom prst="rect">
            <a:avLst/>
          </a:prstGeom>
          <a:noFill/>
        </p:spPr>
        <p:txBody>
          <a:bodyPr wrap="none" rtlCol="0">
            <a:spAutoFit/>
          </a:bodyPr>
          <a:lstStyle/>
          <a:p>
            <a:pPr algn="r"/>
            <a:r>
              <a:rPr lang="fr-FR" sz="900" dirty="0"/>
              <a:t>3</a:t>
            </a:r>
          </a:p>
          <a:p>
            <a:pPr algn="r"/>
            <a:r>
              <a:rPr lang="fr-FR" sz="900" dirty="0"/>
              <a:t>12</a:t>
            </a:r>
          </a:p>
          <a:p>
            <a:pPr algn="r"/>
            <a:r>
              <a:rPr lang="fr-FR" sz="900" dirty="0"/>
              <a:t>2</a:t>
            </a:r>
          </a:p>
        </p:txBody>
      </p:sp>
      <p:sp>
        <p:nvSpPr>
          <p:cNvPr id="1239" name="ZoneTexte 1238">
            <a:extLst>
              <a:ext uri="{FF2B5EF4-FFF2-40B4-BE49-F238E27FC236}">
                <a16:creationId xmlns:a16="http://schemas.microsoft.com/office/drawing/2014/main" id="{8A761AA5-A0ED-D67F-383C-8394FBA44BFE}"/>
              </a:ext>
            </a:extLst>
          </p:cNvPr>
          <p:cNvSpPr txBox="1"/>
          <p:nvPr/>
        </p:nvSpPr>
        <p:spPr>
          <a:xfrm>
            <a:off x="9635999" y="5190767"/>
            <a:ext cx="242375" cy="507831"/>
          </a:xfrm>
          <a:prstGeom prst="rect">
            <a:avLst/>
          </a:prstGeom>
          <a:noFill/>
        </p:spPr>
        <p:txBody>
          <a:bodyPr wrap="none" rtlCol="0">
            <a:spAutoFit/>
          </a:bodyPr>
          <a:lstStyle/>
          <a:p>
            <a:pPr algn="r"/>
            <a:r>
              <a:rPr lang="fr-FR" sz="900" dirty="0"/>
              <a:t>1</a:t>
            </a:r>
          </a:p>
          <a:p>
            <a:pPr algn="r"/>
            <a:r>
              <a:rPr lang="fr-FR" sz="900" dirty="0"/>
              <a:t>8</a:t>
            </a:r>
          </a:p>
          <a:p>
            <a:pPr algn="r"/>
            <a:r>
              <a:rPr lang="fr-FR" sz="900" dirty="0"/>
              <a:t>2</a:t>
            </a:r>
          </a:p>
        </p:txBody>
      </p:sp>
      <p:sp>
        <p:nvSpPr>
          <p:cNvPr id="1240" name="ZoneTexte 1239">
            <a:extLst>
              <a:ext uri="{FF2B5EF4-FFF2-40B4-BE49-F238E27FC236}">
                <a16:creationId xmlns:a16="http://schemas.microsoft.com/office/drawing/2014/main" id="{EC3149BF-FC36-5DEE-DC34-66D124F3C9F3}"/>
              </a:ext>
            </a:extLst>
          </p:cNvPr>
          <p:cNvSpPr txBox="1"/>
          <p:nvPr/>
        </p:nvSpPr>
        <p:spPr>
          <a:xfrm>
            <a:off x="10020879" y="5190767"/>
            <a:ext cx="242375" cy="507831"/>
          </a:xfrm>
          <a:prstGeom prst="rect">
            <a:avLst/>
          </a:prstGeom>
          <a:noFill/>
        </p:spPr>
        <p:txBody>
          <a:bodyPr wrap="none" rtlCol="0">
            <a:spAutoFit/>
          </a:bodyPr>
          <a:lstStyle/>
          <a:p>
            <a:pPr algn="r"/>
            <a:r>
              <a:rPr lang="fr-FR" sz="900" dirty="0"/>
              <a:t>0</a:t>
            </a:r>
          </a:p>
          <a:p>
            <a:pPr algn="r"/>
            <a:r>
              <a:rPr lang="fr-FR" sz="900" dirty="0"/>
              <a:t>3</a:t>
            </a:r>
          </a:p>
          <a:p>
            <a:pPr algn="r"/>
            <a:r>
              <a:rPr lang="fr-FR" sz="900" dirty="0"/>
              <a:t>1</a:t>
            </a:r>
          </a:p>
        </p:txBody>
      </p:sp>
      <p:sp>
        <p:nvSpPr>
          <p:cNvPr id="1241" name="ZoneTexte 1240">
            <a:extLst>
              <a:ext uri="{FF2B5EF4-FFF2-40B4-BE49-F238E27FC236}">
                <a16:creationId xmlns:a16="http://schemas.microsoft.com/office/drawing/2014/main" id="{785D4281-5CB0-35DD-7B32-4F1222FB83C0}"/>
              </a:ext>
            </a:extLst>
          </p:cNvPr>
          <p:cNvSpPr txBox="1"/>
          <p:nvPr/>
        </p:nvSpPr>
        <p:spPr>
          <a:xfrm>
            <a:off x="10407335" y="5190767"/>
            <a:ext cx="242375" cy="507831"/>
          </a:xfrm>
          <a:prstGeom prst="rect">
            <a:avLst/>
          </a:prstGeom>
          <a:noFill/>
        </p:spPr>
        <p:txBody>
          <a:bodyPr wrap="none" rtlCol="0">
            <a:spAutoFit/>
          </a:bodyPr>
          <a:lstStyle/>
          <a:p>
            <a:pPr algn="r"/>
            <a:r>
              <a:rPr lang="fr-FR" sz="900" dirty="0"/>
              <a:t>0</a:t>
            </a:r>
          </a:p>
          <a:p>
            <a:pPr algn="r"/>
            <a:r>
              <a:rPr lang="fr-FR" sz="900" dirty="0"/>
              <a:t>0</a:t>
            </a:r>
          </a:p>
          <a:p>
            <a:pPr algn="r"/>
            <a:r>
              <a:rPr lang="fr-FR" sz="900" dirty="0"/>
              <a:t>1</a:t>
            </a:r>
          </a:p>
        </p:txBody>
      </p:sp>
      <p:sp>
        <p:nvSpPr>
          <p:cNvPr id="1242" name="ZoneTexte 1241">
            <a:extLst>
              <a:ext uri="{FF2B5EF4-FFF2-40B4-BE49-F238E27FC236}">
                <a16:creationId xmlns:a16="http://schemas.microsoft.com/office/drawing/2014/main" id="{FA35D2E6-3C0C-3325-BF80-299C29F6324A}"/>
              </a:ext>
            </a:extLst>
          </p:cNvPr>
          <p:cNvSpPr txBox="1"/>
          <p:nvPr/>
        </p:nvSpPr>
        <p:spPr>
          <a:xfrm>
            <a:off x="10792312" y="5190767"/>
            <a:ext cx="242375" cy="507831"/>
          </a:xfrm>
          <a:prstGeom prst="rect">
            <a:avLst/>
          </a:prstGeom>
          <a:noFill/>
        </p:spPr>
        <p:txBody>
          <a:bodyPr wrap="none" rtlCol="0">
            <a:spAutoFit/>
          </a:bodyPr>
          <a:lstStyle/>
          <a:p>
            <a:pPr algn="r"/>
            <a:r>
              <a:rPr lang="fr-FR" sz="900" dirty="0"/>
              <a:t>0</a:t>
            </a:r>
          </a:p>
          <a:p>
            <a:pPr algn="r"/>
            <a:r>
              <a:rPr lang="fr-FR" sz="900" dirty="0"/>
              <a:t>0</a:t>
            </a:r>
          </a:p>
          <a:p>
            <a:pPr algn="r"/>
            <a:r>
              <a:rPr lang="fr-FR" sz="900" dirty="0"/>
              <a:t>0</a:t>
            </a:r>
          </a:p>
        </p:txBody>
      </p:sp>
      <p:sp>
        <p:nvSpPr>
          <p:cNvPr id="1243" name="ZoneTexte 1242">
            <a:extLst>
              <a:ext uri="{FF2B5EF4-FFF2-40B4-BE49-F238E27FC236}">
                <a16:creationId xmlns:a16="http://schemas.microsoft.com/office/drawing/2014/main" id="{C5A3C912-6639-F411-15EF-F135B6A63871}"/>
              </a:ext>
            </a:extLst>
          </p:cNvPr>
          <p:cNvSpPr txBox="1"/>
          <p:nvPr/>
        </p:nvSpPr>
        <p:spPr>
          <a:xfrm>
            <a:off x="9437387" y="2507673"/>
            <a:ext cx="881973" cy="553998"/>
          </a:xfrm>
          <a:prstGeom prst="rect">
            <a:avLst/>
          </a:prstGeom>
          <a:noFill/>
        </p:spPr>
        <p:txBody>
          <a:bodyPr wrap="none" rtlCol="0">
            <a:spAutoFit/>
          </a:bodyPr>
          <a:lstStyle/>
          <a:p>
            <a:r>
              <a:rPr lang="fr-FR" sz="1000" b="1" dirty="0"/>
              <a:t>Favorable</a:t>
            </a:r>
          </a:p>
          <a:p>
            <a:r>
              <a:rPr lang="fr-FR" sz="1000" b="1" dirty="0" err="1"/>
              <a:t>Intermediate</a:t>
            </a:r>
            <a:endParaRPr lang="fr-FR" sz="1000" b="1" dirty="0"/>
          </a:p>
          <a:p>
            <a:r>
              <a:rPr lang="fr-FR" sz="1000" b="1" dirty="0"/>
              <a:t>Adverse</a:t>
            </a:r>
          </a:p>
        </p:txBody>
      </p:sp>
      <p:cxnSp>
        <p:nvCxnSpPr>
          <p:cNvPr id="1244" name="Connecteur droit 1243">
            <a:extLst>
              <a:ext uri="{FF2B5EF4-FFF2-40B4-BE49-F238E27FC236}">
                <a16:creationId xmlns:a16="http://schemas.microsoft.com/office/drawing/2014/main" id="{BDAACF2D-52D8-7015-8F74-91485F632A39}"/>
              </a:ext>
            </a:extLst>
          </p:cNvPr>
          <p:cNvCxnSpPr/>
          <p:nvPr/>
        </p:nvCxnSpPr>
        <p:spPr>
          <a:xfrm>
            <a:off x="9282125" y="2645366"/>
            <a:ext cx="200777" cy="0"/>
          </a:xfrm>
          <a:prstGeom prst="line">
            <a:avLst/>
          </a:prstGeom>
          <a:ln w="19050">
            <a:solidFill>
              <a:srgbClr val="0099CC"/>
            </a:solidFill>
            <a:tailEnd type="none"/>
          </a:ln>
        </p:spPr>
        <p:style>
          <a:lnRef idx="1">
            <a:schemeClr val="accent1"/>
          </a:lnRef>
          <a:fillRef idx="0">
            <a:schemeClr val="accent1"/>
          </a:fillRef>
          <a:effectRef idx="0">
            <a:schemeClr val="accent1"/>
          </a:effectRef>
          <a:fontRef idx="minor">
            <a:schemeClr val="tx1"/>
          </a:fontRef>
        </p:style>
      </p:cxnSp>
      <p:cxnSp>
        <p:nvCxnSpPr>
          <p:cNvPr id="1245" name="Connecteur droit 1244">
            <a:extLst>
              <a:ext uri="{FF2B5EF4-FFF2-40B4-BE49-F238E27FC236}">
                <a16:creationId xmlns:a16="http://schemas.microsoft.com/office/drawing/2014/main" id="{EB430894-064C-E9E2-99A2-C69FA686C59B}"/>
              </a:ext>
            </a:extLst>
          </p:cNvPr>
          <p:cNvCxnSpPr/>
          <p:nvPr/>
        </p:nvCxnSpPr>
        <p:spPr>
          <a:xfrm>
            <a:off x="9282125" y="2798160"/>
            <a:ext cx="200777" cy="0"/>
          </a:xfrm>
          <a:prstGeom prst="line">
            <a:avLst/>
          </a:prstGeom>
          <a:ln w="19050">
            <a:solidFill>
              <a:srgbClr val="FF9A02"/>
            </a:solidFill>
            <a:tailEnd type="none"/>
          </a:ln>
        </p:spPr>
        <p:style>
          <a:lnRef idx="1">
            <a:schemeClr val="accent1"/>
          </a:lnRef>
          <a:fillRef idx="0">
            <a:schemeClr val="accent1"/>
          </a:fillRef>
          <a:effectRef idx="0">
            <a:schemeClr val="accent1"/>
          </a:effectRef>
          <a:fontRef idx="minor">
            <a:schemeClr val="tx1"/>
          </a:fontRef>
        </p:style>
      </p:cxnSp>
      <p:cxnSp>
        <p:nvCxnSpPr>
          <p:cNvPr id="1246" name="Connecteur droit 1245">
            <a:extLst>
              <a:ext uri="{FF2B5EF4-FFF2-40B4-BE49-F238E27FC236}">
                <a16:creationId xmlns:a16="http://schemas.microsoft.com/office/drawing/2014/main" id="{DBD95A7A-E722-0A44-C836-742B93D89BCB}"/>
              </a:ext>
            </a:extLst>
          </p:cNvPr>
          <p:cNvCxnSpPr/>
          <p:nvPr/>
        </p:nvCxnSpPr>
        <p:spPr>
          <a:xfrm>
            <a:off x="9282125" y="2942711"/>
            <a:ext cx="200777" cy="0"/>
          </a:xfrm>
          <a:prstGeom prst="line">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247" name="ZoneTexte 1246">
            <a:extLst>
              <a:ext uri="{FF2B5EF4-FFF2-40B4-BE49-F238E27FC236}">
                <a16:creationId xmlns:a16="http://schemas.microsoft.com/office/drawing/2014/main" id="{D3799150-80D7-FCF9-ADC6-8A8F24B61884}"/>
              </a:ext>
            </a:extLst>
          </p:cNvPr>
          <p:cNvSpPr txBox="1"/>
          <p:nvPr/>
        </p:nvSpPr>
        <p:spPr>
          <a:xfrm>
            <a:off x="7690388" y="2073153"/>
            <a:ext cx="2942840" cy="32028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a:ea typeface="+mn-ea"/>
                <a:cs typeface="+mn-cs"/>
              </a:rPr>
              <a:t>Overall survival newly diagnosed AML (N=97)</a:t>
            </a:r>
          </a:p>
        </p:txBody>
      </p:sp>
      <p:sp>
        <p:nvSpPr>
          <p:cNvPr id="1248" name="ZoneTexte 1247">
            <a:extLst>
              <a:ext uri="{FF2B5EF4-FFF2-40B4-BE49-F238E27FC236}">
                <a16:creationId xmlns:a16="http://schemas.microsoft.com/office/drawing/2014/main" id="{D92F04B7-9681-AE5F-B520-84E912397B27}"/>
              </a:ext>
            </a:extLst>
          </p:cNvPr>
          <p:cNvSpPr txBox="1"/>
          <p:nvPr/>
        </p:nvSpPr>
        <p:spPr>
          <a:xfrm>
            <a:off x="7673716" y="2258177"/>
            <a:ext cx="1988587" cy="30248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a:rPr>
              <a:t>(de novo AML + untreated </a:t>
            </a:r>
            <a:r>
              <a:rPr lang="en-US" sz="1100" dirty="0" err="1">
                <a:latin typeface="Calibri" panose="020F0502020204030204"/>
              </a:rPr>
              <a:t>sAML</a:t>
            </a:r>
            <a:r>
              <a:rPr lang="en-US" sz="1100" dirty="0">
                <a:latin typeface="Calibri" panose="020F0502020204030204"/>
              </a:rPr>
              <a:t>)</a:t>
            </a:r>
            <a:endParaRPr kumimoji="0" lang="en-US" sz="1100" i="0" u="none" strike="noStrike" kern="1200" cap="none" spc="0" normalizeH="0" baseline="0" noProof="0" dirty="0">
              <a:ln>
                <a:noFill/>
              </a:ln>
              <a:effectLst/>
              <a:uLnTx/>
              <a:uFillTx/>
              <a:latin typeface="Calibri" panose="020F0502020204030204"/>
              <a:ea typeface="+mn-ea"/>
              <a:cs typeface="+mn-cs"/>
            </a:endParaRPr>
          </a:p>
        </p:txBody>
      </p:sp>
      <p:sp>
        <p:nvSpPr>
          <p:cNvPr id="1250" name="ZoneTexte 1249">
            <a:extLst>
              <a:ext uri="{FF2B5EF4-FFF2-40B4-BE49-F238E27FC236}">
                <a16:creationId xmlns:a16="http://schemas.microsoft.com/office/drawing/2014/main" id="{60DA54A4-5861-9215-59B1-D073B3D54443}"/>
              </a:ext>
            </a:extLst>
          </p:cNvPr>
          <p:cNvSpPr txBox="1"/>
          <p:nvPr/>
        </p:nvSpPr>
        <p:spPr>
          <a:xfrm>
            <a:off x="6906588" y="5190767"/>
            <a:ext cx="816249" cy="507831"/>
          </a:xfrm>
          <a:prstGeom prst="rect">
            <a:avLst/>
          </a:prstGeom>
          <a:noFill/>
        </p:spPr>
        <p:txBody>
          <a:bodyPr wrap="none" rtlCol="0">
            <a:spAutoFit/>
          </a:bodyPr>
          <a:lstStyle/>
          <a:p>
            <a:pPr algn="r"/>
            <a:r>
              <a:rPr lang="fr-FR" sz="900" b="1" dirty="0">
                <a:solidFill>
                  <a:srgbClr val="0099CC"/>
                </a:solidFill>
              </a:rPr>
              <a:t>Favorable</a:t>
            </a:r>
          </a:p>
          <a:p>
            <a:pPr algn="r"/>
            <a:r>
              <a:rPr lang="fr-FR" sz="900" b="1" dirty="0" err="1">
                <a:solidFill>
                  <a:srgbClr val="FF9A02"/>
                </a:solidFill>
              </a:rPr>
              <a:t>Intermediate</a:t>
            </a:r>
            <a:endParaRPr lang="fr-FR" sz="900" b="1" dirty="0">
              <a:solidFill>
                <a:srgbClr val="FF9A02"/>
              </a:solidFill>
            </a:endParaRPr>
          </a:p>
          <a:p>
            <a:pPr algn="r"/>
            <a:r>
              <a:rPr lang="fr-FR" sz="900" b="1" dirty="0">
                <a:solidFill>
                  <a:srgbClr val="C00000"/>
                </a:solidFill>
              </a:rPr>
              <a:t>Adverse</a:t>
            </a:r>
          </a:p>
        </p:txBody>
      </p:sp>
    </p:spTree>
    <p:extLst>
      <p:ext uri="{BB962C8B-B14F-4D97-AF65-F5344CB8AC3E}">
        <p14:creationId xmlns:p14="http://schemas.microsoft.com/office/powerpoint/2010/main" val="3881994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AA87AED-8E54-1E80-BF94-F938C53AC2DA}"/>
              </a:ext>
            </a:extLst>
          </p:cNvPr>
          <p:cNvSpPr txBox="1">
            <a:spLocks noChangeArrowheads="1"/>
          </p:cNvSpPr>
          <p:nvPr/>
        </p:nvSpPr>
        <p:spPr bwMode="auto">
          <a:xfrm>
            <a:off x="9275111" y="6538230"/>
            <a:ext cx="2916889"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Toboll</a:t>
            </a:r>
            <a:r>
              <a:rPr kumimoji="0" lang="en-US" sz="1200" b="0" i="1" u="none" strike="noStrike" kern="1200" cap="none" spc="0" normalizeH="0" baseline="0" noProof="0" dirty="0">
                <a:ln>
                  <a:noFill/>
                </a:ln>
                <a:solidFill>
                  <a:prstClr val="black"/>
                </a:solidFill>
                <a:effectLst/>
                <a:uLnTx/>
                <a:uFillTx/>
                <a:latin typeface="Calibri"/>
                <a:ea typeface="+mn-ea"/>
                <a:cs typeface="+mn-cs"/>
              </a:rPr>
              <a:t> Soresen A-L, abstract S129</a:t>
            </a:r>
          </a:p>
        </p:txBody>
      </p:sp>
      <p:sp>
        <p:nvSpPr>
          <p:cNvPr id="6" name="Titre 5">
            <a:extLst>
              <a:ext uri="{FF2B5EF4-FFF2-40B4-BE49-F238E27FC236}">
                <a16:creationId xmlns:a16="http://schemas.microsoft.com/office/drawing/2014/main" id="{94996F7B-09A0-B0D7-BF90-537A38F57B6E}"/>
              </a:ext>
            </a:extLst>
          </p:cNvPr>
          <p:cNvSpPr>
            <a:spLocks noGrp="1"/>
          </p:cNvSpPr>
          <p:nvPr>
            <p:ph type="title"/>
          </p:nvPr>
        </p:nvSpPr>
        <p:spPr/>
        <p:txBody>
          <a:bodyPr/>
          <a:lstStyle/>
          <a:p>
            <a:r>
              <a:rPr lang="fr-FR" dirty="0"/>
              <a:t>LD-VENEX: </a:t>
            </a:r>
            <a:r>
              <a:rPr lang="fr-FR" dirty="0" err="1"/>
              <a:t>Reduced</a:t>
            </a:r>
            <a:r>
              <a:rPr lang="fr-FR" dirty="0"/>
              <a:t>-Duration VEN + AZA in AML in de novo AML, </a:t>
            </a:r>
            <a:r>
              <a:rPr lang="fr-FR" dirty="0" err="1"/>
              <a:t>secondary</a:t>
            </a:r>
            <a:r>
              <a:rPr lang="fr-FR" dirty="0"/>
              <a:t> AML and RR AML </a:t>
            </a:r>
            <a:r>
              <a:rPr lang="fr-FR" i="1" dirty="0"/>
              <a:t>(5)</a:t>
            </a:r>
            <a:endParaRPr lang="fr-FR" dirty="0"/>
          </a:p>
        </p:txBody>
      </p:sp>
      <p:sp>
        <p:nvSpPr>
          <p:cNvPr id="7" name="Espace réservé du texte 6">
            <a:extLst>
              <a:ext uri="{FF2B5EF4-FFF2-40B4-BE49-F238E27FC236}">
                <a16:creationId xmlns:a16="http://schemas.microsoft.com/office/drawing/2014/main" id="{3B96C7A6-B668-44C3-C94B-3590744A3EE4}"/>
              </a:ext>
            </a:extLst>
          </p:cNvPr>
          <p:cNvSpPr>
            <a:spLocks noGrp="1"/>
          </p:cNvSpPr>
          <p:nvPr>
            <p:ph type="body" sz="quarter" idx="10"/>
          </p:nvPr>
        </p:nvSpPr>
        <p:spPr>
          <a:xfrm>
            <a:off x="234950" y="2551520"/>
            <a:ext cx="11722100" cy="3687572"/>
          </a:xfrm>
        </p:spPr>
        <p:txBody>
          <a:bodyPr>
            <a:normAutofit lnSpcReduction="10000"/>
          </a:bodyPr>
          <a:lstStyle/>
          <a:p>
            <a:r>
              <a:rPr lang="fr-FR" dirty="0"/>
              <a:t>In the prospective LD-</a:t>
            </a:r>
            <a:r>
              <a:rPr lang="fr-FR" dirty="0" err="1"/>
              <a:t>VenEx</a:t>
            </a:r>
            <a:r>
              <a:rPr lang="fr-FR" dirty="0"/>
              <a:t> trial </a:t>
            </a:r>
            <a:r>
              <a:rPr lang="fr-FR" dirty="0" err="1"/>
              <a:t>efficacy</a:t>
            </a:r>
            <a:r>
              <a:rPr lang="fr-FR" dirty="0"/>
              <a:t> of VEN/AZA </a:t>
            </a:r>
            <a:r>
              <a:rPr lang="fr-FR" dirty="0" err="1"/>
              <a:t>with</a:t>
            </a:r>
            <a:r>
              <a:rPr lang="fr-FR" dirty="0"/>
              <a:t> </a:t>
            </a:r>
            <a:r>
              <a:rPr lang="fr-FR" dirty="0" err="1"/>
              <a:t>reduced</a:t>
            </a:r>
            <a:r>
              <a:rPr lang="fr-FR" dirty="0"/>
              <a:t> duration of </a:t>
            </a:r>
            <a:r>
              <a:rPr lang="fr-FR" dirty="0" err="1"/>
              <a:t>venetoclax</a:t>
            </a:r>
            <a:r>
              <a:rPr lang="fr-FR" dirty="0"/>
              <a:t> 14 </a:t>
            </a:r>
            <a:r>
              <a:rPr lang="fr-FR" dirty="0" err="1"/>
              <a:t>days</a:t>
            </a:r>
            <a:r>
              <a:rPr lang="fr-FR" dirty="0"/>
              <a:t> &gt; 7 </a:t>
            </a:r>
            <a:r>
              <a:rPr lang="fr-FR" dirty="0" err="1"/>
              <a:t>days</a:t>
            </a:r>
            <a:r>
              <a:rPr lang="fr-FR" dirty="0"/>
              <a:t> </a:t>
            </a:r>
            <a:r>
              <a:rPr lang="fr-FR" dirty="0" err="1"/>
              <a:t>after</a:t>
            </a:r>
            <a:r>
              <a:rPr lang="fr-FR" dirty="0"/>
              <a:t> blast clearance </a:t>
            </a:r>
            <a:r>
              <a:rPr lang="fr-FR" dirty="0" err="1"/>
              <a:t>is</a:t>
            </a:r>
            <a:r>
              <a:rPr lang="fr-FR" dirty="0"/>
              <a:t> comparable to </a:t>
            </a:r>
            <a:r>
              <a:rPr lang="fr-FR" dirty="0" err="1"/>
              <a:t>labelled</a:t>
            </a:r>
            <a:r>
              <a:rPr lang="fr-FR" dirty="0"/>
              <a:t> dose in </a:t>
            </a:r>
            <a:r>
              <a:rPr lang="fr-FR" dirty="0" err="1"/>
              <a:t>both</a:t>
            </a:r>
            <a:r>
              <a:rPr lang="fr-FR" dirty="0"/>
              <a:t> </a:t>
            </a:r>
            <a:r>
              <a:rPr lang="fr-FR" dirty="0" err="1"/>
              <a:t>frontline</a:t>
            </a:r>
            <a:r>
              <a:rPr lang="fr-FR" dirty="0"/>
              <a:t> and R/R settings</a:t>
            </a:r>
          </a:p>
          <a:p>
            <a:pPr lvl="1"/>
            <a:r>
              <a:rPr lang="fr-FR" dirty="0"/>
              <a:t>﻿﻿De novo AML : </a:t>
            </a:r>
            <a:r>
              <a:rPr lang="fr-FR" dirty="0" err="1"/>
              <a:t>CRc</a:t>
            </a:r>
            <a:r>
              <a:rPr lang="fr-FR" dirty="0"/>
              <a:t> 70%, </a:t>
            </a:r>
            <a:r>
              <a:rPr lang="fr-FR" dirty="0" err="1"/>
              <a:t>median</a:t>
            </a:r>
            <a:r>
              <a:rPr lang="fr-FR" dirty="0"/>
              <a:t> OS 15.5 </a:t>
            </a:r>
            <a:r>
              <a:rPr lang="fr-FR" dirty="0" err="1"/>
              <a:t>months</a:t>
            </a:r>
            <a:endParaRPr lang="fr-FR" dirty="0"/>
          </a:p>
          <a:p>
            <a:pPr lvl="1"/>
            <a:r>
              <a:rPr lang="fr-FR" dirty="0"/>
              <a:t>﻿﻿</a:t>
            </a:r>
            <a:r>
              <a:rPr lang="fr-FR" dirty="0" err="1"/>
              <a:t>Secondary</a:t>
            </a:r>
            <a:r>
              <a:rPr lang="fr-FR" dirty="0"/>
              <a:t> AML: </a:t>
            </a:r>
            <a:r>
              <a:rPr lang="fr-FR" dirty="0" err="1"/>
              <a:t>CRc</a:t>
            </a:r>
            <a:r>
              <a:rPr lang="fr-FR" dirty="0"/>
              <a:t> 52%, </a:t>
            </a:r>
            <a:r>
              <a:rPr lang="fr-FR" dirty="0" err="1"/>
              <a:t>median</a:t>
            </a:r>
            <a:r>
              <a:rPr lang="fr-FR" dirty="0"/>
              <a:t> OS 13.0 </a:t>
            </a:r>
            <a:r>
              <a:rPr lang="fr-FR" dirty="0" err="1"/>
              <a:t>months</a:t>
            </a:r>
            <a:endParaRPr lang="fr-FR" dirty="0"/>
          </a:p>
          <a:p>
            <a:pPr lvl="1"/>
            <a:r>
              <a:rPr lang="fr-FR" dirty="0"/>
              <a:t>﻿﻿</a:t>
            </a:r>
            <a:r>
              <a:rPr lang="fr-FR" dirty="0" err="1"/>
              <a:t>Relapsed</a:t>
            </a:r>
            <a:r>
              <a:rPr lang="fr-FR" dirty="0"/>
              <a:t>/</a:t>
            </a:r>
            <a:r>
              <a:rPr lang="fr-FR" dirty="0" err="1"/>
              <a:t>refractory</a:t>
            </a:r>
            <a:r>
              <a:rPr lang="fr-FR" dirty="0"/>
              <a:t> AML: </a:t>
            </a:r>
            <a:r>
              <a:rPr lang="fr-FR" dirty="0" err="1"/>
              <a:t>CRc</a:t>
            </a:r>
            <a:r>
              <a:rPr lang="fr-FR" dirty="0"/>
              <a:t> 64%, </a:t>
            </a:r>
            <a:r>
              <a:rPr lang="fr-FR" dirty="0" err="1"/>
              <a:t>median</a:t>
            </a:r>
            <a:r>
              <a:rPr lang="fr-FR" dirty="0"/>
              <a:t> OS 13.0 </a:t>
            </a:r>
            <a:r>
              <a:rPr lang="fr-FR" dirty="0" err="1"/>
              <a:t>months</a:t>
            </a:r>
            <a:endParaRPr lang="fr-FR" dirty="0"/>
          </a:p>
          <a:p>
            <a:pPr>
              <a:buFont typeface="Letra del sistema regular"/>
              <a:buChar char="*"/>
            </a:pPr>
            <a:r>
              <a:rPr lang="es-ES" dirty="0" err="1">
                <a:solidFill>
                  <a:srgbClr val="C00000"/>
                </a:solidFill>
              </a:rPr>
              <a:t>However</a:t>
            </a:r>
            <a:r>
              <a:rPr lang="es-ES" dirty="0">
                <a:solidFill>
                  <a:srgbClr val="C00000"/>
                </a:solidFill>
              </a:rPr>
              <a:t>, </a:t>
            </a:r>
            <a:r>
              <a:rPr lang="es-ES" dirty="0" err="1">
                <a:solidFill>
                  <a:srgbClr val="C00000"/>
                </a:solidFill>
              </a:rPr>
              <a:t>this</a:t>
            </a:r>
            <a:r>
              <a:rPr lang="es-ES" dirty="0">
                <a:solidFill>
                  <a:srgbClr val="C00000"/>
                </a:solidFill>
              </a:rPr>
              <a:t> </a:t>
            </a:r>
            <a:r>
              <a:rPr lang="es-ES" dirty="0" err="1">
                <a:solidFill>
                  <a:srgbClr val="C00000"/>
                </a:solidFill>
              </a:rPr>
              <a:t>may</a:t>
            </a:r>
            <a:r>
              <a:rPr lang="es-ES" dirty="0">
                <a:solidFill>
                  <a:srgbClr val="C00000"/>
                </a:solidFill>
              </a:rPr>
              <a:t> </a:t>
            </a:r>
            <a:r>
              <a:rPr lang="es-ES" dirty="0" err="1">
                <a:solidFill>
                  <a:srgbClr val="C00000"/>
                </a:solidFill>
              </a:rPr>
              <a:t>not</a:t>
            </a:r>
            <a:r>
              <a:rPr lang="es-ES" dirty="0">
                <a:solidFill>
                  <a:srgbClr val="C00000"/>
                </a:solidFill>
              </a:rPr>
              <a:t> </a:t>
            </a:r>
            <a:r>
              <a:rPr lang="es-ES" dirty="0" err="1">
                <a:solidFill>
                  <a:srgbClr val="C00000"/>
                </a:solidFill>
              </a:rPr>
              <a:t>hold</a:t>
            </a:r>
            <a:r>
              <a:rPr lang="es-ES" dirty="0">
                <a:solidFill>
                  <a:srgbClr val="C00000"/>
                </a:solidFill>
              </a:rPr>
              <a:t> true </a:t>
            </a:r>
            <a:r>
              <a:rPr lang="es-ES" dirty="0" err="1">
                <a:solidFill>
                  <a:srgbClr val="C00000"/>
                </a:solidFill>
              </a:rPr>
              <a:t>for</a:t>
            </a:r>
            <a:r>
              <a:rPr lang="es-ES" dirty="0">
                <a:solidFill>
                  <a:srgbClr val="C00000"/>
                </a:solidFill>
              </a:rPr>
              <a:t> </a:t>
            </a:r>
            <a:r>
              <a:rPr lang="es-ES" dirty="0" err="1">
                <a:solidFill>
                  <a:srgbClr val="C00000"/>
                </a:solidFill>
              </a:rPr>
              <a:t>the</a:t>
            </a:r>
            <a:r>
              <a:rPr lang="es-ES" dirty="0">
                <a:solidFill>
                  <a:srgbClr val="C00000"/>
                </a:solidFill>
              </a:rPr>
              <a:t> favorable </a:t>
            </a:r>
            <a:r>
              <a:rPr lang="es-ES" dirty="0" err="1">
                <a:solidFill>
                  <a:srgbClr val="C00000"/>
                </a:solidFill>
              </a:rPr>
              <a:t>group</a:t>
            </a:r>
            <a:r>
              <a:rPr lang="es-ES" dirty="0">
                <a:solidFill>
                  <a:srgbClr val="C00000"/>
                </a:solidFill>
              </a:rPr>
              <a:t>, </a:t>
            </a:r>
            <a:r>
              <a:rPr lang="es-ES" dirty="0" err="1">
                <a:solidFill>
                  <a:srgbClr val="C00000"/>
                </a:solidFill>
              </a:rPr>
              <a:t>which</a:t>
            </a:r>
            <a:r>
              <a:rPr lang="es-ES" dirty="0">
                <a:solidFill>
                  <a:srgbClr val="C00000"/>
                </a:solidFill>
              </a:rPr>
              <a:t> </a:t>
            </a:r>
            <a:r>
              <a:rPr lang="es-ES" dirty="0" err="1">
                <a:solidFill>
                  <a:srgbClr val="C00000"/>
                </a:solidFill>
              </a:rPr>
              <a:t>showed</a:t>
            </a:r>
            <a:r>
              <a:rPr lang="es-ES" dirty="0">
                <a:solidFill>
                  <a:srgbClr val="C00000"/>
                </a:solidFill>
              </a:rPr>
              <a:t> a </a:t>
            </a:r>
            <a:r>
              <a:rPr lang="es-ES" dirty="0" err="1">
                <a:solidFill>
                  <a:srgbClr val="C00000"/>
                </a:solidFill>
              </a:rPr>
              <a:t>significantly</a:t>
            </a:r>
            <a:r>
              <a:rPr lang="es-ES" dirty="0">
                <a:solidFill>
                  <a:srgbClr val="C00000"/>
                </a:solidFill>
              </a:rPr>
              <a:t> </a:t>
            </a:r>
            <a:r>
              <a:rPr lang="es-ES" dirty="0" err="1">
                <a:solidFill>
                  <a:srgbClr val="C00000"/>
                </a:solidFill>
              </a:rPr>
              <a:t>lower</a:t>
            </a:r>
            <a:r>
              <a:rPr lang="es-ES" dirty="0">
                <a:solidFill>
                  <a:srgbClr val="C00000"/>
                </a:solidFill>
              </a:rPr>
              <a:t> OS </a:t>
            </a:r>
            <a:r>
              <a:rPr lang="es-ES" dirty="0" err="1">
                <a:solidFill>
                  <a:srgbClr val="C00000"/>
                </a:solidFill>
              </a:rPr>
              <a:t>than</a:t>
            </a:r>
            <a:r>
              <a:rPr lang="es-ES" dirty="0">
                <a:solidFill>
                  <a:srgbClr val="C00000"/>
                </a:solidFill>
              </a:rPr>
              <a:t> </a:t>
            </a:r>
            <a:r>
              <a:rPr lang="es-ES" dirty="0" err="1">
                <a:solidFill>
                  <a:srgbClr val="C00000"/>
                </a:solidFill>
              </a:rPr>
              <a:t>expected</a:t>
            </a:r>
            <a:r>
              <a:rPr lang="es-ES" dirty="0">
                <a:solidFill>
                  <a:srgbClr val="C00000"/>
                </a:solidFill>
              </a:rPr>
              <a:t>, </a:t>
            </a:r>
            <a:r>
              <a:rPr lang="es-ES" dirty="0" err="1">
                <a:solidFill>
                  <a:srgbClr val="C00000"/>
                </a:solidFill>
              </a:rPr>
              <a:t>possibly</a:t>
            </a:r>
            <a:r>
              <a:rPr lang="es-ES" dirty="0">
                <a:solidFill>
                  <a:srgbClr val="C00000"/>
                </a:solidFill>
              </a:rPr>
              <a:t> </a:t>
            </a:r>
            <a:r>
              <a:rPr lang="es-ES" dirty="0" err="1">
                <a:solidFill>
                  <a:srgbClr val="C00000"/>
                </a:solidFill>
              </a:rPr>
              <a:t>due</a:t>
            </a:r>
            <a:r>
              <a:rPr lang="es-ES" dirty="0">
                <a:solidFill>
                  <a:srgbClr val="C00000"/>
                </a:solidFill>
              </a:rPr>
              <a:t> </a:t>
            </a:r>
            <a:r>
              <a:rPr lang="es-ES" dirty="0" err="1">
                <a:solidFill>
                  <a:srgbClr val="C00000"/>
                </a:solidFill>
              </a:rPr>
              <a:t>to</a:t>
            </a:r>
            <a:r>
              <a:rPr lang="es-ES" dirty="0">
                <a:solidFill>
                  <a:srgbClr val="C00000"/>
                </a:solidFill>
              </a:rPr>
              <a:t> </a:t>
            </a:r>
            <a:r>
              <a:rPr lang="es-ES" dirty="0" err="1">
                <a:solidFill>
                  <a:srgbClr val="C00000"/>
                </a:solidFill>
              </a:rPr>
              <a:t>the</a:t>
            </a:r>
            <a:r>
              <a:rPr lang="es-ES" dirty="0">
                <a:solidFill>
                  <a:srgbClr val="C00000"/>
                </a:solidFill>
              </a:rPr>
              <a:t> </a:t>
            </a:r>
            <a:r>
              <a:rPr lang="es-ES" dirty="0" err="1">
                <a:solidFill>
                  <a:srgbClr val="C00000"/>
                </a:solidFill>
              </a:rPr>
              <a:t>reduced</a:t>
            </a:r>
            <a:r>
              <a:rPr lang="es-ES" dirty="0">
                <a:solidFill>
                  <a:srgbClr val="C00000"/>
                </a:solidFill>
              </a:rPr>
              <a:t> </a:t>
            </a:r>
            <a:r>
              <a:rPr lang="es-ES" dirty="0" err="1">
                <a:solidFill>
                  <a:srgbClr val="C00000"/>
                </a:solidFill>
              </a:rPr>
              <a:t>duration</a:t>
            </a:r>
            <a:r>
              <a:rPr lang="es-ES" dirty="0">
                <a:solidFill>
                  <a:srgbClr val="C00000"/>
                </a:solidFill>
              </a:rPr>
              <a:t> </a:t>
            </a:r>
            <a:r>
              <a:rPr lang="es-ES" dirty="0" err="1">
                <a:solidFill>
                  <a:srgbClr val="C00000"/>
                </a:solidFill>
              </a:rPr>
              <a:t>of</a:t>
            </a:r>
            <a:r>
              <a:rPr lang="es-ES" dirty="0">
                <a:solidFill>
                  <a:srgbClr val="C00000"/>
                </a:solidFill>
              </a:rPr>
              <a:t> </a:t>
            </a:r>
            <a:r>
              <a:rPr lang="es-ES" dirty="0" err="1">
                <a:solidFill>
                  <a:srgbClr val="C00000"/>
                </a:solidFill>
              </a:rPr>
              <a:t>venetoclax</a:t>
            </a:r>
            <a:r>
              <a:rPr lang="es-ES" dirty="0">
                <a:solidFill>
                  <a:srgbClr val="C00000"/>
                </a:solidFill>
              </a:rPr>
              <a:t> </a:t>
            </a:r>
            <a:r>
              <a:rPr lang="es-ES" dirty="0" err="1">
                <a:solidFill>
                  <a:srgbClr val="C00000"/>
                </a:solidFill>
              </a:rPr>
              <a:t>exposure</a:t>
            </a:r>
            <a:r>
              <a:rPr lang="es-ES" dirty="0">
                <a:solidFill>
                  <a:srgbClr val="C00000"/>
                </a:solidFill>
              </a:rPr>
              <a:t>.</a:t>
            </a:r>
          </a:p>
          <a:p>
            <a:pPr marL="457200" lvl="1" indent="0">
              <a:buNone/>
            </a:pPr>
            <a:endParaRPr lang="fr-FR" dirty="0"/>
          </a:p>
          <a:p>
            <a:pPr marL="457200" lvl="1" indent="0">
              <a:buNone/>
            </a:pPr>
            <a:endParaRPr lang="fr-FR" dirty="0"/>
          </a:p>
          <a:p>
            <a:r>
              <a:rPr lang="fr-FR" dirty="0"/>
              <a:t>﻿﻿﻿﻿</a:t>
            </a:r>
            <a:r>
              <a:rPr lang="fr-FR" dirty="0" err="1"/>
              <a:t>Treatment</a:t>
            </a:r>
            <a:r>
              <a:rPr lang="fr-FR" dirty="0"/>
              <a:t> </a:t>
            </a:r>
            <a:r>
              <a:rPr lang="fr-FR" dirty="0" err="1"/>
              <a:t>was</a:t>
            </a:r>
            <a:r>
              <a:rPr lang="fr-FR" dirty="0"/>
              <a:t> </a:t>
            </a:r>
            <a:r>
              <a:rPr lang="fr-FR" dirty="0" err="1"/>
              <a:t>safely</a:t>
            </a:r>
            <a:r>
              <a:rPr lang="fr-FR" dirty="0"/>
              <a:t> </a:t>
            </a:r>
            <a:r>
              <a:rPr lang="fr-FR" dirty="0" err="1"/>
              <a:t>administered</a:t>
            </a:r>
            <a:r>
              <a:rPr lang="fr-FR" dirty="0"/>
              <a:t> in the </a:t>
            </a:r>
            <a:r>
              <a:rPr lang="fr-FR" dirty="0" err="1"/>
              <a:t>outpatient</a:t>
            </a:r>
            <a:r>
              <a:rPr lang="fr-FR" dirty="0"/>
              <a:t> setting, </a:t>
            </a:r>
            <a:r>
              <a:rPr lang="fr-FR" dirty="0" err="1"/>
              <a:t>also</a:t>
            </a:r>
            <a:r>
              <a:rPr lang="fr-FR" dirty="0"/>
              <a:t> </a:t>
            </a:r>
            <a:r>
              <a:rPr lang="fr-FR" dirty="0" err="1"/>
              <a:t>during</a:t>
            </a:r>
            <a:r>
              <a:rPr lang="fr-FR" dirty="0"/>
              <a:t> cycle 1</a:t>
            </a:r>
          </a:p>
          <a:p>
            <a:r>
              <a:rPr lang="fr-FR" dirty="0"/>
              <a:t>﻿﻿</a:t>
            </a:r>
            <a:r>
              <a:rPr lang="fr-FR" dirty="0" err="1"/>
              <a:t>Significant</a:t>
            </a:r>
            <a:r>
              <a:rPr lang="fr-FR" dirty="0"/>
              <a:t> </a:t>
            </a:r>
            <a:r>
              <a:rPr lang="fr-FR" dirty="0" err="1"/>
              <a:t>cost</a:t>
            </a:r>
            <a:r>
              <a:rPr lang="fr-FR" dirty="0"/>
              <a:t> </a:t>
            </a:r>
            <a:r>
              <a:rPr lang="fr-FR" dirty="0" err="1"/>
              <a:t>reduction</a:t>
            </a:r>
            <a:endParaRPr lang="fr-FR" dirty="0"/>
          </a:p>
          <a:p>
            <a:endParaRPr lang="fr-FR" dirty="0"/>
          </a:p>
        </p:txBody>
      </p:sp>
      <p:sp>
        <p:nvSpPr>
          <p:cNvPr id="2" name="ZoneTexte 1">
            <a:extLst>
              <a:ext uri="{FF2B5EF4-FFF2-40B4-BE49-F238E27FC236}">
                <a16:creationId xmlns:a16="http://schemas.microsoft.com/office/drawing/2014/main" id="{CB5BB1E7-D429-F010-3F0B-B679D701A6A1}"/>
              </a:ext>
            </a:extLst>
          </p:cNvPr>
          <p:cNvSpPr txBox="1"/>
          <p:nvPr/>
        </p:nvSpPr>
        <p:spPr>
          <a:xfrm>
            <a:off x="4905313" y="1710514"/>
            <a:ext cx="194957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Conclusions</a:t>
            </a:r>
          </a:p>
        </p:txBody>
      </p:sp>
    </p:spTree>
    <p:extLst>
      <p:ext uri="{BB962C8B-B14F-4D97-AF65-F5344CB8AC3E}">
        <p14:creationId xmlns:p14="http://schemas.microsoft.com/office/powerpoint/2010/main" val="3000750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87ED09B-BD5D-634B-48AE-CF7560F79649}"/>
              </a:ext>
            </a:extLst>
          </p:cNvPr>
          <p:cNvSpPr txBox="1">
            <a:spLocks noChangeArrowheads="1"/>
          </p:cNvSpPr>
          <p:nvPr/>
        </p:nvSpPr>
        <p:spPr bwMode="auto">
          <a:xfrm>
            <a:off x="9812567" y="6538230"/>
            <a:ext cx="2379433"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Isidori</a:t>
            </a:r>
            <a:r>
              <a:rPr kumimoji="0" lang="en-US" sz="1200" b="0" i="1" u="none" strike="noStrike" kern="1200" cap="none" spc="0" normalizeH="0" baseline="0" noProof="0" dirty="0">
                <a:ln>
                  <a:noFill/>
                </a:ln>
                <a:solidFill>
                  <a:prstClr val="black"/>
                </a:solidFill>
                <a:effectLst/>
                <a:uLnTx/>
                <a:uFillTx/>
                <a:latin typeface="Calibri"/>
                <a:ea typeface="+mn-ea"/>
                <a:cs typeface="+mn-cs"/>
              </a:rPr>
              <a:t> A, abstract P</a:t>
            </a:r>
            <a:r>
              <a:rPr lang="en-US" sz="1200" i="1" dirty="0">
                <a:solidFill>
                  <a:prstClr val="black"/>
                </a:solidFill>
                <a:latin typeface="Calibri"/>
              </a:rPr>
              <a:t>F</a:t>
            </a:r>
            <a:r>
              <a:rPr kumimoji="0" lang="en-US" sz="1200" b="0" i="1" u="none" strike="noStrike" kern="1200" cap="none" spc="0" normalizeH="0" baseline="0" noProof="0" dirty="0">
                <a:ln>
                  <a:noFill/>
                </a:ln>
                <a:solidFill>
                  <a:prstClr val="black"/>
                </a:solidFill>
                <a:effectLst/>
                <a:uLnTx/>
                <a:uFillTx/>
                <a:latin typeface="Calibri"/>
                <a:ea typeface="+mn-ea"/>
                <a:cs typeface="+mn-cs"/>
              </a:rPr>
              <a:t>517</a:t>
            </a:r>
          </a:p>
        </p:txBody>
      </p:sp>
      <p:sp>
        <p:nvSpPr>
          <p:cNvPr id="3" name="Titre 2">
            <a:extLst>
              <a:ext uri="{FF2B5EF4-FFF2-40B4-BE49-F238E27FC236}">
                <a16:creationId xmlns:a16="http://schemas.microsoft.com/office/drawing/2014/main" id="{99D71344-A0FD-E608-CC9E-4C15EFC7C817}"/>
              </a:ext>
            </a:extLst>
          </p:cNvPr>
          <p:cNvSpPr>
            <a:spLocks noGrp="1"/>
          </p:cNvSpPr>
          <p:nvPr>
            <p:ph type="title"/>
          </p:nvPr>
        </p:nvSpPr>
        <p:spPr/>
        <p:txBody>
          <a:bodyPr/>
          <a:lstStyle/>
          <a:p>
            <a:r>
              <a:rPr lang="fr-FR" i="1" dirty="0"/>
              <a:t>IDH1</a:t>
            </a:r>
            <a:r>
              <a:rPr lang="fr-FR" dirty="0"/>
              <a:t> </a:t>
            </a:r>
            <a:r>
              <a:rPr lang="fr-FR" dirty="0" err="1"/>
              <a:t>Testing</a:t>
            </a:r>
            <a:r>
              <a:rPr lang="fr-FR" dirty="0"/>
              <a:t> and </a:t>
            </a:r>
            <a:r>
              <a:rPr lang="fr-FR" dirty="0" err="1"/>
              <a:t>Frontline</a:t>
            </a:r>
            <a:r>
              <a:rPr lang="fr-FR" dirty="0"/>
              <a:t> </a:t>
            </a:r>
            <a:r>
              <a:rPr lang="fr-FR" dirty="0" err="1"/>
              <a:t>Treatment</a:t>
            </a:r>
            <a:r>
              <a:rPr lang="fr-FR" dirty="0"/>
              <a:t> Patterns in AML </a:t>
            </a:r>
            <a:r>
              <a:rPr lang="fr-FR" i="1" dirty="0"/>
              <a:t>(1)</a:t>
            </a:r>
          </a:p>
        </p:txBody>
      </p:sp>
      <p:sp>
        <p:nvSpPr>
          <p:cNvPr id="6" name="Espace réservé du texte 5">
            <a:extLst>
              <a:ext uri="{FF2B5EF4-FFF2-40B4-BE49-F238E27FC236}">
                <a16:creationId xmlns:a16="http://schemas.microsoft.com/office/drawing/2014/main" id="{3D5187FF-3850-A55D-028C-64A356464425}"/>
              </a:ext>
            </a:extLst>
          </p:cNvPr>
          <p:cNvSpPr txBox="1">
            <a:spLocks/>
          </p:cNvSpPr>
          <p:nvPr/>
        </p:nvSpPr>
        <p:spPr>
          <a:xfrm>
            <a:off x="234950" y="1790700"/>
            <a:ext cx="5213743" cy="4749800"/>
          </a:xfrm>
          <a:prstGeom prst="rect">
            <a:avLst/>
          </a:prstGeom>
        </p:spPr>
        <p:txBody>
          <a:bodyPr>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2000" b="1" dirty="0">
                <a:solidFill>
                  <a:srgbClr val="C00000"/>
                </a:solidFill>
              </a:rPr>
              <a:t>Aim</a:t>
            </a:r>
          </a:p>
          <a:p>
            <a:pPr lvl="1">
              <a:spcAft>
                <a:spcPts val="300"/>
              </a:spcAft>
            </a:pPr>
            <a:r>
              <a:rPr lang="en-US" sz="1800" dirty="0"/>
              <a:t>To assess real-world </a:t>
            </a:r>
            <a:r>
              <a:rPr lang="en-US" sz="1800" i="1" dirty="0"/>
              <a:t>IDH1</a:t>
            </a:r>
            <a:r>
              <a:rPr lang="en-US" sz="1800" dirty="0"/>
              <a:t> testing practices in patients with AML ineligible for intensive therapy and receiving first-line (1L) treatment across Europe (France, Germany, Italy, Spain, and the UK).</a:t>
            </a:r>
          </a:p>
          <a:p>
            <a:pPr lvl="1">
              <a:spcAft>
                <a:spcPts val="300"/>
              </a:spcAft>
            </a:pPr>
            <a:r>
              <a:rPr lang="en-US" sz="1800" dirty="0"/>
              <a:t>To evaluate testing technologies, treatment patterns, and physician satisfaction in the treatment of patients with AML ineligible for intensive therapy.</a:t>
            </a:r>
          </a:p>
          <a:p>
            <a:pPr>
              <a:spcAft>
                <a:spcPts val="300"/>
              </a:spcAft>
            </a:pPr>
            <a:r>
              <a:rPr lang="en-US" sz="2000" b="1" dirty="0">
                <a:solidFill>
                  <a:srgbClr val="C00000"/>
                </a:solidFill>
              </a:rPr>
              <a:t>Methods</a:t>
            </a:r>
          </a:p>
          <a:p>
            <a:pPr lvl="1">
              <a:spcAft>
                <a:spcPts val="300"/>
              </a:spcAft>
            </a:pPr>
            <a:r>
              <a:rPr lang="en-US" sz="1800" dirty="0"/>
              <a:t>Retrospective analysis of IQVIA Oncology Dynamics survey data.</a:t>
            </a:r>
          </a:p>
          <a:p>
            <a:pPr lvl="1">
              <a:spcAft>
                <a:spcPts val="300"/>
              </a:spcAft>
            </a:pPr>
            <a:r>
              <a:rPr lang="en-US" sz="1800" dirty="0"/>
              <a:t>Study period: July 2024–June 2025.</a:t>
            </a:r>
          </a:p>
          <a:p>
            <a:pPr>
              <a:spcAft>
                <a:spcPts val="300"/>
              </a:spcAft>
            </a:pPr>
            <a:endParaRPr lang="en-CA" sz="2000" dirty="0"/>
          </a:p>
          <a:p>
            <a:pPr>
              <a:spcAft>
                <a:spcPts val="300"/>
              </a:spcAft>
            </a:pPr>
            <a:endParaRPr lang="en-US" sz="2000" dirty="0"/>
          </a:p>
          <a:p>
            <a:pPr>
              <a:spcAft>
                <a:spcPts val="300"/>
              </a:spcAft>
            </a:pPr>
            <a:endParaRPr lang="fr-FR" sz="2000" dirty="0"/>
          </a:p>
        </p:txBody>
      </p:sp>
      <p:sp>
        <p:nvSpPr>
          <p:cNvPr id="7" name="Espace réservé du texte 5">
            <a:extLst>
              <a:ext uri="{FF2B5EF4-FFF2-40B4-BE49-F238E27FC236}">
                <a16:creationId xmlns:a16="http://schemas.microsoft.com/office/drawing/2014/main" id="{64BD5473-CBB9-3034-0DF1-FA5581CFECD5}"/>
              </a:ext>
            </a:extLst>
          </p:cNvPr>
          <p:cNvSpPr txBox="1">
            <a:spLocks/>
          </p:cNvSpPr>
          <p:nvPr/>
        </p:nvSpPr>
        <p:spPr>
          <a:xfrm>
            <a:off x="5649446" y="1790700"/>
            <a:ext cx="6264368" cy="4749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2200" b="1" dirty="0">
                <a:solidFill>
                  <a:srgbClr val="C00000"/>
                </a:solidFill>
              </a:rPr>
              <a:t>Population: </a:t>
            </a:r>
          </a:p>
          <a:p>
            <a:pPr lvl="1">
              <a:spcAft>
                <a:spcPts val="300"/>
              </a:spcAft>
            </a:pPr>
            <a:r>
              <a:rPr lang="en-US" sz="1900" dirty="0"/>
              <a:t>Patients with AML receiving first-line treatment and ineligible for intensive chemotherapy per ELN-based criteria (age, ECOG PS, comorbidities).</a:t>
            </a:r>
          </a:p>
          <a:p>
            <a:pPr>
              <a:spcAft>
                <a:spcPts val="300"/>
              </a:spcAft>
            </a:pPr>
            <a:r>
              <a:rPr lang="en-US" sz="2200" b="1" dirty="0">
                <a:solidFill>
                  <a:srgbClr val="C00000"/>
                </a:solidFill>
              </a:rPr>
              <a:t>Key outcomes:</a:t>
            </a:r>
          </a:p>
          <a:p>
            <a:pPr lvl="1">
              <a:spcAft>
                <a:spcPts val="300"/>
              </a:spcAft>
            </a:pPr>
            <a:r>
              <a:rPr lang="en-US" sz="1900" i="1" dirty="0"/>
              <a:t>IDH1</a:t>
            </a:r>
            <a:r>
              <a:rPr lang="en-US" sz="1900" dirty="0"/>
              <a:t> testing rates, clinical setting for testing (academic vs. non-academic centers), use of NGS, </a:t>
            </a:r>
            <a:r>
              <a:rPr lang="en-US" sz="1900" i="1" dirty="0"/>
              <a:t>IDH1</a:t>
            </a:r>
            <a:r>
              <a:rPr lang="en-US" sz="1900" dirty="0"/>
              <a:t> mutation positivity, 1L treatment patterns and physician-reported satisfaction </a:t>
            </a:r>
          </a:p>
          <a:p>
            <a:pPr lvl="1">
              <a:spcAft>
                <a:spcPts val="300"/>
              </a:spcAft>
            </a:pPr>
            <a:r>
              <a:rPr lang="en-US" sz="1900" dirty="0"/>
              <a:t>Interpretation of physician-reported satisfaction: less satisfied (score 1-3), neutral (score 4), and more satisfied (score 5-7). </a:t>
            </a:r>
          </a:p>
          <a:p>
            <a:pPr lvl="2">
              <a:spcAft>
                <a:spcPts val="300"/>
              </a:spcAft>
            </a:pPr>
            <a:r>
              <a:rPr lang="en-US" dirty="0"/>
              <a:t>To avoid biasing the response, no guidance was given for the ratings.</a:t>
            </a:r>
          </a:p>
        </p:txBody>
      </p:sp>
    </p:spTree>
    <p:extLst>
      <p:ext uri="{BB962C8B-B14F-4D97-AF65-F5344CB8AC3E}">
        <p14:creationId xmlns:p14="http://schemas.microsoft.com/office/powerpoint/2010/main" val="727644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249FBFC-AFC6-669F-19E1-DC6C7E2E0CAA}"/>
              </a:ext>
            </a:extLst>
          </p:cNvPr>
          <p:cNvSpPr>
            <a:spLocks noGrp="1"/>
          </p:cNvSpPr>
          <p:nvPr>
            <p:ph type="title"/>
          </p:nvPr>
        </p:nvSpPr>
        <p:spPr/>
        <p:txBody>
          <a:bodyPr/>
          <a:lstStyle/>
          <a:p>
            <a:r>
              <a:rPr lang="fr-FR" i="1" dirty="0"/>
              <a:t>IDH1</a:t>
            </a:r>
            <a:r>
              <a:rPr lang="fr-FR" dirty="0"/>
              <a:t> </a:t>
            </a:r>
            <a:r>
              <a:rPr lang="fr-FR" dirty="0" err="1"/>
              <a:t>Testing</a:t>
            </a:r>
            <a:r>
              <a:rPr lang="fr-FR" dirty="0"/>
              <a:t> and </a:t>
            </a:r>
            <a:r>
              <a:rPr lang="fr-FR" dirty="0" err="1"/>
              <a:t>Frontline</a:t>
            </a:r>
            <a:r>
              <a:rPr lang="fr-FR" dirty="0"/>
              <a:t> </a:t>
            </a:r>
            <a:r>
              <a:rPr lang="fr-FR" dirty="0" err="1"/>
              <a:t>Treatment</a:t>
            </a:r>
            <a:r>
              <a:rPr lang="fr-FR" dirty="0"/>
              <a:t> Patterns in AML </a:t>
            </a:r>
            <a:r>
              <a:rPr lang="fr-FR" i="1" dirty="0"/>
              <a:t>(2)</a:t>
            </a:r>
            <a:endParaRPr lang="fr-FR" dirty="0"/>
          </a:p>
        </p:txBody>
      </p:sp>
      <p:sp>
        <p:nvSpPr>
          <p:cNvPr id="7" name="Espace réservé du texte 6">
            <a:extLst>
              <a:ext uri="{FF2B5EF4-FFF2-40B4-BE49-F238E27FC236}">
                <a16:creationId xmlns:a16="http://schemas.microsoft.com/office/drawing/2014/main" id="{5565FCB9-63DA-3A78-3674-41DF7E60C918}"/>
              </a:ext>
            </a:extLst>
          </p:cNvPr>
          <p:cNvSpPr>
            <a:spLocks noGrp="1"/>
          </p:cNvSpPr>
          <p:nvPr>
            <p:ph type="body" sz="quarter" idx="10"/>
          </p:nvPr>
        </p:nvSpPr>
        <p:spPr>
          <a:xfrm>
            <a:off x="234948" y="1790700"/>
            <a:ext cx="5728615" cy="4749800"/>
          </a:xfrm>
        </p:spPr>
        <p:txBody>
          <a:bodyPr>
            <a:normAutofit/>
          </a:bodyPr>
          <a:lstStyle/>
          <a:p>
            <a:pPr marL="0" indent="0" algn="ctr">
              <a:buNone/>
            </a:pPr>
            <a:r>
              <a:rPr lang="en-US" b="1" dirty="0">
                <a:solidFill>
                  <a:srgbClr val="C00000"/>
                </a:solidFill>
              </a:rPr>
              <a:t>Patient Cohort</a:t>
            </a:r>
          </a:p>
          <a:p>
            <a:endParaRPr lang="en-US" sz="2000" dirty="0"/>
          </a:p>
          <a:p>
            <a:r>
              <a:rPr lang="en-US" sz="2000" dirty="0"/>
              <a:t>A total of 1065 patients were included in the study</a:t>
            </a:r>
            <a:br>
              <a:rPr lang="en-US" sz="2000" dirty="0"/>
            </a:br>
            <a:endParaRPr lang="en-US" sz="2000" dirty="0"/>
          </a:p>
          <a:p>
            <a:pPr>
              <a:spcAft>
                <a:spcPts val="600"/>
              </a:spcAft>
            </a:pPr>
            <a:r>
              <a:rPr lang="en-US" sz="2000" dirty="0"/>
              <a:t>Patient distribution:</a:t>
            </a:r>
          </a:p>
          <a:p>
            <a:pPr lvl="1">
              <a:spcAft>
                <a:spcPts val="600"/>
              </a:spcAft>
            </a:pPr>
            <a:r>
              <a:rPr lang="en-US" sz="1800" dirty="0"/>
              <a:t>Italy (333)</a:t>
            </a:r>
          </a:p>
          <a:p>
            <a:pPr lvl="1">
              <a:spcAft>
                <a:spcPts val="600"/>
              </a:spcAft>
            </a:pPr>
            <a:r>
              <a:rPr lang="en-US" sz="1800" dirty="0"/>
              <a:t>Spain (260)</a:t>
            </a:r>
          </a:p>
          <a:p>
            <a:pPr lvl="1">
              <a:spcAft>
                <a:spcPts val="600"/>
              </a:spcAft>
            </a:pPr>
            <a:r>
              <a:rPr lang="en-US" sz="1800" dirty="0"/>
              <a:t>France (182)</a:t>
            </a:r>
          </a:p>
          <a:p>
            <a:pPr lvl="1">
              <a:spcAft>
                <a:spcPts val="600"/>
              </a:spcAft>
            </a:pPr>
            <a:r>
              <a:rPr lang="en-US" sz="1800" dirty="0"/>
              <a:t>Germany (159)</a:t>
            </a:r>
          </a:p>
          <a:p>
            <a:pPr lvl="1">
              <a:spcAft>
                <a:spcPts val="600"/>
              </a:spcAft>
            </a:pPr>
            <a:r>
              <a:rPr lang="en-US" sz="1800" dirty="0"/>
              <a:t>UK (131)</a:t>
            </a:r>
          </a:p>
          <a:p>
            <a:endParaRPr lang="fr-FR" sz="2000" dirty="0"/>
          </a:p>
        </p:txBody>
      </p:sp>
      <p:grpSp>
        <p:nvGrpSpPr>
          <p:cNvPr id="138" name="Groupe 137">
            <a:extLst>
              <a:ext uri="{FF2B5EF4-FFF2-40B4-BE49-F238E27FC236}">
                <a16:creationId xmlns:a16="http://schemas.microsoft.com/office/drawing/2014/main" id="{9B42F57F-7671-D1A6-ECD4-B356B71A4FF4}"/>
              </a:ext>
            </a:extLst>
          </p:cNvPr>
          <p:cNvGrpSpPr/>
          <p:nvPr/>
        </p:nvGrpSpPr>
        <p:grpSpPr>
          <a:xfrm>
            <a:off x="6980599" y="1635125"/>
            <a:ext cx="4113498" cy="4837791"/>
            <a:chOff x="5963563" y="2505868"/>
            <a:chExt cx="3024037" cy="3556501"/>
          </a:xfrm>
        </p:grpSpPr>
        <p:grpSp>
          <p:nvGrpSpPr>
            <p:cNvPr id="8" name="Groupe 7">
              <a:extLst>
                <a:ext uri="{FF2B5EF4-FFF2-40B4-BE49-F238E27FC236}">
                  <a16:creationId xmlns:a16="http://schemas.microsoft.com/office/drawing/2014/main" id="{A588913A-7844-4D20-50A0-65FCE64EB51B}"/>
                </a:ext>
              </a:extLst>
            </p:cNvPr>
            <p:cNvGrpSpPr/>
            <p:nvPr/>
          </p:nvGrpSpPr>
          <p:grpSpPr>
            <a:xfrm>
              <a:off x="5963563" y="2505868"/>
              <a:ext cx="3024037" cy="3556501"/>
              <a:chOff x="153954" y="1516063"/>
              <a:chExt cx="3963987" cy="5145087"/>
            </a:xfrm>
            <a:solidFill>
              <a:schemeClr val="bg1">
                <a:lumMod val="85000"/>
              </a:schemeClr>
            </a:solidFill>
          </p:grpSpPr>
          <p:sp>
            <p:nvSpPr>
              <p:cNvPr id="9" name="Freeform 137">
                <a:extLst>
                  <a:ext uri="{FF2B5EF4-FFF2-40B4-BE49-F238E27FC236}">
                    <a16:creationId xmlns:a16="http://schemas.microsoft.com/office/drawing/2014/main" id="{936C313A-255E-3000-70E5-22733FCB76A7}"/>
                  </a:ext>
                </a:extLst>
              </p:cNvPr>
              <p:cNvSpPr>
                <a:spLocks/>
              </p:cNvSpPr>
              <p:nvPr/>
            </p:nvSpPr>
            <p:spPr bwMode="auto">
              <a:xfrm>
                <a:off x="507966" y="3856038"/>
                <a:ext cx="622300" cy="1176337"/>
              </a:xfrm>
              <a:custGeom>
                <a:avLst/>
                <a:gdLst>
                  <a:gd name="T0" fmla="*/ 78 w 588"/>
                  <a:gd name="T1" fmla="*/ 70 h 1110"/>
                  <a:gd name="T2" fmla="*/ 41 w 588"/>
                  <a:gd name="T3" fmla="*/ 96 h 1110"/>
                  <a:gd name="T4" fmla="*/ 15 w 588"/>
                  <a:gd name="T5" fmla="*/ 118 h 1110"/>
                  <a:gd name="T6" fmla="*/ 29 w 588"/>
                  <a:gd name="T7" fmla="*/ 169 h 1110"/>
                  <a:gd name="T8" fmla="*/ 41 w 588"/>
                  <a:gd name="T9" fmla="*/ 187 h 1110"/>
                  <a:gd name="T10" fmla="*/ 18 w 588"/>
                  <a:gd name="T11" fmla="*/ 232 h 1110"/>
                  <a:gd name="T12" fmla="*/ 8 w 588"/>
                  <a:gd name="T13" fmla="*/ 281 h 1110"/>
                  <a:gd name="T14" fmla="*/ 26 w 588"/>
                  <a:gd name="T15" fmla="*/ 299 h 1110"/>
                  <a:gd name="T16" fmla="*/ 61 w 588"/>
                  <a:gd name="T17" fmla="*/ 291 h 1110"/>
                  <a:gd name="T18" fmla="*/ 44 w 588"/>
                  <a:gd name="T19" fmla="*/ 351 h 1110"/>
                  <a:gd name="T20" fmla="*/ 36 w 588"/>
                  <a:gd name="T21" fmla="*/ 405 h 1110"/>
                  <a:gd name="T22" fmla="*/ 57 w 588"/>
                  <a:gd name="T23" fmla="*/ 398 h 1110"/>
                  <a:gd name="T24" fmla="*/ 66 w 588"/>
                  <a:gd name="T25" fmla="*/ 374 h 1110"/>
                  <a:gd name="T26" fmla="*/ 103 w 588"/>
                  <a:gd name="T27" fmla="*/ 383 h 1110"/>
                  <a:gd name="T28" fmla="*/ 80 w 588"/>
                  <a:gd name="T29" fmla="*/ 473 h 1110"/>
                  <a:gd name="T30" fmla="*/ 71 w 588"/>
                  <a:gd name="T31" fmla="*/ 517 h 1110"/>
                  <a:gd name="T32" fmla="*/ 115 w 588"/>
                  <a:gd name="T33" fmla="*/ 540 h 1110"/>
                  <a:gd name="T34" fmla="*/ 182 w 588"/>
                  <a:gd name="T35" fmla="*/ 509 h 1110"/>
                  <a:gd name="T36" fmla="*/ 196 w 588"/>
                  <a:gd name="T37" fmla="*/ 524 h 1110"/>
                  <a:gd name="T38" fmla="*/ 206 w 588"/>
                  <a:gd name="T39" fmla="*/ 597 h 1110"/>
                  <a:gd name="T40" fmla="*/ 236 w 588"/>
                  <a:gd name="T41" fmla="*/ 624 h 1110"/>
                  <a:gd name="T42" fmla="*/ 231 w 588"/>
                  <a:gd name="T43" fmla="*/ 687 h 1110"/>
                  <a:gd name="T44" fmla="*/ 213 w 588"/>
                  <a:gd name="T45" fmla="*/ 700 h 1110"/>
                  <a:gd name="T46" fmla="*/ 169 w 588"/>
                  <a:gd name="T47" fmla="*/ 707 h 1110"/>
                  <a:gd name="T48" fmla="*/ 132 w 588"/>
                  <a:gd name="T49" fmla="*/ 746 h 1110"/>
                  <a:gd name="T50" fmla="*/ 102 w 588"/>
                  <a:gd name="T51" fmla="*/ 784 h 1110"/>
                  <a:gd name="T52" fmla="*/ 150 w 588"/>
                  <a:gd name="T53" fmla="*/ 807 h 1110"/>
                  <a:gd name="T54" fmla="*/ 83 w 588"/>
                  <a:gd name="T55" fmla="*/ 877 h 1110"/>
                  <a:gd name="T56" fmla="*/ 96 w 588"/>
                  <a:gd name="T57" fmla="*/ 917 h 1110"/>
                  <a:gd name="T58" fmla="*/ 143 w 588"/>
                  <a:gd name="T59" fmla="*/ 900 h 1110"/>
                  <a:gd name="T60" fmla="*/ 170 w 588"/>
                  <a:gd name="T61" fmla="*/ 915 h 1110"/>
                  <a:gd name="T62" fmla="*/ 241 w 588"/>
                  <a:gd name="T63" fmla="*/ 913 h 1110"/>
                  <a:gd name="T64" fmla="*/ 251 w 588"/>
                  <a:gd name="T65" fmla="*/ 929 h 1110"/>
                  <a:gd name="T66" fmla="*/ 156 w 588"/>
                  <a:gd name="T67" fmla="*/ 964 h 1110"/>
                  <a:gd name="T68" fmla="*/ 120 w 588"/>
                  <a:gd name="T69" fmla="*/ 1010 h 1110"/>
                  <a:gd name="T70" fmla="*/ 39 w 588"/>
                  <a:gd name="T71" fmla="*/ 1081 h 1110"/>
                  <a:gd name="T72" fmla="*/ 83 w 588"/>
                  <a:gd name="T73" fmla="*/ 1095 h 1110"/>
                  <a:gd name="T74" fmla="*/ 178 w 588"/>
                  <a:gd name="T75" fmla="*/ 1071 h 1110"/>
                  <a:gd name="T76" fmla="*/ 230 w 588"/>
                  <a:gd name="T77" fmla="*/ 1023 h 1110"/>
                  <a:gd name="T78" fmla="*/ 307 w 588"/>
                  <a:gd name="T79" fmla="*/ 1021 h 1110"/>
                  <a:gd name="T80" fmla="*/ 372 w 588"/>
                  <a:gd name="T81" fmla="*/ 1006 h 1110"/>
                  <a:gd name="T82" fmla="*/ 441 w 588"/>
                  <a:gd name="T83" fmla="*/ 1009 h 1110"/>
                  <a:gd name="T84" fmla="*/ 538 w 588"/>
                  <a:gd name="T85" fmla="*/ 980 h 1110"/>
                  <a:gd name="T86" fmla="*/ 492 w 588"/>
                  <a:gd name="T87" fmla="*/ 939 h 1110"/>
                  <a:gd name="T88" fmla="*/ 513 w 588"/>
                  <a:gd name="T89" fmla="*/ 892 h 1110"/>
                  <a:gd name="T90" fmla="*/ 549 w 588"/>
                  <a:gd name="T91" fmla="*/ 879 h 1110"/>
                  <a:gd name="T92" fmla="*/ 580 w 588"/>
                  <a:gd name="T93" fmla="*/ 807 h 1110"/>
                  <a:gd name="T94" fmla="*/ 450 w 588"/>
                  <a:gd name="T95" fmla="*/ 759 h 1110"/>
                  <a:gd name="T96" fmla="*/ 432 w 588"/>
                  <a:gd name="T97" fmla="*/ 671 h 1110"/>
                  <a:gd name="T98" fmla="*/ 442 w 588"/>
                  <a:gd name="T99" fmla="*/ 640 h 1110"/>
                  <a:gd name="T100" fmla="*/ 407 w 588"/>
                  <a:gd name="T101" fmla="*/ 588 h 1110"/>
                  <a:gd name="T102" fmla="*/ 331 w 588"/>
                  <a:gd name="T103" fmla="*/ 453 h 1110"/>
                  <a:gd name="T104" fmla="*/ 246 w 588"/>
                  <a:gd name="T105" fmla="*/ 364 h 1110"/>
                  <a:gd name="T106" fmla="*/ 242 w 588"/>
                  <a:gd name="T107" fmla="*/ 339 h 1110"/>
                  <a:gd name="T108" fmla="*/ 255 w 588"/>
                  <a:gd name="T109" fmla="*/ 293 h 1110"/>
                  <a:gd name="T110" fmla="*/ 308 w 588"/>
                  <a:gd name="T111" fmla="*/ 187 h 1110"/>
                  <a:gd name="T112" fmla="*/ 229 w 588"/>
                  <a:gd name="T113" fmla="*/ 139 h 1110"/>
                  <a:gd name="T114" fmla="*/ 120 w 588"/>
                  <a:gd name="T115" fmla="*/ 170 h 1110"/>
                  <a:gd name="T116" fmla="*/ 153 w 588"/>
                  <a:gd name="T117" fmla="*/ 113 h 1110"/>
                  <a:gd name="T118" fmla="*/ 204 w 588"/>
                  <a:gd name="T119" fmla="*/ 10 h 1110"/>
                  <a:gd name="T120" fmla="*/ 96 w 588"/>
                  <a:gd name="T121" fmla="*/ 1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1110">
                    <a:moveTo>
                      <a:pt x="89" y="18"/>
                    </a:moveTo>
                    <a:cubicBezTo>
                      <a:pt x="89" y="18"/>
                      <a:pt x="72" y="16"/>
                      <a:pt x="73" y="24"/>
                    </a:cubicBezTo>
                    <a:cubicBezTo>
                      <a:pt x="74" y="31"/>
                      <a:pt x="62" y="46"/>
                      <a:pt x="67" y="51"/>
                    </a:cubicBezTo>
                    <a:cubicBezTo>
                      <a:pt x="72" y="56"/>
                      <a:pt x="85" y="69"/>
                      <a:pt x="78" y="70"/>
                    </a:cubicBezTo>
                    <a:cubicBezTo>
                      <a:pt x="72" y="71"/>
                      <a:pt x="68" y="69"/>
                      <a:pt x="62" y="69"/>
                    </a:cubicBezTo>
                    <a:cubicBezTo>
                      <a:pt x="57" y="69"/>
                      <a:pt x="49" y="72"/>
                      <a:pt x="50" y="80"/>
                    </a:cubicBezTo>
                    <a:cubicBezTo>
                      <a:pt x="51" y="89"/>
                      <a:pt x="55" y="93"/>
                      <a:pt x="48" y="95"/>
                    </a:cubicBezTo>
                    <a:cubicBezTo>
                      <a:pt x="41" y="96"/>
                      <a:pt x="35" y="89"/>
                      <a:pt x="41" y="96"/>
                    </a:cubicBezTo>
                    <a:cubicBezTo>
                      <a:pt x="48" y="104"/>
                      <a:pt x="50" y="98"/>
                      <a:pt x="55" y="106"/>
                    </a:cubicBezTo>
                    <a:cubicBezTo>
                      <a:pt x="59" y="113"/>
                      <a:pt x="56" y="113"/>
                      <a:pt x="51" y="115"/>
                    </a:cubicBezTo>
                    <a:cubicBezTo>
                      <a:pt x="46" y="117"/>
                      <a:pt x="43" y="116"/>
                      <a:pt x="36" y="115"/>
                    </a:cubicBezTo>
                    <a:cubicBezTo>
                      <a:pt x="28" y="114"/>
                      <a:pt x="15" y="112"/>
                      <a:pt x="15" y="118"/>
                    </a:cubicBezTo>
                    <a:cubicBezTo>
                      <a:pt x="15" y="125"/>
                      <a:pt x="16" y="132"/>
                      <a:pt x="18" y="138"/>
                    </a:cubicBezTo>
                    <a:cubicBezTo>
                      <a:pt x="20" y="144"/>
                      <a:pt x="7" y="146"/>
                      <a:pt x="14" y="150"/>
                    </a:cubicBezTo>
                    <a:cubicBezTo>
                      <a:pt x="22" y="154"/>
                      <a:pt x="26" y="162"/>
                      <a:pt x="26" y="162"/>
                    </a:cubicBezTo>
                    <a:cubicBezTo>
                      <a:pt x="26" y="162"/>
                      <a:pt x="43" y="170"/>
                      <a:pt x="29" y="169"/>
                    </a:cubicBezTo>
                    <a:cubicBezTo>
                      <a:pt x="15" y="168"/>
                      <a:pt x="7" y="152"/>
                      <a:pt x="11" y="166"/>
                    </a:cubicBezTo>
                    <a:cubicBezTo>
                      <a:pt x="16" y="180"/>
                      <a:pt x="14" y="188"/>
                      <a:pt x="20" y="189"/>
                    </a:cubicBezTo>
                    <a:cubicBezTo>
                      <a:pt x="25" y="190"/>
                      <a:pt x="28" y="196"/>
                      <a:pt x="32" y="195"/>
                    </a:cubicBezTo>
                    <a:cubicBezTo>
                      <a:pt x="36" y="193"/>
                      <a:pt x="36" y="181"/>
                      <a:pt x="41" y="187"/>
                    </a:cubicBezTo>
                    <a:cubicBezTo>
                      <a:pt x="47" y="193"/>
                      <a:pt x="55" y="202"/>
                      <a:pt x="45" y="205"/>
                    </a:cubicBezTo>
                    <a:cubicBezTo>
                      <a:pt x="36" y="208"/>
                      <a:pt x="29" y="204"/>
                      <a:pt x="32" y="210"/>
                    </a:cubicBezTo>
                    <a:cubicBezTo>
                      <a:pt x="35" y="215"/>
                      <a:pt x="41" y="225"/>
                      <a:pt x="31" y="225"/>
                    </a:cubicBezTo>
                    <a:cubicBezTo>
                      <a:pt x="22" y="225"/>
                      <a:pt x="14" y="224"/>
                      <a:pt x="18" y="232"/>
                    </a:cubicBezTo>
                    <a:cubicBezTo>
                      <a:pt x="22" y="241"/>
                      <a:pt x="25" y="246"/>
                      <a:pt x="19" y="248"/>
                    </a:cubicBezTo>
                    <a:cubicBezTo>
                      <a:pt x="12" y="250"/>
                      <a:pt x="9" y="247"/>
                      <a:pt x="13" y="253"/>
                    </a:cubicBezTo>
                    <a:cubicBezTo>
                      <a:pt x="17" y="259"/>
                      <a:pt x="13" y="264"/>
                      <a:pt x="9" y="266"/>
                    </a:cubicBezTo>
                    <a:cubicBezTo>
                      <a:pt x="6" y="268"/>
                      <a:pt x="0" y="281"/>
                      <a:pt x="8" y="281"/>
                    </a:cubicBezTo>
                    <a:cubicBezTo>
                      <a:pt x="15" y="281"/>
                      <a:pt x="21" y="283"/>
                      <a:pt x="21" y="283"/>
                    </a:cubicBezTo>
                    <a:cubicBezTo>
                      <a:pt x="21" y="283"/>
                      <a:pt x="15" y="286"/>
                      <a:pt x="13" y="291"/>
                    </a:cubicBezTo>
                    <a:cubicBezTo>
                      <a:pt x="11" y="295"/>
                      <a:pt x="6" y="298"/>
                      <a:pt x="14" y="300"/>
                    </a:cubicBezTo>
                    <a:cubicBezTo>
                      <a:pt x="23" y="302"/>
                      <a:pt x="26" y="299"/>
                      <a:pt x="26" y="299"/>
                    </a:cubicBezTo>
                    <a:cubicBezTo>
                      <a:pt x="26" y="299"/>
                      <a:pt x="34" y="298"/>
                      <a:pt x="37" y="297"/>
                    </a:cubicBezTo>
                    <a:cubicBezTo>
                      <a:pt x="40" y="296"/>
                      <a:pt x="47" y="292"/>
                      <a:pt x="51" y="286"/>
                    </a:cubicBezTo>
                    <a:cubicBezTo>
                      <a:pt x="55" y="280"/>
                      <a:pt x="79" y="245"/>
                      <a:pt x="84" y="245"/>
                    </a:cubicBezTo>
                    <a:cubicBezTo>
                      <a:pt x="89" y="245"/>
                      <a:pt x="62" y="283"/>
                      <a:pt x="61" y="291"/>
                    </a:cubicBezTo>
                    <a:cubicBezTo>
                      <a:pt x="60" y="298"/>
                      <a:pt x="51" y="305"/>
                      <a:pt x="49" y="310"/>
                    </a:cubicBezTo>
                    <a:cubicBezTo>
                      <a:pt x="47" y="314"/>
                      <a:pt x="37" y="322"/>
                      <a:pt x="34" y="325"/>
                    </a:cubicBezTo>
                    <a:cubicBezTo>
                      <a:pt x="31" y="328"/>
                      <a:pt x="28" y="338"/>
                      <a:pt x="35" y="342"/>
                    </a:cubicBezTo>
                    <a:cubicBezTo>
                      <a:pt x="41" y="345"/>
                      <a:pt x="50" y="344"/>
                      <a:pt x="44" y="351"/>
                    </a:cubicBezTo>
                    <a:cubicBezTo>
                      <a:pt x="39" y="358"/>
                      <a:pt x="35" y="354"/>
                      <a:pt x="34" y="363"/>
                    </a:cubicBezTo>
                    <a:cubicBezTo>
                      <a:pt x="33" y="373"/>
                      <a:pt x="39" y="377"/>
                      <a:pt x="34" y="378"/>
                    </a:cubicBezTo>
                    <a:cubicBezTo>
                      <a:pt x="29" y="380"/>
                      <a:pt x="19" y="394"/>
                      <a:pt x="26" y="395"/>
                    </a:cubicBezTo>
                    <a:cubicBezTo>
                      <a:pt x="34" y="397"/>
                      <a:pt x="45" y="393"/>
                      <a:pt x="36" y="405"/>
                    </a:cubicBezTo>
                    <a:cubicBezTo>
                      <a:pt x="26" y="417"/>
                      <a:pt x="2" y="451"/>
                      <a:pt x="21" y="460"/>
                    </a:cubicBezTo>
                    <a:cubicBezTo>
                      <a:pt x="40" y="468"/>
                      <a:pt x="36" y="446"/>
                      <a:pt x="40" y="439"/>
                    </a:cubicBezTo>
                    <a:cubicBezTo>
                      <a:pt x="43" y="431"/>
                      <a:pt x="46" y="416"/>
                      <a:pt x="49" y="412"/>
                    </a:cubicBezTo>
                    <a:cubicBezTo>
                      <a:pt x="52" y="409"/>
                      <a:pt x="55" y="406"/>
                      <a:pt x="57" y="398"/>
                    </a:cubicBezTo>
                    <a:cubicBezTo>
                      <a:pt x="58" y="391"/>
                      <a:pt x="58" y="382"/>
                      <a:pt x="55" y="379"/>
                    </a:cubicBezTo>
                    <a:cubicBezTo>
                      <a:pt x="52" y="377"/>
                      <a:pt x="46" y="374"/>
                      <a:pt x="50" y="369"/>
                    </a:cubicBezTo>
                    <a:cubicBezTo>
                      <a:pt x="54" y="364"/>
                      <a:pt x="53" y="362"/>
                      <a:pt x="58" y="358"/>
                    </a:cubicBezTo>
                    <a:cubicBezTo>
                      <a:pt x="62" y="353"/>
                      <a:pt x="58" y="370"/>
                      <a:pt x="66" y="374"/>
                    </a:cubicBezTo>
                    <a:cubicBezTo>
                      <a:pt x="75" y="377"/>
                      <a:pt x="84" y="373"/>
                      <a:pt x="84" y="373"/>
                    </a:cubicBezTo>
                    <a:cubicBezTo>
                      <a:pt x="84" y="373"/>
                      <a:pt x="85" y="365"/>
                      <a:pt x="87" y="361"/>
                    </a:cubicBezTo>
                    <a:cubicBezTo>
                      <a:pt x="89" y="358"/>
                      <a:pt x="91" y="368"/>
                      <a:pt x="98" y="373"/>
                    </a:cubicBezTo>
                    <a:cubicBezTo>
                      <a:pt x="106" y="377"/>
                      <a:pt x="115" y="367"/>
                      <a:pt x="103" y="383"/>
                    </a:cubicBezTo>
                    <a:cubicBezTo>
                      <a:pt x="91" y="399"/>
                      <a:pt x="84" y="405"/>
                      <a:pt x="90" y="412"/>
                    </a:cubicBezTo>
                    <a:cubicBezTo>
                      <a:pt x="95" y="420"/>
                      <a:pt x="99" y="417"/>
                      <a:pt x="99" y="427"/>
                    </a:cubicBezTo>
                    <a:cubicBezTo>
                      <a:pt x="99" y="438"/>
                      <a:pt x="100" y="434"/>
                      <a:pt x="91" y="444"/>
                    </a:cubicBezTo>
                    <a:cubicBezTo>
                      <a:pt x="83" y="455"/>
                      <a:pt x="76" y="466"/>
                      <a:pt x="80" y="473"/>
                    </a:cubicBezTo>
                    <a:cubicBezTo>
                      <a:pt x="84" y="479"/>
                      <a:pt x="86" y="472"/>
                      <a:pt x="81" y="485"/>
                    </a:cubicBezTo>
                    <a:cubicBezTo>
                      <a:pt x="76" y="498"/>
                      <a:pt x="76" y="498"/>
                      <a:pt x="74" y="503"/>
                    </a:cubicBezTo>
                    <a:cubicBezTo>
                      <a:pt x="71" y="508"/>
                      <a:pt x="56" y="506"/>
                      <a:pt x="63" y="510"/>
                    </a:cubicBezTo>
                    <a:cubicBezTo>
                      <a:pt x="71" y="513"/>
                      <a:pt x="62" y="511"/>
                      <a:pt x="71" y="517"/>
                    </a:cubicBezTo>
                    <a:cubicBezTo>
                      <a:pt x="79" y="523"/>
                      <a:pt x="83" y="507"/>
                      <a:pt x="86" y="515"/>
                    </a:cubicBezTo>
                    <a:cubicBezTo>
                      <a:pt x="89" y="524"/>
                      <a:pt x="75" y="547"/>
                      <a:pt x="87" y="542"/>
                    </a:cubicBezTo>
                    <a:cubicBezTo>
                      <a:pt x="99" y="536"/>
                      <a:pt x="84" y="515"/>
                      <a:pt x="96" y="519"/>
                    </a:cubicBezTo>
                    <a:cubicBezTo>
                      <a:pt x="108" y="523"/>
                      <a:pt x="106" y="541"/>
                      <a:pt x="115" y="540"/>
                    </a:cubicBezTo>
                    <a:cubicBezTo>
                      <a:pt x="124" y="539"/>
                      <a:pt x="115" y="515"/>
                      <a:pt x="129" y="527"/>
                    </a:cubicBezTo>
                    <a:cubicBezTo>
                      <a:pt x="143" y="538"/>
                      <a:pt x="137" y="530"/>
                      <a:pt x="141" y="523"/>
                    </a:cubicBezTo>
                    <a:cubicBezTo>
                      <a:pt x="146" y="515"/>
                      <a:pt x="152" y="520"/>
                      <a:pt x="158" y="521"/>
                    </a:cubicBezTo>
                    <a:cubicBezTo>
                      <a:pt x="163" y="522"/>
                      <a:pt x="174" y="509"/>
                      <a:pt x="182" y="509"/>
                    </a:cubicBezTo>
                    <a:cubicBezTo>
                      <a:pt x="190" y="509"/>
                      <a:pt x="184" y="497"/>
                      <a:pt x="191" y="493"/>
                    </a:cubicBezTo>
                    <a:cubicBezTo>
                      <a:pt x="197" y="490"/>
                      <a:pt x="192" y="514"/>
                      <a:pt x="206" y="511"/>
                    </a:cubicBezTo>
                    <a:cubicBezTo>
                      <a:pt x="219" y="509"/>
                      <a:pt x="242" y="505"/>
                      <a:pt x="226" y="513"/>
                    </a:cubicBezTo>
                    <a:cubicBezTo>
                      <a:pt x="210" y="522"/>
                      <a:pt x="191" y="510"/>
                      <a:pt x="196" y="524"/>
                    </a:cubicBezTo>
                    <a:cubicBezTo>
                      <a:pt x="201" y="538"/>
                      <a:pt x="188" y="544"/>
                      <a:pt x="187" y="555"/>
                    </a:cubicBezTo>
                    <a:cubicBezTo>
                      <a:pt x="186" y="565"/>
                      <a:pt x="182" y="565"/>
                      <a:pt x="190" y="573"/>
                    </a:cubicBezTo>
                    <a:cubicBezTo>
                      <a:pt x="197" y="580"/>
                      <a:pt x="200" y="579"/>
                      <a:pt x="204" y="587"/>
                    </a:cubicBezTo>
                    <a:cubicBezTo>
                      <a:pt x="204" y="587"/>
                      <a:pt x="205" y="590"/>
                      <a:pt x="206" y="597"/>
                    </a:cubicBezTo>
                    <a:cubicBezTo>
                      <a:pt x="206" y="605"/>
                      <a:pt x="211" y="605"/>
                      <a:pt x="216" y="607"/>
                    </a:cubicBezTo>
                    <a:cubicBezTo>
                      <a:pt x="221" y="609"/>
                      <a:pt x="227" y="608"/>
                      <a:pt x="227" y="608"/>
                    </a:cubicBezTo>
                    <a:cubicBezTo>
                      <a:pt x="227" y="608"/>
                      <a:pt x="233" y="597"/>
                      <a:pt x="237" y="602"/>
                    </a:cubicBezTo>
                    <a:cubicBezTo>
                      <a:pt x="241" y="607"/>
                      <a:pt x="231" y="618"/>
                      <a:pt x="236" y="624"/>
                    </a:cubicBezTo>
                    <a:cubicBezTo>
                      <a:pt x="241" y="630"/>
                      <a:pt x="238" y="622"/>
                      <a:pt x="233" y="639"/>
                    </a:cubicBezTo>
                    <a:cubicBezTo>
                      <a:pt x="228" y="656"/>
                      <a:pt x="233" y="656"/>
                      <a:pt x="231" y="661"/>
                    </a:cubicBezTo>
                    <a:cubicBezTo>
                      <a:pt x="229" y="666"/>
                      <a:pt x="218" y="661"/>
                      <a:pt x="223" y="670"/>
                    </a:cubicBezTo>
                    <a:cubicBezTo>
                      <a:pt x="229" y="679"/>
                      <a:pt x="234" y="681"/>
                      <a:pt x="231" y="687"/>
                    </a:cubicBezTo>
                    <a:cubicBezTo>
                      <a:pt x="229" y="692"/>
                      <a:pt x="218" y="692"/>
                      <a:pt x="225" y="697"/>
                    </a:cubicBezTo>
                    <a:cubicBezTo>
                      <a:pt x="233" y="702"/>
                      <a:pt x="251" y="702"/>
                      <a:pt x="242" y="708"/>
                    </a:cubicBezTo>
                    <a:cubicBezTo>
                      <a:pt x="233" y="713"/>
                      <a:pt x="221" y="708"/>
                      <a:pt x="218" y="704"/>
                    </a:cubicBezTo>
                    <a:cubicBezTo>
                      <a:pt x="215" y="701"/>
                      <a:pt x="210" y="689"/>
                      <a:pt x="213" y="700"/>
                    </a:cubicBezTo>
                    <a:cubicBezTo>
                      <a:pt x="215" y="711"/>
                      <a:pt x="223" y="715"/>
                      <a:pt x="215" y="717"/>
                    </a:cubicBezTo>
                    <a:cubicBezTo>
                      <a:pt x="206" y="718"/>
                      <a:pt x="195" y="702"/>
                      <a:pt x="194" y="708"/>
                    </a:cubicBezTo>
                    <a:cubicBezTo>
                      <a:pt x="194" y="715"/>
                      <a:pt x="187" y="721"/>
                      <a:pt x="181" y="717"/>
                    </a:cubicBezTo>
                    <a:cubicBezTo>
                      <a:pt x="176" y="713"/>
                      <a:pt x="174" y="700"/>
                      <a:pt x="169" y="707"/>
                    </a:cubicBezTo>
                    <a:cubicBezTo>
                      <a:pt x="164" y="713"/>
                      <a:pt x="162" y="707"/>
                      <a:pt x="157" y="709"/>
                    </a:cubicBezTo>
                    <a:cubicBezTo>
                      <a:pt x="152" y="711"/>
                      <a:pt x="151" y="721"/>
                      <a:pt x="148" y="716"/>
                    </a:cubicBezTo>
                    <a:cubicBezTo>
                      <a:pt x="145" y="711"/>
                      <a:pt x="135" y="717"/>
                      <a:pt x="135" y="724"/>
                    </a:cubicBezTo>
                    <a:cubicBezTo>
                      <a:pt x="135" y="731"/>
                      <a:pt x="137" y="741"/>
                      <a:pt x="132" y="746"/>
                    </a:cubicBezTo>
                    <a:cubicBezTo>
                      <a:pt x="126" y="751"/>
                      <a:pt x="120" y="747"/>
                      <a:pt x="113" y="754"/>
                    </a:cubicBezTo>
                    <a:cubicBezTo>
                      <a:pt x="106" y="761"/>
                      <a:pt x="99" y="755"/>
                      <a:pt x="101" y="765"/>
                    </a:cubicBezTo>
                    <a:cubicBezTo>
                      <a:pt x="103" y="775"/>
                      <a:pt x="105" y="768"/>
                      <a:pt x="99" y="775"/>
                    </a:cubicBezTo>
                    <a:cubicBezTo>
                      <a:pt x="92" y="782"/>
                      <a:pt x="93" y="785"/>
                      <a:pt x="102" y="784"/>
                    </a:cubicBezTo>
                    <a:cubicBezTo>
                      <a:pt x="111" y="782"/>
                      <a:pt x="110" y="780"/>
                      <a:pt x="118" y="773"/>
                    </a:cubicBezTo>
                    <a:cubicBezTo>
                      <a:pt x="126" y="766"/>
                      <a:pt x="140" y="761"/>
                      <a:pt x="142" y="763"/>
                    </a:cubicBezTo>
                    <a:cubicBezTo>
                      <a:pt x="144" y="766"/>
                      <a:pt x="142" y="759"/>
                      <a:pt x="147" y="770"/>
                    </a:cubicBezTo>
                    <a:cubicBezTo>
                      <a:pt x="151" y="782"/>
                      <a:pt x="147" y="796"/>
                      <a:pt x="150" y="807"/>
                    </a:cubicBezTo>
                    <a:cubicBezTo>
                      <a:pt x="153" y="818"/>
                      <a:pt x="154" y="835"/>
                      <a:pt x="142" y="841"/>
                    </a:cubicBezTo>
                    <a:cubicBezTo>
                      <a:pt x="130" y="846"/>
                      <a:pt x="121" y="844"/>
                      <a:pt x="118" y="852"/>
                    </a:cubicBezTo>
                    <a:cubicBezTo>
                      <a:pt x="116" y="860"/>
                      <a:pt x="124" y="847"/>
                      <a:pt x="108" y="860"/>
                    </a:cubicBezTo>
                    <a:cubicBezTo>
                      <a:pt x="92" y="873"/>
                      <a:pt x="94" y="874"/>
                      <a:pt x="83" y="877"/>
                    </a:cubicBezTo>
                    <a:cubicBezTo>
                      <a:pt x="73" y="879"/>
                      <a:pt x="60" y="861"/>
                      <a:pt x="66" y="879"/>
                    </a:cubicBezTo>
                    <a:cubicBezTo>
                      <a:pt x="73" y="898"/>
                      <a:pt x="73" y="892"/>
                      <a:pt x="70" y="901"/>
                    </a:cubicBezTo>
                    <a:cubicBezTo>
                      <a:pt x="67" y="911"/>
                      <a:pt x="70" y="906"/>
                      <a:pt x="80" y="912"/>
                    </a:cubicBezTo>
                    <a:cubicBezTo>
                      <a:pt x="90" y="918"/>
                      <a:pt x="88" y="916"/>
                      <a:pt x="96" y="917"/>
                    </a:cubicBezTo>
                    <a:cubicBezTo>
                      <a:pt x="103" y="917"/>
                      <a:pt x="103" y="900"/>
                      <a:pt x="111" y="900"/>
                    </a:cubicBezTo>
                    <a:cubicBezTo>
                      <a:pt x="120" y="900"/>
                      <a:pt x="117" y="888"/>
                      <a:pt x="125" y="892"/>
                    </a:cubicBezTo>
                    <a:cubicBezTo>
                      <a:pt x="133" y="896"/>
                      <a:pt x="128" y="899"/>
                      <a:pt x="136" y="900"/>
                    </a:cubicBezTo>
                    <a:cubicBezTo>
                      <a:pt x="143" y="900"/>
                      <a:pt x="144" y="891"/>
                      <a:pt x="143" y="900"/>
                    </a:cubicBezTo>
                    <a:cubicBezTo>
                      <a:pt x="141" y="909"/>
                      <a:pt x="117" y="913"/>
                      <a:pt x="127" y="918"/>
                    </a:cubicBezTo>
                    <a:cubicBezTo>
                      <a:pt x="137" y="922"/>
                      <a:pt x="139" y="915"/>
                      <a:pt x="146" y="917"/>
                    </a:cubicBezTo>
                    <a:cubicBezTo>
                      <a:pt x="153" y="918"/>
                      <a:pt x="148" y="913"/>
                      <a:pt x="157" y="914"/>
                    </a:cubicBezTo>
                    <a:cubicBezTo>
                      <a:pt x="166" y="915"/>
                      <a:pt x="166" y="907"/>
                      <a:pt x="170" y="915"/>
                    </a:cubicBezTo>
                    <a:cubicBezTo>
                      <a:pt x="174" y="923"/>
                      <a:pt x="188" y="939"/>
                      <a:pt x="198" y="938"/>
                    </a:cubicBezTo>
                    <a:cubicBezTo>
                      <a:pt x="208" y="938"/>
                      <a:pt x="203" y="927"/>
                      <a:pt x="214" y="929"/>
                    </a:cubicBezTo>
                    <a:cubicBezTo>
                      <a:pt x="224" y="931"/>
                      <a:pt x="222" y="924"/>
                      <a:pt x="229" y="923"/>
                    </a:cubicBezTo>
                    <a:cubicBezTo>
                      <a:pt x="235" y="922"/>
                      <a:pt x="231" y="911"/>
                      <a:pt x="241" y="913"/>
                    </a:cubicBezTo>
                    <a:cubicBezTo>
                      <a:pt x="251" y="915"/>
                      <a:pt x="242" y="915"/>
                      <a:pt x="255" y="906"/>
                    </a:cubicBezTo>
                    <a:cubicBezTo>
                      <a:pt x="269" y="897"/>
                      <a:pt x="264" y="890"/>
                      <a:pt x="271" y="892"/>
                    </a:cubicBezTo>
                    <a:cubicBezTo>
                      <a:pt x="277" y="895"/>
                      <a:pt x="279" y="890"/>
                      <a:pt x="279" y="890"/>
                    </a:cubicBezTo>
                    <a:cubicBezTo>
                      <a:pt x="279" y="890"/>
                      <a:pt x="263" y="924"/>
                      <a:pt x="251" y="929"/>
                    </a:cubicBezTo>
                    <a:cubicBezTo>
                      <a:pt x="239" y="934"/>
                      <a:pt x="235" y="932"/>
                      <a:pt x="228" y="947"/>
                    </a:cubicBezTo>
                    <a:cubicBezTo>
                      <a:pt x="221" y="962"/>
                      <a:pt x="212" y="971"/>
                      <a:pt x="199" y="967"/>
                    </a:cubicBezTo>
                    <a:cubicBezTo>
                      <a:pt x="186" y="963"/>
                      <a:pt x="185" y="957"/>
                      <a:pt x="175" y="960"/>
                    </a:cubicBezTo>
                    <a:cubicBezTo>
                      <a:pt x="164" y="964"/>
                      <a:pt x="166" y="958"/>
                      <a:pt x="156" y="964"/>
                    </a:cubicBezTo>
                    <a:cubicBezTo>
                      <a:pt x="146" y="970"/>
                      <a:pt x="133" y="969"/>
                      <a:pt x="139" y="975"/>
                    </a:cubicBezTo>
                    <a:cubicBezTo>
                      <a:pt x="146" y="981"/>
                      <a:pt x="162" y="994"/>
                      <a:pt x="143" y="989"/>
                    </a:cubicBezTo>
                    <a:cubicBezTo>
                      <a:pt x="123" y="985"/>
                      <a:pt x="121" y="973"/>
                      <a:pt x="120" y="987"/>
                    </a:cubicBezTo>
                    <a:cubicBezTo>
                      <a:pt x="118" y="1002"/>
                      <a:pt x="126" y="997"/>
                      <a:pt x="120" y="1010"/>
                    </a:cubicBezTo>
                    <a:cubicBezTo>
                      <a:pt x="115" y="1022"/>
                      <a:pt x="122" y="1013"/>
                      <a:pt x="109" y="1020"/>
                    </a:cubicBezTo>
                    <a:cubicBezTo>
                      <a:pt x="97" y="1027"/>
                      <a:pt x="96" y="1014"/>
                      <a:pt x="90" y="1028"/>
                    </a:cubicBezTo>
                    <a:cubicBezTo>
                      <a:pt x="84" y="1042"/>
                      <a:pt x="88" y="1038"/>
                      <a:pt x="82" y="1048"/>
                    </a:cubicBezTo>
                    <a:cubicBezTo>
                      <a:pt x="76" y="1059"/>
                      <a:pt x="47" y="1080"/>
                      <a:pt x="39" y="1081"/>
                    </a:cubicBezTo>
                    <a:cubicBezTo>
                      <a:pt x="30" y="1082"/>
                      <a:pt x="23" y="1083"/>
                      <a:pt x="30" y="1095"/>
                    </a:cubicBezTo>
                    <a:cubicBezTo>
                      <a:pt x="37" y="1107"/>
                      <a:pt x="41" y="1107"/>
                      <a:pt x="44" y="1107"/>
                    </a:cubicBezTo>
                    <a:cubicBezTo>
                      <a:pt x="48" y="1106"/>
                      <a:pt x="50" y="1088"/>
                      <a:pt x="56" y="1095"/>
                    </a:cubicBezTo>
                    <a:cubicBezTo>
                      <a:pt x="62" y="1103"/>
                      <a:pt x="85" y="1110"/>
                      <a:pt x="83" y="1095"/>
                    </a:cubicBezTo>
                    <a:cubicBezTo>
                      <a:pt x="81" y="1081"/>
                      <a:pt x="85" y="1077"/>
                      <a:pt x="95" y="1073"/>
                    </a:cubicBezTo>
                    <a:cubicBezTo>
                      <a:pt x="105" y="1069"/>
                      <a:pt x="110" y="1064"/>
                      <a:pt x="115" y="1061"/>
                    </a:cubicBezTo>
                    <a:cubicBezTo>
                      <a:pt x="120" y="1057"/>
                      <a:pt x="111" y="1046"/>
                      <a:pt x="123" y="1052"/>
                    </a:cubicBezTo>
                    <a:cubicBezTo>
                      <a:pt x="135" y="1057"/>
                      <a:pt x="167" y="1070"/>
                      <a:pt x="178" y="1071"/>
                    </a:cubicBezTo>
                    <a:cubicBezTo>
                      <a:pt x="189" y="1071"/>
                      <a:pt x="193" y="1065"/>
                      <a:pt x="191" y="1055"/>
                    </a:cubicBezTo>
                    <a:cubicBezTo>
                      <a:pt x="189" y="1044"/>
                      <a:pt x="187" y="1038"/>
                      <a:pt x="194" y="1033"/>
                    </a:cubicBezTo>
                    <a:cubicBezTo>
                      <a:pt x="201" y="1027"/>
                      <a:pt x="194" y="1016"/>
                      <a:pt x="206" y="1023"/>
                    </a:cubicBezTo>
                    <a:cubicBezTo>
                      <a:pt x="218" y="1031"/>
                      <a:pt x="220" y="1030"/>
                      <a:pt x="230" y="1023"/>
                    </a:cubicBezTo>
                    <a:cubicBezTo>
                      <a:pt x="240" y="1015"/>
                      <a:pt x="243" y="1003"/>
                      <a:pt x="252" y="1014"/>
                    </a:cubicBezTo>
                    <a:cubicBezTo>
                      <a:pt x="261" y="1025"/>
                      <a:pt x="265" y="1018"/>
                      <a:pt x="267" y="1029"/>
                    </a:cubicBezTo>
                    <a:cubicBezTo>
                      <a:pt x="269" y="1039"/>
                      <a:pt x="280" y="1038"/>
                      <a:pt x="293" y="1037"/>
                    </a:cubicBezTo>
                    <a:cubicBezTo>
                      <a:pt x="305" y="1036"/>
                      <a:pt x="308" y="1027"/>
                      <a:pt x="307" y="1021"/>
                    </a:cubicBezTo>
                    <a:cubicBezTo>
                      <a:pt x="307" y="1014"/>
                      <a:pt x="314" y="1015"/>
                      <a:pt x="321" y="1018"/>
                    </a:cubicBezTo>
                    <a:cubicBezTo>
                      <a:pt x="328" y="1021"/>
                      <a:pt x="330" y="1033"/>
                      <a:pt x="338" y="1029"/>
                    </a:cubicBezTo>
                    <a:cubicBezTo>
                      <a:pt x="346" y="1025"/>
                      <a:pt x="340" y="983"/>
                      <a:pt x="350" y="993"/>
                    </a:cubicBezTo>
                    <a:cubicBezTo>
                      <a:pt x="360" y="1003"/>
                      <a:pt x="363" y="1007"/>
                      <a:pt x="372" y="1006"/>
                    </a:cubicBezTo>
                    <a:cubicBezTo>
                      <a:pt x="381" y="1004"/>
                      <a:pt x="392" y="985"/>
                      <a:pt x="394" y="1002"/>
                    </a:cubicBezTo>
                    <a:cubicBezTo>
                      <a:pt x="396" y="1019"/>
                      <a:pt x="401" y="1016"/>
                      <a:pt x="407" y="1015"/>
                    </a:cubicBezTo>
                    <a:cubicBezTo>
                      <a:pt x="414" y="1014"/>
                      <a:pt x="415" y="1002"/>
                      <a:pt x="423" y="1005"/>
                    </a:cubicBezTo>
                    <a:cubicBezTo>
                      <a:pt x="430" y="1008"/>
                      <a:pt x="432" y="1005"/>
                      <a:pt x="441" y="1009"/>
                    </a:cubicBezTo>
                    <a:cubicBezTo>
                      <a:pt x="450" y="1013"/>
                      <a:pt x="474" y="1010"/>
                      <a:pt x="484" y="1005"/>
                    </a:cubicBezTo>
                    <a:cubicBezTo>
                      <a:pt x="494" y="1000"/>
                      <a:pt x="501" y="995"/>
                      <a:pt x="508" y="993"/>
                    </a:cubicBezTo>
                    <a:cubicBezTo>
                      <a:pt x="514" y="991"/>
                      <a:pt x="516" y="986"/>
                      <a:pt x="522" y="988"/>
                    </a:cubicBezTo>
                    <a:cubicBezTo>
                      <a:pt x="529" y="990"/>
                      <a:pt x="527" y="985"/>
                      <a:pt x="538" y="980"/>
                    </a:cubicBezTo>
                    <a:cubicBezTo>
                      <a:pt x="549" y="975"/>
                      <a:pt x="558" y="949"/>
                      <a:pt x="557" y="943"/>
                    </a:cubicBezTo>
                    <a:cubicBezTo>
                      <a:pt x="556" y="938"/>
                      <a:pt x="550" y="943"/>
                      <a:pt x="535" y="944"/>
                    </a:cubicBezTo>
                    <a:cubicBezTo>
                      <a:pt x="520" y="945"/>
                      <a:pt x="519" y="947"/>
                      <a:pt x="506" y="945"/>
                    </a:cubicBezTo>
                    <a:cubicBezTo>
                      <a:pt x="494" y="944"/>
                      <a:pt x="483" y="946"/>
                      <a:pt x="492" y="939"/>
                    </a:cubicBezTo>
                    <a:cubicBezTo>
                      <a:pt x="501" y="932"/>
                      <a:pt x="504" y="928"/>
                      <a:pt x="508" y="924"/>
                    </a:cubicBezTo>
                    <a:cubicBezTo>
                      <a:pt x="511" y="919"/>
                      <a:pt x="521" y="913"/>
                      <a:pt x="521" y="907"/>
                    </a:cubicBezTo>
                    <a:cubicBezTo>
                      <a:pt x="521" y="900"/>
                      <a:pt x="522" y="899"/>
                      <a:pt x="520" y="896"/>
                    </a:cubicBezTo>
                    <a:cubicBezTo>
                      <a:pt x="517" y="894"/>
                      <a:pt x="516" y="893"/>
                      <a:pt x="513" y="892"/>
                    </a:cubicBezTo>
                    <a:cubicBezTo>
                      <a:pt x="510" y="892"/>
                      <a:pt x="519" y="890"/>
                      <a:pt x="527" y="892"/>
                    </a:cubicBezTo>
                    <a:cubicBezTo>
                      <a:pt x="535" y="895"/>
                      <a:pt x="533" y="893"/>
                      <a:pt x="540" y="894"/>
                    </a:cubicBezTo>
                    <a:cubicBezTo>
                      <a:pt x="547" y="896"/>
                      <a:pt x="550" y="895"/>
                      <a:pt x="554" y="889"/>
                    </a:cubicBezTo>
                    <a:cubicBezTo>
                      <a:pt x="558" y="883"/>
                      <a:pt x="554" y="888"/>
                      <a:pt x="549" y="879"/>
                    </a:cubicBezTo>
                    <a:cubicBezTo>
                      <a:pt x="544" y="869"/>
                      <a:pt x="544" y="862"/>
                      <a:pt x="555" y="862"/>
                    </a:cubicBezTo>
                    <a:cubicBezTo>
                      <a:pt x="565" y="862"/>
                      <a:pt x="565" y="867"/>
                      <a:pt x="572" y="854"/>
                    </a:cubicBezTo>
                    <a:cubicBezTo>
                      <a:pt x="579" y="841"/>
                      <a:pt x="581" y="848"/>
                      <a:pt x="582" y="833"/>
                    </a:cubicBezTo>
                    <a:cubicBezTo>
                      <a:pt x="582" y="818"/>
                      <a:pt x="588" y="821"/>
                      <a:pt x="580" y="807"/>
                    </a:cubicBezTo>
                    <a:cubicBezTo>
                      <a:pt x="573" y="793"/>
                      <a:pt x="543" y="747"/>
                      <a:pt x="519" y="751"/>
                    </a:cubicBezTo>
                    <a:cubicBezTo>
                      <a:pt x="495" y="754"/>
                      <a:pt x="470" y="747"/>
                      <a:pt x="473" y="757"/>
                    </a:cubicBezTo>
                    <a:cubicBezTo>
                      <a:pt x="476" y="766"/>
                      <a:pt x="482" y="785"/>
                      <a:pt x="471" y="779"/>
                    </a:cubicBezTo>
                    <a:cubicBezTo>
                      <a:pt x="461" y="773"/>
                      <a:pt x="445" y="773"/>
                      <a:pt x="450" y="759"/>
                    </a:cubicBezTo>
                    <a:cubicBezTo>
                      <a:pt x="455" y="746"/>
                      <a:pt x="461" y="736"/>
                      <a:pt x="465" y="732"/>
                    </a:cubicBezTo>
                    <a:cubicBezTo>
                      <a:pt x="470" y="727"/>
                      <a:pt x="472" y="723"/>
                      <a:pt x="471" y="717"/>
                    </a:cubicBezTo>
                    <a:cubicBezTo>
                      <a:pt x="470" y="712"/>
                      <a:pt x="468" y="690"/>
                      <a:pt x="455" y="684"/>
                    </a:cubicBezTo>
                    <a:cubicBezTo>
                      <a:pt x="441" y="677"/>
                      <a:pt x="460" y="676"/>
                      <a:pt x="432" y="671"/>
                    </a:cubicBezTo>
                    <a:cubicBezTo>
                      <a:pt x="404" y="666"/>
                      <a:pt x="391" y="662"/>
                      <a:pt x="388" y="659"/>
                    </a:cubicBezTo>
                    <a:cubicBezTo>
                      <a:pt x="386" y="656"/>
                      <a:pt x="443" y="664"/>
                      <a:pt x="450" y="667"/>
                    </a:cubicBezTo>
                    <a:cubicBezTo>
                      <a:pt x="457" y="670"/>
                      <a:pt x="468" y="667"/>
                      <a:pt x="462" y="658"/>
                    </a:cubicBezTo>
                    <a:cubicBezTo>
                      <a:pt x="455" y="650"/>
                      <a:pt x="450" y="645"/>
                      <a:pt x="442" y="640"/>
                    </a:cubicBezTo>
                    <a:cubicBezTo>
                      <a:pt x="434" y="635"/>
                      <a:pt x="428" y="634"/>
                      <a:pt x="429" y="626"/>
                    </a:cubicBezTo>
                    <a:cubicBezTo>
                      <a:pt x="430" y="618"/>
                      <a:pt x="426" y="614"/>
                      <a:pt x="430" y="610"/>
                    </a:cubicBezTo>
                    <a:cubicBezTo>
                      <a:pt x="433" y="605"/>
                      <a:pt x="435" y="605"/>
                      <a:pt x="428" y="600"/>
                    </a:cubicBezTo>
                    <a:cubicBezTo>
                      <a:pt x="421" y="595"/>
                      <a:pt x="411" y="591"/>
                      <a:pt x="407" y="588"/>
                    </a:cubicBezTo>
                    <a:cubicBezTo>
                      <a:pt x="404" y="584"/>
                      <a:pt x="381" y="541"/>
                      <a:pt x="364" y="549"/>
                    </a:cubicBezTo>
                    <a:cubicBezTo>
                      <a:pt x="347" y="557"/>
                      <a:pt x="365" y="540"/>
                      <a:pt x="352" y="521"/>
                    </a:cubicBezTo>
                    <a:cubicBezTo>
                      <a:pt x="340" y="502"/>
                      <a:pt x="340" y="491"/>
                      <a:pt x="339" y="481"/>
                    </a:cubicBezTo>
                    <a:cubicBezTo>
                      <a:pt x="339" y="470"/>
                      <a:pt x="326" y="473"/>
                      <a:pt x="331" y="453"/>
                    </a:cubicBezTo>
                    <a:cubicBezTo>
                      <a:pt x="335" y="434"/>
                      <a:pt x="341" y="436"/>
                      <a:pt x="326" y="424"/>
                    </a:cubicBezTo>
                    <a:cubicBezTo>
                      <a:pt x="312" y="412"/>
                      <a:pt x="312" y="407"/>
                      <a:pt x="306" y="403"/>
                    </a:cubicBezTo>
                    <a:cubicBezTo>
                      <a:pt x="300" y="400"/>
                      <a:pt x="288" y="386"/>
                      <a:pt x="272" y="379"/>
                    </a:cubicBezTo>
                    <a:cubicBezTo>
                      <a:pt x="257" y="371"/>
                      <a:pt x="254" y="365"/>
                      <a:pt x="246" y="364"/>
                    </a:cubicBezTo>
                    <a:cubicBezTo>
                      <a:pt x="237" y="363"/>
                      <a:pt x="242" y="362"/>
                      <a:pt x="224" y="367"/>
                    </a:cubicBezTo>
                    <a:cubicBezTo>
                      <a:pt x="206" y="372"/>
                      <a:pt x="189" y="365"/>
                      <a:pt x="174" y="363"/>
                    </a:cubicBezTo>
                    <a:cubicBezTo>
                      <a:pt x="158" y="360"/>
                      <a:pt x="212" y="362"/>
                      <a:pt x="221" y="352"/>
                    </a:cubicBezTo>
                    <a:cubicBezTo>
                      <a:pt x="231" y="341"/>
                      <a:pt x="229" y="335"/>
                      <a:pt x="242" y="339"/>
                    </a:cubicBezTo>
                    <a:cubicBezTo>
                      <a:pt x="256" y="342"/>
                      <a:pt x="266" y="336"/>
                      <a:pt x="259" y="329"/>
                    </a:cubicBezTo>
                    <a:cubicBezTo>
                      <a:pt x="252" y="322"/>
                      <a:pt x="250" y="316"/>
                      <a:pt x="239" y="318"/>
                    </a:cubicBezTo>
                    <a:cubicBezTo>
                      <a:pt x="229" y="320"/>
                      <a:pt x="226" y="318"/>
                      <a:pt x="221" y="315"/>
                    </a:cubicBezTo>
                    <a:cubicBezTo>
                      <a:pt x="215" y="312"/>
                      <a:pt x="249" y="300"/>
                      <a:pt x="255" y="293"/>
                    </a:cubicBezTo>
                    <a:cubicBezTo>
                      <a:pt x="262" y="285"/>
                      <a:pt x="261" y="276"/>
                      <a:pt x="269" y="266"/>
                    </a:cubicBezTo>
                    <a:cubicBezTo>
                      <a:pt x="276" y="255"/>
                      <a:pt x="290" y="238"/>
                      <a:pt x="289" y="227"/>
                    </a:cubicBezTo>
                    <a:cubicBezTo>
                      <a:pt x="288" y="217"/>
                      <a:pt x="286" y="209"/>
                      <a:pt x="294" y="204"/>
                    </a:cubicBezTo>
                    <a:cubicBezTo>
                      <a:pt x="303" y="198"/>
                      <a:pt x="307" y="195"/>
                      <a:pt x="308" y="187"/>
                    </a:cubicBezTo>
                    <a:cubicBezTo>
                      <a:pt x="309" y="179"/>
                      <a:pt x="310" y="161"/>
                      <a:pt x="306" y="152"/>
                    </a:cubicBezTo>
                    <a:cubicBezTo>
                      <a:pt x="302" y="144"/>
                      <a:pt x="302" y="138"/>
                      <a:pt x="285" y="141"/>
                    </a:cubicBezTo>
                    <a:cubicBezTo>
                      <a:pt x="268" y="145"/>
                      <a:pt x="278" y="143"/>
                      <a:pt x="256" y="141"/>
                    </a:cubicBezTo>
                    <a:cubicBezTo>
                      <a:pt x="234" y="139"/>
                      <a:pt x="243" y="137"/>
                      <a:pt x="229" y="139"/>
                    </a:cubicBezTo>
                    <a:cubicBezTo>
                      <a:pt x="215" y="141"/>
                      <a:pt x="217" y="147"/>
                      <a:pt x="204" y="147"/>
                    </a:cubicBezTo>
                    <a:cubicBezTo>
                      <a:pt x="190" y="148"/>
                      <a:pt x="195" y="143"/>
                      <a:pt x="181" y="149"/>
                    </a:cubicBezTo>
                    <a:cubicBezTo>
                      <a:pt x="168" y="154"/>
                      <a:pt x="171" y="133"/>
                      <a:pt x="155" y="154"/>
                    </a:cubicBezTo>
                    <a:cubicBezTo>
                      <a:pt x="139" y="175"/>
                      <a:pt x="114" y="180"/>
                      <a:pt x="120" y="170"/>
                    </a:cubicBezTo>
                    <a:cubicBezTo>
                      <a:pt x="126" y="159"/>
                      <a:pt x="144" y="151"/>
                      <a:pt x="137" y="148"/>
                    </a:cubicBezTo>
                    <a:cubicBezTo>
                      <a:pt x="131" y="145"/>
                      <a:pt x="128" y="129"/>
                      <a:pt x="139" y="135"/>
                    </a:cubicBezTo>
                    <a:cubicBezTo>
                      <a:pt x="151" y="142"/>
                      <a:pt x="158" y="132"/>
                      <a:pt x="158" y="125"/>
                    </a:cubicBezTo>
                    <a:cubicBezTo>
                      <a:pt x="158" y="118"/>
                      <a:pt x="159" y="119"/>
                      <a:pt x="153" y="113"/>
                    </a:cubicBezTo>
                    <a:cubicBezTo>
                      <a:pt x="147" y="106"/>
                      <a:pt x="142" y="107"/>
                      <a:pt x="155" y="101"/>
                    </a:cubicBezTo>
                    <a:cubicBezTo>
                      <a:pt x="168" y="94"/>
                      <a:pt x="170" y="84"/>
                      <a:pt x="179" y="76"/>
                    </a:cubicBezTo>
                    <a:cubicBezTo>
                      <a:pt x="187" y="69"/>
                      <a:pt x="231" y="40"/>
                      <a:pt x="220" y="31"/>
                    </a:cubicBezTo>
                    <a:cubicBezTo>
                      <a:pt x="209" y="22"/>
                      <a:pt x="224" y="0"/>
                      <a:pt x="204" y="10"/>
                    </a:cubicBezTo>
                    <a:cubicBezTo>
                      <a:pt x="183" y="21"/>
                      <a:pt x="179" y="3"/>
                      <a:pt x="170" y="16"/>
                    </a:cubicBezTo>
                    <a:cubicBezTo>
                      <a:pt x="160" y="29"/>
                      <a:pt x="158" y="8"/>
                      <a:pt x="145" y="17"/>
                    </a:cubicBezTo>
                    <a:cubicBezTo>
                      <a:pt x="132" y="27"/>
                      <a:pt x="121" y="25"/>
                      <a:pt x="112" y="23"/>
                    </a:cubicBezTo>
                    <a:cubicBezTo>
                      <a:pt x="103" y="21"/>
                      <a:pt x="96" y="18"/>
                      <a:pt x="96" y="16"/>
                    </a:cubicBezTo>
                    <a:cubicBezTo>
                      <a:pt x="95" y="13"/>
                      <a:pt x="89" y="18"/>
                      <a:pt x="89" y="18"/>
                    </a:cubicBezTo>
                    <a:close/>
                  </a:path>
                </a:pathLst>
              </a:custGeom>
              <a:solidFill>
                <a:srgbClr val="D4ECBA"/>
              </a:solidFill>
              <a:ln w="4763" cap="flat">
                <a:solidFill>
                  <a:schemeClr val="bg1"/>
                </a:solidFill>
                <a:prstDash val="solid"/>
                <a:miter lim="800000"/>
                <a:headEnd/>
                <a:tailEnd/>
              </a:ln>
            </p:spPr>
            <p:txBody>
              <a:bodyPr/>
              <a:lstStyle/>
              <a:p>
                <a:endParaRPr lang="fr-FR"/>
              </a:p>
            </p:txBody>
          </p:sp>
          <p:sp>
            <p:nvSpPr>
              <p:cNvPr id="10" name="Freeform 138">
                <a:extLst>
                  <a:ext uri="{FF2B5EF4-FFF2-40B4-BE49-F238E27FC236}">
                    <a16:creationId xmlns:a16="http://schemas.microsoft.com/office/drawing/2014/main" id="{88D22EE1-8DEF-BCEA-AD7D-8BAFC72996F1}"/>
                  </a:ext>
                </a:extLst>
              </p:cNvPr>
              <p:cNvSpPr>
                <a:spLocks/>
              </p:cNvSpPr>
              <p:nvPr/>
            </p:nvSpPr>
            <p:spPr bwMode="auto">
              <a:xfrm>
                <a:off x="153954" y="4321175"/>
                <a:ext cx="404812" cy="520700"/>
              </a:xfrm>
              <a:custGeom>
                <a:avLst/>
                <a:gdLst>
                  <a:gd name="T0" fmla="*/ 161 w 383"/>
                  <a:gd name="T1" fmla="*/ 57 h 491"/>
                  <a:gd name="T2" fmla="*/ 134 w 383"/>
                  <a:gd name="T3" fmla="*/ 104 h 491"/>
                  <a:gd name="T4" fmla="*/ 174 w 383"/>
                  <a:gd name="T5" fmla="*/ 123 h 491"/>
                  <a:gd name="T6" fmla="*/ 155 w 383"/>
                  <a:gd name="T7" fmla="*/ 150 h 491"/>
                  <a:gd name="T8" fmla="*/ 119 w 383"/>
                  <a:gd name="T9" fmla="*/ 148 h 491"/>
                  <a:gd name="T10" fmla="*/ 98 w 383"/>
                  <a:gd name="T11" fmla="*/ 161 h 491"/>
                  <a:gd name="T12" fmla="*/ 68 w 383"/>
                  <a:gd name="T13" fmla="*/ 149 h 491"/>
                  <a:gd name="T14" fmla="*/ 56 w 383"/>
                  <a:gd name="T15" fmla="*/ 177 h 491"/>
                  <a:gd name="T16" fmla="*/ 42 w 383"/>
                  <a:gd name="T17" fmla="*/ 198 h 491"/>
                  <a:gd name="T18" fmla="*/ 48 w 383"/>
                  <a:gd name="T19" fmla="*/ 210 h 491"/>
                  <a:gd name="T20" fmla="*/ 68 w 383"/>
                  <a:gd name="T21" fmla="*/ 208 h 491"/>
                  <a:gd name="T22" fmla="*/ 46 w 383"/>
                  <a:gd name="T23" fmla="*/ 229 h 491"/>
                  <a:gd name="T24" fmla="*/ 31 w 383"/>
                  <a:gd name="T25" fmla="*/ 252 h 491"/>
                  <a:gd name="T26" fmla="*/ 75 w 383"/>
                  <a:gd name="T27" fmla="*/ 272 h 491"/>
                  <a:gd name="T28" fmla="*/ 95 w 383"/>
                  <a:gd name="T29" fmla="*/ 281 h 491"/>
                  <a:gd name="T30" fmla="*/ 111 w 383"/>
                  <a:gd name="T31" fmla="*/ 263 h 491"/>
                  <a:gd name="T32" fmla="*/ 128 w 383"/>
                  <a:gd name="T33" fmla="*/ 266 h 491"/>
                  <a:gd name="T34" fmla="*/ 128 w 383"/>
                  <a:gd name="T35" fmla="*/ 290 h 491"/>
                  <a:gd name="T36" fmla="*/ 94 w 383"/>
                  <a:gd name="T37" fmla="*/ 303 h 491"/>
                  <a:gd name="T38" fmla="*/ 82 w 383"/>
                  <a:gd name="T39" fmla="*/ 341 h 491"/>
                  <a:gd name="T40" fmla="*/ 52 w 383"/>
                  <a:gd name="T41" fmla="*/ 368 h 491"/>
                  <a:gd name="T42" fmla="*/ 86 w 383"/>
                  <a:gd name="T43" fmla="*/ 368 h 491"/>
                  <a:gd name="T44" fmla="*/ 117 w 383"/>
                  <a:gd name="T45" fmla="*/ 344 h 491"/>
                  <a:gd name="T46" fmla="*/ 138 w 383"/>
                  <a:gd name="T47" fmla="*/ 359 h 491"/>
                  <a:gd name="T48" fmla="*/ 68 w 383"/>
                  <a:gd name="T49" fmla="*/ 379 h 491"/>
                  <a:gd name="T50" fmla="*/ 61 w 383"/>
                  <a:gd name="T51" fmla="*/ 412 h 491"/>
                  <a:gd name="T52" fmla="*/ 28 w 383"/>
                  <a:gd name="T53" fmla="*/ 396 h 491"/>
                  <a:gd name="T54" fmla="*/ 46 w 383"/>
                  <a:gd name="T55" fmla="*/ 420 h 491"/>
                  <a:gd name="T56" fmla="*/ 35 w 383"/>
                  <a:gd name="T57" fmla="*/ 448 h 491"/>
                  <a:gd name="T58" fmla="*/ 60 w 383"/>
                  <a:gd name="T59" fmla="*/ 450 h 491"/>
                  <a:gd name="T60" fmla="*/ 54 w 383"/>
                  <a:gd name="T61" fmla="*/ 467 h 491"/>
                  <a:gd name="T62" fmla="*/ 50 w 383"/>
                  <a:gd name="T63" fmla="*/ 481 h 491"/>
                  <a:gd name="T64" fmla="*/ 79 w 383"/>
                  <a:gd name="T65" fmla="*/ 468 h 491"/>
                  <a:gd name="T66" fmla="*/ 61 w 383"/>
                  <a:gd name="T67" fmla="*/ 489 h 491"/>
                  <a:gd name="T68" fmla="*/ 115 w 383"/>
                  <a:gd name="T69" fmla="*/ 489 h 491"/>
                  <a:gd name="T70" fmla="*/ 168 w 383"/>
                  <a:gd name="T71" fmla="*/ 448 h 491"/>
                  <a:gd name="T72" fmla="*/ 214 w 383"/>
                  <a:gd name="T73" fmla="*/ 440 h 491"/>
                  <a:gd name="T74" fmla="*/ 256 w 383"/>
                  <a:gd name="T75" fmla="*/ 423 h 491"/>
                  <a:gd name="T76" fmla="*/ 279 w 383"/>
                  <a:gd name="T77" fmla="*/ 404 h 491"/>
                  <a:gd name="T78" fmla="*/ 309 w 383"/>
                  <a:gd name="T79" fmla="*/ 408 h 491"/>
                  <a:gd name="T80" fmla="*/ 316 w 383"/>
                  <a:gd name="T81" fmla="*/ 377 h 491"/>
                  <a:gd name="T82" fmla="*/ 336 w 383"/>
                  <a:gd name="T83" fmla="*/ 319 h 491"/>
                  <a:gd name="T84" fmla="*/ 325 w 383"/>
                  <a:gd name="T85" fmla="*/ 262 h 491"/>
                  <a:gd name="T86" fmla="*/ 312 w 383"/>
                  <a:gd name="T87" fmla="*/ 195 h 491"/>
                  <a:gd name="T88" fmla="*/ 356 w 383"/>
                  <a:gd name="T89" fmla="*/ 182 h 491"/>
                  <a:gd name="T90" fmla="*/ 375 w 383"/>
                  <a:gd name="T91" fmla="*/ 122 h 491"/>
                  <a:gd name="T92" fmla="*/ 353 w 383"/>
                  <a:gd name="T93" fmla="*/ 107 h 491"/>
                  <a:gd name="T94" fmla="*/ 350 w 383"/>
                  <a:gd name="T95" fmla="*/ 93 h 491"/>
                  <a:gd name="T96" fmla="*/ 335 w 383"/>
                  <a:gd name="T97" fmla="*/ 54 h 491"/>
                  <a:gd name="T98" fmla="*/ 296 w 383"/>
                  <a:gd name="T99" fmla="*/ 22 h 491"/>
                  <a:gd name="T100" fmla="*/ 261 w 383"/>
                  <a:gd name="T101" fmla="*/ 43 h 491"/>
                  <a:gd name="T102" fmla="*/ 258 w 383"/>
                  <a:gd name="T103" fmla="*/ 21 h 491"/>
                  <a:gd name="T104" fmla="*/ 226 w 383"/>
                  <a:gd name="T105" fmla="*/ 27 h 491"/>
                  <a:gd name="T106" fmla="*/ 211 w 383"/>
                  <a:gd name="T107" fmla="*/ 52 h 491"/>
                  <a:gd name="T108" fmla="*/ 185 w 383"/>
                  <a:gd name="T109" fmla="*/ 3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3" h="491">
                    <a:moveTo>
                      <a:pt x="185" y="39"/>
                    </a:moveTo>
                    <a:cubicBezTo>
                      <a:pt x="176" y="54"/>
                      <a:pt x="157" y="41"/>
                      <a:pt x="161" y="57"/>
                    </a:cubicBezTo>
                    <a:cubicBezTo>
                      <a:pt x="165" y="74"/>
                      <a:pt x="178" y="76"/>
                      <a:pt x="156" y="83"/>
                    </a:cubicBezTo>
                    <a:cubicBezTo>
                      <a:pt x="133" y="90"/>
                      <a:pt x="118" y="96"/>
                      <a:pt x="134" y="104"/>
                    </a:cubicBezTo>
                    <a:cubicBezTo>
                      <a:pt x="151" y="112"/>
                      <a:pt x="159" y="108"/>
                      <a:pt x="169" y="109"/>
                    </a:cubicBezTo>
                    <a:cubicBezTo>
                      <a:pt x="179" y="110"/>
                      <a:pt x="184" y="114"/>
                      <a:pt x="174" y="123"/>
                    </a:cubicBezTo>
                    <a:cubicBezTo>
                      <a:pt x="164" y="132"/>
                      <a:pt x="150" y="119"/>
                      <a:pt x="151" y="131"/>
                    </a:cubicBezTo>
                    <a:cubicBezTo>
                      <a:pt x="152" y="143"/>
                      <a:pt x="161" y="137"/>
                      <a:pt x="155" y="150"/>
                    </a:cubicBezTo>
                    <a:cubicBezTo>
                      <a:pt x="149" y="163"/>
                      <a:pt x="143" y="166"/>
                      <a:pt x="138" y="161"/>
                    </a:cubicBezTo>
                    <a:cubicBezTo>
                      <a:pt x="134" y="156"/>
                      <a:pt x="124" y="141"/>
                      <a:pt x="119" y="148"/>
                    </a:cubicBezTo>
                    <a:cubicBezTo>
                      <a:pt x="114" y="155"/>
                      <a:pt x="119" y="160"/>
                      <a:pt x="115" y="165"/>
                    </a:cubicBezTo>
                    <a:cubicBezTo>
                      <a:pt x="111" y="171"/>
                      <a:pt x="102" y="169"/>
                      <a:pt x="98" y="161"/>
                    </a:cubicBezTo>
                    <a:cubicBezTo>
                      <a:pt x="94" y="153"/>
                      <a:pt x="94" y="140"/>
                      <a:pt x="85" y="144"/>
                    </a:cubicBezTo>
                    <a:cubicBezTo>
                      <a:pt x="76" y="148"/>
                      <a:pt x="83" y="143"/>
                      <a:pt x="68" y="149"/>
                    </a:cubicBezTo>
                    <a:cubicBezTo>
                      <a:pt x="53" y="155"/>
                      <a:pt x="55" y="164"/>
                      <a:pt x="62" y="167"/>
                    </a:cubicBezTo>
                    <a:cubicBezTo>
                      <a:pt x="68" y="170"/>
                      <a:pt x="65" y="174"/>
                      <a:pt x="56" y="177"/>
                    </a:cubicBezTo>
                    <a:cubicBezTo>
                      <a:pt x="47" y="180"/>
                      <a:pt x="48" y="185"/>
                      <a:pt x="56" y="189"/>
                    </a:cubicBezTo>
                    <a:cubicBezTo>
                      <a:pt x="64" y="193"/>
                      <a:pt x="51" y="200"/>
                      <a:pt x="42" y="198"/>
                    </a:cubicBezTo>
                    <a:cubicBezTo>
                      <a:pt x="34" y="196"/>
                      <a:pt x="17" y="183"/>
                      <a:pt x="29" y="195"/>
                    </a:cubicBezTo>
                    <a:cubicBezTo>
                      <a:pt x="41" y="207"/>
                      <a:pt x="37" y="203"/>
                      <a:pt x="48" y="210"/>
                    </a:cubicBezTo>
                    <a:cubicBezTo>
                      <a:pt x="58" y="217"/>
                      <a:pt x="53" y="224"/>
                      <a:pt x="61" y="216"/>
                    </a:cubicBezTo>
                    <a:cubicBezTo>
                      <a:pt x="68" y="208"/>
                      <a:pt x="60" y="203"/>
                      <a:pt x="68" y="208"/>
                    </a:cubicBezTo>
                    <a:cubicBezTo>
                      <a:pt x="76" y="213"/>
                      <a:pt x="78" y="220"/>
                      <a:pt x="68" y="222"/>
                    </a:cubicBezTo>
                    <a:cubicBezTo>
                      <a:pt x="58" y="224"/>
                      <a:pt x="50" y="221"/>
                      <a:pt x="46" y="229"/>
                    </a:cubicBezTo>
                    <a:cubicBezTo>
                      <a:pt x="41" y="237"/>
                      <a:pt x="50" y="236"/>
                      <a:pt x="40" y="244"/>
                    </a:cubicBezTo>
                    <a:cubicBezTo>
                      <a:pt x="31" y="252"/>
                      <a:pt x="21" y="238"/>
                      <a:pt x="31" y="252"/>
                    </a:cubicBezTo>
                    <a:cubicBezTo>
                      <a:pt x="41" y="266"/>
                      <a:pt x="41" y="255"/>
                      <a:pt x="55" y="264"/>
                    </a:cubicBezTo>
                    <a:cubicBezTo>
                      <a:pt x="68" y="274"/>
                      <a:pt x="67" y="272"/>
                      <a:pt x="75" y="272"/>
                    </a:cubicBezTo>
                    <a:cubicBezTo>
                      <a:pt x="83" y="272"/>
                      <a:pt x="80" y="269"/>
                      <a:pt x="83" y="278"/>
                    </a:cubicBezTo>
                    <a:cubicBezTo>
                      <a:pt x="86" y="287"/>
                      <a:pt x="78" y="279"/>
                      <a:pt x="95" y="281"/>
                    </a:cubicBezTo>
                    <a:cubicBezTo>
                      <a:pt x="112" y="283"/>
                      <a:pt x="116" y="283"/>
                      <a:pt x="118" y="280"/>
                    </a:cubicBezTo>
                    <a:cubicBezTo>
                      <a:pt x="120" y="277"/>
                      <a:pt x="112" y="274"/>
                      <a:pt x="111" y="263"/>
                    </a:cubicBezTo>
                    <a:cubicBezTo>
                      <a:pt x="110" y="253"/>
                      <a:pt x="106" y="244"/>
                      <a:pt x="117" y="249"/>
                    </a:cubicBezTo>
                    <a:cubicBezTo>
                      <a:pt x="128" y="254"/>
                      <a:pt x="131" y="260"/>
                      <a:pt x="128" y="266"/>
                    </a:cubicBezTo>
                    <a:cubicBezTo>
                      <a:pt x="125" y="273"/>
                      <a:pt x="122" y="265"/>
                      <a:pt x="124" y="277"/>
                    </a:cubicBezTo>
                    <a:cubicBezTo>
                      <a:pt x="126" y="288"/>
                      <a:pt x="140" y="285"/>
                      <a:pt x="128" y="290"/>
                    </a:cubicBezTo>
                    <a:cubicBezTo>
                      <a:pt x="116" y="295"/>
                      <a:pt x="111" y="294"/>
                      <a:pt x="104" y="297"/>
                    </a:cubicBezTo>
                    <a:cubicBezTo>
                      <a:pt x="97" y="300"/>
                      <a:pt x="95" y="289"/>
                      <a:pt x="94" y="303"/>
                    </a:cubicBezTo>
                    <a:cubicBezTo>
                      <a:pt x="93" y="317"/>
                      <a:pt x="93" y="316"/>
                      <a:pt x="88" y="322"/>
                    </a:cubicBezTo>
                    <a:cubicBezTo>
                      <a:pt x="83" y="328"/>
                      <a:pt x="91" y="337"/>
                      <a:pt x="82" y="341"/>
                    </a:cubicBezTo>
                    <a:cubicBezTo>
                      <a:pt x="73" y="345"/>
                      <a:pt x="78" y="342"/>
                      <a:pt x="68" y="354"/>
                    </a:cubicBezTo>
                    <a:cubicBezTo>
                      <a:pt x="58" y="367"/>
                      <a:pt x="47" y="361"/>
                      <a:pt x="52" y="368"/>
                    </a:cubicBezTo>
                    <a:cubicBezTo>
                      <a:pt x="57" y="374"/>
                      <a:pt x="62" y="368"/>
                      <a:pt x="79" y="368"/>
                    </a:cubicBezTo>
                    <a:cubicBezTo>
                      <a:pt x="82" y="368"/>
                      <a:pt x="84" y="368"/>
                      <a:pt x="86" y="368"/>
                    </a:cubicBezTo>
                    <a:cubicBezTo>
                      <a:pt x="96" y="366"/>
                      <a:pt x="96" y="361"/>
                      <a:pt x="104" y="361"/>
                    </a:cubicBezTo>
                    <a:cubicBezTo>
                      <a:pt x="113" y="361"/>
                      <a:pt x="111" y="348"/>
                      <a:pt x="117" y="344"/>
                    </a:cubicBezTo>
                    <a:cubicBezTo>
                      <a:pt x="123" y="340"/>
                      <a:pt x="132" y="323"/>
                      <a:pt x="130" y="338"/>
                    </a:cubicBezTo>
                    <a:cubicBezTo>
                      <a:pt x="128" y="353"/>
                      <a:pt x="130" y="356"/>
                      <a:pt x="138" y="359"/>
                    </a:cubicBezTo>
                    <a:cubicBezTo>
                      <a:pt x="147" y="362"/>
                      <a:pt x="130" y="368"/>
                      <a:pt x="119" y="368"/>
                    </a:cubicBezTo>
                    <a:cubicBezTo>
                      <a:pt x="108" y="368"/>
                      <a:pt x="72" y="376"/>
                      <a:pt x="68" y="379"/>
                    </a:cubicBezTo>
                    <a:cubicBezTo>
                      <a:pt x="64" y="382"/>
                      <a:pt x="57" y="368"/>
                      <a:pt x="61" y="387"/>
                    </a:cubicBezTo>
                    <a:cubicBezTo>
                      <a:pt x="65" y="406"/>
                      <a:pt x="68" y="408"/>
                      <a:pt x="61" y="412"/>
                    </a:cubicBezTo>
                    <a:cubicBezTo>
                      <a:pt x="54" y="416"/>
                      <a:pt x="52" y="416"/>
                      <a:pt x="45" y="409"/>
                    </a:cubicBezTo>
                    <a:cubicBezTo>
                      <a:pt x="37" y="402"/>
                      <a:pt x="35" y="384"/>
                      <a:pt x="28" y="396"/>
                    </a:cubicBezTo>
                    <a:cubicBezTo>
                      <a:pt x="21" y="408"/>
                      <a:pt x="0" y="420"/>
                      <a:pt x="16" y="421"/>
                    </a:cubicBezTo>
                    <a:cubicBezTo>
                      <a:pt x="32" y="422"/>
                      <a:pt x="35" y="417"/>
                      <a:pt x="46" y="420"/>
                    </a:cubicBezTo>
                    <a:cubicBezTo>
                      <a:pt x="56" y="423"/>
                      <a:pt x="19" y="446"/>
                      <a:pt x="21" y="449"/>
                    </a:cubicBezTo>
                    <a:cubicBezTo>
                      <a:pt x="23" y="452"/>
                      <a:pt x="27" y="442"/>
                      <a:pt x="35" y="448"/>
                    </a:cubicBezTo>
                    <a:cubicBezTo>
                      <a:pt x="43" y="454"/>
                      <a:pt x="41" y="456"/>
                      <a:pt x="47" y="458"/>
                    </a:cubicBezTo>
                    <a:cubicBezTo>
                      <a:pt x="52" y="460"/>
                      <a:pt x="53" y="453"/>
                      <a:pt x="60" y="450"/>
                    </a:cubicBezTo>
                    <a:cubicBezTo>
                      <a:pt x="67" y="447"/>
                      <a:pt x="70" y="431"/>
                      <a:pt x="71" y="443"/>
                    </a:cubicBezTo>
                    <a:cubicBezTo>
                      <a:pt x="72" y="455"/>
                      <a:pt x="63" y="461"/>
                      <a:pt x="54" y="467"/>
                    </a:cubicBezTo>
                    <a:cubicBezTo>
                      <a:pt x="45" y="472"/>
                      <a:pt x="36" y="475"/>
                      <a:pt x="39" y="479"/>
                    </a:cubicBezTo>
                    <a:cubicBezTo>
                      <a:pt x="42" y="483"/>
                      <a:pt x="37" y="489"/>
                      <a:pt x="50" y="481"/>
                    </a:cubicBezTo>
                    <a:cubicBezTo>
                      <a:pt x="62" y="473"/>
                      <a:pt x="58" y="469"/>
                      <a:pt x="66" y="466"/>
                    </a:cubicBezTo>
                    <a:cubicBezTo>
                      <a:pt x="74" y="462"/>
                      <a:pt x="82" y="463"/>
                      <a:pt x="79" y="468"/>
                    </a:cubicBezTo>
                    <a:cubicBezTo>
                      <a:pt x="76" y="472"/>
                      <a:pt x="67" y="479"/>
                      <a:pt x="66" y="484"/>
                    </a:cubicBezTo>
                    <a:cubicBezTo>
                      <a:pt x="65" y="489"/>
                      <a:pt x="40" y="489"/>
                      <a:pt x="61" y="489"/>
                    </a:cubicBezTo>
                    <a:cubicBezTo>
                      <a:pt x="81" y="489"/>
                      <a:pt x="74" y="466"/>
                      <a:pt x="89" y="478"/>
                    </a:cubicBezTo>
                    <a:cubicBezTo>
                      <a:pt x="104" y="490"/>
                      <a:pt x="98" y="488"/>
                      <a:pt x="115" y="489"/>
                    </a:cubicBezTo>
                    <a:cubicBezTo>
                      <a:pt x="132" y="490"/>
                      <a:pt x="140" y="491"/>
                      <a:pt x="150" y="477"/>
                    </a:cubicBezTo>
                    <a:cubicBezTo>
                      <a:pt x="159" y="462"/>
                      <a:pt x="158" y="443"/>
                      <a:pt x="168" y="448"/>
                    </a:cubicBezTo>
                    <a:cubicBezTo>
                      <a:pt x="178" y="453"/>
                      <a:pt x="164" y="433"/>
                      <a:pt x="184" y="437"/>
                    </a:cubicBezTo>
                    <a:cubicBezTo>
                      <a:pt x="204" y="441"/>
                      <a:pt x="202" y="445"/>
                      <a:pt x="214" y="440"/>
                    </a:cubicBezTo>
                    <a:cubicBezTo>
                      <a:pt x="226" y="435"/>
                      <a:pt x="220" y="419"/>
                      <a:pt x="234" y="420"/>
                    </a:cubicBezTo>
                    <a:cubicBezTo>
                      <a:pt x="249" y="421"/>
                      <a:pt x="253" y="422"/>
                      <a:pt x="256" y="423"/>
                    </a:cubicBezTo>
                    <a:cubicBezTo>
                      <a:pt x="259" y="424"/>
                      <a:pt x="251" y="413"/>
                      <a:pt x="264" y="411"/>
                    </a:cubicBezTo>
                    <a:cubicBezTo>
                      <a:pt x="277" y="409"/>
                      <a:pt x="271" y="394"/>
                      <a:pt x="279" y="404"/>
                    </a:cubicBezTo>
                    <a:cubicBezTo>
                      <a:pt x="287" y="414"/>
                      <a:pt x="278" y="417"/>
                      <a:pt x="291" y="414"/>
                    </a:cubicBezTo>
                    <a:cubicBezTo>
                      <a:pt x="304" y="411"/>
                      <a:pt x="301" y="409"/>
                      <a:pt x="309" y="408"/>
                    </a:cubicBezTo>
                    <a:cubicBezTo>
                      <a:pt x="317" y="407"/>
                      <a:pt x="328" y="405"/>
                      <a:pt x="319" y="395"/>
                    </a:cubicBezTo>
                    <a:cubicBezTo>
                      <a:pt x="310" y="385"/>
                      <a:pt x="308" y="380"/>
                      <a:pt x="316" y="377"/>
                    </a:cubicBezTo>
                    <a:cubicBezTo>
                      <a:pt x="324" y="374"/>
                      <a:pt x="315" y="388"/>
                      <a:pt x="328" y="361"/>
                    </a:cubicBezTo>
                    <a:cubicBezTo>
                      <a:pt x="342" y="335"/>
                      <a:pt x="342" y="328"/>
                      <a:pt x="336" y="319"/>
                    </a:cubicBezTo>
                    <a:cubicBezTo>
                      <a:pt x="331" y="310"/>
                      <a:pt x="329" y="298"/>
                      <a:pt x="330" y="292"/>
                    </a:cubicBezTo>
                    <a:cubicBezTo>
                      <a:pt x="331" y="286"/>
                      <a:pt x="331" y="270"/>
                      <a:pt x="325" y="262"/>
                    </a:cubicBezTo>
                    <a:cubicBezTo>
                      <a:pt x="319" y="255"/>
                      <a:pt x="316" y="236"/>
                      <a:pt x="314" y="224"/>
                    </a:cubicBezTo>
                    <a:cubicBezTo>
                      <a:pt x="312" y="212"/>
                      <a:pt x="303" y="201"/>
                      <a:pt x="312" y="195"/>
                    </a:cubicBezTo>
                    <a:cubicBezTo>
                      <a:pt x="321" y="189"/>
                      <a:pt x="314" y="172"/>
                      <a:pt x="332" y="181"/>
                    </a:cubicBezTo>
                    <a:cubicBezTo>
                      <a:pt x="351" y="190"/>
                      <a:pt x="338" y="207"/>
                      <a:pt x="356" y="182"/>
                    </a:cubicBezTo>
                    <a:cubicBezTo>
                      <a:pt x="374" y="156"/>
                      <a:pt x="381" y="154"/>
                      <a:pt x="382" y="147"/>
                    </a:cubicBezTo>
                    <a:cubicBezTo>
                      <a:pt x="383" y="140"/>
                      <a:pt x="378" y="128"/>
                      <a:pt x="375" y="122"/>
                    </a:cubicBezTo>
                    <a:cubicBezTo>
                      <a:pt x="372" y="116"/>
                      <a:pt x="377" y="107"/>
                      <a:pt x="369" y="105"/>
                    </a:cubicBezTo>
                    <a:cubicBezTo>
                      <a:pt x="361" y="103"/>
                      <a:pt x="357" y="99"/>
                      <a:pt x="353" y="107"/>
                    </a:cubicBezTo>
                    <a:cubicBezTo>
                      <a:pt x="349" y="115"/>
                      <a:pt x="348" y="122"/>
                      <a:pt x="344" y="117"/>
                    </a:cubicBezTo>
                    <a:cubicBezTo>
                      <a:pt x="340" y="112"/>
                      <a:pt x="347" y="97"/>
                      <a:pt x="350" y="93"/>
                    </a:cubicBezTo>
                    <a:cubicBezTo>
                      <a:pt x="353" y="89"/>
                      <a:pt x="369" y="85"/>
                      <a:pt x="356" y="76"/>
                    </a:cubicBezTo>
                    <a:cubicBezTo>
                      <a:pt x="343" y="66"/>
                      <a:pt x="345" y="58"/>
                      <a:pt x="335" y="54"/>
                    </a:cubicBezTo>
                    <a:cubicBezTo>
                      <a:pt x="326" y="50"/>
                      <a:pt x="327" y="36"/>
                      <a:pt x="317" y="38"/>
                    </a:cubicBezTo>
                    <a:cubicBezTo>
                      <a:pt x="307" y="40"/>
                      <a:pt x="304" y="11"/>
                      <a:pt x="296" y="22"/>
                    </a:cubicBezTo>
                    <a:cubicBezTo>
                      <a:pt x="288" y="33"/>
                      <a:pt x="280" y="25"/>
                      <a:pt x="274" y="33"/>
                    </a:cubicBezTo>
                    <a:cubicBezTo>
                      <a:pt x="268" y="41"/>
                      <a:pt x="270" y="38"/>
                      <a:pt x="261" y="43"/>
                    </a:cubicBezTo>
                    <a:cubicBezTo>
                      <a:pt x="252" y="48"/>
                      <a:pt x="244" y="51"/>
                      <a:pt x="250" y="44"/>
                    </a:cubicBezTo>
                    <a:cubicBezTo>
                      <a:pt x="256" y="37"/>
                      <a:pt x="270" y="26"/>
                      <a:pt x="258" y="21"/>
                    </a:cubicBezTo>
                    <a:cubicBezTo>
                      <a:pt x="246" y="16"/>
                      <a:pt x="249" y="0"/>
                      <a:pt x="244" y="8"/>
                    </a:cubicBezTo>
                    <a:cubicBezTo>
                      <a:pt x="238" y="16"/>
                      <a:pt x="219" y="13"/>
                      <a:pt x="226" y="27"/>
                    </a:cubicBezTo>
                    <a:cubicBezTo>
                      <a:pt x="233" y="41"/>
                      <a:pt x="241" y="41"/>
                      <a:pt x="230" y="50"/>
                    </a:cubicBezTo>
                    <a:cubicBezTo>
                      <a:pt x="220" y="59"/>
                      <a:pt x="211" y="65"/>
                      <a:pt x="211" y="52"/>
                    </a:cubicBezTo>
                    <a:cubicBezTo>
                      <a:pt x="211" y="39"/>
                      <a:pt x="212" y="25"/>
                      <a:pt x="204" y="27"/>
                    </a:cubicBezTo>
                    <a:cubicBezTo>
                      <a:pt x="196" y="29"/>
                      <a:pt x="189" y="32"/>
                      <a:pt x="185" y="39"/>
                    </a:cubicBezTo>
                    <a:close/>
                  </a:path>
                </a:pathLst>
              </a:custGeom>
              <a:grpFill/>
              <a:ln w="4763" cap="flat">
                <a:solidFill>
                  <a:schemeClr val="bg1"/>
                </a:solidFill>
                <a:prstDash val="solid"/>
                <a:miter lim="800000"/>
                <a:headEnd/>
                <a:tailEnd/>
              </a:ln>
            </p:spPr>
            <p:txBody>
              <a:bodyPr/>
              <a:lstStyle/>
              <a:p>
                <a:endParaRPr lang="fr-FR"/>
              </a:p>
            </p:txBody>
          </p:sp>
          <p:sp>
            <p:nvSpPr>
              <p:cNvPr id="11" name="Freeform 139">
                <a:extLst>
                  <a:ext uri="{FF2B5EF4-FFF2-40B4-BE49-F238E27FC236}">
                    <a16:creationId xmlns:a16="http://schemas.microsoft.com/office/drawing/2014/main" id="{C8F6AE2E-789D-9952-D043-D9BB5164F704}"/>
                  </a:ext>
                </a:extLst>
              </p:cNvPr>
              <p:cNvSpPr>
                <a:spLocks/>
              </p:cNvSpPr>
              <p:nvPr/>
            </p:nvSpPr>
            <p:spPr bwMode="auto">
              <a:xfrm>
                <a:off x="409541" y="3871913"/>
                <a:ext cx="98425" cy="123825"/>
              </a:xfrm>
              <a:custGeom>
                <a:avLst/>
                <a:gdLst>
                  <a:gd name="T0" fmla="*/ 84 w 93"/>
                  <a:gd name="T1" fmla="*/ 28 h 117"/>
                  <a:gd name="T2" fmla="*/ 65 w 93"/>
                  <a:gd name="T3" fmla="*/ 22 h 117"/>
                  <a:gd name="T4" fmla="*/ 46 w 93"/>
                  <a:gd name="T5" fmla="*/ 43 h 117"/>
                  <a:gd name="T6" fmla="*/ 24 w 93"/>
                  <a:gd name="T7" fmla="*/ 55 h 117"/>
                  <a:gd name="T8" fmla="*/ 7 w 93"/>
                  <a:gd name="T9" fmla="*/ 62 h 117"/>
                  <a:gd name="T10" fmla="*/ 30 w 93"/>
                  <a:gd name="T11" fmla="*/ 91 h 117"/>
                  <a:gd name="T12" fmla="*/ 27 w 93"/>
                  <a:gd name="T13" fmla="*/ 115 h 117"/>
                  <a:gd name="T14" fmla="*/ 54 w 93"/>
                  <a:gd name="T15" fmla="*/ 96 h 117"/>
                  <a:gd name="T16" fmla="*/ 68 w 93"/>
                  <a:gd name="T17" fmla="*/ 62 h 117"/>
                  <a:gd name="T18" fmla="*/ 82 w 93"/>
                  <a:gd name="T19" fmla="*/ 52 h 117"/>
                  <a:gd name="T20" fmla="*/ 84 w 93"/>
                  <a:gd name="T21" fmla="*/ 2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17">
                    <a:moveTo>
                      <a:pt x="84" y="28"/>
                    </a:moveTo>
                    <a:cubicBezTo>
                      <a:pt x="76" y="19"/>
                      <a:pt x="73" y="0"/>
                      <a:pt x="65" y="22"/>
                    </a:cubicBezTo>
                    <a:cubicBezTo>
                      <a:pt x="56" y="43"/>
                      <a:pt x="56" y="34"/>
                      <a:pt x="46" y="43"/>
                    </a:cubicBezTo>
                    <a:cubicBezTo>
                      <a:pt x="37" y="53"/>
                      <a:pt x="31" y="54"/>
                      <a:pt x="24" y="55"/>
                    </a:cubicBezTo>
                    <a:cubicBezTo>
                      <a:pt x="16" y="56"/>
                      <a:pt x="0" y="40"/>
                      <a:pt x="7" y="62"/>
                    </a:cubicBezTo>
                    <a:cubicBezTo>
                      <a:pt x="15" y="83"/>
                      <a:pt x="32" y="76"/>
                      <a:pt x="30" y="91"/>
                    </a:cubicBezTo>
                    <a:cubicBezTo>
                      <a:pt x="28" y="106"/>
                      <a:pt x="19" y="112"/>
                      <a:pt x="27" y="115"/>
                    </a:cubicBezTo>
                    <a:cubicBezTo>
                      <a:pt x="34" y="117"/>
                      <a:pt x="49" y="114"/>
                      <a:pt x="54" y="96"/>
                    </a:cubicBezTo>
                    <a:cubicBezTo>
                      <a:pt x="59" y="79"/>
                      <a:pt x="56" y="53"/>
                      <a:pt x="68" y="62"/>
                    </a:cubicBezTo>
                    <a:cubicBezTo>
                      <a:pt x="80" y="70"/>
                      <a:pt x="71" y="63"/>
                      <a:pt x="82" y="52"/>
                    </a:cubicBezTo>
                    <a:cubicBezTo>
                      <a:pt x="93" y="41"/>
                      <a:pt x="84" y="28"/>
                      <a:pt x="84" y="28"/>
                    </a:cubicBezTo>
                    <a:close/>
                  </a:path>
                </a:pathLst>
              </a:custGeom>
              <a:grpFill/>
              <a:ln w="4763" cap="flat">
                <a:solidFill>
                  <a:schemeClr val="bg1"/>
                </a:solidFill>
                <a:prstDash val="solid"/>
                <a:miter lim="800000"/>
                <a:headEnd/>
                <a:tailEnd/>
              </a:ln>
            </p:spPr>
            <p:txBody>
              <a:bodyPr/>
              <a:lstStyle/>
              <a:p>
                <a:endParaRPr lang="fr-FR"/>
              </a:p>
            </p:txBody>
          </p:sp>
          <p:sp>
            <p:nvSpPr>
              <p:cNvPr id="12" name="Freeform 140">
                <a:extLst>
                  <a:ext uri="{FF2B5EF4-FFF2-40B4-BE49-F238E27FC236}">
                    <a16:creationId xmlns:a16="http://schemas.microsoft.com/office/drawing/2014/main" id="{A0F1EB65-A209-810C-0648-189F16F86156}"/>
                  </a:ext>
                </a:extLst>
              </p:cNvPr>
              <p:cNvSpPr>
                <a:spLocks/>
              </p:cNvSpPr>
              <p:nvPr/>
            </p:nvSpPr>
            <p:spPr bwMode="auto">
              <a:xfrm>
                <a:off x="368266" y="4013200"/>
                <a:ext cx="60325" cy="109538"/>
              </a:xfrm>
              <a:custGeom>
                <a:avLst/>
                <a:gdLst>
                  <a:gd name="T0" fmla="*/ 35 w 57"/>
                  <a:gd name="T1" fmla="*/ 1 h 103"/>
                  <a:gd name="T2" fmla="*/ 20 w 57"/>
                  <a:gd name="T3" fmla="*/ 15 h 103"/>
                  <a:gd name="T4" fmla="*/ 37 w 57"/>
                  <a:gd name="T5" fmla="*/ 41 h 103"/>
                  <a:gd name="T6" fmla="*/ 32 w 57"/>
                  <a:gd name="T7" fmla="*/ 68 h 103"/>
                  <a:gd name="T8" fmla="*/ 36 w 57"/>
                  <a:gd name="T9" fmla="*/ 95 h 103"/>
                  <a:gd name="T10" fmla="*/ 50 w 57"/>
                  <a:gd name="T11" fmla="*/ 67 h 103"/>
                  <a:gd name="T12" fmla="*/ 50 w 57"/>
                  <a:gd name="T13" fmla="*/ 17 h 103"/>
                  <a:gd name="T14" fmla="*/ 43 w 57"/>
                  <a:gd name="T15" fmla="*/ 1 h 103"/>
                  <a:gd name="T16" fmla="*/ 35 w 57"/>
                  <a:gd name="T17"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03">
                    <a:moveTo>
                      <a:pt x="35" y="1"/>
                    </a:moveTo>
                    <a:cubicBezTo>
                      <a:pt x="21" y="6"/>
                      <a:pt x="0" y="1"/>
                      <a:pt x="20" y="15"/>
                    </a:cubicBezTo>
                    <a:cubicBezTo>
                      <a:pt x="39" y="29"/>
                      <a:pt x="46" y="29"/>
                      <a:pt x="37" y="41"/>
                    </a:cubicBezTo>
                    <a:cubicBezTo>
                      <a:pt x="27" y="53"/>
                      <a:pt x="27" y="51"/>
                      <a:pt x="32" y="68"/>
                    </a:cubicBezTo>
                    <a:cubicBezTo>
                      <a:pt x="38" y="85"/>
                      <a:pt x="29" y="90"/>
                      <a:pt x="36" y="95"/>
                    </a:cubicBezTo>
                    <a:cubicBezTo>
                      <a:pt x="42" y="100"/>
                      <a:pt x="42" y="103"/>
                      <a:pt x="50" y="67"/>
                    </a:cubicBezTo>
                    <a:cubicBezTo>
                      <a:pt x="57" y="31"/>
                      <a:pt x="52" y="27"/>
                      <a:pt x="50" y="17"/>
                    </a:cubicBezTo>
                    <a:cubicBezTo>
                      <a:pt x="48" y="8"/>
                      <a:pt x="48" y="2"/>
                      <a:pt x="43" y="1"/>
                    </a:cubicBezTo>
                    <a:cubicBezTo>
                      <a:pt x="39" y="0"/>
                      <a:pt x="35" y="1"/>
                      <a:pt x="35" y="1"/>
                    </a:cubicBezTo>
                    <a:close/>
                  </a:path>
                </a:pathLst>
              </a:custGeom>
              <a:grpFill/>
              <a:ln w="4763" cap="flat">
                <a:solidFill>
                  <a:schemeClr val="bg1"/>
                </a:solidFill>
                <a:prstDash val="solid"/>
                <a:miter lim="800000"/>
                <a:headEnd/>
                <a:tailEnd/>
              </a:ln>
            </p:spPr>
            <p:txBody>
              <a:bodyPr/>
              <a:lstStyle/>
              <a:p>
                <a:endParaRPr lang="fr-FR"/>
              </a:p>
            </p:txBody>
          </p:sp>
          <p:sp>
            <p:nvSpPr>
              <p:cNvPr id="13" name="Freeform 141">
                <a:extLst>
                  <a:ext uri="{FF2B5EF4-FFF2-40B4-BE49-F238E27FC236}">
                    <a16:creationId xmlns:a16="http://schemas.microsoft.com/office/drawing/2014/main" id="{6C1105CE-4500-BC6B-931B-1530BD451983}"/>
                  </a:ext>
                </a:extLst>
              </p:cNvPr>
              <p:cNvSpPr>
                <a:spLocks/>
              </p:cNvSpPr>
              <p:nvPr/>
            </p:nvSpPr>
            <p:spPr bwMode="auto">
              <a:xfrm>
                <a:off x="430179" y="4013200"/>
                <a:ext cx="98425" cy="90488"/>
              </a:xfrm>
              <a:custGeom>
                <a:avLst/>
                <a:gdLst>
                  <a:gd name="T0" fmla="*/ 38 w 93"/>
                  <a:gd name="T1" fmla="*/ 4 h 85"/>
                  <a:gd name="T2" fmla="*/ 33 w 93"/>
                  <a:gd name="T3" fmla="*/ 15 h 85"/>
                  <a:gd name="T4" fmla="*/ 22 w 93"/>
                  <a:gd name="T5" fmla="*/ 32 h 85"/>
                  <a:gd name="T6" fmla="*/ 14 w 93"/>
                  <a:gd name="T7" fmla="*/ 32 h 85"/>
                  <a:gd name="T8" fmla="*/ 41 w 93"/>
                  <a:gd name="T9" fmla="*/ 48 h 85"/>
                  <a:gd name="T10" fmla="*/ 71 w 93"/>
                  <a:gd name="T11" fmla="*/ 70 h 85"/>
                  <a:gd name="T12" fmla="*/ 86 w 93"/>
                  <a:gd name="T13" fmla="*/ 68 h 85"/>
                  <a:gd name="T14" fmla="*/ 79 w 93"/>
                  <a:gd name="T15" fmla="*/ 41 h 85"/>
                  <a:gd name="T16" fmla="*/ 55 w 93"/>
                  <a:gd name="T17" fmla="*/ 28 h 85"/>
                  <a:gd name="T18" fmla="*/ 62 w 93"/>
                  <a:gd name="T19" fmla="*/ 13 h 85"/>
                  <a:gd name="T20" fmla="*/ 55 w 93"/>
                  <a:gd name="T21" fmla="*/ 2 h 85"/>
                  <a:gd name="T22" fmla="*/ 38 w 93"/>
                  <a:gd name="T23"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85">
                    <a:moveTo>
                      <a:pt x="38" y="4"/>
                    </a:moveTo>
                    <a:cubicBezTo>
                      <a:pt x="44" y="21"/>
                      <a:pt x="34" y="9"/>
                      <a:pt x="33" y="15"/>
                    </a:cubicBezTo>
                    <a:cubicBezTo>
                      <a:pt x="30" y="31"/>
                      <a:pt x="30" y="32"/>
                      <a:pt x="22" y="32"/>
                    </a:cubicBezTo>
                    <a:cubicBezTo>
                      <a:pt x="14" y="32"/>
                      <a:pt x="0" y="21"/>
                      <a:pt x="14" y="32"/>
                    </a:cubicBezTo>
                    <a:cubicBezTo>
                      <a:pt x="28" y="44"/>
                      <a:pt x="26" y="21"/>
                      <a:pt x="41" y="48"/>
                    </a:cubicBezTo>
                    <a:cubicBezTo>
                      <a:pt x="57" y="75"/>
                      <a:pt x="59" y="55"/>
                      <a:pt x="71" y="70"/>
                    </a:cubicBezTo>
                    <a:cubicBezTo>
                      <a:pt x="82" y="85"/>
                      <a:pt x="89" y="78"/>
                      <a:pt x="86" y="68"/>
                    </a:cubicBezTo>
                    <a:cubicBezTo>
                      <a:pt x="82" y="58"/>
                      <a:pt x="93" y="42"/>
                      <a:pt x="79" y="41"/>
                    </a:cubicBezTo>
                    <a:cubicBezTo>
                      <a:pt x="65" y="40"/>
                      <a:pt x="51" y="37"/>
                      <a:pt x="55" y="28"/>
                    </a:cubicBezTo>
                    <a:cubicBezTo>
                      <a:pt x="60" y="19"/>
                      <a:pt x="67" y="19"/>
                      <a:pt x="62" y="13"/>
                    </a:cubicBezTo>
                    <a:cubicBezTo>
                      <a:pt x="57" y="6"/>
                      <a:pt x="62" y="4"/>
                      <a:pt x="55" y="2"/>
                    </a:cubicBezTo>
                    <a:cubicBezTo>
                      <a:pt x="49" y="0"/>
                      <a:pt x="38" y="4"/>
                      <a:pt x="38" y="4"/>
                    </a:cubicBezTo>
                    <a:close/>
                  </a:path>
                </a:pathLst>
              </a:custGeom>
              <a:grpFill/>
              <a:ln w="4763" cap="flat">
                <a:solidFill>
                  <a:schemeClr val="bg1"/>
                </a:solidFill>
                <a:prstDash val="solid"/>
                <a:miter lim="800000"/>
                <a:headEnd/>
                <a:tailEnd/>
              </a:ln>
            </p:spPr>
            <p:txBody>
              <a:bodyPr/>
              <a:lstStyle/>
              <a:p>
                <a:endParaRPr lang="fr-FR"/>
              </a:p>
            </p:txBody>
          </p:sp>
          <p:sp>
            <p:nvSpPr>
              <p:cNvPr id="14" name="Freeform 142">
                <a:extLst>
                  <a:ext uri="{FF2B5EF4-FFF2-40B4-BE49-F238E27FC236}">
                    <a16:creationId xmlns:a16="http://schemas.microsoft.com/office/drawing/2014/main" id="{E2209176-5AFA-D468-E1EF-AD024F2D0AC0}"/>
                  </a:ext>
                </a:extLst>
              </p:cNvPr>
              <p:cNvSpPr>
                <a:spLocks/>
              </p:cNvSpPr>
              <p:nvPr/>
            </p:nvSpPr>
            <p:spPr bwMode="auto">
              <a:xfrm>
                <a:off x="473041" y="4098925"/>
                <a:ext cx="25400" cy="30163"/>
              </a:xfrm>
              <a:custGeom>
                <a:avLst/>
                <a:gdLst>
                  <a:gd name="T0" fmla="*/ 5 w 24"/>
                  <a:gd name="T1" fmla="*/ 6 h 29"/>
                  <a:gd name="T2" fmla="*/ 16 w 24"/>
                  <a:gd name="T3" fmla="*/ 19 h 29"/>
                  <a:gd name="T4" fmla="*/ 22 w 24"/>
                  <a:gd name="T5" fmla="*/ 19 h 29"/>
                  <a:gd name="T6" fmla="*/ 5 w 24"/>
                  <a:gd name="T7" fmla="*/ 6 h 29"/>
                </a:gdLst>
                <a:ahLst/>
                <a:cxnLst>
                  <a:cxn ang="0">
                    <a:pos x="T0" y="T1"/>
                  </a:cxn>
                  <a:cxn ang="0">
                    <a:pos x="T2" y="T3"/>
                  </a:cxn>
                  <a:cxn ang="0">
                    <a:pos x="T4" y="T5"/>
                  </a:cxn>
                  <a:cxn ang="0">
                    <a:pos x="T6" y="T7"/>
                  </a:cxn>
                </a:cxnLst>
                <a:rect l="0" t="0" r="r" b="b"/>
                <a:pathLst>
                  <a:path w="24" h="29">
                    <a:moveTo>
                      <a:pt x="5" y="6"/>
                    </a:moveTo>
                    <a:cubicBezTo>
                      <a:pt x="0" y="15"/>
                      <a:pt x="12" y="10"/>
                      <a:pt x="16" y="19"/>
                    </a:cubicBezTo>
                    <a:cubicBezTo>
                      <a:pt x="19" y="29"/>
                      <a:pt x="20" y="23"/>
                      <a:pt x="22" y="19"/>
                    </a:cubicBezTo>
                    <a:cubicBezTo>
                      <a:pt x="24" y="16"/>
                      <a:pt x="8" y="0"/>
                      <a:pt x="5" y="6"/>
                    </a:cubicBezTo>
                    <a:close/>
                  </a:path>
                </a:pathLst>
              </a:custGeom>
              <a:grpFill/>
              <a:ln w="4763" cap="flat">
                <a:solidFill>
                  <a:schemeClr val="bg1"/>
                </a:solidFill>
                <a:prstDash val="solid"/>
                <a:miter lim="800000"/>
                <a:headEnd/>
                <a:tailEnd/>
              </a:ln>
            </p:spPr>
            <p:txBody>
              <a:bodyPr/>
              <a:lstStyle/>
              <a:p>
                <a:endParaRPr lang="fr-FR"/>
              </a:p>
            </p:txBody>
          </p:sp>
          <p:sp>
            <p:nvSpPr>
              <p:cNvPr id="15" name="Freeform 143">
                <a:extLst>
                  <a:ext uri="{FF2B5EF4-FFF2-40B4-BE49-F238E27FC236}">
                    <a16:creationId xmlns:a16="http://schemas.microsoft.com/office/drawing/2014/main" id="{8D77FFE1-B790-EB34-B4F1-86777BF9683B}"/>
                  </a:ext>
                </a:extLst>
              </p:cNvPr>
              <p:cNvSpPr>
                <a:spLocks/>
              </p:cNvSpPr>
              <p:nvPr/>
            </p:nvSpPr>
            <p:spPr bwMode="auto">
              <a:xfrm>
                <a:off x="477804" y="4146550"/>
                <a:ext cx="25400" cy="34925"/>
              </a:xfrm>
              <a:custGeom>
                <a:avLst/>
                <a:gdLst>
                  <a:gd name="T0" fmla="*/ 14 w 23"/>
                  <a:gd name="T1" fmla="*/ 0 h 33"/>
                  <a:gd name="T2" fmla="*/ 6 w 23"/>
                  <a:gd name="T3" fmla="*/ 15 h 33"/>
                  <a:gd name="T4" fmla="*/ 16 w 23"/>
                  <a:gd name="T5" fmla="*/ 22 h 33"/>
                  <a:gd name="T6" fmla="*/ 23 w 23"/>
                  <a:gd name="T7" fmla="*/ 15 h 33"/>
                  <a:gd name="T8" fmla="*/ 14 w 23"/>
                  <a:gd name="T9" fmla="*/ 0 h 33"/>
                </a:gdLst>
                <a:ahLst/>
                <a:cxnLst>
                  <a:cxn ang="0">
                    <a:pos x="T0" y="T1"/>
                  </a:cxn>
                  <a:cxn ang="0">
                    <a:pos x="T2" y="T3"/>
                  </a:cxn>
                  <a:cxn ang="0">
                    <a:pos x="T4" y="T5"/>
                  </a:cxn>
                  <a:cxn ang="0">
                    <a:pos x="T6" y="T7"/>
                  </a:cxn>
                  <a:cxn ang="0">
                    <a:pos x="T8" y="T9"/>
                  </a:cxn>
                </a:cxnLst>
                <a:rect l="0" t="0" r="r" b="b"/>
                <a:pathLst>
                  <a:path w="23" h="33">
                    <a:moveTo>
                      <a:pt x="14" y="0"/>
                    </a:moveTo>
                    <a:cubicBezTo>
                      <a:pt x="8" y="1"/>
                      <a:pt x="0" y="9"/>
                      <a:pt x="6" y="15"/>
                    </a:cubicBezTo>
                    <a:cubicBezTo>
                      <a:pt x="13" y="22"/>
                      <a:pt x="15" y="11"/>
                      <a:pt x="16" y="22"/>
                    </a:cubicBezTo>
                    <a:cubicBezTo>
                      <a:pt x="17" y="33"/>
                      <a:pt x="23" y="15"/>
                      <a:pt x="23" y="15"/>
                    </a:cubicBezTo>
                    <a:lnTo>
                      <a:pt x="14" y="0"/>
                    </a:lnTo>
                    <a:close/>
                  </a:path>
                </a:pathLst>
              </a:custGeom>
              <a:grpFill/>
              <a:ln w="4763" cap="flat">
                <a:solidFill>
                  <a:schemeClr val="bg1"/>
                </a:solidFill>
                <a:prstDash val="solid"/>
                <a:miter lim="800000"/>
                <a:headEnd/>
                <a:tailEnd/>
              </a:ln>
            </p:spPr>
            <p:txBody>
              <a:bodyPr/>
              <a:lstStyle/>
              <a:p>
                <a:endParaRPr lang="fr-FR"/>
              </a:p>
            </p:txBody>
          </p:sp>
          <p:sp>
            <p:nvSpPr>
              <p:cNvPr id="16" name="Freeform 144">
                <a:extLst>
                  <a:ext uri="{FF2B5EF4-FFF2-40B4-BE49-F238E27FC236}">
                    <a16:creationId xmlns:a16="http://schemas.microsoft.com/office/drawing/2014/main" id="{8AD438B4-E0B7-8FA7-6C39-41A14421B451}"/>
                  </a:ext>
                </a:extLst>
              </p:cNvPr>
              <p:cNvSpPr>
                <a:spLocks/>
              </p:cNvSpPr>
              <p:nvPr/>
            </p:nvSpPr>
            <p:spPr bwMode="auto">
              <a:xfrm>
                <a:off x="480979" y="4184650"/>
                <a:ext cx="47625" cy="30163"/>
              </a:xfrm>
              <a:custGeom>
                <a:avLst/>
                <a:gdLst>
                  <a:gd name="T0" fmla="*/ 21 w 46"/>
                  <a:gd name="T1" fmla="*/ 6 h 29"/>
                  <a:gd name="T2" fmla="*/ 11 w 46"/>
                  <a:gd name="T3" fmla="*/ 17 h 29"/>
                  <a:gd name="T4" fmla="*/ 32 w 46"/>
                  <a:gd name="T5" fmla="*/ 23 h 29"/>
                  <a:gd name="T6" fmla="*/ 40 w 46"/>
                  <a:gd name="T7" fmla="*/ 17 h 29"/>
                  <a:gd name="T8" fmla="*/ 41 w 46"/>
                  <a:gd name="T9" fmla="*/ 6 h 29"/>
                  <a:gd name="T10" fmla="*/ 21 w 46"/>
                  <a:gd name="T11" fmla="*/ 6 h 29"/>
                </a:gdLst>
                <a:ahLst/>
                <a:cxnLst>
                  <a:cxn ang="0">
                    <a:pos x="T0" y="T1"/>
                  </a:cxn>
                  <a:cxn ang="0">
                    <a:pos x="T2" y="T3"/>
                  </a:cxn>
                  <a:cxn ang="0">
                    <a:pos x="T4" y="T5"/>
                  </a:cxn>
                  <a:cxn ang="0">
                    <a:pos x="T6" y="T7"/>
                  </a:cxn>
                  <a:cxn ang="0">
                    <a:pos x="T8" y="T9"/>
                  </a:cxn>
                  <a:cxn ang="0">
                    <a:pos x="T10" y="T11"/>
                  </a:cxn>
                </a:cxnLst>
                <a:rect l="0" t="0" r="r" b="b"/>
                <a:pathLst>
                  <a:path w="46" h="29">
                    <a:moveTo>
                      <a:pt x="21" y="6"/>
                    </a:moveTo>
                    <a:cubicBezTo>
                      <a:pt x="15" y="12"/>
                      <a:pt x="0" y="5"/>
                      <a:pt x="11" y="17"/>
                    </a:cubicBezTo>
                    <a:cubicBezTo>
                      <a:pt x="21" y="29"/>
                      <a:pt x="27" y="23"/>
                      <a:pt x="32" y="23"/>
                    </a:cubicBezTo>
                    <a:cubicBezTo>
                      <a:pt x="38" y="23"/>
                      <a:pt x="37" y="19"/>
                      <a:pt x="40" y="17"/>
                    </a:cubicBezTo>
                    <a:cubicBezTo>
                      <a:pt x="43" y="15"/>
                      <a:pt x="46" y="13"/>
                      <a:pt x="41" y="6"/>
                    </a:cubicBezTo>
                    <a:cubicBezTo>
                      <a:pt x="35" y="0"/>
                      <a:pt x="29" y="0"/>
                      <a:pt x="21" y="6"/>
                    </a:cubicBezTo>
                    <a:close/>
                  </a:path>
                </a:pathLst>
              </a:custGeom>
              <a:grpFill/>
              <a:ln w="4763" cap="flat">
                <a:solidFill>
                  <a:schemeClr val="bg1"/>
                </a:solidFill>
                <a:prstDash val="solid"/>
                <a:miter lim="800000"/>
                <a:headEnd/>
                <a:tailEnd/>
              </a:ln>
            </p:spPr>
            <p:txBody>
              <a:bodyPr/>
              <a:lstStyle/>
              <a:p>
                <a:endParaRPr lang="fr-FR"/>
              </a:p>
            </p:txBody>
          </p:sp>
          <p:sp>
            <p:nvSpPr>
              <p:cNvPr id="17" name="Freeform 145">
                <a:extLst>
                  <a:ext uri="{FF2B5EF4-FFF2-40B4-BE49-F238E27FC236}">
                    <a16:creationId xmlns:a16="http://schemas.microsoft.com/office/drawing/2014/main" id="{24D52208-6687-1F1C-B3C4-FAA3245087E3}"/>
                  </a:ext>
                </a:extLst>
              </p:cNvPr>
              <p:cNvSpPr>
                <a:spLocks/>
              </p:cNvSpPr>
              <p:nvPr/>
            </p:nvSpPr>
            <p:spPr bwMode="auto">
              <a:xfrm>
                <a:off x="452404" y="4160838"/>
                <a:ext cx="19050" cy="25400"/>
              </a:xfrm>
              <a:custGeom>
                <a:avLst/>
                <a:gdLst>
                  <a:gd name="T0" fmla="*/ 15 w 17"/>
                  <a:gd name="T1" fmla="*/ 0 h 25"/>
                  <a:gd name="T2" fmla="*/ 3 w 17"/>
                  <a:gd name="T3" fmla="*/ 21 h 25"/>
                  <a:gd name="T4" fmla="*/ 3 w 17"/>
                  <a:gd name="T5" fmla="*/ 1 h 25"/>
                  <a:gd name="T6" fmla="*/ 15 w 17"/>
                  <a:gd name="T7" fmla="*/ 0 h 25"/>
                </a:gdLst>
                <a:ahLst/>
                <a:cxnLst>
                  <a:cxn ang="0">
                    <a:pos x="T0" y="T1"/>
                  </a:cxn>
                  <a:cxn ang="0">
                    <a:pos x="T2" y="T3"/>
                  </a:cxn>
                  <a:cxn ang="0">
                    <a:pos x="T4" y="T5"/>
                  </a:cxn>
                  <a:cxn ang="0">
                    <a:pos x="T6" y="T7"/>
                  </a:cxn>
                </a:cxnLst>
                <a:rect l="0" t="0" r="r" b="b"/>
                <a:pathLst>
                  <a:path w="17" h="25">
                    <a:moveTo>
                      <a:pt x="15" y="0"/>
                    </a:moveTo>
                    <a:cubicBezTo>
                      <a:pt x="17" y="10"/>
                      <a:pt x="6" y="25"/>
                      <a:pt x="3" y="21"/>
                    </a:cubicBezTo>
                    <a:cubicBezTo>
                      <a:pt x="0" y="16"/>
                      <a:pt x="3" y="1"/>
                      <a:pt x="3" y="1"/>
                    </a:cubicBezTo>
                    <a:lnTo>
                      <a:pt x="15" y="0"/>
                    </a:lnTo>
                    <a:close/>
                  </a:path>
                </a:pathLst>
              </a:custGeom>
              <a:grpFill/>
              <a:ln w="4763" cap="flat">
                <a:solidFill>
                  <a:schemeClr val="bg1"/>
                </a:solidFill>
                <a:prstDash val="solid"/>
                <a:miter lim="800000"/>
                <a:headEnd/>
                <a:tailEnd/>
              </a:ln>
            </p:spPr>
            <p:txBody>
              <a:bodyPr/>
              <a:lstStyle/>
              <a:p>
                <a:endParaRPr lang="fr-FR"/>
              </a:p>
            </p:txBody>
          </p:sp>
          <p:sp>
            <p:nvSpPr>
              <p:cNvPr id="18" name="Freeform 146">
                <a:extLst>
                  <a:ext uri="{FF2B5EF4-FFF2-40B4-BE49-F238E27FC236}">
                    <a16:creationId xmlns:a16="http://schemas.microsoft.com/office/drawing/2014/main" id="{31F10D06-D574-C2D6-9A2F-82B84ABF0CF1}"/>
                  </a:ext>
                </a:extLst>
              </p:cNvPr>
              <p:cNvSpPr>
                <a:spLocks/>
              </p:cNvSpPr>
              <p:nvPr/>
            </p:nvSpPr>
            <p:spPr bwMode="auto">
              <a:xfrm>
                <a:off x="468279" y="4243388"/>
                <a:ext cx="53975" cy="55562"/>
              </a:xfrm>
              <a:custGeom>
                <a:avLst/>
                <a:gdLst>
                  <a:gd name="T0" fmla="*/ 48 w 51"/>
                  <a:gd name="T1" fmla="*/ 0 h 53"/>
                  <a:gd name="T2" fmla="*/ 22 w 51"/>
                  <a:gd name="T3" fmla="*/ 21 h 53"/>
                  <a:gd name="T4" fmla="*/ 9 w 51"/>
                  <a:gd name="T5" fmla="*/ 28 h 53"/>
                  <a:gd name="T6" fmla="*/ 28 w 51"/>
                  <a:gd name="T7" fmla="*/ 41 h 53"/>
                  <a:gd name="T8" fmla="*/ 41 w 51"/>
                  <a:gd name="T9" fmla="*/ 27 h 53"/>
                  <a:gd name="T10" fmla="*/ 51 w 51"/>
                  <a:gd name="T11" fmla="*/ 11 h 53"/>
                  <a:gd name="T12" fmla="*/ 48 w 51"/>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1" h="53">
                    <a:moveTo>
                      <a:pt x="48" y="0"/>
                    </a:moveTo>
                    <a:cubicBezTo>
                      <a:pt x="36" y="8"/>
                      <a:pt x="31" y="16"/>
                      <a:pt x="22" y="21"/>
                    </a:cubicBezTo>
                    <a:cubicBezTo>
                      <a:pt x="12" y="25"/>
                      <a:pt x="0" y="14"/>
                      <a:pt x="9" y="28"/>
                    </a:cubicBezTo>
                    <a:cubicBezTo>
                      <a:pt x="17" y="42"/>
                      <a:pt x="21" y="29"/>
                      <a:pt x="28" y="41"/>
                    </a:cubicBezTo>
                    <a:cubicBezTo>
                      <a:pt x="36" y="53"/>
                      <a:pt x="39" y="37"/>
                      <a:pt x="41" y="27"/>
                    </a:cubicBezTo>
                    <a:cubicBezTo>
                      <a:pt x="43" y="17"/>
                      <a:pt x="51" y="11"/>
                      <a:pt x="51" y="11"/>
                    </a:cubicBezTo>
                    <a:lnTo>
                      <a:pt x="48" y="0"/>
                    </a:lnTo>
                    <a:close/>
                  </a:path>
                </a:pathLst>
              </a:custGeom>
              <a:grpFill/>
              <a:ln w="4763" cap="flat">
                <a:solidFill>
                  <a:schemeClr val="bg1"/>
                </a:solidFill>
                <a:prstDash val="solid"/>
                <a:miter lim="800000"/>
                <a:headEnd/>
                <a:tailEnd/>
              </a:ln>
            </p:spPr>
            <p:txBody>
              <a:bodyPr/>
              <a:lstStyle/>
              <a:p>
                <a:endParaRPr lang="fr-FR"/>
              </a:p>
            </p:txBody>
          </p:sp>
          <p:sp>
            <p:nvSpPr>
              <p:cNvPr id="19" name="Freeform 147">
                <a:extLst>
                  <a:ext uri="{FF2B5EF4-FFF2-40B4-BE49-F238E27FC236}">
                    <a16:creationId xmlns:a16="http://schemas.microsoft.com/office/drawing/2014/main" id="{CDEC1860-BAF7-AB75-BCC9-48335DDB776B}"/>
                  </a:ext>
                </a:extLst>
              </p:cNvPr>
              <p:cNvSpPr>
                <a:spLocks/>
              </p:cNvSpPr>
              <p:nvPr/>
            </p:nvSpPr>
            <p:spPr bwMode="auto">
              <a:xfrm>
                <a:off x="592104" y="4457700"/>
                <a:ext cx="49212" cy="52388"/>
              </a:xfrm>
              <a:custGeom>
                <a:avLst/>
                <a:gdLst>
                  <a:gd name="T0" fmla="*/ 44 w 46"/>
                  <a:gd name="T1" fmla="*/ 10 h 50"/>
                  <a:gd name="T2" fmla="*/ 28 w 46"/>
                  <a:gd name="T3" fmla="*/ 19 h 50"/>
                  <a:gd name="T4" fmla="*/ 15 w 46"/>
                  <a:gd name="T5" fmla="*/ 45 h 50"/>
                  <a:gd name="T6" fmla="*/ 45 w 46"/>
                  <a:gd name="T7" fmla="*/ 34 h 50"/>
                  <a:gd name="T8" fmla="*/ 44 w 46"/>
                  <a:gd name="T9" fmla="*/ 10 h 50"/>
                </a:gdLst>
                <a:ahLst/>
                <a:cxnLst>
                  <a:cxn ang="0">
                    <a:pos x="T0" y="T1"/>
                  </a:cxn>
                  <a:cxn ang="0">
                    <a:pos x="T2" y="T3"/>
                  </a:cxn>
                  <a:cxn ang="0">
                    <a:pos x="T4" y="T5"/>
                  </a:cxn>
                  <a:cxn ang="0">
                    <a:pos x="T6" y="T7"/>
                  </a:cxn>
                  <a:cxn ang="0">
                    <a:pos x="T8" y="T9"/>
                  </a:cxn>
                </a:cxnLst>
                <a:rect l="0" t="0" r="r" b="b"/>
                <a:pathLst>
                  <a:path w="46" h="50">
                    <a:moveTo>
                      <a:pt x="44" y="10"/>
                    </a:moveTo>
                    <a:cubicBezTo>
                      <a:pt x="33" y="11"/>
                      <a:pt x="30" y="0"/>
                      <a:pt x="28" y="19"/>
                    </a:cubicBezTo>
                    <a:cubicBezTo>
                      <a:pt x="26" y="39"/>
                      <a:pt x="0" y="41"/>
                      <a:pt x="15" y="45"/>
                    </a:cubicBezTo>
                    <a:cubicBezTo>
                      <a:pt x="30" y="50"/>
                      <a:pt x="44" y="42"/>
                      <a:pt x="45" y="34"/>
                    </a:cubicBezTo>
                    <a:cubicBezTo>
                      <a:pt x="46" y="27"/>
                      <a:pt x="44" y="10"/>
                      <a:pt x="44" y="10"/>
                    </a:cubicBezTo>
                    <a:close/>
                  </a:path>
                </a:pathLst>
              </a:custGeom>
              <a:grpFill/>
              <a:ln w="4763" cap="flat">
                <a:solidFill>
                  <a:schemeClr val="bg1"/>
                </a:solidFill>
                <a:prstDash val="solid"/>
                <a:miter lim="800000"/>
                <a:headEnd/>
                <a:tailEnd/>
              </a:ln>
            </p:spPr>
            <p:txBody>
              <a:bodyPr/>
              <a:lstStyle/>
              <a:p>
                <a:endParaRPr lang="fr-FR"/>
              </a:p>
            </p:txBody>
          </p:sp>
          <p:sp>
            <p:nvSpPr>
              <p:cNvPr id="20" name="Freeform 148">
                <a:extLst>
                  <a:ext uri="{FF2B5EF4-FFF2-40B4-BE49-F238E27FC236}">
                    <a16:creationId xmlns:a16="http://schemas.microsoft.com/office/drawing/2014/main" id="{6339FF45-F578-92D7-5BA1-DD3958847990}"/>
                  </a:ext>
                </a:extLst>
              </p:cNvPr>
              <p:cNvSpPr>
                <a:spLocks/>
              </p:cNvSpPr>
              <p:nvPr/>
            </p:nvSpPr>
            <p:spPr bwMode="auto">
              <a:xfrm>
                <a:off x="607979" y="4591050"/>
                <a:ext cx="47625" cy="38100"/>
              </a:xfrm>
              <a:custGeom>
                <a:avLst/>
                <a:gdLst>
                  <a:gd name="T0" fmla="*/ 19 w 46"/>
                  <a:gd name="T1" fmla="*/ 0 h 35"/>
                  <a:gd name="T2" fmla="*/ 15 w 46"/>
                  <a:gd name="T3" fmla="*/ 30 h 35"/>
                  <a:gd name="T4" fmla="*/ 34 w 46"/>
                  <a:gd name="T5" fmla="*/ 29 h 35"/>
                  <a:gd name="T6" fmla="*/ 46 w 46"/>
                  <a:gd name="T7" fmla="*/ 13 h 35"/>
                  <a:gd name="T8" fmla="*/ 19 w 46"/>
                  <a:gd name="T9" fmla="*/ 0 h 35"/>
                </a:gdLst>
                <a:ahLst/>
                <a:cxnLst>
                  <a:cxn ang="0">
                    <a:pos x="T0" y="T1"/>
                  </a:cxn>
                  <a:cxn ang="0">
                    <a:pos x="T2" y="T3"/>
                  </a:cxn>
                  <a:cxn ang="0">
                    <a:pos x="T4" y="T5"/>
                  </a:cxn>
                  <a:cxn ang="0">
                    <a:pos x="T6" y="T7"/>
                  </a:cxn>
                  <a:cxn ang="0">
                    <a:pos x="T8" y="T9"/>
                  </a:cxn>
                </a:cxnLst>
                <a:rect l="0" t="0" r="r" b="b"/>
                <a:pathLst>
                  <a:path w="46" h="35">
                    <a:moveTo>
                      <a:pt x="19" y="0"/>
                    </a:moveTo>
                    <a:cubicBezTo>
                      <a:pt x="10" y="8"/>
                      <a:pt x="0" y="26"/>
                      <a:pt x="15" y="30"/>
                    </a:cubicBezTo>
                    <a:cubicBezTo>
                      <a:pt x="30" y="35"/>
                      <a:pt x="34" y="29"/>
                      <a:pt x="34" y="29"/>
                    </a:cubicBezTo>
                    <a:cubicBezTo>
                      <a:pt x="46" y="13"/>
                      <a:pt x="46" y="13"/>
                      <a:pt x="46" y="13"/>
                    </a:cubicBezTo>
                    <a:lnTo>
                      <a:pt x="19" y="0"/>
                    </a:lnTo>
                    <a:close/>
                  </a:path>
                </a:pathLst>
              </a:custGeom>
              <a:grpFill/>
              <a:ln w="4763" cap="flat">
                <a:solidFill>
                  <a:schemeClr val="bg1"/>
                </a:solidFill>
                <a:prstDash val="solid"/>
                <a:miter lim="800000"/>
                <a:headEnd/>
                <a:tailEnd/>
              </a:ln>
            </p:spPr>
            <p:txBody>
              <a:bodyPr/>
              <a:lstStyle/>
              <a:p>
                <a:endParaRPr lang="fr-FR"/>
              </a:p>
            </p:txBody>
          </p:sp>
          <p:sp>
            <p:nvSpPr>
              <p:cNvPr id="21" name="Freeform 149">
                <a:extLst>
                  <a:ext uri="{FF2B5EF4-FFF2-40B4-BE49-F238E27FC236}">
                    <a16:creationId xmlns:a16="http://schemas.microsoft.com/office/drawing/2014/main" id="{86322D35-DC7F-C60A-DE34-8475DE3646C1}"/>
                  </a:ext>
                </a:extLst>
              </p:cNvPr>
              <p:cNvSpPr>
                <a:spLocks/>
              </p:cNvSpPr>
              <p:nvPr/>
            </p:nvSpPr>
            <p:spPr bwMode="auto">
              <a:xfrm>
                <a:off x="703229" y="3790950"/>
                <a:ext cx="39687" cy="31750"/>
              </a:xfrm>
              <a:custGeom>
                <a:avLst/>
                <a:gdLst>
                  <a:gd name="T0" fmla="*/ 19 w 37"/>
                  <a:gd name="T1" fmla="*/ 4 h 30"/>
                  <a:gd name="T2" fmla="*/ 9 w 37"/>
                  <a:gd name="T3" fmla="*/ 21 h 30"/>
                  <a:gd name="T4" fmla="*/ 25 w 37"/>
                  <a:gd name="T5" fmla="*/ 26 h 30"/>
                  <a:gd name="T6" fmla="*/ 33 w 37"/>
                  <a:gd name="T7" fmla="*/ 20 h 30"/>
                  <a:gd name="T8" fmla="*/ 33 w 37"/>
                  <a:gd name="T9" fmla="*/ 11 h 30"/>
                  <a:gd name="T10" fmla="*/ 26 w 37"/>
                  <a:gd name="T11" fmla="*/ 2 h 30"/>
                  <a:gd name="T12" fmla="*/ 19 w 37"/>
                  <a:gd name="T13" fmla="*/ 4 h 30"/>
                </a:gdLst>
                <a:ahLst/>
                <a:cxnLst>
                  <a:cxn ang="0">
                    <a:pos x="T0" y="T1"/>
                  </a:cxn>
                  <a:cxn ang="0">
                    <a:pos x="T2" y="T3"/>
                  </a:cxn>
                  <a:cxn ang="0">
                    <a:pos x="T4" y="T5"/>
                  </a:cxn>
                  <a:cxn ang="0">
                    <a:pos x="T6" y="T7"/>
                  </a:cxn>
                  <a:cxn ang="0">
                    <a:pos x="T8" y="T9"/>
                  </a:cxn>
                  <a:cxn ang="0">
                    <a:pos x="T10" y="T11"/>
                  </a:cxn>
                  <a:cxn ang="0">
                    <a:pos x="T12" y="T13"/>
                  </a:cxn>
                </a:cxnLst>
                <a:rect l="0" t="0" r="r" b="b"/>
                <a:pathLst>
                  <a:path w="37" h="30">
                    <a:moveTo>
                      <a:pt x="19" y="4"/>
                    </a:moveTo>
                    <a:cubicBezTo>
                      <a:pt x="14" y="6"/>
                      <a:pt x="0" y="12"/>
                      <a:pt x="9" y="21"/>
                    </a:cubicBezTo>
                    <a:cubicBezTo>
                      <a:pt x="19" y="30"/>
                      <a:pt x="20" y="25"/>
                      <a:pt x="25" y="26"/>
                    </a:cubicBezTo>
                    <a:cubicBezTo>
                      <a:pt x="30" y="26"/>
                      <a:pt x="33" y="20"/>
                      <a:pt x="33" y="20"/>
                    </a:cubicBezTo>
                    <a:cubicBezTo>
                      <a:pt x="33" y="20"/>
                      <a:pt x="37" y="16"/>
                      <a:pt x="33" y="11"/>
                    </a:cubicBezTo>
                    <a:cubicBezTo>
                      <a:pt x="29" y="6"/>
                      <a:pt x="30" y="0"/>
                      <a:pt x="26" y="2"/>
                    </a:cubicBezTo>
                    <a:cubicBezTo>
                      <a:pt x="22" y="4"/>
                      <a:pt x="19" y="4"/>
                      <a:pt x="19" y="4"/>
                    </a:cubicBezTo>
                    <a:close/>
                  </a:path>
                </a:pathLst>
              </a:custGeom>
              <a:grpFill/>
              <a:ln w="4763" cap="flat">
                <a:solidFill>
                  <a:schemeClr val="bg1"/>
                </a:solidFill>
                <a:prstDash val="solid"/>
                <a:miter lim="800000"/>
                <a:headEnd/>
                <a:tailEnd/>
              </a:ln>
            </p:spPr>
            <p:txBody>
              <a:bodyPr/>
              <a:lstStyle/>
              <a:p>
                <a:endParaRPr lang="fr-FR"/>
              </a:p>
            </p:txBody>
          </p:sp>
          <p:sp>
            <p:nvSpPr>
              <p:cNvPr id="22" name="Freeform 150">
                <a:extLst>
                  <a:ext uri="{FF2B5EF4-FFF2-40B4-BE49-F238E27FC236}">
                    <a16:creationId xmlns:a16="http://schemas.microsoft.com/office/drawing/2014/main" id="{00A7EFB9-23CD-97A1-95B0-026C6E7A4583}"/>
                  </a:ext>
                </a:extLst>
              </p:cNvPr>
              <p:cNvSpPr>
                <a:spLocks/>
              </p:cNvSpPr>
              <p:nvPr/>
            </p:nvSpPr>
            <p:spPr bwMode="auto">
              <a:xfrm>
                <a:off x="728629" y="3763963"/>
                <a:ext cx="23812" cy="25400"/>
              </a:xfrm>
              <a:custGeom>
                <a:avLst/>
                <a:gdLst>
                  <a:gd name="T0" fmla="*/ 13 w 22"/>
                  <a:gd name="T1" fmla="*/ 0 h 24"/>
                  <a:gd name="T2" fmla="*/ 8 w 22"/>
                  <a:gd name="T3" fmla="*/ 14 h 24"/>
                  <a:gd name="T4" fmla="*/ 22 w 22"/>
                  <a:gd name="T5" fmla="*/ 15 h 24"/>
                  <a:gd name="T6" fmla="*/ 18 w 22"/>
                  <a:gd name="T7" fmla="*/ 5 h 24"/>
                  <a:gd name="T8" fmla="*/ 13 w 22"/>
                  <a:gd name="T9" fmla="*/ 0 h 24"/>
                </a:gdLst>
                <a:ahLst/>
                <a:cxnLst>
                  <a:cxn ang="0">
                    <a:pos x="T0" y="T1"/>
                  </a:cxn>
                  <a:cxn ang="0">
                    <a:pos x="T2" y="T3"/>
                  </a:cxn>
                  <a:cxn ang="0">
                    <a:pos x="T4" y="T5"/>
                  </a:cxn>
                  <a:cxn ang="0">
                    <a:pos x="T6" y="T7"/>
                  </a:cxn>
                  <a:cxn ang="0">
                    <a:pos x="T8" y="T9"/>
                  </a:cxn>
                </a:cxnLst>
                <a:rect l="0" t="0" r="r" b="b"/>
                <a:pathLst>
                  <a:path w="22" h="24">
                    <a:moveTo>
                      <a:pt x="13" y="0"/>
                    </a:moveTo>
                    <a:cubicBezTo>
                      <a:pt x="10" y="5"/>
                      <a:pt x="0" y="3"/>
                      <a:pt x="8" y="14"/>
                    </a:cubicBezTo>
                    <a:cubicBezTo>
                      <a:pt x="16" y="24"/>
                      <a:pt x="20" y="13"/>
                      <a:pt x="22" y="15"/>
                    </a:cubicBezTo>
                    <a:cubicBezTo>
                      <a:pt x="22" y="15"/>
                      <a:pt x="16" y="7"/>
                      <a:pt x="18" y="5"/>
                    </a:cubicBezTo>
                    <a:cubicBezTo>
                      <a:pt x="20" y="3"/>
                      <a:pt x="13" y="0"/>
                      <a:pt x="13" y="0"/>
                    </a:cubicBezTo>
                    <a:close/>
                  </a:path>
                </a:pathLst>
              </a:custGeom>
              <a:grpFill/>
              <a:ln w="4763" cap="flat">
                <a:solidFill>
                  <a:schemeClr val="bg1"/>
                </a:solidFill>
                <a:prstDash val="solid"/>
                <a:miter lim="800000"/>
                <a:headEnd/>
                <a:tailEnd/>
              </a:ln>
            </p:spPr>
            <p:txBody>
              <a:bodyPr/>
              <a:lstStyle/>
              <a:p>
                <a:endParaRPr lang="fr-FR"/>
              </a:p>
            </p:txBody>
          </p:sp>
          <p:sp>
            <p:nvSpPr>
              <p:cNvPr id="23" name="Freeform 151">
                <a:extLst>
                  <a:ext uri="{FF2B5EF4-FFF2-40B4-BE49-F238E27FC236}">
                    <a16:creationId xmlns:a16="http://schemas.microsoft.com/office/drawing/2014/main" id="{6B96BF4D-A613-EAE6-7418-C493168831B1}"/>
                  </a:ext>
                </a:extLst>
              </p:cNvPr>
              <p:cNvSpPr>
                <a:spLocks/>
              </p:cNvSpPr>
              <p:nvPr/>
            </p:nvSpPr>
            <p:spPr bwMode="auto">
              <a:xfrm>
                <a:off x="714341" y="3811588"/>
                <a:ext cx="22225" cy="31750"/>
              </a:xfrm>
              <a:custGeom>
                <a:avLst/>
                <a:gdLst>
                  <a:gd name="T0" fmla="*/ 12 w 20"/>
                  <a:gd name="T1" fmla="*/ 10 h 29"/>
                  <a:gd name="T2" fmla="*/ 0 w 20"/>
                  <a:gd name="T3" fmla="*/ 12 h 29"/>
                  <a:gd name="T4" fmla="*/ 7 w 20"/>
                  <a:gd name="T5" fmla="*/ 29 h 29"/>
                  <a:gd name="T6" fmla="*/ 13 w 20"/>
                  <a:gd name="T7" fmla="*/ 20 h 29"/>
                  <a:gd name="T8" fmla="*/ 12 w 20"/>
                  <a:gd name="T9" fmla="*/ 10 h 29"/>
                </a:gdLst>
                <a:ahLst/>
                <a:cxnLst>
                  <a:cxn ang="0">
                    <a:pos x="T0" y="T1"/>
                  </a:cxn>
                  <a:cxn ang="0">
                    <a:pos x="T2" y="T3"/>
                  </a:cxn>
                  <a:cxn ang="0">
                    <a:pos x="T4" y="T5"/>
                  </a:cxn>
                  <a:cxn ang="0">
                    <a:pos x="T6" y="T7"/>
                  </a:cxn>
                  <a:cxn ang="0">
                    <a:pos x="T8" y="T9"/>
                  </a:cxn>
                </a:cxnLst>
                <a:rect l="0" t="0" r="r" b="b"/>
                <a:pathLst>
                  <a:path w="20" h="29">
                    <a:moveTo>
                      <a:pt x="12" y="10"/>
                    </a:moveTo>
                    <a:cubicBezTo>
                      <a:pt x="9" y="10"/>
                      <a:pt x="0" y="0"/>
                      <a:pt x="0" y="12"/>
                    </a:cubicBezTo>
                    <a:cubicBezTo>
                      <a:pt x="0" y="23"/>
                      <a:pt x="4" y="29"/>
                      <a:pt x="7" y="29"/>
                    </a:cubicBezTo>
                    <a:cubicBezTo>
                      <a:pt x="11" y="29"/>
                      <a:pt x="5" y="19"/>
                      <a:pt x="13" y="20"/>
                    </a:cubicBezTo>
                    <a:cubicBezTo>
                      <a:pt x="20" y="21"/>
                      <a:pt x="12" y="10"/>
                      <a:pt x="12" y="10"/>
                    </a:cubicBezTo>
                    <a:close/>
                  </a:path>
                </a:pathLst>
              </a:custGeom>
              <a:grpFill/>
              <a:ln w="4763" cap="flat">
                <a:solidFill>
                  <a:schemeClr val="bg1"/>
                </a:solidFill>
                <a:prstDash val="solid"/>
                <a:miter lim="800000"/>
                <a:headEnd/>
                <a:tailEnd/>
              </a:ln>
            </p:spPr>
            <p:txBody>
              <a:bodyPr/>
              <a:lstStyle/>
              <a:p>
                <a:endParaRPr lang="fr-FR"/>
              </a:p>
            </p:txBody>
          </p:sp>
          <p:sp>
            <p:nvSpPr>
              <p:cNvPr id="24" name="Freeform 152">
                <a:extLst>
                  <a:ext uri="{FF2B5EF4-FFF2-40B4-BE49-F238E27FC236}">
                    <a16:creationId xmlns:a16="http://schemas.microsoft.com/office/drawing/2014/main" id="{05A1B2FE-A088-166E-8B8B-0319209E025F}"/>
                  </a:ext>
                </a:extLst>
              </p:cNvPr>
              <p:cNvSpPr>
                <a:spLocks/>
              </p:cNvSpPr>
              <p:nvPr/>
            </p:nvSpPr>
            <p:spPr bwMode="auto">
              <a:xfrm>
                <a:off x="731804" y="3829050"/>
                <a:ext cx="30162" cy="19050"/>
              </a:xfrm>
              <a:custGeom>
                <a:avLst/>
                <a:gdLst>
                  <a:gd name="T0" fmla="*/ 18 w 28"/>
                  <a:gd name="T1" fmla="*/ 0 h 18"/>
                  <a:gd name="T2" fmla="*/ 11 w 28"/>
                  <a:gd name="T3" fmla="*/ 14 h 18"/>
                  <a:gd name="T4" fmla="*/ 23 w 28"/>
                  <a:gd name="T5" fmla="*/ 12 h 18"/>
                  <a:gd name="T6" fmla="*/ 28 w 28"/>
                  <a:gd name="T7" fmla="*/ 1 h 18"/>
                  <a:gd name="T8" fmla="*/ 18 w 28"/>
                  <a:gd name="T9" fmla="*/ 0 h 18"/>
                </a:gdLst>
                <a:ahLst/>
                <a:cxnLst>
                  <a:cxn ang="0">
                    <a:pos x="T0" y="T1"/>
                  </a:cxn>
                  <a:cxn ang="0">
                    <a:pos x="T2" y="T3"/>
                  </a:cxn>
                  <a:cxn ang="0">
                    <a:pos x="T4" y="T5"/>
                  </a:cxn>
                  <a:cxn ang="0">
                    <a:pos x="T6" y="T7"/>
                  </a:cxn>
                  <a:cxn ang="0">
                    <a:pos x="T8" y="T9"/>
                  </a:cxn>
                </a:cxnLst>
                <a:rect l="0" t="0" r="r" b="b"/>
                <a:pathLst>
                  <a:path w="28" h="18">
                    <a:moveTo>
                      <a:pt x="18" y="0"/>
                    </a:moveTo>
                    <a:cubicBezTo>
                      <a:pt x="12" y="7"/>
                      <a:pt x="0" y="10"/>
                      <a:pt x="11" y="14"/>
                    </a:cubicBezTo>
                    <a:cubicBezTo>
                      <a:pt x="22" y="18"/>
                      <a:pt x="19" y="16"/>
                      <a:pt x="23" y="12"/>
                    </a:cubicBezTo>
                    <a:cubicBezTo>
                      <a:pt x="28" y="9"/>
                      <a:pt x="28" y="1"/>
                      <a:pt x="28" y="1"/>
                    </a:cubicBezTo>
                    <a:lnTo>
                      <a:pt x="18" y="0"/>
                    </a:lnTo>
                    <a:close/>
                  </a:path>
                </a:pathLst>
              </a:custGeom>
              <a:grpFill/>
              <a:ln w="4763" cap="flat">
                <a:solidFill>
                  <a:schemeClr val="bg1"/>
                </a:solidFill>
                <a:prstDash val="solid"/>
                <a:miter lim="800000"/>
                <a:headEnd/>
                <a:tailEnd/>
              </a:ln>
            </p:spPr>
            <p:txBody>
              <a:bodyPr/>
              <a:lstStyle/>
              <a:p>
                <a:endParaRPr lang="fr-FR"/>
              </a:p>
            </p:txBody>
          </p:sp>
          <p:sp>
            <p:nvSpPr>
              <p:cNvPr id="25" name="Freeform 153">
                <a:extLst>
                  <a:ext uri="{FF2B5EF4-FFF2-40B4-BE49-F238E27FC236}">
                    <a16:creationId xmlns:a16="http://schemas.microsoft.com/office/drawing/2014/main" id="{9504063F-F1D5-E9A3-65B9-6D09029932B8}"/>
                  </a:ext>
                </a:extLst>
              </p:cNvPr>
              <p:cNvSpPr>
                <a:spLocks/>
              </p:cNvSpPr>
              <p:nvPr/>
            </p:nvSpPr>
            <p:spPr bwMode="auto">
              <a:xfrm>
                <a:off x="741329" y="3783013"/>
                <a:ext cx="28575" cy="36512"/>
              </a:xfrm>
              <a:custGeom>
                <a:avLst/>
                <a:gdLst>
                  <a:gd name="T0" fmla="*/ 8 w 27"/>
                  <a:gd name="T1" fmla="*/ 15 h 34"/>
                  <a:gd name="T2" fmla="*/ 6 w 27"/>
                  <a:gd name="T3" fmla="*/ 30 h 34"/>
                  <a:gd name="T4" fmla="*/ 15 w 27"/>
                  <a:gd name="T5" fmla="*/ 31 h 34"/>
                  <a:gd name="T6" fmla="*/ 23 w 27"/>
                  <a:gd name="T7" fmla="*/ 23 h 34"/>
                  <a:gd name="T8" fmla="*/ 27 w 27"/>
                  <a:gd name="T9" fmla="*/ 14 h 34"/>
                  <a:gd name="T10" fmla="*/ 27 w 27"/>
                  <a:gd name="T11" fmla="*/ 5 h 34"/>
                  <a:gd name="T12" fmla="*/ 21 w 27"/>
                  <a:gd name="T13" fmla="*/ 3 h 34"/>
                  <a:gd name="T14" fmla="*/ 12 w 27"/>
                  <a:gd name="T15" fmla="*/ 7 h 34"/>
                  <a:gd name="T16" fmla="*/ 8 w 27"/>
                  <a:gd name="T1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8" y="15"/>
                    </a:moveTo>
                    <a:cubicBezTo>
                      <a:pt x="5" y="19"/>
                      <a:pt x="0" y="26"/>
                      <a:pt x="6" y="30"/>
                    </a:cubicBezTo>
                    <a:cubicBezTo>
                      <a:pt x="12" y="34"/>
                      <a:pt x="9" y="30"/>
                      <a:pt x="15" y="31"/>
                    </a:cubicBezTo>
                    <a:cubicBezTo>
                      <a:pt x="21" y="31"/>
                      <a:pt x="23" y="23"/>
                      <a:pt x="23" y="23"/>
                    </a:cubicBezTo>
                    <a:cubicBezTo>
                      <a:pt x="27" y="14"/>
                      <a:pt x="27" y="14"/>
                      <a:pt x="27" y="14"/>
                    </a:cubicBezTo>
                    <a:cubicBezTo>
                      <a:pt x="27" y="5"/>
                      <a:pt x="27" y="5"/>
                      <a:pt x="27" y="5"/>
                    </a:cubicBezTo>
                    <a:cubicBezTo>
                      <a:pt x="27" y="5"/>
                      <a:pt x="24" y="0"/>
                      <a:pt x="21" y="3"/>
                    </a:cubicBezTo>
                    <a:cubicBezTo>
                      <a:pt x="17" y="7"/>
                      <a:pt x="13" y="4"/>
                      <a:pt x="12" y="7"/>
                    </a:cubicBezTo>
                    <a:cubicBezTo>
                      <a:pt x="12" y="11"/>
                      <a:pt x="8" y="15"/>
                      <a:pt x="8" y="15"/>
                    </a:cubicBezTo>
                    <a:close/>
                  </a:path>
                </a:pathLst>
              </a:custGeom>
              <a:grpFill/>
              <a:ln w="4763" cap="flat">
                <a:solidFill>
                  <a:schemeClr val="bg1"/>
                </a:solidFill>
                <a:prstDash val="solid"/>
                <a:miter lim="800000"/>
                <a:headEnd/>
                <a:tailEnd/>
              </a:ln>
            </p:spPr>
            <p:txBody>
              <a:bodyPr/>
              <a:lstStyle/>
              <a:p>
                <a:endParaRPr lang="fr-FR"/>
              </a:p>
            </p:txBody>
          </p:sp>
          <p:sp>
            <p:nvSpPr>
              <p:cNvPr id="26" name="Freeform 154">
                <a:extLst>
                  <a:ext uri="{FF2B5EF4-FFF2-40B4-BE49-F238E27FC236}">
                    <a16:creationId xmlns:a16="http://schemas.microsoft.com/office/drawing/2014/main" id="{04AFA02C-9D5C-CC99-5319-E228C76562C1}"/>
                  </a:ext>
                </a:extLst>
              </p:cNvPr>
              <p:cNvSpPr>
                <a:spLocks/>
              </p:cNvSpPr>
              <p:nvPr/>
            </p:nvSpPr>
            <p:spPr bwMode="auto">
              <a:xfrm>
                <a:off x="766729" y="3744913"/>
                <a:ext cx="25400" cy="33337"/>
              </a:xfrm>
              <a:custGeom>
                <a:avLst/>
                <a:gdLst>
                  <a:gd name="T0" fmla="*/ 3 w 24"/>
                  <a:gd name="T1" fmla="*/ 23 h 31"/>
                  <a:gd name="T2" fmla="*/ 13 w 24"/>
                  <a:gd name="T3" fmla="*/ 28 h 31"/>
                  <a:gd name="T4" fmla="*/ 20 w 24"/>
                  <a:gd name="T5" fmla="*/ 20 h 31"/>
                  <a:gd name="T6" fmla="*/ 20 w 24"/>
                  <a:gd name="T7" fmla="*/ 8 h 31"/>
                  <a:gd name="T8" fmla="*/ 10 w 24"/>
                  <a:gd name="T9" fmla="*/ 7 h 31"/>
                  <a:gd name="T10" fmla="*/ 0 w 24"/>
                  <a:gd name="T11" fmla="*/ 19 h 31"/>
                  <a:gd name="T12" fmla="*/ 3 w 24"/>
                  <a:gd name="T13" fmla="*/ 23 h 31"/>
                </a:gdLst>
                <a:ahLst/>
                <a:cxnLst>
                  <a:cxn ang="0">
                    <a:pos x="T0" y="T1"/>
                  </a:cxn>
                  <a:cxn ang="0">
                    <a:pos x="T2" y="T3"/>
                  </a:cxn>
                  <a:cxn ang="0">
                    <a:pos x="T4" y="T5"/>
                  </a:cxn>
                  <a:cxn ang="0">
                    <a:pos x="T6" y="T7"/>
                  </a:cxn>
                  <a:cxn ang="0">
                    <a:pos x="T8" y="T9"/>
                  </a:cxn>
                  <a:cxn ang="0">
                    <a:pos x="T10" y="T11"/>
                  </a:cxn>
                  <a:cxn ang="0">
                    <a:pos x="T12" y="T13"/>
                  </a:cxn>
                </a:cxnLst>
                <a:rect l="0" t="0" r="r" b="b"/>
                <a:pathLst>
                  <a:path w="24" h="31">
                    <a:moveTo>
                      <a:pt x="3" y="23"/>
                    </a:moveTo>
                    <a:cubicBezTo>
                      <a:pt x="7" y="31"/>
                      <a:pt x="9" y="30"/>
                      <a:pt x="13" y="28"/>
                    </a:cubicBezTo>
                    <a:cubicBezTo>
                      <a:pt x="17" y="26"/>
                      <a:pt x="18" y="22"/>
                      <a:pt x="20" y="20"/>
                    </a:cubicBezTo>
                    <a:cubicBezTo>
                      <a:pt x="22" y="18"/>
                      <a:pt x="24" y="8"/>
                      <a:pt x="20" y="8"/>
                    </a:cubicBezTo>
                    <a:cubicBezTo>
                      <a:pt x="16" y="8"/>
                      <a:pt x="10" y="0"/>
                      <a:pt x="10" y="7"/>
                    </a:cubicBezTo>
                    <a:cubicBezTo>
                      <a:pt x="9" y="14"/>
                      <a:pt x="0" y="19"/>
                      <a:pt x="0" y="19"/>
                    </a:cubicBezTo>
                    <a:lnTo>
                      <a:pt x="3" y="23"/>
                    </a:lnTo>
                    <a:close/>
                  </a:path>
                </a:pathLst>
              </a:custGeom>
              <a:grpFill/>
              <a:ln w="4763" cap="flat">
                <a:solidFill>
                  <a:schemeClr val="bg1"/>
                </a:solidFill>
                <a:prstDash val="solid"/>
                <a:miter lim="800000"/>
                <a:headEnd/>
                <a:tailEnd/>
              </a:ln>
            </p:spPr>
            <p:txBody>
              <a:bodyPr/>
              <a:lstStyle/>
              <a:p>
                <a:endParaRPr lang="fr-FR"/>
              </a:p>
            </p:txBody>
          </p:sp>
          <p:sp>
            <p:nvSpPr>
              <p:cNvPr id="27" name="Freeform 155">
                <a:extLst>
                  <a:ext uri="{FF2B5EF4-FFF2-40B4-BE49-F238E27FC236}">
                    <a16:creationId xmlns:a16="http://schemas.microsoft.com/office/drawing/2014/main" id="{DA258795-A366-A340-2E6C-7FFF485DA246}"/>
                  </a:ext>
                </a:extLst>
              </p:cNvPr>
              <p:cNvSpPr>
                <a:spLocks/>
              </p:cNvSpPr>
              <p:nvPr/>
            </p:nvSpPr>
            <p:spPr bwMode="auto">
              <a:xfrm>
                <a:off x="755616" y="3813175"/>
                <a:ext cx="25400" cy="12700"/>
              </a:xfrm>
              <a:custGeom>
                <a:avLst/>
                <a:gdLst>
                  <a:gd name="T0" fmla="*/ 16 w 25"/>
                  <a:gd name="T1" fmla="*/ 0 h 12"/>
                  <a:gd name="T2" fmla="*/ 10 w 25"/>
                  <a:gd name="T3" fmla="*/ 12 h 12"/>
                  <a:gd name="T4" fmla="*/ 21 w 25"/>
                  <a:gd name="T5" fmla="*/ 7 h 12"/>
                  <a:gd name="T6" fmla="*/ 16 w 25"/>
                  <a:gd name="T7" fmla="*/ 0 h 12"/>
                </a:gdLst>
                <a:ahLst/>
                <a:cxnLst>
                  <a:cxn ang="0">
                    <a:pos x="T0" y="T1"/>
                  </a:cxn>
                  <a:cxn ang="0">
                    <a:pos x="T2" y="T3"/>
                  </a:cxn>
                  <a:cxn ang="0">
                    <a:pos x="T4" y="T5"/>
                  </a:cxn>
                  <a:cxn ang="0">
                    <a:pos x="T6" y="T7"/>
                  </a:cxn>
                </a:cxnLst>
                <a:rect l="0" t="0" r="r" b="b"/>
                <a:pathLst>
                  <a:path w="25" h="12">
                    <a:moveTo>
                      <a:pt x="16" y="0"/>
                    </a:moveTo>
                    <a:cubicBezTo>
                      <a:pt x="12" y="3"/>
                      <a:pt x="0" y="12"/>
                      <a:pt x="10" y="12"/>
                    </a:cubicBezTo>
                    <a:cubicBezTo>
                      <a:pt x="19" y="12"/>
                      <a:pt x="17" y="10"/>
                      <a:pt x="21" y="7"/>
                    </a:cubicBezTo>
                    <a:cubicBezTo>
                      <a:pt x="25" y="5"/>
                      <a:pt x="16" y="0"/>
                      <a:pt x="16" y="0"/>
                    </a:cubicBezTo>
                    <a:close/>
                  </a:path>
                </a:pathLst>
              </a:custGeom>
              <a:grpFill/>
              <a:ln w="4763" cap="flat">
                <a:solidFill>
                  <a:schemeClr val="bg1"/>
                </a:solidFill>
                <a:prstDash val="solid"/>
                <a:miter lim="800000"/>
                <a:headEnd/>
                <a:tailEnd/>
              </a:ln>
            </p:spPr>
            <p:txBody>
              <a:bodyPr/>
              <a:lstStyle/>
              <a:p>
                <a:endParaRPr lang="fr-FR"/>
              </a:p>
            </p:txBody>
          </p:sp>
          <p:sp>
            <p:nvSpPr>
              <p:cNvPr id="28" name="Freeform 156">
                <a:extLst>
                  <a:ext uri="{FF2B5EF4-FFF2-40B4-BE49-F238E27FC236}">
                    <a16:creationId xmlns:a16="http://schemas.microsoft.com/office/drawing/2014/main" id="{3741F761-906C-7FA3-D4D1-FFB0DCDC9FD1}"/>
                  </a:ext>
                </a:extLst>
              </p:cNvPr>
              <p:cNvSpPr>
                <a:spLocks/>
              </p:cNvSpPr>
              <p:nvPr/>
            </p:nvSpPr>
            <p:spPr bwMode="auto">
              <a:xfrm>
                <a:off x="3511516" y="5476875"/>
                <a:ext cx="342900" cy="180975"/>
              </a:xfrm>
              <a:custGeom>
                <a:avLst/>
                <a:gdLst>
                  <a:gd name="T0" fmla="*/ 319 w 325"/>
                  <a:gd name="T1" fmla="*/ 55 h 171"/>
                  <a:gd name="T2" fmla="*/ 290 w 325"/>
                  <a:gd name="T3" fmla="*/ 48 h 171"/>
                  <a:gd name="T4" fmla="*/ 269 w 325"/>
                  <a:gd name="T5" fmla="*/ 66 h 171"/>
                  <a:gd name="T6" fmla="*/ 246 w 325"/>
                  <a:gd name="T7" fmla="*/ 56 h 171"/>
                  <a:gd name="T8" fmla="*/ 215 w 325"/>
                  <a:gd name="T9" fmla="*/ 71 h 171"/>
                  <a:gd name="T10" fmla="*/ 193 w 325"/>
                  <a:gd name="T11" fmla="*/ 56 h 171"/>
                  <a:gd name="T12" fmla="*/ 193 w 325"/>
                  <a:gd name="T13" fmla="*/ 40 h 171"/>
                  <a:gd name="T14" fmla="*/ 184 w 325"/>
                  <a:gd name="T15" fmla="*/ 26 h 171"/>
                  <a:gd name="T16" fmla="*/ 157 w 325"/>
                  <a:gd name="T17" fmla="*/ 18 h 171"/>
                  <a:gd name="T18" fmla="*/ 141 w 325"/>
                  <a:gd name="T19" fmla="*/ 9 h 171"/>
                  <a:gd name="T20" fmla="*/ 121 w 325"/>
                  <a:gd name="T21" fmla="*/ 6 h 171"/>
                  <a:gd name="T22" fmla="*/ 118 w 325"/>
                  <a:gd name="T23" fmla="*/ 22 h 171"/>
                  <a:gd name="T24" fmla="*/ 95 w 325"/>
                  <a:gd name="T25" fmla="*/ 24 h 171"/>
                  <a:gd name="T26" fmla="*/ 58 w 325"/>
                  <a:gd name="T27" fmla="*/ 37 h 171"/>
                  <a:gd name="T28" fmla="*/ 26 w 325"/>
                  <a:gd name="T29" fmla="*/ 66 h 171"/>
                  <a:gd name="T30" fmla="*/ 66 w 325"/>
                  <a:gd name="T31" fmla="*/ 86 h 171"/>
                  <a:gd name="T32" fmla="*/ 87 w 325"/>
                  <a:gd name="T33" fmla="*/ 95 h 171"/>
                  <a:gd name="T34" fmla="*/ 102 w 325"/>
                  <a:gd name="T35" fmla="*/ 103 h 171"/>
                  <a:gd name="T36" fmla="*/ 98 w 325"/>
                  <a:gd name="T37" fmla="*/ 137 h 171"/>
                  <a:gd name="T38" fmla="*/ 77 w 325"/>
                  <a:gd name="T39" fmla="*/ 158 h 171"/>
                  <a:gd name="T40" fmla="*/ 128 w 325"/>
                  <a:gd name="T41" fmla="*/ 163 h 171"/>
                  <a:gd name="T42" fmla="*/ 152 w 325"/>
                  <a:gd name="T43" fmla="*/ 157 h 171"/>
                  <a:gd name="T44" fmla="*/ 197 w 325"/>
                  <a:gd name="T45" fmla="*/ 111 h 171"/>
                  <a:gd name="T46" fmla="*/ 218 w 325"/>
                  <a:gd name="T47" fmla="*/ 116 h 171"/>
                  <a:gd name="T48" fmla="*/ 235 w 325"/>
                  <a:gd name="T49" fmla="*/ 103 h 171"/>
                  <a:gd name="T50" fmla="*/ 267 w 325"/>
                  <a:gd name="T51" fmla="*/ 90 h 171"/>
                  <a:gd name="T52" fmla="*/ 296 w 325"/>
                  <a:gd name="T53" fmla="*/ 97 h 171"/>
                  <a:gd name="T54" fmla="*/ 319 w 325"/>
                  <a:gd name="T55" fmla="*/ 5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 h="171">
                    <a:moveTo>
                      <a:pt x="319" y="55"/>
                    </a:moveTo>
                    <a:cubicBezTo>
                      <a:pt x="314" y="46"/>
                      <a:pt x="301" y="37"/>
                      <a:pt x="290" y="48"/>
                    </a:cubicBezTo>
                    <a:cubicBezTo>
                      <a:pt x="278" y="60"/>
                      <a:pt x="278" y="69"/>
                      <a:pt x="269" y="66"/>
                    </a:cubicBezTo>
                    <a:cubicBezTo>
                      <a:pt x="259" y="63"/>
                      <a:pt x="252" y="48"/>
                      <a:pt x="246" y="56"/>
                    </a:cubicBezTo>
                    <a:cubicBezTo>
                      <a:pt x="239" y="65"/>
                      <a:pt x="215" y="71"/>
                      <a:pt x="215" y="71"/>
                    </a:cubicBezTo>
                    <a:cubicBezTo>
                      <a:pt x="193" y="56"/>
                      <a:pt x="193" y="56"/>
                      <a:pt x="193" y="56"/>
                    </a:cubicBezTo>
                    <a:cubicBezTo>
                      <a:pt x="193" y="40"/>
                      <a:pt x="193" y="40"/>
                      <a:pt x="193" y="40"/>
                    </a:cubicBezTo>
                    <a:cubicBezTo>
                      <a:pt x="193" y="40"/>
                      <a:pt x="197" y="27"/>
                      <a:pt x="184" y="26"/>
                    </a:cubicBezTo>
                    <a:cubicBezTo>
                      <a:pt x="171" y="24"/>
                      <a:pt x="158" y="9"/>
                      <a:pt x="157" y="18"/>
                    </a:cubicBezTo>
                    <a:cubicBezTo>
                      <a:pt x="155" y="26"/>
                      <a:pt x="150" y="9"/>
                      <a:pt x="141" y="9"/>
                    </a:cubicBezTo>
                    <a:cubicBezTo>
                      <a:pt x="131" y="9"/>
                      <a:pt x="123" y="0"/>
                      <a:pt x="121" y="6"/>
                    </a:cubicBezTo>
                    <a:cubicBezTo>
                      <a:pt x="120" y="13"/>
                      <a:pt x="118" y="22"/>
                      <a:pt x="118" y="22"/>
                    </a:cubicBezTo>
                    <a:cubicBezTo>
                      <a:pt x="118" y="22"/>
                      <a:pt x="118" y="16"/>
                      <a:pt x="95" y="24"/>
                    </a:cubicBezTo>
                    <a:cubicBezTo>
                      <a:pt x="73" y="32"/>
                      <a:pt x="68" y="32"/>
                      <a:pt x="58" y="37"/>
                    </a:cubicBezTo>
                    <a:cubicBezTo>
                      <a:pt x="48" y="42"/>
                      <a:pt x="0" y="48"/>
                      <a:pt x="26" y="66"/>
                    </a:cubicBezTo>
                    <a:cubicBezTo>
                      <a:pt x="52" y="84"/>
                      <a:pt x="55" y="84"/>
                      <a:pt x="66" y="86"/>
                    </a:cubicBezTo>
                    <a:cubicBezTo>
                      <a:pt x="77" y="87"/>
                      <a:pt x="87" y="86"/>
                      <a:pt x="87" y="95"/>
                    </a:cubicBezTo>
                    <a:cubicBezTo>
                      <a:pt x="87" y="105"/>
                      <a:pt x="98" y="95"/>
                      <a:pt x="102" y="103"/>
                    </a:cubicBezTo>
                    <a:cubicBezTo>
                      <a:pt x="105" y="111"/>
                      <a:pt x="105" y="128"/>
                      <a:pt x="98" y="137"/>
                    </a:cubicBezTo>
                    <a:cubicBezTo>
                      <a:pt x="92" y="147"/>
                      <a:pt x="77" y="158"/>
                      <a:pt x="77" y="158"/>
                    </a:cubicBezTo>
                    <a:cubicBezTo>
                      <a:pt x="77" y="158"/>
                      <a:pt x="118" y="155"/>
                      <a:pt x="128" y="163"/>
                    </a:cubicBezTo>
                    <a:cubicBezTo>
                      <a:pt x="137" y="171"/>
                      <a:pt x="144" y="165"/>
                      <a:pt x="152" y="157"/>
                    </a:cubicBezTo>
                    <a:cubicBezTo>
                      <a:pt x="160" y="149"/>
                      <a:pt x="188" y="105"/>
                      <a:pt x="197" y="111"/>
                    </a:cubicBezTo>
                    <a:cubicBezTo>
                      <a:pt x="207" y="118"/>
                      <a:pt x="210" y="115"/>
                      <a:pt x="218" y="116"/>
                    </a:cubicBezTo>
                    <a:cubicBezTo>
                      <a:pt x="226" y="118"/>
                      <a:pt x="218" y="107"/>
                      <a:pt x="235" y="103"/>
                    </a:cubicBezTo>
                    <a:cubicBezTo>
                      <a:pt x="251" y="100"/>
                      <a:pt x="252" y="81"/>
                      <a:pt x="267" y="90"/>
                    </a:cubicBezTo>
                    <a:cubicBezTo>
                      <a:pt x="281" y="100"/>
                      <a:pt x="286" y="97"/>
                      <a:pt x="296" y="97"/>
                    </a:cubicBezTo>
                    <a:cubicBezTo>
                      <a:pt x="306" y="97"/>
                      <a:pt x="325" y="68"/>
                      <a:pt x="319" y="55"/>
                    </a:cubicBezTo>
                    <a:close/>
                  </a:path>
                </a:pathLst>
              </a:custGeom>
              <a:grpFill/>
              <a:ln w="4763" cap="flat">
                <a:solidFill>
                  <a:schemeClr val="bg1"/>
                </a:solidFill>
                <a:prstDash val="solid"/>
                <a:miter lim="800000"/>
                <a:headEnd/>
                <a:tailEnd/>
              </a:ln>
            </p:spPr>
            <p:txBody>
              <a:bodyPr/>
              <a:lstStyle/>
              <a:p>
                <a:endParaRPr lang="fr-FR"/>
              </a:p>
            </p:txBody>
          </p:sp>
          <p:sp>
            <p:nvSpPr>
              <p:cNvPr id="29" name="Freeform 157">
                <a:extLst>
                  <a:ext uri="{FF2B5EF4-FFF2-40B4-BE49-F238E27FC236}">
                    <a16:creationId xmlns:a16="http://schemas.microsoft.com/office/drawing/2014/main" id="{7138A55A-BED8-570E-2586-F06AC324C3C1}"/>
                  </a:ext>
                </a:extLst>
              </p:cNvPr>
              <p:cNvSpPr>
                <a:spLocks/>
              </p:cNvSpPr>
              <p:nvPr/>
            </p:nvSpPr>
            <p:spPr bwMode="auto">
              <a:xfrm>
                <a:off x="1739866" y="4297363"/>
                <a:ext cx="92075" cy="80962"/>
              </a:xfrm>
              <a:custGeom>
                <a:avLst/>
                <a:gdLst>
                  <a:gd name="T0" fmla="*/ 26 w 88"/>
                  <a:gd name="T1" fmla="*/ 2 h 76"/>
                  <a:gd name="T2" fmla="*/ 3 w 88"/>
                  <a:gd name="T3" fmla="*/ 16 h 76"/>
                  <a:gd name="T4" fmla="*/ 9 w 88"/>
                  <a:gd name="T5" fmla="*/ 32 h 76"/>
                  <a:gd name="T6" fmla="*/ 23 w 88"/>
                  <a:gd name="T7" fmla="*/ 47 h 76"/>
                  <a:gd name="T8" fmla="*/ 35 w 88"/>
                  <a:gd name="T9" fmla="*/ 64 h 76"/>
                  <a:gd name="T10" fmla="*/ 60 w 88"/>
                  <a:gd name="T11" fmla="*/ 73 h 76"/>
                  <a:gd name="T12" fmla="*/ 86 w 88"/>
                  <a:gd name="T13" fmla="*/ 50 h 76"/>
                  <a:gd name="T14" fmla="*/ 75 w 88"/>
                  <a:gd name="T15" fmla="*/ 27 h 76"/>
                  <a:gd name="T16" fmla="*/ 57 w 88"/>
                  <a:gd name="T17" fmla="*/ 15 h 76"/>
                  <a:gd name="T18" fmla="*/ 49 w 88"/>
                  <a:gd name="T19" fmla="*/ 0 h 76"/>
                  <a:gd name="T20" fmla="*/ 26 w 88"/>
                  <a:gd name="T21"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6">
                    <a:moveTo>
                      <a:pt x="26" y="2"/>
                    </a:moveTo>
                    <a:cubicBezTo>
                      <a:pt x="22" y="7"/>
                      <a:pt x="6" y="11"/>
                      <a:pt x="3" y="16"/>
                    </a:cubicBezTo>
                    <a:cubicBezTo>
                      <a:pt x="0" y="20"/>
                      <a:pt x="3" y="27"/>
                      <a:pt x="9" y="32"/>
                    </a:cubicBezTo>
                    <a:cubicBezTo>
                      <a:pt x="15" y="36"/>
                      <a:pt x="22" y="39"/>
                      <a:pt x="23" y="47"/>
                    </a:cubicBezTo>
                    <a:cubicBezTo>
                      <a:pt x="24" y="54"/>
                      <a:pt x="30" y="58"/>
                      <a:pt x="35" y="64"/>
                    </a:cubicBezTo>
                    <a:cubicBezTo>
                      <a:pt x="39" y="69"/>
                      <a:pt x="52" y="76"/>
                      <a:pt x="60" y="73"/>
                    </a:cubicBezTo>
                    <a:cubicBezTo>
                      <a:pt x="69" y="70"/>
                      <a:pt x="84" y="54"/>
                      <a:pt x="86" y="50"/>
                    </a:cubicBezTo>
                    <a:cubicBezTo>
                      <a:pt x="88" y="46"/>
                      <a:pt x="79" y="29"/>
                      <a:pt x="75" y="27"/>
                    </a:cubicBezTo>
                    <a:cubicBezTo>
                      <a:pt x="71" y="26"/>
                      <a:pt x="59" y="19"/>
                      <a:pt x="57" y="15"/>
                    </a:cubicBezTo>
                    <a:cubicBezTo>
                      <a:pt x="55" y="10"/>
                      <a:pt x="53" y="0"/>
                      <a:pt x="49" y="0"/>
                    </a:cubicBezTo>
                    <a:cubicBezTo>
                      <a:pt x="44" y="0"/>
                      <a:pt x="26" y="2"/>
                      <a:pt x="26" y="2"/>
                    </a:cubicBezTo>
                    <a:close/>
                  </a:path>
                </a:pathLst>
              </a:custGeom>
              <a:grpFill/>
              <a:ln w="4763" cap="flat">
                <a:solidFill>
                  <a:schemeClr val="bg1"/>
                </a:solidFill>
                <a:prstDash val="solid"/>
                <a:miter lim="800000"/>
                <a:headEnd/>
                <a:tailEnd/>
              </a:ln>
            </p:spPr>
            <p:txBody>
              <a:bodyPr/>
              <a:lstStyle/>
              <a:p>
                <a:endParaRPr lang="fr-FR"/>
              </a:p>
            </p:txBody>
          </p:sp>
          <p:sp>
            <p:nvSpPr>
              <p:cNvPr id="30" name="Freeform 158">
                <a:extLst>
                  <a:ext uri="{FF2B5EF4-FFF2-40B4-BE49-F238E27FC236}">
                    <a16:creationId xmlns:a16="http://schemas.microsoft.com/office/drawing/2014/main" id="{C88344B4-DF42-CEF8-6AD3-093D0665BB1A}"/>
                  </a:ext>
                </a:extLst>
              </p:cNvPr>
              <p:cNvSpPr>
                <a:spLocks/>
              </p:cNvSpPr>
              <p:nvPr/>
            </p:nvSpPr>
            <p:spPr bwMode="auto">
              <a:xfrm>
                <a:off x="1611279" y="3992563"/>
                <a:ext cx="200025" cy="176212"/>
              </a:xfrm>
              <a:custGeom>
                <a:avLst/>
                <a:gdLst>
                  <a:gd name="T0" fmla="*/ 174 w 189"/>
                  <a:gd name="T1" fmla="*/ 0 h 167"/>
                  <a:gd name="T2" fmla="*/ 145 w 189"/>
                  <a:gd name="T3" fmla="*/ 21 h 167"/>
                  <a:gd name="T4" fmla="*/ 116 w 189"/>
                  <a:gd name="T5" fmla="*/ 44 h 167"/>
                  <a:gd name="T6" fmla="*/ 81 w 189"/>
                  <a:gd name="T7" fmla="*/ 68 h 167"/>
                  <a:gd name="T8" fmla="*/ 59 w 189"/>
                  <a:gd name="T9" fmla="*/ 75 h 167"/>
                  <a:gd name="T10" fmla="*/ 30 w 189"/>
                  <a:gd name="T11" fmla="*/ 89 h 167"/>
                  <a:gd name="T12" fmla="*/ 11 w 189"/>
                  <a:gd name="T13" fmla="*/ 123 h 167"/>
                  <a:gd name="T14" fmla="*/ 33 w 189"/>
                  <a:gd name="T15" fmla="*/ 150 h 167"/>
                  <a:gd name="T16" fmla="*/ 47 w 189"/>
                  <a:gd name="T17" fmla="*/ 158 h 167"/>
                  <a:gd name="T18" fmla="*/ 58 w 189"/>
                  <a:gd name="T19" fmla="*/ 129 h 167"/>
                  <a:gd name="T20" fmla="*/ 44 w 189"/>
                  <a:gd name="T21" fmla="*/ 127 h 167"/>
                  <a:gd name="T22" fmla="*/ 31 w 189"/>
                  <a:gd name="T23" fmla="*/ 114 h 167"/>
                  <a:gd name="T24" fmla="*/ 45 w 189"/>
                  <a:gd name="T25" fmla="*/ 103 h 167"/>
                  <a:gd name="T26" fmla="*/ 63 w 189"/>
                  <a:gd name="T27" fmla="*/ 97 h 167"/>
                  <a:gd name="T28" fmla="*/ 75 w 189"/>
                  <a:gd name="T29" fmla="*/ 97 h 167"/>
                  <a:gd name="T30" fmla="*/ 78 w 189"/>
                  <a:gd name="T31" fmla="*/ 110 h 167"/>
                  <a:gd name="T32" fmla="*/ 109 w 189"/>
                  <a:gd name="T33" fmla="*/ 94 h 167"/>
                  <a:gd name="T34" fmla="*/ 130 w 189"/>
                  <a:gd name="T35" fmla="*/ 84 h 167"/>
                  <a:gd name="T36" fmla="*/ 149 w 189"/>
                  <a:gd name="T37" fmla="*/ 96 h 167"/>
                  <a:gd name="T38" fmla="*/ 163 w 189"/>
                  <a:gd name="T39" fmla="*/ 103 h 167"/>
                  <a:gd name="T40" fmla="*/ 176 w 189"/>
                  <a:gd name="T41" fmla="*/ 82 h 167"/>
                  <a:gd name="T42" fmla="*/ 185 w 189"/>
                  <a:gd name="T43" fmla="*/ 59 h 167"/>
                  <a:gd name="T44" fmla="*/ 173 w 189"/>
                  <a:gd name="T45" fmla="*/ 31 h 167"/>
                  <a:gd name="T46" fmla="*/ 174 w 189"/>
                  <a:gd name="T4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74" y="0"/>
                    </a:moveTo>
                    <a:cubicBezTo>
                      <a:pt x="166" y="8"/>
                      <a:pt x="160" y="22"/>
                      <a:pt x="145" y="21"/>
                    </a:cubicBezTo>
                    <a:cubicBezTo>
                      <a:pt x="130" y="20"/>
                      <a:pt x="127" y="30"/>
                      <a:pt x="116" y="44"/>
                    </a:cubicBezTo>
                    <a:cubicBezTo>
                      <a:pt x="106" y="58"/>
                      <a:pt x="91" y="66"/>
                      <a:pt x="81" y="68"/>
                    </a:cubicBezTo>
                    <a:cubicBezTo>
                      <a:pt x="71" y="70"/>
                      <a:pt x="65" y="71"/>
                      <a:pt x="59" y="75"/>
                    </a:cubicBezTo>
                    <a:cubicBezTo>
                      <a:pt x="52" y="78"/>
                      <a:pt x="43" y="76"/>
                      <a:pt x="30" y="89"/>
                    </a:cubicBezTo>
                    <a:cubicBezTo>
                      <a:pt x="17" y="101"/>
                      <a:pt x="0" y="104"/>
                      <a:pt x="11" y="123"/>
                    </a:cubicBezTo>
                    <a:cubicBezTo>
                      <a:pt x="21" y="141"/>
                      <a:pt x="26" y="144"/>
                      <a:pt x="33" y="150"/>
                    </a:cubicBezTo>
                    <a:cubicBezTo>
                      <a:pt x="41" y="157"/>
                      <a:pt x="38" y="167"/>
                      <a:pt x="47" y="158"/>
                    </a:cubicBezTo>
                    <a:cubicBezTo>
                      <a:pt x="56" y="148"/>
                      <a:pt x="54" y="140"/>
                      <a:pt x="58" y="129"/>
                    </a:cubicBezTo>
                    <a:cubicBezTo>
                      <a:pt x="61" y="118"/>
                      <a:pt x="56" y="125"/>
                      <a:pt x="44" y="127"/>
                    </a:cubicBezTo>
                    <a:cubicBezTo>
                      <a:pt x="32" y="129"/>
                      <a:pt x="22" y="122"/>
                      <a:pt x="31" y="114"/>
                    </a:cubicBezTo>
                    <a:cubicBezTo>
                      <a:pt x="40" y="107"/>
                      <a:pt x="33" y="104"/>
                      <a:pt x="45" y="103"/>
                    </a:cubicBezTo>
                    <a:cubicBezTo>
                      <a:pt x="57" y="102"/>
                      <a:pt x="58" y="97"/>
                      <a:pt x="63" y="97"/>
                    </a:cubicBezTo>
                    <a:cubicBezTo>
                      <a:pt x="68" y="97"/>
                      <a:pt x="73" y="87"/>
                      <a:pt x="75" y="97"/>
                    </a:cubicBezTo>
                    <a:cubicBezTo>
                      <a:pt x="77" y="107"/>
                      <a:pt x="74" y="111"/>
                      <a:pt x="78" y="110"/>
                    </a:cubicBezTo>
                    <a:cubicBezTo>
                      <a:pt x="82" y="109"/>
                      <a:pt x="99" y="100"/>
                      <a:pt x="109" y="94"/>
                    </a:cubicBezTo>
                    <a:cubicBezTo>
                      <a:pt x="118" y="87"/>
                      <a:pt x="118" y="80"/>
                      <a:pt x="130" y="84"/>
                    </a:cubicBezTo>
                    <a:cubicBezTo>
                      <a:pt x="142" y="89"/>
                      <a:pt x="142" y="91"/>
                      <a:pt x="149" y="96"/>
                    </a:cubicBezTo>
                    <a:cubicBezTo>
                      <a:pt x="157" y="101"/>
                      <a:pt x="155" y="109"/>
                      <a:pt x="163" y="103"/>
                    </a:cubicBezTo>
                    <a:cubicBezTo>
                      <a:pt x="172" y="98"/>
                      <a:pt x="172" y="92"/>
                      <a:pt x="176" y="82"/>
                    </a:cubicBezTo>
                    <a:cubicBezTo>
                      <a:pt x="180" y="73"/>
                      <a:pt x="182" y="65"/>
                      <a:pt x="185" y="59"/>
                    </a:cubicBezTo>
                    <a:cubicBezTo>
                      <a:pt x="189" y="52"/>
                      <a:pt x="177" y="33"/>
                      <a:pt x="173" y="31"/>
                    </a:cubicBezTo>
                    <a:cubicBezTo>
                      <a:pt x="168" y="29"/>
                      <a:pt x="174" y="0"/>
                      <a:pt x="174" y="0"/>
                    </a:cubicBezTo>
                    <a:close/>
                  </a:path>
                </a:pathLst>
              </a:custGeom>
              <a:grpFill/>
              <a:ln w="4763" cap="flat">
                <a:solidFill>
                  <a:schemeClr val="bg1"/>
                </a:solidFill>
                <a:prstDash val="solid"/>
                <a:miter lim="800000"/>
                <a:headEnd/>
                <a:tailEnd/>
              </a:ln>
            </p:spPr>
            <p:txBody>
              <a:bodyPr/>
              <a:lstStyle/>
              <a:p>
                <a:endParaRPr lang="fr-FR"/>
              </a:p>
            </p:txBody>
          </p:sp>
          <p:sp>
            <p:nvSpPr>
              <p:cNvPr id="31" name="Freeform 159">
                <a:extLst>
                  <a:ext uri="{FF2B5EF4-FFF2-40B4-BE49-F238E27FC236}">
                    <a16:creationId xmlns:a16="http://schemas.microsoft.com/office/drawing/2014/main" id="{838FAB12-646F-E0CD-9803-E1DB5B0A8612}"/>
                  </a:ext>
                </a:extLst>
              </p:cNvPr>
              <p:cNvSpPr>
                <a:spLocks/>
              </p:cNvSpPr>
              <p:nvPr/>
            </p:nvSpPr>
            <p:spPr bwMode="auto">
              <a:xfrm>
                <a:off x="1828766" y="4235450"/>
                <a:ext cx="123825" cy="141288"/>
              </a:xfrm>
              <a:custGeom>
                <a:avLst/>
                <a:gdLst>
                  <a:gd name="T0" fmla="*/ 60 w 118"/>
                  <a:gd name="T1" fmla="*/ 25 h 133"/>
                  <a:gd name="T2" fmla="*/ 66 w 118"/>
                  <a:gd name="T3" fmla="*/ 13 h 133"/>
                  <a:gd name="T4" fmla="*/ 41 w 118"/>
                  <a:gd name="T5" fmla="*/ 7 h 133"/>
                  <a:gd name="T6" fmla="*/ 31 w 118"/>
                  <a:gd name="T7" fmla="*/ 10 h 133"/>
                  <a:gd name="T8" fmla="*/ 28 w 118"/>
                  <a:gd name="T9" fmla="*/ 36 h 133"/>
                  <a:gd name="T10" fmla="*/ 5 w 118"/>
                  <a:gd name="T11" fmla="*/ 31 h 133"/>
                  <a:gd name="T12" fmla="*/ 7 w 118"/>
                  <a:gd name="T13" fmla="*/ 48 h 133"/>
                  <a:gd name="T14" fmla="*/ 24 w 118"/>
                  <a:gd name="T15" fmla="*/ 76 h 133"/>
                  <a:gd name="T16" fmla="*/ 33 w 118"/>
                  <a:gd name="T17" fmla="*/ 108 h 133"/>
                  <a:gd name="T18" fmla="*/ 66 w 118"/>
                  <a:gd name="T19" fmla="*/ 102 h 133"/>
                  <a:gd name="T20" fmla="*/ 73 w 118"/>
                  <a:gd name="T21" fmla="*/ 126 h 133"/>
                  <a:gd name="T22" fmla="*/ 96 w 118"/>
                  <a:gd name="T23" fmla="*/ 128 h 133"/>
                  <a:gd name="T24" fmla="*/ 92 w 118"/>
                  <a:gd name="T25" fmla="*/ 106 h 133"/>
                  <a:gd name="T26" fmla="*/ 115 w 118"/>
                  <a:gd name="T27" fmla="*/ 67 h 133"/>
                  <a:gd name="T28" fmla="*/ 97 w 118"/>
                  <a:gd name="T29" fmla="*/ 48 h 133"/>
                  <a:gd name="T30" fmla="*/ 60 w 118"/>
                  <a:gd name="T31"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33">
                    <a:moveTo>
                      <a:pt x="60" y="25"/>
                    </a:moveTo>
                    <a:cubicBezTo>
                      <a:pt x="61" y="20"/>
                      <a:pt x="70" y="16"/>
                      <a:pt x="66" y="13"/>
                    </a:cubicBezTo>
                    <a:cubicBezTo>
                      <a:pt x="61" y="10"/>
                      <a:pt x="43" y="0"/>
                      <a:pt x="41" y="7"/>
                    </a:cubicBezTo>
                    <a:cubicBezTo>
                      <a:pt x="39" y="13"/>
                      <a:pt x="31" y="10"/>
                      <a:pt x="31" y="10"/>
                    </a:cubicBezTo>
                    <a:cubicBezTo>
                      <a:pt x="28" y="36"/>
                      <a:pt x="28" y="36"/>
                      <a:pt x="28" y="36"/>
                    </a:cubicBezTo>
                    <a:cubicBezTo>
                      <a:pt x="28" y="36"/>
                      <a:pt x="10" y="30"/>
                      <a:pt x="5" y="31"/>
                    </a:cubicBezTo>
                    <a:cubicBezTo>
                      <a:pt x="0" y="32"/>
                      <a:pt x="0" y="43"/>
                      <a:pt x="7" y="48"/>
                    </a:cubicBezTo>
                    <a:cubicBezTo>
                      <a:pt x="15" y="53"/>
                      <a:pt x="24" y="68"/>
                      <a:pt x="24" y="76"/>
                    </a:cubicBezTo>
                    <a:cubicBezTo>
                      <a:pt x="24" y="83"/>
                      <a:pt x="22" y="108"/>
                      <a:pt x="33" y="108"/>
                    </a:cubicBezTo>
                    <a:cubicBezTo>
                      <a:pt x="43" y="108"/>
                      <a:pt x="61" y="94"/>
                      <a:pt x="66" y="102"/>
                    </a:cubicBezTo>
                    <a:cubicBezTo>
                      <a:pt x="70" y="111"/>
                      <a:pt x="63" y="121"/>
                      <a:pt x="73" y="126"/>
                    </a:cubicBezTo>
                    <a:cubicBezTo>
                      <a:pt x="84" y="131"/>
                      <a:pt x="96" y="133"/>
                      <a:pt x="96" y="128"/>
                    </a:cubicBezTo>
                    <a:cubicBezTo>
                      <a:pt x="96" y="123"/>
                      <a:pt x="85" y="108"/>
                      <a:pt x="92" y="106"/>
                    </a:cubicBezTo>
                    <a:cubicBezTo>
                      <a:pt x="100" y="104"/>
                      <a:pt x="118" y="73"/>
                      <a:pt x="115" y="67"/>
                    </a:cubicBezTo>
                    <a:cubicBezTo>
                      <a:pt x="112" y="62"/>
                      <a:pt x="116" y="55"/>
                      <a:pt x="97" y="48"/>
                    </a:cubicBezTo>
                    <a:cubicBezTo>
                      <a:pt x="77" y="42"/>
                      <a:pt x="60" y="25"/>
                      <a:pt x="60" y="25"/>
                    </a:cubicBezTo>
                    <a:close/>
                  </a:path>
                </a:pathLst>
              </a:custGeom>
              <a:grpFill/>
              <a:ln w="4763" cap="flat">
                <a:solidFill>
                  <a:schemeClr val="bg1"/>
                </a:solidFill>
                <a:prstDash val="solid"/>
                <a:miter lim="800000"/>
                <a:headEnd/>
                <a:tailEnd/>
              </a:ln>
            </p:spPr>
            <p:txBody>
              <a:bodyPr/>
              <a:lstStyle/>
              <a:p>
                <a:endParaRPr lang="fr-FR"/>
              </a:p>
            </p:txBody>
          </p:sp>
          <p:sp>
            <p:nvSpPr>
              <p:cNvPr id="32" name="Freeform 160">
                <a:extLst>
                  <a:ext uri="{FF2B5EF4-FFF2-40B4-BE49-F238E27FC236}">
                    <a16:creationId xmlns:a16="http://schemas.microsoft.com/office/drawing/2014/main" id="{F47EBD80-FA6C-938F-58A3-3688374D933E}"/>
                  </a:ext>
                </a:extLst>
              </p:cNvPr>
              <p:cNvSpPr>
                <a:spLocks/>
              </p:cNvSpPr>
              <p:nvPr/>
            </p:nvSpPr>
            <p:spPr bwMode="auto">
              <a:xfrm>
                <a:off x="1839879" y="4378325"/>
                <a:ext cx="73025" cy="46038"/>
              </a:xfrm>
              <a:custGeom>
                <a:avLst/>
                <a:gdLst>
                  <a:gd name="T0" fmla="*/ 27 w 69"/>
                  <a:gd name="T1" fmla="*/ 9 h 44"/>
                  <a:gd name="T2" fmla="*/ 4 w 69"/>
                  <a:gd name="T3" fmla="*/ 5 h 44"/>
                  <a:gd name="T4" fmla="*/ 10 w 69"/>
                  <a:gd name="T5" fmla="*/ 27 h 44"/>
                  <a:gd name="T6" fmla="*/ 44 w 69"/>
                  <a:gd name="T7" fmla="*/ 43 h 44"/>
                  <a:gd name="T8" fmla="*/ 62 w 69"/>
                  <a:gd name="T9" fmla="*/ 37 h 44"/>
                  <a:gd name="T10" fmla="*/ 66 w 69"/>
                  <a:gd name="T11" fmla="*/ 11 h 44"/>
                  <a:gd name="T12" fmla="*/ 47 w 69"/>
                  <a:gd name="T13" fmla="*/ 4 h 44"/>
                  <a:gd name="T14" fmla="*/ 27 w 69"/>
                  <a:gd name="T15" fmla="*/ 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4">
                    <a:moveTo>
                      <a:pt x="27" y="9"/>
                    </a:moveTo>
                    <a:cubicBezTo>
                      <a:pt x="23" y="9"/>
                      <a:pt x="6" y="0"/>
                      <a:pt x="4" y="5"/>
                    </a:cubicBezTo>
                    <a:cubicBezTo>
                      <a:pt x="1" y="9"/>
                      <a:pt x="0" y="24"/>
                      <a:pt x="10" y="27"/>
                    </a:cubicBezTo>
                    <a:cubicBezTo>
                      <a:pt x="20" y="30"/>
                      <a:pt x="39" y="42"/>
                      <a:pt x="44" y="43"/>
                    </a:cubicBezTo>
                    <a:cubicBezTo>
                      <a:pt x="49" y="44"/>
                      <a:pt x="60" y="41"/>
                      <a:pt x="62" y="37"/>
                    </a:cubicBezTo>
                    <a:cubicBezTo>
                      <a:pt x="64" y="32"/>
                      <a:pt x="69" y="14"/>
                      <a:pt x="66" y="11"/>
                    </a:cubicBezTo>
                    <a:cubicBezTo>
                      <a:pt x="64" y="8"/>
                      <a:pt x="47" y="4"/>
                      <a:pt x="47" y="4"/>
                    </a:cubicBezTo>
                    <a:lnTo>
                      <a:pt x="27" y="9"/>
                    </a:lnTo>
                    <a:close/>
                  </a:path>
                </a:pathLst>
              </a:custGeom>
              <a:grpFill/>
              <a:ln w="4763" cap="flat">
                <a:solidFill>
                  <a:schemeClr val="bg1"/>
                </a:solidFill>
                <a:prstDash val="solid"/>
                <a:miter lim="800000"/>
                <a:headEnd/>
                <a:tailEnd/>
              </a:ln>
            </p:spPr>
            <p:txBody>
              <a:bodyPr/>
              <a:lstStyle/>
              <a:p>
                <a:endParaRPr lang="fr-FR"/>
              </a:p>
            </p:txBody>
          </p:sp>
          <p:sp>
            <p:nvSpPr>
              <p:cNvPr id="33" name="Freeform 161">
                <a:extLst>
                  <a:ext uri="{FF2B5EF4-FFF2-40B4-BE49-F238E27FC236}">
                    <a16:creationId xmlns:a16="http://schemas.microsoft.com/office/drawing/2014/main" id="{0C1E4844-E2DB-8012-29EE-FB8290344C60}"/>
                  </a:ext>
                </a:extLst>
              </p:cNvPr>
              <p:cNvSpPr>
                <a:spLocks/>
              </p:cNvSpPr>
              <p:nvPr/>
            </p:nvSpPr>
            <p:spPr bwMode="auto">
              <a:xfrm>
                <a:off x="2170079" y="1931988"/>
                <a:ext cx="61912" cy="90487"/>
              </a:xfrm>
              <a:custGeom>
                <a:avLst/>
                <a:gdLst>
                  <a:gd name="T0" fmla="*/ 51 w 59"/>
                  <a:gd name="T1" fmla="*/ 10 h 85"/>
                  <a:gd name="T2" fmla="*/ 30 w 59"/>
                  <a:gd name="T3" fmla="*/ 14 h 85"/>
                  <a:gd name="T4" fmla="*/ 26 w 59"/>
                  <a:gd name="T5" fmla="*/ 46 h 85"/>
                  <a:gd name="T6" fmla="*/ 0 w 59"/>
                  <a:gd name="T7" fmla="*/ 85 h 85"/>
                  <a:gd name="T8" fmla="*/ 28 w 59"/>
                  <a:gd name="T9" fmla="*/ 75 h 85"/>
                  <a:gd name="T10" fmla="*/ 53 w 59"/>
                  <a:gd name="T11" fmla="*/ 56 h 85"/>
                  <a:gd name="T12" fmla="*/ 59 w 59"/>
                  <a:gd name="T13" fmla="*/ 32 h 85"/>
                  <a:gd name="T14" fmla="*/ 51 w 59"/>
                  <a:gd name="T15" fmla="*/ 1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5">
                    <a:moveTo>
                      <a:pt x="51" y="10"/>
                    </a:moveTo>
                    <a:cubicBezTo>
                      <a:pt x="39" y="6"/>
                      <a:pt x="26" y="0"/>
                      <a:pt x="30" y="14"/>
                    </a:cubicBezTo>
                    <a:cubicBezTo>
                      <a:pt x="34" y="28"/>
                      <a:pt x="36" y="30"/>
                      <a:pt x="26" y="46"/>
                    </a:cubicBezTo>
                    <a:cubicBezTo>
                      <a:pt x="16" y="62"/>
                      <a:pt x="0" y="85"/>
                      <a:pt x="0" y="85"/>
                    </a:cubicBezTo>
                    <a:cubicBezTo>
                      <a:pt x="0" y="85"/>
                      <a:pt x="16" y="79"/>
                      <a:pt x="28" y="75"/>
                    </a:cubicBezTo>
                    <a:cubicBezTo>
                      <a:pt x="39" y="72"/>
                      <a:pt x="47" y="60"/>
                      <a:pt x="53" y="56"/>
                    </a:cubicBezTo>
                    <a:cubicBezTo>
                      <a:pt x="59" y="52"/>
                      <a:pt x="59" y="38"/>
                      <a:pt x="59" y="32"/>
                    </a:cubicBezTo>
                    <a:cubicBezTo>
                      <a:pt x="59" y="26"/>
                      <a:pt x="51" y="10"/>
                      <a:pt x="51" y="10"/>
                    </a:cubicBezTo>
                    <a:close/>
                  </a:path>
                </a:pathLst>
              </a:custGeom>
              <a:grpFill/>
              <a:ln w="4763" cap="flat">
                <a:solidFill>
                  <a:schemeClr val="bg1"/>
                </a:solidFill>
                <a:prstDash val="solid"/>
                <a:miter lim="800000"/>
                <a:headEnd/>
                <a:tailEnd/>
              </a:ln>
            </p:spPr>
            <p:txBody>
              <a:bodyPr/>
              <a:lstStyle/>
              <a:p>
                <a:endParaRPr lang="fr-FR"/>
              </a:p>
            </p:txBody>
          </p:sp>
          <p:sp>
            <p:nvSpPr>
              <p:cNvPr id="34" name="Freeform 162">
                <a:extLst>
                  <a:ext uri="{FF2B5EF4-FFF2-40B4-BE49-F238E27FC236}">
                    <a16:creationId xmlns:a16="http://schemas.microsoft.com/office/drawing/2014/main" id="{75F0A350-1AFF-2BB5-6D9D-B973B9E01B70}"/>
                  </a:ext>
                </a:extLst>
              </p:cNvPr>
              <p:cNvSpPr>
                <a:spLocks/>
              </p:cNvSpPr>
              <p:nvPr/>
            </p:nvSpPr>
            <p:spPr bwMode="auto">
              <a:xfrm>
                <a:off x="2078004" y="2024063"/>
                <a:ext cx="82550" cy="90487"/>
              </a:xfrm>
              <a:custGeom>
                <a:avLst/>
                <a:gdLst>
                  <a:gd name="T0" fmla="*/ 55 w 79"/>
                  <a:gd name="T1" fmla="*/ 0 h 85"/>
                  <a:gd name="T2" fmla="*/ 43 w 79"/>
                  <a:gd name="T3" fmla="*/ 24 h 85"/>
                  <a:gd name="T4" fmla="*/ 26 w 79"/>
                  <a:gd name="T5" fmla="*/ 44 h 85"/>
                  <a:gd name="T6" fmla="*/ 16 w 79"/>
                  <a:gd name="T7" fmla="*/ 62 h 85"/>
                  <a:gd name="T8" fmla="*/ 47 w 79"/>
                  <a:gd name="T9" fmla="*/ 60 h 85"/>
                  <a:gd name="T10" fmla="*/ 57 w 79"/>
                  <a:gd name="T11" fmla="*/ 75 h 85"/>
                  <a:gd name="T12" fmla="*/ 79 w 79"/>
                  <a:gd name="T13" fmla="*/ 48 h 85"/>
                  <a:gd name="T14" fmla="*/ 69 w 79"/>
                  <a:gd name="T15" fmla="*/ 22 h 85"/>
                  <a:gd name="T16" fmla="*/ 55 w 79"/>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5">
                    <a:moveTo>
                      <a:pt x="55" y="0"/>
                    </a:moveTo>
                    <a:cubicBezTo>
                      <a:pt x="47" y="0"/>
                      <a:pt x="45" y="16"/>
                      <a:pt x="43" y="24"/>
                    </a:cubicBezTo>
                    <a:cubicBezTo>
                      <a:pt x="41" y="32"/>
                      <a:pt x="30" y="36"/>
                      <a:pt x="26" y="44"/>
                    </a:cubicBezTo>
                    <a:cubicBezTo>
                      <a:pt x="22" y="52"/>
                      <a:pt x="0" y="60"/>
                      <a:pt x="16" y="62"/>
                    </a:cubicBezTo>
                    <a:cubicBezTo>
                      <a:pt x="32" y="64"/>
                      <a:pt x="47" y="44"/>
                      <a:pt x="47" y="60"/>
                    </a:cubicBezTo>
                    <a:cubicBezTo>
                      <a:pt x="47" y="75"/>
                      <a:pt x="45" y="85"/>
                      <a:pt x="57" y="75"/>
                    </a:cubicBezTo>
                    <a:cubicBezTo>
                      <a:pt x="69" y="66"/>
                      <a:pt x="79" y="54"/>
                      <a:pt x="79" y="48"/>
                    </a:cubicBezTo>
                    <a:cubicBezTo>
                      <a:pt x="79" y="42"/>
                      <a:pt x="67" y="28"/>
                      <a:pt x="69" y="22"/>
                    </a:cubicBezTo>
                    <a:cubicBezTo>
                      <a:pt x="71" y="16"/>
                      <a:pt x="55" y="0"/>
                      <a:pt x="55" y="0"/>
                    </a:cubicBezTo>
                    <a:close/>
                  </a:path>
                </a:pathLst>
              </a:custGeom>
              <a:grpFill/>
              <a:ln w="4763" cap="flat">
                <a:solidFill>
                  <a:schemeClr val="bg1"/>
                </a:solidFill>
                <a:prstDash val="solid"/>
                <a:miter lim="800000"/>
                <a:headEnd/>
                <a:tailEnd/>
              </a:ln>
            </p:spPr>
            <p:txBody>
              <a:bodyPr/>
              <a:lstStyle/>
              <a:p>
                <a:endParaRPr lang="fr-FR"/>
              </a:p>
            </p:txBody>
          </p:sp>
          <p:sp>
            <p:nvSpPr>
              <p:cNvPr id="35" name="Freeform 163">
                <a:extLst>
                  <a:ext uri="{FF2B5EF4-FFF2-40B4-BE49-F238E27FC236}">
                    <a16:creationId xmlns:a16="http://schemas.microsoft.com/office/drawing/2014/main" id="{355EE7D1-CAAC-733C-1532-B2D7863E916A}"/>
                  </a:ext>
                </a:extLst>
              </p:cNvPr>
              <p:cNvSpPr>
                <a:spLocks/>
              </p:cNvSpPr>
              <p:nvPr/>
            </p:nvSpPr>
            <p:spPr bwMode="auto">
              <a:xfrm>
                <a:off x="2019266" y="2157413"/>
                <a:ext cx="47625" cy="41275"/>
              </a:xfrm>
              <a:custGeom>
                <a:avLst/>
                <a:gdLst>
                  <a:gd name="T0" fmla="*/ 21 w 45"/>
                  <a:gd name="T1" fmla="*/ 4 h 39"/>
                  <a:gd name="T2" fmla="*/ 7 w 45"/>
                  <a:gd name="T3" fmla="*/ 39 h 39"/>
                  <a:gd name="T4" fmla="*/ 33 w 45"/>
                  <a:gd name="T5" fmla="*/ 14 h 39"/>
                  <a:gd name="T6" fmla="*/ 45 w 45"/>
                  <a:gd name="T7" fmla="*/ 0 h 39"/>
                  <a:gd name="T8" fmla="*/ 21 w 45"/>
                  <a:gd name="T9" fmla="*/ 4 h 39"/>
                </a:gdLst>
                <a:ahLst/>
                <a:cxnLst>
                  <a:cxn ang="0">
                    <a:pos x="T0" y="T1"/>
                  </a:cxn>
                  <a:cxn ang="0">
                    <a:pos x="T2" y="T3"/>
                  </a:cxn>
                  <a:cxn ang="0">
                    <a:pos x="T4" y="T5"/>
                  </a:cxn>
                  <a:cxn ang="0">
                    <a:pos x="T6" y="T7"/>
                  </a:cxn>
                  <a:cxn ang="0">
                    <a:pos x="T8" y="T9"/>
                  </a:cxn>
                </a:cxnLst>
                <a:rect l="0" t="0" r="r" b="b"/>
                <a:pathLst>
                  <a:path w="45" h="39">
                    <a:moveTo>
                      <a:pt x="21" y="4"/>
                    </a:moveTo>
                    <a:cubicBezTo>
                      <a:pt x="15" y="14"/>
                      <a:pt x="0" y="39"/>
                      <a:pt x="7" y="39"/>
                    </a:cubicBezTo>
                    <a:cubicBezTo>
                      <a:pt x="23" y="39"/>
                      <a:pt x="25" y="16"/>
                      <a:pt x="33" y="14"/>
                    </a:cubicBezTo>
                    <a:cubicBezTo>
                      <a:pt x="41" y="12"/>
                      <a:pt x="45" y="0"/>
                      <a:pt x="45" y="0"/>
                    </a:cubicBezTo>
                    <a:lnTo>
                      <a:pt x="21" y="4"/>
                    </a:lnTo>
                    <a:close/>
                  </a:path>
                </a:pathLst>
              </a:custGeom>
              <a:grpFill/>
              <a:ln w="4763" cap="flat">
                <a:solidFill>
                  <a:schemeClr val="bg1"/>
                </a:solidFill>
                <a:prstDash val="solid"/>
                <a:miter lim="800000"/>
                <a:headEnd/>
                <a:tailEnd/>
              </a:ln>
            </p:spPr>
            <p:txBody>
              <a:bodyPr/>
              <a:lstStyle/>
              <a:p>
                <a:endParaRPr lang="fr-FR"/>
              </a:p>
            </p:txBody>
          </p:sp>
          <p:sp>
            <p:nvSpPr>
              <p:cNvPr id="36" name="Freeform 164">
                <a:extLst>
                  <a:ext uri="{FF2B5EF4-FFF2-40B4-BE49-F238E27FC236}">
                    <a16:creationId xmlns:a16="http://schemas.microsoft.com/office/drawing/2014/main" id="{59B51914-79DF-A059-FE53-512D68703356}"/>
                  </a:ext>
                </a:extLst>
              </p:cNvPr>
              <p:cNvSpPr>
                <a:spLocks/>
              </p:cNvSpPr>
              <p:nvPr/>
            </p:nvSpPr>
            <p:spPr bwMode="auto">
              <a:xfrm>
                <a:off x="2092291" y="2139950"/>
                <a:ext cx="53975" cy="55563"/>
              </a:xfrm>
              <a:custGeom>
                <a:avLst/>
                <a:gdLst>
                  <a:gd name="T0" fmla="*/ 22 w 51"/>
                  <a:gd name="T1" fmla="*/ 0 h 52"/>
                  <a:gd name="T2" fmla="*/ 8 w 51"/>
                  <a:gd name="T3" fmla="*/ 26 h 52"/>
                  <a:gd name="T4" fmla="*/ 27 w 51"/>
                  <a:gd name="T5" fmla="*/ 14 h 52"/>
                  <a:gd name="T6" fmla="*/ 37 w 51"/>
                  <a:gd name="T7" fmla="*/ 40 h 52"/>
                  <a:gd name="T8" fmla="*/ 51 w 51"/>
                  <a:gd name="T9" fmla="*/ 2 h 52"/>
                  <a:gd name="T10" fmla="*/ 22 w 51"/>
                  <a:gd name="T11" fmla="*/ 0 h 52"/>
                </a:gdLst>
                <a:ahLst/>
                <a:cxnLst>
                  <a:cxn ang="0">
                    <a:pos x="T0" y="T1"/>
                  </a:cxn>
                  <a:cxn ang="0">
                    <a:pos x="T2" y="T3"/>
                  </a:cxn>
                  <a:cxn ang="0">
                    <a:pos x="T4" y="T5"/>
                  </a:cxn>
                  <a:cxn ang="0">
                    <a:pos x="T6" y="T7"/>
                  </a:cxn>
                  <a:cxn ang="0">
                    <a:pos x="T8" y="T9"/>
                  </a:cxn>
                  <a:cxn ang="0">
                    <a:pos x="T10" y="T11"/>
                  </a:cxn>
                </a:cxnLst>
                <a:rect l="0" t="0" r="r" b="b"/>
                <a:pathLst>
                  <a:path w="51" h="52">
                    <a:moveTo>
                      <a:pt x="22" y="0"/>
                    </a:moveTo>
                    <a:cubicBezTo>
                      <a:pt x="16" y="6"/>
                      <a:pt x="0" y="20"/>
                      <a:pt x="8" y="26"/>
                    </a:cubicBezTo>
                    <a:cubicBezTo>
                      <a:pt x="16" y="32"/>
                      <a:pt x="22" y="2"/>
                      <a:pt x="27" y="14"/>
                    </a:cubicBezTo>
                    <a:cubicBezTo>
                      <a:pt x="33" y="26"/>
                      <a:pt x="27" y="52"/>
                      <a:pt x="37" y="40"/>
                    </a:cubicBezTo>
                    <a:cubicBezTo>
                      <a:pt x="47" y="28"/>
                      <a:pt x="51" y="2"/>
                      <a:pt x="51" y="2"/>
                    </a:cubicBezTo>
                    <a:lnTo>
                      <a:pt x="22" y="0"/>
                    </a:lnTo>
                    <a:close/>
                  </a:path>
                </a:pathLst>
              </a:custGeom>
              <a:grpFill/>
              <a:ln w="4763" cap="flat">
                <a:solidFill>
                  <a:schemeClr val="bg1"/>
                </a:solidFill>
                <a:prstDash val="solid"/>
                <a:miter lim="800000"/>
                <a:headEnd/>
                <a:tailEnd/>
              </a:ln>
            </p:spPr>
            <p:txBody>
              <a:bodyPr/>
              <a:lstStyle/>
              <a:p>
                <a:endParaRPr lang="fr-FR"/>
              </a:p>
            </p:txBody>
          </p:sp>
          <p:sp>
            <p:nvSpPr>
              <p:cNvPr id="37" name="Freeform 165">
                <a:extLst>
                  <a:ext uri="{FF2B5EF4-FFF2-40B4-BE49-F238E27FC236}">
                    <a16:creationId xmlns:a16="http://schemas.microsoft.com/office/drawing/2014/main" id="{86D13C5C-349F-67EB-8E68-B1DD560895DB}"/>
                  </a:ext>
                </a:extLst>
              </p:cNvPr>
              <p:cNvSpPr>
                <a:spLocks/>
              </p:cNvSpPr>
              <p:nvPr/>
            </p:nvSpPr>
            <p:spPr bwMode="auto">
              <a:xfrm>
                <a:off x="2157379" y="2022475"/>
                <a:ext cx="95250" cy="130175"/>
              </a:xfrm>
              <a:custGeom>
                <a:avLst/>
                <a:gdLst>
                  <a:gd name="T0" fmla="*/ 26 w 91"/>
                  <a:gd name="T1" fmla="*/ 36 h 123"/>
                  <a:gd name="T2" fmla="*/ 22 w 91"/>
                  <a:gd name="T3" fmla="*/ 77 h 123"/>
                  <a:gd name="T4" fmla="*/ 14 w 91"/>
                  <a:gd name="T5" fmla="*/ 99 h 123"/>
                  <a:gd name="T6" fmla="*/ 38 w 91"/>
                  <a:gd name="T7" fmla="*/ 117 h 123"/>
                  <a:gd name="T8" fmla="*/ 53 w 91"/>
                  <a:gd name="T9" fmla="*/ 89 h 123"/>
                  <a:gd name="T10" fmla="*/ 67 w 91"/>
                  <a:gd name="T11" fmla="*/ 85 h 123"/>
                  <a:gd name="T12" fmla="*/ 63 w 91"/>
                  <a:gd name="T13" fmla="*/ 62 h 123"/>
                  <a:gd name="T14" fmla="*/ 79 w 91"/>
                  <a:gd name="T15" fmla="*/ 48 h 123"/>
                  <a:gd name="T16" fmla="*/ 79 w 91"/>
                  <a:gd name="T17" fmla="*/ 26 h 123"/>
                  <a:gd name="T18" fmla="*/ 71 w 91"/>
                  <a:gd name="T19" fmla="*/ 14 h 123"/>
                  <a:gd name="T20" fmla="*/ 61 w 91"/>
                  <a:gd name="T21" fmla="*/ 38 h 123"/>
                  <a:gd name="T22" fmla="*/ 46 w 91"/>
                  <a:gd name="T23" fmla="*/ 24 h 123"/>
                  <a:gd name="T24" fmla="*/ 42 w 91"/>
                  <a:gd name="T25" fmla="*/ 6 h 123"/>
                  <a:gd name="T26" fmla="*/ 26 w 91"/>
                  <a:gd name="T27" fmla="*/ 3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23">
                    <a:moveTo>
                      <a:pt x="26" y="36"/>
                    </a:moveTo>
                    <a:cubicBezTo>
                      <a:pt x="24" y="44"/>
                      <a:pt x="30" y="68"/>
                      <a:pt x="22" y="77"/>
                    </a:cubicBezTo>
                    <a:cubicBezTo>
                      <a:pt x="14" y="87"/>
                      <a:pt x="0" y="97"/>
                      <a:pt x="14" y="99"/>
                    </a:cubicBezTo>
                    <a:cubicBezTo>
                      <a:pt x="28" y="101"/>
                      <a:pt x="32" y="123"/>
                      <a:pt x="38" y="117"/>
                    </a:cubicBezTo>
                    <a:cubicBezTo>
                      <a:pt x="44" y="111"/>
                      <a:pt x="46" y="81"/>
                      <a:pt x="53" y="89"/>
                    </a:cubicBezTo>
                    <a:cubicBezTo>
                      <a:pt x="61" y="97"/>
                      <a:pt x="67" y="91"/>
                      <a:pt x="67" y="85"/>
                    </a:cubicBezTo>
                    <a:cubicBezTo>
                      <a:pt x="67" y="79"/>
                      <a:pt x="51" y="62"/>
                      <a:pt x="63" y="62"/>
                    </a:cubicBezTo>
                    <a:cubicBezTo>
                      <a:pt x="75" y="62"/>
                      <a:pt x="75" y="60"/>
                      <a:pt x="79" y="48"/>
                    </a:cubicBezTo>
                    <a:cubicBezTo>
                      <a:pt x="83" y="36"/>
                      <a:pt x="67" y="34"/>
                      <a:pt x="79" y="26"/>
                    </a:cubicBezTo>
                    <a:cubicBezTo>
                      <a:pt x="91" y="18"/>
                      <a:pt x="75" y="0"/>
                      <a:pt x="71" y="14"/>
                    </a:cubicBezTo>
                    <a:cubicBezTo>
                      <a:pt x="67" y="28"/>
                      <a:pt x="67" y="36"/>
                      <a:pt x="61" y="38"/>
                    </a:cubicBezTo>
                    <a:cubicBezTo>
                      <a:pt x="55" y="40"/>
                      <a:pt x="44" y="32"/>
                      <a:pt x="46" y="24"/>
                    </a:cubicBezTo>
                    <a:cubicBezTo>
                      <a:pt x="48" y="16"/>
                      <a:pt x="42" y="6"/>
                      <a:pt x="42" y="6"/>
                    </a:cubicBezTo>
                    <a:lnTo>
                      <a:pt x="26" y="36"/>
                    </a:lnTo>
                    <a:close/>
                  </a:path>
                </a:pathLst>
              </a:custGeom>
              <a:grpFill/>
              <a:ln w="4763" cap="flat">
                <a:solidFill>
                  <a:schemeClr val="bg1"/>
                </a:solidFill>
                <a:prstDash val="solid"/>
                <a:miter lim="800000"/>
                <a:headEnd/>
                <a:tailEnd/>
              </a:ln>
            </p:spPr>
            <p:txBody>
              <a:bodyPr/>
              <a:lstStyle/>
              <a:p>
                <a:endParaRPr lang="fr-FR"/>
              </a:p>
            </p:txBody>
          </p:sp>
          <p:sp>
            <p:nvSpPr>
              <p:cNvPr id="38" name="Freeform 166">
                <a:extLst>
                  <a:ext uri="{FF2B5EF4-FFF2-40B4-BE49-F238E27FC236}">
                    <a16:creationId xmlns:a16="http://schemas.microsoft.com/office/drawing/2014/main" id="{E3CF40E7-0A1C-6BF4-3C1A-2DE94E8E0F04}"/>
                  </a:ext>
                </a:extLst>
              </p:cNvPr>
              <p:cNvSpPr>
                <a:spLocks/>
              </p:cNvSpPr>
              <p:nvPr/>
            </p:nvSpPr>
            <p:spPr bwMode="auto">
              <a:xfrm>
                <a:off x="2281204" y="1865313"/>
                <a:ext cx="82550" cy="130175"/>
              </a:xfrm>
              <a:custGeom>
                <a:avLst/>
                <a:gdLst>
                  <a:gd name="T0" fmla="*/ 12 w 79"/>
                  <a:gd name="T1" fmla="*/ 55 h 123"/>
                  <a:gd name="T2" fmla="*/ 6 w 79"/>
                  <a:gd name="T3" fmla="*/ 81 h 123"/>
                  <a:gd name="T4" fmla="*/ 16 w 79"/>
                  <a:gd name="T5" fmla="*/ 99 h 123"/>
                  <a:gd name="T6" fmla="*/ 20 w 79"/>
                  <a:gd name="T7" fmla="*/ 113 h 123"/>
                  <a:gd name="T8" fmla="*/ 43 w 79"/>
                  <a:gd name="T9" fmla="*/ 93 h 123"/>
                  <a:gd name="T10" fmla="*/ 61 w 79"/>
                  <a:gd name="T11" fmla="*/ 81 h 123"/>
                  <a:gd name="T12" fmla="*/ 71 w 79"/>
                  <a:gd name="T13" fmla="*/ 59 h 123"/>
                  <a:gd name="T14" fmla="*/ 65 w 79"/>
                  <a:gd name="T15" fmla="*/ 26 h 123"/>
                  <a:gd name="T16" fmla="*/ 47 w 79"/>
                  <a:gd name="T17" fmla="*/ 12 h 123"/>
                  <a:gd name="T18" fmla="*/ 31 w 79"/>
                  <a:gd name="T19" fmla="*/ 40 h 123"/>
                  <a:gd name="T20" fmla="*/ 20 w 79"/>
                  <a:gd name="T21" fmla="*/ 47 h 123"/>
                  <a:gd name="T22" fmla="*/ 12 w 79"/>
                  <a:gd name="T23"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123">
                    <a:moveTo>
                      <a:pt x="12" y="55"/>
                    </a:moveTo>
                    <a:cubicBezTo>
                      <a:pt x="4" y="61"/>
                      <a:pt x="0" y="77"/>
                      <a:pt x="6" y="81"/>
                    </a:cubicBezTo>
                    <a:cubicBezTo>
                      <a:pt x="12" y="85"/>
                      <a:pt x="16" y="99"/>
                      <a:pt x="16" y="99"/>
                    </a:cubicBezTo>
                    <a:cubicBezTo>
                      <a:pt x="16" y="99"/>
                      <a:pt x="6" y="123"/>
                      <a:pt x="20" y="113"/>
                    </a:cubicBezTo>
                    <a:cubicBezTo>
                      <a:pt x="33" y="103"/>
                      <a:pt x="37" y="97"/>
                      <a:pt x="43" y="93"/>
                    </a:cubicBezTo>
                    <a:cubicBezTo>
                      <a:pt x="49" y="89"/>
                      <a:pt x="49" y="77"/>
                      <a:pt x="61" y="81"/>
                    </a:cubicBezTo>
                    <a:cubicBezTo>
                      <a:pt x="73" y="85"/>
                      <a:pt x="63" y="75"/>
                      <a:pt x="71" y="59"/>
                    </a:cubicBezTo>
                    <a:cubicBezTo>
                      <a:pt x="79" y="44"/>
                      <a:pt x="77" y="32"/>
                      <a:pt x="65" y="26"/>
                    </a:cubicBezTo>
                    <a:cubicBezTo>
                      <a:pt x="53" y="20"/>
                      <a:pt x="53" y="0"/>
                      <a:pt x="47" y="12"/>
                    </a:cubicBezTo>
                    <a:cubicBezTo>
                      <a:pt x="41" y="24"/>
                      <a:pt x="31" y="32"/>
                      <a:pt x="31" y="40"/>
                    </a:cubicBezTo>
                    <a:cubicBezTo>
                      <a:pt x="31" y="47"/>
                      <a:pt x="20" y="47"/>
                      <a:pt x="20" y="47"/>
                    </a:cubicBezTo>
                    <a:lnTo>
                      <a:pt x="12" y="55"/>
                    </a:lnTo>
                    <a:close/>
                  </a:path>
                </a:pathLst>
              </a:custGeom>
              <a:grpFill/>
              <a:ln w="4763" cap="flat">
                <a:solidFill>
                  <a:schemeClr val="bg1"/>
                </a:solidFill>
                <a:prstDash val="solid"/>
                <a:miter lim="800000"/>
                <a:headEnd/>
                <a:tailEnd/>
              </a:ln>
            </p:spPr>
            <p:txBody>
              <a:bodyPr/>
              <a:lstStyle/>
              <a:p>
                <a:endParaRPr lang="fr-FR"/>
              </a:p>
            </p:txBody>
          </p:sp>
          <p:sp>
            <p:nvSpPr>
              <p:cNvPr id="39" name="Freeform 167">
                <a:extLst>
                  <a:ext uri="{FF2B5EF4-FFF2-40B4-BE49-F238E27FC236}">
                    <a16:creationId xmlns:a16="http://schemas.microsoft.com/office/drawing/2014/main" id="{F2C2AA84-72A1-C360-C129-F1192F0EC0D1}"/>
                  </a:ext>
                </a:extLst>
              </p:cNvPr>
              <p:cNvSpPr>
                <a:spLocks/>
              </p:cNvSpPr>
              <p:nvPr/>
            </p:nvSpPr>
            <p:spPr bwMode="auto">
              <a:xfrm>
                <a:off x="2387566" y="1809750"/>
                <a:ext cx="60325" cy="60325"/>
              </a:xfrm>
              <a:custGeom>
                <a:avLst/>
                <a:gdLst>
                  <a:gd name="T0" fmla="*/ 25 w 57"/>
                  <a:gd name="T1" fmla="*/ 21 h 57"/>
                  <a:gd name="T2" fmla="*/ 9 w 57"/>
                  <a:gd name="T3" fmla="*/ 37 h 57"/>
                  <a:gd name="T4" fmla="*/ 27 w 57"/>
                  <a:gd name="T5" fmla="*/ 45 h 57"/>
                  <a:gd name="T6" fmla="*/ 43 w 57"/>
                  <a:gd name="T7" fmla="*/ 31 h 57"/>
                  <a:gd name="T8" fmla="*/ 57 w 57"/>
                  <a:gd name="T9" fmla="*/ 19 h 57"/>
                  <a:gd name="T10" fmla="*/ 49 w 57"/>
                  <a:gd name="T11" fmla="*/ 4 h 57"/>
                  <a:gd name="T12" fmla="*/ 25 w 57"/>
                  <a:gd name="T13" fmla="*/ 21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25" y="21"/>
                    </a:moveTo>
                    <a:cubicBezTo>
                      <a:pt x="15" y="25"/>
                      <a:pt x="0" y="17"/>
                      <a:pt x="9" y="37"/>
                    </a:cubicBezTo>
                    <a:cubicBezTo>
                      <a:pt x="19" y="57"/>
                      <a:pt x="17" y="53"/>
                      <a:pt x="27" y="45"/>
                    </a:cubicBezTo>
                    <a:cubicBezTo>
                      <a:pt x="37" y="37"/>
                      <a:pt x="35" y="33"/>
                      <a:pt x="43" y="31"/>
                    </a:cubicBezTo>
                    <a:cubicBezTo>
                      <a:pt x="51" y="29"/>
                      <a:pt x="57" y="19"/>
                      <a:pt x="57" y="19"/>
                    </a:cubicBezTo>
                    <a:cubicBezTo>
                      <a:pt x="57" y="19"/>
                      <a:pt x="55" y="0"/>
                      <a:pt x="49" y="4"/>
                    </a:cubicBezTo>
                    <a:cubicBezTo>
                      <a:pt x="43" y="8"/>
                      <a:pt x="25" y="21"/>
                      <a:pt x="25" y="21"/>
                    </a:cubicBezTo>
                    <a:close/>
                  </a:path>
                </a:pathLst>
              </a:custGeom>
              <a:grpFill/>
              <a:ln w="4763" cap="flat">
                <a:solidFill>
                  <a:schemeClr val="bg1"/>
                </a:solidFill>
                <a:prstDash val="solid"/>
                <a:miter lim="800000"/>
                <a:headEnd/>
                <a:tailEnd/>
              </a:ln>
            </p:spPr>
            <p:txBody>
              <a:bodyPr/>
              <a:lstStyle/>
              <a:p>
                <a:endParaRPr lang="fr-FR"/>
              </a:p>
            </p:txBody>
          </p:sp>
          <p:sp>
            <p:nvSpPr>
              <p:cNvPr id="40" name="Freeform 168">
                <a:extLst>
                  <a:ext uri="{FF2B5EF4-FFF2-40B4-BE49-F238E27FC236}">
                    <a16:creationId xmlns:a16="http://schemas.microsoft.com/office/drawing/2014/main" id="{77857A0F-39B3-D070-6339-871E02F793BD}"/>
                  </a:ext>
                </a:extLst>
              </p:cNvPr>
              <p:cNvSpPr>
                <a:spLocks/>
              </p:cNvSpPr>
              <p:nvPr/>
            </p:nvSpPr>
            <p:spPr bwMode="auto">
              <a:xfrm>
                <a:off x="2452654" y="1752600"/>
                <a:ext cx="55562" cy="53975"/>
              </a:xfrm>
              <a:custGeom>
                <a:avLst/>
                <a:gdLst>
                  <a:gd name="T0" fmla="*/ 6 w 53"/>
                  <a:gd name="T1" fmla="*/ 2 h 52"/>
                  <a:gd name="T2" fmla="*/ 14 w 53"/>
                  <a:gd name="T3" fmla="*/ 44 h 52"/>
                  <a:gd name="T4" fmla="*/ 26 w 53"/>
                  <a:gd name="T5" fmla="*/ 52 h 52"/>
                  <a:gd name="T6" fmla="*/ 41 w 53"/>
                  <a:gd name="T7" fmla="*/ 34 h 52"/>
                  <a:gd name="T8" fmla="*/ 45 w 53"/>
                  <a:gd name="T9" fmla="*/ 4 h 52"/>
                  <a:gd name="T10" fmla="*/ 28 w 53"/>
                  <a:gd name="T11" fmla="*/ 22 h 52"/>
                  <a:gd name="T12" fmla="*/ 6 w 53"/>
                  <a:gd name="T13" fmla="*/ 2 h 52"/>
                </a:gdLst>
                <a:ahLst/>
                <a:cxnLst>
                  <a:cxn ang="0">
                    <a:pos x="T0" y="T1"/>
                  </a:cxn>
                  <a:cxn ang="0">
                    <a:pos x="T2" y="T3"/>
                  </a:cxn>
                  <a:cxn ang="0">
                    <a:pos x="T4" y="T5"/>
                  </a:cxn>
                  <a:cxn ang="0">
                    <a:pos x="T6" y="T7"/>
                  </a:cxn>
                  <a:cxn ang="0">
                    <a:pos x="T8" y="T9"/>
                  </a:cxn>
                  <a:cxn ang="0">
                    <a:pos x="T10" y="T11"/>
                  </a:cxn>
                  <a:cxn ang="0">
                    <a:pos x="T12" y="T13"/>
                  </a:cxn>
                </a:cxnLst>
                <a:rect l="0" t="0" r="r" b="b"/>
                <a:pathLst>
                  <a:path w="53" h="52">
                    <a:moveTo>
                      <a:pt x="6" y="2"/>
                    </a:moveTo>
                    <a:cubicBezTo>
                      <a:pt x="0" y="14"/>
                      <a:pt x="8" y="44"/>
                      <a:pt x="14" y="44"/>
                    </a:cubicBezTo>
                    <a:cubicBezTo>
                      <a:pt x="20" y="44"/>
                      <a:pt x="18" y="52"/>
                      <a:pt x="26" y="52"/>
                    </a:cubicBezTo>
                    <a:cubicBezTo>
                      <a:pt x="34" y="52"/>
                      <a:pt x="37" y="48"/>
                      <a:pt x="41" y="34"/>
                    </a:cubicBezTo>
                    <a:cubicBezTo>
                      <a:pt x="45" y="20"/>
                      <a:pt x="53" y="0"/>
                      <a:pt x="45" y="4"/>
                    </a:cubicBezTo>
                    <a:cubicBezTo>
                      <a:pt x="37" y="8"/>
                      <a:pt x="28" y="22"/>
                      <a:pt x="28" y="22"/>
                    </a:cubicBezTo>
                    <a:lnTo>
                      <a:pt x="6" y="2"/>
                    </a:lnTo>
                    <a:close/>
                  </a:path>
                </a:pathLst>
              </a:custGeom>
              <a:grpFill/>
              <a:ln w="4763" cap="flat">
                <a:solidFill>
                  <a:schemeClr val="bg1"/>
                </a:solidFill>
                <a:prstDash val="solid"/>
                <a:miter lim="800000"/>
                <a:headEnd/>
                <a:tailEnd/>
              </a:ln>
            </p:spPr>
            <p:txBody>
              <a:bodyPr/>
              <a:lstStyle/>
              <a:p>
                <a:endParaRPr lang="fr-FR"/>
              </a:p>
            </p:txBody>
          </p:sp>
          <p:sp>
            <p:nvSpPr>
              <p:cNvPr id="41" name="Freeform 169">
                <a:extLst>
                  <a:ext uri="{FF2B5EF4-FFF2-40B4-BE49-F238E27FC236}">
                    <a16:creationId xmlns:a16="http://schemas.microsoft.com/office/drawing/2014/main" id="{2387ABF5-D287-F0C2-C661-59F0EC5F70B5}"/>
                  </a:ext>
                </a:extLst>
              </p:cNvPr>
              <p:cNvSpPr>
                <a:spLocks/>
              </p:cNvSpPr>
              <p:nvPr/>
            </p:nvSpPr>
            <p:spPr bwMode="auto">
              <a:xfrm>
                <a:off x="2552666" y="1735138"/>
                <a:ext cx="47625" cy="46037"/>
              </a:xfrm>
              <a:custGeom>
                <a:avLst/>
                <a:gdLst>
                  <a:gd name="T0" fmla="*/ 24 w 45"/>
                  <a:gd name="T1" fmla="*/ 0 h 44"/>
                  <a:gd name="T2" fmla="*/ 14 w 45"/>
                  <a:gd name="T3" fmla="*/ 34 h 44"/>
                  <a:gd name="T4" fmla="*/ 37 w 45"/>
                  <a:gd name="T5" fmla="*/ 30 h 44"/>
                  <a:gd name="T6" fmla="*/ 39 w 45"/>
                  <a:gd name="T7" fmla="*/ 4 h 44"/>
                  <a:gd name="T8" fmla="*/ 24 w 45"/>
                  <a:gd name="T9" fmla="*/ 0 h 44"/>
                </a:gdLst>
                <a:ahLst/>
                <a:cxnLst>
                  <a:cxn ang="0">
                    <a:pos x="T0" y="T1"/>
                  </a:cxn>
                  <a:cxn ang="0">
                    <a:pos x="T2" y="T3"/>
                  </a:cxn>
                  <a:cxn ang="0">
                    <a:pos x="T4" y="T5"/>
                  </a:cxn>
                  <a:cxn ang="0">
                    <a:pos x="T6" y="T7"/>
                  </a:cxn>
                  <a:cxn ang="0">
                    <a:pos x="T8" y="T9"/>
                  </a:cxn>
                </a:cxnLst>
                <a:rect l="0" t="0" r="r" b="b"/>
                <a:pathLst>
                  <a:path w="45" h="44">
                    <a:moveTo>
                      <a:pt x="24" y="0"/>
                    </a:moveTo>
                    <a:cubicBezTo>
                      <a:pt x="18" y="6"/>
                      <a:pt x="0" y="24"/>
                      <a:pt x="14" y="34"/>
                    </a:cubicBezTo>
                    <a:cubicBezTo>
                      <a:pt x="28" y="44"/>
                      <a:pt x="33" y="38"/>
                      <a:pt x="37" y="30"/>
                    </a:cubicBezTo>
                    <a:cubicBezTo>
                      <a:pt x="41" y="22"/>
                      <a:pt x="33" y="8"/>
                      <a:pt x="39" y="4"/>
                    </a:cubicBezTo>
                    <a:cubicBezTo>
                      <a:pt x="45" y="0"/>
                      <a:pt x="24" y="0"/>
                      <a:pt x="24" y="0"/>
                    </a:cubicBezTo>
                    <a:close/>
                  </a:path>
                </a:pathLst>
              </a:custGeom>
              <a:grpFill/>
              <a:ln w="4763" cap="flat">
                <a:solidFill>
                  <a:schemeClr val="bg1"/>
                </a:solidFill>
                <a:prstDash val="solid"/>
                <a:miter lim="800000"/>
                <a:headEnd/>
                <a:tailEnd/>
              </a:ln>
            </p:spPr>
            <p:txBody>
              <a:bodyPr/>
              <a:lstStyle/>
              <a:p>
                <a:endParaRPr lang="fr-FR"/>
              </a:p>
            </p:txBody>
          </p:sp>
          <p:sp>
            <p:nvSpPr>
              <p:cNvPr id="42" name="Freeform 170">
                <a:extLst>
                  <a:ext uri="{FF2B5EF4-FFF2-40B4-BE49-F238E27FC236}">
                    <a16:creationId xmlns:a16="http://schemas.microsoft.com/office/drawing/2014/main" id="{9C5249AC-5E62-40F6-C9CC-E4749F372A38}"/>
                  </a:ext>
                </a:extLst>
              </p:cNvPr>
              <p:cNvSpPr>
                <a:spLocks/>
              </p:cNvSpPr>
              <p:nvPr/>
            </p:nvSpPr>
            <p:spPr bwMode="auto">
              <a:xfrm>
                <a:off x="2692366" y="1603375"/>
                <a:ext cx="103188" cy="77788"/>
              </a:xfrm>
              <a:custGeom>
                <a:avLst/>
                <a:gdLst>
                  <a:gd name="T0" fmla="*/ 16 w 97"/>
                  <a:gd name="T1" fmla="*/ 31 h 73"/>
                  <a:gd name="T2" fmla="*/ 2 w 97"/>
                  <a:gd name="T3" fmla="*/ 47 h 73"/>
                  <a:gd name="T4" fmla="*/ 22 w 97"/>
                  <a:gd name="T5" fmla="*/ 73 h 73"/>
                  <a:gd name="T6" fmla="*/ 46 w 97"/>
                  <a:gd name="T7" fmla="*/ 61 h 73"/>
                  <a:gd name="T8" fmla="*/ 81 w 97"/>
                  <a:gd name="T9" fmla="*/ 28 h 73"/>
                  <a:gd name="T10" fmla="*/ 89 w 97"/>
                  <a:gd name="T11" fmla="*/ 0 h 73"/>
                  <a:gd name="T12" fmla="*/ 16 w 97"/>
                  <a:gd name="T13" fmla="*/ 31 h 73"/>
                </a:gdLst>
                <a:ahLst/>
                <a:cxnLst>
                  <a:cxn ang="0">
                    <a:pos x="T0" y="T1"/>
                  </a:cxn>
                  <a:cxn ang="0">
                    <a:pos x="T2" y="T3"/>
                  </a:cxn>
                  <a:cxn ang="0">
                    <a:pos x="T4" y="T5"/>
                  </a:cxn>
                  <a:cxn ang="0">
                    <a:pos x="T6" y="T7"/>
                  </a:cxn>
                  <a:cxn ang="0">
                    <a:pos x="T8" y="T9"/>
                  </a:cxn>
                  <a:cxn ang="0">
                    <a:pos x="T10" y="T11"/>
                  </a:cxn>
                  <a:cxn ang="0">
                    <a:pos x="T12" y="T13"/>
                  </a:cxn>
                </a:cxnLst>
                <a:rect l="0" t="0" r="r" b="b"/>
                <a:pathLst>
                  <a:path w="97" h="73">
                    <a:moveTo>
                      <a:pt x="16" y="31"/>
                    </a:moveTo>
                    <a:cubicBezTo>
                      <a:pt x="6" y="33"/>
                      <a:pt x="0" y="35"/>
                      <a:pt x="2" y="47"/>
                    </a:cubicBezTo>
                    <a:cubicBezTo>
                      <a:pt x="4" y="59"/>
                      <a:pt x="16" y="73"/>
                      <a:pt x="22" y="73"/>
                    </a:cubicBezTo>
                    <a:cubicBezTo>
                      <a:pt x="28" y="73"/>
                      <a:pt x="34" y="59"/>
                      <a:pt x="46" y="61"/>
                    </a:cubicBezTo>
                    <a:cubicBezTo>
                      <a:pt x="58" y="63"/>
                      <a:pt x="75" y="35"/>
                      <a:pt x="81" y="28"/>
                    </a:cubicBezTo>
                    <a:cubicBezTo>
                      <a:pt x="87" y="20"/>
                      <a:pt x="81" y="0"/>
                      <a:pt x="89" y="0"/>
                    </a:cubicBezTo>
                    <a:cubicBezTo>
                      <a:pt x="97" y="0"/>
                      <a:pt x="16" y="31"/>
                      <a:pt x="16" y="31"/>
                    </a:cubicBezTo>
                    <a:close/>
                  </a:path>
                </a:pathLst>
              </a:custGeom>
              <a:grpFill/>
              <a:ln w="4763" cap="flat">
                <a:solidFill>
                  <a:schemeClr val="bg1"/>
                </a:solidFill>
                <a:prstDash val="solid"/>
                <a:miter lim="800000"/>
                <a:headEnd/>
                <a:tailEnd/>
              </a:ln>
            </p:spPr>
            <p:txBody>
              <a:bodyPr/>
              <a:lstStyle/>
              <a:p>
                <a:endParaRPr lang="fr-FR"/>
              </a:p>
            </p:txBody>
          </p:sp>
          <p:sp>
            <p:nvSpPr>
              <p:cNvPr id="43" name="Freeform 171">
                <a:extLst>
                  <a:ext uri="{FF2B5EF4-FFF2-40B4-BE49-F238E27FC236}">
                    <a16:creationId xmlns:a16="http://schemas.microsoft.com/office/drawing/2014/main" id="{7EE7B1A1-7771-A66C-68A0-46B42142263B}"/>
                  </a:ext>
                </a:extLst>
              </p:cNvPr>
              <p:cNvSpPr>
                <a:spLocks/>
              </p:cNvSpPr>
              <p:nvPr/>
            </p:nvSpPr>
            <p:spPr bwMode="auto">
              <a:xfrm>
                <a:off x="1962116" y="2200275"/>
                <a:ext cx="53975" cy="57150"/>
              </a:xfrm>
              <a:custGeom>
                <a:avLst/>
                <a:gdLst>
                  <a:gd name="T0" fmla="*/ 48 w 52"/>
                  <a:gd name="T1" fmla="*/ 0 h 54"/>
                  <a:gd name="T2" fmla="*/ 28 w 52"/>
                  <a:gd name="T3" fmla="*/ 14 h 54"/>
                  <a:gd name="T4" fmla="*/ 14 w 52"/>
                  <a:gd name="T5" fmla="*/ 46 h 54"/>
                  <a:gd name="T6" fmla="*/ 46 w 52"/>
                  <a:gd name="T7" fmla="*/ 34 h 54"/>
                  <a:gd name="T8" fmla="*/ 52 w 52"/>
                  <a:gd name="T9" fmla="*/ 14 h 54"/>
                  <a:gd name="T10" fmla="*/ 48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48" y="0"/>
                    </a:moveTo>
                    <a:cubicBezTo>
                      <a:pt x="28" y="14"/>
                      <a:pt x="28" y="14"/>
                      <a:pt x="28" y="14"/>
                    </a:cubicBezTo>
                    <a:cubicBezTo>
                      <a:pt x="28" y="14"/>
                      <a:pt x="0" y="38"/>
                      <a:pt x="14" y="46"/>
                    </a:cubicBezTo>
                    <a:cubicBezTo>
                      <a:pt x="28" y="54"/>
                      <a:pt x="42" y="40"/>
                      <a:pt x="46" y="34"/>
                    </a:cubicBezTo>
                    <a:cubicBezTo>
                      <a:pt x="50" y="28"/>
                      <a:pt x="52" y="14"/>
                      <a:pt x="52" y="14"/>
                    </a:cubicBezTo>
                    <a:lnTo>
                      <a:pt x="48" y="0"/>
                    </a:lnTo>
                    <a:close/>
                  </a:path>
                </a:pathLst>
              </a:custGeom>
              <a:grpFill/>
              <a:ln w="4763" cap="flat">
                <a:solidFill>
                  <a:schemeClr val="bg1"/>
                </a:solidFill>
                <a:prstDash val="solid"/>
                <a:miter lim="800000"/>
                <a:headEnd/>
                <a:tailEnd/>
              </a:ln>
            </p:spPr>
            <p:txBody>
              <a:bodyPr/>
              <a:lstStyle/>
              <a:p>
                <a:endParaRPr lang="fr-FR"/>
              </a:p>
            </p:txBody>
          </p:sp>
          <p:sp>
            <p:nvSpPr>
              <p:cNvPr id="44" name="Freeform 172">
                <a:extLst>
                  <a:ext uri="{FF2B5EF4-FFF2-40B4-BE49-F238E27FC236}">
                    <a16:creationId xmlns:a16="http://schemas.microsoft.com/office/drawing/2014/main" id="{DD463256-439A-58EC-2939-899BEB306D36}"/>
                  </a:ext>
                </a:extLst>
              </p:cNvPr>
              <p:cNvSpPr>
                <a:spLocks/>
              </p:cNvSpPr>
              <p:nvPr/>
            </p:nvSpPr>
            <p:spPr bwMode="auto">
              <a:xfrm>
                <a:off x="1646204" y="3033713"/>
                <a:ext cx="36512" cy="34925"/>
              </a:xfrm>
              <a:custGeom>
                <a:avLst/>
                <a:gdLst>
                  <a:gd name="T0" fmla="*/ 7 w 35"/>
                  <a:gd name="T1" fmla="*/ 0 h 32"/>
                  <a:gd name="T2" fmla="*/ 0 w 35"/>
                  <a:gd name="T3" fmla="*/ 28 h 32"/>
                  <a:gd name="T4" fmla="*/ 13 w 35"/>
                  <a:gd name="T5" fmla="*/ 32 h 32"/>
                  <a:gd name="T6" fmla="*/ 35 w 35"/>
                  <a:gd name="T7" fmla="*/ 28 h 32"/>
                  <a:gd name="T8" fmla="*/ 35 w 35"/>
                  <a:gd name="T9" fmla="*/ 10 h 32"/>
                  <a:gd name="T10" fmla="*/ 7 w 35"/>
                  <a:gd name="T11" fmla="*/ 0 h 32"/>
                </a:gdLst>
                <a:ahLst/>
                <a:cxnLst>
                  <a:cxn ang="0">
                    <a:pos x="T0" y="T1"/>
                  </a:cxn>
                  <a:cxn ang="0">
                    <a:pos x="T2" y="T3"/>
                  </a:cxn>
                  <a:cxn ang="0">
                    <a:pos x="T4" y="T5"/>
                  </a:cxn>
                  <a:cxn ang="0">
                    <a:pos x="T6" y="T7"/>
                  </a:cxn>
                  <a:cxn ang="0">
                    <a:pos x="T8" y="T9"/>
                  </a:cxn>
                  <a:cxn ang="0">
                    <a:pos x="T10" y="T11"/>
                  </a:cxn>
                </a:cxnLst>
                <a:rect l="0" t="0" r="r" b="b"/>
                <a:pathLst>
                  <a:path w="35" h="32">
                    <a:moveTo>
                      <a:pt x="7" y="0"/>
                    </a:moveTo>
                    <a:cubicBezTo>
                      <a:pt x="0" y="28"/>
                      <a:pt x="0" y="28"/>
                      <a:pt x="0" y="28"/>
                    </a:cubicBezTo>
                    <a:cubicBezTo>
                      <a:pt x="0" y="28"/>
                      <a:pt x="7" y="32"/>
                      <a:pt x="13" y="32"/>
                    </a:cubicBezTo>
                    <a:cubicBezTo>
                      <a:pt x="19" y="32"/>
                      <a:pt x="35" y="28"/>
                      <a:pt x="35" y="28"/>
                    </a:cubicBezTo>
                    <a:cubicBezTo>
                      <a:pt x="35" y="10"/>
                      <a:pt x="35" y="10"/>
                      <a:pt x="35" y="10"/>
                    </a:cubicBezTo>
                    <a:cubicBezTo>
                      <a:pt x="21" y="2"/>
                      <a:pt x="7" y="0"/>
                      <a:pt x="7" y="0"/>
                    </a:cubicBezTo>
                    <a:close/>
                  </a:path>
                </a:pathLst>
              </a:custGeom>
              <a:grpFill/>
              <a:ln w="4763" cap="flat">
                <a:solidFill>
                  <a:schemeClr val="bg1"/>
                </a:solidFill>
                <a:prstDash val="solid"/>
                <a:miter lim="800000"/>
                <a:headEnd/>
                <a:tailEnd/>
              </a:ln>
            </p:spPr>
            <p:txBody>
              <a:bodyPr/>
              <a:lstStyle/>
              <a:p>
                <a:endParaRPr lang="fr-FR"/>
              </a:p>
            </p:txBody>
          </p:sp>
          <p:sp>
            <p:nvSpPr>
              <p:cNvPr id="45" name="Freeform 173">
                <a:extLst>
                  <a:ext uri="{FF2B5EF4-FFF2-40B4-BE49-F238E27FC236}">
                    <a16:creationId xmlns:a16="http://schemas.microsoft.com/office/drawing/2014/main" id="{2502992D-62CC-34C5-352E-7E1913DCC4CD}"/>
                  </a:ext>
                </a:extLst>
              </p:cNvPr>
              <p:cNvSpPr>
                <a:spLocks/>
              </p:cNvSpPr>
              <p:nvPr/>
            </p:nvSpPr>
            <p:spPr bwMode="auto">
              <a:xfrm>
                <a:off x="1331879" y="3475038"/>
                <a:ext cx="26987" cy="28575"/>
              </a:xfrm>
              <a:custGeom>
                <a:avLst/>
                <a:gdLst>
                  <a:gd name="T0" fmla="*/ 20 w 26"/>
                  <a:gd name="T1" fmla="*/ 0 h 27"/>
                  <a:gd name="T2" fmla="*/ 8 w 26"/>
                  <a:gd name="T3" fmla="*/ 21 h 27"/>
                  <a:gd name="T4" fmla="*/ 26 w 26"/>
                  <a:gd name="T5" fmla="*/ 18 h 27"/>
                  <a:gd name="T6" fmla="*/ 20 w 26"/>
                  <a:gd name="T7" fmla="*/ 0 h 27"/>
                </a:gdLst>
                <a:ahLst/>
                <a:cxnLst>
                  <a:cxn ang="0">
                    <a:pos x="T0" y="T1"/>
                  </a:cxn>
                  <a:cxn ang="0">
                    <a:pos x="T2" y="T3"/>
                  </a:cxn>
                  <a:cxn ang="0">
                    <a:pos x="T4" y="T5"/>
                  </a:cxn>
                  <a:cxn ang="0">
                    <a:pos x="T6" y="T7"/>
                  </a:cxn>
                </a:cxnLst>
                <a:rect l="0" t="0" r="r" b="b"/>
                <a:pathLst>
                  <a:path w="26" h="27">
                    <a:moveTo>
                      <a:pt x="20" y="0"/>
                    </a:moveTo>
                    <a:cubicBezTo>
                      <a:pt x="14" y="0"/>
                      <a:pt x="0" y="16"/>
                      <a:pt x="8" y="21"/>
                    </a:cubicBezTo>
                    <a:cubicBezTo>
                      <a:pt x="16" y="27"/>
                      <a:pt x="26" y="18"/>
                      <a:pt x="26" y="18"/>
                    </a:cubicBezTo>
                    <a:lnTo>
                      <a:pt x="20" y="0"/>
                    </a:lnTo>
                    <a:close/>
                  </a:path>
                </a:pathLst>
              </a:custGeom>
              <a:grpFill/>
              <a:ln w="4763" cap="flat">
                <a:solidFill>
                  <a:schemeClr val="bg1"/>
                </a:solidFill>
                <a:prstDash val="solid"/>
                <a:miter lim="800000"/>
                <a:headEnd/>
                <a:tailEnd/>
              </a:ln>
            </p:spPr>
            <p:txBody>
              <a:bodyPr/>
              <a:lstStyle/>
              <a:p>
                <a:endParaRPr lang="fr-FR"/>
              </a:p>
            </p:txBody>
          </p:sp>
          <p:sp>
            <p:nvSpPr>
              <p:cNvPr id="46" name="Freeform 174">
                <a:extLst>
                  <a:ext uri="{FF2B5EF4-FFF2-40B4-BE49-F238E27FC236}">
                    <a16:creationId xmlns:a16="http://schemas.microsoft.com/office/drawing/2014/main" id="{F9AB606A-ED95-5AFC-BFD0-B0DCF1D196B8}"/>
                  </a:ext>
                </a:extLst>
              </p:cNvPr>
              <p:cNvSpPr>
                <a:spLocks/>
              </p:cNvSpPr>
              <p:nvPr/>
            </p:nvSpPr>
            <p:spPr bwMode="auto">
              <a:xfrm>
                <a:off x="1342991" y="3541713"/>
                <a:ext cx="26988" cy="25400"/>
              </a:xfrm>
              <a:custGeom>
                <a:avLst/>
                <a:gdLst>
                  <a:gd name="T0" fmla="*/ 8 w 26"/>
                  <a:gd name="T1" fmla="*/ 0 h 24"/>
                  <a:gd name="T2" fmla="*/ 6 w 26"/>
                  <a:gd name="T3" fmla="*/ 22 h 24"/>
                  <a:gd name="T4" fmla="*/ 20 w 26"/>
                  <a:gd name="T5" fmla="*/ 20 h 24"/>
                  <a:gd name="T6" fmla="*/ 26 w 26"/>
                  <a:gd name="T7" fmla="*/ 0 h 24"/>
                  <a:gd name="T8" fmla="*/ 8 w 26"/>
                  <a:gd name="T9" fmla="*/ 0 h 24"/>
                </a:gdLst>
                <a:ahLst/>
                <a:cxnLst>
                  <a:cxn ang="0">
                    <a:pos x="T0" y="T1"/>
                  </a:cxn>
                  <a:cxn ang="0">
                    <a:pos x="T2" y="T3"/>
                  </a:cxn>
                  <a:cxn ang="0">
                    <a:pos x="T4" y="T5"/>
                  </a:cxn>
                  <a:cxn ang="0">
                    <a:pos x="T6" y="T7"/>
                  </a:cxn>
                  <a:cxn ang="0">
                    <a:pos x="T8" y="T9"/>
                  </a:cxn>
                </a:cxnLst>
                <a:rect l="0" t="0" r="r" b="b"/>
                <a:pathLst>
                  <a:path w="26" h="24">
                    <a:moveTo>
                      <a:pt x="8" y="0"/>
                    </a:moveTo>
                    <a:cubicBezTo>
                      <a:pt x="8" y="0"/>
                      <a:pt x="0" y="20"/>
                      <a:pt x="6" y="22"/>
                    </a:cubicBezTo>
                    <a:cubicBezTo>
                      <a:pt x="12" y="24"/>
                      <a:pt x="20" y="20"/>
                      <a:pt x="20" y="20"/>
                    </a:cubicBezTo>
                    <a:cubicBezTo>
                      <a:pt x="26" y="0"/>
                      <a:pt x="26" y="0"/>
                      <a:pt x="26" y="0"/>
                    </a:cubicBezTo>
                    <a:lnTo>
                      <a:pt x="8" y="0"/>
                    </a:lnTo>
                    <a:close/>
                  </a:path>
                </a:pathLst>
              </a:custGeom>
              <a:grpFill/>
              <a:ln w="4763" cap="flat">
                <a:solidFill>
                  <a:schemeClr val="bg1"/>
                </a:solidFill>
                <a:prstDash val="solid"/>
                <a:miter lim="800000"/>
                <a:headEnd/>
                <a:tailEnd/>
              </a:ln>
            </p:spPr>
            <p:txBody>
              <a:bodyPr/>
              <a:lstStyle/>
              <a:p>
                <a:endParaRPr lang="fr-FR"/>
              </a:p>
            </p:txBody>
          </p:sp>
          <p:sp>
            <p:nvSpPr>
              <p:cNvPr id="47" name="Freeform 175">
                <a:extLst>
                  <a:ext uri="{FF2B5EF4-FFF2-40B4-BE49-F238E27FC236}">
                    <a16:creationId xmlns:a16="http://schemas.microsoft.com/office/drawing/2014/main" id="{2CF7000B-64A3-94E0-3085-E09B4CC8C8C4}"/>
                  </a:ext>
                </a:extLst>
              </p:cNvPr>
              <p:cNvSpPr>
                <a:spLocks/>
              </p:cNvSpPr>
              <p:nvPr/>
            </p:nvSpPr>
            <p:spPr bwMode="auto">
              <a:xfrm>
                <a:off x="1352516" y="3613150"/>
                <a:ext cx="11113" cy="22225"/>
              </a:xfrm>
              <a:custGeom>
                <a:avLst/>
                <a:gdLst>
                  <a:gd name="T0" fmla="*/ 0 w 7"/>
                  <a:gd name="T1" fmla="*/ 1 h 14"/>
                  <a:gd name="T2" fmla="*/ 3 w 7"/>
                  <a:gd name="T3" fmla="*/ 14 h 14"/>
                  <a:gd name="T4" fmla="*/ 7 w 7"/>
                  <a:gd name="T5" fmla="*/ 0 h 14"/>
                  <a:gd name="T6" fmla="*/ 0 w 7"/>
                  <a:gd name="T7" fmla="*/ 1 h 14"/>
                </a:gdLst>
                <a:ahLst/>
                <a:cxnLst>
                  <a:cxn ang="0">
                    <a:pos x="T0" y="T1"/>
                  </a:cxn>
                  <a:cxn ang="0">
                    <a:pos x="T2" y="T3"/>
                  </a:cxn>
                  <a:cxn ang="0">
                    <a:pos x="T4" y="T5"/>
                  </a:cxn>
                  <a:cxn ang="0">
                    <a:pos x="T6" y="T7"/>
                  </a:cxn>
                </a:cxnLst>
                <a:rect l="0" t="0" r="r" b="b"/>
                <a:pathLst>
                  <a:path w="7" h="14">
                    <a:moveTo>
                      <a:pt x="0" y="1"/>
                    </a:moveTo>
                    <a:lnTo>
                      <a:pt x="3" y="14"/>
                    </a:lnTo>
                    <a:lnTo>
                      <a:pt x="7" y="0"/>
                    </a:lnTo>
                    <a:lnTo>
                      <a:pt x="0" y="1"/>
                    </a:lnTo>
                    <a:close/>
                  </a:path>
                </a:pathLst>
              </a:custGeom>
              <a:grpFill/>
              <a:ln w="4763" cap="flat">
                <a:solidFill>
                  <a:schemeClr val="bg1"/>
                </a:solidFill>
                <a:prstDash val="solid"/>
                <a:miter lim="800000"/>
                <a:headEnd/>
                <a:tailEnd/>
              </a:ln>
            </p:spPr>
            <p:txBody>
              <a:bodyPr/>
              <a:lstStyle/>
              <a:p>
                <a:endParaRPr lang="fr-FR"/>
              </a:p>
            </p:txBody>
          </p:sp>
          <p:sp>
            <p:nvSpPr>
              <p:cNvPr id="48" name="Freeform 176">
                <a:extLst>
                  <a:ext uri="{FF2B5EF4-FFF2-40B4-BE49-F238E27FC236}">
                    <a16:creationId xmlns:a16="http://schemas.microsoft.com/office/drawing/2014/main" id="{79BA24AC-C2FB-1A3F-4E2D-6D292AD1C6DC}"/>
                  </a:ext>
                </a:extLst>
              </p:cNvPr>
              <p:cNvSpPr>
                <a:spLocks/>
              </p:cNvSpPr>
              <p:nvPr/>
            </p:nvSpPr>
            <p:spPr bwMode="auto">
              <a:xfrm>
                <a:off x="1384266" y="3648075"/>
                <a:ext cx="22225" cy="30163"/>
              </a:xfrm>
              <a:custGeom>
                <a:avLst/>
                <a:gdLst>
                  <a:gd name="T0" fmla="*/ 0 w 14"/>
                  <a:gd name="T1" fmla="*/ 11 h 19"/>
                  <a:gd name="T2" fmla="*/ 9 w 14"/>
                  <a:gd name="T3" fmla="*/ 19 h 19"/>
                  <a:gd name="T4" fmla="*/ 14 w 14"/>
                  <a:gd name="T5" fmla="*/ 2 h 19"/>
                  <a:gd name="T6" fmla="*/ 2 w 14"/>
                  <a:gd name="T7" fmla="*/ 0 h 19"/>
                  <a:gd name="T8" fmla="*/ 0 w 14"/>
                  <a:gd name="T9" fmla="*/ 11 h 19"/>
                </a:gdLst>
                <a:ahLst/>
                <a:cxnLst>
                  <a:cxn ang="0">
                    <a:pos x="T0" y="T1"/>
                  </a:cxn>
                  <a:cxn ang="0">
                    <a:pos x="T2" y="T3"/>
                  </a:cxn>
                  <a:cxn ang="0">
                    <a:pos x="T4" y="T5"/>
                  </a:cxn>
                  <a:cxn ang="0">
                    <a:pos x="T6" y="T7"/>
                  </a:cxn>
                  <a:cxn ang="0">
                    <a:pos x="T8" y="T9"/>
                  </a:cxn>
                </a:cxnLst>
                <a:rect l="0" t="0" r="r" b="b"/>
                <a:pathLst>
                  <a:path w="14" h="19">
                    <a:moveTo>
                      <a:pt x="0" y="11"/>
                    </a:moveTo>
                    <a:lnTo>
                      <a:pt x="9" y="19"/>
                    </a:lnTo>
                    <a:lnTo>
                      <a:pt x="14" y="2"/>
                    </a:lnTo>
                    <a:lnTo>
                      <a:pt x="2" y="0"/>
                    </a:lnTo>
                    <a:lnTo>
                      <a:pt x="0" y="11"/>
                    </a:lnTo>
                    <a:close/>
                  </a:path>
                </a:pathLst>
              </a:custGeom>
              <a:grpFill/>
              <a:ln w="4763" cap="flat">
                <a:solidFill>
                  <a:schemeClr val="bg1"/>
                </a:solidFill>
                <a:prstDash val="solid"/>
                <a:miter lim="800000"/>
                <a:headEnd/>
                <a:tailEnd/>
              </a:ln>
            </p:spPr>
            <p:txBody>
              <a:bodyPr/>
              <a:lstStyle/>
              <a:p>
                <a:endParaRPr lang="fr-FR"/>
              </a:p>
            </p:txBody>
          </p:sp>
          <p:sp>
            <p:nvSpPr>
              <p:cNvPr id="49" name="Freeform 177">
                <a:extLst>
                  <a:ext uri="{FF2B5EF4-FFF2-40B4-BE49-F238E27FC236}">
                    <a16:creationId xmlns:a16="http://schemas.microsoft.com/office/drawing/2014/main" id="{E32D9A03-7DDF-5C09-1495-AC2C98176A5B}"/>
                  </a:ext>
                </a:extLst>
              </p:cNvPr>
              <p:cNvSpPr>
                <a:spLocks/>
              </p:cNvSpPr>
              <p:nvPr/>
            </p:nvSpPr>
            <p:spPr bwMode="auto">
              <a:xfrm>
                <a:off x="1400141" y="3659188"/>
                <a:ext cx="28575" cy="20637"/>
              </a:xfrm>
              <a:custGeom>
                <a:avLst/>
                <a:gdLst>
                  <a:gd name="T0" fmla="*/ 16 w 26"/>
                  <a:gd name="T1" fmla="*/ 2 h 20"/>
                  <a:gd name="T2" fmla="*/ 10 w 26"/>
                  <a:gd name="T3" fmla="*/ 18 h 20"/>
                  <a:gd name="T4" fmla="*/ 26 w 26"/>
                  <a:gd name="T5" fmla="*/ 0 h 20"/>
                  <a:gd name="T6" fmla="*/ 16 w 26"/>
                  <a:gd name="T7" fmla="*/ 2 h 20"/>
                </a:gdLst>
                <a:ahLst/>
                <a:cxnLst>
                  <a:cxn ang="0">
                    <a:pos x="T0" y="T1"/>
                  </a:cxn>
                  <a:cxn ang="0">
                    <a:pos x="T2" y="T3"/>
                  </a:cxn>
                  <a:cxn ang="0">
                    <a:pos x="T4" y="T5"/>
                  </a:cxn>
                  <a:cxn ang="0">
                    <a:pos x="T6" y="T7"/>
                  </a:cxn>
                </a:cxnLst>
                <a:rect l="0" t="0" r="r" b="b"/>
                <a:pathLst>
                  <a:path w="26" h="20">
                    <a:moveTo>
                      <a:pt x="16" y="2"/>
                    </a:moveTo>
                    <a:cubicBezTo>
                      <a:pt x="12" y="8"/>
                      <a:pt x="0" y="16"/>
                      <a:pt x="10" y="18"/>
                    </a:cubicBezTo>
                    <a:cubicBezTo>
                      <a:pt x="20" y="20"/>
                      <a:pt x="26" y="0"/>
                      <a:pt x="26" y="0"/>
                    </a:cubicBezTo>
                    <a:lnTo>
                      <a:pt x="16" y="2"/>
                    </a:lnTo>
                    <a:close/>
                  </a:path>
                </a:pathLst>
              </a:custGeom>
              <a:grpFill/>
              <a:ln w="4763" cap="flat">
                <a:solidFill>
                  <a:schemeClr val="bg1"/>
                </a:solidFill>
                <a:prstDash val="solid"/>
                <a:miter lim="800000"/>
                <a:headEnd/>
                <a:tailEnd/>
              </a:ln>
            </p:spPr>
            <p:txBody>
              <a:bodyPr/>
              <a:lstStyle/>
              <a:p>
                <a:endParaRPr lang="fr-FR"/>
              </a:p>
            </p:txBody>
          </p:sp>
          <p:sp>
            <p:nvSpPr>
              <p:cNvPr id="50" name="Freeform 178">
                <a:extLst>
                  <a:ext uri="{FF2B5EF4-FFF2-40B4-BE49-F238E27FC236}">
                    <a16:creationId xmlns:a16="http://schemas.microsoft.com/office/drawing/2014/main" id="{CB895876-D8CE-236B-E7C5-EBBBF8D0DC9E}"/>
                  </a:ext>
                </a:extLst>
              </p:cNvPr>
              <p:cNvSpPr>
                <a:spLocks/>
              </p:cNvSpPr>
              <p:nvPr/>
            </p:nvSpPr>
            <p:spPr bwMode="auto">
              <a:xfrm>
                <a:off x="2389154" y="3951288"/>
                <a:ext cx="93662" cy="155575"/>
              </a:xfrm>
              <a:custGeom>
                <a:avLst/>
                <a:gdLst>
                  <a:gd name="T0" fmla="*/ 61 w 89"/>
                  <a:gd name="T1" fmla="*/ 0 h 147"/>
                  <a:gd name="T2" fmla="*/ 18 w 89"/>
                  <a:gd name="T3" fmla="*/ 40 h 147"/>
                  <a:gd name="T4" fmla="*/ 10 w 89"/>
                  <a:gd name="T5" fmla="*/ 85 h 147"/>
                  <a:gd name="T6" fmla="*/ 10 w 89"/>
                  <a:gd name="T7" fmla="*/ 123 h 147"/>
                  <a:gd name="T8" fmla="*/ 48 w 89"/>
                  <a:gd name="T9" fmla="*/ 123 h 147"/>
                  <a:gd name="T10" fmla="*/ 53 w 89"/>
                  <a:gd name="T11" fmla="*/ 65 h 147"/>
                  <a:gd name="T12" fmla="*/ 71 w 89"/>
                  <a:gd name="T13" fmla="*/ 30 h 147"/>
                  <a:gd name="T14" fmla="*/ 89 w 89"/>
                  <a:gd name="T15" fmla="*/ 6 h 147"/>
                  <a:gd name="T16" fmla="*/ 61 w 89"/>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47">
                    <a:moveTo>
                      <a:pt x="61" y="0"/>
                    </a:moveTo>
                    <a:cubicBezTo>
                      <a:pt x="36" y="10"/>
                      <a:pt x="24" y="14"/>
                      <a:pt x="18" y="40"/>
                    </a:cubicBezTo>
                    <a:cubicBezTo>
                      <a:pt x="12" y="65"/>
                      <a:pt x="0" y="63"/>
                      <a:pt x="10" y="85"/>
                    </a:cubicBezTo>
                    <a:cubicBezTo>
                      <a:pt x="20" y="107"/>
                      <a:pt x="14" y="99"/>
                      <a:pt x="10" y="123"/>
                    </a:cubicBezTo>
                    <a:cubicBezTo>
                      <a:pt x="6" y="147"/>
                      <a:pt x="40" y="147"/>
                      <a:pt x="48" y="123"/>
                    </a:cubicBezTo>
                    <a:cubicBezTo>
                      <a:pt x="55" y="99"/>
                      <a:pt x="48" y="79"/>
                      <a:pt x="53" y="65"/>
                    </a:cubicBezTo>
                    <a:cubicBezTo>
                      <a:pt x="59" y="52"/>
                      <a:pt x="63" y="30"/>
                      <a:pt x="71" y="30"/>
                    </a:cubicBezTo>
                    <a:cubicBezTo>
                      <a:pt x="79" y="30"/>
                      <a:pt x="89" y="6"/>
                      <a:pt x="89" y="6"/>
                    </a:cubicBezTo>
                    <a:lnTo>
                      <a:pt x="61" y="0"/>
                    </a:lnTo>
                    <a:close/>
                  </a:path>
                </a:pathLst>
              </a:custGeom>
              <a:grpFill/>
              <a:ln w="4763" cap="flat">
                <a:solidFill>
                  <a:schemeClr val="bg1"/>
                </a:solidFill>
                <a:prstDash val="solid"/>
                <a:miter lim="800000"/>
                <a:headEnd/>
                <a:tailEnd/>
              </a:ln>
            </p:spPr>
            <p:txBody>
              <a:bodyPr/>
              <a:lstStyle/>
              <a:p>
                <a:endParaRPr lang="fr-FR"/>
              </a:p>
            </p:txBody>
          </p:sp>
          <p:sp>
            <p:nvSpPr>
              <p:cNvPr id="51" name="Freeform 179">
                <a:extLst>
                  <a:ext uri="{FF2B5EF4-FFF2-40B4-BE49-F238E27FC236}">
                    <a16:creationId xmlns:a16="http://schemas.microsoft.com/office/drawing/2014/main" id="{85EB21CE-FA71-6632-B680-EF9D5AD1FB3C}"/>
                  </a:ext>
                </a:extLst>
              </p:cNvPr>
              <p:cNvSpPr>
                <a:spLocks/>
              </p:cNvSpPr>
              <p:nvPr/>
            </p:nvSpPr>
            <p:spPr bwMode="auto">
              <a:xfrm>
                <a:off x="2258979" y="4064000"/>
                <a:ext cx="38100" cy="142875"/>
              </a:xfrm>
              <a:custGeom>
                <a:avLst/>
                <a:gdLst>
                  <a:gd name="T0" fmla="*/ 34 w 36"/>
                  <a:gd name="T1" fmla="*/ 0 h 135"/>
                  <a:gd name="T2" fmla="*/ 22 w 36"/>
                  <a:gd name="T3" fmla="*/ 60 h 135"/>
                  <a:gd name="T4" fmla="*/ 4 w 36"/>
                  <a:gd name="T5" fmla="*/ 125 h 135"/>
                  <a:gd name="T6" fmla="*/ 32 w 36"/>
                  <a:gd name="T7" fmla="*/ 78 h 135"/>
                  <a:gd name="T8" fmla="*/ 34 w 36"/>
                  <a:gd name="T9" fmla="*/ 0 h 135"/>
                </a:gdLst>
                <a:ahLst/>
                <a:cxnLst>
                  <a:cxn ang="0">
                    <a:pos x="T0" y="T1"/>
                  </a:cxn>
                  <a:cxn ang="0">
                    <a:pos x="T2" y="T3"/>
                  </a:cxn>
                  <a:cxn ang="0">
                    <a:pos x="T4" y="T5"/>
                  </a:cxn>
                  <a:cxn ang="0">
                    <a:pos x="T6" y="T7"/>
                  </a:cxn>
                  <a:cxn ang="0">
                    <a:pos x="T8" y="T9"/>
                  </a:cxn>
                </a:cxnLst>
                <a:rect l="0" t="0" r="r" b="b"/>
                <a:pathLst>
                  <a:path w="36" h="135">
                    <a:moveTo>
                      <a:pt x="34" y="0"/>
                    </a:moveTo>
                    <a:cubicBezTo>
                      <a:pt x="32" y="16"/>
                      <a:pt x="34" y="48"/>
                      <a:pt x="22" y="60"/>
                    </a:cubicBezTo>
                    <a:cubicBezTo>
                      <a:pt x="10" y="72"/>
                      <a:pt x="0" y="116"/>
                      <a:pt x="4" y="125"/>
                    </a:cubicBezTo>
                    <a:cubicBezTo>
                      <a:pt x="8" y="135"/>
                      <a:pt x="28" y="98"/>
                      <a:pt x="32" y="78"/>
                    </a:cubicBezTo>
                    <a:cubicBezTo>
                      <a:pt x="36" y="58"/>
                      <a:pt x="34" y="0"/>
                      <a:pt x="34" y="0"/>
                    </a:cubicBezTo>
                    <a:close/>
                  </a:path>
                </a:pathLst>
              </a:custGeom>
              <a:grpFill/>
              <a:ln w="4763" cap="flat">
                <a:solidFill>
                  <a:schemeClr val="bg1"/>
                </a:solidFill>
                <a:prstDash val="solid"/>
                <a:miter lim="800000"/>
                <a:headEnd/>
                <a:tailEnd/>
              </a:ln>
            </p:spPr>
            <p:txBody>
              <a:bodyPr/>
              <a:lstStyle/>
              <a:p>
                <a:endParaRPr lang="fr-FR"/>
              </a:p>
            </p:txBody>
          </p:sp>
          <p:sp>
            <p:nvSpPr>
              <p:cNvPr id="52" name="Freeform 180">
                <a:extLst>
                  <a:ext uri="{FF2B5EF4-FFF2-40B4-BE49-F238E27FC236}">
                    <a16:creationId xmlns:a16="http://schemas.microsoft.com/office/drawing/2014/main" id="{3678235E-9C81-99C7-69E0-4BA4997C3D86}"/>
                  </a:ext>
                </a:extLst>
              </p:cNvPr>
              <p:cNvSpPr>
                <a:spLocks/>
              </p:cNvSpPr>
              <p:nvPr/>
            </p:nvSpPr>
            <p:spPr bwMode="auto">
              <a:xfrm>
                <a:off x="2643154" y="3843338"/>
                <a:ext cx="149225" cy="107950"/>
              </a:xfrm>
              <a:custGeom>
                <a:avLst/>
                <a:gdLst>
                  <a:gd name="T0" fmla="*/ 102 w 142"/>
                  <a:gd name="T1" fmla="*/ 8 h 102"/>
                  <a:gd name="T2" fmla="*/ 66 w 142"/>
                  <a:gd name="T3" fmla="*/ 26 h 102"/>
                  <a:gd name="T4" fmla="*/ 44 w 142"/>
                  <a:gd name="T5" fmla="*/ 52 h 102"/>
                  <a:gd name="T6" fmla="*/ 21 w 142"/>
                  <a:gd name="T7" fmla="*/ 72 h 102"/>
                  <a:gd name="T8" fmla="*/ 60 w 142"/>
                  <a:gd name="T9" fmla="*/ 98 h 102"/>
                  <a:gd name="T10" fmla="*/ 82 w 142"/>
                  <a:gd name="T11" fmla="*/ 86 h 102"/>
                  <a:gd name="T12" fmla="*/ 104 w 142"/>
                  <a:gd name="T13" fmla="*/ 66 h 102"/>
                  <a:gd name="T14" fmla="*/ 130 w 142"/>
                  <a:gd name="T15" fmla="*/ 38 h 102"/>
                  <a:gd name="T16" fmla="*/ 102 w 142"/>
                  <a:gd name="T17" fmla="*/ 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02">
                    <a:moveTo>
                      <a:pt x="102" y="8"/>
                    </a:moveTo>
                    <a:cubicBezTo>
                      <a:pt x="82" y="4"/>
                      <a:pt x="76" y="0"/>
                      <a:pt x="66" y="26"/>
                    </a:cubicBezTo>
                    <a:cubicBezTo>
                      <a:pt x="56" y="52"/>
                      <a:pt x="58" y="42"/>
                      <a:pt x="44" y="52"/>
                    </a:cubicBezTo>
                    <a:cubicBezTo>
                      <a:pt x="30" y="62"/>
                      <a:pt x="0" y="52"/>
                      <a:pt x="21" y="72"/>
                    </a:cubicBezTo>
                    <a:cubicBezTo>
                      <a:pt x="42" y="92"/>
                      <a:pt x="44" y="102"/>
                      <a:pt x="60" y="98"/>
                    </a:cubicBezTo>
                    <a:cubicBezTo>
                      <a:pt x="76" y="94"/>
                      <a:pt x="71" y="74"/>
                      <a:pt x="82" y="86"/>
                    </a:cubicBezTo>
                    <a:cubicBezTo>
                      <a:pt x="93" y="98"/>
                      <a:pt x="94" y="78"/>
                      <a:pt x="104" y="66"/>
                    </a:cubicBezTo>
                    <a:cubicBezTo>
                      <a:pt x="114" y="54"/>
                      <a:pt x="118" y="40"/>
                      <a:pt x="130" y="38"/>
                    </a:cubicBezTo>
                    <a:cubicBezTo>
                      <a:pt x="142" y="36"/>
                      <a:pt x="111" y="10"/>
                      <a:pt x="102" y="8"/>
                    </a:cubicBezTo>
                    <a:close/>
                  </a:path>
                </a:pathLst>
              </a:custGeom>
              <a:grpFill/>
              <a:ln w="4763" cap="flat">
                <a:solidFill>
                  <a:schemeClr val="bg1"/>
                </a:solidFill>
                <a:prstDash val="solid"/>
                <a:miter lim="800000"/>
                <a:headEnd/>
                <a:tailEnd/>
              </a:ln>
            </p:spPr>
            <p:txBody>
              <a:bodyPr/>
              <a:lstStyle/>
              <a:p>
                <a:endParaRPr lang="fr-FR"/>
              </a:p>
            </p:txBody>
          </p:sp>
          <p:sp>
            <p:nvSpPr>
              <p:cNvPr id="53" name="Freeform 181">
                <a:extLst>
                  <a:ext uri="{FF2B5EF4-FFF2-40B4-BE49-F238E27FC236}">
                    <a16:creationId xmlns:a16="http://schemas.microsoft.com/office/drawing/2014/main" id="{E0D78135-04D8-D9D2-692C-3006E363C759}"/>
                  </a:ext>
                </a:extLst>
              </p:cNvPr>
              <p:cNvSpPr>
                <a:spLocks/>
              </p:cNvSpPr>
              <p:nvPr/>
            </p:nvSpPr>
            <p:spPr bwMode="auto">
              <a:xfrm>
                <a:off x="2706654" y="3778250"/>
                <a:ext cx="66675" cy="49213"/>
              </a:xfrm>
              <a:custGeom>
                <a:avLst/>
                <a:gdLst>
                  <a:gd name="T0" fmla="*/ 22 w 64"/>
                  <a:gd name="T1" fmla="*/ 6 h 47"/>
                  <a:gd name="T2" fmla="*/ 8 w 64"/>
                  <a:gd name="T3" fmla="*/ 32 h 47"/>
                  <a:gd name="T4" fmla="*/ 33 w 64"/>
                  <a:gd name="T5" fmla="*/ 45 h 47"/>
                  <a:gd name="T6" fmla="*/ 52 w 64"/>
                  <a:gd name="T7" fmla="*/ 40 h 47"/>
                  <a:gd name="T8" fmla="*/ 64 w 64"/>
                  <a:gd name="T9" fmla="*/ 16 h 47"/>
                  <a:gd name="T10" fmla="*/ 44 w 64"/>
                  <a:gd name="T11" fmla="*/ 0 h 47"/>
                  <a:gd name="T12" fmla="*/ 22 w 64"/>
                  <a:gd name="T13" fmla="*/ 6 h 47"/>
                </a:gdLst>
                <a:ahLst/>
                <a:cxnLst>
                  <a:cxn ang="0">
                    <a:pos x="T0" y="T1"/>
                  </a:cxn>
                  <a:cxn ang="0">
                    <a:pos x="T2" y="T3"/>
                  </a:cxn>
                  <a:cxn ang="0">
                    <a:pos x="T4" y="T5"/>
                  </a:cxn>
                  <a:cxn ang="0">
                    <a:pos x="T6" y="T7"/>
                  </a:cxn>
                  <a:cxn ang="0">
                    <a:pos x="T8" y="T9"/>
                  </a:cxn>
                  <a:cxn ang="0">
                    <a:pos x="T10" y="T11"/>
                  </a:cxn>
                  <a:cxn ang="0">
                    <a:pos x="T12" y="T13"/>
                  </a:cxn>
                </a:cxnLst>
                <a:rect l="0" t="0" r="r" b="b"/>
                <a:pathLst>
                  <a:path w="64" h="47">
                    <a:moveTo>
                      <a:pt x="22" y="6"/>
                    </a:moveTo>
                    <a:cubicBezTo>
                      <a:pt x="12" y="14"/>
                      <a:pt x="0" y="20"/>
                      <a:pt x="8" y="32"/>
                    </a:cubicBezTo>
                    <a:cubicBezTo>
                      <a:pt x="16" y="43"/>
                      <a:pt x="26" y="43"/>
                      <a:pt x="33" y="45"/>
                    </a:cubicBezTo>
                    <a:cubicBezTo>
                      <a:pt x="40" y="47"/>
                      <a:pt x="44" y="43"/>
                      <a:pt x="52" y="40"/>
                    </a:cubicBezTo>
                    <a:cubicBezTo>
                      <a:pt x="60" y="36"/>
                      <a:pt x="64" y="16"/>
                      <a:pt x="64" y="16"/>
                    </a:cubicBezTo>
                    <a:cubicBezTo>
                      <a:pt x="64" y="16"/>
                      <a:pt x="55" y="0"/>
                      <a:pt x="44" y="0"/>
                    </a:cubicBezTo>
                    <a:cubicBezTo>
                      <a:pt x="33" y="0"/>
                      <a:pt x="22" y="6"/>
                      <a:pt x="22" y="6"/>
                    </a:cubicBezTo>
                    <a:close/>
                  </a:path>
                </a:pathLst>
              </a:custGeom>
              <a:grpFill/>
              <a:ln w="4763" cap="flat">
                <a:solidFill>
                  <a:schemeClr val="bg1"/>
                </a:solidFill>
                <a:prstDash val="solid"/>
                <a:miter lim="800000"/>
                <a:headEnd/>
                <a:tailEnd/>
              </a:ln>
            </p:spPr>
            <p:txBody>
              <a:bodyPr/>
              <a:lstStyle/>
              <a:p>
                <a:endParaRPr lang="fr-FR"/>
              </a:p>
            </p:txBody>
          </p:sp>
          <p:sp>
            <p:nvSpPr>
              <p:cNvPr id="54" name="Freeform 182">
                <a:extLst>
                  <a:ext uri="{FF2B5EF4-FFF2-40B4-BE49-F238E27FC236}">
                    <a16:creationId xmlns:a16="http://schemas.microsoft.com/office/drawing/2014/main" id="{DC5C5818-3B6D-DA77-E193-32ABE6ABA659}"/>
                  </a:ext>
                </a:extLst>
              </p:cNvPr>
              <p:cNvSpPr>
                <a:spLocks/>
              </p:cNvSpPr>
              <p:nvPr/>
            </p:nvSpPr>
            <p:spPr bwMode="auto">
              <a:xfrm>
                <a:off x="2489166" y="3584575"/>
                <a:ext cx="90488" cy="82550"/>
              </a:xfrm>
              <a:custGeom>
                <a:avLst/>
                <a:gdLst>
                  <a:gd name="T0" fmla="*/ 40 w 86"/>
                  <a:gd name="T1" fmla="*/ 4 h 79"/>
                  <a:gd name="T2" fmla="*/ 16 w 86"/>
                  <a:gd name="T3" fmla="*/ 18 h 79"/>
                  <a:gd name="T4" fmla="*/ 14 w 86"/>
                  <a:gd name="T5" fmla="*/ 55 h 79"/>
                  <a:gd name="T6" fmla="*/ 54 w 86"/>
                  <a:gd name="T7" fmla="*/ 61 h 79"/>
                  <a:gd name="T8" fmla="*/ 70 w 86"/>
                  <a:gd name="T9" fmla="*/ 36 h 79"/>
                  <a:gd name="T10" fmla="*/ 40 w 86"/>
                  <a:gd name="T11" fmla="*/ 4 h 79"/>
                </a:gdLst>
                <a:ahLst/>
                <a:cxnLst>
                  <a:cxn ang="0">
                    <a:pos x="T0" y="T1"/>
                  </a:cxn>
                  <a:cxn ang="0">
                    <a:pos x="T2" y="T3"/>
                  </a:cxn>
                  <a:cxn ang="0">
                    <a:pos x="T4" y="T5"/>
                  </a:cxn>
                  <a:cxn ang="0">
                    <a:pos x="T6" y="T7"/>
                  </a:cxn>
                  <a:cxn ang="0">
                    <a:pos x="T8" y="T9"/>
                  </a:cxn>
                  <a:cxn ang="0">
                    <a:pos x="T10" y="T11"/>
                  </a:cxn>
                </a:cxnLst>
                <a:rect l="0" t="0" r="r" b="b"/>
                <a:pathLst>
                  <a:path w="86" h="79">
                    <a:moveTo>
                      <a:pt x="40" y="4"/>
                    </a:moveTo>
                    <a:cubicBezTo>
                      <a:pt x="28" y="2"/>
                      <a:pt x="26" y="0"/>
                      <a:pt x="16" y="18"/>
                    </a:cubicBezTo>
                    <a:cubicBezTo>
                      <a:pt x="6" y="36"/>
                      <a:pt x="0" y="40"/>
                      <a:pt x="14" y="55"/>
                    </a:cubicBezTo>
                    <a:cubicBezTo>
                      <a:pt x="28" y="71"/>
                      <a:pt x="48" y="79"/>
                      <a:pt x="54" y="61"/>
                    </a:cubicBezTo>
                    <a:cubicBezTo>
                      <a:pt x="60" y="44"/>
                      <a:pt x="54" y="32"/>
                      <a:pt x="70" y="36"/>
                    </a:cubicBezTo>
                    <a:cubicBezTo>
                      <a:pt x="86" y="40"/>
                      <a:pt x="40" y="4"/>
                      <a:pt x="40" y="4"/>
                    </a:cubicBezTo>
                    <a:close/>
                  </a:path>
                </a:pathLst>
              </a:custGeom>
              <a:grpFill/>
              <a:ln w="4763" cap="flat">
                <a:solidFill>
                  <a:schemeClr val="bg1"/>
                </a:solidFill>
                <a:prstDash val="solid"/>
                <a:miter lim="800000"/>
                <a:headEnd/>
                <a:tailEnd/>
              </a:ln>
            </p:spPr>
            <p:txBody>
              <a:bodyPr/>
              <a:lstStyle/>
              <a:p>
                <a:endParaRPr lang="fr-FR"/>
              </a:p>
            </p:txBody>
          </p:sp>
          <p:sp>
            <p:nvSpPr>
              <p:cNvPr id="55" name="Freeform 183">
                <a:extLst>
                  <a:ext uri="{FF2B5EF4-FFF2-40B4-BE49-F238E27FC236}">
                    <a16:creationId xmlns:a16="http://schemas.microsoft.com/office/drawing/2014/main" id="{F5D4CBE3-2C2A-186E-9741-18E71718BC99}"/>
                  </a:ext>
                </a:extLst>
              </p:cNvPr>
              <p:cNvSpPr>
                <a:spLocks/>
              </p:cNvSpPr>
              <p:nvPr/>
            </p:nvSpPr>
            <p:spPr bwMode="auto">
              <a:xfrm>
                <a:off x="593691" y="4889500"/>
                <a:ext cx="1020763" cy="984250"/>
              </a:xfrm>
              <a:custGeom>
                <a:avLst/>
                <a:gdLst>
                  <a:gd name="T0" fmla="*/ 931 w 964"/>
                  <a:gd name="T1" fmla="*/ 740 h 929"/>
                  <a:gd name="T2" fmla="*/ 902 w 964"/>
                  <a:gd name="T3" fmla="*/ 713 h 929"/>
                  <a:gd name="T4" fmla="*/ 898 w 964"/>
                  <a:gd name="T5" fmla="*/ 629 h 929"/>
                  <a:gd name="T6" fmla="*/ 891 w 964"/>
                  <a:gd name="T7" fmla="*/ 530 h 929"/>
                  <a:gd name="T8" fmla="*/ 830 w 964"/>
                  <a:gd name="T9" fmla="*/ 499 h 929"/>
                  <a:gd name="T10" fmla="*/ 878 w 964"/>
                  <a:gd name="T11" fmla="*/ 406 h 929"/>
                  <a:gd name="T12" fmla="*/ 919 w 964"/>
                  <a:gd name="T13" fmla="*/ 341 h 929"/>
                  <a:gd name="T14" fmla="*/ 952 w 964"/>
                  <a:gd name="T15" fmla="*/ 250 h 929"/>
                  <a:gd name="T16" fmla="*/ 933 w 964"/>
                  <a:gd name="T17" fmla="*/ 216 h 929"/>
                  <a:gd name="T18" fmla="*/ 856 w 964"/>
                  <a:gd name="T19" fmla="*/ 195 h 929"/>
                  <a:gd name="T20" fmla="*/ 777 w 964"/>
                  <a:gd name="T21" fmla="*/ 178 h 929"/>
                  <a:gd name="T22" fmla="*/ 735 w 964"/>
                  <a:gd name="T23" fmla="*/ 122 h 929"/>
                  <a:gd name="T24" fmla="*/ 659 w 964"/>
                  <a:gd name="T25" fmla="*/ 82 h 929"/>
                  <a:gd name="T26" fmla="*/ 622 w 964"/>
                  <a:gd name="T27" fmla="*/ 69 h 929"/>
                  <a:gd name="T28" fmla="*/ 571 w 964"/>
                  <a:gd name="T29" fmla="*/ 32 h 929"/>
                  <a:gd name="T30" fmla="*/ 557 w 964"/>
                  <a:gd name="T31" fmla="*/ 4 h 929"/>
                  <a:gd name="T32" fmla="*/ 552 w 964"/>
                  <a:gd name="T33" fmla="*/ 0 h 929"/>
                  <a:gd name="T34" fmla="*/ 486 w 964"/>
                  <a:gd name="T35" fmla="*/ 42 h 929"/>
                  <a:gd name="T36" fmla="*/ 447 w 964"/>
                  <a:gd name="T37" fmla="*/ 130 h 929"/>
                  <a:gd name="T38" fmla="*/ 399 w 964"/>
                  <a:gd name="T39" fmla="*/ 186 h 929"/>
                  <a:gd name="T40" fmla="*/ 310 w 964"/>
                  <a:gd name="T41" fmla="*/ 199 h 929"/>
                  <a:gd name="T42" fmla="*/ 273 w 964"/>
                  <a:gd name="T43" fmla="*/ 162 h 929"/>
                  <a:gd name="T44" fmla="*/ 225 w 964"/>
                  <a:gd name="T45" fmla="*/ 149 h 929"/>
                  <a:gd name="T46" fmla="*/ 257 w 964"/>
                  <a:gd name="T47" fmla="*/ 230 h 929"/>
                  <a:gd name="T48" fmla="*/ 244 w 964"/>
                  <a:gd name="T49" fmla="*/ 285 h 929"/>
                  <a:gd name="T50" fmla="*/ 183 w 964"/>
                  <a:gd name="T51" fmla="*/ 282 h 929"/>
                  <a:gd name="T52" fmla="*/ 137 w 964"/>
                  <a:gd name="T53" fmla="*/ 267 h 929"/>
                  <a:gd name="T54" fmla="*/ 87 w 964"/>
                  <a:gd name="T55" fmla="*/ 278 h 929"/>
                  <a:gd name="T56" fmla="*/ 20 w 964"/>
                  <a:gd name="T57" fmla="*/ 298 h 929"/>
                  <a:gd name="T58" fmla="*/ 33 w 964"/>
                  <a:gd name="T59" fmla="*/ 324 h 929"/>
                  <a:gd name="T60" fmla="*/ 28 w 964"/>
                  <a:gd name="T61" fmla="*/ 348 h 929"/>
                  <a:gd name="T62" fmla="*/ 94 w 964"/>
                  <a:gd name="T63" fmla="*/ 365 h 929"/>
                  <a:gd name="T64" fmla="*/ 153 w 964"/>
                  <a:gd name="T65" fmla="*/ 396 h 929"/>
                  <a:gd name="T66" fmla="*/ 192 w 964"/>
                  <a:gd name="T67" fmla="*/ 418 h 929"/>
                  <a:gd name="T68" fmla="*/ 214 w 964"/>
                  <a:gd name="T69" fmla="*/ 463 h 929"/>
                  <a:gd name="T70" fmla="*/ 303 w 964"/>
                  <a:gd name="T71" fmla="*/ 566 h 929"/>
                  <a:gd name="T72" fmla="*/ 332 w 964"/>
                  <a:gd name="T73" fmla="*/ 669 h 929"/>
                  <a:gd name="T74" fmla="*/ 288 w 964"/>
                  <a:gd name="T75" fmla="*/ 693 h 929"/>
                  <a:gd name="T76" fmla="*/ 251 w 964"/>
                  <a:gd name="T77" fmla="*/ 826 h 929"/>
                  <a:gd name="T78" fmla="*/ 247 w 964"/>
                  <a:gd name="T79" fmla="*/ 829 h 929"/>
                  <a:gd name="T80" fmla="*/ 280 w 964"/>
                  <a:gd name="T81" fmla="*/ 857 h 929"/>
                  <a:gd name="T82" fmla="*/ 344 w 964"/>
                  <a:gd name="T83" fmla="*/ 885 h 929"/>
                  <a:gd name="T84" fmla="*/ 387 w 964"/>
                  <a:gd name="T85" fmla="*/ 895 h 929"/>
                  <a:gd name="T86" fmla="*/ 423 w 964"/>
                  <a:gd name="T87" fmla="*/ 898 h 929"/>
                  <a:gd name="T88" fmla="*/ 490 w 964"/>
                  <a:gd name="T89" fmla="*/ 913 h 929"/>
                  <a:gd name="T90" fmla="*/ 555 w 964"/>
                  <a:gd name="T91" fmla="*/ 927 h 929"/>
                  <a:gd name="T92" fmla="*/ 588 w 964"/>
                  <a:gd name="T93" fmla="*/ 919 h 929"/>
                  <a:gd name="T94" fmla="*/ 609 w 964"/>
                  <a:gd name="T95" fmla="*/ 917 h 929"/>
                  <a:gd name="T96" fmla="*/ 613 w 964"/>
                  <a:gd name="T97" fmla="*/ 842 h 929"/>
                  <a:gd name="T98" fmla="*/ 728 w 964"/>
                  <a:gd name="T99" fmla="*/ 833 h 929"/>
                  <a:gd name="T100" fmla="*/ 828 w 964"/>
                  <a:gd name="T101" fmla="*/ 860 h 929"/>
                  <a:gd name="T102" fmla="*/ 935 w 964"/>
                  <a:gd name="T103" fmla="*/ 793 h 929"/>
                  <a:gd name="T104" fmla="*/ 936 w 964"/>
                  <a:gd name="T105" fmla="*/ 79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4" h="929">
                    <a:moveTo>
                      <a:pt x="936" y="792"/>
                    </a:moveTo>
                    <a:cubicBezTo>
                      <a:pt x="945" y="776"/>
                      <a:pt x="950" y="750"/>
                      <a:pt x="931" y="740"/>
                    </a:cubicBezTo>
                    <a:cubicBezTo>
                      <a:pt x="922" y="734"/>
                      <a:pt x="906" y="741"/>
                      <a:pt x="900" y="730"/>
                    </a:cubicBezTo>
                    <a:cubicBezTo>
                      <a:pt x="898" y="727"/>
                      <a:pt x="904" y="719"/>
                      <a:pt x="902" y="713"/>
                    </a:cubicBezTo>
                    <a:cubicBezTo>
                      <a:pt x="900" y="706"/>
                      <a:pt x="895" y="707"/>
                      <a:pt x="891" y="702"/>
                    </a:cubicBezTo>
                    <a:cubicBezTo>
                      <a:pt x="871" y="675"/>
                      <a:pt x="889" y="657"/>
                      <a:pt x="898" y="629"/>
                    </a:cubicBezTo>
                    <a:cubicBezTo>
                      <a:pt x="904" y="609"/>
                      <a:pt x="905" y="599"/>
                      <a:pt x="899" y="580"/>
                    </a:cubicBezTo>
                    <a:cubicBezTo>
                      <a:pt x="895" y="567"/>
                      <a:pt x="898" y="540"/>
                      <a:pt x="891" y="530"/>
                    </a:cubicBezTo>
                    <a:cubicBezTo>
                      <a:pt x="878" y="510"/>
                      <a:pt x="851" y="538"/>
                      <a:pt x="833" y="536"/>
                    </a:cubicBezTo>
                    <a:cubicBezTo>
                      <a:pt x="809" y="532"/>
                      <a:pt x="820" y="512"/>
                      <a:pt x="830" y="499"/>
                    </a:cubicBezTo>
                    <a:cubicBezTo>
                      <a:pt x="843" y="482"/>
                      <a:pt x="856" y="463"/>
                      <a:pt x="864" y="443"/>
                    </a:cubicBezTo>
                    <a:cubicBezTo>
                      <a:pt x="869" y="432"/>
                      <a:pt x="869" y="415"/>
                      <a:pt x="878" y="406"/>
                    </a:cubicBezTo>
                    <a:cubicBezTo>
                      <a:pt x="885" y="398"/>
                      <a:pt x="895" y="401"/>
                      <a:pt x="903" y="397"/>
                    </a:cubicBezTo>
                    <a:cubicBezTo>
                      <a:pt x="925" y="386"/>
                      <a:pt x="918" y="364"/>
                      <a:pt x="919" y="341"/>
                    </a:cubicBezTo>
                    <a:cubicBezTo>
                      <a:pt x="919" y="325"/>
                      <a:pt x="920" y="310"/>
                      <a:pt x="924" y="295"/>
                    </a:cubicBezTo>
                    <a:cubicBezTo>
                      <a:pt x="930" y="276"/>
                      <a:pt x="942" y="266"/>
                      <a:pt x="952" y="250"/>
                    </a:cubicBezTo>
                    <a:cubicBezTo>
                      <a:pt x="958" y="239"/>
                      <a:pt x="964" y="225"/>
                      <a:pt x="956" y="219"/>
                    </a:cubicBezTo>
                    <a:cubicBezTo>
                      <a:pt x="956" y="219"/>
                      <a:pt x="936" y="217"/>
                      <a:pt x="933" y="216"/>
                    </a:cubicBezTo>
                    <a:cubicBezTo>
                      <a:pt x="916" y="212"/>
                      <a:pt x="903" y="205"/>
                      <a:pt x="885" y="202"/>
                    </a:cubicBezTo>
                    <a:cubicBezTo>
                      <a:pt x="873" y="200"/>
                      <a:pt x="865" y="201"/>
                      <a:pt x="856" y="195"/>
                    </a:cubicBezTo>
                    <a:cubicBezTo>
                      <a:pt x="847" y="189"/>
                      <a:pt x="847" y="182"/>
                      <a:pt x="837" y="180"/>
                    </a:cubicBezTo>
                    <a:cubicBezTo>
                      <a:pt x="816" y="176"/>
                      <a:pt x="799" y="188"/>
                      <a:pt x="777" y="178"/>
                    </a:cubicBezTo>
                    <a:cubicBezTo>
                      <a:pt x="764" y="172"/>
                      <a:pt x="754" y="163"/>
                      <a:pt x="747" y="151"/>
                    </a:cubicBezTo>
                    <a:cubicBezTo>
                      <a:pt x="743" y="144"/>
                      <a:pt x="741" y="127"/>
                      <a:pt x="735" y="122"/>
                    </a:cubicBezTo>
                    <a:cubicBezTo>
                      <a:pt x="722" y="111"/>
                      <a:pt x="709" y="139"/>
                      <a:pt x="692" y="121"/>
                    </a:cubicBezTo>
                    <a:cubicBezTo>
                      <a:pt x="678" y="104"/>
                      <a:pt x="678" y="91"/>
                      <a:pt x="659" y="82"/>
                    </a:cubicBezTo>
                    <a:cubicBezTo>
                      <a:pt x="650" y="77"/>
                      <a:pt x="647" y="79"/>
                      <a:pt x="639" y="77"/>
                    </a:cubicBezTo>
                    <a:cubicBezTo>
                      <a:pt x="632" y="75"/>
                      <a:pt x="629" y="77"/>
                      <a:pt x="622" y="69"/>
                    </a:cubicBezTo>
                    <a:cubicBezTo>
                      <a:pt x="606" y="50"/>
                      <a:pt x="615" y="42"/>
                      <a:pt x="589" y="39"/>
                    </a:cubicBezTo>
                    <a:cubicBezTo>
                      <a:pt x="577" y="37"/>
                      <a:pt x="581" y="45"/>
                      <a:pt x="571" y="32"/>
                    </a:cubicBezTo>
                    <a:cubicBezTo>
                      <a:pt x="565" y="25"/>
                      <a:pt x="561" y="13"/>
                      <a:pt x="558" y="4"/>
                    </a:cubicBezTo>
                    <a:cubicBezTo>
                      <a:pt x="557" y="4"/>
                      <a:pt x="557" y="4"/>
                      <a:pt x="557" y="4"/>
                    </a:cubicBezTo>
                    <a:cubicBezTo>
                      <a:pt x="556" y="1"/>
                      <a:pt x="556" y="1"/>
                      <a:pt x="556" y="1"/>
                    </a:cubicBezTo>
                    <a:cubicBezTo>
                      <a:pt x="553" y="0"/>
                      <a:pt x="552" y="0"/>
                      <a:pt x="552" y="0"/>
                    </a:cubicBezTo>
                    <a:cubicBezTo>
                      <a:pt x="545" y="0"/>
                      <a:pt x="526" y="12"/>
                      <a:pt x="510" y="14"/>
                    </a:cubicBezTo>
                    <a:cubicBezTo>
                      <a:pt x="495" y="16"/>
                      <a:pt x="484" y="21"/>
                      <a:pt x="486" y="42"/>
                    </a:cubicBezTo>
                    <a:cubicBezTo>
                      <a:pt x="489" y="64"/>
                      <a:pt x="515" y="77"/>
                      <a:pt x="489" y="93"/>
                    </a:cubicBezTo>
                    <a:cubicBezTo>
                      <a:pt x="462" y="108"/>
                      <a:pt x="469" y="121"/>
                      <a:pt x="447" y="130"/>
                    </a:cubicBezTo>
                    <a:cubicBezTo>
                      <a:pt x="425" y="138"/>
                      <a:pt x="386" y="134"/>
                      <a:pt x="388" y="158"/>
                    </a:cubicBezTo>
                    <a:cubicBezTo>
                      <a:pt x="390" y="182"/>
                      <a:pt x="393" y="180"/>
                      <a:pt x="399" y="186"/>
                    </a:cubicBezTo>
                    <a:cubicBezTo>
                      <a:pt x="406" y="193"/>
                      <a:pt x="397" y="186"/>
                      <a:pt x="375" y="193"/>
                    </a:cubicBezTo>
                    <a:cubicBezTo>
                      <a:pt x="353" y="199"/>
                      <a:pt x="323" y="204"/>
                      <a:pt x="310" y="199"/>
                    </a:cubicBezTo>
                    <a:cubicBezTo>
                      <a:pt x="297" y="195"/>
                      <a:pt x="277" y="210"/>
                      <a:pt x="279" y="191"/>
                    </a:cubicBezTo>
                    <a:cubicBezTo>
                      <a:pt x="281" y="171"/>
                      <a:pt x="292" y="149"/>
                      <a:pt x="273" y="162"/>
                    </a:cubicBezTo>
                    <a:cubicBezTo>
                      <a:pt x="253" y="175"/>
                      <a:pt x="249" y="191"/>
                      <a:pt x="242" y="175"/>
                    </a:cubicBezTo>
                    <a:cubicBezTo>
                      <a:pt x="236" y="160"/>
                      <a:pt x="231" y="134"/>
                      <a:pt x="225" y="149"/>
                    </a:cubicBezTo>
                    <a:cubicBezTo>
                      <a:pt x="218" y="165"/>
                      <a:pt x="212" y="167"/>
                      <a:pt x="229" y="186"/>
                    </a:cubicBezTo>
                    <a:cubicBezTo>
                      <a:pt x="246" y="206"/>
                      <a:pt x="255" y="210"/>
                      <a:pt x="257" y="230"/>
                    </a:cubicBezTo>
                    <a:cubicBezTo>
                      <a:pt x="260" y="250"/>
                      <a:pt x="264" y="274"/>
                      <a:pt x="270" y="278"/>
                    </a:cubicBezTo>
                    <a:cubicBezTo>
                      <a:pt x="277" y="282"/>
                      <a:pt x="257" y="295"/>
                      <a:pt x="244" y="285"/>
                    </a:cubicBezTo>
                    <a:cubicBezTo>
                      <a:pt x="231" y="274"/>
                      <a:pt x="231" y="252"/>
                      <a:pt x="216" y="271"/>
                    </a:cubicBezTo>
                    <a:cubicBezTo>
                      <a:pt x="201" y="291"/>
                      <a:pt x="196" y="271"/>
                      <a:pt x="183" y="282"/>
                    </a:cubicBezTo>
                    <a:cubicBezTo>
                      <a:pt x="170" y="293"/>
                      <a:pt x="172" y="267"/>
                      <a:pt x="161" y="278"/>
                    </a:cubicBezTo>
                    <a:cubicBezTo>
                      <a:pt x="150" y="289"/>
                      <a:pt x="148" y="274"/>
                      <a:pt x="137" y="267"/>
                    </a:cubicBezTo>
                    <a:cubicBezTo>
                      <a:pt x="126" y="261"/>
                      <a:pt x="124" y="247"/>
                      <a:pt x="113" y="261"/>
                    </a:cubicBezTo>
                    <a:cubicBezTo>
                      <a:pt x="102" y="274"/>
                      <a:pt x="98" y="269"/>
                      <a:pt x="87" y="278"/>
                    </a:cubicBezTo>
                    <a:cubicBezTo>
                      <a:pt x="76" y="287"/>
                      <a:pt x="98" y="287"/>
                      <a:pt x="61" y="287"/>
                    </a:cubicBezTo>
                    <a:cubicBezTo>
                      <a:pt x="24" y="287"/>
                      <a:pt x="0" y="287"/>
                      <a:pt x="20" y="298"/>
                    </a:cubicBezTo>
                    <a:cubicBezTo>
                      <a:pt x="39" y="309"/>
                      <a:pt x="63" y="308"/>
                      <a:pt x="57" y="313"/>
                    </a:cubicBezTo>
                    <a:cubicBezTo>
                      <a:pt x="39" y="326"/>
                      <a:pt x="33" y="311"/>
                      <a:pt x="33" y="324"/>
                    </a:cubicBezTo>
                    <a:cubicBezTo>
                      <a:pt x="33" y="337"/>
                      <a:pt x="48" y="339"/>
                      <a:pt x="48" y="339"/>
                    </a:cubicBezTo>
                    <a:cubicBezTo>
                      <a:pt x="48" y="339"/>
                      <a:pt x="22" y="333"/>
                      <a:pt x="28" y="348"/>
                    </a:cubicBezTo>
                    <a:cubicBezTo>
                      <a:pt x="35" y="363"/>
                      <a:pt x="39" y="359"/>
                      <a:pt x="61" y="365"/>
                    </a:cubicBezTo>
                    <a:cubicBezTo>
                      <a:pt x="83" y="372"/>
                      <a:pt x="83" y="365"/>
                      <a:pt x="94" y="365"/>
                    </a:cubicBezTo>
                    <a:cubicBezTo>
                      <a:pt x="105" y="365"/>
                      <a:pt x="109" y="350"/>
                      <a:pt x="118" y="372"/>
                    </a:cubicBezTo>
                    <a:cubicBezTo>
                      <a:pt x="126" y="394"/>
                      <a:pt x="140" y="407"/>
                      <a:pt x="153" y="396"/>
                    </a:cubicBezTo>
                    <a:cubicBezTo>
                      <a:pt x="166" y="385"/>
                      <a:pt x="177" y="357"/>
                      <a:pt x="183" y="383"/>
                    </a:cubicBezTo>
                    <a:cubicBezTo>
                      <a:pt x="190" y="409"/>
                      <a:pt x="177" y="422"/>
                      <a:pt x="192" y="418"/>
                    </a:cubicBezTo>
                    <a:cubicBezTo>
                      <a:pt x="207" y="413"/>
                      <a:pt x="196" y="407"/>
                      <a:pt x="205" y="435"/>
                    </a:cubicBezTo>
                    <a:cubicBezTo>
                      <a:pt x="214" y="463"/>
                      <a:pt x="192" y="442"/>
                      <a:pt x="214" y="463"/>
                    </a:cubicBezTo>
                    <a:cubicBezTo>
                      <a:pt x="236" y="485"/>
                      <a:pt x="225" y="481"/>
                      <a:pt x="246" y="496"/>
                    </a:cubicBezTo>
                    <a:cubicBezTo>
                      <a:pt x="268" y="511"/>
                      <a:pt x="299" y="553"/>
                      <a:pt x="303" y="566"/>
                    </a:cubicBezTo>
                    <a:cubicBezTo>
                      <a:pt x="308" y="579"/>
                      <a:pt x="279" y="577"/>
                      <a:pt x="301" y="599"/>
                    </a:cubicBezTo>
                    <a:cubicBezTo>
                      <a:pt x="323" y="621"/>
                      <a:pt x="325" y="640"/>
                      <a:pt x="332" y="669"/>
                    </a:cubicBezTo>
                    <a:cubicBezTo>
                      <a:pt x="338" y="697"/>
                      <a:pt x="299" y="599"/>
                      <a:pt x="294" y="621"/>
                    </a:cubicBezTo>
                    <a:cubicBezTo>
                      <a:pt x="290" y="642"/>
                      <a:pt x="279" y="666"/>
                      <a:pt x="288" y="693"/>
                    </a:cubicBezTo>
                    <a:cubicBezTo>
                      <a:pt x="297" y="719"/>
                      <a:pt x="288" y="719"/>
                      <a:pt x="281" y="736"/>
                    </a:cubicBezTo>
                    <a:cubicBezTo>
                      <a:pt x="275" y="754"/>
                      <a:pt x="286" y="821"/>
                      <a:pt x="251" y="826"/>
                    </a:cubicBezTo>
                    <a:cubicBezTo>
                      <a:pt x="248" y="826"/>
                      <a:pt x="247" y="826"/>
                      <a:pt x="245" y="827"/>
                    </a:cubicBezTo>
                    <a:cubicBezTo>
                      <a:pt x="247" y="829"/>
                      <a:pt x="247" y="829"/>
                      <a:pt x="247" y="829"/>
                    </a:cubicBezTo>
                    <a:cubicBezTo>
                      <a:pt x="254" y="834"/>
                      <a:pt x="257" y="833"/>
                      <a:pt x="263" y="838"/>
                    </a:cubicBezTo>
                    <a:cubicBezTo>
                      <a:pt x="270" y="844"/>
                      <a:pt x="274" y="851"/>
                      <a:pt x="280" y="857"/>
                    </a:cubicBezTo>
                    <a:cubicBezTo>
                      <a:pt x="289" y="865"/>
                      <a:pt x="301" y="864"/>
                      <a:pt x="312" y="869"/>
                    </a:cubicBezTo>
                    <a:cubicBezTo>
                      <a:pt x="323" y="874"/>
                      <a:pt x="331" y="883"/>
                      <a:pt x="344" y="885"/>
                    </a:cubicBezTo>
                    <a:cubicBezTo>
                      <a:pt x="353" y="886"/>
                      <a:pt x="363" y="886"/>
                      <a:pt x="372" y="888"/>
                    </a:cubicBezTo>
                    <a:cubicBezTo>
                      <a:pt x="378" y="890"/>
                      <a:pt x="382" y="893"/>
                      <a:pt x="387" y="895"/>
                    </a:cubicBezTo>
                    <a:cubicBezTo>
                      <a:pt x="392" y="897"/>
                      <a:pt x="399" y="897"/>
                      <a:pt x="406" y="897"/>
                    </a:cubicBezTo>
                    <a:cubicBezTo>
                      <a:pt x="411" y="897"/>
                      <a:pt x="418" y="899"/>
                      <a:pt x="423" y="898"/>
                    </a:cubicBezTo>
                    <a:cubicBezTo>
                      <a:pt x="428" y="897"/>
                      <a:pt x="433" y="892"/>
                      <a:pt x="437" y="890"/>
                    </a:cubicBezTo>
                    <a:cubicBezTo>
                      <a:pt x="464" y="878"/>
                      <a:pt x="469" y="905"/>
                      <a:pt x="490" y="913"/>
                    </a:cubicBezTo>
                    <a:cubicBezTo>
                      <a:pt x="500" y="917"/>
                      <a:pt x="512" y="914"/>
                      <a:pt x="522" y="916"/>
                    </a:cubicBezTo>
                    <a:cubicBezTo>
                      <a:pt x="532" y="918"/>
                      <a:pt x="545" y="929"/>
                      <a:pt x="555" y="927"/>
                    </a:cubicBezTo>
                    <a:cubicBezTo>
                      <a:pt x="560" y="926"/>
                      <a:pt x="566" y="920"/>
                      <a:pt x="572" y="919"/>
                    </a:cubicBezTo>
                    <a:cubicBezTo>
                      <a:pt x="577" y="918"/>
                      <a:pt x="582" y="918"/>
                      <a:pt x="588" y="919"/>
                    </a:cubicBezTo>
                    <a:cubicBezTo>
                      <a:pt x="593" y="919"/>
                      <a:pt x="604" y="915"/>
                      <a:pt x="608" y="917"/>
                    </a:cubicBezTo>
                    <a:cubicBezTo>
                      <a:pt x="609" y="917"/>
                      <a:pt x="609" y="917"/>
                      <a:pt x="609" y="917"/>
                    </a:cubicBezTo>
                    <a:cubicBezTo>
                      <a:pt x="603" y="903"/>
                      <a:pt x="593" y="882"/>
                      <a:pt x="597" y="872"/>
                    </a:cubicBezTo>
                    <a:cubicBezTo>
                      <a:pt x="602" y="860"/>
                      <a:pt x="590" y="846"/>
                      <a:pt x="613" y="842"/>
                    </a:cubicBezTo>
                    <a:cubicBezTo>
                      <a:pt x="636" y="839"/>
                      <a:pt x="650" y="797"/>
                      <a:pt x="679" y="814"/>
                    </a:cubicBezTo>
                    <a:cubicBezTo>
                      <a:pt x="708" y="830"/>
                      <a:pt x="716" y="849"/>
                      <a:pt x="728" y="833"/>
                    </a:cubicBezTo>
                    <a:cubicBezTo>
                      <a:pt x="740" y="817"/>
                      <a:pt x="746" y="823"/>
                      <a:pt x="766" y="839"/>
                    </a:cubicBezTo>
                    <a:cubicBezTo>
                      <a:pt x="786" y="855"/>
                      <a:pt x="806" y="866"/>
                      <a:pt x="828" y="860"/>
                    </a:cubicBezTo>
                    <a:cubicBezTo>
                      <a:pt x="849" y="854"/>
                      <a:pt x="873" y="840"/>
                      <a:pt x="884" y="824"/>
                    </a:cubicBezTo>
                    <a:cubicBezTo>
                      <a:pt x="893" y="811"/>
                      <a:pt x="917" y="797"/>
                      <a:pt x="935" y="793"/>
                    </a:cubicBezTo>
                    <a:cubicBezTo>
                      <a:pt x="936" y="793"/>
                      <a:pt x="936" y="793"/>
                      <a:pt x="936" y="793"/>
                    </a:cubicBezTo>
                    <a:lnTo>
                      <a:pt x="936" y="792"/>
                    </a:lnTo>
                    <a:close/>
                  </a:path>
                </a:pathLst>
              </a:custGeom>
              <a:solidFill>
                <a:srgbClr val="92D050"/>
              </a:solidFill>
              <a:ln w="4763" cap="flat">
                <a:solidFill>
                  <a:schemeClr val="bg1"/>
                </a:solidFill>
                <a:prstDash val="solid"/>
                <a:miter lim="800000"/>
                <a:headEnd/>
                <a:tailEnd/>
              </a:ln>
            </p:spPr>
            <p:txBody>
              <a:bodyPr/>
              <a:lstStyle/>
              <a:p>
                <a:endParaRPr lang="fr-FR"/>
              </a:p>
            </p:txBody>
          </p:sp>
          <p:sp>
            <p:nvSpPr>
              <p:cNvPr id="56" name="Freeform 184">
                <a:extLst>
                  <a:ext uri="{FF2B5EF4-FFF2-40B4-BE49-F238E27FC236}">
                    <a16:creationId xmlns:a16="http://schemas.microsoft.com/office/drawing/2014/main" id="{FDF1406B-1967-3898-B60F-D9C48D11FAB9}"/>
                  </a:ext>
                </a:extLst>
              </p:cNvPr>
              <p:cNvSpPr>
                <a:spLocks/>
              </p:cNvSpPr>
              <p:nvPr/>
            </p:nvSpPr>
            <p:spPr bwMode="auto">
              <a:xfrm>
                <a:off x="228566" y="5897563"/>
                <a:ext cx="271463" cy="530225"/>
              </a:xfrm>
              <a:custGeom>
                <a:avLst/>
                <a:gdLst>
                  <a:gd name="T0" fmla="*/ 177 w 256"/>
                  <a:gd name="T1" fmla="*/ 476 h 501"/>
                  <a:gd name="T2" fmla="*/ 170 w 256"/>
                  <a:gd name="T3" fmla="*/ 483 h 501"/>
                  <a:gd name="T4" fmla="*/ 138 w 256"/>
                  <a:gd name="T5" fmla="*/ 481 h 501"/>
                  <a:gd name="T6" fmla="*/ 77 w 256"/>
                  <a:gd name="T7" fmla="*/ 486 h 501"/>
                  <a:gd name="T8" fmla="*/ 68 w 256"/>
                  <a:gd name="T9" fmla="*/ 453 h 501"/>
                  <a:gd name="T10" fmla="*/ 72 w 256"/>
                  <a:gd name="T11" fmla="*/ 414 h 501"/>
                  <a:gd name="T12" fmla="*/ 68 w 256"/>
                  <a:gd name="T13" fmla="*/ 385 h 501"/>
                  <a:gd name="T14" fmla="*/ 64 w 256"/>
                  <a:gd name="T15" fmla="*/ 342 h 501"/>
                  <a:gd name="T16" fmla="*/ 48 w 256"/>
                  <a:gd name="T17" fmla="*/ 328 h 501"/>
                  <a:gd name="T18" fmla="*/ 20 w 256"/>
                  <a:gd name="T19" fmla="*/ 328 h 501"/>
                  <a:gd name="T20" fmla="*/ 33 w 256"/>
                  <a:gd name="T21" fmla="*/ 287 h 501"/>
                  <a:gd name="T22" fmla="*/ 68 w 256"/>
                  <a:gd name="T23" fmla="*/ 176 h 501"/>
                  <a:gd name="T24" fmla="*/ 79 w 256"/>
                  <a:gd name="T25" fmla="*/ 64 h 501"/>
                  <a:gd name="T26" fmla="*/ 81 w 256"/>
                  <a:gd name="T27" fmla="*/ 21 h 501"/>
                  <a:gd name="T28" fmla="*/ 82 w 256"/>
                  <a:gd name="T29" fmla="*/ 15 h 501"/>
                  <a:gd name="T30" fmla="*/ 85 w 256"/>
                  <a:gd name="T31" fmla="*/ 13 h 501"/>
                  <a:gd name="T32" fmla="*/ 105 w 256"/>
                  <a:gd name="T33" fmla="*/ 0 h 501"/>
                  <a:gd name="T34" fmla="*/ 113 w 256"/>
                  <a:gd name="T35" fmla="*/ 11 h 501"/>
                  <a:gd name="T36" fmla="*/ 122 w 256"/>
                  <a:gd name="T37" fmla="*/ 18 h 501"/>
                  <a:gd name="T38" fmla="*/ 121 w 256"/>
                  <a:gd name="T39" fmla="*/ 40 h 501"/>
                  <a:gd name="T40" fmla="*/ 136 w 256"/>
                  <a:gd name="T41" fmla="*/ 37 h 501"/>
                  <a:gd name="T42" fmla="*/ 155 w 256"/>
                  <a:gd name="T43" fmla="*/ 41 h 501"/>
                  <a:gd name="T44" fmla="*/ 196 w 256"/>
                  <a:gd name="T45" fmla="*/ 25 h 501"/>
                  <a:gd name="T46" fmla="*/ 211 w 256"/>
                  <a:gd name="T47" fmla="*/ 28 h 501"/>
                  <a:gd name="T48" fmla="*/ 232 w 256"/>
                  <a:gd name="T49" fmla="*/ 24 h 501"/>
                  <a:gd name="T50" fmla="*/ 256 w 256"/>
                  <a:gd name="T51" fmla="*/ 56 h 501"/>
                  <a:gd name="T52" fmla="*/ 231 w 256"/>
                  <a:gd name="T53" fmla="*/ 85 h 501"/>
                  <a:gd name="T54" fmla="*/ 214 w 256"/>
                  <a:gd name="T55" fmla="*/ 112 h 501"/>
                  <a:gd name="T56" fmla="*/ 207 w 256"/>
                  <a:gd name="T57" fmla="*/ 141 h 501"/>
                  <a:gd name="T58" fmla="*/ 213 w 256"/>
                  <a:gd name="T59" fmla="*/ 155 h 501"/>
                  <a:gd name="T60" fmla="*/ 214 w 256"/>
                  <a:gd name="T61" fmla="*/ 183 h 501"/>
                  <a:gd name="T62" fmla="*/ 206 w 256"/>
                  <a:gd name="T63" fmla="*/ 230 h 501"/>
                  <a:gd name="T64" fmla="*/ 180 w 256"/>
                  <a:gd name="T65" fmla="*/ 263 h 501"/>
                  <a:gd name="T66" fmla="*/ 202 w 256"/>
                  <a:gd name="T67" fmla="*/ 303 h 501"/>
                  <a:gd name="T68" fmla="*/ 193 w 256"/>
                  <a:gd name="T69" fmla="*/ 346 h 501"/>
                  <a:gd name="T70" fmla="*/ 201 w 256"/>
                  <a:gd name="T71" fmla="*/ 374 h 501"/>
                  <a:gd name="T72" fmla="*/ 177 w 256"/>
                  <a:gd name="T73" fmla="*/ 475 h 501"/>
                  <a:gd name="T74" fmla="*/ 177 w 256"/>
                  <a:gd name="T75" fmla="*/ 47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501">
                    <a:moveTo>
                      <a:pt x="177" y="476"/>
                    </a:moveTo>
                    <a:cubicBezTo>
                      <a:pt x="175" y="479"/>
                      <a:pt x="173" y="481"/>
                      <a:pt x="170" y="483"/>
                    </a:cubicBezTo>
                    <a:cubicBezTo>
                      <a:pt x="155" y="499"/>
                      <a:pt x="162" y="496"/>
                      <a:pt x="138" y="481"/>
                    </a:cubicBezTo>
                    <a:cubicBezTo>
                      <a:pt x="114" y="466"/>
                      <a:pt x="114" y="470"/>
                      <a:pt x="77" y="486"/>
                    </a:cubicBezTo>
                    <a:cubicBezTo>
                      <a:pt x="40" y="501"/>
                      <a:pt x="68" y="453"/>
                      <a:pt x="68" y="453"/>
                    </a:cubicBezTo>
                    <a:cubicBezTo>
                      <a:pt x="68" y="453"/>
                      <a:pt x="72" y="429"/>
                      <a:pt x="72" y="414"/>
                    </a:cubicBezTo>
                    <a:cubicBezTo>
                      <a:pt x="72" y="398"/>
                      <a:pt x="74" y="396"/>
                      <a:pt x="68" y="385"/>
                    </a:cubicBezTo>
                    <a:cubicBezTo>
                      <a:pt x="61" y="374"/>
                      <a:pt x="70" y="366"/>
                      <a:pt x="64" y="342"/>
                    </a:cubicBezTo>
                    <a:cubicBezTo>
                      <a:pt x="57" y="318"/>
                      <a:pt x="53" y="359"/>
                      <a:pt x="48" y="328"/>
                    </a:cubicBezTo>
                    <a:cubicBezTo>
                      <a:pt x="44" y="298"/>
                      <a:pt x="40" y="333"/>
                      <a:pt x="20" y="328"/>
                    </a:cubicBezTo>
                    <a:cubicBezTo>
                      <a:pt x="0" y="324"/>
                      <a:pt x="20" y="313"/>
                      <a:pt x="33" y="287"/>
                    </a:cubicBezTo>
                    <a:cubicBezTo>
                      <a:pt x="46" y="261"/>
                      <a:pt x="57" y="219"/>
                      <a:pt x="68" y="176"/>
                    </a:cubicBezTo>
                    <a:cubicBezTo>
                      <a:pt x="79" y="132"/>
                      <a:pt x="87" y="108"/>
                      <a:pt x="79" y="64"/>
                    </a:cubicBezTo>
                    <a:cubicBezTo>
                      <a:pt x="70" y="21"/>
                      <a:pt x="77" y="36"/>
                      <a:pt x="81" y="21"/>
                    </a:cubicBezTo>
                    <a:cubicBezTo>
                      <a:pt x="82" y="19"/>
                      <a:pt x="82" y="17"/>
                      <a:pt x="82" y="15"/>
                    </a:cubicBezTo>
                    <a:cubicBezTo>
                      <a:pt x="85" y="13"/>
                      <a:pt x="85" y="13"/>
                      <a:pt x="85" y="13"/>
                    </a:cubicBezTo>
                    <a:cubicBezTo>
                      <a:pt x="92" y="9"/>
                      <a:pt x="98" y="0"/>
                      <a:pt x="105" y="0"/>
                    </a:cubicBezTo>
                    <a:cubicBezTo>
                      <a:pt x="110" y="1"/>
                      <a:pt x="110" y="7"/>
                      <a:pt x="113" y="11"/>
                    </a:cubicBezTo>
                    <a:cubicBezTo>
                      <a:pt x="115" y="14"/>
                      <a:pt x="120" y="15"/>
                      <a:pt x="122" y="18"/>
                    </a:cubicBezTo>
                    <a:cubicBezTo>
                      <a:pt x="125" y="23"/>
                      <a:pt x="121" y="34"/>
                      <a:pt x="121" y="40"/>
                    </a:cubicBezTo>
                    <a:cubicBezTo>
                      <a:pt x="126" y="40"/>
                      <a:pt x="131" y="37"/>
                      <a:pt x="136" y="37"/>
                    </a:cubicBezTo>
                    <a:cubicBezTo>
                      <a:pt x="144" y="36"/>
                      <a:pt x="147" y="40"/>
                      <a:pt x="155" y="41"/>
                    </a:cubicBezTo>
                    <a:cubicBezTo>
                      <a:pt x="170" y="43"/>
                      <a:pt x="179" y="26"/>
                      <a:pt x="196" y="25"/>
                    </a:cubicBezTo>
                    <a:cubicBezTo>
                      <a:pt x="201" y="25"/>
                      <a:pt x="206" y="28"/>
                      <a:pt x="211" y="28"/>
                    </a:cubicBezTo>
                    <a:cubicBezTo>
                      <a:pt x="218" y="28"/>
                      <a:pt x="225" y="22"/>
                      <a:pt x="232" y="24"/>
                    </a:cubicBezTo>
                    <a:cubicBezTo>
                      <a:pt x="237" y="26"/>
                      <a:pt x="255" y="49"/>
                      <a:pt x="256" y="56"/>
                    </a:cubicBezTo>
                    <a:cubicBezTo>
                      <a:pt x="256" y="66"/>
                      <a:pt x="237" y="77"/>
                      <a:pt x="231" y="85"/>
                    </a:cubicBezTo>
                    <a:cubicBezTo>
                      <a:pt x="225" y="93"/>
                      <a:pt x="218" y="103"/>
                      <a:pt x="214" y="112"/>
                    </a:cubicBezTo>
                    <a:cubicBezTo>
                      <a:pt x="210" y="120"/>
                      <a:pt x="206" y="132"/>
                      <a:pt x="207" y="141"/>
                    </a:cubicBezTo>
                    <a:cubicBezTo>
                      <a:pt x="207" y="148"/>
                      <a:pt x="212" y="149"/>
                      <a:pt x="213" y="155"/>
                    </a:cubicBezTo>
                    <a:cubicBezTo>
                      <a:pt x="215" y="163"/>
                      <a:pt x="203" y="179"/>
                      <a:pt x="214" y="183"/>
                    </a:cubicBezTo>
                    <a:cubicBezTo>
                      <a:pt x="217" y="198"/>
                      <a:pt x="196" y="216"/>
                      <a:pt x="206" y="230"/>
                    </a:cubicBezTo>
                    <a:cubicBezTo>
                      <a:pt x="194" y="235"/>
                      <a:pt x="182" y="250"/>
                      <a:pt x="180" y="263"/>
                    </a:cubicBezTo>
                    <a:cubicBezTo>
                      <a:pt x="178" y="277"/>
                      <a:pt x="198" y="288"/>
                      <a:pt x="202" y="303"/>
                    </a:cubicBezTo>
                    <a:cubicBezTo>
                      <a:pt x="206" y="316"/>
                      <a:pt x="190" y="330"/>
                      <a:pt x="193" y="346"/>
                    </a:cubicBezTo>
                    <a:cubicBezTo>
                      <a:pt x="194" y="356"/>
                      <a:pt x="202" y="363"/>
                      <a:pt x="201" y="374"/>
                    </a:cubicBezTo>
                    <a:cubicBezTo>
                      <a:pt x="199" y="405"/>
                      <a:pt x="149" y="446"/>
                      <a:pt x="177" y="475"/>
                    </a:cubicBezTo>
                    <a:lnTo>
                      <a:pt x="177" y="476"/>
                    </a:lnTo>
                    <a:close/>
                  </a:path>
                </a:pathLst>
              </a:custGeom>
              <a:grpFill/>
              <a:ln w="4763" cap="flat">
                <a:solidFill>
                  <a:schemeClr val="bg1"/>
                </a:solidFill>
                <a:prstDash val="solid"/>
                <a:miter lim="800000"/>
                <a:headEnd/>
                <a:tailEnd/>
              </a:ln>
            </p:spPr>
            <p:txBody>
              <a:bodyPr/>
              <a:lstStyle/>
              <a:p>
                <a:endParaRPr lang="fr-FR"/>
              </a:p>
            </p:txBody>
          </p:sp>
          <p:sp>
            <p:nvSpPr>
              <p:cNvPr id="57" name="Freeform 185">
                <a:extLst>
                  <a:ext uri="{FF2B5EF4-FFF2-40B4-BE49-F238E27FC236}">
                    <a16:creationId xmlns:a16="http://schemas.microsoft.com/office/drawing/2014/main" id="{5A4E3D77-8DF6-A921-628D-3AF1AF0EFCEB}"/>
                  </a:ext>
                </a:extLst>
              </p:cNvPr>
              <p:cNvSpPr>
                <a:spLocks/>
              </p:cNvSpPr>
              <p:nvPr/>
            </p:nvSpPr>
            <p:spPr bwMode="auto">
              <a:xfrm>
                <a:off x="3205129" y="1838325"/>
                <a:ext cx="171450" cy="163513"/>
              </a:xfrm>
              <a:custGeom>
                <a:avLst/>
                <a:gdLst>
                  <a:gd name="T0" fmla="*/ 162 w 162"/>
                  <a:gd name="T1" fmla="*/ 0 h 154"/>
                  <a:gd name="T2" fmla="*/ 118 w 162"/>
                  <a:gd name="T3" fmla="*/ 72 h 154"/>
                  <a:gd name="T4" fmla="*/ 69 w 162"/>
                  <a:gd name="T5" fmla="*/ 92 h 154"/>
                  <a:gd name="T6" fmla="*/ 30 w 162"/>
                  <a:gd name="T7" fmla="*/ 124 h 154"/>
                  <a:gd name="T8" fmla="*/ 6 w 162"/>
                  <a:gd name="T9" fmla="*/ 149 h 154"/>
                  <a:gd name="T10" fmla="*/ 0 w 162"/>
                  <a:gd name="T11" fmla="*/ 154 h 154"/>
                </a:gdLst>
                <a:ahLst/>
                <a:cxnLst>
                  <a:cxn ang="0">
                    <a:pos x="T0" y="T1"/>
                  </a:cxn>
                  <a:cxn ang="0">
                    <a:pos x="T2" y="T3"/>
                  </a:cxn>
                  <a:cxn ang="0">
                    <a:pos x="T4" y="T5"/>
                  </a:cxn>
                  <a:cxn ang="0">
                    <a:pos x="T6" y="T7"/>
                  </a:cxn>
                  <a:cxn ang="0">
                    <a:pos x="T8" y="T9"/>
                  </a:cxn>
                  <a:cxn ang="0">
                    <a:pos x="T10" y="T11"/>
                  </a:cxn>
                </a:cxnLst>
                <a:rect l="0" t="0" r="r" b="b"/>
                <a:pathLst>
                  <a:path w="162" h="154">
                    <a:moveTo>
                      <a:pt x="162" y="0"/>
                    </a:moveTo>
                    <a:cubicBezTo>
                      <a:pt x="153" y="39"/>
                      <a:pt x="155" y="55"/>
                      <a:pt x="118" y="72"/>
                    </a:cubicBezTo>
                    <a:cubicBezTo>
                      <a:pt x="101" y="80"/>
                      <a:pt x="86" y="85"/>
                      <a:pt x="69" y="92"/>
                    </a:cubicBezTo>
                    <a:cubicBezTo>
                      <a:pt x="42" y="103"/>
                      <a:pt x="43" y="111"/>
                      <a:pt x="30" y="124"/>
                    </a:cubicBezTo>
                    <a:cubicBezTo>
                      <a:pt x="21" y="133"/>
                      <a:pt x="16" y="140"/>
                      <a:pt x="6" y="149"/>
                    </a:cubicBezTo>
                    <a:cubicBezTo>
                      <a:pt x="4" y="150"/>
                      <a:pt x="2" y="152"/>
                      <a:pt x="0" y="154"/>
                    </a:cubicBezTo>
                  </a:path>
                </a:pathLst>
              </a:custGeom>
              <a:grpFill/>
              <a:ln w="4763" cap="flat">
                <a:solidFill>
                  <a:schemeClr val="bg1"/>
                </a:solidFill>
                <a:prstDash val="solid"/>
                <a:miter lim="800000"/>
                <a:headEnd/>
                <a:tailEnd/>
              </a:ln>
            </p:spPr>
            <p:txBody>
              <a:bodyPr/>
              <a:lstStyle/>
              <a:p>
                <a:endParaRPr lang="fr-FR"/>
              </a:p>
            </p:txBody>
          </p:sp>
          <p:sp>
            <p:nvSpPr>
              <p:cNvPr id="58" name="Freeform 186">
                <a:extLst>
                  <a:ext uri="{FF2B5EF4-FFF2-40B4-BE49-F238E27FC236}">
                    <a16:creationId xmlns:a16="http://schemas.microsoft.com/office/drawing/2014/main" id="{83FE19C0-4DAA-BCEC-A456-40B5164BB8A0}"/>
                  </a:ext>
                </a:extLst>
              </p:cNvPr>
              <p:cNvSpPr>
                <a:spLocks/>
              </p:cNvSpPr>
              <p:nvPr/>
            </p:nvSpPr>
            <p:spPr bwMode="auto">
              <a:xfrm>
                <a:off x="3205129" y="1838325"/>
                <a:ext cx="171450" cy="163513"/>
              </a:xfrm>
              <a:custGeom>
                <a:avLst/>
                <a:gdLst>
                  <a:gd name="T0" fmla="*/ 162 w 162"/>
                  <a:gd name="T1" fmla="*/ 0 h 154"/>
                  <a:gd name="T2" fmla="*/ 118 w 162"/>
                  <a:gd name="T3" fmla="*/ 72 h 154"/>
                  <a:gd name="T4" fmla="*/ 69 w 162"/>
                  <a:gd name="T5" fmla="*/ 92 h 154"/>
                  <a:gd name="T6" fmla="*/ 30 w 162"/>
                  <a:gd name="T7" fmla="*/ 124 h 154"/>
                  <a:gd name="T8" fmla="*/ 6 w 162"/>
                  <a:gd name="T9" fmla="*/ 149 h 154"/>
                  <a:gd name="T10" fmla="*/ 0 w 162"/>
                  <a:gd name="T11" fmla="*/ 154 h 154"/>
                </a:gdLst>
                <a:ahLst/>
                <a:cxnLst>
                  <a:cxn ang="0">
                    <a:pos x="T0" y="T1"/>
                  </a:cxn>
                  <a:cxn ang="0">
                    <a:pos x="T2" y="T3"/>
                  </a:cxn>
                  <a:cxn ang="0">
                    <a:pos x="T4" y="T5"/>
                  </a:cxn>
                  <a:cxn ang="0">
                    <a:pos x="T6" y="T7"/>
                  </a:cxn>
                  <a:cxn ang="0">
                    <a:pos x="T8" y="T9"/>
                  </a:cxn>
                  <a:cxn ang="0">
                    <a:pos x="T10" y="T11"/>
                  </a:cxn>
                </a:cxnLst>
                <a:rect l="0" t="0" r="r" b="b"/>
                <a:pathLst>
                  <a:path w="162" h="154">
                    <a:moveTo>
                      <a:pt x="162" y="0"/>
                    </a:moveTo>
                    <a:cubicBezTo>
                      <a:pt x="153" y="39"/>
                      <a:pt x="155" y="55"/>
                      <a:pt x="118" y="72"/>
                    </a:cubicBezTo>
                    <a:cubicBezTo>
                      <a:pt x="101" y="80"/>
                      <a:pt x="86" y="85"/>
                      <a:pt x="69" y="92"/>
                    </a:cubicBezTo>
                    <a:cubicBezTo>
                      <a:pt x="42" y="103"/>
                      <a:pt x="43" y="111"/>
                      <a:pt x="30" y="124"/>
                    </a:cubicBezTo>
                    <a:cubicBezTo>
                      <a:pt x="21" y="133"/>
                      <a:pt x="16" y="140"/>
                      <a:pt x="6" y="149"/>
                    </a:cubicBezTo>
                    <a:cubicBezTo>
                      <a:pt x="4" y="150"/>
                      <a:pt x="2" y="152"/>
                      <a:pt x="0" y="154"/>
                    </a:cubicBezTo>
                  </a:path>
                </a:pathLst>
              </a:custGeom>
              <a:grpFill/>
              <a:ln w="4763" cap="flat">
                <a:solidFill>
                  <a:schemeClr val="bg1"/>
                </a:solidFill>
                <a:prstDash val="solid"/>
                <a:miter lim="800000"/>
                <a:headEnd/>
                <a:tailEnd/>
              </a:ln>
            </p:spPr>
            <p:txBody>
              <a:bodyPr/>
              <a:lstStyle/>
              <a:p>
                <a:endParaRPr lang="fr-FR"/>
              </a:p>
            </p:txBody>
          </p:sp>
          <p:sp>
            <p:nvSpPr>
              <p:cNvPr id="59" name="Freeform 187">
                <a:extLst>
                  <a:ext uri="{FF2B5EF4-FFF2-40B4-BE49-F238E27FC236}">
                    <a16:creationId xmlns:a16="http://schemas.microsoft.com/office/drawing/2014/main" id="{F27B5ACA-DB50-F51F-D03D-3D0F8633FDEF}"/>
                  </a:ext>
                </a:extLst>
              </p:cNvPr>
              <p:cNvSpPr>
                <a:spLocks/>
              </p:cNvSpPr>
              <p:nvPr/>
            </p:nvSpPr>
            <p:spPr bwMode="auto">
              <a:xfrm>
                <a:off x="1365216" y="1516063"/>
                <a:ext cx="2032000" cy="2447925"/>
              </a:xfrm>
              <a:custGeom>
                <a:avLst/>
                <a:gdLst>
                  <a:gd name="T0" fmla="*/ 1740 w 1920"/>
                  <a:gd name="T1" fmla="*/ 455 h 2310"/>
                  <a:gd name="T2" fmla="*/ 1533 w 1920"/>
                  <a:gd name="T3" fmla="*/ 331 h 2310"/>
                  <a:gd name="T4" fmla="*/ 1447 w 1920"/>
                  <a:gd name="T5" fmla="*/ 582 h 2310"/>
                  <a:gd name="T6" fmla="*/ 1081 w 1920"/>
                  <a:gd name="T7" fmla="*/ 482 h 2310"/>
                  <a:gd name="T8" fmla="*/ 827 w 1920"/>
                  <a:gd name="T9" fmla="*/ 771 h 2310"/>
                  <a:gd name="T10" fmla="*/ 663 w 1920"/>
                  <a:gd name="T11" fmla="*/ 1174 h 2310"/>
                  <a:gd name="T12" fmla="*/ 532 w 1920"/>
                  <a:gd name="T13" fmla="*/ 1619 h 2310"/>
                  <a:gd name="T14" fmla="*/ 468 w 1920"/>
                  <a:gd name="T15" fmla="*/ 2179 h 2310"/>
                  <a:gd name="T16" fmla="*/ 409 w 1920"/>
                  <a:gd name="T17" fmla="*/ 2034 h 2310"/>
                  <a:gd name="T18" fmla="*/ 341 w 1920"/>
                  <a:gd name="T19" fmla="*/ 2166 h 2310"/>
                  <a:gd name="T20" fmla="*/ 196 w 1920"/>
                  <a:gd name="T21" fmla="*/ 2286 h 2310"/>
                  <a:gd name="T22" fmla="*/ 35 w 1920"/>
                  <a:gd name="T23" fmla="*/ 2206 h 2310"/>
                  <a:gd name="T24" fmla="*/ 95 w 1920"/>
                  <a:gd name="T25" fmla="*/ 2083 h 2310"/>
                  <a:gd name="T26" fmla="*/ 56 w 1920"/>
                  <a:gd name="T27" fmla="*/ 2072 h 2310"/>
                  <a:gd name="T28" fmla="*/ 139 w 1920"/>
                  <a:gd name="T29" fmla="*/ 1934 h 2310"/>
                  <a:gd name="T30" fmla="*/ 25 w 1920"/>
                  <a:gd name="T31" fmla="*/ 1986 h 2310"/>
                  <a:gd name="T32" fmla="*/ 36 w 1920"/>
                  <a:gd name="T33" fmla="*/ 1928 h 2310"/>
                  <a:gd name="T34" fmla="*/ 65 w 1920"/>
                  <a:gd name="T35" fmla="*/ 1864 h 2310"/>
                  <a:gd name="T36" fmla="*/ 180 w 1920"/>
                  <a:gd name="T37" fmla="*/ 1800 h 2310"/>
                  <a:gd name="T38" fmla="*/ 45 w 1920"/>
                  <a:gd name="T39" fmla="*/ 1848 h 2310"/>
                  <a:gd name="T40" fmla="*/ 33 w 1920"/>
                  <a:gd name="T41" fmla="*/ 1739 h 2310"/>
                  <a:gd name="T42" fmla="*/ 92 w 1920"/>
                  <a:gd name="T43" fmla="*/ 1675 h 2310"/>
                  <a:gd name="T44" fmla="*/ 173 w 1920"/>
                  <a:gd name="T45" fmla="*/ 1659 h 2310"/>
                  <a:gd name="T46" fmla="*/ 184 w 1920"/>
                  <a:gd name="T47" fmla="*/ 1603 h 2310"/>
                  <a:gd name="T48" fmla="*/ 204 w 1920"/>
                  <a:gd name="T49" fmla="*/ 1568 h 2310"/>
                  <a:gd name="T50" fmla="*/ 243 w 1920"/>
                  <a:gd name="T51" fmla="*/ 1524 h 2310"/>
                  <a:gd name="T52" fmla="*/ 323 w 1920"/>
                  <a:gd name="T53" fmla="*/ 1483 h 2310"/>
                  <a:gd name="T54" fmla="*/ 412 w 1920"/>
                  <a:gd name="T55" fmla="*/ 1464 h 2310"/>
                  <a:gd name="T56" fmla="*/ 444 w 1920"/>
                  <a:gd name="T57" fmla="*/ 1400 h 2310"/>
                  <a:gd name="T58" fmla="*/ 364 w 1920"/>
                  <a:gd name="T59" fmla="*/ 1375 h 2310"/>
                  <a:gd name="T60" fmla="*/ 475 w 1920"/>
                  <a:gd name="T61" fmla="*/ 1270 h 2310"/>
                  <a:gd name="T62" fmla="*/ 543 w 1920"/>
                  <a:gd name="T63" fmla="*/ 1182 h 2310"/>
                  <a:gd name="T64" fmla="*/ 557 w 1920"/>
                  <a:gd name="T65" fmla="*/ 1079 h 2310"/>
                  <a:gd name="T66" fmla="*/ 617 w 1920"/>
                  <a:gd name="T67" fmla="*/ 972 h 2310"/>
                  <a:gd name="T68" fmla="*/ 708 w 1920"/>
                  <a:gd name="T69" fmla="*/ 818 h 2310"/>
                  <a:gd name="T70" fmla="*/ 728 w 1920"/>
                  <a:gd name="T71" fmla="*/ 754 h 2310"/>
                  <a:gd name="T72" fmla="*/ 775 w 1920"/>
                  <a:gd name="T73" fmla="*/ 676 h 2310"/>
                  <a:gd name="T74" fmla="*/ 823 w 1920"/>
                  <a:gd name="T75" fmla="*/ 599 h 2310"/>
                  <a:gd name="T76" fmla="*/ 869 w 1920"/>
                  <a:gd name="T77" fmla="*/ 562 h 2310"/>
                  <a:gd name="T78" fmla="*/ 952 w 1920"/>
                  <a:gd name="T79" fmla="*/ 422 h 2310"/>
                  <a:gd name="T80" fmla="*/ 1005 w 1920"/>
                  <a:gd name="T81" fmla="*/ 396 h 2310"/>
                  <a:gd name="T82" fmla="*/ 1073 w 1920"/>
                  <a:gd name="T83" fmla="*/ 411 h 2310"/>
                  <a:gd name="T84" fmla="*/ 1096 w 1920"/>
                  <a:gd name="T85" fmla="*/ 331 h 2310"/>
                  <a:gd name="T86" fmla="*/ 1121 w 1920"/>
                  <a:gd name="T87" fmla="*/ 379 h 2310"/>
                  <a:gd name="T88" fmla="*/ 1191 w 1920"/>
                  <a:gd name="T89" fmla="*/ 258 h 2310"/>
                  <a:gd name="T90" fmla="*/ 1244 w 1920"/>
                  <a:gd name="T91" fmla="*/ 239 h 2310"/>
                  <a:gd name="T92" fmla="*/ 1305 w 1920"/>
                  <a:gd name="T93" fmla="*/ 206 h 2310"/>
                  <a:gd name="T94" fmla="*/ 1356 w 1920"/>
                  <a:gd name="T95" fmla="*/ 198 h 2310"/>
                  <a:gd name="T96" fmla="*/ 1439 w 1920"/>
                  <a:gd name="T97" fmla="*/ 76 h 2310"/>
                  <a:gd name="T98" fmla="*/ 1492 w 1920"/>
                  <a:gd name="T99" fmla="*/ 70 h 2310"/>
                  <a:gd name="T100" fmla="*/ 1467 w 1920"/>
                  <a:gd name="T101" fmla="*/ 215 h 2310"/>
                  <a:gd name="T102" fmla="*/ 1547 w 1920"/>
                  <a:gd name="T103" fmla="*/ 108 h 2310"/>
                  <a:gd name="T104" fmla="*/ 1600 w 1920"/>
                  <a:gd name="T105" fmla="*/ 126 h 2310"/>
                  <a:gd name="T106" fmla="*/ 1641 w 1920"/>
                  <a:gd name="T107" fmla="*/ 80 h 2310"/>
                  <a:gd name="T108" fmla="*/ 1703 w 1920"/>
                  <a:gd name="T109" fmla="*/ 10 h 2310"/>
                  <a:gd name="T110" fmla="*/ 1675 w 1920"/>
                  <a:gd name="T111" fmla="*/ 95 h 2310"/>
                  <a:gd name="T112" fmla="*/ 1720 w 1920"/>
                  <a:gd name="T113" fmla="*/ 130 h 2310"/>
                  <a:gd name="T114" fmla="*/ 1844 w 1920"/>
                  <a:gd name="T115" fmla="*/ 95 h 2310"/>
                  <a:gd name="T116" fmla="*/ 1899 w 1920"/>
                  <a:gd name="T117" fmla="*/ 199 h 2310"/>
                  <a:gd name="T118" fmla="*/ 1752 w 1920"/>
                  <a:gd name="T119" fmla="*/ 207 h 2310"/>
                  <a:gd name="T120" fmla="*/ 1825 w 1920"/>
                  <a:gd name="T121" fmla="*/ 318 h 2310"/>
                  <a:gd name="T122" fmla="*/ 1899 w 1920"/>
                  <a:gd name="T123" fmla="*/ 303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0" h="2310">
                    <a:moveTo>
                      <a:pt x="1898" y="305"/>
                    </a:moveTo>
                    <a:cubicBezTo>
                      <a:pt x="1889" y="344"/>
                      <a:pt x="1891" y="359"/>
                      <a:pt x="1854" y="377"/>
                    </a:cubicBezTo>
                    <a:cubicBezTo>
                      <a:pt x="1838" y="385"/>
                      <a:pt x="1822" y="390"/>
                      <a:pt x="1805" y="397"/>
                    </a:cubicBezTo>
                    <a:cubicBezTo>
                      <a:pt x="1779" y="407"/>
                      <a:pt x="1780" y="415"/>
                      <a:pt x="1766" y="429"/>
                    </a:cubicBezTo>
                    <a:cubicBezTo>
                      <a:pt x="1759" y="437"/>
                      <a:pt x="1753" y="443"/>
                      <a:pt x="1745" y="451"/>
                    </a:cubicBezTo>
                    <a:cubicBezTo>
                      <a:pt x="1740" y="455"/>
                      <a:pt x="1740" y="455"/>
                      <a:pt x="1740" y="455"/>
                    </a:cubicBezTo>
                    <a:cubicBezTo>
                      <a:pt x="1738" y="448"/>
                      <a:pt x="1738" y="448"/>
                      <a:pt x="1738" y="448"/>
                    </a:cubicBezTo>
                    <a:cubicBezTo>
                      <a:pt x="1730" y="422"/>
                      <a:pt x="1742" y="403"/>
                      <a:pt x="1749" y="378"/>
                    </a:cubicBezTo>
                    <a:cubicBezTo>
                      <a:pt x="1759" y="343"/>
                      <a:pt x="1760" y="337"/>
                      <a:pt x="1739" y="304"/>
                    </a:cubicBezTo>
                    <a:cubicBezTo>
                      <a:pt x="1687" y="318"/>
                      <a:pt x="1691" y="289"/>
                      <a:pt x="1655" y="271"/>
                    </a:cubicBezTo>
                    <a:cubicBezTo>
                      <a:pt x="1632" y="259"/>
                      <a:pt x="1614" y="274"/>
                      <a:pt x="1589" y="280"/>
                    </a:cubicBezTo>
                    <a:cubicBezTo>
                      <a:pt x="1555" y="287"/>
                      <a:pt x="1546" y="295"/>
                      <a:pt x="1533" y="331"/>
                    </a:cubicBezTo>
                    <a:cubicBezTo>
                      <a:pt x="1525" y="354"/>
                      <a:pt x="1521" y="347"/>
                      <a:pt x="1523" y="371"/>
                    </a:cubicBezTo>
                    <a:cubicBezTo>
                      <a:pt x="1524" y="381"/>
                      <a:pt x="1533" y="397"/>
                      <a:pt x="1536" y="407"/>
                    </a:cubicBezTo>
                    <a:cubicBezTo>
                      <a:pt x="1524" y="419"/>
                      <a:pt x="1508" y="433"/>
                      <a:pt x="1504" y="451"/>
                    </a:cubicBezTo>
                    <a:cubicBezTo>
                      <a:pt x="1501" y="465"/>
                      <a:pt x="1515" y="473"/>
                      <a:pt x="1507" y="490"/>
                    </a:cubicBezTo>
                    <a:cubicBezTo>
                      <a:pt x="1506" y="494"/>
                      <a:pt x="1479" y="513"/>
                      <a:pt x="1472" y="523"/>
                    </a:cubicBezTo>
                    <a:cubicBezTo>
                      <a:pt x="1461" y="540"/>
                      <a:pt x="1453" y="565"/>
                      <a:pt x="1447" y="582"/>
                    </a:cubicBezTo>
                    <a:cubicBezTo>
                      <a:pt x="1432" y="568"/>
                      <a:pt x="1422" y="545"/>
                      <a:pt x="1408" y="531"/>
                    </a:cubicBezTo>
                    <a:cubicBezTo>
                      <a:pt x="1400" y="541"/>
                      <a:pt x="1389" y="544"/>
                      <a:pt x="1377" y="546"/>
                    </a:cubicBezTo>
                    <a:cubicBezTo>
                      <a:pt x="1368" y="512"/>
                      <a:pt x="1305" y="561"/>
                      <a:pt x="1268" y="538"/>
                    </a:cubicBezTo>
                    <a:cubicBezTo>
                      <a:pt x="1229" y="514"/>
                      <a:pt x="1228" y="436"/>
                      <a:pt x="1173" y="428"/>
                    </a:cubicBezTo>
                    <a:cubicBezTo>
                      <a:pt x="1166" y="444"/>
                      <a:pt x="1171" y="462"/>
                      <a:pt x="1164" y="478"/>
                    </a:cubicBezTo>
                    <a:cubicBezTo>
                      <a:pt x="1150" y="438"/>
                      <a:pt x="1099" y="457"/>
                      <a:pt x="1081" y="482"/>
                    </a:cubicBezTo>
                    <a:cubicBezTo>
                      <a:pt x="1153" y="516"/>
                      <a:pt x="1044" y="555"/>
                      <a:pt x="1088" y="590"/>
                    </a:cubicBezTo>
                    <a:cubicBezTo>
                      <a:pt x="1064" y="592"/>
                      <a:pt x="1047" y="589"/>
                      <a:pt x="1028" y="583"/>
                    </a:cubicBezTo>
                    <a:cubicBezTo>
                      <a:pt x="1007" y="576"/>
                      <a:pt x="997" y="561"/>
                      <a:pt x="973" y="572"/>
                    </a:cubicBezTo>
                    <a:cubicBezTo>
                      <a:pt x="934" y="590"/>
                      <a:pt x="951" y="645"/>
                      <a:pt x="927" y="677"/>
                    </a:cubicBezTo>
                    <a:cubicBezTo>
                      <a:pt x="897" y="646"/>
                      <a:pt x="855" y="695"/>
                      <a:pt x="839" y="722"/>
                    </a:cubicBezTo>
                    <a:cubicBezTo>
                      <a:pt x="830" y="737"/>
                      <a:pt x="834" y="754"/>
                      <a:pt x="827" y="771"/>
                    </a:cubicBezTo>
                    <a:cubicBezTo>
                      <a:pt x="820" y="791"/>
                      <a:pt x="798" y="808"/>
                      <a:pt x="788" y="826"/>
                    </a:cubicBezTo>
                    <a:cubicBezTo>
                      <a:pt x="799" y="828"/>
                      <a:pt x="807" y="837"/>
                      <a:pt x="816" y="839"/>
                    </a:cubicBezTo>
                    <a:cubicBezTo>
                      <a:pt x="778" y="884"/>
                      <a:pt x="745" y="963"/>
                      <a:pt x="743" y="1022"/>
                    </a:cubicBezTo>
                    <a:cubicBezTo>
                      <a:pt x="713" y="1018"/>
                      <a:pt x="668" y="983"/>
                      <a:pt x="670" y="1046"/>
                    </a:cubicBezTo>
                    <a:cubicBezTo>
                      <a:pt x="670" y="1060"/>
                      <a:pt x="687" y="1073"/>
                      <a:pt x="687" y="1091"/>
                    </a:cubicBezTo>
                    <a:cubicBezTo>
                      <a:pt x="688" y="1116"/>
                      <a:pt x="669" y="1149"/>
                      <a:pt x="663" y="1174"/>
                    </a:cubicBezTo>
                    <a:cubicBezTo>
                      <a:pt x="654" y="1211"/>
                      <a:pt x="629" y="1265"/>
                      <a:pt x="632" y="1303"/>
                    </a:cubicBezTo>
                    <a:cubicBezTo>
                      <a:pt x="635" y="1333"/>
                      <a:pt x="675" y="1357"/>
                      <a:pt x="647" y="1390"/>
                    </a:cubicBezTo>
                    <a:cubicBezTo>
                      <a:pt x="630" y="1382"/>
                      <a:pt x="592" y="1367"/>
                      <a:pt x="572" y="1371"/>
                    </a:cubicBezTo>
                    <a:cubicBezTo>
                      <a:pt x="535" y="1378"/>
                      <a:pt x="535" y="1423"/>
                      <a:pt x="529" y="1455"/>
                    </a:cubicBezTo>
                    <a:cubicBezTo>
                      <a:pt x="523" y="1487"/>
                      <a:pt x="508" y="1528"/>
                      <a:pt x="507" y="1559"/>
                    </a:cubicBezTo>
                    <a:cubicBezTo>
                      <a:pt x="505" y="1595"/>
                      <a:pt x="520" y="1588"/>
                      <a:pt x="532" y="1619"/>
                    </a:cubicBezTo>
                    <a:cubicBezTo>
                      <a:pt x="551" y="1665"/>
                      <a:pt x="514" y="1722"/>
                      <a:pt x="536" y="1769"/>
                    </a:cubicBezTo>
                    <a:cubicBezTo>
                      <a:pt x="547" y="1793"/>
                      <a:pt x="575" y="1805"/>
                      <a:pt x="575" y="1835"/>
                    </a:cubicBezTo>
                    <a:cubicBezTo>
                      <a:pt x="575" y="1854"/>
                      <a:pt x="557" y="1882"/>
                      <a:pt x="541" y="1875"/>
                    </a:cubicBezTo>
                    <a:cubicBezTo>
                      <a:pt x="555" y="1932"/>
                      <a:pt x="592" y="2012"/>
                      <a:pt x="540" y="2051"/>
                    </a:cubicBezTo>
                    <a:cubicBezTo>
                      <a:pt x="517" y="2068"/>
                      <a:pt x="504" y="2063"/>
                      <a:pt x="495" y="2103"/>
                    </a:cubicBezTo>
                    <a:cubicBezTo>
                      <a:pt x="489" y="2130"/>
                      <a:pt x="494" y="2163"/>
                      <a:pt x="468" y="2179"/>
                    </a:cubicBezTo>
                    <a:cubicBezTo>
                      <a:pt x="465" y="2171"/>
                      <a:pt x="460" y="2161"/>
                      <a:pt x="455" y="2155"/>
                    </a:cubicBezTo>
                    <a:cubicBezTo>
                      <a:pt x="449" y="2151"/>
                      <a:pt x="449" y="2151"/>
                      <a:pt x="449" y="2151"/>
                    </a:cubicBezTo>
                    <a:cubicBezTo>
                      <a:pt x="449" y="2151"/>
                      <a:pt x="451" y="2134"/>
                      <a:pt x="439" y="2136"/>
                    </a:cubicBezTo>
                    <a:cubicBezTo>
                      <a:pt x="427" y="2139"/>
                      <a:pt x="417" y="2148"/>
                      <a:pt x="415" y="2126"/>
                    </a:cubicBezTo>
                    <a:cubicBezTo>
                      <a:pt x="412" y="2103"/>
                      <a:pt x="416" y="2084"/>
                      <a:pt x="416" y="2084"/>
                    </a:cubicBezTo>
                    <a:cubicBezTo>
                      <a:pt x="416" y="2084"/>
                      <a:pt x="423" y="2028"/>
                      <a:pt x="409" y="2034"/>
                    </a:cubicBezTo>
                    <a:cubicBezTo>
                      <a:pt x="396" y="2039"/>
                      <a:pt x="387" y="2044"/>
                      <a:pt x="393" y="2058"/>
                    </a:cubicBezTo>
                    <a:cubicBezTo>
                      <a:pt x="400" y="2071"/>
                      <a:pt x="392" y="2084"/>
                      <a:pt x="392" y="2084"/>
                    </a:cubicBezTo>
                    <a:cubicBezTo>
                      <a:pt x="400" y="2103"/>
                      <a:pt x="400" y="2103"/>
                      <a:pt x="400" y="2103"/>
                    </a:cubicBezTo>
                    <a:cubicBezTo>
                      <a:pt x="399" y="2114"/>
                      <a:pt x="399" y="2114"/>
                      <a:pt x="399" y="2114"/>
                    </a:cubicBezTo>
                    <a:cubicBezTo>
                      <a:pt x="399" y="2114"/>
                      <a:pt x="421" y="2126"/>
                      <a:pt x="393" y="2143"/>
                    </a:cubicBezTo>
                    <a:cubicBezTo>
                      <a:pt x="365" y="2160"/>
                      <a:pt x="348" y="2170"/>
                      <a:pt x="341" y="2166"/>
                    </a:cubicBezTo>
                    <a:cubicBezTo>
                      <a:pt x="335" y="2162"/>
                      <a:pt x="327" y="2182"/>
                      <a:pt x="327" y="2182"/>
                    </a:cubicBezTo>
                    <a:cubicBezTo>
                      <a:pt x="321" y="2206"/>
                      <a:pt x="321" y="2206"/>
                      <a:pt x="321" y="2206"/>
                    </a:cubicBezTo>
                    <a:cubicBezTo>
                      <a:pt x="321" y="2206"/>
                      <a:pt x="284" y="2259"/>
                      <a:pt x="276" y="2256"/>
                    </a:cubicBezTo>
                    <a:cubicBezTo>
                      <a:pt x="268" y="2254"/>
                      <a:pt x="259" y="2251"/>
                      <a:pt x="259" y="2251"/>
                    </a:cubicBezTo>
                    <a:cubicBezTo>
                      <a:pt x="228" y="2278"/>
                      <a:pt x="228" y="2278"/>
                      <a:pt x="228" y="2278"/>
                    </a:cubicBezTo>
                    <a:cubicBezTo>
                      <a:pt x="196" y="2286"/>
                      <a:pt x="196" y="2286"/>
                      <a:pt x="196" y="2286"/>
                    </a:cubicBezTo>
                    <a:cubicBezTo>
                      <a:pt x="163" y="2296"/>
                      <a:pt x="163" y="2296"/>
                      <a:pt x="163" y="2296"/>
                    </a:cubicBezTo>
                    <a:cubicBezTo>
                      <a:pt x="163" y="2296"/>
                      <a:pt x="148" y="2310"/>
                      <a:pt x="137" y="2299"/>
                    </a:cubicBezTo>
                    <a:cubicBezTo>
                      <a:pt x="127" y="2288"/>
                      <a:pt x="123" y="2263"/>
                      <a:pt x="123" y="2263"/>
                    </a:cubicBezTo>
                    <a:cubicBezTo>
                      <a:pt x="123" y="2263"/>
                      <a:pt x="109" y="2251"/>
                      <a:pt x="88" y="2247"/>
                    </a:cubicBezTo>
                    <a:cubicBezTo>
                      <a:pt x="67" y="2243"/>
                      <a:pt x="55" y="2240"/>
                      <a:pt x="48" y="2232"/>
                    </a:cubicBezTo>
                    <a:cubicBezTo>
                      <a:pt x="41" y="2224"/>
                      <a:pt x="33" y="2216"/>
                      <a:pt x="35" y="2206"/>
                    </a:cubicBezTo>
                    <a:cubicBezTo>
                      <a:pt x="36" y="2195"/>
                      <a:pt x="33" y="2175"/>
                      <a:pt x="49" y="2171"/>
                    </a:cubicBezTo>
                    <a:cubicBezTo>
                      <a:pt x="65" y="2167"/>
                      <a:pt x="84" y="2182"/>
                      <a:pt x="84" y="2182"/>
                    </a:cubicBezTo>
                    <a:cubicBezTo>
                      <a:pt x="88" y="2162"/>
                      <a:pt x="88" y="2162"/>
                      <a:pt x="88" y="2162"/>
                    </a:cubicBezTo>
                    <a:cubicBezTo>
                      <a:pt x="88" y="2162"/>
                      <a:pt x="81" y="2156"/>
                      <a:pt x="77" y="2150"/>
                    </a:cubicBezTo>
                    <a:cubicBezTo>
                      <a:pt x="73" y="2143"/>
                      <a:pt x="92" y="2111"/>
                      <a:pt x="93" y="2100"/>
                    </a:cubicBezTo>
                    <a:cubicBezTo>
                      <a:pt x="95" y="2090"/>
                      <a:pt x="95" y="2083"/>
                      <a:pt x="95" y="2083"/>
                    </a:cubicBezTo>
                    <a:cubicBezTo>
                      <a:pt x="95" y="2083"/>
                      <a:pt x="79" y="2094"/>
                      <a:pt x="72" y="2104"/>
                    </a:cubicBezTo>
                    <a:cubicBezTo>
                      <a:pt x="65" y="2115"/>
                      <a:pt x="52" y="2106"/>
                      <a:pt x="43" y="2116"/>
                    </a:cubicBezTo>
                    <a:cubicBezTo>
                      <a:pt x="33" y="2127"/>
                      <a:pt x="23" y="2143"/>
                      <a:pt x="17" y="2124"/>
                    </a:cubicBezTo>
                    <a:cubicBezTo>
                      <a:pt x="12" y="2106"/>
                      <a:pt x="16" y="2076"/>
                      <a:pt x="24" y="2076"/>
                    </a:cubicBezTo>
                    <a:cubicBezTo>
                      <a:pt x="32" y="2076"/>
                      <a:pt x="36" y="2062"/>
                      <a:pt x="43" y="2074"/>
                    </a:cubicBezTo>
                    <a:cubicBezTo>
                      <a:pt x="49" y="2086"/>
                      <a:pt x="45" y="2075"/>
                      <a:pt x="56" y="2072"/>
                    </a:cubicBezTo>
                    <a:cubicBezTo>
                      <a:pt x="67" y="2070"/>
                      <a:pt x="101" y="2047"/>
                      <a:pt x="88" y="2046"/>
                    </a:cubicBezTo>
                    <a:cubicBezTo>
                      <a:pt x="75" y="2044"/>
                      <a:pt x="61" y="2048"/>
                      <a:pt x="69" y="2039"/>
                    </a:cubicBezTo>
                    <a:cubicBezTo>
                      <a:pt x="77" y="2030"/>
                      <a:pt x="80" y="2024"/>
                      <a:pt x="85" y="2015"/>
                    </a:cubicBezTo>
                    <a:cubicBezTo>
                      <a:pt x="91" y="2006"/>
                      <a:pt x="76" y="2008"/>
                      <a:pt x="91" y="1992"/>
                    </a:cubicBezTo>
                    <a:cubicBezTo>
                      <a:pt x="105" y="1976"/>
                      <a:pt x="117" y="1936"/>
                      <a:pt x="123" y="1947"/>
                    </a:cubicBezTo>
                    <a:cubicBezTo>
                      <a:pt x="128" y="1958"/>
                      <a:pt x="139" y="1934"/>
                      <a:pt x="139" y="1934"/>
                    </a:cubicBezTo>
                    <a:cubicBezTo>
                      <a:pt x="139" y="1934"/>
                      <a:pt x="117" y="1920"/>
                      <a:pt x="111" y="1928"/>
                    </a:cubicBezTo>
                    <a:cubicBezTo>
                      <a:pt x="104" y="1936"/>
                      <a:pt x="95" y="1939"/>
                      <a:pt x="93" y="1948"/>
                    </a:cubicBezTo>
                    <a:cubicBezTo>
                      <a:pt x="92" y="1958"/>
                      <a:pt x="91" y="1962"/>
                      <a:pt x="88" y="1970"/>
                    </a:cubicBezTo>
                    <a:cubicBezTo>
                      <a:pt x="85" y="1978"/>
                      <a:pt x="96" y="1976"/>
                      <a:pt x="75" y="1991"/>
                    </a:cubicBezTo>
                    <a:cubicBezTo>
                      <a:pt x="53" y="2006"/>
                      <a:pt x="31" y="2003"/>
                      <a:pt x="29" y="1996"/>
                    </a:cubicBezTo>
                    <a:cubicBezTo>
                      <a:pt x="28" y="1990"/>
                      <a:pt x="40" y="1984"/>
                      <a:pt x="25" y="1986"/>
                    </a:cubicBezTo>
                    <a:cubicBezTo>
                      <a:pt x="11" y="1987"/>
                      <a:pt x="8" y="2006"/>
                      <a:pt x="7" y="1986"/>
                    </a:cubicBezTo>
                    <a:cubicBezTo>
                      <a:pt x="5" y="1966"/>
                      <a:pt x="19" y="1950"/>
                      <a:pt x="29" y="1958"/>
                    </a:cubicBezTo>
                    <a:cubicBezTo>
                      <a:pt x="40" y="1966"/>
                      <a:pt x="39" y="1958"/>
                      <a:pt x="47" y="1956"/>
                    </a:cubicBezTo>
                    <a:cubicBezTo>
                      <a:pt x="55" y="1955"/>
                      <a:pt x="59" y="1950"/>
                      <a:pt x="59" y="1950"/>
                    </a:cubicBezTo>
                    <a:cubicBezTo>
                      <a:pt x="59" y="1950"/>
                      <a:pt x="51" y="1938"/>
                      <a:pt x="49" y="1932"/>
                    </a:cubicBezTo>
                    <a:cubicBezTo>
                      <a:pt x="48" y="1927"/>
                      <a:pt x="41" y="1923"/>
                      <a:pt x="36" y="1928"/>
                    </a:cubicBezTo>
                    <a:cubicBezTo>
                      <a:pt x="31" y="1934"/>
                      <a:pt x="16" y="1932"/>
                      <a:pt x="16" y="1927"/>
                    </a:cubicBezTo>
                    <a:cubicBezTo>
                      <a:pt x="16" y="1922"/>
                      <a:pt x="28" y="1890"/>
                      <a:pt x="20" y="1888"/>
                    </a:cubicBezTo>
                    <a:cubicBezTo>
                      <a:pt x="12" y="1887"/>
                      <a:pt x="0" y="1887"/>
                      <a:pt x="4" y="1876"/>
                    </a:cubicBezTo>
                    <a:cubicBezTo>
                      <a:pt x="8" y="1866"/>
                      <a:pt x="12" y="1863"/>
                      <a:pt x="12" y="1863"/>
                    </a:cubicBezTo>
                    <a:cubicBezTo>
                      <a:pt x="39" y="1868"/>
                      <a:pt x="39" y="1868"/>
                      <a:pt x="39" y="1868"/>
                    </a:cubicBezTo>
                    <a:cubicBezTo>
                      <a:pt x="39" y="1868"/>
                      <a:pt x="59" y="1864"/>
                      <a:pt x="65" y="1864"/>
                    </a:cubicBezTo>
                    <a:cubicBezTo>
                      <a:pt x="72" y="1864"/>
                      <a:pt x="100" y="1866"/>
                      <a:pt x="111" y="1862"/>
                    </a:cubicBezTo>
                    <a:cubicBezTo>
                      <a:pt x="121" y="1858"/>
                      <a:pt x="127" y="1854"/>
                      <a:pt x="137" y="1870"/>
                    </a:cubicBezTo>
                    <a:cubicBezTo>
                      <a:pt x="148" y="1886"/>
                      <a:pt x="167" y="1887"/>
                      <a:pt x="167" y="1878"/>
                    </a:cubicBezTo>
                    <a:cubicBezTo>
                      <a:pt x="167" y="1868"/>
                      <a:pt x="144" y="1855"/>
                      <a:pt x="159" y="1851"/>
                    </a:cubicBezTo>
                    <a:cubicBezTo>
                      <a:pt x="173" y="1847"/>
                      <a:pt x="177" y="1852"/>
                      <a:pt x="185" y="1844"/>
                    </a:cubicBezTo>
                    <a:cubicBezTo>
                      <a:pt x="193" y="1836"/>
                      <a:pt x="168" y="1818"/>
                      <a:pt x="180" y="1800"/>
                    </a:cubicBezTo>
                    <a:cubicBezTo>
                      <a:pt x="180" y="1800"/>
                      <a:pt x="159" y="1808"/>
                      <a:pt x="163" y="1820"/>
                    </a:cubicBezTo>
                    <a:cubicBezTo>
                      <a:pt x="167" y="1832"/>
                      <a:pt x="152" y="1835"/>
                      <a:pt x="140" y="1836"/>
                    </a:cubicBezTo>
                    <a:cubicBezTo>
                      <a:pt x="128" y="1838"/>
                      <a:pt x="121" y="1846"/>
                      <a:pt x="116" y="1846"/>
                    </a:cubicBezTo>
                    <a:cubicBezTo>
                      <a:pt x="111" y="1846"/>
                      <a:pt x="113" y="1824"/>
                      <a:pt x="108" y="1824"/>
                    </a:cubicBezTo>
                    <a:cubicBezTo>
                      <a:pt x="103" y="1824"/>
                      <a:pt x="88" y="1840"/>
                      <a:pt x="71" y="1844"/>
                    </a:cubicBezTo>
                    <a:cubicBezTo>
                      <a:pt x="53" y="1848"/>
                      <a:pt x="56" y="1847"/>
                      <a:pt x="45" y="1848"/>
                    </a:cubicBezTo>
                    <a:cubicBezTo>
                      <a:pt x="35" y="1850"/>
                      <a:pt x="27" y="1850"/>
                      <a:pt x="27" y="1850"/>
                    </a:cubicBezTo>
                    <a:cubicBezTo>
                      <a:pt x="27" y="1850"/>
                      <a:pt x="13" y="1848"/>
                      <a:pt x="15" y="1836"/>
                    </a:cubicBezTo>
                    <a:cubicBezTo>
                      <a:pt x="16" y="1824"/>
                      <a:pt x="28" y="1819"/>
                      <a:pt x="33" y="1812"/>
                    </a:cubicBezTo>
                    <a:cubicBezTo>
                      <a:pt x="39" y="1806"/>
                      <a:pt x="29" y="1790"/>
                      <a:pt x="29" y="1790"/>
                    </a:cubicBezTo>
                    <a:cubicBezTo>
                      <a:pt x="8" y="1759"/>
                      <a:pt x="8" y="1759"/>
                      <a:pt x="8" y="1759"/>
                    </a:cubicBezTo>
                    <a:cubicBezTo>
                      <a:pt x="33" y="1739"/>
                      <a:pt x="33" y="1739"/>
                      <a:pt x="33" y="1739"/>
                    </a:cubicBezTo>
                    <a:cubicBezTo>
                      <a:pt x="33" y="1739"/>
                      <a:pt x="33" y="1742"/>
                      <a:pt x="44" y="1748"/>
                    </a:cubicBezTo>
                    <a:cubicBezTo>
                      <a:pt x="55" y="1755"/>
                      <a:pt x="61" y="1747"/>
                      <a:pt x="71" y="1746"/>
                    </a:cubicBezTo>
                    <a:cubicBezTo>
                      <a:pt x="80" y="1744"/>
                      <a:pt x="97" y="1748"/>
                      <a:pt x="97" y="1748"/>
                    </a:cubicBezTo>
                    <a:cubicBezTo>
                      <a:pt x="91" y="1718"/>
                      <a:pt x="91" y="1718"/>
                      <a:pt x="91" y="1718"/>
                    </a:cubicBezTo>
                    <a:cubicBezTo>
                      <a:pt x="79" y="1695"/>
                      <a:pt x="79" y="1695"/>
                      <a:pt x="79" y="1695"/>
                    </a:cubicBezTo>
                    <a:cubicBezTo>
                      <a:pt x="92" y="1675"/>
                      <a:pt x="92" y="1675"/>
                      <a:pt x="92" y="1675"/>
                    </a:cubicBezTo>
                    <a:cubicBezTo>
                      <a:pt x="92" y="1675"/>
                      <a:pt x="101" y="1695"/>
                      <a:pt x="109" y="1695"/>
                    </a:cubicBezTo>
                    <a:cubicBezTo>
                      <a:pt x="117" y="1695"/>
                      <a:pt x="109" y="1668"/>
                      <a:pt x="119" y="1663"/>
                    </a:cubicBezTo>
                    <a:cubicBezTo>
                      <a:pt x="128" y="1658"/>
                      <a:pt x="121" y="1646"/>
                      <a:pt x="132" y="1659"/>
                    </a:cubicBezTo>
                    <a:cubicBezTo>
                      <a:pt x="143" y="1672"/>
                      <a:pt x="127" y="1684"/>
                      <a:pt x="135" y="1694"/>
                    </a:cubicBezTo>
                    <a:cubicBezTo>
                      <a:pt x="143" y="1703"/>
                      <a:pt x="131" y="1703"/>
                      <a:pt x="153" y="1690"/>
                    </a:cubicBezTo>
                    <a:cubicBezTo>
                      <a:pt x="176" y="1676"/>
                      <a:pt x="173" y="1659"/>
                      <a:pt x="173" y="1659"/>
                    </a:cubicBezTo>
                    <a:cubicBezTo>
                      <a:pt x="173" y="1659"/>
                      <a:pt x="149" y="1626"/>
                      <a:pt x="141" y="1627"/>
                    </a:cubicBezTo>
                    <a:cubicBezTo>
                      <a:pt x="133" y="1628"/>
                      <a:pt x="133" y="1628"/>
                      <a:pt x="133" y="1628"/>
                    </a:cubicBezTo>
                    <a:cubicBezTo>
                      <a:pt x="133" y="1628"/>
                      <a:pt x="156" y="1607"/>
                      <a:pt x="165" y="1620"/>
                    </a:cubicBezTo>
                    <a:cubicBezTo>
                      <a:pt x="175" y="1634"/>
                      <a:pt x="185" y="1628"/>
                      <a:pt x="193" y="1624"/>
                    </a:cubicBezTo>
                    <a:cubicBezTo>
                      <a:pt x="201" y="1620"/>
                      <a:pt x="201" y="1610"/>
                      <a:pt x="201" y="1610"/>
                    </a:cubicBezTo>
                    <a:cubicBezTo>
                      <a:pt x="201" y="1610"/>
                      <a:pt x="195" y="1602"/>
                      <a:pt x="184" y="1603"/>
                    </a:cubicBezTo>
                    <a:cubicBezTo>
                      <a:pt x="173" y="1604"/>
                      <a:pt x="169" y="1592"/>
                      <a:pt x="165" y="1594"/>
                    </a:cubicBezTo>
                    <a:cubicBezTo>
                      <a:pt x="161" y="1595"/>
                      <a:pt x="152" y="1591"/>
                      <a:pt x="152" y="1591"/>
                    </a:cubicBezTo>
                    <a:cubicBezTo>
                      <a:pt x="152" y="1591"/>
                      <a:pt x="139" y="1574"/>
                      <a:pt x="149" y="1571"/>
                    </a:cubicBezTo>
                    <a:cubicBezTo>
                      <a:pt x="160" y="1568"/>
                      <a:pt x="167" y="1554"/>
                      <a:pt x="171" y="1560"/>
                    </a:cubicBezTo>
                    <a:cubicBezTo>
                      <a:pt x="175" y="1567"/>
                      <a:pt x="176" y="1566"/>
                      <a:pt x="185" y="1571"/>
                    </a:cubicBezTo>
                    <a:cubicBezTo>
                      <a:pt x="195" y="1576"/>
                      <a:pt x="204" y="1568"/>
                      <a:pt x="204" y="1568"/>
                    </a:cubicBezTo>
                    <a:cubicBezTo>
                      <a:pt x="204" y="1568"/>
                      <a:pt x="225" y="1572"/>
                      <a:pt x="227" y="1568"/>
                    </a:cubicBezTo>
                    <a:cubicBezTo>
                      <a:pt x="228" y="1564"/>
                      <a:pt x="216" y="1540"/>
                      <a:pt x="209" y="1546"/>
                    </a:cubicBezTo>
                    <a:cubicBezTo>
                      <a:pt x="203" y="1551"/>
                      <a:pt x="185" y="1544"/>
                      <a:pt x="185" y="1544"/>
                    </a:cubicBezTo>
                    <a:cubicBezTo>
                      <a:pt x="220" y="1526"/>
                      <a:pt x="220" y="1526"/>
                      <a:pt x="220" y="1526"/>
                    </a:cubicBezTo>
                    <a:cubicBezTo>
                      <a:pt x="220" y="1526"/>
                      <a:pt x="225" y="1511"/>
                      <a:pt x="232" y="1519"/>
                    </a:cubicBezTo>
                    <a:cubicBezTo>
                      <a:pt x="239" y="1527"/>
                      <a:pt x="232" y="1527"/>
                      <a:pt x="243" y="1524"/>
                    </a:cubicBezTo>
                    <a:cubicBezTo>
                      <a:pt x="253" y="1522"/>
                      <a:pt x="255" y="1522"/>
                      <a:pt x="256" y="1512"/>
                    </a:cubicBezTo>
                    <a:cubicBezTo>
                      <a:pt x="257" y="1503"/>
                      <a:pt x="252" y="1488"/>
                      <a:pt x="267" y="1495"/>
                    </a:cubicBezTo>
                    <a:cubicBezTo>
                      <a:pt x="281" y="1502"/>
                      <a:pt x="273" y="1491"/>
                      <a:pt x="284" y="1487"/>
                    </a:cubicBezTo>
                    <a:cubicBezTo>
                      <a:pt x="295" y="1483"/>
                      <a:pt x="303" y="1480"/>
                      <a:pt x="303" y="1480"/>
                    </a:cubicBezTo>
                    <a:cubicBezTo>
                      <a:pt x="303" y="1480"/>
                      <a:pt x="313" y="1502"/>
                      <a:pt x="319" y="1500"/>
                    </a:cubicBezTo>
                    <a:cubicBezTo>
                      <a:pt x="324" y="1499"/>
                      <a:pt x="323" y="1483"/>
                      <a:pt x="323" y="1483"/>
                    </a:cubicBezTo>
                    <a:cubicBezTo>
                      <a:pt x="328" y="1456"/>
                      <a:pt x="328" y="1456"/>
                      <a:pt x="328" y="1456"/>
                    </a:cubicBezTo>
                    <a:cubicBezTo>
                      <a:pt x="328" y="1456"/>
                      <a:pt x="323" y="1438"/>
                      <a:pt x="345" y="1446"/>
                    </a:cubicBezTo>
                    <a:cubicBezTo>
                      <a:pt x="368" y="1454"/>
                      <a:pt x="368" y="1460"/>
                      <a:pt x="368" y="1460"/>
                    </a:cubicBezTo>
                    <a:cubicBezTo>
                      <a:pt x="368" y="1460"/>
                      <a:pt x="365" y="1484"/>
                      <a:pt x="369" y="1491"/>
                    </a:cubicBezTo>
                    <a:cubicBezTo>
                      <a:pt x="373" y="1498"/>
                      <a:pt x="392" y="1483"/>
                      <a:pt x="392" y="1483"/>
                    </a:cubicBezTo>
                    <a:cubicBezTo>
                      <a:pt x="392" y="1483"/>
                      <a:pt x="407" y="1475"/>
                      <a:pt x="412" y="1464"/>
                    </a:cubicBezTo>
                    <a:cubicBezTo>
                      <a:pt x="417" y="1454"/>
                      <a:pt x="441" y="1430"/>
                      <a:pt x="452" y="1428"/>
                    </a:cubicBezTo>
                    <a:cubicBezTo>
                      <a:pt x="463" y="1427"/>
                      <a:pt x="467" y="1418"/>
                      <a:pt x="472" y="1426"/>
                    </a:cubicBezTo>
                    <a:cubicBezTo>
                      <a:pt x="477" y="1434"/>
                      <a:pt x="489" y="1434"/>
                      <a:pt x="487" y="1420"/>
                    </a:cubicBezTo>
                    <a:cubicBezTo>
                      <a:pt x="484" y="1407"/>
                      <a:pt x="471" y="1410"/>
                      <a:pt x="471" y="1399"/>
                    </a:cubicBezTo>
                    <a:cubicBezTo>
                      <a:pt x="471" y="1388"/>
                      <a:pt x="481" y="1380"/>
                      <a:pt x="473" y="1382"/>
                    </a:cubicBezTo>
                    <a:cubicBezTo>
                      <a:pt x="465" y="1383"/>
                      <a:pt x="441" y="1390"/>
                      <a:pt x="444" y="1400"/>
                    </a:cubicBezTo>
                    <a:cubicBezTo>
                      <a:pt x="447" y="1411"/>
                      <a:pt x="369" y="1440"/>
                      <a:pt x="371" y="1434"/>
                    </a:cubicBezTo>
                    <a:cubicBezTo>
                      <a:pt x="372" y="1427"/>
                      <a:pt x="384" y="1415"/>
                      <a:pt x="372" y="1419"/>
                    </a:cubicBezTo>
                    <a:cubicBezTo>
                      <a:pt x="360" y="1423"/>
                      <a:pt x="341" y="1427"/>
                      <a:pt x="347" y="1414"/>
                    </a:cubicBezTo>
                    <a:cubicBezTo>
                      <a:pt x="352" y="1400"/>
                      <a:pt x="372" y="1391"/>
                      <a:pt x="372" y="1391"/>
                    </a:cubicBezTo>
                    <a:cubicBezTo>
                      <a:pt x="384" y="1382"/>
                      <a:pt x="384" y="1382"/>
                      <a:pt x="384" y="1382"/>
                    </a:cubicBezTo>
                    <a:cubicBezTo>
                      <a:pt x="364" y="1375"/>
                      <a:pt x="364" y="1375"/>
                      <a:pt x="364" y="1375"/>
                    </a:cubicBezTo>
                    <a:cubicBezTo>
                      <a:pt x="364" y="1375"/>
                      <a:pt x="383" y="1358"/>
                      <a:pt x="388" y="1351"/>
                    </a:cubicBezTo>
                    <a:cubicBezTo>
                      <a:pt x="393" y="1344"/>
                      <a:pt x="412" y="1324"/>
                      <a:pt x="417" y="1320"/>
                    </a:cubicBezTo>
                    <a:cubicBezTo>
                      <a:pt x="423" y="1316"/>
                      <a:pt x="419" y="1307"/>
                      <a:pt x="424" y="1300"/>
                    </a:cubicBezTo>
                    <a:cubicBezTo>
                      <a:pt x="429" y="1294"/>
                      <a:pt x="429" y="1275"/>
                      <a:pt x="441" y="1280"/>
                    </a:cubicBezTo>
                    <a:cubicBezTo>
                      <a:pt x="453" y="1286"/>
                      <a:pt x="452" y="1304"/>
                      <a:pt x="463" y="1299"/>
                    </a:cubicBezTo>
                    <a:cubicBezTo>
                      <a:pt x="473" y="1294"/>
                      <a:pt x="469" y="1274"/>
                      <a:pt x="475" y="1270"/>
                    </a:cubicBezTo>
                    <a:cubicBezTo>
                      <a:pt x="480" y="1266"/>
                      <a:pt x="484" y="1240"/>
                      <a:pt x="476" y="1240"/>
                    </a:cubicBezTo>
                    <a:cubicBezTo>
                      <a:pt x="468" y="1240"/>
                      <a:pt x="463" y="1231"/>
                      <a:pt x="472" y="1223"/>
                    </a:cubicBezTo>
                    <a:cubicBezTo>
                      <a:pt x="481" y="1215"/>
                      <a:pt x="484" y="1175"/>
                      <a:pt x="495" y="1196"/>
                    </a:cubicBezTo>
                    <a:cubicBezTo>
                      <a:pt x="505" y="1218"/>
                      <a:pt x="497" y="1200"/>
                      <a:pt x="509" y="1192"/>
                    </a:cubicBezTo>
                    <a:cubicBezTo>
                      <a:pt x="521" y="1184"/>
                      <a:pt x="520" y="1190"/>
                      <a:pt x="529" y="1195"/>
                    </a:cubicBezTo>
                    <a:cubicBezTo>
                      <a:pt x="539" y="1200"/>
                      <a:pt x="535" y="1190"/>
                      <a:pt x="543" y="1182"/>
                    </a:cubicBezTo>
                    <a:cubicBezTo>
                      <a:pt x="551" y="1174"/>
                      <a:pt x="549" y="1163"/>
                      <a:pt x="549" y="1163"/>
                    </a:cubicBezTo>
                    <a:cubicBezTo>
                      <a:pt x="532" y="1154"/>
                      <a:pt x="532" y="1154"/>
                      <a:pt x="532" y="1154"/>
                    </a:cubicBezTo>
                    <a:cubicBezTo>
                      <a:pt x="532" y="1154"/>
                      <a:pt x="523" y="1118"/>
                      <a:pt x="540" y="1127"/>
                    </a:cubicBezTo>
                    <a:cubicBezTo>
                      <a:pt x="557" y="1136"/>
                      <a:pt x="561" y="1138"/>
                      <a:pt x="561" y="1126"/>
                    </a:cubicBezTo>
                    <a:cubicBezTo>
                      <a:pt x="561" y="1114"/>
                      <a:pt x="555" y="1107"/>
                      <a:pt x="553" y="1100"/>
                    </a:cubicBezTo>
                    <a:cubicBezTo>
                      <a:pt x="552" y="1094"/>
                      <a:pt x="541" y="1084"/>
                      <a:pt x="557" y="1079"/>
                    </a:cubicBezTo>
                    <a:cubicBezTo>
                      <a:pt x="573" y="1074"/>
                      <a:pt x="541" y="1078"/>
                      <a:pt x="563" y="1064"/>
                    </a:cubicBezTo>
                    <a:cubicBezTo>
                      <a:pt x="584" y="1051"/>
                      <a:pt x="559" y="1043"/>
                      <a:pt x="576" y="1034"/>
                    </a:cubicBezTo>
                    <a:cubicBezTo>
                      <a:pt x="593" y="1024"/>
                      <a:pt x="545" y="1020"/>
                      <a:pt x="577" y="1011"/>
                    </a:cubicBezTo>
                    <a:cubicBezTo>
                      <a:pt x="609" y="1002"/>
                      <a:pt x="601" y="979"/>
                      <a:pt x="613" y="995"/>
                    </a:cubicBezTo>
                    <a:cubicBezTo>
                      <a:pt x="625" y="1011"/>
                      <a:pt x="665" y="1003"/>
                      <a:pt x="653" y="992"/>
                    </a:cubicBezTo>
                    <a:cubicBezTo>
                      <a:pt x="641" y="982"/>
                      <a:pt x="624" y="982"/>
                      <a:pt x="617" y="972"/>
                    </a:cubicBezTo>
                    <a:cubicBezTo>
                      <a:pt x="611" y="963"/>
                      <a:pt x="597" y="943"/>
                      <a:pt x="613" y="932"/>
                    </a:cubicBezTo>
                    <a:cubicBezTo>
                      <a:pt x="629" y="922"/>
                      <a:pt x="620" y="914"/>
                      <a:pt x="633" y="904"/>
                    </a:cubicBezTo>
                    <a:cubicBezTo>
                      <a:pt x="647" y="895"/>
                      <a:pt x="624" y="890"/>
                      <a:pt x="641" y="876"/>
                    </a:cubicBezTo>
                    <a:cubicBezTo>
                      <a:pt x="659" y="863"/>
                      <a:pt x="653" y="850"/>
                      <a:pt x="665" y="850"/>
                    </a:cubicBezTo>
                    <a:cubicBezTo>
                      <a:pt x="677" y="850"/>
                      <a:pt x="689" y="846"/>
                      <a:pt x="697" y="836"/>
                    </a:cubicBezTo>
                    <a:cubicBezTo>
                      <a:pt x="705" y="827"/>
                      <a:pt x="689" y="822"/>
                      <a:pt x="708" y="818"/>
                    </a:cubicBezTo>
                    <a:cubicBezTo>
                      <a:pt x="727" y="814"/>
                      <a:pt x="731" y="815"/>
                      <a:pt x="735" y="823"/>
                    </a:cubicBezTo>
                    <a:cubicBezTo>
                      <a:pt x="739" y="831"/>
                      <a:pt x="737" y="824"/>
                      <a:pt x="748" y="822"/>
                    </a:cubicBezTo>
                    <a:cubicBezTo>
                      <a:pt x="759" y="819"/>
                      <a:pt x="756" y="804"/>
                      <a:pt x="756" y="804"/>
                    </a:cubicBezTo>
                    <a:cubicBezTo>
                      <a:pt x="724" y="791"/>
                      <a:pt x="724" y="791"/>
                      <a:pt x="724" y="791"/>
                    </a:cubicBezTo>
                    <a:cubicBezTo>
                      <a:pt x="709" y="775"/>
                      <a:pt x="709" y="775"/>
                      <a:pt x="709" y="775"/>
                    </a:cubicBezTo>
                    <a:cubicBezTo>
                      <a:pt x="709" y="775"/>
                      <a:pt x="712" y="751"/>
                      <a:pt x="728" y="754"/>
                    </a:cubicBezTo>
                    <a:cubicBezTo>
                      <a:pt x="744" y="756"/>
                      <a:pt x="748" y="755"/>
                      <a:pt x="748" y="755"/>
                    </a:cubicBezTo>
                    <a:cubicBezTo>
                      <a:pt x="771" y="759"/>
                      <a:pt x="771" y="759"/>
                      <a:pt x="771" y="759"/>
                    </a:cubicBezTo>
                    <a:cubicBezTo>
                      <a:pt x="771" y="759"/>
                      <a:pt x="792" y="738"/>
                      <a:pt x="784" y="739"/>
                    </a:cubicBezTo>
                    <a:cubicBezTo>
                      <a:pt x="776" y="740"/>
                      <a:pt x="757" y="742"/>
                      <a:pt x="763" y="730"/>
                    </a:cubicBezTo>
                    <a:cubicBezTo>
                      <a:pt x="768" y="718"/>
                      <a:pt x="772" y="702"/>
                      <a:pt x="779" y="696"/>
                    </a:cubicBezTo>
                    <a:cubicBezTo>
                      <a:pt x="785" y="691"/>
                      <a:pt x="751" y="692"/>
                      <a:pt x="775" y="676"/>
                    </a:cubicBezTo>
                    <a:cubicBezTo>
                      <a:pt x="799" y="660"/>
                      <a:pt x="779" y="638"/>
                      <a:pt x="797" y="644"/>
                    </a:cubicBezTo>
                    <a:cubicBezTo>
                      <a:pt x="816" y="651"/>
                      <a:pt x="811" y="651"/>
                      <a:pt x="819" y="663"/>
                    </a:cubicBezTo>
                    <a:cubicBezTo>
                      <a:pt x="827" y="675"/>
                      <a:pt x="827" y="676"/>
                      <a:pt x="837" y="670"/>
                    </a:cubicBezTo>
                    <a:cubicBezTo>
                      <a:pt x="848" y="663"/>
                      <a:pt x="845" y="644"/>
                      <a:pt x="845" y="644"/>
                    </a:cubicBezTo>
                    <a:cubicBezTo>
                      <a:pt x="845" y="644"/>
                      <a:pt x="839" y="616"/>
                      <a:pt x="833" y="616"/>
                    </a:cubicBezTo>
                    <a:cubicBezTo>
                      <a:pt x="828" y="616"/>
                      <a:pt x="811" y="602"/>
                      <a:pt x="823" y="599"/>
                    </a:cubicBezTo>
                    <a:cubicBezTo>
                      <a:pt x="835" y="596"/>
                      <a:pt x="851" y="572"/>
                      <a:pt x="860" y="584"/>
                    </a:cubicBezTo>
                    <a:cubicBezTo>
                      <a:pt x="869" y="596"/>
                      <a:pt x="855" y="576"/>
                      <a:pt x="869" y="591"/>
                    </a:cubicBezTo>
                    <a:cubicBezTo>
                      <a:pt x="884" y="606"/>
                      <a:pt x="879" y="600"/>
                      <a:pt x="892" y="596"/>
                    </a:cubicBezTo>
                    <a:cubicBezTo>
                      <a:pt x="905" y="592"/>
                      <a:pt x="909" y="580"/>
                      <a:pt x="911" y="570"/>
                    </a:cubicBezTo>
                    <a:cubicBezTo>
                      <a:pt x="912" y="559"/>
                      <a:pt x="911" y="535"/>
                      <a:pt x="897" y="551"/>
                    </a:cubicBezTo>
                    <a:cubicBezTo>
                      <a:pt x="884" y="567"/>
                      <a:pt x="879" y="560"/>
                      <a:pt x="869" y="562"/>
                    </a:cubicBezTo>
                    <a:cubicBezTo>
                      <a:pt x="860" y="563"/>
                      <a:pt x="857" y="542"/>
                      <a:pt x="851" y="547"/>
                    </a:cubicBezTo>
                    <a:cubicBezTo>
                      <a:pt x="844" y="552"/>
                      <a:pt x="836" y="534"/>
                      <a:pt x="857" y="527"/>
                    </a:cubicBezTo>
                    <a:cubicBezTo>
                      <a:pt x="879" y="520"/>
                      <a:pt x="837" y="532"/>
                      <a:pt x="881" y="496"/>
                    </a:cubicBezTo>
                    <a:cubicBezTo>
                      <a:pt x="925" y="460"/>
                      <a:pt x="917" y="454"/>
                      <a:pt x="924" y="455"/>
                    </a:cubicBezTo>
                    <a:cubicBezTo>
                      <a:pt x="931" y="456"/>
                      <a:pt x="931" y="448"/>
                      <a:pt x="941" y="443"/>
                    </a:cubicBezTo>
                    <a:cubicBezTo>
                      <a:pt x="952" y="438"/>
                      <a:pt x="949" y="427"/>
                      <a:pt x="952" y="422"/>
                    </a:cubicBezTo>
                    <a:cubicBezTo>
                      <a:pt x="955" y="416"/>
                      <a:pt x="955" y="410"/>
                      <a:pt x="955" y="400"/>
                    </a:cubicBezTo>
                    <a:cubicBezTo>
                      <a:pt x="955" y="391"/>
                      <a:pt x="960" y="378"/>
                      <a:pt x="963" y="372"/>
                    </a:cubicBezTo>
                    <a:cubicBezTo>
                      <a:pt x="965" y="367"/>
                      <a:pt x="967" y="354"/>
                      <a:pt x="967" y="354"/>
                    </a:cubicBezTo>
                    <a:cubicBezTo>
                      <a:pt x="967" y="354"/>
                      <a:pt x="972" y="375"/>
                      <a:pt x="979" y="383"/>
                    </a:cubicBezTo>
                    <a:cubicBezTo>
                      <a:pt x="985" y="391"/>
                      <a:pt x="988" y="370"/>
                      <a:pt x="992" y="386"/>
                    </a:cubicBezTo>
                    <a:cubicBezTo>
                      <a:pt x="996" y="402"/>
                      <a:pt x="996" y="399"/>
                      <a:pt x="1005" y="396"/>
                    </a:cubicBezTo>
                    <a:cubicBezTo>
                      <a:pt x="1015" y="394"/>
                      <a:pt x="1016" y="383"/>
                      <a:pt x="1016" y="383"/>
                    </a:cubicBezTo>
                    <a:cubicBezTo>
                      <a:pt x="1016" y="383"/>
                      <a:pt x="1000" y="351"/>
                      <a:pt x="1011" y="355"/>
                    </a:cubicBezTo>
                    <a:cubicBezTo>
                      <a:pt x="1021" y="359"/>
                      <a:pt x="1029" y="358"/>
                      <a:pt x="1029" y="374"/>
                    </a:cubicBezTo>
                    <a:cubicBezTo>
                      <a:pt x="1029" y="390"/>
                      <a:pt x="1037" y="374"/>
                      <a:pt x="1041" y="395"/>
                    </a:cubicBezTo>
                    <a:cubicBezTo>
                      <a:pt x="1045" y="416"/>
                      <a:pt x="1055" y="411"/>
                      <a:pt x="1059" y="419"/>
                    </a:cubicBezTo>
                    <a:cubicBezTo>
                      <a:pt x="1063" y="427"/>
                      <a:pt x="1075" y="419"/>
                      <a:pt x="1073" y="411"/>
                    </a:cubicBezTo>
                    <a:cubicBezTo>
                      <a:pt x="1072" y="403"/>
                      <a:pt x="1064" y="382"/>
                      <a:pt x="1057" y="374"/>
                    </a:cubicBezTo>
                    <a:cubicBezTo>
                      <a:pt x="1051" y="366"/>
                      <a:pt x="1041" y="347"/>
                      <a:pt x="1044" y="340"/>
                    </a:cubicBezTo>
                    <a:cubicBezTo>
                      <a:pt x="1047" y="334"/>
                      <a:pt x="1035" y="316"/>
                      <a:pt x="1049" y="315"/>
                    </a:cubicBezTo>
                    <a:cubicBezTo>
                      <a:pt x="1064" y="314"/>
                      <a:pt x="1071" y="310"/>
                      <a:pt x="1071" y="310"/>
                    </a:cubicBezTo>
                    <a:cubicBezTo>
                      <a:pt x="1071" y="310"/>
                      <a:pt x="1077" y="340"/>
                      <a:pt x="1080" y="352"/>
                    </a:cubicBezTo>
                    <a:cubicBezTo>
                      <a:pt x="1083" y="364"/>
                      <a:pt x="1096" y="338"/>
                      <a:pt x="1096" y="331"/>
                    </a:cubicBezTo>
                    <a:cubicBezTo>
                      <a:pt x="1096" y="324"/>
                      <a:pt x="1089" y="307"/>
                      <a:pt x="1096" y="307"/>
                    </a:cubicBezTo>
                    <a:cubicBezTo>
                      <a:pt x="1103" y="307"/>
                      <a:pt x="1097" y="294"/>
                      <a:pt x="1103" y="291"/>
                    </a:cubicBezTo>
                    <a:cubicBezTo>
                      <a:pt x="1108" y="288"/>
                      <a:pt x="1121" y="268"/>
                      <a:pt x="1125" y="278"/>
                    </a:cubicBezTo>
                    <a:cubicBezTo>
                      <a:pt x="1129" y="287"/>
                      <a:pt x="1121" y="315"/>
                      <a:pt x="1119" y="319"/>
                    </a:cubicBezTo>
                    <a:cubicBezTo>
                      <a:pt x="1116" y="323"/>
                      <a:pt x="1113" y="331"/>
                      <a:pt x="1113" y="331"/>
                    </a:cubicBezTo>
                    <a:cubicBezTo>
                      <a:pt x="1113" y="331"/>
                      <a:pt x="1109" y="384"/>
                      <a:pt x="1121" y="379"/>
                    </a:cubicBezTo>
                    <a:cubicBezTo>
                      <a:pt x="1133" y="374"/>
                      <a:pt x="1127" y="360"/>
                      <a:pt x="1137" y="356"/>
                    </a:cubicBezTo>
                    <a:cubicBezTo>
                      <a:pt x="1148" y="352"/>
                      <a:pt x="1119" y="351"/>
                      <a:pt x="1139" y="334"/>
                    </a:cubicBezTo>
                    <a:cubicBezTo>
                      <a:pt x="1159" y="316"/>
                      <a:pt x="1153" y="308"/>
                      <a:pt x="1160" y="300"/>
                    </a:cubicBezTo>
                    <a:cubicBezTo>
                      <a:pt x="1167" y="292"/>
                      <a:pt x="1148" y="283"/>
                      <a:pt x="1164" y="279"/>
                    </a:cubicBezTo>
                    <a:cubicBezTo>
                      <a:pt x="1180" y="275"/>
                      <a:pt x="1164" y="299"/>
                      <a:pt x="1183" y="287"/>
                    </a:cubicBezTo>
                    <a:cubicBezTo>
                      <a:pt x="1201" y="275"/>
                      <a:pt x="1187" y="263"/>
                      <a:pt x="1191" y="258"/>
                    </a:cubicBezTo>
                    <a:cubicBezTo>
                      <a:pt x="1195" y="252"/>
                      <a:pt x="1217" y="278"/>
                      <a:pt x="1220" y="283"/>
                    </a:cubicBezTo>
                    <a:cubicBezTo>
                      <a:pt x="1223" y="288"/>
                      <a:pt x="1224" y="276"/>
                      <a:pt x="1233" y="286"/>
                    </a:cubicBezTo>
                    <a:cubicBezTo>
                      <a:pt x="1243" y="295"/>
                      <a:pt x="1241" y="310"/>
                      <a:pt x="1248" y="314"/>
                    </a:cubicBezTo>
                    <a:cubicBezTo>
                      <a:pt x="1255" y="318"/>
                      <a:pt x="1263" y="294"/>
                      <a:pt x="1256" y="280"/>
                    </a:cubicBezTo>
                    <a:cubicBezTo>
                      <a:pt x="1249" y="267"/>
                      <a:pt x="1257" y="255"/>
                      <a:pt x="1257" y="255"/>
                    </a:cubicBezTo>
                    <a:cubicBezTo>
                      <a:pt x="1257" y="255"/>
                      <a:pt x="1249" y="240"/>
                      <a:pt x="1244" y="239"/>
                    </a:cubicBezTo>
                    <a:cubicBezTo>
                      <a:pt x="1239" y="238"/>
                      <a:pt x="1235" y="215"/>
                      <a:pt x="1235" y="215"/>
                    </a:cubicBezTo>
                    <a:cubicBezTo>
                      <a:pt x="1251" y="190"/>
                      <a:pt x="1251" y="190"/>
                      <a:pt x="1251" y="190"/>
                    </a:cubicBezTo>
                    <a:cubicBezTo>
                      <a:pt x="1265" y="208"/>
                      <a:pt x="1265" y="208"/>
                      <a:pt x="1265" y="208"/>
                    </a:cubicBezTo>
                    <a:cubicBezTo>
                      <a:pt x="1265" y="208"/>
                      <a:pt x="1263" y="242"/>
                      <a:pt x="1275" y="236"/>
                    </a:cubicBezTo>
                    <a:cubicBezTo>
                      <a:pt x="1287" y="231"/>
                      <a:pt x="1288" y="231"/>
                      <a:pt x="1291" y="219"/>
                    </a:cubicBezTo>
                    <a:cubicBezTo>
                      <a:pt x="1293" y="207"/>
                      <a:pt x="1305" y="206"/>
                      <a:pt x="1305" y="206"/>
                    </a:cubicBezTo>
                    <a:cubicBezTo>
                      <a:pt x="1305" y="206"/>
                      <a:pt x="1293" y="219"/>
                      <a:pt x="1311" y="218"/>
                    </a:cubicBezTo>
                    <a:cubicBezTo>
                      <a:pt x="1328" y="216"/>
                      <a:pt x="1335" y="208"/>
                      <a:pt x="1329" y="223"/>
                    </a:cubicBezTo>
                    <a:cubicBezTo>
                      <a:pt x="1324" y="238"/>
                      <a:pt x="1316" y="235"/>
                      <a:pt x="1321" y="248"/>
                    </a:cubicBezTo>
                    <a:cubicBezTo>
                      <a:pt x="1327" y="262"/>
                      <a:pt x="1327" y="267"/>
                      <a:pt x="1337" y="262"/>
                    </a:cubicBezTo>
                    <a:cubicBezTo>
                      <a:pt x="1348" y="256"/>
                      <a:pt x="1353" y="232"/>
                      <a:pt x="1351" y="216"/>
                    </a:cubicBezTo>
                    <a:cubicBezTo>
                      <a:pt x="1348" y="200"/>
                      <a:pt x="1343" y="207"/>
                      <a:pt x="1356" y="198"/>
                    </a:cubicBezTo>
                    <a:cubicBezTo>
                      <a:pt x="1369" y="188"/>
                      <a:pt x="1372" y="186"/>
                      <a:pt x="1379" y="174"/>
                    </a:cubicBezTo>
                    <a:cubicBezTo>
                      <a:pt x="1385" y="162"/>
                      <a:pt x="1381" y="163"/>
                      <a:pt x="1388" y="152"/>
                    </a:cubicBezTo>
                    <a:cubicBezTo>
                      <a:pt x="1395" y="142"/>
                      <a:pt x="1409" y="148"/>
                      <a:pt x="1409" y="148"/>
                    </a:cubicBezTo>
                    <a:cubicBezTo>
                      <a:pt x="1409" y="148"/>
                      <a:pt x="1413" y="152"/>
                      <a:pt x="1424" y="155"/>
                    </a:cubicBezTo>
                    <a:cubicBezTo>
                      <a:pt x="1435" y="158"/>
                      <a:pt x="1441" y="136"/>
                      <a:pt x="1433" y="123"/>
                    </a:cubicBezTo>
                    <a:cubicBezTo>
                      <a:pt x="1425" y="110"/>
                      <a:pt x="1453" y="80"/>
                      <a:pt x="1439" y="76"/>
                    </a:cubicBezTo>
                    <a:cubicBezTo>
                      <a:pt x="1424" y="72"/>
                      <a:pt x="1427" y="59"/>
                      <a:pt x="1433" y="54"/>
                    </a:cubicBezTo>
                    <a:cubicBezTo>
                      <a:pt x="1440" y="48"/>
                      <a:pt x="1440" y="32"/>
                      <a:pt x="1440" y="32"/>
                    </a:cubicBezTo>
                    <a:cubicBezTo>
                      <a:pt x="1463" y="39"/>
                      <a:pt x="1463" y="39"/>
                      <a:pt x="1463" y="39"/>
                    </a:cubicBezTo>
                    <a:cubicBezTo>
                      <a:pt x="1476" y="52"/>
                      <a:pt x="1476" y="52"/>
                      <a:pt x="1476" y="52"/>
                    </a:cubicBezTo>
                    <a:cubicBezTo>
                      <a:pt x="1476" y="52"/>
                      <a:pt x="1480" y="50"/>
                      <a:pt x="1480" y="66"/>
                    </a:cubicBezTo>
                    <a:cubicBezTo>
                      <a:pt x="1480" y="82"/>
                      <a:pt x="1488" y="68"/>
                      <a:pt x="1492" y="70"/>
                    </a:cubicBezTo>
                    <a:cubicBezTo>
                      <a:pt x="1496" y="71"/>
                      <a:pt x="1484" y="56"/>
                      <a:pt x="1504" y="63"/>
                    </a:cubicBezTo>
                    <a:cubicBezTo>
                      <a:pt x="1524" y="70"/>
                      <a:pt x="1524" y="79"/>
                      <a:pt x="1513" y="88"/>
                    </a:cubicBezTo>
                    <a:cubicBezTo>
                      <a:pt x="1503" y="98"/>
                      <a:pt x="1485" y="120"/>
                      <a:pt x="1487" y="131"/>
                    </a:cubicBezTo>
                    <a:cubicBezTo>
                      <a:pt x="1488" y="142"/>
                      <a:pt x="1489" y="154"/>
                      <a:pt x="1483" y="168"/>
                    </a:cubicBezTo>
                    <a:cubicBezTo>
                      <a:pt x="1476" y="183"/>
                      <a:pt x="1473" y="184"/>
                      <a:pt x="1477" y="194"/>
                    </a:cubicBezTo>
                    <a:cubicBezTo>
                      <a:pt x="1481" y="203"/>
                      <a:pt x="1467" y="206"/>
                      <a:pt x="1467" y="215"/>
                    </a:cubicBezTo>
                    <a:cubicBezTo>
                      <a:pt x="1467" y="224"/>
                      <a:pt x="1485" y="224"/>
                      <a:pt x="1485" y="224"/>
                    </a:cubicBezTo>
                    <a:cubicBezTo>
                      <a:pt x="1501" y="194"/>
                      <a:pt x="1501" y="194"/>
                      <a:pt x="1501" y="194"/>
                    </a:cubicBezTo>
                    <a:cubicBezTo>
                      <a:pt x="1501" y="194"/>
                      <a:pt x="1500" y="190"/>
                      <a:pt x="1501" y="176"/>
                    </a:cubicBezTo>
                    <a:cubicBezTo>
                      <a:pt x="1503" y="163"/>
                      <a:pt x="1524" y="151"/>
                      <a:pt x="1524" y="151"/>
                    </a:cubicBezTo>
                    <a:cubicBezTo>
                      <a:pt x="1524" y="151"/>
                      <a:pt x="1528" y="142"/>
                      <a:pt x="1535" y="128"/>
                    </a:cubicBezTo>
                    <a:cubicBezTo>
                      <a:pt x="1541" y="115"/>
                      <a:pt x="1541" y="127"/>
                      <a:pt x="1547" y="108"/>
                    </a:cubicBezTo>
                    <a:cubicBezTo>
                      <a:pt x="1552" y="90"/>
                      <a:pt x="1573" y="84"/>
                      <a:pt x="1573" y="74"/>
                    </a:cubicBezTo>
                    <a:cubicBezTo>
                      <a:pt x="1573" y="63"/>
                      <a:pt x="1577" y="55"/>
                      <a:pt x="1583" y="52"/>
                    </a:cubicBezTo>
                    <a:cubicBezTo>
                      <a:pt x="1588" y="50"/>
                      <a:pt x="1596" y="34"/>
                      <a:pt x="1597" y="60"/>
                    </a:cubicBezTo>
                    <a:cubicBezTo>
                      <a:pt x="1599" y="87"/>
                      <a:pt x="1603" y="83"/>
                      <a:pt x="1591" y="99"/>
                    </a:cubicBezTo>
                    <a:cubicBezTo>
                      <a:pt x="1579" y="115"/>
                      <a:pt x="1557" y="116"/>
                      <a:pt x="1575" y="119"/>
                    </a:cubicBezTo>
                    <a:cubicBezTo>
                      <a:pt x="1592" y="122"/>
                      <a:pt x="1604" y="116"/>
                      <a:pt x="1600" y="126"/>
                    </a:cubicBezTo>
                    <a:cubicBezTo>
                      <a:pt x="1596" y="135"/>
                      <a:pt x="1571" y="143"/>
                      <a:pt x="1585" y="152"/>
                    </a:cubicBezTo>
                    <a:cubicBezTo>
                      <a:pt x="1600" y="162"/>
                      <a:pt x="1603" y="150"/>
                      <a:pt x="1611" y="148"/>
                    </a:cubicBezTo>
                    <a:cubicBezTo>
                      <a:pt x="1619" y="147"/>
                      <a:pt x="1625" y="134"/>
                      <a:pt x="1625" y="134"/>
                    </a:cubicBezTo>
                    <a:cubicBezTo>
                      <a:pt x="1627" y="111"/>
                      <a:pt x="1627" y="111"/>
                      <a:pt x="1627" y="111"/>
                    </a:cubicBezTo>
                    <a:cubicBezTo>
                      <a:pt x="1627" y="111"/>
                      <a:pt x="1629" y="86"/>
                      <a:pt x="1635" y="88"/>
                    </a:cubicBezTo>
                    <a:cubicBezTo>
                      <a:pt x="1640" y="91"/>
                      <a:pt x="1637" y="86"/>
                      <a:pt x="1641" y="80"/>
                    </a:cubicBezTo>
                    <a:cubicBezTo>
                      <a:pt x="1645" y="75"/>
                      <a:pt x="1660" y="62"/>
                      <a:pt x="1657" y="55"/>
                    </a:cubicBezTo>
                    <a:cubicBezTo>
                      <a:pt x="1655" y="48"/>
                      <a:pt x="1639" y="44"/>
                      <a:pt x="1651" y="35"/>
                    </a:cubicBezTo>
                    <a:cubicBezTo>
                      <a:pt x="1663" y="26"/>
                      <a:pt x="1663" y="19"/>
                      <a:pt x="1671" y="19"/>
                    </a:cubicBezTo>
                    <a:cubicBezTo>
                      <a:pt x="1679" y="19"/>
                      <a:pt x="1655" y="0"/>
                      <a:pt x="1673" y="4"/>
                    </a:cubicBezTo>
                    <a:cubicBezTo>
                      <a:pt x="1692" y="8"/>
                      <a:pt x="1679" y="15"/>
                      <a:pt x="1689" y="15"/>
                    </a:cubicBezTo>
                    <a:cubicBezTo>
                      <a:pt x="1700" y="15"/>
                      <a:pt x="1691" y="4"/>
                      <a:pt x="1703" y="10"/>
                    </a:cubicBezTo>
                    <a:cubicBezTo>
                      <a:pt x="1715" y="15"/>
                      <a:pt x="1711" y="30"/>
                      <a:pt x="1712" y="36"/>
                    </a:cubicBezTo>
                    <a:cubicBezTo>
                      <a:pt x="1713" y="43"/>
                      <a:pt x="1720" y="40"/>
                      <a:pt x="1720" y="40"/>
                    </a:cubicBezTo>
                    <a:cubicBezTo>
                      <a:pt x="1732" y="48"/>
                      <a:pt x="1732" y="48"/>
                      <a:pt x="1732" y="48"/>
                    </a:cubicBezTo>
                    <a:cubicBezTo>
                      <a:pt x="1724" y="67"/>
                      <a:pt x="1724" y="67"/>
                      <a:pt x="1724" y="67"/>
                    </a:cubicBezTo>
                    <a:cubicBezTo>
                      <a:pt x="1724" y="67"/>
                      <a:pt x="1696" y="70"/>
                      <a:pt x="1689" y="74"/>
                    </a:cubicBezTo>
                    <a:cubicBezTo>
                      <a:pt x="1683" y="78"/>
                      <a:pt x="1657" y="94"/>
                      <a:pt x="1675" y="95"/>
                    </a:cubicBezTo>
                    <a:cubicBezTo>
                      <a:pt x="1692" y="96"/>
                      <a:pt x="1704" y="96"/>
                      <a:pt x="1704" y="96"/>
                    </a:cubicBezTo>
                    <a:cubicBezTo>
                      <a:pt x="1675" y="120"/>
                      <a:pt x="1675" y="120"/>
                      <a:pt x="1675" y="120"/>
                    </a:cubicBezTo>
                    <a:cubicBezTo>
                      <a:pt x="1675" y="120"/>
                      <a:pt x="1685" y="150"/>
                      <a:pt x="1693" y="150"/>
                    </a:cubicBezTo>
                    <a:cubicBezTo>
                      <a:pt x="1701" y="150"/>
                      <a:pt x="1704" y="187"/>
                      <a:pt x="1707" y="190"/>
                    </a:cubicBezTo>
                    <a:cubicBezTo>
                      <a:pt x="1709" y="192"/>
                      <a:pt x="1725" y="154"/>
                      <a:pt x="1731" y="147"/>
                    </a:cubicBezTo>
                    <a:cubicBezTo>
                      <a:pt x="1736" y="140"/>
                      <a:pt x="1716" y="144"/>
                      <a:pt x="1720" y="130"/>
                    </a:cubicBezTo>
                    <a:cubicBezTo>
                      <a:pt x="1724" y="115"/>
                      <a:pt x="1732" y="102"/>
                      <a:pt x="1744" y="104"/>
                    </a:cubicBezTo>
                    <a:cubicBezTo>
                      <a:pt x="1756" y="107"/>
                      <a:pt x="1733" y="90"/>
                      <a:pt x="1751" y="82"/>
                    </a:cubicBezTo>
                    <a:cubicBezTo>
                      <a:pt x="1768" y="74"/>
                      <a:pt x="1741" y="43"/>
                      <a:pt x="1763" y="62"/>
                    </a:cubicBezTo>
                    <a:cubicBezTo>
                      <a:pt x="1784" y="80"/>
                      <a:pt x="1768" y="63"/>
                      <a:pt x="1785" y="94"/>
                    </a:cubicBezTo>
                    <a:cubicBezTo>
                      <a:pt x="1803" y="124"/>
                      <a:pt x="1820" y="114"/>
                      <a:pt x="1827" y="111"/>
                    </a:cubicBezTo>
                    <a:cubicBezTo>
                      <a:pt x="1833" y="108"/>
                      <a:pt x="1836" y="88"/>
                      <a:pt x="1844" y="95"/>
                    </a:cubicBezTo>
                    <a:cubicBezTo>
                      <a:pt x="1852" y="102"/>
                      <a:pt x="1855" y="95"/>
                      <a:pt x="1855" y="95"/>
                    </a:cubicBezTo>
                    <a:cubicBezTo>
                      <a:pt x="1855" y="95"/>
                      <a:pt x="1841" y="134"/>
                      <a:pt x="1848" y="140"/>
                    </a:cubicBezTo>
                    <a:cubicBezTo>
                      <a:pt x="1855" y="147"/>
                      <a:pt x="1859" y="140"/>
                      <a:pt x="1873" y="135"/>
                    </a:cubicBezTo>
                    <a:cubicBezTo>
                      <a:pt x="1888" y="130"/>
                      <a:pt x="1893" y="138"/>
                      <a:pt x="1896" y="148"/>
                    </a:cubicBezTo>
                    <a:cubicBezTo>
                      <a:pt x="1899" y="159"/>
                      <a:pt x="1920" y="154"/>
                      <a:pt x="1913" y="170"/>
                    </a:cubicBezTo>
                    <a:cubicBezTo>
                      <a:pt x="1907" y="186"/>
                      <a:pt x="1899" y="199"/>
                      <a:pt x="1899" y="199"/>
                    </a:cubicBezTo>
                    <a:cubicBezTo>
                      <a:pt x="1899" y="199"/>
                      <a:pt x="1883" y="179"/>
                      <a:pt x="1869" y="202"/>
                    </a:cubicBezTo>
                    <a:cubicBezTo>
                      <a:pt x="1856" y="224"/>
                      <a:pt x="1837" y="218"/>
                      <a:pt x="1837" y="218"/>
                    </a:cubicBezTo>
                    <a:cubicBezTo>
                      <a:pt x="1837" y="218"/>
                      <a:pt x="1827" y="187"/>
                      <a:pt x="1813" y="203"/>
                    </a:cubicBezTo>
                    <a:cubicBezTo>
                      <a:pt x="1800" y="219"/>
                      <a:pt x="1803" y="218"/>
                      <a:pt x="1789" y="210"/>
                    </a:cubicBezTo>
                    <a:cubicBezTo>
                      <a:pt x="1776" y="202"/>
                      <a:pt x="1787" y="179"/>
                      <a:pt x="1775" y="196"/>
                    </a:cubicBezTo>
                    <a:cubicBezTo>
                      <a:pt x="1763" y="214"/>
                      <a:pt x="1760" y="202"/>
                      <a:pt x="1752" y="207"/>
                    </a:cubicBezTo>
                    <a:cubicBezTo>
                      <a:pt x="1744" y="212"/>
                      <a:pt x="1725" y="200"/>
                      <a:pt x="1756" y="223"/>
                    </a:cubicBezTo>
                    <a:cubicBezTo>
                      <a:pt x="1787" y="246"/>
                      <a:pt x="1788" y="251"/>
                      <a:pt x="1788" y="251"/>
                    </a:cubicBezTo>
                    <a:cubicBezTo>
                      <a:pt x="1804" y="263"/>
                      <a:pt x="1804" y="263"/>
                      <a:pt x="1804" y="263"/>
                    </a:cubicBezTo>
                    <a:cubicBezTo>
                      <a:pt x="1804" y="263"/>
                      <a:pt x="1833" y="267"/>
                      <a:pt x="1824" y="275"/>
                    </a:cubicBezTo>
                    <a:cubicBezTo>
                      <a:pt x="1815" y="283"/>
                      <a:pt x="1845" y="295"/>
                      <a:pt x="1845" y="295"/>
                    </a:cubicBezTo>
                    <a:cubicBezTo>
                      <a:pt x="1845" y="295"/>
                      <a:pt x="1809" y="312"/>
                      <a:pt x="1825" y="318"/>
                    </a:cubicBezTo>
                    <a:cubicBezTo>
                      <a:pt x="1841" y="323"/>
                      <a:pt x="1828" y="350"/>
                      <a:pt x="1840" y="352"/>
                    </a:cubicBezTo>
                    <a:cubicBezTo>
                      <a:pt x="1852" y="355"/>
                      <a:pt x="1859" y="338"/>
                      <a:pt x="1859" y="338"/>
                    </a:cubicBezTo>
                    <a:cubicBezTo>
                      <a:pt x="1859" y="338"/>
                      <a:pt x="1829" y="295"/>
                      <a:pt x="1856" y="300"/>
                    </a:cubicBezTo>
                    <a:cubicBezTo>
                      <a:pt x="1883" y="306"/>
                      <a:pt x="1864" y="294"/>
                      <a:pt x="1876" y="291"/>
                    </a:cubicBezTo>
                    <a:cubicBezTo>
                      <a:pt x="1887" y="289"/>
                      <a:pt x="1886" y="294"/>
                      <a:pt x="1895" y="300"/>
                    </a:cubicBezTo>
                    <a:cubicBezTo>
                      <a:pt x="1899" y="303"/>
                      <a:pt x="1899" y="303"/>
                      <a:pt x="1899" y="303"/>
                    </a:cubicBezTo>
                    <a:lnTo>
                      <a:pt x="1898" y="305"/>
                    </a:lnTo>
                    <a:close/>
                  </a:path>
                </a:pathLst>
              </a:custGeom>
              <a:grpFill/>
              <a:ln w="4763" cap="flat">
                <a:solidFill>
                  <a:schemeClr val="bg1"/>
                </a:solidFill>
                <a:prstDash val="solid"/>
                <a:miter lim="800000"/>
                <a:headEnd/>
                <a:tailEnd/>
              </a:ln>
            </p:spPr>
            <p:txBody>
              <a:bodyPr/>
              <a:lstStyle/>
              <a:p>
                <a:endParaRPr lang="fr-FR"/>
              </a:p>
            </p:txBody>
          </p:sp>
          <p:sp>
            <p:nvSpPr>
              <p:cNvPr id="60" name="Freeform 188">
                <a:extLst>
                  <a:ext uri="{FF2B5EF4-FFF2-40B4-BE49-F238E27FC236}">
                    <a16:creationId xmlns:a16="http://schemas.microsoft.com/office/drawing/2014/main" id="{934B7C25-5640-0A3B-DCD2-27954BFADCDF}"/>
                  </a:ext>
                </a:extLst>
              </p:cNvPr>
              <p:cNvSpPr>
                <a:spLocks/>
              </p:cNvSpPr>
              <p:nvPr/>
            </p:nvSpPr>
            <p:spPr bwMode="auto">
              <a:xfrm>
                <a:off x="2559016" y="6270625"/>
                <a:ext cx="57150" cy="50800"/>
              </a:xfrm>
              <a:custGeom>
                <a:avLst/>
                <a:gdLst>
                  <a:gd name="T0" fmla="*/ 29 w 54"/>
                  <a:gd name="T1" fmla="*/ 0 h 48"/>
                  <a:gd name="T2" fmla="*/ 21 w 54"/>
                  <a:gd name="T3" fmla="*/ 22 h 48"/>
                  <a:gd name="T4" fmla="*/ 12 w 54"/>
                  <a:gd name="T5" fmla="*/ 28 h 48"/>
                  <a:gd name="T6" fmla="*/ 46 w 54"/>
                  <a:gd name="T7" fmla="*/ 44 h 48"/>
                  <a:gd name="T8" fmla="*/ 54 w 54"/>
                  <a:gd name="T9" fmla="*/ 30 h 48"/>
                  <a:gd name="T10" fmla="*/ 44 w 54"/>
                  <a:gd name="T11" fmla="*/ 12 h 48"/>
                  <a:gd name="T12" fmla="*/ 29 w 5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9" y="0"/>
                    </a:moveTo>
                    <a:cubicBezTo>
                      <a:pt x="22" y="11"/>
                      <a:pt x="30" y="16"/>
                      <a:pt x="21" y="22"/>
                    </a:cubicBezTo>
                    <a:cubicBezTo>
                      <a:pt x="12" y="28"/>
                      <a:pt x="0" y="16"/>
                      <a:pt x="12" y="28"/>
                    </a:cubicBezTo>
                    <a:cubicBezTo>
                      <a:pt x="24" y="40"/>
                      <a:pt x="40" y="48"/>
                      <a:pt x="46" y="44"/>
                    </a:cubicBezTo>
                    <a:cubicBezTo>
                      <a:pt x="52" y="40"/>
                      <a:pt x="54" y="37"/>
                      <a:pt x="54" y="30"/>
                    </a:cubicBezTo>
                    <a:cubicBezTo>
                      <a:pt x="54" y="23"/>
                      <a:pt x="48" y="12"/>
                      <a:pt x="44" y="12"/>
                    </a:cubicBezTo>
                    <a:cubicBezTo>
                      <a:pt x="40" y="12"/>
                      <a:pt x="29" y="0"/>
                      <a:pt x="29" y="0"/>
                    </a:cubicBezTo>
                    <a:close/>
                  </a:path>
                </a:pathLst>
              </a:custGeom>
              <a:grpFill/>
              <a:ln w="4763" cap="flat">
                <a:solidFill>
                  <a:schemeClr val="bg1"/>
                </a:solidFill>
                <a:prstDash val="solid"/>
                <a:miter lim="800000"/>
                <a:headEnd/>
                <a:tailEnd/>
              </a:ln>
            </p:spPr>
            <p:txBody>
              <a:bodyPr/>
              <a:lstStyle/>
              <a:p>
                <a:endParaRPr lang="fr-FR"/>
              </a:p>
            </p:txBody>
          </p:sp>
          <p:sp>
            <p:nvSpPr>
              <p:cNvPr id="61" name="Freeform 189">
                <a:extLst>
                  <a:ext uri="{FF2B5EF4-FFF2-40B4-BE49-F238E27FC236}">
                    <a16:creationId xmlns:a16="http://schemas.microsoft.com/office/drawing/2014/main" id="{6FDEAB71-6D61-97B7-3134-B71D81E4B540}"/>
                  </a:ext>
                </a:extLst>
              </p:cNvPr>
              <p:cNvSpPr>
                <a:spLocks/>
              </p:cNvSpPr>
              <p:nvPr/>
            </p:nvSpPr>
            <p:spPr bwMode="auto">
              <a:xfrm>
                <a:off x="2582829" y="6238875"/>
                <a:ext cx="28575" cy="28575"/>
              </a:xfrm>
              <a:custGeom>
                <a:avLst/>
                <a:gdLst>
                  <a:gd name="T0" fmla="*/ 8 w 27"/>
                  <a:gd name="T1" fmla="*/ 0 h 28"/>
                  <a:gd name="T2" fmla="*/ 11 w 27"/>
                  <a:gd name="T3" fmla="*/ 17 h 28"/>
                  <a:gd name="T4" fmla="*/ 26 w 27"/>
                  <a:gd name="T5" fmla="*/ 23 h 28"/>
                  <a:gd name="T6" fmla="*/ 26 w 27"/>
                  <a:gd name="T7" fmla="*/ 6 h 28"/>
                  <a:gd name="T8" fmla="*/ 8 w 27"/>
                  <a:gd name="T9" fmla="*/ 0 h 28"/>
                </a:gdLst>
                <a:ahLst/>
                <a:cxnLst>
                  <a:cxn ang="0">
                    <a:pos x="T0" y="T1"/>
                  </a:cxn>
                  <a:cxn ang="0">
                    <a:pos x="T2" y="T3"/>
                  </a:cxn>
                  <a:cxn ang="0">
                    <a:pos x="T4" y="T5"/>
                  </a:cxn>
                  <a:cxn ang="0">
                    <a:pos x="T6" y="T7"/>
                  </a:cxn>
                  <a:cxn ang="0">
                    <a:pos x="T8" y="T9"/>
                  </a:cxn>
                </a:cxnLst>
                <a:rect l="0" t="0" r="r" b="b"/>
                <a:pathLst>
                  <a:path w="27" h="28">
                    <a:moveTo>
                      <a:pt x="8" y="0"/>
                    </a:moveTo>
                    <a:cubicBezTo>
                      <a:pt x="7" y="4"/>
                      <a:pt x="0" y="10"/>
                      <a:pt x="11" y="17"/>
                    </a:cubicBezTo>
                    <a:cubicBezTo>
                      <a:pt x="22" y="24"/>
                      <a:pt x="25" y="28"/>
                      <a:pt x="26" y="23"/>
                    </a:cubicBezTo>
                    <a:cubicBezTo>
                      <a:pt x="27" y="18"/>
                      <a:pt x="26" y="9"/>
                      <a:pt x="26" y="6"/>
                    </a:cubicBezTo>
                    <a:cubicBezTo>
                      <a:pt x="26" y="3"/>
                      <a:pt x="8" y="0"/>
                      <a:pt x="8" y="0"/>
                    </a:cubicBezTo>
                    <a:close/>
                  </a:path>
                </a:pathLst>
              </a:custGeom>
              <a:grpFill/>
              <a:ln w="4763" cap="flat">
                <a:solidFill>
                  <a:schemeClr val="bg1"/>
                </a:solidFill>
                <a:prstDash val="solid"/>
                <a:miter lim="800000"/>
                <a:headEnd/>
                <a:tailEnd/>
              </a:ln>
            </p:spPr>
            <p:txBody>
              <a:bodyPr/>
              <a:lstStyle/>
              <a:p>
                <a:endParaRPr lang="fr-FR"/>
              </a:p>
            </p:txBody>
          </p:sp>
          <p:sp>
            <p:nvSpPr>
              <p:cNvPr id="62" name="Freeform 190">
                <a:extLst>
                  <a:ext uri="{FF2B5EF4-FFF2-40B4-BE49-F238E27FC236}">
                    <a16:creationId xmlns:a16="http://schemas.microsoft.com/office/drawing/2014/main" id="{11D4CB21-2A55-7BEF-63E6-A466EC1EB78B}"/>
                  </a:ext>
                </a:extLst>
              </p:cNvPr>
              <p:cNvSpPr>
                <a:spLocks/>
              </p:cNvSpPr>
              <p:nvPr/>
            </p:nvSpPr>
            <p:spPr bwMode="auto">
              <a:xfrm>
                <a:off x="1947829" y="6289675"/>
                <a:ext cx="257175" cy="161925"/>
              </a:xfrm>
              <a:custGeom>
                <a:avLst/>
                <a:gdLst>
                  <a:gd name="T0" fmla="*/ 236 w 243"/>
                  <a:gd name="T1" fmla="*/ 11 h 153"/>
                  <a:gd name="T2" fmla="*/ 211 w 243"/>
                  <a:gd name="T3" fmla="*/ 14 h 153"/>
                  <a:gd name="T4" fmla="*/ 170 w 243"/>
                  <a:gd name="T5" fmla="*/ 22 h 153"/>
                  <a:gd name="T6" fmla="*/ 128 w 243"/>
                  <a:gd name="T7" fmla="*/ 32 h 153"/>
                  <a:gd name="T8" fmla="*/ 95 w 243"/>
                  <a:gd name="T9" fmla="*/ 24 h 153"/>
                  <a:gd name="T10" fmla="*/ 63 w 243"/>
                  <a:gd name="T11" fmla="*/ 11 h 153"/>
                  <a:gd name="T12" fmla="*/ 38 w 243"/>
                  <a:gd name="T13" fmla="*/ 27 h 153"/>
                  <a:gd name="T14" fmla="*/ 11 w 243"/>
                  <a:gd name="T15" fmla="*/ 48 h 153"/>
                  <a:gd name="T16" fmla="*/ 45 w 243"/>
                  <a:gd name="T17" fmla="*/ 62 h 153"/>
                  <a:gd name="T18" fmla="*/ 82 w 243"/>
                  <a:gd name="T19" fmla="*/ 87 h 153"/>
                  <a:gd name="T20" fmla="*/ 117 w 243"/>
                  <a:gd name="T21" fmla="*/ 119 h 153"/>
                  <a:gd name="T22" fmla="*/ 146 w 243"/>
                  <a:gd name="T23" fmla="*/ 114 h 153"/>
                  <a:gd name="T24" fmla="*/ 167 w 243"/>
                  <a:gd name="T25" fmla="*/ 137 h 153"/>
                  <a:gd name="T26" fmla="*/ 197 w 243"/>
                  <a:gd name="T27" fmla="*/ 151 h 153"/>
                  <a:gd name="T28" fmla="*/ 220 w 243"/>
                  <a:gd name="T29" fmla="*/ 132 h 153"/>
                  <a:gd name="T30" fmla="*/ 223 w 243"/>
                  <a:gd name="T31" fmla="*/ 98 h 153"/>
                  <a:gd name="T32" fmla="*/ 209 w 243"/>
                  <a:gd name="T33" fmla="*/ 77 h 153"/>
                  <a:gd name="T34" fmla="*/ 236 w 243"/>
                  <a:gd name="T35" fmla="*/ 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53">
                    <a:moveTo>
                      <a:pt x="236" y="11"/>
                    </a:moveTo>
                    <a:cubicBezTo>
                      <a:pt x="231" y="3"/>
                      <a:pt x="224" y="6"/>
                      <a:pt x="211" y="14"/>
                    </a:cubicBezTo>
                    <a:cubicBezTo>
                      <a:pt x="198" y="21"/>
                      <a:pt x="180" y="20"/>
                      <a:pt x="170" y="22"/>
                    </a:cubicBezTo>
                    <a:cubicBezTo>
                      <a:pt x="160" y="25"/>
                      <a:pt x="137" y="34"/>
                      <a:pt x="128" y="32"/>
                    </a:cubicBezTo>
                    <a:cubicBezTo>
                      <a:pt x="119" y="31"/>
                      <a:pt x="107" y="32"/>
                      <a:pt x="95" y="24"/>
                    </a:cubicBezTo>
                    <a:cubicBezTo>
                      <a:pt x="82" y="16"/>
                      <a:pt x="70" y="0"/>
                      <a:pt x="63" y="11"/>
                    </a:cubicBezTo>
                    <a:cubicBezTo>
                      <a:pt x="55" y="21"/>
                      <a:pt x="38" y="27"/>
                      <a:pt x="38" y="27"/>
                    </a:cubicBezTo>
                    <a:cubicBezTo>
                      <a:pt x="38" y="27"/>
                      <a:pt x="0" y="36"/>
                      <a:pt x="11" y="48"/>
                    </a:cubicBezTo>
                    <a:cubicBezTo>
                      <a:pt x="22" y="60"/>
                      <a:pt x="23" y="52"/>
                      <a:pt x="45" y="62"/>
                    </a:cubicBezTo>
                    <a:cubicBezTo>
                      <a:pt x="68" y="72"/>
                      <a:pt x="68" y="69"/>
                      <a:pt x="82" y="87"/>
                    </a:cubicBezTo>
                    <a:cubicBezTo>
                      <a:pt x="96" y="104"/>
                      <a:pt x="101" y="114"/>
                      <a:pt x="117" y="119"/>
                    </a:cubicBezTo>
                    <a:cubicBezTo>
                      <a:pt x="133" y="125"/>
                      <a:pt x="136" y="105"/>
                      <a:pt x="146" y="114"/>
                    </a:cubicBezTo>
                    <a:cubicBezTo>
                      <a:pt x="156" y="124"/>
                      <a:pt x="151" y="127"/>
                      <a:pt x="167" y="137"/>
                    </a:cubicBezTo>
                    <a:cubicBezTo>
                      <a:pt x="184" y="147"/>
                      <a:pt x="181" y="150"/>
                      <a:pt x="197" y="151"/>
                    </a:cubicBezTo>
                    <a:cubicBezTo>
                      <a:pt x="213" y="153"/>
                      <a:pt x="220" y="144"/>
                      <a:pt x="220" y="132"/>
                    </a:cubicBezTo>
                    <a:cubicBezTo>
                      <a:pt x="220" y="120"/>
                      <a:pt x="229" y="106"/>
                      <a:pt x="223" y="98"/>
                    </a:cubicBezTo>
                    <a:cubicBezTo>
                      <a:pt x="217" y="91"/>
                      <a:pt x="202" y="88"/>
                      <a:pt x="209" y="77"/>
                    </a:cubicBezTo>
                    <a:cubicBezTo>
                      <a:pt x="217" y="65"/>
                      <a:pt x="243" y="21"/>
                      <a:pt x="236" y="11"/>
                    </a:cubicBezTo>
                    <a:close/>
                  </a:path>
                </a:pathLst>
              </a:custGeom>
              <a:grpFill/>
              <a:ln w="4763" cap="flat">
                <a:solidFill>
                  <a:schemeClr val="bg1"/>
                </a:solidFill>
                <a:prstDash val="solid"/>
                <a:miter lim="800000"/>
                <a:headEnd/>
                <a:tailEnd/>
              </a:ln>
            </p:spPr>
            <p:txBody>
              <a:bodyPr/>
              <a:lstStyle/>
              <a:p>
                <a:endParaRPr lang="fr-FR"/>
              </a:p>
            </p:txBody>
          </p:sp>
          <p:sp>
            <p:nvSpPr>
              <p:cNvPr id="63" name="Freeform 191">
                <a:extLst>
                  <a:ext uri="{FF2B5EF4-FFF2-40B4-BE49-F238E27FC236}">
                    <a16:creationId xmlns:a16="http://schemas.microsoft.com/office/drawing/2014/main" id="{395F2D5A-5145-819A-1016-5298AF082661}"/>
                  </a:ext>
                </a:extLst>
              </p:cNvPr>
              <p:cNvSpPr>
                <a:spLocks/>
              </p:cNvSpPr>
              <p:nvPr/>
            </p:nvSpPr>
            <p:spPr bwMode="auto">
              <a:xfrm>
                <a:off x="1657316" y="5808663"/>
                <a:ext cx="79375" cy="174625"/>
              </a:xfrm>
              <a:custGeom>
                <a:avLst/>
                <a:gdLst>
                  <a:gd name="T0" fmla="*/ 62 w 75"/>
                  <a:gd name="T1" fmla="*/ 0 h 166"/>
                  <a:gd name="T2" fmla="*/ 52 w 75"/>
                  <a:gd name="T3" fmla="*/ 15 h 166"/>
                  <a:gd name="T4" fmla="*/ 51 w 75"/>
                  <a:gd name="T5" fmla="*/ 34 h 166"/>
                  <a:gd name="T6" fmla="*/ 32 w 75"/>
                  <a:gd name="T7" fmla="*/ 34 h 166"/>
                  <a:gd name="T8" fmla="*/ 12 w 75"/>
                  <a:gd name="T9" fmla="*/ 57 h 166"/>
                  <a:gd name="T10" fmla="*/ 1 w 75"/>
                  <a:gd name="T11" fmla="*/ 67 h 166"/>
                  <a:gd name="T12" fmla="*/ 9 w 75"/>
                  <a:gd name="T13" fmla="*/ 91 h 166"/>
                  <a:gd name="T14" fmla="*/ 13 w 75"/>
                  <a:gd name="T15" fmla="*/ 111 h 166"/>
                  <a:gd name="T16" fmla="*/ 16 w 75"/>
                  <a:gd name="T17" fmla="*/ 137 h 166"/>
                  <a:gd name="T18" fmla="*/ 23 w 75"/>
                  <a:gd name="T19" fmla="*/ 142 h 166"/>
                  <a:gd name="T20" fmla="*/ 31 w 75"/>
                  <a:gd name="T21" fmla="*/ 162 h 166"/>
                  <a:gd name="T22" fmla="*/ 48 w 75"/>
                  <a:gd name="T23" fmla="*/ 162 h 166"/>
                  <a:gd name="T24" fmla="*/ 73 w 75"/>
                  <a:gd name="T25" fmla="*/ 91 h 166"/>
                  <a:gd name="T26" fmla="*/ 67 w 75"/>
                  <a:gd name="T27" fmla="*/ 47 h 166"/>
                  <a:gd name="T28" fmla="*/ 62 w 75"/>
                  <a:gd name="T2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6">
                    <a:moveTo>
                      <a:pt x="62" y="0"/>
                    </a:moveTo>
                    <a:cubicBezTo>
                      <a:pt x="54" y="0"/>
                      <a:pt x="49" y="8"/>
                      <a:pt x="52" y="15"/>
                    </a:cubicBezTo>
                    <a:cubicBezTo>
                      <a:pt x="54" y="21"/>
                      <a:pt x="58" y="37"/>
                      <a:pt x="51" y="34"/>
                    </a:cubicBezTo>
                    <a:cubicBezTo>
                      <a:pt x="43" y="32"/>
                      <a:pt x="38" y="23"/>
                      <a:pt x="32" y="34"/>
                    </a:cubicBezTo>
                    <a:cubicBezTo>
                      <a:pt x="26" y="46"/>
                      <a:pt x="17" y="53"/>
                      <a:pt x="12" y="57"/>
                    </a:cubicBezTo>
                    <a:cubicBezTo>
                      <a:pt x="7" y="60"/>
                      <a:pt x="0" y="56"/>
                      <a:pt x="1" y="67"/>
                    </a:cubicBezTo>
                    <a:cubicBezTo>
                      <a:pt x="2" y="78"/>
                      <a:pt x="5" y="89"/>
                      <a:pt x="9" y="91"/>
                    </a:cubicBezTo>
                    <a:cubicBezTo>
                      <a:pt x="12" y="94"/>
                      <a:pt x="16" y="100"/>
                      <a:pt x="13" y="111"/>
                    </a:cubicBezTo>
                    <a:cubicBezTo>
                      <a:pt x="11" y="122"/>
                      <a:pt x="9" y="132"/>
                      <a:pt x="16" y="137"/>
                    </a:cubicBezTo>
                    <a:cubicBezTo>
                      <a:pt x="23" y="142"/>
                      <a:pt x="23" y="131"/>
                      <a:pt x="23" y="142"/>
                    </a:cubicBezTo>
                    <a:cubicBezTo>
                      <a:pt x="23" y="153"/>
                      <a:pt x="23" y="158"/>
                      <a:pt x="31" y="162"/>
                    </a:cubicBezTo>
                    <a:cubicBezTo>
                      <a:pt x="38" y="166"/>
                      <a:pt x="44" y="166"/>
                      <a:pt x="48" y="162"/>
                    </a:cubicBezTo>
                    <a:cubicBezTo>
                      <a:pt x="52" y="158"/>
                      <a:pt x="70" y="108"/>
                      <a:pt x="73" y="91"/>
                    </a:cubicBezTo>
                    <a:cubicBezTo>
                      <a:pt x="75" y="75"/>
                      <a:pt x="73" y="54"/>
                      <a:pt x="67" y="47"/>
                    </a:cubicBezTo>
                    <a:cubicBezTo>
                      <a:pt x="61" y="39"/>
                      <a:pt x="62" y="0"/>
                      <a:pt x="62" y="0"/>
                    </a:cubicBezTo>
                    <a:close/>
                  </a:path>
                </a:pathLst>
              </a:custGeom>
              <a:solidFill>
                <a:srgbClr val="92D050"/>
              </a:solidFill>
              <a:ln w="4763" cap="flat">
                <a:solidFill>
                  <a:schemeClr val="bg1"/>
                </a:solidFill>
                <a:prstDash val="solid"/>
                <a:miter lim="800000"/>
                <a:headEnd/>
                <a:tailEnd/>
              </a:ln>
            </p:spPr>
            <p:txBody>
              <a:bodyPr/>
              <a:lstStyle/>
              <a:p>
                <a:endParaRPr lang="fr-FR"/>
              </a:p>
            </p:txBody>
          </p:sp>
          <p:sp>
            <p:nvSpPr>
              <p:cNvPr id="64" name="Freeform 192">
                <a:extLst>
                  <a:ext uri="{FF2B5EF4-FFF2-40B4-BE49-F238E27FC236}">
                    <a16:creationId xmlns:a16="http://schemas.microsoft.com/office/drawing/2014/main" id="{E5CF53E6-8E20-907C-7328-BEF8B6C5AFE2}"/>
                  </a:ext>
                </a:extLst>
              </p:cNvPr>
              <p:cNvSpPr>
                <a:spLocks/>
              </p:cNvSpPr>
              <p:nvPr/>
            </p:nvSpPr>
            <p:spPr bwMode="auto">
              <a:xfrm>
                <a:off x="1609691" y="6008688"/>
                <a:ext cx="146050" cy="230187"/>
              </a:xfrm>
              <a:custGeom>
                <a:avLst/>
                <a:gdLst>
                  <a:gd name="T0" fmla="*/ 89 w 138"/>
                  <a:gd name="T1" fmla="*/ 2 h 217"/>
                  <a:gd name="T2" fmla="*/ 75 w 138"/>
                  <a:gd name="T3" fmla="*/ 13 h 217"/>
                  <a:gd name="T4" fmla="*/ 45 w 138"/>
                  <a:gd name="T5" fmla="*/ 28 h 217"/>
                  <a:gd name="T6" fmla="*/ 25 w 138"/>
                  <a:gd name="T7" fmla="*/ 20 h 217"/>
                  <a:gd name="T8" fmla="*/ 21 w 138"/>
                  <a:gd name="T9" fmla="*/ 5 h 217"/>
                  <a:gd name="T10" fmla="*/ 11 w 138"/>
                  <a:gd name="T11" fmla="*/ 37 h 217"/>
                  <a:gd name="T12" fmla="*/ 25 w 138"/>
                  <a:gd name="T13" fmla="*/ 60 h 217"/>
                  <a:gd name="T14" fmla="*/ 40 w 138"/>
                  <a:gd name="T15" fmla="*/ 98 h 217"/>
                  <a:gd name="T16" fmla="*/ 29 w 138"/>
                  <a:gd name="T17" fmla="*/ 158 h 217"/>
                  <a:gd name="T18" fmla="*/ 25 w 138"/>
                  <a:gd name="T19" fmla="*/ 171 h 217"/>
                  <a:gd name="T20" fmla="*/ 41 w 138"/>
                  <a:gd name="T21" fmla="*/ 206 h 217"/>
                  <a:gd name="T22" fmla="*/ 63 w 138"/>
                  <a:gd name="T23" fmla="*/ 208 h 217"/>
                  <a:gd name="T24" fmla="*/ 106 w 138"/>
                  <a:gd name="T25" fmla="*/ 180 h 217"/>
                  <a:gd name="T26" fmla="*/ 114 w 138"/>
                  <a:gd name="T27" fmla="*/ 195 h 217"/>
                  <a:gd name="T28" fmla="*/ 127 w 138"/>
                  <a:gd name="T29" fmla="*/ 165 h 217"/>
                  <a:gd name="T30" fmla="*/ 128 w 138"/>
                  <a:gd name="T31" fmla="*/ 119 h 217"/>
                  <a:gd name="T32" fmla="*/ 132 w 138"/>
                  <a:gd name="T33" fmla="*/ 89 h 217"/>
                  <a:gd name="T34" fmla="*/ 135 w 138"/>
                  <a:gd name="T35" fmla="*/ 60 h 217"/>
                  <a:gd name="T36" fmla="*/ 129 w 138"/>
                  <a:gd name="T37" fmla="*/ 32 h 217"/>
                  <a:gd name="T38" fmla="*/ 118 w 138"/>
                  <a:gd name="T39" fmla="*/ 8 h 217"/>
                  <a:gd name="T40" fmla="*/ 89 w 138"/>
                  <a:gd name="T41"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217">
                    <a:moveTo>
                      <a:pt x="89" y="2"/>
                    </a:moveTo>
                    <a:cubicBezTo>
                      <a:pt x="85" y="0"/>
                      <a:pt x="82" y="6"/>
                      <a:pt x="75" y="13"/>
                    </a:cubicBezTo>
                    <a:cubicBezTo>
                      <a:pt x="67" y="19"/>
                      <a:pt x="54" y="30"/>
                      <a:pt x="45" y="28"/>
                    </a:cubicBezTo>
                    <a:cubicBezTo>
                      <a:pt x="36" y="25"/>
                      <a:pt x="25" y="26"/>
                      <a:pt x="25" y="20"/>
                    </a:cubicBezTo>
                    <a:cubicBezTo>
                      <a:pt x="25" y="14"/>
                      <a:pt x="25" y="2"/>
                      <a:pt x="21" y="5"/>
                    </a:cubicBezTo>
                    <a:cubicBezTo>
                      <a:pt x="18" y="9"/>
                      <a:pt x="0" y="28"/>
                      <a:pt x="11" y="37"/>
                    </a:cubicBezTo>
                    <a:cubicBezTo>
                      <a:pt x="23" y="47"/>
                      <a:pt x="20" y="51"/>
                      <a:pt x="25" y="60"/>
                    </a:cubicBezTo>
                    <a:cubicBezTo>
                      <a:pt x="30" y="68"/>
                      <a:pt x="37" y="86"/>
                      <a:pt x="40" y="98"/>
                    </a:cubicBezTo>
                    <a:cubicBezTo>
                      <a:pt x="42" y="111"/>
                      <a:pt x="31" y="150"/>
                      <a:pt x="29" y="158"/>
                    </a:cubicBezTo>
                    <a:cubicBezTo>
                      <a:pt x="26" y="165"/>
                      <a:pt x="13" y="163"/>
                      <a:pt x="25" y="171"/>
                    </a:cubicBezTo>
                    <a:cubicBezTo>
                      <a:pt x="37" y="180"/>
                      <a:pt x="35" y="195"/>
                      <a:pt x="41" y="206"/>
                    </a:cubicBezTo>
                    <a:cubicBezTo>
                      <a:pt x="47" y="217"/>
                      <a:pt x="51" y="206"/>
                      <a:pt x="63" y="208"/>
                    </a:cubicBezTo>
                    <a:cubicBezTo>
                      <a:pt x="76" y="211"/>
                      <a:pt x="103" y="174"/>
                      <a:pt x="106" y="180"/>
                    </a:cubicBezTo>
                    <a:cubicBezTo>
                      <a:pt x="108" y="186"/>
                      <a:pt x="106" y="201"/>
                      <a:pt x="114" y="195"/>
                    </a:cubicBezTo>
                    <a:cubicBezTo>
                      <a:pt x="123" y="189"/>
                      <a:pt x="129" y="181"/>
                      <a:pt x="127" y="165"/>
                    </a:cubicBezTo>
                    <a:cubicBezTo>
                      <a:pt x="124" y="149"/>
                      <a:pt x="123" y="130"/>
                      <a:pt x="128" y="119"/>
                    </a:cubicBezTo>
                    <a:cubicBezTo>
                      <a:pt x="133" y="108"/>
                      <a:pt x="138" y="97"/>
                      <a:pt x="132" y="89"/>
                    </a:cubicBezTo>
                    <a:cubicBezTo>
                      <a:pt x="125" y="82"/>
                      <a:pt x="135" y="65"/>
                      <a:pt x="135" y="60"/>
                    </a:cubicBezTo>
                    <a:cubicBezTo>
                      <a:pt x="135" y="55"/>
                      <a:pt x="134" y="42"/>
                      <a:pt x="129" y="32"/>
                    </a:cubicBezTo>
                    <a:cubicBezTo>
                      <a:pt x="124" y="23"/>
                      <a:pt x="119" y="13"/>
                      <a:pt x="118" y="8"/>
                    </a:cubicBezTo>
                    <a:cubicBezTo>
                      <a:pt x="117" y="3"/>
                      <a:pt x="89" y="2"/>
                      <a:pt x="89" y="2"/>
                    </a:cubicBezTo>
                    <a:close/>
                  </a:path>
                </a:pathLst>
              </a:custGeom>
              <a:solidFill>
                <a:srgbClr val="00B050"/>
              </a:solidFill>
              <a:ln w="4763" cap="flat">
                <a:solidFill>
                  <a:schemeClr val="bg1"/>
                </a:solidFill>
                <a:prstDash val="solid"/>
                <a:miter lim="800000"/>
                <a:headEnd/>
                <a:tailEnd/>
              </a:ln>
            </p:spPr>
            <p:txBody>
              <a:bodyPr/>
              <a:lstStyle/>
              <a:p>
                <a:endParaRPr lang="fr-FR"/>
              </a:p>
            </p:txBody>
          </p:sp>
          <p:sp>
            <p:nvSpPr>
              <p:cNvPr id="65" name="Freeform 193">
                <a:extLst>
                  <a:ext uri="{FF2B5EF4-FFF2-40B4-BE49-F238E27FC236}">
                    <a16:creationId xmlns:a16="http://schemas.microsoft.com/office/drawing/2014/main" id="{D31880AC-0F37-CAE5-E948-2430CAD7FDA3}"/>
                  </a:ext>
                </a:extLst>
              </p:cNvPr>
              <p:cNvSpPr>
                <a:spLocks/>
              </p:cNvSpPr>
              <p:nvPr/>
            </p:nvSpPr>
            <p:spPr bwMode="auto">
              <a:xfrm>
                <a:off x="1166779" y="6118225"/>
                <a:ext cx="96837" cy="76200"/>
              </a:xfrm>
              <a:custGeom>
                <a:avLst/>
                <a:gdLst>
                  <a:gd name="T0" fmla="*/ 53 w 91"/>
                  <a:gd name="T1" fmla="*/ 4 h 73"/>
                  <a:gd name="T2" fmla="*/ 18 w 91"/>
                  <a:gd name="T3" fmla="*/ 20 h 73"/>
                  <a:gd name="T4" fmla="*/ 16 w 91"/>
                  <a:gd name="T5" fmla="*/ 48 h 73"/>
                  <a:gd name="T6" fmla="*/ 48 w 91"/>
                  <a:gd name="T7" fmla="*/ 55 h 73"/>
                  <a:gd name="T8" fmla="*/ 86 w 91"/>
                  <a:gd name="T9" fmla="*/ 42 h 73"/>
                  <a:gd name="T10" fmla="*/ 74 w 91"/>
                  <a:gd name="T11" fmla="*/ 19 h 73"/>
                  <a:gd name="T12" fmla="*/ 73 w 91"/>
                  <a:gd name="T13" fmla="*/ 1 h 73"/>
                  <a:gd name="T14" fmla="*/ 53 w 91"/>
                  <a:gd name="T15" fmla="*/ 4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3">
                    <a:moveTo>
                      <a:pt x="53" y="4"/>
                    </a:moveTo>
                    <a:cubicBezTo>
                      <a:pt x="42" y="10"/>
                      <a:pt x="22" y="12"/>
                      <a:pt x="18" y="20"/>
                    </a:cubicBezTo>
                    <a:cubicBezTo>
                      <a:pt x="14" y="27"/>
                      <a:pt x="0" y="43"/>
                      <a:pt x="16" y="48"/>
                    </a:cubicBezTo>
                    <a:cubicBezTo>
                      <a:pt x="32" y="53"/>
                      <a:pt x="28" y="36"/>
                      <a:pt x="48" y="55"/>
                    </a:cubicBezTo>
                    <a:cubicBezTo>
                      <a:pt x="68" y="73"/>
                      <a:pt x="81" y="53"/>
                      <a:pt x="86" y="42"/>
                    </a:cubicBezTo>
                    <a:cubicBezTo>
                      <a:pt x="91" y="31"/>
                      <a:pt x="78" y="25"/>
                      <a:pt x="74" y="19"/>
                    </a:cubicBezTo>
                    <a:cubicBezTo>
                      <a:pt x="70" y="12"/>
                      <a:pt x="76" y="3"/>
                      <a:pt x="73" y="1"/>
                    </a:cubicBezTo>
                    <a:cubicBezTo>
                      <a:pt x="69" y="0"/>
                      <a:pt x="53" y="4"/>
                      <a:pt x="53" y="4"/>
                    </a:cubicBezTo>
                    <a:close/>
                  </a:path>
                </a:pathLst>
              </a:custGeom>
              <a:grpFill/>
              <a:ln w="4763" cap="flat">
                <a:solidFill>
                  <a:schemeClr val="bg1"/>
                </a:solidFill>
                <a:prstDash val="solid"/>
                <a:miter lim="800000"/>
                <a:headEnd/>
                <a:tailEnd/>
              </a:ln>
            </p:spPr>
            <p:txBody>
              <a:bodyPr/>
              <a:lstStyle/>
              <a:p>
                <a:endParaRPr lang="fr-FR"/>
              </a:p>
            </p:txBody>
          </p:sp>
          <p:sp>
            <p:nvSpPr>
              <p:cNvPr id="66" name="Freeform 194">
                <a:extLst>
                  <a:ext uri="{FF2B5EF4-FFF2-40B4-BE49-F238E27FC236}">
                    <a16:creationId xmlns:a16="http://schemas.microsoft.com/office/drawing/2014/main" id="{2864AF22-13DF-1FE1-CC68-689484AC5FCD}"/>
                  </a:ext>
                </a:extLst>
              </p:cNvPr>
              <p:cNvSpPr>
                <a:spLocks/>
              </p:cNvSpPr>
              <p:nvPr/>
            </p:nvSpPr>
            <p:spPr bwMode="auto">
              <a:xfrm>
                <a:off x="1271554" y="6105525"/>
                <a:ext cx="66675" cy="28575"/>
              </a:xfrm>
              <a:custGeom>
                <a:avLst/>
                <a:gdLst>
                  <a:gd name="T0" fmla="*/ 21 w 63"/>
                  <a:gd name="T1" fmla="*/ 2 h 26"/>
                  <a:gd name="T2" fmla="*/ 23 w 63"/>
                  <a:gd name="T3" fmla="*/ 20 h 26"/>
                  <a:gd name="T4" fmla="*/ 52 w 63"/>
                  <a:gd name="T5" fmla="*/ 22 h 26"/>
                  <a:gd name="T6" fmla="*/ 52 w 63"/>
                  <a:gd name="T7" fmla="*/ 1 h 26"/>
                  <a:gd name="T8" fmla="*/ 37 w 63"/>
                  <a:gd name="T9" fmla="*/ 0 h 26"/>
                  <a:gd name="T10" fmla="*/ 21 w 63"/>
                  <a:gd name="T11" fmla="*/ 2 h 26"/>
                </a:gdLst>
                <a:ahLst/>
                <a:cxnLst>
                  <a:cxn ang="0">
                    <a:pos x="T0" y="T1"/>
                  </a:cxn>
                  <a:cxn ang="0">
                    <a:pos x="T2" y="T3"/>
                  </a:cxn>
                  <a:cxn ang="0">
                    <a:pos x="T4" y="T5"/>
                  </a:cxn>
                  <a:cxn ang="0">
                    <a:pos x="T6" y="T7"/>
                  </a:cxn>
                  <a:cxn ang="0">
                    <a:pos x="T8" y="T9"/>
                  </a:cxn>
                  <a:cxn ang="0">
                    <a:pos x="T10" y="T11"/>
                  </a:cxn>
                </a:cxnLst>
                <a:rect l="0" t="0" r="r" b="b"/>
                <a:pathLst>
                  <a:path w="63" h="26">
                    <a:moveTo>
                      <a:pt x="21" y="2"/>
                    </a:moveTo>
                    <a:cubicBezTo>
                      <a:pt x="17" y="5"/>
                      <a:pt x="0" y="15"/>
                      <a:pt x="23" y="20"/>
                    </a:cubicBezTo>
                    <a:cubicBezTo>
                      <a:pt x="47" y="25"/>
                      <a:pt x="41" y="26"/>
                      <a:pt x="52" y="22"/>
                    </a:cubicBezTo>
                    <a:cubicBezTo>
                      <a:pt x="63" y="19"/>
                      <a:pt x="57" y="1"/>
                      <a:pt x="52" y="1"/>
                    </a:cubicBezTo>
                    <a:cubicBezTo>
                      <a:pt x="47" y="1"/>
                      <a:pt x="37" y="0"/>
                      <a:pt x="37" y="0"/>
                    </a:cubicBezTo>
                    <a:lnTo>
                      <a:pt x="21" y="2"/>
                    </a:lnTo>
                    <a:close/>
                  </a:path>
                </a:pathLst>
              </a:custGeom>
              <a:grpFill/>
              <a:ln w="4763" cap="flat">
                <a:solidFill>
                  <a:schemeClr val="bg1"/>
                </a:solidFill>
                <a:prstDash val="solid"/>
                <a:miter lim="800000"/>
                <a:headEnd/>
                <a:tailEnd/>
              </a:ln>
            </p:spPr>
            <p:txBody>
              <a:bodyPr/>
              <a:lstStyle/>
              <a:p>
                <a:endParaRPr lang="fr-FR"/>
              </a:p>
            </p:txBody>
          </p:sp>
          <p:sp>
            <p:nvSpPr>
              <p:cNvPr id="67" name="Freeform 195">
                <a:extLst>
                  <a:ext uri="{FF2B5EF4-FFF2-40B4-BE49-F238E27FC236}">
                    <a16:creationId xmlns:a16="http://schemas.microsoft.com/office/drawing/2014/main" id="{42B1C04B-A864-5F85-856E-6D21C9CA97B8}"/>
                  </a:ext>
                </a:extLst>
              </p:cNvPr>
              <p:cNvSpPr>
                <a:spLocks/>
              </p:cNvSpPr>
              <p:nvPr/>
            </p:nvSpPr>
            <p:spPr bwMode="auto">
              <a:xfrm>
                <a:off x="1114391" y="6175375"/>
                <a:ext cx="44450" cy="57150"/>
              </a:xfrm>
              <a:custGeom>
                <a:avLst/>
                <a:gdLst>
                  <a:gd name="T0" fmla="*/ 5 w 41"/>
                  <a:gd name="T1" fmla="*/ 23 h 53"/>
                  <a:gd name="T2" fmla="*/ 14 w 41"/>
                  <a:gd name="T3" fmla="*/ 53 h 53"/>
                  <a:gd name="T4" fmla="*/ 29 w 41"/>
                  <a:gd name="T5" fmla="*/ 36 h 53"/>
                  <a:gd name="T6" fmla="*/ 31 w 41"/>
                  <a:gd name="T7" fmla="*/ 5 h 53"/>
                  <a:gd name="T8" fmla="*/ 5 w 41"/>
                  <a:gd name="T9" fmla="*/ 23 h 53"/>
                </a:gdLst>
                <a:ahLst/>
                <a:cxnLst>
                  <a:cxn ang="0">
                    <a:pos x="T0" y="T1"/>
                  </a:cxn>
                  <a:cxn ang="0">
                    <a:pos x="T2" y="T3"/>
                  </a:cxn>
                  <a:cxn ang="0">
                    <a:pos x="T4" y="T5"/>
                  </a:cxn>
                  <a:cxn ang="0">
                    <a:pos x="T6" y="T7"/>
                  </a:cxn>
                  <a:cxn ang="0">
                    <a:pos x="T8" y="T9"/>
                  </a:cxn>
                </a:cxnLst>
                <a:rect l="0" t="0" r="r" b="b"/>
                <a:pathLst>
                  <a:path w="41" h="53">
                    <a:moveTo>
                      <a:pt x="5" y="23"/>
                    </a:moveTo>
                    <a:cubicBezTo>
                      <a:pt x="0" y="32"/>
                      <a:pt x="4" y="53"/>
                      <a:pt x="14" y="53"/>
                    </a:cubicBezTo>
                    <a:cubicBezTo>
                      <a:pt x="24" y="53"/>
                      <a:pt x="16" y="37"/>
                      <a:pt x="29" y="36"/>
                    </a:cubicBezTo>
                    <a:cubicBezTo>
                      <a:pt x="41" y="34"/>
                      <a:pt x="39" y="0"/>
                      <a:pt x="31" y="5"/>
                    </a:cubicBezTo>
                    <a:cubicBezTo>
                      <a:pt x="24" y="9"/>
                      <a:pt x="5" y="23"/>
                      <a:pt x="5" y="23"/>
                    </a:cubicBezTo>
                    <a:close/>
                  </a:path>
                </a:pathLst>
              </a:custGeom>
              <a:grpFill/>
              <a:ln w="4763" cap="flat">
                <a:solidFill>
                  <a:schemeClr val="bg1"/>
                </a:solidFill>
                <a:prstDash val="solid"/>
                <a:miter lim="800000"/>
                <a:headEnd/>
                <a:tailEnd/>
              </a:ln>
            </p:spPr>
            <p:txBody>
              <a:bodyPr/>
              <a:lstStyle/>
              <a:p>
                <a:endParaRPr lang="fr-FR"/>
              </a:p>
            </p:txBody>
          </p:sp>
          <p:sp>
            <p:nvSpPr>
              <p:cNvPr id="68" name="Freeform 196">
                <a:extLst>
                  <a:ext uri="{FF2B5EF4-FFF2-40B4-BE49-F238E27FC236}">
                    <a16:creationId xmlns:a16="http://schemas.microsoft.com/office/drawing/2014/main" id="{611D318C-670E-0434-172C-3C6498E1F32B}"/>
                  </a:ext>
                </a:extLst>
              </p:cNvPr>
              <p:cNvSpPr>
                <a:spLocks/>
              </p:cNvSpPr>
              <p:nvPr/>
            </p:nvSpPr>
            <p:spPr bwMode="auto">
              <a:xfrm>
                <a:off x="3506754" y="6516688"/>
                <a:ext cx="200025" cy="144462"/>
              </a:xfrm>
              <a:custGeom>
                <a:avLst/>
                <a:gdLst>
                  <a:gd name="T0" fmla="*/ 72 w 189"/>
                  <a:gd name="T1" fmla="*/ 58 h 136"/>
                  <a:gd name="T2" fmla="*/ 45 w 189"/>
                  <a:gd name="T3" fmla="*/ 67 h 136"/>
                  <a:gd name="T4" fmla="*/ 16 w 189"/>
                  <a:gd name="T5" fmla="*/ 72 h 136"/>
                  <a:gd name="T6" fmla="*/ 16 w 189"/>
                  <a:gd name="T7" fmla="*/ 101 h 136"/>
                  <a:gd name="T8" fmla="*/ 58 w 189"/>
                  <a:gd name="T9" fmla="*/ 120 h 136"/>
                  <a:gd name="T10" fmla="*/ 128 w 189"/>
                  <a:gd name="T11" fmla="*/ 85 h 136"/>
                  <a:gd name="T12" fmla="*/ 138 w 189"/>
                  <a:gd name="T13" fmla="*/ 58 h 136"/>
                  <a:gd name="T14" fmla="*/ 184 w 189"/>
                  <a:gd name="T15" fmla="*/ 13 h 136"/>
                  <a:gd name="T16" fmla="*/ 125 w 189"/>
                  <a:gd name="T17" fmla="*/ 40 h 136"/>
                  <a:gd name="T18" fmla="*/ 72 w 189"/>
                  <a:gd name="T19"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36">
                    <a:moveTo>
                      <a:pt x="72" y="58"/>
                    </a:moveTo>
                    <a:cubicBezTo>
                      <a:pt x="61" y="58"/>
                      <a:pt x="58" y="67"/>
                      <a:pt x="45" y="67"/>
                    </a:cubicBezTo>
                    <a:cubicBezTo>
                      <a:pt x="32" y="67"/>
                      <a:pt x="21" y="53"/>
                      <a:pt x="16" y="72"/>
                    </a:cubicBezTo>
                    <a:cubicBezTo>
                      <a:pt x="10" y="91"/>
                      <a:pt x="0" y="93"/>
                      <a:pt x="16" y="101"/>
                    </a:cubicBezTo>
                    <a:cubicBezTo>
                      <a:pt x="32" y="109"/>
                      <a:pt x="40" y="136"/>
                      <a:pt x="58" y="120"/>
                    </a:cubicBezTo>
                    <a:cubicBezTo>
                      <a:pt x="77" y="104"/>
                      <a:pt x="117" y="82"/>
                      <a:pt x="128" y="85"/>
                    </a:cubicBezTo>
                    <a:cubicBezTo>
                      <a:pt x="152" y="93"/>
                      <a:pt x="138" y="58"/>
                      <a:pt x="138" y="58"/>
                    </a:cubicBezTo>
                    <a:cubicBezTo>
                      <a:pt x="138" y="58"/>
                      <a:pt x="189" y="27"/>
                      <a:pt x="184" y="13"/>
                    </a:cubicBezTo>
                    <a:cubicBezTo>
                      <a:pt x="178" y="0"/>
                      <a:pt x="149" y="37"/>
                      <a:pt x="125" y="40"/>
                    </a:cubicBezTo>
                    <a:cubicBezTo>
                      <a:pt x="101" y="43"/>
                      <a:pt x="72" y="58"/>
                      <a:pt x="72" y="58"/>
                    </a:cubicBezTo>
                    <a:close/>
                  </a:path>
                </a:pathLst>
              </a:custGeom>
              <a:grpFill/>
              <a:ln w="4763" cap="flat">
                <a:solidFill>
                  <a:schemeClr val="bg1"/>
                </a:solidFill>
                <a:prstDash val="solid"/>
                <a:miter lim="800000"/>
                <a:headEnd/>
                <a:tailEnd/>
              </a:ln>
            </p:spPr>
            <p:txBody>
              <a:bodyPr/>
              <a:lstStyle/>
              <a:p>
                <a:endParaRPr lang="fr-FR"/>
              </a:p>
            </p:txBody>
          </p:sp>
          <p:sp>
            <p:nvSpPr>
              <p:cNvPr id="69" name="Freeform 197">
                <a:extLst>
                  <a:ext uri="{FF2B5EF4-FFF2-40B4-BE49-F238E27FC236}">
                    <a16:creationId xmlns:a16="http://schemas.microsoft.com/office/drawing/2014/main" id="{0A2E7B80-AFA7-B535-5E98-88FC916EBB0A}"/>
                  </a:ext>
                </a:extLst>
              </p:cNvPr>
              <p:cNvSpPr>
                <a:spLocks/>
              </p:cNvSpPr>
              <p:nvPr/>
            </p:nvSpPr>
            <p:spPr bwMode="auto">
              <a:xfrm>
                <a:off x="2805079" y="6542088"/>
                <a:ext cx="244475" cy="85725"/>
              </a:xfrm>
              <a:custGeom>
                <a:avLst/>
                <a:gdLst>
                  <a:gd name="T0" fmla="*/ 104 w 230"/>
                  <a:gd name="T1" fmla="*/ 16 h 80"/>
                  <a:gd name="T2" fmla="*/ 62 w 230"/>
                  <a:gd name="T3" fmla="*/ 8 h 80"/>
                  <a:gd name="T4" fmla="*/ 35 w 230"/>
                  <a:gd name="T5" fmla="*/ 5 h 80"/>
                  <a:gd name="T6" fmla="*/ 19 w 230"/>
                  <a:gd name="T7" fmla="*/ 34 h 80"/>
                  <a:gd name="T8" fmla="*/ 83 w 230"/>
                  <a:gd name="T9" fmla="*/ 45 h 80"/>
                  <a:gd name="T10" fmla="*/ 120 w 230"/>
                  <a:gd name="T11" fmla="*/ 67 h 80"/>
                  <a:gd name="T12" fmla="*/ 168 w 230"/>
                  <a:gd name="T13" fmla="*/ 61 h 80"/>
                  <a:gd name="T14" fmla="*/ 214 w 230"/>
                  <a:gd name="T15" fmla="*/ 53 h 80"/>
                  <a:gd name="T16" fmla="*/ 219 w 230"/>
                  <a:gd name="T17" fmla="*/ 34 h 80"/>
                  <a:gd name="T18" fmla="*/ 163 w 230"/>
                  <a:gd name="T19" fmla="*/ 34 h 80"/>
                  <a:gd name="T20" fmla="*/ 120 w 230"/>
                  <a:gd name="T21" fmla="*/ 34 h 80"/>
                  <a:gd name="T22" fmla="*/ 104 w 230"/>
                  <a:gd name="T23"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80">
                    <a:moveTo>
                      <a:pt x="104" y="16"/>
                    </a:moveTo>
                    <a:cubicBezTo>
                      <a:pt x="88" y="21"/>
                      <a:pt x="62" y="8"/>
                      <a:pt x="62" y="8"/>
                    </a:cubicBezTo>
                    <a:cubicBezTo>
                      <a:pt x="62" y="8"/>
                      <a:pt x="43" y="0"/>
                      <a:pt x="35" y="5"/>
                    </a:cubicBezTo>
                    <a:cubicBezTo>
                      <a:pt x="27" y="11"/>
                      <a:pt x="0" y="26"/>
                      <a:pt x="19" y="34"/>
                    </a:cubicBezTo>
                    <a:cubicBezTo>
                      <a:pt x="38" y="43"/>
                      <a:pt x="64" y="37"/>
                      <a:pt x="83" y="45"/>
                    </a:cubicBezTo>
                    <a:cubicBezTo>
                      <a:pt x="102" y="53"/>
                      <a:pt x="102" y="53"/>
                      <a:pt x="120" y="67"/>
                    </a:cubicBezTo>
                    <a:cubicBezTo>
                      <a:pt x="139" y="80"/>
                      <a:pt x="139" y="59"/>
                      <a:pt x="168" y="61"/>
                    </a:cubicBezTo>
                    <a:cubicBezTo>
                      <a:pt x="198" y="64"/>
                      <a:pt x="206" y="61"/>
                      <a:pt x="214" y="53"/>
                    </a:cubicBezTo>
                    <a:cubicBezTo>
                      <a:pt x="222" y="45"/>
                      <a:pt x="230" y="34"/>
                      <a:pt x="219" y="34"/>
                    </a:cubicBezTo>
                    <a:cubicBezTo>
                      <a:pt x="208" y="34"/>
                      <a:pt x="171" y="34"/>
                      <a:pt x="163" y="34"/>
                    </a:cubicBezTo>
                    <a:cubicBezTo>
                      <a:pt x="155" y="34"/>
                      <a:pt x="120" y="34"/>
                      <a:pt x="120" y="34"/>
                    </a:cubicBezTo>
                    <a:lnTo>
                      <a:pt x="104" y="16"/>
                    </a:lnTo>
                    <a:close/>
                  </a:path>
                </a:pathLst>
              </a:custGeom>
              <a:grpFill/>
              <a:ln w="4763" cap="flat">
                <a:solidFill>
                  <a:schemeClr val="bg1"/>
                </a:solidFill>
                <a:prstDash val="solid"/>
                <a:miter lim="800000"/>
                <a:headEnd/>
                <a:tailEnd/>
              </a:ln>
            </p:spPr>
            <p:txBody>
              <a:bodyPr/>
              <a:lstStyle/>
              <a:p>
                <a:endParaRPr lang="fr-FR"/>
              </a:p>
            </p:txBody>
          </p:sp>
          <p:sp>
            <p:nvSpPr>
              <p:cNvPr id="70" name="Freeform 198">
                <a:extLst>
                  <a:ext uri="{FF2B5EF4-FFF2-40B4-BE49-F238E27FC236}">
                    <a16:creationId xmlns:a16="http://schemas.microsoft.com/office/drawing/2014/main" id="{87BBABC2-9626-FF78-1799-D836DE259478}"/>
                  </a:ext>
                </a:extLst>
              </p:cNvPr>
              <p:cNvSpPr>
                <a:spLocks/>
              </p:cNvSpPr>
              <p:nvPr/>
            </p:nvSpPr>
            <p:spPr bwMode="auto">
              <a:xfrm>
                <a:off x="2914616" y="6318250"/>
                <a:ext cx="52388" cy="58738"/>
              </a:xfrm>
              <a:custGeom>
                <a:avLst/>
                <a:gdLst>
                  <a:gd name="T0" fmla="*/ 10 w 49"/>
                  <a:gd name="T1" fmla="*/ 0 h 56"/>
                  <a:gd name="T2" fmla="*/ 9 w 49"/>
                  <a:gd name="T3" fmla="*/ 18 h 56"/>
                  <a:gd name="T4" fmla="*/ 25 w 49"/>
                  <a:gd name="T5" fmla="*/ 30 h 56"/>
                  <a:gd name="T6" fmla="*/ 38 w 49"/>
                  <a:gd name="T7" fmla="*/ 52 h 56"/>
                  <a:gd name="T8" fmla="*/ 48 w 49"/>
                  <a:gd name="T9" fmla="*/ 51 h 56"/>
                  <a:gd name="T10" fmla="*/ 42 w 49"/>
                  <a:gd name="T11" fmla="*/ 34 h 56"/>
                  <a:gd name="T12" fmla="*/ 34 w 49"/>
                  <a:gd name="T13" fmla="*/ 20 h 56"/>
                  <a:gd name="T14" fmla="*/ 10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10" y="0"/>
                    </a:moveTo>
                    <a:cubicBezTo>
                      <a:pt x="5" y="5"/>
                      <a:pt x="0" y="12"/>
                      <a:pt x="9" y="18"/>
                    </a:cubicBezTo>
                    <a:cubicBezTo>
                      <a:pt x="18" y="24"/>
                      <a:pt x="23" y="18"/>
                      <a:pt x="25" y="30"/>
                    </a:cubicBezTo>
                    <a:cubicBezTo>
                      <a:pt x="27" y="43"/>
                      <a:pt x="31" y="48"/>
                      <a:pt x="38" y="52"/>
                    </a:cubicBezTo>
                    <a:cubicBezTo>
                      <a:pt x="45" y="56"/>
                      <a:pt x="47" y="54"/>
                      <a:pt x="48" y="51"/>
                    </a:cubicBezTo>
                    <a:cubicBezTo>
                      <a:pt x="49" y="48"/>
                      <a:pt x="45" y="35"/>
                      <a:pt x="42" y="34"/>
                    </a:cubicBezTo>
                    <a:cubicBezTo>
                      <a:pt x="39" y="33"/>
                      <a:pt x="37" y="23"/>
                      <a:pt x="34" y="20"/>
                    </a:cubicBezTo>
                    <a:cubicBezTo>
                      <a:pt x="31" y="17"/>
                      <a:pt x="10" y="0"/>
                      <a:pt x="10" y="0"/>
                    </a:cubicBezTo>
                    <a:close/>
                  </a:path>
                </a:pathLst>
              </a:custGeom>
              <a:grpFill/>
              <a:ln w="4763" cap="flat">
                <a:solidFill>
                  <a:schemeClr val="bg1"/>
                </a:solidFill>
                <a:prstDash val="solid"/>
                <a:miter lim="800000"/>
                <a:headEnd/>
                <a:tailEnd/>
              </a:ln>
            </p:spPr>
            <p:txBody>
              <a:bodyPr/>
              <a:lstStyle/>
              <a:p>
                <a:endParaRPr lang="fr-FR"/>
              </a:p>
            </p:txBody>
          </p:sp>
          <p:sp>
            <p:nvSpPr>
              <p:cNvPr id="71" name="Freeform 199">
                <a:extLst>
                  <a:ext uri="{FF2B5EF4-FFF2-40B4-BE49-F238E27FC236}">
                    <a16:creationId xmlns:a16="http://schemas.microsoft.com/office/drawing/2014/main" id="{DDA3C198-30D1-6CF2-73A7-8D17B98CAA22}"/>
                  </a:ext>
                </a:extLst>
              </p:cNvPr>
              <p:cNvSpPr>
                <a:spLocks/>
              </p:cNvSpPr>
              <p:nvPr/>
            </p:nvSpPr>
            <p:spPr bwMode="auto">
              <a:xfrm>
                <a:off x="2970179" y="6369050"/>
                <a:ext cx="12700" cy="12700"/>
              </a:xfrm>
              <a:custGeom>
                <a:avLst/>
                <a:gdLst>
                  <a:gd name="T0" fmla="*/ 6 w 13"/>
                  <a:gd name="T1" fmla="*/ 0 h 11"/>
                  <a:gd name="T2" fmla="*/ 5 w 13"/>
                  <a:gd name="T3" fmla="*/ 11 h 11"/>
                  <a:gd name="T4" fmla="*/ 13 w 13"/>
                  <a:gd name="T5" fmla="*/ 4 h 11"/>
                  <a:gd name="T6" fmla="*/ 6 w 13"/>
                  <a:gd name="T7" fmla="*/ 0 h 11"/>
                </a:gdLst>
                <a:ahLst/>
                <a:cxnLst>
                  <a:cxn ang="0">
                    <a:pos x="T0" y="T1"/>
                  </a:cxn>
                  <a:cxn ang="0">
                    <a:pos x="T2" y="T3"/>
                  </a:cxn>
                  <a:cxn ang="0">
                    <a:pos x="T4" y="T5"/>
                  </a:cxn>
                  <a:cxn ang="0">
                    <a:pos x="T6" y="T7"/>
                  </a:cxn>
                </a:cxnLst>
                <a:rect l="0" t="0" r="r" b="b"/>
                <a:pathLst>
                  <a:path w="13" h="11">
                    <a:moveTo>
                      <a:pt x="6" y="0"/>
                    </a:moveTo>
                    <a:cubicBezTo>
                      <a:pt x="4" y="3"/>
                      <a:pt x="0" y="11"/>
                      <a:pt x="5" y="11"/>
                    </a:cubicBezTo>
                    <a:cubicBezTo>
                      <a:pt x="10" y="11"/>
                      <a:pt x="13" y="7"/>
                      <a:pt x="13" y="4"/>
                    </a:cubicBezTo>
                    <a:cubicBezTo>
                      <a:pt x="13" y="1"/>
                      <a:pt x="6" y="0"/>
                      <a:pt x="6" y="0"/>
                    </a:cubicBezTo>
                    <a:close/>
                  </a:path>
                </a:pathLst>
              </a:custGeom>
              <a:grpFill/>
              <a:ln w="4763" cap="flat">
                <a:solidFill>
                  <a:schemeClr val="bg1"/>
                </a:solidFill>
                <a:prstDash val="solid"/>
                <a:miter lim="800000"/>
                <a:headEnd/>
                <a:tailEnd/>
              </a:ln>
            </p:spPr>
            <p:txBody>
              <a:bodyPr/>
              <a:lstStyle/>
              <a:p>
                <a:endParaRPr lang="fr-FR"/>
              </a:p>
            </p:txBody>
          </p:sp>
          <p:sp>
            <p:nvSpPr>
              <p:cNvPr id="72" name="Freeform 200">
                <a:extLst>
                  <a:ext uri="{FF2B5EF4-FFF2-40B4-BE49-F238E27FC236}">
                    <a16:creationId xmlns:a16="http://schemas.microsoft.com/office/drawing/2014/main" id="{95BA387C-4BC2-7FC6-5749-62E4F0715AEA}"/>
                  </a:ext>
                </a:extLst>
              </p:cNvPr>
              <p:cNvSpPr>
                <a:spLocks/>
              </p:cNvSpPr>
              <p:nvPr/>
            </p:nvSpPr>
            <p:spPr bwMode="auto">
              <a:xfrm>
                <a:off x="2976529" y="6397625"/>
                <a:ext cx="14287" cy="20638"/>
              </a:xfrm>
              <a:custGeom>
                <a:avLst/>
                <a:gdLst>
                  <a:gd name="T0" fmla="*/ 2 w 13"/>
                  <a:gd name="T1" fmla="*/ 0 h 20"/>
                  <a:gd name="T2" fmla="*/ 5 w 13"/>
                  <a:gd name="T3" fmla="*/ 20 h 20"/>
                  <a:gd name="T4" fmla="*/ 13 w 13"/>
                  <a:gd name="T5" fmla="*/ 13 h 20"/>
                  <a:gd name="T6" fmla="*/ 2 w 13"/>
                  <a:gd name="T7" fmla="*/ 0 h 20"/>
                </a:gdLst>
                <a:ahLst/>
                <a:cxnLst>
                  <a:cxn ang="0">
                    <a:pos x="T0" y="T1"/>
                  </a:cxn>
                  <a:cxn ang="0">
                    <a:pos x="T2" y="T3"/>
                  </a:cxn>
                  <a:cxn ang="0">
                    <a:pos x="T4" y="T5"/>
                  </a:cxn>
                  <a:cxn ang="0">
                    <a:pos x="T6" y="T7"/>
                  </a:cxn>
                </a:cxnLst>
                <a:rect l="0" t="0" r="r" b="b"/>
                <a:pathLst>
                  <a:path w="13" h="20">
                    <a:moveTo>
                      <a:pt x="2" y="0"/>
                    </a:moveTo>
                    <a:cubicBezTo>
                      <a:pt x="2" y="5"/>
                      <a:pt x="0" y="20"/>
                      <a:pt x="5" y="20"/>
                    </a:cubicBezTo>
                    <a:cubicBezTo>
                      <a:pt x="10" y="20"/>
                      <a:pt x="13" y="13"/>
                      <a:pt x="13" y="13"/>
                    </a:cubicBezTo>
                    <a:lnTo>
                      <a:pt x="2" y="0"/>
                    </a:lnTo>
                    <a:close/>
                  </a:path>
                </a:pathLst>
              </a:custGeom>
              <a:grpFill/>
              <a:ln w="4763" cap="flat">
                <a:solidFill>
                  <a:schemeClr val="bg1"/>
                </a:solidFill>
                <a:prstDash val="solid"/>
                <a:miter lim="800000"/>
                <a:headEnd/>
                <a:tailEnd/>
              </a:ln>
            </p:spPr>
            <p:txBody>
              <a:bodyPr/>
              <a:lstStyle/>
              <a:p>
                <a:endParaRPr lang="fr-FR"/>
              </a:p>
            </p:txBody>
          </p:sp>
          <p:sp>
            <p:nvSpPr>
              <p:cNvPr id="73" name="Freeform 201">
                <a:extLst>
                  <a:ext uri="{FF2B5EF4-FFF2-40B4-BE49-F238E27FC236}">
                    <a16:creationId xmlns:a16="http://schemas.microsoft.com/office/drawing/2014/main" id="{825733AB-0A00-7530-345B-BE78B727BF22}"/>
                  </a:ext>
                </a:extLst>
              </p:cNvPr>
              <p:cNvSpPr>
                <a:spLocks/>
              </p:cNvSpPr>
              <p:nvPr/>
            </p:nvSpPr>
            <p:spPr bwMode="auto">
              <a:xfrm>
                <a:off x="2940016" y="6392863"/>
                <a:ext cx="31750" cy="28575"/>
              </a:xfrm>
              <a:custGeom>
                <a:avLst/>
                <a:gdLst>
                  <a:gd name="T0" fmla="*/ 14 w 30"/>
                  <a:gd name="T1" fmla="*/ 8 h 27"/>
                  <a:gd name="T2" fmla="*/ 20 w 30"/>
                  <a:gd name="T3" fmla="*/ 27 h 27"/>
                  <a:gd name="T4" fmla="*/ 14 w 30"/>
                  <a:gd name="T5" fmla="*/ 8 h 27"/>
                </a:gdLst>
                <a:ahLst/>
                <a:cxnLst>
                  <a:cxn ang="0">
                    <a:pos x="T0" y="T1"/>
                  </a:cxn>
                  <a:cxn ang="0">
                    <a:pos x="T2" y="T3"/>
                  </a:cxn>
                  <a:cxn ang="0">
                    <a:pos x="T4" y="T5"/>
                  </a:cxn>
                </a:cxnLst>
                <a:rect l="0" t="0" r="r" b="b"/>
                <a:pathLst>
                  <a:path w="30" h="27">
                    <a:moveTo>
                      <a:pt x="14" y="8"/>
                    </a:moveTo>
                    <a:cubicBezTo>
                      <a:pt x="0" y="14"/>
                      <a:pt x="20" y="27"/>
                      <a:pt x="20" y="27"/>
                    </a:cubicBezTo>
                    <a:cubicBezTo>
                      <a:pt x="20" y="27"/>
                      <a:pt x="30" y="0"/>
                      <a:pt x="14" y="8"/>
                    </a:cubicBezTo>
                    <a:close/>
                  </a:path>
                </a:pathLst>
              </a:custGeom>
              <a:grpFill/>
              <a:ln w="4763" cap="flat">
                <a:solidFill>
                  <a:schemeClr val="bg1"/>
                </a:solidFill>
                <a:prstDash val="solid"/>
                <a:miter lim="800000"/>
                <a:headEnd/>
                <a:tailEnd/>
              </a:ln>
            </p:spPr>
            <p:txBody>
              <a:bodyPr/>
              <a:lstStyle/>
              <a:p>
                <a:endParaRPr lang="fr-FR"/>
              </a:p>
            </p:txBody>
          </p:sp>
          <p:sp>
            <p:nvSpPr>
              <p:cNvPr id="74" name="Freeform 202">
                <a:extLst>
                  <a:ext uri="{FF2B5EF4-FFF2-40B4-BE49-F238E27FC236}">
                    <a16:creationId xmlns:a16="http://schemas.microsoft.com/office/drawing/2014/main" id="{F667F768-FC8B-3B0F-7D99-E0F2A8F1D7FC}"/>
                  </a:ext>
                </a:extLst>
              </p:cNvPr>
              <p:cNvSpPr>
                <a:spLocks/>
              </p:cNvSpPr>
              <p:nvPr/>
            </p:nvSpPr>
            <p:spPr bwMode="auto">
              <a:xfrm>
                <a:off x="2960654" y="6430963"/>
                <a:ext cx="15875" cy="17462"/>
              </a:xfrm>
              <a:custGeom>
                <a:avLst/>
                <a:gdLst>
                  <a:gd name="T0" fmla="*/ 7 w 15"/>
                  <a:gd name="T1" fmla="*/ 5 h 16"/>
                  <a:gd name="T2" fmla="*/ 7 w 15"/>
                  <a:gd name="T3" fmla="*/ 16 h 16"/>
                  <a:gd name="T4" fmla="*/ 15 w 15"/>
                  <a:gd name="T5" fmla="*/ 10 h 16"/>
                  <a:gd name="T6" fmla="*/ 9 w 15"/>
                  <a:gd name="T7" fmla="*/ 2 h 16"/>
                  <a:gd name="T8" fmla="*/ 7 w 15"/>
                  <a:gd name="T9" fmla="*/ 5 h 16"/>
                </a:gdLst>
                <a:ahLst/>
                <a:cxnLst>
                  <a:cxn ang="0">
                    <a:pos x="T0" y="T1"/>
                  </a:cxn>
                  <a:cxn ang="0">
                    <a:pos x="T2" y="T3"/>
                  </a:cxn>
                  <a:cxn ang="0">
                    <a:pos x="T4" y="T5"/>
                  </a:cxn>
                  <a:cxn ang="0">
                    <a:pos x="T6" y="T7"/>
                  </a:cxn>
                  <a:cxn ang="0">
                    <a:pos x="T8" y="T9"/>
                  </a:cxn>
                </a:cxnLst>
                <a:rect l="0" t="0" r="r" b="b"/>
                <a:pathLst>
                  <a:path w="15" h="16">
                    <a:moveTo>
                      <a:pt x="7" y="5"/>
                    </a:moveTo>
                    <a:cubicBezTo>
                      <a:pt x="4" y="5"/>
                      <a:pt x="0" y="16"/>
                      <a:pt x="7" y="16"/>
                    </a:cubicBezTo>
                    <a:cubicBezTo>
                      <a:pt x="13" y="16"/>
                      <a:pt x="15" y="14"/>
                      <a:pt x="15" y="10"/>
                    </a:cubicBezTo>
                    <a:cubicBezTo>
                      <a:pt x="15" y="6"/>
                      <a:pt x="14" y="0"/>
                      <a:pt x="9" y="2"/>
                    </a:cubicBezTo>
                    <a:cubicBezTo>
                      <a:pt x="3" y="4"/>
                      <a:pt x="7" y="5"/>
                      <a:pt x="7" y="5"/>
                    </a:cubicBezTo>
                    <a:close/>
                  </a:path>
                </a:pathLst>
              </a:custGeom>
              <a:grpFill/>
              <a:ln w="4763" cap="flat">
                <a:solidFill>
                  <a:schemeClr val="bg1"/>
                </a:solidFill>
                <a:prstDash val="solid"/>
                <a:miter lim="800000"/>
                <a:headEnd/>
                <a:tailEnd/>
              </a:ln>
            </p:spPr>
            <p:txBody>
              <a:bodyPr/>
              <a:lstStyle/>
              <a:p>
                <a:endParaRPr lang="fr-FR"/>
              </a:p>
            </p:txBody>
          </p:sp>
          <p:sp>
            <p:nvSpPr>
              <p:cNvPr id="75" name="Freeform 203">
                <a:extLst>
                  <a:ext uri="{FF2B5EF4-FFF2-40B4-BE49-F238E27FC236}">
                    <a16:creationId xmlns:a16="http://schemas.microsoft.com/office/drawing/2014/main" id="{DFAB7E7E-A02B-BB51-6560-D564B6875F0B}"/>
                  </a:ext>
                </a:extLst>
              </p:cNvPr>
              <p:cNvSpPr>
                <a:spLocks/>
              </p:cNvSpPr>
              <p:nvPr/>
            </p:nvSpPr>
            <p:spPr bwMode="auto">
              <a:xfrm>
                <a:off x="2897154" y="6376988"/>
                <a:ext cx="17462" cy="17462"/>
              </a:xfrm>
              <a:custGeom>
                <a:avLst/>
                <a:gdLst>
                  <a:gd name="T0" fmla="*/ 12 w 17"/>
                  <a:gd name="T1" fmla="*/ 3 h 16"/>
                  <a:gd name="T2" fmla="*/ 6 w 17"/>
                  <a:gd name="T3" fmla="*/ 15 h 16"/>
                  <a:gd name="T4" fmla="*/ 9 w 17"/>
                  <a:gd name="T5" fmla="*/ 2 h 16"/>
                </a:gdLst>
                <a:ahLst/>
                <a:cxnLst>
                  <a:cxn ang="0">
                    <a:pos x="T0" y="T1"/>
                  </a:cxn>
                  <a:cxn ang="0">
                    <a:pos x="T2" y="T3"/>
                  </a:cxn>
                  <a:cxn ang="0">
                    <a:pos x="T4" y="T5"/>
                  </a:cxn>
                </a:cxnLst>
                <a:rect l="0" t="0" r="r" b="b"/>
                <a:pathLst>
                  <a:path w="17" h="16">
                    <a:moveTo>
                      <a:pt x="12" y="3"/>
                    </a:moveTo>
                    <a:cubicBezTo>
                      <a:pt x="2" y="0"/>
                      <a:pt x="0" y="14"/>
                      <a:pt x="6" y="15"/>
                    </a:cubicBezTo>
                    <a:cubicBezTo>
                      <a:pt x="12" y="16"/>
                      <a:pt x="17" y="2"/>
                      <a:pt x="9" y="2"/>
                    </a:cubicBezTo>
                  </a:path>
                </a:pathLst>
              </a:custGeom>
              <a:grpFill/>
              <a:ln w="4763" cap="flat">
                <a:solidFill>
                  <a:schemeClr val="bg1"/>
                </a:solidFill>
                <a:prstDash val="solid"/>
                <a:miter lim="800000"/>
                <a:headEnd/>
                <a:tailEnd/>
              </a:ln>
            </p:spPr>
            <p:txBody>
              <a:bodyPr/>
              <a:lstStyle/>
              <a:p>
                <a:endParaRPr lang="fr-FR"/>
              </a:p>
            </p:txBody>
          </p:sp>
          <p:sp>
            <p:nvSpPr>
              <p:cNvPr id="76" name="Freeform 204">
                <a:extLst>
                  <a:ext uri="{FF2B5EF4-FFF2-40B4-BE49-F238E27FC236}">
                    <a16:creationId xmlns:a16="http://schemas.microsoft.com/office/drawing/2014/main" id="{23B6EFD5-74E4-CE61-AC6F-8DC09635E4A3}"/>
                  </a:ext>
                </a:extLst>
              </p:cNvPr>
              <p:cNvSpPr>
                <a:spLocks/>
              </p:cNvSpPr>
              <p:nvPr/>
            </p:nvSpPr>
            <p:spPr bwMode="auto">
              <a:xfrm>
                <a:off x="2897154" y="6376988"/>
                <a:ext cx="17462" cy="17462"/>
              </a:xfrm>
              <a:custGeom>
                <a:avLst/>
                <a:gdLst>
                  <a:gd name="T0" fmla="*/ 12 w 17"/>
                  <a:gd name="T1" fmla="*/ 3 h 16"/>
                  <a:gd name="T2" fmla="*/ 6 w 17"/>
                  <a:gd name="T3" fmla="*/ 15 h 16"/>
                  <a:gd name="T4" fmla="*/ 9 w 17"/>
                  <a:gd name="T5" fmla="*/ 2 h 16"/>
                </a:gdLst>
                <a:ahLst/>
                <a:cxnLst>
                  <a:cxn ang="0">
                    <a:pos x="T0" y="T1"/>
                  </a:cxn>
                  <a:cxn ang="0">
                    <a:pos x="T2" y="T3"/>
                  </a:cxn>
                  <a:cxn ang="0">
                    <a:pos x="T4" y="T5"/>
                  </a:cxn>
                </a:cxnLst>
                <a:rect l="0" t="0" r="r" b="b"/>
                <a:pathLst>
                  <a:path w="17" h="16">
                    <a:moveTo>
                      <a:pt x="12" y="3"/>
                    </a:moveTo>
                    <a:cubicBezTo>
                      <a:pt x="2" y="0"/>
                      <a:pt x="0" y="14"/>
                      <a:pt x="6" y="15"/>
                    </a:cubicBezTo>
                    <a:cubicBezTo>
                      <a:pt x="12" y="16"/>
                      <a:pt x="17" y="2"/>
                      <a:pt x="9" y="2"/>
                    </a:cubicBezTo>
                  </a:path>
                </a:pathLst>
              </a:custGeom>
              <a:grpFill/>
              <a:ln w="4763" cap="flat">
                <a:solidFill>
                  <a:schemeClr val="bg1"/>
                </a:solidFill>
                <a:prstDash val="solid"/>
                <a:miter lim="800000"/>
                <a:headEnd/>
                <a:tailEnd/>
              </a:ln>
            </p:spPr>
            <p:txBody>
              <a:bodyPr/>
              <a:lstStyle/>
              <a:p>
                <a:endParaRPr lang="fr-FR"/>
              </a:p>
            </p:txBody>
          </p:sp>
          <p:sp>
            <p:nvSpPr>
              <p:cNvPr id="77" name="Freeform 205">
                <a:extLst>
                  <a:ext uri="{FF2B5EF4-FFF2-40B4-BE49-F238E27FC236}">
                    <a16:creationId xmlns:a16="http://schemas.microsoft.com/office/drawing/2014/main" id="{5DCC9EA8-3CE8-8625-CA23-2C10A4B9D511}"/>
                  </a:ext>
                </a:extLst>
              </p:cNvPr>
              <p:cNvSpPr>
                <a:spLocks/>
              </p:cNvSpPr>
              <p:nvPr/>
            </p:nvSpPr>
            <p:spPr bwMode="auto">
              <a:xfrm>
                <a:off x="2906679" y="6408738"/>
                <a:ext cx="17462" cy="14287"/>
              </a:xfrm>
              <a:custGeom>
                <a:avLst/>
                <a:gdLst>
                  <a:gd name="T0" fmla="*/ 9 w 17"/>
                  <a:gd name="T1" fmla="*/ 4 h 14"/>
                  <a:gd name="T2" fmla="*/ 7 w 17"/>
                  <a:gd name="T3" fmla="*/ 13 h 14"/>
                  <a:gd name="T4" fmla="*/ 9 w 17"/>
                  <a:gd name="T5" fmla="*/ 3 h 14"/>
                </a:gdLst>
                <a:ahLst/>
                <a:cxnLst>
                  <a:cxn ang="0">
                    <a:pos x="T0" y="T1"/>
                  </a:cxn>
                  <a:cxn ang="0">
                    <a:pos x="T2" y="T3"/>
                  </a:cxn>
                  <a:cxn ang="0">
                    <a:pos x="T4" y="T5"/>
                  </a:cxn>
                </a:cxnLst>
                <a:rect l="0" t="0" r="r" b="b"/>
                <a:pathLst>
                  <a:path w="17" h="14">
                    <a:moveTo>
                      <a:pt x="9" y="4"/>
                    </a:moveTo>
                    <a:cubicBezTo>
                      <a:pt x="2" y="0"/>
                      <a:pt x="0" y="12"/>
                      <a:pt x="7" y="13"/>
                    </a:cubicBezTo>
                    <a:cubicBezTo>
                      <a:pt x="14" y="14"/>
                      <a:pt x="17" y="3"/>
                      <a:pt x="9" y="3"/>
                    </a:cubicBezTo>
                  </a:path>
                </a:pathLst>
              </a:custGeom>
              <a:grpFill/>
              <a:ln w="4763" cap="flat">
                <a:solidFill>
                  <a:schemeClr val="bg1"/>
                </a:solidFill>
                <a:prstDash val="solid"/>
                <a:miter lim="800000"/>
                <a:headEnd/>
                <a:tailEnd/>
              </a:ln>
            </p:spPr>
            <p:txBody>
              <a:bodyPr/>
              <a:lstStyle/>
              <a:p>
                <a:endParaRPr lang="fr-FR"/>
              </a:p>
            </p:txBody>
          </p:sp>
          <p:sp>
            <p:nvSpPr>
              <p:cNvPr id="78" name="Freeform 206">
                <a:extLst>
                  <a:ext uri="{FF2B5EF4-FFF2-40B4-BE49-F238E27FC236}">
                    <a16:creationId xmlns:a16="http://schemas.microsoft.com/office/drawing/2014/main" id="{A7AECD1E-F91F-5E47-0309-1C31A06FB2DF}"/>
                  </a:ext>
                </a:extLst>
              </p:cNvPr>
              <p:cNvSpPr>
                <a:spLocks/>
              </p:cNvSpPr>
              <p:nvPr/>
            </p:nvSpPr>
            <p:spPr bwMode="auto">
              <a:xfrm>
                <a:off x="2906679" y="6408738"/>
                <a:ext cx="17462" cy="14287"/>
              </a:xfrm>
              <a:custGeom>
                <a:avLst/>
                <a:gdLst>
                  <a:gd name="T0" fmla="*/ 9 w 17"/>
                  <a:gd name="T1" fmla="*/ 4 h 14"/>
                  <a:gd name="T2" fmla="*/ 7 w 17"/>
                  <a:gd name="T3" fmla="*/ 13 h 14"/>
                  <a:gd name="T4" fmla="*/ 9 w 17"/>
                  <a:gd name="T5" fmla="*/ 3 h 14"/>
                </a:gdLst>
                <a:ahLst/>
                <a:cxnLst>
                  <a:cxn ang="0">
                    <a:pos x="T0" y="T1"/>
                  </a:cxn>
                  <a:cxn ang="0">
                    <a:pos x="T2" y="T3"/>
                  </a:cxn>
                  <a:cxn ang="0">
                    <a:pos x="T4" y="T5"/>
                  </a:cxn>
                </a:cxnLst>
                <a:rect l="0" t="0" r="r" b="b"/>
                <a:pathLst>
                  <a:path w="17" h="14">
                    <a:moveTo>
                      <a:pt x="9" y="4"/>
                    </a:moveTo>
                    <a:cubicBezTo>
                      <a:pt x="2" y="0"/>
                      <a:pt x="0" y="12"/>
                      <a:pt x="7" y="13"/>
                    </a:cubicBezTo>
                    <a:cubicBezTo>
                      <a:pt x="14" y="14"/>
                      <a:pt x="17" y="3"/>
                      <a:pt x="9" y="3"/>
                    </a:cubicBezTo>
                  </a:path>
                </a:pathLst>
              </a:custGeom>
              <a:grpFill/>
              <a:ln w="4763" cap="flat">
                <a:solidFill>
                  <a:schemeClr val="bg1"/>
                </a:solidFill>
                <a:prstDash val="solid"/>
                <a:miter lim="800000"/>
                <a:headEnd/>
                <a:tailEnd/>
              </a:ln>
            </p:spPr>
            <p:txBody>
              <a:bodyPr/>
              <a:lstStyle/>
              <a:p>
                <a:endParaRPr lang="fr-FR"/>
              </a:p>
            </p:txBody>
          </p:sp>
          <p:sp>
            <p:nvSpPr>
              <p:cNvPr id="79" name="Freeform 207">
                <a:extLst>
                  <a:ext uri="{FF2B5EF4-FFF2-40B4-BE49-F238E27FC236}">
                    <a16:creationId xmlns:a16="http://schemas.microsoft.com/office/drawing/2014/main" id="{E1EDF857-0A3C-FD72-C7D7-16A0B6499806}"/>
                  </a:ext>
                </a:extLst>
              </p:cNvPr>
              <p:cNvSpPr>
                <a:spLocks/>
              </p:cNvSpPr>
              <p:nvPr/>
            </p:nvSpPr>
            <p:spPr bwMode="auto">
              <a:xfrm>
                <a:off x="2927316" y="6097588"/>
                <a:ext cx="80963" cy="57150"/>
              </a:xfrm>
              <a:custGeom>
                <a:avLst/>
                <a:gdLst>
                  <a:gd name="T0" fmla="*/ 67 w 76"/>
                  <a:gd name="T1" fmla="*/ 1 h 54"/>
                  <a:gd name="T2" fmla="*/ 50 w 76"/>
                  <a:gd name="T3" fmla="*/ 16 h 54"/>
                  <a:gd name="T4" fmla="*/ 32 w 76"/>
                  <a:gd name="T5" fmla="*/ 29 h 54"/>
                  <a:gd name="T6" fmla="*/ 13 w 76"/>
                  <a:gd name="T7" fmla="*/ 42 h 54"/>
                  <a:gd name="T8" fmla="*/ 30 w 76"/>
                  <a:gd name="T9" fmla="*/ 46 h 54"/>
                  <a:gd name="T10" fmla="*/ 41 w 76"/>
                  <a:gd name="T11" fmla="*/ 36 h 54"/>
                  <a:gd name="T12" fmla="*/ 62 w 76"/>
                  <a:gd name="T13" fmla="*/ 20 h 54"/>
                  <a:gd name="T14" fmla="*/ 65 w 76"/>
                  <a:gd name="T15" fmla="*/ 10 h 54"/>
                  <a:gd name="T16" fmla="*/ 76 w 76"/>
                  <a:gd name="T17" fmla="*/ 2 h 54"/>
                  <a:gd name="T18" fmla="*/ 72 w 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4">
                    <a:moveTo>
                      <a:pt x="67" y="1"/>
                    </a:moveTo>
                    <a:cubicBezTo>
                      <a:pt x="62" y="7"/>
                      <a:pt x="54" y="10"/>
                      <a:pt x="50" y="16"/>
                    </a:cubicBezTo>
                    <a:cubicBezTo>
                      <a:pt x="38" y="7"/>
                      <a:pt x="32" y="17"/>
                      <a:pt x="32" y="29"/>
                    </a:cubicBezTo>
                    <a:cubicBezTo>
                      <a:pt x="21" y="33"/>
                      <a:pt x="0" y="22"/>
                      <a:pt x="13" y="42"/>
                    </a:cubicBezTo>
                    <a:cubicBezTo>
                      <a:pt x="18" y="49"/>
                      <a:pt x="25" y="54"/>
                      <a:pt x="30" y="46"/>
                    </a:cubicBezTo>
                    <a:cubicBezTo>
                      <a:pt x="34" y="40"/>
                      <a:pt x="30" y="27"/>
                      <a:pt x="41" y="36"/>
                    </a:cubicBezTo>
                    <a:cubicBezTo>
                      <a:pt x="42" y="28"/>
                      <a:pt x="53" y="16"/>
                      <a:pt x="62" y="20"/>
                    </a:cubicBezTo>
                    <a:cubicBezTo>
                      <a:pt x="63" y="17"/>
                      <a:pt x="64" y="13"/>
                      <a:pt x="65" y="10"/>
                    </a:cubicBezTo>
                    <a:cubicBezTo>
                      <a:pt x="70" y="9"/>
                      <a:pt x="76" y="8"/>
                      <a:pt x="76" y="2"/>
                    </a:cubicBezTo>
                    <a:cubicBezTo>
                      <a:pt x="75" y="2"/>
                      <a:pt x="74" y="0"/>
                      <a:pt x="72" y="0"/>
                    </a:cubicBezTo>
                  </a:path>
                </a:pathLst>
              </a:custGeom>
              <a:grpFill/>
              <a:ln w="4763" cap="flat">
                <a:solidFill>
                  <a:schemeClr val="bg1"/>
                </a:solidFill>
                <a:prstDash val="solid"/>
                <a:miter lim="800000"/>
                <a:headEnd/>
                <a:tailEnd/>
              </a:ln>
            </p:spPr>
            <p:txBody>
              <a:bodyPr/>
              <a:lstStyle/>
              <a:p>
                <a:endParaRPr lang="fr-FR"/>
              </a:p>
            </p:txBody>
          </p:sp>
          <p:sp>
            <p:nvSpPr>
              <p:cNvPr id="80" name="Freeform 208">
                <a:extLst>
                  <a:ext uri="{FF2B5EF4-FFF2-40B4-BE49-F238E27FC236}">
                    <a16:creationId xmlns:a16="http://schemas.microsoft.com/office/drawing/2014/main" id="{5F9BFCC6-4F36-AB2F-27B2-84C605AEB6A6}"/>
                  </a:ext>
                </a:extLst>
              </p:cNvPr>
              <p:cNvSpPr>
                <a:spLocks/>
              </p:cNvSpPr>
              <p:nvPr/>
            </p:nvSpPr>
            <p:spPr bwMode="auto">
              <a:xfrm>
                <a:off x="2927316" y="6097588"/>
                <a:ext cx="80963" cy="57150"/>
              </a:xfrm>
              <a:custGeom>
                <a:avLst/>
                <a:gdLst>
                  <a:gd name="T0" fmla="*/ 67 w 76"/>
                  <a:gd name="T1" fmla="*/ 1 h 54"/>
                  <a:gd name="T2" fmla="*/ 50 w 76"/>
                  <a:gd name="T3" fmla="*/ 16 h 54"/>
                  <a:gd name="T4" fmla="*/ 32 w 76"/>
                  <a:gd name="T5" fmla="*/ 29 h 54"/>
                  <a:gd name="T6" fmla="*/ 13 w 76"/>
                  <a:gd name="T7" fmla="*/ 42 h 54"/>
                  <a:gd name="T8" fmla="*/ 30 w 76"/>
                  <a:gd name="T9" fmla="*/ 46 h 54"/>
                  <a:gd name="T10" fmla="*/ 41 w 76"/>
                  <a:gd name="T11" fmla="*/ 36 h 54"/>
                  <a:gd name="T12" fmla="*/ 62 w 76"/>
                  <a:gd name="T13" fmla="*/ 20 h 54"/>
                  <a:gd name="T14" fmla="*/ 65 w 76"/>
                  <a:gd name="T15" fmla="*/ 10 h 54"/>
                  <a:gd name="T16" fmla="*/ 76 w 76"/>
                  <a:gd name="T17" fmla="*/ 2 h 54"/>
                  <a:gd name="T18" fmla="*/ 72 w 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4">
                    <a:moveTo>
                      <a:pt x="67" y="1"/>
                    </a:moveTo>
                    <a:cubicBezTo>
                      <a:pt x="62" y="7"/>
                      <a:pt x="54" y="10"/>
                      <a:pt x="50" y="16"/>
                    </a:cubicBezTo>
                    <a:cubicBezTo>
                      <a:pt x="38" y="7"/>
                      <a:pt x="32" y="17"/>
                      <a:pt x="32" y="29"/>
                    </a:cubicBezTo>
                    <a:cubicBezTo>
                      <a:pt x="21" y="33"/>
                      <a:pt x="0" y="22"/>
                      <a:pt x="13" y="42"/>
                    </a:cubicBezTo>
                    <a:cubicBezTo>
                      <a:pt x="18" y="49"/>
                      <a:pt x="25" y="54"/>
                      <a:pt x="30" y="46"/>
                    </a:cubicBezTo>
                    <a:cubicBezTo>
                      <a:pt x="34" y="40"/>
                      <a:pt x="30" y="27"/>
                      <a:pt x="41" y="36"/>
                    </a:cubicBezTo>
                    <a:cubicBezTo>
                      <a:pt x="42" y="28"/>
                      <a:pt x="53" y="16"/>
                      <a:pt x="62" y="20"/>
                    </a:cubicBezTo>
                    <a:cubicBezTo>
                      <a:pt x="63" y="17"/>
                      <a:pt x="64" y="13"/>
                      <a:pt x="65" y="10"/>
                    </a:cubicBezTo>
                    <a:cubicBezTo>
                      <a:pt x="70" y="9"/>
                      <a:pt x="76" y="8"/>
                      <a:pt x="76" y="2"/>
                    </a:cubicBezTo>
                    <a:cubicBezTo>
                      <a:pt x="75" y="2"/>
                      <a:pt x="74" y="0"/>
                      <a:pt x="72" y="0"/>
                    </a:cubicBezTo>
                  </a:path>
                </a:pathLst>
              </a:custGeom>
              <a:grpFill/>
              <a:ln w="4763" cap="flat">
                <a:solidFill>
                  <a:schemeClr val="bg1"/>
                </a:solidFill>
                <a:prstDash val="solid"/>
                <a:miter lim="800000"/>
                <a:headEnd/>
                <a:tailEnd/>
              </a:ln>
            </p:spPr>
            <p:txBody>
              <a:bodyPr/>
              <a:lstStyle/>
              <a:p>
                <a:endParaRPr lang="fr-FR"/>
              </a:p>
            </p:txBody>
          </p:sp>
          <p:sp>
            <p:nvSpPr>
              <p:cNvPr id="81" name="Freeform 209">
                <a:extLst>
                  <a:ext uri="{FF2B5EF4-FFF2-40B4-BE49-F238E27FC236}">
                    <a16:creationId xmlns:a16="http://schemas.microsoft.com/office/drawing/2014/main" id="{64C335B2-ED82-5A66-A90D-4AC256B6B501}"/>
                  </a:ext>
                </a:extLst>
              </p:cNvPr>
              <p:cNvSpPr>
                <a:spLocks/>
              </p:cNvSpPr>
              <p:nvPr/>
            </p:nvSpPr>
            <p:spPr bwMode="auto">
              <a:xfrm>
                <a:off x="2968591" y="6067425"/>
                <a:ext cx="20638" cy="17463"/>
              </a:xfrm>
              <a:custGeom>
                <a:avLst/>
                <a:gdLst>
                  <a:gd name="T0" fmla="*/ 13 w 20"/>
                  <a:gd name="T1" fmla="*/ 3 h 16"/>
                  <a:gd name="T2" fmla="*/ 2 w 20"/>
                  <a:gd name="T3" fmla="*/ 8 h 16"/>
                  <a:gd name="T4" fmla="*/ 20 w 20"/>
                  <a:gd name="T5" fmla="*/ 13 h 16"/>
                  <a:gd name="T6" fmla="*/ 10 w 20"/>
                  <a:gd name="T7" fmla="*/ 5 h 16"/>
                </a:gdLst>
                <a:ahLst/>
                <a:cxnLst>
                  <a:cxn ang="0">
                    <a:pos x="T0" y="T1"/>
                  </a:cxn>
                  <a:cxn ang="0">
                    <a:pos x="T2" y="T3"/>
                  </a:cxn>
                  <a:cxn ang="0">
                    <a:pos x="T4" y="T5"/>
                  </a:cxn>
                  <a:cxn ang="0">
                    <a:pos x="T6" y="T7"/>
                  </a:cxn>
                </a:cxnLst>
                <a:rect l="0" t="0" r="r" b="b"/>
                <a:pathLst>
                  <a:path w="20" h="16">
                    <a:moveTo>
                      <a:pt x="13" y="3"/>
                    </a:moveTo>
                    <a:cubicBezTo>
                      <a:pt x="8" y="0"/>
                      <a:pt x="0" y="3"/>
                      <a:pt x="2" y="8"/>
                    </a:cubicBezTo>
                    <a:cubicBezTo>
                      <a:pt x="5" y="16"/>
                      <a:pt x="15" y="12"/>
                      <a:pt x="20" y="13"/>
                    </a:cubicBezTo>
                    <a:cubicBezTo>
                      <a:pt x="20" y="8"/>
                      <a:pt x="16" y="3"/>
                      <a:pt x="10" y="5"/>
                    </a:cubicBezTo>
                  </a:path>
                </a:pathLst>
              </a:custGeom>
              <a:grpFill/>
              <a:ln w="4763" cap="flat">
                <a:solidFill>
                  <a:schemeClr val="bg1"/>
                </a:solidFill>
                <a:prstDash val="solid"/>
                <a:miter lim="800000"/>
                <a:headEnd/>
                <a:tailEnd/>
              </a:ln>
            </p:spPr>
            <p:txBody>
              <a:bodyPr/>
              <a:lstStyle/>
              <a:p>
                <a:endParaRPr lang="fr-FR"/>
              </a:p>
            </p:txBody>
          </p:sp>
          <p:sp>
            <p:nvSpPr>
              <p:cNvPr id="82" name="Freeform 210">
                <a:extLst>
                  <a:ext uri="{FF2B5EF4-FFF2-40B4-BE49-F238E27FC236}">
                    <a16:creationId xmlns:a16="http://schemas.microsoft.com/office/drawing/2014/main" id="{2DF94971-1185-5273-404A-BEFD7A05CB6E}"/>
                  </a:ext>
                </a:extLst>
              </p:cNvPr>
              <p:cNvSpPr>
                <a:spLocks/>
              </p:cNvSpPr>
              <p:nvPr/>
            </p:nvSpPr>
            <p:spPr bwMode="auto">
              <a:xfrm>
                <a:off x="2968591" y="6067425"/>
                <a:ext cx="20638" cy="17463"/>
              </a:xfrm>
              <a:custGeom>
                <a:avLst/>
                <a:gdLst>
                  <a:gd name="T0" fmla="*/ 13 w 20"/>
                  <a:gd name="T1" fmla="*/ 3 h 16"/>
                  <a:gd name="T2" fmla="*/ 2 w 20"/>
                  <a:gd name="T3" fmla="*/ 8 h 16"/>
                  <a:gd name="T4" fmla="*/ 20 w 20"/>
                  <a:gd name="T5" fmla="*/ 13 h 16"/>
                  <a:gd name="T6" fmla="*/ 10 w 20"/>
                  <a:gd name="T7" fmla="*/ 5 h 16"/>
                </a:gdLst>
                <a:ahLst/>
                <a:cxnLst>
                  <a:cxn ang="0">
                    <a:pos x="T0" y="T1"/>
                  </a:cxn>
                  <a:cxn ang="0">
                    <a:pos x="T2" y="T3"/>
                  </a:cxn>
                  <a:cxn ang="0">
                    <a:pos x="T4" y="T5"/>
                  </a:cxn>
                  <a:cxn ang="0">
                    <a:pos x="T6" y="T7"/>
                  </a:cxn>
                </a:cxnLst>
                <a:rect l="0" t="0" r="r" b="b"/>
                <a:pathLst>
                  <a:path w="20" h="16">
                    <a:moveTo>
                      <a:pt x="13" y="3"/>
                    </a:moveTo>
                    <a:cubicBezTo>
                      <a:pt x="8" y="0"/>
                      <a:pt x="0" y="3"/>
                      <a:pt x="2" y="8"/>
                    </a:cubicBezTo>
                    <a:cubicBezTo>
                      <a:pt x="5" y="16"/>
                      <a:pt x="15" y="12"/>
                      <a:pt x="20" y="13"/>
                    </a:cubicBezTo>
                    <a:cubicBezTo>
                      <a:pt x="20" y="8"/>
                      <a:pt x="16" y="3"/>
                      <a:pt x="10" y="5"/>
                    </a:cubicBezTo>
                  </a:path>
                </a:pathLst>
              </a:custGeom>
              <a:grpFill/>
              <a:ln w="4763" cap="flat">
                <a:solidFill>
                  <a:schemeClr val="bg1"/>
                </a:solidFill>
                <a:prstDash val="solid"/>
                <a:miter lim="800000"/>
                <a:headEnd/>
                <a:tailEnd/>
              </a:ln>
            </p:spPr>
            <p:txBody>
              <a:bodyPr/>
              <a:lstStyle/>
              <a:p>
                <a:endParaRPr lang="fr-FR"/>
              </a:p>
            </p:txBody>
          </p:sp>
          <p:sp>
            <p:nvSpPr>
              <p:cNvPr id="83" name="Freeform 211">
                <a:extLst>
                  <a:ext uri="{FF2B5EF4-FFF2-40B4-BE49-F238E27FC236}">
                    <a16:creationId xmlns:a16="http://schemas.microsoft.com/office/drawing/2014/main" id="{C3045B84-A6F9-ECE7-E853-FE17F9468FD8}"/>
                  </a:ext>
                </a:extLst>
              </p:cNvPr>
              <p:cNvSpPr>
                <a:spLocks/>
              </p:cNvSpPr>
              <p:nvPr/>
            </p:nvSpPr>
            <p:spPr bwMode="auto">
              <a:xfrm>
                <a:off x="3008279" y="6248400"/>
                <a:ext cx="20637" cy="46038"/>
              </a:xfrm>
              <a:custGeom>
                <a:avLst/>
                <a:gdLst>
                  <a:gd name="T0" fmla="*/ 20 w 20"/>
                  <a:gd name="T1" fmla="*/ 18 h 44"/>
                  <a:gd name="T2" fmla="*/ 0 w 20"/>
                  <a:gd name="T3" fmla="*/ 15 h 44"/>
                  <a:gd name="T4" fmla="*/ 10 w 20"/>
                  <a:gd name="T5" fmla="*/ 30 h 44"/>
                  <a:gd name="T6" fmla="*/ 6 w 20"/>
                  <a:gd name="T7" fmla="*/ 39 h 44"/>
                  <a:gd name="T8" fmla="*/ 16 w 20"/>
                  <a:gd name="T9" fmla="*/ 38 h 44"/>
                  <a:gd name="T10" fmla="*/ 18 w 20"/>
                  <a:gd name="T11" fmla="*/ 17 h 44"/>
                </a:gdLst>
                <a:ahLst/>
                <a:cxnLst>
                  <a:cxn ang="0">
                    <a:pos x="T0" y="T1"/>
                  </a:cxn>
                  <a:cxn ang="0">
                    <a:pos x="T2" y="T3"/>
                  </a:cxn>
                  <a:cxn ang="0">
                    <a:pos x="T4" y="T5"/>
                  </a:cxn>
                  <a:cxn ang="0">
                    <a:pos x="T6" y="T7"/>
                  </a:cxn>
                  <a:cxn ang="0">
                    <a:pos x="T8" y="T9"/>
                  </a:cxn>
                  <a:cxn ang="0">
                    <a:pos x="T10" y="T11"/>
                  </a:cxn>
                </a:cxnLst>
                <a:rect l="0" t="0" r="r" b="b"/>
                <a:pathLst>
                  <a:path w="20" h="44">
                    <a:moveTo>
                      <a:pt x="20" y="18"/>
                    </a:moveTo>
                    <a:cubicBezTo>
                      <a:pt x="15" y="13"/>
                      <a:pt x="1" y="0"/>
                      <a:pt x="0" y="15"/>
                    </a:cubicBezTo>
                    <a:cubicBezTo>
                      <a:pt x="0" y="24"/>
                      <a:pt x="11" y="20"/>
                      <a:pt x="10" y="30"/>
                    </a:cubicBezTo>
                    <a:cubicBezTo>
                      <a:pt x="10" y="32"/>
                      <a:pt x="5" y="36"/>
                      <a:pt x="6" y="39"/>
                    </a:cubicBezTo>
                    <a:cubicBezTo>
                      <a:pt x="9" y="44"/>
                      <a:pt x="14" y="40"/>
                      <a:pt x="16" y="38"/>
                    </a:cubicBezTo>
                    <a:cubicBezTo>
                      <a:pt x="19" y="34"/>
                      <a:pt x="20" y="20"/>
                      <a:pt x="18" y="17"/>
                    </a:cubicBezTo>
                  </a:path>
                </a:pathLst>
              </a:custGeom>
              <a:grpFill/>
              <a:ln w="4763" cap="flat">
                <a:solidFill>
                  <a:schemeClr val="bg1"/>
                </a:solidFill>
                <a:prstDash val="solid"/>
                <a:miter lim="800000"/>
                <a:headEnd/>
                <a:tailEnd/>
              </a:ln>
            </p:spPr>
            <p:txBody>
              <a:bodyPr/>
              <a:lstStyle/>
              <a:p>
                <a:endParaRPr lang="fr-FR"/>
              </a:p>
            </p:txBody>
          </p:sp>
          <p:sp>
            <p:nvSpPr>
              <p:cNvPr id="84" name="Freeform 212">
                <a:extLst>
                  <a:ext uri="{FF2B5EF4-FFF2-40B4-BE49-F238E27FC236}">
                    <a16:creationId xmlns:a16="http://schemas.microsoft.com/office/drawing/2014/main" id="{85B13E4F-A65C-19C8-6348-2B08BAC938D8}"/>
                  </a:ext>
                </a:extLst>
              </p:cNvPr>
              <p:cNvSpPr>
                <a:spLocks/>
              </p:cNvSpPr>
              <p:nvPr/>
            </p:nvSpPr>
            <p:spPr bwMode="auto">
              <a:xfrm>
                <a:off x="3008279" y="6248400"/>
                <a:ext cx="20637" cy="46038"/>
              </a:xfrm>
              <a:custGeom>
                <a:avLst/>
                <a:gdLst>
                  <a:gd name="T0" fmla="*/ 20 w 20"/>
                  <a:gd name="T1" fmla="*/ 18 h 44"/>
                  <a:gd name="T2" fmla="*/ 0 w 20"/>
                  <a:gd name="T3" fmla="*/ 15 h 44"/>
                  <a:gd name="T4" fmla="*/ 10 w 20"/>
                  <a:gd name="T5" fmla="*/ 30 h 44"/>
                  <a:gd name="T6" fmla="*/ 6 w 20"/>
                  <a:gd name="T7" fmla="*/ 39 h 44"/>
                  <a:gd name="T8" fmla="*/ 16 w 20"/>
                  <a:gd name="T9" fmla="*/ 38 h 44"/>
                  <a:gd name="T10" fmla="*/ 18 w 20"/>
                  <a:gd name="T11" fmla="*/ 17 h 44"/>
                </a:gdLst>
                <a:ahLst/>
                <a:cxnLst>
                  <a:cxn ang="0">
                    <a:pos x="T0" y="T1"/>
                  </a:cxn>
                  <a:cxn ang="0">
                    <a:pos x="T2" y="T3"/>
                  </a:cxn>
                  <a:cxn ang="0">
                    <a:pos x="T4" y="T5"/>
                  </a:cxn>
                  <a:cxn ang="0">
                    <a:pos x="T6" y="T7"/>
                  </a:cxn>
                  <a:cxn ang="0">
                    <a:pos x="T8" y="T9"/>
                  </a:cxn>
                  <a:cxn ang="0">
                    <a:pos x="T10" y="T11"/>
                  </a:cxn>
                </a:cxnLst>
                <a:rect l="0" t="0" r="r" b="b"/>
                <a:pathLst>
                  <a:path w="20" h="44">
                    <a:moveTo>
                      <a:pt x="20" y="18"/>
                    </a:moveTo>
                    <a:cubicBezTo>
                      <a:pt x="15" y="13"/>
                      <a:pt x="1" y="0"/>
                      <a:pt x="0" y="15"/>
                    </a:cubicBezTo>
                    <a:cubicBezTo>
                      <a:pt x="0" y="24"/>
                      <a:pt x="11" y="20"/>
                      <a:pt x="10" y="30"/>
                    </a:cubicBezTo>
                    <a:cubicBezTo>
                      <a:pt x="10" y="32"/>
                      <a:pt x="5" y="36"/>
                      <a:pt x="6" y="39"/>
                    </a:cubicBezTo>
                    <a:cubicBezTo>
                      <a:pt x="9" y="44"/>
                      <a:pt x="14" y="40"/>
                      <a:pt x="16" y="38"/>
                    </a:cubicBezTo>
                    <a:cubicBezTo>
                      <a:pt x="19" y="34"/>
                      <a:pt x="20" y="20"/>
                      <a:pt x="18" y="17"/>
                    </a:cubicBezTo>
                  </a:path>
                </a:pathLst>
              </a:custGeom>
              <a:grpFill/>
              <a:ln w="4763" cap="flat">
                <a:solidFill>
                  <a:schemeClr val="bg1"/>
                </a:solidFill>
                <a:prstDash val="solid"/>
                <a:miter lim="800000"/>
                <a:headEnd/>
                <a:tailEnd/>
              </a:ln>
            </p:spPr>
            <p:txBody>
              <a:bodyPr/>
              <a:lstStyle/>
              <a:p>
                <a:endParaRPr lang="fr-FR"/>
              </a:p>
            </p:txBody>
          </p:sp>
          <p:sp>
            <p:nvSpPr>
              <p:cNvPr id="85" name="Freeform 213">
                <a:extLst>
                  <a:ext uri="{FF2B5EF4-FFF2-40B4-BE49-F238E27FC236}">
                    <a16:creationId xmlns:a16="http://schemas.microsoft.com/office/drawing/2014/main" id="{65A068B4-2ED0-2B83-32A8-239FFE0214BD}"/>
                  </a:ext>
                </a:extLst>
              </p:cNvPr>
              <p:cNvSpPr>
                <a:spLocks/>
              </p:cNvSpPr>
              <p:nvPr/>
            </p:nvSpPr>
            <p:spPr bwMode="auto">
              <a:xfrm>
                <a:off x="3128929" y="6446838"/>
                <a:ext cx="76200" cy="85725"/>
              </a:xfrm>
              <a:custGeom>
                <a:avLst/>
                <a:gdLst>
                  <a:gd name="T0" fmla="*/ 55 w 71"/>
                  <a:gd name="T1" fmla="*/ 50 h 81"/>
                  <a:gd name="T2" fmla="*/ 64 w 71"/>
                  <a:gd name="T3" fmla="*/ 21 h 81"/>
                  <a:gd name="T4" fmla="*/ 39 w 71"/>
                  <a:gd name="T5" fmla="*/ 23 h 81"/>
                  <a:gd name="T6" fmla="*/ 28 w 71"/>
                  <a:gd name="T7" fmla="*/ 4 h 81"/>
                  <a:gd name="T8" fmla="*/ 4 w 71"/>
                  <a:gd name="T9" fmla="*/ 1 h 81"/>
                  <a:gd name="T10" fmla="*/ 36 w 71"/>
                  <a:gd name="T11" fmla="*/ 20 h 81"/>
                  <a:gd name="T12" fmla="*/ 42 w 71"/>
                  <a:gd name="T13" fmla="*/ 40 h 81"/>
                  <a:gd name="T14" fmla="*/ 27 w 71"/>
                  <a:gd name="T15" fmla="*/ 78 h 81"/>
                  <a:gd name="T16" fmla="*/ 53 w 71"/>
                  <a:gd name="T17" fmla="*/ 60 h 81"/>
                  <a:gd name="T18" fmla="*/ 58 w 71"/>
                  <a:gd name="T19"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1">
                    <a:moveTo>
                      <a:pt x="55" y="50"/>
                    </a:moveTo>
                    <a:cubicBezTo>
                      <a:pt x="59" y="40"/>
                      <a:pt x="71" y="30"/>
                      <a:pt x="64" y="21"/>
                    </a:cubicBezTo>
                    <a:cubicBezTo>
                      <a:pt x="58" y="13"/>
                      <a:pt x="41" y="10"/>
                      <a:pt x="39" y="23"/>
                    </a:cubicBezTo>
                    <a:cubicBezTo>
                      <a:pt x="33" y="15"/>
                      <a:pt x="39" y="8"/>
                      <a:pt x="28" y="4"/>
                    </a:cubicBezTo>
                    <a:cubicBezTo>
                      <a:pt x="22" y="2"/>
                      <a:pt x="10" y="0"/>
                      <a:pt x="4" y="1"/>
                    </a:cubicBezTo>
                    <a:cubicBezTo>
                      <a:pt x="0" y="22"/>
                      <a:pt x="27" y="12"/>
                      <a:pt x="36" y="20"/>
                    </a:cubicBezTo>
                    <a:cubicBezTo>
                      <a:pt x="44" y="27"/>
                      <a:pt x="31" y="37"/>
                      <a:pt x="42" y="40"/>
                    </a:cubicBezTo>
                    <a:cubicBezTo>
                      <a:pt x="37" y="44"/>
                      <a:pt x="8" y="73"/>
                      <a:pt x="27" y="78"/>
                    </a:cubicBezTo>
                    <a:cubicBezTo>
                      <a:pt x="38" y="81"/>
                      <a:pt x="45" y="36"/>
                      <a:pt x="53" y="60"/>
                    </a:cubicBezTo>
                    <a:cubicBezTo>
                      <a:pt x="54" y="54"/>
                      <a:pt x="57" y="47"/>
                      <a:pt x="58" y="41"/>
                    </a:cubicBezTo>
                  </a:path>
                </a:pathLst>
              </a:custGeom>
              <a:grpFill/>
              <a:ln w="4763" cap="flat">
                <a:solidFill>
                  <a:schemeClr val="bg1"/>
                </a:solidFill>
                <a:prstDash val="solid"/>
                <a:miter lim="800000"/>
                <a:headEnd/>
                <a:tailEnd/>
              </a:ln>
            </p:spPr>
            <p:txBody>
              <a:bodyPr/>
              <a:lstStyle/>
              <a:p>
                <a:endParaRPr lang="fr-FR"/>
              </a:p>
            </p:txBody>
          </p:sp>
          <p:sp>
            <p:nvSpPr>
              <p:cNvPr id="86" name="Freeform 214">
                <a:extLst>
                  <a:ext uri="{FF2B5EF4-FFF2-40B4-BE49-F238E27FC236}">
                    <a16:creationId xmlns:a16="http://schemas.microsoft.com/office/drawing/2014/main" id="{3DA0C9E6-EBA6-C36D-43CC-7066B628400B}"/>
                  </a:ext>
                </a:extLst>
              </p:cNvPr>
              <p:cNvSpPr>
                <a:spLocks/>
              </p:cNvSpPr>
              <p:nvPr/>
            </p:nvSpPr>
            <p:spPr bwMode="auto">
              <a:xfrm>
                <a:off x="3128929" y="6446838"/>
                <a:ext cx="76200" cy="85725"/>
              </a:xfrm>
              <a:custGeom>
                <a:avLst/>
                <a:gdLst>
                  <a:gd name="T0" fmla="*/ 55 w 71"/>
                  <a:gd name="T1" fmla="*/ 50 h 81"/>
                  <a:gd name="T2" fmla="*/ 64 w 71"/>
                  <a:gd name="T3" fmla="*/ 21 h 81"/>
                  <a:gd name="T4" fmla="*/ 39 w 71"/>
                  <a:gd name="T5" fmla="*/ 23 h 81"/>
                  <a:gd name="T6" fmla="*/ 28 w 71"/>
                  <a:gd name="T7" fmla="*/ 4 h 81"/>
                  <a:gd name="T8" fmla="*/ 4 w 71"/>
                  <a:gd name="T9" fmla="*/ 1 h 81"/>
                  <a:gd name="T10" fmla="*/ 36 w 71"/>
                  <a:gd name="T11" fmla="*/ 20 h 81"/>
                  <a:gd name="T12" fmla="*/ 42 w 71"/>
                  <a:gd name="T13" fmla="*/ 40 h 81"/>
                  <a:gd name="T14" fmla="*/ 27 w 71"/>
                  <a:gd name="T15" fmla="*/ 78 h 81"/>
                  <a:gd name="T16" fmla="*/ 53 w 71"/>
                  <a:gd name="T17" fmla="*/ 60 h 81"/>
                  <a:gd name="T18" fmla="*/ 58 w 71"/>
                  <a:gd name="T19"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1">
                    <a:moveTo>
                      <a:pt x="55" y="50"/>
                    </a:moveTo>
                    <a:cubicBezTo>
                      <a:pt x="59" y="40"/>
                      <a:pt x="71" y="30"/>
                      <a:pt x="64" y="21"/>
                    </a:cubicBezTo>
                    <a:cubicBezTo>
                      <a:pt x="58" y="13"/>
                      <a:pt x="41" y="10"/>
                      <a:pt x="39" y="23"/>
                    </a:cubicBezTo>
                    <a:cubicBezTo>
                      <a:pt x="33" y="15"/>
                      <a:pt x="39" y="8"/>
                      <a:pt x="28" y="4"/>
                    </a:cubicBezTo>
                    <a:cubicBezTo>
                      <a:pt x="22" y="2"/>
                      <a:pt x="10" y="0"/>
                      <a:pt x="4" y="1"/>
                    </a:cubicBezTo>
                    <a:cubicBezTo>
                      <a:pt x="0" y="22"/>
                      <a:pt x="27" y="12"/>
                      <a:pt x="36" y="20"/>
                    </a:cubicBezTo>
                    <a:cubicBezTo>
                      <a:pt x="44" y="27"/>
                      <a:pt x="31" y="37"/>
                      <a:pt x="42" y="40"/>
                    </a:cubicBezTo>
                    <a:cubicBezTo>
                      <a:pt x="37" y="44"/>
                      <a:pt x="8" y="73"/>
                      <a:pt x="27" y="78"/>
                    </a:cubicBezTo>
                    <a:cubicBezTo>
                      <a:pt x="38" y="81"/>
                      <a:pt x="45" y="36"/>
                      <a:pt x="53" y="60"/>
                    </a:cubicBezTo>
                    <a:cubicBezTo>
                      <a:pt x="54" y="54"/>
                      <a:pt x="57" y="47"/>
                      <a:pt x="58" y="41"/>
                    </a:cubicBezTo>
                  </a:path>
                </a:pathLst>
              </a:custGeom>
              <a:grpFill/>
              <a:ln w="4763" cap="flat">
                <a:solidFill>
                  <a:schemeClr val="bg1"/>
                </a:solidFill>
                <a:prstDash val="solid"/>
                <a:miter lim="800000"/>
                <a:headEnd/>
                <a:tailEnd/>
              </a:ln>
            </p:spPr>
            <p:txBody>
              <a:bodyPr/>
              <a:lstStyle/>
              <a:p>
                <a:endParaRPr lang="fr-FR"/>
              </a:p>
            </p:txBody>
          </p:sp>
          <p:sp>
            <p:nvSpPr>
              <p:cNvPr id="87" name="Freeform 215">
                <a:extLst>
                  <a:ext uri="{FF2B5EF4-FFF2-40B4-BE49-F238E27FC236}">
                    <a16:creationId xmlns:a16="http://schemas.microsoft.com/office/drawing/2014/main" id="{8FE5AAEC-E14E-6B94-7E49-3AA1D0618326}"/>
                  </a:ext>
                </a:extLst>
              </p:cNvPr>
              <p:cNvSpPr>
                <a:spLocks/>
              </p:cNvSpPr>
              <p:nvPr/>
            </p:nvSpPr>
            <p:spPr bwMode="auto">
              <a:xfrm>
                <a:off x="2886041" y="6223000"/>
                <a:ext cx="33338" cy="34925"/>
              </a:xfrm>
              <a:custGeom>
                <a:avLst/>
                <a:gdLst>
                  <a:gd name="T0" fmla="*/ 17 w 32"/>
                  <a:gd name="T1" fmla="*/ 6 h 33"/>
                  <a:gd name="T2" fmla="*/ 2 w 32"/>
                  <a:gd name="T3" fmla="*/ 8 h 33"/>
                  <a:gd name="T4" fmla="*/ 16 w 32"/>
                  <a:gd name="T5" fmla="*/ 20 h 33"/>
                  <a:gd name="T6" fmla="*/ 29 w 32"/>
                  <a:gd name="T7" fmla="*/ 22 h 33"/>
                  <a:gd name="T8" fmla="*/ 15 w 32"/>
                  <a:gd name="T9" fmla="*/ 6 h 33"/>
                </a:gdLst>
                <a:ahLst/>
                <a:cxnLst>
                  <a:cxn ang="0">
                    <a:pos x="T0" y="T1"/>
                  </a:cxn>
                  <a:cxn ang="0">
                    <a:pos x="T2" y="T3"/>
                  </a:cxn>
                  <a:cxn ang="0">
                    <a:pos x="T4" y="T5"/>
                  </a:cxn>
                  <a:cxn ang="0">
                    <a:pos x="T6" y="T7"/>
                  </a:cxn>
                  <a:cxn ang="0">
                    <a:pos x="T8" y="T9"/>
                  </a:cxn>
                </a:cxnLst>
                <a:rect l="0" t="0" r="r" b="b"/>
                <a:pathLst>
                  <a:path w="32" h="33">
                    <a:moveTo>
                      <a:pt x="17" y="6"/>
                    </a:moveTo>
                    <a:cubicBezTo>
                      <a:pt x="14" y="0"/>
                      <a:pt x="3" y="1"/>
                      <a:pt x="2" y="8"/>
                    </a:cubicBezTo>
                    <a:cubicBezTo>
                      <a:pt x="0" y="16"/>
                      <a:pt x="11" y="17"/>
                      <a:pt x="16" y="20"/>
                    </a:cubicBezTo>
                    <a:cubicBezTo>
                      <a:pt x="20" y="24"/>
                      <a:pt x="25" y="33"/>
                      <a:pt x="29" y="22"/>
                    </a:cubicBezTo>
                    <a:cubicBezTo>
                      <a:pt x="32" y="13"/>
                      <a:pt x="21" y="8"/>
                      <a:pt x="15" y="6"/>
                    </a:cubicBezTo>
                  </a:path>
                </a:pathLst>
              </a:custGeom>
              <a:grpFill/>
              <a:ln w="4763" cap="flat">
                <a:solidFill>
                  <a:schemeClr val="bg1"/>
                </a:solidFill>
                <a:prstDash val="solid"/>
                <a:miter lim="800000"/>
                <a:headEnd/>
                <a:tailEnd/>
              </a:ln>
            </p:spPr>
            <p:txBody>
              <a:bodyPr/>
              <a:lstStyle/>
              <a:p>
                <a:endParaRPr lang="fr-FR"/>
              </a:p>
            </p:txBody>
          </p:sp>
          <p:sp>
            <p:nvSpPr>
              <p:cNvPr id="88" name="Freeform 216">
                <a:extLst>
                  <a:ext uri="{FF2B5EF4-FFF2-40B4-BE49-F238E27FC236}">
                    <a16:creationId xmlns:a16="http://schemas.microsoft.com/office/drawing/2014/main" id="{3FED1667-A435-7FB4-2955-D4309B74F20B}"/>
                  </a:ext>
                </a:extLst>
              </p:cNvPr>
              <p:cNvSpPr>
                <a:spLocks/>
              </p:cNvSpPr>
              <p:nvPr/>
            </p:nvSpPr>
            <p:spPr bwMode="auto">
              <a:xfrm>
                <a:off x="2886041" y="6223000"/>
                <a:ext cx="33338" cy="34925"/>
              </a:xfrm>
              <a:custGeom>
                <a:avLst/>
                <a:gdLst>
                  <a:gd name="T0" fmla="*/ 17 w 32"/>
                  <a:gd name="T1" fmla="*/ 6 h 33"/>
                  <a:gd name="T2" fmla="*/ 2 w 32"/>
                  <a:gd name="T3" fmla="*/ 8 h 33"/>
                  <a:gd name="T4" fmla="*/ 16 w 32"/>
                  <a:gd name="T5" fmla="*/ 20 h 33"/>
                  <a:gd name="T6" fmla="*/ 29 w 32"/>
                  <a:gd name="T7" fmla="*/ 22 h 33"/>
                  <a:gd name="T8" fmla="*/ 15 w 32"/>
                  <a:gd name="T9" fmla="*/ 6 h 33"/>
                </a:gdLst>
                <a:ahLst/>
                <a:cxnLst>
                  <a:cxn ang="0">
                    <a:pos x="T0" y="T1"/>
                  </a:cxn>
                  <a:cxn ang="0">
                    <a:pos x="T2" y="T3"/>
                  </a:cxn>
                  <a:cxn ang="0">
                    <a:pos x="T4" y="T5"/>
                  </a:cxn>
                  <a:cxn ang="0">
                    <a:pos x="T6" y="T7"/>
                  </a:cxn>
                  <a:cxn ang="0">
                    <a:pos x="T8" y="T9"/>
                  </a:cxn>
                </a:cxnLst>
                <a:rect l="0" t="0" r="r" b="b"/>
                <a:pathLst>
                  <a:path w="32" h="33">
                    <a:moveTo>
                      <a:pt x="17" y="6"/>
                    </a:moveTo>
                    <a:cubicBezTo>
                      <a:pt x="14" y="0"/>
                      <a:pt x="3" y="1"/>
                      <a:pt x="2" y="8"/>
                    </a:cubicBezTo>
                    <a:cubicBezTo>
                      <a:pt x="0" y="16"/>
                      <a:pt x="11" y="17"/>
                      <a:pt x="16" y="20"/>
                    </a:cubicBezTo>
                    <a:cubicBezTo>
                      <a:pt x="20" y="24"/>
                      <a:pt x="25" y="33"/>
                      <a:pt x="29" y="22"/>
                    </a:cubicBezTo>
                    <a:cubicBezTo>
                      <a:pt x="32" y="13"/>
                      <a:pt x="21" y="8"/>
                      <a:pt x="15" y="6"/>
                    </a:cubicBezTo>
                  </a:path>
                </a:pathLst>
              </a:custGeom>
              <a:grpFill/>
              <a:ln w="4763" cap="flat">
                <a:solidFill>
                  <a:schemeClr val="bg1"/>
                </a:solidFill>
                <a:prstDash val="solid"/>
                <a:miter lim="800000"/>
                <a:headEnd/>
                <a:tailEnd/>
              </a:ln>
            </p:spPr>
            <p:txBody>
              <a:bodyPr/>
              <a:lstStyle/>
              <a:p>
                <a:endParaRPr lang="fr-FR"/>
              </a:p>
            </p:txBody>
          </p:sp>
          <p:sp>
            <p:nvSpPr>
              <p:cNvPr id="89" name="Freeform 217">
                <a:extLst>
                  <a:ext uri="{FF2B5EF4-FFF2-40B4-BE49-F238E27FC236}">
                    <a16:creationId xmlns:a16="http://schemas.microsoft.com/office/drawing/2014/main" id="{D4E5D921-7511-F876-0C1D-4489A0883E25}"/>
                  </a:ext>
                </a:extLst>
              </p:cNvPr>
              <p:cNvSpPr>
                <a:spLocks/>
              </p:cNvSpPr>
              <p:nvPr/>
            </p:nvSpPr>
            <p:spPr bwMode="auto">
              <a:xfrm>
                <a:off x="2112929" y="5583238"/>
                <a:ext cx="31750" cy="53975"/>
              </a:xfrm>
              <a:custGeom>
                <a:avLst/>
                <a:gdLst>
                  <a:gd name="T0" fmla="*/ 10 w 30"/>
                  <a:gd name="T1" fmla="*/ 0 h 50"/>
                  <a:gd name="T2" fmla="*/ 7 w 30"/>
                  <a:gd name="T3" fmla="*/ 16 h 50"/>
                  <a:gd name="T4" fmla="*/ 20 w 30"/>
                  <a:gd name="T5" fmla="*/ 44 h 50"/>
                  <a:gd name="T6" fmla="*/ 30 w 30"/>
                  <a:gd name="T7" fmla="*/ 44 h 50"/>
                  <a:gd name="T8" fmla="*/ 25 w 30"/>
                  <a:gd name="T9" fmla="*/ 21 h 50"/>
                  <a:gd name="T10" fmla="*/ 16 w 30"/>
                  <a:gd name="T11" fmla="*/ 5 h 50"/>
                  <a:gd name="T12" fmla="*/ 10 w 3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0" h="50">
                    <a:moveTo>
                      <a:pt x="10" y="0"/>
                    </a:moveTo>
                    <a:cubicBezTo>
                      <a:pt x="5" y="2"/>
                      <a:pt x="0" y="10"/>
                      <a:pt x="7" y="16"/>
                    </a:cubicBezTo>
                    <a:cubicBezTo>
                      <a:pt x="14" y="22"/>
                      <a:pt x="14" y="40"/>
                      <a:pt x="20" y="44"/>
                    </a:cubicBezTo>
                    <a:cubicBezTo>
                      <a:pt x="26" y="48"/>
                      <a:pt x="30" y="50"/>
                      <a:pt x="30" y="44"/>
                    </a:cubicBezTo>
                    <a:cubicBezTo>
                      <a:pt x="30" y="38"/>
                      <a:pt x="27" y="27"/>
                      <a:pt x="25" y="21"/>
                    </a:cubicBezTo>
                    <a:cubicBezTo>
                      <a:pt x="23" y="15"/>
                      <a:pt x="16" y="5"/>
                      <a:pt x="16" y="5"/>
                    </a:cubicBezTo>
                    <a:lnTo>
                      <a:pt x="10" y="0"/>
                    </a:lnTo>
                    <a:close/>
                  </a:path>
                </a:pathLst>
              </a:custGeom>
              <a:grpFill/>
              <a:ln w="4763" cap="flat">
                <a:solidFill>
                  <a:schemeClr val="bg1"/>
                </a:solidFill>
                <a:prstDash val="solid"/>
                <a:miter lim="800000"/>
                <a:headEnd/>
                <a:tailEnd/>
              </a:ln>
            </p:spPr>
            <p:txBody>
              <a:bodyPr/>
              <a:lstStyle/>
              <a:p>
                <a:endParaRPr lang="fr-FR"/>
              </a:p>
            </p:txBody>
          </p:sp>
          <p:sp>
            <p:nvSpPr>
              <p:cNvPr id="90" name="Freeform 218">
                <a:extLst>
                  <a:ext uri="{FF2B5EF4-FFF2-40B4-BE49-F238E27FC236}">
                    <a16:creationId xmlns:a16="http://schemas.microsoft.com/office/drawing/2014/main" id="{BD0CB520-B911-AF78-11AF-CB51E5D641B9}"/>
                  </a:ext>
                </a:extLst>
              </p:cNvPr>
              <p:cNvSpPr>
                <a:spLocks/>
              </p:cNvSpPr>
              <p:nvPr/>
            </p:nvSpPr>
            <p:spPr bwMode="auto">
              <a:xfrm>
                <a:off x="2125629" y="5637213"/>
                <a:ext cx="25400" cy="38100"/>
              </a:xfrm>
              <a:custGeom>
                <a:avLst/>
                <a:gdLst>
                  <a:gd name="T0" fmla="*/ 0 w 24"/>
                  <a:gd name="T1" fmla="*/ 0 h 36"/>
                  <a:gd name="T2" fmla="*/ 24 w 24"/>
                  <a:gd name="T3" fmla="*/ 15 h 36"/>
                  <a:gd name="T4" fmla="*/ 22 w 24"/>
                  <a:gd name="T5" fmla="*/ 33 h 36"/>
                  <a:gd name="T6" fmla="*/ 6 w 24"/>
                  <a:gd name="T7" fmla="*/ 18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cubicBezTo>
                      <a:pt x="9" y="3"/>
                      <a:pt x="24" y="10"/>
                      <a:pt x="24" y="15"/>
                    </a:cubicBezTo>
                    <a:cubicBezTo>
                      <a:pt x="24" y="20"/>
                      <a:pt x="22" y="31"/>
                      <a:pt x="22" y="33"/>
                    </a:cubicBezTo>
                    <a:cubicBezTo>
                      <a:pt x="22" y="36"/>
                      <a:pt x="8" y="21"/>
                      <a:pt x="6" y="18"/>
                    </a:cubicBezTo>
                    <a:cubicBezTo>
                      <a:pt x="5" y="14"/>
                      <a:pt x="0" y="0"/>
                      <a:pt x="0" y="0"/>
                    </a:cubicBezTo>
                    <a:close/>
                  </a:path>
                </a:pathLst>
              </a:custGeom>
              <a:grpFill/>
              <a:ln w="4763" cap="flat">
                <a:solidFill>
                  <a:schemeClr val="bg1"/>
                </a:solidFill>
                <a:prstDash val="solid"/>
                <a:miter lim="800000"/>
                <a:headEnd/>
                <a:tailEnd/>
              </a:ln>
            </p:spPr>
            <p:txBody>
              <a:bodyPr/>
              <a:lstStyle/>
              <a:p>
                <a:endParaRPr lang="fr-FR"/>
              </a:p>
            </p:txBody>
          </p:sp>
          <p:sp>
            <p:nvSpPr>
              <p:cNvPr id="91" name="Freeform 219">
                <a:extLst>
                  <a:ext uri="{FF2B5EF4-FFF2-40B4-BE49-F238E27FC236}">
                    <a16:creationId xmlns:a16="http://schemas.microsoft.com/office/drawing/2014/main" id="{8562AF81-D68F-3E60-8886-664F6C2DAC9F}"/>
                  </a:ext>
                </a:extLst>
              </p:cNvPr>
              <p:cNvSpPr>
                <a:spLocks/>
              </p:cNvSpPr>
              <p:nvPr/>
            </p:nvSpPr>
            <p:spPr bwMode="auto">
              <a:xfrm>
                <a:off x="2160554" y="5684838"/>
                <a:ext cx="39687" cy="44450"/>
              </a:xfrm>
              <a:custGeom>
                <a:avLst/>
                <a:gdLst>
                  <a:gd name="T0" fmla="*/ 0 w 37"/>
                  <a:gd name="T1" fmla="*/ 0 h 43"/>
                  <a:gd name="T2" fmla="*/ 28 w 37"/>
                  <a:gd name="T3" fmla="*/ 31 h 43"/>
                  <a:gd name="T4" fmla="*/ 0 w 37"/>
                  <a:gd name="T5" fmla="*/ 0 h 43"/>
                </a:gdLst>
                <a:ahLst/>
                <a:cxnLst>
                  <a:cxn ang="0">
                    <a:pos x="T0" y="T1"/>
                  </a:cxn>
                  <a:cxn ang="0">
                    <a:pos x="T2" y="T3"/>
                  </a:cxn>
                  <a:cxn ang="0">
                    <a:pos x="T4" y="T5"/>
                  </a:cxn>
                </a:cxnLst>
                <a:rect l="0" t="0" r="r" b="b"/>
                <a:pathLst>
                  <a:path w="37" h="43">
                    <a:moveTo>
                      <a:pt x="0" y="0"/>
                    </a:moveTo>
                    <a:cubicBezTo>
                      <a:pt x="0" y="0"/>
                      <a:pt x="20" y="18"/>
                      <a:pt x="28" y="31"/>
                    </a:cubicBezTo>
                    <a:cubicBezTo>
                      <a:pt x="37" y="43"/>
                      <a:pt x="4" y="12"/>
                      <a:pt x="0" y="0"/>
                    </a:cubicBezTo>
                    <a:close/>
                  </a:path>
                </a:pathLst>
              </a:custGeom>
              <a:grpFill/>
              <a:ln w="4763" cap="flat">
                <a:solidFill>
                  <a:schemeClr val="bg1"/>
                </a:solidFill>
                <a:prstDash val="solid"/>
                <a:miter lim="800000"/>
                <a:headEnd/>
                <a:tailEnd/>
              </a:ln>
            </p:spPr>
            <p:txBody>
              <a:bodyPr/>
              <a:lstStyle/>
              <a:p>
                <a:endParaRPr lang="fr-FR"/>
              </a:p>
            </p:txBody>
          </p:sp>
          <p:sp>
            <p:nvSpPr>
              <p:cNvPr id="92" name="Freeform 220">
                <a:extLst>
                  <a:ext uri="{FF2B5EF4-FFF2-40B4-BE49-F238E27FC236}">
                    <a16:creationId xmlns:a16="http://schemas.microsoft.com/office/drawing/2014/main" id="{B00F50CE-C89A-C593-B6CB-69695161BED2}"/>
                  </a:ext>
                </a:extLst>
              </p:cNvPr>
              <p:cNvSpPr>
                <a:spLocks/>
              </p:cNvSpPr>
              <p:nvPr/>
            </p:nvSpPr>
            <p:spPr bwMode="auto">
              <a:xfrm>
                <a:off x="2214529" y="5730875"/>
                <a:ext cx="50800" cy="42863"/>
              </a:xfrm>
              <a:custGeom>
                <a:avLst/>
                <a:gdLst>
                  <a:gd name="T0" fmla="*/ 1 w 48"/>
                  <a:gd name="T1" fmla="*/ 4 h 40"/>
                  <a:gd name="T2" fmla="*/ 20 w 48"/>
                  <a:gd name="T3" fmla="*/ 22 h 40"/>
                  <a:gd name="T4" fmla="*/ 41 w 48"/>
                  <a:gd name="T5" fmla="*/ 30 h 40"/>
                  <a:gd name="T6" fmla="*/ 43 w 48"/>
                  <a:gd name="T7" fmla="*/ 39 h 40"/>
                  <a:gd name="T8" fmla="*/ 1 w 48"/>
                  <a:gd name="T9" fmla="*/ 4 h 40"/>
                </a:gdLst>
                <a:ahLst/>
                <a:cxnLst>
                  <a:cxn ang="0">
                    <a:pos x="T0" y="T1"/>
                  </a:cxn>
                  <a:cxn ang="0">
                    <a:pos x="T2" y="T3"/>
                  </a:cxn>
                  <a:cxn ang="0">
                    <a:pos x="T4" y="T5"/>
                  </a:cxn>
                  <a:cxn ang="0">
                    <a:pos x="T6" y="T7"/>
                  </a:cxn>
                  <a:cxn ang="0">
                    <a:pos x="T8" y="T9"/>
                  </a:cxn>
                </a:cxnLst>
                <a:rect l="0" t="0" r="r" b="b"/>
                <a:pathLst>
                  <a:path w="48" h="40">
                    <a:moveTo>
                      <a:pt x="1" y="4"/>
                    </a:moveTo>
                    <a:cubicBezTo>
                      <a:pt x="0" y="0"/>
                      <a:pt x="14" y="19"/>
                      <a:pt x="20" y="22"/>
                    </a:cubicBezTo>
                    <a:cubicBezTo>
                      <a:pt x="25" y="24"/>
                      <a:pt x="41" y="30"/>
                      <a:pt x="41" y="30"/>
                    </a:cubicBezTo>
                    <a:cubicBezTo>
                      <a:pt x="41" y="30"/>
                      <a:pt x="48" y="38"/>
                      <a:pt x="43" y="39"/>
                    </a:cubicBezTo>
                    <a:cubicBezTo>
                      <a:pt x="38" y="40"/>
                      <a:pt x="7" y="18"/>
                      <a:pt x="1" y="4"/>
                    </a:cubicBezTo>
                    <a:close/>
                  </a:path>
                </a:pathLst>
              </a:custGeom>
              <a:grpFill/>
              <a:ln w="4763" cap="flat">
                <a:solidFill>
                  <a:schemeClr val="bg1"/>
                </a:solidFill>
                <a:prstDash val="solid"/>
                <a:miter lim="800000"/>
                <a:headEnd/>
                <a:tailEnd/>
              </a:ln>
            </p:spPr>
            <p:txBody>
              <a:bodyPr/>
              <a:lstStyle/>
              <a:p>
                <a:endParaRPr lang="fr-FR"/>
              </a:p>
            </p:txBody>
          </p:sp>
          <p:sp>
            <p:nvSpPr>
              <p:cNvPr id="93" name="Freeform 222">
                <a:extLst>
                  <a:ext uri="{FF2B5EF4-FFF2-40B4-BE49-F238E27FC236}">
                    <a16:creationId xmlns:a16="http://schemas.microsoft.com/office/drawing/2014/main" id="{25A11CE5-F3CD-7FB1-E65A-E3CA4EBF2E8C}"/>
                  </a:ext>
                </a:extLst>
              </p:cNvPr>
              <p:cNvSpPr>
                <a:spLocks/>
              </p:cNvSpPr>
              <p:nvPr/>
            </p:nvSpPr>
            <p:spPr bwMode="auto">
              <a:xfrm>
                <a:off x="265079" y="5692775"/>
                <a:ext cx="987425" cy="827088"/>
              </a:xfrm>
              <a:custGeom>
                <a:avLst/>
                <a:gdLst>
                  <a:gd name="T0" fmla="*/ 70 w 932"/>
                  <a:gd name="T1" fmla="*/ 193 h 781"/>
                  <a:gd name="T2" fmla="*/ 87 w 932"/>
                  <a:gd name="T3" fmla="*/ 211 h 781"/>
                  <a:gd name="T4" fmla="*/ 101 w 932"/>
                  <a:gd name="T5" fmla="*/ 230 h 781"/>
                  <a:gd name="T6" fmla="*/ 161 w 932"/>
                  <a:gd name="T7" fmla="*/ 218 h 781"/>
                  <a:gd name="T8" fmla="*/ 197 w 932"/>
                  <a:gd name="T9" fmla="*/ 217 h 781"/>
                  <a:gd name="T10" fmla="*/ 196 w 932"/>
                  <a:gd name="T11" fmla="*/ 278 h 781"/>
                  <a:gd name="T12" fmla="*/ 172 w 932"/>
                  <a:gd name="T13" fmla="*/ 334 h 781"/>
                  <a:gd name="T14" fmla="*/ 179 w 932"/>
                  <a:gd name="T15" fmla="*/ 376 h 781"/>
                  <a:gd name="T16" fmla="*/ 145 w 932"/>
                  <a:gd name="T17" fmla="*/ 456 h 781"/>
                  <a:gd name="T18" fmla="*/ 158 w 932"/>
                  <a:gd name="T19" fmla="*/ 539 h 781"/>
                  <a:gd name="T20" fmla="*/ 142 w 932"/>
                  <a:gd name="T21" fmla="*/ 668 h 781"/>
                  <a:gd name="T22" fmla="*/ 172 w 932"/>
                  <a:gd name="T23" fmla="*/ 663 h 781"/>
                  <a:gd name="T24" fmla="*/ 227 w 932"/>
                  <a:gd name="T25" fmla="*/ 681 h 781"/>
                  <a:gd name="T26" fmla="*/ 231 w 932"/>
                  <a:gd name="T27" fmla="*/ 748 h 781"/>
                  <a:gd name="T28" fmla="*/ 299 w 932"/>
                  <a:gd name="T29" fmla="*/ 751 h 781"/>
                  <a:gd name="T30" fmla="*/ 363 w 932"/>
                  <a:gd name="T31" fmla="*/ 717 h 781"/>
                  <a:gd name="T32" fmla="*/ 431 w 932"/>
                  <a:gd name="T33" fmla="*/ 714 h 781"/>
                  <a:gd name="T34" fmla="*/ 489 w 932"/>
                  <a:gd name="T35" fmla="*/ 715 h 781"/>
                  <a:gd name="T36" fmla="*/ 546 w 932"/>
                  <a:gd name="T37" fmla="*/ 695 h 781"/>
                  <a:gd name="T38" fmla="*/ 569 w 932"/>
                  <a:gd name="T39" fmla="*/ 655 h 781"/>
                  <a:gd name="T40" fmla="*/ 607 w 932"/>
                  <a:gd name="T41" fmla="*/ 630 h 781"/>
                  <a:gd name="T42" fmla="*/ 638 w 932"/>
                  <a:gd name="T43" fmla="*/ 599 h 781"/>
                  <a:gd name="T44" fmla="*/ 663 w 932"/>
                  <a:gd name="T45" fmla="*/ 553 h 781"/>
                  <a:gd name="T46" fmla="*/ 699 w 932"/>
                  <a:gd name="T47" fmla="*/ 514 h 781"/>
                  <a:gd name="T48" fmla="*/ 664 w 932"/>
                  <a:gd name="T49" fmla="*/ 446 h 781"/>
                  <a:gd name="T50" fmla="*/ 696 w 932"/>
                  <a:gd name="T51" fmla="*/ 392 h 781"/>
                  <a:gd name="T52" fmla="*/ 744 w 932"/>
                  <a:gd name="T53" fmla="*/ 318 h 781"/>
                  <a:gd name="T54" fmla="*/ 825 w 932"/>
                  <a:gd name="T55" fmla="*/ 278 h 781"/>
                  <a:gd name="T56" fmla="*/ 918 w 932"/>
                  <a:gd name="T57" fmla="*/ 200 h 781"/>
                  <a:gd name="T58" fmla="*/ 921 w 932"/>
                  <a:gd name="T59" fmla="*/ 161 h 781"/>
                  <a:gd name="T60" fmla="*/ 897 w 932"/>
                  <a:gd name="T61" fmla="*/ 160 h 781"/>
                  <a:gd name="T62" fmla="*/ 864 w 932"/>
                  <a:gd name="T63" fmla="*/ 169 h 781"/>
                  <a:gd name="T64" fmla="*/ 799 w 932"/>
                  <a:gd name="T65" fmla="*/ 155 h 781"/>
                  <a:gd name="T66" fmla="*/ 733 w 932"/>
                  <a:gd name="T67" fmla="*/ 140 h 781"/>
                  <a:gd name="T68" fmla="*/ 696 w 932"/>
                  <a:gd name="T69" fmla="*/ 137 h 781"/>
                  <a:gd name="T70" fmla="*/ 653 w 932"/>
                  <a:gd name="T71" fmla="*/ 127 h 781"/>
                  <a:gd name="T72" fmla="*/ 590 w 932"/>
                  <a:gd name="T73" fmla="*/ 99 h 781"/>
                  <a:gd name="T74" fmla="*/ 556 w 932"/>
                  <a:gd name="T75" fmla="*/ 71 h 781"/>
                  <a:gd name="T76" fmla="*/ 551 w 932"/>
                  <a:gd name="T77" fmla="*/ 70 h 781"/>
                  <a:gd name="T78" fmla="*/ 447 w 932"/>
                  <a:gd name="T79" fmla="*/ 72 h 781"/>
                  <a:gd name="T80" fmla="*/ 380 w 932"/>
                  <a:gd name="T81" fmla="*/ 63 h 781"/>
                  <a:gd name="T82" fmla="*/ 264 w 932"/>
                  <a:gd name="T83" fmla="*/ 59 h 781"/>
                  <a:gd name="T84" fmla="*/ 205 w 932"/>
                  <a:gd name="T85" fmla="*/ 57 h 781"/>
                  <a:gd name="T86" fmla="*/ 120 w 932"/>
                  <a:gd name="T87" fmla="*/ 44 h 781"/>
                  <a:gd name="T88" fmla="*/ 66 w 932"/>
                  <a:gd name="T89" fmla="*/ 65 h 781"/>
                  <a:gd name="T90" fmla="*/ 13 w 932"/>
                  <a:gd name="T91" fmla="*/ 124 h 781"/>
                  <a:gd name="T92" fmla="*/ 39 w 932"/>
                  <a:gd name="T93" fmla="*/ 161 h 781"/>
                  <a:gd name="T94" fmla="*/ 47 w 932"/>
                  <a:gd name="T95" fmla="*/ 203 h 781"/>
                  <a:gd name="T96" fmla="*/ 50 w 932"/>
                  <a:gd name="T97" fmla="*/ 20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2" h="781">
                    <a:moveTo>
                      <a:pt x="50" y="206"/>
                    </a:moveTo>
                    <a:cubicBezTo>
                      <a:pt x="57" y="202"/>
                      <a:pt x="63" y="193"/>
                      <a:pt x="70" y="193"/>
                    </a:cubicBezTo>
                    <a:cubicBezTo>
                      <a:pt x="75" y="194"/>
                      <a:pt x="75" y="200"/>
                      <a:pt x="78" y="204"/>
                    </a:cubicBezTo>
                    <a:cubicBezTo>
                      <a:pt x="80" y="207"/>
                      <a:pt x="85" y="208"/>
                      <a:pt x="87" y="211"/>
                    </a:cubicBezTo>
                    <a:cubicBezTo>
                      <a:pt x="90" y="216"/>
                      <a:pt x="86" y="227"/>
                      <a:pt x="86" y="233"/>
                    </a:cubicBezTo>
                    <a:cubicBezTo>
                      <a:pt x="91" y="233"/>
                      <a:pt x="96" y="230"/>
                      <a:pt x="101" y="230"/>
                    </a:cubicBezTo>
                    <a:cubicBezTo>
                      <a:pt x="109" y="229"/>
                      <a:pt x="112" y="233"/>
                      <a:pt x="120" y="234"/>
                    </a:cubicBezTo>
                    <a:cubicBezTo>
                      <a:pt x="135" y="236"/>
                      <a:pt x="144" y="219"/>
                      <a:pt x="161" y="218"/>
                    </a:cubicBezTo>
                    <a:cubicBezTo>
                      <a:pt x="166" y="218"/>
                      <a:pt x="171" y="221"/>
                      <a:pt x="176" y="221"/>
                    </a:cubicBezTo>
                    <a:cubicBezTo>
                      <a:pt x="183" y="221"/>
                      <a:pt x="190" y="215"/>
                      <a:pt x="197" y="217"/>
                    </a:cubicBezTo>
                    <a:cubicBezTo>
                      <a:pt x="202" y="219"/>
                      <a:pt x="220" y="242"/>
                      <a:pt x="221" y="249"/>
                    </a:cubicBezTo>
                    <a:cubicBezTo>
                      <a:pt x="221" y="259"/>
                      <a:pt x="202" y="270"/>
                      <a:pt x="196" y="278"/>
                    </a:cubicBezTo>
                    <a:cubicBezTo>
                      <a:pt x="190" y="286"/>
                      <a:pt x="183" y="296"/>
                      <a:pt x="179" y="305"/>
                    </a:cubicBezTo>
                    <a:cubicBezTo>
                      <a:pt x="175" y="313"/>
                      <a:pt x="171" y="325"/>
                      <a:pt x="172" y="334"/>
                    </a:cubicBezTo>
                    <a:cubicBezTo>
                      <a:pt x="172" y="341"/>
                      <a:pt x="177" y="342"/>
                      <a:pt x="178" y="348"/>
                    </a:cubicBezTo>
                    <a:cubicBezTo>
                      <a:pt x="180" y="356"/>
                      <a:pt x="168" y="372"/>
                      <a:pt x="179" y="376"/>
                    </a:cubicBezTo>
                    <a:cubicBezTo>
                      <a:pt x="182" y="391"/>
                      <a:pt x="161" y="409"/>
                      <a:pt x="171" y="423"/>
                    </a:cubicBezTo>
                    <a:cubicBezTo>
                      <a:pt x="159" y="428"/>
                      <a:pt x="147" y="443"/>
                      <a:pt x="145" y="456"/>
                    </a:cubicBezTo>
                    <a:cubicBezTo>
                      <a:pt x="143" y="470"/>
                      <a:pt x="163" y="481"/>
                      <a:pt x="167" y="496"/>
                    </a:cubicBezTo>
                    <a:cubicBezTo>
                      <a:pt x="171" y="509"/>
                      <a:pt x="155" y="523"/>
                      <a:pt x="158" y="539"/>
                    </a:cubicBezTo>
                    <a:cubicBezTo>
                      <a:pt x="159" y="549"/>
                      <a:pt x="167" y="556"/>
                      <a:pt x="166" y="567"/>
                    </a:cubicBezTo>
                    <a:cubicBezTo>
                      <a:pt x="164" y="598"/>
                      <a:pt x="114" y="639"/>
                      <a:pt x="142" y="668"/>
                    </a:cubicBezTo>
                    <a:cubicBezTo>
                      <a:pt x="144" y="668"/>
                      <a:pt x="144" y="668"/>
                      <a:pt x="144" y="668"/>
                    </a:cubicBezTo>
                    <a:cubicBezTo>
                      <a:pt x="155" y="658"/>
                      <a:pt x="162" y="653"/>
                      <a:pt x="172" y="663"/>
                    </a:cubicBezTo>
                    <a:cubicBezTo>
                      <a:pt x="186" y="676"/>
                      <a:pt x="151" y="672"/>
                      <a:pt x="186" y="676"/>
                    </a:cubicBezTo>
                    <a:cubicBezTo>
                      <a:pt x="220" y="681"/>
                      <a:pt x="225" y="665"/>
                      <a:pt x="227" y="681"/>
                    </a:cubicBezTo>
                    <a:cubicBezTo>
                      <a:pt x="229" y="696"/>
                      <a:pt x="207" y="700"/>
                      <a:pt x="216" y="716"/>
                    </a:cubicBezTo>
                    <a:cubicBezTo>
                      <a:pt x="225" y="731"/>
                      <a:pt x="225" y="740"/>
                      <a:pt x="231" y="748"/>
                    </a:cubicBezTo>
                    <a:cubicBezTo>
                      <a:pt x="238" y="757"/>
                      <a:pt x="257" y="753"/>
                      <a:pt x="271" y="767"/>
                    </a:cubicBezTo>
                    <a:cubicBezTo>
                      <a:pt x="285" y="781"/>
                      <a:pt x="289" y="766"/>
                      <a:pt x="299" y="751"/>
                    </a:cubicBezTo>
                    <a:cubicBezTo>
                      <a:pt x="309" y="737"/>
                      <a:pt x="320" y="723"/>
                      <a:pt x="337" y="725"/>
                    </a:cubicBezTo>
                    <a:cubicBezTo>
                      <a:pt x="353" y="728"/>
                      <a:pt x="353" y="729"/>
                      <a:pt x="363" y="717"/>
                    </a:cubicBezTo>
                    <a:cubicBezTo>
                      <a:pt x="374" y="706"/>
                      <a:pt x="361" y="697"/>
                      <a:pt x="384" y="705"/>
                    </a:cubicBezTo>
                    <a:cubicBezTo>
                      <a:pt x="407" y="713"/>
                      <a:pt x="417" y="717"/>
                      <a:pt x="431" y="714"/>
                    </a:cubicBezTo>
                    <a:cubicBezTo>
                      <a:pt x="446" y="711"/>
                      <a:pt x="449" y="708"/>
                      <a:pt x="463" y="708"/>
                    </a:cubicBezTo>
                    <a:cubicBezTo>
                      <a:pt x="477" y="708"/>
                      <a:pt x="480" y="718"/>
                      <a:pt x="489" y="715"/>
                    </a:cubicBezTo>
                    <a:cubicBezTo>
                      <a:pt x="499" y="713"/>
                      <a:pt x="511" y="705"/>
                      <a:pt x="516" y="703"/>
                    </a:cubicBezTo>
                    <a:cubicBezTo>
                      <a:pt x="521" y="701"/>
                      <a:pt x="541" y="705"/>
                      <a:pt x="546" y="695"/>
                    </a:cubicBezTo>
                    <a:cubicBezTo>
                      <a:pt x="551" y="685"/>
                      <a:pt x="559" y="672"/>
                      <a:pt x="562" y="669"/>
                    </a:cubicBezTo>
                    <a:cubicBezTo>
                      <a:pt x="565" y="665"/>
                      <a:pt x="565" y="659"/>
                      <a:pt x="569" y="655"/>
                    </a:cubicBezTo>
                    <a:cubicBezTo>
                      <a:pt x="573" y="651"/>
                      <a:pt x="563" y="641"/>
                      <a:pt x="572" y="635"/>
                    </a:cubicBezTo>
                    <a:cubicBezTo>
                      <a:pt x="581" y="629"/>
                      <a:pt x="588" y="625"/>
                      <a:pt x="607" y="630"/>
                    </a:cubicBezTo>
                    <a:cubicBezTo>
                      <a:pt x="626" y="635"/>
                      <a:pt x="636" y="629"/>
                      <a:pt x="639" y="626"/>
                    </a:cubicBezTo>
                    <a:cubicBezTo>
                      <a:pt x="642" y="623"/>
                      <a:pt x="639" y="609"/>
                      <a:pt x="638" y="599"/>
                    </a:cubicBezTo>
                    <a:cubicBezTo>
                      <a:pt x="636" y="589"/>
                      <a:pt x="642" y="581"/>
                      <a:pt x="644" y="579"/>
                    </a:cubicBezTo>
                    <a:cubicBezTo>
                      <a:pt x="645" y="577"/>
                      <a:pt x="658" y="563"/>
                      <a:pt x="663" y="553"/>
                    </a:cubicBezTo>
                    <a:cubicBezTo>
                      <a:pt x="668" y="544"/>
                      <a:pt x="684" y="534"/>
                      <a:pt x="689" y="533"/>
                    </a:cubicBezTo>
                    <a:cubicBezTo>
                      <a:pt x="694" y="532"/>
                      <a:pt x="696" y="518"/>
                      <a:pt x="699" y="514"/>
                    </a:cubicBezTo>
                    <a:cubicBezTo>
                      <a:pt x="702" y="510"/>
                      <a:pt x="689" y="502"/>
                      <a:pt x="674" y="484"/>
                    </a:cubicBezTo>
                    <a:cubicBezTo>
                      <a:pt x="658" y="466"/>
                      <a:pt x="661" y="454"/>
                      <a:pt x="664" y="446"/>
                    </a:cubicBezTo>
                    <a:cubicBezTo>
                      <a:pt x="666" y="439"/>
                      <a:pt x="671" y="433"/>
                      <a:pt x="671" y="428"/>
                    </a:cubicBezTo>
                    <a:cubicBezTo>
                      <a:pt x="671" y="424"/>
                      <a:pt x="685" y="412"/>
                      <a:pt x="696" y="392"/>
                    </a:cubicBezTo>
                    <a:cubicBezTo>
                      <a:pt x="706" y="373"/>
                      <a:pt x="714" y="356"/>
                      <a:pt x="724" y="346"/>
                    </a:cubicBezTo>
                    <a:cubicBezTo>
                      <a:pt x="734" y="337"/>
                      <a:pt x="743" y="328"/>
                      <a:pt x="744" y="318"/>
                    </a:cubicBezTo>
                    <a:cubicBezTo>
                      <a:pt x="744" y="308"/>
                      <a:pt x="753" y="296"/>
                      <a:pt x="777" y="295"/>
                    </a:cubicBezTo>
                    <a:cubicBezTo>
                      <a:pt x="801" y="294"/>
                      <a:pt x="822" y="276"/>
                      <a:pt x="825" y="278"/>
                    </a:cubicBezTo>
                    <a:cubicBezTo>
                      <a:pt x="828" y="280"/>
                      <a:pt x="861" y="254"/>
                      <a:pt x="870" y="248"/>
                    </a:cubicBezTo>
                    <a:cubicBezTo>
                      <a:pt x="880" y="241"/>
                      <a:pt x="932" y="223"/>
                      <a:pt x="918" y="200"/>
                    </a:cubicBezTo>
                    <a:cubicBezTo>
                      <a:pt x="904" y="176"/>
                      <a:pt x="928" y="180"/>
                      <a:pt x="924" y="168"/>
                    </a:cubicBezTo>
                    <a:cubicBezTo>
                      <a:pt x="923" y="166"/>
                      <a:pt x="923" y="165"/>
                      <a:pt x="921" y="161"/>
                    </a:cubicBezTo>
                    <a:cubicBezTo>
                      <a:pt x="918" y="159"/>
                      <a:pt x="918" y="159"/>
                      <a:pt x="918" y="159"/>
                    </a:cubicBezTo>
                    <a:cubicBezTo>
                      <a:pt x="914" y="157"/>
                      <a:pt x="903" y="161"/>
                      <a:pt x="897" y="160"/>
                    </a:cubicBezTo>
                    <a:cubicBezTo>
                      <a:pt x="892" y="160"/>
                      <a:pt x="887" y="159"/>
                      <a:pt x="881" y="161"/>
                    </a:cubicBezTo>
                    <a:cubicBezTo>
                      <a:pt x="875" y="162"/>
                      <a:pt x="870" y="168"/>
                      <a:pt x="864" y="169"/>
                    </a:cubicBezTo>
                    <a:cubicBezTo>
                      <a:pt x="855" y="171"/>
                      <a:pt x="842" y="160"/>
                      <a:pt x="832" y="158"/>
                    </a:cubicBezTo>
                    <a:cubicBezTo>
                      <a:pt x="821" y="156"/>
                      <a:pt x="810" y="159"/>
                      <a:pt x="799" y="155"/>
                    </a:cubicBezTo>
                    <a:cubicBezTo>
                      <a:pt x="778" y="147"/>
                      <a:pt x="773" y="120"/>
                      <a:pt x="747" y="132"/>
                    </a:cubicBezTo>
                    <a:cubicBezTo>
                      <a:pt x="742" y="134"/>
                      <a:pt x="737" y="138"/>
                      <a:pt x="733" y="140"/>
                    </a:cubicBezTo>
                    <a:cubicBezTo>
                      <a:pt x="728" y="141"/>
                      <a:pt x="721" y="139"/>
                      <a:pt x="715" y="139"/>
                    </a:cubicBezTo>
                    <a:cubicBezTo>
                      <a:pt x="709" y="139"/>
                      <a:pt x="702" y="139"/>
                      <a:pt x="696" y="137"/>
                    </a:cubicBezTo>
                    <a:cubicBezTo>
                      <a:pt x="691" y="135"/>
                      <a:pt x="687" y="131"/>
                      <a:pt x="682" y="130"/>
                    </a:cubicBezTo>
                    <a:cubicBezTo>
                      <a:pt x="673" y="128"/>
                      <a:pt x="663" y="128"/>
                      <a:pt x="653" y="127"/>
                    </a:cubicBezTo>
                    <a:cubicBezTo>
                      <a:pt x="641" y="125"/>
                      <a:pt x="633" y="116"/>
                      <a:pt x="621" y="111"/>
                    </a:cubicBezTo>
                    <a:cubicBezTo>
                      <a:pt x="611" y="106"/>
                      <a:pt x="599" y="107"/>
                      <a:pt x="590" y="99"/>
                    </a:cubicBezTo>
                    <a:cubicBezTo>
                      <a:pt x="583" y="93"/>
                      <a:pt x="579" y="86"/>
                      <a:pt x="573" y="80"/>
                    </a:cubicBezTo>
                    <a:cubicBezTo>
                      <a:pt x="566" y="75"/>
                      <a:pt x="563" y="76"/>
                      <a:pt x="556" y="71"/>
                    </a:cubicBezTo>
                    <a:cubicBezTo>
                      <a:pt x="554" y="69"/>
                      <a:pt x="554" y="69"/>
                      <a:pt x="554" y="69"/>
                    </a:cubicBezTo>
                    <a:cubicBezTo>
                      <a:pt x="551" y="70"/>
                      <a:pt x="551" y="70"/>
                      <a:pt x="551" y="70"/>
                    </a:cubicBezTo>
                    <a:cubicBezTo>
                      <a:pt x="522" y="75"/>
                      <a:pt x="518" y="86"/>
                      <a:pt x="495" y="72"/>
                    </a:cubicBezTo>
                    <a:cubicBezTo>
                      <a:pt x="471" y="57"/>
                      <a:pt x="471" y="65"/>
                      <a:pt x="447" y="72"/>
                    </a:cubicBezTo>
                    <a:cubicBezTo>
                      <a:pt x="423" y="79"/>
                      <a:pt x="426" y="61"/>
                      <a:pt x="410" y="61"/>
                    </a:cubicBezTo>
                    <a:cubicBezTo>
                      <a:pt x="395" y="61"/>
                      <a:pt x="397" y="57"/>
                      <a:pt x="380" y="63"/>
                    </a:cubicBezTo>
                    <a:cubicBezTo>
                      <a:pt x="362" y="70"/>
                      <a:pt x="369" y="68"/>
                      <a:pt x="325" y="65"/>
                    </a:cubicBezTo>
                    <a:cubicBezTo>
                      <a:pt x="282" y="63"/>
                      <a:pt x="277" y="55"/>
                      <a:pt x="264" y="59"/>
                    </a:cubicBezTo>
                    <a:cubicBezTo>
                      <a:pt x="251" y="63"/>
                      <a:pt x="251" y="35"/>
                      <a:pt x="236" y="44"/>
                    </a:cubicBezTo>
                    <a:cubicBezTo>
                      <a:pt x="220" y="52"/>
                      <a:pt x="234" y="55"/>
                      <a:pt x="205" y="57"/>
                    </a:cubicBezTo>
                    <a:cubicBezTo>
                      <a:pt x="177" y="59"/>
                      <a:pt x="181" y="63"/>
                      <a:pt x="166" y="59"/>
                    </a:cubicBezTo>
                    <a:cubicBezTo>
                      <a:pt x="151" y="55"/>
                      <a:pt x="135" y="50"/>
                      <a:pt x="120" y="44"/>
                    </a:cubicBezTo>
                    <a:cubicBezTo>
                      <a:pt x="105" y="37"/>
                      <a:pt x="109" y="0"/>
                      <a:pt x="87" y="33"/>
                    </a:cubicBezTo>
                    <a:cubicBezTo>
                      <a:pt x="66" y="65"/>
                      <a:pt x="59" y="48"/>
                      <a:pt x="66" y="65"/>
                    </a:cubicBezTo>
                    <a:cubicBezTo>
                      <a:pt x="72" y="83"/>
                      <a:pt x="92" y="76"/>
                      <a:pt x="55" y="94"/>
                    </a:cubicBezTo>
                    <a:cubicBezTo>
                      <a:pt x="18" y="111"/>
                      <a:pt x="13" y="116"/>
                      <a:pt x="13" y="124"/>
                    </a:cubicBezTo>
                    <a:cubicBezTo>
                      <a:pt x="13" y="133"/>
                      <a:pt x="0" y="129"/>
                      <a:pt x="15" y="140"/>
                    </a:cubicBezTo>
                    <a:cubicBezTo>
                      <a:pt x="31" y="151"/>
                      <a:pt x="46" y="140"/>
                      <a:pt x="39" y="161"/>
                    </a:cubicBezTo>
                    <a:cubicBezTo>
                      <a:pt x="33" y="183"/>
                      <a:pt x="22" y="175"/>
                      <a:pt x="33" y="183"/>
                    </a:cubicBezTo>
                    <a:cubicBezTo>
                      <a:pt x="41" y="190"/>
                      <a:pt x="46" y="195"/>
                      <a:pt x="47" y="203"/>
                    </a:cubicBezTo>
                    <a:cubicBezTo>
                      <a:pt x="47" y="208"/>
                      <a:pt x="47" y="208"/>
                      <a:pt x="47" y="208"/>
                    </a:cubicBezTo>
                    <a:lnTo>
                      <a:pt x="50" y="206"/>
                    </a:lnTo>
                    <a:close/>
                  </a:path>
                </a:pathLst>
              </a:custGeom>
              <a:solidFill>
                <a:srgbClr val="00D661"/>
              </a:solidFill>
              <a:ln w="4763" cap="flat">
                <a:solidFill>
                  <a:schemeClr val="bg1"/>
                </a:solidFill>
                <a:prstDash val="solid"/>
                <a:miter lim="800000"/>
                <a:headEnd/>
                <a:tailEnd/>
              </a:ln>
            </p:spPr>
            <p:txBody>
              <a:bodyPr/>
              <a:lstStyle/>
              <a:p>
                <a:endParaRPr lang="fr-FR"/>
              </a:p>
            </p:txBody>
          </p:sp>
          <p:sp>
            <p:nvSpPr>
              <p:cNvPr id="94" name="Freeform 223">
                <a:extLst>
                  <a:ext uri="{FF2B5EF4-FFF2-40B4-BE49-F238E27FC236}">
                    <a16:creationId xmlns:a16="http://schemas.microsoft.com/office/drawing/2014/main" id="{17335B89-EF76-BC18-8518-BC1F90EE5643}"/>
                  </a:ext>
                </a:extLst>
              </p:cNvPr>
              <p:cNvSpPr>
                <a:spLocks/>
              </p:cNvSpPr>
              <p:nvPr/>
            </p:nvSpPr>
            <p:spPr bwMode="auto">
              <a:xfrm>
                <a:off x="1184241" y="4849813"/>
                <a:ext cx="301625" cy="231775"/>
              </a:xfrm>
              <a:custGeom>
                <a:avLst/>
                <a:gdLst>
                  <a:gd name="T0" fmla="*/ 0 w 286"/>
                  <a:gd name="T1" fmla="*/ 42 h 220"/>
                  <a:gd name="T2" fmla="*/ 14 w 286"/>
                  <a:gd name="T3" fmla="*/ 70 h 220"/>
                  <a:gd name="T4" fmla="*/ 32 w 286"/>
                  <a:gd name="T5" fmla="*/ 77 h 220"/>
                  <a:gd name="T6" fmla="*/ 65 w 286"/>
                  <a:gd name="T7" fmla="*/ 107 h 220"/>
                  <a:gd name="T8" fmla="*/ 82 w 286"/>
                  <a:gd name="T9" fmla="*/ 115 h 220"/>
                  <a:gd name="T10" fmla="*/ 102 w 286"/>
                  <a:gd name="T11" fmla="*/ 120 h 220"/>
                  <a:gd name="T12" fmla="*/ 135 w 286"/>
                  <a:gd name="T13" fmla="*/ 159 h 220"/>
                  <a:gd name="T14" fmla="*/ 178 w 286"/>
                  <a:gd name="T15" fmla="*/ 160 h 220"/>
                  <a:gd name="T16" fmla="*/ 190 w 286"/>
                  <a:gd name="T17" fmla="*/ 189 h 220"/>
                  <a:gd name="T18" fmla="*/ 220 w 286"/>
                  <a:gd name="T19" fmla="*/ 216 h 220"/>
                  <a:gd name="T20" fmla="*/ 231 w 286"/>
                  <a:gd name="T21" fmla="*/ 219 h 220"/>
                  <a:gd name="T22" fmla="*/ 234 w 286"/>
                  <a:gd name="T23" fmla="*/ 220 h 220"/>
                  <a:gd name="T24" fmla="*/ 237 w 286"/>
                  <a:gd name="T25" fmla="*/ 188 h 220"/>
                  <a:gd name="T26" fmla="*/ 271 w 286"/>
                  <a:gd name="T27" fmla="*/ 142 h 220"/>
                  <a:gd name="T28" fmla="*/ 278 w 286"/>
                  <a:gd name="T29" fmla="*/ 110 h 220"/>
                  <a:gd name="T30" fmla="*/ 271 w 286"/>
                  <a:gd name="T31" fmla="*/ 79 h 220"/>
                  <a:gd name="T32" fmla="*/ 254 w 286"/>
                  <a:gd name="T33" fmla="*/ 76 h 220"/>
                  <a:gd name="T34" fmla="*/ 244 w 286"/>
                  <a:gd name="T35" fmla="*/ 78 h 220"/>
                  <a:gd name="T36" fmla="*/ 238 w 286"/>
                  <a:gd name="T37" fmla="*/ 70 h 220"/>
                  <a:gd name="T38" fmla="*/ 220 w 286"/>
                  <a:gd name="T39" fmla="*/ 53 h 220"/>
                  <a:gd name="T40" fmla="*/ 228 w 286"/>
                  <a:gd name="T41" fmla="*/ 16 h 220"/>
                  <a:gd name="T42" fmla="*/ 215 w 286"/>
                  <a:gd name="T43" fmla="*/ 1 h 220"/>
                  <a:gd name="T44" fmla="*/ 186 w 286"/>
                  <a:gd name="T45" fmla="*/ 2 h 220"/>
                  <a:gd name="T46" fmla="*/ 148 w 286"/>
                  <a:gd name="T47" fmla="*/ 6 h 220"/>
                  <a:gd name="T48" fmla="*/ 126 w 286"/>
                  <a:gd name="T49" fmla="*/ 19 h 220"/>
                  <a:gd name="T50" fmla="*/ 97 w 286"/>
                  <a:gd name="T51" fmla="*/ 35 h 220"/>
                  <a:gd name="T52" fmla="*/ 78 w 286"/>
                  <a:gd name="T53" fmla="*/ 23 h 220"/>
                  <a:gd name="T54" fmla="*/ 54 w 286"/>
                  <a:gd name="T55" fmla="*/ 11 h 220"/>
                  <a:gd name="T56" fmla="*/ 52 w 286"/>
                  <a:gd name="T57" fmla="*/ 10 h 220"/>
                  <a:gd name="T58" fmla="*/ 51 w 286"/>
                  <a:gd name="T59" fmla="*/ 11 h 220"/>
                  <a:gd name="T60" fmla="*/ 30 w 286"/>
                  <a:gd name="T61" fmla="*/ 33 h 220"/>
                  <a:gd name="T62" fmla="*/ 2 w 286"/>
                  <a:gd name="T63" fmla="*/ 39 h 220"/>
                  <a:gd name="T64" fmla="*/ 0 w 286"/>
                  <a:gd name="T65" fmla="*/ 39 h 220"/>
                  <a:gd name="T66" fmla="*/ 0 w 286"/>
                  <a:gd name="T67" fmla="*/ 4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6" h="220">
                    <a:moveTo>
                      <a:pt x="0" y="42"/>
                    </a:moveTo>
                    <a:cubicBezTo>
                      <a:pt x="4" y="50"/>
                      <a:pt x="8" y="63"/>
                      <a:pt x="14" y="70"/>
                    </a:cubicBezTo>
                    <a:cubicBezTo>
                      <a:pt x="24" y="83"/>
                      <a:pt x="20" y="75"/>
                      <a:pt x="32" y="77"/>
                    </a:cubicBezTo>
                    <a:cubicBezTo>
                      <a:pt x="58" y="80"/>
                      <a:pt x="49" y="88"/>
                      <a:pt x="65" y="107"/>
                    </a:cubicBezTo>
                    <a:cubicBezTo>
                      <a:pt x="72" y="115"/>
                      <a:pt x="75" y="113"/>
                      <a:pt x="82" y="115"/>
                    </a:cubicBezTo>
                    <a:cubicBezTo>
                      <a:pt x="90" y="117"/>
                      <a:pt x="93" y="115"/>
                      <a:pt x="102" y="120"/>
                    </a:cubicBezTo>
                    <a:cubicBezTo>
                      <a:pt x="121" y="129"/>
                      <a:pt x="121" y="142"/>
                      <a:pt x="135" y="159"/>
                    </a:cubicBezTo>
                    <a:cubicBezTo>
                      <a:pt x="152" y="177"/>
                      <a:pt x="165" y="149"/>
                      <a:pt x="178" y="160"/>
                    </a:cubicBezTo>
                    <a:cubicBezTo>
                      <a:pt x="183" y="165"/>
                      <a:pt x="186" y="182"/>
                      <a:pt x="190" y="189"/>
                    </a:cubicBezTo>
                    <a:cubicBezTo>
                      <a:pt x="197" y="201"/>
                      <a:pt x="207" y="210"/>
                      <a:pt x="220" y="216"/>
                    </a:cubicBezTo>
                    <a:cubicBezTo>
                      <a:pt x="224" y="218"/>
                      <a:pt x="227" y="219"/>
                      <a:pt x="231" y="219"/>
                    </a:cubicBezTo>
                    <a:cubicBezTo>
                      <a:pt x="234" y="220"/>
                      <a:pt x="234" y="220"/>
                      <a:pt x="234" y="220"/>
                    </a:cubicBezTo>
                    <a:cubicBezTo>
                      <a:pt x="242" y="207"/>
                      <a:pt x="236" y="204"/>
                      <a:pt x="237" y="188"/>
                    </a:cubicBezTo>
                    <a:cubicBezTo>
                      <a:pt x="237" y="173"/>
                      <a:pt x="271" y="142"/>
                      <a:pt x="271" y="142"/>
                    </a:cubicBezTo>
                    <a:cubicBezTo>
                      <a:pt x="269" y="127"/>
                      <a:pt x="270" y="122"/>
                      <a:pt x="278" y="110"/>
                    </a:cubicBezTo>
                    <a:cubicBezTo>
                      <a:pt x="286" y="98"/>
                      <a:pt x="271" y="79"/>
                      <a:pt x="271" y="79"/>
                    </a:cubicBezTo>
                    <a:cubicBezTo>
                      <a:pt x="264" y="76"/>
                      <a:pt x="262" y="75"/>
                      <a:pt x="254" y="76"/>
                    </a:cubicBezTo>
                    <a:cubicBezTo>
                      <a:pt x="251" y="76"/>
                      <a:pt x="247" y="79"/>
                      <a:pt x="244" y="78"/>
                    </a:cubicBezTo>
                    <a:cubicBezTo>
                      <a:pt x="240" y="76"/>
                      <a:pt x="241" y="72"/>
                      <a:pt x="238" y="70"/>
                    </a:cubicBezTo>
                    <a:cubicBezTo>
                      <a:pt x="231" y="65"/>
                      <a:pt x="221" y="65"/>
                      <a:pt x="220" y="53"/>
                    </a:cubicBezTo>
                    <a:cubicBezTo>
                      <a:pt x="218" y="42"/>
                      <a:pt x="225" y="27"/>
                      <a:pt x="228" y="16"/>
                    </a:cubicBezTo>
                    <a:cubicBezTo>
                      <a:pt x="234" y="0"/>
                      <a:pt x="231" y="2"/>
                      <a:pt x="215" y="1"/>
                    </a:cubicBezTo>
                    <a:cubicBezTo>
                      <a:pt x="205" y="1"/>
                      <a:pt x="196" y="3"/>
                      <a:pt x="186" y="2"/>
                    </a:cubicBezTo>
                    <a:cubicBezTo>
                      <a:pt x="175" y="2"/>
                      <a:pt x="158" y="0"/>
                      <a:pt x="148" y="6"/>
                    </a:cubicBezTo>
                    <a:cubicBezTo>
                      <a:pt x="142" y="10"/>
                      <a:pt x="135" y="32"/>
                      <a:pt x="126" y="19"/>
                    </a:cubicBezTo>
                    <a:cubicBezTo>
                      <a:pt x="118" y="23"/>
                      <a:pt x="105" y="36"/>
                      <a:pt x="97" y="35"/>
                    </a:cubicBezTo>
                    <a:cubicBezTo>
                      <a:pt x="91" y="35"/>
                      <a:pt x="83" y="26"/>
                      <a:pt x="78" y="23"/>
                    </a:cubicBezTo>
                    <a:cubicBezTo>
                      <a:pt x="69" y="18"/>
                      <a:pt x="64" y="16"/>
                      <a:pt x="54" y="11"/>
                    </a:cubicBezTo>
                    <a:cubicBezTo>
                      <a:pt x="52" y="10"/>
                      <a:pt x="52" y="10"/>
                      <a:pt x="52" y="10"/>
                    </a:cubicBezTo>
                    <a:cubicBezTo>
                      <a:pt x="51" y="11"/>
                      <a:pt x="51" y="11"/>
                      <a:pt x="51" y="11"/>
                    </a:cubicBezTo>
                    <a:cubicBezTo>
                      <a:pt x="44" y="16"/>
                      <a:pt x="35" y="25"/>
                      <a:pt x="30" y="33"/>
                    </a:cubicBezTo>
                    <a:cubicBezTo>
                      <a:pt x="25" y="41"/>
                      <a:pt x="11" y="40"/>
                      <a:pt x="2" y="39"/>
                    </a:cubicBezTo>
                    <a:cubicBezTo>
                      <a:pt x="0" y="39"/>
                      <a:pt x="0" y="39"/>
                      <a:pt x="0" y="39"/>
                    </a:cubicBezTo>
                    <a:lnTo>
                      <a:pt x="0" y="42"/>
                    </a:lnTo>
                    <a:close/>
                  </a:path>
                </a:pathLst>
              </a:custGeom>
              <a:grpFill/>
              <a:ln w="4763" cap="flat">
                <a:solidFill>
                  <a:schemeClr val="bg1"/>
                </a:solidFill>
                <a:prstDash val="solid"/>
                <a:miter lim="800000"/>
                <a:headEnd/>
                <a:tailEnd/>
              </a:ln>
            </p:spPr>
            <p:txBody>
              <a:bodyPr/>
              <a:lstStyle/>
              <a:p>
                <a:endParaRPr lang="fr-FR"/>
              </a:p>
            </p:txBody>
          </p:sp>
          <p:sp>
            <p:nvSpPr>
              <p:cNvPr id="95" name="Freeform 224">
                <a:extLst>
                  <a:ext uri="{FF2B5EF4-FFF2-40B4-BE49-F238E27FC236}">
                    <a16:creationId xmlns:a16="http://schemas.microsoft.com/office/drawing/2014/main" id="{A534A809-6C13-9CF3-0907-414CC9508531}"/>
                  </a:ext>
                </a:extLst>
              </p:cNvPr>
              <p:cNvSpPr>
                <a:spLocks/>
              </p:cNvSpPr>
              <p:nvPr/>
            </p:nvSpPr>
            <p:spPr bwMode="auto">
              <a:xfrm>
                <a:off x="1238216" y="4568825"/>
                <a:ext cx="320675" cy="363538"/>
              </a:xfrm>
              <a:custGeom>
                <a:avLst/>
                <a:gdLst>
                  <a:gd name="T0" fmla="*/ 219 w 303"/>
                  <a:gd name="T1" fmla="*/ 342 h 343"/>
                  <a:gd name="T2" fmla="*/ 203 w 303"/>
                  <a:gd name="T3" fmla="*/ 339 h 343"/>
                  <a:gd name="T4" fmla="*/ 192 w 303"/>
                  <a:gd name="T5" fmla="*/ 342 h 343"/>
                  <a:gd name="T6" fmla="*/ 187 w 303"/>
                  <a:gd name="T7" fmla="*/ 334 h 343"/>
                  <a:gd name="T8" fmla="*/ 168 w 303"/>
                  <a:gd name="T9" fmla="*/ 316 h 343"/>
                  <a:gd name="T10" fmla="*/ 177 w 303"/>
                  <a:gd name="T11" fmla="*/ 280 h 343"/>
                  <a:gd name="T12" fmla="*/ 163 w 303"/>
                  <a:gd name="T13" fmla="*/ 265 h 343"/>
                  <a:gd name="T14" fmla="*/ 134 w 303"/>
                  <a:gd name="T15" fmla="*/ 266 h 343"/>
                  <a:gd name="T16" fmla="*/ 96 w 303"/>
                  <a:gd name="T17" fmla="*/ 270 h 343"/>
                  <a:gd name="T18" fmla="*/ 74 w 303"/>
                  <a:gd name="T19" fmla="*/ 282 h 343"/>
                  <a:gd name="T20" fmla="*/ 45 w 303"/>
                  <a:gd name="T21" fmla="*/ 299 h 343"/>
                  <a:gd name="T22" fmla="*/ 27 w 303"/>
                  <a:gd name="T23" fmla="*/ 287 h 343"/>
                  <a:gd name="T24" fmla="*/ 2 w 303"/>
                  <a:gd name="T25" fmla="*/ 275 h 343"/>
                  <a:gd name="T26" fmla="*/ 0 w 303"/>
                  <a:gd name="T27" fmla="*/ 273 h 343"/>
                  <a:gd name="T28" fmla="*/ 3 w 303"/>
                  <a:gd name="T29" fmla="*/ 272 h 343"/>
                  <a:gd name="T30" fmla="*/ 7 w 303"/>
                  <a:gd name="T31" fmla="*/ 268 h 343"/>
                  <a:gd name="T32" fmla="*/ 31 w 303"/>
                  <a:gd name="T33" fmla="*/ 262 h 343"/>
                  <a:gd name="T34" fmla="*/ 51 w 303"/>
                  <a:gd name="T35" fmla="*/ 262 h 343"/>
                  <a:gd name="T36" fmla="*/ 47 w 303"/>
                  <a:gd name="T37" fmla="*/ 240 h 343"/>
                  <a:gd name="T38" fmla="*/ 44 w 303"/>
                  <a:gd name="T39" fmla="*/ 221 h 343"/>
                  <a:gd name="T40" fmla="*/ 59 w 303"/>
                  <a:gd name="T41" fmla="*/ 208 h 343"/>
                  <a:gd name="T42" fmla="*/ 63 w 303"/>
                  <a:gd name="T43" fmla="*/ 194 h 343"/>
                  <a:gd name="T44" fmla="*/ 71 w 303"/>
                  <a:gd name="T45" fmla="*/ 176 h 343"/>
                  <a:gd name="T46" fmla="*/ 93 w 303"/>
                  <a:gd name="T47" fmla="*/ 141 h 343"/>
                  <a:gd name="T48" fmla="*/ 106 w 303"/>
                  <a:gd name="T49" fmla="*/ 82 h 343"/>
                  <a:gd name="T50" fmla="*/ 109 w 303"/>
                  <a:gd name="T51" fmla="*/ 43 h 343"/>
                  <a:gd name="T52" fmla="*/ 173 w 303"/>
                  <a:gd name="T53" fmla="*/ 9 h 343"/>
                  <a:gd name="T54" fmla="*/ 237 w 303"/>
                  <a:gd name="T55" fmla="*/ 2 h 343"/>
                  <a:gd name="T56" fmla="*/ 190 w 303"/>
                  <a:gd name="T57" fmla="*/ 16 h 343"/>
                  <a:gd name="T58" fmla="*/ 148 w 303"/>
                  <a:gd name="T59" fmla="*/ 36 h 343"/>
                  <a:gd name="T60" fmla="*/ 127 w 303"/>
                  <a:gd name="T61" fmla="*/ 67 h 343"/>
                  <a:gd name="T62" fmla="*/ 138 w 303"/>
                  <a:gd name="T63" fmla="*/ 88 h 343"/>
                  <a:gd name="T64" fmla="*/ 152 w 303"/>
                  <a:gd name="T65" fmla="*/ 109 h 343"/>
                  <a:gd name="T66" fmla="*/ 146 w 303"/>
                  <a:gd name="T67" fmla="*/ 130 h 343"/>
                  <a:gd name="T68" fmla="*/ 168 w 303"/>
                  <a:gd name="T69" fmla="*/ 115 h 343"/>
                  <a:gd name="T70" fmla="*/ 161 w 303"/>
                  <a:gd name="T71" fmla="*/ 56 h 343"/>
                  <a:gd name="T72" fmla="*/ 180 w 303"/>
                  <a:gd name="T73" fmla="*/ 29 h 343"/>
                  <a:gd name="T74" fmla="*/ 202 w 303"/>
                  <a:gd name="T75" fmla="*/ 24 h 343"/>
                  <a:gd name="T76" fmla="*/ 239 w 303"/>
                  <a:gd name="T77" fmla="*/ 26 h 343"/>
                  <a:gd name="T78" fmla="*/ 266 w 303"/>
                  <a:gd name="T79" fmla="*/ 12 h 343"/>
                  <a:gd name="T80" fmla="*/ 286 w 303"/>
                  <a:gd name="T81" fmla="*/ 40 h 343"/>
                  <a:gd name="T82" fmla="*/ 297 w 303"/>
                  <a:gd name="T83" fmla="*/ 28 h 343"/>
                  <a:gd name="T84" fmla="*/ 303 w 303"/>
                  <a:gd name="T85" fmla="*/ 29 h 343"/>
                  <a:gd name="T86" fmla="*/ 300 w 303"/>
                  <a:gd name="T87" fmla="*/ 38 h 343"/>
                  <a:gd name="T88" fmla="*/ 297 w 303"/>
                  <a:gd name="T89" fmla="*/ 46 h 343"/>
                  <a:gd name="T90" fmla="*/ 287 w 303"/>
                  <a:gd name="T91" fmla="*/ 79 h 343"/>
                  <a:gd name="T92" fmla="*/ 288 w 303"/>
                  <a:gd name="T93" fmla="*/ 93 h 343"/>
                  <a:gd name="T94" fmla="*/ 272 w 303"/>
                  <a:gd name="T95" fmla="*/ 123 h 343"/>
                  <a:gd name="T96" fmla="*/ 289 w 303"/>
                  <a:gd name="T97" fmla="*/ 154 h 343"/>
                  <a:gd name="T98" fmla="*/ 257 w 303"/>
                  <a:gd name="T99" fmla="*/ 210 h 343"/>
                  <a:gd name="T100" fmla="*/ 244 w 303"/>
                  <a:gd name="T101" fmla="*/ 203 h 343"/>
                  <a:gd name="T102" fmla="*/ 233 w 303"/>
                  <a:gd name="T103" fmla="*/ 212 h 343"/>
                  <a:gd name="T104" fmla="*/ 222 w 303"/>
                  <a:gd name="T105" fmla="*/ 208 h 343"/>
                  <a:gd name="T106" fmla="*/ 221 w 303"/>
                  <a:gd name="T107" fmla="*/ 222 h 343"/>
                  <a:gd name="T108" fmla="*/ 204 w 303"/>
                  <a:gd name="T109" fmla="*/ 240 h 343"/>
                  <a:gd name="T110" fmla="*/ 219 w 303"/>
                  <a:gd name="T111" fmla="*/ 281 h 343"/>
                  <a:gd name="T112" fmla="*/ 203 w 303"/>
                  <a:gd name="T113" fmla="*/ 297 h 343"/>
                  <a:gd name="T114" fmla="*/ 210 w 303"/>
                  <a:gd name="T115" fmla="*/ 315 h 343"/>
                  <a:gd name="T116" fmla="*/ 219 w 303"/>
                  <a:gd name="T117" fmla="*/ 341 h 343"/>
                  <a:gd name="T118" fmla="*/ 219 w 303"/>
                  <a:gd name="T119" fmla="*/ 34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3" h="343">
                    <a:moveTo>
                      <a:pt x="219" y="342"/>
                    </a:moveTo>
                    <a:cubicBezTo>
                      <a:pt x="213" y="339"/>
                      <a:pt x="210" y="339"/>
                      <a:pt x="203" y="339"/>
                    </a:cubicBezTo>
                    <a:cubicBezTo>
                      <a:pt x="199" y="340"/>
                      <a:pt x="195" y="343"/>
                      <a:pt x="192" y="342"/>
                    </a:cubicBezTo>
                    <a:cubicBezTo>
                      <a:pt x="188" y="340"/>
                      <a:pt x="190" y="336"/>
                      <a:pt x="187" y="334"/>
                    </a:cubicBezTo>
                    <a:cubicBezTo>
                      <a:pt x="179" y="329"/>
                      <a:pt x="170" y="329"/>
                      <a:pt x="168" y="316"/>
                    </a:cubicBezTo>
                    <a:cubicBezTo>
                      <a:pt x="166" y="305"/>
                      <a:pt x="173" y="290"/>
                      <a:pt x="177" y="280"/>
                    </a:cubicBezTo>
                    <a:cubicBezTo>
                      <a:pt x="182" y="264"/>
                      <a:pt x="179" y="266"/>
                      <a:pt x="163" y="265"/>
                    </a:cubicBezTo>
                    <a:cubicBezTo>
                      <a:pt x="153" y="265"/>
                      <a:pt x="144" y="266"/>
                      <a:pt x="134" y="266"/>
                    </a:cubicBezTo>
                    <a:cubicBezTo>
                      <a:pt x="123" y="266"/>
                      <a:pt x="106" y="264"/>
                      <a:pt x="96" y="270"/>
                    </a:cubicBezTo>
                    <a:cubicBezTo>
                      <a:pt x="90" y="274"/>
                      <a:pt x="84" y="296"/>
                      <a:pt x="74" y="282"/>
                    </a:cubicBezTo>
                    <a:cubicBezTo>
                      <a:pt x="67" y="287"/>
                      <a:pt x="53" y="300"/>
                      <a:pt x="45" y="299"/>
                    </a:cubicBezTo>
                    <a:cubicBezTo>
                      <a:pt x="39" y="299"/>
                      <a:pt x="31" y="290"/>
                      <a:pt x="27" y="287"/>
                    </a:cubicBezTo>
                    <a:cubicBezTo>
                      <a:pt x="17" y="281"/>
                      <a:pt x="12" y="280"/>
                      <a:pt x="2" y="275"/>
                    </a:cubicBezTo>
                    <a:cubicBezTo>
                      <a:pt x="0" y="273"/>
                      <a:pt x="0" y="273"/>
                      <a:pt x="0" y="273"/>
                    </a:cubicBezTo>
                    <a:cubicBezTo>
                      <a:pt x="3" y="272"/>
                      <a:pt x="3" y="272"/>
                      <a:pt x="3" y="272"/>
                    </a:cubicBezTo>
                    <a:cubicBezTo>
                      <a:pt x="4" y="270"/>
                      <a:pt x="6" y="269"/>
                      <a:pt x="7" y="268"/>
                    </a:cubicBezTo>
                    <a:cubicBezTo>
                      <a:pt x="11" y="265"/>
                      <a:pt x="19" y="252"/>
                      <a:pt x="31" y="262"/>
                    </a:cubicBezTo>
                    <a:cubicBezTo>
                      <a:pt x="44" y="271"/>
                      <a:pt x="48" y="265"/>
                      <a:pt x="51" y="262"/>
                    </a:cubicBezTo>
                    <a:cubicBezTo>
                      <a:pt x="53" y="258"/>
                      <a:pt x="48" y="247"/>
                      <a:pt x="47" y="240"/>
                    </a:cubicBezTo>
                    <a:cubicBezTo>
                      <a:pt x="46" y="234"/>
                      <a:pt x="35" y="225"/>
                      <a:pt x="44" y="221"/>
                    </a:cubicBezTo>
                    <a:cubicBezTo>
                      <a:pt x="54" y="217"/>
                      <a:pt x="58" y="212"/>
                      <a:pt x="59" y="208"/>
                    </a:cubicBezTo>
                    <a:cubicBezTo>
                      <a:pt x="60" y="205"/>
                      <a:pt x="58" y="200"/>
                      <a:pt x="63" y="194"/>
                    </a:cubicBezTo>
                    <a:cubicBezTo>
                      <a:pt x="69" y="189"/>
                      <a:pt x="68" y="182"/>
                      <a:pt x="71" y="176"/>
                    </a:cubicBezTo>
                    <a:cubicBezTo>
                      <a:pt x="74" y="171"/>
                      <a:pt x="86" y="153"/>
                      <a:pt x="93" y="141"/>
                    </a:cubicBezTo>
                    <a:cubicBezTo>
                      <a:pt x="101" y="130"/>
                      <a:pt x="105" y="92"/>
                      <a:pt x="106" y="82"/>
                    </a:cubicBezTo>
                    <a:cubicBezTo>
                      <a:pt x="107" y="71"/>
                      <a:pt x="99" y="54"/>
                      <a:pt x="109" y="43"/>
                    </a:cubicBezTo>
                    <a:cubicBezTo>
                      <a:pt x="120" y="33"/>
                      <a:pt x="146" y="15"/>
                      <a:pt x="173" y="9"/>
                    </a:cubicBezTo>
                    <a:cubicBezTo>
                      <a:pt x="200" y="3"/>
                      <a:pt x="208" y="19"/>
                      <a:pt x="237" y="2"/>
                    </a:cubicBezTo>
                    <a:cubicBezTo>
                      <a:pt x="237" y="2"/>
                      <a:pt x="219" y="16"/>
                      <a:pt x="190" y="16"/>
                    </a:cubicBezTo>
                    <a:cubicBezTo>
                      <a:pt x="161" y="16"/>
                      <a:pt x="156" y="27"/>
                      <a:pt x="148" y="36"/>
                    </a:cubicBezTo>
                    <a:cubicBezTo>
                      <a:pt x="139" y="44"/>
                      <a:pt x="124" y="58"/>
                      <a:pt x="127" y="67"/>
                    </a:cubicBezTo>
                    <a:cubicBezTo>
                      <a:pt x="131" y="75"/>
                      <a:pt x="128" y="78"/>
                      <a:pt x="138" y="88"/>
                    </a:cubicBezTo>
                    <a:cubicBezTo>
                      <a:pt x="148" y="98"/>
                      <a:pt x="155" y="98"/>
                      <a:pt x="152" y="109"/>
                    </a:cubicBezTo>
                    <a:cubicBezTo>
                      <a:pt x="149" y="121"/>
                      <a:pt x="132" y="130"/>
                      <a:pt x="146" y="130"/>
                    </a:cubicBezTo>
                    <a:cubicBezTo>
                      <a:pt x="161" y="130"/>
                      <a:pt x="166" y="124"/>
                      <a:pt x="168" y="115"/>
                    </a:cubicBezTo>
                    <a:cubicBezTo>
                      <a:pt x="170" y="105"/>
                      <a:pt x="155" y="66"/>
                      <a:pt x="161" y="56"/>
                    </a:cubicBezTo>
                    <a:cubicBezTo>
                      <a:pt x="168" y="46"/>
                      <a:pt x="169" y="29"/>
                      <a:pt x="180" y="29"/>
                    </a:cubicBezTo>
                    <a:cubicBezTo>
                      <a:pt x="190" y="29"/>
                      <a:pt x="202" y="24"/>
                      <a:pt x="202" y="24"/>
                    </a:cubicBezTo>
                    <a:cubicBezTo>
                      <a:pt x="202" y="24"/>
                      <a:pt x="222" y="36"/>
                      <a:pt x="239" y="26"/>
                    </a:cubicBezTo>
                    <a:cubicBezTo>
                      <a:pt x="256" y="17"/>
                      <a:pt x="259" y="0"/>
                      <a:pt x="266" y="12"/>
                    </a:cubicBezTo>
                    <a:cubicBezTo>
                      <a:pt x="272" y="25"/>
                      <a:pt x="276" y="41"/>
                      <a:pt x="286" y="40"/>
                    </a:cubicBezTo>
                    <a:cubicBezTo>
                      <a:pt x="294" y="39"/>
                      <a:pt x="290" y="27"/>
                      <a:pt x="297" y="28"/>
                    </a:cubicBezTo>
                    <a:cubicBezTo>
                      <a:pt x="303" y="29"/>
                      <a:pt x="303" y="29"/>
                      <a:pt x="303" y="29"/>
                    </a:cubicBezTo>
                    <a:cubicBezTo>
                      <a:pt x="300" y="38"/>
                      <a:pt x="300" y="38"/>
                      <a:pt x="300" y="38"/>
                    </a:cubicBezTo>
                    <a:cubicBezTo>
                      <a:pt x="299" y="41"/>
                      <a:pt x="298" y="45"/>
                      <a:pt x="297" y="46"/>
                    </a:cubicBezTo>
                    <a:cubicBezTo>
                      <a:pt x="291" y="60"/>
                      <a:pt x="281" y="62"/>
                      <a:pt x="287" y="79"/>
                    </a:cubicBezTo>
                    <a:cubicBezTo>
                      <a:pt x="291" y="87"/>
                      <a:pt x="292" y="84"/>
                      <a:pt x="288" y="93"/>
                    </a:cubicBezTo>
                    <a:cubicBezTo>
                      <a:pt x="283" y="103"/>
                      <a:pt x="273" y="111"/>
                      <a:pt x="272" y="123"/>
                    </a:cubicBezTo>
                    <a:cubicBezTo>
                      <a:pt x="270" y="136"/>
                      <a:pt x="280" y="145"/>
                      <a:pt x="289" y="154"/>
                    </a:cubicBezTo>
                    <a:cubicBezTo>
                      <a:pt x="276" y="168"/>
                      <a:pt x="263" y="191"/>
                      <a:pt x="257" y="210"/>
                    </a:cubicBezTo>
                    <a:cubicBezTo>
                      <a:pt x="252" y="208"/>
                      <a:pt x="250" y="202"/>
                      <a:pt x="244" y="203"/>
                    </a:cubicBezTo>
                    <a:cubicBezTo>
                      <a:pt x="238" y="204"/>
                      <a:pt x="237" y="211"/>
                      <a:pt x="233" y="212"/>
                    </a:cubicBezTo>
                    <a:cubicBezTo>
                      <a:pt x="228" y="213"/>
                      <a:pt x="227" y="205"/>
                      <a:pt x="222" y="208"/>
                    </a:cubicBezTo>
                    <a:cubicBezTo>
                      <a:pt x="217" y="211"/>
                      <a:pt x="221" y="218"/>
                      <a:pt x="221" y="222"/>
                    </a:cubicBezTo>
                    <a:cubicBezTo>
                      <a:pt x="209" y="218"/>
                      <a:pt x="202" y="231"/>
                      <a:pt x="204" y="240"/>
                    </a:cubicBezTo>
                    <a:cubicBezTo>
                      <a:pt x="206" y="251"/>
                      <a:pt x="212" y="272"/>
                      <a:pt x="219" y="281"/>
                    </a:cubicBezTo>
                    <a:cubicBezTo>
                      <a:pt x="215" y="287"/>
                      <a:pt x="209" y="293"/>
                      <a:pt x="203" y="297"/>
                    </a:cubicBezTo>
                    <a:cubicBezTo>
                      <a:pt x="201" y="305"/>
                      <a:pt x="207" y="310"/>
                      <a:pt x="210" y="315"/>
                    </a:cubicBezTo>
                    <a:cubicBezTo>
                      <a:pt x="213" y="323"/>
                      <a:pt x="219" y="333"/>
                      <a:pt x="219" y="341"/>
                    </a:cubicBezTo>
                    <a:lnTo>
                      <a:pt x="219" y="342"/>
                    </a:lnTo>
                    <a:close/>
                  </a:path>
                </a:pathLst>
              </a:custGeom>
              <a:grpFill/>
              <a:ln w="4763" cap="flat">
                <a:solidFill>
                  <a:schemeClr val="bg1"/>
                </a:solidFill>
                <a:prstDash val="solid"/>
                <a:miter lim="800000"/>
                <a:headEnd/>
                <a:tailEnd/>
              </a:ln>
            </p:spPr>
            <p:txBody>
              <a:bodyPr/>
              <a:lstStyle/>
              <a:p>
                <a:endParaRPr lang="fr-FR"/>
              </a:p>
            </p:txBody>
          </p:sp>
          <p:sp>
            <p:nvSpPr>
              <p:cNvPr id="96" name="Freeform 225">
                <a:extLst>
                  <a:ext uri="{FF2B5EF4-FFF2-40B4-BE49-F238E27FC236}">
                    <a16:creationId xmlns:a16="http://schemas.microsoft.com/office/drawing/2014/main" id="{63FEC0FB-C2D4-F92A-83E5-D1F1A4149552}"/>
                  </a:ext>
                </a:extLst>
              </p:cNvPr>
              <p:cNvSpPr>
                <a:spLocks/>
              </p:cNvSpPr>
              <p:nvPr/>
            </p:nvSpPr>
            <p:spPr bwMode="auto">
              <a:xfrm>
                <a:off x="1936716" y="4878388"/>
                <a:ext cx="509588" cy="312737"/>
              </a:xfrm>
              <a:custGeom>
                <a:avLst/>
                <a:gdLst>
                  <a:gd name="T0" fmla="*/ 341 w 481"/>
                  <a:gd name="T1" fmla="*/ 260 h 295"/>
                  <a:gd name="T2" fmla="*/ 319 w 481"/>
                  <a:gd name="T3" fmla="*/ 250 h 295"/>
                  <a:gd name="T4" fmla="*/ 276 w 481"/>
                  <a:gd name="T5" fmla="*/ 255 h 295"/>
                  <a:gd name="T6" fmla="*/ 234 w 481"/>
                  <a:gd name="T7" fmla="*/ 223 h 295"/>
                  <a:gd name="T8" fmla="*/ 211 w 481"/>
                  <a:gd name="T9" fmla="*/ 250 h 295"/>
                  <a:gd name="T10" fmla="*/ 196 w 481"/>
                  <a:gd name="T11" fmla="*/ 262 h 295"/>
                  <a:gd name="T12" fmla="*/ 155 w 481"/>
                  <a:gd name="T13" fmla="*/ 294 h 295"/>
                  <a:gd name="T14" fmla="*/ 128 w 481"/>
                  <a:gd name="T15" fmla="*/ 280 h 295"/>
                  <a:gd name="T16" fmla="*/ 120 w 481"/>
                  <a:gd name="T17" fmla="*/ 274 h 295"/>
                  <a:gd name="T18" fmla="*/ 111 w 481"/>
                  <a:gd name="T19" fmla="*/ 261 h 295"/>
                  <a:gd name="T20" fmla="*/ 97 w 481"/>
                  <a:gd name="T21" fmla="*/ 252 h 295"/>
                  <a:gd name="T22" fmla="*/ 91 w 481"/>
                  <a:gd name="T23" fmla="*/ 219 h 295"/>
                  <a:gd name="T24" fmla="*/ 63 w 481"/>
                  <a:gd name="T25" fmla="*/ 228 h 295"/>
                  <a:gd name="T26" fmla="*/ 65 w 481"/>
                  <a:gd name="T27" fmla="*/ 190 h 295"/>
                  <a:gd name="T28" fmla="*/ 33 w 481"/>
                  <a:gd name="T29" fmla="*/ 167 h 295"/>
                  <a:gd name="T30" fmla="*/ 0 w 481"/>
                  <a:gd name="T31" fmla="*/ 105 h 295"/>
                  <a:gd name="T32" fmla="*/ 38 w 481"/>
                  <a:gd name="T33" fmla="*/ 94 h 295"/>
                  <a:gd name="T34" fmla="*/ 91 w 481"/>
                  <a:gd name="T35" fmla="*/ 64 h 295"/>
                  <a:gd name="T36" fmla="*/ 144 w 481"/>
                  <a:gd name="T37" fmla="*/ 15 h 295"/>
                  <a:gd name="T38" fmla="*/ 180 w 481"/>
                  <a:gd name="T39" fmla="*/ 40 h 295"/>
                  <a:gd name="T40" fmla="*/ 193 w 481"/>
                  <a:gd name="T41" fmla="*/ 13 h 295"/>
                  <a:gd name="T42" fmla="*/ 197 w 481"/>
                  <a:gd name="T43" fmla="*/ 9 h 295"/>
                  <a:gd name="T44" fmla="*/ 200 w 481"/>
                  <a:gd name="T45" fmla="*/ 0 h 295"/>
                  <a:gd name="T46" fmla="*/ 224 w 481"/>
                  <a:gd name="T47" fmla="*/ 10 h 295"/>
                  <a:gd name="T48" fmla="*/ 237 w 481"/>
                  <a:gd name="T49" fmla="*/ 57 h 295"/>
                  <a:gd name="T50" fmla="*/ 264 w 481"/>
                  <a:gd name="T51" fmla="*/ 50 h 295"/>
                  <a:gd name="T52" fmla="*/ 273 w 481"/>
                  <a:gd name="T53" fmla="*/ 62 h 295"/>
                  <a:gd name="T54" fmla="*/ 283 w 481"/>
                  <a:gd name="T55" fmla="*/ 68 h 295"/>
                  <a:gd name="T56" fmla="*/ 311 w 481"/>
                  <a:gd name="T57" fmla="*/ 60 h 295"/>
                  <a:gd name="T58" fmla="*/ 308 w 481"/>
                  <a:gd name="T59" fmla="*/ 95 h 295"/>
                  <a:gd name="T60" fmla="*/ 341 w 481"/>
                  <a:gd name="T61" fmla="*/ 116 h 295"/>
                  <a:gd name="T62" fmla="*/ 343 w 481"/>
                  <a:gd name="T63" fmla="*/ 82 h 295"/>
                  <a:gd name="T64" fmla="*/ 372 w 481"/>
                  <a:gd name="T65" fmla="*/ 79 h 295"/>
                  <a:gd name="T66" fmla="*/ 395 w 481"/>
                  <a:gd name="T67" fmla="*/ 79 h 295"/>
                  <a:gd name="T68" fmla="*/ 391 w 481"/>
                  <a:gd name="T69" fmla="*/ 112 h 295"/>
                  <a:gd name="T70" fmla="*/ 420 w 481"/>
                  <a:gd name="T71" fmla="*/ 95 h 295"/>
                  <a:gd name="T72" fmla="*/ 432 w 481"/>
                  <a:gd name="T73" fmla="*/ 135 h 295"/>
                  <a:gd name="T74" fmla="*/ 455 w 481"/>
                  <a:gd name="T75" fmla="*/ 130 h 295"/>
                  <a:gd name="T76" fmla="*/ 472 w 481"/>
                  <a:gd name="T77" fmla="*/ 131 h 295"/>
                  <a:gd name="T78" fmla="*/ 467 w 481"/>
                  <a:gd name="T79" fmla="*/ 160 h 295"/>
                  <a:gd name="T80" fmla="*/ 481 w 481"/>
                  <a:gd name="T81" fmla="*/ 179 h 295"/>
                  <a:gd name="T82" fmla="*/ 428 w 481"/>
                  <a:gd name="T83" fmla="*/ 188 h 295"/>
                  <a:gd name="T84" fmla="*/ 415 w 481"/>
                  <a:gd name="T85" fmla="*/ 223 h 295"/>
                  <a:gd name="T86" fmla="*/ 396 w 481"/>
                  <a:gd name="T87" fmla="*/ 228 h 295"/>
                  <a:gd name="T88" fmla="*/ 352 w 481"/>
                  <a:gd name="T89" fmla="*/ 235 h 295"/>
                  <a:gd name="T90" fmla="*/ 341 w 481"/>
                  <a:gd name="T91" fmla="*/ 2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1" h="295">
                    <a:moveTo>
                      <a:pt x="341" y="260"/>
                    </a:moveTo>
                    <a:cubicBezTo>
                      <a:pt x="332" y="249"/>
                      <a:pt x="334" y="249"/>
                      <a:pt x="319" y="250"/>
                    </a:cubicBezTo>
                    <a:cubicBezTo>
                      <a:pt x="305" y="250"/>
                      <a:pt x="289" y="256"/>
                      <a:pt x="276" y="255"/>
                    </a:cubicBezTo>
                    <a:cubicBezTo>
                      <a:pt x="257" y="253"/>
                      <a:pt x="249" y="222"/>
                      <a:pt x="234" y="223"/>
                    </a:cubicBezTo>
                    <a:cubicBezTo>
                      <a:pt x="223" y="223"/>
                      <a:pt x="217" y="244"/>
                      <a:pt x="211" y="250"/>
                    </a:cubicBezTo>
                    <a:cubicBezTo>
                      <a:pt x="205" y="256"/>
                      <a:pt x="203" y="257"/>
                      <a:pt x="196" y="262"/>
                    </a:cubicBezTo>
                    <a:cubicBezTo>
                      <a:pt x="184" y="269"/>
                      <a:pt x="168" y="295"/>
                      <a:pt x="155" y="294"/>
                    </a:cubicBezTo>
                    <a:cubicBezTo>
                      <a:pt x="149" y="293"/>
                      <a:pt x="134" y="283"/>
                      <a:pt x="128" y="280"/>
                    </a:cubicBezTo>
                    <a:cubicBezTo>
                      <a:pt x="124" y="278"/>
                      <a:pt x="123" y="278"/>
                      <a:pt x="120" y="274"/>
                    </a:cubicBezTo>
                    <a:cubicBezTo>
                      <a:pt x="116" y="270"/>
                      <a:pt x="115" y="265"/>
                      <a:pt x="111" y="261"/>
                    </a:cubicBezTo>
                    <a:cubicBezTo>
                      <a:pt x="108" y="257"/>
                      <a:pt x="100" y="255"/>
                      <a:pt x="97" y="252"/>
                    </a:cubicBezTo>
                    <a:cubicBezTo>
                      <a:pt x="91" y="245"/>
                      <a:pt x="91" y="230"/>
                      <a:pt x="91" y="219"/>
                    </a:cubicBezTo>
                    <a:cubicBezTo>
                      <a:pt x="81" y="217"/>
                      <a:pt x="71" y="223"/>
                      <a:pt x="63" y="228"/>
                    </a:cubicBezTo>
                    <a:cubicBezTo>
                      <a:pt x="62" y="215"/>
                      <a:pt x="67" y="203"/>
                      <a:pt x="65" y="190"/>
                    </a:cubicBezTo>
                    <a:cubicBezTo>
                      <a:pt x="48" y="187"/>
                      <a:pt x="40" y="183"/>
                      <a:pt x="33" y="167"/>
                    </a:cubicBezTo>
                    <a:cubicBezTo>
                      <a:pt x="25" y="146"/>
                      <a:pt x="13" y="123"/>
                      <a:pt x="0" y="105"/>
                    </a:cubicBezTo>
                    <a:cubicBezTo>
                      <a:pt x="13" y="100"/>
                      <a:pt x="25" y="98"/>
                      <a:pt x="38" y="94"/>
                    </a:cubicBezTo>
                    <a:cubicBezTo>
                      <a:pt x="58" y="87"/>
                      <a:pt x="71" y="70"/>
                      <a:pt x="91" y="64"/>
                    </a:cubicBezTo>
                    <a:cubicBezTo>
                      <a:pt x="112" y="58"/>
                      <a:pt x="132" y="36"/>
                      <a:pt x="144" y="15"/>
                    </a:cubicBezTo>
                    <a:cubicBezTo>
                      <a:pt x="158" y="21"/>
                      <a:pt x="168" y="33"/>
                      <a:pt x="180" y="40"/>
                    </a:cubicBezTo>
                    <a:cubicBezTo>
                      <a:pt x="183" y="30"/>
                      <a:pt x="187" y="22"/>
                      <a:pt x="193" y="13"/>
                    </a:cubicBezTo>
                    <a:cubicBezTo>
                      <a:pt x="195" y="12"/>
                      <a:pt x="196" y="10"/>
                      <a:pt x="197" y="9"/>
                    </a:cubicBezTo>
                    <a:cubicBezTo>
                      <a:pt x="200" y="0"/>
                      <a:pt x="200" y="0"/>
                      <a:pt x="200" y="0"/>
                    </a:cubicBezTo>
                    <a:cubicBezTo>
                      <a:pt x="204" y="5"/>
                      <a:pt x="217" y="4"/>
                      <a:pt x="224" y="10"/>
                    </a:cubicBezTo>
                    <a:cubicBezTo>
                      <a:pt x="239" y="23"/>
                      <a:pt x="228" y="43"/>
                      <a:pt x="237" y="57"/>
                    </a:cubicBezTo>
                    <a:cubicBezTo>
                      <a:pt x="244" y="50"/>
                      <a:pt x="256" y="44"/>
                      <a:pt x="264" y="50"/>
                    </a:cubicBezTo>
                    <a:cubicBezTo>
                      <a:pt x="266" y="51"/>
                      <a:pt x="271" y="59"/>
                      <a:pt x="273" y="62"/>
                    </a:cubicBezTo>
                    <a:cubicBezTo>
                      <a:pt x="277" y="65"/>
                      <a:pt x="282" y="60"/>
                      <a:pt x="283" y="68"/>
                    </a:cubicBezTo>
                    <a:cubicBezTo>
                      <a:pt x="292" y="66"/>
                      <a:pt x="299" y="59"/>
                      <a:pt x="311" y="60"/>
                    </a:cubicBezTo>
                    <a:cubicBezTo>
                      <a:pt x="312" y="71"/>
                      <a:pt x="310" y="84"/>
                      <a:pt x="308" y="95"/>
                    </a:cubicBezTo>
                    <a:cubicBezTo>
                      <a:pt x="320" y="100"/>
                      <a:pt x="330" y="113"/>
                      <a:pt x="341" y="116"/>
                    </a:cubicBezTo>
                    <a:cubicBezTo>
                      <a:pt x="342" y="109"/>
                      <a:pt x="339" y="86"/>
                      <a:pt x="343" y="82"/>
                    </a:cubicBezTo>
                    <a:cubicBezTo>
                      <a:pt x="347" y="77"/>
                      <a:pt x="367" y="80"/>
                      <a:pt x="372" y="79"/>
                    </a:cubicBezTo>
                    <a:cubicBezTo>
                      <a:pt x="380" y="78"/>
                      <a:pt x="390" y="73"/>
                      <a:pt x="395" y="79"/>
                    </a:cubicBezTo>
                    <a:cubicBezTo>
                      <a:pt x="400" y="84"/>
                      <a:pt x="393" y="106"/>
                      <a:pt x="391" y="112"/>
                    </a:cubicBezTo>
                    <a:cubicBezTo>
                      <a:pt x="402" y="111"/>
                      <a:pt x="409" y="97"/>
                      <a:pt x="420" y="95"/>
                    </a:cubicBezTo>
                    <a:cubicBezTo>
                      <a:pt x="423" y="103"/>
                      <a:pt x="426" y="130"/>
                      <a:pt x="432" y="135"/>
                    </a:cubicBezTo>
                    <a:cubicBezTo>
                      <a:pt x="438" y="139"/>
                      <a:pt x="445" y="132"/>
                      <a:pt x="455" y="130"/>
                    </a:cubicBezTo>
                    <a:cubicBezTo>
                      <a:pt x="460" y="129"/>
                      <a:pt x="468" y="126"/>
                      <a:pt x="472" y="131"/>
                    </a:cubicBezTo>
                    <a:cubicBezTo>
                      <a:pt x="478" y="139"/>
                      <a:pt x="465" y="153"/>
                      <a:pt x="467" y="160"/>
                    </a:cubicBezTo>
                    <a:cubicBezTo>
                      <a:pt x="481" y="179"/>
                      <a:pt x="481" y="179"/>
                      <a:pt x="481" y="179"/>
                    </a:cubicBezTo>
                    <a:cubicBezTo>
                      <a:pt x="473" y="195"/>
                      <a:pt x="440" y="174"/>
                      <a:pt x="428" y="188"/>
                    </a:cubicBezTo>
                    <a:cubicBezTo>
                      <a:pt x="421" y="197"/>
                      <a:pt x="426" y="214"/>
                      <a:pt x="415" y="223"/>
                    </a:cubicBezTo>
                    <a:cubicBezTo>
                      <a:pt x="408" y="229"/>
                      <a:pt x="405" y="228"/>
                      <a:pt x="396" y="228"/>
                    </a:cubicBezTo>
                    <a:cubicBezTo>
                      <a:pt x="383" y="229"/>
                      <a:pt x="363" y="224"/>
                      <a:pt x="352" y="235"/>
                    </a:cubicBezTo>
                    <a:cubicBezTo>
                      <a:pt x="347" y="240"/>
                      <a:pt x="342" y="254"/>
                      <a:pt x="341" y="260"/>
                    </a:cubicBezTo>
                    <a:close/>
                  </a:path>
                </a:pathLst>
              </a:custGeom>
              <a:grpFill/>
              <a:ln w="4763" cap="flat">
                <a:solidFill>
                  <a:schemeClr val="bg1"/>
                </a:solidFill>
                <a:prstDash val="solid"/>
                <a:miter lim="800000"/>
                <a:headEnd/>
                <a:tailEnd/>
              </a:ln>
            </p:spPr>
            <p:txBody>
              <a:bodyPr/>
              <a:lstStyle/>
              <a:p>
                <a:endParaRPr lang="fr-FR"/>
              </a:p>
            </p:txBody>
          </p:sp>
          <p:sp>
            <p:nvSpPr>
              <p:cNvPr id="97" name="Freeform 226">
                <a:extLst>
                  <a:ext uri="{FF2B5EF4-FFF2-40B4-BE49-F238E27FC236}">
                    <a16:creationId xmlns:a16="http://schemas.microsoft.com/office/drawing/2014/main" id="{9D944924-67A8-5094-7CC6-5A91C7245445}"/>
                  </a:ext>
                </a:extLst>
              </p:cNvPr>
              <p:cNvSpPr>
                <a:spLocks/>
              </p:cNvSpPr>
              <p:nvPr/>
            </p:nvSpPr>
            <p:spPr bwMode="auto">
              <a:xfrm>
                <a:off x="1733516" y="5113338"/>
                <a:ext cx="569913" cy="319087"/>
              </a:xfrm>
              <a:custGeom>
                <a:avLst/>
                <a:gdLst>
                  <a:gd name="T0" fmla="*/ 528 w 538"/>
                  <a:gd name="T1" fmla="*/ 101 h 302"/>
                  <a:gd name="T2" fmla="*/ 532 w 538"/>
                  <a:gd name="T3" fmla="*/ 143 h 302"/>
                  <a:gd name="T4" fmla="*/ 511 w 538"/>
                  <a:gd name="T5" fmla="*/ 169 h 302"/>
                  <a:gd name="T6" fmla="*/ 512 w 538"/>
                  <a:gd name="T7" fmla="*/ 194 h 302"/>
                  <a:gd name="T8" fmla="*/ 472 w 538"/>
                  <a:gd name="T9" fmla="*/ 246 h 302"/>
                  <a:gd name="T10" fmla="*/ 464 w 538"/>
                  <a:gd name="T11" fmla="*/ 273 h 302"/>
                  <a:gd name="T12" fmla="*/ 446 w 538"/>
                  <a:gd name="T13" fmla="*/ 261 h 302"/>
                  <a:gd name="T14" fmla="*/ 435 w 538"/>
                  <a:gd name="T15" fmla="*/ 274 h 302"/>
                  <a:gd name="T16" fmla="*/ 407 w 538"/>
                  <a:gd name="T17" fmla="*/ 269 h 302"/>
                  <a:gd name="T18" fmla="*/ 383 w 538"/>
                  <a:gd name="T19" fmla="*/ 275 h 302"/>
                  <a:gd name="T20" fmla="*/ 356 w 538"/>
                  <a:gd name="T21" fmla="*/ 297 h 302"/>
                  <a:gd name="T22" fmla="*/ 294 w 538"/>
                  <a:gd name="T23" fmla="*/ 288 h 302"/>
                  <a:gd name="T24" fmla="*/ 293 w 538"/>
                  <a:gd name="T25" fmla="*/ 288 h 302"/>
                  <a:gd name="T26" fmla="*/ 291 w 538"/>
                  <a:gd name="T27" fmla="*/ 287 h 302"/>
                  <a:gd name="T28" fmla="*/ 279 w 538"/>
                  <a:gd name="T29" fmla="*/ 283 h 302"/>
                  <a:gd name="T30" fmla="*/ 260 w 538"/>
                  <a:gd name="T31" fmla="*/ 271 h 302"/>
                  <a:gd name="T32" fmla="*/ 246 w 538"/>
                  <a:gd name="T33" fmla="*/ 269 h 302"/>
                  <a:gd name="T34" fmla="*/ 217 w 538"/>
                  <a:gd name="T35" fmla="*/ 270 h 302"/>
                  <a:gd name="T36" fmla="*/ 185 w 538"/>
                  <a:gd name="T37" fmla="*/ 241 h 302"/>
                  <a:gd name="T38" fmla="*/ 177 w 538"/>
                  <a:gd name="T39" fmla="*/ 234 h 302"/>
                  <a:gd name="T40" fmla="*/ 168 w 538"/>
                  <a:gd name="T41" fmla="*/ 236 h 302"/>
                  <a:gd name="T42" fmla="*/ 155 w 538"/>
                  <a:gd name="T43" fmla="*/ 235 h 302"/>
                  <a:gd name="T44" fmla="*/ 117 w 538"/>
                  <a:gd name="T45" fmla="*/ 251 h 302"/>
                  <a:gd name="T46" fmla="*/ 82 w 538"/>
                  <a:gd name="T47" fmla="*/ 251 h 302"/>
                  <a:gd name="T48" fmla="*/ 61 w 538"/>
                  <a:gd name="T49" fmla="*/ 249 h 302"/>
                  <a:gd name="T50" fmla="*/ 55 w 538"/>
                  <a:gd name="T51" fmla="*/ 246 h 302"/>
                  <a:gd name="T52" fmla="*/ 37 w 538"/>
                  <a:gd name="T53" fmla="*/ 261 h 302"/>
                  <a:gd name="T54" fmla="*/ 26 w 538"/>
                  <a:gd name="T55" fmla="*/ 242 h 302"/>
                  <a:gd name="T56" fmla="*/ 1 w 538"/>
                  <a:gd name="T57" fmla="*/ 237 h 302"/>
                  <a:gd name="T58" fmla="*/ 14 w 538"/>
                  <a:gd name="T59" fmla="*/ 196 h 302"/>
                  <a:gd name="T60" fmla="*/ 7 w 538"/>
                  <a:gd name="T61" fmla="*/ 184 h 302"/>
                  <a:gd name="T62" fmla="*/ 27 w 538"/>
                  <a:gd name="T63" fmla="*/ 184 h 302"/>
                  <a:gd name="T64" fmla="*/ 43 w 538"/>
                  <a:gd name="T65" fmla="*/ 194 h 302"/>
                  <a:gd name="T66" fmla="*/ 53 w 538"/>
                  <a:gd name="T67" fmla="*/ 201 h 302"/>
                  <a:gd name="T68" fmla="*/ 68 w 538"/>
                  <a:gd name="T69" fmla="*/ 195 h 302"/>
                  <a:gd name="T70" fmla="*/ 82 w 538"/>
                  <a:gd name="T71" fmla="*/ 183 h 302"/>
                  <a:gd name="T72" fmla="*/ 90 w 538"/>
                  <a:gd name="T73" fmla="*/ 174 h 302"/>
                  <a:gd name="T74" fmla="*/ 120 w 538"/>
                  <a:gd name="T75" fmla="*/ 193 h 302"/>
                  <a:gd name="T76" fmla="*/ 156 w 538"/>
                  <a:gd name="T77" fmla="*/ 178 h 302"/>
                  <a:gd name="T78" fmla="*/ 193 w 538"/>
                  <a:gd name="T79" fmla="*/ 157 h 302"/>
                  <a:gd name="T80" fmla="*/ 213 w 538"/>
                  <a:gd name="T81" fmla="*/ 159 h 302"/>
                  <a:gd name="T82" fmla="*/ 234 w 538"/>
                  <a:gd name="T83" fmla="*/ 163 h 302"/>
                  <a:gd name="T84" fmla="*/ 239 w 538"/>
                  <a:gd name="T85" fmla="*/ 159 h 302"/>
                  <a:gd name="T86" fmla="*/ 249 w 538"/>
                  <a:gd name="T87" fmla="*/ 160 h 302"/>
                  <a:gd name="T88" fmla="*/ 266 w 538"/>
                  <a:gd name="T89" fmla="*/ 167 h 302"/>
                  <a:gd name="T90" fmla="*/ 258 w 538"/>
                  <a:gd name="T91" fmla="*/ 137 h 302"/>
                  <a:gd name="T92" fmla="*/ 241 w 538"/>
                  <a:gd name="T93" fmla="*/ 121 h 302"/>
                  <a:gd name="T94" fmla="*/ 274 w 538"/>
                  <a:gd name="T95" fmla="*/ 89 h 302"/>
                  <a:gd name="T96" fmla="*/ 287 w 538"/>
                  <a:gd name="T97" fmla="*/ 83 h 302"/>
                  <a:gd name="T98" fmla="*/ 293 w 538"/>
                  <a:gd name="T99" fmla="*/ 89 h 302"/>
                  <a:gd name="T100" fmla="*/ 309 w 538"/>
                  <a:gd name="T101" fmla="*/ 50 h 302"/>
                  <a:gd name="T102" fmla="*/ 319 w 538"/>
                  <a:gd name="T103" fmla="*/ 58 h 302"/>
                  <a:gd name="T104" fmla="*/ 345 w 538"/>
                  <a:gd name="T105" fmla="*/ 72 h 302"/>
                  <a:gd name="T106" fmla="*/ 387 w 538"/>
                  <a:gd name="T107" fmla="*/ 40 h 302"/>
                  <a:gd name="T108" fmla="*/ 401 w 538"/>
                  <a:gd name="T109" fmla="*/ 28 h 302"/>
                  <a:gd name="T110" fmla="*/ 424 w 538"/>
                  <a:gd name="T111" fmla="*/ 1 h 302"/>
                  <a:gd name="T112" fmla="*/ 467 w 538"/>
                  <a:gd name="T113" fmla="*/ 33 h 302"/>
                  <a:gd name="T114" fmla="*/ 510 w 538"/>
                  <a:gd name="T115" fmla="*/ 28 h 302"/>
                  <a:gd name="T116" fmla="*/ 533 w 538"/>
                  <a:gd name="T117" fmla="*/ 39 h 302"/>
                  <a:gd name="T118" fmla="*/ 532 w 538"/>
                  <a:gd name="T119" fmla="*/ 41 h 302"/>
                  <a:gd name="T120" fmla="*/ 530 w 538"/>
                  <a:gd name="T121" fmla="*/ 1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302">
                    <a:moveTo>
                      <a:pt x="528" y="101"/>
                    </a:moveTo>
                    <a:cubicBezTo>
                      <a:pt x="530" y="115"/>
                      <a:pt x="538" y="129"/>
                      <a:pt x="532" y="143"/>
                    </a:cubicBezTo>
                    <a:cubicBezTo>
                      <a:pt x="528" y="153"/>
                      <a:pt x="512" y="161"/>
                      <a:pt x="511" y="169"/>
                    </a:cubicBezTo>
                    <a:cubicBezTo>
                      <a:pt x="509" y="179"/>
                      <a:pt x="517" y="184"/>
                      <a:pt x="512" y="194"/>
                    </a:cubicBezTo>
                    <a:cubicBezTo>
                      <a:pt x="502" y="214"/>
                      <a:pt x="475" y="224"/>
                      <a:pt x="472" y="246"/>
                    </a:cubicBezTo>
                    <a:cubicBezTo>
                      <a:pt x="471" y="253"/>
                      <a:pt x="476" y="268"/>
                      <a:pt x="464" y="273"/>
                    </a:cubicBezTo>
                    <a:cubicBezTo>
                      <a:pt x="457" y="276"/>
                      <a:pt x="451" y="267"/>
                      <a:pt x="446" y="261"/>
                    </a:cubicBezTo>
                    <a:cubicBezTo>
                      <a:pt x="442" y="264"/>
                      <a:pt x="438" y="270"/>
                      <a:pt x="435" y="274"/>
                    </a:cubicBezTo>
                    <a:cubicBezTo>
                      <a:pt x="426" y="272"/>
                      <a:pt x="416" y="271"/>
                      <a:pt x="407" y="269"/>
                    </a:cubicBezTo>
                    <a:cubicBezTo>
                      <a:pt x="395" y="267"/>
                      <a:pt x="392" y="267"/>
                      <a:pt x="383" y="275"/>
                    </a:cubicBezTo>
                    <a:cubicBezTo>
                      <a:pt x="374" y="282"/>
                      <a:pt x="367" y="294"/>
                      <a:pt x="356" y="297"/>
                    </a:cubicBezTo>
                    <a:cubicBezTo>
                      <a:pt x="336" y="302"/>
                      <a:pt x="314" y="286"/>
                      <a:pt x="294" y="288"/>
                    </a:cubicBezTo>
                    <a:cubicBezTo>
                      <a:pt x="293" y="288"/>
                      <a:pt x="293" y="288"/>
                      <a:pt x="293" y="288"/>
                    </a:cubicBezTo>
                    <a:cubicBezTo>
                      <a:pt x="291" y="287"/>
                      <a:pt x="291" y="287"/>
                      <a:pt x="291" y="287"/>
                    </a:cubicBezTo>
                    <a:cubicBezTo>
                      <a:pt x="288" y="285"/>
                      <a:pt x="282" y="284"/>
                      <a:pt x="279" y="283"/>
                    </a:cubicBezTo>
                    <a:cubicBezTo>
                      <a:pt x="272" y="279"/>
                      <a:pt x="267" y="274"/>
                      <a:pt x="260" y="271"/>
                    </a:cubicBezTo>
                    <a:cubicBezTo>
                      <a:pt x="253" y="267"/>
                      <a:pt x="252" y="268"/>
                      <a:pt x="246" y="269"/>
                    </a:cubicBezTo>
                    <a:cubicBezTo>
                      <a:pt x="236" y="270"/>
                      <a:pt x="228" y="273"/>
                      <a:pt x="217" y="270"/>
                    </a:cubicBezTo>
                    <a:cubicBezTo>
                      <a:pt x="204" y="267"/>
                      <a:pt x="194" y="251"/>
                      <a:pt x="185" y="241"/>
                    </a:cubicBezTo>
                    <a:cubicBezTo>
                      <a:pt x="183" y="238"/>
                      <a:pt x="182" y="235"/>
                      <a:pt x="177" y="234"/>
                    </a:cubicBezTo>
                    <a:cubicBezTo>
                      <a:pt x="175" y="234"/>
                      <a:pt x="171" y="236"/>
                      <a:pt x="168" y="236"/>
                    </a:cubicBezTo>
                    <a:cubicBezTo>
                      <a:pt x="163" y="237"/>
                      <a:pt x="159" y="235"/>
                      <a:pt x="155" y="235"/>
                    </a:cubicBezTo>
                    <a:cubicBezTo>
                      <a:pt x="140" y="233"/>
                      <a:pt x="129" y="244"/>
                      <a:pt x="117" y="251"/>
                    </a:cubicBezTo>
                    <a:cubicBezTo>
                      <a:pt x="102" y="259"/>
                      <a:pt x="96" y="256"/>
                      <a:pt x="82" y="251"/>
                    </a:cubicBezTo>
                    <a:cubicBezTo>
                      <a:pt x="73" y="247"/>
                      <a:pt x="65" y="249"/>
                      <a:pt x="61" y="249"/>
                    </a:cubicBezTo>
                    <a:cubicBezTo>
                      <a:pt x="61" y="249"/>
                      <a:pt x="58" y="246"/>
                      <a:pt x="55" y="246"/>
                    </a:cubicBezTo>
                    <a:cubicBezTo>
                      <a:pt x="47" y="245"/>
                      <a:pt x="45" y="262"/>
                      <a:pt x="37" y="261"/>
                    </a:cubicBezTo>
                    <a:cubicBezTo>
                      <a:pt x="31" y="260"/>
                      <a:pt x="29" y="246"/>
                      <a:pt x="26" y="242"/>
                    </a:cubicBezTo>
                    <a:cubicBezTo>
                      <a:pt x="20" y="235"/>
                      <a:pt x="9" y="237"/>
                      <a:pt x="1" y="237"/>
                    </a:cubicBezTo>
                    <a:cubicBezTo>
                      <a:pt x="0" y="224"/>
                      <a:pt x="11" y="209"/>
                      <a:pt x="14" y="196"/>
                    </a:cubicBezTo>
                    <a:cubicBezTo>
                      <a:pt x="16" y="188"/>
                      <a:pt x="15" y="187"/>
                      <a:pt x="7" y="184"/>
                    </a:cubicBezTo>
                    <a:cubicBezTo>
                      <a:pt x="7" y="184"/>
                      <a:pt x="22" y="182"/>
                      <a:pt x="27" y="184"/>
                    </a:cubicBezTo>
                    <a:cubicBezTo>
                      <a:pt x="32" y="186"/>
                      <a:pt x="38" y="190"/>
                      <a:pt x="43" y="194"/>
                    </a:cubicBezTo>
                    <a:cubicBezTo>
                      <a:pt x="46" y="197"/>
                      <a:pt x="48" y="201"/>
                      <a:pt x="53" y="201"/>
                    </a:cubicBezTo>
                    <a:cubicBezTo>
                      <a:pt x="57" y="201"/>
                      <a:pt x="64" y="197"/>
                      <a:pt x="68" y="195"/>
                    </a:cubicBezTo>
                    <a:cubicBezTo>
                      <a:pt x="73" y="192"/>
                      <a:pt x="78" y="187"/>
                      <a:pt x="82" y="183"/>
                    </a:cubicBezTo>
                    <a:cubicBezTo>
                      <a:pt x="84" y="180"/>
                      <a:pt x="86" y="174"/>
                      <a:pt x="90" y="174"/>
                    </a:cubicBezTo>
                    <a:cubicBezTo>
                      <a:pt x="98" y="172"/>
                      <a:pt x="114" y="189"/>
                      <a:pt x="120" y="193"/>
                    </a:cubicBezTo>
                    <a:cubicBezTo>
                      <a:pt x="132" y="200"/>
                      <a:pt x="146" y="185"/>
                      <a:pt x="156" y="178"/>
                    </a:cubicBezTo>
                    <a:cubicBezTo>
                      <a:pt x="167" y="170"/>
                      <a:pt x="180" y="161"/>
                      <a:pt x="193" y="157"/>
                    </a:cubicBezTo>
                    <a:cubicBezTo>
                      <a:pt x="201" y="154"/>
                      <a:pt x="205" y="155"/>
                      <a:pt x="213" y="159"/>
                    </a:cubicBezTo>
                    <a:cubicBezTo>
                      <a:pt x="219" y="162"/>
                      <a:pt x="227" y="166"/>
                      <a:pt x="234" y="163"/>
                    </a:cubicBezTo>
                    <a:cubicBezTo>
                      <a:pt x="236" y="163"/>
                      <a:pt x="236" y="159"/>
                      <a:pt x="239" y="159"/>
                    </a:cubicBezTo>
                    <a:cubicBezTo>
                      <a:pt x="242" y="158"/>
                      <a:pt x="246" y="160"/>
                      <a:pt x="249" y="160"/>
                    </a:cubicBezTo>
                    <a:cubicBezTo>
                      <a:pt x="255" y="162"/>
                      <a:pt x="261" y="164"/>
                      <a:pt x="266" y="167"/>
                    </a:cubicBezTo>
                    <a:cubicBezTo>
                      <a:pt x="266" y="158"/>
                      <a:pt x="261" y="145"/>
                      <a:pt x="258" y="137"/>
                    </a:cubicBezTo>
                    <a:cubicBezTo>
                      <a:pt x="255" y="128"/>
                      <a:pt x="248" y="126"/>
                      <a:pt x="241" y="121"/>
                    </a:cubicBezTo>
                    <a:cubicBezTo>
                      <a:pt x="246" y="108"/>
                      <a:pt x="263" y="97"/>
                      <a:pt x="274" y="89"/>
                    </a:cubicBezTo>
                    <a:cubicBezTo>
                      <a:pt x="278" y="85"/>
                      <a:pt x="282" y="81"/>
                      <a:pt x="287" y="83"/>
                    </a:cubicBezTo>
                    <a:cubicBezTo>
                      <a:pt x="289" y="84"/>
                      <a:pt x="290" y="88"/>
                      <a:pt x="293" y="89"/>
                    </a:cubicBezTo>
                    <a:cubicBezTo>
                      <a:pt x="292" y="69"/>
                      <a:pt x="309" y="50"/>
                      <a:pt x="309" y="50"/>
                    </a:cubicBezTo>
                    <a:cubicBezTo>
                      <a:pt x="312" y="54"/>
                      <a:pt x="315" y="56"/>
                      <a:pt x="319" y="58"/>
                    </a:cubicBezTo>
                    <a:cubicBezTo>
                      <a:pt x="324" y="61"/>
                      <a:pt x="339" y="71"/>
                      <a:pt x="345" y="72"/>
                    </a:cubicBezTo>
                    <a:cubicBezTo>
                      <a:pt x="358" y="73"/>
                      <a:pt x="375" y="47"/>
                      <a:pt x="387" y="40"/>
                    </a:cubicBezTo>
                    <a:cubicBezTo>
                      <a:pt x="394" y="35"/>
                      <a:pt x="396" y="34"/>
                      <a:pt x="401" y="28"/>
                    </a:cubicBezTo>
                    <a:cubicBezTo>
                      <a:pt x="407" y="22"/>
                      <a:pt x="413" y="1"/>
                      <a:pt x="424" y="1"/>
                    </a:cubicBezTo>
                    <a:cubicBezTo>
                      <a:pt x="439" y="0"/>
                      <a:pt x="448" y="31"/>
                      <a:pt x="467" y="33"/>
                    </a:cubicBezTo>
                    <a:cubicBezTo>
                      <a:pt x="480" y="34"/>
                      <a:pt x="496" y="28"/>
                      <a:pt x="510" y="28"/>
                    </a:cubicBezTo>
                    <a:cubicBezTo>
                      <a:pt x="524" y="27"/>
                      <a:pt x="523" y="27"/>
                      <a:pt x="533" y="39"/>
                    </a:cubicBezTo>
                    <a:cubicBezTo>
                      <a:pt x="532" y="41"/>
                      <a:pt x="532" y="41"/>
                      <a:pt x="532" y="41"/>
                    </a:cubicBezTo>
                    <a:cubicBezTo>
                      <a:pt x="532" y="61"/>
                      <a:pt x="535" y="84"/>
                      <a:pt x="530" y="102"/>
                    </a:cubicBezTo>
                  </a:path>
                </a:pathLst>
              </a:custGeom>
              <a:grpFill/>
              <a:ln w="4763" cap="flat">
                <a:solidFill>
                  <a:schemeClr val="bg1"/>
                </a:solidFill>
                <a:prstDash val="solid"/>
                <a:miter lim="800000"/>
                <a:headEnd/>
                <a:tailEnd/>
              </a:ln>
            </p:spPr>
            <p:txBody>
              <a:bodyPr/>
              <a:lstStyle/>
              <a:p>
                <a:endParaRPr lang="fr-FR"/>
              </a:p>
            </p:txBody>
          </p:sp>
          <p:sp>
            <p:nvSpPr>
              <p:cNvPr id="98" name="Freeform 227">
                <a:extLst>
                  <a:ext uri="{FF2B5EF4-FFF2-40B4-BE49-F238E27FC236}">
                    <a16:creationId xmlns:a16="http://schemas.microsoft.com/office/drawing/2014/main" id="{9304BBC7-2C2A-06D6-105B-22E474BDBD6B}"/>
                  </a:ext>
                </a:extLst>
              </p:cNvPr>
              <p:cNvSpPr>
                <a:spLocks/>
              </p:cNvSpPr>
              <p:nvPr/>
            </p:nvSpPr>
            <p:spPr bwMode="auto">
              <a:xfrm>
                <a:off x="1733516" y="5113338"/>
                <a:ext cx="569913" cy="319087"/>
              </a:xfrm>
              <a:custGeom>
                <a:avLst/>
                <a:gdLst>
                  <a:gd name="T0" fmla="*/ 528 w 538"/>
                  <a:gd name="T1" fmla="*/ 101 h 302"/>
                  <a:gd name="T2" fmla="*/ 532 w 538"/>
                  <a:gd name="T3" fmla="*/ 143 h 302"/>
                  <a:gd name="T4" fmla="*/ 511 w 538"/>
                  <a:gd name="T5" fmla="*/ 169 h 302"/>
                  <a:gd name="T6" fmla="*/ 512 w 538"/>
                  <a:gd name="T7" fmla="*/ 194 h 302"/>
                  <a:gd name="T8" fmla="*/ 472 w 538"/>
                  <a:gd name="T9" fmla="*/ 246 h 302"/>
                  <a:gd name="T10" fmla="*/ 464 w 538"/>
                  <a:gd name="T11" fmla="*/ 273 h 302"/>
                  <a:gd name="T12" fmla="*/ 446 w 538"/>
                  <a:gd name="T13" fmla="*/ 261 h 302"/>
                  <a:gd name="T14" fmla="*/ 435 w 538"/>
                  <a:gd name="T15" fmla="*/ 274 h 302"/>
                  <a:gd name="T16" fmla="*/ 407 w 538"/>
                  <a:gd name="T17" fmla="*/ 269 h 302"/>
                  <a:gd name="T18" fmla="*/ 383 w 538"/>
                  <a:gd name="T19" fmla="*/ 275 h 302"/>
                  <a:gd name="T20" fmla="*/ 356 w 538"/>
                  <a:gd name="T21" fmla="*/ 297 h 302"/>
                  <a:gd name="T22" fmla="*/ 294 w 538"/>
                  <a:gd name="T23" fmla="*/ 288 h 302"/>
                  <a:gd name="T24" fmla="*/ 293 w 538"/>
                  <a:gd name="T25" fmla="*/ 288 h 302"/>
                  <a:gd name="T26" fmla="*/ 291 w 538"/>
                  <a:gd name="T27" fmla="*/ 287 h 302"/>
                  <a:gd name="T28" fmla="*/ 279 w 538"/>
                  <a:gd name="T29" fmla="*/ 283 h 302"/>
                  <a:gd name="T30" fmla="*/ 260 w 538"/>
                  <a:gd name="T31" fmla="*/ 271 h 302"/>
                  <a:gd name="T32" fmla="*/ 246 w 538"/>
                  <a:gd name="T33" fmla="*/ 269 h 302"/>
                  <a:gd name="T34" fmla="*/ 217 w 538"/>
                  <a:gd name="T35" fmla="*/ 270 h 302"/>
                  <a:gd name="T36" fmla="*/ 185 w 538"/>
                  <a:gd name="T37" fmla="*/ 241 h 302"/>
                  <a:gd name="T38" fmla="*/ 177 w 538"/>
                  <a:gd name="T39" fmla="*/ 234 h 302"/>
                  <a:gd name="T40" fmla="*/ 168 w 538"/>
                  <a:gd name="T41" fmla="*/ 236 h 302"/>
                  <a:gd name="T42" fmla="*/ 155 w 538"/>
                  <a:gd name="T43" fmla="*/ 235 h 302"/>
                  <a:gd name="T44" fmla="*/ 117 w 538"/>
                  <a:gd name="T45" fmla="*/ 251 h 302"/>
                  <a:gd name="T46" fmla="*/ 82 w 538"/>
                  <a:gd name="T47" fmla="*/ 251 h 302"/>
                  <a:gd name="T48" fmla="*/ 61 w 538"/>
                  <a:gd name="T49" fmla="*/ 249 h 302"/>
                  <a:gd name="T50" fmla="*/ 55 w 538"/>
                  <a:gd name="T51" fmla="*/ 246 h 302"/>
                  <a:gd name="T52" fmla="*/ 37 w 538"/>
                  <a:gd name="T53" fmla="*/ 261 h 302"/>
                  <a:gd name="T54" fmla="*/ 26 w 538"/>
                  <a:gd name="T55" fmla="*/ 242 h 302"/>
                  <a:gd name="T56" fmla="*/ 1 w 538"/>
                  <a:gd name="T57" fmla="*/ 237 h 302"/>
                  <a:gd name="T58" fmla="*/ 14 w 538"/>
                  <a:gd name="T59" fmla="*/ 196 h 302"/>
                  <a:gd name="T60" fmla="*/ 7 w 538"/>
                  <a:gd name="T61" fmla="*/ 184 h 302"/>
                  <a:gd name="T62" fmla="*/ 27 w 538"/>
                  <a:gd name="T63" fmla="*/ 184 h 302"/>
                  <a:gd name="T64" fmla="*/ 43 w 538"/>
                  <a:gd name="T65" fmla="*/ 194 h 302"/>
                  <a:gd name="T66" fmla="*/ 53 w 538"/>
                  <a:gd name="T67" fmla="*/ 201 h 302"/>
                  <a:gd name="T68" fmla="*/ 68 w 538"/>
                  <a:gd name="T69" fmla="*/ 195 h 302"/>
                  <a:gd name="T70" fmla="*/ 82 w 538"/>
                  <a:gd name="T71" fmla="*/ 183 h 302"/>
                  <a:gd name="T72" fmla="*/ 90 w 538"/>
                  <a:gd name="T73" fmla="*/ 174 h 302"/>
                  <a:gd name="T74" fmla="*/ 120 w 538"/>
                  <a:gd name="T75" fmla="*/ 193 h 302"/>
                  <a:gd name="T76" fmla="*/ 156 w 538"/>
                  <a:gd name="T77" fmla="*/ 178 h 302"/>
                  <a:gd name="T78" fmla="*/ 193 w 538"/>
                  <a:gd name="T79" fmla="*/ 157 h 302"/>
                  <a:gd name="T80" fmla="*/ 213 w 538"/>
                  <a:gd name="T81" fmla="*/ 159 h 302"/>
                  <a:gd name="T82" fmla="*/ 234 w 538"/>
                  <a:gd name="T83" fmla="*/ 163 h 302"/>
                  <a:gd name="T84" fmla="*/ 239 w 538"/>
                  <a:gd name="T85" fmla="*/ 159 h 302"/>
                  <a:gd name="T86" fmla="*/ 249 w 538"/>
                  <a:gd name="T87" fmla="*/ 160 h 302"/>
                  <a:gd name="T88" fmla="*/ 266 w 538"/>
                  <a:gd name="T89" fmla="*/ 167 h 302"/>
                  <a:gd name="T90" fmla="*/ 258 w 538"/>
                  <a:gd name="T91" fmla="*/ 137 h 302"/>
                  <a:gd name="T92" fmla="*/ 241 w 538"/>
                  <a:gd name="T93" fmla="*/ 121 h 302"/>
                  <a:gd name="T94" fmla="*/ 274 w 538"/>
                  <a:gd name="T95" fmla="*/ 89 h 302"/>
                  <a:gd name="T96" fmla="*/ 287 w 538"/>
                  <a:gd name="T97" fmla="*/ 83 h 302"/>
                  <a:gd name="T98" fmla="*/ 293 w 538"/>
                  <a:gd name="T99" fmla="*/ 89 h 302"/>
                  <a:gd name="T100" fmla="*/ 309 w 538"/>
                  <a:gd name="T101" fmla="*/ 50 h 302"/>
                  <a:gd name="T102" fmla="*/ 319 w 538"/>
                  <a:gd name="T103" fmla="*/ 58 h 302"/>
                  <a:gd name="T104" fmla="*/ 345 w 538"/>
                  <a:gd name="T105" fmla="*/ 72 h 302"/>
                  <a:gd name="T106" fmla="*/ 387 w 538"/>
                  <a:gd name="T107" fmla="*/ 40 h 302"/>
                  <a:gd name="T108" fmla="*/ 401 w 538"/>
                  <a:gd name="T109" fmla="*/ 28 h 302"/>
                  <a:gd name="T110" fmla="*/ 424 w 538"/>
                  <a:gd name="T111" fmla="*/ 1 h 302"/>
                  <a:gd name="T112" fmla="*/ 467 w 538"/>
                  <a:gd name="T113" fmla="*/ 33 h 302"/>
                  <a:gd name="T114" fmla="*/ 510 w 538"/>
                  <a:gd name="T115" fmla="*/ 28 h 302"/>
                  <a:gd name="T116" fmla="*/ 533 w 538"/>
                  <a:gd name="T117" fmla="*/ 39 h 302"/>
                  <a:gd name="T118" fmla="*/ 532 w 538"/>
                  <a:gd name="T119" fmla="*/ 41 h 302"/>
                  <a:gd name="T120" fmla="*/ 530 w 538"/>
                  <a:gd name="T121" fmla="*/ 1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302">
                    <a:moveTo>
                      <a:pt x="528" y="101"/>
                    </a:moveTo>
                    <a:cubicBezTo>
                      <a:pt x="530" y="115"/>
                      <a:pt x="538" y="129"/>
                      <a:pt x="532" y="143"/>
                    </a:cubicBezTo>
                    <a:cubicBezTo>
                      <a:pt x="528" y="153"/>
                      <a:pt x="512" y="161"/>
                      <a:pt x="511" y="169"/>
                    </a:cubicBezTo>
                    <a:cubicBezTo>
                      <a:pt x="509" y="179"/>
                      <a:pt x="517" y="184"/>
                      <a:pt x="512" y="194"/>
                    </a:cubicBezTo>
                    <a:cubicBezTo>
                      <a:pt x="502" y="214"/>
                      <a:pt x="475" y="224"/>
                      <a:pt x="472" y="246"/>
                    </a:cubicBezTo>
                    <a:cubicBezTo>
                      <a:pt x="471" y="253"/>
                      <a:pt x="476" y="268"/>
                      <a:pt x="464" y="273"/>
                    </a:cubicBezTo>
                    <a:cubicBezTo>
                      <a:pt x="457" y="276"/>
                      <a:pt x="451" y="267"/>
                      <a:pt x="446" y="261"/>
                    </a:cubicBezTo>
                    <a:cubicBezTo>
                      <a:pt x="442" y="264"/>
                      <a:pt x="438" y="270"/>
                      <a:pt x="435" y="274"/>
                    </a:cubicBezTo>
                    <a:cubicBezTo>
                      <a:pt x="426" y="272"/>
                      <a:pt x="416" y="271"/>
                      <a:pt x="407" y="269"/>
                    </a:cubicBezTo>
                    <a:cubicBezTo>
                      <a:pt x="395" y="267"/>
                      <a:pt x="392" y="267"/>
                      <a:pt x="383" y="275"/>
                    </a:cubicBezTo>
                    <a:cubicBezTo>
                      <a:pt x="374" y="282"/>
                      <a:pt x="367" y="294"/>
                      <a:pt x="356" y="297"/>
                    </a:cubicBezTo>
                    <a:cubicBezTo>
                      <a:pt x="336" y="302"/>
                      <a:pt x="314" y="286"/>
                      <a:pt x="294" y="288"/>
                    </a:cubicBezTo>
                    <a:cubicBezTo>
                      <a:pt x="293" y="288"/>
                      <a:pt x="293" y="288"/>
                      <a:pt x="293" y="288"/>
                    </a:cubicBezTo>
                    <a:cubicBezTo>
                      <a:pt x="291" y="287"/>
                      <a:pt x="291" y="287"/>
                      <a:pt x="291" y="287"/>
                    </a:cubicBezTo>
                    <a:cubicBezTo>
                      <a:pt x="288" y="285"/>
                      <a:pt x="282" y="284"/>
                      <a:pt x="279" y="283"/>
                    </a:cubicBezTo>
                    <a:cubicBezTo>
                      <a:pt x="272" y="279"/>
                      <a:pt x="267" y="274"/>
                      <a:pt x="260" y="271"/>
                    </a:cubicBezTo>
                    <a:cubicBezTo>
                      <a:pt x="253" y="267"/>
                      <a:pt x="252" y="268"/>
                      <a:pt x="246" y="269"/>
                    </a:cubicBezTo>
                    <a:cubicBezTo>
                      <a:pt x="236" y="270"/>
                      <a:pt x="228" y="273"/>
                      <a:pt x="217" y="270"/>
                    </a:cubicBezTo>
                    <a:cubicBezTo>
                      <a:pt x="204" y="267"/>
                      <a:pt x="194" y="251"/>
                      <a:pt x="185" y="241"/>
                    </a:cubicBezTo>
                    <a:cubicBezTo>
                      <a:pt x="183" y="238"/>
                      <a:pt x="182" y="235"/>
                      <a:pt x="177" y="234"/>
                    </a:cubicBezTo>
                    <a:cubicBezTo>
                      <a:pt x="175" y="234"/>
                      <a:pt x="171" y="236"/>
                      <a:pt x="168" y="236"/>
                    </a:cubicBezTo>
                    <a:cubicBezTo>
                      <a:pt x="163" y="237"/>
                      <a:pt x="159" y="235"/>
                      <a:pt x="155" y="235"/>
                    </a:cubicBezTo>
                    <a:cubicBezTo>
                      <a:pt x="140" y="233"/>
                      <a:pt x="129" y="244"/>
                      <a:pt x="117" y="251"/>
                    </a:cubicBezTo>
                    <a:cubicBezTo>
                      <a:pt x="102" y="259"/>
                      <a:pt x="96" y="256"/>
                      <a:pt x="82" y="251"/>
                    </a:cubicBezTo>
                    <a:cubicBezTo>
                      <a:pt x="73" y="247"/>
                      <a:pt x="65" y="249"/>
                      <a:pt x="61" y="249"/>
                    </a:cubicBezTo>
                    <a:cubicBezTo>
                      <a:pt x="61" y="249"/>
                      <a:pt x="58" y="246"/>
                      <a:pt x="55" y="246"/>
                    </a:cubicBezTo>
                    <a:cubicBezTo>
                      <a:pt x="47" y="245"/>
                      <a:pt x="45" y="262"/>
                      <a:pt x="37" y="261"/>
                    </a:cubicBezTo>
                    <a:cubicBezTo>
                      <a:pt x="31" y="260"/>
                      <a:pt x="29" y="246"/>
                      <a:pt x="26" y="242"/>
                    </a:cubicBezTo>
                    <a:cubicBezTo>
                      <a:pt x="20" y="235"/>
                      <a:pt x="9" y="237"/>
                      <a:pt x="1" y="237"/>
                    </a:cubicBezTo>
                    <a:cubicBezTo>
                      <a:pt x="0" y="224"/>
                      <a:pt x="11" y="209"/>
                      <a:pt x="14" y="196"/>
                    </a:cubicBezTo>
                    <a:cubicBezTo>
                      <a:pt x="16" y="188"/>
                      <a:pt x="15" y="187"/>
                      <a:pt x="7" y="184"/>
                    </a:cubicBezTo>
                    <a:cubicBezTo>
                      <a:pt x="7" y="184"/>
                      <a:pt x="22" y="182"/>
                      <a:pt x="27" y="184"/>
                    </a:cubicBezTo>
                    <a:cubicBezTo>
                      <a:pt x="32" y="186"/>
                      <a:pt x="38" y="190"/>
                      <a:pt x="43" y="194"/>
                    </a:cubicBezTo>
                    <a:cubicBezTo>
                      <a:pt x="46" y="197"/>
                      <a:pt x="48" y="201"/>
                      <a:pt x="53" y="201"/>
                    </a:cubicBezTo>
                    <a:cubicBezTo>
                      <a:pt x="57" y="201"/>
                      <a:pt x="64" y="197"/>
                      <a:pt x="68" y="195"/>
                    </a:cubicBezTo>
                    <a:cubicBezTo>
                      <a:pt x="73" y="192"/>
                      <a:pt x="78" y="187"/>
                      <a:pt x="82" y="183"/>
                    </a:cubicBezTo>
                    <a:cubicBezTo>
                      <a:pt x="84" y="180"/>
                      <a:pt x="86" y="174"/>
                      <a:pt x="90" y="174"/>
                    </a:cubicBezTo>
                    <a:cubicBezTo>
                      <a:pt x="98" y="172"/>
                      <a:pt x="114" y="189"/>
                      <a:pt x="120" y="193"/>
                    </a:cubicBezTo>
                    <a:cubicBezTo>
                      <a:pt x="132" y="200"/>
                      <a:pt x="146" y="185"/>
                      <a:pt x="156" y="178"/>
                    </a:cubicBezTo>
                    <a:cubicBezTo>
                      <a:pt x="167" y="170"/>
                      <a:pt x="180" y="161"/>
                      <a:pt x="193" y="157"/>
                    </a:cubicBezTo>
                    <a:cubicBezTo>
                      <a:pt x="201" y="154"/>
                      <a:pt x="205" y="155"/>
                      <a:pt x="213" y="159"/>
                    </a:cubicBezTo>
                    <a:cubicBezTo>
                      <a:pt x="219" y="162"/>
                      <a:pt x="227" y="166"/>
                      <a:pt x="234" y="163"/>
                    </a:cubicBezTo>
                    <a:cubicBezTo>
                      <a:pt x="236" y="163"/>
                      <a:pt x="236" y="159"/>
                      <a:pt x="239" y="159"/>
                    </a:cubicBezTo>
                    <a:cubicBezTo>
                      <a:pt x="242" y="158"/>
                      <a:pt x="246" y="160"/>
                      <a:pt x="249" y="160"/>
                    </a:cubicBezTo>
                    <a:cubicBezTo>
                      <a:pt x="255" y="162"/>
                      <a:pt x="261" y="164"/>
                      <a:pt x="266" y="167"/>
                    </a:cubicBezTo>
                    <a:cubicBezTo>
                      <a:pt x="266" y="158"/>
                      <a:pt x="261" y="145"/>
                      <a:pt x="258" y="137"/>
                    </a:cubicBezTo>
                    <a:cubicBezTo>
                      <a:pt x="255" y="128"/>
                      <a:pt x="248" y="126"/>
                      <a:pt x="241" y="121"/>
                    </a:cubicBezTo>
                    <a:cubicBezTo>
                      <a:pt x="246" y="108"/>
                      <a:pt x="263" y="97"/>
                      <a:pt x="274" y="89"/>
                    </a:cubicBezTo>
                    <a:cubicBezTo>
                      <a:pt x="278" y="85"/>
                      <a:pt x="282" y="81"/>
                      <a:pt x="287" y="83"/>
                    </a:cubicBezTo>
                    <a:cubicBezTo>
                      <a:pt x="289" y="84"/>
                      <a:pt x="290" y="88"/>
                      <a:pt x="293" y="89"/>
                    </a:cubicBezTo>
                    <a:cubicBezTo>
                      <a:pt x="292" y="69"/>
                      <a:pt x="309" y="50"/>
                      <a:pt x="309" y="50"/>
                    </a:cubicBezTo>
                    <a:cubicBezTo>
                      <a:pt x="312" y="54"/>
                      <a:pt x="315" y="56"/>
                      <a:pt x="319" y="58"/>
                    </a:cubicBezTo>
                    <a:cubicBezTo>
                      <a:pt x="324" y="61"/>
                      <a:pt x="339" y="71"/>
                      <a:pt x="345" y="72"/>
                    </a:cubicBezTo>
                    <a:cubicBezTo>
                      <a:pt x="358" y="73"/>
                      <a:pt x="375" y="47"/>
                      <a:pt x="387" y="40"/>
                    </a:cubicBezTo>
                    <a:cubicBezTo>
                      <a:pt x="394" y="35"/>
                      <a:pt x="396" y="34"/>
                      <a:pt x="401" y="28"/>
                    </a:cubicBezTo>
                    <a:cubicBezTo>
                      <a:pt x="407" y="22"/>
                      <a:pt x="413" y="1"/>
                      <a:pt x="424" y="1"/>
                    </a:cubicBezTo>
                    <a:cubicBezTo>
                      <a:pt x="439" y="0"/>
                      <a:pt x="448" y="31"/>
                      <a:pt x="467" y="33"/>
                    </a:cubicBezTo>
                    <a:cubicBezTo>
                      <a:pt x="480" y="34"/>
                      <a:pt x="496" y="28"/>
                      <a:pt x="510" y="28"/>
                    </a:cubicBezTo>
                    <a:cubicBezTo>
                      <a:pt x="524" y="27"/>
                      <a:pt x="523" y="27"/>
                      <a:pt x="533" y="39"/>
                    </a:cubicBezTo>
                    <a:cubicBezTo>
                      <a:pt x="532" y="41"/>
                      <a:pt x="532" y="41"/>
                      <a:pt x="532" y="41"/>
                    </a:cubicBezTo>
                    <a:cubicBezTo>
                      <a:pt x="532" y="61"/>
                      <a:pt x="535" y="84"/>
                      <a:pt x="530" y="102"/>
                    </a:cubicBezTo>
                  </a:path>
                </a:pathLst>
              </a:custGeom>
              <a:grpFill/>
              <a:ln w="4763" cap="flat">
                <a:solidFill>
                  <a:schemeClr val="bg1"/>
                </a:solidFill>
                <a:prstDash val="solid"/>
                <a:miter lim="800000"/>
                <a:headEnd/>
                <a:tailEnd/>
              </a:ln>
            </p:spPr>
            <p:txBody>
              <a:bodyPr/>
              <a:lstStyle/>
              <a:p>
                <a:endParaRPr lang="fr-FR"/>
              </a:p>
            </p:txBody>
          </p:sp>
          <p:sp>
            <p:nvSpPr>
              <p:cNvPr id="99" name="Freeform 228">
                <a:extLst>
                  <a:ext uri="{FF2B5EF4-FFF2-40B4-BE49-F238E27FC236}">
                    <a16:creationId xmlns:a16="http://schemas.microsoft.com/office/drawing/2014/main" id="{F0598FAD-C20D-AF1F-61F5-FFE7D640EF5D}"/>
                  </a:ext>
                </a:extLst>
              </p:cNvPr>
              <p:cNvSpPr>
                <a:spLocks/>
              </p:cNvSpPr>
              <p:nvPr/>
            </p:nvSpPr>
            <p:spPr bwMode="auto">
              <a:xfrm>
                <a:off x="2031966" y="5359400"/>
                <a:ext cx="257175" cy="184150"/>
              </a:xfrm>
              <a:custGeom>
                <a:avLst/>
                <a:gdLst>
                  <a:gd name="T0" fmla="*/ 13 w 243"/>
                  <a:gd name="T1" fmla="*/ 56 h 174"/>
                  <a:gd name="T2" fmla="*/ 75 w 243"/>
                  <a:gd name="T3" fmla="*/ 65 h 174"/>
                  <a:gd name="T4" fmla="*/ 101 w 243"/>
                  <a:gd name="T5" fmla="*/ 43 h 174"/>
                  <a:gd name="T6" fmla="*/ 125 w 243"/>
                  <a:gd name="T7" fmla="*/ 37 h 174"/>
                  <a:gd name="T8" fmla="*/ 153 w 243"/>
                  <a:gd name="T9" fmla="*/ 42 h 174"/>
                  <a:gd name="T10" fmla="*/ 165 w 243"/>
                  <a:gd name="T11" fmla="*/ 29 h 174"/>
                  <a:gd name="T12" fmla="*/ 183 w 243"/>
                  <a:gd name="T13" fmla="*/ 41 h 174"/>
                  <a:gd name="T14" fmla="*/ 191 w 243"/>
                  <a:gd name="T15" fmla="*/ 14 h 174"/>
                  <a:gd name="T16" fmla="*/ 197 w 243"/>
                  <a:gd name="T17" fmla="*/ 0 h 174"/>
                  <a:gd name="T18" fmla="*/ 197 w 243"/>
                  <a:gd name="T19" fmla="*/ 0 h 174"/>
                  <a:gd name="T20" fmla="*/ 230 w 243"/>
                  <a:gd name="T21" fmla="*/ 42 h 174"/>
                  <a:gd name="T22" fmla="*/ 243 w 243"/>
                  <a:gd name="T23" fmla="*/ 50 h 174"/>
                  <a:gd name="T24" fmla="*/ 210 w 243"/>
                  <a:gd name="T25" fmla="*/ 64 h 174"/>
                  <a:gd name="T26" fmla="*/ 191 w 243"/>
                  <a:gd name="T27" fmla="*/ 74 h 174"/>
                  <a:gd name="T28" fmla="*/ 167 w 243"/>
                  <a:gd name="T29" fmla="*/ 85 h 174"/>
                  <a:gd name="T30" fmla="*/ 179 w 243"/>
                  <a:gd name="T31" fmla="*/ 121 h 174"/>
                  <a:gd name="T32" fmla="*/ 154 w 243"/>
                  <a:gd name="T33" fmla="*/ 135 h 174"/>
                  <a:gd name="T34" fmla="*/ 156 w 243"/>
                  <a:gd name="T35" fmla="*/ 167 h 174"/>
                  <a:gd name="T36" fmla="*/ 90 w 243"/>
                  <a:gd name="T37" fmla="*/ 150 h 174"/>
                  <a:gd name="T38" fmla="*/ 81 w 243"/>
                  <a:gd name="T39" fmla="*/ 171 h 174"/>
                  <a:gd name="T40" fmla="*/ 62 w 243"/>
                  <a:gd name="T41" fmla="*/ 172 h 174"/>
                  <a:gd name="T42" fmla="*/ 11 w 243"/>
                  <a:gd name="T43" fmla="*/ 165 h 174"/>
                  <a:gd name="T44" fmla="*/ 12 w 243"/>
                  <a:gd name="T45" fmla="*/ 161 h 174"/>
                  <a:gd name="T46" fmla="*/ 18 w 243"/>
                  <a:gd name="T47" fmla="*/ 145 h 174"/>
                  <a:gd name="T48" fmla="*/ 17 w 243"/>
                  <a:gd name="T49" fmla="*/ 132 h 174"/>
                  <a:gd name="T50" fmla="*/ 14 w 243"/>
                  <a:gd name="T51" fmla="*/ 132 h 174"/>
                  <a:gd name="T52" fmla="*/ 8 w 243"/>
                  <a:gd name="T53" fmla="*/ 111 h 174"/>
                  <a:gd name="T54" fmla="*/ 16 w 243"/>
                  <a:gd name="T55" fmla="*/ 96 h 174"/>
                  <a:gd name="T56" fmla="*/ 9 w 243"/>
                  <a:gd name="T57" fmla="*/ 65 h 174"/>
                  <a:gd name="T58" fmla="*/ 12 w 243"/>
                  <a:gd name="T59" fmla="*/ 56 h 174"/>
                  <a:gd name="T60" fmla="*/ 13 w 243"/>
                  <a:gd name="T61"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174">
                    <a:moveTo>
                      <a:pt x="13" y="56"/>
                    </a:moveTo>
                    <a:cubicBezTo>
                      <a:pt x="33" y="54"/>
                      <a:pt x="55" y="70"/>
                      <a:pt x="75" y="65"/>
                    </a:cubicBezTo>
                    <a:cubicBezTo>
                      <a:pt x="86" y="62"/>
                      <a:pt x="93" y="50"/>
                      <a:pt x="101" y="43"/>
                    </a:cubicBezTo>
                    <a:cubicBezTo>
                      <a:pt x="111" y="35"/>
                      <a:pt x="114" y="35"/>
                      <a:pt x="125" y="37"/>
                    </a:cubicBezTo>
                    <a:cubicBezTo>
                      <a:pt x="135" y="39"/>
                      <a:pt x="145" y="40"/>
                      <a:pt x="153" y="42"/>
                    </a:cubicBezTo>
                    <a:cubicBezTo>
                      <a:pt x="157" y="38"/>
                      <a:pt x="161" y="32"/>
                      <a:pt x="165" y="29"/>
                    </a:cubicBezTo>
                    <a:cubicBezTo>
                      <a:pt x="170" y="35"/>
                      <a:pt x="176" y="44"/>
                      <a:pt x="183" y="41"/>
                    </a:cubicBezTo>
                    <a:cubicBezTo>
                      <a:pt x="195" y="36"/>
                      <a:pt x="190" y="21"/>
                      <a:pt x="191" y="14"/>
                    </a:cubicBezTo>
                    <a:cubicBezTo>
                      <a:pt x="192" y="8"/>
                      <a:pt x="195" y="2"/>
                      <a:pt x="197" y="0"/>
                    </a:cubicBezTo>
                    <a:cubicBezTo>
                      <a:pt x="197" y="0"/>
                      <a:pt x="197" y="0"/>
                      <a:pt x="197" y="0"/>
                    </a:cubicBezTo>
                    <a:cubicBezTo>
                      <a:pt x="209" y="14"/>
                      <a:pt x="217" y="30"/>
                      <a:pt x="230" y="42"/>
                    </a:cubicBezTo>
                    <a:cubicBezTo>
                      <a:pt x="243" y="50"/>
                      <a:pt x="243" y="50"/>
                      <a:pt x="243" y="50"/>
                    </a:cubicBezTo>
                    <a:cubicBezTo>
                      <a:pt x="232" y="55"/>
                      <a:pt x="220" y="59"/>
                      <a:pt x="210" y="64"/>
                    </a:cubicBezTo>
                    <a:cubicBezTo>
                      <a:pt x="204" y="67"/>
                      <a:pt x="197" y="71"/>
                      <a:pt x="191" y="74"/>
                    </a:cubicBezTo>
                    <a:cubicBezTo>
                      <a:pt x="187" y="77"/>
                      <a:pt x="169" y="82"/>
                      <a:pt x="167" y="85"/>
                    </a:cubicBezTo>
                    <a:cubicBezTo>
                      <a:pt x="159" y="97"/>
                      <a:pt x="181" y="109"/>
                      <a:pt x="179" y="121"/>
                    </a:cubicBezTo>
                    <a:cubicBezTo>
                      <a:pt x="178" y="129"/>
                      <a:pt x="161" y="134"/>
                      <a:pt x="154" y="135"/>
                    </a:cubicBezTo>
                    <a:cubicBezTo>
                      <a:pt x="151" y="146"/>
                      <a:pt x="152" y="157"/>
                      <a:pt x="156" y="167"/>
                    </a:cubicBezTo>
                    <a:cubicBezTo>
                      <a:pt x="130" y="169"/>
                      <a:pt x="108" y="171"/>
                      <a:pt x="90" y="150"/>
                    </a:cubicBezTo>
                    <a:cubicBezTo>
                      <a:pt x="84" y="155"/>
                      <a:pt x="85" y="168"/>
                      <a:pt x="81" y="171"/>
                    </a:cubicBezTo>
                    <a:cubicBezTo>
                      <a:pt x="77" y="174"/>
                      <a:pt x="66" y="172"/>
                      <a:pt x="62" y="172"/>
                    </a:cubicBezTo>
                    <a:cubicBezTo>
                      <a:pt x="51" y="171"/>
                      <a:pt x="14" y="161"/>
                      <a:pt x="11" y="165"/>
                    </a:cubicBezTo>
                    <a:cubicBezTo>
                      <a:pt x="12" y="161"/>
                      <a:pt x="12" y="161"/>
                      <a:pt x="12" y="161"/>
                    </a:cubicBezTo>
                    <a:cubicBezTo>
                      <a:pt x="14" y="157"/>
                      <a:pt x="16" y="151"/>
                      <a:pt x="18" y="145"/>
                    </a:cubicBezTo>
                    <a:cubicBezTo>
                      <a:pt x="21" y="136"/>
                      <a:pt x="20" y="132"/>
                      <a:pt x="17" y="132"/>
                    </a:cubicBezTo>
                    <a:cubicBezTo>
                      <a:pt x="14" y="132"/>
                      <a:pt x="14" y="132"/>
                      <a:pt x="14" y="132"/>
                    </a:cubicBezTo>
                    <a:cubicBezTo>
                      <a:pt x="11" y="126"/>
                      <a:pt x="6" y="116"/>
                      <a:pt x="8" y="111"/>
                    </a:cubicBezTo>
                    <a:cubicBezTo>
                      <a:pt x="9" y="106"/>
                      <a:pt x="16" y="103"/>
                      <a:pt x="16" y="96"/>
                    </a:cubicBezTo>
                    <a:cubicBezTo>
                      <a:pt x="0" y="93"/>
                      <a:pt x="5" y="75"/>
                      <a:pt x="9" y="65"/>
                    </a:cubicBezTo>
                    <a:cubicBezTo>
                      <a:pt x="12" y="60"/>
                      <a:pt x="14" y="59"/>
                      <a:pt x="12" y="56"/>
                    </a:cubicBezTo>
                    <a:lnTo>
                      <a:pt x="13" y="56"/>
                    </a:lnTo>
                    <a:close/>
                  </a:path>
                </a:pathLst>
              </a:custGeom>
              <a:grpFill/>
              <a:ln w="4763" cap="flat">
                <a:solidFill>
                  <a:schemeClr val="bg1"/>
                </a:solidFill>
                <a:prstDash val="solid"/>
                <a:miter lim="800000"/>
                <a:headEnd/>
                <a:tailEnd/>
              </a:ln>
            </p:spPr>
            <p:txBody>
              <a:bodyPr/>
              <a:lstStyle/>
              <a:p>
                <a:endParaRPr lang="fr-FR"/>
              </a:p>
            </p:txBody>
          </p:sp>
          <p:sp>
            <p:nvSpPr>
              <p:cNvPr id="100" name="Freeform 229">
                <a:extLst>
                  <a:ext uri="{FF2B5EF4-FFF2-40B4-BE49-F238E27FC236}">
                    <a16:creationId xmlns:a16="http://schemas.microsoft.com/office/drawing/2014/main" id="{A682825C-35F4-35DD-ED19-F81CF9EC8114}"/>
                  </a:ext>
                </a:extLst>
              </p:cNvPr>
              <p:cNvSpPr>
                <a:spLocks/>
              </p:cNvSpPr>
              <p:nvPr/>
            </p:nvSpPr>
            <p:spPr bwMode="auto">
              <a:xfrm>
                <a:off x="2039904" y="5413375"/>
                <a:ext cx="450850" cy="395288"/>
              </a:xfrm>
              <a:custGeom>
                <a:avLst/>
                <a:gdLst>
                  <a:gd name="T0" fmla="*/ 309 w 426"/>
                  <a:gd name="T1" fmla="*/ 372 h 372"/>
                  <a:gd name="T2" fmla="*/ 292 w 426"/>
                  <a:gd name="T3" fmla="*/ 340 h 372"/>
                  <a:gd name="T4" fmla="*/ 241 w 426"/>
                  <a:gd name="T5" fmla="*/ 278 h 372"/>
                  <a:gd name="T6" fmla="*/ 221 w 426"/>
                  <a:gd name="T7" fmla="*/ 264 h 372"/>
                  <a:gd name="T8" fmla="*/ 217 w 426"/>
                  <a:gd name="T9" fmla="*/ 233 h 372"/>
                  <a:gd name="T10" fmla="*/ 168 w 426"/>
                  <a:gd name="T11" fmla="*/ 166 h 372"/>
                  <a:gd name="T12" fmla="*/ 183 w 426"/>
                  <a:gd name="T13" fmla="*/ 144 h 372"/>
                  <a:gd name="T14" fmla="*/ 200 w 426"/>
                  <a:gd name="T15" fmla="*/ 154 h 372"/>
                  <a:gd name="T16" fmla="*/ 256 w 426"/>
                  <a:gd name="T17" fmla="*/ 145 h 372"/>
                  <a:gd name="T18" fmla="*/ 294 w 426"/>
                  <a:gd name="T19" fmla="*/ 163 h 372"/>
                  <a:gd name="T20" fmla="*/ 340 w 426"/>
                  <a:gd name="T21" fmla="*/ 156 h 372"/>
                  <a:gd name="T22" fmla="*/ 379 w 426"/>
                  <a:gd name="T23" fmla="*/ 179 h 372"/>
                  <a:gd name="T24" fmla="*/ 416 w 426"/>
                  <a:gd name="T25" fmla="*/ 171 h 372"/>
                  <a:gd name="T26" fmla="*/ 424 w 426"/>
                  <a:gd name="T27" fmla="*/ 133 h 372"/>
                  <a:gd name="T28" fmla="*/ 406 w 426"/>
                  <a:gd name="T29" fmla="*/ 135 h 372"/>
                  <a:gd name="T30" fmla="*/ 397 w 426"/>
                  <a:gd name="T31" fmla="*/ 103 h 372"/>
                  <a:gd name="T32" fmla="*/ 406 w 426"/>
                  <a:gd name="T33" fmla="*/ 85 h 372"/>
                  <a:gd name="T34" fmla="*/ 398 w 426"/>
                  <a:gd name="T35" fmla="*/ 63 h 372"/>
                  <a:gd name="T36" fmla="*/ 396 w 426"/>
                  <a:gd name="T37" fmla="*/ 62 h 372"/>
                  <a:gd name="T38" fmla="*/ 360 w 426"/>
                  <a:gd name="T39" fmla="*/ 70 h 372"/>
                  <a:gd name="T40" fmla="*/ 319 w 426"/>
                  <a:gd name="T41" fmla="*/ 69 h 372"/>
                  <a:gd name="T42" fmla="*/ 253 w 426"/>
                  <a:gd name="T43" fmla="*/ 16 h 372"/>
                  <a:gd name="T44" fmla="*/ 234 w 426"/>
                  <a:gd name="T45" fmla="*/ 0 h 372"/>
                  <a:gd name="T46" fmla="*/ 231 w 426"/>
                  <a:gd name="T47" fmla="*/ 0 h 372"/>
                  <a:gd name="T48" fmla="*/ 203 w 426"/>
                  <a:gd name="T49" fmla="*/ 12 h 372"/>
                  <a:gd name="T50" fmla="*/ 184 w 426"/>
                  <a:gd name="T51" fmla="*/ 22 h 372"/>
                  <a:gd name="T52" fmla="*/ 160 w 426"/>
                  <a:gd name="T53" fmla="*/ 33 h 372"/>
                  <a:gd name="T54" fmla="*/ 172 w 426"/>
                  <a:gd name="T55" fmla="*/ 69 h 372"/>
                  <a:gd name="T56" fmla="*/ 147 w 426"/>
                  <a:gd name="T57" fmla="*/ 83 h 372"/>
                  <a:gd name="T58" fmla="*/ 149 w 426"/>
                  <a:gd name="T59" fmla="*/ 116 h 372"/>
                  <a:gd name="T60" fmla="*/ 83 w 426"/>
                  <a:gd name="T61" fmla="*/ 98 h 372"/>
                  <a:gd name="T62" fmla="*/ 74 w 426"/>
                  <a:gd name="T63" fmla="*/ 120 h 372"/>
                  <a:gd name="T64" fmla="*/ 55 w 426"/>
                  <a:gd name="T65" fmla="*/ 120 h 372"/>
                  <a:gd name="T66" fmla="*/ 4 w 426"/>
                  <a:gd name="T67" fmla="*/ 113 h 372"/>
                  <a:gd name="T68" fmla="*/ 3 w 426"/>
                  <a:gd name="T69" fmla="*/ 116 h 372"/>
                  <a:gd name="T70" fmla="*/ 6 w 426"/>
                  <a:gd name="T71" fmla="*/ 137 h 372"/>
                  <a:gd name="T72" fmla="*/ 19 w 426"/>
                  <a:gd name="T73" fmla="*/ 167 h 372"/>
                  <a:gd name="T74" fmla="*/ 44 w 426"/>
                  <a:gd name="T75" fmla="*/ 178 h 372"/>
                  <a:gd name="T76" fmla="*/ 59 w 426"/>
                  <a:gd name="T77" fmla="*/ 142 h 372"/>
                  <a:gd name="T78" fmla="*/ 77 w 426"/>
                  <a:gd name="T79" fmla="*/ 136 h 372"/>
                  <a:gd name="T80" fmla="*/ 111 w 426"/>
                  <a:gd name="T81" fmla="*/ 169 h 372"/>
                  <a:gd name="T82" fmla="*/ 105 w 426"/>
                  <a:gd name="T83" fmla="*/ 184 h 372"/>
                  <a:gd name="T84" fmla="*/ 133 w 426"/>
                  <a:gd name="T85" fmla="*/ 226 h 372"/>
                  <a:gd name="T86" fmla="*/ 136 w 426"/>
                  <a:gd name="T87" fmla="*/ 242 h 372"/>
                  <a:gd name="T88" fmla="*/ 128 w 426"/>
                  <a:gd name="T89" fmla="*/ 256 h 372"/>
                  <a:gd name="T90" fmla="*/ 170 w 426"/>
                  <a:gd name="T91" fmla="*/ 292 h 372"/>
                  <a:gd name="T92" fmla="*/ 190 w 426"/>
                  <a:gd name="T93" fmla="*/ 316 h 372"/>
                  <a:gd name="T94" fmla="*/ 224 w 426"/>
                  <a:gd name="T95" fmla="*/ 323 h 372"/>
                  <a:gd name="T96" fmla="*/ 246 w 426"/>
                  <a:gd name="T97" fmla="*/ 328 h 372"/>
                  <a:gd name="T98" fmla="*/ 279 w 426"/>
                  <a:gd name="T99" fmla="*/ 362 h 372"/>
                  <a:gd name="T100" fmla="*/ 308 w 426"/>
                  <a:gd name="T101" fmla="*/ 372 h 372"/>
                  <a:gd name="T102" fmla="*/ 309 w 426"/>
                  <a:gd name="T103"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6" h="372">
                    <a:moveTo>
                      <a:pt x="309" y="372"/>
                    </a:moveTo>
                    <a:cubicBezTo>
                      <a:pt x="313" y="359"/>
                      <a:pt x="301" y="352"/>
                      <a:pt x="292" y="340"/>
                    </a:cubicBezTo>
                    <a:cubicBezTo>
                      <a:pt x="274" y="319"/>
                      <a:pt x="265" y="294"/>
                      <a:pt x="241" y="278"/>
                    </a:cubicBezTo>
                    <a:cubicBezTo>
                      <a:pt x="233" y="274"/>
                      <a:pt x="225" y="272"/>
                      <a:pt x="221" y="264"/>
                    </a:cubicBezTo>
                    <a:cubicBezTo>
                      <a:pt x="216" y="255"/>
                      <a:pt x="221" y="243"/>
                      <a:pt x="217" y="233"/>
                    </a:cubicBezTo>
                    <a:cubicBezTo>
                      <a:pt x="206" y="209"/>
                      <a:pt x="160" y="194"/>
                      <a:pt x="168" y="166"/>
                    </a:cubicBezTo>
                    <a:cubicBezTo>
                      <a:pt x="170" y="159"/>
                      <a:pt x="177" y="145"/>
                      <a:pt x="183" y="144"/>
                    </a:cubicBezTo>
                    <a:cubicBezTo>
                      <a:pt x="184" y="144"/>
                      <a:pt x="196" y="153"/>
                      <a:pt x="200" y="154"/>
                    </a:cubicBezTo>
                    <a:cubicBezTo>
                      <a:pt x="218" y="157"/>
                      <a:pt x="238" y="146"/>
                      <a:pt x="256" y="145"/>
                    </a:cubicBezTo>
                    <a:cubicBezTo>
                      <a:pt x="277" y="144"/>
                      <a:pt x="278" y="154"/>
                      <a:pt x="294" y="163"/>
                    </a:cubicBezTo>
                    <a:cubicBezTo>
                      <a:pt x="312" y="172"/>
                      <a:pt x="322" y="157"/>
                      <a:pt x="340" y="156"/>
                    </a:cubicBezTo>
                    <a:cubicBezTo>
                      <a:pt x="356" y="155"/>
                      <a:pt x="367" y="169"/>
                      <a:pt x="379" y="179"/>
                    </a:cubicBezTo>
                    <a:cubicBezTo>
                      <a:pt x="400" y="196"/>
                      <a:pt x="395" y="173"/>
                      <a:pt x="416" y="171"/>
                    </a:cubicBezTo>
                    <a:cubicBezTo>
                      <a:pt x="420" y="159"/>
                      <a:pt x="426" y="145"/>
                      <a:pt x="424" y="133"/>
                    </a:cubicBezTo>
                    <a:cubicBezTo>
                      <a:pt x="419" y="134"/>
                      <a:pt x="412" y="134"/>
                      <a:pt x="406" y="135"/>
                    </a:cubicBezTo>
                    <a:cubicBezTo>
                      <a:pt x="406" y="125"/>
                      <a:pt x="408" y="106"/>
                      <a:pt x="397" y="103"/>
                    </a:cubicBezTo>
                    <a:cubicBezTo>
                      <a:pt x="398" y="98"/>
                      <a:pt x="406" y="89"/>
                      <a:pt x="406" y="85"/>
                    </a:cubicBezTo>
                    <a:cubicBezTo>
                      <a:pt x="407" y="78"/>
                      <a:pt x="399" y="66"/>
                      <a:pt x="398" y="63"/>
                    </a:cubicBezTo>
                    <a:cubicBezTo>
                      <a:pt x="396" y="62"/>
                      <a:pt x="396" y="62"/>
                      <a:pt x="396" y="62"/>
                    </a:cubicBezTo>
                    <a:cubicBezTo>
                      <a:pt x="384" y="65"/>
                      <a:pt x="371" y="70"/>
                      <a:pt x="360" y="70"/>
                    </a:cubicBezTo>
                    <a:cubicBezTo>
                      <a:pt x="347" y="70"/>
                      <a:pt x="328" y="45"/>
                      <a:pt x="319" y="69"/>
                    </a:cubicBezTo>
                    <a:cubicBezTo>
                      <a:pt x="294" y="55"/>
                      <a:pt x="274" y="35"/>
                      <a:pt x="253" y="16"/>
                    </a:cubicBezTo>
                    <a:cubicBezTo>
                      <a:pt x="247" y="9"/>
                      <a:pt x="241" y="5"/>
                      <a:pt x="234" y="0"/>
                    </a:cubicBezTo>
                    <a:cubicBezTo>
                      <a:pt x="231" y="0"/>
                      <a:pt x="231" y="0"/>
                      <a:pt x="231" y="0"/>
                    </a:cubicBezTo>
                    <a:cubicBezTo>
                      <a:pt x="222" y="4"/>
                      <a:pt x="212" y="8"/>
                      <a:pt x="203" y="12"/>
                    </a:cubicBezTo>
                    <a:cubicBezTo>
                      <a:pt x="197" y="15"/>
                      <a:pt x="190" y="19"/>
                      <a:pt x="184" y="22"/>
                    </a:cubicBezTo>
                    <a:cubicBezTo>
                      <a:pt x="180" y="25"/>
                      <a:pt x="162" y="30"/>
                      <a:pt x="160" y="33"/>
                    </a:cubicBezTo>
                    <a:cubicBezTo>
                      <a:pt x="152" y="45"/>
                      <a:pt x="174" y="57"/>
                      <a:pt x="172" y="69"/>
                    </a:cubicBezTo>
                    <a:cubicBezTo>
                      <a:pt x="171" y="77"/>
                      <a:pt x="154" y="82"/>
                      <a:pt x="147" y="83"/>
                    </a:cubicBezTo>
                    <a:cubicBezTo>
                      <a:pt x="144" y="94"/>
                      <a:pt x="145" y="105"/>
                      <a:pt x="149" y="116"/>
                    </a:cubicBezTo>
                    <a:cubicBezTo>
                      <a:pt x="123" y="117"/>
                      <a:pt x="101" y="119"/>
                      <a:pt x="83" y="98"/>
                    </a:cubicBezTo>
                    <a:cubicBezTo>
                      <a:pt x="77" y="103"/>
                      <a:pt x="78" y="116"/>
                      <a:pt x="74" y="120"/>
                    </a:cubicBezTo>
                    <a:cubicBezTo>
                      <a:pt x="70" y="122"/>
                      <a:pt x="59" y="120"/>
                      <a:pt x="55" y="120"/>
                    </a:cubicBezTo>
                    <a:cubicBezTo>
                      <a:pt x="44" y="119"/>
                      <a:pt x="7" y="110"/>
                      <a:pt x="4" y="113"/>
                    </a:cubicBezTo>
                    <a:cubicBezTo>
                      <a:pt x="3" y="116"/>
                      <a:pt x="3" y="116"/>
                      <a:pt x="3" y="116"/>
                    </a:cubicBezTo>
                    <a:cubicBezTo>
                      <a:pt x="0" y="128"/>
                      <a:pt x="0" y="133"/>
                      <a:pt x="6" y="137"/>
                    </a:cubicBezTo>
                    <a:cubicBezTo>
                      <a:pt x="14" y="143"/>
                      <a:pt x="8" y="150"/>
                      <a:pt x="19" y="167"/>
                    </a:cubicBezTo>
                    <a:cubicBezTo>
                      <a:pt x="30" y="184"/>
                      <a:pt x="34" y="196"/>
                      <a:pt x="44" y="178"/>
                    </a:cubicBezTo>
                    <a:cubicBezTo>
                      <a:pt x="54" y="160"/>
                      <a:pt x="54" y="158"/>
                      <a:pt x="59" y="142"/>
                    </a:cubicBezTo>
                    <a:cubicBezTo>
                      <a:pt x="64" y="126"/>
                      <a:pt x="65" y="122"/>
                      <a:pt x="77" y="136"/>
                    </a:cubicBezTo>
                    <a:cubicBezTo>
                      <a:pt x="89" y="150"/>
                      <a:pt x="107" y="157"/>
                      <a:pt x="111" y="169"/>
                    </a:cubicBezTo>
                    <a:cubicBezTo>
                      <a:pt x="115" y="181"/>
                      <a:pt x="97" y="162"/>
                      <a:pt x="105" y="184"/>
                    </a:cubicBezTo>
                    <a:cubicBezTo>
                      <a:pt x="113" y="205"/>
                      <a:pt x="128" y="219"/>
                      <a:pt x="133" y="226"/>
                    </a:cubicBezTo>
                    <a:cubicBezTo>
                      <a:pt x="138" y="232"/>
                      <a:pt x="156" y="243"/>
                      <a:pt x="136" y="242"/>
                    </a:cubicBezTo>
                    <a:cubicBezTo>
                      <a:pt x="117" y="240"/>
                      <a:pt x="109" y="242"/>
                      <a:pt x="128" y="256"/>
                    </a:cubicBezTo>
                    <a:cubicBezTo>
                      <a:pt x="147" y="271"/>
                      <a:pt x="159" y="279"/>
                      <a:pt x="170" y="292"/>
                    </a:cubicBezTo>
                    <a:cubicBezTo>
                      <a:pt x="181" y="305"/>
                      <a:pt x="178" y="308"/>
                      <a:pt x="190" y="316"/>
                    </a:cubicBezTo>
                    <a:cubicBezTo>
                      <a:pt x="201" y="324"/>
                      <a:pt x="211" y="321"/>
                      <a:pt x="224" y="323"/>
                    </a:cubicBezTo>
                    <a:cubicBezTo>
                      <a:pt x="237" y="324"/>
                      <a:pt x="230" y="308"/>
                      <a:pt x="246" y="328"/>
                    </a:cubicBezTo>
                    <a:cubicBezTo>
                      <a:pt x="262" y="347"/>
                      <a:pt x="266" y="355"/>
                      <a:pt x="279" y="362"/>
                    </a:cubicBezTo>
                    <a:cubicBezTo>
                      <a:pt x="291" y="368"/>
                      <a:pt x="293" y="357"/>
                      <a:pt x="308" y="372"/>
                    </a:cubicBezTo>
                    <a:lnTo>
                      <a:pt x="309" y="372"/>
                    </a:lnTo>
                    <a:close/>
                  </a:path>
                </a:pathLst>
              </a:custGeom>
              <a:grpFill/>
              <a:ln w="4763" cap="flat">
                <a:solidFill>
                  <a:schemeClr val="bg1"/>
                </a:solidFill>
                <a:prstDash val="solid"/>
                <a:miter lim="800000"/>
                <a:headEnd/>
                <a:tailEnd/>
              </a:ln>
            </p:spPr>
            <p:txBody>
              <a:bodyPr/>
              <a:lstStyle/>
              <a:p>
                <a:endParaRPr lang="fr-FR"/>
              </a:p>
            </p:txBody>
          </p:sp>
          <p:sp>
            <p:nvSpPr>
              <p:cNvPr id="101" name="Freeform 230">
                <a:extLst>
                  <a:ext uri="{FF2B5EF4-FFF2-40B4-BE49-F238E27FC236}">
                    <a16:creationId xmlns:a16="http://schemas.microsoft.com/office/drawing/2014/main" id="{7E3E6B70-CFC8-BE4C-D8D1-1EFFCB986860}"/>
                  </a:ext>
                </a:extLst>
              </p:cNvPr>
              <p:cNvSpPr>
                <a:spLocks/>
              </p:cNvSpPr>
              <p:nvPr/>
            </p:nvSpPr>
            <p:spPr bwMode="auto">
              <a:xfrm>
                <a:off x="2208179" y="5565775"/>
                <a:ext cx="317500" cy="280988"/>
              </a:xfrm>
              <a:custGeom>
                <a:avLst/>
                <a:gdLst>
                  <a:gd name="T0" fmla="*/ 256 w 300"/>
                  <a:gd name="T1" fmla="*/ 27 h 264"/>
                  <a:gd name="T2" fmla="*/ 219 w 300"/>
                  <a:gd name="T3" fmla="*/ 35 h 264"/>
                  <a:gd name="T4" fmla="*/ 180 w 300"/>
                  <a:gd name="T5" fmla="*/ 12 h 264"/>
                  <a:gd name="T6" fmla="*/ 134 w 300"/>
                  <a:gd name="T7" fmla="*/ 19 h 264"/>
                  <a:gd name="T8" fmla="*/ 96 w 300"/>
                  <a:gd name="T9" fmla="*/ 1 h 264"/>
                  <a:gd name="T10" fmla="*/ 40 w 300"/>
                  <a:gd name="T11" fmla="*/ 10 h 264"/>
                  <a:gd name="T12" fmla="*/ 23 w 300"/>
                  <a:gd name="T13" fmla="*/ 0 h 264"/>
                  <a:gd name="T14" fmla="*/ 8 w 300"/>
                  <a:gd name="T15" fmla="*/ 22 h 264"/>
                  <a:gd name="T16" fmla="*/ 57 w 300"/>
                  <a:gd name="T17" fmla="*/ 89 h 264"/>
                  <a:gd name="T18" fmla="*/ 61 w 300"/>
                  <a:gd name="T19" fmla="*/ 120 h 264"/>
                  <a:gd name="T20" fmla="*/ 81 w 300"/>
                  <a:gd name="T21" fmla="*/ 134 h 264"/>
                  <a:gd name="T22" fmla="*/ 132 w 300"/>
                  <a:gd name="T23" fmla="*/ 195 h 264"/>
                  <a:gd name="T24" fmla="*/ 149 w 300"/>
                  <a:gd name="T25" fmla="*/ 228 h 264"/>
                  <a:gd name="T26" fmla="*/ 150 w 300"/>
                  <a:gd name="T27" fmla="*/ 229 h 264"/>
                  <a:gd name="T28" fmla="*/ 157 w 300"/>
                  <a:gd name="T29" fmla="*/ 229 h 264"/>
                  <a:gd name="T30" fmla="*/ 212 w 300"/>
                  <a:gd name="T31" fmla="*/ 264 h 264"/>
                  <a:gd name="T32" fmla="*/ 231 w 300"/>
                  <a:gd name="T33" fmla="*/ 194 h 264"/>
                  <a:gd name="T34" fmla="*/ 248 w 300"/>
                  <a:gd name="T35" fmla="*/ 193 h 264"/>
                  <a:gd name="T36" fmla="*/ 252 w 300"/>
                  <a:gd name="T37" fmla="*/ 181 h 264"/>
                  <a:gd name="T38" fmla="*/ 260 w 300"/>
                  <a:gd name="T39" fmla="*/ 172 h 264"/>
                  <a:gd name="T40" fmla="*/ 283 w 300"/>
                  <a:gd name="T41" fmla="*/ 161 h 264"/>
                  <a:gd name="T42" fmla="*/ 266 w 300"/>
                  <a:gd name="T43" fmla="*/ 126 h 264"/>
                  <a:gd name="T44" fmla="*/ 300 w 300"/>
                  <a:gd name="T45" fmla="*/ 107 h 264"/>
                  <a:gd name="T46" fmla="*/ 267 w 300"/>
                  <a:gd name="T47" fmla="*/ 82 h 264"/>
                  <a:gd name="T48" fmla="*/ 270 w 300"/>
                  <a:gd name="T49" fmla="*/ 55 h 264"/>
                  <a:gd name="T50" fmla="*/ 256 w 300"/>
                  <a:gd name="T51" fmla="*/ 28 h 264"/>
                  <a:gd name="T52" fmla="*/ 256 w 300"/>
                  <a:gd name="T53" fmla="*/ 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64">
                    <a:moveTo>
                      <a:pt x="256" y="27"/>
                    </a:moveTo>
                    <a:cubicBezTo>
                      <a:pt x="235" y="29"/>
                      <a:pt x="240" y="52"/>
                      <a:pt x="219" y="35"/>
                    </a:cubicBezTo>
                    <a:cubicBezTo>
                      <a:pt x="207" y="25"/>
                      <a:pt x="196" y="11"/>
                      <a:pt x="180" y="12"/>
                    </a:cubicBezTo>
                    <a:cubicBezTo>
                      <a:pt x="162" y="13"/>
                      <a:pt x="152" y="28"/>
                      <a:pt x="134" y="19"/>
                    </a:cubicBezTo>
                    <a:cubicBezTo>
                      <a:pt x="118" y="9"/>
                      <a:pt x="117" y="0"/>
                      <a:pt x="96" y="1"/>
                    </a:cubicBezTo>
                    <a:cubicBezTo>
                      <a:pt x="78" y="2"/>
                      <a:pt x="58" y="13"/>
                      <a:pt x="40" y="10"/>
                    </a:cubicBezTo>
                    <a:cubicBezTo>
                      <a:pt x="36" y="9"/>
                      <a:pt x="25" y="0"/>
                      <a:pt x="23" y="0"/>
                    </a:cubicBezTo>
                    <a:cubicBezTo>
                      <a:pt x="17" y="1"/>
                      <a:pt x="10" y="15"/>
                      <a:pt x="8" y="22"/>
                    </a:cubicBezTo>
                    <a:cubicBezTo>
                      <a:pt x="0" y="50"/>
                      <a:pt x="46" y="65"/>
                      <a:pt x="57" y="89"/>
                    </a:cubicBezTo>
                    <a:cubicBezTo>
                      <a:pt x="61" y="99"/>
                      <a:pt x="56" y="111"/>
                      <a:pt x="61" y="120"/>
                    </a:cubicBezTo>
                    <a:cubicBezTo>
                      <a:pt x="65" y="128"/>
                      <a:pt x="73" y="129"/>
                      <a:pt x="81" y="134"/>
                    </a:cubicBezTo>
                    <a:cubicBezTo>
                      <a:pt x="105" y="150"/>
                      <a:pt x="114" y="174"/>
                      <a:pt x="132" y="195"/>
                    </a:cubicBezTo>
                    <a:cubicBezTo>
                      <a:pt x="141" y="208"/>
                      <a:pt x="153" y="215"/>
                      <a:pt x="149" y="228"/>
                    </a:cubicBezTo>
                    <a:cubicBezTo>
                      <a:pt x="150" y="229"/>
                      <a:pt x="150" y="229"/>
                      <a:pt x="150" y="229"/>
                    </a:cubicBezTo>
                    <a:cubicBezTo>
                      <a:pt x="157" y="229"/>
                      <a:pt x="157" y="229"/>
                      <a:pt x="157" y="229"/>
                    </a:cubicBezTo>
                    <a:cubicBezTo>
                      <a:pt x="181" y="227"/>
                      <a:pt x="195" y="252"/>
                      <a:pt x="212" y="264"/>
                    </a:cubicBezTo>
                    <a:cubicBezTo>
                      <a:pt x="212" y="240"/>
                      <a:pt x="226" y="217"/>
                      <a:pt x="231" y="194"/>
                    </a:cubicBezTo>
                    <a:cubicBezTo>
                      <a:pt x="235" y="194"/>
                      <a:pt x="244" y="195"/>
                      <a:pt x="248" y="193"/>
                    </a:cubicBezTo>
                    <a:cubicBezTo>
                      <a:pt x="254" y="188"/>
                      <a:pt x="248" y="186"/>
                      <a:pt x="252" y="181"/>
                    </a:cubicBezTo>
                    <a:cubicBezTo>
                      <a:pt x="255" y="176"/>
                      <a:pt x="255" y="176"/>
                      <a:pt x="260" y="172"/>
                    </a:cubicBezTo>
                    <a:cubicBezTo>
                      <a:pt x="265" y="169"/>
                      <a:pt x="280" y="167"/>
                      <a:pt x="283" y="161"/>
                    </a:cubicBezTo>
                    <a:cubicBezTo>
                      <a:pt x="288" y="148"/>
                      <a:pt x="264" y="140"/>
                      <a:pt x="266" y="126"/>
                    </a:cubicBezTo>
                    <a:cubicBezTo>
                      <a:pt x="268" y="112"/>
                      <a:pt x="293" y="117"/>
                      <a:pt x="300" y="107"/>
                    </a:cubicBezTo>
                    <a:cubicBezTo>
                      <a:pt x="290" y="99"/>
                      <a:pt x="273" y="94"/>
                      <a:pt x="267" y="82"/>
                    </a:cubicBezTo>
                    <a:cubicBezTo>
                      <a:pt x="262" y="71"/>
                      <a:pt x="268" y="66"/>
                      <a:pt x="270" y="55"/>
                    </a:cubicBezTo>
                    <a:cubicBezTo>
                      <a:pt x="274" y="37"/>
                      <a:pt x="271" y="35"/>
                      <a:pt x="256" y="28"/>
                    </a:cubicBezTo>
                    <a:lnTo>
                      <a:pt x="256" y="27"/>
                    </a:lnTo>
                    <a:close/>
                  </a:path>
                </a:pathLst>
              </a:custGeom>
              <a:grpFill/>
              <a:ln w="4763" cap="flat">
                <a:solidFill>
                  <a:schemeClr val="bg1"/>
                </a:solidFill>
                <a:prstDash val="solid"/>
                <a:miter lim="800000"/>
                <a:headEnd/>
                <a:tailEnd/>
              </a:ln>
            </p:spPr>
            <p:txBody>
              <a:bodyPr/>
              <a:lstStyle/>
              <a:p>
                <a:endParaRPr lang="fr-FR"/>
              </a:p>
            </p:txBody>
          </p:sp>
          <p:sp>
            <p:nvSpPr>
              <p:cNvPr id="102" name="Freeform 231">
                <a:extLst>
                  <a:ext uri="{FF2B5EF4-FFF2-40B4-BE49-F238E27FC236}">
                    <a16:creationId xmlns:a16="http://schemas.microsoft.com/office/drawing/2014/main" id="{5307E62A-DC9E-7134-AFEA-FFE27239FAEB}"/>
                  </a:ext>
                </a:extLst>
              </p:cNvPr>
              <p:cNvSpPr>
                <a:spLocks/>
              </p:cNvSpPr>
              <p:nvPr/>
            </p:nvSpPr>
            <p:spPr bwMode="auto">
              <a:xfrm>
                <a:off x="2473291" y="5832475"/>
                <a:ext cx="144463" cy="312738"/>
              </a:xfrm>
              <a:custGeom>
                <a:avLst/>
                <a:gdLst>
                  <a:gd name="T0" fmla="*/ 126 w 137"/>
                  <a:gd name="T1" fmla="*/ 189 h 295"/>
                  <a:gd name="T2" fmla="*/ 121 w 137"/>
                  <a:gd name="T3" fmla="*/ 256 h 295"/>
                  <a:gd name="T4" fmla="*/ 102 w 137"/>
                  <a:gd name="T5" fmla="*/ 281 h 295"/>
                  <a:gd name="T6" fmla="*/ 85 w 137"/>
                  <a:gd name="T7" fmla="*/ 295 h 295"/>
                  <a:gd name="T8" fmla="*/ 82 w 137"/>
                  <a:gd name="T9" fmla="*/ 295 h 295"/>
                  <a:gd name="T10" fmla="*/ 69 w 137"/>
                  <a:gd name="T11" fmla="*/ 289 h 295"/>
                  <a:gd name="T12" fmla="*/ 29 w 137"/>
                  <a:gd name="T13" fmla="*/ 237 h 295"/>
                  <a:gd name="T14" fmla="*/ 26 w 137"/>
                  <a:gd name="T15" fmla="*/ 219 h 295"/>
                  <a:gd name="T16" fmla="*/ 34 w 137"/>
                  <a:gd name="T17" fmla="*/ 182 h 295"/>
                  <a:gd name="T18" fmla="*/ 26 w 137"/>
                  <a:gd name="T19" fmla="*/ 161 h 295"/>
                  <a:gd name="T20" fmla="*/ 39 w 137"/>
                  <a:gd name="T21" fmla="*/ 114 h 295"/>
                  <a:gd name="T22" fmla="*/ 26 w 137"/>
                  <a:gd name="T23" fmla="*/ 98 h 295"/>
                  <a:gd name="T24" fmla="*/ 20 w 137"/>
                  <a:gd name="T25" fmla="*/ 93 h 295"/>
                  <a:gd name="T26" fmla="*/ 22 w 137"/>
                  <a:gd name="T27" fmla="*/ 90 h 295"/>
                  <a:gd name="T28" fmla="*/ 24 w 137"/>
                  <a:gd name="T29" fmla="*/ 36 h 295"/>
                  <a:gd name="T30" fmla="*/ 52 w 137"/>
                  <a:gd name="T31" fmla="*/ 8 h 295"/>
                  <a:gd name="T32" fmla="*/ 118 w 137"/>
                  <a:gd name="T33" fmla="*/ 46 h 295"/>
                  <a:gd name="T34" fmla="*/ 129 w 137"/>
                  <a:gd name="T35" fmla="*/ 128 h 295"/>
                  <a:gd name="T36" fmla="*/ 127 w 137"/>
                  <a:gd name="T37" fmla="*/ 189 h 295"/>
                  <a:gd name="T38" fmla="*/ 126 w 137"/>
                  <a:gd name="T39" fmla="*/ 18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295">
                    <a:moveTo>
                      <a:pt x="126" y="189"/>
                    </a:moveTo>
                    <a:cubicBezTo>
                      <a:pt x="126" y="213"/>
                      <a:pt x="137" y="235"/>
                      <a:pt x="121" y="256"/>
                    </a:cubicBezTo>
                    <a:cubicBezTo>
                      <a:pt x="113" y="265"/>
                      <a:pt x="110" y="274"/>
                      <a:pt x="102" y="281"/>
                    </a:cubicBezTo>
                    <a:cubicBezTo>
                      <a:pt x="96" y="286"/>
                      <a:pt x="90" y="290"/>
                      <a:pt x="85" y="295"/>
                    </a:cubicBezTo>
                    <a:cubicBezTo>
                      <a:pt x="82" y="295"/>
                      <a:pt x="82" y="295"/>
                      <a:pt x="82" y="295"/>
                    </a:cubicBezTo>
                    <a:cubicBezTo>
                      <a:pt x="80" y="291"/>
                      <a:pt x="76" y="293"/>
                      <a:pt x="69" y="289"/>
                    </a:cubicBezTo>
                    <a:cubicBezTo>
                      <a:pt x="58" y="282"/>
                      <a:pt x="58" y="269"/>
                      <a:pt x="29" y="237"/>
                    </a:cubicBezTo>
                    <a:cubicBezTo>
                      <a:pt x="0" y="205"/>
                      <a:pt x="35" y="229"/>
                      <a:pt x="26" y="219"/>
                    </a:cubicBezTo>
                    <a:cubicBezTo>
                      <a:pt x="16" y="210"/>
                      <a:pt x="21" y="198"/>
                      <a:pt x="34" y="182"/>
                    </a:cubicBezTo>
                    <a:cubicBezTo>
                      <a:pt x="47" y="166"/>
                      <a:pt x="37" y="169"/>
                      <a:pt x="26" y="161"/>
                    </a:cubicBezTo>
                    <a:cubicBezTo>
                      <a:pt x="14" y="153"/>
                      <a:pt x="27" y="125"/>
                      <a:pt x="39" y="114"/>
                    </a:cubicBezTo>
                    <a:cubicBezTo>
                      <a:pt x="50" y="103"/>
                      <a:pt x="35" y="104"/>
                      <a:pt x="26" y="98"/>
                    </a:cubicBezTo>
                    <a:cubicBezTo>
                      <a:pt x="23" y="96"/>
                      <a:pt x="21" y="95"/>
                      <a:pt x="20" y="93"/>
                    </a:cubicBezTo>
                    <a:cubicBezTo>
                      <a:pt x="22" y="90"/>
                      <a:pt x="22" y="90"/>
                      <a:pt x="22" y="90"/>
                    </a:cubicBezTo>
                    <a:cubicBezTo>
                      <a:pt x="21" y="72"/>
                      <a:pt x="24" y="54"/>
                      <a:pt x="24" y="36"/>
                    </a:cubicBezTo>
                    <a:cubicBezTo>
                      <a:pt x="24" y="14"/>
                      <a:pt x="30" y="13"/>
                      <a:pt x="52" y="8"/>
                    </a:cubicBezTo>
                    <a:cubicBezTo>
                      <a:pt x="82" y="0"/>
                      <a:pt x="99" y="23"/>
                      <a:pt x="118" y="46"/>
                    </a:cubicBezTo>
                    <a:cubicBezTo>
                      <a:pt x="101" y="77"/>
                      <a:pt x="124" y="97"/>
                      <a:pt x="129" y="128"/>
                    </a:cubicBezTo>
                    <a:cubicBezTo>
                      <a:pt x="132" y="143"/>
                      <a:pt x="135" y="176"/>
                      <a:pt x="127" y="189"/>
                    </a:cubicBezTo>
                    <a:lnTo>
                      <a:pt x="126" y="189"/>
                    </a:lnTo>
                    <a:close/>
                  </a:path>
                </a:pathLst>
              </a:custGeom>
              <a:grpFill/>
              <a:ln w="4763" cap="flat">
                <a:solidFill>
                  <a:schemeClr val="bg1"/>
                </a:solidFill>
                <a:prstDash val="solid"/>
                <a:miter lim="800000"/>
                <a:headEnd/>
                <a:tailEnd/>
              </a:ln>
            </p:spPr>
            <p:txBody>
              <a:bodyPr/>
              <a:lstStyle/>
              <a:p>
                <a:endParaRPr lang="fr-FR"/>
              </a:p>
            </p:txBody>
          </p:sp>
          <p:sp>
            <p:nvSpPr>
              <p:cNvPr id="103" name="Freeform 232">
                <a:extLst>
                  <a:ext uri="{FF2B5EF4-FFF2-40B4-BE49-F238E27FC236}">
                    <a16:creationId xmlns:a16="http://schemas.microsoft.com/office/drawing/2014/main" id="{BDB6AE2A-EE3D-AAE3-0F42-3C5294CBBC15}"/>
                  </a:ext>
                </a:extLst>
              </p:cNvPr>
              <p:cNvSpPr>
                <a:spLocks/>
              </p:cNvSpPr>
              <p:nvPr/>
            </p:nvSpPr>
            <p:spPr bwMode="auto">
              <a:xfrm>
                <a:off x="2563779" y="5789613"/>
                <a:ext cx="241300" cy="244475"/>
              </a:xfrm>
              <a:custGeom>
                <a:avLst/>
                <a:gdLst>
                  <a:gd name="T0" fmla="*/ 40 w 227"/>
                  <a:gd name="T1" fmla="*/ 229 h 230"/>
                  <a:gd name="T2" fmla="*/ 110 w 227"/>
                  <a:gd name="T3" fmla="*/ 230 h 230"/>
                  <a:gd name="T4" fmla="*/ 134 w 227"/>
                  <a:gd name="T5" fmla="*/ 199 h 230"/>
                  <a:gd name="T6" fmla="*/ 156 w 227"/>
                  <a:gd name="T7" fmla="*/ 200 h 230"/>
                  <a:gd name="T8" fmla="*/ 187 w 227"/>
                  <a:gd name="T9" fmla="*/ 187 h 230"/>
                  <a:gd name="T10" fmla="*/ 216 w 227"/>
                  <a:gd name="T11" fmla="*/ 162 h 230"/>
                  <a:gd name="T12" fmla="*/ 181 w 227"/>
                  <a:gd name="T13" fmla="*/ 90 h 230"/>
                  <a:gd name="T14" fmla="*/ 168 w 227"/>
                  <a:gd name="T15" fmla="*/ 58 h 230"/>
                  <a:gd name="T16" fmla="*/ 164 w 227"/>
                  <a:gd name="T17" fmla="*/ 61 h 230"/>
                  <a:gd name="T18" fmla="*/ 110 w 227"/>
                  <a:gd name="T19" fmla="*/ 79 h 230"/>
                  <a:gd name="T20" fmla="*/ 51 w 227"/>
                  <a:gd name="T21" fmla="*/ 8 h 230"/>
                  <a:gd name="T22" fmla="*/ 12 w 227"/>
                  <a:gd name="T23" fmla="*/ 16 h 230"/>
                  <a:gd name="T24" fmla="*/ 0 w 227"/>
                  <a:gd name="T25" fmla="*/ 52 h 230"/>
                  <a:gd name="T26" fmla="*/ 0 w 227"/>
                  <a:gd name="T27" fmla="*/ 53 h 230"/>
                  <a:gd name="T28" fmla="*/ 32 w 227"/>
                  <a:gd name="T29" fmla="*/ 86 h 230"/>
                  <a:gd name="T30" fmla="*/ 44 w 227"/>
                  <a:gd name="T31" fmla="*/ 168 h 230"/>
                  <a:gd name="T32" fmla="*/ 41 w 227"/>
                  <a:gd name="T33" fmla="*/ 228 h 230"/>
                  <a:gd name="T34" fmla="*/ 40 w 227"/>
                  <a:gd name="T35" fmla="*/ 22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230">
                    <a:moveTo>
                      <a:pt x="40" y="229"/>
                    </a:moveTo>
                    <a:cubicBezTo>
                      <a:pt x="64" y="221"/>
                      <a:pt x="88" y="215"/>
                      <a:pt x="110" y="230"/>
                    </a:cubicBezTo>
                    <a:cubicBezTo>
                      <a:pt x="117" y="219"/>
                      <a:pt x="121" y="203"/>
                      <a:pt x="134" y="199"/>
                    </a:cubicBezTo>
                    <a:cubicBezTo>
                      <a:pt x="139" y="198"/>
                      <a:pt x="149" y="201"/>
                      <a:pt x="156" y="200"/>
                    </a:cubicBezTo>
                    <a:cubicBezTo>
                      <a:pt x="167" y="198"/>
                      <a:pt x="177" y="192"/>
                      <a:pt x="187" y="187"/>
                    </a:cubicBezTo>
                    <a:cubicBezTo>
                      <a:pt x="198" y="182"/>
                      <a:pt x="209" y="175"/>
                      <a:pt x="216" y="162"/>
                    </a:cubicBezTo>
                    <a:cubicBezTo>
                      <a:pt x="227" y="141"/>
                      <a:pt x="192" y="109"/>
                      <a:pt x="181" y="90"/>
                    </a:cubicBezTo>
                    <a:cubicBezTo>
                      <a:pt x="175" y="78"/>
                      <a:pt x="165" y="70"/>
                      <a:pt x="168" y="58"/>
                    </a:cubicBezTo>
                    <a:cubicBezTo>
                      <a:pt x="164" y="61"/>
                      <a:pt x="164" y="61"/>
                      <a:pt x="164" y="61"/>
                    </a:cubicBezTo>
                    <a:cubicBezTo>
                      <a:pt x="146" y="69"/>
                      <a:pt x="126" y="90"/>
                      <a:pt x="110" y="79"/>
                    </a:cubicBezTo>
                    <a:cubicBezTo>
                      <a:pt x="85" y="63"/>
                      <a:pt x="73" y="27"/>
                      <a:pt x="51" y="8"/>
                    </a:cubicBezTo>
                    <a:cubicBezTo>
                      <a:pt x="41" y="0"/>
                      <a:pt x="22" y="3"/>
                      <a:pt x="12" y="16"/>
                    </a:cubicBezTo>
                    <a:cubicBezTo>
                      <a:pt x="6" y="25"/>
                      <a:pt x="5" y="41"/>
                      <a:pt x="0" y="52"/>
                    </a:cubicBezTo>
                    <a:cubicBezTo>
                      <a:pt x="0" y="53"/>
                      <a:pt x="0" y="53"/>
                      <a:pt x="0" y="53"/>
                    </a:cubicBezTo>
                    <a:cubicBezTo>
                      <a:pt x="12" y="60"/>
                      <a:pt x="22" y="73"/>
                      <a:pt x="32" y="86"/>
                    </a:cubicBezTo>
                    <a:cubicBezTo>
                      <a:pt x="15" y="117"/>
                      <a:pt x="39" y="137"/>
                      <a:pt x="44" y="168"/>
                    </a:cubicBezTo>
                    <a:cubicBezTo>
                      <a:pt x="46" y="183"/>
                      <a:pt x="49" y="216"/>
                      <a:pt x="41" y="228"/>
                    </a:cubicBezTo>
                    <a:lnTo>
                      <a:pt x="40" y="229"/>
                    </a:lnTo>
                    <a:close/>
                  </a:path>
                </a:pathLst>
              </a:custGeom>
              <a:grpFill/>
              <a:ln w="4763" cap="flat">
                <a:solidFill>
                  <a:schemeClr val="bg1"/>
                </a:solidFill>
                <a:prstDash val="solid"/>
                <a:miter lim="800000"/>
                <a:headEnd/>
                <a:tailEnd/>
              </a:ln>
            </p:spPr>
            <p:txBody>
              <a:bodyPr/>
              <a:lstStyle/>
              <a:p>
                <a:endParaRPr lang="fr-FR"/>
              </a:p>
            </p:txBody>
          </p:sp>
          <p:sp>
            <p:nvSpPr>
              <p:cNvPr id="104" name="Freeform 233">
                <a:extLst>
                  <a:ext uri="{FF2B5EF4-FFF2-40B4-BE49-F238E27FC236}">
                    <a16:creationId xmlns:a16="http://schemas.microsoft.com/office/drawing/2014/main" id="{AAF1E744-BB3D-03DA-2827-532D38AEC886}"/>
                  </a:ext>
                </a:extLst>
              </p:cNvPr>
              <p:cNvSpPr>
                <a:spLocks/>
              </p:cNvSpPr>
              <p:nvPr/>
            </p:nvSpPr>
            <p:spPr bwMode="auto">
              <a:xfrm>
                <a:off x="2362166" y="5448300"/>
                <a:ext cx="417513" cy="482600"/>
              </a:xfrm>
              <a:custGeom>
                <a:avLst/>
                <a:gdLst>
                  <a:gd name="T0" fmla="*/ 103 w 395"/>
                  <a:gd name="T1" fmla="*/ 26 h 455"/>
                  <a:gd name="T2" fmla="*/ 132 w 395"/>
                  <a:gd name="T3" fmla="*/ 4 h 455"/>
                  <a:gd name="T4" fmla="*/ 167 w 395"/>
                  <a:gd name="T5" fmla="*/ 3 h 455"/>
                  <a:gd name="T6" fmla="*/ 191 w 395"/>
                  <a:gd name="T7" fmla="*/ 9 h 455"/>
                  <a:gd name="T8" fmla="*/ 218 w 395"/>
                  <a:gd name="T9" fmla="*/ 62 h 455"/>
                  <a:gd name="T10" fmla="*/ 242 w 395"/>
                  <a:gd name="T11" fmla="*/ 104 h 455"/>
                  <a:gd name="T12" fmla="*/ 284 w 395"/>
                  <a:gd name="T13" fmla="*/ 114 h 455"/>
                  <a:gd name="T14" fmla="*/ 275 w 395"/>
                  <a:gd name="T15" fmla="*/ 145 h 455"/>
                  <a:gd name="T16" fmla="*/ 329 w 395"/>
                  <a:gd name="T17" fmla="*/ 169 h 455"/>
                  <a:gd name="T18" fmla="*/ 360 w 395"/>
                  <a:gd name="T19" fmla="*/ 185 h 455"/>
                  <a:gd name="T20" fmla="*/ 378 w 395"/>
                  <a:gd name="T21" fmla="*/ 207 h 455"/>
                  <a:gd name="T22" fmla="*/ 362 w 395"/>
                  <a:gd name="T23" fmla="*/ 232 h 455"/>
                  <a:gd name="T24" fmla="*/ 383 w 395"/>
                  <a:gd name="T25" fmla="*/ 296 h 455"/>
                  <a:gd name="T26" fmla="*/ 391 w 395"/>
                  <a:gd name="T27" fmla="*/ 331 h 455"/>
                  <a:gd name="T28" fmla="*/ 359 w 395"/>
                  <a:gd name="T29" fmla="*/ 380 h 455"/>
                  <a:gd name="T30" fmla="*/ 354 w 395"/>
                  <a:gd name="T31" fmla="*/ 383 h 455"/>
                  <a:gd name="T32" fmla="*/ 301 w 395"/>
                  <a:gd name="T33" fmla="*/ 401 h 455"/>
                  <a:gd name="T34" fmla="*/ 241 w 395"/>
                  <a:gd name="T35" fmla="*/ 330 h 455"/>
                  <a:gd name="T36" fmla="*/ 203 w 395"/>
                  <a:gd name="T37" fmla="*/ 338 h 455"/>
                  <a:gd name="T38" fmla="*/ 192 w 395"/>
                  <a:gd name="T39" fmla="*/ 372 h 455"/>
                  <a:gd name="T40" fmla="*/ 191 w 395"/>
                  <a:gd name="T41" fmla="*/ 375 h 455"/>
                  <a:gd name="T42" fmla="*/ 157 w 395"/>
                  <a:gd name="T43" fmla="*/ 370 h 455"/>
                  <a:gd name="T44" fmla="*/ 129 w 395"/>
                  <a:gd name="T45" fmla="*/ 398 h 455"/>
                  <a:gd name="T46" fmla="*/ 127 w 395"/>
                  <a:gd name="T47" fmla="*/ 452 h 455"/>
                  <a:gd name="T48" fmla="*/ 125 w 395"/>
                  <a:gd name="T49" fmla="*/ 455 h 455"/>
                  <a:gd name="T50" fmla="*/ 105 w 395"/>
                  <a:gd name="T51" fmla="*/ 427 h 455"/>
                  <a:gd name="T52" fmla="*/ 72 w 395"/>
                  <a:gd name="T53" fmla="*/ 414 h 455"/>
                  <a:gd name="T54" fmla="*/ 38 w 395"/>
                  <a:gd name="T55" fmla="*/ 382 h 455"/>
                  <a:gd name="T56" fmla="*/ 19 w 395"/>
                  <a:gd name="T57" fmla="*/ 376 h 455"/>
                  <a:gd name="T58" fmla="*/ 4 w 395"/>
                  <a:gd name="T59" fmla="*/ 340 h 455"/>
                  <a:gd name="T60" fmla="*/ 12 w 395"/>
                  <a:gd name="T61" fmla="*/ 340 h 455"/>
                  <a:gd name="T62" fmla="*/ 67 w 395"/>
                  <a:gd name="T63" fmla="*/ 375 h 455"/>
                  <a:gd name="T64" fmla="*/ 86 w 395"/>
                  <a:gd name="T65" fmla="*/ 305 h 455"/>
                  <a:gd name="T66" fmla="*/ 103 w 395"/>
                  <a:gd name="T67" fmla="*/ 304 h 455"/>
                  <a:gd name="T68" fmla="*/ 107 w 395"/>
                  <a:gd name="T69" fmla="*/ 292 h 455"/>
                  <a:gd name="T70" fmla="*/ 115 w 395"/>
                  <a:gd name="T71" fmla="*/ 283 h 455"/>
                  <a:gd name="T72" fmla="*/ 138 w 395"/>
                  <a:gd name="T73" fmla="*/ 272 h 455"/>
                  <a:gd name="T74" fmla="*/ 121 w 395"/>
                  <a:gd name="T75" fmla="*/ 237 h 455"/>
                  <a:gd name="T76" fmla="*/ 155 w 395"/>
                  <a:gd name="T77" fmla="*/ 219 h 455"/>
                  <a:gd name="T78" fmla="*/ 122 w 395"/>
                  <a:gd name="T79" fmla="*/ 193 h 455"/>
                  <a:gd name="T80" fmla="*/ 125 w 395"/>
                  <a:gd name="T81" fmla="*/ 166 h 455"/>
                  <a:gd name="T82" fmla="*/ 111 w 395"/>
                  <a:gd name="T83" fmla="*/ 139 h 455"/>
                  <a:gd name="T84" fmla="*/ 111 w 395"/>
                  <a:gd name="T85" fmla="*/ 138 h 455"/>
                  <a:gd name="T86" fmla="*/ 119 w 395"/>
                  <a:gd name="T87" fmla="*/ 100 h 455"/>
                  <a:gd name="T88" fmla="*/ 101 w 395"/>
                  <a:gd name="T89" fmla="*/ 102 h 455"/>
                  <a:gd name="T90" fmla="*/ 92 w 395"/>
                  <a:gd name="T91" fmla="*/ 70 h 455"/>
                  <a:gd name="T92" fmla="*/ 101 w 395"/>
                  <a:gd name="T93" fmla="*/ 52 h 455"/>
                  <a:gd name="T94" fmla="*/ 91 w 395"/>
                  <a:gd name="T95" fmla="*/ 29 h 455"/>
                  <a:gd name="T96" fmla="*/ 103 w 395"/>
                  <a:gd name="T97" fmla="*/ 2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55">
                    <a:moveTo>
                      <a:pt x="103" y="26"/>
                    </a:moveTo>
                    <a:cubicBezTo>
                      <a:pt x="119" y="22"/>
                      <a:pt x="119" y="11"/>
                      <a:pt x="132" y="4"/>
                    </a:cubicBezTo>
                    <a:cubicBezTo>
                      <a:pt x="140" y="0"/>
                      <a:pt x="158" y="3"/>
                      <a:pt x="167" y="3"/>
                    </a:cubicBezTo>
                    <a:cubicBezTo>
                      <a:pt x="180" y="3"/>
                      <a:pt x="184" y="1"/>
                      <a:pt x="191" y="9"/>
                    </a:cubicBezTo>
                    <a:cubicBezTo>
                      <a:pt x="202" y="23"/>
                      <a:pt x="210" y="46"/>
                      <a:pt x="218" y="62"/>
                    </a:cubicBezTo>
                    <a:cubicBezTo>
                      <a:pt x="225" y="76"/>
                      <a:pt x="234" y="90"/>
                      <a:pt x="242" y="104"/>
                    </a:cubicBezTo>
                    <a:cubicBezTo>
                      <a:pt x="257" y="99"/>
                      <a:pt x="270" y="110"/>
                      <a:pt x="284" y="114"/>
                    </a:cubicBezTo>
                    <a:cubicBezTo>
                      <a:pt x="283" y="124"/>
                      <a:pt x="277" y="135"/>
                      <a:pt x="275" y="145"/>
                    </a:cubicBezTo>
                    <a:cubicBezTo>
                      <a:pt x="295" y="147"/>
                      <a:pt x="311" y="160"/>
                      <a:pt x="329" y="169"/>
                    </a:cubicBezTo>
                    <a:cubicBezTo>
                      <a:pt x="339" y="175"/>
                      <a:pt x="351" y="178"/>
                      <a:pt x="360" y="185"/>
                    </a:cubicBezTo>
                    <a:cubicBezTo>
                      <a:pt x="368" y="190"/>
                      <a:pt x="372" y="198"/>
                      <a:pt x="378" y="207"/>
                    </a:cubicBezTo>
                    <a:cubicBezTo>
                      <a:pt x="373" y="216"/>
                      <a:pt x="366" y="224"/>
                      <a:pt x="362" y="232"/>
                    </a:cubicBezTo>
                    <a:cubicBezTo>
                      <a:pt x="372" y="252"/>
                      <a:pt x="374" y="275"/>
                      <a:pt x="383" y="296"/>
                    </a:cubicBezTo>
                    <a:cubicBezTo>
                      <a:pt x="387" y="307"/>
                      <a:pt x="395" y="320"/>
                      <a:pt x="391" y="331"/>
                    </a:cubicBezTo>
                    <a:cubicBezTo>
                      <a:pt x="385" y="348"/>
                      <a:pt x="364" y="361"/>
                      <a:pt x="359" y="380"/>
                    </a:cubicBezTo>
                    <a:cubicBezTo>
                      <a:pt x="354" y="383"/>
                      <a:pt x="354" y="383"/>
                      <a:pt x="354" y="383"/>
                    </a:cubicBezTo>
                    <a:cubicBezTo>
                      <a:pt x="337" y="391"/>
                      <a:pt x="317" y="412"/>
                      <a:pt x="301" y="401"/>
                    </a:cubicBezTo>
                    <a:cubicBezTo>
                      <a:pt x="276" y="385"/>
                      <a:pt x="264" y="349"/>
                      <a:pt x="241" y="330"/>
                    </a:cubicBezTo>
                    <a:cubicBezTo>
                      <a:pt x="231" y="322"/>
                      <a:pt x="213" y="325"/>
                      <a:pt x="203" y="338"/>
                    </a:cubicBezTo>
                    <a:cubicBezTo>
                      <a:pt x="197" y="346"/>
                      <a:pt x="196" y="361"/>
                      <a:pt x="192" y="372"/>
                    </a:cubicBezTo>
                    <a:cubicBezTo>
                      <a:pt x="191" y="375"/>
                      <a:pt x="191" y="375"/>
                      <a:pt x="191" y="375"/>
                    </a:cubicBezTo>
                    <a:cubicBezTo>
                      <a:pt x="181" y="369"/>
                      <a:pt x="170" y="367"/>
                      <a:pt x="157" y="370"/>
                    </a:cubicBezTo>
                    <a:cubicBezTo>
                      <a:pt x="135" y="375"/>
                      <a:pt x="129" y="376"/>
                      <a:pt x="129" y="398"/>
                    </a:cubicBezTo>
                    <a:cubicBezTo>
                      <a:pt x="129" y="416"/>
                      <a:pt x="126" y="434"/>
                      <a:pt x="127" y="452"/>
                    </a:cubicBezTo>
                    <a:cubicBezTo>
                      <a:pt x="125" y="455"/>
                      <a:pt x="125" y="455"/>
                      <a:pt x="125" y="455"/>
                    </a:cubicBezTo>
                    <a:cubicBezTo>
                      <a:pt x="120" y="449"/>
                      <a:pt x="117" y="442"/>
                      <a:pt x="105" y="427"/>
                    </a:cubicBezTo>
                    <a:cubicBezTo>
                      <a:pt x="89" y="408"/>
                      <a:pt x="89" y="421"/>
                      <a:pt x="72" y="414"/>
                    </a:cubicBezTo>
                    <a:cubicBezTo>
                      <a:pt x="56" y="408"/>
                      <a:pt x="66" y="402"/>
                      <a:pt x="38" y="382"/>
                    </a:cubicBezTo>
                    <a:cubicBezTo>
                      <a:pt x="11" y="363"/>
                      <a:pt x="38" y="382"/>
                      <a:pt x="19" y="376"/>
                    </a:cubicBezTo>
                    <a:cubicBezTo>
                      <a:pt x="0" y="369"/>
                      <a:pt x="21" y="356"/>
                      <a:pt x="4" y="340"/>
                    </a:cubicBezTo>
                    <a:cubicBezTo>
                      <a:pt x="12" y="340"/>
                      <a:pt x="12" y="340"/>
                      <a:pt x="12" y="340"/>
                    </a:cubicBezTo>
                    <a:cubicBezTo>
                      <a:pt x="36" y="338"/>
                      <a:pt x="50" y="363"/>
                      <a:pt x="67" y="375"/>
                    </a:cubicBezTo>
                    <a:cubicBezTo>
                      <a:pt x="67" y="351"/>
                      <a:pt x="81" y="328"/>
                      <a:pt x="86" y="305"/>
                    </a:cubicBezTo>
                    <a:cubicBezTo>
                      <a:pt x="90" y="305"/>
                      <a:pt x="99" y="307"/>
                      <a:pt x="103" y="304"/>
                    </a:cubicBezTo>
                    <a:cubicBezTo>
                      <a:pt x="109" y="299"/>
                      <a:pt x="103" y="297"/>
                      <a:pt x="107" y="292"/>
                    </a:cubicBezTo>
                    <a:cubicBezTo>
                      <a:pt x="110" y="287"/>
                      <a:pt x="110" y="287"/>
                      <a:pt x="115" y="283"/>
                    </a:cubicBezTo>
                    <a:cubicBezTo>
                      <a:pt x="120" y="280"/>
                      <a:pt x="135" y="278"/>
                      <a:pt x="138" y="272"/>
                    </a:cubicBezTo>
                    <a:cubicBezTo>
                      <a:pt x="143" y="259"/>
                      <a:pt x="119" y="251"/>
                      <a:pt x="121" y="237"/>
                    </a:cubicBezTo>
                    <a:cubicBezTo>
                      <a:pt x="123" y="223"/>
                      <a:pt x="147" y="228"/>
                      <a:pt x="155" y="219"/>
                    </a:cubicBezTo>
                    <a:cubicBezTo>
                      <a:pt x="145" y="210"/>
                      <a:pt x="128" y="205"/>
                      <a:pt x="122" y="193"/>
                    </a:cubicBezTo>
                    <a:cubicBezTo>
                      <a:pt x="117" y="182"/>
                      <a:pt x="123" y="177"/>
                      <a:pt x="125" y="166"/>
                    </a:cubicBezTo>
                    <a:cubicBezTo>
                      <a:pt x="129" y="148"/>
                      <a:pt x="126" y="146"/>
                      <a:pt x="111" y="139"/>
                    </a:cubicBezTo>
                    <a:cubicBezTo>
                      <a:pt x="111" y="138"/>
                      <a:pt x="111" y="138"/>
                      <a:pt x="111" y="138"/>
                    </a:cubicBezTo>
                    <a:cubicBezTo>
                      <a:pt x="114" y="126"/>
                      <a:pt x="121" y="112"/>
                      <a:pt x="119" y="100"/>
                    </a:cubicBezTo>
                    <a:cubicBezTo>
                      <a:pt x="114" y="101"/>
                      <a:pt x="107" y="102"/>
                      <a:pt x="101" y="102"/>
                    </a:cubicBezTo>
                    <a:cubicBezTo>
                      <a:pt x="101" y="92"/>
                      <a:pt x="103" y="73"/>
                      <a:pt x="92" y="70"/>
                    </a:cubicBezTo>
                    <a:cubicBezTo>
                      <a:pt x="93" y="65"/>
                      <a:pt x="101" y="56"/>
                      <a:pt x="101" y="52"/>
                    </a:cubicBezTo>
                    <a:cubicBezTo>
                      <a:pt x="102" y="45"/>
                      <a:pt x="92" y="29"/>
                      <a:pt x="91" y="29"/>
                    </a:cubicBezTo>
                    <a:lnTo>
                      <a:pt x="103" y="26"/>
                    </a:lnTo>
                    <a:close/>
                  </a:path>
                </a:pathLst>
              </a:custGeom>
              <a:grpFill/>
              <a:ln w="4763" cap="flat">
                <a:solidFill>
                  <a:schemeClr val="bg1"/>
                </a:solidFill>
                <a:prstDash val="solid"/>
                <a:miter lim="800000"/>
                <a:headEnd/>
                <a:tailEnd/>
              </a:ln>
            </p:spPr>
            <p:txBody>
              <a:bodyPr/>
              <a:lstStyle/>
              <a:p>
                <a:endParaRPr lang="fr-FR"/>
              </a:p>
            </p:txBody>
          </p:sp>
          <p:sp>
            <p:nvSpPr>
              <p:cNvPr id="105" name="Freeform 234">
                <a:extLst>
                  <a:ext uri="{FF2B5EF4-FFF2-40B4-BE49-F238E27FC236}">
                    <a16:creationId xmlns:a16="http://schemas.microsoft.com/office/drawing/2014/main" id="{14AFB6AA-A687-0979-EE0C-585A30D6FA4F}"/>
                  </a:ext>
                </a:extLst>
              </p:cNvPr>
              <p:cNvSpPr>
                <a:spLocks/>
              </p:cNvSpPr>
              <p:nvPr/>
            </p:nvSpPr>
            <p:spPr bwMode="auto">
              <a:xfrm>
                <a:off x="2738404" y="5680075"/>
                <a:ext cx="490537" cy="301625"/>
              </a:xfrm>
              <a:custGeom>
                <a:avLst/>
                <a:gdLst>
                  <a:gd name="T0" fmla="*/ 55 w 464"/>
                  <a:gd name="T1" fmla="*/ 270 h 285"/>
                  <a:gd name="T2" fmla="*/ 129 w 464"/>
                  <a:gd name="T3" fmla="*/ 258 h 285"/>
                  <a:gd name="T4" fmla="*/ 159 w 464"/>
                  <a:gd name="T5" fmla="*/ 277 h 285"/>
                  <a:gd name="T6" fmla="*/ 211 w 464"/>
                  <a:gd name="T7" fmla="*/ 282 h 285"/>
                  <a:gd name="T8" fmla="*/ 251 w 464"/>
                  <a:gd name="T9" fmla="*/ 267 h 285"/>
                  <a:gd name="T10" fmla="*/ 310 w 464"/>
                  <a:gd name="T11" fmla="*/ 215 h 285"/>
                  <a:gd name="T12" fmla="*/ 400 w 464"/>
                  <a:gd name="T13" fmla="*/ 220 h 285"/>
                  <a:gd name="T14" fmla="*/ 405 w 464"/>
                  <a:gd name="T15" fmla="*/ 219 h 285"/>
                  <a:gd name="T16" fmla="*/ 383 w 464"/>
                  <a:gd name="T17" fmla="*/ 174 h 285"/>
                  <a:gd name="T18" fmla="*/ 402 w 464"/>
                  <a:gd name="T19" fmla="*/ 143 h 285"/>
                  <a:gd name="T20" fmla="*/ 436 w 464"/>
                  <a:gd name="T21" fmla="*/ 96 h 285"/>
                  <a:gd name="T22" fmla="*/ 464 w 464"/>
                  <a:gd name="T23" fmla="*/ 62 h 285"/>
                  <a:gd name="T24" fmla="*/ 463 w 464"/>
                  <a:gd name="T25" fmla="*/ 57 h 285"/>
                  <a:gd name="T26" fmla="*/ 434 w 464"/>
                  <a:gd name="T27" fmla="*/ 35 h 285"/>
                  <a:gd name="T28" fmla="*/ 394 w 464"/>
                  <a:gd name="T29" fmla="*/ 19 h 285"/>
                  <a:gd name="T30" fmla="*/ 356 w 464"/>
                  <a:gd name="T31" fmla="*/ 1 h 285"/>
                  <a:gd name="T32" fmla="*/ 288 w 464"/>
                  <a:gd name="T33" fmla="*/ 19 h 285"/>
                  <a:gd name="T34" fmla="*/ 258 w 464"/>
                  <a:gd name="T35" fmla="*/ 30 h 285"/>
                  <a:gd name="T36" fmla="*/ 227 w 464"/>
                  <a:gd name="T37" fmla="*/ 52 h 285"/>
                  <a:gd name="T38" fmla="*/ 206 w 464"/>
                  <a:gd name="T39" fmla="*/ 42 h 285"/>
                  <a:gd name="T40" fmla="*/ 182 w 464"/>
                  <a:gd name="T41" fmla="*/ 46 h 285"/>
                  <a:gd name="T42" fmla="*/ 122 w 464"/>
                  <a:gd name="T43" fmla="*/ 37 h 285"/>
                  <a:gd name="T44" fmla="*/ 65 w 464"/>
                  <a:gd name="T45" fmla="*/ 26 h 285"/>
                  <a:gd name="T46" fmla="*/ 5 w 464"/>
                  <a:gd name="T47" fmla="*/ 11 h 285"/>
                  <a:gd name="T48" fmla="*/ 7 w 464"/>
                  <a:gd name="T49" fmla="*/ 15 h 285"/>
                  <a:gd name="T50" fmla="*/ 28 w 464"/>
                  <a:gd name="T51" fmla="*/ 78 h 285"/>
                  <a:gd name="T52" fmla="*/ 36 w 464"/>
                  <a:gd name="T53" fmla="*/ 113 h 285"/>
                  <a:gd name="T54" fmla="*/ 4 w 464"/>
                  <a:gd name="T55" fmla="*/ 162 h 285"/>
                  <a:gd name="T56" fmla="*/ 17 w 464"/>
                  <a:gd name="T57" fmla="*/ 194 h 285"/>
                  <a:gd name="T58" fmla="*/ 52 w 464"/>
                  <a:gd name="T59" fmla="*/ 266 h 285"/>
                  <a:gd name="T60" fmla="*/ 55 w 464"/>
                  <a:gd name="T61" fmla="*/ 27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4" h="285">
                    <a:moveTo>
                      <a:pt x="55" y="270"/>
                    </a:moveTo>
                    <a:cubicBezTo>
                      <a:pt x="75" y="277"/>
                      <a:pt x="108" y="254"/>
                      <a:pt x="129" y="258"/>
                    </a:cubicBezTo>
                    <a:cubicBezTo>
                      <a:pt x="143" y="261"/>
                      <a:pt x="148" y="271"/>
                      <a:pt x="159" y="277"/>
                    </a:cubicBezTo>
                    <a:cubicBezTo>
                      <a:pt x="174" y="285"/>
                      <a:pt x="195" y="281"/>
                      <a:pt x="211" y="282"/>
                    </a:cubicBezTo>
                    <a:cubicBezTo>
                      <a:pt x="234" y="284"/>
                      <a:pt x="232" y="283"/>
                      <a:pt x="251" y="267"/>
                    </a:cubicBezTo>
                    <a:cubicBezTo>
                      <a:pt x="268" y="251"/>
                      <a:pt x="289" y="224"/>
                      <a:pt x="310" y="215"/>
                    </a:cubicBezTo>
                    <a:cubicBezTo>
                      <a:pt x="335" y="205"/>
                      <a:pt x="372" y="222"/>
                      <a:pt x="400" y="220"/>
                    </a:cubicBezTo>
                    <a:cubicBezTo>
                      <a:pt x="405" y="219"/>
                      <a:pt x="405" y="219"/>
                      <a:pt x="405" y="219"/>
                    </a:cubicBezTo>
                    <a:cubicBezTo>
                      <a:pt x="405" y="205"/>
                      <a:pt x="397" y="179"/>
                      <a:pt x="383" y="174"/>
                    </a:cubicBezTo>
                    <a:cubicBezTo>
                      <a:pt x="368" y="169"/>
                      <a:pt x="386" y="154"/>
                      <a:pt x="402" y="143"/>
                    </a:cubicBezTo>
                    <a:cubicBezTo>
                      <a:pt x="418" y="132"/>
                      <a:pt x="425" y="114"/>
                      <a:pt x="436" y="96"/>
                    </a:cubicBezTo>
                    <a:cubicBezTo>
                      <a:pt x="448" y="78"/>
                      <a:pt x="461" y="96"/>
                      <a:pt x="464" y="62"/>
                    </a:cubicBezTo>
                    <a:cubicBezTo>
                      <a:pt x="463" y="57"/>
                      <a:pt x="463" y="57"/>
                      <a:pt x="463" y="57"/>
                    </a:cubicBezTo>
                    <a:cubicBezTo>
                      <a:pt x="457" y="40"/>
                      <a:pt x="449" y="40"/>
                      <a:pt x="434" y="35"/>
                    </a:cubicBezTo>
                    <a:cubicBezTo>
                      <a:pt x="420" y="30"/>
                      <a:pt x="407" y="24"/>
                      <a:pt x="394" y="19"/>
                    </a:cubicBezTo>
                    <a:cubicBezTo>
                      <a:pt x="381" y="13"/>
                      <a:pt x="370" y="1"/>
                      <a:pt x="356" y="1"/>
                    </a:cubicBezTo>
                    <a:cubicBezTo>
                      <a:pt x="335" y="0"/>
                      <a:pt x="309" y="15"/>
                      <a:pt x="288" y="19"/>
                    </a:cubicBezTo>
                    <a:cubicBezTo>
                      <a:pt x="276" y="22"/>
                      <a:pt x="268" y="23"/>
                      <a:pt x="258" y="30"/>
                    </a:cubicBezTo>
                    <a:cubicBezTo>
                      <a:pt x="249" y="37"/>
                      <a:pt x="239" y="52"/>
                      <a:pt x="227" y="52"/>
                    </a:cubicBezTo>
                    <a:cubicBezTo>
                      <a:pt x="219" y="52"/>
                      <a:pt x="214" y="44"/>
                      <a:pt x="206" y="42"/>
                    </a:cubicBezTo>
                    <a:cubicBezTo>
                      <a:pt x="197" y="40"/>
                      <a:pt x="190" y="44"/>
                      <a:pt x="182" y="46"/>
                    </a:cubicBezTo>
                    <a:cubicBezTo>
                      <a:pt x="161" y="50"/>
                      <a:pt x="141" y="46"/>
                      <a:pt x="122" y="37"/>
                    </a:cubicBezTo>
                    <a:cubicBezTo>
                      <a:pt x="103" y="29"/>
                      <a:pt x="83" y="35"/>
                      <a:pt x="65" y="26"/>
                    </a:cubicBezTo>
                    <a:cubicBezTo>
                      <a:pt x="44" y="16"/>
                      <a:pt x="28" y="10"/>
                      <a:pt x="5" y="11"/>
                    </a:cubicBezTo>
                    <a:cubicBezTo>
                      <a:pt x="7" y="15"/>
                      <a:pt x="7" y="15"/>
                      <a:pt x="7" y="15"/>
                    </a:cubicBezTo>
                    <a:cubicBezTo>
                      <a:pt x="17" y="34"/>
                      <a:pt x="19" y="57"/>
                      <a:pt x="28" y="78"/>
                    </a:cubicBezTo>
                    <a:cubicBezTo>
                      <a:pt x="32" y="89"/>
                      <a:pt x="40" y="103"/>
                      <a:pt x="36" y="113"/>
                    </a:cubicBezTo>
                    <a:cubicBezTo>
                      <a:pt x="29" y="130"/>
                      <a:pt x="9" y="143"/>
                      <a:pt x="4" y="162"/>
                    </a:cubicBezTo>
                    <a:cubicBezTo>
                      <a:pt x="0" y="174"/>
                      <a:pt x="10" y="182"/>
                      <a:pt x="17" y="194"/>
                    </a:cubicBezTo>
                    <a:cubicBezTo>
                      <a:pt x="27" y="213"/>
                      <a:pt x="63" y="245"/>
                      <a:pt x="52" y="266"/>
                    </a:cubicBezTo>
                    <a:lnTo>
                      <a:pt x="55" y="270"/>
                    </a:lnTo>
                    <a:close/>
                  </a:path>
                </a:pathLst>
              </a:custGeom>
              <a:grpFill/>
              <a:ln w="4763" cap="flat">
                <a:solidFill>
                  <a:schemeClr val="bg1"/>
                </a:solidFill>
                <a:prstDash val="solid"/>
                <a:miter lim="800000"/>
                <a:headEnd/>
                <a:tailEnd/>
              </a:ln>
            </p:spPr>
            <p:txBody>
              <a:bodyPr/>
              <a:lstStyle/>
              <a:p>
                <a:endParaRPr lang="fr-FR"/>
              </a:p>
            </p:txBody>
          </p:sp>
          <p:sp>
            <p:nvSpPr>
              <p:cNvPr id="106" name="Freeform 235">
                <a:extLst>
                  <a:ext uri="{FF2B5EF4-FFF2-40B4-BE49-F238E27FC236}">
                    <a16:creationId xmlns:a16="http://schemas.microsoft.com/office/drawing/2014/main" id="{F1BCECE1-6C5B-94FF-DD3B-9A6D696DE289}"/>
                  </a:ext>
                </a:extLst>
              </p:cNvPr>
              <p:cNvSpPr>
                <a:spLocks/>
              </p:cNvSpPr>
              <p:nvPr/>
            </p:nvSpPr>
            <p:spPr bwMode="auto">
              <a:xfrm>
                <a:off x="2559016" y="5910263"/>
                <a:ext cx="512763" cy="582612"/>
              </a:xfrm>
              <a:custGeom>
                <a:avLst/>
                <a:gdLst>
                  <a:gd name="T0" fmla="*/ 40 w 484"/>
                  <a:gd name="T1" fmla="*/ 182 h 550"/>
                  <a:gd name="T2" fmla="*/ 4 w 484"/>
                  <a:gd name="T3" fmla="*/ 221 h 550"/>
                  <a:gd name="T4" fmla="*/ 2 w 484"/>
                  <a:gd name="T5" fmla="*/ 238 h 550"/>
                  <a:gd name="T6" fmla="*/ 42 w 484"/>
                  <a:gd name="T7" fmla="*/ 285 h 550"/>
                  <a:gd name="T8" fmla="*/ 73 w 484"/>
                  <a:gd name="T9" fmla="*/ 338 h 550"/>
                  <a:gd name="T10" fmla="*/ 128 w 484"/>
                  <a:gd name="T11" fmla="*/ 356 h 550"/>
                  <a:gd name="T12" fmla="*/ 194 w 484"/>
                  <a:gd name="T13" fmla="*/ 361 h 550"/>
                  <a:gd name="T14" fmla="*/ 236 w 484"/>
                  <a:gd name="T15" fmla="*/ 378 h 550"/>
                  <a:gd name="T16" fmla="*/ 173 w 484"/>
                  <a:gd name="T17" fmla="*/ 376 h 550"/>
                  <a:gd name="T18" fmla="*/ 121 w 484"/>
                  <a:gd name="T19" fmla="*/ 358 h 550"/>
                  <a:gd name="T20" fmla="*/ 99 w 484"/>
                  <a:gd name="T21" fmla="*/ 363 h 550"/>
                  <a:gd name="T22" fmla="*/ 71 w 484"/>
                  <a:gd name="T23" fmla="*/ 407 h 550"/>
                  <a:gd name="T24" fmla="*/ 111 w 484"/>
                  <a:gd name="T25" fmla="*/ 429 h 550"/>
                  <a:gd name="T26" fmla="*/ 112 w 484"/>
                  <a:gd name="T27" fmla="*/ 479 h 550"/>
                  <a:gd name="T28" fmla="*/ 133 w 484"/>
                  <a:gd name="T29" fmla="*/ 477 h 550"/>
                  <a:gd name="T30" fmla="*/ 160 w 484"/>
                  <a:gd name="T31" fmla="*/ 509 h 550"/>
                  <a:gd name="T32" fmla="*/ 176 w 484"/>
                  <a:gd name="T33" fmla="*/ 512 h 550"/>
                  <a:gd name="T34" fmla="*/ 197 w 484"/>
                  <a:gd name="T35" fmla="*/ 507 h 550"/>
                  <a:gd name="T36" fmla="*/ 224 w 484"/>
                  <a:gd name="T37" fmla="*/ 507 h 550"/>
                  <a:gd name="T38" fmla="*/ 209 w 484"/>
                  <a:gd name="T39" fmla="*/ 450 h 550"/>
                  <a:gd name="T40" fmla="*/ 224 w 484"/>
                  <a:gd name="T41" fmla="*/ 452 h 550"/>
                  <a:gd name="T42" fmla="*/ 233 w 484"/>
                  <a:gd name="T43" fmla="*/ 420 h 550"/>
                  <a:gd name="T44" fmla="*/ 239 w 484"/>
                  <a:gd name="T45" fmla="*/ 394 h 550"/>
                  <a:gd name="T46" fmla="*/ 274 w 484"/>
                  <a:gd name="T47" fmla="*/ 409 h 550"/>
                  <a:gd name="T48" fmla="*/ 311 w 484"/>
                  <a:gd name="T49" fmla="*/ 416 h 550"/>
                  <a:gd name="T50" fmla="*/ 275 w 484"/>
                  <a:gd name="T51" fmla="*/ 362 h 550"/>
                  <a:gd name="T52" fmla="*/ 215 w 484"/>
                  <a:gd name="T53" fmla="*/ 315 h 550"/>
                  <a:gd name="T54" fmla="*/ 189 w 484"/>
                  <a:gd name="T55" fmla="*/ 304 h 550"/>
                  <a:gd name="T56" fmla="*/ 238 w 484"/>
                  <a:gd name="T57" fmla="*/ 314 h 550"/>
                  <a:gd name="T58" fmla="*/ 283 w 484"/>
                  <a:gd name="T59" fmla="*/ 348 h 550"/>
                  <a:gd name="T60" fmla="*/ 319 w 484"/>
                  <a:gd name="T61" fmla="*/ 385 h 550"/>
                  <a:gd name="T62" fmla="*/ 332 w 484"/>
                  <a:gd name="T63" fmla="*/ 357 h 550"/>
                  <a:gd name="T64" fmla="*/ 295 w 484"/>
                  <a:gd name="T65" fmla="*/ 323 h 550"/>
                  <a:gd name="T66" fmla="*/ 246 w 484"/>
                  <a:gd name="T67" fmla="*/ 297 h 550"/>
                  <a:gd name="T68" fmla="*/ 223 w 484"/>
                  <a:gd name="T69" fmla="*/ 255 h 550"/>
                  <a:gd name="T70" fmla="*/ 211 w 484"/>
                  <a:gd name="T71" fmla="*/ 226 h 550"/>
                  <a:gd name="T72" fmla="*/ 180 w 484"/>
                  <a:gd name="T73" fmla="*/ 166 h 550"/>
                  <a:gd name="T74" fmla="*/ 220 w 484"/>
                  <a:gd name="T75" fmla="*/ 147 h 550"/>
                  <a:gd name="T76" fmla="*/ 241 w 484"/>
                  <a:gd name="T77" fmla="*/ 208 h 550"/>
                  <a:gd name="T78" fmla="*/ 257 w 484"/>
                  <a:gd name="T79" fmla="*/ 178 h 550"/>
                  <a:gd name="T80" fmla="*/ 275 w 484"/>
                  <a:gd name="T81" fmla="*/ 171 h 550"/>
                  <a:gd name="T82" fmla="*/ 290 w 484"/>
                  <a:gd name="T83" fmla="*/ 170 h 550"/>
                  <a:gd name="T84" fmla="*/ 304 w 484"/>
                  <a:gd name="T85" fmla="*/ 153 h 550"/>
                  <a:gd name="T86" fmla="*/ 275 w 484"/>
                  <a:gd name="T87" fmla="*/ 123 h 550"/>
                  <a:gd name="T88" fmla="*/ 316 w 484"/>
                  <a:gd name="T89" fmla="*/ 118 h 550"/>
                  <a:gd name="T90" fmla="*/ 359 w 484"/>
                  <a:gd name="T91" fmla="*/ 111 h 550"/>
                  <a:gd name="T92" fmla="*/ 418 w 484"/>
                  <a:gd name="T93" fmla="*/ 111 h 550"/>
                  <a:gd name="T94" fmla="*/ 446 w 484"/>
                  <a:gd name="T95" fmla="*/ 119 h 550"/>
                  <a:gd name="T96" fmla="*/ 481 w 484"/>
                  <a:gd name="T97" fmla="*/ 30 h 550"/>
                  <a:gd name="T98" fmla="*/ 472 w 484"/>
                  <a:gd name="T99" fmla="*/ 1 h 550"/>
                  <a:gd name="T100" fmla="*/ 381 w 484"/>
                  <a:gd name="T101" fmla="*/ 64 h 550"/>
                  <a:gd name="T102" fmla="*/ 299 w 484"/>
                  <a:gd name="T103" fmla="*/ 40 h 550"/>
                  <a:gd name="T104" fmla="*/ 221 w 484"/>
                  <a:gd name="T105" fmla="*/ 48 h 550"/>
                  <a:gd name="T106" fmla="*/ 161 w 484"/>
                  <a:gd name="T107" fmla="*/ 86 h 550"/>
                  <a:gd name="T108" fmla="*/ 115 w 484"/>
                  <a:gd name="T109" fmla="*/ 11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 h="550">
                    <a:moveTo>
                      <a:pt x="45" y="115"/>
                    </a:moveTo>
                    <a:cubicBezTo>
                      <a:pt x="45" y="140"/>
                      <a:pt x="56" y="161"/>
                      <a:pt x="40" y="182"/>
                    </a:cubicBezTo>
                    <a:cubicBezTo>
                      <a:pt x="32" y="191"/>
                      <a:pt x="29" y="200"/>
                      <a:pt x="21" y="207"/>
                    </a:cubicBezTo>
                    <a:cubicBezTo>
                      <a:pt x="16" y="212"/>
                      <a:pt x="9" y="216"/>
                      <a:pt x="4" y="221"/>
                    </a:cubicBezTo>
                    <a:cubicBezTo>
                      <a:pt x="1" y="221"/>
                      <a:pt x="1" y="221"/>
                      <a:pt x="1" y="221"/>
                    </a:cubicBezTo>
                    <a:cubicBezTo>
                      <a:pt x="2" y="224"/>
                      <a:pt x="2" y="228"/>
                      <a:pt x="2" y="238"/>
                    </a:cubicBezTo>
                    <a:cubicBezTo>
                      <a:pt x="0" y="262"/>
                      <a:pt x="5" y="268"/>
                      <a:pt x="18" y="275"/>
                    </a:cubicBezTo>
                    <a:cubicBezTo>
                      <a:pt x="31" y="281"/>
                      <a:pt x="32" y="276"/>
                      <a:pt x="42" y="285"/>
                    </a:cubicBezTo>
                    <a:cubicBezTo>
                      <a:pt x="52" y="293"/>
                      <a:pt x="49" y="293"/>
                      <a:pt x="57" y="312"/>
                    </a:cubicBezTo>
                    <a:cubicBezTo>
                      <a:pt x="65" y="331"/>
                      <a:pt x="62" y="331"/>
                      <a:pt x="73" y="338"/>
                    </a:cubicBezTo>
                    <a:cubicBezTo>
                      <a:pt x="84" y="344"/>
                      <a:pt x="83" y="359"/>
                      <a:pt x="97" y="356"/>
                    </a:cubicBezTo>
                    <a:cubicBezTo>
                      <a:pt x="112" y="353"/>
                      <a:pt x="117" y="361"/>
                      <a:pt x="128" y="356"/>
                    </a:cubicBezTo>
                    <a:cubicBezTo>
                      <a:pt x="139" y="351"/>
                      <a:pt x="151" y="353"/>
                      <a:pt x="162" y="354"/>
                    </a:cubicBezTo>
                    <a:cubicBezTo>
                      <a:pt x="173" y="356"/>
                      <a:pt x="188" y="349"/>
                      <a:pt x="194" y="361"/>
                    </a:cubicBezTo>
                    <a:cubicBezTo>
                      <a:pt x="201" y="372"/>
                      <a:pt x="196" y="383"/>
                      <a:pt x="209" y="377"/>
                    </a:cubicBezTo>
                    <a:cubicBezTo>
                      <a:pt x="222" y="370"/>
                      <a:pt x="230" y="361"/>
                      <a:pt x="236" y="378"/>
                    </a:cubicBezTo>
                    <a:cubicBezTo>
                      <a:pt x="236" y="378"/>
                      <a:pt x="201" y="391"/>
                      <a:pt x="195" y="386"/>
                    </a:cubicBezTo>
                    <a:cubicBezTo>
                      <a:pt x="188" y="381"/>
                      <a:pt x="183" y="386"/>
                      <a:pt x="173" y="376"/>
                    </a:cubicBezTo>
                    <a:cubicBezTo>
                      <a:pt x="164" y="367"/>
                      <a:pt x="161" y="373"/>
                      <a:pt x="154" y="371"/>
                    </a:cubicBezTo>
                    <a:cubicBezTo>
                      <a:pt x="147" y="369"/>
                      <a:pt x="126" y="360"/>
                      <a:pt x="121" y="358"/>
                    </a:cubicBezTo>
                    <a:cubicBezTo>
                      <a:pt x="116" y="356"/>
                      <a:pt x="114" y="364"/>
                      <a:pt x="110" y="361"/>
                    </a:cubicBezTo>
                    <a:cubicBezTo>
                      <a:pt x="106" y="358"/>
                      <a:pt x="106" y="360"/>
                      <a:pt x="99" y="363"/>
                    </a:cubicBezTo>
                    <a:cubicBezTo>
                      <a:pt x="93" y="366"/>
                      <a:pt x="93" y="370"/>
                      <a:pt x="88" y="369"/>
                    </a:cubicBezTo>
                    <a:cubicBezTo>
                      <a:pt x="83" y="368"/>
                      <a:pt x="73" y="396"/>
                      <a:pt x="71" y="407"/>
                    </a:cubicBezTo>
                    <a:cubicBezTo>
                      <a:pt x="69" y="417"/>
                      <a:pt x="78" y="410"/>
                      <a:pt x="85" y="414"/>
                    </a:cubicBezTo>
                    <a:cubicBezTo>
                      <a:pt x="92" y="418"/>
                      <a:pt x="99" y="427"/>
                      <a:pt x="111" y="429"/>
                    </a:cubicBezTo>
                    <a:cubicBezTo>
                      <a:pt x="123" y="431"/>
                      <a:pt x="118" y="445"/>
                      <a:pt x="117" y="450"/>
                    </a:cubicBezTo>
                    <a:cubicBezTo>
                      <a:pt x="116" y="455"/>
                      <a:pt x="113" y="465"/>
                      <a:pt x="112" y="479"/>
                    </a:cubicBezTo>
                    <a:cubicBezTo>
                      <a:pt x="111" y="492"/>
                      <a:pt x="121" y="503"/>
                      <a:pt x="126" y="505"/>
                    </a:cubicBezTo>
                    <a:cubicBezTo>
                      <a:pt x="131" y="507"/>
                      <a:pt x="131" y="482"/>
                      <a:pt x="133" y="477"/>
                    </a:cubicBezTo>
                    <a:cubicBezTo>
                      <a:pt x="135" y="471"/>
                      <a:pt x="147" y="487"/>
                      <a:pt x="154" y="489"/>
                    </a:cubicBezTo>
                    <a:cubicBezTo>
                      <a:pt x="161" y="491"/>
                      <a:pt x="160" y="502"/>
                      <a:pt x="160" y="509"/>
                    </a:cubicBezTo>
                    <a:cubicBezTo>
                      <a:pt x="160" y="515"/>
                      <a:pt x="165" y="537"/>
                      <a:pt x="175" y="544"/>
                    </a:cubicBezTo>
                    <a:cubicBezTo>
                      <a:pt x="185" y="550"/>
                      <a:pt x="180" y="529"/>
                      <a:pt x="176" y="512"/>
                    </a:cubicBezTo>
                    <a:cubicBezTo>
                      <a:pt x="172" y="494"/>
                      <a:pt x="182" y="503"/>
                      <a:pt x="189" y="500"/>
                    </a:cubicBezTo>
                    <a:cubicBezTo>
                      <a:pt x="196" y="497"/>
                      <a:pt x="193" y="504"/>
                      <a:pt x="197" y="507"/>
                    </a:cubicBezTo>
                    <a:cubicBezTo>
                      <a:pt x="200" y="510"/>
                      <a:pt x="204" y="521"/>
                      <a:pt x="215" y="525"/>
                    </a:cubicBezTo>
                    <a:cubicBezTo>
                      <a:pt x="226" y="529"/>
                      <a:pt x="222" y="523"/>
                      <a:pt x="224" y="507"/>
                    </a:cubicBezTo>
                    <a:cubicBezTo>
                      <a:pt x="226" y="490"/>
                      <a:pt x="221" y="495"/>
                      <a:pt x="217" y="477"/>
                    </a:cubicBezTo>
                    <a:cubicBezTo>
                      <a:pt x="213" y="458"/>
                      <a:pt x="214" y="462"/>
                      <a:pt x="209" y="450"/>
                    </a:cubicBezTo>
                    <a:cubicBezTo>
                      <a:pt x="204" y="439"/>
                      <a:pt x="209" y="438"/>
                      <a:pt x="216" y="439"/>
                    </a:cubicBezTo>
                    <a:cubicBezTo>
                      <a:pt x="223" y="440"/>
                      <a:pt x="221" y="448"/>
                      <a:pt x="224" y="452"/>
                    </a:cubicBezTo>
                    <a:cubicBezTo>
                      <a:pt x="227" y="456"/>
                      <a:pt x="236" y="448"/>
                      <a:pt x="240" y="443"/>
                    </a:cubicBezTo>
                    <a:cubicBezTo>
                      <a:pt x="244" y="437"/>
                      <a:pt x="240" y="418"/>
                      <a:pt x="233" y="420"/>
                    </a:cubicBezTo>
                    <a:cubicBezTo>
                      <a:pt x="227" y="422"/>
                      <a:pt x="225" y="405"/>
                      <a:pt x="225" y="398"/>
                    </a:cubicBezTo>
                    <a:cubicBezTo>
                      <a:pt x="225" y="391"/>
                      <a:pt x="235" y="394"/>
                      <a:pt x="239" y="394"/>
                    </a:cubicBezTo>
                    <a:cubicBezTo>
                      <a:pt x="249" y="390"/>
                      <a:pt x="249" y="390"/>
                      <a:pt x="249" y="390"/>
                    </a:cubicBezTo>
                    <a:cubicBezTo>
                      <a:pt x="249" y="390"/>
                      <a:pt x="262" y="408"/>
                      <a:pt x="274" y="409"/>
                    </a:cubicBezTo>
                    <a:cubicBezTo>
                      <a:pt x="285" y="411"/>
                      <a:pt x="283" y="414"/>
                      <a:pt x="295" y="419"/>
                    </a:cubicBezTo>
                    <a:cubicBezTo>
                      <a:pt x="306" y="424"/>
                      <a:pt x="311" y="416"/>
                      <a:pt x="311" y="416"/>
                    </a:cubicBezTo>
                    <a:cubicBezTo>
                      <a:pt x="311" y="416"/>
                      <a:pt x="287" y="395"/>
                      <a:pt x="283" y="387"/>
                    </a:cubicBezTo>
                    <a:cubicBezTo>
                      <a:pt x="280" y="378"/>
                      <a:pt x="274" y="369"/>
                      <a:pt x="275" y="362"/>
                    </a:cubicBezTo>
                    <a:cubicBezTo>
                      <a:pt x="277" y="356"/>
                      <a:pt x="295" y="361"/>
                      <a:pt x="262" y="340"/>
                    </a:cubicBezTo>
                    <a:cubicBezTo>
                      <a:pt x="230" y="319"/>
                      <a:pt x="220" y="314"/>
                      <a:pt x="215" y="315"/>
                    </a:cubicBezTo>
                    <a:cubicBezTo>
                      <a:pt x="211" y="317"/>
                      <a:pt x="202" y="314"/>
                      <a:pt x="202" y="314"/>
                    </a:cubicBezTo>
                    <a:cubicBezTo>
                      <a:pt x="202" y="314"/>
                      <a:pt x="188" y="309"/>
                      <a:pt x="189" y="304"/>
                    </a:cubicBezTo>
                    <a:cubicBezTo>
                      <a:pt x="191" y="299"/>
                      <a:pt x="199" y="296"/>
                      <a:pt x="212" y="299"/>
                    </a:cubicBezTo>
                    <a:cubicBezTo>
                      <a:pt x="225" y="302"/>
                      <a:pt x="232" y="310"/>
                      <a:pt x="238" y="314"/>
                    </a:cubicBezTo>
                    <a:cubicBezTo>
                      <a:pt x="245" y="317"/>
                      <a:pt x="251" y="325"/>
                      <a:pt x="262" y="328"/>
                    </a:cubicBezTo>
                    <a:cubicBezTo>
                      <a:pt x="274" y="331"/>
                      <a:pt x="279" y="338"/>
                      <a:pt x="283" y="348"/>
                    </a:cubicBezTo>
                    <a:cubicBezTo>
                      <a:pt x="288" y="357"/>
                      <a:pt x="288" y="372"/>
                      <a:pt x="301" y="378"/>
                    </a:cubicBezTo>
                    <a:cubicBezTo>
                      <a:pt x="314" y="385"/>
                      <a:pt x="311" y="388"/>
                      <a:pt x="319" y="385"/>
                    </a:cubicBezTo>
                    <a:cubicBezTo>
                      <a:pt x="327" y="382"/>
                      <a:pt x="334" y="393"/>
                      <a:pt x="335" y="383"/>
                    </a:cubicBezTo>
                    <a:cubicBezTo>
                      <a:pt x="337" y="374"/>
                      <a:pt x="356" y="356"/>
                      <a:pt x="332" y="357"/>
                    </a:cubicBezTo>
                    <a:cubicBezTo>
                      <a:pt x="308" y="359"/>
                      <a:pt x="306" y="361"/>
                      <a:pt x="303" y="348"/>
                    </a:cubicBezTo>
                    <a:cubicBezTo>
                      <a:pt x="300" y="335"/>
                      <a:pt x="300" y="327"/>
                      <a:pt x="295" y="323"/>
                    </a:cubicBezTo>
                    <a:cubicBezTo>
                      <a:pt x="290" y="320"/>
                      <a:pt x="296" y="320"/>
                      <a:pt x="283" y="317"/>
                    </a:cubicBezTo>
                    <a:cubicBezTo>
                      <a:pt x="270" y="314"/>
                      <a:pt x="253" y="320"/>
                      <a:pt x="246" y="297"/>
                    </a:cubicBezTo>
                    <a:cubicBezTo>
                      <a:pt x="240" y="275"/>
                      <a:pt x="230" y="293"/>
                      <a:pt x="219" y="275"/>
                    </a:cubicBezTo>
                    <a:cubicBezTo>
                      <a:pt x="207" y="257"/>
                      <a:pt x="204" y="236"/>
                      <a:pt x="223" y="255"/>
                    </a:cubicBezTo>
                    <a:cubicBezTo>
                      <a:pt x="243" y="275"/>
                      <a:pt x="253" y="285"/>
                      <a:pt x="246" y="265"/>
                    </a:cubicBezTo>
                    <a:cubicBezTo>
                      <a:pt x="240" y="246"/>
                      <a:pt x="222" y="228"/>
                      <a:pt x="211" y="226"/>
                    </a:cubicBezTo>
                    <a:cubicBezTo>
                      <a:pt x="199" y="225"/>
                      <a:pt x="204" y="217"/>
                      <a:pt x="198" y="202"/>
                    </a:cubicBezTo>
                    <a:cubicBezTo>
                      <a:pt x="191" y="187"/>
                      <a:pt x="172" y="184"/>
                      <a:pt x="180" y="166"/>
                    </a:cubicBezTo>
                    <a:cubicBezTo>
                      <a:pt x="188" y="148"/>
                      <a:pt x="178" y="129"/>
                      <a:pt x="196" y="132"/>
                    </a:cubicBezTo>
                    <a:cubicBezTo>
                      <a:pt x="214" y="136"/>
                      <a:pt x="219" y="124"/>
                      <a:pt x="220" y="147"/>
                    </a:cubicBezTo>
                    <a:cubicBezTo>
                      <a:pt x="222" y="170"/>
                      <a:pt x="227" y="171"/>
                      <a:pt x="236" y="176"/>
                    </a:cubicBezTo>
                    <a:cubicBezTo>
                      <a:pt x="246" y="181"/>
                      <a:pt x="223" y="202"/>
                      <a:pt x="241" y="208"/>
                    </a:cubicBezTo>
                    <a:cubicBezTo>
                      <a:pt x="259" y="215"/>
                      <a:pt x="264" y="217"/>
                      <a:pt x="266" y="210"/>
                    </a:cubicBezTo>
                    <a:cubicBezTo>
                      <a:pt x="267" y="204"/>
                      <a:pt x="257" y="187"/>
                      <a:pt x="257" y="178"/>
                    </a:cubicBezTo>
                    <a:cubicBezTo>
                      <a:pt x="257" y="168"/>
                      <a:pt x="269" y="200"/>
                      <a:pt x="279" y="194"/>
                    </a:cubicBezTo>
                    <a:cubicBezTo>
                      <a:pt x="288" y="187"/>
                      <a:pt x="283" y="171"/>
                      <a:pt x="275" y="171"/>
                    </a:cubicBezTo>
                    <a:cubicBezTo>
                      <a:pt x="267" y="171"/>
                      <a:pt x="262" y="161"/>
                      <a:pt x="270" y="161"/>
                    </a:cubicBezTo>
                    <a:cubicBezTo>
                      <a:pt x="279" y="161"/>
                      <a:pt x="279" y="157"/>
                      <a:pt x="290" y="170"/>
                    </a:cubicBezTo>
                    <a:cubicBezTo>
                      <a:pt x="301" y="182"/>
                      <a:pt x="308" y="194"/>
                      <a:pt x="313" y="182"/>
                    </a:cubicBezTo>
                    <a:cubicBezTo>
                      <a:pt x="317" y="171"/>
                      <a:pt x="313" y="155"/>
                      <a:pt x="304" y="153"/>
                    </a:cubicBezTo>
                    <a:cubicBezTo>
                      <a:pt x="296" y="152"/>
                      <a:pt x="287" y="147"/>
                      <a:pt x="282" y="139"/>
                    </a:cubicBezTo>
                    <a:cubicBezTo>
                      <a:pt x="277" y="131"/>
                      <a:pt x="259" y="124"/>
                      <a:pt x="275" y="123"/>
                    </a:cubicBezTo>
                    <a:cubicBezTo>
                      <a:pt x="291" y="121"/>
                      <a:pt x="290" y="114"/>
                      <a:pt x="300" y="121"/>
                    </a:cubicBezTo>
                    <a:cubicBezTo>
                      <a:pt x="309" y="127"/>
                      <a:pt x="316" y="118"/>
                      <a:pt x="316" y="118"/>
                    </a:cubicBezTo>
                    <a:cubicBezTo>
                      <a:pt x="316" y="118"/>
                      <a:pt x="322" y="106"/>
                      <a:pt x="337" y="111"/>
                    </a:cubicBezTo>
                    <a:cubicBezTo>
                      <a:pt x="351" y="116"/>
                      <a:pt x="343" y="124"/>
                      <a:pt x="359" y="111"/>
                    </a:cubicBezTo>
                    <a:cubicBezTo>
                      <a:pt x="376" y="98"/>
                      <a:pt x="403" y="100"/>
                      <a:pt x="408" y="103"/>
                    </a:cubicBezTo>
                    <a:cubicBezTo>
                      <a:pt x="413" y="106"/>
                      <a:pt x="400" y="111"/>
                      <a:pt x="418" y="111"/>
                    </a:cubicBezTo>
                    <a:cubicBezTo>
                      <a:pt x="436" y="111"/>
                      <a:pt x="413" y="85"/>
                      <a:pt x="436" y="111"/>
                    </a:cubicBezTo>
                    <a:cubicBezTo>
                      <a:pt x="446" y="119"/>
                      <a:pt x="446" y="119"/>
                      <a:pt x="446" y="119"/>
                    </a:cubicBezTo>
                    <a:cubicBezTo>
                      <a:pt x="455" y="99"/>
                      <a:pt x="469" y="85"/>
                      <a:pt x="477" y="63"/>
                    </a:cubicBezTo>
                    <a:cubicBezTo>
                      <a:pt x="482" y="51"/>
                      <a:pt x="484" y="42"/>
                      <a:pt x="481" y="30"/>
                    </a:cubicBezTo>
                    <a:cubicBezTo>
                      <a:pt x="479" y="22"/>
                      <a:pt x="470" y="7"/>
                      <a:pt x="473" y="0"/>
                    </a:cubicBezTo>
                    <a:cubicBezTo>
                      <a:pt x="472" y="1"/>
                      <a:pt x="472" y="1"/>
                      <a:pt x="472" y="1"/>
                    </a:cubicBezTo>
                    <a:cubicBezTo>
                      <a:pt x="453" y="13"/>
                      <a:pt x="435" y="35"/>
                      <a:pt x="420" y="49"/>
                    </a:cubicBezTo>
                    <a:cubicBezTo>
                      <a:pt x="402" y="65"/>
                      <a:pt x="403" y="66"/>
                      <a:pt x="381" y="64"/>
                    </a:cubicBezTo>
                    <a:cubicBezTo>
                      <a:pt x="365" y="63"/>
                      <a:pt x="343" y="67"/>
                      <a:pt x="328" y="59"/>
                    </a:cubicBezTo>
                    <a:cubicBezTo>
                      <a:pt x="317" y="53"/>
                      <a:pt x="313" y="43"/>
                      <a:pt x="299" y="40"/>
                    </a:cubicBezTo>
                    <a:cubicBezTo>
                      <a:pt x="277" y="36"/>
                      <a:pt x="244" y="58"/>
                      <a:pt x="224" y="52"/>
                    </a:cubicBezTo>
                    <a:cubicBezTo>
                      <a:pt x="221" y="48"/>
                      <a:pt x="221" y="48"/>
                      <a:pt x="221" y="48"/>
                    </a:cubicBezTo>
                    <a:cubicBezTo>
                      <a:pt x="214" y="61"/>
                      <a:pt x="203" y="68"/>
                      <a:pt x="192" y="73"/>
                    </a:cubicBezTo>
                    <a:cubicBezTo>
                      <a:pt x="182" y="78"/>
                      <a:pt x="172" y="84"/>
                      <a:pt x="161" y="86"/>
                    </a:cubicBezTo>
                    <a:cubicBezTo>
                      <a:pt x="154" y="87"/>
                      <a:pt x="144" y="84"/>
                      <a:pt x="139" y="85"/>
                    </a:cubicBezTo>
                    <a:cubicBezTo>
                      <a:pt x="125" y="89"/>
                      <a:pt x="122" y="105"/>
                      <a:pt x="115" y="116"/>
                    </a:cubicBezTo>
                    <a:cubicBezTo>
                      <a:pt x="93" y="101"/>
                      <a:pt x="69" y="107"/>
                      <a:pt x="45" y="115"/>
                    </a:cubicBezTo>
                  </a:path>
                </a:pathLst>
              </a:custGeom>
              <a:grpFill/>
              <a:ln w="4763" cap="flat">
                <a:solidFill>
                  <a:schemeClr val="bg1"/>
                </a:solidFill>
                <a:prstDash val="solid"/>
                <a:miter lim="800000"/>
                <a:headEnd/>
                <a:tailEnd/>
              </a:ln>
            </p:spPr>
            <p:txBody>
              <a:bodyPr/>
              <a:lstStyle/>
              <a:p>
                <a:endParaRPr lang="fr-FR"/>
              </a:p>
            </p:txBody>
          </p:sp>
          <p:sp>
            <p:nvSpPr>
              <p:cNvPr id="107" name="Freeform 236">
                <a:extLst>
                  <a:ext uri="{FF2B5EF4-FFF2-40B4-BE49-F238E27FC236}">
                    <a16:creationId xmlns:a16="http://schemas.microsoft.com/office/drawing/2014/main" id="{BAAD6068-F0B9-04C0-4C82-316CACF9590B}"/>
                  </a:ext>
                </a:extLst>
              </p:cNvPr>
              <p:cNvSpPr>
                <a:spLocks/>
              </p:cNvSpPr>
              <p:nvPr/>
            </p:nvSpPr>
            <p:spPr bwMode="auto">
              <a:xfrm>
                <a:off x="2559016" y="5910263"/>
                <a:ext cx="512763" cy="582612"/>
              </a:xfrm>
              <a:custGeom>
                <a:avLst/>
                <a:gdLst>
                  <a:gd name="T0" fmla="*/ 40 w 484"/>
                  <a:gd name="T1" fmla="*/ 182 h 550"/>
                  <a:gd name="T2" fmla="*/ 4 w 484"/>
                  <a:gd name="T3" fmla="*/ 221 h 550"/>
                  <a:gd name="T4" fmla="*/ 2 w 484"/>
                  <a:gd name="T5" fmla="*/ 238 h 550"/>
                  <a:gd name="T6" fmla="*/ 42 w 484"/>
                  <a:gd name="T7" fmla="*/ 285 h 550"/>
                  <a:gd name="T8" fmla="*/ 73 w 484"/>
                  <a:gd name="T9" fmla="*/ 338 h 550"/>
                  <a:gd name="T10" fmla="*/ 128 w 484"/>
                  <a:gd name="T11" fmla="*/ 356 h 550"/>
                  <a:gd name="T12" fmla="*/ 194 w 484"/>
                  <a:gd name="T13" fmla="*/ 361 h 550"/>
                  <a:gd name="T14" fmla="*/ 236 w 484"/>
                  <a:gd name="T15" fmla="*/ 378 h 550"/>
                  <a:gd name="T16" fmla="*/ 173 w 484"/>
                  <a:gd name="T17" fmla="*/ 376 h 550"/>
                  <a:gd name="T18" fmla="*/ 121 w 484"/>
                  <a:gd name="T19" fmla="*/ 358 h 550"/>
                  <a:gd name="T20" fmla="*/ 99 w 484"/>
                  <a:gd name="T21" fmla="*/ 363 h 550"/>
                  <a:gd name="T22" fmla="*/ 71 w 484"/>
                  <a:gd name="T23" fmla="*/ 407 h 550"/>
                  <a:gd name="T24" fmla="*/ 111 w 484"/>
                  <a:gd name="T25" fmla="*/ 429 h 550"/>
                  <a:gd name="T26" fmla="*/ 112 w 484"/>
                  <a:gd name="T27" fmla="*/ 479 h 550"/>
                  <a:gd name="T28" fmla="*/ 133 w 484"/>
                  <a:gd name="T29" fmla="*/ 477 h 550"/>
                  <a:gd name="T30" fmla="*/ 160 w 484"/>
                  <a:gd name="T31" fmla="*/ 509 h 550"/>
                  <a:gd name="T32" fmla="*/ 176 w 484"/>
                  <a:gd name="T33" fmla="*/ 512 h 550"/>
                  <a:gd name="T34" fmla="*/ 197 w 484"/>
                  <a:gd name="T35" fmla="*/ 507 h 550"/>
                  <a:gd name="T36" fmla="*/ 224 w 484"/>
                  <a:gd name="T37" fmla="*/ 507 h 550"/>
                  <a:gd name="T38" fmla="*/ 209 w 484"/>
                  <a:gd name="T39" fmla="*/ 450 h 550"/>
                  <a:gd name="T40" fmla="*/ 224 w 484"/>
                  <a:gd name="T41" fmla="*/ 452 h 550"/>
                  <a:gd name="T42" fmla="*/ 233 w 484"/>
                  <a:gd name="T43" fmla="*/ 420 h 550"/>
                  <a:gd name="T44" fmla="*/ 239 w 484"/>
                  <a:gd name="T45" fmla="*/ 394 h 550"/>
                  <a:gd name="T46" fmla="*/ 274 w 484"/>
                  <a:gd name="T47" fmla="*/ 409 h 550"/>
                  <a:gd name="T48" fmla="*/ 311 w 484"/>
                  <a:gd name="T49" fmla="*/ 416 h 550"/>
                  <a:gd name="T50" fmla="*/ 275 w 484"/>
                  <a:gd name="T51" fmla="*/ 362 h 550"/>
                  <a:gd name="T52" fmla="*/ 215 w 484"/>
                  <a:gd name="T53" fmla="*/ 315 h 550"/>
                  <a:gd name="T54" fmla="*/ 189 w 484"/>
                  <a:gd name="T55" fmla="*/ 304 h 550"/>
                  <a:gd name="T56" fmla="*/ 238 w 484"/>
                  <a:gd name="T57" fmla="*/ 314 h 550"/>
                  <a:gd name="T58" fmla="*/ 283 w 484"/>
                  <a:gd name="T59" fmla="*/ 348 h 550"/>
                  <a:gd name="T60" fmla="*/ 319 w 484"/>
                  <a:gd name="T61" fmla="*/ 385 h 550"/>
                  <a:gd name="T62" fmla="*/ 332 w 484"/>
                  <a:gd name="T63" fmla="*/ 357 h 550"/>
                  <a:gd name="T64" fmla="*/ 295 w 484"/>
                  <a:gd name="T65" fmla="*/ 323 h 550"/>
                  <a:gd name="T66" fmla="*/ 246 w 484"/>
                  <a:gd name="T67" fmla="*/ 297 h 550"/>
                  <a:gd name="T68" fmla="*/ 223 w 484"/>
                  <a:gd name="T69" fmla="*/ 255 h 550"/>
                  <a:gd name="T70" fmla="*/ 211 w 484"/>
                  <a:gd name="T71" fmla="*/ 226 h 550"/>
                  <a:gd name="T72" fmla="*/ 180 w 484"/>
                  <a:gd name="T73" fmla="*/ 166 h 550"/>
                  <a:gd name="T74" fmla="*/ 220 w 484"/>
                  <a:gd name="T75" fmla="*/ 147 h 550"/>
                  <a:gd name="T76" fmla="*/ 241 w 484"/>
                  <a:gd name="T77" fmla="*/ 208 h 550"/>
                  <a:gd name="T78" fmla="*/ 257 w 484"/>
                  <a:gd name="T79" fmla="*/ 178 h 550"/>
                  <a:gd name="T80" fmla="*/ 275 w 484"/>
                  <a:gd name="T81" fmla="*/ 171 h 550"/>
                  <a:gd name="T82" fmla="*/ 290 w 484"/>
                  <a:gd name="T83" fmla="*/ 170 h 550"/>
                  <a:gd name="T84" fmla="*/ 304 w 484"/>
                  <a:gd name="T85" fmla="*/ 153 h 550"/>
                  <a:gd name="T86" fmla="*/ 275 w 484"/>
                  <a:gd name="T87" fmla="*/ 123 h 550"/>
                  <a:gd name="T88" fmla="*/ 316 w 484"/>
                  <a:gd name="T89" fmla="*/ 118 h 550"/>
                  <a:gd name="T90" fmla="*/ 359 w 484"/>
                  <a:gd name="T91" fmla="*/ 111 h 550"/>
                  <a:gd name="T92" fmla="*/ 418 w 484"/>
                  <a:gd name="T93" fmla="*/ 111 h 550"/>
                  <a:gd name="T94" fmla="*/ 446 w 484"/>
                  <a:gd name="T95" fmla="*/ 119 h 550"/>
                  <a:gd name="T96" fmla="*/ 481 w 484"/>
                  <a:gd name="T97" fmla="*/ 30 h 550"/>
                  <a:gd name="T98" fmla="*/ 472 w 484"/>
                  <a:gd name="T99" fmla="*/ 1 h 550"/>
                  <a:gd name="T100" fmla="*/ 381 w 484"/>
                  <a:gd name="T101" fmla="*/ 64 h 550"/>
                  <a:gd name="T102" fmla="*/ 299 w 484"/>
                  <a:gd name="T103" fmla="*/ 40 h 550"/>
                  <a:gd name="T104" fmla="*/ 221 w 484"/>
                  <a:gd name="T105" fmla="*/ 48 h 550"/>
                  <a:gd name="T106" fmla="*/ 161 w 484"/>
                  <a:gd name="T107" fmla="*/ 86 h 550"/>
                  <a:gd name="T108" fmla="*/ 115 w 484"/>
                  <a:gd name="T109" fmla="*/ 11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 h="550">
                    <a:moveTo>
                      <a:pt x="45" y="115"/>
                    </a:moveTo>
                    <a:cubicBezTo>
                      <a:pt x="45" y="140"/>
                      <a:pt x="56" y="161"/>
                      <a:pt x="40" y="182"/>
                    </a:cubicBezTo>
                    <a:cubicBezTo>
                      <a:pt x="32" y="191"/>
                      <a:pt x="29" y="200"/>
                      <a:pt x="21" y="207"/>
                    </a:cubicBezTo>
                    <a:cubicBezTo>
                      <a:pt x="16" y="212"/>
                      <a:pt x="9" y="216"/>
                      <a:pt x="4" y="221"/>
                    </a:cubicBezTo>
                    <a:cubicBezTo>
                      <a:pt x="1" y="221"/>
                      <a:pt x="1" y="221"/>
                      <a:pt x="1" y="221"/>
                    </a:cubicBezTo>
                    <a:cubicBezTo>
                      <a:pt x="2" y="224"/>
                      <a:pt x="2" y="228"/>
                      <a:pt x="2" y="238"/>
                    </a:cubicBezTo>
                    <a:cubicBezTo>
                      <a:pt x="0" y="262"/>
                      <a:pt x="5" y="268"/>
                      <a:pt x="18" y="275"/>
                    </a:cubicBezTo>
                    <a:cubicBezTo>
                      <a:pt x="31" y="281"/>
                      <a:pt x="32" y="276"/>
                      <a:pt x="42" y="285"/>
                    </a:cubicBezTo>
                    <a:cubicBezTo>
                      <a:pt x="52" y="293"/>
                      <a:pt x="49" y="293"/>
                      <a:pt x="57" y="312"/>
                    </a:cubicBezTo>
                    <a:cubicBezTo>
                      <a:pt x="65" y="331"/>
                      <a:pt x="62" y="331"/>
                      <a:pt x="73" y="338"/>
                    </a:cubicBezTo>
                    <a:cubicBezTo>
                      <a:pt x="84" y="344"/>
                      <a:pt x="83" y="359"/>
                      <a:pt x="97" y="356"/>
                    </a:cubicBezTo>
                    <a:cubicBezTo>
                      <a:pt x="112" y="353"/>
                      <a:pt x="117" y="361"/>
                      <a:pt x="128" y="356"/>
                    </a:cubicBezTo>
                    <a:cubicBezTo>
                      <a:pt x="139" y="351"/>
                      <a:pt x="151" y="353"/>
                      <a:pt x="162" y="354"/>
                    </a:cubicBezTo>
                    <a:cubicBezTo>
                      <a:pt x="173" y="356"/>
                      <a:pt x="188" y="349"/>
                      <a:pt x="194" y="361"/>
                    </a:cubicBezTo>
                    <a:cubicBezTo>
                      <a:pt x="201" y="372"/>
                      <a:pt x="196" y="383"/>
                      <a:pt x="209" y="377"/>
                    </a:cubicBezTo>
                    <a:cubicBezTo>
                      <a:pt x="222" y="370"/>
                      <a:pt x="230" y="361"/>
                      <a:pt x="236" y="378"/>
                    </a:cubicBezTo>
                    <a:cubicBezTo>
                      <a:pt x="236" y="378"/>
                      <a:pt x="201" y="391"/>
                      <a:pt x="195" y="386"/>
                    </a:cubicBezTo>
                    <a:cubicBezTo>
                      <a:pt x="188" y="381"/>
                      <a:pt x="183" y="386"/>
                      <a:pt x="173" y="376"/>
                    </a:cubicBezTo>
                    <a:cubicBezTo>
                      <a:pt x="164" y="367"/>
                      <a:pt x="161" y="373"/>
                      <a:pt x="154" y="371"/>
                    </a:cubicBezTo>
                    <a:cubicBezTo>
                      <a:pt x="147" y="369"/>
                      <a:pt x="126" y="360"/>
                      <a:pt x="121" y="358"/>
                    </a:cubicBezTo>
                    <a:cubicBezTo>
                      <a:pt x="116" y="356"/>
                      <a:pt x="114" y="364"/>
                      <a:pt x="110" y="361"/>
                    </a:cubicBezTo>
                    <a:cubicBezTo>
                      <a:pt x="106" y="358"/>
                      <a:pt x="106" y="360"/>
                      <a:pt x="99" y="363"/>
                    </a:cubicBezTo>
                    <a:cubicBezTo>
                      <a:pt x="93" y="366"/>
                      <a:pt x="93" y="370"/>
                      <a:pt x="88" y="369"/>
                    </a:cubicBezTo>
                    <a:cubicBezTo>
                      <a:pt x="83" y="368"/>
                      <a:pt x="73" y="396"/>
                      <a:pt x="71" y="407"/>
                    </a:cubicBezTo>
                    <a:cubicBezTo>
                      <a:pt x="69" y="417"/>
                      <a:pt x="78" y="410"/>
                      <a:pt x="85" y="414"/>
                    </a:cubicBezTo>
                    <a:cubicBezTo>
                      <a:pt x="92" y="418"/>
                      <a:pt x="99" y="427"/>
                      <a:pt x="111" y="429"/>
                    </a:cubicBezTo>
                    <a:cubicBezTo>
                      <a:pt x="123" y="431"/>
                      <a:pt x="118" y="445"/>
                      <a:pt x="117" y="450"/>
                    </a:cubicBezTo>
                    <a:cubicBezTo>
                      <a:pt x="116" y="455"/>
                      <a:pt x="113" y="465"/>
                      <a:pt x="112" y="479"/>
                    </a:cubicBezTo>
                    <a:cubicBezTo>
                      <a:pt x="111" y="492"/>
                      <a:pt x="121" y="503"/>
                      <a:pt x="126" y="505"/>
                    </a:cubicBezTo>
                    <a:cubicBezTo>
                      <a:pt x="131" y="507"/>
                      <a:pt x="131" y="482"/>
                      <a:pt x="133" y="477"/>
                    </a:cubicBezTo>
                    <a:cubicBezTo>
                      <a:pt x="135" y="471"/>
                      <a:pt x="147" y="487"/>
                      <a:pt x="154" y="489"/>
                    </a:cubicBezTo>
                    <a:cubicBezTo>
                      <a:pt x="161" y="491"/>
                      <a:pt x="160" y="502"/>
                      <a:pt x="160" y="509"/>
                    </a:cubicBezTo>
                    <a:cubicBezTo>
                      <a:pt x="160" y="515"/>
                      <a:pt x="165" y="537"/>
                      <a:pt x="175" y="544"/>
                    </a:cubicBezTo>
                    <a:cubicBezTo>
                      <a:pt x="185" y="550"/>
                      <a:pt x="180" y="529"/>
                      <a:pt x="176" y="512"/>
                    </a:cubicBezTo>
                    <a:cubicBezTo>
                      <a:pt x="172" y="494"/>
                      <a:pt x="182" y="503"/>
                      <a:pt x="189" y="500"/>
                    </a:cubicBezTo>
                    <a:cubicBezTo>
                      <a:pt x="196" y="497"/>
                      <a:pt x="193" y="504"/>
                      <a:pt x="197" y="507"/>
                    </a:cubicBezTo>
                    <a:cubicBezTo>
                      <a:pt x="200" y="510"/>
                      <a:pt x="204" y="521"/>
                      <a:pt x="215" y="525"/>
                    </a:cubicBezTo>
                    <a:cubicBezTo>
                      <a:pt x="226" y="529"/>
                      <a:pt x="222" y="523"/>
                      <a:pt x="224" y="507"/>
                    </a:cubicBezTo>
                    <a:cubicBezTo>
                      <a:pt x="226" y="490"/>
                      <a:pt x="221" y="495"/>
                      <a:pt x="217" y="477"/>
                    </a:cubicBezTo>
                    <a:cubicBezTo>
                      <a:pt x="213" y="458"/>
                      <a:pt x="214" y="462"/>
                      <a:pt x="209" y="450"/>
                    </a:cubicBezTo>
                    <a:cubicBezTo>
                      <a:pt x="204" y="439"/>
                      <a:pt x="209" y="438"/>
                      <a:pt x="216" y="439"/>
                    </a:cubicBezTo>
                    <a:cubicBezTo>
                      <a:pt x="223" y="440"/>
                      <a:pt x="221" y="448"/>
                      <a:pt x="224" y="452"/>
                    </a:cubicBezTo>
                    <a:cubicBezTo>
                      <a:pt x="227" y="456"/>
                      <a:pt x="236" y="448"/>
                      <a:pt x="240" y="443"/>
                    </a:cubicBezTo>
                    <a:cubicBezTo>
                      <a:pt x="244" y="437"/>
                      <a:pt x="240" y="418"/>
                      <a:pt x="233" y="420"/>
                    </a:cubicBezTo>
                    <a:cubicBezTo>
                      <a:pt x="227" y="422"/>
                      <a:pt x="225" y="405"/>
                      <a:pt x="225" y="398"/>
                    </a:cubicBezTo>
                    <a:cubicBezTo>
                      <a:pt x="225" y="391"/>
                      <a:pt x="235" y="394"/>
                      <a:pt x="239" y="394"/>
                    </a:cubicBezTo>
                    <a:cubicBezTo>
                      <a:pt x="249" y="390"/>
                      <a:pt x="249" y="390"/>
                      <a:pt x="249" y="390"/>
                    </a:cubicBezTo>
                    <a:cubicBezTo>
                      <a:pt x="249" y="390"/>
                      <a:pt x="262" y="408"/>
                      <a:pt x="274" y="409"/>
                    </a:cubicBezTo>
                    <a:cubicBezTo>
                      <a:pt x="285" y="411"/>
                      <a:pt x="283" y="414"/>
                      <a:pt x="295" y="419"/>
                    </a:cubicBezTo>
                    <a:cubicBezTo>
                      <a:pt x="306" y="424"/>
                      <a:pt x="311" y="416"/>
                      <a:pt x="311" y="416"/>
                    </a:cubicBezTo>
                    <a:cubicBezTo>
                      <a:pt x="311" y="416"/>
                      <a:pt x="287" y="395"/>
                      <a:pt x="283" y="387"/>
                    </a:cubicBezTo>
                    <a:cubicBezTo>
                      <a:pt x="280" y="378"/>
                      <a:pt x="274" y="369"/>
                      <a:pt x="275" y="362"/>
                    </a:cubicBezTo>
                    <a:cubicBezTo>
                      <a:pt x="277" y="356"/>
                      <a:pt x="295" y="361"/>
                      <a:pt x="262" y="340"/>
                    </a:cubicBezTo>
                    <a:cubicBezTo>
                      <a:pt x="230" y="319"/>
                      <a:pt x="220" y="314"/>
                      <a:pt x="215" y="315"/>
                    </a:cubicBezTo>
                    <a:cubicBezTo>
                      <a:pt x="211" y="317"/>
                      <a:pt x="202" y="314"/>
                      <a:pt x="202" y="314"/>
                    </a:cubicBezTo>
                    <a:cubicBezTo>
                      <a:pt x="202" y="314"/>
                      <a:pt x="188" y="309"/>
                      <a:pt x="189" y="304"/>
                    </a:cubicBezTo>
                    <a:cubicBezTo>
                      <a:pt x="191" y="299"/>
                      <a:pt x="199" y="296"/>
                      <a:pt x="212" y="299"/>
                    </a:cubicBezTo>
                    <a:cubicBezTo>
                      <a:pt x="225" y="302"/>
                      <a:pt x="232" y="310"/>
                      <a:pt x="238" y="314"/>
                    </a:cubicBezTo>
                    <a:cubicBezTo>
                      <a:pt x="245" y="317"/>
                      <a:pt x="251" y="325"/>
                      <a:pt x="262" y="328"/>
                    </a:cubicBezTo>
                    <a:cubicBezTo>
                      <a:pt x="274" y="331"/>
                      <a:pt x="279" y="338"/>
                      <a:pt x="283" y="348"/>
                    </a:cubicBezTo>
                    <a:cubicBezTo>
                      <a:pt x="288" y="357"/>
                      <a:pt x="288" y="372"/>
                      <a:pt x="301" y="378"/>
                    </a:cubicBezTo>
                    <a:cubicBezTo>
                      <a:pt x="314" y="385"/>
                      <a:pt x="311" y="388"/>
                      <a:pt x="319" y="385"/>
                    </a:cubicBezTo>
                    <a:cubicBezTo>
                      <a:pt x="327" y="382"/>
                      <a:pt x="334" y="393"/>
                      <a:pt x="335" y="383"/>
                    </a:cubicBezTo>
                    <a:cubicBezTo>
                      <a:pt x="337" y="374"/>
                      <a:pt x="356" y="356"/>
                      <a:pt x="332" y="357"/>
                    </a:cubicBezTo>
                    <a:cubicBezTo>
                      <a:pt x="308" y="359"/>
                      <a:pt x="306" y="361"/>
                      <a:pt x="303" y="348"/>
                    </a:cubicBezTo>
                    <a:cubicBezTo>
                      <a:pt x="300" y="335"/>
                      <a:pt x="300" y="327"/>
                      <a:pt x="295" y="323"/>
                    </a:cubicBezTo>
                    <a:cubicBezTo>
                      <a:pt x="290" y="320"/>
                      <a:pt x="296" y="320"/>
                      <a:pt x="283" y="317"/>
                    </a:cubicBezTo>
                    <a:cubicBezTo>
                      <a:pt x="270" y="314"/>
                      <a:pt x="253" y="320"/>
                      <a:pt x="246" y="297"/>
                    </a:cubicBezTo>
                    <a:cubicBezTo>
                      <a:pt x="240" y="275"/>
                      <a:pt x="230" y="293"/>
                      <a:pt x="219" y="275"/>
                    </a:cubicBezTo>
                    <a:cubicBezTo>
                      <a:pt x="207" y="257"/>
                      <a:pt x="204" y="236"/>
                      <a:pt x="223" y="255"/>
                    </a:cubicBezTo>
                    <a:cubicBezTo>
                      <a:pt x="243" y="275"/>
                      <a:pt x="253" y="285"/>
                      <a:pt x="246" y="265"/>
                    </a:cubicBezTo>
                    <a:cubicBezTo>
                      <a:pt x="240" y="246"/>
                      <a:pt x="222" y="228"/>
                      <a:pt x="211" y="226"/>
                    </a:cubicBezTo>
                    <a:cubicBezTo>
                      <a:pt x="199" y="225"/>
                      <a:pt x="204" y="217"/>
                      <a:pt x="198" y="202"/>
                    </a:cubicBezTo>
                    <a:cubicBezTo>
                      <a:pt x="191" y="187"/>
                      <a:pt x="172" y="184"/>
                      <a:pt x="180" y="166"/>
                    </a:cubicBezTo>
                    <a:cubicBezTo>
                      <a:pt x="188" y="148"/>
                      <a:pt x="178" y="129"/>
                      <a:pt x="196" y="132"/>
                    </a:cubicBezTo>
                    <a:cubicBezTo>
                      <a:pt x="214" y="136"/>
                      <a:pt x="219" y="124"/>
                      <a:pt x="220" y="147"/>
                    </a:cubicBezTo>
                    <a:cubicBezTo>
                      <a:pt x="222" y="170"/>
                      <a:pt x="227" y="171"/>
                      <a:pt x="236" y="176"/>
                    </a:cubicBezTo>
                    <a:cubicBezTo>
                      <a:pt x="246" y="181"/>
                      <a:pt x="223" y="202"/>
                      <a:pt x="241" y="208"/>
                    </a:cubicBezTo>
                    <a:cubicBezTo>
                      <a:pt x="259" y="215"/>
                      <a:pt x="264" y="217"/>
                      <a:pt x="266" y="210"/>
                    </a:cubicBezTo>
                    <a:cubicBezTo>
                      <a:pt x="267" y="204"/>
                      <a:pt x="257" y="187"/>
                      <a:pt x="257" y="178"/>
                    </a:cubicBezTo>
                    <a:cubicBezTo>
                      <a:pt x="257" y="168"/>
                      <a:pt x="269" y="200"/>
                      <a:pt x="279" y="194"/>
                    </a:cubicBezTo>
                    <a:cubicBezTo>
                      <a:pt x="288" y="187"/>
                      <a:pt x="283" y="171"/>
                      <a:pt x="275" y="171"/>
                    </a:cubicBezTo>
                    <a:cubicBezTo>
                      <a:pt x="267" y="171"/>
                      <a:pt x="262" y="161"/>
                      <a:pt x="270" y="161"/>
                    </a:cubicBezTo>
                    <a:cubicBezTo>
                      <a:pt x="279" y="161"/>
                      <a:pt x="279" y="157"/>
                      <a:pt x="290" y="170"/>
                    </a:cubicBezTo>
                    <a:cubicBezTo>
                      <a:pt x="301" y="182"/>
                      <a:pt x="308" y="194"/>
                      <a:pt x="313" y="182"/>
                    </a:cubicBezTo>
                    <a:cubicBezTo>
                      <a:pt x="317" y="171"/>
                      <a:pt x="313" y="155"/>
                      <a:pt x="304" y="153"/>
                    </a:cubicBezTo>
                    <a:cubicBezTo>
                      <a:pt x="296" y="152"/>
                      <a:pt x="287" y="147"/>
                      <a:pt x="282" y="139"/>
                    </a:cubicBezTo>
                    <a:cubicBezTo>
                      <a:pt x="277" y="131"/>
                      <a:pt x="259" y="124"/>
                      <a:pt x="275" y="123"/>
                    </a:cubicBezTo>
                    <a:cubicBezTo>
                      <a:pt x="291" y="121"/>
                      <a:pt x="290" y="114"/>
                      <a:pt x="300" y="121"/>
                    </a:cubicBezTo>
                    <a:cubicBezTo>
                      <a:pt x="309" y="127"/>
                      <a:pt x="316" y="118"/>
                      <a:pt x="316" y="118"/>
                    </a:cubicBezTo>
                    <a:cubicBezTo>
                      <a:pt x="316" y="118"/>
                      <a:pt x="322" y="106"/>
                      <a:pt x="337" y="111"/>
                    </a:cubicBezTo>
                    <a:cubicBezTo>
                      <a:pt x="351" y="116"/>
                      <a:pt x="343" y="124"/>
                      <a:pt x="359" y="111"/>
                    </a:cubicBezTo>
                    <a:cubicBezTo>
                      <a:pt x="376" y="98"/>
                      <a:pt x="403" y="100"/>
                      <a:pt x="408" y="103"/>
                    </a:cubicBezTo>
                    <a:cubicBezTo>
                      <a:pt x="413" y="106"/>
                      <a:pt x="400" y="111"/>
                      <a:pt x="418" y="111"/>
                    </a:cubicBezTo>
                    <a:cubicBezTo>
                      <a:pt x="436" y="111"/>
                      <a:pt x="413" y="85"/>
                      <a:pt x="436" y="111"/>
                    </a:cubicBezTo>
                    <a:cubicBezTo>
                      <a:pt x="446" y="119"/>
                      <a:pt x="446" y="119"/>
                      <a:pt x="446" y="119"/>
                    </a:cubicBezTo>
                    <a:cubicBezTo>
                      <a:pt x="455" y="99"/>
                      <a:pt x="469" y="85"/>
                      <a:pt x="477" y="63"/>
                    </a:cubicBezTo>
                    <a:cubicBezTo>
                      <a:pt x="482" y="51"/>
                      <a:pt x="484" y="42"/>
                      <a:pt x="481" y="30"/>
                    </a:cubicBezTo>
                    <a:cubicBezTo>
                      <a:pt x="479" y="22"/>
                      <a:pt x="470" y="7"/>
                      <a:pt x="473" y="0"/>
                    </a:cubicBezTo>
                    <a:cubicBezTo>
                      <a:pt x="472" y="1"/>
                      <a:pt x="472" y="1"/>
                      <a:pt x="472" y="1"/>
                    </a:cubicBezTo>
                    <a:cubicBezTo>
                      <a:pt x="453" y="13"/>
                      <a:pt x="435" y="35"/>
                      <a:pt x="420" y="49"/>
                    </a:cubicBezTo>
                    <a:cubicBezTo>
                      <a:pt x="402" y="65"/>
                      <a:pt x="403" y="66"/>
                      <a:pt x="381" y="64"/>
                    </a:cubicBezTo>
                    <a:cubicBezTo>
                      <a:pt x="365" y="63"/>
                      <a:pt x="343" y="67"/>
                      <a:pt x="328" y="59"/>
                    </a:cubicBezTo>
                    <a:cubicBezTo>
                      <a:pt x="317" y="53"/>
                      <a:pt x="313" y="43"/>
                      <a:pt x="299" y="40"/>
                    </a:cubicBezTo>
                    <a:cubicBezTo>
                      <a:pt x="277" y="36"/>
                      <a:pt x="244" y="58"/>
                      <a:pt x="224" y="52"/>
                    </a:cubicBezTo>
                    <a:cubicBezTo>
                      <a:pt x="221" y="48"/>
                      <a:pt x="221" y="48"/>
                      <a:pt x="221" y="48"/>
                    </a:cubicBezTo>
                    <a:cubicBezTo>
                      <a:pt x="214" y="61"/>
                      <a:pt x="203" y="68"/>
                      <a:pt x="192" y="73"/>
                    </a:cubicBezTo>
                    <a:cubicBezTo>
                      <a:pt x="182" y="78"/>
                      <a:pt x="172" y="84"/>
                      <a:pt x="161" y="86"/>
                    </a:cubicBezTo>
                    <a:cubicBezTo>
                      <a:pt x="154" y="87"/>
                      <a:pt x="144" y="84"/>
                      <a:pt x="139" y="85"/>
                    </a:cubicBezTo>
                    <a:cubicBezTo>
                      <a:pt x="125" y="89"/>
                      <a:pt x="122" y="105"/>
                      <a:pt x="115" y="116"/>
                    </a:cubicBezTo>
                    <a:cubicBezTo>
                      <a:pt x="93" y="101"/>
                      <a:pt x="69" y="107"/>
                      <a:pt x="45" y="115"/>
                    </a:cubicBezTo>
                  </a:path>
                </a:pathLst>
              </a:custGeom>
              <a:grpFill/>
              <a:ln w="4763" cap="flat">
                <a:solidFill>
                  <a:schemeClr val="bg1"/>
                </a:solidFill>
                <a:prstDash val="solid"/>
                <a:miter lim="800000"/>
                <a:headEnd/>
                <a:tailEnd/>
              </a:ln>
            </p:spPr>
            <p:txBody>
              <a:bodyPr/>
              <a:lstStyle/>
              <a:p>
                <a:endParaRPr lang="fr-FR"/>
              </a:p>
            </p:txBody>
          </p:sp>
          <p:sp>
            <p:nvSpPr>
              <p:cNvPr id="108" name="Freeform 237">
                <a:extLst>
                  <a:ext uri="{FF2B5EF4-FFF2-40B4-BE49-F238E27FC236}">
                    <a16:creationId xmlns:a16="http://schemas.microsoft.com/office/drawing/2014/main" id="{1ABC5714-42E6-7150-6E05-80096CA7E158}"/>
                  </a:ext>
                </a:extLst>
              </p:cNvPr>
              <p:cNvSpPr>
                <a:spLocks/>
              </p:cNvSpPr>
              <p:nvPr/>
            </p:nvSpPr>
            <p:spPr bwMode="auto">
              <a:xfrm>
                <a:off x="2559016" y="5208588"/>
                <a:ext cx="750888" cy="531812"/>
              </a:xfrm>
              <a:custGeom>
                <a:avLst/>
                <a:gdLst>
                  <a:gd name="T0" fmla="*/ 708 w 709"/>
                  <a:gd name="T1" fmla="*/ 335 h 502"/>
                  <a:gd name="T2" fmla="*/ 699 w 709"/>
                  <a:gd name="T3" fmla="*/ 321 h 502"/>
                  <a:gd name="T4" fmla="*/ 657 w 709"/>
                  <a:gd name="T5" fmla="*/ 320 h 502"/>
                  <a:gd name="T6" fmla="*/ 613 w 709"/>
                  <a:gd name="T7" fmla="*/ 325 h 502"/>
                  <a:gd name="T8" fmla="*/ 586 w 709"/>
                  <a:gd name="T9" fmla="*/ 297 h 502"/>
                  <a:gd name="T10" fmla="*/ 599 w 709"/>
                  <a:gd name="T11" fmla="*/ 252 h 502"/>
                  <a:gd name="T12" fmla="*/ 587 w 709"/>
                  <a:gd name="T13" fmla="*/ 181 h 502"/>
                  <a:gd name="T14" fmla="*/ 588 w 709"/>
                  <a:gd name="T15" fmla="*/ 134 h 502"/>
                  <a:gd name="T16" fmla="*/ 539 w 709"/>
                  <a:gd name="T17" fmla="*/ 89 h 502"/>
                  <a:gd name="T18" fmla="*/ 506 w 709"/>
                  <a:gd name="T19" fmla="*/ 32 h 502"/>
                  <a:gd name="T20" fmla="*/ 501 w 709"/>
                  <a:gd name="T21" fmla="*/ 8 h 502"/>
                  <a:gd name="T22" fmla="*/ 467 w 709"/>
                  <a:gd name="T23" fmla="*/ 4 h 502"/>
                  <a:gd name="T24" fmla="*/ 440 w 709"/>
                  <a:gd name="T25" fmla="*/ 29 h 502"/>
                  <a:gd name="T26" fmla="*/ 427 w 709"/>
                  <a:gd name="T27" fmla="*/ 34 h 502"/>
                  <a:gd name="T28" fmla="*/ 361 w 709"/>
                  <a:gd name="T29" fmla="*/ 52 h 502"/>
                  <a:gd name="T30" fmla="*/ 320 w 709"/>
                  <a:gd name="T31" fmla="*/ 48 h 502"/>
                  <a:gd name="T32" fmla="*/ 249 w 709"/>
                  <a:gd name="T33" fmla="*/ 28 h 502"/>
                  <a:gd name="T34" fmla="*/ 217 w 709"/>
                  <a:gd name="T35" fmla="*/ 35 h 502"/>
                  <a:gd name="T36" fmla="*/ 199 w 709"/>
                  <a:gd name="T37" fmla="*/ 60 h 502"/>
                  <a:gd name="T38" fmla="*/ 149 w 709"/>
                  <a:gd name="T39" fmla="*/ 76 h 502"/>
                  <a:gd name="T40" fmla="*/ 102 w 709"/>
                  <a:gd name="T41" fmla="*/ 154 h 502"/>
                  <a:gd name="T42" fmla="*/ 72 w 709"/>
                  <a:gd name="T43" fmla="*/ 217 h 502"/>
                  <a:gd name="T44" fmla="*/ 28 w 709"/>
                  <a:gd name="T45" fmla="*/ 227 h 502"/>
                  <a:gd name="T46" fmla="*/ 0 w 709"/>
                  <a:gd name="T47" fmla="*/ 230 h 502"/>
                  <a:gd name="T48" fmla="*/ 0 w 709"/>
                  <a:gd name="T49" fmla="*/ 231 h 502"/>
                  <a:gd name="T50" fmla="*/ 5 w 709"/>
                  <a:gd name="T51" fmla="*/ 236 h 502"/>
                  <a:gd name="T52" fmla="*/ 32 w 709"/>
                  <a:gd name="T53" fmla="*/ 289 h 502"/>
                  <a:gd name="T54" fmla="*/ 56 w 709"/>
                  <a:gd name="T55" fmla="*/ 331 h 502"/>
                  <a:gd name="T56" fmla="*/ 99 w 709"/>
                  <a:gd name="T57" fmla="*/ 341 h 502"/>
                  <a:gd name="T58" fmla="*/ 90 w 709"/>
                  <a:gd name="T59" fmla="*/ 372 h 502"/>
                  <a:gd name="T60" fmla="*/ 143 w 709"/>
                  <a:gd name="T61" fmla="*/ 396 h 502"/>
                  <a:gd name="T62" fmla="*/ 175 w 709"/>
                  <a:gd name="T63" fmla="*/ 411 h 502"/>
                  <a:gd name="T64" fmla="*/ 192 w 709"/>
                  <a:gd name="T65" fmla="*/ 434 h 502"/>
                  <a:gd name="T66" fmla="*/ 179 w 709"/>
                  <a:gd name="T67" fmla="*/ 455 h 502"/>
                  <a:gd name="T68" fmla="*/ 180 w 709"/>
                  <a:gd name="T69" fmla="*/ 455 h 502"/>
                  <a:gd name="T70" fmla="*/ 234 w 709"/>
                  <a:gd name="T71" fmla="*/ 471 h 502"/>
                  <a:gd name="T72" fmla="*/ 291 w 709"/>
                  <a:gd name="T73" fmla="*/ 482 h 502"/>
                  <a:gd name="T74" fmla="*/ 351 w 709"/>
                  <a:gd name="T75" fmla="*/ 490 h 502"/>
                  <a:gd name="T76" fmla="*/ 375 w 709"/>
                  <a:gd name="T77" fmla="*/ 486 h 502"/>
                  <a:gd name="T78" fmla="*/ 396 w 709"/>
                  <a:gd name="T79" fmla="*/ 496 h 502"/>
                  <a:gd name="T80" fmla="*/ 427 w 709"/>
                  <a:gd name="T81" fmla="*/ 475 h 502"/>
                  <a:gd name="T82" fmla="*/ 458 w 709"/>
                  <a:gd name="T83" fmla="*/ 464 h 502"/>
                  <a:gd name="T84" fmla="*/ 525 w 709"/>
                  <a:gd name="T85" fmla="*/ 445 h 502"/>
                  <a:gd name="T86" fmla="*/ 564 w 709"/>
                  <a:gd name="T87" fmla="*/ 464 h 502"/>
                  <a:gd name="T88" fmla="*/ 603 w 709"/>
                  <a:gd name="T89" fmla="*/ 479 h 502"/>
                  <a:gd name="T90" fmla="*/ 633 w 709"/>
                  <a:gd name="T91" fmla="*/ 502 h 502"/>
                  <a:gd name="T92" fmla="*/ 634 w 709"/>
                  <a:gd name="T93" fmla="*/ 502 h 502"/>
                  <a:gd name="T94" fmla="*/ 638 w 709"/>
                  <a:gd name="T95" fmla="*/ 444 h 502"/>
                  <a:gd name="T96" fmla="*/ 635 w 709"/>
                  <a:gd name="T97" fmla="*/ 407 h 502"/>
                  <a:gd name="T98" fmla="*/ 653 w 709"/>
                  <a:gd name="T99" fmla="*/ 392 h 502"/>
                  <a:gd name="T100" fmla="*/ 638 w 709"/>
                  <a:gd name="T101" fmla="*/ 368 h 502"/>
                  <a:gd name="T102" fmla="*/ 675 w 709"/>
                  <a:gd name="T103" fmla="*/ 376 h 502"/>
                  <a:gd name="T104" fmla="*/ 688 w 709"/>
                  <a:gd name="T105" fmla="*/ 387 h 502"/>
                  <a:gd name="T106" fmla="*/ 709 w 709"/>
                  <a:gd name="T107" fmla="*/ 336 h 502"/>
                  <a:gd name="T108" fmla="*/ 708 w 709"/>
                  <a:gd name="T109" fmla="*/ 33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9" h="502">
                    <a:moveTo>
                      <a:pt x="708" y="335"/>
                    </a:moveTo>
                    <a:cubicBezTo>
                      <a:pt x="704" y="331"/>
                      <a:pt x="700" y="327"/>
                      <a:pt x="699" y="321"/>
                    </a:cubicBezTo>
                    <a:cubicBezTo>
                      <a:pt x="684" y="316"/>
                      <a:pt x="672" y="319"/>
                      <a:pt x="657" y="320"/>
                    </a:cubicBezTo>
                    <a:cubicBezTo>
                      <a:pt x="644" y="320"/>
                      <a:pt x="623" y="315"/>
                      <a:pt x="613" y="325"/>
                    </a:cubicBezTo>
                    <a:cubicBezTo>
                      <a:pt x="605" y="319"/>
                      <a:pt x="588" y="304"/>
                      <a:pt x="586" y="297"/>
                    </a:cubicBezTo>
                    <a:cubicBezTo>
                      <a:pt x="583" y="285"/>
                      <a:pt x="598" y="264"/>
                      <a:pt x="599" y="252"/>
                    </a:cubicBezTo>
                    <a:cubicBezTo>
                      <a:pt x="600" y="228"/>
                      <a:pt x="589" y="205"/>
                      <a:pt x="587" y="181"/>
                    </a:cubicBezTo>
                    <a:cubicBezTo>
                      <a:pt x="587" y="166"/>
                      <a:pt x="594" y="148"/>
                      <a:pt x="588" y="134"/>
                    </a:cubicBezTo>
                    <a:cubicBezTo>
                      <a:pt x="578" y="115"/>
                      <a:pt x="556" y="101"/>
                      <a:pt x="539" y="89"/>
                    </a:cubicBezTo>
                    <a:cubicBezTo>
                      <a:pt x="520" y="76"/>
                      <a:pt x="511" y="55"/>
                      <a:pt x="506" y="32"/>
                    </a:cubicBezTo>
                    <a:cubicBezTo>
                      <a:pt x="504" y="26"/>
                      <a:pt x="506" y="14"/>
                      <a:pt x="501" y="8"/>
                    </a:cubicBezTo>
                    <a:cubicBezTo>
                      <a:pt x="495" y="0"/>
                      <a:pt x="476" y="4"/>
                      <a:pt x="467" y="4"/>
                    </a:cubicBezTo>
                    <a:cubicBezTo>
                      <a:pt x="443" y="4"/>
                      <a:pt x="445" y="6"/>
                      <a:pt x="440" y="29"/>
                    </a:cubicBezTo>
                    <a:cubicBezTo>
                      <a:pt x="436" y="30"/>
                      <a:pt x="432" y="32"/>
                      <a:pt x="427" y="34"/>
                    </a:cubicBezTo>
                    <a:cubicBezTo>
                      <a:pt x="404" y="43"/>
                      <a:pt x="385" y="60"/>
                      <a:pt x="361" y="52"/>
                    </a:cubicBezTo>
                    <a:cubicBezTo>
                      <a:pt x="346" y="47"/>
                      <a:pt x="335" y="52"/>
                      <a:pt x="320" y="48"/>
                    </a:cubicBezTo>
                    <a:cubicBezTo>
                      <a:pt x="297" y="41"/>
                      <a:pt x="275" y="28"/>
                      <a:pt x="249" y="28"/>
                    </a:cubicBezTo>
                    <a:cubicBezTo>
                      <a:pt x="239" y="28"/>
                      <a:pt x="226" y="30"/>
                      <a:pt x="217" y="35"/>
                    </a:cubicBezTo>
                    <a:cubicBezTo>
                      <a:pt x="206" y="42"/>
                      <a:pt x="206" y="51"/>
                      <a:pt x="199" y="60"/>
                    </a:cubicBezTo>
                    <a:cubicBezTo>
                      <a:pt x="187" y="74"/>
                      <a:pt x="164" y="64"/>
                      <a:pt x="149" y="76"/>
                    </a:cubicBezTo>
                    <a:cubicBezTo>
                      <a:pt x="127" y="95"/>
                      <a:pt x="114" y="129"/>
                      <a:pt x="102" y="154"/>
                    </a:cubicBezTo>
                    <a:cubicBezTo>
                      <a:pt x="93" y="172"/>
                      <a:pt x="89" y="209"/>
                      <a:pt x="72" y="217"/>
                    </a:cubicBezTo>
                    <a:cubicBezTo>
                      <a:pt x="60" y="222"/>
                      <a:pt x="41" y="223"/>
                      <a:pt x="28" y="227"/>
                    </a:cubicBezTo>
                    <a:cubicBezTo>
                      <a:pt x="18" y="230"/>
                      <a:pt x="10" y="230"/>
                      <a:pt x="0" y="230"/>
                    </a:cubicBezTo>
                    <a:cubicBezTo>
                      <a:pt x="0" y="231"/>
                      <a:pt x="0" y="231"/>
                      <a:pt x="0" y="231"/>
                    </a:cubicBezTo>
                    <a:cubicBezTo>
                      <a:pt x="2" y="232"/>
                      <a:pt x="3" y="234"/>
                      <a:pt x="5" y="236"/>
                    </a:cubicBezTo>
                    <a:cubicBezTo>
                      <a:pt x="16" y="250"/>
                      <a:pt x="24" y="273"/>
                      <a:pt x="32" y="289"/>
                    </a:cubicBezTo>
                    <a:cubicBezTo>
                      <a:pt x="40" y="303"/>
                      <a:pt x="48" y="317"/>
                      <a:pt x="56" y="331"/>
                    </a:cubicBezTo>
                    <a:cubicBezTo>
                      <a:pt x="72" y="326"/>
                      <a:pt x="84" y="337"/>
                      <a:pt x="99" y="341"/>
                    </a:cubicBezTo>
                    <a:cubicBezTo>
                      <a:pt x="98" y="351"/>
                      <a:pt x="92" y="362"/>
                      <a:pt x="90" y="372"/>
                    </a:cubicBezTo>
                    <a:cubicBezTo>
                      <a:pt x="109" y="374"/>
                      <a:pt x="126" y="387"/>
                      <a:pt x="143" y="396"/>
                    </a:cubicBezTo>
                    <a:cubicBezTo>
                      <a:pt x="153" y="402"/>
                      <a:pt x="165" y="405"/>
                      <a:pt x="175" y="411"/>
                    </a:cubicBezTo>
                    <a:cubicBezTo>
                      <a:pt x="183" y="417"/>
                      <a:pt x="187" y="425"/>
                      <a:pt x="192" y="434"/>
                    </a:cubicBezTo>
                    <a:cubicBezTo>
                      <a:pt x="188" y="441"/>
                      <a:pt x="183" y="448"/>
                      <a:pt x="179" y="455"/>
                    </a:cubicBezTo>
                    <a:cubicBezTo>
                      <a:pt x="180" y="455"/>
                      <a:pt x="180" y="455"/>
                      <a:pt x="180" y="455"/>
                    </a:cubicBezTo>
                    <a:cubicBezTo>
                      <a:pt x="200" y="456"/>
                      <a:pt x="215" y="462"/>
                      <a:pt x="234" y="471"/>
                    </a:cubicBezTo>
                    <a:cubicBezTo>
                      <a:pt x="253" y="480"/>
                      <a:pt x="272" y="474"/>
                      <a:pt x="291" y="482"/>
                    </a:cubicBezTo>
                    <a:cubicBezTo>
                      <a:pt x="311" y="490"/>
                      <a:pt x="330" y="495"/>
                      <a:pt x="351" y="490"/>
                    </a:cubicBezTo>
                    <a:cubicBezTo>
                      <a:pt x="359" y="489"/>
                      <a:pt x="367" y="484"/>
                      <a:pt x="375" y="486"/>
                    </a:cubicBezTo>
                    <a:cubicBezTo>
                      <a:pt x="383" y="488"/>
                      <a:pt x="388" y="496"/>
                      <a:pt x="396" y="496"/>
                    </a:cubicBezTo>
                    <a:cubicBezTo>
                      <a:pt x="408" y="497"/>
                      <a:pt x="418" y="481"/>
                      <a:pt x="427" y="475"/>
                    </a:cubicBezTo>
                    <a:cubicBezTo>
                      <a:pt x="438" y="468"/>
                      <a:pt x="446" y="466"/>
                      <a:pt x="458" y="464"/>
                    </a:cubicBezTo>
                    <a:cubicBezTo>
                      <a:pt x="478" y="459"/>
                      <a:pt x="504" y="445"/>
                      <a:pt x="525" y="445"/>
                    </a:cubicBezTo>
                    <a:cubicBezTo>
                      <a:pt x="540" y="446"/>
                      <a:pt x="550" y="458"/>
                      <a:pt x="564" y="464"/>
                    </a:cubicBezTo>
                    <a:cubicBezTo>
                      <a:pt x="577" y="469"/>
                      <a:pt x="590" y="475"/>
                      <a:pt x="603" y="479"/>
                    </a:cubicBezTo>
                    <a:cubicBezTo>
                      <a:pt x="619" y="485"/>
                      <a:pt x="626" y="485"/>
                      <a:pt x="633" y="502"/>
                    </a:cubicBezTo>
                    <a:cubicBezTo>
                      <a:pt x="634" y="502"/>
                      <a:pt x="634" y="502"/>
                      <a:pt x="634" y="502"/>
                    </a:cubicBezTo>
                    <a:cubicBezTo>
                      <a:pt x="637" y="472"/>
                      <a:pt x="641" y="461"/>
                      <a:pt x="638" y="444"/>
                    </a:cubicBezTo>
                    <a:cubicBezTo>
                      <a:pt x="635" y="426"/>
                      <a:pt x="628" y="418"/>
                      <a:pt x="635" y="407"/>
                    </a:cubicBezTo>
                    <a:cubicBezTo>
                      <a:pt x="641" y="395"/>
                      <a:pt x="653" y="392"/>
                      <a:pt x="653" y="392"/>
                    </a:cubicBezTo>
                    <a:cubicBezTo>
                      <a:pt x="653" y="392"/>
                      <a:pt x="617" y="379"/>
                      <a:pt x="638" y="368"/>
                    </a:cubicBezTo>
                    <a:cubicBezTo>
                      <a:pt x="659" y="356"/>
                      <a:pt x="679" y="356"/>
                      <a:pt x="675" y="376"/>
                    </a:cubicBezTo>
                    <a:cubicBezTo>
                      <a:pt x="672" y="395"/>
                      <a:pt x="677" y="392"/>
                      <a:pt x="688" y="387"/>
                    </a:cubicBezTo>
                    <a:cubicBezTo>
                      <a:pt x="697" y="383"/>
                      <a:pt x="706" y="352"/>
                      <a:pt x="709" y="336"/>
                    </a:cubicBezTo>
                    <a:lnTo>
                      <a:pt x="708" y="335"/>
                    </a:lnTo>
                    <a:close/>
                  </a:path>
                </a:pathLst>
              </a:custGeom>
              <a:grpFill/>
              <a:ln w="4763" cap="flat">
                <a:solidFill>
                  <a:schemeClr val="bg1"/>
                </a:solidFill>
                <a:prstDash val="solid"/>
                <a:miter lim="800000"/>
                <a:headEnd/>
                <a:tailEnd/>
              </a:ln>
            </p:spPr>
            <p:txBody>
              <a:bodyPr/>
              <a:lstStyle/>
              <a:p>
                <a:endParaRPr lang="fr-FR"/>
              </a:p>
            </p:txBody>
          </p:sp>
          <p:sp>
            <p:nvSpPr>
              <p:cNvPr id="109" name="Freeform 238">
                <a:extLst>
                  <a:ext uri="{FF2B5EF4-FFF2-40B4-BE49-F238E27FC236}">
                    <a16:creationId xmlns:a16="http://schemas.microsoft.com/office/drawing/2014/main" id="{A65756B0-FD8D-2D15-B2D5-1D593246E81B}"/>
                  </a:ext>
                </a:extLst>
              </p:cNvPr>
              <p:cNvSpPr>
                <a:spLocks/>
              </p:cNvSpPr>
              <p:nvPr/>
            </p:nvSpPr>
            <p:spPr bwMode="auto">
              <a:xfrm>
                <a:off x="3076541" y="5178425"/>
                <a:ext cx="255588" cy="312738"/>
              </a:xfrm>
              <a:custGeom>
                <a:avLst/>
                <a:gdLst>
                  <a:gd name="T0" fmla="*/ 0 w 241"/>
                  <a:gd name="T1" fmla="*/ 31 h 295"/>
                  <a:gd name="T2" fmla="*/ 6 w 241"/>
                  <a:gd name="T3" fmla="*/ 14 h 295"/>
                  <a:gd name="T4" fmla="*/ 23 w 241"/>
                  <a:gd name="T5" fmla="*/ 8 h 295"/>
                  <a:gd name="T6" fmla="*/ 73 w 241"/>
                  <a:gd name="T7" fmla="*/ 13 h 295"/>
                  <a:gd name="T8" fmla="*/ 132 w 241"/>
                  <a:gd name="T9" fmla="*/ 33 h 295"/>
                  <a:gd name="T10" fmla="*/ 172 w 241"/>
                  <a:gd name="T11" fmla="*/ 55 h 295"/>
                  <a:gd name="T12" fmla="*/ 180 w 241"/>
                  <a:gd name="T13" fmla="*/ 87 h 295"/>
                  <a:gd name="T14" fmla="*/ 193 w 241"/>
                  <a:gd name="T15" fmla="*/ 120 h 295"/>
                  <a:gd name="T16" fmla="*/ 220 w 241"/>
                  <a:gd name="T17" fmla="*/ 163 h 295"/>
                  <a:gd name="T18" fmla="*/ 235 w 241"/>
                  <a:gd name="T19" fmla="*/ 192 h 295"/>
                  <a:gd name="T20" fmla="*/ 239 w 241"/>
                  <a:gd name="T21" fmla="*/ 229 h 295"/>
                  <a:gd name="T22" fmla="*/ 199 w 241"/>
                  <a:gd name="T23" fmla="*/ 226 h 295"/>
                  <a:gd name="T24" fmla="*/ 158 w 241"/>
                  <a:gd name="T25" fmla="*/ 236 h 295"/>
                  <a:gd name="T26" fmla="*/ 144 w 241"/>
                  <a:gd name="T27" fmla="*/ 283 h 295"/>
                  <a:gd name="T28" fmla="*/ 104 w 241"/>
                  <a:gd name="T29" fmla="*/ 295 h 295"/>
                  <a:gd name="T30" fmla="*/ 110 w 241"/>
                  <a:gd name="T31" fmla="*/ 280 h 295"/>
                  <a:gd name="T32" fmla="*/ 98 w 241"/>
                  <a:gd name="T33" fmla="*/ 209 h 295"/>
                  <a:gd name="T34" fmla="*/ 98 w 241"/>
                  <a:gd name="T35" fmla="*/ 162 h 295"/>
                  <a:gd name="T36" fmla="*/ 50 w 241"/>
                  <a:gd name="T37" fmla="*/ 117 h 295"/>
                  <a:gd name="T38" fmla="*/ 16 w 241"/>
                  <a:gd name="T39" fmla="*/ 60 h 295"/>
                  <a:gd name="T40" fmla="*/ 12 w 241"/>
                  <a:gd name="T41" fmla="*/ 36 h 295"/>
                  <a:gd name="T42" fmla="*/ 0 w 241"/>
                  <a:gd name="T43" fmla="*/ 3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5">
                    <a:moveTo>
                      <a:pt x="0" y="31"/>
                    </a:moveTo>
                    <a:cubicBezTo>
                      <a:pt x="3" y="29"/>
                      <a:pt x="2" y="18"/>
                      <a:pt x="6" y="14"/>
                    </a:cubicBezTo>
                    <a:cubicBezTo>
                      <a:pt x="11" y="8"/>
                      <a:pt x="16" y="9"/>
                      <a:pt x="23" y="8"/>
                    </a:cubicBezTo>
                    <a:cubicBezTo>
                      <a:pt x="48" y="2"/>
                      <a:pt x="51" y="0"/>
                      <a:pt x="73" y="13"/>
                    </a:cubicBezTo>
                    <a:cubicBezTo>
                      <a:pt x="92" y="23"/>
                      <a:pt x="113" y="26"/>
                      <a:pt x="132" y="33"/>
                    </a:cubicBezTo>
                    <a:cubicBezTo>
                      <a:pt x="146" y="38"/>
                      <a:pt x="166" y="44"/>
                      <a:pt x="172" y="55"/>
                    </a:cubicBezTo>
                    <a:cubicBezTo>
                      <a:pt x="176" y="64"/>
                      <a:pt x="177" y="77"/>
                      <a:pt x="180" y="87"/>
                    </a:cubicBezTo>
                    <a:cubicBezTo>
                      <a:pt x="184" y="98"/>
                      <a:pt x="188" y="109"/>
                      <a:pt x="193" y="120"/>
                    </a:cubicBezTo>
                    <a:cubicBezTo>
                      <a:pt x="199" y="136"/>
                      <a:pt x="207" y="151"/>
                      <a:pt x="220" y="163"/>
                    </a:cubicBezTo>
                    <a:cubicBezTo>
                      <a:pt x="230" y="174"/>
                      <a:pt x="234" y="178"/>
                      <a:pt x="235" y="192"/>
                    </a:cubicBezTo>
                    <a:cubicBezTo>
                      <a:pt x="237" y="203"/>
                      <a:pt x="241" y="217"/>
                      <a:pt x="239" y="229"/>
                    </a:cubicBezTo>
                    <a:cubicBezTo>
                      <a:pt x="224" y="232"/>
                      <a:pt x="214" y="228"/>
                      <a:pt x="199" y="226"/>
                    </a:cubicBezTo>
                    <a:cubicBezTo>
                      <a:pt x="182" y="225"/>
                      <a:pt x="166" y="222"/>
                      <a:pt x="158" y="236"/>
                    </a:cubicBezTo>
                    <a:cubicBezTo>
                      <a:pt x="151" y="248"/>
                      <a:pt x="154" y="273"/>
                      <a:pt x="144" y="283"/>
                    </a:cubicBezTo>
                    <a:cubicBezTo>
                      <a:pt x="136" y="291"/>
                      <a:pt x="113" y="293"/>
                      <a:pt x="104" y="295"/>
                    </a:cubicBezTo>
                    <a:cubicBezTo>
                      <a:pt x="110" y="280"/>
                      <a:pt x="110" y="280"/>
                      <a:pt x="110" y="280"/>
                    </a:cubicBezTo>
                    <a:cubicBezTo>
                      <a:pt x="111" y="256"/>
                      <a:pt x="99" y="233"/>
                      <a:pt x="98" y="209"/>
                    </a:cubicBezTo>
                    <a:cubicBezTo>
                      <a:pt x="97" y="194"/>
                      <a:pt x="105" y="176"/>
                      <a:pt x="98" y="162"/>
                    </a:cubicBezTo>
                    <a:cubicBezTo>
                      <a:pt x="89" y="143"/>
                      <a:pt x="66" y="129"/>
                      <a:pt x="50" y="117"/>
                    </a:cubicBezTo>
                    <a:cubicBezTo>
                      <a:pt x="31" y="104"/>
                      <a:pt x="21" y="83"/>
                      <a:pt x="16" y="60"/>
                    </a:cubicBezTo>
                    <a:cubicBezTo>
                      <a:pt x="15" y="54"/>
                      <a:pt x="17" y="42"/>
                      <a:pt x="12" y="36"/>
                    </a:cubicBezTo>
                    <a:cubicBezTo>
                      <a:pt x="9" y="33"/>
                      <a:pt x="5" y="32"/>
                      <a:pt x="0" y="31"/>
                    </a:cubicBezTo>
                    <a:close/>
                  </a:path>
                </a:pathLst>
              </a:custGeom>
              <a:grpFill/>
              <a:ln w="4763" cap="flat">
                <a:solidFill>
                  <a:schemeClr val="bg1"/>
                </a:solidFill>
                <a:prstDash val="solid"/>
                <a:miter lim="800000"/>
                <a:headEnd/>
                <a:tailEnd/>
              </a:ln>
            </p:spPr>
            <p:txBody>
              <a:bodyPr/>
              <a:lstStyle/>
              <a:p>
                <a:endParaRPr lang="fr-FR"/>
              </a:p>
            </p:txBody>
          </p:sp>
          <p:sp>
            <p:nvSpPr>
              <p:cNvPr id="110" name="Freeform 239">
                <a:extLst>
                  <a:ext uri="{FF2B5EF4-FFF2-40B4-BE49-F238E27FC236}">
                    <a16:creationId xmlns:a16="http://schemas.microsoft.com/office/drawing/2014/main" id="{5889D11E-28C4-241C-DE32-4AA913BF0633}"/>
                  </a:ext>
                </a:extLst>
              </p:cNvPr>
              <p:cNvSpPr>
                <a:spLocks/>
              </p:cNvSpPr>
              <p:nvPr/>
            </p:nvSpPr>
            <p:spPr bwMode="auto">
              <a:xfrm>
                <a:off x="2239929" y="5167313"/>
                <a:ext cx="525462" cy="322262"/>
              </a:xfrm>
              <a:custGeom>
                <a:avLst/>
                <a:gdLst>
                  <a:gd name="T0" fmla="*/ 283 w 497"/>
                  <a:gd name="T1" fmla="*/ 269 h 304"/>
                  <a:gd name="T2" fmla="*/ 248 w 497"/>
                  <a:gd name="T3" fmla="*/ 270 h 304"/>
                  <a:gd name="T4" fmla="*/ 219 w 497"/>
                  <a:gd name="T5" fmla="*/ 291 h 304"/>
                  <a:gd name="T6" fmla="*/ 171 w 497"/>
                  <a:gd name="T7" fmla="*/ 303 h 304"/>
                  <a:gd name="T8" fmla="*/ 130 w 497"/>
                  <a:gd name="T9" fmla="*/ 302 h 304"/>
                  <a:gd name="T10" fmla="*/ 64 w 497"/>
                  <a:gd name="T11" fmla="*/ 249 h 304"/>
                  <a:gd name="T12" fmla="*/ 34 w 497"/>
                  <a:gd name="T13" fmla="*/ 223 h 304"/>
                  <a:gd name="T14" fmla="*/ 0 w 497"/>
                  <a:gd name="T15" fmla="*/ 181 h 304"/>
                  <a:gd name="T16" fmla="*/ 2 w 497"/>
                  <a:gd name="T17" fmla="*/ 180 h 304"/>
                  <a:gd name="T18" fmla="*/ 35 w 497"/>
                  <a:gd name="T19" fmla="*/ 143 h 304"/>
                  <a:gd name="T20" fmla="*/ 34 w 497"/>
                  <a:gd name="T21" fmla="*/ 118 h 304"/>
                  <a:gd name="T22" fmla="*/ 55 w 497"/>
                  <a:gd name="T23" fmla="*/ 92 h 304"/>
                  <a:gd name="T24" fmla="*/ 51 w 497"/>
                  <a:gd name="T25" fmla="*/ 50 h 304"/>
                  <a:gd name="T26" fmla="*/ 53 w 497"/>
                  <a:gd name="T27" fmla="*/ 51 h 304"/>
                  <a:gd name="T28" fmla="*/ 115 w 497"/>
                  <a:gd name="T29" fmla="*/ 94 h 304"/>
                  <a:gd name="T30" fmla="*/ 200 w 497"/>
                  <a:gd name="T31" fmla="*/ 98 h 304"/>
                  <a:gd name="T32" fmla="*/ 215 w 497"/>
                  <a:gd name="T33" fmla="*/ 61 h 304"/>
                  <a:gd name="T34" fmla="*/ 233 w 497"/>
                  <a:gd name="T35" fmla="*/ 60 h 304"/>
                  <a:gd name="T36" fmla="*/ 252 w 497"/>
                  <a:gd name="T37" fmla="*/ 50 h 304"/>
                  <a:gd name="T38" fmla="*/ 277 w 497"/>
                  <a:gd name="T39" fmla="*/ 39 h 304"/>
                  <a:gd name="T40" fmla="*/ 308 w 497"/>
                  <a:gd name="T41" fmla="*/ 63 h 304"/>
                  <a:gd name="T42" fmla="*/ 331 w 497"/>
                  <a:gd name="T43" fmla="*/ 0 h 304"/>
                  <a:gd name="T44" fmla="*/ 350 w 497"/>
                  <a:gd name="T45" fmla="*/ 27 h 304"/>
                  <a:gd name="T46" fmla="*/ 374 w 497"/>
                  <a:gd name="T47" fmla="*/ 20 h 304"/>
                  <a:gd name="T48" fmla="*/ 405 w 497"/>
                  <a:gd name="T49" fmla="*/ 24 h 304"/>
                  <a:gd name="T50" fmla="*/ 428 w 497"/>
                  <a:gd name="T51" fmla="*/ 25 h 304"/>
                  <a:gd name="T52" fmla="*/ 453 w 497"/>
                  <a:gd name="T53" fmla="*/ 30 h 304"/>
                  <a:gd name="T54" fmla="*/ 456 w 497"/>
                  <a:gd name="T55" fmla="*/ 38 h 304"/>
                  <a:gd name="T56" fmla="*/ 496 w 497"/>
                  <a:gd name="T57" fmla="*/ 100 h 304"/>
                  <a:gd name="T58" fmla="*/ 497 w 497"/>
                  <a:gd name="T59" fmla="*/ 103 h 304"/>
                  <a:gd name="T60" fmla="*/ 451 w 497"/>
                  <a:gd name="T61" fmla="*/ 116 h 304"/>
                  <a:gd name="T62" fmla="*/ 404 w 497"/>
                  <a:gd name="T63" fmla="*/ 193 h 304"/>
                  <a:gd name="T64" fmla="*/ 374 w 497"/>
                  <a:gd name="T65" fmla="*/ 256 h 304"/>
                  <a:gd name="T66" fmla="*/ 330 w 497"/>
                  <a:gd name="T67" fmla="*/ 266 h 304"/>
                  <a:gd name="T68" fmla="*/ 302 w 497"/>
                  <a:gd name="T69" fmla="*/ 269 h 304"/>
                  <a:gd name="T70" fmla="*/ 283 w 497"/>
                  <a:gd name="T71" fmla="*/ 26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04">
                    <a:moveTo>
                      <a:pt x="283" y="269"/>
                    </a:moveTo>
                    <a:cubicBezTo>
                      <a:pt x="274" y="269"/>
                      <a:pt x="256" y="266"/>
                      <a:pt x="248" y="270"/>
                    </a:cubicBezTo>
                    <a:cubicBezTo>
                      <a:pt x="235" y="277"/>
                      <a:pt x="235" y="288"/>
                      <a:pt x="219" y="291"/>
                    </a:cubicBezTo>
                    <a:cubicBezTo>
                      <a:pt x="205" y="295"/>
                      <a:pt x="186" y="304"/>
                      <a:pt x="171" y="303"/>
                    </a:cubicBezTo>
                    <a:cubicBezTo>
                      <a:pt x="158" y="303"/>
                      <a:pt x="139" y="278"/>
                      <a:pt x="130" y="302"/>
                    </a:cubicBezTo>
                    <a:cubicBezTo>
                      <a:pt x="105" y="288"/>
                      <a:pt x="85" y="268"/>
                      <a:pt x="64" y="249"/>
                    </a:cubicBezTo>
                    <a:cubicBezTo>
                      <a:pt x="54" y="239"/>
                      <a:pt x="44" y="232"/>
                      <a:pt x="34" y="223"/>
                    </a:cubicBezTo>
                    <a:cubicBezTo>
                      <a:pt x="21" y="211"/>
                      <a:pt x="12" y="195"/>
                      <a:pt x="0" y="181"/>
                    </a:cubicBezTo>
                    <a:cubicBezTo>
                      <a:pt x="2" y="180"/>
                      <a:pt x="2" y="180"/>
                      <a:pt x="2" y="180"/>
                    </a:cubicBezTo>
                    <a:cubicBezTo>
                      <a:pt x="11" y="167"/>
                      <a:pt x="27" y="158"/>
                      <a:pt x="35" y="143"/>
                    </a:cubicBezTo>
                    <a:cubicBezTo>
                      <a:pt x="40" y="133"/>
                      <a:pt x="32" y="128"/>
                      <a:pt x="34" y="118"/>
                    </a:cubicBezTo>
                    <a:cubicBezTo>
                      <a:pt x="35" y="110"/>
                      <a:pt x="51" y="102"/>
                      <a:pt x="55" y="92"/>
                    </a:cubicBezTo>
                    <a:cubicBezTo>
                      <a:pt x="61" y="78"/>
                      <a:pt x="53" y="64"/>
                      <a:pt x="51" y="50"/>
                    </a:cubicBezTo>
                    <a:cubicBezTo>
                      <a:pt x="53" y="51"/>
                      <a:pt x="53" y="51"/>
                      <a:pt x="53" y="51"/>
                    </a:cubicBezTo>
                    <a:cubicBezTo>
                      <a:pt x="75" y="58"/>
                      <a:pt x="95" y="82"/>
                      <a:pt x="115" y="94"/>
                    </a:cubicBezTo>
                    <a:cubicBezTo>
                      <a:pt x="138" y="107"/>
                      <a:pt x="173" y="100"/>
                      <a:pt x="200" y="98"/>
                    </a:cubicBezTo>
                    <a:cubicBezTo>
                      <a:pt x="200" y="87"/>
                      <a:pt x="204" y="67"/>
                      <a:pt x="215" y="61"/>
                    </a:cubicBezTo>
                    <a:cubicBezTo>
                      <a:pt x="220" y="59"/>
                      <a:pt x="228" y="61"/>
                      <a:pt x="233" y="60"/>
                    </a:cubicBezTo>
                    <a:cubicBezTo>
                      <a:pt x="240" y="58"/>
                      <a:pt x="246" y="53"/>
                      <a:pt x="252" y="50"/>
                    </a:cubicBezTo>
                    <a:cubicBezTo>
                      <a:pt x="261" y="45"/>
                      <a:pt x="269" y="37"/>
                      <a:pt x="277" y="39"/>
                    </a:cubicBezTo>
                    <a:cubicBezTo>
                      <a:pt x="287" y="42"/>
                      <a:pt x="300" y="58"/>
                      <a:pt x="308" y="63"/>
                    </a:cubicBezTo>
                    <a:cubicBezTo>
                      <a:pt x="307" y="42"/>
                      <a:pt x="323" y="18"/>
                      <a:pt x="331" y="0"/>
                    </a:cubicBezTo>
                    <a:cubicBezTo>
                      <a:pt x="337" y="9"/>
                      <a:pt x="345" y="17"/>
                      <a:pt x="350" y="27"/>
                    </a:cubicBezTo>
                    <a:cubicBezTo>
                      <a:pt x="361" y="22"/>
                      <a:pt x="362" y="19"/>
                      <a:pt x="374" y="20"/>
                    </a:cubicBezTo>
                    <a:cubicBezTo>
                      <a:pt x="386" y="22"/>
                      <a:pt x="392" y="27"/>
                      <a:pt x="405" y="24"/>
                    </a:cubicBezTo>
                    <a:cubicBezTo>
                      <a:pt x="417" y="22"/>
                      <a:pt x="419" y="22"/>
                      <a:pt x="428" y="25"/>
                    </a:cubicBezTo>
                    <a:cubicBezTo>
                      <a:pt x="437" y="27"/>
                      <a:pt x="443" y="31"/>
                      <a:pt x="453" y="30"/>
                    </a:cubicBezTo>
                    <a:cubicBezTo>
                      <a:pt x="456" y="38"/>
                      <a:pt x="456" y="38"/>
                      <a:pt x="456" y="38"/>
                    </a:cubicBezTo>
                    <a:cubicBezTo>
                      <a:pt x="469" y="59"/>
                      <a:pt x="487" y="77"/>
                      <a:pt x="496" y="100"/>
                    </a:cubicBezTo>
                    <a:cubicBezTo>
                      <a:pt x="497" y="103"/>
                      <a:pt x="497" y="103"/>
                      <a:pt x="497" y="103"/>
                    </a:cubicBezTo>
                    <a:cubicBezTo>
                      <a:pt x="484" y="111"/>
                      <a:pt x="464" y="104"/>
                      <a:pt x="451" y="116"/>
                    </a:cubicBezTo>
                    <a:cubicBezTo>
                      <a:pt x="428" y="134"/>
                      <a:pt x="416" y="168"/>
                      <a:pt x="404" y="193"/>
                    </a:cubicBezTo>
                    <a:cubicBezTo>
                      <a:pt x="395" y="211"/>
                      <a:pt x="390" y="248"/>
                      <a:pt x="374" y="256"/>
                    </a:cubicBezTo>
                    <a:cubicBezTo>
                      <a:pt x="362" y="261"/>
                      <a:pt x="343" y="262"/>
                      <a:pt x="330" y="266"/>
                    </a:cubicBezTo>
                    <a:cubicBezTo>
                      <a:pt x="320" y="269"/>
                      <a:pt x="312" y="269"/>
                      <a:pt x="302" y="269"/>
                    </a:cubicBezTo>
                    <a:lnTo>
                      <a:pt x="283" y="269"/>
                    </a:lnTo>
                    <a:close/>
                  </a:path>
                </a:pathLst>
              </a:custGeom>
              <a:grpFill/>
              <a:ln w="4763" cap="flat">
                <a:solidFill>
                  <a:schemeClr val="bg1"/>
                </a:solidFill>
                <a:prstDash val="solid"/>
                <a:miter lim="800000"/>
                <a:headEnd/>
                <a:tailEnd/>
              </a:ln>
            </p:spPr>
            <p:txBody>
              <a:bodyPr/>
              <a:lstStyle/>
              <a:p>
                <a:endParaRPr lang="fr-FR"/>
              </a:p>
            </p:txBody>
          </p:sp>
          <p:sp>
            <p:nvSpPr>
              <p:cNvPr id="111" name="Freeform 240">
                <a:extLst>
                  <a:ext uri="{FF2B5EF4-FFF2-40B4-BE49-F238E27FC236}">
                    <a16:creationId xmlns:a16="http://schemas.microsoft.com/office/drawing/2014/main" id="{FAC06F9B-5E10-BA7E-F729-FA4457B2D093}"/>
                  </a:ext>
                </a:extLst>
              </p:cNvPr>
              <p:cNvSpPr>
                <a:spLocks/>
              </p:cNvSpPr>
              <p:nvPr/>
            </p:nvSpPr>
            <p:spPr bwMode="auto">
              <a:xfrm>
                <a:off x="2295491" y="5049838"/>
                <a:ext cx="433388" cy="230187"/>
              </a:xfrm>
              <a:custGeom>
                <a:avLst/>
                <a:gdLst>
                  <a:gd name="T0" fmla="*/ 2 w 409"/>
                  <a:gd name="T1" fmla="*/ 100 h 218"/>
                  <a:gd name="T2" fmla="*/ 13 w 409"/>
                  <a:gd name="T3" fmla="*/ 73 h 218"/>
                  <a:gd name="T4" fmla="*/ 57 w 409"/>
                  <a:gd name="T5" fmla="*/ 66 h 218"/>
                  <a:gd name="T6" fmla="*/ 76 w 409"/>
                  <a:gd name="T7" fmla="*/ 61 h 218"/>
                  <a:gd name="T8" fmla="*/ 89 w 409"/>
                  <a:gd name="T9" fmla="*/ 26 h 218"/>
                  <a:gd name="T10" fmla="*/ 142 w 409"/>
                  <a:gd name="T11" fmla="*/ 17 h 218"/>
                  <a:gd name="T12" fmla="*/ 143 w 409"/>
                  <a:gd name="T13" fmla="*/ 17 h 218"/>
                  <a:gd name="T14" fmla="*/ 165 w 409"/>
                  <a:gd name="T15" fmla="*/ 34 h 218"/>
                  <a:gd name="T16" fmla="*/ 196 w 409"/>
                  <a:gd name="T17" fmla="*/ 3 h 218"/>
                  <a:gd name="T18" fmla="*/ 212 w 409"/>
                  <a:gd name="T19" fmla="*/ 41 h 218"/>
                  <a:gd name="T20" fmla="*/ 235 w 409"/>
                  <a:gd name="T21" fmla="*/ 33 h 218"/>
                  <a:gd name="T22" fmla="*/ 269 w 409"/>
                  <a:gd name="T23" fmla="*/ 28 h 218"/>
                  <a:gd name="T24" fmla="*/ 310 w 409"/>
                  <a:gd name="T25" fmla="*/ 28 h 218"/>
                  <a:gd name="T26" fmla="*/ 343 w 409"/>
                  <a:gd name="T27" fmla="*/ 18 h 218"/>
                  <a:gd name="T28" fmla="*/ 368 w 409"/>
                  <a:gd name="T29" fmla="*/ 8 h 218"/>
                  <a:gd name="T30" fmla="*/ 375 w 409"/>
                  <a:gd name="T31" fmla="*/ 21 h 218"/>
                  <a:gd name="T32" fmla="*/ 397 w 409"/>
                  <a:gd name="T33" fmla="*/ 44 h 218"/>
                  <a:gd name="T34" fmla="*/ 409 w 409"/>
                  <a:gd name="T35" fmla="*/ 52 h 218"/>
                  <a:gd name="T36" fmla="*/ 407 w 409"/>
                  <a:gd name="T37" fmla="*/ 56 h 218"/>
                  <a:gd name="T38" fmla="*/ 401 w 409"/>
                  <a:gd name="T39" fmla="*/ 75 h 218"/>
                  <a:gd name="T40" fmla="*/ 399 w 409"/>
                  <a:gd name="T41" fmla="*/ 141 h 218"/>
                  <a:gd name="T42" fmla="*/ 397 w 409"/>
                  <a:gd name="T43" fmla="*/ 141 h 218"/>
                  <a:gd name="T44" fmla="*/ 375 w 409"/>
                  <a:gd name="T45" fmla="*/ 136 h 218"/>
                  <a:gd name="T46" fmla="*/ 352 w 409"/>
                  <a:gd name="T47" fmla="*/ 135 h 218"/>
                  <a:gd name="T48" fmla="*/ 321 w 409"/>
                  <a:gd name="T49" fmla="*/ 131 h 218"/>
                  <a:gd name="T50" fmla="*/ 297 w 409"/>
                  <a:gd name="T51" fmla="*/ 138 h 218"/>
                  <a:gd name="T52" fmla="*/ 278 w 409"/>
                  <a:gd name="T53" fmla="*/ 111 h 218"/>
                  <a:gd name="T54" fmla="*/ 255 w 409"/>
                  <a:gd name="T55" fmla="*/ 174 h 218"/>
                  <a:gd name="T56" fmla="*/ 224 w 409"/>
                  <a:gd name="T57" fmla="*/ 150 h 218"/>
                  <a:gd name="T58" fmla="*/ 199 w 409"/>
                  <a:gd name="T59" fmla="*/ 161 h 218"/>
                  <a:gd name="T60" fmla="*/ 180 w 409"/>
                  <a:gd name="T61" fmla="*/ 170 h 218"/>
                  <a:gd name="T62" fmla="*/ 162 w 409"/>
                  <a:gd name="T63" fmla="*/ 172 h 218"/>
                  <a:gd name="T64" fmla="*/ 147 w 409"/>
                  <a:gd name="T65" fmla="*/ 209 h 218"/>
                  <a:gd name="T66" fmla="*/ 62 w 409"/>
                  <a:gd name="T67" fmla="*/ 205 h 218"/>
                  <a:gd name="T68" fmla="*/ 0 w 409"/>
                  <a:gd name="T69" fmla="*/ 162 h 218"/>
                  <a:gd name="T70" fmla="*/ 2 w 409"/>
                  <a:gd name="T71" fmla="*/ 10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9" h="218">
                    <a:moveTo>
                      <a:pt x="2" y="100"/>
                    </a:moveTo>
                    <a:cubicBezTo>
                      <a:pt x="3" y="93"/>
                      <a:pt x="8" y="78"/>
                      <a:pt x="13" y="73"/>
                    </a:cubicBezTo>
                    <a:cubicBezTo>
                      <a:pt x="23" y="62"/>
                      <a:pt x="43" y="67"/>
                      <a:pt x="57" y="66"/>
                    </a:cubicBezTo>
                    <a:cubicBezTo>
                      <a:pt x="66" y="66"/>
                      <a:pt x="69" y="67"/>
                      <a:pt x="76" y="61"/>
                    </a:cubicBezTo>
                    <a:cubicBezTo>
                      <a:pt x="86" y="52"/>
                      <a:pt x="82" y="35"/>
                      <a:pt x="89" y="26"/>
                    </a:cubicBezTo>
                    <a:cubicBezTo>
                      <a:pt x="100" y="12"/>
                      <a:pt x="134" y="33"/>
                      <a:pt x="142" y="17"/>
                    </a:cubicBezTo>
                    <a:cubicBezTo>
                      <a:pt x="143" y="17"/>
                      <a:pt x="143" y="17"/>
                      <a:pt x="143" y="17"/>
                    </a:cubicBezTo>
                    <a:cubicBezTo>
                      <a:pt x="152" y="25"/>
                      <a:pt x="162" y="33"/>
                      <a:pt x="165" y="34"/>
                    </a:cubicBezTo>
                    <a:cubicBezTo>
                      <a:pt x="184" y="38"/>
                      <a:pt x="180" y="7"/>
                      <a:pt x="196" y="3"/>
                    </a:cubicBezTo>
                    <a:cubicBezTo>
                      <a:pt x="203" y="11"/>
                      <a:pt x="204" y="36"/>
                      <a:pt x="212" y="41"/>
                    </a:cubicBezTo>
                    <a:cubicBezTo>
                      <a:pt x="222" y="47"/>
                      <a:pt x="225" y="36"/>
                      <a:pt x="235" y="33"/>
                    </a:cubicBezTo>
                    <a:cubicBezTo>
                      <a:pt x="246" y="29"/>
                      <a:pt x="258" y="31"/>
                      <a:pt x="269" y="28"/>
                    </a:cubicBezTo>
                    <a:cubicBezTo>
                      <a:pt x="285" y="23"/>
                      <a:pt x="295" y="29"/>
                      <a:pt x="310" y="28"/>
                    </a:cubicBezTo>
                    <a:cubicBezTo>
                      <a:pt x="306" y="6"/>
                      <a:pt x="335" y="22"/>
                      <a:pt x="343" y="18"/>
                    </a:cubicBezTo>
                    <a:cubicBezTo>
                      <a:pt x="355" y="15"/>
                      <a:pt x="356" y="0"/>
                      <a:pt x="368" y="8"/>
                    </a:cubicBezTo>
                    <a:cubicBezTo>
                      <a:pt x="370" y="9"/>
                      <a:pt x="373" y="19"/>
                      <a:pt x="375" y="21"/>
                    </a:cubicBezTo>
                    <a:cubicBezTo>
                      <a:pt x="381" y="29"/>
                      <a:pt x="389" y="37"/>
                      <a:pt x="397" y="44"/>
                    </a:cubicBezTo>
                    <a:cubicBezTo>
                      <a:pt x="399" y="46"/>
                      <a:pt x="405" y="49"/>
                      <a:pt x="409" y="52"/>
                    </a:cubicBezTo>
                    <a:cubicBezTo>
                      <a:pt x="407" y="56"/>
                      <a:pt x="407" y="56"/>
                      <a:pt x="407" y="56"/>
                    </a:cubicBezTo>
                    <a:cubicBezTo>
                      <a:pt x="405" y="63"/>
                      <a:pt x="403" y="70"/>
                      <a:pt x="401" y="75"/>
                    </a:cubicBezTo>
                    <a:cubicBezTo>
                      <a:pt x="395" y="94"/>
                      <a:pt x="392" y="118"/>
                      <a:pt x="399" y="141"/>
                    </a:cubicBezTo>
                    <a:cubicBezTo>
                      <a:pt x="397" y="141"/>
                      <a:pt x="397" y="141"/>
                      <a:pt x="397" y="141"/>
                    </a:cubicBezTo>
                    <a:cubicBezTo>
                      <a:pt x="389" y="141"/>
                      <a:pt x="383" y="138"/>
                      <a:pt x="375" y="136"/>
                    </a:cubicBezTo>
                    <a:cubicBezTo>
                      <a:pt x="365" y="133"/>
                      <a:pt x="364" y="133"/>
                      <a:pt x="352" y="135"/>
                    </a:cubicBezTo>
                    <a:cubicBezTo>
                      <a:pt x="339" y="138"/>
                      <a:pt x="333" y="133"/>
                      <a:pt x="321" y="131"/>
                    </a:cubicBezTo>
                    <a:cubicBezTo>
                      <a:pt x="309" y="130"/>
                      <a:pt x="308" y="133"/>
                      <a:pt x="297" y="138"/>
                    </a:cubicBezTo>
                    <a:cubicBezTo>
                      <a:pt x="292" y="128"/>
                      <a:pt x="284" y="120"/>
                      <a:pt x="278" y="111"/>
                    </a:cubicBezTo>
                    <a:cubicBezTo>
                      <a:pt x="270" y="129"/>
                      <a:pt x="254" y="153"/>
                      <a:pt x="255" y="174"/>
                    </a:cubicBezTo>
                    <a:cubicBezTo>
                      <a:pt x="247" y="169"/>
                      <a:pt x="234" y="153"/>
                      <a:pt x="224" y="150"/>
                    </a:cubicBezTo>
                    <a:cubicBezTo>
                      <a:pt x="216" y="148"/>
                      <a:pt x="208" y="156"/>
                      <a:pt x="199" y="161"/>
                    </a:cubicBezTo>
                    <a:cubicBezTo>
                      <a:pt x="193" y="164"/>
                      <a:pt x="187" y="169"/>
                      <a:pt x="180" y="170"/>
                    </a:cubicBezTo>
                    <a:cubicBezTo>
                      <a:pt x="175" y="172"/>
                      <a:pt x="167" y="170"/>
                      <a:pt x="162" y="172"/>
                    </a:cubicBezTo>
                    <a:cubicBezTo>
                      <a:pt x="151" y="178"/>
                      <a:pt x="147" y="198"/>
                      <a:pt x="147" y="209"/>
                    </a:cubicBezTo>
                    <a:cubicBezTo>
                      <a:pt x="120" y="211"/>
                      <a:pt x="85" y="218"/>
                      <a:pt x="62" y="205"/>
                    </a:cubicBezTo>
                    <a:cubicBezTo>
                      <a:pt x="42" y="193"/>
                      <a:pt x="22" y="169"/>
                      <a:pt x="0" y="162"/>
                    </a:cubicBezTo>
                    <a:cubicBezTo>
                      <a:pt x="5" y="144"/>
                      <a:pt x="2" y="121"/>
                      <a:pt x="2" y="101"/>
                    </a:cubicBezTo>
                  </a:path>
                </a:pathLst>
              </a:custGeom>
              <a:grpFill/>
              <a:ln w="4763" cap="flat">
                <a:solidFill>
                  <a:schemeClr val="bg1"/>
                </a:solidFill>
                <a:prstDash val="solid"/>
                <a:miter lim="800000"/>
                <a:headEnd/>
                <a:tailEnd/>
              </a:ln>
            </p:spPr>
            <p:txBody>
              <a:bodyPr/>
              <a:lstStyle/>
              <a:p>
                <a:endParaRPr lang="fr-FR"/>
              </a:p>
            </p:txBody>
          </p:sp>
          <p:sp>
            <p:nvSpPr>
              <p:cNvPr id="112" name="Freeform 241">
                <a:extLst>
                  <a:ext uri="{FF2B5EF4-FFF2-40B4-BE49-F238E27FC236}">
                    <a16:creationId xmlns:a16="http://schemas.microsoft.com/office/drawing/2014/main" id="{FBB07DC9-030E-1ACE-2236-A6A09D2B98BF}"/>
                  </a:ext>
                </a:extLst>
              </p:cNvPr>
              <p:cNvSpPr>
                <a:spLocks/>
              </p:cNvSpPr>
              <p:nvPr/>
            </p:nvSpPr>
            <p:spPr bwMode="auto">
              <a:xfrm>
                <a:off x="2295491" y="5049838"/>
                <a:ext cx="433388" cy="230187"/>
              </a:xfrm>
              <a:custGeom>
                <a:avLst/>
                <a:gdLst>
                  <a:gd name="T0" fmla="*/ 2 w 409"/>
                  <a:gd name="T1" fmla="*/ 100 h 218"/>
                  <a:gd name="T2" fmla="*/ 13 w 409"/>
                  <a:gd name="T3" fmla="*/ 73 h 218"/>
                  <a:gd name="T4" fmla="*/ 57 w 409"/>
                  <a:gd name="T5" fmla="*/ 66 h 218"/>
                  <a:gd name="T6" fmla="*/ 76 w 409"/>
                  <a:gd name="T7" fmla="*/ 61 h 218"/>
                  <a:gd name="T8" fmla="*/ 89 w 409"/>
                  <a:gd name="T9" fmla="*/ 26 h 218"/>
                  <a:gd name="T10" fmla="*/ 142 w 409"/>
                  <a:gd name="T11" fmla="*/ 17 h 218"/>
                  <a:gd name="T12" fmla="*/ 143 w 409"/>
                  <a:gd name="T13" fmla="*/ 17 h 218"/>
                  <a:gd name="T14" fmla="*/ 165 w 409"/>
                  <a:gd name="T15" fmla="*/ 34 h 218"/>
                  <a:gd name="T16" fmla="*/ 196 w 409"/>
                  <a:gd name="T17" fmla="*/ 3 h 218"/>
                  <a:gd name="T18" fmla="*/ 212 w 409"/>
                  <a:gd name="T19" fmla="*/ 41 h 218"/>
                  <a:gd name="T20" fmla="*/ 235 w 409"/>
                  <a:gd name="T21" fmla="*/ 33 h 218"/>
                  <a:gd name="T22" fmla="*/ 269 w 409"/>
                  <a:gd name="T23" fmla="*/ 28 h 218"/>
                  <a:gd name="T24" fmla="*/ 310 w 409"/>
                  <a:gd name="T25" fmla="*/ 28 h 218"/>
                  <a:gd name="T26" fmla="*/ 343 w 409"/>
                  <a:gd name="T27" fmla="*/ 18 h 218"/>
                  <a:gd name="T28" fmla="*/ 368 w 409"/>
                  <a:gd name="T29" fmla="*/ 8 h 218"/>
                  <a:gd name="T30" fmla="*/ 375 w 409"/>
                  <a:gd name="T31" fmla="*/ 21 h 218"/>
                  <a:gd name="T32" fmla="*/ 397 w 409"/>
                  <a:gd name="T33" fmla="*/ 44 h 218"/>
                  <a:gd name="T34" fmla="*/ 409 w 409"/>
                  <a:gd name="T35" fmla="*/ 52 h 218"/>
                  <a:gd name="T36" fmla="*/ 407 w 409"/>
                  <a:gd name="T37" fmla="*/ 56 h 218"/>
                  <a:gd name="T38" fmla="*/ 401 w 409"/>
                  <a:gd name="T39" fmla="*/ 75 h 218"/>
                  <a:gd name="T40" fmla="*/ 399 w 409"/>
                  <a:gd name="T41" fmla="*/ 141 h 218"/>
                  <a:gd name="T42" fmla="*/ 397 w 409"/>
                  <a:gd name="T43" fmla="*/ 141 h 218"/>
                  <a:gd name="T44" fmla="*/ 375 w 409"/>
                  <a:gd name="T45" fmla="*/ 136 h 218"/>
                  <a:gd name="T46" fmla="*/ 352 w 409"/>
                  <a:gd name="T47" fmla="*/ 135 h 218"/>
                  <a:gd name="T48" fmla="*/ 321 w 409"/>
                  <a:gd name="T49" fmla="*/ 131 h 218"/>
                  <a:gd name="T50" fmla="*/ 297 w 409"/>
                  <a:gd name="T51" fmla="*/ 138 h 218"/>
                  <a:gd name="T52" fmla="*/ 278 w 409"/>
                  <a:gd name="T53" fmla="*/ 111 h 218"/>
                  <a:gd name="T54" fmla="*/ 255 w 409"/>
                  <a:gd name="T55" fmla="*/ 174 h 218"/>
                  <a:gd name="T56" fmla="*/ 224 w 409"/>
                  <a:gd name="T57" fmla="*/ 150 h 218"/>
                  <a:gd name="T58" fmla="*/ 199 w 409"/>
                  <a:gd name="T59" fmla="*/ 161 h 218"/>
                  <a:gd name="T60" fmla="*/ 180 w 409"/>
                  <a:gd name="T61" fmla="*/ 170 h 218"/>
                  <a:gd name="T62" fmla="*/ 162 w 409"/>
                  <a:gd name="T63" fmla="*/ 172 h 218"/>
                  <a:gd name="T64" fmla="*/ 147 w 409"/>
                  <a:gd name="T65" fmla="*/ 209 h 218"/>
                  <a:gd name="T66" fmla="*/ 62 w 409"/>
                  <a:gd name="T67" fmla="*/ 205 h 218"/>
                  <a:gd name="T68" fmla="*/ 0 w 409"/>
                  <a:gd name="T69" fmla="*/ 162 h 218"/>
                  <a:gd name="T70" fmla="*/ 2 w 409"/>
                  <a:gd name="T71" fmla="*/ 10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9" h="218">
                    <a:moveTo>
                      <a:pt x="2" y="100"/>
                    </a:moveTo>
                    <a:cubicBezTo>
                      <a:pt x="3" y="93"/>
                      <a:pt x="8" y="78"/>
                      <a:pt x="13" y="73"/>
                    </a:cubicBezTo>
                    <a:cubicBezTo>
                      <a:pt x="23" y="62"/>
                      <a:pt x="43" y="67"/>
                      <a:pt x="57" y="66"/>
                    </a:cubicBezTo>
                    <a:cubicBezTo>
                      <a:pt x="66" y="66"/>
                      <a:pt x="69" y="67"/>
                      <a:pt x="76" y="61"/>
                    </a:cubicBezTo>
                    <a:cubicBezTo>
                      <a:pt x="86" y="52"/>
                      <a:pt x="82" y="35"/>
                      <a:pt x="89" y="26"/>
                    </a:cubicBezTo>
                    <a:cubicBezTo>
                      <a:pt x="100" y="12"/>
                      <a:pt x="134" y="33"/>
                      <a:pt x="142" y="17"/>
                    </a:cubicBezTo>
                    <a:cubicBezTo>
                      <a:pt x="143" y="17"/>
                      <a:pt x="143" y="17"/>
                      <a:pt x="143" y="17"/>
                    </a:cubicBezTo>
                    <a:cubicBezTo>
                      <a:pt x="152" y="25"/>
                      <a:pt x="162" y="33"/>
                      <a:pt x="165" y="34"/>
                    </a:cubicBezTo>
                    <a:cubicBezTo>
                      <a:pt x="184" y="38"/>
                      <a:pt x="180" y="7"/>
                      <a:pt x="196" y="3"/>
                    </a:cubicBezTo>
                    <a:cubicBezTo>
                      <a:pt x="203" y="11"/>
                      <a:pt x="204" y="36"/>
                      <a:pt x="212" y="41"/>
                    </a:cubicBezTo>
                    <a:cubicBezTo>
                      <a:pt x="222" y="47"/>
                      <a:pt x="225" y="36"/>
                      <a:pt x="235" y="33"/>
                    </a:cubicBezTo>
                    <a:cubicBezTo>
                      <a:pt x="246" y="29"/>
                      <a:pt x="258" y="31"/>
                      <a:pt x="269" y="28"/>
                    </a:cubicBezTo>
                    <a:cubicBezTo>
                      <a:pt x="285" y="23"/>
                      <a:pt x="295" y="29"/>
                      <a:pt x="310" y="28"/>
                    </a:cubicBezTo>
                    <a:cubicBezTo>
                      <a:pt x="306" y="6"/>
                      <a:pt x="335" y="22"/>
                      <a:pt x="343" y="18"/>
                    </a:cubicBezTo>
                    <a:cubicBezTo>
                      <a:pt x="355" y="15"/>
                      <a:pt x="356" y="0"/>
                      <a:pt x="368" y="8"/>
                    </a:cubicBezTo>
                    <a:cubicBezTo>
                      <a:pt x="370" y="9"/>
                      <a:pt x="373" y="19"/>
                      <a:pt x="375" y="21"/>
                    </a:cubicBezTo>
                    <a:cubicBezTo>
                      <a:pt x="381" y="29"/>
                      <a:pt x="389" y="37"/>
                      <a:pt x="397" y="44"/>
                    </a:cubicBezTo>
                    <a:cubicBezTo>
                      <a:pt x="399" y="46"/>
                      <a:pt x="405" y="49"/>
                      <a:pt x="409" y="52"/>
                    </a:cubicBezTo>
                    <a:cubicBezTo>
                      <a:pt x="407" y="56"/>
                      <a:pt x="407" y="56"/>
                      <a:pt x="407" y="56"/>
                    </a:cubicBezTo>
                    <a:cubicBezTo>
                      <a:pt x="405" y="63"/>
                      <a:pt x="403" y="70"/>
                      <a:pt x="401" y="75"/>
                    </a:cubicBezTo>
                    <a:cubicBezTo>
                      <a:pt x="395" y="94"/>
                      <a:pt x="392" y="118"/>
                      <a:pt x="399" y="141"/>
                    </a:cubicBezTo>
                    <a:cubicBezTo>
                      <a:pt x="397" y="141"/>
                      <a:pt x="397" y="141"/>
                      <a:pt x="397" y="141"/>
                    </a:cubicBezTo>
                    <a:cubicBezTo>
                      <a:pt x="389" y="141"/>
                      <a:pt x="383" y="138"/>
                      <a:pt x="375" y="136"/>
                    </a:cubicBezTo>
                    <a:cubicBezTo>
                      <a:pt x="365" y="133"/>
                      <a:pt x="364" y="133"/>
                      <a:pt x="352" y="135"/>
                    </a:cubicBezTo>
                    <a:cubicBezTo>
                      <a:pt x="339" y="138"/>
                      <a:pt x="333" y="133"/>
                      <a:pt x="321" y="131"/>
                    </a:cubicBezTo>
                    <a:cubicBezTo>
                      <a:pt x="309" y="130"/>
                      <a:pt x="308" y="133"/>
                      <a:pt x="297" y="138"/>
                    </a:cubicBezTo>
                    <a:cubicBezTo>
                      <a:pt x="292" y="128"/>
                      <a:pt x="284" y="120"/>
                      <a:pt x="278" y="111"/>
                    </a:cubicBezTo>
                    <a:cubicBezTo>
                      <a:pt x="270" y="129"/>
                      <a:pt x="254" y="153"/>
                      <a:pt x="255" y="174"/>
                    </a:cubicBezTo>
                    <a:cubicBezTo>
                      <a:pt x="247" y="169"/>
                      <a:pt x="234" y="153"/>
                      <a:pt x="224" y="150"/>
                    </a:cubicBezTo>
                    <a:cubicBezTo>
                      <a:pt x="216" y="148"/>
                      <a:pt x="208" y="156"/>
                      <a:pt x="199" y="161"/>
                    </a:cubicBezTo>
                    <a:cubicBezTo>
                      <a:pt x="193" y="164"/>
                      <a:pt x="187" y="169"/>
                      <a:pt x="180" y="170"/>
                    </a:cubicBezTo>
                    <a:cubicBezTo>
                      <a:pt x="175" y="172"/>
                      <a:pt x="167" y="170"/>
                      <a:pt x="162" y="172"/>
                    </a:cubicBezTo>
                    <a:cubicBezTo>
                      <a:pt x="151" y="178"/>
                      <a:pt x="147" y="198"/>
                      <a:pt x="147" y="209"/>
                    </a:cubicBezTo>
                    <a:cubicBezTo>
                      <a:pt x="120" y="211"/>
                      <a:pt x="85" y="218"/>
                      <a:pt x="62" y="205"/>
                    </a:cubicBezTo>
                    <a:cubicBezTo>
                      <a:pt x="42" y="193"/>
                      <a:pt x="22" y="169"/>
                      <a:pt x="0" y="162"/>
                    </a:cubicBezTo>
                    <a:cubicBezTo>
                      <a:pt x="5" y="144"/>
                      <a:pt x="2" y="121"/>
                      <a:pt x="2" y="101"/>
                    </a:cubicBezTo>
                  </a:path>
                </a:pathLst>
              </a:custGeom>
              <a:grpFill/>
              <a:ln w="4763" cap="flat">
                <a:solidFill>
                  <a:schemeClr val="bg1"/>
                </a:solidFill>
                <a:prstDash val="solid"/>
                <a:miter lim="800000"/>
                <a:headEnd/>
                <a:tailEnd/>
              </a:ln>
            </p:spPr>
            <p:txBody>
              <a:bodyPr/>
              <a:lstStyle/>
              <a:p>
                <a:endParaRPr lang="fr-FR"/>
              </a:p>
            </p:txBody>
          </p:sp>
          <p:sp>
            <p:nvSpPr>
              <p:cNvPr id="113" name="Freeform 242">
                <a:extLst>
                  <a:ext uri="{FF2B5EF4-FFF2-40B4-BE49-F238E27FC236}">
                    <a16:creationId xmlns:a16="http://schemas.microsoft.com/office/drawing/2014/main" id="{F85DE71A-4CBC-D82F-B8BE-4EF4102DFD34}"/>
                  </a:ext>
                </a:extLst>
              </p:cNvPr>
              <p:cNvSpPr>
                <a:spLocks/>
              </p:cNvSpPr>
              <p:nvPr/>
            </p:nvSpPr>
            <p:spPr bwMode="auto">
              <a:xfrm>
                <a:off x="2082766" y="4387850"/>
                <a:ext cx="790575" cy="715963"/>
              </a:xfrm>
              <a:custGeom>
                <a:avLst/>
                <a:gdLst>
                  <a:gd name="T0" fmla="*/ 27 w 747"/>
                  <a:gd name="T1" fmla="*/ 135 h 677"/>
                  <a:gd name="T2" fmla="*/ 52 w 747"/>
                  <a:gd name="T3" fmla="*/ 108 h 677"/>
                  <a:gd name="T4" fmla="*/ 167 w 747"/>
                  <a:gd name="T5" fmla="*/ 60 h 677"/>
                  <a:gd name="T6" fmla="*/ 256 w 747"/>
                  <a:gd name="T7" fmla="*/ 12 h 677"/>
                  <a:gd name="T8" fmla="*/ 320 w 747"/>
                  <a:gd name="T9" fmla="*/ 9 h 677"/>
                  <a:gd name="T10" fmla="*/ 356 w 747"/>
                  <a:gd name="T11" fmla="*/ 65 h 677"/>
                  <a:gd name="T12" fmla="*/ 452 w 747"/>
                  <a:gd name="T13" fmla="*/ 50 h 677"/>
                  <a:gd name="T14" fmla="*/ 604 w 747"/>
                  <a:gd name="T15" fmla="*/ 80 h 677"/>
                  <a:gd name="T16" fmla="*/ 698 w 747"/>
                  <a:gd name="T17" fmla="*/ 110 h 677"/>
                  <a:gd name="T18" fmla="*/ 725 w 747"/>
                  <a:gd name="T19" fmla="*/ 222 h 677"/>
                  <a:gd name="T20" fmla="*/ 682 w 747"/>
                  <a:gd name="T21" fmla="*/ 304 h 677"/>
                  <a:gd name="T22" fmla="*/ 700 w 747"/>
                  <a:gd name="T23" fmla="*/ 368 h 677"/>
                  <a:gd name="T24" fmla="*/ 735 w 747"/>
                  <a:gd name="T25" fmla="*/ 552 h 677"/>
                  <a:gd name="T26" fmla="*/ 662 w 747"/>
                  <a:gd name="T27" fmla="*/ 622 h 677"/>
                  <a:gd name="T28" fmla="*/ 610 w 747"/>
                  <a:gd name="T29" fmla="*/ 677 h 677"/>
                  <a:gd name="T30" fmla="*/ 576 w 747"/>
                  <a:gd name="T31" fmla="*/ 646 h 677"/>
                  <a:gd name="T32" fmla="*/ 544 w 747"/>
                  <a:gd name="T33" fmla="*/ 643 h 677"/>
                  <a:gd name="T34" fmla="*/ 470 w 747"/>
                  <a:gd name="T35" fmla="*/ 653 h 677"/>
                  <a:gd name="T36" fmla="*/ 413 w 747"/>
                  <a:gd name="T37" fmla="*/ 666 h 677"/>
                  <a:gd name="T38" fmla="*/ 366 w 747"/>
                  <a:gd name="T39" fmla="*/ 659 h 677"/>
                  <a:gd name="T40" fmla="*/ 334 w 747"/>
                  <a:gd name="T41" fmla="*/ 594 h 677"/>
                  <a:gd name="T42" fmla="*/ 293 w 747"/>
                  <a:gd name="T43" fmla="*/ 598 h 677"/>
                  <a:gd name="T44" fmla="*/ 253 w 747"/>
                  <a:gd name="T45" fmla="*/ 575 h 677"/>
                  <a:gd name="T46" fmla="*/ 234 w 747"/>
                  <a:gd name="T47" fmla="*/ 542 h 677"/>
                  <a:gd name="T48" fmla="*/ 203 w 747"/>
                  <a:gd name="T49" fmla="*/ 579 h 677"/>
                  <a:gd name="T50" fmla="*/ 172 w 747"/>
                  <a:gd name="T51" fmla="*/ 524 h 677"/>
                  <a:gd name="T52" fmla="*/ 135 w 747"/>
                  <a:gd name="T53" fmla="*/ 525 h 677"/>
                  <a:gd name="T54" fmla="*/ 99 w 747"/>
                  <a:gd name="T55" fmla="*/ 520 h 677"/>
                  <a:gd name="T56" fmla="*/ 65 w 747"/>
                  <a:gd name="T57" fmla="*/ 465 h 677"/>
                  <a:gd name="T58" fmla="*/ 64 w 747"/>
                  <a:gd name="T59" fmla="*/ 422 h 677"/>
                  <a:gd name="T60" fmla="*/ 42 w 747"/>
                  <a:gd name="T61" fmla="*/ 340 h 677"/>
                  <a:gd name="T62" fmla="*/ 42 w 747"/>
                  <a:gd name="T63" fmla="*/ 317 h 677"/>
                  <a:gd name="T64" fmla="*/ 35 w 747"/>
                  <a:gd name="T65" fmla="*/ 286 h 677"/>
                  <a:gd name="T66" fmla="*/ 31 w 747"/>
                  <a:gd name="T67" fmla="*/ 197 h 677"/>
                  <a:gd name="T68" fmla="*/ 22 w 747"/>
                  <a:gd name="T69" fmla="*/ 15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7" h="677">
                    <a:moveTo>
                      <a:pt x="22" y="151"/>
                    </a:moveTo>
                    <a:cubicBezTo>
                      <a:pt x="26" y="148"/>
                      <a:pt x="26" y="138"/>
                      <a:pt x="27" y="135"/>
                    </a:cubicBezTo>
                    <a:cubicBezTo>
                      <a:pt x="28" y="132"/>
                      <a:pt x="29" y="125"/>
                      <a:pt x="35" y="121"/>
                    </a:cubicBezTo>
                    <a:cubicBezTo>
                      <a:pt x="42" y="118"/>
                      <a:pt x="52" y="108"/>
                      <a:pt x="52" y="108"/>
                    </a:cubicBezTo>
                    <a:cubicBezTo>
                      <a:pt x="52" y="108"/>
                      <a:pt x="94" y="84"/>
                      <a:pt x="122" y="86"/>
                    </a:cubicBezTo>
                    <a:cubicBezTo>
                      <a:pt x="149" y="88"/>
                      <a:pt x="160" y="72"/>
                      <a:pt x="167" y="60"/>
                    </a:cubicBezTo>
                    <a:cubicBezTo>
                      <a:pt x="175" y="47"/>
                      <a:pt x="193" y="41"/>
                      <a:pt x="210" y="32"/>
                    </a:cubicBezTo>
                    <a:cubicBezTo>
                      <a:pt x="227" y="23"/>
                      <a:pt x="236" y="14"/>
                      <a:pt x="256" y="12"/>
                    </a:cubicBezTo>
                    <a:cubicBezTo>
                      <a:pt x="276" y="10"/>
                      <a:pt x="283" y="2"/>
                      <a:pt x="293" y="3"/>
                    </a:cubicBezTo>
                    <a:cubicBezTo>
                      <a:pt x="304" y="4"/>
                      <a:pt x="305" y="0"/>
                      <a:pt x="320" y="9"/>
                    </a:cubicBezTo>
                    <a:cubicBezTo>
                      <a:pt x="335" y="17"/>
                      <a:pt x="325" y="4"/>
                      <a:pt x="328" y="25"/>
                    </a:cubicBezTo>
                    <a:cubicBezTo>
                      <a:pt x="332" y="45"/>
                      <a:pt x="329" y="65"/>
                      <a:pt x="356" y="65"/>
                    </a:cubicBezTo>
                    <a:cubicBezTo>
                      <a:pt x="383" y="65"/>
                      <a:pt x="398" y="66"/>
                      <a:pt x="409" y="51"/>
                    </a:cubicBezTo>
                    <a:cubicBezTo>
                      <a:pt x="452" y="50"/>
                      <a:pt x="452" y="50"/>
                      <a:pt x="452" y="50"/>
                    </a:cubicBezTo>
                    <a:cubicBezTo>
                      <a:pt x="470" y="48"/>
                      <a:pt x="489" y="52"/>
                      <a:pt x="506" y="56"/>
                    </a:cubicBezTo>
                    <a:cubicBezTo>
                      <a:pt x="536" y="64"/>
                      <a:pt x="572" y="83"/>
                      <a:pt x="604" y="80"/>
                    </a:cubicBezTo>
                    <a:cubicBezTo>
                      <a:pt x="622" y="78"/>
                      <a:pt x="634" y="69"/>
                      <a:pt x="652" y="76"/>
                    </a:cubicBezTo>
                    <a:cubicBezTo>
                      <a:pt x="662" y="80"/>
                      <a:pt x="693" y="98"/>
                      <a:pt x="698" y="110"/>
                    </a:cubicBezTo>
                    <a:cubicBezTo>
                      <a:pt x="704" y="127"/>
                      <a:pt x="690" y="154"/>
                      <a:pt x="699" y="173"/>
                    </a:cubicBezTo>
                    <a:cubicBezTo>
                      <a:pt x="707" y="190"/>
                      <a:pt x="720" y="202"/>
                      <a:pt x="725" y="222"/>
                    </a:cubicBezTo>
                    <a:cubicBezTo>
                      <a:pt x="730" y="239"/>
                      <a:pt x="731" y="264"/>
                      <a:pt x="720" y="278"/>
                    </a:cubicBezTo>
                    <a:cubicBezTo>
                      <a:pt x="710" y="291"/>
                      <a:pt x="693" y="292"/>
                      <a:pt x="682" y="304"/>
                    </a:cubicBezTo>
                    <a:cubicBezTo>
                      <a:pt x="671" y="314"/>
                      <a:pt x="673" y="318"/>
                      <a:pt x="670" y="334"/>
                    </a:cubicBezTo>
                    <a:cubicBezTo>
                      <a:pt x="697" y="331"/>
                      <a:pt x="700" y="346"/>
                      <a:pt x="700" y="368"/>
                    </a:cubicBezTo>
                    <a:cubicBezTo>
                      <a:pt x="699" y="397"/>
                      <a:pt x="696" y="414"/>
                      <a:pt x="708" y="440"/>
                    </a:cubicBezTo>
                    <a:cubicBezTo>
                      <a:pt x="723" y="472"/>
                      <a:pt x="747" y="517"/>
                      <a:pt x="735" y="552"/>
                    </a:cubicBezTo>
                    <a:cubicBezTo>
                      <a:pt x="729" y="570"/>
                      <a:pt x="718" y="564"/>
                      <a:pt x="703" y="578"/>
                    </a:cubicBezTo>
                    <a:cubicBezTo>
                      <a:pt x="689" y="592"/>
                      <a:pt x="678" y="608"/>
                      <a:pt x="662" y="622"/>
                    </a:cubicBezTo>
                    <a:cubicBezTo>
                      <a:pt x="649" y="632"/>
                      <a:pt x="628" y="644"/>
                      <a:pt x="618" y="659"/>
                    </a:cubicBezTo>
                    <a:cubicBezTo>
                      <a:pt x="610" y="677"/>
                      <a:pt x="610" y="677"/>
                      <a:pt x="610" y="677"/>
                    </a:cubicBezTo>
                    <a:cubicBezTo>
                      <a:pt x="603" y="672"/>
                      <a:pt x="603" y="673"/>
                      <a:pt x="598" y="669"/>
                    </a:cubicBezTo>
                    <a:cubicBezTo>
                      <a:pt x="590" y="662"/>
                      <a:pt x="582" y="654"/>
                      <a:pt x="576" y="646"/>
                    </a:cubicBezTo>
                    <a:cubicBezTo>
                      <a:pt x="574" y="644"/>
                      <a:pt x="571" y="634"/>
                      <a:pt x="569" y="633"/>
                    </a:cubicBezTo>
                    <a:cubicBezTo>
                      <a:pt x="557" y="625"/>
                      <a:pt x="556" y="640"/>
                      <a:pt x="544" y="643"/>
                    </a:cubicBezTo>
                    <a:cubicBezTo>
                      <a:pt x="536" y="647"/>
                      <a:pt x="507" y="631"/>
                      <a:pt x="511" y="653"/>
                    </a:cubicBezTo>
                    <a:cubicBezTo>
                      <a:pt x="496" y="654"/>
                      <a:pt x="486" y="648"/>
                      <a:pt x="470" y="653"/>
                    </a:cubicBezTo>
                    <a:cubicBezTo>
                      <a:pt x="459" y="656"/>
                      <a:pt x="447" y="654"/>
                      <a:pt x="436" y="658"/>
                    </a:cubicBezTo>
                    <a:cubicBezTo>
                      <a:pt x="426" y="661"/>
                      <a:pt x="423" y="672"/>
                      <a:pt x="413" y="666"/>
                    </a:cubicBezTo>
                    <a:cubicBezTo>
                      <a:pt x="405" y="661"/>
                      <a:pt x="404" y="636"/>
                      <a:pt x="397" y="628"/>
                    </a:cubicBezTo>
                    <a:cubicBezTo>
                      <a:pt x="381" y="632"/>
                      <a:pt x="385" y="663"/>
                      <a:pt x="366" y="659"/>
                    </a:cubicBezTo>
                    <a:cubicBezTo>
                      <a:pt x="360" y="658"/>
                      <a:pt x="330" y="629"/>
                      <a:pt x="328" y="624"/>
                    </a:cubicBezTo>
                    <a:cubicBezTo>
                      <a:pt x="326" y="616"/>
                      <a:pt x="340" y="602"/>
                      <a:pt x="334" y="594"/>
                    </a:cubicBezTo>
                    <a:cubicBezTo>
                      <a:pt x="330" y="589"/>
                      <a:pt x="322" y="592"/>
                      <a:pt x="316" y="593"/>
                    </a:cubicBezTo>
                    <a:cubicBezTo>
                      <a:pt x="307" y="595"/>
                      <a:pt x="300" y="602"/>
                      <a:pt x="293" y="598"/>
                    </a:cubicBezTo>
                    <a:cubicBezTo>
                      <a:pt x="287" y="593"/>
                      <a:pt x="285" y="566"/>
                      <a:pt x="282" y="558"/>
                    </a:cubicBezTo>
                    <a:cubicBezTo>
                      <a:pt x="270" y="560"/>
                      <a:pt x="264" y="574"/>
                      <a:pt x="253" y="575"/>
                    </a:cubicBezTo>
                    <a:cubicBezTo>
                      <a:pt x="255" y="569"/>
                      <a:pt x="261" y="547"/>
                      <a:pt x="256" y="542"/>
                    </a:cubicBezTo>
                    <a:cubicBezTo>
                      <a:pt x="251" y="536"/>
                      <a:pt x="241" y="542"/>
                      <a:pt x="234" y="542"/>
                    </a:cubicBezTo>
                    <a:cubicBezTo>
                      <a:pt x="228" y="543"/>
                      <a:pt x="209" y="540"/>
                      <a:pt x="205" y="545"/>
                    </a:cubicBezTo>
                    <a:cubicBezTo>
                      <a:pt x="201" y="549"/>
                      <a:pt x="204" y="572"/>
                      <a:pt x="203" y="579"/>
                    </a:cubicBezTo>
                    <a:cubicBezTo>
                      <a:pt x="191" y="576"/>
                      <a:pt x="181" y="563"/>
                      <a:pt x="170" y="558"/>
                    </a:cubicBezTo>
                    <a:cubicBezTo>
                      <a:pt x="171" y="547"/>
                      <a:pt x="174" y="534"/>
                      <a:pt x="172" y="524"/>
                    </a:cubicBezTo>
                    <a:cubicBezTo>
                      <a:pt x="161" y="522"/>
                      <a:pt x="154" y="529"/>
                      <a:pt x="145" y="531"/>
                    </a:cubicBezTo>
                    <a:cubicBezTo>
                      <a:pt x="143" y="523"/>
                      <a:pt x="139" y="528"/>
                      <a:pt x="135" y="525"/>
                    </a:cubicBezTo>
                    <a:cubicBezTo>
                      <a:pt x="132" y="522"/>
                      <a:pt x="128" y="514"/>
                      <a:pt x="125" y="513"/>
                    </a:cubicBezTo>
                    <a:cubicBezTo>
                      <a:pt x="117" y="507"/>
                      <a:pt x="106" y="513"/>
                      <a:pt x="99" y="520"/>
                    </a:cubicBezTo>
                    <a:cubicBezTo>
                      <a:pt x="90" y="506"/>
                      <a:pt x="100" y="486"/>
                      <a:pt x="86" y="473"/>
                    </a:cubicBezTo>
                    <a:cubicBezTo>
                      <a:pt x="79" y="467"/>
                      <a:pt x="69" y="470"/>
                      <a:pt x="65" y="465"/>
                    </a:cubicBezTo>
                    <a:cubicBezTo>
                      <a:pt x="67" y="458"/>
                      <a:pt x="67" y="458"/>
                      <a:pt x="67" y="458"/>
                    </a:cubicBezTo>
                    <a:cubicBezTo>
                      <a:pt x="69" y="447"/>
                      <a:pt x="65" y="433"/>
                      <a:pt x="64" y="422"/>
                    </a:cubicBezTo>
                    <a:cubicBezTo>
                      <a:pt x="64" y="398"/>
                      <a:pt x="40" y="384"/>
                      <a:pt x="43" y="362"/>
                    </a:cubicBezTo>
                    <a:cubicBezTo>
                      <a:pt x="44" y="352"/>
                      <a:pt x="44" y="347"/>
                      <a:pt x="42" y="340"/>
                    </a:cubicBezTo>
                    <a:cubicBezTo>
                      <a:pt x="41" y="336"/>
                      <a:pt x="38" y="335"/>
                      <a:pt x="38" y="330"/>
                    </a:cubicBezTo>
                    <a:cubicBezTo>
                      <a:pt x="37" y="325"/>
                      <a:pt x="43" y="322"/>
                      <a:pt x="42" y="317"/>
                    </a:cubicBezTo>
                    <a:cubicBezTo>
                      <a:pt x="40" y="311"/>
                      <a:pt x="33" y="312"/>
                      <a:pt x="31" y="308"/>
                    </a:cubicBezTo>
                    <a:cubicBezTo>
                      <a:pt x="28" y="300"/>
                      <a:pt x="35" y="293"/>
                      <a:pt x="35" y="286"/>
                    </a:cubicBezTo>
                    <a:cubicBezTo>
                      <a:pt x="36" y="267"/>
                      <a:pt x="8" y="266"/>
                      <a:pt x="0" y="251"/>
                    </a:cubicBezTo>
                    <a:cubicBezTo>
                      <a:pt x="15" y="236"/>
                      <a:pt x="30" y="217"/>
                      <a:pt x="31" y="197"/>
                    </a:cubicBezTo>
                    <a:cubicBezTo>
                      <a:pt x="31" y="191"/>
                      <a:pt x="35" y="181"/>
                      <a:pt x="35" y="176"/>
                    </a:cubicBezTo>
                    <a:cubicBezTo>
                      <a:pt x="34" y="168"/>
                      <a:pt x="21" y="156"/>
                      <a:pt x="22" y="151"/>
                    </a:cubicBezTo>
                    <a:close/>
                  </a:path>
                </a:pathLst>
              </a:custGeom>
              <a:grpFill/>
              <a:ln w="4763" cap="flat">
                <a:solidFill>
                  <a:schemeClr val="bg1"/>
                </a:solidFill>
                <a:prstDash val="solid"/>
                <a:miter lim="800000"/>
                <a:headEnd/>
                <a:tailEnd/>
              </a:ln>
            </p:spPr>
            <p:txBody>
              <a:bodyPr/>
              <a:lstStyle/>
              <a:p>
                <a:endParaRPr lang="fr-FR"/>
              </a:p>
            </p:txBody>
          </p:sp>
          <p:sp>
            <p:nvSpPr>
              <p:cNvPr id="114" name="Freeform 243">
                <a:extLst>
                  <a:ext uri="{FF2B5EF4-FFF2-40B4-BE49-F238E27FC236}">
                    <a16:creationId xmlns:a16="http://schemas.microsoft.com/office/drawing/2014/main" id="{96385C50-3E92-69CE-C287-1F947276CA10}"/>
                  </a:ext>
                </a:extLst>
              </p:cNvPr>
              <p:cNvSpPr>
                <a:spLocks/>
              </p:cNvSpPr>
              <p:nvPr/>
            </p:nvSpPr>
            <p:spPr bwMode="auto">
              <a:xfrm>
                <a:off x="2516154" y="4333875"/>
                <a:ext cx="260350" cy="141288"/>
              </a:xfrm>
              <a:custGeom>
                <a:avLst/>
                <a:gdLst>
                  <a:gd name="T0" fmla="*/ 119 w 247"/>
                  <a:gd name="T1" fmla="*/ 0 h 133"/>
                  <a:gd name="T2" fmla="*/ 151 w 247"/>
                  <a:gd name="T3" fmla="*/ 12 h 133"/>
                  <a:gd name="T4" fmla="*/ 167 w 247"/>
                  <a:gd name="T5" fmla="*/ 26 h 133"/>
                  <a:gd name="T6" fmla="*/ 224 w 247"/>
                  <a:gd name="T7" fmla="*/ 30 h 133"/>
                  <a:gd name="T8" fmla="*/ 224 w 247"/>
                  <a:gd name="T9" fmla="*/ 78 h 133"/>
                  <a:gd name="T10" fmla="*/ 237 w 247"/>
                  <a:gd name="T11" fmla="*/ 124 h 133"/>
                  <a:gd name="T12" fmla="*/ 233 w 247"/>
                  <a:gd name="T13" fmla="*/ 123 h 133"/>
                  <a:gd name="T14" fmla="*/ 195 w 247"/>
                  <a:gd name="T15" fmla="*/ 130 h 133"/>
                  <a:gd name="T16" fmla="*/ 97 w 247"/>
                  <a:gd name="T17" fmla="*/ 106 h 133"/>
                  <a:gd name="T18" fmla="*/ 43 w 247"/>
                  <a:gd name="T19" fmla="*/ 100 h 133"/>
                  <a:gd name="T20" fmla="*/ 5 w 247"/>
                  <a:gd name="T21" fmla="*/ 103 h 133"/>
                  <a:gd name="T22" fmla="*/ 0 w 247"/>
                  <a:gd name="T23" fmla="*/ 101 h 133"/>
                  <a:gd name="T24" fmla="*/ 37 w 247"/>
                  <a:gd name="T25" fmla="*/ 81 h 133"/>
                  <a:gd name="T26" fmla="*/ 51 w 247"/>
                  <a:gd name="T27" fmla="*/ 67 h 133"/>
                  <a:gd name="T28" fmla="*/ 23 w 247"/>
                  <a:gd name="T29" fmla="*/ 66 h 133"/>
                  <a:gd name="T30" fmla="*/ 26 w 247"/>
                  <a:gd name="T31" fmla="*/ 44 h 133"/>
                  <a:gd name="T32" fmla="*/ 47 w 247"/>
                  <a:gd name="T33" fmla="*/ 37 h 133"/>
                  <a:gd name="T34" fmla="*/ 75 w 247"/>
                  <a:gd name="T35" fmla="*/ 36 h 133"/>
                  <a:gd name="T36" fmla="*/ 91 w 247"/>
                  <a:gd name="T37" fmla="*/ 44 h 133"/>
                  <a:gd name="T38" fmla="*/ 106 w 247"/>
                  <a:gd name="T39" fmla="*/ 45 h 133"/>
                  <a:gd name="T40" fmla="*/ 112 w 247"/>
                  <a:gd name="T41" fmla="*/ 27 h 133"/>
                  <a:gd name="T42" fmla="*/ 110 w 247"/>
                  <a:gd name="T43" fmla="*/ 5 h 133"/>
                  <a:gd name="T44" fmla="*/ 118 w 247"/>
                  <a:gd name="T45" fmla="*/ 1 h 133"/>
                  <a:gd name="T46" fmla="*/ 119 w 247"/>
                  <a:gd name="T4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133">
                    <a:moveTo>
                      <a:pt x="119" y="0"/>
                    </a:moveTo>
                    <a:cubicBezTo>
                      <a:pt x="129" y="6"/>
                      <a:pt x="141" y="6"/>
                      <a:pt x="151" y="12"/>
                    </a:cubicBezTo>
                    <a:cubicBezTo>
                      <a:pt x="157" y="15"/>
                      <a:pt x="161" y="23"/>
                      <a:pt x="167" y="26"/>
                    </a:cubicBezTo>
                    <a:cubicBezTo>
                      <a:pt x="186" y="33"/>
                      <a:pt x="206" y="17"/>
                      <a:pt x="224" y="30"/>
                    </a:cubicBezTo>
                    <a:cubicBezTo>
                      <a:pt x="247" y="46"/>
                      <a:pt x="226" y="58"/>
                      <a:pt x="224" y="78"/>
                    </a:cubicBezTo>
                    <a:cubicBezTo>
                      <a:pt x="223" y="88"/>
                      <a:pt x="231" y="113"/>
                      <a:pt x="237" y="124"/>
                    </a:cubicBezTo>
                    <a:cubicBezTo>
                      <a:pt x="233" y="123"/>
                      <a:pt x="233" y="123"/>
                      <a:pt x="233" y="123"/>
                    </a:cubicBezTo>
                    <a:cubicBezTo>
                      <a:pt x="220" y="122"/>
                      <a:pt x="210" y="129"/>
                      <a:pt x="195" y="130"/>
                    </a:cubicBezTo>
                    <a:cubicBezTo>
                      <a:pt x="163" y="133"/>
                      <a:pt x="127" y="114"/>
                      <a:pt x="97" y="106"/>
                    </a:cubicBezTo>
                    <a:cubicBezTo>
                      <a:pt x="80" y="101"/>
                      <a:pt x="61" y="98"/>
                      <a:pt x="43" y="100"/>
                    </a:cubicBezTo>
                    <a:cubicBezTo>
                      <a:pt x="29" y="101"/>
                      <a:pt x="17" y="108"/>
                      <a:pt x="5" y="103"/>
                    </a:cubicBezTo>
                    <a:cubicBezTo>
                      <a:pt x="0" y="101"/>
                      <a:pt x="0" y="101"/>
                      <a:pt x="0" y="101"/>
                    </a:cubicBezTo>
                    <a:cubicBezTo>
                      <a:pt x="12" y="86"/>
                      <a:pt x="16" y="80"/>
                      <a:pt x="37" y="81"/>
                    </a:cubicBezTo>
                    <a:cubicBezTo>
                      <a:pt x="57" y="82"/>
                      <a:pt x="59" y="68"/>
                      <a:pt x="51" y="67"/>
                    </a:cubicBezTo>
                    <a:cubicBezTo>
                      <a:pt x="42" y="66"/>
                      <a:pt x="29" y="62"/>
                      <a:pt x="23" y="66"/>
                    </a:cubicBezTo>
                    <a:cubicBezTo>
                      <a:pt x="16" y="70"/>
                      <a:pt x="19" y="50"/>
                      <a:pt x="26" y="44"/>
                    </a:cubicBezTo>
                    <a:cubicBezTo>
                      <a:pt x="34" y="37"/>
                      <a:pt x="35" y="32"/>
                      <a:pt x="47" y="37"/>
                    </a:cubicBezTo>
                    <a:cubicBezTo>
                      <a:pt x="60" y="43"/>
                      <a:pt x="67" y="36"/>
                      <a:pt x="75" y="36"/>
                    </a:cubicBezTo>
                    <a:cubicBezTo>
                      <a:pt x="84" y="36"/>
                      <a:pt x="84" y="39"/>
                      <a:pt x="91" y="44"/>
                    </a:cubicBezTo>
                    <a:cubicBezTo>
                      <a:pt x="99" y="48"/>
                      <a:pt x="106" y="45"/>
                      <a:pt x="106" y="45"/>
                    </a:cubicBezTo>
                    <a:cubicBezTo>
                      <a:pt x="106" y="45"/>
                      <a:pt x="114" y="39"/>
                      <a:pt x="112" y="27"/>
                    </a:cubicBezTo>
                    <a:cubicBezTo>
                      <a:pt x="110" y="14"/>
                      <a:pt x="110" y="5"/>
                      <a:pt x="110" y="5"/>
                    </a:cubicBezTo>
                    <a:cubicBezTo>
                      <a:pt x="118" y="1"/>
                      <a:pt x="118" y="1"/>
                      <a:pt x="118" y="1"/>
                    </a:cubicBezTo>
                    <a:lnTo>
                      <a:pt x="119" y="0"/>
                    </a:lnTo>
                    <a:close/>
                  </a:path>
                </a:pathLst>
              </a:custGeom>
              <a:grpFill/>
              <a:ln w="4763" cap="flat">
                <a:solidFill>
                  <a:schemeClr val="bg1"/>
                </a:solidFill>
                <a:prstDash val="solid"/>
                <a:miter lim="800000"/>
                <a:headEnd/>
                <a:tailEnd/>
              </a:ln>
            </p:spPr>
            <p:txBody>
              <a:bodyPr/>
              <a:lstStyle/>
              <a:p>
                <a:endParaRPr lang="fr-FR"/>
              </a:p>
            </p:txBody>
          </p:sp>
          <p:sp>
            <p:nvSpPr>
              <p:cNvPr id="115" name="Freeform 244">
                <a:extLst>
                  <a:ext uri="{FF2B5EF4-FFF2-40B4-BE49-F238E27FC236}">
                    <a16:creationId xmlns:a16="http://schemas.microsoft.com/office/drawing/2014/main" id="{48023FAC-8098-FC51-124D-81828FD26BD8}"/>
                  </a:ext>
                </a:extLst>
              </p:cNvPr>
              <p:cNvSpPr>
                <a:spLocks/>
              </p:cNvSpPr>
              <p:nvPr/>
            </p:nvSpPr>
            <p:spPr bwMode="auto">
              <a:xfrm>
                <a:off x="2620929" y="4176713"/>
                <a:ext cx="436562" cy="360362"/>
              </a:xfrm>
              <a:custGeom>
                <a:avLst/>
                <a:gdLst>
                  <a:gd name="T0" fmla="*/ 189 w 412"/>
                  <a:gd name="T1" fmla="*/ 338 h 340"/>
                  <a:gd name="T2" fmla="*/ 247 w 412"/>
                  <a:gd name="T3" fmla="*/ 330 h 340"/>
                  <a:gd name="T4" fmla="*/ 269 w 412"/>
                  <a:gd name="T5" fmla="*/ 311 h 340"/>
                  <a:gd name="T6" fmla="*/ 291 w 412"/>
                  <a:gd name="T7" fmla="*/ 285 h 340"/>
                  <a:gd name="T8" fmla="*/ 325 w 412"/>
                  <a:gd name="T9" fmla="*/ 260 h 340"/>
                  <a:gd name="T10" fmla="*/ 344 w 412"/>
                  <a:gd name="T11" fmla="*/ 211 h 340"/>
                  <a:gd name="T12" fmla="*/ 367 w 412"/>
                  <a:gd name="T13" fmla="*/ 175 h 340"/>
                  <a:gd name="T14" fmla="*/ 393 w 412"/>
                  <a:gd name="T15" fmla="*/ 171 h 340"/>
                  <a:gd name="T16" fmla="*/ 406 w 412"/>
                  <a:gd name="T17" fmla="*/ 149 h 340"/>
                  <a:gd name="T18" fmla="*/ 387 w 412"/>
                  <a:gd name="T19" fmla="*/ 135 h 340"/>
                  <a:gd name="T20" fmla="*/ 405 w 412"/>
                  <a:gd name="T21" fmla="*/ 82 h 340"/>
                  <a:gd name="T22" fmla="*/ 358 w 412"/>
                  <a:gd name="T23" fmla="*/ 43 h 340"/>
                  <a:gd name="T24" fmla="*/ 297 w 412"/>
                  <a:gd name="T25" fmla="*/ 29 h 340"/>
                  <a:gd name="T26" fmla="*/ 275 w 412"/>
                  <a:gd name="T27" fmla="*/ 11 h 340"/>
                  <a:gd name="T28" fmla="*/ 257 w 412"/>
                  <a:gd name="T29" fmla="*/ 7 h 340"/>
                  <a:gd name="T30" fmla="*/ 245 w 412"/>
                  <a:gd name="T31" fmla="*/ 13 h 340"/>
                  <a:gd name="T32" fmla="*/ 233 w 412"/>
                  <a:gd name="T33" fmla="*/ 9 h 340"/>
                  <a:gd name="T34" fmla="*/ 207 w 412"/>
                  <a:gd name="T35" fmla="*/ 7 h 340"/>
                  <a:gd name="T36" fmla="*/ 136 w 412"/>
                  <a:gd name="T37" fmla="*/ 9 h 340"/>
                  <a:gd name="T38" fmla="*/ 99 w 412"/>
                  <a:gd name="T39" fmla="*/ 13 h 340"/>
                  <a:gd name="T40" fmla="*/ 75 w 412"/>
                  <a:gd name="T41" fmla="*/ 7 h 340"/>
                  <a:gd name="T42" fmla="*/ 1 w 412"/>
                  <a:gd name="T43" fmla="*/ 35 h 340"/>
                  <a:gd name="T44" fmla="*/ 0 w 412"/>
                  <a:gd name="T45" fmla="*/ 40 h 340"/>
                  <a:gd name="T46" fmla="*/ 0 w 412"/>
                  <a:gd name="T47" fmla="*/ 63 h 340"/>
                  <a:gd name="T48" fmla="*/ 14 w 412"/>
                  <a:gd name="T49" fmla="*/ 86 h 340"/>
                  <a:gd name="T50" fmla="*/ 20 w 412"/>
                  <a:gd name="T51" fmla="*/ 103 h 340"/>
                  <a:gd name="T52" fmla="*/ 15 w 412"/>
                  <a:gd name="T53" fmla="*/ 129 h 340"/>
                  <a:gd name="T54" fmla="*/ 21 w 412"/>
                  <a:gd name="T55" fmla="*/ 148 h 340"/>
                  <a:gd name="T56" fmla="*/ 19 w 412"/>
                  <a:gd name="T57" fmla="*/ 149 h 340"/>
                  <a:gd name="T58" fmla="*/ 51 w 412"/>
                  <a:gd name="T59" fmla="*/ 161 h 340"/>
                  <a:gd name="T60" fmla="*/ 67 w 412"/>
                  <a:gd name="T61" fmla="*/ 174 h 340"/>
                  <a:gd name="T62" fmla="*/ 124 w 412"/>
                  <a:gd name="T63" fmla="*/ 179 h 340"/>
                  <a:gd name="T64" fmla="*/ 124 w 412"/>
                  <a:gd name="T65" fmla="*/ 226 h 340"/>
                  <a:gd name="T66" fmla="*/ 137 w 412"/>
                  <a:gd name="T67" fmla="*/ 273 h 340"/>
                  <a:gd name="T68" fmla="*/ 143 w 412"/>
                  <a:gd name="T69" fmla="*/ 274 h 340"/>
                  <a:gd name="T70" fmla="*/ 189 w 412"/>
                  <a:gd name="T71" fmla="*/ 309 h 340"/>
                  <a:gd name="T72" fmla="*/ 190 w 412"/>
                  <a:gd name="T73" fmla="*/ 331 h 340"/>
                  <a:gd name="T74" fmla="*/ 189 w 412"/>
                  <a:gd name="T75" fmla="*/ 33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2" h="340">
                    <a:moveTo>
                      <a:pt x="189" y="338"/>
                    </a:moveTo>
                    <a:cubicBezTo>
                      <a:pt x="206" y="327"/>
                      <a:pt x="228" y="340"/>
                      <a:pt x="247" y="330"/>
                    </a:cubicBezTo>
                    <a:cubicBezTo>
                      <a:pt x="252" y="327"/>
                      <a:pt x="263" y="315"/>
                      <a:pt x="269" y="311"/>
                    </a:cubicBezTo>
                    <a:cubicBezTo>
                      <a:pt x="277" y="304"/>
                      <a:pt x="286" y="293"/>
                      <a:pt x="291" y="285"/>
                    </a:cubicBezTo>
                    <a:cubicBezTo>
                      <a:pt x="320" y="294"/>
                      <a:pt x="322" y="297"/>
                      <a:pt x="325" y="260"/>
                    </a:cubicBezTo>
                    <a:cubicBezTo>
                      <a:pt x="326" y="245"/>
                      <a:pt x="317" y="204"/>
                      <a:pt x="344" y="211"/>
                    </a:cubicBezTo>
                    <a:cubicBezTo>
                      <a:pt x="345" y="195"/>
                      <a:pt x="354" y="180"/>
                      <a:pt x="367" y="175"/>
                    </a:cubicBezTo>
                    <a:cubicBezTo>
                      <a:pt x="375" y="172"/>
                      <a:pt x="385" y="177"/>
                      <a:pt x="393" y="171"/>
                    </a:cubicBezTo>
                    <a:cubicBezTo>
                      <a:pt x="399" y="166"/>
                      <a:pt x="402" y="155"/>
                      <a:pt x="406" y="149"/>
                    </a:cubicBezTo>
                    <a:cubicBezTo>
                      <a:pt x="405" y="139"/>
                      <a:pt x="396" y="136"/>
                      <a:pt x="387" y="135"/>
                    </a:cubicBezTo>
                    <a:cubicBezTo>
                      <a:pt x="395" y="120"/>
                      <a:pt x="412" y="97"/>
                      <a:pt x="405" y="82"/>
                    </a:cubicBezTo>
                    <a:cubicBezTo>
                      <a:pt x="400" y="73"/>
                      <a:pt x="366" y="49"/>
                      <a:pt x="358" y="43"/>
                    </a:cubicBezTo>
                    <a:cubicBezTo>
                      <a:pt x="340" y="31"/>
                      <a:pt x="316" y="37"/>
                      <a:pt x="297" y="29"/>
                    </a:cubicBezTo>
                    <a:cubicBezTo>
                      <a:pt x="286" y="24"/>
                      <a:pt x="284" y="19"/>
                      <a:pt x="275" y="11"/>
                    </a:cubicBezTo>
                    <a:cubicBezTo>
                      <a:pt x="261" y="0"/>
                      <a:pt x="268" y="6"/>
                      <a:pt x="257" y="7"/>
                    </a:cubicBezTo>
                    <a:cubicBezTo>
                      <a:pt x="257" y="7"/>
                      <a:pt x="249" y="12"/>
                      <a:pt x="245" y="13"/>
                    </a:cubicBezTo>
                    <a:cubicBezTo>
                      <a:pt x="242" y="13"/>
                      <a:pt x="236" y="9"/>
                      <a:pt x="233" y="9"/>
                    </a:cubicBezTo>
                    <a:cubicBezTo>
                      <a:pt x="224" y="8"/>
                      <a:pt x="216" y="7"/>
                      <a:pt x="207" y="7"/>
                    </a:cubicBezTo>
                    <a:cubicBezTo>
                      <a:pt x="183" y="7"/>
                      <a:pt x="160" y="8"/>
                      <a:pt x="136" y="9"/>
                    </a:cubicBezTo>
                    <a:cubicBezTo>
                      <a:pt x="124" y="9"/>
                      <a:pt x="110" y="13"/>
                      <a:pt x="99" y="13"/>
                    </a:cubicBezTo>
                    <a:cubicBezTo>
                      <a:pt x="90" y="13"/>
                      <a:pt x="83" y="7"/>
                      <a:pt x="75" y="7"/>
                    </a:cubicBezTo>
                    <a:cubicBezTo>
                      <a:pt x="49" y="7"/>
                      <a:pt x="28" y="39"/>
                      <a:pt x="1" y="35"/>
                    </a:cubicBezTo>
                    <a:cubicBezTo>
                      <a:pt x="0" y="40"/>
                      <a:pt x="0" y="40"/>
                      <a:pt x="0" y="40"/>
                    </a:cubicBezTo>
                    <a:cubicBezTo>
                      <a:pt x="0" y="63"/>
                      <a:pt x="0" y="63"/>
                      <a:pt x="0" y="63"/>
                    </a:cubicBezTo>
                    <a:cubicBezTo>
                      <a:pt x="0" y="63"/>
                      <a:pt x="3" y="72"/>
                      <a:pt x="14" y="86"/>
                    </a:cubicBezTo>
                    <a:cubicBezTo>
                      <a:pt x="26" y="100"/>
                      <a:pt x="20" y="103"/>
                      <a:pt x="20" y="103"/>
                    </a:cubicBezTo>
                    <a:cubicBezTo>
                      <a:pt x="20" y="103"/>
                      <a:pt x="15" y="117"/>
                      <a:pt x="15" y="129"/>
                    </a:cubicBezTo>
                    <a:cubicBezTo>
                      <a:pt x="15" y="140"/>
                      <a:pt x="21" y="148"/>
                      <a:pt x="21" y="148"/>
                    </a:cubicBezTo>
                    <a:cubicBezTo>
                      <a:pt x="19" y="149"/>
                      <a:pt x="19" y="149"/>
                      <a:pt x="19" y="149"/>
                    </a:cubicBezTo>
                    <a:cubicBezTo>
                      <a:pt x="29" y="155"/>
                      <a:pt x="41" y="155"/>
                      <a:pt x="51" y="161"/>
                    </a:cubicBezTo>
                    <a:cubicBezTo>
                      <a:pt x="56" y="164"/>
                      <a:pt x="61" y="172"/>
                      <a:pt x="67" y="174"/>
                    </a:cubicBezTo>
                    <a:cubicBezTo>
                      <a:pt x="86" y="182"/>
                      <a:pt x="106" y="166"/>
                      <a:pt x="124" y="179"/>
                    </a:cubicBezTo>
                    <a:cubicBezTo>
                      <a:pt x="146" y="195"/>
                      <a:pt x="126" y="207"/>
                      <a:pt x="124" y="226"/>
                    </a:cubicBezTo>
                    <a:cubicBezTo>
                      <a:pt x="123" y="237"/>
                      <a:pt x="130" y="262"/>
                      <a:pt x="137" y="273"/>
                    </a:cubicBezTo>
                    <a:cubicBezTo>
                      <a:pt x="143" y="274"/>
                      <a:pt x="143" y="274"/>
                      <a:pt x="143" y="274"/>
                    </a:cubicBezTo>
                    <a:cubicBezTo>
                      <a:pt x="153" y="279"/>
                      <a:pt x="184" y="297"/>
                      <a:pt x="189" y="309"/>
                    </a:cubicBezTo>
                    <a:cubicBezTo>
                      <a:pt x="191" y="315"/>
                      <a:pt x="191" y="323"/>
                      <a:pt x="190" y="331"/>
                    </a:cubicBezTo>
                    <a:lnTo>
                      <a:pt x="189" y="338"/>
                    </a:lnTo>
                    <a:close/>
                  </a:path>
                </a:pathLst>
              </a:custGeom>
              <a:grpFill/>
              <a:ln w="4763" cap="flat">
                <a:solidFill>
                  <a:schemeClr val="bg1"/>
                </a:solidFill>
                <a:prstDash val="solid"/>
                <a:miter lim="800000"/>
                <a:headEnd/>
                <a:tailEnd/>
              </a:ln>
            </p:spPr>
            <p:txBody>
              <a:bodyPr/>
              <a:lstStyle/>
              <a:p>
                <a:endParaRPr lang="fr-FR"/>
              </a:p>
            </p:txBody>
          </p:sp>
          <p:sp>
            <p:nvSpPr>
              <p:cNvPr id="116" name="Freeform 245">
                <a:extLst>
                  <a:ext uri="{FF2B5EF4-FFF2-40B4-BE49-F238E27FC236}">
                    <a16:creationId xmlns:a16="http://schemas.microsoft.com/office/drawing/2014/main" id="{FBE98625-766A-9FCB-1DAF-AF229F0D966E}"/>
                  </a:ext>
                </a:extLst>
              </p:cNvPr>
              <p:cNvSpPr>
                <a:spLocks/>
              </p:cNvSpPr>
              <p:nvPr/>
            </p:nvSpPr>
            <p:spPr bwMode="auto">
              <a:xfrm>
                <a:off x="2598704" y="3921125"/>
                <a:ext cx="600075" cy="344488"/>
              </a:xfrm>
              <a:custGeom>
                <a:avLst/>
                <a:gdLst>
                  <a:gd name="T0" fmla="*/ 426 w 566"/>
                  <a:gd name="T1" fmla="*/ 324 h 326"/>
                  <a:gd name="T2" fmla="*/ 467 w 566"/>
                  <a:gd name="T3" fmla="*/ 312 h 326"/>
                  <a:gd name="T4" fmla="*/ 496 w 566"/>
                  <a:gd name="T5" fmla="*/ 325 h 326"/>
                  <a:gd name="T6" fmla="*/ 541 w 566"/>
                  <a:gd name="T7" fmla="*/ 274 h 326"/>
                  <a:gd name="T8" fmla="*/ 552 w 566"/>
                  <a:gd name="T9" fmla="*/ 266 h 326"/>
                  <a:gd name="T10" fmla="*/ 528 w 566"/>
                  <a:gd name="T11" fmla="*/ 197 h 326"/>
                  <a:gd name="T12" fmla="*/ 566 w 566"/>
                  <a:gd name="T13" fmla="*/ 159 h 326"/>
                  <a:gd name="T14" fmla="*/ 547 w 566"/>
                  <a:gd name="T15" fmla="*/ 104 h 326"/>
                  <a:gd name="T16" fmla="*/ 539 w 566"/>
                  <a:gd name="T17" fmla="*/ 13 h 326"/>
                  <a:gd name="T18" fmla="*/ 502 w 566"/>
                  <a:gd name="T19" fmla="*/ 68 h 326"/>
                  <a:gd name="T20" fmla="*/ 476 w 566"/>
                  <a:gd name="T21" fmla="*/ 76 h 326"/>
                  <a:gd name="T22" fmla="*/ 452 w 566"/>
                  <a:gd name="T23" fmla="*/ 70 h 326"/>
                  <a:gd name="T24" fmla="*/ 428 w 566"/>
                  <a:gd name="T25" fmla="*/ 81 h 326"/>
                  <a:gd name="T26" fmla="*/ 404 w 566"/>
                  <a:gd name="T27" fmla="*/ 63 h 326"/>
                  <a:gd name="T28" fmla="*/ 377 w 566"/>
                  <a:gd name="T29" fmla="*/ 51 h 326"/>
                  <a:gd name="T30" fmla="*/ 335 w 566"/>
                  <a:gd name="T31" fmla="*/ 21 h 326"/>
                  <a:gd name="T32" fmla="*/ 265 w 566"/>
                  <a:gd name="T33" fmla="*/ 43 h 326"/>
                  <a:gd name="T34" fmla="*/ 265 w 566"/>
                  <a:gd name="T35" fmla="*/ 49 h 326"/>
                  <a:gd name="T36" fmla="*/ 268 w 566"/>
                  <a:gd name="T37" fmla="*/ 93 h 326"/>
                  <a:gd name="T38" fmla="*/ 253 w 566"/>
                  <a:gd name="T39" fmla="*/ 145 h 326"/>
                  <a:gd name="T40" fmla="*/ 193 w 566"/>
                  <a:gd name="T41" fmla="*/ 157 h 326"/>
                  <a:gd name="T42" fmla="*/ 177 w 566"/>
                  <a:gd name="T43" fmla="*/ 123 h 326"/>
                  <a:gd name="T44" fmla="*/ 149 w 566"/>
                  <a:gd name="T45" fmla="*/ 98 h 326"/>
                  <a:gd name="T46" fmla="*/ 134 w 566"/>
                  <a:gd name="T47" fmla="*/ 75 h 326"/>
                  <a:gd name="T48" fmla="*/ 106 w 566"/>
                  <a:gd name="T49" fmla="*/ 78 h 326"/>
                  <a:gd name="T50" fmla="*/ 67 w 566"/>
                  <a:gd name="T51" fmla="*/ 95 h 326"/>
                  <a:gd name="T52" fmla="*/ 45 w 566"/>
                  <a:gd name="T53" fmla="*/ 140 h 326"/>
                  <a:gd name="T54" fmla="*/ 18 w 566"/>
                  <a:gd name="T55" fmla="*/ 198 h 326"/>
                  <a:gd name="T56" fmla="*/ 11 w 566"/>
                  <a:gd name="T57" fmla="*/ 249 h 326"/>
                  <a:gd name="T58" fmla="*/ 22 w 566"/>
                  <a:gd name="T59" fmla="*/ 272 h 326"/>
                  <a:gd name="T60" fmla="*/ 22 w 566"/>
                  <a:gd name="T61" fmla="*/ 276 h 326"/>
                  <a:gd name="T62" fmla="*/ 96 w 566"/>
                  <a:gd name="T63" fmla="*/ 248 h 326"/>
                  <a:gd name="T64" fmla="*/ 120 w 566"/>
                  <a:gd name="T65" fmla="*/ 254 h 326"/>
                  <a:gd name="T66" fmla="*/ 157 w 566"/>
                  <a:gd name="T67" fmla="*/ 250 h 326"/>
                  <a:gd name="T68" fmla="*/ 228 w 566"/>
                  <a:gd name="T69" fmla="*/ 248 h 326"/>
                  <a:gd name="T70" fmla="*/ 254 w 566"/>
                  <a:gd name="T71" fmla="*/ 250 h 326"/>
                  <a:gd name="T72" fmla="*/ 266 w 566"/>
                  <a:gd name="T73" fmla="*/ 254 h 326"/>
                  <a:gd name="T74" fmla="*/ 278 w 566"/>
                  <a:gd name="T75" fmla="*/ 248 h 326"/>
                  <a:gd name="T76" fmla="*/ 296 w 566"/>
                  <a:gd name="T77" fmla="*/ 252 h 326"/>
                  <a:gd name="T78" fmla="*/ 318 w 566"/>
                  <a:gd name="T79" fmla="*/ 270 h 326"/>
                  <a:gd name="T80" fmla="*/ 379 w 566"/>
                  <a:gd name="T81" fmla="*/ 285 h 326"/>
                  <a:gd name="T82" fmla="*/ 426 w 566"/>
                  <a:gd name="T83" fmla="*/ 3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 h="326">
                    <a:moveTo>
                      <a:pt x="426" y="324"/>
                    </a:moveTo>
                    <a:cubicBezTo>
                      <a:pt x="440" y="323"/>
                      <a:pt x="456" y="312"/>
                      <a:pt x="467" y="312"/>
                    </a:cubicBezTo>
                    <a:cubicBezTo>
                      <a:pt x="480" y="311"/>
                      <a:pt x="485" y="326"/>
                      <a:pt x="496" y="325"/>
                    </a:cubicBezTo>
                    <a:cubicBezTo>
                      <a:pt x="516" y="323"/>
                      <a:pt x="527" y="290"/>
                      <a:pt x="541" y="274"/>
                    </a:cubicBezTo>
                    <a:cubicBezTo>
                      <a:pt x="548" y="269"/>
                      <a:pt x="548" y="268"/>
                      <a:pt x="552" y="266"/>
                    </a:cubicBezTo>
                    <a:cubicBezTo>
                      <a:pt x="536" y="248"/>
                      <a:pt x="522" y="221"/>
                      <a:pt x="528" y="197"/>
                    </a:cubicBezTo>
                    <a:cubicBezTo>
                      <a:pt x="533" y="176"/>
                      <a:pt x="556" y="177"/>
                      <a:pt x="566" y="159"/>
                    </a:cubicBezTo>
                    <a:cubicBezTo>
                      <a:pt x="554" y="146"/>
                      <a:pt x="553" y="120"/>
                      <a:pt x="547" y="104"/>
                    </a:cubicBezTo>
                    <a:cubicBezTo>
                      <a:pt x="540" y="85"/>
                      <a:pt x="562" y="20"/>
                      <a:pt x="539" y="13"/>
                    </a:cubicBezTo>
                    <a:cubicBezTo>
                      <a:pt x="523" y="8"/>
                      <a:pt x="517" y="58"/>
                      <a:pt x="502" y="68"/>
                    </a:cubicBezTo>
                    <a:cubicBezTo>
                      <a:pt x="492" y="75"/>
                      <a:pt x="488" y="77"/>
                      <a:pt x="476" y="76"/>
                    </a:cubicBezTo>
                    <a:cubicBezTo>
                      <a:pt x="468" y="75"/>
                      <a:pt x="462" y="68"/>
                      <a:pt x="452" y="70"/>
                    </a:cubicBezTo>
                    <a:cubicBezTo>
                      <a:pt x="442" y="73"/>
                      <a:pt x="442" y="84"/>
                      <a:pt x="428" y="81"/>
                    </a:cubicBezTo>
                    <a:cubicBezTo>
                      <a:pt x="420" y="79"/>
                      <a:pt x="411" y="67"/>
                      <a:pt x="404" y="63"/>
                    </a:cubicBezTo>
                    <a:cubicBezTo>
                      <a:pt x="395" y="58"/>
                      <a:pt x="386" y="55"/>
                      <a:pt x="377" y="51"/>
                    </a:cubicBezTo>
                    <a:cubicBezTo>
                      <a:pt x="360" y="42"/>
                      <a:pt x="349" y="29"/>
                      <a:pt x="335" y="21"/>
                    </a:cubicBezTo>
                    <a:cubicBezTo>
                      <a:pt x="302" y="0"/>
                      <a:pt x="290" y="26"/>
                      <a:pt x="265" y="43"/>
                    </a:cubicBezTo>
                    <a:cubicBezTo>
                      <a:pt x="265" y="49"/>
                      <a:pt x="265" y="49"/>
                      <a:pt x="265" y="49"/>
                    </a:cubicBezTo>
                    <a:cubicBezTo>
                      <a:pt x="266" y="62"/>
                      <a:pt x="267" y="77"/>
                      <a:pt x="268" y="93"/>
                    </a:cubicBezTo>
                    <a:cubicBezTo>
                      <a:pt x="269" y="126"/>
                      <a:pt x="266" y="123"/>
                      <a:pt x="253" y="145"/>
                    </a:cubicBezTo>
                    <a:cubicBezTo>
                      <a:pt x="240" y="167"/>
                      <a:pt x="215" y="160"/>
                      <a:pt x="193" y="157"/>
                    </a:cubicBezTo>
                    <a:cubicBezTo>
                      <a:pt x="171" y="154"/>
                      <a:pt x="179" y="137"/>
                      <a:pt x="177" y="123"/>
                    </a:cubicBezTo>
                    <a:cubicBezTo>
                      <a:pt x="175" y="109"/>
                      <a:pt x="160" y="106"/>
                      <a:pt x="149" y="98"/>
                    </a:cubicBezTo>
                    <a:cubicBezTo>
                      <a:pt x="139" y="91"/>
                      <a:pt x="139" y="88"/>
                      <a:pt x="134" y="75"/>
                    </a:cubicBezTo>
                    <a:cubicBezTo>
                      <a:pt x="129" y="62"/>
                      <a:pt x="120" y="70"/>
                      <a:pt x="106" y="78"/>
                    </a:cubicBezTo>
                    <a:cubicBezTo>
                      <a:pt x="92" y="85"/>
                      <a:pt x="84" y="83"/>
                      <a:pt x="67" y="95"/>
                    </a:cubicBezTo>
                    <a:cubicBezTo>
                      <a:pt x="50" y="107"/>
                      <a:pt x="44" y="118"/>
                      <a:pt x="45" y="140"/>
                    </a:cubicBezTo>
                    <a:cubicBezTo>
                      <a:pt x="46" y="161"/>
                      <a:pt x="36" y="179"/>
                      <a:pt x="18" y="198"/>
                    </a:cubicBezTo>
                    <a:cubicBezTo>
                      <a:pt x="0" y="218"/>
                      <a:pt x="9" y="237"/>
                      <a:pt x="11" y="249"/>
                    </a:cubicBezTo>
                    <a:cubicBezTo>
                      <a:pt x="13" y="262"/>
                      <a:pt x="22" y="272"/>
                      <a:pt x="22" y="272"/>
                    </a:cubicBezTo>
                    <a:cubicBezTo>
                      <a:pt x="22" y="276"/>
                      <a:pt x="22" y="276"/>
                      <a:pt x="22" y="276"/>
                    </a:cubicBezTo>
                    <a:cubicBezTo>
                      <a:pt x="49" y="280"/>
                      <a:pt x="71" y="249"/>
                      <a:pt x="96" y="248"/>
                    </a:cubicBezTo>
                    <a:cubicBezTo>
                      <a:pt x="104" y="248"/>
                      <a:pt x="111" y="254"/>
                      <a:pt x="120" y="254"/>
                    </a:cubicBezTo>
                    <a:cubicBezTo>
                      <a:pt x="131" y="255"/>
                      <a:pt x="145" y="251"/>
                      <a:pt x="157" y="250"/>
                    </a:cubicBezTo>
                    <a:cubicBezTo>
                      <a:pt x="181" y="249"/>
                      <a:pt x="204" y="248"/>
                      <a:pt x="228" y="248"/>
                    </a:cubicBezTo>
                    <a:cubicBezTo>
                      <a:pt x="237" y="248"/>
                      <a:pt x="245" y="249"/>
                      <a:pt x="254" y="250"/>
                    </a:cubicBezTo>
                    <a:cubicBezTo>
                      <a:pt x="257" y="251"/>
                      <a:pt x="263" y="255"/>
                      <a:pt x="266" y="254"/>
                    </a:cubicBezTo>
                    <a:cubicBezTo>
                      <a:pt x="270" y="254"/>
                      <a:pt x="278" y="248"/>
                      <a:pt x="278" y="248"/>
                    </a:cubicBezTo>
                    <a:cubicBezTo>
                      <a:pt x="289" y="248"/>
                      <a:pt x="282" y="241"/>
                      <a:pt x="296" y="252"/>
                    </a:cubicBezTo>
                    <a:cubicBezTo>
                      <a:pt x="306" y="260"/>
                      <a:pt x="307" y="266"/>
                      <a:pt x="318" y="270"/>
                    </a:cubicBezTo>
                    <a:cubicBezTo>
                      <a:pt x="337" y="278"/>
                      <a:pt x="362" y="272"/>
                      <a:pt x="379" y="285"/>
                    </a:cubicBezTo>
                    <a:cubicBezTo>
                      <a:pt x="387" y="290"/>
                      <a:pt x="421" y="315"/>
                      <a:pt x="426" y="324"/>
                    </a:cubicBezTo>
                  </a:path>
                </a:pathLst>
              </a:custGeom>
              <a:grpFill/>
              <a:ln w="4763" cap="flat">
                <a:solidFill>
                  <a:schemeClr val="bg1"/>
                </a:solidFill>
                <a:prstDash val="solid"/>
                <a:miter lim="800000"/>
                <a:headEnd/>
                <a:tailEnd/>
              </a:ln>
            </p:spPr>
            <p:txBody>
              <a:bodyPr/>
              <a:lstStyle/>
              <a:p>
                <a:endParaRPr lang="fr-FR"/>
              </a:p>
            </p:txBody>
          </p:sp>
          <p:sp>
            <p:nvSpPr>
              <p:cNvPr id="117" name="Freeform 246">
                <a:extLst>
                  <a:ext uri="{FF2B5EF4-FFF2-40B4-BE49-F238E27FC236}">
                    <a16:creationId xmlns:a16="http://schemas.microsoft.com/office/drawing/2014/main" id="{C918CB3C-AC7F-30EB-3873-34D7DF2E8DFB}"/>
                  </a:ext>
                </a:extLst>
              </p:cNvPr>
              <p:cNvSpPr>
                <a:spLocks/>
              </p:cNvSpPr>
              <p:nvPr/>
            </p:nvSpPr>
            <p:spPr bwMode="auto">
              <a:xfrm>
                <a:off x="2598704" y="3921125"/>
                <a:ext cx="600075" cy="344488"/>
              </a:xfrm>
              <a:custGeom>
                <a:avLst/>
                <a:gdLst>
                  <a:gd name="T0" fmla="*/ 426 w 566"/>
                  <a:gd name="T1" fmla="*/ 324 h 326"/>
                  <a:gd name="T2" fmla="*/ 467 w 566"/>
                  <a:gd name="T3" fmla="*/ 312 h 326"/>
                  <a:gd name="T4" fmla="*/ 496 w 566"/>
                  <a:gd name="T5" fmla="*/ 325 h 326"/>
                  <a:gd name="T6" fmla="*/ 541 w 566"/>
                  <a:gd name="T7" fmla="*/ 274 h 326"/>
                  <a:gd name="T8" fmla="*/ 552 w 566"/>
                  <a:gd name="T9" fmla="*/ 266 h 326"/>
                  <a:gd name="T10" fmla="*/ 528 w 566"/>
                  <a:gd name="T11" fmla="*/ 197 h 326"/>
                  <a:gd name="T12" fmla="*/ 566 w 566"/>
                  <a:gd name="T13" fmla="*/ 159 h 326"/>
                  <a:gd name="T14" fmla="*/ 547 w 566"/>
                  <a:gd name="T15" fmla="*/ 104 h 326"/>
                  <a:gd name="T16" fmla="*/ 539 w 566"/>
                  <a:gd name="T17" fmla="*/ 13 h 326"/>
                  <a:gd name="T18" fmla="*/ 502 w 566"/>
                  <a:gd name="T19" fmla="*/ 68 h 326"/>
                  <a:gd name="T20" fmla="*/ 476 w 566"/>
                  <a:gd name="T21" fmla="*/ 76 h 326"/>
                  <a:gd name="T22" fmla="*/ 452 w 566"/>
                  <a:gd name="T23" fmla="*/ 70 h 326"/>
                  <a:gd name="T24" fmla="*/ 428 w 566"/>
                  <a:gd name="T25" fmla="*/ 81 h 326"/>
                  <a:gd name="T26" fmla="*/ 404 w 566"/>
                  <a:gd name="T27" fmla="*/ 63 h 326"/>
                  <a:gd name="T28" fmla="*/ 377 w 566"/>
                  <a:gd name="T29" fmla="*/ 51 h 326"/>
                  <a:gd name="T30" fmla="*/ 335 w 566"/>
                  <a:gd name="T31" fmla="*/ 21 h 326"/>
                  <a:gd name="T32" fmla="*/ 265 w 566"/>
                  <a:gd name="T33" fmla="*/ 43 h 326"/>
                  <a:gd name="T34" fmla="*/ 265 w 566"/>
                  <a:gd name="T35" fmla="*/ 49 h 326"/>
                  <a:gd name="T36" fmla="*/ 268 w 566"/>
                  <a:gd name="T37" fmla="*/ 93 h 326"/>
                  <a:gd name="T38" fmla="*/ 253 w 566"/>
                  <a:gd name="T39" fmla="*/ 145 h 326"/>
                  <a:gd name="T40" fmla="*/ 193 w 566"/>
                  <a:gd name="T41" fmla="*/ 157 h 326"/>
                  <a:gd name="T42" fmla="*/ 177 w 566"/>
                  <a:gd name="T43" fmla="*/ 123 h 326"/>
                  <a:gd name="T44" fmla="*/ 149 w 566"/>
                  <a:gd name="T45" fmla="*/ 98 h 326"/>
                  <a:gd name="T46" fmla="*/ 134 w 566"/>
                  <a:gd name="T47" fmla="*/ 75 h 326"/>
                  <a:gd name="T48" fmla="*/ 106 w 566"/>
                  <a:gd name="T49" fmla="*/ 78 h 326"/>
                  <a:gd name="T50" fmla="*/ 67 w 566"/>
                  <a:gd name="T51" fmla="*/ 95 h 326"/>
                  <a:gd name="T52" fmla="*/ 45 w 566"/>
                  <a:gd name="T53" fmla="*/ 140 h 326"/>
                  <a:gd name="T54" fmla="*/ 18 w 566"/>
                  <a:gd name="T55" fmla="*/ 198 h 326"/>
                  <a:gd name="T56" fmla="*/ 11 w 566"/>
                  <a:gd name="T57" fmla="*/ 249 h 326"/>
                  <a:gd name="T58" fmla="*/ 22 w 566"/>
                  <a:gd name="T59" fmla="*/ 272 h 326"/>
                  <a:gd name="T60" fmla="*/ 22 w 566"/>
                  <a:gd name="T61" fmla="*/ 276 h 326"/>
                  <a:gd name="T62" fmla="*/ 96 w 566"/>
                  <a:gd name="T63" fmla="*/ 248 h 326"/>
                  <a:gd name="T64" fmla="*/ 120 w 566"/>
                  <a:gd name="T65" fmla="*/ 254 h 326"/>
                  <a:gd name="T66" fmla="*/ 157 w 566"/>
                  <a:gd name="T67" fmla="*/ 250 h 326"/>
                  <a:gd name="T68" fmla="*/ 228 w 566"/>
                  <a:gd name="T69" fmla="*/ 248 h 326"/>
                  <a:gd name="T70" fmla="*/ 254 w 566"/>
                  <a:gd name="T71" fmla="*/ 250 h 326"/>
                  <a:gd name="T72" fmla="*/ 266 w 566"/>
                  <a:gd name="T73" fmla="*/ 254 h 326"/>
                  <a:gd name="T74" fmla="*/ 278 w 566"/>
                  <a:gd name="T75" fmla="*/ 248 h 326"/>
                  <a:gd name="T76" fmla="*/ 296 w 566"/>
                  <a:gd name="T77" fmla="*/ 252 h 326"/>
                  <a:gd name="T78" fmla="*/ 318 w 566"/>
                  <a:gd name="T79" fmla="*/ 270 h 326"/>
                  <a:gd name="T80" fmla="*/ 379 w 566"/>
                  <a:gd name="T81" fmla="*/ 285 h 326"/>
                  <a:gd name="T82" fmla="*/ 426 w 566"/>
                  <a:gd name="T83" fmla="*/ 3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 h="326">
                    <a:moveTo>
                      <a:pt x="426" y="324"/>
                    </a:moveTo>
                    <a:cubicBezTo>
                      <a:pt x="440" y="323"/>
                      <a:pt x="456" y="312"/>
                      <a:pt x="467" y="312"/>
                    </a:cubicBezTo>
                    <a:cubicBezTo>
                      <a:pt x="480" y="311"/>
                      <a:pt x="485" y="326"/>
                      <a:pt x="496" y="325"/>
                    </a:cubicBezTo>
                    <a:cubicBezTo>
                      <a:pt x="516" y="323"/>
                      <a:pt x="527" y="290"/>
                      <a:pt x="541" y="274"/>
                    </a:cubicBezTo>
                    <a:cubicBezTo>
                      <a:pt x="548" y="269"/>
                      <a:pt x="548" y="268"/>
                      <a:pt x="552" y="266"/>
                    </a:cubicBezTo>
                    <a:cubicBezTo>
                      <a:pt x="536" y="248"/>
                      <a:pt x="522" y="221"/>
                      <a:pt x="528" y="197"/>
                    </a:cubicBezTo>
                    <a:cubicBezTo>
                      <a:pt x="533" y="176"/>
                      <a:pt x="556" y="177"/>
                      <a:pt x="566" y="159"/>
                    </a:cubicBezTo>
                    <a:cubicBezTo>
                      <a:pt x="554" y="146"/>
                      <a:pt x="553" y="120"/>
                      <a:pt x="547" y="104"/>
                    </a:cubicBezTo>
                    <a:cubicBezTo>
                      <a:pt x="540" y="85"/>
                      <a:pt x="562" y="20"/>
                      <a:pt x="539" y="13"/>
                    </a:cubicBezTo>
                    <a:cubicBezTo>
                      <a:pt x="523" y="8"/>
                      <a:pt x="517" y="58"/>
                      <a:pt x="502" y="68"/>
                    </a:cubicBezTo>
                    <a:cubicBezTo>
                      <a:pt x="492" y="75"/>
                      <a:pt x="488" y="77"/>
                      <a:pt x="476" y="76"/>
                    </a:cubicBezTo>
                    <a:cubicBezTo>
                      <a:pt x="468" y="75"/>
                      <a:pt x="462" y="68"/>
                      <a:pt x="452" y="70"/>
                    </a:cubicBezTo>
                    <a:cubicBezTo>
                      <a:pt x="442" y="73"/>
                      <a:pt x="442" y="84"/>
                      <a:pt x="428" y="81"/>
                    </a:cubicBezTo>
                    <a:cubicBezTo>
                      <a:pt x="420" y="79"/>
                      <a:pt x="411" y="67"/>
                      <a:pt x="404" y="63"/>
                    </a:cubicBezTo>
                    <a:cubicBezTo>
                      <a:pt x="395" y="58"/>
                      <a:pt x="386" y="55"/>
                      <a:pt x="377" y="51"/>
                    </a:cubicBezTo>
                    <a:cubicBezTo>
                      <a:pt x="360" y="42"/>
                      <a:pt x="349" y="29"/>
                      <a:pt x="335" y="21"/>
                    </a:cubicBezTo>
                    <a:cubicBezTo>
                      <a:pt x="302" y="0"/>
                      <a:pt x="290" y="26"/>
                      <a:pt x="265" y="43"/>
                    </a:cubicBezTo>
                    <a:cubicBezTo>
                      <a:pt x="265" y="49"/>
                      <a:pt x="265" y="49"/>
                      <a:pt x="265" y="49"/>
                    </a:cubicBezTo>
                    <a:cubicBezTo>
                      <a:pt x="266" y="62"/>
                      <a:pt x="267" y="77"/>
                      <a:pt x="268" y="93"/>
                    </a:cubicBezTo>
                    <a:cubicBezTo>
                      <a:pt x="269" y="126"/>
                      <a:pt x="266" y="123"/>
                      <a:pt x="253" y="145"/>
                    </a:cubicBezTo>
                    <a:cubicBezTo>
                      <a:pt x="240" y="167"/>
                      <a:pt x="215" y="160"/>
                      <a:pt x="193" y="157"/>
                    </a:cubicBezTo>
                    <a:cubicBezTo>
                      <a:pt x="171" y="154"/>
                      <a:pt x="179" y="137"/>
                      <a:pt x="177" y="123"/>
                    </a:cubicBezTo>
                    <a:cubicBezTo>
                      <a:pt x="175" y="109"/>
                      <a:pt x="160" y="106"/>
                      <a:pt x="149" y="98"/>
                    </a:cubicBezTo>
                    <a:cubicBezTo>
                      <a:pt x="139" y="91"/>
                      <a:pt x="139" y="88"/>
                      <a:pt x="134" y="75"/>
                    </a:cubicBezTo>
                    <a:cubicBezTo>
                      <a:pt x="129" y="62"/>
                      <a:pt x="120" y="70"/>
                      <a:pt x="106" y="78"/>
                    </a:cubicBezTo>
                    <a:cubicBezTo>
                      <a:pt x="92" y="85"/>
                      <a:pt x="84" y="83"/>
                      <a:pt x="67" y="95"/>
                    </a:cubicBezTo>
                    <a:cubicBezTo>
                      <a:pt x="50" y="107"/>
                      <a:pt x="44" y="118"/>
                      <a:pt x="45" y="140"/>
                    </a:cubicBezTo>
                    <a:cubicBezTo>
                      <a:pt x="46" y="161"/>
                      <a:pt x="36" y="179"/>
                      <a:pt x="18" y="198"/>
                    </a:cubicBezTo>
                    <a:cubicBezTo>
                      <a:pt x="0" y="218"/>
                      <a:pt x="9" y="237"/>
                      <a:pt x="11" y="249"/>
                    </a:cubicBezTo>
                    <a:cubicBezTo>
                      <a:pt x="13" y="262"/>
                      <a:pt x="22" y="272"/>
                      <a:pt x="22" y="272"/>
                    </a:cubicBezTo>
                    <a:cubicBezTo>
                      <a:pt x="22" y="276"/>
                      <a:pt x="22" y="276"/>
                      <a:pt x="22" y="276"/>
                    </a:cubicBezTo>
                    <a:cubicBezTo>
                      <a:pt x="49" y="280"/>
                      <a:pt x="71" y="249"/>
                      <a:pt x="96" y="248"/>
                    </a:cubicBezTo>
                    <a:cubicBezTo>
                      <a:pt x="104" y="248"/>
                      <a:pt x="111" y="254"/>
                      <a:pt x="120" y="254"/>
                    </a:cubicBezTo>
                    <a:cubicBezTo>
                      <a:pt x="131" y="255"/>
                      <a:pt x="145" y="251"/>
                      <a:pt x="157" y="250"/>
                    </a:cubicBezTo>
                    <a:cubicBezTo>
                      <a:pt x="181" y="249"/>
                      <a:pt x="204" y="248"/>
                      <a:pt x="228" y="248"/>
                    </a:cubicBezTo>
                    <a:cubicBezTo>
                      <a:pt x="237" y="248"/>
                      <a:pt x="245" y="249"/>
                      <a:pt x="254" y="250"/>
                    </a:cubicBezTo>
                    <a:cubicBezTo>
                      <a:pt x="257" y="251"/>
                      <a:pt x="263" y="255"/>
                      <a:pt x="266" y="254"/>
                    </a:cubicBezTo>
                    <a:cubicBezTo>
                      <a:pt x="270" y="254"/>
                      <a:pt x="278" y="248"/>
                      <a:pt x="278" y="248"/>
                    </a:cubicBezTo>
                    <a:cubicBezTo>
                      <a:pt x="289" y="248"/>
                      <a:pt x="282" y="241"/>
                      <a:pt x="296" y="252"/>
                    </a:cubicBezTo>
                    <a:cubicBezTo>
                      <a:pt x="306" y="260"/>
                      <a:pt x="307" y="266"/>
                      <a:pt x="318" y="270"/>
                    </a:cubicBezTo>
                    <a:cubicBezTo>
                      <a:pt x="337" y="278"/>
                      <a:pt x="362" y="272"/>
                      <a:pt x="379" y="285"/>
                    </a:cubicBezTo>
                    <a:cubicBezTo>
                      <a:pt x="387" y="290"/>
                      <a:pt x="421" y="315"/>
                      <a:pt x="426" y="324"/>
                    </a:cubicBezTo>
                  </a:path>
                </a:pathLst>
              </a:custGeom>
              <a:grpFill/>
              <a:ln w="4763" cap="flat">
                <a:solidFill>
                  <a:schemeClr val="bg1"/>
                </a:solidFill>
                <a:prstDash val="solid"/>
                <a:miter lim="800000"/>
                <a:headEnd/>
                <a:tailEnd/>
              </a:ln>
            </p:spPr>
            <p:txBody>
              <a:bodyPr/>
              <a:lstStyle/>
              <a:p>
                <a:endParaRPr lang="fr-FR"/>
              </a:p>
            </p:txBody>
          </p:sp>
          <p:sp>
            <p:nvSpPr>
              <p:cNvPr id="118" name="Freeform 247">
                <a:extLst>
                  <a:ext uri="{FF2B5EF4-FFF2-40B4-BE49-F238E27FC236}">
                    <a16:creationId xmlns:a16="http://schemas.microsoft.com/office/drawing/2014/main" id="{09C450E9-1D6C-761B-F002-268D56126F9D}"/>
                  </a:ext>
                </a:extLst>
              </p:cNvPr>
              <p:cNvSpPr>
                <a:spLocks/>
              </p:cNvSpPr>
              <p:nvPr/>
            </p:nvSpPr>
            <p:spPr bwMode="auto">
              <a:xfrm>
                <a:off x="2792379" y="3702050"/>
                <a:ext cx="377825" cy="307975"/>
              </a:xfrm>
              <a:custGeom>
                <a:avLst/>
                <a:gdLst>
                  <a:gd name="T0" fmla="*/ 83 w 358"/>
                  <a:gd name="T1" fmla="*/ 249 h 290"/>
                  <a:gd name="T2" fmla="*/ 87 w 358"/>
                  <a:gd name="T3" fmla="*/ 219 h 290"/>
                  <a:gd name="T4" fmla="*/ 94 w 358"/>
                  <a:gd name="T5" fmla="*/ 182 h 290"/>
                  <a:gd name="T6" fmla="*/ 74 w 358"/>
                  <a:gd name="T7" fmla="*/ 198 h 290"/>
                  <a:gd name="T8" fmla="*/ 53 w 358"/>
                  <a:gd name="T9" fmla="*/ 188 h 290"/>
                  <a:gd name="T10" fmla="*/ 34 w 358"/>
                  <a:gd name="T11" fmla="*/ 183 h 290"/>
                  <a:gd name="T12" fmla="*/ 26 w 358"/>
                  <a:gd name="T13" fmla="*/ 152 h 290"/>
                  <a:gd name="T14" fmla="*/ 8 w 358"/>
                  <a:gd name="T15" fmla="*/ 145 h 290"/>
                  <a:gd name="T16" fmla="*/ 31 w 358"/>
                  <a:gd name="T17" fmla="*/ 136 h 290"/>
                  <a:gd name="T18" fmla="*/ 18 w 358"/>
                  <a:gd name="T19" fmla="*/ 125 h 290"/>
                  <a:gd name="T20" fmla="*/ 23 w 358"/>
                  <a:gd name="T21" fmla="*/ 99 h 290"/>
                  <a:gd name="T22" fmla="*/ 16 w 358"/>
                  <a:gd name="T23" fmla="*/ 70 h 290"/>
                  <a:gd name="T24" fmla="*/ 52 w 358"/>
                  <a:gd name="T25" fmla="*/ 47 h 290"/>
                  <a:gd name="T26" fmla="*/ 85 w 358"/>
                  <a:gd name="T27" fmla="*/ 27 h 290"/>
                  <a:gd name="T28" fmla="*/ 103 w 358"/>
                  <a:gd name="T29" fmla="*/ 18 h 290"/>
                  <a:gd name="T30" fmla="*/ 128 w 358"/>
                  <a:gd name="T31" fmla="*/ 20 h 290"/>
                  <a:gd name="T32" fmla="*/ 153 w 358"/>
                  <a:gd name="T33" fmla="*/ 20 h 290"/>
                  <a:gd name="T34" fmla="*/ 182 w 358"/>
                  <a:gd name="T35" fmla="*/ 4 h 290"/>
                  <a:gd name="T36" fmla="*/ 210 w 358"/>
                  <a:gd name="T37" fmla="*/ 8 h 290"/>
                  <a:gd name="T38" fmla="*/ 232 w 358"/>
                  <a:gd name="T39" fmla="*/ 7 h 290"/>
                  <a:gd name="T40" fmla="*/ 252 w 358"/>
                  <a:gd name="T41" fmla="*/ 19 h 290"/>
                  <a:gd name="T42" fmla="*/ 300 w 358"/>
                  <a:gd name="T43" fmla="*/ 25 h 290"/>
                  <a:gd name="T44" fmla="*/ 331 w 358"/>
                  <a:gd name="T45" fmla="*/ 26 h 290"/>
                  <a:gd name="T46" fmla="*/ 337 w 358"/>
                  <a:gd name="T47" fmla="*/ 24 h 290"/>
                  <a:gd name="T48" fmla="*/ 340 w 358"/>
                  <a:gd name="T49" fmla="*/ 23 h 290"/>
                  <a:gd name="T50" fmla="*/ 351 w 358"/>
                  <a:gd name="T51" fmla="*/ 68 h 290"/>
                  <a:gd name="T52" fmla="*/ 343 w 358"/>
                  <a:gd name="T53" fmla="*/ 85 h 290"/>
                  <a:gd name="T54" fmla="*/ 334 w 358"/>
                  <a:gd name="T55" fmla="*/ 88 h 290"/>
                  <a:gd name="T56" fmla="*/ 315 w 358"/>
                  <a:gd name="T57" fmla="*/ 89 h 290"/>
                  <a:gd name="T58" fmla="*/ 291 w 358"/>
                  <a:gd name="T59" fmla="*/ 86 h 290"/>
                  <a:gd name="T60" fmla="*/ 280 w 358"/>
                  <a:gd name="T61" fmla="*/ 118 h 290"/>
                  <a:gd name="T62" fmla="*/ 299 w 358"/>
                  <a:gd name="T63" fmla="*/ 149 h 290"/>
                  <a:gd name="T64" fmla="*/ 319 w 358"/>
                  <a:gd name="T65" fmla="*/ 189 h 290"/>
                  <a:gd name="T66" fmla="*/ 348 w 358"/>
                  <a:gd name="T67" fmla="*/ 208 h 290"/>
                  <a:gd name="T68" fmla="*/ 354 w 358"/>
                  <a:gd name="T69" fmla="*/ 215 h 290"/>
                  <a:gd name="T70" fmla="*/ 357 w 358"/>
                  <a:gd name="T71" fmla="*/ 219 h 290"/>
                  <a:gd name="T72" fmla="*/ 320 w 358"/>
                  <a:gd name="T73" fmla="*/ 274 h 290"/>
                  <a:gd name="T74" fmla="*/ 294 w 358"/>
                  <a:gd name="T75" fmla="*/ 282 h 290"/>
                  <a:gd name="T76" fmla="*/ 270 w 358"/>
                  <a:gd name="T77" fmla="*/ 277 h 290"/>
                  <a:gd name="T78" fmla="*/ 246 w 358"/>
                  <a:gd name="T79" fmla="*/ 287 h 290"/>
                  <a:gd name="T80" fmla="*/ 222 w 358"/>
                  <a:gd name="T81" fmla="*/ 269 h 290"/>
                  <a:gd name="T82" fmla="*/ 195 w 358"/>
                  <a:gd name="T83" fmla="*/ 257 h 290"/>
                  <a:gd name="T84" fmla="*/ 154 w 358"/>
                  <a:gd name="T85" fmla="*/ 227 h 290"/>
                  <a:gd name="T86" fmla="*/ 86 w 358"/>
                  <a:gd name="T87" fmla="*/ 247 h 290"/>
                  <a:gd name="T88" fmla="*/ 83 w 358"/>
                  <a:gd name="T89" fmla="*/ 24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8" h="290">
                    <a:moveTo>
                      <a:pt x="83" y="249"/>
                    </a:moveTo>
                    <a:cubicBezTo>
                      <a:pt x="83" y="239"/>
                      <a:pt x="84" y="227"/>
                      <a:pt x="87" y="219"/>
                    </a:cubicBezTo>
                    <a:cubicBezTo>
                      <a:pt x="93" y="199"/>
                      <a:pt x="104" y="195"/>
                      <a:pt x="94" y="182"/>
                    </a:cubicBezTo>
                    <a:cubicBezTo>
                      <a:pt x="85" y="169"/>
                      <a:pt x="78" y="187"/>
                      <a:pt x="74" y="198"/>
                    </a:cubicBezTo>
                    <a:cubicBezTo>
                      <a:pt x="70" y="208"/>
                      <a:pt x="60" y="196"/>
                      <a:pt x="53" y="188"/>
                    </a:cubicBezTo>
                    <a:cubicBezTo>
                      <a:pt x="45" y="181"/>
                      <a:pt x="39" y="191"/>
                      <a:pt x="34" y="183"/>
                    </a:cubicBezTo>
                    <a:cubicBezTo>
                      <a:pt x="28" y="174"/>
                      <a:pt x="26" y="152"/>
                      <a:pt x="26" y="152"/>
                    </a:cubicBezTo>
                    <a:cubicBezTo>
                      <a:pt x="26" y="152"/>
                      <a:pt x="0" y="152"/>
                      <a:pt x="8" y="145"/>
                    </a:cubicBezTo>
                    <a:cubicBezTo>
                      <a:pt x="15" y="139"/>
                      <a:pt x="26" y="139"/>
                      <a:pt x="31" y="136"/>
                    </a:cubicBezTo>
                    <a:cubicBezTo>
                      <a:pt x="37" y="133"/>
                      <a:pt x="21" y="133"/>
                      <a:pt x="18" y="125"/>
                    </a:cubicBezTo>
                    <a:cubicBezTo>
                      <a:pt x="14" y="118"/>
                      <a:pt x="26" y="108"/>
                      <a:pt x="23" y="99"/>
                    </a:cubicBezTo>
                    <a:cubicBezTo>
                      <a:pt x="20" y="89"/>
                      <a:pt x="6" y="78"/>
                      <a:pt x="16" y="70"/>
                    </a:cubicBezTo>
                    <a:cubicBezTo>
                      <a:pt x="27" y="61"/>
                      <a:pt x="38" y="51"/>
                      <a:pt x="52" y="47"/>
                    </a:cubicBezTo>
                    <a:cubicBezTo>
                      <a:pt x="65" y="44"/>
                      <a:pt x="79" y="34"/>
                      <a:pt x="85" y="27"/>
                    </a:cubicBezTo>
                    <a:cubicBezTo>
                      <a:pt x="90" y="21"/>
                      <a:pt x="87" y="10"/>
                      <a:pt x="103" y="18"/>
                    </a:cubicBezTo>
                    <a:cubicBezTo>
                      <a:pt x="119" y="25"/>
                      <a:pt x="112" y="19"/>
                      <a:pt x="128" y="20"/>
                    </a:cubicBezTo>
                    <a:cubicBezTo>
                      <a:pt x="144" y="21"/>
                      <a:pt x="143" y="17"/>
                      <a:pt x="153" y="20"/>
                    </a:cubicBezTo>
                    <a:cubicBezTo>
                      <a:pt x="162" y="23"/>
                      <a:pt x="167" y="0"/>
                      <a:pt x="182" y="4"/>
                    </a:cubicBezTo>
                    <a:cubicBezTo>
                      <a:pt x="197" y="8"/>
                      <a:pt x="200" y="8"/>
                      <a:pt x="210" y="8"/>
                    </a:cubicBezTo>
                    <a:cubicBezTo>
                      <a:pt x="221" y="8"/>
                      <a:pt x="218" y="2"/>
                      <a:pt x="232" y="7"/>
                    </a:cubicBezTo>
                    <a:cubicBezTo>
                      <a:pt x="246" y="12"/>
                      <a:pt x="240" y="18"/>
                      <a:pt x="252" y="19"/>
                    </a:cubicBezTo>
                    <a:cubicBezTo>
                      <a:pt x="264" y="20"/>
                      <a:pt x="283" y="24"/>
                      <a:pt x="300" y="25"/>
                    </a:cubicBezTo>
                    <a:cubicBezTo>
                      <a:pt x="317" y="26"/>
                      <a:pt x="316" y="33"/>
                      <a:pt x="331" y="26"/>
                    </a:cubicBezTo>
                    <a:cubicBezTo>
                      <a:pt x="333" y="25"/>
                      <a:pt x="335" y="24"/>
                      <a:pt x="337" y="24"/>
                    </a:cubicBezTo>
                    <a:cubicBezTo>
                      <a:pt x="340" y="23"/>
                      <a:pt x="340" y="23"/>
                      <a:pt x="340" y="23"/>
                    </a:cubicBezTo>
                    <a:cubicBezTo>
                      <a:pt x="351" y="37"/>
                      <a:pt x="358" y="51"/>
                      <a:pt x="351" y="68"/>
                    </a:cubicBezTo>
                    <a:cubicBezTo>
                      <a:pt x="349" y="74"/>
                      <a:pt x="346" y="80"/>
                      <a:pt x="343" y="85"/>
                    </a:cubicBezTo>
                    <a:cubicBezTo>
                      <a:pt x="334" y="88"/>
                      <a:pt x="334" y="88"/>
                      <a:pt x="334" y="88"/>
                    </a:cubicBezTo>
                    <a:cubicBezTo>
                      <a:pt x="327" y="91"/>
                      <a:pt x="324" y="94"/>
                      <a:pt x="315" y="89"/>
                    </a:cubicBezTo>
                    <a:cubicBezTo>
                      <a:pt x="306" y="84"/>
                      <a:pt x="299" y="69"/>
                      <a:pt x="291" y="86"/>
                    </a:cubicBezTo>
                    <a:cubicBezTo>
                      <a:pt x="282" y="103"/>
                      <a:pt x="266" y="102"/>
                      <a:pt x="280" y="118"/>
                    </a:cubicBezTo>
                    <a:cubicBezTo>
                      <a:pt x="293" y="134"/>
                      <a:pt x="293" y="123"/>
                      <a:pt x="299" y="149"/>
                    </a:cubicBezTo>
                    <a:cubicBezTo>
                      <a:pt x="305" y="174"/>
                      <a:pt x="305" y="167"/>
                      <a:pt x="319" y="189"/>
                    </a:cubicBezTo>
                    <a:cubicBezTo>
                      <a:pt x="333" y="210"/>
                      <a:pt x="330" y="187"/>
                      <a:pt x="348" y="208"/>
                    </a:cubicBezTo>
                    <a:cubicBezTo>
                      <a:pt x="350" y="211"/>
                      <a:pt x="352" y="213"/>
                      <a:pt x="354" y="215"/>
                    </a:cubicBezTo>
                    <a:cubicBezTo>
                      <a:pt x="357" y="219"/>
                      <a:pt x="357" y="219"/>
                      <a:pt x="357" y="219"/>
                    </a:cubicBezTo>
                    <a:cubicBezTo>
                      <a:pt x="341" y="214"/>
                      <a:pt x="335" y="264"/>
                      <a:pt x="320" y="274"/>
                    </a:cubicBezTo>
                    <a:cubicBezTo>
                      <a:pt x="310" y="281"/>
                      <a:pt x="306" y="283"/>
                      <a:pt x="294" y="282"/>
                    </a:cubicBezTo>
                    <a:cubicBezTo>
                      <a:pt x="286" y="281"/>
                      <a:pt x="280" y="274"/>
                      <a:pt x="270" y="277"/>
                    </a:cubicBezTo>
                    <a:cubicBezTo>
                      <a:pt x="260" y="279"/>
                      <a:pt x="260" y="290"/>
                      <a:pt x="246" y="287"/>
                    </a:cubicBezTo>
                    <a:cubicBezTo>
                      <a:pt x="238" y="285"/>
                      <a:pt x="229" y="273"/>
                      <a:pt x="222" y="269"/>
                    </a:cubicBezTo>
                    <a:cubicBezTo>
                      <a:pt x="213" y="264"/>
                      <a:pt x="204" y="261"/>
                      <a:pt x="195" y="257"/>
                    </a:cubicBezTo>
                    <a:cubicBezTo>
                      <a:pt x="179" y="249"/>
                      <a:pt x="167" y="235"/>
                      <a:pt x="154" y="227"/>
                    </a:cubicBezTo>
                    <a:cubicBezTo>
                      <a:pt x="122" y="207"/>
                      <a:pt x="109" y="230"/>
                      <a:pt x="86" y="247"/>
                    </a:cubicBezTo>
                    <a:lnTo>
                      <a:pt x="83" y="249"/>
                    </a:lnTo>
                    <a:close/>
                  </a:path>
                </a:pathLst>
              </a:custGeom>
              <a:grpFill/>
              <a:ln w="4763" cap="flat">
                <a:solidFill>
                  <a:schemeClr val="bg1"/>
                </a:solidFill>
                <a:prstDash val="solid"/>
                <a:miter lim="800000"/>
                <a:headEnd/>
                <a:tailEnd/>
              </a:ln>
            </p:spPr>
            <p:txBody>
              <a:bodyPr/>
              <a:lstStyle/>
              <a:p>
                <a:endParaRPr lang="fr-FR"/>
              </a:p>
            </p:txBody>
          </p:sp>
          <p:sp>
            <p:nvSpPr>
              <p:cNvPr id="119" name="Freeform 249">
                <a:extLst>
                  <a:ext uri="{FF2B5EF4-FFF2-40B4-BE49-F238E27FC236}">
                    <a16:creationId xmlns:a16="http://schemas.microsoft.com/office/drawing/2014/main" id="{5245A33F-79DA-63D8-D773-D35560313950}"/>
                  </a:ext>
                </a:extLst>
              </p:cNvPr>
              <p:cNvSpPr>
                <a:spLocks/>
              </p:cNvSpPr>
              <p:nvPr/>
            </p:nvSpPr>
            <p:spPr bwMode="auto">
              <a:xfrm>
                <a:off x="2709829" y="4716463"/>
                <a:ext cx="1408112" cy="846137"/>
              </a:xfrm>
              <a:custGeom>
                <a:avLst/>
                <a:gdLst>
                  <a:gd name="T0" fmla="*/ 75 w 1330"/>
                  <a:gd name="T1" fmla="*/ 499 h 799"/>
                  <a:gd name="T2" fmla="*/ 178 w 1330"/>
                  <a:gd name="T3" fmla="*/ 512 h 799"/>
                  <a:gd name="T4" fmla="*/ 285 w 1330"/>
                  <a:gd name="T5" fmla="*/ 498 h 799"/>
                  <a:gd name="T6" fmla="*/ 325 w 1330"/>
                  <a:gd name="T7" fmla="*/ 468 h 799"/>
                  <a:gd name="T8" fmla="*/ 353 w 1330"/>
                  <a:gd name="T9" fmla="*/ 450 h 799"/>
                  <a:gd name="T10" fmla="*/ 420 w 1330"/>
                  <a:gd name="T11" fmla="*/ 449 h 799"/>
                  <a:gd name="T12" fmla="*/ 519 w 1330"/>
                  <a:gd name="T13" fmla="*/ 491 h 799"/>
                  <a:gd name="T14" fmla="*/ 540 w 1330"/>
                  <a:gd name="T15" fmla="*/ 556 h 799"/>
                  <a:gd name="T16" fmla="*/ 583 w 1330"/>
                  <a:gd name="T17" fmla="*/ 628 h 799"/>
                  <a:gd name="T18" fmla="*/ 546 w 1330"/>
                  <a:gd name="T19" fmla="*/ 662 h 799"/>
                  <a:gd name="T20" fmla="*/ 491 w 1330"/>
                  <a:gd name="T21" fmla="*/ 719 h 799"/>
                  <a:gd name="T22" fmla="*/ 450 w 1330"/>
                  <a:gd name="T23" fmla="*/ 736 h 799"/>
                  <a:gd name="T24" fmla="*/ 471 w 1330"/>
                  <a:gd name="T25" fmla="*/ 789 h 799"/>
                  <a:gd name="T26" fmla="*/ 557 w 1330"/>
                  <a:gd name="T27" fmla="*/ 785 h 799"/>
                  <a:gd name="T28" fmla="*/ 567 w 1330"/>
                  <a:gd name="T29" fmla="*/ 791 h 799"/>
                  <a:gd name="T30" fmla="*/ 562 w 1330"/>
                  <a:gd name="T31" fmla="*/ 719 h 799"/>
                  <a:gd name="T32" fmla="*/ 616 w 1330"/>
                  <a:gd name="T33" fmla="*/ 728 h 799"/>
                  <a:gd name="T34" fmla="*/ 605 w 1330"/>
                  <a:gd name="T35" fmla="*/ 693 h 799"/>
                  <a:gd name="T36" fmla="*/ 679 w 1330"/>
                  <a:gd name="T37" fmla="*/ 651 h 799"/>
                  <a:gd name="T38" fmla="*/ 720 w 1330"/>
                  <a:gd name="T39" fmla="*/ 647 h 799"/>
                  <a:gd name="T40" fmla="*/ 773 w 1330"/>
                  <a:gd name="T41" fmla="*/ 642 h 799"/>
                  <a:gd name="T42" fmla="*/ 736 w 1330"/>
                  <a:gd name="T43" fmla="*/ 691 h 799"/>
                  <a:gd name="T44" fmla="*/ 783 w 1330"/>
                  <a:gd name="T45" fmla="*/ 699 h 799"/>
                  <a:gd name="T46" fmla="*/ 825 w 1330"/>
                  <a:gd name="T47" fmla="*/ 697 h 799"/>
                  <a:gd name="T48" fmla="*/ 856 w 1330"/>
                  <a:gd name="T49" fmla="*/ 714 h 799"/>
                  <a:gd name="T50" fmla="*/ 896 w 1330"/>
                  <a:gd name="T51" fmla="*/ 709 h 799"/>
                  <a:gd name="T52" fmla="*/ 941 w 1330"/>
                  <a:gd name="T53" fmla="*/ 701 h 799"/>
                  <a:gd name="T54" fmla="*/ 993 w 1330"/>
                  <a:gd name="T55" fmla="*/ 660 h 799"/>
                  <a:gd name="T56" fmla="*/ 1051 w 1330"/>
                  <a:gd name="T57" fmla="*/ 649 h 799"/>
                  <a:gd name="T58" fmla="*/ 1111 w 1330"/>
                  <a:gd name="T59" fmla="*/ 631 h 799"/>
                  <a:gd name="T60" fmla="*/ 1178 w 1330"/>
                  <a:gd name="T61" fmla="*/ 595 h 799"/>
                  <a:gd name="T62" fmla="*/ 1190 w 1330"/>
                  <a:gd name="T63" fmla="*/ 575 h 799"/>
                  <a:gd name="T64" fmla="*/ 1319 w 1330"/>
                  <a:gd name="T65" fmla="*/ 483 h 799"/>
                  <a:gd name="T66" fmla="*/ 1317 w 1330"/>
                  <a:gd name="T67" fmla="*/ 420 h 799"/>
                  <a:gd name="T68" fmla="*/ 1318 w 1330"/>
                  <a:gd name="T69" fmla="*/ 338 h 799"/>
                  <a:gd name="T70" fmla="*/ 1229 w 1330"/>
                  <a:gd name="T71" fmla="*/ 272 h 799"/>
                  <a:gd name="T72" fmla="*/ 1138 w 1330"/>
                  <a:gd name="T73" fmla="*/ 264 h 799"/>
                  <a:gd name="T74" fmla="*/ 1066 w 1330"/>
                  <a:gd name="T75" fmla="*/ 234 h 799"/>
                  <a:gd name="T76" fmla="*/ 978 w 1330"/>
                  <a:gd name="T77" fmla="*/ 128 h 799"/>
                  <a:gd name="T78" fmla="*/ 881 w 1330"/>
                  <a:gd name="T79" fmla="*/ 4 h 799"/>
                  <a:gd name="T80" fmla="*/ 738 w 1330"/>
                  <a:gd name="T81" fmla="*/ 26 h 799"/>
                  <a:gd name="T82" fmla="*/ 609 w 1330"/>
                  <a:gd name="T83" fmla="*/ 143 h 799"/>
                  <a:gd name="T84" fmla="*/ 481 w 1330"/>
                  <a:gd name="T85" fmla="*/ 84 h 799"/>
                  <a:gd name="T86" fmla="*/ 201 w 1330"/>
                  <a:gd name="T87" fmla="*/ 91 h 799"/>
                  <a:gd name="T88" fmla="*/ 116 w 1330"/>
                  <a:gd name="T89" fmla="*/ 129 h 799"/>
                  <a:gd name="T90" fmla="*/ 112 w 1330"/>
                  <a:gd name="T91" fmla="*/ 267 h 799"/>
                  <a:gd name="T92" fmla="*/ 26 w 1330"/>
                  <a:gd name="T93" fmla="*/ 348 h 799"/>
                  <a:gd name="T94" fmla="*/ 12 w 1330"/>
                  <a:gd name="T95" fmla="*/ 463 h 799"/>
                  <a:gd name="T96" fmla="*/ 57 w 1330"/>
                  <a:gd name="T97" fmla="*/ 524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0" h="799">
                    <a:moveTo>
                      <a:pt x="57" y="524"/>
                    </a:moveTo>
                    <a:cubicBezTo>
                      <a:pt x="64" y="515"/>
                      <a:pt x="64" y="506"/>
                      <a:pt x="75" y="499"/>
                    </a:cubicBezTo>
                    <a:cubicBezTo>
                      <a:pt x="84" y="494"/>
                      <a:pt x="97" y="492"/>
                      <a:pt x="107" y="492"/>
                    </a:cubicBezTo>
                    <a:cubicBezTo>
                      <a:pt x="133" y="492"/>
                      <a:pt x="155" y="505"/>
                      <a:pt x="178" y="512"/>
                    </a:cubicBezTo>
                    <a:cubicBezTo>
                      <a:pt x="193" y="517"/>
                      <a:pt x="204" y="511"/>
                      <a:pt x="219" y="516"/>
                    </a:cubicBezTo>
                    <a:cubicBezTo>
                      <a:pt x="243" y="525"/>
                      <a:pt x="262" y="507"/>
                      <a:pt x="285" y="498"/>
                    </a:cubicBezTo>
                    <a:cubicBezTo>
                      <a:pt x="290" y="496"/>
                      <a:pt x="294" y="495"/>
                      <a:pt x="298" y="493"/>
                    </a:cubicBezTo>
                    <a:cubicBezTo>
                      <a:pt x="303" y="470"/>
                      <a:pt x="301" y="468"/>
                      <a:pt x="325" y="468"/>
                    </a:cubicBezTo>
                    <a:cubicBezTo>
                      <a:pt x="347" y="467"/>
                      <a:pt x="347" y="467"/>
                      <a:pt x="347" y="467"/>
                    </a:cubicBezTo>
                    <a:cubicBezTo>
                      <a:pt x="350" y="465"/>
                      <a:pt x="350" y="454"/>
                      <a:pt x="353" y="450"/>
                    </a:cubicBezTo>
                    <a:cubicBezTo>
                      <a:pt x="358" y="444"/>
                      <a:pt x="364" y="445"/>
                      <a:pt x="370" y="444"/>
                    </a:cubicBezTo>
                    <a:cubicBezTo>
                      <a:pt x="396" y="439"/>
                      <a:pt x="398" y="437"/>
                      <a:pt x="420" y="449"/>
                    </a:cubicBezTo>
                    <a:cubicBezTo>
                      <a:pt x="439" y="459"/>
                      <a:pt x="461" y="462"/>
                      <a:pt x="480" y="469"/>
                    </a:cubicBezTo>
                    <a:cubicBezTo>
                      <a:pt x="493" y="475"/>
                      <a:pt x="513" y="480"/>
                      <a:pt x="519" y="491"/>
                    </a:cubicBezTo>
                    <a:cubicBezTo>
                      <a:pt x="523" y="500"/>
                      <a:pt x="524" y="513"/>
                      <a:pt x="527" y="523"/>
                    </a:cubicBezTo>
                    <a:cubicBezTo>
                      <a:pt x="532" y="534"/>
                      <a:pt x="535" y="545"/>
                      <a:pt x="540" y="556"/>
                    </a:cubicBezTo>
                    <a:cubicBezTo>
                      <a:pt x="546" y="572"/>
                      <a:pt x="555" y="587"/>
                      <a:pt x="567" y="599"/>
                    </a:cubicBezTo>
                    <a:cubicBezTo>
                      <a:pt x="577" y="610"/>
                      <a:pt x="581" y="614"/>
                      <a:pt x="583" y="628"/>
                    </a:cubicBezTo>
                    <a:cubicBezTo>
                      <a:pt x="584" y="639"/>
                      <a:pt x="588" y="654"/>
                      <a:pt x="587" y="665"/>
                    </a:cubicBezTo>
                    <a:cubicBezTo>
                      <a:pt x="572" y="668"/>
                      <a:pt x="561" y="664"/>
                      <a:pt x="546" y="662"/>
                    </a:cubicBezTo>
                    <a:cubicBezTo>
                      <a:pt x="530" y="661"/>
                      <a:pt x="513" y="658"/>
                      <a:pt x="505" y="672"/>
                    </a:cubicBezTo>
                    <a:cubicBezTo>
                      <a:pt x="498" y="685"/>
                      <a:pt x="501" y="709"/>
                      <a:pt x="491" y="719"/>
                    </a:cubicBezTo>
                    <a:cubicBezTo>
                      <a:pt x="483" y="727"/>
                      <a:pt x="461" y="729"/>
                      <a:pt x="451" y="731"/>
                    </a:cubicBezTo>
                    <a:cubicBezTo>
                      <a:pt x="450" y="736"/>
                      <a:pt x="450" y="736"/>
                      <a:pt x="450" y="736"/>
                    </a:cubicBezTo>
                    <a:cubicBezTo>
                      <a:pt x="446" y="745"/>
                      <a:pt x="442" y="755"/>
                      <a:pt x="444" y="761"/>
                    </a:cubicBezTo>
                    <a:cubicBezTo>
                      <a:pt x="446" y="768"/>
                      <a:pt x="463" y="783"/>
                      <a:pt x="471" y="789"/>
                    </a:cubicBezTo>
                    <a:cubicBezTo>
                      <a:pt x="481" y="779"/>
                      <a:pt x="502" y="784"/>
                      <a:pt x="515" y="784"/>
                    </a:cubicBezTo>
                    <a:cubicBezTo>
                      <a:pt x="530" y="783"/>
                      <a:pt x="542" y="780"/>
                      <a:pt x="557" y="785"/>
                    </a:cubicBezTo>
                    <a:cubicBezTo>
                      <a:pt x="558" y="791"/>
                      <a:pt x="562" y="795"/>
                      <a:pt x="566" y="799"/>
                    </a:cubicBezTo>
                    <a:cubicBezTo>
                      <a:pt x="567" y="791"/>
                      <a:pt x="567" y="791"/>
                      <a:pt x="567" y="791"/>
                    </a:cubicBezTo>
                    <a:cubicBezTo>
                      <a:pt x="566" y="785"/>
                      <a:pt x="561" y="783"/>
                      <a:pt x="556" y="765"/>
                    </a:cubicBezTo>
                    <a:cubicBezTo>
                      <a:pt x="551" y="748"/>
                      <a:pt x="553" y="720"/>
                      <a:pt x="562" y="719"/>
                    </a:cubicBezTo>
                    <a:cubicBezTo>
                      <a:pt x="572" y="717"/>
                      <a:pt x="574" y="767"/>
                      <a:pt x="587" y="757"/>
                    </a:cubicBezTo>
                    <a:cubicBezTo>
                      <a:pt x="600" y="748"/>
                      <a:pt x="606" y="731"/>
                      <a:pt x="616" y="728"/>
                    </a:cubicBezTo>
                    <a:cubicBezTo>
                      <a:pt x="626" y="725"/>
                      <a:pt x="635" y="709"/>
                      <a:pt x="629" y="709"/>
                    </a:cubicBezTo>
                    <a:cubicBezTo>
                      <a:pt x="622" y="709"/>
                      <a:pt x="598" y="696"/>
                      <a:pt x="605" y="693"/>
                    </a:cubicBezTo>
                    <a:cubicBezTo>
                      <a:pt x="611" y="689"/>
                      <a:pt x="650" y="688"/>
                      <a:pt x="658" y="680"/>
                    </a:cubicBezTo>
                    <a:cubicBezTo>
                      <a:pt x="666" y="672"/>
                      <a:pt x="668" y="647"/>
                      <a:pt x="679" y="651"/>
                    </a:cubicBezTo>
                    <a:cubicBezTo>
                      <a:pt x="690" y="654"/>
                      <a:pt x="697" y="665"/>
                      <a:pt x="703" y="665"/>
                    </a:cubicBezTo>
                    <a:cubicBezTo>
                      <a:pt x="710" y="665"/>
                      <a:pt x="707" y="641"/>
                      <a:pt x="720" y="647"/>
                    </a:cubicBezTo>
                    <a:cubicBezTo>
                      <a:pt x="732" y="654"/>
                      <a:pt x="728" y="659"/>
                      <a:pt x="744" y="655"/>
                    </a:cubicBezTo>
                    <a:cubicBezTo>
                      <a:pt x="760" y="652"/>
                      <a:pt x="762" y="639"/>
                      <a:pt x="773" y="642"/>
                    </a:cubicBezTo>
                    <a:cubicBezTo>
                      <a:pt x="784" y="646"/>
                      <a:pt x="749" y="688"/>
                      <a:pt x="749" y="688"/>
                    </a:cubicBezTo>
                    <a:cubicBezTo>
                      <a:pt x="749" y="688"/>
                      <a:pt x="739" y="686"/>
                      <a:pt x="736" y="691"/>
                    </a:cubicBezTo>
                    <a:cubicBezTo>
                      <a:pt x="732" y="696"/>
                      <a:pt x="731" y="704"/>
                      <a:pt x="754" y="699"/>
                    </a:cubicBezTo>
                    <a:cubicBezTo>
                      <a:pt x="776" y="694"/>
                      <a:pt x="771" y="675"/>
                      <a:pt x="783" y="699"/>
                    </a:cubicBezTo>
                    <a:cubicBezTo>
                      <a:pt x="794" y="723"/>
                      <a:pt x="786" y="702"/>
                      <a:pt x="802" y="704"/>
                    </a:cubicBezTo>
                    <a:cubicBezTo>
                      <a:pt x="818" y="706"/>
                      <a:pt x="813" y="696"/>
                      <a:pt x="825" y="697"/>
                    </a:cubicBezTo>
                    <a:cubicBezTo>
                      <a:pt x="836" y="699"/>
                      <a:pt x="841" y="680"/>
                      <a:pt x="847" y="693"/>
                    </a:cubicBezTo>
                    <a:cubicBezTo>
                      <a:pt x="854" y="706"/>
                      <a:pt x="839" y="719"/>
                      <a:pt x="856" y="714"/>
                    </a:cubicBezTo>
                    <a:cubicBezTo>
                      <a:pt x="872" y="709"/>
                      <a:pt x="852" y="704"/>
                      <a:pt x="870" y="697"/>
                    </a:cubicBezTo>
                    <a:cubicBezTo>
                      <a:pt x="888" y="691"/>
                      <a:pt x="885" y="704"/>
                      <a:pt x="896" y="709"/>
                    </a:cubicBezTo>
                    <a:cubicBezTo>
                      <a:pt x="907" y="714"/>
                      <a:pt x="901" y="704"/>
                      <a:pt x="914" y="707"/>
                    </a:cubicBezTo>
                    <a:cubicBezTo>
                      <a:pt x="927" y="710"/>
                      <a:pt x="933" y="697"/>
                      <a:pt x="941" y="701"/>
                    </a:cubicBezTo>
                    <a:cubicBezTo>
                      <a:pt x="950" y="704"/>
                      <a:pt x="958" y="697"/>
                      <a:pt x="967" y="693"/>
                    </a:cubicBezTo>
                    <a:cubicBezTo>
                      <a:pt x="977" y="688"/>
                      <a:pt x="972" y="652"/>
                      <a:pt x="993" y="660"/>
                    </a:cubicBezTo>
                    <a:cubicBezTo>
                      <a:pt x="1014" y="668"/>
                      <a:pt x="996" y="644"/>
                      <a:pt x="1022" y="652"/>
                    </a:cubicBezTo>
                    <a:cubicBezTo>
                      <a:pt x="1048" y="660"/>
                      <a:pt x="1045" y="662"/>
                      <a:pt x="1051" y="649"/>
                    </a:cubicBezTo>
                    <a:cubicBezTo>
                      <a:pt x="1058" y="636"/>
                      <a:pt x="1069" y="638"/>
                      <a:pt x="1079" y="642"/>
                    </a:cubicBezTo>
                    <a:cubicBezTo>
                      <a:pt x="1089" y="647"/>
                      <a:pt x="1102" y="639"/>
                      <a:pt x="1111" y="631"/>
                    </a:cubicBezTo>
                    <a:cubicBezTo>
                      <a:pt x="1121" y="623"/>
                      <a:pt x="1111" y="595"/>
                      <a:pt x="1134" y="597"/>
                    </a:cubicBezTo>
                    <a:cubicBezTo>
                      <a:pt x="1157" y="599"/>
                      <a:pt x="1163" y="595"/>
                      <a:pt x="1178" y="595"/>
                    </a:cubicBezTo>
                    <a:cubicBezTo>
                      <a:pt x="1186" y="595"/>
                      <a:pt x="1187" y="586"/>
                      <a:pt x="1191" y="580"/>
                    </a:cubicBezTo>
                    <a:cubicBezTo>
                      <a:pt x="1190" y="575"/>
                      <a:pt x="1190" y="575"/>
                      <a:pt x="1190" y="575"/>
                    </a:cubicBezTo>
                    <a:cubicBezTo>
                      <a:pt x="1216" y="548"/>
                      <a:pt x="1236" y="514"/>
                      <a:pt x="1277" y="535"/>
                    </a:cubicBezTo>
                    <a:cubicBezTo>
                      <a:pt x="1283" y="509"/>
                      <a:pt x="1310" y="506"/>
                      <a:pt x="1319" y="483"/>
                    </a:cubicBezTo>
                    <a:cubicBezTo>
                      <a:pt x="1327" y="464"/>
                      <a:pt x="1304" y="451"/>
                      <a:pt x="1321" y="430"/>
                    </a:cubicBezTo>
                    <a:cubicBezTo>
                      <a:pt x="1320" y="429"/>
                      <a:pt x="1317" y="422"/>
                      <a:pt x="1317" y="420"/>
                    </a:cubicBezTo>
                    <a:cubicBezTo>
                      <a:pt x="1313" y="420"/>
                      <a:pt x="1307" y="419"/>
                      <a:pt x="1303" y="418"/>
                    </a:cubicBezTo>
                    <a:cubicBezTo>
                      <a:pt x="1307" y="397"/>
                      <a:pt x="1330" y="360"/>
                      <a:pt x="1318" y="338"/>
                    </a:cubicBezTo>
                    <a:cubicBezTo>
                      <a:pt x="1302" y="309"/>
                      <a:pt x="1252" y="316"/>
                      <a:pt x="1227" y="315"/>
                    </a:cubicBezTo>
                    <a:cubicBezTo>
                      <a:pt x="1228" y="300"/>
                      <a:pt x="1230" y="287"/>
                      <a:pt x="1229" y="272"/>
                    </a:cubicBezTo>
                    <a:cubicBezTo>
                      <a:pt x="1211" y="266"/>
                      <a:pt x="1193" y="256"/>
                      <a:pt x="1173" y="255"/>
                    </a:cubicBezTo>
                    <a:cubicBezTo>
                      <a:pt x="1160" y="254"/>
                      <a:pt x="1150" y="271"/>
                      <a:pt x="1138" y="264"/>
                    </a:cubicBezTo>
                    <a:cubicBezTo>
                      <a:pt x="1127" y="259"/>
                      <a:pt x="1131" y="241"/>
                      <a:pt x="1126" y="236"/>
                    </a:cubicBezTo>
                    <a:cubicBezTo>
                      <a:pt x="1102" y="216"/>
                      <a:pt x="1102" y="230"/>
                      <a:pt x="1066" y="234"/>
                    </a:cubicBezTo>
                    <a:cubicBezTo>
                      <a:pt x="1044" y="237"/>
                      <a:pt x="1028" y="229"/>
                      <a:pt x="1003" y="239"/>
                    </a:cubicBezTo>
                    <a:cubicBezTo>
                      <a:pt x="1002" y="194"/>
                      <a:pt x="965" y="168"/>
                      <a:pt x="978" y="128"/>
                    </a:cubicBezTo>
                    <a:cubicBezTo>
                      <a:pt x="954" y="112"/>
                      <a:pt x="903" y="123"/>
                      <a:pt x="887" y="107"/>
                    </a:cubicBezTo>
                    <a:cubicBezTo>
                      <a:pt x="870" y="90"/>
                      <a:pt x="883" y="27"/>
                      <a:pt x="881" y="4"/>
                    </a:cubicBezTo>
                    <a:cubicBezTo>
                      <a:pt x="856" y="2"/>
                      <a:pt x="818" y="6"/>
                      <a:pt x="805" y="31"/>
                    </a:cubicBezTo>
                    <a:cubicBezTo>
                      <a:pt x="777" y="0"/>
                      <a:pt x="770" y="20"/>
                      <a:pt x="738" y="26"/>
                    </a:cubicBezTo>
                    <a:cubicBezTo>
                      <a:pt x="712" y="32"/>
                      <a:pt x="679" y="28"/>
                      <a:pt x="655" y="24"/>
                    </a:cubicBezTo>
                    <a:cubicBezTo>
                      <a:pt x="637" y="62"/>
                      <a:pt x="623" y="102"/>
                      <a:pt x="609" y="143"/>
                    </a:cubicBezTo>
                    <a:cubicBezTo>
                      <a:pt x="565" y="116"/>
                      <a:pt x="563" y="55"/>
                      <a:pt x="502" y="116"/>
                    </a:cubicBezTo>
                    <a:cubicBezTo>
                      <a:pt x="491" y="108"/>
                      <a:pt x="484" y="97"/>
                      <a:pt x="481" y="84"/>
                    </a:cubicBezTo>
                    <a:cubicBezTo>
                      <a:pt x="432" y="80"/>
                      <a:pt x="382" y="84"/>
                      <a:pt x="334" y="83"/>
                    </a:cubicBezTo>
                    <a:cubicBezTo>
                      <a:pt x="297" y="83"/>
                      <a:pt x="208" y="21"/>
                      <a:pt x="201" y="91"/>
                    </a:cubicBezTo>
                    <a:cubicBezTo>
                      <a:pt x="166" y="55"/>
                      <a:pt x="145" y="128"/>
                      <a:pt x="114" y="115"/>
                    </a:cubicBezTo>
                    <a:cubicBezTo>
                      <a:pt x="116" y="129"/>
                      <a:pt x="116" y="129"/>
                      <a:pt x="116" y="129"/>
                    </a:cubicBezTo>
                    <a:cubicBezTo>
                      <a:pt x="131" y="161"/>
                      <a:pt x="155" y="206"/>
                      <a:pt x="144" y="241"/>
                    </a:cubicBezTo>
                    <a:cubicBezTo>
                      <a:pt x="137" y="259"/>
                      <a:pt x="126" y="253"/>
                      <a:pt x="112" y="267"/>
                    </a:cubicBezTo>
                    <a:cubicBezTo>
                      <a:pt x="97" y="281"/>
                      <a:pt x="87" y="298"/>
                      <a:pt x="70" y="311"/>
                    </a:cubicBezTo>
                    <a:cubicBezTo>
                      <a:pt x="57" y="322"/>
                      <a:pt x="36" y="333"/>
                      <a:pt x="26" y="348"/>
                    </a:cubicBezTo>
                    <a:cubicBezTo>
                      <a:pt x="19" y="358"/>
                      <a:pt x="15" y="377"/>
                      <a:pt x="11" y="389"/>
                    </a:cubicBezTo>
                    <a:cubicBezTo>
                      <a:pt x="3" y="411"/>
                      <a:pt x="0" y="443"/>
                      <a:pt x="12" y="463"/>
                    </a:cubicBezTo>
                    <a:cubicBezTo>
                      <a:pt x="25" y="484"/>
                      <a:pt x="50" y="521"/>
                      <a:pt x="53" y="528"/>
                    </a:cubicBezTo>
                    <a:cubicBezTo>
                      <a:pt x="53" y="528"/>
                      <a:pt x="57" y="524"/>
                      <a:pt x="57" y="524"/>
                    </a:cubicBezTo>
                    <a:close/>
                  </a:path>
                </a:pathLst>
              </a:custGeom>
              <a:grpFill/>
              <a:ln w="4763" cap="flat">
                <a:solidFill>
                  <a:schemeClr val="bg1"/>
                </a:solidFill>
                <a:prstDash val="solid"/>
                <a:miter lim="800000"/>
                <a:headEnd/>
                <a:tailEnd/>
              </a:ln>
            </p:spPr>
            <p:txBody>
              <a:bodyPr/>
              <a:lstStyle/>
              <a:p>
                <a:endParaRPr lang="fr-FR"/>
              </a:p>
            </p:txBody>
          </p:sp>
          <p:sp>
            <p:nvSpPr>
              <p:cNvPr id="120" name="Freeform 250">
                <a:extLst>
                  <a:ext uri="{FF2B5EF4-FFF2-40B4-BE49-F238E27FC236}">
                    <a16:creationId xmlns:a16="http://schemas.microsoft.com/office/drawing/2014/main" id="{2427ECCE-5268-D40D-94B9-4AC17DDC2D31}"/>
                  </a:ext>
                </a:extLst>
              </p:cNvPr>
              <p:cNvSpPr>
                <a:spLocks/>
              </p:cNvSpPr>
              <p:nvPr/>
            </p:nvSpPr>
            <p:spPr bwMode="auto">
              <a:xfrm>
                <a:off x="2792379" y="4205288"/>
                <a:ext cx="747712" cy="663575"/>
              </a:xfrm>
              <a:custGeom>
                <a:avLst/>
                <a:gdLst>
                  <a:gd name="T0" fmla="*/ 244 w 706"/>
                  <a:gd name="T1" fmla="*/ 55 h 625"/>
                  <a:gd name="T2" fmla="*/ 226 w 706"/>
                  <a:gd name="T3" fmla="*/ 107 h 625"/>
                  <a:gd name="T4" fmla="*/ 245 w 706"/>
                  <a:gd name="T5" fmla="*/ 121 h 625"/>
                  <a:gd name="T6" fmla="*/ 232 w 706"/>
                  <a:gd name="T7" fmla="*/ 143 h 625"/>
                  <a:gd name="T8" fmla="*/ 206 w 706"/>
                  <a:gd name="T9" fmla="*/ 147 h 625"/>
                  <a:gd name="T10" fmla="*/ 183 w 706"/>
                  <a:gd name="T11" fmla="*/ 183 h 625"/>
                  <a:gd name="T12" fmla="*/ 164 w 706"/>
                  <a:gd name="T13" fmla="*/ 233 h 625"/>
                  <a:gd name="T14" fmla="*/ 130 w 706"/>
                  <a:gd name="T15" fmla="*/ 257 h 625"/>
                  <a:gd name="T16" fmla="*/ 108 w 706"/>
                  <a:gd name="T17" fmla="*/ 283 h 625"/>
                  <a:gd name="T18" fmla="*/ 86 w 706"/>
                  <a:gd name="T19" fmla="*/ 302 h 625"/>
                  <a:gd name="T20" fmla="*/ 28 w 706"/>
                  <a:gd name="T21" fmla="*/ 310 h 625"/>
                  <a:gd name="T22" fmla="*/ 29 w 706"/>
                  <a:gd name="T23" fmla="*/ 344 h 625"/>
                  <a:gd name="T24" fmla="*/ 30 w 706"/>
                  <a:gd name="T25" fmla="*/ 344 h 625"/>
                  <a:gd name="T26" fmla="*/ 55 w 706"/>
                  <a:gd name="T27" fmla="*/ 393 h 625"/>
                  <a:gd name="T28" fmla="*/ 50 w 706"/>
                  <a:gd name="T29" fmla="*/ 449 h 625"/>
                  <a:gd name="T30" fmla="*/ 12 w 706"/>
                  <a:gd name="T31" fmla="*/ 475 h 625"/>
                  <a:gd name="T32" fmla="*/ 0 w 706"/>
                  <a:gd name="T33" fmla="*/ 505 h 625"/>
                  <a:gd name="T34" fmla="*/ 30 w 706"/>
                  <a:gd name="T35" fmla="*/ 539 h 625"/>
                  <a:gd name="T36" fmla="*/ 32 w 706"/>
                  <a:gd name="T37" fmla="*/ 596 h 625"/>
                  <a:gd name="T38" fmla="*/ 36 w 706"/>
                  <a:gd name="T39" fmla="*/ 597 h 625"/>
                  <a:gd name="T40" fmla="*/ 123 w 706"/>
                  <a:gd name="T41" fmla="*/ 573 h 625"/>
                  <a:gd name="T42" fmla="*/ 256 w 706"/>
                  <a:gd name="T43" fmla="*/ 565 h 625"/>
                  <a:gd name="T44" fmla="*/ 403 w 706"/>
                  <a:gd name="T45" fmla="*/ 566 h 625"/>
                  <a:gd name="T46" fmla="*/ 424 w 706"/>
                  <a:gd name="T47" fmla="*/ 598 h 625"/>
                  <a:gd name="T48" fmla="*/ 531 w 706"/>
                  <a:gd name="T49" fmla="*/ 625 h 625"/>
                  <a:gd name="T50" fmla="*/ 576 w 706"/>
                  <a:gd name="T51" fmla="*/ 506 h 625"/>
                  <a:gd name="T52" fmla="*/ 632 w 706"/>
                  <a:gd name="T53" fmla="*/ 511 h 625"/>
                  <a:gd name="T54" fmla="*/ 632 w 706"/>
                  <a:gd name="T55" fmla="*/ 505 h 625"/>
                  <a:gd name="T56" fmla="*/ 631 w 706"/>
                  <a:gd name="T57" fmla="*/ 489 h 625"/>
                  <a:gd name="T58" fmla="*/ 608 w 706"/>
                  <a:gd name="T59" fmla="*/ 410 h 625"/>
                  <a:gd name="T60" fmla="*/ 706 w 706"/>
                  <a:gd name="T61" fmla="*/ 341 h 625"/>
                  <a:gd name="T62" fmla="*/ 703 w 706"/>
                  <a:gd name="T63" fmla="*/ 334 h 625"/>
                  <a:gd name="T64" fmla="*/ 672 w 706"/>
                  <a:gd name="T65" fmla="*/ 305 h 625"/>
                  <a:gd name="T66" fmla="*/ 616 w 706"/>
                  <a:gd name="T67" fmla="*/ 297 h 625"/>
                  <a:gd name="T68" fmla="*/ 576 w 706"/>
                  <a:gd name="T69" fmla="*/ 181 h 625"/>
                  <a:gd name="T70" fmla="*/ 481 w 706"/>
                  <a:gd name="T71" fmla="*/ 65 h 625"/>
                  <a:gd name="T72" fmla="*/ 431 w 706"/>
                  <a:gd name="T73" fmla="*/ 2 h 625"/>
                  <a:gd name="T74" fmla="*/ 400 w 706"/>
                  <a:gd name="T75" fmla="*/ 22 h 625"/>
                  <a:gd name="T76" fmla="*/ 364 w 706"/>
                  <a:gd name="T77" fmla="*/ 2 h 625"/>
                  <a:gd name="T78" fmla="*/ 359 w 706"/>
                  <a:gd name="T79" fmla="*/ 5 h 625"/>
                  <a:gd name="T80" fmla="*/ 314 w 706"/>
                  <a:gd name="T81" fmla="*/ 56 h 625"/>
                  <a:gd name="T82" fmla="*/ 285 w 706"/>
                  <a:gd name="T83" fmla="*/ 42 h 625"/>
                  <a:gd name="T84" fmla="*/ 244 w 706"/>
                  <a:gd name="T85" fmla="*/ 5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6" h="625">
                    <a:moveTo>
                      <a:pt x="244" y="55"/>
                    </a:moveTo>
                    <a:cubicBezTo>
                      <a:pt x="251" y="69"/>
                      <a:pt x="234" y="92"/>
                      <a:pt x="226" y="107"/>
                    </a:cubicBezTo>
                    <a:cubicBezTo>
                      <a:pt x="235" y="108"/>
                      <a:pt x="244" y="111"/>
                      <a:pt x="245" y="121"/>
                    </a:cubicBezTo>
                    <a:cubicBezTo>
                      <a:pt x="241" y="127"/>
                      <a:pt x="238" y="138"/>
                      <a:pt x="232" y="143"/>
                    </a:cubicBezTo>
                    <a:cubicBezTo>
                      <a:pt x="224" y="149"/>
                      <a:pt x="214" y="144"/>
                      <a:pt x="206" y="147"/>
                    </a:cubicBezTo>
                    <a:cubicBezTo>
                      <a:pt x="193" y="152"/>
                      <a:pt x="184" y="167"/>
                      <a:pt x="183" y="183"/>
                    </a:cubicBezTo>
                    <a:cubicBezTo>
                      <a:pt x="156" y="177"/>
                      <a:pt x="165" y="217"/>
                      <a:pt x="164" y="233"/>
                    </a:cubicBezTo>
                    <a:cubicBezTo>
                      <a:pt x="161" y="269"/>
                      <a:pt x="159" y="267"/>
                      <a:pt x="130" y="257"/>
                    </a:cubicBezTo>
                    <a:cubicBezTo>
                      <a:pt x="125" y="265"/>
                      <a:pt x="116" y="276"/>
                      <a:pt x="108" y="283"/>
                    </a:cubicBezTo>
                    <a:cubicBezTo>
                      <a:pt x="102" y="288"/>
                      <a:pt x="91" y="299"/>
                      <a:pt x="86" y="302"/>
                    </a:cubicBezTo>
                    <a:cubicBezTo>
                      <a:pt x="67" y="312"/>
                      <a:pt x="45" y="299"/>
                      <a:pt x="28" y="310"/>
                    </a:cubicBezTo>
                    <a:cubicBezTo>
                      <a:pt x="28" y="310"/>
                      <a:pt x="23" y="331"/>
                      <a:pt x="29" y="344"/>
                    </a:cubicBezTo>
                    <a:cubicBezTo>
                      <a:pt x="35" y="356"/>
                      <a:pt x="29" y="344"/>
                      <a:pt x="30" y="344"/>
                    </a:cubicBezTo>
                    <a:cubicBezTo>
                      <a:pt x="38" y="361"/>
                      <a:pt x="50" y="373"/>
                      <a:pt x="55" y="393"/>
                    </a:cubicBezTo>
                    <a:cubicBezTo>
                      <a:pt x="60" y="410"/>
                      <a:pt x="61" y="435"/>
                      <a:pt x="50" y="449"/>
                    </a:cubicBezTo>
                    <a:cubicBezTo>
                      <a:pt x="40" y="462"/>
                      <a:pt x="23" y="463"/>
                      <a:pt x="12" y="475"/>
                    </a:cubicBezTo>
                    <a:cubicBezTo>
                      <a:pt x="1" y="485"/>
                      <a:pt x="3" y="489"/>
                      <a:pt x="0" y="505"/>
                    </a:cubicBezTo>
                    <a:cubicBezTo>
                      <a:pt x="27" y="502"/>
                      <a:pt x="30" y="517"/>
                      <a:pt x="30" y="539"/>
                    </a:cubicBezTo>
                    <a:cubicBezTo>
                      <a:pt x="29" y="562"/>
                      <a:pt x="27" y="578"/>
                      <a:pt x="32" y="596"/>
                    </a:cubicBezTo>
                    <a:cubicBezTo>
                      <a:pt x="36" y="597"/>
                      <a:pt x="36" y="597"/>
                      <a:pt x="36" y="597"/>
                    </a:cubicBezTo>
                    <a:cubicBezTo>
                      <a:pt x="66" y="610"/>
                      <a:pt x="87" y="537"/>
                      <a:pt x="123" y="573"/>
                    </a:cubicBezTo>
                    <a:cubicBezTo>
                      <a:pt x="130" y="503"/>
                      <a:pt x="219" y="565"/>
                      <a:pt x="256" y="565"/>
                    </a:cubicBezTo>
                    <a:cubicBezTo>
                      <a:pt x="304" y="566"/>
                      <a:pt x="354" y="562"/>
                      <a:pt x="403" y="566"/>
                    </a:cubicBezTo>
                    <a:cubicBezTo>
                      <a:pt x="405" y="578"/>
                      <a:pt x="413" y="590"/>
                      <a:pt x="424" y="598"/>
                    </a:cubicBezTo>
                    <a:cubicBezTo>
                      <a:pt x="485" y="537"/>
                      <a:pt x="487" y="598"/>
                      <a:pt x="531" y="625"/>
                    </a:cubicBezTo>
                    <a:cubicBezTo>
                      <a:pt x="545" y="584"/>
                      <a:pt x="559" y="544"/>
                      <a:pt x="576" y="506"/>
                    </a:cubicBezTo>
                    <a:cubicBezTo>
                      <a:pt x="593" y="508"/>
                      <a:pt x="613" y="511"/>
                      <a:pt x="632" y="511"/>
                    </a:cubicBezTo>
                    <a:cubicBezTo>
                      <a:pt x="632" y="505"/>
                      <a:pt x="632" y="505"/>
                      <a:pt x="632" y="505"/>
                    </a:cubicBezTo>
                    <a:cubicBezTo>
                      <a:pt x="632" y="499"/>
                      <a:pt x="628" y="496"/>
                      <a:pt x="631" y="489"/>
                    </a:cubicBezTo>
                    <a:cubicBezTo>
                      <a:pt x="604" y="479"/>
                      <a:pt x="615" y="435"/>
                      <a:pt x="608" y="410"/>
                    </a:cubicBezTo>
                    <a:cubicBezTo>
                      <a:pt x="643" y="396"/>
                      <a:pt x="683" y="371"/>
                      <a:pt x="706" y="341"/>
                    </a:cubicBezTo>
                    <a:cubicBezTo>
                      <a:pt x="704" y="340"/>
                      <a:pt x="703" y="336"/>
                      <a:pt x="703" y="334"/>
                    </a:cubicBezTo>
                    <a:cubicBezTo>
                      <a:pt x="670" y="337"/>
                      <a:pt x="684" y="314"/>
                      <a:pt x="672" y="305"/>
                    </a:cubicBezTo>
                    <a:cubicBezTo>
                      <a:pt x="656" y="294"/>
                      <a:pt x="629" y="305"/>
                      <a:pt x="616" y="297"/>
                    </a:cubicBezTo>
                    <a:cubicBezTo>
                      <a:pt x="591" y="283"/>
                      <a:pt x="581" y="208"/>
                      <a:pt x="576" y="181"/>
                    </a:cubicBezTo>
                    <a:cubicBezTo>
                      <a:pt x="563" y="113"/>
                      <a:pt x="581" y="0"/>
                      <a:pt x="481" y="65"/>
                    </a:cubicBezTo>
                    <a:cubicBezTo>
                      <a:pt x="467" y="27"/>
                      <a:pt x="459" y="23"/>
                      <a:pt x="431" y="2"/>
                    </a:cubicBezTo>
                    <a:cubicBezTo>
                      <a:pt x="419" y="7"/>
                      <a:pt x="408" y="11"/>
                      <a:pt x="400" y="22"/>
                    </a:cubicBezTo>
                    <a:cubicBezTo>
                      <a:pt x="386" y="14"/>
                      <a:pt x="377" y="4"/>
                      <a:pt x="364" y="2"/>
                    </a:cubicBezTo>
                    <a:cubicBezTo>
                      <a:pt x="359" y="5"/>
                      <a:pt x="359" y="5"/>
                      <a:pt x="359" y="5"/>
                    </a:cubicBezTo>
                    <a:cubicBezTo>
                      <a:pt x="345" y="22"/>
                      <a:pt x="333" y="54"/>
                      <a:pt x="314" y="56"/>
                    </a:cubicBezTo>
                    <a:cubicBezTo>
                      <a:pt x="303" y="57"/>
                      <a:pt x="298" y="42"/>
                      <a:pt x="285" y="42"/>
                    </a:cubicBezTo>
                    <a:cubicBezTo>
                      <a:pt x="274" y="43"/>
                      <a:pt x="258" y="54"/>
                      <a:pt x="244" y="55"/>
                    </a:cubicBezTo>
                  </a:path>
                </a:pathLst>
              </a:custGeom>
              <a:grpFill/>
              <a:ln w="4763" cap="flat">
                <a:solidFill>
                  <a:schemeClr val="bg1"/>
                </a:solidFill>
                <a:prstDash val="solid"/>
                <a:miter lim="800000"/>
                <a:headEnd/>
                <a:tailEnd/>
              </a:ln>
            </p:spPr>
            <p:txBody>
              <a:bodyPr/>
              <a:lstStyle/>
              <a:p>
                <a:endParaRPr lang="fr-FR"/>
              </a:p>
            </p:txBody>
          </p:sp>
          <p:sp>
            <p:nvSpPr>
              <p:cNvPr id="121" name="Freeform 251">
                <a:extLst>
                  <a:ext uri="{FF2B5EF4-FFF2-40B4-BE49-F238E27FC236}">
                    <a16:creationId xmlns:a16="http://schemas.microsoft.com/office/drawing/2014/main" id="{15BF707D-0AA5-C2DF-F3CD-574135AAF5C0}"/>
                  </a:ext>
                </a:extLst>
              </p:cNvPr>
              <p:cNvSpPr>
                <a:spLocks/>
              </p:cNvSpPr>
              <p:nvPr/>
            </p:nvSpPr>
            <p:spPr bwMode="auto">
              <a:xfrm>
                <a:off x="2792379" y="4205288"/>
                <a:ext cx="747712" cy="663575"/>
              </a:xfrm>
              <a:custGeom>
                <a:avLst/>
                <a:gdLst>
                  <a:gd name="T0" fmla="*/ 244 w 706"/>
                  <a:gd name="T1" fmla="*/ 55 h 625"/>
                  <a:gd name="T2" fmla="*/ 226 w 706"/>
                  <a:gd name="T3" fmla="*/ 107 h 625"/>
                  <a:gd name="T4" fmla="*/ 245 w 706"/>
                  <a:gd name="T5" fmla="*/ 121 h 625"/>
                  <a:gd name="T6" fmla="*/ 232 w 706"/>
                  <a:gd name="T7" fmla="*/ 143 h 625"/>
                  <a:gd name="T8" fmla="*/ 206 w 706"/>
                  <a:gd name="T9" fmla="*/ 147 h 625"/>
                  <a:gd name="T10" fmla="*/ 183 w 706"/>
                  <a:gd name="T11" fmla="*/ 183 h 625"/>
                  <a:gd name="T12" fmla="*/ 164 w 706"/>
                  <a:gd name="T13" fmla="*/ 233 h 625"/>
                  <a:gd name="T14" fmla="*/ 130 w 706"/>
                  <a:gd name="T15" fmla="*/ 257 h 625"/>
                  <a:gd name="T16" fmla="*/ 108 w 706"/>
                  <a:gd name="T17" fmla="*/ 283 h 625"/>
                  <a:gd name="T18" fmla="*/ 86 w 706"/>
                  <a:gd name="T19" fmla="*/ 302 h 625"/>
                  <a:gd name="T20" fmla="*/ 28 w 706"/>
                  <a:gd name="T21" fmla="*/ 310 h 625"/>
                  <a:gd name="T22" fmla="*/ 29 w 706"/>
                  <a:gd name="T23" fmla="*/ 344 h 625"/>
                  <a:gd name="T24" fmla="*/ 30 w 706"/>
                  <a:gd name="T25" fmla="*/ 344 h 625"/>
                  <a:gd name="T26" fmla="*/ 55 w 706"/>
                  <a:gd name="T27" fmla="*/ 393 h 625"/>
                  <a:gd name="T28" fmla="*/ 50 w 706"/>
                  <a:gd name="T29" fmla="*/ 449 h 625"/>
                  <a:gd name="T30" fmla="*/ 12 w 706"/>
                  <a:gd name="T31" fmla="*/ 475 h 625"/>
                  <a:gd name="T32" fmla="*/ 0 w 706"/>
                  <a:gd name="T33" fmla="*/ 505 h 625"/>
                  <a:gd name="T34" fmla="*/ 30 w 706"/>
                  <a:gd name="T35" fmla="*/ 539 h 625"/>
                  <a:gd name="T36" fmla="*/ 32 w 706"/>
                  <a:gd name="T37" fmla="*/ 596 h 625"/>
                  <a:gd name="T38" fmla="*/ 36 w 706"/>
                  <a:gd name="T39" fmla="*/ 597 h 625"/>
                  <a:gd name="T40" fmla="*/ 123 w 706"/>
                  <a:gd name="T41" fmla="*/ 573 h 625"/>
                  <a:gd name="T42" fmla="*/ 256 w 706"/>
                  <a:gd name="T43" fmla="*/ 565 h 625"/>
                  <a:gd name="T44" fmla="*/ 403 w 706"/>
                  <a:gd name="T45" fmla="*/ 566 h 625"/>
                  <a:gd name="T46" fmla="*/ 424 w 706"/>
                  <a:gd name="T47" fmla="*/ 598 h 625"/>
                  <a:gd name="T48" fmla="*/ 531 w 706"/>
                  <a:gd name="T49" fmla="*/ 625 h 625"/>
                  <a:gd name="T50" fmla="*/ 576 w 706"/>
                  <a:gd name="T51" fmla="*/ 506 h 625"/>
                  <a:gd name="T52" fmla="*/ 632 w 706"/>
                  <a:gd name="T53" fmla="*/ 511 h 625"/>
                  <a:gd name="T54" fmla="*/ 632 w 706"/>
                  <a:gd name="T55" fmla="*/ 505 h 625"/>
                  <a:gd name="T56" fmla="*/ 631 w 706"/>
                  <a:gd name="T57" fmla="*/ 489 h 625"/>
                  <a:gd name="T58" fmla="*/ 608 w 706"/>
                  <a:gd name="T59" fmla="*/ 410 h 625"/>
                  <a:gd name="T60" fmla="*/ 706 w 706"/>
                  <a:gd name="T61" fmla="*/ 341 h 625"/>
                  <a:gd name="T62" fmla="*/ 703 w 706"/>
                  <a:gd name="T63" fmla="*/ 334 h 625"/>
                  <a:gd name="T64" fmla="*/ 672 w 706"/>
                  <a:gd name="T65" fmla="*/ 305 h 625"/>
                  <a:gd name="T66" fmla="*/ 616 w 706"/>
                  <a:gd name="T67" fmla="*/ 297 h 625"/>
                  <a:gd name="T68" fmla="*/ 576 w 706"/>
                  <a:gd name="T69" fmla="*/ 181 h 625"/>
                  <a:gd name="T70" fmla="*/ 481 w 706"/>
                  <a:gd name="T71" fmla="*/ 65 h 625"/>
                  <a:gd name="T72" fmla="*/ 431 w 706"/>
                  <a:gd name="T73" fmla="*/ 2 h 625"/>
                  <a:gd name="T74" fmla="*/ 400 w 706"/>
                  <a:gd name="T75" fmla="*/ 22 h 625"/>
                  <a:gd name="T76" fmla="*/ 364 w 706"/>
                  <a:gd name="T77" fmla="*/ 2 h 625"/>
                  <a:gd name="T78" fmla="*/ 359 w 706"/>
                  <a:gd name="T79" fmla="*/ 5 h 625"/>
                  <a:gd name="T80" fmla="*/ 314 w 706"/>
                  <a:gd name="T81" fmla="*/ 56 h 625"/>
                  <a:gd name="T82" fmla="*/ 285 w 706"/>
                  <a:gd name="T83" fmla="*/ 42 h 625"/>
                  <a:gd name="T84" fmla="*/ 244 w 706"/>
                  <a:gd name="T85" fmla="*/ 5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6" h="625">
                    <a:moveTo>
                      <a:pt x="244" y="55"/>
                    </a:moveTo>
                    <a:cubicBezTo>
                      <a:pt x="251" y="69"/>
                      <a:pt x="234" y="92"/>
                      <a:pt x="226" y="107"/>
                    </a:cubicBezTo>
                    <a:cubicBezTo>
                      <a:pt x="235" y="108"/>
                      <a:pt x="244" y="111"/>
                      <a:pt x="245" y="121"/>
                    </a:cubicBezTo>
                    <a:cubicBezTo>
                      <a:pt x="241" y="127"/>
                      <a:pt x="238" y="138"/>
                      <a:pt x="232" y="143"/>
                    </a:cubicBezTo>
                    <a:cubicBezTo>
                      <a:pt x="224" y="149"/>
                      <a:pt x="214" y="144"/>
                      <a:pt x="206" y="147"/>
                    </a:cubicBezTo>
                    <a:cubicBezTo>
                      <a:pt x="193" y="152"/>
                      <a:pt x="184" y="167"/>
                      <a:pt x="183" y="183"/>
                    </a:cubicBezTo>
                    <a:cubicBezTo>
                      <a:pt x="156" y="177"/>
                      <a:pt x="165" y="217"/>
                      <a:pt x="164" y="233"/>
                    </a:cubicBezTo>
                    <a:cubicBezTo>
                      <a:pt x="161" y="269"/>
                      <a:pt x="159" y="267"/>
                      <a:pt x="130" y="257"/>
                    </a:cubicBezTo>
                    <a:cubicBezTo>
                      <a:pt x="125" y="265"/>
                      <a:pt x="116" y="276"/>
                      <a:pt x="108" y="283"/>
                    </a:cubicBezTo>
                    <a:cubicBezTo>
                      <a:pt x="102" y="288"/>
                      <a:pt x="91" y="299"/>
                      <a:pt x="86" y="302"/>
                    </a:cubicBezTo>
                    <a:cubicBezTo>
                      <a:pt x="67" y="312"/>
                      <a:pt x="45" y="299"/>
                      <a:pt x="28" y="310"/>
                    </a:cubicBezTo>
                    <a:cubicBezTo>
                      <a:pt x="28" y="310"/>
                      <a:pt x="23" y="331"/>
                      <a:pt x="29" y="344"/>
                    </a:cubicBezTo>
                    <a:cubicBezTo>
                      <a:pt x="35" y="356"/>
                      <a:pt x="29" y="344"/>
                      <a:pt x="30" y="344"/>
                    </a:cubicBezTo>
                    <a:cubicBezTo>
                      <a:pt x="38" y="361"/>
                      <a:pt x="50" y="373"/>
                      <a:pt x="55" y="393"/>
                    </a:cubicBezTo>
                    <a:cubicBezTo>
                      <a:pt x="60" y="410"/>
                      <a:pt x="61" y="435"/>
                      <a:pt x="50" y="449"/>
                    </a:cubicBezTo>
                    <a:cubicBezTo>
                      <a:pt x="40" y="462"/>
                      <a:pt x="23" y="463"/>
                      <a:pt x="12" y="475"/>
                    </a:cubicBezTo>
                    <a:cubicBezTo>
                      <a:pt x="1" y="485"/>
                      <a:pt x="3" y="489"/>
                      <a:pt x="0" y="505"/>
                    </a:cubicBezTo>
                    <a:cubicBezTo>
                      <a:pt x="27" y="502"/>
                      <a:pt x="30" y="517"/>
                      <a:pt x="30" y="539"/>
                    </a:cubicBezTo>
                    <a:cubicBezTo>
                      <a:pt x="29" y="562"/>
                      <a:pt x="27" y="578"/>
                      <a:pt x="32" y="596"/>
                    </a:cubicBezTo>
                    <a:cubicBezTo>
                      <a:pt x="36" y="597"/>
                      <a:pt x="36" y="597"/>
                      <a:pt x="36" y="597"/>
                    </a:cubicBezTo>
                    <a:cubicBezTo>
                      <a:pt x="66" y="610"/>
                      <a:pt x="87" y="537"/>
                      <a:pt x="123" y="573"/>
                    </a:cubicBezTo>
                    <a:cubicBezTo>
                      <a:pt x="130" y="503"/>
                      <a:pt x="219" y="565"/>
                      <a:pt x="256" y="565"/>
                    </a:cubicBezTo>
                    <a:cubicBezTo>
                      <a:pt x="304" y="566"/>
                      <a:pt x="354" y="562"/>
                      <a:pt x="403" y="566"/>
                    </a:cubicBezTo>
                    <a:cubicBezTo>
                      <a:pt x="405" y="578"/>
                      <a:pt x="413" y="590"/>
                      <a:pt x="424" y="598"/>
                    </a:cubicBezTo>
                    <a:cubicBezTo>
                      <a:pt x="485" y="537"/>
                      <a:pt x="487" y="598"/>
                      <a:pt x="531" y="625"/>
                    </a:cubicBezTo>
                    <a:cubicBezTo>
                      <a:pt x="545" y="584"/>
                      <a:pt x="559" y="544"/>
                      <a:pt x="576" y="506"/>
                    </a:cubicBezTo>
                    <a:cubicBezTo>
                      <a:pt x="593" y="508"/>
                      <a:pt x="613" y="511"/>
                      <a:pt x="632" y="511"/>
                    </a:cubicBezTo>
                    <a:cubicBezTo>
                      <a:pt x="632" y="505"/>
                      <a:pt x="632" y="505"/>
                      <a:pt x="632" y="505"/>
                    </a:cubicBezTo>
                    <a:cubicBezTo>
                      <a:pt x="632" y="499"/>
                      <a:pt x="628" y="496"/>
                      <a:pt x="631" y="489"/>
                    </a:cubicBezTo>
                    <a:cubicBezTo>
                      <a:pt x="604" y="479"/>
                      <a:pt x="615" y="435"/>
                      <a:pt x="608" y="410"/>
                    </a:cubicBezTo>
                    <a:cubicBezTo>
                      <a:pt x="643" y="396"/>
                      <a:pt x="683" y="371"/>
                      <a:pt x="706" y="341"/>
                    </a:cubicBezTo>
                    <a:cubicBezTo>
                      <a:pt x="704" y="340"/>
                      <a:pt x="703" y="336"/>
                      <a:pt x="703" y="334"/>
                    </a:cubicBezTo>
                    <a:cubicBezTo>
                      <a:pt x="670" y="337"/>
                      <a:pt x="684" y="314"/>
                      <a:pt x="672" y="305"/>
                    </a:cubicBezTo>
                    <a:cubicBezTo>
                      <a:pt x="656" y="294"/>
                      <a:pt x="629" y="305"/>
                      <a:pt x="616" y="297"/>
                    </a:cubicBezTo>
                    <a:cubicBezTo>
                      <a:pt x="591" y="283"/>
                      <a:pt x="581" y="208"/>
                      <a:pt x="576" y="181"/>
                    </a:cubicBezTo>
                    <a:cubicBezTo>
                      <a:pt x="563" y="113"/>
                      <a:pt x="581" y="0"/>
                      <a:pt x="481" y="65"/>
                    </a:cubicBezTo>
                    <a:cubicBezTo>
                      <a:pt x="467" y="27"/>
                      <a:pt x="459" y="23"/>
                      <a:pt x="431" y="2"/>
                    </a:cubicBezTo>
                    <a:cubicBezTo>
                      <a:pt x="419" y="7"/>
                      <a:pt x="408" y="11"/>
                      <a:pt x="400" y="22"/>
                    </a:cubicBezTo>
                    <a:cubicBezTo>
                      <a:pt x="386" y="14"/>
                      <a:pt x="377" y="4"/>
                      <a:pt x="364" y="2"/>
                    </a:cubicBezTo>
                    <a:cubicBezTo>
                      <a:pt x="359" y="5"/>
                      <a:pt x="359" y="5"/>
                      <a:pt x="359" y="5"/>
                    </a:cubicBezTo>
                    <a:cubicBezTo>
                      <a:pt x="345" y="22"/>
                      <a:pt x="333" y="54"/>
                      <a:pt x="314" y="56"/>
                    </a:cubicBezTo>
                    <a:cubicBezTo>
                      <a:pt x="303" y="57"/>
                      <a:pt x="298" y="42"/>
                      <a:pt x="285" y="42"/>
                    </a:cubicBezTo>
                    <a:cubicBezTo>
                      <a:pt x="274" y="43"/>
                      <a:pt x="258" y="54"/>
                      <a:pt x="244" y="55"/>
                    </a:cubicBezTo>
                  </a:path>
                </a:pathLst>
              </a:custGeom>
              <a:grpFill/>
              <a:ln w="4763" cap="flat">
                <a:solidFill>
                  <a:schemeClr val="bg1"/>
                </a:solidFill>
                <a:prstDash val="solid"/>
                <a:miter lim="800000"/>
                <a:headEnd/>
                <a:tailEnd/>
              </a:ln>
            </p:spPr>
            <p:txBody>
              <a:bodyPr/>
              <a:lstStyle/>
              <a:p>
                <a:endParaRPr lang="fr-FR"/>
              </a:p>
            </p:txBody>
          </p:sp>
          <p:sp>
            <p:nvSpPr>
              <p:cNvPr id="122" name="Freeform 252">
                <a:extLst>
                  <a:ext uri="{FF2B5EF4-FFF2-40B4-BE49-F238E27FC236}">
                    <a16:creationId xmlns:a16="http://schemas.microsoft.com/office/drawing/2014/main" id="{838DF574-F502-F431-CB25-3E93CA7E1D18}"/>
                  </a:ext>
                </a:extLst>
              </p:cNvPr>
              <p:cNvSpPr>
                <a:spLocks/>
              </p:cNvSpPr>
              <p:nvPr/>
            </p:nvSpPr>
            <p:spPr bwMode="auto">
              <a:xfrm>
                <a:off x="1514441" y="5359400"/>
                <a:ext cx="936625" cy="995363"/>
              </a:xfrm>
              <a:custGeom>
                <a:avLst/>
                <a:gdLst>
                  <a:gd name="T0" fmla="*/ 496 w 884"/>
                  <a:gd name="T1" fmla="*/ 109 h 939"/>
                  <a:gd name="T2" fmla="*/ 497 w 884"/>
                  <a:gd name="T3" fmla="*/ 64 h 939"/>
                  <a:gd name="T4" fmla="*/ 486 w 884"/>
                  <a:gd name="T5" fmla="*/ 50 h 939"/>
                  <a:gd name="T6" fmla="*/ 453 w 884"/>
                  <a:gd name="T7" fmla="*/ 36 h 939"/>
                  <a:gd name="T8" fmla="*/ 392 w 884"/>
                  <a:gd name="T9" fmla="*/ 8 h 939"/>
                  <a:gd name="T10" fmla="*/ 375 w 884"/>
                  <a:gd name="T11" fmla="*/ 3 h 939"/>
                  <a:gd name="T12" fmla="*/ 324 w 884"/>
                  <a:gd name="T13" fmla="*/ 18 h 939"/>
                  <a:gd name="T14" fmla="*/ 270 w 884"/>
                  <a:gd name="T15" fmla="*/ 16 h 939"/>
                  <a:gd name="T16" fmla="*/ 283 w 884"/>
                  <a:gd name="T17" fmla="*/ 35 h 939"/>
                  <a:gd name="T18" fmla="*/ 252 w 884"/>
                  <a:gd name="T19" fmla="*/ 71 h 939"/>
                  <a:gd name="T20" fmla="*/ 241 w 884"/>
                  <a:gd name="T21" fmla="*/ 85 h 939"/>
                  <a:gd name="T22" fmla="*/ 182 w 884"/>
                  <a:gd name="T23" fmla="*/ 83 h 939"/>
                  <a:gd name="T24" fmla="*/ 162 w 884"/>
                  <a:gd name="T25" fmla="*/ 118 h 939"/>
                  <a:gd name="T26" fmla="*/ 110 w 884"/>
                  <a:gd name="T27" fmla="*/ 70 h 939"/>
                  <a:gd name="T28" fmla="*/ 70 w 884"/>
                  <a:gd name="T29" fmla="*/ 107 h 939"/>
                  <a:gd name="T30" fmla="*/ 43 w 884"/>
                  <a:gd name="T31" fmla="*/ 114 h 939"/>
                  <a:gd name="T32" fmla="*/ 27 w 884"/>
                  <a:gd name="T33" fmla="*/ 129 h 939"/>
                  <a:gd name="T34" fmla="*/ 28 w 884"/>
                  <a:gd name="T35" fmla="*/ 136 h 939"/>
                  <a:gd name="T36" fmla="*/ 21 w 884"/>
                  <a:gd name="T37" fmla="*/ 258 h 939"/>
                  <a:gd name="T38" fmla="*/ 30 w 884"/>
                  <a:gd name="T39" fmla="*/ 286 h 939"/>
                  <a:gd name="T40" fmla="*/ 65 w 884"/>
                  <a:gd name="T41" fmla="*/ 349 h 939"/>
                  <a:gd name="T42" fmla="*/ 76 w 884"/>
                  <a:gd name="T43" fmla="*/ 347 h 939"/>
                  <a:gd name="T44" fmla="*/ 177 w 884"/>
                  <a:gd name="T45" fmla="*/ 290 h 939"/>
                  <a:gd name="T46" fmla="*/ 251 w 884"/>
                  <a:gd name="T47" fmla="*/ 323 h 939"/>
                  <a:gd name="T48" fmla="*/ 276 w 884"/>
                  <a:gd name="T49" fmla="*/ 421 h 939"/>
                  <a:gd name="T50" fmla="*/ 318 w 884"/>
                  <a:gd name="T51" fmla="*/ 468 h 939"/>
                  <a:gd name="T52" fmla="*/ 519 w 884"/>
                  <a:gd name="T53" fmla="*/ 606 h 939"/>
                  <a:gd name="T54" fmla="*/ 587 w 884"/>
                  <a:gd name="T55" fmla="*/ 661 h 939"/>
                  <a:gd name="T56" fmla="*/ 657 w 884"/>
                  <a:gd name="T57" fmla="*/ 721 h 939"/>
                  <a:gd name="T58" fmla="*/ 694 w 884"/>
                  <a:gd name="T59" fmla="*/ 823 h 939"/>
                  <a:gd name="T60" fmla="*/ 665 w 884"/>
                  <a:gd name="T61" fmla="*/ 873 h 939"/>
                  <a:gd name="T62" fmla="*/ 724 w 884"/>
                  <a:gd name="T63" fmla="*/ 874 h 939"/>
                  <a:gd name="T64" fmla="*/ 767 w 884"/>
                  <a:gd name="T65" fmla="*/ 804 h 939"/>
                  <a:gd name="T66" fmla="*/ 721 w 884"/>
                  <a:gd name="T67" fmla="*/ 728 h 939"/>
                  <a:gd name="T68" fmla="*/ 759 w 884"/>
                  <a:gd name="T69" fmla="*/ 668 h 939"/>
                  <a:gd name="T70" fmla="*/ 805 w 884"/>
                  <a:gd name="T71" fmla="*/ 682 h 939"/>
                  <a:gd name="T72" fmla="*/ 855 w 884"/>
                  <a:gd name="T73" fmla="*/ 724 h 939"/>
                  <a:gd name="T74" fmla="*/ 806 w 884"/>
                  <a:gd name="T75" fmla="*/ 638 h 939"/>
                  <a:gd name="T76" fmla="*/ 703 w 884"/>
                  <a:gd name="T77" fmla="*/ 581 h 939"/>
                  <a:gd name="T78" fmla="*/ 686 w 884"/>
                  <a:gd name="T79" fmla="*/ 514 h 939"/>
                  <a:gd name="T80" fmla="*/ 623 w 884"/>
                  <a:gd name="T81" fmla="*/ 522 h 939"/>
                  <a:gd name="T82" fmla="*/ 461 w 884"/>
                  <a:gd name="T83" fmla="*/ 336 h 939"/>
                  <a:gd name="T84" fmla="*/ 415 w 884"/>
                  <a:gd name="T85" fmla="*/ 203 h 939"/>
                  <a:gd name="T86" fmla="*/ 469 w 884"/>
                  <a:gd name="T87" fmla="*/ 150 h 939"/>
                  <a:gd name="T88" fmla="*/ 502 w 884"/>
                  <a:gd name="T89" fmla="*/ 131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4" h="939">
                    <a:moveTo>
                      <a:pt x="502" y="131"/>
                    </a:moveTo>
                    <a:cubicBezTo>
                      <a:pt x="499" y="124"/>
                      <a:pt x="494" y="115"/>
                      <a:pt x="496" y="109"/>
                    </a:cubicBezTo>
                    <a:cubicBezTo>
                      <a:pt x="497" y="104"/>
                      <a:pt x="504" y="102"/>
                      <a:pt x="504" y="95"/>
                    </a:cubicBezTo>
                    <a:cubicBezTo>
                      <a:pt x="488" y="92"/>
                      <a:pt x="493" y="74"/>
                      <a:pt x="497" y="64"/>
                    </a:cubicBezTo>
                    <a:cubicBezTo>
                      <a:pt x="500" y="58"/>
                      <a:pt x="502" y="57"/>
                      <a:pt x="498" y="54"/>
                    </a:cubicBezTo>
                    <a:cubicBezTo>
                      <a:pt x="495" y="52"/>
                      <a:pt x="489" y="51"/>
                      <a:pt x="486" y="50"/>
                    </a:cubicBezTo>
                    <a:cubicBezTo>
                      <a:pt x="479" y="46"/>
                      <a:pt x="474" y="41"/>
                      <a:pt x="467" y="38"/>
                    </a:cubicBezTo>
                    <a:cubicBezTo>
                      <a:pt x="460" y="34"/>
                      <a:pt x="459" y="35"/>
                      <a:pt x="453" y="36"/>
                    </a:cubicBezTo>
                    <a:cubicBezTo>
                      <a:pt x="443" y="37"/>
                      <a:pt x="435" y="40"/>
                      <a:pt x="424" y="37"/>
                    </a:cubicBezTo>
                    <a:cubicBezTo>
                      <a:pt x="411" y="34"/>
                      <a:pt x="401" y="18"/>
                      <a:pt x="392" y="8"/>
                    </a:cubicBezTo>
                    <a:cubicBezTo>
                      <a:pt x="390" y="5"/>
                      <a:pt x="389" y="2"/>
                      <a:pt x="384" y="1"/>
                    </a:cubicBezTo>
                    <a:cubicBezTo>
                      <a:pt x="382" y="1"/>
                      <a:pt x="378" y="3"/>
                      <a:pt x="375" y="3"/>
                    </a:cubicBezTo>
                    <a:cubicBezTo>
                      <a:pt x="370" y="4"/>
                      <a:pt x="366" y="2"/>
                      <a:pt x="362" y="2"/>
                    </a:cubicBezTo>
                    <a:cubicBezTo>
                      <a:pt x="347" y="0"/>
                      <a:pt x="336" y="11"/>
                      <a:pt x="324" y="18"/>
                    </a:cubicBezTo>
                    <a:cubicBezTo>
                      <a:pt x="309" y="26"/>
                      <a:pt x="303" y="23"/>
                      <a:pt x="289" y="18"/>
                    </a:cubicBezTo>
                    <a:cubicBezTo>
                      <a:pt x="282" y="15"/>
                      <a:pt x="276" y="16"/>
                      <a:pt x="270" y="16"/>
                    </a:cubicBezTo>
                    <a:cubicBezTo>
                      <a:pt x="268" y="16"/>
                      <a:pt x="268" y="16"/>
                      <a:pt x="268" y="16"/>
                    </a:cubicBezTo>
                    <a:cubicBezTo>
                      <a:pt x="274" y="21"/>
                      <a:pt x="283" y="31"/>
                      <a:pt x="283" y="35"/>
                    </a:cubicBezTo>
                    <a:cubicBezTo>
                      <a:pt x="282" y="36"/>
                      <a:pt x="273" y="43"/>
                      <a:pt x="272" y="44"/>
                    </a:cubicBezTo>
                    <a:cubicBezTo>
                      <a:pt x="264" y="52"/>
                      <a:pt x="259" y="62"/>
                      <a:pt x="252" y="71"/>
                    </a:cubicBezTo>
                    <a:cubicBezTo>
                      <a:pt x="250" y="74"/>
                      <a:pt x="247" y="75"/>
                      <a:pt x="245" y="78"/>
                    </a:cubicBezTo>
                    <a:cubicBezTo>
                      <a:pt x="244" y="80"/>
                      <a:pt x="243" y="84"/>
                      <a:pt x="241" y="85"/>
                    </a:cubicBezTo>
                    <a:cubicBezTo>
                      <a:pt x="234" y="90"/>
                      <a:pt x="213" y="78"/>
                      <a:pt x="205" y="78"/>
                    </a:cubicBezTo>
                    <a:cubicBezTo>
                      <a:pt x="196" y="78"/>
                      <a:pt x="190" y="82"/>
                      <a:pt x="182" y="83"/>
                    </a:cubicBezTo>
                    <a:cubicBezTo>
                      <a:pt x="176" y="84"/>
                      <a:pt x="169" y="83"/>
                      <a:pt x="163" y="83"/>
                    </a:cubicBezTo>
                    <a:cubicBezTo>
                      <a:pt x="173" y="90"/>
                      <a:pt x="170" y="112"/>
                      <a:pt x="162" y="118"/>
                    </a:cubicBezTo>
                    <a:cubicBezTo>
                      <a:pt x="153" y="112"/>
                      <a:pt x="146" y="96"/>
                      <a:pt x="138" y="87"/>
                    </a:cubicBezTo>
                    <a:cubicBezTo>
                      <a:pt x="129" y="77"/>
                      <a:pt x="122" y="72"/>
                      <a:pt x="110" y="70"/>
                    </a:cubicBezTo>
                    <a:cubicBezTo>
                      <a:pt x="106" y="83"/>
                      <a:pt x="104" y="105"/>
                      <a:pt x="87" y="108"/>
                    </a:cubicBezTo>
                    <a:cubicBezTo>
                      <a:pt x="81" y="109"/>
                      <a:pt x="76" y="107"/>
                      <a:pt x="70" y="107"/>
                    </a:cubicBezTo>
                    <a:cubicBezTo>
                      <a:pt x="64" y="108"/>
                      <a:pt x="59" y="111"/>
                      <a:pt x="53" y="113"/>
                    </a:cubicBezTo>
                    <a:cubicBezTo>
                      <a:pt x="49" y="114"/>
                      <a:pt x="46" y="114"/>
                      <a:pt x="43" y="114"/>
                    </a:cubicBezTo>
                    <a:cubicBezTo>
                      <a:pt x="38" y="114"/>
                      <a:pt x="41" y="112"/>
                      <a:pt x="37" y="116"/>
                    </a:cubicBezTo>
                    <a:cubicBezTo>
                      <a:pt x="33" y="120"/>
                      <a:pt x="31" y="124"/>
                      <a:pt x="27" y="129"/>
                    </a:cubicBezTo>
                    <a:cubicBezTo>
                      <a:pt x="28" y="132"/>
                      <a:pt x="28" y="132"/>
                      <a:pt x="28" y="132"/>
                    </a:cubicBezTo>
                    <a:cubicBezTo>
                      <a:pt x="28" y="134"/>
                      <a:pt x="28" y="135"/>
                      <a:pt x="28" y="136"/>
                    </a:cubicBezTo>
                    <a:cubicBezTo>
                      <a:pt x="34" y="155"/>
                      <a:pt x="34" y="165"/>
                      <a:pt x="28" y="185"/>
                    </a:cubicBezTo>
                    <a:cubicBezTo>
                      <a:pt x="18" y="212"/>
                      <a:pt x="0" y="231"/>
                      <a:pt x="21" y="258"/>
                    </a:cubicBezTo>
                    <a:cubicBezTo>
                      <a:pt x="24" y="263"/>
                      <a:pt x="30" y="262"/>
                      <a:pt x="32" y="269"/>
                    </a:cubicBezTo>
                    <a:cubicBezTo>
                      <a:pt x="34" y="275"/>
                      <a:pt x="28" y="283"/>
                      <a:pt x="30" y="286"/>
                    </a:cubicBezTo>
                    <a:cubicBezTo>
                      <a:pt x="36" y="296"/>
                      <a:pt x="51" y="290"/>
                      <a:pt x="61" y="296"/>
                    </a:cubicBezTo>
                    <a:cubicBezTo>
                      <a:pt x="81" y="306"/>
                      <a:pt x="75" y="334"/>
                      <a:pt x="65" y="349"/>
                    </a:cubicBezTo>
                    <a:cubicBezTo>
                      <a:pt x="67" y="348"/>
                      <a:pt x="67" y="348"/>
                      <a:pt x="67" y="348"/>
                    </a:cubicBezTo>
                    <a:cubicBezTo>
                      <a:pt x="71" y="347"/>
                      <a:pt x="73" y="347"/>
                      <a:pt x="76" y="347"/>
                    </a:cubicBezTo>
                    <a:cubicBezTo>
                      <a:pt x="93" y="348"/>
                      <a:pt x="116" y="327"/>
                      <a:pt x="127" y="307"/>
                    </a:cubicBezTo>
                    <a:cubicBezTo>
                      <a:pt x="139" y="287"/>
                      <a:pt x="161" y="292"/>
                      <a:pt x="177" y="290"/>
                    </a:cubicBezTo>
                    <a:cubicBezTo>
                      <a:pt x="193" y="288"/>
                      <a:pt x="187" y="280"/>
                      <a:pt x="206" y="300"/>
                    </a:cubicBezTo>
                    <a:cubicBezTo>
                      <a:pt x="224" y="320"/>
                      <a:pt x="243" y="318"/>
                      <a:pt x="251" y="323"/>
                    </a:cubicBezTo>
                    <a:cubicBezTo>
                      <a:pt x="259" y="328"/>
                      <a:pt x="260" y="330"/>
                      <a:pt x="264" y="362"/>
                    </a:cubicBezTo>
                    <a:cubicBezTo>
                      <a:pt x="269" y="394"/>
                      <a:pt x="290" y="400"/>
                      <a:pt x="276" y="421"/>
                    </a:cubicBezTo>
                    <a:cubicBezTo>
                      <a:pt x="262" y="442"/>
                      <a:pt x="253" y="456"/>
                      <a:pt x="272" y="452"/>
                    </a:cubicBezTo>
                    <a:cubicBezTo>
                      <a:pt x="290" y="447"/>
                      <a:pt x="306" y="454"/>
                      <a:pt x="318" y="468"/>
                    </a:cubicBezTo>
                    <a:cubicBezTo>
                      <a:pt x="330" y="482"/>
                      <a:pt x="413" y="590"/>
                      <a:pt x="462" y="601"/>
                    </a:cubicBezTo>
                    <a:cubicBezTo>
                      <a:pt x="511" y="612"/>
                      <a:pt x="500" y="582"/>
                      <a:pt x="519" y="606"/>
                    </a:cubicBezTo>
                    <a:cubicBezTo>
                      <a:pt x="538" y="630"/>
                      <a:pt x="572" y="627"/>
                      <a:pt x="565" y="646"/>
                    </a:cubicBezTo>
                    <a:cubicBezTo>
                      <a:pt x="558" y="665"/>
                      <a:pt x="591" y="642"/>
                      <a:pt x="587" y="661"/>
                    </a:cubicBezTo>
                    <a:cubicBezTo>
                      <a:pt x="583" y="680"/>
                      <a:pt x="589" y="694"/>
                      <a:pt x="610" y="706"/>
                    </a:cubicBezTo>
                    <a:cubicBezTo>
                      <a:pt x="631" y="718"/>
                      <a:pt x="649" y="696"/>
                      <a:pt x="657" y="721"/>
                    </a:cubicBezTo>
                    <a:cubicBezTo>
                      <a:pt x="665" y="746"/>
                      <a:pt x="674" y="761"/>
                      <a:pt x="687" y="783"/>
                    </a:cubicBezTo>
                    <a:cubicBezTo>
                      <a:pt x="700" y="805"/>
                      <a:pt x="709" y="813"/>
                      <a:pt x="694" y="823"/>
                    </a:cubicBezTo>
                    <a:cubicBezTo>
                      <a:pt x="679" y="833"/>
                      <a:pt x="662" y="831"/>
                      <a:pt x="672" y="846"/>
                    </a:cubicBezTo>
                    <a:cubicBezTo>
                      <a:pt x="682" y="861"/>
                      <a:pt x="674" y="859"/>
                      <a:pt x="665" y="873"/>
                    </a:cubicBezTo>
                    <a:cubicBezTo>
                      <a:pt x="656" y="887"/>
                      <a:pt x="669" y="939"/>
                      <a:pt x="688" y="915"/>
                    </a:cubicBezTo>
                    <a:cubicBezTo>
                      <a:pt x="707" y="891"/>
                      <a:pt x="711" y="887"/>
                      <a:pt x="724" y="874"/>
                    </a:cubicBezTo>
                    <a:cubicBezTo>
                      <a:pt x="737" y="861"/>
                      <a:pt x="736" y="844"/>
                      <a:pt x="736" y="828"/>
                    </a:cubicBezTo>
                    <a:cubicBezTo>
                      <a:pt x="736" y="812"/>
                      <a:pt x="754" y="809"/>
                      <a:pt x="767" y="804"/>
                    </a:cubicBezTo>
                    <a:cubicBezTo>
                      <a:pt x="780" y="799"/>
                      <a:pt x="792" y="798"/>
                      <a:pt x="767" y="767"/>
                    </a:cubicBezTo>
                    <a:cubicBezTo>
                      <a:pt x="742" y="736"/>
                      <a:pt x="716" y="742"/>
                      <a:pt x="721" y="728"/>
                    </a:cubicBezTo>
                    <a:cubicBezTo>
                      <a:pt x="726" y="714"/>
                      <a:pt x="743" y="708"/>
                      <a:pt x="738" y="691"/>
                    </a:cubicBezTo>
                    <a:cubicBezTo>
                      <a:pt x="733" y="674"/>
                      <a:pt x="743" y="677"/>
                      <a:pt x="759" y="668"/>
                    </a:cubicBezTo>
                    <a:cubicBezTo>
                      <a:pt x="775" y="659"/>
                      <a:pt x="791" y="643"/>
                      <a:pt x="788" y="662"/>
                    </a:cubicBezTo>
                    <a:cubicBezTo>
                      <a:pt x="785" y="681"/>
                      <a:pt x="789" y="677"/>
                      <a:pt x="805" y="682"/>
                    </a:cubicBezTo>
                    <a:cubicBezTo>
                      <a:pt x="821" y="687"/>
                      <a:pt x="825" y="673"/>
                      <a:pt x="832" y="695"/>
                    </a:cubicBezTo>
                    <a:cubicBezTo>
                      <a:pt x="839" y="717"/>
                      <a:pt x="840" y="731"/>
                      <a:pt x="855" y="724"/>
                    </a:cubicBezTo>
                    <a:cubicBezTo>
                      <a:pt x="870" y="717"/>
                      <a:pt x="884" y="710"/>
                      <a:pt x="860" y="682"/>
                    </a:cubicBezTo>
                    <a:cubicBezTo>
                      <a:pt x="836" y="654"/>
                      <a:pt x="815" y="636"/>
                      <a:pt x="806" y="638"/>
                    </a:cubicBezTo>
                    <a:cubicBezTo>
                      <a:pt x="797" y="640"/>
                      <a:pt x="788" y="621"/>
                      <a:pt x="767" y="606"/>
                    </a:cubicBezTo>
                    <a:cubicBezTo>
                      <a:pt x="746" y="591"/>
                      <a:pt x="719" y="589"/>
                      <a:pt x="703" y="581"/>
                    </a:cubicBezTo>
                    <a:cubicBezTo>
                      <a:pt x="687" y="573"/>
                      <a:pt x="675" y="571"/>
                      <a:pt x="685" y="554"/>
                    </a:cubicBezTo>
                    <a:cubicBezTo>
                      <a:pt x="695" y="537"/>
                      <a:pt x="703" y="507"/>
                      <a:pt x="686" y="514"/>
                    </a:cubicBezTo>
                    <a:cubicBezTo>
                      <a:pt x="669" y="521"/>
                      <a:pt x="668" y="507"/>
                      <a:pt x="657" y="518"/>
                    </a:cubicBezTo>
                    <a:cubicBezTo>
                      <a:pt x="646" y="529"/>
                      <a:pt x="643" y="542"/>
                      <a:pt x="623" y="522"/>
                    </a:cubicBezTo>
                    <a:cubicBezTo>
                      <a:pt x="603" y="502"/>
                      <a:pt x="552" y="477"/>
                      <a:pt x="520" y="391"/>
                    </a:cubicBezTo>
                    <a:cubicBezTo>
                      <a:pt x="511" y="367"/>
                      <a:pt x="483" y="360"/>
                      <a:pt x="461" y="336"/>
                    </a:cubicBezTo>
                    <a:cubicBezTo>
                      <a:pt x="439" y="312"/>
                      <a:pt x="401" y="258"/>
                      <a:pt x="417" y="242"/>
                    </a:cubicBezTo>
                    <a:cubicBezTo>
                      <a:pt x="433" y="226"/>
                      <a:pt x="425" y="227"/>
                      <a:pt x="415" y="203"/>
                    </a:cubicBezTo>
                    <a:cubicBezTo>
                      <a:pt x="405" y="179"/>
                      <a:pt x="406" y="171"/>
                      <a:pt x="425" y="165"/>
                    </a:cubicBezTo>
                    <a:cubicBezTo>
                      <a:pt x="444" y="159"/>
                      <a:pt x="452" y="155"/>
                      <a:pt x="469" y="150"/>
                    </a:cubicBezTo>
                    <a:cubicBezTo>
                      <a:pt x="478" y="147"/>
                      <a:pt x="492" y="136"/>
                      <a:pt x="500" y="132"/>
                    </a:cubicBezTo>
                    <a:lnTo>
                      <a:pt x="502" y="131"/>
                    </a:lnTo>
                    <a:close/>
                  </a:path>
                </a:pathLst>
              </a:custGeom>
              <a:solidFill>
                <a:srgbClr val="00B050"/>
              </a:solidFill>
              <a:ln w="4763" cap="flat">
                <a:solidFill>
                  <a:schemeClr val="bg1"/>
                </a:solidFill>
                <a:prstDash val="solid"/>
                <a:miter lim="800000"/>
                <a:headEnd/>
                <a:tailEnd/>
              </a:ln>
            </p:spPr>
            <p:txBody>
              <a:bodyPr/>
              <a:lstStyle/>
              <a:p>
                <a:endParaRPr lang="fr-FR"/>
              </a:p>
            </p:txBody>
          </p:sp>
          <p:sp>
            <p:nvSpPr>
              <p:cNvPr id="123" name="Freeform 253">
                <a:extLst>
                  <a:ext uri="{FF2B5EF4-FFF2-40B4-BE49-F238E27FC236}">
                    <a16:creationId xmlns:a16="http://schemas.microsoft.com/office/drawing/2014/main" id="{62950A13-C234-9FAF-7ABC-36BF63990EB1}"/>
                  </a:ext>
                </a:extLst>
              </p:cNvPr>
              <p:cNvSpPr>
                <a:spLocks/>
              </p:cNvSpPr>
              <p:nvPr/>
            </p:nvSpPr>
            <p:spPr bwMode="auto">
              <a:xfrm>
                <a:off x="1450941" y="5268913"/>
                <a:ext cx="363538" cy="227012"/>
              </a:xfrm>
              <a:custGeom>
                <a:avLst/>
                <a:gdLst>
                  <a:gd name="T0" fmla="*/ 107 w 344"/>
                  <a:gd name="T1" fmla="*/ 25 h 215"/>
                  <a:gd name="T2" fmla="*/ 94 w 344"/>
                  <a:gd name="T3" fmla="*/ 39 h 215"/>
                  <a:gd name="T4" fmla="*/ 68 w 344"/>
                  <a:gd name="T5" fmla="*/ 48 h 215"/>
                  <a:gd name="T6" fmla="*/ 55 w 344"/>
                  <a:gd name="T7" fmla="*/ 85 h 215"/>
                  <a:gd name="T8" fmla="*/ 21 w 344"/>
                  <a:gd name="T9" fmla="*/ 140 h 215"/>
                  <a:gd name="T10" fmla="*/ 24 w 344"/>
                  <a:gd name="T11" fmla="*/ 178 h 215"/>
                  <a:gd name="T12" fmla="*/ 82 w 344"/>
                  <a:gd name="T13" fmla="*/ 172 h 215"/>
                  <a:gd name="T14" fmla="*/ 88 w 344"/>
                  <a:gd name="T15" fmla="*/ 211 h 215"/>
                  <a:gd name="T16" fmla="*/ 88 w 344"/>
                  <a:gd name="T17" fmla="*/ 215 h 215"/>
                  <a:gd name="T18" fmla="*/ 98 w 344"/>
                  <a:gd name="T19" fmla="*/ 202 h 215"/>
                  <a:gd name="T20" fmla="*/ 104 w 344"/>
                  <a:gd name="T21" fmla="*/ 200 h 215"/>
                  <a:gd name="T22" fmla="*/ 114 w 344"/>
                  <a:gd name="T23" fmla="*/ 199 h 215"/>
                  <a:gd name="T24" fmla="*/ 131 w 344"/>
                  <a:gd name="T25" fmla="*/ 193 h 215"/>
                  <a:gd name="T26" fmla="*/ 148 w 344"/>
                  <a:gd name="T27" fmla="*/ 194 h 215"/>
                  <a:gd name="T28" fmla="*/ 171 w 344"/>
                  <a:gd name="T29" fmla="*/ 156 h 215"/>
                  <a:gd name="T30" fmla="*/ 199 w 344"/>
                  <a:gd name="T31" fmla="*/ 173 h 215"/>
                  <a:gd name="T32" fmla="*/ 223 w 344"/>
                  <a:gd name="T33" fmla="*/ 204 h 215"/>
                  <a:gd name="T34" fmla="*/ 224 w 344"/>
                  <a:gd name="T35" fmla="*/ 169 h 215"/>
                  <a:gd name="T36" fmla="*/ 243 w 344"/>
                  <a:gd name="T37" fmla="*/ 169 h 215"/>
                  <a:gd name="T38" fmla="*/ 266 w 344"/>
                  <a:gd name="T39" fmla="*/ 164 h 215"/>
                  <a:gd name="T40" fmla="*/ 302 w 344"/>
                  <a:gd name="T41" fmla="*/ 171 h 215"/>
                  <a:gd name="T42" fmla="*/ 306 w 344"/>
                  <a:gd name="T43" fmla="*/ 164 h 215"/>
                  <a:gd name="T44" fmla="*/ 313 w 344"/>
                  <a:gd name="T45" fmla="*/ 157 h 215"/>
                  <a:gd name="T46" fmla="*/ 333 w 344"/>
                  <a:gd name="T47" fmla="*/ 130 h 215"/>
                  <a:gd name="T48" fmla="*/ 344 w 344"/>
                  <a:gd name="T49" fmla="*/ 121 h 215"/>
                  <a:gd name="T50" fmla="*/ 324 w 344"/>
                  <a:gd name="T51" fmla="*/ 99 h 215"/>
                  <a:gd name="T52" fmla="*/ 305 w 344"/>
                  <a:gd name="T53" fmla="*/ 114 h 215"/>
                  <a:gd name="T54" fmla="*/ 294 w 344"/>
                  <a:gd name="T55" fmla="*/ 95 h 215"/>
                  <a:gd name="T56" fmla="*/ 269 w 344"/>
                  <a:gd name="T57" fmla="*/ 90 h 215"/>
                  <a:gd name="T58" fmla="*/ 282 w 344"/>
                  <a:gd name="T59" fmla="*/ 49 h 215"/>
                  <a:gd name="T60" fmla="*/ 275 w 344"/>
                  <a:gd name="T61" fmla="*/ 37 h 215"/>
                  <a:gd name="T62" fmla="*/ 248 w 344"/>
                  <a:gd name="T63" fmla="*/ 30 h 215"/>
                  <a:gd name="T64" fmla="*/ 234 w 344"/>
                  <a:gd name="T65" fmla="*/ 8 h 215"/>
                  <a:gd name="T66" fmla="*/ 215 w 344"/>
                  <a:gd name="T67" fmla="*/ 14 h 215"/>
                  <a:gd name="T68" fmla="*/ 198 w 344"/>
                  <a:gd name="T69" fmla="*/ 20 h 215"/>
                  <a:gd name="T70" fmla="*/ 183 w 344"/>
                  <a:gd name="T71" fmla="*/ 20 h 215"/>
                  <a:gd name="T72" fmla="*/ 157 w 344"/>
                  <a:gd name="T73" fmla="*/ 29 h 215"/>
                  <a:gd name="T74" fmla="*/ 133 w 344"/>
                  <a:gd name="T75" fmla="*/ 34 h 215"/>
                  <a:gd name="T76" fmla="*/ 107 w 344"/>
                  <a:gd name="T77" fmla="*/ 21 h 215"/>
                  <a:gd name="T78" fmla="*/ 108 w 344"/>
                  <a:gd name="T79" fmla="*/ 22 h 215"/>
                  <a:gd name="T80" fmla="*/ 107 w 344"/>
                  <a:gd name="T81" fmla="*/ 2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15">
                    <a:moveTo>
                      <a:pt x="107" y="25"/>
                    </a:moveTo>
                    <a:cubicBezTo>
                      <a:pt x="105" y="31"/>
                      <a:pt x="101" y="35"/>
                      <a:pt x="94" y="39"/>
                    </a:cubicBezTo>
                    <a:cubicBezTo>
                      <a:pt x="86" y="43"/>
                      <a:pt x="76" y="40"/>
                      <a:pt x="68" y="48"/>
                    </a:cubicBezTo>
                    <a:cubicBezTo>
                      <a:pt x="60" y="57"/>
                      <a:pt x="60" y="74"/>
                      <a:pt x="55" y="85"/>
                    </a:cubicBezTo>
                    <a:cubicBezTo>
                      <a:pt x="46" y="104"/>
                      <a:pt x="34" y="124"/>
                      <a:pt x="21" y="140"/>
                    </a:cubicBezTo>
                    <a:cubicBezTo>
                      <a:pt x="11" y="154"/>
                      <a:pt x="0" y="174"/>
                      <a:pt x="24" y="178"/>
                    </a:cubicBezTo>
                    <a:cubicBezTo>
                      <a:pt x="42" y="180"/>
                      <a:pt x="68" y="152"/>
                      <a:pt x="82" y="172"/>
                    </a:cubicBezTo>
                    <a:cubicBezTo>
                      <a:pt x="87" y="179"/>
                      <a:pt x="87" y="197"/>
                      <a:pt x="88" y="211"/>
                    </a:cubicBezTo>
                    <a:cubicBezTo>
                      <a:pt x="88" y="215"/>
                      <a:pt x="88" y="215"/>
                      <a:pt x="88" y="215"/>
                    </a:cubicBezTo>
                    <a:cubicBezTo>
                      <a:pt x="92" y="209"/>
                      <a:pt x="93" y="207"/>
                      <a:pt x="98" y="202"/>
                    </a:cubicBezTo>
                    <a:cubicBezTo>
                      <a:pt x="102" y="198"/>
                      <a:pt x="99" y="200"/>
                      <a:pt x="104" y="200"/>
                    </a:cubicBezTo>
                    <a:cubicBezTo>
                      <a:pt x="107" y="200"/>
                      <a:pt x="110" y="200"/>
                      <a:pt x="114" y="199"/>
                    </a:cubicBezTo>
                    <a:cubicBezTo>
                      <a:pt x="120" y="197"/>
                      <a:pt x="125" y="194"/>
                      <a:pt x="131" y="193"/>
                    </a:cubicBezTo>
                    <a:cubicBezTo>
                      <a:pt x="137" y="193"/>
                      <a:pt x="142" y="195"/>
                      <a:pt x="148" y="194"/>
                    </a:cubicBezTo>
                    <a:cubicBezTo>
                      <a:pt x="165" y="191"/>
                      <a:pt x="167" y="169"/>
                      <a:pt x="171" y="156"/>
                    </a:cubicBezTo>
                    <a:cubicBezTo>
                      <a:pt x="183" y="158"/>
                      <a:pt x="190" y="164"/>
                      <a:pt x="199" y="173"/>
                    </a:cubicBezTo>
                    <a:cubicBezTo>
                      <a:pt x="207" y="182"/>
                      <a:pt x="214" y="198"/>
                      <a:pt x="223" y="204"/>
                    </a:cubicBezTo>
                    <a:cubicBezTo>
                      <a:pt x="231" y="198"/>
                      <a:pt x="234" y="176"/>
                      <a:pt x="224" y="169"/>
                    </a:cubicBezTo>
                    <a:cubicBezTo>
                      <a:pt x="230" y="169"/>
                      <a:pt x="237" y="170"/>
                      <a:pt x="243" y="169"/>
                    </a:cubicBezTo>
                    <a:cubicBezTo>
                      <a:pt x="251" y="168"/>
                      <a:pt x="257" y="164"/>
                      <a:pt x="266" y="164"/>
                    </a:cubicBezTo>
                    <a:cubicBezTo>
                      <a:pt x="274" y="164"/>
                      <a:pt x="295" y="176"/>
                      <a:pt x="302" y="171"/>
                    </a:cubicBezTo>
                    <a:cubicBezTo>
                      <a:pt x="304" y="170"/>
                      <a:pt x="305" y="166"/>
                      <a:pt x="306" y="164"/>
                    </a:cubicBezTo>
                    <a:cubicBezTo>
                      <a:pt x="308" y="161"/>
                      <a:pt x="311" y="160"/>
                      <a:pt x="313" y="157"/>
                    </a:cubicBezTo>
                    <a:cubicBezTo>
                      <a:pt x="320" y="148"/>
                      <a:pt x="325" y="138"/>
                      <a:pt x="333" y="130"/>
                    </a:cubicBezTo>
                    <a:cubicBezTo>
                      <a:pt x="334" y="129"/>
                      <a:pt x="343" y="122"/>
                      <a:pt x="344" y="121"/>
                    </a:cubicBezTo>
                    <a:cubicBezTo>
                      <a:pt x="344" y="116"/>
                      <a:pt x="329" y="100"/>
                      <a:pt x="324" y="99"/>
                    </a:cubicBezTo>
                    <a:cubicBezTo>
                      <a:pt x="315" y="97"/>
                      <a:pt x="312" y="115"/>
                      <a:pt x="305" y="114"/>
                    </a:cubicBezTo>
                    <a:cubicBezTo>
                      <a:pt x="299" y="113"/>
                      <a:pt x="297" y="99"/>
                      <a:pt x="294" y="95"/>
                    </a:cubicBezTo>
                    <a:cubicBezTo>
                      <a:pt x="288" y="88"/>
                      <a:pt x="277" y="90"/>
                      <a:pt x="269" y="90"/>
                    </a:cubicBezTo>
                    <a:cubicBezTo>
                      <a:pt x="268" y="77"/>
                      <a:pt x="279" y="62"/>
                      <a:pt x="282" y="49"/>
                    </a:cubicBezTo>
                    <a:cubicBezTo>
                      <a:pt x="284" y="41"/>
                      <a:pt x="282" y="40"/>
                      <a:pt x="275" y="37"/>
                    </a:cubicBezTo>
                    <a:cubicBezTo>
                      <a:pt x="266" y="33"/>
                      <a:pt x="256" y="34"/>
                      <a:pt x="248" y="30"/>
                    </a:cubicBezTo>
                    <a:cubicBezTo>
                      <a:pt x="238" y="25"/>
                      <a:pt x="239" y="15"/>
                      <a:pt x="234" y="8"/>
                    </a:cubicBezTo>
                    <a:cubicBezTo>
                      <a:pt x="228" y="0"/>
                      <a:pt x="223" y="9"/>
                      <a:pt x="215" y="14"/>
                    </a:cubicBezTo>
                    <a:cubicBezTo>
                      <a:pt x="210" y="16"/>
                      <a:pt x="203" y="19"/>
                      <a:pt x="198" y="20"/>
                    </a:cubicBezTo>
                    <a:cubicBezTo>
                      <a:pt x="193" y="21"/>
                      <a:pt x="188" y="19"/>
                      <a:pt x="183" y="20"/>
                    </a:cubicBezTo>
                    <a:cubicBezTo>
                      <a:pt x="172" y="24"/>
                      <a:pt x="169" y="32"/>
                      <a:pt x="157" y="29"/>
                    </a:cubicBezTo>
                    <a:cubicBezTo>
                      <a:pt x="150" y="27"/>
                      <a:pt x="137" y="24"/>
                      <a:pt x="133" y="34"/>
                    </a:cubicBezTo>
                    <a:cubicBezTo>
                      <a:pt x="124" y="30"/>
                      <a:pt x="116" y="26"/>
                      <a:pt x="107" y="21"/>
                    </a:cubicBezTo>
                    <a:cubicBezTo>
                      <a:pt x="106" y="21"/>
                      <a:pt x="107" y="22"/>
                      <a:pt x="108" y="22"/>
                    </a:cubicBezTo>
                    <a:lnTo>
                      <a:pt x="107" y="25"/>
                    </a:lnTo>
                    <a:close/>
                  </a:path>
                </a:pathLst>
              </a:custGeom>
              <a:grpFill/>
              <a:ln w="4763" cap="flat">
                <a:solidFill>
                  <a:schemeClr val="bg1"/>
                </a:solidFill>
                <a:prstDash val="solid"/>
                <a:miter lim="800000"/>
                <a:headEnd/>
                <a:tailEnd/>
              </a:ln>
            </p:spPr>
            <p:txBody>
              <a:bodyPr/>
              <a:lstStyle/>
              <a:p>
                <a:endParaRPr lang="fr-FR"/>
              </a:p>
            </p:txBody>
          </p:sp>
          <p:sp>
            <p:nvSpPr>
              <p:cNvPr id="124" name="Freeform 254">
                <a:extLst>
                  <a:ext uri="{FF2B5EF4-FFF2-40B4-BE49-F238E27FC236}">
                    <a16:creationId xmlns:a16="http://schemas.microsoft.com/office/drawing/2014/main" id="{A528E34F-544E-EECB-5E6C-07E977ED9935}"/>
                  </a:ext>
                </a:extLst>
              </p:cNvPr>
              <p:cNvSpPr>
                <a:spLocks/>
              </p:cNvSpPr>
              <p:nvPr/>
            </p:nvSpPr>
            <p:spPr bwMode="auto">
              <a:xfrm>
                <a:off x="1431891" y="5000625"/>
                <a:ext cx="74613" cy="98425"/>
              </a:xfrm>
              <a:custGeom>
                <a:avLst/>
                <a:gdLst>
                  <a:gd name="T0" fmla="*/ 71 w 71"/>
                  <a:gd name="T1" fmla="*/ 87 h 93"/>
                  <a:gd name="T2" fmla="*/ 71 w 71"/>
                  <a:gd name="T3" fmla="*/ 75 h 93"/>
                  <a:gd name="T4" fmla="*/ 63 w 71"/>
                  <a:gd name="T5" fmla="*/ 50 h 93"/>
                  <a:gd name="T6" fmla="*/ 61 w 71"/>
                  <a:gd name="T7" fmla="*/ 22 h 93"/>
                  <a:gd name="T8" fmla="*/ 37 w 71"/>
                  <a:gd name="T9" fmla="*/ 0 h 93"/>
                  <a:gd name="T10" fmla="*/ 5 w 71"/>
                  <a:gd name="T11" fmla="*/ 36 h 93"/>
                  <a:gd name="T12" fmla="*/ 4 w 71"/>
                  <a:gd name="T13" fmla="*/ 61 h 93"/>
                  <a:gd name="T14" fmla="*/ 0 w 71"/>
                  <a:gd name="T15" fmla="*/ 77 h 93"/>
                  <a:gd name="T16" fmla="*/ 4 w 71"/>
                  <a:gd name="T17" fmla="*/ 77 h 93"/>
                  <a:gd name="T18" fmla="*/ 46 w 71"/>
                  <a:gd name="T19" fmla="*/ 75 h 93"/>
                  <a:gd name="T20" fmla="*/ 65 w 71"/>
                  <a:gd name="T21" fmla="*/ 90 h 93"/>
                  <a:gd name="T22" fmla="*/ 67 w 71"/>
                  <a:gd name="T23" fmla="*/ 91 h 93"/>
                  <a:gd name="T24" fmla="*/ 70 w 71"/>
                  <a:gd name="T25" fmla="*/ 93 h 93"/>
                  <a:gd name="T26" fmla="*/ 71 w 71"/>
                  <a:gd name="T27" fmla="*/ 8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93">
                    <a:moveTo>
                      <a:pt x="71" y="87"/>
                    </a:moveTo>
                    <a:cubicBezTo>
                      <a:pt x="71" y="83"/>
                      <a:pt x="71" y="79"/>
                      <a:pt x="71" y="75"/>
                    </a:cubicBezTo>
                    <a:cubicBezTo>
                      <a:pt x="71" y="62"/>
                      <a:pt x="68" y="62"/>
                      <a:pt x="63" y="50"/>
                    </a:cubicBezTo>
                    <a:cubicBezTo>
                      <a:pt x="59" y="42"/>
                      <a:pt x="64" y="31"/>
                      <a:pt x="61" y="22"/>
                    </a:cubicBezTo>
                    <a:cubicBezTo>
                      <a:pt x="57" y="12"/>
                      <a:pt x="45" y="7"/>
                      <a:pt x="37" y="0"/>
                    </a:cubicBezTo>
                    <a:cubicBezTo>
                      <a:pt x="25" y="10"/>
                      <a:pt x="14" y="21"/>
                      <a:pt x="5" y="36"/>
                    </a:cubicBezTo>
                    <a:cubicBezTo>
                      <a:pt x="1" y="44"/>
                      <a:pt x="3" y="51"/>
                      <a:pt x="4" y="61"/>
                    </a:cubicBezTo>
                    <a:cubicBezTo>
                      <a:pt x="4" y="68"/>
                      <a:pt x="3" y="70"/>
                      <a:pt x="0" y="77"/>
                    </a:cubicBezTo>
                    <a:cubicBezTo>
                      <a:pt x="4" y="77"/>
                      <a:pt x="4" y="77"/>
                      <a:pt x="4" y="77"/>
                    </a:cubicBezTo>
                    <a:cubicBezTo>
                      <a:pt x="18" y="77"/>
                      <a:pt x="31" y="72"/>
                      <a:pt x="46" y="75"/>
                    </a:cubicBezTo>
                    <a:cubicBezTo>
                      <a:pt x="56" y="77"/>
                      <a:pt x="56" y="84"/>
                      <a:pt x="65" y="90"/>
                    </a:cubicBezTo>
                    <a:cubicBezTo>
                      <a:pt x="66" y="90"/>
                      <a:pt x="67" y="91"/>
                      <a:pt x="67" y="91"/>
                    </a:cubicBezTo>
                    <a:cubicBezTo>
                      <a:pt x="70" y="93"/>
                      <a:pt x="70" y="93"/>
                      <a:pt x="70" y="93"/>
                    </a:cubicBezTo>
                    <a:lnTo>
                      <a:pt x="71" y="87"/>
                    </a:lnTo>
                    <a:close/>
                  </a:path>
                </a:pathLst>
              </a:custGeom>
              <a:grpFill/>
              <a:ln w="4763" cap="flat">
                <a:solidFill>
                  <a:schemeClr val="bg1"/>
                </a:solidFill>
                <a:prstDash val="solid"/>
                <a:miter lim="800000"/>
                <a:headEnd/>
                <a:tailEnd/>
              </a:ln>
            </p:spPr>
            <p:txBody>
              <a:bodyPr/>
              <a:lstStyle/>
              <a:p>
                <a:endParaRPr lang="fr-FR"/>
              </a:p>
            </p:txBody>
          </p:sp>
          <p:sp>
            <p:nvSpPr>
              <p:cNvPr id="125" name="Freeform 255">
                <a:extLst>
                  <a:ext uri="{FF2B5EF4-FFF2-40B4-BE49-F238E27FC236}">
                    <a16:creationId xmlns:a16="http://schemas.microsoft.com/office/drawing/2014/main" id="{97C10A76-D456-3106-4822-A58B79D67049}"/>
                  </a:ext>
                </a:extLst>
              </p:cNvPr>
              <p:cNvSpPr>
                <a:spLocks/>
              </p:cNvSpPr>
              <p:nvPr/>
            </p:nvSpPr>
            <p:spPr bwMode="auto">
              <a:xfrm>
                <a:off x="1606516" y="4095750"/>
                <a:ext cx="231775" cy="282575"/>
              </a:xfrm>
              <a:custGeom>
                <a:avLst/>
                <a:gdLst>
                  <a:gd name="T0" fmla="*/ 97 w 220"/>
                  <a:gd name="T1" fmla="*/ 259 h 266"/>
                  <a:gd name="T2" fmla="*/ 82 w 220"/>
                  <a:gd name="T3" fmla="*/ 265 h 266"/>
                  <a:gd name="T4" fmla="*/ 67 w 220"/>
                  <a:gd name="T5" fmla="*/ 266 h 266"/>
                  <a:gd name="T6" fmla="*/ 56 w 220"/>
                  <a:gd name="T7" fmla="*/ 266 h 266"/>
                  <a:gd name="T8" fmla="*/ 52 w 220"/>
                  <a:gd name="T9" fmla="*/ 264 h 266"/>
                  <a:gd name="T10" fmla="*/ 54 w 220"/>
                  <a:gd name="T11" fmla="*/ 262 h 266"/>
                  <a:gd name="T12" fmla="*/ 57 w 220"/>
                  <a:gd name="T13" fmla="*/ 244 h 266"/>
                  <a:gd name="T14" fmla="*/ 42 w 220"/>
                  <a:gd name="T15" fmla="*/ 228 h 266"/>
                  <a:gd name="T16" fmla="*/ 43 w 220"/>
                  <a:gd name="T17" fmla="*/ 207 h 266"/>
                  <a:gd name="T18" fmla="*/ 25 w 220"/>
                  <a:gd name="T19" fmla="*/ 215 h 266"/>
                  <a:gd name="T20" fmla="*/ 20 w 220"/>
                  <a:gd name="T21" fmla="*/ 196 h 266"/>
                  <a:gd name="T22" fmla="*/ 7 w 220"/>
                  <a:gd name="T23" fmla="*/ 199 h 266"/>
                  <a:gd name="T24" fmla="*/ 13 w 220"/>
                  <a:gd name="T25" fmla="*/ 181 h 266"/>
                  <a:gd name="T26" fmla="*/ 9 w 220"/>
                  <a:gd name="T27" fmla="*/ 164 h 266"/>
                  <a:gd name="T28" fmla="*/ 10 w 220"/>
                  <a:gd name="T29" fmla="*/ 146 h 266"/>
                  <a:gd name="T30" fmla="*/ 22 w 220"/>
                  <a:gd name="T31" fmla="*/ 131 h 266"/>
                  <a:gd name="T32" fmla="*/ 16 w 220"/>
                  <a:gd name="T33" fmla="*/ 117 h 266"/>
                  <a:gd name="T34" fmla="*/ 5 w 220"/>
                  <a:gd name="T35" fmla="*/ 103 h 266"/>
                  <a:gd name="T36" fmla="*/ 5 w 220"/>
                  <a:gd name="T37" fmla="*/ 80 h 266"/>
                  <a:gd name="T38" fmla="*/ 8 w 220"/>
                  <a:gd name="T39" fmla="*/ 46 h 266"/>
                  <a:gd name="T40" fmla="*/ 25 w 220"/>
                  <a:gd name="T41" fmla="*/ 57 h 266"/>
                  <a:gd name="T42" fmla="*/ 47 w 220"/>
                  <a:gd name="T43" fmla="*/ 73 h 266"/>
                  <a:gd name="T44" fmla="*/ 79 w 220"/>
                  <a:gd name="T45" fmla="*/ 51 h 266"/>
                  <a:gd name="T46" fmla="*/ 94 w 220"/>
                  <a:gd name="T47" fmla="*/ 71 h 266"/>
                  <a:gd name="T48" fmla="*/ 100 w 220"/>
                  <a:gd name="T49" fmla="*/ 50 h 266"/>
                  <a:gd name="T50" fmla="*/ 88 w 220"/>
                  <a:gd name="T51" fmla="*/ 32 h 266"/>
                  <a:gd name="T52" fmla="*/ 97 w 220"/>
                  <a:gd name="T53" fmla="*/ 16 h 266"/>
                  <a:gd name="T54" fmla="*/ 108 w 220"/>
                  <a:gd name="T55" fmla="*/ 17 h 266"/>
                  <a:gd name="T56" fmla="*/ 123 w 220"/>
                  <a:gd name="T57" fmla="*/ 14 h 266"/>
                  <a:gd name="T58" fmla="*/ 135 w 220"/>
                  <a:gd name="T59" fmla="*/ 6 h 266"/>
                  <a:gd name="T60" fmla="*/ 148 w 220"/>
                  <a:gd name="T61" fmla="*/ 12 h 266"/>
                  <a:gd name="T62" fmla="*/ 155 w 220"/>
                  <a:gd name="T63" fmla="*/ 11 h 266"/>
                  <a:gd name="T64" fmla="*/ 164 w 220"/>
                  <a:gd name="T65" fmla="*/ 30 h 266"/>
                  <a:gd name="T66" fmla="*/ 157 w 220"/>
                  <a:gd name="T67" fmla="*/ 65 h 266"/>
                  <a:gd name="T68" fmla="*/ 156 w 220"/>
                  <a:gd name="T69" fmla="*/ 74 h 266"/>
                  <a:gd name="T70" fmla="*/ 181 w 220"/>
                  <a:gd name="T71" fmla="*/ 68 h 266"/>
                  <a:gd name="T72" fmla="*/ 202 w 220"/>
                  <a:gd name="T73" fmla="*/ 80 h 266"/>
                  <a:gd name="T74" fmla="*/ 216 w 220"/>
                  <a:gd name="T75" fmla="*/ 80 h 266"/>
                  <a:gd name="T76" fmla="*/ 213 w 220"/>
                  <a:gd name="T77" fmla="*/ 103 h 266"/>
                  <a:gd name="T78" fmla="*/ 194 w 220"/>
                  <a:gd name="T79" fmla="*/ 115 h 266"/>
                  <a:gd name="T80" fmla="*/ 172 w 220"/>
                  <a:gd name="T81" fmla="*/ 122 h 266"/>
                  <a:gd name="T82" fmla="*/ 165 w 220"/>
                  <a:gd name="T83" fmla="*/ 126 h 266"/>
                  <a:gd name="T84" fmla="*/ 168 w 220"/>
                  <a:gd name="T85" fmla="*/ 149 h 266"/>
                  <a:gd name="T86" fmla="*/ 139 w 220"/>
                  <a:gd name="T87" fmla="*/ 155 h 266"/>
                  <a:gd name="T88" fmla="*/ 130 w 220"/>
                  <a:gd name="T89" fmla="*/ 172 h 266"/>
                  <a:gd name="T90" fmla="*/ 127 w 220"/>
                  <a:gd name="T91" fmla="*/ 174 h 266"/>
                  <a:gd name="T92" fmla="*/ 132 w 220"/>
                  <a:gd name="T93" fmla="*/ 199 h 266"/>
                  <a:gd name="T94" fmla="*/ 107 w 220"/>
                  <a:gd name="T95" fmla="*/ 217 h 266"/>
                  <a:gd name="T96" fmla="*/ 116 w 220"/>
                  <a:gd name="T97" fmla="*/ 233 h 266"/>
                  <a:gd name="T98" fmla="*/ 104 w 220"/>
                  <a:gd name="T99" fmla="*/ 253 h 266"/>
                  <a:gd name="T100" fmla="*/ 104 w 220"/>
                  <a:gd name="T101" fmla="*/ 256 h 266"/>
                  <a:gd name="T102" fmla="*/ 97 w 220"/>
                  <a:gd name="T103" fmla="*/ 25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 h="266">
                    <a:moveTo>
                      <a:pt x="97" y="259"/>
                    </a:moveTo>
                    <a:cubicBezTo>
                      <a:pt x="94" y="261"/>
                      <a:pt x="87" y="264"/>
                      <a:pt x="82" y="265"/>
                    </a:cubicBezTo>
                    <a:cubicBezTo>
                      <a:pt x="77" y="265"/>
                      <a:pt x="72" y="266"/>
                      <a:pt x="67" y="266"/>
                    </a:cubicBezTo>
                    <a:cubicBezTo>
                      <a:pt x="63" y="266"/>
                      <a:pt x="59" y="265"/>
                      <a:pt x="56" y="266"/>
                    </a:cubicBezTo>
                    <a:cubicBezTo>
                      <a:pt x="52" y="264"/>
                      <a:pt x="52" y="264"/>
                      <a:pt x="52" y="264"/>
                    </a:cubicBezTo>
                    <a:cubicBezTo>
                      <a:pt x="54" y="262"/>
                      <a:pt x="54" y="262"/>
                      <a:pt x="54" y="262"/>
                    </a:cubicBezTo>
                    <a:cubicBezTo>
                      <a:pt x="58" y="255"/>
                      <a:pt x="61" y="248"/>
                      <a:pt x="57" y="244"/>
                    </a:cubicBezTo>
                    <a:cubicBezTo>
                      <a:pt x="52" y="239"/>
                      <a:pt x="40" y="240"/>
                      <a:pt x="42" y="228"/>
                    </a:cubicBezTo>
                    <a:cubicBezTo>
                      <a:pt x="45" y="216"/>
                      <a:pt x="51" y="203"/>
                      <a:pt x="43" y="207"/>
                    </a:cubicBezTo>
                    <a:cubicBezTo>
                      <a:pt x="36" y="211"/>
                      <a:pt x="26" y="219"/>
                      <a:pt x="25" y="215"/>
                    </a:cubicBezTo>
                    <a:cubicBezTo>
                      <a:pt x="24" y="212"/>
                      <a:pt x="24" y="187"/>
                      <a:pt x="20" y="196"/>
                    </a:cubicBezTo>
                    <a:cubicBezTo>
                      <a:pt x="16" y="206"/>
                      <a:pt x="5" y="209"/>
                      <a:pt x="7" y="199"/>
                    </a:cubicBezTo>
                    <a:cubicBezTo>
                      <a:pt x="9" y="190"/>
                      <a:pt x="16" y="188"/>
                      <a:pt x="13" y="181"/>
                    </a:cubicBezTo>
                    <a:cubicBezTo>
                      <a:pt x="9" y="175"/>
                      <a:pt x="6" y="167"/>
                      <a:pt x="9" y="164"/>
                    </a:cubicBezTo>
                    <a:cubicBezTo>
                      <a:pt x="13" y="161"/>
                      <a:pt x="6" y="148"/>
                      <a:pt x="10" y="146"/>
                    </a:cubicBezTo>
                    <a:cubicBezTo>
                      <a:pt x="15" y="144"/>
                      <a:pt x="24" y="138"/>
                      <a:pt x="22" y="131"/>
                    </a:cubicBezTo>
                    <a:cubicBezTo>
                      <a:pt x="20" y="125"/>
                      <a:pt x="23" y="122"/>
                      <a:pt x="16" y="117"/>
                    </a:cubicBezTo>
                    <a:cubicBezTo>
                      <a:pt x="8" y="113"/>
                      <a:pt x="5" y="103"/>
                      <a:pt x="5" y="103"/>
                    </a:cubicBezTo>
                    <a:cubicBezTo>
                      <a:pt x="5" y="103"/>
                      <a:pt x="9" y="94"/>
                      <a:pt x="5" y="80"/>
                    </a:cubicBezTo>
                    <a:cubicBezTo>
                      <a:pt x="1" y="66"/>
                      <a:pt x="0" y="42"/>
                      <a:pt x="8" y="46"/>
                    </a:cubicBezTo>
                    <a:cubicBezTo>
                      <a:pt x="17" y="50"/>
                      <a:pt x="16" y="47"/>
                      <a:pt x="25" y="57"/>
                    </a:cubicBezTo>
                    <a:cubicBezTo>
                      <a:pt x="35" y="66"/>
                      <a:pt x="21" y="86"/>
                      <a:pt x="47" y="73"/>
                    </a:cubicBezTo>
                    <a:cubicBezTo>
                      <a:pt x="72" y="59"/>
                      <a:pt x="75" y="32"/>
                      <a:pt x="79" y="51"/>
                    </a:cubicBezTo>
                    <a:cubicBezTo>
                      <a:pt x="82" y="70"/>
                      <a:pt x="88" y="78"/>
                      <a:pt x="94" y="71"/>
                    </a:cubicBezTo>
                    <a:cubicBezTo>
                      <a:pt x="99" y="65"/>
                      <a:pt x="108" y="56"/>
                      <a:pt x="100" y="50"/>
                    </a:cubicBezTo>
                    <a:cubicBezTo>
                      <a:pt x="91" y="45"/>
                      <a:pt x="88" y="32"/>
                      <a:pt x="88" y="32"/>
                    </a:cubicBezTo>
                    <a:cubicBezTo>
                      <a:pt x="88" y="32"/>
                      <a:pt x="89" y="15"/>
                      <a:pt x="97" y="16"/>
                    </a:cubicBezTo>
                    <a:cubicBezTo>
                      <a:pt x="104" y="17"/>
                      <a:pt x="101" y="14"/>
                      <a:pt x="108" y="17"/>
                    </a:cubicBezTo>
                    <a:cubicBezTo>
                      <a:pt x="116" y="20"/>
                      <a:pt x="117" y="16"/>
                      <a:pt x="123" y="14"/>
                    </a:cubicBezTo>
                    <a:cubicBezTo>
                      <a:pt x="130" y="12"/>
                      <a:pt x="126" y="0"/>
                      <a:pt x="135" y="6"/>
                    </a:cubicBezTo>
                    <a:cubicBezTo>
                      <a:pt x="145" y="13"/>
                      <a:pt x="148" y="12"/>
                      <a:pt x="148" y="12"/>
                    </a:cubicBezTo>
                    <a:cubicBezTo>
                      <a:pt x="155" y="11"/>
                      <a:pt x="155" y="11"/>
                      <a:pt x="155" y="11"/>
                    </a:cubicBezTo>
                    <a:cubicBezTo>
                      <a:pt x="155" y="11"/>
                      <a:pt x="155" y="21"/>
                      <a:pt x="164" y="30"/>
                    </a:cubicBezTo>
                    <a:cubicBezTo>
                      <a:pt x="172" y="38"/>
                      <a:pt x="160" y="61"/>
                      <a:pt x="157" y="65"/>
                    </a:cubicBezTo>
                    <a:cubicBezTo>
                      <a:pt x="155" y="69"/>
                      <a:pt x="141" y="75"/>
                      <a:pt x="156" y="74"/>
                    </a:cubicBezTo>
                    <a:cubicBezTo>
                      <a:pt x="171" y="73"/>
                      <a:pt x="162" y="59"/>
                      <a:pt x="181" y="68"/>
                    </a:cubicBezTo>
                    <a:cubicBezTo>
                      <a:pt x="200" y="78"/>
                      <a:pt x="188" y="80"/>
                      <a:pt x="202" y="80"/>
                    </a:cubicBezTo>
                    <a:cubicBezTo>
                      <a:pt x="216" y="80"/>
                      <a:pt x="213" y="68"/>
                      <a:pt x="216" y="80"/>
                    </a:cubicBezTo>
                    <a:cubicBezTo>
                      <a:pt x="219" y="92"/>
                      <a:pt x="220" y="98"/>
                      <a:pt x="213" y="103"/>
                    </a:cubicBezTo>
                    <a:cubicBezTo>
                      <a:pt x="205" y="109"/>
                      <a:pt x="194" y="115"/>
                      <a:pt x="194" y="115"/>
                    </a:cubicBezTo>
                    <a:cubicBezTo>
                      <a:pt x="172" y="122"/>
                      <a:pt x="172" y="122"/>
                      <a:pt x="172" y="122"/>
                    </a:cubicBezTo>
                    <a:cubicBezTo>
                      <a:pt x="172" y="122"/>
                      <a:pt x="156" y="113"/>
                      <a:pt x="165" y="126"/>
                    </a:cubicBezTo>
                    <a:cubicBezTo>
                      <a:pt x="173" y="139"/>
                      <a:pt x="189" y="138"/>
                      <a:pt x="168" y="149"/>
                    </a:cubicBezTo>
                    <a:cubicBezTo>
                      <a:pt x="147" y="161"/>
                      <a:pt x="138" y="143"/>
                      <a:pt x="139" y="155"/>
                    </a:cubicBezTo>
                    <a:cubicBezTo>
                      <a:pt x="140" y="166"/>
                      <a:pt x="136" y="166"/>
                      <a:pt x="130" y="172"/>
                    </a:cubicBezTo>
                    <a:cubicBezTo>
                      <a:pt x="123" y="177"/>
                      <a:pt x="121" y="161"/>
                      <a:pt x="127" y="174"/>
                    </a:cubicBezTo>
                    <a:cubicBezTo>
                      <a:pt x="132" y="187"/>
                      <a:pt x="141" y="189"/>
                      <a:pt x="132" y="199"/>
                    </a:cubicBezTo>
                    <a:cubicBezTo>
                      <a:pt x="122" y="210"/>
                      <a:pt x="103" y="208"/>
                      <a:pt x="107" y="217"/>
                    </a:cubicBezTo>
                    <a:cubicBezTo>
                      <a:pt x="112" y="227"/>
                      <a:pt x="130" y="212"/>
                      <a:pt x="116" y="233"/>
                    </a:cubicBezTo>
                    <a:cubicBezTo>
                      <a:pt x="109" y="245"/>
                      <a:pt x="105" y="250"/>
                      <a:pt x="104" y="253"/>
                    </a:cubicBezTo>
                    <a:cubicBezTo>
                      <a:pt x="104" y="253"/>
                      <a:pt x="103" y="255"/>
                      <a:pt x="104" y="256"/>
                    </a:cubicBezTo>
                    <a:lnTo>
                      <a:pt x="97" y="259"/>
                    </a:lnTo>
                    <a:close/>
                  </a:path>
                </a:pathLst>
              </a:custGeom>
              <a:grpFill/>
              <a:ln w="4763" cap="flat">
                <a:solidFill>
                  <a:schemeClr val="bg1"/>
                </a:solidFill>
                <a:prstDash val="solid"/>
                <a:miter lim="800000"/>
                <a:headEnd/>
                <a:tailEnd/>
              </a:ln>
            </p:spPr>
            <p:txBody>
              <a:bodyPr/>
              <a:lstStyle/>
              <a:p>
                <a:endParaRPr lang="fr-FR"/>
              </a:p>
            </p:txBody>
          </p:sp>
          <p:sp>
            <p:nvSpPr>
              <p:cNvPr id="126" name="Freeform 256">
                <a:extLst>
                  <a:ext uri="{FF2B5EF4-FFF2-40B4-BE49-F238E27FC236}">
                    <a16:creationId xmlns:a16="http://schemas.microsoft.com/office/drawing/2014/main" id="{31BD247E-5BAB-EB8F-FE95-20D99F4304F5}"/>
                  </a:ext>
                </a:extLst>
              </p:cNvPr>
              <p:cNvSpPr>
                <a:spLocks/>
              </p:cNvSpPr>
              <p:nvPr/>
            </p:nvSpPr>
            <p:spPr bwMode="auto">
              <a:xfrm>
                <a:off x="1450941" y="4365625"/>
                <a:ext cx="706438" cy="960438"/>
              </a:xfrm>
              <a:custGeom>
                <a:avLst/>
                <a:gdLst>
                  <a:gd name="T0" fmla="*/ 44 w 666"/>
                  <a:gd name="T1" fmla="*/ 650 h 907"/>
                  <a:gd name="T2" fmla="*/ 18 w 666"/>
                  <a:gd name="T3" fmla="*/ 599 h 907"/>
                  <a:gd name="T4" fmla="*/ 18 w 666"/>
                  <a:gd name="T5" fmla="*/ 535 h 907"/>
                  <a:gd name="T6" fmla="*/ 2 w 666"/>
                  <a:gd name="T7" fmla="*/ 490 h 907"/>
                  <a:gd name="T8" fmla="*/ 20 w 666"/>
                  <a:gd name="T9" fmla="*/ 415 h 907"/>
                  <a:gd name="T10" fmla="*/ 43 w 666"/>
                  <a:gd name="T11" fmla="*/ 396 h 907"/>
                  <a:gd name="T12" fmla="*/ 71 w 666"/>
                  <a:gd name="T13" fmla="*/ 316 h 907"/>
                  <a:gd name="T14" fmla="*/ 97 w 666"/>
                  <a:gd name="T15" fmla="*/ 239 h 907"/>
                  <a:gd name="T16" fmla="*/ 103 w 666"/>
                  <a:gd name="T17" fmla="*/ 221 h 907"/>
                  <a:gd name="T18" fmla="*/ 96 w 666"/>
                  <a:gd name="T19" fmla="*/ 187 h 907"/>
                  <a:gd name="T20" fmla="*/ 158 w 666"/>
                  <a:gd name="T21" fmla="*/ 181 h 907"/>
                  <a:gd name="T22" fmla="*/ 179 w 666"/>
                  <a:gd name="T23" fmla="*/ 182 h 907"/>
                  <a:gd name="T24" fmla="*/ 227 w 666"/>
                  <a:gd name="T25" fmla="*/ 129 h 907"/>
                  <a:gd name="T26" fmla="*/ 228 w 666"/>
                  <a:gd name="T27" fmla="*/ 71 h 907"/>
                  <a:gd name="T28" fmla="*/ 196 w 666"/>
                  <a:gd name="T29" fmla="*/ 13 h 907"/>
                  <a:gd name="T30" fmla="*/ 252 w 666"/>
                  <a:gd name="T31" fmla="*/ 5 h 907"/>
                  <a:gd name="T32" fmla="*/ 278 w 666"/>
                  <a:gd name="T33" fmla="*/ 4 h 907"/>
                  <a:gd name="T34" fmla="*/ 262 w 666"/>
                  <a:gd name="T35" fmla="*/ 32 h 907"/>
                  <a:gd name="T36" fmla="*/ 291 w 666"/>
                  <a:gd name="T37" fmla="*/ 64 h 907"/>
                  <a:gd name="T38" fmla="*/ 320 w 666"/>
                  <a:gd name="T39" fmla="*/ 94 h 907"/>
                  <a:gd name="T40" fmla="*/ 360 w 666"/>
                  <a:gd name="T41" fmla="*/ 91 h 907"/>
                  <a:gd name="T42" fmla="*/ 350 w 666"/>
                  <a:gd name="T43" fmla="*/ 136 h 907"/>
                  <a:gd name="T44" fmla="*/ 387 w 666"/>
                  <a:gd name="T45" fmla="*/ 141 h 907"/>
                  <a:gd name="T46" fmla="*/ 441 w 666"/>
                  <a:gd name="T47" fmla="*/ 109 h 907"/>
                  <a:gd name="T48" fmla="*/ 480 w 666"/>
                  <a:gd name="T49" fmla="*/ 98 h 907"/>
                  <a:gd name="T50" fmla="*/ 528 w 666"/>
                  <a:gd name="T51" fmla="*/ 102 h 907"/>
                  <a:gd name="T52" fmla="*/ 572 w 666"/>
                  <a:gd name="T53" fmla="*/ 142 h 907"/>
                  <a:gd name="T54" fmla="*/ 604 w 666"/>
                  <a:gd name="T55" fmla="*/ 163 h 907"/>
                  <a:gd name="T56" fmla="*/ 619 w 666"/>
                  <a:gd name="T57" fmla="*/ 174 h 907"/>
                  <a:gd name="T58" fmla="*/ 597 w 666"/>
                  <a:gd name="T59" fmla="*/ 272 h 907"/>
                  <a:gd name="T60" fmla="*/ 638 w 666"/>
                  <a:gd name="T61" fmla="*/ 338 h 907"/>
                  <a:gd name="T62" fmla="*/ 639 w 666"/>
                  <a:gd name="T63" fmla="*/ 383 h 907"/>
                  <a:gd name="T64" fmla="*/ 652 w 666"/>
                  <a:gd name="T65" fmla="*/ 497 h 907"/>
                  <a:gd name="T66" fmla="*/ 549 w 666"/>
                  <a:gd name="T67" fmla="*/ 548 h 907"/>
                  <a:gd name="T68" fmla="*/ 491 w 666"/>
                  <a:gd name="T69" fmla="*/ 651 h 907"/>
                  <a:gd name="T70" fmla="*/ 549 w 666"/>
                  <a:gd name="T71" fmla="*/ 703 h 907"/>
                  <a:gd name="T72" fmla="*/ 575 w 666"/>
                  <a:gd name="T73" fmla="*/ 755 h 907"/>
                  <a:gd name="T74" fmla="*/ 560 w 666"/>
                  <a:gd name="T75" fmla="*/ 796 h 907"/>
                  <a:gd name="T76" fmla="*/ 509 w 666"/>
                  <a:gd name="T77" fmla="*/ 827 h 907"/>
                  <a:gd name="T78" fmla="*/ 517 w 666"/>
                  <a:gd name="T79" fmla="*/ 866 h 907"/>
                  <a:gd name="T80" fmla="*/ 480 w 666"/>
                  <a:gd name="T81" fmla="*/ 865 h 907"/>
                  <a:gd name="T82" fmla="*/ 388 w 666"/>
                  <a:gd name="T83" fmla="*/ 899 h 907"/>
                  <a:gd name="T84" fmla="*/ 335 w 666"/>
                  <a:gd name="T85" fmla="*/ 901 h 907"/>
                  <a:gd name="T86" fmla="*/ 294 w 666"/>
                  <a:gd name="T87" fmla="*/ 890 h 907"/>
                  <a:gd name="T88" fmla="*/ 247 w 666"/>
                  <a:gd name="T89" fmla="*/ 883 h 907"/>
                  <a:gd name="T90" fmla="*/ 197 w 666"/>
                  <a:gd name="T91" fmla="*/ 873 h 907"/>
                  <a:gd name="T92" fmla="*/ 133 w 666"/>
                  <a:gd name="T93" fmla="*/ 887 h 907"/>
                  <a:gd name="T94" fmla="*/ 109 w 666"/>
                  <a:gd name="T95" fmla="*/ 871 h 907"/>
                  <a:gd name="T96" fmla="*/ 142 w 666"/>
                  <a:gd name="T97" fmla="*/ 745 h 907"/>
                  <a:gd name="T98" fmla="*/ 75 w 666"/>
                  <a:gd name="T99" fmla="*/ 697 h 907"/>
                  <a:gd name="T100" fmla="*/ 52 w 666"/>
                  <a:gd name="T101" fmla="*/ 68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6" h="907">
                    <a:moveTo>
                      <a:pt x="52" y="689"/>
                    </a:moveTo>
                    <a:cubicBezTo>
                      <a:pt x="52" y="689"/>
                      <a:pt x="52" y="679"/>
                      <a:pt x="52" y="675"/>
                    </a:cubicBezTo>
                    <a:cubicBezTo>
                      <a:pt x="53" y="662"/>
                      <a:pt x="49" y="662"/>
                      <a:pt x="44" y="650"/>
                    </a:cubicBezTo>
                    <a:cubicBezTo>
                      <a:pt x="40" y="642"/>
                      <a:pt x="46" y="631"/>
                      <a:pt x="42" y="622"/>
                    </a:cubicBezTo>
                    <a:cubicBezTo>
                      <a:pt x="38" y="612"/>
                      <a:pt x="26" y="607"/>
                      <a:pt x="19" y="600"/>
                    </a:cubicBezTo>
                    <a:cubicBezTo>
                      <a:pt x="18" y="599"/>
                      <a:pt x="18" y="599"/>
                      <a:pt x="18" y="599"/>
                    </a:cubicBezTo>
                    <a:cubicBezTo>
                      <a:pt x="16" y="584"/>
                      <a:pt x="17" y="579"/>
                      <a:pt x="25" y="567"/>
                    </a:cubicBezTo>
                    <a:cubicBezTo>
                      <a:pt x="34" y="555"/>
                      <a:pt x="18" y="536"/>
                      <a:pt x="18" y="536"/>
                    </a:cubicBezTo>
                    <a:cubicBezTo>
                      <a:pt x="18" y="535"/>
                      <a:pt x="18" y="535"/>
                      <a:pt x="18" y="535"/>
                    </a:cubicBezTo>
                    <a:cubicBezTo>
                      <a:pt x="19" y="534"/>
                      <a:pt x="19" y="534"/>
                      <a:pt x="19" y="534"/>
                    </a:cubicBezTo>
                    <a:cubicBezTo>
                      <a:pt x="19" y="526"/>
                      <a:pt x="12" y="516"/>
                      <a:pt x="9" y="508"/>
                    </a:cubicBezTo>
                    <a:cubicBezTo>
                      <a:pt x="7" y="503"/>
                      <a:pt x="0" y="498"/>
                      <a:pt x="2" y="490"/>
                    </a:cubicBezTo>
                    <a:cubicBezTo>
                      <a:pt x="8" y="486"/>
                      <a:pt x="14" y="480"/>
                      <a:pt x="19" y="474"/>
                    </a:cubicBezTo>
                    <a:cubicBezTo>
                      <a:pt x="11" y="465"/>
                      <a:pt x="6" y="444"/>
                      <a:pt x="3" y="433"/>
                    </a:cubicBezTo>
                    <a:cubicBezTo>
                      <a:pt x="1" y="424"/>
                      <a:pt x="9" y="411"/>
                      <a:pt x="20" y="415"/>
                    </a:cubicBezTo>
                    <a:cubicBezTo>
                      <a:pt x="20" y="411"/>
                      <a:pt x="17" y="404"/>
                      <a:pt x="21" y="401"/>
                    </a:cubicBezTo>
                    <a:cubicBezTo>
                      <a:pt x="26" y="398"/>
                      <a:pt x="27" y="406"/>
                      <a:pt x="32" y="405"/>
                    </a:cubicBezTo>
                    <a:cubicBezTo>
                      <a:pt x="36" y="404"/>
                      <a:pt x="37" y="397"/>
                      <a:pt x="43" y="396"/>
                    </a:cubicBezTo>
                    <a:cubicBezTo>
                      <a:pt x="49" y="395"/>
                      <a:pt x="52" y="401"/>
                      <a:pt x="56" y="403"/>
                    </a:cubicBezTo>
                    <a:cubicBezTo>
                      <a:pt x="62" y="384"/>
                      <a:pt x="75" y="361"/>
                      <a:pt x="88" y="347"/>
                    </a:cubicBezTo>
                    <a:cubicBezTo>
                      <a:pt x="80" y="338"/>
                      <a:pt x="69" y="329"/>
                      <a:pt x="71" y="316"/>
                    </a:cubicBezTo>
                    <a:cubicBezTo>
                      <a:pt x="73" y="304"/>
                      <a:pt x="83" y="296"/>
                      <a:pt x="87" y="286"/>
                    </a:cubicBezTo>
                    <a:cubicBezTo>
                      <a:pt x="92" y="277"/>
                      <a:pt x="90" y="280"/>
                      <a:pt x="87" y="272"/>
                    </a:cubicBezTo>
                    <a:cubicBezTo>
                      <a:pt x="81" y="255"/>
                      <a:pt x="90" y="253"/>
                      <a:pt x="97" y="239"/>
                    </a:cubicBezTo>
                    <a:cubicBezTo>
                      <a:pt x="97" y="238"/>
                      <a:pt x="98" y="234"/>
                      <a:pt x="100" y="231"/>
                    </a:cubicBezTo>
                    <a:cubicBezTo>
                      <a:pt x="102" y="222"/>
                      <a:pt x="102" y="222"/>
                      <a:pt x="102" y="222"/>
                    </a:cubicBezTo>
                    <a:cubicBezTo>
                      <a:pt x="103" y="221"/>
                      <a:pt x="103" y="221"/>
                      <a:pt x="103" y="221"/>
                    </a:cubicBezTo>
                    <a:cubicBezTo>
                      <a:pt x="99" y="220"/>
                      <a:pt x="99" y="220"/>
                      <a:pt x="99" y="220"/>
                    </a:cubicBezTo>
                    <a:cubicBezTo>
                      <a:pt x="92" y="213"/>
                      <a:pt x="87" y="217"/>
                      <a:pt x="87" y="209"/>
                    </a:cubicBezTo>
                    <a:cubicBezTo>
                      <a:pt x="87" y="199"/>
                      <a:pt x="84" y="193"/>
                      <a:pt x="96" y="187"/>
                    </a:cubicBezTo>
                    <a:cubicBezTo>
                      <a:pt x="108" y="182"/>
                      <a:pt x="103" y="181"/>
                      <a:pt x="115" y="178"/>
                    </a:cubicBezTo>
                    <a:cubicBezTo>
                      <a:pt x="127" y="174"/>
                      <a:pt x="132" y="174"/>
                      <a:pt x="141" y="177"/>
                    </a:cubicBezTo>
                    <a:cubicBezTo>
                      <a:pt x="149" y="179"/>
                      <a:pt x="158" y="170"/>
                      <a:pt x="158" y="181"/>
                    </a:cubicBezTo>
                    <a:cubicBezTo>
                      <a:pt x="158" y="191"/>
                      <a:pt x="144" y="205"/>
                      <a:pt x="156" y="211"/>
                    </a:cubicBezTo>
                    <a:cubicBezTo>
                      <a:pt x="167" y="216"/>
                      <a:pt x="175" y="207"/>
                      <a:pt x="179" y="204"/>
                    </a:cubicBezTo>
                    <a:cubicBezTo>
                      <a:pt x="183" y="201"/>
                      <a:pt x="179" y="182"/>
                      <a:pt x="179" y="182"/>
                    </a:cubicBezTo>
                    <a:cubicBezTo>
                      <a:pt x="201" y="163"/>
                      <a:pt x="201" y="163"/>
                      <a:pt x="201" y="163"/>
                    </a:cubicBezTo>
                    <a:cubicBezTo>
                      <a:pt x="201" y="163"/>
                      <a:pt x="190" y="148"/>
                      <a:pt x="213" y="150"/>
                    </a:cubicBezTo>
                    <a:cubicBezTo>
                      <a:pt x="237" y="152"/>
                      <a:pt x="231" y="133"/>
                      <a:pt x="227" y="129"/>
                    </a:cubicBezTo>
                    <a:cubicBezTo>
                      <a:pt x="223" y="124"/>
                      <a:pt x="207" y="120"/>
                      <a:pt x="205" y="112"/>
                    </a:cubicBezTo>
                    <a:cubicBezTo>
                      <a:pt x="203" y="103"/>
                      <a:pt x="207" y="79"/>
                      <a:pt x="216" y="81"/>
                    </a:cubicBezTo>
                    <a:cubicBezTo>
                      <a:pt x="226" y="83"/>
                      <a:pt x="233" y="76"/>
                      <a:pt x="228" y="71"/>
                    </a:cubicBezTo>
                    <a:cubicBezTo>
                      <a:pt x="223" y="66"/>
                      <a:pt x="214" y="49"/>
                      <a:pt x="206" y="41"/>
                    </a:cubicBezTo>
                    <a:cubicBezTo>
                      <a:pt x="197" y="34"/>
                      <a:pt x="186" y="22"/>
                      <a:pt x="193" y="16"/>
                    </a:cubicBezTo>
                    <a:cubicBezTo>
                      <a:pt x="194" y="15"/>
                      <a:pt x="195" y="14"/>
                      <a:pt x="196" y="13"/>
                    </a:cubicBezTo>
                    <a:cubicBezTo>
                      <a:pt x="198" y="10"/>
                      <a:pt x="198" y="10"/>
                      <a:pt x="198" y="10"/>
                    </a:cubicBezTo>
                    <a:cubicBezTo>
                      <a:pt x="198" y="10"/>
                      <a:pt x="223" y="17"/>
                      <a:pt x="250" y="2"/>
                    </a:cubicBezTo>
                    <a:cubicBezTo>
                      <a:pt x="250" y="2"/>
                      <a:pt x="251" y="4"/>
                      <a:pt x="252" y="5"/>
                    </a:cubicBezTo>
                    <a:cubicBezTo>
                      <a:pt x="255" y="5"/>
                      <a:pt x="253" y="3"/>
                      <a:pt x="259" y="6"/>
                    </a:cubicBezTo>
                    <a:cubicBezTo>
                      <a:pt x="265" y="9"/>
                      <a:pt x="271" y="1"/>
                      <a:pt x="271" y="1"/>
                    </a:cubicBezTo>
                    <a:cubicBezTo>
                      <a:pt x="271" y="1"/>
                      <a:pt x="270" y="0"/>
                      <a:pt x="278" y="4"/>
                    </a:cubicBezTo>
                    <a:cubicBezTo>
                      <a:pt x="287" y="8"/>
                      <a:pt x="285" y="23"/>
                      <a:pt x="285" y="23"/>
                    </a:cubicBezTo>
                    <a:cubicBezTo>
                      <a:pt x="270" y="25"/>
                      <a:pt x="270" y="25"/>
                      <a:pt x="270" y="25"/>
                    </a:cubicBezTo>
                    <a:cubicBezTo>
                      <a:pt x="262" y="32"/>
                      <a:pt x="262" y="32"/>
                      <a:pt x="262" y="32"/>
                    </a:cubicBezTo>
                    <a:cubicBezTo>
                      <a:pt x="262" y="32"/>
                      <a:pt x="274" y="28"/>
                      <a:pt x="281" y="34"/>
                    </a:cubicBezTo>
                    <a:cubicBezTo>
                      <a:pt x="289" y="39"/>
                      <a:pt x="286" y="48"/>
                      <a:pt x="286" y="48"/>
                    </a:cubicBezTo>
                    <a:cubicBezTo>
                      <a:pt x="291" y="64"/>
                      <a:pt x="291" y="64"/>
                      <a:pt x="291" y="64"/>
                    </a:cubicBezTo>
                    <a:cubicBezTo>
                      <a:pt x="291" y="64"/>
                      <a:pt x="279" y="81"/>
                      <a:pt x="288" y="77"/>
                    </a:cubicBezTo>
                    <a:cubicBezTo>
                      <a:pt x="296" y="74"/>
                      <a:pt x="300" y="73"/>
                      <a:pt x="304" y="83"/>
                    </a:cubicBezTo>
                    <a:cubicBezTo>
                      <a:pt x="308" y="92"/>
                      <a:pt x="315" y="100"/>
                      <a:pt x="320" y="94"/>
                    </a:cubicBezTo>
                    <a:cubicBezTo>
                      <a:pt x="324" y="89"/>
                      <a:pt x="330" y="85"/>
                      <a:pt x="336" y="92"/>
                    </a:cubicBezTo>
                    <a:cubicBezTo>
                      <a:pt x="341" y="100"/>
                      <a:pt x="340" y="112"/>
                      <a:pt x="346" y="104"/>
                    </a:cubicBezTo>
                    <a:cubicBezTo>
                      <a:pt x="353" y="97"/>
                      <a:pt x="353" y="91"/>
                      <a:pt x="360" y="91"/>
                    </a:cubicBezTo>
                    <a:cubicBezTo>
                      <a:pt x="368" y="91"/>
                      <a:pt x="371" y="89"/>
                      <a:pt x="373" y="94"/>
                    </a:cubicBezTo>
                    <a:cubicBezTo>
                      <a:pt x="375" y="100"/>
                      <a:pt x="376" y="107"/>
                      <a:pt x="364" y="117"/>
                    </a:cubicBezTo>
                    <a:cubicBezTo>
                      <a:pt x="353" y="126"/>
                      <a:pt x="346" y="123"/>
                      <a:pt x="350" y="136"/>
                    </a:cubicBezTo>
                    <a:cubicBezTo>
                      <a:pt x="353" y="149"/>
                      <a:pt x="342" y="165"/>
                      <a:pt x="355" y="154"/>
                    </a:cubicBezTo>
                    <a:cubicBezTo>
                      <a:pt x="368" y="144"/>
                      <a:pt x="373" y="138"/>
                      <a:pt x="373" y="138"/>
                    </a:cubicBezTo>
                    <a:cubicBezTo>
                      <a:pt x="373" y="138"/>
                      <a:pt x="377" y="137"/>
                      <a:pt x="387" y="141"/>
                    </a:cubicBezTo>
                    <a:cubicBezTo>
                      <a:pt x="396" y="146"/>
                      <a:pt x="402" y="162"/>
                      <a:pt x="407" y="146"/>
                    </a:cubicBezTo>
                    <a:cubicBezTo>
                      <a:pt x="412" y="130"/>
                      <a:pt x="416" y="121"/>
                      <a:pt x="422" y="118"/>
                    </a:cubicBezTo>
                    <a:cubicBezTo>
                      <a:pt x="428" y="115"/>
                      <a:pt x="435" y="113"/>
                      <a:pt x="441" y="109"/>
                    </a:cubicBezTo>
                    <a:cubicBezTo>
                      <a:pt x="448" y="106"/>
                      <a:pt x="460" y="110"/>
                      <a:pt x="466" y="98"/>
                    </a:cubicBezTo>
                    <a:cubicBezTo>
                      <a:pt x="471" y="85"/>
                      <a:pt x="477" y="82"/>
                      <a:pt x="486" y="86"/>
                    </a:cubicBezTo>
                    <a:cubicBezTo>
                      <a:pt x="494" y="90"/>
                      <a:pt x="478" y="93"/>
                      <a:pt x="480" y="98"/>
                    </a:cubicBezTo>
                    <a:cubicBezTo>
                      <a:pt x="481" y="102"/>
                      <a:pt x="490" y="105"/>
                      <a:pt x="496" y="101"/>
                    </a:cubicBezTo>
                    <a:cubicBezTo>
                      <a:pt x="501" y="97"/>
                      <a:pt x="513" y="91"/>
                      <a:pt x="516" y="90"/>
                    </a:cubicBezTo>
                    <a:cubicBezTo>
                      <a:pt x="519" y="89"/>
                      <a:pt x="520" y="96"/>
                      <a:pt x="528" y="102"/>
                    </a:cubicBezTo>
                    <a:cubicBezTo>
                      <a:pt x="535" y="108"/>
                      <a:pt x="543" y="112"/>
                      <a:pt x="547" y="112"/>
                    </a:cubicBezTo>
                    <a:cubicBezTo>
                      <a:pt x="550" y="112"/>
                      <a:pt x="542" y="117"/>
                      <a:pt x="554" y="120"/>
                    </a:cubicBezTo>
                    <a:cubicBezTo>
                      <a:pt x="566" y="123"/>
                      <a:pt x="573" y="135"/>
                      <a:pt x="572" y="142"/>
                    </a:cubicBezTo>
                    <a:cubicBezTo>
                      <a:pt x="571" y="150"/>
                      <a:pt x="561" y="150"/>
                      <a:pt x="565" y="155"/>
                    </a:cubicBezTo>
                    <a:cubicBezTo>
                      <a:pt x="569" y="161"/>
                      <a:pt x="578" y="167"/>
                      <a:pt x="585" y="164"/>
                    </a:cubicBezTo>
                    <a:cubicBezTo>
                      <a:pt x="592" y="161"/>
                      <a:pt x="601" y="158"/>
                      <a:pt x="604" y="163"/>
                    </a:cubicBezTo>
                    <a:cubicBezTo>
                      <a:pt x="607" y="166"/>
                      <a:pt x="611" y="171"/>
                      <a:pt x="615" y="172"/>
                    </a:cubicBezTo>
                    <a:cubicBezTo>
                      <a:pt x="617" y="172"/>
                      <a:pt x="617" y="172"/>
                      <a:pt x="617" y="172"/>
                    </a:cubicBezTo>
                    <a:cubicBezTo>
                      <a:pt x="619" y="174"/>
                      <a:pt x="619" y="174"/>
                      <a:pt x="619" y="174"/>
                    </a:cubicBezTo>
                    <a:cubicBezTo>
                      <a:pt x="622" y="180"/>
                      <a:pt x="631" y="191"/>
                      <a:pt x="631" y="197"/>
                    </a:cubicBezTo>
                    <a:cubicBezTo>
                      <a:pt x="632" y="202"/>
                      <a:pt x="628" y="212"/>
                      <a:pt x="628" y="218"/>
                    </a:cubicBezTo>
                    <a:cubicBezTo>
                      <a:pt x="627" y="238"/>
                      <a:pt x="611" y="257"/>
                      <a:pt x="597" y="272"/>
                    </a:cubicBezTo>
                    <a:cubicBezTo>
                      <a:pt x="605" y="287"/>
                      <a:pt x="632" y="288"/>
                      <a:pt x="632" y="307"/>
                    </a:cubicBezTo>
                    <a:cubicBezTo>
                      <a:pt x="632" y="314"/>
                      <a:pt x="624" y="321"/>
                      <a:pt x="628" y="328"/>
                    </a:cubicBezTo>
                    <a:cubicBezTo>
                      <a:pt x="630" y="333"/>
                      <a:pt x="637" y="332"/>
                      <a:pt x="638" y="338"/>
                    </a:cubicBezTo>
                    <a:cubicBezTo>
                      <a:pt x="640" y="343"/>
                      <a:pt x="634" y="346"/>
                      <a:pt x="634" y="351"/>
                    </a:cubicBezTo>
                    <a:cubicBezTo>
                      <a:pt x="635" y="356"/>
                      <a:pt x="637" y="357"/>
                      <a:pt x="639" y="361"/>
                    </a:cubicBezTo>
                    <a:cubicBezTo>
                      <a:pt x="641" y="368"/>
                      <a:pt x="641" y="373"/>
                      <a:pt x="639" y="383"/>
                    </a:cubicBezTo>
                    <a:cubicBezTo>
                      <a:pt x="636" y="404"/>
                      <a:pt x="660" y="419"/>
                      <a:pt x="661" y="443"/>
                    </a:cubicBezTo>
                    <a:cubicBezTo>
                      <a:pt x="661" y="454"/>
                      <a:pt x="666" y="468"/>
                      <a:pt x="664" y="479"/>
                    </a:cubicBezTo>
                    <a:cubicBezTo>
                      <a:pt x="662" y="487"/>
                      <a:pt x="656" y="491"/>
                      <a:pt x="652" y="497"/>
                    </a:cubicBezTo>
                    <a:cubicBezTo>
                      <a:pt x="646" y="506"/>
                      <a:pt x="642" y="514"/>
                      <a:pt x="638" y="524"/>
                    </a:cubicBezTo>
                    <a:cubicBezTo>
                      <a:pt x="626" y="517"/>
                      <a:pt x="616" y="505"/>
                      <a:pt x="603" y="499"/>
                    </a:cubicBezTo>
                    <a:cubicBezTo>
                      <a:pt x="590" y="520"/>
                      <a:pt x="570" y="542"/>
                      <a:pt x="549" y="548"/>
                    </a:cubicBezTo>
                    <a:cubicBezTo>
                      <a:pt x="529" y="554"/>
                      <a:pt x="516" y="571"/>
                      <a:pt x="496" y="578"/>
                    </a:cubicBezTo>
                    <a:cubicBezTo>
                      <a:pt x="484" y="582"/>
                      <a:pt x="471" y="584"/>
                      <a:pt x="458" y="589"/>
                    </a:cubicBezTo>
                    <a:cubicBezTo>
                      <a:pt x="471" y="607"/>
                      <a:pt x="483" y="630"/>
                      <a:pt x="491" y="651"/>
                    </a:cubicBezTo>
                    <a:cubicBezTo>
                      <a:pt x="498" y="667"/>
                      <a:pt x="506" y="671"/>
                      <a:pt x="523" y="674"/>
                    </a:cubicBezTo>
                    <a:cubicBezTo>
                      <a:pt x="525" y="687"/>
                      <a:pt x="520" y="699"/>
                      <a:pt x="521" y="712"/>
                    </a:cubicBezTo>
                    <a:cubicBezTo>
                      <a:pt x="529" y="707"/>
                      <a:pt x="539" y="701"/>
                      <a:pt x="549" y="703"/>
                    </a:cubicBezTo>
                    <a:cubicBezTo>
                      <a:pt x="549" y="714"/>
                      <a:pt x="549" y="729"/>
                      <a:pt x="556" y="736"/>
                    </a:cubicBezTo>
                    <a:cubicBezTo>
                      <a:pt x="558" y="739"/>
                      <a:pt x="566" y="741"/>
                      <a:pt x="569" y="745"/>
                    </a:cubicBezTo>
                    <a:cubicBezTo>
                      <a:pt x="572" y="748"/>
                      <a:pt x="573" y="751"/>
                      <a:pt x="575" y="755"/>
                    </a:cubicBezTo>
                    <a:cubicBezTo>
                      <a:pt x="577" y="756"/>
                      <a:pt x="577" y="756"/>
                      <a:pt x="577" y="756"/>
                    </a:cubicBezTo>
                    <a:cubicBezTo>
                      <a:pt x="576" y="758"/>
                      <a:pt x="576" y="758"/>
                      <a:pt x="576" y="758"/>
                    </a:cubicBezTo>
                    <a:cubicBezTo>
                      <a:pt x="567" y="769"/>
                      <a:pt x="560" y="781"/>
                      <a:pt x="560" y="796"/>
                    </a:cubicBezTo>
                    <a:cubicBezTo>
                      <a:pt x="558" y="794"/>
                      <a:pt x="556" y="790"/>
                      <a:pt x="554" y="789"/>
                    </a:cubicBezTo>
                    <a:cubicBezTo>
                      <a:pt x="549" y="787"/>
                      <a:pt x="546" y="791"/>
                      <a:pt x="541" y="795"/>
                    </a:cubicBezTo>
                    <a:cubicBezTo>
                      <a:pt x="531" y="803"/>
                      <a:pt x="514" y="814"/>
                      <a:pt x="509" y="827"/>
                    </a:cubicBezTo>
                    <a:cubicBezTo>
                      <a:pt x="516" y="832"/>
                      <a:pt x="523" y="834"/>
                      <a:pt x="526" y="843"/>
                    </a:cubicBezTo>
                    <a:cubicBezTo>
                      <a:pt x="529" y="851"/>
                      <a:pt x="533" y="864"/>
                      <a:pt x="534" y="873"/>
                    </a:cubicBezTo>
                    <a:cubicBezTo>
                      <a:pt x="528" y="870"/>
                      <a:pt x="523" y="868"/>
                      <a:pt x="517" y="866"/>
                    </a:cubicBezTo>
                    <a:cubicBezTo>
                      <a:pt x="514" y="866"/>
                      <a:pt x="510" y="864"/>
                      <a:pt x="507" y="865"/>
                    </a:cubicBezTo>
                    <a:cubicBezTo>
                      <a:pt x="504" y="865"/>
                      <a:pt x="503" y="869"/>
                      <a:pt x="501" y="869"/>
                    </a:cubicBezTo>
                    <a:cubicBezTo>
                      <a:pt x="494" y="872"/>
                      <a:pt x="487" y="868"/>
                      <a:pt x="480" y="865"/>
                    </a:cubicBezTo>
                    <a:cubicBezTo>
                      <a:pt x="472" y="861"/>
                      <a:pt x="469" y="860"/>
                      <a:pt x="461" y="863"/>
                    </a:cubicBezTo>
                    <a:cubicBezTo>
                      <a:pt x="448" y="867"/>
                      <a:pt x="435" y="876"/>
                      <a:pt x="424" y="884"/>
                    </a:cubicBezTo>
                    <a:cubicBezTo>
                      <a:pt x="414" y="891"/>
                      <a:pt x="400" y="906"/>
                      <a:pt x="388" y="899"/>
                    </a:cubicBezTo>
                    <a:cubicBezTo>
                      <a:pt x="382" y="895"/>
                      <a:pt x="365" y="878"/>
                      <a:pt x="357" y="880"/>
                    </a:cubicBezTo>
                    <a:cubicBezTo>
                      <a:pt x="353" y="880"/>
                      <a:pt x="351" y="886"/>
                      <a:pt x="349" y="889"/>
                    </a:cubicBezTo>
                    <a:cubicBezTo>
                      <a:pt x="345" y="893"/>
                      <a:pt x="340" y="898"/>
                      <a:pt x="335" y="901"/>
                    </a:cubicBezTo>
                    <a:cubicBezTo>
                      <a:pt x="332" y="903"/>
                      <a:pt x="325" y="907"/>
                      <a:pt x="320" y="907"/>
                    </a:cubicBezTo>
                    <a:cubicBezTo>
                      <a:pt x="316" y="907"/>
                      <a:pt x="313" y="903"/>
                      <a:pt x="310" y="900"/>
                    </a:cubicBezTo>
                    <a:cubicBezTo>
                      <a:pt x="306" y="896"/>
                      <a:pt x="300" y="892"/>
                      <a:pt x="294" y="890"/>
                    </a:cubicBezTo>
                    <a:cubicBezTo>
                      <a:pt x="290" y="888"/>
                      <a:pt x="280" y="889"/>
                      <a:pt x="274" y="890"/>
                    </a:cubicBezTo>
                    <a:cubicBezTo>
                      <a:pt x="271" y="888"/>
                      <a:pt x="271" y="888"/>
                      <a:pt x="271" y="888"/>
                    </a:cubicBezTo>
                    <a:cubicBezTo>
                      <a:pt x="263" y="886"/>
                      <a:pt x="254" y="887"/>
                      <a:pt x="247" y="883"/>
                    </a:cubicBezTo>
                    <a:cubicBezTo>
                      <a:pt x="238" y="878"/>
                      <a:pt x="239" y="868"/>
                      <a:pt x="233" y="861"/>
                    </a:cubicBezTo>
                    <a:cubicBezTo>
                      <a:pt x="227" y="853"/>
                      <a:pt x="223" y="863"/>
                      <a:pt x="214" y="867"/>
                    </a:cubicBezTo>
                    <a:cubicBezTo>
                      <a:pt x="209" y="869"/>
                      <a:pt x="203" y="873"/>
                      <a:pt x="197" y="873"/>
                    </a:cubicBezTo>
                    <a:cubicBezTo>
                      <a:pt x="192" y="874"/>
                      <a:pt x="188" y="872"/>
                      <a:pt x="183" y="873"/>
                    </a:cubicBezTo>
                    <a:cubicBezTo>
                      <a:pt x="172" y="877"/>
                      <a:pt x="168" y="885"/>
                      <a:pt x="156" y="882"/>
                    </a:cubicBezTo>
                    <a:cubicBezTo>
                      <a:pt x="149" y="880"/>
                      <a:pt x="137" y="877"/>
                      <a:pt x="133" y="887"/>
                    </a:cubicBezTo>
                    <a:cubicBezTo>
                      <a:pt x="125" y="883"/>
                      <a:pt x="117" y="879"/>
                      <a:pt x="109" y="876"/>
                    </a:cubicBezTo>
                    <a:cubicBezTo>
                      <a:pt x="108" y="874"/>
                      <a:pt x="108" y="874"/>
                      <a:pt x="108" y="874"/>
                    </a:cubicBezTo>
                    <a:cubicBezTo>
                      <a:pt x="109" y="871"/>
                      <a:pt x="109" y="871"/>
                      <a:pt x="109" y="871"/>
                    </a:cubicBezTo>
                    <a:cubicBezTo>
                      <a:pt x="111" y="860"/>
                      <a:pt x="109" y="848"/>
                      <a:pt x="109" y="836"/>
                    </a:cubicBezTo>
                    <a:cubicBezTo>
                      <a:pt x="109" y="820"/>
                      <a:pt x="110" y="805"/>
                      <a:pt x="114" y="790"/>
                    </a:cubicBezTo>
                    <a:cubicBezTo>
                      <a:pt x="120" y="771"/>
                      <a:pt x="133" y="761"/>
                      <a:pt x="142" y="745"/>
                    </a:cubicBezTo>
                    <a:cubicBezTo>
                      <a:pt x="148" y="734"/>
                      <a:pt x="154" y="720"/>
                      <a:pt x="146" y="714"/>
                    </a:cubicBezTo>
                    <a:cubicBezTo>
                      <a:pt x="146" y="714"/>
                      <a:pt x="127" y="712"/>
                      <a:pt x="124" y="711"/>
                    </a:cubicBezTo>
                    <a:cubicBezTo>
                      <a:pt x="107" y="707"/>
                      <a:pt x="93" y="700"/>
                      <a:pt x="75" y="697"/>
                    </a:cubicBezTo>
                    <a:cubicBezTo>
                      <a:pt x="68" y="696"/>
                      <a:pt x="62" y="696"/>
                      <a:pt x="56" y="695"/>
                    </a:cubicBezTo>
                    <a:cubicBezTo>
                      <a:pt x="52" y="692"/>
                      <a:pt x="52" y="692"/>
                      <a:pt x="52" y="692"/>
                    </a:cubicBezTo>
                    <a:lnTo>
                      <a:pt x="52" y="689"/>
                    </a:lnTo>
                    <a:close/>
                  </a:path>
                </a:pathLst>
              </a:custGeom>
              <a:solidFill>
                <a:srgbClr val="ABDB77"/>
              </a:solidFill>
              <a:ln w="4763" cap="flat">
                <a:solidFill>
                  <a:schemeClr val="bg1"/>
                </a:solidFill>
                <a:prstDash val="solid"/>
                <a:miter lim="800000"/>
                <a:headEnd/>
                <a:tailEnd/>
              </a:ln>
            </p:spPr>
            <p:txBody>
              <a:bodyPr/>
              <a:lstStyle/>
              <a:p>
                <a:endParaRPr lang="fr-FR"/>
              </a:p>
            </p:txBody>
          </p:sp>
          <p:sp>
            <p:nvSpPr>
              <p:cNvPr id="127" name="Freeform 257">
                <a:extLst>
                  <a:ext uri="{FF2B5EF4-FFF2-40B4-BE49-F238E27FC236}">
                    <a16:creationId xmlns:a16="http://schemas.microsoft.com/office/drawing/2014/main" id="{297C53CD-B6E7-1581-0401-E6539099CEF9}"/>
                  </a:ext>
                </a:extLst>
              </p:cNvPr>
              <p:cNvSpPr>
                <a:spLocks/>
              </p:cNvSpPr>
              <p:nvPr/>
            </p:nvSpPr>
            <p:spPr bwMode="auto">
              <a:xfrm>
                <a:off x="1844641" y="1987550"/>
                <a:ext cx="1020763" cy="2376488"/>
              </a:xfrm>
              <a:custGeom>
                <a:avLst/>
                <a:gdLst>
                  <a:gd name="T0" fmla="*/ 42 w 964"/>
                  <a:gd name="T1" fmla="*/ 1658 h 2242"/>
                  <a:gd name="T2" fmla="*/ 122 w 964"/>
                  <a:gd name="T3" fmla="*/ 1390 h 2242"/>
                  <a:gd name="T4" fmla="*/ 54 w 964"/>
                  <a:gd name="T5" fmla="*/ 1114 h 2242"/>
                  <a:gd name="T6" fmla="*/ 194 w 964"/>
                  <a:gd name="T7" fmla="*/ 945 h 2242"/>
                  <a:gd name="T8" fmla="*/ 234 w 964"/>
                  <a:gd name="T9" fmla="*/ 646 h 2242"/>
                  <a:gd name="T10" fmla="*/ 363 w 964"/>
                  <a:gd name="T11" fmla="*/ 394 h 2242"/>
                  <a:gd name="T12" fmla="*/ 386 w 964"/>
                  <a:gd name="T13" fmla="*/ 277 h 2242"/>
                  <a:gd name="T14" fmla="*/ 575 w 964"/>
                  <a:gd name="T15" fmla="*/ 138 h 2242"/>
                  <a:gd name="T16" fmla="*/ 700 w 964"/>
                  <a:gd name="T17" fmla="*/ 16 h 2242"/>
                  <a:gd name="T18" fmla="*/ 810 w 964"/>
                  <a:gd name="T19" fmla="*/ 119 h 2242"/>
                  <a:gd name="T20" fmla="*/ 896 w 964"/>
                  <a:gd name="T21" fmla="*/ 221 h 2242"/>
                  <a:gd name="T22" fmla="*/ 904 w 964"/>
                  <a:gd name="T23" fmla="*/ 421 h 2242"/>
                  <a:gd name="T24" fmla="*/ 934 w 964"/>
                  <a:gd name="T25" fmla="*/ 467 h 2242"/>
                  <a:gd name="T26" fmla="*/ 964 w 964"/>
                  <a:gd name="T27" fmla="*/ 626 h 2242"/>
                  <a:gd name="T28" fmla="*/ 907 w 964"/>
                  <a:gd name="T29" fmla="*/ 630 h 2242"/>
                  <a:gd name="T30" fmla="*/ 820 w 964"/>
                  <a:gd name="T31" fmla="*/ 646 h 2242"/>
                  <a:gd name="T32" fmla="*/ 766 w 964"/>
                  <a:gd name="T33" fmla="*/ 729 h 2242"/>
                  <a:gd name="T34" fmla="*/ 760 w 964"/>
                  <a:gd name="T35" fmla="*/ 822 h 2242"/>
                  <a:gd name="T36" fmla="*/ 775 w 964"/>
                  <a:gd name="T37" fmla="*/ 901 h 2242"/>
                  <a:gd name="T38" fmla="*/ 695 w 964"/>
                  <a:gd name="T39" fmla="*/ 977 h 2242"/>
                  <a:gd name="T40" fmla="*/ 623 w 964"/>
                  <a:gd name="T41" fmla="*/ 1038 h 2242"/>
                  <a:gd name="T42" fmla="*/ 550 w 964"/>
                  <a:gd name="T43" fmla="*/ 1066 h 2242"/>
                  <a:gd name="T44" fmla="*/ 510 w 964"/>
                  <a:gd name="T45" fmla="*/ 1119 h 2242"/>
                  <a:gd name="T46" fmla="*/ 479 w 964"/>
                  <a:gd name="T47" fmla="*/ 1175 h 2242"/>
                  <a:gd name="T48" fmla="*/ 467 w 964"/>
                  <a:gd name="T49" fmla="*/ 1223 h 2242"/>
                  <a:gd name="T50" fmla="*/ 450 w 964"/>
                  <a:gd name="T51" fmla="*/ 1318 h 2242"/>
                  <a:gd name="T52" fmla="*/ 451 w 964"/>
                  <a:gd name="T53" fmla="*/ 1451 h 2242"/>
                  <a:gd name="T54" fmla="*/ 459 w 964"/>
                  <a:gd name="T55" fmla="*/ 1498 h 2242"/>
                  <a:gd name="T56" fmla="*/ 508 w 964"/>
                  <a:gd name="T57" fmla="*/ 1501 h 2242"/>
                  <a:gd name="T58" fmla="*/ 558 w 964"/>
                  <a:gd name="T59" fmla="*/ 1587 h 2242"/>
                  <a:gd name="T60" fmla="*/ 510 w 964"/>
                  <a:gd name="T61" fmla="*/ 1650 h 2242"/>
                  <a:gd name="T62" fmla="*/ 431 w 964"/>
                  <a:gd name="T63" fmla="*/ 1639 h 2242"/>
                  <a:gd name="T64" fmla="*/ 355 w 964"/>
                  <a:gd name="T65" fmla="*/ 1637 h 2242"/>
                  <a:gd name="T66" fmla="*/ 444 w 964"/>
                  <a:gd name="T67" fmla="*/ 1654 h 2242"/>
                  <a:gd name="T68" fmla="*/ 491 w 964"/>
                  <a:gd name="T69" fmla="*/ 1675 h 2242"/>
                  <a:gd name="T70" fmla="*/ 515 w 964"/>
                  <a:gd name="T71" fmla="*/ 1714 h 2242"/>
                  <a:gd name="T72" fmla="*/ 454 w 964"/>
                  <a:gd name="T73" fmla="*/ 1745 h 2242"/>
                  <a:gd name="T74" fmla="*/ 392 w 964"/>
                  <a:gd name="T75" fmla="*/ 1763 h 2242"/>
                  <a:gd name="T76" fmla="*/ 415 w 964"/>
                  <a:gd name="T77" fmla="*/ 1794 h 2242"/>
                  <a:gd name="T78" fmla="*/ 398 w 964"/>
                  <a:gd name="T79" fmla="*/ 1837 h 2242"/>
                  <a:gd name="T80" fmla="*/ 402 w 964"/>
                  <a:gd name="T81" fmla="*/ 1929 h 2242"/>
                  <a:gd name="T82" fmla="*/ 323 w 964"/>
                  <a:gd name="T83" fmla="*/ 2107 h 2242"/>
                  <a:gd name="T84" fmla="*/ 248 w 964"/>
                  <a:gd name="T85" fmla="*/ 2129 h 2242"/>
                  <a:gd name="T86" fmla="*/ 176 w 964"/>
                  <a:gd name="T87" fmla="*/ 2207 h 2242"/>
                  <a:gd name="T88" fmla="*/ 131 w 964"/>
                  <a:gd name="T89" fmla="*/ 2158 h 2242"/>
                  <a:gd name="T90" fmla="*/ 130 w 964"/>
                  <a:gd name="T91" fmla="*/ 2093 h 2242"/>
                  <a:gd name="T92" fmla="*/ 72 w 964"/>
                  <a:gd name="T93" fmla="*/ 1981 h 2242"/>
                  <a:gd name="T94" fmla="*/ 62 w 964"/>
                  <a:gd name="T95" fmla="*/ 1885 h 2242"/>
                  <a:gd name="T96" fmla="*/ 10 w 964"/>
                  <a:gd name="T97" fmla="*/ 1785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4" h="2242">
                    <a:moveTo>
                      <a:pt x="2" y="1710"/>
                    </a:moveTo>
                    <a:cubicBezTo>
                      <a:pt x="7" y="1716"/>
                      <a:pt x="12" y="1726"/>
                      <a:pt x="15" y="1734"/>
                    </a:cubicBezTo>
                    <a:cubicBezTo>
                      <a:pt x="41" y="1718"/>
                      <a:pt x="36" y="1685"/>
                      <a:pt x="42" y="1658"/>
                    </a:cubicBezTo>
                    <a:cubicBezTo>
                      <a:pt x="51" y="1618"/>
                      <a:pt x="64" y="1623"/>
                      <a:pt x="87" y="1606"/>
                    </a:cubicBezTo>
                    <a:cubicBezTo>
                      <a:pt x="139" y="1567"/>
                      <a:pt x="102" y="1487"/>
                      <a:pt x="88" y="1430"/>
                    </a:cubicBezTo>
                    <a:cubicBezTo>
                      <a:pt x="104" y="1437"/>
                      <a:pt x="122" y="1409"/>
                      <a:pt x="122" y="1390"/>
                    </a:cubicBezTo>
                    <a:cubicBezTo>
                      <a:pt x="122" y="1360"/>
                      <a:pt x="94" y="1348"/>
                      <a:pt x="83" y="1324"/>
                    </a:cubicBezTo>
                    <a:cubicBezTo>
                      <a:pt x="61" y="1277"/>
                      <a:pt x="98" y="1220"/>
                      <a:pt x="79" y="1174"/>
                    </a:cubicBezTo>
                    <a:cubicBezTo>
                      <a:pt x="67" y="1143"/>
                      <a:pt x="52" y="1150"/>
                      <a:pt x="54" y="1114"/>
                    </a:cubicBezTo>
                    <a:cubicBezTo>
                      <a:pt x="55" y="1083"/>
                      <a:pt x="70" y="1042"/>
                      <a:pt x="76" y="1010"/>
                    </a:cubicBezTo>
                    <a:cubicBezTo>
                      <a:pt x="82" y="978"/>
                      <a:pt x="82" y="933"/>
                      <a:pt x="119" y="926"/>
                    </a:cubicBezTo>
                    <a:cubicBezTo>
                      <a:pt x="139" y="922"/>
                      <a:pt x="177" y="937"/>
                      <a:pt x="194" y="945"/>
                    </a:cubicBezTo>
                    <a:cubicBezTo>
                      <a:pt x="222" y="912"/>
                      <a:pt x="182" y="888"/>
                      <a:pt x="179" y="858"/>
                    </a:cubicBezTo>
                    <a:cubicBezTo>
                      <a:pt x="176" y="820"/>
                      <a:pt x="201" y="766"/>
                      <a:pt x="210" y="729"/>
                    </a:cubicBezTo>
                    <a:cubicBezTo>
                      <a:pt x="216" y="704"/>
                      <a:pt x="235" y="671"/>
                      <a:pt x="234" y="646"/>
                    </a:cubicBezTo>
                    <a:cubicBezTo>
                      <a:pt x="234" y="628"/>
                      <a:pt x="217" y="615"/>
                      <a:pt x="217" y="601"/>
                    </a:cubicBezTo>
                    <a:cubicBezTo>
                      <a:pt x="215" y="538"/>
                      <a:pt x="260" y="573"/>
                      <a:pt x="290" y="577"/>
                    </a:cubicBezTo>
                    <a:cubicBezTo>
                      <a:pt x="292" y="518"/>
                      <a:pt x="325" y="439"/>
                      <a:pt x="363" y="394"/>
                    </a:cubicBezTo>
                    <a:cubicBezTo>
                      <a:pt x="354" y="392"/>
                      <a:pt x="346" y="383"/>
                      <a:pt x="335" y="381"/>
                    </a:cubicBezTo>
                    <a:cubicBezTo>
                      <a:pt x="345" y="363"/>
                      <a:pt x="367" y="346"/>
                      <a:pt x="374" y="326"/>
                    </a:cubicBezTo>
                    <a:cubicBezTo>
                      <a:pt x="381" y="309"/>
                      <a:pt x="377" y="292"/>
                      <a:pt x="386" y="277"/>
                    </a:cubicBezTo>
                    <a:cubicBezTo>
                      <a:pt x="402" y="250"/>
                      <a:pt x="444" y="201"/>
                      <a:pt x="474" y="232"/>
                    </a:cubicBezTo>
                    <a:cubicBezTo>
                      <a:pt x="498" y="200"/>
                      <a:pt x="481" y="145"/>
                      <a:pt x="520" y="127"/>
                    </a:cubicBezTo>
                    <a:cubicBezTo>
                      <a:pt x="544" y="116"/>
                      <a:pt x="554" y="131"/>
                      <a:pt x="575" y="138"/>
                    </a:cubicBezTo>
                    <a:cubicBezTo>
                      <a:pt x="594" y="144"/>
                      <a:pt x="611" y="147"/>
                      <a:pt x="635" y="145"/>
                    </a:cubicBezTo>
                    <a:cubicBezTo>
                      <a:pt x="591" y="110"/>
                      <a:pt x="700" y="71"/>
                      <a:pt x="628" y="37"/>
                    </a:cubicBezTo>
                    <a:cubicBezTo>
                      <a:pt x="642" y="17"/>
                      <a:pt x="679" y="0"/>
                      <a:pt x="700" y="16"/>
                    </a:cubicBezTo>
                    <a:cubicBezTo>
                      <a:pt x="703" y="34"/>
                      <a:pt x="703" y="34"/>
                      <a:pt x="703" y="34"/>
                    </a:cubicBezTo>
                    <a:cubicBezTo>
                      <a:pt x="723" y="71"/>
                      <a:pt x="756" y="95"/>
                      <a:pt x="779" y="128"/>
                    </a:cubicBezTo>
                    <a:cubicBezTo>
                      <a:pt x="789" y="120"/>
                      <a:pt x="799" y="121"/>
                      <a:pt x="810" y="119"/>
                    </a:cubicBezTo>
                    <a:cubicBezTo>
                      <a:pt x="809" y="132"/>
                      <a:pt x="814" y="144"/>
                      <a:pt x="816" y="157"/>
                    </a:cubicBezTo>
                    <a:cubicBezTo>
                      <a:pt x="819" y="154"/>
                      <a:pt x="830" y="152"/>
                      <a:pt x="835" y="145"/>
                    </a:cubicBezTo>
                    <a:cubicBezTo>
                      <a:pt x="850" y="196"/>
                      <a:pt x="907" y="153"/>
                      <a:pt x="896" y="221"/>
                    </a:cubicBezTo>
                    <a:cubicBezTo>
                      <a:pt x="901" y="221"/>
                      <a:pt x="909" y="223"/>
                      <a:pt x="914" y="223"/>
                    </a:cubicBezTo>
                    <a:cubicBezTo>
                      <a:pt x="919" y="253"/>
                      <a:pt x="904" y="291"/>
                      <a:pt x="903" y="322"/>
                    </a:cubicBezTo>
                    <a:cubicBezTo>
                      <a:pt x="901" y="355"/>
                      <a:pt x="902" y="389"/>
                      <a:pt x="904" y="421"/>
                    </a:cubicBezTo>
                    <a:cubicBezTo>
                      <a:pt x="913" y="423"/>
                      <a:pt x="917" y="431"/>
                      <a:pt x="923" y="434"/>
                    </a:cubicBezTo>
                    <a:cubicBezTo>
                      <a:pt x="916" y="441"/>
                      <a:pt x="916" y="455"/>
                      <a:pt x="912" y="461"/>
                    </a:cubicBezTo>
                    <a:cubicBezTo>
                      <a:pt x="919" y="462"/>
                      <a:pt x="926" y="467"/>
                      <a:pt x="934" y="467"/>
                    </a:cubicBezTo>
                    <a:cubicBezTo>
                      <a:pt x="919" y="507"/>
                      <a:pt x="899" y="509"/>
                      <a:pt x="920" y="553"/>
                    </a:cubicBezTo>
                    <a:cubicBezTo>
                      <a:pt x="932" y="577"/>
                      <a:pt x="948" y="598"/>
                      <a:pt x="961" y="620"/>
                    </a:cubicBezTo>
                    <a:cubicBezTo>
                      <a:pt x="964" y="626"/>
                      <a:pt x="964" y="626"/>
                      <a:pt x="964" y="626"/>
                    </a:cubicBezTo>
                    <a:cubicBezTo>
                      <a:pt x="960" y="624"/>
                      <a:pt x="960" y="624"/>
                      <a:pt x="960" y="624"/>
                    </a:cubicBezTo>
                    <a:cubicBezTo>
                      <a:pt x="953" y="621"/>
                      <a:pt x="946" y="618"/>
                      <a:pt x="946" y="618"/>
                    </a:cubicBezTo>
                    <a:cubicBezTo>
                      <a:pt x="907" y="630"/>
                      <a:pt x="907" y="630"/>
                      <a:pt x="907" y="630"/>
                    </a:cubicBezTo>
                    <a:cubicBezTo>
                      <a:pt x="875" y="631"/>
                      <a:pt x="875" y="631"/>
                      <a:pt x="875" y="631"/>
                    </a:cubicBezTo>
                    <a:cubicBezTo>
                      <a:pt x="842" y="634"/>
                      <a:pt x="842" y="634"/>
                      <a:pt x="842" y="634"/>
                    </a:cubicBezTo>
                    <a:cubicBezTo>
                      <a:pt x="820" y="646"/>
                      <a:pt x="820" y="646"/>
                      <a:pt x="820" y="646"/>
                    </a:cubicBezTo>
                    <a:cubicBezTo>
                      <a:pt x="820" y="646"/>
                      <a:pt x="796" y="665"/>
                      <a:pt x="799" y="678"/>
                    </a:cubicBezTo>
                    <a:cubicBezTo>
                      <a:pt x="802" y="691"/>
                      <a:pt x="795" y="695"/>
                      <a:pt x="782" y="710"/>
                    </a:cubicBezTo>
                    <a:cubicBezTo>
                      <a:pt x="768" y="725"/>
                      <a:pt x="756" y="721"/>
                      <a:pt x="766" y="729"/>
                    </a:cubicBezTo>
                    <a:cubicBezTo>
                      <a:pt x="775" y="737"/>
                      <a:pt x="766" y="758"/>
                      <a:pt x="766" y="758"/>
                    </a:cubicBezTo>
                    <a:cubicBezTo>
                      <a:pt x="766" y="758"/>
                      <a:pt x="752" y="769"/>
                      <a:pt x="750" y="793"/>
                    </a:cubicBezTo>
                    <a:cubicBezTo>
                      <a:pt x="747" y="817"/>
                      <a:pt x="746" y="814"/>
                      <a:pt x="760" y="822"/>
                    </a:cubicBezTo>
                    <a:cubicBezTo>
                      <a:pt x="775" y="830"/>
                      <a:pt x="775" y="845"/>
                      <a:pt x="775" y="845"/>
                    </a:cubicBezTo>
                    <a:cubicBezTo>
                      <a:pt x="775" y="845"/>
                      <a:pt x="764" y="851"/>
                      <a:pt x="770" y="861"/>
                    </a:cubicBezTo>
                    <a:cubicBezTo>
                      <a:pt x="775" y="870"/>
                      <a:pt x="791" y="890"/>
                      <a:pt x="775" y="901"/>
                    </a:cubicBezTo>
                    <a:cubicBezTo>
                      <a:pt x="759" y="911"/>
                      <a:pt x="743" y="925"/>
                      <a:pt x="735" y="933"/>
                    </a:cubicBezTo>
                    <a:cubicBezTo>
                      <a:pt x="727" y="941"/>
                      <a:pt x="723" y="946"/>
                      <a:pt x="715" y="959"/>
                    </a:cubicBezTo>
                    <a:cubicBezTo>
                      <a:pt x="707" y="973"/>
                      <a:pt x="695" y="977"/>
                      <a:pt x="695" y="977"/>
                    </a:cubicBezTo>
                    <a:cubicBezTo>
                      <a:pt x="695" y="977"/>
                      <a:pt x="686" y="987"/>
                      <a:pt x="679" y="999"/>
                    </a:cubicBezTo>
                    <a:cubicBezTo>
                      <a:pt x="672" y="1011"/>
                      <a:pt x="672" y="1003"/>
                      <a:pt x="659" y="1018"/>
                    </a:cubicBezTo>
                    <a:cubicBezTo>
                      <a:pt x="646" y="1033"/>
                      <a:pt x="622" y="1021"/>
                      <a:pt x="623" y="1038"/>
                    </a:cubicBezTo>
                    <a:cubicBezTo>
                      <a:pt x="624" y="1055"/>
                      <a:pt x="622" y="1058"/>
                      <a:pt x="606" y="1058"/>
                    </a:cubicBezTo>
                    <a:cubicBezTo>
                      <a:pt x="590" y="1058"/>
                      <a:pt x="586" y="1054"/>
                      <a:pt x="586" y="1054"/>
                    </a:cubicBezTo>
                    <a:cubicBezTo>
                      <a:pt x="586" y="1054"/>
                      <a:pt x="563" y="1071"/>
                      <a:pt x="550" y="1066"/>
                    </a:cubicBezTo>
                    <a:cubicBezTo>
                      <a:pt x="536" y="1061"/>
                      <a:pt x="534" y="1063"/>
                      <a:pt x="534" y="1063"/>
                    </a:cubicBezTo>
                    <a:cubicBezTo>
                      <a:pt x="534" y="1063"/>
                      <a:pt x="540" y="1078"/>
                      <a:pt x="534" y="1094"/>
                    </a:cubicBezTo>
                    <a:cubicBezTo>
                      <a:pt x="527" y="1110"/>
                      <a:pt x="511" y="1106"/>
                      <a:pt x="510" y="1119"/>
                    </a:cubicBezTo>
                    <a:cubicBezTo>
                      <a:pt x="508" y="1133"/>
                      <a:pt x="508" y="1138"/>
                      <a:pt x="494" y="1145"/>
                    </a:cubicBezTo>
                    <a:cubicBezTo>
                      <a:pt x="479" y="1151"/>
                      <a:pt x="464" y="1153"/>
                      <a:pt x="472" y="1162"/>
                    </a:cubicBezTo>
                    <a:cubicBezTo>
                      <a:pt x="480" y="1171"/>
                      <a:pt x="479" y="1175"/>
                      <a:pt x="479" y="1175"/>
                    </a:cubicBezTo>
                    <a:cubicBezTo>
                      <a:pt x="467" y="1190"/>
                      <a:pt x="467" y="1190"/>
                      <a:pt x="467" y="1190"/>
                    </a:cubicBezTo>
                    <a:cubicBezTo>
                      <a:pt x="467" y="1190"/>
                      <a:pt x="476" y="1186"/>
                      <a:pt x="468" y="1205"/>
                    </a:cubicBezTo>
                    <a:cubicBezTo>
                      <a:pt x="460" y="1223"/>
                      <a:pt x="456" y="1219"/>
                      <a:pt x="467" y="1223"/>
                    </a:cubicBezTo>
                    <a:cubicBezTo>
                      <a:pt x="478" y="1227"/>
                      <a:pt x="472" y="1242"/>
                      <a:pt x="472" y="1242"/>
                    </a:cubicBezTo>
                    <a:cubicBezTo>
                      <a:pt x="472" y="1242"/>
                      <a:pt x="431" y="1263"/>
                      <a:pt x="447" y="1282"/>
                    </a:cubicBezTo>
                    <a:cubicBezTo>
                      <a:pt x="463" y="1301"/>
                      <a:pt x="459" y="1291"/>
                      <a:pt x="450" y="1318"/>
                    </a:cubicBezTo>
                    <a:cubicBezTo>
                      <a:pt x="440" y="1345"/>
                      <a:pt x="439" y="1327"/>
                      <a:pt x="444" y="1346"/>
                    </a:cubicBezTo>
                    <a:cubicBezTo>
                      <a:pt x="450" y="1365"/>
                      <a:pt x="447" y="1386"/>
                      <a:pt x="451" y="1406"/>
                    </a:cubicBezTo>
                    <a:cubicBezTo>
                      <a:pt x="455" y="1426"/>
                      <a:pt x="443" y="1447"/>
                      <a:pt x="451" y="1451"/>
                    </a:cubicBezTo>
                    <a:cubicBezTo>
                      <a:pt x="459" y="1455"/>
                      <a:pt x="467" y="1466"/>
                      <a:pt x="467" y="1466"/>
                    </a:cubicBezTo>
                    <a:cubicBezTo>
                      <a:pt x="448" y="1493"/>
                      <a:pt x="448" y="1493"/>
                      <a:pt x="448" y="1493"/>
                    </a:cubicBezTo>
                    <a:cubicBezTo>
                      <a:pt x="448" y="1493"/>
                      <a:pt x="455" y="1487"/>
                      <a:pt x="459" y="1498"/>
                    </a:cubicBezTo>
                    <a:cubicBezTo>
                      <a:pt x="463" y="1509"/>
                      <a:pt x="470" y="1494"/>
                      <a:pt x="470" y="1494"/>
                    </a:cubicBezTo>
                    <a:cubicBezTo>
                      <a:pt x="470" y="1494"/>
                      <a:pt x="480" y="1485"/>
                      <a:pt x="488" y="1489"/>
                    </a:cubicBezTo>
                    <a:cubicBezTo>
                      <a:pt x="496" y="1493"/>
                      <a:pt x="496" y="1489"/>
                      <a:pt x="508" y="1501"/>
                    </a:cubicBezTo>
                    <a:cubicBezTo>
                      <a:pt x="520" y="1513"/>
                      <a:pt x="519" y="1499"/>
                      <a:pt x="534" y="1522"/>
                    </a:cubicBezTo>
                    <a:cubicBezTo>
                      <a:pt x="548" y="1545"/>
                      <a:pt x="542" y="1550"/>
                      <a:pt x="548" y="1562"/>
                    </a:cubicBezTo>
                    <a:cubicBezTo>
                      <a:pt x="555" y="1574"/>
                      <a:pt x="550" y="1578"/>
                      <a:pt x="558" y="1587"/>
                    </a:cubicBezTo>
                    <a:cubicBezTo>
                      <a:pt x="566" y="1597"/>
                      <a:pt x="564" y="1609"/>
                      <a:pt x="564" y="1609"/>
                    </a:cubicBezTo>
                    <a:cubicBezTo>
                      <a:pt x="564" y="1609"/>
                      <a:pt x="542" y="1622"/>
                      <a:pt x="539" y="1631"/>
                    </a:cubicBezTo>
                    <a:cubicBezTo>
                      <a:pt x="536" y="1641"/>
                      <a:pt x="522" y="1650"/>
                      <a:pt x="510" y="1650"/>
                    </a:cubicBezTo>
                    <a:cubicBezTo>
                      <a:pt x="498" y="1650"/>
                      <a:pt x="491" y="1642"/>
                      <a:pt x="480" y="1643"/>
                    </a:cubicBezTo>
                    <a:cubicBezTo>
                      <a:pt x="470" y="1645"/>
                      <a:pt x="456" y="1641"/>
                      <a:pt x="450" y="1634"/>
                    </a:cubicBezTo>
                    <a:cubicBezTo>
                      <a:pt x="443" y="1627"/>
                      <a:pt x="431" y="1639"/>
                      <a:pt x="431" y="1639"/>
                    </a:cubicBezTo>
                    <a:cubicBezTo>
                      <a:pt x="431" y="1639"/>
                      <a:pt x="418" y="1649"/>
                      <a:pt x="403" y="1642"/>
                    </a:cubicBezTo>
                    <a:cubicBezTo>
                      <a:pt x="388" y="1635"/>
                      <a:pt x="378" y="1637"/>
                      <a:pt x="371" y="1638"/>
                    </a:cubicBezTo>
                    <a:cubicBezTo>
                      <a:pt x="364" y="1639"/>
                      <a:pt x="355" y="1637"/>
                      <a:pt x="355" y="1637"/>
                    </a:cubicBezTo>
                    <a:cubicBezTo>
                      <a:pt x="355" y="1637"/>
                      <a:pt x="392" y="1655"/>
                      <a:pt x="404" y="1654"/>
                    </a:cubicBezTo>
                    <a:cubicBezTo>
                      <a:pt x="416" y="1653"/>
                      <a:pt x="420" y="1655"/>
                      <a:pt x="426" y="1655"/>
                    </a:cubicBezTo>
                    <a:cubicBezTo>
                      <a:pt x="431" y="1655"/>
                      <a:pt x="444" y="1654"/>
                      <a:pt x="444" y="1654"/>
                    </a:cubicBezTo>
                    <a:cubicBezTo>
                      <a:pt x="444" y="1654"/>
                      <a:pt x="446" y="1658"/>
                      <a:pt x="455" y="1671"/>
                    </a:cubicBezTo>
                    <a:cubicBezTo>
                      <a:pt x="464" y="1685"/>
                      <a:pt x="462" y="1663"/>
                      <a:pt x="474" y="1671"/>
                    </a:cubicBezTo>
                    <a:cubicBezTo>
                      <a:pt x="486" y="1679"/>
                      <a:pt x="491" y="1675"/>
                      <a:pt x="491" y="1675"/>
                    </a:cubicBezTo>
                    <a:cubicBezTo>
                      <a:pt x="512" y="1671"/>
                      <a:pt x="512" y="1671"/>
                      <a:pt x="512" y="1671"/>
                    </a:cubicBezTo>
                    <a:cubicBezTo>
                      <a:pt x="512" y="1671"/>
                      <a:pt x="518" y="1667"/>
                      <a:pt x="524" y="1679"/>
                    </a:cubicBezTo>
                    <a:cubicBezTo>
                      <a:pt x="531" y="1691"/>
                      <a:pt x="515" y="1714"/>
                      <a:pt x="515" y="1714"/>
                    </a:cubicBezTo>
                    <a:cubicBezTo>
                      <a:pt x="515" y="1714"/>
                      <a:pt x="491" y="1723"/>
                      <a:pt x="484" y="1726"/>
                    </a:cubicBezTo>
                    <a:cubicBezTo>
                      <a:pt x="478" y="1729"/>
                      <a:pt x="456" y="1701"/>
                      <a:pt x="462" y="1715"/>
                    </a:cubicBezTo>
                    <a:cubicBezTo>
                      <a:pt x="467" y="1730"/>
                      <a:pt x="464" y="1746"/>
                      <a:pt x="454" y="1745"/>
                    </a:cubicBezTo>
                    <a:cubicBezTo>
                      <a:pt x="443" y="1743"/>
                      <a:pt x="443" y="1743"/>
                      <a:pt x="443" y="1743"/>
                    </a:cubicBezTo>
                    <a:cubicBezTo>
                      <a:pt x="443" y="1743"/>
                      <a:pt x="420" y="1749"/>
                      <a:pt x="412" y="1758"/>
                    </a:cubicBezTo>
                    <a:cubicBezTo>
                      <a:pt x="404" y="1767"/>
                      <a:pt x="399" y="1767"/>
                      <a:pt x="392" y="1763"/>
                    </a:cubicBezTo>
                    <a:cubicBezTo>
                      <a:pt x="386" y="1759"/>
                      <a:pt x="370" y="1766"/>
                      <a:pt x="383" y="1769"/>
                    </a:cubicBezTo>
                    <a:cubicBezTo>
                      <a:pt x="396" y="1771"/>
                      <a:pt x="408" y="1766"/>
                      <a:pt x="416" y="1774"/>
                    </a:cubicBezTo>
                    <a:cubicBezTo>
                      <a:pt x="424" y="1782"/>
                      <a:pt x="415" y="1794"/>
                      <a:pt x="415" y="1794"/>
                    </a:cubicBezTo>
                    <a:cubicBezTo>
                      <a:pt x="415" y="1794"/>
                      <a:pt x="402" y="1799"/>
                      <a:pt x="398" y="1799"/>
                    </a:cubicBezTo>
                    <a:cubicBezTo>
                      <a:pt x="394" y="1799"/>
                      <a:pt x="379" y="1783"/>
                      <a:pt x="380" y="1799"/>
                    </a:cubicBezTo>
                    <a:cubicBezTo>
                      <a:pt x="382" y="1815"/>
                      <a:pt x="391" y="1810"/>
                      <a:pt x="398" y="1837"/>
                    </a:cubicBezTo>
                    <a:cubicBezTo>
                      <a:pt x="404" y="1863"/>
                      <a:pt x="395" y="1882"/>
                      <a:pt x="400" y="1885"/>
                    </a:cubicBezTo>
                    <a:cubicBezTo>
                      <a:pt x="406" y="1887"/>
                      <a:pt x="402" y="1883"/>
                      <a:pt x="408" y="1897"/>
                    </a:cubicBezTo>
                    <a:cubicBezTo>
                      <a:pt x="415" y="1910"/>
                      <a:pt x="411" y="1871"/>
                      <a:pt x="402" y="1929"/>
                    </a:cubicBezTo>
                    <a:cubicBezTo>
                      <a:pt x="392" y="1986"/>
                      <a:pt x="380" y="1994"/>
                      <a:pt x="378" y="2027"/>
                    </a:cubicBezTo>
                    <a:cubicBezTo>
                      <a:pt x="375" y="2061"/>
                      <a:pt x="371" y="2075"/>
                      <a:pt x="356" y="2095"/>
                    </a:cubicBezTo>
                    <a:cubicBezTo>
                      <a:pt x="342" y="2115"/>
                      <a:pt x="338" y="2106"/>
                      <a:pt x="323" y="2107"/>
                    </a:cubicBezTo>
                    <a:cubicBezTo>
                      <a:pt x="308" y="2109"/>
                      <a:pt x="306" y="2118"/>
                      <a:pt x="294" y="2110"/>
                    </a:cubicBezTo>
                    <a:cubicBezTo>
                      <a:pt x="282" y="2102"/>
                      <a:pt x="284" y="2077"/>
                      <a:pt x="272" y="2097"/>
                    </a:cubicBezTo>
                    <a:cubicBezTo>
                      <a:pt x="260" y="2117"/>
                      <a:pt x="248" y="2129"/>
                      <a:pt x="248" y="2129"/>
                    </a:cubicBezTo>
                    <a:cubicBezTo>
                      <a:pt x="248" y="2129"/>
                      <a:pt x="218" y="2147"/>
                      <a:pt x="228" y="2167"/>
                    </a:cubicBezTo>
                    <a:cubicBezTo>
                      <a:pt x="239" y="2187"/>
                      <a:pt x="250" y="2207"/>
                      <a:pt x="220" y="2206"/>
                    </a:cubicBezTo>
                    <a:cubicBezTo>
                      <a:pt x="191" y="2205"/>
                      <a:pt x="191" y="2187"/>
                      <a:pt x="176" y="2207"/>
                    </a:cubicBezTo>
                    <a:cubicBezTo>
                      <a:pt x="162" y="2227"/>
                      <a:pt x="156" y="2242"/>
                      <a:pt x="142" y="2226"/>
                    </a:cubicBezTo>
                    <a:cubicBezTo>
                      <a:pt x="127" y="2210"/>
                      <a:pt x="119" y="2215"/>
                      <a:pt x="120" y="2207"/>
                    </a:cubicBezTo>
                    <a:cubicBezTo>
                      <a:pt x="122" y="2199"/>
                      <a:pt x="134" y="2171"/>
                      <a:pt x="131" y="2158"/>
                    </a:cubicBezTo>
                    <a:cubicBezTo>
                      <a:pt x="128" y="2145"/>
                      <a:pt x="120" y="2131"/>
                      <a:pt x="116" y="2126"/>
                    </a:cubicBezTo>
                    <a:cubicBezTo>
                      <a:pt x="112" y="2121"/>
                      <a:pt x="79" y="2122"/>
                      <a:pt x="103" y="2111"/>
                    </a:cubicBezTo>
                    <a:cubicBezTo>
                      <a:pt x="127" y="2101"/>
                      <a:pt x="132" y="2107"/>
                      <a:pt x="130" y="2093"/>
                    </a:cubicBezTo>
                    <a:cubicBezTo>
                      <a:pt x="127" y="2078"/>
                      <a:pt x="114" y="2083"/>
                      <a:pt x="123" y="2069"/>
                    </a:cubicBezTo>
                    <a:cubicBezTo>
                      <a:pt x="132" y="2054"/>
                      <a:pt x="144" y="2055"/>
                      <a:pt x="130" y="2043"/>
                    </a:cubicBezTo>
                    <a:cubicBezTo>
                      <a:pt x="115" y="2031"/>
                      <a:pt x="71" y="2007"/>
                      <a:pt x="72" y="1981"/>
                    </a:cubicBezTo>
                    <a:cubicBezTo>
                      <a:pt x="74" y="1954"/>
                      <a:pt x="72" y="1950"/>
                      <a:pt x="62" y="1934"/>
                    </a:cubicBezTo>
                    <a:cubicBezTo>
                      <a:pt x="51" y="1918"/>
                      <a:pt x="40" y="1901"/>
                      <a:pt x="51" y="1895"/>
                    </a:cubicBezTo>
                    <a:cubicBezTo>
                      <a:pt x="62" y="1890"/>
                      <a:pt x="79" y="1899"/>
                      <a:pt x="62" y="1885"/>
                    </a:cubicBezTo>
                    <a:cubicBezTo>
                      <a:pt x="44" y="1870"/>
                      <a:pt x="24" y="1887"/>
                      <a:pt x="27" y="1854"/>
                    </a:cubicBezTo>
                    <a:cubicBezTo>
                      <a:pt x="30" y="1821"/>
                      <a:pt x="55" y="1815"/>
                      <a:pt x="42" y="1807"/>
                    </a:cubicBezTo>
                    <a:cubicBezTo>
                      <a:pt x="28" y="1799"/>
                      <a:pt x="10" y="1785"/>
                      <a:pt x="10" y="1785"/>
                    </a:cubicBezTo>
                    <a:cubicBezTo>
                      <a:pt x="10" y="1785"/>
                      <a:pt x="10" y="1753"/>
                      <a:pt x="7" y="1743"/>
                    </a:cubicBezTo>
                    <a:cubicBezTo>
                      <a:pt x="5" y="1737"/>
                      <a:pt x="3" y="1722"/>
                      <a:pt x="0" y="1713"/>
                    </a:cubicBezTo>
                  </a:path>
                </a:pathLst>
              </a:custGeom>
              <a:grpFill/>
              <a:ln w="4763" cap="flat">
                <a:solidFill>
                  <a:schemeClr val="bg1"/>
                </a:solidFill>
                <a:prstDash val="solid"/>
                <a:miter lim="800000"/>
                <a:headEnd/>
                <a:tailEnd/>
              </a:ln>
            </p:spPr>
            <p:txBody>
              <a:bodyPr/>
              <a:lstStyle/>
              <a:p>
                <a:endParaRPr lang="fr-FR"/>
              </a:p>
            </p:txBody>
          </p:sp>
          <p:sp>
            <p:nvSpPr>
              <p:cNvPr id="128" name="Freeform 258">
                <a:extLst>
                  <a:ext uri="{FF2B5EF4-FFF2-40B4-BE49-F238E27FC236}">
                    <a16:creationId xmlns:a16="http://schemas.microsoft.com/office/drawing/2014/main" id="{9265F3C1-A1D3-ECA8-5FCC-4B51624658B5}"/>
                  </a:ext>
                </a:extLst>
              </p:cNvPr>
              <p:cNvSpPr>
                <a:spLocks/>
              </p:cNvSpPr>
              <p:nvPr/>
            </p:nvSpPr>
            <p:spPr bwMode="auto">
              <a:xfrm>
                <a:off x="1844641" y="1987550"/>
                <a:ext cx="1020763" cy="2376488"/>
              </a:xfrm>
              <a:custGeom>
                <a:avLst/>
                <a:gdLst>
                  <a:gd name="T0" fmla="*/ 42 w 964"/>
                  <a:gd name="T1" fmla="*/ 1658 h 2242"/>
                  <a:gd name="T2" fmla="*/ 122 w 964"/>
                  <a:gd name="T3" fmla="*/ 1390 h 2242"/>
                  <a:gd name="T4" fmla="*/ 54 w 964"/>
                  <a:gd name="T5" fmla="*/ 1114 h 2242"/>
                  <a:gd name="T6" fmla="*/ 194 w 964"/>
                  <a:gd name="T7" fmla="*/ 945 h 2242"/>
                  <a:gd name="T8" fmla="*/ 234 w 964"/>
                  <a:gd name="T9" fmla="*/ 646 h 2242"/>
                  <a:gd name="T10" fmla="*/ 363 w 964"/>
                  <a:gd name="T11" fmla="*/ 394 h 2242"/>
                  <a:gd name="T12" fmla="*/ 386 w 964"/>
                  <a:gd name="T13" fmla="*/ 277 h 2242"/>
                  <a:gd name="T14" fmla="*/ 575 w 964"/>
                  <a:gd name="T15" fmla="*/ 138 h 2242"/>
                  <a:gd name="T16" fmla="*/ 700 w 964"/>
                  <a:gd name="T17" fmla="*/ 16 h 2242"/>
                  <a:gd name="T18" fmla="*/ 810 w 964"/>
                  <a:gd name="T19" fmla="*/ 119 h 2242"/>
                  <a:gd name="T20" fmla="*/ 896 w 964"/>
                  <a:gd name="T21" fmla="*/ 221 h 2242"/>
                  <a:gd name="T22" fmla="*/ 904 w 964"/>
                  <a:gd name="T23" fmla="*/ 421 h 2242"/>
                  <a:gd name="T24" fmla="*/ 934 w 964"/>
                  <a:gd name="T25" fmla="*/ 467 h 2242"/>
                  <a:gd name="T26" fmla="*/ 964 w 964"/>
                  <a:gd name="T27" fmla="*/ 626 h 2242"/>
                  <a:gd name="T28" fmla="*/ 907 w 964"/>
                  <a:gd name="T29" fmla="*/ 630 h 2242"/>
                  <a:gd name="T30" fmla="*/ 820 w 964"/>
                  <a:gd name="T31" fmla="*/ 646 h 2242"/>
                  <a:gd name="T32" fmla="*/ 766 w 964"/>
                  <a:gd name="T33" fmla="*/ 729 h 2242"/>
                  <a:gd name="T34" fmla="*/ 760 w 964"/>
                  <a:gd name="T35" fmla="*/ 822 h 2242"/>
                  <a:gd name="T36" fmla="*/ 775 w 964"/>
                  <a:gd name="T37" fmla="*/ 901 h 2242"/>
                  <a:gd name="T38" fmla="*/ 695 w 964"/>
                  <a:gd name="T39" fmla="*/ 977 h 2242"/>
                  <a:gd name="T40" fmla="*/ 623 w 964"/>
                  <a:gd name="T41" fmla="*/ 1038 h 2242"/>
                  <a:gd name="T42" fmla="*/ 550 w 964"/>
                  <a:gd name="T43" fmla="*/ 1066 h 2242"/>
                  <a:gd name="T44" fmla="*/ 510 w 964"/>
                  <a:gd name="T45" fmla="*/ 1119 h 2242"/>
                  <a:gd name="T46" fmla="*/ 479 w 964"/>
                  <a:gd name="T47" fmla="*/ 1175 h 2242"/>
                  <a:gd name="T48" fmla="*/ 467 w 964"/>
                  <a:gd name="T49" fmla="*/ 1223 h 2242"/>
                  <a:gd name="T50" fmla="*/ 450 w 964"/>
                  <a:gd name="T51" fmla="*/ 1318 h 2242"/>
                  <a:gd name="T52" fmla="*/ 451 w 964"/>
                  <a:gd name="T53" fmla="*/ 1451 h 2242"/>
                  <a:gd name="T54" fmla="*/ 459 w 964"/>
                  <a:gd name="T55" fmla="*/ 1498 h 2242"/>
                  <a:gd name="T56" fmla="*/ 508 w 964"/>
                  <a:gd name="T57" fmla="*/ 1501 h 2242"/>
                  <a:gd name="T58" fmla="*/ 558 w 964"/>
                  <a:gd name="T59" fmla="*/ 1587 h 2242"/>
                  <a:gd name="T60" fmla="*/ 510 w 964"/>
                  <a:gd name="T61" fmla="*/ 1650 h 2242"/>
                  <a:gd name="T62" fmla="*/ 431 w 964"/>
                  <a:gd name="T63" fmla="*/ 1639 h 2242"/>
                  <a:gd name="T64" fmla="*/ 355 w 964"/>
                  <a:gd name="T65" fmla="*/ 1637 h 2242"/>
                  <a:gd name="T66" fmla="*/ 444 w 964"/>
                  <a:gd name="T67" fmla="*/ 1654 h 2242"/>
                  <a:gd name="T68" fmla="*/ 491 w 964"/>
                  <a:gd name="T69" fmla="*/ 1675 h 2242"/>
                  <a:gd name="T70" fmla="*/ 515 w 964"/>
                  <a:gd name="T71" fmla="*/ 1714 h 2242"/>
                  <a:gd name="T72" fmla="*/ 454 w 964"/>
                  <a:gd name="T73" fmla="*/ 1745 h 2242"/>
                  <a:gd name="T74" fmla="*/ 392 w 964"/>
                  <a:gd name="T75" fmla="*/ 1763 h 2242"/>
                  <a:gd name="T76" fmla="*/ 415 w 964"/>
                  <a:gd name="T77" fmla="*/ 1794 h 2242"/>
                  <a:gd name="T78" fmla="*/ 398 w 964"/>
                  <a:gd name="T79" fmla="*/ 1837 h 2242"/>
                  <a:gd name="T80" fmla="*/ 402 w 964"/>
                  <a:gd name="T81" fmla="*/ 1929 h 2242"/>
                  <a:gd name="T82" fmla="*/ 323 w 964"/>
                  <a:gd name="T83" fmla="*/ 2107 h 2242"/>
                  <a:gd name="T84" fmla="*/ 248 w 964"/>
                  <a:gd name="T85" fmla="*/ 2129 h 2242"/>
                  <a:gd name="T86" fmla="*/ 176 w 964"/>
                  <a:gd name="T87" fmla="*/ 2207 h 2242"/>
                  <a:gd name="T88" fmla="*/ 131 w 964"/>
                  <a:gd name="T89" fmla="*/ 2158 h 2242"/>
                  <a:gd name="T90" fmla="*/ 130 w 964"/>
                  <a:gd name="T91" fmla="*/ 2093 h 2242"/>
                  <a:gd name="T92" fmla="*/ 72 w 964"/>
                  <a:gd name="T93" fmla="*/ 1981 h 2242"/>
                  <a:gd name="T94" fmla="*/ 62 w 964"/>
                  <a:gd name="T95" fmla="*/ 1885 h 2242"/>
                  <a:gd name="T96" fmla="*/ 10 w 964"/>
                  <a:gd name="T97" fmla="*/ 1785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4" h="2242">
                    <a:moveTo>
                      <a:pt x="2" y="1710"/>
                    </a:moveTo>
                    <a:cubicBezTo>
                      <a:pt x="7" y="1716"/>
                      <a:pt x="12" y="1726"/>
                      <a:pt x="15" y="1734"/>
                    </a:cubicBezTo>
                    <a:cubicBezTo>
                      <a:pt x="41" y="1718"/>
                      <a:pt x="36" y="1685"/>
                      <a:pt x="42" y="1658"/>
                    </a:cubicBezTo>
                    <a:cubicBezTo>
                      <a:pt x="51" y="1618"/>
                      <a:pt x="64" y="1623"/>
                      <a:pt x="87" y="1606"/>
                    </a:cubicBezTo>
                    <a:cubicBezTo>
                      <a:pt x="139" y="1567"/>
                      <a:pt x="102" y="1487"/>
                      <a:pt x="88" y="1430"/>
                    </a:cubicBezTo>
                    <a:cubicBezTo>
                      <a:pt x="104" y="1437"/>
                      <a:pt x="122" y="1409"/>
                      <a:pt x="122" y="1390"/>
                    </a:cubicBezTo>
                    <a:cubicBezTo>
                      <a:pt x="122" y="1360"/>
                      <a:pt x="94" y="1348"/>
                      <a:pt x="83" y="1324"/>
                    </a:cubicBezTo>
                    <a:cubicBezTo>
                      <a:pt x="61" y="1277"/>
                      <a:pt x="98" y="1220"/>
                      <a:pt x="79" y="1174"/>
                    </a:cubicBezTo>
                    <a:cubicBezTo>
                      <a:pt x="67" y="1143"/>
                      <a:pt x="52" y="1150"/>
                      <a:pt x="54" y="1114"/>
                    </a:cubicBezTo>
                    <a:cubicBezTo>
                      <a:pt x="55" y="1083"/>
                      <a:pt x="70" y="1042"/>
                      <a:pt x="76" y="1010"/>
                    </a:cubicBezTo>
                    <a:cubicBezTo>
                      <a:pt x="82" y="978"/>
                      <a:pt x="82" y="933"/>
                      <a:pt x="119" y="926"/>
                    </a:cubicBezTo>
                    <a:cubicBezTo>
                      <a:pt x="139" y="922"/>
                      <a:pt x="177" y="937"/>
                      <a:pt x="194" y="945"/>
                    </a:cubicBezTo>
                    <a:cubicBezTo>
                      <a:pt x="222" y="912"/>
                      <a:pt x="182" y="888"/>
                      <a:pt x="179" y="858"/>
                    </a:cubicBezTo>
                    <a:cubicBezTo>
                      <a:pt x="176" y="820"/>
                      <a:pt x="201" y="766"/>
                      <a:pt x="210" y="729"/>
                    </a:cubicBezTo>
                    <a:cubicBezTo>
                      <a:pt x="216" y="704"/>
                      <a:pt x="235" y="671"/>
                      <a:pt x="234" y="646"/>
                    </a:cubicBezTo>
                    <a:cubicBezTo>
                      <a:pt x="234" y="628"/>
                      <a:pt x="217" y="615"/>
                      <a:pt x="217" y="601"/>
                    </a:cubicBezTo>
                    <a:cubicBezTo>
                      <a:pt x="215" y="538"/>
                      <a:pt x="260" y="573"/>
                      <a:pt x="290" y="577"/>
                    </a:cubicBezTo>
                    <a:cubicBezTo>
                      <a:pt x="292" y="518"/>
                      <a:pt x="325" y="439"/>
                      <a:pt x="363" y="394"/>
                    </a:cubicBezTo>
                    <a:cubicBezTo>
                      <a:pt x="354" y="392"/>
                      <a:pt x="346" y="383"/>
                      <a:pt x="335" y="381"/>
                    </a:cubicBezTo>
                    <a:cubicBezTo>
                      <a:pt x="345" y="363"/>
                      <a:pt x="367" y="346"/>
                      <a:pt x="374" y="326"/>
                    </a:cubicBezTo>
                    <a:cubicBezTo>
                      <a:pt x="381" y="309"/>
                      <a:pt x="377" y="292"/>
                      <a:pt x="386" y="277"/>
                    </a:cubicBezTo>
                    <a:cubicBezTo>
                      <a:pt x="402" y="250"/>
                      <a:pt x="444" y="201"/>
                      <a:pt x="474" y="232"/>
                    </a:cubicBezTo>
                    <a:cubicBezTo>
                      <a:pt x="498" y="200"/>
                      <a:pt x="481" y="145"/>
                      <a:pt x="520" y="127"/>
                    </a:cubicBezTo>
                    <a:cubicBezTo>
                      <a:pt x="544" y="116"/>
                      <a:pt x="554" y="131"/>
                      <a:pt x="575" y="138"/>
                    </a:cubicBezTo>
                    <a:cubicBezTo>
                      <a:pt x="594" y="144"/>
                      <a:pt x="611" y="147"/>
                      <a:pt x="635" y="145"/>
                    </a:cubicBezTo>
                    <a:cubicBezTo>
                      <a:pt x="591" y="110"/>
                      <a:pt x="700" y="71"/>
                      <a:pt x="628" y="37"/>
                    </a:cubicBezTo>
                    <a:cubicBezTo>
                      <a:pt x="642" y="17"/>
                      <a:pt x="679" y="0"/>
                      <a:pt x="700" y="16"/>
                    </a:cubicBezTo>
                    <a:cubicBezTo>
                      <a:pt x="703" y="34"/>
                      <a:pt x="703" y="34"/>
                      <a:pt x="703" y="34"/>
                    </a:cubicBezTo>
                    <a:cubicBezTo>
                      <a:pt x="723" y="71"/>
                      <a:pt x="756" y="95"/>
                      <a:pt x="779" y="128"/>
                    </a:cubicBezTo>
                    <a:cubicBezTo>
                      <a:pt x="789" y="120"/>
                      <a:pt x="799" y="121"/>
                      <a:pt x="810" y="119"/>
                    </a:cubicBezTo>
                    <a:cubicBezTo>
                      <a:pt x="809" y="132"/>
                      <a:pt x="814" y="144"/>
                      <a:pt x="816" y="157"/>
                    </a:cubicBezTo>
                    <a:cubicBezTo>
                      <a:pt x="819" y="154"/>
                      <a:pt x="830" y="152"/>
                      <a:pt x="835" y="145"/>
                    </a:cubicBezTo>
                    <a:cubicBezTo>
                      <a:pt x="850" y="196"/>
                      <a:pt x="907" y="153"/>
                      <a:pt x="896" y="221"/>
                    </a:cubicBezTo>
                    <a:cubicBezTo>
                      <a:pt x="901" y="221"/>
                      <a:pt x="909" y="223"/>
                      <a:pt x="914" y="223"/>
                    </a:cubicBezTo>
                    <a:cubicBezTo>
                      <a:pt x="919" y="253"/>
                      <a:pt x="904" y="291"/>
                      <a:pt x="903" y="322"/>
                    </a:cubicBezTo>
                    <a:cubicBezTo>
                      <a:pt x="901" y="355"/>
                      <a:pt x="902" y="389"/>
                      <a:pt x="904" y="421"/>
                    </a:cubicBezTo>
                    <a:cubicBezTo>
                      <a:pt x="913" y="423"/>
                      <a:pt x="917" y="431"/>
                      <a:pt x="923" y="434"/>
                    </a:cubicBezTo>
                    <a:cubicBezTo>
                      <a:pt x="916" y="441"/>
                      <a:pt x="916" y="455"/>
                      <a:pt x="912" y="461"/>
                    </a:cubicBezTo>
                    <a:cubicBezTo>
                      <a:pt x="919" y="462"/>
                      <a:pt x="926" y="467"/>
                      <a:pt x="934" y="467"/>
                    </a:cubicBezTo>
                    <a:cubicBezTo>
                      <a:pt x="919" y="507"/>
                      <a:pt x="899" y="509"/>
                      <a:pt x="920" y="553"/>
                    </a:cubicBezTo>
                    <a:cubicBezTo>
                      <a:pt x="932" y="577"/>
                      <a:pt x="948" y="598"/>
                      <a:pt x="961" y="620"/>
                    </a:cubicBezTo>
                    <a:cubicBezTo>
                      <a:pt x="964" y="626"/>
                      <a:pt x="964" y="626"/>
                      <a:pt x="964" y="626"/>
                    </a:cubicBezTo>
                    <a:cubicBezTo>
                      <a:pt x="960" y="624"/>
                      <a:pt x="960" y="624"/>
                      <a:pt x="960" y="624"/>
                    </a:cubicBezTo>
                    <a:cubicBezTo>
                      <a:pt x="953" y="621"/>
                      <a:pt x="946" y="618"/>
                      <a:pt x="946" y="618"/>
                    </a:cubicBezTo>
                    <a:cubicBezTo>
                      <a:pt x="907" y="630"/>
                      <a:pt x="907" y="630"/>
                      <a:pt x="907" y="630"/>
                    </a:cubicBezTo>
                    <a:cubicBezTo>
                      <a:pt x="875" y="631"/>
                      <a:pt x="875" y="631"/>
                      <a:pt x="875" y="631"/>
                    </a:cubicBezTo>
                    <a:cubicBezTo>
                      <a:pt x="842" y="634"/>
                      <a:pt x="842" y="634"/>
                      <a:pt x="842" y="634"/>
                    </a:cubicBezTo>
                    <a:cubicBezTo>
                      <a:pt x="820" y="646"/>
                      <a:pt x="820" y="646"/>
                      <a:pt x="820" y="646"/>
                    </a:cubicBezTo>
                    <a:cubicBezTo>
                      <a:pt x="820" y="646"/>
                      <a:pt x="796" y="665"/>
                      <a:pt x="799" y="678"/>
                    </a:cubicBezTo>
                    <a:cubicBezTo>
                      <a:pt x="802" y="691"/>
                      <a:pt x="795" y="695"/>
                      <a:pt x="782" y="710"/>
                    </a:cubicBezTo>
                    <a:cubicBezTo>
                      <a:pt x="768" y="725"/>
                      <a:pt x="756" y="721"/>
                      <a:pt x="766" y="729"/>
                    </a:cubicBezTo>
                    <a:cubicBezTo>
                      <a:pt x="775" y="737"/>
                      <a:pt x="766" y="758"/>
                      <a:pt x="766" y="758"/>
                    </a:cubicBezTo>
                    <a:cubicBezTo>
                      <a:pt x="766" y="758"/>
                      <a:pt x="752" y="769"/>
                      <a:pt x="750" y="793"/>
                    </a:cubicBezTo>
                    <a:cubicBezTo>
                      <a:pt x="747" y="817"/>
                      <a:pt x="746" y="814"/>
                      <a:pt x="760" y="822"/>
                    </a:cubicBezTo>
                    <a:cubicBezTo>
                      <a:pt x="775" y="830"/>
                      <a:pt x="775" y="845"/>
                      <a:pt x="775" y="845"/>
                    </a:cubicBezTo>
                    <a:cubicBezTo>
                      <a:pt x="775" y="845"/>
                      <a:pt x="764" y="851"/>
                      <a:pt x="770" y="861"/>
                    </a:cubicBezTo>
                    <a:cubicBezTo>
                      <a:pt x="775" y="870"/>
                      <a:pt x="791" y="890"/>
                      <a:pt x="775" y="901"/>
                    </a:cubicBezTo>
                    <a:cubicBezTo>
                      <a:pt x="759" y="911"/>
                      <a:pt x="743" y="925"/>
                      <a:pt x="735" y="933"/>
                    </a:cubicBezTo>
                    <a:cubicBezTo>
                      <a:pt x="727" y="941"/>
                      <a:pt x="723" y="946"/>
                      <a:pt x="715" y="959"/>
                    </a:cubicBezTo>
                    <a:cubicBezTo>
                      <a:pt x="707" y="973"/>
                      <a:pt x="695" y="977"/>
                      <a:pt x="695" y="977"/>
                    </a:cubicBezTo>
                    <a:cubicBezTo>
                      <a:pt x="695" y="977"/>
                      <a:pt x="686" y="987"/>
                      <a:pt x="679" y="999"/>
                    </a:cubicBezTo>
                    <a:cubicBezTo>
                      <a:pt x="672" y="1011"/>
                      <a:pt x="672" y="1003"/>
                      <a:pt x="659" y="1018"/>
                    </a:cubicBezTo>
                    <a:cubicBezTo>
                      <a:pt x="646" y="1033"/>
                      <a:pt x="622" y="1021"/>
                      <a:pt x="623" y="1038"/>
                    </a:cubicBezTo>
                    <a:cubicBezTo>
                      <a:pt x="624" y="1055"/>
                      <a:pt x="622" y="1058"/>
                      <a:pt x="606" y="1058"/>
                    </a:cubicBezTo>
                    <a:cubicBezTo>
                      <a:pt x="590" y="1058"/>
                      <a:pt x="586" y="1054"/>
                      <a:pt x="586" y="1054"/>
                    </a:cubicBezTo>
                    <a:cubicBezTo>
                      <a:pt x="586" y="1054"/>
                      <a:pt x="563" y="1071"/>
                      <a:pt x="550" y="1066"/>
                    </a:cubicBezTo>
                    <a:cubicBezTo>
                      <a:pt x="536" y="1061"/>
                      <a:pt x="534" y="1063"/>
                      <a:pt x="534" y="1063"/>
                    </a:cubicBezTo>
                    <a:cubicBezTo>
                      <a:pt x="534" y="1063"/>
                      <a:pt x="540" y="1078"/>
                      <a:pt x="534" y="1094"/>
                    </a:cubicBezTo>
                    <a:cubicBezTo>
                      <a:pt x="527" y="1110"/>
                      <a:pt x="511" y="1106"/>
                      <a:pt x="510" y="1119"/>
                    </a:cubicBezTo>
                    <a:cubicBezTo>
                      <a:pt x="508" y="1133"/>
                      <a:pt x="508" y="1138"/>
                      <a:pt x="494" y="1145"/>
                    </a:cubicBezTo>
                    <a:cubicBezTo>
                      <a:pt x="479" y="1151"/>
                      <a:pt x="464" y="1153"/>
                      <a:pt x="472" y="1162"/>
                    </a:cubicBezTo>
                    <a:cubicBezTo>
                      <a:pt x="480" y="1171"/>
                      <a:pt x="479" y="1175"/>
                      <a:pt x="479" y="1175"/>
                    </a:cubicBezTo>
                    <a:cubicBezTo>
                      <a:pt x="467" y="1190"/>
                      <a:pt x="467" y="1190"/>
                      <a:pt x="467" y="1190"/>
                    </a:cubicBezTo>
                    <a:cubicBezTo>
                      <a:pt x="467" y="1190"/>
                      <a:pt x="476" y="1186"/>
                      <a:pt x="468" y="1205"/>
                    </a:cubicBezTo>
                    <a:cubicBezTo>
                      <a:pt x="460" y="1223"/>
                      <a:pt x="456" y="1219"/>
                      <a:pt x="467" y="1223"/>
                    </a:cubicBezTo>
                    <a:cubicBezTo>
                      <a:pt x="478" y="1227"/>
                      <a:pt x="472" y="1242"/>
                      <a:pt x="472" y="1242"/>
                    </a:cubicBezTo>
                    <a:cubicBezTo>
                      <a:pt x="472" y="1242"/>
                      <a:pt x="431" y="1263"/>
                      <a:pt x="447" y="1282"/>
                    </a:cubicBezTo>
                    <a:cubicBezTo>
                      <a:pt x="463" y="1301"/>
                      <a:pt x="459" y="1291"/>
                      <a:pt x="450" y="1318"/>
                    </a:cubicBezTo>
                    <a:cubicBezTo>
                      <a:pt x="440" y="1345"/>
                      <a:pt x="439" y="1327"/>
                      <a:pt x="444" y="1346"/>
                    </a:cubicBezTo>
                    <a:cubicBezTo>
                      <a:pt x="450" y="1365"/>
                      <a:pt x="447" y="1386"/>
                      <a:pt x="451" y="1406"/>
                    </a:cubicBezTo>
                    <a:cubicBezTo>
                      <a:pt x="455" y="1426"/>
                      <a:pt x="443" y="1447"/>
                      <a:pt x="451" y="1451"/>
                    </a:cubicBezTo>
                    <a:cubicBezTo>
                      <a:pt x="459" y="1455"/>
                      <a:pt x="467" y="1466"/>
                      <a:pt x="467" y="1466"/>
                    </a:cubicBezTo>
                    <a:cubicBezTo>
                      <a:pt x="448" y="1493"/>
                      <a:pt x="448" y="1493"/>
                      <a:pt x="448" y="1493"/>
                    </a:cubicBezTo>
                    <a:cubicBezTo>
                      <a:pt x="448" y="1493"/>
                      <a:pt x="455" y="1487"/>
                      <a:pt x="459" y="1498"/>
                    </a:cubicBezTo>
                    <a:cubicBezTo>
                      <a:pt x="463" y="1509"/>
                      <a:pt x="470" y="1494"/>
                      <a:pt x="470" y="1494"/>
                    </a:cubicBezTo>
                    <a:cubicBezTo>
                      <a:pt x="470" y="1494"/>
                      <a:pt x="480" y="1485"/>
                      <a:pt x="488" y="1489"/>
                    </a:cubicBezTo>
                    <a:cubicBezTo>
                      <a:pt x="496" y="1493"/>
                      <a:pt x="496" y="1489"/>
                      <a:pt x="508" y="1501"/>
                    </a:cubicBezTo>
                    <a:cubicBezTo>
                      <a:pt x="520" y="1513"/>
                      <a:pt x="519" y="1499"/>
                      <a:pt x="534" y="1522"/>
                    </a:cubicBezTo>
                    <a:cubicBezTo>
                      <a:pt x="548" y="1545"/>
                      <a:pt x="542" y="1550"/>
                      <a:pt x="548" y="1562"/>
                    </a:cubicBezTo>
                    <a:cubicBezTo>
                      <a:pt x="555" y="1574"/>
                      <a:pt x="550" y="1578"/>
                      <a:pt x="558" y="1587"/>
                    </a:cubicBezTo>
                    <a:cubicBezTo>
                      <a:pt x="566" y="1597"/>
                      <a:pt x="564" y="1609"/>
                      <a:pt x="564" y="1609"/>
                    </a:cubicBezTo>
                    <a:cubicBezTo>
                      <a:pt x="564" y="1609"/>
                      <a:pt x="542" y="1622"/>
                      <a:pt x="539" y="1631"/>
                    </a:cubicBezTo>
                    <a:cubicBezTo>
                      <a:pt x="536" y="1641"/>
                      <a:pt x="522" y="1650"/>
                      <a:pt x="510" y="1650"/>
                    </a:cubicBezTo>
                    <a:cubicBezTo>
                      <a:pt x="498" y="1650"/>
                      <a:pt x="491" y="1642"/>
                      <a:pt x="480" y="1643"/>
                    </a:cubicBezTo>
                    <a:cubicBezTo>
                      <a:pt x="470" y="1645"/>
                      <a:pt x="456" y="1641"/>
                      <a:pt x="450" y="1634"/>
                    </a:cubicBezTo>
                    <a:cubicBezTo>
                      <a:pt x="443" y="1627"/>
                      <a:pt x="431" y="1639"/>
                      <a:pt x="431" y="1639"/>
                    </a:cubicBezTo>
                    <a:cubicBezTo>
                      <a:pt x="431" y="1639"/>
                      <a:pt x="418" y="1649"/>
                      <a:pt x="403" y="1642"/>
                    </a:cubicBezTo>
                    <a:cubicBezTo>
                      <a:pt x="388" y="1635"/>
                      <a:pt x="378" y="1637"/>
                      <a:pt x="371" y="1638"/>
                    </a:cubicBezTo>
                    <a:cubicBezTo>
                      <a:pt x="364" y="1639"/>
                      <a:pt x="355" y="1637"/>
                      <a:pt x="355" y="1637"/>
                    </a:cubicBezTo>
                    <a:cubicBezTo>
                      <a:pt x="355" y="1637"/>
                      <a:pt x="392" y="1655"/>
                      <a:pt x="404" y="1654"/>
                    </a:cubicBezTo>
                    <a:cubicBezTo>
                      <a:pt x="416" y="1653"/>
                      <a:pt x="420" y="1655"/>
                      <a:pt x="426" y="1655"/>
                    </a:cubicBezTo>
                    <a:cubicBezTo>
                      <a:pt x="431" y="1655"/>
                      <a:pt x="444" y="1654"/>
                      <a:pt x="444" y="1654"/>
                    </a:cubicBezTo>
                    <a:cubicBezTo>
                      <a:pt x="444" y="1654"/>
                      <a:pt x="446" y="1658"/>
                      <a:pt x="455" y="1671"/>
                    </a:cubicBezTo>
                    <a:cubicBezTo>
                      <a:pt x="464" y="1685"/>
                      <a:pt x="462" y="1663"/>
                      <a:pt x="474" y="1671"/>
                    </a:cubicBezTo>
                    <a:cubicBezTo>
                      <a:pt x="486" y="1679"/>
                      <a:pt x="491" y="1675"/>
                      <a:pt x="491" y="1675"/>
                    </a:cubicBezTo>
                    <a:cubicBezTo>
                      <a:pt x="512" y="1671"/>
                      <a:pt x="512" y="1671"/>
                      <a:pt x="512" y="1671"/>
                    </a:cubicBezTo>
                    <a:cubicBezTo>
                      <a:pt x="512" y="1671"/>
                      <a:pt x="518" y="1667"/>
                      <a:pt x="524" y="1679"/>
                    </a:cubicBezTo>
                    <a:cubicBezTo>
                      <a:pt x="531" y="1691"/>
                      <a:pt x="515" y="1714"/>
                      <a:pt x="515" y="1714"/>
                    </a:cubicBezTo>
                    <a:cubicBezTo>
                      <a:pt x="515" y="1714"/>
                      <a:pt x="491" y="1723"/>
                      <a:pt x="484" y="1726"/>
                    </a:cubicBezTo>
                    <a:cubicBezTo>
                      <a:pt x="478" y="1729"/>
                      <a:pt x="456" y="1701"/>
                      <a:pt x="462" y="1715"/>
                    </a:cubicBezTo>
                    <a:cubicBezTo>
                      <a:pt x="467" y="1730"/>
                      <a:pt x="464" y="1746"/>
                      <a:pt x="454" y="1745"/>
                    </a:cubicBezTo>
                    <a:cubicBezTo>
                      <a:pt x="443" y="1743"/>
                      <a:pt x="443" y="1743"/>
                      <a:pt x="443" y="1743"/>
                    </a:cubicBezTo>
                    <a:cubicBezTo>
                      <a:pt x="443" y="1743"/>
                      <a:pt x="420" y="1749"/>
                      <a:pt x="412" y="1758"/>
                    </a:cubicBezTo>
                    <a:cubicBezTo>
                      <a:pt x="404" y="1767"/>
                      <a:pt x="399" y="1767"/>
                      <a:pt x="392" y="1763"/>
                    </a:cubicBezTo>
                    <a:cubicBezTo>
                      <a:pt x="386" y="1759"/>
                      <a:pt x="370" y="1766"/>
                      <a:pt x="383" y="1769"/>
                    </a:cubicBezTo>
                    <a:cubicBezTo>
                      <a:pt x="396" y="1771"/>
                      <a:pt x="408" y="1766"/>
                      <a:pt x="416" y="1774"/>
                    </a:cubicBezTo>
                    <a:cubicBezTo>
                      <a:pt x="424" y="1782"/>
                      <a:pt x="415" y="1794"/>
                      <a:pt x="415" y="1794"/>
                    </a:cubicBezTo>
                    <a:cubicBezTo>
                      <a:pt x="415" y="1794"/>
                      <a:pt x="402" y="1799"/>
                      <a:pt x="398" y="1799"/>
                    </a:cubicBezTo>
                    <a:cubicBezTo>
                      <a:pt x="394" y="1799"/>
                      <a:pt x="379" y="1783"/>
                      <a:pt x="380" y="1799"/>
                    </a:cubicBezTo>
                    <a:cubicBezTo>
                      <a:pt x="382" y="1815"/>
                      <a:pt x="391" y="1810"/>
                      <a:pt x="398" y="1837"/>
                    </a:cubicBezTo>
                    <a:cubicBezTo>
                      <a:pt x="404" y="1863"/>
                      <a:pt x="395" y="1882"/>
                      <a:pt x="400" y="1885"/>
                    </a:cubicBezTo>
                    <a:cubicBezTo>
                      <a:pt x="406" y="1887"/>
                      <a:pt x="402" y="1883"/>
                      <a:pt x="408" y="1897"/>
                    </a:cubicBezTo>
                    <a:cubicBezTo>
                      <a:pt x="415" y="1910"/>
                      <a:pt x="411" y="1871"/>
                      <a:pt x="402" y="1929"/>
                    </a:cubicBezTo>
                    <a:cubicBezTo>
                      <a:pt x="392" y="1986"/>
                      <a:pt x="380" y="1994"/>
                      <a:pt x="378" y="2027"/>
                    </a:cubicBezTo>
                    <a:cubicBezTo>
                      <a:pt x="375" y="2061"/>
                      <a:pt x="371" y="2075"/>
                      <a:pt x="356" y="2095"/>
                    </a:cubicBezTo>
                    <a:cubicBezTo>
                      <a:pt x="342" y="2115"/>
                      <a:pt x="338" y="2106"/>
                      <a:pt x="323" y="2107"/>
                    </a:cubicBezTo>
                    <a:cubicBezTo>
                      <a:pt x="308" y="2109"/>
                      <a:pt x="306" y="2118"/>
                      <a:pt x="294" y="2110"/>
                    </a:cubicBezTo>
                    <a:cubicBezTo>
                      <a:pt x="282" y="2102"/>
                      <a:pt x="284" y="2077"/>
                      <a:pt x="272" y="2097"/>
                    </a:cubicBezTo>
                    <a:cubicBezTo>
                      <a:pt x="260" y="2117"/>
                      <a:pt x="248" y="2129"/>
                      <a:pt x="248" y="2129"/>
                    </a:cubicBezTo>
                    <a:cubicBezTo>
                      <a:pt x="248" y="2129"/>
                      <a:pt x="218" y="2147"/>
                      <a:pt x="228" y="2167"/>
                    </a:cubicBezTo>
                    <a:cubicBezTo>
                      <a:pt x="239" y="2187"/>
                      <a:pt x="250" y="2207"/>
                      <a:pt x="220" y="2206"/>
                    </a:cubicBezTo>
                    <a:cubicBezTo>
                      <a:pt x="191" y="2205"/>
                      <a:pt x="191" y="2187"/>
                      <a:pt x="176" y="2207"/>
                    </a:cubicBezTo>
                    <a:cubicBezTo>
                      <a:pt x="162" y="2227"/>
                      <a:pt x="156" y="2242"/>
                      <a:pt x="142" y="2226"/>
                    </a:cubicBezTo>
                    <a:cubicBezTo>
                      <a:pt x="127" y="2210"/>
                      <a:pt x="119" y="2215"/>
                      <a:pt x="120" y="2207"/>
                    </a:cubicBezTo>
                    <a:cubicBezTo>
                      <a:pt x="122" y="2199"/>
                      <a:pt x="134" y="2171"/>
                      <a:pt x="131" y="2158"/>
                    </a:cubicBezTo>
                    <a:cubicBezTo>
                      <a:pt x="128" y="2145"/>
                      <a:pt x="120" y="2131"/>
                      <a:pt x="116" y="2126"/>
                    </a:cubicBezTo>
                    <a:cubicBezTo>
                      <a:pt x="112" y="2121"/>
                      <a:pt x="79" y="2122"/>
                      <a:pt x="103" y="2111"/>
                    </a:cubicBezTo>
                    <a:cubicBezTo>
                      <a:pt x="127" y="2101"/>
                      <a:pt x="132" y="2107"/>
                      <a:pt x="130" y="2093"/>
                    </a:cubicBezTo>
                    <a:cubicBezTo>
                      <a:pt x="127" y="2078"/>
                      <a:pt x="114" y="2083"/>
                      <a:pt x="123" y="2069"/>
                    </a:cubicBezTo>
                    <a:cubicBezTo>
                      <a:pt x="132" y="2054"/>
                      <a:pt x="144" y="2055"/>
                      <a:pt x="130" y="2043"/>
                    </a:cubicBezTo>
                    <a:cubicBezTo>
                      <a:pt x="115" y="2031"/>
                      <a:pt x="71" y="2007"/>
                      <a:pt x="72" y="1981"/>
                    </a:cubicBezTo>
                    <a:cubicBezTo>
                      <a:pt x="74" y="1954"/>
                      <a:pt x="72" y="1950"/>
                      <a:pt x="62" y="1934"/>
                    </a:cubicBezTo>
                    <a:cubicBezTo>
                      <a:pt x="51" y="1918"/>
                      <a:pt x="40" y="1901"/>
                      <a:pt x="51" y="1895"/>
                    </a:cubicBezTo>
                    <a:cubicBezTo>
                      <a:pt x="62" y="1890"/>
                      <a:pt x="79" y="1899"/>
                      <a:pt x="62" y="1885"/>
                    </a:cubicBezTo>
                    <a:cubicBezTo>
                      <a:pt x="44" y="1870"/>
                      <a:pt x="24" y="1887"/>
                      <a:pt x="27" y="1854"/>
                    </a:cubicBezTo>
                    <a:cubicBezTo>
                      <a:pt x="30" y="1821"/>
                      <a:pt x="55" y="1815"/>
                      <a:pt x="42" y="1807"/>
                    </a:cubicBezTo>
                    <a:cubicBezTo>
                      <a:pt x="28" y="1799"/>
                      <a:pt x="10" y="1785"/>
                      <a:pt x="10" y="1785"/>
                    </a:cubicBezTo>
                    <a:cubicBezTo>
                      <a:pt x="10" y="1785"/>
                      <a:pt x="10" y="1753"/>
                      <a:pt x="7" y="1743"/>
                    </a:cubicBezTo>
                    <a:cubicBezTo>
                      <a:pt x="5" y="1737"/>
                      <a:pt x="3" y="1722"/>
                      <a:pt x="0" y="1713"/>
                    </a:cubicBezTo>
                  </a:path>
                </a:pathLst>
              </a:custGeom>
              <a:grpFill/>
              <a:ln w="4763" cap="flat">
                <a:solidFill>
                  <a:schemeClr val="bg1"/>
                </a:solidFill>
                <a:prstDash val="solid"/>
                <a:miter lim="800000"/>
                <a:headEnd/>
                <a:tailEnd/>
              </a:ln>
            </p:spPr>
            <p:txBody>
              <a:bodyPr/>
              <a:lstStyle/>
              <a:p>
                <a:endParaRPr lang="fr-FR"/>
              </a:p>
            </p:txBody>
          </p:sp>
          <p:sp>
            <p:nvSpPr>
              <p:cNvPr id="129" name="Freeform 259">
                <a:extLst>
                  <a:ext uri="{FF2B5EF4-FFF2-40B4-BE49-F238E27FC236}">
                    <a16:creationId xmlns:a16="http://schemas.microsoft.com/office/drawing/2014/main" id="{BA259688-712F-5635-50EA-4E11F22F22FE}"/>
                  </a:ext>
                </a:extLst>
              </p:cNvPr>
              <p:cNvSpPr>
                <a:spLocks/>
              </p:cNvSpPr>
              <p:nvPr/>
            </p:nvSpPr>
            <p:spPr bwMode="auto">
              <a:xfrm>
                <a:off x="2586004" y="1790700"/>
                <a:ext cx="850900" cy="1898650"/>
              </a:xfrm>
              <a:custGeom>
                <a:avLst/>
                <a:gdLst>
                  <a:gd name="T0" fmla="*/ 11 w 804"/>
                  <a:gd name="T1" fmla="*/ 219 h 1792"/>
                  <a:gd name="T2" fmla="*/ 115 w 804"/>
                  <a:gd name="T3" fmla="*/ 279 h 1792"/>
                  <a:gd name="T4" fmla="*/ 255 w 804"/>
                  <a:gd name="T5" fmla="*/ 272 h 1792"/>
                  <a:gd name="T6" fmla="*/ 319 w 804"/>
                  <a:gd name="T7" fmla="*/ 264 h 1792"/>
                  <a:gd name="T8" fmla="*/ 351 w 804"/>
                  <a:gd name="T9" fmla="*/ 192 h 1792"/>
                  <a:gd name="T10" fmla="*/ 370 w 804"/>
                  <a:gd name="T11" fmla="*/ 112 h 1792"/>
                  <a:gd name="T12" fmla="*/ 436 w 804"/>
                  <a:gd name="T13" fmla="*/ 21 h 1792"/>
                  <a:gd name="T14" fmla="*/ 586 w 804"/>
                  <a:gd name="T15" fmla="*/ 45 h 1792"/>
                  <a:gd name="T16" fmla="*/ 586 w 804"/>
                  <a:gd name="T17" fmla="*/ 191 h 1792"/>
                  <a:gd name="T18" fmla="*/ 584 w 804"/>
                  <a:gd name="T19" fmla="*/ 199 h 1792"/>
                  <a:gd name="T20" fmla="*/ 536 w 804"/>
                  <a:gd name="T21" fmla="*/ 323 h 1792"/>
                  <a:gd name="T22" fmla="*/ 646 w 804"/>
                  <a:gd name="T23" fmla="*/ 507 h 1792"/>
                  <a:gd name="T24" fmla="*/ 679 w 804"/>
                  <a:gd name="T25" fmla="*/ 788 h 1792"/>
                  <a:gd name="T26" fmla="*/ 666 w 804"/>
                  <a:gd name="T27" fmla="*/ 884 h 1792"/>
                  <a:gd name="T28" fmla="*/ 652 w 804"/>
                  <a:gd name="T29" fmla="*/ 1011 h 1792"/>
                  <a:gd name="T30" fmla="*/ 675 w 804"/>
                  <a:gd name="T31" fmla="*/ 1075 h 1792"/>
                  <a:gd name="T32" fmla="*/ 715 w 804"/>
                  <a:gd name="T33" fmla="*/ 1116 h 1792"/>
                  <a:gd name="T34" fmla="*/ 675 w 804"/>
                  <a:gd name="T35" fmla="*/ 1184 h 1792"/>
                  <a:gd name="T36" fmla="*/ 788 w 804"/>
                  <a:gd name="T37" fmla="*/ 1295 h 1792"/>
                  <a:gd name="T38" fmla="*/ 668 w 804"/>
                  <a:gd name="T39" fmla="*/ 1501 h 1792"/>
                  <a:gd name="T40" fmla="*/ 520 w 804"/>
                  <a:gd name="T41" fmla="*/ 1666 h 1792"/>
                  <a:gd name="T42" fmla="*/ 507 w 804"/>
                  <a:gd name="T43" fmla="*/ 1678 h 1792"/>
                  <a:gd name="T44" fmla="*/ 451 w 804"/>
                  <a:gd name="T45" fmla="*/ 1676 h 1792"/>
                  <a:gd name="T46" fmla="*/ 399 w 804"/>
                  <a:gd name="T47" fmla="*/ 1697 h 1792"/>
                  <a:gd name="T48" fmla="*/ 332 w 804"/>
                  <a:gd name="T49" fmla="*/ 1729 h 1792"/>
                  <a:gd name="T50" fmla="*/ 288 w 804"/>
                  <a:gd name="T51" fmla="*/ 1732 h 1792"/>
                  <a:gd name="T52" fmla="*/ 240 w 804"/>
                  <a:gd name="T53" fmla="*/ 1759 h 1792"/>
                  <a:gd name="T54" fmla="*/ 211 w 804"/>
                  <a:gd name="T55" fmla="*/ 1762 h 1792"/>
                  <a:gd name="T56" fmla="*/ 173 w 804"/>
                  <a:gd name="T57" fmla="*/ 1781 h 1792"/>
                  <a:gd name="T58" fmla="*/ 147 w 804"/>
                  <a:gd name="T59" fmla="*/ 1757 h 1792"/>
                  <a:gd name="T60" fmla="*/ 166 w 804"/>
                  <a:gd name="T61" fmla="*/ 1721 h 1792"/>
                  <a:gd name="T62" fmla="*/ 174 w 804"/>
                  <a:gd name="T63" fmla="*/ 1694 h 1792"/>
                  <a:gd name="T64" fmla="*/ 133 w 804"/>
                  <a:gd name="T65" fmla="*/ 1700 h 1792"/>
                  <a:gd name="T66" fmla="*/ 97 w 804"/>
                  <a:gd name="T67" fmla="*/ 1681 h 1792"/>
                  <a:gd name="T68" fmla="*/ 68 w 804"/>
                  <a:gd name="T69" fmla="*/ 1665 h 1792"/>
                  <a:gd name="T70" fmla="*/ 44 w 804"/>
                  <a:gd name="T71" fmla="*/ 1646 h 1792"/>
                  <a:gd name="T72" fmla="*/ 54 w 804"/>
                  <a:gd name="T73" fmla="*/ 1618 h 1792"/>
                  <a:gd name="T74" fmla="*/ 50 w 804"/>
                  <a:gd name="T75" fmla="*/ 1584 h 1792"/>
                  <a:gd name="T76" fmla="*/ 50 w 804"/>
                  <a:gd name="T77" fmla="*/ 1559 h 1792"/>
                  <a:gd name="T78" fmla="*/ 61 w 804"/>
                  <a:gd name="T79" fmla="*/ 1518 h 1792"/>
                  <a:gd name="T80" fmla="*/ 56 w 804"/>
                  <a:gd name="T81" fmla="*/ 1483 h 1792"/>
                  <a:gd name="T82" fmla="*/ 50 w 804"/>
                  <a:gd name="T83" fmla="*/ 1456 h 1792"/>
                  <a:gd name="T84" fmla="*/ 50 w 804"/>
                  <a:gd name="T85" fmla="*/ 1404 h 1792"/>
                  <a:gd name="T86" fmla="*/ 30 w 804"/>
                  <a:gd name="T87" fmla="*/ 1352 h 1792"/>
                  <a:gd name="T88" fmla="*/ 45 w 804"/>
                  <a:gd name="T89" fmla="*/ 1306 h 1792"/>
                  <a:gd name="T90" fmla="*/ 90 w 804"/>
                  <a:gd name="T91" fmla="*/ 1249 h 1792"/>
                  <a:gd name="T92" fmla="*/ 139 w 804"/>
                  <a:gd name="T93" fmla="*/ 1211 h 1792"/>
                  <a:gd name="T94" fmla="*/ 166 w 804"/>
                  <a:gd name="T95" fmla="*/ 1160 h 1792"/>
                  <a:gd name="T96" fmla="*/ 240 w 804"/>
                  <a:gd name="T97" fmla="*/ 1089 h 1792"/>
                  <a:gd name="T98" fmla="*/ 262 w 804"/>
                  <a:gd name="T99" fmla="*/ 1032 h 1792"/>
                  <a:gd name="T100" fmla="*/ 295 w 804"/>
                  <a:gd name="T101" fmla="*/ 992 h 1792"/>
                  <a:gd name="T102" fmla="*/ 322 w 804"/>
                  <a:gd name="T103" fmla="*/ 973 h 1792"/>
                  <a:gd name="T104" fmla="*/ 334 w 804"/>
                  <a:gd name="T105" fmla="*/ 945 h 1792"/>
                  <a:gd name="T106" fmla="*/ 335 w 804"/>
                  <a:gd name="T107" fmla="*/ 869 h 1792"/>
                  <a:gd name="T108" fmla="*/ 299 w 804"/>
                  <a:gd name="T109" fmla="*/ 820 h 1792"/>
                  <a:gd name="T110" fmla="*/ 274 w 804"/>
                  <a:gd name="T111" fmla="*/ 815 h 1792"/>
                  <a:gd name="T112" fmla="*/ 220 w 804"/>
                  <a:gd name="T113" fmla="*/ 739 h 1792"/>
                  <a:gd name="T114" fmla="*/ 212 w 804"/>
                  <a:gd name="T115" fmla="*/ 647 h 1792"/>
                  <a:gd name="T116" fmla="*/ 204 w 804"/>
                  <a:gd name="T117" fmla="*/ 607 h 1792"/>
                  <a:gd name="T118" fmla="*/ 214 w 804"/>
                  <a:gd name="T119" fmla="*/ 409 h 1792"/>
                  <a:gd name="T120" fmla="*/ 135 w 804"/>
                  <a:gd name="T121" fmla="*/ 331 h 1792"/>
                  <a:gd name="T122" fmla="*/ 110 w 804"/>
                  <a:gd name="T123" fmla="*/ 305 h 1792"/>
                  <a:gd name="T124" fmla="*/ 3 w 804"/>
                  <a:gd name="T125" fmla="*/ 22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1792">
                    <a:moveTo>
                      <a:pt x="0" y="202"/>
                    </a:moveTo>
                    <a:cubicBezTo>
                      <a:pt x="4" y="206"/>
                      <a:pt x="8" y="211"/>
                      <a:pt x="11" y="219"/>
                    </a:cubicBezTo>
                    <a:cubicBezTo>
                      <a:pt x="18" y="203"/>
                      <a:pt x="13" y="185"/>
                      <a:pt x="20" y="169"/>
                    </a:cubicBezTo>
                    <a:cubicBezTo>
                      <a:pt x="75" y="177"/>
                      <a:pt x="76" y="255"/>
                      <a:pt x="115" y="279"/>
                    </a:cubicBezTo>
                    <a:cubicBezTo>
                      <a:pt x="152" y="302"/>
                      <a:pt x="215" y="253"/>
                      <a:pt x="224" y="287"/>
                    </a:cubicBezTo>
                    <a:cubicBezTo>
                      <a:pt x="236" y="285"/>
                      <a:pt x="247" y="282"/>
                      <a:pt x="255" y="272"/>
                    </a:cubicBezTo>
                    <a:cubicBezTo>
                      <a:pt x="269" y="286"/>
                      <a:pt x="279" y="309"/>
                      <a:pt x="294" y="323"/>
                    </a:cubicBezTo>
                    <a:cubicBezTo>
                      <a:pt x="300" y="306"/>
                      <a:pt x="308" y="281"/>
                      <a:pt x="319" y="264"/>
                    </a:cubicBezTo>
                    <a:cubicBezTo>
                      <a:pt x="326" y="254"/>
                      <a:pt x="353" y="235"/>
                      <a:pt x="354" y="231"/>
                    </a:cubicBezTo>
                    <a:cubicBezTo>
                      <a:pt x="362" y="214"/>
                      <a:pt x="348" y="206"/>
                      <a:pt x="351" y="192"/>
                    </a:cubicBezTo>
                    <a:cubicBezTo>
                      <a:pt x="355" y="174"/>
                      <a:pt x="371" y="160"/>
                      <a:pt x="383" y="148"/>
                    </a:cubicBezTo>
                    <a:cubicBezTo>
                      <a:pt x="380" y="138"/>
                      <a:pt x="371" y="122"/>
                      <a:pt x="370" y="112"/>
                    </a:cubicBezTo>
                    <a:cubicBezTo>
                      <a:pt x="368" y="88"/>
                      <a:pt x="372" y="95"/>
                      <a:pt x="380" y="72"/>
                    </a:cubicBezTo>
                    <a:cubicBezTo>
                      <a:pt x="393" y="36"/>
                      <a:pt x="402" y="28"/>
                      <a:pt x="436" y="21"/>
                    </a:cubicBezTo>
                    <a:cubicBezTo>
                      <a:pt x="461" y="15"/>
                      <a:pt x="479" y="0"/>
                      <a:pt x="502" y="12"/>
                    </a:cubicBezTo>
                    <a:cubicBezTo>
                      <a:pt x="538" y="30"/>
                      <a:pt x="534" y="59"/>
                      <a:pt x="586" y="45"/>
                    </a:cubicBezTo>
                    <a:cubicBezTo>
                      <a:pt x="607" y="78"/>
                      <a:pt x="606" y="84"/>
                      <a:pt x="596" y="119"/>
                    </a:cubicBezTo>
                    <a:cubicBezTo>
                      <a:pt x="589" y="145"/>
                      <a:pt x="577" y="164"/>
                      <a:pt x="586" y="191"/>
                    </a:cubicBezTo>
                    <a:cubicBezTo>
                      <a:pt x="587" y="196"/>
                      <a:pt x="587" y="196"/>
                      <a:pt x="587" y="196"/>
                    </a:cubicBezTo>
                    <a:cubicBezTo>
                      <a:pt x="584" y="199"/>
                      <a:pt x="584" y="199"/>
                      <a:pt x="584" y="199"/>
                    </a:cubicBezTo>
                    <a:cubicBezTo>
                      <a:pt x="570" y="209"/>
                      <a:pt x="559" y="217"/>
                      <a:pt x="548" y="232"/>
                    </a:cubicBezTo>
                    <a:cubicBezTo>
                      <a:pt x="525" y="263"/>
                      <a:pt x="534" y="284"/>
                      <a:pt x="536" y="323"/>
                    </a:cubicBezTo>
                    <a:cubicBezTo>
                      <a:pt x="572" y="343"/>
                      <a:pt x="639" y="407"/>
                      <a:pt x="660" y="444"/>
                    </a:cubicBezTo>
                    <a:cubicBezTo>
                      <a:pt x="676" y="472"/>
                      <a:pt x="665" y="476"/>
                      <a:pt x="646" y="507"/>
                    </a:cubicBezTo>
                    <a:cubicBezTo>
                      <a:pt x="634" y="528"/>
                      <a:pt x="621" y="543"/>
                      <a:pt x="626" y="567"/>
                    </a:cubicBezTo>
                    <a:cubicBezTo>
                      <a:pt x="544" y="601"/>
                      <a:pt x="661" y="740"/>
                      <a:pt x="679" y="788"/>
                    </a:cubicBezTo>
                    <a:cubicBezTo>
                      <a:pt x="692" y="823"/>
                      <a:pt x="683" y="806"/>
                      <a:pt x="672" y="840"/>
                    </a:cubicBezTo>
                    <a:cubicBezTo>
                      <a:pt x="665" y="859"/>
                      <a:pt x="673" y="866"/>
                      <a:pt x="666" y="884"/>
                    </a:cubicBezTo>
                    <a:cubicBezTo>
                      <a:pt x="657" y="909"/>
                      <a:pt x="648" y="909"/>
                      <a:pt x="646" y="935"/>
                    </a:cubicBezTo>
                    <a:cubicBezTo>
                      <a:pt x="644" y="959"/>
                      <a:pt x="651" y="987"/>
                      <a:pt x="652" y="1011"/>
                    </a:cubicBezTo>
                    <a:cubicBezTo>
                      <a:pt x="663" y="1018"/>
                      <a:pt x="677" y="1021"/>
                      <a:pt x="690" y="1017"/>
                    </a:cubicBezTo>
                    <a:cubicBezTo>
                      <a:pt x="698" y="1044"/>
                      <a:pt x="693" y="1057"/>
                      <a:pt x="675" y="1075"/>
                    </a:cubicBezTo>
                    <a:cubicBezTo>
                      <a:pt x="686" y="1076"/>
                      <a:pt x="692" y="1083"/>
                      <a:pt x="702" y="1084"/>
                    </a:cubicBezTo>
                    <a:cubicBezTo>
                      <a:pt x="703" y="1100"/>
                      <a:pt x="705" y="1105"/>
                      <a:pt x="715" y="1116"/>
                    </a:cubicBezTo>
                    <a:cubicBezTo>
                      <a:pt x="696" y="1127"/>
                      <a:pt x="686" y="1145"/>
                      <a:pt x="703" y="1163"/>
                    </a:cubicBezTo>
                    <a:cubicBezTo>
                      <a:pt x="691" y="1167"/>
                      <a:pt x="685" y="1176"/>
                      <a:pt x="675" y="1184"/>
                    </a:cubicBezTo>
                    <a:cubicBezTo>
                      <a:pt x="686" y="1198"/>
                      <a:pt x="710" y="1201"/>
                      <a:pt x="712" y="1223"/>
                    </a:cubicBezTo>
                    <a:cubicBezTo>
                      <a:pt x="745" y="1242"/>
                      <a:pt x="774" y="1257"/>
                      <a:pt x="788" y="1295"/>
                    </a:cubicBezTo>
                    <a:cubicBezTo>
                      <a:pt x="804" y="1338"/>
                      <a:pt x="774" y="1376"/>
                      <a:pt x="747" y="1412"/>
                    </a:cubicBezTo>
                    <a:cubicBezTo>
                      <a:pt x="726" y="1441"/>
                      <a:pt x="697" y="1477"/>
                      <a:pt x="668" y="1501"/>
                    </a:cubicBezTo>
                    <a:cubicBezTo>
                      <a:pt x="647" y="1519"/>
                      <a:pt x="585" y="1534"/>
                      <a:pt x="611" y="1571"/>
                    </a:cubicBezTo>
                    <a:cubicBezTo>
                      <a:pt x="575" y="1584"/>
                      <a:pt x="528" y="1629"/>
                      <a:pt x="520" y="1666"/>
                    </a:cubicBezTo>
                    <a:cubicBezTo>
                      <a:pt x="517" y="1668"/>
                      <a:pt x="517" y="1668"/>
                      <a:pt x="517" y="1668"/>
                    </a:cubicBezTo>
                    <a:cubicBezTo>
                      <a:pt x="512" y="1672"/>
                      <a:pt x="511" y="1675"/>
                      <a:pt x="507" y="1678"/>
                    </a:cubicBezTo>
                    <a:cubicBezTo>
                      <a:pt x="500" y="1682"/>
                      <a:pt x="499" y="1684"/>
                      <a:pt x="484" y="1679"/>
                    </a:cubicBezTo>
                    <a:cubicBezTo>
                      <a:pt x="469" y="1673"/>
                      <a:pt x="466" y="1664"/>
                      <a:pt x="451" y="1676"/>
                    </a:cubicBezTo>
                    <a:cubicBezTo>
                      <a:pt x="436" y="1689"/>
                      <a:pt x="429" y="1683"/>
                      <a:pt x="418" y="1687"/>
                    </a:cubicBezTo>
                    <a:cubicBezTo>
                      <a:pt x="408" y="1691"/>
                      <a:pt x="427" y="1690"/>
                      <a:pt x="399" y="1697"/>
                    </a:cubicBezTo>
                    <a:cubicBezTo>
                      <a:pt x="371" y="1703"/>
                      <a:pt x="365" y="1701"/>
                      <a:pt x="360" y="1711"/>
                    </a:cubicBezTo>
                    <a:cubicBezTo>
                      <a:pt x="354" y="1720"/>
                      <a:pt x="349" y="1727"/>
                      <a:pt x="332" y="1729"/>
                    </a:cubicBezTo>
                    <a:cubicBezTo>
                      <a:pt x="315" y="1731"/>
                      <a:pt x="313" y="1718"/>
                      <a:pt x="306" y="1727"/>
                    </a:cubicBezTo>
                    <a:cubicBezTo>
                      <a:pt x="300" y="1735"/>
                      <a:pt x="293" y="1721"/>
                      <a:pt x="288" y="1732"/>
                    </a:cubicBezTo>
                    <a:cubicBezTo>
                      <a:pt x="284" y="1743"/>
                      <a:pt x="284" y="1739"/>
                      <a:pt x="273" y="1748"/>
                    </a:cubicBezTo>
                    <a:cubicBezTo>
                      <a:pt x="263" y="1756"/>
                      <a:pt x="245" y="1763"/>
                      <a:pt x="240" y="1759"/>
                    </a:cubicBezTo>
                    <a:cubicBezTo>
                      <a:pt x="236" y="1754"/>
                      <a:pt x="234" y="1734"/>
                      <a:pt x="228" y="1747"/>
                    </a:cubicBezTo>
                    <a:cubicBezTo>
                      <a:pt x="221" y="1760"/>
                      <a:pt x="219" y="1768"/>
                      <a:pt x="211" y="1762"/>
                    </a:cubicBezTo>
                    <a:cubicBezTo>
                      <a:pt x="202" y="1755"/>
                      <a:pt x="197" y="1757"/>
                      <a:pt x="197" y="1757"/>
                    </a:cubicBezTo>
                    <a:cubicBezTo>
                      <a:pt x="197" y="1757"/>
                      <a:pt x="186" y="1792"/>
                      <a:pt x="173" y="1781"/>
                    </a:cubicBezTo>
                    <a:cubicBezTo>
                      <a:pt x="160" y="1770"/>
                      <a:pt x="188" y="1761"/>
                      <a:pt x="175" y="1759"/>
                    </a:cubicBezTo>
                    <a:cubicBezTo>
                      <a:pt x="163" y="1756"/>
                      <a:pt x="147" y="1766"/>
                      <a:pt x="147" y="1757"/>
                    </a:cubicBezTo>
                    <a:cubicBezTo>
                      <a:pt x="147" y="1749"/>
                      <a:pt x="141" y="1736"/>
                      <a:pt x="152" y="1733"/>
                    </a:cubicBezTo>
                    <a:cubicBezTo>
                      <a:pt x="163" y="1730"/>
                      <a:pt x="158" y="1729"/>
                      <a:pt x="166" y="1721"/>
                    </a:cubicBezTo>
                    <a:cubicBezTo>
                      <a:pt x="173" y="1714"/>
                      <a:pt x="170" y="1712"/>
                      <a:pt x="173" y="1706"/>
                    </a:cubicBezTo>
                    <a:cubicBezTo>
                      <a:pt x="176" y="1701"/>
                      <a:pt x="174" y="1694"/>
                      <a:pt x="174" y="1694"/>
                    </a:cubicBezTo>
                    <a:cubicBezTo>
                      <a:pt x="156" y="1707"/>
                      <a:pt x="156" y="1707"/>
                      <a:pt x="156" y="1707"/>
                    </a:cubicBezTo>
                    <a:cubicBezTo>
                      <a:pt x="156" y="1707"/>
                      <a:pt x="136" y="1710"/>
                      <a:pt x="133" y="1700"/>
                    </a:cubicBezTo>
                    <a:cubicBezTo>
                      <a:pt x="130" y="1690"/>
                      <a:pt x="131" y="1682"/>
                      <a:pt x="122" y="1683"/>
                    </a:cubicBezTo>
                    <a:cubicBezTo>
                      <a:pt x="114" y="1684"/>
                      <a:pt x="103" y="1686"/>
                      <a:pt x="97" y="1681"/>
                    </a:cubicBezTo>
                    <a:cubicBezTo>
                      <a:pt x="90" y="1675"/>
                      <a:pt x="101" y="1666"/>
                      <a:pt x="88" y="1667"/>
                    </a:cubicBezTo>
                    <a:cubicBezTo>
                      <a:pt x="75" y="1668"/>
                      <a:pt x="74" y="1659"/>
                      <a:pt x="68" y="1665"/>
                    </a:cubicBezTo>
                    <a:cubicBezTo>
                      <a:pt x="61" y="1670"/>
                      <a:pt x="55" y="1671"/>
                      <a:pt x="51" y="1665"/>
                    </a:cubicBezTo>
                    <a:cubicBezTo>
                      <a:pt x="46" y="1658"/>
                      <a:pt x="39" y="1652"/>
                      <a:pt x="44" y="1646"/>
                    </a:cubicBezTo>
                    <a:cubicBezTo>
                      <a:pt x="50" y="1639"/>
                      <a:pt x="53" y="1632"/>
                      <a:pt x="53" y="1632"/>
                    </a:cubicBezTo>
                    <a:cubicBezTo>
                      <a:pt x="54" y="1618"/>
                      <a:pt x="54" y="1618"/>
                      <a:pt x="54" y="1618"/>
                    </a:cubicBezTo>
                    <a:cubicBezTo>
                      <a:pt x="45" y="1597"/>
                      <a:pt x="45" y="1597"/>
                      <a:pt x="45" y="1597"/>
                    </a:cubicBezTo>
                    <a:cubicBezTo>
                      <a:pt x="50" y="1584"/>
                      <a:pt x="50" y="1584"/>
                      <a:pt x="50" y="1584"/>
                    </a:cubicBezTo>
                    <a:cubicBezTo>
                      <a:pt x="60" y="1572"/>
                      <a:pt x="60" y="1572"/>
                      <a:pt x="60" y="1572"/>
                    </a:cubicBezTo>
                    <a:cubicBezTo>
                      <a:pt x="60" y="1572"/>
                      <a:pt x="51" y="1564"/>
                      <a:pt x="50" y="1559"/>
                    </a:cubicBezTo>
                    <a:cubicBezTo>
                      <a:pt x="49" y="1555"/>
                      <a:pt x="62" y="1536"/>
                      <a:pt x="60" y="1529"/>
                    </a:cubicBezTo>
                    <a:cubicBezTo>
                      <a:pt x="60" y="1529"/>
                      <a:pt x="57" y="1517"/>
                      <a:pt x="61" y="1518"/>
                    </a:cubicBezTo>
                    <a:cubicBezTo>
                      <a:pt x="66" y="1518"/>
                      <a:pt x="71" y="1508"/>
                      <a:pt x="66" y="1501"/>
                    </a:cubicBezTo>
                    <a:cubicBezTo>
                      <a:pt x="61" y="1493"/>
                      <a:pt x="54" y="1490"/>
                      <a:pt x="56" y="1483"/>
                    </a:cubicBezTo>
                    <a:cubicBezTo>
                      <a:pt x="58" y="1476"/>
                      <a:pt x="60" y="1471"/>
                      <a:pt x="59" y="1466"/>
                    </a:cubicBezTo>
                    <a:cubicBezTo>
                      <a:pt x="58" y="1462"/>
                      <a:pt x="61" y="1468"/>
                      <a:pt x="50" y="1456"/>
                    </a:cubicBezTo>
                    <a:cubicBezTo>
                      <a:pt x="40" y="1443"/>
                      <a:pt x="34" y="1430"/>
                      <a:pt x="41" y="1423"/>
                    </a:cubicBezTo>
                    <a:cubicBezTo>
                      <a:pt x="48" y="1415"/>
                      <a:pt x="54" y="1409"/>
                      <a:pt x="50" y="1404"/>
                    </a:cubicBezTo>
                    <a:cubicBezTo>
                      <a:pt x="45" y="1399"/>
                      <a:pt x="38" y="1402"/>
                      <a:pt x="35" y="1387"/>
                    </a:cubicBezTo>
                    <a:cubicBezTo>
                      <a:pt x="32" y="1372"/>
                      <a:pt x="30" y="1360"/>
                      <a:pt x="30" y="1352"/>
                    </a:cubicBezTo>
                    <a:cubicBezTo>
                      <a:pt x="29" y="1344"/>
                      <a:pt x="30" y="1329"/>
                      <a:pt x="32" y="1324"/>
                    </a:cubicBezTo>
                    <a:cubicBezTo>
                      <a:pt x="34" y="1320"/>
                      <a:pt x="45" y="1306"/>
                      <a:pt x="45" y="1306"/>
                    </a:cubicBezTo>
                    <a:cubicBezTo>
                      <a:pt x="45" y="1306"/>
                      <a:pt x="71" y="1292"/>
                      <a:pt x="67" y="1283"/>
                    </a:cubicBezTo>
                    <a:cubicBezTo>
                      <a:pt x="63" y="1273"/>
                      <a:pt x="82" y="1249"/>
                      <a:pt x="90" y="1249"/>
                    </a:cubicBezTo>
                    <a:cubicBezTo>
                      <a:pt x="98" y="1249"/>
                      <a:pt x="100" y="1248"/>
                      <a:pt x="114" y="1247"/>
                    </a:cubicBezTo>
                    <a:cubicBezTo>
                      <a:pt x="127" y="1245"/>
                      <a:pt x="138" y="1224"/>
                      <a:pt x="139" y="1211"/>
                    </a:cubicBezTo>
                    <a:cubicBezTo>
                      <a:pt x="140" y="1197"/>
                      <a:pt x="138" y="1191"/>
                      <a:pt x="147" y="1183"/>
                    </a:cubicBezTo>
                    <a:cubicBezTo>
                      <a:pt x="156" y="1175"/>
                      <a:pt x="151" y="1171"/>
                      <a:pt x="166" y="1160"/>
                    </a:cubicBezTo>
                    <a:cubicBezTo>
                      <a:pt x="180" y="1149"/>
                      <a:pt x="203" y="1123"/>
                      <a:pt x="214" y="1113"/>
                    </a:cubicBezTo>
                    <a:cubicBezTo>
                      <a:pt x="224" y="1104"/>
                      <a:pt x="228" y="1095"/>
                      <a:pt x="240" y="1089"/>
                    </a:cubicBezTo>
                    <a:cubicBezTo>
                      <a:pt x="252" y="1084"/>
                      <a:pt x="251" y="1072"/>
                      <a:pt x="255" y="1060"/>
                    </a:cubicBezTo>
                    <a:cubicBezTo>
                      <a:pt x="259" y="1048"/>
                      <a:pt x="247" y="1036"/>
                      <a:pt x="262" y="1032"/>
                    </a:cubicBezTo>
                    <a:cubicBezTo>
                      <a:pt x="276" y="1028"/>
                      <a:pt x="270" y="1024"/>
                      <a:pt x="279" y="1011"/>
                    </a:cubicBezTo>
                    <a:cubicBezTo>
                      <a:pt x="288" y="997"/>
                      <a:pt x="287" y="995"/>
                      <a:pt x="295" y="992"/>
                    </a:cubicBezTo>
                    <a:cubicBezTo>
                      <a:pt x="303" y="989"/>
                      <a:pt x="298" y="985"/>
                      <a:pt x="307" y="981"/>
                    </a:cubicBezTo>
                    <a:cubicBezTo>
                      <a:pt x="316" y="977"/>
                      <a:pt x="312" y="967"/>
                      <a:pt x="322" y="973"/>
                    </a:cubicBezTo>
                    <a:cubicBezTo>
                      <a:pt x="331" y="980"/>
                      <a:pt x="335" y="975"/>
                      <a:pt x="338" y="968"/>
                    </a:cubicBezTo>
                    <a:cubicBezTo>
                      <a:pt x="340" y="961"/>
                      <a:pt x="334" y="945"/>
                      <a:pt x="334" y="945"/>
                    </a:cubicBezTo>
                    <a:cubicBezTo>
                      <a:pt x="334" y="945"/>
                      <a:pt x="351" y="929"/>
                      <a:pt x="343" y="904"/>
                    </a:cubicBezTo>
                    <a:cubicBezTo>
                      <a:pt x="335" y="879"/>
                      <a:pt x="338" y="875"/>
                      <a:pt x="335" y="869"/>
                    </a:cubicBezTo>
                    <a:cubicBezTo>
                      <a:pt x="332" y="864"/>
                      <a:pt x="314" y="852"/>
                      <a:pt x="314" y="852"/>
                    </a:cubicBezTo>
                    <a:cubicBezTo>
                      <a:pt x="299" y="820"/>
                      <a:pt x="299" y="820"/>
                      <a:pt x="299" y="820"/>
                    </a:cubicBezTo>
                    <a:cubicBezTo>
                      <a:pt x="299" y="820"/>
                      <a:pt x="295" y="792"/>
                      <a:pt x="288" y="804"/>
                    </a:cubicBezTo>
                    <a:cubicBezTo>
                      <a:pt x="284" y="812"/>
                      <a:pt x="279" y="815"/>
                      <a:pt x="274" y="815"/>
                    </a:cubicBezTo>
                    <a:cubicBezTo>
                      <a:pt x="267" y="816"/>
                      <a:pt x="267" y="816"/>
                      <a:pt x="267" y="816"/>
                    </a:cubicBezTo>
                    <a:cubicBezTo>
                      <a:pt x="253" y="790"/>
                      <a:pt x="233" y="767"/>
                      <a:pt x="220" y="739"/>
                    </a:cubicBezTo>
                    <a:cubicBezTo>
                      <a:pt x="199" y="695"/>
                      <a:pt x="219" y="693"/>
                      <a:pt x="234" y="653"/>
                    </a:cubicBezTo>
                    <a:cubicBezTo>
                      <a:pt x="226" y="653"/>
                      <a:pt x="219" y="648"/>
                      <a:pt x="212" y="647"/>
                    </a:cubicBezTo>
                    <a:cubicBezTo>
                      <a:pt x="216" y="641"/>
                      <a:pt x="216" y="627"/>
                      <a:pt x="223" y="620"/>
                    </a:cubicBezTo>
                    <a:cubicBezTo>
                      <a:pt x="217" y="617"/>
                      <a:pt x="213" y="609"/>
                      <a:pt x="204" y="607"/>
                    </a:cubicBezTo>
                    <a:cubicBezTo>
                      <a:pt x="202" y="575"/>
                      <a:pt x="201" y="541"/>
                      <a:pt x="203" y="508"/>
                    </a:cubicBezTo>
                    <a:cubicBezTo>
                      <a:pt x="204" y="477"/>
                      <a:pt x="219" y="439"/>
                      <a:pt x="214" y="409"/>
                    </a:cubicBezTo>
                    <a:cubicBezTo>
                      <a:pt x="209" y="409"/>
                      <a:pt x="201" y="407"/>
                      <a:pt x="196" y="407"/>
                    </a:cubicBezTo>
                    <a:cubicBezTo>
                      <a:pt x="207" y="339"/>
                      <a:pt x="150" y="382"/>
                      <a:pt x="135" y="331"/>
                    </a:cubicBezTo>
                    <a:cubicBezTo>
                      <a:pt x="130" y="338"/>
                      <a:pt x="119" y="340"/>
                      <a:pt x="116" y="343"/>
                    </a:cubicBezTo>
                    <a:cubicBezTo>
                      <a:pt x="114" y="330"/>
                      <a:pt x="109" y="318"/>
                      <a:pt x="110" y="305"/>
                    </a:cubicBezTo>
                    <a:cubicBezTo>
                      <a:pt x="99" y="307"/>
                      <a:pt x="89" y="306"/>
                      <a:pt x="79" y="314"/>
                    </a:cubicBezTo>
                    <a:cubicBezTo>
                      <a:pt x="56" y="281"/>
                      <a:pt x="23" y="257"/>
                      <a:pt x="3" y="220"/>
                    </a:cubicBezTo>
                  </a:path>
                </a:pathLst>
              </a:custGeom>
              <a:grpFill/>
              <a:ln w="4763" cap="flat">
                <a:solidFill>
                  <a:schemeClr val="bg1"/>
                </a:solidFill>
                <a:prstDash val="solid"/>
                <a:miter lim="800000"/>
                <a:headEnd/>
                <a:tailEnd/>
              </a:ln>
            </p:spPr>
            <p:txBody>
              <a:bodyPr/>
              <a:lstStyle/>
              <a:p>
                <a:endParaRPr lang="fr-FR"/>
              </a:p>
            </p:txBody>
          </p:sp>
          <p:sp>
            <p:nvSpPr>
              <p:cNvPr id="130" name="Freeform 260">
                <a:extLst>
                  <a:ext uri="{FF2B5EF4-FFF2-40B4-BE49-F238E27FC236}">
                    <a16:creationId xmlns:a16="http://schemas.microsoft.com/office/drawing/2014/main" id="{17A8B6F8-E324-BE42-EF49-F90F152B0243}"/>
                  </a:ext>
                </a:extLst>
              </p:cNvPr>
              <p:cNvSpPr>
                <a:spLocks/>
              </p:cNvSpPr>
              <p:nvPr/>
            </p:nvSpPr>
            <p:spPr bwMode="auto">
              <a:xfrm>
                <a:off x="2586004" y="1790700"/>
                <a:ext cx="850900" cy="1898650"/>
              </a:xfrm>
              <a:custGeom>
                <a:avLst/>
                <a:gdLst>
                  <a:gd name="T0" fmla="*/ 11 w 804"/>
                  <a:gd name="T1" fmla="*/ 219 h 1792"/>
                  <a:gd name="T2" fmla="*/ 115 w 804"/>
                  <a:gd name="T3" fmla="*/ 279 h 1792"/>
                  <a:gd name="T4" fmla="*/ 255 w 804"/>
                  <a:gd name="T5" fmla="*/ 272 h 1792"/>
                  <a:gd name="T6" fmla="*/ 319 w 804"/>
                  <a:gd name="T7" fmla="*/ 264 h 1792"/>
                  <a:gd name="T8" fmla="*/ 351 w 804"/>
                  <a:gd name="T9" fmla="*/ 192 h 1792"/>
                  <a:gd name="T10" fmla="*/ 370 w 804"/>
                  <a:gd name="T11" fmla="*/ 112 h 1792"/>
                  <a:gd name="T12" fmla="*/ 436 w 804"/>
                  <a:gd name="T13" fmla="*/ 21 h 1792"/>
                  <a:gd name="T14" fmla="*/ 586 w 804"/>
                  <a:gd name="T15" fmla="*/ 45 h 1792"/>
                  <a:gd name="T16" fmla="*/ 586 w 804"/>
                  <a:gd name="T17" fmla="*/ 191 h 1792"/>
                  <a:gd name="T18" fmla="*/ 584 w 804"/>
                  <a:gd name="T19" fmla="*/ 199 h 1792"/>
                  <a:gd name="T20" fmla="*/ 536 w 804"/>
                  <a:gd name="T21" fmla="*/ 323 h 1792"/>
                  <a:gd name="T22" fmla="*/ 646 w 804"/>
                  <a:gd name="T23" fmla="*/ 507 h 1792"/>
                  <a:gd name="T24" fmla="*/ 679 w 804"/>
                  <a:gd name="T25" fmla="*/ 788 h 1792"/>
                  <a:gd name="T26" fmla="*/ 666 w 804"/>
                  <a:gd name="T27" fmla="*/ 884 h 1792"/>
                  <a:gd name="T28" fmla="*/ 652 w 804"/>
                  <a:gd name="T29" fmla="*/ 1011 h 1792"/>
                  <a:gd name="T30" fmla="*/ 675 w 804"/>
                  <a:gd name="T31" fmla="*/ 1075 h 1792"/>
                  <a:gd name="T32" fmla="*/ 715 w 804"/>
                  <a:gd name="T33" fmla="*/ 1116 h 1792"/>
                  <a:gd name="T34" fmla="*/ 675 w 804"/>
                  <a:gd name="T35" fmla="*/ 1184 h 1792"/>
                  <a:gd name="T36" fmla="*/ 788 w 804"/>
                  <a:gd name="T37" fmla="*/ 1295 h 1792"/>
                  <a:gd name="T38" fmla="*/ 668 w 804"/>
                  <a:gd name="T39" fmla="*/ 1501 h 1792"/>
                  <a:gd name="T40" fmla="*/ 520 w 804"/>
                  <a:gd name="T41" fmla="*/ 1666 h 1792"/>
                  <a:gd name="T42" fmla="*/ 507 w 804"/>
                  <a:gd name="T43" fmla="*/ 1678 h 1792"/>
                  <a:gd name="T44" fmla="*/ 451 w 804"/>
                  <a:gd name="T45" fmla="*/ 1676 h 1792"/>
                  <a:gd name="T46" fmla="*/ 399 w 804"/>
                  <a:gd name="T47" fmla="*/ 1697 h 1792"/>
                  <a:gd name="T48" fmla="*/ 332 w 804"/>
                  <a:gd name="T49" fmla="*/ 1729 h 1792"/>
                  <a:gd name="T50" fmla="*/ 288 w 804"/>
                  <a:gd name="T51" fmla="*/ 1732 h 1792"/>
                  <a:gd name="T52" fmla="*/ 240 w 804"/>
                  <a:gd name="T53" fmla="*/ 1759 h 1792"/>
                  <a:gd name="T54" fmla="*/ 211 w 804"/>
                  <a:gd name="T55" fmla="*/ 1762 h 1792"/>
                  <a:gd name="T56" fmla="*/ 173 w 804"/>
                  <a:gd name="T57" fmla="*/ 1781 h 1792"/>
                  <a:gd name="T58" fmla="*/ 147 w 804"/>
                  <a:gd name="T59" fmla="*/ 1757 h 1792"/>
                  <a:gd name="T60" fmla="*/ 166 w 804"/>
                  <a:gd name="T61" fmla="*/ 1721 h 1792"/>
                  <a:gd name="T62" fmla="*/ 174 w 804"/>
                  <a:gd name="T63" fmla="*/ 1694 h 1792"/>
                  <a:gd name="T64" fmla="*/ 133 w 804"/>
                  <a:gd name="T65" fmla="*/ 1700 h 1792"/>
                  <a:gd name="T66" fmla="*/ 97 w 804"/>
                  <a:gd name="T67" fmla="*/ 1681 h 1792"/>
                  <a:gd name="T68" fmla="*/ 68 w 804"/>
                  <a:gd name="T69" fmla="*/ 1665 h 1792"/>
                  <a:gd name="T70" fmla="*/ 44 w 804"/>
                  <a:gd name="T71" fmla="*/ 1646 h 1792"/>
                  <a:gd name="T72" fmla="*/ 54 w 804"/>
                  <a:gd name="T73" fmla="*/ 1618 h 1792"/>
                  <a:gd name="T74" fmla="*/ 50 w 804"/>
                  <a:gd name="T75" fmla="*/ 1584 h 1792"/>
                  <a:gd name="T76" fmla="*/ 50 w 804"/>
                  <a:gd name="T77" fmla="*/ 1559 h 1792"/>
                  <a:gd name="T78" fmla="*/ 61 w 804"/>
                  <a:gd name="T79" fmla="*/ 1518 h 1792"/>
                  <a:gd name="T80" fmla="*/ 56 w 804"/>
                  <a:gd name="T81" fmla="*/ 1483 h 1792"/>
                  <a:gd name="T82" fmla="*/ 50 w 804"/>
                  <a:gd name="T83" fmla="*/ 1456 h 1792"/>
                  <a:gd name="T84" fmla="*/ 50 w 804"/>
                  <a:gd name="T85" fmla="*/ 1404 h 1792"/>
                  <a:gd name="T86" fmla="*/ 30 w 804"/>
                  <a:gd name="T87" fmla="*/ 1352 h 1792"/>
                  <a:gd name="T88" fmla="*/ 45 w 804"/>
                  <a:gd name="T89" fmla="*/ 1306 h 1792"/>
                  <a:gd name="T90" fmla="*/ 90 w 804"/>
                  <a:gd name="T91" fmla="*/ 1249 h 1792"/>
                  <a:gd name="T92" fmla="*/ 139 w 804"/>
                  <a:gd name="T93" fmla="*/ 1211 h 1792"/>
                  <a:gd name="T94" fmla="*/ 166 w 804"/>
                  <a:gd name="T95" fmla="*/ 1160 h 1792"/>
                  <a:gd name="T96" fmla="*/ 240 w 804"/>
                  <a:gd name="T97" fmla="*/ 1089 h 1792"/>
                  <a:gd name="T98" fmla="*/ 262 w 804"/>
                  <a:gd name="T99" fmla="*/ 1032 h 1792"/>
                  <a:gd name="T100" fmla="*/ 295 w 804"/>
                  <a:gd name="T101" fmla="*/ 992 h 1792"/>
                  <a:gd name="T102" fmla="*/ 322 w 804"/>
                  <a:gd name="T103" fmla="*/ 973 h 1792"/>
                  <a:gd name="T104" fmla="*/ 334 w 804"/>
                  <a:gd name="T105" fmla="*/ 945 h 1792"/>
                  <a:gd name="T106" fmla="*/ 335 w 804"/>
                  <a:gd name="T107" fmla="*/ 869 h 1792"/>
                  <a:gd name="T108" fmla="*/ 299 w 804"/>
                  <a:gd name="T109" fmla="*/ 820 h 1792"/>
                  <a:gd name="T110" fmla="*/ 274 w 804"/>
                  <a:gd name="T111" fmla="*/ 815 h 1792"/>
                  <a:gd name="T112" fmla="*/ 220 w 804"/>
                  <a:gd name="T113" fmla="*/ 739 h 1792"/>
                  <a:gd name="T114" fmla="*/ 212 w 804"/>
                  <a:gd name="T115" fmla="*/ 647 h 1792"/>
                  <a:gd name="T116" fmla="*/ 204 w 804"/>
                  <a:gd name="T117" fmla="*/ 607 h 1792"/>
                  <a:gd name="T118" fmla="*/ 214 w 804"/>
                  <a:gd name="T119" fmla="*/ 409 h 1792"/>
                  <a:gd name="T120" fmla="*/ 135 w 804"/>
                  <a:gd name="T121" fmla="*/ 331 h 1792"/>
                  <a:gd name="T122" fmla="*/ 110 w 804"/>
                  <a:gd name="T123" fmla="*/ 305 h 1792"/>
                  <a:gd name="T124" fmla="*/ 3 w 804"/>
                  <a:gd name="T125" fmla="*/ 22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1792">
                    <a:moveTo>
                      <a:pt x="0" y="202"/>
                    </a:moveTo>
                    <a:cubicBezTo>
                      <a:pt x="4" y="206"/>
                      <a:pt x="8" y="211"/>
                      <a:pt x="11" y="219"/>
                    </a:cubicBezTo>
                    <a:cubicBezTo>
                      <a:pt x="18" y="203"/>
                      <a:pt x="13" y="185"/>
                      <a:pt x="20" y="169"/>
                    </a:cubicBezTo>
                    <a:cubicBezTo>
                      <a:pt x="75" y="177"/>
                      <a:pt x="76" y="255"/>
                      <a:pt x="115" y="279"/>
                    </a:cubicBezTo>
                    <a:cubicBezTo>
                      <a:pt x="152" y="302"/>
                      <a:pt x="215" y="253"/>
                      <a:pt x="224" y="287"/>
                    </a:cubicBezTo>
                    <a:cubicBezTo>
                      <a:pt x="236" y="285"/>
                      <a:pt x="247" y="282"/>
                      <a:pt x="255" y="272"/>
                    </a:cubicBezTo>
                    <a:cubicBezTo>
                      <a:pt x="269" y="286"/>
                      <a:pt x="279" y="309"/>
                      <a:pt x="294" y="323"/>
                    </a:cubicBezTo>
                    <a:cubicBezTo>
                      <a:pt x="300" y="306"/>
                      <a:pt x="308" y="281"/>
                      <a:pt x="319" y="264"/>
                    </a:cubicBezTo>
                    <a:cubicBezTo>
                      <a:pt x="326" y="254"/>
                      <a:pt x="353" y="235"/>
                      <a:pt x="354" y="231"/>
                    </a:cubicBezTo>
                    <a:cubicBezTo>
                      <a:pt x="362" y="214"/>
                      <a:pt x="348" y="206"/>
                      <a:pt x="351" y="192"/>
                    </a:cubicBezTo>
                    <a:cubicBezTo>
                      <a:pt x="355" y="174"/>
                      <a:pt x="371" y="160"/>
                      <a:pt x="383" y="148"/>
                    </a:cubicBezTo>
                    <a:cubicBezTo>
                      <a:pt x="380" y="138"/>
                      <a:pt x="371" y="122"/>
                      <a:pt x="370" y="112"/>
                    </a:cubicBezTo>
                    <a:cubicBezTo>
                      <a:pt x="368" y="88"/>
                      <a:pt x="372" y="95"/>
                      <a:pt x="380" y="72"/>
                    </a:cubicBezTo>
                    <a:cubicBezTo>
                      <a:pt x="393" y="36"/>
                      <a:pt x="402" y="28"/>
                      <a:pt x="436" y="21"/>
                    </a:cubicBezTo>
                    <a:cubicBezTo>
                      <a:pt x="461" y="15"/>
                      <a:pt x="479" y="0"/>
                      <a:pt x="502" y="12"/>
                    </a:cubicBezTo>
                    <a:cubicBezTo>
                      <a:pt x="538" y="30"/>
                      <a:pt x="534" y="59"/>
                      <a:pt x="586" y="45"/>
                    </a:cubicBezTo>
                    <a:cubicBezTo>
                      <a:pt x="607" y="78"/>
                      <a:pt x="606" y="84"/>
                      <a:pt x="596" y="119"/>
                    </a:cubicBezTo>
                    <a:cubicBezTo>
                      <a:pt x="589" y="145"/>
                      <a:pt x="577" y="164"/>
                      <a:pt x="586" y="191"/>
                    </a:cubicBezTo>
                    <a:cubicBezTo>
                      <a:pt x="587" y="196"/>
                      <a:pt x="587" y="196"/>
                      <a:pt x="587" y="196"/>
                    </a:cubicBezTo>
                    <a:cubicBezTo>
                      <a:pt x="584" y="199"/>
                      <a:pt x="584" y="199"/>
                      <a:pt x="584" y="199"/>
                    </a:cubicBezTo>
                    <a:cubicBezTo>
                      <a:pt x="570" y="209"/>
                      <a:pt x="559" y="217"/>
                      <a:pt x="548" y="232"/>
                    </a:cubicBezTo>
                    <a:cubicBezTo>
                      <a:pt x="525" y="263"/>
                      <a:pt x="534" y="284"/>
                      <a:pt x="536" y="323"/>
                    </a:cubicBezTo>
                    <a:cubicBezTo>
                      <a:pt x="572" y="343"/>
                      <a:pt x="639" y="407"/>
                      <a:pt x="660" y="444"/>
                    </a:cubicBezTo>
                    <a:cubicBezTo>
                      <a:pt x="676" y="472"/>
                      <a:pt x="665" y="476"/>
                      <a:pt x="646" y="507"/>
                    </a:cubicBezTo>
                    <a:cubicBezTo>
                      <a:pt x="634" y="528"/>
                      <a:pt x="621" y="543"/>
                      <a:pt x="626" y="567"/>
                    </a:cubicBezTo>
                    <a:cubicBezTo>
                      <a:pt x="544" y="601"/>
                      <a:pt x="661" y="740"/>
                      <a:pt x="679" y="788"/>
                    </a:cubicBezTo>
                    <a:cubicBezTo>
                      <a:pt x="692" y="823"/>
                      <a:pt x="683" y="806"/>
                      <a:pt x="672" y="840"/>
                    </a:cubicBezTo>
                    <a:cubicBezTo>
                      <a:pt x="665" y="859"/>
                      <a:pt x="673" y="866"/>
                      <a:pt x="666" y="884"/>
                    </a:cubicBezTo>
                    <a:cubicBezTo>
                      <a:pt x="657" y="909"/>
                      <a:pt x="648" y="909"/>
                      <a:pt x="646" y="935"/>
                    </a:cubicBezTo>
                    <a:cubicBezTo>
                      <a:pt x="644" y="959"/>
                      <a:pt x="651" y="987"/>
                      <a:pt x="652" y="1011"/>
                    </a:cubicBezTo>
                    <a:cubicBezTo>
                      <a:pt x="663" y="1018"/>
                      <a:pt x="677" y="1021"/>
                      <a:pt x="690" y="1017"/>
                    </a:cubicBezTo>
                    <a:cubicBezTo>
                      <a:pt x="698" y="1044"/>
                      <a:pt x="693" y="1057"/>
                      <a:pt x="675" y="1075"/>
                    </a:cubicBezTo>
                    <a:cubicBezTo>
                      <a:pt x="686" y="1076"/>
                      <a:pt x="692" y="1083"/>
                      <a:pt x="702" y="1084"/>
                    </a:cubicBezTo>
                    <a:cubicBezTo>
                      <a:pt x="703" y="1100"/>
                      <a:pt x="705" y="1105"/>
                      <a:pt x="715" y="1116"/>
                    </a:cubicBezTo>
                    <a:cubicBezTo>
                      <a:pt x="696" y="1127"/>
                      <a:pt x="686" y="1145"/>
                      <a:pt x="703" y="1163"/>
                    </a:cubicBezTo>
                    <a:cubicBezTo>
                      <a:pt x="691" y="1167"/>
                      <a:pt x="685" y="1176"/>
                      <a:pt x="675" y="1184"/>
                    </a:cubicBezTo>
                    <a:cubicBezTo>
                      <a:pt x="686" y="1198"/>
                      <a:pt x="710" y="1201"/>
                      <a:pt x="712" y="1223"/>
                    </a:cubicBezTo>
                    <a:cubicBezTo>
                      <a:pt x="745" y="1242"/>
                      <a:pt x="774" y="1257"/>
                      <a:pt x="788" y="1295"/>
                    </a:cubicBezTo>
                    <a:cubicBezTo>
                      <a:pt x="804" y="1338"/>
                      <a:pt x="774" y="1376"/>
                      <a:pt x="747" y="1412"/>
                    </a:cubicBezTo>
                    <a:cubicBezTo>
                      <a:pt x="726" y="1441"/>
                      <a:pt x="697" y="1477"/>
                      <a:pt x="668" y="1501"/>
                    </a:cubicBezTo>
                    <a:cubicBezTo>
                      <a:pt x="647" y="1519"/>
                      <a:pt x="585" y="1534"/>
                      <a:pt x="611" y="1571"/>
                    </a:cubicBezTo>
                    <a:cubicBezTo>
                      <a:pt x="575" y="1584"/>
                      <a:pt x="528" y="1629"/>
                      <a:pt x="520" y="1666"/>
                    </a:cubicBezTo>
                    <a:cubicBezTo>
                      <a:pt x="517" y="1668"/>
                      <a:pt x="517" y="1668"/>
                      <a:pt x="517" y="1668"/>
                    </a:cubicBezTo>
                    <a:cubicBezTo>
                      <a:pt x="512" y="1672"/>
                      <a:pt x="511" y="1675"/>
                      <a:pt x="507" y="1678"/>
                    </a:cubicBezTo>
                    <a:cubicBezTo>
                      <a:pt x="500" y="1682"/>
                      <a:pt x="499" y="1684"/>
                      <a:pt x="484" y="1679"/>
                    </a:cubicBezTo>
                    <a:cubicBezTo>
                      <a:pt x="469" y="1673"/>
                      <a:pt x="466" y="1664"/>
                      <a:pt x="451" y="1676"/>
                    </a:cubicBezTo>
                    <a:cubicBezTo>
                      <a:pt x="436" y="1689"/>
                      <a:pt x="429" y="1683"/>
                      <a:pt x="418" y="1687"/>
                    </a:cubicBezTo>
                    <a:cubicBezTo>
                      <a:pt x="408" y="1691"/>
                      <a:pt x="427" y="1690"/>
                      <a:pt x="399" y="1697"/>
                    </a:cubicBezTo>
                    <a:cubicBezTo>
                      <a:pt x="371" y="1703"/>
                      <a:pt x="365" y="1701"/>
                      <a:pt x="360" y="1711"/>
                    </a:cubicBezTo>
                    <a:cubicBezTo>
                      <a:pt x="354" y="1720"/>
                      <a:pt x="349" y="1727"/>
                      <a:pt x="332" y="1729"/>
                    </a:cubicBezTo>
                    <a:cubicBezTo>
                      <a:pt x="315" y="1731"/>
                      <a:pt x="313" y="1718"/>
                      <a:pt x="306" y="1727"/>
                    </a:cubicBezTo>
                    <a:cubicBezTo>
                      <a:pt x="300" y="1735"/>
                      <a:pt x="293" y="1721"/>
                      <a:pt x="288" y="1732"/>
                    </a:cubicBezTo>
                    <a:cubicBezTo>
                      <a:pt x="284" y="1743"/>
                      <a:pt x="284" y="1739"/>
                      <a:pt x="273" y="1748"/>
                    </a:cubicBezTo>
                    <a:cubicBezTo>
                      <a:pt x="263" y="1756"/>
                      <a:pt x="245" y="1763"/>
                      <a:pt x="240" y="1759"/>
                    </a:cubicBezTo>
                    <a:cubicBezTo>
                      <a:pt x="236" y="1754"/>
                      <a:pt x="234" y="1734"/>
                      <a:pt x="228" y="1747"/>
                    </a:cubicBezTo>
                    <a:cubicBezTo>
                      <a:pt x="221" y="1760"/>
                      <a:pt x="219" y="1768"/>
                      <a:pt x="211" y="1762"/>
                    </a:cubicBezTo>
                    <a:cubicBezTo>
                      <a:pt x="202" y="1755"/>
                      <a:pt x="197" y="1757"/>
                      <a:pt x="197" y="1757"/>
                    </a:cubicBezTo>
                    <a:cubicBezTo>
                      <a:pt x="197" y="1757"/>
                      <a:pt x="186" y="1792"/>
                      <a:pt x="173" y="1781"/>
                    </a:cubicBezTo>
                    <a:cubicBezTo>
                      <a:pt x="160" y="1770"/>
                      <a:pt x="188" y="1761"/>
                      <a:pt x="175" y="1759"/>
                    </a:cubicBezTo>
                    <a:cubicBezTo>
                      <a:pt x="163" y="1756"/>
                      <a:pt x="147" y="1766"/>
                      <a:pt x="147" y="1757"/>
                    </a:cubicBezTo>
                    <a:cubicBezTo>
                      <a:pt x="147" y="1749"/>
                      <a:pt x="141" y="1736"/>
                      <a:pt x="152" y="1733"/>
                    </a:cubicBezTo>
                    <a:cubicBezTo>
                      <a:pt x="163" y="1730"/>
                      <a:pt x="158" y="1729"/>
                      <a:pt x="166" y="1721"/>
                    </a:cubicBezTo>
                    <a:cubicBezTo>
                      <a:pt x="173" y="1714"/>
                      <a:pt x="170" y="1712"/>
                      <a:pt x="173" y="1706"/>
                    </a:cubicBezTo>
                    <a:cubicBezTo>
                      <a:pt x="176" y="1701"/>
                      <a:pt x="174" y="1694"/>
                      <a:pt x="174" y="1694"/>
                    </a:cubicBezTo>
                    <a:cubicBezTo>
                      <a:pt x="156" y="1707"/>
                      <a:pt x="156" y="1707"/>
                      <a:pt x="156" y="1707"/>
                    </a:cubicBezTo>
                    <a:cubicBezTo>
                      <a:pt x="156" y="1707"/>
                      <a:pt x="136" y="1710"/>
                      <a:pt x="133" y="1700"/>
                    </a:cubicBezTo>
                    <a:cubicBezTo>
                      <a:pt x="130" y="1690"/>
                      <a:pt x="131" y="1682"/>
                      <a:pt x="122" y="1683"/>
                    </a:cubicBezTo>
                    <a:cubicBezTo>
                      <a:pt x="114" y="1684"/>
                      <a:pt x="103" y="1686"/>
                      <a:pt x="97" y="1681"/>
                    </a:cubicBezTo>
                    <a:cubicBezTo>
                      <a:pt x="90" y="1675"/>
                      <a:pt x="101" y="1666"/>
                      <a:pt x="88" y="1667"/>
                    </a:cubicBezTo>
                    <a:cubicBezTo>
                      <a:pt x="75" y="1668"/>
                      <a:pt x="74" y="1659"/>
                      <a:pt x="68" y="1665"/>
                    </a:cubicBezTo>
                    <a:cubicBezTo>
                      <a:pt x="61" y="1670"/>
                      <a:pt x="55" y="1671"/>
                      <a:pt x="51" y="1665"/>
                    </a:cubicBezTo>
                    <a:cubicBezTo>
                      <a:pt x="46" y="1658"/>
                      <a:pt x="39" y="1652"/>
                      <a:pt x="44" y="1646"/>
                    </a:cubicBezTo>
                    <a:cubicBezTo>
                      <a:pt x="50" y="1639"/>
                      <a:pt x="53" y="1632"/>
                      <a:pt x="53" y="1632"/>
                    </a:cubicBezTo>
                    <a:cubicBezTo>
                      <a:pt x="54" y="1618"/>
                      <a:pt x="54" y="1618"/>
                      <a:pt x="54" y="1618"/>
                    </a:cubicBezTo>
                    <a:cubicBezTo>
                      <a:pt x="45" y="1597"/>
                      <a:pt x="45" y="1597"/>
                      <a:pt x="45" y="1597"/>
                    </a:cubicBezTo>
                    <a:cubicBezTo>
                      <a:pt x="50" y="1584"/>
                      <a:pt x="50" y="1584"/>
                      <a:pt x="50" y="1584"/>
                    </a:cubicBezTo>
                    <a:cubicBezTo>
                      <a:pt x="60" y="1572"/>
                      <a:pt x="60" y="1572"/>
                      <a:pt x="60" y="1572"/>
                    </a:cubicBezTo>
                    <a:cubicBezTo>
                      <a:pt x="60" y="1572"/>
                      <a:pt x="51" y="1564"/>
                      <a:pt x="50" y="1559"/>
                    </a:cubicBezTo>
                    <a:cubicBezTo>
                      <a:pt x="49" y="1555"/>
                      <a:pt x="62" y="1536"/>
                      <a:pt x="60" y="1529"/>
                    </a:cubicBezTo>
                    <a:cubicBezTo>
                      <a:pt x="60" y="1529"/>
                      <a:pt x="57" y="1517"/>
                      <a:pt x="61" y="1518"/>
                    </a:cubicBezTo>
                    <a:cubicBezTo>
                      <a:pt x="66" y="1518"/>
                      <a:pt x="71" y="1508"/>
                      <a:pt x="66" y="1501"/>
                    </a:cubicBezTo>
                    <a:cubicBezTo>
                      <a:pt x="61" y="1493"/>
                      <a:pt x="54" y="1490"/>
                      <a:pt x="56" y="1483"/>
                    </a:cubicBezTo>
                    <a:cubicBezTo>
                      <a:pt x="58" y="1476"/>
                      <a:pt x="60" y="1471"/>
                      <a:pt x="59" y="1466"/>
                    </a:cubicBezTo>
                    <a:cubicBezTo>
                      <a:pt x="58" y="1462"/>
                      <a:pt x="61" y="1468"/>
                      <a:pt x="50" y="1456"/>
                    </a:cubicBezTo>
                    <a:cubicBezTo>
                      <a:pt x="40" y="1443"/>
                      <a:pt x="34" y="1430"/>
                      <a:pt x="41" y="1423"/>
                    </a:cubicBezTo>
                    <a:cubicBezTo>
                      <a:pt x="48" y="1415"/>
                      <a:pt x="54" y="1409"/>
                      <a:pt x="50" y="1404"/>
                    </a:cubicBezTo>
                    <a:cubicBezTo>
                      <a:pt x="45" y="1399"/>
                      <a:pt x="38" y="1402"/>
                      <a:pt x="35" y="1387"/>
                    </a:cubicBezTo>
                    <a:cubicBezTo>
                      <a:pt x="32" y="1372"/>
                      <a:pt x="30" y="1360"/>
                      <a:pt x="30" y="1352"/>
                    </a:cubicBezTo>
                    <a:cubicBezTo>
                      <a:pt x="29" y="1344"/>
                      <a:pt x="30" y="1329"/>
                      <a:pt x="32" y="1324"/>
                    </a:cubicBezTo>
                    <a:cubicBezTo>
                      <a:pt x="34" y="1320"/>
                      <a:pt x="45" y="1306"/>
                      <a:pt x="45" y="1306"/>
                    </a:cubicBezTo>
                    <a:cubicBezTo>
                      <a:pt x="45" y="1306"/>
                      <a:pt x="71" y="1292"/>
                      <a:pt x="67" y="1283"/>
                    </a:cubicBezTo>
                    <a:cubicBezTo>
                      <a:pt x="63" y="1273"/>
                      <a:pt x="82" y="1249"/>
                      <a:pt x="90" y="1249"/>
                    </a:cubicBezTo>
                    <a:cubicBezTo>
                      <a:pt x="98" y="1249"/>
                      <a:pt x="100" y="1248"/>
                      <a:pt x="114" y="1247"/>
                    </a:cubicBezTo>
                    <a:cubicBezTo>
                      <a:pt x="127" y="1245"/>
                      <a:pt x="138" y="1224"/>
                      <a:pt x="139" y="1211"/>
                    </a:cubicBezTo>
                    <a:cubicBezTo>
                      <a:pt x="140" y="1197"/>
                      <a:pt x="138" y="1191"/>
                      <a:pt x="147" y="1183"/>
                    </a:cubicBezTo>
                    <a:cubicBezTo>
                      <a:pt x="156" y="1175"/>
                      <a:pt x="151" y="1171"/>
                      <a:pt x="166" y="1160"/>
                    </a:cubicBezTo>
                    <a:cubicBezTo>
                      <a:pt x="180" y="1149"/>
                      <a:pt x="203" y="1123"/>
                      <a:pt x="214" y="1113"/>
                    </a:cubicBezTo>
                    <a:cubicBezTo>
                      <a:pt x="224" y="1104"/>
                      <a:pt x="228" y="1095"/>
                      <a:pt x="240" y="1089"/>
                    </a:cubicBezTo>
                    <a:cubicBezTo>
                      <a:pt x="252" y="1084"/>
                      <a:pt x="251" y="1072"/>
                      <a:pt x="255" y="1060"/>
                    </a:cubicBezTo>
                    <a:cubicBezTo>
                      <a:pt x="259" y="1048"/>
                      <a:pt x="247" y="1036"/>
                      <a:pt x="262" y="1032"/>
                    </a:cubicBezTo>
                    <a:cubicBezTo>
                      <a:pt x="276" y="1028"/>
                      <a:pt x="270" y="1024"/>
                      <a:pt x="279" y="1011"/>
                    </a:cubicBezTo>
                    <a:cubicBezTo>
                      <a:pt x="288" y="997"/>
                      <a:pt x="287" y="995"/>
                      <a:pt x="295" y="992"/>
                    </a:cubicBezTo>
                    <a:cubicBezTo>
                      <a:pt x="303" y="989"/>
                      <a:pt x="298" y="985"/>
                      <a:pt x="307" y="981"/>
                    </a:cubicBezTo>
                    <a:cubicBezTo>
                      <a:pt x="316" y="977"/>
                      <a:pt x="312" y="967"/>
                      <a:pt x="322" y="973"/>
                    </a:cubicBezTo>
                    <a:cubicBezTo>
                      <a:pt x="331" y="980"/>
                      <a:pt x="335" y="975"/>
                      <a:pt x="338" y="968"/>
                    </a:cubicBezTo>
                    <a:cubicBezTo>
                      <a:pt x="340" y="961"/>
                      <a:pt x="334" y="945"/>
                      <a:pt x="334" y="945"/>
                    </a:cubicBezTo>
                    <a:cubicBezTo>
                      <a:pt x="334" y="945"/>
                      <a:pt x="351" y="929"/>
                      <a:pt x="343" y="904"/>
                    </a:cubicBezTo>
                    <a:cubicBezTo>
                      <a:pt x="335" y="879"/>
                      <a:pt x="338" y="875"/>
                      <a:pt x="335" y="869"/>
                    </a:cubicBezTo>
                    <a:cubicBezTo>
                      <a:pt x="332" y="864"/>
                      <a:pt x="314" y="852"/>
                      <a:pt x="314" y="852"/>
                    </a:cubicBezTo>
                    <a:cubicBezTo>
                      <a:pt x="299" y="820"/>
                      <a:pt x="299" y="820"/>
                      <a:pt x="299" y="820"/>
                    </a:cubicBezTo>
                    <a:cubicBezTo>
                      <a:pt x="299" y="820"/>
                      <a:pt x="295" y="792"/>
                      <a:pt x="288" y="804"/>
                    </a:cubicBezTo>
                    <a:cubicBezTo>
                      <a:pt x="284" y="812"/>
                      <a:pt x="279" y="815"/>
                      <a:pt x="274" y="815"/>
                    </a:cubicBezTo>
                    <a:cubicBezTo>
                      <a:pt x="267" y="816"/>
                      <a:pt x="267" y="816"/>
                      <a:pt x="267" y="816"/>
                    </a:cubicBezTo>
                    <a:cubicBezTo>
                      <a:pt x="253" y="790"/>
                      <a:pt x="233" y="767"/>
                      <a:pt x="220" y="739"/>
                    </a:cubicBezTo>
                    <a:cubicBezTo>
                      <a:pt x="199" y="695"/>
                      <a:pt x="219" y="693"/>
                      <a:pt x="234" y="653"/>
                    </a:cubicBezTo>
                    <a:cubicBezTo>
                      <a:pt x="226" y="653"/>
                      <a:pt x="219" y="648"/>
                      <a:pt x="212" y="647"/>
                    </a:cubicBezTo>
                    <a:cubicBezTo>
                      <a:pt x="216" y="641"/>
                      <a:pt x="216" y="627"/>
                      <a:pt x="223" y="620"/>
                    </a:cubicBezTo>
                    <a:cubicBezTo>
                      <a:pt x="217" y="617"/>
                      <a:pt x="213" y="609"/>
                      <a:pt x="204" y="607"/>
                    </a:cubicBezTo>
                    <a:cubicBezTo>
                      <a:pt x="202" y="575"/>
                      <a:pt x="201" y="541"/>
                      <a:pt x="203" y="508"/>
                    </a:cubicBezTo>
                    <a:cubicBezTo>
                      <a:pt x="204" y="477"/>
                      <a:pt x="219" y="439"/>
                      <a:pt x="214" y="409"/>
                    </a:cubicBezTo>
                    <a:cubicBezTo>
                      <a:pt x="209" y="409"/>
                      <a:pt x="201" y="407"/>
                      <a:pt x="196" y="407"/>
                    </a:cubicBezTo>
                    <a:cubicBezTo>
                      <a:pt x="207" y="339"/>
                      <a:pt x="150" y="382"/>
                      <a:pt x="135" y="331"/>
                    </a:cubicBezTo>
                    <a:cubicBezTo>
                      <a:pt x="130" y="338"/>
                      <a:pt x="119" y="340"/>
                      <a:pt x="116" y="343"/>
                    </a:cubicBezTo>
                    <a:cubicBezTo>
                      <a:pt x="114" y="330"/>
                      <a:pt x="109" y="318"/>
                      <a:pt x="110" y="305"/>
                    </a:cubicBezTo>
                    <a:cubicBezTo>
                      <a:pt x="99" y="307"/>
                      <a:pt x="89" y="306"/>
                      <a:pt x="79" y="314"/>
                    </a:cubicBezTo>
                    <a:cubicBezTo>
                      <a:pt x="56" y="281"/>
                      <a:pt x="23" y="257"/>
                      <a:pt x="3" y="220"/>
                    </a:cubicBezTo>
                  </a:path>
                </a:pathLst>
              </a:custGeom>
              <a:grpFill/>
              <a:ln w="4763" cap="flat">
                <a:solidFill>
                  <a:schemeClr val="bg1"/>
                </a:solidFill>
                <a:prstDash val="solid"/>
                <a:miter lim="800000"/>
                <a:headEnd/>
                <a:tailEnd/>
              </a:ln>
            </p:spPr>
            <p:txBody>
              <a:bodyPr/>
              <a:lstStyle/>
              <a:p>
                <a:endParaRPr lang="fr-FR"/>
              </a:p>
            </p:txBody>
          </p:sp>
          <p:sp>
            <p:nvSpPr>
              <p:cNvPr id="131" name="Freeform 261">
                <a:extLst>
                  <a:ext uri="{FF2B5EF4-FFF2-40B4-BE49-F238E27FC236}">
                    <a16:creationId xmlns:a16="http://schemas.microsoft.com/office/drawing/2014/main" id="{01A911A2-65C9-1303-1E82-733341FD0783}"/>
                  </a:ext>
                </a:extLst>
              </p:cNvPr>
              <p:cNvSpPr>
                <a:spLocks/>
              </p:cNvSpPr>
              <p:nvPr/>
            </p:nvSpPr>
            <p:spPr bwMode="auto">
              <a:xfrm>
                <a:off x="3252754" y="5994400"/>
                <a:ext cx="12700" cy="23813"/>
              </a:xfrm>
              <a:custGeom>
                <a:avLst/>
                <a:gdLst>
                  <a:gd name="T0" fmla="*/ 0 w 8"/>
                  <a:gd name="T1" fmla="*/ 15 h 15"/>
                  <a:gd name="T2" fmla="*/ 8 w 8"/>
                  <a:gd name="T3" fmla="*/ 0 h 15"/>
                  <a:gd name="T4" fmla="*/ 0 w 8"/>
                  <a:gd name="T5" fmla="*/ 15 h 15"/>
                </a:gdLst>
                <a:ahLst/>
                <a:cxnLst>
                  <a:cxn ang="0">
                    <a:pos x="T0" y="T1"/>
                  </a:cxn>
                  <a:cxn ang="0">
                    <a:pos x="T2" y="T3"/>
                  </a:cxn>
                  <a:cxn ang="0">
                    <a:pos x="T4" y="T5"/>
                  </a:cxn>
                </a:cxnLst>
                <a:rect l="0" t="0" r="r" b="b"/>
                <a:pathLst>
                  <a:path w="8" h="15">
                    <a:moveTo>
                      <a:pt x="0" y="15"/>
                    </a:moveTo>
                    <a:lnTo>
                      <a:pt x="8" y="0"/>
                    </a:lnTo>
                    <a:lnTo>
                      <a:pt x="0" y="15"/>
                    </a:lnTo>
                    <a:close/>
                  </a:path>
                </a:pathLst>
              </a:custGeom>
              <a:grpFill/>
              <a:ln w="9525">
                <a:solidFill>
                  <a:schemeClr val="bg1"/>
                </a:solidFill>
                <a:round/>
                <a:headEnd/>
                <a:tailEnd/>
              </a:ln>
            </p:spPr>
            <p:txBody>
              <a:bodyPr/>
              <a:lstStyle/>
              <a:p>
                <a:endParaRPr lang="fr-FR"/>
              </a:p>
            </p:txBody>
          </p:sp>
          <p:sp>
            <p:nvSpPr>
              <p:cNvPr id="132" name="Line 262">
                <a:extLst>
                  <a:ext uri="{FF2B5EF4-FFF2-40B4-BE49-F238E27FC236}">
                    <a16:creationId xmlns:a16="http://schemas.microsoft.com/office/drawing/2014/main" id="{0F36EE60-DEA9-6051-78B7-E8AAB9821973}"/>
                  </a:ext>
                </a:extLst>
              </p:cNvPr>
              <p:cNvSpPr>
                <a:spLocks noChangeShapeType="1"/>
              </p:cNvSpPr>
              <p:nvPr/>
            </p:nvSpPr>
            <p:spPr bwMode="auto">
              <a:xfrm flipV="1">
                <a:off x="3252754" y="5994400"/>
                <a:ext cx="12700" cy="23813"/>
              </a:xfrm>
              <a:prstGeom prst="line">
                <a:avLst/>
              </a:prstGeom>
              <a:grpFill/>
              <a:ln w="4763">
                <a:solidFill>
                  <a:schemeClr val="bg1"/>
                </a:solidFill>
                <a:miter lim="800000"/>
                <a:headEnd/>
                <a:tailEnd/>
              </a:ln>
            </p:spPr>
            <p:txBody>
              <a:bodyPr/>
              <a:lstStyle/>
              <a:p>
                <a:endParaRPr lang="fr-FR"/>
              </a:p>
            </p:txBody>
          </p:sp>
        </p:grpSp>
        <p:sp>
          <p:nvSpPr>
            <p:cNvPr id="133" name="ZoneTexte 132">
              <a:extLst>
                <a:ext uri="{FF2B5EF4-FFF2-40B4-BE49-F238E27FC236}">
                  <a16:creationId xmlns:a16="http://schemas.microsoft.com/office/drawing/2014/main" id="{3AC46EDD-9851-222A-3DE6-CB7F7A283142}"/>
                </a:ext>
              </a:extLst>
            </p:cNvPr>
            <p:cNvSpPr txBox="1"/>
            <p:nvPr/>
          </p:nvSpPr>
          <p:spPr>
            <a:xfrm>
              <a:off x="6342139" y="4577233"/>
              <a:ext cx="308989" cy="203636"/>
            </a:xfrm>
            <a:prstGeom prst="rect">
              <a:avLst/>
            </a:prstGeom>
            <a:noFill/>
          </p:spPr>
          <p:txBody>
            <a:bodyPr wrap="none" rtlCol="0">
              <a:spAutoFit/>
            </a:bodyPr>
            <a:lstStyle/>
            <a:p>
              <a:pPr algn="ctr"/>
              <a:r>
                <a:rPr lang="fr-FR" sz="1200" b="1" dirty="0"/>
                <a:t>131</a:t>
              </a:r>
            </a:p>
          </p:txBody>
        </p:sp>
        <p:sp>
          <p:nvSpPr>
            <p:cNvPr id="134" name="ZoneTexte 133">
              <a:extLst>
                <a:ext uri="{FF2B5EF4-FFF2-40B4-BE49-F238E27FC236}">
                  <a16:creationId xmlns:a16="http://schemas.microsoft.com/office/drawing/2014/main" id="{C55E8A6F-91C5-AB28-150C-A395268F4B5C}"/>
                </a:ext>
              </a:extLst>
            </p:cNvPr>
            <p:cNvSpPr txBox="1"/>
            <p:nvPr/>
          </p:nvSpPr>
          <p:spPr>
            <a:xfrm>
              <a:off x="6600553" y="5074715"/>
              <a:ext cx="308989" cy="203636"/>
            </a:xfrm>
            <a:prstGeom prst="rect">
              <a:avLst/>
            </a:prstGeom>
            <a:noFill/>
          </p:spPr>
          <p:txBody>
            <a:bodyPr wrap="none" rtlCol="0">
              <a:spAutoFit/>
            </a:bodyPr>
            <a:lstStyle/>
            <a:p>
              <a:pPr algn="ctr"/>
              <a:r>
                <a:rPr lang="fr-FR" sz="1200" b="1" dirty="0"/>
                <a:t>182</a:t>
              </a:r>
            </a:p>
          </p:txBody>
        </p:sp>
        <p:sp>
          <p:nvSpPr>
            <p:cNvPr id="135" name="ZoneTexte 134">
              <a:extLst>
                <a:ext uri="{FF2B5EF4-FFF2-40B4-BE49-F238E27FC236}">
                  <a16:creationId xmlns:a16="http://schemas.microsoft.com/office/drawing/2014/main" id="{6037A4EF-88CE-C9C9-A0F1-8284B824DEC0}"/>
                </a:ext>
              </a:extLst>
            </p:cNvPr>
            <p:cNvSpPr txBox="1"/>
            <p:nvPr/>
          </p:nvSpPr>
          <p:spPr>
            <a:xfrm>
              <a:off x="7083578" y="4700343"/>
              <a:ext cx="308989" cy="203636"/>
            </a:xfrm>
            <a:prstGeom prst="rect">
              <a:avLst/>
            </a:prstGeom>
            <a:noFill/>
          </p:spPr>
          <p:txBody>
            <a:bodyPr wrap="none" rtlCol="0">
              <a:spAutoFit/>
            </a:bodyPr>
            <a:lstStyle/>
            <a:p>
              <a:pPr algn="ctr"/>
              <a:r>
                <a:rPr lang="fr-FR" sz="1200" b="1" dirty="0"/>
                <a:t>159</a:t>
              </a:r>
            </a:p>
          </p:txBody>
        </p:sp>
        <p:sp>
          <p:nvSpPr>
            <p:cNvPr id="136" name="ZoneTexte 135">
              <a:extLst>
                <a:ext uri="{FF2B5EF4-FFF2-40B4-BE49-F238E27FC236}">
                  <a16:creationId xmlns:a16="http://schemas.microsoft.com/office/drawing/2014/main" id="{17EF91CA-B4B7-670D-7A14-66A9D2EA711B}"/>
                </a:ext>
              </a:extLst>
            </p:cNvPr>
            <p:cNvSpPr txBox="1"/>
            <p:nvPr/>
          </p:nvSpPr>
          <p:spPr>
            <a:xfrm>
              <a:off x="7083578" y="5197825"/>
              <a:ext cx="308989" cy="203636"/>
            </a:xfrm>
            <a:prstGeom prst="rect">
              <a:avLst/>
            </a:prstGeom>
            <a:noFill/>
          </p:spPr>
          <p:txBody>
            <a:bodyPr wrap="none" rtlCol="0">
              <a:spAutoFit/>
            </a:bodyPr>
            <a:lstStyle/>
            <a:p>
              <a:pPr algn="ctr"/>
              <a:r>
                <a:rPr lang="fr-FR" sz="1200" b="1" dirty="0">
                  <a:solidFill>
                    <a:schemeClr val="bg1"/>
                  </a:solidFill>
                </a:rPr>
                <a:t>333</a:t>
              </a:r>
            </a:p>
          </p:txBody>
        </p:sp>
        <p:sp>
          <p:nvSpPr>
            <p:cNvPr id="137" name="ZoneTexte 136">
              <a:extLst>
                <a:ext uri="{FF2B5EF4-FFF2-40B4-BE49-F238E27FC236}">
                  <a16:creationId xmlns:a16="http://schemas.microsoft.com/office/drawing/2014/main" id="{ECD43628-B7F5-8FDA-D7E7-BB9B6E6D1C1F}"/>
                </a:ext>
              </a:extLst>
            </p:cNvPr>
            <p:cNvSpPr txBox="1"/>
            <p:nvPr/>
          </p:nvSpPr>
          <p:spPr>
            <a:xfrm>
              <a:off x="6218717" y="5560294"/>
              <a:ext cx="308989" cy="203636"/>
            </a:xfrm>
            <a:prstGeom prst="rect">
              <a:avLst/>
            </a:prstGeom>
            <a:noFill/>
          </p:spPr>
          <p:txBody>
            <a:bodyPr wrap="none" rtlCol="0">
              <a:spAutoFit/>
            </a:bodyPr>
            <a:lstStyle/>
            <a:p>
              <a:pPr algn="ctr"/>
              <a:r>
                <a:rPr lang="fr-FR" sz="1200" b="1" dirty="0"/>
                <a:t>260</a:t>
              </a:r>
            </a:p>
          </p:txBody>
        </p:sp>
      </p:grpSp>
      <p:sp>
        <p:nvSpPr>
          <p:cNvPr id="139" name="ZoneTexte 138">
            <a:extLst>
              <a:ext uri="{FF2B5EF4-FFF2-40B4-BE49-F238E27FC236}">
                <a16:creationId xmlns:a16="http://schemas.microsoft.com/office/drawing/2014/main" id="{E78444B0-6A30-34A9-BC26-4E07376E8E83}"/>
              </a:ext>
            </a:extLst>
          </p:cNvPr>
          <p:cNvSpPr txBox="1"/>
          <p:nvPr/>
        </p:nvSpPr>
        <p:spPr>
          <a:xfrm>
            <a:off x="7204468" y="2205211"/>
            <a:ext cx="3439917" cy="400110"/>
          </a:xfrm>
          <a:prstGeom prst="rect">
            <a:avLst/>
          </a:prstGeom>
          <a:solidFill>
            <a:schemeClr val="bg1"/>
          </a:solidFill>
        </p:spPr>
        <p:txBody>
          <a:bodyPr wrap="none" rtlCol="0">
            <a:spAutoFit/>
          </a:bodyPr>
          <a:lstStyle/>
          <a:p>
            <a:pPr algn="ctr"/>
            <a:r>
              <a:rPr lang="en-US" sz="2000" b="1" dirty="0">
                <a:solidFill>
                  <a:srgbClr val="C00000"/>
                </a:solidFill>
              </a:rPr>
              <a:t>Patient distribution by country</a:t>
            </a:r>
          </a:p>
        </p:txBody>
      </p:sp>
      <p:pic>
        <p:nvPicPr>
          <p:cNvPr id="143" name="Image 142">
            <a:extLst>
              <a:ext uri="{FF2B5EF4-FFF2-40B4-BE49-F238E27FC236}">
                <a16:creationId xmlns:a16="http://schemas.microsoft.com/office/drawing/2014/main" id="{F77CFA6D-CBF2-3D0F-BF28-2C706814B63A}"/>
              </a:ext>
            </a:extLst>
          </p:cNvPr>
          <p:cNvPicPr>
            <a:picLocks noChangeAspect="1"/>
          </p:cNvPicPr>
          <p:nvPr/>
        </p:nvPicPr>
        <p:blipFill>
          <a:blip r:embed="rId3"/>
          <a:srcRect l="57925" t="6602" b="57644"/>
          <a:stretch>
            <a:fillRect/>
          </a:stretch>
        </p:blipFill>
        <p:spPr>
          <a:xfrm>
            <a:off x="7234238" y="4300539"/>
            <a:ext cx="176992" cy="176560"/>
          </a:xfrm>
          <a:prstGeom prst="rect">
            <a:avLst/>
          </a:prstGeom>
        </p:spPr>
      </p:pic>
      <p:sp>
        <p:nvSpPr>
          <p:cNvPr id="4" name="Text Box 3">
            <a:extLst>
              <a:ext uri="{FF2B5EF4-FFF2-40B4-BE49-F238E27FC236}">
                <a16:creationId xmlns:a16="http://schemas.microsoft.com/office/drawing/2014/main" id="{28E7551C-8C40-05C1-08A4-37B1F54C5BA8}"/>
              </a:ext>
            </a:extLst>
          </p:cNvPr>
          <p:cNvSpPr txBox="1">
            <a:spLocks noChangeArrowheads="1"/>
          </p:cNvSpPr>
          <p:nvPr/>
        </p:nvSpPr>
        <p:spPr bwMode="auto">
          <a:xfrm>
            <a:off x="9812567" y="6538230"/>
            <a:ext cx="2379433"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Isidori</a:t>
            </a:r>
            <a:r>
              <a:rPr kumimoji="0" lang="en-US" sz="1200" b="0" i="1" u="none" strike="noStrike" kern="1200" cap="none" spc="0" normalizeH="0" baseline="0" noProof="0" dirty="0">
                <a:ln>
                  <a:noFill/>
                </a:ln>
                <a:solidFill>
                  <a:prstClr val="black"/>
                </a:solidFill>
                <a:effectLst/>
                <a:uLnTx/>
                <a:uFillTx/>
                <a:latin typeface="Calibri"/>
                <a:ea typeface="+mn-ea"/>
                <a:cs typeface="+mn-cs"/>
              </a:rPr>
              <a:t> A, abstract P</a:t>
            </a:r>
            <a:r>
              <a:rPr lang="en-US" sz="1200" i="1" dirty="0">
                <a:solidFill>
                  <a:prstClr val="black"/>
                </a:solidFill>
                <a:latin typeface="Calibri"/>
              </a:rPr>
              <a:t>F</a:t>
            </a:r>
            <a:r>
              <a:rPr kumimoji="0" lang="en-US" sz="1200" b="0" i="1" u="none" strike="noStrike" kern="1200" cap="none" spc="0" normalizeH="0" baseline="0" noProof="0" dirty="0">
                <a:ln>
                  <a:noFill/>
                </a:ln>
                <a:solidFill>
                  <a:prstClr val="black"/>
                </a:solidFill>
                <a:effectLst/>
                <a:uLnTx/>
                <a:uFillTx/>
                <a:latin typeface="Calibri"/>
                <a:ea typeface="+mn-ea"/>
                <a:cs typeface="+mn-cs"/>
              </a:rPr>
              <a:t>517</a:t>
            </a:r>
          </a:p>
        </p:txBody>
      </p:sp>
    </p:spTree>
    <p:extLst>
      <p:ext uri="{BB962C8B-B14F-4D97-AF65-F5344CB8AC3E}">
        <p14:creationId xmlns:p14="http://schemas.microsoft.com/office/powerpoint/2010/main" val="521924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D03C5-364F-6298-943C-EC4F3058AC20}"/>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CEDBFD04-17E7-8A28-4BEB-2515CC1DA920}"/>
              </a:ext>
            </a:extLst>
          </p:cNvPr>
          <p:cNvSpPr>
            <a:spLocks noGrp="1"/>
          </p:cNvSpPr>
          <p:nvPr>
            <p:ph type="title"/>
          </p:nvPr>
        </p:nvSpPr>
        <p:spPr/>
        <p:txBody>
          <a:bodyPr/>
          <a:lstStyle/>
          <a:p>
            <a:r>
              <a:rPr lang="fr-FR" i="1" dirty="0"/>
              <a:t>IDH1</a:t>
            </a:r>
            <a:r>
              <a:rPr lang="fr-FR" dirty="0"/>
              <a:t> </a:t>
            </a:r>
            <a:r>
              <a:rPr lang="fr-FR" dirty="0" err="1"/>
              <a:t>Testing</a:t>
            </a:r>
            <a:r>
              <a:rPr lang="fr-FR" dirty="0"/>
              <a:t> and </a:t>
            </a:r>
            <a:r>
              <a:rPr lang="fr-FR" dirty="0" err="1"/>
              <a:t>Frontline</a:t>
            </a:r>
            <a:r>
              <a:rPr lang="fr-FR" dirty="0"/>
              <a:t> </a:t>
            </a:r>
            <a:r>
              <a:rPr lang="fr-FR" dirty="0" err="1"/>
              <a:t>Treatment</a:t>
            </a:r>
            <a:r>
              <a:rPr lang="fr-FR" dirty="0"/>
              <a:t> Patterns in AML </a:t>
            </a:r>
            <a:r>
              <a:rPr lang="fr-FR" i="1" dirty="0"/>
              <a:t>(3)</a:t>
            </a:r>
            <a:endParaRPr lang="fr-FR" dirty="0"/>
          </a:p>
        </p:txBody>
      </p:sp>
      <p:sp>
        <p:nvSpPr>
          <p:cNvPr id="6" name="Espace réservé du contenu 5">
            <a:extLst>
              <a:ext uri="{FF2B5EF4-FFF2-40B4-BE49-F238E27FC236}">
                <a16:creationId xmlns:a16="http://schemas.microsoft.com/office/drawing/2014/main" id="{DACF7C28-8829-B564-FA92-51D77C3DA01C}"/>
              </a:ext>
            </a:extLst>
          </p:cNvPr>
          <p:cNvSpPr>
            <a:spLocks noGrp="1"/>
          </p:cNvSpPr>
          <p:nvPr>
            <p:ph idx="1"/>
          </p:nvPr>
        </p:nvSpPr>
        <p:spPr>
          <a:xfrm>
            <a:off x="383539" y="1850295"/>
            <a:ext cx="6482081" cy="4792048"/>
          </a:xfrm>
        </p:spPr>
        <p:txBody>
          <a:bodyPr/>
          <a:lstStyle/>
          <a:p>
            <a:pPr marL="0" indent="0">
              <a:buNone/>
            </a:pPr>
            <a:r>
              <a:rPr lang="en-US" b="1" dirty="0">
                <a:solidFill>
                  <a:srgbClr val="C00000"/>
                </a:solidFill>
              </a:rPr>
              <a:t>IDH1 Testing rate by country</a:t>
            </a:r>
          </a:p>
          <a:p>
            <a:endParaRPr lang="en-US" dirty="0"/>
          </a:p>
          <a:p>
            <a:r>
              <a:rPr lang="en-US" sz="2000" dirty="0"/>
              <a:t>The overall testing rate was 79.9% (851/1065)</a:t>
            </a:r>
            <a:br>
              <a:rPr lang="en-US" sz="2000" dirty="0"/>
            </a:br>
            <a:endParaRPr lang="en-US" sz="2000" dirty="0"/>
          </a:p>
          <a:p>
            <a:r>
              <a:rPr lang="en-US" sz="2000" dirty="0"/>
              <a:t>The highest testing rates were reported in France (93.4%) and the UK (86.3%), while the lowest testing rate was in Italy (64.4%)</a:t>
            </a:r>
          </a:p>
          <a:p>
            <a:endParaRPr lang="fr-FR" dirty="0"/>
          </a:p>
        </p:txBody>
      </p:sp>
      <p:sp>
        <p:nvSpPr>
          <p:cNvPr id="8" name="Rectangle 158">
            <a:extLst>
              <a:ext uri="{FF2B5EF4-FFF2-40B4-BE49-F238E27FC236}">
                <a16:creationId xmlns:a16="http://schemas.microsoft.com/office/drawing/2014/main" id="{D3C2F1D6-BE82-9C04-7728-243BD689047D}"/>
              </a:ext>
            </a:extLst>
          </p:cNvPr>
          <p:cNvSpPr>
            <a:spLocks noChangeArrowheads="1"/>
          </p:cNvSpPr>
          <p:nvPr/>
        </p:nvSpPr>
        <p:spPr bwMode="auto">
          <a:xfrm>
            <a:off x="8486927" y="6186500"/>
            <a:ext cx="100623" cy="9872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9" name="Groupe 8">
            <a:extLst>
              <a:ext uri="{FF2B5EF4-FFF2-40B4-BE49-F238E27FC236}">
                <a16:creationId xmlns:a16="http://schemas.microsoft.com/office/drawing/2014/main" id="{1552E815-2613-E17B-8F0B-2091DFE5C28F}"/>
              </a:ext>
            </a:extLst>
          </p:cNvPr>
          <p:cNvGrpSpPr/>
          <p:nvPr/>
        </p:nvGrpSpPr>
        <p:grpSpPr>
          <a:xfrm>
            <a:off x="7286647" y="2550943"/>
            <a:ext cx="4248522" cy="2821160"/>
            <a:chOff x="4553115" y="3534888"/>
            <a:chExt cx="3416300" cy="2268538"/>
          </a:xfrm>
        </p:grpSpPr>
        <p:sp>
          <p:nvSpPr>
            <p:cNvPr id="10" name="Freeform 126">
              <a:extLst>
                <a:ext uri="{FF2B5EF4-FFF2-40B4-BE49-F238E27FC236}">
                  <a16:creationId xmlns:a16="http://schemas.microsoft.com/office/drawing/2014/main" id="{7E8EFC8B-02BB-EB1E-08DC-CA5D052826CA}"/>
                </a:ext>
              </a:extLst>
            </p:cNvPr>
            <p:cNvSpPr>
              <a:spLocks/>
            </p:cNvSpPr>
            <p:nvPr/>
          </p:nvSpPr>
          <p:spPr bwMode="auto">
            <a:xfrm>
              <a:off x="4622965" y="3534888"/>
              <a:ext cx="3346450" cy="2268538"/>
            </a:xfrm>
            <a:custGeom>
              <a:avLst/>
              <a:gdLst>
                <a:gd name="T0" fmla="*/ 0 w 10540"/>
                <a:gd name="T1" fmla="*/ 0 h 7148"/>
                <a:gd name="T2" fmla="*/ 0 w 10540"/>
                <a:gd name="T3" fmla="*/ 7148 h 7148"/>
                <a:gd name="T4" fmla="*/ 10540 w 10540"/>
                <a:gd name="T5" fmla="*/ 7148 h 7148"/>
              </a:gdLst>
              <a:ahLst/>
              <a:cxnLst>
                <a:cxn ang="0">
                  <a:pos x="T0" y="T1"/>
                </a:cxn>
                <a:cxn ang="0">
                  <a:pos x="T2" y="T3"/>
                </a:cxn>
                <a:cxn ang="0">
                  <a:pos x="T4" y="T5"/>
                </a:cxn>
              </a:cxnLst>
              <a:rect l="0" t="0" r="r" b="b"/>
              <a:pathLst>
                <a:path w="10540" h="7148">
                  <a:moveTo>
                    <a:pt x="0" y="0"/>
                  </a:moveTo>
                  <a:lnTo>
                    <a:pt x="0" y="7148"/>
                  </a:lnTo>
                  <a:lnTo>
                    <a:pt x="10540" y="714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127">
              <a:extLst>
                <a:ext uri="{FF2B5EF4-FFF2-40B4-BE49-F238E27FC236}">
                  <a16:creationId xmlns:a16="http://schemas.microsoft.com/office/drawing/2014/main" id="{BE539405-D112-C74A-DAA0-DBAF38CF94FB}"/>
                </a:ext>
              </a:extLst>
            </p:cNvPr>
            <p:cNvSpPr>
              <a:spLocks noChangeShapeType="1"/>
            </p:cNvSpPr>
            <p:nvPr/>
          </p:nvSpPr>
          <p:spPr bwMode="auto">
            <a:xfrm>
              <a:off x="4553115" y="5355750"/>
              <a:ext cx="698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128">
              <a:extLst>
                <a:ext uri="{FF2B5EF4-FFF2-40B4-BE49-F238E27FC236}">
                  <a16:creationId xmlns:a16="http://schemas.microsoft.com/office/drawing/2014/main" id="{4716B68A-D36E-DD42-83ED-2B1E45262284}"/>
                </a:ext>
              </a:extLst>
            </p:cNvPr>
            <p:cNvSpPr>
              <a:spLocks noChangeShapeType="1"/>
            </p:cNvSpPr>
            <p:nvPr/>
          </p:nvSpPr>
          <p:spPr bwMode="auto">
            <a:xfrm>
              <a:off x="4553115" y="4908075"/>
              <a:ext cx="698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129">
              <a:extLst>
                <a:ext uri="{FF2B5EF4-FFF2-40B4-BE49-F238E27FC236}">
                  <a16:creationId xmlns:a16="http://schemas.microsoft.com/office/drawing/2014/main" id="{43C251DF-84C0-F166-FCC8-D2ED12BCDCDD}"/>
                </a:ext>
              </a:extLst>
            </p:cNvPr>
            <p:cNvSpPr>
              <a:spLocks noChangeShapeType="1"/>
            </p:cNvSpPr>
            <p:nvPr/>
          </p:nvSpPr>
          <p:spPr bwMode="auto">
            <a:xfrm>
              <a:off x="4553115" y="4460400"/>
              <a:ext cx="698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130">
              <a:extLst>
                <a:ext uri="{FF2B5EF4-FFF2-40B4-BE49-F238E27FC236}">
                  <a16:creationId xmlns:a16="http://schemas.microsoft.com/office/drawing/2014/main" id="{C87BD3ED-BA38-1ECD-F642-F50E9E8BB292}"/>
                </a:ext>
              </a:extLst>
            </p:cNvPr>
            <p:cNvSpPr>
              <a:spLocks noChangeShapeType="1"/>
            </p:cNvSpPr>
            <p:nvPr/>
          </p:nvSpPr>
          <p:spPr bwMode="auto">
            <a:xfrm>
              <a:off x="4553115" y="4014313"/>
              <a:ext cx="698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131">
              <a:extLst>
                <a:ext uri="{FF2B5EF4-FFF2-40B4-BE49-F238E27FC236}">
                  <a16:creationId xmlns:a16="http://schemas.microsoft.com/office/drawing/2014/main" id="{BCFD4680-850E-0702-7686-1706E1A20069}"/>
                </a:ext>
              </a:extLst>
            </p:cNvPr>
            <p:cNvSpPr>
              <a:spLocks noChangeShapeType="1"/>
            </p:cNvSpPr>
            <p:nvPr/>
          </p:nvSpPr>
          <p:spPr bwMode="auto">
            <a:xfrm>
              <a:off x="4553115" y="3566638"/>
              <a:ext cx="698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32">
              <a:extLst>
                <a:ext uri="{FF2B5EF4-FFF2-40B4-BE49-F238E27FC236}">
                  <a16:creationId xmlns:a16="http://schemas.microsoft.com/office/drawing/2014/main" id="{60CBD1A8-3B8E-D181-0F72-D6C1D9CD17AD}"/>
                </a:ext>
              </a:extLst>
            </p:cNvPr>
            <p:cNvSpPr>
              <a:spLocks noChangeShapeType="1"/>
            </p:cNvSpPr>
            <p:nvPr/>
          </p:nvSpPr>
          <p:spPr bwMode="auto">
            <a:xfrm>
              <a:off x="4553115" y="5803425"/>
              <a:ext cx="698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Rectangle 133">
              <a:extLst>
                <a:ext uri="{FF2B5EF4-FFF2-40B4-BE49-F238E27FC236}">
                  <a16:creationId xmlns:a16="http://schemas.microsoft.com/office/drawing/2014/main" id="{299FD303-E223-C4D4-70B2-FCAD4A95F33A}"/>
                </a:ext>
              </a:extLst>
            </p:cNvPr>
            <p:cNvSpPr>
              <a:spLocks noChangeArrowheads="1"/>
            </p:cNvSpPr>
            <p:nvPr/>
          </p:nvSpPr>
          <p:spPr bwMode="auto">
            <a:xfrm>
              <a:off x="7513802" y="3566638"/>
              <a:ext cx="322262" cy="42386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134">
              <a:extLst>
                <a:ext uri="{FF2B5EF4-FFF2-40B4-BE49-F238E27FC236}">
                  <a16:creationId xmlns:a16="http://schemas.microsoft.com/office/drawing/2014/main" id="{C1BCBACD-0128-FB1E-7FCD-DB9624886D8F}"/>
                </a:ext>
              </a:extLst>
            </p:cNvPr>
            <p:cNvSpPr>
              <a:spLocks noChangeArrowheads="1"/>
            </p:cNvSpPr>
            <p:nvPr/>
          </p:nvSpPr>
          <p:spPr bwMode="auto">
            <a:xfrm>
              <a:off x="7513802" y="3990500"/>
              <a:ext cx="322262" cy="1352550"/>
            </a:xfrm>
            <a:prstGeom prst="rect">
              <a:avLst/>
            </a:prstGeom>
            <a:solidFill>
              <a:srgbClr val="00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5">
              <a:extLst>
                <a:ext uri="{FF2B5EF4-FFF2-40B4-BE49-F238E27FC236}">
                  <a16:creationId xmlns:a16="http://schemas.microsoft.com/office/drawing/2014/main" id="{AF095272-CCDE-2A68-D849-54D8784F5402}"/>
                </a:ext>
              </a:extLst>
            </p:cNvPr>
            <p:cNvSpPr>
              <a:spLocks noChangeArrowheads="1"/>
            </p:cNvSpPr>
            <p:nvPr/>
          </p:nvSpPr>
          <p:spPr bwMode="auto">
            <a:xfrm>
              <a:off x="7513802" y="5343050"/>
              <a:ext cx="322262" cy="1524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36">
              <a:extLst>
                <a:ext uri="{FF2B5EF4-FFF2-40B4-BE49-F238E27FC236}">
                  <a16:creationId xmlns:a16="http://schemas.microsoft.com/office/drawing/2014/main" id="{88316647-2F46-BEA0-E962-EEB5F68F15A3}"/>
                </a:ext>
              </a:extLst>
            </p:cNvPr>
            <p:cNvSpPr>
              <a:spLocks noChangeArrowheads="1"/>
            </p:cNvSpPr>
            <p:nvPr/>
          </p:nvSpPr>
          <p:spPr bwMode="auto">
            <a:xfrm>
              <a:off x="7513802" y="5495450"/>
              <a:ext cx="322262" cy="3079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37">
              <a:extLst>
                <a:ext uri="{FF2B5EF4-FFF2-40B4-BE49-F238E27FC236}">
                  <a16:creationId xmlns:a16="http://schemas.microsoft.com/office/drawing/2014/main" id="{E82BE4C1-39F4-A057-F681-0E5F28DB2094}"/>
                </a:ext>
              </a:extLst>
            </p:cNvPr>
            <p:cNvSpPr>
              <a:spLocks noChangeArrowheads="1"/>
            </p:cNvSpPr>
            <p:nvPr/>
          </p:nvSpPr>
          <p:spPr bwMode="auto">
            <a:xfrm>
              <a:off x="6959765" y="3566638"/>
              <a:ext cx="322262" cy="22066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38">
              <a:extLst>
                <a:ext uri="{FF2B5EF4-FFF2-40B4-BE49-F238E27FC236}">
                  <a16:creationId xmlns:a16="http://schemas.microsoft.com/office/drawing/2014/main" id="{335573BD-0CDC-9623-445A-22C3D174F3A2}"/>
                </a:ext>
              </a:extLst>
            </p:cNvPr>
            <p:cNvSpPr>
              <a:spLocks noChangeArrowheads="1"/>
            </p:cNvSpPr>
            <p:nvPr/>
          </p:nvSpPr>
          <p:spPr bwMode="auto">
            <a:xfrm>
              <a:off x="6959765" y="3787300"/>
              <a:ext cx="322262" cy="1635125"/>
            </a:xfrm>
            <a:prstGeom prst="rect">
              <a:avLst/>
            </a:prstGeom>
            <a:solidFill>
              <a:srgbClr val="00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39">
              <a:extLst>
                <a:ext uri="{FF2B5EF4-FFF2-40B4-BE49-F238E27FC236}">
                  <a16:creationId xmlns:a16="http://schemas.microsoft.com/office/drawing/2014/main" id="{B76D65BE-CE85-1385-B2CA-949315B8C8DF}"/>
                </a:ext>
              </a:extLst>
            </p:cNvPr>
            <p:cNvSpPr>
              <a:spLocks noChangeArrowheads="1"/>
            </p:cNvSpPr>
            <p:nvPr/>
          </p:nvSpPr>
          <p:spPr bwMode="auto">
            <a:xfrm>
              <a:off x="6959765" y="5422425"/>
              <a:ext cx="322262" cy="49213"/>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140">
              <a:extLst>
                <a:ext uri="{FF2B5EF4-FFF2-40B4-BE49-F238E27FC236}">
                  <a16:creationId xmlns:a16="http://schemas.microsoft.com/office/drawing/2014/main" id="{EBDDD6E7-68AC-CF7F-A75F-66EE587EB54A}"/>
                </a:ext>
              </a:extLst>
            </p:cNvPr>
            <p:cNvSpPr>
              <a:spLocks noChangeArrowheads="1"/>
            </p:cNvSpPr>
            <p:nvPr/>
          </p:nvSpPr>
          <p:spPr bwMode="auto">
            <a:xfrm>
              <a:off x="6959765" y="5471638"/>
              <a:ext cx="322262" cy="33178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141">
              <a:extLst>
                <a:ext uri="{FF2B5EF4-FFF2-40B4-BE49-F238E27FC236}">
                  <a16:creationId xmlns:a16="http://schemas.microsoft.com/office/drawing/2014/main" id="{C917D390-3939-C2F0-7E00-B458700C0DB9}"/>
                </a:ext>
              </a:extLst>
            </p:cNvPr>
            <p:cNvSpPr>
              <a:spLocks noChangeArrowheads="1"/>
            </p:cNvSpPr>
            <p:nvPr/>
          </p:nvSpPr>
          <p:spPr bwMode="auto">
            <a:xfrm>
              <a:off x="6405727" y="3566638"/>
              <a:ext cx="320675" cy="16668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142">
              <a:extLst>
                <a:ext uri="{FF2B5EF4-FFF2-40B4-BE49-F238E27FC236}">
                  <a16:creationId xmlns:a16="http://schemas.microsoft.com/office/drawing/2014/main" id="{F46EB2E4-104A-367A-DDC1-CF84EAE11D6C}"/>
                </a:ext>
              </a:extLst>
            </p:cNvPr>
            <p:cNvSpPr>
              <a:spLocks noChangeArrowheads="1"/>
            </p:cNvSpPr>
            <p:nvPr/>
          </p:nvSpPr>
          <p:spPr bwMode="auto">
            <a:xfrm>
              <a:off x="6405727" y="3733325"/>
              <a:ext cx="320675" cy="1831975"/>
            </a:xfrm>
            <a:prstGeom prst="rect">
              <a:avLst/>
            </a:prstGeom>
            <a:solidFill>
              <a:srgbClr val="00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143">
              <a:extLst>
                <a:ext uri="{FF2B5EF4-FFF2-40B4-BE49-F238E27FC236}">
                  <a16:creationId xmlns:a16="http://schemas.microsoft.com/office/drawing/2014/main" id="{9C9B8537-3EA1-E338-C762-38C7CC17041B}"/>
                </a:ext>
              </a:extLst>
            </p:cNvPr>
            <p:cNvSpPr>
              <a:spLocks noChangeArrowheads="1"/>
            </p:cNvSpPr>
            <p:nvPr/>
          </p:nvSpPr>
          <p:spPr bwMode="auto">
            <a:xfrm>
              <a:off x="6405727" y="5565300"/>
              <a:ext cx="320675" cy="92075"/>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144">
              <a:extLst>
                <a:ext uri="{FF2B5EF4-FFF2-40B4-BE49-F238E27FC236}">
                  <a16:creationId xmlns:a16="http://schemas.microsoft.com/office/drawing/2014/main" id="{AA6EEBC6-0DF5-5022-927D-EA10D6BFD3DC}"/>
                </a:ext>
              </a:extLst>
            </p:cNvPr>
            <p:cNvSpPr>
              <a:spLocks noChangeArrowheads="1"/>
            </p:cNvSpPr>
            <p:nvPr/>
          </p:nvSpPr>
          <p:spPr bwMode="auto">
            <a:xfrm>
              <a:off x="6405727" y="5657375"/>
              <a:ext cx="320675" cy="14605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145">
              <a:extLst>
                <a:ext uri="{FF2B5EF4-FFF2-40B4-BE49-F238E27FC236}">
                  <a16:creationId xmlns:a16="http://schemas.microsoft.com/office/drawing/2014/main" id="{DA47B76C-C263-BEB0-B906-00B49AB1F56D}"/>
                </a:ext>
              </a:extLst>
            </p:cNvPr>
            <p:cNvSpPr>
              <a:spLocks noChangeArrowheads="1"/>
            </p:cNvSpPr>
            <p:nvPr/>
          </p:nvSpPr>
          <p:spPr bwMode="auto">
            <a:xfrm>
              <a:off x="5851690" y="3566638"/>
              <a:ext cx="320675" cy="27622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146">
              <a:extLst>
                <a:ext uri="{FF2B5EF4-FFF2-40B4-BE49-F238E27FC236}">
                  <a16:creationId xmlns:a16="http://schemas.microsoft.com/office/drawing/2014/main" id="{CB1AC150-727E-2431-55AC-FD4BA60E93A4}"/>
                </a:ext>
              </a:extLst>
            </p:cNvPr>
            <p:cNvSpPr>
              <a:spLocks noChangeArrowheads="1"/>
            </p:cNvSpPr>
            <p:nvPr/>
          </p:nvSpPr>
          <p:spPr bwMode="auto">
            <a:xfrm>
              <a:off x="5851690" y="3842863"/>
              <a:ext cx="320675" cy="1339850"/>
            </a:xfrm>
            <a:prstGeom prst="rect">
              <a:avLst/>
            </a:prstGeom>
            <a:solidFill>
              <a:srgbClr val="00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147">
              <a:extLst>
                <a:ext uri="{FF2B5EF4-FFF2-40B4-BE49-F238E27FC236}">
                  <a16:creationId xmlns:a16="http://schemas.microsoft.com/office/drawing/2014/main" id="{B8287C38-583E-A886-11A4-A1511DA41396}"/>
                </a:ext>
              </a:extLst>
            </p:cNvPr>
            <p:cNvSpPr>
              <a:spLocks noChangeArrowheads="1"/>
            </p:cNvSpPr>
            <p:nvPr/>
          </p:nvSpPr>
          <p:spPr bwMode="auto">
            <a:xfrm>
              <a:off x="5851690" y="5182713"/>
              <a:ext cx="320675" cy="271463"/>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148">
              <a:extLst>
                <a:ext uri="{FF2B5EF4-FFF2-40B4-BE49-F238E27FC236}">
                  <a16:creationId xmlns:a16="http://schemas.microsoft.com/office/drawing/2014/main" id="{17DD39C0-3AAD-34ED-25D5-10D09DE06D58}"/>
                </a:ext>
              </a:extLst>
            </p:cNvPr>
            <p:cNvSpPr>
              <a:spLocks noChangeArrowheads="1"/>
            </p:cNvSpPr>
            <p:nvPr/>
          </p:nvSpPr>
          <p:spPr bwMode="auto">
            <a:xfrm>
              <a:off x="5851690" y="5454175"/>
              <a:ext cx="320675" cy="34925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149">
              <a:extLst>
                <a:ext uri="{FF2B5EF4-FFF2-40B4-BE49-F238E27FC236}">
                  <a16:creationId xmlns:a16="http://schemas.microsoft.com/office/drawing/2014/main" id="{AF3065DB-5BC7-CE93-C98E-91E35C881FA7}"/>
                </a:ext>
              </a:extLst>
            </p:cNvPr>
            <p:cNvSpPr>
              <a:spLocks noChangeArrowheads="1"/>
            </p:cNvSpPr>
            <p:nvPr/>
          </p:nvSpPr>
          <p:spPr bwMode="auto">
            <a:xfrm>
              <a:off x="5296065" y="3566638"/>
              <a:ext cx="322262" cy="22542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150">
              <a:extLst>
                <a:ext uri="{FF2B5EF4-FFF2-40B4-BE49-F238E27FC236}">
                  <a16:creationId xmlns:a16="http://schemas.microsoft.com/office/drawing/2014/main" id="{F6DC8317-D831-0B21-C356-4486343B0FB8}"/>
                </a:ext>
              </a:extLst>
            </p:cNvPr>
            <p:cNvSpPr>
              <a:spLocks noChangeArrowheads="1"/>
            </p:cNvSpPr>
            <p:nvPr/>
          </p:nvSpPr>
          <p:spPr bwMode="auto">
            <a:xfrm>
              <a:off x="5296065" y="3792063"/>
              <a:ext cx="322262" cy="1085850"/>
            </a:xfrm>
            <a:prstGeom prst="rect">
              <a:avLst/>
            </a:prstGeom>
            <a:solidFill>
              <a:srgbClr val="00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151">
              <a:extLst>
                <a:ext uri="{FF2B5EF4-FFF2-40B4-BE49-F238E27FC236}">
                  <a16:creationId xmlns:a16="http://schemas.microsoft.com/office/drawing/2014/main" id="{61F8D392-E743-100E-F0AC-0592C7C224ED}"/>
                </a:ext>
              </a:extLst>
            </p:cNvPr>
            <p:cNvSpPr>
              <a:spLocks noChangeArrowheads="1"/>
            </p:cNvSpPr>
            <p:nvPr/>
          </p:nvSpPr>
          <p:spPr bwMode="auto">
            <a:xfrm>
              <a:off x="5296065" y="4877913"/>
              <a:ext cx="322262" cy="130175"/>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Rectangle 152">
              <a:extLst>
                <a:ext uri="{FF2B5EF4-FFF2-40B4-BE49-F238E27FC236}">
                  <a16:creationId xmlns:a16="http://schemas.microsoft.com/office/drawing/2014/main" id="{021E99F5-75F4-3335-88E5-E2B20D1F9136}"/>
                </a:ext>
              </a:extLst>
            </p:cNvPr>
            <p:cNvSpPr>
              <a:spLocks noChangeArrowheads="1"/>
            </p:cNvSpPr>
            <p:nvPr/>
          </p:nvSpPr>
          <p:spPr bwMode="auto">
            <a:xfrm>
              <a:off x="5296065" y="5008088"/>
              <a:ext cx="322262" cy="79533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Rectangle 153">
              <a:extLst>
                <a:ext uri="{FF2B5EF4-FFF2-40B4-BE49-F238E27FC236}">
                  <a16:creationId xmlns:a16="http://schemas.microsoft.com/office/drawing/2014/main" id="{97D63994-E807-7C81-C06D-7B26FCCFE446}"/>
                </a:ext>
              </a:extLst>
            </p:cNvPr>
            <p:cNvSpPr>
              <a:spLocks noChangeArrowheads="1"/>
            </p:cNvSpPr>
            <p:nvPr/>
          </p:nvSpPr>
          <p:spPr bwMode="auto">
            <a:xfrm>
              <a:off x="4742027" y="3566638"/>
              <a:ext cx="322262" cy="2540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Rectangle 154">
              <a:extLst>
                <a:ext uri="{FF2B5EF4-FFF2-40B4-BE49-F238E27FC236}">
                  <a16:creationId xmlns:a16="http://schemas.microsoft.com/office/drawing/2014/main" id="{7A6EF76A-3D17-FC16-98C4-CB2A8C2FE853}"/>
                </a:ext>
              </a:extLst>
            </p:cNvPr>
            <p:cNvSpPr>
              <a:spLocks noChangeArrowheads="1"/>
            </p:cNvSpPr>
            <p:nvPr/>
          </p:nvSpPr>
          <p:spPr bwMode="auto">
            <a:xfrm>
              <a:off x="4742027" y="3820638"/>
              <a:ext cx="322262" cy="1389063"/>
            </a:xfrm>
            <a:prstGeom prst="rect">
              <a:avLst/>
            </a:prstGeom>
            <a:solidFill>
              <a:srgbClr val="009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Rectangle 155">
              <a:extLst>
                <a:ext uri="{FF2B5EF4-FFF2-40B4-BE49-F238E27FC236}">
                  <a16:creationId xmlns:a16="http://schemas.microsoft.com/office/drawing/2014/main" id="{E7E92C4F-4E70-6A79-154E-0C0947001CDE}"/>
                </a:ext>
              </a:extLst>
            </p:cNvPr>
            <p:cNvSpPr>
              <a:spLocks noChangeArrowheads="1"/>
            </p:cNvSpPr>
            <p:nvPr/>
          </p:nvSpPr>
          <p:spPr bwMode="auto">
            <a:xfrm>
              <a:off x="4742027" y="5209700"/>
              <a:ext cx="322262" cy="142875"/>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Rectangle 156">
              <a:extLst>
                <a:ext uri="{FF2B5EF4-FFF2-40B4-BE49-F238E27FC236}">
                  <a16:creationId xmlns:a16="http://schemas.microsoft.com/office/drawing/2014/main" id="{7DD8BBBB-5F5C-482B-FB38-2125CEBB916A}"/>
                </a:ext>
              </a:extLst>
            </p:cNvPr>
            <p:cNvSpPr>
              <a:spLocks noChangeArrowheads="1"/>
            </p:cNvSpPr>
            <p:nvPr/>
          </p:nvSpPr>
          <p:spPr bwMode="auto">
            <a:xfrm>
              <a:off x="4742027" y="5352575"/>
              <a:ext cx="322262" cy="45085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159">
              <a:extLst>
                <a:ext uri="{FF2B5EF4-FFF2-40B4-BE49-F238E27FC236}">
                  <a16:creationId xmlns:a16="http://schemas.microsoft.com/office/drawing/2014/main" id="{DEC3250A-D9FC-80A5-4BB0-784CDB3B61B2}"/>
                </a:ext>
              </a:extLst>
            </p:cNvPr>
            <p:cNvSpPr>
              <a:spLocks/>
            </p:cNvSpPr>
            <p:nvPr/>
          </p:nvSpPr>
          <p:spPr bwMode="auto">
            <a:xfrm>
              <a:off x="7513802" y="3566638"/>
              <a:ext cx="322262" cy="423863"/>
            </a:xfrm>
            <a:custGeom>
              <a:avLst/>
              <a:gdLst>
                <a:gd name="T0" fmla="*/ 1013 w 1013"/>
                <a:gd name="T1" fmla="*/ 1333 h 1333"/>
                <a:gd name="T2" fmla="*/ 1013 w 1013"/>
                <a:gd name="T3" fmla="*/ 0 h 1333"/>
                <a:gd name="T4" fmla="*/ 0 w 1013"/>
                <a:gd name="T5" fmla="*/ 0 h 1333"/>
                <a:gd name="T6" fmla="*/ 0 w 1013"/>
                <a:gd name="T7" fmla="*/ 1333 h 1333"/>
              </a:gdLst>
              <a:ahLst/>
              <a:cxnLst>
                <a:cxn ang="0">
                  <a:pos x="T0" y="T1"/>
                </a:cxn>
                <a:cxn ang="0">
                  <a:pos x="T2" y="T3"/>
                </a:cxn>
                <a:cxn ang="0">
                  <a:pos x="T4" y="T5"/>
                </a:cxn>
                <a:cxn ang="0">
                  <a:pos x="T6" y="T7"/>
                </a:cxn>
              </a:cxnLst>
              <a:rect l="0" t="0" r="r" b="b"/>
              <a:pathLst>
                <a:path w="1013" h="1333">
                  <a:moveTo>
                    <a:pt x="1013" y="1333"/>
                  </a:moveTo>
                  <a:lnTo>
                    <a:pt x="1013" y="0"/>
                  </a:lnTo>
                  <a:lnTo>
                    <a:pt x="0" y="0"/>
                  </a:lnTo>
                  <a:lnTo>
                    <a:pt x="0" y="133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Freeform 160">
              <a:extLst>
                <a:ext uri="{FF2B5EF4-FFF2-40B4-BE49-F238E27FC236}">
                  <a16:creationId xmlns:a16="http://schemas.microsoft.com/office/drawing/2014/main" id="{CBD3C5C6-94FB-2438-D64E-5999C1F09C5C}"/>
                </a:ext>
              </a:extLst>
            </p:cNvPr>
            <p:cNvSpPr>
              <a:spLocks/>
            </p:cNvSpPr>
            <p:nvPr/>
          </p:nvSpPr>
          <p:spPr bwMode="auto">
            <a:xfrm>
              <a:off x="6959765" y="3566638"/>
              <a:ext cx="322262" cy="220663"/>
            </a:xfrm>
            <a:custGeom>
              <a:avLst/>
              <a:gdLst>
                <a:gd name="T0" fmla="*/ 1013 w 1013"/>
                <a:gd name="T1" fmla="*/ 695 h 695"/>
                <a:gd name="T2" fmla="*/ 1013 w 1013"/>
                <a:gd name="T3" fmla="*/ 0 h 695"/>
                <a:gd name="T4" fmla="*/ 0 w 1013"/>
                <a:gd name="T5" fmla="*/ 0 h 695"/>
                <a:gd name="T6" fmla="*/ 0 w 1013"/>
                <a:gd name="T7" fmla="*/ 695 h 695"/>
              </a:gdLst>
              <a:ahLst/>
              <a:cxnLst>
                <a:cxn ang="0">
                  <a:pos x="T0" y="T1"/>
                </a:cxn>
                <a:cxn ang="0">
                  <a:pos x="T2" y="T3"/>
                </a:cxn>
                <a:cxn ang="0">
                  <a:pos x="T4" y="T5"/>
                </a:cxn>
                <a:cxn ang="0">
                  <a:pos x="T6" y="T7"/>
                </a:cxn>
              </a:cxnLst>
              <a:rect l="0" t="0" r="r" b="b"/>
              <a:pathLst>
                <a:path w="1013" h="695">
                  <a:moveTo>
                    <a:pt x="1013" y="695"/>
                  </a:moveTo>
                  <a:lnTo>
                    <a:pt x="1013" y="0"/>
                  </a:lnTo>
                  <a:lnTo>
                    <a:pt x="0" y="0"/>
                  </a:lnTo>
                  <a:lnTo>
                    <a:pt x="0" y="69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161">
              <a:extLst>
                <a:ext uri="{FF2B5EF4-FFF2-40B4-BE49-F238E27FC236}">
                  <a16:creationId xmlns:a16="http://schemas.microsoft.com/office/drawing/2014/main" id="{29CD8C7B-7C22-07F4-13E4-302B6BC90457}"/>
                </a:ext>
              </a:extLst>
            </p:cNvPr>
            <p:cNvSpPr>
              <a:spLocks noChangeShapeType="1"/>
            </p:cNvSpPr>
            <p:nvPr/>
          </p:nvSpPr>
          <p:spPr bwMode="auto">
            <a:xfrm flipH="1">
              <a:off x="6959765" y="3787300"/>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62">
              <a:extLst>
                <a:ext uri="{FF2B5EF4-FFF2-40B4-BE49-F238E27FC236}">
                  <a16:creationId xmlns:a16="http://schemas.microsoft.com/office/drawing/2014/main" id="{22B26B34-9393-DD6F-4814-3B965399C815}"/>
                </a:ext>
              </a:extLst>
            </p:cNvPr>
            <p:cNvSpPr>
              <a:spLocks noChangeShapeType="1"/>
            </p:cNvSpPr>
            <p:nvPr/>
          </p:nvSpPr>
          <p:spPr bwMode="auto">
            <a:xfrm flipH="1">
              <a:off x="7513802" y="3990500"/>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63">
              <a:extLst>
                <a:ext uri="{FF2B5EF4-FFF2-40B4-BE49-F238E27FC236}">
                  <a16:creationId xmlns:a16="http://schemas.microsoft.com/office/drawing/2014/main" id="{EBDBA8F9-69FC-C987-5D86-5CD5C13A3200}"/>
                </a:ext>
              </a:extLst>
            </p:cNvPr>
            <p:cNvSpPr>
              <a:spLocks noChangeShapeType="1"/>
            </p:cNvSpPr>
            <p:nvPr/>
          </p:nvSpPr>
          <p:spPr bwMode="auto">
            <a:xfrm flipH="1">
              <a:off x="6959765" y="5422425"/>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64">
              <a:extLst>
                <a:ext uri="{FF2B5EF4-FFF2-40B4-BE49-F238E27FC236}">
                  <a16:creationId xmlns:a16="http://schemas.microsoft.com/office/drawing/2014/main" id="{C8796918-3437-7547-63F9-FD2AF6399412}"/>
                </a:ext>
              </a:extLst>
            </p:cNvPr>
            <p:cNvSpPr>
              <a:spLocks noChangeShapeType="1"/>
            </p:cNvSpPr>
            <p:nvPr/>
          </p:nvSpPr>
          <p:spPr bwMode="auto">
            <a:xfrm>
              <a:off x="6959765" y="5422425"/>
              <a:ext cx="0" cy="492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65">
              <a:extLst>
                <a:ext uri="{FF2B5EF4-FFF2-40B4-BE49-F238E27FC236}">
                  <a16:creationId xmlns:a16="http://schemas.microsoft.com/office/drawing/2014/main" id="{B5DE4D50-CA16-670E-9256-4F2091039C43}"/>
                </a:ext>
              </a:extLst>
            </p:cNvPr>
            <p:cNvSpPr>
              <a:spLocks noChangeShapeType="1"/>
            </p:cNvSpPr>
            <p:nvPr/>
          </p:nvSpPr>
          <p:spPr bwMode="auto">
            <a:xfrm flipV="1">
              <a:off x="7282027" y="5422425"/>
              <a:ext cx="0" cy="492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66">
              <a:extLst>
                <a:ext uri="{FF2B5EF4-FFF2-40B4-BE49-F238E27FC236}">
                  <a16:creationId xmlns:a16="http://schemas.microsoft.com/office/drawing/2014/main" id="{C265AE47-6D5A-A47B-A9EC-190117C231BE}"/>
                </a:ext>
              </a:extLst>
            </p:cNvPr>
            <p:cNvSpPr>
              <a:spLocks noChangeShapeType="1"/>
            </p:cNvSpPr>
            <p:nvPr/>
          </p:nvSpPr>
          <p:spPr bwMode="auto">
            <a:xfrm flipH="1">
              <a:off x="6959765" y="5471638"/>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67">
              <a:extLst>
                <a:ext uri="{FF2B5EF4-FFF2-40B4-BE49-F238E27FC236}">
                  <a16:creationId xmlns:a16="http://schemas.microsoft.com/office/drawing/2014/main" id="{93062A0D-2776-9042-A1A9-D512A0F70E7B}"/>
                </a:ext>
              </a:extLst>
            </p:cNvPr>
            <p:cNvSpPr>
              <a:spLocks noChangeShapeType="1"/>
            </p:cNvSpPr>
            <p:nvPr/>
          </p:nvSpPr>
          <p:spPr bwMode="auto">
            <a:xfrm flipH="1">
              <a:off x="7513802" y="5343050"/>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68">
              <a:extLst>
                <a:ext uri="{FF2B5EF4-FFF2-40B4-BE49-F238E27FC236}">
                  <a16:creationId xmlns:a16="http://schemas.microsoft.com/office/drawing/2014/main" id="{496DB2B4-5F1A-0F81-B6D6-B5BC59A9A891}"/>
                </a:ext>
              </a:extLst>
            </p:cNvPr>
            <p:cNvSpPr>
              <a:spLocks noChangeShapeType="1"/>
            </p:cNvSpPr>
            <p:nvPr/>
          </p:nvSpPr>
          <p:spPr bwMode="auto">
            <a:xfrm>
              <a:off x="7513802" y="5343050"/>
              <a:ext cx="0" cy="1524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169">
              <a:extLst>
                <a:ext uri="{FF2B5EF4-FFF2-40B4-BE49-F238E27FC236}">
                  <a16:creationId xmlns:a16="http://schemas.microsoft.com/office/drawing/2014/main" id="{D3153C79-7EAB-2602-F524-37ABA36EEF0E}"/>
                </a:ext>
              </a:extLst>
            </p:cNvPr>
            <p:cNvSpPr>
              <a:spLocks noChangeShapeType="1"/>
            </p:cNvSpPr>
            <p:nvPr/>
          </p:nvSpPr>
          <p:spPr bwMode="auto">
            <a:xfrm flipV="1">
              <a:off x="7836065" y="5343050"/>
              <a:ext cx="0" cy="15240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70">
              <a:extLst>
                <a:ext uri="{FF2B5EF4-FFF2-40B4-BE49-F238E27FC236}">
                  <a16:creationId xmlns:a16="http://schemas.microsoft.com/office/drawing/2014/main" id="{E3BB154F-371D-B23C-8715-F9E3342B7219}"/>
                </a:ext>
              </a:extLst>
            </p:cNvPr>
            <p:cNvSpPr>
              <a:spLocks noChangeShapeType="1"/>
            </p:cNvSpPr>
            <p:nvPr/>
          </p:nvSpPr>
          <p:spPr bwMode="auto">
            <a:xfrm flipH="1">
              <a:off x="7513802" y="5495450"/>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71">
              <a:extLst>
                <a:ext uri="{FF2B5EF4-FFF2-40B4-BE49-F238E27FC236}">
                  <a16:creationId xmlns:a16="http://schemas.microsoft.com/office/drawing/2014/main" id="{EE311A1E-01C2-CEBF-3020-682FAE3319D3}"/>
                </a:ext>
              </a:extLst>
            </p:cNvPr>
            <p:cNvSpPr>
              <a:spLocks noChangeShapeType="1"/>
            </p:cNvSpPr>
            <p:nvPr/>
          </p:nvSpPr>
          <p:spPr bwMode="auto">
            <a:xfrm>
              <a:off x="7513802" y="3990500"/>
              <a:ext cx="0" cy="13525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172">
              <a:extLst>
                <a:ext uri="{FF2B5EF4-FFF2-40B4-BE49-F238E27FC236}">
                  <a16:creationId xmlns:a16="http://schemas.microsoft.com/office/drawing/2014/main" id="{D52608B7-FB97-7227-C737-4C1DB68F7A7F}"/>
                </a:ext>
              </a:extLst>
            </p:cNvPr>
            <p:cNvSpPr>
              <a:spLocks noChangeShapeType="1"/>
            </p:cNvSpPr>
            <p:nvPr/>
          </p:nvSpPr>
          <p:spPr bwMode="auto">
            <a:xfrm flipV="1">
              <a:off x="7836065" y="3990500"/>
              <a:ext cx="0" cy="13525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173">
              <a:extLst>
                <a:ext uri="{FF2B5EF4-FFF2-40B4-BE49-F238E27FC236}">
                  <a16:creationId xmlns:a16="http://schemas.microsoft.com/office/drawing/2014/main" id="{C2B24778-73F1-CB71-0ABE-8D991B2D7BD1}"/>
                </a:ext>
              </a:extLst>
            </p:cNvPr>
            <p:cNvSpPr>
              <a:spLocks noChangeShapeType="1"/>
            </p:cNvSpPr>
            <p:nvPr/>
          </p:nvSpPr>
          <p:spPr bwMode="auto">
            <a:xfrm>
              <a:off x="6959765" y="3787300"/>
              <a:ext cx="0" cy="16351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174">
              <a:extLst>
                <a:ext uri="{FF2B5EF4-FFF2-40B4-BE49-F238E27FC236}">
                  <a16:creationId xmlns:a16="http://schemas.microsoft.com/office/drawing/2014/main" id="{DFA61F1A-D793-816F-3A1C-2ECEFA4A693F}"/>
                </a:ext>
              </a:extLst>
            </p:cNvPr>
            <p:cNvSpPr>
              <a:spLocks noChangeShapeType="1"/>
            </p:cNvSpPr>
            <p:nvPr/>
          </p:nvSpPr>
          <p:spPr bwMode="auto">
            <a:xfrm flipV="1">
              <a:off x="7282027" y="3787300"/>
              <a:ext cx="0" cy="16351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Freeform 175">
              <a:extLst>
                <a:ext uri="{FF2B5EF4-FFF2-40B4-BE49-F238E27FC236}">
                  <a16:creationId xmlns:a16="http://schemas.microsoft.com/office/drawing/2014/main" id="{1538DD34-F61E-DA2C-B203-C614FE546B73}"/>
                </a:ext>
              </a:extLst>
            </p:cNvPr>
            <p:cNvSpPr>
              <a:spLocks/>
            </p:cNvSpPr>
            <p:nvPr/>
          </p:nvSpPr>
          <p:spPr bwMode="auto">
            <a:xfrm>
              <a:off x="6405727" y="3566638"/>
              <a:ext cx="320675" cy="166688"/>
            </a:xfrm>
            <a:custGeom>
              <a:avLst/>
              <a:gdLst>
                <a:gd name="T0" fmla="*/ 1013 w 1013"/>
                <a:gd name="T1" fmla="*/ 522 h 522"/>
                <a:gd name="T2" fmla="*/ 1013 w 1013"/>
                <a:gd name="T3" fmla="*/ 0 h 522"/>
                <a:gd name="T4" fmla="*/ 0 w 1013"/>
                <a:gd name="T5" fmla="*/ 0 h 522"/>
                <a:gd name="T6" fmla="*/ 0 w 1013"/>
                <a:gd name="T7" fmla="*/ 522 h 522"/>
              </a:gdLst>
              <a:ahLst/>
              <a:cxnLst>
                <a:cxn ang="0">
                  <a:pos x="T0" y="T1"/>
                </a:cxn>
                <a:cxn ang="0">
                  <a:pos x="T2" y="T3"/>
                </a:cxn>
                <a:cxn ang="0">
                  <a:pos x="T4" y="T5"/>
                </a:cxn>
                <a:cxn ang="0">
                  <a:pos x="T6" y="T7"/>
                </a:cxn>
              </a:cxnLst>
              <a:rect l="0" t="0" r="r" b="b"/>
              <a:pathLst>
                <a:path w="1013" h="522">
                  <a:moveTo>
                    <a:pt x="1013" y="522"/>
                  </a:moveTo>
                  <a:lnTo>
                    <a:pt x="1013" y="0"/>
                  </a:lnTo>
                  <a:lnTo>
                    <a:pt x="0" y="0"/>
                  </a:lnTo>
                  <a:lnTo>
                    <a:pt x="0" y="52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176">
              <a:extLst>
                <a:ext uri="{FF2B5EF4-FFF2-40B4-BE49-F238E27FC236}">
                  <a16:creationId xmlns:a16="http://schemas.microsoft.com/office/drawing/2014/main" id="{4F363E2B-39D9-CB69-C80E-7881FBE46D67}"/>
                </a:ext>
              </a:extLst>
            </p:cNvPr>
            <p:cNvSpPr>
              <a:spLocks noChangeShapeType="1"/>
            </p:cNvSpPr>
            <p:nvPr/>
          </p:nvSpPr>
          <p:spPr bwMode="auto">
            <a:xfrm flipH="1">
              <a:off x="6405727" y="3733325"/>
              <a:ext cx="3206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Freeform 177">
              <a:extLst>
                <a:ext uri="{FF2B5EF4-FFF2-40B4-BE49-F238E27FC236}">
                  <a16:creationId xmlns:a16="http://schemas.microsoft.com/office/drawing/2014/main" id="{A31E7C2D-013B-D5E5-35C9-87067D689EA4}"/>
                </a:ext>
              </a:extLst>
            </p:cNvPr>
            <p:cNvSpPr>
              <a:spLocks/>
            </p:cNvSpPr>
            <p:nvPr/>
          </p:nvSpPr>
          <p:spPr bwMode="auto">
            <a:xfrm>
              <a:off x="5851690" y="3566638"/>
              <a:ext cx="320675" cy="276225"/>
            </a:xfrm>
            <a:custGeom>
              <a:avLst/>
              <a:gdLst>
                <a:gd name="T0" fmla="*/ 1013 w 1013"/>
                <a:gd name="T1" fmla="*/ 870 h 870"/>
                <a:gd name="T2" fmla="*/ 1013 w 1013"/>
                <a:gd name="T3" fmla="*/ 0 h 870"/>
                <a:gd name="T4" fmla="*/ 0 w 1013"/>
                <a:gd name="T5" fmla="*/ 0 h 870"/>
                <a:gd name="T6" fmla="*/ 0 w 1013"/>
                <a:gd name="T7" fmla="*/ 870 h 870"/>
              </a:gdLst>
              <a:ahLst/>
              <a:cxnLst>
                <a:cxn ang="0">
                  <a:pos x="T0" y="T1"/>
                </a:cxn>
                <a:cxn ang="0">
                  <a:pos x="T2" y="T3"/>
                </a:cxn>
                <a:cxn ang="0">
                  <a:pos x="T4" y="T5"/>
                </a:cxn>
                <a:cxn ang="0">
                  <a:pos x="T6" y="T7"/>
                </a:cxn>
              </a:cxnLst>
              <a:rect l="0" t="0" r="r" b="b"/>
              <a:pathLst>
                <a:path w="1013" h="870">
                  <a:moveTo>
                    <a:pt x="1013" y="870"/>
                  </a:moveTo>
                  <a:lnTo>
                    <a:pt x="1013" y="0"/>
                  </a:lnTo>
                  <a:lnTo>
                    <a:pt x="0" y="0"/>
                  </a:lnTo>
                  <a:lnTo>
                    <a:pt x="0" y="87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178">
              <a:extLst>
                <a:ext uri="{FF2B5EF4-FFF2-40B4-BE49-F238E27FC236}">
                  <a16:creationId xmlns:a16="http://schemas.microsoft.com/office/drawing/2014/main" id="{C0F0E4A1-5C6D-B796-7EA3-65B3CD6790BE}"/>
                </a:ext>
              </a:extLst>
            </p:cNvPr>
            <p:cNvSpPr>
              <a:spLocks noChangeShapeType="1"/>
            </p:cNvSpPr>
            <p:nvPr/>
          </p:nvSpPr>
          <p:spPr bwMode="auto">
            <a:xfrm flipH="1">
              <a:off x="5851690" y="3842863"/>
              <a:ext cx="3206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Freeform 179">
              <a:extLst>
                <a:ext uri="{FF2B5EF4-FFF2-40B4-BE49-F238E27FC236}">
                  <a16:creationId xmlns:a16="http://schemas.microsoft.com/office/drawing/2014/main" id="{7E702A5A-A954-9AC1-EFAA-5A548DEBAFF5}"/>
                </a:ext>
              </a:extLst>
            </p:cNvPr>
            <p:cNvSpPr>
              <a:spLocks/>
            </p:cNvSpPr>
            <p:nvPr/>
          </p:nvSpPr>
          <p:spPr bwMode="auto">
            <a:xfrm>
              <a:off x="5296065" y="3566638"/>
              <a:ext cx="322262" cy="225425"/>
            </a:xfrm>
            <a:custGeom>
              <a:avLst/>
              <a:gdLst>
                <a:gd name="T0" fmla="*/ 1014 w 1014"/>
                <a:gd name="T1" fmla="*/ 710 h 710"/>
                <a:gd name="T2" fmla="*/ 1014 w 1014"/>
                <a:gd name="T3" fmla="*/ 0 h 710"/>
                <a:gd name="T4" fmla="*/ 0 w 1014"/>
                <a:gd name="T5" fmla="*/ 0 h 710"/>
                <a:gd name="T6" fmla="*/ 0 w 1014"/>
                <a:gd name="T7" fmla="*/ 710 h 710"/>
              </a:gdLst>
              <a:ahLst/>
              <a:cxnLst>
                <a:cxn ang="0">
                  <a:pos x="T0" y="T1"/>
                </a:cxn>
                <a:cxn ang="0">
                  <a:pos x="T2" y="T3"/>
                </a:cxn>
                <a:cxn ang="0">
                  <a:pos x="T4" y="T5"/>
                </a:cxn>
                <a:cxn ang="0">
                  <a:pos x="T6" y="T7"/>
                </a:cxn>
              </a:cxnLst>
              <a:rect l="0" t="0" r="r" b="b"/>
              <a:pathLst>
                <a:path w="1014" h="710">
                  <a:moveTo>
                    <a:pt x="1014" y="710"/>
                  </a:moveTo>
                  <a:lnTo>
                    <a:pt x="1014" y="0"/>
                  </a:lnTo>
                  <a:lnTo>
                    <a:pt x="0" y="0"/>
                  </a:lnTo>
                  <a:lnTo>
                    <a:pt x="0" y="71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180">
              <a:extLst>
                <a:ext uri="{FF2B5EF4-FFF2-40B4-BE49-F238E27FC236}">
                  <a16:creationId xmlns:a16="http://schemas.microsoft.com/office/drawing/2014/main" id="{F935A47E-D8F3-C5A5-6294-352BBEA326EC}"/>
                </a:ext>
              </a:extLst>
            </p:cNvPr>
            <p:cNvSpPr>
              <a:spLocks noChangeShapeType="1"/>
            </p:cNvSpPr>
            <p:nvPr/>
          </p:nvSpPr>
          <p:spPr bwMode="auto">
            <a:xfrm flipH="1">
              <a:off x="5296065" y="3792063"/>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Freeform 181">
              <a:extLst>
                <a:ext uri="{FF2B5EF4-FFF2-40B4-BE49-F238E27FC236}">
                  <a16:creationId xmlns:a16="http://schemas.microsoft.com/office/drawing/2014/main" id="{74970F21-7941-4840-1F90-859A05A1379D}"/>
                </a:ext>
              </a:extLst>
            </p:cNvPr>
            <p:cNvSpPr>
              <a:spLocks/>
            </p:cNvSpPr>
            <p:nvPr/>
          </p:nvSpPr>
          <p:spPr bwMode="auto">
            <a:xfrm>
              <a:off x="4742027" y="3566638"/>
              <a:ext cx="322262" cy="254000"/>
            </a:xfrm>
            <a:custGeom>
              <a:avLst/>
              <a:gdLst>
                <a:gd name="T0" fmla="*/ 1014 w 1014"/>
                <a:gd name="T1" fmla="*/ 797 h 797"/>
                <a:gd name="T2" fmla="*/ 1014 w 1014"/>
                <a:gd name="T3" fmla="*/ 0 h 797"/>
                <a:gd name="T4" fmla="*/ 0 w 1014"/>
                <a:gd name="T5" fmla="*/ 0 h 797"/>
                <a:gd name="T6" fmla="*/ 0 w 1014"/>
                <a:gd name="T7" fmla="*/ 797 h 797"/>
              </a:gdLst>
              <a:ahLst/>
              <a:cxnLst>
                <a:cxn ang="0">
                  <a:pos x="T0" y="T1"/>
                </a:cxn>
                <a:cxn ang="0">
                  <a:pos x="T2" y="T3"/>
                </a:cxn>
                <a:cxn ang="0">
                  <a:pos x="T4" y="T5"/>
                </a:cxn>
                <a:cxn ang="0">
                  <a:pos x="T6" y="T7"/>
                </a:cxn>
              </a:cxnLst>
              <a:rect l="0" t="0" r="r" b="b"/>
              <a:pathLst>
                <a:path w="1014" h="797">
                  <a:moveTo>
                    <a:pt x="1014" y="797"/>
                  </a:moveTo>
                  <a:lnTo>
                    <a:pt x="1014" y="0"/>
                  </a:lnTo>
                  <a:lnTo>
                    <a:pt x="0" y="0"/>
                  </a:lnTo>
                  <a:lnTo>
                    <a:pt x="0" y="79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182">
              <a:extLst>
                <a:ext uri="{FF2B5EF4-FFF2-40B4-BE49-F238E27FC236}">
                  <a16:creationId xmlns:a16="http://schemas.microsoft.com/office/drawing/2014/main" id="{EDF0DD98-AB6F-A50B-A687-157B6C9A9339}"/>
                </a:ext>
              </a:extLst>
            </p:cNvPr>
            <p:cNvSpPr>
              <a:spLocks noChangeShapeType="1"/>
            </p:cNvSpPr>
            <p:nvPr/>
          </p:nvSpPr>
          <p:spPr bwMode="auto">
            <a:xfrm flipH="1">
              <a:off x="4742027" y="3820638"/>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183">
              <a:extLst>
                <a:ext uri="{FF2B5EF4-FFF2-40B4-BE49-F238E27FC236}">
                  <a16:creationId xmlns:a16="http://schemas.microsoft.com/office/drawing/2014/main" id="{213121ED-3FF6-4425-2D13-DD8103E1F5FB}"/>
                </a:ext>
              </a:extLst>
            </p:cNvPr>
            <p:cNvSpPr>
              <a:spLocks noChangeShapeType="1"/>
            </p:cNvSpPr>
            <p:nvPr/>
          </p:nvSpPr>
          <p:spPr bwMode="auto">
            <a:xfrm>
              <a:off x="5296065" y="4877913"/>
              <a:ext cx="0" cy="1301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184">
              <a:extLst>
                <a:ext uri="{FF2B5EF4-FFF2-40B4-BE49-F238E27FC236}">
                  <a16:creationId xmlns:a16="http://schemas.microsoft.com/office/drawing/2014/main" id="{42F94FD3-84EC-96DC-58DC-3BF8D1EA77B6}"/>
                </a:ext>
              </a:extLst>
            </p:cNvPr>
            <p:cNvSpPr>
              <a:spLocks noChangeShapeType="1"/>
            </p:cNvSpPr>
            <p:nvPr/>
          </p:nvSpPr>
          <p:spPr bwMode="auto">
            <a:xfrm flipV="1">
              <a:off x="5618327" y="4877913"/>
              <a:ext cx="0" cy="1301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185">
              <a:extLst>
                <a:ext uri="{FF2B5EF4-FFF2-40B4-BE49-F238E27FC236}">
                  <a16:creationId xmlns:a16="http://schemas.microsoft.com/office/drawing/2014/main" id="{54670E19-0F6C-31A2-139C-62E0B0C9B53D}"/>
                </a:ext>
              </a:extLst>
            </p:cNvPr>
            <p:cNvSpPr>
              <a:spLocks noChangeShapeType="1"/>
            </p:cNvSpPr>
            <p:nvPr/>
          </p:nvSpPr>
          <p:spPr bwMode="auto">
            <a:xfrm flipH="1">
              <a:off x="5296065" y="4877913"/>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186">
              <a:extLst>
                <a:ext uri="{FF2B5EF4-FFF2-40B4-BE49-F238E27FC236}">
                  <a16:creationId xmlns:a16="http://schemas.microsoft.com/office/drawing/2014/main" id="{E4E0290A-A0CA-7831-AD6E-8B19DEF384B9}"/>
                </a:ext>
              </a:extLst>
            </p:cNvPr>
            <p:cNvSpPr>
              <a:spLocks noChangeShapeType="1"/>
            </p:cNvSpPr>
            <p:nvPr/>
          </p:nvSpPr>
          <p:spPr bwMode="auto">
            <a:xfrm flipH="1">
              <a:off x="5296065" y="5008088"/>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187">
              <a:extLst>
                <a:ext uri="{FF2B5EF4-FFF2-40B4-BE49-F238E27FC236}">
                  <a16:creationId xmlns:a16="http://schemas.microsoft.com/office/drawing/2014/main" id="{43B23051-38F1-30E2-5C3A-F695626F4015}"/>
                </a:ext>
              </a:extLst>
            </p:cNvPr>
            <p:cNvSpPr>
              <a:spLocks noChangeShapeType="1"/>
            </p:cNvSpPr>
            <p:nvPr/>
          </p:nvSpPr>
          <p:spPr bwMode="auto">
            <a:xfrm flipV="1">
              <a:off x="5064290" y="5209700"/>
              <a:ext cx="0" cy="142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188">
              <a:extLst>
                <a:ext uri="{FF2B5EF4-FFF2-40B4-BE49-F238E27FC236}">
                  <a16:creationId xmlns:a16="http://schemas.microsoft.com/office/drawing/2014/main" id="{E4924782-BF1B-E49A-7285-DE79B6E6CB64}"/>
                </a:ext>
              </a:extLst>
            </p:cNvPr>
            <p:cNvSpPr>
              <a:spLocks noChangeShapeType="1"/>
            </p:cNvSpPr>
            <p:nvPr/>
          </p:nvSpPr>
          <p:spPr bwMode="auto">
            <a:xfrm>
              <a:off x="4742027" y="5209700"/>
              <a:ext cx="0" cy="142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189">
              <a:extLst>
                <a:ext uri="{FF2B5EF4-FFF2-40B4-BE49-F238E27FC236}">
                  <a16:creationId xmlns:a16="http://schemas.microsoft.com/office/drawing/2014/main" id="{ECABCAF4-5617-503F-A74C-5F92BD4C78E8}"/>
                </a:ext>
              </a:extLst>
            </p:cNvPr>
            <p:cNvSpPr>
              <a:spLocks noChangeShapeType="1"/>
            </p:cNvSpPr>
            <p:nvPr/>
          </p:nvSpPr>
          <p:spPr bwMode="auto">
            <a:xfrm flipH="1">
              <a:off x="4742027" y="5209700"/>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190">
              <a:extLst>
                <a:ext uri="{FF2B5EF4-FFF2-40B4-BE49-F238E27FC236}">
                  <a16:creationId xmlns:a16="http://schemas.microsoft.com/office/drawing/2014/main" id="{8D09297C-ADF8-AF96-B6F3-1E2F8C29387F}"/>
                </a:ext>
              </a:extLst>
            </p:cNvPr>
            <p:cNvSpPr>
              <a:spLocks noChangeShapeType="1"/>
            </p:cNvSpPr>
            <p:nvPr/>
          </p:nvSpPr>
          <p:spPr bwMode="auto">
            <a:xfrm flipH="1">
              <a:off x="4742027" y="5352575"/>
              <a:ext cx="3222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191">
              <a:extLst>
                <a:ext uri="{FF2B5EF4-FFF2-40B4-BE49-F238E27FC236}">
                  <a16:creationId xmlns:a16="http://schemas.microsoft.com/office/drawing/2014/main" id="{56815169-A811-9216-AFA8-94842387091B}"/>
                </a:ext>
              </a:extLst>
            </p:cNvPr>
            <p:cNvSpPr>
              <a:spLocks noChangeShapeType="1"/>
            </p:cNvSpPr>
            <p:nvPr/>
          </p:nvSpPr>
          <p:spPr bwMode="auto">
            <a:xfrm flipH="1">
              <a:off x="5851690" y="5182713"/>
              <a:ext cx="3206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192">
              <a:extLst>
                <a:ext uri="{FF2B5EF4-FFF2-40B4-BE49-F238E27FC236}">
                  <a16:creationId xmlns:a16="http://schemas.microsoft.com/office/drawing/2014/main" id="{67E5CBD1-AE42-D589-5900-364106D3CEAD}"/>
                </a:ext>
              </a:extLst>
            </p:cNvPr>
            <p:cNvSpPr>
              <a:spLocks noChangeShapeType="1"/>
            </p:cNvSpPr>
            <p:nvPr/>
          </p:nvSpPr>
          <p:spPr bwMode="auto">
            <a:xfrm>
              <a:off x="5851690" y="5182713"/>
              <a:ext cx="0" cy="271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193">
              <a:extLst>
                <a:ext uri="{FF2B5EF4-FFF2-40B4-BE49-F238E27FC236}">
                  <a16:creationId xmlns:a16="http://schemas.microsoft.com/office/drawing/2014/main" id="{989760BF-6D38-6715-39CA-4D1407BE52CD}"/>
                </a:ext>
              </a:extLst>
            </p:cNvPr>
            <p:cNvSpPr>
              <a:spLocks noChangeShapeType="1"/>
            </p:cNvSpPr>
            <p:nvPr/>
          </p:nvSpPr>
          <p:spPr bwMode="auto">
            <a:xfrm flipV="1">
              <a:off x="6172365" y="5182713"/>
              <a:ext cx="0" cy="271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194">
              <a:extLst>
                <a:ext uri="{FF2B5EF4-FFF2-40B4-BE49-F238E27FC236}">
                  <a16:creationId xmlns:a16="http://schemas.microsoft.com/office/drawing/2014/main" id="{966455CB-60B2-F30F-971D-9E31F97C9636}"/>
                </a:ext>
              </a:extLst>
            </p:cNvPr>
            <p:cNvSpPr>
              <a:spLocks noChangeShapeType="1"/>
            </p:cNvSpPr>
            <p:nvPr/>
          </p:nvSpPr>
          <p:spPr bwMode="auto">
            <a:xfrm flipH="1">
              <a:off x="5851690" y="5454175"/>
              <a:ext cx="3206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195">
              <a:extLst>
                <a:ext uri="{FF2B5EF4-FFF2-40B4-BE49-F238E27FC236}">
                  <a16:creationId xmlns:a16="http://schemas.microsoft.com/office/drawing/2014/main" id="{A12B8FE7-6E82-D61E-B456-A67BBBB39B46}"/>
                </a:ext>
              </a:extLst>
            </p:cNvPr>
            <p:cNvSpPr>
              <a:spLocks noChangeShapeType="1"/>
            </p:cNvSpPr>
            <p:nvPr/>
          </p:nvSpPr>
          <p:spPr bwMode="auto">
            <a:xfrm>
              <a:off x="6405727" y="5565300"/>
              <a:ext cx="0" cy="920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196">
              <a:extLst>
                <a:ext uri="{FF2B5EF4-FFF2-40B4-BE49-F238E27FC236}">
                  <a16:creationId xmlns:a16="http://schemas.microsoft.com/office/drawing/2014/main" id="{A78F8DE5-E7B8-78B8-FA63-5EB63ACF533C}"/>
                </a:ext>
              </a:extLst>
            </p:cNvPr>
            <p:cNvSpPr>
              <a:spLocks noChangeShapeType="1"/>
            </p:cNvSpPr>
            <p:nvPr/>
          </p:nvSpPr>
          <p:spPr bwMode="auto">
            <a:xfrm flipV="1">
              <a:off x="6726402" y="5565300"/>
              <a:ext cx="0" cy="920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197">
              <a:extLst>
                <a:ext uri="{FF2B5EF4-FFF2-40B4-BE49-F238E27FC236}">
                  <a16:creationId xmlns:a16="http://schemas.microsoft.com/office/drawing/2014/main" id="{C3D43A9D-D7E0-3C2D-DBA7-CB0E3CBFE4EC}"/>
                </a:ext>
              </a:extLst>
            </p:cNvPr>
            <p:cNvSpPr>
              <a:spLocks noChangeShapeType="1"/>
            </p:cNvSpPr>
            <p:nvPr/>
          </p:nvSpPr>
          <p:spPr bwMode="auto">
            <a:xfrm flipH="1">
              <a:off x="6405727" y="5565300"/>
              <a:ext cx="3206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98">
              <a:extLst>
                <a:ext uri="{FF2B5EF4-FFF2-40B4-BE49-F238E27FC236}">
                  <a16:creationId xmlns:a16="http://schemas.microsoft.com/office/drawing/2014/main" id="{62CA2E9E-9ADA-05F3-EFAA-D791B7E934E1}"/>
                </a:ext>
              </a:extLst>
            </p:cNvPr>
            <p:cNvSpPr>
              <a:spLocks noChangeShapeType="1"/>
            </p:cNvSpPr>
            <p:nvPr/>
          </p:nvSpPr>
          <p:spPr bwMode="auto">
            <a:xfrm flipH="1">
              <a:off x="6405727" y="5657375"/>
              <a:ext cx="3206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99">
              <a:extLst>
                <a:ext uri="{FF2B5EF4-FFF2-40B4-BE49-F238E27FC236}">
                  <a16:creationId xmlns:a16="http://schemas.microsoft.com/office/drawing/2014/main" id="{71E790B5-A2E2-D431-574F-73039A2BB9BC}"/>
                </a:ext>
              </a:extLst>
            </p:cNvPr>
            <p:cNvSpPr>
              <a:spLocks noChangeShapeType="1"/>
            </p:cNvSpPr>
            <p:nvPr/>
          </p:nvSpPr>
          <p:spPr bwMode="auto">
            <a:xfrm>
              <a:off x="6405727" y="3733325"/>
              <a:ext cx="0" cy="1831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200">
              <a:extLst>
                <a:ext uri="{FF2B5EF4-FFF2-40B4-BE49-F238E27FC236}">
                  <a16:creationId xmlns:a16="http://schemas.microsoft.com/office/drawing/2014/main" id="{604FCBA7-2EB9-B955-52E8-794FC44B9A48}"/>
                </a:ext>
              </a:extLst>
            </p:cNvPr>
            <p:cNvSpPr>
              <a:spLocks noChangeShapeType="1"/>
            </p:cNvSpPr>
            <p:nvPr/>
          </p:nvSpPr>
          <p:spPr bwMode="auto">
            <a:xfrm flipV="1">
              <a:off x="6726402" y="3733325"/>
              <a:ext cx="0" cy="1831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201">
              <a:extLst>
                <a:ext uri="{FF2B5EF4-FFF2-40B4-BE49-F238E27FC236}">
                  <a16:creationId xmlns:a16="http://schemas.microsoft.com/office/drawing/2014/main" id="{1A2D03A7-4684-0F63-ED04-6722EC0CDFC9}"/>
                </a:ext>
              </a:extLst>
            </p:cNvPr>
            <p:cNvSpPr>
              <a:spLocks noChangeShapeType="1"/>
            </p:cNvSpPr>
            <p:nvPr/>
          </p:nvSpPr>
          <p:spPr bwMode="auto">
            <a:xfrm>
              <a:off x="5851690" y="3842863"/>
              <a:ext cx="0" cy="133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202">
              <a:extLst>
                <a:ext uri="{FF2B5EF4-FFF2-40B4-BE49-F238E27FC236}">
                  <a16:creationId xmlns:a16="http://schemas.microsoft.com/office/drawing/2014/main" id="{33F7FCB2-7EE3-487C-9B40-6A3B82655CA0}"/>
                </a:ext>
              </a:extLst>
            </p:cNvPr>
            <p:cNvSpPr>
              <a:spLocks noChangeShapeType="1"/>
            </p:cNvSpPr>
            <p:nvPr/>
          </p:nvSpPr>
          <p:spPr bwMode="auto">
            <a:xfrm flipV="1">
              <a:off x="6172365" y="3842863"/>
              <a:ext cx="0" cy="1339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203">
              <a:extLst>
                <a:ext uri="{FF2B5EF4-FFF2-40B4-BE49-F238E27FC236}">
                  <a16:creationId xmlns:a16="http://schemas.microsoft.com/office/drawing/2014/main" id="{C4480586-4582-7FA9-67D4-915C043AEA26}"/>
                </a:ext>
              </a:extLst>
            </p:cNvPr>
            <p:cNvSpPr>
              <a:spLocks noChangeShapeType="1"/>
            </p:cNvSpPr>
            <p:nvPr/>
          </p:nvSpPr>
          <p:spPr bwMode="auto">
            <a:xfrm>
              <a:off x="4742027" y="3820638"/>
              <a:ext cx="0" cy="13890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204">
              <a:extLst>
                <a:ext uri="{FF2B5EF4-FFF2-40B4-BE49-F238E27FC236}">
                  <a16:creationId xmlns:a16="http://schemas.microsoft.com/office/drawing/2014/main" id="{169F930B-CC4A-21FC-FAF1-4604E97E59A0}"/>
                </a:ext>
              </a:extLst>
            </p:cNvPr>
            <p:cNvSpPr>
              <a:spLocks noChangeShapeType="1"/>
            </p:cNvSpPr>
            <p:nvPr/>
          </p:nvSpPr>
          <p:spPr bwMode="auto">
            <a:xfrm flipV="1">
              <a:off x="5064290" y="3820638"/>
              <a:ext cx="0" cy="13890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205">
              <a:extLst>
                <a:ext uri="{FF2B5EF4-FFF2-40B4-BE49-F238E27FC236}">
                  <a16:creationId xmlns:a16="http://schemas.microsoft.com/office/drawing/2014/main" id="{EB3AF823-D93A-0B39-6553-5B3630E31678}"/>
                </a:ext>
              </a:extLst>
            </p:cNvPr>
            <p:cNvSpPr>
              <a:spLocks noChangeShapeType="1"/>
            </p:cNvSpPr>
            <p:nvPr/>
          </p:nvSpPr>
          <p:spPr bwMode="auto">
            <a:xfrm>
              <a:off x="5296065" y="3792063"/>
              <a:ext cx="0" cy="1085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206">
              <a:extLst>
                <a:ext uri="{FF2B5EF4-FFF2-40B4-BE49-F238E27FC236}">
                  <a16:creationId xmlns:a16="http://schemas.microsoft.com/office/drawing/2014/main" id="{BFC09904-6FC2-53BA-C223-A15900FF7607}"/>
                </a:ext>
              </a:extLst>
            </p:cNvPr>
            <p:cNvSpPr>
              <a:spLocks noChangeShapeType="1"/>
            </p:cNvSpPr>
            <p:nvPr/>
          </p:nvSpPr>
          <p:spPr bwMode="auto">
            <a:xfrm flipV="1">
              <a:off x="5618327" y="3792063"/>
              <a:ext cx="0" cy="10858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Freeform 207">
              <a:extLst>
                <a:ext uri="{FF2B5EF4-FFF2-40B4-BE49-F238E27FC236}">
                  <a16:creationId xmlns:a16="http://schemas.microsoft.com/office/drawing/2014/main" id="{F9011063-5530-2D78-1016-2BA4FDF7D37F}"/>
                </a:ext>
              </a:extLst>
            </p:cNvPr>
            <p:cNvSpPr>
              <a:spLocks/>
            </p:cNvSpPr>
            <p:nvPr/>
          </p:nvSpPr>
          <p:spPr bwMode="auto">
            <a:xfrm>
              <a:off x="6405727" y="5657375"/>
              <a:ext cx="320675" cy="146050"/>
            </a:xfrm>
            <a:custGeom>
              <a:avLst/>
              <a:gdLst>
                <a:gd name="T0" fmla="*/ 0 w 1013"/>
                <a:gd name="T1" fmla="*/ 0 h 463"/>
                <a:gd name="T2" fmla="*/ 0 w 1013"/>
                <a:gd name="T3" fmla="*/ 463 h 463"/>
                <a:gd name="T4" fmla="*/ 1013 w 1013"/>
                <a:gd name="T5" fmla="*/ 463 h 463"/>
                <a:gd name="T6" fmla="*/ 1013 w 1013"/>
                <a:gd name="T7" fmla="*/ 0 h 463"/>
              </a:gdLst>
              <a:ahLst/>
              <a:cxnLst>
                <a:cxn ang="0">
                  <a:pos x="T0" y="T1"/>
                </a:cxn>
                <a:cxn ang="0">
                  <a:pos x="T2" y="T3"/>
                </a:cxn>
                <a:cxn ang="0">
                  <a:pos x="T4" y="T5"/>
                </a:cxn>
                <a:cxn ang="0">
                  <a:pos x="T6" y="T7"/>
                </a:cxn>
              </a:cxnLst>
              <a:rect l="0" t="0" r="r" b="b"/>
              <a:pathLst>
                <a:path w="1013" h="463">
                  <a:moveTo>
                    <a:pt x="0" y="0"/>
                  </a:moveTo>
                  <a:lnTo>
                    <a:pt x="0" y="463"/>
                  </a:lnTo>
                  <a:lnTo>
                    <a:pt x="1013" y="463"/>
                  </a:lnTo>
                  <a:lnTo>
                    <a:pt x="101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Freeform 208">
              <a:extLst>
                <a:ext uri="{FF2B5EF4-FFF2-40B4-BE49-F238E27FC236}">
                  <a16:creationId xmlns:a16="http://schemas.microsoft.com/office/drawing/2014/main" id="{74294E27-A03C-B439-E791-0F20F17463F5}"/>
                </a:ext>
              </a:extLst>
            </p:cNvPr>
            <p:cNvSpPr>
              <a:spLocks/>
            </p:cNvSpPr>
            <p:nvPr/>
          </p:nvSpPr>
          <p:spPr bwMode="auto">
            <a:xfrm>
              <a:off x="5851690" y="5454175"/>
              <a:ext cx="320675" cy="349250"/>
            </a:xfrm>
            <a:custGeom>
              <a:avLst/>
              <a:gdLst>
                <a:gd name="T0" fmla="*/ 0 w 1013"/>
                <a:gd name="T1" fmla="*/ 0 h 1102"/>
                <a:gd name="T2" fmla="*/ 0 w 1013"/>
                <a:gd name="T3" fmla="*/ 1102 h 1102"/>
                <a:gd name="T4" fmla="*/ 1013 w 1013"/>
                <a:gd name="T5" fmla="*/ 1102 h 1102"/>
                <a:gd name="T6" fmla="*/ 1013 w 1013"/>
                <a:gd name="T7" fmla="*/ 0 h 1102"/>
              </a:gdLst>
              <a:ahLst/>
              <a:cxnLst>
                <a:cxn ang="0">
                  <a:pos x="T0" y="T1"/>
                </a:cxn>
                <a:cxn ang="0">
                  <a:pos x="T2" y="T3"/>
                </a:cxn>
                <a:cxn ang="0">
                  <a:pos x="T4" y="T5"/>
                </a:cxn>
                <a:cxn ang="0">
                  <a:pos x="T6" y="T7"/>
                </a:cxn>
              </a:cxnLst>
              <a:rect l="0" t="0" r="r" b="b"/>
              <a:pathLst>
                <a:path w="1013" h="1102">
                  <a:moveTo>
                    <a:pt x="0" y="0"/>
                  </a:moveTo>
                  <a:lnTo>
                    <a:pt x="0" y="1102"/>
                  </a:lnTo>
                  <a:lnTo>
                    <a:pt x="1013" y="1102"/>
                  </a:lnTo>
                  <a:lnTo>
                    <a:pt x="101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Freeform 209">
              <a:extLst>
                <a:ext uri="{FF2B5EF4-FFF2-40B4-BE49-F238E27FC236}">
                  <a16:creationId xmlns:a16="http://schemas.microsoft.com/office/drawing/2014/main" id="{155BFFEF-0140-70B6-61B1-E157767A21F5}"/>
                </a:ext>
              </a:extLst>
            </p:cNvPr>
            <p:cNvSpPr>
              <a:spLocks/>
            </p:cNvSpPr>
            <p:nvPr/>
          </p:nvSpPr>
          <p:spPr bwMode="auto">
            <a:xfrm>
              <a:off x="5296065" y="5008088"/>
              <a:ext cx="322262" cy="795338"/>
            </a:xfrm>
            <a:custGeom>
              <a:avLst/>
              <a:gdLst>
                <a:gd name="T0" fmla="*/ 0 w 1014"/>
                <a:gd name="T1" fmla="*/ 0 h 2509"/>
                <a:gd name="T2" fmla="*/ 0 w 1014"/>
                <a:gd name="T3" fmla="*/ 2509 h 2509"/>
                <a:gd name="T4" fmla="*/ 1014 w 1014"/>
                <a:gd name="T5" fmla="*/ 2509 h 2509"/>
                <a:gd name="T6" fmla="*/ 1014 w 1014"/>
                <a:gd name="T7" fmla="*/ 0 h 2509"/>
              </a:gdLst>
              <a:ahLst/>
              <a:cxnLst>
                <a:cxn ang="0">
                  <a:pos x="T0" y="T1"/>
                </a:cxn>
                <a:cxn ang="0">
                  <a:pos x="T2" y="T3"/>
                </a:cxn>
                <a:cxn ang="0">
                  <a:pos x="T4" y="T5"/>
                </a:cxn>
                <a:cxn ang="0">
                  <a:pos x="T6" y="T7"/>
                </a:cxn>
              </a:cxnLst>
              <a:rect l="0" t="0" r="r" b="b"/>
              <a:pathLst>
                <a:path w="1014" h="2509">
                  <a:moveTo>
                    <a:pt x="0" y="0"/>
                  </a:moveTo>
                  <a:lnTo>
                    <a:pt x="0" y="2509"/>
                  </a:lnTo>
                  <a:lnTo>
                    <a:pt x="1014" y="2509"/>
                  </a:lnTo>
                  <a:lnTo>
                    <a:pt x="101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Freeform 210">
              <a:extLst>
                <a:ext uri="{FF2B5EF4-FFF2-40B4-BE49-F238E27FC236}">
                  <a16:creationId xmlns:a16="http://schemas.microsoft.com/office/drawing/2014/main" id="{B2C201E7-1A20-A4C5-DC21-CA0960B7708B}"/>
                </a:ext>
              </a:extLst>
            </p:cNvPr>
            <p:cNvSpPr>
              <a:spLocks/>
            </p:cNvSpPr>
            <p:nvPr/>
          </p:nvSpPr>
          <p:spPr bwMode="auto">
            <a:xfrm>
              <a:off x="4742027" y="5352575"/>
              <a:ext cx="322262" cy="450850"/>
            </a:xfrm>
            <a:custGeom>
              <a:avLst/>
              <a:gdLst>
                <a:gd name="T0" fmla="*/ 0 w 1014"/>
                <a:gd name="T1" fmla="*/ 0 h 1420"/>
                <a:gd name="T2" fmla="*/ 0 w 1014"/>
                <a:gd name="T3" fmla="*/ 1420 h 1420"/>
                <a:gd name="T4" fmla="*/ 1014 w 1014"/>
                <a:gd name="T5" fmla="*/ 1420 h 1420"/>
                <a:gd name="T6" fmla="*/ 1014 w 1014"/>
                <a:gd name="T7" fmla="*/ 0 h 1420"/>
              </a:gdLst>
              <a:ahLst/>
              <a:cxnLst>
                <a:cxn ang="0">
                  <a:pos x="T0" y="T1"/>
                </a:cxn>
                <a:cxn ang="0">
                  <a:pos x="T2" y="T3"/>
                </a:cxn>
                <a:cxn ang="0">
                  <a:pos x="T4" y="T5"/>
                </a:cxn>
                <a:cxn ang="0">
                  <a:pos x="T6" y="T7"/>
                </a:cxn>
              </a:cxnLst>
              <a:rect l="0" t="0" r="r" b="b"/>
              <a:pathLst>
                <a:path w="1014" h="1420">
                  <a:moveTo>
                    <a:pt x="0" y="0"/>
                  </a:moveTo>
                  <a:lnTo>
                    <a:pt x="0" y="1420"/>
                  </a:lnTo>
                  <a:lnTo>
                    <a:pt x="1014" y="1420"/>
                  </a:lnTo>
                  <a:lnTo>
                    <a:pt x="101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Freeform 211">
              <a:extLst>
                <a:ext uri="{FF2B5EF4-FFF2-40B4-BE49-F238E27FC236}">
                  <a16:creationId xmlns:a16="http://schemas.microsoft.com/office/drawing/2014/main" id="{74035FBD-341B-A2B2-6F60-88D6C6BD10D3}"/>
                </a:ext>
              </a:extLst>
            </p:cNvPr>
            <p:cNvSpPr>
              <a:spLocks/>
            </p:cNvSpPr>
            <p:nvPr/>
          </p:nvSpPr>
          <p:spPr bwMode="auto">
            <a:xfrm>
              <a:off x="7513802" y="5495450"/>
              <a:ext cx="322262" cy="307975"/>
            </a:xfrm>
            <a:custGeom>
              <a:avLst/>
              <a:gdLst>
                <a:gd name="T0" fmla="*/ 0 w 1013"/>
                <a:gd name="T1" fmla="*/ 0 h 971"/>
                <a:gd name="T2" fmla="*/ 0 w 1013"/>
                <a:gd name="T3" fmla="*/ 971 h 971"/>
                <a:gd name="T4" fmla="*/ 1013 w 1013"/>
                <a:gd name="T5" fmla="*/ 971 h 971"/>
                <a:gd name="T6" fmla="*/ 1013 w 1013"/>
                <a:gd name="T7" fmla="*/ 0 h 971"/>
              </a:gdLst>
              <a:ahLst/>
              <a:cxnLst>
                <a:cxn ang="0">
                  <a:pos x="T0" y="T1"/>
                </a:cxn>
                <a:cxn ang="0">
                  <a:pos x="T2" y="T3"/>
                </a:cxn>
                <a:cxn ang="0">
                  <a:pos x="T4" y="T5"/>
                </a:cxn>
                <a:cxn ang="0">
                  <a:pos x="T6" y="T7"/>
                </a:cxn>
              </a:cxnLst>
              <a:rect l="0" t="0" r="r" b="b"/>
              <a:pathLst>
                <a:path w="1013" h="971">
                  <a:moveTo>
                    <a:pt x="0" y="0"/>
                  </a:moveTo>
                  <a:lnTo>
                    <a:pt x="0" y="971"/>
                  </a:lnTo>
                  <a:lnTo>
                    <a:pt x="1013" y="971"/>
                  </a:lnTo>
                  <a:lnTo>
                    <a:pt x="101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Freeform 212">
              <a:extLst>
                <a:ext uri="{FF2B5EF4-FFF2-40B4-BE49-F238E27FC236}">
                  <a16:creationId xmlns:a16="http://schemas.microsoft.com/office/drawing/2014/main" id="{4A4E167E-9095-EE18-614C-89184E69821F}"/>
                </a:ext>
              </a:extLst>
            </p:cNvPr>
            <p:cNvSpPr>
              <a:spLocks/>
            </p:cNvSpPr>
            <p:nvPr/>
          </p:nvSpPr>
          <p:spPr bwMode="auto">
            <a:xfrm>
              <a:off x="6959765" y="5471638"/>
              <a:ext cx="322262" cy="331788"/>
            </a:xfrm>
            <a:custGeom>
              <a:avLst/>
              <a:gdLst>
                <a:gd name="T0" fmla="*/ 0 w 1013"/>
                <a:gd name="T1" fmla="*/ 0 h 1045"/>
                <a:gd name="T2" fmla="*/ 0 w 1013"/>
                <a:gd name="T3" fmla="*/ 1045 h 1045"/>
                <a:gd name="T4" fmla="*/ 1013 w 1013"/>
                <a:gd name="T5" fmla="*/ 1045 h 1045"/>
                <a:gd name="T6" fmla="*/ 1013 w 1013"/>
                <a:gd name="T7" fmla="*/ 0 h 1045"/>
              </a:gdLst>
              <a:ahLst/>
              <a:cxnLst>
                <a:cxn ang="0">
                  <a:pos x="T0" y="T1"/>
                </a:cxn>
                <a:cxn ang="0">
                  <a:pos x="T2" y="T3"/>
                </a:cxn>
                <a:cxn ang="0">
                  <a:pos x="T4" y="T5"/>
                </a:cxn>
                <a:cxn ang="0">
                  <a:pos x="T6" y="T7"/>
                </a:cxn>
              </a:cxnLst>
              <a:rect l="0" t="0" r="r" b="b"/>
              <a:pathLst>
                <a:path w="1013" h="1045">
                  <a:moveTo>
                    <a:pt x="0" y="0"/>
                  </a:moveTo>
                  <a:lnTo>
                    <a:pt x="0" y="1045"/>
                  </a:lnTo>
                  <a:lnTo>
                    <a:pt x="1013" y="1045"/>
                  </a:lnTo>
                  <a:lnTo>
                    <a:pt x="101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215">
              <a:extLst>
                <a:ext uri="{FF2B5EF4-FFF2-40B4-BE49-F238E27FC236}">
                  <a16:creationId xmlns:a16="http://schemas.microsoft.com/office/drawing/2014/main" id="{E6B2F232-3E64-2F26-61F1-6DF364FB8F6E}"/>
                </a:ext>
              </a:extLst>
            </p:cNvPr>
            <p:cNvSpPr>
              <a:spLocks noChangeShapeType="1"/>
            </p:cNvSpPr>
            <p:nvPr/>
          </p:nvSpPr>
          <p:spPr bwMode="auto">
            <a:xfrm flipH="1">
              <a:off x="7909090" y="3566638"/>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216">
              <a:extLst>
                <a:ext uri="{FF2B5EF4-FFF2-40B4-BE49-F238E27FC236}">
                  <a16:creationId xmlns:a16="http://schemas.microsoft.com/office/drawing/2014/main" id="{99A5ACB4-8957-1755-EF29-EB28B38E6A5E}"/>
                </a:ext>
              </a:extLst>
            </p:cNvPr>
            <p:cNvSpPr>
              <a:spLocks noChangeShapeType="1"/>
            </p:cNvSpPr>
            <p:nvPr/>
          </p:nvSpPr>
          <p:spPr bwMode="auto">
            <a:xfrm flipH="1">
              <a:off x="7858290" y="3566638"/>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217">
              <a:extLst>
                <a:ext uri="{FF2B5EF4-FFF2-40B4-BE49-F238E27FC236}">
                  <a16:creationId xmlns:a16="http://schemas.microsoft.com/office/drawing/2014/main" id="{E3109297-8816-D3A1-4E5C-60F762FBAACA}"/>
                </a:ext>
              </a:extLst>
            </p:cNvPr>
            <p:cNvSpPr>
              <a:spLocks noChangeShapeType="1"/>
            </p:cNvSpPr>
            <p:nvPr/>
          </p:nvSpPr>
          <p:spPr bwMode="auto">
            <a:xfrm flipH="1">
              <a:off x="7356640" y="3571400"/>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218">
              <a:extLst>
                <a:ext uri="{FF2B5EF4-FFF2-40B4-BE49-F238E27FC236}">
                  <a16:creationId xmlns:a16="http://schemas.microsoft.com/office/drawing/2014/main" id="{4499E750-94F6-EB05-4ECE-A1A6E9DD1645}"/>
                </a:ext>
              </a:extLst>
            </p:cNvPr>
            <p:cNvSpPr>
              <a:spLocks noChangeShapeType="1"/>
            </p:cNvSpPr>
            <p:nvPr/>
          </p:nvSpPr>
          <p:spPr bwMode="auto">
            <a:xfrm flipH="1">
              <a:off x="6805777" y="3571400"/>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219">
              <a:extLst>
                <a:ext uri="{FF2B5EF4-FFF2-40B4-BE49-F238E27FC236}">
                  <a16:creationId xmlns:a16="http://schemas.microsoft.com/office/drawing/2014/main" id="{7D8D1758-0C76-313A-05F4-44103E18FC23}"/>
                </a:ext>
              </a:extLst>
            </p:cNvPr>
            <p:cNvSpPr>
              <a:spLocks noChangeShapeType="1"/>
            </p:cNvSpPr>
            <p:nvPr/>
          </p:nvSpPr>
          <p:spPr bwMode="auto">
            <a:xfrm flipH="1">
              <a:off x="7307427" y="3571400"/>
              <a:ext cx="4921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220">
              <a:extLst>
                <a:ext uri="{FF2B5EF4-FFF2-40B4-BE49-F238E27FC236}">
                  <a16:creationId xmlns:a16="http://schemas.microsoft.com/office/drawing/2014/main" id="{F395D06D-46E2-CB47-9ED3-4CB15076BD0B}"/>
                </a:ext>
              </a:extLst>
            </p:cNvPr>
            <p:cNvSpPr>
              <a:spLocks noChangeShapeType="1"/>
            </p:cNvSpPr>
            <p:nvPr/>
          </p:nvSpPr>
          <p:spPr bwMode="auto">
            <a:xfrm flipH="1">
              <a:off x="6805777" y="5647850"/>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221">
              <a:extLst>
                <a:ext uri="{FF2B5EF4-FFF2-40B4-BE49-F238E27FC236}">
                  <a16:creationId xmlns:a16="http://schemas.microsoft.com/office/drawing/2014/main" id="{FB206B6D-E626-3993-3C1B-EF0A9DDF7FCF}"/>
                </a:ext>
              </a:extLst>
            </p:cNvPr>
            <p:cNvSpPr>
              <a:spLocks noChangeShapeType="1"/>
            </p:cNvSpPr>
            <p:nvPr/>
          </p:nvSpPr>
          <p:spPr bwMode="auto">
            <a:xfrm flipH="1">
              <a:off x="7356640" y="5463700"/>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222">
              <a:extLst>
                <a:ext uri="{FF2B5EF4-FFF2-40B4-BE49-F238E27FC236}">
                  <a16:creationId xmlns:a16="http://schemas.microsoft.com/office/drawing/2014/main" id="{E15B85D6-430A-A8E4-E1C0-0DB56CA5A755}"/>
                </a:ext>
              </a:extLst>
            </p:cNvPr>
            <p:cNvSpPr>
              <a:spLocks noChangeShapeType="1"/>
            </p:cNvSpPr>
            <p:nvPr/>
          </p:nvSpPr>
          <p:spPr bwMode="auto">
            <a:xfrm flipH="1">
              <a:off x="7307427" y="5463700"/>
              <a:ext cx="4921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223">
              <a:extLst>
                <a:ext uri="{FF2B5EF4-FFF2-40B4-BE49-F238E27FC236}">
                  <a16:creationId xmlns:a16="http://schemas.microsoft.com/office/drawing/2014/main" id="{E6CA0BE3-2AB2-739F-22BB-D8F580CD79A4}"/>
                </a:ext>
              </a:extLst>
            </p:cNvPr>
            <p:cNvSpPr>
              <a:spLocks noChangeShapeType="1"/>
            </p:cNvSpPr>
            <p:nvPr/>
          </p:nvSpPr>
          <p:spPr bwMode="auto">
            <a:xfrm flipH="1">
              <a:off x="7909090" y="5500213"/>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224">
              <a:extLst>
                <a:ext uri="{FF2B5EF4-FFF2-40B4-BE49-F238E27FC236}">
                  <a16:creationId xmlns:a16="http://schemas.microsoft.com/office/drawing/2014/main" id="{969763C9-3BD9-86C1-5FB3-2DCFA198048A}"/>
                </a:ext>
              </a:extLst>
            </p:cNvPr>
            <p:cNvSpPr>
              <a:spLocks noChangeShapeType="1"/>
            </p:cNvSpPr>
            <p:nvPr/>
          </p:nvSpPr>
          <p:spPr bwMode="auto">
            <a:xfrm flipH="1">
              <a:off x="7858290" y="5500213"/>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225">
              <a:extLst>
                <a:ext uri="{FF2B5EF4-FFF2-40B4-BE49-F238E27FC236}">
                  <a16:creationId xmlns:a16="http://schemas.microsoft.com/office/drawing/2014/main" id="{5D45A701-733C-61A2-E588-A1AC341E7C5B}"/>
                </a:ext>
              </a:extLst>
            </p:cNvPr>
            <p:cNvSpPr>
              <a:spLocks noChangeShapeType="1"/>
            </p:cNvSpPr>
            <p:nvPr/>
          </p:nvSpPr>
          <p:spPr bwMode="auto">
            <a:xfrm flipV="1">
              <a:off x="7909090" y="3566638"/>
              <a:ext cx="0" cy="1933575"/>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226">
              <a:extLst>
                <a:ext uri="{FF2B5EF4-FFF2-40B4-BE49-F238E27FC236}">
                  <a16:creationId xmlns:a16="http://schemas.microsoft.com/office/drawing/2014/main" id="{9A8D3C35-E7C1-0550-FF5B-1458755F3FEE}"/>
                </a:ext>
              </a:extLst>
            </p:cNvPr>
            <p:cNvSpPr>
              <a:spLocks noChangeShapeType="1"/>
            </p:cNvSpPr>
            <p:nvPr/>
          </p:nvSpPr>
          <p:spPr bwMode="auto">
            <a:xfrm flipV="1">
              <a:off x="7356640" y="3571400"/>
              <a:ext cx="0" cy="189230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227">
              <a:extLst>
                <a:ext uri="{FF2B5EF4-FFF2-40B4-BE49-F238E27FC236}">
                  <a16:creationId xmlns:a16="http://schemas.microsoft.com/office/drawing/2014/main" id="{5125CDAF-AE58-BC31-4FAB-29C831C8B7E9}"/>
                </a:ext>
              </a:extLst>
            </p:cNvPr>
            <p:cNvSpPr>
              <a:spLocks noChangeShapeType="1"/>
            </p:cNvSpPr>
            <p:nvPr/>
          </p:nvSpPr>
          <p:spPr bwMode="auto">
            <a:xfrm flipV="1">
              <a:off x="6805777" y="3571400"/>
              <a:ext cx="0" cy="207645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228">
              <a:extLst>
                <a:ext uri="{FF2B5EF4-FFF2-40B4-BE49-F238E27FC236}">
                  <a16:creationId xmlns:a16="http://schemas.microsoft.com/office/drawing/2014/main" id="{0DF9A07B-27BD-9F60-0E42-F901779A13F7}"/>
                </a:ext>
              </a:extLst>
            </p:cNvPr>
            <p:cNvSpPr>
              <a:spLocks noChangeShapeType="1"/>
            </p:cNvSpPr>
            <p:nvPr/>
          </p:nvSpPr>
          <p:spPr bwMode="auto">
            <a:xfrm flipH="1">
              <a:off x="6245390" y="3561875"/>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229">
              <a:extLst>
                <a:ext uri="{FF2B5EF4-FFF2-40B4-BE49-F238E27FC236}">
                  <a16:creationId xmlns:a16="http://schemas.microsoft.com/office/drawing/2014/main" id="{9B439970-02B1-4945-B47F-CA8F4F024441}"/>
                </a:ext>
              </a:extLst>
            </p:cNvPr>
            <p:cNvSpPr>
              <a:spLocks noChangeShapeType="1"/>
            </p:cNvSpPr>
            <p:nvPr/>
          </p:nvSpPr>
          <p:spPr bwMode="auto">
            <a:xfrm flipH="1">
              <a:off x="6194590" y="3561875"/>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230">
              <a:extLst>
                <a:ext uri="{FF2B5EF4-FFF2-40B4-BE49-F238E27FC236}">
                  <a16:creationId xmlns:a16="http://schemas.microsoft.com/office/drawing/2014/main" id="{D2C21083-FC25-0D5F-FE0F-D80E61048567}"/>
                </a:ext>
              </a:extLst>
            </p:cNvPr>
            <p:cNvSpPr>
              <a:spLocks noChangeShapeType="1"/>
            </p:cNvSpPr>
            <p:nvPr/>
          </p:nvSpPr>
          <p:spPr bwMode="auto">
            <a:xfrm flipH="1">
              <a:off x="5638965" y="3561875"/>
              <a:ext cx="4921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231">
              <a:extLst>
                <a:ext uri="{FF2B5EF4-FFF2-40B4-BE49-F238E27FC236}">
                  <a16:creationId xmlns:a16="http://schemas.microsoft.com/office/drawing/2014/main" id="{99881C82-AC02-BB6A-12F1-3507B06A0CD3}"/>
                </a:ext>
              </a:extLst>
            </p:cNvPr>
            <p:cNvSpPr>
              <a:spLocks noChangeShapeType="1"/>
            </p:cNvSpPr>
            <p:nvPr/>
          </p:nvSpPr>
          <p:spPr bwMode="auto">
            <a:xfrm flipH="1">
              <a:off x="5086515" y="3571400"/>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232">
              <a:extLst>
                <a:ext uri="{FF2B5EF4-FFF2-40B4-BE49-F238E27FC236}">
                  <a16:creationId xmlns:a16="http://schemas.microsoft.com/office/drawing/2014/main" id="{F5167D20-0BC5-2F2A-4462-0027E461C794}"/>
                </a:ext>
              </a:extLst>
            </p:cNvPr>
            <p:cNvSpPr>
              <a:spLocks noChangeShapeType="1"/>
            </p:cNvSpPr>
            <p:nvPr/>
          </p:nvSpPr>
          <p:spPr bwMode="auto">
            <a:xfrm flipH="1">
              <a:off x="5137315" y="3571400"/>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233">
              <a:extLst>
                <a:ext uri="{FF2B5EF4-FFF2-40B4-BE49-F238E27FC236}">
                  <a16:creationId xmlns:a16="http://schemas.microsoft.com/office/drawing/2014/main" id="{C2BB38F5-56F4-2E08-B3BD-BEFC97910B95}"/>
                </a:ext>
              </a:extLst>
            </p:cNvPr>
            <p:cNvSpPr>
              <a:spLocks noChangeShapeType="1"/>
            </p:cNvSpPr>
            <p:nvPr/>
          </p:nvSpPr>
          <p:spPr bwMode="auto">
            <a:xfrm flipH="1">
              <a:off x="5638965" y="4998563"/>
              <a:ext cx="4921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234">
              <a:extLst>
                <a:ext uri="{FF2B5EF4-FFF2-40B4-BE49-F238E27FC236}">
                  <a16:creationId xmlns:a16="http://schemas.microsoft.com/office/drawing/2014/main" id="{82F2EBBB-DBE1-CF2A-42A3-B88E7337E38D}"/>
                </a:ext>
              </a:extLst>
            </p:cNvPr>
            <p:cNvSpPr>
              <a:spLocks noChangeShapeType="1"/>
            </p:cNvSpPr>
            <p:nvPr/>
          </p:nvSpPr>
          <p:spPr bwMode="auto">
            <a:xfrm flipH="1">
              <a:off x="5086515" y="5352575"/>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235">
              <a:extLst>
                <a:ext uri="{FF2B5EF4-FFF2-40B4-BE49-F238E27FC236}">
                  <a16:creationId xmlns:a16="http://schemas.microsoft.com/office/drawing/2014/main" id="{80B880DA-6599-26AB-FC35-0D10FCA6BA9A}"/>
                </a:ext>
              </a:extLst>
            </p:cNvPr>
            <p:cNvSpPr>
              <a:spLocks noChangeShapeType="1"/>
            </p:cNvSpPr>
            <p:nvPr/>
          </p:nvSpPr>
          <p:spPr bwMode="auto">
            <a:xfrm flipH="1">
              <a:off x="5137315" y="5352575"/>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236">
              <a:extLst>
                <a:ext uri="{FF2B5EF4-FFF2-40B4-BE49-F238E27FC236}">
                  <a16:creationId xmlns:a16="http://schemas.microsoft.com/office/drawing/2014/main" id="{8E6707DC-1494-FD4F-7418-D8D73EC02326}"/>
                </a:ext>
              </a:extLst>
            </p:cNvPr>
            <p:cNvSpPr>
              <a:spLocks noChangeShapeType="1"/>
            </p:cNvSpPr>
            <p:nvPr/>
          </p:nvSpPr>
          <p:spPr bwMode="auto">
            <a:xfrm flipH="1">
              <a:off x="6245390" y="5435125"/>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237">
              <a:extLst>
                <a:ext uri="{FF2B5EF4-FFF2-40B4-BE49-F238E27FC236}">
                  <a16:creationId xmlns:a16="http://schemas.microsoft.com/office/drawing/2014/main" id="{349DEBEE-D39F-FF09-53E2-CD239A1C91AC}"/>
                </a:ext>
              </a:extLst>
            </p:cNvPr>
            <p:cNvSpPr>
              <a:spLocks noChangeShapeType="1"/>
            </p:cNvSpPr>
            <p:nvPr/>
          </p:nvSpPr>
          <p:spPr bwMode="auto">
            <a:xfrm flipH="1">
              <a:off x="6194590" y="5435125"/>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238">
              <a:extLst>
                <a:ext uri="{FF2B5EF4-FFF2-40B4-BE49-F238E27FC236}">
                  <a16:creationId xmlns:a16="http://schemas.microsoft.com/office/drawing/2014/main" id="{7EC20D2A-2972-B6D2-E267-AC3A134D3300}"/>
                </a:ext>
              </a:extLst>
            </p:cNvPr>
            <p:cNvSpPr>
              <a:spLocks noChangeShapeType="1"/>
            </p:cNvSpPr>
            <p:nvPr/>
          </p:nvSpPr>
          <p:spPr bwMode="auto">
            <a:xfrm flipH="1">
              <a:off x="5688177" y="3561875"/>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239">
              <a:extLst>
                <a:ext uri="{FF2B5EF4-FFF2-40B4-BE49-F238E27FC236}">
                  <a16:creationId xmlns:a16="http://schemas.microsoft.com/office/drawing/2014/main" id="{2454AD85-5FC9-A8F6-2732-04CA9404F961}"/>
                </a:ext>
              </a:extLst>
            </p:cNvPr>
            <p:cNvSpPr>
              <a:spLocks noChangeShapeType="1"/>
            </p:cNvSpPr>
            <p:nvPr/>
          </p:nvSpPr>
          <p:spPr bwMode="auto">
            <a:xfrm flipH="1">
              <a:off x="5688177" y="4998563"/>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240">
              <a:extLst>
                <a:ext uri="{FF2B5EF4-FFF2-40B4-BE49-F238E27FC236}">
                  <a16:creationId xmlns:a16="http://schemas.microsoft.com/office/drawing/2014/main" id="{EE81A688-8C7F-2ECE-3F9F-6FD878476E38}"/>
                </a:ext>
              </a:extLst>
            </p:cNvPr>
            <p:cNvSpPr>
              <a:spLocks noChangeShapeType="1"/>
            </p:cNvSpPr>
            <p:nvPr/>
          </p:nvSpPr>
          <p:spPr bwMode="auto">
            <a:xfrm flipV="1">
              <a:off x="6245390" y="3561875"/>
              <a:ext cx="0" cy="187325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241">
              <a:extLst>
                <a:ext uri="{FF2B5EF4-FFF2-40B4-BE49-F238E27FC236}">
                  <a16:creationId xmlns:a16="http://schemas.microsoft.com/office/drawing/2014/main" id="{976CA6AE-4FAD-991F-1D7B-AE44CF732590}"/>
                </a:ext>
              </a:extLst>
            </p:cNvPr>
            <p:cNvSpPr>
              <a:spLocks noChangeShapeType="1"/>
            </p:cNvSpPr>
            <p:nvPr/>
          </p:nvSpPr>
          <p:spPr bwMode="auto">
            <a:xfrm flipV="1">
              <a:off x="5688177" y="3561875"/>
              <a:ext cx="0" cy="1436688"/>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242">
              <a:extLst>
                <a:ext uri="{FF2B5EF4-FFF2-40B4-BE49-F238E27FC236}">
                  <a16:creationId xmlns:a16="http://schemas.microsoft.com/office/drawing/2014/main" id="{456FB030-5FFC-80D8-B964-8464CBB7CD39}"/>
                </a:ext>
              </a:extLst>
            </p:cNvPr>
            <p:cNvSpPr>
              <a:spLocks noChangeShapeType="1"/>
            </p:cNvSpPr>
            <p:nvPr/>
          </p:nvSpPr>
          <p:spPr bwMode="auto">
            <a:xfrm flipV="1">
              <a:off x="5137315" y="3571400"/>
              <a:ext cx="0" cy="1781175"/>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243">
              <a:extLst>
                <a:ext uri="{FF2B5EF4-FFF2-40B4-BE49-F238E27FC236}">
                  <a16:creationId xmlns:a16="http://schemas.microsoft.com/office/drawing/2014/main" id="{5CEB4E67-6280-4BAD-5C49-11167D698FFF}"/>
                </a:ext>
              </a:extLst>
            </p:cNvPr>
            <p:cNvSpPr>
              <a:spLocks noChangeShapeType="1"/>
            </p:cNvSpPr>
            <p:nvPr/>
          </p:nvSpPr>
          <p:spPr bwMode="auto">
            <a:xfrm flipH="1">
              <a:off x="6754977" y="3571400"/>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244">
              <a:extLst>
                <a:ext uri="{FF2B5EF4-FFF2-40B4-BE49-F238E27FC236}">
                  <a16:creationId xmlns:a16="http://schemas.microsoft.com/office/drawing/2014/main" id="{B3A3FF79-8029-DD3C-FC30-E5A6FB37C5A3}"/>
                </a:ext>
              </a:extLst>
            </p:cNvPr>
            <p:cNvSpPr>
              <a:spLocks noChangeShapeType="1"/>
            </p:cNvSpPr>
            <p:nvPr/>
          </p:nvSpPr>
          <p:spPr bwMode="auto">
            <a:xfrm flipH="1">
              <a:off x="6754977" y="5647850"/>
              <a:ext cx="508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25" name="Rectangle 158">
            <a:extLst>
              <a:ext uri="{FF2B5EF4-FFF2-40B4-BE49-F238E27FC236}">
                <a16:creationId xmlns:a16="http://schemas.microsoft.com/office/drawing/2014/main" id="{2C4A43F8-8D2B-81B2-B0E8-1C38AEA583E7}"/>
              </a:ext>
            </a:extLst>
          </p:cNvPr>
          <p:cNvSpPr>
            <a:spLocks noChangeArrowheads="1"/>
          </p:cNvSpPr>
          <p:nvPr/>
        </p:nvSpPr>
        <p:spPr bwMode="auto">
          <a:xfrm>
            <a:off x="8486927" y="5937715"/>
            <a:ext cx="100623" cy="98725"/>
          </a:xfrm>
          <a:prstGeom prst="rect">
            <a:avLst/>
          </a:prstGeom>
          <a:solidFill>
            <a:srgbClr val="00CCFF"/>
          </a:solidFill>
          <a:ln>
            <a:noFill/>
          </a:ln>
        </p:spPr>
        <p:txBody>
          <a:bodyPr vert="horz" wrap="square" lIns="91440" tIns="45720" rIns="91440" bIns="45720" numCol="1" anchor="t" anchorCtr="0" compatLnSpc="1">
            <a:prstTxWarp prst="textNoShape">
              <a:avLst/>
            </a:prstTxWarp>
          </a:bodyPr>
          <a:lstStyle/>
          <a:p>
            <a:endParaRPr lang="fr-FR"/>
          </a:p>
        </p:txBody>
      </p:sp>
      <p:sp>
        <p:nvSpPr>
          <p:cNvPr id="126" name="Rectangle 158">
            <a:extLst>
              <a:ext uri="{FF2B5EF4-FFF2-40B4-BE49-F238E27FC236}">
                <a16:creationId xmlns:a16="http://schemas.microsoft.com/office/drawing/2014/main" id="{81E47EE3-2145-0900-C4BD-144F415E467D}"/>
              </a:ext>
            </a:extLst>
          </p:cNvPr>
          <p:cNvSpPr>
            <a:spLocks noChangeArrowheads="1"/>
          </p:cNvSpPr>
          <p:nvPr/>
        </p:nvSpPr>
        <p:spPr bwMode="auto">
          <a:xfrm>
            <a:off x="9628226" y="5937715"/>
            <a:ext cx="100623" cy="98725"/>
          </a:xfrm>
          <a:prstGeom prst="rect">
            <a:avLst/>
          </a:prstGeom>
          <a:solidFill>
            <a:srgbClr val="009966"/>
          </a:solidFill>
          <a:ln>
            <a:noFill/>
          </a:ln>
        </p:spPr>
        <p:txBody>
          <a:bodyPr vert="horz" wrap="square" lIns="91440" tIns="45720" rIns="91440" bIns="45720" numCol="1" anchor="t" anchorCtr="0" compatLnSpc="1">
            <a:prstTxWarp prst="textNoShape">
              <a:avLst/>
            </a:prstTxWarp>
          </a:bodyPr>
          <a:lstStyle/>
          <a:p>
            <a:endParaRPr lang="fr-FR"/>
          </a:p>
        </p:txBody>
      </p:sp>
      <p:sp>
        <p:nvSpPr>
          <p:cNvPr id="127" name="Rectangle 158">
            <a:extLst>
              <a:ext uri="{FF2B5EF4-FFF2-40B4-BE49-F238E27FC236}">
                <a16:creationId xmlns:a16="http://schemas.microsoft.com/office/drawing/2014/main" id="{C0F8C3BD-887D-2CC0-EA8D-C15E4E0D5EB2}"/>
              </a:ext>
            </a:extLst>
          </p:cNvPr>
          <p:cNvSpPr>
            <a:spLocks noChangeArrowheads="1"/>
          </p:cNvSpPr>
          <p:nvPr/>
        </p:nvSpPr>
        <p:spPr bwMode="auto">
          <a:xfrm>
            <a:off x="10746089" y="5937715"/>
            <a:ext cx="100623" cy="98725"/>
          </a:xfrm>
          <a:prstGeom prst="rect">
            <a:avLst/>
          </a:prstGeom>
          <a:solidFill>
            <a:srgbClr val="0066FF"/>
          </a:solidFill>
          <a:ln>
            <a:noFill/>
          </a:ln>
        </p:spPr>
        <p:txBody>
          <a:bodyPr vert="horz" wrap="square" lIns="91440" tIns="45720" rIns="91440" bIns="45720" numCol="1" anchor="t" anchorCtr="0" compatLnSpc="1">
            <a:prstTxWarp prst="textNoShape">
              <a:avLst/>
            </a:prstTxWarp>
          </a:bodyPr>
          <a:lstStyle/>
          <a:p>
            <a:endParaRPr lang="fr-FR"/>
          </a:p>
        </p:txBody>
      </p:sp>
      <p:sp>
        <p:nvSpPr>
          <p:cNvPr id="128" name="ZoneTexte 127">
            <a:extLst>
              <a:ext uri="{FF2B5EF4-FFF2-40B4-BE49-F238E27FC236}">
                <a16:creationId xmlns:a16="http://schemas.microsoft.com/office/drawing/2014/main" id="{F8A0D408-A599-87FE-85D8-7BF57D597EAF}"/>
              </a:ext>
            </a:extLst>
          </p:cNvPr>
          <p:cNvSpPr txBox="1"/>
          <p:nvPr/>
        </p:nvSpPr>
        <p:spPr>
          <a:xfrm>
            <a:off x="7394075" y="5411630"/>
            <a:ext cx="655949" cy="400110"/>
          </a:xfrm>
          <a:prstGeom prst="rect">
            <a:avLst/>
          </a:prstGeom>
          <a:noFill/>
        </p:spPr>
        <p:txBody>
          <a:bodyPr wrap="none" rtlCol="0">
            <a:spAutoFit/>
          </a:bodyPr>
          <a:lstStyle/>
          <a:p>
            <a:pPr algn="ctr"/>
            <a:r>
              <a:rPr lang="fr-FR" sz="1000" dirty="0"/>
              <a:t>All</a:t>
            </a:r>
            <a:br>
              <a:rPr lang="fr-FR" sz="1000" dirty="0"/>
            </a:br>
            <a:r>
              <a:rPr lang="fr-FR" sz="1000" dirty="0"/>
              <a:t>(n=1066)</a:t>
            </a:r>
          </a:p>
        </p:txBody>
      </p:sp>
      <p:sp>
        <p:nvSpPr>
          <p:cNvPr id="129" name="ZoneTexte 128">
            <a:extLst>
              <a:ext uri="{FF2B5EF4-FFF2-40B4-BE49-F238E27FC236}">
                <a16:creationId xmlns:a16="http://schemas.microsoft.com/office/drawing/2014/main" id="{60E2F234-D130-E86D-68CA-434962D2855C}"/>
              </a:ext>
            </a:extLst>
          </p:cNvPr>
          <p:cNvSpPr txBox="1"/>
          <p:nvPr/>
        </p:nvSpPr>
        <p:spPr>
          <a:xfrm>
            <a:off x="8132430" y="5411630"/>
            <a:ext cx="590226" cy="400110"/>
          </a:xfrm>
          <a:prstGeom prst="rect">
            <a:avLst/>
          </a:prstGeom>
          <a:noFill/>
        </p:spPr>
        <p:txBody>
          <a:bodyPr wrap="none" rtlCol="0">
            <a:spAutoFit/>
          </a:bodyPr>
          <a:lstStyle/>
          <a:p>
            <a:pPr algn="ctr"/>
            <a:r>
              <a:rPr lang="fr-FR" sz="1000" dirty="0"/>
              <a:t>Italy</a:t>
            </a:r>
            <a:br>
              <a:rPr lang="fr-FR" sz="1000" dirty="0"/>
            </a:br>
            <a:r>
              <a:rPr lang="fr-FR" sz="1000" dirty="0"/>
              <a:t>(n=333)</a:t>
            </a:r>
          </a:p>
        </p:txBody>
      </p:sp>
      <p:sp>
        <p:nvSpPr>
          <p:cNvPr id="130" name="ZoneTexte 129">
            <a:extLst>
              <a:ext uri="{FF2B5EF4-FFF2-40B4-BE49-F238E27FC236}">
                <a16:creationId xmlns:a16="http://schemas.microsoft.com/office/drawing/2014/main" id="{A73E94D1-F941-755F-BD42-BB35886226FE}"/>
              </a:ext>
            </a:extLst>
          </p:cNvPr>
          <p:cNvSpPr txBox="1"/>
          <p:nvPr/>
        </p:nvSpPr>
        <p:spPr>
          <a:xfrm>
            <a:off x="8816617" y="5411630"/>
            <a:ext cx="590226" cy="400110"/>
          </a:xfrm>
          <a:prstGeom prst="rect">
            <a:avLst/>
          </a:prstGeom>
          <a:noFill/>
        </p:spPr>
        <p:txBody>
          <a:bodyPr wrap="none" rtlCol="0">
            <a:spAutoFit/>
          </a:bodyPr>
          <a:lstStyle/>
          <a:p>
            <a:pPr algn="ctr"/>
            <a:r>
              <a:rPr lang="fr-FR" sz="1000" dirty="0"/>
              <a:t>Spain</a:t>
            </a:r>
            <a:br>
              <a:rPr lang="fr-FR" sz="1000" dirty="0"/>
            </a:br>
            <a:r>
              <a:rPr lang="fr-FR" sz="1000" dirty="0"/>
              <a:t>(n=260)</a:t>
            </a:r>
          </a:p>
        </p:txBody>
      </p:sp>
      <p:sp>
        <p:nvSpPr>
          <p:cNvPr id="131" name="ZoneTexte 130">
            <a:extLst>
              <a:ext uri="{FF2B5EF4-FFF2-40B4-BE49-F238E27FC236}">
                <a16:creationId xmlns:a16="http://schemas.microsoft.com/office/drawing/2014/main" id="{9A959C95-6586-1CA9-585F-81E3A0F6F910}"/>
              </a:ext>
            </a:extLst>
          </p:cNvPr>
          <p:cNvSpPr txBox="1"/>
          <p:nvPr/>
        </p:nvSpPr>
        <p:spPr>
          <a:xfrm>
            <a:off x="9505008" y="5411630"/>
            <a:ext cx="590226" cy="400110"/>
          </a:xfrm>
          <a:prstGeom prst="rect">
            <a:avLst/>
          </a:prstGeom>
          <a:noFill/>
        </p:spPr>
        <p:txBody>
          <a:bodyPr wrap="none" rtlCol="0">
            <a:spAutoFit/>
          </a:bodyPr>
          <a:lstStyle/>
          <a:p>
            <a:pPr algn="ctr"/>
            <a:r>
              <a:rPr lang="fr-FR" sz="1000" dirty="0"/>
              <a:t>France</a:t>
            </a:r>
            <a:br>
              <a:rPr lang="fr-FR" sz="1000" dirty="0"/>
            </a:br>
            <a:r>
              <a:rPr lang="fr-FR" sz="1000" dirty="0"/>
              <a:t>(n=182)</a:t>
            </a:r>
          </a:p>
        </p:txBody>
      </p:sp>
      <p:sp>
        <p:nvSpPr>
          <p:cNvPr id="132" name="ZoneTexte 131">
            <a:extLst>
              <a:ext uri="{FF2B5EF4-FFF2-40B4-BE49-F238E27FC236}">
                <a16:creationId xmlns:a16="http://schemas.microsoft.com/office/drawing/2014/main" id="{F06B35D1-081F-8951-E17E-1CE63D9E0D5D}"/>
              </a:ext>
            </a:extLst>
          </p:cNvPr>
          <p:cNvSpPr txBox="1"/>
          <p:nvPr/>
        </p:nvSpPr>
        <p:spPr>
          <a:xfrm>
            <a:off x="10170434" y="5411630"/>
            <a:ext cx="662361" cy="400110"/>
          </a:xfrm>
          <a:prstGeom prst="rect">
            <a:avLst/>
          </a:prstGeom>
          <a:noFill/>
        </p:spPr>
        <p:txBody>
          <a:bodyPr wrap="none" rtlCol="0">
            <a:spAutoFit/>
          </a:bodyPr>
          <a:lstStyle/>
          <a:p>
            <a:pPr algn="ctr"/>
            <a:r>
              <a:rPr lang="fr-FR" sz="1000" dirty="0"/>
              <a:t>Germany</a:t>
            </a:r>
            <a:br>
              <a:rPr lang="fr-FR" sz="1000" dirty="0"/>
            </a:br>
            <a:r>
              <a:rPr lang="fr-FR" sz="1000" dirty="0"/>
              <a:t>(n=159)</a:t>
            </a:r>
          </a:p>
        </p:txBody>
      </p:sp>
      <p:sp>
        <p:nvSpPr>
          <p:cNvPr id="133" name="ZoneTexte 132">
            <a:extLst>
              <a:ext uri="{FF2B5EF4-FFF2-40B4-BE49-F238E27FC236}">
                <a16:creationId xmlns:a16="http://schemas.microsoft.com/office/drawing/2014/main" id="{000E99F4-BEE3-3332-70CA-20199A3F5EA3}"/>
              </a:ext>
            </a:extLst>
          </p:cNvPr>
          <p:cNvSpPr txBox="1"/>
          <p:nvPr/>
        </p:nvSpPr>
        <p:spPr>
          <a:xfrm>
            <a:off x="10877585" y="5411630"/>
            <a:ext cx="590226" cy="400110"/>
          </a:xfrm>
          <a:prstGeom prst="rect">
            <a:avLst/>
          </a:prstGeom>
          <a:noFill/>
        </p:spPr>
        <p:txBody>
          <a:bodyPr wrap="none" rtlCol="0">
            <a:spAutoFit/>
          </a:bodyPr>
          <a:lstStyle/>
          <a:p>
            <a:pPr algn="ctr"/>
            <a:r>
              <a:rPr lang="fr-FR" sz="1000" dirty="0"/>
              <a:t>UK</a:t>
            </a:r>
            <a:br>
              <a:rPr lang="fr-FR" sz="1000" dirty="0"/>
            </a:br>
            <a:r>
              <a:rPr lang="fr-FR" sz="1000" dirty="0"/>
              <a:t>(n=131)</a:t>
            </a:r>
          </a:p>
        </p:txBody>
      </p:sp>
      <p:sp>
        <p:nvSpPr>
          <p:cNvPr id="134" name="ZoneTexte 133">
            <a:extLst>
              <a:ext uri="{FF2B5EF4-FFF2-40B4-BE49-F238E27FC236}">
                <a16:creationId xmlns:a16="http://schemas.microsoft.com/office/drawing/2014/main" id="{40744445-6503-C85D-A4C9-764B7BB43832}"/>
              </a:ext>
            </a:extLst>
          </p:cNvPr>
          <p:cNvSpPr txBox="1"/>
          <p:nvPr/>
        </p:nvSpPr>
        <p:spPr>
          <a:xfrm>
            <a:off x="7050693" y="5230610"/>
            <a:ext cx="299451" cy="294465"/>
          </a:xfrm>
          <a:prstGeom prst="rect">
            <a:avLst/>
          </a:prstGeom>
          <a:noFill/>
        </p:spPr>
        <p:txBody>
          <a:bodyPr wrap="none" rtlCol="0">
            <a:spAutoFit/>
          </a:bodyPr>
          <a:lstStyle/>
          <a:p>
            <a:pPr algn="r"/>
            <a:r>
              <a:rPr lang="fr-FR" sz="1000" dirty="0"/>
              <a:t>0</a:t>
            </a:r>
          </a:p>
        </p:txBody>
      </p:sp>
      <p:sp>
        <p:nvSpPr>
          <p:cNvPr id="135" name="ZoneTexte 134">
            <a:extLst>
              <a:ext uri="{FF2B5EF4-FFF2-40B4-BE49-F238E27FC236}">
                <a16:creationId xmlns:a16="http://schemas.microsoft.com/office/drawing/2014/main" id="{AEA35C9E-F046-724A-A5D7-2CA38A13CB40}"/>
              </a:ext>
            </a:extLst>
          </p:cNvPr>
          <p:cNvSpPr txBox="1"/>
          <p:nvPr/>
        </p:nvSpPr>
        <p:spPr>
          <a:xfrm>
            <a:off x="6972094" y="4673250"/>
            <a:ext cx="378050" cy="294465"/>
          </a:xfrm>
          <a:prstGeom prst="rect">
            <a:avLst/>
          </a:prstGeom>
          <a:noFill/>
        </p:spPr>
        <p:txBody>
          <a:bodyPr wrap="none" rtlCol="0">
            <a:spAutoFit/>
          </a:bodyPr>
          <a:lstStyle/>
          <a:p>
            <a:pPr algn="r"/>
            <a:r>
              <a:rPr lang="fr-FR" sz="1000" dirty="0"/>
              <a:t>20</a:t>
            </a:r>
          </a:p>
        </p:txBody>
      </p:sp>
      <p:sp>
        <p:nvSpPr>
          <p:cNvPr id="136" name="ZoneTexte 135">
            <a:extLst>
              <a:ext uri="{FF2B5EF4-FFF2-40B4-BE49-F238E27FC236}">
                <a16:creationId xmlns:a16="http://schemas.microsoft.com/office/drawing/2014/main" id="{2A3562E4-A3B9-F310-D6AC-B137D371F87F}"/>
              </a:ext>
            </a:extLst>
          </p:cNvPr>
          <p:cNvSpPr txBox="1"/>
          <p:nvPr/>
        </p:nvSpPr>
        <p:spPr>
          <a:xfrm>
            <a:off x="6972094" y="4115891"/>
            <a:ext cx="378050" cy="294465"/>
          </a:xfrm>
          <a:prstGeom prst="rect">
            <a:avLst/>
          </a:prstGeom>
          <a:noFill/>
        </p:spPr>
        <p:txBody>
          <a:bodyPr wrap="none" rtlCol="0">
            <a:spAutoFit/>
          </a:bodyPr>
          <a:lstStyle/>
          <a:p>
            <a:pPr algn="r"/>
            <a:r>
              <a:rPr lang="fr-FR" sz="1000" dirty="0"/>
              <a:t>40</a:t>
            </a:r>
          </a:p>
        </p:txBody>
      </p:sp>
      <p:sp>
        <p:nvSpPr>
          <p:cNvPr id="137" name="ZoneTexte 136">
            <a:extLst>
              <a:ext uri="{FF2B5EF4-FFF2-40B4-BE49-F238E27FC236}">
                <a16:creationId xmlns:a16="http://schemas.microsoft.com/office/drawing/2014/main" id="{F70C0257-2626-6A67-E703-007A084E18CF}"/>
              </a:ext>
            </a:extLst>
          </p:cNvPr>
          <p:cNvSpPr txBox="1"/>
          <p:nvPr/>
        </p:nvSpPr>
        <p:spPr>
          <a:xfrm>
            <a:off x="6972094" y="3558532"/>
            <a:ext cx="378050" cy="294465"/>
          </a:xfrm>
          <a:prstGeom prst="rect">
            <a:avLst/>
          </a:prstGeom>
          <a:noFill/>
        </p:spPr>
        <p:txBody>
          <a:bodyPr wrap="none" rtlCol="0">
            <a:spAutoFit/>
          </a:bodyPr>
          <a:lstStyle/>
          <a:p>
            <a:pPr algn="r"/>
            <a:r>
              <a:rPr lang="fr-FR" sz="1000" dirty="0"/>
              <a:t>60</a:t>
            </a:r>
          </a:p>
        </p:txBody>
      </p:sp>
      <p:sp>
        <p:nvSpPr>
          <p:cNvPr id="138" name="ZoneTexte 137">
            <a:extLst>
              <a:ext uri="{FF2B5EF4-FFF2-40B4-BE49-F238E27FC236}">
                <a16:creationId xmlns:a16="http://schemas.microsoft.com/office/drawing/2014/main" id="{04A217BC-7F97-F78B-2885-B7A19D691004}"/>
              </a:ext>
            </a:extLst>
          </p:cNvPr>
          <p:cNvSpPr txBox="1"/>
          <p:nvPr/>
        </p:nvSpPr>
        <p:spPr>
          <a:xfrm>
            <a:off x="6972094" y="3001174"/>
            <a:ext cx="378050" cy="294465"/>
          </a:xfrm>
          <a:prstGeom prst="rect">
            <a:avLst/>
          </a:prstGeom>
          <a:noFill/>
        </p:spPr>
        <p:txBody>
          <a:bodyPr wrap="none" rtlCol="0">
            <a:spAutoFit/>
          </a:bodyPr>
          <a:lstStyle/>
          <a:p>
            <a:pPr algn="r"/>
            <a:r>
              <a:rPr lang="fr-FR" sz="1000" dirty="0"/>
              <a:t>80</a:t>
            </a:r>
          </a:p>
        </p:txBody>
      </p:sp>
      <p:sp>
        <p:nvSpPr>
          <p:cNvPr id="139" name="ZoneTexte 138">
            <a:extLst>
              <a:ext uri="{FF2B5EF4-FFF2-40B4-BE49-F238E27FC236}">
                <a16:creationId xmlns:a16="http://schemas.microsoft.com/office/drawing/2014/main" id="{8C286478-1422-7AD1-C6A3-84E9A1558889}"/>
              </a:ext>
            </a:extLst>
          </p:cNvPr>
          <p:cNvSpPr txBox="1"/>
          <p:nvPr/>
        </p:nvSpPr>
        <p:spPr>
          <a:xfrm>
            <a:off x="6893492" y="2443815"/>
            <a:ext cx="456652" cy="294465"/>
          </a:xfrm>
          <a:prstGeom prst="rect">
            <a:avLst/>
          </a:prstGeom>
          <a:noFill/>
        </p:spPr>
        <p:txBody>
          <a:bodyPr wrap="none" rtlCol="0">
            <a:spAutoFit/>
          </a:bodyPr>
          <a:lstStyle/>
          <a:p>
            <a:pPr algn="r"/>
            <a:r>
              <a:rPr lang="fr-FR" sz="1000" dirty="0"/>
              <a:t>100</a:t>
            </a:r>
          </a:p>
        </p:txBody>
      </p:sp>
      <p:sp>
        <p:nvSpPr>
          <p:cNvPr id="140" name="ZoneTexte 139">
            <a:extLst>
              <a:ext uri="{FF2B5EF4-FFF2-40B4-BE49-F238E27FC236}">
                <a16:creationId xmlns:a16="http://schemas.microsoft.com/office/drawing/2014/main" id="{D93F5FCD-0D4D-3F51-D5A2-C76DCA9A77BC}"/>
              </a:ext>
            </a:extLst>
          </p:cNvPr>
          <p:cNvSpPr txBox="1"/>
          <p:nvPr/>
        </p:nvSpPr>
        <p:spPr>
          <a:xfrm>
            <a:off x="7209793" y="2275826"/>
            <a:ext cx="330124" cy="294465"/>
          </a:xfrm>
          <a:prstGeom prst="rect">
            <a:avLst/>
          </a:prstGeom>
          <a:noFill/>
        </p:spPr>
        <p:txBody>
          <a:bodyPr wrap="none" rtlCol="0">
            <a:spAutoFit/>
          </a:bodyPr>
          <a:lstStyle/>
          <a:p>
            <a:pPr algn="r"/>
            <a:r>
              <a:rPr lang="fr-FR" sz="1000" b="1" dirty="0"/>
              <a:t>%</a:t>
            </a:r>
          </a:p>
        </p:txBody>
      </p:sp>
      <p:sp>
        <p:nvSpPr>
          <p:cNvPr id="141" name="ZoneTexte 140">
            <a:extLst>
              <a:ext uri="{FF2B5EF4-FFF2-40B4-BE49-F238E27FC236}">
                <a16:creationId xmlns:a16="http://schemas.microsoft.com/office/drawing/2014/main" id="{56301F23-A726-E198-9F00-21049C585D6B}"/>
              </a:ext>
            </a:extLst>
          </p:cNvPr>
          <p:cNvSpPr txBox="1"/>
          <p:nvPr/>
        </p:nvSpPr>
        <p:spPr>
          <a:xfrm>
            <a:off x="7750884" y="2294138"/>
            <a:ext cx="638776" cy="294465"/>
          </a:xfrm>
          <a:prstGeom prst="rect">
            <a:avLst/>
          </a:prstGeom>
          <a:noFill/>
        </p:spPr>
        <p:txBody>
          <a:bodyPr wrap="none" rtlCol="0">
            <a:spAutoFit/>
          </a:bodyPr>
          <a:lstStyle/>
          <a:p>
            <a:pPr algn="ctr"/>
            <a:r>
              <a:rPr lang="fr-FR" sz="1000" dirty="0"/>
              <a:t>79,9 %</a:t>
            </a:r>
          </a:p>
        </p:txBody>
      </p:sp>
      <p:sp>
        <p:nvSpPr>
          <p:cNvPr id="142" name="ZoneTexte 141">
            <a:extLst>
              <a:ext uri="{FF2B5EF4-FFF2-40B4-BE49-F238E27FC236}">
                <a16:creationId xmlns:a16="http://schemas.microsoft.com/office/drawing/2014/main" id="{EA2C7389-AB8A-2FF7-4C91-DB7FCB62AF11}"/>
              </a:ext>
            </a:extLst>
          </p:cNvPr>
          <p:cNvSpPr txBox="1"/>
          <p:nvPr/>
        </p:nvSpPr>
        <p:spPr>
          <a:xfrm>
            <a:off x="8382744" y="2294138"/>
            <a:ext cx="638776" cy="294465"/>
          </a:xfrm>
          <a:prstGeom prst="rect">
            <a:avLst/>
          </a:prstGeom>
          <a:noFill/>
        </p:spPr>
        <p:txBody>
          <a:bodyPr wrap="none" rtlCol="0">
            <a:spAutoFit/>
          </a:bodyPr>
          <a:lstStyle/>
          <a:p>
            <a:pPr algn="ctr"/>
            <a:r>
              <a:rPr lang="fr-FR" sz="1000" dirty="0"/>
              <a:t>64,4 %</a:t>
            </a:r>
          </a:p>
        </p:txBody>
      </p:sp>
      <p:sp>
        <p:nvSpPr>
          <p:cNvPr id="143" name="ZoneTexte 142">
            <a:extLst>
              <a:ext uri="{FF2B5EF4-FFF2-40B4-BE49-F238E27FC236}">
                <a16:creationId xmlns:a16="http://schemas.microsoft.com/office/drawing/2014/main" id="{9903A033-C9D0-CC89-160A-AC9A549C65BE}"/>
              </a:ext>
            </a:extLst>
          </p:cNvPr>
          <p:cNvSpPr txBox="1"/>
          <p:nvPr/>
        </p:nvSpPr>
        <p:spPr>
          <a:xfrm>
            <a:off x="9105513" y="2294138"/>
            <a:ext cx="638776" cy="294465"/>
          </a:xfrm>
          <a:prstGeom prst="rect">
            <a:avLst/>
          </a:prstGeom>
          <a:noFill/>
        </p:spPr>
        <p:txBody>
          <a:bodyPr wrap="none" rtlCol="0">
            <a:spAutoFit/>
          </a:bodyPr>
          <a:lstStyle/>
          <a:p>
            <a:pPr algn="ctr"/>
            <a:r>
              <a:rPr lang="fr-FR" sz="1000" dirty="0"/>
              <a:t>83,8 %</a:t>
            </a:r>
          </a:p>
        </p:txBody>
      </p:sp>
      <p:sp>
        <p:nvSpPr>
          <p:cNvPr id="144" name="ZoneTexte 143">
            <a:extLst>
              <a:ext uri="{FF2B5EF4-FFF2-40B4-BE49-F238E27FC236}">
                <a16:creationId xmlns:a16="http://schemas.microsoft.com/office/drawing/2014/main" id="{599B96E2-3E22-A648-67EF-515D4C075265}"/>
              </a:ext>
            </a:extLst>
          </p:cNvPr>
          <p:cNvSpPr txBox="1"/>
          <p:nvPr/>
        </p:nvSpPr>
        <p:spPr>
          <a:xfrm>
            <a:off x="9786155" y="2294138"/>
            <a:ext cx="638776" cy="294465"/>
          </a:xfrm>
          <a:prstGeom prst="rect">
            <a:avLst/>
          </a:prstGeom>
          <a:noFill/>
        </p:spPr>
        <p:txBody>
          <a:bodyPr wrap="none" rtlCol="0">
            <a:spAutoFit/>
          </a:bodyPr>
          <a:lstStyle/>
          <a:p>
            <a:pPr algn="ctr"/>
            <a:r>
              <a:rPr lang="fr-FR" sz="1000" dirty="0"/>
              <a:t>93,4 %</a:t>
            </a:r>
          </a:p>
        </p:txBody>
      </p:sp>
      <p:sp>
        <p:nvSpPr>
          <p:cNvPr id="145" name="ZoneTexte 144">
            <a:extLst>
              <a:ext uri="{FF2B5EF4-FFF2-40B4-BE49-F238E27FC236}">
                <a16:creationId xmlns:a16="http://schemas.microsoft.com/office/drawing/2014/main" id="{096941B2-FB8A-A73C-F5C5-0CB911B264D0}"/>
              </a:ext>
            </a:extLst>
          </p:cNvPr>
          <p:cNvSpPr txBox="1"/>
          <p:nvPr/>
        </p:nvSpPr>
        <p:spPr>
          <a:xfrm>
            <a:off x="10500861" y="2294138"/>
            <a:ext cx="638776" cy="294465"/>
          </a:xfrm>
          <a:prstGeom prst="rect">
            <a:avLst/>
          </a:prstGeom>
          <a:noFill/>
        </p:spPr>
        <p:txBody>
          <a:bodyPr wrap="none" rtlCol="0">
            <a:spAutoFit/>
          </a:bodyPr>
          <a:lstStyle/>
          <a:p>
            <a:pPr algn="ctr"/>
            <a:r>
              <a:rPr lang="fr-FR" sz="1000" dirty="0"/>
              <a:t>84,9 %</a:t>
            </a:r>
          </a:p>
        </p:txBody>
      </p:sp>
      <p:sp>
        <p:nvSpPr>
          <p:cNvPr id="146" name="ZoneTexte 145">
            <a:extLst>
              <a:ext uri="{FF2B5EF4-FFF2-40B4-BE49-F238E27FC236}">
                <a16:creationId xmlns:a16="http://schemas.microsoft.com/office/drawing/2014/main" id="{AA490A4B-D2F8-8FA8-75BD-B277149F4115}"/>
              </a:ext>
            </a:extLst>
          </p:cNvPr>
          <p:cNvSpPr txBox="1"/>
          <p:nvPr/>
        </p:nvSpPr>
        <p:spPr>
          <a:xfrm>
            <a:off x="11189057" y="2294138"/>
            <a:ext cx="638776" cy="294465"/>
          </a:xfrm>
          <a:prstGeom prst="rect">
            <a:avLst/>
          </a:prstGeom>
          <a:noFill/>
        </p:spPr>
        <p:txBody>
          <a:bodyPr wrap="none" rtlCol="0">
            <a:spAutoFit/>
          </a:bodyPr>
          <a:lstStyle/>
          <a:p>
            <a:pPr algn="ctr"/>
            <a:r>
              <a:rPr lang="fr-FR" sz="1000" dirty="0"/>
              <a:t>86,3 %</a:t>
            </a:r>
          </a:p>
        </p:txBody>
      </p:sp>
      <p:sp>
        <p:nvSpPr>
          <p:cNvPr id="147" name="ZoneTexte 146">
            <a:extLst>
              <a:ext uri="{FF2B5EF4-FFF2-40B4-BE49-F238E27FC236}">
                <a16:creationId xmlns:a16="http://schemas.microsoft.com/office/drawing/2014/main" id="{9AD31591-4994-AF39-C724-09F0BD543569}"/>
              </a:ext>
            </a:extLst>
          </p:cNvPr>
          <p:cNvSpPr txBox="1"/>
          <p:nvPr/>
        </p:nvSpPr>
        <p:spPr>
          <a:xfrm>
            <a:off x="7426934" y="2622715"/>
            <a:ext cx="590848" cy="276060"/>
          </a:xfrm>
          <a:prstGeom prst="rect">
            <a:avLst/>
          </a:prstGeom>
          <a:noFill/>
        </p:spPr>
        <p:txBody>
          <a:bodyPr wrap="none" rtlCol="0">
            <a:spAutoFit/>
          </a:bodyPr>
          <a:lstStyle/>
          <a:p>
            <a:pPr algn="ctr"/>
            <a:r>
              <a:rPr lang="fr-FR" sz="900" dirty="0"/>
              <a:t>11,2 %</a:t>
            </a:r>
          </a:p>
        </p:txBody>
      </p:sp>
      <p:sp>
        <p:nvSpPr>
          <p:cNvPr id="148" name="ZoneTexte 147">
            <a:extLst>
              <a:ext uri="{FF2B5EF4-FFF2-40B4-BE49-F238E27FC236}">
                <a16:creationId xmlns:a16="http://schemas.microsoft.com/office/drawing/2014/main" id="{E874219C-3280-C263-FFC4-1CA4EDD9345B}"/>
              </a:ext>
            </a:extLst>
          </p:cNvPr>
          <p:cNvSpPr txBox="1"/>
          <p:nvPr/>
        </p:nvSpPr>
        <p:spPr>
          <a:xfrm>
            <a:off x="7426935" y="3584597"/>
            <a:ext cx="590848" cy="276060"/>
          </a:xfrm>
          <a:prstGeom prst="rect">
            <a:avLst/>
          </a:prstGeom>
          <a:noFill/>
        </p:spPr>
        <p:txBody>
          <a:bodyPr wrap="none" rtlCol="0">
            <a:spAutoFit/>
          </a:bodyPr>
          <a:lstStyle/>
          <a:p>
            <a:pPr algn="ctr"/>
            <a:r>
              <a:rPr lang="fr-FR" sz="900" dirty="0">
                <a:solidFill>
                  <a:schemeClr val="bg1"/>
                </a:solidFill>
              </a:rPr>
              <a:t>62,3 %</a:t>
            </a:r>
          </a:p>
        </p:txBody>
      </p:sp>
      <p:sp>
        <p:nvSpPr>
          <p:cNvPr id="149" name="ZoneTexte 148">
            <a:extLst>
              <a:ext uri="{FF2B5EF4-FFF2-40B4-BE49-F238E27FC236}">
                <a16:creationId xmlns:a16="http://schemas.microsoft.com/office/drawing/2014/main" id="{3C377330-97E5-66B4-D2FA-664409B96D96}"/>
              </a:ext>
            </a:extLst>
          </p:cNvPr>
          <p:cNvSpPr txBox="1"/>
          <p:nvPr/>
        </p:nvSpPr>
        <p:spPr>
          <a:xfrm>
            <a:off x="7461442" y="4595901"/>
            <a:ext cx="521833" cy="276060"/>
          </a:xfrm>
          <a:prstGeom prst="rect">
            <a:avLst/>
          </a:prstGeom>
          <a:noFill/>
        </p:spPr>
        <p:txBody>
          <a:bodyPr wrap="none" rtlCol="0">
            <a:spAutoFit/>
          </a:bodyPr>
          <a:lstStyle/>
          <a:p>
            <a:pPr algn="ctr"/>
            <a:r>
              <a:rPr lang="fr-FR" sz="900" dirty="0">
                <a:solidFill>
                  <a:schemeClr val="bg1"/>
                </a:solidFill>
              </a:rPr>
              <a:t>6,5 %</a:t>
            </a:r>
          </a:p>
        </p:txBody>
      </p:sp>
      <p:sp>
        <p:nvSpPr>
          <p:cNvPr id="150" name="ZoneTexte 149">
            <a:extLst>
              <a:ext uri="{FF2B5EF4-FFF2-40B4-BE49-F238E27FC236}">
                <a16:creationId xmlns:a16="http://schemas.microsoft.com/office/drawing/2014/main" id="{8309399A-CF8B-D2CF-1673-505D843936C2}"/>
              </a:ext>
            </a:extLst>
          </p:cNvPr>
          <p:cNvSpPr txBox="1"/>
          <p:nvPr/>
        </p:nvSpPr>
        <p:spPr>
          <a:xfrm>
            <a:off x="7426934" y="4990380"/>
            <a:ext cx="590848" cy="276060"/>
          </a:xfrm>
          <a:prstGeom prst="rect">
            <a:avLst/>
          </a:prstGeom>
          <a:noFill/>
        </p:spPr>
        <p:txBody>
          <a:bodyPr wrap="none" rtlCol="0">
            <a:spAutoFit/>
          </a:bodyPr>
          <a:lstStyle/>
          <a:p>
            <a:pPr algn="ctr"/>
            <a:r>
              <a:rPr lang="fr-FR" sz="900" dirty="0"/>
              <a:t>20,1 %</a:t>
            </a:r>
          </a:p>
        </p:txBody>
      </p:sp>
      <p:sp>
        <p:nvSpPr>
          <p:cNvPr id="151" name="ZoneTexte 150">
            <a:extLst>
              <a:ext uri="{FF2B5EF4-FFF2-40B4-BE49-F238E27FC236}">
                <a16:creationId xmlns:a16="http://schemas.microsoft.com/office/drawing/2014/main" id="{9F3EEEAB-A79D-9A27-1061-6E8F098D3E9C}"/>
              </a:ext>
            </a:extLst>
          </p:cNvPr>
          <p:cNvSpPr txBox="1"/>
          <p:nvPr/>
        </p:nvSpPr>
        <p:spPr>
          <a:xfrm>
            <a:off x="8165164" y="2622715"/>
            <a:ext cx="521833" cy="276060"/>
          </a:xfrm>
          <a:prstGeom prst="rect">
            <a:avLst/>
          </a:prstGeom>
          <a:noFill/>
        </p:spPr>
        <p:txBody>
          <a:bodyPr wrap="none" rtlCol="0">
            <a:spAutoFit/>
          </a:bodyPr>
          <a:lstStyle/>
          <a:p>
            <a:pPr algn="ctr"/>
            <a:r>
              <a:rPr lang="fr-FR" sz="900" dirty="0"/>
              <a:t>9,9 %</a:t>
            </a:r>
          </a:p>
        </p:txBody>
      </p:sp>
      <p:sp>
        <p:nvSpPr>
          <p:cNvPr id="152" name="ZoneTexte 151">
            <a:extLst>
              <a:ext uri="{FF2B5EF4-FFF2-40B4-BE49-F238E27FC236}">
                <a16:creationId xmlns:a16="http://schemas.microsoft.com/office/drawing/2014/main" id="{35EA7096-0746-756A-96CF-BF5B880C7D82}"/>
              </a:ext>
            </a:extLst>
          </p:cNvPr>
          <p:cNvSpPr txBox="1"/>
          <p:nvPr/>
        </p:nvSpPr>
        <p:spPr>
          <a:xfrm>
            <a:off x="8130658" y="3584597"/>
            <a:ext cx="590848" cy="276060"/>
          </a:xfrm>
          <a:prstGeom prst="rect">
            <a:avLst/>
          </a:prstGeom>
          <a:noFill/>
        </p:spPr>
        <p:txBody>
          <a:bodyPr wrap="none" rtlCol="0">
            <a:spAutoFit/>
          </a:bodyPr>
          <a:lstStyle/>
          <a:p>
            <a:pPr algn="ctr"/>
            <a:r>
              <a:rPr lang="fr-FR" sz="900" dirty="0">
                <a:solidFill>
                  <a:schemeClr val="bg1"/>
                </a:solidFill>
              </a:rPr>
              <a:t>48,6 %</a:t>
            </a:r>
          </a:p>
        </p:txBody>
      </p:sp>
      <p:sp>
        <p:nvSpPr>
          <p:cNvPr id="153" name="ZoneTexte 152">
            <a:extLst>
              <a:ext uri="{FF2B5EF4-FFF2-40B4-BE49-F238E27FC236}">
                <a16:creationId xmlns:a16="http://schemas.microsoft.com/office/drawing/2014/main" id="{0DEC68F0-AB78-C996-BE65-731CC7D64288}"/>
              </a:ext>
            </a:extLst>
          </p:cNvPr>
          <p:cNvSpPr txBox="1"/>
          <p:nvPr/>
        </p:nvSpPr>
        <p:spPr>
          <a:xfrm>
            <a:off x="8165165" y="4177492"/>
            <a:ext cx="521833" cy="276060"/>
          </a:xfrm>
          <a:prstGeom prst="rect">
            <a:avLst/>
          </a:prstGeom>
          <a:noFill/>
        </p:spPr>
        <p:txBody>
          <a:bodyPr wrap="none" rtlCol="0">
            <a:spAutoFit/>
          </a:bodyPr>
          <a:lstStyle/>
          <a:p>
            <a:pPr algn="ctr"/>
            <a:r>
              <a:rPr lang="fr-FR" sz="900" dirty="0">
                <a:solidFill>
                  <a:schemeClr val="bg1"/>
                </a:solidFill>
              </a:rPr>
              <a:t>6,0 %</a:t>
            </a:r>
          </a:p>
        </p:txBody>
      </p:sp>
      <p:sp>
        <p:nvSpPr>
          <p:cNvPr id="154" name="ZoneTexte 153">
            <a:extLst>
              <a:ext uri="{FF2B5EF4-FFF2-40B4-BE49-F238E27FC236}">
                <a16:creationId xmlns:a16="http://schemas.microsoft.com/office/drawing/2014/main" id="{8F76B2D5-13A7-7019-AF1E-4B332B35BE83}"/>
              </a:ext>
            </a:extLst>
          </p:cNvPr>
          <p:cNvSpPr txBox="1"/>
          <p:nvPr/>
        </p:nvSpPr>
        <p:spPr>
          <a:xfrm>
            <a:off x="8130656" y="4733631"/>
            <a:ext cx="590848" cy="276060"/>
          </a:xfrm>
          <a:prstGeom prst="rect">
            <a:avLst/>
          </a:prstGeom>
          <a:noFill/>
        </p:spPr>
        <p:txBody>
          <a:bodyPr wrap="none" rtlCol="0">
            <a:spAutoFit/>
          </a:bodyPr>
          <a:lstStyle/>
          <a:p>
            <a:pPr algn="ctr"/>
            <a:r>
              <a:rPr lang="fr-FR" sz="900" dirty="0"/>
              <a:t>35,4 %</a:t>
            </a:r>
          </a:p>
        </p:txBody>
      </p:sp>
      <p:sp>
        <p:nvSpPr>
          <p:cNvPr id="155" name="ZoneTexte 154">
            <a:extLst>
              <a:ext uri="{FF2B5EF4-FFF2-40B4-BE49-F238E27FC236}">
                <a16:creationId xmlns:a16="http://schemas.microsoft.com/office/drawing/2014/main" id="{A8B0D711-B76C-525F-AFE2-35E119D0468B}"/>
              </a:ext>
            </a:extLst>
          </p:cNvPr>
          <p:cNvSpPr txBox="1"/>
          <p:nvPr/>
        </p:nvSpPr>
        <p:spPr>
          <a:xfrm>
            <a:off x="8814987" y="2622715"/>
            <a:ext cx="590848" cy="276060"/>
          </a:xfrm>
          <a:prstGeom prst="rect">
            <a:avLst/>
          </a:prstGeom>
          <a:noFill/>
        </p:spPr>
        <p:txBody>
          <a:bodyPr wrap="none" rtlCol="0">
            <a:spAutoFit/>
          </a:bodyPr>
          <a:lstStyle/>
          <a:p>
            <a:pPr algn="ctr"/>
            <a:r>
              <a:rPr lang="fr-FR" sz="900" dirty="0"/>
              <a:t>12,7 %</a:t>
            </a:r>
          </a:p>
        </p:txBody>
      </p:sp>
      <p:sp>
        <p:nvSpPr>
          <p:cNvPr id="156" name="ZoneTexte 155">
            <a:extLst>
              <a:ext uri="{FF2B5EF4-FFF2-40B4-BE49-F238E27FC236}">
                <a16:creationId xmlns:a16="http://schemas.microsoft.com/office/drawing/2014/main" id="{5DC338C2-1632-2B54-8693-0BA901138F5B}"/>
              </a:ext>
            </a:extLst>
          </p:cNvPr>
          <p:cNvSpPr txBox="1"/>
          <p:nvPr/>
        </p:nvSpPr>
        <p:spPr>
          <a:xfrm>
            <a:off x="8814988" y="3584597"/>
            <a:ext cx="590848" cy="276060"/>
          </a:xfrm>
          <a:prstGeom prst="rect">
            <a:avLst/>
          </a:prstGeom>
          <a:noFill/>
        </p:spPr>
        <p:txBody>
          <a:bodyPr wrap="none" rtlCol="0">
            <a:spAutoFit/>
          </a:bodyPr>
          <a:lstStyle/>
          <a:p>
            <a:pPr algn="ctr"/>
            <a:r>
              <a:rPr lang="fr-FR" sz="900" dirty="0">
                <a:solidFill>
                  <a:schemeClr val="bg1"/>
                </a:solidFill>
              </a:rPr>
              <a:t>59,6 %</a:t>
            </a:r>
          </a:p>
        </p:txBody>
      </p:sp>
      <p:sp>
        <p:nvSpPr>
          <p:cNvPr id="157" name="ZoneTexte 156">
            <a:extLst>
              <a:ext uri="{FF2B5EF4-FFF2-40B4-BE49-F238E27FC236}">
                <a16:creationId xmlns:a16="http://schemas.microsoft.com/office/drawing/2014/main" id="{5B378365-E1CE-12B5-7AD5-3C6F74575FAC}"/>
              </a:ext>
            </a:extLst>
          </p:cNvPr>
          <p:cNvSpPr txBox="1"/>
          <p:nvPr/>
        </p:nvSpPr>
        <p:spPr>
          <a:xfrm>
            <a:off x="8814988" y="4633936"/>
            <a:ext cx="590848" cy="276060"/>
          </a:xfrm>
          <a:prstGeom prst="rect">
            <a:avLst/>
          </a:prstGeom>
          <a:noFill/>
        </p:spPr>
        <p:txBody>
          <a:bodyPr wrap="none" rtlCol="0">
            <a:spAutoFit/>
          </a:bodyPr>
          <a:lstStyle/>
          <a:p>
            <a:pPr algn="ctr"/>
            <a:r>
              <a:rPr lang="fr-FR" sz="900" dirty="0">
                <a:solidFill>
                  <a:schemeClr val="bg1"/>
                </a:solidFill>
              </a:rPr>
              <a:t>11,5 %</a:t>
            </a:r>
          </a:p>
        </p:txBody>
      </p:sp>
      <p:sp>
        <p:nvSpPr>
          <p:cNvPr id="158" name="ZoneTexte 157">
            <a:extLst>
              <a:ext uri="{FF2B5EF4-FFF2-40B4-BE49-F238E27FC236}">
                <a16:creationId xmlns:a16="http://schemas.microsoft.com/office/drawing/2014/main" id="{7A6668FA-99EF-F7DB-900D-3FC230F97A15}"/>
              </a:ext>
            </a:extLst>
          </p:cNvPr>
          <p:cNvSpPr txBox="1"/>
          <p:nvPr/>
        </p:nvSpPr>
        <p:spPr>
          <a:xfrm>
            <a:off x="8814987" y="5037925"/>
            <a:ext cx="590848" cy="276060"/>
          </a:xfrm>
          <a:prstGeom prst="rect">
            <a:avLst/>
          </a:prstGeom>
          <a:noFill/>
        </p:spPr>
        <p:txBody>
          <a:bodyPr wrap="none" rtlCol="0">
            <a:spAutoFit/>
          </a:bodyPr>
          <a:lstStyle/>
          <a:p>
            <a:pPr algn="ctr"/>
            <a:r>
              <a:rPr lang="fr-FR" sz="900" dirty="0"/>
              <a:t>16,2 %</a:t>
            </a:r>
          </a:p>
        </p:txBody>
      </p:sp>
      <p:sp>
        <p:nvSpPr>
          <p:cNvPr id="159" name="ZoneTexte 158">
            <a:extLst>
              <a:ext uri="{FF2B5EF4-FFF2-40B4-BE49-F238E27FC236}">
                <a16:creationId xmlns:a16="http://schemas.microsoft.com/office/drawing/2014/main" id="{D2BAB249-04B9-2286-7470-3A1D21722D56}"/>
              </a:ext>
            </a:extLst>
          </p:cNvPr>
          <p:cNvSpPr txBox="1"/>
          <p:nvPr/>
        </p:nvSpPr>
        <p:spPr>
          <a:xfrm>
            <a:off x="9539694" y="2575170"/>
            <a:ext cx="521833" cy="276060"/>
          </a:xfrm>
          <a:prstGeom prst="rect">
            <a:avLst/>
          </a:prstGeom>
          <a:noFill/>
        </p:spPr>
        <p:txBody>
          <a:bodyPr wrap="none" rtlCol="0">
            <a:spAutoFit/>
          </a:bodyPr>
          <a:lstStyle/>
          <a:p>
            <a:pPr algn="ctr"/>
            <a:r>
              <a:rPr lang="fr-FR" sz="900" dirty="0"/>
              <a:t>7,1 %</a:t>
            </a:r>
          </a:p>
        </p:txBody>
      </p:sp>
      <p:sp>
        <p:nvSpPr>
          <p:cNvPr id="160" name="ZoneTexte 159">
            <a:extLst>
              <a:ext uri="{FF2B5EF4-FFF2-40B4-BE49-F238E27FC236}">
                <a16:creationId xmlns:a16="http://schemas.microsoft.com/office/drawing/2014/main" id="{46C26AD3-DFF2-9866-D5F9-8B68F3A48D7C}"/>
              </a:ext>
            </a:extLst>
          </p:cNvPr>
          <p:cNvSpPr txBox="1"/>
          <p:nvPr/>
        </p:nvSpPr>
        <p:spPr>
          <a:xfrm>
            <a:off x="9505187" y="3765273"/>
            <a:ext cx="590848" cy="276060"/>
          </a:xfrm>
          <a:prstGeom prst="rect">
            <a:avLst/>
          </a:prstGeom>
          <a:noFill/>
        </p:spPr>
        <p:txBody>
          <a:bodyPr wrap="none" rtlCol="0">
            <a:spAutoFit/>
          </a:bodyPr>
          <a:lstStyle/>
          <a:p>
            <a:pPr algn="ctr"/>
            <a:r>
              <a:rPr lang="fr-FR" sz="900" dirty="0">
                <a:solidFill>
                  <a:schemeClr val="bg1"/>
                </a:solidFill>
              </a:rPr>
              <a:t>82,4 %</a:t>
            </a:r>
          </a:p>
        </p:txBody>
      </p:sp>
      <p:sp>
        <p:nvSpPr>
          <p:cNvPr id="161" name="ZoneTexte 160">
            <a:extLst>
              <a:ext uri="{FF2B5EF4-FFF2-40B4-BE49-F238E27FC236}">
                <a16:creationId xmlns:a16="http://schemas.microsoft.com/office/drawing/2014/main" id="{66914849-13AC-FEA3-F153-2C460BFB1572}"/>
              </a:ext>
            </a:extLst>
          </p:cNvPr>
          <p:cNvSpPr txBox="1"/>
          <p:nvPr/>
        </p:nvSpPr>
        <p:spPr>
          <a:xfrm>
            <a:off x="9539695" y="5004801"/>
            <a:ext cx="521833" cy="276060"/>
          </a:xfrm>
          <a:prstGeom prst="rect">
            <a:avLst/>
          </a:prstGeom>
          <a:noFill/>
        </p:spPr>
        <p:txBody>
          <a:bodyPr wrap="none" rtlCol="0">
            <a:spAutoFit/>
          </a:bodyPr>
          <a:lstStyle/>
          <a:p>
            <a:pPr algn="ctr"/>
            <a:r>
              <a:rPr lang="fr-FR" sz="900" dirty="0">
                <a:solidFill>
                  <a:schemeClr val="bg1"/>
                </a:solidFill>
              </a:rPr>
              <a:t>3,8 %</a:t>
            </a:r>
          </a:p>
        </p:txBody>
      </p:sp>
      <p:sp>
        <p:nvSpPr>
          <p:cNvPr id="162" name="ZoneTexte 161">
            <a:extLst>
              <a:ext uri="{FF2B5EF4-FFF2-40B4-BE49-F238E27FC236}">
                <a16:creationId xmlns:a16="http://schemas.microsoft.com/office/drawing/2014/main" id="{B0E4911E-E170-B946-8690-51B2E0A00591}"/>
              </a:ext>
            </a:extLst>
          </p:cNvPr>
          <p:cNvSpPr txBox="1"/>
          <p:nvPr/>
        </p:nvSpPr>
        <p:spPr>
          <a:xfrm>
            <a:off x="9539694" y="5152036"/>
            <a:ext cx="521833" cy="276060"/>
          </a:xfrm>
          <a:prstGeom prst="rect">
            <a:avLst/>
          </a:prstGeom>
          <a:noFill/>
        </p:spPr>
        <p:txBody>
          <a:bodyPr wrap="none" rtlCol="0">
            <a:spAutoFit/>
          </a:bodyPr>
          <a:lstStyle/>
          <a:p>
            <a:pPr algn="ctr"/>
            <a:r>
              <a:rPr lang="fr-FR" sz="900" dirty="0"/>
              <a:t>6,6 %</a:t>
            </a:r>
          </a:p>
        </p:txBody>
      </p:sp>
      <p:sp>
        <p:nvSpPr>
          <p:cNvPr id="163" name="ZoneTexte 162">
            <a:extLst>
              <a:ext uri="{FF2B5EF4-FFF2-40B4-BE49-F238E27FC236}">
                <a16:creationId xmlns:a16="http://schemas.microsoft.com/office/drawing/2014/main" id="{6A23AD7B-A3D3-A032-FFE9-CC5F5B6FE6E1}"/>
              </a:ext>
            </a:extLst>
          </p:cNvPr>
          <p:cNvSpPr txBox="1"/>
          <p:nvPr/>
        </p:nvSpPr>
        <p:spPr>
          <a:xfrm>
            <a:off x="10229893" y="2603697"/>
            <a:ext cx="521833" cy="276060"/>
          </a:xfrm>
          <a:prstGeom prst="rect">
            <a:avLst/>
          </a:prstGeom>
          <a:noFill/>
        </p:spPr>
        <p:txBody>
          <a:bodyPr wrap="none" rtlCol="0">
            <a:spAutoFit/>
          </a:bodyPr>
          <a:lstStyle/>
          <a:p>
            <a:pPr algn="ctr"/>
            <a:r>
              <a:rPr lang="fr-FR" sz="900" dirty="0"/>
              <a:t>9,4 %</a:t>
            </a:r>
          </a:p>
        </p:txBody>
      </p:sp>
      <p:sp>
        <p:nvSpPr>
          <p:cNvPr id="164" name="ZoneTexte 163">
            <a:extLst>
              <a:ext uri="{FF2B5EF4-FFF2-40B4-BE49-F238E27FC236}">
                <a16:creationId xmlns:a16="http://schemas.microsoft.com/office/drawing/2014/main" id="{9DD90C02-B9B7-A8DF-83CA-1F6D0CC18790}"/>
              </a:ext>
            </a:extLst>
          </p:cNvPr>
          <p:cNvSpPr txBox="1"/>
          <p:nvPr/>
        </p:nvSpPr>
        <p:spPr>
          <a:xfrm>
            <a:off x="10195386" y="3584597"/>
            <a:ext cx="590848" cy="276060"/>
          </a:xfrm>
          <a:prstGeom prst="rect">
            <a:avLst/>
          </a:prstGeom>
          <a:noFill/>
        </p:spPr>
        <p:txBody>
          <a:bodyPr wrap="none" rtlCol="0">
            <a:spAutoFit/>
          </a:bodyPr>
          <a:lstStyle/>
          <a:p>
            <a:pPr algn="ctr"/>
            <a:r>
              <a:rPr lang="fr-FR" sz="900" dirty="0">
                <a:solidFill>
                  <a:schemeClr val="bg1"/>
                </a:solidFill>
              </a:rPr>
              <a:t>73,6 %</a:t>
            </a:r>
          </a:p>
        </p:txBody>
      </p:sp>
      <p:sp>
        <p:nvSpPr>
          <p:cNvPr id="165" name="ZoneTexte 164">
            <a:extLst>
              <a:ext uri="{FF2B5EF4-FFF2-40B4-BE49-F238E27FC236}">
                <a16:creationId xmlns:a16="http://schemas.microsoft.com/office/drawing/2014/main" id="{92C190C7-F0A3-7B2E-1EF8-5D6F29D01425}"/>
              </a:ext>
            </a:extLst>
          </p:cNvPr>
          <p:cNvSpPr txBox="1"/>
          <p:nvPr/>
        </p:nvSpPr>
        <p:spPr>
          <a:xfrm>
            <a:off x="10229894" y="4795592"/>
            <a:ext cx="521833" cy="276060"/>
          </a:xfrm>
          <a:prstGeom prst="rect">
            <a:avLst/>
          </a:prstGeom>
          <a:noFill/>
        </p:spPr>
        <p:txBody>
          <a:bodyPr wrap="none" rtlCol="0">
            <a:spAutoFit/>
          </a:bodyPr>
          <a:lstStyle/>
          <a:p>
            <a:pPr algn="ctr"/>
            <a:r>
              <a:rPr lang="fr-FR" sz="900" dirty="0">
                <a:solidFill>
                  <a:schemeClr val="bg1"/>
                </a:solidFill>
              </a:rPr>
              <a:t>1,9 %</a:t>
            </a:r>
          </a:p>
        </p:txBody>
      </p:sp>
      <p:sp>
        <p:nvSpPr>
          <p:cNvPr id="166" name="ZoneTexte 165">
            <a:extLst>
              <a:ext uri="{FF2B5EF4-FFF2-40B4-BE49-F238E27FC236}">
                <a16:creationId xmlns:a16="http://schemas.microsoft.com/office/drawing/2014/main" id="{23773998-23D3-AD0B-F32C-8C084CE396EB}"/>
              </a:ext>
            </a:extLst>
          </p:cNvPr>
          <p:cNvSpPr txBox="1"/>
          <p:nvPr/>
        </p:nvSpPr>
        <p:spPr>
          <a:xfrm>
            <a:off x="10195385" y="5047435"/>
            <a:ext cx="590848" cy="276060"/>
          </a:xfrm>
          <a:prstGeom prst="rect">
            <a:avLst/>
          </a:prstGeom>
          <a:noFill/>
        </p:spPr>
        <p:txBody>
          <a:bodyPr wrap="none" rtlCol="0">
            <a:spAutoFit/>
          </a:bodyPr>
          <a:lstStyle/>
          <a:p>
            <a:pPr algn="ctr"/>
            <a:r>
              <a:rPr lang="fr-FR" sz="900" dirty="0"/>
              <a:t>15,1 %</a:t>
            </a:r>
          </a:p>
        </p:txBody>
      </p:sp>
      <p:sp>
        <p:nvSpPr>
          <p:cNvPr id="167" name="ZoneTexte 166">
            <a:extLst>
              <a:ext uri="{FF2B5EF4-FFF2-40B4-BE49-F238E27FC236}">
                <a16:creationId xmlns:a16="http://schemas.microsoft.com/office/drawing/2014/main" id="{98522A94-08EF-8C9B-50C1-444442AD6B12}"/>
              </a:ext>
            </a:extLst>
          </p:cNvPr>
          <p:cNvSpPr txBox="1"/>
          <p:nvPr/>
        </p:nvSpPr>
        <p:spPr>
          <a:xfrm>
            <a:off x="10885584" y="2708297"/>
            <a:ext cx="590848" cy="276060"/>
          </a:xfrm>
          <a:prstGeom prst="rect">
            <a:avLst/>
          </a:prstGeom>
          <a:noFill/>
        </p:spPr>
        <p:txBody>
          <a:bodyPr wrap="none" rtlCol="0">
            <a:spAutoFit/>
          </a:bodyPr>
          <a:lstStyle/>
          <a:p>
            <a:pPr algn="ctr"/>
            <a:r>
              <a:rPr lang="fr-FR" sz="900" dirty="0"/>
              <a:t>19,1 %</a:t>
            </a:r>
          </a:p>
        </p:txBody>
      </p:sp>
      <p:sp>
        <p:nvSpPr>
          <p:cNvPr id="168" name="ZoneTexte 167">
            <a:extLst>
              <a:ext uri="{FF2B5EF4-FFF2-40B4-BE49-F238E27FC236}">
                <a16:creationId xmlns:a16="http://schemas.microsoft.com/office/drawing/2014/main" id="{C5B274B6-E8C8-D7E1-CCD4-F066E3FBDEE7}"/>
              </a:ext>
            </a:extLst>
          </p:cNvPr>
          <p:cNvSpPr txBox="1"/>
          <p:nvPr/>
        </p:nvSpPr>
        <p:spPr>
          <a:xfrm>
            <a:off x="10885585" y="3860364"/>
            <a:ext cx="590848" cy="276060"/>
          </a:xfrm>
          <a:prstGeom prst="rect">
            <a:avLst/>
          </a:prstGeom>
          <a:noFill/>
        </p:spPr>
        <p:txBody>
          <a:bodyPr wrap="none" rtlCol="0">
            <a:spAutoFit/>
          </a:bodyPr>
          <a:lstStyle/>
          <a:p>
            <a:pPr algn="ctr"/>
            <a:r>
              <a:rPr lang="fr-FR" sz="900" dirty="0">
                <a:solidFill>
                  <a:schemeClr val="bg1"/>
                </a:solidFill>
              </a:rPr>
              <a:t>60,3 %</a:t>
            </a:r>
          </a:p>
        </p:txBody>
      </p:sp>
      <p:sp>
        <p:nvSpPr>
          <p:cNvPr id="169" name="ZoneTexte 168">
            <a:extLst>
              <a:ext uri="{FF2B5EF4-FFF2-40B4-BE49-F238E27FC236}">
                <a16:creationId xmlns:a16="http://schemas.microsoft.com/office/drawing/2014/main" id="{EEC32CE4-526B-720B-19E1-9D79ECBC99D7}"/>
              </a:ext>
            </a:extLst>
          </p:cNvPr>
          <p:cNvSpPr txBox="1"/>
          <p:nvPr/>
        </p:nvSpPr>
        <p:spPr>
          <a:xfrm>
            <a:off x="10920093" y="4767067"/>
            <a:ext cx="521833" cy="276060"/>
          </a:xfrm>
          <a:prstGeom prst="rect">
            <a:avLst/>
          </a:prstGeom>
          <a:noFill/>
        </p:spPr>
        <p:txBody>
          <a:bodyPr wrap="none" rtlCol="0">
            <a:spAutoFit/>
          </a:bodyPr>
          <a:lstStyle/>
          <a:p>
            <a:pPr algn="ctr"/>
            <a:r>
              <a:rPr lang="fr-FR" sz="900" dirty="0">
                <a:solidFill>
                  <a:schemeClr val="bg1"/>
                </a:solidFill>
              </a:rPr>
              <a:t>6,9 %</a:t>
            </a:r>
          </a:p>
        </p:txBody>
      </p:sp>
      <p:sp>
        <p:nvSpPr>
          <p:cNvPr id="170" name="ZoneTexte 169">
            <a:extLst>
              <a:ext uri="{FF2B5EF4-FFF2-40B4-BE49-F238E27FC236}">
                <a16:creationId xmlns:a16="http://schemas.microsoft.com/office/drawing/2014/main" id="{226A8D6D-4AC1-9E2C-B914-931342CD15BA}"/>
              </a:ext>
            </a:extLst>
          </p:cNvPr>
          <p:cNvSpPr txBox="1"/>
          <p:nvPr/>
        </p:nvSpPr>
        <p:spPr>
          <a:xfrm>
            <a:off x="10885584" y="5047434"/>
            <a:ext cx="590848" cy="276060"/>
          </a:xfrm>
          <a:prstGeom prst="rect">
            <a:avLst/>
          </a:prstGeom>
          <a:noFill/>
        </p:spPr>
        <p:txBody>
          <a:bodyPr wrap="none" rtlCol="0">
            <a:spAutoFit/>
          </a:bodyPr>
          <a:lstStyle/>
          <a:p>
            <a:pPr algn="ctr"/>
            <a:r>
              <a:rPr lang="fr-FR" sz="900" dirty="0"/>
              <a:t>13,7 %</a:t>
            </a:r>
          </a:p>
        </p:txBody>
      </p:sp>
      <p:sp>
        <p:nvSpPr>
          <p:cNvPr id="171" name="ZoneTexte 170">
            <a:extLst>
              <a:ext uri="{FF2B5EF4-FFF2-40B4-BE49-F238E27FC236}">
                <a16:creationId xmlns:a16="http://schemas.microsoft.com/office/drawing/2014/main" id="{DEF95B39-4597-0B7B-7ABA-13156FF4FB3B}"/>
              </a:ext>
            </a:extLst>
          </p:cNvPr>
          <p:cNvSpPr txBox="1"/>
          <p:nvPr/>
        </p:nvSpPr>
        <p:spPr>
          <a:xfrm>
            <a:off x="7209721" y="5863967"/>
            <a:ext cx="1191352" cy="246221"/>
          </a:xfrm>
          <a:prstGeom prst="rect">
            <a:avLst/>
          </a:prstGeom>
          <a:noFill/>
        </p:spPr>
        <p:txBody>
          <a:bodyPr wrap="none" rtlCol="0">
            <a:spAutoFit/>
          </a:bodyPr>
          <a:lstStyle/>
          <a:p>
            <a:pPr algn="r"/>
            <a:r>
              <a:rPr lang="fr-FR" sz="1000" b="1" dirty="0" err="1"/>
              <a:t>Tested</a:t>
            </a:r>
            <a:r>
              <a:rPr lang="fr-FR" sz="1000" b="1" dirty="0"/>
              <a:t> population:</a:t>
            </a:r>
          </a:p>
        </p:txBody>
      </p:sp>
      <p:sp>
        <p:nvSpPr>
          <p:cNvPr id="172" name="ZoneTexte 171">
            <a:extLst>
              <a:ext uri="{FF2B5EF4-FFF2-40B4-BE49-F238E27FC236}">
                <a16:creationId xmlns:a16="http://schemas.microsoft.com/office/drawing/2014/main" id="{35173AE5-F01A-7D30-604B-A1FC604F4C83}"/>
              </a:ext>
            </a:extLst>
          </p:cNvPr>
          <p:cNvSpPr txBox="1"/>
          <p:nvPr/>
        </p:nvSpPr>
        <p:spPr>
          <a:xfrm>
            <a:off x="6967667" y="6112752"/>
            <a:ext cx="1433406" cy="246221"/>
          </a:xfrm>
          <a:prstGeom prst="rect">
            <a:avLst/>
          </a:prstGeom>
          <a:noFill/>
        </p:spPr>
        <p:txBody>
          <a:bodyPr wrap="none" rtlCol="0">
            <a:spAutoFit/>
          </a:bodyPr>
          <a:lstStyle/>
          <a:p>
            <a:pPr algn="r"/>
            <a:r>
              <a:rPr lang="fr-FR" sz="1000" b="1" dirty="0"/>
              <a:t>Non-</a:t>
            </a:r>
            <a:r>
              <a:rPr lang="fr-FR" sz="1000" b="1" dirty="0" err="1"/>
              <a:t>tested</a:t>
            </a:r>
            <a:r>
              <a:rPr lang="fr-FR" sz="1000" b="1" dirty="0"/>
              <a:t> population:</a:t>
            </a:r>
          </a:p>
        </p:txBody>
      </p:sp>
      <p:sp>
        <p:nvSpPr>
          <p:cNvPr id="173" name="ZoneTexte 172">
            <a:extLst>
              <a:ext uri="{FF2B5EF4-FFF2-40B4-BE49-F238E27FC236}">
                <a16:creationId xmlns:a16="http://schemas.microsoft.com/office/drawing/2014/main" id="{1D08D4E8-7F3E-EDBD-64B8-F1B5BAAD37D0}"/>
              </a:ext>
            </a:extLst>
          </p:cNvPr>
          <p:cNvSpPr txBox="1"/>
          <p:nvPr/>
        </p:nvSpPr>
        <p:spPr>
          <a:xfrm>
            <a:off x="8515676" y="5863967"/>
            <a:ext cx="906017" cy="246221"/>
          </a:xfrm>
          <a:prstGeom prst="rect">
            <a:avLst/>
          </a:prstGeom>
          <a:noFill/>
        </p:spPr>
        <p:txBody>
          <a:bodyPr wrap="none" rtlCol="0">
            <a:spAutoFit/>
          </a:bodyPr>
          <a:lstStyle/>
          <a:p>
            <a:r>
              <a:rPr lang="fr-FR" sz="1000" b="1" dirty="0"/>
              <a:t>IDH1-positive</a:t>
            </a:r>
          </a:p>
        </p:txBody>
      </p:sp>
      <p:sp>
        <p:nvSpPr>
          <p:cNvPr id="174" name="ZoneTexte 173">
            <a:extLst>
              <a:ext uri="{FF2B5EF4-FFF2-40B4-BE49-F238E27FC236}">
                <a16:creationId xmlns:a16="http://schemas.microsoft.com/office/drawing/2014/main" id="{E63294F2-7B79-03A0-C585-7C2F64BB1842}"/>
              </a:ext>
            </a:extLst>
          </p:cNvPr>
          <p:cNvSpPr txBox="1"/>
          <p:nvPr/>
        </p:nvSpPr>
        <p:spPr>
          <a:xfrm>
            <a:off x="9697728" y="5863967"/>
            <a:ext cx="941283" cy="246221"/>
          </a:xfrm>
          <a:prstGeom prst="rect">
            <a:avLst/>
          </a:prstGeom>
          <a:noFill/>
        </p:spPr>
        <p:txBody>
          <a:bodyPr wrap="none" rtlCol="0">
            <a:spAutoFit/>
          </a:bodyPr>
          <a:lstStyle/>
          <a:p>
            <a:r>
              <a:rPr lang="fr-FR" sz="1000" b="1" dirty="0"/>
              <a:t>IDH1-negative</a:t>
            </a:r>
          </a:p>
        </p:txBody>
      </p:sp>
      <p:sp>
        <p:nvSpPr>
          <p:cNvPr id="175" name="ZoneTexte 174">
            <a:extLst>
              <a:ext uri="{FF2B5EF4-FFF2-40B4-BE49-F238E27FC236}">
                <a16:creationId xmlns:a16="http://schemas.microsoft.com/office/drawing/2014/main" id="{5A3C9AC9-60EF-4C77-D372-8270D313BBF7}"/>
              </a:ext>
            </a:extLst>
          </p:cNvPr>
          <p:cNvSpPr txBox="1"/>
          <p:nvPr/>
        </p:nvSpPr>
        <p:spPr>
          <a:xfrm>
            <a:off x="10793301" y="5863967"/>
            <a:ext cx="1045479" cy="246221"/>
          </a:xfrm>
          <a:prstGeom prst="rect">
            <a:avLst/>
          </a:prstGeom>
          <a:noFill/>
        </p:spPr>
        <p:txBody>
          <a:bodyPr wrap="none" rtlCol="0">
            <a:spAutoFit/>
          </a:bodyPr>
          <a:lstStyle/>
          <a:p>
            <a:r>
              <a:rPr lang="fr-FR" sz="1000" b="1" dirty="0" err="1"/>
              <a:t>Awaiting</a:t>
            </a:r>
            <a:r>
              <a:rPr lang="fr-FR" sz="1000" b="1" dirty="0"/>
              <a:t> </a:t>
            </a:r>
            <a:r>
              <a:rPr lang="fr-FR" sz="1000" b="1" dirty="0" err="1"/>
              <a:t>results</a:t>
            </a:r>
            <a:endParaRPr lang="fr-FR" sz="1000" b="1" dirty="0"/>
          </a:p>
        </p:txBody>
      </p:sp>
      <p:sp>
        <p:nvSpPr>
          <p:cNvPr id="176" name="ZoneTexte 175">
            <a:extLst>
              <a:ext uri="{FF2B5EF4-FFF2-40B4-BE49-F238E27FC236}">
                <a16:creationId xmlns:a16="http://schemas.microsoft.com/office/drawing/2014/main" id="{AC623BEB-4895-FF63-A7BA-7B4E12CEEC61}"/>
              </a:ext>
            </a:extLst>
          </p:cNvPr>
          <p:cNvSpPr txBox="1"/>
          <p:nvPr/>
        </p:nvSpPr>
        <p:spPr>
          <a:xfrm>
            <a:off x="8515676" y="6112752"/>
            <a:ext cx="750526" cy="246221"/>
          </a:xfrm>
          <a:prstGeom prst="rect">
            <a:avLst/>
          </a:prstGeom>
          <a:noFill/>
        </p:spPr>
        <p:txBody>
          <a:bodyPr wrap="none" rtlCol="0">
            <a:spAutoFit/>
          </a:bodyPr>
          <a:lstStyle/>
          <a:p>
            <a:r>
              <a:rPr lang="fr-FR" sz="1000" b="1" dirty="0"/>
              <a:t>Not </a:t>
            </a:r>
            <a:r>
              <a:rPr lang="fr-FR" sz="1000" b="1" dirty="0" err="1"/>
              <a:t>tested</a:t>
            </a:r>
            <a:endParaRPr lang="fr-FR" sz="1000" b="1" dirty="0"/>
          </a:p>
        </p:txBody>
      </p:sp>
      <p:sp>
        <p:nvSpPr>
          <p:cNvPr id="4" name="Text Box 3">
            <a:extLst>
              <a:ext uri="{FF2B5EF4-FFF2-40B4-BE49-F238E27FC236}">
                <a16:creationId xmlns:a16="http://schemas.microsoft.com/office/drawing/2014/main" id="{5D47A983-D655-A33F-653B-6C51C9CA6D57}"/>
              </a:ext>
            </a:extLst>
          </p:cNvPr>
          <p:cNvSpPr txBox="1">
            <a:spLocks noChangeArrowheads="1"/>
          </p:cNvSpPr>
          <p:nvPr/>
        </p:nvSpPr>
        <p:spPr bwMode="auto">
          <a:xfrm>
            <a:off x="9812567" y="6538230"/>
            <a:ext cx="2379433"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Isidori</a:t>
            </a:r>
            <a:r>
              <a:rPr kumimoji="0" lang="en-US" sz="1200" b="0" i="1" u="none" strike="noStrike" kern="1200" cap="none" spc="0" normalizeH="0" baseline="0" noProof="0" dirty="0">
                <a:ln>
                  <a:noFill/>
                </a:ln>
                <a:solidFill>
                  <a:prstClr val="black"/>
                </a:solidFill>
                <a:effectLst/>
                <a:uLnTx/>
                <a:uFillTx/>
                <a:latin typeface="Calibri"/>
                <a:ea typeface="+mn-ea"/>
                <a:cs typeface="+mn-cs"/>
              </a:rPr>
              <a:t> A, abstract P</a:t>
            </a:r>
            <a:r>
              <a:rPr lang="en-US" sz="1200" i="1" dirty="0">
                <a:solidFill>
                  <a:prstClr val="black"/>
                </a:solidFill>
                <a:latin typeface="Calibri"/>
              </a:rPr>
              <a:t>F</a:t>
            </a:r>
            <a:r>
              <a:rPr kumimoji="0" lang="en-US" sz="1200" b="0" i="1" u="none" strike="noStrike" kern="1200" cap="none" spc="0" normalizeH="0" baseline="0" noProof="0" dirty="0">
                <a:ln>
                  <a:noFill/>
                </a:ln>
                <a:solidFill>
                  <a:prstClr val="black"/>
                </a:solidFill>
                <a:effectLst/>
                <a:uLnTx/>
                <a:uFillTx/>
                <a:latin typeface="Calibri"/>
                <a:ea typeface="+mn-ea"/>
                <a:cs typeface="+mn-cs"/>
              </a:rPr>
              <a:t>517</a:t>
            </a:r>
          </a:p>
        </p:txBody>
      </p:sp>
    </p:spTree>
    <p:extLst>
      <p:ext uri="{BB962C8B-B14F-4D97-AF65-F5344CB8AC3E}">
        <p14:creationId xmlns:p14="http://schemas.microsoft.com/office/powerpoint/2010/main" val="1675481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0B336-9885-D80A-02CC-65FF039C9D4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BFFFC77-7E6D-208D-7339-0453FEB8DD39}"/>
              </a:ext>
            </a:extLst>
          </p:cNvPr>
          <p:cNvSpPr>
            <a:spLocks noGrp="1"/>
          </p:cNvSpPr>
          <p:nvPr>
            <p:ph type="title"/>
          </p:nvPr>
        </p:nvSpPr>
        <p:spPr/>
        <p:txBody>
          <a:bodyPr/>
          <a:lstStyle/>
          <a:p>
            <a:r>
              <a:rPr lang="fr-FR" i="1" dirty="0"/>
              <a:t>IDH1</a:t>
            </a:r>
            <a:r>
              <a:rPr lang="fr-FR" dirty="0"/>
              <a:t> </a:t>
            </a:r>
            <a:r>
              <a:rPr lang="fr-FR" dirty="0" err="1"/>
              <a:t>Testing</a:t>
            </a:r>
            <a:r>
              <a:rPr lang="fr-FR" dirty="0"/>
              <a:t> and </a:t>
            </a:r>
            <a:r>
              <a:rPr lang="fr-FR" dirty="0" err="1"/>
              <a:t>Frontline</a:t>
            </a:r>
            <a:r>
              <a:rPr lang="fr-FR" dirty="0"/>
              <a:t> </a:t>
            </a:r>
            <a:r>
              <a:rPr lang="fr-FR" dirty="0" err="1"/>
              <a:t>Treatment</a:t>
            </a:r>
            <a:r>
              <a:rPr lang="fr-FR" dirty="0"/>
              <a:t> Patterns in AML </a:t>
            </a:r>
            <a:r>
              <a:rPr lang="fr-FR" i="1" dirty="0"/>
              <a:t>(4)</a:t>
            </a:r>
            <a:endParaRPr lang="fr-FR" dirty="0"/>
          </a:p>
        </p:txBody>
      </p:sp>
      <p:sp>
        <p:nvSpPr>
          <p:cNvPr id="9" name="CuadroTexto 8">
            <a:extLst>
              <a:ext uri="{FF2B5EF4-FFF2-40B4-BE49-F238E27FC236}">
                <a16:creationId xmlns:a16="http://schemas.microsoft.com/office/drawing/2014/main" id="{DB103166-B5CC-3B6C-CC3B-C646D15ECC5B}"/>
              </a:ext>
            </a:extLst>
          </p:cNvPr>
          <p:cNvSpPr txBox="1"/>
          <p:nvPr/>
        </p:nvSpPr>
        <p:spPr>
          <a:xfrm>
            <a:off x="6242306" y="1821066"/>
            <a:ext cx="5407205" cy="233910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CA" sz="2000" b="1"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First-Line Treatment (</a:t>
            </a:r>
            <a:r>
              <a:rPr kumimoji="0" lang="en-CA" sz="2000" b="1" i="1" u="none" strike="noStrike" kern="1200" cap="none" spc="0" normalizeH="0" baseline="0" noProof="0" dirty="0">
                <a:ln>
                  <a:noFill/>
                </a:ln>
                <a:solidFill>
                  <a:srgbClr val="C00000"/>
                </a:solidFill>
                <a:effectLst/>
                <a:uLnTx/>
                <a:uFillTx/>
                <a:latin typeface="+mj-lt"/>
                <a:ea typeface="+mn-ea"/>
                <a:cs typeface="Arial" panose="020B0604020202020204" pitchFamily="34" charset="0"/>
              </a:rPr>
              <a:t>IDH1</a:t>
            </a:r>
            <a:r>
              <a:rPr kumimoji="0" lang="en-CA" sz="2000" b="1"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a:t>
            </a:r>
          </a:p>
          <a:p>
            <a:pPr marL="182563" marR="0" lvl="0" indent="-182563" algn="l" defTabSz="457200" rtl="0" eaLnBrk="1" fontAlgn="auto" latinLnBrk="0" hangingPunct="1">
              <a:lnSpc>
                <a:spcPct val="100000"/>
              </a:lnSpc>
              <a:spcBef>
                <a:spcPct val="50000"/>
              </a:spcBef>
              <a:spcAft>
                <a:spcPts val="0"/>
              </a:spcAft>
              <a:buClr>
                <a:srgbClr val="C00000"/>
              </a:buClr>
              <a:buSzTx/>
              <a:buFont typeface="Arial" panose="020B0604020202020204" pitchFamily="34" charset="0"/>
              <a:buChar char="•"/>
              <a:tabLst/>
              <a:defRPr/>
            </a:pPr>
            <a:r>
              <a:rPr kumimoji="0" lang="en-US" b="0" i="0" u="none" strike="noStrike" kern="1200" cap="none" spc="0" normalizeH="0" baseline="0" noProof="0" dirty="0">
                <a:ln>
                  <a:noFill/>
                </a:ln>
                <a:solidFill>
                  <a:srgbClr val="1E272C"/>
                </a:solidFill>
                <a:effectLst/>
                <a:uLnTx/>
                <a:uFillTx/>
                <a:latin typeface="+mj-lt"/>
                <a:ea typeface="+mn-ea"/>
                <a:cs typeface="Arial" panose="020B0604020202020204" pitchFamily="34" charset="0"/>
              </a:rPr>
              <a:t>Most common first-line treatments (&gt;10%) among patients with positive </a:t>
            </a:r>
            <a:r>
              <a:rPr kumimoji="0" lang="en-US" b="0" i="1" u="none" strike="noStrike" kern="1200" cap="none" spc="0" normalizeH="0" baseline="0" noProof="0" dirty="0">
                <a:ln>
                  <a:noFill/>
                </a:ln>
                <a:solidFill>
                  <a:srgbClr val="1E272C"/>
                </a:solidFill>
                <a:effectLst/>
                <a:uLnTx/>
                <a:uFillTx/>
                <a:latin typeface="+mj-lt"/>
                <a:ea typeface="+mn-ea"/>
                <a:cs typeface="Arial" panose="020B0604020202020204" pitchFamily="34" charset="0"/>
              </a:rPr>
              <a:t>IDH1 </a:t>
            </a:r>
            <a:r>
              <a:rPr kumimoji="0" lang="en-US" b="0" i="0" u="none" strike="noStrike" kern="1200" cap="none" spc="0" normalizeH="0" baseline="0" noProof="0" dirty="0">
                <a:ln>
                  <a:noFill/>
                </a:ln>
                <a:solidFill>
                  <a:srgbClr val="1E272C"/>
                </a:solidFill>
                <a:effectLst/>
                <a:uLnTx/>
                <a:uFillTx/>
                <a:latin typeface="+mj-lt"/>
                <a:ea typeface="+mn-ea"/>
                <a:cs typeface="Arial" panose="020B0604020202020204" pitchFamily="34" charset="0"/>
              </a:rPr>
              <a:t>status (n=119):</a:t>
            </a:r>
          </a:p>
          <a:p>
            <a:pPr marL="449263" marR="0" lvl="1" indent="-182563" algn="l" defTabSz="457200" rtl="0" eaLnBrk="1" fontAlgn="auto" latinLnBrk="0" hangingPunct="1">
              <a:lnSpc>
                <a:spcPct val="100000"/>
              </a:lnSpc>
              <a:spcBef>
                <a:spcPct val="50000"/>
              </a:spcBef>
              <a:spcAft>
                <a:spcPts val="0"/>
              </a:spcAft>
              <a:buClr>
                <a:srgbClr val="C00000"/>
              </a:buClr>
              <a:buSzTx/>
              <a:buFont typeface="Letra del sistema regular"/>
              <a:buChar char="-"/>
              <a:tabLst/>
              <a:defRPr/>
            </a:pPr>
            <a:r>
              <a:rPr kumimoji="0" lang="en-US" b="0" i="0" u="none" strike="noStrike" kern="1200" cap="none" spc="0" normalizeH="0" baseline="0" noProof="0" dirty="0">
                <a:ln>
                  <a:noFill/>
                </a:ln>
                <a:solidFill>
                  <a:srgbClr val="1E272C"/>
                </a:solidFill>
                <a:effectLst/>
                <a:uLnTx/>
                <a:uFillTx/>
                <a:latin typeface="+mj-lt"/>
                <a:ea typeface="+mn-ea"/>
                <a:cs typeface="Arial" panose="020B0604020202020204" pitchFamily="34" charset="0"/>
              </a:rPr>
              <a:t>Venetoclax + azacitidine: 47.1% (n=56)</a:t>
            </a:r>
          </a:p>
          <a:p>
            <a:pPr marL="449263" marR="0" lvl="1" indent="-182563" algn="l" defTabSz="457200" rtl="0" eaLnBrk="1" fontAlgn="auto" latinLnBrk="0" hangingPunct="1">
              <a:lnSpc>
                <a:spcPct val="100000"/>
              </a:lnSpc>
              <a:spcBef>
                <a:spcPct val="50000"/>
              </a:spcBef>
              <a:spcAft>
                <a:spcPts val="0"/>
              </a:spcAft>
              <a:buClr>
                <a:srgbClr val="C00000"/>
              </a:buClr>
              <a:buSzTx/>
              <a:buFont typeface="Letra del sistema regular"/>
              <a:buChar char="-"/>
              <a:tabLst/>
              <a:defRPr/>
            </a:pPr>
            <a:r>
              <a:rPr kumimoji="0" lang="en-US" b="0" i="0" u="none" strike="noStrike" kern="1200" cap="none" spc="0" normalizeH="0" baseline="0" noProof="0" dirty="0" err="1">
                <a:ln>
                  <a:noFill/>
                </a:ln>
                <a:solidFill>
                  <a:srgbClr val="1E272C"/>
                </a:solidFill>
                <a:effectLst/>
                <a:uLnTx/>
                <a:uFillTx/>
                <a:latin typeface="+mj-lt"/>
                <a:ea typeface="+mn-ea"/>
                <a:cs typeface="Arial" panose="020B0604020202020204" pitchFamily="34" charset="0"/>
              </a:rPr>
              <a:t>Ivosidenib</a:t>
            </a:r>
            <a:r>
              <a:rPr kumimoji="0" lang="en-US" b="0" i="0" u="none" strike="noStrike" kern="1200" cap="none" spc="0" normalizeH="0" baseline="0" noProof="0" dirty="0">
                <a:ln>
                  <a:noFill/>
                </a:ln>
                <a:solidFill>
                  <a:srgbClr val="1E272C"/>
                </a:solidFill>
                <a:effectLst/>
                <a:uLnTx/>
                <a:uFillTx/>
                <a:latin typeface="+mj-lt"/>
                <a:ea typeface="+mn-ea"/>
                <a:cs typeface="Arial" panose="020B0604020202020204" pitchFamily="34" charset="0"/>
              </a:rPr>
              <a:t> + azacitidine: 16.0% (n=19)</a:t>
            </a:r>
          </a:p>
          <a:p>
            <a:pPr marL="449263" marR="0" lvl="1" indent="-182563" algn="l" defTabSz="457200" rtl="0" eaLnBrk="1" fontAlgn="auto" latinLnBrk="0" hangingPunct="1">
              <a:lnSpc>
                <a:spcPct val="100000"/>
              </a:lnSpc>
              <a:spcBef>
                <a:spcPct val="50000"/>
              </a:spcBef>
              <a:spcAft>
                <a:spcPts val="0"/>
              </a:spcAft>
              <a:buClr>
                <a:srgbClr val="C00000"/>
              </a:buClr>
              <a:buSzTx/>
              <a:buFont typeface="Letra del sistema regular"/>
              <a:buChar char="-"/>
              <a:tabLst/>
              <a:defRPr/>
            </a:pPr>
            <a:r>
              <a:rPr kumimoji="0" lang="en-US" b="0" i="0" u="none" strike="noStrike" kern="1200" cap="none" spc="0" normalizeH="0" baseline="0" noProof="0" dirty="0">
                <a:ln>
                  <a:noFill/>
                </a:ln>
                <a:solidFill>
                  <a:srgbClr val="1E272C"/>
                </a:solidFill>
                <a:effectLst/>
                <a:uLnTx/>
                <a:uFillTx/>
                <a:latin typeface="+mj-lt"/>
                <a:ea typeface="+mn-ea"/>
                <a:cs typeface="Arial" panose="020B0604020202020204" pitchFamily="34" charset="0"/>
              </a:rPr>
              <a:t>Azacitidine monotherapy: 12.6% (n=15)</a:t>
            </a:r>
            <a:endParaRPr kumimoji="0" lang="en-US" b="0" i="1" u="none" strike="noStrike" kern="1200" cap="none" spc="0" normalizeH="0" baseline="0" noProof="0" dirty="0">
              <a:ln>
                <a:noFill/>
              </a:ln>
              <a:solidFill>
                <a:srgbClr val="1E272C"/>
              </a:solidFill>
              <a:effectLst/>
              <a:uLnTx/>
              <a:uFillTx/>
              <a:latin typeface="+mj-lt"/>
              <a:ea typeface="+mn-ea"/>
              <a:cs typeface="Arial" panose="020B0604020202020204" pitchFamily="34" charset="0"/>
            </a:endParaRPr>
          </a:p>
        </p:txBody>
      </p:sp>
      <p:sp>
        <p:nvSpPr>
          <p:cNvPr id="10" name="Rectángulo 168">
            <a:extLst>
              <a:ext uri="{FF2B5EF4-FFF2-40B4-BE49-F238E27FC236}">
                <a16:creationId xmlns:a16="http://schemas.microsoft.com/office/drawing/2014/main" id="{838C838B-2CAD-09AA-E527-84B42858D46A}"/>
              </a:ext>
            </a:extLst>
          </p:cNvPr>
          <p:cNvSpPr/>
          <p:nvPr/>
        </p:nvSpPr>
        <p:spPr>
          <a:xfrm>
            <a:off x="6322758" y="4334615"/>
            <a:ext cx="5407205" cy="1646605"/>
          </a:xfrm>
          <a:prstGeom prst="rect">
            <a:avLst/>
          </a:prstGeom>
        </p:spPr>
        <p:txBody>
          <a:bodyPr wrap="square" lIns="0" rIns="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CA" sz="2000" b="1"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Physician Satisfaction</a:t>
            </a:r>
          </a:p>
          <a:p>
            <a:pPr marL="182563" marR="0" lvl="0" indent="-182563" algn="l" defTabSz="457200" rtl="0" eaLnBrk="1" fontAlgn="auto" latinLnBrk="0" hangingPunct="1">
              <a:lnSpc>
                <a:spcPct val="100000"/>
              </a:lnSpc>
              <a:spcBef>
                <a:spcPct val="50000"/>
              </a:spcBef>
              <a:spcAft>
                <a:spcPts val="0"/>
              </a:spcAft>
              <a:buClr>
                <a:srgbClr val="C00000"/>
              </a:buClr>
              <a:buSzTx/>
              <a:buFont typeface="Arial" panose="020B0604020202020204" pitchFamily="34" charset="0"/>
              <a:buChar char="•"/>
              <a:tabLst/>
              <a:defRPr/>
            </a:pPr>
            <a:r>
              <a:rPr kumimoji="0" lang="en-US" b="0" i="0" u="none" strike="noStrike" kern="1200" cap="none" spc="0" normalizeH="0" baseline="0" noProof="0" dirty="0">
                <a:ln>
                  <a:noFill/>
                </a:ln>
                <a:solidFill>
                  <a:srgbClr val="1E272C"/>
                </a:solidFill>
                <a:effectLst/>
                <a:uLnTx/>
                <a:uFillTx/>
                <a:latin typeface="+mj-lt"/>
                <a:ea typeface="+mn-ea"/>
                <a:cs typeface="Arial" panose="020B0604020202020204" pitchFamily="34" charset="0"/>
              </a:rPr>
              <a:t>Physician satisfaction was highest for:</a:t>
            </a:r>
          </a:p>
          <a:p>
            <a:pPr marL="449263" marR="0" lvl="1" indent="-182563" algn="l" defTabSz="457200" rtl="0" eaLnBrk="1" fontAlgn="auto" latinLnBrk="0" hangingPunct="1">
              <a:lnSpc>
                <a:spcPct val="100000"/>
              </a:lnSpc>
              <a:spcBef>
                <a:spcPct val="50000"/>
              </a:spcBef>
              <a:spcAft>
                <a:spcPts val="0"/>
              </a:spcAft>
              <a:buClr>
                <a:srgbClr val="C00000"/>
              </a:buClr>
              <a:buSzTx/>
              <a:buFont typeface="Letra del sistema regular"/>
              <a:buChar char="-"/>
              <a:tabLst/>
              <a:defRPr/>
            </a:pPr>
            <a:r>
              <a:rPr kumimoji="0" lang="en-US" b="0" i="0" u="none" strike="noStrike" kern="1200" cap="none" spc="0" normalizeH="0" baseline="0" noProof="0" dirty="0">
                <a:ln>
                  <a:noFill/>
                </a:ln>
                <a:solidFill>
                  <a:srgbClr val="1E272C"/>
                </a:solidFill>
                <a:effectLst/>
                <a:uLnTx/>
                <a:uFillTx/>
                <a:latin typeface="+mj-lt"/>
                <a:ea typeface="+mn-ea"/>
                <a:cs typeface="Arial" panose="020B0604020202020204" pitchFamily="34" charset="0"/>
              </a:rPr>
              <a:t>Venetoclax + azacitidine: 53.6% (n=30)</a:t>
            </a:r>
          </a:p>
          <a:p>
            <a:pPr marL="449263" marR="0" lvl="1" indent="-182563" algn="l" defTabSz="457200" rtl="0" eaLnBrk="1" fontAlgn="auto" latinLnBrk="0" hangingPunct="1">
              <a:lnSpc>
                <a:spcPct val="100000"/>
              </a:lnSpc>
              <a:spcBef>
                <a:spcPct val="50000"/>
              </a:spcBef>
              <a:spcAft>
                <a:spcPts val="0"/>
              </a:spcAft>
              <a:buClr>
                <a:srgbClr val="C00000"/>
              </a:buClr>
              <a:buSzTx/>
              <a:buFont typeface="Letra del sistema regular"/>
              <a:buChar char="-"/>
              <a:tabLst/>
              <a:defRPr/>
            </a:pPr>
            <a:r>
              <a:rPr kumimoji="0" lang="en-US" b="0" i="0" u="none" strike="noStrike" kern="1200" cap="none" spc="0" normalizeH="0" baseline="0" noProof="0" dirty="0" err="1">
                <a:ln>
                  <a:noFill/>
                </a:ln>
                <a:solidFill>
                  <a:srgbClr val="1E272C"/>
                </a:solidFill>
                <a:effectLst/>
                <a:uLnTx/>
                <a:uFillTx/>
                <a:latin typeface="+mj-lt"/>
                <a:ea typeface="+mn-ea"/>
                <a:cs typeface="Arial" panose="020B0604020202020204" pitchFamily="34" charset="0"/>
              </a:rPr>
              <a:t>Ivosidenib</a:t>
            </a:r>
            <a:r>
              <a:rPr kumimoji="0" lang="en-US" b="0" i="0" u="none" strike="noStrike" kern="1200" cap="none" spc="0" normalizeH="0" baseline="0" noProof="0" dirty="0">
                <a:ln>
                  <a:noFill/>
                </a:ln>
                <a:solidFill>
                  <a:srgbClr val="1E272C"/>
                </a:solidFill>
                <a:effectLst/>
                <a:uLnTx/>
                <a:uFillTx/>
                <a:latin typeface="+mj-lt"/>
                <a:ea typeface="+mn-ea"/>
                <a:cs typeface="Arial" panose="020B0604020202020204" pitchFamily="34" charset="0"/>
              </a:rPr>
              <a:t> + azacitidine: 94.7% (n=18)</a:t>
            </a:r>
          </a:p>
        </p:txBody>
      </p:sp>
      <p:sp>
        <p:nvSpPr>
          <p:cNvPr id="5" name="CuadroTexto 4">
            <a:extLst>
              <a:ext uri="{FF2B5EF4-FFF2-40B4-BE49-F238E27FC236}">
                <a16:creationId xmlns:a16="http://schemas.microsoft.com/office/drawing/2014/main" id="{B2AE5861-6F04-A21E-7995-872571F819A4}"/>
              </a:ext>
            </a:extLst>
          </p:cNvPr>
          <p:cNvSpPr txBox="1"/>
          <p:nvPr/>
        </p:nvSpPr>
        <p:spPr>
          <a:xfrm>
            <a:off x="347419" y="1821066"/>
            <a:ext cx="5466640" cy="164660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CA" sz="2000" b="1"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Clinical Setting for Testing</a:t>
            </a:r>
            <a:endParaRPr kumimoji="0" lang="en-CA" sz="20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endParaRPr>
          </a:p>
          <a:p>
            <a:pPr marL="180975" marR="0" lvl="1" indent="-180975" algn="l" defTabSz="457200" rtl="0" eaLnBrk="1" fontAlgn="auto" latinLnBrk="0" hangingPunct="1">
              <a:lnSpc>
                <a:spcPct val="100000"/>
              </a:lnSpc>
              <a:spcBef>
                <a:spcPct val="50000"/>
              </a:spcBef>
              <a:spcAft>
                <a:spcPts val="0"/>
              </a:spcAft>
              <a:buClr>
                <a:srgbClr val="C00000"/>
              </a:buClr>
              <a:buSzTx/>
              <a:buFont typeface="Arial" panose="020B0604020202020204" pitchFamily="34" charset="0"/>
              <a:buChar char="•"/>
              <a:tabLst/>
              <a:defRPr/>
            </a:pPr>
            <a:r>
              <a:rPr kumimoji="0" lang="en-US" b="0" i="0" u="none" strike="noStrike" kern="1200" cap="none" spc="0" normalizeH="0" baseline="0" noProof="0" dirty="0">
                <a:ln>
                  <a:noFill/>
                </a:ln>
                <a:solidFill>
                  <a:srgbClr val="1E272C"/>
                </a:solidFill>
                <a:effectLst/>
                <a:uLnTx/>
                <a:uFillTx/>
                <a:latin typeface="+mj-lt"/>
                <a:ea typeface="+mn-ea"/>
                <a:cs typeface="Arial" panose="020B0604020202020204" pitchFamily="34" charset="0"/>
              </a:rPr>
              <a:t>Testing were predominantly performed in academic centers in Spain (90.4%), the UK (69.9%), and Germany (63.0%), while non-academic centers predominated in France (55.9%) and Italy (54.9%).</a:t>
            </a:r>
          </a:p>
        </p:txBody>
      </p:sp>
      <p:grpSp>
        <p:nvGrpSpPr>
          <p:cNvPr id="55" name="Groupe 54">
            <a:extLst>
              <a:ext uri="{FF2B5EF4-FFF2-40B4-BE49-F238E27FC236}">
                <a16:creationId xmlns:a16="http://schemas.microsoft.com/office/drawing/2014/main" id="{D4759B35-3259-4B04-F631-85644C9E8228}"/>
              </a:ext>
            </a:extLst>
          </p:cNvPr>
          <p:cNvGrpSpPr/>
          <p:nvPr/>
        </p:nvGrpSpPr>
        <p:grpSpPr>
          <a:xfrm>
            <a:off x="236941" y="3773859"/>
            <a:ext cx="5366441" cy="2492977"/>
            <a:chOff x="236941" y="3568119"/>
            <a:chExt cx="5366441" cy="2492977"/>
          </a:xfrm>
        </p:grpSpPr>
        <p:sp>
          <p:nvSpPr>
            <p:cNvPr id="7" name="Line 249">
              <a:extLst>
                <a:ext uri="{FF2B5EF4-FFF2-40B4-BE49-F238E27FC236}">
                  <a16:creationId xmlns:a16="http://schemas.microsoft.com/office/drawing/2014/main" id="{483817C9-EC54-0335-ED85-D8091555BC6D}"/>
                </a:ext>
              </a:extLst>
            </p:cNvPr>
            <p:cNvSpPr>
              <a:spLocks noChangeShapeType="1"/>
            </p:cNvSpPr>
            <p:nvPr/>
          </p:nvSpPr>
          <p:spPr bwMode="auto">
            <a:xfrm flipV="1">
              <a:off x="1099251" y="3568119"/>
              <a:ext cx="0" cy="202864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8" name="Rectangle 250">
              <a:extLst>
                <a:ext uri="{FF2B5EF4-FFF2-40B4-BE49-F238E27FC236}">
                  <a16:creationId xmlns:a16="http://schemas.microsoft.com/office/drawing/2014/main" id="{2AEC5CB9-4C67-A473-E671-315FFCF0DFAF}"/>
                </a:ext>
              </a:extLst>
            </p:cNvPr>
            <p:cNvSpPr>
              <a:spLocks noChangeArrowheads="1"/>
            </p:cNvSpPr>
            <p:nvPr/>
          </p:nvSpPr>
          <p:spPr bwMode="auto">
            <a:xfrm>
              <a:off x="3048576" y="3618318"/>
              <a:ext cx="2358103" cy="305059"/>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11" name="Rectangle 251">
              <a:extLst>
                <a:ext uri="{FF2B5EF4-FFF2-40B4-BE49-F238E27FC236}">
                  <a16:creationId xmlns:a16="http://schemas.microsoft.com/office/drawing/2014/main" id="{04275A89-2227-4F18-8E10-82BAF02882D8}"/>
                </a:ext>
              </a:extLst>
            </p:cNvPr>
            <p:cNvSpPr>
              <a:spLocks noChangeArrowheads="1"/>
            </p:cNvSpPr>
            <p:nvPr/>
          </p:nvSpPr>
          <p:spPr bwMode="auto">
            <a:xfrm>
              <a:off x="1099251" y="3618318"/>
              <a:ext cx="1949325" cy="305059"/>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12" name="Rectangle 252">
              <a:extLst>
                <a:ext uri="{FF2B5EF4-FFF2-40B4-BE49-F238E27FC236}">
                  <a16:creationId xmlns:a16="http://schemas.microsoft.com/office/drawing/2014/main" id="{2BE95424-710E-B8E9-AAEA-C432CEFD346F}"/>
                </a:ext>
              </a:extLst>
            </p:cNvPr>
            <p:cNvSpPr>
              <a:spLocks noChangeArrowheads="1"/>
            </p:cNvSpPr>
            <p:nvPr/>
          </p:nvSpPr>
          <p:spPr bwMode="auto">
            <a:xfrm>
              <a:off x="5007053" y="4019234"/>
              <a:ext cx="399626" cy="30811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13" name="Rectangle 253">
              <a:extLst>
                <a:ext uri="{FF2B5EF4-FFF2-40B4-BE49-F238E27FC236}">
                  <a16:creationId xmlns:a16="http://schemas.microsoft.com/office/drawing/2014/main" id="{5BB611DF-125A-1FBF-D142-446A76EBDE48}"/>
                </a:ext>
              </a:extLst>
            </p:cNvPr>
            <p:cNvSpPr>
              <a:spLocks noChangeArrowheads="1"/>
            </p:cNvSpPr>
            <p:nvPr/>
          </p:nvSpPr>
          <p:spPr bwMode="auto">
            <a:xfrm>
              <a:off x="1099251" y="4019234"/>
              <a:ext cx="3907802" cy="30811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14" name="Rectangle 254">
              <a:extLst>
                <a:ext uri="{FF2B5EF4-FFF2-40B4-BE49-F238E27FC236}">
                  <a16:creationId xmlns:a16="http://schemas.microsoft.com/office/drawing/2014/main" id="{9E49A00D-FD58-3003-B824-DA2E43CE44AE}"/>
                </a:ext>
              </a:extLst>
            </p:cNvPr>
            <p:cNvSpPr>
              <a:spLocks noChangeArrowheads="1"/>
            </p:cNvSpPr>
            <p:nvPr/>
          </p:nvSpPr>
          <p:spPr bwMode="auto">
            <a:xfrm>
              <a:off x="3002818" y="4407275"/>
              <a:ext cx="2403863" cy="305059"/>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15" name="Rectangle 255">
              <a:extLst>
                <a:ext uri="{FF2B5EF4-FFF2-40B4-BE49-F238E27FC236}">
                  <a16:creationId xmlns:a16="http://schemas.microsoft.com/office/drawing/2014/main" id="{4FD557FB-DE75-9C83-3A23-609F32B1AFF9}"/>
                </a:ext>
              </a:extLst>
            </p:cNvPr>
            <p:cNvSpPr>
              <a:spLocks noChangeArrowheads="1"/>
            </p:cNvSpPr>
            <p:nvPr/>
          </p:nvSpPr>
          <p:spPr bwMode="auto">
            <a:xfrm>
              <a:off x="1099251" y="4407275"/>
              <a:ext cx="1903567" cy="305059"/>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16" name="Rectangle 256">
              <a:extLst>
                <a:ext uri="{FF2B5EF4-FFF2-40B4-BE49-F238E27FC236}">
                  <a16:creationId xmlns:a16="http://schemas.microsoft.com/office/drawing/2014/main" id="{2AB5F6A2-C213-4F07-44AB-CC10E5836C38}"/>
                </a:ext>
              </a:extLst>
            </p:cNvPr>
            <p:cNvSpPr>
              <a:spLocks noChangeArrowheads="1"/>
            </p:cNvSpPr>
            <p:nvPr/>
          </p:nvSpPr>
          <p:spPr bwMode="auto">
            <a:xfrm>
              <a:off x="3826477" y="4799649"/>
              <a:ext cx="1580204" cy="305059"/>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17" name="Rectangle 257">
              <a:extLst>
                <a:ext uri="{FF2B5EF4-FFF2-40B4-BE49-F238E27FC236}">
                  <a16:creationId xmlns:a16="http://schemas.microsoft.com/office/drawing/2014/main" id="{9CFB66B4-F382-B67B-2EA5-74ADED2D5858}"/>
                </a:ext>
              </a:extLst>
            </p:cNvPr>
            <p:cNvSpPr>
              <a:spLocks noChangeArrowheads="1"/>
            </p:cNvSpPr>
            <p:nvPr/>
          </p:nvSpPr>
          <p:spPr bwMode="auto">
            <a:xfrm>
              <a:off x="1099251" y="4799649"/>
              <a:ext cx="2727226" cy="305059"/>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18" name="Rectangle 258">
              <a:extLst>
                <a:ext uri="{FF2B5EF4-FFF2-40B4-BE49-F238E27FC236}">
                  <a16:creationId xmlns:a16="http://schemas.microsoft.com/office/drawing/2014/main" id="{C4265171-5A4F-FB88-C535-8005A9D835DF}"/>
                </a:ext>
              </a:extLst>
            </p:cNvPr>
            <p:cNvSpPr>
              <a:spLocks noChangeArrowheads="1"/>
            </p:cNvSpPr>
            <p:nvPr/>
          </p:nvSpPr>
          <p:spPr bwMode="auto">
            <a:xfrm>
              <a:off x="4125434" y="5197338"/>
              <a:ext cx="1281247" cy="305059"/>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19" name="Rectangle 259">
              <a:extLst>
                <a:ext uri="{FF2B5EF4-FFF2-40B4-BE49-F238E27FC236}">
                  <a16:creationId xmlns:a16="http://schemas.microsoft.com/office/drawing/2014/main" id="{44F3EF7F-3CED-0F75-62A5-7563CAB883D6}"/>
                </a:ext>
              </a:extLst>
            </p:cNvPr>
            <p:cNvSpPr>
              <a:spLocks noChangeArrowheads="1"/>
            </p:cNvSpPr>
            <p:nvPr/>
          </p:nvSpPr>
          <p:spPr bwMode="auto">
            <a:xfrm>
              <a:off x="1099251" y="5197338"/>
              <a:ext cx="3026183" cy="305059"/>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20" name="Line 262">
              <a:extLst>
                <a:ext uri="{FF2B5EF4-FFF2-40B4-BE49-F238E27FC236}">
                  <a16:creationId xmlns:a16="http://schemas.microsoft.com/office/drawing/2014/main" id="{692F794C-0286-53C3-09D5-2E8C4CC3D210}"/>
                </a:ext>
              </a:extLst>
            </p:cNvPr>
            <p:cNvSpPr>
              <a:spLocks noChangeShapeType="1"/>
            </p:cNvSpPr>
            <p:nvPr/>
          </p:nvSpPr>
          <p:spPr bwMode="auto">
            <a:xfrm flipV="1">
              <a:off x="5007053" y="4019234"/>
              <a:ext cx="0" cy="30811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21" name="Line 263">
              <a:extLst>
                <a:ext uri="{FF2B5EF4-FFF2-40B4-BE49-F238E27FC236}">
                  <a16:creationId xmlns:a16="http://schemas.microsoft.com/office/drawing/2014/main" id="{340FD53C-A9E0-ED32-B6F1-AF129A53B1D6}"/>
                </a:ext>
              </a:extLst>
            </p:cNvPr>
            <p:cNvSpPr>
              <a:spLocks noChangeShapeType="1"/>
            </p:cNvSpPr>
            <p:nvPr/>
          </p:nvSpPr>
          <p:spPr bwMode="auto">
            <a:xfrm flipV="1">
              <a:off x="3826477" y="4799649"/>
              <a:ext cx="0" cy="30505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22" name="Line 264">
              <a:extLst>
                <a:ext uri="{FF2B5EF4-FFF2-40B4-BE49-F238E27FC236}">
                  <a16:creationId xmlns:a16="http://schemas.microsoft.com/office/drawing/2014/main" id="{F34A202E-75E3-ED09-AA68-74AB6D10A01C}"/>
                </a:ext>
              </a:extLst>
            </p:cNvPr>
            <p:cNvSpPr>
              <a:spLocks noChangeShapeType="1"/>
            </p:cNvSpPr>
            <p:nvPr/>
          </p:nvSpPr>
          <p:spPr bwMode="auto">
            <a:xfrm flipV="1">
              <a:off x="4125434" y="5197338"/>
              <a:ext cx="0" cy="30505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23" name="Freeform 265">
              <a:extLst>
                <a:ext uri="{FF2B5EF4-FFF2-40B4-BE49-F238E27FC236}">
                  <a16:creationId xmlns:a16="http://schemas.microsoft.com/office/drawing/2014/main" id="{95EF5D98-C286-2F5D-48AF-420C5A519832}"/>
                </a:ext>
              </a:extLst>
            </p:cNvPr>
            <p:cNvSpPr>
              <a:spLocks/>
            </p:cNvSpPr>
            <p:nvPr/>
          </p:nvSpPr>
          <p:spPr bwMode="auto">
            <a:xfrm>
              <a:off x="3002818" y="4407275"/>
              <a:ext cx="2403863" cy="305059"/>
            </a:xfrm>
            <a:custGeom>
              <a:avLst/>
              <a:gdLst>
                <a:gd name="T0" fmla="*/ 0 w 4726"/>
                <a:gd name="T1" fmla="*/ 601 h 601"/>
                <a:gd name="T2" fmla="*/ 4726 w 4726"/>
                <a:gd name="T3" fmla="*/ 601 h 601"/>
                <a:gd name="T4" fmla="*/ 4726 w 4726"/>
                <a:gd name="T5" fmla="*/ 0 h 601"/>
                <a:gd name="T6" fmla="*/ 0 w 4726"/>
                <a:gd name="T7" fmla="*/ 0 h 601"/>
              </a:gdLst>
              <a:ahLst/>
              <a:cxnLst>
                <a:cxn ang="0">
                  <a:pos x="T0" y="T1"/>
                </a:cxn>
                <a:cxn ang="0">
                  <a:pos x="T2" y="T3"/>
                </a:cxn>
                <a:cxn ang="0">
                  <a:pos x="T4" y="T5"/>
                </a:cxn>
                <a:cxn ang="0">
                  <a:pos x="T6" y="T7"/>
                </a:cxn>
              </a:cxnLst>
              <a:rect l="0" t="0" r="r" b="b"/>
              <a:pathLst>
                <a:path w="4726" h="601">
                  <a:moveTo>
                    <a:pt x="0" y="601"/>
                  </a:moveTo>
                  <a:lnTo>
                    <a:pt x="4726" y="601"/>
                  </a:lnTo>
                  <a:lnTo>
                    <a:pt x="4726"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24" name="Freeform 266">
              <a:extLst>
                <a:ext uri="{FF2B5EF4-FFF2-40B4-BE49-F238E27FC236}">
                  <a16:creationId xmlns:a16="http://schemas.microsoft.com/office/drawing/2014/main" id="{6C593602-6994-A6B5-87D5-2B8376519FDE}"/>
                </a:ext>
              </a:extLst>
            </p:cNvPr>
            <p:cNvSpPr>
              <a:spLocks/>
            </p:cNvSpPr>
            <p:nvPr/>
          </p:nvSpPr>
          <p:spPr bwMode="auto">
            <a:xfrm>
              <a:off x="5007053" y="4019234"/>
              <a:ext cx="399626" cy="308110"/>
            </a:xfrm>
            <a:custGeom>
              <a:avLst/>
              <a:gdLst>
                <a:gd name="T0" fmla="*/ 0 w 785"/>
                <a:gd name="T1" fmla="*/ 600 h 600"/>
                <a:gd name="T2" fmla="*/ 785 w 785"/>
                <a:gd name="T3" fmla="*/ 600 h 600"/>
                <a:gd name="T4" fmla="*/ 785 w 785"/>
                <a:gd name="T5" fmla="*/ 0 h 600"/>
                <a:gd name="T6" fmla="*/ 0 w 785"/>
                <a:gd name="T7" fmla="*/ 0 h 600"/>
              </a:gdLst>
              <a:ahLst/>
              <a:cxnLst>
                <a:cxn ang="0">
                  <a:pos x="T0" y="T1"/>
                </a:cxn>
                <a:cxn ang="0">
                  <a:pos x="T2" y="T3"/>
                </a:cxn>
                <a:cxn ang="0">
                  <a:pos x="T4" y="T5"/>
                </a:cxn>
                <a:cxn ang="0">
                  <a:pos x="T6" y="T7"/>
                </a:cxn>
              </a:cxnLst>
              <a:rect l="0" t="0" r="r" b="b"/>
              <a:pathLst>
                <a:path w="785" h="600">
                  <a:moveTo>
                    <a:pt x="0" y="600"/>
                  </a:moveTo>
                  <a:lnTo>
                    <a:pt x="785" y="600"/>
                  </a:lnTo>
                  <a:lnTo>
                    <a:pt x="785"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25" name="Freeform 267">
              <a:extLst>
                <a:ext uri="{FF2B5EF4-FFF2-40B4-BE49-F238E27FC236}">
                  <a16:creationId xmlns:a16="http://schemas.microsoft.com/office/drawing/2014/main" id="{4424509D-E80F-3977-0529-8001B9440CA7}"/>
                </a:ext>
              </a:extLst>
            </p:cNvPr>
            <p:cNvSpPr>
              <a:spLocks/>
            </p:cNvSpPr>
            <p:nvPr/>
          </p:nvSpPr>
          <p:spPr bwMode="auto">
            <a:xfrm>
              <a:off x="3826477" y="4799649"/>
              <a:ext cx="1580204" cy="305059"/>
            </a:xfrm>
            <a:custGeom>
              <a:avLst/>
              <a:gdLst>
                <a:gd name="T0" fmla="*/ 0 w 3109"/>
                <a:gd name="T1" fmla="*/ 601 h 601"/>
                <a:gd name="T2" fmla="*/ 3109 w 3109"/>
                <a:gd name="T3" fmla="*/ 601 h 601"/>
                <a:gd name="T4" fmla="*/ 3109 w 3109"/>
                <a:gd name="T5" fmla="*/ 0 h 601"/>
                <a:gd name="T6" fmla="*/ 0 w 3109"/>
                <a:gd name="T7" fmla="*/ 0 h 601"/>
              </a:gdLst>
              <a:ahLst/>
              <a:cxnLst>
                <a:cxn ang="0">
                  <a:pos x="T0" y="T1"/>
                </a:cxn>
                <a:cxn ang="0">
                  <a:pos x="T2" y="T3"/>
                </a:cxn>
                <a:cxn ang="0">
                  <a:pos x="T4" y="T5"/>
                </a:cxn>
                <a:cxn ang="0">
                  <a:pos x="T6" y="T7"/>
                </a:cxn>
              </a:cxnLst>
              <a:rect l="0" t="0" r="r" b="b"/>
              <a:pathLst>
                <a:path w="3109" h="601">
                  <a:moveTo>
                    <a:pt x="0" y="601"/>
                  </a:moveTo>
                  <a:lnTo>
                    <a:pt x="3109" y="601"/>
                  </a:lnTo>
                  <a:lnTo>
                    <a:pt x="3109"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26" name="Freeform 268">
              <a:extLst>
                <a:ext uri="{FF2B5EF4-FFF2-40B4-BE49-F238E27FC236}">
                  <a16:creationId xmlns:a16="http://schemas.microsoft.com/office/drawing/2014/main" id="{79F402DF-3AFA-D489-98A9-D7E701204D48}"/>
                </a:ext>
              </a:extLst>
            </p:cNvPr>
            <p:cNvSpPr>
              <a:spLocks/>
            </p:cNvSpPr>
            <p:nvPr/>
          </p:nvSpPr>
          <p:spPr bwMode="auto">
            <a:xfrm>
              <a:off x="4125434" y="5197338"/>
              <a:ext cx="1281247" cy="305059"/>
            </a:xfrm>
            <a:custGeom>
              <a:avLst/>
              <a:gdLst>
                <a:gd name="T0" fmla="*/ 0 w 2516"/>
                <a:gd name="T1" fmla="*/ 601 h 601"/>
                <a:gd name="T2" fmla="*/ 2516 w 2516"/>
                <a:gd name="T3" fmla="*/ 601 h 601"/>
                <a:gd name="T4" fmla="*/ 2516 w 2516"/>
                <a:gd name="T5" fmla="*/ 0 h 601"/>
                <a:gd name="T6" fmla="*/ 0 w 2516"/>
                <a:gd name="T7" fmla="*/ 0 h 601"/>
              </a:gdLst>
              <a:ahLst/>
              <a:cxnLst>
                <a:cxn ang="0">
                  <a:pos x="T0" y="T1"/>
                </a:cxn>
                <a:cxn ang="0">
                  <a:pos x="T2" y="T3"/>
                </a:cxn>
                <a:cxn ang="0">
                  <a:pos x="T4" y="T5"/>
                </a:cxn>
                <a:cxn ang="0">
                  <a:pos x="T6" y="T7"/>
                </a:cxn>
              </a:cxnLst>
              <a:rect l="0" t="0" r="r" b="b"/>
              <a:pathLst>
                <a:path w="2516" h="601">
                  <a:moveTo>
                    <a:pt x="0" y="601"/>
                  </a:moveTo>
                  <a:lnTo>
                    <a:pt x="2516" y="601"/>
                  </a:lnTo>
                  <a:lnTo>
                    <a:pt x="2516"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27" name="Freeform 269">
              <a:extLst>
                <a:ext uri="{FF2B5EF4-FFF2-40B4-BE49-F238E27FC236}">
                  <a16:creationId xmlns:a16="http://schemas.microsoft.com/office/drawing/2014/main" id="{990D9FA7-5055-7C44-1555-3BE351F6D571}"/>
                </a:ext>
              </a:extLst>
            </p:cNvPr>
            <p:cNvSpPr>
              <a:spLocks/>
            </p:cNvSpPr>
            <p:nvPr/>
          </p:nvSpPr>
          <p:spPr bwMode="auto">
            <a:xfrm>
              <a:off x="3048576" y="3618318"/>
              <a:ext cx="2358103" cy="305059"/>
            </a:xfrm>
            <a:custGeom>
              <a:avLst/>
              <a:gdLst>
                <a:gd name="T0" fmla="*/ 0 w 4637"/>
                <a:gd name="T1" fmla="*/ 601 h 601"/>
                <a:gd name="T2" fmla="*/ 4637 w 4637"/>
                <a:gd name="T3" fmla="*/ 601 h 601"/>
                <a:gd name="T4" fmla="*/ 4637 w 4637"/>
                <a:gd name="T5" fmla="*/ 0 h 601"/>
                <a:gd name="T6" fmla="*/ 0 w 4637"/>
                <a:gd name="T7" fmla="*/ 0 h 601"/>
              </a:gdLst>
              <a:ahLst/>
              <a:cxnLst>
                <a:cxn ang="0">
                  <a:pos x="T0" y="T1"/>
                </a:cxn>
                <a:cxn ang="0">
                  <a:pos x="T2" y="T3"/>
                </a:cxn>
                <a:cxn ang="0">
                  <a:pos x="T4" y="T5"/>
                </a:cxn>
                <a:cxn ang="0">
                  <a:pos x="T6" y="T7"/>
                </a:cxn>
              </a:cxnLst>
              <a:rect l="0" t="0" r="r" b="b"/>
              <a:pathLst>
                <a:path w="4637" h="601">
                  <a:moveTo>
                    <a:pt x="0" y="601"/>
                  </a:moveTo>
                  <a:lnTo>
                    <a:pt x="4637" y="601"/>
                  </a:lnTo>
                  <a:lnTo>
                    <a:pt x="4637"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28" name="Freeform 270">
              <a:extLst>
                <a:ext uri="{FF2B5EF4-FFF2-40B4-BE49-F238E27FC236}">
                  <a16:creationId xmlns:a16="http://schemas.microsoft.com/office/drawing/2014/main" id="{936041DC-2822-E92C-3AE4-F20C68EA2F41}"/>
                </a:ext>
              </a:extLst>
            </p:cNvPr>
            <p:cNvSpPr>
              <a:spLocks/>
            </p:cNvSpPr>
            <p:nvPr/>
          </p:nvSpPr>
          <p:spPr bwMode="auto">
            <a:xfrm>
              <a:off x="1099251" y="4407275"/>
              <a:ext cx="1903567" cy="305059"/>
            </a:xfrm>
            <a:custGeom>
              <a:avLst/>
              <a:gdLst>
                <a:gd name="T0" fmla="*/ 3746 w 3746"/>
                <a:gd name="T1" fmla="*/ 0 h 601"/>
                <a:gd name="T2" fmla="*/ 0 w 3746"/>
                <a:gd name="T3" fmla="*/ 0 h 601"/>
                <a:gd name="T4" fmla="*/ 0 w 3746"/>
                <a:gd name="T5" fmla="*/ 601 h 601"/>
                <a:gd name="T6" fmla="*/ 3746 w 3746"/>
                <a:gd name="T7" fmla="*/ 601 h 601"/>
              </a:gdLst>
              <a:ahLst/>
              <a:cxnLst>
                <a:cxn ang="0">
                  <a:pos x="T0" y="T1"/>
                </a:cxn>
                <a:cxn ang="0">
                  <a:pos x="T2" y="T3"/>
                </a:cxn>
                <a:cxn ang="0">
                  <a:pos x="T4" y="T5"/>
                </a:cxn>
                <a:cxn ang="0">
                  <a:pos x="T6" y="T7"/>
                </a:cxn>
              </a:cxnLst>
              <a:rect l="0" t="0" r="r" b="b"/>
              <a:pathLst>
                <a:path w="3746" h="601">
                  <a:moveTo>
                    <a:pt x="3746" y="0"/>
                  </a:moveTo>
                  <a:lnTo>
                    <a:pt x="0" y="0"/>
                  </a:lnTo>
                  <a:lnTo>
                    <a:pt x="0" y="601"/>
                  </a:lnTo>
                  <a:lnTo>
                    <a:pt x="3746" y="60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29" name="Freeform 271">
              <a:extLst>
                <a:ext uri="{FF2B5EF4-FFF2-40B4-BE49-F238E27FC236}">
                  <a16:creationId xmlns:a16="http://schemas.microsoft.com/office/drawing/2014/main" id="{1AD2F365-F0F9-4426-CCA4-124565FE48F9}"/>
                </a:ext>
              </a:extLst>
            </p:cNvPr>
            <p:cNvSpPr>
              <a:spLocks/>
            </p:cNvSpPr>
            <p:nvPr/>
          </p:nvSpPr>
          <p:spPr bwMode="auto">
            <a:xfrm>
              <a:off x="1099251" y="4019234"/>
              <a:ext cx="3907802" cy="308110"/>
            </a:xfrm>
            <a:custGeom>
              <a:avLst/>
              <a:gdLst>
                <a:gd name="T0" fmla="*/ 7687 w 7687"/>
                <a:gd name="T1" fmla="*/ 0 h 600"/>
                <a:gd name="T2" fmla="*/ 0 w 7687"/>
                <a:gd name="T3" fmla="*/ 0 h 600"/>
                <a:gd name="T4" fmla="*/ 0 w 7687"/>
                <a:gd name="T5" fmla="*/ 600 h 600"/>
                <a:gd name="T6" fmla="*/ 7687 w 7687"/>
                <a:gd name="T7" fmla="*/ 600 h 600"/>
              </a:gdLst>
              <a:ahLst/>
              <a:cxnLst>
                <a:cxn ang="0">
                  <a:pos x="T0" y="T1"/>
                </a:cxn>
                <a:cxn ang="0">
                  <a:pos x="T2" y="T3"/>
                </a:cxn>
                <a:cxn ang="0">
                  <a:pos x="T4" y="T5"/>
                </a:cxn>
                <a:cxn ang="0">
                  <a:pos x="T6" y="T7"/>
                </a:cxn>
              </a:cxnLst>
              <a:rect l="0" t="0" r="r" b="b"/>
              <a:pathLst>
                <a:path w="7687" h="600">
                  <a:moveTo>
                    <a:pt x="7687" y="0"/>
                  </a:moveTo>
                  <a:lnTo>
                    <a:pt x="0" y="0"/>
                  </a:lnTo>
                  <a:lnTo>
                    <a:pt x="0" y="600"/>
                  </a:lnTo>
                  <a:lnTo>
                    <a:pt x="7687" y="60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30" name="Freeform 272">
              <a:extLst>
                <a:ext uri="{FF2B5EF4-FFF2-40B4-BE49-F238E27FC236}">
                  <a16:creationId xmlns:a16="http://schemas.microsoft.com/office/drawing/2014/main" id="{DEE38274-ABA5-DF8D-B43F-4A392C53FDF6}"/>
                </a:ext>
              </a:extLst>
            </p:cNvPr>
            <p:cNvSpPr>
              <a:spLocks/>
            </p:cNvSpPr>
            <p:nvPr/>
          </p:nvSpPr>
          <p:spPr bwMode="auto">
            <a:xfrm>
              <a:off x="1099251" y="4799649"/>
              <a:ext cx="2727226" cy="305059"/>
            </a:xfrm>
            <a:custGeom>
              <a:avLst/>
              <a:gdLst>
                <a:gd name="T0" fmla="*/ 5363 w 5363"/>
                <a:gd name="T1" fmla="*/ 0 h 601"/>
                <a:gd name="T2" fmla="*/ 0 w 5363"/>
                <a:gd name="T3" fmla="*/ 0 h 601"/>
                <a:gd name="T4" fmla="*/ 0 w 5363"/>
                <a:gd name="T5" fmla="*/ 601 h 601"/>
                <a:gd name="T6" fmla="*/ 5363 w 5363"/>
                <a:gd name="T7" fmla="*/ 601 h 601"/>
              </a:gdLst>
              <a:ahLst/>
              <a:cxnLst>
                <a:cxn ang="0">
                  <a:pos x="T0" y="T1"/>
                </a:cxn>
                <a:cxn ang="0">
                  <a:pos x="T2" y="T3"/>
                </a:cxn>
                <a:cxn ang="0">
                  <a:pos x="T4" y="T5"/>
                </a:cxn>
                <a:cxn ang="0">
                  <a:pos x="T6" y="T7"/>
                </a:cxn>
              </a:cxnLst>
              <a:rect l="0" t="0" r="r" b="b"/>
              <a:pathLst>
                <a:path w="5363" h="601">
                  <a:moveTo>
                    <a:pt x="5363" y="0"/>
                  </a:moveTo>
                  <a:lnTo>
                    <a:pt x="0" y="0"/>
                  </a:lnTo>
                  <a:lnTo>
                    <a:pt x="0" y="601"/>
                  </a:lnTo>
                  <a:lnTo>
                    <a:pt x="5363" y="60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31" name="Freeform 273">
              <a:extLst>
                <a:ext uri="{FF2B5EF4-FFF2-40B4-BE49-F238E27FC236}">
                  <a16:creationId xmlns:a16="http://schemas.microsoft.com/office/drawing/2014/main" id="{07165B1D-7AC5-C43B-0F82-44A0D752ABE4}"/>
                </a:ext>
              </a:extLst>
            </p:cNvPr>
            <p:cNvSpPr>
              <a:spLocks/>
            </p:cNvSpPr>
            <p:nvPr/>
          </p:nvSpPr>
          <p:spPr bwMode="auto">
            <a:xfrm>
              <a:off x="1099251" y="5197338"/>
              <a:ext cx="3026183" cy="305059"/>
            </a:xfrm>
            <a:custGeom>
              <a:avLst/>
              <a:gdLst>
                <a:gd name="T0" fmla="*/ 5956 w 5956"/>
                <a:gd name="T1" fmla="*/ 0 h 601"/>
                <a:gd name="T2" fmla="*/ 0 w 5956"/>
                <a:gd name="T3" fmla="*/ 0 h 601"/>
                <a:gd name="T4" fmla="*/ 0 w 5956"/>
                <a:gd name="T5" fmla="*/ 601 h 601"/>
                <a:gd name="T6" fmla="*/ 5956 w 5956"/>
                <a:gd name="T7" fmla="*/ 601 h 601"/>
              </a:gdLst>
              <a:ahLst/>
              <a:cxnLst>
                <a:cxn ang="0">
                  <a:pos x="T0" y="T1"/>
                </a:cxn>
                <a:cxn ang="0">
                  <a:pos x="T2" y="T3"/>
                </a:cxn>
                <a:cxn ang="0">
                  <a:pos x="T4" y="T5"/>
                </a:cxn>
                <a:cxn ang="0">
                  <a:pos x="T6" y="T7"/>
                </a:cxn>
              </a:cxnLst>
              <a:rect l="0" t="0" r="r" b="b"/>
              <a:pathLst>
                <a:path w="5956" h="601">
                  <a:moveTo>
                    <a:pt x="5956" y="0"/>
                  </a:moveTo>
                  <a:lnTo>
                    <a:pt x="0" y="0"/>
                  </a:lnTo>
                  <a:lnTo>
                    <a:pt x="0" y="601"/>
                  </a:lnTo>
                  <a:lnTo>
                    <a:pt x="5956" y="60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32" name="Line 274">
              <a:extLst>
                <a:ext uri="{FF2B5EF4-FFF2-40B4-BE49-F238E27FC236}">
                  <a16:creationId xmlns:a16="http://schemas.microsoft.com/office/drawing/2014/main" id="{6B4B0CF1-60D2-44AF-DDD2-501CCB82D0E8}"/>
                </a:ext>
              </a:extLst>
            </p:cNvPr>
            <p:cNvSpPr>
              <a:spLocks noChangeShapeType="1"/>
            </p:cNvSpPr>
            <p:nvPr/>
          </p:nvSpPr>
          <p:spPr bwMode="auto">
            <a:xfrm flipV="1">
              <a:off x="3002818" y="4407275"/>
              <a:ext cx="0" cy="30505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33" name="Line 275">
              <a:extLst>
                <a:ext uri="{FF2B5EF4-FFF2-40B4-BE49-F238E27FC236}">
                  <a16:creationId xmlns:a16="http://schemas.microsoft.com/office/drawing/2014/main" id="{00A83D41-832D-1555-A2E0-9A9961133BE5}"/>
                </a:ext>
              </a:extLst>
            </p:cNvPr>
            <p:cNvSpPr>
              <a:spLocks noChangeShapeType="1"/>
            </p:cNvSpPr>
            <p:nvPr/>
          </p:nvSpPr>
          <p:spPr bwMode="auto">
            <a:xfrm flipV="1">
              <a:off x="3048576" y="3618318"/>
              <a:ext cx="0" cy="30505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34" name="Freeform 276">
              <a:extLst>
                <a:ext uri="{FF2B5EF4-FFF2-40B4-BE49-F238E27FC236}">
                  <a16:creationId xmlns:a16="http://schemas.microsoft.com/office/drawing/2014/main" id="{BB5F5706-A99A-6A34-ABCA-7F86960DB460}"/>
                </a:ext>
              </a:extLst>
            </p:cNvPr>
            <p:cNvSpPr>
              <a:spLocks/>
            </p:cNvSpPr>
            <p:nvPr/>
          </p:nvSpPr>
          <p:spPr bwMode="auto">
            <a:xfrm>
              <a:off x="1099251" y="3618318"/>
              <a:ext cx="1949325" cy="305059"/>
            </a:xfrm>
            <a:custGeom>
              <a:avLst/>
              <a:gdLst>
                <a:gd name="T0" fmla="*/ 3835 w 3835"/>
                <a:gd name="T1" fmla="*/ 0 h 601"/>
                <a:gd name="T2" fmla="*/ 0 w 3835"/>
                <a:gd name="T3" fmla="*/ 0 h 601"/>
                <a:gd name="T4" fmla="*/ 0 w 3835"/>
                <a:gd name="T5" fmla="*/ 601 h 601"/>
                <a:gd name="T6" fmla="*/ 3835 w 3835"/>
                <a:gd name="T7" fmla="*/ 601 h 601"/>
              </a:gdLst>
              <a:ahLst/>
              <a:cxnLst>
                <a:cxn ang="0">
                  <a:pos x="T0" y="T1"/>
                </a:cxn>
                <a:cxn ang="0">
                  <a:pos x="T2" y="T3"/>
                </a:cxn>
                <a:cxn ang="0">
                  <a:pos x="T4" y="T5"/>
                </a:cxn>
                <a:cxn ang="0">
                  <a:pos x="T6" y="T7"/>
                </a:cxn>
              </a:cxnLst>
              <a:rect l="0" t="0" r="r" b="b"/>
              <a:pathLst>
                <a:path w="3835" h="601">
                  <a:moveTo>
                    <a:pt x="3835" y="0"/>
                  </a:moveTo>
                  <a:lnTo>
                    <a:pt x="0" y="0"/>
                  </a:lnTo>
                  <a:lnTo>
                    <a:pt x="0" y="601"/>
                  </a:lnTo>
                  <a:lnTo>
                    <a:pt x="3835" y="60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3200"/>
            </a:p>
          </p:txBody>
        </p:sp>
        <p:sp>
          <p:nvSpPr>
            <p:cNvPr id="35" name="ZoneTexte 34">
              <a:extLst>
                <a:ext uri="{FF2B5EF4-FFF2-40B4-BE49-F238E27FC236}">
                  <a16:creationId xmlns:a16="http://schemas.microsoft.com/office/drawing/2014/main" id="{69B78CD8-FCBD-8352-B5CB-22A8AA5EB137}"/>
                </a:ext>
              </a:extLst>
            </p:cNvPr>
            <p:cNvSpPr txBox="1"/>
            <p:nvPr/>
          </p:nvSpPr>
          <p:spPr>
            <a:xfrm>
              <a:off x="1617636" y="3612338"/>
              <a:ext cx="692012" cy="317019"/>
            </a:xfrm>
            <a:prstGeom prst="rect">
              <a:avLst/>
            </a:prstGeom>
            <a:noFill/>
          </p:spPr>
          <p:txBody>
            <a:bodyPr wrap="none" rtlCol="0">
              <a:spAutoFit/>
            </a:bodyPr>
            <a:lstStyle/>
            <a:p>
              <a:pPr algn="ctr"/>
              <a:r>
                <a:rPr lang="fr-FR" sz="1200" dirty="0"/>
                <a:t>45,1 %</a:t>
              </a:r>
            </a:p>
          </p:txBody>
        </p:sp>
        <p:sp>
          <p:nvSpPr>
            <p:cNvPr id="36" name="ZoneTexte 35">
              <a:extLst>
                <a:ext uri="{FF2B5EF4-FFF2-40B4-BE49-F238E27FC236}">
                  <a16:creationId xmlns:a16="http://schemas.microsoft.com/office/drawing/2014/main" id="{3D33F72F-15C6-621F-DD1C-54C64B5530E7}"/>
                </a:ext>
              </a:extLst>
            </p:cNvPr>
            <p:cNvSpPr txBox="1"/>
            <p:nvPr/>
          </p:nvSpPr>
          <p:spPr>
            <a:xfrm>
              <a:off x="2715902" y="4014780"/>
              <a:ext cx="692012" cy="317019"/>
            </a:xfrm>
            <a:prstGeom prst="rect">
              <a:avLst/>
            </a:prstGeom>
            <a:noFill/>
          </p:spPr>
          <p:txBody>
            <a:bodyPr wrap="none" rtlCol="0">
              <a:spAutoFit/>
            </a:bodyPr>
            <a:lstStyle/>
            <a:p>
              <a:pPr algn="ctr"/>
              <a:r>
                <a:rPr lang="fr-FR" sz="1200" dirty="0"/>
                <a:t>90,4 %</a:t>
              </a:r>
            </a:p>
          </p:txBody>
        </p:sp>
        <p:sp>
          <p:nvSpPr>
            <p:cNvPr id="37" name="ZoneTexte 36">
              <a:extLst>
                <a:ext uri="{FF2B5EF4-FFF2-40B4-BE49-F238E27FC236}">
                  <a16:creationId xmlns:a16="http://schemas.microsoft.com/office/drawing/2014/main" id="{C669133B-50E5-51AB-BD84-854C2F459EA1}"/>
                </a:ext>
              </a:extLst>
            </p:cNvPr>
            <p:cNvSpPr txBox="1"/>
            <p:nvPr/>
          </p:nvSpPr>
          <p:spPr>
            <a:xfrm>
              <a:off x="1678852" y="4401295"/>
              <a:ext cx="692012" cy="317019"/>
            </a:xfrm>
            <a:prstGeom prst="rect">
              <a:avLst/>
            </a:prstGeom>
            <a:noFill/>
          </p:spPr>
          <p:txBody>
            <a:bodyPr wrap="none" rtlCol="0">
              <a:spAutoFit/>
            </a:bodyPr>
            <a:lstStyle/>
            <a:p>
              <a:pPr algn="ctr"/>
              <a:r>
                <a:rPr lang="fr-FR" sz="1200" dirty="0"/>
                <a:t>44,1 %</a:t>
              </a:r>
            </a:p>
          </p:txBody>
        </p:sp>
        <p:sp>
          <p:nvSpPr>
            <p:cNvPr id="38" name="ZoneTexte 37">
              <a:extLst>
                <a:ext uri="{FF2B5EF4-FFF2-40B4-BE49-F238E27FC236}">
                  <a16:creationId xmlns:a16="http://schemas.microsoft.com/office/drawing/2014/main" id="{D117872F-3398-8607-1840-7AF10C669CA6}"/>
                </a:ext>
              </a:extLst>
            </p:cNvPr>
            <p:cNvSpPr txBox="1"/>
            <p:nvPr/>
          </p:nvSpPr>
          <p:spPr>
            <a:xfrm>
              <a:off x="2034104" y="4793669"/>
              <a:ext cx="692012" cy="317019"/>
            </a:xfrm>
            <a:prstGeom prst="rect">
              <a:avLst/>
            </a:prstGeom>
            <a:noFill/>
          </p:spPr>
          <p:txBody>
            <a:bodyPr wrap="none" rtlCol="0">
              <a:spAutoFit/>
            </a:bodyPr>
            <a:lstStyle/>
            <a:p>
              <a:pPr algn="ctr"/>
              <a:r>
                <a:rPr lang="fr-FR" sz="1200" dirty="0"/>
                <a:t>63,0 %</a:t>
              </a:r>
            </a:p>
          </p:txBody>
        </p:sp>
        <p:sp>
          <p:nvSpPr>
            <p:cNvPr id="39" name="ZoneTexte 38">
              <a:extLst>
                <a:ext uri="{FF2B5EF4-FFF2-40B4-BE49-F238E27FC236}">
                  <a16:creationId xmlns:a16="http://schemas.microsoft.com/office/drawing/2014/main" id="{723CDD0A-97A2-DEB1-C92F-5C5BE226DFD3}"/>
                </a:ext>
              </a:extLst>
            </p:cNvPr>
            <p:cNvSpPr txBox="1"/>
            <p:nvPr/>
          </p:nvSpPr>
          <p:spPr>
            <a:xfrm>
              <a:off x="2292629" y="5191358"/>
              <a:ext cx="692012" cy="317019"/>
            </a:xfrm>
            <a:prstGeom prst="rect">
              <a:avLst/>
            </a:prstGeom>
            <a:noFill/>
          </p:spPr>
          <p:txBody>
            <a:bodyPr wrap="none" rtlCol="0">
              <a:spAutoFit/>
            </a:bodyPr>
            <a:lstStyle/>
            <a:p>
              <a:pPr algn="ctr"/>
              <a:r>
                <a:rPr lang="fr-FR" sz="1200" dirty="0"/>
                <a:t>69,9 %</a:t>
              </a:r>
            </a:p>
          </p:txBody>
        </p:sp>
        <p:sp>
          <p:nvSpPr>
            <p:cNvPr id="40" name="ZoneTexte 39">
              <a:extLst>
                <a:ext uri="{FF2B5EF4-FFF2-40B4-BE49-F238E27FC236}">
                  <a16:creationId xmlns:a16="http://schemas.microsoft.com/office/drawing/2014/main" id="{ABB23182-6377-CC26-57C3-262569393003}"/>
                </a:ext>
              </a:extLst>
            </p:cNvPr>
            <p:cNvSpPr txBox="1"/>
            <p:nvPr/>
          </p:nvSpPr>
          <p:spPr>
            <a:xfrm>
              <a:off x="3918896" y="3612338"/>
              <a:ext cx="692012" cy="317019"/>
            </a:xfrm>
            <a:prstGeom prst="rect">
              <a:avLst/>
            </a:prstGeom>
            <a:noFill/>
          </p:spPr>
          <p:txBody>
            <a:bodyPr wrap="none" rtlCol="0">
              <a:spAutoFit/>
            </a:bodyPr>
            <a:lstStyle/>
            <a:p>
              <a:pPr algn="ctr"/>
              <a:r>
                <a:rPr lang="fr-FR" sz="1200" dirty="0">
                  <a:solidFill>
                    <a:schemeClr val="bg1"/>
                  </a:solidFill>
                </a:rPr>
                <a:t>54,9 %</a:t>
              </a:r>
            </a:p>
          </p:txBody>
        </p:sp>
        <p:sp>
          <p:nvSpPr>
            <p:cNvPr id="41" name="ZoneTexte 40">
              <a:extLst>
                <a:ext uri="{FF2B5EF4-FFF2-40B4-BE49-F238E27FC236}">
                  <a16:creationId xmlns:a16="http://schemas.microsoft.com/office/drawing/2014/main" id="{580D0F92-B339-71AC-37C9-C508C3EFCA54}"/>
                </a:ext>
              </a:extLst>
            </p:cNvPr>
            <p:cNvSpPr txBox="1"/>
            <p:nvPr/>
          </p:nvSpPr>
          <p:spPr>
            <a:xfrm>
              <a:off x="4936295" y="4014780"/>
              <a:ext cx="602116" cy="317019"/>
            </a:xfrm>
            <a:prstGeom prst="rect">
              <a:avLst/>
            </a:prstGeom>
            <a:noFill/>
          </p:spPr>
          <p:txBody>
            <a:bodyPr wrap="none" rtlCol="0">
              <a:spAutoFit/>
            </a:bodyPr>
            <a:lstStyle/>
            <a:p>
              <a:pPr algn="ctr"/>
              <a:r>
                <a:rPr lang="fr-FR" sz="1200" dirty="0">
                  <a:solidFill>
                    <a:schemeClr val="bg1"/>
                  </a:solidFill>
                </a:rPr>
                <a:t>9,6 %</a:t>
              </a:r>
            </a:p>
          </p:txBody>
        </p:sp>
        <p:sp>
          <p:nvSpPr>
            <p:cNvPr id="42" name="ZoneTexte 41">
              <a:extLst>
                <a:ext uri="{FF2B5EF4-FFF2-40B4-BE49-F238E27FC236}">
                  <a16:creationId xmlns:a16="http://schemas.microsoft.com/office/drawing/2014/main" id="{A311604A-15E2-819B-CC4E-E55F417C2327}"/>
                </a:ext>
              </a:extLst>
            </p:cNvPr>
            <p:cNvSpPr txBox="1"/>
            <p:nvPr/>
          </p:nvSpPr>
          <p:spPr>
            <a:xfrm>
              <a:off x="3918896" y="4401295"/>
              <a:ext cx="692012" cy="317019"/>
            </a:xfrm>
            <a:prstGeom prst="rect">
              <a:avLst/>
            </a:prstGeom>
            <a:noFill/>
          </p:spPr>
          <p:txBody>
            <a:bodyPr wrap="none" rtlCol="0">
              <a:spAutoFit/>
            </a:bodyPr>
            <a:lstStyle/>
            <a:p>
              <a:pPr algn="ctr"/>
              <a:r>
                <a:rPr lang="fr-FR" sz="1200" dirty="0">
                  <a:solidFill>
                    <a:schemeClr val="bg1"/>
                  </a:solidFill>
                </a:rPr>
                <a:t>55,9 %</a:t>
              </a:r>
            </a:p>
          </p:txBody>
        </p:sp>
        <p:sp>
          <p:nvSpPr>
            <p:cNvPr id="43" name="ZoneTexte 42">
              <a:extLst>
                <a:ext uri="{FF2B5EF4-FFF2-40B4-BE49-F238E27FC236}">
                  <a16:creationId xmlns:a16="http://schemas.microsoft.com/office/drawing/2014/main" id="{F58B9F99-7646-D261-BF1D-69AC923F4326}"/>
                </a:ext>
              </a:extLst>
            </p:cNvPr>
            <p:cNvSpPr txBox="1"/>
            <p:nvPr/>
          </p:nvSpPr>
          <p:spPr>
            <a:xfrm>
              <a:off x="4324544" y="4793669"/>
              <a:ext cx="692012" cy="317019"/>
            </a:xfrm>
            <a:prstGeom prst="rect">
              <a:avLst/>
            </a:prstGeom>
            <a:noFill/>
          </p:spPr>
          <p:txBody>
            <a:bodyPr wrap="none" rtlCol="0">
              <a:spAutoFit/>
            </a:bodyPr>
            <a:lstStyle/>
            <a:p>
              <a:pPr algn="ctr"/>
              <a:r>
                <a:rPr lang="fr-FR" sz="1200" dirty="0">
                  <a:solidFill>
                    <a:schemeClr val="bg1"/>
                  </a:solidFill>
                </a:rPr>
                <a:t>37,0 %</a:t>
              </a:r>
            </a:p>
          </p:txBody>
        </p:sp>
        <p:sp>
          <p:nvSpPr>
            <p:cNvPr id="44" name="ZoneTexte 43">
              <a:extLst>
                <a:ext uri="{FF2B5EF4-FFF2-40B4-BE49-F238E27FC236}">
                  <a16:creationId xmlns:a16="http://schemas.microsoft.com/office/drawing/2014/main" id="{B85B0160-BE1B-A0ED-ADF5-C69D4C4CB857}"/>
                </a:ext>
              </a:extLst>
            </p:cNvPr>
            <p:cNvSpPr txBox="1"/>
            <p:nvPr/>
          </p:nvSpPr>
          <p:spPr>
            <a:xfrm>
              <a:off x="4407935" y="5191358"/>
              <a:ext cx="692012" cy="317019"/>
            </a:xfrm>
            <a:prstGeom prst="rect">
              <a:avLst/>
            </a:prstGeom>
            <a:noFill/>
          </p:spPr>
          <p:txBody>
            <a:bodyPr wrap="none" rtlCol="0">
              <a:spAutoFit/>
            </a:bodyPr>
            <a:lstStyle/>
            <a:p>
              <a:pPr algn="ctr"/>
              <a:r>
                <a:rPr lang="fr-FR" sz="1200" dirty="0">
                  <a:solidFill>
                    <a:schemeClr val="bg1"/>
                  </a:solidFill>
                </a:rPr>
                <a:t>30,1 %</a:t>
              </a:r>
            </a:p>
          </p:txBody>
        </p:sp>
        <p:sp>
          <p:nvSpPr>
            <p:cNvPr id="45" name="Rectangle 260">
              <a:extLst>
                <a:ext uri="{FF2B5EF4-FFF2-40B4-BE49-F238E27FC236}">
                  <a16:creationId xmlns:a16="http://schemas.microsoft.com/office/drawing/2014/main" id="{E682A63F-7D55-951A-5787-8B6C5B668356}"/>
                </a:ext>
              </a:extLst>
            </p:cNvPr>
            <p:cNvSpPr>
              <a:spLocks noChangeArrowheads="1"/>
            </p:cNvSpPr>
            <p:nvPr/>
          </p:nvSpPr>
          <p:spPr bwMode="auto">
            <a:xfrm>
              <a:off x="1210393" y="5840094"/>
              <a:ext cx="137276" cy="134226"/>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6" name="Rectangle 261">
              <a:extLst>
                <a:ext uri="{FF2B5EF4-FFF2-40B4-BE49-F238E27FC236}">
                  <a16:creationId xmlns:a16="http://schemas.microsoft.com/office/drawing/2014/main" id="{2BDC9A03-E24C-437D-A990-8422AA1A7576}"/>
                </a:ext>
              </a:extLst>
            </p:cNvPr>
            <p:cNvSpPr>
              <a:spLocks noChangeArrowheads="1"/>
            </p:cNvSpPr>
            <p:nvPr/>
          </p:nvSpPr>
          <p:spPr bwMode="auto">
            <a:xfrm>
              <a:off x="3345785" y="5840094"/>
              <a:ext cx="137276" cy="134226"/>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7" name="ZoneTexte 46">
              <a:extLst>
                <a:ext uri="{FF2B5EF4-FFF2-40B4-BE49-F238E27FC236}">
                  <a16:creationId xmlns:a16="http://schemas.microsoft.com/office/drawing/2014/main" id="{6035D18E-8467-E285-2E68-54BB83A18623}"/>
                </a:ext>
              </a:extLst>
            </p:cNvPr>
            <p:cNvSpPr txBox="1"/>
            <p:nvPr/>
          </p:nvSpPr>
          <p:spPr>
            <a:xfrm>
              <a:off x="1347669" y="5753319"/>
              <a:ext cx="1777859" cy="307777"/>
            </a:xfrm>
            <a:prstGeom prst="rect">
              <a:avLst/>
            </a:prstGeom>
            <a:noFill/>
          </p:spPr>
          <p:txBody>
            <a:bodyPr wrap="none" rtlCol="0">
              <a:spAutoFit/>
            </a:bodyPr>
            <a:lstStyle/>
            <a:p>
              <a:r>
                <a:rPr lang="fr-FR" sz="1400" dirty="0"/>
                <a:t>% in Academic setting</a:t>
              </a:r>
            </a:p>
          </p:txBody>
        </p:sp>
        <p:sp>
          <p:nvSpPr>
            <p:cNvPr id="48" name="ZoneTexte 47">
              <a:extLst>
                <a:ext uri="{FF2B5EF4-FFF2-40B4-BE49-F238E27FC236}">
                  <a16:creationId xmlns:a16="http://schemas.microsoft.com/office/drawing/2014/main" id="{EB393531-1449-BCB2-AE2B-163FB48D8FFA}"/>
                </a:ext>
              </a:extLst>
            </p:cNvPr>
            <p:cNvSpPr txBox="1"/>
            <p:nvPr/>
          </p:nvSpPr>
          <p:spPr>
            <a:xfrm>
              <a:off x="3487290" y="5753319"/>
              <a:ext cx="2116092" cy="307777"/>
            </a:xfrm>
            <a:prstGeom prst="rect">
              <a:avLst/>
            </a:prstGeom>
            <a:noFill/>
          </p:spPr>
          <p:txBody>
            <a:bodyPr wrap="none" rtlCol="0">
              <a:spAutoFit/>
            </a:bodyPr>
            <a:lstStyle/>
            <a:p>
              <a:r>
                <a:rPr lang="fr-FR" sz="1400" dirty="0"/>
                <a:t>% in non-Academic setting</a:t>
              </a:r>
            </a:p>
          </p:txBody>
        </p:sp>
        <p:sp>
          <p:nvSpPr>
            <p:cNvPr id="49" name="ZoneTexte 48">
              <a:extLst>
                <a:ext uri="{FF2B5EF4-FFF2-40B4-BE49-F238E27FC236}">
                  <a16:creationId xmlns:a16="http://schemas.microsoft.com/office/drawing/2014/main" id="{E2C2955C-9E2D-7894-8E10-1927BEE34359}"/>
                </a:ext>
              </a:extLst>
            </p:cNvPr>
            <p:cNvSpPr txBox="1"/>
            <p:nvPr/>
          </p:nvSpPr>
          <p:spPr>
            <a:xfrm>
              <a:off x="591654" y="3616959"/>
              <a:ext cx="498277" cy="307777"/>
            </a:xfrm>
            <a:prstGeom prst="rect">
              <a:avLst/>
            </a:prstGeom>
            <a:noFill/>
          </p:spPr>
          <p:txBody>
            <a:bodyPr wrap="none" rtlCol="0">
              <a:spAutoFit/>
            </a:bodyPr>
            <a:lstStyle/>
            <a:p>
              <a:pPr algn="r"/>
              <a:r>
                <a:rPr lang="fr-FR" sz="1400" dirty="0" err="1"/>
                <a:t>Italy</a:t>
              </a:r>
              <a:endParaRPr lang="fr-FR" sz="1400" dirty="0"/>
            </a:p>
          </p:txBody>
        </p:sp>
        <p:sp>
          <p:nvSpPr>
            <p:cNvPr id="50" name="ZoneTexte 49">
              <a:extLst>
                <a:ext uri="{FF2B5EF4-FFF2-40B4-BE49-F238E27FC236}">
                  <a16:creationId xmlns:a16="http://schemas.microsoft.com/office/drawing/2014/main" id="{AE371AE6-4B67-ABD5-2F03-CEEB003B2B94}"/>
                </a:ext>
              </a:extLst>
            </p:cNvPr>
            <p:cNvSpPr txBox="1"/>
            <p:nvPr/>
          </p:nvSpPr>
          <p:spPr>
            <a:xfrm>
              <a:off x="506117" y="4019401"/>
              <a:ext cx="583814" cy="307777"/>
            </a:xfrm>
            <a:prstGeom prst="rect">
              <a:avLst/>
            </a:prstGeom>
            <a:noFill/>
          </p:spPr>
          <p:txBody>
            <a:bodyPr wrap="none" rtlCol="0">
              <a:spAutoFit/>
            </a:bodyPr>
            <a:lstStyle/>
            <a:p>
              <a:pPr algn="r"/>
              <a:r>
                <a:rPr lang="fr-FR" sz="1400" dirty="0"/>
                <a:t>Spain</a:t>
              </a:r>
            </a:p>
          </p:txBody>
        </p:sp>
        <p:sp>
          <p:nvSpPr>
            <p:cNvPr id="51" name="ZoneTexte 50">
              <a:extLst>
                <a:ext uri="{FF2B5EF4-FFF2-40B4-BE49-F238E27FC236}">
                  <a16:creationId xmlns:a16="http://schemas.microsoft.com/office/drawing/2014/main" id="{ABB5DEB7-FC11-6752-893A-35127B72D4A4}"/>
                </a:ext>
              </a:extLst>
            </p:cNvPr>
            <p:cNvSpPr txBox="1"/>
            <p:nvPr/>
          </p:nvSpPr>
          <p:spPr>
            <a:xfrm>
              <a:off x="418402" y="4405916"/>
              <a:ext cx="671529" cy="307777"/>
            </a:xfrm>
            <a:prstGeom prst="rect">
              <a:avLst/>
            </a:prstGeom>
            <a:noFill/>
          </p:spPr>
          <p:txBody>
            <a:bodyPr wrap="none" rtlCol="0">
              <a:spAutoFit/>
            </a:bodyPr>
            <a:lstStyle/>
            <a:p>
              <a:pPr algn="r"/>
              <a:r>
                <a:rPr lang="fr-FR" sz="1400" dirty="0"/>
                <a:t>France</a:t>
              </a:r>
            </a:p>
          </p:txBody>
        </p:sp>
        <p:sp>
          <p:nvSpPr>
            <p:cNvPr id="52" name="ZoneTexte 51">
              <a:extLst>
                <a:ext uri="{FF2B5EF4-FFF2-40B4-BE49-F238E27FC236}">
                  <a16:creationId xmlns:a16="http://schemas.microsoft.com/office/drawing/2014/main" id="{7439CFE3-7080-0ED4-ACD2-43E48A842D7F}"/>
                </a:ext>
              </a:extLst>
            </p:cNvPr>
            <p:cNvSpPr txBox="1"/>
            <p:nvPr/>
          </p:nvSpPr>
          <p:spPr>
            <a:xfrm>
              <a:off x="236941" y="4798290"/>
              <a:ext cx="852990" cy="307777"/>
            </a:xfrm>
            <a:prstGeom prst="rect">
              <a:avLst/>
            </a:prstGeom>
            <a:noFill/>
          </p:spPr>
          <p:txBody>
            <a:bodyPr wrap="none" rtlCol="0">
              <a:spAutoFit/>
            </a:bodyPr>
            <a:lstStyle/>
            <a:p>
              <a:pPr algn="r"/>
              <a:r>
                <a:rPr lang="fr-FR" sz="1400" dirty="0"/>
                <a:t>Germany</a:t>
              </a:r>
            </a:p>
          </p:txBody>
        </p:sp>
        <p:sp>
          <p:nvSpPr>
            <p:cNvPr id="53" name="ZoneTexte 52">
              <a:extLst>
                <a:ext uri="{FF2B5EF4-FFF2-40B4-BE49-F238E27FC236}">
                  <a16:creationId xmlns:a16="http://schemas.microsoft.com/office/drawing/2014/main" id="{948EC84C-9DD0-00FD-03D9-CD013F1B2E74}"/>
                </a:ext>
              </a:extLst>
            </p:cNvPr>
            <p:cNvSpPr txBox="1"/>
            <p:nvPr/>
          </p:nvSpPr>
          <p:spPr>
            <a:xfrm>
              <a:off x="696875" y="5195979"/>
              <a:ext cx="393056" cy="307777"/>
            </a:xfrm>
            <a:prstGeom prst="rect">
              <a:avLst/>
            </a:prstGeom>
            <a:noFill/>
          </p:spPr>
          <p:txBody>
            <a:bodyPr wrap="none" rtlCol="0">
              <a:spAutoFit/>
            </a:bodyPr>
            <a:lstStyle/>
            <a:p>
              <a:pPr algn="r"/>
              <a:r>
                <a:rPr lang="fr-FR" sz="1400" dirty="0"/>
                <a:t>UK</a:t>
              </a:r>
            </a:p>
          </p:txBody>
        </p:sp>
      </p:grpSp>
      <p:sp>
        <p:nvSpPr>
          <p:cNvPr id="4" name="Text Box 3">
            <a:extLst>
              <a:ext uri="{FF2B5EF4-FFF2-40B4-BE49-F238E27FC236}">
                <a16:creationId xmlns:a16="http://schemas.microsoft.com/office/drawing/2014/main" id="{94915D3A-8F50-61D6-EF84-6DDE9B30ED68}"/>
              </a:ext>
            </a:extLst>
          </p:cNvPr>
          <p:cNvSpPr txBox="1">
            <a:spLocks noChangeArrowheads="1"/>
          </p:cNvSpPr>
          <p:nvPr/>
        </p:nvSpPr>
        <p:spPr bwMode="auto">
          <a:xfrm>
            <a:off x="9812567" y="6538230"/>
            <a:ext cx="2379433"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Isidori</a:t>
            </a:r>
            <a:r>
              <a:rPr kumimoji="0" lang="en-US" sz="1200" b="0" i="1" u="none" strike="noStrike" kern="1200" cap="none" spc="0" normalizeH="0" baseline="0" noProof="0" dirty="0">
                <a:ln>
                  <a:noFill/>
                </a:ln>
                <a:solidFill>
                  <a:prstClr val="black"/>
                </a:solidFill>
                <a:effectLst/>
                <a:uLnTx/>
                <a:uFillTx/>
                <a:latin typeface="Calibri"/>
                <a:ea typeface="+mn-ea"/>
                <a:cs typeface="+mn-cs"/>
              </a:rPr>
              <a:t> A, abstract P</a:t>
            </a:r>
            <a:r>
              <a:rPr lang="en-US" sz="1200" i="1" dirty="0">
                <a:solidFill>
                  <a:prstClr val="black"/>
                </a:solidFill>
                <a:latin typeface="Calibri"/>
              </a:rPr>
              <a:t>F</a:t>
            </a:r>
            <a:r>
              <a:rPr kumimoji="0" lang="en-US" sz="1200" b="0" i="1" u="none" strike="noStrike" kern="1200" cap="none" spc="0" normalizeH="0" baseline="0" noProof="0" dirty="0">
                <a:ln>
                  <a:noFill/>
                </a:ln>
                <a:solidFill>
                  <a:prstClr val="black"/>
                </a:solidFill>
                <a:effectLst/>
                <a:uLnTx/>
                <a:uFillTx/>
                <a:latin typeface="Calibri"/>
                <a:ea typeface="+mn-ea"/>
                <a:cs typeface="+mn-cs"/>
              </a:rPr>
              <a:t>517</a:t>
            </a:r>
          </a:p>
        </p:txBody>
      </p:sp>
    </p:spTree>
    <p:extLst>
      <p:ext uri="{BB962C8B-B14F-4D97-AF65-F5344CB8AC3E}">
        <p14:creationId xmlns:p14="http://schemas.microsoft.com/office/powerpoint/2010/main" val="174528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82F27CE-FC7B-875D-E3A8-F1873781CE42}"/>
              </a:ext>
            </a:extLst>
          </p:cNvPr>
          <p:cNvGraphicFramePr>
            <a:graphicFrameLocks noGrp="1"/>
          </p:cNvGraphicFramePr>
          <p:nvPr>
            <p:extLst>
              <p:ext uri="{D42A27DB-BD31-4B8C-83A1-F6EECF244321}">
                <p14:modId xmlns:p14="http://schemas.microsoft.com/office/powerpoint/2010/main" val="3329825435"/>
              </p:ext>
            </p:extLst>
          </p:nvPr>
        </p:nvGraphicFramePr>
        <p:xfrm>
          <a:off x="611113" y="2079640"/>
          <a:ext cx="5286707" cy="4480560"/>
        </p:xfrm>
        <a:graphic>
          <a:graphicData uri="http://schemas.openxmlformats.org/drawingml/2006/table">
            <a:tbl>
              <a:tblPr firstRow="1" bandRow="1">
                <a:tableStyleId>{5C22544A-7EE6-4342-B048-85BDC9FD1C3A}</a:tableStyleId>
              </a:tblPr>
              <a:tblGrid>
                <a:gridCol w="2373576">
                  <a:extLst>
                    <a:ext uri="{9D8B030D-6E8A-4147-A177-3AD203B41FA5}">
                      <a16:colId xmlns:a16="http://schemas.microsoft.com/office/drawing/2014/main" val="4107176345"/>
                    </a:ext>
                  </a:extLst>
                </a:gridCol>
                <a:gridCol w="2913131">
                  <a:extLst>
                    <a:ext uri="{9D8B030D-6E8A-4147-A177-3AD203B41FA5}">
                      <a16:colId xmlns:a16="http://schemas.microsoft.com/office/drawing/2014/main" val="506900068"/>
                    </a:ext>
                  </a:extLst>
                </a:gridCol>
              </a:tblGrid>
              <a:tr h="125878">
                <a:tc>
                  <a:txBody>
                    <a:bodyPr/>
                    <a:lstStyle/>
                    <a:p>
                      <a:pPr>
                        <a:buNone/>
                      </a:pPr>
                      <a:r>
                        <a:rPr lang="fr-FR" sz="1200" dirty="0">
                          <a:effectLst/>
                          <a:latin typeface="+mj-lt"/>
                        </a:rPr>
                        <a:t>Variable</a:t>
                      </a:r>
                    </a:p>
                  </a:txBody>
                  <a:tcPr anchor="ctr"/>
                </a:tc>
                <a:tc>
                  <a:txBody>
                    <a:bodyPr/>
                    <a:lstStyle/>
                    <a:p>
                      <a:pPr algn="ctr">
                        <a:buNone/>
                      </a:pPr>
                      <a:r>
                        <a:rPr lang="fr-FR" sz="1200" dirty="0" err="1">
                          <a:effectLst/>
                          <a:latin typeface="+mj-lt"/>
                        </a:rPr>
                        <a:t>Newly</a:t>
                      </a:r>
                      <a:r>
                        <a:rPr lang="fr-FR" sz="1200" dirty="0">
                          <a:effectLst/>
                          <a:latin typeface="+mj-lt"/>
                        </a:rPr>
                        <a:t> </a:t>
                      </a:r>
                      <a:r>
                        <a:rPr lang="fr-FR" sz="1200" dirty="0" err="1">
                          <a:effectLst/>
                          <a:latin typeface="+mj-lt"/>
                        </a:rPr>
                        <a:t>Diagnosed</a:t>
                      </a:r>
                      <a:r>
                        <a:rPr lang="fr-FR" sz="1200" dirty="0">
                          <a:effectLst/>
                          <a:latin typeface="+mj-lt"/>
                        </a:rPr>
                        <a:t> AML (N=40)</a:t>
                      </a:r>
                    </a:p>
                  </a:txBody>
                  <a:tcPr anchor="ctr"/>
                </a:tc>
                <a:extLst>
                  <a:ext uri="{0D108BD9-81ED-4DB2-BD59-A6C34878D82A}">
                    <a16:rowId xmlns:a16="http://schemas.microsoft.com/office/drawing/2014/main" val="1986263270"/>
                  </a:ext>
                </a:extLst>
              </a:tr>
              <a:tr h="125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72 (51- 80)</a:t>
                      </a:r>
                    </a:p>
                  </a:txBody>
                  <a:tcPr anchor="ctr"/>
                </a:tc>
                <a:extLst>
                  <a:ext uri="{0D108BD9-81ED-4DB2-BD59-A6C34878D82A}">
                    <a16:rowId xmlns:a16="http://schemas.microsoft.com/office/drawing/2014/main" val="3662423651"/>
                  </a:ext>
                </a:extLst>
              </a:tr>
              <a:tr h="503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AML type</a:t>
                      </a:r>
                      <a:endParaRPr lang="fr-FR" sz="1200" b="1" dirty="0">
                        <a:effectLst/>
                        <a:latin typeface="+mj-lt"/>
                      </a:endParaRPr>
                    </a:p>
                    <a:p>
                      <a:pPr>
                        <a:buNone/>
                      </a:pPr>
                      <a:r>
                        <a:rPr lang="fr-FR" sz="1200" dirty="0">
                          <a:effectLst/>
                          <a:latin typeface="+mj-lt"/>
                        </a:rPr>
                        <a:t>   De novo AML</a:t>
                      </a:r>
                    </a:p>
                    <a:p>
                      <a:pPr>
                        <a:buNone/>
                      </a:pPr>
                      <a:r>
                        <a:rPr lang="fr-FR" sz="1200" dirty="0">
                          <a:effectLst/>
                          <a:latin typeface="+mj-lt"/>
                        </a:rPr>
                        <a:t>   </a:t>
                      </a:r>
                      <a:r>
                        <a:rPr lang="fr-FR" sz="1200" dirty="0" err="1">
                          <a:effectLst/>
                          <a:latin typeface="+mj-lt"/>
                        </a:rPr>
                        <a:t>Secondary</a:t>
                      </a:r>
                      <a:r>
                        <a:rPr lang="fr-FR" sz="1200" dirty="0">
                          <a:effectLst/>
                          <a:latin typeface="+mj-lt"/>
                        </a:rPr>
                        <a:t> to AHD</a:t>
                      </a:r>
                    </a:p>
                    <a:p>
                      <a:pPr>
                        <a:buNone/>
                      </a:pPr>
                      <a:r>
                        <a:rPr lang="fr-FR" sz="1200" dirty="0">
                          <a:effectLst/>
                          <a:latin typeface="+mj-lt"/>
                        </a:rPr>
                        <a:t>   </a:t>
                      </a:r>
                      <a:r>
                        <a:rPr lang="fr-FR" sz="1200" dirty="0" err="1">
                          <a:effectLst/>
                          <a:latin typeface="+mj-lt"/>
                        </a:rPr>
                        <a:t>tsAML</a:t>
                      </a:r>
                      <a:endParaRPr lang="fr-FR" sz="1200" dirty="0">
                        <a:effectLst/>
                        <a:latin typeface="+mj-lt"/>
                      </a:endParaRPr>
                    </a:p>
                    <a:p>
                      <a:pPr>
                        <a:buNone/>
                      </a:pPr>
                      <a:r>
                        <a:rPr lang="fr-FR" sz="1200" dirty="0">
                          <a:effectLst/>
                          <a:latin typeface="+mj-lt"/>
                        </a:rPr>
                        <a:t>   </a:t>
                      </a:r>
                      <a:r>
                        <a:rPr lang="fr-FR" sz="1200" dirty="0" err="1">
                          <a:effectLst/>
                          <a:latin typeface="+mj-lt"/>
                        </a:rPr>
                        <a:t>Therapy-related</a:t>
                      </a:r>
                      <a:endParaRPr lang="fr-FR" sz="1200" dirty="0">
                        <a:effectLst/>
                        <a:latin typeface="+mj-lt"/>
                      </a:endParaRPr>
                    </a:p>
                  </a:txBody>
                  <a:tcPr anchor="ctr"/>
                </a:tc>
                <a:tc>
                  <a:txBody>
                    <a:bodyPr/>
                    <a:lstStyle/>
                    <a:p>
                      <a:pPr algn="ctr">
                        <a:buNone/>
                      </a:pPr>
                      <a:endParaRPr lang="fr-FR" sz="1200" dirty="0">
                        <a:effectLst/>
                        <a:latin typeface="+mj-lt"/>
                      </a:endParaRPr>
                    </a:p>
                    <a:p>
                      <a:pPr algn="ctr">
                        <a:buNone/>
                      </a:pPr>
                      <a:r>
                        <a:rPr lang="fr-FR" sz="1200" dirty="0">
                          <a:effectLst/>
                          <a:latin typeface="+mj-lt"/>
                        </a:rPr>
                        <a:t>21 (53)</a:t>
                      </a:r>
                    </a:p>
                    <a:p>
                      <a:pPr algn="ctr">
                        <a:buNone/>
                      </a:pPr>
                      <a:r>
                        <a:rPr lang="fr-FR" sz="1200" dirty="0">
                          <a:effectLst/>
                          <a:latin typeface="+mj-lt"/>
                        </a:rPr>
                        <a:t>15 (38)</a:t>
                      </a:r>
                    </a:p>
                    <a:p>
                      <a:pPr algn="ctr">
                        <a:buNone/>
                      </a:pPr>
                      <a:r>
                        <a:rPr lang="fr-FR" sz="1200" dirty="0">
                          <a:effectLst/>
                          <a:latin typeface="+mj-lt"/>
                        </a:rPr>
                        <a:t>7 (18)</a:t>
                      </a:r>
                    </a:p>
                    <a:p>
                      <a:pPr algn="ctr">
                        <a:buNone/>
                      </a:pPr>
                      <a:r>
                        <a:rPr lang="fr-FR" sz="1200" dirty="0">
                          <a:effectLst/>
                          <a:latin typeface="+mj-lt"/>
                        </a:rPr>
                        <a:t>4 (10)</a:t>
                      </a:r>
                    </a:p>
                  </a:txBody>
                  <a:tcPr anchor="ctr"/>
                </a:tc>
                <a:extLst>
                  <a:ext uri="{0D108BD9-81ED-4DB2-BD59-A6C34878D82A}">
                    <a16:rowId xmlns:a16="http://schemas.microsoft.com/office/drawing/2014/main" val="1047993912"/>
                  </a:ext>
                </a:extLst>
              </a:tr>
              <a:tr h="377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err="1">
                          <a:solidFill>
                            <a:schemeClr val="dk1"/>
                          </a:solidFill>
                          <a:effectLst/>
                          <a:latin typeface="+mn-lt"/>
                          <a:ea typeface="+mn-ea"/>
                          <a:cs typeface="+mn-cs"/>
                        </a:rPr>
                        <a:t>Treating</a:t>
                      </a:r>
                      <a:r>
                        <a:rPr lang="fr-FR" sz="1200" b="1" kern="1200" dirty="0">
                          <a:solidFill>
                            <a:schemeClr val="dk1"/>
                          </a:solidFill>
                          <a:effectLst/>
                          <a:latin typeface="+mn-lt"/>
                          <a:ea typeface="+mn-ea"/>
                          <a:cs typeface="+mn-cs"/>
                        </a:rPr>
                        <a:t> institution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   Cleveland Clinic</a:t>
                      </a:r>
                      <a:endParaRPr lang="fr-FR" sz="1200" dirty="0">
                        <a:effectLst/>
                        <a:latin typeface="+mj-lt"/>
                      </a:endParaRPr>
                    </a:p>
                    <a:p>
                      <a:pPr>
                        <a:buNone/>
                      </a:pPr>
                      <a:r>
                        <a:rPr lang="fr-FR" sz="1200" dirty="0">
                          <a:effectLst/>
                          <a:latin typeface="+mj-lt"/>
                        </a:rPr>
                        <a:t>   DFCI</a:t>
                      </a:r>
                    </a:p>
                    <a:p>
                      <a:pPr>
                        <a:buNone/>
                      </a:pPr>
                      <a:r>
                        <a:rPr lang="fr-FR" sz="1200" dirty="0">
                          <a:effectLst/>
                          <a:latin typeface="+mj-lt"/>
                        </a:rPr>
                        <a:t>   MDACC</a:t>
                      </a:r>
                    </a:p>
                    <a:p>
                      <a:pPr>
                        <a:buNone/>
                      </a:pPr>
                      <a:r>
                        <a:rPr lang="fr-FR" sz="1200" dirty="0">
                          <a:effectLst/>
                          <a:latin typeface="+mj-lt"/>
                        </a:rPr>
                        <a:t>   OHSU</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1 (3)</a:t>
                      </a:r>
                      <a:endParaRPr lang="fr-FR" sz="1200" dirty="0">
                        <a:effectLst/>
                        <a:latin typeface="+mj-lt"/>
                      </a:endParaRPr>
                    </a:p>
                    <a:p>
                      <a:pPr algn="ctr">
                        <a:buNone/>
                      </a:pPr>
                      <a:r>
                        <a:rPr lang="fr-FR" sz="1200" dirty="0">
                          <a:effectLst/>
                          <a:latin typeface="+mj-lt"/>
                        </a:rPr>
                        <a:t>17 (43)</a:t>
                      </a:r>
                    </a:p>
                    <a:p>
                      <a:pPr algn="ctr">
                        <a:buNone/>
                      </a:pPr>
                      <a:r>
                        <a:rPr lang="fr-FR" sz="1200" dirty="0">
                          <a:effectLst/>
                          <a:latin typeface="+mj-lt"/>
                        </a:rPr>
                        <a:t>19 (48)</a:t>
                      </a:r>
                    </a:p>
                    <a:p>
                      <a:pPr algn="ctr">
                        <a:buNone/>
                      </a:pPr>
                      <a:r>
                        <a:rPr lang="fr-FR" sz="1200" dirty="0">
                          <a:effectLst/>
                          <a:latin typeface="+mj-lt"/>
                        </a:rPr>
                        <a:t>3 (8)</a:t>
                      </a:r>
                    </a:p>
                  </a:txBody>
                  <a:tcPr anchor="ctr"/>
                </a:tc>
                <a:extLst>
                  <a:ext uri="{0D108BD9-81ED-4DB2-BD59-A6C34878D82A}">
                    <a16:rowId xmlns:a16="http://schemas.microsoft.com/office/drawing/2014/main" val="1248534039"/>
                  </a:ext>
                </a:extLst>
              </a:tr>
              <a:tr h="125878">
                <a:tc>
                  <a:txBody>
                    <a:bodyPr/>
                    <a:lstStyle/>
                    <a:p>
                      <a:pPr>
                        <a:buNone/>
                      </a:pPr>
                      <a:r>
                        <a:rPr lang="fr-FR" sz="1200" b="1" dirty="0">
                          <a:effectLst/>
                          <a:latin typeface="+mj-lt"/>
                        </a:rPr>
                        <a:t>IDH1 VAF (%)</a:t>
                      </a:r>
                    </a:p>
                  </a:txBody>
                  <a:tcPr anchor="ctr"/>
                </a:tc>
                <a:tc>
                  <a:txBody>
                    <a:bodyPr/>
                    <a:lstStyle/>
                    <a:p>
                      <a:pPr algn="ctr">
                        <a:buNone/>
                      </a:pPr>
                      <a:r>
                        <a:rPr lang="fr-FR" sz="1200" dirty="0">
                          <a:effectLst/>
                          <a:latin typeface="+mj-lt"/>
                        </a:rPr>
                        <a:t>24 (6-46)</a:t>
                      </a:r>
                    </a:p>
                  </a:txBody>
                  <a:tcPr anchor="ctr"/>
                </a:tc>
                <a:extLst>
                  <a:ext uri="{0D108BD9-81ED-4DB2-BD59-A6C34878D82A}">
                    <a16:rowId xmlns:a16="http://schemas.microsoft.com/office/drawing/2014/main" val="1872632482"/>
                  </a:ext>
                </a:extLst>
              </a:tr>
              <a:tr h="503512">
                <a:tc>
                  <a:txBody>
                    <a:bodyPr/>
                    <a:lstStyle/>
                    <a:p>
                      <a:pPr>
                        <a:buNone/>
                      </a:pPr>
                      <a:r>
                        <a:rPr lang="fr-FR" sz="1200" b="1" dirty="0">
                          <a:effectLst/>
                          <a:latin typeface="+mj-lt"/>
                        </a:rPr>
                        <a:t>ELN2022</a:t>
                      </a:r>
                    </a:p>
                    <a:p>
                      <a:pPr>
                        <a:buNone/>
                      </a:pPr>
                      <a:r>
                        <a:rPr lang="fr-FR" sz="1200" dirty="0">
                          <a:effectLst/>
                          <a:latin typeface="+mj-lt"/>
                        </a:rPr>
                        <a:t>   Favorable</a:t>
                      </a:r>
                    </a:p>
                    <a:p>
                      <a:pPr>
                        <a:buNone/>
                      </a:pPr>
                      <a:r>
                        <a:rPr lang="fr-FR" sz="1200" dirty="0">
                          <a:effectLst/>
                          <a:latin typeface="+mj-lt"/>
                        </a:rPr>
                        <a:t>   </a:t>
                      </a:r>
                      <a:r>
                        <a:rPr lang="fr-FR" sz="1200" dirty="0" err="1">
                          <a:effectLst/>
                          <a:latin typeface="+mj-lt"/>
                        </a:rPr>
                        <a:t>Intermediate</a:t>
                      </a:r>
                      <a:endParaRPr lang="fr-FR" sz="1200" dirty="0">
                        <a:effectLst/>
                        <a:latin typeface="+mj-lt"/>
                      </a:endParaRPr>
                    </a:p>
                    <a:p>
                      <a:pPr>
                        <a:buNone/>
                      </a:pPr>
                      <a:r>
                        <a:rPr lang="fr-FR" sz="1200" dirty="0">
                          <a:effectLst/>
                          <a:latin typeface="+mj-lt"/>
                        </a:rPr>
                        <a:t>   Adverse</a:t>
                      </a:r>
                    </a:p>
                  </a:txBody>
                  <a:tcPr anchor="ctr"/>
                </a:tc>
                <a:tc>
                  <a:txBody>
                    <a:bodyPr/>
                    <a:lstStyle/>
                    <a:p>
                      <a:pPr algn="ctr">
                        <a:buNone/>
                      </a:pPr>
                      <a:endParaRPr lang="fr-FR" sz="1200" dirty="0">
                        <a:effectLst/>
                        <a:latin typeface="+mj-lt"/>
                      </a:endParaRPr>
                    </a:p>
                    <a:p>
                      <a:pPr algn="ctr">
                        <a:buNone/>
                      </a:pPr>
                      <a:r>
                        <a:rPr lang="fr-FR" sz="1200" dirty="0">
                          <a:effectLst/>
                          <a:latin typeface="+mj-lt"/>
                        </a:rPr>
                        <a:t>7 (18)</a:t>
                      </a:r>
                    </a:p>
                    <a:p>
                      <a:pPr algn="ctr">
                        <a:buNone/>
                      </a:pPr>
                      <a:r>
                        <a:rPr lang="fr-FR" sz="1200" dirty="0">
                          <a:effectLst/>
                          <a:latin typeface="+mj-lt"/>
                        </a:rPr>
                        <a:t>5 (13)</a:t>
                      </a:r>
                    </a:p>
                    <a:p>
                      <a:pPr algn="ctr">
                        <a:buNone/>
                      </a:pPr>
                      <a:r>
                        <a:rPr lang="fr-FR" sz="1200" dirty="0">
                          <a:effectLst/>
                          <a:latin typeface="+mj-lt"/>
                        </a:rPr>
                        <a:t>28 (70)</a:t>
                      </a:r>
                    </a:p>
                  </a:txBody>
                  <a:tcPr anchor="ctr"/>
                </a:tc>
                <a:extLst>
                  <a:ext uri="{0D108BD9-81ED-4DB2-BD59-A6C34878D82A}">
                    <a16:rowId xmlns:a16="http://schemas.microsoft.com/office/drawing/2014/main" val="1303793402"/>
                  </a:ext>
                </a:extLst>
              </a:tr>
              <a:tr h="377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ELN2024</a:t>
                      </a:r>
                      <a:endParaRPr lang="fr-FR" sz="1200" b="1" dirty="0">
                        <a:effectLst/>
                        <a:latin typeface="+mj-lt"/>
                      </a:endParaRPr>
                    </a:p>
                    <a:p>
                      <a:pPr>
                        <a:buNone/>
                      </a:pPr>
                      <a:r>
                        <a:rPr lang="fr-FR" sz="1200" dirty="0">
                          <a:effectLst/>
                          <a:latin typeface="+mj-lt"/>
                        </a:rPr>
                        <a:t>   Favorable</a:t>
                      </a:r>
                    </a:p>
                    <a:p>
                      <a:pPr>
                        <a:buNone/>
                      </a:pPr>
                      <a:r>
                        <a:rPr lang="fr-FR" sz="1200" dirty="0">
                          <a:effectLst/>
                          <a:latin typeface="+mj-lt"/>
                        </a:rPr>
                        <a:t>   </a:t>
                      </a:r>
                      <a:r>
                        <a:rPr lang="fr-FR" sz="1200" dirty="0" err="1">
                          <a:effectLst/>
                          <a:latin typeface="+mj-lt"/>
                        </a:rPr>
                        <a:t>Intermediate</a:t>
                      </a:r>
                      <a:endParaRPr lang="fr-FR" sz="1200" dirty="0">
                        <a:effectLst/>
                        <a:latin typeface="+mj-lt"/>
                      </a:endParaRPr>
                    </a:p>
                    <a:p>
                      <a:pPr>
                        <a:buNone/>
                      </a:pPr>
                      <a:r>
                        <a:rPr lang="fr-FR" sz="1200" dirty="0">
                          <a:effectLst/>
                          <a:latin typeface="+mj-lt"/>
                        </a:rPr>
                        <a:t>   Adverse</a:t>
                      </a:r>
                    </a:p>
                  </a:txBody>
                  <a:tcPr anchor="ctr"/>
                </a:tc>
                <a:tc>
                  <a:txBody>
                    <a:bodyPr/>
                    <a:lstStyle/>
                    <a:p>
                      <a:pPr algn="ctr">
                        <a:buNone/>
                      </a:pPr>
                      <a:endParaRPr lang="fr-FR" sz="1200" dirty="0">
                        <a:effectLst/>
                        <a:latin typeface="+mj-lt"/>
                      </a:endParaRPr>
                    </a:p>
                    <a:p>
                      <a:pPr algn="ctr">
                        <a:buNone/>
                      </a:pPr>
                      <a:r>
                        <a:rPr lang="fr-FR" sz="1200" dirty="0">
                          <a:effectLst/>
                          <a:latin typeface="+mj-lt"/>
                        </a:rPr>
                        <a:t>33 (83)</a:t>
                      </a:r>
                    </a:p>
                    <a:p>
                      <a:pPr algn="ctr">
                        <a:buNone/>
                      </a:pPr>
                      <a:r>
                        <a:rPr lang="fr-FR" sz="1200" dirty="0">
                          <a:effectLst/>
                          <a:latin typeface="+mj-lt"/>
                        </a:rPr>
                        <a:t>5 (13)</a:t>
                      </a:r>
                    </a:p>
                    <a:p>
                      <a:pPr algn="ctr">
                        <a:buNone/>
                      </a:pPr>
                      <a:r>
                        <a:rPr lang="fr-FR" sz="1200" dirty="0">
                          <a:effectLst/>
                          <a:latin typeface="+mj-lt"/>
                        </a:rPr>
                        <a:t>2 (5)</a:t>
                      </a:r>
                    </a:p>
                  </a:txBody>
                  <a:tcPr anchor="ctr"/>
                </a:tc>
                <a:extLst>
                  <a:ext uri="{0D108BD9-81ED-4DB2-BD59-A6C34878D82A}">
                    <a16:rowId xmlns:a16="http://schemas.microsoft.com/office/drawing/2014/main" val="1026655308"/>
                  </a:ext>
                </a:extLst>
              </a:tr>
            </a:tbl>
          </a:graphicData>
        </a:graphic>
      </p:graphicFrame>
      <p:sp>
        <p:nvSpPr>
          <p:cNvPr id="3" name="Titre 2">
            <a:extLst>
              <a:ext uri="{FF2B5EF4-FFF2-40B4-BE49-F238E27FC236}">
                <a16:creationId xmlns:a16="http://schemas.microsoft.com/office/drawing/2014/main" id="{C2105FDD-BB30-1DBB-5FD6-59ED4B7FE0F9}"/>
              </a:ext>
            </a:extLst>
          </p:cNvPr>
          <p:cNvSpPr>
            <a:spLocks noGrp="1"/>
          </p:cNvSpPr>
          <p:nvPr>
            <p:ph type="title"/>
          </p:nvPr>
        </p:nvSpPr>
        <p:spPr/>
        <p:txBody>
          <a:bodyPr/>
          <a:lstStyle/>
          <a:p>
            <a:r>
              <a:rPr lang="fr-FR" dirty="0"/>
              <a:t>Triplet </a:t>
            </a:r>
            <a:r>
              <a:rPr lang="fr-FR" dirty="0" err="1"/>
              <a:t>Therapy</a:t>
            </a:r>
            <a:r>
              <a:rPr lang="fr-FR" dirty="0"/>
              <a:t> (IVO + VEN + AZA) in IDH1-Mutated AML </a:t>
            </a:r>
            <a:r>
              <a:rPr lang="fr-FR" i="1" dirty="0"/>
              <a:t>(2)</a:t>
            </a:r>
            <a:endParaRPr lang="fr-FR" dirty="0"/>
          </a:p>
        </p:txBody>
      </p:sp>
      <p:sp>
        <p:nvSpPr>
          <p:cNvPr id="8" name="ZoneTexte 7">
            <a:extLst>
              <a:ext uri="{FF2B5EF4-FFF2-40B4-BE49-F238E27FC236}">
                <a16:creationId xmlns:a16="http://schemas.microsoft.com/office/drawing/2014/main" id="{A9E8A7BF-7D0B-E769-EC3C-F6DD8AE2885F}"/>
              </a:ext>
            </a:extLst>
          </p:cNvPr>
          <p:cNvSpPr txBox="1"/>
          <p:nvPr/>
        </p:nvSpPr>
        <p:spPr>
          <a:xfrm>
            <a:off x="2007433" y="1654889"/>
            <a:ext cx="2494066"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C00000"/>
                </a:solidFill>
                <a:effectLst/>
                <a:uLnTx/>
                <a:uFillTx/>
                <a:latin typeface="Calibri"/>
                <a:ea typeface="+mn-ea"/>
                <a:cs typeface="+mn-cs"/>
              </a:rPr>
              <a:t>Cohort</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characteristics</a:t>
            </a:r>
            <a:endParaRPr kumimoji="0" lang="fr-FR" sz="1800" b="1" i="0" u="none" strike="noStrike" kern="1200" cap="none" spc="0" normalizeH="0" baseline="0" noProof="0" dirty="0">
              <a:ln>
                <a:noFill/>
              </a:ln>
              <a:solidFill>
                <a:srgbClr val="C00000"/>
              </a:solidFill>
              <a:effectLst/>
              <a:uLnTx/>
              <a:uFillTx/>
              <a:latin typeface="Calibri"/>
              <a:ea typeface="+mn-ea"/>
              <a:cs typeface="+mn-cs"/>
            </a:endParaRPr>
          </a:p>
        </p:txBody>
      </p:sp>
      <p:pic>
        <p:nvPicPr>
          <p:cNvPr id="6" name="Image 5">
            <a:extLst>
              <a:ext uri="{FF2B5EF4-FFF2-40B4-BE49-F238E27FC236}">
                <a16:creationId xmlns:a16="http://schemas.microsoft.com/office/drawing/2014/main" id="{64B67E68-B87A-3FD6-DA7F-935E4A8D3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953" y="1662057"/>
            <a:ext cx="4209914" cy="4898144"/>
          </a:xfrm>
          <a:prstGeom prst="rect">
            <a:avLst/>
          </a:prstGeom>
        </p:spPr>
      </p:pic>
      <p:sp>
        <p:nvSpPr>
          <p:cNvPr id="4" name="Text Box 3">
            <a:extLst>
              <a:ext uri="{FF2B5EF4-FFF2-40B4-BE49-F238E27FC236}">
                <a16:creationId xmlns:a16="http://schemas.microsoft.com/office/drawing/2014/main" id="{C6B98E06-9B6F-350B-B623-43331EA41D5D}"/>
              </a:ext>
            </a:extLst>
          </p:cNvPr>
          <p:cNvSpPr txBox="1">
            <a:spLocks noChangeArrowheads="1"/>
          </p:cNvSpPr>
          <p:nvPr/>
        </p:nvSpPr>
        <p:spPr bwMode="auto">
          <a:xfrm>
            <a:off x="9520435" y="6538230"/>
            <a:ext cx="267156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fr-FR" sz="1200" b="0" i="1" u="none" strike="noStrike" kern="1200" cap="none" spc="0" normalizeH="0" baseline="0" noProof="0" dirty="0">
                <a:ln>
                  <a:noFill/>
                </a:ln>
                <a:solidFill>
                  <a:prstClr val="black"/>
                </a:solidFill>
                <a:effectLst/>
                <a:uLnTx/>
                <a:uFillTx/>
                <a:latin typeface="Calibri"/>
                <a:ea typeface="+mn-ea"/>
                <a:cs typeface="+mn-cs"/>
              </a:rPr>
              <a:t>Marvin-Peek J</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S127</a:t>
            </a:r>
          </a:p>
        </p:txBody>
      </p:sp>
    </p:spTree>
    <p:extLst>
      <p:ext uri="{BB962C8B-B14F-4D97-AF65-F5344CB8AC3E}">
        <p14:creationId xmlns:p14="http://schemas.microsoft.com/office/powerpoint/2010/main" val="2474668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42A533C-62B1-D862-BE76-46B7AA22EB9D}"/>
              </a:ext>
            </a:extLst>
          </p:cNvPr>
          <p:cNvSpPr>
            <a:spLocks noGrp="1"/>
          </p:cNvSpPr>
          <p:nvPr>
            <p:ph type="title"/>
          </p:nvPr>
        </p:nvSpPr>
        <p:spPr/>
        <p:txBody>
          <a:bodyPr/>
          <a:lstStyle/>
          <a:p>
            <a:r>
              <a:rPr lang="fr-FR" i="1" dirty="0"/>
              <a:t>IDH1</a:t>
            </a:r>
            <a:r>
              <a:rPr lang="fr-FR" dirty="0"/>
              <a:t> </a:t>
            </a:r>
            <a:r>
              <a:rPr lang="fr-FR" dirty="0" err="1"/>
              <a:t>Testing</a:t>
            </a:r>
            <a:r>
              <a:rPr lang="fr-FR" dirty="0"/>
              <a:t> and </a:t>
            </a:r>
            <a:r>
              <a:rPr lang="fr-FR" dirty="0" err="1"/>
              <a:t>Frontline</a:t>
            </a:r>
            <a:r>
              <a:rPr lang="fr-FR" dirty="0"/>
              <a:t> </a:t>
            </a:r>
            <a:r>
              <a:rPr lang="fr-FR" dirty="0" err="1"/>
              <a:t>Treatment</a:t>
            </a:r>
            <a:r>
              <a:rPr lang="fr-FR" dirty="0"/>
              <a:t> Patterns in AML </a:t>
            </a:r>
            <a:r>
              <a:rPr lang="fr-FR" i="1" dirty="0"/>
              <a:t>(5)</a:t>
            </a:r>
            <a:endParaRPr lang="fr-FR" dirty="0"/>
          </a:p>
        </p:txBody>
      </p:sp>
      <p:sp>
        <p:nvSpPr>
          <p:cNvPr id="5" name="Espace réservé du texte 4">
            <a:extLst>
              <a:ext uri="{FF2B5EF4-FFF2-40B4-BE49-F238E27FC236}">
                <a16:creationId xmlns:a16="http://schemas.microsoft.com/office/drawing/2014/main" id="{5E9DF92F-EA75-9E7B-B781-F917BD5EA84D}"/>
              </a:ext>
            </a:extLst>
          </p:cNvPr>
          <p:cNvSpPr>
            <a:spLocks noGrp="1"/>
          </p:cNvSpPr>
          <p:nvPr>
            <p:ph type="body" sz="quarter" idx="10"/>
          </p:nvPr>
        </p:nvSpPr>
        <p:spPr>
          <a:xfrm>
            <a:off x="234948" y="2454461"/>
            <a:ext cx="11722100" cy="2990850"/>
          </a:xfrm>
        </p:spPr>
        <p:txBody>
          <a:bodyPr/>
          <a:lstStyle/>
          <a:p>
            <a:r>
              <a:rPr lang="fr-FR" i="1" dirty="0"/>
              <a:t>IDH1</a:t>
            </a:r>
            <a:r>
              <a:rPr lang="fr-FR" dirty="0"/>
              <a:t> </a:t>
            </a:r>
            <a:r>
              <a:rPr lang="fr-FR" dirty="0" err="1"/>
              <a:t>testing</a:t>
            </a:r>
            <a:r>
              <a:rPr lang="fr-FR" dirty="0"/>
              <a:t> rates are </a:t>
            </a:r>
            <a:r>
              <a:rPr lang="fr-FR" dirty="0" err="1"/>
              <a:t>generally</a:t>
            </a:r>
            <a:r>
              <a:rPr lang="fr-FR" dirty="0"/>
              <a:t> high but show notable inter-country </a:t>
            </a:r>
            <a:r>
              <a:rPr lang="fr-FR" dirty="0" err="1"/>
              <a:t>variability</a:t>
            </a:r>
            <a:r>
              <a:rPr lang="fr-FR" dirty="0"/>
              <a:t>.</a:t>
            </a:r>
          </a:p>
          <a:p>
            <a:pPr marL="0" indent="0">
              <a:buNone/>
            </a:pPr>
            <a:endParaRPr lang="fr-FR" dirty="0"/>
          </a:p>
          <a:p>
            <a:r>
              <a:rPr lang="fr-FR" dirty="0" err="1"/>
              <a:t>Substantial</a:t>
            </a:r>
            <a:r>
              <a:rPr lang="fr-FR" dirty="0"/>
              <a:t> </a:t>
            </a:r>
            <a:r>
              <a:rPr lang="fr-FR" dirty="0" err="1"/>
              <a:t>differences</a:t>
            </a:r>
            <a:r>
              <a:rPr lang="fr-FR" dirty="0"/>
              <a:t> </a:t>
            </a:r>
            <a:r>
              <a:rPr lang="fr-FR" dirty="0" err="1"/>
              <a:t>exist</a:t>
            </a:r>
            <a:r>
              <a:rPr lang="fr-FR" dirty="0"/>
              <a:t> in </a:t>
            </a:r>
            <a:r>
              <a:rPr lang="fr-FR" dirty="0" err="1"/>
              <a:t>clinical</a:t>
            </a:r>
            <a:r>
              <a:rPr lang="fr-FR" dirty="0"/>
              <a:t> settings for </a:t>
            </a:r>
            <a:r>
              <a:rPr lang="fr-FR" dirty="0" err="1"/>
              <a:t>testing</a:t>
            </a:r>
            <a:r>
              <a:rPr lang="fr-FR" dirty="0"/>
              <a:t>, use of NGS, and </a:t>
            </a:r>
            <a:r>
              <a:rPr lang="fr-FR" dirty="0" err="1"/>
              <a:t>treatment</a:t>
            </a:r>
            <a:r>
              <a:rPr lang="fr-FR" dirty="0"/>
              <a:t> </a:t>
            </a:r>
            <a:r>
              <a:rPr lang="fr-FR" dirty="0" err="1"/>
              <a:t>selection</a:t>
            </a:r>
            <a:r>
              <a:rPr lang="fr-FR" dirty="0"/>
              <a:t>.</a:t>
            </a:r>
          </a:p>
          <a:p>
            <a:pPr marL="0" indent="0">
              <a:buNone/>
            </a:pPr>
            <a:endParaRPr lang="fr-FR" dirty="0"/>
          </a:p>
          <a:p>
            <a:r>
              <a:rPr lang="fr-FR" dirty="0" err="1"/>
              <a:t>Opportunities</a:t>
            </a:r>
            <a:r>
              <a:rPr lang="fr-FR" dirty="0"/>
              <a:t> </a:t>
            </a:r>
            <a:r>
              <a:rPr lang="fr-FR" dirty="0" err="1"/>
              <a:t>remain</a:t>
            </a:r>
            <a:r>
              <a:rPr lang="fr-FR" dirty="0"/>
              <a:t> to:</a:t>
            </a:r>
          </a:p>
          <a:p>
            <a:pPr lvl="1"/>
            <a:r>
              <a:rPr lang="fr-FR" dirty="0"/>
              <a:t>Optimise </a:t>
            </a:r>
            <a:r>
              <a:rPr lang="fr-FR" dirty="0" err="1"/>
              <a:t>molecular</a:t>
            </a:r>
            <a:r>
              <a:rPr lang="fr-FR" dirty="0"/>
              <a:t> </a:t>
            </a:r>
            <a:r>
              <a:rPr lang="fr-FR" dirty="0" err="1"/>
              <a:t>testing</a:t>
            </a:r>
            <a:r>
              <a:rPr lang="fr-FR" dirty="0"/>
              <a:t> </a:t>
            </a:r>
            <a:r>
              <a:rPr lang="fr-FR" dirty="0" err="1"/>
              <a:t>strategies</a:t>
            </a:r>
            <a:endParaRPr lang="fr-FR" dirty="0"/>
          </a:p>
          <a:p>
            <a:pPr lvl="1"/>
            <a:r>
              <a:rPr lang="fr-FR" dirty="0" err="1"/>
              <a:t>Improve</a:t>
            </a:r>
            <a:r>
              <a:rPr lang="fr-FR" dirty="0"/>
              <a:t> </a:t>
            </a:r>
            <a:r>
              <a:rPr lang="fr-FR" dirty="0" err="1"/>
              <a:t>treatment</a:t>
            </a:r>
            <a:r>
              <a:rPr lang="fr-FR" dirty="0"/>
              <a:t> </a:t>
            </a:r>
            <a:r>
              <a:rPr lang="fr-FR" dirty="0" err="1"/>
              <a:t>decision-making</a:t>
            </a:r>
            <a:r>
              <a:rPr lang="fr-FR" dirty="0"/>
              <a:t> in routine </a:t>
            </a:r>
            <a:r>
              <a:rPr lang="fr-FR" dirty="0" err="1"/>
              <a:t>clinical</a:t>
            </a:r>
            <a:r>
              <a:rPr lang="fr-FR" dirty="0"/>
              <a:t> practice</a:t>
            </a:r>
          </a:p>
          <a:p>
            <a:endParaRPr lang="fr-FR" dirty="0"/>
          </a:p>
        </p:txBody>
      </p:sp>
      <p:sp>
        <p:nvSpPr>
          <p:cNvPr id="6" name="ZoneTexte 5">
            <a:extLst>
              <a:ext uri="{FF2B5EF4-FFF2-40B4-BE49-F238E27FC236}">
                <a16:creationId xmlns:a16="http://schemas.microsoft.com/office/drawing/2014/main" id="{5BB7C03C-19CA-207F-0E7A-ECF05A532586}"/>
              </a:ext>
            </a:extLst>
          </p:cNvPr>
          <p:cNvSpPr txBox="1"/>
          <p:nvPr/>
        </p:nvSpPr>
        <p:spPr>
          <a:xfrm>
            <a:off x="4777875" y="1710514"/>
            <a:ext cx="220445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C00000"/>
                </a:solidFill>
                <a:effectLst/>
                <a:uLnTx/>
                <a:uFillTx/>
                <a:latin typeface="Calibri"/>
                <a:ea typeface="+mn-ea"/>
                <a:cs typeface="+mn-cs"/>
              </a:rPr>
              <a:t>Conclusions</a:t>
            </a:r>
          </a:p>
        </p:txBody>
      </p:sp>
      <p:sp>
        <p:nvSpPr>
          <p:cNvPr id="4" name="Text Box 3">
            <a:extLst>
              <a:ext uri="{FF2B5EF4-FFF2-40B4-BE49-F238E27FC236}">
                <a16:creationId xmlns:a16="http://schemas.microsoft.com/office/drawing/2014/main" id="{3C71F721-52A1-9F06-90DB-871048011DE5}"/>
              </a:ext>
            </a:extLst>
          </p:cNvPr>
          <p:cNvSpPr txBox="1">
            <a:spLocks noChangeArrowheads="1"/>
          </p:cNvSpPr>
          <p:nvPr/>
        </p:nvSpPr>
        <p:spPr bwMode="auto">
          <a:xfrm>
            <a:off x="9812567" y="6538230"/>
            <a:ext cx="2379433"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Isidori</a:t>
            </a:r>
            <a:r>
              <a:rPr kumimoji="0" lang="en-US" sz="1200" b="0" i="1" u="none" strike="noStrike" kern="1200" cap="none" spc="0" normalizeH="0" baseline="0" noProof="0" dirty="0">
                <a:ln>
                  <a:noFill/>
                </a:ln>
                <a:solidFill>
                  <a:prstClr val="black"/>
                </a:solidFill>
                <a:effectLst/>
                <a:uLnTx/>
                <a:uFillTx/>
                <a:latin typeface="Calibri"/>
                <a:ea typeface="+mn-ea"/>
                <a:cs typeface="+mn-cs"/>
              </a:rPr>
              <a:t> A, abstract P</a:t>
            </a:r>
            <a:r>
              <a:rPr lang="en-US" sz="1200" i="1" dirty="0">
                <a:solidFill>
                  <a:prstClr val="black"/>
                </a:solidFill>
                <a:latin typeface="Calibri"/>
              </a:rPr>
              <a:t>F</a:t>
            </a:r>
            <a:r>
              <a:rPr kumimoji="0" lang="en-US" sz="1200" b="0" i="1" u="none" strike="noStrike" kern="1200" cap="none" spc="0" normalizeH="0" baseline="0" noProof="0" dirty="0">
                <a:ln>
                  <a:noFill/>
                </a:ln>
                <a:solidFill>
                  <a:prstClr val="black"/>
                </a:solidFill>
                <a:effectLst/>
                <a:uLnTx/>
                <a:uFillTx/>
                <a:latin typeface="Calibri"/>
                <a:ea typeface="+mn-ea"/>
                <a:cs typeface="+mn-cs"/>
              </a:rPr>
              <a:t>517</a:t>
            </a:r>
          </a:p>
        </p:txBody>
      </p:sp>
    </p:spTree>
    <p:extLst>
      <p:ext uri="{BB962C8B-B14F-4D97-AF65-F5344CB8AC3E}">
        <p14:creationId xmlns:p14="http://schemas.microsoft.com/office/powerpoint/2010/main" val="2538554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B3A2F-CA40-3C85-7D67-441B11BD19C0}"/>
              </a:ext>
            </a:extLst>
          </p:cNvPr>
          <p:cNvSpPr>
            <a:spLocks noGrp="1"/>
          </p:cNvSpPr>
          <p:nvPr>
            <p:ph type="title"/>
          </p:nvPr>
        </p:nvSpPr>
        <p:spPr/>
        <p:txBody>
          <a:bodyPr/>
          <a:lstStyle/>
          <a:p>
            <a:r>
              <a:rPr lang="fr-FR" dirty="0" err="1"/>
              <a:t>Frontline</a:t>
            </a:r>
            <a:r>
              <a:rPr lang="fr-FR" dirty="0"/>
              <a:t> </a:t>
            </a:r>
            <a:r>
              <a:rPr lang="fr-FR" dirty="0" err="1"/>
              <a:t>Treatment</a:t>
            </a:r>
            <a:r>
              <a:rPr lang="fr-FR" dirty="0"/>
              <a:t> </a:t>
            </a:r>
            <a:r>
              <a:rPr lang="fr-FR" dirty="0" err="1"/>
              <a:t>Intensity</a:t>
            </a:r>
            <a:r>
              <a:rPr lang="fr-FR" dirty="0"/>
              <a:t> and Survival </a:t>
            </a:r>
            <a:br>
              <a:rPr lang="fr-FR" dirty="0"/>
            </a:br>
            <a:r>
              <a:rPr lang="fr-FR" dirty="0"/>
              <a:t>in </a:t>
            </a:r>
            <a:r>
              <a:rPr lang="fr-FR" i="1" dirty="0"/>
              <a:t>IDH</a:t>
            </a:r>
            <a:r>
              <a:rPr lang="fr-FR" dirty="0"/>
              <a:t>-</a:t>
            </a:r>
            <a:r>
              <a:rPr lang="fr-FR" dirty="0" err="1"/>
              <a:t>Mutated</a:t>
            </a:r>
            <a:r>
              <a:rPr lang="fr-FR" dirty="0"/>
              <a:t> AML </a:t>
            </a:r>
            <a:r>
              <a:rPr lang="fr-FR" i="1" dirty="0"/>
              <a:t>(1)</a:t>
            </a:r>
          </a:p>
        </p:txBody>
      </p:sp>
      <p:sp>
        <p:nvSpPr>
          <p:cNvPr id="3" name="Espace réservé du texte 2">
            <a:extLst>
              <a:ext uri="{FF2B5EF4-FFF2-40B4-BE49-F238E27FC236}">
                <a16:creationId xmlns:a16="http://schemas.microsoft.com/office/drawing/2014/main" id="{0B3599C7-D08E-F191-3C25-52D644654DDB}"/>
              </a:ext>
            </a:extLst>
          </p:cNvPr>
          <p:cNvSpPr>
            <a:spLocks noGrp="1"/>
          </p:cNvSpPr>
          <p:nvPr>
            <p:ph type="body" sz="quarter" idx="10"/>
          </p:nvPr>
        </p:nvSpPr>
        <p:spPr>
          <a:xfrm>
            <a:off x="234948" y="1790700"/>
            <a:ext cx="5515469" cy="4749800"/>
          </a:xfrm>
        </p:spPr>
        <p:txBody>
          <a:bodyPr>
            <a:normAutofit/>
          </a:bodyPr>
          <a:lstStyle/>
          <a:p>
            <a:pPr marL="0" indent="0">
              <a:buNone/>
            </a:pPr>
            <a:r>
              <a:rPr lang="en-US" sz="1800" b="1" dirty="0">
                <a:solidFill>
                  <a:srgbClr val="C00000"/>
                </a:solidFill>
              </a:rPr>
              <a:t>INTRODUCTION</a:t>
            </a:r>
          </a:p>
          <a:p>
            <a:r>
              <a:rPr lang="en-US" sz="1800" i="1" dirty="0"/>
              <a:t>﻿﻿IDH1/2 </a:t>
            </a:r>
            <a:r>
              <a:rPr lang="en-US" sz="1800" dirty="0"/>
              <a:t>mutations are recurrent genomic alterations in acute myeloid leukemia (AML).</a:t>
            </a:r>
          </a:p>
          <a:p>
            <a:r>
              <a:rPr lang="en-US" sz="1800" dirty="0"/>
              <a:t>﻿﻿Frontline treatment selection is largely guided by patient fitness, with intensive chemotherapy (IC)</a:t>
            </a:r>
            <a:br>
              <a:rPr lang="en-US" sz="1800" dirty="0"/>
            </a:br>
            <a:r>
              <a:rPr lang="en-US" sz="1800" dirty="0"/>
              <a:t>commonly used in fit, young patients, while lower-intensity therapy (LIT) is often used in older or unfit patients.</a:t>
            </a:r>
          </a:p>
          <a:p>
            <a:r>
              <a:rPr lang="en-US" sz="1800" dirty="0"/>
              <a:t>﻿﻿Comparative survival data between IC and LIT in </a:t>
            </a:r>
            <a:r>
              <a:rPr lang="en-US" sz="1800" i="1" dirty="0"/>
              <a:t>IDH</a:t>
            </a:r>
            <a:r>
              <a:rPr lang="en-US" sz="1800" dirty="0"/>
              <a:t>-mutated AML remain inconclusive, with no definitive evidence favoring one frontline strategy over the other.</a:t>
            </a:r>
          </a:p>
          <a:p>
            <a:pPr marL="0" indent="0">
              <a:buNone/>
            </a:pPr>
            <a:r>
              <a:rPr lang="en-US" sz="1800" b="1" dirty="0">
                <a:solidFill>
                  <a:srgbClr val="C00000"/>
                </a:solidFill>
              </a:rPr>
              <a:t>AIM</a:t>
            </a:r>
          </a:p>
          <a:p>
            <a:r>
              <a:rPr lang="en-US" sz="1800" dirty="0"/>
              <a:t>﻿﻿To compare clinical response and survival outcomes among patients with </a:t>
            </a:r>
            <a:r>
              <a:rPr lang="en-US" sz="1800" i="1" dirty="0"/>
              <a:t>IDH</a:t>
            </a:r>
            <a:r>
              <a:rPr lang="en-US" sz="1800" dirty="0"/>
              <a:t>-mutated AML treated with</a:t>
            </a:r>
            <a:br>
              <a:rPr lang="en-US" sz="1800" dirty="0"/>
            </a:br>
            <a:r>
              <a:rPr lang="en-US" sz="1800" dirty="0"/>
              <a:t>IC versus LIT.</a:t>
            </a:r>
          </a:p>
          <a:p>
            <a:endParaRPr lang="fr-FR" sz="1800" dirty="0"/>
          </a:p>
        </p:txBody>
      </p:sp>
      <p:sp>
        <p:nvSpPr>
          <p:cNvPr id="4" name="Espace réservé du texte 2">
            <a:extLst>
              <a:ext uri="{FF2B5EF4-FFF2-40B4-BE49-F238E27FC236}">
                <a16:creationId xmlns:a16="http://schemas.microsoft.com/office/drawing/2014/main" id="{150EBD17-5A6A-72CA-B21D-D45A9C26F6CA}"/>
              </a:ext>
            </a:extLst>
          </p:cNvPr>
          <p:cNvSpPr txBox="1">
            <a:spLocks/>
          </p:cNvSpPr>
          <p:nvPr/>
        </p:nvSpPr>
        <p:spPr>
          <a:xfrm>
            <a:off x="6096000" y="1790700"/>
            <a:ext cx="5515469" cy="4749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METHOD</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es-ES" sz="1800" b="0" i="0" u="none" strike="noStrike" kern="1200" cap="none" spc="0" normalizeH="0" baseline="0" noProof="0" dirty="0">
                <a:ln>
                  <a:noFill/>
                </a:ln>
                <a:solidFill>
                  <a:prstClr val="black"/>
                </a:solidFill>
                <a:effectLst/>
                <a:uLnTx/>
                <a:uFillTx/>
                <a:latin typeface="Calibri"/>
                <a:ea typeface="+mn-ea"/>
                <a:cs typeface="+mn-cs"/>
              </a:rPr>
              <a:t>Retrospective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review</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of</a:t>
            </a:r>
            <a:r>
              <a:rPr kumimoji="0" lang="es-ES" sz="1800" b="0" i="0" u="none" strike="noStrike" kern="1200" cap="none" spc="0" normalizeH="0" baseline="0" noProof="0" dirty="0">
                <a:ln>
                  <a:noFill/>
                </a:ln>
                <a:solidFill>
                  <a:prstClr val="black"/>
                </a:solidFill>
                <a:effectLst/>
                <a:uLnTx/>
                <a:uFillTx/>
                <a:latin typeface="Calibri"/>
                <a:ea typeface="+mn-ea"/>
                <a:cs typeface="+mn-cs"/>
              </a:rPr>
              <a:t> AML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patients</a:t>
            </a:r>
            <a:r>
              <a:rPr kumimoji="0" lang="es-ES" sz="1800" b="0" i="0" u="none" strike="noStrike" kern="1200" cap="none" spc="0" normalizeH="0" baseline="0" noProof="0" dirty="0">
                <a:ln>
                  <a:noFill/>
                </a:ln>
                <a:solidFill>
                  <a:prstClr val="black"/>
                </a:solidFill>
                <a:effectLst/>
                <a:uLnTx/>
                <a:uFillTx/>
                <a:latin typeface="Calibri"/>
                <a:ea typeface="+mn-ea"/>
                <a:cs typeface="+mn-cs"/>
              </a:rPr>
              <a:t> at Mayo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Clinic</a:t>
            </a:r>
            <a:r>
              <a:rPr kumimoji="0" lang="es-ES" sz="1800" b="0" i="0" u="none" strike="noStrike" kern="1200" cap="none" spc="0" normalizeH="0" baseline="0" noProof="0" dirty="0">
                <a:ln>
                  <a:noFill/>
                </a:ln>
                <a:solidFill>
                  <a:prstClr val="black"/>
                </a:solidFill>
                <a:effectLst/>
                <a:uLnTx/>
                <a:uFillTx/>
                <a:latin typeface="Calibri"/>
                <a:ea typeface="+mn-ea"/>
                <a:cs typeface="+mn-cs"/>
              </a:rPr>
              <a:t>, Rochester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with</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available</a:t>
            </a:r>
            <a:r>
              <a:rPr kumimoji="0" lang="es-ES" sz="1800" b="0" i="0" u="none" strike="noStrike" kern="1200" cap="none" spc="0" normalizeH="0" baseline="0" noProof="0" dirty="0">
                <a:ln>
                  <a:noFill/>
                </a:ln>
                <a:solidFill>
                  <a:prstClr val="black"/>
                </a:solidFill>
                <a:effectLst/>
                <a:uLnTx/>
                <a:uFillTx/>
                <a:latin typeface="Calibri"/>
                <a:ea typeface="+mn-ea"/>
                <a:cs typeface="+mn-cs"/>
              </a:rPr>
              <a:t> NGS data, 2016-2024.</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t>
            </a:r>
            <a:r>
              <a:rPr kumimoji="0" lang="es-ES" sz="1800" b="0" i="0" u="none" strike="noStrike" kern="1200" cap="none" spc="0" normalizeH="0" baseline="0" noProof="0" dirty="0" err="1">
                <a:ln>
                  <a:noFill/>
                </a:ln>
                <a:solidFill>
                  <a:prstClr val="black"/>
                </a:solidFill>
                <a:effectLst/>
                <a:uLnTx/>
                <a:uFillTx/>
                <a:latin typeface="Calibri"/>
                <a:ea typeface="+mn-ea"/>
                <a:cs typeface="+mn-cs"/>
              </a:rPr>
              <a:t>Included</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patients</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with</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1" u="none" strike="noStrike" kern="1200" cap="none" spc="0" normalizeH="0" baseline="0" noProof="0" dirty="0">
                <a:ln>
                  <a:noFill/>
                </a:ln>
                <a:solidFill>
                  <a:prstClr val="black"/>
                </a:solidFill>
                <a:effectLst/>
                <a:uLnTx/>
                <a:uFillTx/>
                <a:latin typeface="Calibri"/>
                <a:ea typeface="+mn-ea"/>
                <a:cs typeface="+mn-cs"/>
              </a:rPr>
              <a:t>IDH1/IDH2</a:t>
            </a:r>
            <a:r>
              <a:rPr kumimoji="0" lang="es-ES" sz="1800" b="0" i="0" u="none" strike="noStrike" kern="1200" cap="none" spc="0" normalizeH="0" baseline="0" noProof="0" dirty="0">
                <a:ln>
                  <a:noFill/>
                </a:ln>
                <a:solidFill>
                  <a:prstClr val="black"/>
                </a:solidFill>
                <a:effectLst/>
                <a:uLnTx/>
                <a:uFillTx/>
                <a:latin typeface="Calibri"/>
                <a:ea typeface="+mn-ea"/>
                <a:cs typeface="+mn-cs"/>
              </a:rPr>
              <a:t>-mutated</a:t>
            </a:r>
            <a:br>
              <a:rPr kumimoji="0" lang="es-ES" sz="1800" b="0" i="0" u="none" strike="noStrike" kern="1200" cap="none" spc="0" normalizeH="0" baseline="0" noProof="0" dirty="0">
                <a:ln>
                  <a:noFill/>
                </a:ln>
                <a:solidFill>
                  <a:prstClr val="black"/>
                </a:solidFill>
                <a:effectLst/>
                <a:uLnTx/>
                <a:uFillTx/>
                <a:latin typeface="Calibri"/>
                <a:ea typeface="+mn-ea"/>
                <a:cs typeface="+mn-cs"/>
              </a:rPr>
            </a:br>
            <a:r>
              <a:rPr kumimoji="0" lang="es-ES" sz="1800" b="0" i="0" u="none" strike="noStrike" kern="1200" cap="none" spc="0" normalizeH="0" baseline="0" noProof="0" dirty="0">
                <a:ln>
                  <a:noFill/>
                </a:ln>
                <a:solidFill>
                  <a:prstClr val="black"/>
                </a:solidFill>
                <a:effectLst/>
                <a:uLnTx/>
                <a:uFillTx/>
                <a:latin typeface="Calibri"/>
                <a:ea typeface="+mn-ea"/>
                <a:cs typeface="+mn-cs"/>
              </a:rPr>
              <a:t>AML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treated</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frontline</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with</a:t>
            </a:r>
            <a:r>
              <a:rPr kumimoji="0" lang="es-ES" sz="1800" b="0" i="0" u="none" strike="noStrike" kern="1200" cap="none" spc="0" normalizeH="0" baseline="0" noProof="0" dirty="0">
                <a:ln>
                  <a:noFill/>
                </a:ln>
                <a:solidFill>
                  <a:prstClr val="black"/>
                </a:solidFill>
                <a:effectLst/>
                <a:uLnTx/>
                <a:uFillTx/>
                <a:latin typeface="Calibri"/>
                <a:ea typeface="+mn-ea"/>
                <a:cs typeface="+mn-cs"/>
              </a:rPr>
              <a:t>:</a:t>
            </a:r>
          </a:p>
          <a:p>
            <a:pPr marL="685800" marR="0" lvl="1"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a:t>
            </a:r>
            <a:r>
              <a:rPr kumimoji="0" lang="es-ES" sz="1800" b="0" i="0" u="none" strike="noStrike" kern="1200" cap="none" spc="0" normalizeH="0" baseline="0" noProof="0" dirty="0">
                <a:ln>
                  <a:noFill/>
                </a:ln>
                <a:solidFill>
                  <a:prstClr val="black"/>
                </a:solidFill>
                <a:effectLst/>
                <a:uLnTx/>
                <a:uFillTx/>
                <a:latin typeface="Calibri"/>
                <a:ea typeface="+mn-ea"/>
                <a:cs typeface="+mn-cs"/>
              </a:rPr>
              <a:t>IC: 7+3 -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based</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chemotherapy</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685800" marR="0" lvl="1"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﻿﻿LIT: HMA ±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venetoclax</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t>
            </a:r>
            <a:r>
              <a:rPr kumimoji="0" lang="es-ES" sz="1800" b="0" i="0" u="none" strike="noStrike" kern="1200" cap="none" spc="0" normalizeH="0" baseline="0" noProof="0" dirty="0" err="1">
                <a:ln>
                  <a:noFill/>
                </a:ln>
                <a:solidFill>
                  <a:prstClr val="black"/>
                </a:solidFill>
                <a:effectLst/>
                <a:uLnTx/>
                <a:uFillTx/>
                <a:latin typeface="Calibri"/>
                <a:ea typeface="+mn-ea"/>
                <a:cs typeface="+mn-cs"/>
              </a:rPr>
              <a:t>Excluded</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patients</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who</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received</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frontline</a:t>
            </a:r>
            <a:br>
              <a:rPr kumimoji="0" lang="es-ES" sz="1800" b="0" i="0" u="none" strike="noStrike" kern="1200" cap="none" spc="0" normalizeH="0" baseline="0" noProof="0" dirty="0">
                <a:ln>
                  <a:noFill/>
                </a:ln>
                <a:solidFill>
                  <a:prstClr val="black"/>
                </a:solidFill>
                <a:effectLst/>
                <a:uLnTx/>
                <a:uFillTx/>
                <a:latin typeface="Calibri"/>
                <a:ea typeface="+mn-ea"/>
                <a:cs typeface="+mn-cs"/>
              </a:rPr>
            </a:br>
            <a:r>
              <a:rPr kumimoji="0" lang="es-ES" sz="1800" b="0" i="0" u="none" strike="noStrike" kern="1200" cap="none" spc="0" normalizeH="0" baseline="0" noProof="0" dirty="0">
                <a:ln>
                  <a:noFill/>
                </a:ln>
                <a:solidFill>
                  <a:prstClr val="black"/>
                </a:solidFill>
                <a:effectLst/>
                <a:uLnTx/>
                <a:uFillTx/>
                <a:latin typeface="Calibri"/>
                <a:ea typeface="+mn-ea"/>
                <a:cs typeface="+mn-cs"/>
              </a:rPr>
              <a:t>IDH-</a:t>
            </a:r>
            <a:r>
              <a:rPr kumimoji="0" lang="es-ES" sz="1800" b="0" i="0" u="none" strike="noStrike" kern="1200" cap="none" spc="0" normalizeH="0" baseline="0" noProof="0" dirty="0" err="1">
                <a:ln>
                  <a:noFill/>
                </a:ln>
                <a:solidFill>
                  <a:prstClr val="black"/>
                </a:solidFill>
                <a:effectLst/>
                <a:uLnTx/>
                <a:uFillTx/>
                <a:latin typeface="Calibri"/>
                <a:ea typeface="+mn-ea"/>
                <a:cs typeface="+mn-cs"/>
              </a:rPr>
              <a:t>targeted</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therapy</a:t>
            </a:r>
            <a:r>
              <a:rPr kumimoji="0" lang="es-ES" sz="1800" b="0" i="0" u="none" strike="noStrike" kern="1200" cap="none" spc="0" normalizeH="0" baseline="0" noProof="0" dirty="0">
                <a:ln>
                  <a:noFill/>
                </a:ln>
                <a:solidFill>
                  <a:prstClr val="black"/>
                </a:solidFill>
                <a:effectLst/>
                <a:uLnTx/>
                <a:uFillTx/>
                <a:latin typeface="Calibri"/>
                <a:ea typeface="+mn-ea"/>
                <a:cs typeface="+mn-cs"/>
              </a:rPr>
              <a:t>.</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t>
            </a:r>
            <a:r>
              <a:rPr kumimoji="0" lang="es-ES" sz="1800" b="1" i="0" u="none" strike="noStrike" kern="1200" cap="none" spc="0" normalizeH="0" baseline="0" noProof="0" dirty="0" err="1">
                <a:ln>
                  <a:noFill/>
                </a:ln>
                <a:solidFill>
                  <a:prstClr val="black"/>
                </a:solidFill>
                <a:effectLst/>
                <a:uLnTx/>
                <a:uFillTx/>
                <a:latin typeface="Calibri"/>
                <a:ea typeface="+mn-ea"/>
                <a:cs typeface="+mn-cs"/>
              </a:rPr>
              <a:t>Primary</a:t>
            </a:r>
            <a:r>
              <a:rPr kumimoji="0" lang="es-ES" sz="1800" b="1" i="0" u="none" strike="noStrike" kern="1200" cap="none" spc="0" normalizeH="0" baseline="0" noProof="0" dirty="0">
                <a:ln>
                  <a:noFill/>
                </a:ln>
                <a:solidFill>
                  <a:prstClr val="black"/>
                </a:solidFill>
                <a:effectLst/>
                <a:uLnTx/>
                <a:uFillTx/>
                <a:latin typeface="Calibri"/>
                <a:ea typeface="+mn-ea"/>
                <a:cs typeface="+mn-cs"/>
              </a:rPr>
              <a:t> </a:t>
            </a:r>
            <a:r>
              <a:rPr kumimoji="0" lang="es-ES" sz="1800" b="1" i="0" u="none" strike="noStrike" kern="1200" cap="none" spc="0" normalizeH="0" baseline="0" noProof="0" dirty="0" err="1">
                <a:ln>
                  <a:noFill/>
                </a:ln>
                <a:solidFill>
                  <a:prstClr val="black"/>
                </a:solidFill>
                <a:effectLst/>
                <a:uLnTx/>
                <a:uFillTx/>
                <a:latin typeface="Calibri"/>
                <a:ea typeface="+mn-ea"/>
                <a:cs typeface="+mn-cs"/>
              </a:rPr>
              <a:t>outcomes</a:t>
            </a:r>
            <a:r>
              <a:rPr kumimoji="0" lang="es-ES" sz="1800" b="1"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a:ln>
                  <a:noFill/>
                </a:ln>
                <a:solidFill>
                  <a:prstClr val="black"/>
                </a:solidFill>
                <a:effectLst/>
                <a:uLnTx/>
                <a:uFillTx/>
                <a:latin typeface="Calibri"/>
                <a:ea typeface="+mn-ea"/>
                <a:cs typeface="+mn-cs"/>
              </a:rPr>
              <a:t>Complete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Remission</a:t>
            </a:r>
            <a:br>
              <a:rPr kumimoji="0" lang="es-ES" sz="1800" b="0" i="0" u="none" strike="noStrike" kern="1200" cap="none" spc="0" normalizeH="0" baseline="0" noProof="0" dirty="0">
                <a:ln>
                  <a:noFill/>
                </a:ln>
                <a:solidFill>
                  <a:prstClr val="black"/>
                </a:solidFill>
                <a:effectLst/>
                <a:uLnTx/>
                <a:uFillTx/>
                <a:latin typeface="Calibri"/>
                <a:ea typeface="+mn-ea"/>
                <a:cs typeface="+mn-cs"/>
              </a:rPr>
            </a:br>
            <a:r>
              <a:rPr kumimoji="0" lang="es-ES" sz="1800" b="0" i="0" u="none" strike="noStrike" kern="1200" cap="none" spc="0" normalizeH="0" baseline="0" noProof="0" dirty="0">
                <a:ln>
                  <a:noFill/>
                </a:ln>
                <a:solidFill>
                  <a:prstClr val="black"/>
                </a:solidFill>
                <a:effectLst/>
                <a:uLnTx/>
                <a:uFillTx/>
                <a:latin typeface="Calibri"/>
                <a:ea typeface="+mn-ea"/>
                <a:cs typeface="+mn-cs"/>
              </a:rPr>
              <a:t>(CR), Composite CR (CCR),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Progression</a:t>
            </a:r>
            <a:r>
              <a:rPr kumimoji="0" lang="es-ES" sz="1800" b="0" i="0" u="none" strike="noStrike" kern="1200" cap="none" spc="0" normalizeH="0" baseline="0" noProof="0" dirty="0">
                <a:ln>
                  <a:noFill/>
                </a:ln>
                <a:solidFill>
                  <a:prstClr val="black"/>
                </a:solidFill>
                <a:effectLst/>
                <a:uLnTx/>
                <a:uFillTx/>
                <a:latin typeface="Calibri"/>
                <a:ea typeface="+mn-ea"/>
                <a:cs typeface="+mn-cs"/>
              </a:rPr>
              <a:t>-free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Survival</a:t>
            </a:r>
            <a:r>
              <a:rPr kumimoji="0" lang="es-ES" sz="1800" b="0" i="0" u="none" strike="noStrike" kern="1200" cap="none" spc="0" normalizeH="0" baseline="0" noProof="0" dirty="0">
                <a:ln>
                  <a:noFill/>
                </a:ln>
                <a:solidFill>
                  <a:prstClr val="black"/>
                </a:solidFill>
                <a:effectLst/>
                <a:uLnTx/>
                <a:uFillTx/>
                <a:latin typeface="Calibri"/>
                <a:ea typeface="+mn-ea"/>
                <a:cs typeface="+mn-cs"/>
              </a:rPr>
              <a:t> (PFS), and Overall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Survival</a:t>
            </a:r>
            <a:r>
              <a:rPr kumimoji="0" lang="es-ES" sz="1800" b="0" i="0" u="none" strike="noStrike" kern="1200" cap="none" spc="0" normalizeH="0" baseline="0" noProof="0" dirty="0">
                <a:ln>
                  <a:noFill/>
                </a:ln>
                <a:solidFill>
                  <a:prstClr val="black"/>
                </a:solidFill>
                <a:effectLst/>
                <a:uLnTx/>
                <a:uFillTx/>
                <a:latin typeface="Calibri"/>
                <a:ea typeface="+mn-ea"/>
                <a:cs typeface="+mn-cs"/>
              </a:rPr>
              <a:t> (OS).</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t>
            </a:r>
            <a:r>
              <a:rPr kumimoji="0" lang="es-ES" sz="1800" b="1" i="0" u="none" strike="noStrike" kern="1200" cap="none" spc="0" normalizeH="0" baseline="0" noProof="0" dirty="0" err="1">
                <a:ln>
                  <a:noFill/>
                </a:ln>
                <a:solidFill>
                  <a:prstClr val="black"/>
                </a:solidFill>
                <a:effectLst/>
                <a:uLnTx/>
                <a:uFillTx/>
                <a:latin typeface="Calibri"/>
                <a:ea typeface="+mn-ea"/>
                <a:cs typeface="+mn-cs"/>
              </a:rPr>
              <a:t>Secondary</a:t>
            </a:r>
            <a:r>
              <a:rPr kumimoji="0" lang="es-ES" sz="1800" b="1" i="0" u="none" strike="noStrike" kern="1200" cap="none" spc="0" normalizeH="0" baseline="0" noProof="0" dirty="0">
                <a:ln>
                  <a:noFill/>
                </a:ln>
                <a:solidFill>
                  <a:prstClr val="black"/>
                </a:solidFill>
                <a:effectLst/>
                <a:uLnTx/>
                <a:uFillTx/>
                <a:latin typeface="Calibri"/>
                <a:ea typeface="+mn-ea"/>
                <a:cs typeface="+mn-cs"/>
              </a:rPr>
              <a:t> </a:t>
            </a:r>
            <a:r>
              <a:rPr kumimoji="0" lang="es-ES" sz="1800" b="1" i="0" u="none" strike="noStrike" kern="1200" cap="none" spc="0" normalizeH="0" baseline="0" noProof="0" dirty="0" err="1">
                <a:ln>
                  <a:noFill/>
                </a:ln>
                <a:solidFill>
                  <a:prstClr val="black"/>
                </a:solidFill>
                <a:effectLst/>
                <a:uLnTx/>
                <a:uFillTx/>
                <a:latin typeface="Calibri"/>
                <a:ea typeface="+mn-ea"/>
                <a:cs typeface="+mn-cs"/>
              </a:rPr>
              <a:t>outcomes</a:t>
            </a:r>
            <a:r>
              <a:rPr kumimoji="0" lang="es-ES" sz="1800" b="1"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a:ln>
                  <a:noFill/>
                </a:ln>
                <a:solidFill>
                  <a:prstClr val="black"/>
                </a:solidFill>
                <a:effectLst/>
                <a:uLnTx/>
                <a:uFillTx/>
                <a:latin typeface="Calibri"/>
                <a:ea typeface="+mn-ea"/>
                <a:cs typeface="+mn-cs"/>
              </a:rPr>
              <a:t>Overall Response</a:t>
            </a:r>
            <a:br>
              <a:rPr kumimoji="0" lang="es-ES" sz="1800" b="0" i="0" u="none" strike="noStrike" kern="1200" cap="none" spc="0" normalizeH="0" baseline="0" noProof="0" dirty="0">
                <a:ln>
                  <a:noFill/>
                </a:ln>
                <a:solidFill>
                  <a:prstClr val="black"/>
                </a:solidFill>
                <a:effectLst/>
                <a:uLnTx/>
                <a:uFillTx/>
                <a:latin typeface="Calibri"/>
                <a:ea typeface="+mn-ea"/>
                <a:cs typeface="+mn-cs"/>
              </a:rPr>
            </a:br>
            <a:r>
              <a:rPr kumimoji="0" lang="es-ES" sz="1800" b="0" i="0" u="none" strike="noStrike" kern="1200" cap="none" spc="0" normalizeH="0" baseline="0" noProof="0" dirty="0">
                <a:ln>
                  <a:noFill/>
                </a:ln>
                <a:solidFill>
                  <a:prstClr val="black"/>
                </a:solidFill>
                <a:effectLst/>
                <a:uLnTx/>
                <a:uFillTx/>
                <a:latin typeface="Calibri"/>
                <a:ea typeface="+mn-ea"/>
                <a:cs typeface="+mn-cs"/>
              </a:rPr>
              <a:t>Rate (ORR),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death</a:t>
            </a:r>
            <a:r>
              <a:rPr kumimoji="0" lang="es-ES" sz="1800" b="0" i="0" u="none" strike="noStrike" kern="1200" cap="none" spc="0" normalizeH="0" baseline="0" noProof="0" dirty="0">
                <a:ln>
                  <a:noFill/>
                </a:ln>
                <a:solidFill>
                  <a:prstClr val="black"/>
                </a:solidFill>
                <a:effectLst/>
                <a:uLnTx/>
                <a:uFillTx/>
                <a:latin typeface="Calibri"/>
                <a:ea typeface="+mn-ea"/>
                <a:cs typeface="+mn-cs"/>
              </a:rPr>
              <a:t>/</a:t>
            </a:r>
            <a:r>
              <a:rPr kumimoji="0" lang="es-ES" sz="1800" b="0" i="0" u="none" strike="noStrike" kern="1200" cap="none" spc="0" normalizeH="0" baseline="0" noProof="0" dirty="0" err="1">
                <a:ln>
                  <a:noFill/>
                </a:ln>
                <a:solidFill>
                  <a:prstClr val="black"/>
                </a:solidFill>
                <a:effectLst/>
                <a:uLnTx/>
                <a:uFillTx/>
                <a:latin typeface="Calibri"/>
                <a:ea typeface="+mn-ea"/>
                <a:cs typeface="+mn-cs"/>
              </a:rPr>
              <a:t>hematopoietic</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stem</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cell</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transplantation</a:t>
            </a:r>
            <a:r>
              <a:rPr kumimoji="0" lang="es-ES" sz="1800" b="0" i="0" u="none" strike="noStrike" kern="1200" cap="none" spc="0" normalizeH="0" baseline="0" noProof="0" dirty="0">
                <a:ln>
                  <a:noFill/>
                </a:ln>
                <a:solidFill>
                  <a:prstClr val="black"/>
                </a:solidFill>
                <a:effectLst/>
                <a:uLnTx/>
                <a:uFillTx/>
                <a:latin typeface="Calibri"/>
                <a:ea typeface="+mn-ea"/>
                <a:cs typeface="+mn-cs"/>
              </a:rPr>
              <a:t> (HSCT)-free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survival</a:t>
            </a:r>
            <a:r>
              <a:rPr kumimoji="0" lang="es-ES" sz="1800" b="0" i="0" u="none" strike="noStrike" kern="1200" cap="none" spc="0" normalizeH="0" baseline="0" noProof="0" dirty="0">
                <a:ln>
                  <a:noFill/>
                </a:ln>
                <a:solidFill>
                  <a:prstClr val="black"/>
                </a:solidFill>
                <a:effectLst/>
                <a:uLnTx/>
                <a:uFillTx/>
                <a:latin typeface="Calibri"/>
                <a:ea typeface="+mn-ea"/>
                <a:cs typeface="+mn-cs"/>
              </a:rPr>
              <a:t>, and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subgroup</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survival</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analyses</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by</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age</a:t>
            </a:r>
            <a:r>
              <a:rPr kumimoji="0" lang="es-ES" sz="1800" b="0" i="0" u="none" strike="noStrike" kern="1200" cap="none" spc="0" normalizeH="0" baseline="0" noProof="0" dirty="0">
                <a:ln>
                  <a:noFill/>
                </a:ln>
                <a:solidFill>
                  <a:prstClr val="black"/>
                </a:solidFill>
                <a:effectLst/>
                <a:uLnTx/>
                <a:uFillTx/>
                <a:latin typeface="Calibri"/>
                <a:ea typeface="+mn-ea"/>
                <a:cs typeface="+mn-cs"/>
              </a:rPr>
              <a:t>, HSCT status,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cytogenetic</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risk</a:t>
            </a:r>
            <a:r>
              <a:rPr kumimoji="0" lang="es-ES" sz="1800" b="0" i="0" u="none" strike="noStrike" kern="1200" cap="none" spc="0" normalizeH="0" baseline="0" noProof="0" dirty="0">
                <a:ln>
                  <a:noFill/>
                </a:ln>
                <a:solidFill>
                  <a:prstClr val="black"/>
                </a:solidFill>
                <a:effectLst/>
                <a:uLnTx/>
                <a:uFillTx/>
                <a:latin typeface="Calibri"/>
                <a:ea typeface="+mn-ea"/>
                <a:cs typeface="+mn-cs"/>
              </a:rPr>
              <a:t>, and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baseline</a:t>
            </a:r>
            <a:r>
              <a:rPr kumimoji="0" lang="es-ES" sz="1800" b="0" i="0" u="none" strike="noStrike" kern="1200" cap="none" spc="0" normalizeH="0" baseline="0" noProof="0" dirty="0">
                <a:ln>
                  <a:noFill/>
                </a:ln>
                <a:solidFill>
                  <a:prstClr val="black"/>
                </a:solidFill>
                <a:effectLst/>
                <a:uLnTx/>
                <a:uFillTx/>
                <a:latin typeface="Calibri"/>
                <a:ea typeface="+mn-ea"/>
                <a:cs typeface="+mn-cs"/>
              </a:rPr>
              <a:t> IDH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variant</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allele</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frequency</a:t>
            </a:r>
            <a:r>
              <a:rPr kumimoji="0" lang="es-ES" sz="1800" b="0" i="0" u="none" strike="noStrike" kern="1200" cap="none" spc="0" normalizeH="0" baseline="0" noProof="0" dirty="0">
                <a:ln>
                  <a:noFill/>
                </a:ln>
                <a:solidFill>
                  <a:prstClr val="black"/>
                </a:solidFill>
                <a:effectLst/>
                <a:uLnTx/>
                <a:uFillTx/>
                <a:latin typeface="Calibri"/>
                <a:ea typeface="+mn-ea"/>
                <a:cs typeface="+mn-cs"/>
              </a:rPr>
              <a:t> (VAF).</a:t>
            </a:r>
          </a:p>
        </p:txBody>
      </p:sp>
      <p:sp>
        <p:nvSpPr>
          <p:cNvPr id="6" name="Text Box 3">
            <a:extLst>
              <a:ext uri="{FF2B5EF4-FFF2-40B4-BE49-F238E27FC236}">
                <a16:creationId xmlns:a16="http://schemas.microsoft.com/office/drawing/2014/main" id="{30CE5A15-AD29-3C24-1DE4-6E6B38AE09B3}"/>
              </a:ext>
            </a:extLst>
          </p:cNvPr>
          <p:cNvSpPr txBox="1">
            <a:spLocks noChangeArrowheads="1"/>
          </p:cNvSpPr>
          <p:nvPr/>
        </p:nvSpPr>
        <p:spPr bwMode="auto">
          <a:xfrm>
            <a:off x="9659575" y="6538230"/>
            <a:ext cx="253242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Kewan T, abstract PS1645</a:t>
            </a:r>
          </a:p>
        </p:txBody>
      </p:sp>
    </p:spTree>
    <p:extLst>
      <p:ext uri="{BB962C8B-B14F-4D97-AF65-F5344CB8AC3E}">
        <p14:creationId xmlns:p14="http://schemas.microsoft.com/office/powerpoint/2010/main" val="1449113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CB9DB-FAD2-896B-F846-E39FD5B43172}"/>
              </a:ext>
            </a:extLst>
          </p:cNvPr>
          <p:cNvSpPr>
            <a:spLocks noGrp="1"/>
          </p:cNvSpPr>
          <p:nvPr>
            <p:ph type="title"/>
          </p:nvPr>
        </p:nvSpPr>
        <p:spPr/>
        <p:txBody>
          <a:bodyPr/>
          <a:lstStyle/>
          <a:p>
            <a:r>
              <a:rPr lang="fr-FR" dirty="0" err="1"/>
              <a:t>Frontline</a:t>
            </a:r>
            <a:r>
              <a:rPr lang="fr-FR" dirty="0"/>
              <a:t> </a:t>
            </a:r>
            <a:r>
              <a:rPr lang="fr-FR" dirty="0" err="1"/>
              <a:t>Treatment</a:t>
            </a:r>
            <a:r>
              <a:rPr lang="fr-FR" dirty="0"/>
              <a:t> </a:t>
            </a:r>
            <a:r>
              <a:rPr lang="fr-FR" dirty="0" err="1"/>
              <a:t>Intensity</a:t>
            </a:r>
            <a:r>
              <a:rPr lang="fr-FR" dirty="0"/>
              <a:t> and Survival </a:t>
            </a:r>
            <a:br>
              <a:rPr lang="fr-FR" dirty="0"/>
            </a:br>
            <a:r>
              <a:rPr lang="fr-FR" dirty="0"/>
              <a:t>in </a:t>
            </a:r>
            <a:r>
              <a:rPr lang="fr-FR" i="1" dirty="0"/>
              <a:t>IDH</a:t>
            </a:r>
            <a:r>
              <a:rPr lang="fr-FR" dirty="0"/>
              <a:t>-</a:t>
            </a:r>
            <a:r>
              <a:rPr lang="fr-FR" dirty="0" err="1"/>
              <a:t>Mutated</a:t>
            </a:r>
            <a:r>
              <a:rPr lang="fr-FR" dirty="0"/>
              <a:t> AML </a:t>
            </a:r>
            <a:r>
              <a:rPr lang="fr-FR" i="1" dirty="0"/>
              <a:t>(2)</a:t>
            </a:r>
          </a:p>
        </p:txBody>
      </p:sp>
      <p:sp>
        <p:nvSpPr>
          <p:cNvPr id="3" name="Espace réservé du texte 2">
            <a:extLst>
              <a:ext uri="{FF2B5EF4-FFF2-40B4-BE49-F238E27FC236}">
                <a16:creationId xmlns:a16="http://schemas.microsoft.com/office/drawing/2014/main" id="{D75A698A-FF4D-295A-1CD3-62F45632FA4C}"/>
              </a:ext>
            </a:extLst>
          </p:cNvPr>
          <p:cNvSpPr>
            <a:spLocks noGrp="1"/>
          </p:cNvSpPr>
          <p:nvPr>
            <p:ph type="body" sz="quarter" idx="10"/>
          </p:nvPr>
        </p:nvSpPr>
        <p:spPr>
          <a:xfrm>
            <a:off x="598311" y="4888851"/>
            <a:ext cx="11240560" cy="1787878"/>
          </a:xfrm>
        </p:spPr>
        <p:txBody>
          <a:bodyPr>
            <a:normAutofit lnSpcReduction="10000"/>
          </a:bodyPr>
          <a:lstStyle/>
          <a:p>
            <a:r>
              <a:rPr lang="en-US" sz="1600" dirty="0"/>
              <a:t>94/625 molecularly annotated AML patients had IDH-mutated AML; 48 received IC and 46 received LIT as frontline therapy</a:t>
            </a:r>
          </a:p>
          <a:p>
            <a:r>
              <a:rPr lang="en-US" sz="1600" dirty="0"/>
              <a:t>﻿﻿The IC group was younger than the LIT group: median age 62 vs 75 years; p &lt; 0.001</a:t>
            </a:r>
          </a:p>
          <a:p>
            <a:r>
              <a:rPr lang="en-US" sz="1600" dirty="0"/>
              <a:t>﻿﻿IC-treated patients more frequently had normal karyotype: 65% vs 35%; p = 0.006</a:t>
            </a:r>
          </a:p>
          <a:p>
            <a:r>
              <a:rPr lang="en-US" sz="1600" dirty="0"/>
              <a:t>﻿﻿Allogeneic HSCT was more common after IC: 67% vs 17%; p &lt; 0.001</a:t>
            </a:r>
          </a:p>
          <a:p>
            <a:r>
              <a:rPr lang="en-US" sz="1600" dirty="0"/>
              <a:t>﻿﻿IC achieved higher CR rates: 67% vs 37%; p = 0.003, but OS and PFS were not significantly different between IC and LIT</a:t>
            </a:r>
          </a:p>
          <a:p>
            <a:r>
              <a:rPr lang="en-US" sz="1600" dirty="0"/>
              <a:t>﻿﻿In multivariable analysis, IC was not independently associated with OS, whereas HSCT remained associated with improved OS: HR 0.44; p = 0.04</a:t>
            </a:r>
          </a:p>
        </p:txBody>
      </p:sp>
      <p:sp>
        <p:nvSpPr>
          <p:cNvPr id="118" name="Rectangle 58">
            <a:extLst>
              <a:ext uri="{FF2B5EF4-FFF2-40B4-BE49-F238E27FC236}">
                <a16:creationId xmlns:a16="http://schemas.microsoft.com/office/drawing/2014/main" id="{FC4A165A-4275-0635-3692-71031F64AD78}"/>
              </a:ext>
            </a:extLst>
          </p:cNvPr>
          <p:cNvSpPr>
            <a:spLocks noChangeArrowheads="1"/>
          </p:cNvSpPr>
          <p:nvPr/>
        </p:nvSpPr>
        <p:spPr bwMode="auto">
          <a:xfrm>
            <a:off x="3564318"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Rectangle 60">
            <a:extLst>
              <a:ext uri="{FF2B5EF4-FFF2-40B4-BE49-F238E27FC236}">
                <a16:creationId xmlns:a16="http://schemas.microsoft.com/office/drawing/2014/main" id="{6308FB0F-1472-9329-DECE-007815AEEC3B}"/>
              </a:ext>
            </a:extLst>
          </p:cNvPr>
          <p:cNvSpPr>
            <a:spLocks noChangeArrowheads="1"/>
          </p:cNvSpPr>
          <p:nvPr/>
        </p:nvSpPr>
        <p:spPr bwMode="auto">
          <a:xfrm>
            <a:off x="3564318" y="412750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Rectangle 61">
            <a:extLst>
              <a:ext uri="{FF2B5EF4-FFF2-40B4-BE49-F238E27FC236}">
                <a16:creationId xmlns:a16="http://schemas.microsoft.com/office/drawing/2014/main" id="{DCB1BE57-F617-52ED-3B2E-19D2C6C450F6}"/>
              </a:ext>
            </a:extLst>
          </p:cNvPr>
          <p:cNvSpPr>
            <a:spLocks noChangeArrowheads="1"/>
          </p:cNvSpPr>
          <p:nvPr/>
        </p:nvSpPr>
        <p:spPr bwMode="auto">
          <a:xfrm>
            <a:off x="3224593"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Rectangle 63">
            <a:extLst>
              <a:ext uri="{FF2B5EF4-FFF2-40B4-BE49-F238E27FC236}">
                <a16:creationId xmlns:a16="http://schemas.microsoft.com/office/drawing/2014/main" id="{294566BB-D321-AA24-1077-095DF8B51760}"/>
              </a:ext>
            </a:extLst>
          </p:cNvPr>
          <p:cNvSpPr>
            <a:spLocks noChangeArrowheads="1"/>
          </p:cNvSpPr>
          <p:nvPr/>
        </p:nvSpPr>
        <p:spPr bwMode="auto">
          <a:xfrm>
            <a:off x="3224593" y="412750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3</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Rectangle 64">
            <a:extLst>
              <a:ext uri="{FF2B5EF4-FFF2-40B4-BE49-F238E27FC236}">
                <a16:creationId xmlns:a16="http://schemas.microsoft.com/office/drawing/2014/main" id="{EDC1C8BA-F4D3-8683-7E42-0DC2E7081131}"/>
              </a:ext>
            </a:extLst>
          </p:cNvPr>
          <p:cNvSpPr>
            <a:spLocks noChangeArrowheads="1"/>
          </p:cNvSpPr>
          <p:nvPr/>
        </p:nvSpPr>
        <p:spPr bwMode="auto">
          <a:xfrm>
            <a:off x="2883281"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1</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Rectangle 66">
            <a:extLst>
              <a:ext uri="{FF2B5EF4-FFF2-40B4-BE49-F238E27FC236}">
                <a16:creationId xmlns:a16="http://schemas.microsoft.com/office/drawing/2014/main" id="{1DD34419-F4C8-F60D-4CF4-D7B262475CF1}"/>
              </a:ext>
            </a:extLst>
          </p:cNvPr>
          <p:cNvSpPr>
            <a:spLocks noChangeArrowheads="1"/>
          </p:cNvSpPr>
          <p:nvPr/>
        </p:nvSpPr>
        <p:spPr bwMode="auto">
          <a:xfrm>
            <a:off x="2883281" y="412750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7</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Rectangle 67">
            <a:extLst>
              <a:ext uri="{FF2B5EF4-FFF2-40B4-BE49-F238E27FC236}">
                <a16:creationId xmlns:a16="http://schemas.microsoft.com/office/drawing/2014/main" id="{35A51676-228B-CABB-1073-34C4121E6D13}"/>
              </a:ext>
            </a:extLst>
          </p:cNvPr>
          <p:cNvSpPr>
            <a:spLocks noChangeArrowheads="1"/>
          </p:cNvSpPr>
          <p:nvPr/>
        </p:nvSpPr>
        <p:spPr bwMode="auto">
          <a:xfrm>
            <a:off x="2541968"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Rectangle 69">
            <a:extLst>
              <a:ext uri="{FF2B5EF4-FFF2-40B4-BE49-F238E27FC236}">
                <a16:creationId xmlns:a16="http://schemas.microsoft.com/office/drawing/2014/main" id="{D6D5E1DD-1E32-2F1F-86BD-977616B8E9A8}"/>
              </a:ext>
            </a:extLst>
          </p:cNvPr>
          <p:cNvSpPr>
            <a:spLocks noChangeArrowheads="1"/>
          </p:cNvSpPr>
          <p:nvPr/>
        </p:nvSpPr>
        <p:spPr bwMode="auto">
          <a:xfrm>
            <a:off x="2516320"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12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Rectangle 70">
            <a:extLst>
              <a:ext uri="{FF2B5EF4-FFF2-40B4-BE49-F238E27FC236}">
                <a16:creationId xmlns:a16="http://schemas.microsoft.com/office/drawing/2014/main" id="{EB7111AB-8729-6FAC-6390-860CE6B8EF97}"/>
              </a:ext>
            </a:extLst>
          </p:cNvPr>
          <p:cNvSpPr>
            <a:spLocks noChangeArrowheads="1"/>
          </p:cNvSpPr>
          <p:nvPr/>
        </p:nvSpPr>
        <p:spPr bwMode="auto">
          <a:xfrm>
            <a:off x="2202243"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7</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 name="Rectangle 72">
            <a:extLst>
              <a:ext uri="{FF2B5EF4-FFF2-40B4-BE49-F238E27FC236}">
                <a16:creationId xmlns:a16="http://schemas.microsoft.com/office/drawing/2014/main" id="{49947105-9BBB-8C15-8CF0-ED155575880F}"/>
              </a:ext>
            </a:extLst>
          </p:cNvPr>
          <p:cNvSpPr>
            <a:spLocks noChangeArrowheads="1"/>
          </p:cNvSpPr>
          <p:nvPr/>
        </p:nvSpPr>
        <p:spPr bwMode="auto">
          <a:xfrm>
            <a:off x="2176595"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15</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 name="Rectangle 73">
            <a:extLst>
              <a:ext uri="{FF2B5EF4-FFF2-40B4-BE49-F238E27FC236}">
                <a16:creationId xmlns:a16="http://schemas.microsoft.com/office/drawing/2014/main" id="{90DEB56A-F11D-00BD-9B80-6C57F80632CD}"/>
              </a:ext>
            </a:extLst>
          </p:cNvPr>
          <p:cNvSpPr>
            <a:spLocks noChangeArrowheads="1"/>
          </p:cNvSpPr>
          <p:nvPr/>
        </p:nvSpPr>
        <p:spPr bwMode="auto">
          <a:xfrm>
            <a:off x="1835283" y="424815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10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5" name="Rectangle 75">
            <a:extLst>
              <a:ext uri="{FF2B5EF4-FFF2-40B4-BE49-F238E27FC236}">
                <a16:creationId xmlns:a16="http://schemas.microsoft.com/office/drawing/2014/main" id="{F1617713-DBF3-9BF4-38E6-3E5F851FD95F}"/>
              </a:ext>
            </a:extLst>
          </p:cNvPr>
          <p:cNvSpPr>
            <a:spLocks noChangeArrowheads="1"/>
          </p:cNvSpPr>
          <p:nvPr/>
        </p:nvSpPr>
        <p:spPr bwMode="auto">
          <a:xfrm>
            <a:off x="1835283"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21</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Rectangle 76">
            <a:extLst>
              <a:ext uri="{FF2B5EF4-FFF2-40B4-BE49-F238E27FC236}">
                <a16:creationId xmlns:a16="http://schemas.microsoft.com/office/drawing/2014/main" id="{4071B0C2-0D19-53F8-35F2-5A4FBA9CB0AE}"/>
              </a:ext>
            </a:extLst>
          </p:cNvPr>
          <p:cNvSpPr>
            <a:spLocks noChangeArrowheads="1"/>
          </p:cNvSpPr>
          <p:nvPr/>
        </p:nvSpPr>
        <p:spPr bwMode="auto">
          <a:xfrm>
            <a:off x="1493970" y="424815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14</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Rectangle 78">
            <a:extLst>
              <a:ext uri="{FF2B5EF4-FFF2-40B4-BE49-F238E27FC236}">
                <a16:creationId xmlns:a16="http://schemas.microsoft.com/office/drawing/2014/main" id="{0102F4C7-40CF-9DBD-4402-5BB1AF63C133}"/>
              </a:ext>
            </a:extLst>
          </p:cNvPr>
          <p:cNvSpPr>
            <a:spLocks noChangeArrowheads="1"/>
          </p:cNvSpPr>
          <p:nvPr/>
        </p:nvSpPr>
        <p:spPr bwMode="auto">
          <a:xfrm>
            <a:off x="1493970"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25</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Rectangle 79">
            <a:extLst>
              <a:ext uri="{FF2B5EF4-FFF2-40B4-BE49-F238E27FC236}">
                <a16:creationId xmlns:a16="http://schemas.microsoft.com/office/drawing/2014/main" id="{EE8424D2-960C-4B78-497A-E9E9F8D19401}"/>
              </a:ext>
            </a:extLst>
          </p:cNvPr>
          <p:cNvSpPr>
            <a:spLocks noChangeArrowheads="1"/>
          </p:cNvSpPr>
          <p:nvPr/>
        </p:nvSpPr>
        <p:spPr bwMode="auto">
          <a:xfrm>
            <a:off x="1154245" y="424815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32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Rectangle 81">
            <a:extLst>
              <a:ext uri="{FF2B5EF4-FFF2-40B4-BE49-F238E27FC236}">
                <a16:creationId xmlns:a16="http://schemas.microsoft.com/office/drawing/2014/main" id="{26FE4219-CEFB-E3D3-BDC7-16E7FA1FFC99}"/>
              </a:ext>
            </a:extLst>
          </p:cNvPr>
          <p:cNvSpPr>
            <a:spLocks noChangeArrowheads="1"/>
          </p:cNvSpPr>
          <p:nvPr/>
        </p:nvSpPr>
        <p:spPr bwMode="auto">
          <a:xfrm>
            <a:off x="1154245"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40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Rectangle 82">
            <a:extLst>
              <a:ext uri="{FF2B5EF4-FFF2-40B4-BE49-F238E27FC236}">
                <a16:creationId xmlns:a16="http://schemas.microsoft.com/office/drawing/2014/main" id="{D235F884-B94B-6F1C-3EE1-505FFB9ECBDB}"/>
              </a:ext>
            </a:extLst>
          </p:cNvPr>
          <p:cNvSpPr>
            <a:spLocks noChangeArrowheads="1"/>
          </p:cNvSpPr>
          <p:nvPr/>
        </p:nvSpPr>
        <p:spPr bwMode="auto">
          <a:xfrm>
            <a:off x="812933" y="424815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46</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Rectangle 84">
            <a:extLst>
              <a:ext uri="{FF2B5EF4-FFF2-40B4-BE49-F238E27FC236}">
                <a16:creationId xmlns:a16="http://schemas.microsoft.com/office/drawing/2014/main" id="{EA1F6C05-296F-6486-4FE7-53808609D53F}"/>
              </a:ext>
            </a:extLst>
          </p:cNvPr>
          <p:cNvSpPr>
            <a:spLocks noChangeArrowheads="1"/>
          </p:cNvSpPr>
          <p:nvPr/>
        </p:nvSpPr>
        <p:spPr bwMode="auto">
          <a:xfrm>
            <a:off x="812933"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48</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Rectangle 86">
            <a:extLst>
              <a:ext uri="{FF2B5EF4-FFF2-40B4-BE49-F238E27FC236}">
                <a16:creationId xmlns:a16="http://schemas.microsoft.com/office/drawing/2014/main" id="{B007F1B3-8140-8828-BB70-D06CE8440BA2}"/>
              </a:ext>
            </a:extLst>
          </p:cNvPr>
          <p:cNvSpPr>
            <a:spLocks noChangeArrowheads="1"/>
          </p:cNvSpPr>
          <p:nvPr/>
        </p:nvSpPr>
        <p:spPr bwMode="auto">
          <a:xfrm>
            <a:off x="603497" y="4248154"/>
            <a:ext cx="12182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1" i="0" u="none" strike="noStrike" kern="1200" cap="none" spc="0" normalizeH="0" baseline="0" noProof="0">
                <a:ln>
                  <a:noFill/>
                </a:ln>
                <a:solidFill>
                  <a:srgbClr val="1565A9"/>
                </a:solidFill>
                <a:effectLst/>
                <a:uLnTx/>
                <a:uFillTx/>
                <a:latin typeface="Calibri" panose="020F0502020204030204" pitchFamily="34" charset="0"/>
                <a:ea typeface="+mn-ea"/>
                <a:cs typeface="+mn-cs"/>
              </a:rPr>
              <a:t>LIT</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Rectangle 87">
            <a:extLst>
              <a:ext uri="{FF2B5EF4-FFF2-40B4-BE49-F238E27FC236}">
                <a16:creationId xmlns:a16="http://schemas.microsoft.com/office/drawing/2014/main" id="{044F9657-F471-9E74-C39F-2D2AE0DE5CE6}"/>
              </a:ext>
            </a:extLst>
          </p:cNvPr>
          <p:cNvSpPr>
            <a:spLocks noChangeArrowheads="1"/>
          </p:cNvSpPr>
          <p:nvPr/>
        </p:nvSpPr>
        <p:spPr bwMode="auto">
          <a:xfrm>
            <a:off x="641984" y="4127504"/>
            <a:ext cx="817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1" i="0" u="none" strike="noStrike" kern="1200" cap="none" spc="0" normalizeH="0" baseline="0" noProof="0">
                <a:ln>
                  <a:noFill/>
                </a:ln>
                <a:solidFill>
                  <a:srgbClr val="FC7C29"/>
                </a:solidFill>
                <a:effectLst/>
                <a:uLnTx/>
                <a:uFillTx/>
                <a:latin typeface="Calibri" panose="020F0502020204030204" pitchFamily="34" charset="0"/>
                <a:ea typeface="+mn-ea"/>
                <a:cs typeface="+mn-cs"/>
              </a:rPr>
              <a:t>IC</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Rectangle 88">
            <a:extLst>
              <a:ext uri="{FF2B5EF4-FFF2-40B4-BE49-F238E27FC236}">
                <a16:creationId xmlns:a16="http://schemas.microsoft.com/office/drawing/2014/main" id="{16216E5E-394B-096D-D80D-E1C5BE5F6798}"/>
              </a:ext>
            </a:extLst>
          </p:cNvPr>
          <p:cNvSpPr>
            <a:spLocks noChangeArrowheads="1"/>
          </p:cNvSpPr>
          <p:nvPr/>
        </p:nvSpPr>
        <p:spPr bwMode="auto">
          <a:xfrm>
            <a:off x="861890" y="3446466"/>
            <a:ext cx="4841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 = 0.094</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94">
            <a:extLst>
              <a:ext uri="{FF2B5EF4-FFF2-40B4-BE49-F238E27FC236}">
                <a16:creationId xmlns:a16="http://schemas.microsoft.com/office/drawing/2014/main" id="{A0639173-C725-53EF-E907-0835FF688454}"/>
              </a:ext>
            </a:extLst>
          </p:cNvPr>
          <p:cNvSpPr>
            <a:spLocks/>
          </p:cNvSpPr>
          <p:nvPr/>
        </p:nvSpPr>
        <p:spPr bwMode="auto">
          <a:xfrm>
            <a:off x="850738" y="2581279"/>
            <a:ext cx="2838450" cy="519113"/>
          </a:xfrm>
          <a:custGeom>
            <a:avLst/>
            <a:gdLst>
              <a:gd name="T0" fmla="*/ 1788 w 1788"/>
              <a:gd name="T1" fmla="*/ 327 h 327"/>
              <a:gd name="T2" fmla="*/ 1196 w 1788"/>
              <a:gd name="T3" fmla="*/ 327 h 327"/>
              <a:gd name="T4" fmla="*/ 1196 w 1788"/>
              <a:gd name="T5" fmla="*/ 284 h 327"/>
              <a:gd name="T6" fmla="*/ 795 w 1788"/>
              <a:gd name="T7" fmla="*/ 284 h 327"/>
              <a:gd name="T8" fmla="*/ 795 w 1788"/>
              <a:gd name="T9" fmla="*/ 254 h 327"/>
              <a:gd name="T10" fmla="*/ 530 w 1788"/>
              <a:gd name="T11" fmla="*/ 254 h 327"/>
              <a:gd name="T12" fmla="*/ 530 w 1788"/>
              <a:gd name="T13" fmla="*/ 231 h 327"/>
              <a:gd name="T14" fmla="*/ 504 w 1788"/>
              <a:gd name="T15" fmla="*/ 231 h 327"/>
              <a:gd name="T16" fmla="*/ 504 w 1788"/>
              <a:gd name="T17" fmla="*/ 209 h 327"/>
              <a:gd name="T18" fmla="*/ 452 w 1788"/>
              <a:gd name="T19" fmla="*/ 209 h 327"/>
              <a:gd name="T20" fmla="*/ 452 w 1788"/>
              <a:gd name="T21" fmla="*/ 189 h 327"/>
              <a:gd name="T22" fmla="*/ 301 w 1788"/>
              <a:gd name="T23" fmla="*/ 189 h 327"/>
              <a:gd name="T24" fmla="*/ 301 w 1788"/>
              <a:gd name="T25" fmla="*/ 153 h 327"/>
              <a:gd name="T26" fmla="*/ 268 w 1788"/>
              <a:gd name="T27" fmla="*/ 153 h 327"/>
              <a:gd name="T28" fmla="*/ 268 w 1788"/>
              <a:gd name="T29" fmla="*/ 137 h 327"/>
              <a:gd name="T30" fmla="*/ 251 w 1788"/>
              <a:gd name="T31" fmla="*/ 137 h 327"/>
              <a:gd name="T32" fmla="*/ 251 w 1788"/>
              <a:gd name="T33" fmla="*/ 123 h 327"/>
              <a:gd name="T34" fmla="*/ 204 w 1788"/>
              <a:gd name="T35" fmla="*/ 123 h 327"/>
              <a:gd name="T36" fmla="*/ 204 w 1788"/>
              <a:gd name="T37" fmla="*/ 107 h 327"/>
              <a:gd name="T38" fmla="*/ 173 w 1788"/>
              <a:gd name="T39" fmla="*/ 107 h 327"/>
              <a:gd name="T40" fmla="*/ 173 w 1788"/>
              <a:gd name="T41" fmla="*/ 75 h 327"/>
              <a:gd name="T42" fmla="*/ 112 w 1788"/>
              <a:gd name="T43" fmla="*/ 75 h 327"/>
              <a:gd name="T44" fmla="*/ 112 w 1788"/>
              <a:gd name="T45" fmla="*/ 62 h 327"/>
              <a:gd name="T46" fmla="*/ 100 w 1788"/>
              <a:gd name="T47" fmla="*/ 62 h 327"/>
              <a:gd name="T48" fmla="*/ 100 w 1788"/>
              <a:gd name="T49" fmla="*/ 45 h 327"/>
              <a:gd name="T50" fmla="*/ 83 w 1788"/>
              <a:gd name="T51" fmla="*/ 45 h 327"/>
              <a:gd name="T52" fmla="*/ 83 w 1788"/>
              <a:gd name="T53" fmla="*/ 29 h 327"/>
              <a:gd name="T54" fmla="*/ 62 w 1788"/>
              <a:gd name="T55" fmla="*/ 29 h 327"/>
              <a:gd name="T56" fmla="*/ 62 w 1788"/>
              <a:gd name="T57" fmla="*/ 15 h 327"/>
              <a:gd name="T58" fmla="*/ 34 w 1788"/>
              <a:gd name="T59" fmla="*/ 15 h 327"/>
              <a:gd name="T60" fmla="*/ 34 w 1788"/>
              <a:gd name="T61" fmla="*/ 0 h 327"/>
              <a:gd name="T62" fmla="*/ 0 w 1788"/>
              <a:gd name="T6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8" h="327">
                <a:moveTo>
                  <a:pt x="1788" y="327"/>
                </a:moveTo>
                <a:lnTo>
                  <a:pt x="1196" y="327"/>
                </a:lnTo>
                <a:lnTo>
                  <a:pt x="1196" y="284"/>
                </a:lnTo>
                <a:lnTo>
                  <a:pt x="795" y="284"/>
                </a:lnTo>
                <a:lnTo>
                  <a:pt x="795" y="254"/>
                </a:lnTo>
                <a:lnTo>
                  <a:pt x="530" y="254"/>
                </a:lnTo>
                <a:lnTo>
                  <a:pt x="530" y="231"/>
                </a:lnTo>
                <a:lnTo>
                  <a:pt x="504" y="231"/>
                </a:lnTo>
                <a:lnTo>
                  <a:pt x="504" y="209"/>
                </a:lnTo>
                <a:lnTo>
                  <a:pt x="452" y="209"/>
                </a:lnTo>
                <a:lnTo>
                  <a:pt x="452" y="189"/>
                </a:lnTo>
                <a:lnTo>
                  <a:pt x="301" y="189"/>
                </a:lnTo>
                <a:lnTo>
                  <a:pt x="301" y="153"/>
                </a:lnTo>
                <a:lnTo>
                  <a:pt x="268" y="153"/>
                </a:lnTo>
                <a:lnTo>
                  <a:pt x="268" y="137"/>
                </a:lnTo>
                <a:lnTo>
                  <a:pt x="251" y="137"/>
                </a:lnTo>
                <a:lnTo>
                  <a:pt x="251" y="123"/>
                </a:lnTo>
                <a:lnTo>
                  <a:pt x="204" y="123"/>
                </a:lnTo>
                <a:lnTo>
                  <a:pt x="204" y="107"/>
                </a:lnTo>
                <a:lnTo>
                  <a:pt x="173" y="107"/>
                </a:lnTo>
                <a:lnTo>
                  <a:pt x="173" y="75"/>
                </a:lnTo>
                <a:lnTo>
                  <a:pt x="112" y="75"/>
                </a:lnTo>
                <a:lnTo>
                  <a:pt x="112" y="62"/>
                </a:lnTo>
                <a:lnTo>
                  <a:pt x="100" y="62"/>
                </a:lnTo>
                <a:lnTo>
                  <a:pt x="100" y="45"/>
                </a:lnTo>
                <a:lnTo>
                  <a:pt x="83" y="45"/>
                </a:lnTo>
                <a:lnTo>
                  <a:pt x="83" y="29"/>
                </a:lnTo>
                <a:lnTo>
                  <a:pt x="62" y="29"/>
                </a:lnTo>
                <a:lnTo>
                  <a:pt x="62" y="15"/>
                </a:lnTo>
                <a:lnTo>
                  <a:pt x="34" y="15"/>
                </a:lnTo>
                <a:lnTo>
                  <a:pt x="34" y="0"/>
                </a:lnTo>
                <a:lnTo>
                  <a:pt x="0" y="0"/>
                </a:lnTo>
              </a:path>
            </a:pathLst>
          </a:custGeom>
          <a:noFill/>
          <a:ln w="19050">
            <a:solidFill>
              <a:srgbClr val="FC7C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95">
            <a:extLst>
              <a:ext uri="{FF2B5EF4-FFF2-40B4-BE49-F238E27FC236}">
                <a16:creationId xmlns:a16="http://schemas.microsoft.com/office/drawing/2014/main" id="{726DDDC6-0E43-56A5-BCC7-680AA9AB5F97}"/>
              </a:ext>
            </a:extLst>
          </p:cNvPr>
          <p:cNvSpPr>
            <a:spLocks/>
          </p:cNvSpPr>
          <p:nvPr/>
        </p:nvSpPr>
        <p:spPr bwMode="auto">
          <a:xfrm>
            <a:off x="850738" y="2581279"/>
            <a:ext cx="2062163" cy="650875"/>
          </a:xfrm>
          <a:custGeom>
            <a:avLst/>
            <a:gdLst>
              <a:gd name="T0" fmla="*/ 1299 w 1299"/>
              <a:gd name="T1" fmla="*/ 410 h 410"/>
              <a:gd name="T2" fmla="*/ 838 w 1299"/>
              <a:gd name="T3" fmla="*/ 410 h 410"/>
              <a:gd name="T4" fmla="*/ 838 w 1299"/>
              <a:gd name="T5" fmla="*/ 365 h 410"/>
              <a:gd name="T6" fmla="*/ 529 w 1299"/>
              <a:gd name="T7" fmla="*/ 365 h 410"/>
              <a:gd name="T8" fmla="*/ 529 w 1299"/>
              <a:gd name="T9" fmla="*/ 335 h 410"/>
              <a:gd name="T10" fmla="*/ 363 w 1299"/>
              <a:gd name="T11" fmla="*/ 335 h 410"/>
              <a:gd name="T12" fmla="*/ 363 w 1299"/>
              <a:gd name="T13" fmla="*/ 312 h 410"/>
              <a:gd name="T14" fmla="*/ 347 w 1299"/>
              <a:gd name="T15" fmla="*/ 312 h 410"/>
              <a:gd name="T16" fmla="*/ 347 w 1299"/>
              <a:gd name="T17" fmla="*/ 294 h 410"/>
              <a:gd name="T18" fmla="*/ 333 w 1299"/>
              <a:gd name="T19" fmla="*/ 294 h 410"/>
              <a:gd name="T20" fmla="*/ 333 w 1299"/>
              <a:gd name="T21" fmla="*/ 274 h 410"/>
              <a:gd name="T22" fmla="*/ 294 w 1299"/>
              <a:gd name="T23" fmla="*/ 274 h 410"/>
              <a:gd name="T24" fmla="*/ 294 w 1299"/>
              <a:gd name="T25" fmla="*/ 258 h 410"/>
              <a:gd name="T26" fmla="*/ 267 w 1299"/>
              <a:gd name="T27" fmla="*/ 258 h 410"/>
              <a:gd name="T28" fmla="*/ 267 w 1299"/>
              <a:gd name="T29" fmla="*/ 241 h 410"/>
              <a:gd name="T30" fmla="*/ 259 w 1299"/>
              <a:gd name="T31" fmla="*/ 241 h 410"/>
              <a:gd name="T32" fmla="*/ 259 w 1299"/>
              <a:gd name="T33" fmla="*/ 225 h 410"/>
              <a:gd name="T34" fmla="*/ 236 w 1299"/>
              <a:gd name="T35" fmla="*/ 225 h 410"/>
              <a:gd name="T36" fmla="*/ 236 w 1299"/>
              <a:gd name="T37" fmla="*/ 209 h 410"/>
              <a:gd name="T38" fmla="*/ 181 w 1299"/>
              <a:gd name="T39" fmla="*/ 209 h 410"/>
              <a:gd name="T40" fmla="*/ 181 w 1299"/>
              <a:gd name="T41" fmla="*/ 191 h 410"/>
              <a:gd name="T42" fmla="*/ 168 w 1299"/>
              <a:gd name="T43" fmla="*/ 191 h 410"/>
              <a:gd name="T44" fmla="*/ 168 w 1299"/>
              <a:gd name="T45" fmla="*/ 179 h 410"/>
              <a:gd name="T46" fmla="*/ 161 w 1299"/>
              <a:gd name="T47" fmla="*/ 179 h 410"/>
              <a:gd name="T48" fmla="*/ 161 w 1299"/>
              <a:gd name="T49" fmla="*/ 159 h 410"/>
              <a:gd name="T50" fmla="*/ 148 w 1299"/>
              <a:gd name="T51" fmla="*/ 159 h 410"/>
              <a:gd name="T52" fmla="*/ 148 w 1299"/>
              <a:gd name="T53" fmla="*/ 142 h 410"/>
              <a:gd name="T54" fmla="*/ 138 w 1299"/>
              <a:gd name="T55" fmla="*/ 142 h 410"/>
              <a:gd name="T56" fmla="*/ 138 w 1299"/>
              <a:gd name="T57" fmla="*/ 128 h 410"/>
              <a:gd name="T58" fmla="*/ 117 w 1299"/>
              <a:gd name="T59" fmla="*/ 128 h 410"/>
              <a:gd name="T60" fmla="*/ 117 w 1299"/>
              <a:gd name="T61" fmla="*/ 109 h 410"/>
              <a:gd name="T62" fmla="*/ 90 w 1299"/>
              <a:gd name="T63" fmla="*/ 109 h 410"/>
              <a:gd name="T64" fmla="*/ 90 w 1299"/>
              <a:gd name="T65" fmla="*/ 95 h 410"/>
              <a:gd name="T66" fmla="*/ 62 w 1299"/>
              <a:gd name="T67" fmla="*/ 95 h 410"/>
              <a:gd name="T68" fmla="*/ 62 w 1299"/>
              <a:gd name="T69" fmla="*/ 78 h 410"/>
              <a:gd name="T70" fmla="*/ 52 w 1299"/>
              <a:gd name="T71" fmla="*/ 78 h 410"/>
              <a:gd name="T72" fmla="*/ 52 w 1299"/>
              <a:gd name="T73" fmla="*/ 63 h 410"/>
              <a:gd name="T74" fmla="*/ 31 w 1299"/>
              <a:gd name="T75" fmla="*/ 63 h 410"/>
              <a:gd name="T76" fmla="*/ 31 w 1299"/>
              <a:gd name="T77" fmla="*/ 53 h 410"/>
              <a:gd name="T78" fmla="*/ 24 w 1299"/>
              <a:gd name="T79" fmla="*/ 53 h 410"/>
              <a:gd name="T80" fmla="*/ 24 w 1299"/>
              <a:gd name="T81" fmla="*/ 34 h 410"/>
              <a:gd name="T82" fmla="*/ 17 w 1299"/>
              <a:gd name="T83" fmla="*/ 34 h 410"/>
              <a:gd name="T84" fmla="*/ 17 w 1299"/>
              <a:gd name="T85" fmla="*/ 0 h 410"/>
              <a:gd name="T86" fmla="*/ 0 w 1299"/>
              <a:gd name="T87"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9" h="410">
                <a:moveTo>
                  <a:pt x="1299" y="410"/>
                </a:moveTo>
                <a:lnTo>
                  <a:pt x="838" y="410"/>
                </a:lnTo>
                <a:lnTo>
                  <a:pt x="838" y="365"/>
                </a:lnTo>
                <a:lnTo>
                  <a:pt x="529" y="365"/>
                </a:lnTo>
                <a:lnTo>
                  <a:pt x="529" y="335"/>
                </a:lnTo>
                <a:lnTo>
                  <a:pt x="363" y="335"/>
                </a:lnTo>
                <a:lnTo>
                  <a:pt x="363" y="312"/>
                </a:lnTo>
                <a:lnTo>
                  <a:pt x="347" y="312"/>
                </a:lnTo>
                <a:lnTo>
                  <a:pt x="347" y="294"/>
                </a:lnTo>
                <a:lnTo>
                  <a:pt x="333" y="294"/>
                </a:lnTo>
                <a:lnTo>
                  <a:pt x="333" y="274"/>
                </a:lnTo>
                <a:lnTo>
                  <a:pt x="294" y="274"/>
                </a:lnTo>
                <a:lnTo>
                  <a:pt x="294" y="258"/>
                </a:lnTo>
                <a:lnTo>
                  <a:pt x="267" y="258"/>
                </a:lnTo>
                <a:lnTo>
                  <a:pt x="267" y="241"/>
                </a:lnTo>
                <a:lnTo>
                  <a:pt x="259" y="241"/>
                </a:lnTo>
                <a:lnTo>
                  <a:pt x="259" y="225"/>
                </a:lnTo>
                <a:lnTo>
                  <a:pt x="236" y="225"/>
                </a:lnTo>
                <a:lnTo>
                  <a:pt x="236" y="209"/>
                </a:lnTo>
                <a:lnTo>
                  <a:pt x="181" y="209"/>
                </a:lnTo>
                <a:lnTo>
                  <a:pt x="181" y="191"/>
                </a:lnTo>
                <a:lnTo>
                  <a:pt x="168" y="191"/>
                </a:lnTo>
                <a:lnTo>
                  <a:pt x="168" y="179"/>
                </a:lnTo>
                <a:lnTo>
                  <a:pt x="161" y="179"/>
                </a:lnTo>
                <a:lnTo>
                  <a:pt x="161" y="159"/>
                </a:lnTo>
                <a:lnTo>
                  <a:pt x="148" y="159"/>
                </a:lnTo>
                <a:lnTo>
                  <a:pt x="148" y="142"/>
                </a:lnTo>
                <a:lnTo>
                  <a:pt x="138" y="142"/>
                </a:lnTo>
                <a:lnTo>
                  <a:pt x="138" y="128"/>
                </a:lnTo>
                <a:lnTo>
                  <a:pt x="117" y="128"/>
                </a:lnTo>
                <a:lnTo>
                  <a:pt x="117" y="109"/>
                </a:lnTo>
                <a:lnTo>
                  <a:pt x="90" y="109"/>
                </a:lnTo>
                <a:lnTo>
                  <a:pt x="90" y="95"/>
                </a:lnTo>
                <a:lnTo>
                  <a:pt x="62" y="95"/>
                </a:lnTo>
                <a:lnTo>
                  <a:pt x="62" y="78"/>
                </a:lnTo>
                <a:lnTo>
                  <a:pt x="52" y="78"/>
                </a:lnTo>
                <a:lnTo>
                  <a:pt x="52" y="63"/>
                </a:lnTo>
                <a:lnTo>
                  <a:pt x="31" y="63"/>
                </a:lnTo>
                <a:lnTo>
                  <a:pt x="31" y="53"/>
                </a:lnTo>
                <a:lnTo>
                  <a:pt x="24" y="53"/>
                </a:lnTo>
                <a:lnTo>
                  <a:pt x="24" y="34"/>
                </a:lnTo>
                <a:lnTo>
                  <a:pt x="17" y="34"/>
                </a:lnTo>
                <a:lnTo>
                  <a:pt x="17" y="0"/>
                </a:lnTo>
                <a:lnTo>
                  <a:pt x="0" y="0"/>
                </a:lnTo>
              </a:path>
            </a:pathLst>
          </a:custGeom>
          <a:noFill/>
          <a:ln w="19050">
            <a:solidFill>
              <a:srgbClr val="1565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Rectangle 98">
            <a:extLst>
              <a:ext uri="{FF2B5EF4-FFF2-40B4-BE49-F238E27FC236}">
                <a16:creationId xmlns:a16="http://schemas.microsoft.com/office/drawing/2014/main" id="{678E68AE-DD5A-82CE-8117-E81E8DCD3E69}"/>
              </a:ext>
            </a:extLst>
          </p:cNvPr>
          <p:cNvSpPr>
            <a:spLocks noChangeArrowheads="1"/>
          </p:cNvSpPr>
          <p:nvPr/>
        </p:nvSpPr>
        <p:spPr bwMode="auto">
          <a:xfrm>
            <a:off x="840637" y="1985966"/>
            <a:ext cx="28068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Overall </a:t>
            </a:r>
            <a:r>
              <a:rPr kumimoji="0" lang="fr-FR" altLang="fr-FR" sz="11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survival</a:t>
            </a:r>
            <a:r>
              <a:rPr kumimoji="0" lang="fr-FR" altLang="fr-FR"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by </a:t>
            </a:r>
            <a:r>
              <a:rPr kumimoji="0" lang="fr-FR" altLang="fr-FR" sz="11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frontline</a:t>
            </a:r>
            <a:r>
              <a:rPr kumimoji="0" lang="fr-FR" altLang="fr-FR"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a:t>
            </a:r>
            <a:r>
              <a:rPr kumimoji="0" lang="fr-FR" altLang="fr-FR" sz="11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treatment</a:t>
            </a:r>
            <a:r>
              <a:rPr kumimoji="0" lang="fr-FR" altLang="fr-FR"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a:t>
            </a:r>
            <a:r>
              <a:rPr kumimoji="0" lang="fr-FR" altLang="fr-FR" sz="11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intensity</a:t>
            </a:r>
            <a:endParaRPr kumimoji="0" lang="fr-FR" altLang="fr-FR"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200" name="Rectangle 140">
            <a:extLst>
              <a:ext uri="{FF2B5EF4-FFF2-40B4-BE49-F238E27FC236}">
                <a16:creationId xmlns:a16="http://schemas.microsoft.com/office/drawing/2014/main" id="{773BA6B9-3E01-FB99-017E-D7627B1ED0A6}"/>
              </a:ext>
            </a:extLst>
          </p:cNvPr>
          <p:cNvSpPr>
            <a:spLocks noChangeArrowheads="1"/>
          </p:cNvSpPr>
          <p:nvPr/>
        </p:nvSpPr>
        <p:spPr bwMode="auto">
          <a:xfrm>
            <a:off x="968082" y="2176466"/>
            <a:ext cx="2489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was</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not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significantly</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different</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between</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IC and LIT </a:t>
            </a:r>
            <a:b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median</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OS: not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reached</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vs 29.5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months</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p=0.094)</a:t>
            </a:r>
            <a:endPar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341" name="Groupe 340">
            <a:extLst>
              <a:ext uri="{FF2B5EF4-FFF2-40B4-BE49-F238E27FC236}">
                <a16:creationId xmlns:a16="http://schemas.microsoft.com/office/drawing/2014/main" id="{C10123EF-4790-BAE0-AF2B-9C7E73B414F6}"/>
              </a:ext>
            </a:extLst>
          </p:cNvPr>
          <p:cNvGrpSpPr/>
          <p:nvPr/>
        </p:nvGrpSpPr>
        <p:grpSpPr>
          <a:xfrm>
            <a:off x="677352" y="2520953"/>
            <a:ext cx="3114674" cy="1306514"/>
            <a:chOff x="4216401" y="2216150"/>
            <a:chExt cx="3114674" cy="1306514"/>
          </a:xfrm>
        </p:grpSpPr>
        <p:sp>
          <p:nvSpPr>
            <p:cNvPr id="361" name="Line 7">
              <a:extLst>
                <a:ext uri="{FF2B5EF4-FFF2-40B4-BE49-F238E27FC236}">
                  <a16:creationId xmlns:a16="http://schemas.microsoft.com/office/drawing/2014/main" id="{EEF49B25-3AD7-2E41-4EE5-E1C8DB25D42F}"/>
                </a:ext>
              </a:extLst>
            </p:cNvPr>
            <p:cNvSpPr>
              <a:spLocks noChangeShapeType="1"/>
            </p:cNvSpPr>
            <p:nvPr/>
          </p:nvSpPr>
          <p:spPr bwMode="auto">
            <a:xfrm>
              <a:off x="6096001"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2" name="Line 8">
              <a:extLst>
                <a:ext uri="{FF2B5EF4-FFF2-40B4-BE49-F238E27FC236}">
                  <a16:creationId xmlns:a16="http://schemas.microsoft.com/office/drawing/2014/main" id="{6294AB1B-5DAB-3A18-9948-4F7488109AE2}"/>
                </a:ext>
              </a:extLst>
            </p:cNvPr>
            <p:cNvSpPr>
              <a:spLocks noChangeShapeType="1"/>
            </p:cNvSpPr>
            <p:nvPr/>
          </p:nvSpPr>
          <p:spPr bwMode="auto">
            <a:xfrm flipV="1">
              <a:off x="5754688"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3" name="Line 9">
              <a:extLst>
                <a:ext uri="{FF2B5EF4-FFF2-40B4-BE49-F238E27FC236}">
                  <a16:creationId xmlns:a16="http://schemas.microsoft.com/office/drawing/2014/main" id="{3DC6DCCD-41DC-E96F-A5B8-261CFF621F0E}"/>
                </a:ext>
              </a:extLst>
            </p:cNvPr>
            <p:cNvSpPr>
              <a:spLocks noChangeShapeType="1"/>
            </p:cNvSpPr>
            <p:nvPr/>
          </p:nvSpPr>
          <p:spPr bwMode="auto">
            <a:xfrm>
              <a:off x="5413376"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Line 12">
              <a:extLst>
                <a:ext uri="{FF2B5EF4-FFF2-40B4-BE49-F238E27FC236}">
                  <a16:creationId xmlns:a16="http://schemas.microsoft.com/office/drawing/2014/main" id="{5AB89FC9-21D1-042C-2DFE-029CDEB92A39}"/>
                </a:ext>
              </a:extLst>
            </p:cNvPr>
            <p:cNvSpPr>
              <a:spLocks noChangeShapeType="1"/>
            </p:cNvSpPr>
            <p:nvPr/>
          </p:nvSpPr>
          <p:spPr bwMode="auto">
            <a:xfrm flipV="1">
              <a:off x="5072063"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5" name="Line 13">
              <a:extLst>
                <a:ext uri="{FF2B5EF4-FFF2-40B4-BE49-F238E27FC236}">
                  <a16:creationId xmlns:a16="http://schemas.microsoft.com/office/drawing/2014/main" id="{35D8426D-D8E3-9F35-B2B1-ACE8576551DA}"/>
                </a:ext>
              </a:extLst>
            </p:cNvPr>
            <p:cNvSpPr>
              <a:spLocks noChangeShapeType="1"/>
            </p:cNvSpPr>
            <p:nvPr/>
          </p:nvSpPr>
          <p:spPr bwMode="auto">
            <a:xfrm>
              <a:off x="4732338"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6" name="Line 16">
              <a:extLst>
                <a:ext uri="{FF2B5EF4-FFF2-40B4-BE49-F238E27FC236}">
                  <a16:creationId xmlns:a16="http://schemas.microsoft.com/office/drawing/2014/main" id="{DAEDA17B-CF4C-A83C-57E1-5D32BBBDEEAA}"/>
                </a:ext>
              </a:extLst>
            </p:cNvPr>
            <p:cNvSpPr>
              <a:spLocks noChangeShapeType="1"/>
            </p:cNvSpPr>
            <p:nvPr/>
          </p:nvSpPr>
          <p:spPr bwMode="auto">
            <a:xfrm>
              <a:off x="7118351"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7" name="Line 17">
              <a:extLst>
                <a:ext uri="{FF2B5EF4-FFF2-40B4-BE49-F238E27FC236}">
                  <a16:creationId xmlns:a16="http://schemas.microsoft.com/office/drawing/2014/main" id="{1C38F122-CF44-FBC5-D96E-D1C136F14DF4}"/>
                </a:ext>
              </a:extLst>
            </p:cNvPr>
            <p:cNvSpPr>
              <a:spLocks noChangeShapeType="1"/>
            </p:cNvSpPr>
            <p:nvPr/>
          </p:nvSpPr>
          <p:spPr bwMode="auto">
            <a:xfrm>
              <a:off x="6777038"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8" name="Line 19">
              <a:extLst>
                <a:ext uri="{FF2B5EF4-FFF2-40B4-BE49-F238E27FC236}">
                  <a16:creationId xmlns:a16="http://schemas.microsoft.com/office/drawing/2014/main" id="{163C4741-6FC3-7F64-CB31-13F6996954E6}"/>
                </a:ext>
              </a:extLst>
            </p:cNvPr>
            <p:cNvSpPr>
              <a:spLocks noChangeShapeType="1"/>
            </p:cNvSpPr>
            <p:nvPr/>
          </p:nvSpPr>
          <p:spPr bwMode="auto">
            <a:xfrm>
              <a:off x="6437313"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9" name="Line 24">
              <a:extLst>
                <a:ext uri="{FF2B5EF4-FFF2-40B4-BE49-F238E27FC236}">
                  <a16:creationId xmlns:a16="http://schemas.microsoft.com/office/drawing/2014/main" id="{A6896424-6FBF-C34E-2276-2089AACCBE93}"/>
                </a:ext>
              </a:extLst>
            </p:cNvPr>
            <p:cNvSpPr>
              <a:spLocks noChangeShapeType="1"/>
            </p:cNvSpPr>
            <p:nvPr/>
          </p:nvSpPr>
          <p:spPr bwMode="auto">
            <a:xfrm>
              <a:off x="4216401" y="2563813"/>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0" name="Line 25">
              <a:extLst>
                <a:ext uri="{FF2B5EF4-FFF2-40B4-BE49-F238E27FC236}">
                  <a16:creationId xmlns:a16="http://schemas.microsoft.com/office/drawing/2014/main" id="{1C8EF637-2231-4368-DC23-ED87159DC1FE}"/>
                </a:ext>
              </a:extLst>
            </p:cNvPr>
            <p:cNvSpPr>
              <a:spLocks noChangeShapeType="1"/>
            </p:cNvSpPr>
            <p:nvPr/>
          </p:nvSpPr>
          <p:spPr bwMode="auto">
            <a:xfrm>
              <a:off x="4216401" y="2276476"/>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1" name="Line 26">
              <a:extLst>
                <a:ext uri="{FF2B5EF4-FFF2-40B4-BE49-F238E27FC236}">
                  <a16:creationId xmlns:a16="http://schemas.microsoft.com/office/drawing/2014/main" id="{1AE9BB24-752F-95CF-0B1B-82F715F67CD4}"/>
                </a:ext>
              </a:extLst>
            </p:cNvPr>
            <p:cNvSpPr>
              <a:spLocks noChangeShapeType="1"/>
            </p:cNvSpPr>
            <p:nvPr/>
          </p:nvSpPr>
          <p:spPr bwMode="auto">
            <a:xfrm>
              <a:off x="4216401" y="2851151"/>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2" name="Line 28">
              <a:extLst>
                <a:ext uri="{FF2B5EF4-FFF2-40B4-BE49-F238E27FC236}">
                  <a16:creationId xmlns:a16="http://schemas.microsoft.com/office/drawing/2014/main" id="{7FBC43ED-9460-70F6-05AF-ECE0984651BD}"/>
                </a:ext>
              </a:extLst>
            </p:cNvPr>
            <p:cNvSpPr>
              <a:spLocks noChangeShapeType="1"/>
            </p:cNvSpPr>
            <p:nvPr/>
          </p:nvSpPr>
          <p:spPr bwMode="auto">
            <a:xfrm flipH="1">
              <a:off x="4216401" y="3138488"/>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3" name="Line 31">
              <a:extLst>
                <a:ext uri="{FF2B5EF4-FFF2-40B4-BE49-F238E27FC236}">
                  <a16:creationId xmlns:a16="http://schemas.microsoft.com/office/drawing/2014/main" id="{541C7CE4-F617-441D-ACBF-29178D4F1270}"/>
                </a:ext>
              </a:extLst>
            </p:cNvPr>
            <p:cNvSpPr>
              <a:spLocks noChangeShapeType="1"/>
            </p:cNvSpPr>
            <p:nvPr/>
          </p:nvSpPr>
          <p:spPr bwMode="auto">
            <a:xfrm flipV="1">
              <a:off x="4391026"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4" name="Line 32">
              <a:extLst>
                <a:ext uri="{FF2B5EF4-FFF2-40B4-BE49-F238E27FC236}">
                  <a16:creationId xmlns:a16="http://schemas.microsoft.com/office/drawing/2014/main" id="{7E5EBBBF-1100-D183-B9F1-2CDE830D6509}"/>
                </a:ext>
              </a:extLst>
            </p:cNvPr>
            <p:cNvSpPr>
              <a:spLocks noChangeShapeType="1"/>
            </p:cNvSpPr>
            <p:nvPr/>
          </p:nvSpPr>
          <p:spPr bwMode="auto">
            <a:xfrm flipH="1">
              <a:off x="4216401" y="3427413"/>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5" name="Freeform 33">
              <a:extLst>
                <a:ext uri="{FF2B5EF4-FFF2-40B4-BE49-F238E27FC236}">
                  <a16:creationId xmlns:a16="http://schemas.microsoft.com/office/drawing/2014/main" id="{942D4EB5-D5CC-13BC-5776-EFFE1A2D3937}"/>
                </a:ext>
              </a:extLst>
            </p:cNvPr>
            <p:cNvSpPr>
              <a:spLocks/>
            </p:cNvSpPr>
            <p:nvPr/>
          </p:nvSpPr>
          <p:spPr bwMode="auto">
            <a:xfrm>
              <a:off x="4244975" y="2216150"/>
              <a:ext cx="3086100" cy="1270001"/>
            </a:xfrm>
            <a:custGeom>
              <a:avLst/>
              <a:gdLst>
                <a:gd name="T0" fmla="*/ 92 w 92"/>
                <a:gd name="T1" fmla="*/ 37 h 37"/>
                <a:gd name="T2" fmla="*/ 0 w 92"/>
                <a:gd name="T3" fmla="*/ 37 h 37"/>
                <a:gd name="T4" fmla="*/ 0 w 92"/>
                <a:gd name="T5" fmla="*/ 0 h 37"/>
              </a:gdLst>
              <a:ahLst/>
              <a:cxnLst>
                <a:cxn ang="0">
                  <a:pos x="T0" y="T1"/>
                </a:cxn>
                <a:cxn ang="0">
                  <a:pos x="T2" y="T3"/>
                </a:cxn>
                <a:cxn ang="0">
                  <a:pos x="T4" y="T5"/>
                </a:cxn>
              </a:cxnLst>
              <a:rect l="0" t="0" r="r" b="b"/>
              <a:pathLst>
                <a:path w="92" h="37">
                  <a:moveTo>
                    <a:pt x="92" y="37"/>
                  </a:moveTo>
                  <a:lnTo>
                    <a:pt x="0" y="3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2" name="Line 34">
            <a:extLst>
              <a:ext uri="{FF2B5EF4-FFF2-40B4-BE49-F238E27FC236}">
                <a16:creationId xmlns:a16="http://schemas.microsoft.com/office/drawing/2014/main" id="{21E7F919-9F69-566B-1711-411218EEDCCE}"/>
              </a:ext>
            </a:extLst>
          </p:cNvPr>
          <p:cNvSpPr>
            <a:spLocks noChangeShapeType="1"/>
          </p:cNvSpPr>
          <p:nvPr/>
        </p:nvSpPr>
        <p:spPr bwMode="auto">
          <a:xfrm>
            <a:off x="2355340" y="2812218"/>
            <a:ext cx="187326" cy="0"/>
          </a:xfrm>
          <a:prstGeom prst="line">
            <a:avLst/>
          </a:prstGeom>
          <a:noFill/>
          <a:ln w="22225">
            <a:solidFill>
              <a:srgbClr val="156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3" name="Line 35">
            <a:extLst>
              <a:ext uri="{FF2B5EF4-FFF2-40B4-BE49-F238E27FC236}">
                <a16:creationId xmlns:a16="http://schemas.microsoft.com/office/drawing/2014/main" id="{1FE9E723-529A-3E27-B264-AED716D0C519}"/>
              </a:ext>
            </a:extLst>
          </p:cNvPr>
          <p:cNvSpPr>
            <a:spLocks noChangeShapeType="1"/>
          </p:cNvSpPr>
          <p:nvPr/>
        </p:nvSpPr>
        <p:spPr bwMode="auto">
          <a:xfrm flipH="1">
            <a:off x="2355340" y="2653460"/>
            <a:ext cx="187326" cy="0"/>
          </a:xfrm>
          <a:prstGeom prst="line">
            <a:avLst/>
          </a:prstGeom>
          <a:noFill/>
          <a:ln w="22225">
            <a:solidFill>
              <a:srgbClr val="FC7C2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4" name="Rectangle 100">
            <a:extLst>
              <a:ext uri="{FF2B5EF4-FFF2-40B4-BE49-F238E27FC236}">
                <a16:creationId xmlns:a16="http://schemas.microsoft.com/office/drawing/2014/main" id="{B6C69AC5-2B18-C08F-6672-A75DB376A4E1}"/>
              </a:ext>
            </a:extLst>
          </p:cNvPr>
          <p:cNvSpPr>
            <a:spLocks noChangeArrowheads="1"/>
          </p:cNvSpPr>
          <p:nvPr/>
        </p:nvSpPr>
        <p:spPr bwMode="auto">
          <a:xfrm>
            <a:off x="3531970" y="384016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96</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Rectangle 103">
            <a:extLst>
              <a:ext uri="{FF2B5EF4-FFF2-40B4-BE49-F238E27FC236}">
                <a16:creationId xmlns:a16="http://schemas.microsoft.com/office/drawing/2014/main" id="{3A22DC91-62F8-9D23-F19A-0BA078D06C18}"/>
              </a:ext>
            </a:extLst>
          </p:cNvPr>
          <p:cNvSpPr>
            <a:spLocks noChangeArrowheads="1"/>
          </p:cNvSpPr>
          <p:nvPr/>
        </p:nvSpPr>
        <p:spPr bwMode="auto">
          <a:xfrm>
            <a:off x="3190657" y="384016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84</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6" name="Rectangle 106">
            <a:extLst>
              <a:ext uri="{FF2B5EF4-FFF2-40B4-BE49-F238E27FC236}">
                <a16:creationId xmlns:a16="http://schemas.microsoft.com/office/drawing/2014/main" id="{B98F2B21-99DE-48C0-53FC-51A3C6A5A18B}"/>
              </a:ext>
            </a:extLst>
          </p:cNvPr>
          <p:cNvSpPr>
            <a:spLocks noChangeArrowheads="1"/>
          </p:cNvSpPr>
          <p:nvPr/>
        </p:nvSpPr>
        <p:spPr bwMode="auto">
          <a:xfrm>
            <a:off x="2849345" y="384016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7" name="Rectangle 109">
            <a:extLst>
              <a:ext uri="{FF2B5EF4-FFF2-40B4-BE49-F238E27FC236}">
                <a16:creationId xmlns:a16="http://schemas.microsoft.com/office/drawing/2014/main" id="{D63946F3-117C-058D-EBEE-9C5FA9F03A2D}"/>
              </a:ext>
            </a:extLst>
          </p:cNvPr>
          <p:cNvSpPr>
            <a:spLocks noChangeArrowheads="1"/>
          </p:cNvSpPr>
          <p:nvPr/>
        </p:nvSpPr>
        <p:spPr bwMode="auto">
          <a:xfrm>
            <a:off x="2509620" y="384016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8" name="Rectangle 112">
            <a:extLst>
              <a:ext uri="{FF2B5EF4-FFF2-40B4-BE49-F238E27FC236}">
                <a16:creationId xmlns:a16="http://schemas.microsoft.com/office/drawing/2014/main" id="{AC25CE41-DD0F-F3F9-AFA0-88504656237C}"/>
              </a:ext>
            </a:extLst>
          </p:cNvPr>
          <p:cNvSpPr>
            <a:spLocks noChangeArrowheads="1"/>
          </p:cNvSpPr>
          <p:nvPr/>
        </p:nvSpPr>
        <p:spPr bwMode="auto">
          <a:xfrm>
            <a:off x="2168307" y="384016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48</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9" name="Rectangle 115">
            <a:extLst>
              <a:ext uri="{FF2B5EF4-FFF2-40B4-BE49-F238E27FC236}">
                <a16:creationId xmlns:a16="http://schemas.microsoft.com/office/drawing/2014/main" id="{62980ABA-5255-5669-C887-99BF6DF5FF95}"/>
              </a:ext>
            </a:extLst>
          </p:cNvPr>
          <p:cNvSpPr>
            <a:spLocks noChangeArrowheads="1"/>
          </p:cNvSpPr>
          <p:nvPr/>
        </p:nvSpPr>
        <p:spPr bwMode="auto">
          <a:xfrm>
            <a:off x="1826995" y="384016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36</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Rectangle 118">
            <a:extLst>
              <a:ext uri="{FF2B5EF4-FFF2-40B4-BE49-F238E27FC236}">
                <a16:creationId xmlns:a16="http://schemas.microsoft.com/office/drawing/2014/main" id="{71D90B4C-7822-639E-CEEC-DE0949E955F9}"/>
              </a:ext>
            </a:extLst>
          </p:cNvPr>
          <p:cNvSpPr>
            <a:spLocks noChangeArrowheads="1"/>
          </p:cNvSpPr>
          <p:nvPr/>
        </p:nvSpPr>
        <p:spPr bwMode="auto">
          <a:xfrm>
            <a:off x="1485682" y="384016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1" name="Rectangle 121">
            <a:extLst>
              <a:ext uri="{FF2B5EF4-FFF2-40B4-BE49-F238E27FC236}">
                <a16:creationId xmlns:a16="http://schemas.microsoft.com/office/drawing/2014/main" id="{37827F73-1470-B4A2-F004-9F0601C8AADE}"/>
              </a:ext>
            </a:extLst>
          </p:cNvPr>
          <p:cNvSpPr>
            <a:spLocks noChangeArrowheads="1"/>
          </p:cNvSpPr>
          <p:nvPr/>
        </p:nvSpPr>
        <p:spPr bwMode="auto">
          <a:xfrm>
            <a:off x="1145957" y="384016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2" name="Rectangle 124">
            <a:extLst>
              <a:ext uri="{FF2B5EF4-FFF2-40B4-BE49-F238E27FC236}">
                <a16:creationId xmlns:a16="http://schemas.microsoft.com/office/drawing/2014/main" id="{79EE1F9E-D6E3-AFC3-05A5-6718B5E7F3BF}"/>
              </a:ext>
            </a:extLst>
          </p:cNvPr>
          <p:cNvSpPr>
            <a:spLocks noChangeArrowheads="1"/>
          </p:cNvSpPr>
          <p:nvPr/>
        </p:nvSpPr>
        <p:spPr bwMode="auto">
          <a:xfrm>
            <a:off x="830293" y="3840166"/>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3" name="Rectangle 126">
            <a:extLst>
              <a:ext uri="{FF2B5EF4-FFF2-40B4-BE49-F238E27FC236}">
                <a16:creationId xmlns:a16="http://schemas.microsoft.com/office/drawing/2014/main" id="{E5DDD8A3-B0E1-1307-2958-AD3858BCA9EA}"/>
              </a:ext>
            </a:extLst>
          </p:cNvPr>
          <p:cNvSpPr>
            <a:spLocks noChangeArrowheads="1"/>
          </p:cNvSpPr>
          <p:nvPr/>
        </p:nvSpPr>
        <p:spPr bwMode="auto">
          <a:xfrm>
            <a:off x="1840319" y="3965580"/>
            <a:ext cx="7742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Months</a:t>
            </a:r>
            <a:r>
              <a:rPr kumimoji="0" lang="fr-FR" alt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altLang="fr-FR" sz="9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elapsed</a:t>
            </a: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4" name="Rectangle 130">
            <a:extLst>
              <a:ext uri="{FF2B5EF4-FFF2-40B4-BE49-F238E27FC236}">
                <a16:creationId xmlns:a16="http://schemas.microsoft.com/office/drawing/2014/main" id="{1CD512A6-23DA-D6C3-27D3-0D961FF7E53E}"/>
              </a:ext>
            </a:extLst>
          </p:cNvPr>
          <p:cNvSpPr>
            <a:spLocks noChangeArrowheads="1"/>
          </p:cNvSpPr>
          <p:nvPr/>
        </p:nvSpPr>
        <p:spPr bwMode="auto">
          <a:xfrm>
            <a:off x="478762" y="3670301"/>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0.00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Rectangle 131">
            <a:extLst>
              <a:ext uri="{FF2B5EF4-FFF2-40B4-BE49-F238E27FC236}">
                <a16:creationId xmlns:a16="http://schemas.microsoft.com/office/drawing/2014/main" id="{F172B2F1-E537-E3C6-5AE7-346B186D382E}"/>
              </a:ext>
            </a:extLst>
          </p:cNvPr>
          <p:cNvSpPr>
            <a:spLocks noChangeArrowheads="1"/>
          </p:cNvSpPr>
          <p:nvPr/>
        </p:nvSpPr>
        <p:spPr bwMode="auto">
          <a:xfrm>
            <a:off x="478762" y="3382964"/>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0.25</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6" name="Rectangle 132">
            <a:extLst>
              <a:ext uri="{FF2B5EF4-FFF2-40B4-BE49-F238E27FC236}">
                <a16:creationId xmlns:a16="http://schemas.microsoft.com/office/drawing/2014/main" id="{5E670961-C746-E5A5-F856-12F7D1C390A3}"/>
              </a:ext>
            </a:extLst>
          </p:cNvPr>
          <p:cNvSpPr>
            <a:spLocks noChangeArrowheads="1"/>
          </p:cNvSpPr>
          <p:nvPr/>
        </p:nvSpPr>
        <p:spPr bwMode="auto">
          <a:xfrm>
            <a:off x="478762" y="3094039"/>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0.50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7" name="Rectangle 133">
            <a:extLst>
              <a:ext uri="{FF2B5EF4-FFF2-40B4-BE49-F238E27FC236}">
                <a16:creationId xmlns:a16="http://schemas.microsoft.com/office/drawing/2014/main" id="{C9629941-E32B-12DF-E84A-113B00A20137}"/>
              </a:ext>
            </a:extLst>
          </p:cNvPr>
          <p:cNvSpPr>
            <a:spLocks noChangeArrowheads="1"/>
          </p:cNvSpPr>
          <p:nvPr/>
        </p:nvSpPr>
        <p:spPr bwMode="auto">
          <a:xfrm>
            <a:off x="478762" y="2806701"/>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0.75</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8" name="Rectangle 134">
            <a:extLst>
              <a:ext uri="{FF2B5EF4-FFF2-40B4-BE49-F238E27FC236}">
                <a16:creationId xmlns:a16="http://schemas.microsoft.com/office/drawing/2014/main" id="{EEF838EC-D725-885C-59A6-7FB189D53E05}"/>
              </a:ext>
            </a:extLst>
          </p:cNvPr>
          <p:cNvSpPr>
            <a:spLocks noChangeArrowheads="1"/>
          </p:cNvSpPr>
          <p:nvPr/>
        </p:nvSpPr>
        <p:spPr bwMode="auto">
          <a:xfrm>
            <a:off x="478762" y="2519364"/>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9" name="Rectangle 135">
            <a:extLst>
              <a:ext uri="{FF2B5EF4-FFF2-40B4-BE49-F238E27FC236}">
                <a16:creationId xmlns:a16="http://schemas.microsoft.com/office/drawing/2014/main" id="{C0A963C9-8BFD-7640-D929-15068CA2B11A}"/>
              </a:ext>
            </a:extLst>
          </p:cNvPr>
          <p:cNvSpPr>
            <a:spLocks noChangeArrowheads="1"/>
          </p:cNvSpPr>
          <p:nvPr/>
        </p:nvSpPr>
        <p:spPr bwMode="auto">
          <a:xfrm>
            <a:off x="2612514" y="2576516"/>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IC</a:t>
            </a:r>
            <a:endPar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0" name="Rectangle 136">
            <a:extLst>
              <a:ext uri="{FF2B5EF4-FFF2-40B4-BE49-F238E27FC236}">
                <a16:creationId xmlns:a16="http://schemas.microsoft.com/office/drawing/2014/main" id="{260C504F-B456-D3E8-CD86-B4AA23E92B3D}"/>
              </a:ext>
            </a:extLst>
          </p:cNvPr>
          <p:cNvSpPr>
            <a:spLocks noChangeArrowheads="1"/>
          </p:cNvSpPr>
          <p:nvPr/>
        </p:nvSpPr>
        <p:spPr bwMode="auto">
          <a:xfrm>
            <a:off x="2612514" y="2735274"/>
            <a:ext cx="1490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LIT</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5" name="Rectangle 126">
            <a:extLst>
              <a:ext uri="{FF2B5EF4-FFF2-40B4-BE49-F238E27FC236}">
                <a16:creationId xmlns:a16="http://schemas.microsoft.com/office/drawing/2014/main" id="{98C647E9-815A-B3AA-7400-4075902016D6}"/>
              </a:ext>
            </a:extLst>
          </p:cNvPr>
          <p:cNvSpPr>
            <a:spLocks noChangeArrowheads="1"/>
          </p:cNvSpPr>
          <p:nvPr/>
        </p:nvSpPr>
        <p:spPr bwMode="auto">
          <a:xfrm rot="16200000">
            <a:off x="-366651" y="3060038"/>
            <a:ext cx="13048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Overall </a:t>
            </a:r>
            <a:r>
              <a:rPr kumimoji="0" lang="fr-FR" altLang="fr-FR" sz="9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survival</a:t>
            </a:r>
            <a:r>
              <a:rPr kumimoji="0" lang="fr-FR" alt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altLang="fr-FR" sz="9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probability</a:t>
            </a: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9" name="Grupo 8">
            <a:extLst>
              <a:ext uri="{FF2B5EF4-FFF2-40B4-BE49-F238E27FC236}">
                <a16:creationId xmlns:a16="http://schemas.microsoft.com/office/drawing/2014/main" id="{43630544-57EA-3B7A-6888-C0210D7AA41A}"/>
              </a:ext>
            </a:extLst>
          </p:cNvPr>
          <p:cNvGrpSpPr/>
          <p:nvPr/>
        </p:nvGrpSpPr>
        <p:grpSpPr>
          <a:xfrm>
            <a:off x="4119172" y="1985966"/>
            <a:ext cx="3709000" cy="2385299"/>
            <a:chOff x="3755574" y="1985966"/>
            <a:chExt cx="3709000" cy="2385299"/>
          </a:xfrm>
        </p:grpSpPr>
        <p:sp>
          <p:nvSpPr>
            <p:cNvPr id="159" name="Rectangle 99">
              <a:extLst>
                <a:ext uri="{FF2B5EF4-FFF2-40B4-BE49-F238E27FC236}">
                  <a16:creationId xmlns:a16="http://schemas.microsoft.com/office/drawing/2014/main" id="{D17D0CBD-2655-E343-5A83-E0E74A446645}"/>
                </a:ext>
              </a:extLst>
            </p:cNvPr>
            <p:cNvSpPr>
              <a:spLocks noChangeArrowheads="1"/>
            </p:cNvSpPr>
            <p:nvPr/>
          </p:nvSpPr>
          <p:spPr bwMode="auto">
            <a:xfrm>
              <a:off x="7106194"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Rectangle 101">
              <a:extLst>
                <a:ext uri="{FF2B5EF4-FFF2-40B4-BE49-F238E27FC236}">
                  <a16:creationId xmlns:a16="http://schemas.microsoft.com/office/drawing/2014/main" id="{482F3EE6-A8C5-10C8-B743-C7B7D2602FA6}"/>
                </a:ext>
              </a:extLst>
            </p:cNvPr>
            <p:cNvSpPr>
              <a:spLocks noChangeArrowheads="1"/>
            </p:cNvSpPr>
            <p:nvPr/>
          </p:nvSpPr>
          <p:spPr bwMode="auto">
            <a:xfrm>
              <a:off x="7106194" y="412750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Rectangle 102">
              <a:extLst>
                <a:ext uri="{FF2B5EF4-FFF2-40B4-BE49-F238E27FC236}">
                  <a16:creationId xmlns:a16="http://schemas.microsoft.com/office/drawing/2014/main" id="{38E2626A-4F44-CC83-7FD2-AA38B0928411}"/>
                </a:ext>
              </a:extLst>
            </p:cNvPr>
            <p:cNvSpPr>
              <a:spLocks noChangeArrowheads="1"/>
            </p:cNvSpPr>
            <p:nvPr/>
          </p:nvSpPr>
          <p:spPr bwMode="auto">
            <a:xfrm>
              <a:off x="6764881"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 name="Rectangle 104">
              <a:extLst>
                <a:ext uri="{FF2B5EF4-FFF2-40B4-BE49-F238E27FC236}">
                  <a16:creationId xmlns:a16="http://schemas.microsoft.com/office/drawing/2014/main" id="{07E77E7D-31D7-2E04-477E-85C717622B7B}"/>
                </a:ext>
              </a:extLst>
            </p:cNvPr>
            <p:cNvSpPr>
              <a:spLocks noChangeArrowheads="1"/>
            </p:cNvSpPr>
            <p:nvPr/>
          </p:nvSpPr>
          <p:spPr bwMode="auto">
            <a:xfrm>
              <a:off x="6764881" y="412750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3</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 name="Rectangle 105">
              <a:extLst>
                <a:ext uri="{FF2B5EF4-FFF2-40B4-BE49-F238E27FC236}">
                  <a16:creationId xmlns:a16="http://schemas.microsoft.com/office/drawing/2014/main" id="{BA675452-A783-6E87-8059-3F585B1929EB}"/>
                </a:ext>
              </a:extLst>
            </p:cNvPr>
            <p:cNvSpPr>
              <a:spLocks noChangeArrowheads="1"/>
            </p:cNvSpPr>
            <p:nvPr/>
          </p:nvSpPr>
          <p:spPr bwMode="auto">
            <a:xfrm>
              <a:off x="6423569"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1</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Rectangle 107">
              <a:extLst>
                <a:ext uri="{FF2B5EF4-FFF2-40B4-BE49-F238E27FC236}">
                  <a16:creationId xmlns:a16="http://schemas.microsoft.com/office/drawing/2014/main" id="{4AE94ACA-8187-A5F0-90AF-09CC0444E984}"/>
                </a:ext>
              </a:extLst>
            </p:cNvPr>
            <p:cNvSpPr>
              <a:spLocks noChangeArrowheads="1"/>
            </p:cNvSpPr>
            <p:nvPr/>
          </p:nvSpPr>
          <p:spPr bwMode="auto">
            <a:xfrm>
              <a:off x="6423569" y="412750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7</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Rectangle 108">
              <a:extLst>
                <a:ext uri="{FF2B5EF4-FFF2-40B4-BE49-F238E27FC236}">
                  <a16:creationId xmlns:a16="http://schemas.microsoft.com/office/drawing/2014/main" id="{7A4A1C76-9A2B-A5D7-0752-3BC6E526FE7F}"/>
                </a:ext>
              </a:extLst>
            </p:cNvPr>
            <p:cNvSpPr>
              <a:spLocks noChangeArrowheads="1"/>
            </p:cNvSpPr>
            <p:nvPr/>
          </p:nvSpPr>
          <p:spPr bwMode="auto">
            <a:xfrm>
              <a:off x="6082256"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Rectangle 110">
              <a:extLst>
                <a:ext uri="{FF2B5EF4-FFF2-40B4-BE49-F238E27FC236}">
                  <a16:creationId xmlns:a16="http://schemas.microsoft.com/office/drawing/2014/main" id="{3A40A85F-9BFF-AFF5-322B-35FF29D57D06}"/>
                </a:ext>
              </a:extLst>
            </p:cNvPr>
            <p:cNvSpPr>
              <a:spLocks noChangeArrowheads="1"/>
            </p:cNvSpPr>
            <p:nvPr/>
          </p:nvSpPr>
          <p:spPr bwMode="auto">
            <a:xfrm>
              <a:off x="6058196"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12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 name="Rectangle 111">
              <a:extLst>
                <a:ext uri="{FF2B5EF4-FFF2-40B4-BE49-F238E27FC236}">
                  <a16:creationId xmlns:a16="http://schemas.microsoft.com/office/drawing/2014/main" id="{06E30E90-79A0-E5A2-0728-A66E4F6AEA46}"/>
                </a:ext>
              </a:extLst>
            </p:cNvPr>
            <p:cNvSpPr>
              <a:spLocks noChangeArrowheads="1"/>
            </p:cNvSpPr>
            <p:nvPr/>
          </p:nvSpPr>
          <p:spPr bwMode="auto">
            <a:xfrm>
              <a:off x="5742531" y="4248154"/>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7</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 name="Rectangle 113">
              <a:extLst>
                <a:ext uri="{FF2B5EF4-FFF2-40B4-BE49-F238E27FC236}">
                  <a16:creationId xmlns:a16="http://schemas.microsoft.com/office/drawing/2014/main" id="{816AC48B-A345-6529-DF41-DF44BD1247FD}"/>
                </a:ext>
              </a:extLst>
            </p:cNvPr>
            <p:cNvSpPr>
              <a:spLocks noChangeArrowheads="1"/>
            </p:cNvSpPr>
            <p:nvPr/>
          </p:nvSpPr>
          <p:spPr bwMode="auto">
            <a:xfrm>
              <a:off x="5716883"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15</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 name="Rectangle 114">
              <a:extLst>
                <a:ext uri="{FF2B5EF4-FFF2-40B4-BE49-F238E27FC236}">
                  <a16:creationId xmlns:a16="http://schemas.microsoft.com/office/drawing/2014/main" id="{6B72B766-54FA-0F62-EBF6-FC05DFA81FF8}"/>
                </a:ext>
              </a:extLst>
            </p:cNvPr>
            <p:cNvSpPr>
              <a:spLocks noChangeArrowheads="1"/>
            </p:cNvSpPr>
            <p:nvPr/>
          </p:nvSpPr>
          <p:spPr bwMode="auto">
            <a:xfrm>
              <a:off x="5375571" y="424815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10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6" name="Rectangle 116">
              <a:extLst>
                <a:ext uri="{FF2B5EF4-FFF2-40B4-BE49-F238E27FC236}">
                  <a16:creationId xmlns:a16="http://schemas.microsoft.com/office/drawing/2014/main" id="{55992BBB-A262-E7C6-B9AA-F74F0B10BD78}"/>
                </a:ext>
              </a:extLst>
            </p:cNvPr>
            <p:cNvSpPr>
              <a:spLocks noChangeArrowheads="1"/>
            </p:cNvSpPr>
            <p:nvPr/>
          </p:nvSpPr>
          <p:spPr bwMode="auto">
            <a:xfrm>
              <a:off x="5375571"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21</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 name="Rectangle 117">
              <a:extLst>
                <a:ext uri="{FF2B5EF4-FFF2-40B4-BE49-F238E27FC236}">
                  <a16:creationId xmlns:a16="http://schemas.microsoft.com/office/drawing/2014/main" id="{C3EC98C2-FBAB-F2CD-5F1A-D84F5522D1F7}"/>
                </a:ext>
              </a:extLst>
            </p:cNvPr>
            <p:cNvSpPr>
              <a:spLocks noChangeArrowheads="1"/>
            </p:cNvSpPr>
            <p:nvPr/>
          </p:nvSpPr>
          <p:spPr bwMode="auto">
            <a:xfrm>
              <a:off x="5034258" y="424815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14</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9" name="Rectangle 119">
              <a:extLst>
                <a:ext uri="{FF2B5EF4-FFF2-40B4-BE49-F238E27FC236}">
                  <a16:creationId xmlns:a16="http://schemas.microsoft.com/office/drawing/2014/main" id="{8EC7F473-D89E-D7D4-68CF-1F0E4DB527B8}"/>
                </a:ext>
              </a:extLst>
            </p:cNvPr>
            <p:cNvSpPr>
              <a:spLocks noChangeArrowheads="1"/>
            </p:cNvSpPr>
            <p:nvPr/>
          </p:nvSpPr>
          <p:spPr bwMode="auto">
            <a:xfrm>
              <a:off x="5034258"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25</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0" name="Rectangle 120">
              <a:extLst>
                <a:ext uri="{FF2B5EF4-FFF2-40B4-BE49-F238E27FC236}">
                  <a16:creationId xmlns:a16="http://schemas.microsoft.com/office/drawing/2014/main" id="{44FE0216-8ACB-82E1-0556-F7913FB56948}"/>
                </a:ext>
              </a:extLst>
            </p:cNvPr>
            <p:cNvSpPr>
              <a:spLocks noChangeArrowheads="1"/>
            </p:cNvSpPr>
            <p:nvPr/>
          </p:nvSpPr>
          <p:spPr bwMode="auto">
            <a:xfrm>
              <a:off x="4694533" y="424815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32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 name="Rectangle 122">
              <a:extLst>
                <a:ext uri="{FF2B5EF4-FFF2-40B4-BE49-F238E27FC236}">
                  <a16:creationId xmlns:a16="http://schemas.microsoft.com/office/drawing/2014/main" id="{8D53C421-E128-23C7-2BD5-797F4F76F0E5}"/>
                </a:ext>
              </a:extLst>
            </p:cNvPr>
            <p:cNvSpPr>
              <a:spLocks noChangeArrowheads="1"/>
            </p:cNvSpPr>
            <p:nvPr/>
          </p:nvSpPr>
          <p:spPr bwMode="auto">
            <a:xfrm>
              <a:off x="4694533"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40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3" name="Rectangle 123">
              <a:extLst>
                <a:ext uri="{FF2B5EF4-FFF2-40B4-BE49-F238E27FC236}">
                  <a16:creationId xmlns:a16="http://schemas.microsoft.com/office/drawing/2014/main" id="{C14725F7-E961-8BC2-BE63-C5FB7A50A131}"/>
                </a:ext>
              </a:extLst>
            </p:cNvPr>
            <p:cNvSpPr>
              <a:spLocks noChangeArrowheads="1"/>
            </p:cNvSpPr>
            <p:nvPr/>
          </p:nvSpPr>
          <p:spPr bwMode="auto">
            <a:xfrm>
              <a:off x="4353221" y="424815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1565A9"/>
                  </a:solidFill>
                  <a:effectLst/>
                  <a:uLnTx/>
                  <a:uFillTx/>
                  <a:latin typeface="Calibri" panose="020F0502020204030204" pitchFamily="34" charset="0"/>
                  <a:ea typeface="+mn-ea"/>
                  <a:cs typeface="+mn-cs"/>
                </a:rPr>
                <a:t>46</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5" name="Rectangle 125">
              <a:extLst>
                <a:ext uri="{FF2B5EF4-FFF2-40B4-BE49-F238E27FC236}">
                  <a16:creationId xmlns:a16="http://schemas.microsoft.com/office/drawing/2014/main" id="{36D2D1ED-4780-A298-551A-7E58F2667648}"/>
                </a:ext>
              </a:extLst>
            </p:cNvPr>
            <p:cNvSpPr>
              <a:spLocks noChangeArrowheads="1"/>
            </p:cNvSpPr>
            <p:nvPr/>
          </p:nvSpPr>
          <p:spPr bwMode="auto">
            <a:xfrm>
              <a:off x="4353221" y="412750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FC7C29"/>
                  </a:solidFill>
                  <a:effectLst/>
                  <a:uLnTx/>
                  <a:uFillTx/>
                  <a:latin typeface="Calibri" panose="020F0502020204030204" pitchFamily="34" charset="0"/>
                  <a:ea typeface="+mn-ea"/>
                  <a:cs typeface="+mn-cs"/>
                </a:rPr>
                <a:t>48</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 name="Rectangle 127">
              <a:extLst>
                <a:ext uri="{FF2B5EF4-FFF2-40B4-BE49-F238E27FC236}">
                  <a16:creationId xmlns:a16="http://schemas.microsoft.com/office/drawing/2014/main" id="{DC7F72B6-6203-B6F9-2A91-995B491526DB}"/>
                </a:ext>
              </a:extLst>
            </p:cNvPr>
            <p:cNvSpPr>
              <a:spLocks noChangeArrowheads="1"/>
            </p:cNvSpPr>
            <p:nvPr/>
          </p:nvSpPr>
          <p:spPr bwMode="auto">
            <a:xfrm>
              <a:off x="4143785" y="4248154"/>
              <a:ext cx="12182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1" i="0" u="none" strike="noStrike" kern="1200" cap="none" spc="0" normalizeH="0" baseline="0" noProof="0">
                  <a:ln>
                    <a:noFill/>
                  </a:ln>
                  <a:solidFill>
                    <a:srgbClr val="1565A9"/>
                  </a:solidFill>
                  <a:effectLst/>
                  <a:uLnTx/>
                  <a:uFillTx/>
                  <a:latin typeface="Calibri" panose="020F0502020204030204" pitchFamily="34" charset="0"/>
                  <a:ea typeface="+mn-ea"/>
                  <a:cs typeface="+mn-cs"/>
                </a:rPr>
                <a:t>LIT</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8" name="Rectangle 128">
              <a:extLst>
                <a:ext uri="{FF2B5EF4-FFF2-40B4-BE49-F238E27FC236}">
                  <a16:creationId xmlns:a16="http://schemas.microsoft.com/office/drawing/2014/main" id="{209765CD-E2A7-D560-0FB4-2D50934E362D}"/>
                </a:ext>
              </a:extLst>
            </p:cNvPr>
            <p:cNvSpPr>
              <a:spLocks noChangeArrowheads="1"/>
            </p:cNvSpPr>
            <p:nvPr/>
          </p:nvSpPr>
          <p:spPr bwMode="auto">
            <a:xfrm>
              <a:off x="4183860" y="4127504"/>
              <a:ext cx="817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1" i="0" u="none" strike="noStrike" kern="1200" cap="none" spc="0" normalizeH="0" baseline="0" noProof="0">
                  <a:ln>
                    <a:noFill/>
                  </a:ln>
                  <a:solidFill>
                    <a:srgbClr val="FC7C29"/>
                  </a:solidFill>
                  <a:effectLst/>
                  <a:uLnTx/>
                  <a:uFillTx/>
                  <a:latin typeface="Calibri" panose="020F0502020204030204" pitchFamily="34" charset="0"/>
                  <a:ea typeface="+mn-ea"/>
                  <a:cs typeface="+mn-cs"/>
                </a:rPr>
                <a:t>IC</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9" name="Rectangle 129">
              <a:extLst>
                <a:ext uri="{FF2B5EF4-FFF2-40B4-BE49-F238E27FC236}">
                  <a16:creationId xmlns:a16="http://schemas.microsoft.com/office/drawing/2014/main" id="{957DB743-3021-CD4F-956C-DA439254A4BD}"/>
                </a:ext>
              </a:extLst>
            </p:cNvPr>
            <p:cNvSpPr>
              <a:spLocks noChangeArrowheads="1"/>
            </p:cNvSpPr>
            <p:nvPr/>
          </p:nvSpPr>
          <p:spPr bwMode="auto">
            <a:xfrm>
              <a:off x="4435040" y="3446466"/>
              <a:ext cx="4183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 = 0.32</a:t>
              </a:r>
              <a:endPar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67" name="Groupe 266">
              <a:extLst>
                <a:ext uri="{FF2B5EF4-FFF2-40B4-BE49-F238E27FC236}">
                  <a16:creationId xmlns:a16="http://schemas.microsoft.com/office/drawing/2014/main" id="{33E20592-FF8A-3278-1E1F-70811D4C7064}"/>
                </a:ext>
              </a:extLst>
            </p:cNvPr>
            <p:cNvGrpSpPr/>
            <p:nvPr/>
          </p:nvGrpSpPr>
          <p:grpSpPr>
            <a:xfrm>
              <a:off x="4017811" y="2519364"/>
              <a:ext cx="3313264" cy="1443913"/>
              <a:chOff x="4017811" y="2214561"/>
              <a:chExt cx="3313264" cy="1443913"/>
            </a:xfrm>
          </p:grpSpPr>
          <p:grpSp>
            <p:nvGrpSpPr>
              <p:cNvPr id="265" name="Groupe 264">
                <a:extLst>
                  <a:ext uri="{FF2B5EF4-FFF2-40B4-BE49-F238E27FC236}">
                    <a16:creationId xmlns:a16="http://schemas.microsoft.com/office/drawing/2014/main" id="{AF84709C-900B-DA7D-C934-DBA42E99FD56}"/>
                  </a:ext>
                </a:extLst>
              </p:cNvPr>
              <p:cNvGrpSpPr/>
              <p:nvPr/>
            </p:nvGrpSpPr>
            <p:grpSpPr>
              <a:xfrm>
                <a:off x="4216401" y="2216150"/>
                <a:ext cx="3114674" cy="1306514"/>
                <a:chOff x="4216401" y="2216150"/>
                <a:chExt cx="3114674" cy="1306514"/>
              </a:xfrm>
            </p:grpSpPr>
            <p:sp>
              <p:nvSpPr>
                <p:cNvPr id="67" name="Line 7">
                  <a:extLst>
                    <a:ext uri="{FF2B5EF4-FFF2-40B4-BE49-F238E27FC236}">
                      <a16:creationId xmlns:a16="http://schemas.microsoft.com/office/drawing/2014/main" id="{7EE213AE-EFCD-1529-53FA-AD57DD476394}"/>
                    </a:ext>
                  </a:extLst>
                </p:cNvPr>
                <p:cNvSpPr>
                  <a:spLocks noChangeShapeType="1"/>
                </p:cNvSpPr>
                <p:nvPr/>
              </p:nvSpPr>
              <p:spPr bwMode="auto">
                <a:xfrm>
                  <a:off x="6096001"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Line 8">
                  <a:extLst>
                    <a:ext uri="{FF2B5EF4-FFF2-40B4-BE49-F238E27FC236}">
                      <a16:creationId xmlns:a16="http://schemas.microsoft.com/office/drawing/2014/main" id="{E53D3661-EC8C-2637-7B14-A24FCAF2ACB3}"/>
                    </a:ext>
                  </a:extLst>
                </p:cNvPr>
                <p:cNvSpPr>
                  <a:spLocks noChangeShapeType="1"/>
                </p:cNvSpPr>
                <p:nvPr/>
              </p:nvSpPr>
              <p:spPr bwMode="auto">
                <a:xfrm flipV="1">
                  <a:off x="5754688"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Line 9">
                  <a:extLst>
                    <a:ext uri="{FF2B5EF4-FFF2-40B4-BE49-F238E27FC236}">
                      <a16:creationId xmlns:a16="http://schemas.microsoft.com/office/drawing/2014/main" id="{D817EBDB-F117-8B0E-A9DC-C46F6A548DB2}"/>
                    </a:ext>
                  </a:extLst>
                </p:cNvPr>
                <p:cNvSpPr>
                  <a:spLocks noChangeShapeType="1"/>
                </p:cNvSpPr>
                <p:nvPr/>
              </p:nvSpPr>
              <p:spPr bwMode="auto">
                <a:xfrm>
                  <a:off x="5413376"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Line 12">
                  <a:extLst>
                    <a:ext uri="{FF2B5EF4-FFF2-40B4-BE49-F238E27FC236}">
                      <a16:creationId xmlns:a16="http://schemas.microsoft.com/office/drawing/2014/main" id="{B3CAD22D-2ADA-39C4-614D-1A17A5235A47}"/>
                    </a:ext>
                  </a:extLst>
                </p:cNvPr>
                <p:cNvSpPr>
                  <a:spLocks noChangeShapeType="1"/>
                </p:cNvSpPr>
                <p:nvPr/>
              </p:nvSpPr>
              <p:spPr bwMode="auto">
                <a:xfrm flipV="1">
                  <a:off x="5072063"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Line 13">
                  <a:extLst>
                    <a:ext uri="{FF2B5EF4-FFF2-40B4-BE49-F238E27FC236}">
                      <a16:creationId xmlns:a16="http://schemas.microsoft.com/office/drawing/2014/main" id="{BDA2FF67-9528-EB1F-5B08-A23871B8D9EC}"/>
                    </a:ext>
                  </a:extLst>
                </p:cNvPr>
                <p:cNvSpPr>
                  <a:spLocks noChangeShapeType="1"/>
                </p:cNvSpPr>
                <p:nvPr/>
              </p:nvSpPr>
              <p:spPr bwMode="auto">
                <a:xfrm>
                  <a:off x="4732338"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Line 16">
                  <a:extLst>
                    <a:ext uri="{FF2B5EF4-FFF2-40B4-BE49-F238E27FC236}">
                      <a16:creationId xmlns:a16="http://schemas.microsoft.com/office/drawing/2014/main" id="{6ABFCEAD-9575-F0FD-1FA3-874A1A1C210C}"/>
                    </a:ext>
                  </a:extLst>
                </p:cNvPr>
                <p:cNvSpPr>
                  <a:spLocks noChangeShapeType="1"/>
                </p:cNvSpPr>
                <p:nvPr/>
              </p:nvSpPr>
              <p:spPr bwMode="auto">
                <a:xfrm>
                  <a:off x="7118351"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Line 17">
                  <a:extLst>
                    <a:ext uri="{FF2B5EF4-FFF2-40B4-BE49-F238E27FC236}">
                      <a16:creationId xmlns:a16="http://schemas.microsoft.com/office/drawing/2014/main" id="{034C1C7A-6736-F70A-891E-0E39B3B14309}"/>
                    </a:ext>
                  </a:extLst>
                </p:cNvPr>
                <p:cNvSpPr>
                  <a:spLocks noChangeShapeType="1"/>
                </p:cNvSpPr>
                <p:nvPr/>
              </p:nvSpPr>
              <p:spPr bwMode="auto">
                <a:xfrm>
                  <a:off x="6777038"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Line 19">
                  <a:extLst>
                    <a:ext uri="{FF2B5EF4-FFF2-40B4-BE49-F238E27FC236}">
                      <a16:creationId xmlns:a16="http://schemas.microsoft.com/office/drawing/2014/main" id="{8BF59599-03BA-1FBF-AE4D-6F756088CCA3}"/>
                    </a:ext>
                  </a:extLst>
                </p:cNvPr>
                <p:cNvSpPr>
                  <a:spLocks noChangeShapeType="1"/>
                </p:cNvSpPr>
                <p:nvPr/>
              </p:nvSpPr>
              <p:spPr bwMode="auto">
                <a:xfrm>
                  <a:off x="6437313"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Line 24">
                  <a:extLst>
                    <a:ext uri="{FF2B5EF4-FFF2-40B4-BE49-F238E27FC236}">
                      <a16:creationId xmlns:a16="http://schemas.microsoft.com/office/drawing/2014/main" id="{4026C028-5E3C-A8A0-3C49-BE74D0493E27}"/>
                    </a:ext>
                  </a:extLst>
                </p:cNvPr>
                <p:cNvSpPr>
                  <a:spLocks noChangeShapeType="1"/>
                </p:cNvSpPr>
                <p:nvPr/>
              </p:nvSpPr>
              <p:spPr bwMode="auto">
                <a:xfrm>
                  <a:off x="4216401" y="2563813"/>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Line 25">
                  <a:extLst>
                    <a:ext uri="{FF2B5EF4-FFF2-40B4-BE49-F238E27FC236}">
                      <a16:creationId xmlns:a16="http://schemas.microsoft.com/office/drawing/2014/main" id="{6B72C1A4-DA61-4C0F-5913-B147EC54CCF6}"/>
                    </a:ext>
                  </a:extLst>
                </p:cNvPr>
                <p:cNvSpPr>
                  <a:spLocks noChangeShapeType="1"/>
                </p:cNvSpPr>
                <p:nvPr/>
              </p:nvSpPr>
              <p:spPr bwMode="auto">
                <a:xfrm>
                  <a:off x="4216401" y="2276476"/>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Line 26">
                  <a:extLst>
                    <a:ext uri="{FF2B5EF4-FFF2-40B4-BE49-F238E27FC236}">
                      <a16:creationId xmlns:a16="http://schemas.microsoft.com/office/drawing/2014/main" id="{52D5B493-4BED-0525-D967-23D6375435C6}"/>
                    </a:ext>
                  </a:extLst>
                </p:cNvPr>
                <p:cNvSpPr>
                  <a:spLocks noChangeShapeType="1"/>
                </p:cNvSpPr>
                <p:nvPr/>
              </p:nvSpPr>
              <p:spPr bwMode="auto">
                <a:xfrm>
                  <a:off x="4216401" y="2851151"/>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Line 28">
                  <a:extLst>
                    <a:ext uri="{FF2B5EF4-FFF2-40B4-BE49-F238E27FC236}">
                      <a16:creationId xmlns:a16="http://schemas.microsoft.com/office/drawing/2014/main" id="{A1F04B35-9478-8F09-0BF6-D83C443A8DD4}"/>
                    </a:ext>
                  </a:extLst>
                </p:cNvPr>
                <p:cNvSpPr>
                  <a:spLocks noChangeShapeType="1"/>
                </p:cNvSpPr>
                <p:nvPr/>
              </p:nvSpPr>
              <p:spPr bwMode="auto">
                <a:xfrm flipH="1">
                  <a:off x="4216401" y="3138488"/>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Line 31">
                  <a:extLst>
                    <a:ext uri="{FF2B5EF4-FFF2-40B4-BE49-F238E27FC236}">
                      <a16:creationId xmlns:a16="http://schemas.microsoft.com/office/drawing/2014/main" id="{400CFC10-515B-5697-692C-9DC25344AD33}"/>
                    </a:ext>
                  </a:extLst>
                </p:cNvPr>
                <p:cNvSpPr>
                  <a:spLocks noChangeShapeType="1"/>
                </p:cNvSpPr>
                <p:nvPr/>
              </p:nvSpPr>
              <p:spPr bwMode="auto">
                <a:xfrm flipV="1">
                  <a:off x="4391026" y="3486151"/>
                  <a:ext cx="0" cy="36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Line 32">
                  <a:extLst>
                    <a:ext uri="{FF2B5EF4-FFF2-40B4-BE49-F238E27FC236}">
                      <a16:creationId xmlns:a16="http://schemas.microsoft.com/office/drawing/2014/main" id="{D4318168-01DB-8F71-881B-43928FBCF79E}"/>
                    </a:ext>
                  </a:extLst>
                </p:cNvPr>
                <p:cNvSpPr>
                  <a:spLocks noChangeShapeType="1"/>
                </p:cNvSpPr>
                <p:nvPr/>
              </p:nvSpPr>
              <p:spPr bwMode="auto">
                <a:xfrm flipH="1">
                  <a:off x="4216401" y="3427413"/>
                  <a:ext cx="285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33">
                  <a:extLst>
                    <a:ext uri="{FF2B5EF4-FFF2-40B4-BE49-F238E27FC236}">
                      <a16:creationId xmlns:a16="http://schemas.microsoft.com/office/drawing/2014/main" id="{1A89B45A-5B14-79A7-CDA9-07CC8B3F8B17}"/>
                    </a:ext>
                  </a:extLst>
                </p:cNvPr>
                <p:cNvSpPr>
                  <a:spLocks/>
                </p:cNvSpPr>
                <p:nvPr/>
              </p:nvSpPr>
              <p:spPr bwMode="auto">
                <a:xfrm>
                  <a:off x="4244975" y="2216150"/>
                  <a:ext cx="3086100" cy="1270001"/>
                </a:xfrm>
                <a:custGeom>
                  <a:avLst/>
                  <a:gdLst>
                    <a:gd name="T0" fmla="*/ 92 w 92"/>
                    <a:gd name="T1" fmla="*/ 37 h 37"/>
                    <a:gd name="T2" fmla="*/ 0 w 92"/>
                    <a:gd name="T3" fmla="*/ 37 h 37"/>
                    <a:gd name="T4" fmla="*/ 0 w 92"/>
                    <a:gd name="T5" fmla="*/ 0 h 37"/>
                  </a:gdLst>
                  <a:ahLst/>
                  <a:cxnLst>
                    <a:cxn ang="0">
                      <a:pos x="T0" y="T1"/>
                    </a:cxn>
                    <a:cxn ang="0">
                      <a:pos x="T2" y="T3"/>
                    </a:cxn>
                    <a:cxn ang="0">
                      <a:pos x="T4" y="T5"/>
                    </a:cxn>
                  </a:cxnLst>
                  <a:rect l="0" t="0" r="r" b="b"/>
                  <a:pathLst>
                    <a:path w="92" h="37">
                      <a:moveTo>
                        <a:pt x="92" y="37"/>
                      </a:moveTo>
                      <a:lnTo>
                        <a:pt x="0" y="3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4" name="Line 34">
                <a:extLst>
                  <a:ext uri="{FF2B5EF4-FFF2-40B4-BE49-F238E27FC236}">
                    <a16:creationId xmlns:a16="http://schemas.microsoft.com/office/drawing/2014/main" id="{CE00901B-FD6D-E65C-C629-7D9E57282D78}"/>
                  </a:ext>
                </a:extLst>
              </p:cNvPr>
              <p:cNvSpPr>
                <a:spLocks noChangeShapeType="1"/>
              </p:cNvSpPr>
              <p:nvPr/>
            </p:nvSpPr>
            <p:spPr bwMode="auto">
              <a:xfrm>
                <a:off x="5894389" y="2507415"/>
                <a:ext cx="187326" cy="0"/>
              </a:xfrm>
              <a:prstGeom prst="line">
                <a:avLst/>
              </a:prstGeom>
              <a:noFill/>
              <a:ln w="22225">
                <a:solidFill>
                  <a:srgbClr val="156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Line 35">
                <a:extLst>
                  <a:ext uri="{FF2B5EF4-FFF2-40B4-BE49-F238E27FC236}">
                    <a16:creationId xmlns:a16="http://schemas.microsoft.com/office/drawing/2014/main" id="{7794A922-ACFB-07E4-349D-151C7E81C451}"/>
                  </a:ext>
                </a:extLst>
              </p:cNvPr>
              <p:cNvSpPr>
                <a:spLocks noChangeShapeType="1"/>
              </p:cNvSpPr>
              <p:nvPr/>
            </p:nvSpPr>
            <p:spPr bwMode="auto">
              <a:xfrm flipH="1">
                <a:off x="5894389" y="2348657"/>
                <a:ext cx="187326" cy="0"/>
              </a:xfrm>
              <a:prstGeom prst="line">
                <a:avLst/>
              </a:prstGeom>
              <a:noFill/>
              <a:ln w="22225">
                <a:solidFill>
                  <a:srgbClr val="FC7C2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Rectangle 100">
                <a:extLst>
                  <a:ext uri="{FF2B5EF4-FFF2-40B4-BE49-F238E27FC236}">
                    <a16:creationId xmlns:a16="http://schemas.microsoft.com/office/drawing/2014/main" id="{9FE4A23A-8CF7-EE11-37FE-241493CF3FCF}"/>
                  </a:ext>
                </a:extLst>
              </p:cNvPr>
              <p:cNvSpPr>
                <a:spLocks noChangeArrowheads="1"/>
              </p:cNvSpPr>
              <p:nvPr/>
            </p:nvSpPr>
            <p:spPr bwMode="auto">
              <a:xfrm>
                <a:off x="7071019" y="35353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96</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Rectangle 103">
                <a:extLst>
                  <a:ext uri="{FF2B5EF4-FFF2-40B4-BE49-F238E27FC236}">
                    <a16:creationId xmlns:a16="http://schemas.microsoft.com/office/drawing/2014/main" id="{7E838CAF-D124-61C2-F2B3-0C6BEF41FE4B}"/>
                  </a:ext>
                </a:extLst>
              </p:cNvPr>
              <p:cNvSpPr>
                <a:spLocks noChangeArrowheads="1"/>
              </p:cNvSpPr>
              <p:nvPr/>
            </p:nvSpPr>
            <p:spPr bwMode="auto">
              <a:xfrm>
                <a:off x="6729706" y="35353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84</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 name="Rectangle 106">
                <a:extLst>
                  <a:ext uri="{FF2B5EF4-FFF2-40B4-BE49-F238E27FC236}">
                    <a16:creationId xmlns:a16="http://schemas.microsoft.com/office/drawing/2014/main" id="{7789E402-9B00-1B02-5D1F-D1A9FB6D170F}"/>
                  </a:ext>
                </a:extLst>
              </p:cNvPr>
              <p:cNvSpPr>
                <a:spLocks noChangeArrowheads="1"/>
              </p:cNvSpPr>
              <p:nvPr/>
            </p:nvSpPr>
            <p:spPr bwMode="auto">
              <a:xfrm>
                <a:off x="6388394" y="35353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Rectangle 109">
                <a:extLst>
                  <a:ext uri="{FF2B5EF4-FFF2-40B4-BE49-F238E27FC236}">
                    <a16:creationId xmlns:a16="http://schemas.microsoft.com/office/drawing/2014/main" id="{BC38DA1C-3163-916C-E4F5-C341E8C20B82}"/>
                  </a:ext>
                </a:extLst>
              </p:cNvPr>
              <p:cNvSpPr>
                <a:spLocks noChangeArrowheads="1"/>
              </p:cNvSpPr>
              <p:nvPr/>
            </p:nvSpPr>
            <p:spPr bwMode="auto">
              <a:xfrm>
                <a:off x="6048669" y="35353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2" name="Rectangle 112">
                <a:extLst>
                  <a:ext uri="{FF2B5EF4-FFF2-40B4-BE49-F238E27FC236}">
                    <a16:creationId xmlns:a16="http://schemas.microsoft.com/office/drawing/2014/main" id="{7EA4413E-F9A1-6E6E-CECA-0976973A4FA5}"/>
                  </a:ext>
                </a:extLst>
              </p:cNvPr>
              <p:cNvSpPr>
                <a:spLocks noChangeArrowheads="1"/>
              </p:cNvSpPr>
              <p:nvPr/>
            </p:nvSpPr>
            <p:spPr bwMode="auto">
              <a:xfrm>
                <a:off x="5707356" y="35353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48</a:t>
                </a: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5" name="Rectangle 115">
                <a:extLst>
                  <a:ext uri="{FF2B5EF4-FFF2-40B4-BE49-F238E27FC236}">
                    <a16:creationId xmlns:a16="http://schemas.microsoft.com/office/drawing/2014/main" id="{5FD6CD97-4B25-F078-B862-0FAA44330847}"/>
                  </a:ext>
                </a:extLst>
              </p:cNvPr>
              <p:cNvSpPr>
                <a:spLocks noChangeArrowheads="1"/>
              </p:cNvSpPr>
              <p:nvPr/>
            </p:nvSpPr>
            <p:spPr bwMode="auto">
              <a:xfrm>
                <a:off x="5366044" y="35353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36</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8" name="Rectangle 118">
                <a:extLst>
                  <a:ext uri="{FF2B5EF4-FFF2-40B4-BE49-F238E27FC236}">
                    <a16:creationId xmlns:a16="http://schemas.microsoft.com/office/drawing/2014/main" id="{2ED5A515-E7C3-46D7-42BC-DA9E66EB5B7B}"/>
                  </a:ext>
                </a:extLst>
              </p:cNvPr>
              <p:cNvSpPr>
                <a:spLocks noChangeArrowheads="1"/>
              </p:cNvSpPr>
              <p:nvPr/>
            </p:nvSpPr>
            <p:spPr bwMode="auto">
              <a:xfrm>
                <a:off x="5024731" y="35353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1" name="Rectangle 121">
                <a:extLst>
                  <a:ext uri="{FF2B5EF4-FFF2-40B4-BE49-F238E27FC236}">
                    <a16:creationId xmlns:a16="http://schemas.microsoft.com/office/drawing/2014/main" id="{B688A117-A5D6-9DAE-900E-78799D3AD873}"/>
                  </a:ext>
                </a:extLst>
              </p:cNvPr>
              <p:cNvSpPr>
                <a:spLocks noChangeArrowheads="1"/>
              </p:cNvSpPr>
              <p:nvPr/>
            </p:nvSpPr>
            <p:spPr bwMode="auto">
              <a:xfrm>
                <a:off x="4685006" y="35353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 name="Rectangle 124">
                <a:extLst>
                  <a:ext uri="{FF2B5EF4-FFF2-40B4-BE49-F238E27FC236}">
                    <a16:creationId xmlns:a16="http://schemas.microsoft.com/office/drawing/2014/main" id="{9D71A937-5909-49BE-87DB-A1A6D7079F2E}"/>
                  </a:ext>
                </a:extLst>
              </p:cNvPr>
              <p:cNvSpPr>
                <a:spLocks noChangeArrowheads="1"/>
              </p:cNvSpPr>
              <p:nvPr/>
            </p:nvSpPr>
            <p:spPr bwMode="auto">
              <a:xfrm>
                <a:off x="4369342" y="3535363"/>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0" name="Rectangle 130">
                <a:extLst>
                  <a:ext uri="{FF2B5EF4-FFF2-40B4-BE49-F238E27FC236}">
                    <a16:creationId xmlns:a16="http://schemas.microsoft.com/office/drawing/2014/main" id="{992DA43A-DD84-1618-1290-21931B94C1BE}"/>
                  </a:ext>
                </a:extLst>
              </p:cNvPr>
              <p:cNvSpPr>
                <a:spLocks noChangeArrowheads="1"/>
              </p:cNvSpPr>
              <p:nvPr/>
            </p:nvSpPr>
            <p:spPr bwMode="auto">
              <a:xfrm>
                <a:off x="4017811" y="3365498"/>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0.00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Rectangle 131">
                <a:extLst>
                  <a:ext uri="{FF2B5EF4-FFF2-40B4-BE49-F238E27FC236}">
                    <a16:creationId xmlns:a16="http://schemas.microsoft.com/office/drawing/2014/main" id="{2782BBF3-D512-67E3-463E-75495CBFAF1C}"/>
                  </a:ext>
                </a:extLst>
              </p:cNvPr>
              <p:cNvSpPr>
                <a:spLocks noChangeArrowheads="1"/>
              </p:cNvSpPr>
              <p:nvPr/>
            </p:nvSpPr>
            <p:spPr bwMode="auto">
              <a:xfrm>
                <a:off x="4017811" y="3078161"/>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0.25</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2" name="Rectangle 132">
                <a:extLst>
                  <a:ext uri="{FF2B5EF4-FFF2-40B4-BE49-F238E27FC236}">
                    <a16:creationId xmlns:a16="http://schemas.microsoft.com/office/drawing/2014/main" id="{DB7F409C-3924-A526-5BA8-0EA749B88A60}"/>
                  </a:ext>
                </a:extLst>
              </p:cNvPr>
              <p:cNvSpPr>
                <a:spLocks noChangeArrowheads="1"/>
              </p:cNvSpPr>
              <p:nvPr/>
            </p:nvSpPr>
            <p:spPr bwMode="auto">
              <a:xfrm>
                <a:off x="4017811" y="2789236"/>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0.50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3" name="Rectangle 133">
                <a:extLst>
                  <a:ext uri="{FF2B5EF4-FFF2-40B4-BE49-F238E27FC236}">
                    <a16:creationId xmlns:a16="http://schemas.microsoft.com/office/drawing/2014/main" id="{D008A0A9-674B-C9D8-D156-8C1E63BD5AF7}"/>
                  </a:ext>
                </a:extLst>
              </p:cNvPr>
              <p:cNvSpPr>
                <a:spLocks noChangeArrowheads="1"/>
              </p:cNvSpPr>
              <p:nvPr/>
            </p:nvSpPr>
            <p:spPr bwMode="auto">
              <a:xfrm>
                <a:off x="4017811" y="2501898"/>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0.75</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 name="Rectangle 134">
                <a:extLst>
                  <a:ext uri="{FF2B5EF4-FFF2-40B4-BE49-F238E27FC236}">
                    <a16:creationId xmlns:a16="http://schemas.microsoft.com/office/drawing/2014/main" id="{89E4162D-2DEE-3709-8FB1-90E96A79CE5F}"/>
                  </a:ext>
                </a:extLst>
              </p:cNvPr>
              <p:cNvSpPr>
                <a:spLocks noChangeArrowheads="1"/>
              </p:cNvSpPr>
              <p:nvPr/>
            </p:nvSpPr>
            <p:spPr bwMode="auto">
              <a:xfrm>
                <a:off x="4017811" y="2214561"/>
                <a:ext cx="1795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5" name="Rectangle 135">
                <a:extLst>
                  <a:ext uri="{FF2B5EF4-FFF2-40B4-BE49-F238E27FC236}">
                    <a16:creationId xmlns:a16="http://schemas.microsoft.com/office/drawing/2014/main" id="{C168DB25-A3DB-FAA9-5A13-4257F7EB674C}"/>
                  </a:ext>
                </a:extLst>
              </p:cNvPr>
              <p:cNvSpPr>
                <a:spLocks noChangeArrowheads="1"/>
              </p:cNvSpPr>
              <p:nvPr/>
            </p:nvSpPr>
            <p:spPr bwMode="auto">
              <a:xfrm>
                <a:off x="6151563" y="2271713"/>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IC</a:t>
                </a:r>
                <a:endPar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6" name="Rectangle 136">
                <a:extLst>
                  <a:ext uri="{FF2B5EF4-FFF2-40B4-BE49-F238E27FC236}">
                    <a16:creationId xmlns:a16="http://schemas.microsoft.com/office/drawing/2014/main" id="{48C040FE-7C45-8A8C-5F1B-40B0B73BD5B8}"/>
                  </a:ext>
                </a:extLst>
              </p:cNvPr>
              <p:cNvSpPr>
                <a:spLocks noChangeArrowheads="1"/>
              </p:cNvSpPr>
              <p:nvPr/>
            </p:nvSpPr>
            <p:spPr bwMode="auto">
              <a:xfrm>
                <a:off x="6151563" y="2430471"/>
                <a:ext cx="1490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LIT</a:t>
                </a:r>
                <a:endParaRPr kumimoji="0" lang="fr-FR" altLang="fr-FR"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97" name="Rectangle 137">
              <a:extLst>
                <a:ext uri="{FF2B5EF4-FFF2-40B4-BE49-F238E27FC236}">
                  <a16:creationId xmlns:a16="http://schemas.microsoft.com/office/drawing/2014/main" id="{2D053504-4B19-23DA-FDCC-B7927C920FCC}"/>
                </a:ext>
              </a:extLst>
            </p:cNvPr>
            <p:cNvSpPr>
              <a:spLocks noChangeArrowheads="1"/>
            </p:cNvSpPr>
            <p:nvPr/>
          </p:nvSpPr>
          <p:spPr bwMode="auto">
            <a:xfrm>
              <a:off x="4115900" y="1985966"/>
              <a:ext cx="334867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Progression-free </a:t>
              </a:r>
              <a:r>
                <a:rPr kumimoji="0" lang="fr-FR" altLang="fr-FR" sz="11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survival</a:t>
              </a:r>
              <a:r>
                <a:rPr kumimoji="0" lang="fr-FR" altLang="fr-FR"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by </a:t>
              </a:r>
              <a:r>
                <a:rPr kumimoji="0" lang="fr-FR" altLang="fr-FR" sz="11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frontline</a:t>
              </a:r>
              <a:r>
                <a:rPr kumimoji="0" lang="fr-FR" altLang="fr-FR"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a:t>
              </a:r>
              <a:r>
                <a:rPr kumimoji="0" lang="fr-FR" altLang="fr-FR" sz="11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treatment</a:t>
              </a:r>
              <a:r>
                <a:rPr kumimoji="0" lang="fr-FR" altLang="fr-FR" sz="1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a:t>
              </a:r>
              <a:r>
                <a:rPr kumimoji="0" lang="fr-FR" altLang="fr-FR" sz="11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intensity</a:t>
              </a:r>
              <a:endParaRPr kumimoji="0" lang="fr-FR" altLang="fr-FR"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198" name="Freeform 138">
              <a:extLst>
                <a:ext uri="{FF2B5EF4-FFF2-40B4-BE49-F238E27FC236}">
                  <a16:creationId xmlns:a16="http://schemas.microsoft.com/office/drawing/2014/main" id="{8AD72CC1-7CE6-A020-42D5-4C8567507C15}"/>
                </a:ext>
              </a:extLst>
            </p:cNvPr>
            <p:cNvSpPr>
              <a:spLocks/>
            </p:cNvSpPr>
            <p:nvPr/>
          </p:nvSpPr>
          <p:spPr bwMode="auto">
            <a:xfrm>
              <a:off x="4391026" y="2581279"/>
              <a:ext cx="2058988" cy="836613"/>
            </a:xfrm>
            <a:custGeom>
              <a:avLst/>
              <a:gdLst>
                <a:gd name="T0" fmla="*/ 1297 w 1297"/>
                <a:gd name="T1" fmla="*/ 527 h 527"/>
                <a:gd name="T2" fmla="*/ 838 w 1297"/>
                <a:gd name="T3" fmla="*/ 527 h 527"/>
                <a:gd name="T4" fmla="*/ 838 w 1297"/>
                <a:gd name="T5" fmla="*/ 498 h 527"/>
                <a:gd name="T6" fmla="*/ 593 w 1297"/>
                <a:gd name="T7" fmla="*/ 498 h 527"/>
                <a:gd name="T8" fmla="*/ 593 w 1297"/>
                <a:gd name="T9" fmla="*/ 476 h 527"/>
                <a:gd name="T10" fmla="*/ 582 w 1297"/>
                <a:gd name="T11" fmla="*/ 476 h 527"/>
                <a:gd name="T12" fmla="*/ 582 w 1297"/>
                <a:gd name="T13" fmla="*/ 454 h 527"/>
                <a:gd name="T14" fmla="*/ 527 w 1297"/>
                <a:gd name="T15" fmla="*/ 454 h 527"/>
                <a:gd name="T16" fmla="*/ 527 w 1297"/>
                <a:gd name="T17" fmla="*/ 430 h 527"/>
                <a:gd name="T18" fmla="*/ 412 w 1297"/>
                <a:gd name="T19" fmla="*/ 430 h 527"/>
                <a:gd name="T20" fmla="*/ 412 w 1297"/>
                <a:gd name="T21" fmla="*/ 410 h 527"/>
                <a:gd name="T22" fmla="*/ 396 w 1297"/>
                <a:gd name="T23" fmla="*/ 410 h 527"/>
                <a:gd name="T24" fmla="*/ 396 w 1297"/>
                <a:gd name="T25" fmla="*/ 394 h 527"/>
                <a:gd name="T26" fmla="*/ 363 w 1297"/>
                <a:gd name="T27" fmla="*/ 394 h 527"/>
                <a:gd name="T28" fmla="*/ 363 w 1297"/>
                <a:gd name="T29" fmla="*/ 374 h 527"/>
                <a:gd name="T30" fmla="*/ 349 w 1297"/>
                <a:gd name="T31" fmla="*/ 374 h 527"/>
                <a:gd name="T32" fmla="*/ 349 w 1297"/>
                <a:gd name="T33" fmla="*/ 356 h 527"/>
                <a:gd name="T34" fmla="*/ 342 w 1297"/>
                <a:gd name="T35" fmla="*/ 356 h 527"/>
                <a:gd name="T36" fmla="*/ 342 w 1297"/>
                <a:gd name="T37" fmla="*/ 342 h 527"/>
                <a:gd name="T38" fmla="*/ 334 w 1297"/>
                <a:gd name="T39" fmla="*/ 342 h 527"/>
                <a:gd name="T40" fmla="*/ 334 w 1297"/>
                <a:gd name="T41" fmla="*/ 322 h 527"/>
                <a:gd name="T42" fmla="*/ 319 w 1297"/>
                <a:gd name="T43" fmla="*/ 322 h 527"/>
                <a:gd name="T44" fmla="*/ 319 w 1297"/>
                <a:gd name="T45" fmla="*/ 305 h 527"/>
                <a:gd name="T46" fmla="*/ 309 w 1297"/>
                <a:gd name="T47" fmla="*/ 305 h 527"/>
                <a:gd name="T48" fmla="*/ 309 w 1297"/>
                <a:gd name="T49" fmla="*/ 290 h 527"/>
                <a:gd name="T50" fmla="*/ 294 w 1297"/>
                <a:gd name="T51" fmla="*/ 290 h 527"/>
                <a:gd name="T52" fmla="*/ 294 w 1297"/>
                <a:gd name="T53" fmla="*/ 254 h 527"/>
                <a:gd name="T54" fmla="*/ 270 w 1297"/>
                <a:gd name="T55" fmla="*/ 254 h 527"/>
                <a:gd name="T56" fmla="*/ 270 w 1297"/>
                <a:gd name="T57" fmla="*/ 238 h 527"/>
                <a:gd name="T58" fmla="*/ 261 w 1297"/>
                <a:gd name="T59" fmla="*/ 238 h 527"/>
                <a:gd name="T60" fmla="*/ 261 w 1297"/>
                <a:gd name="T61" fmla="*/ 223 h 527"/>
                <a:gd name="T62" fmla="*/ 237 w 1297"/>
                <a:gd name="T63" fmla="*/ 223 h 527"/>
                <a:gd name="T64" fmla="*/ 237 w 1297"/>
                <a:gd name="T65" fmla="*/ 207 h 527"/>
                <a:gd name="T66" fmla="*/ 182 w 1297"/>
                <a:gd name="T67" fmla="*/ 207 h 527"/>
                <a:gd name="T68" fmla="*/ 182 w 1297"/>
                <a:gd name="T69" fmla="*/ 191 h 527"/>
                <a:gd name="T70" fmla="*/ 169 w 1297"/>
                <a:gd name="T71" fmla="*/ 191 h 527"/>
                <a:gd name="T72" fmla="*/ 169 w 1297"/>
                <a:gd name="T73" fmla="*/ 176 h 527"/>
                <a:gd name="T74" fmla="*/ 161 w 1297"/>
                <a:gd name="T75" fmla="*/ 176 h 527"/>
                <a:gd name="T76" fmla="*/ 161 w 1297"/>
                <a:gd name="T77" fmla="*/ 159 h 527"/>
                <a:gd name="T78" fmla="*/ 149 w 1297"/>
                <a:gd name="T79" fmla="*/ 159 h 527"/>
                <a:gd name="T80" fmla="*/ 149 w 1297"/>
                <a:gd name="T81" fmla="*/ 140 h 527"/>
                <a:gd name="T82" fmla="*/ 140 w 1297"/>
                <a:gd name="T83" fmla="*/ 140 h 527"/>
                <a:gd name="T84" fmla="*/ 140 w 1297"/>
                <a:gd name="T85" fmla="*/ 126 h 527"/>
                <a:gd name="T86" fmla="*/ 119 w 1297"/>
                <a:gd name="T87" fmla="*/ 126 h 527"/>
                <a:gd name="T88" fmla="*/ 119 w 1297"/>
                <a:gd name="T89" fmla="*/ 109 h 527"/>
                <a:gd name="T90" fmla="*/ 92 w 1297"/>
                <a:gd name="T91" fmla="*/ 109 h 527"/>
                <a:gd name="T92" fmla="*/ 92 w 1297"/>
                <a:gd name="T93" fmla="*/ 95 h 527"/>
                <a:gd name="T94" fmla="*/ 64 w 1297"/>
                <a:gd name="T95" fmla="*/ 95 h 527"/>
                <a:gd name="T96" fmla="*/ 64 w 1297"/>
                <a:gd name="T97" fmla="*/ 77 h 527"/>
                <a:gd name="T98" fmla="*/ 53 w 1297"/>
                <a:gd name="T99" fmla="*/ 77 h 527"/>
                <a:gd name="T100" fmla="*/ 53 w 1297"/>
                <a:gd name="T101" fmla="*/ 64 h 527"/>
                <a:gd name="T102" fmla="*/ 26 w 1297"/>
                <a:gd name="T103" fmla="*/ 64 h 527"/>
                <a:gd name="T104" fmla="*/ 26 w 1297"/>
                <a:gd name="T105" fmla="*/ 28 h 527"/>
                <a:gd name="T106" fmla="*/ 17 w 1297"/>
                <a:gd name="T107" fmla="*/ 28 h 527"/>
                <a:gd name="T108" fmla="*/ 17 w 1297"/>
                <a:gd name="T109" fmla="*/ 0 h 527"/>
                <a:gd name="T110" fmla="*/ 0 w 1297"/>
                <a:gd name="T111"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7" h="527">
                  <a:moveTo>
                    <a:pt x="1297" y="527"/>
                  </a:moveTo>
                  <a:lnTo>
                    <a:pt x="838" y="527"/>
                  </a:lnTo>
                  <a:lnTo>
                    <a:pt x="838" y="498"/>
                  </a:lnTo>
                  <a:lnTo>
                    <a:pt x="593" y="498"/>
                  </a:lnTo>
                  <a:lnTo>
                    <a:pt x="593" y="476"/>
                  </a:lnTo>
                  <a:lnTo>
                    <a:pt x="582" y="476"/>
                  </a:lnTo>
                  <a:lnTo>
                    <a:pt x="582" y="454"/>
                  </a:lnTo>
                  <a:lnTo>
                    <a:pt x="527" y="454"/>
                  </a:lnTo>
                  <a:lnTo>
                    <a:pt x="527" y="430"/>
                  </a:lnTo>
                  <a:lnTo>
                    <a:pt x="412" y="430"/>
                  </a:lnTo>
                  <a:lnTo>
                    <a:pt x="412" y="410"/>
                  </a:lnTo>
                  <a:lnTo>
                    <a:pt x="396" y="410"/>
                  </a:lnTo>
                  <a:lnTo>
                    <a:pt x="396" y="394"/>
                  </a:lnTo>
                  <a:lnTo>
                    <a:pt x="363" y="394"/>
                  </a:lnTo>
                  <a:lnTo>
                    <a:pt x="363" y="374"/>
                  </a:lnTo>
                  <a:lnTo>
                    <a:pt x="349" y="374"/>
                  </a:lnTo>
                  <a:lnTo>
                    <a:pt x="349" y="356"/>
                  </a:lnTo>
                  <a:lnTo>
                    <a:pt x="342" y="356"/>
                  </a:lnTo>
                  <a:lnTo>
                    <a:pt x="342" y="342"/>
                  </a:lnTo>
                  <a:lnTo>
                    <a:pt x="334" y="342"/>
                  </a:lnTo>
                  <a:lnTo>
                    <a:pt x="334" y="322"/>
                  </a:lnTo>
                  <a:lnTo>
                    <a:pt x="319" y="322"/>
                  </a:lnTo>
                  <a:lnTo>
                    <a:pt x="319" y="305"/>
                  </a:lnTo>
                  <a:lnTo>
                    <a:pt x="309" y="305"/>
                  </a:lnTo>
                  <a:lnTo>
                    <a:pt x="309" y="290"/>
                  </a:lnTo>
                  <a:lnTo>
                    <a:pt x="294" y="290"/>
                  </a:lnTo>
                  <a:lnTo>
                    <a:pt x="294" y="254"/>
                  </a:lnTo>
                  <a:lnTo>
                    <a:pt x="270" y="254"/>
                  </a:lnTo>
                  <a:lnTo>
                    <a:pt x="270" y="238"/>
                  </a:lnTo>
                  <a:lnTo>
                    <a:pt x="261" y="238"/>
                  </a:lnTo>
                  <a:lnTo>
                    <a:pt x="261" y="223"/>
                  </a:lnTo>
                  <a:lnTo>
                    <a:pt x="237" y="223"/>
                  </a:lnTo>
                  <a:lnTo>
                    <a:pt x="237" y="207"/>
                  </a:lnTo>
                  <a:lnTo>
                    <a:pt x="182" y="207"/>
                  </a:lnTo>
                  <a:lnTo>
                    <a:pt x="182" y="191"/>
                  </a:lnTo>
                  <a:lnTo>
                    <a:pt x="169" y="191"/>
                  </a:lnTo>
                  <a:lnTo>
                    <a:pt x="169" y="176"/>
                  </a:lnTo>
                  <a:lnTo>
                    <a:pt x="161" y="176"/>
                  </a:lnTo>
                  <a:lnTo>
                    <a:pt x="161" y="159"/>
                  </a:lnTo>
                  <a:lnTo>
                    <a:pt x="149" y="159"/>
                  </a:lnTo>
                  <a:lnTo>
                    <a:pt x="149" y="140"/>
                  </a:lnTo>
                  <a:lnTo>
                    <a:pt x="140" y="140"/>
                  </a:lnTo>
                  <a:lnTo>
                    <a:pt x="140" y="126"/>
                  </a:lnTo>
                  <a:lnTo>
                    <a:pt x="119" y="126"/>
                  </a:lnTo>
                  <a:lnTo>
                    <a:pt x="119" y="109"/>
                  </a:lnTo>
                  <a:lnTo>
                    <a:pt x="92" y="109"/>
                  </a:lnTo>
                  <a:lnTo>
                    <a:pt x="92" y="95"/>
                  </a:lnTo>
                  <a:lnTo>
                    <a:pt x="64" y="95"/>
                  </a:lnTo>
                  <a:lnTo>
                    <a:pt x="64" y="77"/>
                  </a:lnTo>
                  <a:lnTo>
                    <a:pt x="53" y="77"/>
                  </a:lnTo>
                  <a:lnTo>
                    <a:pt x="53" y="64"/>
                  </a:lnTo>
                  <a:lnTo>
                    <a:pt x="26" y="64"/>
                  </a:lnTo>
                  <a:lnTo>
                    <a:pt x="26" y="28"/>
                  </a:lnTo>
                  <a:lnTo>
                    <a:pt x="17" y="28"/>
                  </a:lnTo>
                  <a:lnTo>
                    <a:pt x="17" y="0"/>
                  </a:lnTo>
                  <a:lnTo>
                    <a:pt x="0" y="0"/>
                  </a:lnTo>
                </a:path>
              </a:pathLst>
            </a:custGeom>
            <a:noFill/>
            <a:ln w="19050">
              <a:solidFill>
                <a:srgbClr val="1565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9" name="Freeform 139">
              <a:extLst>
                <a:ext uri="{FF2B5EF4-FFF2-40B4-BE49-F238E27FC236}">
                  <a16:creationId xmlns:a16="http://schemas.microsoft.com/office/drawing/2014/main" id="{DC3EFA79-1E6F-07A9-D7F7-C597FA23A051}"/>
                </a:ext>
              </a:extLst>
            </p:cNvPr>
            <p:cNvSpPr>
              <a:spLocks/>
            </p:cNvSpPr>
            <p:nvPr/>
          </p:nvSpPr>
          <p:spPr bwMode="auto">
            <a:xfrm>
              <a:off x="4391026" y="2581279"/>
              <a:ext cx="2830513" cy="1144588"/>
            </a:xfrm>
            <a:custGeom>
              <a:avLst/>
              <a:gdLst>
                <a:gd name="T0" fmla="*/ 1783 w 1783"/>
                <a:gd name="T1" fmla="*/ 682 h 721"/>
                <a:gd name="T2" fmla="*/ 1720 w 1783"/>
                <a:gd name="T3" fmla="*/ 646 h 721"/>
                <a:gd name="T4" fmla="*/ 1473 w 1783"/>
                <a:gd name="T5" fmla="*/ 620 h 721"/>
                <a:gd name="T6" fmla="*/ 1465 w 1783"/>
                <a:gd name="T7" fmla="*/ 593 h 721"/>
                <a:gd name="T8" fmla="*/ 1300 w 1783"/>
                <a:gd name="T9" fmla="*/ 570 h 721"/>
                <a:gd name="T10" fmla="*/ 1269 w 1783"/>
                <a:gd name="T11" fmla="*/ 550 h 721"/>
                <a:gd name="T12" fmla="*/ 1197 w 1783"/>
                <a:gd name="T13" fmla="*/ 532 h 721"/>
                <a:gd name="T14" fmla="*/ 1108 w 1783"/>
                <a:gd name="T15" fmla="*/ 512 h 721"/>
                <a:gd name="T16" fmla="*/ 1022 w 1783"/>
                <a:gd name="T17" fmla="*/ 497 h 721"/>
                <a:gd name="T18" fmla="*/ 1012 w 1783"/>
                <a:gd name="T19" fmla="*/ 476 h 721"/>
                <a:gd name="T20" fmla="*/ 833 w 1783"/>
                <a:gd name="T21" fmla="*/ 459 h 721"/>
                <a:gd name="T22" fmla="*/ 795 w 1783"/>
                <a:gd name="T23" fmla="*/ 447 h 721"/>
                <a:gd name="T24" fmla="*/ 742 w 1783"/>
                <a:gd name="T25" fmla="*/ 429 h 721"/>
                <a:gd name="T26" fmla="*/ 671 w 1783"/>
                <a:gd name="T27" fmla="*/ 409 h 721"/>
                <a:gd name="T28" fmla="*/ 661 w 1783"/>
                <a:gd name="T29" fmla="*/ 395 h 721"/>
                <a:gd name="T30" fmla="*/ 647 w 1783"/>
                <a:gd name="T31" fmla="*/ 381 h 721"/>
                <a:gd name="T32" fmla="*/ 530 w 1783"/>
                <a:gd name="T33" fmla="*/ 362 h 721"/>
                <a:gd name="T34" fmla="*/ 506 w 1783"/>
                <a:gd name="T35" fmla="*/ 345 h 721"/>
                <a:gd name="T36" fmla="*/ 476 w 1783"/>
                <a:gd name="T37" fmla="*/ 329 h 721"/>
                <a:gd name="T38" fmla="*/ 453 w 1783"/>
                <a:gd name="T39" fmla="*/ 314 h 721"/>
                <a:gd name="T40" fmla="*/ 424 w 1783"/>
                <a:gd name="T41" fmla="*/ 296 h 721"/>
                <a:gd name="T42" fmla="*/ 408 w 1783"/>
                <a:gd name="T43" fmla="*/ 279 h 721"/>
                <a:gd name="T44" fmla="*/ 377 w 1783"/>
                <a:gd name="T45" fmla="*/ 263 h 721"/>
                <a:gd name="T46" fmla="*/ 329 w 1783"/>
                <a:gd name="T47" fmla="*/ 232 h 721"/>
                <a:gd name="T48" fmla="*/ 303 w 1783"/>
                <a:gd name="T49" fmla="*/ 199 h 721"/>
                <a:gd name="T50" fmla="*/ 294 w 1783"/>
                <a:gd name="T51" fmla="*/ 168 h 721"/>
                <a:gd name="T52" fmla="*/ 287 w 1783"/>
                <a:gd name="T53" fmla="*/ 154 h 721"/>
                <a:gd name="T54" fmla="*/ 267 w 1783"/>
                <a:gd name="T55" fmla="*/ 140 h 721"/>
                <a:gd name="T56" fmla="*/ 251 w 1783"/>
                <a:gd name="T57" fmla="*/ 125 h 721"/>
                <a:gd name="T58" fmla="*/ 234 w 1783"/>
                <a:gd name="T59" fmla="*/ 108 h 721"/>
                <a:gd name="T60" fmla="*/ 203 w 1783"/>
                <a:gd name="T61" fmla="*/ 89 h 721"/>
                <a:gd name="T62" fmla="*/ 177 w 1783"/>
                <a:gd name="T63" fmla="*/ 61 h 721"/>
                <a:gd name="T64" fmla="*/ 112 w 1783"/>
                <a:gd name="T65" fmla="*/ 46 h 721"/>
                <a:gd name="T66" fmla="*/ 102 w 1783"/>
                <a:gd name="T67" fmla="*/ 29 h 721"/>
                <a:gd name="T68" fmla="*/ 85 w 1783"/>
                <a:gd name="T69" fmla="*/ 11 h 721"/>
                <a:gd name="T70" fmla="*/ 36 w 1783"/>
                <a:gd name="T71"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3" h="721">
                  <a:moveTo>
                    <a:pt x="1783" y="721"/>
                  </a:moveTo>
                  <a:lnTo>
                    <a:pt x="1783" y="682"/>
                  </a:lnTo>
                  <a:lnTo>
                    <a:pt x="1720" y="682"/>
                  </a:lnTo>
                  <a:lnTo>
                    <a:pt x="1720" y="646"/>
                  </a:lnTo>
                  <a:lnTo>
                    <a:pt x="1473" y="646"/>
                  </a:lnTo>
                  <a:lnTo>
                    <a:pt x="1473" y="620"/>
                  </a:lnTo>
                  <a:lnTo>
                    <a:pt x="1465" y="620"/>
                  </a:lnTo>
                  <a:lnTo>
                    <a:pt x="1465" y="593"/>
                  </a:lnTo>
                  <a:lnTo>
                    <a:pt x="1300" y="593"/>
                  </a:lnTo>
                  <a:lnTo>
                    <a:pt x="1300" y="570"/>
                  </a:lnTo>
                  <a:lnTo>
                    <a:pt x="1269" y="570"/>
                  </a:lnTo>
                  <a:lnTo>
                    <a:pt x="1269" y="550"/>
                  </a:lnTo>
                  <a:lnTo>
                    <a:pt x="1197" y="550"/>
                  </a:lnTo>
                  <a:lnTo>
                    <a:pt x="1197" y="532"/>
                  </a:lnTo>
                  <a:lnTo>
                    <a:pt x="1108" y="532"/>
                  </a:lnTo>
                  <a:lnTo>
                    <a:pt x="1108" y="512"/>
                  </a:lnTo>
                  <a:lnTo>
                    <a:pt x="1022" y="512"/>
                  </a:lnTo>
                  <a:lnTo>
                    <a:pt x="1022" y="497"/>
                  </a:lnTo>
                  <a:lnTo>
                    <a:pt x="1012" y="497"/>
                  </a:lnTo>
                  <a:lnTo>
                    <a:pt x="1012" y="476"/>
                  </a:lnTo>
                  <a:lnTo>
                    <a:pt x="833" y="476"/>
                  </a:lnTo>
                  <a:lnTo>
                    <a:pt x="833" y="459"/>
                  </a:lnTo>
                  <a:lnTo>
                    <a:pt x="795" y="459"/>
                  </a:lnTo>
                  <a:lnTo>
                    <a:pt x="795" y="447"/>
                  </a:lnTo>
                  <a:lnTo>
                    <a:pt x="742" y="447"/>
                  </a:lnTo>
                  <a:lnTo>
                    <a:pt x="742" y="429"/>
                  </a:lnTo>
                  <a:lnTo>
                    <a:pt x="671" y="429"/>
                  </a:lnTo>
                  <a:lnTo>
                    <a:pt x="671" y="409"/>
                  </a:lnTo>
                  <a:lnTo>
                    <a:pt x="661" y="409"/>
                  </a:lnTo>
                  <a:lnTo>
                    <a:pt x="661" y="395"/>
                  </a:lnTo>
                  <a:lnTo>
                    <a:pt x="647" y="395"/>
                  </a:lnTo>
                  <a:lnTo>
                    <a:pt x="647" y="381"/>
                  </a:lnTo>
                  <a:lnTo>
                    <a:pt x="530" y="381"/>
                  </a:lnTo>
                  <a:lnTo>
                    <a:pt x="530" y="362"/>
                  </a:lnTo>
                  <a:lnTo>
                    <a:pt x="506" y="362"/>
                  </a:lnTo>
                  <a:lnTo>
                    <a:pt x="506" y="345"/>
                  </a:lnTo>
                  <a:lnTo>
                    <a:pt x="476" y="345"/>
                  </a:lnTo>
                  <a:lnTo>
                    <a:pt x="476" y="329"/>
                  </a:lnTo>
                  <a:lnTo>
                    <a:pt x="453" y="329"/>
                  </a:lnTo>
                  <a:lnTo>
                    <a:pt x="453" y="314"/>
                  </a:lnTo>
                  <a:lnTo>
                    <a:pt x="424" y="314"/>
                  </a:lnTo>
                  <a:lnTo>
                    <a:pt x="424" y="296"/>
                  </a:lnTo>
                  <a:lnTo>
                    <a:pt x="408" y="296"/>
                  </a:lnTo>
                  <a:lnTo>
                    <a:pt x="408" y="279"/>
                  </a:lnTo>
                  <a:lnTo>
                    <a:pt x="377" y="279"/>
                  </a:lnTo>
                  <a:lnTo>
                    <a:pt x="377" y="263"/>
                  </a:lnTo>
                  <a:lnTo>
                    <a:pt x="329" y="263"/>
                  </a:lnTo>
                  <a:lnTo>
                    <a:pt x="329" y="232"/>
                  </a:lnTo>
                  <a:lnTo>
                    <a:pt x="303" y="232"/>
                  </a:lnTo>
                  <a:lnTo>
                    <a:pt x="303" y="199"/>
                  </a:lnTo>
                  <a:lnTo>
                    <a:pt x="294" y="199"/>
                  </a:lnTo>
                  <a:lnTo>
                    <a:pt x="294" y="168"/>
                  </a:lnTo>
                  <a:lnTo>
                    <a:pt x="287" y="168"/>
                  </a:lnTo>
                  <a:lnTo>
                    <a:pt x="287" y="154"/>
                  </a:lnTo>
                  <a:lnTo>
                    <a:pt x="267" y="154"/>
                  </a:lnTo>
                  <a:lnTo>
                    <a:pt x="267" y="140"/>
                  </a:lnTo>
                  <a:lnTo>
                    <a:pt x="251" y="140"/>
                  </a:lnTo>
                  <a:lnTo>
                    <a:pt x="251" y="125"/>
                  </a:lnTo>
                  <a:lnTo>
                    <a:pt x="234" y="125"/>
                  </a:lnTo>
                  <a:lnTo>
                    <a:pt x="234" y="108"/>
                  </a:lnTo>
                  <a:lnTo>
                    <a:pt x="203" y="108"/>
                  </a:lnTo>
                  <a:lnTo>
                    <a:pt x="203" y="89"/>
                  </a:lnTo>
                  <a:lnTo>
                    <a:pt x="177" y="89"/>
                  </a:lnTo>
                  <a:lnTo>
                    <a:pt x="177" y="61"/>
                  </a:lnTo>
                  <a:lnTo>
                    <a:pt x="112" y="61"/>
                  </a:lnTo>
                  <a:lnTo>
                    <a:pt x="112" y="46"/>
                  </a:lnTo>
                  <a:lnTo>
                    <a:pt x="102" y="46"/>
                  </a:lnTo>
                  <a:lnTo>
                    <a:pt x="102" y="29"/>
                  </a:lnTo>
                  <a:lnTo>
                    <a:pt x="85" y="29"/>
                  </a:lnTo>
                  <a:lnTo>
                    <a:pt x="85" y="11"/>
                  </a:lnTo>
                  <a:lnTo>
                    <a:pt x="36" y="11"/>
                  </a:lnTo>
                  <a:lnTo>
                    <a:pt x="36" y="0"/>
                  </a:lnTo>
                  <a:lnTo>
                    <a:pt x="0" y="0"/>
                  </a:lnTo>
                </a:path>
              </a:pathLst>
            </a:custGeom>
            <a:noFill/>
            <a:ln w="19050">
              <a:solidFill>
                <a:srgbClr val="FC7C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1" name="Rectangle 141">
              <a:extLst>
                <a:ext uri="{FF2B5EF4-FFF2-40B4-BE49-F238E27FC236}">
                  <a16:creationId xmlns:a16="http://schemas.microsoft.com/office/drawing/2014/main" id="{575A26D9-BDE4-D801-9673-56528B8D9267}"/>
                </a:ext>
              </a:extLst>
            </p:cNvPr>
            <p:cNvSpPr>
              <a:spLocks noChangeArrowheads="1"/>
            </p:cNvSpPr>
            <p:nvPr/>
          </p:nvSpPr>
          <p:spPr bwMode="auto">
            <a:xfrm>
              <a:off x="4400861" y="2176466"/>
              <a:ext cx="27267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PFS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did</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not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significantly</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differ</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altLang="fr-FR" sz="9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between</a:t>
              </a:r>
              <a:r>
                <a:rPr kumimoji="0" lang="fr-FR" altLang="fr-F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IC and LIT (p=0.32)</a:t>
              </a:r>
              <a:endPar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4" name="Rectangle 126">
              <a:extLst>
                <a:ext uri="{FF2B5EF4-FFF2-40B4-BE49-F238E27FC236}">
                  <a16:creationId xmlns:a16="http://schemas.microsoft.com/office/drawing/2014/main" id="{819F7915-70BB-83B7-B0A0-8B532B32DCCD}"/>
                </a:ext>
              </a:extLst>
            </p:cNvPr>
            <p:cNvSpPr>
              <a:spLocks noChangeArrowheads="1"/>
            </p:cNvSpPr>
            <p:nvPr/>
          </p:nvSpPr>
          <p:spPr bwMode="auto">
            <a:xfrm>
              <a:off x="5379368" y="3965580"/>
              <a:ext cx="7742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Months</a:t>
              </a:r>
              <a:r>
                <a:rPr kumimoji="0" lang="fr-FR" alt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altLang="fr-FR" sz="9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elapsed</a:t>
              </a: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7" name="Rectangle 126">
              <a:extLst>
                <a:ext uri="{FF2B5EF4-FFF2-40B4-BE49-F238E27FC236}">
                  <a16:creationId xmlns:a16="http://schemas.microsoft.com/office/drawing/2014/main" id="{F5C155E5-47C9-22B9-0216-B7BEB81935E2}"/>
                </a:ext>
              </a:extLst>
            </p:cNvPr>
            <p:cNvSpPr>
              <a:spLocks noChangeArrowheads="1"/>
            </p:cNvSpPr>
            <p:nvPr/>
          </p:nvSpPr>
          <p:spPr bwMode="auto">
            <a:xfrm rot="16200000">
              <a:off x="2935958" y="3060038"/>
              <a:ext cx="17777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Progression-free  </a:t>
              </a:r>
              <a:r>
                <a:rPr kumimoji="0" lang="fr-FR" altLang="fr-FR" sz="9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survival</a:t>
              </a:r>
              <a:r>
                <a:rPr kumimoji="0" lang="fr-FR" alt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r-FR" altLang="fr-FR" sz="9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probability</a:t>
              </a: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457" name="Text Box 3">
            <a:extLst>
              <a:ext uri="{FF2B5EF4-FFF2-40B4-BE49-F238E27FC236}">
                <a16:creationId xmlns:a16="http://schemas.microsoft.com/office/drawing/2014/main" id="{66D70CAE-0604-1A25-08F2-CAA6C75D7509}"/>
              </a:ext>
            </a:extLst>
          </p:cNvPr>
          <p:cNvSpPr txBox="1">
            <a:spLocks noChangeArrowheads="1"/>
          </p:cNvSpPr>
          <p:nvPr/>
        </p:nvSpPr>
        <p:spPr bwMode="auto">
          <a:xfrm>
            <a:off x="9659575" y="6538230"/>
            <a:ext cx="253242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Kewan T, abstract PS1645</a:t>
            </a:r>
          </a:p>
        </p:txBody>
      </p:sp>
      <p:sp>
        <p:nvSpPr>
          <p:cNvPr id="5" name="Line 171">
            <a:extLst>
              <a:ext uri="{FF2B5EF4-FFF2-40B4-BE49-F238E27FC236}">
                <a16:creationId xmlns:a16="http://schemas.microsoft.com/office/drawing/2014/main" id="{F99CC627-EEC1-D77B-21B4-C8C616A403D2}"/>
              </a:ext>
            </a:extLst>
          </p:cNvPr>
          <p:cNvSpPr>
            <a:spLocks noChangeShapeType="1"/>
          </p:cNvSpPr>
          <p:nvPr/>
        </p:nvSpPr>
        <p:spPr bwMode="auto">
          <a:xfrm>
            <a:off x="10068213" y="34575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Line 172">
            <a:extLst>
              <a:ext uri="{FF2B5EF4-FFF2-40B4-BE49-F238E27FC236}">
                <a16:creationId xmlns:a16="http://schemas.microsoft.com/office/drawing/2014/main" id="{2A8A337C-FBB2-F78D-E3EE-645DA0A04B8E}"/>
              </a:ext>
            </a:extLst>
          </p:cNvPr>
          <p:cNvSpPr>
            <a:spLocks noChangeShapeType="1"/>
          </p:cNvSpPr>
          <p:nvPr/>
        </p:nvSpPr>
        <p:spPr bwMode="auto">
          <a:xfrm flipV="1">
            <a:off x="9679276" y="30511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Line 173">
            <a:extLst>
              <a:ext uri="{FF2B5EF4-FFF2-40B4-BE49-F238E27FC236}">
                <a16:creationId xmlns:a16="http://schemas.microsoft.com/office/drawing/2014/main" id="{97D0B792-5729-3C6C-8E8B-F468D79DF5E0}"/>
              </a:ext>
            </a:extLst>
          </p:cNvPr>
          <p:cNvSpPr>
            <a:spLocks noChangeShapeType="1"/>
          </p:cNvSpPr>
          <p:nvPr/>
        </p:nvSpPr>
        <p:spPr bwMode="auto">
          <a:xfrm flipH="1">
            <a:off x="9869776" y="4092579"/>
            <a:ext cx="566738" cy="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Line 174">
            <a:extLst>
              <a:ext uri="{FF2B5EF4-FFF2-40B4-BE49-F238E27FC236}">
                <a16:creationId xmlns:a16="http://schemas.microsoft.com/office/drawing/2014/main" id="{CCAC3A01-4533-E448-613F-9ADEC4D5B0E4}"/>
              </a:ext>
            </a:extLst>
          </p:cNvPr>
          <p:cNvSpPr>
            <a:spLocks noChangeShapeType="1"/>
          </p:cNvSpPr>
          <p:nvPr/>
        </p:nvSpPr>
        <p:spPr bwMode="auto">
          <a:xfrm flipV="1">
            <a:off x="9869776" y="40671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175">
            <a:extLst>
              <a:ext uri="{FF2B5EF4-FFF2-40B4-BE49-F238E27FC236}">
                <a16:creationId xmlns:a16="http://schemas.microsoft.com/office/drawing/2014/main" id="{EBE7ADC1-3196-3248-3AC6-862862858A68}"/>
              </a:ext>
            </a:extLst>
          </p:cNvPr>
          <p:cNvSpPr>
            <a:spLocks noChangeShapeType="1"/>
          </p:cNvSpPr>
          <p:nvPr/>
        </p:nvSpPr>
        <p:spPr bwMode="auto">
          <a:xfrm flipV="1">
            <a:off x="9869776" y="40925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176">
            <a:extLst>
              <a:ext uri="{FF2B5EF4-FFF2-40B4-BE49-F238E27FC236}">
                <a16:creationId xmlns:a16="http://schemas.microsoft.com/office/drawing/2014/main" id="{0D2319B5-D151-0116-FA79-FD1E5F4452EA}"/>
              </a:ext>
            </a:extLst>
          </p:cNvPr>
          <p:cNvSpPr>
            <a:spLocks noChangeShapeType="1"/>
          </p:cNvSpPr>
          <p:nvPr/>
        </p:nvSpPr>
        <p:spPr bwMode="auto">
          <a:xfrm flipV="1">
            <a:off x="10436513" y="40671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177">
            <a:extLst>
              <a:ext uri="{FF2B5EF4-FFF2-40B4-BE49-F238E27FC236}">
                <a16:creationId xmlns:a16="http://schemas.microsoft.com/office/drawing/2014/main" id="{7DE9543E-B394-FC8C-CF80-94B472A6428A}"/>
              </a:ext>
            </a:extLst>
          </p:cNvPr>
          <p:cNvSpPr>
            <a:spLocks noChangeShapeType="1"/>
          </p:cNvSpPr>
          <p:nvPr/>
        </p:nvSpPr>
        <p:spPr bwMode="auto">
          <a:xfrm flipV="1">
            <a:off x="10436513" y="40925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178">
            <a:extLst>
              <a:ext uri="{FF2B5EF4-FFF2-40B4-BE49-F238E27FC236}">
                <a16:creationId xmlns:a16="http://schemas.microsoft.com/office/drawing/2014/main" id="{0D6C5376-EC1E-EF06-A883-5D4B80ADBDC6}"/>
              </a:ext>
            </a:extLst>
          </p:cNvPr>
          <p:cNvSpPr>
            <a:spLocks noChangeShapeType="1"/>
          </p:cNvSpPr>
          <p:nvPr/>
        </p:nvSpPr>
        <p:spPr bwMode="auto">
          <a:xfrm flipH="1">
            <a:off x="9679276" y="3076579"/>
            <a:ext cx="455613" cy="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179">
            <a:extLst>
              <a:ext uri="{FF2B5EF4-FFF2-40B4-BE49-F238E27FC236}">
                <a16:creationId xmlns:a16="http://schemas.microsoft.com/office/drawing/2014/main" id="{494EBCCA-BC67-E250-8DC1-70F02EA82192}"/>
              </a:ext>
            </a:extLst>
          </p:cNvPr>
          <p:cNvSpPr>
            <a:spLocks noChangeShapeType="1"/>
          </p:cNvSpPr>
          <p:nvPr/>
        </p:nvSpPr>
        <p:spPr bwMode="auto">
          <a:xfrm flipH="1">
            <a:off x="9536401" y="3482979"/>
            <a:ext cx="531813" cy="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180">
            <a:extLst>
              <a:ext uri="{FF2B5EF4-FFF2-40B4-BE49-F238E27FC236}">
                <a16:creationId xmlns:a16="http://schemas.microsoft.com/office/drawing/2014/main" id="{CAA12CF4-512A-9011-7CD4-307CDD675DF5}"/>
              </a:ext>
            </a:extLst>
          </p:cNvPr>
          <p:cNvSpPr>
            <a:spLocks noChangeShapeType="1"/>
          </p:cNvSpPr>
          <p:nvPr/>
        </p:nvSpPr>
        <p:spPr bwMode="auto">
          <a:xfrm flipH="1">
            <a:off x="9614188" y="3686179"/>
            <a:ext cx="701675" cy="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81">
            <a:extLst>
              <a:ext uri="{FF2B5EF4-FFF2-40B4-BE49-F238E27FC236}">
                <a16:creationId xmlns:a16="http://schemas.microsoft.com/office/drawing/2014/main" id="{CBFDEB86-56C0-14C8-AD2F-05081EBA089F}"/>
              </a:ext>
            </a:extLst>
          </p:cNvPr>
          <p:cNvSpPr>
            <a:spLocks noChangeShapeType="1"/>
          </p:cNvSpPr>
          <p:nvPr/>
        </p:nvSpPr>
        <p:spPr bwMode="auto">
          <a:xfrm flipH="1">
            <a:off x="9896763" y="2873379"/>
            <a:ext cx="509588" cy="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82">
            <a:extLst>
              <a:ext uri="{FF2B5EF4-FFF2-40B4-BE49-F238E27FC236}">
                <a16:creationId xmlns:a16="http://schemas.microsoft.com/office/drawing/2014/main" id="{C845E694-8AB2-9182-DDE0-ED2B0F847334}"/>
              </a:ext>
            </a:extLst>
          </p:cNvPr>
          <p:cNvSpPr>
            <a:spLocks noChangeShapeType="1"/>
          </p:cNvSpPr>
          <p:nvPr/>
        </p:nvSpPr>
        <p:spPr bwMode="auto">
          <a:xfrm>
            <a:off x="10315863" y="36607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83">
            <a:extLst>
              <a:ext uri="{FF2B5EF4-FFF2-40B4-BE49-F238E27FC236}">
                <a16:creationId xmlns:a16="http://schemas.microsoft.com/office/drawing/2014/main" id="{3B0E35AB-7528-3345-055E-17B1D092037A}"/>
              </a:ext>
            </a:extLst>
          </p:cNvPr>
          <p:cNvSpPr>
            <a:spLocks noChangeShapeType="1"/>
          </p:cNvSpPr>
          <p:nvPr/>
        </p:nvSpPr>
        <p:spPr bwMode="auto">
          <a:xfrm flipV="1">
            <a:off x="10315863" y="36861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84">
            <a:extLst>
              <a:ext uri="{FF2B5EF4-FFF2-40B4-BE49-F238E27FC236}">
                <a16:creationId xmlns:a16="http://schemas.microsoft.com/office/drawing/2014/main" id="{ACCCF3FE-2A4F-D6B6-6007-5A8730168FFD}"/>
              </a:ext>
            </a:extLst>
          </p:cNvPr>
          <p:cNvSpPr>
            <a:spLocks noChangeShapeType="1"/>
          </p:cNvSpPr>
          <p:nvPr/>
        </p:nvSpPr>
        <p:spPr bwMode="auto">
          <a:xfrm flipV="1">
            <a:off x="9679276" y="3076579"/>
            <a:ext cx="0" cy="26988"/>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85">
            <a:extLst>
              <a:ext uri="{FF2B5EF4-FFF2-40B4-BE49-F238E27FC236}">
                <a16:creationId xmlns:a16="http://schemas.microsoft.com/office/drawing/2014/main" id="{436CE3A6-15D4-C976-91A3-AA221BF371BA}"/>
              </a:ext>
            </a:extLst>
          </p:cNvPr>
          <p:cNvSpPr>
            <a:spLocks noChangeShapeType="1"/>
          </p:cNvSpPr>
          <p:nvPr/>
        </p:nvSpPr>
        <p:spPr bwMode="auto">
          <a:xfrm flipV="1">
            <a:off x="10068213" y="34829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86">
            <a:extLst>
              <a:ext uri="{FF2B5EF4-FFF2-40B4-BE49-F238E27FC236}">
                <a16:creationId xmlns:a16="http://schemas.microsoft.com/office/drawing/2014/main" id="{F5EA2275-8AB3-854B-004F-92A81EDE2589}"/>
              </a:ext>
            </a:extLst>
          </p:cNvPr>
          <p:cNvSpPr>
            <a:spLocks noChangeShapeType="1"/>
          </p:cNvSpPr>
          <p:nvPr/>
        </p:nvSpPr>
        <p:spPr bwMode="auto">
          <a:xfrm>
            <a:off x="10134888" y="30511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87">
            <a:extLst>
              <a:ext uri="{FF2B5EF4-FFF2-40B4-BE49-F238E27FC236}">
                <a16:creationId xmlns:a16="http://schemas.microsoft.com/office/drawing/2014/main" id="{77692B0C-EC14-8B2F-BEA9-7AD11F169952}"/>
              </a:ext>
            </a:extLst>
          </p:cNvPr>
          <p:cNvSpPr>
            <a:spLocks noChangeShapeType="1"/>
          </p:cNvSpPr>
          <p:nvPr/>
        </p:nvSpPr>
        <p:spPr bwMode="auto">
          <a:xfrm flipV="1">
            <a:off x="9896763" y="28479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88">
            <a:extLst>
              <a:ext uri="{FF2B5EF4-FFF2-40B4-BE49-F238E27FC236}">
                <a16:creationId xmlns:a16="http://schemas.microsoft.com/office/drawing/2014/main" id="{E016A97C-6ACA-BA57-61E5-1ADEC19FAD09}"/>
              </a:ext>
            </a:extLst>
          </p:cNvPr>
          <p:cNvSpPr>
            <a:spLocks noChangeShapeType="1"/>
          </p:cNvSpPr>
          <p:nvPr/>
        </p:nvSpPr>
        <p:spPr bwMode="auto">
          <a:xfrm flipV="1">
            <a:off x="9896763" y="2873379"/>
            <a:ext cx="0" cy="26988"/>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89">
            <a:extLst>
              <a:ext uri="{FF2B5EF4-FFF2-40B4-BE49-F238E27FC236}">
                <a16:creationId xmlns:a16="http://schemas.microsoft.com/office/drawing/2014/main" id="{0D362A0F-CD6D-20CC-9D02-F682D7EEB4C6}"/>
              </a:ext>
            </a:extLst>
          </p:cNvPr>
          <p:cNvSpPr>
            <a:spLocks noChangeShapeType="1"/>
          </p:cNvSpPr>
          <p:nvPr/>
        </p:nvSpPr>
        <p:spPr bwMode="auto">
          <a:xfrm flipV="1">
            <a:off x="10134888" y="3076579"/>
            <a:ext cx="0" cy="26988"/>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90">
            <a:extLst>
              <a:ext uri="{FF2B5EF4-FFF2-40B4-BE49-F238E27FC236}">
                <a16:creationId xmlns:a16="http://schemas.microsoft.com/office/drawing/2014/main" id="{B290A24B-77FD-CB9F-F111-9F85473ECE38}"/>
              </a:ext>
            </a:extLst>
          </p:cNvPr>
          <p:cNvSpPr>
            <a:spLocks noChangeShapeType="1"/>
          </p:cNvSpPr>
          <p:nvPr/>
        </p:nvSpPr>
        <p:spPr bwMode="auto">
          <a:xfrm flipV="1">
            <a:off x="10406351" y="28479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91">
            <a:extLst>
              <a:ext uri="{FF2B5EF4-FFF2-40B4-BE49-F238E27FC236}">
                <a16:creationId xmlns:a16="http://schemas.microsoft.com/office/drawing/2014/main" id="{45DBB614-6E38-9192-2528-CFDFC6634A07}"/>
              </a:ext>
            </a:extLst>
          </p:cNvPr>
          <p:cNvSpPr>
            <a:spLocks noChangeShapeType="1"/>
          </p:cNvSpPr>
          <p:nvPr/>
        </p:nvSpPr>
        <p:spPr bwMode="auto">
          <a:xfrm flipV="1">
            <a:off x="10406351" y="2873379"/>
            <a:ext cx="0" cy="26988"/>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94">
            <a:extLst>
              <a:ext uri="{FF2B5EF4-FFF2-40B4-BE49-F238E27FC236}">
                <a16:creationId xmlns:a16="http://schemas.microsoft.com/office/drawing/2014/main" id="{F3739CA0-89D1-A425-17E0-BB690CEAC901}"/>
              </a:ext>
            </a:extLst>
          </p:cNvPr>
          <p:cNvSpPr>
            <a:spLocks noChangeShapeType="1"/>
          </p:cNvSpPr>
          <p:nvPr/>
        </p:nvSpPr>
        <p:spPr bwMode="auto">
          <a:xfrm flipV="1">
            <a:off x="9614188" y="36607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195">
            <a:extLst>
              <a:ext uri="{FF2B5EF4-FFF2-40B4-BE49-F238E27FC236}">
                <a16:creationId xmlns:a16="http://schemas.microsoft.com/office/drawing/2014/main" id="{85D81944-E0ED-5316-4CFA-6D4E1F0C12BE}"/>
              </a:ext>
            </a:extLst>
          </p:cNvPr>
          <p:cNvSpPr>
            <a:spLocks noChangeShapeType="1"/>
          </p:cNvSpPr>
          <p:nvPr/>
        </p:nvSpPr>
        <p:spPr bwMode="auto">
          <a:xfrm flipV="1">
            <a:off x="9614188" y="36861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29" name="Groupe 28">
            <a:extLst>
              <a:ext uri="{FF2B5EF4-FFF2-40B4-BE49-F238E27FC236}">
                <a16:creationId xmlns:a16="http://schemas.microsoft.com/office/drawing/2014/main" id="{DCDDA43B-41BB-F768-630E-BD21C451D0F9}"/>
              </a:ext>
            </a:extLst>
          </p:cNvPr>
          <p:cNvGrpSpPr/>
          <p:nvPr/>
        </p:nvGrpSpPr>
        <p:grpSpPr>
          <a:xfrm>
            <a:off x="9352250" y="2785113"/>
            <a:ext cx="1458913" cy="1533525"/>
            <a:chOff x="5013325" y="4762500"/>
            <a:chExt cx="1458913" cy="1533525"/>
          </a:xfrm>
        </p:grpSpPr>
        <p:sp>
          <p:nvSpPr>
            <p:cNvPr id="30" name="Line 238">
              <a:extLst>
                <a:ext uri="{FF2B5EF4-FFF2-40B4-BE49-F238E27FC236}">
                  <a16:creationId xmlns:a16="http://schemas.microsoft.com/office/drawing/2014/main" id="{3980E033-3237-E674-352C-3BCCFE90C429}"/>
                </a:ext>
              </a:extLst>
            </p:cNvPr>
            <p:cNvSpPr>
              <a:spLocks noChangeShapeType="1"/>
            </p:cNvSpPr>
            <p:nvPr/>
          </p:nvSpPr>
          <p:spPr bwMode="auto">
            <a:xfrm>
              <a:off x="5743575" y="6257925"/>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39">
              <a:extLst>
                <a:ext uri="{FF2B5EF4-FFF2-40B4-BE49-F238E27FC236}">
                  <a16:creationId xmlns:a16="http://schemas.microsoft.com/office/drawing/2014/main" id="{79BF4C72-B689-7677-0B38-F84EF0E1DF6A}"/>
                </a:ext>
              </a:extLst>
            </p:cNvPr>
            <p:cNvSpPr>
              <a:spLocks noChangeShapeType="1"/>
            </p:cNvSpPr>
            <p:nvPr/>
          </p:nvSpPr>
          <p:spPr bwMode="auto">
            <a:xfrm>
              <a:off x="6472238" y="6257925"/>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40">
              <a:extLst>
                <a:ext uri="{FF2B5EF4-FFF2-40B4-BE49-F238E27FC236}">
                  <a16:creationId xmlns:a16="http://schemas.microsoft.com/office/drawing/2014/main" id="{D5A5ED65-CCDE-6698-608A-E5A199ED54A1}"/>
                </a:ext>
              </a:extLst>
            </p:cNvPr>
            <p:cNvSpPr>
              <a:spLocks noChangeShapeType="1"/>
            </p:cNvSpPr>
            <p:nvPr/>
          </p:nvSpPr>
          <p:spPr bwMode="auto">
            <a:xfrm>
              <a:off x="5743575" y="6257925"/>
              <a:ext cx="7286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241">
              <a:extLst>
                <a:ext uri="{FF2B5EF4-FFF2-40B4-BE49-F238E27FC236}">
                  <a16:creationId xmlns:a16="http://schemas.microsoft.com/office/drawing/2014/main" id="{6CC31D0E-B12C-0788-290A-E6C4EF8F3EBC}"/>
                </a:ext>
              </a:extLst>
            </p:cNvPr>
            <p:cNvSpPr>
              <a:spLocks noChangeShapeType="1"/>
            </p:cNvSpPr>
            <p:nvPr/>
          </p:nvSpPr>
          <p:spPr bwMode="auto">
            <a:xfrm>
              <a:off x="5743575" y="4762500"/>
              <a:ext cx="0" cy="14954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Freeform 242">
              <a:extLst>
                <a:ext uri="{FF2B5EF4-FFF2-40B4-BE49-F238E27FC236}">
                  <a16:creationId xmlns:a16="http://schemas.microsoft.com/office/drawing/2014/main" id="{81D44939-FF1B-7456-35F9-EAF08610D17E}"/>
                </a:ext>
              </a:extLst>
            </p:cNvPr>
            <p:cNvSpPr>
              <a:spLocks/>
            </p:cNvSpPr>
            <p:nvPr/>
          </p:nvSpPr>
          <p:spPr bwMode="auto">
            <a:xfrm>
              <a:off x="5013325" y="6257925"/>
              <a:ext cx="730250" cy="38100"/>
            </a:xfrm>
            <a:custGeom>
              <a:avLst/>
              <a:gdLst>
                <a:gd name="T0" fmla="*/ 460 w 460"/>
                <a:gd name="T1" fmla="*/ 0 h 24"/>
                <a:gd name="T2" fmla="*/ 0 w 460"/>
                <a:gd name="T3" fmla="*/ 0 h 24"/>
                <a:gd name="T4" fmla="*/ 0 w 460"/>
                <a:gd name="T5" fmla="*/ 24 h 24"/>
              </a:gdLst>
              <a:ahLst/>
              <a:cxnLst>
                <a:cxn ang="0">
                  <a:pos x="T0" y="T1"/>
                </a:cxn>
                <a:cxn ang="0">
                  <a:pos x="T2" y="T3"/>
                </a:cxn>
                <a:cxn ang="0">
                  <a:pos x="T4" y="T5"/>
                </a:cxn>
              </a:cxnLst>
              <a:rect l="0" t="0" r="r" b="b"/>
              <a:pathLst>
                <a:path w="460" h="24">
                  <a:moveTo>
                    <a:pt x="460" y="0"/>
                  </a:moveTo>
                  <a:lnTo>
                    <a:pt x="0" y="0"/>
                  </a:lnTo>
                  <a:lnTo>
                    <a:pt x="0" y="2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5" name="Rectangle 243">
            <a:extLst>
              <a:ext uri="{FF2B5EF4-FFF2-40B4-BE49-F238E27FC236}">
                <a16:creationId xmlns:a16="http://schemas.microsoft.com/office/drawing/2014/main" id="{D8E38230-055E-9D58-F23D-BBF3A80A951B}"/>
              </a:ext>
            </a:extLst>
          </p:cNvPr>
          <p:cNvSpPr>
            <a:spLocks noChangeArrowheads="1"/>
          </p:cNvSpPr>
          <p:nvPr/>
        </p:nvSpPr>
        <p:spPr bwMode="auto">
          <a:xfrm>
            <a:off x="9271292" y="4347213"/>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0.1</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36" name="Rectangle 244">
            <a:extLst>
              <a:ext uri="{FF2B5EF4-FFF2-40B4-BE49-F238E27FC236}">
                <a16:creationId xmlns:a16="http://schemas.microsoft.com/office/drawing/2014/main" id="{BB3A9133-21F8-D8E7-2F27-640CA1C1F119}"/>
              </a:ext>
            </a:extLst>
          </p:cNvPr>
          <p:cNvSpPr>
            <a:spLocks noChangeArrowheads="1"/>
          </p:cNvSpPr>
          <p:nvPr/>
        </p:nvSpPr>
        <p:spPr bwMode="auto">
          <a:xfrm>
            <a:off x="10746234" y="4347213"/>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10</a:t>
            </a:r>
            <a:endParaRPr kumimoji="0" lang="fr-FR" altLang="fr-FR" sz="2800" b="0" i="0" u="none" strike="noStrike" cap="none" normalizeH="0" baseline="0">
              <a:ln>
                <a:noFill/>
              </a:ln>
              <a:solidFill>
                <a:schemeClr val="tx1"/>
              </a:solidFill>
              <a:effectLst/>
              <a:latin typeface="Arial" panose="020B0604020202020204" pitchFamily="34" charset="0"/>
            </a:endParaRPr>
          </a:p>
        </p:txBody>
      </p:sp>
      <p:sp>
        <p:nvSpPr>
          <p:cNvPr id="37" name="Rectangle 245">
            <a:extLst>
              <a:ext uri="{FF2B5EF4-FFF2-40B4-BE49-F238E27FC236}">
                <a16:creationId xmlns:a16="http://schemas.microsoft.com/office/drawing/2014/main" id="{81877C7A-C00A-A607-48CB-7A066E01C69A}"/>
              </a:ext>
            </a:extLst>
          </p:cNvPr>
          <p:cNvSpPr>
            <a:spLocks noChangeArrowheads="1"/>
          </p:cNvSpPr>
          <p:nvPr/>
        </p:nvSpPr>
        <p:spPr bwMode="auto">
          <a:xfrm>
            <a:off x="10050432" y="4347213"/>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a:t>
            </a:r>
            <a:endParaRPr kumimoji="0" lang="fr-FR" altLang="fr-FR" sz="2800" b="0" i="0" u="none" strike="noStrike" cap="none" normalizeH="0" baseline="0">
              <a:ln>
                <a:noFill/>
              </a:ln>
              <a:solidFill>
                <a:schemeClr val="tx1"/>
              </a:solidFill>
              <a:effectLst/>
              <a:latin typeface="Arial" panose="020B0604020202020204" pitchFamily="34" charset="0"/>
            </a:endParaRPr>
          </a:p>
        </p:txBody>
      </p:sp>
      <p:sp>
        <p:nvSpPr>
          <p:cNvPr id="38" name="Rectangle 246">
            <a:extLst>
              <a:ext uri="{FF2B5EF4-FFF2-40B4-BE49-F238E27FC236}">
                <a16:creationId xmlns:a16="http://schemas.microsoft.com/office/drawing/2014/main" id="{C4FDB51B-8603-4C43-865F-6AB16F01BBA2}"/>
              </a:ext>
            </a:extLst>
          </p:cNvPr>
          <p:cNvSpPr>
            <a:spLocks noChangeArrowheads="1"/>
          </p:cNvSpPr>
          <p:nvPr/>
        </p:nvSpPr>
        <p:spPr bwMode="auto">
          <a:xfrm>
            <a:off x="10139650" y="2847978"/>
            <a:ext cx="50800" cy="50800"/>
          </a:xfrm>
          <a:prstGeom prst="rect">
            <a:avLst/>
          </a:prstGeom>
          <a:solidFill>
            <a:srgbClr val="C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Rectangle 247">
            <a:extLst>
              <a:ext uri="{FF2B5EF4-FFF2-40B4-BE49-F238E27FC236}">
                <a16:creationId xmlns:a16="http://schemas.microsoft.com/office/drawing/2014/main" id="{79B54A19-47FC-631C-D4A3-50E1ACF321B9}"/>
              </a:ext>
            </a:extLst>
          </p:cNvPr>
          <p:cNvSpPr>
            <a:spLocks noChangeArrowheads="1"/>
          </p:cNvSpPr>
          <p:nvPr/>
        </p:nvSpPr>
        <p:spPr bwMode="auto">
          <a:xfrm>
            <a:off x="9892000" y="3051178"/>
            <a:ext cx="50800" cy="50800"/>
          </a:xfrm>
          <a:prstGeom prst="rect">
            <a:avLst/>
          </a:prstGeom>
          <a:solidFill>
            <a:srgbClr val="C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Rectangle 248">
            <a:extLst>
              <a:ext uri="{FF2B5EF4-FFF2-40B4-BE49-F238E27FC236}">
                <a16:creationId xmlns:a16="http://schemas.microsoft.com/office/drawing/2014/main" id="{CD1CC1E6-D9F5-760F-FB1C-DA1813ADC278}"/>
              </a:ext>
            </a:extLst>
          </p:cNvPr>
          <p:cNvSpPr>
            <a:spLocks noChangeArrowheads="1"/>
          </p:cNvSpPr>
          <p:nvPr/>
        </p:nvSpPr>
        <p:spPr bwMode="auto">
          <a:xfrm>
            <a:off x="10060275" y="3254378"/>
            <a:ext cx="50800" cy="50800"/>
          </a:xfrm>
          <a:prstGeom prst="rect">
            <a:avLst/>
          </a:prstGeom>
          <a:solidFill>
            <a:srgbClr val="C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Rectangle 249">
            <a:extLst>
              <a:ext uri="{FF2B5EF4-FFF2-40B4-BE49-F238E27FC236}">
                <a16:creationId xmlns:a16="http://schemas.microsoft.com/office/drawing/2014/main" id="{5DAF3AE7-C0B5-0B31-71DF-8B8F48B968FD}"/>
              </a:ext>
            </a:extLst>
          </p:cNvPr>
          <p:cNvSpPr>
            <a:spLocks noChangeArrowheads="1"/>
          </p:cNvSpPr>
          <p:nvPr/>
        </p:nvSpPr>
        <p:spPr bwMode="auto">
          <a:xfrm>
            <a:off x="9790400" y="3457578"/>
            <a:ext cx="50800" cy="50800"/>
          </a:xfrm>
          <a:prstGeom prst="rect">
            <a:avLst/>
          </a:prstGeom>
          <a:solidFill>
            <a:srgbClr val="C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Rectangle 250">
            <a:extLst>
              <a:ext uri="{FF2B5EF4-FFF2-40B4-BE49-F238E27FC236}">
                <a16:creationId xmlns:a16="http://schemas.microsoft.com/office/drawing/2014/main" id="{F6C8AB1F-78A8-09AF-D2F6-7F3AE95DF159}"/>
              </a:ext>
            </a:extLst>
          </p:cNvPr>
          <p:cNvSpPr>
            <a:spLocks noChangeArrowheads="1"/>
          </p:cNvSpPr>
          <p:nvPr/>
        </p:nvSpPr>
        <p:spPr bwMode="auto">
          <a:xfrm>
            <a:off x="9984075" y="3660778"/>
            <a:ext cx="50800" cy="50800"/>
          </a:xfrm>
          <a:prstGeom prst="rect">
            <a:avLst/>
          </a:prstGeom>
          <a:solidFill>
            <a:srgbClr val="C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Rectangle 251">
            <a:extLst>
              <a:ext uri="{FF2B5EF4-FFF2-40B4-BE49-F238E27FC236}">
                <a16:creationId xmlns:a16="http://schemas.microsoft.com/office/drawing/2014/main" id="{6D783B4C-DAD6-6FDC-92CD-9B8ADEE2A204}"/>
              </a:ext>
            </a:extLst>
          </p:cNvPr>
          <p:cNvSpPr>
            <a:spLocks noChangeArrowheads="1"/>
          </p:cNvSpPr>
          <p:nvPr/>
        </p:nvSpPr>
        <p:spPr bwMode="auto">
          <a:xfrm>
            <a:off x="10060275" y="3863978"/>
            <a:ext cx="50800" cy="50800"/>
          </a:xfrm>
          <a:prstGeom prst="rect">
            <a:avLst/>
          </a:prstGeom>
          <a:solidFill>
            <a:srgbClr val="C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Rectangle 252">
            <a:extLst>
              <a:ext uri="{FF2B5EF4-FFF2-40B4-BE49-F238E27FC236}">
                <a16:creationId xmlns:a16="http://schemas.microsoft.com/office/drawing/2014/main" id="{648A6146-BE04-6102-3FB4-8EE13469020A}"/>
              </a:ext>
            </a:extLst>
          </p:cNvPr>
          <p:cNvSpPr>
            <a:spLocks noChangeArrowheads="1"/>
          </p:cNvSpPr>
          <p:nvPr/>
        </p:nvSpPr>
        <p:spPr bwMode="auto">
          <a:xfrm>
            <a:off x="10133300" y="4067178"/>
            <a:ext cx="50800" cy="50800"/>
          </a:xfrm>
          <a:prstGeom prst="rect">
            <a:avLst/>
          </a:prstGeom>
          <a:solidFill>
            <a:srgbClr val="C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Rectangle 253">
            <a:extLst>
              <a:ext uri="{FF2B5EF4-FFF2-40B4-BE49-F238E27FC236}">
                <a16:creationId xmlns:a16="http://schemas.microsoft.com/office/drawing/2014/main" id="{696A80A4-9824-2129-6217-9F4DF4F40B2B}"/>
              </a:ext>
            </a:extLst>
          </p:cNvPr>
          <p:cNvSpPr>
            <a:spLocks noChangeArrowheads="1"/>
          </p:cNvSpPr>
          <p:nvPr/>
        </p:nvSpPr>
        <p:spPr bwMode="auto">
          <a:xfrm>
            <a:off x="8516138" y="1985966"/>
            <a:ext cx="32332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C00000"/>
                </a:solidFill>
                <a:effectLst/>
                <a:latin typeface="Calibri" panose="020F0502020204030204" pitchFamily="34" charset="0"/>
              </a:rPr>
              <a:t>Multivariate Cox regression analysis for overall survival</a:t>
            </a:r>
            <a:endParaRPr kumimoji="0" lang="fr-FR" altLang="fr-FR" sz="3200" b="0" i="0" u="none" strike="noStrike" cap="none" normalizeH="0" baseline="0">
              <a:ln>
                <a:noFill/>
              </a:ln>
              <a:solidFill>
                <a:srgbClr val="C00000"/>
              </a:solidFill>
              <a:effectLst/>
            </a:endParaRPr>
          </a:p>
        </p:txBody>
      </p:sp>
      <p:sp>
        <p:nvSpPr>
          <p:cNvPr id="46" name="Rectangle 254">
            <a:extLst>
              <a:ext uri="{FF2B5EF4-FFF2-40B4-BE49-F238E27FC236}">
                <a16:creationId xmlns:a16="http://schemas.microsoft.com/office/drawing/2014/main" id="{39BBB61F-23F5-294D-00CB-641B5192D111}"/>
              </a:ext>
            </a:extLst>
          </p:cNvPr>
          <p:cNvSpPr>
            <a:spLocks noChangeArrowheads="1"/>
          </p:cNvSpPr>
          <p:nvPr/>
        </p:nvSpPr>
        <p:spPr bwMode="auto">
          <a:xfrm>
            <a:off x="8392865" y="2176466"/>
            <a:ext cx="33951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err="1">
                <a:ln>
                  <a:noFill/>
                </a:ln>
                <a:solidFill>
                  <a:srgbClr val="000000"/>
                </a:solidFill>
                <a:effectLst/>
                <a:latin typeface="Calibri" panose="020F0502020204030204" pitchFamily="34" charset="0"/>
              </a:rPr>
              <a:t>Treatment</a:t>
            </a:r>
            <a:r>
              <a:rPr kumimoji="0" lang="fr-FR" altLang="fr-FR" sz="900" b="0" i="0" u="none" strike="noStrike" cap="none" normalizeH="0" baseline="0" dirty="0">
                <a:ln>
                  <a:noFill/>
                </a:ln>
                <a:solidFill>
                  <a:srgbClr val="000000"/>
                </a:solidFill>
                <a:effectLst/>
                <a:latin typeface="Calibri" panose="020F0502020204030204" pitchFamily="34" charset="0"/>
              </a:rPr>
              <a:t> </a:t>
            </a:r>
            <a:r>
              <a:rPr kumimoji="0" lang="fr-FR" altLang="fr-FR" sz="900" b="0" i="0" u="none" strike="noStrike" cap="none" normalizeH="0" baseline="0" dirty="0" err="1">
                <a:ln>
                  <a:noFill/>
                </a:ln>
                <a:solidFill>
                  <a:srgbClr val="000000"/>
                </a:solidFill>
                <a:effectLst/>
                <a:latin typeface="Calibri" panose="020F0502020204030204" pitchFamily="34" charset="0"/>
              </a:rPr>
              <a:t>intensity</a:t>
            </a:r>
            <a:r>
              <a:rPr kumimoji="0" lang="fr-FR" altLang="fr-FR" sz="900" b="0" i="0" u="none" strike="noStrike" cap="none" normalizeH="0" baseline="0" dirty="0">
                <a:ln>
                  <a:noFill/>
                </a:ln>
                <a:solidFill>
                  <a:srgbClr val="000000"/>
                </a:solidFill>
                <a:effectLst/>
                <a:latin typeface="Calibri" panose="020F0502020204030204" pitchFamily="34" charset="0"/>
              </a:rPr>
              <a:t> </a:t>
            </a:r>
            <a:r>
              <a:rPr kumimoji="0" lang="fr-FR" altLang="fr-FR" sz="900" b="0" i="0" u="none" strike="noStrike" cap="none" normalizeH="0" baseline="0" dirty="0" err="1">
                <a:ln>
                  <a:noFill/>
                </a:ln>
                <a:solidFill>
                  <a:srgbClr val="000000"/>
                </a:solidFill>
                <a:effectLst/>
                <a:latin typeface="Calibri" panose="020F0502020204030204" pitchFamily="34" charset="0"/>
              </a:rPr>
              <a:t>was</a:t>
            </a:r>
            <a:r>
              <a:rPr kumimoji="0" lang="fr-FR" altLang="fr-FR" sz="900" b="0" i="0" u="none" strike="noStrike" cap="none" normalizeH="0" baseline="0" dirty="0">
                <a:ln>
                  <a:noFill/>
                </a:ln>
                <a:solidFill>
                  <a:srgbClr val="000000"/>
                </a:solidFill>
                <a:effectLst/>
                <a:latin typeface="Calibri" panose="020F0502020204030204" pitchFamily="34" charset="0"/>
              </a:rPr>
              <a:t> not </a:t>
            </a:r>
            <a:r>
              <a:rPr kumimoji="0" lang="fr-FR" altLang="fr-FR" sz="900" b="0" i="0" u="none" strike="noStrike" cap="none" normalizeH="0" baseline="0" dirty="0" err="1">
                <a:ln>
                  <a:noFill/>
                </a:ln>
                <a:solidFill>
                  <a:srgbClr val="000000"/>
                </a:solidFill>
                <a:effectLst/>
                <a:latin typeface="Calibri" panose="020F0502020204030204" pitchFamily="34" charset="0"/>
              </a:rPr>
              <a:t>independently</a:t>
            </a:r>
            <a:r>
              <a:rPr kumimoji="0" lang="fr-FR" altLang="fr-FR" sz="900" b="0" i="0" u="none" strike="noStrike" cap="none" normalizeH="0" baseline="0" dirty="0">
                <a:ln>
                  <a:noFill/>
                </a:ln>
                <a:solidFill>
                  <a:srgbClr val="000000"/>
                </a:solidFill>
                <a:effectLst/>
                <a:latin typeface="Calibri" panose="020F0502020204030204" pitchFamily="34" charset="0"/>
              </a:rPr>
              <a:t> </a:t>
            </a:r>
            <a:r>
              <a:rPr kumimoji="0" lang="fr-FR" altLang="fr-FR" sz="900" b="0" i="0" u="none" strike="noStrike" cap="none" normalizeH="0" baseline="0" dirty="0" err="1">
                <a:ln>
                  <a:noFill/>
                </a:ln>
                <a:solidFill>
                  <a:srgbClr val="000000"/>
                </a:solidFill>
                <a:effectLst/>
                <a:latin typeface="Calibri" panose="020F0502020204030204" pitchFamily="34" charset="0"/>
              </a:rPr>
              <a:t>associated</a:t>
            </a:r>
            <a:r>
              <a:rPr kumimoji="0" lang="fr-FR" altLang="fr-FR" sz="900" b="0" i="0" u="none" strike="noStrike" cap="none" normalizeH="0" baseline="0" dirty="0">
                <a:ln>
                  <a:noFill/>
                </a:ln>
                <a:solidFill>
                  <a:srgbClr val="000000"/>
                </a:solidFill>
                <a:effectLst/>
                <a:latin typeface="Calibri" panose="020F0502020204030204" pitchFamily="34" charset="0"/>
              </a:rPr>
              <a:t> </a:t>
            </a:r>
            <a:r>
              <a:rPr kumimoji="0" lang="fr-FR" altLang="fr-FR" sz="900" b="0" i="0" u="none" strike="noStrike" cap="none" normalizeH="0" baseline="0" dirty="0" err="1">
                <a:ln>
                  <a:noFill/>
                </a:ln>
                <a:solidFill>
                  <a:srgbClr val="000000"/>
                </a:solidFill>
                <a:effectLst/>
                <a:latin typeface="Calibri" panose="020F0502020204030204" pitchFamily="34" charset="0"/>
              </a:rPr>
              <a:t>with</a:t>
            </a:r>
            <a:r>
              <a:rPr kumimoji="0" lang="fr-FR" altLang="fr-FR" sz="900" b="0" i="0" u="none" strike="noStrike" cap="none" normalizeH="0" baseline="0" dirty="0">
                <a:ln>
                  <a:noFill/>
                </a:ln>
                <a:solidFill>
                  <a:srgbClr val="000000"/>
                </a:solidFill>
                <a:effectLst/>
                <a:latin typeface="Calibri" panose="020F0502020204030204" pitchFamily="34" charset="0"/>
              </a:rPr>
              <a:t> OS, </a:t>
            </a:r>
            <a:br>
              <a:rPr kumimoji="0" lang="fr-FR" altLang="fr-FR" sz="900" b="0" i="0" u="none" strike="noStrike" cap="none" normalizeH="0" baseline="0" dirty="0">
                <a:ln>
                  <a:noFill/>
                </a:ln>
                <a:solidFill>
                  <a:srgbClr val="000000"/>
                </a:solidFill>
                <a:effectLst/>
                <a:latin typeface="Calibri" panose="020F0502020204030204" pitchFamily="34" charset="0"/>
              </a:rPr>
            </a:br>
            <a:r>
              <a:rPr kumimoji="0" lang="fr-FR" altLang="fr-FR" sz="900" b="0" i="0" u="none" strike="noStrike" cap="none" normalizeH="0" baseline="0" dirty="0" err="1">
                <a:ln>
                  <a:noFill/>
                </a:ln>
                <a:solidFill>
                  <a:srgbClr val="000000"/>
                </a:solidFill>
                <a:effectLst/>
                <a:latin typeface="Calibri" panose="020F0502020204030204" pitchFamily="34" charset="0"/>
              </a:rPr>
              <a:t>while</a:t>
            </a:r>
            <a:r>
              <a:rPr kumimoji="0" lang="fr-FR" altLang="fr-FR" sz="900" b="0" i="0" u="none" strike="noStrike" cap="none" normalizeH="0" baseline="0" dirty="0">
                <a:ln>
                  <a:noFill/>
                </a:ln>
                <a:solidFill>
                  <a:srgbClr val="000000"/>
                </a:solidFill>
                <a:effectLst/>
                <a:latin typeface="Calibri" panose="020F0502020204030204" pitchFamily="34" charset="0"/>
              </a:rPr>
              <a:t> HSCT </a:t>
            </a:r>
            <a:r>
              <a:rPr kumimoji="0" lang="fr-FR" altLang="fr-FR" sz="900" b="0" i="0" u="none" strike="noStrike" cap="none" normalizeH="0" baseline="0" dirty="0" err="1">
                <a:ln>
                  <a:noFill/>
                </a:ln>
                <a:solidFill>
                  <a:srgbClr val="000000"/>
                </a:solidFill>
                <a:effectLst/>
                <a:latin typeface="Calibri" panose="020F0502020204030204" pitchFamily="34" charset="0"/>
              </a:rPr>
              <a:t>remains</a:t>
            </a:r>
            <a:r>
              <a:rPr kumimoji="0" lang="fr-FR" altLang="fr-FR" sz="900" b="0" i="0" u="none" strike="noStrike" cap="none" normalizeH="0" baseline="0" dirty="0">
                <a:ln>
                  <a:noFill/>
                </a:ln>
                <a:solidFill>
                  <a:srgbClr val="000000"/>
                </a:solidFill>
                <a:effectLst/>
                <a:latin typeface="Calibri" panose="020F0502020204030204" pitchFamily="34" charset="0"/>
              </a:rPr>
              <a:t> </a:t>
            </a:r>
            <a:r>
              <a:rPr kumimoji="0" lang="fr-FR" altLang="fr-FR" sz="900" b="0" i="0" u="none" strike="noStrike" cap="none" normalizeH="0" baseline="0" dirty="0" err="1">
                <a:ln>
                  <a:noFill/>
                </a:ln>
                <a:solidFill>
                  <a:srgbClr val="000000"/>
                </a:solidFill>
                <a:effectLst/>
                <a:latin typeface="Calibri" panose="020F0502020204030204" pitchFamily="34" charset="0"/>
              </a:rPr>
              <a:t>associated</a:t>
            </a:r>
            <a:r>
              <a:rPr kumimoji="0" lang="fr-FR" altLang="fr-FR" sz="900" b="0" i="0" u="none" strike="noStrike" cap="none" normalizeH="0" baseline="0" dirty="0">
                <a:ln>
                  <a:noFill/>
                </a:ln>
                <a:solidFill>
                  <a:srgbClr val="000000"/>
                </a:solidFill>
                <a:effectLst/>
                <a:latin typeface="Calibri" panose="020F0502020204030204" pitchFamily="34" charset="0"/>
              </a:rPr>
              <a:t> </a:t>
            </a:r>
            <a:r>
              <a:rPr kumimoji="0" lang="fr-FR" altLang="fr-FR" sz="900" b="0" i="0" u="none" strike="noStrike" cap="none" normalizeH="0" baseline="0" dirty="0" err="1">
                <a:ln>
                  <a:noFill/>
                </a:ln>
                <a:solidFill>
                  <a:srgbClr val="000000"/>
                </a:solidFill>
                <a:effectLst/>
                <a:latin typeface="Calibri" panose="020F0502020204030204" pitchFamily="34" charset="0"/>
              </a:rPr>
              <a:t>with</a:t>
            </a:r>
            <a:r>
              <a:rPr kumimoji="0" lang="fr-FR" altLang="fr-FR" sz="900" b="0" i="0" u="none" strike="noStrike" cap="none" normalizeH="0" baseline="0" dirty="0">
                <a:ln>
                  <a:noFill/>
                </a:ln>
                <a:solidFill>
                  <a:srgbClr val="000000"/>
                </a:solidFill>
                <a:effectLst/>
                <a:latin typeface="Calibri" panose="020F0502020204030204" pitchFamily="34" charset="0"/>
              </a:rPr>
              <a:t> </a:t>
            </a:r>
            <a:r>
              <a:rPr kumimoji="0" lang="fr-FR" altLang="fr-FR" sz="900" b="0" i="0" u="none" strike="noStrike" cap="none" normalizeH="0" baseline="0" dirty="0" err="1">
                <a:ln>
                  <a:noFill/>
                </a:ln>
                <a:solidFill>
                  <a:srgbClr val="000000"/>
                </a:solidFill>
                <a:effectLst/>
                <a:latin typeface="Calibri" panose="020F0502020204030204" pitchFamily="34" charset="0"/>
              </a:rPr>
              <a:t>improved</a:t>
            </a:r>
            <a:r>
              <a:rPr kumimoji="0" lang="fr-FR" altLang="fr-FR" sz="900" b="0" i="0" u="none" strike="noStrike" cap="none" normalizeH="0" baseline="0" dirty="0">
                <a:ln>
                  <a:noFill/>
                </a:ln>
                <a:solidFill>
                  <a:srgbClr val="000000"/>
                </a:solidFill>
                <a:effectLst/>
                <a:latin typeface="Calibri" panose="020F0502020204030204" pitchFamily="34" charset="0"/>
              </a:rPr>
              <a:t> </a:t>
            </a:r>
            <a:r>
              <a:rPr kumimoji="0" lang="fr-FR" altLang="fr-FR" sz="900" b="0" i="0" u="none" strike="noStrike" cap="none" normalizeH="0" baseline="0" dirty="0" err="1">
                <a:ln>
                  <a:noFill/>
                </a:ln>
                <a:solidFill>
                  <a:srgbClr val="000000"/>
                </a:solidFill>
                <a:effectLst/>
                <a:latin typeface="Calibri" panose="020F0502020204030204" pitchFamily="34" charset="0"/>
              </a:rPr>
              <a:t>survival</a:t>
            </a:r>
            <a:r>
              <a:rPr kumimoji="0" lang="fr-FR" altLang="fr-FR" sz="900" b="0" i="0" u="none" strike="noStrike" cap="none" normalizeH="0" baseline="0" dirty="0">
                <a:ln>
                  <a:noFill/>
                </a:ln>
                <a:solidFill>
                  <a:srgbClr val="000000"/>
                </a:solidFill>
                <a:effectLst/>
                <a:latin typeface="Calibri" panose="020F0502020204030204" pitchFamily="34" charset="0"/>
              </a:rPr>
              <a:t> (HR 0.44; p=0.04)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7" name="Line 192">
            <a:extLst>
              <a:ext uri="{FF2B5EF4-FFF2-40B4-BE49-F238E27FC236}">
                <a16:creationId xmlns:a16="http://schemas.microsoft.com/office/drawing/2014/main" id="{ECBDAAE3-FFD3-FEB9-68C7-90F6FCE8BB0C}"/>
              </a:ext>
            </a:extLst>
          </p:cNvPr>
          <p:cNvSpPr>
            <a:spLocks noChangeShapeType="1"/>
          </p:cNvSpPr>
          <p:nvPr/>
        </p:nvSpPr>
        <p:spPr bwMode="auto">
          <a:xfrm flipV="1">
            <a:off x="9536401" y="34575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93">
            <a:extLst>
              <a:ext uri="{FF2B5EF4-FFF2-40B4-BE49-F238E27FC236}">
                <a16:creationId xmlns:a16="http://schemas.microsoft.com/office/drawing/2014/main" id="{DC305FB0-0F7E-F464-7A2A-AD475D8AA0E7}"/>
              </a:ext>
            </a:extLst>
          </p:cNvPr>
          <p:cNvSpPr>
            <a:spLocks noChangeShapeType="1"/>
          </p:cNvSpPr>
          <p:nvPr/>
        </p:nvSpPr>
        <p:spPr bwMode="auto">
          <a:xfrm flipV="1">
            <a:off x="9536401" y="3482979"/>
            <a:ext cx="0" cy="25400"/>
          </a:xfrm>
          <a:prstGeom prst="line">
            <a:avLst/>
          </a:prstGeom>
          <a:noFill/>
          <a:ln w="11113">
            <a:solidFill>
              <a:srgbClr val="CC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Rectangle 243">
            <a:extLst>
              <a:ext uri="{FF2B5EF4-FFF2-40B4-BE49-F238E27FC236}">
                <a16:creationId xmlns:a16="http://schemas.microsoft.com/office/drawing/2014/main" id="{BCC6EE98-4BB0-72F2-DBF8-F99E6BBF5662}"/>
              </a:ext>
            </a:extLst>
          </p:cNvPr>
          <p:cNvSpPr>
            <a:spLocks noChangeArrowheads="1"/>
          </p:cNvSpPr>
          <p:nvPr/>
        </p:nvSpPr>
        <p:spPr bwMode="auto">
          <a:xfrm>
            <a:off x="8356934" y="4015635"/>
            <a:ext cx="10948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err="1">
                <a:ln>
                  <a:noFill/>
                </a:ln>
                <a:solidFill>
                  <a:srgbClr val="000000"/>
                </a:solidFill>
                <a:effectLst/>
                <a:latin typeface="Calibri" panose="020F0502020204030204" pitchFamily="34" charset="0"/>
              </a:rPr>
              <a:t>Treatment</a:t>
            </a:r>
            <a:r>
              <a:rPr kumimoji="0" lang="fr-FR" altLang="fr-FR" sz="1000" b="1" i="0" u="none" strike="noStrike" cap="none" normalizeH="0" baseline="0" dirty="0">
                <a:ln>
                  <a:noFill/>
                </a:ln>
                <a:solidFill>
                  <a:srgbClr val="000000"/>
                </a:solidFill>
                <a:effectLst/>
                <a:latin typeface="Calibri" panose="020F0502020204030204" pitchFamily="34" charset="0"/>
              </a:rPr>
              <a:t> (IC vs LIT)</a:t>
            </a:r>
            <a:endParaRPr kumimoji="0" lang="fr-FR" altLang="fr-FR" sz="2800" b="1" i="0" u="none" strike="noStrike" cap="none" normalizeH="0" baseline="0" dirty="0">
              <a:ln>
                <a:noFill/>
              </a:ln>
              <a:solidFill>
                <a:schemeClr val="tx1"/>
              </a:solidFill>
              <a:effectLst/>
            </a:endParaRPr>
          </a:p>
        </p:txBody>
      </p:sp>
      <p:sp>
        <p:nvSpPr>
          <p:cNvPr id="50" name="Rectangle 243">
            <a:extLst>
              <a:ext uri="{FF2B5EF4-FFF2-40B4-BE49-F238E27FC236}">
                <a16:creationId xmlns:a16="http://schemas.microsoft.com/office/drawing/2014/main" id="{801B9DF9-DB8F-F254-BC72-0CBAABD47E7D}"/>
              </a:ext>
            </a:extLst>
          </p:cNvPr>
          <p:cNvSpPr>
            <a:spLocks noChangeArrowheads="1"/>
          </p:cNvSpPr>
          <p:nvPr/>
        </p:nvSpPr>
        <p:spPr bwMode="auto">
          <a:xfrm>
            <a:off x="8356934" y="2796435"/>
            <a:ext cx="13849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000000"/>
                </a:solidFill>
                <a:effectLst/>
                <a:latin typeface="Calibri" panose="020F0502020204030204" pitchFamily="34" charset="0"/>
              </a:rPr>
              <a:t>Second-line IDH </a:t>
            </a:r>
            <a:r>
              <a:rPr kumimoji="0" lang="fr-FR" altLang="fr-FR" sz="1000" b="1" i="0" u="none" strike="noStrike" cap="none" normalizeH="0" baseline="0" dirty="0" err="1">
                <a:ln>
                  <a:noFill/>
                </a:ln>
                <a:solidFill>
                  <a:srgbClr val="000000"/>
                </a:solidFill>
                <a:effectLst/>
                <a:latin typeface="Calibri" panose="020F0502020204030204" pitchFamily="34" charset="0"/>
              </a:rPr>
              <a:t>inhibitors</a:t>
            </a:r>
            <a:endParaRPr kumimoji="0" lang="fr-FR" altLang="fr-FR" sz="2800" b="1" i="0" u="none" strike="noStrike" cap="none" normalizeH="0" baseline="0" dirty="0">
              <a:ln>
                <a:noFill/>
              </a:ln>
              <a:solidFill>
                <a:schemeClr val="tx1"/>
              </a:solidFill>
              <a:effectLst/>
            </a:endParaRPr>
          </a:p>
        </p:txBody>
      </p:sp>
      <p:sp>
        <p:nvSpPr>
          <p:cNvPr id="51" name="Rectangle 243">
            <a:extLst>
              <a:ext uri="{FF2B5EF4-FFF2-40B4-BE49-F238E27FC236}">
                <a16:creationId xmlns:a16="http://schemas.microsoft.com/office/drawing/2014/main" id="{93EB61C3-DCB5-C3DC-D651-AAA11BC5D300}"/>
              </a:ext>
            </a:extLst>
          </p:cNvPr>
          <p:cNvSpPr>
            <a:spLocks noChangeArrowheads="1"/>
          </p:cNvSpPr>
          <p:nvPr/>
        </p:nvSpPr>
        <p:spPr bwMode="auto">
          <a:xfrm>
            <a:off x="8356934" y="2999635"/>
            <a:ext cx="1394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000000"/>
                </a:solidFill>
                <a:effectLst/>
                <a:latin typeface="Calibri" panose="020F0502020204030204" pitchFamily="34" charset="0"/>
              </a:rPr>
              <a:t>CR</a:t>
            </a:r>
            <a:endParaRPr kumimoji="0" lang="fr-FR" altLang="fr-FR" sz="2800" b="1" i="0" u="none" strike="noStrike" cap="none" normalizeH="0" baseline="0" dirty="0">
              <a:ln>
                <a:noFill/>
              </a:ln>
              <a:solidFill>
                <a:schemeClr val="tx1"/>
              </a:solidFill>
              <a:effectLst/>
            </a:endParaRPr>
          </a:p>
        </p:txBody>
      </p:sp>
      <p:sp>
        <p:nvSpPr>
          <p:cNvPr id="52" name="Rectangle 243">
            <a:extLst>
              <a:ext uri="{FF2B5EF4-FFF2-40B4-BE49-F238E27FC236}">
                <a16:creationId xmlns:a16="http://schemas.microsoft.com/office/drawing/2014/main" id="{D96C838A-D197-EC0D-001F-DB9C6CB16710}"/>
              </a:ext>
            </a:extLst>
          </p:cNvPr>
          <p:cNvSpPr>
            <a:spLocks noChangeArrowheads="1"/>
          </p:cNvSpPr>
          <p:nvPr/>
        </p:nvSpPr>
        <p:spPr bwMode="auto">
          <a:xfrm>
            <a:off x="8356934" y="3202835"/>
            <a:ext cx="4344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000000"/>
                </a:solidFill>
                <a:effectLst/>
                <a:latin typeface="Calibri" panose="020F0502020204030204" pitchFamily="34" charset="0"/>
              </a:rPr>
              <a:t>IDH VAF</a:t>
            </a:r>
            <a:endParaRPr kumimoji="0" lang="fr-FR" altLang="fr-FR" sz="2800" b="1" i="0" u="none" strike="noStrike" cap="none" normalizeH="0" baseline="0" dirty="0">
              <a:ln>
                <a:noFill/>
              </a:ln>
              <a:solidFill>
                <a:schemeClr val="tx1"/>
              </a:solidFill>
              <a:effectLst/>
            </a:endParaRPr>
          </a:p>
        </p:txBody>
      </p:sp>
      <p:sp>
        <p:nvSpPr>
          <p:cNvPr id="53" name="Rectangle 243">
            <a:extLst>
              <a:ext uri="{FF2B5EF4-FFF2-40B4-BE49-F238E27FC236}">
                <a16:creationId xmlns:a16="http://schemas.microsoft.com/office/drawing/2014/main" id="{FD891100-63E2-30AE-7645-173F20709A21}"/>
              </a:ext>
            </a:extLst>
          </p:cNvPr>
          <p:cNvSpPr>
            <a:spLocks noChangeArrowheads="1"/>
          </p:cNvSpPr>
          <p:nvPr/>
        </p:nvSpPr>
        <p:spPr bwMode="auto">
          <a:xfrm>
            <a:off x="8356934" y="3406035"/>
            <a:ext cx="5690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000000"/>
                </a:solidFill>
                <a:effectLst/>
                <a:latin typeface="Calibri" panose="020F0502020204030204" pitchFamily="34" charset="0"/>
              </a:rPr>
              <a:t>Transplant</a:t>
            </a:r>
            <a:endParaRPr kumimoji="0" lang="fr-FR" altLang="fr-FR" sz="2800" b="1" i="0" u="none" strike="noStrike" cap="none" normalizeH="0" baseline="0" dirty="0">
              <a:ln>
                <a:noFill/>
              </a:ln>
              <a:solidFill>
                <a:schemeClr val="tx1"/>
              </a:solidFill>
              <a:effectLst/>
            </a:endParaRPr>
          </a:p>
        </p:txBody>
      </p:sp>
      <p:sp>
        <p:nvSpPr>
          <p:cNvPr id="54" name="Rectangle 243">
            <a:extLst>
              <a:ext uri="{FF2B5EF4-FFF2-40B4-BE49-F238E27FC236}">
                <a16:creationId xmlns:a16="http://schemas.microsoft.com/office/drawing/2014/main" id="{C2FC5282-8F25-D9A1-EC38-C3E682DF3DB6}"/>
              </a:ext>
            </a:extLst>
          </p:cNvPr>
          <p:cNvSpPr>
            <a:spLocks noChangeArrowheads="1"/>
          </p:cNvSpPr>
          <p:nvPr/>
        </p:nvSpPr>
        <p:spPr bwMode="auto">
          <a:xfrm>
            <a:off x="8356934" y="3609235"/>
            <a:ext cx="10307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err="1">
                <a:ln>
                  <a:noFill/>
                </a:ln>
                <a:solidFill>
                  <a:srgbClr val="000000"/>
                </a:solidFill>
                <a:effectLst/>
                <a:latin typeface="Calibri" panose="020F0502020204030204" pitchFamily="34" charset="0"/>
              </a:rPr>
              <a:t>Complex</a:t>
            </a:r>
            <a:r>
              <a:rPr kumimoji="0" lang="fr-FR" altLang="fr-FR" sz="1000" b="1" i="0" u="none" strike="noStrike" cap="none" normalizeH="0" baseline="0" dirty="0">
                <a:ln>
                  <a:noFill/>
                </a:ln>
                <a:solidFill>
                  <a:srgbClr val="000000"/>
                </a:solidFill>
                <a:effectLst/>
                <a:latin typeface="Calibri" panose="020F0502020204030204" pitchFamily="34" charset="0"/>
              </a:rPr>
              <a:t> </a:t>
            </a:r>
            <a:r>
              <a:rPr kumimoji="0" lang="fr-FR" altLang="fr-FR" sz="1000" b="1" i="0" u="none" strike="noStrike" cap="none" normalizeH="0" baseline="0" dirty="0" err="1">
                <a:ln>
                  <a:noFill/>
                </a:ln>
                <a:solidFill>
                  <a:srgbClr val="000000"/>
                </a:solidFill>
                <a:effectLst/>
                <a:latin typeface="Calibri" panose="020F0502020204030204" pitchFamily="34" charset="0"/>
              </a:rPr>
              <a:t>karyotype</a:t>
            </a:r>
            <a:endParaRPr kumimoji="0" lang="fr-FR" altLang="fr-FR" sz="2800" b="1" i="0" u="none" strike="noStrike" cap="none" normalizeH="0" baseline="0" dirty="0">
              <a:ln>
                <a:noFill/>
              </a:ln>
              <a:solidFill>
                <a:schemeClr val="tx1"/>
              </a:solidFill>
              <a:effectLst/>
            </a:endParaRPr>
          </a:p>
        </p:txBody>
      </p:sp>
      <p:sp>
        <p:nvSpPr>
          <p:cNvPr id="55" name="Rectangle 243">
            <a:extLst>
              <a:ext uri="{FF2B5EF4-FFF2-40B4-BE49-F238E27FC236}">
                <a16:creationId xmlns:a16="http://schemas.microsoft.com/office/drawing/2014/main" id="{5407BD78-057D-9388-07DA-833FC6492298}"/>
              </a:ext>
            </a:extLst>
          </p:cNvPr>
          <p:cNvSpPr>
            <a:spLocks noChangeArrowheads="1"/>
          </p:cNvSpPr>
          <p:nvPr/>
        </p:nvSpPr>
        <p:spPr bwMode="auto">
          <a:xfrm>
            <a:off x="8356934" y="3812435"/>
            <a:ext cx="20197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000000"/>
                </a:solidFill>
                <a:effectLst/>
                <a:latin typeface="Calibri" panose="020F0502020204030204" pitchFamily="34" charset="0"/>
              </a:rPr>
              <a:t>Age</a:t>
            </a:r>
            <a:endParaRPr kumimoji="0" lang="fr-FR" altLang="fr-FR" sz="2800" b="1" i="0" u="none" strike="noStrike" cap="none" normalizeH="0" baseline="0" dirty="0">
              <a:ln>
                <a:noFill/>
              </a:ln>
              <a:solidFill>
                <a:schemeClr val="tx1"/>
              </a:solidFill>
              <a:effectLst/>
            </a:endParaRPr>
          </a:p>
        </p:txBody>
      </p:sp>
      <p:sp>
        <p:nvSpPr>
          <p:cNvPr id="56" name="Rectangle 243">
            <a:extLst>
              <a:ext uri="{FF2B5EF4-FFF2-40B4-BE49-F238E27FC236}">
                <a16:creationId xmlns:a16="http://schemas.microsoft.com/office/drawing/2014/main" id="{5AB72DC6-A009-4276-8AB4-E34D6B1702EE}"/>
              </a:ext>
            </a:extLst>
          </p:cNvPr>
          <p:cNvSpPr>
            <a:spLocks noChangeArrowheads="1"/>
          </p:cNvSpPr>
          <p:nvPr/>
        </p:nvSpPr>
        <p:spPr bwMode="auto">
          <a:xfrm>
            <a:off x="10582185" y="4015635"/>
            <a:ext cx="12535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fr-FR" altLang="fr-FR" sz="1000" dirty="0">
                <a:solidFill>
                  <a:srgbClr val="000000"/>
                </a:solidFill>
                <a:latin typeface="Calibri" panose="020F0502020204030204" pitchFamily="34" charset="0"/>
              </a:rPr>
              <a:t>1.28 (0.52-3.06), p=0.59</a:t>
            </a:r>
            <a:endParaRPr lang="fr-FR" altLang="fr-FR" sz="2800" dirty="0"/>
          </a:p>
        </p:txBody>
      </p:sp>
      <p:sp>
        <p:nvSpPr>
          <p:cNvPr id="57" name="Rectangle 243">
            <a:extLst>
              <a:ext uri="{FF2B5EF4-FFF2-40B4-BE49-F238E27FC236}">
                <a16:creationId xmlns:a16="http://schemas.microsoft.com/office/drawing/2014/main" id="{249DAF7E-4F01-03B7-EC89-BE53FA9541E8}"/>
              </a:ext>
            </a:extLst>
          </p:cNvPr>
          <p:cNvSpPr>
            <a:spLocks noChangeArrowheads="1"/>
          </p:cNvSpPr>
          <p:nvPr/>
        </p:nvSpPr>
        <p:spPr bwMode="auto">
          <a:xfrm>
            <a:off x="10582185" y="2796435"/>
            <a:ext cx="12535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1.31 (0.56-2.82), p=0.51</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58" name="Rectangle 243">
            <a:extLst>
              <a:ext uri="{FF2B5EF4-FFF2-40B4-BE49-F238E27FC236}">
                <a16:creationId xmlns:a16="http://schemas.microsoft.com/office/drawing/2014/main" id="{69E8B5DB-D0B5-FC3D-64EB-1A6B0B996AFC}"/>
              </a:ext>
            </a:extLst>
          </p:cNvPr>
          <p:cNvSpPr>
            <a:spLocks noChangeArrowheads="1"/>
          </p:cNvSpPr>
          <p:nvPr/>
        </p:nvSpPr>
        <p:spPr bwMode="auto">
          <a:xfrm>
            <a:off x="10582185" y="2999635"/>
            <a:ext cx="12535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fr-FR" altLang="fr-FR" sz="1000" dirty="0">
                <a:solidFill>
                  <a:srgbClr val="000000"/>
                </a:solidFill>
                <a:latin typeface="Calibri" panose="020F0502020204030204" pitchFamily="34" charset="0"/>
              </a:rPr>
              <a:t>0.59 (0.29-1.18), p=0.14</a:t>
            </a:r>
            <a:endParaRPr lang="fr-FR" altLang="fr-FR" sz="2800" dirty="0"/>
          </a:p>
        </p:txBody>
      </p:sp>
      <p:sp>
        <p:nvSpPr>
          <p:cNvPr id="59" name="Rectangle 243">
            <a:extLst>
              <a:ext uri="{FF2B5EF4-FFF2-40B4-BE49-F238E27FC236}">
                <a16:creationId xmlns:a16="http://schemas.microsoft.com/office/drawing/2014/main" id="{4E685D88-9199-3DCB-247D-94C92FB6E03A}"/>
              </a:ext>
            </a:extLst>
          </p:cNvPr>
          <p:cNvSpPr>
            <a:spLocks noChangeArrowheads="1"/>
          </p:cNvSpPr>
          <p:nvPr/>
        </p:nvSpPr>
        <p:spPr bwMode="auto">
          <a:xfrm>
            <a:off x="10582185" y="3202835"/>
            <a:ext cx="12535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fr-FR" altLang="fr-FR" sz="1000" dirty="0">
                <a:solidFill>
                  <a:srgbClr val="000000"/>
                </a:solidFill>
                <a:latin typeface="Calibri" panose="020F0502020204030204" pitchFamily="34" charset="0"/>
              </a:rPr>
              <a:t>1.01 (0.98-1.04), p=0.45</a:t>
            </a:r>
            <a:endParaRPr lang="fr-FR" altLang="fr-FR" sz="2800" dirty="0"/>
          </a:p>
        </p:txBody>
      </p:sp>
      <p:sp>
        <p:nvSpPr>
          <p:cNvPr id="60" name="Rectangle 243">
            <a:extLst>
              <a:ext uri="{FF2B5EF4-FFF2-40B4-BE49-F238E27FC236}">
                <a16:creationId xmlns:a16="http://schemas.microsoft.com/office/drawing/2014/main" id="{4C25A357-CA1E-6886-E082-6ABB825D0278}"/>
              </a:ext>
            </a:extLst>
          </p:cNvPr>
          <p:cNvSpPr>
            <a:spLocks noChangeArrowheads="1"/>
          </p:cNvSpPr>
          <p:nvPr/>
        </p:nvSpPr>
        <p:spPr bwMode="auto">
          <a:xfrm>
            <a:off x="10582185" y="3406035"/>
            <a:ext cx="12535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fr-FR" altLang="fr-FR" sz="1000" dirty="0">
                <a:solidFill>
                  <a:srgbClr val="000000"/>
                </a:solidFill>
                <a:latin typeface="Calibri" panose="020F0502020204030204" pitchFamily="34" charset="0"/>
              </a:rPr>
              <a:t>0.44 (0.18-0.97), p=0.04</a:t>
            </a:r>
            <a:endParaRPr lang="fr-FR" altLang="fr-FR" sz="2800" dirty="0"/>
          </a:p>
        </p:txBody>
      </p:sp>
      <p:sp>
        <p:nvSpPr>
          <p:cNvPr id="61" name="Rectangle 243">
            <a:extLst>
              <a:ext uri="{FF2B5EF4-FFF2-40B4-BE49-F238E27FC236}">
                <a16:creationId xmlns:a16="http://schemas.microsoft.com/office/drawing/2014/main" id="{8E2FDDEB-480D-BA6D-D7C2-9F2EC70A5503}"/>
              </a:ext>
            </a:extLst>
          </p:cNvPr>
          <p:cNvSpPr>
            <a:spLocks noChangeArrowheads="1"/>
          </p:cNvSpPr>
          <p:nvPr/>
        </p:nvSpPr>
        <p:spPr bwMode="auto">
          <a:xfrm>
            <a:off x="10582185" y="3609235"/>
            <a:ext cx="12535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fr-FR" altLang="fr-FR" sz="1000" dirty="0">
                <a:solidFill>
                  <a:srgbClr val="000000"/>
                </a:solidFill>
                <a:latin typeface="Calibri" panose="020F0502020204030204" pitchFamily="34" charset="0"/>
              </a:rPr>
              <a:t>0.80 (0.23-2.10), p=0.68</a:t>
            </a:r>
            <a:endParaRPr lang="fr-FR" altLang="fr-FR" sz="2800" dirty="0"/>
          </a:p>
        </p:txBody>
      </p:sp>
      <p:sp>
        <p:nvSpPr>
          <p:cNvPr id="62" name="Rectangle 243">
            <a:extLst>
              <a:ext uri="{FF2B5EF4-FFF2-40B4-BE49-F238E27FC236}">
                <a16:creationId xmlns:a16="http://schemas.microsoft.com/office/drawing/2014/main" id="{8EEDBAF9-CAB5-8D25-AA9F-72B1DBDADA8D}"/>
              </a:ext>
            </a:extLst>
          </p:cNvPr>
          <p:cNvSpPr>
            <a:spLocks noChangeArrowheads="1"/>
          </p:cNvSpPr>
          <p:nvPr/>
        </p:nvSpPr>
        <p:spPr bwMode="auto">
          <a:xfrm>
            <a:off x="10582185" y="3812435"/>
            <a:ext cx="12535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fr-FR" altLang="fr-FR" sz="1000" dirty="0">
                <a:solidFill>
                  <a:srgbClr val="000000"/>
                </a:solidFill>
                <a:latin typeface="Calibri" panose="020F0502020204030204" pitchFamily="34" charset="0"/>
              </a:rPr>
              <a:t>1.02 (0.99-1.06), p=0.28</a:t>
            </a:r>
            <a:endParaRPr lang="fr-FR" altLang="fr-FR" sz="2800" dirty="0"/>
          </a:p>
        </p:txBody>
      </p:sp>
      <p:sp>
        <p:nvSpPr>
          <p:cNvPr id="63" name="Rectangle 243">
            <a:extLst>
              <a:ext uri="{FF2B5EF4-FFF2-40B4-BE49-F238E27FC236}">
                <a16:creationId xmlns:a16="http://schemas.microsoft.com/office/drawing/2014/main" id="{58912100-F5D4-BC40-2B07-AD99CC92650F}"/>
              </a:ext>
            </a:extLst>
          </p:cNvPr>
          <p:cNvSpPr>
            <a:spLocks noChangeArrowheads="1"/>
          </p:cNvSpPr>
          <p:nvPr/>
        </p:nvSpPr>
        <p:spPr bwMode="auto">
          <a:xfrm>
            <a:off x="10820946" y="2557675"/>
            <a:ext cx="747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000000"/>
                </a:solidFill>
                <a:effectLst/>
                <a:latin typeface="Calibri" panose="020F0502020204030204" pitchFamily="34" charset="0"/>
              </a:rPr>
              <a:t>HR (95% CI), p</a:t>
            </a:r>
            <a:endParaRPr kumimoji="0" lang="fr-FR" altLang="fr-FR" sz="2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9627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F97E6-DC14-6B8C-CF25-90348E254EC5}"/>
              </a:ext>
            </a:extLst>
          </p:cNvPr>
          <p:cNvSpPr>
            <a:spLocks noGrp="1"/>
          </p:cNvSpPr>
          <p:nvPr>
            <p:ph type="title"/>
          </p:nvPr>
        </p:nvSpPr>
        <p:spPr/>
        <p:txBody>
          <a:bodyPr/>
          <a:lstStyle/>
          <a:p>
            <a:r>
              <a:rPr lang="fr-FR" dirty="0" err="1"/>
              <a:t>Frontline</a:t>
            </a:r>
            <a:r>
              <a:rPr lang="fr-FR" dirty="0"/>
              <a:t> </a:t>
            </a:r>
            <a:r>
              <a:rPr lang="fr-FR" dirty="0" err="1"/>
              <a:t>Treatment</a:t>
            </a:r>
            <a:r>
              <a:rPr lang="fr-FR" dirty="0"/>
              <a:t> </a:t>
            </a:r>
            <a:r>
              <a:rPr lang="fr-FR" dirty="0" err="1"/>
              <a:t>Intensity</a:t>
            </a:r>
            <a:r>
              <a:rPr lang="fr-FR" dirty="0"/>
              <a:t> and Survival </a:t>
            </a:r>
            <a:br>
              <a:rPr lang="fr-FR" dirty="0"/>
            </a:br>
            <a:r>
              <a:rPr lang="fr-FR" dirty="0"/>
              <a:t>in </a:t>
            </a:r>
            <a:r>
              <a:rPr lang="fr-FR" i="1" dirty="0"/>
              <a:t>IDH</a:t>
            </a:r>
            <a:r>
              <a:rPr lang="fr-FR" dirty="0"/>
              <a:t>-</a:t>
            </a:r>
            <a:r>
              <a:rPr lang="fr-FR" dirty="0" err="1"/>
              <a:t>Mutated</a:t>
            </a:r>
            <a:r>
              <a:rPr lang="fr-FR" dirty="0"/>
              <a:t> AML </a:t>
            </a:r>
            <a:r>
              <a:rPr lang="fr-FR" i="1" dirty="0"/>
              <a:t>(3)</a:t>
            </a:r>
          </a:p>
        </p:txBody>
      </p:sp>
      <p:sp>
        <p:nvSpPr>
          <p:cNvPr id="3" name="Espace réservé du texte 2">
            <a:extLst>
              <a:ext uri="{FF2B5EF4-FFF2-40B4-BE49-F238E27FC236}">
                <a16:creationId xmlns:a16="http://schemas.microsoft.com/office/drawing/2014/main" id="{766C9838-2B99-723A-9CBF-3C6E53BAE893}"/>
              </a:ext>
            </a:extLst>
          </p:cNvPr>
          <p:cNvSpPr>
            <a:spLocks noGrp="1"/>
          </p:cNvSpPr>
          <p:nvPr>
            <p:ph type="body" sz="quarter" idx="10"/>
          </p:nvPr>
        </p:nvSpPr>
        <p:spPr>
          <a:xfrm>
            <a:off x="234948" y="2620850"/>
            <a:ext cx="11722100" cy="3919649"/>
          </a:xfrm>
        </p:spPr>
        <p:txBody>
          <a:bodyPr/>
          <a:lstStyle/>
          <a:p>
            <a:pPr>
              <a:lnSpc>
                <a:spcPct val="100000"/>
              </a:lnSpc>
              <a:spcAft>
                <a:spcPts val="1200"/>
              </a:spcAft>
            </a:pPr>
            <a:r>
              <a:rPr lang="fr-FR" dirty="0" err="1"/>
              <a:t>Frontline</a:t>
            </a:r>
            <a:r>
              <a:rPr lang="fr-FR" dirty="0"/>
              <a:t> IC vs LIT </a:t>
            </a:r>
            <a:r>
              <a:rPr lang="fr-FR" dirty="0" err="1"/>
              <a:t>did</a:t>
            </a:r>
            <a:r>
              <a:rPr lang="fr-FR" dirty="0"/>
              <a:t> not </a:t>
            </a:r>
            <a:r>
              <a:rPr lang="fr-FR" dirty="0" err="1"/>
              <a:t>significantly</a:t>
            </a:r>
            <a:r>
              <a:rPr lang="fr-FR" dirty="0"/>
              <a:t> impact OS in patients </a:t>
            </a:r>
            <a:r>
              <a:rPr lang="fr-FR" dirty="0" err="1"/>
              <a:t>with</a:t>
            </a:r>
            <a:r>
              <a:rPr lang="fr-FR" dirty="0"/>
              <a:t> </a:t>
            </a:r>
            <a:r>
              <a:rPr lang="fr-FR" i="1" dirty="0"/>
              <a:t>IDH</a:t>
            </a:r>
            <a:r>
              <a:rPr lang="fr-FR" dirty="0"/>
              <a:t>-</a:t>
            </a:r>
            <a:r>
              <a:rPr lang="fr-FR" dirty="0" err="1"/>
              <a:t>mutated</a:t>
            </a:r>
            <a:r>
              <a:rPr lang="fr-FR" dirty="0"/>
              <a:t> AML</a:t>
            </a:r>
          </a:p>
          <a:p>
            <a:pPr>
              <a:lnSpc>
                <a:spcPct val="100000"/>
              </a:lnSpc>
              <a:spcAft>
                <a:spcPts val="1200"/>
              </a:spcAft>
            </a:pPr>
            <a:r>
              <a:rPr lang="fr-FR" dirty="0" err="1"/>
              <a:t>Although</a:t>
            </a:r>
            <a:r>
              <a:rPr lang="fr-FR" dirty="0"/>
              <a:t> IC </a:t>
            </a:r>
            <a:r>
              <a:rPr lang="fr-FR" dirty="0" err="1"/>
              <a:t>achieved</a:t>
            </a:r>
            <a:r>
              <a:rPr lang="fr-FR" dirty="0"/>
              <a:t> </a:t>
            </a:r>
            <a:r>
              <a:rPr lang="fr-FR" dirty="0" err="1"/>
              <a:t>higher</a:t>
            </a:r>
            <a:r>
              <a:rPr lang="fr-FR" dirty="0"/>
              <a:t> CR rates, </a:t>
            </a:r>
            <a:r>
              <a:rPr lang="fr-FR" dirty="0" err="1"/>
              <a:t>treatment</a:t>
            </a:r>
            <a:r>
              <a:rPr lang="fr-FR" dirty="0"/>
              <a:t> </a:t>
            </a:r>
            <a:r>
              <a:rPr lang="fr-FR" dirty="0" err="1"/>
              <a:t>intensity</a:t>
            </a:r>
            <a:r>
              <a:rPr lang="fr-FR" dirty="0"/>
              <a:t> </a:t>
            </a:r>
            <a:r>
              <a:rPr lang="fr-FR" dirty="0" err="1"/>
              <a:t>was</a:t>
            </a:r>
            <a:r>
              <a:rPr lang="fr-FR" dirty="0"/>
              <a:t> not </a:t>
            </a:r>
            <a:r>
              <a:rPr lang="fr-FR" dirty="0" err="1"/>
              <a:t>independently</a:t>
            </a:r>
            <a:r>
              <a:rPr lang="fr-FR" dirty="0"/>
              <a:t> </a:t>
            </a:r>
            <a:r>
              <a:rPr lang="fr-FR" dirty="0" err="1"/>
              <a:t>associated</a:t>
            </a:r>
            <a:r>
              <a:rPr lang="fr-FR" dirty="0"/>
              <a:t> </a:t>
            </a:r>
            <a:r>
              <a:rPr lang="fr-FR" dirty="0" err="1"/>
              <a:t>with</a:t>
            </a:r>
            <a:r>
              <a:rPr lang="fr-FR" dirty="0"/>
              <a:t> OS </a:t>
            </a:r>
            <a:r>
              <a:rPr lang="fr-FR" dirty="0" err="1"/>
              <a:t>after</a:t>
            </a:r>
            <a:r>
              <a:rPr lang="fr-FR" dirty="0"/>
              <a:t> </a:t>
            </a:r>
            <a:r>
              <a:rPr lang="fr-FR" dirty="0" err="1"/>
              <a:t>adjustment</a:t>
            </a:r>
            <a:endParaRPr lang="fr-FR" dirty="0"/>
          </a:p>
          <a:p>
            <a:pPr>
              <a:lnSpc>
                <a:spcPct val="100000"/>
              </a:lnSpc>
              <a:spcAft>
                <a:spcPts val="1200"/>
              </a:spcAft>
            </a:pPr>
            <a:r>
              <a:rPr lang="fr-FR" dirty="0"/>
              <a:t>HSCT </a:t>
            </a:r>
            <a:r>
              <a:rPr lang="fr-FR" dirty="0" err="1"/>
              <a:t>remained</a:t>
            </a:r>
            <a:r>
              <a:rPr lang="fr-FR" dirty="0"/>
              <a:t> the </a:t>
            </a:r>
            <a:r>
              <a:rPr lang="fr-FR" dirty="0" err="1"/>
              <a:t>strongest</a:t>
            </a:r>
            <a:r>
              <a:rPr lang="fr-FR" dirty="0"/>
              <a:t> </a:t>
            </a:r>
            <a:r>
              <a:rPr lang="fr-FR" dirty="0" err="1"/>
              <a:t>survival</a:t>
            </a:r>
            <a:r>
              <a:rPr lang="fr-FR" dirty="0"/>
              <a:t> </a:t>
            </a:r>
            <a:r>
              <a:rPr lang="fr-FR" dirty="0" err="1"/>
              <a:t>correlate</a:t>
            </a:r>
            <a:r>
              <a:rPr lang="fr-FR" dirty="0"/>
              <a:t>, </a:t>
            </a:r>
            <a:r>
              <a:rPr lang="fr-FR" dirty="0" err="1"/>
              <a:t>highlighting</a:t>
            </a:r>
            <a:r>
              <a:rPr lang="fr-FR" dirty="0"/>
              <a:t> the importance of </a:t>
            </a:r>
            <a:r>
              <a:rPr lang="fr-FR" dirty="0" err="1"/>
              <a:t>downstream</a:t>
            </a:r>
            <a:r>
              <a:rPr lang="fr-FR" dirty="0"/>
              <a:t> consolidation and the </a:t>
            </a:r>
            <a:r>
              <a:rPr lang="fr-FR" dirty="0" err="1"/>
              <a:t>need</a:t>
            </a:r>
            <a:r>
              <a:rPr lang="fr-FR" dirty="0"/>
              <a:t> to </a:t>
            </a:r>
            <a:r>
              <a:rPr lang="fr-FR" dirty="0" err="1"/>
              <a:t>optimize</a:t>
            </a:r>
            <a:r>
              <a:rPr lang="fr-FR" dirty="0"/>
              <a:t> </a:t>
            </a:r>
            <a:r>
              <a:rPr lang="fr-FR" dirty="0" err="1"/>
              <a:t>integration</a:t>
            </a:r>
            <a:r>
              <a:rPr lang="fr-FR" dirty="0"/>
              <a:t> of venetoclax-, IDH </a:t>
            </a:r>
            <a:r>
              <a:rPr lang="fr-FR" dirty="0" err="1"/>
              <a:t>inhibitor</a:t>
            </a:r>
            <a:r>
              <a:rPr lang="fr-FR" dirty="0"/>
              <a:t>-, and transplant-</a:t>
            </a:r>
            <a:r>
              <a:rPr lang="fr-FR" dirty="0" err="1"/>
              <a:t>based</a:t>
            </a:r>
            <a:r>
              <a:rPr lang="fr-FR" dirty="0"/>
              <a:t> </a:t>
            </a:r>
            <a:r>
              <a:rPr lang="fr-FR" dirty="0" err="1"/>
              <a:t>strategies</a:t>
            </a:r>
            <a:endParaRPr lang="fr-FR" dirty="0"/>
          </a:p>
          <a:p>
            <a:pPr>
              <a:lnSpc>
                <a:spcPct val="100000"/>
              </a:lnSpc>
              <a:spcAft>
                <a:spcPts val="1200"/>
              </a:spcAft>
            </a:pPr>
            <a:r>
              <a:rPr lang="fr-FR" dirty="0" err="1">
                <a:solidFill>
                  <a:srgbClr val="C00000"/>
                </a:solidFill>
              </a:rPr>
              <a:t>Separate</a:t>
            </a:r>
            <a:r>
              <a:rPr lang="fr-FR" dirty="0">
                <a:solidFill>
                  <a:srgbClr val="C00000"/>
                </a:solidFill>
              </a:rPr>
              <a:t> </a:t>
            </a:r>
            <a:r>
              <a:rPr lang="fr-FR" dirty="0" err="1">
                <a:solidFill>
                  <a:srgbClr val="C00000"/>
                </a:solidFill>
              </a:rPr>
              <a:t>studies</a:t>
            </a:r>
            <a:r>
              <a:rPr lang="fr-FR" dirty="0">
                <a:solidFill>
                  <a:srgbClr val="C00000"/>
                </a:solidFill>
              </a:rPr>
              <a:t> by group mutations and transplant </a:t>
            </a:r>
            <a:r>
              <a:rPr lang="fr-FR" dirty="0" err="1">
                <a:solidFill>
                  <a:srgbClr val="C00000"/>
                </a:solidFill>
              </a:rPr>
              <a:t>eligibility</a:t>
            </a:r>
            <a:r>
              <a:rPr lang="fr-FR" dirty="0">
                <a:solidFill>
                  <a:srgbClr val="C00000"/>
                </a:solidFill>
              </a:rPr>
              <a:t> are </a:t>
            </a:r>
            <a:r>
              <a:rPr lang="fr-FR" dirty="0" err="1">
                <a:solidFill>
                  <a:srgbClr val="C00000"/>
                </a:solidFill>
              </a:rPr>
              <a:t>needed</a:t>
            </a:r>
            <a:r>
              <a:rPr lang="fr-FR" dirty="0">
                <a:solidFill>
                  <a:srgbClr val="C00000"/>
                </a:solidFill>
              </a:rPr>
              <a:t> to </a:t>
            </a:r>
            <a:r>
              <a:rPr lang="fr-FR" dirty="0" err="1">
                <a:solidFill>
                  <a:srgbClr val="C00000"/>
                </a:solidFill>
              </a:rPr>
              <a:t>understand</a:t>
            </a:r>
            <a:r>
              <a:rPr lang="fr-FR" dirty="0">
                <a:solidFill>
                  <a:srgbClr val="C00000"/>
                </a:solidFill>
              </a:rPr>
              <a:t> </a:t>
            </a:r>
            <a:r>
              <a:rPr lang="fr-FR" dirty="0" err="1">
                <a:solidFill>
                  <a:srgbClr val="C00000"/>
                </a:solidFill>
              </a:rPr>
              <a:t>who</a:t>
            </a:r>
            <a:r>
              <a:rPr lang="fr-FR" dirty="0">
                <a:solidFill>
                  <a:srgbClr val="C00000"/>
                </a:solidFill>
              </a:rPr>
              <a:t> </a:t>
            </a:r>
            <a:r>
              <a:rPr lang="fr-FR" dirty="0" err="1">
                <a:solidFill>
                  <a:srgbClr val="C00000"/>
                </a:solidFill>
              </a:rPr>
              <a:t>benefit</a:t>
            </a:r>
            <a:r>
              <a:rPr lang="fr-FR" dirty="0">
                <a:solidFill>
                  <a:srgbClr val="C00000"/>
                </a:solidFill>
              </a:rPr>
              <a:t> </a:t>
            </a:r>
            <a:r>
              <a:rPr lang="fr-FR" dirty="0" err="1">
                <a:solidFill>
                  <a:srgbClr val="C00000"/>
                </a:solidFill>
              </a:rPr>
              <a:t>better</a:t>
            </a:r>
            <a:r>
              <a:rPr lang="fr-FR" dirty="0">
                <a:solidFill>
                  <a:srgbClr val="C00000"/>
                </a:solidFill>
              </a:rPr>
              <a:t> of IC or LIT</a:t>
            </a:r>
          </a:p>
        </p:txBody>
      </p:sp>
      <p:sp>
        <p:nvSpPr>
          <p:cNvPr id="9" name="ZoneTexte 8">
            <a:extLst>
              <a:ext uri="{FF2B5EF4-FFF2-40B4-BE49-F238E27FC236}">
                <a16:creationId xmlns:a16="http://schemas.microsoft.com/office/drawing/2014/main" id="{A21DBE36-D3CB-B08C-CA61-2330578CDD8C}"/>
              </a:ext>
            </a:extLst>
          </p:cNvPr>
          <p:cNvSpPr txBox="1"/>
          <p:nvPr/>
        </p:nvSpPr>
        <p:spPr>
          <a:xfrm>
            <a:off x="281367" y="1863606"/>
            <a:ext cx="1162926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Conclusions</a:t>
            </a:r>
          </a:p>
        </p:txBody>
      </p:sp>
      <p:sp>
        <p:nvSpPr>
          <p:cNvPr id="11" name="Text Box 3">
            <a:extLst>
              <a:ext uri="{FF2B5EF4-FFF2-40B4-BE49-F238E27FC236}">
                <a16:creationId xmlns:a16="http://schemas.microsoft.com/office/drawing/2014/main" id="{299EBF2D-C388-CEE8-75E8-47C7BCF84A9B}"/>
              </a:ext>
            </a:extLst>
          </p:cNvPr>
          <p:cNvSpPr txBox="1">
            <a:spLocks noChangeArrowheads="1"/>
          </p:cNvSpPr>
          <p:nvPr/>
        </p:nvSpPr>
        <p:spPr bwMode="auto">
          <a:xfrm>
            <a:off x="9659575" y="6538230"/>
            <a:ext cx="253242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Kewan T, abstract PS1645</a:t>
            </a:r>
          </a:p>
        </p:txBody>
      </p:sp>
    </p:spTree>
    <p:extLst>
      <p:ext uri="{BB962C8B-B14F-4D97-AF65-F5344CB8AC3E}">
        <p14:creationId xmlns:p14="http://schemas.microsoft.com/office/powerpoint/2010/main" val="4272931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9EC0-1E47-6D02-0997-92D29CCD00C1}"/>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F29EF4F9-CD08-66AD-BA4B-30F8D7656572}"/>
              </a:ext>
            </a:extLst>
          </p:cNvPr>
          <p:cNvSpPr txBox="1">
            <a:spLocks noChangeArrowheads="1"/>
          </p:cNvSpPr>
          <p:nvPr/>
        </p:nvSpPr>
        <p:spPr bwMode="auto">
          <a:xfrm>
            <a:off x="9602060" y="6538230"/>
            <a:ext cx="258994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Žučenka</a:t>
            </a:r>
            <a:r>
              <a:rPr kumimoji="0" lang="en-US" sz="1200" b="0" i="1" u="none" strike="noStrike" kern="1200" cap="none" spc="0" normalizeH="0" baseline="0" noProof="0" dirty="0">
                <a:ln>
                  <a:noFill/>
                </a:ln>
                <a:solidFill>
                  <a:prstClr val="black"/>
                </a:solidFill>
                <a:effectLst/>
                <a:uLnTx/>
                <a:uFillTx/>
                <a:latin typeface="Calibri"/>
                <a:ea typeface="+mn-ea"/>
                <a:cs typeface="+mn-cs"/>
              </a:rPr>
              <a:t> A, abstract PS1631</a:t>
            </a:r>
          </a:p>
        </p:txBody>
      </p:sp>
      <p:sp>
        <p:nvSpPr>
          <p:cNvPr id="3" name="Titre 2">
            <a:extLst>
              <a:ext uri="{FF2B5EF4-FFF2-40B4-BE49-F238E27FC236}">
                <a16:creationId xmlns:a16="http://schemas.microsoft.com/office/drawing/2014/main" id="{51BAF877-CE19-ACFF-8399-E5BC6312F468}"/>
              </a:ext>
            </a:extLst>
          </p:cNvPr>
          <p:cNvSpPr>
            <a:spLocks noGrp="1"/>
          </p:cNvSpPr>
          <p:nvPr>
            <p:ph type="title"/>
          </p:nvPr>
        </p:nvSpPr>
        <p:spPr/>
        <p:txBody>
          <a:bodyPr/>
          <a:lstStyle/>
          <a:p>
            <a:r>
              <a:rPr lang="fr-FR" dirty="0"/>
              <a:t>Post-Transplant </a:t>
            </a:r>
            <a:r>
              <a:rPr lang="fr-FR" dirty="0" err="1"/>
              <a:t>Revumenib</a:t>
            </a:r>
            <a:r>
              <a:rPr lang="fr-FR" dirty="0"/>
              <a:t> in KMT2Ar, NPM1m, and NUP98r AML: AUGMENT-101 </a:t>
            </a:r>
            <a:r>
              <a:rPr lang="fr-FR" i="1" dirty="0"/>
              <a:t>(1)</a:t>
            </a:r>
          </a:p>
        </p:txBody>
      </p:sp>
      <p:sp>
        <p:nvSpPr>
          <p:cNvPr id="4" name="Espace réservé du texte 3">
            <a:extLst>
              <a:ext uri="{FF2B5EF4-FFF2-40B4-BE49-F238E27FC236}">
                <a16:creationId xmlns:a16="http://schemas.microsoft.com/office/drawing/2014/main" id="{AA4381EF-E6D8-54BF-50CC-1F659A197A17}"/>
              </a:ext>
            </a:extLst>
          </p:cNvPr>
          <p:cNvSpPr>
            <a:spLocks noGrp="1"/>
          </p:cNvSpPr>
          <p:nvPr>
            <p:ph type="body" sz="quarter" idx="10"/>
          </p:nvPr>
        </p:nvSpPr>
        <p:spPr>
          <a:xfrm>
            <a:off x="234948" y="1790700"/>
            <a:ext cx="11722100" cy="1254234"/>
          </a:xfrm>
        </p:spPr>
        <p:txBody>
          <a:bodyPr>
            <a:normAutofit/>
          </a:bodyPr>
          <a:lstStyle/>
          <a:p>
            <a:r>
              <a:rPr lang="en-GB" sz="1600" dirty="0" err="1"/>
              <a:t>Revumenib</a:t>
            </a:r>
            <a:r>
              <a:rPr lang="en-GB" sz="1600" dirty="0"/>
              <a:t>, a first-in-class, oral, potent, and selective inhibitor of the menin-KMT2A interaction, is used for the treatment of relapsed/refractory (R/R) AML </a:t>
            </a:r>
            <a:r>
              <a:rPr lang="en-GB" sz="1600" dirty="0" err="1"/>
              <a:t>harboring</a:t>
            </a:r>
            <a:r>
              <a:rPr lang="en-GB" sz="1600" dirty="0"/>
              <a:t> an NPM1 mutation (NPM1m) or R/R acute </a:t>
            </a:r>
            <a:r>
              <a:rPr lang="en-GB" sz="1600" dirty="0" err="1"/>
              <a:t>leukemia</a:t>
            </a:r>
            <a:r>
              <a:rPr lang="en-GB" sz="1600" dirty="0"/>
              <a:t> with a KMT2A translocation in adult and </a:t>
            </a:r>
            <a:r>
              <a:rPr lang="en-GB" sz="1600" dirty="0" err="1"/>
              <a:t>pediatric</a:t>
            </a:r>
            <a:r>
              <a:rPr lang="en-GB" sz="1600" dirty="0"/>
              <a:t> patients 1 year and older</a:t>
            </a:r>
          </a:p>
          <a:p>
            <a:r>
              <a:rPr lang="en-GB" sz="1600" dirty="0"/>
              <a:t>P</a:t>
            </a:r>
            <a:r>
              <a:rPr lang="lt-LT" sz="1600" dirty="0"/>
              <a:t>reclinical data indicate that menin inhibition may also enhance donor T-cell antitumor activity, which supports revumenib as a potential post-HSCT maintenance treatment and thus as a strategy to reduce the risk of relapse</a:t>
            </a:r>
          </a:p>
        </p:txBody>
      </p:sp>
      <p:sp>
        <p:nvSpPr>
          <p:cNvPr id="7" name="TextBox 5">
            <a:extLst>
              <a:ext uri="{FF2B5EF4-FFF2-40B4-BE49-F238E27FC236}">
                <a16:creationId xmlns:a16="http://schemas.microsoft.com/office/drawing/2014/main" id="{6332FD1D-809F-E9E3-8321-5E31F2A8569C}"/>
              </a:ext>
            </a:extLst>
          </p:cNvPr>
          <p:cNvSpPr txBox="1"/>
          <p:nvPr/>
        </p:nvSpPr>
        <p:spPr>
          <a:xfrm>
            <a:off x="3145766" y="3046060"/>
            <a:ext cx="590046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a:ea typeface="+mn-ea"/>
                <a:cs typeface="+mn-cs"/>
              </a:rPr>
              <a:t>AUGMENT-101 study design</a:t>
            </a:r>
            <a:endParaRPr kumimoji="0" lang="lt-LT" sz="1800" b="1" i="0" u="none" strike="noStrike" kern="1200" cap="none" spc="0" normalizeH="0" baseline="0" noProof="0" dirty="0">
              <a:ln>
                <a:noFill/>
              </a:ln>
              <a:solidFill>
                <a:srgbClr val="C00000"/>
              </a:solidFill>
              <a:effectLst/>
              <a:uLnTx/>
              <a:uFillTx/>
              <a:latin typeface="Calibri"/>
              <a:ea typeface="+mn-ea"/>
              <a:cs typeface="+mn-cs"/>
            </a:endParaRPr>
          </a:p>
        </p:txBody>
      </p:sp>
      <p:sp>
        <p:nvSpPr>
          <p:cNvPr id="11" name="Rectangle : coins arrondis 10">
            <a:extLst>
              <a:ext uri="{FF2B5EF4-FFF2-40B4-BE49-F238E27FC236}">
                <a16:creationId xmlns:a16="http://schemas.microsoft.com/office/drawing/2014/main" id="{DEBECE65-E414-B753-B020-A592A0D50657}"/>
              </a:ext>
            </a:extLst>
          </p:cNvPr>
          <p:cNvSpPr/>
          <p:nvPr/>
        </p:nvSpPr>
        <p:spPr>
          <a:xfrm>
            <a:off x="709879" y="4441503"/>
            <a:ext cx="2127063" cy="1551957"/>
          </a:xfrm>
          <a:prstGeom prst="roundRect">
            <a:avLst>
              <a:gd name="adj" fmla="val 0"/>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Adult and pediatric patients with R/R </a:t>
            </a:r>
            <a:r>
              <a:rPr kumimoji="0" lang="en-US" sz="1100" b="1" i="1" u="none" strike="noStrike" kern="1200" cap="none" spc="0" normalizeH="0" baseline="0" noProof="0" dirty="0">
                <a:ln>
                  <a:noFill/>
                </a:ln>
                <a:solidFill>
                  <a:prstClr val="black"/>
                </a:solidFill>
                <a:effectLst/>
                <a:uLnTx/>
                <a:uFillTx/>
                <a:latin typeface="Calibri"/>
                <a:ea typeface="+mn-ea"/>
                <a:cs typeface="+mn-cs"/>
              </a:rPr>
              <a:t>NPM1</a:t>
            </a:r>
            <a:r>
              <a:rPr kumimoji="0" lang="en-US" sz="1100" b="1" i="0" u="none" strike="noStrike" kern="1200" cap="none" spc="0" normalizeH="0" baseline="0" noProof="0" dirty="0">
                <a:ln>
                  <a:noFill/>
                </a:ln>
                <a:solidFill>
                  <a:prstClr val="black"/>
                </a:solidFill>
                <a:effectLst/>
                <a:uLnTx/>
                <a:uFillTx/>
                <a:latin typeface="Calibri"/>
                <a:ea typeface="+mn-ea"/>
                <a:cs typeface="+mn-cs"/>
              </a:rPr>
              <a:t>m AML, </a:t>
            </a:r>
            <a:r>
              <a:rPr kumimoji="0" lang="en-US" sz="1100" b="1" i="1" u="none" strike="noStrike" kern="1200" cap="none" spc="0" normalizeH="0" baseline="0" noProof="0" dirty="0">
                <a:ln>
                  <a:noFill/>
                </a:ln>
                <a:solidFill>
                  <a:prstClr val="black"/>
                </a:solidFill>
                <a:effectLst/>
                <a:uLnTx/>
                <a:uFillTx/>
                <a:latin typeface="Calibri"/>
                <a:ea typeface="+mn-ea"/>
                <a:cs typeface="+mn-cs"/>
              </a:rPr>
              <a:t>KMT2Ar</a:t>
            </a:r>
            <a:r>
              <a:rPr kumimoji="0" lang="en-US" sz="1100" b="1" i="0" u="none" strike="noStrike" kern="1200" cap="none" spc="0" normalizeH="0" baseline="0" noProof="0" dirty="0">
                <a:ln>
                  <a:noFill/>
                </a:ln>
                <a:solidFill>
                  <a:prstClr val="black"/>
                </a:solidFill>
                <a:effectLst/>
                <a:uLnTx/>
                <a:uFillTx/>
                <a:latin typeface="Calibri"/>
                <a:ea typeface="+mn-ea"/>
                <a:cs typeface="+mn-cs"/>
              </a:rPr>
              <a:t> AL,</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or AL with genetic alterations that upregulate HOX</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(including </a:t>
            </a:r>
            <a:r>
              <a:rPr kumimoji="0" lang="en-US" sz="1100" b="1" i="1" u="none" strike="noStrike" kern="1200" cap="none" spc="0" normalizeH="0" baseline="0" noProof="0" dirty="0">
                <a:ln>
                  <a:noFill/>
                </a:ln>
                <a:solidFill>
                  <a:prstClr val="black"/>
                </a:solidFill>
                <a:effectLst/>
                <a:uLnTx/>
                <a:uFillTx/>
                <a:latin typeface="Calibri"/>
                <a:ea typeface="+mn-ea"/>
                <a:cs typeface="+mn-cs"/>
              </a:rPr>
              <a:t>NUP98r</a:t>
            </a:r>
            <a:r>
              <a:rPr kumimoji="0" lang="en-US" sz="11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Rectangle : coins arrondis 11">
            <a:extLst>
              <a:ext uri="{FF2B5EF4-FFF2-40B4-BE49-F238E27FC236}">
                <a16:creationId xmlns:a16="http://schemas.microsoft.com/office/drawing/2014/main" id="{632A148D-D64D-A396-90EA-7EEBFF6513C6}"/>
              </a:ext>
            </a:extLst>
          </p:cNvPr>
          <p:cNvSpPr/>
          <p:nvPr/>
        </p:nvSpPr>
        <p:spPr>
          <a:xfrm>
            <a:off x="709879" y="4164339"/>
            <a:ext cx="2127062" cy="3721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Study population</a:t>
            </a:r>
          </a:p>
        </p:txBody>
      </p:sp>
      <p:sp>
        <p:nvSpPr>
          <p:cNvPr id="13" name="Rectangle : coins arrondis 12">
            <a:extLst>
              <a:ext uri="{FF2B5EF4-FFF2-40B4-BE49-F238E27FC236}">
                <a16:creationId xmlns:a16="http://schemas.microsoft.com/office/drawing/2014/main" id="{23F39674-055A-4813-7A19-90F9A503ED5E}"/>
              </a:ext>
            </a:extLst>
          </p:cNvPr>
          <p:cNvSpPr/>
          <p:nvPr/>
        </p:nvSpPr>
        <p:spPr>
          <a:xfrm>
            <a:off x="3156503" y="3742304"/>
            <a:ext cx="1773142" cy="2745443"/>
          </a:xfrm>
          <a:prstGeom prst="roundRect">
            <a:avLst>
              <a:gd name="adj" fmla="val 0"/>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alibri"/>
                <a:ea typeface="+mn-ea"/>
                <a:cs typeface="+mn-cs"/>
              </a:rPr>
              <a:t>Revumenib</a:t>
            </a:r>
            <a:r>
              <a:rPr kumimoji="0" lang="en-US" sz="1100" b="1" i="0" u="none" strike="noStrike" kern="1200" cap="none" spc="0" normalizeH="0" baseline="0" noProof="0" dirty="0">
                <a:ln>
                  <a:noFill/>
                </a:ln>
                <a:solidFill>
                  <a:prstClr val="black"/>
                </a:solidFill>
                <a:effectLst/>
                <a:uLnTx/>
                <a:uFillTx/>
                <a:latin typeface="Calibri"/>
                <a:ea typeface="+mn-ea"/>
                <a:cs typeface="+mn-cs"/>
              </a:rPr>
              <a:t> RP2D</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160 mg q12h orally</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(95 mg/m</a:t>
            </a:r>
            <a:r>
              <a:rPr kumimoji="0" lang="en-US" sz="1100" b="1" i="0" u="none" strike="noStrike" kern="1200" cap="none" spc="0" normalizeH="0" baseline="30000" noProof="0" dirty="0">
                <a:ln>
                  <a:noFill/>
                </a:ln>
                <a:solidFill>
                  <a:prstClr val="black"/>
                </a:solidFill>
                <a:effectLst/>
                <a:uLnTx/>
                <a:uFillTx/>
                <a:latin typeface="Calibri"/>
                <a:ea typeface="+mn-ea"/>
                <a:cs typeface="+mn-cs"/>
              </a:rPr>
              <a:t>2</a:t>
            </a:r>
            <a:r>
              <a:rPr kumimoji="0" lang="en-US" sz="1100" b="1" i="0" u="none" strike="noStrike" kern="1200" cap="none" spc="0" normalizeH="0" baseline="0" noProof="0" dirty="0">
                <a:ln>
                  <a:noFill/>
                </a:ln>
                <a:solidFill>
                  <a:prstClr val="black"/>
                </a:solidFill>
                <a:effectLst/>
                <a:uLnTx/>
                <a:uFillTx/>
                <a:latin typeface="Calibri"/>
                <a:ea typeface="+mn-ea"/>
                <a:cs typeface="+mn-cs"/>
              </a:rPr>
              <a:t> if &lt;40 kg)</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WITH strong CYP3A4i</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in 28-day cycles</a:t>
            </a:r>
          </a:p>
        </p:txBody>
      </p:sp>
      <p:sp>
        <p:nvSpPr>
          <p:cNvPr id="14" name="Rectangle : coins arrondis 13">
            <a:extLst>
              <a:ext uri="{FF2B5EF4-FFF2-40B4-BE49-F238E27FC236}">
                <a16:creationId xmlns:a16="http://schemas.microsoft.com/office/drawing/2014/main" id="{394CBA27-E664-2D91-8F02-ECDF937CBE20}"/>
              </a:ext>
            </a:extLst>
          </p:cNvPr>
          <p:cNvSpPr/>
          <p:nvPr/>
        </p:nvSpPr>
        <p:spPr>
          <a:xfrm>
            <a:off x="3156502" y="3465140"/>
            <a:ext cx="1773141" cy="3721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Phase 1: dose escalation</a:t>
            </a:r>
          </a:p>
        </p:txBody>
      </p:sp>
      <p:sp>
        <p:nvSpPr>
          <p:cNvPr id="15" name="Rectangle : coins arrondis 14">
            <a:extLst>
              <a:ext uri="{FF2B5EF4-FFF2-40B4-BE49-F238E27FC236}">
                <a16:creationId xmlns:a16="http://schemas.microsoft.com/office/drawing/2014/main" id="{E479FB31-7899-90EF-FE3F-D444C6F915F6}"/>
              </a:ext>
            </a:extLst>
          </p:cNvPr>
          <p:cNvSpPr/>
          <p:nvPr/>
        </p:nvSpPr>
        <p:spPr>
          <a:xfrm>
            <a:off x="5058512" y="5373322"/>
            <a:ext cx="2145650" cy="1114425"/>
          </a:xfrm>
          <a:prstGeom prst="roundRect">
            <a:avLst>
              <a:gd name="adj" fmla="val 0"/>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160 mg q12h orally (95 mg/m</a:t>
            </a:r>
            <a:r>
              <a:rPr kumimoji="0" lang="en-US" sz="900" b="0" i="0" u="none" strike="noStrike" kern="1200" cap="none" spc="0" normalizeH="0" baseline="30000" noProof="0" dirty="0">
                <a:ln>
                  <a:noFill/>
                </a:ln>
                <a:solidFill>
                  <a:prstClr val="black"/>
                </a:solidFill>
                <a:effectLst/>
                <a:uLnTx/>
                <a:uFillTx/>
                <a:latin typeface="Calibri"/>
                <a:ea typeface="+mn-ea"/>
                <a:cs typeface="+mn-cs"/>
              </a:rPr>
              <a:t>2</a:t>
            </a:r>
            <a:r>
              <a:rPr kumimoji="0" lang="en-US" sz="900" b="0" i="0" u="none" strike="noStrike" kern="1200" cap="none" spc="0" normalizeH="0" baseline="0" noProof="0" dirty="0">
                <a:ln>
                  <a:noFill/>
                </a:ln>
                <a:solidFill>
                  <a:prstClr val="black"/>
                </a:solidFill>
                <a:effectLst/>
                <a:uLnTx/>
                <a:uFillTx/>
                <a:latin typeface="Calibri"/>
                <a:ea typeface="+mn-ea"/>
                <a:cs typeface="+mn-cs"/>
              </a:rPr>
              <a:t> if &lt;40 kg) WITH strong CYP3A4i in</a:t>
            </a:r>
            <a:br>
              <a:rPr kumimoji="0" lang="en-US" sz="900" b="0" i="0" u="none" strike="noStrike" kern="1200" cap="none" spc="0" normalizeH="0" baseline="0" noProof="0" dirty="0">
                <a:ln>
                  <a:noFill/>
                </a:ln>
                <a:solidFill>
                  <a:prstClr val="black"/>
                </a:solidFill>
                <a:effectLst/>
                <a:uLnTx/>
                <a:uFillTx/>
                <a:latin typeface="Calibri"/>
                <a:ea typeface="+mn-ea"/>
                <a:cs typeface="+mn-cs"/>
              </a:rPr>
            </a:br>
            <a:r>
              <a:rPr kumimoji="0" lang="en-US" sz="900" b="0" i="0" u="none" strike="noStrike" kern="1200" cap="none" spc="0" normalizeH="0" baseline="0" noProof="0" dirty="0">
                <a:ln>
                  <a:noFill/>
                </a:ln>
                <a:solidFill>
                  <a:prstClr val="black"/>
                </a:solidFill>
                <a:effectLst/>
                <a:uLnTx/>
                <a:uFillTx/>
                <a:latin typeface="Calibri"/>
                <a:ea typeface="+mn-ea"/>
                <a:cs typeface="+mn-cs"/>
              </a:rPr>
              <a:t>28-day cycles*</a:t>
            </a:r>
            <a:br>
              <a:rPr kumimoji="0" lang="en-US" sz="900" b="0" i="0" u="none" strike="noStrike" kern="1200" cap="none" spc="0" normalizeH="0" baseline="0" noProof="0" dirty="0">
                <a:ln>
                  <a:noFill/>
                </a:ln>
                <a:solidFill>
                  <a:prstClr val="black"/>
                </a:solidFill>
                <a:effectLst/>
                <a:uLnTx/>
                <a:uFillTx/>
                <a:latin typeface="Calibri"/>
                <a:ea typeface="+mn-ea"/>
                <a:cs typeface="+mn-cs"/>
              </a:rPr>
            </a:br>
            <a:r>
              <a:rPr kumimoji="0" lang="en-US" sz="900" b="0" i="0" u="none" strike="noStrike" kern="1200" cap="none" spc="0" normalizeH="0" baseline="0" noProof="0" dirty="0">
                <a:ln>
                  <a:noFill/>
                </a:ln>
                <a:solidFill>
                  <a:prstClr val="black"/>
                </a:solidFill>
                <a:effectLst/>
                <a:uLnTx/>
                <a:uFillTx/>
                <a:latin typeface="Calibri"/>
                <a:ea typeface="+mn-ea"/>
                <a:cs typeface="+mn-cs"/>
              </a:rPr>
              <a:t>or</a:t>
            </a:r>
            <a:br>
              <a:rPr kumimoji="0" lang="en-US" sz="900" b="0" i="0" u="none" strike="noStrike" kern="1200" cap="none" spc="0" normalizeH="0" baseline="0" noProof="0" dirty="0">
                <a:ln>
                  <a:noFill/>
                </a:ln>
                <a:solidFill>
                  <a:prstClr val="black"/>
                </a:solidFill>
                <a:effectLst/>
                <a:uLnTx/>
                <a:uFillTx/>
                <a:latin typeface="Calibri"/>
                <a:ea typeface="+mn-ea"/>
                <a:cs typeface="+mn-cs"/>
              </a:rPr>
            </a:br>
            <a:r>
              <a:rPr kumimoji="0" lang="en-US" sz="900" b="0" i="0" u="none" strike="noStrike" kern="1200" cap="none" spc="0" normalizeH="0" baseline="0" noProof="0" dirty="0">
                <a:ln>
                  <a:noFill/>
                </a:ln>
                <a:solidFill>
                  <a:prstClr val="black"/>
                </a:solidFill>
                <a:effectLst/>
                <a:uLnTx/>
                <a:uFillTx/>
                <a:latin typeface="Calibri"/>
                <a:ea typeface="+mn-ea"/>
                <a:cs typeface="+mn-cs"/>
              </a:rPr>
              <a:t>270 mg q12h orally (160 mg/m</a:t>
            </a:r>
            <a:r>
              <a:rPr kumimoji="0" lang="en-US" sz="900" b="0" i="0" u="none" strike="noStrike" kern="1200" cap="none" spc="0" normalizeH="0" baseline="30000" noProof="0" dirty="0">
                <a:ln>
                  <a:noFill/>
                </a:ln>
                <a:solidFill>
                  <a:prstClr val="black"/>
                </a:solidFill>
                <a:effectLst/>
                <a:uLnTx/>
                <a:uFillTx/>
                <a:latin typeface="Calibri"/>
                <a:ea typeface="+mn-ea"/>
                <a:cs typeface="+mn-cs"/>
              </a:rPr>
              <a:t>2 </a:t>
            </a:r>
            <a:r>
              <a:rPr kumimoji="0" lang="en-US" sz="900" b="0" i="0" u="none" strike="noStrike" kern="1200" cap="none" spc="0" normalizeH="0" baseline="0" noProof="0" dirty="0">
                <a:ln>
                  <a:noFill/>
                </a:ln>
                <a:solidFill>
                  <a:prstClr val="black"/>
                </a:solidFill>
                <a:effectLst/>
                <a:uLnTx/>
                <a:uFillTx/>
                <a:latin typeface="Calibri"/>
                <a:ea typeface="+mn-ea"/>
                <a:cs typeface="+mn-cs"/>
              </a:rPr>
              <a:t>if &lt;40 kg) WITHOUT strong CYP3A4i in 28-day cycles*</a:t>
            </a:r>
          </a:p>
        </p:txBody>
      </p:sp>
      <p:sp>
        <p:nvSpPr>
          <p:cNvPr id="16" name="Rectangle : coins arrondis 15">
            <a:extLst>
              <a:ext uri="{FF2B5EF4-FFF2-40B4-BE49-F238E27FC236}">
                <a16:creationId xmlns:a16="http://schemas.microsoft.com/office/drawing/2014/main" id="{BEFB9367-5990-9019-F087-39B66D0931F9}"/>
              </a:ext>
            </a:extLst>
          </p:cNvPr>
          <p:cNvSpPr/>
          <p:nvPr/>
        </p:nvSpPr>
        <p:spPr>
          <a:xfrm>
            <a:off x="5058513" y="5113679"/>
            <a:ext cx="2145649" cy="27957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FDA approved dosage</a:t>
            </a:r>
          </a:p>
        </p:txBody>
      </p:sp>
      <p:sp>
        <p:nvSpPr>
          <p:cNvPr id="17" name="Rectangle : coins arrondis 16">
            <a:extLst>
              <a:ext uri="{FF2B5EF4-FFF2-40B4-BE49-F238E27FC236}">
                <a16:creationId xmlns:a16="http://schemas.microsoft.com/office/drawing/2014/main" id="{E359E314-D76E-E98A-3546-CAC23FFBFDCA}"/>
              </a:ext>
            </a:extLst>
          </p:cNvPr>
          <p:cNvSpPr/>
          <p:nvPr/>
        </p:nvSpPr>
        <p:spPr>
          <a:xfrm>
            <a:off x="5058512" y="3465140"/>
            <a:ext cx="4136376" cy="3721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Phase 2: Pivotal trial</a:t>
            </a:r>
          </a:p>
        </p:txBody>
      </p:sp>
      <p:sp>
        <p:nvSpPr>
          <p:cNvPr id="19" name="Rectangle : coins arrondis 18">
            <a:extLst>
              <a:ext uri="{FF2B5EF4-FFF2-40B4-BE49-F238E27FC236}">
                <a16:creationId xmlns:a16="http://schemas.microsoft.com/office/drawing/2014/main" id="{7B60E7EC-680B-0B8C-8485-FA94357137C7}"/>
              </a:ext>
            </a:extLst>
          </p:cNvPr>
          <p:cNvSpPr/>
          <p:nvPr/>
        </p:nvSpPr>
        <p:spPr>
          <a:xfrm>
            <a:off x="5673810" y="3924741"/>
            <a:ext cx="1490663" cy="338286"/>
          </a:xfrm>
          <a:prstGeom prst="roundRect">
            <a:avLst/>
          </a:prstGeom>
          <a:solidFill>
            <a:srgbClr val="93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Cohort 2A: </a:t>
            </a:r>
            <a:r>
              <a:rPr kumimoji="0" lang="en-US" sz="1100" b="0" i="0" u="none" strike="noStrike" kern="1200" cap="none" spc="0" normalizeH="0" baseline="0" noProof="0" dirty="0">
                <a:ln>
                  <a:noFill/>
                </a:ln>
                <a:solidFill>
                  <a:prstClr val="black"/>
                </a:solidFill>
                <a:effectLst/>
                <a:uLnTx/>
                <a:uFillTx/>
                <a:latin typeface="Calibri"/>
                <a:ea typeface="+mn-ea"/>
                <a:cs typeface="+mn-cs"/>
              </a:rPr>
              <a:t>ALL, MPAL</a:t>
            </a:r>
          </a:p>
        </p:txBody>
      </p:sp>
      <p:sp>
        <p:nvSpPr>
          <p:cNvPr id="20" name="Rectangle : coins arrondis 19">
            <a:extLst>
              <a:ext uri="{FF2B5EF4-FFF2-40B4-BE49-F238E27FC236}">
                <a16:creationId xmlns:a16="http://schemas.microsoft.com/office/drawing/2014/main" id="{69A9980D-D5E8-037C-95B2-850E3CE60E75}"/>
              </a:ext>
            </a:extLst>
          </p:cNvPr>
          <p:cNvSpPr/>
          <p:nvPr/>
        </p:nvSpPr>
        <p:spPr>
          <a:xfrm>
            <a:off x="5673810" y="4341795"/>
            <a:ext cx="1490663" cy="338286"/>
          </a:xfrm>
          <a:prstGeom prst="roundRect">
            <a:avLst/>
          </a:prstGeom>
          <a:solidFill>
            <a:srgbClr val="93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Cohort 2B: </a:t>
            </a:r>
            <a:r>
              <a:rPr kumimoji="0" lang="en-US" sz="1100" b="0" i="0" u="none" strike="noStrike" kern="1200" cap="none" spc="0" normalizeH="0" baseline="0" noProof="0" dirty="0">
                <a:ln>
                  <a:noFill/>
                </a:ln>
                <a:solidFill>
                  <a:prstClr val="black"/>
                </a:solidFill>
                <a:effectLst/>
                <a:uLnTx/>
                <a:uFillTx/>
                <a:latin typeface="Calibri"/>
                <a:ea typeface="+mn-ea"/>
                <a:cs typeface="+mn-cs"/>
              </a:rPr>
              <a:t>AML</a:t>
            </a:r>
          </a:p>
        </p:txBody>
      </p:sp>
      <p:sp>
        <p:nvSpPr>
          <p:cNvPr id="21" name="Rectangle : coins arrondis 20">
            <a:extLst>
              <a:ext uri="{FF2B5EF4-FFF2-40B4-BE49-F238E27FC236}">
                <a16:creationId xmlns:a16="http://schemas.microsoft.com/office/drawing/2014/main" id="{0497B4D1-5AB0-1A4D-9976-57BB791963BF}"/>
              </a:ext>
            </a:extLst>
          </p:cNvPr>
          <p:cNvSpPr/>
          <p:nvPr/>
        </p:nvSpPr>
        <p:spPr>
          <a:xfrm>
            <a:off x="5673810" y="4742133"/>
            <a:ext cx="1490663" cy="33828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Cohort 2C: </a:t>
            </a:r>
            <a:r>
              <a:rPr kumimoji="0" lang="en-US" sz="1100" b="0" i="0" u="none" strike="noStrike" kern="1200" cap="none" spc="0" normalizeH="0" baseline="0" noProof="0" dirty="0">
                <a:ln>
                  <a:noFill/>
                </a:ln>
                <a:solidFill>
                  <a:prstClr val="black"/>
                </a:solidFill>
                <a:effectLst/>
                <a:uLnTx/>
                <a:uFillTx/>
                <a:latin typeface="Calibri"/>
                <a:ea typeface="+mn-ea"/>
                <a:cs typeface="+mn-cs"/>
              </a:rPr>
              <a:t>AML</a:t>
            </a:r>
          </a:p>
        </p:txBody>
      </p:sp>
      <p:sp>
        <p:nvSpPr>
          <p:cNvPr id="18" name="Rectangle : coins arrondis 17">
            <a:extLst>
              <a:ext uri="{FF2B5EF4-FFF2-40B4-BE49-F238E27FC236}">
                <a16:creationId xmlns:a16="http://schemas.microsoft.com/office/drawing/2014/main" id="{E9469DB3-C298-D97A-A096-159EB8AA3A42}"/>
              </a:ext>
            </a:extLst>
          </p:cNvPr>
          <p:cNvSpPr/>
          <p:nvPr/>
        </p:nvSpPr>
        <p:spPr>
          <a:xfrm>
            <a:off x="5058514" y="3920537"/>
            <a:ext cx="635937" cy="752698"/>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a:ea typeface="+mn-ea"/>
                <a:cs typeface="+mn-cs"/>
              </a:rPr>
              <a:t>KMT2Ar</a:t>
            </a:r>
          </a:p>
        </p:txBody>
      </p:sp>
      <p:sp>
        <p:nvSpPr>
          <p:cNvPr id="22" name="Rectangle : coins arrondis 21">
            <a:extLst>
              <a:ext uri="{FF2B5EF4-FFF2-40B4-BE49-F238E27FC236}">
                <a16:creationId xmlns:a16="http://schemas.microsoft.com/office/drawing/2014/main" id="{EF5A933F-99AB-141D-509F-AA22E5D16BDA}"/>
              </a:ext>
            </a:extLst>
          </p:cNvPr>
          <p:cNvSpPr/>
          <p:nvPr/>
        </p:nvSpPr>
        <p:spPr>
          <a:xfrm>
            <a:off x="5058514" y="4737330"/>
            <a:ext cx="635937" cy="338286"/>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NPM1</a:t>
            </a:r>
            <a:r>
              <a:rPr kumimoji="0" lang="en-US" sz="1100" b="0" i="0" u="none" strike="noStrike" kern="1200" cap="none" spc="0" normalizeH="0" baseline="0" noProof="0" dirty="0">
                <a:ln>
                  <a:noFill/>
                </a:ln>
                <a:solidFill>
                  <a:prstClr val="black"/>
                </a:solidFill>
                <a:effectLst/>
                <a:uLnTx/>
                <a:uFillTx/>
                <a:latin typeface="Calibri"/>
                <a:ea typeface="+mn-ea"/>
                <a:cs typeface="+mn-cs"/>
              </a:rPr>
              <a:t>m</a:t>
            </a:r>
          </a:p>
        </p:txBody>
      </p:sp>
      <p:sp>
        <p:nvSpPr>
          <p:cNvPr id="23" name="Rectangle : coins arrondis 22">
            <a:extLst>
              <a:ext uri="{FF2B5EF4-FFF2-40B4-BE49-F238E27FC236}">
                <a16:creationId xmlns:a16="http://schemas.microsoft.com/office/drawing/2014/main" id="{661F42AA-F3BD-1F7F-35E2-9976A226A2F2}"/>
              </a:ext>
            </a:extLst>
          </p:cNvPr>
          <p:cNvSpPr/>
          <p:nvPr/>
        </p:nvSpPr>
        <p:spPr>
          <a:xfrm>
            <a:off x="10045400" y="3742305"/>
            <a:ext cx="1773142" cy="2059643"/>
          </a:xfrm>
          <a:prstGeom prst="roundRect">
            <a:avLst>
              <a:gd name="adj" fmla="val 0"/>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Primary</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CR + </a:t>
            </a:r>
            <a:r>
              <a:rPr kumimoji="0" lang="en-US" sz="1100" b="0" i="0" u="none" strike="noStrike" kern="1200" cap="none" spc="0" normalizeH="0" baseline="0" noProof="0" dirty="0" err="1">
                <a:ln>
                  <a:noFill/>
                </a:ln>
                <a:solidFill>
                  <a:prstClr val="black"/>
                </a:solidFill>
                <a:effectLst/>
                <a:uLnTx/>
                <a:uFillTx/>
                <a:latin typeface="Calibri"/>
                <a:ea typeface="+mn-ea"/>
                <a:cs typeface="+mn-cs"/>
              </a:rPr>
              <a:t>CRh</a:t>
            </a:r>
            <a:r>
              <a:rPr kumimoji="0" lang="en-US" sz="1100" b="0" i="0" u="none" strike="noStrike" kern="1200" cap="none" spc="0" normalizeH="0" baseline="0" noProof="0" dirty="0">
                <a:ln>
                  <a:noFill/>
                </a:ln>
                <a:solidFill>
                  <a:prstClr val="black"/>
                </a:solidFill>
                <a:effectLst/>
                <a:uLnTx/>
                <a:uFillTx/>
                <a:latin typeface="Calibri"/>
                <a:ea typeface="+mn-ea"/>
                <a:cs typeface="+mn-cs"/>
              </a:rPr>
              <a:t> rate</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Safety and tolerability</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Secondary</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prstClr val="black"/>
                </a:solidFill>
                <a:effectLst/>
                <a:uLnTx/>
                <a:uFillTx/>
                <a:latin typeface="Calibri"/>
                <a:ea typeface="+mn-ea"/>
                <a:cs typeface="+mn-cs"/>
              </a:rPr>
              <a:t>CRc</a:t>
            </a:r>
            <a:r>
              <a:rPr kumimoji="0" lang="en-US" sz="1100" b="0" i="0" u="none" strike="noStrike" kern="1200" cap="none" spc="0" normalizeH="0" baseline="0" noProof="0" dirty="0">
                <a:ln>
                  <a:noFill/>
                </a:ln>
                <a:solidFill>
                  <a:prstClr val="black"/>
                </a:solidFill>
                <a:effectLst/>
                <a:uLnTx/>
                <a:uFillTx/>
                <a:latin typeface="Calibri"/>
                <a:ea typeface="+mn-ea"/>
                <a:cs typeface="+mn-cs"/>
              </a:rPr>
              <a:t> rate</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ORR</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DOR</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Time to response</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EFS</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OS</a:t>
            </a:r>
          </a:p>
        </p:txBody>
      </p:sp>
      <p:sp>
        <p:nvSpPr>
          <p:cNvPr id="24" name="Rectangle : coins arrondis 23">
            <a:extLst>
              <a:ext uri="{FF2B5EF4-FFF2-40B4-BE49-F238E27FC236}">
                <a16:creationId xmlns:a16="http://schemas.microsoft.com/office/drawing/2014/main" id="{BEB6112F-E96E-1F13-B501-20E3272ACCF9}"/>
              </a:ext>
            </a:extLst>
          </p:cNvPr>
          <p:cNvSpPr/>
          <p:nvPr/>
        </p:nvSpPr>
        <p:spPr>
          <a:xfrm>
            <a:off x="10045399" y="3465140"/>
            <a:ext cx="1773141" cy="3721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Phase 2 endpoints</a:t>
            </a:r>
            <a:br>
              <a:rPr kumimoji="0" lang="en-US" sz="1100" b="0" i="0" u="none" strike="noStrike" kern="1200" cap="none" spc="0" normalizeH="0" baseline="0" noProof="0" dirty="0">
                <a:ln>
                  <a:noFill/>
                </a:ln>
                <a:solidFill>
                  <a:prstClr val="white"/>
                </a:solidFill>
                <a:effectLst/>
                <a:uLnTx/>
                <a:uFillTx/>
                <a:latin typeface="Calibri"/>
                <a:ea typeface="+mn-ea"/>
                <a:cs typeface="+mn-cs"/>
              </a:rPr>
            </a:br>
            <a:r>
              <a:rPr kumimoji="0" lang="en-US" sz="1100" b="0" i="0" u="none" strike="noStrike" kern="1200" cap="none" spc="0" normalizeH="0" baseline="0" noProof="0" dirty="0">
                <a:ln>
                  <a:noFill/>
                </a:ln>
                <a:solidFill>
                  <a:prstClr val="white"/>
                </a:solidFill>
                <a:effectLst/>
                <a:uLnTx/>
                <a:uFillTx/>
                <a:latin typeface="Calibri"/>
                <a:ea typeface="+mn-ea"/>
                <a:cs typeface="+mn-cs"/>
              </a:rPr>
              <a:t>(DCO: 19 Feb 2026)</a:t>
            </a:r>
          </a:p>
        </p:txBody>
      </p:sp>
      <p:sp>
        <p:nvSpPr>
          <p:cNvPr id="25" name="ZoneTexte 24">
            <a:extLst>
              <a:ext uri="{FF2B5EF4-FFF2-40B4-BE49-F238E27FC236}">
                <a16:creationId xmlns:a16="http://schemas.microsoft.com/office/drawing/2014/main" id="{B2A6F2CD-851F-57E2-558D-54CA57A987AF}"/>
              </a:ext>
            </a:extLst>
          </p:cNvPr>
          <p:cNvSpPr txBox="1"/>
          <p:nvPr/>
        </p:nvSpPr>
        <p:spPr>
          <a:xfrm>
            <a:off x="7249719" y="4292235"/>
            <a:ext cx="394660" cy="25391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sng" strike="noStrike" kern="1200" cap="none" spc="0" normalizeH="0" baseline="0" noProof="0" dirty="0">
                <a:ln>
                  <a:noFill/>
                </a:ln>
                <a:solidFill>
                  <a:prstClr val="black"/>
                </a:solidFill>
                <a:effectLst/>
                <a:uLnTx/>
                <a:uFillTx/>
                <a:latin typeface="Calibri"/>
                <a:ea typeface="+mn-ea"/>
                <a:cs typeface="+mn-cs"/>
              </a:rPr>
              <a:t>&gt;</a:t>
            </a:r>
            <a:r>
              <a:rPr kumimoji="0" lang="fr-FR" sz="1050" b="0" i="0" u="none" strike="noStrike" kern="1200" cap="none" spc="0" normalizeH="0" baseline="0" noProof="0" dirty="0">
                <a:ln>
                  <a:noFill/>
                </a:ln>
                <a:solidFill>
                  <a:prstClr val="black"/>
                </a:solidFill>
                <a:effectLst/>
                <a:uLnTx/>
                <a:uFillTx/>
                <a:latin typeface="Calibri"/>
                <a:ea typeface="+mn-ea"/>
                <a:cs typeface="+mn-cs"/>
              </a:rPr>
              <a:t>PR</a:t>
            </a:r>
          </a:p>
        </p:txBody>
      </p:sp>
      <p:sp>
        <p:nvSpPr>
          <p:cNvPr id="26" name="ZoneTexte 25">
            <a:extLst>
              <a:ext uri="{FF2B5EF4-FFF2-40B4-BE49-F238E27FC236}">
                <a16:creationId xmlns:a16="http://schemas.microsoft.com/office/drawing/2014/main" id="{82A9D2F5-36BE-5965-D5C4-388B1F554DE0}"/>
              </a:ext>
            </a:extLst>
          </p:cNvPr>
          <p:cNvSpPr txBox="1"/>
          <p:nvPr/>
        </p:nvSpPr>
        <p:spPr>
          <a:xfrm>
            <a:off x="8061333" y="4292235"/>
            <a:ext cx="388248" cy="25391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err="1">
                <a:ln>
                  <a:noFill/>
                </a:ln>
                <a:solidFill>
                  <a:prstClr val="black"/>
                </a:solidFill>
                <a:effectLst/>
                <a:uLnTx/>
                <a:uFillTx/>
                <a:latin typeface="Calibri"/>
                <a:ea typeface="+mn-ea"/>
                <a:cs typeface="+mn-cs"/>
              </a:rPr>
              <a:t>CRc</a:t>
            </a:r>
            <a:endParaRPr kumimoji="0" lang="fr-FR"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ZoneTexte 26">
            <a:extLst>
              <a:ext uri="{FF2B5EF4-FFF2-40B4-BE49-F238E27FC236}">
                <a16:creationId xmlns:a16="http://schemas.microsoft.com/office/drawing/2014/main" id="{36740C47-A795-0D19-F910-D20BE70744E5}"/>
              </a:ext>
            </a:extLst>
          </p:cNvPr>
          <p:cNvSpPr txBox="1"/>
          <p:nvPr/>
        </p:nvSpPr>
        <p:spPr>
          <a:xfrm>
            <a:off x="8113221" y="3954097"/>
            <a:ext cx="655949" cy="25391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err="1">
                <a:ln>
                  <a:noFill/>
                </a:ln>
                <a:solidFill>
                  <a:prstClr val="black"/>
                </a:solidFill>
                <a:effectLst/>
                <a:uLnTx/>
                <a:uFillTx/>
                <a:latin typeface="Calibri"/>
                <a:ea typeface="+mn-ea"/>
                <a:cs typeface="+mn-cs"/>
              </a:rPr>
              <a:t>Optional</a:t>
            </a:r>
            <a:endParaRPr kumimoji="0" lang="fr-FR"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à coins arrondis 19">
            <a:extLst>
              <a:ext uri="{FF2B5EF4-FFF2-40B4-BE49-F238E27FC236}">
                <a16:creationId xmlns:a16="http://schemas.microsoft.com/office/drawing/2014/main" id="{6D36A3E9-87C2-187F-BE8D-CDF8BDB0F981}"/>
              </a:ext>
            </a:extLst>
          </p:cNvPr>
          <p:cNvSpPr/>
          <p:nvPr/>
        </p:nvSpPr>
        <p:spPr>
          <a:xfrm>
            <a:off x="7635020" y="4406368"/>
            <a:ext cx="478689" cy="243120"/>
          </a:xfrm>
          <a:prstGeom prst="roundRect">
            <a:avLst>
              <a:gd name="adj" fmla="val 50000"/>
            </a:avLst>
          </a:prstGeom>
          <a:solidFill>
            <a:srgbClr val="93D3FF"/>
          </a:solidFill>
          <a:ln w="6350" cap="flat" cmpd="sng" algn="ctr">
            <a:noFill/>
            <a:prstDash val="solid"/>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latin typeface="Calibri"/>
                <a:ea typeface="+mn-ea"/>
                <a:cs typeface="+mn-cs"/>
              </a:rPr>
              <a:t>HSCT</a:t>
            </a:r>
            <a:endParaRPr kumimoji="0" lang="fr-FR" sz="1050" b="0" i="0" u="none" strike="noStrike" kern="0" cap="none" spc="0" normalizeH="0" baseline="0" noProof="0" dirty="0">
              <a:ln>
                <a:noFill/>
              </a:ln>
              <a:solidFill>
                <a:prstClr val="black"/>
              </a:solidFill>
              <a:effectLst/>
              <a:uLnTx/>
              <a:uFillTx/>
              <a:latin typeface="Calibri"/>
              <a:ea typeface="+mn-ea"/>
              <a:cs typeface="+mn-cs"/>
            </a:endParaRPr>
          </a:p>
        </p:txBody>
      </p:sp>
      <p:sp>
        <p:nvSpPr>
          <p:cNvPr id="29" name="Rectangle à coins arrondis 19">
            <a:extLst>
              <a:ext uri="{FF2B5EF4-FFF2-40B4-BE49-F238E27FC236}">
                <a16:creationId xmlns:a16="http://schemas.microsoft.com/office/drawing/2014/main" id="{3737F5D1-26FD-5838-ED76-53452CEA9A89}"/>
              </a:ext>
            </a:extLst>
          </p:cNvPr>
          <p:cNvSpPr/>
          <p:nvPr/>
        </p:nvSpPr>
        <p:spPr>
          <a:xfrm>
            <a:off x="8441195" y="4406368"/>
            <a:ext cx="790970" cy="243120"/>
          </a:xfrm>
          <a:prstGeom prst="roundRect">
            <a:avLst>
              <a:gd name="adj" fmla="val 50000"/>
            </a:avLst>
          </a:prstGeom>
          <a:solidFill>
            <a:schemeClr val="accent1">
              <a:lumMod val="20000"/>
              <a:lumOff val="80000"/>
            </a:schemeClr>
          </a:solidFill>
          <a:ln w="6350" cap="flat" cmpd="sng" algn="ctr">
            <a:noFill/>
            <a:prstDash val="solid"/>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err="1">
                <a:ln>
                  <a:noFill/>
                </a:ln>
                <a:solidFill>
                  <a:prstClr val="black"/>
                </a:solidFill>
                <a:effectLst/>
                <a:uLnTx/>
                <a:uFillTx/>
                <a:latin typeface="Calibri"/>
                <a:ea typeface="+mn-ea"/>
                <a:cs typeface="+mn-cs"/>
              </a:rPr>
              <a:t>Revumenib</a:t>
            </a:r>
            <a:endParaRPr kumimoji="0" lang="fr-FR" sz="105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31" name="Connecteur droit avec flèche 30">
            <a:extLst>
              <a:ext uri="{FF2B5EF4-FFF2-40B4-BE49-F238E27FC236}">
                <a16:creationId xmlns:a16="http://schemas.microsoft.com/office/drawing/2014/main" id="{224B0071-80D8-648D-FBEF-155806C2E5FA}"/>
              </a:ext>
            </a:extLst>
          </p:cNvPr>
          <p:cNvCxnSpPr>
            <a:cxnSpLocks/>
          </p:cNvCxnSpPr>
          <p:nvPr/>
        </p:nvCxnSpPr>
        <p:spPr>
          <a:xfrm>
            <a:off x="7323226" y="4536454"/>
            <a:ext cx="2905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DB5D9EB8-1668-0087-D477-ACCA1F601BF5}"/>
              </a:ext>
            </a:extLst>
          </p:cNvPr>
          <p:cNvCxnSpPr>
            <a:cxnSpLocks/>
          </p:cNvCxnSpPr>
          <p:nvPr/>
        </p:nvCxnSpPr>
        <p:spPr>
          <a:xfrm>
            <a:off x="8150683" y="4536454"/>
            <a:ext cx="2905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Parenthèse fermante 33">
            <a:extLst>
              <a:ext uri="{FF2B5EF4-FFF2-40B4-BE49-F238E27FC236}">
                <a16:creationId xmlns:a16="http://schemas.microsoft.com/office/drawing/2014/main" id="{5190D319-1EC7-5A32-9683-AE103AA79118}"/>
              </a:ext>
            </a:extLst>
          </p:cNvPr>
          <p:cNvSpPr/>
          <p:nvPr/>
        </p:nvSpPr>
        <p:spPr>
          <a:xfrm>
            <a:off x="7223213" y="3930286"/>
            <a:ext cx="76200" cy="1152524"/>
          </a:xfrm>
          <a:prstGeom prst="rightBracket">
            <a:avLst>
              <a:gd name="adj" fmla="val 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Accolade fermante 34">
            <a:extLst>
              <a:ext uri="{FF2B5EF4-FFF2-40B4-BE49-F238E27FC236}">
                <a16:creationId xmlns:a16="http://schemas.microsoft.com/office/drawing/2014/main" id="{C5EE9BDD-2E8F-D238-DD61-EB527B8847D2}"/>
              </a:ext>
            </a:extLst>
          </p:cNvPr>
          <p:cNvSpPr/>
          <p:nvPr/>
        </p:nvSpPr>
        <p:spPr>
          <a:xfrm rot="16200000">
            <a:off x="8385076" y="3533550"/>
            <a:ext cx="124200" cy="1464981"/>
          </a:xfrm>
          <a:prstGeom prst="rightBrace">
            <a:avLst>
              <a:gd name="adj1" fmla="val 0"/>
              <a:gd name="adj2"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Triangle isocèle 35">
            <a:extLst>
              <a:ext uri="{FF2B5EF4-FFF2-40B4-BE49-F238E27FC236}">
                <a16:creationId xmlns:a16="http://schemas.microsoft.com/office/drawing/2014/main" id="{48729BA1-9C87-703A-9D37-EE873DF02E6A}"/>
              </a:ext>
            </a:extLst>
          </p:cNvPr>
          <p:cNvSpPr/>
          <p:nvPr/>
        </p:nvSpPr>
        <p:spPr>
          <a:xfrm rot="5400000">
            <a:off x="2531818" y="4857027"/>
            <a:ext cx="891540" cy="268920"/>
          </a:xfrm>
          <a:prstGeom prs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7749606A-9D64-602B-771A-1820890EADC3}"/>
              </a:ext>
            </a:extLst>
          </p:cNvPr>
          <p:cNvSpPr txBox="1"/>
          <p:nvPr/>
        </p:nvSpPr>
        <p:spPr>
          <a:xfrm>
            <a:off x="7431533" y="4722645"/>
            <a:ext cx="2066197" cy="1938992"/>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30 - 180 days after HSCT,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err="1">
                <a:ln>
                  <a:noFill/>
                </a:ln>
                <a:solidFill>
                  <a:prstClr val="black"/>
                </a:solidFill>
                <a:effectLst/>
                <a:uLnTx/>
                <a:uFillTx/>
                <a:latin typeface="Calibri"/>
                <a:ea typeface="+mn-ea"/>
                <a:cs typeface="+mn-cs"/>
              </a:rPr>
              <a:t>CRc</a:t>
            </a:r>
            <a:r>
              <a:rPr kumimoji="0" lang="en-GB" sz="1200" b="1" i="0" u="none" strike="noStrike" kern="1200" cap="none" spc="0" normalizeH="0" baseline="0" noProof="0" dirty="0">
                <a:ln>
                  <a:noFill/>
                </a:ln>
                <a:solidFill>
                  <a:prstClr val="black"/>
                </a:solidFill>
                <a:effectLst/>
                <a:uLnTx/>
                <a:uFillTx/>
                <a:latin typeface="Calibri"/>
                <a:ea typeface="+mn-ea"/>
                <a:cs typeface="+mn-cs"/>
              </a:rPr>
              <a:t>, engraftment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no acute or chronic graft-versus-host disease (GVHD) that required immunosuppression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err="1">
                <a:ln>
                  <a:noFill/>
                </a:ln>
                <a:solidFill>
                  <a:prstClr val="black"/>
                </a:solidFill>
                <a:effectLst/>
                <a:uLnTx/>
                <a:uFillTx/>
                <a:latin typeface="Calibri"/>
                <a:ea typeface="+mn-ea"/>
                <a:cs typeface="+mn-cs"/>
              </a:rPr>
              <a:t>Revumenib</a:t>
            </a:r>
            <a:r>
              <a:rPr kumimoji="0" lang="en-GB" sz="1200" b="1" i="0" u="none" strike="noStrike" kern="1200" cap="none" spc="0" normalizeH="0" baseline="0" noProof="0" dirty="0">
                <a:ln>
                  <a:noFill/>
                </a:ln>
                <a:solidFill>
                  <a:prstClr val="black"/>
                </a:solidFill>
                <a:effectLst/>
                <a:uLnTx/>
                <a:uFillTx/>
                <a:latin typeface="Calibri"/>
                <a:ea typeface="+mn-ea"/>
                <a:cs typeface="+mn-cs"/>
              </a:rPr>
              <a:t> dose remained the same as prior HSCT</a:t>
            </a:r>
          </a:p>
        </p:txBody>
      </p:sp>
    </p:spTree>
    <p:extLst>
      <p:ext uri="{BB962C8B-B14F-4D97-AF65-F5344CB8AC3E}">
        <p14:creationId xmlns:p14="http://schemas.microsoft.com/office/powerpoint/2010/main" val="3560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1061B-E33E-065B-1055-41E74AEBF0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7C10322-8625-B6FD-6925-1BDDB7BA45A4}"/>
              </a:ext>
            </a:extLst>
          </p:cNvPr>
          <p:cNvSpPr>
            <a:spLocks noGrp="1"/>
          </p:cNvSpPr>
          <p:nvPr>
            <p:ph type="title"/>
          </p:nvPr>
        </p:nvSpPr>
        <p:spPr>
          <a:xfrm>
            <a:off x="0" y="-5203"/>
            <a:ext cx="9409114" cy="1556545"/>
          </a:xfrm>
        </p:spPr>
        <p:txBody>
          <a:bodyPr/>
          <a:lstStyle/>
          <a:p>
            <a:r>
              <a:rPr lang="fr-FR" dirty="0"/>
              <a:t>Post-Transplant </a:t>
            </a:r>
            <a:r>
              <a:rPr lang="fr-FR" dirty="0" err="1"/>
              <a:t>Revumenib</a:t>
            </a:r>
            <a:r>
              <a:rPr lang="fr-FR" dirty="0"/>
              <a:t> in KMT2Ar, NPM1m, and NUP98r AML: AUGMENT-101 </a:t>
            </a:r>
            <a:r>
              <a:rPr lang="fr-FR" i="1" dirty="0"/>
              <a:t>(2) </a:t>
            </a:r>
            <a:r>
              <a:rPr lang="fr-FR" dirty="0"/>
              <a:t>- </a:t>
            </a:r>
            <a:r>
              <a:rPr lang="fr-FR" dirty="0" err="1"/>
              <a:t>Results</a:t>
            </a:r>
            <a:endParaRPr lang="fr-FR" dirty="0"/>
          </a:p>
        </p:txBody>
      </p:sp>
      <p:sp>
        <p:nvSpPr>
          <p:cNvPr id="4" name="Espace réservé du texte 3">
            <a:extLst>
              <a:ext uri="{FF2B5EF4-FFF2-40B4-BE49-F238E27FC236}">
                <a16:creationId xmlns:a16="http://schemas.microsoft.com/office/drawing/2014/main" id="{1EC26805-94D0-99CE-E295-B16B30B47CFC}"/>
              </a:ext>
            </a:extLst>
          </p:cNvPr>
          <p:cNvSpPr>
            <a:spLocks noGrp="1"/>
          </p:cNvSpPr>
          <p:nvPr>
            <p:ph type="body" sz="quarter" idx="10"/>
          </p:nvPr>
        </p:nvSpPr>
        <p:spPr>
          <a:xfrm>
            <a:off x="6359525" y="1790700"/>
            <a:ext cx="5680075" cy="4749800"/>
          </a:xfrm>
        </p:spPr>
        <p:txBody>
          <a:bodyPr>
            <a:normAutofit fontScale="85000" lnSpcReduction="10000"/>
          </a:bodyPr>
          <a:lstStyle/>
          <a:p>
            <a:pPr>
              <a:spcAft>
                <a:spcPts val="300"/>
              </a:spcAft>
            </a:pPr>
            <a:r>
              <a:rPr lang="en-GB" dirty="0"/>
              <a:t>19/59 (32%) patients with R/R AML who received HSCT after achieving a response with </a:t>
            </a:r>
            <a:r>
              <a:rPr lang="en-GB" dirty="0" err="1"/>
              <a:t>revumenib</a:t>
            </a:r>
            <a:r>
              <a:rPr lang="en-GB" dirty="0"/>
              <a:t> monotherapy had resumed </a:t>
            </a:r>
            <a:r>
              <a:rPr lang="en-GB" dirty="0" err="1"/>
              <a:t>revumenib</a:t>
            </a:r>
            <a:r>
              <a:rPr lang="en-GB" dirty="0"/>
              <a:t> treatment after HSCT</a:t>
            </a:r>
          </a:p>
          <a:p>
            <a:pPr>
              <a:spcAft>
                <a:spcPts val="300"/>
              </a:spcAft>
            </a:pPr>
            <a:r>
              <a:rPr lang="en-GB" dirty="0"/>
              <a:t>Four (21%) patients had NPM1m AML, 14 (74%) had KMT2Ar, and 1 (5%) had NUP98r (Table 1)</a:t>
            </a:r>
          </a:p>
          <a:p>
            <a:pPr>
              <a:spcAft>
                <a:spcPts val="300"/>
              </a:spcAft>
            </a:pPr>
            <a:r>
              <a:rPr lang="en-GB" dirty="0"/>
              <a:t>Two of 4 patients with NPM1m had co-mutations (IDH1, </a:t>
            </a:r>
            <a:r>
              <a:rPr lang="fr-FR" dirty="0"/>
              <a:t>DNMT3A</a:t>
            </a:r>
            <a:r>
              <a:rPr lang="en-GB" dirty="0"/>
              <a:t>, and FLT3-ITD)</a:t>
            </a:r>
          </a:p>
          <a:p>
            <a:pPr>
              <a:spcAft>
                <a:spcPts val="300"/>
              </a:spcAft>
            </a:pPr>
            <a:r>
              <a:rPr lang="en-GB" dirty="0"/>
              <a:t>Duration of treatment:</a:t>
            </a:r>
          </a:p>
          <a:p>
            <a:pPr lvl="1">
              <a:spcAft>
                <a:spcPts val="300"/>
              </a:spcAft>
            </a:pPr>
            <a:r>
              <a:rPr lang="en-GB" dirty="0"/>
              <a:t>Median (range) duration of post-HSCT maintenance therapy was 20.0 (2.0-137.0) weeks</a:t>
            </a:r>
          </a:p>
          <a:p>
            <a:pPr>
              <a:spcAft>
                <a:spcPts val="300"/>
              </a:spcAft>
            </a:pPr>
            <a:r>
              <a:rPr lang="en-US" dirty="0"/>
              <a:t>Efficacy: </a:t>
            </a:r>
          </a:p>
          <a:p>
            <a:pPr lvl="1">
              <a:spcAft>
                <a:spcPts val="300"/>
              </a:spcAft>
            </a:pPr>
            <a:r>
              <a:rPr lang="fr-FR" dirty="0"/>
              <a:t>Median relapse-free </a:t>
            </a:r>
            <a:r>
              <a:rPr lang="fr-FR" dirty="0" err="1"/>
              <a:t>survival</a:t>
            </a:r>
            <a:r>
              <a:rPr lang="fr-FR" dirty="0"/>
              <a:t> </a:t>
            </a:r>
            <a:r>
              <a:rPr lang="en-US" dirty="0"/>
              <a:t>was not reached in patients receiving post-HSCT </a:t>
            </a:r>
            <a:r>
              <a:rPr lang="en-US" dirty="0" err="1"/>
              <a:t>revumenib</a:t>
            </a:r>
            <a:r>
              <a:rPr lang="en-US" dirty="0"/>
              <a:t>, regardless of genotype, and 78.6% of patients remained alive and relapse-free at 12 months (85.1% in KMT2Ar)</a:t>
            </a:r>
          </a:p>
          <a:p>
            <a:pPr lvl="1">
              <a:spcAft>
                <a:spcPts val="300"/>
              </a:spcAft>
            </a:pPr>
            <a:r>
              <a:rPr lang="en-US" dirty="0"/>
              <a:t>Median OS was not reached in patients receiving post-HSCT </a:t>
            </a:r>
            <a:r>
              <a:rPr lang="en-US" dirty="0" err="1"/>
              <a:t>revumenib</a:t>
            </a:r>
            <a:r>
              <a:rPr lang="en-US" dirty="0"/>
              <a:t>, regardless of genotype</a:t>
            </a:r>
            <a:endParaRPr lang="fr-FR" dirty="0"/>
          </a:p>
        </p:txBody>
      </p:sp>
      <p:sp>
        <p:nvSpPr>
          <p:cNvPr id="7" name="Espace réservé du texte 3">
            <a:extLst>
              <a:ext uri="{FF2B5EF4-FFF2-40B4-BE49-F238E27FC236}">
                <a16:creationId xmlns:a16="http://schemas.microsoft.com/office/drawing/2014/main" id="{E7837CF9-C1F5-9CAB-6DFC-3FD6D5A2EF8C}"/>
              </a:ext>
            </a:extLst>
          </p:cNvPr>
          <p:cNvSpPr txBox="1">
            <a:spLocks/>
          </p:cNvSpPr>
          <p:nvPr/>
        </p:nvSpPr>
        <p:spPr>
          <a:xfrm>
            <a:off x="6716351" y="1790700"/>
            <a:ext cx="5240702" cy="1927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endParaRPr kumimoji="0" lang="lt-LT"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5">
            <a:extLst>
              <a:ext uri="{FF2B5EF4-FFF2-40B4-BE49-F238E27FC236}">
                <a16:creationId xmlns:a16="http://schemas.microsoft.com/office/drawing/2014/main" id="{5F04EEEC-00FF-2D55-D11F-07A5D135E58C}"/>
              </a:ext>
            </a:extLst>
          </p:cNvPr>
          <p:cNvSpPr txBox="1"/>
          <p:nvPr/>
        </p:nvSpPr>
        <p:spPr>
          <a:xfrm>
            <a:off x="376510" y="1606034"/>
            <a:ext cx="590046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a:ea typeface="+mn-ea"/>
                <a:cs typeface="+mn-cs"/>
              </a:rPr>
              <a:t>Demographics and Baseline characteristics</a:t>
            </a:r>
            <a:endParaRPr kumimoji="0" lang="lt-LT" sz="1800" b="1" i="0" u="none" strike="noStrike" kern="1200" cap="none" spc="0" normalizeH="0" baseline="0" noProof="0" dirty="0">
              <a:ln>
                <a:noFill/>
              </a:ln>
              <a:solidFill>
                <a:srgbClr val="C00000"/>
              </a:solidFill>
              <a:effectLst/>
              <a:uLnTx/>
              <a:uFillTx/>
              <a:latin typeface="Calibri"/>
              <a:ea typeface="+mn-ea"/>
              <a:cs typeface="+mn-cs"/>
            </a:endParaRPr>
          </a:p>
        </p:txBody>
      </p:sp>
      <p:graphicFrame>
        <p:nvGraphicFramePr>
          <p:cNvPr id="13" name="Tableau 12">
            <a:extLst>
              <a:ext uri="{FF2B5EF4-FFF2-40B4-BE49-F238E27FC236}">
                <a16:creationId xmlns:a16="http://schemas.microsoft.com/office/drawing/2014/main" id="{EA4DFA76-4174-A04B-93AE-9EABE883BE9B}"/>
              </a:ext>
            </a:extLst>
          </p:cNvPr>
          <p:cNvGraphicFramePr>
            <a:graphicFrameLocks noGrp="1"/>
          </p:cNvGraphicFramePr>
          <p:nvPr>
            <p:extLst>
              <p:ext uri="{D42A27DB-BD31-4B8C-83A1-F6EECF244321}">
                <p14:modId xmlns:p14="http://schemas.microsoft.com/office/powerpoint/2010/main" val="3267073070"/>
              </p:ext>
            </p:extLst>
          </p:nvPr>
        </p:nvGraphicFramePr>
        <p:xfrm>
          <a:off x="178413" y="1975366"/>
          <a:ext cx="6098565" cy="4565126"/>
        </p:xfrm>
        <a:graphic>
          <a:graphicData uri="http://schemas.openxmlformats.org/drawingml/2006/table">
            <a:tbl>
              <a:tblPr firstRow="1" bandRow="1">
                <a:tableStyleId>{5C22544A-7EE6-4342-B048-85BDC9FD1C3A}</a:tableStyleId>
              </a:tblPr>
              <a:tblGrid>
                <a:gridCol w="1898037">
                  <a:extLst>
                    <a:ext uri="{9D8B030D-6E8A-4147-A177-3AD203B41FA5}">
                      <a16:colId xmlns:a16="http://schemas.microsoft.com/office/drawing/2014/main" val="980605073"/>
                    </a:ext>
                  </a:extLst>
                </a:gridCol>
                <a:gridCol w="1050132">
                  <a:extLst>
                    <a:ext uri="{9D8B030D-6E8A-4147-A177-3AD203B41FA5}">
                      <a16:colId xmlns:a16="http://schemas.microsoft.com/office/drawing/2014/main" val="1526063498"/>
                    </a:ext>
                  </a:extLst>
                </a:gridCol>
                <a:gridCol w="1050132">
                  <a:extLst>
                    <a:ext uri="{9D8B030D-6E8A-4147-A177-3AD203B41FA5}">
                      <a16:colId xmlns:a16="http://schemas.microsoft.com/office/drawing/2014/main" val="1226483533"/>
                    </a:ext>
                  </a:extLst>
                </a:gridCol>
                <a:gridCol w="1050132">
                  <a:extLst>
                    <a:ext uri="{9D8B030D-6E8A-4147-A177-3AD203B41FA5}">
                      <a16:colId xmlns:a16="http://schemas.microsoft.com/office/drawing/2014/main" val="3516973556"/>
                    </a:ext>
                  </a:extLst>
                </a:gridCol>
                <a:gridCol w="1050132">
                  <a:extLst>
                    <a:ext uri="{9D8B030D-6E8A-4147-A177-3AD203B41FA5}">
                      <a16:colId xmlns:a16="http://schemas.microsoft.com/office/drawing/2014/main" val="3915808013"/>
                    </a:ext>
                  </a:extLst>
                </a:gridCol>
              </a:tblGrid>
              <a:tr h="194868">
                <a:tc>
                  <a:txBody>
                    <a:bodyPr/>
                    <a:lstStyle/>
                    <a:p>
                      <a:endParaRPr lang="fr-FR" sz="1000" dirty="0"/>
                    </a:p>
                  </a:txBody>
                  <a:tcPr marL="36000" marR="36000" marT="18000" marB="18000" anchor="ctr"/>
                </a:tc>
                <a:tc>
                  <a:txBody>
                    <a:bodyPr/>
                    <a:lstStyle/>
                    <a:p>
                      <a:pPr algn="ctr"/>
                      <a:r>
                        <a:rPr lang="fr-FR" sz="1000" dirty="0"/>
                        <a:t>NPM1m (n = 4)</a:t>
                      </a:r>
                    </a:p>
                  </a:txBody>
                  <a:tcPr marL="36000" marR="36000" marT="18000" marB="18000" anchor="ctr"/>
                </a:tc>
                <a:tc>
                  <a:txBody>
                    <a:bodyPr/>
                    <a:lstStyle/>
                    <a:p>
                      <a:pPr algn="ctr"/>
                      <a:r>
                        <a:rPr lang="fr-FR" sz="1000" dirty="0"/>
                        <a:t>KMT2Ar (n = 14)</a:t>
                      </a:r>
                    </a:p>
                  </a:txBody>
                  <a:tcPr marL="36000" marR="36000" marT="18000" marB="18000" anchor="ctr"/>
                </a:tc>
                <a:tc>
                  <a:txBody>
                    <a:bodyPr/>
                    <a:lstStyle/>
                    <a:p>
                      <a:pPr algn="ctr"/>
                      <a:r>
                        <a:rPr lang="fr-FR" sz="1000" dirty="0"/>
                        <a:t>NUP98r (n = 1)</a:t>
                      </a:r>
                    </a:p>
                  </a:txBody>
                  <a:tcPr marL="36000" marR="36000" marT="18000" marB="18000" anchor="ctr"/>
                </a:tc>
                <a:tc>
                  <a:txBody>
                    <a:bodyPr/>
                    <a:lstStyle/>
                    <a:p>
                      <a:pPr algn="ctr"/>
                      <a:r>
                        <a:rPr lang="fr-FR" sz="1000" dirty="0"/>
                        <a:t>Total (n = 19)</a:t>
                      </a:r>
                    </a:p>
                  </a:txBody>
                  <a:tcPr marL="36000" marR="36000" marT="18000" marB="18000" anchor="ctr"/>
                </a:tc>
                <a:extLst>
                  <a:ext uri="{0D108BD9-81ED-4DB2-BD59-A6C34878D82A}">
                    <a16:rowId xmlns:a16="http://schemas.microsoft.com/office/drawing/2014/main" val="1718303840"/>
                  </a:ext>
                </a:extLst>
              </a:tr>
              <a:tr h="194868">
                <a:tc>
                  <a:txBody>
                    <a:bodyPr/>
                    <a:lstStyle/>
                    <a:p>
                      <a:r>
                        <a:rPr lang="fr-FR" sz="1000" b="1" dirty="0"/>
                        <a:t>Age, </a:t>
                      </a:r>
                      <a:r>
                        <a:rPr lang="fr-FR" sz="1000" b="1" dirty="0" err="1"/>
                        <a:t>median</a:t>
                      </a:r>
                      <a:r>
                        <a:rPr lang="fr-FR" sz="1000" b="1" dirty="0"/>
                        <a:t> (range), y</a:t>
                      </a:r>
                    </a:p>
                  </a:txBody>
                  <a:tcPr marL="36000" marR="36000" marT="18000" marB="18000" anchor="ctr"/>
                </a:tc>
                <a:tc>
                  <a:txBody>
                    <a:bodyPr/>
                    <a:lstStyle/>
                    <a:p>
                      <a:pPr algn="ctr"/>
                      <a:r>
                        <a:rPr lang="fr-FR" sz="1000" dirty="0"/>
                        <a:t>42,5 (19,0-56,0)</a:t>
                      </a:r>
                    </a:p>
                  </a:txBody>
                  <a:tcPr marL="36000" marR="36000" marT="18000" marB="18000" anchor="ctr"/>
                </a:tc>
                <a:tc>
                  <a:txBody>
                    <a:bodyPr/>
                    <a:lstStyle/>
                    <a:p>
                      <a:pPr algn="ctr"/>
                      <a:r>
                        <a:rPr lang="fr-FR" sz="1000" dirty="0"/>
                        <a:t>40,0 (1,3-75,0)</a:t>
                      </a:r>
                    </a:p>
                  </a:txBody>
                  <a:tcPr marL="36000" marR="36000" marT="18000" marB="18000" anchor="ctr"/>
                </a:tc>
                <a:tc>
                  <a:txBody>
                    <a:bodyPr/>
                    <a:lstStyle/>
                    <a:p>
                      <a:pPr algn="ctr"/>
                      <a:r>
                        <a:rPr lang="fr-FR" sz="1000" dirty="0"/>
                        <a:t>17,0 (17,0-17,0)</a:t>
                      </a:r>
                    </a:p>
                  </a:txBody>
                  <a:tcPr marL="36000" marR="36000" marT="18000" marB="18000" anchor="ctr"/>
                </a:tc>
                <a:tc>
                  <a:txBody>
                    <a:bodyPr/>
                    <a:lstStyle/>
                    <a:p>
                      <a:pPr algn="ctr"/>
                      <a:r>
                        <a:rPr lang="fr-FR" sz="1000" dirty="0"/>
                        <a:t>39,0 (1,3-75,0)</a:t>
                      </a:r>
                    </a:p>
                  </a:txBody>
                  <a:tcPr marL="36000" marR="36000" marT="18000" marB="18000" anchor="ctr"/>
                </a:tc>
                <a:extLst>
                  <a:ext uri="{0D108BD9-81ED-4DB2-BD59-A6C34878D82A}">
                    <a16:rowId xmlns:a16="http://schemas.microsoft.com/office/drawing/2014/main" val="493690691"/>
                  </a:ext>
                </a:extLst>
              </a:tr>
              <a:tr h="194868">
                <a:tc>
                  <a:txBody>
                    <a:bodyPr/>
                    <a:lstStyle/>
                    <a:p>
                      <a:r>
                        <a:rPr lang="fr-FR" sz="1000" b="1" dirty="0"/>
                        <a:t>Age, group, n (%)</a:t>
                      </a:r>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a:p>
                  </a:txBody>
                  <a:tcPr marL="36000" marR="36000" marT="18000" marB="18000" anchor="ctr"/>
                </a:tc>
                <a:tc>
                  <a:txBody>
                    <a:bodyPr/>
                    <a:lstStyle/>
                    <a:p>
                      <a:pPr algn="ctr"/>
                      <a:endParaRPr lang="fr-FR" sz="1000"/>
                    </a:p>
                  </a:txBody>
                  <a:tcPr marL="36000" marR="36000" marT="18000" marB="18000" anchor="ctr"/>
                </a:tc>
                <a:extLst>
                  <a:ext uri="{0D108BD9-81ED-4DB2-BD59-A6C34878D82A}">
                    <a16:rowId xmlns:a16="http://schemas.microsoft.com/office/drawing/2014/main" val="2262225123"/>
                  </a:ext>
                </a:extLst>
              </a:tr>
              <a:tr h="194868">
                <a:tc>
                  <a:txBody>
                    <a:bodyPr/>
                    <a:lstStyle/>
                    <a:p>
                      <a:r>
                        <a:rPr lang="fr-FR" sz="1000" dirty="0"/>
                        <a:t>   &lt; 18y</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3 (21)</a:t>
                      </a:r>
                    </a:p>
                  </a:txBody>
                  <a:tcPr marL="36000" marR="36000" marT="18000" marB="18000" anchor="ctr"/>
                </a:tc>
                <a:tc>
                  <a:txBody>
                    <a:bodyPr/>
                    <a:lstStyle/>
                    <a:p>
                      <a:pPr algn="ctr"/>
                      <a:r>
                        <a:rPr lang="fr-FR" sz="1000" dirty="0"/>
                        <a:t>1 (100)</a:t>
                      </a:r>
                    </a:p>
                  </a:txBody>
                  <a:tcPr marL="36000" marR="36000" marT="18000" marB="18000" anchor="ctr"/>
                </a:tc>
                <a:tc>
                  <a:txBody>
                    <a:bodyPr/>
                    <a:lstStyle/>
                    <a:p>
                      <a:pPr algn="ctr"/>
                      <a:r>
                        <a:rPr lang="fr-FR" sz="1000" dirty="0"/>
                        <a:t>4 (21)</a:t>
                      </a:r>
                    </a:p>
                  </a:txBody>
                  <a:tcPr marL="36000" marR="36000" marT="18000" marB="18000" anchor="ctr"/>
                </a:tc>
                <a:extLst>
                  <a:ext uri="{0D108BD9-81ED-4DB2-BD59-A6C34878D82A}">
                    <a16:rowId xmlns:a16="http://schemas.microsoft.com/office/drawing/2014/main" val="3926568397"/>
                  </a:ext>
                </a:extLst>
              </a:tr>
              <a:tr h="194868">
                <a:tc>
                  <a:txBody>
                    <a:bodyPr/>
                    <a:lstStyle/>
                    <a:p>
                      <a:r>
                        <a:rPr lang="fr-FR" sz="1000" dirty="0"/>
                        <a:t>   18-&lt;65y</a:t>
                      </a:r>
                    </a:p>
                  </a:txBody>
                  <a:tcPr marL="36000" marR="36000" marT="18000" marB="18000" anchor="ctr"/>
                </a:tc>
                <a:tc>
                  <a:txBody>
                    <a:bodyPr/>
                    <a:lstStyle/>
                    <a:p>
                      <a:pPr algn="ctr"/>
                      <a:r>
                        <a:rPr lang="fr-FR" sz="1000" dirty="0"/>
                        <a:t>4 (100)</a:t>
                      </a:r>
                    </a:p>
                  </a:txBody>
                  <a:tcPr marL="36000" marR="36000" marT="18000" marB="18000" anchor="ctr"/>
                </a:tc>
                <a:tc>
                  <a:txBody>
                    <a:bodyPr/>
                    <a:lstStyle/>
                    <a:p>
                      <a:pPr algn="ctr"/>
                      <a:r>
                        <a:rPr lang="fr-FR" sz="1000" dirty="0"/>
                        <a:t>10 (71)</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14 (74)</a:t>
                      </a:r>
                    </a:p>
                  </a:txBody>
                  <a:tcPr marL="36000" marR="36000" marT="18000" marB="18000" anchor="ctr"/>
                </a:tc>
                <a:extLst>
                  <a:ext uri="{0D108BD9-81ED-4DB2-BD59-A6C34878D82A}">
                    <a16:rowId xmlns:a16="http://schemas.microsoft.com/office/drawing/2014/main" val="1061698805"/>
                  </a:ext>
                </a:extLst>
              </a:tr>
              <a:tr h="194868">
                <a:tc>
                  <a:txBody>
                    <a:bodyPr/>
                    <a:lstStyle/>
                    <a:p>
                      <a:r>
                        <a:rPr lang="fr-FR" sz="1000" dirty="0"/>
                        <a:t>   ≥65y</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1 (7)</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1 (5)</a:t>
                      </a:r>
                    </a:p>
                  </a:txBody>
                  <a:tcPr marL="36000" marR="36000" marT="18000" marB="18000" anchor="ctr"/>
                </a:tc>
                <a:extLst>
                  <a:ext uri="{0D108BD9-81ED-4DB2-BD59-A6C34878D82A}">
                    <a16:rowId xmlns:a16="http://schemas.microsoft.com/office/drawing/2014/main" val="4126882919"/>
                  </a:ext>
                </a:extLst>
              </a:tr>
              <a:tr h="194868">
                <a:tc>
                  <a:txBody>
                    <a:bodyPr/>
                    <a:lstStyle/>
                    <a:p>
                      <a:r>
                        <a:rPr lang="fr-FR" sz="1000" b="1" dirty="0" err="1"/>
                        <a:t>Female</a:t>
                      </a:r>
                      <a:r>
                        <a:rPr lang="fr-FR" sz="1000" b="1" dirty="0"/>
                        <a:t>, n (%)</a:t>
                      </a:r>
                    </a:p>
                  </a:txBody>
                  <a:tcPr marL="36000" marR="36000" marT="18000" marB="18000" anchor="ctr"/>
                </a:tc>
                <a:tc>
                  <a:txBody>
                    <a:bodyPr/>
                    <a:lstStyle/>
                    <a:p>
                      <a:pPr algn="ctr"/>
                      <a:r>
                        <a:rPr lang="fr-FR" sz="1000" dirty="0"/>
                        <a:t>3 (75)</a:t>
                      </a:r>
                    </a:p>
                  </a:txBody>
                  <a:tcPr marL="36000" marR="36000" marT="18000" marB="18000" anchor="ctr"/>
                </a:tc>
                <a:tc>
                  <a:txBody>
                    <a:bodyPr/>
                    <a:lstStyle/>
                    <a:p>
                      <a:pPr algn="ctr"/>
                      <a:r>
                        <a:rPr lang="fr-FR" sz="1000" dirty="0"/>
                        <a:t>6 (43)</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9 (47)</a:t>
                      </a:r>
                    </a:p>
                  </a:txBody>
                  <a:tcPr marL="36000" marR="36000" marT="18000" marB="18000" anchor="ctr"/>
                </a:tc>
                <a:extLst>
                  <a:ext uri="{0D108BD9-81ED-4DB2-BD59-A6C34878D82A}">
                    <a16:rowId xmlns:a16="http://schemas.microsoft.com/office/drawing/2014/main" val="1677384828"/>
                  </a:ext>
                </a:extLst>
              </a:tr>
              <a:tr h="194868">
                <a:tc>
                  <a:txBody>
                    <a:bodyPr/>
                    <a:lstStyle/>
                    <a:p>
                      <a:r>
                        <a:rPr lang="fr-FR" sz="1000" b="1" dirty="0"/>
                        <a:t>Race, n (%)</a:t>
                      </a:r>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extLst>
                  <a:ext uri="{0D108BD9-81ED-4DB2-BD59-A6C34878D82A}">
                    <a16:rowId xmlns:a16="http://schemas.microsoft.com/office/drawing/2014/main" val="4037507561"/>
                  </a:ext>
                </a:extLst>
              </a:tr>
              <a:tr h="194868">
                <a:tc>
                  <a:txBody>
                    <a:bodyPr/>
                    <a:lstStyle/>
                    <a:p>
                      <a:r>
                        <a:rPr lang="fr-FR" sz="1000" dirty="0"/>
                        <a:t>   White</a:t>
                      </a:r>
                    </a:p>
                  </a:txBody>
                  <a:tcPr marL="36000" marR="36000" marT="18000" marB="18000" anchor="ctr"/>
                </a:tc>
                <a:tc>
                  <a:txBody>
                    <a:bodyPr/>
                    <a:lstStyle/>
                    <a:p>
                      <a:pPr algn="ctr"/>
                      <a:r>
                        <a:rPr lang="fr-FR" sz="1000" dirty="0"/>
                        <a:t>4 (100)</a:t>
                      </a:r>
                    </a:p>
                  </a:txBody>
                  <a:tcPr marL="36000" marR="36000" marT="18000" marB="18000" anchor="ctr"/>
                </a:tc>
                <a:tc>
                  <a:txBody>
                    <a:bodyPr/>
                    <a:lstStyle/>
                    <a:p>
                      <a:pPr algn="ctr"/>
                      <a:r>
                        <a:rPr lang="fr-FR" sz="1000" dirty="0"/>
                        <a:t>8 (57)</a:t>
                      </a:r>
                    </a:p>
                  </a:txBody>
                  <a:tcPr marL="36000" marR="36000" marT="18000" marB="18000" anchor="ctr"/>
                </a:tc>
                <a:tc>
                  <a:txBody>
                    <a:bodyPr/>
                    <a:lstStyle/>
                    <a:p>
                      <a:pPr algn="ctr"/>
                      <a:r>
                        <a:rPr lang="fr-FR" sz="1000" dirty="0"/>
                        <a:t>1 (100)</a:t>
                      </a:r>
                    </a:p>
                  </a:txBody>
                  <a:tcPr marL="36000" marR="36000" marT="18000" marB="18000" anchor="ctr"/>
                </a:tc>
                <a:tc>
                  <a:txBody>
                    <a:bodyPr/>
                    <a:lstStyle/>
                    <a:p>
                      <a:pPr algn="ctr"/>
                      <a:r>
                        <a:rPr lang="fr-FR" sz="1000" dirty="0"/>
                        <a:t>13 (68)</a:t>
                      </a:r>
                    </a:p>
                  </a:txBody>
                  <a:tcPr marL="36000" marR="36000" marT="18000" marB="18000" anchor="ctr"/>
                </a:tc>
                <a:extLst>
                  <a:ext uri="{0D108BD9-81ED-4DB2-BD59-A6C34878D82A}">
                    <a16:rowId xmlns:a16="http://schemas.microsoft.com/office/drawing/2014/main" val="2136329946"/>
                  </a:ext>
                </a:extLst>
              </a:tr>
              <a:tr h="194868">
                <a:tc>
                  <a:txBody>
                    <a:bodyPr/>
                    <a:lstStyle/>
                    <a:p>
                      <a:r>
                        <a:rPr lang="fr-FR" sz="1000" dirty="0"/>
                        <a:t>   Non-white</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3 (21)</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3 (16)</a:t>
                      </a:r>
                    </a:p>
                  </a:txBody>
                  <a:tcPr marL="36000" marR="36000" marT="18000" marB="18000" anchor="ctr"/>
                </a:tc>
                <a:extLst>
                  <a:ext uri="{0D108BD9-81ED-4DB2-BD59-A6C34878D82A}">
                    <a16:rowId xmlns:a16="http://schemas.microsoft.com/office/drawing/2014/main" val="239141414"/>
                  </a:ext>
                </a:extLst>
              </a:tr>
              <a:tr h="194868">
                <a:tc>
                  <a:txBody>
                    <a:bodyPr/>
                    <a:lstStyle/>
                    <a:p>
                      <a:r>
                        <a:rPr lang="fr-FR" sz="1000" dirty="0"/>
                        <a:t>   Unknown</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3 (21)</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3 (16)</a:t>
                      </a:r>
                    </a:p>
                  </a:txBody>
                  <a:tcPr marL="36000" marR="36000" marT="18000" marB="18000" anchor="ctr"/>
                </a:tc>
                <a:extLst>
                  <a:ext uri="{0D108BD9-81ED-4DB2-BD59-A6C34878D82A}">
                    <a16:rowId xmlns:a16="http://schemas.microsoft.com/office/drawing/2014/main" val="3402367472"/>
                  </a:ext>
                </a:extLst>
              </a:tr>
              <a:tr h="352501">
                <a:tc>
                  <a:txBody>
                    <a:bodyPr/>
                    <a:lstStyle/>
                    <a:p>
                      <a:r>
                        <a:rPr lang="fr-FR" sz="1000" b="1" dirty="0"/>
                        <a:t>N of </a:t>
                      </a:r>
                      <a:r>
                        <a:rPr lang="fr-FR" sz="1000" b="1" dirty="0" err="1"/>
                        <a:t>prior</a:t>
                      </a:r>
                      <a:r>
                        <a:rPr lang="fr-FR" sz="1000" b="1" dirty="0"/>
                        <a:t> </a:t>
                      </a:r>
                      <a:r>
                        <a:rPr lang="fr-FR" sz="1000" b="1" dirty="0" err="1"/>
                        <a:t>lines</a:t>
                      </a:r>
                      <a:r>
                        <a:rPr lang="fr-FR" sz="1000" b="1" dirty="0"/>
                        <a:t> of </a:t>
                      </a:r>
                      <a:r>
                        <a:rPr lang="fr-FR" sz="1000" b="1" dirty="0" err="1"/>
                        <a:t>therapy</a:t>
                      </a:r>
                      <a:r>
                        <a:rPr lang="fr-FR" sz="1000" b="1" dirty="0"/>
                        <a:t>, </a:t>
                      </a:r>
                      <a:r>
                        <a:rPr lang="fr-FR" sz="1000" b="1" dirty="0" err="1"/>
                        <a:t>median</a:t>
                      </a:r>
                      <a:r>
                        <a:rPr lang="fr-FR" sz="1000" b="1" dirty="0"/>
                        <a:t> (range)</a:t>
                      </a:r>
                    </a:p>
                  </a:txBody>
                  <a:tcPr marL="36000" marR="36000" marT="18000" marB="18000" anchor="ctr"/>
                </a:tc>
                <a:tc>
                  <a:txBody>
                    <a:bodyPr/>
                    <a:lstStyle/>
                    <a:p>
                      <a:pPr algn="ctr"/>
                      <a:r>
                        <a:rPr lang="fr-FR" sz="1000" dirty="0"/>
                        <a:t>2 (1-7)</a:t>
                      </a:r>
                    </a:p>
                  </a:txBody>
                  <a:tcPr marL="36000" marR="36000" marT="18000" marB="18000" anchor="ctr"/>
                </a:tc>
                <a:tc>
                  <a:txBody>
                    <a:bodyPr/>
                    <a:lstStyle/>
                    <a:p>
                      <a:pPr algn="ctr"/>
                      <a:r>
                        <a:rPr lang="fr-FR" sz="1000" dirty="0"/>
                        <a:t>2 (1-6)</a:t>
                      </a:r>
                    </a:p>
                  </a:txBody>
                  <a:tcPr marL="36000" marR="36000" marT="18000" marB="18000" anchor="ctr"/>
                </a:tc>
                <a:tc>
                  <a:txBody>
                    <a:bodyPr/>
                    <a:lstStyle/>
                    <a:p>
                      <a:pPr algn="ctr"/>
                      <a:r>
                        <a:rPr lang="fr-FR" sz="1000" dirty="0"/>
                        <a:t>5 (5-5)</a:t>
                      </a:r>
                    </a:p>
                  </a:txBody>
                  <a:tcPr marL="36000" marR="36000" marT="18000" marB="18000" anchor="ctr"/>
                </a:tc>
                <a:tc>
                  <a:txBody>
                    <a:bodyPr/>
                    <a:lstStyle/>
                    <a:p>
                      <a:pPr algn="ctr"/>
                      <a:r>
                        <a:rPr lang="fr-FR" sz="1000" dirty="0"/>
                        <a:t>2 (1-7)</a:t>
                      </a:r>
                    </a:p>
                  </a:txBody>
                  <a:tcPr marL="36000" marR="36000" marT="18000" marB="18000" anchor="ctr"/>
                </a:tc>
                <a:extLst>
                  <a:ext uri="{0D108BD9-81ED-4DB2-BD59-A6C34878D82A}">
                    <a16:rowId xmlns:a16="http://schemas.microsoft.com/office/drawing/2014/main" val="2019656764"/>
                  </a:ext>
                </a:extLst>
              </a:tr>
              <a:tr h="194868">
                <a:tc>
                  <a:txBody>
                    <a:bodyPr/>
                    <a:lstStyle/>
                    <a:p>
                      <a:r>
                        <a:rPr lang="fr-FR" sz="1000" b="1" dirty="0" err="1"/>
                        <a:t>Disease</a:t>
                      </a:r>
                      <a:r>
                        <a:rPr lang="fr-FR" sz="1000" b="1" dirty="0"/>
                        <a:t> </a:t>
                      </a:r>
                      <a:r>
                        <a:rPr lang="fr-FR" sz="1000" b="1" dirty="0" err="1"/>
                        <a:t>status</a:t>
                      </a:r>
                      <a:r>
                        <a:rPr lang="fr-FR" sz="1000" b="1" dirty="0"/>
                        <a:t> at </a:t>
                      </a:r>
                      <a:r>
                        <a:rPr lang="fr-FR" sz="1000" b="1" dirty="0" err="1"/>
                        <a:t>baseline</a:t>
                      </a:r>
                      <a:r>
                        <a:rPr lang="fr-FR" sz="1000" b="1" dirty="0"/>
                        <a:t>, n (%)</a:t>
                      </a:r>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extLst>
                  <a:ext uri="{0D108BD9-81ED-4DB2-BD59-A6C34878D82A}">
                    <a16:rowId xmlns:a16="http://schemas.microsoft.com/office/drawing/2014/main" val="547477979"/>
                  </a:ext>
                </a:extLst>
              </a:tr>
              <a:tr h="194868">
                <a:tc>
                  <a:txBody>
                    <a:bodyPr/>
                    <a:lstStyle/>
                    <a:p>
                      <a:r>
                        <a:rPr lang="fr-FR" sz="1000" dirty="0"/>
                        <a:t>   </a:t>
                      </a:r>
                      <a:r>
                        <a:rPr lang="fr-FR" sz="1000" dirty="0" err="1"/>
                        <a:t>Primary</a:t>
                      </a:r>
                      <a:r>
                        <a:rPr lang="fr-FR" sz="1000" dirty="0"/>
                        <a:t> </a:t>
                      </a:r>
                      <a:r>
                        <a:rPr lang="fr-FR" sz="1000" dirty="0" err="1"/>
                        <a:t>refractory</a:t>
                      </a:r>
                      <a:endParaRPr lang="fr-FR" sz="1000" dirty="0"/>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4 (29)</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4 (21)</a:t>
                      </a:r>
                    </a:p>
                  </a:txBody>
                  <a:tcPr marL="36000" marR="36000" marT="18000" marB="18000" anchor="ctr"/>
                </a:tc>
                <a:extLst>
                  <a:ext uri="{0D108BD9-81ED-4DB2-BD59-A6C34878D82A}">
                    <a16:rowId xmlns:a16="http://schemas.microsoft.com/office/drawing/2014/main" val="4004767737"/>
                  </a:ext>
                </a:extLst>
              </a:tr>
              <a:tr h="194868">
                <a:tc>
                  <a:txBody>
                    <a:bodyPr/>
                    <a:lstStyle/>
                    <a:p>
                      <a:r>
                        <a:rPr lang="fr-FR" sz="1000" dirty="0"/>
                        <a:t>   </a:t>
                      </a:r>
                      <a:r>
                        <a:rPr lang="fr-FR" sz="1000" dirty="0" err="1"/>
                        <a:t>Refractory</a:t>
                      </a:r>
                      <a:r>
                        <a:rPr lang="fr-FR" sz="1000" dirty="0"/>
                        <a:t> relapse</a:t>
                      </a:r>
                    </a:p>
                  </a:txBody>
                  <a:tcPr marL="36000" marR="36000" marT="18000" marB="18000" anchor="ctr"/>
                </a:tc>
                <a:tc>
                  <a:txBody>
                    <a:bodyPr/>
                    <a:lstStyle/>
                    <a:p>
                      <a:pPr algn="ctr"/>
                      <a:r>
                        <a:rPr lang="fr-FR" sz="1000" dirty="0"/>
                        <a:t>2 (50)</a:t>
                      </a:r>
                    </a:p>
                  </a:txBody>
                  <a:tcPr marL="36000" marR="36000" marT="18000" marB="18000" anchor="ctr"/>
                </a:tc>
                <a:tc>
                  <a:txBody>
                    <a:bodyPr/>
                    <a:lstStyle/>
                    <a:p>
                      <a:pPr algn="ctr"/>
                      <a:r>
                        <a:rPr lang="fr-FR" sz="1000" dirty="0"/>
                        <a:t>6 (43)</a:t>
                      </a:r>
                    </a:p>
                  </a:txBody>
                  <a:tcPr marL="36000" marR="36000" marT="18000" marB="18000" anchor="ctr"/>
                </a:tc>
                <a:tc>
                  <a:txBody>
                    <a:bodyPr/>
                    <a:lstStyle/>
                    <a:p>
                      <a:pPr algn="ctr"/>
                      <a:r>
                        <a:rPr lang="fr-FR" sz="1000" dirty="0"/>
                        <a:t>1 (100)</a:t>
                      </a:r>
                    </a:p>
                  </a:txBody>
                  <a:tcPr marL="36000" marR="36000" marT="18000" marB="18000" anchor="ctr"/>
                </a:tc>
                <a:tc>
                  <a:txBody>
                    <a:bodyPr/>
                    <a:lstStyle/>
                    <a:p>
                      <a:pPr algn="ctr"/>
                      <a:r>
                        <a:rPr lang="fr-FR" sz="1000" dirty="0"/>
                        <a:t>9 (47)</a:t>
                      </a:r>
                    </a:p>
                  </a:txBody>
                  <a:tcPr marL="36000" marR="36000" marT="18000" marB="18000" anchor="ctr"/>
                </a:tc>
                <a:extLst>
                  <a:ext uri="{0D108BD9-81ED-4DB2-BD59-A6C34878D82A}">
                    <a16:rowId xmlns:a16="http://schemas.microsoft.com/office/drawing/2014/main" val="183416878"/>
                  </a:ext>
                </a:extLst>
              </a:tr>
              <a:tr h="194868">
                <a:tc>
                  <a:txBody>
                    <a:bodyPr/>
                    <a:lstStyle/>
                    <a:p>
                      <a:r>
                        <a:rPr lang="fr-FR" sz="1000" dirty="0"/>
                        <a:t>   Early </a:t>
                      </a:r>
                      <a:r>
                        <a:rPr lang="fr-FR" sz="1000" dirty="0" err="1"/>
                        <a:t>untreated</a:t>
                      </a:r>
                      <a:r>
                        <a:rPr lang="fr-FR" sz="1000" dirty="0"/>
                        <a:t> relapse</a:t>
                      </a:r>
                    </a:p>
                  </a:txBody>
                  <a:tcPr marL="36000" marR="36000" marT="18000" marB="18000" anchor="ctr"/>
                </a:tc>
                <a:tc>
                  <a:txBody>
                    <a:bodyPr/>
                    <a:lstStyle/>
                    <a:p>
                      <a:pPr algn="ctr"/>
                      <a:r>
                        <a:rPr lang="fr-FR" sz="1000" dirty="0"/>
                        <a:t>1 (25)</a:t>
                      </a:r>
                    </a:p>
                  </a:txBody>
                  <a:tcPr marL="36000" marR="36000" marT="18000" marB="18000" anchor="ctr"/>
                </a:tc>
                <a:tc>
                  <a:txBody>
                    <a:bodyPr/>
                    <a:lstStyle/>
                    <a:p>
                      <a:pPr algn="ctr"/>
                      <a:r>
                        <a:rPr lang="fr-FR" sz="1000" dirty="0"/>
                        <a:t>2 (14)</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3 (16)</a:t>
                      </a:r>
                    </a:p>
                  </a:txBody>
                  <a:tcPr marL="36000" marR="36000" marT="18000" marB="18000" anchor="ctr"/>
                </a:tc>
                <a:extLst>
                  <a:ext uri="{0D108BD9-81ED-4DB2-BD59-A6C34878D82A}">
                    <a16:rowId xmlns:a16="http://schemas.microsoft.com/office/drawing/2014/main" val="3773883240"/>
                  </a:ext>
                </a:extLst>
              </a:tr>
              <a:tr h="194868">
                <a:tc>
                  <a:txBody>
                    <a:bodyPr/>
                    <a:lstStyle/>
                    <a:p>
                      <a:r>
                        <a:rPr lang="fr-FR" sz="1000" dirty="0"/>
                        <a:t>   Late </a:t>
                      </a:r>
                      <a:r>
                        <a:rPr lang="fr-FR" sz="1000" dirty="0" err="1"/>
                        <a:t>untreated</a:t>
                      </a:r>
                      <a:r>
                        <a:rPr lang="fr-FR" sz="1000" dirty="0"/>
                        <a:t> relapse</a:t>
                      </a:r>
                    </a:p>
                  </a:txBody>
                  <a:tcPr marL="36000" marR="36000" marT="18000" marB="18000" anchor="ctr"/>
                </a:tc>
                <a:tc>
                  <a:txBody>
                    <a:bodyPr/>
                    <a:lstStyle/>
                    <a:p>
                      <a:pPr algn="ctr"/>
                      <a:r>
                        <a:rPr lang="fr-FR" sz="1000" dirty="0"/>
                        <a:t>1 (25)</a:t>
                      </a:r>
                    </a:p>
                  </a:txBody>
                  <a:tcPr marL="36000" marR="36000" marT="18000" marB="18000" anchor="ctr"/>
                </a:tc>
                <a:tc>
                  <a:txBody>
                    <a:bodyPr/>
                    <a:lstStyle/>
                    <a:p>
                      <a:pPr algn="ctr"/>
                      <a:r>
                        <a:rPr lang="fr-FR" sz="1000" dirty="0"/>
                        <a:t>2 (14)</a:t>
                      </a:r>
                    </a:p>
                  </a:txBody>
                  <a:tcPr marL="36000" marR="36000" marT="18000" marB="18000" anchor="ctr"/>
                </a:tc>
                <a:tc>
                  <a:txBody>
                    <a:bodyPr/>
                    <a:lstStyle/>
                    <a:p>
                      <a:pPr algn="ctr"/>
                      <a:r>
                        <a:rPr lang="fr-FR" sz="1000" dirty="0"/>
                        <a:t>0</a:t>
                      </a:r>
                    </a:p>
                  </a:txBody>
                  <a:tcPr marL="36000" marR="36000" marT="18000" marB="18000" anchor="ctr"/>
                </a:tc>
                <a:tc>
                  <a:txBody>
                    <a:bodyPr/>
                    <a:lstStyle/>
                    <a:p>
                      <a:pPr algn="ctr"/>
                      <a:r>
                        <a:rPr lang="fr-FR" sz="1000" dirty="0"/>
                        <a:t>3 (16)</a:t>
                      </a:r>
                    </a:p>
                  </a:txBody>
                  <a:tcPr marL="36000" marR="36000" marT="18000" marB="18000" anchor="ctr"/>
                </a:tc>
                <a:extLst>
                  <a:ext uri="{0D108BD9-81ED-4DB2-BD59-A6C34878D82A}">
                    <a16:rowId xmlns:a16="http://schemas.microsoft.com/office/drawing/2014/main" val="3820424242"/>
                  </a:ext>
                </a:extLst>
              </a:tr>
              <a:tr h="194868">
                <a:tc>
                  <a:txBody>
                    <a:bodyPr/>
                    <a:lstStyle/>
                    <a:p>
                      <a:r>
                        <a:rPr lang="fr-FR" sz="1000" b="1" dirty="0"/>
                        <a:t>Prior </a:t>
                      </a:r>
                      <a:r>
                        <a:rPr lang="fr-FR" sz="1000" b="1" dirty="0" err="1"/>
                        <a:t>treatment</a:t>
                      </a:r>
                      <a:r>
                        <a:rPr lang="fr-FR" sz="1000" b="1" dirty="0"/>
                        <a:t>, n (%)</a:t>
                      </a:r>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tc>
                  <a:txBody>
                    <a:bodyPr/>
                    <a:lstStyle/>
                    <a:p>
                      <a:pPr algn="ctr"/>
                      <a:endParaRPr lang="fr-FR" sz="1000" dirty="0"/>
                    </a:p>
                  </a:txBody>
                  <a:tcPr marL="36000" marR="36000" marT="18000" marB="18000" anchor="ctr"/>
                </a:tc>
                <a:extLst>
                  <a:ext uri="{0D108BD9-81ED-4DB2-BD59-A6C34878D82A}">
                    <a16:rowId xmlns:a16="http://schemas.microsoft.com/office/drawing/2014/main" val="3645902305"/>
                  </a:ext>
                </a:extLst>
              </a:tr>
              <a:tr h="194868">
                <a:tc>
                  <a:txBody>
                    <a:bodyPr/>
                    <a:lstStyle/>
                    <a:p>
                      <a:r>
                        <a:rPr lang="fr-FR" sz="1000" dirty="0"/>
                        <a:t>   Venetoclax</a:t>
                      </a:r>
                    </a:p>
                  </a:txBody>
                  <a:tcPr marL="36000" marR="36000" marT="18000" marB="18000" anchor="ctr"/>
                </a:tc>
                <a:tc>
                  <a:txBody>
                    <a:bodyPr/>
                    <a:lstStyle/>
                    <a:p>
                      <a:pPr algn="ctr"/>
                      <a:r>
                        <a:rPr lang="fr-FR" sz="1000" dirty="0"/>
                        <a:t>2 (50)</a:t>
                      </a:r>
                    </a:p>
                  </a:txBody>
                  <a:tcPr marL="36000" marR="36000" marT="18000" marB="18000" anchor="ctr"/>
                </a:tc>
                <a:tc>
                  <a:txBody>
                    <a:bodyPr/>
                    <a:lstStyle/>
                    <a:p>
                      <a:pPr algn="ctr"/>
                      <a:r>
                        <a:rPr lang="fr-FR" sz="1000" dirty="0"/>
                        <a:t>6 (43)</a:t>
                      </a:r>
                    </a:p>
                  </a:txBody>
                  <a:tcPr marL="36000" marR="36000" marT="18000" marB="18000" anchor="ctr"/>
                </a:tc>
                <a:tc>
                  <a:txBody>
                    <a:bodyPr/>
                    <a:lstStyle/>
                    <a:p>
                      <a:pPr algn="ctr"/>
                      <a:r>
                        <a:rPr lang="fr-FR" sz="1000" dirty="0"/>
                        <a:t>1 (100)</a:t>
                      </a:r>
                    </a:p>
                  </a:txBody>
                  <a:tcPr marL="36000" marR="36000" marT="18000" marB="18000" anchor="ctr"/>
                </a:tc>
                <a:tc>
                  <a:txBody>
                    <a:bodyPr/>
                    <a:lstStyle/>
                    <a:p>
                      <a:pPr algn="ctr"/>
                      <a:r>
                        <a:rPr lang="fr-FR" sz="1000" dirty="0"/>
                        <a:t>9 (47)</a:t>
                      </a:r>
                    </a:p>
                  </a:txBody>
                  <a:tcPr marL="36000" marR="36000" marT="18000" marB="18000" anchor="ctr"/>
                </a:tc>
                <a:extLst>
                  <a:ext uri="{0D108BD9-81ED-4DB2-BD59-A6C34878D82A}">
                    <a16:rowId xmlns:a16="http://schemas.microsoft.com/office/drawing/2014/main" val="4057181059"/>
                  </a:ext>
                </a:extLst>
              </a:tr>
              <a:tr h="194868">
                <a:tc>
                  <a:txBody>
                    <a:bodyPr/>
                    <a:lstStyle/>
                    <a:p>
                      <a:r>
                        <a:rPr lang="fr-FR" sz="1000" dirty="0"/>
                        <a:t>   HSCT</a:t>
                      </a:r>
                    </a:p>
                  </a:txBody>
                  <a:tcPr marL="36000" marR="36000" marT="18000" marB="18000" anchor="ctr"/>
                </a:tc>
                <a:tc>
                  <a:txBody>
                    <a:bodyPr/>
                    <a:lstStyle/>
                    <a:p>
                      <a:pPr algn="ctr"/>
                      <a:r>
                        <a:rPr lang="fr-FR" sz="1000" dirty="0"/>
                        <a:t>2 (50)</a:t>
                      </a:r>
                    </a:p>
                  </a:txBody>
                  <a:tcPr marL="36000" marR="36000" marT="18000" marB="18000" anchor="ctr"/>
                </a:tc>
                <a:tc>
                  <a:txBody>
                    <a:bodyPr/>
                    <a:lstStyle/>
                    <a:p>
                      <a:pPr algn="ctr"/>
                      <a:r>
                        <a:rPr lang="fr-FR" sz="1000" dirty="0"/>
                        <a:t>7 (50)</a:t>
                      </a:r>
                    </a:p>
                  </a:txBody>
                  <a:tcPr marL="36000" marR="36000" marT="18000" marB="18000" anchor="ctr"/>
                </a:tc>
                <a:tc>
                  <a:txBody>
                    <a:bodyPr/>
                    <a:lstStyle/>
                    <a:p>
                      <a:pPr algn="ctr"/>
                      <a:r>
                        <a:rPr lang="fr-FR" sz="1000" dirty="0"/>
                        <a:t>1 (100)</a:t>
                      </a:r>
                    </a:p>
                  </a:txBody>
                  <a:tcPr marL="36000" marR="36000" marT="18000" marB="18000" anchor="ctr"/>
                </a:tc>
                <a:tc>
                  <a:txBody>
                    <a:bodyPr/>
                    <a:lstStyle/>
                    <a:p>
                      <a:pPr algn="ctr"/>
                      <a:r>
                        <a:rPr lang="fr-FR" sz="1000" dirty="0"/>
                        <a:t>10 (53)</a:t>
                      </a:r>
                    </a:p>
                  </a:txBody>
                  <a:tcPr marL="36000" marR="36000" marT="18000" marB="18000" anchor="ctr"/>
                </a:tc>
                <a:extLst>
                  <a:ext uri="{0D108BD9-81ED-4DB2-BD59-A6C34878D82A}">
                    <a16:rowId xmlns:a16="http://schemas.microsoft.com/office/drawing/2014/main" val="1268084810"/>
                  </a:ext>
                </a:extLst>
              </a:tr>
              <a:tr h="510133">
                <a:tc>
                  <a:txBody>
                    <a:bodyPr/>
                    <a:lstStyle/>
                    <a:p>
                      <a:r>
                        <a:rPr lang="fr-FR" sz="1000" b="1" dirty="0"/>
                        <a:t>Days </a:t>
                      </a:r>
                      <a:r>
                        <a:rPr lang="fr-FR" sz="1000" b="1" dirty="0" err="1"/>
                        <a:t>from</a:t>
                      </a:r>
                      <a:r>
                        <a:rPr lang="fr-FR" sz="1000" b="1" dirty="0"/>
                        <a:t> HSCT to </a:t>
                      </a:r>
                      <a:r>
                        <a:rPr lang="fr-FR" sz="1000" b="1" dirty="0" err="1"/>
                        <a:t>initiating</a:t>
                      </a:r>
                      <a:r>
                        <a:rPr lang="fr-FR" sz="1000" b="1" dirty="0"/>
                        <a:t> </a:t>
                      </a:r>
                      <a:r>
                        <a:rPr lang="fr-FR" sz="1000" b="1" dirty="0" err="1"/>
                        <a:t>revumenib</a:t>
                      </a:r>
                      <a:r>
                        <a:rPr lang="fr-FR" sz="1000" b="1" dirty="0"/>
                        <a:t> </a:t>
                      </a:r>
                      <a:r>
                        <a:rPr lang="fr-FR" sz="1000" b="1" dirty="0" err="1"/>
                        <a:t>treatment</a:t>
                      </a:r>
                      <a:r>
                        <a:rPr lang="fr-FR" sz="1000" b="1" dirty="0"/>
                        <a:t>, </a:t>
                      </a:r>
                      <a:r>
                        <a:rPr lang="fr-FR" sz="1000" b="1" dirty="0" err="1"/>
                        <a:t>median</a:t>
                      </a:r>
                      <a:r>
                        <a:rPr lang="fr-FR" sz="1000" b="1" dirty="0"/>
                        <a:t> (range)</a:t>
                      </a:r>
                    </a:p>
                  </a:txBody>
                  <a:tcPr marL="36000" marR="36000" marT="18000" marB="18000" anchor="ctr"/>
                </a:tc>
                <a:tc>
                  <a:txBody>
                    <a:bodyPr/>
                    <a:lstStyle/>
                    <a:p>
                      <a:pPr algn="ctr"/>
                      <a:r>
                        <a:rPr lang="fr-FR" sz="1000" dirty="0"/>
                        <a:t>43 (40-59)</a:t>
                      </a:r>
                    </a:p>
                  </a:txBody>
                  <a:tcPr marL="36000" marR="36000" marT="18000" marB="18000" anchor="ctr"/>
                </a:tc>
                <a:tc>
                  <a:txBody>
                    <a:bodyPr/>
                    <a:lstStyle/>
                    <a:p>
                      <a:pPr algn="ctr"/>
                      <a:r>
                        <a:rPr lang="fr-FR" sz="1000" dirty="0"/>
                        <a:t>78 (34-181)</a:t>
                      </a:r>
                    </a:p>
                  </a:txBody>
                  <a:tcPr marL="36000" marR="36000" marT="18000" marB="18000" anchor="ctr"/>
                </a:tc>
                <a:tc>
                  <a:txBody>
                    <a:bodyPr/>
                    <a:lstStyle/>
                    <a:p>
                      <a:pPr algn="ctr"/>
                      <a:r>
                        <a:rPr lang="fr-FR" sz="1000" dirty="0"/>
                        <a:t>145 (145-145)</a:t>
                      </a:r>
                    </a:p>
                  </a:txBody>
                  <a:tcPr marL="36000" marR="36000" marT="18000" marB="18000" anchor="ctr"/>
                </a:tc>
                <a:tc>
                  <a:txBody>
                    <a:bodyPr/>
                    <a:lstStyle/>
                    <a:p>
                      <a:pPr algn="ctr"/>
                      <a:r>
                        <a:rPr lang="fr-FR" sz="1000" dirty="0"/>
                        <a:t>65 (34-181)</a:t>
                      </a:r>
                    </a:p>
                  </a:txBody>
                  <a:tcPr marL="36000" marR="36000" marT="18000" marB="18000" anchor="ctr"/>
                </a:tc>
                <a:extLst>
                  <a:ext uri="{0D108BD9-81ED-4DB2-BD59-A6C34878D82A}">
                    <a16:rowId xmlns:a16="http://schemas.microsoft.com/office/drawing/2014/main" val="2768959080"/>
                  </a:ext>
                </a:extLst>
              </a:tr>
            </a:tbl>
          </a:graphicData>
        </a:graphic>
      </p:graphicFrame>
      <p:sp>
        <p:nvSpPr>
          <p:cNvPr id="5" name="Text Box 3">
            <a:extLst>
              <a:ext uri="{FF2B5EF4-FFF2-40B4-BE49-F238E27FC236}">
                <a16:creationId xmlns:a16="http://schemas.microsoft.com/office/drawing/2014/main" id="{0262E92A-7FED-EDC0-4F7A-D28B1894C31C}"/>
              </a:ext>
            </a:extLst>
          </p:cNvPr>
          <p:cNvSpPr txBox="1">
            <a:spLocks noChangeArrowheads="1"/>
          </p:cNvSpPr>
          <p:nvPr/>
        </p:nvSpPr>
        <p:spPr bwMode="auto">
          <a:xfrm>
            <a:off x="9602060" y="6538230"/>
            <a:ext cx="258994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Žučenka</a:t>
            </a:r>
            <a:r>
              <a:rPr kumimoji="0" lang="en-US" sz="1200" b="0" i="1" u="none" strike="noStrike" kern="1200" cap="none" spc="0" normalizeH="0" baseline="0" noProof="0" dirty="0">
                <a:ln>
                  <a:noFill/>
                </a:ln>
                <a:solidFill>
                  <a:prstClr val="black"/>
                </a:solidFill>
                <a:effectLst/>
                <a:uLnTx/>
                <a:uFillTx/>
                <a:latin typeface="Calibri"/>
                <a:ea typeface="+mn-ea"/>
                <a:cs typeface="+mn-cs"/>
              </a:rPr>
              <a:t> A, abstract PS1631</a:t>
            </a:r>
          </a:p>
        </p:txBody>
      </p:sp>
    </p:spTree>
    <p:extLst>
      <p:ext uri="{BB962C8B-B14F-4D97-AF65-F5344CB8AC3E}">
        <p14:creationId xmlns:p14="http://schemas.microsoft.com/office/powerpoint/2010/main" val="3188741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F7AE6-0355-ED48-A335-21CA73ECF3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50C5AF-3763-E959-1094-2B7DBC660B40}"/>
              </a:ext>
            </a:extLst>
          </p:cNvPr>
          <p:cNvSpPr>
            <a:spLocks noGrp="1"/>
          </p:cNvSpPr>
          <p:nvPr>
            <p:ph type="title"/>
          </p:nvPr>
        </p:nvSpPr>
        <p:spPr>
          <a:xfrm>
            <a:off x="0" y="-5203"/>
            <a:ext cx="9409114" cy="1556545"/>
          </a:xfrm>
        </p:spPr>
        <p:txBody>
          <a:bodyPr/>
          <a:lstStyle/>
          <a:p>
            <a:r>
              <a:rPr lang="fr-FR" dirty="0"/>
              <a:t>Post-Transplant </a:t>
            </a:r>
            <a:r>
              <a:rPr lang="fr-FR" dirty="0" err="1"/>
              <a:t>Revumenib</a:t>
            </a:r>
            <a:r>
              <a:rPr lang="fr-FR" dirty="0"/>
              <a:t> in KMT2Ar, NPM1m, and NUP98r AML: AUGMENT-101 </a:t>
            </a:r>
            <a:r>
              <a:rPr lang="fr-FR" i="1" dirty="0"/>
              <a:t>(3) </a:t>
            </a:r>
            <a:r>
              <a:rPr lang="fr-FR" dirty="0"/>
              <a:t>- </a:t>
            </a:r>
            <a:r>
              <a:rPr lang="fr-FR" dirty="0" err="1"/>
              <a:t>Safety</a:t>
            </a:r>
            <a:endParaRPr lang="fr-FR" dirty="0"/>
          </a:p>
        </p:txBody>
      </p:sp>
      <p:sp>
        <p:nvSpPr>
          <p:cNvPr id="5" name="Espace réservé du texte 4">
            <a:extLst>
              <a:ext uri="{FF2B5EF4-FFF2-40B4-BE49-F238E27FC236}">
                <a16:creationId xmlns:a16="http://schemas.microsoft.com/office/drawing/2014/main" id="{16075291-C62C-F4CA-324F-40AB8ADC131D}"/>
              </a:ext>
            </a:extLst>
          </p:cNvPr>
          <p:cNvSpPr>
            <a:spLocks noGrp="1"/>
          </p:cNvSpPr>
          <p:nvPr>
            <p:ph type="body" sz="quarter" idx="10"/>
          </p:nvPr>
        </p:nvSpPr>
        <p:spPr>
          <a:xfrm>
            <a:off x="234950" y="1790700"/>
            <a:ext cx="6077318" cy="4749800"/>
          </a:xfrm>
        </p:spPr>
        <p:txBody>
          <a:bodyPr>
            <a:normAutofit fontScale="77500" lnSpcReduction="20000"/>
          </a:bodyPr>
          <a:lstStyle/>
          <a:p>
            <a:r>
              <a:rPr lang="en-GB" dirty="0"/>
              <a:t>The most common Grade 3-4 TEAE was thrombocytopenia (42%)</a:t>
            </a:r>
          </a:p>
          <a:p>
            <a:endParaRPr lang="en-GB" dirty="0"/>
          </a:p>
          <a:p>
            <a:r>
              <a:rPr lang="lt-LT" dirty="0"/>
              <a:t>11/19 (58%) patients had dose interruptions during treatment</a:t>
            </a:r>
            <a:r>
              <a:rPr lang="en-GB" dirty="0"/>
              <a:t>.</a:t>
            </a:r>
          </a:p>
          <a:p>
            <a:endParaRPr lang="en-GB" dirty="0"/>
          </a:p>
          <a:p>
            <a:r>
              <a:rPr lang="lt-LT" dirty="0"/>
              <a:t>Reasons for skipped doses</a:t>
            </a:r>
            <a:r>
              <a:rPr lang="en-GB" dirty="0"/>
              <a:t>: </a:t>
            </a:r>
          </a:p>
          <a:p>
            <a:pPr lvl="1"/>
            <a:r>
              <a:rPr lang="lt-LT" dirty="0"/>
              <a:t>platelet count decreased/thrombocytopenia (6/19; 32%), </a:t>
            </a:r>
            <a:endParaRPr lang="en-GB" dirty="0"/>
          </a:p>
          <a:p>
            <a:pPr lvl="1"/>
            <a:r>
              <a:rPr lang="lt-LT" dirty="0"/>
              <a:t>nausea/vomiting (3/19; 16%), neutropenia (1/19; 5%), and GVHD (3/19; 16%)</a:t>
            </a:r>
            <a:endParaRPr lang="en-GB" dirty="0"/>
          </a:p>
          <a:p>
            <a:endParaRPr lang="lt-LT" dirty="0"/>
          </a:p>
          <a:p>
            <a:r>
              <a:rPr lang="lt-LT" dirty="0"/>
              <a:t>One grade ≥2 QTcF prolongation event occurred in 1 (5%) patient, lasting 1 day, and was unrelated to revumenib </a:t>
            </a:r>
            <a:endParaRPr lang="en-GB" dirty="0"/>
          </a:p>
          <a:p>
            <a:endParaRPr lang="en-GB" dirty="0"/>
          </a:p>
          <a:p>
            <a:r>
              <a:rPr lang="lt-LT" dirty="0"/>
              <a:t>No differentiation syndrome events were reported with revumenib post-HSCT maintenance therapy </a:t>
            </a:r>
            <a:endParaRPr lang="en-GB" dirty="0"/>
          </a:p>
          <a:p>
            <a:endParaRPr lang="en-GB" dirty="0"/>
          </a:p>
          <a:p>
            <a:r>
              <a:rPr lang="lt-LT" dirty="0"/>
              <a:t>GVHD occurred in 4 (21%) patients </a:t>
            </a:r>
            <a:r>
              <a:rPr lang="en-GB" dirty="0"/>
              <a:t>(</a:t>
            </a:r>
            <a:r>
              <a:rPr lang="lt-LT" dirty="0"/>
              <a:t>onset</a:t>
            </a:r>
            <a:r>
              <a:rPr lang="en-GB" dirty="0"/>
              <a:t> </a:t>
            </a:r>
            <a:r>
              <a:rPr lang="lt-LT" dirty="0"/>
              <a:t>17 to 83 days after </a:t>
            </a:r>
            <a:r>
              <a:rPr lang="en-GB" dirty="0" err="1"/>
              <a:t>revumenib</a:t>
            </a:r>
            <a:r>
              <a:rPr lang="en-GB" dirty="0"/>
              <a:t> initiation). </a:t>
            </a:r>
            <a:r>
              <a:rPr lang="lt-LT" dirty="0"/>
              <a:t>Three events were grade 3, and none were considered related to revumenib</a:t>
            </a:r>
          </a:p>
          <a:p>
            <a:endParaRPr lang="fr-FR" dirty="0"/>
          </a:p>
        </p:txBody>
      </p:sp>
      <p:sp>
        <p:nvSpPr>
          <p:cNvPr id="49" name="Line 42">
            <a:extLst>
              <a:ext uri="{FF2B5EF4-FFF2-40B4-BE49-F238E27FC236}">
                <a16:creationId xmlns:a16="http://schemas.microsoft.com/office/drawing/2014/main" id="{76B0E258-F37C-DED2-EEA2-B28A6C27D6DF}"/>
              </a:ext>
            </a:extLst>
          </p:cNvPr>
          <p:cNvSpPr>
            <a:spLocks noChangeShapeType="1"/>
          </p:cNvSpPr>
          <p:nvPr/>
        </p:nvSpPr>
        <p:spPr bwMode="auto">
          <a:xfrm flipH="1">
            <a:off x="10523538" y="6397879"/>
            <a:ext cx="188913" cy="0"/>
          </a:xfrm>
          <a:prstGeom prst="line">
            <a:avLst/>
          </a:prstGeom>
          <a:noFill/>
          <a:ln w="20638">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Line 43">
            <a:extLst>
              <a:ext uri="{FF2B5EF4-FFF2-40B4-BE49-F238E27FC236}">
                <a16:creationId xmlns:a16="http://schemas.microsoft.com/office/drawing/2014/main" id="{3DA9CE95-43C5-59A5-083C-3C899AC0629D}"/>
              </a:ext>
            </a:extLst>
          </p:cNvPr>
          <p:cNvSpPr>
            <a:spLocks noChangeShapeType="1"/>
          </p:cNvSpPr>
          <p:nvPr/>
        </p:nvSpPr>
        <p:spPr bwMode="auto">
          <a:xfrm flipH="1">
            <a:off x="8972021" y="6397879"/>
            <a:ext cx="187325" cy="0"/>
          </a:xfrm>
          <a:prstGeom prst="line">
            <a:avLst/>
          </a:prstGeom>
          <a:noFill/>
          <a:ln w="2063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Line 44">
            <a:extLst>
              <a:ext uri="{FF2B5EF4-FFF2-40B4-BE49-F238E27FC236}">
                <a16:creationId xmlns:a16="http://schemas.microsoft.com/office/drawing/2014/main" id="{4F995C16-5E2B-4D29-7062-1C750919B3F6}"/>
              </a:ext>
            </a:extLst>
          </p:cNvPr>
          <p:cNvSpPr>
            <a:spLocks noChangeShapeType="1"/>
          </p:cNvSpPr>
          <p:nvPr/>
        </p:nvSpPr>
        <p:spPr bwMode="auto">
          <a:xfrm flipH="1">
            <a:off x="8194675" y="6397879"/>
            <a:ext cx="188913" cy="0"/>
          </a:xfrm>
          <a:prstGeom prst="line">
            <a:avLst/>
          </a:prstGeom>
          <a:noFill/>
          <a:ln w="20638">
            <a:solidFill>
              <a:srgbClr val="00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Line 45">
            <a:extLst>
              <a:ext uri="{FF2B5EF4-FFF2-40B4-BE49-F238E27FC236}">
                <a16:creationId xmlns:a16="http://schemas.microsoft.com/office/drawing/2014/main" id="{8BA3C0F2-02A7-905B-F4F5-B6C843AD1579}"/>
              </a:ext>
            </a:extLst>
          </p:cNvPr>
          <p:cNvSpPr>
            <a:spLocks noChangeShapeType="1"/>
          </p:cNvSpPr>
          <p:nvPr/>
        </p:nvSpPr>
        <p:spPr bwMode="auto">
          <a:xfrm flipH="1">
            <a:off x="10136452" y="6397879"/>
            <a:ext cx="187325" cy="0"/>
          </a:xfrm>
          <a:prstGeom prst="line">
            <a:avLst/>
          </a:prstGeom>
          <a:noFill/>
          <a:ln w="20638">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Line 46">
            <a:extLst>
              <a:ext uri="{FF2B5EF4-FFF2-40B4-BE49-F238E27FC236}">
                <a16:creationId xmlns:a16="http://schemas.microsoft.com/office/drawing/2014/main" id="{C2722038-50AA-2001-F4E4-BB6F9738BB47}"/>
              </a:ext>
            </a:extLst>
          </p:cNvPr>
          <p:cNvSpPr>
            <a:spLocks noChangeShapeType="1"/>
          </p:cNvSpPr>
          <p:nvPr/>
        </p:nvSpPr>
        <p:spPr bwMode="auto">
          <a:xfrm flipH="1">
            <a:off x="9358313" y="6124829"/>
            <a:ext cx="188913" cy="0"/>
          </a:xfrm>
          <a:prstGeom prst="line">
            <a:avLst/>
          </a:prstGeom>
          <a:noFill/>
          <a:ln w="20638">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Line 47">
            <a:extLst>
              <a:ext uri="{FF2B5EF4-FFF2-40B4-BE49-F238E27FC236}">
                <a16:creationId xmlns:a16="http://schemas.microsoft.com/office/drawing/2014/main" id="{C55F3AC6-36BE-4DAE-7866-3D8FC3960D21}"/>
              </a:ext>
            </a:extLst>
          </p:cNvPr>
          <p:cNvSpPr>
            <a:spLocks noChangeShapeType="1"/>
          </p:cNvSpPr>
          <p:nvPr/>
        </p:nvSpPr>
        <p:spPr bwMode="auto">
          <a:xfrm flipH="1">
            <a:off x="9747251" y="6124829"/>
            <a:ext cx="188913" cy="0"/>
          </a:xfrm>
          <a:prstGeom prst="line">
            <a:avLst/>
          </a:prstGeom>
          <a:noFill/>
          <a:ln w="20638">
            <a:solidFill>
              <a:srgbClr val="6666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Line 48">
            <a:extLst>
              <a:ext uri="{FF2B5EF4-FFF2-40B4-BE49-F238E27FC236}">
                <a16:creationId xmlns:a16="http://schemas.microsoft.com/office/drawing/2014/main" id="{91D1B1B3-2BD5-C9D4-333E-1C0A039E5186}"/>
              </a:ext>
            </a:extLst>
          </p:cNvPr>
          <p:cNvSpPr>
            <a:spLocks noChangeShapeType="1"/>
          </p:cNvSpPr>
          <p:nvPr/>
        </p:nvSpPr>
        <p:spPr bwMode="auto">
          <a:xfrm flipH="1">
            <a:off x="8970963" y="6124829"/>
            <a:ext cx="187325" cy="0"/>
          </a:xfrm>
          <a:prstGeom prst="line">
            <a:avLst/>
          </a:prstGeom>
          <a:noFill/>
          <a:ln w="20638">
            <a:solidFill>
              <a:srgbClr val="6666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Line 49">
            <a:extLst>
              <a:ext uri="{FF2B5EF4-FFF2-40B4-BE49-F238E27FC236}">
                <a16:creationId xmlns:a16="http://schemas.microsoft.com/office/drawing/2014/main" id="{AF8D7BF4-FAE8-B0C9-000B-F6F2FA4CBD70}"/>
              </a:ext>
            </a:extLst>
          </p:cNvPr>
          <p:cNvSpPr>
            <a:spLocks noChangeShapeType="1"/>
          </p:cNvSpPr>
          <p:nvPr/>
        </p:nvSpPr>
        <p:spPr bwMode="auto">
          <a:xfrm flipH="1">
            <a:off x="7404100" y="6397879"/>
            <a:ext cx="187325" cy="0"/>
          </a:xfrm>
          <a:prstGeom prst="line">
            <a:avLst/>
          </a:prstGeom>
          <a:noFill/>
          <a:ln w="20638">
            <a:solidFill>
              <a:srgbClr val="66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Line 50">
            <a:extLst>
              <a:ext uri="{FF2B5EF4-FFF2-40B4-BE49-F238E27FC236}">
                <a16:creationId xmlns:a16="http://schemas.microsoft.com/office/drawing/2014/main" id="{59480AEB-5019-8EF6-D5BD-2FB43AEA908F}"/>
              </a:ext>
            </a:extLst>
          </p:cNvPr>
          <p:cNvSpPr>
            <a:spLocks noChangeShapeType="1"/>
          </p:cNvSpPr>
          <p:nvPr/>
        </p:nvSpPr>
        <p:spPr bwMode="auto">
          <a:xfrm flipH="1">
            <a:off x="10136189" y="6124829"/>
            <a:ext cx="187325" cy="0"/>
          </a:xfrm>
          <a:prstGeom prst="line">
            <a:avLst/>
          </a:prstGeom>
          <a:noFill/>
          <a:ln w="20638">
            <a:solidFill>
              <a:srgbClr val="6699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Line 51">
            <a:extLst>
              <a:ext uri="{FF2B5EF4-FFF2-40B4-BE49-F238E27FC236}">
                <a16:creationId xmlns:a16="http://schemas.microsoft.com/office/drawing/2014/main" id="{46EACE7B-AFA9-10E3-6889-59E3AC94570D}"/>
              </a:ext>
            </a:extLst>
          </p:cNvPr>
          <p:cNvSpPr>
            <a:spLocks noChangeShapeType="1"/>
          </p:cNvSpPr>
          <p:nvPr/>
        </p:nvSpPr>
        <p:spPr bwMode="auto">
          <a:xfrm flipH="1">
            <a:off x="10523538" y="6124829"/>
            <a:ext cx="188913" cy="0"/>
          </a:xfrm>
          <a:prstGeom prst="line">
            <a:avLst/>
          </a:prstGeom>
          <a:noFill/>
          <a:ln w="20638">
            <a:solidFill>
              <a:srgbClr val="6699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Line 52">
            <a:extLst>
              <a:ext uri="{FF2B5EF4-FFF2-40B4-BE49-F238E27FC236}">
                <a16:creationId xmlns:a16="http://schemas.microsoft.com/office/drawing/2014/main" id="{1D9EEA6E-3697-2808-8A9B-679162D34038}"/>
              </a:ext>
            </a:extLst>
          </p:cNvPr>
          <p:cNvSpPr>
            <a:spLocks noChangeShapeType="1"/>
          </p:cNvSpPr>
          <p:nvPr/>
        </p:nvSpPr>
        <p:spPr bwMode="auto">
          <a:xfrm flipH="1">
            <a:off x="7404100" y="6124829"/>
            <a:ext cx="187325" cy="0"/>
          </a:xfrm>
          <a:prstGeom prst="line">
            <a:avLst/>
          </a:prstGeom>
          <a:noFill/>
          <a:ln w="20638">
            <a:solidFill>
              <a:srgbClr val="66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Line 53">
            <a:extLst>
              <a:ext uri="{FF2B5EF4-FFF2-40B4-BE49-F238E27FC236}">
                <a16:creationId xmlns:a16="http://schemas.microsoft.com/office/drawing/2014/main" id="{9AB61BAB-6F38-AA9D-DDA8-5721D4B9233B}"/>
              </a:ext>
            </a:extLst>
          </p:cNvPr>
          <p:cNvSpPr>
            <a:spLocks noChangeShapeType="1"/>
          </p:cNvSpPr>
          <p:nvPr/>
        </p:nvSpPr>
        <p:spPr bwMode="auto">
          <a:xfrm flipH="1">
            <a:off x="8194675" y="6124829"/>
            <a:ext cx="188913" cy="0"/>
          </a:xfrm>
          <a:prstGeom prst="line">
            <a:avLst/>
          </a:prstGeom>
          <a:noFill/>
          <a:ln w="20638">
            <a:solidFill>
              <a:srgbClr val="64C1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Line 54">
            <a:extLst>
              <a:ext uri="{FF2B5EF4-FFF2-40B4-BE49-F238E27FC236}">
                <a16:creationId xmlns:a16="http://schemas.microsoft.com/office/drawing/2014/main" id="{AF46F8EC-E90A-4465-3665-AF49CE8B88E8}"/>
              </a:ext>
            </a:extLst>
          </p:cNvPr>
          <p:cNvSpPr>
            <a:spLocks noChangeShapeType="1"/>
          </p:cNvSpPr>
          <p:nvPr/>
        </p:nvSpPr>
        <p:spPr bwMode="auto">
          <a:xfrm flipH="1">
            <a:off x="8583613" y="6124829"/>
            <a:ext cx="187325" cy="0"/>
          </a:xfrm>
          <a:prstGeom prst="line">
            <a:avLst/>
          </a:prstGeom>
          <a:noFill/>
          <a:ln w="20638">
            <a:solidFill>
              <a:srgbClr val="99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Line 55">
            <a:extLst>
              <a:ext uri="{FF2B5EF4-FFF2-40B4-BE49-F238E27FC236}">
                <a16:creationId xmlns:a16="http://schemas.microsoft.com/office/drawing/2014/main" id="{93C4D953-F948-FB6D-CD62-F9E6DC54EC3D}"/>
              </a:ext>
            </a:extLst>
          </p:cNvPr>
          <p:cNvSpPr>
            <a:spLocks noChangeShapeType="1"/>
          </p:cNvSpPr>
          <p:nvPr/>
        </p:nvSpPr>
        <p:spPr bwMode="auto">
          <a:xfrm flipH="1">
            <a:off x="7759700" y="6397879"/>
            <a:ext cx="188913" cy="0"/>
          </a:xfrm>
          <a:prstGeom prst="line">
            <a:avLst/>
          </a:prstGeom>
          <a:noFill/>
          <a:ln w="20638">
            <a:solidFill>
              <a:srgbClr val="99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Line 56">
            <a:extLst>
              <a:ext uri="{FF2B5EF4-FFF2-40B4-BE49-F238E27FC236}">
                <a16:creationId xmlns:a16="http://schemas.microsoft.com/office/drawing/2014/main" id="{39DF6794-D755-6700-4402-BB689433B973}"/>
              </a:ext>
            </a:extLst>
          </p:cNvPr>
          <p:cNvSpPr>
            <a:spLocks noChangeShapeType="1"/>
          </p:cNvSpPr>
          <p:nvPr/>
        </p:nvSpPr>
        <p:spPr bwMode="auto">
          <a:xfrm flipH="1">
            <a:off x="11031538" y="6124829"/>
            <a:ext cx="187325" cy="0"/>
          </a:xfrm>
          <a:prstGeom prst="line">
            <a:avLst/>
          </a:prstGeom>
          <a:noFill/>
          <a:ln w="20638">
            <a:solidFill>
              <a:srgbClr val="CAD7C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Line 57">
            <a:extLst>
              <a:ext uri="{FF2B5EF4-FFF2-40B4-BE49-F238E27FC236}">
                <a16:creationId xmlns:a16="http://schemas.microsoft.com/office/drawing/2014/main" id="{74707EB2-A9F3-5557-EECC-E365F2DDC77D}"/>
              </a:ext>
            </a:extLst>
          </p:cNvPr>
          <p:cNvSpPr>
            <a:spLocks noChangeShapeType="1"/>
          </p:cNvSpPr>
          <p:nvPr/>
        </p:nvSpPr>
        <p:spPr bwMode="auto">
          <a:xfrm flipH="1">
            <a:off x="9359106" y="6397879"/>
            <a:ext cx="188913" cy="0"/>
          </a:xfrm>
          <a:prstGeom prst="line">
            <a:avLst/>
          </a:prstGeom>
          <a:noFill/>
          <a:ln w="20638">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Line 58">
            <a:extLst>
              <a:ext uri="{FF2B5EF4-FFF2-40B4-BE49-F238E27FC236}">
                <a16:creationId xmlns:a16="http://schemas.microsoft.com/office/drawing/2014/main" id="{D3DF3E87-52D8-3324-716F-887BC69AD647}"/>
              </a:ext>
            </a:extLst>
          </p:cNvPr>
          <p:cNvSpPr>
            <a:spLocks noChangeShapeType="1"/>
          </p:cNvSpPr>
          <p:nvPr/>
        </p:nvSpPr>
        <p:spPr bwMode="auto">
          <a:xfrm flipH="1">
            <a:off x="8583348" y="6397879"/>
            <a:ext cx="188913" cy="0"/>
          </a:xfrm>
          <a:prstGeom prst="line">
            <a:avLst/>
          </a:prstGeom>
          <a:noFill/>
          <a:ln w="20638">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6" name="Line 59">
            <a:extLst>
              <a:ext uri="{FF2B5EF4-FFF2-40B4-BE49-F238E27FC236}">
                <a16:creationId xmlns:a16="http://schemas.microsoft.com/office/drawing/2014/main" id="{4AB5ACE3-5EFC-FEE6-AAB6-F127A63723DC}"/>
              </a:ext>
            </a:extLst>
          </p:cNvPr>
          <p:cNvSpPr>
            <a:spLocks noChangeShapeType="1"/>
          </p:cNvSpPr>
          <p:nvPr/>
        </p:nvSpPr>
        <p:spPr bwMode="auto">
          <a:xfrm flipH="1">
            <a:off x="9747779" y="6397879"/>
            <a:ext cx="188913" cy="0"/>
          </a:xfrm>
          <a:prstGeom prst="line">
            <a:avLst/>
          </a:prstGeom>
          <a:noFill/>
          <a:ln w="20638">
            <a:solidFill>
              <a:srgbClr val="FF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Line 60">
            <a:extLst>
              <a:ext uri="{FF2B5EF4-FFF2-40B4-BE49-F238E27FC236}">
                <a16:creationId xmlns:a16="http://schemas.microsoft.com/office/drawing/2014/main" id="{36C8E345-E8E0-56F0-44F1-B517600CB017}"/>
              </a:ext>
            </a:extLst>
          </p:cNvPr>
          <p:cNvSpPr>
            <a:spLocks noChangeShapeType="1"/>
          </p:cNvSpPr>
          <p:nvPr/>
        </p:nvSpPr>
        <p:spPr bwMode="auto">
          <a:xfrm flipH="1">
            <a:off x="7759700" y="6124829"/>
            <a:ext cx="188913" cy="0"/>
          </a:xfrm>
          <a:prstGeom prst="line">
            <a:avLst/>
          </a:prstGeom>
          <a:noFill/>
          <a:ln w="20638">
            <a:solidFill>
              <a:srgbClr val="FF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57" name="Groupe 1056">
            <a:extLst>
              <a:ext uri="{FF2B5EF4-FFF2-40B4-BE49-F238E27FC236}">
                <a16:creationId xmlns:a16="http://schemas.microsoft.com/office/drawing/2014/main" id="{BC8705B5-D79A-C3AF-C16D-06695765A3A7}"/>
              </a:ext>
            </a:extLst>
          </p:cNvPr>
          <p:cNvGrpSpPr/>
          <p:nvPr/>
        </p:nvGrpSpPr>
        <p:grpSpPr>
          <a:xfrm>
            <a:off x="7189205" y="3987245"/>
            <a:ext cx="4511605" cy="1327053"/>
            <a:chOff x="7456488" y="4146550"/>
            <a:chExt cx="3848100" cy="1131888"/>
          </a:xfrm>
        </p:grpSpPr>
        <p:sp>
          <p:nvSpPr>
            <p:cNvPr id="13" name="Freeform 6">
              <a:extLst>
                <a:ext uri="{FF2B5EF4-FFF2-40B4-BE49-F238E27FC236}">
                  <a16:creationId xmlns:a16="http://schemas.microsoft.com/office/drawing/2014/main" id="{5E22DFA8-825D-E193-DED6-546037FAC483}"/>
                </a:ext>
              </a:extLst>
            </p:cNvPr>
            <p:cNvSpPr>
              <a:spLocks/>
            </p:cNvSpPr>
            <p:nvPr/>
          </p:nvSpPr>
          <p:spPr bwMode="auto">
            <a:xfrm>
              <a:off x="7502525" y="4146550"/>
              <a:ext cx="3802063" cy="1087437"/>
            </a:xfrm>
            <a:custGeom>
              <a:avLst/>
              <a:gdLst>
                <a:gd name="T0" fmla="*/ 11976 w 11976"/>
                <a:gd name="T1" fmla="*/ 3428 h 3428"/>
                <a:gd name="T2" fmla="*/ 0 w 11976"/>
                <a:gd name="T3" fmla="*/ 3428 h 3428"/>
                <a:gd name="T4" fmla="*/ 0 w 11976"/>
                <a:gd name="T5" fmla="*/ 0 h 3428"/>
              </a:gdLst>
              <a:ahLst/>
              <a:cxnLst>
                <a:cxn ang="0">
                  <a:pos x="T0" y="T1"/>
                </a:cxn>
                <a:cxn ang="0">
                  <a:pos x="T2" y="T3"/>
                </a:cxn>
                <a:cxn ang="0">
                  <a:pos x="T4" y="T5"/>
                </a:cxn>
              </a:cxnLst>
              <a:rect l="0" t="0" r="r" b="b"/>
              <a:pathLst>
                <a:path w="11976" h="3428">
                  <a:moveTo>
                    <a:pt x="11976" y="3428"/>
                  </a:moveTo>
                  <a:lnTo>
                    <a:pt x="0" y="3428"/>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16">
              <a:extLst>
                <a:ext uri="{FF2B5EF4-FFF2-40B4-BE49-F238E27FC236}">
                  <a16:creationId xmlns:a16="http://schemas.microsoft.com/office/drawing/2014/main" id="{97D8AB35-51AE-9776-65F1-E1E6879ABFAD}"/>
                </a:ext>
              </a:extLst>
            </p:cNvPr>
            <p:cNvSpPr>
              <a:spLocks noChangeShapeType="1"/>
            </p:cNvSpPr>
            <p:nvPr/>
          </p:nvSpPr>
          <p:spPr bwMode="auto">
            <a:xfrm flipV="1">
              <a:off x="9269413" y="5233988"/>
              <a:ext cx="0" cy="444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17">
              <a:extLst>
                <a:ext uri="{FF2B5EF4-FFF2-40B4-BE49-F238E27FC236}">
                  <a16:creationId xmlns:a16="http://schemas.microsoft.com/office/drawing/2014/main" id="{8C980A88-AA68-0C07-62DC-F69421CE2525}"/>
                </a:ext>
              </a:extLst>
            </p:cNvPr>
            <p:cNvSpPr>
              <a:spLocks noChangeShapeType="1"/>
            </p:cNvSpPr>
            <p:nvPr/>
          </p:nvSpPr>
          <p:spPr bwMode="auto">
            <a:xfrm flipV="1">
              <a:off x="8718550" y="5233988"/>
              <a:ext cx="0" cy="444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18">
              <a:extLst>
                <a:ext uri="{FF2B5EF4-FFF2-40B4-BE49-F238E27FC236}">
                  <a16:creationId xmlns:a16="http://schemas.microsoft.com/office/drawing/2014/main" id="{7EBFA5E2-0138-1BB6-3DF9-BF0F5D547498}"/>
                </a:ext>
              </a:extLst>
            </p:cNvPr>
            <p:cNvSpPr>
              <a:spLocks noChangeShapeType="1"/>
            </p:cNvSpPr>
            <p:nvPr/>
          </p:nvSpPr>
          <p:spPr bwMode="auto">
            <a:xfrm flipV="1">
              <a:off x="8166100" y="5233988"/>
              <a:ext cx="0" cy="444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19">
              <a:extLst>
                <a:ext uri="{FF2B5EF4-FFF2-40B4-BE49-F238E27FC236}">
                  <a16:creationId xmlns:a16="http://schemas.microsoft.com/office/drawing/2014/main" id="{8E2596FF-C2E8-94BC-BDC8-320BAC9C7D3B}"/>
                </a:ext>
              </a:extLst>
            </p:cNvPr>
            <p:cNvSpPr>
              <a:spLocks noChangeShapeType="1"/>
            </p:cNvSpPr>
            <p:nvPr/>
          </p:nvSpPr>
          <p:spPr bwMode="auto">
            <a:xfrm flipV="1">
              <a:off x="7502525" y="5233988"/>
              <a:ext cx="0" cy="444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20">
              <a:extLst>
                <a:ext uri="{FF2B5EF4-FFF2-40B4-BE49-F238E27FC236}">
                  <a16:creationId xmlns:a16="http://schemas.microsoft.com/office/drawing/2014/main" id="{06B33C9E-06D6-69CE-B47F-A8A23F7E5746}"/>
                </a:ext>
              </a:extLst>
            </p:cNvPr>
            <p:cNvSpPr>
              <a:spLocks noChangeShapeType="1"/>
            </p:cNvSpPr>
            <p:nvPr/>
          </p:nvSpPr>
          <p:spPr bwMode="auto">
            <a:xfrm flipV="1">
              <a:off x="11255375" y="5233988"/>
              <a:ext cx="0" cy="444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21">
              <a:extLst>
                <a:ext uri="{FF2B5EF4-FFF2-40B4-BE49-F238E27FC236}">
                  <a16:creationId xmlns:a16="http://schemas.microsoft.com/office/drawing/2014/main" id="{88AB6F59-C543-A4D9-A63E-1E2CAFE093DB}"/>
                </a:ext>
              </a:extLst>
            </p:cNvPr>
            <p:cNvSpPr>
              <a:spLocks noChangeShapeType="1"/>
            </p:cNvSpPr>
            <p:nvPr/>
          </p:nvSpPr>
          <p:spPr bwMode="auto">
            <a:xfrm flipV="1">
              <a:off x="10923588" y="5233988"/>
              <a:ext cx="0" cy="444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Line 22">
              <a:extLst>
                <a:ext uri="{FF2B5EF4-FFF2-40B4-BE49-F238E27FC236}">
                  <a16:creationId xmlns:a16="http://schemas.microsoft.com/office/drawing/2014/main" id="{94F5CFA5-407C-4D55-AE31-4E8887916CBD}"/>
                </a:ext>
              </a:extLst>
            </p:cNvPr>
            <p:cNvSpPr>
              <a:spLocks noChangeShapeType="1"/>
            </p:cNvSpPr>
            <p:nvPr/>
          </p:nvSpPr>
          <p:spPr bwMode="auto">
            <a:xfrm flipV="1">
              <a:off x="10371138" y="5233988"/>
              <a:ext cx="0" cy="444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Line 23">
              <a:extLst>
                <a:ext uri="{FF2B5EF4-FFF2-40B4-BE49-F238E27FC236}">
                  <a16:creationId xmlns:a16="http://schemas.microsoft.com/office/drawing/2014/main" id="{53616D78-A4D5-917A-5B76-6E6A92AAEFEC}"/>
                </a:ext>
              </a:extLst>
            </p:cNvPr>
            <p:cNvSpPr>
              <a:spLocks noChangeShapeType="1"/>
            </p:cNvSpPr>
            <p:nvPr/>
          </p:nvSpPr>
          <p:spPr bwMode="auto">
            <a:xfrm flipV="1">
              <a:off x="9820275" y="5233988"/>
              <a:ext cx="0" cy="444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Line 33">
              <a:extLst>
                <a:ext uri="{FF2B5EF4-FFF2-40B4-BE49-F238E27FC236}">
                  <a16:creationId xmlns:a16="http://schemas.microsoft.com/office/drawing/2014/main" id="{7BBF3766-2268-4E31-7EE9-1CC90DBFC04D}"/>
                </a:ext>
              </a:extLst>
            </p:cNvPr>
            <p:cNvSpPr>
              <a:spLocks noChangeShapeType="1"/>
            </p:cNvSpPr>
            <p:nvPr/>
          </p:nvSpPr>
          <p:spPr bwMode="auto">
            <a:xfrm flipH="1">
              <a:off x="7456488" y="4159250"/>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Line 35">
              <a:extLst>
                <a:ext uri="{FF2B5EF4-FFF2-40B4-BE49-F238E27FC236}">
                  <a16:creationId xmlns:a16="http://schemas.microsoft.com/office/drawing/2014/main" id="{A1755BD6-7EA9-2CE3-E613-7BBFDEF5C5FA}"/>
                </a:ext>
              </a:extLst>
            </p:cNvPr>
            <p:cNvSpPr>
              <a:spLocks noChangeShapeType="1"/>
            </p:cNvSpPr>
            <p:nvPr/>
          </p:nvSpPr>
          <p:spPr bwMode="auto">
            <a:xfrm flipH="1">
              <a:off x="7456488" y="4803775"/>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Line 36">
              <a:extLst>
                <a:ext uri="{FF2B5EF4-FFF2-40B4-BE49-F238E27FC236}">
                  <a16:creationId xmlns:a16="http://schemas.microsoft.com/office/drawing/2014/main" id="{5D6D2FAB-2429-FFAD-3D47-E1EF69491654}"/>
                </a:ext>
              </a:extLst>
            </p:cNvPr>
            <p:cNvSpPr>
              <a:spLocks noChangeShapeType="1"/>
            </p:cNvSpPr>
            <p:nvPr/>
          </p:nvSpPr>
          <p:spPr bwMode="auto">
            <a:xfrm flipH="1">
              <a:off x="7456488" y="4587875"/>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Line 37">
              <a:extLst>
                <a:ext uri="{FF2B5EF4-FFF2-40B4-BE49-F238E27FC236}">
                  <a16:creationId xmlns:a16="http://schemas.microsoft.com/office/drawing/2014/main" id="{0DC04063-C932-48A8-8AEB-D3D3C9A1A46F}"/>
                </a:ext>
              </a:extLst>
            </p:cNvPr>
            <p:cNvSpPr>
              <a:spLocks noChangeShapeType="1"/>
            </p:cNvSpPr>
            <p:nvPr/>
          </p:nvSpPr>
          <p:spPr bwMode="auto">
            <a:xfrm flipH="1">
              <a:off x="7456488" y="4373563"/>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Line 38">
              <a:extLst>
                <a:ext uri="{FF2B5EF4-FFF2-40B4-BE49-F238E27FC236}">
                  <a16:creationId xmlns:a16="http://schemas.microsoft.com/office/drawing/2014/main" id="{9E034653-8AFB-913D-9F9F-81E77BE6C1C5}"/>
                </a:ext>
              </a:extLst>
            </p:cNvPr>
            <p:cNvSpPr>
              <a:spLocks noChangeShapeType="1"/>
            </p:cNvSpPr>
            <p:nvPr/>
          </p:nvSpPr>
          <p:spPr bwMode="auto">
            <a:xfrm flipH="1">
              <a:off x="7456488" y="5233988"/>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Line 39">
              <a:extLst>
                <a:ext uri="{FF2B5EF4-FFF2-40B4-BE49-F238E27FC236}">
                  <a16:creationId xmlns:a16="http://schemas.microsoft.com/office/drawing/2014/main" id="{FEF99D0D-C48C-A253-6FF1-7F50D09365E2}"/>
                </a:ext>
              </a:extLst>
            </p:cNvPr>
            <p:cNvSpPr>
              <a:spLocks noChangeShapeType="1"/>
            </p:cNvSpPr>
            <p:nvPr/>
          </p:nvSpPr>
          <p:spPr bwMode="auto">
            <a:xfrm flipH="1">
              <a:off x="7456488" y="5018088"/>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Rectangle 40">
              <a:extLst>
                <a:ext uri="{FF2B5EF4-FFF2-40B4-BE49-F238E27FC236}">
                  <a16:creationId xmlns:a16="http://schemas.microsoft.com/office/drawing/2014/main" id="{636D3C06-70AC-97C7-9F52-D94B0B07C778}"/>
                </a:ext>
              </a:extLst>
            </p:cNvPr>
            <p:cNvSpPr>
              <a:spLocks noChangeArrowheads="1"/>
            </p:cNvSpPr>
            <p:nvPr/>
          </p:nvSpPr>
          <p:spPr bwMode="auto">
            <a:xfrm>
              <a:off x="7502525" y="5126038"/>
              <a:ext cx="3752850" cy="107950"/>
            </a:xfrm>
            <a:prstGeom prst="rect">
              <a:avLst/>
            </a:prstGeom>
            <a:solidFill>
              <a:srgbClr val="CAD7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8" name="Freeform 61">
              <a:extLst>
                <a:ext uri="{FF2B5EF4-FFF2-40B4-BE49-F238E27FC236}">
                  <a16:creationId xmlns:a16="http://schemas.microsoft.com/office/drawing/2014/main" id="{83441D56-AA70-AD3D-84C9-A32B5B51BB0D}"/>
                </a:ext>
              </a:extLst>
            </p:cNvPr>
            <p:cNvSpPr>
              <a:spLocks/>
            </p:cNvSpPr>
            <p:nvPr/>
          </p:nvSpPr>
          <p:spPr bwMode="auto">
            <a:xfrm>
              <a:off x="7502525" y="4803775"/>
              <a:ext cx="881063" cy="306387"/>
            </a:xfrm>
            <a:custGeom>
              <a:avLst/>
              <a:gdLst>
                <a:gd name="T0" fmla="*/ 2775 w 2775"/>
                <a:gd name="T1" fmla="*/ 967 h 967"/>
                <a:gd name="T2" fmla="*/ 2476 w 2775"/>
                <a:gd name="T3" fmla="*/ 936 h 967"/>
                <a:gd name="T4" fmla="*/ 2104 w 2775"/>
                <a:gd name="T5" fmla="*/ 941 h 967"/>
                <a:gd name="T6" fmla="*/ 1726 w 2775"/>
                <a:gd name="T7" fmla="*/ 762 h 967"/>
                <a:gd name="T8" fmla="*/ 1390 w 2775"/>
                <a:gd name="T9" fmla="*/ 820 h 967"/>
                <a:gd name="T10" fmla="*/ 1044 w 2775"/>
                <a:gd name="T11" fmla="*/ 773 h 967"/>
                <a:gd name="T12" fmla="*/ 0 w 2775"/>
                <a:gd name="T13" fmla="*/ 0 h 967"/>
              </a:gdLst>
              <a:ahLst/>
              <a:cxnLst>
                <a:cxn ang="0">
                  <a:pos x="T0" y="T1"/>
                </a:cxn>
                <a:cxn ang="0">
                  <a:pos x="T2" y="T3"/>
                </a:cxn>
                <a:cxn ang="0">
                  <a:pos x="T4" y="T5"/>
                </a:cxn>
                <a:cxn ang="0">
                  <a:pos x="T6" y="T7"/>
                </a:cxn>
                <a:cxn ang="0">
                  <a:pos x="T8" y="T9"/>
                </a:cxn>
                <a:cxn ang="0">
                  <a:pos x="T10" y="T11"/>
                </a:cxn>
                <a:cxn ang="0">
                  <a:pos x="T12" y="T13"/>
                </a:cxn>
              </a:cxnLst>
              <a:rect l="0" t="0" r="r" b="b"/>
              <a:pathLst>
                <a:path w="2775" h="967">
                  <a:moveTo>
                    <a:pt x="2775" y="967"/>
                  </a:moveTo>
                  <a:lnTo>
                    <a:pt x="2476" y="936"/>
                  </a:lnTo>
                  <a:lnTo>
                    <a:pt x="2104" y="941"/>
                  </a:lnTo>
                  <a:lnTo>
                    <a:pt x="1726" y="762"/>
                  </a:lnTo>
                  <a:lnTo>
                    <a:pt x="1390" y="820"/>
                  </a:lnTo>
                  <a:lnTo>
                    <a:pt x="1044" y="773"/>
                  </a:lnTo>
                  <a:lnTo>
                    <a:pt x="0" y="0"/>
                  </a:lnTo>
                </a:path>
              </a:pathLst>
            </a:custGeom>
            <a:noFill/>
            <a:ln w="20638">
              <a:solidFill>
                <a:srgbClr val="66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1" name="Freeform 63">
              <a:extLst>
                <a:ext uri="{FF2B5EF4-FFF2-40B4-BE49-F238E27FC236}">
                  <a16:creationId xmlns:a16="http://schemas.microsoft.com/office/drawing/2014/main" id="{09934A55-E9F6-F65E-67FC-B6E6D7946AE6}"/>
                </a:ext>
              </a:extLst>
            </p:cNvPr>
            <p:cNvSpPr>
              <a:spLocks/>
            </p:cNvSpPr>
            <p:nvPr/>
          </p:nvSpPr>
          <p:spPr bwMode="auto">
            <a:xfrm>
              <a:off x="8383588" y="4967288"/>
              <a:ext cx="1873250" cy="142875"/>
            </a:xfrm>
            <a:custGeom>
              <a:avLst/>
              <a:gdLst>
                <a:gd name="T0" fmla="*/ 5902 w 5902"/>
                <a:gd name="T1" fmla="*/ 0 h 452"/>
                <a:gd name="T2" fmla="*/ 5588 w 5902"/>
                <a:gd name="T3" fmla="*/ 79 h 452"/>
                <a:gd name="T4" fmla="*/ 5241 w 5902"/>
                <a:gd name="T5" fmla="*/ 26 h 452"/>
                <a:gd name="T6" fmla="*/ 4885 w 5902"/>
                <a:gd name="T7" fmla="*/ 21 h 452"/>
                <a:gd name="T8" fmla="*/ 4197 w 5902"/>
                <a:gd name="T9" fmla="*/ 137 h 452"/>
                <a:gd name="T10" fmla="*/ 3824 w 5902"/>
                <a:gd name="T11" fmla="*/ 174 h 452"/>
                <a:gd name="T12" fmla="*/ 3500 w 5902"/>
                <a:gd name="T13" fmla="*/ 300 h 452"/>
                <a:gd name="T14" fmla="*/ 3148 w 5902"/>
                <a:gd name="T15" fmla="*/ 184 h 452"/>
                <a:gd name="T16" fmla="*/ 2802 w 5902"/>
                <a:gd name="T17" fmla="*/ 310 h 452"/>
                <a:gd name="T18" fmla="*/ 2456 w 5902"/>
                <a:gd name="T19" fmla="*/ 289 h 452"/>
                <a:gd name="T20" fmla="*/ 2094 w 5902"/>
                <a:gd name="T21" fmla="*/ 405 h 452"/>
                <a:gd name="T22" fmla="*/ 1752 w 5902"/>
                <a:gd name="T23" fmla="*/ 352 h 452"/>
                <a:gd name="T24" fmla="*/ 1396 w 5902"/>
                <a:gd name="T25" fmla="*/ 268 h 452"/>
                <a:gd name="T26" fmla="*/ 698 w 5902"/>
                <a:gd name="T27" fmla="*/ 442 h 452"/>
                <a:gd name="T28" fmla="*/ 367 w 5902"/>
                <a:gd name="T29" fmla="*/ 384 h 452"/>
                <a:gd name="T30" fmla="*/ 0 w 5902"/>
                <a:gd name="T31"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2" h="452">
                  <a:moveTo>
                    <a:pt x="5902" y="0"/>
                  </a:moveTo>
                  <a:lnTo>
                    <a:pt x="5588" y="79"/>
                  </a:lnTo>
                  <a:lnTo>
                    <a:pt x="5241" y="26"/>
                  </a:lnTo>
                  <a:lnTo>
                    <a:pt x="4885" y="21"/>
                  </a:lnTo>
                  <a:lnTo>
                    <a:pt x="4197" y="137"/>
                  </a:lnTo>
                  <a:lnTo>
                    <a:pt x="3824" y="174"/>
                  </a:lnTo>
                  <a:lnTo>
                    <a:pt x="3500" y="300"/>
                  </a:lnTo>
                  <a:lnTo>
                    <a:pt x="3148" y="184"/>
                  </a:lnTo>
                  <a:lnTo>
                    <a:pt x="2802" y="310"/>
                  </a:lnTo>
                  <a:lnTo>
                    <a:pt x="2456" y="289"/>
                  </a:lnTo>
                  <a:lnTo>
                    <a:pt x="2094" y="405"/>
                  </a:lnTo>
                  <a:lnTo>
                    <a:pt x="1752" y="352"/>
                  </a:lnTo>
                  <a:lnTo>
                    <a:pt x="1396" y="268"/>
                  </a:lnTo>
                  <a:lnTo>
                    <a:pt x="698" y="442"/>
                  </a:lnTo>
                  <a:lnTo>
                    <a:pt x="367" y="384"/>
                  </a:lnTo>
                  <a:lnTo>
                    <a:pt x="0" y="452"/>
                  </a:lnTo>
                </a:path>
              </a:pathLst>
            </a:custGeom>
            <a:noFill/>
            <a:ln w="20638">
              <a:solidFill>
                <a:srgbClr val="66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2" name="Freeform 64">
              <a:extLst>
                <a:ext uri="{FF2B5EF4-FFF2-40B4-BE49-F238E27FC236}">
                  <a16:creationId xmlns:a16="http://schemas.microsoft.com/office/drawing/2014/main" id="{E6431BEA-3125-E62F-B01E-084E0711C202}"/>
                </a:ext>
              </a:extLst>
            </p:cNvPr>
            <p:cNvSpPr>
              <a:spLocks/>
            </p:cNvSpPr>
            <p:nvPr/>
          </p:nvSpPr>
          <p:spPr bwMode="auto">
            <a:xfrm>
              <a:off x="7502525" y="4868863"/>
              <a:ext cx="442913" cy="265112"/>
            </a:xfrm>
            <a:custGeom>
              <a:avLst/>
              <a:gdLst>
                <a:gd name="T0" fmla="*/ 1395 w 1395"/>
                <a:gd name="T1" fmla="*/ 836 h 836"/>
                <a:gd name="T2" fmla="*/ 1054 w 1395"/>
                <a:gd name="T3" fmla="*/ 0 h 836"/>
                <a:gd name="T4" fmla="*/ 0 w 1395"/>
                <a:gd name="T5" fmla="*/ 347 h 836"/>
              </a:gdLst>
              <a:ahLst/>
              <a:cxnLst>
                <a:cxn ang="0">
                  <a:pos x="T0" y="T1"/>
                </a:cxn>
                <a:cxn ang="0">
                  <a:pos x="T2" y="T3"/>
                </a:cxn>
                <a:cxn ang="0">
                  <a:pos x="T4" y="T5"/>
                </a:cxn>
              </a:cxnLst>
              <a:rect l="0" t="0" r="r" b="b"/>
              <a:pathLst>
                <a:path w="1395" h="836">
                  <a:moveTo>
                    <a:pt x="1395" y="836"/>
                  </a:moveTo>
                  <a:lnTo>
                    <a:pt x="1054" y="0"/>
                  </a:lnTo>
                  <a:lnTo>
                    <a:pt x="0" y="347"/>
                  </a:lnTo>
                </a:path>
              </a:pathLst>
            </a:custGeom>
            <a:noFill/>
            <a:ln w="20638">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4" name="Freeform 66">
              <a:extLst>
                <a:ext uri="{FF2B5EF4-FFF2-40B4-BE49-F238E27FC236}">
                  <a16:creationId xmlns:a16="http://schemas.microsoft.com/office/drawing/2014/main" id="{8835997E-6832-9FE0-7FAB-8B8B4C8E9490}"/>
                </a:ext>
              </a:extLst>
            </p:cNvPr>
            <p:cNvSpPr>
              <a:spLocks/>
            </p:cNvSpPr>
            <p:nvPr/>
          </p:nvSpPr>
          <p:spPr bwMode="auto">
            <a:xfrm>
              <a:off x="7502525" y="4967288"/>
              <a:ext cx="668338" cy="198437"/>
            </a:xfrm>
            <a:custGeom>
              <a:avLst/>
              <a:gdLst>
                <a:gd name="T0" fmla="*/ 2104 w 2104"/>
                <a:gd name="T1" fmla="*/ 626 h 626"/>
                <a:gd name="T2" fmla="*/ 1752 w 2104"/>
                <a:gd name="T3" fmla="*/ 599 h 626"/>
                <a:gd name="T4" fmla="*/ 1054 w 2104"/>
                <a:gd name="T5" fmla="*/ 147 h 626"/>
                <a:gd name="T6" fmla="*/ 0 w 2104"/>
                <a:gd name="T7" fmla="*/ 0 h 626"/>
              </a:gdLst>
              <a:ahLst/>
              <a:cxnLst>
                <a:cxn ang="0">
                  <a:pos x="T0" y="T1"/>
                </a:cxn>
                <a:cxn ang="0">
                  <a:pos x="T2" y="T3"/>
                </a:cxn>
                <a:cxn ang="0">
                  <a:pos x="T4" y="T5"/>
                </a:cxn>
                <a:cxn ang="0">
                  <a:pos x="T6" y="T7"/>
                </a:cxn>
              </a:cxnLst>
              <a:rect l="0" t="0" r="r" b="b"/>
              <a:pathLst>
                <a:path w="2104" h="626">
                  <a:moveTo>
                    <a:pt x="2104" y="626"/>
                  </a:moveTo>
                  <a:lnTo>
                    <a:pt x="1752" y="599"/>
                  </a:lnTo>
                  <a:lnTo>
                    <a:pt x="1054" y="147"/>
                  </a:lnTo>
                  <a:lnTo>
                    <a:pt x="0" y="0"/>
                  </a:lnTo>
                </a:path>
              </a:pathLst>
            </a:custGeom>
            <a:noFill/>
            <a:ln w="20638">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5" name="Freeform 67">
              <a:extLst>
                <a:ext uri="{FF2B5EF4-FFF2-40B4-BE49-F238E27FC236}">
                  <a16:creationId xmlns:a16="http://schemas.microsoft.com/office/drawing/2014/main" id="{E57B81DB-DE5B-22F6-3BF6-C7748A56DF0C}"/>
                </a:ext>
              </a:extLst>
            </p:cNvPr>
            <p:cNvSpPr>
              <a:spLocks/>
            </p:cNvSpPr>
            <p:nvPr/>
          </p:nvSpPr>
          <p:spPr bwMode="auto">
            <a:xfrm>
              <a:off x="7502525" y="5126038"/>
              <a:ext cx="223838" cy="55562"/>
            </a:xfrm>
            <a:custGeom>
              <a:avLst/>
              <a:gdLst>
                <a:gd name="T0" fmla="*/ 708 w 708"/>
                <a:gd name="T1" fmla="*/ 32 h 179"/>
                <a:gd name="T2" fmla="*/ 346 w 708"/>
                <a:gd name="T3" fmla="*/ 179 h 179"/>
                <a:gd name="T4" fmla="*/ 0 w 708"/>
                <a:gd name="T5" fmla="*/ 0 h 179"/>
              </a:gdLst>
              <a:ahLst/>
              <a:cxnLst>
                <a:cxn ang="0">
                  <a:pos x="T0" y="T1"/>
                </a:cxn>
                <a:cxn ang="0">
                  <a:pos x="T2" y="T3"/>
                </a:cxn>
                <a:cxn ang="0">
                  <a:pos x="T4" y="T5"/>
                </a:cxn>
              </a:cxnLst>
              <a:rect l="0" t="0" r="r" b="b"/>
              <a:pathLst>
                <a:path w="708" h="179">
                  <a:moveTo>
                    <a:pt x="708" y="32"/>
                  </a:moveTo>
                  <a:lnTo>
                    <a:pt x="346" y="179"/>
                  </a:lnTo>
                  <a:lnTo>
                    <a:pt x="0" y="0"/>
                  </a:lnTo>
                </a:path>
              </a:pathLst>
            </a:custGeom>
            <a:noFill/>
            <a:ln w="20638">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8" name="Freeform 70">
              <a:extLst>
                <a:ext uri="{FF2B5EF4-FFF2-40B4-BE49-F238E27FC236}">
                  <a16:creationId xmlns:a16="http://schemas.microsoft.com/office/drawing/2014/main" id="{AB653C54-1ADE-C86D-2076-1949548A00BB}"/>
                </a:ext>
              </a:extLst>
            </p:cNvPr>
            <p:cNvSpPr>
              <a:spLocks/>
            </p:cNvSpPr>
            <p:nvPr/>
          </p:nvSpPr>
          <p:spPr bwMode="auto">
            <a:xfrm>
              <a:off x="7502525" y="4722813"/>
              <a:ext cx="3317875" cy="211137"/>
            </a:xfrm>
            <a:custGeom>
              <a:avLst/>
              <a:gdLst>
                <a:gd name="T0" fmla="*/ 0 w 10451"/>
                <a:gd name="T1" fmla="*/ 200 h 662"/>
                <a:gd name="T2" fmla="*/ 1049 w 10451"/>
                <a:gd name="T3" fmla="*/ 662 h 662"/>
                <a:gd name="T4" fmla="*/ 1437 w 10451"/>
                <a:gd name="T5" fmla="*/ 352 h 662"/>
                <a:gd name="T6" fmla="*/ 1763 w 10451"/>
                <a:gd name="T7" fmla="*/ 173 h 662"/>
                <a:gd name="T8" fmla="*/ 2114 w 10451"/>
                <a:gd name="T9" fmla="*/ 384 h 662"/>
                <a:gd name="T10" fmla="*/ 2445 w 10451"/>
                <a:gd name="T11" fmla="*/ 499 h 662"/>
                <a:gd name="T12" fmla="*/ 2801 w 10451"/>
                <a:gd name="T13" fmla="*/ 510 h 662"/>
                <a:gd name="T14" fmla="*/ 3121 w 10451"/>
                <a:gd name="T15" fmla="*/ 410 h 662"/>
                <a:gd name="T16" fmla="*/ 3489 w 10451"/>
                <a:gd name="T17" fmla="*/ 357 h 662"/>
                <a:gd name="T18" fmla="*/ 3851 w 10451"/>
                <a:gd name="T19" fmla="*/ 273 h 662"/>
                <a:gd name="T20" fmla="*/ 4155 w 10451"/>
                <a:gd name="T21" fmla="*/ 294 h 662"/>
                <a:gd name="T22" fmla="*/ 4538 w 10451"/>
                <a:gd name="T23" fmla="*/ 247 h 662"/>
                <a:gd name="T24" fmla="*/ 4874 w 10451"/>
                <a:gd name="T25" fmla="*/ 0 h 662"/>
                <a:gd name="T26" fmla="*/ 5194 w 10451"/>
                <a:gd name="T27" fmla="*/ 399 h 662"/>
                <a:gd name="T28" fmla="*/ 5582 w 10451"/>
                <a:gd name="T29" fmla="*/ 384 h 662"/>
                <a:gd name="T30" fmla="*/ 5913 w 10451"/>
                <a:gd name="T31" fmla="*/ 489 h 662"/>
                <a:gd name="T32" fmla="*/ 6259 w 10451"/>
                <a:gd name="T33" fmla="*/ 357 h 662"/>
                <a:gd name="T34" fmla="*/ 6595 w 10451"/>
                <a:gd name="T35" fmla="*/ 499 h 662"/>
                <a:gd name="T36" fmla="*/ 6941 w 10451"/>
                <a:gd name="T37" fmla="*/ 415 h 662"/>
                <a:gd name="T38" fmla="*/ 7298 w 10451"/>
                <a:gd name="T39" fmla="*/ 578 h 662"/>
                <a:gd name="T40" fmla="*/ 7670 w 10451"/>
                <a:gd name="T41" fmla="*/ 462 h 662"/>
                <a:gd name="T42" fmla="*/ 7980 w 10451"/>
                <a:gd name="T43" fmla="*/ 457 h 662"/>
                <a:gd name="T44" fmla="*/ 8342 w 10451"/>
                <a:gd name="T45" fmla="*/ 336 h 662"/>
                <a:gd name="T46" fmla="*/ 8688 w 10451"/>
                <a:gd name="T47" fmla="*/ 562 h 662"/>
                <a:gd name="T48" fmla="*/ 9060 w 10451"/>
                <a:gd name="T49" fmla="*/ 279 h 662"/>
                <a:gd name="T50" fmla="*/ 9386 w 10451"/>
                <a:gd name="T51" fmla="*/ 231 h 662"/>
                <a:gd name="T52" fmla="*/ 9732 w 10451"/>
                <a:gd name="T53" fmla="*/ 11 h 662"/>
                <a:gd name="T54" fmla="*/ 10104 w 10451"/>
                <a:gd name="T55" fmla="*/ 258 h 662"/>
                <a:gd name="T56" fmla="*/ 10451 w 10451"/>
                <a:gd name="T57" fmla="*/ 26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51" h="662">
                  <a:moveTo>
                    <a:pt x="0" y="200"/>
                  </a:moveTo>
                  <a:lnTo>
                    <a:pt x="1049" y="662"/>
                  </a:lnTo>
                  <a:lnTo>
                    <a:pt x="1437" y="352"/>
                  </a:lnTo>
                  <a:lnTo>
                    <a:pt x="1763" y="173"/>
                  </a:lnTo>
                  <a:lnTo>
                    <a:pt x="2114" y="384"/>
                  </a:lnTo>
                  <a:lnTo>
                    <a:pt x="2445" y="499"/>
                  </a:lnTo>
                  <a:lnTo>
                    <a:pt x="2801" y="510"/>
                  </a:lnTo>
                  <a:lnTo>
                    <a:pt x="3121" y="410"/>
                  </a:lnTo>
                  <a:lnTo>
                    <a:pt x="3489" y="357"/>
                  </a:lnTo>
                  <a:lnTo>
                    <a:pt x="3851" y="273"/>
                  </a:lnTo>
                  <a:lnTo>
                    <a:pt x="4155" y="294"/>
                  </a:lnTo>
                  <a:lnTo>
                    <a:pt x="4538" y="247"/>
                  </a:lnTo>
                  <a:lnTo>
                    <a:pt x="4874" y="0"/>
                  </a:lnTo>
                  <a:lnTo>
                    <a:pt x="5194" y="399"/>
                  </a:lnTo>
                  <a:lnTo>
                    <a:pt x="5582" y="384"/>
                  </a:lnTo>
                  <a:lnTo>
                    <a:pt x="5913" y="489"/>
                  </a:lnTo>
                  <a:lnTo>
                    <a:pt x="6259" y="357"/>
                  </a:lnTo>
                  <a:lnTo>
                    <a:pt x="6595" y="499"/>
                  </a:lnTo>
                  <a:lnTo>
                    <a:pt x="6941" y="415"/>
                  </a:lnTo>
                  <a:lnTo>
                    <a:pt x="7298" y="578"/>
                  </a:lnTo>
                  <a:lnTo>
                    <a:pt x="7670" y="462"/>
                  </a:lnTo>
                  <a:lnTo>
                    <a:pt x="7980" y="457"/>
                  </a:lnTo>
                  <a:lnTo>
                    <a:pt x="8342" y="336"/>
                  </a:lnTo>
                  <a:lnTo>
                    <a:pt x="8688" y="562"/>
                  </a:lnTo>
                  <a:lnTo>
                    <a:pt x="9060" y="279"/>
                  </a:lnTo>
                  <a:lnTo>
                    <a:pt x="9386" y="231"/>
                  </a:lnTo>
                  <a:lnTo>
                    <a:pt x="9732" y="11"/>
                  </a:lnTo>
                  <a:lnTo>
                    <a:pt x="10104" y="258"/>
                  </a:lnTo>
                  <a:lnTo>
                    <a:pt x="10451" y="263"/>
                  </a:lnTo>
                </a:path>
              </a:pathLst>
            </a:custGeom>
            <a:noFill/>
            <a:ln w="20638">
              <a:solidFill>
                <a:srgbClr val="66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9" name="Freeform 71">
              <a:extLst>
                <a:ext uri="{FF2B5EF4-FFF2-40B4-BE49-F238E27FC236}">
                  <a16:creationId xmlns:a16="http://schemas.microsoft.com/office/drawing/2014/main" id="{D70FC9B1-AF84-1FA9-281F-A29EF1D455F6}"/>
                </a:ext>
              </a:extLst>
            </p:cNvPr>
            <p:cNvSpPr>
              <a:spLocks/>
            </p:cNvSpPr>
            <p:nvPr/>
          </p:nvSpPr>
          <p:spPr bwMode="auto">
            <a:xfrm>
              <a:off x="7502525" y="4513263"/>
              <a:ext cx="1438275" cy="415925"/>
            </a:xfrm>
            <a:custGeom>
              <a:avLst/>
              <a:gdLst>
                <a:gd name="T0" fmla="*/ 4533 w 4533"/>
                <a:gd name="T1" fmla="*/ 420 h 1308"/>
                <a:gd name="T2" fmla="*/ 4197 w 4533"/>
                <a:gd name="T3" fmla="*/ 284 h 1308"/>
                <a:gd name="T4" fmla="*/ 3840 w 4533"/>
                <a:gd name="T5" fmla="*/ 415 h 1308"/>
                <a:gd name="T6" fmla="*/ 3483 w 4533"/>
                <a:gd name="T7" fmla="*/ 273 h 1308"/>
                <a:gd name="T8" fmla="*/ 3142 w 4533"/>
                <a:gd name="T9" fmla="*/ 284 h 1308"/>
                <a:gd name="T10" fmla="*/ 2791 w 4533"/>
                <a:gd name="T11" fmla="*/ 384 h 1308"/>
                <a:gd name="T12" fmla="*/ 2455 w 4533"/>
                <a:gd name="T13" fmla="*/ 363 h 1308"/>
                <a:gd name="T14" fmla="*/ 2104 w 4533"/>
                <a:gd name="T15" fmla="*/ 462 h 1308"/>
                <a:gd name="T16" fmla="*/ 1752 w 4533"/>
                <a:gd name="T17" fmla="*/ 284 h 1308"/>
                <a:gd name="T18" fmla="*/ 1390 w 4533"/>
                <a:gd name="T19" fmla="*/ 42 h 1308"/>
                <a:gd name="T20" fmla="*/ 1060 w 4533"/>
                <a:gd name="T21" fmla="*/ 1308 h 1308"/>
                <a:gd name="T22" fmla="*/ 0 w 4533"/>
                <a:gd name="T23"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33" h="1308">
                  <a:moveTo>
                    <a:pt x="4533" y="420"/>
                  </a:moveTo>
                  <a:lnTo>
                    <a:pt x="4197" y="284"/>
                  </a:lnTo>
                  <a:lnTo>
                    <a:pt x="3840" y="415"/>
                  </a:lnTo>
                  <a:lnTo>
                    <a:pt x="3483" y="273"/>
                  </a:lnTo>
                  <a:lnTo>
                    <a:pt x="3142" y="284"/>
                  </a:lnTo>
                  <a:lnTo>
                    <a:pt x="2791" y="384"/>
                  </a:lnTo>
                  <a:lnTo>
                    <a:pt x="2455" y="363"/>
                  </a:lnTo>
                  <a:lnTo>
                    <a:pt x="2104" y="462"/>
                  </a:lnTo>
                  <a:lnTo>
                    <a:pt x="1752" y="284"/>
                  </a:lnTo>
                  <a:lnTo>
                    <a:pt x="1390" y="42"/>
                  </a:lnTo>
                  <a:lnTo>
                    <a:pt x="1060" y="1308"/>
                  </a:lnTo>
                  <a:lnTo>
                    <a:pt x="0" y="0"/>
                  </a:lnTo>
                </a:path>
              </a:pathLst>
            </a:custGeom>
            <a:noFill/>
            <a:ln w="20638">
              <a:solidFill>
                <a:srgbClr val="00CC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1" name="Freeform 73">
              <a:extLst>
                <a:ext uri="{FF2B5EF4-FFF2-40B4-BE49-F238E27FC236}">
                  <a16:creationId xmlns:a16="http://schemas.microsoft.com/office/drawing/2014/main" id="{CC2F02A3-6DCD-0281-84AE-D6C2BD90FAA3}"/>
                </a:ext>
              </a:extLst>
            </p:cNvPr>
            <p:cNvSpPr>
              <a:spLocks/>
            </p:cNvSpPr>
            <p:nvPr/>
          </p:nvSpPr>
          <p:spPr bwMode="auto">
            <a:xfrm>
              <a:off x="7502525" y="4587875"/>
              <a:ext cx="671513" cy="468312"/>
            </a:xfrm>
            <a:custGeom>
              <a:avLst/>
              <a:gdLst>
                <a:gd name="T0" fmla="*/ 2114 w 2114"/>
                <a:gd name="T1" fmla="*/ 1471 h 1471"/>
                <a:gd name="T2" fmla="*/ 1768 w 2114"/>
                <a:gd name="T3" fmla="*/ 1313 h 1471"/>
                <a:gd name="T4" fmla="*/ 1401 w 2114"/>
                <a:gd name="T5" fmla="*/ 1218 h 1471"/>
                <a:gd name="T6" fmla="*/ 1081 w 2114"/>
                <a:gd name="T7" fmla="*/ 646 h 1471"/>
                <a:gd name="T8" fmla="*/ 0 w 2114"/>
                <a:gd name="T9" fmla="*/ 0 h 1471"/>
              </a:gdLst>
              <a:ahLst/>
              <a:cxnLst>
                <a:cxn ang="0">
                  <a:pos x="T0" y="T1"/>
                </a:cxn>
                <a:cxn ang="0">
                  <a:pos x="T2" y="T3"/>
                </a:cxn>
                <a:cxn ang="0">
                  <a:pos x="T4" y="T5"/>
                </a:cxn>
                <a:cxn ang="0">
                  <a:pos x="T6" y="T7"/>
                </a:cxn>
                <a:cxn ang="0">
                  <a:pos x="T8" y="T9"/>
                </a:cxn>
              </a:cxnLst>
              <a:rect l="0" t="0" r="r" b="b"/>
              <a:pathLst>
                <a:path w="2114" h="1471">
                  <a:moveTo>
                    <a:pt x="2114" y="1471"/>
                  </a:moveTo>
                  <a:lnTo>
                    <a:pt x="1768" y="1313"/>
                  </a:lnTo>
                  <a:lnTo>
                    <a:pt x="1401" y="1218"/>
                  </a:lnTo>
                  <a:lnTo>
                    <a:pt x="1081" y="646"/>
                  </a:lnTo>
                  <a:lnTo>
                    <a:pt x="0" y="0"/>
                  </a:lnTo>
                </a:path>
              </a:pathLst>
            </a:custGeom>
            <a:noFill/>
            <a:ln w="20638">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3" name="Freeform 75">
              <a:extLst>
                <a:ext uri="{FF2B5EF4-FFF2-40B4-BE49-F238E27FC236}">
                  <a16:creationId xmlns:a16="http://schemas.microsoft.com/office/drawing/2014/main" id="{9B52C60D-D6DD-B234-9FAB-F3BA3552B48A}"/>
                </a:ext>
              </a:extLst>
            </p:cNvPr>
            <p:cNvSpPr>
              <a:spLocks/>
            </p:cNvSpPr>
            <p:nvPr/>
          </p:nvSpPr>
          <p:spPr bwMode="auto">
            <a:xfrm>
              <a:off x="8275638" y="4953000"/>
              <a:ext cx="1588" cy="7937"/>
            </a:xfrm>
            <a:custGeom>
              <a:avLst/>
              <a:gdLst>
                <a:gd name="T0" fmla="*/ 4 w 4"/>
                <a:gd name="T1" fmla="*/ 0 h 22"/>
                <a:gd name="T2" fmla="*/ 0 w 4"/>
                <a:gd name="T3" fmla="*/ 1 h 22"/>
                <a:gd name="T4" fmla="*/ 0 w 4"/>
                <a:gd name="T5" fmla="*/ 5 h 22"/>
                <a:gd name="T6" fmla="*/ 0 w 4"/>
                <a:gd name="T7" fmla="*/ 13 h 22"/>
                <a:gd name="T8" fmla="*/ 4 w 4"/>
                <a:gd name="T9" fmla="*/ 22 h 22"/>
              </a:gdLst>
              <a:ahLst/>
              <a:cxnLst>
                <a:cxn ang="0">
                  <a:pos x="T0" y="T1"/>
                </a:cxn>
                <a:cxn ang="0">
                  <a:pos x="T2" y="T3"/>
                </a:cxn>
                <a:cxn ang="0">
                  <a:pos x="T4" y="T5"/>
                </a:cxn>
                <a:cxn ang="0">
                  <a:pos x="T6" y="T7"/>
                </a:cxn>
                <a:cxn ang="0">
                  <a:pos x="T8" y="T9"/>
                </a:cxn>
              </a:cxnLst>
              <a:rect l="0" t="0" r="r" b="b"/>
              <a:pathLst>
                <a:path w="4" h="22">
                  <a:moveTo>
                    <a:pt x="4" y="0"/>
                  </a:moveTo>
                  <a:lnTo>
                    <a:pt x="0" y="1"/>
                  </a:lnTo>
                  <a:lnTo>
                    <a:pt x="0" y="5"/>
                  </a:lnTo>
                  <a:lnTo>
                    <a:pt x="0" y="13"/>
                  </a:lnTo>
                  <a:lnTo>
                    <a:pt x="4" y="22"/>
                  </a:lnTo>
                </a:path>
              </a:pathLst>
            </a:custGeom>
            <a:noFill/>
            <a:ln w="20638">
              <a:solidFill>
                <a:srgbClr val="66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4" name="Freeform 76">
              <a:extLst>
                <a:ext uri="{FF2B5EF4-FFF2-40B4-BE49-F238E27FC236}">
                  <a16:creationId xmlns:a16="http://schemas.microsoft.com/office/drawing/2014/main" id="{0A016293-6651-969C-9110-D7969FF2D429}"/>
                </a:ext>
              </a:extLst>
            </p:cNvPr>
            <p:cNvSpPr>
              <a:spLocks/>
            </p:cNvSpPr>
            <p:nvPr/>
          </p:nvSpPr>
          <p:spPr bwMode="auto">
            <a:xfrm>
              <a:off x="8277225" y="4960938"/>
              <a:ext cx="220663" cy="217487"/>
            </a:xfrm>
            <a:custGeom>
              <a:avLst/>
              <a:gdLst>
                <a:gd name="T0" fmla="*/ 0 w 695"/>
                <a:gd name="T1" fmla="*/ 0 h 688"/>
                <a:gd name="T2" fmla="*/ 5 w 695"/>
                <a:gd name="T3" fmla="*/ 19 h 688"/>
                <a:gd name="T4" fmla="*/ 14 w 695"/>
                <a:gd name="T5" fmla="*/ 45 h 688"/>
                <a:gd name="T6" fmla="*/ 19 w 695"/>
                <a:gd name="T7" fmla="*/ 60 h 688"/>
                <a:gd name="T8" fmla="*/ 27 w 695"/>
                <a:gd name="T9" fmla="*/ 78 h 688"/>
                <a:gd name="T10" fmla="*/ 45 w 695"/>
                <a:gd name="T11" fmla="*/ 117 h 688"/>
                <a:gd name="T12" fmla="*/ 53 w 695"/>
                <a:gd name="T13" fmla="*/ 138 h 688"/>
                <a:gd name="T14" fmla="*/ 64 w 695"/>
                <a:gd name="T15" fmla="*/ 161 h 688"/>
                <a:gd name="T16" fmla="*/ 88 w 695"/>
                <a:gd name="T17" fmla="*/ 213 h 688"/>
                <a:gd name="T18" fmla="*/ 100 w 695"/>
                <a:gd name="T19" fmla="*/ 240 h 688"/>
                <a:gd name="T20" fmla="*/ 115 w 695"/>
                <a:gd name="T21" fmla="*/ 270 h 688"/>
                <a:gd name="T22" fmla="*/ 130 w 695"/>
                <a:gd name="T23" fmla="*/ 301 h 688"/>
                <a:gd name="T24" fmla="*/ 146 w 695"/>
                <a:gd name="T25" fmla="*/ 334 h 688"/>
                <a:gd name="T26" fmla="*/ 234 w 695"/>
                <a:gd name="T27" fmla="*/ 511 h 688"/>
                <a:gd name="T28" fmla="*/ 323 w 695"/>
                <a:gd name="T29" fmla="*/ 688 h 688"/>
                <a:gd name="T30" fmla="*/ 695 w 695"/>
                <a:gd name="T31" fmla="*/ 57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5" h="688">
                  <a:moveTo>
                    <a:pt x="0" y="0"/>
                  </a:moveTo>
                  <a:lnTo>
                    <a:pt x="5" y="19"/>
                  </a:lnTo>
                  <a:lnTo>
                    <a:pt x="14" y="45"/>
                  </a:lnTo>
                  <a:lnTo>
                    <a:pt x="19" y="60"/>
                  </a:lnTo>
                  <a:lnTo>
                    <a:pt x="27" y="78"/>
                  </a:lnTo>
                  <a:lnTo>
                    <a:pt x="45" y="117"/>
                  </a:lnTo>
                  <a:lnTo>
                    <a:pt x="53" y="138"/>
                  </a:lnTo>
                  <a:lnTo>
                    <a:pt x="64" y="161"/>
                  </a:lnTo>
                  <a:lnTo>
                    <a:pt x="88" y="213"/>
                  </a:lnTo>
                  <a:lnTo>
                    <a:pt x="100" y="240"/>
                  </a:lnTo>
                  <a:lnTo>
                    <a:pt x="115" y="270"/>
                  </a:lnTo>
                  <a:lnTo>
                    <a:pt x="130" y="301"/>
                  </a:lnTo>
                  <a:lnTo>
                    <a:pt x="146" y="334"/>
                  </a:lnTo>
                  <a:lnTo>
                    <a:pt x="234" y="511"/>
                  </a:lnTo>
                  <a:lnTo>
                    <a:pt x="323" y="688"/>
                  </a:lnTo>
                  <a:lnTo>
                    <a:pt x="695" y="577"/>
                  </a:lnTo>
                </a:path>
              </a:pathLst>
            </a:custGeom>
            <a:noFill/>
            <a:ln w="20638">
              <a:solidFill>
                <a:srgbClr val="66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5" name="Freeform 77">
              <a:extLst>
                <a:ext uri="{FF2B5EF4-FFF2-40B4-BE49-F238E27FC236}">
                  <a16:creationId xmlns:a16="http://schemas.microsoft.com/office/drawing/2014/main" id="{7A11C53E-6E2F-EE34-87FC-18FCFAA68F6E}"/>
                </a:ext>
              </a:extLst>
            </p:cNvPr>
            <p:cNvSpPr>
              <a:spLocks/>
            </p:cNvSpPr>
            <p:nvPr/>
          </p:nvSpPr>
          <p:spPr bwMode="auto">
            <a:xfrm>
              <a:off x="7502525" y="4745038"/>
              <a:ext cx="774700" cy="436562"/>
            </a:xfrm>
            <a:custGeom>
              <a:avLst/>
              <a:gdLst>
                <a:gd name="T0" fmla="*/ 0 w 2442"/>
                <a:gd name="T1" fmla="*/ 0 h 1377"/>
                <a:gd name="T2" fmla="*/ 1023 w 2442"/>
                <a:gd name="T3" fmla="*/ 1291 h 1377"/>
                <a:gd name="T4" fmla="*/ 1427 w 2442"/>
                <a:gd name="T5" fmla="*/ 1346 h 1377"/>
                <a:gd name="T6" fmla="*/ 1747 w 2442"/>
                <a:gd name="T7" fmla="*/ 1377 h 1377"/>
                <a:gd name="T8" fmla="*/ 2098 w 2442"/>
                <a:gd name="T9" fmla="*/ 1377 h 1377"/>
                <a:gd name="T10" fmla="*/ 2192 w 2442"/>
                <a:gd name="T11" fmla="*/ 1196 h 1377"/>
                <a:gd name="T12" fmla="*/ 2285 w 2442"/>
                <a:gd name="T13" fmla="*/ 1016 h 1377"/>
                <a:gd name="T14" fmla="*/ 2301 w 2442"/>
                <a:gd name="T15" fmla="*/ 982 h 1377"/>
                <a:gd name="T16" fmla="*/ 2317 w 2442"/>
                <a:gd name="T17" fmla="*/ 951 h 1377"/>
                <a:gd name="T18" fmla="*/ 2330 w 2442"/>
                <a:gd name="T19" fmla="*/ 921 h 1377"/>
                <a:gd name="T20" fmla="*/ 2345 w 2442"/>
                <a:gd name="T21" fmla="*/ 894 h 1377"/>
                <a:gd name="T22" fmla="*/ 2357 w 2442"/>
                <a:gd name="T23" fmla="*/ 866 h 1377"/>
                <a:gd name="T24" fmla="*/ 2369 w 2442"/>
                <a:gd name="T25" fmla="*/ 842 h 1377"/>
                <a:gd name="T26" fmla="*/ 2380 w 2442"/>
                <a:gd name="T27" fmla="*/ 818 h 1377"/>
                <a:gd name="T28" fmla="*/ 2391 w 2442"/>
                <a:gd name="T29" fmla="*/ 797 h 1377"/>
                <a:gd name="T30" fmla="*/ 2400 w 2442"/>
                <a:gd name="T31" fmla="*/ 776 h 1377"/>
                <a:gd name="T32" fmla="*/ 2409 w 2442"/>
                <a:gd name="T33" fmla="*/ 758 h 1377"/>
                <a:gd name="T34" fmla="*/ 2416 w 2442"/>
                <a:gd name="T35" fmla="*/ 740 h 1377"/>
                <a:gd name="T36" fmla="*/ 2424 w 2442"/>
                <a:gd name="T37" fmla="*/ 725 h 1377"/>
                <a:gd name="T38" fmla="*/ 2429 w 2442"/>
                <a:gd name="T39" fmla="*/ 711 h 1377"/>
                <a:gd name="T40" fmla="*/ 2434 w 2442"/>
                <a:gd name="T41" fmla="*/ 699 h 1377"/>
                <a:gd name="T42" fmla="*/ 2437 w 2442"/>
                <a:gd name="T43" fmla="*/ 688 h 1377"/>
                <a:gd name="T44" fmla="*/ 2442 w 2442"/>
                <a:gd name="T45" fmla="*/ 679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2" h="1377">
                  <a:moveTo>
                    <a:pt x="0" y="0"/>
                  </a:moveTo>
                  <a:lnTo>
                    <a:pt x="1023" y="1291"/>
                  </a:lnTo>
                  <a:lnTo>
                    <a:pt x="1427" y="1346"/>
                  </a:lnTo>
                  <a:lnTo>
                    <a:pt x="1747" y="1377"/>
                  </a:lnTo>
                  <a:lnTo>
                    <a:pt x="2098" y="1377"/>
                  </a:lnTo>
                  <a:lnTo>
                    <a:pt x="2192" y="1196"/>
                  </a:lnTo>
                  <a:lnTo>
                    <a:pt x="2285" y="1016"/>
                  </a:lnTo>
                  <a:lnTo>
                    <a:pt x="2301" y="982"/>
                  </a:lnTo>
                  <a:lnTo>
                    <a:pt x="2317" y="951"/>
                  </a:lnTo>
                  <a:lnTo>
                    <a:pt x="2330" y="921"/>
                  </a:lnTo>
                  <a:lnTo>
                    <a:pt x="2345" y="894"/>
                  </a:lnTo>
                  <a:lnTo>
                    <a:pt x="2357" y="866"/>
                  </a:lnTo>
                  <a:lnTo>
                    <a:pt x="2369" y="842"/>
                  </a:lnTo>
                  <a:lnTo>
                    <a:pt x="2380" y="818"/>
                  </a:lnTo>
                  <a:lnTo>
                    <a:pt x="2391" y="797"/>
                  </a:lnTo>
                  <a:lnTo>
                    <a:pt x="2400" y="776"/>
                  </a:lnTo>
                  <a:lnTo>
                    <a:pt x="2409" y="758"/>
                  </a:lnTo>
                  <a:lnTo>
                    <a:pt x="2416" y="740"/>
                  </a:lnTo>
                  <a:lnTo>
                    <a:pt x="2424" y="725"/>
                  </a:lnTo>
                  <a:lnTo>
                    <a:pt x="2429" y="711"/>
                  </a:lnTo>
                  <a:lnTo>
                    <a:pt x="2434" y="699"/>
                  </a:lnTo>
                  <a:lnTo>
                    <a:pt x="2437" y="688"/>
                  </a:lnTo>
                  <a:lnTo>
                    <a:pt x="2442" y="679"/>
                  </a:lnTo>
                </a:path>
              </a:pathLst>
            </a:custGeom>
            <a:noFill/>
            <a:ln w="20638">
              <a:solidFill>
                <a:srgbClr val="66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7" name="Freeform 79">
              <a:extLst>
                <a:ext uri="{FF2B5EF4-FFF2-40B4-BE49-F238E27FC236}">
                  <a16:creationId xmlns:a16="http://schemas.microsoft.com/office/drawing/2014/main" id="{A01B0128-5C43-6047-2AA1-A483FC829AC6}"/>
                </a:ext>
              </a:extLst>
            </p:cNvPr>
            <p:cNvSpPr>
              <a:spLocks/>
            </p:cNvSpPr>
            <p:nvPr/>
          </p:nvSpPr>
          <p:spPr bwMode="auto">
            <a:xfrm>
              <a:off x="7502525" y="4233863"/>
              <a:ext cx="3757613" cy="936625"/>
            </a:xfrm>
            <a:custGeom>
              <a:avLst/>
              <a:gdLst>
                <a:gd name="T0" fmla="*/ 11836 w 11836"/>
                <a:gd name="T1" fmla="*/ 1241 h 2948"/>
                <a:gd name="T2" fmla="*/ 11474 w 11836"/>
                <a:gd name="T3" fmla="*/ 1156 h 2948"/>
                <a:gd name="T4" fmla="*/ 11127 w 11836"/>
                <a:gd name="T5" fmla="*/ 1204 h 2948"/>
                <a:gd name="T6" fmla="*/ 10770 w 11836"/>
                <a:gd name="T7" fmla="*/ 825 h 2948"/>
                <a:gd name="T8" fmla="*/ 10429 w 11836"/>
                <a:gd name="T9" fmla="*/ 1514 h 2948"/>
                <a:gd name="T10" fmla="*/ 10094 w 11836"/>
                <a:gd name="T11" fmla="*/ 1230 h 2948"/>
                <a:gd name="T12" fmla="*/ 9742 w 11836"/>
                <a:gd name="T13" fmla="*/ 1283 h 2948"/>
                <a:gd name="T14" fmla="*/ 9386 w 11836"/>
                <a:gd name="T15" fmla="*/ 1403 h 2948"/>
                <a:gd name="T16" fmla="*/ 9050 w 11836"/>
                <a:gd name="T17" fmla="*/ 747 h 2948"/>
                <a:gd name="T18" fmla="*/ 8693 w 11836"/>
                <a:gd name="T19" fmla="*/ 1403 h 2948"/>
                <a:gd name="T20" fmla="*/ 7990 w 11836"/>
                <a:gd name="T21" fmla="*/ 1319 h 2948"/>
                <a:gd name="T22" fmla="*/ 7644 w 11836"/>
                <a:gd name="T23" fmla="*/ 1046 h 2948"/>
                <a:gd name="T24" fmla="*/ 7292 w 11836"/>
                <a:gd name="T25" fmla="*/ 1193 h 2948"/>
                <a:gd name="T26" fmla="*/ 6962 w 11836"/>
                <a:gd name="T27" fmla="*/ 0 h 2948"/>
                <a:gd name="T28" fmla="*/ 6625 w 11836"/>
                <a:gd name="T29" fmla="*/ 1787 h 2948"/>
                <a:gd name="T30" fmla="*/ 6258 w 11836"/>
                <a:gd name="T31" fmla="*/ 1293 h 2948"/>
                <a:gd name="T32" fmla="*/ 5917 w 11836"/>
                <a:gd name="T33" fmla="*/ 1551 h 2948"/>
                <a:gd name="T34" fmla="*/ 5236 w 11836"/>
                <a:gd name="T35" fmla="*/ 1393 h 2948"/>
                <a:gd name="T36" fmla="*/ 4895 w 11836"/>
                <a:gd name="T37" fmla="*/ 1330 h 2948"/>
                <a:gd name="T38" fmla="*/ 4543 w 11836"/>
                <a:gd name="T39" fmla="*/ 1209 h 2948"/>
                <a:gd name="T40" fmla="*/ 4186 w 11836"/>
                <a:gd name="T41" fmla="*/ 1603 h 2948"/>
                <a:gd name="T42" fmla="*/ 3851 w 11836"/>
                <a:gd name="T43" fmla="*/ 1277 h 2948"/>
                <a:gd name="T44" fmla="*/ 3478 w 11836"/>
                <a:gd name="T45" fmla="*/ 1424 h 2948"/>
                <a:gd name="T46" fmla="*/ 3111 w 11836"/>
                <a:gd name="T47" fmla="*/ 1309 h 2948"/>
                <a:gd name="T48" fmla="*/ 2796 w 11836"/>
                <a:gd name="T49" fmla="*/ 1976 h 2948"/>
                <a:gd name="T50" fmla="*/ 2450 w 11836"/>
                <a:gd name="T51" fmla="*/ 2848 h 2948"/>
                <a:gd name="T52" fmla="*/ 2083 w 11836"/>
                <a:gd name="T53" fmla="*/ 1598 h 2948"/>
                <a:gd name="T54" fmla="*/ 2081 w 11836"/>
                <a:gd name="T55" fmla="*/ 1595 h 2948"/>
                <a:gd name="T56" fmla="*/ 2077 w 11836"/>
                <a:gd name="T57" fmla="*/ 1595 h 2948"/>
                <a:gd name="T58" fmla="*/ 2073 w 11836"/>
                <a:gd name="T59" fmla="*/ 1595 h 2948"/>
                <a:gd name="T60" fmla="*/ 2069 w 11836"/>
                <a:gd name="T61" fmla="*/ 1598 h 2948"/>
                <a:gd name="T62" fmla="*/ 2063 w 11836"/>
                <a:gd name="T63" fmla="*/ 1601 h 2948"/>
                <a:gd name="T64" fmla="*/ 2055 w 11836"/>
                <a:gd name="T65" fmla="*/ 1606 h 2948"/>
                <a:gd name="T66" fmla="*/ 2047 w 11836"/>
                <a:gd name="T67" fmla="*/ 1613 h 2948"/>
                <a:gd name="T68" fmla="*/ 2039 w 11836"/>
                <a:gd name="T69" fmla="*/ 1622 h 2948"/>
                <a:gd name="T70" fmla="*/ 2027 w 11836"/>
                <a:gd name="T71" fmla="*/ 1630 h 2948"/>
                <a:gd name="T72" fmla="*/ 2014 w 11836"/>
                <a:gd name="T73" fmla="*/ 1641 h 2948"/>
                <a:gd name="T74" fmla="*/ 2001 w 11836"/>
                <a:gd name="T75" fmla="*/ 1652 h 2948"/>
                <a:gd name="T76" fmla="*/ 1987 w 11836"/>
                <a:gd name="T77" fmla="*/ 1667 h 2948"/>
                <a:gd name="T78" fmla="*/ 1971 w 11836"/>
                <a:gd name="T79" fmla="*/ 1681 h 2948"/>
                <a:gd name="T80" fmla="*/ 1955 w 11836"/>
                <a:gd name="T81" fmla="*/ 1698 h 2948"/>
                <a:gd name="T82" fmla="*/ 1937 w 11836"/>
                <a:gd name="T83" fmla="*/ 1716 h 2948"/>
                <a:gd name="T84" fmla="*/ 1919 w 11836"/>
                <a:gd name="T85" fmla="*/ 1736 h 2948"/>
                <a:gd name="T86" fmla="*/ 1840 w 11836"/>
                <a:gd name="T87" fmla="*/ 1814 h 2948"/>
                <a:gd name="T88" fmla="*/ 1763 w 11836"/>
                <a:gd name="T89" fmla="*/ 1897 h 2948"/>
                <a:gd name="T90" fmla="*/ 1411 w 11836"/>
                <a:gd name="T91" fmla="*/ 1671 h 2948"/>
                <a:gd name="T92" fmla="*/ 1065 w 11836"/>
                <a:gd name="T93" fmla="*/ 2948 h 2948"/>
                <a:gd name="T94" fmla="*/ 0 w 11836"/>
                <a:gd name="T95" fmla="*/ 1703 h 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36" h="2948">
                  <a:moveTo>
                    <a:pt x="11836" y="1241"/>
                  </a:moveTo>
                  <a:lnTo>
                    <a:pt x="11474" y="1156"/>
                  </a:lnTo>
                  <a:lnTo>
                    <a:pt x="11127" y="1204"/>
                  </a:lnTo>
                  <a:lnTo>
                    <a:pt x="10770" y="825"/>
                  </a:lnTo>
                  <a:lnTo>
                    <a:pt x="10429" y="1514"/>
                  </a:lnTo>
                  <a:lnTo>
                    <a:pt x="10094" y="1230"/>
                  </a:lnTo>
                  <a:lnTo>
                    <a:pt x="9742" y="1283"/>
                  </a:lnTo>
                  <a:lnTo>
                    <a:pt x="9386" y="1403"/>
                  </a:lnTo>
                  <a:lnTo>
                    <a:pt x="9050" y="747"/>
                  </a:lnTo>
                  <a:lnTo>
                    <a:pt x="8693" y="1403"/>
                  </a:lnTo>
                  <a:lnTo>
                    <a:pt x="7990" y="1319"/>
                  </a:lnTo>
                  <a:lnTo>
                    <a:pt x="7644" y="1046"/>
                  </a:lnTo>
                  <a:lnTo>
                    <a:pt x="7292" y="1193"/>
                  </a:lnTo>
                  <a:lnTo>
                    <a:pt x="6962" y="0"/>
                  </a:lnTo>
                  <a:lnTo>
                    <a:pt x="6625" y="1787"/>
                  </a:lnTo>
                  <a:lnTo>
                    <a:pt x="6258" y="1293"/>
                  </a:lnTo>
                  <a:lnTo>
                    <a:pt x="5917" y="1551"/>
                  </a:lnTo>
                  <a:lnTo>
                    <a:pt x="5236" y="1393"/>
                  </a:lnTo>
                  <a:lnTo>
                    <a:pt x="4895" y="1330"/>
                  </a:lnTo>
                  <a:lnTo>
                    <a:pt x="4543" y="1209"/>
                  </a:lnTo>
                  <a:lnTo>
                    <a:pt x="4186" y="1603"/>
                  </a:lnTo>
                  <a:lnTo>
                    <a:pt x="3851" y="1277"/>
                  </a:lnTo>
                  <a:lnTo>
                    <a:pt x="3478" y="1424"/>
                  </a:lnTo>
                  <a:lnTo>
                    <a:pt x="3111" y="1309"/>
                  </a:lnTo>
                  <a:lnTo>
                    <a:pt x="2796" y="1976"/>
                  </a:lnTo>
                  <a:lnTo>
                    <a:pt x="2450" y="2848"/>
                  </a:lnTo>
                  <a:lnTo>
                    <a:pt x="2083" y="1598"/>
                  </a:lnTo>
                  <a:lnTo>
                    <a:pt x="2081" y="1595"/>
                  </a:lnTo>
                  <a:lnTo>
                    <a:pt x="2077" y="1595"/>
                  </a:lnTo>
                  <a:lnTo>
                    <a:pt x="2073" y="1595"/>
                  </a:lnTo>
                  <a:lnTo>
                    <a:pt x="2069" y="1598"/>
                  </a:lnTo>
                  <a:lnTo>
                    <a:pt x="2063" y="1601"/>
                  </a:lnTo>
                  <a:lnTo>
                    <a:pt x="2055" y="1606"/>
                  </a:lnTo>
                  <a:lnTo>
                    <a:pt x="2047" y="1613"/>
                  </a:lnTo>
                  <a:lnTo>
                    <a:pt x="2039" y="1622"/>
                  </a:lnTo>
                  <a:lnTo>
                    <a:pt x="2027" y="1630"/>
                  </a:lnTo>
                  <a:lnTo>
                    <a:pt x="2014" y="1641"/>
                  </a:lnTo>
                  <a:lnTo>
                    <a:pt x="2001" y="1652"/>
                  </a:lnTo>
                  <a:lnTo>
                    <a:pt x="1987" y="1667"/>
                  </a:lnTo>
                  <a:lnTo>
                    <a:pt x="1971" y="1681"/>
                  </a:lnTo>
                  <a:lnTo>
                    <a:pt x="1955" y="1698"/>
                  </a:lnTo>
                  <a:lnTo>
                    <a:pt x="1937" y="1716"/>
                  </a:lnTo>
                  <a:lnTo>
                    <a:pt x="1919" y="1736"/>
                  </a:lnTo>
                  <a:lnTo>
                    <a:pt x="1840" y="1814"/>
                  </a:lnTo>
                  <a:lnTo>
                    <a:pt x="1763" y="1897"/>
                  </a:lnTo>
                  <a:lnTo>
                    <a:pt x="1411" y="1671"/>
                  </a:lnTo>
                  <a:lnTo>
                    <a:pt x="1065" y="2948"/>
                  </a:lnTo>
                  <a:lnTo>
                    <a:pt x="0" y="1703"/>
                  </a:lnTo>
                </a:path>
              </a:pathLst>
            </a:custGeom>
            <a:noFill/>
            <a:ln w="20638">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8" name="Freeform 80">
              <a:extLst>
                <a:ext uri="{FF2B5EF4-FFF2-40B4-BE49-F238E27FC236}">
                  <a16:creationId xmlns:a16="http://schemas.microsoft.com/office/drawing/2014/main" id="{DBB1C94F-A258-F327-45EA-B34EF0104FFB}"/>
                </a:ext>
              </a:extLst>
            </p:cNvPr>
            <p:cNvSpPr>
              <a:spLocks/>
            </p:cNvSpPr>
            <p:nvPr/>
          </p:nvSpPr>
          <p:spPr bwMode="auto">
            <a:xfrm>
              <a:off x="7502525" y="4852988"/>
              <a:ext cx="1323975" cy="244475"/>
            </a:xfrm>
            <a:custGeom>
              <a:avLst/>
              <a:gdLst>
                <a:gd name="T0" fmla="*/ 4171 w 4171"/>
                <a:gd name="T1" fmla="*/ 0 h 767"/>
                <a:gd name="T2" fmla="*/ 3851 w 4171"/>
                <a:gd name="T3" fmla="*/ 362 h 767"/>
                <a:gd name="T4" fmla="*/ 3489 w 4171"/>
                <a:gd name="T5" fmla="*/ 331 h 767"/>
                <a:gd name="T6" fmla="*/ 3158 w 4171"/>
                <a:gd name="T7" fmla="*/ 489 h 767"/>
                <a:gd name="T8" fmla="*/ 2791 w 4171"/>
                <a:gd name="T9" fmla="*/ 410 h 767"/>
                <a:gd name="T10" fmla="*/ 2481 w 4171"/>
                <a:gd name="T11" fmla="*/ 310 h 767"/>
                <a:gd name="T12" fmla="*/ 2130 w 4171"/>
                <a:gd name="T13" fmla="*/ 326 h 767"/>
                <a:gd name="T14" fmla="*/ 1747 w 4171"/>
                <a:gd name="T15" fmla="*/ 531 h 767"/>
                <a:gd name="T16" fmla="*/ 1437 w 4171"/>
                <a:gd name="T17" fmla="*/ 715 h 767"/>
                <a:gd name="T18" fmla="*/ 1075 w 4171"/>
                <a:gd name="T19" fmla="*/ 767 h 767"/>
                <a:gd name="T20" fmla="*/ 0 w 4171"/>
                <a:gd name="T21" fmla="*/ 38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1" h="767">
                  <a:moveTo>
                    <a:pt x="4171" y="0"/>
                  </a:moveTo>
                  <a:lnTo>
                    <a:pt x="3851" y="362"/>
                  </a:lnTo>
                  <a:lnTo>
                    <a:pt x="3489" y="331"/>
                  </a:lnTo>
                  <a:lnTo>
                    <a:pt x="3158" y="489"/>
                  </a:lnTo>
                  <a:lnTo>
                    <a:pt x="2791" y="410"/>
                  </a:lnTo>
                  <a:lnTo>
                    <a:pt x="2481" y="310"/>
                  </a:lnTo>
                  <a:lnTo>
                    <a:pt x="2130" y="326"/>
                  </a:lnTo>
                  <a:lnTo>
                    <a:pt x="1747" y="531"/>
                  </a:lnTo>
                  <a:lnTo>
                    <a:pt x="1437" y="715"/>
                  </a:lnTo>
                  <a:lnTo>
                    <a:pt x="1075" y="767"/>
                  </a:lnTo>
                  <a:lnTo>
                    <a:pt x="0" y="389"/>
                  </a:lnTo>
                </a:path>
              </a:pathLst>
            </a:custGeom>
            <a:noFill/>
            <a:ln w="20638">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0" name="Freeform 82">
              <a:extLst>
                <a:ext uri="{FF2B5EF4-FFF2-40B4-BE49-F238E27FC236}">
                  <a16:creationId xmlns:a16="http://schemas.microsoft.com/office/drawing/2014/main" id="{16F2C186-41D4-2D4A-D4A4-184C2D3E5D0C}"/>
                </a:ext>
              </a:extLst>
            </p:cNvPr>
            <p:cNvSpPr>
              <a:spLocks/>
            </p:cNvSpPr>
            <p:nvPr/>
          </p:nvSpPr>
          <p:spPr bwMode="auto">
            <a:xfrm>
              <a:off x="7502525" y="4403725"/>
              <a:ext cx="2649538" cy="520700"/>
            </a:xfrm>
            <a:custGeom>
              <a:avLst/>
              <a:gdLst>
                <a:gd name="T0" fmla="*/ 8346 w 8346"/>
                <a:gd name="T1" fmla="*/ 1592 h 1640"/>
                <a:gd name="T2" fmla="*/ 8000 w 8346"/>
                <a:gd name="T3" fmla="*/ 899 h 1640"/>
                <a:gd name="T4" fmla="*/ 7664 w 8346"/>
                <a:gd name="T5" fmla="*/ 1424 h 1640"/>
                <a:gd name="T6" fmla="*/ 7303 w 8346"/>
                <a:gd name="T7" fmla="*/ 1513 h 1640"/>
                <a:gd name="T8" fmla="*/ 6972 w 8346"/>
                <a:gd name="T9" fmla="*/ 1303 h 1640"/>
                <a:gd name="T10" fmla="*/ 6600 w 8346"/>
                <a:gd name="T11" fmla="*/ 1335 h 1640"/>
                <a:gd name="T12" fmla="*/ 6248 w 8346"/>
                <a:gd name="T13" fmla="*/ 1640 h 1640"/>
                <a:gd name="T14" fmla="*/ 5918 w 8346"/>
                <a:gd name="T15" fmla="*/ 1419 h 1640"/>
                <a:gd name="T16" fmla="*/ 5577 w 8346"/>
                <a:gd name="T17" fmla="*/ 1324 h 1640"/>
                <a:gd name="T18" fmla="*/ 5220 w 8346"/>
                <a:gd name="T19" fmla="*/ 1608 h 1640"/>
                <a:gd name="T20" fmla="*/ 4874 w 8346"/>
                <a:gd name="T21" fmla="*/ 1414 h 1640"/>
                <a:gd name="T22" fmla="*/ 4533 w 8346"/>
                <a:gd name="T23" fmla="*/ 1314 h 1640"/>
                <a:gd name="T24" fmla="*/ 4176 w 8346"/>
                <a:gd name="T25" fmla="*/ 1461 h 1640"/>
                <a:gd name="T26" fmla="*/ 3824 w 8346"/>
                <a:gd name="T27" fmla="*/ 1508 h 1640"/>
                <a:gd name="T28" fmla="*/ 3473 w 8346"/>
                <a:gd name="T29" fmla="*/ 1529 h 1640"/>
                <a:gd name="T30" fmla="*/ 3148 w 8346"/>
                <a:gd name="T31" fmla="*/ 1125 h 1640"/>
                <a:gd name="T32" fmla="*/ 2791 w 8346"/>
                <a:gd name="T33" fmla="*/ 1203 h 1640"/>
                <a:gd name="T34" fmla="*/ 2450 w 8346"/>
                <a:gd name="T35" fmla="*/ 0 h 1640"/>
                <a:gd name="T36" fmla="*/ 2088 w 8346"/>
                <a:gd name="T37" fmla="*/ 1487 h 1640"/>
                <a:gd name="T38" fmla="*/ 1721 w 8346"/>
                <a:gd name="T39" fmla="*/ 1041 h 1640"/>
                <a:gd name="T40" fmla="*/ 1406 w 8346"/>
                <a:gd name="T41" fmla="*/ 830 h 1640"/>
                <a:gd name="T42" fmla="*/ 1060 w 8346"/>
                <a:gd name="T43" fmla="*/ 1062 h 1640"/>
                <a:gd name="T44" fmla="*/ 0 w 8346"/>
                <a:gd name="T45" fmla="*/ 1403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46" h="1640">
                  <a:moveTo>
                    <a:pt x="8346" y="1592"/>
                  </a:moveTo>
                  <a:lnTo>
                    <a:pt x="8000" y="899"/>
                  </a:lnTo>
                  <a:lnTo>
                    <a:pt x="7664" y="1424"/>
                  </a:lnTo>
                  <a:lnTo>
                    <a:pt x="7303" y="1513"/>
                  </a:lnTo>
                  <a:lnTo>
                    <a:pt x="6972" y="1303"/>
                  </a:lnTo>
                  <a:lnTo>
                    <a:pt x="6600" y="1335"/>
                  </a:lnTo>
                  <a:lnTo>
                    <a:pt x="6248" y="1640"/>
                  </a:lnTo>
                  <a:lnTo>
                    <a:pt x="5918" y="1419"/>
                  </a:lnTo>
                  <a:lnTo>
                    <a:pt x="5577" y="1324"/>
                  </a:lnTo>
                  <a:lnTo>
                    <a:pt x="5220" y="1608"/>
                  </a:lnTo>
                  <a:lnTo>
                    <a:pt x="4874" y="1414"/>
                  </a:lnTo>
                  <a:lnTo>
                    <a:pt x="4533" y="1314"/>
                  </a:lnTo>
                  <a:lnTo>
                    <a:pt x="4176" y="1461"/>
                  </a:lnTo>
                  <a:lnTo>
                    <a:pt x="3824" y="1508"/>
                  </a:lnTo>
                  <a:lnTo>
                    <a:pt x="3473" y="1529"/>
                  </a:lnTo>
                  <a:lnTo>
                    <a:pt x="3148" y="1125"/>
                  </a:lnTo>
                  <a:lnTo>
                    <a:pt x="2791" y="1203"/>
                  </a:lnTo>
                  <a:lnTo>
                    <a:pt x="2450" y="0"/>
                  </a:lnTo>
                  <a:lnTo>
                    <a:pt x="2088" y="1487"/>
                  </a:lnTo>
                  <a:lnTo>
                    <a:pt x="1721" y="1041"/>
                  </a:lnTo>
                  <a:lnTo>
                    <a:pt x="1406" y="830"/>
                  </a:lnTo>
                  <a:lnTo>
                    <a:pt x="1060" y="1062"/>
                  </a:lnTo>
                  <a:lnTo>
                    <a:pt x="0" y="1403"/>
                  </a:lnTo>
                </a:path>
              </a:pathLst>
            </a:custGeom>
            <a:noFill/>
            <a:ln w="20638">
              <a:solidFill>
                <a:srgbClr val="6666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2" name="Freeform 84">
              <a:extLst>
                <a:ext uri="{FF2B5EF4-FFF2-40B4-BE49-F238E27FC236}">
                  <a16:creationId xmlns:a16="http://schemas.microsoft.com/office/drawing/2014/main" id="{2EFEAC20-A2D0-6762-AF81-00AA3E509754}"/>
                </a:ext>
              </a:extLst>
            </p:cNvPr>
            <p:cNvSpPr>
              <a:spLocks/>
            </p:cNvSpPr>
            <p:nvPr/>
          </p:nvSpPr>
          <p:spPr bwMode="auto">
            <a:xfrm>
              <a:off x="7502525" y="4908550"/>
              <a:ext cx="1325563" cy="257175"/>
            </a:xfrm>
            <a:custGeom>
              <a:avLst/>
              <a:gdLst>
                <a:gd name="T0" fmla="*/ 0 w 4176"/>
                <a:gd name="T1" fmla="*/ 0 h 810"/>
                <a:gd name="T2" fmla="*/ 456 w 4176"/>
                <a:gd name="T3" fmla="*/ 316 h 810"/>
                <a:gd name="T4" fmla="*/ 1081 w 4176"/>
                <a:gd name="T5" fmla="*/ 526 h 810"/>
                <a:gd name="T6" fmla="*/ 1416 w 4176"/>
                <a:gd name="T7" fmla="*/ 768 h 810"/>
                <a:gd name="T8" fmla="*/ 1752 w 4176"/>
                <a:gd name="T9" fmla="*/ 710 h 810"/>
                <a:gd name="T10" fmla="*/ 2104 w 4176"/>
                <a:gd name="T11" fmla="*/ 810 h 810"/>
                <a:gd name="T12" fmla="*/ 2439 w 4176"/>
                <a:gd name="T13" fmla="*/ 373 h 810"/>
                <a:gd name="T14" fmla="*/ 2791 w 4176"/>
                <a:gd name="T15" fmla="*/ 237 h 810"/>
                <a:gd name="T16" fmla="*/ 3163 w 4176"/>
                <a:gd name="T17" fmla="*/ 168 h 810"/>
                <a:gd name="T18" fmla="*/ 3494 w 4176"/>
                <a:gd name="T19" fmla="*/ 274 h 810"/>
                <a:gd name="T20" fmla="*/ 3851 w 4176"/>
                <a:gd name="T21" fmla="*/ 189 h 810"/>
                <a:gd name="T22" fmla="*/ 4176 w 4176"/>
                <a:gd name="T23" fmla="*/ 652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76" h="810">
                  <a:moveTo>
                    <a:pt x="0" y="0"/>
                  </a:moveTo>
                  <a:lnTo>
                    <a:pt x="456" y="316"/>
                  </a:lnTo>
                  <a:lnTo>
                    <a:pt x="1081" y="526"/>
                  </a:lnTo>
                  <a:lnTo>
                    <a:pt x="1416" y="768"/>
                  </a:lnTo>
                  <a:lnTo>
                    <a:pt x="1752" y="710"/>
                  </a:lnTo>
                  <a:lnTo>
                    <a:pt x="2104" y="810"/>
                  </a:lnTo>
                  <a:lnTo>
                    <a:pt x="2439" y="373"/>
                  </a:lnTo>
                  <a:lnTo>
                    <a:pt x="2791" y="237"/>
                  </a:lnTo>
                  <a:lnTo>
                    <a:pt x="3163" y="168"/>
                  </a:lnTo>
                  <a:lnTo>
                    <a:pt x="3494" y="274"/>
                  </a:lnTo>
                  <a:lnTo>
                    <a:pt x="3851" y="189"/>
                  </a:lnTo>
                  <a:lnTo>
                    <a:pt x="4176" y="652"/>
                  </a:lnTo>
                </a:path>
              </a:pathLst>
            </a:custGeom>
            <a:noFill/>
            <a:ln w="20638">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4" name="Freeform 86">
              <a:extLst>
                <a:ext uri="{FF2B5EF4-FFF2-40B4-BE49-F238E27FC236}">
                  <a16:creationId xmlns:a16="http://schemas.microsoft.com/office/drawing/2014/main" id="{07F6A757-02C9-6C7B-5D2C-52E5B7939DC7}"/>
                </a:ext>
              </a:extLst>
            </p:cNvPr>
            <p:cNvSpPr>
              <a:spLocks/>
            </p:cNvSpPr>
            <p:nvPr/>
          </p:nvSpPr>
          <p:spPr bwMode="auto">
            <a:xfrm>
              <a:off x="7502525" y="4789488"/>
              <a:ext cx="1649413" cy="258762"/>
            </a:xfrm>
            <a:custGeom>
              <a:avLst/>
              <a:gdLst>
                <a:gd name="T0" fmla="*/ 5194 w 5194"/>
                <a:gd name="T1" fmla="*/ 189 h 815"/>
                <a:gd name="T2" fmla="*/ 4884 w 5194"/>
                <a:gd name="T3" fmla="*/ 0 h 815"/>
                <a:gd name="T4" fmla="*/ 4155 w 5194"/>
                <a:gd name="T5" fmla="*/ 84 h 815"/>
                <a:gd name="T6" fmla="*/ 3835 w 5194"/>
                <a:gd name="T7" fmla="*/ 163 h 815"/>
                <a:gd name="T8" fmla="*/ 3515 w 5194"/>
                <a:gd name="T9" fmla="*/ 405 h 815"/>
                <a:gd name="T10" fmla="*/ 3142 w 5194"/>
                <a:gd name="T11" fmla="*/ 384 h 815"/>
                <a:gd name="T12" fmla="*/ 2791 w 5194"/>
                <a:gd name="T13" fmla="*/ 531 h 815"/>
                <a:gd name="T14" fmla="*/ 2445 w 5194"/>
                <a:gd name="T15" fmla="*/ 289 h 815"/>
                <a:gd name="T16" fmla="*/ 2130 w 5194"/>
                <a:gd name="T17" fmla="*/ 526 h 815"/>
                <a:gd name="T18" fmla="*/ 1736 w 5194"/>
                <a:gd name="T19" fmla="*/ 252 h 815"/>
                <a:gd name="T20" fmla="*/ 1437 w 5194"/>
                <a:gd name="T21" fmla="*/ 142 h 815"/>
                <a:gd name="T22" fmla="*/ 1049 w 5194"/>
                <a:gd name="T23" fmla="*/ 452 h 815"/>
                <a:gd name="T24" fmla="*/ 0 w 5194"/>
                <a:gd name="T25" fmla="*/ 815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4" h="815">
                  <a:moveTo>
                    <a:pt x="5194" y="189"/>
                  </a:moveTo>
                  <a:lnTo>
                    <a:pt x="4884" y="0"/>
                  </a:lnTo>
                  <a:lnTo>
                    <a:pt x="4155" y="84"/>
                  </a:lnTo>
                  <a:lnTo>
                    <a:pt x="3835" y="163"/>
                  </a:lnTo>
                  <a:lnTo>
                    <a:pt x="3515" y="405"/>
                  </a:lnTo>
                  <a:lnTo>
                    <a:pt x="3142" y="384"/>
                  </a:lnTo>
                  <a:lnTo>
                    <a:pt x="2791" y="531"/>
                  </a:lnTo>
                  <a:lnTo>
                    <a:pt x="2445" y="289"/>
                  </a:lnTo>
                  <a:lnTo>
                    <a:pt x="2130" y="526"/>
                  </a:lnTo>
                  <a:lnTo>
                    <a:pt x="1736" y="252"/>
                  </a:lnTo>
                  <a:lnTo>
                    <a:pt x="1437" y="142"/>
                  </a:lnTo>
                  <a:lnTo>
                    <a:pt x="1049" y="452"/>
                  </a:lnTo>
                  <a:lnTo>
                    <a:pt x="0" y="815"/>
                  </a:lnTo>
                </a:path>
              </a:pathLst>
            </a:custGeom>
            <a:noFill/>
            <a:ln w="20638">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56" name="Groupe 1055">
            <a:extLst>
              <a:ext uri="{FF2B5EF4-FFF2-40B4-BE49-F238E27FC236}">
                <a16:creationId xmlns:a16="http://schemas.microsoft.com/office/drawing/2014/main" id="{8B781C93-B841-A137-2349-35C7CB0F1CA6}"/>
              </a:ext>
            </a:extLst>
          </p:cNvPr>
          <p:cNvGrpSpPr/>
          <p:nvPr/>
        </p:nvGrpSpPr>
        <p:grpSpPr>
          <a:xfrm>
            <a:off x="7189205" y="2151535"/>
            <a:ext cx="4511607" cy="1327052"/>
            <a:chOff x="7456488" y="2606675"/>
            <a:chExt cx="3848100" cy="1131887"/>
          </a:xfrm>
        </p:grpSpPr>
        <p:sp>
          <p:nvSpPr>
            <p:cNvPr id="14" name="Freeform 7">
              <a:extLst>
                <a:ext uri="{FF2B5EF4-FFF2-40B4-BE49-F238E27FC236}">
                  <a16:creationId xmlns:a16="http://schemas.microsoft.com/office/drawing/2014/main" id="{1BEFCE5A-D193-BE9D-D01A-83CF7929A6DB}"/>
                </a:ext>
              </a:extLst>
            </p:cNvPr>
            <p:cNvSpPr>
              <a:spLocks/>
            </p:cNvSpPr>
            <p:nvPr/>
          </p:nvSpPr>
          <p:spPr bwMode="auto">
            <a:xfrm>
              <a:off x="7502525" y="2606675"/>
              <a:ext cx="3802063" cy="1089025"/>
            </a:xfrm>
            <a:custGeom>
              <a:avLst/>
              <a:gdLst>
                <a:gd name="T0" fmla="*/ 11976 w 11976"/>
                <a:gd name="T1" fmla="*/ 3428 h 3428"/>
                <a:gd name="T2" fmla="*/ 0 w 11976"/>
                <a:gd name="T3" fmla="*/ 3428 h 3428"/>
                <a:gd name="T4" fmla="*/ 0 w 11976"/>
                <a:gd name="T5" fmla="*/ 0 h 3428"/>
              </a:gdLst>
              <a:ahLst/>
              <a:cxnLst>
                <a:cxn ang="0">
                  <a:pos x="T0" y="T1"/>
                </a:cxn>
                <a:cxn ang="0">
                  <a:pos x="T2" y="T3"/>
                </a:cxn>
                <a:cxn ang="0">
                  <a:pos x="T4" y="T5"/>
                </a:cxn>
              </a:cxnLst>
              <a:rect l="0" t="0" r="r" b="b"/>
              <a:pathLst>
                <a:path w="11976" h="3428">
                  <a:moveTo>
                    <a:pt x="11976" y="3428"/>
                  </a:moveTo>
                  <a:lnTo>
                    <a:pt x="0" y="3428"/>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Line 8">
              <a:extLst>
                <a:ext uri="{FF2B5EF4-FFF2-40B4-BE49-F238E27FC236}">
                  <a16:creationId xmlns:a16="http://schemas.microsoft.com/office/drawing/2014/main" id="{E3A6B071-A34D-5373-FB72-A307591EB639}"/>
                </a:ext>
              </a:extLst>
            </p:cNvPr>
            <p:cNvSpPr>
              <a:spLocks noChangeShapeType="1"/>
            </p:cNvSpPr>
            <p:nvPr/>
          </p:nvSpPr>
          <p:spPr bwMode="auto">
            <a:xfrm flipV="1">
              <a:off x="10371138" y="3695700"/>
              <a:ext cx="0" cy="428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Line 9">
              <a:extLst>
                <a:ext uri="{FF2B5EF4-FFF2-40B4-BE49-F238E27FC236}">
                  <a16:creationId xmlns:a16="http://schemas.microsoft.com/office/drawing/2014/main" id="{A9F94596-5033-4E9D-C16E-BA0FB6E337C0}"/>
                </a:ext>
              </a:extLst>
            </p:cNvPr>
            <p:cNvSpPr>
              <a:spLocks noChangeShapeType="1"/>
            </p:cNvSpPr>
            <p:nvPr/>
          </p:nvSpPr>
          <p:spPr bwMode="auto">
            <a:xfrm flipV="1">
              <a:off x="9820275" y="3695700"/>
              <a:ext cx="0" cy="428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Line 10">
              <a:extLst>
                <a:ext uri="{FF2B5EF4-FFF2-40B4-BE49-F238E27FC236}">
                  <a16:creationId xmlns:a16="http://schemas.microsoft.com/office/drawing/2014/main" id="{608D0B29-0D2D-B2F3-B2DA-B0C4AA08A184}"/>
                </a:ext>
              </a:extLst>
            </p:cNvPr>
            <p:cNvSpPr>
              <a:spLocks noChangeShapeType="1"/>
            </p:cNvSpPr>
            <p:nvPr/>
          </p:nvSpPr>
          <p:spPr bwMode="auto">
            <a:xfrm flipV="1">
              <a:off x="11255375" y="3695700"/>
              <a:ext cx="0" cy="428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11">
              <a:extLst>
                <a:ext uri="{FF2B5EF4-FFF2-40B4-BE49-F238E27FC236}">
                  <a16:creationId xmlns:a16="http://schemas.microsoft.com/office/drawing/2014/main" id="{6721A6BD-DA1E-D199-F31D-F55875BB2A0D}"/>
                </a:ext>
              </a:extLst>
            </p:cNvPr>
            <p:cNvSpPr>
              <a:spLocks noChangeShapeType="1"/>
            </p:cNvSpPr>
            <p:nvPr/>
          </p:nvSpPr>
          <p:spPr bwMode="auto">
            <a:xfrm flipV="1">
              <a:off x="10923588" y="3695700"/>
              <a:ext cx="0" cy="428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12">
              <a:extLst>
                <a:ext uri="{FF2B5EF4-FFF2-40B4-BE49-F238E27FC236}">
                  <a16:creationId xmlns:a16="http://schemas.microsoft.com/office/drawing/2014/main" id="{5B180AEF-0E9F-50F0-D765-DD2C2E28F7AA}"/>
                </a:ext>
              </a:extLst>
            </p:cNvPr>
            <p:cNvSpPr>
              <a:spLocks noChangeShapeType="1"/>
            </p:cNvSpPr>
            <p:nvPr/>
          </p:nvSpPr>
          <p:spPr bwMode="auto">
            <a:xfrm flipV="1">
              <a:off x="8166100" y="3695700"/>
              <a:ext cx="0" cy="428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Line 13">
              <a:extLst>
                <a:ext uri="{FF2B5EF4-FFF2-40B4-BE49-F238E27FC236}">
                  <a16:creationId xmlns:a16="http://schemas.microsoft.com/office/drawing/2014/main" id="{3ADDF316-D0F9-99D2-71C8-211B8C373BFF}"/>
                </a:ext>
              </a:extLst>
            </p:cNvPr>
            <p:cNvSpPr>
              <a:spLocks noChangeShapeType="1"/>
            </p:cNvSpPr>
            <p:nvPr/>
          </p:nvSpPr>
          <p:spPr bwMode="auto">
            <a:xfrm flipV="1">
              <a:off x="7502525" y="3695700"/>
              <a:ext cx="0" cy="428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14">
              <a:extLst>
                <a:ext uri="{FF2B5EF4-FFF2-40B4-BE49-F238E27FC236}">
                  <a16:creationId xmlns:a16="http://schemas.microsoft.com/office/drawing/2014/main" id="{01535B0D-C8AA-7E60-02F7-B29776A2FA1A}"/>
                </a:ext>
              </a:extLst>
            </p:cNvPr>
            <p:cNvSpPr>
              <a:spLocks noChangeShapeType="1"/>
            </p:cNvSpPr>
            <p:nvPr/>
          </p:nvSpPr>
          <p:spPr bwMode="auto">
            <a:xfrm flipV="1">
              <a:off x="9269413" y="3695700"/>
              <a:ext cx="0" cy="428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5">
              <a:extLst>
                <a:ext uri="{FF2B5EF4-FFF2-40B4-BE49-F238E27FC236}">
                  <a16:creationId xmlns:a16="http://schemas.microsoft.com/office/drawing/2014/main" id="{9FEE0A4E-170C-C4F0-A899-8C84428BF5B8}"/>
                </a:ext>
              </a:extLst>
            </p:cNvPr>
            <p:cNvSpPr>
              <a:spLocks noChangeShapeType="1"/>
            </p:cNvSpPr>
            <p:nvPr/>
          </p:nvSpPr>
          <p:spPr bwMode="auto">
            <a:xfrm flipV="1">
              <a:off x="8718550" y="3695700"/>
              <a:ext cx="0" cy="428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Line 24">
              <a:extLst>
                <a:ext uri="{FF2B5EF4-FFF2-40B4-BE49-F238E27FC236}">
                  <a16:creationId xmlns:a16="http://schemas.microsoft.com/office/drawing/2014/main" id="{2EE76729-8157-32BA-37F7-C04B50BD5435}"/>
                </a:ext>
              </a:extLst>
            </p:cNvPr>
            <p:cNvSpPr>
              <a:spLocks noChangeShapeType="1"/>
            </p:cNvSpPr>
            <p:nvPr/>
          </p:nvSpPr>
          <p:spPr bwMode="auto">
            <a:xfrm flipH="1">
              <a:off x="7456488" y="2619375"/>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Line 25">
              <a:extLst>
                <a:ext uri="{FF2B5EF4-FFF2-40B4-BE49-F238E27FC236}">
                  <a16:creationId xmlns:a16="http://schemas.microsoft.com/office/drawing/2014/main" id="{844A28D2-E463-6CF2-2841-28E2539F9170}"/>
                </a:ext>
              </a:extLst>
            </p:cNvPr>
            <p:cNvSpPr>
              <a:spLocks noChangeShapeType="1"/>
            </p:cNvSpPr>
            <p:nvPr/>
          </p:nvSpPr>
          <p:spPr bwMode="auto">
            <a:xfrm flipH="1">
              <a:off x="7456488" y="2740025"/>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Line 26">
              <a:extLst>
                <a:ext uri="{FF2B5EF4-FFF2-40B4-BE49-F238E27FC236}">
                  <a16:creationId xmlns:a16="http://schemas.microsoft.com/office/drawing/2014/main" id="{BA7B9C4D-0453-71BB-CE52-1BFF28959541}"/>
                </a:ext>
              </a:extLst>
            </p:cNvPr>
            <p:cNvSpPr>
              <a:spLocks noChangeShapeType="1"/>
            </p:cNvSpPr>
            <p:nvPr/>
          </p:nvSpPr>
          <p:spPr bwMode="auto">
            <a:xfrm flipH="1">
              <a:off x="7456488" y="2859088"/>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27">
              <a:extLst>
                <a:ext uri="{FF2B5EF4-FFF2-40B4-BE49-F238E27FC236}">
                  <a16:creationId xmlns:a16="http://schemas.microsoft.com/office/drawing/2014/main" id="{7A8F74AB-6054-8042-DEC7-300977CFC7EC}"/>
                </a:ext>
              </a:extLst>
            </p:cNvPr>
            <p:cNvSpPr>
              <a:spLocks noChangeShapeType="1"/>
            </p:cNvSpPr>
            <p:nvPr/>
          </p:nvSpPr>
          <p:spPr bwMode="auto">
            <a:xfrm flipH="1">
              <a:off x="7456488" y="2978150"/>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28">
              <a:extLst>
                <a:ext uri="{FF2B5EF4-FFF2-40B4-BE49-F238E27FC236}">
                  <a16:creationId xmlns:a16="http://schemas.microsoft.com/office/drawing/2014/main" id="{44F368F2-139C-02DE-96D6-A00F0CC9CC9F}"/>
                </a:ext>
              </a:extLst>
            </p:cNvPr>
            <p:cNvSpPr>
              <a:spLocks noChangeShapeType="1"/>
            </p:cNvSpPr>
            <p:nvPr/>
          </p:nvSpPr>
          <p:spPr bwMode="auto">
            <a:xfrm flipH="1">
              <a:off x="7456488" y="3097213"/>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29">
              <a:extLst>
                <a:ext uri="{FF2B5EF4-FFF2-40B4-BE49-F238E27FC236}">
                  <a16:creationId xmlns:a16="http://schemas.microsoft.com/office/drawing/2014/main" id="{E7A90E8F-2D1C-D862-DA97-E91D6B4D476D}"/>
                </a:ext>
              </a:extLst>
            </p:cNvPr>
            <p:cNvSpPr>
              <a:spLocks noChangeShapeType="1"/>
            </p:cNvSpPr>
            <p:nvPr/>
          </p:nvSpPr>
          <p:spPr bwMode="auto">
            <a:xfrm flipH="1">
              <a:off x="7456488" y="3217863"/>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Line 30">
              <a:extLst>
                <a:ext uri="{FF2B5EF4-FFF2-40B4-BE49-F238E27FC236}">
                  <a16:creationId xmlns:a16="http://schemas.microsoft.com/office/drawing/2014/main" id="{2CB2FF4D-FCAD-2D18-2B30-A606C511F950}"/>
                </a:ext>
              </a:extLst>
            </p:cNvPr>
            <p:cNvSpPr>
              <a:spLocks noChangeShapeType="1"/>
            </p:cNvSpPr>
            <p:nvPr/>
          </p:nvSpPr>
          <p:spPr bwMode="auto">
            <a:xfrm flipH="1">
              <a:off x="7456488" y="3336925"/>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Line 31">
              <a:extLst>
                <a:ext uri="{FF2B5EF4-FFF2-40B4-BE49-F238E27FC236}">
                  <a16:creationId xmlns:a16="http://schemas.microsoft.com/office/drawing/2014/main" id="{E699B25F-F0FB-F71A-F850-ACE70F4DC473}"/>
                </a:ext>
              </a:extLst>
            </p:cNvPr>
            <p:cNvSpPr>
              <a:spLocks noChangeShapeType="1"/>
            </p:cNvSpPr>
            <p:nvPr/>
          </p:nvSpPr>
          <p:spPr bwMode="auto">
            <a:xfrm flipH="1">
              <a:off x="7456488" y="3455988"/>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Line 32">
              <a:extLst>
                <a:ext uri="{FF2B5EF4-FFF2-40B4-BE49-F238E27FC236}">
                  <a16:creationId xmlns:a16="http://schemas.microsoft.com/office/drawing/2014/main" id="{C022F8C9-6EE8-5283-94AB-CE2B05B692AE}"/>
                </a:ext>
              </a:extLst>
            </p:cNvPr>
            <p:cNvSpPr>
              <a:spLocks noChangeShapeType="1"/>
            </p:cNvSpPr>
            <p:nvPr/>
          </p:nvSpPr>
          <p:spPr bwMode="auto">
            <a:xfrm flipH="1">
              <a:off x="7456488" y="3575050"/>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Line 34">
              <a:extLst>
                <a:ext uri="{FF2B5EF4-FFF2-40B4-BE49-F238E27FC236}">
                  <a16:creationId xmlns:a16="http://schemas.microsoft.com/office/drawing/2014/main" id="{C3C688F0-EA89-17F9-574C-9BAF41B01A5C}"/>
                </a:ext>
              </a:extLst>
            </p:cNvPr>
            <p:cNvSpPr>
              <a:spLocks noChangeShapeType="1"/>
            </p:cNvSpPr>
            <p:nvPr/>
          </p:nvSpPr>
          <p:spPr bwMode="auto">
            <a:xfrm flipH="1">
              <a:off x="7456488" y="3695700"/>
              <a:ext cx="460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Rectangle 41">
              <a:extLst>
                <a:ext uri="{FF2B5EF4-FFF2-40B4-BE49-F238E27FC236}">
                  <a16:creationId xmlns:a16="http://schemas.microsoft.com/office/drawing/2014/main" id="{CE0B6751-104D-752A-CFBA-5EA8E4AA7B8E}"/>
                </a:ext>
              </a:extLst>
            </p:cNvPr>
            <p:cNvSpPr>
              <a:spLocks noChangeArrowheads="1"/>
            </p:cNvSpPr>
            <p:nvPr/>
          </p:nvSpPr>
          <p:spPr bwMode="auto">
            <a:xfrm>
              <a:off x="7502525" y="3671888"/>
              <a:ext cx="3752850" cy="23812"/>
            </a:xfrm>
            <a:prstGeom prst="rect">
              <a:avLst/>
            </a:prstGeom>
            <a:solidFill>
              <a:srgbClr val="CAD7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0" name="Freeform 62">
              <a:extLst>
                <a:ext uri="{FF2B5EF4-FFF2-40B4-BE49-F238E27FC236}">
                  <a16:creationId xmlns:a16="http://schemas.microsoft.com/office/drawing/2014/main" id="{0B32B443-AE45-E8DC-302E-82FD2F6E3121}"/>
                </a:ext>
              </a:extLst>
            </p:cNvPr>
            <p:cNvSpPr>
              <a:spLocks/>
            </p:cNvSpPr>
            <p:nvPr/>
          </p:nvSpPr>
          <p:spPr bwMode="auto">
            <a:xfrm>
              <a:off x="7502525" y="3186113"/>
              <a:ext cx="3314700" cy="469900"/>
            </a:xfrm>
            <a:custGeom>
              <a:avLst/>
              <a:gdLst>
                <a:gd name="T0" fmla="*/ 10440 w 10440"/>
                <a:gd name="T1" fmla="*/ 599 h 1477"/>
                <a:gd name="T2" fmla="*/ 10078 w 10440"/>
                <a:gd name="T3" fmla="*/ 1109 h 1477"/>
                <a:gd name="T4" fmla="*/ 9737 w 10440"/>
                <a:gd name="T5" fmla="*/ 1156 h 1477"/>
                <a:gd name="T6" fmla="*/ 9391 w 10440"/>
                <a:gd name="T7" fmla="*/ 0 h 1477"/>
                <a:gd name="T8" fmla="*/ 9050 w 10440"/>
                <a:gd name="T9" fmla="*/ 1251 h 1477"/>
                <a:gd name="T10" fmla="*/ 8698 w 10440"/>
                <a:gd name="T11" fmla="*/ 1277 h 1477"/>
                <a:gd name="T12" fmla="*/ 8335 w 10440"/>
                <a:gd name="T13" fmla="*/ 1351 h 1477"/>
                <a:gd name="T14" fmla="*/ 8005 w 10440"/>
                <a:gd name="T15" fmla="*/ 1314 h 1477"/>
                <a:gd name="T16" fmla="*/ 7669 w 10440"/>
                <a:gd name="T17" fmla="*/ 1351 h 1477"/>
                <a:gd name="T18" fmla="*/ 7324 w 10440"/>
                <a:gd name="T19" fmla="*/ 1367 h 1477"/>
                <a:gd name="T20" fmla="*/ 6962 w 10440"/>
                <a:gd name="T21" fmla="*/ 1367 h 1477"/>
                <a:gd name="T22" fmla="*/ 6290 w 10440"/>
                <a:gd name="T23" fmla="*/ 1283 h 1477"/>
                <a:gd name="T24" fmla="*/ 5944 w 10440"/>
                <a:gd name="T25" fmla="*/ 1298 h 1477"/>
                <a:gd name="T26" fmla="*/ 5572 w 10440"/>
                <a:gd name="T27" fmla="*/ 1388 h 1477"/>
                <a:gd name="T28" fmla="*/ 5236 w 10440"/>
                <a:gd name="T29" fmla="*/ 1398 h 1477"/>
                <a:gd name="T30" fmla="*/ 4884 w 10440"/>
                <a:gd name="T31" fmla="*/ 1435 h 1477"/>
                <a:gd name="T32" fmla="*/ 4527 w 10440"/>
                <a:gd name="T33" fmla="*/ 999 h 1477"/>
                <a:gd name="T34" fmla="*/ 4176 w 10440"/>
                <a:gd name="T35" fmla="*/ 1288 h 1477"/>
                <a:gd name="T36" fmla="*/ 3840 w 10440"/>
                <a:gd name="T37" fmla="*/ 1288 h 1477"/>
                <a:gd name="T38" fmla="*/ 3483 w 10440"/>
                <a:gd name="T39" fmla="*/ 1314 h 1477"/>
                <a:gd name="T40" fmla="*/ 3142 w 10440"/>
                <a:gd name="T41" fmla="*/ 1398 h 1477"/>
                <a:gd name="T42" fmla="*/ 2796 w 10440"/>
                <a:gd name="T43" fmla="*/ 1388 h 1477"/>
                <a:gd name="T44" fmla="*/ 2460 w 10440"/>
                <a:gd name="T45" fmla="*/ 1424 h 1477"/>
                <a:gd name="T46" fmla="*/ 2083 w 10440"/>
                <a:gd name="T47" fmla="*/ 1403 h 1477"/>
                <a:gd name="T48" fmla="*/ 1752 w 10440"/>
                <a:gd name="T49" fmla="*/ 1330 h 1477"/>
                <a:gd name="T50" fmla="*/ 1427 w 10440"/>
                <a:gd name="T51" fmla="*/ 1183 h 1477"/>
                <a:gd name="T52" fmla="*/ 1039 w 10440"/>
                <a:gd name="T53" fmla="*/ 1477 h 1477"/>
                <a:gd name="T54" fmla="*/ 778 w 10440"/>
                <a:gd name="T55" fmla="*/ 1415 h 1477"/>
                <a:gd name="T56" fmla="*/ 519 w 10440"/>
                <a:gd name="T57" fmla="*/ 1357 h 1477"/>
                <a:gd name="T58" fmla="*/ 455 w 10440"/>
                <a:gd name="T59" fmla="*/ 1342 h 1477"/>
                <a:gd name="T60" fmla="*/ 396 w 10440"/>
                <a:gd name="T61" fmla="*/ 1330 h 1477"/>
                <a:gd name="T62" fmla="*/ 342 w 10440"/>
                <a:gd name="T63" fmla="*/ 1317 h 1477"/>
                <a:gd name="T64" fmla="*/ 292 w 10440"/>
                <a:gd name="T65" fmla="*/ 1308 h 1477"/>
                <a:gd name="T66" fmla="*/ 243 w 10440"/>
                <a:gd name="T67" fmla="*/ 1298 h 1477"/>
                <a:gd name="T68" fmla="*/ 201 w 10440"/>
                <a:gd name="T69" fmla="*/ 1291 h 1477"/>
                <a:gd name="T70" fmla="*/ 162 w 10440"/>
                <a:gd name="T71" fmla="*/ 1284 h 1477"/>
                <a:gd name="T72" fmla="*/ 129 w 10440"/>
                <a:gd name="T73" fmla="*/ 1278 h 1477"/>
                <a:gd name="T74" fmla="*/ 97 w 10440"/>
                <a:gd name="T75" fmla="*/ 1273 h 1477"/>
                <a:gd name="T76" fmla="*/ 71 w 10440"/>
                <a:gd name="T77" fmla="*/ 1270 h 1477"/>
                <a:gd name="T78" fmla="*/ 48 w 10440"/>
                <a:gd name="T79" fmla="*/ 1267 h 1477"/>
                <a:gd name="T80" fmla="*/ 31 w 10440"/>
                <a:gd name="T81" fmla="*/ 1266 h 1477"/>
                <a:gd name="T82" fmla="*/ 17 w 10440"/>
                <a:gd name="T83" fmla="*/ 1265 h 1477"/>
                <a:gd name="T84" fmla="*/ 7 w 10440"/>
                <a:gd name="T85" fmla="*/ 1266 h 1477"/>
                <a:gd name="T86" fmla="*/ 1 w 10440"/>
                <a:gd name="T87" fmla="*/ 1268 h 1477"/>
                <a:gd name="T88" fmla="*/ 0 w 10440"/>
                <a:gd name="T89" fmla="*/ 1272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40" h="1477">
                  <a:moveTo>
                    <a:pt x="10440" y="599"/>
                  </a:moveTo>
                  <a:lnTo>
                    <a:pt x="10078" y="1109"/>
                  </a:lnTo>
                  <a:lnTo>
                    <a:pt x="9737" y="1156"/>
                  </a:lnTo>
                  <a:lnTo>
                    <a:pt x="9391" y="0"/>
                  </a:lnTo>
                  <a:lnTo>
                    <a:pt x="9050" y="1251"/>
                  </a:lnTo>
                  <a:lnTo>
                    <a:pt x="8698" y="1277"/>
                  </a:lnTo>
                  <a:lnTo>
                    <a:pt x="8335" y="1351"/>
                  </a:lnTo>
                  <a:lnTo>
                    <a:pt x="8005" y="1314"/>
                  </a:lnTo>
                  <a:lnTo>
                    <a:pt x="7669" y="1351"/>
                  </a:lnTo>
                  <a:lnTo>
                    <a:pt x="7324" y="1367"/>
                  </a:lnTo>
                  <a:lnTo>
                    <a:pt x="6962" y="1367"/>
                  </a:lnTo>
                  <a:lnTo>
                    <a:pt x="6290" y="1283"/>
                  </a:lnTo>
                  <a:lnTo>
                    <a:pt x="5944" y="1298"/>
                  </a:lnTo>
                  <a:lnTo>
                    <a:pt x="5572" y="1388"/>
                  </a:lnTo>
                  <a:lnTo>
                    <a:pt x="5236" y="1398"/>
                  </a:lnTo>
                  <a:lnTo>
                    <a:pt x="4884" y="1435"/>
                  </a:lnTo>
                  <a:lnTo>
                    <a:pt x="4527" y="999"/>
                  </a:lnTo>
                  <a:lnTo>
                    <a:pt x="4176" y="1288"/>
                  </a:lnTo>
                  <a:lnTo>
                    <a:pt x="3840" y="1288"/>
                  </a:lnTo>
                  <a:lnTo>
                    <a:pt x="3483" y="1314"/>
                  </a:lnTo>
                  <a:lnTo>
                    <a:pt x="3142" y="1398"/>
                  </a:lnTo>
                  <a:lnTo>
                    <a:pt x="2796" y="1388"/>
                  </a:lnTo>
                  <a:lnTo>
                    <a:pt x="2460" y="1424"/>
                  </a:lnTo>
                  <a:lnTo>
                    <a:pt x="2083" y="1403"/>
                  </a:lnTo>
                  <a:lnTo>
                    <a:pt x="1752" y="1330"/>
                  </a:lnTo>
                  <a:lnTo>
                    <a:pt x="1427" y="1183"/>
                  </a:lnTo>
                  <a:lnTo>
                    <a:pt x="1039" y="1477"/>
                  </a:lnTo>
                  <a:lnTo>
                    <a:pt x="778" y="1415"/>
                  </a:lnTo>
                  <a:lnTo>
                    <a:pt x="519" y="1357"/>
                  </a:lnTo>
                  <a:lnTo>
                    <a:pt x="455" y="1342"/>
                  </a:lnTo>
                  <a:lnTo>
                    <a:pt x="396" y="1330"/>
                  </a:lnTo>
                  <a:lnTo>
                    <a:pt x="342" y="1317"/>
                  </a:lnTo>
                  <a:lnTo>
                    <a:pt x="292" y="1308"/>
                  </a:lnTo>
                  <a:lnTo>
                    <a:pt x="243" y="1298"/>
                  </a:lnTo>
                  <a:lnTo>
                    <a:pt x="201" y="1291"/>
                  </a:lnTo>
                  <a:lnTo>
                    <a:pt x="162" y="1284"/>
                  </a:lnTo>
                  <a:lnTo>
                    <a:pt x="129" y="1278"/>
                  </a:lnTo>
                  <a:lnTo>
                    <a:pt x="97" y="1273"/>
                  </a:lnTo>
                  <a:lnTo>
                    <a:pt x="71" y="1270"/>
                  </a:lnTo>
                  <a:lnTo>
                    <a:pt x="48" y="1267"/>
                  </a:lnTo>
                  <a:lnTo>
                    <a:pt x="31" y="1266"/>
                  </a:lnTo>
                  <a:lnTo>
                    <a:pt x="17" y="1265"/>
                  </a:lnTo>
                  <a:lnTo>
                    <a:pt x="7" y="1266"/>
                  </a:lnTo>
                  <a:lnTo>
                    <a:pt x="1" y="1268"/>
                  </a:lnTo>
                  <a:lnTo>
                    <a:pt x="0" y="1272"/>
                  </a:lnTo>
                </a:path>
              </a:pathLst>
            </a:custGeom>
            <a:noFill/>
            <a:ln w="20638">
              <a:solidFill>
                <a:srgbClr val="66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3" name="Freeform 65">
              <a:extLst>
                <a:ext uri="{FF2B5EF4-FFF2-40B4-BE49-F238E27FC236}">
                  <a16:creationId xmlns:a16="http://schemas.microsoft.com/office/drawing/2014/main" id="{79703D56-8174-5B07-5F75-D53397989236}"/>
                </a:ext>
              </a:extLst>
            </p:cNvPr>
            <p:cNvSpPr>
              <a:spLocks/>
            </p:cNvSpPr>
            <p:nvPr/>
          </p:nvSpPr>
          <p:spPr bwMode="auto">
            <a:xfrm>
              <a:off x="7502525" y="3182938"/>
              <a:ext cx="442913" cy="482600"/>
            </a:xfrm>
            <a:custGeom>
              <a:avLst/>
              <a:gdLst>
                <a:gd name="T0" fmla="*/ 1395 w 1395"/>
                <a:gd name="T1" fmla="*/ 1518 h 1518"/>
                <a:gd name="T2" fmla="*/ 1075 w 1395"/>
                <a:gd name="T3" fmla="*/ 1014 h 1518"/>
                <a:gd name="T4" fmla="*/ 0 w 1395"/>
                <a:gd name="T5" fmla="*/ 0 h 1518"/>
              </a:gdLst>
              <a:ahLst/>
              <a:cxnLst>
                <a:cxn ang="0">
                  <a:pos x="T0" y="T1"/>
                </a:cxn>
                <a:cxn ang="0">
                  <a:pos x="T2" y="T3"/>
                </a:cxn>
                <a:cxn ang="0">
                  <a:pos x="T4" y="T5"/>
                </a:cxn>
              </a:cxnLst>
              <a:rect l="0" t="0" r="r" b="b"/>
              <a:pathLst>
                <a:path w="1395" h="1518">
                  <a:moveTo>
                    <a:pt x="1395" y="1518"/>
                  </a:moveTo>
                  <a:lnTo>
                    <a:pt x="1075" y="1014"/>
                  </a:lnTo>
                  <a:lnTo>
                    <a:pt x="0" y="0"/>
                  </a:lnTo>
                </a:path>
              </a:pathLst>
            </a:custGeom>
            <a:noFill/>
            <a:ln w="20638">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6" name="Freeform 68">
              <a:extLst>
                <a:ext uri="{FF2B5EF4-FFF2-40B4-BE49-F238E27FC236}">
                  <a16:creationId xmlns:a16="http://schemas.microsoft.com/office/drawing/2014/main" id="{912B4BFA-351D-0E98-57A8-F1C84A627E9D}"/>
                </a:ext>
              </a:extLst>
            </p:cNvPr>
            <p:cNvSpPr>
              <a:spLocks/>
            </p:cNvSpPr>
            <p:nvPr/>
          </p:nvSpPr>
          <p:spPr bwMode="auto">
            <a:xfrm>
              <a:off x="7502525" y="2747963"/>
              <a:ext cx="549275" cy="871537"/>
            </a:xfrm>
            <a:custGeom>
              <a:avLst/>
              <a:gdLst>
                <a:gd name="T0" fmla="*/ 1731 w 1731"/>
                <a:gd name="T1" fmla="*/ 2612 h 2743"/>
                <a:gd name="T2" fmla="*/ 1401 w 1731"/>
                <a:gd name="T3" fmla="*/ 2034 h 2743"/>
                <a:gd name="T4" fmla="*/ 1049 w 1731"/>
                <a:gd name="T5" fmla="*/ 2675 h 2743"/>
                <a:gd name="T6" fmla="*/ 698 w 1731"/>
                <a:gd name="T7" fmla="*/ 2743 h 2743"/>
                <a:gd name="T8" fmla="*/ 351 w 1731"/>
                <a:gd name="T9" fmla="*/ 0 h 2743"/>
                <a:gd name="T10" fmla="*/ 0 w 1731"/>
                <a:gd name="T11" fmla="*/ 2328 h 2743"/>
              </a:gdLst>
              <a:ahLst/>
              <a:cxnLst>
                <a:cxn ang="0">
                  <a:pos x="T0" y="T1"/>
                </a:cxn>
                <a:cxn ang="0">
                  <a:pos x="T2" y="T3"/>
                </a:cxn>
                <a:cxn ang="0">
                  <a:pos x="T4" y="T5"/>
                </a:cxn>
                <a:cxn ang="0">
                  <a:pos x="T6" y="T7"/>
                </a:cxn>
                <a:cxn ang="0">
                  <a:pos x="T8" y="T9"/>
                </a:cxn>
                <a:cxn ang="0">
                  <a:pos x="T10" y="T11"/>
                </a:cxn>
              </a:cxnLst>
              <a:rect l="0" t="0" r="r" b="b"/>
              <a:pathLst>
                <a:path w="1731" h="2743">
                  <a:moveTo>
                    <a:pt x="1731" y="2612"/>
                  </a:moveTo>
                  <a:lnTo>
                    <a:pt x="1401" y="2034"/>
                  </a:lnTo>
                  <a:lnTo>
                    <a:pt x="1049" y="2675"/>
                  </a:lnTo>
                  <a:lnTo>
                    <a:pt x="698" y="2743"/>
                  </a:lnTo>
                  <a:lnTo>
                    <a:pt x="351" y="0"/>
                  </a:lnTo>
                  <a:lnTo>
                    <a:pt x="0" y="2328"/>
                  </a:lnTo>
                </a:path>
              </a:pathLst>
            </a:custGeom>
            <a:noFill/>
            <a:ln w="20638">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7" name="Freeform 69">
              <a:extLst>
                <a:ext uri="{FF2B5EF4-FFF2-40B4-BE49-F238E27FC236}">
                  <a16:creationId xmlns:a16="http://schemas.microsoft.com/office/drawing/2014/main" id="{582D15EF-92FC-0B01-8D73-B0303574DC95}"/>
                </a:ext>
              </a:extLst>
            </p:cNvPr>
            <p:cNvSpPr>
              <a:spLocks/>
            </p:cNvSpPr>
            <p:nvPr/>
          </p:nvSpPr>
          <p:spPr bwMode="auto">
            <a:xfrm>
              <a:off x="7835900" y="3498850"/>
              <a:ext cx="2427288" cy="149225"/>
            </a:xfrm>
            <a:custGeom>
              <a:avLst/>
              <a:gdLst>
                <a:gd name="T0" fmla="*/ 352 w 7649"/>
                <a:gd name="T1" fmla="*/ 378 h 468"/>
                <a:gd name="T2" fmla="*/ 1034 w 7649"/>
                <a:gd name="T3" fmla="*/ 420 h 468"/>
                <a:gd name="T4" fmla="*/ 1731 w 7649"/>
                <a:gd name="T5" fmla="*/ 468 h 468"/>
                <a:gd name="T6" fmla="*/ 2455 w 7649"/>
                <a:gd name="T7" fmla="*/ 420 h 468"/>
                <a:gd name="T8" fmla="*/ 3106 w 7649"/>
                <a:gd name="T9" fmla="*/ 436 h 468"/>
                <a:gd name="T10" fmla="*/ 3804 w 7649"/>
                <a:gd name="T11" fmla="*/ 74 h 468"/>
                <a:gd name="T12" fmla="*/ 4507 w 7649"/>
                <a:gd name="T13" fmla="*/ 0 h 468"/>
                <a:gd name="T14" fmla="*/ 5184 w 7649"/>
                <a:gd name="T15" fmla="*/ 368 h 468"/>
                <a:gd name="T16" fmla="*/ 5274 w 7649"/>
                <a:gd name="T17" fmla="*/ 360 h 468"/>
                <a:gd name="T18" fmla="*/ 5353 w 7649"/>
                <a:gd name="T19" fmla="*/ 354 h 468"/>
                <a:gd name="T20" fmla="*/ 5418 w 7649"/>
                <a:gd name="T21" fmla="*/ 348 h 468"/>
                <a:gd name="T22" fmla="*/ 5471 w 7649"/>
                <a:gd name="T23" fmla="*/ 342 h 468"/>
                <a:gd name="T24" fmla="*/ 5509 w 7649"/>
                <a:gd name="T25" fmla="*/ 335 h 468"/>
                <a:gd name="T26" fmla="*/ 5535 w 7649"/>
                <a:gd name="T27" fmla="*/ 329 h 468"/>
                <a:gd name="T28" fmla="*/ 5548 w 7649"/>
                <a:gd name="T29" fmla="*/ 323 h 468"/>
                <a:gd name="T30" fmla="*/ 5549 w 7649"/>
                <a:gd name="T31" fmla="*/ 316 h 468"/>
                <a:gd name="T32" fmla="*/ 5547 w 7649"/>
                <a:gd name="T33" fmla="*/ 311 h 468"/>
                <a:gd name="T34" fmla="*/ 5563 w 7649"/>
                <a:gd name="T35" fmla="*/ 303 h 468"/>
                <a:gd name="T36" fmla="*/ 5592 w 7649"/>
                <a:gd name="T37" fmla="*/ 295 h 468"/>
                <a:gd name="T38" fmla="*/ 5636 w 7649"/>
                <a:gd name="T39" fmla="*/ 289 h 468"/>
                <a:gd name="T40" fmla="*/ 5718 w 7649"/>
                <a:gd name="T41" fmla="*/ 281 h 468"/>
                <a:gd name="T42" fmla="*/ 5908 w 7649"/>
                <a:gd name="T43" fmla="*/ 263 h 468"/>
                <a:gd name="T44" fmla="*/ 6569 w 7649"/>
                <a:gd name="T45" fmla="*/ 236 h 468"/>
                <a:gd name="T46" fmla="*/ 6658 w 7649"/>
                <a:gd name="T47" fmla="*/ 257 h 468"/>
                <a:gd name="T48" fmla="*/ 6687 w 7649"/>
                <a:gd name="T49" fmla="*/ 264 h 468"/>
                <a:gd name="T50" fmla="*/ 6735 w 7649"/>
                <a:gd name="T51" fmla="*/ 277 h 468"/>
                <a:gd name="T52" fmla="*/ 6743 w 7649"/>
                <a:gd name="T53" fmla="*/ 279 h 468"/>
                <a:gd name="T54" fmla="*/ 6768 w 7649"/>
                <a:gd name="T55" fmla="*/ 285 h 468"/>
                <a:gd name="T56" fmla="*/ 6826 w 7649"/>
                <a:gd name="T57" fmla="*/ 300 h 468"/>
                <a:gd name="T58" fmla="*/ 6851 w 7649"/>
                <a:gd name="T59" fmla="*/ 307 h 468"/>
                <a:gd name="T60" fmla="*/ 6879 w 7649"/>
                <a:gd name="T61" fmla="*/ 313 h 468"/>
                <a:gd name="T62" fmla="*/ 6889 w 7649"/>
                <a:gd name="T63" fmla="*/ 316 h 468"/>
                <a:gd name="T64" fmla="*/ 6902 w 7649"/>
                <a:gd name="T65" fmla="*/ 320 h 468"/>
                <a:gd name="T66" fmla="*/ 6921 w 7649"/>
                <a:gd name="T67" fmla="*/ 326 h 468"/>
                <a:gd name="T68" fmla="*/ 6926 w 7649"/>
                <a:gd name="T69" fmla="*/ 329 h 468"/>
                <a:gd name="T70" fmla="*/ 6925 w 7649"/>
                <a:gd name="T71" fmla="*/ 330 h 468"/>
                <a:gd name="T72" fmla="*/ 7649 w 7649"/>
                <a:gd name="T73" fmla="*/ 29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9" h="468">
                  <a:moveTo>
                    <a:pt x="0" y="357"/>
                  </a:moveTo>
                  <a:lnTo>
                    <a:pt x="352" y="378"/>
                  </a:lnTo>
                  <a:lnTo>
                    <a:pt x="703" y="347"/>
                  </a:lnTo>
                  <a:lnTo>
                    <a:pt x="1034" y="420"/>
                  </a:lnTo>
                  <a:lnTo>
                    <a:pt x="1422" y="310"/>
                  </a:lnTo>
                  <a:lnTo>
                    <a:pt x="1731" y="468"/>
                  </a:lnTo>
                  <a:lnTo>
                    <a:pt x="2093" y="415"/>
                  </a:lnTo>
                  <a:lnTo>
                    <a:pt x="2455" y="420"/>
                  </a:lnTo>
                  <a:lnTo>
                    <a:pt x="2765" y="368"/>
                  </a:lnTo>
                  <a:lnTo>
                    <a:pt x="3106" y="436"/>
                  </a:lnTo>
                  <a:lnTo>
                    <a:pt x="3447" y="118"/>
                  </a:lnTo>
                  <a:lnTo>
                    <a:pt x="3804" y="74"/>
                  </a:lnTo>
                  <a:lnTo>
                    <a:pt x="4192" y="252"/>
                  </a:lnTo>
                  <a:lnTo>
                    <a:pt x="4507" y="0"/>
                  </a:lnTo>
                  <a:lnTo>
                    <a:pt x="4848" y="16"/>
                  </a:lnTo>
                  <a:lnTo>
                    <a:pt x="5184" y="368"/>
                  </a:lnTo>
                  <a:lnTo>
                    <a:pt x="5230" y="364"/>
                  </a:lnTo>
                  <a:lnTo>
                    <a:pt x="5274" y="360"/>
                  </a:lnTo>
                  <a:lnTo>
                    <a:pt x="5315" y="356"/>
                  </a:lnTo>
                  <a:lnTo>
                    <a:pt x="5353" y="354"/>
                  </a:lnTo>
                  <a:lnTo>
                    <a:pt x="5386" y="350"/>
                  </a:lnTo>
                  <a:lnTo>
                    <a:pt x="5418" y="348"/>
                  </a:lnTo>
                  <a:lnTo>
                    <a:pt x="5446" y="344"/>
                  </a:lnTo>
                  <a:lnTo>
                    <a:pt x="5471" y="342"/>
                  </a:lnTo>
                  <a:lnTo>
                    <a:pt x="5491" y="337"/>
                  </a:lnTo>
                  <a:lnTo>
                    <a:pt x="5509" y="335"/>
                  </a:lnTo>
                  <a:lnTo>
                    <a:pt x="5524" y="331"/>
                  </a:lnTo>
                  <a:lnTo>
                    <a:pt x="5535" y="329"/>
                  </a:lnTo>
                  <a:lnTo>
                    <a:pt x="5542" y="325"/>
                  </a:lnTo>
                  <a:lnTo>
                    <a:pt x="5548" y="323"/>
                  </a:lnTo>
                  <a:lnTo>
                    <a:pt x="5550" y="318"/>
                  </a:lnTo>
                  <a:lnTo>
                    <a:pt x="5549" y="316"/>
                  </a:lnTo>
                  <a:lnTo>
                    <a:pt x="5546" y="313"/>
                  </a:lnTo>
                  <a:lnTo>
                    <a:pt x="5547" y="311"/>
                  </a:lnTo>
                  <a:lnTo>
                    <a:pt x="5552" y="307"/>
                  </a:lnTo>
                  <a:lnTo>
                    <a:pt x="5563" y="303"/>
                  </a:lnTo>
                  <a:lnTo>
                    <a:pt x="5581" y="298"/>
                  </a:lnTo>
                  <a:lnTo>
                    <a:pt x="5592" y="295"/>
                  </a:lnTo>
                  <a:lnTo>
                    <a:pt x="5605" y="293"/>
                  </a:lnTo>
                  <a:lnTo>
                    <a:pt x="5636" y="289"/>
                  </a:lnTo>
                  <a:lnTo>
                    <a:pt x="5673" y="285"/>
                  </a:lnTo>
                  <a:lnTo>
                    <a:pt x="5718" y="281"/>
                  </a:lnTo>
                  <a:lnTo>
                    <a:pt x="5811" y="270"/>
                  </a:lnTo>
                  <a:lnTo>
                    <a:pt x="5908" y="263"/>
                  </a:lnTo>
                  <a:lnTo>
                    <a:pt x="6243" y="110"/>
                  </a:lnTo>
                  <a:lnTo>
                    <a:pt x="6569" y="236"/>
                  </a:lnTo>
                  <a:lnTo>
                    <a:pt x="6615" y="247"/>
                  </a:lnTo>
                  <a:lnTo>
                    <a:pt x="6658" y="257"/>
                  </a:lnTo>
                  <a:lnTo>
                    <a:pt x="6678" y="262"/>
                  </a:lnTo>
                  <a:lnTo>
                    <a:pt x="6687" y="264"/>
                  </a:lnTo>
                  <a:lnTo>
                    <a:pt x="6698" y="267"/>
                  </a:lnTo>
                  <a:lnTo>
                    <a:pt x="6735" y="277"/>
                  </a:lnTo>
                  <a:lnTo>
                    <a:pt x="6739" y="277"/>
                  </a:lnTo>
                  <a:lnTo>
                    <a:pt x="6743" y="279"/>
                  </a:lnTo>
                  <a:lnTo>
                    <a:pt x="6751" y="281"/>
                  </a:lnTo>
                  <a:lnTo>
                    <a:pt x="6768" y="285"/>
                  </a:lnTo>
                  <a:lnTo>
                    <a:pt x="6798" y="293"/>
                  </a:lnTo>
                  <a:lnTo>
                    <a:pt x="6826" y="300"/>
                  </a:lnTo>
                  <a:lnTo>
                    <a:pt x="6838" y="303"/>
                  </a:lnTo>
                  <a:lnTo>
                    <a:pt x="6851" y="307"/>
                  </a:lnTo>
                  <a:lnTo>
                    <a:pt x="6871" y="311"/>
                  </a:lnTo>
                  <a:lnTo>
                    <a:pt x="6879" y="313"/>
                  </a:lnTo>
                  <a:lnTo>
                    <a:pt x="6883" y="314"/>
                  </a:lnTo>
                  <a:lnTo>
                    <a:pt x="6889" y="316"/>
                  </a:lnTo>
                  <a:lnTo>
                    <a:pt x="6895" y="317"/>
                  </a:lnTo>
                  <a:lnTo>
                    <a:pt x="6902" y="320"/>
                  </a:lnTo>
                  <a:lnTo>
                    <a:pt x="6914" y="324"/>
                  </a:lnTo>
                  <a:lnTo>
                    <a:pt x="6921" y="326"/>
                  </a:lnTo>
                  <a:lnTo>
                    <a:pt x="6925" y="328"/>
                  </a:lnTo>
                  <a:lnTo>
                    <a:pt x="6926" y="329"/>
                  </a:lnTo>
                  <a:lnTo>
                    <a:pt x="6925" y="329"/>
                  </a:lnTo>
                  <a:lnTo>
                    <a:pt x="6925" y="330"/>
                  </a:lnTo>
                  <a:lnTo>
                    <a:pt x="7286" y="368"/>
                  </a:lnTo>
                  <a:lnTo>
                    <a:pt x="7649" y="294"/>
                  </a:lnTo>
                </a:path>
              </a:pathLst>
            </a:custGeom>
            <a:noFill/>
            <a:ln w="20638">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0" name="Freeform 72">
              <a:extLst>
                <a:ext uri="{FF2B5EF4-FFF2-40B4-BE49-F238E27FC236}">
                  <a16:creationId xmlns:a16="http://schemas.microsoft.com/office/drawing/2014/main" id="{71C322A0-7546-B52D-EF6F-D01B9AE4AD12}"/>
                </a:ext>
              </a:extLst>
            </p:cNvPr>
            <p:cNvSpPr>
              <a:spLocks/>
            </p:cNvSpPr>
            <p:nvPr/>
          </p:nvSpPr>
          <p:spPr bwMode="auto">
            <a:xfrm>
              <a:off x="7502525" y="3175000"/>
              <a:ext cx="1431925" cy="441325"/>
            </a:xfrm>
            <a:custGeom>
              <a:avLst/>
              <a:gdLst>
                <a:gd name="T0" fmla="*/ 4512 w 4512"/>
                <a:gd name="T1" fmla="*/ 1192 h 1387"/>
                <a:gd name="T2" fmla="*/ 4181 w 4512"/>
                <a:gd name="T3" fmla="*/ 0 h 1387"/>
                <a:gd name="T4" fmla="*/ 3814 w 4512"/>
                <a:gd name="T5" fmla="*/ 1387 h 1387"/>
                <a:gd name="T6" fmla="*/ 3494 w 4512"/>
                <a:gd name="T7" fmla="*/ 1187 h 1387"/>
                <a:gd name="T8" fmla="*/ 3137 w 4512"/>
                <a:gd name="T9" fmla="*/ 1119 h 1387"/>
                <a:gd name="T10" fmla="*/ 2801 w 4512"/>
                <a:gd name="T11" fmla="*/ 1313 h 1387"/>
                <a:gd name="T12" fmla="*/ 2471 w 4512"/>
                <a:gd name="T13" fmla="*/ 1329 h 1387"/>
                <a:gd name="T14" fmla="*/ 2384 w 4512"/>
                <a:gd name="T15" fmla="*/ 1224 h 1387"/>
                <a:gd name="T16" fmla="*/ 2297 w 4512"/>
                <a:gd name="T17" fmla="*/ 1119 h 1387"/>
                <a:gd name="T18" fmla="*/ 2275 w 4512"/>
                <a:gd name="T19" fmla="*/ 1092 h 1387"/>
                <a:gd name="T20" fmla="*/ 2255 w 4512"/>
                <a:gd name="T21" fmla="*/ 1067 h 1387"/>
                <a:gd name="T22" fmla="*/ 2235 w 4512"/>
                <a:gd name="T23" fmla="*/ 1044 h 1387"/>
                <a:gd name="T24" fmla="*/ 2218 w 4512"/>
                <a:gd name="T25" fmla="*/ 1024 h 1387"/>
                <a:gd name="T26" fmla="*/ 2201 w 4512"/>
                <a:gd name="T27" fmla="*/ 1004 h 1387"/>
                <a:gd name="T28" fmla="*/ 2187 w 4512"/>
                <a:gd name="T29" fmla="*/ 986 h 1387"/>
                <a:gd name="T30" fmla="*/ 2172 w 4512"/>
                <a:gd name="T31" fmla="*/ 970 h 1387"/>
                <a:gd name="T32" fmla="*/ 2160 w 4512"/>
                <a:gd name="T33" fmla="*/ 956 h 1387"/>
                <a:gd name="T34" fmla="*/ 2148 w 4512"/>
                <a:gd name="T35" fmla="*/ 941 h 1387"/>
                <a:gd name="T36" fmla="*/ 2138 w 4512"/>
                <a:gd name="T37" fmla="*/ 930 h 1387"/>
                <a:gd name="T38" fmla="*/ 2129 w 4512"/>
                <a:gd name="T39" fmla="*/ 919 h 1387"/>
                <a:gd name="T40" fmla="*/ 2121 w 4512"/>
                <a:gd name="T41" fmla="*/ 912 h 1387"/>
                <a:gd name="T42" fmla="*/ 2114 w 4512"/>
                <a:gd name="T43" fmla="*/ 903 h 1387"/>
                <a:gd name="T44" fmla="*/ 2110 w 4512"/>
                <a:gd name="T45" fmla="*/ 898 h 1387"/>
                <a:gd name="T46" fmla="*/ 2106 w 4512"/>
                <a:gd name="T47" fmla="*/ 894 h 1387"/>
                <a:gd name="T48" fmla="*/ 2104 w 4512"/>
                <a:gd name="T49" fmla="*/ 893 h 1387"/>
                <a:gd name="T50" fmla="*/ 2101 w 4512"/>
                <a:gd name="T51" fmla="*/ 892 h 1387"/>
                <a:gd name="T52" fmla="*/ 2096 w 4512"/>
                <a:gd name="T53" fmla="*/ 893 h 1387"/>
                <a:gd name="T54" fmla="*/ 2091 w 4512"/>
                <a:gd name="T55" fmla="*/ 896 h 1387"/>
                <a:gd name="T56" fmla="*/ 2085 w 4512"/>
                <a:gd name="T57" fmla="*/ 902 h 1387"/>
                <a:gd name="T58" fmla="*/ 2076 w 4512"/>
                <a:gd name="T59" fmla="*/ 909 h 1387"/>
                <a:gd name="T60" fmla="*/ 2068 w 4512"/>
                <a:gd name="T61" fmla="*/ 918 h 1387"/>
                <a:gd name="T62" fmla="*/ 2059 w 4512"/>
                <a:gd name="T63" fmla="*/ 930 h 1387"/>
                <a:gd name="T64" fmla="*/ 2048 w 4512"/>
                <a:gd name="T65" fmla="*/ 943 h 1387"/>
                <a:gd name="T66" fmla="*/ 2035 w 4512"/>
                <a:gd name="T67" fmla="*/ 957 h 1387"/>
                <a:gd name="T68" fmla="*/ 2022 w 4512"/>
                <a:gd name="T69" fmla="*/ 975 h 1387"/>
                <a:gd name="T70" fmla="*/ 2007 w 4512"/>
                <a:gd name="T71" fmla="*/ 994 h 1387"/>
                <a:gd name="T72" fmla="*/ 1992 w 4512"/>
                <a:gd name="T73" fmla="*/ 1016 h 1387"/>
                <a:gd name="T74" fmla="*/ 1975 w 4512"/>
                <a:gd name="T75" fmla="*/ 1038 h 1387"/>
                <a:gd name="T76" fmla="*/ 1957 w 4512"/>
                <a:gd name="T77" fmla="*/ 1064 h 1387"/>
                <a:gd name="T78" fmla="*/ 1938 w 4512"/>
                <a:gd name="T79" fmla="*/ 1092 h 1387"/>
                <a:gd name="T80" fmla="*/ 1918 w 4512"/>
                <a:gd name="T81" fmla="*/ 1122 h 1387"/>
                <a:gd name="T82" fmla="*/ 1834 w 4512"/>
                <a:gd name="T83" fmla="*/ 1243 h 1387"/>
                <a:gd name="T84" fmla="*/ 1752 w 4512"/>
                <a:gd name="T85" fmla="*/ 1366 h 1387"/>
                <a:gd name="T86" fmla="*/ 1060 w 4512"/>
                <a:gd name="T87" fmla="*/ 1098 h 1387"/>
                <a:gd name="T88" fmla="*/ 0 w 4512"/>
                <a:gd name="T89" fmla="*/ 1114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12" h="1387">
                  <a:moveTo>
                    <a:pt x="4512" y="1192"/>
                  </a:moveTo>
                  <a:lnTo>
                    <a:pt x="4181" y="0"/>
                  </a:lnTo>
                  <a:lnTo>
                    <a:pt x="3814" y="1387"/>
                  </a:lnTo>
                  <a:lnTo>
                    <a:pt x="3494" y="1187"/>
                  </a:lnTo>
                  <a:lnTo>
                    <a:pt x="3137" y="1119"/>
                  </a:lnTo>
                  <a:lnTo>
                    <a:pt x="2801" y="1313"/>
                  </a:lnTo>
                  <a:lnTo>
                    <a:pt x="2471" y="1329"/>
                  </a:lnTo>
                  <a:lnTo>
                    <a:pt x="2384" y="1224"/>
                  </a:lnTo>
                  <a:lnTo>
                    <a:pt x="2297" y="1119"/>
                  </a:lnTo>
                  <a:lnTo>
                    <a:pt x="2275" y="1092"/>
                  </a:lnTo>
                  <a:lnTo>
                    <a:pt x="2255" y="1067"/>
                  </a:lnTo>
                  <a:lnTo>
                    <a:pt x="2235" y="1044"/>
                  </a:lnTo>
                  <a:lnTo>
                    <a:pt x="2218" y="1024"/>
                  </a:lnTo>
                  <a:lnTo>
                    <a:pt x="2201" y="1004"/>
                  </a:lnTo>
                  <a:lnTo>
                    <a:pt x="2187" y="986"/>
                  </a:lnTo>
                  <a:lnTo>
                    <a:pt x="2172" y="970"/>
                  </a:lnTo>
                  <a:lnTo>
                    <a:pt x="2160" y="956"/>
                  </a:lnTo>
                  <a:lnTo>
                    <a:pt x="2148" y="941"/>
                  </a:lnTo>
                  <a:lnTo>
                    <a:pt x="2138" y="930"/>
                  </a:lnTo>
                  <a:lnTo>
                    <a:pt x="2129" y="919"/>
                  </a:lnTo>
                  <a:lnTo>
                    <a:pt x="2121" y="912"/>
                  </a:lnTo>
                  <a:lnTo>
                    <a:pt x="2114" y="903"/>
                  </a:lnTo>
                  <a:lnTo>
                    <a:pt x="2110" y="898"/>
                  </a:lnTo>
                  <a:lnTo>
                    <a:pt x="2106" y="894"/>
                  </a:lnTo>
                  <a:lnTo>
                    <a:pt x="2104" y="893"/>
                  </a:lnTo>
                  <a:lnTo>
                    <a:pt x="2101" y="892"/>
                  </a:lnTo>
                  <a:lnTo>
                    <a:pt x="2096" y="893"/>
                  </a:lnTo>
                  <a:lnTo>
                    <a:pt x="2091" y="896"/>
                  </a:lnTo>
                  <a:lnTo>
                    <a:pt x="2085" y="902"/>
                  </a:lnTo>
                  <a:lnTo>
                    <a:pt x="2076" y="909"/>
                  </a:lnTo>
                  <a:lnTo>
                    <a:pt x="2068" y="918"/>
                  </a:lnTo>
                  <a:lnTo>
                    <a:pt x="2059" y="930"/>
                  </a:lnTo>
                  <a:lnTo>
                    <a:pt x="2048" y="943"/>
                  </a:lnTo>
                  <a:lnTo>
                    <a:pt x="2035" y="957"/>
                  </a:lnTo>
                  <a:lnTo>
                    <a:pt x="2022" y="975"/>
                  </a:lnTo>
                  <a:lnTo>
                    <a:pt x="2007" y="994"/>
                  </a:lnTo>
                  <a:lnTo>
                    <a:pt x="1992" y="1016"/>
                  </a:lnTo>
                  <a:lnTo>
                    <a:pt x="1975" y="1038"/>
                  </a:lnTo>
                  <a:lnTo>
                    <a:pt x="1957" y="1064"/>
                  </a:lnTo>
                  <a:lnTo>
                    <a:pt x="1938" y="1092"/>
                  </a:lnTo>
                  <a:lnTo>
                    <a:pt x="1918" y="1122"/>
                  </a:lnTo>
                  <a:lnTo>
                    <a:pt x="1834" y="1243"/>
                  </a:lnTo>
                  <a:lnTo>
                    <a:pt x="1752" y="1366"/>
                  </a:lnTo>
                  <a:lnTo>
                    <a:pt x="1060" y="1098"/>
                  </a:lnTo>
                  <a:lnTo>
                    <a:pt x="0" y="1114"/>
                  </a:lnTo>
                </a:path>
              </a:pathLst>
            </a:custGeom>
            <a:noFill/>
            <a:ln w="20638">
              <a:solidFill>
                <a:srgbClr val="00CC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2" name="Freeform 74">
              <a:extLst>
                <a:ext uri="{FF2B5EF4-FFF2-40B4-BE49-F238E27FC236}">
                  <a16:creationId xmlns:a16="http://schemas.microsoft.com/office/drawing/2014/main" id="{05226AA8-FBD4-D46D-AD8C-E407D90EAAD0}"/>
                </a:ext>
              </a:extLst>
            </p:cNvPr>
            <p:cNvSpPr>
              <a:spLocks/>
            </p:cNvSpPr>
            <p:nvPr/>
          </p:nvSpPr>
          <p:spPr bwMode="auto">
            <a:xfrm>
              <a:off x="7502525" y="3030538"/>
              <a:ext cx="3760788" cy="576262"/>
            </a:xfrm>
            <a:custGeom>
              <a:avLst/>
              <a:gdLst>
                <a:gd name="T0" fmla="*/ 11469 w 11846"/>
                <a:gd name="T1" fmla="*/ 1556 h 1819"/>
                <a:gd name="T2" fmla="*/ 10765 w 11846"/>
                <a:gd name="T3" fmla="*/ 1435 h 1819"/>
                <a:gd name="T4" fmla="*/ 10078 w 11846"/>
                <a:gd name="T5" fmla="*/ 1603 h 1819"/>
                <a:gd name="T6" fmla="*/ 9396 w 11846"/>
                <a:gd name="T7" fmla="*/ 1267 h 1819"/>
                <a:gd name="T8" fmla="*/ 8698 w 11846"/>
                <a:gd name="T9" fmla="*/ 1424 h 1819"/>
                <a:gd name="T10" fmla="*/ 8638 w 11846"/>
                <a:gd name="T11" fmla="*/ 1458 h 1819"/>
                <a:gd name="T12" fmla="*/ 8601 w 11846"/>
                <a:gd name="T13" fmla="*/ 1479 h 1819"/>
                <a:gd name="T14" fmla="*/ 8552 w 11846"/>
                <a:gd name="T15" fmla="*/ 1509 h 1819"/>
                <a:gd name="T16" fmla="*/ 8492 w 11846"/>
                <a:gd name="T17" fmla="*/ 1541 h 1819"/>
                <a:gd name="T18" fmla="*/ 8453 w 11846"/>
                <a:gd name="T19" fmla="*/ 1562 h 1819"/>
                <a:gd name="T20" fmla="*/ 8420 w 11846"/>
                <a:gd name="T21" fmla="*/ 1580 h 1819"/>
                <a:gd name="T22" fmla="*/ 8384 w 11846"/>
                <a:gd name="T23" fmla="*/ 1599 h 1819"/>
                <a:gd name="T24" fmla="*/ 8363 w 11846"/>
                <a:gd name="T25" fmla="*/ 1608 h 1819"/>
                <a:gd name="T26" fmla="*/ 8348 w 11846"/>
                <a:gd name="T27" fmla="*/ 1616 h 1819"/>
                <a:gd name="T28" fmla="*/ 8337 w 11846"/>
                <a:gd name="T29" fmla="*/ 1618 h 1819"/>
                <a:gd name="T30" fmla="*/ 8334 w 11846"/>
                <a:gd name="T31" fmla="*/ 1618 h 1819"/>
                <a:gd name="T32" fmla="*/ 8331 w 11846"/>
                <a:gd name="T33" fmla="*/ 1618 h 1819"/>
                <a:gd name="T34" fmla="*/ 8324 w 11846"/>
                <a:gd name="T35" fmla="*/ 1617 h 1819"/>
                <a:gd name="T36" fmla="*/ 8308 w 11846"/>
                <a:gd name="T37" fmla="*/ 1614 h 1819"/>
                <a:gd name="T38" fmla="*/ 8288 w 11846"/>
                <a:gd name="T39" fmla="*/ 1609 h 1819"/>
                <a:gd name="T40" fmla="*/ 8276 w 11846"/>
                <a:gd name="T41" fmla="*/ 1606 h 1819"/>
                <a:gd name="T42" fmla="*/ 8255 w 11846"/>
                <a:gd name="T43" fmla="*/ 1602 h 1819"/>
                <a:gd name="T44" fmla="*/ 8210 w 11846"/>
                <a:gd name="T45" fmla="*/ 1592 h 1819"/>
                <a:gd name="T46" fmla="*/ 8173 w 11846"/>
                <a:gd name="T47" fmla="*/ 1581 h 1819"/>
                <a:gd name="T48" fmla="*/ 8132 w 11846"/>
                <a:gd name="T49" fmla="*/ 1572 h 1819"/>
                <a:gd name="T50" fmla="*/ 8099 w 11846"/>
                <a:gd name="T51" fmla="*/ 1562 h 1819"/>
                <a:gd name="T52" fmla="*/ 8061 w 11846"/>
                <a:gd name="T53" fmla="*/ 1552 h 1819"/>
                <a:gd name="T54" fmla="*/ 8049 w 11846"/>
                <a:gd name="T55" fmla="*/ 1548 h 1819"/>
                <a:gd name="T56" fmla="*/ 8012 w 11846"/>
                <a:gd name="T57" fmla="*/ 1539 h 1819"/>
                <a:gd name="T58" fmla="*/ 7643 w 11846"/>
                <a:gd name="T59" fmla="*/ 1514 h 1819"/>
                <a:gd name="T60" fmla="*/ 6983 w 11846"/>
                <a:gd name="T61" fmla="*/ 1656 h 1819"/>
                <a:gd name="T62" fmla="*/ 6243 w 11846"/>
                <a:gd name="T63" fmla="*/ 1493 h 1819"/>
                <a:gd name="T64" fmla="*/ 5561 w 11846"/>
                <a:gd name="T65" fmla="*/ 1572 h 1819"/>
                <a:gd name="T66" fmla="*/ 4869 w 11846"/>
                <a:gd name="T67" fmla="*/ 1692 h 1819"/>
                <a:gd name="T68" fmla="*/ 3840 w 11846"/>
                <a:gd name="T69" fmla="*/ 1703 h 1819"/>
                <a:gd name="T70" fmla="*/ 3153 w 11846"/>
                <a:gd name="T71" fmla="*/ 1729 h 1819"/>
                <a:gd name="T72" fmla="*/ 2476 w 11846"/>
                <a:gd name="T73" fmla="*/ 1766 h 1819"/>
                <a:gd name="T74" fmla="*/ 1757 w 11846"/>
                <a:gd name="T75" fmla="*/ 1419 h 1819"/>
                <a:gd name="T76" fmla="*/ 1054 w 11846"/>
                <a:gd name="T77" fmla="*/ 1761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46" h="1819">
                  <a:moveTo>
                    <a:pt x="11846" y="1682"/>
                  </a:moveTo>
                  <a:lnTo>
                    <a:pt x="11469" y="1556"/>
                  </a:lnTo>
                  <a:lnTo>
                    <a:pt x="11127" y="1577"/>
                  </a:lnTo>
                  <a:lnTo>
                    <a:pt x="10765" y="1435"/>
                  </a:lnTo>
                  <a:lnTo>
                    <a:pt x="10419" y="668"/>
                  </a:lnTo>
                  <a:lnTo>
                    <a:pt x="10078" y="1603"/>
                  </a:lnTo>
                  <a:lnTo>
                    <a:pt x="9737" y="1650"/>
                  </a:lnTo>
                  <a:lnTo>
                    <a:pt x="9396" y="1267"/>
                  </a:lnTo>
                  <a:lnTo>
                    <a:pt x="9072" y="1665"/>
                  </a:lnTo>
                  <a:lnTo>
                    <a:pt x="8698" y="1424"/>
                  </a:lnTo>
                  <a:lnTo>
                    <a:pt x="8657" y="1448"/>
                  </a:lnTo>
                  <a:lnTo>
                    <a:pt x="8638" y="1458"/>
                  </a:lnTo>
                  <a:lnTo>
                    <a:pt x="8620" y="1470"/>
                  </a:lnTo>
                  <a:lnTo>
                    <a:pt x="8601" y="1479"/>
                  </a:lnTo>
                  <a:lnTo>
                    <a:pt x="8584" y="1490"/>
                  </a:lnTo>
                  <a:lnTo>
                    <a:pt x="8552" y="1509"/>
                  </a:lnTo>
                  <a:lnTo>
                    <a:pt x="8520" y="1525"/>
                  </a:lnTo>
                  <a:lnTo>
                    <a:pt x="8492" y="1541"/>
                  </a:lnTo>
                  <a:lnTo>
                    <a:pt x="8465" y="1556"/>
                  </a:lnTo>
                  <a:lnTo>
                    <a:pt x="8453" y="1562"/>
                  </a:lnTo>
                  <a:lnTo>
                    <a:pt x="8442" y="1569"/>
                  </a:lnTo>
                  <a:lnTo>
                    <a:pt x="8420" y="1580"/>
                  </a:lnTo>
                  <a:lnTo>
                    <a:pt x="8401" y="1591"/>
                  </a:lnTo>
                  <a:lnTo>
                    <a:pt x="8384" y="1599"/>
                  </a:lnTo>
                  <a:lnTo>
                    <a:pt x="8370" y="1606"/>
                  </a:lnTo>
                  <a:lnTo>
                    <a:pt x="8363" y="1608"/>
                  </a:lnTo>
                  <a:lnTo>
                    <a:pt x="8357" y="1612"/>
                  </a:lnTo>
                  <a:lnTo>
                    <a:pt x="8348" y="1616"/>
                  </a:lnTo>
                  <a:lnTo>
                    <a:pt x="8341" y="1618"/>
                  </a:lnTo>
                  <a:lnTo>
                    <a:pt x="8337" y="1618"/>
                  </a:lnTo>
                  <a:lnTo>
                    <a:pt x="8336" y="1619"/>
                  </a:lnTo>
                  <a:lnTo>
                    <a:pt x="8334" y="1618"/>
                  </a:lnTo>
                  <a:lnTo>
                    <a:pt x="8333" y="1618"/>
                  </a:lnTo>
                  <a:lnTo>
                    <a:pt x="8331" y="1618"/>
                  </a:lnTo>
                  <a:lnTo>
                    <a:pt x="8327" y="1617"/>
                  </a:lnTo>
                  <a:lnTo>
                    <a:pt x="8324" y="1617"/>
                  </a:lnTo>
                  <a:lnTo>
                    <a:pt x="8314" y="1615"/>
                  </a:lnTo>
                  <a:lnTo>
                    <a:pt x="8308" y="1614"/>
                  </a:lnTo>
                  <a:lnTo>
                    <a:pt x="8303" y="1614"/>
                  </a:lnTo>
                  <a:lnTo>
                    <a:pt x="8288" y="1609"/>
                  </a:lnTo>
                  <a:lnTo>
                    <a:pt x="8280" y="1607"/>
                  </a:lnTo>
                  <a:lnTo>
                    <a:pt x="8276" y="1606"/>
                  </a:lnTo>
                  <a:lnTo>
                    <a:pt x="8272" y="1606"/>
                  </a:lnTo>
                  <a:lnTo>
                    <a:pt x="8255" y="1602"/>
                  </a:lnTo>
                  <a:lnTo>
                    <a:pt x="8235" y="1598"/>
                  </a:lnTo>
                  <a:lnTo>
                    <a:pt x="8210" y="1592"/>
                  </a:lnTo>
                  <a:lnTo>
                    <a:pt x="8186" y="1585"/>
                  </a:lnTo>
                  <a:lnTo>
                    <a:pt x="8173" y="1581"/>
                  </a:lnTo>
                  <a:lnTo>
                    <a:pt x="8160" y="1578"/>
                  </a:lnTo>
                  <a:lnTo>
                    <a:pt x="8132" y="1572"/>
                  </a:lnTo>
                  <a:lnTo>
                    <a:pt x="8115" y="1566"/>
                  </a:lnTo>
                  <a:lnTo>
                    <a:pt x="8099" y="1562"/>
                  </a:lnTo>
                  <a:lnTo>
                    <a:pt x="8067" y="1554"/>
                  </a:lnTo>
                  <a:lnTo>
                    <a:pt x="8061" y="1552"/>
                  </a:lnTo>
                  <a:lnTo>
                    <a:pt x="8057" y="1551"/>
                  </a:lnTo>
                  <a:lnTo>
                    <a:pt x="8049" y="1548"/>
                  </a:lnTo>
                  <a:lnTo>
                    <a:pt x="8031" y="1544"/>
                  </a:lnTo>
                  <a:lnTo>
                    <a:pt x="8012" y="1539"/>
                  </a:lnTo>
                  <a:lnTo>
                    <a:pt x="7994" y="1535"/>
                  </a:lnTo>
                  <a:lnTo>
                    <a:pt x="7643" y="1514"/>
                  </a:lnTo>
                  <a:lnTo>
                    <a:pt x="7323" y="1671"/>
                  </a:lnTo>
                  <a:lnTo>
                    <a:pt x="6983" y="1656"/>
                  </a:lnTo>
                  <a:lnTo>
                    <a:pt x="6626" y="1819"/>
                  </a:lnTo>
                  <a:lnTo>
                    <a:pt x="6243" y="1493"/>
                  </a:lnTo>
                  <a:lnTo>
                    <a:pt x="5902" y="1687"/>
                  </a:lnTo>
                  <a:lnTo>
                    <a:pt x="5561" y="1572"/>
                  </a:lnTo>
                  <a:lnTo>
                    <a:pt x="5236" y="1614"/>
                  </a:lnTo>
                  <a:lnTo>
                    <a:pt x="4869" y="1692"/>
                  </a:lnTo>
                  <a:lnTo>
                    <a:pt x="4522" y="1719"/>
                  </a:lnTo>
                  <a:lnTo>
                    <a:pt x="3840" y="1703"/>
                  </a:lnTo>
                  <a:lnTo>
                    <a:pt x="3504" y="1682"/>
                  </a:lnTo>
                  <a:lnTo>
                    <a:pt x="3153" y="1729"/>
                  </a:lnTo>
                  <a:lnTo>
                    <a:pt x="2801" y="1734"/>
                  </a:lnTo>
                  <a:lnTo>
                    <a:pt x="2476" y="1766"/>
                  </a:lnTo>
                  <a:lnTo>
                    <a:pt x="2114" y="1656"/>
                  </a:lnTo>
                  <a:lnTo>
                    <a:pt x="1757" y="1419"/>
                  </a:lnTo>
                  <a:lnTo>
                    <a:pt x="1406" y="0"/>
                  </a:lnTo>
                  <a:lnTo>
                    <a:pt x="1054" y="1761"/>
                  </a:lnTo>
                  <a:lnTo>
                    <a:pt x="0" y="1342"/>
                  </a:lnTo>
                </a:path>
              </a:pathLst>
            </a:custGeom>
            <a:noFill/>
            <a:ln w="20638">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6" name="Freeform 78">
              <a:extLst>
                <a:ext uri="{FF2B5EF4-FFF2-40B4-BE49-F238E27FC236}">
                  <a16:creationId xmlns:a16="http://schemas.microsoft.com/office/drawing/2014/main" id="{22163B4F-6AD1-13BC-F703-116A245CADBF}"/>
                </a:ext>
              </a:extLst>
            </p:cNvPr>
            <p:cNvSpPr>
              <a:spLocks/>
            </p:cNvSpPr>
            <p:nvPr/>
          </p:nvSpPr>
          <p:spPr bwMode="auto">
            <a:xfrm>
              <a:off x="7502525" y="3506788"/>
              <a:ext cx="993775" cy="153987"/>
            </a:xfrm>
            <a:custGeom>
              <a:avLst/>
              <a:gdLst>
                <a:gd name="T0" fmla="*/ 0 w 3130"/>
                <a:gd name="T1" fmla="*/ 0 h 484"/>
                <a:gd name="T2" fmla="*/ 1401 w 3130"/>
                <a:gd name="T3" fmla="*/ 352 h 484"/>
                <a:gd name="T4" fmla="*/ 1710 w 3130"/>
                <a:gd name="T5" fmla="*/ 484 h 484"/>
                <a:gd name="T6" fmla="*/ 2077 w 3130"/>
                <a:gd name="T7" fmla="*/ 447 h 484"/>
                <a:gd name="T8" fmla="*/ 2439 w 3130"/>
                <a:gd name="T9" fmla="*/ 352 h 484"/>
                <a:gd name="T10" fmla="*/ 2482 w 3130"/>
                <a:gd name="T11" fmla="*/ 342 h 484"/>
                <a:gd name="T12" fmla="*/ 2523 w 3130"/>
                <a:gd name="T13" fmla="*/ 332 h 484"/>
                <a:gd name="T14" fmla="*/ 2561 w 3130"/>
                <a:gd name="T15" fmla="*/ 323 h 484"/>
                <a:gd name="T16" fmla="*/ 2597 w 3130"/>
                <a:gd name="T17" fmla="*/ 316 h 484"/>
                <a:gd name="T18" fmla="*/ 2628 w 3130"/>
                <a:gd name="T19" fmla="*/ 308 h 484"/>
                <a:gd name="T20" fmla="*/ 2659 w 3130"/>
                <a:gd name="T21" fmla="*/ 302 h 484"/>
                <a:gd name="T22" fmla="*/ 2685 w 3130"/>
                <a:gd name="T23" fmla="*/ 296 h 484"/>
                <a:gd name="T24" fmla="*/ 2710 w 3130"/>
                <a:gd name="T25" fmla="*/ 291 h 484"/>
                <a:gd name="T26" fmla="*/ 2730 w 3130"/>
                <a:gd name="T27" fmla="*/ 286 h 484"/>
                <a:gd name="T28" fmla="*/ 2749 w 3130"/>
                <a:gd name="T29" fmla="*/ 283 h 484"/>
                <a:gd name="T30" fmla="*/ 2764 w 3130"/>
                <a:gd name="T31" fmla="*/ 280 h 484"/>
                <a:gd name="T32" fmla="*/ 2777 w 3130"/>
                <a:gd name="T33" fmla="*/ 278 h 484"/>
                <a:gd name="T34" fmla="*/ 2786 w 3130"/>
                <a:gd name="T35" fmla="*/ 276 h 484"/>
                <a:gd name="T36" fmla="*/ 2793 w 3130"/>
                <a:gd name="T37" fmla="*/ 276 h 484"/>
                <a:gd name="T38" fmla="*/ 2797 w 3130"/>
                <a:gd name="T39" fmla="*/ 276 h 484"/>
                <a:gd name="T40" fmla="*/ 2799 w 3130"/>
                <a:gd name="T41" fmla="*/ 277 h 484"/>
                <a:gd name="T42" fmla="*/ 2800 w 3130"/>
                <a:gd name="T43" fmla="*/ 278 h 484"/>
                <a:gd name="T44" fmla="*/ 2809 w 3130"/>
                <a:gd name="T45" fmla="*/ 282 h 484"/>
                <a:gd name="T46" fmla="*/ 2821 w 3130"/>
                <a:gd name="T47" fmla="*/ 286 h 484"/>
                <a:gd name="T48" fmla="*/ 2840 w 3130"/>
                <a:gd name="T49" fmla="*/ 294 h 484"/>
                <a:gd name="T50" fmla="*/ 2863 w 3130"/>
                <a:gd name="T51" fmla="*/ 301 h 484"/>
                <a:gd name="T52" fmla="*/ 2893 w 3130"/>
                <a:gd name="T53" fmla="*/ 311 h 484"/>
                <a:gd name="T54" fmla="*/ 2927 w 3130"/>
                <a:gd name="T55" fmla="*/ 323 h 484"/>
                <a:gd name="T56" fmla="*/ 2968 w 3130"/>
                <a:gd name="T57" fmla="*/ 337 h 484"/>
                <a:gd name="T58" fmla="*/ 2987 w 3130"/>
                <a:gd name="T59" fmla="*/ 342 h 484"/>
                <a:gd name="T60" fmla="*/ 3006 w 3130"/>
                <a:gd name="T61" fmla="*/ 348 h 484"/>
                <a:gd name="T62" fmla="*/ 3040 w 3130"/>
                <a:gd name="T63" fmla="*/ 359 h 484"/>
                <a:gd name="T64" fmla="*/ 3054 w 3130"/>
                <a:gd name="T65" fmla="*/ 363 h 484"/>
                <a:gd name="T66" fmla="*/ 3061 w 3130"/>
                <a:gd name="T67" fmla="*/ 365 h 484"/>
                <a:gd name="T68" fmla="*/ 3062 w 3130"/>
                <a:gd name="T69" fmla="*/ 365 h 484"/>
                <a:gd name="T70" fmla="*/ 3064 w 3130"/>
                <a:gd name="T71" fmla="*/ 366 h 484"/>
                <a:gd name="T72" fmla="*/ 3068 w 3130"/>
                <a:gd name="T73" fmla="*/ 368 h 484"/>
                <a:gd name="T74" fmla="*/ 3091 w 3130"/>
                <a:gd name="T75" fmla="*/ 377 h 484"/>
                <a:gd name="T76" fmla="*/ 3099 w 3130"/>
                <a:gd name="T77" fmla="*/ 379 h 484"/>
                <a:gd name="T78" fmla="*/ 3108 w 3130"/>
                <a:gd name="T79" fmla="*/ 382 h 484"/>
                <a:gd name="T80" fmla="*/ 3120 w 3130"/>
                <a:gd name="T81" fmla="*/ 386 h 484"/>
                <a:gd name="T82" fmla="*/ 3125 w 3130"/>
                <a:gd name="T83" fmla="*/ 387 h 484"/>
                <a:gd name="T84" fmla="*/ 3128 w 3130"/>
                <a:gd name="T85" fmla="*/ 389 h 484"/>
                <a:gd name="T86" fmla="*/ 3130 w 3130"/>
                <a:gd name="T87" fmla="*/ 391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30" h="484">
                  <a:moveTo>
                    <a:pt x="0" y="0"/>
                  </a:moveTo>
                  <a:lnTo>
                    <a:pt x="1401" y="352"/>
                  </a:lnTo>
                  <a:lnTo>
                    <a:pt x="1710" y="484"/>
                  </a:lnTo>
                  <a:lnTo>
                    <a:pt x="2077" y="447"/>
                  </a:lnTo>
                  <a:lnTo>
                    <a:pt x="2439" y="352"/>
                  </a:lnTo>
                  <a:lnTo>
                    <a:pt x="2482" y="342"/>
                  </a:lnTo>
                  <a:lnTo>
                    <a:pt x="2523" y="332"/>
                  </a:lnTo>
                  <a:lnTo>
                    <a:pt x="2561" y="323"/>
                  </a:lnTo>
                  <a:lnTo>
                    <a:pt x="2597" y="316"/>
                  </a:lnTo>
                  <a:lnTo>
                    <a:pt x="2628" y="308"/>
                  </a:lnTo>
                  <a:lnTo>
                    <a:pt x="2659" y="302"/>
                  </a:lnTo>
                  <a:lnTo>
                    <a:pt x="2685" y="296"/>
                  </a:lnTo>
                  <a:lnTo>
                    <a:pt x="2710" y="291"/>
                  </a:lnTo>
                  <a:lnTo>
                    <a:pt x="2730" y="286"/>
                  </a:lnTo>
                  <a:lnTo>
                    <a:pt x="2749" y="283"/>
                  </a:lnTo>
                  <a:lnTo>
                    <a:pt x="2764" y="280"/>
                  </a:lnTo>
                  <a:lnTo>
                    <a:pt x="2777" y="278"/>
                  </a:lnTo>
                  <a:lnTo>
                    <a:pt x="2786" y="276"/>
                  </a:lnTo>
                  <a:lnTo>
                    <a:pt x="2793" y="276"/>
                  </a:lnTo>
                  <a:lnTo>
                    <a:pt x="2797" y="276"/>
                  </a:lnTo>
                  <a:lnTo>
                    <a:pt x="2799" y="277"/>
                  </a:lnTo>
                  <a:lnTo>
                    <a:pt x="2800" y="278"/>
                  </a:lnTo>
                  <a:lnTo>
                    <a:pt x="2809" y="282"/>
                  </a:lnTo>
                  <a:lnTo>
                    <a:pt x="2821" y="286"/>
                  </a:lnTo>
                  <a:lnTo>
                    <a:pt x="2840" y="294"/>
                  </a:lnTo>
                  <a:lnTo>
                    <a:pt x="2863" y="301"/>
                  </a:lnTo>
                  <a:lnTo>
                    <a:pt x="2893" y="311"/>
                  </a:lnTo>
                  <a:lnTo>
                    <a:pt x="2927" y="323"/>
                  </a:lnTo>
                  <a:lnTo>
                    <a:pt x="2968" y="337"/>
                  </a:lnTo>
                  <a:lnTo>
                    <a:pt x="2987" y="342"/>
                  </a:lnTo>
                  <a:lnTo>
                    <a:pt x="3006" y="348"/>
                  </a:lnTo>
                  <a:lnTo>
                    <a:pt x="3040" y="359"/>
                  </a:lnTo>
                  <a:lnTo>
                    <a:pt x="3054" y="363"/>
                  </a:lnTo>
                  <a:lnTo>
                    <a:pt x="3061" y="365"/>
                  </a:lnTo>
                  <a:lnTo>
                    <a:pt x="3062" y="365"/>
                  </a:lnTo>
                  <a:lnTo>
                    <a:pt x="3064" y="366"/>
                  </a:lnTo>
                  <a:lnTo>
                    <a:pt x="3068" y="368"/>
                  </a:lnTo>
                  <a:lnTo>
                    <a:pt x="3091" y="377"/>
                  </a:lnTo>
                  <a:lnTo>
                    <a:pt x="3099" y="379"/>
                  </a:lnTo>
                  <a:lnTo>
                    <a:pt x="3108" y="382"/>
                  </a:lnTo>
                  <a:lnTo>
                    <a:pt x="3120" y="386"/>
                  </a:lnTo>
                  <a:lnTo>
                    <a:pt x="3125" y="387"/>
                  </a:lnTo>
                  <a:lnTo>
                    <a:pt x="3128" y="389"/>
                  </a:lnTo>
                  <a:lnTo>
                    <a:pt x="3130" y="391"/>
                  </a:lnTo>
                </a:path>
              </a:pathLst>
            </a:custGeom>
            <a:noFill/>
            <a:ln w="20638">
              <a:solidFill>
                <a:srgbClr val="66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9" name="Freeform 81">
              <a:extLst>
                <a:ext uri="{FF2B5EF4-FFF2-40B4-BE49-F238E27FC236}">
                  <a16:creationId xmlns:a16="http://schemas.microsoft.com/office/drawing/2014/main" id="{9E1CF388-71D4-D6E9-8425-91E377C4DEBE}"/>
                </a:ext>
              </a:extLst>
            </p:cNvPr>
            <p:cNvSpPr>
              <a:spLocks/>
            </p:cNvSpPr>
            <p:nvPr/>
          </p:nvSpPr>
          <p:spPr bwMode="auto">
            <a:xfrm>
              <a:off x="7502525" y="3248025"/>
              <a:ext cx="1325563" cy="363537"/>
            </a:xfrm>
            <a:custGeom>
              <a:avLst/>
              <a:gdLst>
                <a:gd name="T0" fmla="*/ 4176 w 4176"/>
                <a:gd name="T1" fmla="*/ 877 h 1145"/>
                <a:gd name="T2" fmla="*/ 3819 w 4176"/>
                <a:gd name="T3" fmla="*/ 746 h 1145"/>
                <a:gd name="T4" fmla="*/ 3504 w 4176"/>
                <a:gd name="T5" fmla="*/ 0 h 1145"/>
                <a:gd name="T6" fmla="*/ 3163 w 4176"/>
                <a:gd name="T7" fmla="*/ 1019 h 1145"/>
                <a:gd name="T8" fmla="*/ 2786 w 4176"/>
                <a:gd name="T9" fmla="*/ 1009 h 1145"/>
                <a:gd name="T10" fmla="*/ 2455 w 4176"/>
                <a:gd name="T11" fmla="*/ 699 h 1145"/>
                <a:gd name="T12" fmla="*/ 2104 w 4176"/>
                <a:gd name="T13" fmla="*/ 967 h 1145"/>
                <a:gd name="T14" fmla="*/ 1768 w 4176"/>
                <a:gd name="T15" fmla="*/ 1019 h 1145"/>
                <a:gd name="T16" fmla="*/ 1401 w 4176"/>
                <a:gd name="T17" fmla="*/ 988 h 1145"/>
                <a:gd name="T18" fmla="*/ 1049 w 4176"/>
                <a:gd name="T19" fmla="*/ 1145 h 1145"/>
                <a:gd name="T20" fmla="*/ 0 w 4176"/>
                <a:gd name="T21" fmla="*/ 946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6" h="1145">
                  <a:moveTo>
                    <a:pt x="4176" y="877"/>
                  </a:moveTo>
                  <a:lnTo>
                    <a:pt x="3819" y="746"/>
                  </a:lnTo>
                  <a:lnTo>
                    <a:pt x="3504" y="0"/>
                  </a:lnTo>
                  <a:lnTo>
                    <a:pt x="3163" y="1019"/>
                  </a:lnTo>
                  <a:lnTo>
                    <a:pt x="2786" y="1009"/>
                  </a:lnTo>
                  <a:lnTo>
                    <a:pt x="2455" y="699"/>
                  </a:lnTo>
                  <a:lnTo>
                    <a:pt x="2104" y="967"/>
                  </a:lnTo>
                  <a:lnTo>
                    <a:pt x="1768" y="1019"/>
                  </a:lnTo>
                  <a:lnTo>
                    <a:pt x="1401" y="988"/>
                  </a:lnTo>
                  <a:lnTo>
                    <a:pt x="1049" y="1145"/>
                  </a:lnTo>
                  <a:lnTo>
                    <a:pt x="0" y="946"/>
                  </a:lnTo>
                </a:path>
              </a:pathLst>
            </a:custGeom>
            <a:noFill/>
            <a:ln w="20638">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1" name="Freeform 83">
              <a:extLst>
                <a:ext uri="{FF2B5EF4-FFF2-40B4-BE49-F238E27FC236}">
                  <a16:creationId xmlns:a16="http://schemas.microsoft.com/office/drawing/2014/main" id="{F20A7C60-932B-1205-B931-8A4381CD5DF2}"/>
                </a:ext>
              </a:extLst>
            </p:cNvPr>
            <p:cNvSpPr>
              <a:spLocks/>
            </p:cNvSpPr>
            <p:nvPr/>
          </p:nvSpPr>
          <p:spPr bwMode="auto">
            <a:xfrm>
              <a:off x="7502525" y="3219450"/>
              <a:ext cx="2646363" cy="433387"/>
            </a:xfrm>
            <a:custGeom>
              <a:avLst/>
              <a:gdLst>
                <a:gd name="T0" fmla="*/ 8335 w 8335"/>
                <a:gd name="T1" fmla="*/ 973 h 1361"/>
                <a:gd name="T2" fmla="*/ 8005 w 8335"/>
                <a:gd name="T3" fmla="*/ 458 h 1361"/>
                <a:gd name="T4" fmla="*/ 7643 w 8335"/>
                <a:gd name="T5" fmla="*/ 1361 h 1361"/>
                <a:gd name="T6" fmla="*/ 7303 w 8335"/>
                <a:gd name="T7" fmla="*/ 889 h 1361"/>
                <a:gd name="T8" fmla="*/ 6957 w 8335"/>
                <a:gd name="T9" fmla="*/ 584 h 1361"/>
                <a:gd name="T10" fmla="*/ 6605 w 8335"/>
                <a:gd name="T11" fmla="*/ 578 h 1361"/>
                <a:gd name="T12" fmla="*/ 6254 w 8335"/>
                <a:gd name="T13" fmla="*/ 710 h 1361"/>
                <a:gd name="T14" fmla="*/ 5918 w 8335"/>
                <a:gd name="T15" fmla="*/ 531 h 1361"/>
                <a:gd name="T16" fmla="*/ 5572 w 8335"/>
                <a:gd name="T17" fmla="*/ 578 h 1361"/>
                <a:gd name="T18" fmla="*/ 5220 w 8335"/>
                <a:gd name="T19" fmla="*/ 547 h 1361"/>
                <a:gd name="T20" fmla="*/ 4884 w 8335"/>
                <a:gd name="T21" fmla="*/ 563 h 1361"/>
                <a:gd name="T22" fmla="*/ 4543 w 8335"/>
                <a:gd name="T23" fmla="*/ 615 h 1361"/>
                <a:gd name="T24" fmla="*/ 4202 w 8335"/>
                <a:gd name="T25" fmla="*/ 631 h 1361"/>
                <a:gd name="T26" fmla="*/ 3840 w 8335"/>
                <a:gd name="T27" fmla="*/ 857 h 1361"/>
                <a:gd name="T28" fmla="*/ 3468 w 8335"/>
                <a:gd name="T29" fmla="*/ 873 h 1361"/>
                <a:gd name="T30" fmla="*/ 3142 w 8335"/>
                <a:gd name="T31" fmla="*/ 852 h 1361"/>
                <a:gd name="T32" fmla="*/ 2801 w 8335"/>
                <a:gd name="T33" fmla="*/ 731 h 1361"/>
                <a:gd name="T34" fmla="*/ 2466 w 8335"/>
                <a:gd name="T35" fmla="*/ 221 h 1361"/>
                <a:gd name="T36" fmla="*/ 2083 w 8335"/>
                <a:gd name="T37" fmla="*/ 163 h 1361"/>
                <a:gd name="T38" fmla="*/ 1742 w 8335"/>
                <a:gd name="T39" fmla="*/ 0 h 1361"/>
                <a:gd name="T40" fmla="*/ 1385 w 8335"/>
                <a:gd name="T41" fmla="*/ 515 h 1361"/>
                <a:gd name="T42" fmla="*/ 1054 w 8335"/>
                <a:gd name="T43" fmla="*/ 941 h 1361"/>
                <a:gd name="T44" fmla="*/ 0 w 8335"/>
                <a:gd name="T45" fmla="*/ 652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5" h="1361">
                  <a:moveTo>
                    <a:pt x="8335" y="973"/>
                  </a:moveTo>
                  <a:lnTo>
                    <a:pt x="8005" y="458"/>
                  </a:lnTo>
                  <a:lnTo>
                    <a:pt x="7643" y="1361"/>
                  </a:lnTo>
                  <a:lnTo>
                    <a:pt x="7303" y="889"/>
                  </a:lnTo>
                  <a:lnTo>
                    <a:pt x="6957" y="584"/>
                  </a:lnTo>
                  <a:lnTo>
                    <a:pt x="6605" y="578"/>
                  </a:lnTo>
                  <a:lnTo>
                    <a:pt x="6254" y="710"/>
                  </a:lnTo>
                  <a:lnTo>
                    <a:pt x="5918" y="531"/>
                  </a:lnTo>
                  <a:lnTo>
                    <a:pt x="5572" y="578"/>
                  </a:lnTo>
                  <a:lnTo>
                    <a:pt x="5220" y="547"/>
                  </a:lnTo>
                  <a:lnTo>
                    <a:pt x="4884" y="563"/>
                  </a:lnTo>
                  <a:lnTo>
                    <a:pt x="4543" y="615"/>
                  </a:lnTo>
                  <a:lnTo>
                    <a:pt x="4202" y="631"/>
                  </a:lnTo>
                  <a:lnTo>
                    <a:pt x="3840" y="857"/>
                  </a:lnTo>
                  <a:lnTo>
                    <a:pt x="3468" y="873"/>
                  </a:lnTo>
                  <a:lnTo>
                    <a:pt x="3142" y="852"/>
                  </a:lnTo>
                  <a:lnTo>
                    <a:pt x="2801" y="731"/>
                  </a:lnTo>
                  <a:lnTo>
                    <a:pt x="2466" y="221"/>
                  </a:lnTo>
                  <a:lnTo>
                    <a:pt x="2083" y="163"/>
                  </a:lnTo>
                  <a:lnTo>
                    <a:pt x="1742" y="0"/>
                  </a:lnTo>
                  <a:lnTo>
                    <a:pt x="1385" y="515"/>
                  </a:lnTo>
                  <a:lnTo>
                    <a:pt x="1054" y="941"/>
                  </a:lnTo>
                  <a:lnTo>
                    <a:pt x="0" y="652"/>
                  </a:lnTo>
                </a:path>
              </a:pathLst>
            </a:custGeom>
            <a:noFill/>
            <a:ln w="20638">
              <a:solidFill>
                <a:srgbClr val="6666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3" name="Line 85">
              <a:extLst>
                <a:ext uri="{FF2B5EF4-FFF2-40B4-BE49-F238E27FC236}">
                  <a16:creationId xmlns:a16="http://schemas.microsoft.com/office/drawing/2014/main" id="{6B1154D8-C9A7-AB18-ACB4-4EBE4A6EF316}"/>
                </a:ext>
              </a:extLst>
            </p:cNvPr>
            <p:cNvSpPr>
              <a:spLocks noChangeShapeType="1"/>
            </p:cNvSpPr>
            <p:nvPr/>
          </p:nvSpPr>
          <p:spPr bwMode="auto">
            <a:xfrm flipH="1" flipV="1">
              <a:off x="7502525" y="3373438"/>
              <a:ext cx="319088" cy="254000"/>
            </a:xfrm>
            <a:prstGeom prst="line">
              <a:avLst/>
            </a:prstGeom>
            <a:noFill/>
            <a:ln w="20638">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5" name="Freeform 87">
              <a:extLst>
                <a:ext uri="{FF2B5EF4-FFF2-40B4-BE49-F238E27FC236}">
                  <a16:creationId xmlns:a16="http://schemas.microsoft.com/office/drawing/2014/main" id="{D44FB4CA-5139-90D4-46A4-97839D45CE58}"/>
                </a:ext>
              </a:extLst>
            </p:cNvPr>
            <p:cNvSpPr>
              <a:spLocks/>
            </p:cNvSpPr>
            <p:nvPr/>
          </p:nvSpPr>
          <p:spPr bwMode="auto">
            <a:xfrm>
              <a:off x="8496300" y="3302000"/>
              <a:ext cx="663575" cy="339725"/>
            </a:xfrm>
            <a:custGeom>
              <a:avLst/>
              <a:gdLst>
                <a:gd name="T0" fmla="*/ 0 w 2090"/>
                <a:gd name="T1" fmla="*/ 1037 h 1072"/>
                <a:gd name="T2" fmla="*/ 374 w 2090"/>
                <a:gd name="T3" fmla="*/ 825 h 1072"/>
                <a:gd name="T4" fmla="*/ 1025 w 2090"/>
                <a:gd name="T5" fmla="*/ 1056 h 1072"/>
                <a:gd name="T6" fmla="*/ 1397 w 2090"/>
                <a:gd name="T7" fmla="*/ 0 h 1072"/>
                <a:gd name="T8" fmla="*/ 1754 w 2090"/>
                <a:gd name="T9" fmla="*/ 1072 h 1072"/>
                <a:gd name="T10" fmla="*/ 2090 w 2090"/>
                <a:gd name="T11" fmla="*/ 946 h 1072"/>
              </a:gdLst>
              <a:ahLst/>
              <a:cxnLst>
                <a:cxn ang="0">
                  <a:pos x="T0" y="T1"/>
                </a:cxn>
                <a:cxn ang="0">
                  <a:pos x="T2" y="T3"/>
                </a:cxn>
                <a:cxn ang="0">
                  <a:pos x="T4" y="T5"/>
                </a:cxn>
                <a:cxn ang="0">
                  <a:pos x="T6" y="T7"/>
                </a:cxn>
                <a:cxn ang="0">
                  <a:pos x="T8" y="T9"/>
                </a:cxn>
                <a:cxn ang="0">
                  <a:pos x="T10" y="T11"/>
                </a:cxn>
              </a:cxnLst>
              <a:rect l="0" t="0" r="r" b="b"/>
              <a:pathLst>
                <a:path w="2090" h="1072">
                  <a:moveTo>
                    <a:pt x="0" y="1037"/>
                  </a:moveTo>
                  <a:lnTo>
                    <a:pt x="374" y="825"/>
                  </a:lnTo>
                  <a:lnTo>
                    <a:pt x="1025" y="1056"/>
                  </a:lnTo>
                  <a:lnTo>
                    <a:pt x="1397" y="0"/>
                  </a:lnTo>
                  <a:lnTo>
                    <a:pt x="1754" y="1072"/>
                  </a:lnTo>
                  <a:lnTo>
                    <a:pt x="2090" y="946"/>
                  </a:lnTo>
                </a:path>
              </a:pathLst>
            </a:custGeom>
            <a:noFill/>
            <a:ln w="20638">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58" name="ZoneTexte 1057">
            <a:extLst>
              <a:ext uri="{FF2B5EF4-FFF2-40B4-BE49-F238E27FC236}">
                <a16:creationId xmlns:a16="http://schemas.microsoft.com/office/drawing/2014/main" id="{1183296B-7414-C752-1B68-A17512F3094E}"/>
              </a:ext>
            </a:extLst>
          </p:cNvPr>
          <p:cNvSpPr txBox="1"/>
          <p:nvPr/>
        </p:nvSpPr>
        <p:spPr>
          <a:xfrm>
            <a:off x="7562565" y="1801545"/>
            <a:ext cx="388356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srgbClr val="C00000"/>
                </a:solidFill>
                <a:effectLst/>
                <a:uLnTx/>
                <a:uFillTx/>
                <a:latin typeface="Calibri"/>
                <a:ea typeface="+mn-ea"/>
                <a:cs typeface="+mn-cs"/>
              </a:rPr>
              <a:t>Neutrophil</a:t>
            </a:r>
            <a:r>
              <a:rPr kumimoji="0" lang="fr-FR" sz="1400" b="1" i="0" u="none" strike="noStrike" kern="1200" cap="none" spc="0" normalizeH="0" baseline="0" noProof="0" dirty="0">
                <a:ln>
                  <a:noFill/>
                </a:ln>
                <a:solidFill>
                  <a:srgbClr val="C00000"/>
                </a:solidFill>
                <a:effectLst/>
                <a:uLnTx/>
                <a:uFillTx/>
                <a:latin typeface="Calibri"/>
                <a:ea typeface="+mn-ea"/>
                <a:cs typeface="+mn-cs"/>
              </a:rPr>
              <a:t> and </a:t>
            </a:r>
            <a:r>
              <a:rPr kumimoji="0" lang="fr-FR" sz="1400" b="1" i="0" u="none" strike="noStrike" kern="1200" cap="none" spc="0" normalizeH="0" baseline="0" noProof="0" dirty="0" err="1">
                <a:ln>
                  <a:noFill/>
                </a:ln>
                <a:solidFill>
                  <a:srgbClr val="C00000"/>
                </a:solidFill>
                <a:effectLst/>
                <a:uLnTx/>
                <a:uFillTx/>
                <a:latin typeface="Calibri"/>
                <a:ea typeface="+mn-ea"/>
                <a:cs typeface="+mn-cs"/>
              </a:rPr>
              <a:t>platelet</a:t>
            </a:r>
            <a:r>
              <a:rPr kumimoji="0" lang="fr-FR" sz="1400" b="1" i="0" u="none" strike="noStrike" kern="1200" cap="none" spc="0" normalizeH="0" baseline="0" noProof="0" dirty="0">
                <a:ln>
                  <a:noFill/>
                </a:ln>
                <a:solidFill>
                  <a:srgbClr val="C00000"/>
                </a:solidFill>
                <a:effectLst/>
                <a:uLnTx/>
                <a:uFillTx/>
                <a:latin typeface="Calibri"/>
                <a:ea typeface="+mn-ea"/>
                <a:cs typeface="+mn-cs"/>
              </a:rPr>
              <a:t> </a:t>
            </a:r>
            <a:r>
              <a:rPr kumimoji="0" lang="fr-FR" sz="1400" b="1" i="0" u="none" strike="noStrike" kern="1200" cap="none" spc="0" normalizeH="0" baseline="0" noProof="0" dirty="0" err="1">
                <a:ln>
                  <a:noFill/>
                </a:ln>
                <a:solidFill>
                  <a:srgbClr val="C00000"/>
                </a:solidFill>
                <a:effectLst/>
                <a:uLnTx/>
                <a:uFillTx/>
                <a:latin typeface="Calibri"/>
                <a:ea typeface="+mn-ea"/>
                <a:cs typeface="+mn-cs"/>
              </a:rPr>
              <a:t>counts</a:t>
            </a:r>
            <a:r>
              <a:rPr kumimoji="0" lang="fr-FR" sz="1400" b="1" i="0" u="none" strike="noStrike" kern="1200" cap="none" spc="0" normalizeH="0" baseline="0" noProof="0" dirty="0">
                <a:ln>
                  <a:noFill/>
                </a:ln>
                <a:solidFill>
                  <a:srgbClr val="C00000"/>
                </a:solidFill>
                <a:effectLst/>
                <a:uLnTx/>
                <a:uFillTx/>
                <a:latin typeface="Calibri"/>
                <a:ea typeface="+mn-ea"/>
                <a:cs typeface="+mn-cs"/>
              </a:rPr>
              <a:t> in </a:t>
            </a:r>
            <a:r>
              <a:rPr kumimoji="0" lang="fr-FR" sz="1400" b="1" i="0" u="none" strike="noStrike" kern="1200" cap="none" spc="0" normalizeH="0" baseline="0" noProof="0" dirty="0" err="1">
                <a:ln>
                  <a:noFill/>
                </a:ln>
                <a:solidFill>
                  <a:srgbClr val="C00000"/>
                </a:solidFill>
                <a:effectLst/>
                <a:uLnTx/>
                <a:uFillTx/>
                <a:latin typeface="Calibri"/>
                <a:ea typeface="+mn-ea"/>
                <a:cs typeface="+mn-cs"/>
              </a:rPr>
              <a:t>individual</a:t>
            </a:r>
            <a:br>
              <a:rPr kumimoji="0" lang="fr-FR" sz="1400" b="1" i="0" u="none" strike="noStrike" kern="1200" cap="none" spc="0" normalizeH="0" baseline="0" noProof="0" dirty="0">
                <a:ln>
                  <a:noFill/>
                </a:ln>
                <a:solidFill>
                  <a:srgbClr val="C00000"/>
                </a:solidFill>
                <a:effectLst/>
                <a:uLnTx/>
                <a:uFillTx/>
                <a:latin typeface="Calibri"/>
                <a:ea typeface="+mn-ea"/>
                <a:cs typeface="+mn-cs"/>
              </a:rPr>
            </a:br>
            <a:r>
              <a:rPr kumimoji="0" lang="fr-FR" sz="1400" b="1" i="0" u="none" strike="noStrike" kern="1200" cap="none" spc="0" normalizeH="0" baseline="0" noProof="0" dirty="0">
                <a:ln>
                  <a:noFill/>
                </a:ln>
                <a:solidFill>
                  <a:srgbClr val="C00000"/>
                </a:solidFill>
                <a:effectLst/>
                <a:uLnTx/>
                <a:uFillTx/>
                <a:latin typeface="Calibri"/>
                <a:ea typeface="+mn-ea"/>
                <a:cs typeface="+mn-cs"/>
              </a:rPr>
              <a:t>patients over time </a:t>
            </a:r>
            <a:r>
              <a:rPr kumimoji="0" lang="fr-FR" sz="1400" b="1" i="0" u="none" strike="noStrike" kern="1200" cap="none" spc="0" normalizeH="0" baseline="0" noProof="0" dirty="0" err="1">
                <a:ln>
                  <a:noFill/>
                </a:ln>
                <a:solidFill>
                  <a:srgbClr val="C00000"/>
                </a:solidFill>
                <a:effectLst/>
                <a:uLnTx/>
                <a:uFillTx/>
                <a:latin typeface="Calibri"/>
                <a:ea typeface="+mn-ea"/>
                <a:cs typeface="+mn-cs"/>
              </a:rPr>
              <a:t>during</a:t>
            </a:r>
            <a:r>
              <a:rPr kumimoji="0" lang="fr-FR" sz="1400" b="1" i="0" u="none" strike="noStrike" kern="1200" cap="none" spc="0" normalizeH="0" baseline="0" noProof="0" dirty="0">
                <a:ln>
                  <a:noFill/>
                </a:ln>
                <a:solidFill>
                  <a:srgbClr val="C00000"/>
                </a:solidFill>
                <a:effectLst/>
                <a:uLnTx/>
                <a:uFillTx/>
                <a:latin typeface="Calibri"/>
                <a:ea typeface="+mn-ea"/>
                <a:cs typeface="+mn-cs"/>
              </a:rPr>
              <a:t> post-HSCT maintenance</a:t>
            </a:r>
          </a:p>
        </p:txBody>
      </p:sp>
      <p:sp>
        <p:nvSpPr>
          <p:cNvPr id="1059" name="ZoneTexte 1058">
            <a:extLst>
              <a:ext uri="{FF2B5EF4-FFF2-40B4-BE49-F238E27FC236}">
                <a16:creationId xmlns:a16="http://schemas.microsoft.com/office/drawing/2014/main" id="{9243E537-CE52-CE97-66A7-ADBAE80C63D5}"/>
              </a:ext>
            </a:extLst>
          </p:cNvPr>
          <p:cNvSpPr txBox="1"/>
          <p:nvPr/>
        </p:nvSpPr>
        <p:spPr>
          <a:xfrm>
            <a:off x="6995102" y="3306164"/>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060" name="ZoneTexte 1059">
            <a:extLst>
              <a:ext uri="{FF2B5EF4-FFF2-40B4-BE49-F238E27FC236}">
                <a16:creationId xmlns:a16="http://schemas.microsoft.com/office/drawing/2014/main" id="{CD78280A-7D92-14F0-0AC8-8B63CA4DC757}"/>
              </a:ext>
            </a:extLst>
          </p:cNvPr>
          <p:cNvSpPr txBox="1"/>
          <p:nvPr/>
        </p:nvSpPr>
        <p:spPr>
          <a:xfrm>
            <a:off x="6995102" y="3165973"/>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61" name="ZoneTexte 1060">
            <a:extLst>
              <a:ext uri="{FF2B5EF4-FFF2-40B4-BE49-F238E27FC236}">
                <a16:creationId xmlns:a16="http://schemas.microsoft.com/office/drawing/2014/main" id="{EAC20178-2F7A-D976-3698-97BFF2F5C1FE}"/>
              </a:ext>
            </a:extLst>
          </p:cNvPr>
          <p:cNvSpPr txBox="1"/>
          <p:nvPr/>
        </p:nvSpPr>
        <p:spPr>
          <a:xfrm>
            <a:off x="6995102" y="3025784"/>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062" name="ZoneTexte 1061">
            <a:extLst>
              <a:ext uri="{FF2B5EF4-FFF2-40B4-BE49-F238E27FC236}">
                <a16:creationId xmlns:a16="http://schemas.microsoft.com/office/drawing/2014/main" id="{FB8D0B59-C72B-3C74-847A-6BA8210FC246}"/>
              </a:ext>
            </a:extLst>
          </p:cNvPr>
          <p:cNvSpPr txBox="1"/>
          <p:nvPr/>
        </p:nvSpPr>
        <p:spPr>
          <a:xfrm>
            <a:off x="6995102" y="2885595"/>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1063" name="ZoneTexte 1062">
            <a:extLst>
              <a:ext uri="{FF2B5EF4-FFF2-40B4-BE49-F238E27FC236}">
                <a16:creationId xmlns:a16="http://schemas.microsoft.com/office/drawing/2014/main" id="{3928CE68-860E-FCE9-B8BF-79C601022239}"/>
              </a:ext>
            </a:extLst>
          </p:cNvPr>
          <p:cNvSpPr txBox="1"/>
          <p:nvPr/>
        </p:nvSpPr>
        <p:spPr>
          <a:xfrm>
            <a:off x="6995101" y="2745406"/>
            <a:ext cx="250390"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1064" name="ZoneTexte 1063">
            <a:extLst>
              <a:ext uri="{FF2B5EF4-FFF2-40B4-BE49-F238E27FC236}">
                <a16:creationId xmlns:a16="http://schemas.microsoft.com/office/drawing/2014/main" id="{5A2A8C8C-7834-B808-CC0E-E91EE817E027}"/>
              </a:ext>
            </a:extLst>
          </p:cNvPr>
          <p:cNvSpPr txBox="1"/>
          <p:nvPr/>
        </p:nvSpPr>
        <p:spPr>
          <a:xfrm>
            <a:off x="6929379" y="2605217"/>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1065" name="ZoneTexte 1064">
            <a:extLst>
              <a:ext uri="{FF2B5EF4-FFF2-40B4-BE49-F238E27FC236}">
                <a16:creationId xmlns:a16="http://schemas.microsoft.com/office/drawing/2014/main" id="{8636C71E-72A2-1263-BD6F-0094A8B19F4C}"/>
              </a:ext>
            </a:extLst>
          </p:cNvPr>
          <p:cNvSpPr txBox="1"/>
          <p:nvPr/>
        </p:nvSpPr>
        <p:spPr>
          <a:xfrm>
            <a:off x="6929379" y="2465028"/>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1066" name="ZoneTexte 1065">
            <a:extLst>
              <a:ext uri="{FF2B5EF4-FFF2-40B4-BE49-F238E27FC236}">
                <a16:creationId xmlns:a16="http://schemas.microsoft.com/office/drawing/2014/main" id="{A98F07E1-5C77-4D0B-DE98-70B96C142DC1}"/>
              </a:ext>
            </a:extLst>
          </p:cNvPr>
          <p:cNvSpPr txBox="1"/>
          <p:nvPr/>
        </p:nvSpPr>
        <p:spPr>
          <a:xfrm>
            <a:off x="6929379" y="2324839"/>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067" name="ZoneTexte 1066">
            <a:extLst>
              <a:ext uri="{FF2B5EF4-FFF2-40B4-BE49-F238E27FC236}">
                <a16:creationId xmlns:a16="http://schemas.microsoft.com/office/drawing/2014/main" id="{E587ABBF-CAE7-FB79-4268-6AACD72C260F}"/>
              </a:ext>
            </a:extLst>
          </p:cNvPr>
          <p:cNvSpPr txBox="1"/>
          <p:nvPr/>
        </p:nvSpPr>
        <p:spPr>
          <a:xfrm>
            <a:off x="6929379" y="2184650"/>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16</a:t>
            </a:r>
          </a:p>
        </p:txBody>
      </p:sp>
      <p:sp>
        <p:nvSpPr>
          <p:cNvPr id="1068" name="ZoneTexte 1067">
            <a:extLst>
              <a:ext uri="{FF2B5EF4-FFF2-40B4-BE49-F238E27FC236}">
                <a16:creationId xmlns:a16="http://schemas.microsoft.com/office/drawing/2014/main" id="{B3E6A0AC-892B-E7B4-67E0-6903543A9893}"/>
              </a:ext>
            </a:extLst>
          </p:cNvPr>
          <p:cNvSpPr txBox="1"/>
          <p:nvPr/>
        </p:nvSpPr>
        <p:spPr>
          <a:xfrm>
            <a:off x="6929379" y="2044461"/>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18</a:t>
            </a:r>
          </a:p>
        </p:txBody>
      </p:sp>
      <p:sp>
        <p:nvSpPr>
          <p:cNvPr id="1070" name="ZoneTexte 1069">
            <a:extLst>
              <a:ext uri="{FF2B5EF4-FFF2-40B4-BE49-F238E27FC236}">
                <a16:creationId xmlns:a16="http://schemas.microsoft.com/office/drawing/2014/main" id="{BEEB1AF3-9B26-ED3F-6581-34EF21D738EE}"/>
              </a:ext>
            </a:extLst>
          </p:cNvPr>
          <p:cNvSpPr txBox="1"/>
          <p:nvPr/>
        </p:nvSpPr>
        <p:spPr>
          <a:xfrm>
            <a:off x="7862602" y="3435212"/>
            <a:ext cx="31931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C5</a:t>
            </a:r>
          </a:p>
        </p:txBody>
      </p:sp>
      <p:sp>
        <p:nvSpPr>
          <p:cNvPr id="1071" name="ZoneTexte 1070">
            <a:extLst>
              <a:ext uri="{FF2B5EF4-FFF2-40B4-BE49-F238E27FC236}">
                <a16:creationId xmlns:a16="http://schemas.microsoft.com/office/drawing/2014/main" id="{DC1C3E2C-C67C-F551-70CF-49D236D2CD49}"/>
              </a:ext>
            </a:extLst>
          </p:cNvPr>
          <p:cNvSpPr txBox="1"/>
          <p:nvPr/>
        </p:nvSpPr>
        <p:spPr>
          <a:xfrm>
            <a:off x="8476009" y="3435212"/>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C10</a:t>
            </a:r>
          </a:p>
        </p:txBody>
      </p:sp>
      <p:sp>
        <p:nvSpPr>
          <p:cNvPr id="1072" name="ZoneTexte 1071">
            <a:extLst>
              <a:ext uri="{FF2B5EF4-FFF2-40B4-BE49-F238E27FC236}">
                <a16:creationId xmlns:a16="http://schemas.microsoft.com/office/drawing/2014/main" id="{F3BE8557-015C-3275-D085-6C9AD0B97D58}"/>
              </a:ext>
            </a:extLst>
          </p:cNvPr>
          <p:cNvSpPr txBox="1"/>
          <p:nvPr/>
        </p:nvSpPr>
        <p:spPr>
          <a:xfrm>
            <a:off x="9122278" y="3435212"/>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C15</a:t>
            </a:r>
          </a:p>
        </p:txBody>
      </p:sp>
      <p:sp>
        <p:nvSpPr>
          <p:cNvPr id="1073" name="ZoneTexte 1072">
            <a:extLst>
              <a:ext uri="{FF2B5EF4-FFF2-40B4-BE49-F238E27FC236}">
                <a16:creationId xmlns:a16="http://schemas.microsoft.com/office/drawing/2014/main" id="{708AF4AA-C6B2-2FDB-1BBF-05EABCF27FB9}"/>
              </a:ext>
            </a:extLst>
          </p:cNvPr>
          <p:cNvSpPr txBox="1"/>
          <p:nvPr/>
        </p:nvSpPr>
        <p:spPr>
          <a:xfrm>
            <a:off x="9768547" y="3435212"/>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C20</a:t>
            </a:r>
          </a:p>
        </p:txBody>
      </p:sp>
      <p:sp>
        <p:nvSpPr>
          <p:cNvPr id="1074" name="ZoneTexte 1073">
            <a:extLst>
              <a:ext uri="{FF2B5EF4-FFF2-40B4-BE49-F238E27FC236}">
                <a16:creationId xmlns:a16="http://schemas.microsoft.com/office/drawing/2014/main" id="{5D4F5B7D-5F91-1E7D-79BD-D9E8130D9E18}"/>
              </a:ext>
            </a:extLst>
          </p:cNvPr>
          <p:cNvSpPr txBox="1"/>
          <p:nvPr/>
        </p:nvSpPr>
        <p:spPr>
          <a:xfrm>
            <a:off x="10414816" y="3435212"/>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C25</a:t>
            </a:r>
          </a:p>
        </p:txBody>
      </p:sp>
      <p:sp>
        <p:nvSpPr>
          <p:cNvPr id="1075" name="ZoneTexte 1074">
            <a:extLst>
              <a:ext uri="{FF2B5EF4-FFF2-40B4-BE49-F238E27FC236}">
                <a16:creationId xmlns:a16="http://schemas.microsoft.com/office/drawing/2014/main" id="{B2C9BDFD-D396-5878-6C38-489CE37A5CB0}"/>
              </a:ext>
            </a:extLst>
          </p:cNvPr>
          <p:cNvSpPr txBox="1"/>
          <p:nvPr/>
        </p:nvSpPr>
        <p:spPr>
          <a:xfrm>
            <a:off x="11061087" y="3435212"/>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C30</a:t>
            </a:r>
          </a:p>
        </p:txBody>
      </p:sp>
      <p:sp>
        <p:nvSpPr>
          <p:cNvPr id="1076" name="ZoneTexte 1075">
            <a:extLst>
              <a:ext uri="{FF2B5EF4-FFF2-40B4-BE49-F238E27FC236}">
                <a16:creationId xmlns:a16="http://schemas.microsoft.com/office/drawing/2014/main" id="{7EE8B436-737F-1A30-27D8-61074FA8C841}"/>
              </a:ext>
            </a:extLst>
          </p:cNvPr>
          <p:cNvSpPr txBox="1"/>
          <p:nvPr/>
        </p:nvSpPr>
        <p:spPr>
          <a:xfrm>
            <a:off x="11460402" y="3435212"/>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C33</a:t>
            </a:r>
          </a:p>
        </p:txBody>
      </p:sp>
      <p:sp>
        <p:nvSpPr>
          <p:cNvPr id="1077" name="ZoneTexte 1076">
            <a:extLst>
              <a:ext uri="{FF2B5EF4-FFF2-40B4-BE49-F238E27FC236}">
                <a16:creationId xmlns:a16="http://schemas.microsoft.com/office/drawing/2014/main" id="{F775EDAC-BF9B-8E1E-B6A1-5B5DAF57C8C5}"/>
              </a:ext>
            </a:extLst>
          </p:cNvPr>
          <p:cNvSpPr txBox="1"/>
          <p:nvPr/>
        </p:nvSpPr>
        <p:spPr>
          <a:xfrm>
            <a:off x="7862602" y="5263413"/>
            <a:ext cx="31931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C5</a:t>
            </a:r>
          </a:p>
        </p:txBody>
      </p:sp>
      <p:sp>
        <p:nvSpPr>
          <p:cNvPr id="1078" name="ZoneTexte 1077">
            <a:extLst>
              <a:ext uri="{FF2B5EF4-FFF2-40B4-BE49-F238E27FC236}">
                <a16:creationId xmlns:a16="http://schemas.microsoft.com/office/drawing/2014/main" id="{3CDF31A8-43B0-E3E9-3FF8-90523B5B2030}"/>
              </a:ext>
            </a:extLst>
          </p:cNvPr>
          <p:cNvSpPr txBox="1"/>
          <p:nvPr/>
        </p:nvSpPr>
        <p:spPr>
          <a:xfrm>
            <a:off x="8476009" y="5263413"/>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C10</a:t>
            </a:r>
          </a:p>
        </p:txBody>
      </p:sp>
      <p:sp>
        <p:nvSpPr>
          <p:cNvPr id="1079" name="ZoneTexte 1078">
            <a:extLst>
              <a:ext uri="{FF2B5EF4-FFF2-40B4-BE49-F238E27FC236}">
                <a16:creationId xmlns:a16="http://schemas.microsoft.com/office/drawing/2014/main" id="{7EE35B59-6272-C56A-CA4B-DC9CA2EF5DC8}"/>
              </a:ext>
            </a:extLst>
          </p:cNvPr>
          <p:cNvSpPr txBox="1"/>
          <p:nvPr/>
        </p:nvSpPr>
        <p:spPr>
          <a:xfrm>
            <a:off x="9122278" y="5263413"/>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C15</a:t>
            </a:r>
          </a:p>
        </p:txBody>
      </p:sp>
      <p:sp>
        <p:nvSpPr>
          <p:cNvPr id="1080" name="ZoneTexte 1079">
            <a:extLst>
              <a:ext uri="{FF2B5EF4-FFF2-40B4-BE49-F238E27FC236}">
                <a16:creationId xmlns:a16="http://schemas.microsoft.com/office/drawing/2014/main" id="{C95DA3CC-F133-C438-6263-EBF1EC912D1F}"/>
              </a:ext>
            </a:extLst>
          </p:cNvPr>
          <p:cNvSpPr txBox="1"/>
          <p:nvPr/>
        </p:nvSpPr>
        <p:spPr>
          <a:xfrm>
            <a:off x="9768547" y="5263413"/>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C20</a:t>
            </a:r>
          </a:p>
        </p:txBody>
      </p:sp>
      <p:sp>
        <p:nvSpPr>
          <p:cNvPr id="1081" name="ZoneTexte 1080">
            <a:extLst>
              <a:ext uri="{FF2B5EF4-FFF2-40B4-BE49-F238E27FC236}">
                <a16:creationId xmlns:a16="http://schemas.microsoft.com/office/drawing/2014/main" id="{F2B4E854-C79B-3FCD-958A-16B6B779B893}"/>
              </a:ext>
            </a:extLst>
          </p:cNvPr>
          <p:cNvSpPr txBox="1"/>
          <p:nvPr/>
        </p:nvSpPr>
        <p:spPr>
          <a:xfrm>
            <a:off x="10414816" y="5263413"/>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C25</a:t>
            </a:r>
          </a:p>
        </p:txBody>
      </p:sp>
      <p:sp>
        <p:nvSpPr>
          <p:cNvPr id="1082" name="ZoneTexte 1081">
            <a:extLst>
              <a:ext uri="{FF2B5EF4-FFF2-40B4-BE49-F238E27FC236}">
                <a16:creationId xmlns:a16="http://schemas.microsoft.com/office/drawing/2014/main" id="{0662AFEB-3249-50FC-A0EC-35EE7EAB7C94}"/>
              </a:ext>
            </a:extLst>
          </p:cNvPr>
          <p:cNvSpPr txBox="1"/>
          <p:nvPr/>
        </p:nvSpPr>
        <p:spPr>
          <a:xfrm>
            <a:off x="11061087" y="5263413"/>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C30</a:t>
            </a:r>
          </a:p>
        </p:txBody>
      </p:sp>
      <p:sp>
        <p:nvSpPr>
          <p:cNvPr id="1083" name="ZoneTexte 1082">
            <a:extLst>
              <a:ext uri="{FF2B5EF4-FFF2-40B4-BE49-F238E27FC236}">
                <a16:creationId xmlns:a16="http://schemas.microsoft.com/office/drawing/2014/main" id="{63ACB378-A701-9BD9-BB46-DB57431EB317}"/>
              </a:ext>
            </a:extLst>
          </p:cNvPr>
          <p:cNvSpPr txBox="1"/>
          <p:nvPr/>
        </p:nvSpPr>
        <p:spPr>
          <a:xfrm>
            <a:off x="11460402" y="5263413"/>
            <a:ext cx="38504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C33</a:t>
            </a:r>
          </a:p>
        </p:txBody>
      </p:sp>
      <p:sp>
        <p:nvSpPr>
          <p:cNvPr id="1085" name="ZoneTexte 1084">
            <a:extLst>
              <a:ext uri="{FF2B5EF4-FFF2-40B4-BE49-F238E27FC236}">
                <a16:creationId xmlns:a16="http://schemas.microsoft.com/office/drawing/2014/main" id="{848BBC85-4CDA-BB40-6B69-8B47E52C8AD7}"/>
              </a:ext>
            </a:extLst>
          </p:cNvPr>
          <p:cNvSpPr txBox="1"/>
          <p:nvPr/>
        </p:nvSpPr>
        <p:spPr>
          <a:xfrm>
            <a:off x="6995102" y="5140302"/>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86" name="ZoneTexte 1085">
            <a:extLst>
              <a:ext uri="{FF2B5EF4-FFF2-40B4-BE49-F238E27FC236}">
                <a16:creationId xmlns:a16="http://schemas.microsoft.com/office/drawing/2014/main" id="{86D31C44-6C36-EA97-F436-69F35C08B2C2}"/>
              </a:ext>
            </a:extLst>
          </p:cNvPr>
          <p:cNvSpPr txBox="1"/>
          <p:nvPr/>
        </p:nvSpPr>
        <p:spPr>
          <a:xfrm>
            <a:off x="6995102" y="4889673"/>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87" name="ZoneTexte 1086">
            <a:extLst>
              <a:ext uri="{FF2B5EF4-FFF2-40B4-BE49-F238E27FC236}">
                <a16:creationId xmlns:a16="http://schemas.microsoft.com/office/drawing/2014/main" id="{46A67A7F-EB48-11B4-78BB-8CAD2289B27F}"/>
              </a:ext>
            </a:extLst>
          </p:cNvPr>
          <p:cNvSpPr txBox="1"/>
          <p:nvPr/>
        </p:nvSpPr>
        <p:spPr>
          <a:xfrm>
            <a:off x="6995102" y="4639042"/>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88" name="ZoneTexte 1087">
            <a:extLst>
              <a:ext uri="{FF2B5EF4-FFF2-40B4-BE49-F238E27FC236}">
                <a16:creationId xmlns:a16="http://schemas.microsoft.com/office/drawing/2014/main" id="{02F35AD9-53C7-17FC-BD16-337787611BA0}"/>
              </a:ext>
            </a:extLst>
          </p:cNvPr>
          <p:cNvSpPr txBox="1"/>
          <p:nvPr/>
        </p:nvSpPr>
        <p:spPr>
          <a:xfrm>
            <a:off x="6995102" y="4388411"/>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89" name="ZoneTexte 1088">
            <a:extLst>
              <a:ext uri="{FF2B5EF4-FFF2-40B4-BE49-F238E27FC236}">
                <a16:creationId xmlns:a16="http://schemas.microsoft.com/office/drawing/2014/main" id="{302F11B7-35AE-9F1F-5415-E7F3BD35D2B7}"/>
              </a:ext>
            </a:extLst>
          </p:cNvPr>
          <p:cNvSpPr txBox="1"/>
          <p:nvPr/>
        </p:nvSpPr>
        <p:spPr>
          <a:xfrm>
            <a:off x="6995102" y="4137780"/>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90" name="ZoneTexte 1089">
            <a:extLst>
              <a:ext uri="{FF2B5EF4-FFF2-40B4-BE49-F238E27FC236}">
                <a16:creationId xmlns:a16="http://schemas.microsoft.com/office/drawing/2014/main" id="{4C1B5119-E86C-79D9-E079-EB76F98ED2EF}"/>
              </a:ext>
            </a:extLst>
          </p:cNvPr>
          <p:cNvSpPr txBox="1"/>
          <p:nvPr/>
        </p:nvSpPr>
        <p:spPr>
          <a:xfrm>
            <a:off x="6995102" y="3887149"/>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91" name="ZoneTexte 1090">
            <a:extLst>
              <a:ext uri="{FF2B5EF4-FFF2-40B4-BE49-F238E27FC236}">
                <a16:creationId xmlns:a16="http://schemas.microsoft.com/office/drawing/2014/main" id="{35A2411F-5F87-CA04-0A69-6147FCD9F151}"/>
              </a:ext>
            </a:extLst>
          </p:cNvPr>
          <p:cNvSpPr txBox="1"/>
          <p:nvPr/>
        </p:nvSpPr>
        <p:spPr>
          <a:xfrm rot="16200000">
            <a:off x="6273111" y="2622295"/>
            <a:ext cx="113364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Neutrophil</a:t>
            </a:r>
            <a:r>
              <a:rPr kumimoji="0" lang="fr-FR" sz="1000" b="1" i="0" u="none" strike="noStrike" kern="1200" cap="none" spc="0" normalizeH="0" baseline="0" noProof="0" dirty="0">
                <a:ln>
                  <a:noFill/>
                </a:ln>
                <a:solidFill>
                  <a:prstClr val="black"/>
                </a:solidFill>
                <a:effectLst/>
                <a:uLnTx/>
                <a:uFillTx/>
                <a:latin typeface="Calibri"/>
                <a:ea typeface="+mn-ea"/>
                <a:cs typeface="+mn-cs"/>
              </a:rPr>
              <a:t> (10</a:t>
            </a:r>
            <a:r>
              <a:rPr kumimoji="0" lang="fr-FR" sz="1000" b="1" i="0" u="none" strike="noStrike" kern="1200" cap="none" spc="0" normalizeH="0" baseline="30000" noProof="0" dirty="0">
                <a:ln>
                  <a:noFill/>
                </a:ln>
                <a:solidFill>
                  <a:prstClr val="black"/>
                </a:solidFill>
                <a:effectLst/>
                <a:uLnTx/>
                <a:uFillTx/>
                <a:latin typeface="Calibri"/>
                <a:ea typeface="+mn-ea"/>
                <a:cs typeface="+mn-cs"/>
              </a:rPr>
              <a:t>9</a:t>
            </a:r>
            <a:r>
              <a:rPr kumimoji="0" lang="fr-FR" sz="1000" b="1" i="0" u="none" strike="noStrike" kern="1200" cap="none" spc="0" normalizeH="0" baseline="0" noProof="0" dirty="0">
                <a:ln>
                  <a:noFill/>
                </a:ln>
                <a:solidFill>
                  <a:prstClr val="black"/>
                </a:solidFill>
                <a:effectLst/>
                <a:uLnTx/>
                <a:uFillTx/>
                <a:latin typeface="Calibri"/>
                <a:ea typeface="+mn-ea"/>
                <a:cs typeface="+mn-cs"/>
              </a:rPr>
              <a:t>/l)</a:t>
            </a:r>
          </a:p>
        </p:txBody>
      </p:sp>
      <p:sp>
        <p:nvSpPr>
          <p:cNvPr id="1092" name="ZoneTexte 1091">
            <a:extLst>
              <a:ext uri="{FF2B5EF4-FFF2-40B4-BE49-F238E27FC236}">
                <a16:creationId xmlns:a16="http://schemas.microsoft.com/office/drawing/2014/main" id="{E904A324-DA4F-150C-D277-124CA03C1E6C}"/>
              </a:ext>
            </a:extLst>
          </p:cNvPr>
          <p:cNvSpPr txBox="1"/>
          <p:nvPr/>
        </p:nvSpPr>
        <p:spPr>
          <a:xfrm rot="16200000">
            <a:off x="6330018" y="4525304"/>
            <a:ext cx="1019831"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Platelets</a:t>
            </a:r>
            <a:r>
              <a:rPr kumimoji="0" lang="fr-FR" sz="1000" b="1" i="0" u="none" strike="noStrike" kern="1200" cap="none" spc="0" normalizeH="0" baseline="0" noProof="0" dirty="0">
                <a:ln>
                  <a:noFill/>
                </a:ln>
                <a:solidFill>
                  <a:prstClr val="black"/>
                </a:solidFill>
                <a:effectLst/>
                <a:uLnTx/>
                <a:uFillTx/>
                <a:latin typeface="Calibri"/>
                <a:ea typeface="+mn-ea"/>
                <a:cs typeface="+mn-cs"/>
              </a:rPr>
              <a:t> (10</a:t>
            </a:r>
            <a:r>
              <a:rPr kumimoji="0" lang="fr-FR" sz="1000" b="1" i="0" u="none" strike="noStrike" kern="1200" cap="none" spc="0" normalizeH="0" baseline="30000" noProof="0" dirty="0">
                <a:ln>
                  <a:noFill/>
                </a:ln>
                <a:solidFill>
                  <a:prstClr val="black"/>
                </a:solidFill>
                <a:effectLst/>
                <a:uLnTx/>
                <a:uFillTx/>
                <a:latin typeface="Calibri"/>
                <a:ea typeface="+mn-ea"/>
                <a:cs typeface="+mn-cs"/>
              </a:rPr>
              <a:t>9</a:t>
            </a:r>
            <a:r>
              <a:rPr kumimoji="0" lang="fr-FR" sz="1000" b="1" i="0" u="none" strike="noStrike" kern="1200" cap="none" spc="0" normalizeH="0" baseline="0" noProof="0" dirty="0">
                <a:ln>
                  <a:noFill/>
                </a:ln>
                <a:solidFill>
                  <a:prstClr val="black"/>
                </a:solidFill>
                <a:effectLst/>
                <a:uLnTx/>
                <a:uFillTx/>
                <a:latin typeface="Calibri"/>
                <a:ea typeface="+mn-ea"/>
                <a:cs typeface="+mn-cs"/>
              </a:rPr>
              <a:t>/l)</a:t>
            </a:r>
          </a:p>
        </p:txBody>
      </p:sp>
      <p:sp>
        <p:nvSpPr>
          <p:cNvPr id="1093" name="ZoneTexte 1092">
            <a:extLst>
              <a:ext uri="{FF2B5EF4-FFF2-40B4-BE49-F238E27FC236}">
                <a16:creationId xmlns:a16="http://schemas.microsoft.com/office/drawing/2014/main" id="{049EBABC-EFB7-7474-47D9-62908820B100}"/>
              </a:ext>
            </a:extLst>
          </p:cNvPr>
          <p:cNvSpPr txBox="1"/>
          <p:nvPr/>
        </p:nvSpPr>
        <p:spPr>
          <a:xfrm>
            <a:off x="9126349" y="3647089"/>
            <a:ext cx="97975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Post-HSCT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visit</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94" name="ZoneTexte 1093">
            <a:extLst>
              <a:ext uri="{FF2B5EF4-FFF2-40B4-BE49-F238E27FC236}">
                <a16:creationId xmlns:a16="http://schemas.microsoft.com/office/drawing/2014/main" id="{81FDDA6F-C301-18AE-022B-E3BE444981F0}"/>
              </a:ext>
            </a:extLst>
          </p:cNvPr>
          <p:cNvSpPr txBox="1"/>
          <p:nvPr/>
        </p:nvSpPr>
        <p:spPr>
          <a:xfrm>
            <a:off x="9126349" y="5441805"/>
            <a:ext cx="97975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Post-HSCT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visit</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95" name="ZoneTexte 1094">
            <a:extLst>
              <a:ext uri="{FF2B5EF4-FFF2-40B4-BE49-F238E27FC236}">
                <a16:creationId xmlns:a16="http://schemas.microsoft.com/office/drawing/2014/main" id="{94088138-4CD1-0E82-A01C-C4D7B16EE8AB}"/>
              </a:ext>
            </a:extLst>
          </p:cNvPr>
          <p:cNvSpPr txBox="1"/>
          <p:nvPr/>
        </p:nvSpPr>
        <p:spPr>
          <a:xfrm>
            <a:off x="7530524" y="6001718"/>
            <a:ext cx="25038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096" name="ZoneTexte 1095">
            <a:extLst>
              <a:ext uri="{FF2B5EF4-FFF2-40B4-BE49-F238E27FC236}">
                <a16:creationId xmlns:a16="http://schemas.microsoft.com/office/drawing/2014/main" id="{A9E3BC07-55BB-30B6-A266-6091231A337E}"/>
              </a:ext>
            </a:extLst>
          </p:cNvPr>
          <p:cNvSpPr txBox="1"/>
          <p:nvPr/>
        </p:nvSpPr>
        <p:spPr>
          <a:xfrm>
            <a:off x="7530524" y="6274768"/>
            <a:ext cx="25038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097" name="ZoneTexte 1096">
            <a:extLst>
              <a:ext uri="{FF2B5EF4-FFF2-40B4-BE49-F238E27FC236}">
                <a16:creationId xmlns:a16="http://schemas.microsoft.com/office/drawing/2014/main" id="{EA99338F-36F5-0D9E-6A44-1449D64F719A}"/>
              </a:ext>
            </a:extLst>
          </p:cNvPr>
          <p:cNvSpPr txBox="1"/>
          <p:nvPr/>
        </p:nvSpPr>
        <p:spPr>
          <a:xfrm>
            <a:off x="7888913" y="6001718"/>
            <a:ext cx="25038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098" name="ZoneTexte 1097">
            <a:extLst>
              <a:ext uri="{FF2B5EF4-FFF2-40B4-BE49-F238E27FC236}">
                <a16:creationId xmlns:a16="http://schemas.microsoft.com/office/drawing/2014/main" id="{C34AC3EC-B421-AFA4-C9CE-B300AAF67EDE}"/>
              </a:ext>
            </a:extLst>
          </p:cNvPr>
          <p:cNvSpPr txBox="1"/>
          <p:nvPr/>
        </p:nvSpPr>
        <p:spPr>
          <a:xfrm>
            <a:off x="7888913" y="6274768"/>
            <a:ext cx="25038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099" name="ZoneTexte 1098">
            <a:extLst>
              <a:ext uri="{FF2B5EF4-FFF2-40B4-BE49-F238E27FC236}">
                <a16:creationId xmlns:a16="http://schemas.microsoft.com/office/drawing/2014/main" id="{EF1CB6B9-16E2-04CD-7C6A-9088B29FB8C1}"/>
              </a:ext>
            </a:extLst>
          </p:cNvPr>
          <p:cNvSpPr txBox="1"/>
          <p:nvPr/>
        </p:nvSpPr>
        <p:spPr>
          <a:xfrm>
            <a:off x="8303788" y="6001718"/>
            <a:ext cx="25038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1100" name="ZoneTexte 1099">
            <a:extLst>
              <a:ext uri="{FF2B5EF4-FFF2-40B4-BE49-F238E27FC236}">
                <a16:creationId xmlns:a16="http://schemas.microsoft.com/office/drawing/2014/main" id="{ACD8046D-D263-1859-1C1E-B149866CDAD4}"/>
              </a:ext>
            </a:extLst>
          </p:cNvPr>
          <p:cNvSpPr txBox="1"/>
          <p:nvPr/>
        </p:nvSpPr>
        <p:spPr>
          <a:xfrm>
            <a:off x="8303788" y="6274768"/>
            <a:ext cx="25038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1113" name="ZoneTexte 1112">
            <a:extLst>
              <a:ext uri="{FF2B5EF4-FFF2-40B4-BE49-F238E27FC236}">
                <a16:creationId xmlns:a16="http://schemas.microsoft.com/office/drawing/2014/main" id="{FFB7E625-2B28-B112-2B2D-B3E85ABCF162}"/>
              </a:ext>
            </a:extLst>
          </p:cNvPr>
          <p:cNvSpPr txBox="1"/>
          <p:nvPr/>
        </p:nvSpPr>
        <p:spPr>
          <a:xfrm>
            <a:off x="11156462" y="600171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19</a:t>
            </a:r>
          </a:p>
        </p:txBody>
      </p:sp>
      <p:sp>
        <p:nvSpPr>
          <p:cNvPr id="1115" name="ZoneTexte 1114">
            <a:extLst>
              <a:ext uri="{FF2B5EF4-FFF2-40B4-BE49-F238E27FC236}">
                <a16:creationId xmlns:a16="http://schemas.microsoft.com/office/drawing/2014/main" id="{29CF73F3-9550-A98C-76E7-9023F6F6A49F}"/>
              </a:ext>
            </a:extLst>
          </p:cNvPr>
          <p:cNvSpPr txBox="1"/>
          <p:nvPr/>
        </p:nvSpPr>
        <p:spPr>
          <a:xfrm>
            <a:off x="8697870" y="6001718"/>
            <a:ext cx="25038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1116" name="ZoneTexte 1115">
            <a:extLst>
              <a:ext uri="{FF2B5EF4-FFF2-40B4-BE49-F238E27FC236}">
                <a16:creationId xmlns:a16="http://schemas.microsoft.com/office/drawing/2014/main" id="{CDABF0FD-E54A-CBF7-E005-93E0E3B65BE3}"/>
              </a:ext>
            </a:extLst>
          </p:cNvPr>
          <p:cNvSpPr txBox="1"/>
          <p:nvPr/>
        </p:nvSpPr>
        <p:spPr>
          <a:xfrm>
            <a:off x="8697870" y="6274768"/>
            <a:ext cx="25038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1117" name="ZoneTexte 1116">
            <a:extLst>
              <a:ext uri="{FF2B5EF4-FFF2-40B4-BE49-F238E27FC236}">
                <a16:creationId xmlns:a16="http://schemas.microsoft.com/office/drawing/2014/main" id="{BED3649D-B5E2-45F3-D9D8-077B4080A0A0}"/>
              </a:ext>
            </a:extLst>
          </p:cNvPr>
          <p:cNvSpPr txBox="1"/>
          <p:nvPr/>
        </p:nvSpPr>
        <p:spPr>
          <a:xfrm>
            <a:off x="9085220" y="6001718"/>
            <a:ext cx="25038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9</a:t>
            </a:r>
          </a:p>
        </p:txBody>
      </p:sp>
      <p:sp>
        <p:nvSpPr>
          <p:cNvPr id="1118" name="ZoneTexte 1117">
            <a:extLst>
              <a:ext uri="{FF2B5EF4-FFF2-40B4-BE49-F238E27FC236}">
                <a16:creationId xmlns:a16="http://schemas.microsoft.com/office/drawing/2014/main" id="{17B6CB5A-ABD9-B0FB-5640-6E01495A2154}"/>
              </a:ext>
            </a:extLst>
          </p:cNvPr>
          <p:cNvSpPr txBox="1"/>
          <p:nvPr/>
        </p:nvSpPr>
        <p:spPr>
          <a:xfrm>
            <a:off x="9085220" y="627476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1119" name="ZoneTexte 1118">
            <a:extLst>
              <a:ext uri="{FF2B5EF4-FFF2-40B4-BE49-F238E27FC236}">
                <a16:creationId xmlns:a16="http://schemas.microsoft.com/office/drawing/2014/main" id="{B48C6E26-2CDF-8DB2-8FA4-48258D97D3F9}"/>
              </a:ext>
            </a:extLst>
          </p:cNvPr>
          <p:cNvSpPr txBox="1"/>
          <p:nvPr/>
        </p:nvSpPr>
        <p:spPr>
          <a:xfrm>
            <a:off x="9486843" y="600171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11</a:t>
            </a:r>
          </a:p>
        </p:txBody>
      </p:sp>
      <p:sp>
        <p:nvSpPr>
          <p:cNvPr id="1120" name="ZoneTexte 1119">
            <a:extLst>
              <a:ext uri="{FF2B5EF4-FFF2-40B4-BE49-F238E27FC236}">
                <a16:creationId xmlns:a16="http://schemas.microsoft.com/office/drawing/2014/main" id="{538B3DB8-C14A-220B-9926-E2D4C96387EF}"/>
              </a:ext>
            </a:extLst>
          </p:cNvPr>
          <p:cNvSpPr txBox="1"/>
          <p:nvPr/>
        </p:nvSpPr>
        <p:spPr>
          <a:xfrm>
            <a:off x="9486843" y="627476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1121" name="ZoneTexte 1120">
            <a:extLst>
              <a:ext uri="{FF2B5EF4-FFF2-40B4-BE49-F238E27FC236}">
                <a16:creationId xmlns:a16="http://schemas.microsoft.com/office/drawing/2014/main" id="{0B7384EB-9AAC-A144-5180-D77F2E71CD79}"/>
              </a:ext>
            </a:extLst>
          </p:cNvPr>
          <p:cNvSpPr txBox="1"/>
          <p:nvPr/>
        </p:nvSpPr>
        <p:spPr>
          <a:xfrm>
            <a:off x="9864969" y="600171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13</a:t>
            </a:r>
          </a:p>
        </p:txBody>
      </p:sp>
      <p:sp>
        <p:nvSpPr>
          <p:cNvPr id="1122" name="ZoneTexte 1121">
            <a:extLst>
              <a:ext uri="{FF2B5EF4-FFF2-40B4-BE49-F238E27FC236}">
                <a16:creationId xmlns:a16="http://schemas.microsoft.com/office/drawing/2014/main" id="{3C6BF130-90F0-7499-7D9F-A943E7B3E22D}"/>
              </a:ext>
            </a:extLst>
          </p:cNvPr>
          <p:cNvSpPr txBox="1"/>
          <p:nvPr/>
        </p:nvSpPr>
        <p:spPr>
          <a:xfrm>
            <a:off x="9864969" y="627476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15</a:t>
            </a:r>
          </a:p>
        </p:txBody>
      </p:sp>
      <p:sp>
        <p:nvSpPr>
          <p:cNvPr id="1123" name="ZoneTexte 1122">
            <a:extLst>
              <a:ext uri="{FF2B5EF4-FFF2-40B4-BE49-F238E27FC236}">
                <a16:creationId xmlns:a16="http://schemas.microsoft.com/office/drawing/2014/main" id="{FE451025-8776-8E89-F616-28C1A4C538B8}"/>
              </a:ext>
            </a:extLst>
          </p:cNvPr>
          <p:cNvSpPr txBox="1"/>
          <p:nvPr/>
        </p:nvSpPr>
        <p:spPr>
          <a:xfrm>
            <a:off x="10240282" y="600171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15</a:t>
            </a:r>
          </a:p>
        </p:txBody>
      </p:sp>
      <p:sp>
        <p:nvSpPr>
          <p:cNvPr id="1124" name="ZoneTexte 1123">
            <a:extLst>
              <a:ext uri="{FF2B5EF4-FFF2-40B4-BE49-F238E27FC236}">
                <a16:creationId xmlns:a16="http://schemas.microsoft.com/office/drawing/2014/main" id="{6B807139-FA02-A0B6-A1F1-78DB327B525D}"/>
              </a:ext>
            </a:extLst>
          </p:cNvPr>
          <p:cNvSpPr txBox="1"/>
          <p:nvPr/>
        </p:nvSpPr>
        <p:spPr>
          <a:xfrm>
            <a:off x="10240282" y="627476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16</a:t>
            </a:r>
          </a:p>
        </p:txBody>
      </p:sp>
      <p:sp>
        <p:nvSpPr>
          <p:cNvPr id="1125" name="ZoneTexte 1124">
            <a:extLst>
              <a:ext uri="{FF2B5EF4-FFF2-40B4-BE49-F238E27FC236}">
                <a16:creationId xmlns:a16="http://schemas.microsoft.com/office/drawing/2014/main" id="{10C00BE4-7468-E478-D07E-241BA5B8E4BB}"/>
              </a:ext>
            </a:extLst>
          </p:cNvPr>
          <p:cNvSpPr txBox="1"/>
          <p:nvPr/>
        </p:nvSpPr>
        <p:spPr>
          <a:xfrm>
            <a:off x="10657251" y="600171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17</a:t>
            </a:r>
          </a:p>
        </p:txBody>
      </p:sp>
      <p:sp>
        <p:nvSpPr>
          <p:cNvPr id="1126" name="ZoneTexte 1125">
            <a:extLst>
              <a:ext uri="{FF2B5EF4-FFF2-40B4-BE49-F238E27FC236}">
                <a16:creationId xmlns:a16="http://schemas.microsoft.com/office/drawing/2014/main" id="{DA72F31F-EC7C-714E-90F2-A6AF9F730FAB}"/>
              </a:ext>
            </a:extLst>
          </p:cNvPr>
          <p:cNvSpPr txBox="1"/>
          <p:nvPr/>
        </p:nvSpPr>
        <p:spPr>
          <a:xfrm>
            <a:off x="10657251" y="627476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18</a:t>
            </a:r>
          </a:p>
        </p:txBody>
      </p:sp>
      <p:sp>
        <p:nvSpPr>
          <p:cNvPr id="1129" name="Parenthèse fermante 1128">
            <a:extLst>
              <a:ext uri="{FF2B5EF4-FFF2-40B4-BE49-F238E27FC236}">
                <a16:creationId xmlns:a16="http://schemas.microsoft.com/office/drawing/2014/main" id="{588A7310-0528-5BCB-7159-5D0D9798FBD4}"/>
              </a:ext>
            </a:extLst>
          </p:cNvPr>
          <p:cNvSpPr/>
          <p:nvPr/>
        </p:nvSpPr>
        <p:spPr>
          <a:xfrm rot="16200000">
            <a:off x="7685674" y="5661010"/>
            <a:ext cx="45719" cy="608866"/>
          </a:xfrm>
          <a:prstGeom prst="rightBracket">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0" name="Parenthèse fermante 1129">
            <a:extLst>
              <a:ext uri="{FF2B5EF4-FFF2-40B4-BE49-F238E27FC236}">
                <a16:creationId xmlns:a16="http://schemas.microsoft.com/office/drawing/2014/main" id="{53BB7922-9357-4617-13D8-00D7E260B7BA}"/>
              </a:ext>
            </a:extLst>
          </p:cNvPr>
          <p:cNvSpPr/>
          <p:nvPr/>
        </p:nvSpPr>
        <p:spPr>
          <a:xfrm rot="16200000">
            <a:off x="9486832" y="4612889"/>
            <a:ext cx="45719" cy="2705108"/>
          </a:xfrm>
          <a:prstGeom prst="rightBracket">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1" name="Parenthèse fermante 1130">
            <a:extLst>
              <a:ext uri="{FF2B5EF4-FFF2-40B4-BE49-F238E27FC236}">
                <a16:creationId xmlns:a16="http://schemas.microsoft.com/office/drawing/2014/main" id="{D8DB0FD6-AF57-D8F2-D207-A7F2052C1802}"/>
              </a:ext>
            </a:extLst>
          </p:cNvPr>
          <p:cNvSpPr/>
          <p:nvPr/>
        </p:nvSpPr>
        <p:spPr>
          <a:xfrm rot="16200000">
            <a:off x="11211209" y="5731701"/>
            <a:ext cx="45719" cy="467486"/>
          </a:xfrm>
          <a:prstGeom prst="rightBracket">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2" name="ZoneTexte 1131">
            <a:extLst>
              <a:ext uri="{FF2B5EF4-FFF2-40B4-BE49-F238E27FC236}">
                <a16:creationId xmlns:a16="http://schemas.microsoft.com/office/drawing/2014/main" id="{2412A6F8-0D1D-9477-5FB4-9EC678EB6F76}"/>
              </a:ext>
            </a:extLst>
          </p:cNvPr>
          <p:cNvSpPr txBox="1"/>
          <p:nvPr/>
        </p:nvSpPr>
        <p:spPr>
          <a:xfrm>
            <a:off x="7392283" y="5717540"/>
            <a:ext cx="62068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NPM1m</a:t>
            </a:r>
          </a:p>
        </p:txBody>
      </p:sp>
      <p:sp>
        <p:nvSpPr>
          <p:cNvPr id="1133" name="ZoneTexte 1132">
            <a:extLst>
              <a:ext uri="{FF2B5EF4-FFF2-40B4-BE49-F238E27FC236}">
                <a16:creationId xmlns:a16="http://schemas.microsoft.com/office/drawing/2014/main" id="{403B1664-844D-E6D5-8BE2-AB0B3F8E211C}"/>
              </a:ext>
            </a:extLst>
          </p:cNvPr>
          <p:cNvSpPr txBox="1"/>
          <p:nvPr/>
        </p:nvSpPr>
        <p:spPr>
          <a:xfrm>
            <a:off x="9213229" y="5717540"/>
            <a:ext cx="61908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KMT2Ar</a:t>
            </a:r>
          </a:p>
        </p:txBody>
      </p:sp>
      <p:sp>
        <p:nvSpPr>
          <p:cNvPr id="1134" name="ZoneTexte 1133">
            <a:extLst>
              <a:ext uri="{FF2B5EF4-FFF2-40B4-BE49-F238E27FC236}">
                <a16:creationId xmlns:a16="http://schemas.microsoft.com/office/drawing/2014/main" id="{F88B9772-77C3-3B3B-770A-F5844CB60538}"/>
              </a:ext>
            </a:extLst>
          </p:cNvPr>
          <p:cNvSpPr txBox="1"/>
          <p:nvPr/>
        </p:nvSpPr>
        <p:spPr>
          <a:xfrm>
            <a:off x="10932871" y="5717540"/>
            <a:ext cx="598241"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NUP98r</a:t>
            </a:r>
          </a:p>
        </p:txBody>
      </p:sp>
      <p:sp>
        <p:nvSpPr>
          <p:cNvPr id="4" name="Text Box 3">
            <a:extLst>
              <a:ext uri="{FF2B5EF4-FFF2-40B4-BE49-F238E27FC236}">
                <a16:creationId xmlns:a16="http://schemas.microsoft.com/office/drawing/2014/main" id="{B925E496-B1EB-C67A-CB4C-3C3ED0596E93}"/>
              </a:ext>
            </a:extLst>
          </p:cNvPr>
          <p:cNvSpPr txBox="1">
            <a:spLocks noChangeArrowheads="1"/>
          </p:cNvSpPr>
          <p:nvPr/>
        </p:nvSpPr>
        <p:spPr bwMode="auto">
          <a:xfrm>
            <a:off x="9602060" y="6538230"/>
            <a:ext cx="258994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Žučenka</a:t>
            </a:r>
            <a:r>
              <a:rPr kumimoji="0" lang="en-US" sz="1200" b="0" i="1" u="none" strike="noStrike" kern="1200" cap="none" spc="0" normalizeH="0" baseline="0" noProof="0" dirty="0">
                <a:ln>
                  <a:noFill/>
                </a:ln>
                <a:solidFill>
                  <a:prstClr val="black"/>
                </a:solidFill>
                <a:effectLst/>
                <a:uLnTx/>
                <a:uFillTx/>
                <a:latin typeface="Calibri"/>
                <a:ea typeface="+mn-ea"/>
                <a:cs typeface="+mn-cs"/>
              </a:rPr>
              <a:t> A, abstract PS1631</a:t>
            </a:r>
          </a:p>
        </p:txBody>
      </p:sp>
    </p:spTree>
    <p:extLst>
      <p:ext uri="{BB962C8B-B14F-4D97-AF65-F5344CB8AC3E}">
        <p14:creationId xmlns:p14="http://schemas.microsoft.com/office/powerpoint/2010/main" val="2006713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74DEB-196A-FC0E-D21F-FA4ACB9A13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DD183B-78E5-1BA2-E1D4-AD4C9B55DA7E}"/>
              </a:ext>
            </a:extLst>
          </p:cNvPr>
          <p:cNvSpPr>
            <a:spLocks noGrp="1"/>
          </p:cNvSpPr>
          <p:nvPr>
            <p:ph type="title"/>
          </p:nvPr>
        </p:nvSpPr>
        <p:spPr>
          <a:xfrm>
            <a:off x="0" y="-5203"/>
            <a:ext cx="9409114" cy="1556545"/>
          </a:xfrm>
        </p:spPr>
        <p:txBody>
          <a:bodyPr/>
          <a:lstStyle/>
          <a:p>
            <a:r>
              <a:rPr lang="fr-FR" dirty="0"/>
              <a:t>Post-Transplant </a:t>
            </a:r>
            <a:r>
              <a:rPr lang="fr-FR" dirty="0" err="1"/>
              <a:t>Revumenib</a:t>
            </a:r>
            <a:r>
              <a:rPr lang="fr-FR" dirty="0"/>
              <a:t> in KMT2Ar, NPM1m, and NUP98r AML: AUGMENT-101 </a:t>
            </a:r>
            <a:r>
              <a:rPr lang="fr-FR" i="1" dirty="0"/>
              <a:t>(4) </a:t>
            </a:r>
            <a:r>
              <a:rPr lang="fr-FR" dirty="0"/>
              <a:t>- Conclusion</a:t>
            </a:r>
          </a:p>
        </p:txBody>
      </p:sp>
      <p:sp>
        <p:nvSpPr>
          <p:cNvPr id="4" name="Espace réservé du texte 3">
            <a:extLst>
              <a:ext uri="{FF2B5EF4-FFF2-40B4-BE49-F238E27FC236}">
                <a16:creationId xmlns:a16="http://schemas.microsoft.com/office/drawing/2014/main" id="{796E21D5-41A1-EC69-4C56-9AD3DD514D90}"/>
              </a:ext>
            </a:extLst>
          </p:cNvPr>
          <p:cNvSpPr>
            <a:spLocks noGrp="1"/>
          </p:cNvSpPr>
          <p:nvPr>
            <p:ph type="body" sz="quarter" idx="10"/>
          </p:nvPr>
        </p:nvSpPr>
        <p:spPr>
          <a:xfrm>
            <a:off x="234948" y="1790700"/>
            <a:ext cx="11722100" cy="4749800"/>
          </a:xfrm>
        </p:spPr>
        <p:txBody>
          <a:bodyPr>
            <a:normAutofit lnSpcReduction="10000"/>
          </a:bodyPr>
          <a:lstStyle/>
          <a:p>
            <a:r>
              <a:rPr lang="lt-LT" dirty="0"/>
              <a:t>Revumenib demonstrated promising efficacy and a tolerable safety profile as post-HSCT maintenance treatment in adult and pediatric patients with R/R NPM1m, KMT2Ar, and NUP98r AML</a:t>
            </a:r>
            <a:endParaRPr lang="en-GB" dirty="0"/>
          </a:p>
          <a:p>
            <a:endParaRPr lang="lt-LT" dirty="0"/>
          </a:p>
          <a:p>
            <a:r>
              <a:rPr lang="lt-LT" dirty="0"/>
              <a:t>Sustained relapse-free survival across genotypes supports the potential ability of revumenib to reduce post-HSCT relapse in this high-risk population</a:t>
            </a:r>
            <a:endParaRPr lang="en-GB" dirty="0"/>
          </a:p>
          <a:p>
            <a:endParaRPr lang="lt-LT" dirty="0"/>
          </a:p>
          <a:p>
            <a:r>
              <a:rPr lang="lt-LT" dirty="0"/>
              <a:t>The safety profile of revumenib was consistent with that of the broader AUGMENT-101 trial and no differentiation syndrome was reported </a:t>
            </a:r>
          </a:p>
          <a:p>
            <a:pPr lvl="1"/>
            <a:r>
              <a:rPr lang="lt-LT" dirty="0"/>
              <a:t>No patients discontinued treatment due to cytopenias</a:t>
            </a:r>
            <a:endParaRPr lang="en-GB" dirty="0"/>
          </a:p>
          <a:p>
            <a:pPr lvl="1"/>
            <a:endParaRPr lang="lt-LT" dirty="0"/>
          </a:p>
          <a:p>
            <a:r>
              <a:rPr lang="lt-LT" dirty="0"/>
              <a:t>Collectively, these data support continued evaluation of revumenib as a post-HSCT maintenance treatment, with ongoing assessment in the post-transplant setting (NCT06575296)</a:t>
            </a:r>
          </a:p>
        </p:txBody>
      </p:sp>
      <p:sp>
        <p:nvSpPr>
          <p:cNvPr id="5" name="Text Box 3">
            <a:extLst>
              <a:ext uri="{FF2B5EF4-FFF2-40B4-BE49-F238E27FC236}">
                <a16:creationId xmlns:a16="http://schemas.microsoft.com/office/drawing/2014/main" id="{D4499864-39B9-1E99-DA70-99C561206BE1}"/>
              </a:ext>
            </a:extLst>
          </p:cNvPr>
          <p:cNvSpPr txBox="1">
            <a:spLocks noChangeArrowheads="1"/>
          </p:cNvSpPr>
          <p:nvPr/>
        </p:nvSpPr>
        <p:spPr bwMode="auto">
          <a:xfrm>
            <a:off x="9602060" y="6538230"/>
            <a:ext cx="258994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Žučenka</a:t>
            </a:r>
            <a:r>
              <a:rPr kumimoji="0" lang="en-US" sz="1200" b="0" i="1" u="none" strike="noStrike" kern="1200" cap="none" spc="0" normalizeH="0" baseline="0" noProof="0" dirty="0">
                <a:ln>
                  <a:noFill/>
                </a:ln>
                <a:solidFill>
                  <a:prstClr val="black"/>
                </a:solidFill>
                <a:effectLst/>
                <a:uLnTx/>
                <a:uFillTx/>
                <a:latin typeface="Calibri"/>
                <a:ea typeface="+mn-ea"/>
                <a:cs typeface="+mn-cs"/>
              </a:rPr>
              <a:t> A, abstract PS1631</a:t>
            </a:r>
          </a:p>
        </p:txBody>
      </p:sp>
    </p:spTree>
    <p:extLst>
      <p:ext uri="{BB962C8B-B14F-4D97-AF65-F5344CB8AC3E}">
        <p14:creationId xmlns:p14="http://schemas.microsoft.com/office/powerpoint/2010/main" val="2285566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D3D06-B33E-117B-EBEA-9738D17E4C67}"/>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D3088F02-2B2D-E5D6-1A13-68C7BE4BFE81}"/>
              </a:ext>
            </a:extLst>
          </p:cNvPr>
          <p:cNvSpPr txBox="1">
            <a:spLocks noChangeArrowheads="1"/>
          </p:cNvSpPr>
          <p:nvPr/>
        </p:nvSpPr>
        <p:spPr bwMode="auto">
          <a:xfrm>
            <a:off x="9634184" y="6538230"/>
            <a:ext cx="25578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Goulart H, abstract PS1629</a:t>
            </a:r>
          </a:p>
        </p:txBody>
      </p:sp>
      <p:sp>
        <p:nvSpPr>
          <p:cNvPr id="3" name="Titre 2">
            <a:extLst>
              <a:ext uri="{FF2B5EF4-FFF2-40B4-BE49-F238E27FC236}">
                <a16:creationId xmlns:a16="http://schemas.microsoft.com/office/drawing/2014/main" id="{F7C1A6C6-805E-14E0-9F25-988EDF9E5EDB}"/>
              </a:ext>
            </a:extLst>
          </p:cNvPr>
          <p:cNvSpPr>
            <a:spLocks noGrp="1"/>
          </p:cNvSpPr>
          <p:nvPr>
            <p:ph type="title"/>
          </p:nvPr>
        </p:nvSpPr>
        <p:spPr/>
        <p:txBody>
          <a:bodyPr/>
          <a:lstStyle/>
          <a:p>
            <a:r>
              <a:rPr lang="fr-FR" dirty="0" err="1"/>
              <a:t>Revumenib</a:t>
            </a:r>
            <a:r>
              <a:rPr lang="fr-FR" dirty="0"/>
              <a:t> Maintenance </a:t>
            </a:r>
            <a:r>
              <a:rPr lang="fr-FR" dirty="0" err="1"/>
              <a:t>After</a:t>
            </a:r>
            <a:r>
              <a:rPr lang="fr-FR" dirty="0"/>
              <a:t> </a:t>
            </a:r>
            <a:r>
              <a:rPr lang="fr-FR" dirty="0" err="1"/>
              <a:t>Allogeneic</a:t>
            </a:r>
            <a:r>
              <a:rPr lang="fr-FR" dirty="0"/>
              <a:t> SCT in AML </a:t>
            </a:r>
            <a:r>
              <a:rPr lang="fr-FR" i="1" dirty="0"/>
              <a:t>(1)</a:t>
            </a:r>
          </a:p>
        </p:txBody>
      </p:sp>
      <p:sp>
        <p:nvSpPr>
          <p:cNvPr id="4" name="Espace réservé du texte 3">
            <a:extLst>
              <a:ext uri="{FF2B5EF4-FFF2-40B4-BE49-F238E27FC236}">
                <a16:creationId xmlns:a16="http://schemas.microsoft.com/office/drawing/2014/main" id="{366132BB-6D5A-75C9-C83A-47A1A0495F7B}"/>
              </a:ext>
            </a:extLst>
          </p:cNvPr>
          <p:cNvSpPr>
            <a:spLocks noGrp="1"/>
          </p:cNvSpPr>
          <p:nvPr>
            <p:ph type="body" sz="quarter" idx="10"/>
          </p:nvPr>
        </p:nvSpPr>
        <p:spPr/>
        <p:txBody>
          <a:bodyPr>
            <a:normAutofit/>
          </a:bodyPr>
          <a:lstStyle/>
          <a:p>
            <a:r>
              <a:rPr lang="fr-FR" dirty="0"/>
              <a:t>A single-center, pooled analysis of patients </a:t>
            </a:r>
            <a:r>
              <a:rPr lang="fr-FR" dirty="0" err="1"/>
              <a:t>with</a:t>
            </a:r>
            <a:r>
              <a:rPr lang="fr-FR" dirty="0"/>
              <a:t> </a:t>
            </a:r>
          </a:p>
          <a:p>
            <a:pPr lvl="1"/>
            <a:r>
              <a:rPr lang="fr-FR" b="1" dirty="0"/>
              <a:t>NPM1mt, </a:t>
            </a:r>
          </a:p>
          <a:p>
            <a:pPr lvl="1"/>
            <a:r>
              <a:rPr lang="fr-FR" b="1" dirty="0"/>
              <a:t>KMT2Ar, </a:t>
            </a:r>
          </a:p>
          <a:p>
            <a:pPr lvl="1"/>
            <a:r>
              <a:rPr lang="fr-FR" b="1" dirty="0"/>
              <a:t>or NUP98r </a:t>
            </a:r>
          </a:p>
          <a:p>
            <a:r>
              <a:rPr lang="fr-FR" dirty="0"/>
              <a:t>AML treated with </a:t>
            </a:r>
            <a:r>
              <a:rPr lang="fr-FR" b="1" dirty="0"/>
              <a:t>revumenib prior to HSCT on Augment 101, SAVE trials or EAP who resumed post-HSCT revumenib maintenance</a:t>
            </a:r>
          </a:p>
          <a:p>
            <a:pPr marL="0" indent="0">
              <a:buNone/>
            </a:pPr>
            <a:endParaRPr lang="fr-FR" dirty="0"/>
          </a:p>
        </p:txBody>
      </p:sp>
    </p:spTree>
    <p:extLst>
      <p:ext uri="{BB962C8B-B14F-4D97-AF65-F5344CB8AC3E}">
        <p14:creationId xmlns:p14="http://schemas.microsoft.com/office/powerpoint/2010/main" val="3232734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1878F-B0F3-E7A2-7E70-6D5C815F1A84}"/>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7E6F69BE-AEBC-496C-E981-A5073CEAE048}"/>
              </a:ext>
            </a:extLst>
          </p:cNvPr>
          <p:cNvSpPr txBox="1">
            <a:spLocks noChangeArrowheads="1"/>
          </p:cNvSpPr>
          <p:nvPr/>
        </p:nvSpPr>
        <p:spPr bwMode="auto">
          <a:xfrm>
            <a:off x="9634184" y="6538230"/>
            <a:ext cx="25578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Goulart H, abstract PS1629</a:t>
            </a:r>
          </a:p>
        </p:txBody>
      </p:sp>
      <p:sp>
        <p:nvSpPr>
          <p:cNvPr id="3" name="Titre 2">
            <a:extLst>
              <a:ext uri="{FF2B5EF4-FFF2-40B4-BE49-F238E27FC236}">
                <a16:creationId xmlns:a16="http://schemas.microsoft.com/office/drawing/2014/main" id="{B90DBB81-1E5C-6B44-15E7-BFDA9180B60F}"/>
              </a:ext>
            </a:extLst>
          </p:cNvPr>
          <p:cNvSpPr>
            <a:spLocks noGrp="1"/>
          </p:cNvSpPr>
          <p:nvPr>
            <p:ph type="title"/>
          </p:nvPr>
        </p:nvSpPr>
        <p:spPr/>
        <p:txBody>
          <a:bodyPr/>
          <a:lstStyle/>
          <a:p>
            <a:r>
              <a:rPr lang="fr-FR" dirty="0" err="1"/>
              <a:t>Revumenib</a:t>
            </a:r>
            <a:r>
              <a:rPr lang="fr-FR" dirty="0"/>
              <a:t> Maintenance </a:t>
            </a:r>
            <a:r>
              <a:rPr lang="fr-FR" dirty="0" err="1"/>
              <a:t>After</a:t>
            </a:r>
            <a:r>
              <a:rPr lang="fr-FR" dirty="0"/>
              <a:t> </a:t>
            </a:r>
            <a:r>
              <a:rPr lang="fr-FR" dirty="0" err="1"/>
              <a:t>Allogeneic</a:t>
            </a:r>
            <a:r>
              <a:rPr lang="fr-FR" dirty="0"/>
              <a:t> SCT in AML </a:t>
            </a:r>
            <a:r>
              <a:rPr lang="fr-FR" i="1" dirty="0"/>
              <a:t>(2)</a:t>
            </a:r>
          </a:p>
        </p:txBody>
      </p:sp>
      <p:sp>
        <p:nvSpPr>
          <p:cNvPr id="4" name="ZoneTexte 3">
            <a:extLst>
              <a:ext uri="{FF2B5EF4-FFF2-40B4-BE49-F238E27FC236}">
                <a16:creationId xmlns:a16="http://schemas.microsoft.com/office/drawing/2014/main" id="{BC141938-5DDB-6604-EA4F-12D1BDDFA189}"/>
              </a:ext>
            </a:extLst>
          </p:cNvPr>
          <p:cNvSpPr txBox="1"/>
          <p:nvPr/>
        </p:nvSpPr>
        <p:spPr>
          <a:xfrm>
            <a:off x="1466455" y="1704623"/>
            <a:ext cx="315548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a:ea typeface="+mn-ea"/>
                <a:cs typeface="+mn-cs"/>
              </a:rPr>
              <a:t>Baseline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characteristics</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6D708B97-1074-AA16-6097-254E5965D1D4}"/>
              </a:ext>
            </a:extLst>
          </p:cNvPr>
          <p:cNvSpPr txBox="1"/>
          <p:nvPr/>
        </p:nvSpPr>
        <p:spPr>
          <a:xfrm>
            <a:off x="7351114" y="1704623"/>
            <a:ext cx="354526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a:ea typeface="+mn-ea"/>
                <a:cs typeface="+mn-cs"/>
              </a:rPr>
              <a:t>Transplant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characteristics</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graphicFrame>
        <p:nvGraphicFramePr>
          <p:cNvPr id="8" name="Tableau 7">
            <a:extLst>
              <a:ext uri="{FF2B5EF4-FFF2-40B4-BE49-F238E27FC236}">
                <a16:creationId xmlns:a16="http://schemas.microsoft.com/office/drawing/2014/main" id="{6E9B7B06-AB27-5A23-86BE-21B92925437F}"/>
              </a:ext>
            </a:extLst>
          </p:cNvPr>
          <p:cNvGraphicFramePr>
            <a:graphicFrameLocks noGrp="1"/>
          </p:cNvGraphicFramePr>
          <p:nvPr/>
        </p:nvGraphicFramePr>
        <p:xfrm>
          <a:off x="669167" y="2261822"/>
          <a:ext cx="4750055" cy="3873247"/>
        </p:xfrm>
        <a:graphic>
          <a:graphicData uri="http://schemas.openxmlformats.org/drawingml/2006/table">
            <a:tbl>
              <a:tblPr firstRow="1" bandRow="1">
                <a:tableStyleId>{5C22544A-7EE6-4342-B048-85BDC9FD1C3A}</a:tableStyleId>
              </a:tblPr>
              <a:tblGrid>
                <a:gridCol w="1899603">
                  <a:extLst>
                    <a:ext uri="{9D8B030D-6E8A-4147-A177-3AD203B41FA5}">
                      <a16:colId xmlns:a16="http://schemas.microsoft.com/office/drawing/2014/main" val="2264890458"/>
                    </a:ext>
                  </a:extLst>
                </a:gridCol>
                <a:gridCol w="932752">
                  <a:extLst>
                    <a:ext uri="{9D8B030D-6E8A-4147-A177-3AD203B41FA5}">
                      <a16:colId xmlns:a16="http://schemas.microsoft.com/office/drawing/2014/main" val="3246283385"/>
                    </a:ext>
                  </a:extLst>
                </a:gridCol>
                <a:gridCol w="857568">
                  <a:extLst>
                    <a:ext uri="{9D8B030D-6E8A-4147-A177-3AD203B41FA5}">
                      <a16:colId xmlns:a16="http://schemas.microsoft.com/office/drawing/2014/main" val="2667218106"/>
                    </a:ext>
                  </a:extLst>
                </a:gridCol>
                <a:gridCol w="1060132">
                  <a:extLst>
                    <a:ext uri="{9D8B030D-6E8A-4147-A177-3AD203B41FA5}">
                      <a16:colId xmlns:a16="http://schemas.microsoft.com/office/drawing/2014/main" val="3284624197"/>
                    </a:ext>
                  </a:extLst>
                </a:gridCol>
              </a:tblGrid>
              <a:tr h="371229">
                <a:tc>
                  <a:txBody>
                    <a:bodyPr/>
                    <a:lstStyle/>
                    <a:p>
                      <a:pPr>
                        <a:buNone/>
                      </a:pPr>
                      <a:endParaRPr lang="fr-FR" sz="1200" dirty="0">
                        <a:effectLst/>
                        <a:latin typeface="+mj-lt"/>
                      </a:endParaRPr>
                    </a:p>
                  </a:txBody>
                  <a:tcPr anchor="ctr"/>
                </a:tc>
                <a:tc>
                  <a:txBody>
                    <a:bodyPr/>
                    <a:lstStyle/>
                    <a:p>
                      <a:pPr algn="ctr">
                        <a:buNone/>
                      </a:pPr>
                      <a:r>
                        <a:rPr lang="fr-FR" sz="1200" dirty="0">
                          <a:effectLst/>
                          <a:latin typeface="+mj-lt"/>
                        </a:rPr>
                        <a:t>All Patients</a:t>
                      </a:r>
                    </a:p>
                    <a:p>
                      <a:pPr algn="ctr">
                        <a:buNone/>
                      </a:pPr>
                      <a:r>
                        <a:rPr lang="fr-FR" sz="1200" dirty="0">
                          <a:effectLst/>
                          <a:latin typeface="+mj-lt"/>
                        </a:rPr>
                        <a:t>(N = 24)</a:t>
                      </a:r>
                    </a:p>
                  </a:txBody>
                  <a:tcPr anchor="ctr"/>
                </a:tc>
                <a:tc>
                  <a:txBody>
                    <a:bodyPr/>
                    <a:lstStyle/>
                    <a:p>
                      <a:pPr algn="ctr">
                        <a:buNone/>
                      </a:pPr>
                      <a:r>
                        <a:rPr lang="fr-FR" sz="1200" dirty="0" err="1">
                          <a:effectLst/>
                          <a:latin typeface="+mj-lt"/>
                        </a:rPr>
                        <a:t>Adult</a:t>
                      </a:r>
                      <a:endParaRPr lang="fr-FR" sz="1200" dirty="0">
                        <a:effectLst/>
                        <a:latin typeface="+mj-lt"/>
                      </a:endParaRPr>
                    </a:p>
                    <a:p>
                      <a:pPr algn="ctr">
                        <a:buNone/>
                      </a:pPr>
                      <a:r>
                        <a:rPr lang="fr-FR" sz="1200" dirty="0">
                          <a:effectLst/>
                          <a:latin typeface="+mj-lt"/>
                        </a:rPr>
                        <a:t>(N = 13)</a:t>
                      </a:r>
                    </a:p>
                  </a:txBody>
                  <a:tcPr anchor="ctr"/>
                </a:tc>
                <a:tc>
                  <a:txBody>
                    <a:bodyPr/>
                    <a:lstStyle/>
                    <a:p>
                      <a:pPr algn="ctr">
                        <a:buNone/>
                      </a:pPr>
                      <a:r>
                        <a:rPr lang="fr-FR" sz="1200">
                          <a:effectLst/>
                          <a:latin typeface="+mj-lt"/>
                        </a:rPr>
                        <a:t>Pediatric</a:t>
                      </a:r>
                    </a:p>
                    <a:p>
                      <a:pPr algn="ctr">
                        <a:buNone/>
                      </a:pPr>
                      <a:r>
                        <a:rPr lang="fr-FR" sz="1200">
                          <a:effectLst/>
                          <a:latin typeface="+mj-lt"/>
                        </a:rPr>
                        <a:t>(N = 11)</a:t>
                      </a:r>
                    </a:p>
                  </a:txBody>
                  <a:tcPr anchor="ctr"/>
                </a:tc>
                <a:extLst>
                  <a:ext uri="{0D108BD9-81ED-4DB2-BD59-A6C34878D82A}">
                    <a16:rowId xmlns:a16="http://schemas.microsoft.com/office/drawing/2014/main" val="2702307026"/>
                  </a:ext>
                </a:extLst>
              </a:tr>
              <a:tr h="301108">
                <a:tc>
                  <a:txBody>
                    <a:bodyPr/>
                    <a:lstStyle/>
                    <a:p>
                      <a:pPr>
                        <a:buNone/>
                      </a:pPr>
                      <a:r>
                        <a:rPr lang="fr-FR" sz="1200" b="1">
                          <a:effectLst/>
                          <a:latin typeface="+mj-lt"/>
                        </a:rPr>
                        <a:t>Median age, years</a:t>
                      </a:r>
                    </a:p>
                  </a:txBody>
                  <a:tcPr anchor="ctr"/>
                </a:tc>
                <a:tc>
                  <a:txBody>
                    <a:bodyPr/>
                    <a:lstStyle/>
                    <a:p>
                      <a:pPr algn="ctr">
                        <a:buNone/>
                      </a:pPr>
                      <a:r>
                        <a:rPr lang="fr-FR" sz="1200" dirty="0">
                          <a:effectLst/>
                          <a:latin typeface="+mj-lt"/>
                        </a:rPr>
                        <a:t>22 [1-74]</a:t>
                      </a:r>
                    </a:p>
                  </a:txBody>
                  <a:tcPr anchor="ctr"/>
                </a:tc>
                <a:tc>
                  <a:txBody>
                    <a:bodyPr/>
                    <a:lstStyle/>
                    <a:p>
                      <a:pPr algn="ctr">
                        <a:buNone/>
                      </a:pPr>
                      <a:r>
                        <a:rPr lang="fr-FR" sz="1200" dirty="0">
                          <a:effectLst/>
                          <a:latin typeface="+mj-lt"/>
                        </a:rPr>
                        <a:t>58 [21-74]</a:t>
                      </a:r>
                    </a:p>
                  </a:txBody>
                  <a:tcPr anchor="ctr"/>
                </a:tc>
                <a:tc>
                  <a:txBody>
                    <a:bodyPr/>
                    <a:lstStyle/>
                    <a:p>
                      <a:pPr algn="ctr">
                        <a:buNone/>
                      </a:pPr>
                      <a:r>
                        <a:rPr lang="fr-FR" sz="1200" dirty="0">
                          <a:effectLst/>
                          <a:latin typeface="+mj-lt"/>
                        </a:rPr>
                        <a:t>13 [1-17]</a:t>
                      </a:r>
                    </a:p>
                  </a:txBody>
                  <a:tcPr anchor="ctr"/>
                </a:tc>
                <a:extLst>
                  <a:ext uri="{0D108BD9-81ED-4DB2-BD59-A6C34878D82A}">
                    <a16:rowId xmlns:a16="http://schemas.microsoft.com/office/drawing/2014/main" val="1620034415"/>
                  </a:ext>
                </a:extLst>
              </a:tr>
              <a:tr h="301108">
                <a:tc>
                  <a:txBody>
                    <a:bodyPr/>
                    <a:lstStyle/>
                    <a:p>
                      <a:pPr>
                        <a:buNone/>
                      </a:pPr>
                      <a:r>
                        <a:rPr lang="fr-FR" sz="1200" b="1" dirty="0">
                          <a:effectLst/>
                          <a:latin typeface="+mj-lt"/>
                        </a:rPr>
                        <a:t>Female</a:t>
                      </a:r>
                    </a:p>
                  </a:txBody>
                  <a:tcPr anchor="ctr"/>
                </a:tc>
                <a:tc>
                  <a:txBody>
                    <a:bodyPr/>
                    <a:lstStyle/>
                    <a:p>
                      <a:pPr algn="ctr">
                        <a:buNone/>
                      </a:pPr>
                      <a:r>
                        <a:rPr lang="fr-FR" sz="1200">
                          <a:effectLst/>
                          <a:latin typeface="+mj-lt"/>
                        </a:rPr>
                        <a:t>14 (58)</a:t>
                      </a:r>
                    </a:p>
                  </a:txBody>
                  <a:tcPr anchor="ctr"/>
                </a:tc>
                <a:tc>
                  <a:txBody>
                    <a:bodyPr/>
                    <a:lstStyle/>
                    <a:p>
                      <a:pPr algn="ctr">
                        <a:buNone/>
                      </a:pPr>
                      <a:r>
                        <a:rPr lang="fr-FR" sz="1200">
                          <a:effectLst/>
                          <a:latin typeface="+mj-lt"/>
                        </a:rPr>
                        <a:t>10 (77)</a:t>
                      </a:r>
                    </a:p>
                  </a:txBody>
                  <a:tcPr anchor="ctr"/>
                </a:tc>
                <a:tc>
                  <a:txBody>
                    <a:bodyPr/>
                    <a:lstStyle/>
                    <a:p>
                      <a:pPr algn="ctr">
                        <a:buNone/>
                      </a:pPr>
                      <a:r>
                        <a:rPr lang="fr-FR" sz="1200" dirty="0">
                          <a:effectLst/>
                          <a:latin typeface="+mj-lt"/>
                        </a:rPr>
                        <a:t>4 (36)</a:t>
                      </a:r>
                    </a:p>
                  </a:txBody>
                  <a:tcPr anchor="ctr"/>
                </a:tc>
                <a:extLst>
                  <a:ext uri="{0D108BD9-81ED-4DB2-BD59-A6C34878D82A}">
                    <a16:rowId xmlns:a16="http://schemas.microsoft.com/office/drawing/2014/main" val="1614314104"/>
                  </a:ext>
                </a:extLst>
              </a:tr>
              <a:tr h="903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err="1">
                          <a:solidFill>
                            <a:schemeClr val="dk1"/>
                          </a:solidFill>
                          <a:effectLst/>
                          <a:latin typeface="+mn-lt"/>
                          <a:ea typeface="+mn-ea"/>
                          <a:cs typeface="+mn-cs"/>
                        </a:rPr>
                        <a:t>Genotype</a:t>
                      </a:r>
                      <a:endParaRPr lang="fr-FR" sz="1200" b="1" kern="1200" dirty="0">
                        <a:solidFill>
                          <a:schemeClr val="dk1"/>
                        </a:solidFill>
                        <a:effectLst/>
                        <a:latin typeface="+mn-lt"/>
                        <a:ea typeface="+mn-ea"/>
                        <a:cs typeface="+mn-cs"/>
                      </a:endParaRPr>
                    </a:p>
                    <a:p>
                      <a:pPr>
                        <a:buNone/>
                      </a:pPr>
                      <a:r>
                        <a:rPr lang="fr-FR" sz="1200" i="1" dirty="0">
                          <a:effectLst/>
                          <a:latin typeface="+mj-lt"/>
                        </a:rPr>
                        <a:t>   NPM1mt</a:t>
                      </a:r>
                    </a:p>
                    <a:p>
                      <a:pPr>
                        <a:buNone/>
                      </a:pPr>
                      <a:r>
                        <a:rPr lang="fr-FR" sz="1200" i="1" dirty="0">
                          <a:effectLst/>
                          <a:latin typeface="+mj-lt"/>
                        </a:rPr>
                        <a:t>   KMT2Ar</a:t>
                      </a:r>
                    </a:p>
                    <a:p>
                      <a:pPr>
                        <a:buNone/>
                      </a:pPr>
                      <a:r>
                        <a:rPr lang="fr-FR" sz="1200" i="1" dirty="0">
                          <a:effectLst/>
                          <a:latin typeface="+mj-lt"/>
                        </a:rPr>
                        <a:t>   NUP98r</a:t>
                      </a:r>
                    </a:p>
                  </a:txBody>
                  <a:tcPr anchor="ctr"/>
                </a:tc>
                <a:tc>
                  <a:txBody>
                    <a:bodyPr/>
                    <a:lstStyle/>
                    <a:p>
                      <a:pPr algn="ctr">
                        <a:buNone/>
                      </a:pPr>
                      <a:endParaRPr lang="fr-FR" sz="1200" dirty="0">
                        <a:effectLst/>
                        <a:latin typeface="+mj-lt"/>
                      </a:endParaRPr>
                    </a:p>
                    <a:p>
                      <a:pPr algn="ctr">
                        <a:buNone/>
                      </a:pPr>
                      <a:r>
                        <a:rPr lang="fr-FR" sz="1200" dirty="0">
                          <a:effectLst/>
                          <a:latin typeface="+mj-lt"/>
                        </a:rPr>
                        <a:t>6 (25)</a:t>
                      </a:r>
                    </a:p>
                    <a:p>
                      <a:pPr algn="ctr">
                        <a:buNone/>
                      </a:pPr>
                      <a:r>
                        <a:rPr lang="fr-FR" sz="1200" dirty="0">
                          <a:effectLst/>
                          <a:latin typeface="+mj-lt"/>
                        </a:rPr>
                        <a:t>17 (71)</a:t>
                      </a:r>
                    </a:p>
                    <a:p>
                      <a:pPr algn="ctr">
                        <a:buNone/>
                      </a:pPr>
                      <a:r>
                        <a:rPr lang="fr-FR" sz="1200" dirty="0">
                          <a:effectLst/>
                          <a:latin typeface="+mj-lt"/>
                        </a:rPr>
                        <a:t>1 (4)</a:t>
                      </a:r>
                    </a:p>
                  </a:txBody>
                  <a:tcPr anchor="ctr"/>
                </a:tc>
                <a:tc>
                  <a:txBody>
                    <a:bodyPr/>
                    <a:lstStyle/>
                    <a:p>
                      <a:pPr algn="ctr">
                        <a:buNone/>
                      </a:pPr>
                      <a:endParaRPr lang="fr-FR" sz="1200" dirty="0">
                        <a:effectLst/>
                        <a:latin typeface="+mj-lt"/>
                      </a:endParaRPr>
                    </a:p>
                    <a:p>
                      <a:pPr algn="ctr">
                        <a:buNone/>
                      </a:pPr>
                      <a:r>
                        <a:rPr lang="fr-FR" sz="1200" dirty="0">
                          <a:effectLst/>
                          <a:latin typeface="+mj-lt"/>
                        </a:rPr>
                        <a:t>6 (46)</a:t>
                      </a:r>
                    </a:p>
                    <a:p>
                      <a:pPr algn="ctr">
                        <a:buNone/>
                      </a:pPr>
                      <a:r>
                        <a:rPr lang="fr-FR" sz="1200" dirty="0">
                          <a:effectLst/>
                          <a:latin typeface="+mj-lt"/>
                        </a:rPr>
                        <a:t>7 (54)</a:t>
                      </a:r>
                    </a:p>
                    <a:p>
                      <a:pPr algn="ctr">
                        <a:buNone/>
                      </a:pPr>
                      <a:r>
                        <a:rPr lang="fr-FR" sz="1200" dirty="0">
                          <a:effectLst/>
                          <a:latin typeface="+mj-lt"/>
                        </a:rPr>
                        <a:t>0 (0)</a:t>
                      </a:r>
                    </a:p>
                  </a:txBody>
                  <a:tcPr anchor="ctr"/>
                </a:tc>
                <a:tc>
                  <a:txBody>
                    <a:bodyPr/>
                    <a:lstStyle/>
                    <a:p>
                      <a:pPr algn="ctr">
                        <a:buNone/>
                      </a:pPr>
                      <a:endParaRPr lang="fr-FR" sz="1200" dirty="0">
                        <a:effectLst/>
                        <a:latin typeface="+mj-lt"/>
                      </a:endParaRPr>
                    </a:p>
                    <a:p>
                      <a:pPr algn="ctr">
                        <a:buNone/>
                      </a:pPr>
                      <a:r>
                        <a:rPr lang="fr-FR" sz="1200" dirty="0">
                          <a:effectLst/>
                          <a:latin typeface="+mj-lt"/>
                        </a:rPr>
                        <a:t>0 (0)</a:t>
                      </a:r>
                    </a:p>
                    <a:p>
                      <a:pPr algn="ctr">
                        <a:buNone/>
                      </a:pPr>
                      <a:r>
                        <a:rPr lang="fr-FR" sz="1200" dirty="0">
                          <a:effectLst/>
                          <a:latin typeface="+mj-lt"/>
                        </a:rPr>
                        <a:t>10 (91)</a:t>
                      </a:r>
                    </a:p>
                    <a:p>
                      <a:pPr algn="ctr">
                        <a:buNone/>
                      </a:pPr>
                      <a:r>
                        <a:rPr lang="fr-FR" sz="1200" dirty="0">
                          <a:effectLst/>
                          <a:latin typeface="+mj-lt"/>
                        </a:rPr>
                        <a:t>1 (9)</a:t>
                      </a:r>
                    </a:p>
                  </a:txBody>
                  <a:tcPr anchor="ctr"/>
                </a:tc>
                <a:extLst>
                  <a:ext uri="{0D108BD9-81ED-4DB2-BD59-A6C34878D82A}">
                    <a16:rowId xmlns:a16="http://schemas.microsoft.com/office/drawing/2014/main" val="3233365166"/>
                  </a:ext>
                </a:extLst>
              </a:tr>
              <a:tr h="301108">
                <a:tc>
                  <a:txBody>
                    <a:bodyPr/>
                    <a:lstStyle/>
                    <a:p>
                      <a:pPr>
                        <a:buNone/>
                      </a:pPr>
                      <a:r>
                        <a:rPr lang="fr-FR" sz="1200" dirty="0">
                          <a:effectLst/>
                          <a:latin typeface="+mj-lt"/>
                        </a:rPr>
                        <a:t>Prior HSCT</a:t>
                      </a:r>
                    </a:p>
                  </a:txBody>
                  <a:tcPr anchor="ctr"/>
                </a:tc>
                <a:tc>
                  <a:txBody>
                    <a:bodyPr/>
                    <a:lstStyle/>
                    <a:p>
                      <a:pPr algn="ctr">
                        <a:buNone/>
                      </a:pPr>
                      <a:r>
                        <a:rPr lang="fr-FR" sz="1200">
                          <a:effectLst/>
                          <a:latin typeface="+mj-lt"/>
                        </a:rPr>
                        <a:t>13 (54)</a:t>
                      </a:r>
                    </a:p>
                  </a:txBody>
                  <a:tcPr anchor="ctr"/>
                </a:tc>
                <a:tc>
                  <a:txBody>
                    <a:bodyPr/>
                    <a:lstStyle/>
                    <a:p>
                      <a:pPr algn="ctr">
                        <a:buNone/>
                      </a:pPr>
                      <a:r>
                        <a:rPr lang="fr-FR" sz="1200" dirty="0">
                          <a:effectLst/>
                          <a:latin typeface="+mj-lt"/>
                        </a:rPr>
                        <a:t>5 (38)</a:t>
                      </a:r>
                    </a:p>
                  </a:txBody>
                  <a:tcPr anchor="ctr"/>
                </a:tc>
                <a:tc>
                  <a:txBody>
                    <a:bodyPr/>
                    <a:lstStyle/>
                    <a:p>
                      <a:pPr algn="ctr">
                        <a:buNone/>
                      </a:pPr>
                      <a:r>
                        <a:rPr lang="fr-FR" sz="1200" dirty="0">
                          <a:effectLst/>
                          <a:latin typeface="+mj-lt"/>
                        </a:rPr>
                        <a:t>8 (73)</a:t>
                      </a:r>
                    </a:p>
                  </a:txBody>
                  <a:tcPr anchor="ctr"/>
                </a:tc>
                <a:extLst>
                  <a:ext uri="{0D108BD9-81ED-4DB2-BD59-A6C34878D82A}">
                    <a16:rowId xmlns:a16="http://schemas.microsoft.com/office/drawing/2014/main" val="2510920741"/>
                  </a:ext>
                </a:extLst>
              </a:tr>
              <a:tr h="301108">
                <a:tc>
                  <a:txBody>
                    <a:bodyPr/>
                    <a:lstStyle/>
                    <a:p>
                      <a:pPr>
                        <a:buNone/>
                      </a:pPr>
                      <a:r>
                        <a:rPr lang="fr-FR" sz="1200">
                          <a:effectLst/>
                          <a:latin typeface="+mj-lt"/>
                        </a:rPr>
                        <a:t>Lines of Therapy</a:t>
                      </a:r>
                    </a:p>
                  </a:txBody>
                  <a:tcPr anchor="ctr"/>
                </a:tc>
                <a:tc>
                  <a:txBody>
                    <a:bodyPr/>
                    <a:lstStyle/>
                    <a:p>
                      <a:pPr algn="ctr">
                        <a:buNone/>
                      </a:pPr>
                      <a:r>
                        <a:rPr lang="fr-FR" sz="1200" dirty="0">
                          <a:effectLst/>
                          <a:latin typeface="+mj-lt"/>
                        </a:rPr>
                        <a:t>3 [1-11]</a:t>
                      </a:r>
                    </a:p>
                  </a:txBody>
                  <a:tcPr anchor="ctr"/>
                </a:tc>
                <a:tc>
                  <a:txBody>
                    <a:bodyPr/>
                    <a:lstStyle/>
                    <a:p>
                      <a:pPr algn="ctr">
                        <a:buNone/>
                      </a:pPr>
                      <a:r>
                        <a:rPr lang="fr-FR" sz="1200" dirty="0">
                          <a:effectLst/>
                          <a:latin typeface="+mj-lt"/>
                        </a:rPr>
                        <a:t>3 [1-11]</a:t>
                      </a:r>
                    </a:p>
                  </a:txBody>
                  <a:tcPr anchor="ctr"/>
                </a:tc>
                <a:tc>
                  <a:txBody>
                    <a:bodyPr/>
                    <a:lstStyle/>
                    <a:p>
                      <a:pPr algn="ctr">
                        <a:buNone/>
                      </a:pPr>
                      <a:r>
                        <a:rPr lang="fr-FR" sz="1200" dirty="0">
                          <a:effectLst/>
                          <a:latin typeface="+mj-lt"/>
                        </a:rPr>
                        <a:t>3 [1-6]</a:t>
                      </a:r>
                    </a:p>
                  </a:txBody>
                  <a:tcPr anchor="ctr"/>
                </a:tc>
                <a:extLst>
                  <a:ext uri="{0D108BD9-81ED-4DB2-BD59-A6C34878D82A}">
                    <a16:rowId xmlns:a16="http://schemas.microsoft.com/office/drawing/2014/main" val="23389165"/>
                  </a:ext>
                </a:extLst>
              </a:tr>
              <a:tr h="602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CR </a:t>
                      </a:r>
                      <a:r>
                        <a:rPr lang="fr-FR" sz="1200" b="1" kern="1200" dirty="0" err="1">
                          <a:solidFill>
                            <a:schemeClr val="dk1"/>
                          </a:solidFill>
                          <a:effectLst/>
                          <a:latin typeface="+mn-lt"/>
                          <a:ea typeface="+mn-ea"/>
                          <a:cs typeface="+mn-cs"/>
                        </a:rPr>
                        <a:t>Status</a:t>
                      </a:r>
                      <a:r>
                        <a:rPr lang="fr-FR" sz="1200" b="1" kern="1200" dirty="0">
                          <a:solidFill>
                            <a:schemeClr val="dk1"/>
                          </a:solidFill>
                          <a:effectLst/>
                          <a:latin typeface="+mn-lt"/>
                          <a:ea typeface="+mn-ea"/>
                          <a:cs typeface="+mn-cs"/>
                        </a:rPr>
                        <a:t> at HSCT</a:t>
                      </a:r>
                      <a:endParaRPr lang="fr-FR" sz="1200" b="1" dirty="0">
                        <a:effectLst/>
                        <a:latin typeface="+mj-lt"/>
                      </a:endParaRPr>
                    </a:p>
                    <a:p>
                      <a:pPr>
                        <a:buNone/>
                      </a:pPr>
                      <a:r>
                        <a:rPr lang="fr-FR" sz="1200" dirty="0">
                          <a:effectLst/>
                          <a:latin typeface="+mj-lt"/>
                        </a:rPr>
                        <a:t>   CR1</a:t>
                      </a:r>
                    </a:p>
                    <a:p>
                      <a:pPr>
                        <a:buNone/>
                      </a:pPr>
                      <a:r>
                        <a:rPr lang="fr-FR" sz="1200" dirty="0">
                          <a:effectLst/>
                          <a:latin typeface="+mj-lt"/>
                        </a:rPr>
                        <a:t>   CR2+</a:t>
                      </a:r>
                    </a:p>
                  </a:txBody>
                  <a:tcPr anchor="ctr"/>
                </a:tc>
                <a:tc>
                  <a:txBody>
                    <a:bodyPr/>
                    <a:lstStyle/>
                    <a:p>
                      <a:pPr algn="ctr">
                        <a:buNone/>
                      </a:pPr>
                      <a:endParaRPr lang="fr-FR" sz="1200" dirty="0">
                        <a:effectLst/>
                        <a:latin typeface="+mj-lt"/>
                      </a:endParaRPr>
                    </a:p>
                    <a:p>
                      <a:pPr algn="ctr">
                        <a:buNone/>
                      </a:pPr>
                      <a:r>
                        <a:rPr lang="fr-FR" sz="1200" dirty="0">
                          <a:effectLst/>
                          <a:latin typeface="+mj-lt"/>
                        </a:rPr>
                        <a:t>6 (25)</a:t>
                      </a:r>
                    </a:p>
                    <a:p>
                      <a:pPr algn="ctr">
                        <a:buNone/>
                      </a:pPr>
                      <a:r>
                        <a:rPr lang="fr-FR" sz="1200" dirty="0">
                          <a:effectLst/>
                          <a:latin typeface="+mj-lt"/>
                        </a:rPr>
                        <a:t>18 (75)</a:t>
                      </a:r>
                    </a:p>
                  </a:txBody>
                  <a:tcPr anchor="ctr"/>
                </a:tc>
                <a:tc>
                  <a:txBody>
                    <a:bodyPr/>
                    <a:lstStyle/>
                    <a:p>
                      <a:pPr algn="ctr">
                        <a:buNone/>
                      </a:pPr>
                      <a:endParaRPr lang="fr-FR" sz="1200" dirty="0">
                        <a:effectLst/>
                        <a:latin typeface="+mj-lt"/>
                      </a:endParaRPr>
                    </a:p>
                    <a:p>
                      <a:pPr algn="ctr">
                        <a:buNone/>
                      </a:pPr>
                      <a:r>
                        <a:rPr lang="fr-FR" sz="1200" dirty="0">
                          <a:effectLst/>
                          <a:latin typeface="+mj-lt"/>
                        </a:rPr>
                        <a:t>5 (38)</a:t>
                      </a:r>
                    </a:p>
                    <a:p>
                      <a:pPr algn="ctr">
                        <a:buNone/>
                      </a:pPr>
                      <a:r>
                        <a:rPr lang="fr-FR" sz="1200" dirty="0">
                          <a:effectLst/>
                          <a:latin typeface="+mj-lt"/>
                        </a:rPr>
                        <a:t>8 (62)</a:t>
                      </a:r>
                    </a:p>
                  </a:txBody>
                  <a:tcPr anchor="ctr"/>
                </a:tc>
                <a:tc>
                  <a:txBody>
                    <a:bodyPr/>
                    <a:lstStyle/>
                    <a:p>
                      <a:pPr algn="ctr">
                        <a:buNone/>
                      </a:pPr>
                      <a:endParaRPr lang="fr-FR" sz="1200" dirty="0">
                        <a:effectLst/>
                        <a:latin typeface="+mj-lt"/>
                      </a:endParaRPr>
                    </a:p>
                    <a:p>
                      <a:pPr algn="ctr">
                        <a:buNone/>
                      </a:pPr>
                      <a:r>
                        <a:rPr lang="fr-FR" sz="1200" dirty="0">
                          <a:effectLst/>
                          <a:latin typeface="+mj-lt"/>
                        </a:rPr>
                        <a:t>1 (9)</a:t>
                      </a:r>
                    </a:p>
                    <a:p>
                      <a:pPr algn="ctr">
                        <a:buNone/>
                      </a:pPr>
                      <a:r>
                        <a:rPr lang="fr-FR" sz="1200" dirty="0">
                          <a:effectLst/>
                          <a:latin typeface="+mj-lt"/>
                        </a:rPr>
                        <a:t>10 (91)</a:t>
                      </a:r>
                    </a:p>
                  </a:txBody>
                  <a:tcPr anchor="ctr"/>
                </a:tc>
                <a:extLst>
                  <a:ext uri="{0D108BD9-81ED-4DB2-BD59-A6C34878D82A}">
                    <a16:rowId xmlns:a16="http://schemas.microsoft.com/office/drawing/2014/main" val="2958177147"/>
                  </a:ext>
                </a:extLst>
              </a:tr>
              <a:tr h="668212">
                <a:tc>
                  <a:txBody>
                    <a:bodyPr/>
                    <a:lstStyle/>
                    <a:p>
                      <a:pPr>
                        <a:buNone/>
                      </a:pPr>
                      <a:r>
                        <a:rPr lang="fr-FR" sz="1200" b="1" kern="1200" dirty="0" err="1">
                          <a:solidFill>
                            <a:schemeClr val="dk1"/>
                          </a:solidFill>
                          <a:effectLst/>
                          <a:latin typeface="+mn-lt"/>
                          <a:ea typeface="+mn-ea"/>
                          <a:cs typeface="+mn-cs"/>
                        </a:rPr>
                        <a:t>Regimen</a:t>
                      </a:r>
                      <a:r>
                        <a:rPr lang="fr-FR" sz="1200" b="1" kern="1200" dirty="0">
                          <a:solidFill>
                            <a:schemeClr val="dk1"/>
                          </a:solidFill>
                          <a:effectLst/>
                          <a:latin typeface="+mn-lt"/>
                          <a:ea typeface="+mn-ea"/>
                          <a:cs typeface="+mn-cs"/>
                        </a:rPr>
                        <a:t> Pre-HSCT</a:t>
                      </a:r>
                    </a:p>
                    <a:p>
                      <a:pPr>
                        <a:buNone/>
                      </a:pPr>
                      <a:r>
                        <a:rPr lang="fr-FR" sz="1200" kern="1200" dirty="0">
                          <a:solidFill>
                            <a:schemeClr val="dk1"/>
                          </a:solidFill>
                          <a:effectLst/>
                          <a:latin typeface="+mn-lt"/>
                          <a:ea typeface="+mn-ea"/>
                          <a:cs typeface="+mn-cs"/>
                        </a:rPr>
                        <a:t>   </a:t>
                      </a:r>
                      <a:r>
                        <a:rPr lang="fr-FR" sz="1200" kern="1200" dirty="0" err="1">
                          <a:solidFill>
                            <a:schemeClr val="dk1"/>
                          </a:solidFill>
                          <a:effectLst/>
                          <a:latin typeface="+mn-lt"/>
                          <a:ea typeface="+mn-ea"/>
                          <a:cs typeface="+mn-cs"/>
                        </a:rPr>
                        <a:t>Revumenib</a:t>
                      </a:r>
                      <a:r>
                        <a:rPr lang="fr-FR" sz="1200" kern="1200" dirty="0">
                          <a:solidFill>
                            <a:schemeClr val="dk1"/>
                          </a:solidFill>
                          <a:effectLst/>
                          <a:latin typeface="+mn-lt"/>
                          <a:ea typeface="+mn-ea"/>
                          <a:cs typeface="+mn-cs"/>
                        </a:rPr>
                        <a:t> </a:t>
                      </a:r>
                      <a:r>
                        <a:rPr lang="fr-FR" sz="1200" dirty="0" err="1">
                          <a:effectLst/>
                          <a:latin typeface="+mj-lt"/>
                        </a:rPr>
                        <a:t>Monotherapy</a:t>
                      </a:r>
                      <a:endParaRPr lang="fr-FR" sz="1200" dirty="0">
                        <a:effectLst/>
                        <a:latin typeface="+mj-lt"/>
                      </a:endParaRPr>
                    </a:p>
                    <a:p>
                      <a:pPr>
                        <a:buNone/>
                      </a:pPr>
                      <a:r>
                        <a:rPr lang="fr-FR" sz="1200" dirty="0">
                          <a:effectLst/>
                          <a:latin typeface="+mj-lt"/>
                        </a:rPr>
                        <a:t>   SAVE</a:t>
                      </a:r>
                    </a:p>
                  </a:txBody>
                  <a:tcPr anchor="ctr"/>
                </a:tc>
                <a:tc>
                  <a:txBody>
                    <a:bodyPr/>
                    <a:lstStyle/>
                    <a:p>
                      <a:pPr algn="ctr">
                        <a:buNone/>
                      </a:pPr>
                      <a:endParaRPr lang="fr-FR" sz="1200" dirty="0">
                        <a:effectLst/>
                        <a:latin typeface="+mj-lt"/>
                      </a:endParaRPr>
                    </a:p>
                    <a:p>
                      <a:pPr algn="ctr">
                        <a:buNone/>
                      </a:pPr>
                      <a:r>
                        <a:rPr lang="fr-FR" sz="1200" dirty="0">
                          <a:effectLst/>
                          <a:latin typeface="+mj-lt"/>
                        </a:rPr>
                        <a:t>10 (42)</a:t>
                      </a:r>
                    </a:p>
                    <a:p>
                      <a:pPr algn="ctr">
                        <a:buNone/>
                      </a:pPr>
                      <a:r>
                        <a:rPr lang="fr-FR" sz="1200" dirty="0">
                          <a:effectLst/>
                          <a:latin typeface="+mj-lt"/>
                        </a:rPr>
                        <a:t>14 (58)</a:t>
                      </a:r>
                    </a:p>
                  </a:txBody>
                  <a:tcPr anchor="ctr"/>
                </a:tc>
                <a:tc>
                  <a:txBody>
                    <a:bodyPr/>
                    <a:lstStyle/>
                    <a:p>
                      <a:pPr algn="ctr">
                        <a:buNone/>
                      </a:pPr>
                      <a:endParaRPr lang="fr-FR" sz="1200" dirty="0">
                        <a:effectLst/>
                        <a:latin typeface="+mj-lt"/>
                      </a:endParaRPr>
                    </a:p>
                    <a:p>
                      <a:pPr algn="ctr">
                        <a:buNone/>
                      </a:pPr>
                      <a:r>
                        <a:rPr lang="fr-FR" sz="1200" dirty="0">
                          <a:effectLst/>
                          <a:latin typeface="+mj-lt"/>
                        </a:rPr>
                        <a:t>4 (31)</a:t>
                      </a:r>
                    </a:p>
                    <a:p>
                      <a:pPr algn="ctr">
                        <a:buNone/>
                      </a:pPr>
                      <a:r>
                        <a:rPr lang="fr-FR" sz="1200" dirty="0">
                          <a:effectLst/>
                          <a:latin typeface="+mj-lt"/>
                        </a:rPr>
                        <a:t>9 (69)</a:t>
                      </a:r>
                    </a:p>
                  </a:txBody>
                  <a:tcPr anchor="ctr"/>
                </a:tc>
                <a:tc>
                  <a:txBody>
                    <a:bodyPr/>
                    <a:lstStyle/>
                    <a:p>
                      <a:pPr algn="ctr">
                        <a:buNone/>
                      </a:pPr>
                      <a:endParaRPr lang="fr-FR" sz="1200" dirty="0">
                        <a:effectLst/>
                        <a:latin typeface="+mj-lt"/>
                      </a:endParaRPr>
                    </a:p>
                    <a:p>
                      <a:pPr algn="ctr">
                        <a:buNone/>
                      </a:pPr>
                      <a:r>
                        <a:rPr lang="fr-FR" sz="1200" dirty="0">
                          <a:effectLst/>
                          <a:latin typeface="+mj-lt"/>
                        </a:rPr>
                        <a:t>6 (55)</a:t>
                      </a:r>
                    </a:p>
                    <a:p>
                      <a:pPr algn="ctr">
                        <a:buNone/>
                      </a:pPr>
                      <a:r>
                        <a:rPr lang="fr-FR" sz="1200" dirty="0">
                          <a:effectLst/>
                          <a:latin typeface="+mj-lt"/>
                        </a:rPr>
                        <a:t>5 (45)</a:t>
                      </a:r>
                    </a:p>
                  </a:txBody>
                  <a:tcPr anchor="ctr"/>
                </a:tc>
                <a:extLst>
                  <a:ext uri="{0D108BD9-81ED-4DB2-BD59-A6C34878D82A}">
                    <a16:rowId xmlns:a16="http://schemas.microsoft.com/office/drawing/2014/main" val="3218671241"/>
                  </a:ext>
                </a:extLst>
              </a:tr>
            </a:tbl>
          </a:graphicData>
        </a:graphic>
      </p:graphicFrame>
      <p:graphicFrame>
        <p:nvGraphicFramePr>
          <p:cNvPr id="19" name="Tableau 18">
            <a:extLst>
              <a:ext uri="{FF2B5EF4-FFF2-40B4-BE49-F238E27FC236}">
                <a16:creationId xmlns:a16="http://schemas.microsoft.com/office/drawing/2014/main" id="{9A72F5D3-9BA2-B8F8-2D68-7BBA368D9CD0}"/>
              </a:ext>
            </a:extLst>
          </p:cNvPr>
          <p:cNvGraphicFramePr>
            <a:graphicFrameLocks noGrp="1"/>
          </p:cNvGraphicFramePr>
          <p:nvPr>
            <p:extLst>
              <p:ext uri="{D42A27DB-BD31-4B8C-83A1-F6EECF244321}">
                <p14:modId xmlns:p14="http://schemas.microsoft.com/office/powerpoint/2010/main" val="2367520213"/>
              </p:ext>
            </p:extLst>
          </p:nvPr>
        </p:nvGraphicFramePr>
        <p:xfrm>
          <a:off x="6290182" y="2256964"/>
          <a:ext cx="5597016" cy="3296920"/>
        </p:xfrm>
        <a:graphic>
          <a:graphicData uri="http://schemas.openxmlformats.org/drawingml/2006/table">
            <a:tbl>
              <a:tblPr firstRow="1" bandRow="1">
                <a:tableStyleId>{5C22544A-7EE6-4342-B048-85BDC9FD1C3A}</a:tableStyleId>
              </a:tblPr>
              <a:tblGrid>
                <a:gridCol w="1861789">
                  <a:extLst>
                    <a:ext uri="{9D8B030D-6E8A-4147-A177-3AD203B41FA5}">
                      <a16:colId xmlns:a16="http://schemas.microsoft.com/office/drawing/2014/main" val="192261132"/>
                    </a:ext>
                  </a:extLst>
                </a:gridCol>
                <a:gridCol w="1161933">
                  <a:extLst>
                    <a:ext uri="{9D8B030D-6E8A-4147-A177-3AD203B41FA5}">
                      <a16:colId xmlns:a16="http://schemas.microsoft.com/office/drawing/2014/main" val="1691381909"/>
                    </a:ext>
                  </a:extLst>
                </a:gridCol>
                <a:gridCol w="1242041">
                  <a:extLst>
                    <a:ext uri="{9D8B030D-6E8A-4147-A177-3AD203B41FA5}">
                      <a16:colId xmlns:a16="http://schemas.microsoft.com/office/drawing/2014/main" val="847277966"/>
                    </a:ext>
                  </a:extLst>
                </a:gridCol>
                <a:gridCol w="1331253">
                  <a:extLst>
                    <a:ext uri="{9D8B030D-6E8A-4147-A177-3AD203B41FA5}">
                      <a16:colId xmlns:a16="http://schemas.microsoft.com/office/drawing/2014/main" val="762039531"/>
                    </a:ext>
                  </a:extLst>
                </a:gridCol>
              </a:tblGrid>
              <a:tr h="370840">
                <a:tc>
                  <a:txBody>
                    <a:bodyPr/>
                    <a:lstStyle/>
                    <a:p>
                      <a:endParaRPr lang="fr-FR" sz="1200" b="1" kern="1200" dirty="0">
                        <a:solidFill>
                          <a:schemeClr val="lt1"/>
                        </a:solidFill>
                        <a:effectLst/>
                        <a:latin typeface="+mn-lt"/>
                        <a:ea typeface="+mn-ea"/>
                        <a:cs typeface="+mn-cs"/>
                      </a:endParaRPr>
                    </a:p>
                    <a:p>
                      <a:endParaRPr lang="fr-FR" sz="1200" dirty="0"/>
                    </a:p>
                  </a:txBody>
                  <a:tcPr/>
                </a:tc>
                <a:tc>
                  <a:txBody>
                    <a:bodyPr/>
                    <a:lstStyle/>
                    <a:p>
                      <a:pPr algn="ctr"/>
                      <a:r>
                        <a:rPr lang="fr-FR" sz="1200" b="1" kern="1200" dirty="0">
                          <a:solidFill>
                            <a:schemeClr val="lt1"/>
                          </a:solidFill>
                          <a:effectLst/>
                          <a:latin typeface="+mn-lt"/>
                          <a:ea typeface="+mn-ea"/>
                          <a:cs typeface="+mn-cs"/>
                        </a:rPr>
                        <a:t>All Patients</a:t>
                      </a:r>
                    </a:p>
                    <a:p>
                      <a:pPr algn="ctr"/>
                      <a:r>
                        <a:rPr lang="fr-FR" sz="1200" b="1" kern="1200" dirty="0">
                          <a:solidFill>
                            <a:schemeClr val="lt1"/>
                          </a:solidFill>
                          <a:effectLst/>
                          <a:latin typeface="+mn-lt"/>
                          <a:ea typeface="+mn-ea"/>
                          <a:cs typeface="+mn-cs"/>
                        </a:rPr>
                        <a:t>(N = 24)</a:t>
                      </a:r>
                    </a:p>
                  </a:txBody>
                  <a:tcPr/>
                </a:tc>
                <a:tc>
                  <a:txBody>
                    <a:bodyPr/>
                    <a:lstStyle/>
                    <a:p>
                      <a:pPr algn="ctr"/>
                      <a:r>
                        <a:rPr lang="fr-FR" sz="1200" b="1" kern="1200" dirty="0" err="1">
                          <a:solidFill>
                            <a:schemeClr val="lt1"/>
                          </a:solidFill>
                          <a:effectLst/>
                          <a:latin typeface="+mn-lt"/>
                          <a:ea typeface="+mn-ea"/>
                          <a:cs typeface="+mn-cs"/>
                        </a:rPr>
                        <a:t>Adult</a:t>
                      </a:r>
                      <a:endParaRPr lang="fr-FR" sz="1200" b="1" kern="1200" dirty="0">
                        <a:solidFill>
                          <a:schemeClr val="lt1"/>
                        </a:solidFill>
                        <a:effectLst/>
                        <a:latin typeface="+mn-lt"/>
                        <a:ea typeface="+mn-ea"/>
                        <a:cs typeface="+mn-cs"/>
                      </a:endParaRPr>
                    </a:p>
                    <a:p>
                      <a:pPr algn="ctr"/>
                      <a:r>
                        <a:rPr lang="fr-FR" sz="1200" b="1" kern="1200" dirty="0">
                          <a:solidFill>
                            <a:schemeClr val="lt1"/>
                          </a:solidFill>
                          <a:effectLst/>
                          <a:latin typeface="+mn-lt"/>
                          <a:ea typeface="+mn-ea"/>
                          <a:cs typeface="+mn-cs"/>
                        </a:rPr>
                        <a:t>(N = 13)</a:t>
                      </a:r>
                    </a:p>
                  </a:txBody>
                  <a:tcPr/>
                </a:tc>
                <a:tc>
                  <a:txBody>
                    <a:bodyPr/>
                    <a:lstStyle/>
                    <a:p>
                      <a:pPr algn="ctr"/>
                      <a:r>
                        <a:rPr lang="fr-FR" sz="1200" b="1" kern="1200" dirty="0" err="1">
                          <a:solidFill>
                            <a:schemeClr val="lt1"/>
                          </a:solidFill>
                          <a:effectLst/>
                          <a:latin typeface="+mn-lt"/>
                          <a:ea typeface="+mn-ea"/>
                          <a:cs typeface="+mn-cs"/>
                        </a:rPr>
                        <a:t>Pediatric</a:t>
                      </a:r>
                      <a:endParaRPr lang="fr-FR" sz="1200" b="1" kern="1200" dirty="0">
                        <a:solidFill>
                          <a:schemeClr val="lt1"/>
                        </a:solidFill>
                        <a:effectLst/>
                        <a:latin typeface="+mn-lt"/>
                        <a:ea typeface="+mn-ea"/>
                        <a:cs typeface="+mn-cs"/>
                      </a:endParaRPr>
                    </a:p>
                    <a:p>
                      <a:pPr algn="ctr"/>
                      <a:r>
                        <a:rPr lang="fr-FR" sz="1200" b="1" kern="1200" dirty="0">
                          <a:solidFill>
                            <a:schemeClr val="lt1"/>
                          </a:solidFill>
                          <a:effectLst/>
                          <a:latin typeface="+mn-lt"/>
                          <a:ea typeface="+mn-ea"/>
                          <a:cs typeface="+mn-cs"/>
                        </a:rPr>
                        <a:t>(N = 11)</a:t>
                      </a:r>
                    </a:p>
                  </a:txBody>
                  <a:tcPr/>
                </a:tc>
                <a:extLst>
                  <a:ext uri="{0D108BD9-81ED-4DB2-BD59-A6C34878D82A}">
                    <a16:rowId xmlns:a16="http://schemas.microsoft.com/office/drawing/2014/main" val="3373929374"/>
                  </a:ext>
                </a:extLst>
              </a:tr>
              <a:tr h="370840">
                <a:tc>
                  <a:txBody>
                    <a:bodyPr/>
                    <a:lstStyle/>
                    <a:p>
                      <a:r>
                        <a:rPr lang="fr-FR" sz="1200" b="1" kern="1200" dirty="0">
                          <a:solidFill>
                            <a:schemeClr val="dk1"/>
                          </a:solidFill>
                          <a:latin typeface="+mn-lt"/>
                          <a:ea typeface="+mn-ea"/>
                          <a:cs typeface="+mn-cs"/>
                        </a:rPr>
                        <a:t>Type of HSCT</a:t>
                      </a:r>
                    </a:p>
                    <a:p>
                      <a:r>
                        <a:rPr lang="fr-FR" sz="1200" kern="1200" dirty="0">
                          <a:solidFill>
                            <a:schemeClr val="dk1"/>
                          </a:solidFill>
                          <a:latin typeface="+mn-lt"/>
                          <a:ea typeface="+mn-ea"/>
                          <a:cs typeface="+mn-cs"/>
                        </a:rPr>
                        <a:t>   MUD</a:t>
                      </a:r>
                    </a:p>
                    <a:p>
                      <a:r>
                        <a:rPr lang="fr-FR" sz="1200" kern="1200" dirty="0">
                          <a:solidFill>
                            <a:schemeClr val="dk1"/>
                          </a:solidFill>
                          <a:latin typeface="+mn-lt"/>
                          <a:ea typeface="+mn-ea"/>
                          <a:cs typeface="+mn-cs"/>
                        </a:rPr>
                        <a:t>   Haplo</a:t>
                      </a:r>
                    </a:p>
                    <a:p>
                      <a:r>
                        <a:rPr lang="fr-FR" sz="1200" kern="1200" dirty="0">
                          <a:solidFill>
                            <a:schemeClr val="dk1"/>
                          </a:solidFill>
                          <a:latin typeface="+mn-lt"/>
                          <a:ea typeface="+mn-ea"/>
                          <a:cs typeface="+mn-cs"/>
                        </a:rPr>
                        <a:t>   MSD</a:t>
                      </a:r>
                    </a:p>
                    <a:p>
                      <a:r>
                        <a:rPr lang="fr-FR" sz="1200" kern="1200" dirty="0">
                          <a:solidFill>
                            <a:schemeClr val="dk1"/>
                          </a:solidFill>
                          <a:latin typeface="+mn-lt"/>
                          <a:ea typeface="+mn-ea"/>
                          <a:cs typeface="+mn-cs"/>
                        </a:rPr>
                        <a:t>   Cord</a:t>
                      </a:r>
                    </a:p>
                    <a:p>
                      <a:r>
                        <a:rPr lang="fr-FR" sz="1200" kern="1200" dirty="0">
                          <a:solidFill>
                            <a:schemeClr val="dk1"/>
                          </a:solidFill>
                          <a:latin typeface="+mn-lt"/>
                          <a:ea typeface="+mn-ea"/>
                          <a:cs typeface="+mn-cs"/>
                        </a:rPr>
                        <a:t>   MMUD</a:t>
                      </a:r>
                    </a:p>
                  </a:txBody>
                  <a:tcPr/>
                </a:tc>
                <a:tc>
                  <a:txBody>
                    <a:bodyPr/>
                    <a:lstStyle/>
                    <a:p>
                      <a:pPr algn="ctr"/>
                      <a:endParaRPr lang="fr-FR" sz="1200" dirty="0"/>
                    </a:p>
                    <a:p>
                      <a:pPr algn="ctr"/>
                      <a:r>
                        <a:rPr lang="fr-FR" sz="1200" dirty="0"/>
                        <a:t>9 (38)</a:t>
                      </a:r>
                    </a:p>
                    <a:p>
                      <a:pPr algn="ctr"/>
                      <a:r>
                        <a:rPr lang="fr-FR" sz="1200" dirty="0"/>
                        <a:t>5 (21)</a:t>
                      </a:r>
                    </a:p>
                    <a:p>
                      <a:pPr algn="ctr"/>
                      <a:r>
                        <a:rPr lang="fr-FR" sz="1200" dirty="0"/>
                        <a:t>4 (17)</a:t>
                      </a:r>
                    </a:p>
                    <a:p>
                      <a:pPr algn="ctr"/>
                      <a:r>
                        <a:rPr lang="fr-FR" sz="1200" dirty="0"/>
                        <a:t>4 (17)</a:t>
                      </a:r>
                    </a:p>
                    <a:p>
                      <a:pPr algn="ctr"/>
                      <a:r>
                        <a:rPr lang="fr-FR" sz="1200" dirty="0"/>
                        <a:t>2 (8)</a:t>
                      </a:r>
                    </a:p>
                  </a:txBody>
                  <a:tcPr/>
                </a:tc>
                <a:tc>
                  <a:txBody>
                    <a:bodyPr/>
                    <a:lstStyle/>
                    <a:p>
                      <a:pPr algn="ctr"/>
                      <a:endParaRPr lang="fr-FR" sz="1200" kern="1200" dirty="0">
                        <a:solidFill>
                          <a:schemeClr val="dk1"/>
                        </a:solidFill>
                        <a:latin typeface="+mn-lt"/>
                        <a:ea typeface="+mn-ea"/>
                        <a:cs typeface="+mn-cs"/>
                      </a:endParaRPr>
                    </a:p>
                    <a:p>
                      <a:pPr algn="ctr"/>
                      <a:r>
                        <a:rPr lang="fr-FR" sz="1200" kern="1200" dirty="0">
                          <a:solidFill>
                            <a:schemeClr val="dk1"/>
                          </a:solidFill>
                          <a:latin typeface="+mn-lt"/>
                          <a:ea typeface="+mn-ea"/>
                          <a:cs typeface="+mn-cs"/>
                        </a:rPr>
                        <a:t>8 (62)</a:t>
                      </a:r>
                    </a:p>
                    <a:p>
                      <a:pPr algn="ctr"/>
                      <a:r>
                        <a:rPr lang="fr-FR" sz="1200" kern="1200" dirty="0">
                          <a:solidFill>
                            <a:schemeClr val="dk1"/>
                          </a:solidFill>
                          <a:latin typeface="+mn-lt"/>
                          <a:ea typeface="+mn-ea"/>
                          <a:cs typeface="+mn-cs"/>
                        </a:rPr>
                        <a:t>2 (15)</a:t>
                      </a:r>
                    </a:p>
                    <a:p>
                      <a:pPr algn="ctr"/>
                      <a:r>
                        <a:rPr lang="fr-FR" sz="1200" kern="1200" dirty="0">
                          <a:solidFill>
                            <a:schemeClr val="dk1"/>
                          </a:solidFill>
                          <a:latin typeface="+mn-lt"/>
                          <a:ea typeface="+mn-ea"/>
                          <a:cs typeface="+mn-cs"/>
                        </a:rPr>
                        <a:t>2 (15)</a:t>
                      </a:r>
                    </a:p>
                    <a:p>
                      <a:pPr algn="ctr"/>
                      <a:r>
                        <a:rPr lang="fr-FR" sz="1200" kern="1200" dirty="0">
                          <a:solidFill>
                            <a:schemeClr val="dk1"/>
                          </a:solidFill>
                          <a:latin typeface="+mn-lt"/>
                          <a:ea typeface="+mn-ea"/>
                          <a:cs typeface="+mn-cs"/>
                        </a:rPr>
                        <a:t>0 (0)</a:t>
                      </a:r>
                    </a:p>
                    <a:p>
                      <a:pPr algn="ctr"/>
                      <a:r>
                        <a:rPr lang="fr-FR" sz="1200" kern="1200" dirty="0">
                          <a:solidFill>
                            <a:schemeClr val="dk1"/>
                          </a:solidFill>
                          <a:latin typeface="+mn-lt"/>
                          <a:ea typeface="+mn-ea"/>
                          <a:cs typeface="+mn-cs"/>
                        </a:rPr>
                        <a:t>1 (8)</a:t>
                      </a:r>
                    </a:p>
                  </a:txBody>
                  <a:tcPr/>
                </a:tc>
                <a:tc>
                  <a:txBody>
                    <a:bodyPr/>
                    <a:lstStyle/>
                    <a:p>
                      <a:pPr algn="ctr"/>
                      <a:endParaRPr lang="fr-FR" sz="1200" kern="1200" dirty="0">
                        <a:solidFill>
                          <a:schemeClr val="dk1"/>
                        </a:solidFill>
                        <a:latin typeface="+mn-lt"/>
                        <a:ea typeface="+mn-ea"/>
                        <a:cs typeface="+mn-cs"/>
                      </a:endParaRPr>
                    </a:p>
                    <a:p>
                      <a:pPr algn="ctr"/>
                      <a:r>
                        <a:rPr lang="fr-FR" sz="1200" kern="1200" dirty="0">
                          <a:solidFill>
                            <a:schemeClr val="dk1"/>
                          </a:solidFill>
                          <a:latin typeface="+mn-lt"/>
                          <a:ea typeface="+mn-ea"/>
                          <a:cs typeface="+mn-cs"/>
                        </a:rPr>
                        <a:t>1 (9)</a:t>
                      </a:r>
                    </a:p>
                    <a:p>
                      <a:pPr algn="ctr"/>
                      <a:r>
                        <a:rPr lang="fr-FR" sz="1200" kern="1200" dirty="0">
                          <a:solidFill>
                            <a:schemeClr val="dk1"/>
                          </a:solidFill>
                          <a:latin typeface="+mn-lt"/>
                          <a:ea typeface="+mn-ea"/>
                          <a:cs typeface="+mn-cs"/>
                        </a:rPr>
                        <a:t>3 (27)</a:t>
                      </a:r>
                    </a:p>
                    <a:p>
                      <a:pPr algn="ctr"/>
                      <a:r>
                        <a:rPr lang="fr-FR" sz="1200" kern="1200" dirty="0">
                          <a:solidFill>
                            <a:schemeClr val="dk1"/>
                          </a:solidFill>
                          <a:latin typeface="+mn-lt"/>
                          <a:ea typeface="+mn-ea"/>
                          <a:cs typeface="+mn-cs"/>
                        </a:rPr>
                        <a:t>2 (18)</a:t>
                      </a:r>
                    </a:p>
                    <a:p>
                      <a:pPr algn="ctr"/>
                      <a:r>
                        <a:rPr lang="fr-FR" sz="1200" kern="1200" dirty="0">
                          <a:solidFill>
                            <a:schemeClr val="dk1"/>
                          </a:solidFill>
                          <a:latin typeface="+mn-lt"/>
                          <a:ea typeface="+mn-ea"/>
                          <a:cs typeface="+mn-cs"/>
                        </a:rPr>
                        <a:t>4 (36)</a:t>
                      </a:r>
                    </a:p>
                    <a:p>
                      <a:pPr algn="ctr"/>
                      <a:r>
                        <a:rPr lang="fr-FR" sz="1200" kern="1200" dirty="0">
                          <a:solidFill>
                            <a:schemeClr val="dk1"/>
                          </a:solidFill>
                          <a:latin typeface="+mn-lt"/>
                          <a:ea typeface="+mn-ea"/>
                          <a:cs typeface="+mn-cs"/>
                        </a:rPr>
                        <a:t>1 (9)</a:t>
                      </a:r>
                    </a:p>
                  </a:txBody>
                  <a:tcPr/>
                </a:tc>
                <a:extLst>
                  <a:ext uri="{0D108BD9-81ED-4DB2-BD59-A6C34878D82A}">
                    <a16:rowId xmlns:a16="http://schemas.microsoft.com/office/drawing/2014/main" val="1914900718"/>
                  </a:ext>
                </a:extLst>
              </a:tr>
              <a:tr h="370840">
                <a:tc>
                  <a:txBody>
                    <a:bodyPr/>
                    <a:lstStyle/>
                    <a:p>
                      <a:r>
                        <a:rPr lang="fr-FR" sz="1200" b="1" dirty="0" err="1"/>
                        <a:t>Conditioning</a:t>
                      </a:r>
                      <a:endParaRPr lang="fr-FR" sz="1200" b="1" dirty="0"/>
                    </a:p>
                    <a:p>
                      <a:r>
                        <a:rPr lang="fr-FR" sz="1200" dirty="0"/>
                        <a:t>   </a:t>
                      </a:r>
                      <a:r>
                        <a:rPr lang="fr-FR" sz="1200" dirty="0" err="1"/>
                        <a:t>Reduced</a:t>
                      </a:r>
                      <a:r>
                        <a:rPr lang="fr-FR" sz="1200" dirty="0"/>
                        <a:t> </a:t>
                      </a:r>
                      <a:r>
                        <a:rPr lang="fr-FR" sz="1200" dirty="0" err="1"/>
                        <a:t>Intensity</a:t>
                      </a:r>
                      <a:endParaRPr lang="fr-FR" sz="1200" dirty="0"/>
                    </a:p>
                    <a:p>
                      <a:r>
                        <a:rPr lang="fr-FR" sz="1200" dirty="0"/>
                        <a:t>   </a:t>
                      </a:r>
                      <a:r>
                        <a:rPr lang="fr-FR" sz="1200" dirty="0" err="1"/>
                        <a:t>Myeloablative</a:t>
                      </a:r>
                      <a:endParaRPr lang="fr-FR" sz="1200" dirty="0"/>
                    </a:p>
                  </a:txBody>
                  <a:tcPr/>
                </a:tc>
                <a:tc>
                  <a:txBody>
                    <a:bodyPr/>
                    <a:lstStyle/>
                    <a:p>
                      <a:pPr algn="ctr"/>
                      <a:endParaRPr lang="fr-FR" sz="1200" dirty="0"/>
                    </a:p>
                    <a:p>
                      <a:pPr algn="ctr"/>
                      <a:r>
                        <a:rPr lang="fr-FR" sz="1200" kern="1200" dirty="0">
                          <a:solidFill>
                            <a:schemeClr val="dk1"/>
                          </a:solidFill>
                          <a:latin typeface="+mn-lt"/>
                          <a:ea typeface="+mn-ea"/>
                          <a:cs typeface="+mn-cs"/>
                        </a:rPr>
                        <a:t>9 (38)</a:t>
                      </a:r>
                    </a:p>
                    <a:p>
                      <a:pPr algn="ctr"/>
                      <a:r>
                        <a:rPr lang="fr-FR" sz="1200" kern="1200" dirty="0">
                          <a:solidFill>
                            <a:schemeClr val="dk1"/>
                          </a:solidFill>
                          <a:latin typeface="+mn-lt"/>
                          <a:ea typeface="+mn-ea"/>
                          <a:cs typeface="+mn-cs"/>
                        </a:rPr>
                        <a:t>15 (63)</a:t>
                      </a:r>
                    </a:p>
                  </a:txBody>
                  <a:tcPr/>
                </a:tc>
                <a:tc>
                  <a:txBody>
                    <a:bodyPr/>
                    <a:lstStyle/>
                    <a:p>
                      <a:pPr algn="ctr"/>
                      <a:endParaRPr lang="fr-FR" sz="1200" kern="1200" dirty="0">
                        <a:solidFill>
                          <a:schemeClr val="dk1"/>
                        </a:solidFill>
                        <a:latin typeface="+mn-lt"/>
                        <a:ea typeface="+mn-ea"/>
                        <a:cs typeface="+mn-cs"/>
                      </a:endParaRPr>
                    </a:p>
                    <a:p>
                      <a:pPr algn="ctr"/>
                      <a:r>
                        <a:rPr lang="fr-FR" sz="1200" kern="1200" dirty="0">
                          <a:solidFill>
                            <a:schemeClr val="dk1"/>
                          </a:solidFill>
                          <a:latin typeface="+mn-lt"/>
                          <a:ea typeface="+mn-ea"/>
                          <a:cs typeface="+mn-cs"/>
                        </a:rPr>
                        <a:t>8 (62)</a:t>
                      </a:r>
                    </a:p>
                    <a:p>
                      <a:pPr algn="ctr"/>
                      <a:r>
                        <a:rPr lang="fr-FR" sz="1200" kern="1200" dirty="0">
                          <a:solidFill>
                            <a:schemeClr val="dk1"/>
                          </a:solidFill>
                          <a:latin typeface="+mn-lt"/>
                          <a:ea typeface="+mn-ea"/>
                          <a:cs typeface="+mn-cs"/>
                        </a:rPr>
                        <a:t>5 (38)</a:t>
                      </a:r>
                    </a:p>
                  </a:txBody>
                  <a:tcPr/>
                </a:tc>
                <a:tc>
                  <a:txBody>
                    <a:bodyPr/>
                    <a:lstStyle/>
                    <a:p>
                      <a:pPr algn="ctr"/>
                      <a:r>
                        <a:rPr lang="fr-FR" sz="1200" kern="1200" dirty="0">
                          <a:solidFill>
                            <a:schemeClr val="dk1"/>
                          </a:solidFill>
                          <a:latin typeface="+mn-lt"/>
                          <a:ea typeface="+mn-ea"/>
                          <a:cs typeface="+mn-cs"/>
                        </a:rPr>
                        <a:t>1 (9)</a:t>
                      </a:r>
                    </a:p>
                    <a:p>
                      <a:pPr algn="ctr"/>
                      <a:r>
                        <a:rPr lang="fr-FR" sz="1200" kern="1200" dirty="0">
                          <a:solidFill>
                            <a:schemeClr val="dk1"/>
                          </a:solidFill>
                          <a:latin typeface="+mn-lt"/>
                          <a:ea typeface="+mn-ea"/>
                          <a:cs typeface="+mn-cs"/>
                        </a:rPr>
                        <a:t>0 (0)</a:t>
                      </a:r>
                    </a:p>
                    <a:p>
                      <a:pPr algn="ctr"/>
                      <a:r>
                        <a:rPr lang="fr-FR" sz="1200" kern="1200" dirty="0">
                          <a:solidFill>
                            <a:schemeClr val="dk1"/>
                          </a:solidFill>
                          <a:latin typeface="+mn-lt"/>
                          <a:ea typeface="+mn-ea"/>
                          <a:cs typeface="+mn-cs"/>
                        </a:rPr>
                        <a:t>10 (91)</a:t>
                      </a:r>
                    </a:p>
                  </a:txBody>
                  <a:tcPr/>
                </a:tc>
                <a:extLst>
                  <a:ext uri="{0D108BD9-81ED-4DB2-BD59-A6C34878D82A}">
                    <a16:rowId xmlns:a16="http://schemas.microsoft.com/office/drawing/2014/main" val="168308228"/>
                  </a:ext>
                </a:extLst>
              </a:tr>
              <a:tr h="370840">
                <a:tc>
                  <a:txBody>
                    <a:bodyPr/>
                    <a:lstStyle/>
                    <a:p>
                      <a:r>
                        <a:rPr lang="fr-FR" sz="1200" b="1" dirty="0"/>
                        <a:t>GVHD </a:t>
                      </a:r>
                      <a:r>
                        <a:rPr lang="fr-FR" sz="1200" b="1" dirty="0" err="1"/>
                        <a:t>Prophylaxis</a:t>
                      </a:r>
                      <a:endParaRPr lang="fr-FR" sz="1200" b="1" dirty="0"/>
                    </a:p>
                    <a:p>
                      <a:r>
                        <a:rPr lang="fr-FR" sz="1200" dirty="0"/>
                        <a:t>   Tacrolimus</a:t>
                      </a:r>
                    </a:p>
                    <a:p>
                      <a:r>
                        <a:rPr lang="fr-FR" sz="1200" dirty="0"/>
                        <a:t>   </a:t>
                      </a:r>
                      <a:r>
                        <a:rPr lang="fr-FR" sz="1200" dirty="0" err="1"/>
                        <a:t>PTCy</a:t>
                      </a:r>
                      <a:endParaRPr lang="fr-FR" sz="1200" dirty="0"/>
                    </a:p>
                  </a:txBody>
                  <a:tcPr/>
                </a:tc>
                <a:tc>
                  <a:txBody>
                    <a:bodyPr/>
                    <a:lstStyle/>
                    <a:p>
                      <a:pPr algn="ctr"/>
                      <a:endParaRPr lang="fr-FR" sz="1200" dirty="0"/>
                    </a:p>
                    <a:p>
                      <a:pPr algn="ctr"/>
                      <a:r>
                        <a:rPr lang="fr-FR" sz="1200" dirty="0"/>
                        <a:t>21 (88)</a:t>
                      </a:r>
                    </a:p>
                    <a:p>
                      <a:pPr algn="ctr"/>
                      <a:r>
                        <a:rPr lang="fr-FR" sz="1200" dirty="0"/>
                        <a:t>13 (54)</a:t>
                      </a:r>
                    </a:p>
                  </a:txBody>
                  <a:tcPr/>
                </a:tc>
                <a:tc>
                  <a:txBody>
                    <a:bodyPr/>
                    <a:lstStyle/>
                    <a:p>
                      <a:pPr algn="ctr"/>
                      <a:endParaRPr lang="fr-FR" sz="1200" kern="1200" dirty="0">
                        <a:solidFill>
                          <a:schemeClr val="dk1"/>
                        </a:solidFill>
                        <a:latin typeface="+mn-lt"/>
                        <a:ea typeface="+mn-ea"/>
                        <a:cs typeface="+mn-cs"/>
                      </a:endParaRPr>
                    </a:p>
                    <a:p>
                      <a:pPr algn="ctr"/>
                      <a:r>
                        <a:rPr lang="fr-FR" sz="1200" kern="1200" dirty="0">
                          <a:solidFill>
                            <a:schemeClr val="dk1"/>
                          </a:solidFill>
                          <a:latin typeface="+mn-lt"/>
                          <a:ea typeface="+mn-ea"/>
                          <a:cs typeface="+mn-cs"/>
                        </a:rPr>
                        <a:t>10 (77)</a:t>
                      </a:r>
                    </a:p>
                    <a:p>
                      <a:pPr algn="ctr"/>
                      <a:r>
                        <a:rPr lang="fr-FR" sz="1200" kern="1200" dirty="0">
                          <a:solidFill>
                            <a:schemeClr val="dk1"/>
                          </a:solidFill>
                          <a:latin typeface="+mn-lt"/>
                          <a:ea typeface="+mn-ea"/>
                          <a:cs typeface="+mn-cs"/>
                        </a:rPr>
                        <a:t>9 (69)</a:t>
                      </a:r>
                    </a:p>
                  </a:txBody>
                  <a:tcPr/>
                </a:tc>
                <a:tc>
                  <a:txBody>
                    <a:bodyPr/>
                    <a:lstStyle/>
                    <a:p>
                      <a:pPr algn="ctr"/>
                      <a:endParaRPr lang="fr-FR" sz="1200" kern="1200" dirty="0">
                        <a:solidFill>
                          <a:schemeClr val="dk1"/>
                        </a:solidFill>
                        <a:latin typeface="+mn-lt"/>
                        <a:ea typeface="+mn-ea"/>
                        <a:cs typeface="+mn-cs"/>
                      </a:endParaRPr>
                    </a:p>
                    <a:p>
                      <a:pPr algn="ctr"/>
                      <a:r>
                        <a:rPr lang="fr-FR" sz="1200" kern="1200" dirty="0">
                          <a:solidFill>
                            <a:schemeClr val="dk1"/>
                          </a:solidFill>
                          <a:latin typeface="+mn-lt"/>
                          <a:ea typeface="+mn-ea"/>
                          <a:cs typeface="+mn-cs"/>
                        </a:rPr>
                        <a:t>11 (100)</a:t>
                      </a:r>
                    </a:p>
                    <a:p>
                      <a:pPr algn="ctr"/>
                      <a:r>
                        <a:rPr lang="fr-FR" sz="1200" kern="1200" dirty="0">
                          <a:solidFill>
                            <a:schemeClr val="dk1"/>
                          </a:solidFill>
                          <a:latin typeface="+mn-lt"/>
                          <a:ea typeface="+mn-ea"/>
                          <a:cs typeface="+mn-cs"/>
                        </a:rPr>
                        <a:t>5 (46)</a:t>
                      </a:r>
                    </a:p>
                  </a:txBody>
                  <a:tcPr/>
                </a:tc>
                <a:extLst>
                  <a:ext uri="{0D108BD9-81ED-4DB2-BD59-A6C34878D82A}">
                    <a16:rowId xmlns:a16="http://schemas.microsoft.com/office/drawing/2014/main" val="3613899123"/>
                  </a:ext>
                </a:extLst>
              </a:tr>
              <a:tr h="370840">
                <a:tc>
                  <a:txBody>
                    <a:bodyPr/>
                    <a:lstStyle/>
                    <a:p>
                      <a:r>
                        <a:rPr lang="fr-FR" sz="1200" b="1" dirty="0"/>
                        <a:t>Time to </a:t>
                      </a:r>
                      <a:r>
                        <a:rPr lang="fr-FR" sz="1200" b="1" dirty="0" err="1"/>
                        <a:t>Revumenib</a:t>
                      </a:r>
                      <a:endParaRPr lang="fr-FR" sz="1200" b="1" dirty="0"/>
                    </a:p>
                  </a:txBody>
                  <a:tcPr/>
                </a:tc>
                <a:tc>
                  <a:txBody>
                    <a:bodyPr/>
                    <a:lstStyle/>
                    <a:p>
                      <a:pPr algn="ctr"/>
                      <a:r>
                        <a:rPr lang="fr-FR" sz="1200" dirty="0"/>
                        <a:t>82 [42 - 174]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62 [42 - 133]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116 [57 - 174]</a:t>
                      </a:r>
                    </a:p>
                  </a:txBody>
                  <a:tcPr/>
                </a:tc>
                <a:extLst>
                  <a:ext uri="{0D108BD9-81ED-4DB2-BD59-A6C34878D82A}">
                    <a16:rowId xmlns:a16="http://schemas.microsoft.com/office/drawing/2014/main" val="2702623233"/>
                  </a:ext>
                </a:extLst>
              </a:tr>
            </a:tbl>
          </a:graphicData>
        </a:graphic>
      </p:graphicFrame>
    </p:spTree>
    <p:extLst>
      <p:ext uri="{BB962C8B-B14F-4D97-AF65-F5344CB8AC3E}">
        <p14:creationId xmlns:p14="http://schemas.microsoft.com/office/powerpoint/2010/main" val="418236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115A3-E925-EBCB-AF0B-4C6D8119FF81}"/>
              </a:ext>
            </a:extLst>
          </p:cNvPr>
          <p:cNvSpPr>
            <a:spLocks noGrp="1"/>
          </p:cNvSpPr>
          <p:nvPr>
            <p:ph type="title"/>
          </p:nvPr>
        </p:nvSpPr>
        <p:spPr/>
        <p:txBody>
          <a:bodyPr/>
          <a:lstStyle/>
          <a:p>
            <a:r>
              <a:rPr lang="fr-FR" dirty="0"/>
              <a:t>Triplet </a:t>
            </a:r>
            <a:r>
              <a:rPr lang="fr-FR" dirty="0" err="1"/>
              <a:t>Therapy</a:t>
            </a:r>
            <a:r>
              <a:rPr lang="fr-FR" dirty="0"/>
              <a:t> (IVO + VEN + AZA) in IDH1-Mutated AML </a:t>
            </a:r>
            <a:r>
              <a:rPr lang="fr-FR" i="1" dirty="0"/>
              <a:t>(3)</a:t>
            </a:r>
            <a:endParaRPr lang="fr-FR" dirty="0"/>
          </a:p>
        </p:txBody>
      </p:sp>
      <p:sp>
        <p:nvSpPr>
          <p:cNvPr id="4" name="ZoneTexte 3">
            <a:extLst>
              <a:ext uri="{FF2B5EF4-FFF2-40B4-BE49-F238E27FC236}">
                <a16:creationId xmlns:a16="http://schemas.microsoft.com/office/drawing/2014/main" id="{C1C9C082-601E-B1F6-D8AD-B4C89FA030DC}"/>
              </a:ext>
            </a:extLst>
          </p:cNvPr>
          <p:cNvSpPr txBox="1"/>
          <p:nvPr/>
        </p:nvSpPr>
        <p:spPr>
          <a:xfrm>
            <a:off x="1974772" y="1972869"/>
            <a:ext cx="3285494"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C00000"/>
                </a:solidFill>
                <a:effectLst/>
                <a:uLnTx/>
                <a:uFillTx/>
                <a:latin typeface="Calibri"/>
                <a:ea typeface="+mn-ea"/>
                <a:cs typeface="+mn-cs"/>
              </a:rPr>
              <a:t>Treatment</a:t>
            </a:r>
            <a:r>
              <a:rPr kumimoji="0" lang="fr-FR" sz="2000" b="1" i="0" u="none" strike="noStrike" kern="1200" cap="none" spc="0" normalizeH="0" baseline="0" noProof="0" dirty="0">
                <a:ln>
                  <a:noFill/>
                </a:ln>
                <a:solidFill>
                  <a:srgbClr val="C00000"/>
                </a:solidFill>
                <a:effectLst/>
                <a:uLnTx/>
                <a:uFillTx/>
                <a:latin typeface="Calibri"/>
                <a:ea typeface="+mn-ea"/>
                <a:cs typeface="+mn-cs"/>
              </a:rPr>
              <a:t> </a:t>
            </a:r>
            <a:r>
              <a:rPr kumimoji="0" lang="fr-FR" sz="2000" b="1" i="0" u="none" strike="noStrike" kern="1200" cap="none" spc="0" normalizeH="0" baseline="0" noProof="0" dirty="0" err="1">
                <a:ln>
                  <a:noFill/>
                </a:ln>
                <a:solidFill>
                  <a:srgbClr val="C00000"/>
                </a:solidFill>
                <a:effectLst/>
                <a:uLnTx/>
                <a:uFillTx/>
                <a:latin typeface="Calibri"/>
                <a:ea typeface="+mn-ea"/>
                <a:cs typeface="+mn-cs"/>
              </a:rPr>
              <a:t>density</a:t>
            </a:r>
            <a:r>
              <a:rPr kumimoji="0" lang="fr-FR" sz="2000" b="1" i="0" u="none" strike="noStrike" kern="1200" cap="none" spc="0" normalizeH="0" baseline="0" noProof="0" dirty="0">
                <a:ln>
                  <a:noFill/>
                </a:ln>
                <a:solidFill>
                  <a:srgbClr val="C00000"/>
                </a:solidFill>
                <a:effectLst/>
                <a:uLnTx/>
                <a:uFillTx/>
                <a:latin typeface="Calibri"/>
                <a:ea typeface="+mn-ea"/>
                <a:cs typeface="+mn-cs"/>
              </a:rPr>
              <a:t> per cycle</a:t>
            </a:r>
          </a:p>
        </p:txBody>
      </p:sp>
      <p:grpSp>
        <p:nvGrpSpPr>
          <p:cNvPr id="1123" name="Groupe 1122">
            <a:extLst>
              <a:ext uri="{FF2B5EF4-FFF2-40B4-BE49-F238E27FC236}">
                <a16:creationId xmlns:a16="http://schemas.microsoft.com/office/drawing/2014/main" id="{6E110B2B-EE4F-F742-7E09-79A32DEAA26B}"/>
              </a:ext>
            </a:extLst>
          </p:cNvPr>
          <p:cNvGrpSpPr/>
          <p:nvPr/>
        </p:nvGrpSpPr>
        <p:grpSpPr>
          <a:xfrm>
            <a:off x="645801" y="2919412"/>
            <a:ext cx="6154738" cy="2492375"/>
            <a:chOff x="563563" y="3316288"/>
            <a:chExt cx="6154738" cy="2492375"/>
          </a:xfrm>
        </p:grpSpPr>
        <p:sp>
          <p:nvSpPr>
            <p:cNvPr id="11" name="Freeform 6">
              <a:extLst>
                <a:ext uri="{FF2B5EF4-FFF2-40B4-BE49-F238E27FC236}">
                  <a16:creationId xmlns:a16="http://schemas.microsoft.com/office/drawing/2014/main" id="{DD889AB8-39CB-E85C-E266-9969BBD22F91}"/>
                </a:ext>
              </a:extLst>
            </p:cNvPr>
            <p:cNvSpPr>
              <a:spLocks/>
            </p:cNvSpPr>
            <p:nvPr/>
          </p:nvSpPr>
          <p:spPr bwMode="auto">
            <a:xfrm>
              <a:off x="5019675" y="3389313"/>
              <a:ext cx="795338" cy="2419350"/>
            </a:xfrm>
            <a:custGeom>
              <a:avLst/>
              <a:gdLst>
                <a:gd name="T0" fmla="*/ 0 w 2005"/>
                <a:gd name="T1" fmla="*/ 6097 h 6097"/>
                <a:gd name="T2" fmla="*/ 0 w 2005"/>
                <a:gd name="T3" fmla="*/ 0 h 6097"/>
                <a:gd name="T4" fmla="*/ 2005 w 2005"/>
                <a:gd name="T5" fmla="*/ 0 h 6097"/>
              </a:gdLst>
              <a:ahLst/>
              <a:cxnLst>
                <a:cxn ang="0">
                  <a:pos x="T0" y="T1"/>
                </a:cxn>
                <a:cxn ang="0">
                  <a:pos x="T2" y="T3"/>
                </a:cxn>
                <a:cxn ang="0">
                  <a:pos x="T4" y="T5"/>
                </a:cxn>
              </a:cxnLst>
              <a:rect l="0" t="0" r="r" b="b"/>
              <a:pathLst>
                <a:path w="2005" h="6097">
                  <a:moveTo>
                    <a:pt x="0" y="6097"/>
                  </a:moveTo>
                  <a:lnTo>
                    <a:pt x="0" y="0"/>
                  </a:lnTo>
                  <a:lnTo>
                    <a:pt x="200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
              <a:extLst>
                <a:ext uri="{FF2B5EF4-FFF2-40B4-BE49-F238E27FC236}">
                  <a16:creationId xmlns:a16="http://schemas.microsoft.com/office/drawing/2014/main" id="{E3838235-38E8-AAA5-BB09-D98A091D1B29}"/>
                </a:ext>
              </a:extLst>
            </p:cNvPr>
            <p:cNvSpPr>
              <a:spLocks/>
            </p:cNvSpPr>
            <p:nvPr/>
          </p:nvSpPr>
          <p:spPr bwMode="auto">
            <a:xfrm>
              <a:off x="3243263" y="3389313"/>
              <a:ext cx="795338" cy="2419350"/>
            </a:xfrm>
            <a:custGeom>
              <a:avLst/>
              <a:gdLst>
                <a:gd name="T0" fmla="*/ 0 w 2005"/>
                <a:gd name="T1" fmla="*/ 6097 h 6097"/>
                <a:gd name="T2" fmla="*/ 0 w 2005"/>
                <a:gd name="T3" fmla="*/ 0 h 6097"/>
                <a:gd name="T4" fmla="*/ 2005 w 2005"/>
                <a:gd name="T5" fmla="*/ 0 h 6097"/>
              </a:gdLst>
              <a:ahLst/>
              <a:cxnLst>
                <a:cxn ang="0">
                  <a:pos x="T0" y="T1"/>
                </a:cxn>
                <a:cxn ang="0">
                  <a:pos x="T2" y="T3"/>
                </a:cxn>
                <a:cxn ang="0">
                  <a:pos x="T4" y="T5"/>
                </a:cxn>
              </a:cxnLst>
              <a:rect l="0" t="0" r="r" b="b"/>
              <a:pathLst>
                <a:path w="2005" h="6097">
                  <a:moveTo>
                    <a:pt x="0" y="6097"/>
                  </a:moveTo>
                  <a:lnTo>
                    <a:pt x="0" y="0"/>
                  </a:lnTo>
                  <a:lnTo>
                    <a:pt x="200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8">
              <a:extLst>
                <a:ext uri="{FF2B5EF4-FFF2-40B4-BE49-F238E27FC236}">
                  <a16:creationId xmlns:a16="http://schemas.microsoft.com/office/drawing/2014/main" id="{3D07B7FA-BAA3-85F4-E3F5-588405BA84B5}"/>
                </a:ext>
              </a:extLst>
            </p:cNvPr>
            <p:cNvSpPr>
              <a:spLocks/>
            </p:cNvSpPr>
            <p:nvPr/>
          </p:nvSpPr>
          <p:spPr bwMode="auto">
            <a:xfrm>
              <a:off x="2349500" y="3389313"/>
              <a:ext cx="811213" cy="2419350"/>
            </a:xfrm>
            <a:custGeom>
              <a:avLst/>
              <a:gdLst>
                <a:gd name="T0" fmla="*/ 0 w 2042"/>
                <a:gd name="T1" fmla="*/ 6097 h 6097"/>
                <a:gd name="T2" fmla="*/ 0 w 2042"/>
                <a:gd name="T3" fmla="*/ 0 h 6097"/>
                <a:gd name="T4" fmla="*/ 2042 w 2042"/>
                <a:gd name="T5" fmla="*/ 0 h 6097"/>
              </a:gdLst>
              <a:ahLst/>
              <a:cxnLst>
                <a:cxn ang="0">
                  <a:pos x="T0" y="T1"/>
                </a:cxn>
                <a:cxn ang="0">
                  <a:pos x="T2" y="T3"/>
                </a:cxn>
                <a:cxn ang="0">
                  <a:pos x="T4" y="T5"/>
                </a:cxn>
              </a:cxnLst>
              <a:rect l="0" t="0" r="r" b="b"/>
              <a:pathLst>
                <a:path w="2042" h="6097">
                  <a:moveTo>
                    <a:pt x="0" y="6097"/>
                  </a:moveTo>
                  <a:lnTo>
                    <a:pt x="0" y="0"/>
                  </a:lnTo>
                  <a:lnTo>
                    <a:pt x="20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
              <a:extLst>
                <a:ext uri="{FF2B5EF4-FFF2-40B4-BE49-F238E27FC236}">
                  <a16:creationId xmlns:a16="http://schemas.microsoft.com/office/drawing/2014/main" id="{0852DECF-0DCD-549E-E2E6-CA1260FD405C}"/>
                </a:ext>
              </a:extLst>
            </p:cNvPr>
            <p:cNvSpPr>
              <a:spLocks/>
            </p:cNvSpPr>
            <p:nvPr/>
          </p:nvSpPr>
          <p:spPr bwMode="auto">
            <a:xfrm>
              <a:off x="4125913" y="3389313"/>
              <a:ext cx="811213" cy="2419350"/>
            </a:xfrm>
            <a:custGeom>
              <a:avLst/>
              <a:gdLst>
                <a:gd name="T0" fmla="*/ 0 w 2042"/>
                <a:gd name="T1" fmla="*/ 6097 h 6097"/>
                <a:gd name="T2" fmla="*/ 0 w 2042"/>
                <a:gd name="T3" fmla="*/ 0 h 6097"/>
                <a:gd name="T4" fmla="*/ 2042 w 2042"/>
                <a:gd name="T5" fmla="*/ 0 h 6097"/>
              </a:gdLst>
              <a:ahLst/>
              <a:cxnLst>
                <a:cxn ang="0">
                  <a:pos x="T0" y="T1"/>
                </a:cxn>
                <a:cxn ang="0">
                  <a:pos x="T2" y="T3"/>
                </a:cxn>
                <a:cxn ang="0">
                  <a:pos x="T4" y="T5"/>
                </a:cxn>
              </a:cxnLst>
              <a:rect l="0" t="0" r="r" b="b"/>
              <a:pathLst>
                <a:path w="2042" h="6097">
                  <a:moveTo>
                    <a:pt x="0" y="6097"/>
                  </a:moveTo>
                  <a:lnTo>
                    <a:pt x="0" y="0"/>
                  </a:lnTo>
                  <a:lnTo>
                    <a:pt x="20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0">
              <a:extLst>
                <a:ext uri="{FF2B5EF4-FFF2-40B4-BE49-F238E27FC236}">
                  <a16:creationId xmlns:a16="http://schemas.microsoft.com/office/drawing/2014/main" id="{70AD1110-D8E1-2405-800B-A62D1F8F8992}"/>
                </a:ext>
              </a:extLst>
            </p:cNvPr>
            <p:cNvSpPr>
              <a:spLocks/>
            </p:cNvSpPr>
            <p:nvPr/>
          </p:nvSpPr>
          <p:spPr bwMode="auto">
            <a:xfrm>
              <a:off x="1457325" y="3389313"/>
              <a:ext cx="795338" cy="2419350"/>
            </a:xfrm>
            <a:custGeom>
              <a:avLst/>
              <a:gdLst>
                <a:gd name="T0" fmla="*/ 0 w 2005"/>
                <a:gd name="T1" fmla="*/ 6097 h 6097"/>
                <a:gd name="T2" fmla="*/ 0 w 2005"/>
                <a:gd name="T3" fmla="*/ 0 h 6097"/>
                <a:gd name="T4" fmla="*/ 2005 w 2005"/>
                <a:gd name="T5" fmla="*/ 0 h 6097"/>
              </a:gdLst>
              <a:ahLst/>
              <a:cxnLst>
                <a:cxn ang="0">
                  <a:pos x="T0" y="T1"/>
                </a:cxn>
                <a:cxn ang="0">
                  <a:pos x="T2" y="T3"/>
                </a:cxn>
                <a:cxn ang="0">
                  <a:pos x="T4" y="T5"/>
                </a:cxn>
              </a:cxnLst>
              <a:rect l="0" t="0" r="r" b="b"/>
              <a:pathLst>
                <a:path w="2005" h="6097">
                  <a:moveTo>
                    <a:pt x="0" y="6097"/>
                  </a:moveTo>
                  <a:lnTo>
                    <a:pt x="0" y="0"/>
                  </a:lnTo>
                  <a:lnTo>
                    <a:pt x="200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1">
              <a:extLst>
                <a:ext uri="{FF2B5EF4-FFF2-40B4-BE49-F238E27FC236}">
                  <a16:creationId xmlns:a16="http://schemas.microsoft.com/office/drawing/2014/main" id="{BAE03F16-4A38-4967-E6FD-58969FC362CE}"/>
                </a:ext>
              </a:extLst>
            </p:cNvPr>
            <p:cNvSpPr>
              <a:spLocks/>
            </p:cNvSpPr>
            <p:nvPr/>
          </p:nvSpPr>
          <p:spPr bwMode="auto">
            <a:xfrm>
              <a:off x="563563" y="3389313"/>
              <a:ext cx="811213" cy="2419350"/>
            </a:xfrm>
            <a:custGeom>
              <a:avLst/>
              <a:gdLst>
                <a:gd name="T0" fmla="*/ 2042 w 2042"/>
                <a:gd name="T1" fmla="*/ 0 h 6097"/>
                <a:gd name="T2" fmla="*/ 0 w 2042"/>
                <a:gd name="T3" fmla="*/ 0 h 6097"/>
                <a:gd name="T4" fmla="*/ 0 w 2042"/>
                <a:gd name="T5" fmla="*/ 6097 h 6097"/>
              </a:gdLst>
              <a:ahLst/>
              <a:cxnLst>
                <a:cxn ang="0">
                  <a:pos x="T0" y="T1"/>
                </a:cxn>
                <a:cxn ang="0">
                  <a:pos x="T2" y="T3"/>
                </a:cxn>
                <a:cxn ang="0">
                  <a:pos x="T4" y="T5"/>
                </a:cxn>
              </a:cxnLst>
              <a:rect l="0" t="0" r="r" b="b"/>
              <a:pathLst>
                <a:path w="2042" h="6097">
                  <a:moveTo>
                    <a:pt x="2042" y="0"/>
                  </a:moveTo>
                  <a:lnTo>
                    <a:pt x="0" y="0"/>
                  </a:lnTo>
                  <a:lnTo>
                    <a:pt x="0" y="609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2">
              <a:extLst>
                <a:ext uri="{FF2B5EF4-FFF2-40B4-BE49-F238E27FC236}">
                  <a16:creationId xmlns:a16="http://schemas.microsoft.com/office/drawing/2014/main" id="{37184ACE-CD11-2015-767F-5B77F565F90D}"/>
                </a:ext>
              </a:extLst>
            </p:cNvPr>
            <p:cNvSpPr>
              <a:spLocks/>
            </p:cNvSpPr>
            <p:nvPr/>
          </p:nvSpPr>
          <p:spPr bwMode="auto">
            <a:xfrm>
              <a:off x="5922963" y="3389313"/>
              <a:ext cx="795338" cy="2419350"/>
            </a:xfrm>
            <a:custGeom>
              <a:avLst/>
              <a:gdLst>
                <a:gd name="T0" fmla="*/ 0 w 2004"/>
                <a:gd name="T1" fmla="*/ 6097 h 6097"/>
                <a:gd name="T2" fmla="*/ 0 w 2004"/>
                <a:gd name="T3" fmla="*/ 0 h 6097"/>
                <a:gd name="T4" fmla="*/ 2004 w 2004"/>
                <a:gd name="T5" fmla="*/ 0 h 6097"/>
              </a:gdLst>
              <a:ahLst/>
              <a:cxnLst>
                <a:cxn ang="0">
                  <a:pos x="T0" y="T1"/>
                </a:cxn>
                <a:cxn ang="0">
                  <a:pos x="T2" y="T3"/>
                </a:cxn>
                <a:cxn ang="0">
                  <a:pos x="T4" y="T5"/>
                </a:cxn>
              </a:cxnLst>
              <a:rect l="0" t="0" r="r" b="b"/>
              <a:pathLst>
                <a:path w="2004" h="6097">
                  <a:moveTo>
                    <a:pt x="0" y="6097"/>
                  </a:moveTo>
                  <a:lnTo>
                    <a:pt x="0" y="0"/>
                  </a:lnTo>
                  <a:lnTo>
                    <a:pt x="200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13">
              <a:extLst>
                <a:ext uri="{FF2B5EF4-FFF2-40B4-BE49-F238E27FC236}">
                  <a16:creationId xmlns:a16="http://schemas.microsoft.com/office/drawing/2014/main" id="{95EBA14E-9CB5-37FC-925C-EE0E50C61EC2}"/>
                </a:ext>
              </a:extLst>
            </p:cNvPr>
            <p:cNvSpPr>
              <a:spLocks noChangeShapeType="1"/>
            </p:cNvSpPr>
            <p:nvPr/>
          </p:nvSpPr>
          <p:spPr bwMode="auto">
            <a:xfrm flipV="1">
              <a:off x="6543675"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14">
              <a:extLst>
                <a:ext uri="{FF2B5EF4-FFF2-40B4-BE49-F238E27FC236}">
                  <a16:creationId xmlns:a16="http://schemas.microsoft.com/office/drawing/2014/main" id="{9C3D8E5B-4971-2CFB-9790-A23EC75575F3}"/>
                </a:ext>
              </a:extLst>
            </p:cNvPr>
            <p:cNvSpPr>
              <a:spLocks noChangeShapeType="1"/>
            </p:cNvSpPr>
            <p:nvPr/>
          </p:nvSpPr>
          <p:spPr bwMode="auto">
            <a:xfrm flipV="1">
              <a:off x="5922963"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Line 15">
              <a:extLst>
                <a:ext uri="{FF2B5EF4-FFF2-40B4-BE49-F238E27FC236}">
                  <a16:creationId xmlns:a16="http://schemas.microsoft.com/office/drawing/2014/main" id="{954D56B7-A197-9EBB-D33B-4E14C53BE82C}"/>
                </a:ext>
              </a:extLst>
            </p:cNvPr>
            <p:cNvSpPr>
              <a:spLocks noChangeShapeType="1"/>
            </p:cNvSpPr>
            <p:nvPr/>
          </p:nvSpPr>
          <p:spPr bwMode="auto">
            <a:xfrm flipV="1">
              <a:off x="6129338"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16">
              <a:extLst>
                <a:ext uri="{FF2B5EF4-FFF2-40B4-BE49-F238E27FC236}">
                  <a16:creationId xmlns:a16="http://schemas.microsoft.com/office/drawing/2014/main" id="{AEE1728F-A52D-F585-691A-6CB6CFDAD0A5}"/>
                </a:ext>
              </a:extLst>
            </p:cNvPr>
            <p:cNvSpPr>
              <a:spLocks noChangeShapeType="1"/>
            </p:cNvSpPr>
            <p:nvPr/>
          </p:nvSpPr>
          <p:spPr bwMode="auto">
            <a:xfrm flipV="1">
              <a:off x="6335713"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7">
              <a:extLst>
                <a:ext uri="{FF2B5EF4-FFF2-40B4-BE49-F238E27FC236}">
                  <a16:creationId xmlns:a16="http://schemas.microsoft.com/office/drawing/2014/main" id="{AFC5139D-4A6B-40C7-2EF6-2440C4452F4E}"/>
                </a:ext>
              </a:extLst>
            </p:cNvPr>
            <p:cNvSpPr>
              <a:spLocks noChangeShapeType="1"/>
            </p:cNvSpPr>
            <p:nvPr/>
          </p:nvSpPr>
          <p:spPr bwMode="auto">
            <a:xfrm flipV="1">
              <a:off x="5432425"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18">
              <a:extLst>
                <a:ext uri="{FF2B5EF4-FFF2-40B4-BE49-F238E27FC236}">
                  <a16:creationId xmlns:a16="http://schemas.microsoft.com/office/drawing/2014/main" id="{E064AACC-61FE-023B-6F4C-B3CE891455BD}"/>
                </a:ext>
              </a:extLst>
            </p:cNvPr>
            <p:cNvSpPr>
              <a:spLocks noChangeShapeType="1"/>
            </p:cNvSpPr>
            <p:nvPr/>
          </p:nvSpPr>
          <p:spPr bwMode="auto">
            <a:xfrm flipV="1">
              <a:off x="5226050"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19">
              <a:extLst>
                <a:ext uri="{FF2B5EF4-FFF2-40B4-BE49-F238E27FC236}">
                  <a16:creationId xmlns:a16="http://schemas.microsoft.com/office/drawing/2014/main" id="{1ADB7909-BA08-E9E1-010B-C311A956719D}"/>
                </a:ext>
              </a:extLst>
            </p:cNvPr>
            <p:cNvSpPr>
              <a:spLocks noChangeShapeType="1"/>
            </p:cNvSpPr>
            <p:nvPr/>
          </p:nvSpPr>
          <p:spPr bwMode="auto">
            <a:xfrm flipV="1">
              <a:off x="5640388"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20">
              <a:extLst>
                <a:ext uri="{FF2B5EF4-FFF2-40B4-BE49-F238E27FC236}">
                  <a16:creationId xmlns:a16="http://schemas.microsoft.com/office/drawing/2014/main" id="{12B43C2A-E16E-E89A-50C9-7472337E6AC1}"/>
                </a:ext>
              </a:extLst>
            </p:cNvPr>
            <p:cNvSpPr>
              <a:spLocks noChangeShapeType="1"/>
            </p:cNvSpPr>
            <p:nvPr/>
          </p:nvSpPr>
          <p:spPr bwMode="auto">
            <a:xfrm flipV="1">
              <a:off x="4746625"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21">
              <a:extLst>
                <a:ext uri="{FF2B5EF4-FFF2-40B4-BE49-F238E27FC236}">
                  <a16:creationId xmlns:a16="http://schemas.microsoft.com/office/drawing/2014/main" id="{82FF9134-74F2-EE91-BDB3-134D1E45ECC6}"/>
                </a:ext>
              </a:extLst>
            </p:cNvPr>
            <p:cNvSpPr>
              <a:spLocks noChangeShapeType="1"/>
            </p:cNvSpPr>
            <p:nvPr/>
          </p:nvSpPr>
          <p:spPr bwMode="auto">
            <a:xfrm flipV="1">
              <a:off x="4538663"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22">
              <a:extLst>
                <a:ext uri="{FF2B5EF4-FFF2-40B4-BE49-F238E27FC236}">
                  <a16:creationId xmlns:a16="http://schemas.microsoft.com/office/drawing/2014/main" id="{20AF04C6-B7E0-1AAD-5CF4-4CA4B07B8144}"/>
                </a:ext>
              </a:extLst>
            </p:cNvPr>
            <p:cNvSpPr>
              <a:spLocks noChangeShapeType="1"/>
            </p:cNvSpPr>
            <p:nvPr/>
          </p:nvSpPr>
          <p:spPr bwMode="auto">
            <a:xfrm flipV="1">
              <a:off x="5019675"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23">
              <a:extLst>
                <a:ext uri="{FF2B5EF4-FFF2-40B4-BE49-F238E27FC236}">
                  <a16:creationId xmlns:a16="http://schemas.microsoft.com/office/drawing/2014/main" id="{D148F52F-7399-37D2-1E31-B92DF49283C8}"/>
                </a:ext>
              </a:extLst>
            </p:cNvPr>
            <p:cNvSpPr>
              <a:spLocks noChangeShapeType="1"/>
            </p:cNvSpPr>
            <p:nvPr/>
          </p:nvSpPr>
          <p:spPr bwMode="auto">
            <a:xfrm flipV="1">
              <a:off x="4125913"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Line 24">
              <a:extLst>
                <a:ext uri="{FF2B5EF4-FFF2-40B4-BE49-F238E27FC236}">
                  <a16:creationId xmlns:a16="http://schemas.microsoft.com/office/drawing/2014/main" id="{51B44763-F417-648B-303A-C36B67B7C649}"/>
                </a:ext>
              </a:extLst>
            </p:cNvPr>
            <p:cNvSpPr>
              <a:spLocks noChangeShapeType="1"/>
            </p:cNvSpPr>
            <p:nvPr/>
          </p:nvSpPr>
          <p:spPr bwMode="auto">
            <a:xfrm flipV="1">
              <a:off x="4332288"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Line 25">
              <a:extLst>
                <a:ext uri="{FF2B5EF4-FFF2-40B4-BE49-F238E27FC236}">
                  <a16:creationId xmlns:a16="http://schemas.microsoft.com/office/drawing/2014/main" id="{3FA0449A-AD6A-F398-0BEC-7C68D02ADD67}"/>
                </a:ext>
              </a:extLst>
            </p:cNvPr>
            <p:cNvSpPr>
              <a:spLocks noChangeShapeType="1"/>
            </p:cNvSpPr>
            <p:nvPr/>
          </p:nvSpPr>
          <p:spPr bwMode="auto">
            <a:xfrm flipV="1">
              <a:off x="3449638"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Line 26">
              <a:extLst>
                <a:ext uri="{FF2B5EF4-FFF2-40B4-BE49-F238E27FC236}">
                  <a16:creationId xmlns:a16="http://schemas.microsoft.com/office/drawing/2014/main" id="{756EAD29-0AC9-7D35-18C7-6650757F5128}"/>
                </a:ext>
              </a:extLst>
            </p:cNvPr>
            <p:cNvSpPr>
              <a:spLocks noChangeShapeType="1"/>
            </p:cNvSpPr>
            <p:nvPr/>
          </p:nvSpPr>
          <p:spPr bwMode="auto">
            <a:xfrm flipV="1">
              <a:off x="3243263"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Line 27">
              <a:extLst>
                <a:ext uri="{FF2B5EF4-FFF2-40B4-BE49-F238E27FC236}">
                  <a16:creationId xmlns:a16="http://schemas.microsoft.com/office/drawing/2014/main" id="{16C5063A-A426-E8F2-C9BC-7B190D6B161F}"/>
                </a:ext>
              </a:extLst>
            </p:cNvPr>
            <p:cNvSpPr>
              <a:spLocks noChangeShapeType="1"/>
            </p:cNvSpPr>
            <p:nvPr/>
          </p:nvSpPr>
          <p:spPr bwMode="auto">
            <a:xfrm flipV="1">
              <a:off x="3656013"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Line 28">
              <a:extLst>
                <a:ext uri="{FF2B5EF4-FFF2-40B4-BE49-F238E27FC236}">
                  <a16:creationId xmlns:a16="http://schemas.microsoft.com/office/drawing/2014/main" id="{D81C4525-B0E7-A8C5-B917-C966A6367D14}"/>
                </a:ext>
              </a:extLst>
            </p:cNvPr>
            <p:cNvSpPr>
              <a:spLocks noChangeShapeType="1"/>
            </p:cNvSpPr>
            <p:nvPr/>
          </p:nvSpPr>
          <p:spPr bwMode="auto">
            <a:xfrm flipV="1">
              <a:off x="3863975"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29">
              <a:extLst>
                <a:ext uri="{FF2B5EF4-FFF2-40B4-BE49-F238E27FC236}">
                  <a16:creationId xmlns:a16="http://schemas.microsoft.com/office/drawing/2014/main" id="{800A1F03-CA65-13DB-5440-E316848790D9}"/>
                </a:ext>
              </a:extLst>
            </p:cNvPr>
            <p:cNvSpPr>
              <a:spLocks noChangeShapeType="1"/>
            </p:cNvSpPr>
            <p:nvPr/>
          </p:nvSpPr>
          <p:spPr bwMode="auto">
            <a:xfrm flipV="1">
              <a:off x="2555875"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30">
              <a:extLst>
                <a:ext uri="{FF2B5EF4-FFF2-40B4-BE49-F238E27FC236}">
                  <a16:creationId xmlns:a16="http://schemas.microsoft.com/office/drawing/2014/main" id="{7266A316-09B9-23D0-ED10-B9263490F041}"/>
                </a:ext>
              </a:extLst>
            </p:cNvPr>
            <p:cNvSpPr>
              <a:spLocks noChangeShapeType="1"/>
            </p:cNvSpPr>
            <p:nvPr/>
          </p:nvSpPr>
          <p:spPr bwMode="auto">
            <a:xfrm flipV="1">
              <a:off x="2762250"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31">
              <a:extLst>
                <a:ext uri="{FF2B5EF4-FFF2-40B4-BE49-F238E27FC236}">
                  <a16:creationId xmlns:a16="http://schemas.microsoft.com/office/drawing/2014/main" id="{C70FF712-DA39-FC9A-3EA9-01FFAD9D04EC}"/>
                </a:ext>
              </a:extLst>
            </p:cNvPr>
            <p:cNvSpPr>
              <a:spLocks noChangeShapeType="1"/>
            </p:cNvSpPr>
            <p:nvPr/>
          </p:nvSpPr>
          <p:spPr bwMode="auto">
            <a:xfrm flipV="1">
              <a:off x="2970213"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Line 32">
              <a:extLst>
                <a:ext uri="{FF2B5EF4-FFF2-40B4-BE49-F238E27FC236}">
                  <a16:creationId xmlns:a16="http://schemas.microsoft.com/office/drawing/2014/main" id="{63578AA5-D8ED-4F2D-192E-3FA35347F2B1}"/>
                </a:ext>
              </a:extLst>
            </p:cNvPr>
            <p:cNvSpPr>
              <a:spLocks noChangeShapeType="1"/>
            </p:cNvSpPr>
            <p:nvPr/>
          </p:nvSpPr>
          <p:spPr bwMode="auto">
            <a:xfrm flipV="1">
              <a:off x="2076450"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Line 33">
              <a:extLst>
                <a:ext uri="{FF2B5EF4-FFF2-40B4-BE49-F238E27FC236}">
                  <a16:creationId xmlns:a16="http://schemas.microsoft.com/office/drawing/2014/main" id="{851AF2AA-E140-591A-1253-39D651973055}"/>
                </a:ext>
              </a:extLst>
            </p:cNvPr>
            <p:cNvSpPr>
              <a:spLocks noChangeShapeType="1"/>
            </p:cNvSpPr>
            <p:nvPr/>
          </p:nvSpPr>
          <p:spPr bwMode="auto">
            <a:xfrm flipV="1">
              <a:off x="2349500"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Line 34">
              <a:extLst>
                <a:ext uri="{FF2B5EF4-FFF2-40B4-BE49-F238E27FC236}">
                  <a16:creationId xmlns:a16="http://schemas.microsoft.com/office/drawing/2014/main" id="{A8062F2B-7F68-2563-93A2-BFDF6A9BAC0E}"/>
                </a:ext>
              </a:extLst>
            </p:cNvPr>
            <p:cNvSpPr>
              <a:spLocks noChangeShapeType="1"/>
            </p:cNvSpPr>
            <p:nvPr/>
          </p:nvSpPr>
          <p:spPr bwMode="auto">
            <a:xfrm flipV="1">
              <a:off x="1457325"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Line 35">
              <a:extLst>
                <a:ext uri="{FF2B5EF4-FFF2-40B4-BE49-F238E27FC236}">
                  <a16:creationId xmlns:a16="http://schemas.microsoft.com/office/drawing/2014/main" id="{3611767B-2276-0DEF-376E-D556C1B1DA08}"/>
                </a:ext>
              </a:extLst>
            </p:cNvPr>
            <p:cNvSpPr>
              <a:spLocks noChangeShapeType="1"/>
            </p:cNvSpPr>
            <p:nvPr/>
          </p:nvSpPr>
          <p:spPr bwMode="auto">
            <a:xfrm flipV="1">
              <a:off x="1870075"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Line 36">
              <a:extLst>
                <a:ext uri="{FF2B5EF4-FFF2-40B4-BE49-F238E27FC236}">
                  <a16:creationId xmlns:a16="http://schemas.microsoft.com/office/drawing/2014/main" id="{5630B84F-F80F-DD92-77C6-8ABED119002D}"/>
                </a:ext>
              </a:extLst>
            </p:cNvPr>
            <p:cNvSpPr>
              <a:spLocks noChangeShapeType="1"/>
            </p:cNvSpPr>
            <p:nvPr/>
          </p:nvSpPr>
          <p:spPr bwMode="auto">
            <a:xfrm flipV="1">
              <a:off x="1663700"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Line 37">
              <a:extLst>
                <a:ext uri="{FF2B5EF4-FFF2-40B4-BE49-F238E27FC236}">
                  <a16:creationId xmlns:a16="http://schemas.microsoft.com/office/drawing/2014/main" id="{E31114FA-0F79-6E3C-496B-47C703E3E317}"/>
                </a:ext>
              </a:extLst>
            </p:cNvPr>
            <p:cNvSpPr>
              <a:spLocks noChangeShapeType="1"/>
            </p:cNvSpPr>
            <p:nvPr/>
          </p:nvSpPr>
          <p:spPr bwMode="auto">
            <a:xfrm flipV="1">
              <a:off x="769938"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Line 38">
              <a:extLst>
                <a:ext uri="{FF2B5EF4-FFF2-40B4-BE49-F238E27FC236}">
                  <a16:creationId xmlns:a16="http://schemas.microsoft.com/office/drawing/2014/main" id="{1B5066B9-3E19-8503-DB9E-3DD584AA6CDE}"/>
                </a:ext>
              </a:extLst>
            </p:cNvPr>
            <p:cNvSpPr>
              <a:spLocks noChangeShapeType="1"/>
            </p:cNvSpPr>
            <p:nvPr/>
          </p:nvSpPr>
          <p:spPr bwMode="auto">
            <a:xfrm flipV="1">
              <a:off x="1184275"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Line 39">
              <a:extLst>
                <a:ext uri="{FF2B5EF4-FFF2-40B4-BE49-F238E27FC236}">
                  <a16:creationId xmlns:a16="http://schemas.microsoft.com/office/drawing/2014/main" id="{E6C61922-EE1F-D0F5-6103-C2216BA59187}"/>
                </a:ext>
              </a:extLst>
            </p:cNvPr>
            <p:cNvSpPr>
              <a:spLocks noChangeShapeType="1"/>
            </p:cNvSpPr>
            <p:nvPr/>
          </p:nvSpPr>
          <p:spPr bwMode="auto">
            <a:xfrm flipV="1">
              <a:off x="976313"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Line 40">
              <a:extLst>
                <a:ext uri="{FF2B5EF4-FFF2-40B4-BE49-F238E27FC236}">
                  <a16:creationId xmlns:a16="http://schemas.microsoft.com/office/drawing/2014/main" id="{52872F07-C3CC-52F2-B086-06F9B3E9FF65}"/>
                </a:ext>
              </a:extLst>
            </p:cNvPr>
            <p:cNvSpPr>
              <a:spLocks noChangeShapeType="1"/>
            </p:cNvSpPr>
            <p:nvPr/>
          </p:nvSpPr>
          <p:spPr bwMode="auto">
            <a:xfrm flipV="1">
              <a:off x="563563" y="3316288"/>
              <a:ext cx="0" cy="730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ectangle 41">
              <a:extLst>
                <a:ext uri="{FF2B5EF4-FFF2-40B4-BE49-F238E27FC236}">
                  <a16:creationId xmlns:a16="http://schemas.microsoft.com/office/drawing/2014/main" id="{8469CBFE-F3F4-2C44-9F9B-1BADE9802E88}"/>
                </a:ext>
              </a:extLst>
            </p:cNvPr>
            <p:cNvSpPr>
              <a:spLocks noChangeArrowheads="1"/>
            </p:cNvSpPr>
            <p:nvPr/>
          </p:nvSpPr>
          <p:spPr bwMode="auto">
            <a:xfrm>
              <a:off x="563563" y="3741738"/>
              <a:ext cx="517525" cy="35718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Rectangle 42">
              <a:extLst>
                <a:ext uri="{FF2B5EF4-FFF2-40B4-BE49-F238E27FC236}">
                  <a16:creationId xmlns:a16="http://schemas.microsoft.com/office/drawing/2014/main" id="{F46AD1B4-7E70-BAB9-0CEA-5397473A9BA1}"/>
                </a:ext>
              </a:extLst>
            </p:cNvPr>
            <p:cNvSpPr>
              <a:spLocks noChangeArrowheads="1"/>
            </p:cNvSpPr>
            <p:nvPr/>
          </p:nvSpPr>
          <p:spPr bwMode="auto">
            <a:xfrm>
              <a:off x="1457325" y="3741738"/>
              <a:ext cx="498475" cy="35718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Rectangle 43">
              <a:extLst>
                <a:ext uri="{FF2B5EF4-FFF2-40B4-BE49-F238E27FC236}">
                  <a16:creationId xmlns:a16="http://schemas.microsoft.com/office/drawing/2014/main" id="{FC20B3A5-22AC-9FA4-609A-84F7AC892478}"/>
                </a:ext>
              </a:extLst>
            </p:cNvPr>
            <p:cNvSpPr>
              <a:spLocks noChangeArrowheads="1"/>
            </p:cNvSpPr>
            <p:nvPr/>
          </p:nvSpPr>
          <p:spPr bwMode="auto">
            <a:xfrm>
              <a:off x="2349500" y="3741738"/>
              <a:ext cx="520700" cy="35718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Rectangle 44">
              <a:extLst>
                <a:ext uri="{FF2B5EF4-FFF2-40B4-BE49-F238E27FC236}">
                  <a16:creationId xmlns:a16="http://schemas.microsoft.com/office/drawing/2014/main" id="{734D68E2-A0F6-CF84-C36F-33696C780682}"/>
                </a:ext>
              </a:extLst>
            </p:cNvPr>
            <p:cNvSpPr>
              <a:spLocks noChangeArrowheads="1"/>
            </p:cNvSpPr>
            <p:nvPr/>
          </p:nvSpPr>
          <p:spPr bwMode="auto">
            <a:xfrm>
              <a:off x="3243263" y="3741738"/>
              <a:ext cx="512763" cy="35718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Rectangle 45">
              <a:extLst>
                <a:ext uri="{FF2B5EF4-FFF2-40B4-BE49-F238E27FC236}">
                  <a16:creationId xmlns:a16="http://schemas.microsoft.com/office/drawing/2014/main" id="{F5609799-0B85-1E07-456C-D21ADC04AF7C}"/>
                </a:ext>
              </a:extLst>
            </p:cNvPr>
            <p:cNvSpPr>
              <a:spLocks noChangeArrowheads="1"/>
            </p:cNvSpPr>
            <p:nvPr/>
          </p:nvSpPr>
          <p:spPr bwMode="auto">
            <a:xfrm>
              <a:off x="4125913" y="3741738"/>
              <a:ext cx="520700" cy="35718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46">
              <a:extLst>
                <a:ext uri="{FF2B5EF4-FFF2-40B4-BE49-F238E27FC236}">
                  <a16:creationId xmlns:a16="http://schemas.microsoft.com/office/drawing/2014/main" id="{7CB9B730-7566-C0B1-775B-334C5104ED8B}"/>
                </a:ext>
              </a:extLst>
            </p:cNvPr>
            <p:cNvSpPr>
              <a:spLocks noChangeArrowheads="1"/>
            </p:cNvSpPr>
            <p:nvPr/>
          </p:nvSpPr>
          <p:spPr bwMode="auto">
            <a:xfrm>
              <a:off x="5019675" y="3741738"/>
              <a:ext cx="520700" cy="35718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ctangle 47">
              <a:extLst>
                <a:ext uri="{FF2B5EF4-FFF2-40B4-BE49-F238E27FC236}">
                  <a16:creationId xmlns:a16="http://schemas.microsoft.com/office/drawing/2014/main" id="{EEF6D140-DD27-2BCA-1852-BB57BA2DB256}"/>
                </a:ext>
              </a:extLst>
            </p:cNvPr>
            <p:cNvSpPr>
              <a:spLocks noChangeArrowheads="1"/>
            </p:cNvSpPr>
            <p:nvPr/>
          </p:nvSpPr>
          <p:spPr bwMode="auto">
            <a:xfrm>
              <a:off x="5922963" y="3741738"/>
              <a:ext cx="514350" cy="35718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48">
              <a:extLst>
                <a:ext uri="{FF2B5EF4-FFF2-40B4-BE49-F238E27FC236}">
                  <a16:creationId xmlns:a16="http://schemas.microsoft.com/office/drawing/2014/main" id="{E48CD0D1-533E-D6CB-B8F2-26CD8C05DC87}"/>
                </a:ext>
              </a:extLst>
            </p:cNvPr>
            <p:cNvSpPr>
              <a:spLocks noChangeArrowheads="1"/>
            </p:cNvSpPr>
            <p:nvPr/>
          </p:nvSpPr>
          <p:spPr bwMode="auto">
            <a:xfrm>
              <a:off x="5922963" y="4257676"/>
              <a:ext cx="66675" cy="357188"/>
            </a:xfrm>
            <a:prstGeom prst="rect">
              <a:avLst/>
            </a:prstGeom>
            <a:solidFill>
              <a:srgbClr val="00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49">
              <a:extLst>
                <a:ext uri="{FF2B5EF4-FFF2-40B4-BE49-F238E27FC236}">
                  <a16:creationId xmlns:a16="http://schemas.microsoft.com/office/drawing/2014/main" id="{1E2AE8C3-5739-2651-F8CC-DB6F1C0B9915}"/>
                </a:ext>
              </a:extLst>
            </p:cNvPr>
            <p:cNvSpPr>
              <a:spLocks noChangeArrowheads="1"/>
            </p:cNvSpPr>
            <p:nvPr/>
          </p:nvSpPr>
          <p:spPr bwMode="auto">
            <a:xfrm>
              <a:off x="5019675" y="4257676"/>
              <a:ext cx="73025" cy="357188"/>
            </a:xfrm>
            <a:prstGeom prst="rect">
              <a:avLst/>
            </a:prstGeom>
            <a:solidFill>
              <a:srgbClr val="00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Rectangle 50">
              <a:extLst>
                <a:ext uri="{FF2B5EF4-FFF2-40B4-BE49-F238E27FC236}">
                  <a16:creationId xmlns:a16="http://schemas.microsoft.com/office/drawing/2014/main" id="{54375211-5C67-EE5F-74BE-6CABCBED9C7B}"/>
                </a:ext>
              </a:extLst>
            </p:cNvPr>
            <p:cNvSpPr>
              <a:spLocks noChangeArrowheads="1"/>
            </p:cNvSpPr>
            <p:nvPr/>
          </p:nvSpPr>
          <p:spPr bwMode="auto">
            <a:xfrm>
              <a:off x="4125913" y="4257676"/>
              <a:ext cx="71438" cy="357188"/>
            </a:xfrm>
            <a:prstGeom prst="rect">
              <a:avLst/>
            </a:prstGeom>
            <a:solidFill>
              <a:srgbClr val="00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Rectangle 51">
              <a:extLst>
                <a:ext uri="{FF2B5EF4-FFF2-40B4-BE49-F238E27FC236}">
                  <a16:creationId xmlns:a16="http://schemas.microsoft.com/office/drawing/2014/main" id="{5B187AE9-F1FE-8CA5-3B24-49E00C45CAAD}"/>
                </a:ext>
              </a:extLst>
            </p:cNvPr>
            <p:cNvSpPr>
              <a:spLocks noChangeArrowheads="1"/>
            </p:cNvSpPr>
            <p:nvPr/>
          </p:nvSpPr>
          <p:spPr bwMode="auto">
            <a:xfrm>
              <a:off x="3243263" y="4257676"/>
              <a:ext cx="100013" cy="357188"/>
            </a:xfrm>
            <a:prstGeom prst="rect">
              <a:avLst/>
            </a:prstGeom>
            <a:solidFill>
              <a:srgbClr val="00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Rectangle 52">
              <a:extLst>
                <a:ext uri="{FF2B5EF4-FFF2-40B4-BE49-F238E27FC236}">
                  <a16:creationId xmlns:a16="http://schemas.microsoft.com/office/drawing/2014/main" id="{49A772C8-75B0-38C9-319D-F0F24A91122A}"/>
                </a:ext>
              </a:extLst>
            </p:cNvPr>
            <p:cNvSpPr>
              <a:spLocks noChangeArrowheads="1"/>
            </p:cNvSpPr>
            <p:nvPr/>
          </p:nvSpPr>
          <p:spPr bwMode="auto">
            <a:xfrm>
              <a:off x="2349500" y="4257676"/>
              <a:ext cx="93663" cy="357188"/>
            </a:xfrm>
            <a:prstGeom prst="rect">
              <a:avLst/>
            </a:prstGeom>
            <a:solidFill>
              <a:srgbClr val="00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Rectangle 53">
              <a:extLst>
                <a:ext uri="{FF2B5EF4-FFF2-40B4-BE49-F238E27FC236}">
                  <a16:creationId xmlns:a16="http://schemas.microsoft.com/office/drawing/2014/main" id="{142F3300-55D7-8481-BD6B-77E03F980EEB}"/>
                </a:ext>
              </a:extLst>
            </p:cNvPr>
            <p:cNvSpPr>
              <a:spLocks noChangeArrowheads="1"/>
            </p:cNvSpPr>
            <p:nvPr/>
          </p:nvSpPr>
          <p:spPr bwMode="auto">
            <a:xfrm>
              <a:off x="1457325" y="4257676"/>
              <a:ext cx="93663" cy="357188"/>
            </a:xfrm>
            <a:prstGeom prst="rect">
              <a:avLst/>
            </a:prstGeom>
            <a:solidFill>
              <a:srgbClr val="00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Rectangle 54">
              <a:extLst>
                <a:ext uri="{FF2B5EF4-FFF2-40B4-BE49-F238E27FC236}">
                  <a16:creationId xmlns:a16="http://schemas.microsoft.com/office/drawing/2014/main" id="{A5A9D292-E166-39A6-AE23-242FC0B87C25}"/>
                </a:ext>
              </a:extLst>
            </p:cNvPr>
            <p:cNvSpPr>
              <a:spLocks noChangeArrowheads="1"/>
            </p:cNvSpPr>
            <p:nvPr/>
          </p:nvSpPr>
          <p:spPr bwMode="auto">
            <a:xfrm>
              <a:off x="563563" y="4257676"/>
              <a:ext cx="100013" cy="357188"/>
            </a:xfrm>
            <a:prstGeom prst="rect">
              <a:avLst/>
            </a:prstGeom>
            <a:solidFill>
              <a:srgbClr val="00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55">
              <a:extLst>
                <a:ext uri="{FF2B5EF4-FFF2-40B4-BE49-F238E27FC236}">
                  <a16:creationId xmlns:a16="http://schemas.microsoft.com/office/drawing/2014/main" id="{D40584DB-F867-134C-86E3-B8D1AA4FA3D2}"/>
                </a:ext>
              </a:extLst>
            </p:cNvPr>
            <p:cNvSpPr>
              <a:spLocks noChangeArrowheads="1"/>
            </p:cNvSpPr>
            <p:nvPr/>
          </p:nvSpPr>
          <p:spPr bwMode="auto">
            <a:xfrm>
              <a:off x="563563" y="4775201"/>
              <a:ext cx="203200" cy="3556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56">
              <a:extLst>
                <a:ext uri="{FF2B5EF4-FFF2-40B4-BE49-F238E27FC236}">
                  <a16:creationId xmlns:a16="http://schemas.microsoft.com/office/drawing/2014/main" id="{50B73995-E576-FFD4-61F9-79145DED0FA5}"/>
                </a:ext>
              </a:extLst>
            </p:cNvPr>
            <p:cNvSpPr>
              <a:spLocks noChangeArrowheads="1"/>
            </p:cNvSpPr>
            <p:nvPr/>
          </p:nvSpPr>
          <p:spPr bwMode="auto">
            <a:xfrm>
              <a:off x="1457325" y="4775201"/>
              <a:ext cx="203200" cy="3556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57">
              <a:extLst>
                <a:ext uri="{FF2B5EF4-FFF2-40B4-BE49-F238E27FC236}">
                  <a16:creationId xmlns:a16="http://schemas.microsoft.com/office/drawing/2014/main" id="{5FF8496A-CF24-0FC5-A46A-F20DCFBE224A}"/>
                </a:ext>
              </a:extLst>
            </p:cNvPr>
            <p:cNvSpPr>
              <a:spLocks noChangeArrowheads="1"/>
            </p:cNvSpPr>
            <p:nvPr/>
          </p:nvSpPr>
          <p:spPr bwMode="auto">
            <a:xfrm>
              <a:off x="2349500" y="4775201"/>
              <a:ext cx="203200" cy="3556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Rectangle 58">
              <a:extLst>
                <a:ext uri="{FF2B5EF4-FFF2-40B4-BE49-F238E27FC236}">
                  <a16:creationId xmlns:a16="http://schemas.microsoft.com/office/drawing/2014/main" id="{1BAEBC03-6CA0-9F20-C9D9-BD1DB434BFD1}"/>
                </a:ext>
              </a:extLst>
            </p:cNvPr>
            <p:cNvSpPr>
              <a:spLocks noChangeArrowheads="1"/>
            </p:cNvSpPr>
            <p:nvPr/>
          </p:nvSpPr>
          <p:spPr bwMode="auto">
            <a:xfrm>
              <a:off x="3243263" y="4775201"/>
              <a:ext cx="200025" cy="3556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Rectangle 59">
              <a:extLst>
                <a:ext uri="{FF2B5EF4-FFF2-40B4-BE49-F238E27FC236}">
                  <a16:creationId xmlns:a16="http://schemas.microsoft.com/office/drawing/2014/main" id="{A4B94C36-10A7-101D-46F3-6AAA6EA663C3}"/>
                </a:ext>
              </a:extLst>
            </p:cNvPr>
            <p:cNvSpPr>
              <a:spLocks noChangeArrowheads="1"/>
            </p:cNvSpPr>
            <p:nvPr/>
          </p:nvSpPr>
          <p:spPr bwMode="auto">
            <a:xfrm>
              <a:off x="4125913" y="4775201"/>
              <a:ext cx="158750" cy="3556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Rectangle 60">
              <a:extLst>
                <a:ext uri="{FF2B5EF4-FFF2-40B4-BE49-F238E27FC236}">
                  <a16:creationId xmlns:a16="http://schemas.microsoft.com/office/drawing/2014/main" id="{122931B8-F1F4-403B-114F-EFD2619A70CD}"/>
                </a:ext>
              </a:extLst>
            </p:cNvPr>
            <p:cNvSpPr>
              <a:spLocks noChangeArrowheads="1"/>
            </p:cNvSpPr>
            <p:nvPr/>
          </p:nvSpPr>
          <p:spPr bwMode="auto">
            <a:xfrm>
              <a:off x="5019675" y="4775201"/>
              <a:ext cx="103188" cy="3556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6" name="Rectangle 61">
              <a:extLst>
                <a:ext uri="{FF2B5EF4-FFF2-40B4-BE49-F238E27FC236}">
                  <a16:creationId xmlns:a16="http://schemas.microsoft.com/office/drawing/2014/main" id="{73CA75D8-525E-353E-6383-CFF1D8C9A104}"/>
                </a:ext>
              </a:extLst>
            </p:cNvPr>
            <p:cNvSpPr>
              <a:spLocks noChangeArrowheads="1"/>
            </p:cNvSpPr>
            <p:nvPr/>
          </p:nvSpPr>
          <p:spPr bwMode="auto">
            <a:xfrm>
              <a:off x="5922963" y="4775201"/>
              <a:ext cx="96838" cy="3556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Rectangle 62">
              <a:extLst>
                <a:ext uri="{FF2B5EF4-FFF2-40B4-BE49-F238E27FC236}">
                  <a16:creationId xmlns:a16="http://schemas.microsoft.com/office/drawing/2014/main" id="{3E101EE2-9DB9-8CB8-544F-7BA302CD2D50}"/>
                </a:ext>
              </a:extLst>
            </p:cNvPr>
            <p:cNvSpPr>
              <a:spLocks noChangeArrowheads="1"/>
            </p:cNvSpPr>
            <p:nvPr/>
          </p:nvSpPr>
          <p:spPr bwMode="auto">
            <a:xfrm>
              <a:off x="5922963" y="5291138"/>
              <a:ext cx="512763" cy="3571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8" name="Rectangle 63">
              <a:extLst>
                <a:ext uri="{FF2B5EF4-FFF2-40B4-BE49-F238E27FC236}">
                  <a16:creationId xmlns:a16="http://schemas.microsoft.com/office/drawing/2014/main" id="{081FADF6-41C4-0894-D146-8CDA960ACFD4}"/>
                </a:ext>
              </a:extLst>
            </p:cNvPr>
            <p:cNvSpPr>
              <a:spLocks noChangeArrowheads="1"/>
            </p:cNvSpPr>
            <p:nvPr/>
          </p:nvSpPr>
          <p:spPr bwMode="auto">
            <a:xfrm>
              <a:off x="5019675" y="5291138"/>
              <a:ext cx="520700" cy="3571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0" name="Rectangle 64">
              <a:extLst>
                <a:ext uri="{FF2B5EF4-FFF2-40B4-BE49-F238E27FC236}">
                  <a16:creationId xmlns:a16="http://schemas.microsoft.com/office/drawing/2014/main" id="{81A04D50-04EE-BD2C-9C42-12D5F6428A1E}"/>
                </a:ext>
              </a:extLst>
            </p:cNvPr>
            <p:cNvSpPr>
              <a:spLocks noChangeArrowheads="1"/>
            </p:cNvSpPr>
            <p:nvPr/>
          </p:nvSpPr>
          <p:spPr bwMode="auto">
            <a:xfrm>
              <a:off x="4125913" y="5291138"/>
              <a:ext cx="517525" cy="3571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1" name="Rectangle 65">
              <a:extLst>
                <a:ext uri="{FF2B5EF4-FFF2-40B4-BE49-F238E27FC236}">
                  <a16:creationId xmlns:a16="http://schemas.microsoft.com/office/drawing/2014/main" id="{F2EEFCAF-D309-5551-6580-839E361E6BD7}"/>
                </a:ext>
              </a:extLst>
            </p:cNvPr>
            <p:cNvSpPr>
              <a:spLocks noChangeArrowheads="1"/>
            </p:cNvSpPr>
            <p:nvPr/>
          </p:nvSpPr>
          <p:spPr bwMode="auto">
            <a:xfrm>
              <a:off x="3243263" y="5291138"/>
              <a:ext cx="512763" cy="3571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2" name="Rectangle 66">
              <a:extLst>
                <a:ext uri="{FF2B5EF4-FFF2-40B4-BE49-F238E27FC236}">
                  <a16:creationId xmlns:a16="http://schemas.microsoft.com/office/drawing/2014/main" id="{2D06ED66-0ACE-EDF9-3F54-A9792E7AFF20}"/>
                </a:ext>
              </a:extLst>
            </p:cNvPr>
            <p:cNvSpPr>
              <a:spLocks noChangeArrowheads="1"/>
            </p:cNvSpPr>
            <p:nvPr/>
          </p:nvSpPr>
          <p:spPr bwMode="auto">
            <a:xfrm>
              <a:off x="2349500" y="5291138"/>
              <a:ext cx="515938" cy="3571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3" name="Rectangle 67">
              <a:extLst>
                <a:ext uri="{FF2B5EF4-FFF2-40B4-BE49-F238E27FC236}">
                  <a16:creationId xmlns:a16="http://schemas.microsoft.com/office/drawing/2014/main" id="{69F04044-9136-3BD6-A78C-02061BEFAC08}"/>
                </a:ext>
              </a:extLst>
            </p:cNvPr>
            <p:cNvSpPr>
              <a:spLocks noChangeArrowheads="1"/>
            </p:cNvSpPr>
            <p:nvPr/>
          </p:nvSpPr>
          <p:spPr bwMode="auto">
            <a:xfrm>
              <a:off x="1457325" y="5291138"/>
              <a:ext cx="485775" cy="3571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4" name="Rectangle 68">
              <a:extLst>
                <a:ext uri="{FF2B5EF4-FFF2-40B4-BE49-F238E27FC236}">
                  <a16:creationId xmlns:a16="http://schemas.microsoft.com/office/drawing/2014/main" id="{60B41E0B-43C3-65F3-5CBB-2F74A0BA30AA}"/>
                </a:ext>
              </a:extLst>
            </p:cNvPr>
            <p:cNvSpPr>
              <a:spLocks noChangeArrowheads="1"/>
            </p:cNvSpPr>
            <p:nvPr/>
          </p:nvSpPr>
          <p:spPr bwMode="auto">
            <a:xfrm>
              <a:off x="563563" y="5291138"/>
              <a:ext cx="293688" cy="3571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5" name="Line 69">
              <a:extLst>
                <a:ext uri="{FF2B5EF4-FFF2-40B4-BE49-F238E27FC236}">
                  <a16:creationId xmlns:a16="http://schemas.microsoft.com/office/drawing/2014/main" id="{781BB7DF-505A-5AD8-2F11-CD465FCD8DC8}"/>
                </a:ext>
              </a:extLst>
            </p:cNvPr>
            <p:cNvSpPr>
              <a:spLocks noChangeShapeType="1"/>
            </p:cNvSpPr>
            <p:nvPr/>
          </p:nvSpPr>
          <p:spPr bwMode="auto">
            <a:xfrm flipV="1">
              <a:off x="6437313" y="391001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6" name="Line 70">
              <a:extLst>
                <a:ext uri="{FF2B5EF4-FFF2-40B4-BE49-F238E27FC236}">
                  <a16:creationId xmlns:a16="http://schemas.microsoft.com/office/drawing/2014/main" id="{36648B3A-DAB8-FC7B-B465-DBF5E6A6290F}"/>
                </a:ext>
              </a:extLst>
            </p:cNvPr>
            <p:cNvSpPr>
              <a:spLocks noChangeShapeType="1"/>
            </p:cNvSpPr>
            <p:nvPr/>
          </p:nvSpPr>
          <p:spPr bwMode="auto">
            <a:xfrm flipV="1">
              <a:off x="6437313" y="388302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7" name="Line 71">
              <a:extLst>
                <a:ext uri="{FF2B5EF4-FFF2-40B4-BE49-F238E27FC236}">
                  <a16:creationId xmlns:a16="http://schemas.microsoft.com/office/drawing/2014/main" id="{B2B66B72-126A-0C1F-5068-497FBBD990B7}"/>
                </a:ext>
              </a:extLst>
            </p:cNvPr>
            <p:cNvSpPr>
              <a:spLocks noChangeShapeType="1"/>
            </p:cNvSpPr>
            <p:nvPr/>
          </p:nvSpPr>
          <p:spPr bwMode="auto">
            <a:xfrm flipV="1">
              <a:off x="6538913" y="391001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8" name="Line 72">
              <a:extLst>
                <a:ext uri="{FF2B5EF4-FFF2-40B4-BE49-F238E27FC236}">
                  <a16:creationId xmlns:a16="http://schemas.microsoft.com/office/drawing/2014/main" id="{A32C023E-14C7-72A9-B674-41467D2F8014}"/>
                </a:ext>
              </a:extLst>
            </p:cNvPr>
            <p:cNvSpPr>
              <a:spLocks noChangeShapeType="1"/>
            </p:cNvSpPr>
            <p:nvPr/>
          </p:nvSpPr>
          <p:spPr bwMode="auto">
            <a:xfrm flipV="1">
              <a:off x="6538913" y="388302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9" name="Line 73">
              <a:extLst>
                <a:ext uri="{FF2B5EF4-FFF2-40B4-BE49-F238E27FC236}">
                  <a16:creationId xmlns:a16="http://schemas.microsoft.com/office/drawing/2014/main" id="{F4C57C2E-52A7-7517-8D48-79586ED1E65D}"/>
                </a:ext>
              </a:extLst>
            </p:cNvPr>
            <p:cNvSpPr>
              <a:spLocks noChangeShapeType="1"/>
            </p:cNvSpPr>
            <p:nvPr/>
          </p:nvSpPr>
          <p:spPr bwMode="auto">
            <a:xfrm flipH="1">
              <a:off x="6437313" y="3910013"/>
              <a:ext cx="1016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0" name="Line 74">
              <a:extLst>
                <a:ext uri="{FF2B5EF4-FFF2-40B4-BE49-F238E27FC236}">
                  <a16:creationId xmlns:a16="http://schemas.microsoft.com/office/drawing/2014/main" id="{17E3D86B-42A0-4A74-E248-E1F5A49107BB}"/>
                </a:ext>
              </a:extLst>
            </p:cNvPr>
            <p:cNvSpPr>
              <a:spLocks noChangeShapeType="1"/>
            </p:cNvSpPr>
            <p:nvPr/>
          </p:nvSpPr>
          <p:spPr bwMode="auto">
            <a:xfrm flipV="1">
              <a:off x="4646613" y="39052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1" name="Line 75">
              <a:extLst>
                <a:ext uri="{FF2B5EF4-FFF2-40B4-BE49-F238E27FC236}">
                  <a16:creationId xmlns:a16="http://schemas.microsoft.com/office/drawing/2014/main" id="{59844679-CABF-76EF-2AEC-8EE0C9E1E930}"/>
                </a:ext>
              </a:extLst>
            </p:cNvPr>
            <p:cNvSpPr>
              <a:spLocks noChangeShapeType="1"/>
            </p:cNvSpPr>
            <p:nvPr/>
          </p:nvSpPr>
          <p:spPr bwMode="auto">
            <a:xfrm flipV="1">
              <a:off x="4646613" y="38782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2" name="Line 76">
              <a:extLst>
                <a:ext uri="{FF2B5EF4-FFF2-40B4-BE49-F238E27FC236}">
                  <a16:creationId xmlns:a16="http://schemas.microsoft.com/office/drawing/2014/main" id="{46D9B759-6400-DB6A-D186-493E66CA8C8C}"/>
                </a:ext>
              </a:extLst>
            </p:cNvPr>
            <p:cNvSpPr>
              <a:spLocks noChangeShapeType="1"/>
            </p:cNvSpPr>
            <p:nvPr/>
          </p:nvSpPr>
          <p:spPr bwMode="auto">
            <a:xfrm flipV="1">
              <a:off x="4597400" y="39052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3" name="Line 77">
              <a:extLst>
                <a:ext uri="{FF2B5EF4-FFF2-40B4-BE49-F238E27FC236}">
                  <a16:creationId xmlns:a16="http://schemas.microsoft.com/office/drawing/2014/main" id="{187DBD6B-72C7-B1E5-FEA8-7108EDA66D42}"/>
                </a:ext>
              </a:extLst>
            </p:cNvPr>
            <p:cNvSpPr>
              <a:spLocks noChangeShapeType="1"/>
            </p:cNvSpPr>
            <p:nvPr/>
          </p:nvSpPr>
          <p:spPr bwMode="auto">
            <a:xfrm flipV="1">
              <a:off x="4597400" y="38782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4" name="Line 78">
              <a:extLst>
                <a:ext uri="{FF2B5EF4-FFF2-40B4-BE49-F238E27FC236}">
                  <a16:creationId xmlns:a16="http://schemas.microsoft.com/office/drawing/2014/main" id="{BF1250A7-0BAD-0BC2-4D82-2BBE33008996}"/>
                </a:ext>
              </a:extLst>
            </p:cNvPr>
            <p:cNvSpPr>
              <a:spLocks noChangeShapeType="1"/>
            </p:cNvSpPr>
            <p:nvPr/>
          </p:nvSpPr>
          <p:spPr bwMode="auto">
            <a:xfrm flipH="1">
              <a:off x="4597400" y="3905251"/>
              <a:ext cx="492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5" name="Line 79">
              <a:extLst>
                <a:ext uri="{FF2B5EF4-FFF2-40B4-BE49-F238E27FC236}">
                  <a16:creationId xmlns:a16="http://schemas.microsoft.com/office/drawing/2014/main" id="{D43399CC-1DD8-5C2E-F55A-ECB01A5716A0}"/>
                </a:ext>
              </a:extLst>
            </p:cNvPr>
            <p:cNvSpPr>
              <a:spLocks noChangeShapeType="1"/>
            </p:cNvSpPr>
            <p:nvPr/>
          </p:nvSpPr>
          <p:spPr bwMode="auto">
            <a:xfrm flipV="1">
              <a:off x="5456238" y="39036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6" name="Line 80">
              <a:extLst>
                <a:ext uri="{FF2B5EF4-FFF2-40B4-BE49-F238E27FC236}">
                  <a16:creationId xmlns:a16="http://schemas.microsoft.com/office/drawing/2014/main" id="{58AA1E97-49FC-752A-487A-07C90022AA44}"/>
                </a:ext>
              </a:extLst>
            </p:cNvPr>
            <p:cNvSpPr>
              <a:spLocks noChangeShapeType="1"/>
            </p:cNvSpPr>
            <p:nvPr/>
          </p:nvSpPr>
          <p:spPr bwMode="auto">
            <a:xfrm flipV="1">
              <a:off x="5456238" y="38766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7" name="Line 81">
              <a:extLst>
                <a:ext uri="{FF2B5EF4-FFF2-40B4-BE49-F238E27FC236}">
                  <a16:creationId xmlns:a16="http://schemas.microsoft.com/office/drawing/2014/main" id="{7E684EBD-6868-56A7-3C2B-1C881C264783}"/>
                </a:ext>
              </a:extLst>
            </p:cNvPr>
            <p:cNvSpPr>
              <a:spLocks noChangeShapeType="1"/>
            </p:cNvSpPr>
            <p:nvPr/>
          </p:nvSpPr>
          <p:spPr bwMode="auto">
            <a:xfrm flipV="1">
              <a:off x="5545138" y="39036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8" name="Line 82">
              <a:extLst>
                <a:ext uri="{FF2B5EF4-FFF2-40B4-BE49-F238E27FC236}">
                  <a16:creationId xmlns:a16="http://schemas.microsoft.com/office/drawing/2014/main" id="{62D60D6F-9475-7CBA-19E9-E19E09614801}"/>
                </a:ext>
              </a:extLst>
            </p:cNvPr>
            <p:cNvSpPr>
              <a:spLocks noChangeShapeType="1"/>
            </p:cNvSpPr>
            <p:nvPr/>
          </p:nvSpPr>
          <p:spPr bwMode="auto">
            <a:xfrm flipV="1">
              <a:off x="5545138" y="38766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9" name="Line 83">
              <a:extLst>
                <a:ext uri="{FF2B5EF4-FFF2-40B4-BE49-F238E27FC236}">
                  <a16:creationId xmlns:a16="http://schemas.microsoft.com/office/drawing/2014/main" id="{A4781C59-3D97-BEA8-9704-0C7B141197CF}"/>
                </a:ext>
              </a:extLst>
            </p:cNvPr>
            <p:cNvSpPr>
              <a:spLocks noChangeShapeType="1"/>
            </p:cNvSpPr>
            <p:nvPr/>
          </p:nvSpPr>
          <p:spPr bwMode="auto">
            <a:xfrm flipH="1">
              <a:off x="5456238" y="3903663"/>
              <a:ext cx="889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0" name="Line 84">
              <a:extLst>
                <a:ext uri="{FF2B5EF4-FFF2-40B4-BE49-F238E27FC236}">
                  <a16:creationId xmlns:a16="http://schemas.microsoft.com/office/drawing/2014/main" id="{50CCB31F-D02F-47C5-24CD-6E5FAB5823DE}"/>
                </a:ext>
              </a:extLst>
            </p:cNvPr>
            <p:cNvSpPr>
              <a:spLocks noChangeShapeType="1"/>
            </p:cNvSpPr>
            <p:nvPr/>
          </p:nvSpPr>
          <p:spPr bwMode="auto">
            <a:xfrm flipV="1">
              <a:off x="5094288" y="4394201"/>
              <a:ext cx="0" cy="539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1" name="Line 85">
              <a:extLst>
                <a:ext uri="{FF2B5EF4-FFF2-40B4-BE49-F238E27FC236}">
                  <a16:creationId xmlns:a16="http://schemas.microsoft.com/office/drawing/2014/main" id="{7D904511-6337-E08A-C4BE-F6037DC0D598}"/>
                </a:ext>
              </a:extLst>
            </p:cNvPr>
            <p:cNvSpPr>
              <a:spLocks noChangeShapeType="1"/>
            </p:cNvSpPr>
            <p:nvPr/>
          </p:nvSpPr>
          <p:spPr bwMode="auto">
            <a:xfrm flipV="1">
              <a:off x="5167313" y="4949826"/>
              <a:ext cx="0" cy="254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2" name="Line 86">
              <a:extLst>
                <a:ext uri="{FF2B5EF4-FFF2-40B4-BE49-F238E27FC236}">
                  <a16:creationId xmlns:a16="http://schemas.microsoft.com/office/drawing/2014/main" id="{077191C0-9097-53FB-DF82-A818014EEA1E}"/>
                </a:ext>
              </a:extLst>
            </p:cNvPr>
            <p:cNvSpPr>
              <a:spLocks noChangeShapeType="1"/>
            </p:cNvSpPr>
            <p:nvPr/>
          </p:nvSpPr>
          <p:spPr bwMode="auto">
            <a:xfrm flipV="1">
              <a:off x="5167313" y="492283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3" name="Line 87">
              <a:extLst>
                <a:ext uri="{FF2B5EF4-FFF2-40B4-BE49-F238E27FC236}">
                  <a16:creationId xmlns:a16="http://schemas.microsoft.com/office/drawing/2014/main" id="{EE04FE57-4646-11D3-DECF-77F0F3BD7802}"/>
                </a:ext>
              </a:extLst>
            </p:cNvPr>
            <p:cNvSpPr>
              <a:spLocks noChangeShapeType="1"/>
            </p:cNvSpPr>
            <p:nvPr/>
          </p:nvSpPr>
          <p:spPr bwMode="auto">
            <a:xfrm flipV="1">
              <a:off x="5124450" y="4949826"/>
              <a:ext cx="0" cy="254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4" name="Line 88">
              <a:extLst>
                <a:ext uri="{FF2B5EF4-FFF2-40B4-BE49-F238E27FC236}">
                  <a16:creationId xmlns:a16="http://schemas.microsoft.com/office/drawing/2014/main" id="{06EA19F0-C191-432D-47C8-917C375BA95A}"/>
                </a:ext>
              </a:extLst>
            </p:cNvPr>
            <p:cNvSpPr>
              <a:spLocks noChangeShapeType="1"/>
            </p:cNvSpPr>
            <p:nvPr/>
          </p:nvSpPr>
          <p:spPr bwMode="auto">
            <a:xfrm flipV="1">
              <a:off x="5124450" y="492283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5" name="Line 89">
              <a:extLst>
                <a:ext uri="{FF2B5EF4-FFF2-40B4-BE49-F238E27FC236}">
                  <a16:creationId xmlns:a16="http://schemas.microsoft.com/office/drawing/2014/main" id="{DBCC2C99-9B3F-DE39-1100-5913BED1A1BE}"/>
                </a:ext>
              </a:extLst>
            </p:cNvPr>
            <p:cNvSpPr>
              <a:spLocks noChangeShapeType="1"/>
            </p:cNvSpPr>
            <p:nvPr/>
          </p:nvSpPr>
          <p:spPr bwMode="auto">
            <a:xfrm flipH="1">
              <a:off x="5124450" y="4949826"/>
              <a:ext cx="428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6" name="Line 90">
              <a:extLst>
                <a:ext uri="{FF2B5EF4-FFF2-40B4-BE49-F238E27FC236}">
                  <a16:creationId xmlns:a16="http://schemas.microsoft.com/office/drawing/2014/main" id="{E3B66121-20A8-A34E-63D2-59A67B3D1A3D}"/>
                </a:ext>
              </a:extLst>
            </p:cNvPr>
            <p:cNvSpPr>
              <a:spLocks noChangeShapeType="1"/>
            </p:cNvSpPr>
            <p:nvPr/>
          </p:nvSpPr>
          <p:spPr bwMode="auto">
            <a:xfrm flipH="1">
              <a:off x="4605338" y="5472113"/>
              <a:ext cx="381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7" name="Line 91">
              <a:extLst>
                <a:ext uri="{FF2B5EF4-FFF2-40B4-BE49-F238E27FC236}">
                  <a16:creationId xmlns:a16="http://schemas.microsoft.com/office/drawing/2014/main" id="{D9339909-16B0-E196-30A3-4F8DE960F02C}"/>
                </a:ext>
              </a:extLst>
            </p:cNvPr>
            <p:cNvSpPr>
              <a:spLocks noChangeShapeType="1"/>
            </p:cNvSpPr>
            <p:nvPr/>
          </p:nvSpPr>
          <p:spPr bwMode="auto">
            <a:xfrm flipH="1">
              <a:off x="5459413" y="5467351"/>
              <a:ext cx="825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8" name="Line 92">
              <a:extLst>
                <a:ext uri="{FF2B5EF4-FFF2-40B4-BE49-F238E27FC236}">
                  <a16:creationId xmlns:a16="http://schemas.microsoft.com/office/drawing/2014/main" id="{8A848187-B7E3-66E8-653B-B35CCE2D1D39}"/>
                </a:ext>
              </a:extLst>
            </p:cNvPr>
            <p:cNvSpPr>
              <a:spLocks noChangeShapeType="1"/>
            </p:cNvSpPr>
            <p:nvPr/>
          </p:nvSpPr>
          <p:spPr bwMode="auto">
            <a:xfrm flipV="1">
              <a:off x="5991225" y="4394201"/>
              <a:ext cx="0" cy="539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9" name="Line 93">
              <a:extLst>
                <a:ext uri="{FF2B5EF4-FFF2-40B4-BE49-F238E27FC236}">
                  <a16:creationId xmlns:a16="http://schemas.microsoft.com/office/drawing/2014/main" id="{D43F0AC0-52E8-D2A9-F429-520A7F8BA335}"/>
                </a:ext>
              </a:extLst>
            </p:cNvPr>
            <p:cNvSpPr>
              <a:spLocks noChangeShapeType="1"/>
            </p:cNvSpPr>
            <p:nvPr/>
          </p:nvSpPr>
          <p:spPr bwMode="auto">
            <a:xfrm flipV="1">
              <a:off x="6064250" y="4949826"/>
              <a:ext cx="0" cy="254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0" name="Line 94">
              <a:extLst>
                <a:ext uri="{FF2B5EF4-FFF2-40B4-BE49-F238E27FC236}">
                  <a16:creationId xmlns:a16="http://schemas.microsoft.com/office/drawing/2014/main" id="{D377C93A-9B81-07A4-FC2A-3C04E5336585}"/>
                </a:ext>
              </a:extLst>
            </p:cNvPr>
            <p:cNvSpPr>
              <a:spLocks noChangeShapeType="1"/>
            </p:cNvSpPr>
            <p:nvPr/>
          </p:nvSpPr>
          <p:spPr bwMode="auto">
            <a:xfrm flipV="1">
              <a:off x="6064250" y="492283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1" name="Line 95">
              <a:extLst>
                <a:ext uri="{FF2B5EF4-FFF2-40B4-BE49-F238E27FC236}">
                  <a16:creationId xmlns:a16="http://schemas.microsoft.com/office/drawing/2014/main" id="{BCF9A75D-C52D-EF70-55E0-5B7E1A9659F5}"/>
                </a:ext>
              </a:extLst>
            </p:cNvPr>
            <p:cNvSpPr>
              <a:spLocks noChangeShapeType="1"/>
            </p:cNvSpPr>
            <p:nvPr/>
          </p:nvSpPr>
          <p:spPr bwMode="auto">
            <a:xfrm flipV="1">
              <a:off x="5991225" y="4949826"/>
              <a:ext cx="0" cy="254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2" name="Line 96">
              <a:extLst>
                <a:ext uri="{FF2B5EF4-FFF2-40B4-BE49-F238E27FC236}">
                  <a16:creationId xmlns:a16="http://schemas.microsoft.com/office/drawing/2014/main" id="{DFF6B308-2419-16C9-2E61-0CC1635CBF21}"/>
                </a:ext>
              </a:extLst>
            </p:cNvPr>
            <p:cNvSpPr>
              <a:spLocks noChangeShapeType="1"/>
            </p:cNvSpPr>
            <p:nvPr/>
          </p:nvSpPr>
          <p:spPr bwMode="auto">
            <a:xfrm flipV="1">
              <a:off x="5991225" y="492283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3" name="Line 97">
              <a:extLst>
                <a:ext uri="{FF2B5EF4-FFF2-40B4-BE49-F238E27FC236}">
                  <a16:creationId xmlns:a16="http://schemas.microsoft.com/office/drawing/2014/main" id="{DD984B29-4F18-E2D2-F430-7CA98306861A}"/>
                </a:ext>
              </a:extLst>
            </p:cNvPr>
            <p:cNvSpPr>
              <a:spLocks noChangeShapeType="1"/>
            </p:cNvSpPr>
            <p:nvPr/>
          </p:nvSpPr>
          <p:spPr bwMode="auto">
            <a:xfrm flipH="1">
              <a:off x="5991225" y="4949826"/>
              <a:ext cx="730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4" name="Line 98">
              <a:extLst>
                <a:ext uri="{FF2B5EF4-FFF2-40B4-BE49-F238E27FC236}">
                  <a16:creationId xmlns:a16="http://schemas.microsoft.com/office/drawing/2014/main" id="{DA1B095F-39D8-5DEB-3FB1-AC553EF022B3}"/>
                </a:ext>
              </a:extLst>
            </p:cNvPr>
            <p:cNvSpPr>
              <a:spLocks noChangeShapeType="1"/>
            </p:cNvSpPr>
            <p:nvPr/>
          </p:nvSpPr>
          <p:spPr bwMode="auto">
            <a:xfrm flipH="1">
              <a:off x="6435725" y="5468938"/>
              <a:ext cx="1047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5" name="Line 99">
              <a:extLst>
                <a:ext uri="{FF2B5EF4-FFF2-40B4-BE49-F238E27FC236}">
                  <a16:creationId xmlns:a16="http://schemas.microsoft.com/office/drawing/2014/main" id="{0C60C7E6-6D19-6446-7EF3-1A08C995E7D7}"/>
                </a:ext>
              </a:extLst>
            </p:cNvPr>
            <p:cNvSpPr>
              <a:spLocks noChangeShapeType="1"/>
            </p:cNvSpPr>
            <p:nvPr/>
          </p:nvSpPr>
          <p:spPr bwMode="auto">
            <a:xfrm flipV="1">
              <a:off x="3860800" y="391953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6" name="Line 100">
              <a:extLst>
                <a:ext uri="{FF2B5EF4-FFF2-40B4-BE49-F238E27FC236}">
                  <a16:creationId xmlns:a16="http://schemas.microsoft.com/office/drawing/2014/main" id="{D4B10588-C039-0E9C-B767-33604F2A55B5}"/>
                </a:ext>
              </a:extLst>
            </p:cNvPr>
            <p:cNvSpPr>
              <a:spLocks noChangeShapeType="1"/>
            </p:cNvSpPr>
            <p:nvPr/>
          </p:nvSpPr>
          <p:spPr bwMode="auto">
            <a:xfrm flipV="1">
              <a:off x="3860800" y="38925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7" name="Line 101">
              <a:extLst>
                <a:ext uri="{FF2B5EF4-FFF2-40B4-BE49-F238E27FC236}">
                  <a16:creationId xmlns:a16="http://schemas.microsoft.com/office/drawing/2014/main" id="{4F47BDAB-9DCC-1BD1-ABAC-80D375768198}"/>
                </a:ext>
              </a:extLst>
            </p:cNvPr>
            <p:cNvSpPr>
              <a:spLocks noChangeShapeType="1"/>
            </p:cNvSpPr>
            <p:nvPr/>
          </p:nvSpPr>
          <p:spPr bwMode="auto">
            <a:xfrm flipV="1">
              <a:off x="3656013" y="391953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8" name="Line 102">
              <a:extLst>
                <a:ext uri="{FF2B5EF4-FFF2-40B4-BE49-F238E27FC236}">
                  <a16:creationId xmlns:a16="http://schemas.microsoft.com/office/drawing/2014/main" id="{C159A56C-AC37-7F53-5F5A-BF1FFBE912D0}"/>
                </a:ext>
              </a:extLst>
            </p:cNvPr>
            <p:cNvSpPr>
              <a:spLocks noChangeShapeType="1"/>
            </p:cNvSpPr>
            <p:nvPr/>
          </p:nvSpPr>
          <p:spPr bwMode="auto">
            <a:xfrm flipV="1">
              <a:off x="3656013" y="38925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9" name="Line 103">
              <a:extLst>
                <a:ext uri="{FF2B5EF4-FFF2-40B4-BE49-F238E27FC236}">
                  <a16:creationId xmlns:a16="http://schemas.microsoft.com/office/drawing/2014/main" id="{6E61E02F-FB3D-820E-B7B0-D6919B0FE4E3}"/>
                </a:ext>
              </a:extLst>
            </p:cNvPr>
            <p:cNvSpPr>
              <a:spLocks noChangeShapeType="1"/>
            </p:cNvSpPr>
            <p:nvPr/>
          </p:nvSpPr>
          <p:spPr bwMode="auto">
            <a:xfrm flipH="1">
              <a:off x="3656013" y="3919538"/>
              <a:ext cx="2047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0" name="Line 104">
              <a:extLst>
                <a:ext uri="{FF2B5EF4-FFF2-40B4-BE49-F238E27FC236}">
                  <a16:creationId xmlns:a16="http://schemas.microsoft.com/office/drawing/2014/main" id="{145C753C-7B82-956D-D994-EA3B03324C50}"/>
                </a:ext>
              </a:extLst>
            </p:cNvPr>
            <p:cNvSpPr>
              <a:spLocks noChangeShapeType="1"/>
            </p:cNvSpPr>
            <p:nvPr/>
          </p:nvSpPr>
          <p:spPr bwMode="auto">
            <a:xfrm flipV="1">
              <a:off x="2039938" y="39179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1" name="Line 105">
              <a:extLst>
                <a:ext uri="{FF2B5EF4-FFF2-40B4-BE49-F238E27FC236}">
                  <a16:creationId xmlns:a16="http://schemas.microsoft.com/office/drawing/2014/main" id="{7A11091F-1216-C0F3-7D92-4215E3A00437}"/>
                </a:ext>
              </a:extLst>
            </p:cNvPr>
            <p:cNvSpPr>
              <a:spLocks noChangeShapeType="1"/>
            </p:cNvSpPr>
            <p:nvPr/>
          </p:nvSpPr>
          <p:spPr bwMode="auto">
            <a:xfrm flipV="1">
              <a:off x="2039938" y="38909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2" name="Line 106">
              <a:extLst>
                <a:ext uri="{FF2B5EF4-FFF2-40B4-BE49-F238E27FC236}">
                  <a16:creationId xmlns:a16="http://schemas.microsoft.com/office/drawing/2014/main" id="{5CE3CEA4-26F1-8885-665B-235D33718877}"/>
                </a:ext>
              </a:extLst>
            </p:cNvPr>
            <p:cNvSpPr>
              <a:spLocks noChangeShapeType="1"/>
            </p:cNvSpPr>
            <p:nvPr/>
          </p:nvSpPr>
          <p:spPr bwMode="auto">
            <a:xfrm flipV="1">
              <a:off x="2789238" y="39179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3" name="Line 107">
              <a:extLst>
                <a:ext uri="{FF2B5EF4-FFF2-40B4-BE49-F238E27FC236}">
                  <a16:creationId xmlns:a16="http://schemas.microsoft.com/office/drawing/2014/main" id="{C872C74D-C550-A17C-48CC-1F6F2256C871}"/>
                </a:ext>
              </a:extLst>
            </p:cNvPr>
            <p:cNvSpPr>
              <a:spLocks noChangeShapeType="1"/>
            </p:cNvSpPr>
            <p:nvPr/>
          </p:nvSpPr>
          <p:spPr bwMode="auto">
            <a:xfrm flipV="1">
              <a:off x="2789238" y="38909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4" name="Line 108">
              <a:extLst>
                <a:ext uri="{FF2B5EF4-FFF2-40B4-BE49-F238E27FC236}">
                  <a16:creationId xmlns:a16="http://schemas.microsoft.com/office/drawing/2014/main" id="{C76FD176-38ED-8A92-BBE1-458EDFB4E561}"/>
                </a:ext>
              </a:extLst>
            </p:cNvPr>
            <p:cNvSpPr>
              <a:spLocks noChangeShapeType="1"/>
            </p:cNvSpPr>
            <p:nvPr/>
          </p:nvSpPr>
          <p:spPr bwMode="auto">
            <a:xfrm flipV="1">
              <a:off x="3048000" y="39179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5" name="Line 109">
              <a:extLst>
                <a:ext uri="{FF2B5EF4-FFF2-40B4-BE49-F238E27FC236}">
                  <a16:creationId xmlns:a16="http://schemas.microsoft.com/office/drawing/2014/main" id="{FE89F490-E46D-66BA-3C34-3E34C84CD4E6}"/>
                </a:ext>
              </a:extLst>
            </p:cNvPr>
            <p:cNvSpPr>
              <a:spLocks noChangeShapeType="1"/>
            </p:cNvSpPr>
            <p:nvPr/>
          </p:nvSpPr>
          <p:spPr bwMode="auto">
            <a:xfrm flipV="1">
              <a:off x="3048000" y="38909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6" name="Line 110">
              <a:extLst>
                <a:ext uri="{FF2B5EF4-FFF2-40B4-BE49-F238E27FC236}">
                  <a16:creationId xmlns:a16="http://schemas.microsoft.com/office/drawing/2014/main" id="{D4ABF64A-AAB6-2DDB-1A11-16876379C2EC}"/>
                </a:ext>
              </a:extLst>
            </p:cNvPr>
            <p:cNvSpPr>
              <a:spLocks noChangeShapeType="1"/>
            </p:cNvSpPr>
            <p:nvPr/>
          </p:nvSpPr>
          <p:spPr bwMode="auto">
            <a:xfrm flipH="1">
              <a:off x="2789238" y="3917951"/>
              <a:ext cx="25876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7" name="Line 111">
              <a:extLst>
                <a:ext uri="{FF2B5EF4-FFF2-40B4-BE49-F238E27FC236}">
                  <a16:creationId xmlns:a16="http://schemas.microsoft.com/office/drawing/2014/main" id="{0F589189-9A0E-86EA-F362-36FF33ECF7EA}"/>
                </a:ext>
              </a:extLst>
            </p:cNvPr>
            <p:cNvSpPr>
              <a:spLocks noChangeShapeType="1"/>
            </p:cNvSpPr>
            <p:nvPr/>
          </p:nvSpPr>
          <p:spPr bwMode="auto">
            <a:xfrm flipV="1">
              <a:off x="2420938" y="44386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8" name="Line 112">
              <a:extLst>
                <a:ext uri="{FF2B5EF4-FFF2-40B4-BE49-F238E27FC236}">
                  <a16:creationId xmlns:a16="http://schemas.microsoft.com/office/drawing/2014/main" id="{912E9657-169C-D5C3-9A93-A2B997846EC2}"/>
                </a:ext>
              </a:extLst>
            </p:cNvPr>
            <p:cNvSpPr>
              <a:spLocks noChangeShapeType="1"/>
            </p:cNvSpPr>
            <p:nvPr/>
          </p:nvSpPr>
          <p:spPr bwMode="auto">
            <a:xfrm flipV="1">
              <a:off x="2420938" y="44116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9" name="Line 113">
              <a:extLst>
                <a:ext uri="{FF2B5EF4-FFF2-40B4-BE49-F238E27FC236}">
                  <a16:creationId xmlns:a16="http://schemas.microsoft.com/office/drawing/2014/main" id="{786D4063-CE98-C95E-C10A-446F00C08B99}"/>
                </a:ext>
              </a:extLst>
            </p:cNvPr>
            <p:cNvSpPr>
              <a:spLocks noChangeShapeType="1"/>
            </p:cNvSpPr>
            <p:nvPr/>
          </p:nvSpPr>
          <p:spPr bwMode="auto">
            <a:xfrm flipV="1">
              <a:off x="2452688" y="44386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0" name="Line 114">
              <a:extLst>
                <a:ext uri="{FF2B5EF4-FFF2-40B4-BE49-F238E27FC236}">
                  <a16:creationId xmlns:a16="http://schemas.microsoft.com/office/drawing/2014/main" id="{5E243613-53AB-659A-EB58-46E392FE5F56}"/>
                </a:ext>
              </a:extLst>
            </p:cNvPr>
            <p:cNvSpPr>
              <a:spLocks noChangeShapeType="1"/>
            </p:cNvSpPr>
            <p:nvPr/>
          </p:nvSpPr>
          <p:spPr bwMode="auto">
            <a:xfrm flipV="1">
              <a:off x="2452688" y="44116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1" name="Line 115">
              <a:extLst>
                <a:ext uri="{FF2B5EF4-FFF2-40B4-BE49-F238E27FC236}">
                  <a16:creationId xmlns:a16="http://schemas.microsoft.com/office/drawing/2014/main" id="{16156FB4-066B-4593-691F-6BA2FB3999E0}"/>
                </a:ext>
              </a:extLst>
            </p:cNvPr>
            <p:cNvSpPr>
              <a:spLocks noChangeShapeType="1"/>
            </p:cNvSpPr>
            <p:nvPr/>
          </p:nvSpPr>
          <p:spPr bwMode="auto">
            <a:xfrm flipH="1">
              <a:off x="2420938" y="4438651"/>
              <a:ext cx="317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2" name="Line 116">
              <a:extLst>
                <a:ext uri="{FF2B5EF4-FFF2-40B4-BE49-F238E27FC236}">
                  <a16:creationId xmlns:a16="http://schemas.microsoft.com/office/drawing/2014/main" id="{9ECFEC7B-C42F-3E37-17C1-D3970D24F523}"/>
                </a:ext>
              </a:extLst>
            </p:cNvPr>
            <p:cNvSpPr>
              <a:spLocks noChangeShapeType="1"/>
            </p:cNvSpPr>
            <p:nvPr/>
          </p:nvSpPr>
          <p:spPr bwMode="auto">
            <a:xfrm flipV="1">
              <a:off x="2552700" y="49561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3" name="Line 117">
              <a:extLst>
                <a:ext uri="{FF2B5EF4-FFF2-40B4-BE49-F238E27FC236}">
                  <a16:creationId xmlns:a16="http://schemas.microsoft.com/office/drawing/2014/main" id="{1BB589DB-F0CA-B483-1885-30C7204D3F65}"/>
                </a:ext>
              </a:extLst>
            </p:cNvPr>
            <p:cNvSpPr>
              <a:spLocks noChangeShapeType="1"/>
            </p:cNvSpPr>
            <p:nvPr/>
          </p:nvSpPr>
          <p:spPr bwMode="auto">
            <a:xfrm flipV="1">
              <a:off x="2552700" y="492918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4" name="Line 118">
              <a:extLst>
                <a:ext uri="{FF2B5EF4-FFF2-40B4-BE49-F238E27FC236}">
                  <a16:creationId xmlns:a16="http://schemas.microsoft.com/office/drawing/2014/main" id="{B90B7E06-6B15-702F-2530-E8AEC23253FB}"/>
                </a:ext>
              </a:extLst>
            </p:cNvPr>
            <p:cNvSpPr>
              <a:spLocks noChangeShapeType="1"/>
            </p:cNvSpPr>
            <p:nvPr/>
          </p:nvSpPr>
          <p:spPr bwMode="auto">
            <a:xfrm flipV="1">
              <a:off x="2517775" y="49561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5" name="Line 119">
              <a:extLst>
                <a:ext uri="{FF2B5EF4-FFF2-40B4-BE49-F238E27FC236}">
                  <a16:creationId xmlns:a16="http://schemas.microsoft.com/office/drawing/2014/main" id="{1930EE7B-B721-0088-36B6-B3C3B613180D}"/>
                </a:ext>
              </a:extLst>
            </p:cNvPr>
            <p:cNvSpPr>
              <a:spLocks noChangeShapeType="1"/>
            </p:cNvSpPr>
            <p:nvPr/>
          </p:nvSpPr>
          <p:spPr bwMode="auto">
            <a:xfrm flipV="1">
              <a:off x="2517775" y="492918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6" name="Line 120">
              <a:extLst>
                <a:ext uri="{FF2B5EF4-FFF2-40B4-BE49-F238E27FC236}">
                  <a16:creationId xmlns:a16="http://schemas.microsoft.com/office/drawing/2014/main" id="{7496273C-7CC4-6F47-52B4-DB4F31E8266C}"/>
                </a:ext>
              </a:extLst>
            </p:cNvPr>
            <p:cNvSpPr>
              <a:spLocks noChangeShapeType="1"/>
            </p:cNvSpPr>
            <p:nvPr/>
          </p:nvSpPr>
          <p:spPr bwMode="auto">
            <a:xfrm flipH="1">
              <a:off x="2517775" y="4956176"/>
              <a:ext cx="349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7" name="Line 121">
              <a:extLst>
                <a:ext uri="{FF2B5EF4-FFF2-40B4-BE49-F238E27FC236}">
                  <a16:creationId xmlns:a16="http://schemas.microsoft.com/office/drawing/2014/main" id="{2092F493-18B7-0C17-170C-C9BF7F338482}"/>
                </a:ext>
              </a:extLst>
            </p:cNvPr>
            <p:cNvSpPr>
              <a:spLocks noChangeShapeType="1"/>
            </p:cNvSpPr>
            <p:nvPr/>
          </p:nvSpPr>
          <p:spPr bwMode="auto">
            <a:xfrm flipH="1">
              <a:off x="2774950" y="5475288"/>
              <a:ext cx="2365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8" name="Line 122">
              <a:extLst>
                <a:ext uri="{FF2B5EF4-FFF2-40B4-BE49-F238E27FC236}">
                  <a16:creationId xmlns:a16="http://schemas.microsoft.com/office/drawing/2014/main" id="{50E3A07B-0DEF-D616-3721-3E8007D82211}"/>
                </a:ext>
              </a:extLst>
            </p:cNvPr>
            <p:cNvSpPr>
              <a:spLocks noChangeShapeType="1"/>
            </p:cNvSpPr>
            <p:nvPr/>
          </p:nvSpPr>
          <p:spPr bwMode="auto">
            <a:xfrm flipV="1">
              <a:off x="4229100" y="442912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9" name="Line 123">
              <a:extLst>
                <a:ext uri="{FF2B5EF4-FFF2-40B4-BE49-F238E27FC236}">
                  <a16:creationId xmlns:a16="http://schemas.microsoft.com/office/drawing/2014/main" id="{F5B36977-DE37-63F9-2E13-DCEBAC649AC7}"/>
                </a:ext>
              </a:extLst>
            </p:cNvPr>
            <p:cNvSpPr>
              <a:spLocks noChangeShapeType="1"/>
            </p:cNvSpPr>
            <p:nvPr/>
          </p:nvSpPr>
          <p:spPr bwMode="auto">
            <a:xfrm flipV="1">
              <a:off x="4229100" y="440213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0" name="Line 124">
              <a:extLst>
                <a:ext uri="{FF2B5EF4-FFF2-40B4-BE49-F238E27FC236}">
                  <a16:creationId xmlns:a16="http://schemas.microsoft.com/office/drawing/2014/main" id="{0D94A3F5-DF7C-8974-27CE-9A777C4F3283}"/>
                </a:ext>
              </a:extLst>
            </p:cNvPr>
            <p:cNvSpPr>
              <a:spLocks noChangeShapeType="1"/>
            </p:cNvSpPr>
            <p:nvPr/>
          </p:nvSpPr>
          <p:spPr bwMode="auto">
            <a:xfrm flipV="1">
              <a:off x="4195763" y="442912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1" name="Line 125">
              <a:extLst>
                <a:ext uri="{FF2B5EF4-FFF2-40B4-BE49-F238E27FC236}">
                  <a16:creationId xmlns:a16="http://schemas.microsoft.com/office/drawing/2014/main" id="{5A61D122-9C9D-B09F-A7AB-C61EEF68901B}"/>
                </a:ext>
              </a:extLst>
            </p:cNvPr>
            <p:cNvSpPr>
              <a:spLocks noChangeShapeType="1"/>
            </p:cNvSpPr>
            <p:nvPr/>
          </p:nvSpPr>
          <p:spPr bwMode="auto">
            <a:xfrm flipV="1">
              <a:off x="4195763" y="440213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2" name="Line 126">
              <a:extLst>
                <a:ext uri="{FF2B5EF4-FFF2-40B4-BE49-F238E27FC236}">
                  <a16:creationId xmlns:a16="http://schemas.microsoft.com/office/drawing/2014/main" id="{D0B20B65-8952-0E5E-2283-9B11504689FF}"/>
                </a:ext>
              </a:extLst>
            </p:cNvPr>
            <p:cNvSpPr>
              <a:spLocks noChangeShapeType="1"/>
            </p:cNvSpPr>
            <p:nvPr/>
          </p:nvSpPr>
          <p:spPr bwMode="auto">
            <a:xfrm flipV="1">
              <a:off x="4327525" y="495141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3" name="Line 127">
              <a:extLst>
                <a:ext uri="{FF2B5EF4-FFF2-40B4-BE49-F238E27FC236}">
                  <a16:creationId xmlns:a16="http://schemas.microsoft.com/office/drawing/2014/main" id="{A5008600-CAAD-8C64-FA36-5AB07D728EAE}"/>
                </a:ext>
              </a:extLst>
            </p:cNvPr>
            <p:cNvSpPr>
              <a:spLocks noChangeShapeType="1"/>
            </p:cNvSpPr>
            <p:nvPr/>
          </p:nvSpPr>
          <p:spPr bwMode="auto">
            <a:xfrm flipV="1">
              <a:off x="4327525" y="492442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4" name="Line 128">
              <a:extLst>
                <a:ext uri="{FF2B5EF4-FFF2-40B4-BE49-F238E27FC236}">
                  <a16:creationId xmlns:a16="http://schemas.microsoft.com/office/drawing/2014/main" id="{0617BF9B-3047-D1D8-2BDF-C1F37D0BA7F6}"/>
                </a:ext>
              </a:extLst>
            </p:cNvPr>
            <p:cNvSpPr>
              <a:spLocks noChangeShapeType="1"/>
            </p:cNvSpPr>
            <p:nvPr/>
          </p:nvSpPr>
          <p:spPr bwMode="auto">
            <a:xfrm flipV="1">
              <a:off x="4227513" y="495141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5" name="Line 129">
              <a:extLst>
                <a:ext uri="{FF2B5EF4-FFF2-40B4-BE49-F238E27FC236}">
                  <a16:creationId xmlns:a16="http://schemas.microsoft.com/office/drawing/2014/main" id="{30304307-6ACC-2777-992F-EF88859373C5}"/>
                </a:ext>
              </a:extLst>
            </p:cNvPr>
            <p:cNvSpPr>
              <a:spLocks noChangeShapeType="1"/>
            </p:cNvSpPr>
            <p:nvPr/>
          </p:nvSpPr>
          <p:spPr bwMode="auto">
            <a:xfrm flipV="1">
              <a:off x="4227513" y="492442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6" name="Line 130">
              <a:extLst>
                <a:ext uri="{FF2B5EF4-FFF2-40B4-BE49-F238E27FC236}">
                  <a16:creationId xmlns:a16="http://schemas.microsoft.com/office/drawing/2014/main" id="{418E850A-5635-B234-F2BA-E28876425D34}"/>
                </a:ext>
              </a:extLst>
            </p:cNvPr>
            <p:cNvSpPr>
              <a:spLocks noChangeShapeType="1"/>
            </p:cNvSpPr>
            <p:nvPr/>
          </p:nvSpPr>
          <p:spPr bwMode="auto">
            <a:xfrm flipH="1">
              <a:off x="4227513" y="4951413"/>
              <a:ext cx="1000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7" name="Line 131">
              <a:extLst>
                <a:ext uri="{FF2B5EF4-FFF2-40B4-BE49-F238E27FC236}">
                  <a16:creationId xmlns:a16="http://schemas.microsoft.com/office/drawing/2014/main" id="{86EEE55B-ABEC-ADEA-98B3-196BBC90290D}"/>
                </a:ext>
              </a:extLst>
            </p:cNvPr>
            <p:cNvSpPr>
              <a:spLocks noChangeShapeType="1"/>
            </p:cNvSpPr>
            <p:nvPr/>
          </p:nvSpPr>
          <p:spPr bwMode="auto">
            <a:xfrm flipH="1">
              <a:off x="4195763" y="4429126"/>
              <a:ext cx="333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8" name="Line 132">
              <a:extLst>
                <a:ext uri="{FF2B5EF4-FFF2-40B4-BE49-F238E27FC236}">
                  <a16:creationId xmlns:a16="http://schemas.microsoft.com/office/drawing/2014/main" id="{4176D44F-3858-EAF4-0416-CF525388C170}"/>
                </a:ext>
              </a:extLst>
            </p:cNvPr>
            <p:cNvSpPr>
              <a:spLocks noChangeShapeType="1"/>
            </p:cNvSpPr>
            <p:nvPr/>
          </p:nvSpPr>
          <p:spPr bwMode="auto">
            <a:xfrm flipV="1">
              <a:off x="3311525" y="44354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9" name="Line 133">
              <a:extLst>
                <a:ext uri="{FF2B5EF4-FFF2-40B4-BE49-F238E27FC236}">
                  <a16:creationId xmlns:a16="http://schemas.microsoft.com/office/drawing/2014/main" id="{60168A42-7115-18EF-463A-62B4EC694636}"/>
                </a:ext>
              </a:extLst>
            </p:cNvPr>
            <p:cNvSpPr>
              <a:spLocks noChangeShapeType="1"/>
            </p:cNvSpPr>
            <p:nvPr/>
          </p:nvSpPr>
          <p:spPr bwMode="auto">
            <a:xfrm flipV="1">
              <a:off x="3311525" y="440848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0" name="Line 134">
              <a:extLst>
                <a:ext uri="{FF2B5EF4-FFF2-40B4-BE49-F238E27FC236}">
                  <a16:creationId xmlns:a16="http://schemas.microsoft.com/office/drawing/2014/main" id="{41976C4E-6501-A768-B478-E16E85F01F25}"/>
                </a:ext>
              </a:extLst>
            </p:cNvPr>
            <p:cNvSpPr>
              <a:spLocks noChangeShapeType="1"/>
            </p:cNvSpPr>
            <p:nvPr/>
          </p:nvSpPr>
          <p:spPr bwMode="auto">
            <a:xfrm flipV="1">
              <a:off x="3343275" y="44354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1" name="Line 135">
              <a:extLst>
                <a:ext uri="{FF2B5EF4-FFF2-40B4-BE49-F238E27FC236}">
                  <a16:creationId xmlns:a16="http://schemas.microsoft.com/office/drawing/2014/main" id="{E779DCB6-28FD-2564-456A-4434C2B987A5}"/>
                </a:ext>
              </a:extLst>
            </p:cNvPr>
            <p:cNvSpPr>
              <a:spLocks noChangeShapeType="1"/>
            </p:cNvSpPr>
            <p:nvPr/>
          </p:nvSpPr>
          <p:spPr bwMode="auto">
            <a:xfrm flipV="1">
              <a:off x="3343275" y="440848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2" name="Line 136">
              <a:extLst>
                <a:ext uri="{FF2B5EF4-FFF2-40B4-BE49-F238E27FC236}">
                  <a16:creationId xmlns:a16="http://schemas.microsoft.com/office/drawing/2014/main" id="{09B3EB4B-3D1F-9ADD-E4B7-D78C17014CB8}"/>
                </a:ext>
              </a:extLst>
            </p:cNvPr>
            <p:cNvSpPr>
              <a:spLocks noChangeShapeType="1"/>
            </p:cNvSpPr>
            <p:nvPr/>
          </p:nvSpPr>
          <p:spPr bwMode="auto">
            <a:xfrm flipH="1">
              <a:off x="3311525" y="4435476"/>
              <a:ext cx="317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3" name="Line 137">
              <a:extLst>
                <a:ext uri="{FF2B5EF4-FFF2-40B4-BE49-F238E27FC236}">
                  <a16:creationId xmlns:a16="http://schemas.microsoft.com/office/drawing/2014/main" id="{D1CB3D8C-195A-6964-B380-F95CB5C18BFD}"/>
                </a:ext>
              </a:extLst>
            </p:cNvPr>
            <p:cNvSpPr>
              <a:spLocks noChangeShapeType="1"/>
            </p:cNvSpPr>
            <p:nvPr/>
          </p:nvSpPr>
          <p:spPr bwMode="auto">
            <a:xfrm flipV="1">
              <a:off x="3448050" y="49561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4" name="Line 138">
              <a:extLst>
                <a:ext uri="{FF2B5EF4-FFF2-40B4-BE49-F238E27FC236}">
                  <a16:creationId xmlns:a16="http://schemas.microsoft.com/office/drawing/2014/main" id="{5C998FBB-86BD-3DC2-0930-995AE0BC964B}"/>
                </a:ext>
              </a:extLst>
            </p:cNvPr>
            <p:cNvSpPr>
              <a:spLocks noChangeShapeType="1"/>
            </p:cNvSpPr>
            <p:nvPr/>
          </p:nvSpPr>
          <p:spPr bwMode="auto">
            <a:xfrm flipV="1">
              <a:off x="3448050" y="492918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5" name="Line 139">
              <a:extLst>
                <a:ext uri="{FF2B5EF4-FFF2-40B4-BE49-F238E27FC236}">
                  <a16:creationId xmlns:a16="http://schemas.microsoft.com/office/drawing/2014/main" id="{22BE0F22-FB84-E384-56E2-F53E1BD8A498}"/>
                </a:ext>
              </a:extLst>
            </p:cNvPr>
            <p:cNvSpPr>
              <a:spLocks noChangeShapeType="1"/>
            </p:cNvSpPr>
            <p:nvPr/>
          </p:nvSpPr>
          <p:spPr bwMode="auto">
            <a:xfrm flipV="1">
              <a:off x="3387725" y="49561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6" name="Line 140">
              <a:extLst>
                <a:ext uri="{FF2B5EF4-FFF2-40B4-BE49-F238E27FC236}">
                  <a16:creationId xmlns:a16="http://schemas.microsoft.com/office/drawing/2014/main" id="{4C76D1A5-62F1-6981-7E0B-213F2126E89D}"/>
                </a:ext>
              </a:extLst>
            </p:cNvPr>
            <p:cNvSpPr>
              <a:spLocks noChangeShapeType="1"/>
            </p:cNvSpPr>
            <p:nvPr/>
          </p:nvSpPr>
          <p:spPr bwMode="auto">
            <a:xfrm flipV="1">
              <a:off x="3387725" y="492918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7" name="Line 141">
              <a:extLst>
                <a:ext uri="{FF2B5EF4-FFF2-40B4-BE49-F238E27FC236}">
                  <a16:creationId xmlns:a16="http://schemas.microsoft.com/office/drawing/2014/main" id="{61130855-6C66-48DF-E31A-51CCC41B6850}"/>
                </a:ext>
              </a:extLst>
            </p:cNvPr>
            <p:cNvSpPr>
              <a:spLocks noChangeShapeType="1"/>
            </p:cNvSpPr>
            <p:nvPr/>
          </p:nvSpPr>
          <p:spPr bwMode="auto">
            <a:xfrm flipH="1">
              <a:off x="3387725" y="4956176"/>
              <a:ext cx="603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8" name="Line 142">
              <a:extLst>
                <a:ext uri="{FF2B5EF4-FFF2-40B4-BE49-F238E27FC236}">
                  <a16:creationId xmlns:a16="http://schemas.microsoft.com/office/drawing/2014/main" id="{CE66573C-B153-F0CF-968B-98EE76FEDBF8}"/>
                </a:ext>
              </a:extLst>
            </p:cNvPr>
            <p:cNvSpPr>
              <a:spLocks noChangeShapeType="1"/>
            </p:cNvSpPr>
            <p:nvPr/>
          </p:nvSpPr>
          <p:spPr bwMode="auto">
            <a:xfrm flipH="1">
              <a:off x="3657600" y="5472113"/>
              <a:ext cx="1984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9" name="Line 143">
              <a:extLst>
                <a:ext uri="{FF2B5EF4-FFF2-40B4-BE49-F238E27FC236}">
                  <a16:creationId xmlns:a16="http://schemas.microsoft.com/office/drawing/2014/main" id="{05B5DF65-33AA-4299-9123-0CF49300E800}"/>
                </a:ext>
              </a:extLst>
            </p:cNvPr>
            <p:cNvSpPr>
              <a:spLocks noChangeShapeType="1"/>
            </p:cNvSpPr>
            <p:nvPr/>
          </p:nvSpPr>
          <p:spPr bwMode="auto">
            <a:xfrm flipV="1">
              <a:off x="1177925" y="39147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0" name="Line 144">
              <a:extLst>
                <a:ext uri="{FF2B5EF4-FFF2-40B4-BE49-F238E27FC236}">
                  <a16:creationId xmlns:a16="http://schemas.microsoft.com/office/drawing/2014/main" id="{06F2B4E0-90E9-F757-B3C7-30A7DF2C24EA}"/>
                </a:ext>
              </a:extLst>
            </p:cNvPr>
            <p:cNvSpPr>
              <a:spLocks noChangeShapeType="1"/>
            </p:cNvSpPr>
            <p:nvPr/>
          </p:nvSpPr>
          <p:spPr bwMode="auto">
            <a:xfrm flipV="1">
              <a:off x="1177925" y="388778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1" name="Line 145">
              <a:extLst>
                <a:ext uri="{FF2B5EF4-FFF2-40B4-BE49-F238E27FC236}">
                  <a16:creationId xmlns:a16="http://schemas.microsoft.com/office/drawing/2014/main" id="{0010EA0F-A66E-44DE-1659-3614EDE45F02}"/>
                </a:ext>
              </a:extLst>
            </p:cNvPr>
            <p:cNvSpPr>
              <a:spLocks noChangeShapeType="1"/>
            </p:cNvSpPr>
            <p:nvPr/>
          </p:nvSpPr>
          <p:spPr bwMode="auto">
            <a:xfrm flipV="1">
              <a:off x="1049338" y="3914776"/>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2" name="Line 146">
              <a:extLst>
                <a:ext uri="{FF2B5EF4-FFF2-40B4-BE49-F238E27FC236}">
                  <a16:creationId xmlns:a16="http://schemas.microsoft.com/office/drawing/2014/main" id="{1BAA5110-B64B-D5FB-0286-51F0844BB1D5}"/>
                </a:ext>
              </a:extLst>
            </p:cNvPr>
            <p:cNvSpPr>
              <a:spLocks noChangeShapeType="1"/>
            </p:cNvSpPr>
            <p:nvPr/>
          </p:nvSpPr>
          <p:spPr bwMode="auto">
            <a:xfrm flipV="1">
              <a:off x="1049338" y="3887788"/>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3" name="Line 147">
              <a:extLst>
                <a:ext uri="{FF2B5EF4-FFF2-40B4-BE49-F238E27FC236}">
                  <a16:creationId xmlns:a16="http://schemas.microsoft.com/office/drawing/2014/main" id="{B108C94F-7CA9-B122-980B-A42A9C304809}"/>
                </a:ext>
              </a:extLst>
            </p:cNvPr>
            <p:cNvSpPr>
              <a:spLocks noChangeShapeType="1"/>
            </p:cNvSpPr>
            <p:nvPr/>
          </p:nvSpPr>
          <p:spPr bwMode="auto">
            <a:xfrm flipH="1">
              <a:off x="1049338" y="3914776"/>
              <a:ext cx="1285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4" name="Line 148">
              <a:extLst>
                <a:ext uri="{FF2B5EF4-FFF2-40B4-BE49-F238E27FC236}">
                  <a16:creationId xmlns:a16="http://schemas.microsoft.com/office/drawing/2014/main" id="{0FA41426-2F5C-E835-D4B1-28897513E01C}"/>
                </a:ext>
              </a:extLst>
            </p:cNvPr>
            <p:cNvSpPr>
              <a:spLocks noChangeShapeType="1"/>
            </p:cNvSpPr>
            <p:nvPr/>
          </p:nvSpPr>
          <p:spPr bwMode="auto">
            <a:xfrm flipV="1">
              <a:off x="1881188" y="3917951"/>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5" name="Line 149">
              <a:extLst>
                <a:ext uri="{FF2B5EF4-FFF2-40B4-BE49-F238E27FC236}">
                  <a16:creationId xmlns:a16="http://schemas.microsoft.com/office/drawing/2014/main" id="{67EE1874-CCAA-C2E5-3F91-6DADF468B7B9}"/>
                </a:ext>
              </a:extLst>
            </p:cNvPr>
            <p:cNvSpPr>
              <a:spLocks noChangeShapeType="1"/>
            </p:cNvSpPr>
            <p:nvPr/>
          </p:nvSpPr>
          <p:spPr bwMode="auto">
            <a:xfrm flipV="1">
              <a:off x="1881188" y="3890963"/>
              <a:ext cx="0" cy="269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6" name="Line 150">
              <a:extLst>
                <a:ext uri="{FF2B5EF4-FFF2-40B4-BE49-F238E27FC236}">
                  <a16:creationId xmlns:a16="http://schemas.microsoft.com/office/drawing/2014/main" id="{3E23CF32-A745-3F9B-A5C6-A060B9E02709}"/>
                </a:ext>
              </a:extLst>
            </p:cNvPr>
            <p:cNvSpPr>
              <a:spLocks noChangeShapeType="1"/>
            </p:cNvSpPr>
            <p:nvPr/>
          </p:nvSpPr>
          <p:spPr bwMode="auto">
            <a:xfrm flipV="1">
              <a:off x="1557338" y="4411663"/>
              <a:ext cx="0" cy="539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7" name="Line 151">
              <a:extLst>
                <a:ext uri="{FF2B5EF4-FFF2-40B4-BE49-F238E27FC236}">
                  <a16:creationId xmlns:a16="http://schemas.microsoft.com/office/drawing/2014/main" id="{9408512D-0165-06CD-9B79-5A03667C9CDA}"/>
                </a:ext>
              </a:extLst>
            </p:cNvPr>
            <p:cNvSpPr>
              <a:spLocks noChangeShapeType="1"/>
            </p:cNvSpPr>
            <p:nvPr/>
          </p:nvSpPr>
          <p:spPr bwMode="auto">
            <a:xfrm flipV="1">
              <a:off x="1658938" y="4929188"/>
              <a:ext cx="0" cy="539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8" name="Line 152">
              <a:extLst>
                <a:ext uri="{FF2B5EF4-FFF2-40B4-BE49-F238E27FC236}">
                  <a16:creationId xmlns:a16="http://schemas.microsoft.com/office/drawing/2014/main" id="{472B528F-C2A4-852D-AA8A-8E226FE3FA36}"/>
                </a:ext>
              </a:extLst>
            </p:cNvPr>
            <p:cNvSpPr>
              <a:spLocks noChangeShapeType="1"/>
            </p:cNvSpPr>
            <p:nvPr/>
          </p:nvSpPr>
          <p:spPr bwMode="auto">
            <a:xfrm flipV="1">
              <a:off x="663575" y="4411663"/>
              <a:ext cx="0" cy="539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9" name="Line 153">
              <a:extLst>
                <a:ext uri="{FF2B5EF4-FFF2-40B4-BE49-F238E27FC236}">
                  <a16:creationId xmlns:a16="http://schemas.microsoft.com/office/drawing/2014/main" id="{B2BF3225-011C-3650-EE64-5AA3522C0A4F}"/>
                </a:ext>
              </a:extLst>
            </p:cNvPr>
            <p:cNvSpPr>
              <a:spLocks noChangeShapeType="1"/>
            </p:cNvSpPr>
            <p:nvPr/>
          </p:nvSpPr>
          <p:spPr bwMode="auto">
            <a:xfrm flipV="1">
              <a:off x="769938" y="4929188"/>
              <a:ext cx="0" cy="539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0" name="Line 154">
              <a:extLst>
                <a:ext uri="{FF2B5EF4-FFF2-40B4-BE49-F238E27FC236}">
                  <a16:creationId xmlns:a16="http://schemas.microsoft.com/office/drawing/2014/main" id="{11BA4C77-B0F0-CC27-974D-F7C89DF4FA96}"/>
                </a:ext>
              </a:extLst>
            </p:cNvPr>
            <p:cNvSpPr>
              <a:spLocks noChangeShapeType="1"/>
            </p:cNvSpPr>
            <p:nvPr/>
          </p:nvSpPr>
          <p:spPr bwMode="auto">
            <a:xfrm flipH="1">
              <a:off x="814388" y="5475288"/>
              <a:ext cx="1127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1" name="Line 155">
              <a:extLst>
                <a:ext uri="{FF2B5EF4-FFF2-40B4-BE49-F238E27FC236}">
                  <a16:creationId xmlns:a16="http://schemas.microsoft.com/office/drawing/2014/main" id="{D76558DE-A07C-2ABE-3C43-551FE1A9A9F8}"/>
                </a:ext>
              </a:extLst>
            </p:cNvPr>
            <p:cNvSpPr>
              <a:spLocks noChangeShapeType="1"/>
            </p:cNvSpPr>
            <p:nvPr/>
          </p:nvSpPr>
          <p:spPr bwMode="auto">
            <a:xfrm flipH="1">
              <a:off x="1871663" y="5475288"/>
              <a:ext cx="14128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2" name="Line 156">
              <a:extLst>
                <a:ext uri="{FF2B5EF4-FFF2-40B4-BE49-F238E27FC236}">
                  <a16:creationId xmlns:a16="http://schemas.microsoft.com/office/drawing/2014/main" id="{BC200144-3C11-87EE-47F6-CBA8E8DE4D5A}"/>
                </a:ext>
              </a:extLst>
            </p:cNvPr>
            <p:cNvSpPr>
              <a:spLocks noChangeShapeType="1"/>
            </p:cNvSpPr>
            <p:nvPr/>
          </p:nvSpPr>
          <p:spPr bwMode="auto">
            <a:xfrm flipH="1">
              <a:off x="1881188" y="3917951"/>
              <a:ext cx="15875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124" name="Tableau 1123">
            <a:extLst>
              <a:ext uri="{FF2B5EF4-FFF2-40B4-BE49-F238E27FC236}">
                <a16:creationId xmlns:a16="http://schemas.microsoft.com/office/drawing/2014/main" id="{A931E95B-7482-2686-F5DB-B3A101C52729}"/>
              </a:ext>
            </a:extLst>
          </p:cNvPr>
          <p:cNvGraphicFramePr>
            <a:graphicFrameLocks noGrp="1"/>
          </p:cNvGraphicFramePr>
          <p:nvPr>
            <p:extLst>
              <p:ext uri="{D42A27DB-BD31-4B8C-83A1-F6EECF244321}">
                <p14:modId xmlns:p14="http://schemas.microsoft.com/office/powerpoint/2010/main" val="479363780"/>
              </p:ext>
            </p:extLst>
          </p:nvPr>
        </p:nvGraphicFramePr>
        <p:xfrm>
          <a:off x="7462954" y="2771775"/>
          <a:ext cx="4424014" cy="2528182"/>
        </p:xfrm>
        <a:graphic>
          <a:graphicData uri="http://schemas.openxmlformats.org/drawingml/2006/table">
            <a:tbl>
              <a:tblPr firstRow="1" bandRow="1">
                <a:tableStyleId>{5C22544A-7EE6-4342-B048-85BDC9FD1C3A}</a:tableStyleId>
              </a:tblPr>
              <a:tblGrid>
                <a:gridCol w="1642946">
                  <a:extLst>
                    <a:ext uri="{9D8B030D-6E8A-4147-A177-3AD203B41FA5}">
                      <a16:colId xmlns:a16="http://schemas.microsoft.com/office/drawing/2014/main" val="2490795171"/>
                    </a:ext>
                  </a:extLst>
                </a:gridCol>
                <a:gridCol w="2781068">
                  <a:extLst>
                    <a:ext uri="{9D8B030D-6E8A-4147-A177-3AD203B41FA5}">
                      <a16:colId xmlns:a16="http://schemas.microsoft.com/office/drawing/2014/main" val="1566194370"/>
                    </a:ext>
                  </a:extLst>
                </a:gridCol>
              </a:tblGrid>
              <a:tr h="425247">
                <a:tc gridSpan="2">
                  <a:txBody>
                    <a:bodyPr/>
                    <a:lstStyle/>
                    <a:p>
                      <a:pPr algn="ctr"/>
                      <a:r>
                        <a:rPr lang="fr-FR" sz="1400" dirty="0"/>
                        <a:t>Dose modification </a:t>
                      </a:r>
                      <a:r>
                        <a:rPr lang="fr-FR" sz="1400" dirty="0" err="1"/>
                        <a:t>with</a:t>
                      </a:r>
                      <a:r>
                        <a:rPr lang="fr-FR" sz="1400" dirty="0"/>
                        <a:t> </a:t>
                      </a:r>
                      <a:r>
                        <a:rPr lang="fr-FR" sz="1400" dirty="0" err="1"/>
                        <a:t>Azoles</a:t>
                      </a:r>
                      <a:endParaRPr lang="fr-FR" sz="1400" dirty="0"/>
                    </a:p>
                  </a:txBody>
                  <a:tcPr anchor="ctr"/>
                </a:tc>
                <a:tc hMerge="1">
                  <a:txBody>
                    <a:bodyPr/>
                    <a:lstStyle/>
                    <a:p>
                      <a:endParaRPr lang="fr-FR" dirty="0"/>
                    </a:p>
                  </a:txBody>
                  <a:tcPr/>
                </a:tc>
                <a:extLst>
                  <a:ext uri="{0D108BD9-81ED-4DB2-BD59-A6C34878D82A}">
                    <a16:rowId xmlns:a16="http://schemas.microsoft.com/office/drawing/2014/main" val="2810091022"/>
                  </a:ext>
                </a:extLst>
              </a:tr>
              <a:tr h="425247">
                <a:tc>
                  <a:txBody>
                    <a:bodyPr/>
                    <a:lstStyle/>
                    <a:p>
                      <a:pPr algn="l"/>
                      <a:r>
                        <a:rPr lang="fr-FR" sz="1400" dirty="0"/>
                        <a:t>AZA (75 mg/m²)</a:t>
                      </a:r>
                    </a:p>
                  </a:txBody>
                  <a:tcPr anchor="ctr"/>
                </a:tc>
                <a:tc>
                  <a:txBody>
                    <a:bodyPr/>
                    <a:lstStyle/>
                    <a:p>
                      <a:pPr marL="171450" indent="-171450" algn="l">
                        <a:buFont typeface="Arial" panose="020B0604020202020204" pitchFamily="34" charset="0"/>
                        <a:buChar char="•"/>
                      </a:pPr>
                      <a:r>
                        <a:rPr lang="fr-FR" sz="1400" dirty="0"/>
                        <a:t>No dose modifications</a:t>
                      </a:r>
                    </a:p>
                  </a:txBody>
                  <a:tcPr anchor="ctr"/>
                </a:tc>
                <a:extLst>
                  <a:ext uri="{0D108BD9-81ED-4DB2-BD59-A6C34878D82A}">
                    <a16:rowId xmlns:a16="http://schemas.microsoft.com/office/drawing/2014/main" val="247312209"/>
                  </a:ext>
                </a:extLst>
              </a:tr>
              <a:tr h="838844">
                <a:tc>
                  <a:txBody>
                    <a:bodyPr/>
                    <a:lstStyle/>
                    <a:p>
                      <a:pPr algn="l"/>
                      <a:r>
                        <a:rPr lang="fr-FR" sz="1400" dirty="0"/>
                        <a:t>VEN (400 mg)</a:t>
                      </a:r>
                    </a:p>
                  </a:txBody>
                  <a:tcPr anchor="ctr"/>
                </a:tc>
                <a:tc>
                  <a:txBody>
                    <a:bodyPr/>
                    <a:lstStyle/>
                    <a:p>
                      <a:pPr marL="171450" indent="-171450" algn="l">
                        <a:buFont typeface="Arial" panose="020B0604020202020204" pitchFamily="34" charset="0"/>
                        <a:buChar char="•"/>
                      </a:pPr>
                      <a:r>
                        <a:rPr lang="fr-FR" sz="1400" dirty="0" err="1"/>
                        <a:t>Moderate</a:t>
                      </a:r>
                      <a:r>
                        <a:rPr lang="fr-FR" sz="1400" dirty="0"/>
                        <a:t> CYP3Ai : 200 mg</a:t>
                      </a:r>
                    </a:p>
                    <a:p>
                      <a:pPr marL="171450" indent="-171450" algn="l">
                        <a:buFont typeface="Arial" panose="020B0604020202020204" pitchFamily="34" charset="0"/>
                        <a:buChar char="•"/>
                      </a:pPr>
                      <a:r>
                        <a:rPr lang="fr-FR" sz="1400" dirty="0"/>
                        <a:t>Strong CYP3Ai : 100 mg</a:t>
                      </a:r>
                    </a:p>
                    <a:p>
                      <a:pPr marL="171450" indent="-171450" algn="l">
                        <a:buFont typeface="Arial" panose="020B0604020202020204" pitchFamily="34" charset="0"/>
                        <a:buChar char="•"/>
                      </a:pPr>
                      <a:r>
                        <a:rPr lang="fr-FR" sz="1400" dirty="0" err="1"/>
                        <a:t>Posaconazole</a:t>
                      </a:r>
                      <a:r>
                        <a:rPr lang="fr-FR" sz="1400" dirty="0"/>
                        <a:t> : 70 mg</a:t>
                      </a:r>
                    </a:p>
                  </a:txBody>
                  <a:tcPr anchor="ctr"/>
                </a:tc>
                <a:extLst>
                  <a:ext uri="{0D108BD9-81ED-4DB2-BD59-A6C34878D82A}">
                    <a16:rowId xmlns:a16="http://schemas.microsoft.com/office/drawing/2014/main" val="4110601490"/>
                  </a:ext>
                </a:extLst>
              </a:tr>
              <a:tr h="838844">
                <a:tc>
                  <a:txBody>
                    <a:bodyPr/>
                    <a:lstStyle/>
                    <a:p>
                      <a:pPr algn="l"/>
                      <a:r>
                        <a:rPr lang="fr-FR" sz="1400" dirty="0"/>
                        <a:t>IVO (500 mg)</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t>No dose modifications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t>Monitor for </a:t>
                      </a:r>
                      <a:r>
                        <a:rPr lang="fr-FR" sz="1400" dirty="0" err="1"/>
                        <a:t>AEs</a:t>
                      </a:r>
                      <a:endParaRPr lang="fr-FR"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t>Monitor </a:t>
                      </a:r>
                      <a:r>
                        <a:rPr lang="fr-FR" sz="1400" dirty="0" err="1"/>
                        <a:t>azole</a:t>
                      </a:r>
                      <a:r>
                        <a:rPr lang="fr-FR" sz="1400" dirty="0"/>
                        <a:t> </a:t>
                      </a:r>
                      <a:r>
                        <a:rPr lang="fr-FR" sz="1400" dirty="0" err="1"/>
                        <a:t>levels</a:t>
                      </a:r>
                      <a:r>
                        <a:rPr lang="fr-FR" sz="1400" dirty="0"/>
                        <a:t> if able</a:t>
                      </a:r>
                    </a:p>
                  </a:txBody>
                  <a:tcPr anchor="ctr"/>
                </a:tc>
                <a:extLst>
                  <a:ext uri="{0D108BD9-81ED-4DB2-BD59-A6C34878D82A}">
                    <a16:rowId xmlns:a16="http://schemas.microsoft.com/office/drawing/2014/main" val="1617743872"/>
                  </a:ext>
                </a:extLst>
              </a:tr>
            </a:tbl>
          </a:graphicData>
        </a:graphic>
      </p:graphicFrame>
      <p:sp>
        <p:nvSpPr>
          <p:cNvPr id="1125" name="ZoneTexte 1124">
            <a:extLst>
              <a:ext uri="{FF2B5EF4-FFF2-40B4-BE49-F238E27FC236}">
                <a16:creationId xmlns:a16="http://schemas.microsoft.com/office/drawing/2014/main" id="{0309CB8C-E84B-FCDA-AAB5-D2DD3154C1C3}"/>
              </a:ext>
            </a:extLst>
          </p:cNvPr>
          <p:cNvSpPr txBox="1"/>
          <p:nvPr/>
        </p:nvSpPr>
        <p:spPr>
          <a:xfrm>
            <a:off x="529969" y="2646257"/>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126" name="ZoneTexte 1125">
            <a:extLst>
              <a:ext uri="{FF2B5EF4-FFF2-40B4-BE49-F238E27FC236}">
                <a16:creationId xmlns:a16="http://schemas.microsoft.com/office/drawing/2014/main" id="{135C9B47-99F6-6C93-D04A-C478081FB6D2}"/>
              </a:ext>
            </a:extLst>
          </p:cNvPr>
          <p:cNvSpPr txBox="1"/>
          <p:nvPr/>
        </p:nvSpPr>
        <p:spPr>
          <a:xfrm>
            <a:off x="702624"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27" name="ZoneTexte 1126">
            <a:extLst>
              <a:ext uri="{FF2B5EF4-FFF2-40B4-BE49-F238E27FC236}">
                <a16:creationId xmlns:a16="http://schemas.microsoft.com/office/drawing/2014/main" id="{B21369EC-E952-AD72-0059-0184EA0800CF}"/>
              </a:ext>
            </a:extLst>
          </p:cNvPr>
          <p:cNvSpPr txBox="1"/>
          <p:nvPr/>
        </p:nvSpPr>
        <p:spPr>
          <a:xfrm>
            <a:off x="908140"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28</a:t>
            </a:r>
          </a:p>
        </p:txBody>
      </p:sp>
      <p:sp>
        <p:nvSpPr>
          <p:cNvPr id="1128" name="ZoneTexte 1127">
            <a:extLst>
              <a:ext uri="{FF2B5EF4-FFF2-40B4-BE49-F238E27FC236}">
                <a16:creationId xmlns:a16="http://schemas.microsoft.com/office/drawing/2014/main" id="{2E3B8A5F-63FB-BB26-CCD8-7F52D9C127CD}"/>
              </a:ext>
            </a:extLst>
          </p:cNvPr>
          <p:cNvSpPr txBox="1"/>
          <p:nvPr/>
        </p:nvSpPr>
        <p:spPr>
          <a:xfrm>
            <a:off x="1113656"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1129" name="ZoneTexte 1128">
            <a:extLst>
              <a:ext uri="{FF2B5EF4-FFF2-40B4-BE49-F238E27FC236}">
                <a16:creationId xmlns:a16="http://schemas.microsoft.com/office/drawing/2014/main" id="{2E78AB5C-8802-3D91-1DAD-F473CC549891}"/>
              </a:ext>
            </a:extLst>
          </p:cNvPr>
          <p:cNvSpPr txBox="1"/>
          <p:nvPr/>
        </p:nvSpPr>
        <p:spPr>
          <a:xfrm>
            <a:off x="1419954" y="2646257"/>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130" name="ZoneTexte 1129">
            <a:extLst>
              <a:ext uri="{FF2B5EF4-FFF2-40B4-BE49-F238E27FC236}">
                <a16:creationId xmlns:a16="http://schemas.microsoft.com/office/drawing/2014/main" id="{DEF10E36-952A-28DD-0C17-B93B244C541D}"/>
              </a:ext>
            </a:extLst>
          </p:cNvPr>
          <p:cNvSpPr txBox="1"/>
          <p:nvPr/>
        </p:nvSpPr>
        <p:spPr>
          <a:xfrm>
            <a:off x="1592609"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31" name="ZoneTexte 1130">
            <a:extLst>
              <a:ext uri="{FF2B5EF4-FFF2-40B4-BE49-F238E27FC236}">
                <a16:creationId xmlns:a16="http://schemas.microsoft.com/office/drawing/2014/main" id="{26D9651C-C82B-78D0-D744-A8DB10E00A5B}"/>
              </a:ext>
            </a:extLst>
          </p:cNvPr>
          <p:cNvSpPr txBox="1"/>
          <p:nvPr/>
        </p:nvSpPr>
        <p:spPr>
          <a:xfrm>
            <a:off x="1798125"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28</a:t>
            </a:r>
          </a:p>
        </p:txBody>
      </p:sp>
      <p:sp>
        <p:nvSpPr>
          <p:cNvPr id="1132" name="ZoneTexte 1131">
            <a:extLst>
              <a:ext uri="{FF2B5EF4-FFF2-40B4-BE49-F238E27FC236}">
                <a16:creationId xmlns:a16="http://schemas.microsoft.com/office/drawing/2014/main" id="{430DB4A5-A2ED-D327-61B8-5E852675342E}"/>
              </a:ext>
            </a:extLst>
          </p:cNvPr>
          <p:cNvSpPr txBox="1"/>
          <p:nvPr/>
        </p:nvSpPr>
        <p:spPr>
          <a:xfrm>
            <a:off x="2003641"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1133" name="ZoneTexte 1132">
            <a:extLst>
              <a:ext uri="{FF2B5EF4-FFF2-40B4-BE49-F238E27FC236}">
                <a16:creationId xmlns:a16="http://schemas.microsoft.com/office/drawing/2014/main" id="{ED80B83D-5899-C196-D11C-6CD245F1DD8C}"/>
              </a:ext>
            </a:extLst>
          </p:cNvPr>
          <p:cNvSpPr txBox="1"/>
          <p:nvPr/>
        </p:nvSpPr>
        <p:spPr>
          <a:xfrm>
            <a:off x="2313284" y="2646257"/>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134" name="ZoneTexte 1133">
            <a:extLst>
              <a:ext uri="{FF2B5EF4-FFF2-40B4-BE49-F238E27FC236}">
                <a16:creationId xmlns:a16="http://schemas.microsoft.com/office/drawing/2014/main" id="{92B7D531-FED2-A5E6-164B-0280F019A5EC}"/>
              </a:ext>
            </a:extLst>
          </p:cNvPr>
          <p:cNvSpPr txBox="1"/>
          <p:nvPr/>
        </p:nvSpPr>
        <p:spPr>
          <a:xfrm>
            <a:off x="2485939"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35" name="ZoneTexte 1134">
            <a:extLst>
              <a:ext uri="{FF2B5EF4-FFF2-40B4-BE49-F238E27FC236}">
                <a16:creationId xmlns:a16="http://schemas.microsoft.com/office/drawing/2014/main" id="{BA8D1960-D46B-B0EB-495E-63FC35F6E07C}"/>
              </a:ext>
            </a:extLst>
          </p:cNvPr>
          <p:cNvSpPr txBox="1"/>
          <p:nvPr/>
        </p:nvSpPr>
        <p:spPr>
          <a:xfrm>
            <a:off x="2691455"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28</a:t>
            </a:r>
          </a:p>
        </p:txBody>
      </p:sp>
      <p:sp>
        <p:nvSpPr>
          <p:cNvPr id="1136" name="ZoneTexte 1135">
            <a:extLst>
              <a:ext uri="{FF2B5EF4-FFF2-40B4-BE49-F238E27FC236}">
                <a16:creationId xmlns:a16="http://schemas.microsoft.com/office/drawing/2014/main" id="{FD987805-A11E-5D57-6F3F-756E4D37B909}"/>
              </a:ext>
            </a:extLst>
          </p:cNvPr>
          <p:cNvSpPr txBox="1"/>
          <p:nvPr/>
        </p:nvSpPr>
        <p:spPr>
          <a:xfrm>
            <a:off x="2896971"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1137" name="ZoneTexte 1136">
            <a:extLst>
              <a:ext uri="{FF2B5EF4-FFF2-40B4-BE49-F238E27FC236}">
                <a16:creationId xmlns:a16="http://schemas.microsoft.com/office/drawing/2014/main" id="{2DA46CCC-C553-41CF-4D1C-1A0D1AF31F2D}"/>
              </a:ext>
            </a:extLst>
          </p:cNvPr>
          <p:cNvSpPr txBox="1"/>
          <p:nvPr/>
        </p:nvSpPr>
        <p:spPr>
          <a:xfrm>
            <a:off x="3206100" y="2646257"/>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138" name="ZoneTexte 1137">
            <a:extLst>
              <a:ext uri="{FF2B5EF4-FFF2-40B4-BE49-F238E27FC236}">
                <a16:creationId xmlns:a16="http://schemas.microsoft.com/office/drawing/2014/main" id="{7F75446B-0314-F62C-556A-729E4500354F}"/>
              </a:ext>
            </a:extLst>
          </p:cNvPr>
          <p:cNvSpPr txBox="1"/>
          <p:nvPr/>
        </p:nvSpPr>
        <p:spPr>
          <a:xfrm>
            <a:off x="3378755"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39" name="ZoneTexte 1138">
            <a:extLst>
              <a:ext uri="{FF2B5EF4-FFF2-40B4-BE49-F238E27FC236}">
                <a16:creationId xmlns:a16="http://schemas.microsoft.com/office/drawing/2014/main" id="{57187F74-8FFC-F240-280B-CFF30DE8ED5B}"/>
              </a:ext>
            </a:extLst>
          </p:cNvPr>
          <p:cNvSpPr txBox="1"/>
          <p:nvPr/>
        </p:nvSpPr>
        <p:spPr>
          <a:xfrm>
            <a:off x="3584271"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28</a:t>
            </a:r>
          </a:p>
        </p:txBody>
      </p:sp>
      <p:sp>
        <p:nvSpPr>
          <p:cNvPr id="1140" name="ZoneTexte 1139">
            <a:extLst>
              <a:ext uri="{FF2B5EF4-FFF2-40B4-BE49-F238E27FC236}">
                <a16:creationId xmlns:a16="http://schemas.microsoft.com/office/drawing/2014/main" id="{743D722E-D61C-BA4B-96E1-D79AB6F0136A}"/>
              </a:ext>
            </a:extLst>
          </p:cNvPr>
          <p:cNvSpPr txBox="1"/>
          <p:nvPr/>
        </p:nvSpPr>
        <p:spPr>
          <a:xfrm>
            <a:off x="3789787"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1141" name="ZoneTexte 1140">
            <a:extLst>
              <a:ext uri="{FF2B5EF4-FFF2-40B4-BE49-F238E27FC236}">
                <a16:creationId xmlns:a16="http://schemas.microsoft.com/office/drawing/2014/main" id="{191A5C2E-010F-861F-95B5-03BF09385C2C}"/>
              </a:ext>
            </a:extLst>
          </p:cNvPr>
          <p:cNvSpPr txBox="1"/>
          <p:nvPr/>
        </p:nvSpPr>
        <p:spPr>
          <a:xfrm>
            <a:off x="4082225" y="2646257"/>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142" name="ZoneTexte 1141">
            <a:extLst>
              <a:ext uri="{FF2B5EF4-FFF2-40B4-BE49-F238E27FC236}">
                <a16:creationId xmlns:a16="http://schemas.microsoft.com/office/drawing/2014/main" id="{0C3BCE89-03AC-0888-28BE-F24C4EFFEDD9}"/>
              </a:ext>
            </a:extLst>
          </p:cNvPr>
          <p:cNvSpPr txBox="1"/>
          <p:nvPr/>
        </p:nvSpPr>
        <p:spPr>
          <a:xfrm>
            <a:off x="4254880"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43" name="ZoneTexte 1142">
            <a:extLst>
              <a:ext uri="{FF2B5EF4-FFF2-40B4-BE49-F238E27FC236}">
                <a16:creationId xmlns:a16="http://schemas.microsoft.com/office/drawing/2014/main" id="{04081E8A-0770-5700-51A6-1B8861ECF6BD}"/>
              </a:ext>
            </a:extLst>
          </p:cNvPr>
          <p:cNvSpPr txBox="1"/>
          <p:nvPr/>
        </p:nvSpPr>
        <p:spPr>
          <a:xfrm>
            <a:off x="4460396"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28</a:t>
            </a:r>
          </a:p>
        </p:txBody>
      </p:sp>
      <p:sp>
        <p:nvSpPr>
          <p:cNvPr id="1144" name="ZoneTexte 1143">
            <a:extLst>
              <a:ext uri="{FF2B5EF4-FFF2-40B4-BE49-F238E27FC236}">
                <a16:creationId xmlns:a16="http://schemas.microsoft.com/office/drawing/2014/main" id="{AAF577D7-A4A7-798F-7731-E51F9FD1CF46}"/>
              </a:ext>
            </a:extLst>
          </p:cNvPr>
          <p:cNvSpPr txBox="1"/>
          <p:nvPr/>
        </p:nvSpPr>
        <p:spPr>
          <a:xfrm>
            <a:off x="4665912"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1145" name="ZoneTexte 1144">
            <a:extLst>
              <a:ext uri="{FF2B5EF4-FFF2-40B4-BE49-F238E27FC236}">
                <a16:creationId xmlns:a16="http://schemas.microsoft.com/office/drawing/2014/main" id="{04ACCE33-026A-1ED0-F9AF-EC84C8591D24}"/>
              </a:ext>
            </a:extLst>
          </p:cNvPr>
          <p:cNvSpPr txBox="1"/>
          <p:nvPr/>
        </p:nvSpPr>
        <p:spPr>
          <a:xfrm>
            <a:off x="4977330" y="2646257"/>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146" name="ZoneTexte 1145">
            <a:extLst>
              <a:ext uri="{FF2B5EF4-FFF2-40B4-BE49-F238E27FC236}">
                <a16:creationId xmlns:a16="http://schemas.microsoft.com/office/drawing/2014/main" id="{D72755AD-8761-6115-AA37-7678D8828DFD}"/>
              </a:ext>
            </a:extLst>
          </p:cNvPr>
          <p:cNvSpPr txBox="1"/>
          <p:nvPr/>
        </p:nvSpPr>
        <p:spPr>
          <a:xfrm>
            <a:off x="5149985"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47" name="ZoneTexte 1146">
            <a:extLst>
              <a:ext uri="{FF2B5EF4-FFF2-40B4-BE49-F238E27FC236}">
                <a16:creationId xmlns:a16="http://schemas.microsoft.com/office/drawing/2014/main" id="{A29F487C-6F55-E746-872B-2B03C0706018}"/>
              </a:ext>
            </a:extLst>
          </p:cNvPr>
          <p:cNvSpPr txBox="1"/>
          <p:nvPr/>
        </p:nvSpPr>
        <p:spPr>
          <a:xfrm>
            <a:off x="5355501"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28</a:t>
            </a:r>
          </a:p>
        </p:txBody>
      </p:sp>
      <p:sp>
        <p:nvSpPr>
          <p:cNvPr id="1148" name="ZoneTexte 1147">
            <a:extLst>
              <a:ext uri="{FF2B5EF4-FFF2-40B4-BE49-F238E27FC236}">
                <a16:creationId xmlns:a16="http://schemas.microsoft.com/office/drawing/2014/main" id="{37BB8DA3-E265-8915-2DCF-433AA8EDC3D7}"/>
              </a:ext>
            </a:extLst>
          </p:cNvPr>
          <p:cNvSpPr txBox="1"/>
          <p:nvPr/>
        </p:nvSpPr>
        <p:spPr>
          <a:xfrm>
            <a:off x="5561017"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1149" name="ZoneTexte 1148">
            <a:extLst>
              <a:ext uri="{FF2B5EF4-FFF2-40B4-BE49-F238E27FC236}">
                <a16:creationId xmlns:a16="http://schemas.microsoft.com/office/drawing/2014/main" id="{F3434F8B-E396-585A-EFBE-8760D1080877}"/>
              </a:ext>
            </a:extLst>
          </p:cNvPr>
          <p:cNvSpPr txBox="1"/>
          <p:nvPr/>
        </p:nvSpPr>
        <p:spPr>
          <a:xfrm>
            <a:off x="5886169" y="2646257"/>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150" name="ZoneTexte 1149">
            <a:extLst>
              <a:ext uri="{FF2B5EF4-FFF2-40B4-BE49-F238E27FC236}">
                <a16:creationId xmlns:a16="http://schemas.microsoft.com/office/drawing/2014/main" id="{C5FA71FC-BDC7-3FDE-2BB1-58423FF4C018}"/>
              </a:ext>
            </a:extLst>
          </p:cNvPr>
          <p:cNvSpPr txBox="1"/>
          <p:nvPr/>
        </p:nvSpPr>
        <p:spPr>
          <a:xfrm>
            <a:off x="6058824"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51" name="ZoneTexte 1150">
            <a:extLst>
              <a:ext uri="{FF2B5EF4-FFF2-40B4-BE49-F238E27FC236}">
                <a16:creationId xmlns:a16="http://schemas.microsoft.com/office/drawing/2014/main" id="{9813801B-E09B-3FD4-0517-78A709A21133}"/>
              </a:ext>
            </a:extLst>
          </p:cNvPr>
          <p:cNvSpPr txBox="1"/>
          <p:nvPr/>
        </p:nvSpPr>
        <p:spPr>
          <a:xfrm>
            <a:off x="6264340"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28</a:t>
            </a:r>
          </a:p>
        </p:txBody>
      </p:sp>
      <p:sp>
        <p:nvSpPr>
          <p:cNvPr id="1152" name="ZoneTexte 1151">
            <a:extLst>
              <a:ext uri="{FF2B5EF4-FFF2-40B4-BE49-F238E27FC236}">
                <a16:creationId xmlns:a16="http://schemas.microsoft.com/office/drawing/2014/main" id="{42B94544-7BDA-0E54-06DC-1CAA7814E036}"/>
              </a:ext>
            </a:extLst>
          </p:cNvPr>
          <p:cNvSpPr txBox="1"/>
          <p:nvPr/>
        </p:nvSpPr>
        <p:spPr>
          <a:xfrm>
            <a:off x="6469856" y="264625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42</a:t>
            </a:r>
          </a:p>
        </p:txBody>
      </p:sp>
      <p:sp>
        <p:nvSpPr>
          <p:cNvPr id="1153" name="ZoneTexte 1152">
            <a:extLst>
              <a:ext uri="{FF2B5EF4-FFF2-40B4-BE49-F238E27FC236}">
                <a16:creationId xmlns:a16="http://schemas.microsoft.com/office/drawing/2014/main" id="{773B2639-84C8-ABCF-6311-5382AFDFE594}"/>
              </a:ext>
            </a:extLst>
          </p:cNvPr>
          <p:cNvSpPr txBox="1"/>
          <p:nvPr/>
        </p:nvSpPr>
        <p:spPr>
          <a:xfrm>
            <a:off x="46848" y="3034802"/>
            <a:ext cx="55175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Cycle #</a:t>
            </a:r>
          </a:p>
        </p:txBody>
      </p:sp>
      <p:sp>
        <p:nvSpPr>
          <p:cNvPr id="1154" name="ZoneTexte 1153">
            <a:extLst>
              <a:ext uri="{FF2B5EF4-FFF2-40B4-BE49-F238E27FC236}">
                <a16:creationId xmlns:a16="http://schemas.microsoft.com/office/drawing/2014/main" id="{5B4868D1-1FA1-11B3-806A-61CE82604068}"/>
              </a:ext>
            </a:extLst>
          </p:cNvPr>
          <p:cNvSpPr txBox="1"/>
          <p:nvPr/>
        </p:nvSpPr>
        <p:spPr>
          <a:xfrm>
            <a:off x="908348" y="3034802"/>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1155" name="ZoneTexte 1154">
            <a:extLst>
              <a:ext uri="{FF2B5EF4-FFF2-40B4-BE49-F238E27FC236}">
                <a16:creationId xmlns:a16="http://schemas.microsoft.com/office/drawing/2014/main" id="{ABF60A11-A778-FFD6-4DA0-2C7E45CC08D8}"/>
              </a:ext>
            </a:extLst>
          </p:cNvPr>
          <p:cNvSpPr txBox="1"/>
          <p:nvPr/>
        </p:nvSpPr>
        <p:spPr>
          <a:xfrm>
            <a:off x="1830986" y="3034802"/>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1156" name="ZoneTexte 1155">
            <a:extLst>
              <a:ext uri="{FF2B5EF4-FFF2-40B4-BE49-F238E27FC236}">
                <a16:creationId xmlns:a16="http://schemas.microsoft.com/office/drawing/2014/main" id="{2946374C-FE16-8581-0FF9-CAB0F31F625C}"/>
              </a:ext>
            </a:extLst>
          </p:cNvPr>
          <p:cNvSpPr txBox="1"/>
          <p:nvPr/>
        </p:nvSpPr>
        <p:spPr>
          <a:xfrm>
            <a:off x="2724316" y="3034802"/>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157" name="ZoneTexte 1156">
            <a:extLst>
              <a:ext uri="{FF2B5EF4-FFF2-40B4-BE49-F238E27FC236}">
                <a16:creationId xmlns:a16="http://schemas.microsoft.com/office/drawing/2014/main" id="{CD3EC516-3AC2-BED2-D0D8-75B183ECE95E}"/>
              </a:ext>
            </a:extLst>
          </p:cNvPr>
          <p:cNvSpPr txBox="1"/>
          <p:nvPr/>
        </p:nvSpPr>
        <p:spPr>
          <a:xfrm>
            <a:off x="3620261" y="3034802"/>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4</a:t>
            </a:r>
          </a:p>
        </p:txBody>
      </p:sp>
      <p:sp>
        <p:nvSpPr>
          <p:cNvPr id="1158" name="ZoneTexte 1157">
            <a:extLst>
              <a:ext uri="{FF2B5EF4-FFF2-40B4-BE49-F238E27FC236}">
                <a16:creationId xmlns:a16="http://schemas.microsoft.com/office/drawing/2014/main" id="{1E3A9C68-9B37-1FC9-3293-3B729EFB2BF7}"/>
              </a:ext>
            </a:extLst>
          </p:cNvPr>
          <p:cNvSpPr txBox="1"/>
          <p:nvPr/>
        </p:nvSpPr>
        <p:spPr>
          <a:xfrm>
            <a:off x="4489457" y="3034802"/>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6</a:t>
            </a:r>
          </a:p>
        </p:txBody>
      </p:sp>
      <p:sp>
        <p:nvSpPr>
          <p:cNvPr id="1159" name="ZoneTexte 1158">
            <a:extLst>
              <a:ext uri="{FF2B5EF4-FFF2-40B4-BE49-F238E27FC236}">
                <a16:creationId xmlns:a16="http://schemas.microsoft.com/office/drawing/2014/main" id="{3B864E84-EF2A-3F5B-6B24-0F0A81181649}"/>
              </a:ext>
            </a:extLst>
          </p:cNvPr>
          <p:cNvSpPr txBox="1"/>
          <p:nvPr/>
        </p:nvSpPr>
        <p:spPr>
          <a:xfrm>
            <a:off x="5392943" y="3034802"/>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9</a:t>
            </a:r>
          </a:p>
        </p:txBody>
      </p:sp>
      <p:sp>
        <p:nvSpPr>
          <p:cNvPr id="1160" name="ZoneTexte 1159">
            <a:extLst>
              <a:ext uri="{FF2B5EF4-FFF2-40B4-BE49-F238E27FC236}">
                <a16:creationId xmlns:a16="http://schemas.microsoft.com/office/drawing/2014/main" id="{0F448DA2-F40C-CE45-E333-E939CF5DD1A9}"/>
              </a:ext>
            </a:extLst>
          </p:cNvPr>
          <p:cNvSpPr txBox="1"/>
          <p:nvPr/>
        </p:nvSpPr>
        <p:spPr>
          <a:xfrm>
            <a:off x="6273723" y="3034802"/>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12</a:t>
            </a:r>
          </a:p>
        </p:txBody>
      </p:sp>
      <p:sp>
        <p:nvSpPr>
          <p:cNvPr id="1161" name="ZoneTexte 1160">
            <a:extLst>
              <a:ext uri="{FF2B5EF4-FFF2-40B4-BE49-F238E27FC236}">
                <a16:creationId xmlns:a16="http://schemas.microsoft.com/office/drawing/2014/main" id="{E5720F98-9696-4F2B-815F-BC0D9B0DDE23}"/>
              </a:ext>
            </a:extLst>
          </p:cNvPr>
          <p:cNvSpPr txBox="1"/>
          <p:nvPr/>
        </p:nvSpPr>
        <p:spPr>
          <a:xfrm>
            <a:off x="64481" y="3347864"/>
            <a:ext cx="516488"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Cycle </a:t>
            </a:r>
            <a:br>
              <a:rPr kumimoji="0" lang="fr-FR" sz="1000" b="0"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err="1">
                <a:ln>
                  <a:noFill/>
                </a:ln>
                <a:solidFill>
                  <a:prstClr val="black"/>
                </a:solidFill>
                <a:effectLst/>
                <a:uLnTx/>
                <a:uFillTx/>
                <a:latin typeface="Calibri"/>
                <a:ea typeface="+mn-ea"/>
                <a:cs typeface="+mn-cs"/>
              </a:rPr>
              <a:t>length</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2" name="ZoneTexte 1161">
            <a:extLst>
              <a:ext uri="{FF2B5EF4-FFF2-40B4-BE49-F238E27FC236}">
                <a16:creationId xmlns:a16="http://schemas.microsoft.com/office/drawing/2014/main" id="{8F683C2F-E67D-6DD2-2BC3-C330990F1E00}"/>
              </a:ext>
            </a:extLst>
          </p:cNvPr>
          <p:cNvSpPr txBox="1"/>
          <p:nvPr/>
        </p:nvSpPr>
        <p:spPr>
          <a:xfrm>
            <a:off x="126998" y="3921953"/>
            <a:ext cx="39145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AZA</a:t>
            </a:r>
          </a:p>
        </p:txBody>
      </p:sp>
      <p:sp>
        <p:nvSpPr>
          <p:cNvPr id="1163" name="ZoneTexte 1162">
            <a:extLst>
              <a:ext uri="{FF2B5EF4-FFF2-40B4-BE49-F238E27FC236}">
                <a16:creationId xmlns:a16="http://schemas.microsoft.com/office/drawing/2014/main" id="{C1604A79-ADEF-7D3F-AB06-CC104F54D028}"/>
              </a:ext>
            </a:extLst>
          </p:cNvPr>
          <p:cNvSpPr txBox="1"/>
          <p:nvPr/>
        </p:nvSpPr>
        <p:spPr>
          <a:xfrm>
            <a:off x="121388" y="4442282"/>
            <a:ext cx="40267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VEN</a:t>
            </a:r>
          </a:p>
        </p:txBody>
      </p:sp>
      <p:sp>
        <p:nvSpPr>
          <p:cNvPr id="1164" name="ZoneTexte 1163">
            <a:extLst>
              <a:ext uri="{FF2B5EF4-FFF2-40B4-BE49-F238E27FC236}">
                <a16:creationId xmlns:a16="http://schemas.microsoft.com/office/drawing/2014/main" id="{F7A01E82-90B9-41CE-C01A-6D5C3C33911C}"/>
              </a:ext>
            </a:extLst>
          </p:cNvPr>
          <p:cNvSpPr txBox="1"/>
          <p:nvPr/>
        </p:nvSpPr>
        <p:spPr>
          <a:xfrm>
            <a:off x="135815" y="4972038"/>
            <a:ext cx="37382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IVO</a:t>
            </a:r>
          </a:p>
        </p:txBody>
      </p:sp>
      <p:sp>
        <p:nvSpPr>
          <p:cNvPr id="1165" name="ZoneTexte 1164">
            <a:extLst>
              <a:ext uri="{FF2B5EF4-FFF2-40B4-BE49-F238E27FC236}">
                <a16:creationId xmlns:a16="http://schemas.microsoft.com/office/drawing/2014/main" id="{F0322E7E-D2FD-E7A6-1905-03F66654B3AD}"/>
              </a:ext>
            </a:extLst>
          </p:cNvPr>
          <p:cNvSpPr txBox="1"/>
          <p:nvPr/>
        </p:nvSpPr>
        <p:spPr>
          <a:xfrm>
            <a:off x="794826" y="3910447"/>
            <a:ext cx="2503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1166" name="ZoneTexte 1165">
            <a:extLst>
              <a:ext uri="{FF2B5EF4-FFF2-40B4-BE49-F238E27FC236}">
                <a16:creationId xmlns:a16="http://schemas.microsoft.com/office/drawing/2014/main" id="{CA0F0078-3596-5373-5F5B-B7246C12191C}"/>
              </a:ext>
            </a:extLst>
          </p:cNvPr>
          <p:cNvSpPr txBox="1"/>
          <p:nvPr/>
        </p:nvSpPr>
        <p:spPr>
          <a:xfrm>
            <a:off x="1625470" y="3910447"/>
            <a:ext cx="2503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1167" name="ZoneTexte 1166">
            <a:extLst>
              <a:ext uri="{FF2B5EF4-FFF2-40B4-BE49-F238E27FC236}">
                <a16:creationId xmlns:a16="http://schemas.microsoft.com/office/drawing/2014/main" id="{76FCEA09-EBF1-31FD-99D5-307A19093C32}"/>
              </a:ext>
            </a:extLst>
          </p:cNvPr>
          <p:cNvSpPr txBox="1"/>
          <p:nvPr/>
        </p:nvSpPr>
        <p:spPr>
          <a:xfrm>
            <a:off x="2566260" y="3910447"/>
            <a:ext cx="2503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1168" name="ZoneTexte 1167">
            <a:extLst>
              <a:ext uri="{FF2B5EF4-FFF2-40B4-BE49-F238E27FC236}">
                <a16:creationId xmlns:a16="http://schemas.microsoft.com/office/drawing/2014/main" id="{9DF244B2-EC8E-FECA-53C2-7611B8A7A4F6}"/>
              </a:ext>
            </a:extLst>
          </p:cNvPr>
          <p:cNvSpPr txBox="1"/>
          <p:nvPr/>
        </p:nvSpPr>
        <p:spPr>
          <a:xfrm>
            <a:off x="3444477" y="3910447"/>
            <a:ext cx="2503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1169" name="ZoneTexte 1168">
            <a:extLst>
              <a:ext uri="{FF2B5EF4-FFF2-40B4-BE49-F238E27FC236}">
                <a16:creationId xmlns:a16="http://schemas.microsoft.com/office/drawing/2014/main" id="{B833258B-D9F8-174E-96A4-EFE4729A4164}"/>
              </a:ext>
            </a:extLst>
          </p:cNvPr>
          <p:cNvSpPr txBox="1"/>
          <p:nvPr/>
        </p:nvSpPr>
        <p:spPr>
          <a:xfrm>
            <a:off x="4320602" y="3910447"/>
            <a:ext cx="2503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1170" name="ZoneTexte 1169">
            <a:extLst>
              <a:ext uri="{FF2B5EF4-FFF2-40B4-BE49-F238E27FC236}">
                <a16:creationId xmlns:a16="http://schemas.microsoft.com/office/drawing/2014/main" id="{3126E763-B721-B233-F11C-87460980BDFE}"/>
              </a:ext>
            </a:extLst>
          </p:cNvPr>
          <p:cNvSpPr txBox="1"/>
          <p:nvPr/>
        </p:nvSpPr>
        <p:spPr>
          <a:xfrm>
            <a:off x="5187913" y="3910447"/>
            <a:ext cx="2503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1171" name="ZoneTexte 1170">
            <a:extLst>
              <a:ext uri="{FF2B5EF4-FFF2-40B4-BE49-F238E27FC236}">
                <a16:creationId xmlns:a16="http://schemas.microsoft.com/office/drawing/2014/main" id="{35D56DAB-E5F5-4D6C-29E3-7ADB97249A84}"/>
              </a:ext>
            </a:extLst>
          </p:cNvPr>
          <p:cNvSpPr txBox="1"/>
          <p:nvPr/>
        </p:nvSpPr>
        <p:spPr>
          <a:xfrm>
            <a:off x="6073387" y="3910447"/>
            <a:ext cx="2503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1172" name="ZoneTexte 1171">
            <a:extLst>
              <a:ext uri="{FF2B5EF4-FFF2-40B4-BE49-F238E27FC236}">
                <a16:creationId xmlns:a16="http://schemas.microsoft.com/office/drawing/2014/main" id="{ACBD9FD0-5662-97C5-9672-741300B8EF36}"/>
              </a:ext>
            </a:extLst>
          </p:cNvPr>
          <p:cNvSpPr txBox="1"/>
          <p:nvPr/>
        </p:nvSpPr>
        <p:spPr>
          <a:xfrm>
            <a:off x="860680" y="444228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73" name="ZoneTexte 1172">
            <a:extLst>
              <a:ext uri="{FF2B5EF4-FFF2-40B4-BE49-F238E27FC236}">
                <a16:creationId xmlns:a16="http://schemas.microsoft.com/office/drawing/2014/main" id="{316B8540-CF48-B5E0-3671-35612CBBB9E6}"/>
              </a:ext>
            </a:extLst>
          </p:cNvPr>
          <p:cNvSpPr txBox="1"/>
          <p:nvPr/>
        </p:nvSpPr>
        <p:spPr>
          <a:xfrm>
            <a:off x="1750665" y="444228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74" name="ZoneTexte 1173">
            <a:extLst>
              <a:ext uri="{FF2B5EF4-FFF2-40B4-BE49-F238E27FC236}">
                <a16:creationId xmlns:a16="http://schemas.microsoft.com/office/drawing/2014/main" id="{CDA07074-8938-4EB4-4752-F2D0C8FDF608}"/>
              </a:ext>
            </a:extLst>
          </p:cNvPr>
          <p:cNvSpPr txBox="1"/>
          <p:nvPr/>
        </p:nvSpPr>
        <p:spPr>
          <a:xfrm>
            <a:off x="2640650" y="444228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75" name="ZoneTexte 1174">
            <a:extLst>
              <a:ext uri="{FF2B5EF4-FFF2-40B4-BE49-F238E27FC236}">
                <a16:creationId xmlns:a16="http://schemas.microsoft.com/office/drawing/2014/main" id="{99CF52FA-0CE0-0D99-4B52-5CA454CC7AE6}"/>
              </a:ext>
            </a:extLst>
          </p:cNvPr>
          <p:cNvSpPr txBox="1"/>
          <p:nvPr/>
        </p:nvSpPr>
        <p:spPr>
          <a:xfrm>
            <a:off x="3563258" y="444228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1176" name="ZoneTexte 1175">
            <a:extLst>
              <a:ext uri="{FF2B5EF4-FFF2-40B4-BE49-F238E27FC236}">
                <a16:creationId xmlns:a16="http://schemas.microsoft.com/office/drawing/2014/main" id="{6396860D-C7BB-A5FF-2D32-A38D56E80921}"/>
              </a:ext>
            </a:extLst>
          </p:cNvPr>
          <p:cNvSpPr txBox="1"/>
          <p:nvPr/>
        </p:nvSpPr>
        <p:spPr>
          <a:xfrm>
            <a:off x="4412936" y="444228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11</a:t>
            </a:r>
          </a:p>
        </p:txBody>
      </p:sp>
      <p:sp>
        <p:nvSpPr>
          <p:cNvPr id="1177" name="ZoneTexte 1176">
            <a:extLst>
              <a:ext uri="{FF2B5EF4-FFF2-40B4-BE49-F238E27FC236}">
                <a16:creationId xmlns:a16="http://schemas.microsoft.com/office/drawing/2014/main" id="{082A80D0-A0C7-9591-E8DD-75094AE9EE06}"/>
              </a:ext>
            </a:extLst>
          </p:cNvPr>
          <p:cNvSpPr txBox="1"/>
          <p:nvPr/>
        </p:nvSpPr>
        <p:spPr>
          <a:xfrm>
            <a:off x="5262614" y="4442281"/>
            <a:ext cx="2503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1178" name="ZoneTexte 1177">
            <a:extLst>
              <a:ext uri="{FF2B5EF4-FFF2-40B4-BE49-F238E27FC236}">
                <a16:creationId xmlns:a16="http://schemas.microsoft.com/office/drawing/2014/main" id="{081B5DCF-B5CD-FB48-D03F-1861DA7289CB}"/>
              </a:ext>
            </a:extLst>
          </p:cNvPr>
          <p:cNvSpPr txBox="1"/>
          <p:nvPr/>
        </p:nvSpPr>
        <p:spPr>
          <a:xfrm>
            <a:off x="6167683" y="4442281"/>
            <a:ext cx="2503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a:t>
            </a:r>
          </a:p>
        </p:txBody>
      </p:sp>
      <p:cxnSp>
        <p:nvCxnSpPr>
          <p:cNvPr id="1180" name="Connecteur droit 1179">
            <a:extLst>
              <a:ext uri="{FF2B5EF4-FFF2-40B4-BE49-F238E27FC236}">
                <a16:creationId xmlns:a16="http://schemas.microsoft.com/office/drawing/2014/main" id="{7E0C12D7-5EC2-63B6-C66E-F9FD61F63FE2}"/>
              </a:ext>
            </a:extLst>
          </p:cNvPr>
          <p:cNvCxnSpPr>
            <a:cxnSpLocks/>
          </p:cNvCxnSpPr>
          <p:nvPr/>
        </p:nvCxnSpPr>
        <p:spPr>
          <a:xfrm flipH="1">
            <a:off x="897642"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2" name="Connecteur droit 1181">
            <a:extLst>
              <a:ext uri="{FF2B5EF4-FFF2-40B4-BE49-F238E27FC236}">
                <a16:creationId xmlns:a16="http://schemas.microsoft.com/office/drawing/2014/main" id="{607AEDB6-9794-1A7D-D581-86440449529D}"/>
              </a:ext>
            </a:extLst>
          </p:cNvPr>
          <p:cNvCxnSpPr>
            <a:cxnSpLocks/>
          </p:cNvCxnSpPr>
          <p:nvPr/>
        </p:nvCxnSpPr>
        <p:spPr>
          <a:xfrm flipH="1">
            <a:off x="1009341"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3" name="Connecteur droit 1182">
            <a:extLst>
              <a:ext uri="{FF2B5EF4-FFF2-40B4-BE49-F238E27FC236}">
                <a16:creationId xmlns:a16="http://schemas.microsoft.com/office/drawing/2014/main" id="{AB4C4500-9B37-A121-3E6D-D2495B45082F}"/>
              </a:ext>
            </a:extLst>
          </p:cNvPr>
          <p:cNvCxnSpPr>
            <a:cxnSpLocks/>
          </p:cNvCxnSpPr>
          <p:nvPr/>
        </p:nvCxnSpPr>
        <p:spPr>
          <a:xfrm flipH="1">
            <a:off x="1955206"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4" name="Connecteur droit 1183">
            <a:extLst>
              <a:ext uri="{FF2B5EF4-FFF2-40B4-BE49-F238E27FC236}">
                <a16:creationId xmlns:a16="http://schemas.microsoft.com/office/drawing/2014/main" id="{C09929FC-3D73-E87E-8680-BDD0E75F7D6D}"/>
              </a:ext>
            </a:extLst>
          </p:cNvPr>
          <p:cNvCxnSpPr>
            <a:cxnSpLocks/>
          </p:cNvCxnSpPr>
          <p:nvPr/>
        </p:nvCxnSpPr>
        <p:spPr>
          <a:xfrm flipH="1">
            <a:off x="2093480"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5" name="Connecteur droit 1184">
            <a:extLst>
              <a:ext uri="{FF2B5EF4-FFF2-40B4-BE49-F238E27FC236}">
                <a16:creationId xmlns:a16="http://schemas.microsoft.com/office/drawing/2014/main" id="{C5F4E06A-91E2-C664-8914-5AA5EF8CF7BA}"/>
              </a:ext>
            </a:extLst>
          </p:cNvPr>
          <p:cNvCxnSpPr>
            <a:cxnSpLocks/>
          </p:cNvCxnSpPr>
          <p:nvPr/>
        </p:nvCxnSpPr>
        <p:spPr>
          <a:xfrm flipH="1">
            <a:off x="2856653"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6" name="Connecteur droit 1185">
            <a:extLst>
              <a:ext uri="{FF2B5EF4-FFF2-40B4-BE49-F238E27FC236}">
                <a16:creationId xmlns:a16="http://schemas.microsoft.com/office/drawing/2014/main" id="{1A507329-BE3E-47FC-146C-7FB08241D8F4}"/>
              </a:ext>
            </a:extLst>
          </p:cNvPr>
          <p:cNvCxnSpPr>
            <a:cxnSpLocks/>
          </p:cNvCxnSpPr>
          <p:nvPr/>
        </p:nvCxnSpPr>
        <p:spPr>
          <a:xfrm flipH="1">
            <a:off x="3090016"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7" name="Connecteur droit 1186">
            <a:extLst>
              <a:ext uri="{FF2B5EF4-FFF2-40B4-BE49-F238E27FC236}">
                <a16:creationId xmlns:a16="http://schemas.microsoft.com/office/drawing/2014/main" id="{E06616E4-D272-8581-9467-10DE3CE44691}"/>
              </a:ext>
            </a:extLst>
          </p:cNvPr>
          <p:cNvCxnSpPr>
            <a:cxnSpLocks/>
          </p:cNvCxnSpPr>
          <p:nvPr/>
        </p:nvCxnSpPr>
        <p:spPr>
          <a:xfrm flipH="1">
            <a:off x="3737465"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8" name="Connecteur droit 1187">
            <a:extLst>
              <a:ext uri="{FF2B5EF4-FFF2-40B4-BE49-F238E27FC236}">
                <a16:creationId xmlns:a16="http://schemas.microsoft.com/office/drawing/2014/main" id="{22E1170D-31C9-D71D-025B-9A0E66988F2D}"/>
              </a:ext>
            </a:extLst>
          </p:cNvPr>
          <p:cNvCxnSpPr>
            <a:cxnSpLocks/>
          </p:cNvCxnSpPr>
          <p:nvPr/>
        </p:nvCxnSpPr>
        <p:spPr>
          <a:xfrm flipH="1">
            <a:off x="3943196"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9" name="Connecteur droit 1188">
            <a:extLst>
              <a:ext uri="{FF2B5EF4-FFF2-40B4-BE49-F238E27FC236}">
                <a16:creationId xmlns:a16="http://schemas.microsoft.com/office/drawing/2014/main" id="{A0E629E2-7623-C158-132E-01D4681627E8}"/>
              </a:ext>
            </a:extLst>
          </p:cNvPr>
          <p:cNvCxnSpPr>
            <a:cxnSpLocks/>
          </p:cNvCxnSpPr>
          <p:nvPr/>
        </p:nvCxnSpPr>
        <p:spPr>
          <a:xfrm flipH="1">
            <a:off x="4690978"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0" name="Connecteur droit 1189">
            <a:extLst>
              <a:ext uri="{FF2B5EF4-FFF2-40B4-BE49-F238E27FC236}">
                <a16:creationId xmlns:a16="http://schemas.microsoft.com/office/drawing/2014/main" id="{9FD0F89C-33F2-703C-B513-7BB7F53164FF}"/>
              </a:ext>
            </a:extLst>
          </p:cNvPr>
          <p:cNvCxnSpPr>
            <a:cxnSpLocks/>
          </p:cNvCxnSpPr>
          <p:nvPr/>
        </p:nvCxnSpPr>
        <p:spPr>
          <a:xfrm flipH="1">
            <a:off x="4726498"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1" name="Connecteur droit 1190">
            <a:extLst>
              <a:ext uri="{FF2B5EF4-FFF2-40B4-BE49-F238E27FC236}">
                <a16:creationId xmlns:a16="http://schemas.microsoft.com/office/drawing/2014/main" id="{A37D9271-D4CB-0084-1830-C39CBD81AC2A}"/>
              </a:ext>
            </a:extLst>
          </p:cNvPr>
          <p:cNvCxnSpPr>
            <a:cxnSpLocks/>
          </p:cNvCxnSpPr>
          <p:nvPr/>
        </p:nvCxnSpPr>
        <p:spPr>
          <a:xfrm flipH="1">
            <a:off x="5538129"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2" name="Connecteur droit 1191">
            <a:extLst>
              <a:ext uri="{FF2B5EF4-FFF2-40B4-BE49-F238E27FC236}">
                <a16:creationId xmlns:a16="http://schemas.microsoft.com/office/drawing/2014/main" id="{534511ED-5258-870F-9588-1B4295FCBAD3}"/>
              </a:ext>
            </a:extLst>
          </p:cNvPr>
          <p:cNvCxnSpPr>
            <a:cxnSpLocks/>
          </p:cNvCxnSpPr>
          <p:nvPr/>
        </p:nvCxnSpPr>
        <p:spPr>
          <a:xfrm flipH="1">
            <a:off x="5625882"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3" name="Connecteur droit 1192">
            <a:extLst>
              <a:ext uri="{FF2B5EF4-FFF2-40B4-BE49-F238E27FC236}">
                <a16:creationId xmlns:a16="http://schemas.microsoft.com/office/drawing/2014/main" id="{6695651C-E25B-06C3-02FD-F42807C3F012}"/>
              </a:ext>
            </a:extLst>
          </p:cNvPr>
          <p:cNvCxnSpPr>
            <a:cxnSpLocks/>
          </p:cNvCxnSpPr>
          <p:nvPr/>
        </p:nvCxnSpPr>
        <p:spPr>
          <a:xfrm flipH="1">
            <a:off x="6512937"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4" name="Connecteur droit 1193">
            <a:extLst>
              <a:ext uri="{FF2B5EF4-FFF2-40B4-BE49-F238E27FC236}">
                <a16:creationId xmlns:a16="http://schemas.microsoft.com/office/drawing/2014/main" id="{83F42591-B4E2-3032-FF7C-F43371965A9E}"/>
              </a:ext>
            </a:extLst>
          </p:cNvPr>
          <p:cNvCxnSpPr>
            <a:cxnSpLocks/>
          </p:cNvCxnSpPr>
          <p:nvPr/>
        </p:nvCxnSpPr>
        <p:spPr>
          <a:xfrm flipH="1">
            <a:off x="6622394" y="5046096"/>
            <a:ext cx="974" cy="571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95" name="ZoneTexte 1194">
            <a:extLst>
              <a:ext uri="{FF2B5EF4-FFF2-40B4-BE49-F238E27FC236}">
                <a16:creationId xmlns:a16="http://schemas.microsoft.com/office/drawing/2014/main" id="{464A3B78-3435-5FE1-3B89-7B46B752AE4F}"/>
              </a:ext>
            </a:extLst>
          </p:cNvPr>
          <p:cNvSpPr txBox="1"/>
          <p:nvPr/>
        </p:nvSpPr>
        <p:spPr>
          <a:xfrm>
            <a:off x="1033542" y="4951560"/>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196" name="ZoneTexte 1195">
            <a:extLst>
              <a:ext uri="{FF2B5EF4-FFF2-40B4-BE49-F238E27FC236}">
                <a16:creationId xmlns:a16="http://schemas.microsoft.com/office/drawing/2014/main" id="{F798988B-3286-D461-ABB6-480CCCD35513}"/>
              </a:ext>
            </a:extLst>
          </p:cNvPr>
          <p:cNvSpPr txBox="1"/>
          <p:nvPr/>
        </p:nvSpPr>
        <p:spPr>
          <a:xfrm>
            <a:off x="2099969" y="498140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33</a:t>
            </a:r>
          </a:p>
        </p:txBody>
      </p:sp>
      <p:sp>
        <p:nvSpPr>
          <p:cNvPr id="1197" name="ZoneTexte 1196">
            <a:extLst>
              <a:ext uri="{FF2B5EF4-FFF2-40B4-BE49-F238E27FC236}">
                <a16:creationId xmlns:a16="http://schemas.microsoft.com/office/drawing/2014/main" id="{5967299C-9755-40E6-D782-D27AE4128941}"/>
              </a:ext>
            </a:extLst>
          </p:cNvPr>
          <p:cNvSpPr txBox="1"/>
          <p:nvPr/>
        </p:nvSpPr>
        <p:spPr>
          <a:xfrm>
            <a:off x="3101649" y="498140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1198" name="ZoneTexte 1197">
            <a:extLst>
              <a:ext uri="{FF2B5EF4-FFF2-40B4-BE49-F238E27FC236}">
                <a16:creationId xmlns:a16="http://schemas.microsoft.com/office/drawing/2014/main" id="{3C6D995F-FACE-F344-48DA-56FE9B5840E7}"/>
              </a:ext>
            </a:extLst>
          </p:cNvPr>
          <p:cNvSpPr txBox="1"/>
          <p:nvPr/>
        </p:nvSpPr>
        <p:spPr>
          <a:xfrm>
            <a:off x="3942778" y="4951560"/>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1199" name="ZoneTexte 1198">
            <a:extLst>
              <a:ext uri="{FF2B5EF4-FFF2-40B4-BE49-F238E27FC236}">
                <a16:creationId xmlns:a16="http://schemas.microsoft.com/office/drawing/2014/main" id="{3CC30F4A-8518-92B4-E5A6-97B145DC11D8}"/>
              </a:ext>
            </a:extLst>
          </p:cNvPr>
          <p:cNvSpPr txBox="1"/>
          <p:nvPr/>
        </p:nvSpPr>
        <p:spPr>
          <a:xfrm>
            <a:off x="4729888" y="4951560"/>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1200" name="ZoneTexte 1199">
            <a:extLst>
              <a:ext uri="{FF2B5EF4-FFF2-40B4-BE49-F238E27FC236}">
                <a16:creationId xmlns:a16="http://schemas.microsoft.com/office/drawing/2014/main" id="{04A623C1-5A22-7A3B-CB86-7AA6BF5C7AF9}"/>
              </a:ext>
            </a:extLst>
          </p:cNvPr>
          <p:cNvSpPr txBox="1"/>
          <p:nvPr/>
        </p:nvSpPr>
        <p:spPr>
          <a:xfrm>
            <a:off x="5628285" y="4972038"/>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1201" name="ZoneTexte 1200">
            <a:extLst>
              <a:ext uri="{FF2B5EF4-FFF2-40B4-BE49-F238E27FC236}">
                <a16:creationId xmlns:a16="http://schemas.microsoft.com/office/drawing/2014/main" id="{BDE39772-E86E-62DA-C96E-6470294FA651}"/>
              </a:ext>
            </a:extLst>
          </p:cNvPr>
          <p:cNvSpPr txBox="1"/>
          <p:nvPr/>
        </p:nvSpPr>
        <p:spPr>
          <a:xfrm>
            <a:off x="6622394" y="4951560"/>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1202" name="ZoneTexte 1201">
            <a:extLst>
              <a:ext uri="{FF2B5EF4-FFF2-40B4-BE49-F238E27FC236}">
                <a16:creationId xmlns:a16="http://schemas.microsoft.com/office/drawing/2014/main" id="{FEC5BB00-FAA6-3562-F934-0946E6FA8F87}"/>
              </a:ext>
            </a:extLst>
          </p:cNvPr>
          <p:cNvSpPr txBox="1"/>
          <p:nvPr/>
        </p:nvSpPr>
        <p:spPr>
          <a:xfrm>
            <a:off x="1270857" y="339944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1203" name="ZoneTexte 1202">
            <a:extLst>
              <a:ext uri="{FF2B5EF4-FFF2-40B4-BE49-F238E27FC236}">
                <a16:creationId xmlns:a16="http://schemas.microsoft.com/office/drawing/2014/main" id="{E269F39F-46B7-85B0-8CD6-A227E710A57D}"/>
              </a:ext>
            </a:extLst>
          </p:cNvPr>
          <p:cNvSpPr txBox="1"/>
          <p:nvPr/>
        </p:nvSpPr>
        <p:spPr>
          <a:xfrm>
            <a:off x="2107272" y="339944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34</a:t>
            </a:r>
          </a:p>
        </p:txBody>
      </p:sp>
      <p:sp>
        <p:nvSpPr>
          <p:cNvPr id="1204" name="ZoneTexte 1203">
            <a:extLst>
              <a:ext uri="{FF2B5EF4-FFF2-40B4-BE49-F238E27FC236}">
                <a16:creationId xmlns:a16="http://schemas.microsoft.com/office/drawing/2014/main" id="{C489ACD6-BC4F-1401-19CD-46AC0374F805}"/>
              </a:ext>
            </a:extLst>
          </p:cNvPr>
          <p:cNvSpPr txBox="1"/>
          <p:nvPr/>
        </p:nvSpPr>
        <p:spPr>
          <a:xfrm>
            <a:off x="3101649" y="339944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1205" name="ZoneTexte 1204">
            <a:extLst>
              <a:ext uri="{FF2B5EF4-FFF2-40B4-BE49-F238E27FC236}">
                <a16:creationId xmlns:a16="http://schemas.microsoft.com/office/drawing/2014/main" id="{C6E2623D-60CF-9ABE-A754-590E36E6A0DC}"/>
              </a:ext>
            </a:extLst>
          </p:cNvPr>
          <p:cNvSpPr txBox="1"/>
          <p:nvPr/>
        </p:nvSpPr>
        <p:spPr>
          <a:xfrm>
            <a:off x="3918483" y="339944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1206" name="ZoneTexte 1205">
            <a:extLst>
              <a:ext uri="{FF2B5EF4-FFF2-40B4-BE49-F238E27FC236}">
                <a16:creationId xmlns:a16="http://schemas.microsoft.com/office/drawing/2014/main" id="{D80601E6-E7DF-7680-53E0-6C6C50603F28}"/>
              </a:ext>
            </a:extLst>
          </p:cNvPr>
          <p:cNvSpPr txBox="1"/>
          <p:nvPr/>
        </p:nvSpPr>
        <p:spPr>
          <a:xfrm>
            <a:off x="4730913" y="339944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1207" name="ZoneTexte 1206">
            <a:extLst>
              <a:ext uri="{FF2B5EF4-FFF2-40B4-BE49-F238E27FC236}">
                <a16:creationId xmlns:a16="http://schemas.microsoft.com/office/drawing/2014/main" id="{557CD156-12B9-9EDA-48AE-64F8C5393A1A}"/>
              </a:ext>
            </a:extLst>
          </p:cNvPr>
          <p:cNvSpPr txBox="1"/>
          <p:nvPr/>
        </p:nvSpPr>
        <p:spPr>
          <a:xfrm>
            <a:off x="5617004" y="339944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1208" name="ZoneTexte 1207">
            <a:extLst>
              <a:ext uri="{FF2B5EF4-FFF2-40B4-BE49-F238E27FC236}">
                <a16:creationId xmlns:a16="http://schemas.microsoft.com/office/drawing/2014/main" id="{51FBE4F9-7EE4-E3BD-0C25-28A27FFFBCCB}"/>
              </a:ext>
            </a:extLst>
          </p:cNvPr>
          <p:cNvSpPr txBox="1"/>
          <p:nvPr/>
        </p:nvSpPr>
        <p:spPr>
          <a:xfrm>
            <a:off x="6639821" y="3399441"/>
            <a:ext cx="316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35</a:t>
            </a:r>
          </a:p>
        </p:txBody>
      </p:sp>
      <p:sp>
        <p:nvSpPr>
          <p:cNvPr id="5" name="Text Box 3">
            <a:extLst>
              <a:ext uri="{FF2B5EF4-FFF2-40B4-BE49-F238E27FC236}">
                <a16:creationId xmlns:a16="http://schemas.microsoft.com/office/drawing/2014/main" id="{41D13B4F-A175-97A1-A51F-756014C1BE5E}"/>
              </a:ext>
            </a:extLst>
          </p:cNvPr>
          <p:cNvSpPr txBox="1">
            <a:spLocks noChangeArrowheads="1"/>
          </p:cNvSpPr>
          <p:nvPr/>
        </p:nvSpPr>
        <p:spPr bwMode="auto">
          <a:xfrm>
            <a:off x="9520435" y="6538230"/>
            <a:ext cx="267156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fr-FR" sz="1200" b="0" i="1" u="none" strike="noStrike" kern="1200" cap="none" spc="0" normalizeH="0" baseline="0" noProof="0" dirty="0">
                <a:ln>
                  <a:noFill/>
                </a:ln>
                <a:solidFill>
                  <a:prstClr val="black"/>
                </a:solidFill>
                <a:effectLst/>
                <a:uLnTx/>
                <a:uFillTx/>
                <a:latin typeface="Calibri"/>
                <a:ea typeface="+mn-ea"/>
                <a:cs typeface="+mn-cs"/>
              </a:rPr>
              <a:t>Marvin-Peek J</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S127</a:t>
            </a:r>
          </a:p>
        </p:txBody>
      </p:sp>
    </p:spTree>
    <p:extLst>
      <p:ext uri="{BB962C8B-B14F-4D97-AF65-F5344CB8AC3E}">
        <p14:creationId xmlns:p14="http://schemas.microsoft.com/office/powerpoint/2010/main" val="24005314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BB084-4B15-FE51-D0FE-033C91389184}"/>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CED219C7-FDB3-4C35-2D17-96BAB5C1312C}"/>
              </a:ext>
            </a:extLst>
          </p:cNvPr>
          <p:cNvSpPr txBox="1">
            <a:spLocks noChangeArrowheads="1"/>
          </p:cNvSpPr>
          <p:nvPr/>
        </p:nvSpPr>
        <p:spPr bwMode="auto">
          <a:xfrm>
            <a:off x="9634184" y="6538230"/>
            <a:ext cx="25578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Goulart H, abstract PS1629</a:t>
            </a:r>
          </a:p>
        </p:txBody>
      </p:sp>
      <p:sp>
        <p:nvSpPr>
          <p:cNvPr id="3" name="Titre 2">
            <a:extLst>
              <a:ext uri="{FF2B5EF4-FFF2-40B4-BE49-F238E27FC236}">
                <a16:creationId xmlns:a16="http://schemas.microsoft.com/office/drawing/2014/main" id="{C21289CF-C815-DA6E-6BAC-3D52D72F39D5}"/>
              </a:ext>
            </a:extLst>
          </p:cNvPr>
          <p:cNvSpPr>
            <a:spLocks noGrp="1"/>
          </p:cNvSpPr>
          <p:nvPr>
            <p:ph type="title"/>
          </p:nvPr>
        </p:nvSpPr>
        <p:spPr/>
        <p:txBody>
          <a:bodyPr/>
          <a:lstStyle/>
          <a:p>
            <a:r>
              <a:rPr lang="fr-FR" dirty="0" err="1"/>
              <a:t>Revumenib</a:t>
            </a:r>
            <a:r>
              <a:rPr lang="fr-FR" dirty="0"/>
              <a:t> Maintenance </a:t>
            </a:r>
            <a:r>
              <a:rPr lang="fr-FR" dirty="0" err="1"/>
              <a:t>After</a:t>
            </a:r>
            <a:r>
              <a:rPr lang="fr-FR" dirty="0"/>
              <a:t> </a:t>
            </a:r>
            <a:r>
              <a:rPr lang="fr-FR" dirty="0" err="1"/>
              <a:t>Allogeneic</a:t>
            </a:r>
            <a:r>
              <a:rPr lang="fr-FR" dirty="0"/>
              <a:t> SCT in AML </a:t>
            </a:r>
            <a:r>
              <a:rPr lang="fr-FR" i="1" dirty="0"/>
              <a:t>(3)</a:t>
            </a:r>
            <a:endParaRPr lang="fr-FR" dirty="0"/>
          </a:p>
        </p:txBody>
      </p:sp>
      <p:sp>
        <p:nvSpPr>
          <p:cNvPr id="6" name="ZoneTexte 5">
            <a:extLst>
              <a:ext uri="{FF2B5EF4-FFF2-40B4-BE49-F238E27FC236}">
                <a16:creationId xmlns:a16="http://schemas.microsoft.com/office/drawing/2014/main" id="{868741B8-A054-13EB-9E34-F24A31A31D44}"/>
              </a:ext>
            </a:extLst>
          </p:cNvPr>
          <p:cNvSpPr txBox="1"/>
          <p:nvPr/>
        </p:nvSpPr>
        <p:spPr>
          <a:xfrm>
            <a:off x="186520" y="1704623"/>
            <a:ext cx="571534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C00000"/>
                </a:solidFill>
                <a:effectLst/>
                <a:uLnTx/>
                <a:uFillTx/>
                <a:latin typeface="Calibri"/>
                <a:ea typeface="+mn-ea"/>
                <a:cs typeface="+mn-cs"/>
              </a:rPr>
              <a:t>Treatment</a:t>
            </a:r>
            <a:r>
              <a:rPr kumimoji="0" lang="fr-FR" sz="2400" b="1" i="0" u="none" strike="noStrike" kern="1200" cap="none" spc="0" normalizeH="0" baseline="0" noProof="0" dirty="0">
                <a:ln>
                  <a:noFill/>
                </a:ln>
                <a:solidFill>
                  <a:srgbClr val="C00000"/>
                </a:solidFill>
                <a:effectLst/>
                <a:uLnTx/>
                <a:uFillTx/>
                <a:latin typeface="Calibri"/>
                <a:ea typeface="+mn-ea"/>
                <a:cs typeface="+mn-cs"/>
              </a:rPr>
              <a:t> Emergent Adverse Events (TEAE)</a:t>
            </a:r>
          </a:p>
        </p:txBody>
      </p:sp>
      <p:sp>
        <p:nvSpPr>
          <p:cNvPr id="8" name="ZoneTexte 7">
            <a:extLst>
              <a:ext uri="{FF2B5EF4-FFF2-40B4-BE49-F238E27FC236}">
                <a16:creationId xmlns:a16="http://schemas.microsoft.com/office/drawing/2014/main" id="{7CE9A675-5AD4-EAC5-4852-EA6C09E77B99}"/>
              </a:ext>
            </a:extLst>
          </p:cNvPr>
          <p:cNvSpPr txBox="1"/>
          <p:nvPr/>
        </p:nvSpPr>
        <p:spPr>
          <a:xfrm>
            <a:off x="6742063" y="1704623"/>
            <a:ext cx="476335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C00000"/>
                </a:solidFill>
                <a:effectLst/>
                <a:uLnTx/>
                <a:uFillTx/>
                <a:latin typeface="Calibri"/>
                <a:ea typeface="+mn-ea"/>
                <a:cs typeface="+mn-cs"/>
              </a:rPr>
              <a:t>Measurable</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Residual</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Disease</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Status</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graphicFrame>
        <p:nvGraphicFramePr>
          <p:cNvPr id="9" name="Tableau 8">
            <a:extLst>
              <a:ext uri="{FF2B5EF4-FFF2-40B4-BE49-F238E27FC236}">
                <a16:creationId xmlns:a16="http://schemas.microsoft.com/office/drawing/2014/main" id="{CB97C069-BAE2-266A-F7E2-69F201DE04E8}"/>
              </a:ext>
            </a:extLst>
          </p:cNvPr>
          <p:cNvGraphicFramePr>
            <a:graphicFrameLocks noGrp="1"/>
          </p:cNvGraphicFramePr>
          <p:nvPr/>
        </p:nvGraphicFramePr>
        <p:xfrm>
          <a:off x="186520" y="2375446"/>
          <a:ext cx="5699887" cy="3977640"/>
        </p:xfrm>
        <a:graphic>
          <a:graphicData uri="http://schemas.openxmlformats.org/drawingml/2006/table">
            <a:tbl>
              <a:tblPr firstRow="1" bandRow="1">
                <a:tableStyleId>{5C22544A-7EE6-4342-B048-85BDC9FD1C3A}</a:tableStyleId>
              </a:tblPr>
              <a:tblGrid>
                <a:gridCol w="1766189">
                  <a:extLst>
                    <a:ext uri="{9D8B030D-6E8A-4147-A177-3AD203B41FA5}">
                      <a16:colId xmlns:a16="http://schemas.microsoft.com/office/drawing/2014/main" val="2264890458"/>
                    </a:ext>
                  </a:extLst>
                </a:gridCol>
                <a:gridCol w="862140">
                  <a:extLst>
                    <a:ext uri="{9D8B030D-6E8A-4147-A177-3AD203B41FA5}">
                      <a16:colId xmlns:a16="http://schemas.microsoft.com/office/drawing/2014/main" val="3246283385"/>
                    </a:ext>
                  </a:extLst>
                </a:gridCol>
                <a:gridCol w="787527">
                  <a:extLst>
                    <a:ext uri="{9D8B030D-6E8A-4147-A177-3AD203B41FA5}">
                      <a16:colId xmlns:a16="http://schemas.microsoft.com/office/drawing/2014/main" val="2667218106"/>
                    </a:ext>
                  </a:extLst>
                </a:gridCol>
                <a:gridCol w="1060132">
                  <a:extLst>
                    <a:ext uri="{9D8B030D-6E8A-4147-A177-3AD203B41FA5}">
                      <a16:colId xmlns:a16="http://schemas.microsoft.com/office/drawing/2014/main" val="3284624197"/>
                    </a:ext>
                  </a:extLst>
                </a:gridCol>
                <a:gridCol w="1223899">
                  <a:extLst>
                    <a:ext uri="{9D8B030D-6E8A-4147-A177-3AD203B41FA5}">
                      <a16:colId xmlns:a16="http://schemas.microsoft.com/office/drawing/2014/main" val="2127293434"/>
                    </a:ext>
                  </a:extLst>
                </a:gridCol>
              </a:tblGrid>
              <a:tr h="370840">
                <a:tc>
                  <a:txBody>
                    <a:bodyPr/>
                    <a:lstStyle/>
                    <a:p>
                      <a:pPr>
                        <a:buNone/>
                      </a:pPr>
                      <a:r>
                        <a:rPr lang="fr-FR" sz="1200" dirty="0">
                          <a:effectLst/>
                          <a:latin typeface="+mn-lt"/>
                        </a:rPr>
                        <a:t>TEAES</a:t>
                      </a:r>
                    </a:p>
                  </a:txBody>
                  <a:tcPr anchor="ctr"/>
                </a:tc>
                <a:tc>
                  <a:txBody>
                    <a:bodyPr/>
                    <a:lstStyle/>
                    <a:p>
                      <a:pPr algn="ctr">
                        <a:buNone/>
                      </a:pPr>
                      <a:r>
                        <a:rPr lang="fr-FR" sz="1200" dirty="0">
                          <a:effectLst/>
                          <a:latin typeface="+mn-lt"/>
                        </a:rPr>
                        <a:t>All Grades</a:t>
                      </a:r>
                    </a:p>
                  </a:txBody>
                  <a:tcPr anchor="ctr"/>
                </a:tc>
                <a:tc>
                  <a:txBody>
                    <a:bodyPr/>
                    <a:lstStyle/>
                    <a:p>
                      <a:pPr algn="ctr">
                        <a:buNone/>
                      </a:pPr>
                      <a:r>
                        <a:rPr lang="fr-FR" sz="1200">
                          <a:effectLst/>
                          <a:latin typeface="+mn-lt"/>
                        </a:rPr>
                        <a:t>≥Grade 3</a:t>
                      </a:r>
                    </a:p>
                  </a:txBody>
                  <a:tcPr anchor="ctr"/>
                </a:tc>
                <a:tc>
                  <a:txBody>
                    <a:bodyPr/>
                    <a:lstStyle/>
                    <a:p>
                      <a:pPr algn="ctr">
                        <a:buNone/>
                      </a:pPr>
                      <a:r>
                        <a:rPr lang="fr-FR" sz="1200" dirty="0">
                          <a:effectLst/>
                          <a:latin typeface="+mn-lt"/>
                        </a:rPr>
                        <a:t>AE </a:t>
                      </a:r>
                      <a:r>
                        <a:rPr lang="fr-FR" sz="1200" dirty="0" err="1">
                          <a:effectLst/>
                          <a:latin typeface="+mn-lt"/>
                        </a:rPr>
                        <a:t>with</a:t>
                      </a:r>
                      <a:r>
                        <a:rPr lang="fr-FR" sz="1200" dirty="0">
                          <a:effectLst/>
                          <a:latin typeface="+mn-lt"/>
                        </a:rPr>
                        <a:t> Dose</a:t>
                      </a:r>
                    </a:p>
                    <a:p>
                      <a:pPr algn="ctr">
                        <a:buNone/>
                      </a:pPr>
                      <a:r>
                        <a:rPr lang="fr-FR" sz="1200" dirty="0">
                          <a:effectLst/>
                          <a:latin typeface="+mn-lt"/>
                        </a:rPr>
                        <a:t>Interruption/</a:t>
                      </a:r>
                      <a:br>
                        <a:rPr lang="fr-FR" sz="1200" dirty="0">
                          <a:effectLst/>
                          <a:latin typeface="+mn-lt"/>
                        </a:rPr>
                      </a:br>
                      <a:r>
                        <a:rPr lang="fr-FR" sz="1200" dirty="0">
                          <a:effectLst/>
                          <a:latin typeface="+mn-lt"/>
                        </a:rPr>
                        <a:t>Reduction</a:t>
                      </a:r>
                    </a:p>
                  </a:txBody>
                  <a:tcPr anchor="ctr"/>
                </a:tc>
                <a:tc>
                  <a:txBody>
                    <a:bodyPr/>
                    <a:lstStyle/>
                    <a:p>
                      <a:pPr algn="ctr">
                        <a:buNone/>
                      </a:pPr>
                      <a:r>
                        <a:rPr lang="fr-FR" sz="1200" dirty="0">
                          <a:effectLst/>
                          <a:latin typeface="+mn-lt"/>
                        </a:rPr>
                        <a:t>AE </a:t>
                      </a:r>
                      <a:r>
                        <a:rPr lang="fr-FR" sz="1200" dirty="0" err="1">
                          <a:effectLst/>
                          <a:latin typeface="+mn-lt"/>
                        </a:rPr>
                        <a:t>with</a:t>
                      </a:r>
                      <a:endParaRPr lang="fr-FR" sz="1200" dirty="0">
                        <a:effectLst/>
                        <a:latin typeface="+mn-lt"/>
                      </a:endParaRPr>
                    </a:p>
                    <a:p>
                      <a:pPr algn="ctr">
                        <a:buNone/>
                      </a:pPr>
                      <a:r>
                        <a:rPr lang="fr-FR" sz="1200" dirty="0">
                          <a:effectLst/>
                          <a:latin typeface="+mn-lt"/>
                        </a:rPr>
                        <a:t>Discontinuation</a:t>
                      </a:r>
                    </a:p>
                  </a:txBody>
                  <a:tcPr anchor="ctr"/>
                </a:tc>
                <a:extLst>
                  <a:ext uri="{0D108BD9-81ED-4DB2-BD59-A6C34878D82A}">
                    <a16:rowId xmlns:a16="http://schemas.microsoft.com/office/drawing/2014/main" val="2702307026"/>
                  </a:ext>
                </a:extLst>
              </a:tr>
              <a:tr h="370840">
                <a:tc>
                  <a:txBody>
                    <a:bodyPr/>
                    <a:lstStyle/>
                    <a:p>
                      <a:pPr>
                        <a:buNone/>
                      </a:pPr>
                      <a:r>
                        <a:rPr lang="fr-FR" sz="1200">
                          <a:effectLst/>
                          <a:latin typeface="+mn-lt"/>
                        </a:rPr>
                        <a:t>Thrombocytopenia</a:t>
                      </a:r>
                    </a:p>
                  </a:txBody>
                  <a:tcPr anchor="ctr"/>
                </a:tc>
                <a:tc>
                  <a:txBody>
                    <a:bodyPr/>
                    <a:lstStyle/>
                    <a:p>
                      <a:pPr algn="ctr">
                        <a:buNone/>
                      </a:pPr>
                      <a:r>
                        <a:rPr lang="fr-FR" sz="1200" dirty="0">
                          <a:effectLst/>
                          <a:latin typeface="+mn-lt"/>
                        </a:rPr>
                        <a:t>20 (83)</a:t>
                      </a:r>
                    </a:p>
                  </a:txBody>
                  <a:tcPr anchor="ctr"/>
                </a:tc>
                <a:tc>
                  <a:txBody>
                    <a:bodyPr/>
                    <a:lstStyle/>
                    <a:p>
                      <a:pPr algn="ctr">
                        <a:buNone/>
                      </a:pPr>
                      <a:r>
                        <a:rPr lang="fr-FR" sz="1200" dirty="0">
                          <a:effectLst/>
                          <a:latin typeface="+mn-lt"/>
                        </a:rPr>
                        <a:t>11 (46)</a:t>
                      </a:r>
                    </a:p>
                  </a:txBody>
                  <a:tcPr anchor="ctr"/>
                </a:tc>
                <a:tc>
                  <a:txBody>
                    <a:bodyPr/>
                    <a:lstStyle/>
                    <a:p>
                      <a:pPr algn="ctr">
                        <a:buNone/>
                      </a:pPr>
                      <a:r>
                        <a:rPr lang="fr-FR" sz="1200" dirty="0">
                          <a:effectLst/>
                          <a:latin typeface="+mn-lt"/>
                        </a:rPr>
                        <a:t>11 (46)</a:t>
                      </a:r>
                    </a:p>
                  </a:txBody>
                  <a:tcPr anchor="ctr"/>
                </a:tc>
                <a:tc>
                  <a:txBody>
                    <a:bodyPr/>
                    <a:lstStyle/>
                    <a:p>
                      <a:pPr algn="ctr">
                        <a:buNone/>
                      </a:pPr>
                      <a:r>
                        <a:rPr lang="fr-FR" sz="1200" dirty="0">
                          <a:effectLst/>
                          <a:latin typeface="+mn-lt"/>
                        </a:rPr>
                        <a:t>3 (13)</a:t>
                      </a:r>
                    </a:p>
                  </a:txBody>
                  <a:tcPr anchor="ctr"/>
                </a:tc>
                <a:extLst>
                  <a:ext uri="{0D108BD9-81ED-4DB2-BD59-A6C34878D82A}">
                    <a16:rowId xmlns:a16="http://schemas.microsoft.com/office/drawing/2014/main" val="2938046194"/>
                  </a:ext>
                </a:extLst>
              </a:tr>
              <a:tr h="370840">
                <a:tc>
                  <a:txBody>
                    <a:bodyPr/>
                    <a:lstStyle/>
                    <a:p>
                      <a:pPr>
                        <a:buNone/>
                      </a:pPr>
                      <a:r>
                        <a:rPr lang="fr-FR" sz="1200">
                          <a:effectLst/>
                          <a:latin typeface="+mn-lt"/>
                        </a:rPr>
                        <a:t>Neutropenia</a:t>
                      </a:r>
                    </a:p>
                  </a:txBody>
                  <a:tcPr anchor="ctr"/>
                </a:tc>
                <a:tc>
                  <a:txBody>
                    <a:bodyPr/>
                    <a:lstStyle/>
                    <a:p>
                      <a:pPr algn="ctr">
                        <a:buNone/>
                      </a:pPr>
                      <a:r>
                        <a:rPr lang="fr-FR" sz="1200" dirty="0">
                          <a:effectLst/>
                          <a:latin typeface="+mn-lt"/>
                        </a:rPr>
                        <a:t>5 (21)</a:t>
                      </a:r>
                    </a:p>
                  </a:txBody>
                  <a:tcPr anchor="ctr"/>
                </a:tc>
                <a:tc>
                  <a:txBody>
                    <a:bodyPr/>
                    <a:lstStyle/>
                    <a:p>
                      <a:pPr algn="ctr">
                        <a:buNone/>
                      </a:pPr>
                      <a:r>
                        <a:rPr lang="fr-FR" sz="1200" dirty="0">
                          <a:effectLst/>
                          <a:latin typeface="+mn-lt"/>
                        </a:rPr>
                        <a:t>1 (4)</a:t>
                      </a:r>
                    </a:p>
                  </a:txBody>
                  <a:tcPr anchor="ctr"/>
                </a:tc>
                <a:tc>
                  <a:txBody>
                    <a:bodyPr/>
                    <a:lstStyle/>
                    <a:p>
                      <a:pPr algn="ctr">
                        <a:buNone/>
                      </a:pPr>
                      <a:r>
                        <a:rPr lang="fr-FR" sz="1200" dirty="0">
                          <a:effectLst/>
                          <a:latin typeface="+mn-lt"/>
                        </a:rPr>
                        <a:t>1 (4)</a:t>
                      </a:r>
                    </a:p>
                  </a:txBody>
                  <a:tcPr anchor="ctr"/>
                </a:tc>
                <a:tc>
                  <a:txBody>
                    <a:bodyPr/>
                    <a:lstStyle/>
                    <a:p>
                      <a:pPr algn="ctr">
                        <a:buNone/>
                      </a:pPr>
                      <a:r>
                        <a:rPr lang="fr-FR" sz="1200" dirty="0">
                          <a:effectLst/>
                          <a:latin typeface="+mn-lt"/>
                        </a:rPr>
                        <a:t>1 (4)</a:t>
                      </a:r>
                    </a:p>
                  </a:txBody>
                  <a:tcPr anchor="ctr"/>
                </a:tc>
                <a:extLst>
                  <a:ext uri="{0D108BD9-81ED-4DB2-BD59-A6C34878D82A}">
                    <a16:rowId xmlns:a16="http://schemas.microsoft.com/office/drawing/2014/main" val="2510920741"/>
                  </a:ext>
                </a:extLst>
              </a:tr>
              <a:tr h="370840">
                <a:tc>
                  <a:txBody>
                    <a:bodyPr/>
                    <a:lstStyle/>
                    <a:p>
                      <a:pPr>
                        <a:buNone/>
                      </a:pPr>
                      <a:r>
                        <a:rPr lang="fr-FR" sz="1200">
                          <a:effectLst/>
                          <a:latin typeface="+mn-lt"/>
                        </a:rPr>
                        <a:t>Infection</a:t>
                      </a:r>
                    </a:p>
                  </a:txBody>
                  <a:tcPr anchor="ctr"/>
                </a:tc>
                <a:tc>
                  <a:txBody>
                    <a:bodyPr/>
                    <a:lstStyle/>
                    <a:p>
                      <a:pPr algn="ctr">
                        <a:buNone/>
                      </a:pPr>
                      <a:r>
                        <a:rPr lang="fr-FR" sz="1200">
                          <a:effectLst/>
                          <a:latin typeface="+mn-lt"/>
                        </a:rPr>
                        <a:t>4 (17)</a:t>
                      </a:r>
                    </a:p>
                  </a:txBody>
                  <a:tcPr anchor="ctr"/>
                </a:tc>
                <a:tc>
                  <a:txBody>
                    <a:bodyPr/>
                    <a:lstStyle/>
                    <a:p>
                      <a:pPr algn="ctr">
                        <a:buNone/>
                      </a:pPr>
                      <a:r>
                        <a:rPr lang="fr-FR" sz="1200" dirty="0">
                          <a:effectLst/>
                          <a:latin typeface="+mn-lt"/>
                        </a:rPr>
                        <a:t>2 (8)</a:t>
                      </a:r>
                    </a:p>
                  </a:txBody>
                  <a:tcPr anchor="ctr"/>
                </a:tc>
                <a:tc>
                  <a:txBody>
                    <a:bodyPr/>
                    <a:lstStyle/>
                    <a:p>
                      <a:pPr algn="ctr">
                        <a:buNone/>
                      </a:pPr>
                      <a:r>
                        <a:rPr lang="fr-FR" sz="1200" dirty="0">
                          <a:effectLst/>
                          <a:latin typeface="+mn-lt"/>
                        </a:rPr>
                        <a:t>2 (8)</a:t>
                      </a:r>
                    </a:p>
                  </a:txBody>
                  <a:tcPr anchor="ctr"/>
                </a:tc>
                <a:tc>
                  <a:txBody>
                    <a:bodyPr/>
                    <a:lstStyle/>
                    <a:p>
                      <a:pPr algn="ctr">
                        <a:buNone/>
                      </a:pPr>
                      <a:r>
                        <a:rPr lang="fr-FR" sz="1200" dirty="0">
                          <a:effectLst/>
                          <a:latin typeface="+mn-lt"/>
                        </a:rPr>
                        <a:t>1 (4)</a:t>
                      </a:r>
                    </a:p>
                  </a:txBody>
                  <a:tcPr anchor="ctr"/>
                </a:tc>
                <a:extLst>
                  <a:ext uri="{0D108BD9-81ED-4DB2-BD59-A6C34878D82A}">
                    <a16:rowId xmlns:a16="http://schemas.microsoft.com/office/drawing/2014/main" val="23389165"/>
                  </a:ext>
                </a:extLst>
              </a:tr>
              <a:tr h="370840">
                <a:tc>
                  <a:txBody>
                    <a:bodyPr/>
                    <a:lstStyle/>
                    <a:p>
                      <a:pPr>
                        <a:buNone/>
                      </a:pPr>
                      <a:r>
                        <a:rPr lang="fr-FR" sz="1200">
                          <a:effectLst/>
                          <a:latin typeface="+mn-lt"/>
                        </a:rPr>
                        <a:t>GVHD</a:t>
                      </a:r>
                    </a:p>
                  </a:txBody>
                  <a:tcPr anchor="ctr"/>
                </a:tc>
                <a:tc>
                  <a:txBody>
                    <a:bodyPr/>
                    <a:lstStyle/>
                    <a:p>
                      <a:pPr algn="ctr">
                        <a:buNone/>
                      </a:pPr>
                      <a:r>
                        <a:rPr lang="fr-FR" sz="1200" dirty="0">
                          <a:effectLst/>
                          <a:latin typeface="+mn-lt"/>
                        </a:rPr>
                        <a:t>3 (13)</a:t>
                      </a:r>
                    </a:p>
                  </a:txBody>
                  <a:tcPr anchor="ctr"/>
                </a:tc>
                <a:tc>
                  <a:txBody>
                    <a:bodyPr/>
                    <a:lstStyle/>
                    <a:p>
                      <a:pPr algn="ctr">
                        <a:buNone/>
                      </a:pPr>
                      <a:r>
                        <a:rPr lang="fr-FR" sz="1200" dirty="0">
                          <a:effectLst/>
                          <a:latin typeface="+mn-lt"/>
                        </a:rPr>
                        <a:t>1 (4)</a:t>
                      </a:r>
                    </a:p>
                  </a:txBody>
                  <a:tcPr anchor="ctr"/>
                </a:tc>
                <a:tc>
                  <a:txBody>
                    <a:bodyPr/>
                    <a:lstStyle/>
                    <a:p>
                      <a:pPr algn="ctr">
                        <a:buNone/>
                      </a:pPr>
                      <a:r>
                        <a:rPr lang="fr-FR" sz="1200" dirty="0">
                          <a:effectLst/>
                          <a:latin typeface="+mn-lt"/>
                        </a:rPr>
                        <a:t>0 (0)</a:t>
                      </a:r>
                    </a:p>
                  </a:txBody>
                  <a:tcPr anchor="ctr"/>
                </a:tc>
                <a:tc>
                  <a:txBody>
                    <a:bodyPr/>
                    <a:lstStyle/>
                    <a:p>
                      <a:pPr algn="ctr">
                        <a:buNone/>
                      </a:pPr>
                      <a:r>
                        <a:rPr lang="fr-FR" sz="1200">
                          <a:effectLst/>
                          <a:latin typeface="+mn-lt"/>
                        </a:rPr>
                        <a:t>0 (0)</a:t>
                      </a:r>
                    </a:p>
                  </a:txBody>
                  <a:tcPr anchor="ctr"/>
                </a:tc>
                <a:extLst>
                  <a:ext uri="{0D108BD9-81ED-4DB2-BD59-A6C34878D82A}">
                    <a16:rowId xmlns:a16="http://schemas.microsoft.com/office/drawing/2014/main" val="259245013"/>
                  </a:ext>
                </a:extLst>
              </a:tr>
              <a:tr h="370840">
                <a:tc>
                  <a:txBody>
                    <a:bodyPr/>
                    <a:lstStyle/>
                    <a:p>
                      <a:pPr>
                        <a:buNone/>
                      </a:pPr>
                      <a:r>
                        <a:rPr lang="fr-FR" sz="1200">
                          <a:effectLst/>
                          <a:latin typeface="+mn-lt"/>
                        </a:rPr>
                        <a:t>Nausea/vomiting</a:t>
                      </a:r>
                    </a:p>
                  </a:txBody>
                  <a:tcPr anchor="ctr"/>
                </a:tc>
                <a:tc>
                  <a:txBody>
                    <a:bodyPr/>
                    <a:lstStyle/>
                    <a:p>
                      <a:pPr algn="ctr">
                        <a:buNone/>
                      </a:pPr>
                      <a:r>
                        <a:rPr lang="fr-FR" sz="1200">
                          <a:effectLst/>
                          <a:latin typeface="+mn-lt"/>
                        </a:rPr>
                        <a:t>2 (8)</a:t>
                      </a:r>
                    </a:p>
                  </a:txBody>
                  <a:tcPr anchor="ctr"/>
                </a:tc>
                <a:tc>
                  <a:txBody>
                    <a:bodyPr/>
                    <a:lstStyle/>
                    <a:p>
                      <a:pPr algn="ctr">
                        <a:buNone/>
                      </a:pPr>
                      <a:r>
                        <a:rPr lang="fr-FR" sz="1200" dirty="0">
                          <a:effectLst/>
                          <a:latin typeface="+mn-lt"/>
                        </a:rPr>
                        <a:t>0 (0)</a:t>
                      </a:r>
                    </a:p>
                  </a:txBody>
                  <a:tcPr anchor="ctr"/>
                </a:tc>
                <a:tc>
                  <a:txBody>
                    <a:bodyPr/>
                    <a:lstStyle/>
                    <a:p>
                      <a:pPr algn="ctr">
                        <a:buNone/>
                      </a:pPr>
                      <a:r>
                        <a:rPr lang="fr-FR" sz="1200" dirty="0">
                          <a:effectLst/>
                          <a:latin typeface="+mn-lt"/>
                        </a:rPr>
                        <a:t>1 (4)</a:t>
                      </a:r>
                    </a:p>
                  </a:txBody>
                  <a:tcPr anchor="ctr"/>
                </a:tc>
                <a:tc>
                  <a:txBody>
                    <a:bodyPr/>
                    <a:lstStyle/>
                    <a:p>
                      <a:pPr algn="ctr">
                        <a:buNone/>
                      </a:pPr>
                      <a:r>
                        <a:rPr lang="fr-FR" sz="1200" dirty="0">
                          <a:effectLst/>
                          <a:latin typeface="+mn-lt"/>
                        </a:rPr>
                        <a:t>0 (0)</a:t>
                      </a:r>
                    </a:p>
                  </a:txBody>
                  <a:tcPr anchor="ctr"/>
                </a:tc>
                <a:extLst>
                  <a:ext uri="{0D108BD9-81ED-4DB2-BD59-A6C34878D82A}">
                    <a16:rowId xmlns:a16="http://schemas.microsoft.com/office/drawing/2014/main" val="2958177147"/>
                  </a:ext>
                </a:extLst>
              </a:tr>
              <a:tr h="370840">
                <a:tc>
                  <a:txBody>
                    <a:bodyPr/>
                    <a:lstStyle/>
                    <a:p>
                      <a:pPr>
                        <a:buNone/>
                      </a:pPr>
                      <a:r>
                        <a:rPr lang="fr-FR" sz="1200">
                          <a:effectLst/>
                          <a:latin typeface="+mn-lt"/>
                        </a:rPr>
                        <a:t>Elevated LFTs</a:t>
                      </a:r>
                    </a:p>
                  </a:txBody>
                  <a:tcPr anchor="ctr"/>
                </a:tc>
                <a:tc>
                  <a:txBody>
                    <a:bodyPr/>
                    <a:lstStyle/>
                    <a:p>
                      <a:pPr algn="ctr">
                        <a:buNone/>
                      </a:pPr>
                      <a:r>
                        <a:rPr lang="fr-FR" sz="1200" dirty="0">
                          <a:effectLst/>
                          <a:latin typeface="+mn-lt"/>
                        </a:rPr>
                        <a:t>1 (4)</a:t>
                      </a:r>
                    </a:p>
                  </a:txBody>
                  <a:tcPr anchor="ctr"/>
                </a:tc>
                <a:tc>
                  <a:txBody>
                    <a:bodyPr/>
                    <a:lstStyle/>
                    <a:p>
                      <a:pPr algn="ctr">
                        <a:buNone/>
                      </a:pPr>
                      <a:r>
                        <a:rPr lang="fr-FR" sz="1200" dirty="0">
                          <a:effectLst/>
                          <a:latin typeface="+mn-lt"/>
                        </a:rPr>
                        <a:t>0 (0)</a:t>
                      </a:r>
                    </a:p>
                  </a:txBody>
                  <a:tcPr anchor="ctr"/>
                </a:tc>
                <a:tc>
                  <a:txBody>
                    <a:bodyPr/>
                    <a:lstStyle/>
                    <a:p>
                      <a:pPr algn="ctr">
                        <a:buNone/>
                      </a:pPr>
                      <a:r>
                        <a:rPr lang="fr-FR" sz="1200" dirty="0">
                          <a:effectLst/>
                          <a:latin typeface="+mn-lt"/>
                        </a:rPr>
                        <a:t>0 (0)</a:t>
                      </a:r>
                    </a:p>
                  </a:txBody>
                  <a:tcPr anchor="ctr"/>
                </a:tc>
                <a:tc>
                  <a:txBody>
                    <a:bodyPr/>
                    <a:lstStyle/>
                    <a:p>
                      <a:pPr algn="ctr">
                        <a:buNone/>
                      </a:pPr>
                      <a:r>
                        <a:rPr lang="fr-FR" sz="1200">
                          <a:effectLst/>
                          <a:latin typeface="+mn-lt"/>
                        </a:rPr>
                        <a:t>0 (0)</a:t>
                      </a:r>
                    </a:p>
                  </a:txBody>
                  <a:tcPr anchor="ctr"/>
                </a:tc>
                <a:extLst>
                  <a:ext uri="{0D108BD9-81ED-4DB2-BD59-A6C34878D82A}">
                    <a16:rowId xmlns:a16="http://schemas.microsoft.com/office/drawing/2014/main" val="3341861211"/>
                  </a:ext>
                </a:extLst>
              </a:tr>
              <a:tr h="370840">
                <a:tc>
                  <a:txBody>
                    <a:bodyPr/>
                    <a:lstStyle/>
                    <a:p>
                      <a:pPr>
                        <a:buNone/>
                      </a:pPr>
                      <a:r>
                        <a:rPr lang="fr-FR" sz="1200">
                          <a:effectLst/>
                          <a:latin typeface="+mn-lt"/>
                        </a:rPr>
                        <a:t>Diarrhea</a:t>
                      </a:r>
                    </a:p>
                  </a:txBody>
                  <a:tcPr anchor="ctr"/>
                </a:tc>
                <a:tc>
                  <a:txBody>
                    <a:bodyPr/>
                    <a:lstStyle/>
                    <a:p>
                      <a:pPr algn="ctr">
                        <a:buNone/>
                      </a:pPr>
                      <a:r>
                        <a:rPr lang="fr-FR" sz="1200" dirty="0">
                          <a:effectLst/>
                          <a:latin typeface="+mn-lt"/>
                        </a:rPr>
                        <a:t>1 (4)</a:t>
                      </a:r>
                    </a:p>
                  </a:txBody>
                  <a:tcPr anchor="ctr"/>
                </a:tc>
                <a:tc>
                  <a:txBody>
                    <a:bodyPr/>
                    <a:lstStyle/>
                    <a:p>
                      <a:pPr algn="ctr">
                        <a:buNone/>
                      </a:pPr>
                      <a:r>
                        <a:rPr lang="fr-FR" sz="1200">
                          <a:effectLst/>
                          <a:latin typeface="+mn-lt"/>
                        </a:rPr>
                        <a:t>1 (4)</a:t>
                      </a:r>
                    </a:p>
                  </a:txBody>
                  <a:tcPr anchor="ctr"/>
                </a:tc>
                <a:tc>
                  <a:txBody>
                    <a:bodyPr/>
                    <a:lstStyle/>
                    <a:p>
                      <a:pPr algn="ctr">
                        <a:buNone/>
                      </a:pPr>
                      <a:r>
                        <a:rPr lang="fr-FR" sz="1200" dirty="0">
                          <a:effectLst/>
                          <a:latin typeface="+mn-lt"/>
                        </a:rPr>
                        <a:t>0 (0)</a:t>
                      </a:r>
                    </a:p>
                  </a:txBody>
                  <a:tcPr anchor="ctr"/>
                </a:tc>
                <a:tc>
                  <a:txBody>
                    <a:bodyPr/>
                    <a:lstStyle/>
                    <a:p>
                      <a:pPr algn="ctr">
                        <a:buNone/>
                      </a:pPr>
                      <a:r>
                        <a:rPr lang="fr-FR" sz="1200" dirty="0">
                          <a:effectLst/>
                          <a:latin typeface="+mn-lt"/>
                        </a:rPr>
                        <a:t>0 (0)</a:t>
                      </a:r>
                    </a:p>
                  </a:txBody>
                  <a:tcPr anchor="ctr"/>
                </a:tc>
                <a:extLst>
                  <a:ext uri="{0D108BD9-81ED-4DB2-BD59-A6C34878D82A}">
                    <a16:rowId xmlns:a16="http://schemas.microsoft.com/office/drawing/2014/main" val="749040180"/>
                  </a:ext>
                </a:extLst>
              </a:tr>
              <a:tr h="370840">
                <a:tc>
                  <a:txBody>
                    <a:bodyPr/>
                    <a:lstStyle/>
                    <a:p>
                      <a:pPr>
                        <a:buNone/>
                      </a:pPr>
                      <a:r>
                        <a:rPr lang="fr-FR" sz="1200" dirty="0">
                          <a:effectLst/>
                          <a:latin typeface="+mn-lt"/>
                        </a:rPr>
                        <a:t>Prolonged QTcF</a:t>
                      </a:r>
                    </a:p>
                  </a:txBody>
                  <a:tcPr anchor="ctr"/>
                </a:tc>
                <a:tc>
                  <a:txBody>
                    <a:bodyPr/>
                    <a:lstStyle/>
                    <a:p>
                      <a:pPr algn="ctr">
                        <a:buNone/>
                      </a:pPr>
                      <a:r>
                        <a:rPr lang="fr-FR" sz="1200" dirty="0">
                          <a:effectLst/>
                          <a:latin typeface="+mn-lt"/>
                        </a:rPr>
                        <a:t>0 (0)</a:t>
                      </a:r>
                    </a:p>
                  </a:txBody>
                  <a:tcPr anchor="ctr"/>
                </a:tc>
                <a:tc>
                  <a:txBody>
                    <a:bodyPr/>
                    <a:lstStyle/>
                    <a:p>
                      <a:pPr algn="ctr">
                        <a:buNone/>
                      </a:pPr>
                      <a:r>
                        <a:rPr lang="fr-FR" sz="1200" dirty="0">
                          <a:effectLst/>
                          <a:latin typeface="+mn-lt"/>
                        </a:rPr>
                        <a:t>0 (0)</a:t>
                      </a:r>
                    </a:p>
                  </a:txBody>
                  <a:tcPr anchor="ctr"/>
                </a:tc>
                <a:tc>
                  <a:txBody>
                    <a:bodyPr/>
                    <a:lstStyle/>
                    <a:p>
                      <a:pPr algn="ctr">
                        <a:buNone/>
                      </a:pPr>
                      <a:r>
                        <a:rPr lang="fr-FR" sz="1200">
                          <a:effectLst/>
                          <a:latin typeface="+mn-lt"/>
                        </a:rPr>
                        <a:t>0 (0)</a:t>
                      </a:r>
                    </a:p>
                  </a:txBody>
                  <a:tcPr anchor="ctr"/>
                </a:tc>
                <a:tc>
                  <a:txBody>
                    <a:bodyPr/>
                    <a:lstStyle/>
                    <a:p>
                      <a:pPr algn="ctr">
                        <a:buNone/>
                      </a:pPr>
                      <a:r>
                        <a:rPr lang="fr-FR" sz="1200" dirty="0">
                          <a:effectLst/>
                          <a:latin typeface="+mn-lt"/>
                        </a:rPr>
                        <a:t>0 (0)</a:t>
                      </a:r>
                    </a:p>
                  </a:txBody>
                  <a:tcPr anchor="ctr"/>
                </a:tc>
                <a:extLst>
                  <a:ext uri="{0D108BD9-81ED-4DB2-BD59-A6C34878D82A}">
                    <a16:rowId xmlns:a16="http://schemas.microsoft.com/office/drawing/2014/main" val="3218671241"/>
                  </a:ext>
                </a:extLst>
              </a:tr>
              <a:tr h="370840">
                <a:tc>
                  <a:txBody>
                    <a:bodyPr/>
                    <a:lstStyle/>
                    <a:p>
                      <a:pPr>
                        <a:buNone/>
                      </a:pPr>
                      <a:r>
                        <a:rPr lang="fr-FR" sz="1200">
                          <a:effectLst/>
                          <a:latin typeface="+mn-lt"/>
                        </a:rPr>
                        <a:t>Differentiation syndrome</a:t>
                      </a:r>
                    </a:p>
                  </a:txBody>
                  <a:tcPr anchor="ctr"/>
                </a:tc>
                <a:tc>
                  <a:txBody>
                    <a:bodyPr/>
                    <a:lstStyle/>
                    <a:p>
                      <a:pPr algn="ctr">
                        <a:buNone/>
                      </a:pPr>
                      <a:r>
                        <a:rPr lang="fr-FR" sz="1200">
                          <a:effectLst/>
                          <a:latin typeface="+mn-lt"/>
                        </a:rPr>
                        <a:t>0 (0)</a:t>
                      </a:r>
                    </a:p>
                  </a:txBody>
                  <a:tcPr anchor="ctr"/>
                </a:tc>
                <a:tc>
                  <a:txBody>
                    <a:bodyPr/>
                    <a:lstStyle/>
                    <a:p>
                      <a:pPr algn="ctr">
                        <a:buNone/>
                      </a:pPr>
                      <a:r>
                        <a:rPr lang="fr-FR" sz="1200" dirty="0">
                          <a:effectLst/>
                          <a:latin typeface="+mn-lt"/>
                        </a:rPr>
                        <a:t>0 (0)</a:t>
                      </a:r>
                    </a:p>
                  </a:txBody>
                  <a:tcPr anchor="ctr"/>
                </a:tc>
                <a:tc>
                  <a:txBody>
                    <a:bodyPr/>
                    <a:lstStyle/>
                    <a:p>
                      <a:pPr algn="ctr">
                        <a:buNone/>
                      </a:pPr>
                      <a:r>
                        <a:rPr lang="fr-FR" sz="1200">
                          <a:effectLst/>
                          <a:latin typeface="+mn-lt"/>
                        </a:rPr>
                        <a:t>0 (0)</a:t>
                      </a:r>
                    </a:p>
                  </a:txBody>
                  <a:tcPr anchor="ctr"/>
                </a:tc>
                <a:tc>
                  <a:txBody>
                    <a:bodyPr/>
                    <a:lstStyle/>
                    <a:p>
                      <a:pPr algn="ctr">
                        <a:buNone/>
                      </a:pPr>
                      <a:r>
                        <a:rPr lang="fr-FR" sz="1200" dirty="0">
                          <a:effectLst/>
                          <a:latin typeface="+mn-lt"/>
                        </a:rPr>
                        <a:t>0 (0)</a:t>
                      </a:r>
                    </a:p>
                  </a:txBody>
                  <a:tcPr anchor="ctr"/>
                </a:tc>
                <a:extLst>
                  <a:ext uri="{0D108BD9-81ED-4DB2-BD59-A6C34878D82A}">
                    <a16:rowId xmlns:a16="http://schemas.microsoft.com/office/drawing/2014/main" val="2330249160"/>
                  </a:ext>
                </a:extLst>
              </a:tr>
            </a:tbl>
          </a:graphicData>
        </a:graphic>
      </p:graphicFrame>
      <p:graphicFrame>
        <p:nvGraphicFramePr>
          <p:cNvPr id="10" name="Tableau 9">
            <a:extLst>
              <a:ext uri="{FF2B5EF4-FFF2-40B4-BE49-F238E27FC236}">
                <a16:creationId xmlns:a16="http://schemas.microsoft.com/office/drawing/2014/main" id="{F10B2C3C-CADB-BAEE-63AC-81BF02B70D73}"/>
              </a:ext>
            </a:extLst>
          </p:cNvPr>
          <p:cNvGraphicFramePr>
            <a:graphicFrameLocks noGrp="1"/>
          </p:cNvGraphicFramePr>
          <p:nvPr/>
        </p:nvGraphicFramePr>
        <p:xfrm>
          <a:off x="6849092" y="2375446"/>
          <a:ext cx="5064235" cy="4023852"/>
        </p:xfrm>
        <a:graphic>
          <a:graphicData uri="http://schemas.openxmlformats.org/drawingml/2006/table">
            <a:tbl>
              <a:tblPr firstRow="1" bandRow="1">
                <a:tableStyleId>{5C22544A-7EE6-4342-B048-85BDC9FD1C3A}</a:tableStyleId>
              </a:tblPr>
              <a:tblGrid>
                <a:gridCol w="2212212">
                  <a:extLst>
                    <a:ext uri="{9D8B030D-6E8A-4147-A177-3AD203B41FA5}">
                      <a16:colId xmlns:a16="http://schemas.microsoft.com/office/drawing/2014/main" val="46988271"/>
                    </a:ext>
                  </a:extLst>
                </a:gridCol>
                <a:gridCol w="900585">
                  <a:extLst>
                    <a:ext uri="{9D8B030D-6E8A-4147-A177-3AD203B41FA5}">
                      <a16:colId xmlns:a16="http://schemas.microsoft.com/office/drawing/2014/main" val="1494212116"/>
                    </a:ext>
                  </a:extLst>
                </a:gridCol>
                <a:gridCol w="975719">
                  <a:extLst>
                    <a:ext uri="{9D8B030D-6E8A-4147-A177-3AD203B41FA5}">
                      <a16:colId xmlns:a16="http://schemas.microsoft.com/office/drawing/2014/main" val="870973942"/>
                    </a:ext>
                  </a:extLst>
                </a:gridCol>
                <a:gridCol w="975719">
                  <a:extLst>
                    <a:ext uri="{9D8B030D-6E8A-4147-A177-3AD203B41FA5}">
                      <a16:colId xmlns:a16="http://schemas.microsoft.com/office/drawing/2014/main" val="630441913"/>
                    </a:ext>
                  </a:extLst>
                </a:gridCol>
              </a:tblGrid>
              <a:tr h="228723">
                <a:tc>
                  <a:txBody>
                    <a:bodyPr/>
                    <a:lstStyle/>
                    <a:p>
                      <a:pPr>
                        <a:buNone/>
                      </a:pPr>
                      <a:r>
                        <a:rPr lang="fr-FR" sz="1200" dirty="0" err="1">
                          <a:effectLst/>
                          <a:latin typeface="+mj-lt"/>
                        </a:rPr>
                        <a:t>Characteristic</a:t>
                      </a:r>
                      <a:endParaRPr lang="fr-FR" sz="1200" dirty="0">
                        <a:effectLst/>
                        <a:latin typeface="+mj-lt"/>
                      </a:endParaRPr>
                    </a:p>
                    <a:p>
                      <a:pPr>
                        <a:buNone/>
                      </a:pPr>
                      <a:r>
                        <a:rPr lang="fr-FR" sz="1200" dirty="0">
                          <a:effectLst/>
                          <a:latin typeface="+mj-lt"/>
                        </a:rPr>
                        <a:t>(N = 24)</a:t>
                      </a:r>
                    </a:p>
                  </a:txBody>
                  <a:tcPr anchor="ctr"/>
                </a:tc>
                <a:tc>
                  <a:txBody>
                    <a:bodyPr/>
                    <a:lstStyle/>
                    <a:p>
                      <a:pPr algn="ctr">
                        <a:buNone/>
                      </a:pPr>
                      <a:r>
                        <a:rPr lang="fr-FR" sz="1200" dirty="0">
                          <a:effectLst/>
                          <a:latin typeface="+mj-lt"/>
                        </a:rPr>
                        <a:t>All patients (N=24)</a:t>
                      </a:r>
                    </a:p>
                  </a:txBody>
                  <a:tcPr anchor="ctr"/>
                </a:tc>
                <a:tc>
                  <a:txBody>
                    <a:bodyPr/>
                    <a:lstStyle/>
                    <a:p>
                      <a:pPr algn="ctr">
                        <a:buNone/>
                      </a:pPr>
                      <a:r>
                        <a:rPr lang="fr-FR" sz="1200" dirty="0" err="1">
                          <a:effectLst/>
                          <a:latin typeface="+mj-lt"/>
                        </a:rPr>
                        <a:t>Adult</a:t>
                      </a:r>
                      <a:endParaRPr lang="fr-FR" sz="1200" dirty="0">
                        <a:effectLst/>
                        <a:latin typeface="+mj-lt"/>
                      </a:endParaRPr>
                    </a:p>
                    <a:p>
                      <a:pPr algn="ctr">
                        <a:buNone/>
                      </a:pPr>
                      <a:r>
                        <a:rPr lang="fr-FR" sz="1200" dirty="0">
                          <a:effectLst/>
                          <a:latin typeface="+mj-lt"/>
                        </a:rPr>
                        <a:t>(N = 13)</a:t>
                      </a:r>
                    </a:p>
                  </a:txBody>
                  <a:tcPr anchor="ctr"/>
                </a:tc>
                <a:tc>
                  <a:txBody>
                    <a:bodyPr/>
                    <a:lstStyle/>
                    <a:p>
                      <a:pPr algn="ctr">
                        <a:buNone/>
                      </a:pPr>
                      <a:r>
                        <a:rPr lang="fr-FR" sz="1200" dirty="0" err="1">
                          <a:effectLst/>
                          <a:latin typeface="+mj-lt"/>
                        </a:rPr>
                        <a:t>Pediatric</a:t>
                      </a:r>
                      <a:endParaRPr lang="fr-FR" sz="1200" dirty="0">
                        <a:effectLst/>
                        <a:latin typeface="+mj-lt"/>
                      </a:endParaRPr>
                    </a:p>
                    <a:p>
                      <a:pPr algn="ctr">
                        <a:buNone/>
                      </a:pPr>
                      <a:r>
                        <a:rPr lang="fr-FR" sz="1200" dirty="0">
                          <a:effectLst/>
                          <a:latin typeface="+mj-lt"/>
                        </a:rPr>
                        <a:t>(N = 11)</a:t>
                      </a:r>
                    </a:p>
                  </a:txBody>
                  <a:tcPr anchor="ctr"/>
                </a:tc>
                <a:extLst>
                  <a:ext uri="{0D108BD9-81ED-4DB2-BD59-A6C34878D82A}">
                    <a16:rowId xmlns:a16="http://schemas.microsoft.com/office/drawing/2014/main" val="3836140120"/>
                  </a:ext>
                </a:extLst>
              </a:tr>
              <a:tr h="686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MFC MRD Pre-HSCT</a:t>
                      </a:r>
                      <a:br>
                        <a:rPr lang="fr-FR" sz="1200" dirty="0">
                          <a:effectLst/>
                          <a:latin typeface="+mj-lt"/>
                        </a:rPr>
                      </a:br>
                      <a:r>
                        <a:rPr lang="fr-FR" sz="1200" dirty="0">
                          <a:effectLst/>
                          <a:latin typeface="+mj-lt"/>
                        </a:rPr>
                        <a:t>   </a:t>
                      </a:r>
                      <a:r>
                        <a:rPr lang="fr-FR" sz="1200" dirty="0" err="1">
                          <a:effectLst/>
                          <a:latin typeface="+mj-lt"/>
                        </a:rPr>
                        <a:t>Negative</a:t>
                      </a:r>
                      <a:endParaRPr lang="fr-FR" sz="1200" dirty="0">
                        <a:effectLst/>
                        <a:latin typeface="+mj-lt"/>
                      </a:endParaRPr>
                    </a:p>
                    <a:p>
                      <a:pPr>
                        <a:buNone/>
                      </a:pPr>
                      <a:r>
                        <a:rPr lang="fr-FR" sz="1200" dirty="0">
                          <a:effectLst/>
                          <a:latin typeface="+mj-lt"/>
                        </a:rPr>
                        <a:t>   Positive</a:t>
                      </a:r>
                    </a:p>
                    <a:p>
                      <a:pPr>
                        <a:buNone/>
                      </a:pPr>
                      <a:r>
                        <a:rPr lang="fr-FR" sz="1200" dirty="0">
                          <a:effectLst/>
                          <a:latin typeface="+mj-lt"/>
                        </a:rPr>
                        <a:t>   Unknown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19 (79)</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2 (8)</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3 (13)</a:t>
                      </a:r>
                    </a:p>
                  </a:txBody>
                  <a:tcPr anchor="ctr"/>
                </a:tc>
                <a:tc>
                  <a:txBody>
                    <a:bodyPr/>
                    <a:lstStyle/>
                    <a:p>
                      <a:pPr algn="ctr">
                        <a:buNone/>
                      </a:pPr>
                      <a:r>
                        <a:rPr lang="fr-FR" sz="1200" dirty="0">
                          <a:effectLst/>
                          <a:latin typeface="+mj-lt"/>
                        </a:rPr>
                        <a:t>12 (92)</a:t>
                      </a:r>
                    </a:p>
                    <a:p>
                      <a:pPr algn="ctr">
                        <a:buNone/>
                      </a:pPr>
                      <a:r>
                        <a:rPr lang="fr-FR" sz="1200" dirty="0">
                          <a:effectLst/>
                          <a:latin typeface="+mj-lt"/>
                        </a:rPr>
                        <a:t>1 (8)</a:t>
                      </a:r>
                    </a:p>
                    <a:p>
                      <a:pPr algn="ctr">
                        <a:buNone/>
                      </a:pPr>
                      <a:r>
                        <a:rPr lang="fr-FR" sz="1200" dirty="0">
                          <a:effectLst/>
                          <a:latin typeface="+mj-lt"/>
                        </a:rPr>
                        <a:t>0 (0)</a:t>
                      </a:r>
                    </a:p>
                  </a:txBody>
                  <a:tcPr anchor="ctr"/>
                </a:tc>
                <a:tc>
                  <a:txBody>
                    <a:bodyPr/>
                    <a:lstStyle/>
                    <a:p>
                      <a:pPr algn="ctr">
                        <a:buNone/>
                      </a:pPr>
                      <a:r>
                        <a:rPr lang="fr-FR" sz="1200" dirty="0">
                          <a:effectLst/>
                          <a:latin typeface="+mj-lt"/>
                        </a:rPr>
                        <a:t>7 (64)</a:t>
                      </a:r>
                    </a:p>
                    <a:p>
                      <a:pPr algn="ctr">
                        <a:buNone/>
                      </a:pPr>
                      <a:r>
                        <a:rPr lang="fr-FR" sz="1200" dirty="0">
                          <a:effectLst/>
                          <a:latin typeface="+mj-lt"/>
                        </a:rPr>
                        <a:t>1 (9)</a:t>
                      </a:r>
                    </a:p>
                    <a:p>
                      <a:pPr algn="ctr">
                        <a:buNone/>
                      </a:pPr>
                      <a:r>
                        <a:rPr lang="fr-FR" sz="1200" dirty="0">
                          <a:effectLst/>
                          <a:latin typeface="+mj-lt"/>
                        </a:rPr>
                        <a:t>3 (27)</a:t>
                      </a:r>
                    </a:p>
                  </a:txBody>
                  <a:tcPr anchor="ctr"/>
                </a:tc>
                <a:extLst>
                  <a:ext uri="{0D108BD9-81ED-4DB2-BD59-A6C34878D82A}">
                    <a16:rowId xmlns:a16="http://schemas.microsoft.com/office/drawing/2014/main" val="1618566190"/>
                  </a:ext>
                </a:extLst>
              </a:tr>
              <a:tr h="914892">
                <a:tc>
                  <a:txBody>
                    <a:bodyPr/>
                    <a:lstStyle/>
                    <a:p>
                      <a:pPr>
                        <a:buNone/>
                      </a:pPr>
                      <a:r>
                        <a:rPr lang="fr-FR" sz="1200" b="1" dirty="0">
                          <a:effectLst/>
                          <a:latin typeface="+mj-lt"/>
                        </a:rPr>
                        <a:t>MFC MRD Post-HSCT</a:t>
                      </a:r>
                    </a:p>
                    <a:p>
                      <a:pPr>
                        <a:buNone/>
                      </a:pPr>
                      <a:r>
                        <a:rPr lang="fr-FR" sz="1200" dirty="0">
                          <a:effectLst/>
                          <a:latin typeface="+mj-lt"/>
                        </a:rPr>
                        <a:t>   </a:t>
                      </a:r>
                      <a:r>
                        <a:rPr lang="fr-FR" sz="1200" dirty="0" err="1">
                          <a:effectLst/>
                          <a:latin typeface="+mj-lt"/>
                        </a:rPr>
                        <a:t>Negative</a:t>
                      </a:r>
                      <a:endParaRPr lang="fr-FR" sz="1200" dirty="0">
                        <a:effectLst/>
                        <a:latin typeface="+mj-lt"/>
                      </a:endParaRPr>
                    </a:p>
                    <a:p>
                      <a:pPr>
                        <a:buNone/>
                      </a:pPr>
                      <a:r>
                        <a:rPr lang="fr-FR" sz="1200" dirty="0">
                          <a:effectLst/>
                          <a:latin typeface="+mj-lt"/>
                        </a:rPr>
                        <a:t>   Positive</a:t>
                      </a:r>
                    </a:p>
                    <a:p>
                      <a:pPr>
                        <a:buNone/>
                      </a:pPr>
                      <a:r>
                        <a:rPr lang="fr-FR" sz="1200" dirty="0">
                          <a:effectLst/>
                          <a:latin typeface="+mj-lt"/>
                        </a:rPr>
                        <a:t>   Unknown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21 (88)</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0 (0)</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3 (13)</a:t>
                      </a:r>
                    </a:p>
                  </a:txBody>
                  <a:tcPr anchor="ctr"/>
                </a:tc>
                <a:tc>
                  <a:txBody>
                    <a:bodyPr/>
                    <a:lstStyle/>
                    <a:p>
                      <a:pPr algn="ctr">
                        <a:buNone/>
                      </a:pPr>
                      <a:endParaRPr lang="fr-FR" sz="1200" dirty="0">
                        <a:effectLst/>
                        <a:latin typeface="+mj-lt"/>
                      </a:endParaRPr>
                    </a:p>
                    <a:p>
                      <a:pPr algn="ctr">
                        <a:buNone/>
                      </a:pPr>
                      <a:r>
                        <a:rPr lang="fr-FR" sz="1200" dirty="0">
                          <a:effectLst/>
                          <a:latin typeface="+mj-lt"/>
                        </a:rPr>
                        <a:t>11 (85)</a:t>
                      </a:r>
                    </a:p>
                    <a:p>
                      <a:pPr algn="ctr">
                        <a:buNone/>
                      </a:pPr>
                      <a:r>
                        <a:rPr lang="fr-FR" sz="1200" dirty="0">
                          <a:effectLst/>
                          <a:latin typeface="+mj-lt"/>
                        </a:rPr>
                        <a:t>0 (0)</a:t>
                      </a:r>
                    </a:p>
                    <a:p>
                      <a:pPr algn="ctr">
                        <a:buNone/>
                      </a:pPr>
                      <a:r>
                        <a:rPr lang="fr-FR" sz="1200" dirty="0">
                          <a:effectLst/>
                          <a:latin typeface="+mj-lt"/>
                        </a:rPr>
                        <a:t>2 (15)</a:t>
                      </a:r>
                    </a:p>
                  </a:txBody>
                  <a:tcPr anchor="ctr"/>
                </a:tc>
                <a:tc>
                  <a:txBody>
                    <a:bodyPr/>
                    <a:lstStyle/>
                    <a:p>
                      <a:pPr algn="ctr">
                        <a:buNone/>
                      </a:pPr>
                      <a:endParaRPr lang="fr-FR" sz="1200" dirty="0">
                        <a:effectLst/>
                        <a:latin typeface="+mj-lt"/>
                      </a:endParaRPr>
                    </a:p>
                    <a:p>
                      <a:pPr algn="ctr">
                        <a:buNone/>
                      </a:pPr>
                      <a:r>
                        <a:rPr lang="fr-FR" sz="1200" dirty="0">
                          <a:effectLst/>
                          <a:latin typeface="+mj-lt"/>
                        </a:rPr>
                        <a:t>10 (91)</a:t>
                      </a:r>
                    </a:p>
                    <a:p>
                      <a:pPr algn="ctr">
                        <a:buNone/>
                      </a:pPr>
                      <a:r>
                        <a:rPr lang="fr-FR" sz="1200" dirty="0">
                          <a:effectLst/>
                          <a:latin typeface="+mj-lt"/>
                        </a:rPr>
                        <a:t>0 (0)</a:t>
                      </a:r>
                    </a:p>
                    <a:p>
                      <a:pPr algn="ctr">
                        <a:buNone/>
                      </a:pPr>
                      <a:r>
                        <a:rPr lang="fr-FR" sz="1200" dirty="0">
                          <a:effectLst/>
                          <a:latin typeface="+mj-lt"/>
                        </a:rPr>
                        <a:t>1 (9)</a:t>
                      </a:r>
                    </a:p>
                  </a:txBody>
                  <a:tcPr anchor="ctr"/>
                </a:tc>
                <a:extLst>
                  <a:ext uri="{0D108BD9-81ED-4DB2-BD59-A6C34878D82A}">
                    <a16:rowId xmlns:a16="http://schemas.microsoft.com/office/drawing/2014/main" val="603887467"/>
                  </a:ext>
                </a:extLst>
              </a:tr>
              <a:tr h="731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NPM1 NGS+ MRD Pre-</a:t>
                      </a:r>
                      <a:br>
                        <a:rPr lang="fr-FR" sz="1200" b="1" dirty="0">
                          <a:effectLst/>
                          <a:latin typeface="+mj-lt"/>
                        </a:rPr>
                      </a:br>
                      <a:r>
                        <a:rPr lang="fr-FR" sz="1200" b="1" dirty="0">
                          <a:effectLst/>
                          <a:latin typeface="+mj-lt"/>
                        </a:rPr>
                        <a:t>Maintenance</a:t>
                      </a:r>
                    </a:p>
                    <a:p>
                      <a:pPr>
                        <a:buNone/>
                      </a:pPr>
                      <a:r>
                        <a:rPr lang="fr-FR" sz="1200" dirty="0">
                          <a:effectLst/>
                          <a:latin typeface="+mj-lt"/>
                        </a:rPr>
                        <a:t>   </a:t>
                      </a:r>
                      <a:r>
                        <a:rPr lang="fr-FR" sz="1200" dirty="0" err="1">
                          <a:effectLst/>
                          <a:latin typeface="+mj-lt"/>
                        </a:rPr>
                        <a:t>Negative</a:t>
                      </a:r>
                      <a:endParaRPr lang="fr-FR" sz="1200" dirty="0">
                        <a:effectLst/>
                        <a:latin typeface="+mj-lt"/>
                      </a:endParaRPr>
                    </a:p>
                    <a:p>
                      <a:pPr>
                        <a:buNone/>
                      </a:pPr>
                      <a:r>
                        <a:rPr lang="fr-FR" sz="1200" dirty="0">
                          <a:effectLst/>
                          <a:latin typeface="+mj-lt"/>
                        </a:rPr>
                        <a:t>   Below Level of </a:t>
                      </a:r>
                      <a:r>
                        <a:rPr lang="fr-FR" sz="1200" dirty="0" err="1">
                          <a:effectLst/>
                          <a:latin typeface="+mj-lt"/>
                        </a:rPr>
                        <a:t>Detection</a:t>
                      </a:r>
                      <a:endParaRPr lang="fr-FR" sz="1200" dirty="0">
                        <a:effectLst/>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2/5 (40)</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3/5 (60)</a:t>
                      </a:r>
                    </a:p>
                  </a:txBody>
                  <a:tcPr anchor="ctr"/>
                </a:tc>
                <a:tc>
                  <a:txBody>
                    <a:bodyPr/>
                    <a:lstStyle/>
                    <a:p>
                      <a:pPr algn="ctr">
                        <a:buNone/>
                      </a:pPr>
                      <a:endParaRPr lang="fr-FR" sz="1200" kern="1200" dirty="0">
                        <a:solidFill>
                          <a:schemeClr val="dk1"/>
                        </a:solidFill>
                        <a:effectLst/>
                        <a:latin typeface="+mn-lt"/>
                        <a:ea typeface="+mn-ea"/>
                        <a:cs typeface="+mn-cs"/>
                      </a:endParaRPr>
                    </a:p>
                    <a:p>
                      <a:pPr algn="ctr">
                        <a:buNone/>
                      </a:pPr>
                      <a:r>
                        <a:rPr lang="fr-FR" sz="1200" kern="1200" dirty="0">
                          <a:solidFill>
                            <a:schemeClr val="dk1"/>
                          </a:solidFill>
                          <a:effectLst/>
                          <a:latin typeface="+mn-lt"/>
                          <a:ea typeface="+mn-ea"/>
                          <a:cs typeface="+mn-cs"/>
                        </a:rPr>
                        <a:t>2/5 (40)</a:t>
                      </a:r>
                    </a:p>
                    <a:p>
                      <a:pPr algn="ctr">
                        <a:buNone/>
                      </a:pPr>
                      <a:r>
                        <a:rPr lang="fr-FR" sz="1200" kern="1200" dirty="0">
                          <a:solidFill>
                            <a:schemeClr val="dk1"/>
                          </a:solidFill>
                          <a:effectLst/>
                          <a:latin typeface="+mn-lt"/>
                          <a:ea typeface="+mn-ea"/>
                          <a:cs typeface="+mn-cs"/>
                        </a:rPr>
                        <a:t>3/5 (60)</a:t>
                      </a:r>
                      <a:endParaRPr lang="fr-FR" sz="1200" dirty="0">
                        <a:effectLst/>
                        <a:latin typeface="+mj-lt"/>
                      </a:endParaRPr>
                    </a:p>
                  </a:txBody>
                  <a:tcPr anchor="ctr"/>
                </a:tc>
                <a:tc>
                  <a:txBody>
                    <a:bodyPr/>
                    <a:lstStyle/>
                    <a:p>
                      <a:pPr algn="ctr">
                        <a:buNone/>
                      </a:pPr>
                      <a:r>
                        <a:rPr lang="fr-FR" sz="1200" dirty="0">
                          <a:effectLst/>
                          <a:latin typeface="+mj-lt"/>
                        </a:rPr>
                        <a:t>-</a:t>
                      </a:r>
                    </a:p>
                  </a:txBody>
                  <a:tcPr anchor="ctr"/>
                </a:tc>
                <a:extLst>
                  <a:ext uri="{0D108BD9-81ED-4DB2-BD59-A6C34878D82A}">
                    <a16:rowId xmlns:a16="http://schemas.microsoft.com/office/drawing/2014/main" val="2785765673"/>
                  </a:ext>
                </a:extLst>
              </a:tr>
              <a:tr h="228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NPM1 NGS MRD Post-</a:t>
                      </a:r>
                      <a:br>
                        <a:rPr lang="fr-FR" sz="1200" b="1" kern="1200" dirty="0">
                          <a:solidFill>
                            <a:schemeClr val="dk1"/>
                          </a:solidFill>
                          <a:effectLst/>
                          <a:latin typeface="+mn-lt"/>
                          <a:ea typeface="+mn-ea"/>
                          <a:cs typeface="+mn-cs"/>
                        </a:rPr>
                      </a:br>
                      <a:r>
                        <a:rPr lang="fr-FR" sz="1200" b="1" kern="1200" dirty="0">
                          <a:solidFill>
                            <a:schemeClr val="dk1"/>
                          </a:solidFill>
                          <a:effectLst/>
                          <a:latin typeface="+mn-lt"/>
                          <a:ea typeface="+mn-ea"/>
                          <a:cs typeface="+mn-cs"/>
                        </a:rPr>
                        <a:t>Maintenance</a:t>
                      </a:r>
                      <a:br>
                        <a:rPr lang="fr-FR" sz="1200" dirty="0">
                          <a:effectLst/>
                          <a:latin typeface="+mj-lt"/>
                        </a:rPr>
                      </a:br>
                      <a:r>
                        <a:rPr lang="fr-FR" sz="1200" dirty="0">
                          <a:effectLst/>
                          <a:latin typeface="+mj-lt"/>
                        </a:rPr>
                        <a:t>   </a:t>
                      </a:r>
                      <a:r>
                        <a:rPr lang="fr-FR" sz="1200" dirty="0" err="1">
                          <a:effectLst/>
                          <a:latin typeface="+mj-lt"/>
                        </a:rPr>
                        <a:t>Negative</a:t>
                      </a:r>
                      <a:br>
                        <a:rPr lang="fr-FR" sz="1200" dirty="0">
                          <a:effectLst/>
                          <a:latin typeface="+mj-lt"/>
                        </a:rPr>
                      </a:br>
                      <a:r>
                        <a:rPr lang="fr-FR" sz="1200" dirty="0">
                          <a:effectLst/>
                          <a:latin typeface="+mj-lt"/>
                        </a:rPr>
                        <a:t>   </a:t>
                      </a:r>
                      <a:r>
                        <a:rPr lang="fr-FR" sz="1200" kern="1200" dirty="0">
                          <a:solidFill>
                            <a:schemeClr val="dk1"/>
                          </a:solidFill>
                          <a:effectLst/>
                          <a:latin typeface="+mn-lt"/>
                          <a:ea typeface="+mn-ea"/>
                          <a:cs typeface="+mn-cs"/>
                        </a:rPr>
                        <a:t>Positive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a:effectLst/>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a:effectLst/>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effectLst/>
                          <a:latin typeface="+mj-lt"/>
                        </a:rPr>
                        <a:t>4/5 (80)</a:t>
                      </a:r>
                      <a:br>
                        <a:rPr lang="fr-FR" sz="1200" dirty="0">
                          <a:effectLst/>
                          <a:latin typeface="+mj-lt"/>
                        </a:rPr>
                      </a:br>
                      <a:r>
                        <a:rPr lang="fr-FR" sz="1200" kern="1200" dirty="0">
                          <a:solidFill>
                            <a:schemeClr val="dk1"/>
                          </a:solidFill>
                          <a:effectLst/>
                          <a:latin typeface="+mn-lt"/>
                          <a:ea typeface="+mn-ea"/>
                          <a:cs typeface="+mn-cs"/>
                        </a:rPr>
                        <a:t>1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4/5 (80)</a:t>
                      </a:r>
                      <a:br>
                        <a:rPr lang="fr-FR" sz="1200" kern="1200" dirty="0">
                          <a:solidFill>
                            <a:schemeClr val="dk1"/>
                          </a:solidFill>
                          <a:effectLst/>
                          <a:latin typeface="+mn-lt"/>
                          <a:ea typeface="+mn-ea"/>
                          <a:cs typeface="+mn-cs"/>
                        </a:rPr>
                      </a:br>
                      <a:r>
                        <a:rPr lang="fr-FR" sz="1200" kern="1200" dirty="0">
                          <a:solidFill>
                            <a:schemeClr val="dk1"/>
                          </a:solidFill>
                          <a:effectLst/>
                          <a:latin typeface="+mn-lt"/>
                          <a:ea typeface="+mn-ea"/>
                          <a:cs typeface="+mn-cs"/>
                        </a:rPr>
                        <a:t>1 (20)</a:t>
                      </a:r>
                    </a:p>
                  </a:txBody>
                  <a:tcPr anchor="ctr"/>
                </a:tc>
                <a:tc>
                  <a:txBody>
                    <a:bodyPr/>
                    <a:lstStyle/>
                    <a:p>
                      <a:pPr algn="ctr">
                        <a:buNone/>
                      </a:pPr>
                      <a:r>
                        <a:rPr lang="fr-FR" sz="1200" dirty="0">
                          <a:effectLst/>
                          <a:latin typeface="+mj-lt"/>
                        </a:rPr>
                        <a:t>-</a:t>
                      </a:r>
                    </a:p>
                  </a:txBody>
                  <a:tcPr anchor="ctr"/>
                </a:tc>
                <a:extLst>
                  <a:ext uri="{0D108BD9-81ED-4DB2-BD59-A6C34878D82A}">
                    <a16:rowId xmlns:a16="http://schemas.microsoft.com/office/drawing/2014/main" val="1450388930"/>
                  </a:ext>
                </a:extLst>
              </a:tr>
            </a:tbl>
          </a:graphicData>
        </a:graphic>
      </p:graphicFrame>
    </p:spTree>
    <p:extLst>
      <p:ext uri="{BB962C8B-B14F-4D97-AF65-F5344CB8AC3E}">
        <p14:creationId xmlns:p14="http://schemas.microsoft.com/office/powerpoint/2010/main" val="2981340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F157C-B5CA-0FC1-8F4E-CA4FEF926AD8}"/>
            </a:ext>
          </a:extLst>
        </p:cNvPr>
        <p:cNvGrpSpPr/>
        <p:nvPr/>
      </p:nvGrpSpPr>
      <p:grpSpPr>
        <a:xfrm>
          <a:off x="0" y="0"/>
          <a:ext cx="0" cy="0"/>
          <a:chOff x="0" y="0"/>
          <a:chExt cx="0" cy="0"/>
        </a:xfrm>
      </p:grpSpPr>
      <p:sp>
        <p:nvSpPr>
          <p:cNvPr id="4" name="Text Box 3">
            <a:extLst>
              <a:ext uri="{FF2B5EF4-FFF2-40B4-BE49-F238E27FC236}">
                <a16:creationId xmlns:a16="http://schemas.microsoft.com/office/drawing/2014/main" id="{74BB9D35-532D-F8E9-1D38-08578A406EB5}"/>
              </a:ext>
            </a:extLst>
          </p:cNvPr>
          <p:cNvSpPr txBox="1">
            <a:spLocks noChangeArrowheads="1"/>
          </p:cNvSpPr>
          <p:nvPr/>
        </p:nvSpPr>
        <p:spPr bwMode="auto">
          <a:xfrm>
            <a:off x="9634184" y="6538230"/>
            <a:ext cx="25578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Goulart H, abstract PS1629</a:t>
            </a:r>
          </a:p>
        </p:txBody>
      </p:sp>
      <p:sp>
        <p:nvSpPr>
          <p:cNvPr id="6" name="Titre 5">
            <a:extLst>
              <a:ext uri="{FF2B5EF4-FFF2-40B4-BE49-F238E27FC236}">
                <a16:creationId xmlns:a16="http://schemas.microsoft.com/office/drawing/2014/main" id="{4969FE35-BF2F-A454-6DD1-F6886600D8BC}"/>
              </a:ext>
            </a:extLst>
          </p:cNvPr>
          <p:cNvSpPr>
            <a:spLocks noGrp="1"/>
          </p:cNvSpPr>
          <p:nvPr>
            <p:ph type="title"/>
          </p:nvPr>
        </p:nvSpPr>
        <p:spPr/>
        <p:txBody>
          <a:bodyPr/>
          <a:lstStyle/>
          <a:p>
            <a:r>
              <a:rPr lang="fr-FR" dirty="0" err="1"/>
              <a:t>Revumenib</a:t>
            </a:r>
            <a:r>
              <a:rPr lang="fr-FR" dirty="0"/>
              <a:t> Maintenance </a:t>
            </a:r>
            <a:r>
              <a:rPr lang="fr-FR" dirty="0" err="1"/>
              <a:t>After</a:t>
            </a:r>
            <a:r>
              <a:rPr lang="fr-FR" dirty="0"/>
              <a:t> </a:t>
            </a:r>
            <a:r>
              <a:rPr lang="fr-FR" dirty="0" err="1"/>
              <a:t>Allogeneic</a:t>
            </a:r>
            <a:r>
              <a:rPr lang="fr-FR" dirty="0"/>
              <a:t> SCT in AML </a:t>
            </a:r>
            <a:r>
              <a:rPr lang="fr-FR" i="1" dirty="0"/>
              <a:t>(4)</a:t>
            </a:r>
            <a:endParaRPr lang="fr-FR" dirty="0"/>
          </a:p>
        </p:txBody>
      </p:sp>
      <p:sp>
        <p:nvSpPr>
          <p:cNvPr id="7" name="ZoneTexte 6">
            <a:extLst>
              <a:ext uri="{FF2B5EF4-FFF2-40B4-BE49-F238E27FC236}">
                <a16:creationId xmlns:a16="http://schemas.microsoft.com/office/drawing/2014/main" id="{29E9C41D-422D-4DC7-4BFA-B1DFE474FA50}"/>
              </a:ext>
            </a:extLst>
          </p:cNvPr>
          <p:cNvSpPr txBox="1"/>
          <p:nvPr/>
        </p:nvSpPr>
        <p:spPr>
          <a:xfrm>
            <a:off x="2481933" y="1682062"/>
            <a:ext cx="249222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C00000"/>
                </a:solidFill>
                <a:effectLst/>
                <a:uLnTx/>
                <a:uFillTx/>
                <a:latin typeface="Calibri"/>
                <a:ea typeface="+mn-ea"/>
                <a:cs typeface="+mn-cs"/>
              </a:rPr>
              <a:t>Survival of </a:t>
            </a:r>
            <a:r>
              <a:rPr kumimoji="0" lang="fr-FR" b="1" i="0" u="none" strike="noStrike" kern="1200" cap="none" spc="0" normalizeH="0" baseline="0" noProof="0" dirty="0" err="1">
                <a:ln>
                  <a:noFill/>
                </a:ln>
                <a:solidFill>
                  <a:srgbClr val="C00000"/>
                </a:solidFill>
                <a:effectLst/>
                <a:uLnTx/>
                <a:uFillTx/>
                <a:latin typeface="Calibri"/>
                <a:ea typeface="+mn-ea"/>
                <a:cs typeface="+mn-cs"/>
              </a:rPr>
              <a:t>entire</a:t>
            </a:r>
            <a:r>
              <a:rPr kumimoji="0" lang="fr-FR" b="1" i="0" u="none" strike="noStrike" kern="1200" cap="none" spc="0" normalizeH="0" baseline="0" noProof="0" dirty="0">
                <a:ln>
                  <a:noFill/>
                </a:ln>
                <a:solidFill>
                  <a:srgbClr val="C00000"/>
                </a:solidFill>
                <a:effectLst/>
                <a:uLnTx/>
                <a:uFillTx/>
                <a:latin typeface="Calibri"/>
                <a:ea typeface="+mn-ea"/>
                <a:cs typeface="+mn-cs"/>
              </a:rPr>
              <a:t> </a:t>
            </a:r>
            <a:r>
              <a:rPr kumimoji="0" lang="fr-FR" b="1" i="0" u="none" strike="noStrike" kern="1200" cap="none" spc="0" normalizeH="0" baseline="0" noProof="0" dirty="0" err="1">
                <a:ln>
                  <a:noFill/>
                </a:ln>
                <a:solidFill>
                  <a:srgbClr val="C00000"/>
                </a:solidFill>
                <a:effectLst/>
                <a:uLnTx/>
                <a:uFillTx/>
                <a:latin typeface="Calibri"/>
                <a:ea typeface="+mn-ea"/>
                <a:cs typeface="+mn-cs"/>
              </a:rPr>
              <a:t>cohort</a:t>
            </a:r>
            <a:endParaRPr kumimoji="0" lang="fr-FR" b="1" i="0" u="none" strike="noStrike" kern="1200" cap="none" spc="0" normalizeH="0" baseline="0" noProof="0" dirty="0">
              <a:ln>
                <a:noFill/>
              </a:ln>
              <a:solidFill>
                <a:srgbClr val="C00000"/>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D4DC201E-A373-F69E-F0E3-A6645A32300B}"/>
              </a:ext>
            </a:extLst>
          </p:cNvPr>
          <p:cNvSpPr txBox="1"/>
          <p:nvPr/>
        </p:nvSpPr>
        <p:spPr>
          <a:xfrm>
            <a:off x="2280313" y="4133160"/>
            <a:ext cx="289547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C00000"/>
                </a:solidFill>
                <a:effectLst/>
                <a:uLnTx/>
                <a:uFillTx/>
                <a:latin typeface="Calibri"/>
                <a:ea typeface="+mn-ea"/>
                <a:cs typeface="+mn-cs"/>
              </a:rPr>
              <a:t>Survival in </a:t>
            </a:r>
            <a:r>
              <a:rPr kumimoji="0" lang="fr-FR" b="1" i="0" u="none" strike="noStrike" kern="1200" cap="none" spc="0" normalizeH="0" baseline="0" noProof="0" dirty="0" err="1">
                <a:ln>
                  <a:noFill/>
                </a:ln>
                <a:solidFill>
                  <a:srgbClr val="C00000"/>
                </a:solidFill>
                <a:effectLst/>
                <a:uLnTx/>
                <a:uFillTx/>
                <a:latin typeface="Calibri"/>
                <a:ea typeface="+mn-ea"/>
                <a:cs typeface="+mn-cs"/>
              </a:rPr>
              <a:t>adult</a:t>
            </a:r>
            <a:r>
              <a:rPr kumimoji="0" lang="fr-FR" b="1" i="0" u="none" strike="noStrike" kern="1200" cap="none" spc="0" normalizeH="0" baseline="0" noProof="0" dirty="0">
                <a:ln>
                  <a:noFill/>
                </a:ln>
                <a:solidFill>
                  <a:srgbClr val="C00000"/>
                </a:solidFill>
                <a:effectLst/>
                <a:uLnTx/>
                <a:uFillTx/>
                <a:latin typeface="Calibri"/>
                <a:ea typeface="+mn-ea"/>
                <a:cs typeface="+mn-cs"/>
              </a:rPr>
              <a:t> vs </a:t>
            </a:r>
            <a:r>
              <a:rPr kumimoji="0" lang="fr-FR" b="1" i="0" u="none" strike="noStrike" kern="1200" cap="none" spc="0" normalizeH="0" baseline="0" noProof="0" dirty="0" err="1">
                <a:ln>
                  <a:noFill/>
                </a:ln>
                <a:solidFill>
                  <a:srgbClr val="C00000"/>
                </a:solidFill>
                <a:effectLst/>
                <a:uLnTx/>
                <a:uFillTx/>
                <a:latin typeface="Calibri"/>
                <a:ea typeface="+mn-ea"/>
                <a:cs typeface="+mn-cs"/>
              </a:rPr>
              <a:t>pediatric</a:t>
            </a:r>
            <a:endParaRPr kumimoji="0" lang="fr-FR" b="1" i="0" u="none" strike="noStrike" kern="1200" cap="none" spc="0" normalizeH="0" baseline="0" noProof="0" dirty="0">
              <a:ln>
                <a:noFill/>
              </a:ln>
              <a:solidFill>
                <a:srgbClr val="C00000"/>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2CBCCA8A-B023-F73C-B7C5-F26FADD150EB}"/>
              </a:ext>
            </a:extLst>
          </p:cNvPr>
          <p:cNvSpPr txBox="1"/>
          <p:nvPr/>
        </p:nvSpPr>
        <p:spPr>
          <a:xfrm>
            <a:off x="2212643" y="2032188"/>
            <a:ext cx="33609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Median follow-up: 21 months (0.95 CI 14.4 - 44.7)</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orme libre : forme 9">
            <a:extLst>
              <a:ext uri="{FF2B5EF4-FFF2-40B4-BE49-F238E27FC236}">
                <a16:creationId xmlns:a16="http://schemas.microsoft.com/office/drawing/2014/main" id="{8DE7CFA7-A1FD-4107-BB36-5913531A9901}"/>
              </a:ext>
            </a:extLst>
          </p:cNvPr>
          <p:cNvSpPr/>
          <p:nvPr/>
        </p:nvSpPr>
        <p:spPr>
          <a:xfrm>
            <a:off x="702261" y="2293250"/>
            <a:ext cx="2755106" cy="476250"/>
          </a:xfrm>
          <a:custGeom>
            <a:avLst/>
            <a:gdLst>
              <a:gd name="csX0" fmla="*/ 0 w 2755106"/>
              <a:gd name="csY0" fmla="*/ 0 h 476250"/>
              <a:gd name="csX1" fmla="*/ 297656 w 2755106"/>
              <a:gd name="csY1" fmla="*/ 0 h 476250"/>
              <a:gd name="csX2" fmla="*/ 297656 w 2755106"/>
              <a:gd name="csY2" fmla="*/ 52387 h 476250"/>
              <a:gd name="csX3" fmla="*/ 328613 w 2755106"/>
              <a:gd name="csY3" fmla="*/ 52387 h 476250"/>
              <a:gd name="csX4" fmla="*/ 328613 w 2755106"/>
              <a:gd name="csY4" fmla="*/ 109537 h 476250"/>
              <a:gd name="csX5" fmla="*/ 504825 w 2755106"/>
              <a:gd name="csY5" fmla="*/ 109537 h 476250"/>
              <a:gd name="csX6" fmla="*/ 504825 w 2755106"/>
              <a:gd name="csY6" fmla="*/ 169068 h 476250"/>
              <a:gd name="csX7" fmla="*/ 540544 w 2755106"/>
              <a:gd name="csY7" fmla="*/ 169068 h 476250"/>
              <a:gd name="csX8" fmla="*/ 540544 w 2755106"/>
              <a:gd name="csY8" fmla="*/ 230981 h 476250"/>
              <a:gd name="csX9" fmla="*/ 1276350 w 2755106"/>
              <a:gd name="csY9" fmla="*/ 230981 h 476250"/>
              <a:gd name="csX10" fmla="*/ 1276350 w 2755106"/>
              <a:gd name="csY10" fmla="*/ 354806 h 476250"/>
              <a:gd name="csX11" fmla="*/ 1735931 w 2755106"/>
              <a:gd name="csY11" fmla="*/ 354806 h 476250"/>
              <a:gd name="csX12" fmla="*/ 1735931 w 2755106"/>
              <a:gd name="csY12" fmla="*/ 476250 h 476250"/>
              <a:gd name="csX13" fmla="*/ 2755106 w 2755106"/>
              <a:gd name="csY13" fmla="*/ 476250 h 4762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755106" h="476250">
                <a:moveTo>
                  <a:pt x="0" y="0"/>
                </a:moveTo>
                <a:lnTo>
                  <a:pt x="297656" y="0"/>
                </a:lnTo>
                <a:lnTo>
                  <a:pt x="297656" y="52387"/>
                </a:lnTo>
                <a:lnTo>
                  <a:pt x="328613" y="52387"/>
                </a:lnTo>
                <a:lnTo>
                  <a:pt x="328613" y="109537"/>
                </a:lnTo>
                <a:lnTo>
                  <a:pt x="504825" y="109537"/>
                </a:lnTo>
                <a:lnTo>
                  <a:pt x="504825" y="169068"/>
                </a:lnTo>
                <a:lnTo>
                  <a:pt x="540544" y="169068"/>
                </a:lnTo>
                <a:lnTo>
                  <a:pt x="540544" y="230981"/>
                </a:lnTo>
                <a:lnTo>
                  <a:pt x="1276350" y="230981"/>
                </a:lnTo>
                <a:lnTo>
                  <a:pt x="1276350" y="354806"/>
                </a:lnTo>
                <a:lnTo>
                  <a:pt x="1735931" y="354806"/>
                </a:lnTo>
                <a:lnTo>
                  <a:pt x="1735931" y="476250"/>
                </a:lnTo>
                <a:lnTo>
                  <a:pt x="2755106" y="476250"/>
                </a:lnTo>
              </a:path>
            </a:pathLst>
          </a:cu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orme libre : forme 10">
            <a:extLst>
              <a:ext uri="{FF2B5EF4-FFF2-40B4-BE49-F238E27FC236}">
                <a16:creationId xmlns:a16="http://schemas.microsoft.com/office/drawing/2014/main" id="{6A62A79E-5E1E-E7D4-709D-587BBACCDF67}"/>
              </a:ext>
            </a:extLst>
          </p:cNvPr>
          <p:cNvSpPr/>
          <p:nvPr/>
        </p:nvSpPr>
        <p:spPr>
          <a:xfrm>
            <a:off x="4340810" y="2378977"/>
            <a:ext cx="2647950" cy="357187"/>
          </a:xfrm>
          <a:custGeom>
            <a:avLst/>
            <a:gdLst>
              <a:gd name="csX0" fmla="*/ 0 w 2647950"/>
              <a:gd name="csY0" fmla="*/ 0 h 357187"/>
              <a:gd name="csX1" fmla="*/ 314325 w 2647950"/>
              <a:gd name="csY1" fmla="*/ 0 h 357187"/>
              <a:gd name="csX2" fmla="*/ 314325 w 2647950"/>
              <a:gd name="csY2" fmla="*/ 57150 h 357187"/>
              <a:gd name="csX3" fmla="*/ 611981 w 2647950"/>
              <a:gd name="csY3" fmla="*/ 57150 h 357187"/>
              <a:gd name="csX4" fmla="*/ 611981 w 2647950"/>
              <a:gd name="csY4" fmla="*/ 116681 h 357187"/>
              <a:gd name="csX5" fmla="*/ 1604963 w 2647950"/>
              <a:gd name="csY5" fmla="*/ 116681 h 357187"/>
              <a:gd name="csX6" fmla="*/ 1604963 w 2647950"/>
              <a:gd name="csY6" fmla="*/ 238125 h 357187"/>
              <a:gd name="csX7" fmla="*/ 1664494 w 2647950"/>
              <a:gd name="csY7" fmla="*/ 238125 h 357187"/>
              <a:gd name="csX8" fmla="*/ 1664494 w 2647950"/>
              <a:gd name="csY8" fmla="*/ 357187 h 357187"/>
              <a:gd name="csX9" fmla="*/ 2647950 w 2647950"/>
              <a:gd name="csY9" fmla="*/ 357187 h 3571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647950" h="357187">
                <a:moveTo>
                  <a:pt x="0" y="0"/>
                </a:moveTo>
                <a:lnTo>
                  <a:pt x="314325" y="0"/>
                </a:lnTo>
                <a:lnTo>
                  <a:pt x="314325" y="57150"/>
                </a:lnTo>
                <a:lnTo>
                  <a:pt x="611981" y="57150"/>
                </a:lnTo>
                <a:lnTo>
                  <a:pt x="611981" y="116681"/>
                </a:lnTo>
                <a:lnTo>
                  <a:pt x="1604963" y="116681"/>
                </a:lnTo>
                <a:lnTo>
                  <a:pt x="1604963" y="238125"/>
                </a:lnTo>
                <a:lnTo>
                  <a:pt x="1664494" y="238125"/>
                </a:lnTo>
                <a:lnTo>
                  <a:pt x="1664494" y="357187"/>
                </a:lnTo>
                <a:lnTo>
                  <a:pt x="2647950" y="357187"/>
                </a:lnTo>
              </a:path>
            </a:pathLst>
          </a:cu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orme libre : forme 11">
            <a:extLst>
              <a:ext uri="{FF2B5EF4-FFF2-40B4-BE49-F238E27FC236}">
                <a16:creationId xmlns:a16="http://schemas.microsoft.com/office/drawing/2014/main" id="{722F74BB-6F1C-D61F-AC7E-5FA888CFFC3D}"/>
              </a:ext>
            </a:extLst>
          </p:cNvPr>
          <p:cNvSpPr/>
          <p:nvPr/>
        </p:nvSpPr>
        <p:spPr>
          <a:xfrm>
            <a:off x="4688474" y="4777418"/>
            <a:ext cx="2364418" cy="504248"/>
          </a:xfrm>
          <a:custGeom>
            <a:avLst/>
            <a:gdLst>
              <a:gd name="csX0" fmla="*/ 0 w 2333625"/>
              <a:gd name="csY0" fmla="*/ 0 h 497681"/>
              <a:gd name="csX1" fmla="*/ 0 w 2333625"/>
              <a:gd name="csY1" fmla="*/ 111919 h 497681"/>
              <a:gd name="csX2" fmla="*/ 290513 w 2333625"/>
              <a:gd name="csY2" fmla="*/ 111919 h 497681"/>
              <a:gd name="csX3" fmla="*/ 290513 w 2333625"/>
              <a:gd name="csY3" fmla="*/ 269081 h 497681"/>
              <a:gd name="csX4" fmla="*/ 1290638 w 2333625"/>
              <a:gd name="csY4" fmla="*/ 269081 h 497681"/>
              <a:gd name="csX5" fmla="*/ 1290638 w 2333625"/>
              <a:gd name="csY5" fmla="*/ 497681 h 497681"/>
              <a:gd name="csX6" fmla="*/ 2333625 w 2333625"/>
              <a:gd name="csY6" fmla="*/ 497681 h 49768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33625" h="497681">
                <a:moveTo>
                  <a:pt x="0" y="0"/>
                </a:moveTo>
                <a:lnTo>
                  <a:pt x="0" y="111919"/>
                </a:lnTo>
                <a:lnTo>
                  <a:pt x="290513" y="111919"/>
                </a:lnTo>
                <a:lnTo>
                  <a:pt x="290513" y="269081"/>
                </a:lnTo>
                <a:lnTo>
                  <a:pt x="1290638" y="269081"/>
                </a:lnTo>
                <a:lnTo>
                  <a:pt x="1290638" y="497681"/>
                </a:lnTo>
                <a:lnTo>
                  <a:pt x="2333625" y="497681"/>
                </a:lnTo>
              </a:path>
            </a:pathLst>
          </a:cu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orme libre : forme 12">
            <a:extLst>
              <a:ext uri="{FF2B5EF4-FFF2-40B4-BE49-F238E27FC236}">
                <a16:creationId xmlns:a16="http://schemas.microsoft.com/office/drawing/2014/main" id="{D49C3067-3AFD-954C-D269-CC82807B9470}"/>
              </a:ext>
            </a:extLst>
          </p:cNvPr>
          <p:cNvSpPr/>
          <p:nvPr/>
        </p:nvSpPr>
        <p:spPr>
          <a:xfrm>
            <a:off x="4376530" y="4784562"/>
            <a:ext cx="2673245" cy="243680"/>
          </a:xfrm>
          <a:custGeom>
            <a:avLst/>
            <a:gdLst>
              <a:gd name="csX0" fmla="*/ 0 w 2638425"/>
              <a:gd name="csY0" fmla="*/ 0 h 240506"/>
              <a:gd name="csX1" fmla="*/ 1659732 w 2638425"/>
              <a:gd name="csY1" fmla="*/ 0 h 240506"/>
              <a:gd name="csX2" fmla="*/ 1659732 w 2638425"/>
              <a:gd name="csY2" fmla="*/ 240506 h 240506"/>
              <a:gd name="csX3" fmla="*/ 2638425 w 2638425"/>
              <a:gd name="csY3" fmla="*/ 240506 h 240506"/>
            </a:gdLst>
            <a:ahLst/>
            <a:cxnLst>
              <a:cxn ang="0">
                <a:pos x="csX0" y="csY0"/>
              </a:cxn>
              <a:cxn ang="0">
                <a:pos x="csX1" y="csY1"/>
              </a:cxn>
              <a:cxn ang="0">
                <a:pos x="csX2" y="csY2"/>
              </a:cxn>
              <a:cxn ang="0">
                <a:pos x="csX3" y="csY3"/>
              </a:cxn>
            </a:cxnLst>
            <a:rect l="l" t="t" r="r" b="b"/>
            <a:pathLst>
              <a:path w="2638425" h="240506">
                <a:moveTo>
                  <a:pt x="0" y="0"/>
                </a:moveTo>
                <a:lnTo>
                  <a:pt x="1659732" y="0"/>
                </a:lnTo>
                <a:lnTo>
                  <a:pt x="1659732" y="240506"/>
                </a:lnTo>
                <a:lnTo>
                  <a:pt x="2638425" y="240506"/>
                </a:lnTo>
              </a:path>
            </a:pathLst>
          </a:cu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orme libre : forme 13">
            <a:extLst>
              <a:ext uri="{FF2B5EF4-FFF2-40B4-BE49-F238E27FC236}">
                <a16:creationId xmlns:a16="http://schemas.microsoft.com/office/drawing/2014/main" id="{4887713B-A231-E4C4-B9C9-2D09721F888B}"/>
              </a:ext>
            </a:extLst>
          </p:cNvPr>
          <p:cNvSpPr/>
          <p:nvPr/>
        </p:nvSpPr>
        <p:spPr>
          <a:xfrm>
            <a:off x="1001208" y="4760503"/>
            <a:ext cx="2341859" cy="631653"/>
          </a:xfrm>
          <a:custGeom>
            <a:avLst/>
            <a:gdLst>
              <a:gd name="csX0" fmla="*/ 0 w 2233612"/>
              <a:gd name="csY0" fmla="*/ 0 h 602456"/>
              <a:gd name="csX1" fmla="*/ 0 w 2233612"/>
              <a:gd name="csY1" fmla="*/ 92869 h 602456"/>
              <a:gd name="csX2" fmla="*/ 35719 w 2233612"/>
              <a:gd name="csY2" fmla="*/ 92869 h 602456"/>
              <a:gd name="csX3" fmla="*/ 35719 w 2233612"/>
              <a:gd name="csY3" fmla="*/ 200025 h 602456"/>
              <a:gd name="csX4" fmla="*/ 233362 w 2233612"/>
              <a:gd name="csY4" fmla="*/ 200025 h 602456"/>
              <a:gd name="csX5" fmla="*/ 233362 w 2233612"/>
              <a:gd name="csY5" fmla="*/ 307181 h 602456"/>
              <a:gd name="csX6" fmla="*/ 928687 w 2233612"/>
              <a:gd name="csY6" fmla="*/ 307181 h 602456"/>
              <a:gd name="csX7" fmla="*/ 928687 w 2233612"/>
              <a:gd name="csY7" fmla="*/ 602456 h 602456"/>
              <a:gd name="csX8" fmla="*/ 2233612 w 2233612"/>
              <a:gd name="csY8" fmla="*/ 602456 h 6024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33612" h="602456">
                <a:moveTo>
                  <a:pt x="0" y="0"/>
                </a:moveTo>
                <a:lnTo>
                  <a:pt x="0" y="92869"/>
                </a:lnTo>
                <a:lnTo>
                  <a:pt x="35719" y="92869"/>
                </a:lnTo>
                <a:lnTo>
                  <a:pt x="35719" y="200025"/>
                </a:lnTo>
                <a:lnTo>
                  <a:pt x="233362" y="200025"/>
                </a:lnTo>
                <a:lnTo>
                  <a:pt x="233362" y="307181"/>
                </a:lnTo>
                <a:lnTo>
                  <a:pt x="928687" y="307181"/>
                </a:lnTo>
                <a:lnTo>
                  <a:pt x="928687" y="602456"/>
                </a:lnTo>
                <a:lnTo>
                  <a:pt x="2233612" y="602456"/>
                </a:lnTo>
              </a:path>
            </a:pathLst>
          </a:cu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 forme 14">
            <a:extLst>
              <a:ext uri="{FF2B5EF4-FFF2-40B4-BE49-F238E27FC236}">
                <a16:creationId xmlns:a16="http://schemas.microsoft.com/office/drawing/2014/main" id="{643178C7-F844-BEAD-37B3-F7630106DF74}"/>
              </a:ext>
            </a:extLst>
          </p:cNvPr>
          <p:cNvSpPr/>
          <p:nvPr/>
        </p:nvSpPr>
        <p:spPr>
          <a:xfrm>
            <a:off x="707977" y="4779114"/>
            <a:ext cx="2761298" cy="332056"/>
          </a:xfrm>
          <a:custGeom>
            <a:avLst/>
            <a:gdLst>
              <a:gd name="csX0" fmla="*/ 0 w 2633663"/>
              <a:gd name="csY0" fmla="*/ 0 h 316707"/>
              <a:gd name="csX1" fmla="*/ 478631 w 2633663"/>
              <a:gd name="csY1" fmla="*/ 0 h 316707"/>
              <a:gd name="csX2" fmla="*/ 478631 w 2633663"/>
              <a:gd name="csY2" fmla="*/ 104775 h 316707"/>
              <a:gd name="csX3" fmla="*/ 1657350 w 2633663"/>
              <a:gd name="csY3" fmla="*/ 104775 h 316707"/>
              <a:gd name="csX4" fmla="*/ 1657350 w 2633663"/>
              <a:gd name="csY4" fmla="*/ 316707 h 316707"/>
              <a:gd name="csX5" fmla="*/ 2633663 w 2633663"/>
              <a:gd name="csY5" fmla="*/ 316707 h 316707"/>
            </a:gdLst>
            <a:ahLst/>
            <a:cxnLst>
              <a:cxn ang="0">
                <a:pos x="csX0" y="csY0"/>
              </a:cxn>
              <a:cxn ang="0">
                <a:pos x="csX1" y="csY1"/>
              </a:cxn>
              <a:cxn ang="0">
                <a:pos x="csX2" y="csY2"/>
              </a:cxn>
              <a:cxn ang="0">
                <a:pos x="csX3" y="csY3"/>
              </a:cxn>
              <a:cxn ang="0">
                <a:pos x="csX4" y="csY4"/>
              </a:cxn>
              <a:cxn ang="0">
                <a:pos x="csX5" y="csY5"/>
              </a:cxn>
            </a:cxnLst>
            <a:rect l="l" t="t" r="r" b="b"/>
            <a:pathLst>
              <a:path w="2633663" h="316707">
                <a:moveTo>
                  <a:pt x="0" y="0"/>
                </a:moveTo>
                <a:lnTo>
                  <a:pt x="478631" y="0"/>
                </a:lnTo>
                <a:lnTo>
                  <a:pt x="478631" y="104775"/>
                </a:lnTo>
                <a:lnTo>
                  <a:pt x="1657350" y="104775"/>
                </a:lnTo>
                <a:lnTo>
                  <a:pt x="1657350" y="316707"/>
                </a:lnTo>
                <a:lnTo>
                  <a:pt x="2633663" y="316707"/>
                </a:lnTo>
              </a:path>
            </a:pathLst>
          </a:cu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e 15">
            <a:extLst>
              <a:ext uri="{FF2B5EF4-FFF2-40B4-BE49-F238E27FC236}">
                <a16:creationId xmlns:a16="http://schemas.microsoft.com/office/drawing/2014/main" id="{E2481B9B-4495-A651-458B-E3455FA2EB14}"/>
              </a:ext>
            </a:extLst>
          </p:cNvPr>
          <p:cNvGrpSpPr/>
          <p:nvPr/>
        </p:nvGrpSpPr>
        <p:grpSpPr>
          <a:xfrm>
            <a:off x="342620" y="3419776"/>
            <a:ext cx="237336" cy="241980"/>
            <a:chOff x="1866034" y="4770361"/>
            <a:chExt cx="237336" cy="241980"/>
          </a:xfrm>
        </p:grpSpPr>
        <p:sp>
          <p:nvSpPr>
            <p:cNvPr id="17" name="Line 7">
              <a:extLst>
                <a:ext uri="{FF2B5EF4-FFF2-40B4-BE49-F238E27FC236}">
                  <a16:creationId xmlns:a16="http://schemas.microsoft.com/office/drawing/2014/main" id="{E47136CC-4BEF-B8E0-3499-D7CFE05B997A}"/>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8" name="Rectangle 38">
              <a:extLst>
                <a:ext uri="{FF2B5EF4-FFF2-40B4-BE49-F238E27FC236}">
                  <a16:creationId xmlns:a16="http://schemas.microsoft.com/office/drawing/2014/main" id="{4DFCB866-42D6-B543-15FB-3C3CDC3EAB3A}"/>
                </a:ext>
              </a:extLst>
            </p:cNvPr>
            <p:cNvSpPr>
              <a:spLocks noChangeArrowheads="1"/>
            </p:cNvSpPr>
            <p:nvPr/>
          </p:nvSpPr>
          <p:spPr bwMode="auto">
            <a:xfrm>
              <a:off x="1866034" y="4770361"/>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0</a:t>
              </a:r>
            </a:p>
          </p:txBody>
        </p:sp>
      </p:grpSp>
      <p:sp>
        <p:nvSpPr>
          <p:cNvPr id="19" name="Line 19">
            <a:extLst>
              <a:ext uri="{FF2B5EF4-FFF2-40B4-BE49-F238E27FC236}">
                <a16:creationId xmlns:a16="http://schemas.microsoft.com/office/drawing/2014/main" id="{18E21495-BB85-C713-6D7D-CE9E1042388C}"/>
              </a:ext>
            </a:extLst>
          </p:cNvPr>
          <p:cNvSpPr>
            <a:spLocks noChangeShapeType="1"/>
          </p:cNvSpPr>
          <p:nvPr/>
        </p:nvSpPr>
        <p:spPr bwMode="auto">
          <a:xfrm flipV="1">
            <a:off x="704640" y="3598883"/>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20" name="Rectangle 49">
            <a:extLst>
              <a:ext uri="{FF2B5EF4-FFF2-40B4-BE49-F238E27FC236}">
                <a16:creationId xmlns:a16="http://schemas.microsoft.com/office/drawing/2014/main" id="{800938EB-EE2D-FD1C-10C3-5E51C2E062FE}"/>
              </a:ext>
            </a:extLst>
          </p:cNvPr>
          <p:cNvSpPr>
            <a:spLocks noChangeArrowheads="1"/>
          </p:cNvSpPr>
          <p:nvPr/>
        </p:nvSpPr>
        <p:spPr bwMode="auto">
          <a:xfrm>
            <a:off x="636984" y="3632488"/>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0</a:t>
            </a:r>
          </a:p>
        </p:txBody>
      </p:sp>
      <p:sp>
        <p:nvSpPr>
          <p:cNvPr id="21" name="Forme libre : forme 20">
            <a:extLst>
              <a:ext uri="{FF2B5EF4-FFF2-40B4-BE49-F238E27FC236}">
                <a16:creationId xmlns:a16="http://schemas.microsoft.com/office/drawing/2014/main" id="{891E69C2-2581-883B-D67A-6F4BB7D3D671}"/>
              </a:ext>
            </a:extLst>
          </p:cNvPr>
          <p:cNvSpPr/>
          <p:nvPr/>
        </p:nvSpPr>
        <p:spPr bwMode="auto">
          <a:xfrm>
            <a:off x="579706" y="2214736"/>
            <a:ext cx="2909570" cy="1383120"/>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grpSp>
        <p:nvGrpSpPr>
          <p:cNvPr id="22" name="Groupe 21">
            <a:extLst>
              <a:ext uri="{FF2B5EF4-FFF2-40B4-BE49-F238E27FC236}">
                <a16:creationId xmlns:a16="http://schemas.microsoft.com/office/drawing/2014/main" id="{17594085-520F-8304-62F2-64F50D31F821}"/>
              </a:ext>
            </a:extLst>
          </p:cNvPr>
          <p:cNvGrpSpPr/>
          <p:nvPr/>
        </p:nvGrpSpPr>
        <p:grpSpPr>
          <a:xfrm>
            <a:off x="276897" y="3123119"/>
            <a:ext cx="303059" cy="234286"/>
            <a:chOff x="1800311" y="4774208"/>
            <a:chExt cx="303059" cy="234286"/>
          </a:xfrm>
        </p:grpSpPr>
        <p:sp>
          <p:nvSpPr>
            <p:cNvPr id="23" name="Line 7">
              <a:extLst>
                <a:ext uri="{FF2B5EF4-FFF2-40B4-BE49-F238E27FC236}">
                  <a16:creationId xmlns:a16="http://schemas.microsoft.com/office/drawing/2014/main" id="{22A587FB-B3BD-472C-4740-1A67B514D5D9}"/>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24" name="Rectangle 38">
              <a:extLst>
                <a:ext uri="{FF2B5EF4-FFF2-40B4-BE49-F238E27FC236}">
                  <a16:creationId xmlns:a16="http://schemas.microsoft.com/office/drawing/2014/main" id="{E3C0B737-360F-39E0-78F6-F149BE63CFBB}"/>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25</a:t>
              </a:r>
            </a:p>
          </p:txBody>
        </p:sp>
      </p:grpSp>
      <p:grpSp>
        <p:nvGrpSpPr>
          <p:cNvPr id="25" name="Groupe 24">
            <a:extLst>
              <a:ext uri="{FF2B5EF4-FFF2-40B4-BE49-F238E27FC236}">
                <a16:creationId xmlns:a16="http://schemas.microsoft.com/office/drawing/2014/main" id="{9BD010AF-3896-079F-D560-67C2AEEAF7F5}"/>
              </a:ext>
            </a:extLst>
          </p:cNvPr>
          <p:cNvGrpSpPr/>
          <p:nvPr/>
        </p:nvGrpSpPr>
        <p:grpSpPr>
          <a:xfrm>
            <a:off x="276897" y="2804498"/>
            <a:ext cx="303059" cy="234286"/>
            <a:chOff x="1800311" y="4774208"/>
            <a:chExt cx="303059" cy="234286"/>
          </a:xfrm>
        </p:grpSpPr>
        <p:sp>
          <p:nvSpPr>
            <p:cNvPr id="26" name="Line 7">
              <a:extLst>
                <a:ext uri="{FF2B5EF4-FFF2-40B4-BE49-F238E27FC236}">
                  <a16:creationId xmlns:a16="http://schemas.microsoft.com/office/drawing/2014/main" id="{02D594D2-6744-A122-2448-0131A538FA99}"/>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27" name="Rectangle 26">
              <a:extLst>
                <a:ext uri="{FF2B5EF4-FFF2-40B4-BE49-F238E27FC236}">
                  <a16:creationId xmlns:a16="http://schemas.microsoft.com/office/drawing/2014/main" id="{451529F0-02A9-F6F4-E22D-5E1D129178FF}"/>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50</a:t>
              </a:r>
            </a:p>
          </p:txBody>
        </p:sp>
      </p:grpSp>
      <p:grpSp>
        <p:nvGrpSpPr>
          <p:cNvPr id="28" name="Groupe 27">
            <a:extLst>
              <a:ext uri="{FF2B5EF4-FFF2-40B4-BE49-F238E27FC236}">
                <a16:creationId xmlns:a16="http://schemas.microsoft.com/office/drawing/2014/main" id="{26615A2F-866F-4D07-E72C-5361AB1C4A11}"/>
              </a:ext>
            </a:extLst>
          </p:cNvPr>
          <p:cNvGrpSpPr/>
          <p:nvPr/>
        </p:nvGrpSpPr>
        <p:grpSpPr>
          <a:xfrm>
            <a:off x="276897" y="2503994"/>
            <a:ext cx="303059" cy="234286"/>
            <a:chOff x="1800311" y="4774208"/>
            <a:chExt cx="303059" cy="234286"/>
          </a:xfrm>
        </p:grpSpPr>
        <p:sp>
          <p:nvSpPr>
            <p:cNvPr id="29" name="Line 7">
              <a:extLst>
                <a:ext uri="{FF2B5EF4-FFF2-40B4-BE49-F238E27FC236}">
                  <a16:creationId xmlns:a16="http://schemas.microsoft.com/office/drawing/2014/main" id="{25E90F94-E98F-0A14-7AAE-6D7AF7BC4228}"/>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30" name="Rectangle 38">
              <a:extLst>
                <a:ext uri="{FF2B5EF4-FFF2-40B4-BE49-F238E27FC236}">
                  <a16:creationId xmlns:a16="http://schemas.microsoft.com/office/drawing/2014/main" id="{97EA0235-2665-F40D-3411-2A2FFA5DE644}"/>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75</a:t>
              </a:r>
            </a:p>
          </p:txBody>
        </p:sp>
      </p:grpSp>
      <p:grpSp>
        <p:nvGrpSpPr>
          <p:cNvPr id="31" name="Groupe 30">
            <a:extLst>
              <a:ext uri="{FF2B5EF4-FFF2-40B4-BE49-F238E27FC236}">
                <a16:creationId xmlns:a16="http://schemas.microsoft.com/office/drawing/2014/main" id="{ABBF2D24-853F-0753-FF10-9B1C382B061D}"/>
              </a:ext>
            </a:extLst>
          </p:cNvPr>
          <p:cNvGrpSpPr/>
          <p:nvPr/>
        </p:nvGrpSpPr>
        <p:grpSpPr>
          <a:xfrm>
            <a:off x="207968" y="2192044"/>
            <a:ext cx="371988" cy="234286"/>
            <a:chOff x="1731382" y="4774208"/>
            <a:chExt cx="371988" cy="234286"/>
          </a:xfrm>
        </p:grpSpPr>
        <p:sp>
          <p:nvSpPr>
            <p:cNvPr id="32" name="Line 7">
              <a:extLst>
                <a:ext uri="{FF2B5EF4-FFF2-40B4-BE49-F238E27FC236}">
                  <a16:creationId xmlns:a16="http://schemas.microsoft.com/office/drawing/2014/main" id="{D787AED5-F99B-7069-6A59-B14A311A3F3B}"/>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33" name="Rectangle 38">
              <a:extLst>
                <a:ext uri="{FF2B5EF4-FFF2-40B4-BE49-F238E27FC236}">
                  <a16:creationId xmlns:a16="http://schemas.microsoft.com/office/drawing/2014/main" id="{8A867216-F4AC-32C6-611A-E90B1B54B451}"/>
                </a:ext>
              </a:extLst>
            </p:cNvPr>
            <p:cNvSpPr>
              <a:spLocks noChangeArrowheads="1"/>
            </p:cNvSpPr>
            <p:nvPr/>
          </p:nvSpPr>
          <p:spPr bwMode="auto">
            <a:xfrm>
              <a:off x="1731382" y="4774208"/>
              <a:ext cx="27949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100</a:t>
              </a:r>
            </a:p>
          </p:txBody>
        </p:sp>
      </p:grpSp>
      <p:sp>
        <p:nvSpPr>
          <p:cNvPr id="34" name="Rectangle 38">
            <a:extLst>
              <a:ext uri="{FF2B5EF4-FFF2-40B4-BE49-F238E27FC236}">
                <a16:creationId xmlns:a16="http://schemas.microsoft.com/office/drawing/2014/main" id="{BE4563F0-8152-2EAC-52D8-DDF25DCBDDD4}"/>
              </a:ext>
            </a:extLst>
          </p:cNvPr>
          <p:cNvSpPr>
            <a:spLocks noChangeArrowheads="1"/>
          </p:cNvSpPr>
          <p:nvPr/>
        </p:nvSpPr>
        <p:spPr bwMode="auto">
          <a:xfrm rot="16200000">
            <a:off x="-121188" y="2798555"/>
            <a:ext cx="4766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EFS (%)</a:t>
            </a:r>
          </a:p>
        </p:txBody>
      </p:sp>
      <p:sp>
        <p:nvSpPr>
          <p:cNvPr id="35" name="Rectangle 38">
            <a:extLst>
              <a:ext uri="{FF2B5EF4-FFF2-40B4-BE49-F238E27FC236}">
                <a16:creationId xmlns:a16="http://schemas.microsoft.com/office/drawing/2014/main" id="{708720A6-D401-39ED-A5EE-FA39B8B482E4}"/>
              </a:ext>
            </a:extLst>
          </p:cNvPr>
          <p:cNvSpPr>
            <a:spLocks noChangeArrowheads="1"/>
          </p:cNvSpPr>
          <p:nvPr/>
        </p:nvSpPr>
        <p:spPr bwMode="auto">
          <a:xfrm>
            <a:off x="795703" y="2880315"/>
            <a:ext cx="1164349"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Event-free </a:t>
            </a:r>
            <a:r>
              <a:rPr kumimoji="0" lang="fr-FR" altLang="fr-FR" sz="1050" b="1" i="0" u="none" strike="noStrike" kern="0" cap="none" spc="0" normalizeH="0" baseline="0" noProof="0" dirty="0" err="1">
                <a:ln>
                  <a:noFill/>
                </a:ln>
                <a:solidFill>
                  <a:srgbClr val="000000"/>
                </a:solidFill>
                <a:effectLst/>
                <a:uLnTx/>
                <a:uFillTx/>
                <a:latin typeface="Calibri"/>
                <a:ea typeface="Roboto Condensed" panose="02000000000000000000" pitchFamily="2" charset="0"/>
                <a:cs typeface="Calibri" panose="020F0502020204030204" pitchFamily="34" charset="0"/>
              </a:rPr>
              <a:t>survival</a:t>
            </a:r>
            <a:endPar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36" name="Line 19">
            <a:extLst>
              <a:ext uri="{FF2B5EF4-FFF2-40B4-BE49-F238E27FC236}">
                <a16:creationId xmlns:a16="http://schemas.microsoft.com/office/drawing/2014/main" id="{E088BE9A-06DF-AF27-FEB7-C19DDE6027EC}"/>
              </a:ext>
            </a:extLst>
          </p:cNvPr>
          <p:cNvSpPr>
            <a:spLocks noChangeShapeType="1"/>
          </p:cNvSpPr>
          <p:nvPr/>
        </p:nvSpPr>
        <p:spPr bwMode="auto">
          <a:xfrm flipV="1">
            <a:off x="1037034" y="3598883"/>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37" name="Rectangle 49">
            <a:extLst>
              <a:ext uri="{FF2B5EF4-FFF2-40B4-BE49-F238E27FC236}">
                <a16:creationId xmlns:a16="http://schemas.microsoft.com/office/drawing/2014/main" id="{C457D3D8-6023-43F8-8056-EE89667DEE20}"/>
              </a:ext>
            </a:extLst>
          </p:cNvPr>
          <p:cNvSpPr>
            <a:spLocks noChangeArrowheads="1"/>
          </p:cNvSpPr>
          <p:nvPr/>
        </p:nvSpPr>
        <p:spPr bwMode="auto">
          <a:xfrm>
            <a:off x="969378" y="3632488"/>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6</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38" name="Line 19">
            <a:extLst>
              <a:ext uri="{FF2B5EF4-FFF2-40B4-BE49-F238E27FC236}">
                <a16:creationId xmlns:a16="http://schemas.microsoft.com/office/drawing/2014/main" id="{DB325F30-DCAA-C164-97CB-DE14A246FB16}"/>
              </a:ext>
            </a:extLst>
          </p:cNvPr>
          <p:cNvSpPr>
            <a:spLocks noChangeShapeType="1"/>
          </p:cNvSpPr>
          <p:nvPr/>
        </p:nvSpPr>
        <p:spPr bwMode="auto">
          <a:xfrm flipV="1">
            <a:off x="1371391" y="3598883"/>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39" name="Rectangle 49">
            <a:extLst>
              <a:ext uri="{FF2B5EF4-FFF2-40B4-BE49-F238E27FC236}">
                <a16:creationId xmlns:a16="http://schemas.microsoft.com/office/drawing/2014/main" id="{A13DFD17-50C8-B0CB-6EEB-B7F49E65A893}"/>
              </a:ext>
            </a:extLst>
          </p:cNvPr>
          <p:cNvSpPr>
            <a:spLocks noChangeArrowheads="1"/>
          </p:cNvSpPr>
          <p:nvPr/>
        </p:nvSpPr>
        <p:spPr bwMode="auto">
          <a:xfrm>
            <a:off x="1270874" y="3636335"/>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12</a:t>
            </a:r>
          </a:p>
        </p:txBody>
      </p:sp>
      <p:sp>
        <p:nvSpPr>
          <p:cNvPr id="40" name="Line 19">
            <a:extLst>
              <a:ext uri="{FF2B5EF4-FFF2-40B4-BE49-F238E27FC236}">
                <a16:creationId xmlns:a16="http://schemas.microsoft.com/office/drawing/2014/main" id="{08B3177D-5580-9D3A-5A30-BA1CE04DA859}"/>
              </a:ext>
            </a:extLst>
          </p:cNvPr>
          <p:cNvSpPr>
            <a:spLocks noChangeShapeType="1"/>
          </p:cNvSpPr>
          <p:nvPr/>
        </p:nvSpPr>
        <p:spPr bwMode="auto">
          <a:xfrm flipV="1">
            <a:off x="1703785" y="3598883"/>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41" name="Rectangle 49">
            <a:extLst>
              <a:ext uri="{FF2B5EF4-FFF2-40B4-BE49-F238E27FC236}">
                <a16:creationId xmlns:a16="http://schemas.microsoft.com/office/drawing/2014/main" id="{04FDA149-93B3-C276-1D79-BEAA7FCD65BB}"/>
              </a:ext>
            </a:extLst>
          </p:cNvPr>
          <p:cNvSpPr>
            <a:spLocks noChangeArrowheads="1"/>
          </p:cNvSpPr>
          <p:nvPr/>
        </p:nvSpPr>
        <p:spPr bwMode="auto">
          <a:xfrm>
            <a:off x="1603268" y="3636335"/>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18</a:t>
            </a:r>
          </a:p>
        </p:txBody>
      </p:sp>
      <p:sp>
        <p:nvSpPr>
          <p:cNvPr id="42" name="Line 19">
            <a:extLst>
              <a:ext uri="{FF2B5EF4-FFF2-40B4-BE49-F238E27FC236}">
                <a16:creationId xmlns:a16="http://schemas.microsoft.com/office/drawing/2014/main" id="{124DB680-F03D-4B54-9D49-F88CF9E9E6CF}"/>
              </a:ext>
            </a:extLst>
          </p:cNvPr>
          <p:cNvSpPr>
            <a:spLocks noChangeShapeType="1"/>
          </p:cNvSpPr>
          <p:nvPr/>
        </p:nvSpPr>
        <p:spPr bwMode="auto">
          <a:xfrm flipV="1">
            <a:off x="2023852" y="3598883"/>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43" name="Rectangle 49">
            <a:extLst>
              <a:ext uri="{FF2B5EF4-FFF2-40B4-BE49-F238E27FC236}">
                <a16:creationId xmlns:a16="http://schemas.microsoft.com/office/drawing/2014/main" id="{DA9B6474-9B30-8F44-F9FB-94060DFB53B2}"/>
              </a:ext>
            </a:extLst>
          </p:cNvPr>
          <p:cNvSpPr>
            <a:spLocks noChangeArrowheads="1"/>
          </p:cNvSpPr>
          <p:nvPr/>
        </p:nvSpPr>
        <p:spPr bwMode="auto">
          <a:xfrm>
            <a:off x="1923335" y="3636335"/>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24</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44" name="Line 19">
            <a:extLst>
              <a:ext uri="{FF2B5EF4-FFF2-40B4-BE49-F238E27FC236}">
                <a16:creationId xmlns:a16="http://schemas.microsoft.com/office/drawing/2014/main" id="{0C4EBE7D-B9CE-5042-3177-CD5B14B36A35}"/>
              </a:ext>
            </a:extLst>
          </p:cNvPr>
          <p:cNvSpPr>
            <a:spLocks noChangeShapeType="1"/>
          </p:cNvSpPr>
          <p:nvPr/>
        </p:nvSpPr>
        <p:spPr bwMode="auto">
          <a:xfrm flipV="1">
            <a:off x="2356246" y="3598883"/>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45" name="Rectangle 49">
            <a:extLst>
              <a:ext uri="{FF2B5EF4-FFF2-40B4-BE49-F238E27FC236}">
                <a16:creationId xmlns:a16="http://schemas.microsoft.com/office/drawing/2014/main" id="{AB75F748-3D9F-D7F2-7A6D-513A84D11B05}"/>
              </a:ext>
            </a:extLst>
          </p:cNvPr>
          <p:cNvSpPr>
            <a:spLocks noChangeArrowheads="1"/>
          </p:cNvSpPr>
          <p:nvPr/>
        </p:nvSpPr>
        <p:spPr bwMode="auto">
          <a:xfrm>
            <a:off x="2255729" y="3636335"/>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30</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46" name="Line 19">
            <a:extLst>
              <a:ext uri="{FF2B5EF4-FFF2-40B4-BE49-F238E27FC236}">
                <a16:creationId xmlns:a16="http://schemas.microsoft.com/office/drawing/2014/main" id="{B915C2A2-D46A-48C6-8830-EDC4A5C6776E}"/>
              </a:ext>
            </a:extLst>
          </p:cNvPr>
          <p:cNvSpPr>
            <a:spLocks noChangeShapeType="1"/>
          </p:cNvSpPr>
          <p:nvPr/>
        </p:nvSpPr>
        <p:spPr bwMode="auto">
          <a:xfrm flipV="1">
            <a:off x="2690603" y="3598883"/>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47" name="Rectangle 49">
            <a:extLst>
              <a:ext uri="{FF2B5EF4-FFF2-40B4-BE49-F238E27FC236}">
                <a16:creationId xmlns:a16="http://schemas.microsoft.com/office/drawing/2014/main" id="{3CA7D314-CFE1-A026-C612-C6842ABA9FDE}"/>
              </a:ext>
            </a:extLst>
          </p:cNvPr>
          <p:cNvSpPr>
            <a:spLocks noChangeArrowheads="1"/>
          </p:cNvSpPr>
          <p:nvPr/>
        </p:nvSpPr>
        <p:spPr bwMode="auto">
          <a:xfrm>
            <a:off x="2590086" y="3636335"/>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36</a:t>
            </a:r>
          </a:p>
        </p:txBody>
      </p:sp>
      <p:sp>
        <p:nvSpPr>
          <p:cNvPr id="48" name="Line 19">
            <a:extLst>
              <a:ext uri="{FF2B5EF4-FFF2-40B4-BE49-F238E27FC236}">
                <a16:creationId xmlns:a16="http://schemas.microsoft.com/office/drawing/2014/main" id="{3A1E4BC8-86D9-3F8F-2D5A-ED423F2F56A7}"/>
              </a:ext>
            </a:extLst>
          </p:cNvPr>
          <p:cNvSpPr>
            <a:spLocks noChangeShapeType="1"/>
          </p:cNvSpPr>
          <p:nvPr/>
        </p:nvSpPr>
        <p:spPr bwMode="auto">
          <a:xfrm flipV="1">
            <a:off x="3022997" y="3598883"/>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49" name="Rectangle 49">
            <a:extLst>
              <a:ext uri="{FF2B5EF4-FFF2-40B4-BE49-F238E27FC236}">
                <a16:creationId xmlns:a16="http://schemas.microsoft.com/office/drawing/2014/main" id="{743A91B1-8B33-B2A0-4352-0A8CB38A9B33}"/>
              </a:ext>
            </a:extLst>
          </p:cNvPr>
          <p:cNvSpPr>
            <a:spLocks noChangeArrowheads="1"/>
          </p:cNvSpPr>
          <p:nvPr/>
        </p:nvSpPr>
        <p:spPr bwMode="auto">
          <a:xfrm>
            <a:off x="2922480" y="3636335"/>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42</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50" name="Line 19">
            <a:extLst>
              <a:ext uri="{FF2B5EF4-FFF2-40B4-BE49-F238E27FC236}">
                <a16:creationId xmlns:a16="http://schemas.microsoft.com/office/drawing/2014/main" id="{1BF8A04D-B81B-9C9C-2337-93B724F7BD52}"/>
              </a:ext>
            </a:extLst>
          </p:cNvPr>
          <p:cNvSpPr>
            <a:spLocks noChangeShapeType="1"/>
          </p:cNvSpPr>
          <p:nvPr/>
        </p:nvSpPr>
        <p:spPr bwMode="auto">
          <a:xfrm flipV="1">
            <a:off x="3347063" y="3598883"/>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51" name="Rectangle 49">
            <a:extLst>
              <a:ext uri="{FF2B5EF4-FFF2-40B4-BE49-F238E27FC236}">
                <a16:creationId xmlns:a16="http://schemas.microsoft.com/office/drawing/2014/main" id="{ACF65485-58B0-420C-9AEA-BEAE684D7493}"/>
              </a:ext>
            </a:extLst>
          </p:cNvPr>
          <p:cNvSpPr>
            <a:spLocks noChangeArrowheads="1"/>
          </p:cNvSpPr>
          <p:nvPr/>
        </p:nvSpPr>
        <p:spPr bwMode="auto">
          <a:xfrm>
            <a:off x="3246546" y="3636335"/>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48</a:t>
            </a:r>
          </a:p>
        </p:txBody>
      </p:sp>
      <p:sp>
        <p:nvSpPr>
          <p:cNvPr id="52" name="Rectangle 38">
            <a:extLst>
              <a:ext uri="{FF2B5EF4-FFF2-40B4-BE49-F238E27FC236}">
                <a16:creationId xmlns:a16="http://schemas.microsoft.com/office/drawing/2014/main" id="{4B9C2198-A753-6461-2E8A-699CD3C505D9}"/>
              </a:ext>
            </a:extLst>
          </p:cNvPr>
          <p:cNvSpPr>
            <a:spLocks noChangeArrowheads="1"/>
          </p:cNvSpPr>
          <p:nvPr/>
        </p:nvSpPr>
        <p:spPr bwMode="auto">
          <a:xfrm>
            <a:off x="1748612" y="3808071"/>
            <a:ext cx="507117"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err="1">
                <a:ln>
                  <a:noFill/>
                </a:ln>
                <a:solidFill>
                  <a:srgbClr val="000000"/>
                </a:solidFill>
                <a:effectLst/>
                <a:uLnTx/>
                <a:uFillTx/>
                <a:latin typeface="Calibri"/>
                <a:ea typeface="Roboto Condensed" panose="02000000000000000000" pitchFamily="2" charset="0"/>
                <a:cs typeface="Calibri" panose="020F0502020204030204" pitchFamily="34" charset="0"/>
              </a:rPr>
              <a:t>Months</a:t>
            </a:r>
            <a:endPar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53" name="Rectangle 38">
            <a:extLst>
              <a:ext uri="{FF2B5EF4-FFF2-40B4-BE49-F238E27FC236}">
                <a16:creationId xmlns:a16="http://schemas.microsoft.com/office/drawing/2014/main" id="{6312DDC1-362C-7818-6A83-6D8125A88CFA}"/>
              </a:ext>
            </a:extLst>
          </p:cNvPr>
          <p:cNvSpPr>
            <a:spLocks noChangeArrowheads="1"/>
          </p:cNvSpPr>
          <p:nvPr/>
        </p:nvSpPr>
        <p:spPr bwMode="auto">
          <a:xfrm>
            <a:off x="2081809" y="2880315"/>
            <a:ext cx="428570"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1-year</a:t>
            </a:r>
          </a:p>
        </p:txBody>
      </p:sp>
      <p:sp>
        <p:nvSpPr>
          <p:cNvPr id="54" name="Rectangle 38">
            <a:extLst>
              <a:ext uri="{FF2B5EF4-FFF2-40B4-BE49-F238E27FC236}">
                <a16:creationId xmlns:a16="http://schemas.microsoft.com/office/drawing/2014/main" id="{872A9D11-FF2B-CDEA-0CE1-6D1FFAF4D493}"/>
              </a:ext>
            </a:extLst>
          </p:cNvPr>
          <p:cNvSpPr>
            <a:spLocks noChangeArrowheads="1"/>
          </p:cNvSpPr>
          <p:nvPr/>
        </p:nvSpPr>
        <p:spPr bwMode="auto">
          <a:xfrm>
            <a:off x="2659659" y="2880315"/>
            <a:ext cx="428570"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2-year</a:t>
            </a:r>
          </a:p>
        </p:txBody>
      </p:sp>
      <p:sp>
        <p:nvSpPr>
          <p:cNvPr id="55" name="Rectangle 38">
            <a:extLst>
              <a:ext uri="{FF2B5EF4-FFF2-40B4-BE49-F238E27FC236}">
                <a16:creationId xmlns:a16="http://schemas.microsoft.com/office/drawing/2014/main" id="{80AF487E-3EBF-5548-E999-B156CB80B09A}"/>
              </a:ext>
            </a:extLst>
          </p:cNvPr>
          <p:cNvSpPr>
            <a:spLocks noChangeArrowheads="1"/>
          </p:cNvSpPr>
          <p:nvPr/>
        </p:nvSpPr>
        <p:spPr bwMode="auto">
          <a:xfrm>
            <a:off x="1048980" y="3145016"/>
            <a:ext cx="65780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All patients</a:t>
            </a:r>
          </a:p>
        </p:txBody>
      </p:sp>
      <p:sp>
        <p:nvSpPr>
          <p:cNvPr id="56" name="Rectangle 38">
            <a:extLst>
              <a:ext uri="{FF2B5EF4-FFF2-40B4-BE49-F238E27FC236}">
                <a16:creationId xmlns:a16="http://schemas.microsoft.com/office/drawing/2014/main" id="{21A1EDE1-A516-6B91-F016-23D68062EA80}"/>
              </a:ext>
            </a:extLst>
          </p:cNvPr>
          <p:cNvSpPr>
            <a:spLocks noChangeArrowheads="1"/>
          </p:cNvSpPr>
          <p:nvPr/>
        </p:nvSpPr>
        <p:spPr bwMode="auto">
          <a:xfrm>
            <a:off x="2148334" y="3145016"/>
            <a:ext cx="29552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82%</a:t>
            </a:r>
          </a:p>
        </p:txBody>
      </p:sp>
      <p:sp>
        <p:nvSpPr>
          <p:cNvPr id="57" name="Rectangle 38">
            <a:extLst>
              <a:ext uri="{FF2B5EF4-FFF2-40B4-BE49-F238E27FC236}">
                <a16:creationId xmlns:a16="http://schemas.microsoft.com/office/drawing/2014/main" id="{9D6235C1-DF5F-52C8-2874-BE168F9F63CF}"/>
              </a:ext>
            </a:extLst>
          </p:cNvPr>
          <p:cNvSpPr>
            <a:spLocks noChangeArrowheads="1"/>
          </p:cNvSpPr>
          <p:nvPr/>
        </p:nvSpPr>
        <p:spPr bwMode="auto">
          <a:xfrm>
            <a:off x="2726184" y="3145016"/>
            <a:ext cx="29552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72%</a:t>
            </a:r>
          </a:p>
        </p:txBody>
      </p:sp>
      <p:grpSp>
        <p:nvGrpSpPr>
          <p:cNvPr id="58" name="Groupe 57">
            <a:extLst>
              <a:ext uri="{FF2B5EF4-FFF2-40B4-BE49-F238E27FC236}">
                <a16:creationId xmlns:a16="http://schemas.microsoft.com/office/drawing/2014/main" id="{2E7AF7E6-6F38-6DF6-0244-67719A17C9D4}"/>
              </a:ext>
            </a:extLst>
          </p:cNvPr>
          <p:cNvGrpSpPr/>
          <p:nvPr/>
        </p:nvGrpSpPr>
        <p:grpSpPr>
          <a:xfrm>
            <a:off x="3989494" y="3438828"/>
            <a:ext cx="237336" cy="241980"/>
            <a:chOff x="1866034" y="4770361"/>
            <a:chExt cx="237336" cy="241980"/>
          </a:xfrm>
        </p:grpSpPr>
        <p:sp>
          <p:nvSpPr>
            <p:cNvPr id="59" name="Line 7">
              <a:extLst>
                <a:ext uri="{FF2B5EF4-FFF2-40B4-BE49-F238E27FC236}">
                  <a16:creationId xmlns:a16="http://schemas.microsoft.com/office/drawing/2014/main" id="{A5281A16-0EFE-8ED5-239A-68ABCA254D1F}"/>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60" name="Rectangle 38">
              <a:extLst>
                <a:ext uri="{FF2B5EF4-FFF2-40B4-BE49-F238E27FC236}">
                  <a16:creationId xmlns:a16="http://schemas.microsoft.com/office/drawing/2014/main" id="{48F039C3-E291-FEE0-C508-1CD8D815C690}"/>
                </a:ext>
              </a:extLst>
            </p:cNvPr>
            <p:cNvSpPr>
              <a:spLocks noChangeArrowheads="1"/>
            </p:cNvSpPr>
            <p:nvPr/>
          </p:nvSpPr>
          <p:spPr bwMode="auto">
            <a:xfrm>
              <a:off x="1866034" y="4770361"/>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0</a:t>
              </a:r>
            </a:p>
          </p:txBody>
        </p:sp>
      </p:grpSp>
      <p:sp>
        <p:nvSpPr>
          <p:cNvPr id="61" name="Line 19">
            <a:extLst>
              <a:ext uri="{FF2B5EF4-FFF2-40B4-BE49-F238E27FC236}">
                <a16:creationId xmlns:a16="http://schemas.microsoft.com/office/drawing/2014/main" id="{1BA8CD27-91B8-7C20-0E07-953BBAB13878}"/>
              </a:ext>
            </a:extLst>
          </p:cNvPr>
          <p:cNvSpPr>
            <a:spLocks noChangeShapeType="1"/>
          </p:cNvSpPr>
          <p:nvPr/>
        </p:nvSpPr>
        <p:spPr bwMode="auto">
          <a:xfrm flipV="1">
            <a:off x="4351514" y="3617935"/>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62" name="Rectangle 49">
            <a:extLst>
              <a:ext uri="{FF2B5EF4-FFF2-40B4-BE49-F238E27FC236}">
                <a16:creationId xmlns:a16="http://schemas.microsoft.com/office/drawing/2014/main" id="{064EE0D2-75C5-7174-E3B5-3D547D6A84E9}"/>
              </a:ext>
            </a:extLst>
          </p:cNvPr>
          <p:cNvSpPr>
            <a:spLocks noChangeArrowheads="1"/>
          </p:cNvSpPr>
          <p:nvPr/>
        </p:nvSpPr>
        <p:spPr bwMode="auto">
          <a:xfrm>
            <a:off x="4283858" y="3651540"/>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0</a:t>
            </a:r>
          </a:p>
        </p:txBody>
      </p:sp>
      <p:grpSp>
        <p:nvGrpSpPr>
          <p:cNvPr id="63" name="Groupe 62">
            <a:extLst>
              <a:ext uri="{FF2B5EF4-FFF2-40B4-BE49-F238E27FC236}">
                <a16:creationId xmlns:a16="http://schemas.microsoft.com/office/drawing/2014/main" id="{DAAC841E-EF53-AF79-6D66-085B97E9E1FC}"/>
              </a:ext>
            </a:extLst>
          </p:cNvPr>
          <p:cNvGrpSpPr/>
          <p:nvPr/>
        </p:nvGrpSpPr>
        <p:grpSpPr>
          <a:xfrm>
            <a:off x="3923771" y="3142171"/>
            <a:ext cx="303059" cy="234286"/>
            <a:chOff x="1800311" y="4774208"/>
            <a:chExt cx="303059" cy="234286"/>
          </a:xfrm>
        </p:grpSpPr>
        <p:sp>
          <p:nvSpPr>
            <p:cNvPr id="64" name="Line 7">
              <a:extLst>
                <a:ext uri="{FF2B5EF4-FFF2-40B4-BE49-F238E27FC236}">
                  <a16:creationId xmlns:a16="http://schemas.microsoft.com/office/drawing/2014/main" id="{95BA6CFA-0B96-5473-A058-8CB7C83C4A5E}"/>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65" name="Rectangle 38">
              <a:extLst>
                <a:ext uri="{FF2B5EF4-FFF2-40B4-BE49-F238E27FC236}">
                  <a16:creationId xmlns:a16="http://schemas.microsoft.com/office/drawing/2014/main" id="{97959969-0F35-560E-D56F-865BF7184083}"/>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25</a:t>
              </a:r>
            </a:p>
          </p:txBody>
        </p:sp>
      </p:grpSp>
      <p:grpSp>
        <p:nvGrpSpPr>
          <p:cNvPr id="66" name="Groupe 65">
            <a:extLst>
              <a:ext uri="{FF2B5EF4-FFF2-40B4-BE49-F238E27FC236}">
                <a16:creationId xmlns:a16="http://schemas.microsoft.com/office/drawing/2014/main" id="{88A0FBB2-F7EC-C36F-0E62-BC3E47FD9374}"/>
              </a:ext>
            </a:extLst>
          </p:cNvPr>
          <p:cNvGrpSpPr/>
          <p:nvPr/>
        </p:nvGrpSpPr>
        <p:grpSpPr>
          <a:xfrm>
            <a:off x="3923771" y="2823550"/>
            <a:ext cx="303059" cy="234286"/>
            <a:chOff x="1800311" y="4774208"/>
            <a:chExt cx="303059" cy="234286"/>
          </a:xfrm>
        </p:grpSpPr>
        <p:sp>
          <p:nvSpPr>
            <p:cNvPr id="67" name="Line 7">
              <a:extLst>
                <a:ext uri="{FF2B5EF4-FFF2-40B4-BE49-F238E27FC236}">
                  <a16:creationId xmlns:a16="http://schemas.microsoft.com/office/drawing/2014/main" id="{865EEEF6-8D9A-E2CD-7EC7-8B37973274BE}"/>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68" name="Rectangle 67">
              <a:extLst>
                <a:ext uri="{FF2B5EF4-FFF2-40B4-BE49-F238E27FC236}">
                  <a16:creationId xmlns:a16="http://schemas.microsoft.com/office/drawing/2014/main" id="{823354C9-A4DA-ABDB-03D1-6A62A4D96CDB}"/>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50</a:t>
              </a:r>
            </a:p>
          </p:txBody>
        </p:sp>
      </p:grpSp>
      <p:grpSp>
        <p:nvGrpSpPr>
          <p:cNvPr id="69" name="Groupe 68">
            <a:extLst>
              <a:ext uri="{FF2B5EF4-FFF2-40B4-BE49-F238E27FC236}">
                <a16:creationId xmlns:a16="http://schemas.microsoft.com/office/drawing/2014/main" id="{DCBFCB5F-860D-3315-F82A-E35BAB129705}"/>
              </a:ext>
            </a:extLst>
          </p:cNvPr>
          <p:cNvGrpSpPr/>
          <p:nvPr/>
        </p:nvGrpSpPr>
        <p:grpSpPr>
          <a:xfrm>
            <a:off x="3923771" y="2523046"/>
            <a:ext cx="303059" cy="234286"/>
            <a:chOff x="1800311" y="4774208"/>
            <a:chExt cx="303059" cy="234286"/>
          </a:xfrm>
        </p:grpSpPr>
        <p:sp>
          <p:nvSpPr>
            <p:cNvPr id="70" name="Line 7">
              <a:extLst>
                <a:ext uri="{FF2B5EF4-FFF2-40B4-BE49-F238E27FC236}">
                  <a16:creationId xmlns:a16="http://schemas.microsoft.com/office/drawing/2014/main" id="{4E5128DA-5E6C-1B15-5C53-4F4100697897}"/>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71" name="Rectangle 38">
              <a:extLst>
                <a:ext uri="{FF2B5EF4-FFF2-40B4-BE49-F238E27FC236}">
                  <a16:creationId xmlns:a16="http://schemas.microsoft.com/office/drawing/2014/main" id="{16EC6802-E59E-EFFE-66A0-F1861F47728C}"/>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75</a:t>
              </a:r>
            </a:p>
          </p:txBody>
        </p:sp>
      </p:grpSp>
      <p:grpSp>
        <p:nvGrpSpPr>
          <p:cNvPr id="72" name="Groupe 71">
            <a:extLst>
              <a:ext uri="{FF2B5EF4-FFF2-40B4-BE49-F238E27FC236}">
                <a16:creationId xmlns:a16="http://schemas.microsoft.com/office/drawing/2014/main" id="{6E6FEDAE-2118-EB20-BF86-52A1BF81ACDF}"/>
              </a:ext>
            </a:extLst>
          </p:cNvPr>
          <p:cNvGrpSpPr/>
          <p:nvPr/>
        </p:nvGrpSpPr>
        <p:grpSpPr>
          <a:xfrm>
            <a:off x="3854842" y="2211096"/>
            <a:ext cx="371988" cy="234286"/>
            <a:chOff x="1731382" y="4774208"/>
            <a:chExt cx="371988" cy="234286"/>
          </a:xfrm>
        </p:grpSpPr>
        <p:sp>
          <p:nvSpPr>
            <p:cNvPr id="73" name="Line 7">
              <a:extLst>
                <a:ext uri="{FF2B5EF4-FFF2-40B4-BE49-F238E27FC236}">
                  <a16:creationId xmlns:a16="http://schemas.microsoft.com/office/drawing/2014/main" id="{2AF92C5A-758A-92BA-3C77-36B9D721EDCF}"/>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74" name="Rectangle 38">
              <a:extLst>
                <a:ext uri="{FF2B5EF4-FFF2-40B4-BE49-F238E27FC236}">
                  <a16:creationId xmlns:a16="http://schemas.microsoft.com/office/drawing/2014/main" id="{285B24CA-B7CF-22C9-B3B8-F35839F50E56}"/>
                </a:ext>
              </a:extLst>
            </p:cNvPr>
            <p:cNvSpPr>
              <a:spLocks noChangeArrowheads="1"/>
            </p:cNvSpPr>
            <p:nvPr/>
          </p:nvSpPr>
          <p:spPr bwMode="auto">
            <a:xfrm>
              <a:off x="1731382" y="4774208"/>
              <a:ext cx="27949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100</a:t>
              </a:r>
            </a:p>
          </p:txBody>
        </p:sp>
      </p:grpSp>
      <p:sp>
        <p:nvSpPr>
          <p:cNvPr id="75" name="Rectangle 38">
            <a:extLst>
              <a:ext uri="{FF2B5EF4-FFF2-40B4-BE49-F238E27FC236}">
                <a16:creationId xmlns:a16="http://schemas.microsoft.com/office/drawing/2014/main" id="{3A871B47-810E-2767-4ED4-3815F6893E3C}"/>
              </a:ext>
            </a:extLst>
          </p:cNvPr>
          <p:cNvSpPr>
            <a:spLocks noChangeArrowheads="1"/>
          </p:cNvSpPr>
          <p:nvPr/>
        </p:nvSpPr>
        <p:spPr bwMode="auto">
          <a:xfrm rot="16200000">
            <a:off x="3544121" y="2817607"/>
            <a:ext cx="43979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OS (%)</a:t>
            </a:r>
          </a:p>
        </p:txBody>
      </p:sp>
      <p:sp>
        <p:nvSpPr>
          <p:cNvPr id="76" name="Rectangle 38">
            <a:extLst>
              <a:ext uri="{FF2B5EF4-FFF2-40B4-BE49-F238E27FC236}">
                <a16:creationId xmlns:a16="http://schemas.microsoft.com/office/drawing/2014/main" id="{AB779B84-D6F2-E694-2290-B118B91C495C}"/>
              </a:ext>
            </a:extLst>
          </p:cNvPr>
          <p:cNvSpPr>
            <a:spLocks noChangeArrowheads="1"/>
          </p:cNvSpPr>
          <p:nvPr/>
        </p:nvSpPr>
        <p:spPr bwMode="auto">
          <a:xfrm>
            <a:off x="4553186" y="2880315"/>
            <a:ext cx="943134"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Overall </a:t>
            </a:r>
            <a:r>
              <a:rPr kumimoji="0" lang="fr-FR" altLang="fr-FR" sz="1050" b="1" i="0" u="none" strike="noStrike" kern="0" cap="none" spc="0" normalizeH="0" baseline="0" noProof="0" dirty="0" err="1">
                <a:ln>
                  <a:noFill/>
                </a:ln>
                <a:solidFill>
                  <a:srgbClr val="000000"/>
                </a:solidFill>
                <a:effectLst/>
                <a:uLnTx/>
                <a:uFillTx/>
                <a:latin typeface="Calibri"/>
                <a:ea typeface="Roboto Condensed" panose="02000000000000000000" pitchFamily="2" charset="0"/>
                <a:cs typeface="Calibri" panose="020F0502020204030204" pitchFamily="34" charset="0"/>
              </a:rPr>
              <a:t>survival</a:t>
            </a:r>
            <a:endPar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77" name="Line 19">
            <a:extLst>
              <a:ext uri="{FF2B5EF4-FFF2-40B4-BE49-F238E27FC236}">
                <a16:creationId xmlns:a16="http://schemas.microsoft.com/office/drawing/2014/main" id="{C2C19E82-39AA-488F-1117-95D6B81B85D5}"/>
              </a:ext>
            </a:extLst>
          </p:cNvPr>
          <p:cNvSpPr>
            <a:spLocks noChangeShapeType="1"/>
          </p:cNvSpPr>
          <p:nvPr/>
        </p:nvSpPr>
        <p:spPr bwMode="auto">
          <a:xfrm flipV="1">
            <a:off x="4674382" y="3617935"/>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78" name="Rectangle 49">
            <a:extLst>
              <a:ext uri="{FF2B5EF4-FFF2-40B4-BE49-F238E27FC236}">
                <a16:creationId xmlns:a16="http://schemas.microsoft.com/office/drawing/2014/main" id="{4F20130F-81D6-A2BD-2DE8-D4D2F8080C38}"/>
              </a:ext>
            </a:extLst>
          </p:cNvPr>
          <p:cNvSpPr>
            <a:spLocks noChangeArrowheads="1"/>
          </p:cNvSpPr>
          <p:nvPr/>
        </p:nvSpPr>
        <p:spPr bwMode="auto">
          <a:xfrm>
            <a:off x="4606726" y="3651540"/>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6</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79" name="Line 19">
            <a:extLst>
              <a:ext uri="{FF2B5EF4-FFF2-40B4-BE49-F238E27FC236}">
                <a16:creationId xmlns:a16="http://schemas.microsoft.com/office/drawing/2014/main" id="{ABA236D3-860D-C179-A46E-3BCEC99DDC18}"/>
              </a:ext>
            </a:extLst>
          </p:cNvPr>
          <p:cNvSpPr>
            <a:spLocks noChangeShapeType="1"/>
          </p:cNvSpPr>
          <p:nvPr/>
        </p:nvSpPr>
        <p:spPr bwMode="auto">
          <a:xfrm flipV="1">
            <a:off x="4987310" y="3617935"/>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80" name="Rectangle 49">
            <a:extLst>
              <a:ext uri="{FF2B5EF4-FFF2-40B4-BE49-F238E27FC236}">
                <a16:creationId xmlns:a16="http://schemas.microsoft.com/office/drawing/2014/main" id="{28E840A5-E037-595A-7D6F-CD865F858B2B}"/>
              </a:ext>
            </a:extLst>
          </p:cNvPr>
          <p:cNvSpPr>
            <a:spLocks noChangeArrowheads="1"/>
          </p:cNvSpPr>
          <p:nvPr/>
        </p:nvSpPr>
        <p:spPr bwMode="auto">
          <a:xfrm>
            <a:off x="4886793" y="3655387"/>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12</a:t>
            </a:r>
          </a:p>
        </p:txBody>
      </p:sp>
      <p:sp>
        <p:nvSpPr>
          <p:cNvPr id="81" name="Line 19">
            <a:extLst>
              <a:ext uri="{FF2B5EF4-FFF2-40B4-BE49-F238E27FC236}">
                <a16:creationId xmlns:a16="http://schemas.microsoft.com/office/drawing/2014/main" id="{F219A579-A589-40A4-3920-DBFD5F4C3E14}"/>
              </a:ext>
            </a:extLst>
          </p:cNvPr>
          <p:cNvSpPr>
            <a:spLocks noChangeShapeType="1"/>
          </p:cNvSpPr>
          <p:nvPr/>
        </p:nvSpPr>
        <p:spPr bwMode="auto">
          <a:xfrm flipV="1">
            <a:off x="5303037" y="3617935"/>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82" name="Rectangle 49">
            <a:extLst>
              <a:ext uri="{FF2B5EF4-FFF2-40B4-BE49-F238E27FC236}">
                <a16:creationId xmlns:a16="http://schemas.microsoft.com/office/drawing/2014/main" id="{CB3A5F76-5071-0211-7AF5-E822E6A76A53}"/>
              </a:ext>
            </a:extLst>
          </p:cNvPr>
          <p:cNvSpPr>
            <a:spLocks noChangeArrowheads="1"/>
          </p:cNvSpPr>
          <p:nvPr/>
        </p:nvSpPr>
        <p:spPr bwMode="auto">
          <a:xfrm>
            <a:off x="5202520" y="3655387"/>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18</a:t>
            </a:r>
          </a:p>
        </p:txBody>
      </p:sp>
      <p:sp>
        <p:nvSpPr>
          <p:cNvPr id="83" name="Line 19">
            <a:extLst>
              <a:ext uri="{FF2B5EF4-FFF2-40B4-BE49-F238E27FC236}">
                <a16:creationId xmlns:a16="http://schemas.microsoft.com/office/drawing/2014/main" id="{DB9C5844-0836-C110-57E2-898F46C6442C}"/>
              </a:ext>
            </a:extLst>
          </p:cNvPr>
          <p:cNvSpPr>
            <a:spLocks noChangeShapeType="1"/>
          </p:cNvSpPr>
          <p:nvPr/>
        </p:nvSpPr>
        <p:spPr bwMode="auto">
          <a:xfrm flipV="1">
            <a:off x="5623104" y="3617935"/>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84" name="Rectangle 49">
            <a:extLst>
              <a:ext uri="{FF2B5EF4-FFF2-40B4-BE49-F238E27FC236}">
                <a16:creationId xmlns:a16="http://schemas.microsoft.com/office/drawing/2014/main" id="{CA1A4885-9147-3CD0-524E-BD287887AF02}"/>
              </a:ext>
            </a:extLst>
          </p:cNvPr>
          <p:cNvSpPr>
            <a:spLocks noChangeArrowheads="1"/>
          </p:cNvSpPr>
          <p:nvPr/>
        </p:nvSpPr>
        <p:spPr bwMode="auto">
          <a:xfrm>
            <a:off x="5522587" y="3655387"/>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24</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85" name="Line 19">
            <a:extLst>
              <a:ext uri="{FF2B5EF4-FFF2-40B4-BE49-F238E27FC236}">
                <a16:creationId xmlns:a16="http://schemas.microsoft.com/office/drawing/2014/main" id="{540AAEF9-82AD-6343-1CEE-81447C27FB62}"/>
              </a:ext>
            </a:extLst>
          </p:cNvPr>
          <p:cNvSpPr>
            <a:spLocks noChangeShapeType="1"/>
          </p:cNvSpPr>
          <p:nvPr/>
        </p:nvSpPr>
        <p:spPr bwMode="auto">
          <a:xfrm flipV="1">
            <a:off x="5941212" y="3617935"/>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86" name="Rectangle 49">
            <a:extLst>
              <a:ext uri="{FF2B5EF4-FFF2-40B4-BE49-F238E27FC236}">
                <a16:creationId xmlns:a16="http://schemas.microsoft.com/office/drawing/2014/main" id="{CA1B1A26-463E-F7BE-91D0-1E758217045A}"/>
              </a:ext>
            </a:extLst>
          </p:cNvPr>
          <p:cNvSpPr>
            <a:spLocks noChangeArrowheads="1"/>
          </p:cNvSpPr>
          <p:nvPr/>
        </p:nvSpPr>
        <p:spPr bwMode="auto">
          <a:xfrm>
            <a:off x="5840695" y="3655387"/>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30</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87" name="Line 19">
            <a:extLst>
              <a:ext uri="{FF2B5EF4-FFF2-40B4-BE49-F238E27FC236}">
                <a16:creationId xmlns:a16="http://schemas.microsoft.com/office/drawing/2014/main" id="{412C80F8-41FA-B179-0586-20C26F3AA04D}"/>
              </a:ext>
            </a:extLst>
          </p:cNvPr>
          <p:cNvSpPr>
            <a:spLocks noChangeShapeType="1"/>
          </p:cNvSpPr>
          <p:nvPr/>
        </p:nvSpPr>
        <p:spPr bwMode="auto">
          <a:xfrm flipV="1">
            <a:off x="6256521" y="3617935"/>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88" name="Rectangle 49">
            <a:extLst>
              <a:ext uri="{FF2B5EF4-FFF2-40B4-BE49-F238E27FC236}">
                <a16:creationId xmlns:a16="http://schemas.microsoft.com/office/drawing/2014/main" id="{FD125BEB-A985-373F-F682-3A16546DCFB8}"/>
              </a:ext>
            </a:extLst>
          </p:cNvPr>
          <p:cNvSpPr>
            <a:spLocks noChangeArrowheads="1"/>
          </p:cNvSpPr>
          <p:nvPr/>
        </p:nvSpPr>
        <p:spPr bwMode="auto">
          <a:xfrm>
            <a:off x="6156004" y="3655387"/>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36</a:t>
            </a:r>
          </a:p>
        </p:txBody>
      </p:sp>
      <p:sp>
        <p:nvSpPr>
          <p:cNvPr id="89" name="Line 19">
            <a:extLst>
              <a:ext uri="{FF2B5EF4-FFF2-40B4-BE49-F238E27FC236}">
                <a16:creationId xmlns:a16="http://schemas.microsoft.com/office/drawing/2014/main" id="{67E362C4-5E79-2ABC-E349-D5781B1342B9}"/>
              </a:ext>
            </a:extLst>
          </p:cNvPr>
          <p:cNvSpPr>
            <a:spLocks noChangeShapeType="1"/>
          </p:cNvSpPr>
          <p:nvPr/>
        </p:nvSpPr>
        <p:spPr bwMode="auto">
          <a:xfrm flipV="1">
            <a:off x="6572248" y="3617935"/>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90" name="Rectangle 49">
            <a:extLst>
              <a:ext uri="{FF2B5EF4-FFF2-40B4-BE49-F238E27FC236}">
                <a16:creationId xmlns:a16="http://schemas.microsoft.com/office/drawing/2014/main" id="{1C357111-E7F6-8B7B-92FF-8DB7835EF6E0}"/>
              </a:ext>
            </a:extLst>
          </p:cNvPr>
          <p:cNvSpPr>
            <a:spLocks noChangeArrowheads="1"/>
          </p:cNvSpPr>
          <p:nvPr/>
        </p:nvSpPr>
        <p:spPr bwMode="auto">
          <a:xfrm>
            <a:off x="6471731" y="3655387"/>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42</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91" name="Line 19">
            <a:extLst>
              <a:ext uri="{FF2B5EF4-FFF2-40B4-BE49-F238E27FC236}">
                <a16:creationId xmlns:a16="http://schemas.microsoft.com/office/drawing/2014/main" id="{CA1680EC-C9B3-04E3-0105-645569033D96}"/>
              </a:ext>
            </a:extLst>
          </p:cNvPr>
          <p:cNvSpPr>
            <a:spLocks noChangeShapeType="1"/>
          </p:cNvSpPr>
          <p:nvPr/>
        </p:nvSpPr>
        <p:spPr bwMode="auto">
          <a:xfrm flipV="1">
            <a:off x="6884409" y="3617935"/>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92" name="Rectangle 49">
            <a:extLst>
              <a:ext uri="{FF2B5EF4-FFF2-40B4-BE49-F238E27FC236}">
                <a16:creationId xmlns:a16="http://schemas.microsoft.com/office/drawing/2014/main" id="{3E1AC129-E19E-C2EB-4906-E7450FAF6BF3}"/>
              </a:ext>
            </a:extLst>
          </p:cNvPr>
          <p:cNvSpPr>
            <a:spLocks noChangeArrowheads="1"/>
          </p:cNvSpPr>
          <p:nvPr/>
        </p:nvSpPr>
        <p:spPr bwMode="auto">
          <a:xfrm>
            <a:off x="6783892" y="3655387"/>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48</a:t>
            </a:r>
          </a:p>
        </p:txBody>
      </p:sp>
      <p:sp>
        <p:nvSpPr>
          <p:cNvPr id="93" name="Rectangle 38">
            <a:extLst>
              <a:ext uri="{FF2B5EF4-FFF2-40B4-BE49-F238E27FC236}">
                <a16:creationId xmlns:a16="http://schemas.microsoft.com/office/drawing/2014/main" id="{8EB1AB40-3D5F-D9DD-9156-1253F68A96C8}"/>
              </a:ext>
            </a:extLst>
          </p:cNvPr>
          <p:cNvSpPr>
            <a:spLocks noChangeArrowheads="1"/>
          </p:cNvSpPr>
          <p:nvPr/>
        </p:nvSpPr>
        <p:spPr bwMode="auto">
          <a:xfrm>
            <a:off x="5357390" y="3808071"/>
            <a:ext cx="507117"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err="1">
                <a:ln>
                  <a:noFill/>
                </a:ln>
                <a:solidFill>
                  <a:srgbClr val="000000"/>
                </a:solidFill>
                <a:effectLst/>
                <a:uLnTx/>
                <a:uFillTx/>
                <a:latin typeface="Calibri"/>
                <a:ea typeface="Roboto Condensed" panose="02000000000000000000" pitchFamily="2" charset="0"/>
                <a:cs typeface="Calibri" panose="020F0502020204030204" pitchFamily="34" charset="0"/>
              </a:rPr>
              <a:t>Months</a:t>
            </a:r>
            <a:endPar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94" name="Rectangle 38">
            <a:extLst>
              <a:ext uri="{FF2B5EF4-FFF2-40B4-BE49-F238E27FC236}">
                <a16:creationId xmlns:a16="http://schemas.microsoft.com/office/drawing/2014/main" id="{3B23C273-44A0-CF05-29CF-74164729A081}"/>
              </a:ext>
            </a:extLst>
          </p:cNvPr>
          <p:cNvSpPr>
            <a:spLocks noChangeArrowheads="1"/>
          </p:cNvSpPr>
          <p:nvPr/>
        </p:nvSpPr>
        <p:spPr bwMode="auto">
          <a:xfrm>
            <a:off x="5728683" y="2899367"/>
            <a:ext cx="428570"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1-year</a:t>
            </a:r>
          </a:p>
        </p:txBody>
      </p:sp>
      <p:sp>
        <p:nvSpPr>
          <p:cNvPr id="95" name="Rectangle 38">
            <a:extLst>
              <a:ext uri="{FF2B5EF4-FFF2-40B4-BE49-F238E27FC236}">
                <a16:creationId xmlns:a16="http://schemas.microsoft.com/office/drawing/2014/main" id="{FD442FBA-F66B-25B6-8AB6-4CAB29A3D091}"/>
              </a:ext>
            </a:extLst>
          </p:cNvPr>
          <p:cNvSpPr>
            <a:spLocks noChangeArrowheads="1"/>
          </p:cNvSpPr>
          <p:nvPr/>
        </p:nvSpPr>
        <p:spPr bwMode="auto">
          <a:xfrm>
            <a:off x="6306533" y="2899367"/>
            <a:ext cx="428570"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2-year</a:t>
            </a:r>
          </a:p>
        </p:txBody>
      </p:sp>
      <p:sp>
        <p:nvSpPr>
          <p:cNvPr id="96" name="Rectangle 38">
            <a:extLst>
              <a:ext uri="{FF2B5EF4-FFF2-40B4-BE49-F238E27FC236}">
                <a16:creationId xmlns:a16="http://schemas.microsoft.com/office/drawing/2014/main" id="{748FC778-E7E2-F17A-FCD8-852240D3DE56}"/>
              </a:ext>
            </a:extLst>
          </p:cNvPr>
          <p:cNvSpPr>
            <a:spLocks noChangeArrowheads="1"/>
          </p:cNvSpPr>
          <p:nvPr/>
        </p:nvSpPr>
        <p:spPr bwMode="auto">
          <a:xfrm>
            <a:off x="4695854" y="3164068"/>
            <a:ext cx="65780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All patients</a:t>
            </a:r>
          </a:p>
        </p:txBody>
      </p:sp>
      <p:sp>
        <p:nvSpPr>
          <p:cNvPr id="97" name="Rectangle 38">
            <a:extLst>
              <a:ext uri="{FF2B5EF4-FFF2-40B4-BE49-F238E27FC236}">
                <a16:creationId xmlns:a16="http://schemas.microsoft.com/office/drawing/2014/main" id="{B60E44C1-0952-DAA2-E23C-579EA690E03B}"/>
              </a:ext>
            </a:extLst>
          </p:cNvPr>
          <p:cNvSpPr>
            <a:spLocks noChangeArrowheads="1"/>
          </p:cNvSpPr>
          <p:nvPr/>
        </p:nvSpPr>
        <p:spPr bwMode="auto">
          <a:xfrm>
            <a:off x="5795208" y="3164068"/>
            <a:ext cx="29552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90%</a:t>
            </a:r>
          </a:p>
        </p:txBody>
      </p:sp>
      <p:sp>
        <p:nvSpPr>
          <p:cNvPr id="98" name="Rectangle 38">
            <a:extLst>
              <a:ext uri="{FF2B5EF4-FFF2-40B4-BE49-F238E27FC236}">
                <a16:creationId xmlns:a16="http://schemas.microsoft.com/office/drawing/2014/main" id="{2F222525-6F7E-44BB-AE7F-4D479CE71E5D}"/>
              </a:ext>
            </a:extLst>
          </p:cNvPr>
          <p:cNvSpPr>
            <a:spLocks noChangeArrowheads="1"/>
          </p:cNvSpPr>
          <p:nvPr/>
        </p:nvSpPr>
        <p:spPr bwMode="auto">
          <a:xfrm>
            <a:off x="6373058" y="3164068"/>
            <a:ext cx="29552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90%</a:t>
            </a:r>
          </a:p>
        </p:txBody>
      </p:sp>
      <p:sp>
        <p:nvSpPr>
          <p:cNvPr id="99" name="Forme libre : forme 98">
            <a:extLst>
              <a:ext uri="{FF2B5EF4-FFF2-40B4-BE49-F238E27FC236}">
                <a16:creationId xmlns:a16="http://schemas.microsoft.com/office/drawing/2014/main" id="{0F50827C-2B68-8606-B40E-6A927EBF7B2A}"/>
              </a:ext>
            </a:extLst>
          </p:cNvPr>
          <p:cNvSpPr/>
          <p:nvPr/>
        </p:nvSpPr>
        <p:spPr bwMode="auto">
          <a:xfrm>
            <a:off x="4231590" y="2233788"/>
            <a:ext cx="2790509" cy="1383120"/>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grpSp>
        <p:nvGrpSpPr>
          <p:cNvPr id="100" name="Groupe 99">
            <a:extLst>
              <a:ext uri="{FF2B5EF4-FFF2-40B4-BE49-F238E27FC236}">
                <a16:creationId xmlns:a16="http://schemas.microsoft.com/office/drawing/2014/main" id="{83CA8003-BE9E-11DA-D9DF-D54CF1683FA7}"/>
              </a:ext>
            </a:extLst>
          </p:cNvPr>
          <p:cNvGrpSpPr/>
          <p:nvPr/>
        </p:nvGrpSpPr>
        <p:grpSpPr>
          <a:xfrm>
            <a:off x="342620" y="5885169"/>
            <a:ext cx="237336" cy="241980"/>
            <a:chOff x="1866034" y="4770361"/>
            <a:chExt cx="237336" cy="241980"/>
          </a:xfrm>
        </p:grpSpPr>
        <p:sp>
          <p:nvSpPr>
            <p:cNvPr id="101" name="Line 7">
              <a:extLst>
                <a:ext uri="{FF2B5EF4-FFF2-40B4-BE49-F238E27FC236}">
                  <a16:creationId xmlns:a16="http://schemas.microsoft.com/office/drawing/2014/main" id="{0715D960-4611-3CDC-2D97-2B7F07BFDE1C}"/>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02" name="Rectangle 38">
              <a:extLst>
                <a:ext uri="{FF2B5EF4-FFF2-40B4-BE49-F238E27FC236}">
                  <a16:creationId xmlns:a16="http://schemas.microsoft.com/office/drawing/2014/main" id="{63AC0D24-F5B1-B1B8-A47D-2235D55C6D03}"/>
                </a:ext>
              </a:extLst>
            </p:cNvPr>
            <p:cNvSpPr>
              <a:spLocks noChangeArrowheads="1"/>
            </p:cNvSpPr>
            <p:nvPr/>
          </p:nvSpPr>
          <p:spPr bwMode="auto">
            <a:xfrm>
              <a:off x="1866034" y="4770361"/>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0</a:t>
              </a:r>
            </a:p>
          </p:txBody>
        </p:sp>
      </p:grpSp>
      <p:sp>
        <p:nvSpPr>
          <p:cNvPr id="103" name="Line 19">
            <a:extLst>
              <a:ext uri="{FF2B5EF4-FFF2-40B4-BE49-F238E27FC236}">
                <a16:creationId xmlns:a16="http://schemas.microsoft.com/office/drawing/2014/main" id="{7FBDFCCA-7B0C-07C2-9719-12FA05FEC1EF}"/>
              </a:ext>
            </a:extLst>
          </p:cNvPr>
          <p:cNvSpPr>
            <a:spLocks noChangeShapeType="1"/>
          </p:cNvSpPr>
          <p:nvPr/>
        </p:nvSpPr>
        <p:spPr bwMode="auto">
          <a:xfrm flipV="1">
            <a:off x="704640" y="606427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04" name="Rectangle 49">
            <a:extLst>
              <a:ext uri="{FF2B5EF4-FFF2-40B4-BE49-F238E27FC236}">
                <a16:creationId xmlns:a16="http://schemas.microsoft.com/office/drawing/2014/main" id="{BCE75ED8-2CB0-9320-9D41-BE33E5A743F9}"/>
              </a:ext>
            </a:extLst>
          </p:cNvPr>
          <p:cNvSpPr>
            <a:spLocks noChangeArrowheads="1"/>
          </p:cNvSpPr>
          <p:nvPr/>
        </p:nvSpPr>
        <p:spPr bwMode="auto">
          <a:xfrm>
            <a:off x="636984" y="6097881"/>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0</a:t>
            </a:r>
          </a:p>
        </p:txBody>
      </p:sp>
      <p:sp>
        <p:nvSpPr>
          <p:cNvPr id="105" name="Forme libre : forme 104">
            <a:extLst>
              <a:ext uri="{FF2B5EF4-FFF2-40B4-BE49-F238E27FC236}">
                <a16:creationId xmlns:a16="http://schemas.microsoft.com/office/drawing/2014/main" id="{673308BF-7816-E241-93CA-00DD95DC4821}"/>
              </a:ext>
            </a:extLst>
          </p:cNvPr>
          <p:cNvSpPr/>
          <p:nvPr/>
        </p:nvSpPr>
        <p:spPr bwMode="auto">
          <a:xfrm>
            <a:off x="579706" y="4680129"/>
            <a:ext cx="2909570" cy="1383120"/>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grpSp>
        <p:nvGrpSpPr>
          <p:cNvPr id="106" name="Groupe 105">
            <a:extLst>
              <a:ext uri="{FF2B5EF4-FFF2-40B4-BE49-F238E27FC236}">
                <a16:creationId xmlns:a16="http://schemas.microsoft.com/office/drawing/2014/main" id="{2B7DCA44-A450-48DD-EE63-95FED7F9C522}"/>
              </a:ext>
            </a:extLst>
          </p:cNvPr>
          <p:cNvGrpSpPr/>
          <p:nvPr/>
        </p:nvGrpSpPr>
        <p:grpSpPr>
          <a:xfrm>
            <a:off x="276897" y="5588512"/>
            <a:ext cx="303059" cy="234286"/>
            <a:chOff x="1800311" y="4774208"/>
            <a:chExt cx="303059" cy="234286"/>
          </a:xfrm>
        </p:grpSpPr>
        <p:sp>
          <p:nvSpPr>
            <p:cNvPr id="107" name="Line 7">
              <a:extLst>
                <a:ext uri="{FF2B5EF4-FFF2-40B4-BE49-F238E27FC236}">
                  <a16:creationId xmlns:a16="http://schemas.microsoft.com/office/drawing/2014/main" id="{C4C44D8E-EAF9-9EB4-90EB-C435B2383982}"/>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08" name="Rectangle 38">
              <a:extLst>
                <a:ext uri="{FF2B5EF4-FFF2-40B4-BE49-F238E27FC236}">
                  <a16:creationId xmlns:a16="http://schemas.microsoft.com/office/drawing/2014/main" id="{BA72DADB-9F39-5354-7BA1-85D015650611}"/>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25</a:t>
              </a:r>
            </a:p>
          </p:txBody>
        </p:sp>
      </p:grpSp>
      <p:grpSp>
        <p:nvGrpSpPr>
          <p:cNvPr id="109" name="Groupe 108">
            <a:extLst>
              <a:ext uri="{FF2B5EF4-FFF2-40B4-BE49-F238E27FC236}">
                <a16:creationId xmlns:a16="http://schemas.microsoft.com/office/drawing/2014/main" id="{2EB8BC06-6E75-776A-F8CB-AF29DE2D870C}"/>
              </a:ext>
            </a:extLst>
          </p:cNvPr>
          <p:cNvGrpSpPr/>
          <p:nvPr/>
        </p:nvGrpSpPr>
        <p:grpSpPr>
          <a:xfrm>
            <a:off x="276897" y="5269891"/>
            <a:ext cx="303059" cy="234286"/>
            <a:chOff x="1800311" y="4774208"/>
            <a:chExt cx="303059" cy="234286"/>
          </a:xfrm>
        </p:grpSpPr>
        <p:sp>
          <p:nvSpPr>
            <p:cNvPr id="110" name="Line 7">
              <a:extLst>
                <a:ext uri="{FF2B5EF4-FFF2-40B4-BE49-F238E27FC236}">
                  <a16:creationId xmlns:a16="http://schemas.microsoft.com/office/drawing/2014/main" id="{0C86FBBB-1CBC-EEAF-4F71-1ED03D5AFDAC}"/>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11" name="Rectangle 110">
              <a:extLst>
                <a:ext uri="{FF2B5EF4-FFF2-40B4-BE49-F238E27FC236}">
                  <a16:creationId xmlns:a16="http://schemas.microsoft.com/office/drawing/2014/main" id="{2E14582C-1490-E94C-5D09-1F866BA198BB}"/>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50</a:t>
              </a:r>
            </a:p>
          </p:txBody>
        </p:sp>
      </p:grpSp>
      <p:grpSp>
        <p:nvGrpSpPr>
          <p:cNvPr id="112" name="Groupe 111">
            <a:extLst>
              <a:ext uri="{FF2B5EF4-FFF2-40B4-BE49-F238E27FC236}">
                <a16:creationId xmlns:a16="http://schemas.microsoft.com/office/drawing/2014/main" id="{85E380BF-3437-9D0F-190E-29244448666D}"/>
              </a:ext>
            </a:extLst>
          </p:cNvPr>
          <p:cNvGrpSpPr/>
          <p:nvPr/>
        </p:nvGrpSpPr>
        <p:grpSpPr>
          <a:xfrm>
            <a:off x="276897" y="4969387"/>
            <a:ext cx="303059" cy="234286"/>
            <a:chOff x="1800311" y="4774208"/>
            <a:chExt cx="303059" cy="234286"/>
          </a:xfrm>
        </p:grpSpPr>
        <p:sp>
          <p:nvSpPr>
            <p:cNvPr id="113" name="Line 7">
              <a:extLst>
                <a:ext uri="{FF2B5EF4-FFF2-40B4-BE49-F238E27FC236}">
                  <a16:creationId xmlns:a16="http://schemas.microsoft.com/office/drawing/2014/main" id="{02BB7612-3112-4782-E703-DE33F7033C69}"/>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14" name="Rectangle 38">
              <a:extLst>
                <a:ext uri="{FF2B5EF4-FFF2-40B4-BE49-F238E27FC236}">
                  <a16:creationId xmlns:a16="http://schemas.microsoft.com/office/drawing/2014/main" id="{3197C900-6869-822D-894D-DD5BCDEF4A8F}"/>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75</a:t>
              </a:r>
            </a:p>
          </p:txBody>
        </p:sp>
      </p:grpSp>
      <p:grpSp>
        <p:nvGrpSpPr>
          <p:cNvPr id="115" name="Groupe 114">
            <a:extLst>
              <a:ext uri="{FF2B5EF4-FFF2-40B4-BE49-F238E27FC236}">
                <a16:creationId xmlns:a16="http://schemas.microsoft.com/office/drawing/2014/main" id="{4DE0C4E9-7EB2-8FFD-264E-6215AEC3AAB6}"/>
              </a:ext>
            </a:extLst>
          </p:cNvPr>
          <p:cNvGrpSpPr/>
          <p:nvPr/>
        </p:nvGrpSpPr>
        <p:grpSpPr>
          <a:xfrm>
            <a:off x="207968" y="4657437"/>
            <a:ext cx="371988" cy="234286"/>
            <a:chOff x="1731382" y="4774208"/>
            <a:chExt cx="371988" cy="234286"/>
          </a:xfrm>
        </p:grpSpPr>
        <p:sp>
          <p:nvSpPr>
            <p:cNvPr id="116" name="Line 7">
              <a:extLst>
                <a:ext uri="{FF2B5EF4-FFF2-40B4-BE49-F238E27FC236}">
                  <a16:creationId xmlns:a16="http://schemas.microsoft.com/office/drawing/2014/main" id="{09D5666B-73AB-D5DF-D8CD-FC4AD440C55A}"/>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17" name="Rectangle 38">
              <a:extLst>
                <a:ext uri="{FF2B5EF4-FFF2-40B4-BE49-F238E27FC236}">
                  <a16:creationId xmlns:a16="http://schemas.microsoft.com/office/drawing/2014/main" id="{25C5403F-8E21-2EB5-1A3F-C1C8B60554FD}"/>
                </a:ext>
              </a:extLst>
            </p:cNvPr>
            <p:cNvSpPr>
              <a:spLocks noChangeArrowheads="1"/>
            </p:cNvSpPr>
            <p:nvPr/>
          </p:nvSpPr>
          <p:spPr bwMode="auto">
            <a:xfrm>
              <a:off x="1731382" y="4774208"/>
              <a:ext cx="27949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100</a:t>
              </a:r>
            </a:p>
          </p:txBody>
        </p:sp>
      </p:grpSp>
      <p:sp>
        <p:nvSpPr>
          <p:cNvPr id="118" name="Rectangle 38">
            <a:extLst>
              <a:ext uri="{FF2B5EF4-FFF2-40B4-BE49-F238E27FC236}">
                <a16:creationId xmlns:a16="http://schemas.microsoft.com/office/drawing/2014/main" id="{B7D5F210-2E85-76E8-59D4-74EBA715437B}"/>
              </a:ext>
            </a:extLst>
          </p:cNvPr>
          <p:cNvSpPr>
            <a:spLocks noChangeArrowheads="1"/>
          </p:cNvSpPr>
          <p:nvPr/>
        </p:nvSpPr>
        <p:spPr bwMode="auto">
          <a:xfrm rot="16200000">
            <a:off x="-121188" y="5263948"/>
            <a:ext cx="4766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EFS (%)</a:t>
            </a:r>
          </a:p>
        </p:txBody>
      </p:sp>
      <p:sp>
        <p:nvSpPr>
          <p:cNvPr id="119" name="Rectangle 38">
            <a:extLst>
              <a:ext uri="{FF2B5EF4-FFF2-40B4-BE49-F238E27FC236}">
                <a16:creationId xmlns:a16="http://schemas.microsoft.com/office/drawing/2014/main" id="{7EA8BF6E-1955-381A-3FD8-01A82C1F6390}"/>
              </a:ext>
            </a:extLst>
          </p:cNvPr>
          <p:cNvSpPr>
            <a:spLocks noChangeArrowheads="1"/>
          </p:cNvSpPr>
          <p:nvPr/>
        </p:nvSpPr>
        <p:spPr bwMode="auto">
          <a:xfrm>
            <a:off x="795703" y="5402860"/>
            <a:ext cx="1164349"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Event-free </a:t>
            </a:r>
            <a:r>
              <a:rPr kumimoji="0" lang="fr-FR" altLang="fr-FR" sz="1050" b="1" i="0" u="none" strike="noStrike" kern="0" cap="none" spc="0" normalizeH="0" baseline="0" noProof="0" dirty="0" err="1">
                <a:ln>
                  <a:noFill/>
                </a:ln>
                <a:solidFill>
                  <a:srgbClr val="000000"/>
                </a:solidFill>
                <a:effectLst/>
                <a:uLnTx/>
                <a:uFillTx/>
                <a:latin typeface="Calibri"/>
                <a:ea typeface="Roboto Condensed" panose="02000000000000000000" pitchFamily="2" charset="0"/>
                <a:cs typeface="Calibri" panose="020F0502020204030204" pitchFamily="34" charset="0"/>
              </a:rPr>
              <a:t>survival</a:t>
            </a:r>
            <a:endPar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20" name="Line 19">
            <a:extLst>
              <a:ext uri="{FF2B5EF4-FFF2-40B4-BE49-F238E27FC236}">
                <a16:creationId xmlns:a16="http://schemas.microsoft.com/office/drawing/2014/main" id="{EB4B52CE-20FD-6697-0D36-E34A99C79D70}"/>
              </a:ext>
            </a:extLst>
          </p:cNvPr>
          <p:cNvSpPr>
            <a:spLocks noChangeShapeType="1"/>
          </p:cNvSpPr>
          <p:nvPr/>
        </p:nvSpPr>
        <p:spPr bwMode="auto">
          <a:xfrm flipV="1">
            <a:off x="1037034" y="606427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21" name="Rectangle 49">
            <a:extLst>
              <a:ext uri="{FF2B5EF4-FFF2-40B4-BE49-F238E27FC236}">
                <a16:creationId xmlns:a16="http://schemas.microsoft.com/office/drawing/2014/main" id="{01CAF72D-4750-A179-AA01-654B66B00A58}"/>
              </a:ext>
            </a:extLst>
          </p:cNvPr>
          <p:cNvSpPr>
            <a:spLocks noChangeArrowheads="1"/>
          </p:cNvSpPr>
          <p:nvPr/>
        </p:nvSpPr>
        <p:spPr bwMode="auto">
          <a:xfrm>
            <a:off x="969378" y="6097881"/>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6</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22" name="Line 19">
            <a:extLst>
              <a:ext uri="{FF2B5EF4-FFF2-40B4-BE49-F238E27FC236}">
                <a16:creationId xmlns:a16="http://schemas.microsoft.com/office/drawing/2014/main" id="{DC048E35-0958-0886-1A28-F4C8720F3728}"/>
              </a:ext>
            </a:extLst>
          </p:cNvPr>
          <p:cNvSpPr>
            <a:spLocks noChangeShapeType="1"/>
          </p:cNvSpPr>
          <p:nvPr/>
        </p:nvSpPr>
        <p:spPr bwMode="auto">
          <a:xfrm flipV="1">
            <a:off x="1371391" y="606427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23" name="Rectangle 49">
            <a:extLst>
              <a:ext uri="{FF2B5EF4-FFF2-40B4-BE49-F238E27FC236}">
                <a16:creationId xmlns:a16="http://schemas.microsoft.com/office/drawing/2014/main" id="{E27AE204-AA58-D459-6FF5-28BAC85FFE9D}"/>
              </a:ext>
            </a:extLst>
          </p:cNvPr>
          <p:cNvSpPr>
            <a:spLocks noChangeArrowheads="1"/>
          </p:cNvSpPr>
          <p:nvPr/>
        </p:nvSpPr>
        <p:spPr bwMode="auto">
          <a:xfrm>
            <a:off x="1270874" y="6101728"/>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12</a:t>
            </a:r>
          </a:p>
        </p:txBody>
      </p:sp>
      <p:sp>
        <p:nvSpPr>
          <p:cNvPr id="124" name="Line 19">
            <a:extLst>
              <a:ext uri="{FF2B5EF4-FFF2-40B4-BE49-F238E27FC236}">
                <a16:creationId xmlns:a16="http://schemas.microsoft.com/office/drawing/2014/main" id="{FDB51AC1-F228-B257-9E16-C5FAED6200D5}"/>
              </a:ext>
            </a:extLst>
          </p:cNvPr>
          <p:cNvSpPr>
            <a:spLocks noChangeShapeType="1"/>
          </p:cNvSpPr>
          <p:nvPr/>
        </p:nvSpPr>
        <p:spPr bwMode="auto">
          <a:xfrm flipV="1">
            <a:off x="1703785" y="606427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25" name="Rectangle 49">
            <a:extLst>
              <a:ext uri="{FF2B5EF4-FFF2-40B4-BE49-F238E27FC236}">
                <a16:creationId xmlns:a16="http://schemas.microsoft.com/office/drawing/2014/main" id="{0395766D-B6CF-F5A7-E2AE-6EFCCD2BC41D}"/>
              </a:ext>
            </a:extLst>
          </p:cNvPr>
          <p:cNvSpPr>
            <a:spLocks noChangeArrowheads="1"/>
          </p:cNvSpPr>
          <p:nvPr/>
        </p:nvSpPr>
        <p:spPr bwMode="auto">
          <a:xfrm>
            <a:off x="1603268" y="6101728"/>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18</a:t>
            </a:r>
          </a:p>
        </p:txBody>
      </p:sp>
      <p:sp>
        <p:nvSpPr>
          <p:cNvPr id="126" name="Line 19">
            <a:extLst>
              <a:ext uri="{FF2B5EF4-FFF2-40B4-BE49-F238E27FC236}">
                <a16:creationId xmlns:a16="http://schemas.microsoft.com/office/drawing/2014/main" id="{93149BB1-C959-E9B1-8A33-81948A6563F2}"/>
              </a:ext>
            </a:extLst>
          </p:cNvPr>
          <p:cNvSpPr>
            <a:spLocks noChangeShapeType="1"/>
          </p:cNvSpPr>
          <p:nvPr/>
        </p:nvSpPr>
        <p:spPr bwMode="auto">
          <a:xfrm flipV="1">
            <a:off x="2023852" y="606427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27" name="Rectangle 49">
            <a:extLst>
              <a:ext uri="{FF2B5EF4-FFF2-40B4-BE49-F238E27FC236}">
                <a16:creationId xmlns:a16="http://schemas.microsoft.com/office/drawing/2014/main" id="{0724500F-BAEB-5A35-1418-0CAD4D560147}"/>
              </a:ext>
            </a:extLst>
          </p:cNvPr>
          <p:cNvSpPr>
            <a:spLocks noChangeArrowheads="1"/>
          </p:cNvSpPr>
          <p:nvPr/>
        </p:nvSpPr>
        <p:spPr bwMode="auto">
          <a:xfrm>
            <a:off x="1923335" y="6101728"/>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24</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28" name="Line 19">
            <a:extLst>
              <a:ext uri="{FF2B5EF4-FFF2-40B4-BE49-F238E27FC236}">
                <a16:creationId xmlns:a16="http://schemas.microsoft.com/office/drawing/2014/main" id="{9253CB11-7C40-EE7D-C8D9-0E8F49689425}"/>
              </a:ext>
            </a:extLst>
          </p:cNvPr>
          <p:cNvSpPr>
            <a:spLocks noChangeShapeType="1"/>
          </p:cNvSpPr>
          <p:nvPr/>
        </p:nvSpPr>
        <p:spPr bwMode="auto">
          <a:xfrm flipV="1">
            <a:off x="2356246" y="606427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29" name="Rectangle 49">
            <a:extLst>
              <a:ext uri="{FF2B5EF4-FFF2-40B4-BE49-F238E27FC236}">
                <a16:creationId xmlns:a16="http://schemas.microsoft.com/office/drawing/2014/main" id="{FDC8B801-4106-08FD-6877-7AFE014E857F}"/>
              </a:ext>
            </a:extLst>
          </p:cNvPr>
          <p:cNvSpPr>
            <a:spLocks noChangeArrowheads="1"/>
          </p:cNvSpPr>
          <p:nvPr/>
        </p:nvSpPr>
        <p:spPr bwMode="auto">
          <a:xfrm>
            <a:off x="2255729" y="6101728"/>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30</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30" name="Line 19">
            <a:extLst>
              <a:ext uri="{FF2B5EF4-FFF2-40B4-BE49-F238E27FC236}">
                <a16:creationId xmlns:a16="http://schemas.microsoft.com/office/drawing/2014/main" id="{B926B9F5-7810-82EF-9791-2F9B5FC64B15}"/>
              </a:ext>
            </a:extLst>
          </p:cNvPr>
          <p:cNvSpPr>
            <a:spLocks noChangeShapeType="1"/>
          </p:cNvSpPr>
          <p:nvPr/>
        </p:nvSpPr>
        <p:spPr bwMode="auto">
          <a:xfrm flipV="1">
            <a:off x="2690603" y="606427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31" name="Rectangle 49">
            <a:extLst>
              <a:ext uri="{FF2B5EF4-FFF2-40B4-BE49-F238E27FC236}">
                <a16:creationId xmlns:a16="http://schemas.microsoft.com/office/drawing/2014/main" id="{D0EBB521-A028-301C-68E1-C16259AAE1D4}"/>
              </a:ext>
            </a:extLst>
          </p:cNvPr>
          <p:cNvSpPr>
            <a:spLocks noChangeArrowheads="1"/>
          </p:cNvSpPr>
          <p:nvPr/>
        </p:nvSpPr>
        <p:spPr bwMode="auto">
          <a:xfrm>
            <a:off x="2590086" y="6101728"/>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36</a:t>
            </a:r>
          </a:p>
        </p:txBody>
      </p:sp>
      <p:sp>
        <p:nvSpPr>
          <p:cNvPr id="132" name="Line 19">
            <a:extLst>
              <a:ext uri="{FF2B5EF4-FFF2-40B4-BE49-F238E27FC236}">
                <a16:creationId xmlns:a16="http://schemas.microsoft.com/office/drawing/2014/main" id="{02577AC4-FE57-AFC8-E10C-3D372D770C1F}"/>
              </a:ext>
            </a:extLst>
          </p:cNvPr>
          <p:cNvSpPr>
            <a:spLocks noChangeShapeType="1"/>
          </p:cNvSpPr>
          <p:nvPr/>
        </p:nvSpPr>
        <p:spPr bwMode="auto">
          <a:xfrm flipV="1">
            <a:off x="3022997" y="606427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33" name="Rectangle 49">
            <a:extLst>
              <a:ext uri="{FF2B5EF4-FFF2-40B4-BE49-F238E27FC236}">
                <a16:creationId xmlns:a16="http://schemas.microsoft.com/office/drawing/2014/main" id="{249297B9-14F6-2561-B1B9-EBE6173B68DD}"/>
              </a:ext>
            </a:extLst>
          </p:cNvPr>
          <p:cNvSpPr>
            <a:spLocks noChangeArrowheads="1"/>
          </p:cNvSpPr>
          <p:nvPr/>
        </p:nvSpPr>
        <p:spPr bwMode="auto">
          <a:xfrm>
            <a:off x="2922480" y="6101728"/>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42</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34" name="Line 19">
            <a:extLst>
              <a:ext uri="{FF2B5EF4-FFF2-40B4-BE49-F238E27FC236}">
                <a16:creationId xmlns:a16="http://schemas.microsoft.com/office/drawing/2014/main" id="{37AF7854-E9EE-8881-7D67-CD5E03C0F330}"/>
              </a:ext>
            </a:extLst>
          </p:cNvPr>
          <p:cNvSpPr>
            <a:spLocks noChangeShapeType="1"/>
          </p:cNvSpPr>
          <p:nvPr/>
        </p:nvSpPr>
        <p:spPr bwMode="auto">
          <a:xfrm flipV="1">
            <a:off x="3347063" y="606427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35" name="Rectangle 49">
            <a:extLst>
              <a:ext uri="{FF2B5EF4-FFF2-40B4-BE49-F238E27FC236}">
                <a16:creationId xmlns:a16="http://schemas.microsoft.com/office/drawing/2014/main" id="{D87FABA7-BF28-93BE-E6A0-4FDE6D48C1E7}"/>
              </a:ext>
            </a:extLst>
          </p:cNvPr>
          <p:cNvSpPr>
            <a:spLocks noChangeArrowheads="1"/>
          </p:cNvSpPr>
          <p:nvPr/>
        </p:nvSpPr>
        <p:spPr bwMode="auto">
          <a:xfrm>
            <a:off x="3246546" y="6101728"/>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48</a:t>
            </a:r>
          </a:p>
        </p:txBody>
      </p:sp>
      <p:sp>
        <p:nvSpPr>
          <p:cNvPr id="136" name="Rectangle 38">
            <a:extLst>
              <a:ext uri="{FF2B5EF4-FFF2-40B4-BE49-F238E27FC236}">
                <a16:creationId xmlns:a16="http://schemas.microsoft.com/office/drawing/2014/main" id="{35359F44-F3C4-4D93-E89B-59A47A5E49E9}"/>
              </a:ext>
            </a:extLst>
          </p:cNvPr>
          <p:cNvSpPr>
            <a:spLocks noChangeArrowheads="1"/>
          </p:cNvSpPr>
          <p:nvPr/>
        </p:nvSpPr>
        <p:spPr bwMode="auto">
          <a:xfrm>
            <a:off x="1748612" y="6303944"/>
            <a:ext cx="507117"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err="1">
                <a:ln>
                  <a:noFill/>
                </a:ln>
                <a:solidFill>
                  <a:srgbClr val="000000"/>
                </a:solidFill>
                <a:effectLst/>
                <a:uLnTx/>
                <a:uFillTx/>
                <a:latin typeface="Calibri"/>
                <a:ea typeface="Roboto Condensed" panose="02000000000000000000" pitchFamily="2" charset="0"/>
                <a:cs typeface="Calibri" panose="020F0502020204030204" pitchFamily="34" charset="0"/>
              </a:rPr>
              <a:t>Months</a:t>
            </a:r>
            <a:endPar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37" name="Rectangle 38">
            <a:extLst>
              <a:ext uri="{FF2B5EF4-FFF2-40B4-BE49-F238E27FC236}">
                <a16:creationId xmlns:a16="http://schemas.microsoft.com/office/drawing/2014/main" id="{BC0A1066-3EF8-7B71-D31A-4251C3455FEB}"/>
              </a:ext>
            </a:extLst>
          </p:cNvPr>
          <p:cNvSpPr>
            <a:spLocks noChangeArrowheads="1"/>
          </p:cNvSpPr>
          <p:nvPr/>
        </p:nvSpPr>
        <p:spPr bwMode="auto">
          <a:xfrm>
            <a:off x="2081809" y="5402860"/>
            <a:ext cx="428570"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1-year</a:t>
            </a:r>
          </a:p>
        </p:txBody>
      </p:sp>
      <p:sp>
        <p:nvSpPr>
          <p:cNvPr id="138" name="Rectangle 38">
            <a:extLst>
              <a:ext uri="{FF2B5EF4-FFF2-40B4-BE49-F238E27FC236}">
                <a16:creationId xmlns:a16="http://schemas.microsoft.com/office/drawing/2014/main" id="{E5FCD591-31F8-6362-6A7D-FFD2B50FF86B}"/>
              </a:ext>
            </a:extLst>
          </p:cNvPr>
          <p:cNvSpPr>
            <a:spLocks noChangeArrowheads="1"/>
          </p:cNvSpPr>
          <p:nvPr/>
        </p:nvSpPr>
        <p:spPr bwMode="auto">
          <a:xfrm>
            <a:off x="2659659" y="5402860"/>
            <a:ext cx="428570"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2-year</a:t>
            </a:r>
          </a:p>
        </p:txBody>
      </p:sp>
      <p:sp>
        <p:nvSpPr>
          <p:cNvPr id="139" name="Rectangle 38">
            <a:extLst>
              <a:ext uri="{FF2B5EF4-FFF2-40B4-BE49-F238E27FC236}">
                <a16:creationId xmlns:a16="http://schemas.microsoft.com/office/drawing/2014/main" id="{23D2E226-6089-4B3C-A8F3-452CA0C7005A}"/>
              </a:ext>
            </a:extLst>
          </p:cNvPr>
          <p:cNvSpPr>
            <a:spLocks noChangeArrowheads="1"/>
          </p:cNvSpPr>
          <p:nvPr/>
        </p:nvSpPr>
        <p:spPr bwMode="auto">
          <a:xfrm>
            <a:off x="1201266" y="5610409"/>
            <a:ext cx="35322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err="1">
                <a:ln>
                  <a:noFill/>
                </a:ln>
                <a:solidFill>
                  <a:srgbClr val="002060"/>
                </a:solidFill>
                <a:effectLst/>
                <a:uLnTx/>
                <a:uFillTx/>
                <a:latin typeface="Calibri"/>
                <a:ea typeface="Roboto Condensed" panose="02000000000000000000" pitchFamily="2" charset="0"/>
                <a:cs typeface="Calibri" panose="020F0502020204030204" pitchFamily="34" charset="0"/>
              </a:rPr>
              <a:t>Adult</a:t>
            </a:r>
            <a:endParaRPr kumimoji="0" lang="fr-FR" altLang="fr-FR" sz="1000" b="0" i="0" u="none" strike="noStrike" kern="0" cap="none" spc="0" normalizeH="0" baseline="0" noProof="0" dirty="0">
              <a:ln>
                <a:noFill/>
              </a:ln>
              <a:solidFill>
                <a:srgbClr val="002060"/>
              </a:solidFill>
              <a:effectLst/>
              <a:uLnTx/>
              <a:uFillTx/>
              <a:latin typeface="Calibri"/>
              <a:ea typeface="Roboto Condensed" panose="02000000000000000000" pitchFamily="2" charset="0"/>
              <a:cs typeface="Calibri" panose="020F0502020204030204" pitchFamily="34" charset="0"/>
            </a:endParaRPr>
          </a:p>
        </p:txBody>
      </p:sp>
      <p:sp>
        <p:nvSpPr>
          <p:cNvPr id="140" name="Rectangle 38">
            <a:extLst>
              <a:ext uri="{FF2B5EF4-FFF2-40B4-BE49-F238E27FC236}">
                <a16:creationId xmlns:a16="http://schemas.microsoft.com/office/drawing/2014/main" id="{31794379-99E6-49BE-53BE-AF8FABF301ED}"/>
              </a:ext>
            </a:extLst>
          </p:cNvPr>
          <p:cNvSpPr>
            <a:spLocks noChangeArrowheads="1"/>
          </p:cNvSpPr>
          <p:nvPr/>
        </p:nvSpPr>
        <p:spPr bwMode="auto">
          <a:xfrm>
            <a:off x="2148334" y="5610409"/>
            <a:ext cx="29552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2060"/>
                </a:solidFill>
                <a:effectLst/>
                <a:uLnTx/>
                <a:uFillTx/>
                <a:latin typeface="Calibri"/>
                <a:ea typeface="Roboto Condensed" panose="02000000000000000000" pitchFamily="2" charset="0"/>
                <a:cs typeface="Calibri" panose="020F0502020204030204" pitchFamily="34" charset="0"/>
              </a:rPr>
              <a:t>75%</a:t>
            </a:r>
          </a:p>
        </p:txBody>
      </p:sp>
      <p:sp>
        <p:nvSpPr>
          <p:cNvPr id="141" name="Rectangle 38">
            <a:extLst>
              <a:ext uri="{FF2B5EF4-FFF2-40B4-BE49-F238E27FC236}">
                <a16:creationId xmlns:a16="http://schemas.microsoft.com/office/drawing/2014/main" id="{1D6FE1DC-5E4B-3E6F-503B-E0AFFCB8D3FB}"/>
              </a:ext>
            </a:extLst>
          </p:cNvPr>
          <p:cNvSpPr>
            <a:spLocks noChangeArrowheads="1"/>
          </p:cNvSpPr>
          <p:nvPr/>
        </p:nvSpPr>
        <p:spPr bwMode="auto">
          <a:xfrm>
            <a:off x="2726184" y="5610409"/>
            <a:ext cx="295521"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2060"/>
                </a:solidFill>
                <a:effectLst/>
                <a:uLnTx/>
                <a:uFillTx/>
                <a:latin typeface="Calibri"/>
                <a:ea typeface="Roboto Condensed" panose="02000000000000000000" pitchFamily="2" charset="0"/>
                <a:cs typeface="Calibri" panose="020F0502020204030204" pitchFamily="34" charset="0"/>
              </a:rPr>
              <a:t>49%</a:t>
            </a:r>
          </a:p>
        </p:txBody>
      </p:sp>
      <p:grpSp>
        <p:nvGrpSpPr>
          <p:cNvPr id="142" name="Groupe 141">
            <a:extLst>
              <a:ext uri="{FF2B5EF4-FFF2-40B4-BE49-F238E27FC236}">
                <a16:creationId xmlns:a16="http://schemas.microsoft.com/office/drawing/2014/main" id="{EA4FAC98-C2BF-A6BA-52CE-464944711F95}"/>
              </a:ext>
            </a:extLst>
          </p:cNvPr>
          <p:cNvGrpSpPr/>
          <p:nvPr/>
        </p:nvGrpSpPr>
        <p:grpSpPr>
          <a:xfrm>
            <a:off x="3989494" y="5904221"/>
            <a:ext cx="237336" cy="241980"/>
            <a:chOff x="1866034" y="4770361"/>
            <a:chExt cx="237336" cy="241980"/>
          </a:xfrm>
        </p:grpSpPr>
        <p:sp>
          <p:nvSpPr>
            <p:cNvPr id="143" name="Line 7">
              <a:extLst>
                <a:ext uri="{FF2B5EF4-FFF2-40B4-BE49-F238E27FC236}">
                  <a16:creationId xmlns:a16="http://schemas.microsoft.com/office/drawing/2014/main" id="{510CA875-D170-77DC-771B-16A7205B1A5C}"/>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44" name="Rectangle 38">
              <a:extLst>
                <a:ext uri="{FF2B5EF4-FFF2-40B4-BE49-F238E27FC236}">
                  <a16:creationId xmlns:a16="http://schemas.microsoft.com/office/drawing/2014/main" id="{978EBB6B-D317-75F3-29A6-BA0D1E48FF25}"/>
                </a:ext>
              </a:extLst>
            </p:cNvPr>
            <p:cNvSpPr>
              <a:spLocks noChangeArrowheads="1"/>
            </p:cNvSpPr>
            <p:nvPr/>
          </p:nvSpPr>
          <p:spPr bwMode="auto">
            <a:xfrm>
              <a:off x="1866034" y="4770361"/>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0</a:t>
              </a:r>
            </a:p>
          </p:txBody>
        </p:sp>
      </p:grpSp>
      <p:sp>
        <p:nvSpPr>
          <p:cNvPr id="145" name="Line 19">
            <a:extLst>
              <a:ext uri="{FF2B5EF4-FFF2-40B4-BE49-F238E27FC236}">
                <a16:creationId xmlns:a16="http://schemas.microsoft.com/office/drawing/2014/main" id="{8D1A3094-3ABD-47E3-7A66-D94480135DF1}"/>
              </a:ext>
            </a:extLst>
          </p:cNvPr>
          <p:cNvSpPr>
            <a:spLocks noChangeShapeType="1"/>
          </p:cNvSpPr>
          <p:nvPr/>
        </p:nvSpPr>
        <p:spPr bwMode="auto">
          <a:xfrm flipV="1">
            <a:off x="4351514" y="6083328"/>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46" name="Rectangle 49">
            <a:extLst>
              <a:ext uri="{FF2B5EF4-FFF2-40B4-BE49-F238E27FC236}">
                <a16:creationId xmlns:a16="http://schemas.microsoft.com/office/drawing/2014/main" id="{CCE04AC5-D3D4-81DC-5E8D-AE7E87C670FD}"/>
              </a:ext>
            </a:extLst>
          </p:cNvPr>
          <p:cNvSpPr>
            <a:spLocks noChangeArrowheads="1"/>
          </p:cNvSpPr>
          <p:nvPr/>
        </p:nvSpPr>
        <p:spPr bwMode="auto">
          <a:xfrm>
            <a:off x="4283858" y="6116933"/>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0</a:t>
            </a:r>
          </a:p>
        </p:txBody>
      </p:sp>
      <p:grpSp>
        <p:nvGrpSpPr>
          <p:cNvPr id="147" name="Groupe 146">
            <a:extLst>
              <a:ext uri="{FF2B5EF4-FFF2-40B4-BE49-F238E27FC236}">
                <a16:creationId xmlns:a16="http://schemas.microsoft.com/office/drawing/2014/main" id="{4C0A37F5-123E-5EB8-D691-718A324D6625}"/>
              </a:ext>
            </a:extLst>
          </p:cNvPr>
          <p:cNvGrpSpPr/>
          <p:nvPr/>
        </p:nvGrpSpPr>
        <p:grpSpPr>
          <a:xfrm>
            <a:off x="3923771" y="5607564"/>
            <a:ext cx="303059" cy="234286"/>
            <a:chOff x="1800311" y="4774208"/>
            <a:chExt cx="303059" cy="234286"/>
          </a:xfrm>
        </p:grpSpPr>
        <p:sp>
          <p:nvSpPr>
            <p:cNvPr id="148" name="Line 7">
              <a:extLst>
                <a:ext uri="{FF2B5EF4-FFF2-40B4-BE49-F238E27FC236}">
                  <a16:creationId xmlns:a16="http://schemas.microsoft.com/office/drawing/2014/main" id="{05BDBB43-F694-804D-6C65-979CC9A794FF}"/>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49" name="Rectangle 38">
              <a:extLst>
                <a:ext uri="{FF2B5EF4-FFF2-40B4-BE49-F238E27FC236}">
                  <a16:creationId xmlns:a16="http://schemas.microsoft.com/office/drawing/2014/main" id="{9FF03164-BEA4-9B9A-B7C7-233669E7C07F}"/>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25</a:t>
              </a:r>
            </a:p>
          </p:txBody>
        </p:sp>
      </p:grpSp>
      <p:grpSp>
        <p:nvGrpSpPr>
          <p:cNvPr id="150" name="Groupe 149">
            <a:extLst>
              <a:ext uri="{FF2B5EF4-FFF2-40B4-BE49-F238E27FC236}">
                <a16:creationId xmlns:a16="http://schemas.microsoft.com/office/drawing/2014/main" id="{0D500960-A1D1-5731-A1AE-19397FF09841}"/>
              </a:ext>
            </a:extLst>
          </p:cNvPr>
          <p:cNvGrpSpPr/>
          <p:nvPr/>
        </p:nvGrpSpPr>
        <p:grpSpPr>
          <a:xfrm>
            <a:off x="3923771" y="5288943"/>
            <a:ext cx="303059" cy="234286"/>
            <a:chOff x="1800311" y="4774208"/>
            <a:chExt cx="303059" cy="234286"/>
          </a:xfrm>
        </p:grpSpPr>
        <p:sp>
          <p:nvSpPr>
            <p:cNvPr id="151" name="Line 7">
              <a:extLst>
                <a:ext uri="{FF2B5EF4-FFF2-40B4-BE49-F238E27FC236}">
                  <a16:creationId xmlns:a16="http://schemas.microsoft.com/office/drawing/2014/main" id="{0E052178-27C7-D37E-55FF-95D6830CA028}"/>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52" name="Rectangle 151">
              <a:extLst>
                <a:ext uri="{FF2B5EF4-FFF2-40B4-BE49-F238E27FC236}">
                  <a16:creationId xmlns:a16="http://schemas.microsoft.com/office/drawing/2014/main" id="{9FDFF771-E70C-9969-F4D0-F2BBF1D9E295}"/>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50</a:t>
              </a:r>
            </a:p>
          </p:txBody>
        </p:sp>
      </p:grpSp>
      <p:grpSp>
        <p:nvGrpSpPr>
          <p:cNvPr id="153" name="Groupe 152">
            <a:extLst>
              <a:ext uri="{FF2B5EF4-FFF2-40B4-BE49-F238E27FC236}">
                <a16:creationId xmlns:a16="http://schemas.microsoft.com/office/drawing/2014/main" id="{FC10E7B1-9206-3868-B404-2AA40DDC1AB5}"/>
              </a:ext>
            </a:extLst>
          </p:cNvPr>
          <p:cNvGrpSpPr/>
          <p:nvPr/>
        </p:nvGrpSpPr>
        <p:grpSpPr>
          <a:xfrm>
            <a:off x="3923771" y="4988439"/>
            <a:ext cx="303059" cy="234286"/>
            <a:chOff x="1800311" y="4774208"/>
            <a:chExt cx="303059" cy="234286"/>
          </a:xfrm>
        </p:grpSpPr>
        <p:sp>
          <p:nvSpPr>
            <p:cNvPr id="154" name="Line 7">
              <a:extLst>
                <a:ext uri="{FF2B5EF4-FFF2-40B4-BE49-F238E27FC236}">
                  <a16:creationId xmlns:a16="http://schemas.microsoft.com/office/drawing/2014/main" id="{5BC313A8-C10D-9BDB-4F6C-EAB18ABF6F79}"/>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55" name="Rectangle 38">
              <a:extLst>
                <a:ext uri="{FF2B5EF4-FFF2-40B4-BE49-F238E27FC236}">
                  <a16:creationId xmlns:a16="http://schemas.microsoft.com/office/drawing/2014/main" id="{AD513CFB-B451-89BB-39AF-265524799432}"/>
                </a:ext>
              </a:extLst>
            </p:cNvPr>
            <p:cNvSpPr>
              <a:spLocks noChangeArrowheads="1"/>
            </p:cNvSpPr>
            <p:nvPr/>
          </p:nvSpPr>
          <p:spPr bwMode="auto">
            <a:xfrm>
              <a:off x="1800311" y="4774208"/>
              <a:ext cx="210562"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75</a:t>
              </a:r>
            </a:p>
          </p:txBody>
        </p:sp>
      </p:grpSp>
      <p:grpSp>
        <p:nvGrpSpPr>
          <p:cNvPr id="156" name="Groupe 155">
            <a:extLst>
              <a:ext uri="{FF2B5EF4-FFF2-40B4-BE49-F238E27FC236}">
                <a16:creationId xmlns:a16="http://schemas.microsoft.com/office/drawing/2014/main" id="{47E114CB-46CE-8751-A26D-3614F3932B96}"/>
              </a:ext>
            </a:extLst>
          </p:cNvPr>
          <p:cNvGrpSpPr/>
          <p:nvPr/>
        </p:nvGrpSpPr>
        <p:grpSpPr>
          <a:xfrm>
            <a:off x="3854842" y="4676489"/>
            <a:ext cx="371988" cy="234286"/>
            <a:chOff x="1731382" y="4774208"/>
            <a:chExt cx="371988" cy="234286"/>
          </a:xfrm>
        </p:grpSpPr>
        <p:sp>
          <p:nvSpPr>
            <p:cNvPr id="157" name="Line 7">
              <a:extLst>
                <a:ext uri="{FF2B5EF4-FFF2-40B4-BE49-F238E27FC236}">
                  <a16:creationId xmlns:a16="http://schemas.microsoft.com/office/drawing/2014/main" id="{84656A8D-282B-D21C-FAEC-65D24C764A40}"/>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58" name="Rectangle 38">
              <a:extLst>
                <a:ext uri="{FF2B5EF4-FFF2-40B4-BE49-F238E27FC236}">
                  <a16:creationId xmlns:a16="http://schemas.microsoft.com/office/drawing/2014/main" id="{90C4CCF8-0E6D-EC76-DC5D-3712A7F2FDD3}"/>
                </a:ext>
              </a:extLst>
            </p:cNvPr>
            <p:cNvSpPr>
              <a:spLocks noChangeArrowheads="1"/>
            </p:cNvSpPr>
            <p:nvPr/>
          </p:nvSpPr>
          <p:spPr bwMode="auto">
            <a:xfrm>
              <a:off x="1731382" y="4774208"/>
              <a:ext cx="27949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100</a:t>
              </a:r>
            </a:p>
          </p:txBody>
        </p:sp>
      </p:grpSp>
      <p:sp>
        <p:nvSpPr>
          <p:cNvPr id="159" name="Rectangle 38">
            <a:extLst>
              <a:ext uri="{FF2B5EF4-FFF2-40B4-BE49-F238E27FC236}">
                <a16:creationId xmlns:a16="http://schemas.microsoft.com/office/drawing/2014/main" id="{3A426660-1947-5720-1013-E1185D811719}"/>
              </a:ext>
            </a:extLst>
          </p:cNvPr>
          <p:cNvSpPr>
            <a:spLocks noChangeArrowheads="1"/>
          </p:cNvSpPr>
          <p:nvPr/>
        </p:nvSpPr>
        <p:spPr bwMode="auto">
          <a:xfrm rot="16200000">
            <a:off x="3544121" y="5283000"/>
            <a:ext cx="43979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OS (%)</a:t>
            </a:r>
          </a:p>
        </p:txBody>
      </p:sp>
      <p:sp>
        <p:nvSpPr>
          <p:cNvPr id="160" name="Rectangle 38">
            <a:extLst>
              <a:ext uri="{FF2B5EF4-FFF2-40B4-BE49-F238E27FC236}">
                <a16:creationId xmlns:a16="http://schemas.microsoft.com/office/drawing/2014/main" id="{B446207A-6CE5-8181-61B7-B57B723D2A1B}"/>
              </a:ext>
            </a:extLst>
          </p:cNvPr>
          <p:cNvSpPr>
            <a:spLocks noChangeArrowheads="1"/>
          </p:cNvSpPr>
          <p:nvPr/>
        </p:nvSpPr>
        <p:spPr bwMode="auto">
          <a:xfrm>
            <a:off x="4553186" y="5402860"/>
            <a:ext cx="943134"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Overall </a:t>
            </a:r>
            <a:r>
              <a:rPr kumimoji="0" lang="fr-FR" altLang="fr-FR" sz="1050" b="1" i="0" u="none" strike="noStrike" kern="0" cap="none" spc="0" normalizeH="0" baseline="0" noProof="0" dirty="0" err="1">
                <a:ln>
                  <a:noFill/>
                </a:ln>
                <a:solidFill>
                  <a:srgbClr val="000000"/>
                </a:solidFill>
                <a:effectLst/>
                <a:uLnTx/>
                <a:uFillTx/>
                <a:latin typeface="Calibri"/>
                <a:ea typeface="Roboto Condensed" panose="02000000000000000000" pitchFamily="2" charset="0"/>
                <a:cs typeface="Calibri" panose="020F0502020204030204" pitchFamily="34" charset="0"/>
              </a:rPr>
              <a:t>survival</a:t>
            </a:r>
            <a:endPar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61" name="Line 19">
            <a:extLst>
              <a:ext uri="{FF2B5EF4-FFF2-40B4-BE49-F238E27FC236}">
                <a16:creationId xmlns:a16="http://schemas.microsoft.com/office/drawing/2014/main" id="{93D18583-8BD6-204A-B207-9B2B8714E1F7}"/>
              </a:ext>
            </a:extLst>
          </p:cNvPr>
          <p:cNvSpPr>
            <a:spLocks noChangeShapeType="1"/>
          </p:cNvSpPr>
          <p:nvPr/>
        </p:nvSpPr>
        <p:spPr bwMode="auto">
          <a:xfrm flipV="1">
            <a:off x="4693434" y="6083328"/>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62" name="Rectangle 49">
            <a:extLst>
              <a:ext uri="{FF2B5EF4-FFF2-40B4-BE49-F238E27FC236}">
                <a16:creationId xmlns:a16="http://schemas.microsoft.com/office/drawing/2014/main" id="{286A1BA2-4067-16A6-CB85-5CF6F3DB7EA7}"/>
              </a:ext>
            </a:extLst>
          </p:cNvPr>
          <p:cNvSpPr>
            <a:spLocks noChangeArrowheads="1"/>
          </p:cNvSpPr>
          <p:nvPr/>
        </p:nvSpPr>
        <p:spPr bwMode="auto">
          <a:xfrm>
            <a:off x="4625778" y="6116933"/>
            <a:ext cx="144839"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6</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63" name="Line 19">
            <a:extLst>
              <a:ext uri="{FF2B5EF4-FFF2-40B4-BE49-F238E27FC236}">
                <a16:creationId xmlns:a16="http://schemas.microsoft.com/office/drawing/2014/main" id="{A9002B86-CF78-3397-B788-AE8EA17C2040}"/>
              </a:ext>
            </a:extLst>
          </p:cNvPr>
          <p:cNvSpPr>
            <a:spLocks noChangeShapeType="1"/>
          </p:cNvSpPr>
          <p:nvPr/>
        </p:nvSpPr>
        <p:spPr bwMode="auto">
          <a:xfrm flipV="1">
            <a:off x="5006362" y="6083328"/>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64" name="Rectangle 49">
            <a:extLst>
              <a:ext uri="{FF2B5EF4-FFF2-40B4-BE49-F238E27FC236}">
                <a16:creationId xmlns:a16="http://schemas.microsoft.com/office/drawing/2014/main" id="{09777ACD-E20E-DFCF-707D-B460CE21D757}"/>
              </a:ext>
            </a:extLst>
          </p:cNvPr>
          <p:cNvSpPr>
            <a:spLocks noChangeArrowheads="1"/>
          </p:cNvSpPr>
          <p:nvPr/>
        </p:nvSpPr>
        <p:spPr bwMode="auto">
          <a:xfrm>
            <a:off x="4905845" y="6120780"/>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12</a:t>
            </a:r>
          </a:p>
        </p:txBody>
      </p:sp>
      <p:sp>
        <p:nvSpPr>
          <p:cNvPr id="165" name="Line 19">
            <a:extLst>
              <a:ext uri="{FF2B5EF4-FFF2-40B4-BE49-F238E27FC236}">
                <a16:creationId xmlns:a16="http://schemas.microsoft.com/office/drawing/2014/main" id="{A50C0B02-BBA9-8751-CC50-59366B69F710}"/>
              </a:ext>
            </a:extLst>
          </p:cNvPr>
          <p:cNvSpPr>
            <a:spLocks noChangeShapeType="1"/>
          </p:cNvSpPr>
          <p:nvPr/>
        </p:nvSpPr>
        <p:spPr bwMode="auto">
          <a:xfrm flipV="1">
            <a:off x="5341141" y="6083328"/>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66" name="Rectangle 49">
            <a:extLst>
              <a:ext uri="{FF2B5EF4-FFF2-40B4-BE49-F238E27FC236}">
                <a16:creationId xmlns:a16="http://schemas.microsoft.com/office/drawing/2014/main" id="{0EF21281-5AFF-24B1-B987-3FDB785EBD33}"/>
              </a:ext>
            </a:extLst>
          </p:cNvPr>
          <p:cNvSpPr>
            <a:spLocks noChangeArrowheads="1"/>
          </p:cNvSpPr>
          <p:nvPr/>
        </p:nvSpPr>
        <p:spPr bwMode="auto">
          <a:xfrm>
            <a:off x="5240624" y="6120780"/>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18</a:t>
            </a:r>
          </a:p>
        </p:txBody>
      </p:sp>
      <p:sp>
        <p:nvSpPr>
          <p:cNvPr id="167" name="Line 19">
            <a:extLst>
              <a:ext uri="{FF2B5EF4-FFF2-40B4-BE49-F238E27FC236}">
                <a16:creationId xmlns:a16="http://schemas.microsoft.com/office/drawing/2014/main" id="{B5042DC5-10E2-47C3-27C0-2AB3DE8441D2}"/>
              </a:ext>
            </a:extLst>
          </p:cNvPr>
          <p:cNvSpPr>
            <a:spLocks noChangeShapeType="1"/>
          </p:cNvSpPr>
          <p:nvPr/>
        </p:nvSpPr>
        <p:spPr bwMode="auto">
          <a:xfrm flipV="1">
            <a:off x="5675497" y="6083328"/>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68" name="Rectangle 49">
            <a:extLst>
              <a:ext uri="{FF2B5EF4-FFF2-40B4-BE49-F238E27FC236}">
                <a16:creationId xmlns:a16="http://schemas.microsoft.com/office/drawing/2014/main" id="{702FE958-C79E-4424-DA50-115486173159}"/>
              </a:ext>
            </a:extLst>
          </p:cNvPr>
          <p:cNvSpPr>
            <a:spLocks noChangeArrowheads="1"/>
          </p:cNvSpPr>
          <p:nvPr/>
        </p:nvSpPr>
        <p:spPr bwMode="auto">
          <a:xfrm>
            <a:off x="5574980" y="6120780"/>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24</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69" name="Line 19">
            <a:extLst>
              <a:ext uri="{FF2B5EF4-FFF2-40B4-BE49-F238E27FC236}">
                <a16:creationId xmlns:a16="http://schemas.microsoft.com/office/drawing/2014/main" id="{D0AAE17F-BBDC-63C5-3D18-5F8590C378CE}"/>
              </a:ext>
            </a:extLst>
          </p:cNvPr>
          <p:cNvSpPr>
            <a:spLocks noChangeShapeType="1"/>
          </p:cNvSpPr>
          <p:nvPr/>
        </p:nvSpPr>
        <p:spPr bwMode="auto">
          <a:xfrm flipV="1">
            <a:off x="5993605" y="6083328"/>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70" name="Rectangle 49">
            <a:extLst>
              <a:ext uri="{FF2B5EF4-FFF2-40B4-BE49-F238E27FC236}">
                <a16:creationId xmlns:a16="http://schemas.microsoft.com/office/drawing/2014/main" id="{AFCC7131-A4EE-C52E-2877-AF919AEB4D67}"/>
              </a:ext>
            </a:extLst>
          </p:cNvPr>
          <p:cNvSpPr>
            <a:spLocks noChangeArrowheads="1"/>
          </p:cNvSpPr>
          <p:nvPr/>
        </p:nvSpPr>
        <p:spPr bwMode="auto">
          <a:xfrm>
            <a:off x="5893088" y="6120780"/>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30</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71" name="Line 19">
            <a:extLst>
              <a:ext uri="{FF2B5EF4-FFF2-40B4-BE49-F238E27FC236}">
                <a16:creationId xmlns:a16="http://schemas.microsoft.com/office/drawing/2014/main" id="{177930DD-FDB7-A432-5895-2571DAFDC438}"/>
              </a:ext>
            </a:extLst>
          </p:cNvPr>
          <p:cNvSpPr>
            <a:spLocks noChangeShapeType="1"/>
          </p:cNvSpPr>
          <p:nvPr/>
        </p:nvSpPr>
        <p:spPr bwMode="auto">
          <a:xfrm flipV="1">
            <a:off x="6332729" y="6083328"/>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72" name="Rectangle 49">
            <a:extLst>
              <a:ext uri="{FF2B5EF4-FFF2-40B4-BE49-F238E27FC236}">
                <a16:creationId xmlns:a16="http://schemas.microsoft.com/office/drawing/2014/main" id="{8FCE0E21-0A46-1D6C-A5FC-06292DD82D32}"/>
              </a:ext>
            </a:extLst>
          </p:cNvPr>
          <p:cNvSpPr>
            <a:spLocks noChangeArrowheads="1"/>
          </p:cNvSpPr>
          <p:nvPr/>
        </p:nvSpPr>
        <p:spPr bwMode="auto">
          <a:xfrm>
            <a:off x="6232212" y="6120780"/>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36</a:t>
            </a:r>
          </a:p>
        </p:txBody>
      </p:sp>
      <p:sp>
        <p:nvSpPr>
          <p:cNvPr id="173" name="Line 19">
            <a:extLst>
              <a:ext uri="{FF2B5EF4-FFF2-40B4-BE49-F238E27FC236}">
                <a16:creationId xmlns:a16="http://schemas.microsoft.com/office/drawing/2014/main" id="{8EE269DA-A3FF-A510-C60B-9FE94201CDC7}"/>
              </a:ext>
            </a:extLst>
          </p:cNvPr>
          <p:cNvSpPr>
            <a:spLocks noChangeShapeType="1"/>
          </p:cNvSpPr>
          <p:nvPr/>
        </p:nvSpPr>
        <p:spPr bwMode="auto">
          <a:xfrm flipV="1">
            <a:off x="6648456" y="6083328"/>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74" name="Rectangle 49">
            <a:extLst>
              <a:ext uri="{FF2B5EF4-FFF2-40B4-BE49-F238E27FC236}">
                <a16:creationId xmlns:a16="http://schemas.microsoft.com/office/drawing/2014/main" id="{300DFA93-129C-1EFF-DA37-48672619DEA1}"/>
              </a:ext>
            </a:extLst>
          </p:cNvPr>
          <p:cNvSpPr>
            <a:spLocks noChangeArrowheads="1"/>
          </p:cNvSpPr>
          <p:nvPr/>
        </p:nvSpPr>
        <p:spPr bwMode="auto">
          <a:xfrm>
            <a:off x="6547939" y="6120780"/>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rPr>
              <a:t>42</a:t>
            </a:r>
            <a:endPar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75" name="Line 19">
            <a:extLst>
              <a:ext uri="{FF2B5EF4-FFF2-40B4-BE49-F238E27FC236}">
                <a16:creationId xmlns:a16="http://schemas.microsoft.com/office/drawing/2014/main" id="{25227852-A6BF-1B57-AD82-BCCCC0A580A9}"/>
              </a:ext>
            </a:extLst>
          </p:cNvPr>
          <p:cNvSpPr>
            <a:spLocks noChangeShapeType="1"/>
          </p:cNvSpPr>
          <p:nvPr/>
        </p:nvSpPr>
        <p:spPr bwMode="auto">
          <a:xfrm flipV="1">
            <a:off x="6984432" y="6083328"/>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76" name="Rectangle 49">
            <a:extLst>
              <a:ext uri="{FF2B5EF4-FFF2-40B4-BE49-F238E27FC236}">
                <a16:creationId xmlns:a16="http://schemas.microsoft.com/office/drawing/2014/main" id="{79976D41-447D-23B3-7B76-0924B98E3E4C}"/>
              </a:ext>
            </a:extLst>
          </p:cNvPr>
          <p:cNvSpPr>
            <a:spLocks noChangeArrowheads="1"/>
          </p:cNvSpPr>
          <p:nvPr/>
        </p:nvSpPr>
        <p:spPr bwMode="auto">
          <a:xfrm>
            <a:off x="6883479" y="6120780"/>
            <a:ext cx="210561"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0"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48</a:t>
            </a:r>
          </a:p>
        </p:txBody>
      </p:sp>
      <p:sp>
        <p:nvSpPr>
          <p:cNvPr id="177" name="Rectangle 38">
            <a:extLst>
              <a:ext uri="{FF2B5EF4-FFF2-40B4-BE49-F238E27FC236}">
                <a16:creationId xmlns:a16="http://schemas.microsoft.com/office/drawing/2014/main" id="{83823858-072B-3ED8-0378-231830F13AB4}"/>
              </a:ext>
            </a:extLst>
          </p:cNvPr>
          <p:cNvSpPr>
            <a:spLocks noChangeArrowheads="1"/>
          </p:cNvSpPr>
          <p:nvPr/>
        </p:nvSpPr>
        <p:spPr bwMode="auto">
          <a:xfrm>
            <a:off x="5395494" y="6303944"/>
            <a:ext cx="507117"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err="1">
                <a:ln>
                  <a:noFill/>
                </a:ln>
                <a:solidFill>
                  <a:srgbClr val="000000"/>
                </a:solidFill>
                <a:effectLst/>
                <a:uLnTx/>
                <a:uFillTx/>
                <a:latin typeface="Calibri"/>
                <a:ea typeface="Roboto Condensed" panose="02000000000000000000" pitchFamily="2" charset="0"/>
                <a:cs typeface="Calibri" panose="020F0502020204030204" pitchFamily="34" charset="0"/>
              </a:rPr>
              <a:t>Months</a:t>
            </a:r>
            <a:endPar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78" name="Rectangle 38">
            <a:extLst>
              <a:ext uri="{FF2B5EF4-FFF2-40B4-BE49-F238E27FC236}">
                <a16:creationId xmlns:a16="http://schemas.microsoft.com/office/drawing/2014/main" id="{177540E8-E957-C6E4-37DF-8F46722573C4}"/>
              </a:ext>
            </a:extLst>
          </p:cNvPr>
          <p:cNvSpPr>
            <a:spLocks noChangeArrowheads="1"/>
          </p:cNvSpPr>
          <p:nvPr/>
        </p:nvSpPr>
        <p:spPr bwMode="auto">
          <a:xfrm>
            <a:off x="5881083" y="5402860"/>
            <a:ext cx="428570"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1-year</a:t>
            </a:r>
          </a:p>
        </p:txBody>
      </p:sp>
      <p:sp>
        <p:nvSpPr>
          <p:cNvPr id="179" name="Rectangle 38">
            <a:extLst>
              <a:ext uri="{FF2B5EF4-FFF2-40B4-BE49-F238E27FC236}">
                <a16:creationId xmlns:a16="http://schemas.microsoft.com/office/drawing/2014/main" id="{9D7FD46C-1EA2-3B6C-71EA-015A0090A1D7}"/>
              </a:ext>
            </a:extLst>
          </p:cNvPr>
          <p:cNvSpPr>
            <a:spLocks noChangeArrowheads="1"/>
          </p:cNvSpPr>
          <p:nvPr/>
        </p:nvSpPr>
        <p:spPr bwMode="auto">
          <a:xfrm>
            <a:off x="6458933" y="5402860"/>
            <a:ext cx="428570" cy="2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a:ln>
                  <a:noFill/>
                </a:ln>
                <a:solidFill>
                  <a:srgbClr val="000000"/>
                </a:solidFill>
                <a:effectLst/>
                <a:uLnTx/>
                <a:uFillTx/>
                <a:latin typeface="Calibri"/>
                <a:ea typeface="Roboto Condensed" panose="02000000000000000000" pitchFamily="2" charset="0"/>
                <a:cs typeface="Calibri" panose="020F0502020204030204" pitchFamily="34" charset="0"/>
              </a:rPr>
              <a:t>2-year</a:t>
            </a:r>
          </a:p>
        </p:txBody>
      </p:sp>
      <p:sp>
        <p:nvSpPr>
          <p:cNvPr id="180" name="Forme libre : forme 179">
            <a:extLst>
              <a:ext uri="{FF2B5EF4-FFF2-40B4-BE49-F238E27FC236}">
                <a16:creationId xmlns:a16="http://schemas.microsoft.com/office/drawing/2014/main" id="{6F15F312-E201-A9DA-3558-D1047B3B2EC9}"/>
              </a:ext>
            </a:extLst>
          </p:cNvPr>
          <p:cNvSpPr/>
          <p:nvPr/>
        </p:nvSpPr>
        <p:spPr bwMode="auto">
          <a:xfrm>
            <a:off x="4231590" y="4699181"/>
            <a:ext cx="2790509" cy="1383120"/>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0" cap="none" spc="0" normalizeH="0" baseline="0" noProof="0">
              <a:ln>
                <a:noFill/>
              </a:ln>
              <a:solidFill>
                <a:srgbClr val="000000"/>
              </a:solidFill>
              <a:effectLst/>
              <a:uLnTx/>
              <a:uFillTx/>
              <a:latin typeface="Calibri"/>
              <a:ea typeface="Roboto Condensed" panose="02000000000000000000" pitchFamily="2" charset="0"/>
              <a:cs typeface="Calibri" panose="020F0502020204030204" pitchFamily="34" charset="0"/>
            </a:endParaRPr>
          </a:p>
        </p:txBody>
      </p:sp>
      <p:sp>
        <p:nvSpPr>
          <p:cNvPr id="181" name="Rectangle 38">
            <a:extLst>
              <a:ext uri="{FF2B5EF4-FFF2-40B4-BE49-F238E27FC236}">
                <a16:creationId xmlns:a16="http://schemas.microsoft.com/office/drawing/2014/main" id="{BA37D784-6630-1F59-BEAE-9920AC52A71B}"/>
              </a:ext>
            </a:extLst>
          </p:cNvPr>
          <p:cNvSpPr>
            <a:spLocks noChangeArrowheads="1"/>
          </p:cNvSpPr>
          <p:nvPr/>
        </p:nvSpPr>
        <p:spPr bwMode="auto">
          <a:xfrm>
            <a:off x="1112301" y="5783161"/>
            <a:ext cx="531162"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err="1">
                <a:ln>
                  <a:noFill/>
                </a:ln>
                <a:solidFill>
                  <a:srgbClr val="C00000"/>
                </a:solidFill>
                <a:effectLst/>
                <a:uLnTx/>
                <a:uFillTx/>
                <a:latin typeface="Calibri"/>
                <a:ea typeface="Roboto Condensed" panose="02000000000000000000" pitchFamily="2" charset="0"/>
                <a:cs typeface="Calibri" panose="020F0502020204030204" pitchFamily="34" charset="0"/>
              </a:rPr>
              <a:t>Pediatric</a:t>
            </a:r>
            <a:endParaRPr kumimoji="0" lang="fr-FR" altLang="fr-FR" sz="1000" b="0" i="0" u="none" strike="noStrike" kern="0" cap="none" spc="0" normalizeH="0" baseline="0" noProof="0" dirty="0">
              <a:ln>
                <a:noFill/>
              </a:ln>
              <a:solidFill>
                <a:srgbClr val="C00000"/>
              </a:solidFill>
              <a:effectLst/>
              <a:uLnTx/>
              <a:uFillTx/>
              <a:latin typeface="Calibri"/>
              <a:ea typeface="Roboto Condensed" panose="02000000000000000000" pitchFamily="2" charset="0"/>
              <a:cs typeface="Calibri" panose="020F0502020204030204" pitchFamily="34" charset="0"/>
            </a:endParaRPr>
          </a:p>
        </p:txBody>
      </p:sp>
      <p:sp>
        <p:nvSpPr>
          <p:cNvPr id="182" name="Rectangle 38">
            <a:extLst>
              <a:ext uri="{FF2B5EF4-FFF2-40B4-BE49-F238E27FC236}">
                <a16:creationId xmlns:a16="http://schemas.microsoft.com/office/drawing/2014/main" id="{CE7C1E09-A348-7127-1EA2-2E4CB206B90B}"/>
              </a:ext>
            </a:extLst>
          </p:cNvPr>
          <p:cNvSpPr>
            <a:spLocks noChangeArrowheads="1"/>
          </p:cNvSpPr>
          <p:nvPr/>
        </p:nvSpPr>
        <p:spPr bwMode="auto">
          <a:xfrm>
            <a:off x="2148334" y="5783161"/>
            <a:ext cx="29552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C00000"/>
                </a:solidFill>
                <a:effectLst/>
                <a:uLnTx/>
                <a:uFillTx/>
                <a:latin typeface="Calibri"/>
                <a:ea typeface="Roboto Condensed" panose="02000000000000000000" pitchFamily="2" charset="0"/>
                <a:cs typeface="Calibri" panose="020F0502020204030204" pitchFamily="34" charset="0"/>
              </a:rPr>
              <a:t>91%</a:t>
            </a:r>
          </a:p>
        </p:txBody>
      </p:sp>
      <p:sp>
        <p:nvSpPr>
          <p:cNvPr id="183" name="Rectangle 38">
            <a:extLst>
              <a:ext uri="{FF2B5EF4-FFF2-40B4-BE49-F238E27FC236}">
                <a16:creationId xmlns:a16="http://schemas.microsoft.com/office/drawing/2014/main" id="{131C1C35-4AB4-3C32-FDA8-B5FE4AE4E836}"/>
              </a:ext>
            </a:extLst>
          </p:cNvPr>
          <p:cNvSpPr>
            <a:spLocks noChangeArrowheads="1"/>
          </p:cNvSpPr>
          <p:nvPr/>
        </p:nvSpPr>
        <p:spPr bwMode="auto">
          <a:xfrm>
            <a:off x="2726184" y="5783161"/>
            <a:ext cx="295521"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C00000"/>
                </a:solidFill>
                <a:effectLst/>
                <a:uLnTx/>
                <a:uFillTx/>
                <a:latin typeface="Calibri"/>
                <a:ea typeface="Roboto Condensed" panose="02000000000000000000" pitchFamily="2" charset="0"/>
                <a:cs typeface="Calibri" panose="020F0502020204030204" pitchFamily="34" charset="0"/>
              </a:rPr>
              <a:t>91%</a:t>
            </a:r>
          </a:p>
        </p:txBody>
      </p:sp>
      <p:sp>
        <p:nvSpPr>
          <p:cNvPr id="184" name="Rectangle 38">
            <a:extLst>
              <a:ext uri="{FF2B5EF4-FFF2-40B4-BE49-F238E27FC236}">
                <a16:creationId xmlns:a16="http://schemas.microsoft.com/office/drawing/2014/main" id="{79103D0D-4DC4-1DB6-0ABE-1115D9732600}"/>
              </a:ext>
            </a:extLst>
          </p:cNvPr>
          <p:cNvSpPr>
            <a:spLocks noChangeArrowheads="1"/>
          </p:cNvSpPr>
          <p:nvPr/>
        </p:nvSpPr>
        <p:spPr bwMode="auto">
          <a:xfrm>
            <a:off x="685964" y="5667559"/>
            <a:ext cx="43337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prstClr val="black"/>
                </a:solidFill>
                <a:effectLst/>
                <a:uLnTx/>
                <a:uFillTx/>
                <a:latin typeface="Calibri"/>
                <a:ea typeface="Roboto Condensed" panose="02000000000000000000" pitchFamily="2" charset="0"/>
                <a:cs typeface="Calibri" panose="020F0502020204030204" pitchFamily="34" charset="0"/>
              </a:rPr>
              <a:t>p=0.24</a:t>
            </a:r>
          </a:p>
        </p:txBody>
      </p:sp>
      <p:sp>
        <p:nvSpPr>
          <p:cNvPr id="185" name="Rectangle 38">
            <a:extLst>
              <a:ext uri="{FF2B5EF4-FFF2-40B4-BE49-F238E27FC236}">
                <a16:creationId xmlns:a16="http://schemas.microsoft.com/office/drawing/2014/main" id="{5747F2F0-3550-122A-5039-AE4A0F50F0BD}"/>
              </a:ext>
            </a:extLst>
          </p:cNvPr>
          <p:cNvSpPr>
            <a:spLocks noChangeArrowheads="1"/>
          </p:cNvSpPr>
          <p:nvPr/>
        </p:nvSpPr>
        <p:spPr bwMode="auto">
          <a:xfrm>
            <a:off x="4992738" y="5610409"/>
            <a:ext cx="35322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err="1">
                <a:ln>
                  <a:noFill/>
                </a:ln>
                <a:solidFill>
                  <a:srgbClr val="002060"/>
                </a:solidFill>
                <a:effectLst/>
                <a:uLnTx/>
                <a:uFillTx/>
                <a:latin typeface="Calibri"/>
                <a:ea typeface="Roboto Condensed" panose="02000000000000000000" pitchFamily="2" charset="0"/>
                <a:cs typeface="Calibri" panose="020F0502020204030204" pitchFamily="34" charset="0"/>
              </a:rPr>
              <a:t>Adult</a:t>
            </a:r>
            <a:endParaRPr kumimoji="0" lang="fr-FR" altLang="fr-FR" sz="1000" b="0" i="0" u="none" strike="noStrike" kern="0" cap="none" spc="0" normalizeH="0" baseline="0" noProof="0" dirty="0">
              <a:ln>
                <a:noFill/>
              </a:ln>
              <a:solidFill>
                <a:srgbClr val="002060"/>
              </a:solidFill>
              <a:effectLst/>
              <a:uLnTx/>
              <a:uFillTx/>
              <a:latin typeface="Calibri"/>
              <a:ea typeface="Roboto Condensed" panose="02000000000000000000" pitchFamily="2" charset="0"/>
              <a:cs typeface="Calibri" panose="020F0502020204030204" pitchFamily="34" charset="0"/>
            </a:endParaRPr>
          </a:p>
        </p:txBody>
      </p:sp>
      <p:sp>
        <p:nvSpPr>
          <p:cNvPr id="186" name="Rectangle 38">
            <a:extLst>
              <a:ext uri="{FF2B5EF4-FFF2-40B4-BE49-F238E27FC236}">
                <a16:creationId xmlns:a16="http://schemas.microsoft.com/office/drawing/2014/main" id="{78B109F1-9859-55CE-AE61-6413A7BE0327}"/>
              </a:ext>
            </a:extLst>
          </p:cNvPr>
          <p:cNvSpPr>
            <a:spLocks noChangeArrowheads="1"/>
          </p:cNvSpPr>
          <p:nvPr/>
        </p:nvSpPr>
        <p:spPr bwMode="auto">
          <a:xfrm>
            <a:off x="5939806" y="5610409"/>
            <a:ext cx="29552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2060"/>
                </a:solidFill>
                <a:effectLst/>
                <a:uLnTx/>
                <a:uFillTx/>
                <a:latin typeface="Calibri"/>
                <a:ea typeface="Roboto Condensed" panose="02000000000000000000" pitchFamily="2" charset="0"/>
                <a:cs typeface="Calibri" panose="020F0502020204030204" pitchFamily="34" charset="0"/>
              </a:rPr>
              <a:t>78%</a:t>
            </a:r>
          </a:p>
        </p:txBody>
      </p:sp>
      <p:sp>
        <p:nvSpPr>
          <p:cNvPr id="187" name="Rectangle 38">
            <a:extLst>
              <a:ext uri="{FF2B5EF4-FFF2-40B4-BE49-F238E27FC236}">
                <a16:creationId xmlns:a16="http://schemas.microsoft.com/office/drawing/2014/main" id="{514BAC2D-FA93-DE86-C4FA-6C7AA916B75A}"/>
              </a:ext>
            </a:extLst>
          </p:cNvPr>
          <p:cNvSpPr>
            <a:spLocks noChangeArrowheads="1"/>
          </p:cNvSpPr>
          <p:nvPr/>
        </p:nvSpPr>
        <p:spPr bwMode="auto">
          <a:xfrm>
            <a:off x="6517656" y="5610409"/>
            <a:ext cx="295521"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002060"/>
                </a:solidFill>
                <a:effectLst/>
                <a:uLnTx/>
                <a:uFillTx/>
                <a:latin typeface="Calibri"/>
                <a:ea typeface="Roboto Condensed" panose="02000000000000000000" pitchFamily="2" charset="0"/>
                <a:cs typeface="Calibri" panose="020F0502020204030204" pitchFamily="34" charset="0"/>
              </a:rPr>
              <a:t>78%</a:t>
            </a:r>
          </a:p>
        </p:txBody>
      </p:sp>
      <p:sp>
        <p:nvSpPr>
          <p:cNvPr id="188" name="Rectangle 38">
            <a:extLst>
              <a:ext uri="{FF2B5EF4-FFF2-40B4-BE49-F238E27FC236}">
                <a16:creationId xmlns:a16="http://schemas.microsoft.com/office/drawing/2014/main" id="{12662B73-57C1-052D-53B4-11FAA2F58628}"/>
              </a:ext>
            </a:extLst>
          </p:cNvPr>
          <p:cNvSpPr>
            <a:spLocks noChangeArrowheads="1"/>
          </p:cNvSpPr>
          <p:nvPr/>
        </p:nvSpPr>
        <p:spPr bwMode="auto">
          <a:xfrm>
            <a:off x="4903773" y="5783161"/>
            <a:ext cx="531162"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err="1">
                <a:ln>
                  <a:noFill/>
                </a:ln>
                <a:solidFill>
                  <a:srgbClr val="C00000"/>
                </a:solidFill>
                <a:effectLst/>
                <a:uLnTx/>
                <a:uFillTx/>
                <a:latin typeface="Calibri"/>
                <a:ea typeface="Roboto Condensed" panose="02000000000000000000" pitchFamily="2" charset="0"/>
                <a:cs typeface="Calibri" panose="020F0502020204030204" pitchFamily="34" charset="0"/>
              </a:rPr>
              <a:t>Pediatric</a:t>
            </a:r>
            <a:endParaRPr kumimoji="0" lang="fr-FR" altLang="fr-FR" sz="1000" b="0" i="0" u="none" strike="noStrike" kern="0" cap="none" spc="0" normalizeH="0" baseline="0" noProof="0" dirty="0">
              <a:ln>
                <a:noFill/>
              </a:ln>
              <a:solidFill>
                <a:srgbClr val="C00000"/>
              </a:solidFill>
              <a:effectLst/>
              <a:uLnTx/>
              <a:uFillTx/>
              <a:latin typeface="Calibri"/>
              <a:ea typeface="Roboto Condensed" panose="02000000000000000000" pitchFamily="2" charset="0"/>
              <a:cs typeface="Calibri" panose="020F0502020204030204" pitchFamily="34" charset="0"/>
            </a:endParaRPr>
          </a:p>
        </p:txBody>
      </p:sp>
      <p:sp>
        <p:nvSpPr>
          <p:cNvPr id="189" name="Rectangle 38">
            <a:extLst>
              <a:ext uri="{FF2B5EF4-FFF2-40B4-BE49-F238E27FC236}">
                <a16:creationId xmlns:a16="http://schemas.microsoft.com/office/drawing/2014/main" id="{CC121DAF-C90F-22B8-C63A-204A4249265D}"/>
              </a:ext>
            </a:extLst>
          </p:cNvPr>
          <p:cNvSpPr>
            <a:spLocks noChangeArrowheads="1"/>
          </p:cNvSpPr>
          <p:nvPr/>
        </p:nvSpPr>
        <p:spPr bwMode="auto">
          <a:xfrm>
            <a:off x="5906944" y="5783161"/>
            <a:ext cx="361244"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C00000"/>
                </a:solidFill>
                <a:effectLst/>
                <a:uLnTx/>
                <a:uFillTx/>
                <a:latin typeface="Calibri"/>
                <a:ea typeface="Roboto Condensed" panose="02000000000000000000" pitchFamily="2" charset="0"/>
                <a:cs typeface="Calibri" panose="020F0502020204030204" pitchFamily="34" charset="0"/>
              </a:rPr>
              <a:t>100%</a:t>
            </a:r>
          </a:p>
        </p:txBody>
      </p:sp>
      <p:sp>
        <p:nvSpPr>
          <p:cNvPr id="190" name="Rectangle 38">
            <a:extLst>
              <a:ext uri="{FF2B5EF4-FFF2-40B4-BE49-F238E27FC236}">
                <a16:creationId xmlns:a16="http://schemas.microsoft.com/office/drawing/2014/main" id="{3E633DBD-74DE-14A1-CCF9-1BDC6043BB67}"/>
              </a:ext>
            </a:extLst>
          </p:cNvPr>
          <p:cNvSpPr>
            <a:spLocks noChangeArrowheads="1"/>
          </p:cNvSpPr>
          <p:nvPr/>
        </p:nvSpPr>
        <p:spPr bwMode="auto">
          <a:xfrm>
            <a:off x="6484795" y="5783161"/>
            <a:ext cx="361244"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srgbClr val="C00000"/>
                </a:solidFill>
                <a:effectLst/>
                <a:uLnTx/>
                <a:uFillTx/>
                <a:latin typeface="Calibri"/>
                <a:ea typeface="Roboto Condensed" panose="02000000000000000000" pitchFamily="2" charset="0"/>
                <a:cs typeface="Calibri" panose="020F0502020204030204" pitchFamily="34" charset="0"/>
              </a:rPr>
              <a:t>100%</a:t>
            </a:r>
          </a:p>
        </p:txBody>
      </p:sp>
      <p:sp>
        <p:nvSpPr>
          <p:cNvPr id="191" name="Rectangle 38">
            <a:extLst>
              <a:ext uri="{FF2B5EF4-FFF2-40B4-BE49-F238E27FC236}">
                <a16:creationId xmlns:a16="http://schemas.microsoft.com/office/drawing/2014/main" id="{7FA158AF-1D0C-BBF7-4275-C7613B2A409B}"/>
              </a:ext>
            </a:extLst>
          </p:cNvPr>
          <p:cNvSpPr>
            <a:spLocks noChangeArrowheads="1"/>
          </p:cNvSpPr>
          <p:nvPr/>
        </p:nvSpPr>
        <p:spPr bwMode="auto">
          <a:xfrm>
            <a:off x="4510297" y="5667559"/>
            <a:ext cx="36765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dirty="0">
                <a:ln>
                  <a:noFill/>
                </a:ln>
                <a:solidFill>
                  <a:prstClr val="black"/>
                </a:solidFill>
                <a:effectLst/>
                <a:uLnTx/>
                <a:uFillTx/>
                <a:latin typeface="Calibri"/>
                <a:ea typeface="Roboto Condensed" panose="02000000000000000000" pitchFamily="2" charset="0"/>
                <a:cs typeface="Calibri" panose="020F0502020204030204" pitchFamily="34" charset="0"/>
              </a:rPr>
              <a:t>p=0.2</a:t>
            </a:r>
          </a:p>
        </p:txBody>
      </p:sp>
      <p:sp>
        <p:nvSpPr>
          <p:cNvPr id="2" name="ZoneTexte 4">
            <a:extLst>
              <a:ext uri="{FF2B5EF4-FFF2-40B4-BE49-F238E27FC236}">
                <a16:creationId xmlns:a16="http://schemas.microsoft.com/office/drawing/2014/main" id="{C0C2F388-1BFD-2263-D734-98C3086F8FB7}"/>
              </a:ext>
            </a:extLst>
          </p:cNvPr>
          <p:cNvSpPr txBox="1"/>
          <p:nvPr/>
        </p:nvSpPr>
        <p:spPr>
          <a:xfrm>
            <a:off x="7529056" y="2265182"/>
            <a:ext cx="421025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Median duration of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revumenib</a:t>
            </a:r>
            <a:r>
              <a:rPr kumimoji="0" lang="en-US" sz="1800" b="1" i="0" u="none" strike="noStrike" kern="1200" cap="none" spc="0" normalizeH="0" baseline="0" noProof="0" dirty="0">
                <a:ln>
                  <a:noFill/>
                </a:ln>
                <a:solidFill>
                  <a:prstClr val="black"/>
                </a:solidFill>
                <a:effectLst/>
                <a:uLnTx/>
                <a:uFillTx/>
                <a:latin typeface="Calibri"/>
                <a:ea typeface="+mn-ea"/>
                <a:cs typeface="+mn-cs"/>
              </a:rPr>
              <a:t> post-HSCT:</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10 months (0.5-36 months)</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B0B17A4A-7834-546F-5475-A04C0F062366}"/>
              </a:ext>
            </a:extLst>
          </p:cNvPr>
          <p:cNvSpPr txBox="1"/>
          <p:nvPr/>
        </p:nvSpPr>
        <p:spPr>
          <a:xfrm>
            <a:off x="7584672" y="4067979"/>
            <a:ext cx="407166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At last follow-up, 24% remain on </a:t>
            </a:r>
            <a:r>
              <a:rPr kumimoji="0" lang="en-GB" sz="1800" b="1" i="0" u="none" strike="noStrike" kern="1200" cap="none" spc="0" normalizeH="0" baseline="0" noProof="0" dirty="0" err="1">
                <a:ln>
                  <a:noFill/>
                </a:ln>
                <a:solidFill>
                  <a:prstClr val="black"/>
                </a:solidFill>
                <a:effectLst/>
                <a:uLnTx/>
                <a:uFillTx/>
                <a:latin typeface="Calibri"/>
                <a:ea typeface="+mn-ea"/>
                <a:cs typeface="+mn-cs"/>
              </a:rPr>
              <a:t>revumenib</a:t>
            </a:r>
            <a:r>
              <a:rPr kumimoji="0" lang="en-GB" sz="1800" b="1" i="0" u="none" strike="noStrike" kern="1200" cap="none" spc="0" normalizeH="0" baseline="0" noProof="0" dirty="0">
                <a:ln>
                  <a:noFill/>
                </a:ln>
                <a:solidFill>
                  <a:prstClr val="black"/>
                </a:solidFill>
                <a:effectLst/>
                <a:uLnTx/>
                <a:uFillTx/>
                <a:latin typeface="Calibri"/>
                <a:ea typeface="+mn-ea"/>
                <a:cs typeface="+mn-cs"/>
              </a:rPr>
              <a:t>, and 76% have discontinued (relapse 14%, toxicity 19%, completion 14%, pt choice 14%, other illness 9%). </a:t>
            </a:r>
            <a:endParaRPr kumimoji="0" lang="lt-LT"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937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B252-01CA-B37E-D4E1-E301595C18BA}"/>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0ABDE5CA-D5BD-19D8-1B1B-7AADBDA6D76E}"/>
              </a:ext>
            </a:extLst>
          </p:cNvPr>
          <p:cNvSpPr txBox="1">
            <a:spLocks noChangeArrowheads="1"/>
          </p:cNvSpPr>
          <p:nvPr/>
        </p:nvSpPr>
        <p:spPr bwMode="auto">
          <a:xfrm>
            <a:off x="9634184" y="6538230"/>
            <a:ext cx="25578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Goulart H, abstract PS1629</a:t>
            </a:r>
          </a:p>
        </p:txBody>
      </p:sp>
      <p:sp>
        <p:nvSpPr>
          <p:cNvPr id="3" name="Titre 2">
            <a:extLst>
              <a:ext uri="{FF2B5EF4-FFF2-40B4-BE49-F238E27FC236}">
                <a16:creationId xmlns:a16="http://schemas.microsoft.com/office/drawing/2014/main" id="{9CE4F14F-6C14-F39F-42E7-C11EB487FFB1}"/>
              </a:ext>
            </a:extLst>
          </p:cNvPr>
          <p:cNvSpPr>
            <a:spLocks noGrp="1"/>
          </p:cNvSpPr>
          <p:nvPr>
            <p:ph type="title"/>
          </p:nvPr>
        </p:nvSpPr>
        <p:spPr/>
        <p:txBody>
          <a:bodyPr/>
          <a:lstStyle/>
          <a:p>
            <a:r>
              <a:rPr lang="fr-FR" dirty="0"/>
              <a:t>Revumenib Maintenance After Allogeneic SCT in AML </a:t>
            </a:r>
            <a:r>
              <a:rPr lang="fr-FR" i="1" dirty="0"/>
              <a:t>(5)</a:t>
            </a:r>
            <a:endParaRPr lang="fr-FR" dirty="0"/>
          </a:p>
        </p:txBody>
      </p:sp>
      <p:sp>
        <p:nvSpPr>
          <p:cNvPr id="6" name="Espace réservé du texte 5">
            <a:extLst>
              <a:ext uri="{FF2B5EF4-FFF2-40B4-BE49-F238E27FC236}">
                <a16:creationId xmlns:a16="http://schemas.microsoft.com/office/drawing/2014/main" id="{1568C92D-6A51-EF5E-FFEC-6E240E61D9C8}"/>
              </a:ext>
            </a:extLst>
          </p:cNvPr>
          <p:cNvSpPr>
            <a:spLocks noGrp="1"/>
          </p:cNvSpPr>
          <p:nvPr>
            <p:ph type="body" sz="quarter" idx="10"/>
          </p:nvPr>
        </p:nvSpPr>
        <p:spPr>
          <a:xfrm>
            <a:off x="234948" y="2319568"/>
            <a:ext cx="11722100" cy="4220931"/>
          </a:xfrm>
        </p:spPr>
        <p:txBody>
          <a:bodyPr>
            <a:normAutofit/>
          </a:bodyPr>
          <a:lstStyle/>
          <a:p>
            <a:r>
              <a:rPr lang="fr-FR" sz="2000" dirty="0" err="1"/>
              <a:t>Revumenib</a:t>
            </a:r>
            <a:r>
              <a:rPr lang="fr-FR" sz="2000" dirty="0"/>
              <a:t> as maintenance post-HSCT </a:t>
            </a:r>
            <a:r>
              <a:rPr lang="fr-FR" sz="2000" dirty="0" err="1"/>
              <a:t>was</a:t>
            </a:r>
            <a:r>
              <a:rPr lang="fr-FR" sz="2000" dirty="0"/>
              <a:t> </a:t>
            </a:r>
            <a:r>
              <a:rPr lang="fr-FR" sz="2000" dirty="0" err="1"/>
              <a:t>feasible</a:t>
            </a:r>
            <a:r>
              <a:rPr lang="fr-FR" sz="2000" dirty="0"/>
              <a:t> </a:t>
            </a:r>
            <a:r>
              <a:rPr lang="fr-FR" sz="2000" dirty="0" err="1"/>
              <a:t>with</a:t>
            </a:r>
            <a:r>
              <a:rPr lang="fr-FR" sz="2000" dirty="0"/>
              <a:t> no </a:t>
            </a:r>
            <a:r>
              <a:rPr lang="fr-FR" sz="2000" dirty="0" err="1"/>
              <a:t>unexpected</a:t>
            </a:r>
            <a:r>
              <a:rPr lang="fr-FR" sz="2000" dirty="0"/>
              <a:t> </a:t>
            </a:r>
            <a:r>
              <a:rPr lang="fr-FR" sz="2000" dirty="0" err="1"/>
              <a:t>safety</a:t>
            </a:r>
            <a:r>
              <a:rPr lang="fr-FR" sz="2000" dirty="0"/>
              <a:t> </a:t>
            </a:r>
            <a:r>
              <a:rPr lang="fr-FR" sz="2000" dirty="0" err="1"/>
              <a:t>signals</a:t>
            </a:r>
            <a:br>
              <a:rPr lang="fr-FR" sz="2000" dirty="0"/>
            </a:br>
            <a:endParaRPr lang="fr-FR" sz="2000" dirty="0"/>
          </a:p>
          <a:p>
            <a:r>
              <a:rPr lang="fr-FR" sz="2000" dirty="0"/>
              <a:t>﻿﻿</a:t>
            </a:r>
            <a:r>
              <a:rPr lang="fr-FR" sz="2000" dirty="0" err="1"/>
              <a:t>Thrombocytopenia</a:t>
            </a:r>
            <a:r>
              <a:rPr lang="fr-FR" sz="2000" dirty="0"/>
              <a:t> </a:t>
            </a:r>
            <a:r>
              <a:rPr lang="fr-FR" sz="2000" dirty="0" err="1"/>
              <a:t>was</a:t>
            </a:r>
            <a:r>
              <a:rPr lang="fr-FR" sz="2000" dirty="0"/>
              <a:t> </a:t>
            </a:r>
            <a:r>
              <a:rPr lang="fr-FR" sz="2000" dirty="0" err="1"/>
              <a:t>common</a:t>
            </a:r>
            <a:r>
              <a:rPr lang="fr-FR" sz="2000" dirty="0"/>
              <a:t>, </a:t>
            </a:r>
            <a:r>
              <a:rPr lang="fr-FR" sz="2000" dirty="0" err="1"/>
              <a:t>occurring</a:t>
            </a:r>
            <a:r>
              <a:rPr lang="fr-FR" sz="2000" dirty="0"/>
              <a:t> in 83% of patients (grade ≥3 46%), </a:t>
            </a:r>
            <a:r>
              <a:rPr lang="fr-FR" sz="2000" dirty="0" err="1"/>
              <a:t>however</a:t>
            </a:r>
            <a:r>
              <a:rPr lang="fr-FR" sz="2000" dirty="0"/>
              <a:t> </a:t>
            </a:r>
            <a:r>
              <a:rPr lang="fr-FR" sz="2000" dirty="0" err="1"/>
              <a:t>this</a:t>
            </a:r>
            <a:r>
              <a:rPr lang="fr-FR" sz="2000" dirty="0"/>
              <a:t> </a:t>
            </a:r>
            <a:r>
              <a:rPr lang="fr-FR" sz="2000" dirty="0" err="1"/>
              <a:t>was</a:t>
            </a:r>
            <a:r>
              <a:rPr lang="fr-FR" sz="2000" dirty="0"/>
              <a:t> </a:t>
            </a:r>
            <a:r>
              <a:rPr lang="fr-FR" sz="2000" dirty="0" err="1"/>
              <a:t>manageable</a:t>
            </a:r>
            <a:r>
              <a:rPr lang="fr-FR" sz="2000" dirty="0"/>
              <a:t> </a:t>
            </a:r>
            <a:r>
              <a:rPr lang="fr-FR" sz="2000" dirty="0" err="1"/>
              <a:t>with</a:t>
            </a:r>
            <a:r>
              <a:rPr lang="fr-FR" sz="2000" dirty="0"/>
              <a:t> dose modifications</a:t>
            </a:r>
            <a:br>
              <a:rPr lang="fr-FR" sz="2000" dirty="0"/>
            </a:br>
            <a:endParaRPr lang="fr-FR" sz="2000" dirty="0"/>
          </a:p>
          <a:p>
            <a:r>
              <a:rPr lang="fr-FR" sz="2000" dirty="0"/>
              <a:t>﻿﻿In the heavily pre-treated cohort (CR2+ 74%, prior HSCT&gt;50%), survival outcomes appear encouraging relative to historical expectations with 2-year overall survival and event-free survival rates of 90% and 72%, respectively</a:t>
            </a:r>
            <a:br>
              <a:rPr lang="fr-FR" sz="2000" dirty="0"/>
            </a:br>
            <a:endParaRPr lang="fr-FR" sz="2000" dirty="0"/>
          </a:p>
          <a:p>
            <a:r>
              <a:rPr lang="fr-FR" sz="2000" dirty="0"/>
              <a:t>﻿﻿Limitations include the small, single-arm design with heterogeneity in disease biology</a:t>
            </a:r>
            <a:br>
              <a:rPr lang="fr-FR" sz="2000" dirty="0"/>
            </a:br>
            <a:endParaRPr lang="fr-FR" sz="2000" dirty="0"/>
          </a:p>
          <a:p>
            <a:r>
              <a:rPr lang="fr-FR" sz="2000" dirty="0"/>
              <a:t>﻿﻿</a:t>
            </a:r>
            <a:r>
              <a:rPr lang="fr-FR" sz="2000" dirty="0" err="1"/>
              <a:t>These</a:t>
            </a:r>
            <a:r>
              <a:rPr lang="fr-FR" sz="2000" dirty="0"/>
              <a:t> </a:t>
            </a:r>
            <a:r>
              <a:rPr lang="fr-FR" sz="2000" dirty="0" err="1"/>
              <a:t>findings</a:t>
            </a:r>
            <a:r>
              <a:rPr lang="fr-FR" sz="2000" dirty="0"/>
              <a:t> support </a:t>
            </a:r>
            <a:r>
              <a:rPr lang="fr-FR" sz="2000" dirty="0" err="1"/>
              <a:t>further</a:t>
            </a:r>
            <a:r>
              <a:rPr lang="fr-FR" sz="2000" dirty="0"/>
              <a:t> prospective </a:t>
            </a:r>
            <a:r>
              <a:rPr lang="fr-FR" sz="2000" dirty="0" err="1"/>
              <a:t>evaluation</a:t>
            </a:r>
            <a:r>
              <a:rPr lang="fr-FR" sz="2000" dirty="0"/>
              <a:t> of menin inhibition as maintenance </a:t>
            </a:r>
            <a:r>
              <a:rPr lang="fr-FR" sz="2000" dirty="0" err="1"/>
              <a:t>therapy</a:t>
            </a:r>
            <a:r>
              <a:rPr lang="fr-FR" sz="2000" dirty="0"/>
              <a:t> post-HSCT</a:t>
            </a:r>
          </a:p>
        </p:txBody>
      </p:sp>
      <p:sp>
        <p:nvSpPr>
          <p:cNvPr id="5" name="ZoneTexte 4">
            <a:extLst>
              <a:ext uri="{FF2B5EF4-FFF2-40B4-BE49-F238E27FC236}">
                <a16:creationId xmlns:a16="http://schemas.microsoft.com/office/drawing/2014/main" id="{A5D52067-B29B-41D3-5E28-C513216C2C1B}"/>
              </a:ext>
            </a:extLst>
          </p:cNvPr>
          <p:cNvSpPr txBox="1"/>
          <p:nvPr/>
        </p:nvSpPr>
        <p:spPr>
          <a:xfrm>
            <a:off x="281367" y="1729134"/>
            <a:ext cx="1162926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Conclusions</a:t>
            </a:r>
          </a:p>
        </p:txBody>
      </p:sp>
    </p:spTree>
    <p:extLst>
      <p:ext uri="{BB962C8B-B14F-4D97-AF65-F5344CB8AC3E}">
        <p14:creationId xmlns:p14="http://schemas.microsoft.com/office/powerpoint/2010/main" val="3188381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B1C8-9821-F0C8-7AF9-6EDEA9B751A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0384EE9-62D3-3110-9A23-D0B1900233C6}"/>
              </a:ext>
            </a:extLst>
          </p:cNvPr>
          <p:cNvSpPr txBox="1"/>
          <p:nvPr/>
        </p:nvSpPr>
        <p:spPr>
          <a:xfrm>
            <a:off x="3145766" y="1736903"/>
            <a:ext cx="59004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Introduction, aims, methods</a:t>
            </a:r>
            <a:endParaRPr kumimoji="0" lang="lt-LT" sz="2000" b="1" i="0" u="none" strike="noStrike" kern="1200" cap="none" spc="0" normalizeH="0" baseline="0" noProof="0" dirty="0">
              <a:ln>
                <a:noFill/>
              </a:ln>
              <a:solidFill>
                <a:srgbClr val="C00000"/>
              </a:solidFill>
              <a:effectLst/>
              <a:uLnTx/>
              <a:uFillTx/>
              <a:latin typeface="Calibri"/>
              <a:ea typeface="+mn-ea"/>
              <a:cs typeface="+mn-cs"/>
            </a:endParaRPr>
          </a:p>
        </p:txBody>
      </p:sp>
      <p:sp>
        <p:nvSpPr>
          <p:cNvPr id="2" name="Text Box 3">
            <a:extLst>
              <a:ext uri="{FF2B5EF4-FFF2-40B4-BE49-F238E27FC236}">
                <a16:creationId xmlns:a16="http://schemas.microsoft.com/office/drawing/2014/main" id="{C14A4E72-1EE0-45A1-DE68-F53162100AB4}"/>
              </a:ext>
            </a:extLst>
          </p:cNvPr>
          <p:cNvSpPr txBox="1">
            <a:spLocks noChangeArrowheads="1"/>
          </p:cNvSpPr>
          <p:nvPr/>
        </p:nvSpPr>
        <p:spPr bwMode="auto">
          <a:xfrm>
            <a:off x="9594045" y="6538230"/>
            <a:ext cx="259795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Cuglievan</a:t>
            </a:r>
            <a:r>
              <a:rPr kumimoji="0" lang="en-US" sz="1200" b="0" i="1" u="none" strike="noStrike" kern="1200" cap="none" spc="0" normalizeH="0" baseline="0" noProof="0" dirty="0">
                <a:ln>
                  <a:noFill/>
                </a:ln>
                <a:solidFill>
                  <a:prstClr val="black"/>
                </a:solidFill>
                <a:effectLst/>
                <a:uLnTx/>
                <a:uFillTx/>
                <a:latin typeface="Calibri"/>
                <a:ea typeface="+mn-ea"/>
                <a:cs typeface="+mn-cs"/>
              </a:rPr>
              <a:t> B, abstract PS508</a:t>
            </a:r>
          </a:p>
        </p:txBody>
      </p:sp>
      <p:sp>
        <p:nvSpPr>
          <p:cNvPr id="3" name="Titre 2">
            <a:extLst>
              <a:ext uri="{FF2B5EF4-FFF2-40B4-BE49-F238E27FC236}">
                <a16:creationId xmlns:a16="http://schemas.microsoft.com/office/drawing/2014/main" id="{696E2D6A-A27F-E46E-8086-B067ABF182A2}"/>
              </a:ext>
            </a:extLst>
          </p:cNvPr>
          <p:cNvSpPr>
            <a:spLocks noGrp="1"/>
          </p:cNvSpPr>
          <p:nvPr>
            <p:ph type="title"/>
          </p:nvPr>
        </p:nvSpPr>
        <p:spPr/>
        <p:txBody>
          <a:bodyPr/>
          <a:lstStyle/>
          <a:p>
            <a:r>
              <a:rPr lang="fr-FR" dirty="0"/>
              <a:t>Long-</a:t>
            </a:r>
            <a:r>
              <a:rPr lang="fr-FR" dirty="0" err="1"/>
              <a:t>Term</a:t>
            </a:r>
            <a:r>
              <a:rPr lang="fr-FR" dirty="0"/>
              <a:t> Follow-Up of </a:t>
            </a:r>
            <a:r>
              <a:rPr lang="fr-FR" dirty="0" err="1"/>
              <a:t>Revumenib</a:t>
            </a:r>
            <a:r>
              <a:rPr lang="fr-FR" dirty="0"/>
              <a:t> in </a:t>
            </a:r>
            <a:r>
              <a:rPr lang="fr-FR" dirty="0" err="1"/>
              <a:t>Pediatric</a:t>
            </a:r>
            <a:r>
              <a:rPr lang="fr-FR" dirty="0"/>
              <a:t>/YA KMT2A-r Acute </a:t>
            </a:r>
            <a:r>
              <a:rPr lang="fr-FR" dirty="0" err="1"/>
              <a:t>Leukemia</a:t>
            </a:r>
            <a:r>
              <a:rPr lang="fr-FR" dirty="0"/>
              <a:t> </a:t>
            </a:r>
            <a:r>
              <a:rPr lang="fr-FR" i="1" dirty="0"/>
              <a:t>(1)</a:t>
            </a:r>
          </a:p>
        </p:txBody>
      </p:sp>
      <p:sp>
        <p:nvSpPr>
          <p:cNvPr id="4" name="Espace réservé du texte 3">
            <a:extLst>
              <a:ext uri="{FF2B5EF4-FFF2-40B4-BE49-F238E27FC236}">
                <a16:creationId xmlns:a16="http://schemas.microsoft.com/office/drawing/2014/main" id="{A20F683D-580D-7184-D6EA-A1DEEE52DC9C}"/>
              </a:ext>
            </a:extLst>
          </p:cNvPr>
          <p:cNvSpPr>
            <a:spLocks noGrp="1"/>
          </p:cNvSpPr>
          <p:nvPr>
            <p:ph type="body" sz="quarter" idx="10"/>
          </p:nvPr>
        </p:nvSpPr>
        <p:spPr>
          <a:xfrm>
            <a:off x="234947" y="2198569"/>
            <a:ext cx="11822581" cy="1230432"/>
          </a:xfrm>
        </p:spPr>
        <p:txBody>
          <a:bodyPr>
            <a:normAutofit/>
          </a:bodyPr>
          <a:lstStyle/>
          <a:p>
            <a:r>
              <a:rPr lang="fr-FR" sz="1600" dirty="0"/>
              <a:t>KMT2A </a:t>
            </a:r>
            <a:r>
              <a:rPr lang="fr-FR" sz="1600" dirty="0" err="1"/>
              <a:t>rearrangements</a:t>
            </a:r>
            <a:r>
              <a:rPr lang="fr-FR" sz="1600" dirty="0"/>
              <a:t> (KMT2Ar) are </a:t>
            </a:r>
            <a:r>
              <a:rPr lang="fr-FR" sz="1600" dirty="0" err="1"/>
              <a:t>frequently</a:t>
            </a:r>
            <a:r>
              <a:rPr lang="fr-FR" sz="1600" dirty="0"/>
              <a:t> </a:t>
            </a:r>
            <a:r>
              <a:rPr lang="fr-FR" sz="1600" dirty="0" err="1"/>
              <a:t>present</a:t>
            </a:r>
            <a:r>
              <a:rPr lang="fr-FR" sz="1600" dirty="0"/>
              <a:t> in patients </a:t>
            </a:r>
            <a:r>
              <a:rPr lang="fr-FR" sz="1600" dirty="0" err="1"/>
              <a:t>with</a:t>
            </a:r>
            <a:r>
              <a:rPr lang="fr-FR" sz="1600" dirty="0"/>
              <a:t> acute </a:t>
            </a:r>
            <a:r>
              <a:rPr lang="fr-FR" sz="1600" dirty="0" err="1"/>
              <a:t>leukemia</a:t>
            </a:r>
            <a:r>
              <a:rPr lang="fr-FR" sz="1600" dirty="0"/>
              <a:t> (AL) and are </a:t>
            </a:r>
            <a:r>
              <a:rPr lang="fr-FR" sz="1600" dirty="0" err="1"/>
              <a:t>associated</a:t>
            </a:r>
            <a:r>
              <a:rPr lang="fr-FR" sz="1600" dirty="0"/>
              <a:t> </a:t>
            </a:r>
            <a:r>
              <a:rPr lang="fr-FR" sz="1600" dirty="0" err="1"/>
              <a:t>with</a:t>
            </a:r>
            <a:r>
              <a:rPr lang="fr-FR" sz="1600" dirty="0"/>
              <a:t> </a:t>
            </a:r>
            <a:r>
              <a:rPr lang="fr-FR" sz="1600" dirty="0" err="1"/>
              <a:t>aggressive</a:t>
            </a:r>
            <a:r>
              <a:rPr lang="fr-FR" sz="1600" dirty="0"/>
              <a:t> </a:t>
            </a:r>
            <a:r>
              <a:rPr lang="fr-FR" sz="1600" dirty="0" err="1"/>
              <a:t>disease</a:t>
            </a:r>
            <a:r>
              <a:rPr lang="fr-FR" sz="1600" dirty="0"/>
              <a:t> </a:t>
            </a:r>
            <a:r>
              <a:rPr lang="lt-LT" sz="1600" dirty="0" err="1"/>
              <a:t>with</a:t>
            </a:r>
            <a:r>
              <a:rPr lang="en-GB" sz="1600" dirty="0"/>
              <a:t> high relapse rates. In </a:t>
            </a:r>
            <a:r>
              <a:rPr lang="en-GB" sz="1600" dirty="0" err="1"/>
              <a:t>pediatric</a:t>
            </a:r>
            <a:r>
              <a:rPr lang="en-GB" sz="1600" dirty="0"/>
              <a:t> pts, 5-y event-free survival (EFS) ranges from 29%–61%, and 44%–65% for overall survival (OS). </a:t>
            </a:r>
          </a:p>
          <a:p>
            <a:r>
              <a:rPr lang="en-GB" sz="1600" dirty="0" err="1"/>
              <a:t>Revumenib</a:t>
            </a:r>
            <a:r>
              <a:rPr lang="en-GB" sz="1600" dirty="0"/>
              <a:t>, a first-in-class, oral, potent, and selective inhibitor of the menin-KMT2A interaction, is used for the treatment (</a:t>
            </a:r>
            <a:r>
              <a:rPr lang="en-GB" sz="1600" dirty="0" err="1"/>
              <a:t>tx</a:t>
            </a:r>
            <a:r>
              <a:rPr lang="en-GB" sz="1600" dirty="0"/>
              <a:t>) of relapsed/refractory (R/R) AL </a:t>
            </a:r>
            <a:r>
              <a:rPr lang="en-GB" sz="1600" dirty="0" err="1"/>
              <a:t>harboring</a:t>
            </a:r>
            <a:r>
              <a:rPr lang="en-GB" sz="1600" dirty="0"/>
              <a:t> a KMT2A translocation or R/R acute myeloid </a:t>
            </a:r>
            <a:r>
              <a:rPr lang="en-GB" sz="1600" dirty="0" err="1"/>
              <a:t>leukemia</a:t>
            </a:r>
            <a:r>
              <a:rPr lang="en-GB" sz="1600" dirty="0"/>
              <a:t> (AML) with NPM1 mutation in adult and </a:t>
            </a:r>
            <a:r>
              <a:rPr lang="en-GB" sz="1600" dirty="0" err="1"/>
              <a:t>pediatric</a:t>
            </a:r>
            <a:r>
              <a:rPr lang="en-GB" sz="1600" dirty="0"/>
              <a:t> pts 1 year and older.</a:t>
            </a:r>
            <a:endParaRPr lang="lt-LT" sz="1600" dirty="0"/>
          </a:p>
        </p:txBody>
      </p:sp>
      <p:sp>
        <p:nvSpPr>
          <p:cNvPr id="7" name="TextBox 5">
            <a:extLst>
              <a:ext uri="{FF2B5EF4-FFF2-40B4-BE49-F238E27FC236}">
                <a16:creationId xmlns:a16="http://schemas.microsoft.com/office/drawing/2014/main" id="{18FA7FCA-BB07-3EF8-8C34-FF3A9882B344}"/>
              </a:ext>
            </a:extLst>
          </p:cNvPr>
          <p:cNvSpPr txBox="1"/>
          <p:nvPr/>
        </p:nvSpPr>
        <p:spPr>
          <a:xfrm>
            <a:off x="3145766" y="3228944"/>
            <a:ext cx="5900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a:ea typeface="+mn-ea"/>
                <a:cs typeface="+mn-cs"/>
              </a:rPr>
              <a:t>AUGMENT-101 study design</a:t>
            </a:r>
            <a:endParaRPr kumimoji="0" lang="lt-LT" sz="1800" b="1" i="0" u="none" strike="noStrike" kern="1200" cap="none" spc="0" normalizeH="0" baseline="0" noProof="0" dirty="0">
              <a:ln>
                <a:noFill/>
              </a:ln>
              <a:solidFill>
                <a:srgbClr val="C00000"/>
              </a:solidFill>
              <a:effectLst/>
              <a:uLnTx/>
              <a:uFillTx/>
              <a:latin typeface="Calibri"/>
              <a:ea typeface="+mn-ea"/>
              <a:cs typeface="+mn-cs"/>
            </a:endParaRPr>
          </a:p>
        </p:txBody>
      </p:sp>
      <p:sp>
        <p:nvSpPr>
          <p:cNvPr id="11" name="Rectangle : coins arrondis 10">
            <a:extLst>
              <a:ext uri="{FF2B5EF4-FFF2-40B4-BE49-F238E27FC236}">
                <a16:creationId xmlns:a16="http://schemas.microsoft.com/office/drawing/2014/main" id="{5D0BE58D-2110-CB5E-1DE5-D65C1367DED0}"/>
              </a:ext>
            </a:extLst>
          </p:cNvPr>
          <p:cNvSpPr/>
          <p:nvPr/>
        </p:nvSpPr>
        <p:spPr>
          <a:xfrm>
            <a:off x="1049516" y="4606969"/>
            <a:ext cx="2127063" cy="1129708"/>
          </a:xfrm>
          <a:prstGeom prst="roundRect">
            <a:avLst>
              <a:gd name="adj" fmla="val 0"/>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Adult and pediatric patients with R/R </a:t>
            </a:r>
            <a:r>
              <a:rPr kumimoji="0" lang="en-US" sz="1100" b="1" i="1" u="none" strike="noStrike" kern="1200" cap="none" spc="0" normalizeH="0" baseline="0" noProof="0" dirty="0">
                <a:ln>
                  <a:noFill/>
                </a:ln>
                <a:solidFill>
                  <a:prstClr val="black"/>
                </a:solidFill>
                <a:effectLst/>
                <a:uLnTx/>
                <a:uFillTx/>
                <a:latin typeface="Calibri"/>
                <a:ea typeface="+mn-ea"/>
                <a:cs typeface="+mn-cs"/>
              </a:rPr>
              <a:t>NPM1</a:t>
            </a:r>
            <a:r>
              <a:rPr kumimoji="0" lang="en-US" sz="1100" b="1" i="0" u="none" strike="noStrike" kern="1200" cap="none" spc="0" normalizeH="0" baseline="0" noProof="0" dirty="0">
                <a:ln>
                  <a:noFill/>
                </a:ln>
                <a:solidFill>
                  <a:prstClr val="black"/>
                </a:solidFill>
                <a:effectLst/>
                <a:uLnTx/>
                <a:uFillTx/>
                <a:latin typeface="Calibri"/>
                <a:ea typeface="+mn-ea"/>
                <a:cs typeface="+mn-cs"/>
              </a:rPr>
              <a:t>m AML, </a:t>
            </a:r>
            <a:r>
              <a:rPr kumimoji="0" lang="en-US" sz="1100" b="1" i="1" u="none" strike="noStrike" kern="1200" cap="none" spc="0" normalizeH="0" baseline="0" noProof="0" dirty="0">
                <a:ln>
                  <a:noFill/>
                </a:ln>
                <a:solidFill>
                  <a:prstClr val="black"/>
                </a:solidFill>
                <a:effectLst/>
                <a:uLnTx/>
                <a:uFillTx/>
                <a:latin typeface="Calibri"/>
                <a:ea typeface="+mn-ea"/>
                <a:cs typeface="+mn-cs"/>
              </a:rPr>
              <a:t>KMT2Ar</a:t>
            </a:r>
            <a:r>
              <a:rPr kumimoji="0" lang="en-US" sz="1100" b="1" i="0" u="none" strike="noStrike" kern="1200" cap="none" spc="0" normalizeH="0" baseline="0" noProof="0" dirty="0">
                <a:ln>
                  <a:noFill/>
                </a:ln>
                <a:solidFill>
                  <a:prstClr val="black"/>
                </a:solidFill>
                <a:effectLst/>
                <a:uLnTx/>
                <a:uFillTx/>
                <a:latin typeface="Calibri"/>
                <a:ea typeface="+mn-ea"/>
                <a:cs typeface="+mn-cs"/>
              </a:rPr>
              <a:t> AL,</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or AL with genetic alterations that upregulate HOX</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(including </a:t>
            </a:r>
            <a:r>
              <a:rPr kumimoji="0" lang="en-US" sz="1100" b="1" i="1" u="none" strike="noStrike" kern="1200" cap="none" spc="0" normalizeH="0" baseline="0" noProof="0" dirty="0">
                <a:ln>
                  <a:noFill/>
                </a:ln>
                <a:solidFill>
                  <a:prstClr val="black"/>
                </a:solidFill>
                <a:effectLst/>
                <a:uLnTx/>
                <a:uFillTx/>
                <a:latin typeface="Calibri"/>
                <a:ea typeface="+mn-ea"/>
                <a:cs typeface="+mn-cs"/>
              </a:rPr>
              <a:t>NUP98r</a:t>
            </a:r>
            <a:r>
              <a:rPr kumimoji="0" lang="en-US" sz="11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Rectangle : coins arrondis 11">
            <a:extLst>
              <a:ext uri="{FF2B5EF4-FFF2-40B4-BE49-F238E27FC236}">
                <a16:creationId xmlns:a16="http://schemas.microsoft.com/office/drawing/2014/main" id="{769EE5E9-0601-E51A-6C40-595BBEE186D0}"/>
              </a:ext>
            </a:extLst>
          </p:cNvPr>
          <p:cNvSpPr/>
          <p:nvPr/>
        </p:nvSpPr>
        <p:spPr>
          <a:xfrm>
            <a:off x="1049516" y="4329804"/>
            <a:ext cx="2127062" cy="3721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Study population</a:t>
            </a:r>
          </a:p>
        </p:txBody>
      </p:sp>
      <p:sp>
        <p:nvSpPr>
          <p:cNvPr id="13" name="Rectangle : coins arrondis 12">
            <a:extLst>
              <a:ext uri="{FF2B5EF4-FFF2-40B4-BE49-F238E27FC236}">
                <a16:creationId xmlns:a16="http://schemas.microsoft.com/office/drawing/2014/main" id="{BCEE1319-5391-58A8-07B2-8F98FF221A47}"/>
              </a:ext>
            </a:extLst>
          </p:cNvPr>
          <p:cNvSpPr/>
          <p:nvPr/>
        </p:nvSpPr>
        <p:spPr>
          <a:xfrm>
            <a:off x="3496140" y="3907769"/>
            <a:ext cx="1773142" cy="2745443"/>
          </a:xfrm>
          <a:prstGeom prst="roundRect">
            <a:avLst>
              <a:gd name="adj" fmla="val 0"/>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alibri"/>
                <a:ea typeface="+mn-ea"/>
                <a:cs typeface="+mn-cs"/>
              </a:rPr>
              <a:t>Revumenib</a:t>
            </a:r>
            <a:r>
              <a:rPr kumimoji="0" lang="en-US" sz="1100" b="1" i="0" u="none" strike="noStrike" kern="1200" cap="none" spc="0" normalizeH="0" baseline="0" noProof="0" dirty="0">
                <a:ln>
                  <a:noFill/>
                </a:ln>
                <a:solidFill>
                  <a:prstClr val="black"/>
                </a:solidFill>
                <a:effectLst/>
                <a:uLnTx/>
                <a:uFillTx/>
                <a:latin typeface="Calibri"/>
                <a:ea typeface="+mn-ea"/>
                <a:cs typeface="+mn-cs"/>
              </a:rPr>
              <a:t> RP2D</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160 mg q12h orally</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(95 mg/m</a:t>
            </a:r>
            <a:r>
              <a:rPr kumimoji="0" lang="en-US" sz="1100" b="1" i="0" u="none" strike="noStrike" kern="1200" cap="none" spc="0" normalizeH="0" baseline="30000" noProof="0" dirty="0">
                <a:ln>
                  <a:noFill/>
                </a:ln>
                <a:solidFill>
                  <a:prstClr val="black"/>
                </a:solidFill>
                <a:effectLst/>
                <a:uLnTx/>
                <a:uFillTx/>
                <a:latin typeface="Calibri"/>
                <a:ea typeface="+mn-ea"/>
                <a:cs typeface="+mn-cs"/>
              </a:rPr>
              <a:t>2</a:t>
            </a:r>
            <a:r>
              <a:rPr kumimoji="0" lang="en-US" sz="1100" b="1" i="0" u="none" strike="noStrike" kern="1200" cap="none" spc="0" normalizeH="0" baseline="0" noProof="0" dirty="0">
                <a:ln>
                  <a:noFill/>
                </a:ln>
                <a:solidFill>
                  <a:prstClr val="black"/>
                </a:solidFill>
                <a:effectLst/>
                <a:uLnTx/>
                <a:uFillTx/>
                <a:latin typeface="Calibri"/>
                <a:ea typeface="+mn-ea"/>
                <a:cs typeface="+mn-cs"/>
              </a:rPr>
              <a:t> if &lt;40 kg)</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WITH strong CYP3A4i</a:t>
            </a:r>
            <a:br>
              <a:rPr kumimoji="0" lang="en-US" sz="1100" b="1" i="0" u="none" strike="noStrike" kern="1200" cap="none" spc="0" normalizeH="0" baseline="0" noProof="0" dirty="0">
                <a:ln>
                  <a:noFill/>
                </a:ln>
                <a:solidFill>
                  <a:prstClr val="black"/>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in 28-day cycles</a:t>
            </a:r>
          </a:p>
        </p:txBody>
      </p:sp>
      <p:sp>
        <p:nvSpPr>
          <p:cNvPr id="14" name="Rectangle : coins arrondis 13">
            <a:extLst>
              <a:ext uri="{FF2B5EF4-FFF2-40B4-BE49-F238E27FC236}">
                <a16:creationId xmlns:a16="http://schemas.microsoft.com/office/drawing/2014/main" id="{21E08B7D-3F5C-860F-FE67-3C2A0C844300}"/>
              </a:ext>
            </a:extLst>
          </p:cNvPr>
          <p:cNvSpPr/>
          <p:nvPr/>
        </p:nvSpPr>
        <p:spPr>
          <a:xfrm>
            <a:off x="3496139" y="3630605"/>
            <a:ext cx="1773141" cy="3721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Phase 1: dose escalation</a:t>
            </a:r>
          </a:p>
        </p:txBody>
      </p:sp>
      <p:sp>
        <p:nvSpPr>
          <p:cNvPr id="15" name="Rectangle : coins arrondis 14">
            <a:extLst>
              <a:ext uri="{FF2B5EF4-FFF2-40B4-BE49-F238E27FC236}">
                <a16:creationId xmlns:a16="http://schemas.microsoft.com/office/drawing/2014/main" id="{3991581C-8D57-F531-A3B2-3FDF7A1BB4F3}"/>
              </a:ext>
            </a:extLst>
          </p:cNvPr>
          <p:cNvSpPr/>
          <p:nvPr/>
        </p:nvSpPr>
        <p:spPr>
          <a:xfrm>
            <a:off x="5398149" y="5538787"/>
            <a:ext cx="2145650" cy="1114425"/>
          </a:xfrm>
          <a:prstGeom prst="roundRect">
            <a:avLst>
              <a:gd name="adj" fmla="val 0"/>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160 mg q12h orally (95 mg/m</a:t>
            </a:r>
            <a:r>
              <a:rPr kumimoji="0" lang="en-US" sz="900" b="0" i="0" u="none" strike="noStrike" kern="1200" cap="none" spc="0" normalizeH="0" baseline="30000" noProof="0" dirty="0">
                <a:ln>
                  <a:noFill/>
                </a:ln>
                <a:solidFill>
                  <a:prstClr val="black"/>
                </a:solidFill>
                <a:effectLst/>
                <a:uLnTx/>
                <a:uFillTx/>
                <a:latin typeface="Calibri"/>
                <a:ea typeface="+mn-ea"/>
                <a:cs typeface="+mn-cs"/>
              </a:rPr>
              <a:t>2</a:t>
            </a:r>
            <a:r>
              <a:rPr kumimoji="0" lang="en-US" sz="900" b="0" i="0" u="none" strike="noStrike" kern="1200" cap="none" spc="0" normalizeH="0" baseline="0" noProof="0" dirty="0">
                <a:ln>
                  <a:noFill/>
                </a:ln>
                <a:solidFill>
                  <a:prstClr val="black"/>
                </a:solidFill>
                <a:effectLst/>
                <a:uLnTx/>
                <a:uFillTx/>
                <a:latin typeface="Calibri"/>
                <a:ea typeface="+mn-ea"/>
                <a:cs typeface="+mn-cs"/>
              </a:rPr>
              <a:t> if &lt;40 kg) WITH strong CYP3A4i in</a:t>
            </a:r>
            <a:br>
              <a:rPr kumimoji="0" lang="en-US" sz="900" b="0" i="0" u="none" strike="noStrike" kern="1200" cap="none" spc="0" normalizeH="0" baseline="0" noProof="0" dirty="0">
                <a:ln>
                  <a:noFill/>
                </a:ln>
                <a:solidFill>
                  <a:prstClr val="black"/>
                </a:solidFill>
                <a:effectLst/>
                <a:uLnTx/>
                <a:uFillTx/>
                <a:latin typeface="Calibri"/>
                <a:ea typeface="+mn-ea"/>
                <a:cs typeface="+mn-cs"/>
              </a:rPr>
            </a:br>
            <a:r>
              <a:rPr kumimoji="0" lang="en-US" sz="900" b="0" i="0" u="none" strike="noStrike" kern="1200" cap="none" spc="0" normalizeH="0" baseline="0" noProof="0" dirty="0">
                <a:ln>
                  <a:noFill/>
                </a:ln>
                <a:solidFill>
                  <a:prstClr val="black"/>
                </a:solidFill>
                <a:effectLst/>
                <a:uLnTx/>
                <a:uFillTx/>
                <a:latin typeface="Calibri"/>
                <a:ea typeface="+mn-ea"/>
                <a:cs typeface="+mn-cs"/>
              </a:rPr>
              <a:t>28-day cycles*</a:t>
            </a:r>
            <a:br>
              <a:rPr kumimoji="0" lang="en-US" sz="900" b="0" i="0" u="none" strike="noStrike" kern="1200" cap="none" spc="0" normalizeH="0" baseline="0" noProof="0" dirty="0">
                <a:ln>
                  <a:noFill/>
                </a:ln>
                <a:solidFill>
                  <a:prstClr val="black"/>
                </a:solidFill>
                <a:effectLst/>
                <a:uLnTx/>
                <a:uFillTx/>
                <a:latin typeface="Calibri"/>
                <a:ea typeface="+mn-ea"/>
                <a:cs typeface="+mn-cs"/>
              </a:rPr>
            </a:br>
            <a:r>
              <a:rPr kumimoji="0" lang="en-US" sz="900" b="0" i="0" u="none" strike="noStrike" kern="1200" cap="none" spc="0" normalizeH="0" baseline="0" noProof="0" dirty="0">
                <a:ln>
                  <a:noFill/>
                </a:ln>
                <a:solidFill>
                  <a:prstClr val="black"/>
                </a:solidFill>
                <a:effectLst/>
                <a:uLnTx/>
                <a:uFillTx/>
                <a:latin typeface="Calibri"/>
                <a:ea typeface="+mn-ea"/>
                <a:cs typeface="+mn-cs"/>
              </a:rPr>
              <a:t>or</a:t>
            </a:r>
            <a:br>
              <a:rPr kumimoji="0" lang="en-US" sz="900" b="0" i="0" u="none" strike="noStrike" kern="1200" cap="none" spc="0" normalizeH="0" baseline="0" noProof="0" dirty="0">
                <a:ln>
                  <a:noFill/>
                </a:ln>
                <a:solidFill>
                  <a:prstClr val="black"/>
                </a:solidFill>
                <a:effectLst/>
                <a:uLnTx/>
                <a:uFillTx/>
                <a:latin typeface="Calibri"/>
                <a:ea typeface="+mn-ea"/>
                <a:cs typeface="+mn-cs"/>
              </a:rPr>
            </a:br>
            <a:r>
              <a:rPr kumimoji="0" lang="en-US" sz="900" b="0" i="0" u="none" strike="noStrike" kern="1200" cap="none" spc="0" normalizeH="0" baseline="0" noProof="0" dirty="0">
                <a:ln>
                  <a:noFill/>
                </a:ln>
                <a:solidFill>
                  <a:prstClr val="black"/>
                </a:solidFill>
                <a:effectLst/>
                <a:uLnTx/>
                <a:uFillTx/>
                <a:latin typeface="Calibri"/>
                <a:ea typeface="+mn-ea"/>
                <a:cs typeface="+mn-cs"/>
              </a:rPr>
              <a:t>270 mg q12h orally (160 mg/m</a:t>
            </a:r>
            <a:r>
              <a:rPr kumimoji="0" lang="en-US" sz="900" b="0" i="0" u="none" strike="noStrike" kern="1200" cap="none" spc="0" normalizeH="0" baseline="30000" noProof="0" dirty="0">
                <a:ln>
                  <a:noFill/>
                </a:ln>
                <a:solidFill>
                  <a:prstClr val="black"/>
                </a:solidFill>
                <a:effectLst/>
                <a:uLnTx/>
                <a:uFillTx/>
                <a:latin typeface="Calibri"/>
                <a:ea typeface="+mn-ea"/>
                <a:cs typeface="+mn-cs"/>
              </a:rPr>
              <a:t>2 </a:t>
            </a:r>
            <a:r>
              <a:rPr kumimoji="0" lang="en-US" sz="900" b="0" i="0" u="none" strike="noStrike" kern="1200" cap="none" spc="0" normalizeH="0" baseline="0" noProof="0" dirty="0">
                <a:ln>
                  <a:noFill/>
                </a:ln>
                <a:solidFill>
                  <a:prstClr val="black"/>
                </a:solidFill>
                <a:effectLst/>
                <a:uLnTx/>
                <a:uFillTx/>
                <a:latin typeface="Calibri"/>
                <a:ea typeface="+mn-ea"/>
                <a:cs typeface="+mn-cs"/>
              </a:rPr>
              <a:t>if &lt;40 kg) WITHOUT strong CYP3A4i in 28-day cycles*</a:t>
            </a:r>
          </a:p>
        </p:txBody>
      </p:sp>
      <p:sp>
        <p:nvSpPr>
          <p:cNvPr id="16" name="Rectangle : coins arrondis 15">
            <a:extLst>
              <a:ext uri="{FF2B5EF4-FFF2-40B4-BE49-F238E27FC236}">
                <a16:creationId xmlns:a16="http://schemas.microsoft.com/office/drawing/2014/main" id="{7C44721F-7E77-E9CC-2748-3758F2AA28E3}"/>
              </a:ext>
            </a:extLst>
          </p:cNvPr>
          <p:cNvSpPr/>
          <p:nvPr/>
        </p:nvSpPr>
        <p:spPr>
          <a:xfrm>
            <a:off x="5398150" y="5279144"/>
            <a:ext cx="2145649" cy="27957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FDA approved dosage</a:t>
            </a:r>
          </a:p>
        </p:txBody>
      </p:sp>
      <p:sp>
        <p:nvSpPr>
          <p:cNvPr id="17" name="Rectangle : coins arrondis 16">
            <a:extLst>
              <a:ext uri="{FF2B5EF4-FFF2-40B4-BE49-F238E27FC236}">
                <a16:creationId xmlns:a16="http://schemas.microsoft.com/office/drawing/2014/main" id="{278601CE-0999-75B5-9EBE-4484CD39AEFD}"/>
              </a:ext>
            </a:extLst>
          </p:cNvPr>
          <p:cNvSpPr/>
          <p:nvPr/>
        </p:nvSpPr>
        <p:spPr>
          <a:xfrm>
            <a:off x="5398149" y="3630605"/>
            <a:ext cx="4136376" cy="3721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Phase 2: Pivotal trial</a:t>
            </a:r>
          </a:p>
        </p:txBody>
      </p:sp>
      <p:sp>
        <p:nvSpPr>
          <p:cNvPr id="19" name="Rectangle : coins arrondis 18">
            <a:extLst>
              <a:ext uri="{FF2B5EF4-FFF2-40B4-BE49-F238E27FC236}">
                <a16:creationId xmlns:a16="http://schemas.microsoft.com/office/drawing/2014/main" id="{5F2FBED6-7E66-A451-3EBE-AE4A5DC7A0D8}"/>
              </a:ext>
            </a:extLst>
          </p:cNvPr>
          <p:cNvSpPr/>
          <p:nvPr/>
        </p:nvSpPr>
        <p:spPr>
          <a:xfrm>
            <a:off x="6013447" y="4090206"/>
            <a:ext cx="1490663" cy="338286"/>
          </a:xfrm>
          <a:prstGeom prst="roundRect">
            <a:avLst/>
          </a:prstGeom>
          <a:solidFill>
            <a:srgbClr val="93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Cohort 2A: </a:t>
            </a:r>
            <a:r>
              <a:rPr kumimoji="0" lang="en-US" sz="1100" b="0" i="0" u="none" strike="noStrike" kern="1200" cap="none" spc="0" normalizeH="0" baseline="0" noProof="0" dirty="0">
                <a:ln>
                  <a:noFill/>
                </a:ln>
                <a:solidFill>
                  <a:prstClr val="black"/>
                </a:solidFill>
                <a:effectLst/>
                <a:uLnTx/>
                <a:uFillTx/>
                <a:latin typeface="Calibri"/>
                <a:ea typeface="+mn-ea"/>
                <a:cs typeface="+mn-cs"/>
              </a:rPr>
              <a:t>ALL, MPAL</a:t>
            </a:r>
          </a:p>
        </p:txBody>
      </p:sp>
      <p:sp>
        <p:nvSpPr>
          <p:cNvPr id="20" name="Rectangle : coins arrondis 19">
            <a:extLst>
              <a:ext uri="{FF2B5EF4-FFF2-40B4-BE49-F238E27FC236}">
                <a16:creationId xmlns:a16="http://schemas.microsoft.com/office/drawing/2014/main" id="{FCA45EBB-EFA4-2962-4FE0-9B6EE5B58B1B}"/>
              </a:ext>
            </a:extLst>
          </p:cNvPr>
          <p:cNvSpPr/>
          <p:nvPr/>
        </p:nvSpPr>
        <p:spPr>
          <a:xfrm>
            <a:off x="6013447" y="4507260"/>
            <a:ext cx="1490663" cy="338286"/>
          </a:xfrm>
          <a:prstGeom prst="roundRect">
            <a:avLst/>
          </a:prstGeom>
          <a:solidFill>
            <a:srgbClr val="93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Cohort 2B: </a:t>
            </a:r>
            <a:r>
              <a:rPr kumimoji="0" lang="en-US" sz="1100" b="0" i="0" u="none" strike="noStrike" kern="1200" cap="none" spc="0" normalizeH="0" baseline="0" noProof="0" dirty="0">
                <a:ln>
                  <a:noFill/>
                </a:ln>
                <a:solidFill>
                  <a:prstClr val="black"/>
                </a:solidFill>
                <a:effectLst/>
                <a:uLnTx/>
                <a:uFillTx/>
                <a:latin typeface="Calibri"/>
                <a:ea typeface="+mn-ea"/>
                <a:cs typeface="+mn-cs"/>
              </a:rPr>
              <a:t>AML</a:t>
            </a:r>
          </a:p>
        </p:txBody>
      </p:sp>
      <p:sp>
        <p:nvSpPr>
          <p:cNvPr id="21" name="Rectangle : coins arrondis 20">
            <a:extLst>
              <a:ext uri="{FF2B5EF4-FFF2-40B4-BE49-F238E27FC236}">
                <a16:creationId xmlns:a16="http://schemas.microsoft.com/office/drawing/2014/main" id="{F2A37570-E6BA-6718-1B6A-194E05AEFA04}"/>
              </a:ext>
            </a:extLst>
          </p:cNvPr>
          <p:cNvSpPr/>
          <p:nvPr/>
        </p:nvSpPr>
        <p:spPr>
          <a:xfrm>
            <a:off x="6013447" y="4907598"/>
            <a:ext cx="1490663" cy="33828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Cohort 2C: </a:t>
            </a:r>
            <a:r>
              <a:rPr kumimoji="0" lang="en-US" sz="1100" b="0" i="0" u="none" strike="noStrike" kern="1200" cap="none" spc="0" normalizeH="0" baseline="0" noProof="0" dirty="0">
                <a:ln>
                  <a:noFill/>
                </a:ln>
                <a:solidFill>
                  <a:prstClr val="black"/>
                </a:solidFill>
                <a:effectLst/>
                <a:uLnTx/>
                <a:uFillTx/>
                <a:latin typeface="Calibri"/>
                <a:ea typeface="+mn-ea"/>
                <a:cs typeface="+mn-cs"/>
              </a:rPr>
              <a:t>AML</a:t>
            </a:r>
          </a:p>
        </p:txBody>
      </p:sp>
      <p:sp>
        <p:nvSpPr>
          <p:cNvPr id="18" name="Rectangle : coins arrondis 17">
            <a:extLst>
              <a:ext uri="{FF2B5EF4-FFF2-40B4-BE49-F238E27FC236}">
                <a16:creationId xmlns:a16="http://schemas.microsoft.com/office/drawing/2014/main" id="{3F3FEA6D-5882-1677-EEE2-60F747CC09DA}"/>
              </a:ext>
            </a:extLst>
          </p:cNvPr>
          <p:cNvSpPr/>
          <p:nvPr/>
        </p:nvSpPr>
        <p:spPr>
          <a:xfrm>
            <a:off x="5398151" y="4086002"/>
            <a:ext cx="635937" cy="752698"/>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Calibri"/>
                <a:ea typeface="+mn-ea"/>
                <a:cs typeface="+mn-cs"/>
              </a:rPr>
              <a:t>KMT2Ar</a:t>
            </a:r>
          </a:p>
        </p:txBody>
      </p:sp>
      <p:sp>
        <p:nvSpPr>
          <p:cNvPr id="22" name="Rectangle : coins arrondis 21">
            <a:extLst>
              <a:ext uri="{FF2B5EF4-FFF2-40B4-BE49-F238E27FC236}">
                <a16:creationId xmlns:a16="http://schemas.microsoft.com/office/drawing/2014/main" id="{373AEADA-1376-7B81-19C5-C1B4A86E85F3}"/>
              </a:ext>
            </a:extLst>
          </p:cNvPr>
          <p:cNvSpPr/>
          <p:nvPr/>
        </p:nvSpPr>
        <p:spPr>
          <a:xfrm>
            <a:off x="5398151" y="4902795"/>
            <a:ext cx="635937" cy="338286"/>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NPM1</a:t>
            </a:r>
            <a:r>
              <a:rPr kumimoji="0" lang="en-US" sz="1100" b="0" i="0" u="none" strike="noStrike" kern="1200" cap="none" spc="0" normalizeH="0" baseline="0" noProof="0" dirty="0">
                <a:ln>
                  <a:noFill/>
                </a:ln>
                <a:solidFill>
                  <a:prstClr val="black"/>
                </a:solidFill>
                <a:effectLst/>
                <a:uLnTx/>
                <a:uFillTx/>
                <a:latin typeface="Calibri"/>
                <a:ea typeface="+mn-ea"/>
                <a:cs typeface="+mn-cs"/>
              </a:rPr>
              <a:t>m</a:t>
            </a:r>
          </a:p>
        </p:txBody>
      </p:sp>
      <p:sp>
        <p:nvSpPr>
          <p:cNvPr id="23" name="Rectangle : coins arrondis 22">
            <a:extLst>
              <a:ext uri="{FF2B5EF4-FFF2-40B4-BE49-F238E27FC236}">
                <a16:creationId xmlns:a16="http://schemas.microsoft.com/office/drawing/2014/main" id="{8F96FF34-F59F-EC11-ACAD-692D9763CEAE}"/>
              </a:ext>
            </a:extLst>
          </p:cNvPr>
          <p:cNvSpPr/>
          <p:nvPr/>
        </p:nvSpPr>
        <p:spPr>
          <a:xfrm>
            <a:off x="9686079" y="3907770"/>
            <a:ext cx="1773142" cy="2059643"/>
          </a:xfrm>
          <a:prstGeom prst="roundRect">
            <a:avLst>
              <a:gd name="adj" fmla="val 0"/>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Primary</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CR + </a:t>
            </a:r>
            <a:r>
              <a:rPr kumimoji="0" lang="en-US" sz="1100" b="0" i="0" u="none" strike="noStrike" kern="1200" cap="none" spc="0" normalizeH="0" baseline="0" noProof="0" dirty="0" err="1">
                <a:ln>
                  <a:noFill/>
                </a:ln>
                <a:solidFill>
                  <a:prstClr val="black"/>
                </a:solidFill>
                <a:effectLst/>
                <a:uLnTx/>
                <a:uFillTx/>
                <a:latin typeface="Calibri"/>
                <a:ea typeface="+mn-ea"/>
                <a:cs typeface="+mn-cs"/>
              </a:rPr>
              <a:t>CRh</a:t>
            </a:r>
            <a:r>
              <a:rPr kumimoji="0" lang="en-US" sz="1100" b="0" i="0" u="none" strike="noStrike" kern="1200" cap="none" spc="0" normalizeH="0" baseline="0" noProof="0" dirty="0">
                <a:ln>
                  <a:noFill/>
                </a:ln>
                <a:solidFill>
                  <a:prstClr val="black"/>
                </a:solidFill>
                <a:effectLst/>
                <a:uLnTx/>
                <a:uFillTx/>
                <a:latin typeface="Calibri"/>
                <a:ea typeface="+mn-ea"/>
                <a:cs typeface="+mn-cs"/>
              </a:rPr>
              <a:t> rate</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Safety and tolerability</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Secondary</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prstClr val="black"/>
                </a:solidFill>
                <a:effectLst/>
                <a:uLnTx/>
                <a:uFillTx/>
                <a:latin typeface="Calibri"/>
                <a:ea typeface="+mn-ea"/>
                <a:cs typeface="+mn-cs"/>
              </a:rPr>
              <a:t>CRc</a:t>
            </a:r>
            <a:r>
              <a:rPr kumimoji="0" lang="en-US" sz="1100" b="0" i="0" u="none" strike="noStrike" kern="1200" cap="none" spc="0" normalizeH="0" baseline="0" noProof="0" dirty="0">
                <a:ln>
                  <a:noFill/>
                </a:ln>
                <a:solidFill>
                  <a:prstClr val="black"/>
                </a:solidFill>
                <a:effectLst/>
                <a:uLnTx/>
                <a:uFillTx/>
                <a:latin typeface="Calibri"/>
                <a:ea typeface="+mn-ea"/>
                <a:cs typeface="+mn-cs"/>
              </a:rPr>
              <a:t> rate</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ORR</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DOR</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Time to response</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EFS</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OS</a:t>
            </a:r>
          </a:p>
        </p:txBody>
      </p:sp>
      <p:sp>
        <p:nvSpPr>
          <p:cNvPr id="24" name="Rectangle : coins arrondis 23">
            <a:extLst>
              <a:ext uri="{FF2B5EF4-FFF2-40B4-BE49-F238E27FC236}">
                <a16:creationId xmlns:a16="http://schemas.microsoft.com/office/drawing/2014/main" id="{D891FEB8-CAEB-A8B2-BEC2-EA495F539913}"/>
              </a:ext>
            </a:extLst>
          </p:cNvPr>
          <p:cNvSpPr/>
          <p:nvPr/>
        </p:nvSpPr>
        <p:spPr>
          <a:xfrm>
            <a:off x="9686078" y="3630605"/>
            <a:ext cx="1773141" cy="3721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Phase 2 endpoints</a:t>
            </a:r>
            <a:br>
              <a:rPr kumimoji="0" lang="en-US" sz="1100" b="0" i="0" u="none" strike="noStrike" kern="1200" cap="none" spc="0" normalizeH="0" baseline="0" noProof="0" dirty="0">
                <a:ln>
                  <a:noFill/>
                </a:ln>
                <a:solidFill>
                  <a:prstClr val="white"/>
                </a:solidFill>
                <a:effectLst/>
                <a:uLnTx/>
                <a:uFillTx/>
                <a:latin typeface="Calibri"/>
                <a:ea typeface="+mn-ea"/>
                <a:cs typeface="+mn-cs"/>
              </a:rPr>
            </a:br>
            <a:r>
              <a:rPr kumimoji="0" lang="en-US" sz="1100" b="0" i="0" u="none" strike="noStrike" kern="1200" cap="none" spc="0" normalizeH="0" baseline="0" noProof="0" dirty="0">
                <a:ln>
                  <a:noFill/>
                </a:ln>
                <a:solidFill>
                  <a:prstClr val="white"/>
                </a:solidFill>
                <a:effectLst/>
                <a:uLnTx/>
                <a:uFillTx/>
                <a:latin typeface="Calibri"/>
                <a:ea typeface="+mn-ea"/>
                <a:cs typeface="+mn-cs"/>
              </a:rPr>
              <a:t>(DCO: 19 Feb 2026)</a:t>
            </a:r>
          </a:p>
        </p:txBody>
      </p:sp>
      <p:sp>
        <p:nvSpPr>
          <p:cNvPr id="25" name="ZoneTexte 24">
            <a:extLst>
              <a:ext uri="{FF2B5EF4-FFF2-40B4-BE49-F238E27FC236}">
                <a16:creationId xmlns:a16="http://schemas.microsoft.com/office/drawing/2014/main" id="{326761D4-CB95-AE0E-A2FD-0D9F223EBDD8}"/>
              </a:ext>
            </a:extLst>
          </p:cNvPr>
          <p:cNvSpPr txBox="1"/>
          <p:nvPr/>
        </p:nvSpPr>
        <p:spPr>
          <a:xfrm>
            <a:off x="7589356" y="4457700"/>
            <a:ext cx="394660"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sng" strike="noStrike" kern="1200" cap="none" spc="0" normalizeH="0" baseline="0" noProof="0" dirty="0">
                <a:ln>
                  <a:noFill/>
                </a:ln>
                <a:solidFill>
                  <a:prstClr val="black"/>
                </a:solidFill>
                <a:effectLst/>
                <a:uLnTx/>
                <a:uFillTx/>
                <a:latin typeface="Calibri"/>
                <a:ea typeface="+mn-ea"/>
                <a:cs typeface="+mn-cs"/>
              </a:rPr>
              <a:t>&gt;</a:t>
            </a:r>
            <a:r>
              <a:rPr kumimoji="0" lang="fr-FR" sz="1050" b="0" i="0" u="none" strike="noStrike" kern="1200" cap="none" spc="0" normalizeH="0" baseline="0" noProof="0" dirty="0">
                <a:ln>
                  <a:noFill/>
                </a:ln>
                <a:solidFill>
                  <a:prstClr val="black"/>
                </a:solidFill>
                <a:effectLst/>
                <a:uLnTx/>
                <a:uFillTx/>
                <a:latin typeface="Calibri"/>
                <a:ea typeface="+mn-ea"/>
                <a:cs typeface="+mn-cs"/>
              </a:rPr>
              <a:t>PR</a:t>
            </a:r>
          </a:p>
        </p:txBody>
      </p:sp>
      <p:sp>
        <p:nvSpPr>
          <p:cNvPr id="26" name="ZoneTexte 25">
            <a:extLst>
              <a:ext uri="{FF2B5EF4-FFF2-40B4-BE49-F238E27FC236}">
                <a16:creationId xmlns:a16="http://schemas.microsoft.com/office/drawing/2014/main" id="{57CEE3FD-635F-EA88-4A79-1BCABAC0D27A}"/>
              </a:ext>
            </a:extLst>
          </p:cNvPr>
          <p:cNvSpPr txBox="1"/>
          <p:nvPr/>
        </p:nvSpPr>
        <p:spPr>
          <a:xfrm>
            <a:off x="8400970" y="4457700"/>
            <a:ext cx="388248"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err="1">
                <a:ln>
                  <a:noFill/>
                </a:ln>
                <a:solidFill>
                  <a:prstClr val="black"/>
                </a:solidFill>
                <a:effectLst/>
                <a:uLnTx/>
                <a:uFillTx/>
                <a:latin typeface="Calibri"/>
                <a:ea typeface="+mn-ea"/>
                <a:cs typeface="+mn-cs"/>
              </a:rPr>
              <a:t>CRc</a:t>
            </a:r>
            <a:endParaRPr kumimoji="0" lang="fr-FR"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ZoneTexte 26">
            <a:extLst>
              <a:ext uri="{FF2B5EF4-FFF2-40B4-BE49-F238E27FC236}">
                <a16:creationId xmlns:a16="http://schemas.microsoft.com/office/drawing/2014/main" id="{EA049913-FE16-8C9C-EEED-514FA3A200AF}"/>
              </a:ext>
            </a:extLst>
          </p:cNvPr>
          <p:cNvSpPr txBox="1"/>
          <p:nvPr/>
        </p:nvSpPr>
        <p:spPr>
          <a:xfrm>
            <a:off x="8452858" y="4119562"/>
            <a:ext cx="655949"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err="1">
                <a:ln>
                  <a:noFill/>
                </a:ln>
                <a:solidFill>
                  <a:prstClr val="black"/>
                </a:solidFill>
                <a:effectLst/>
                <a:uLnTx/>
                <a:uFillTx/>
                <a:latin typeface="Calibri"/>
                <a:ea typeface="+mn-ea"/>
                <a:cs typeface="+mn-cs"/>
              </a:rPr>
              <a:t>Optional</a:t>
            </a:r>
            <a:endParaRPr kumimoji="0" lang="fr-FR"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à coins arrondis 19">
            <a:extLst>
              <a:ext uri="{FF2B5EF4-FFF2-40B4-BE49-F238E27FC236}">
                <a16:creationId xmlns:a16="http://schemas.microsoft.com/office/drawing/2014/main" id="{3ABD9F85-5D2C-FFA1-DC14-89AC1F03E329}"/>
              </a:ext>
            </a:extLst>
          </p:cNvPr>
          <p:cNvSpPr/>
          <p:nvPr/>
        </p:nvSpPr>
        <p:spPr>
          <a:xfrm>
            <a:off x="7974657" y="4571833"/>
            <a:ext cx="478689" cy="243120"/>
          </a:xfrm>
          <a:prstGeom prst="roundRect">
            <a:avLst>
              <a:gd name="adj" fmla="val 50000"/>
            </a:avLst>
          </a:prstGeom>
          <a:solidFill>
            <a:srgbClr val="93D3FF"/>
          </a:solidFill>
          <a:ln w="6350" cap="flat" cmpd="sng" algn="ctr">
            <a:noFill/>
            <a:prstDash val="solid"/>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latin typeface="Calibri"/>
                <a:ea typeface="+mn-ea"/>
                <a:cs typeface="+mn-cs"/>
              </a:rPr>
              <a:t>HSCT</a:t>
            </a:r>
            <a:endParaRPr kumimoji="0" lang="fr-FR" sz="1050" b="0" i="0" u="none" strike="noStrike" kern="0" cap="none" spc="0" normalizeH="0" baseline="0" noProof="0" dirty="0">
              <a:ln>
                <a:noFill/>
              </a:ln>
              <a:solidFill>
                <a:prstClr val="black"/>
              </a:solidFill>
              <a:effectLst/>
              <a:uLnTx/>
              <a:uFillTx/>
              <a:latin typeface="Calibri"/>
              <a:ea typeface="+mn-ea"/>
              <a:cs typeface="+mn-cs"/>
            </a:endParaRPr>
          </a:p>
        </p:txBody>
      </p:sp>
      <p:sp>
        <p:nvSpPr>
          <p:cNvPr id="29" name="Rectangle à coins arrondis 19">
            <a:extLst>
              <a:ext uri="{FF2B5EF4-FFF2-40B4-BE49-F238E27FC236}">
                <a16:creationId xmlns:a16="http://schemas.microsoft.com/office/drawing/2014/main" id="{611C6853-71E8-7840-06EE-D1B333234555}"/>
              </a:ext>
            </a:extLst>
          </p:cNvPr>
          <p:cNvSpPr/>
          <p:nvPr/>
        </p:nvSpPr>
        <p:spPr>
          <a:xfrm>
            <a:off x="8780832" y="4571833"/>
            <a:ext cx="790970" cy="243120"/>
          </a:xfrm>
          <a:prstGeom prst="roundRect">
            <a:avLst>
              <a:gd name="adj" fmla="val 50000"/>
            </a:avLst>
          </a:prstGeom>
          <a:solidFill>
            <a:schemeClr val="accent1">
              <a:lumMod val="20000"/>
              <a:lumOff val="80000"/>
            </a:schemeClr>
          </a:solidFill>
          <a:ln w="6350" cap="flat" cmpd="sng" algn="ctr">
            <a:noFill/>
            <a:prstDash val="solid"/>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err="1">
                <a:ln>
                  <a:noFill/>
                </a:ln>
                <a:solidFill>
                  <a:prstClr val="black"/>
                </a:solidFill>
                <a:effectLst/>
                <a:uLnTx/>
                <a:uFillTx/>
                <a:latin typeface="Calibri"/>
                <a:ea typeface="+mn-ea"/>
                <a:cs typeface="+mn-cs"/>
              </a:rPr>
              <a:t>Revumenib</a:t>
            </a:r>
            <a:endParaRPr kumimoji="0" lang="fr-FR" sz="105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31" name="Connecteur droit avec flèche 30">
            <a:extLst>
              <a:ext uri="{FF2B5EF4-FFF2-40B4-BE49-F238E27FC236}">
                <a16:creationId xmlns:a16="http://schemas.microsoft.com/office/drawing/2014/main" id="{95D056E7-2566-3264-6307-63370D46257A}"/>
              </a:ext>
            </a:extLst>
          </p:cNvPr>
          <p:cNvCxnSpPr>
            <a:cxnSpLocks/>
          </p:cNvCxnSpPr>
          <p:nvPr/>
        </p:nvCxnSpPr>
        <p:spPr>
          <a:xfrm>
            <a:off x="7662863" y="4701919"/>
            <a:ext cx="2905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7808BBFC-C199-4092-6C9F-461A7EB96FE6}"/>
              </a:ext>
            </a:extLst>
          </p:cNvPr>
          <p:cNvCxnSpPr>
            <a:cxnSpLocks/>
          </p:cNvCxnSpPr>
          <p:nvPr/>
        </p:nvCxnSpPr>
        <p:spPr>
          <a:xfrm>
            <a:off x="8490320" y="4701919"/>
            <a:ext cx="2905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Parenthèse fermante 33">
            <a:extLst>
              <a:ext uri="{FF2B5EF4-FFF2-40B4-BE49-F238E27FC236}">
                <a16:creationId xmlns:a16="http://schemas.microsoft.com/office/drawing/2014/main" id="{FDC7C023-A319-E861-8D94-FA17FC7BA316}"/>
              </a:ext>
            </a:extLst>
          </p:cNvPr>
          <p:cNvSpPr/>
          <p:nvPr/>
        </p:nvSpPr>
        <p:spPr>
          <a:xfrm>
            <a:off x="7562850" y="4095751"/>
            <a:ext cx="76200" cy="1152524"/>
          </a:xfrm>
          <a:prstGeom prst="rightBracket">
            <a:avLst>
              <a:gd name="adj" fmla="val 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Accolade fermante 34">
            <a:extLst>
              <a:ext uri="{FF2B5EF4-FFF2-40B4-BE49-F238E27FC236}">
                <a16:creationId xmlns:a16="http://schemas.microsoft.com/office/drawing/2014/main" id="{2EE4AF07-7DB6-3BE4-5C97-FC3DCA4C6CDA}"/>
              </a:ext>
            </a:extLst>
          </p:cNvPr>
          <p:cNvSpPr/>
          <p:nvPr/>
        </p:nvSpPr>
        <p:spPr>
          <a:xfrm rot="16200000">
            <a:off x="8724713" y="3699015"/>
            <a:ext cx="124200" cy="1464981"/>
          </a:xfrm>
          <a:prstGeom prst="rightBrace">
            <a:avLst>
              <a:gd name="adj1" fmla="val 0"/>
              <a:gd name="adj2"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Triangle isocèle 35">
            <a:extLst>
              <a:ext uri="{FF2B5EF4-FFF2-40B4-BE49-F238E27FC236}">
                <a16:creationId xmlns:a16="http://schemas.microsoft.com/office/drawing/2014/main" id="{D98417AE-654B-A531-D163-EDD95E6981FC}"/>
              </a:ext>
            </a:extLst>
          </p:cNvPr>
          <p:cNvSpPr/>
          <p:nvPr/>
        </p:nvSpPr>
        <p:spPr>
          <a:xfrm rot="5400000">
            <a:off x="2871455" y="5022492"/>
            <a:ext cx="891540" cy="268920"/>
          </a:xfrm>
          <a:prstGeom prs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F7E4B4A-D11E-B5D9-E5A7-99B506A3395B}"/>
              </a:ext>
            </a:extLst>
          </p:cNvPr>
          <p:cNvSpPr/>
          <p:nvPr/>
        </p:nvSpPr>
        <p:spPr>
          <a:xfrm>
            <a:off x="5398149" y="4038720"/>
            <a:ext cx="4195896" cy="806826"/>
          </a:xfrm>
          <a:prstGeom prst="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426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A2998-710D-6666-7D4F-41B3C0B46299}"/>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AB4F3568-F4D0-7F8A-8ACC-5A38848D0042}"/>
              </a:ext>
            </a:extLst>
          </p:cNvPr>
          <p:cNvSpPr>
            <a:spLocks noGrp="1"/>
          </p:cNvSpPr>
          <p:nvPr>
            <p:ph type="title"/>
          </p:nvPr>
        </p:nvSpPr>
        <p:spPr/>
        <p:txBody>
          <a:bodyPr/>
          <a:lstStyle/>
          <a:p>
            <a:r>
              <a:rPr lang="fr-FR" dirty="0"/>
              <a:t>Long-Term Follow-Up of Revumenib in Pediatric/YA KMT2A-r Acute Leukemia </a:t>
            </a:r>
            <a:r>
              <a:rPr lang="fr-FR" i="1" dirty="0"/>
              <a:t>(2)</a:t>
            </a:r>
            <a:endParaRPr lang="fr-FR" dirty="0"/>
          </a:p>
        </p:txBody>
      </p:sp>
      <p:graphicFrame>
        <p:nvGraphicFramePr>
          <p:cNvPr id="7" name="Tableau 6">
            <a:extLst>
              <a:ext uri="{FF2B5EF4-FFF2-40B4-BE49-F238E27FC236}">
                <a16:creationId xmlns:a16="http://schemas.microsoft.com/office/drawing/2014/main" id="{E103645C-25D4-F2A3-C3CA-8FE6B431CA74}"/>
              </a:ext>
            </a:extLst>
          </p:cNvPr>
          <p:cNvGraphicFramePr>
            <a:graphicFrameLocks noGrp="1"/>
          </p:cNvGraphicFramePr>
          <p:nvPr>
            <p:extLst>
              <p:ext uri="{D42A27DB-BD31-4B8C-83A1-F6EECF244321}">
                <p14:modId xmlns:p14="http://schemas.microsoft.com/office/powerpoint/2010/main" val="2307359949"/>
              </p:ext>
            </p:extLst>
          </p:nvPr>
        </p:nvGraphicFramePr>
        <p:xfrm>
          <a:off x="1871785" y="2090887"/>
          <a:ext cx="8448430" cy="4416480"/>
        </p:xfrm>
        <a:graphic>
          <a:graphicData uri="http://schemas.openxmlformats.org/drawingml/2006/table">
            <a:tbl>
              <a:tblPr firstRow="1" bandRow="1">
                <a:tableStyleId>{5C22544A-7EE6-4342-B048-85BDC9FD1C3A}</a:tableStyleId>
              </a:tblPr>
              <a:tblGrid>
                <a:gridCol w="3535013">
                  <a:extLst>
                    <a:ext uri="{9D8B030D-6E8A-4147-A177-3AD203B41FA5}">
                      <a16:colId xmlns:a16="http://schemas.microsoft.com/office/drawing/2014/main" val="4032308333"/>
                    </a:ext>
                  </a:extLst>
                </a:gridCol>
                <a:gridCol w="1251259">
                  <a:extLst>
                    <a:ext uri="{9D8B030D-6E8A-4147-A177-3AD203B41FA5}">
                      <a16:colId xmlns:a16="http://schemas.microsoft.com/office/drawing/2014/main" val="2268188052"/>
                    </a:ext>
                  </a:extLst>
                </a:gridCol>
                <a:gridCol w="1251259">
                  <a:extLst>
                    <a:ext uri="{9D8B030D-6E8A-4147-A177-3AD203B41FA5}">
                      <a16:colId xmlns:a16="http://schemas.microsoft.com/office/drawing/2014/main" val="2958219320"/>
                    </a:ext>
                  </a:extLst>
                </a:gridCol>
                <a:gridCol w="1159640">
                  <a:extLst>
                    <a:ext uri="{9D8B030D-6E8A-4147-A177-3AD203B41FA5}">
                      <a16:colId xmlns:a16="http://schemas.microsoft.com/office/drawing/2014/main" val="3698001592"/>
                    </a:ext>
                  </a:extLst>
                </a:gridCol>
                <a:gridCol w="1251259">
                  <a:extLst>
                    <a:ext uri="{9D8B030D-6E8A-4147-A177-3AD203B41FA5}">
                      <a16:colId xmlns:a16="http://schemas.microsoft.com/office/drawing/2014/main" val="1268353152"/>
                    </a:ext>
                  </a:extLst>
                </a:gridCol>
              </a:tblGrid>
              <a:tr h="246278">
                <a:tc>
                  <a:txBody>
                    <a:bodyPr/>
                    <a:lstStyle/>
                    <a:p>
                      <a:pPr>
                        <a:buNone/>
                      </a:pPr>
                      <a:endParaRPr lang="fr-FR" sz="1200" dirty="0">
                        <a:effectLst/>
                        <a:latin typeface="+mj-lt"/>
                      </a:endParaRPr>
                    </a:p>
                  </a:txBody>
                  <a:tcPr marT="36000" marB="36000" anchor="ctr"/>
                </a:tc>
                <a:tc>
                  <a:txBody>
                    <a:bodyPr/>
                    <a:lstStyle/>
                    <a:p>
                      <a:pPr algn="ctr">
                        <a:buNone/>
                      </a:pPr>
                      <a:r>
                        <a:rPr lang="en-GB" sz="1200" dirty="0">
                          <a:effectLst/>
                          <a:latin typeface="+mj-lt"/>
                        </a:rPr>
                        <a:t>AML (27)</a:t>
                      </a:r>
                      <a:endParaRPr lang="fr-FR" sz="1200" dirty="0">
                        <a:effectLst/>
                        <a:latin typeface="+mj-lt"/>
                      </a:endParaRPr>
                    </a:p>
                  </a:txBody>
                  <a:tcPr marT="36000" marB="36000" anchor="ctr"/>
                </a:tc>
                <a:tc>
                  <a:txBody>
                    <a:bodyPr/>
                    <a:lstStyle/>
                    <a:p>
                      <a:pPr algn="ctr">
                        <a:buNone/>
                      </a:pPr>
                      <a:r>
                        <a:rPr lang="fr-FR" sz="1200" dirty="0">
                          <a:effectLst/>
                          <a:latin typeface="+mj-lt"/>
                        </a:rPr>
                        <a:t>ALL (8)</a:t>
                      </a:r>
                    </a:p>
                  </a:txBody>
                  <a:tcPr marT="36000" marB="36000" anchor="ctr"/>
                </a:tc>
                <a:tc>
                  <a:txBody>
                    <a:bodyPr/>
                    <a:lstStyle/>
                    <a:p>
                      <a:pPr algn="ctr">
                        <a:buNone/>
                      </a:pPr>
                      <a:r>
                        <a:rPr lang="fr-FR" sz="1200" dirty="0">
                          <a:effectLst/>
                          <a:latin typeface="+mj-lt"/>
                        </a:rPr>
                        <a:t>MPAL (3)</a:t>
                      </a:r>
                    </a:p>
                  </a:txBody>
                  <a:tcPr marT="36000" marB="36000" anchor="ctr"/>
                </a:tc>
                <a:tc>
                  <a:txBody>
                    <a:bodyPr/>
                    <a:lstStyle/>
                    <a:p>
                      <a:pPr algn="ctr">
                        <a:buNone/>
                      </a:pPr>
                      <a:r>
                        <a:rPr lang="fr-FR" sz="1200" dirty="0">
                          <a:effectLst/>
                          <a:latin typeface="+mj-lt"/>
                        </a:rPr>
                        <a:t>Total (38)</a:t>
                      </a:r>
                    </a:p>
                  </a:txBody>
                  <a:tcPr marT="36000" marB="36000" anchor="ctr"/>
                </a:tc>
                <a:extLst>
                  <a:ext uri="{0D108BD9-81ED-4DB2-BD59-A6C34878D82A}">
                    <a16:rowId xmlns:a16="http://schemas.microsoft.com/office/drawing/2014/main" val="1331374233"/>
                  </a:ext>
                </a:extLst>
              </a:tr>
              <a:tr h="246278">
                <a:tc>
                  <a:txBody>
                    <a:bodyPr/>
                    <a:lstStyle/>
                    <a:p>
                      <a:pPr>
                        <a:buNone/>
                      </a:pPr>
                      <a:r>
                        <a:rPr lang="fr-FR" sz="1200" dirty="0">
                          <a:effectLst/>
                          <a:latin typeface="+mj-lt"/>
                        </a:rPr>
                        <a:t>Age, </a:t>
                      </a:r>
                      <a:r>
                        <a:rPr lang="fr-FR" sz="1200" dirty="0" err="1">
                          <a:effectLst/>
                          <a:latin typeface="+mj-lt"/>
                        </a:rPr>
                        <a:t>median</a:t>
                      </a:r>
                      <a:r>
                        <a:rPr lang="fr-FR" sz="1200" dirty="0">
                          <a:effectLst/>
                          <a:latin typeface="+mj-lt"/>
                        </a:rPr>
                        <a:t> (range), y</a:t>
                      </a:r>
                    </a:p>
                  </a:txBody>
                  <a:tcPr marT="36000" marB="36000" anchor="ctr"/>
                </a:tc>
                <a:tc>
                  <a:txBody>
                    <a:bodyPr/>
                    <a:lstStyle/>
                    <a:p>
                      <a:pPr algn="ctr">
                        <a:buNone/>
                      </a:pPr>
                      <a:r>
                        <a:rPr lang="fr-FR" sz="1200" dirty="0">
                          <a:effectLst/>
                          <a:latin typeface="+mj-lt"/>
                        </a:rPr>
                        <a:t>6.0 (1.3-20.0)</a:t>
                      </a:r>
                    </a:p>
                  </a:txBody>
                  <a:tcPr marT="36000" marB="36000" anchor="ctr"/>
                </a:tc>
                <a:tc>
                  <a:txBody>
                    <a:bodyPr/>
                    <a:lstStyle/>
                    <a:p>
                      <a:pPr algn="ctr">
                        <a:buNone/>
                      </a:pPr>
                      <a:r>
                        <a:rPr lang="fr-FR" sz="1200" dirty="0">
                          <a:effectLst/>
                          <a:latin typeface="+mj-lt"/>
                        </a:rPr>
                        <a:t>2.5 (0.6-20.0)</a:t>
                      </a:r>
                    </a:p>
                  </a:txBody>
                  <a:tcPr marT="36000" marB="36000" anchor="ctr"/>
                </a:tc>
                <a:tc>
                  <a:txBody>
                    <a:bodyPr/>
                    <a:lstStyle/>
                    <a:p>
                      <a:pPr algn="ctr">
                        <a:buNone/>
                      </a:pPr>
                      <a:r>
                        <a:rPr lang="fr-FR" sz="1200" dirty="0">
                          <a:effectLst/>
                          <a:latin typeface="+mj-lt"/>
                        </a:rPr>
                        <a:t>1.5 (1.0-2.0)</a:t>
                      </a:r>
                    </a:p>
                  </a:txBody>
                  <a:tcPr marT="36000" marB="36000" anchor="ctr"/>
                </a:tc>
                <a:tc>
                  <a:txBody>
                    <a:bodyPr/>
                    <a:lstStyle/>
                    <a:p>
                      <a:pPr algn="ctr">
                        <a:buNone/>
                      </a:pPr>
                      <a:r>
                        <a:rPr lang="fr-FR" sz="1200" dirty="0">
                          <a:effectLst/>
                          <a:latin typeface="+mj-lt"/>
                        </a:rPr>
                        <a:t>5.0 (0.6-20.0)</a:t>
                      </a:r>
                    </a:p>
                  </a:txBody>
                  <a:tcPr marT="36000" marB="36000" anchor="ctr"/>
                </a:tc>
                <a:extLst>
                  <a:ext uri="{0D108BD9-81ED-4DB2-BD59-A6C34878D82A}">
                    <a16:rowId xmlns:a16="http://schemas.microsoft.com/office/drawing/2014/main" val="2034194668"/>
                  </a:ext>
                </a:extLst>
              </a:tr>
              <a:tr h="903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Age group, n (%)</a:t>
                      </a:r>
                    </a:p>
                    <a:p>
                      <a:pPr>
                        <a:buNone/>
                      </a:pPr>
                      <a:r>
                        <a:rPr lang="fr-FR" sz="1200" dirty="0">
                          <a:effectLst/>
                          <a:latin typeface="+mj-lt"/>
                        </a:rPr>
                        <a:t>   0-&lt;2 y</a:t>
                      </a:r>
                    </a:p>
                    <a:p>
                      <a:pPr>
                        <a:buNone/>
                      </a:pPr>
                      <a:r>
                        <a:rPr lang="fr-FR" sz="1200" dirty="0">
                          <a:effectLst/>
                          <a:latin typeface="+mj-lt"/>
                        </a:rPr>
                        <a:t>   2-&lt;12 y</a:t>
                      </a:r>
                    </a:p>
                    <a:p>
                      <a:pPr>
                        <a:buNone/>
                      </a:pPr>
                      <a:r>
                        <a:rPr lang="fr-FR" sz="1200" dirty="0">
                          <a:effectLst/>
                          <a:latin typeface="+mj-lt"/>
                        </a:rPr>
                        <a:t>   12-&lt;17 y</a:t>
                      </a:r>
                    </a:p>
                    <a:p>
                      <a:pPr>
                        <a:buNone/>
                      </a:pPr>
                      <a:r>
                        <a:rPr lang="fr-FR" sz="1200" dirty="0">
                          <a:effectLst/>
                          <a:latin typeface="+mj-lt"/>
                        </a:rPr>
                        <a:t>   17-20 y</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4 (15)</a:t>
                      </a:r>
                    </a:p>
                    <a:p>
                      <a:pPr algn="ctr">
                        <a:buNone/>
                      </a:pPr>
                      <a:r>
                        <a:rPr lang="fr-FR" sz="1200" dirty="0">
                          <a:effectLst/>
                          <a:latin typeface="+mj-lt"/>
                        </a:rPr>
                        <a:t>15 (56)</a:t>
                      </a:r>
                    </a:p>
                    <a:p>
                      <a:pPr algn="ctr">
                        <a:buNone/>
                      </a:pPr>
                      <a:r>
                        <a:rPr lang="fr-FR" sz="1200" dirty="0">
                          <a:effectLst/>
                          <a:latin typeface="+mj-lt"/>
                        </a:rPr>
                        <a:t>4 (15)</a:t>
                      </a:r>
                    </a:p>
                    <a:p>
                      <a:pPr algn="ctr">
                        <a:buNone/>
                      </a:pPr>
                      <a:r>
                        <a:rPr lang="fr-FR" sz="1200" dirty="0">
                          <a:effectLst/>
                          <a:latin typeface="+mj-lt"/>
                        </a:rPr>
                        <a:t>4 (15)</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1 (13)</a:t>
                      </a:r>
                    </a:p>
                    <a:p>
                      <a:pPr algn="ctr">
                        <a:buNone/>
                      </a:pPr>
                      <a:r>
                        <a:rPr lang="fr-FR" sz="1200" dirty="0">
                          <a:effectLst/>
                          <a:latin typeface="+mj-lt"/>
                        </a:rPr>
                        <a:t>5 (63)</a:t>
                      </a:r>
                    </a:p>
                    <a:p>
                      <a:pPr algn="ctr">
                        <a:buNone/>
                      </a:pPr>
                      <a:r>
                        <a:rPr lang="fr-FR" sz="1200" dirty="0">
                          <a:effectLst/>
                          <a:latin typeface="+mj-lt"/>
                        </a:rPr>
                        <a:t>1 (13)</a:t>
                      </a:r>
                    </a:p>
                    <a:p>
                      <a:pPr algn="ctr">
                        <a:buNone/>
                      </a:pPr>
                      <a:r>
                        <a:rPr lang="fr-FR" sz="1200" dirty="0">
                          <a:effectLst/>
                          <a:latin typeface="+mj-lt"/>
                        </a:rPr>
                        <a:t>1 (13)</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2 (67)</a:t>
                      </a:r>
                    </a:p>
                    <a:p>
                      <a:pPr algn="ctr">
                        <a:buNone/>
                      </a:pPr>
                      <a:r>
                        <a:rPr lang="fr-FR" sz="1200" dirty="0">
                          <a:effectLst/>
                          <a:latin typeface="+mj-lt"/>
                        </a:rPr>
                        <a:t>1 (33)</a:t>
                      </a:r>
                    </a:p>
                    <a:p>
                      <a:pPr algn="ctr">
                        <a:buNone/>
                      </a:pPr>
                      <a:r>
                        <a:rPr lang="fr-FR" sz="1200" dirty="0">
                          <a:effectLst/>
                          <a:latin typeface="+mj-lt"/>
                        </a:rPr>
                        <a:t>0</a:t>
                      </a:r>
                    </a:p>
                    <a:p>
                      <a:pPr algn="ctr">
                        <a:buNone/>
                      </a:pPr>
                      <a:r>
                        <a:rPr lang="fr-FR" sz="1200" dirty="0">
                          <a:effectLst/>
                          <a:latin typeface="+mj-lt"/>
                        </a:rPr>
                        <a:t>0</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7 (18)</a:t>
                      </a:r>
                    </a:p>
                    <a:p>
                      <a:pPr algn="ctr">
                        <a:buNone/>
                      </a:pPr>
                      <a:r>
                        <a:rPr lang="fr-FR" sz="1200" dirty="0">
                          <a:effectLst/>
                          <a:latin typeface="+mj-lt"/>
                        </a:rPr>
                        <a:t>21 (55)</a:t>
                      </a:r>
                    </a:p>
                    <a:p>
                      <a:pPr algn="ctr">
                        <a:buNone/>
                      </a:pPr>
                      <a:r>
                        <a:rPr lang="fr-FR" sz="1200" dirty="0">
                          <a:effectLst/>
                          <a:latin typeface="+mj-lt"/>
                        </a:rPr>
                        <a:t>5 (13)</a:t>
                      </a:r>
                    </a:p>
                    <a:p>
                      <a:pPr algn="ctr">
                        <a:buNone/>
                      </a:pPr>
                      <a:r>
                        <a:rPr lang="fr-FR" sz="1200" dirty="0">
                          <a:effectLst/>
                          <a:latin typeface="+mj-lt"/>
                        </a:rPr>
                        <a:t>5 (13)</a:t>
                      </a:r>
                    </a:p>
                  </a:txBody>
                  <a:tcPr marT="36000" marB="36000" anchor="ctr"/>
                </a:tc>
                <a:extLst>
                  <a:ext uri="{0D108BD9-81ED-4DB2-BD59-A6C34878D82A}">
                    <a16:rowId xmlns:a16="http://schemas.microsoft.com/office/drawing/2014/main" val="3722823708"/>
                  </a:ext>
                </a:extLst>
              </a:tr>
              <a:tr h="246278">
                <a:tc>
                  <a:txBody>
                    <a:bodyPr/>
                    <a:lstStyle/>
                    <a:p>
                      <a:pPr>
                        <a:buNone/>
                      </a:pPr>
                      <a:r>
                        <a:rPr lang="fr-FR" sz="1200" b="1" dirty="0">
                          <a:effectLst/>
                          <a:latin typeface="+mj-lt"/>
                        </a:rPr>
                        <a:t>Female, n (%)</a:t>
                      </a:r>
                    </a:p>
                  </a:txBody>
                  <a:tcPr marT="36000" marB="36000" anchor="ctr"/>
                </a:tc>
                <a:tc>
                  <a:txBody>
                    <a:bodyPr/>
                    <a:lstStyle/>
                    <a:p>
                      <a:pPr algn="ctr">
                        <a:buNone/>
                      </a:pPr>
                      <a:r>
                        <a:rPr lang="fr-FR" sz="1200" dirty="0">
                          <a:effectLst/>
                          <a:latin typeface="+mj-lt"/>
                        </a:rPr>
                        <a:t>16 (59)</a:t>
                      </a:r>
                    </a:p>
                  </a:txBody>
                  <a:tcPr marT="36000" marB="36000" anchor="ctr"/>
                </a:tc>
                <a:tc>
                  <a:txBody>
                    <a:bodyPr/>
                    <a:lstStyle/>
                    <a:p>
                      <a:pPr algn="ctr">
                        <a:buNone/>
                      </a:pPr>
                      <a:r>
                        <a:rPr lang="fr-FR" sz="1200">
                          <a:effectLst/>
                          <a:latin typeface="+mj-lt"/>
                        </a:rPr>
                        <a:t>5 (63)</a:t>
                      </a:r>
                    </a:p>
                  </a:txBody>
                  <a:tcPr marT="36000" marB="36000" anchor="ctr"/>
                </a:tc>
                <a:tc>
                  <a:txBody>
                    <a:bodyPr/>
                    <a:lstStyle/>
                    <a:p>
                      <a:pPr algn="ctr">
                        <a:buNone/>
                      </a:pPr>
                      <a:r>
                        <a:rPr lang="fr-FR" sz="1200">
                          <a:effectLst/>
                          <a:latin typeface="+mj-lt"/>
                        </a:rPr>
                        <a:t>2 (67)</a:t>
                      </a:r>
                    </a:p>
                  </a:txBody>
                  <a:tcPr marT="36000" marB="36000" anchor="ctr"/>
                </a:tc>
                <a:tc>
                  <a:txBody>
                    <a:bodyPr/>
                    <a:lstStyle/>
                    <a:p>
                      <a:pPr algn="ctr">
                        <a:buNone/>
                      </a:pPr>
                      <a:r>
                        <a:rPr lang="fr-FR" sz="1200">
                          <a:effectLst/>
                          <a:latin typeface="+mj-lt"/>
                        </a:rPr>
                        <a:t>23(61)</a:t>
                      </a:r>
                    </a:p>
                  </a:txBody>
                  <a:tcPr marT="36000" marB="36000" anchor="ctr"/>
                </a:tc>
                <a:extLst>
                  <a:ext uri="{0D108BD9-81ED-4DB2-BD59-A6C34878D82A}">
                    <a16:rowId xmlns:a16="http://schemas.microsoft.com/office/drawing/2014/main" val="3818450000"/>
                  </a:ext>
                </a:extLst>
              </a:tr>
              <a:tr h="73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Race, n (%)</a:t>
                      </a:r>
                    </a:p>
                    <a:p>
                      <a:pPr>
                        <a:buNone/>
                      </a:pPr>
                      <a:r>
                        <a:rPr lang="fr-FR" sz="1200" dirty="0">
                          <a:effectLst/>
                          <a:latin typeface="+mj-lt"/>
                        </a:rPr>
                        <a:t>   White</a:t>
                      </a:r>
                    </a:p>
                    <a:p>
                      <a:pPr>
                        <a:buNone/>
                      </a:pPr>
                      <a:r>
                        <a:rPr lang="fr-FR" sz="1200" dirty="0">
                          <a:effectLst/>
                          <a:latin typeface="+mj-lt"/>
                        </a:rPr>
                        <a:t>   Non-White’</a:t>
                      </a:r>
                    </a:p>
                    <a:p>
                      <a:pPr>
                        <a:buNone/>
                      </a:pPr>
                      <a:r>
                        <a:rPr lang="fr-FR" sz="1200" dirty="0">
                          <a:effectLst/>
                          <a:latin typeface="+mj-lt"/>
                        </a:rPr>
                        <a:t>   Unknown</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19 (70)</a:t>
                      </a:r>
                    </a:p>
                    <a:p>
                      <a:pPr algn="ctr">
                        <a:buNone/>
                      </a:pPr>
                      <a:r>
                        <a:rPr lang="fr-FR" sz="1200" dirty="0">
                          <a:effectLst/>
                          <a:latin typeface="+mj-lt"/>
                        </a:rPr>
                        <a:t>4 (15)</a:t>
                      </a:r>
                    </a:p>
                    <a:p>
                      <a:pPr algn="ctr">
                        <a:buNone/>
                      </a:pPr>
                      <a:r>
                        <a:rPr lang="fr-FR" sz="1200" dirty="0">
                          <a:effectLst/>
                          <a:latin typeface="+mj-lt"/>
                        </a:rPr>
                        <a:t>4 (15)</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2 (25)</a:t>
                      </a:r>
                    </a:p>
                    <a:p>
                      <a:pPr algn="ctr">
                        <a:buNone/>
                      </a:pPr>
                      <a:r>
                        <a:rPr lang="fr-FR" sz="1200" dirty="0">
                          <a:effectLst/>
                          <a:latin typeface="+mj-lt"/>
                        </a:rPr>
                        <a:t>3 (38)</a:t>
                      </a:r>
                    </a:p>
                    <a:p>
                      <a:pPr algn="ctr">
                        <a:buNone/>
                      </a:pPr>
                      <a:r>
                        <a:rPr lang="fr-FR" sz="1200" dirty="0">
                          <a:effectLst/>
                          <a:latin typeface="+mj-lt"/>
                        </a:rPr>
                        <a:t>3 (38)</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1 (33)</a:t>
                      </a:r>
                    </a:p>
                    <a:p>
                      <a:pPr algn="ctr">
                        <a:buNone/>
                      </a:pPr>
                      <a:r>
                        <a:rPr lang="fr-FR" sz="1200" dirty="0">
                          <a:effectLst/>
                          <a:latin typeface="+mj-lt"/>
                        </a:rPr>
                        <a:t>0</a:t>
                      </a:r>
                    </a:p>
                    <a:p>
                      <a:pPr algn="ctr">
                        <a:buNone/>
                      </a:pPr>
                      <a:r>
                        <a:rPr lang="fr-FR" sz="1200" dirty="0">
                          <a:effectLst/>
                          <a:latin typeface="+mj-lt"/>
                        </a:rPr>
                        <a:t>2 (67)</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22 (58)</a:t>
                      </a:r>
                    </a:p>
                    <a:p>
                      <a:pPr algn="ctr">
                        <a:buNone/>
                      </a:pPr>
                      <a:r>
                        <a:rPr lang="fr-FR" sz="1200" dirty="0">
                          <a:effectLst/>
                          <a:latin typeface="+mj-lt"/>
                        </a:rPr>
                        <a:t>7 (18)</a:t>
                      </a:r>
                    </a:p>
                    <a:p>
                      <a:pPr algn="ctr">
                        <a:buNone/>
                      </a:pPr>
                      <a:r>
                        <a:rPr lang="fr-FR" sz="1200" dirty="0">
                          <a:effectLst/>
                          <a:latin typeface="+mj-lt"/>
                        </a:rPr>
                        <a:t>9 (24)</a:t>
                      </a:r>
                    </a:p>
                  </a:txBody>
                  <a:tcPr marT="36000" marB="36000" anchor="ctr"/>
                </a:tc>
                <a:extLst>
                  <a:ext uri="{0D108BD9-81ED-4DB2-BD59-A6C34878D82A}">
                    <a16:rowId xmlns:a16="http://schemas.microsoft.com/office/drawing/2014/main" val="1551706075"/>
                  </a:ext>
                </a:extLst>
              </a:tr>
              <a:tr h="73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err="1">
                          <a:solidFill>
                            <a:schemeClr val="dk1"/>
                          </a:solidFill>
                          <a:effectLst/>
                          <a:latin typeface="+mn-lt"/>
                          <a:ea typeface="+mn-ea"/>
                          <a:cs typeface="+mn-cs"/>
                        </a:rPr>
                        <a:t>Disease</a:t>
                      </a:r>
                      <a:r>
                        <a:rPr lang="fr-FR" sz="1200" b="1" kern="1200" dirty="0">
                          <a:solidFill>
                            <a:schemeClr val="dk1"/>
                          </a:solidFill>
                          <a:effectLst/>
                          <a:latin typeface="+mn-lt"/>
                          <a:ea typeface="+mn-ea"/>
                          <a:cs typeface="+mn-cs"/>
                        </a:rPr>
                        <a:t> </a:t>
                      </a:r>
                      <a:r>
                        <a:rPr lang="fr-FR" sz="1200" b="1" kern="1200" dirty="0" err="1">
                          <a:solidFill>
                            <a:schemeClr val="dk1"/>
                          </a:solidFill>
                          <a:effectLst/>
                          <a:latin typeface="+mn-lt"/>
                          <a:ea typeface="+mn-ea"/>
                          <a:cs typeface="+mn-cs"/>
                        </a:rPr>
                        <a:t>status</a:t>
                      </a:r>
                      <a:r>
                        <a:rPr lang="fr-FR" sz="1200" b="1" kern="1200" dirty="0">
                          <a:solidFill>
                            <a:schemeClr val="dk1"/>
                          </a:solidFill>
                          <a:effectLst/>
                          <a:latin typeface="+mn-lt"/>
                          <a:ea typeface="+mn-ea"/>
                          <a:cs typeface="+mn-cs"/>
                        </a:rPr>
                        <a:t> at </a:t>
                      </a:r>
                      <a:r>
                        <a:rPr lang="fr-FR" sz="1200" b="1" kern="1200" dirty="0" err="1">
                          <a:solidFill>
                            <a:schemeClr val="dk1"/>
                          </a:solidFill>
                          <a:effectLst/>
                          <a:latin typeface="+mn-lt"/>
                          <a:ea typeface="+mn-ea"/>
                          <a:cs typeface="+mn-cs"/>
                        </a:rPr>
                        <a:t>baseline</a:t>
                      </a:r>
                      <a:r>
                        <a:rPr lang="fr-FR" sz="1200" b="1" kern="1200" dirty="0">
                          <a:solidFill>
                            <a:schemeClr val="dk1"/>
                          </a:solidFill>
                          <a:effectLst/>
                          <a:latin typeface="+mn-lt"/>
                          <a:ea typeface="+mn-ea"/>
                          <a:cs typeface="+mn-cs"/>
                        </a:rPr>
                        <a:t>, n (%)</a:t>
                      </a:r>
                      <a:br>
                        <a:rPr lang="fr-FR" sz="1200" dirty="0">
                          <a:effectLst/>
                          <a:latin typeface="+mj-lt"/>
                        </a:rPr>
                      </a:br>
                      <a:r>
                        <a:rPr lang="fr-FR" sz="1200" dirty="0">
                          <a:effectLst/>
                          <a:latin typeface="+mj-lt"/>
                        </a:rPr>
                        <a:t>   </a:t>
                      </a:r>
                      <a:r>
                        <a:rPr lang="fr-FR" sz="1200" dirty="0" err="1">
                          <a:effectLst/>
                          <a:latin typeface="+mj-lt"/>
                        </a:rPr>
                        <a:t>Primary</a:t>
                      </a:r>
                      <a:r>
                        <a:rPr lang="fr-FR" sz="1200" dirty="0">
                          <a:effectLst/>
                          <a:latin typeface="+mj-lt"/>
                        </a:rPr>
                        <a:t> </a:t>
                      </a:r>
                      <a:r>
                        <a:rPr lang="fr-FR" sz="1200" dirty="0" err="1">
                          <a:effectLst/>
                          <a:latin typeface="+mj-lt"/>
                        </a:rPr>
                        <a:t>refractory</a:t>
                      </a:r>
                      <a:endParaRPr lang="fr-FR" sz="1200" dirty="0">
                        <a:effectLst/>
                        <a:latin typeface="+mj-lt"/>
                      </a:endParaRPr>
                    </a:p>
                    <a:p>
                      <a:pPr>
                        <a:buNone/>
                      </a:pPr>
                      <a:r>
                        <a:rPr lang="fr-FR" sz="1200" dirty="0">
                          <a:effectLst/>
                          <a:latin typeface="+mj-lt"/>
                        </a:rPr>
                        <a:t>   </a:t>
                      </a:r>
                      <a:r>
                        <a:rPr lang="fr-FR" sz="1200" dirty="0" err="1">
                          <a:effectLst/>
                          <a:latin typeface="+mj-lt"/>
                        </a:rPr>
                        <a:t>Refractory</a:t>
                      </a:r>
                      <a:r>
                        <a:rPr lang="fr-FR" sz="1200" dirty="0">
                          <a:effectLst/>
                          <a:latin typeface="+mj-lt"/>
                        </a:rPr>
                        <a:t> relapse</a:t>
                      </a:r>
                    </a:p>
                    <a:p>
                      <a:pPr>
                        <a:buNone/>
                      </a:pPr>
                      <a:r>
                        <a:rPr lang="fr-FR" sz="1200" dirty="0">
                          <a:effectLst/>
                          <a:latin typeface="+mj-lt"/>
                        </a:rPr>
                        <a:t>   Early </a:t>
                      </a:r>
                      <a:r>
                        <a:rPr lang="fr-FR" sz="1200" dirty="0" err="1">
                          <a:effectLst/>
                          <a:latin typeface="+mj-lt"/>
                        </a:rPr>
                        <a:t>untreated</a:t>
                      </a:r>
                      <a:r>
                        <a:rPr lang="fr-FR" sz="1200" dirty="0">
                          <a:effectLst/>
                          <a:latin typeface="+mj-lt"/>
                        </a:rPr>
                        <a:t> relapse</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5 (19)</a:t>
                      </a:r>
                    </a:p>
                    <a:p>
                      <a:pPr algn="ctr">
                        <a:buNone/>
                      </a:pPr>
                      <a:r>
                        <a:rPr lang="fr-FR" sz="1200" dirty="0">
                          <a:effectLst/>
                          <a:latin typeface="+mj-lt"/>
                        </a:rPr>
                        <a:t>16 (59)</a:t>
                      </a:r>
                    </a:p>
                    <a:p>
                      <a:pPr algn="ctr">
                        <a:buNone/>
                      </a:pPr>
                      <a:r>
                        <a:rPr lang="fr-FR" sz="1200" dirty="0">
                          <a:effectLst/>
                          <a:latin typeface="+mj-lt"/>
                        </a:rPr>
                        <a:t>6 (22)</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2 (25)</a:t>
                      </a:r>
                    </a:p>
                    <a:p>
                      <a:pPr algn="ctr">
                        <a:buNone/>
                      </a:pPr>
                      <a:r>
                        <a:rPr lang="fr-FR" sz="1200" dirty="0">
                          <a:effectLst/>
                          <a:latin typeface="+mj-lt"/>
                        </a:rPr>
                        <a:t>5 (63)</a:t>
                      </a:r>
                    </a:p>
                    <a:p>
                      <a:pPr algn="ctr">
                        <a:buNone/>
                      </a:pPr>
                      <a:r>
                        <a:rPr lang="fr-FR" sz="1200" dirty="0">
                          <a:effectLst/>
                          <a:latin typeface="+mj-lt"/>
                        </a:rPr>
                        <a:t>1 (13)</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0</a:t>
                      </a:r>
                    </a:p>
                    <a:p>
                      <a:pPr algn="ctr">
                        <a:buNone/>
                      </a:pPr>
                      <a:r>
                        <a:rPr lang="fr-FR" sz="1200" dirty="0">
                          <a:effectLst/>
                          <a:latin typeface="+mj-lt"/>
                        </a:rPr>
                        <a:t>3 (100)</a:t>
                      </a:r>
                    </a:p>
                    <a:p>
                      <a:pPr algn="ctr">
                        <a:buNone/>
                      </a:pPr>
                      <a:r>
                        <a:rPr lang="fr-FR" sz="1200" dirty="0">
                          <a:effectLst/>
                          <a:latin typeface="+mj-lt"/>
                        </a:rPr>
                        <a:t>0</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7 (18)</a:t>
                      </a:r>
                    </a:p>
                    <a:p>
                      <a:pPr algn="ctr">
                        <a:buNone/>
                      </a:pPr>
                      <a:r>
                        <a:rPr lang="fr-FR" sz="1200" dirty="0">
                          <a:effectLst/>
                          <a:latin typeface="+mj-lt"/>
                        </a:rPr>
                        <a:t>24 (63)</a:t>
                      </a:r>
                    </a:p>
                    <a:p>
                      <a:pPr algn="ctr">
                        <a:buNone/>
                      </a:pPr>
                      <a:r>
                        <a:rPr lang="fr-FR" sz="1200" dirty="0">
                          <a:effectLst/>
                          <a:latin typeface="+mj-lt"/>
                        </a:rPr>
                        <a:t>7 (18)</a:t>
                      </a:r>
                    </a:p>
                  </a:txBody>
                  <a:tcPr marT="36000" marB="36000" anchor="ctr"/>
                </a:tc>
                <a:extLst>
                  <a:ext uri="{0D108BD9-81ED-4DB2-BD59-A6C34878D82A}">
                    <a16:rowId xmlns:a16="http://schemas.microsoft.com/office/drawing/2014/main" val="2984601534"/>
                  </a:ext>
                </a:extLst>
              </a:tr>
              <a:tr h="246278">
                <a:tc>
                  <a:txBody>
                    <a:bodyPr/>
                    <a:lstStyle/>
                    <a:p>
                      <a:pPr>
                        <a:buNone/>
                      </a:pPr>
                      <a:r>
                        <a:rPr lang="fr-FR" sz="1200" b="1" dirty="0">
                          <a:effectLst/>
                          <a:latin typeface="+mj-lt"/>
                        </a:rPr>
                        <a:t>No. of </a:t>
                      </a:r>
                      <a:r>
                        <a:rPr lang="fr-FR" sz="1200" b="1" dirty="0" err="1">
                          <a:effectLst/>
                          <a:latin typeface="+mj-lt"/>
                        </a:rPr>
                        <a:t>prior</a:t>
                      </a:r>
                      <a:r>
                        <a:rPr lang="fr-FR" sz="1200" b="1" dirty="0">
                          <a:effectLst/>
                          <a:latin typeface="+mj-lt"/>
                        </a:rPr>
                        <a:t> </a:t>
                      </a:r>
                      <a:r>
                        <a:rPr lang="fr-FR" sz="1200" b="1" dirty="0" err="1">
                          <a:effectLst/>
                          <a:latin typeface="+mj-lt"/>
                        </a:rPr>
                        <a:t>lines</a:t>
                      </a:r>
                      <a:r>
                        <a:rPr lang="fr-FR" sz="1200" b="1" dirty="0">
                          <a:effectLst/>
                          <a:latin typeface="+mj-lt"/>
                        </a:rPr>
                        <a:t> of </a:t>
                      </a:r>
                      <a:r>
                        <a:rPr lang="fr-FR" sz="1200" b="1" dirty="0" err="1">
                          <a:effectLst/>
                          <a:latin typeface="+mj-lt"/>
                        </a:rPr>
                        <a:t>therapy</a:t>
                      </a:r>
                      <a:r>
                        <a:rPr lang="fr-FR" sz="1200" b="1" dirty="0">
                          <a:effectLst/>
                          <a:latin typeface="+mj-lt"/>
                        </a:rPr>
                        <a:t>, </a:t>
                      </a:r>
                      <a:r>
                        <a:rPr lang="fr-FR" sz="1200" b="1" dirty="0" err="1">
                          <a:effectLst/>
                          <a:latin typeface="+mj-lt"/>
                        </a:rPr>
                        <a:t>median</a:t>
                      </a:r>
                      <a:r>
                        <a:rPr lang="fr-FR" sz="1200" b="1" dirty="0">
                          <a:effectLst/>
                          <a:latin typeface="+mj-lt"/>
                        </a:rPr>
                        <a:t> (range)</a:t>
                      </a:r>
                    </a:p>
                  </a:txBody>
                  <a:tcPr marT="36000" marB="36000" anchor="ctr"/>
                </a:tc>
                <a:tc>
                  <a:txBody>
                    <a:bodyPr/>
                    <a:lstStyle/>
                    <a:p>
                      <a:pPr algn="ctr">
                        <a:buNone/>
                      </a:pPr>
                      <a:r>
                        <a:rPr lang="fr-FR" sz="1200" dirty="0">
                          <a:effectLst/>
                          <a:latin typeface="+mj-lt"/>
                        </a:rPr>
                        <a:t>3.0 (1-11)</a:t>
                      </a:r>
                    </a:p>
                  </a:txBody>
                  <a:tcPr marT="36000" marB="36000" anchor="ctr"/>
                </a:tc>
                <a:tc>
                  <a:txBody>
                    <a:bodyPr/>
                    <a:lstStyle/>
                    <a:p>
                      <a:pPr algn="ctr">
                        <a:buNone/>
                      </a:pPr>
                      <a:r>
                        <a:rPr lang="fr-FR" sz="1200">
                          <a:effectLst/>
                          <a:latin typeface="+mj-lt"/>
                        </a:rPr>
                        <a:t>4.0 (1-9)</a:t>
                      </a:r>
                    </a:p>
                  </a:txBody>
                  <a:tcPr marT="36000" marB="36000" anchor="ctr"/>
                </a:tc>
                <a:tc>
                  <a:txBody>
                    <a:bodyPr/>
                    <a:lstStyle/>
                    <a:p>
                      <a:pPr algn="ctr">
                        <a:buNone/>
                      </a:pPr>
                      <a:r>
                        <a:rPr lang="fr-FR" sz="1200">
                          <a:effectLst/>
                          <a:latin typeface="+mj-lt"/>
                        </a:rPr>
                        <a:t>4.0 (2-4)</a:t>
                      </a:r>
                    </a:p>
                  </a:txBody>
                  <a:tcPr marT="36000" marB="36000" anchor="ctr"/>
                </a:tc>
                <a:tc>
                  <a:txBody>
                    <a:bodyPr/>
                    <a:lstStyle/>
                    <a:p>
                      <a:pPr algn="ctr">
                        <a:buNone/>
                      </a:pPr>
                      <a:r>
                        <a:rPr lang="fr-FR" sz="1200">
                          <a:effectLst/>
                          <a:latin typeface="+mj-lt"/>
                        </a:rPr>
                        <a:t>3.0 (1-11)</a:t>
                      </a:r>
                    </a:p>
                  </a:txBody>
                  <a:tcPr marT="36000" marB="36000" anchor="ctr"/>
                </a:tc>
                <a:extLst>
                  <a:ext uri="{0D108BD9-81ED-4DB2-BD59-A6C34878D82A}">
                    <a16:rowId xmlns:a16="http://schemas.microsoft.com/office/drawing/2014/main" val="425696962"/>
                  </a:ext>
                </a:extLst>
              </a:tr>
              <a:tr h="738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Prior </a:t>
                      </a:r>
                      <a:r>
                        <a:rPr lang="fr-FR" sz="1200" b="1" kern="1200" dirty="0" err="1">
                          <a:solidFill>
                            <a:schemeClr val="dk1"/>
                          </a:solidFill>
                          <a:effectLst/>
                          <a:latin typeface="+mn-lt"/>
                          <a:ea typeface="+mn-ea"/>
                          <a:cs typeface="+mn-cs"/>
                        </a:rPr>
                        <a:t>therapy</a:t>
                      </a:r>
                      <a:r>
                        <a:rPr lang="fr-FR" sz="1200" b="1" kern="1200" dirty="0">
                          <a:solidFill>
                            <a:schemeClr val="dk1"/>
                          </a:solidFill>
                          <a:effectLst/>
                          <a:latin typeface="+mn-lt"/>
                          <a:ea typeface="+mn-ea"/>
                          <a:cs typeface="+mn-cs"/>
                        </a:rPr>
                        <a:t>, n (%)</a:t>
                      </a:r>
                    </a:p>
                    <a:p>
                      <a:pPr>
                        <a:buNone/>
                      </a:pPr>
                      <a:r>
                        <a:rPr lang="fr-FR" sz="1200" dirty="0">
                          <a:effectLst/>
                          <a:latin typeface="+mj-lt"/>
                        </a:rPr>
                        <a:t>   Venetoclax</a:t>
                      </a:r>
                    </a:p>
                    <a:p>
                      <a:pPr>
                        <a:buNone/>
                      </a:pPr>
                      <a:r>
                        <a:rPr lang="fr-FR" sz="1200" dirty="0">
                          <a:effectLst/>
                          <a:latin typeface="+mj-lt"/>
                        </a:rPr>
                        <a:t>   HSCT</a:t>
                      </a:r>
                    </a:p>
                    <a:p>
                      <a:pPr>
                        <a:buNone/>
                      </a:pPr>
                      <a:r>
                        <a:rPr lang="fr-FR" sz="1200" dirty="0">
                          <a:effectLst/>
                          <a:latin typeface="+mj-lt"/>
                        </a:rPr>
                        <a:t>   CAR-T</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16 (59)</a:t>
                      </a:r>
                    </a:p>
                    <a:p>
                      <a:pPr algn="ctr">
                        <a:buNone/>
                      </a:pPr>
                      <a:r>
                        <a:rPr lang="fr-FR" sz="1200" dirty="0">
                          <a:effectLst/>
                          <a:latin typeface="+mj-lt"/>
                        </a:rPr>
                        <a:t>15 (56)</a:t>
                      </a:r>
                    </a:p>
                    <a:p>
                      <a:pPr algn="ctr">
                        <a:buNone/>
                      </a:pPr>
                      <a:r>
                        <a:rPr lang="fr-FR" sz="1200" dirty="0">
                          <a:effectLst/>
                          <a:latin typeface="+mj-lt"/>
                        </a:rPr>
                        <a:t>1 (4)</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4 (50)</a:t>
                      </a:r>
                    </a:p>
                    <a:p>
                      <a:pPr algn="ctr">
                        <a:buNone/>
                      </a:pPr>
                      <a:r>
                        <a:rPr lang="fr-FR" sz="1200" dirty="0">
                          <a:effectLst/>
                          <a:latin typeface="+mj-lt"/>
                        </a:rPr>
                        <a:t>2 (25)</a:t>
                      </a:r>
                    </a:p>
                    <a:p>
                      <a:pPr algn="ctr">
                        <a:buNone/>
                      </a:pPr>
                      <a:r>
                        <a:rPr lang="fr-FR" sz="1200" dirty="0">
                          <a:effectLst/>
                          <a:latin typeface="+mj-lt"/>
                        </a:rPr>
                        <a:t>4 (50)</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1 (33)</a:t>
                      </a:r>
                    </a:p>
                    <a:p>
                      <a:pPr algn="ctr">
                        <a:buNone/>
                      </a:pPr>
                      <a:r>
                        <a:rPr lang="fr-FR" sz="1200" dirty="0">
                          <a:effectLst/>
                          <a:latin typeface="+mj-lt"/>
                        </a:rPr>
                        <a:t>2 (67)</a:t>
                      </a:r>
                    </a:p>
                    <a:p>
                      <a:pPr algn="ctr">
                        <a:buNone/>
                      </a:pPr>
                      <a:r>
                        <a:rPr lang="fr-FR" sz="1200" dirty="0">
                          <a:effectLst/>
                          <a:latin typeface="+mj-lt"/>
                        </a:rPr>
                        <a:t>1 (33)</a:t>
                      </a:r>
                    </a:p>
                  </a:txBody>
                  <a:tcPr marT="36000" marB="36000" anchor="ctr"/>
                </a:tc>
                <a:tc>
                  <a:txBody>
                    <a:bodyPr/>
                    <a:lstStyle/>
                    <a:p>
                      <a:pPr algn="ctr">
                        <a:buNone/>
                      </a:pPr>
                      <a:endParaRPr lang="fr-FR" sz="1200" dirty="0">
                        <a:effectLst/>
                        <a:latin typeface="+mj-lt"/>
                      </a:endParaRPr>
                    </a:p>
                    <a:p>
                      <a:pPr algn="ctr">
                        <a:buNone/>
                      </a:pPr>
                      <a:r>
                        <a:rPr lang="fr-FR" sz="1200" dirty="0">
                          <a:effectLst/>
                          <a:latin typeface="+mj-lt"/>
                        </a:rPr>
                        <a:t>21 (55)</a:t>
                      </a:r>
                    </a:p>
                    <a:p>
                      <a:pPr algn="ctr">
                        <a:buNone/>
                      </a:pPr>
                      <a:r>
                        <a:rPr lang="fr-FR" sz="1200" dirty="0">
                          <a:effectLst/>
                          <a:latin typeface="+mj-lt"/>
                        </a:rPr>
                        <a:t>19 (50)</a:t>
                      </a:r>
                    </a:p>
                    <a:p>
                      <a:pPr algn="ctr">
                        <a:buNone/>
                      </a:pPr>
                      <a:r>
                        <a:rPr lang="fr-FR" sz="1200" dirty="0">
                          <a:effectLst/>
                          <a:latin typeface="+mj-lt"/>
                        </a:rPr>
                        <a:t>6 (16)</a:t>
                      </a:r>
                    </a:p>
                  </a:txBody>
                  <a:tcPr marT="36000" marB="36000" anchor="ctr"/>
                </a:tc>
                <a:extLst>
                  <a:ext uri="{0D108BD9-81ED-4DB2-BD59-A6C34878D82A}">
                    <a16:rowId xmlns:a16="http://schemas.microsoft.com/office/drawing/2014/main" val="2937599964"/>
                  </a:ext>
                </a:extLst>
              </a:tr>
            </a:tbl>
          </a:graphicData>
        </a:graphic>
      </p:graphicFrame>
      <p:sp>
        <p:nvSpPr>
          <p:cNvPr id="8" name="TextBox 5">
            <a:extLst>
              <a:ext uri="{FF2B5EF4-FFF2-40B4-BE49-F238E27FC236}">
                <a16:creationId xmlns:a16="http://schemas.microsoft.com/office/drawing/2014/main" id="{3000CE6C-12C7-6FCD-186B-792A6831E6D8}"/>
              </a:ext>
            </a:extLst>
          </p:cNvPr>
          <p:cNvSpPr txBox="1"/>
          <p:nvPr/>
        </p:nvSpPr>
        <p:spPr>
          <a:xfrm>
            <a:off x="3145766" y="1644122"/>
            <a:ext cx="59004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Demographic baseline characteristics</a:t>
            </a:r>
            <a:endParaRPr kumimoji="0" lang="lt-LT" sz="2000" b="1" i="0" u="none" strike="noStrike" kern="1200" cap="none" spc="0" normalizeH="0" baseline="0" noProof="0" dirty="0">
              <a:ln>
                <a:noFill/>
              </a:ln>
              <a:solidFill>
                <a:srgbClr val="C00000"/>
              </a:solidFill>
              <a:effectLst/>
              <a:uLnTx/>
              <a:uFillTx/>
              <a:latin typeface="Calibri"/>
              <a:ea typeface="+mn-ea"/>
              <a:cs typeface="+mn-cs"/>
            </a:endParaRPr>
          </a:p>
        </p:txBody>
      </p:sp>
      <p:sp>
        <p:nvSpPr>
          <p:cNvPr id="3" name="Text Box 3">
            <a:extLst>
              <a:ext uri="{FF2B5EF4-FFF2-40B4-BE49-F238E27FC236}">
                <a16:creationId xmlns:a16="http://schemas.microsoft.com/office/drawing/2014/main" id="{A8445AAE-49A3-66E1-CA59-350B9F97E363}"/>
              </a:ext>
            </a:extLst>
          </p:cNvPr>
          <p:cNvSpPr txBox="1">
            <a:spLocks noChangeArrowheads="1"/>
          </p:cNvSpPr>
          <p:nvPr/>
        </p:nvSpPr>
        <p:spPr bwMode="auto">
          <a:xfrm>
            <a:off x="9594045" y="6538230"/>
            <a:ext cx="259795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Cuglievan</a:t>
            </a:r>
            <a:r>
              <a:rPr kumimoji="0" lang="en-US" sz="1200" b="0" i="1" u="none" strike="noStrike" kern="1200" cap="none" spc="0" normalizeH="0" baseline="0" noProof="0" dirty="0">
                <a:ln>
                  <a:noFill/>
                </a:ln>
                <a:solidFill>
                  <a:prstClr val="black"/>
                </a:solidFill>
                <a:effectLst/>
                <a:uLnTx/>
                <a:uFillTx/>
                <a:latin typeface="Calibri"/>
                <a:ea typeface="+mn-ea"/>
                <a:cs typeface="+mn-cs"/>
              </a:rPr>
              <a:t> B, abstract PS508</a:t>
            </a:r>
          </a:p>
        </p:txBody>
      </p:sp>
    </p:spTree>
    <p:extLst>
      <p:ext uri="{BB962C8B-B14F-4D97-AF65-F5344CB8AC3E}">
        <p14:creationId xmlns:p14="http://schemas.microsoft.com/office/powerpoint/2010/main" val="2561986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996C7-8D1E-22CB-7DA9-42FF9D3644D6}"/>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D41C27DB-FA5D-14D5-B64D-C2A70D1D836D}"/>
              </a:ext>
            </a:extLst>
          </p:cNvPr>
          <p:cNvSpPr txBox="1">
            <a:spLocks noChangeArrowheads="1"/>
          </p:cNvSpPr>
          <p:nvPr/>
        </p:nvSpPr>
        <p:spPr bwMode="auto">
          <a:xfrm>
            <a:off x="9594045" y="6538230"/>
            <a:ext cx="259795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Cuglievan</a:t>
            </a:r>
            <a:r>
              <a:rPr kumimoji="0" lang="en-US" sz="1200" b="0" i="1" u="none" strike="noStrike" kern="1200" cap="none" spc="0" normalizeH="0" baseline="0" noProof="0" dirty="0">
                <a:ln>
                  <a:noFill/>
                </a:ln>
                <a:solidFill>
                  <a:prstClr val="black"/>
                </a:solidFill>
                <a:effectLst/>
                <a:uLnTx/>
                <a:uFillTx/>
                <a:latin typeface="Calibri"/>
                <a:ea typeface="+mn-ea"/>
                <a:cs typeface="+mn-cs"/>
              </a:rPr>
              <a:t> B, abstract PS508</a:t>
            </a:r>
          </a:p>
        </p:txBody>
      </p:sp>
      <p:sp>
        <p:nvSpPr>
          <p:cNvPr id="3" name="Titre 2">
            <a:extLst>
              <a:ext uri="{FF2B5EF4-FFF2-40B4-BE49-F238E27FC236}">
                <a16:creationId xmlns:a16="http://schemas.microsoft.com/office/drawing/2014/main" id="{947DA333-A9E0-ADC6-AC40-7D5DB9050E1B}"/>
              </a:ext>
            </a:extLst>
          </p:cNvPr>
          <p:cNvSpPr>
            <a:spLocks noGrp="1"/>
          </p:cNvSpPr>
          <p:nvPr>
            <p:ph type="title"/>
          </p:nvPr>
        </p:nvSpPr>
        <p:spPr/>
        <p:txBody>
          <a:bodyPr/>
          <a:lstStyle/>
          <a:p>
            <a:r>
              <a:rPr lang="fr-FR" dirty="0"/>
              <a:t>Long-Term Follow-Up of Revumenib in Pediatric/YA KMT2A-r Acute Leukemia </a:t>
            </a:r>
            <a:r>
              <a:rPr lang="fr-FR" i="1" dirty="0"/>
              <a:t>(3)</a:t>
            </a:r>
            <a:endParaRPr lang="fr-FR" dirty="0"/>
          </a:p>
        </p:txBody>
      </p:sp>
      <p:sp>
        <p:nvSpPr>
          <p:cNvPr id="4" name="Espace réservé du texte 3">
            <a:extLst>
              <a:ext uri="{FF2B5EF4-FFF2-40B4-BE49-F238E27FC236}">
                <a16:creationId xmlns:a16="http://schemas.microsoft.com/office/drawing/2014/main" id="{46CFB152-ADFF-2951-97C9-AADADB86A96C}"/>
              </a:ext>
            </a:extLst>
          </p:cNvPr>
          <p:cNvSpPr>
            <a:spLocks noGrp="1"/>
          </p:cNvSpPr>
          <p:nvPr>
            <p:ph type="body" sz="quarter" idx="10"/>
          </p:nvPr>
        </p:nvSpPr>
        <p:spPr>
          <a:xfrm>
            <a:off x="234948" y="2349500"/>
            <a:ext cx="11722100" cy="4190999"/>
          </a:xfrm>
        </p:spPr>
        <p:txBody>
          <a:bodyPr>
            <a:normAutofit fontScale="92500" lnSpcReduction="20000"/>
          </a:bodyPr>
          <a:lstStyle/>
          <a:p>
            <a:pPr marL="285750" indent="-285750"/>
            <a:r>
              <a:rPr lang="lt-LT" dirty="0"/>
              <a:t>In the efficacy population (N=36), </a:t>
            </a:r>
            <a:r>
              <a:rPr lang="lt-LT" b="1" dirty="0"/>
              <a:t>CR+CRh rate was 30.8% (8/26) in AML</a:t>
            </a:r>
            <a:r>
              <a:rPr lang="lt-LT" dirty="0"/>
              <a:t>, </a:t>
            </a:r>
            <a:r>
              <a:rPr lang="lt-LT" b="1" dirty="0"/>
              <a:t>14.3% (1/7) in ALL</a:t>
            </a:r>
            <a:r>
              <a:rPr lang="lt-LT" dirty="0"/>
              <a:t>, and </a:t>
            </a:r>
            <a:r>
              <a:rPr lang="lt-LT" b="1" dirty="0"/>
              <a:t>33.3% (1/3) in MPAL </a:t>
            </a:r>
            <a:r>
              <a:rPr lang="lt-LT" dirty="0" err="1"/>
              <a:t>pts</a:t>
            </a:r>
            <a:endParaRPr lang="en-GB" dirty="0"/>
          </a:p>
          <a:p>
            <a:pPr marL="285750" indent="-285750"/>
            <a:endParaRPr lang="en-GB" dirty="0"/>
          </a:p>
          <a:p>
            <a:pPr marL="285750" indent="-285750"/>
            <a:r>
              <a:rPr lang="en-GB" dirty="0"/>
              <a:t>M</a:t>
            </a:r>
            <a:r>
              <a:rPr lang="lt-LT" dirty="0"/>
              <a:t>easurable residual disease negativity for CR+CRh was achieved by 6/7 pts with AML and 1/1 </a:t>
            </a:r>
            <a:r>
              <a:rPr lang="lt-LT" dirty="0" err="1"/>
              <a:t>with</a:t>
            </a:r>
            <a:r>
              <a:rPr lang="lt-LT" dirty="0"/>
              <a:t> MPAL</a:t>
            </a:r>
            <a:endParaRPr lang="en-GB" dirty="0"/>
          </a:p>
          <a:p>
            <a:pPr marL="285750" indent="-285750"/>
            <a:endParaRPr lang="en-GB" dirty="0"/>
          </a:p>
          <a:p>
            <a:pPr marL="285750" indent="-285750"/>
            <a:r>
              <a:rPr lang="lt-LT" dirty="0"/>
              <a:t>All subgroups demonstrated responses in ~1 mo (range, 0.9–1.8)</a:t>
            </a:r>
            <a:endParaRPr lang="en-GB" dirty="0"/>
          </a:p>
          <a:p>
            <a:pPr marL="285750" indent="-285750"/>
            <a:endParaRPr lang="en-GB" dirty="0"/>
          </a:p>
          <a:p>
            <a:pPr marL="285750" indent="-285750"/>
            <a:r>
              <a:rPr lang="lt-LT" b="1" dirty="0"/>
              <a:t>Median EFS </a:t>
            </a:r>
            <a:r>
              <a:rPr lang="lt-LT" dirty="0"/>
              <a:t>was </a:t>
            </a:r>
            <a:r>
              <a:rPr lang="lt-LT" b="1" dirty="0"/>
              <a:t>4.5 mo </a:t>
            </a:r>
            <a:r>
              <a:rPr lang="lt-LT" dirty="0"/>
              <a:t>(for AML, 1.9 mo for ALL, and 5.0 mo </a:t>
            </a:r>
            <a:r>
              <a:rPr lang="lt-LT" dirty="0" err="1"/>
              <a:t>for</a:t>
            </a:r>
            <a:r>
              <a:rPr lang="lt-LT" dirty="0"/>
              <a:t> MPAL</a:t>
            </a:r>
            <a:endParaRPr lang="en-GB" dirty="0"/>
          </a:p>
          <a:p>
            <a:pPr marL="285750" indent="-285750"/>
            <a:endParaRPr lang="en-GB" dirty="0"/>
          </a:p>
          <a:p>
            <a:pPr marL="285750" indent="-285750"/>
            <a:r>
              <a:rPr lang="en-GB" b="1" dirty="0"/>
              <a:t>M</a:t>
            </a:r>
            <a:r>
              <a:rPr lang="lt-LT" b="1" dirty="0"/>
              <a:t>edian OS </a:t>
            </a:r>
            <a:r>
              <a:rPr lang="lt-LT" dirty="0"/>
              <a:t>was </a:t>
            </a:r>
            <a:r>
              <a:rPr lang="lt-LT" b="1" dirty="0"/>
              <a:t>6.9 mo</a:t>
            </a:r>
            <a:r>
              <a:rPr lang="en-GB" dirty="0"/>
              <a:t>, </a:t>
            </a:r>
            <a:r>
              <a:rPr lang="lt-LT" dirty="0"/>
              <a:t>3.9 mo, and 5.7 mo (0.9–NR), </a:t>
            </a:r>
            <a:r>
              <a:rPr lang="lt-LT" dirty="0" err="1"/>
              <a:t>respectively</a:t>
            </a:r>
            <a:endParaRPr lang="en-GB" dirty="0"/>
          </a:p>
          <a:p>
            <a:pPr marL="285750" indent="-285750"/>
            <a:endParaRPr lang="en-GB" dirty="0"/>
          </a:p>
          <a:p>
            <a:pPr marL="285750" indent="-285750"/>
            <a:r>
              <a:rPr lang="lt-LT" b="1" dirty="0"/>
              <a:t>11 pts </a:t>
            </a:r>
            <a:r>
              <a:rPr lang="lt-LT" dirty="0"/>
              <a:t>(10 AML, 1 MPAL) proceeded to hematopoietic stem cell transplant (HSCT) while in remission; 3 AML pts resumed revumenib post HSCT</a:t>
            </a:r>
          </a:p>
          <a:p>
            <a:endParaRPr lang="fr-FR" dirty="0"/>
          </a:p>
        </p:txBody>
      </p:sp>
      <p:sp>
        <p:nvSpPr>
          <p:cNvPr id="5" name="TextBox 5">
            <a:extLst>
              <a:ext uri="{FF2B5EF4-FFF2-40B4-BE49-F238E27FC236}">
                <a16:creationId xmlns:a16="http://schemas.microsoft.com/office/drawing/2014/main" id="{1DA2385A-156C-6B7A-4F14-19BAFDF4E7D5}"/>
              </a:ext>
            </a:extLst>
          </p:cNvPr>
          <p:cNvSpPr txBox="1"/>
          <p:nvPr/>
        </p:nvSpPr>
        <p:spPr>
          <a:xfrm>
            <a:off x="3145766" y="1644122"/>
            <a:ext cx="59004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alibri"/>
                <a:ea typeface="+mn-ea"/>
                <a:cs typeface="+mn-cs"/>
              </a:rPr>
              <a:t>Efficacy</a:t>
            </a:r>
            <a:endParaRPr kumimoji="0" lang="lt-LT" sz="2800" b="1"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068474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680A6-FC5A-08F8-3D59-DC4CF95989F5}"/>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02548B3-1A32-9022-8F4F-73E07A9E8FE8}"/>
              </a:ext>
            </a:extLst>
          </p:cNvPr>
          <p:cNvSpPr>
            <a:spLocks noGrp="1"/>
          </p:cNvSpPr>
          <p:nvPr>
            <p:ph type="title"/>
          </p:nvPr>
        </p:nvSpPr>
        <p:spPr/>
        <p:txBody>
          <a:bodyPr/>
          <a:lstStyle/>
          <a:p>
            <a:r>
              <a:rPr lang="fr-FR" dirty="0"/>
              <a:t>Long-Term Follow-Up of Revumenib in Pediatric/YA KMT2A-r Acute Leukemia </a:t>
            </a:r>
            <a:r>
              <a:rPr lang="fr-FR" i="1" dirty="0"/>
              <a:t>(4)</a:t>
            </a:r>
            <a:endParaRPr lang="fr-FR" dirty="0"/>
          </a:p>
        </p:txBody>
      </p:sp>
      <p:sp>
        <p:nvSpPr>
          <p:cNvPr id="3" name="Content Placeholder 2">
            <a:extLst>
              <a:ext uri="{FF2B5EF4-FFF2-40B4-BE49-F238E27FC236}">
                <a16:creationId xmlns:a16="http://schemas.microsoft.com/office/drawing/2014/main" id="{575F53D5-C669-8E42-D1C9-576766EE6B6D}"/>
              </a:ext>
            </a:extLst>
          </p:cNvPr>
          <p:cNvSpPr>
            <a:spLocks noGrp="1"/>
          </p:cNvSpPr>
          <p:nvPr>
            <p:ph type="body" sz="quarter" idx="10"/>
          </p:nvPr>
        </p:nvSpPr>
        <p:spPr>
          <a:xfrm>
            <a:off x="234948" y="2349500"/>
            <a:ext cx="11722100" cy="4191000"/>
          </a:xfrm>
        </p:spPr>
        <p:txBody>
          <a:bodyPr>
            <a:normAutofit fontScale="92500" lnSpcReduction="10000"/>
          </a:bodyPr>
          <a:lstStyle/>
          <a:p>
            <a:r>
              <a:rPr lang="lt-LT" sz="2400" dirty="0"/>
              <a:t>Grade ≥3 tx-emergent adverse events (TEAEs) occurred in 92% of pts (TRAE</a:t>
            </a:r>
            <a:r>
              <a:rPr lang="en-GB" sz="2400" dirty="0"/>
              <a:t> </a:t>
            </a:r>
            <a:r>
              <a:rPr lang="lt-LT" sz="2400" dirty="0"/>
              <a:t>in 37% of pts)</a:t>
            </a:r>
            <a:br>
              <a:rPr lang="fr-FR" sz="2400" dirty="0"/>
            </a:br>
            <a:endParaRPr lang="en-GB" sz="2400" dirty="0"/>
          </a:p>
          <a:p>
            <a:r>
              <a:rPr lang="lt-LT" sz="2400" dirty="0"/>
              <a:t>Three (8%) pts with AML had a TEAE that led to tx discontinuation (febrile neutropenia, sepsis, and septic shock, n=1 each)</a:t>
            </a:r>
            <a:br>
              <a:rPr lang="fr-FR" sz="2400" dirty="0"/>
            </a:br>
            <a:endParaRPr lang="en-GB" sz="2400" dirty="0"/>
          </a:p>
          <a:p>
            <a:r>
              <a:rPr lang="lt-LT" sz="2400" dirty="0"/>
              <a:t>No deaths were </a:t>
            </a:r>
            <a:r>
              <a:rPr lang="en-GB" sz="2400" dirty="0" err="1"/>
              <a:t>tx</a:t>
            </a:r>
            <a:r>
              <a:rPr lang="en-GB" sz="2400" dirty="0"/>
              <a:t>-related</a:t>
            </a:r>
            <a:br>
              <a:rPr lang="fr-FR" dirty="0"/>
            </a:br>
            <a:endParaRPr lang="en-GB" sz="2400" dirty="0"/>
          </a:p>
          <a:p>
            <a:r>
              <a:rPr lang="lt-LT" sz="2400" dirty="0"/>
              <a:t>Differentiation syndrome (DS) occurred in 13 (34%) pts (grade ≥3</a:t>
            </a:r>
            <a:r>
              <a:rPr lang="en-GB" sz="2400" dirty="0"/>
              <a:t> in 4 pts</a:t>
            </a:r>
            <a:r>
              <a:rPr lang="lt-LT" sz="2400" dirty="0"/>
              <a:t>; </a:t>
            </a:r>
            <a:endParaRPr lang="en-GB" sz="2400" dirty="0"/>
          </a:p>
          <a:p>
            <a:pPr lvl="1"/>
            <a:r>
              <a:rPr lang="lt-LT" dirty="0"/>
              <a:t>11 (85%) pts recovered/resolved with steroid or hydroxyurea tx; </a:t>
            </a:r>
            <a:endParaRPr lang="en-GB" dirty="0"/>
          </a:p>
          <a:p>
            <a:pPr lvl="1"/>
            <a:r>
              <a:rPr lang="lt-LT" dirty="0"/>
              <a:t>none discontinued tx due to DS</a:t>
            </a:r>
            <a:br>
              <a:rPr lang="fr-FR" dirty="0"/>
            </a:br>
            <a:endParaRPr lang="en-GB" dirty="0"/>
          </a:p>
          <a:p>
            <a:r>
              <a:rPr lang="lt-LT" sz="2400" dirty="0"/>
              <a:t>QTcF prolongation occurred in 8 (21%) pts (2 grade 3; no grade ≥4); </a:t>
            </a:r>
            <a:endParaRPr lang="en-GB" sz="2400" dirty="0"/>
          </a:p>
          <a:p>
            <a:pPr lvl="1"/>
            <a:r>
              <a:rPr lang="lt-LT" dirty="0"/>
              <a:t>all pts recovered</a:t>
            </a:r>
            <a:r>
              <a:rPr lang="en-GB" dirty="0"/>
              <a:t> </a:t>
            </a:r>
            <a:r>
              <a:rPr lang="lt-LT" dirty="0"/>
              <a:t>/</a:t>
            </a:r>
            <a:r>
              <a:rPr lang="en-GB" dirty="0"/>
              <a:t> </a:t>
            </a:r>
            <a:r>
              <a:rPr lang="lt-LT" dirty="0"/>
              <a:t>resolved; </a:t>
            </a:r>
            <a:endParaRPr lang="en-GB" dirty="0"/>
          </a:p>
          <a:p>
            <a:pPr lvl="1"/>
            <a:r>
              <a:rPr lang="lt-LT" dirty="0"/>
              <a:t>none discontinued tx due to QTcF prolongation</a:t>
            </a:r>
          </a:p>
        </p:txBody>
      </p:sp>
      <p:sp>
        <p:nvSpPr>
          <p:cNvPr id="2" name="Text Box 3">
            <a:extLst>
              <a:ext uri="{FF2B5EF4-FFF2-40B4-BE49-F238E27FC236}">
                <a16:creationId xmlns:a16="http://schemas.microsoft.com/office/drawing/2014/main" id="{6B5B0065-1007-A6AF-DBED-C69AAC07CE7B}"/>
              </a:ext>
            </a:extLst>
          </p:cNvPr>
          <p:cNvSpPr txBox="1">
            <a:spLocks noChangeArrowheads="1"/>
          </p:cNvSpPr>
          <p:nvPr/>
        </p:nvSpPr>
        <p:spPr bwMode="auto">
          <a:xfrm>
            <a:off x="9594045" y="6538230"/>
            <a:ext cx="259795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Cuglievan</a:t>
            </a:r>
            <a:r>
              <a:rPr kumimoji="0" lang="en-US" sz="1200" b="0" i="1" u="none" strike="noStrike" kern="1200" cap="none" spc="0" normalizeH="0" baseline="0" noProof="0" dirty="0">
                <a:ln>
                  <a:noFill/>
                </a:ln>
                <a:solidFill>
                  <a:prstClr val="black"/>
                </a:solidFill>
                <a:effectLst/>
                <a:uLnTx/>
                <a:uFillTx/>
                <a:latin typeface="Calibri"/>
                <a:ea typeface="+mn-ea"/>
                <a:cs typeface="+mn-cs"/>
              </a:rPr>
              <a:t> B, abstract PS508</a:t>
            </a:r>
          </a:p>
        </p:txBody>
      </p:sp>
      <p:sp>
        <p:nvSpPr>
          <p:cNvPr id="7" name="TextBox 5">
            <a:extLst>
              <a:ext uri="{FF2B5EF4-FFF2-40B4-BE49-F238E27FC236}">
                <a16:creationId xmlns:a16="http://schemas.microsoft.com/office/drawing/2014/main" id="{E5425F0D-11AD-CD14-9C1A-798F9E5A3107}"/>
              </a:ext>
            </a:extLst>
          </p:cNvPr>
          <p:cNvSpPr txBox="1"/>
          <p:nvPr/>
        </p:nvSpPr>
        <p:spPr>
          <a:xfrm>
            <a:off x="3145766" y="1644122"/>
            <a:ext cx="59004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alibri"/>
                <a:ea typeface="+mn-ea"/>
                <a:cs typeface="+mn-cs"/>
              </a:rPr>
              <a:t>Safety</a:t>
            </a:r>
            <a:endParaRPr kumimoji="0" lang="lt-LT" sz="2800" b="1"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7268812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0585A-B946-A53E-5622-7F2AA6061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D09D9-F783-51A1-A14E-2A78BDCCB2FE}"/>
              </a:ext>
            </a:extLst>
          </p:cNvPr>
          <p:cNvSpPr>
            <a:spLocks noGrp="1"/>
          </p:cNvSpPr>
          <p:nvPr>
            <p:ph type="title"/>
          </p:nvPr>
        </p:nvSpPr>
        <p:spPr/>
        <p:txBody>
          <a:bodyPr/>
          <a:lstStyle/>
          <a:p>
            <a:r>
              <a:rPr lang="fr-FR" dirty="0"/>
              <a:t>Long-Term Follow-Up of Revumenib in Pediatric/YA KMT2A-r Acute Leukemia </a:t>
            </a:r>
            <a:r>
              <a:rPr lang="fr-FR" i="1" dirty="0"/>
              <a:t>(5)</a:t>
            </a:r>
            <a:endParaRPr lang="lt-LT" dirty="0"/>
          </a:p>
        </p:txBody>
      </p:sp>
      <p:sp>
        <p:nvSpPr>
          <p:cNvPr id="3" name="Content Placeholder 2">
            <a:extLst>
              <a:ext uri="{FF2B5EF4-FFF2-40B4-BE49-F238E27FC236}">
                <a16:creationId xmlns:a16="http://schemas.microsoft.com/office/drawing/2014/main" id="{747E9591-BF88-AC4C-30B4-0418ED0E6011}"/>
              </a:ext>
            </a:extLst>
          </p:cNvPr>
          <p:cNvSpPr>
            <a:spLocks noGrp="1"/>
          </p:cNvSpPr>
          <p:nvPr>
            <p:ph idx="1"/>
          </p:nvPr>
        </p:nvSpPr>
        <p:spPr>
          <a:xfrm>
            <a:off x="383539" y="2349499"/>
            <a:ext cx="11676161" cy="4292843"/>
          </a:xfrm>
        </p:spPr>
        <p:txBody>
          <a:bodyPr/>
          <a:lstStyle/>
          <a:p>
            <a:r>
              <a:rPr lang="lt-LT" dirty="0"/>
              <a:t>Revumenib demonstrated clinically meaningful responses in pediatric/young adult pts with R/R </a:t>
            </a:r>
            <a:r>
              <a:rPr lang="lt-LT" i="1" dirty="0"/>
              <a:t>KMT2A</a:t>
            </a:r>
            <a:r>
              <a:rPr lang="lt-LT" dirty="0"/>
              <a:t>r AML, ALL, and MPAL</a:t>
            </a:r>
            <a:br>
              <a:rPr lang="fr-FR" dirty="0"/>
            </a:br>
            <a:endParaRPr lang="en-GB" dirty="0"/>
          </a:p>
          <a:p>
            <a:r>
              <a:rPr lang="lt-LT" dirty="0"/>
              <a:t>The safety profile of revumenib was consistent with previously reported data and remained generally manageable, with no new safety signals identified</a:t>
            </a:r>
            <a:br>
              <a:rPr lang="fr-FR" dirty="0"/>
            </a:br>
            <a:endParaRPr lang="en-GB" dirty="0"/>
          </a:p>
          <a:p>
            <a:r>
              <a:rPr lang="lt-LT" dirty="0"/>
              <a:t>These findings support revumenib as an effective tx option for pediatric pts</a:t>
            </a:r>
            <a:r>
              <a:rPr lang="en-GB" dirty="0"/>
              <a:t>.</a:t>
            </a:r>
            <a:r>
              <a:rPr lang="lt-LT" dirty="0"/>
              <a:t> with R/R </a:t>
            </a:r>
            <a:r>
              <a:rPr lang="lt-LT" i="1" dirty="0"/>
              <a:t>KMT2A</a:t>
            </a:r>
            <a:r>
              <a:rPr lang="lt-LT" dirty="0"/>
              <a:t>r AL across multiple leukemia types.</a:t>
            </a:r>
          </a:p>
        </p:txBody>
      </p:sp>
      <p:sp>
        <p:nvSpPr>
          <p:cNvPr id="4" name="Text Box 3">
            <a:extLst>
              <a:ext uri="{FF2B5EF4-FFF2-40B4-BE49-F238E27FC236}">
                <a16:creationId xmlns:a16="http://schemas.microsoft.com/office/drawing/2014/main" id="{99B69015-36C3-7883-799A-B7DB42931518}"/>
              </a:ext>
            </a:extLst>
          </p:cNvPr>
          <p:cNvSpPr txBox="1">
            <a:spLocks noChangeArrowheads="1"/>
          </p:cNvSpPr>
          <p:nvPr/>
        </p:nvSpPr>
        <p:spPr bwMode="auto">
          <a:xfrm>
            <a:off x="9594045" y="6538230"/>
            <a:ext cx="259795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Cuglievan</a:t>
            </a:r>
            <a:r>
              <a:rPr kumimoji="0" lang="en-US" sz="1200" b="0" i="1" u="none" strike="noStrike" kern="1200" cap="none" spc="0" normalizeH="0" baseline="0" noProof="0" dirty="0">
                <a:ln>
                  <a:noFill/>
                </a:ln>
                <a:solidFill>
                  <a:prstClr val="black"/>
                </a:solidFill>
                <a:effectLst/>
                <a:uLnTx/>
                <a:uFillTx/>
                <a:latin typeface="Calibri"/>
                <a:ea typeface="+mn-ea"/>
                <a:cs typeface="+mn-cs"/>
              </a:rPr>
              <a:t> B, abstract PS508</a:t>
            </a:r>
          </a:p>
        </p:txBody>
      </p:sp>
      <p:sp>
        <p:nvSpPr>
          <p:cNvPr id="5" name="TextBox 5">
            <a:extLst>
              <a:ext uri="{FF2B5EF4-FFF2-40B4-BE49-F238E27FC236}">
                <a16:creationId xmlns:a16="http://schemas.microsoft.com/office/drawing/2014/main" id="{6C8ABC91-C997-D21D-7C56-29476C9617D6}"/>
              </a:ext>
            </a:extLst>
          </p:cNvPr>
          <p:cNvSpPr txBox="1"/>
          <p:nvPr/>
        </p:nvSpPr>
        <p:spPr>
          <a:xfrm>
            <a:off x="3145766" y="1644122"/>
            <a:ext cx="59004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alibri"/>
                <a:ea typeface="+mn-ea"/>
                <a:cs typeface="+mn-cs"/>
              </a:rPr>
              <a:t>Conclusions</a:t>
            </a:r>
            <a:endParaRPr kumimoji="0" lang="lt-LT" sz="2800" b="1"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26701278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84D94-50A5-F399-81D6-CC9DDC3183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64E0AE-9411-2D4C-6561-B5682E72C89C}"/>
              </a:ext>
            </a:extLst>
          </p:cNvPr>
          <p:cNvSpPr>
            <a:spLocks noGrp="1"/>
          </p:cNvSpPr>
          <p:nvPr>
            <p:ph type="title"/>
          </p:nvPr>
        </p:nvSpPr>
        <p:spPr/>
        <p:txBody>
          <a:bodyPr/>
          <a:lstStyle/>
          <a:p>
            <a:r>
              <a:rPr lang="fr-FR" dirty="0" err="1"/>
              <a:t>Revumenib</a:t>
            </a:r>
            <a:r>
              <a:rPr lang="fr-FR" dirty="0"/>
              <a:t> + Intensive </a:t>
            </a:r>
            <a:r>
              <a:rPr lang="fr-FR" dirty="0" err="1"/>
              <a:t>Chemotherapy</a:t>
            </a:r>
            <a:r>
              <a:rPr lang="fr-FR" dirty="0"/>
              <a:t> in </a:t>
            </a:r>
            <a:r>
              <a:rPr lang="fr-FR" dirty="0" err="1"/>
              <a:t>Newly</a:t>
            </a:r>
            <a:r>
              <a:rPr lang="fr-FR" dirty="0"/>
              <a:t> </a:t>
            </a:r>
            <a:r>
              <a:rPr lang="fr-FR" dirty="0" err="1"/>
              <a:t>Diagnosed</a:t>
            </a:r>
            <a:r>
              <a:rPr lang="fr-FR" dirty="0"/>
              <a:t> AML </a:t>
            </a:r>
            <a:r>
              <a:rPr lang="fr-FR" i="1" dirty="0"/>
              <a:t>(1)</a:t>
            </a:r>
          </a:p>
        </p:txBody>
      </p:sp>
      <p:sp>
        <p:nvSpPr>
          <p:cNvPr id="3" name="Espace réservé du texte 2">
            <a:extLst>
              <a:ext uri="{FF2B5EF4-FFF2-40B4-BE49-F238E27FC236}">
                <a16:creationId xmlns:a16="http://schemas.microsoft.com/office/drawing/2014/main" id="{D651CCF0-80F1-9B34-EC72-013EE9928159}"/>
              </a:ext>
            </a:extLst>
          </p:cNvPr>
          <p:cNvSpPr>
            <a:spLocks noGrp="1"/>
          </p:cNvSpPr>
          <p:nvPr>
            <p:ph type="body" sz="quarter" idx="10"/>
          </p:nvPr>
        </p:nvSpPr>
        <p:spPr>
          <a:xfrm>
            <a:off x="234948" y="2362200"/>
            <a:ext cx="5515469" cy="1328651"/>
          </a:xfrm>
        </p:spPr>
        <p:txBody>
          <a:bodyPr>
            <a:normAutofit/>
          </a:bodyPr>
          <a:lstStyle/>
          <a:p>
            <a:r>
              <a:rPr lang="en-US" sz="1600" dirty="0"/>
              <a:t>﻿﻿Acute leukemias (AL) harboring </a:t>
            </a:r>
            <a:r>
              <a:rPr lang="en-US" sz="1600" i="1" dirty="0"/>
              <a:t>KMT2A</a:t>
            </a:r>
            <a:r>
              <a:rPr lang="en-US" sz="1600" dirty="0"/>
              <a:t> or </a:t>
            </a:r>
            <a:r>
              <a:rPr lang="en-US" sz="1600" i="1" dirty="0"/>
              <a:t>NUP98 </a:t>
            </a:r>
            <a:r>
              <a:rPr lang="en-US" sz="1600" dirty="0"/>
              <a:t>rearrangements (</a:t>
            </a:r>
            <a:r>
              <a:rPr lang="en-US" sz="1600" i="1" dirty="0"/>
              <a:t>KMT2Ar</a:t>
            </a:r>
            <a:r>
              <a:rPr lang="en-US" sz="1600" dirty="0"/>
              <a:t> or </a:t>
            </a:r>
            <a:r>
              <a:rPr lang="en-US" sz="1600" i="1" dirty="0"/>
              <a:t>NUP98r</a:t>
            </a:r>
            <a:r>
              <a:rPr lang="en-US" sz="1600" dirty="0"/>
              <a:t>) are associated with poor clinical outcomes, and adults with </a:t>
            </a:r>
            <a:r>
              <a:rPr lang="en-US" sz="1600" i="1" dirty="0"/>
              <a:t>NPM1</a:t>
            </a:r>
            <a:r>
              <a:rPr lang="en-US" sz="1600" dirty="0"/>
              <a:t>-mutated (</a:t>
            </a:r>
            <a:r>
              <a:rPr lang="en-US" sz="1600" i="1" dirty="0"/>
              <a:t>NPM1</a:t>
            </a:r>
            <a:r>
              <a:rPr lang="en-US" sz="1600" dirty="0"/>
              <a:t>m) acute myeloid leukemia (</a:t>
            </a:r>
            <a:r>
              <a:rPr lang="en-US" sz="1600" i="1" dirty="0"/>
              <a:t>AML</a:t>
            </a:r>
            <a:r>
              <a:rPr lang="en-US" sz="1600" dirty="0"/>
              <a:t>) lacking a concurrent </a:t>
            </a:r>
            <a:r>
              <a:rPr lang="en-US" sz="1600" i="1" dirty="0"/>
              <a:t>FLT3</a:t>
            </a:r>
            <a:r>
              <a:rPr lang="en-US" sz="1600" dirty="0"/>
              <a:t> mutation relapse in ~50% of cases. </a:t>
            </a:r>
          </a:p>
          <a:p>
            <a:endParaRPr lang="fr-FR" sz="1600" dirty="0"/>
          </a:p>
        </p:txBody>
      </p:sp>
      <p:sp>
        <p:nvSpPr>
          <p:cNvPr id="6" name="Text Box 3">
            <a:extLst>
              <a:ext uri="{FF2B5EF4-FFF2-40B4-BE49-F238E27FC236}">
                <a16:creationId xmlns:a16="http://schemas.microsoft.com/office/drawing/2014/main" id="{59BEBA10-BD93-1CA5-6A6C-F111A71A6FEC}"/>
              </a:ext>
            </a:extLst>
          </p:cNvPr>
          <p:cNvSpPr txBox="1">
            <a:spLocks noChangeArrowheads="1"/>
          </p:cNvSpPr>
          <p:nvPr/>
        </p:nvSpPr>
        <p:spPr bwMode="auto">
          <a:xfrm>
            <a:off x="9715937" y="6538230"/>
            <a:ext cx="2476063"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Aldoss</a:t>
            </a:r>
            <a:r>
              <a:rPr kumimoji="0" lang="en-US" sz="1200" b="0" i="1" u="none" strike="noStrike" kern="1200" cap="none" spc="0" normalizeH="0" baseline="0" noProof="0" dirty="0">
                <a:ln>
                  <a:noFill/>
                </a:ln>
                <a:solidFill>
                  <a:prstClr val="black"/>
                </a:solidFill>
                <a:effectLst/>
                <a:uLnTx/>
                <a:uFillTx/>
                <a:latin typeface="Calibri"/>
                <a:ea typeface="+mn-ea"/>
                <a:cs typeface="+mn-cs"/>
              </a:rPr>
              <a:t> I, abstract PF489-1</a:t>
            </a:r>
          </a:p>
        </p:txBody>
      </p:sp>
      <p:sp>
        <p:nvSpPr>
          <p:cNvPr id="9" name="ZoneTexte 8">
            <a:extLst>
              <a:ext uri="{FF2B5EF4-FFF2-40B4-BE49-F238E27FC236}">
                <a16:creationId xmlns:a16="http://schemas.microsoft.com/office/drawing/2014/main" id="{E1132DD4-359F-BF19-3320-C6ACC4C1C3A6}"/>
              </a:ext>
            </a:extLst>
          </p:cNvPr>
          <p:cNvSpPr txBox="1"/>
          <p:nvPr/>
        </p:nvSpPr>
        <p:spPr>
          <a:xfrm>
            <a:off x="234947" y="1858510"/>
            <a:ext cx="5284454" cy="424732"/>
          </a:xfrm>
          <a:prstGeom prst="rect">
            <a:avLst/>
          </a:prstGeom>
          <a:noFill/>
        </p:spPr>
        <p:txBody>
          <a:bodyPr wrap="square">
            <a:spAutoFit/>
          </a:bodyPr>
          <a:lstStyle/>
          <a:p>
            <a:pPr marL="0" marR="0" lvl="0" indent="0"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Introduction, aims and methods</a:t>
            </a:r>
          </a:p>
        </p:txBody>
      </p:sp>
      <p:sp>
        <p:nvSpPr>
          <p:cNvPr id="11" name="Espace réservé du texte 2">
            <a:extLst>
              <a:ext uri="{FF2B5EF4-FFF2-40B4-BE49-F238E27FC236}">
                <a16:creationId xmlns:a16="http://schemas.microsoft.com/office/drawing/2014/main" id="{4F78CB0B-340B-0D85-D6EF-280BB7BD0816}"/>
              </a:ext>
            </a:extLst>
          </p:cNvPr>
          <p:cNvSpPr txBox="1">
            <a:spLocks/>
          </p:cNvSpPr>
          <p:nvPr/>
        </p:nvSpPr>
        <p:spPr>
          <a:xfrm>
            <a:off x="234947" y="4348942"/>
            <a:ext cx="4997541" cy="2076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t>
            </a:r>
            <a:r>
              <a:rPr kumimoji="0" lang="fr-FR" sz="1600" b="1" i="0" u="none" strike="noStrike" kern="1200" cap="none" spc="0" normalizeH="0" baseline="0" noProof="0" dirty="0">
                <a:ln>
                  <a:noFill/>
                </a:ln>
                <a:solidFill>
                  <a:prstClr val="black"/>
                </a:solidFill>
                <a:effectLst/>
                <a:uLnTx/>
                <a:uFillTx/>
                <a:latin typeface="Calibri"/>
                <a:ea typeface="+mn-ea"/>
                <a:cs typeface="+mn-cs"/>
              </a:rPr>
              <a:t>Patient eligibility</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18-75 y of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age</a:t>
            </a: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fr-FR" sz="1600" b="0" i="0" u="none" strike="noStrike" kern="1200" cap="none" spc="0" normalizeH="0" baseline="0" noProof="0" dirty="0" err="1">
                <a:ln>
                  <a:noFill/>
                </a:ln>
                <a:solidFill>
                  <a:prstClr val="black"/>
                </a:solidFill>
                <a:effectLst/>
                <a:uLnTx/>
                <a:uFillTx/>
                <a:latin typeface="Calibri"/>
                <a:ea typeface="+mn-ea"/>
                <a:cs typeface="+mn-cs"/>
              </a:rPr>
              <a:t>Newly</a:t>
            </a:r>
            <a:r>
              <a:rPr kumimoji="0" lang="fr-FR" sz="1600" b="0" i="0" u="none" strike="noStrike" kern="1200" cap="none" spc="0" normalizeH="0" baseline="0" noProof="0" dirty="0">
                <a:ln>
                  <a:noFill/>
                </a:ln>
                <a:solidFill>
                  <a:prstClr val="black"/>
                </a:solidFill>
                <a:effectLst/>
                <a:uLnTx/>
                <a:uFillTx/>
                <a:latin typeface="Calibri"/>
                <a:ea typeface="+mn-ea"/>
                <a:cs typeface="+mn-cs"/>
              </a:rPr>
              <a:t>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diagnosed</a:t>
            </a:r>
            <a:r>
              <a:rPr kumimoji="0" lang="fr-FR" sz="1600" b="0" i="0" u="none" strike="noStrike" kern="1200" cap="none" spc="0" normalizeH="0" baseline="0" noProof="0" dirty="0">
                <a:ln>
                  <a:noFill/>
                </a:ln>
                <a:solidFill>
                  <a:prstClr val="black"/>
                </a:solidFill>
                <a:effectLst/>
                <a:uLnTx/>
                <a:uFillTx/>
                <a:latin typeface="Calibri"/>
                <a:ea typeface="+mn-ea"/>
                <a:cs typeface="+mn-cs"/>
              </a:rPr>
              <a:t> </a:t>
            </a:r>
            <a:r>
              <a:rPr kumimoji="0" lang="fr-FR" sz="1600" b="1" i="0" u="none" strike="noStrike" kern="1200" cap="none" spc="0" normalizeH="0" baseline="0" noProof="0" dirty="0">
                <a:ln>
                  <a:noFill/>
                </a:ln>
                <a:solidFill>
                  <a:prstClr val="black"/>
                </a:solidFill>
                <a:effectLst/>
                <a:uLnTx/>
                <a:uFillTx/>
                <a:latin typeface="Calibri"/>
                <a:ea typeface="+mn-ea"/>
                <a:cs typeface="+mn-cs"/>
              </a:rPr>
              <a:t>NPM1m, KMT2Ar, or NUP98r AML </a:t>
            </a:r>
            <a:r>
              <a:rPr kumimoji="0" lang="fr-FR" sz="1600" b="0" i="0" u="none" strike="noStrike" kern="1200" cap="none" spc="0" normalizeH="0" baseline="0" noProof="0" dirty="0">
                <a:ln>
                  <a:noFill/>
                </a:ln>
                <a:solidFill>
                  <a:prstClr val="black"/>
                </a:solidFill>
                <a:effectLst/>
                <a:uLnTx/>
                <a:uFillTx/>
                <a:latin typeface="Calibri"/>
                <a:ea typeface="+mn-ea"/>
                <a:cs typeface="+mn-cs"/>
              </a:rPr>
              <a:t>by WHO 2022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criteria</a:t>
            </a: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ECOG PS score of 0-2 (0 or 1 if &gt;65 y of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age</a:t>
            </a:r>
            <a:r>
              <a:rPr kumimoji="0" lang="fr-FR" sz="1600" b="0" i="0" u="none" strike="noStrike" kern="1200" cap="none" spc="0" normalizeH="0" baseline="0" noProof="0" dirty="0">
                <a:ln>
                  <a:noFill/>
                </a:ln>
                <a:solidFill>
                  <a:prstClr val="black"/>
                </a:solidFill>
                <a:effectLst/>
                <a:uLnTx/>
                <a:uFillTx/>
                <a:latin typeface="Calibri"/>
                <a:ea typeface="+mn-ea"/>
                <a:cs typeface="+mn-cs"/>
              </a:rPr>
              <a:t>)</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Candidate for IC</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&lt;3% FLT3-ITD or FLT3-TKDm or no plan to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receive</a:t>
            </a:r>
            <a:r>
              <a:rPr kumimoji="0" lang="fr-FR" sz="1600" b="0" i="0" u="none" strike="noStrike" kern="1200" cap="none" spc="0" normalizeH="0" baseline="0" noProof="0" dirty="0">
                <a:ln>
                  <a:noFill/>
                </a:ln>
                <a:solidFill>
                  <a:prstClr val="black"/>
                </a:solidFill>
                <a:effectLst/>
                <a:uLnTx/>
                <a:uFillTx/>
                <a:latin typeface="Calibri"/>
                <a:ea typeface="+mn-ea"/>
                <a:cs typeface="+mn-cs"/>
              </a:rPr>
              <a:t> FLT3i</a:t>
            </a:r>
          </a:p>
        </p:txBody>
      </p:sp>
      <p:sp>
        <p:nvSpPr>
          <p:cNvPr id="12" name="ZoneTexte 11">
            <a:extLst>
              <a:ext uri="{FF2B5EF4-FFF2-40B4-BE49-F238E27FC236}">
                <a16:creationId xmlns:a16="http://schemas.microsoft.com/office/drawing/2014/main" id="{776FBCB4-502A-E940-BDDE-E7E74A101F7D}"/>
              </a:ext>
            </a:extLst>
          </p:cNvPr>
          <p:cNvSpPr txBox="1"/>
          <p:nvPr/>
        </p:nvSpPr>
        <p:spPr>
          <a:xfrm>
            <a:off x="234947" y="3797913"/>
            <a:ext cx="6024537" cy="590931"/>
          </a:xfrm>
          <a:prstGeom prst="rect">
            <a:avLst/>
          </a:prstGeom>
          <a:noFill/>
        </p:spPr>
        <p:txBody>
          <a:bodyPr wrap="square">
            <a:spAutoFit/>
          </a:bodyPr>
          <a:lstStyle/>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Phase 1: </a:t>
            </a:r>
            <a:r>
              <a:rPr kumimoji="0" lang="en-US" sz="1800" b="1" i="0" u="none" strike="noStrike" kern="1200" cap="none" spc="0" normalizeH="0" baseline="0" noProof="0" dirty="0" err="1">
                <a:ln>
                  <a:noFill/>
                </a:ln>
                <a:solidFill>
                  <a:srgbClr val="C00000"/>
                </a:solidFill>
                <a:effectLst/>
                <a:uLnTx/>
                <a:uFillTx/>
                <a:latin typeface="Calibri"/>
                <a:ea typeface="+mn-ea"/>
                <a:cs typeface="+mn-cs"/>
              </a:rPr>
              <a:t>Revumenib</a:t>
            </a:r>
            <a:r>
              <a:rPr kumimoji="0" lang="en-US" sz="1800" b="1" i="0" u="none" strike="noStrike" kern="1200" cap="none" spc="0" normalizeH="0" baseline="0" noProof="0" dirty="0">
                <a:ln>
                  <a:noFill/>
                </a:ln>
                <a:solidFill>
                  <a:srgbClr val="C00000"/>
                </a:solidFill>
                <a:effectLst/>
                <a:uLnTx/>
                <a:uFillTx/>
                <a:latin typeface="Calibri"/>
                <a:ea typeface="+mn-ea"/>
                <a:cs typeface="+mn-cs"/>
              </a:rPr>
              <a:t> + IC induction, IC and/or HSCT consolidation, and post-consolidation maintenance</a:t>
            </a:r>
          </a:p>
        </p:txBody>
      </p:sp>
      <p:sp>
        <p:nvSpPr>
          <p:cNvPr id="13" name="Espace réservé du texte 2">
            <a:extLst>
              <a:ext uri="{FF2B5EF4-FFF2-40B4-BE49-F238E27FC236}">
                <a16:creationId xmlns:a16="http://schemas.microsoft.com/office/drawing/2014/main" id="{83A18423-6EA9-A076-73D3-E26097D57E54}"/>
              </a:ext>
            </a:extLst>
          </p:cNvPr>
          <p:cNvSpPr txBox="1">
            <a:spLocks/>
          </p:cNvSpPr>
          <p:nvPr/>
        </p:nvSpPr>
        <p:spPr>
          <a:xfrm>
            <a:off x="7876088" y="5627685"/>
            <a:ext cx="2247697" cy="881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t>
            </a:r>
            <a:r>
              <a:rPr kumimoji="0" lang="fr-FR" sz="1200" b="1" i="0" u="none" strike="noStrike" kern="1200" cap="none" spc="0" normalizeH="0" baseline="0" noProof="0" dirty="0" err="1">
                <a:ln>
                  <a:noFill/>
                </a:ln>
                <a:solidFill>
                  <a:prstClr val="black"/>
                </a:solidFill>
                <a:effectLst/>
                <a:uLnTx/>
                <a:uFillTx/>
                <a:latin typeface="Calibri"/>
                <a:ea typeface="+mn-ea"/>
                <a:cs typeface="+mn-cs"/>
              </a:rPr>
              <a:t>Primary</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Occurrence of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DLTs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Frequency and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severity</a:t>
            </a:r>
            <a:r>
              <a:rPr kumimoji="0" lang="fr-FR" sz="1200" b="0" i="0" u="none" strike="noStrike" kern="1200" cap="none" spc="0" normalizeH="0" baseline="0" noProof="0" dirty="0">
                <a:ln>
                  <a:noFill/>
                </a:ln>
                <a:solidFill>
                  <a:prstClr val="black"/>
                </a:solidFill>
                <a:effectLst/>
                <a:uLnTx/>
                <a:uFillTx/>
                <a:latin typeface="Calibri"/>
                <a:ea typeface="+mn-ea"/>
                <a:cs typeface="+mn-cs"/>
              </a:rPr>
              <a:t> of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TEAEs</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TRAEs</a:t>
            </a:r>
            <a:r>
              <a:rPr kumimoji="0" lang="fr-FR" sz="1200" b="0" i="0" u="none" strike="noStrike" kern="1200" cap="none" spc="0" normalizeH="0" baseline="0" noProof="0" dirty="0">
                <a:ln>
                  <a:noFill/>
                </a:ln>
                <a:solidFill>
                  <a:prstClr val="black"/>
                </a:solidFill>
                <a:effectLst/>
                <a:uLnTx/>
                <a:uFillTx/>
                <a:latin typeface="Calibri"/>
                <a:ea typeface="+mn-ea"/>
                <a:cs typeface="+mn-cs"/>
              </a:rPr>
              <a:t>, and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SAEs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Espace réservé du texte 2">
            <a:extLst>
              <a:ext uri="{FF2B5EF4-FFF2-40B4-BE49-F238E27FC236}">
                <a16:creationId xmlns:a16="http://schemas.microsoft.com/office/drawing/2014/main" id="{80971A59-E7F3-39C9-D047-48D3B2A1688B}"/>
              </a:ext>
            </a:extLst>
          </p:cNvPr>
          <p:cNvSpPr txBox="1">
            <a:spLocks/>
          </p:cNvSpPr>
          <p:nvPr/>
        </p:nvSpPr>
        <p:spPr>
          <a:xfrm>
            <a:off x="9874455" y="5627685"/>
            <a:ext cx="2359260" cy="814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t>
            </a:r>
            <a:r>
              <a:rPr kumimoji="0" lang="fr-FR" sz="1200" b="1" i="0" u="none" strike="noStrike" kern="1200" cap="none" spc="0" normalizeH="0" baseline="0" noProof="0" dirty="0" err="1">
                <a:ln>
                  <a:noFill/>
                </a:ln>
                <a:solidFill>
                  <a:prstClr val="black"/>
                </a:solidFill>
                <a:effectLst/>
                <a:uLnTx/>
                <a:uFillTx/>
                <a:latin typeface="Calibri"/>
                <a:ea typeface="+mn-ea"/>
                <a:cs typeface="+mn-cs"/>
              </a:rPr>
              <a:t>Secondary</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a:ln>
                  <a:noFill/>
                </a:ln>
                <a:solidFill>
                  <a:prstClr val="black"/>
                </a:solidFill>
                <a:effectLst/>
                <a:uLnTx/>
                <a:uFillTx/>
                <a:latin typeface="Calibri"/>
                <a:ea typeface="+mn-ea"/>
                <a:cs typeface="+mn-cs"/>
              </a:rPr>
              <a:t>PK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parameters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t>
            </a:r>
            <a:r>
              <a:rPr kumimoji="0" lang="fr-FR" sz="1200" b="1" i="0" u="none" strike="noStrike" kern="1200" cap="none" spc="0" normalizeH="0" baseline="0" noProof="0" dirty="0" err="1">
                <a:ln>
                  <a:noFill/>
                </a:ln>
                <a:solidFill>
                  <a:prstClr val="black"/>
                </a:solidFill>
                <a:effectLst/>
                <a:uLnTx/>
                <a:uFillTx/>
                <a:latin typeface="Calibri"/>
                <a:ea typeface="+mn-ea"/>
                <a:cs typeface="+mn-cs"/>
              </a:rPr>
              <a:t>Exploratory</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a:ln>
                  <a:noFill/>
                </a:ln>
                <a:solidFill>
                  <a:prstClr val="black"/>
                </a:solidFill>
                <a:effectLst/>
                <a:uLnTx/>
                <a:uFillTx/>
                <a:latin typeface="Calibri"/>
                <a:ea typeface="+mn-ea"/>
                <a:cs typeface="+mn-cs"/>
              </a:rPr>
              <a:t>CR rate,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CRc</a:t>
            </a:r>
            <a:r>
              <a:rPr kumimoji="0" lang="fr-FR" sz="1200" b="0" i="0" u="none" strike="noStrike" kern="1200" cap="none" spc="0" normalizeH="0" baseline="0" noProof="0" dirty="0">
                <a:ln>
                  <a:noFill/>
                </a:ln>
                <a:solidFill>
                  <a:prstClr val="black"/>
                </a:solidFill>
                <a:effectLst/>
                <a:uLnTx/>
                <a:uFillTx/>
                <a:latin typeface="Calibri"/>
                <a:ea typeface="+mn-ea"/>
                <a:cs typeface="+mn-cs"/>
              </a:rPr>
              <a:t> rate, ORR, TTR, MRD-</a:t>
            </a:r>
            <a:r>
              <a:rPr kumimoji="0" lang="fr-FR" sz="1200" b="0" i="0" u="none" strike="noStrike" kern="1200" cap="none" spc="0" normalizeH="0" baseline="0" noProof="0" dirty="0" err="1">
                <a:ln>
                  <a:noFill/>
                </a:ln>
                <a:solidFill>
                  <a:prstClr val="black"/>
                </a:solidFill>
                <a:effectLst/>
                <a:uLnTx/>
                <a:uFillTx/>
                <a:latin typeface="Calibri"/>
                <a:ea typeface="+mn-ea"/>
                <a:cs typeface="+mn-cs"/>
              </a:rPr>
              <a:t>negativity</a:t>
            </a:r>
            <a:r>
              <a:rPr kumimoji="0" lang="fr-FR" sz="1200" b="0" i="0" u="none" strike="noStrike" kern="1200" cap="none" spc="0" normalizeH="0" baseline="0" noProof="0" dirty="0">
                <a:ln>
                  <a:noFill/>
                </a:ln>
                <a:solidFill>
                  <a:prstClr val="black"/>
                </a:solidFill>
                <a:effectLst/>
                <a:uLnTx/>
                <a:uFillTx/>
                <a:latin typeface="Calibri"/>
                <a:ea typeface="+mn-ea"/>
                <a:cs typeface="+mn-cs"/>
              </a:rPr>
              <a:t> rate</a:t>
            </a:r>
          </a:p>
        </p:txBody>
      </p:sp>
      <p:sp>
        <p:nvSpPr>
          <p:cNvPr id="17" name="Espace réservé du texte 2">
            <a:extLst>
              <a:ext uri="{FF2B5EF4-FFF2-40B4-BE49-F238E27FC236}">
                <a16:creationId xmlns:a16="http://schemas.microsoft.com/office/drawing/2014/main" id="{B72F09E7-0A2E-7BA1-A196-C23E5FAAABED}"/>
              </a:ext>
            </a:extLst>
          </p:cNvPr>
          <p:cNvSpPr txBox="1">
            <a:spLocks/>
          </p:cNvSpPr>
          <p:nvPr/>
        </p:nvSpPr>
        <p:spPr>
          <a:xfrm>
            <a:off x="9654937" y="5669279"/>
            <a:ext cx="2302115" cy="881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ZoneTexte 19">
            <a:extLst>
              <a:ext uri="{FF2B5EF4-FFF2-40B4-BE49-F238E27FC236}">
                <a16:creationId xmlns:a16="http://schemas.microsoft.com/office/drawing/2014/main" id="{E13F306D-25B6-2ED0-C90D-2557837CA928}"/>
              </a:ext>
            </a:extLst>
          </p:cNvPr>
          <p:cNvSpPr txBox="1"/>
          <p:nvPr/>
        </p:nvSpPr>
        <p:spPr>
          <a:xfrm>
            <a:off x="7882905" y="5375904"/>
            <a:ext cx="3854308" cy="341632"/>
          </a:xfrm>
          <a:prstGeom prst="rect">
            <a:avLst/>
          </a:prstGeom>
          <a:noFill/>
        </p:spPr>
        <p:txBody>
          <a:bodyPr wrap="squar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Endpoints</a:t>
            </a:r>
          </a:p>
        </p:txBody>
      </p:sp>
      <p:sp>
        <p:nvSpPr>
          <p:cNvPr id="23" name="ZoneTexte 22">
            <a:extLst>
              <a:ext uri="{FF2B5EF4-FFF2-40B4-BE49-F238E27FC236}">
                <a16:creationId xmlns:a16="http://schemas.microsoft.com/office/drawing/2014/main" id="{DD918F7A-5661-F37F-FD40-D0E57529BB9E}"/>
              </a:ext>
            </a:extLst>
          </p:cNvPr>
          <p:cNvSpPr txBox="1"/>
          <p:nvPr/>
        </p:nvSpPr>
        <p:spPr>
          <a:xfrm>
            <a:off x="5780773" y="1864200"/>
            <a:ext cx="2412682" cy="341632"/>
          </a:xfrm>
          <a:prstGeom prst="rect">
            <a:avLst/>
          </a:prstGeom>
          <a:noFill/>
        </p:spPr>
        <p:txBody>
          <a:bodyPr wrap="squar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Dose escalation</a:t>
            </a:r>
          </a:p>
        </p:txBody>
      </p:sp>
      <p:grpSp>
        <p:nvGrpSpPr>
          <p:cNvPr id="39" name="Groupe 38">
            <a:extLst>
              <a:ext uri="{FF2B5EF4-FFF2-40B4-BE49-F238E27FC236}">
                <a16:creationId xmlns:a16="http://schemas.microsoft.com/office/drawing/2014/main" id="{66CE9E8C-CAE0-06EA-200E-A09D7E743885}"/>
              </a:ext>
            </a:extLst>
          </p:cNvPr>
          <p:cNvGrpSpPr/>
          <p:nvPr/>
        </p:nvGrpSpPr>
        <p:grpSpPr>
          <a:xfrm>
            <a:off x="5635148" y="2256401"/>
            <a:ext cx="2842991" cy="2379577"/>
            <a:chOff x="5601746" y="2863710"/>
            <a:chExt cx="2842991" cy="2379577"/>
          </a:xfrm>
        </p:grpSpPr>
        <p:grpSp>
          <p:nvGrpSpPr>
            <p:cNvPr id="27" name="Groupe 26">
              <a:extLst>
                <a:ext uri="{FF2B5EF4-FFF2-40B4-BE49-F238E27FC236}">
                  <a16:creationId xmlns:a16="http://schemas.microsoft.com/office/drawing/2014/main" id="{E52D80AD-DE58-3DC8-7887-13E4897E5DE3}"/>
                </a:ext>
              </a:extLst>
            </p:cNvPr>
            <p:cNvGrpSpPr/>
            <p:nvPr/>
          </p:nvGrpSpPr>
          <p:grpSpPr>
            <a:xfrm>
              <a:off x="6299175" y="2863710"/>
              <a:ext cx="2145562" cy="606829"/>
              <a:chOff x="6299175" y="2863710"/>
              <a:chExt cx="2145562" cy="606829"/>
            </a:xfrm>
          </p:grpSpPr>
          <p:sp>
            <p:nvSpPr>
              <p:cNvPr id="24" name="Rectangle : coins arrondis 23">
                <a:extLst>
                  <a:ext uri="{FF2B5EF4-FFF2-40B4-BE49-F238E27FC236}">
                    <a16:creationId xmlns:a16="http://schemas.microsoft.com/office/drawing/2014/main" id="{7DBEC37D-7D20-23A5-D07C-3F1053B9DAD5}"/>
                  </a:ext>
                </a:extLst>
              </p:cNvPr>
              <p:cNvSpPr/>
              <p:nvPr/>
            </p:nvSpPr>
            <p:spPr>
              <a:xfrm>
                <a:off x="6956758" y="2863710"/>
                <a:ext cx="1487979" cy="606829"/>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white"/>
                    </a:solidFill>
                    <a:effectLst/>
                    <a:uLnTx/>
                    <a:uFillTx/>
                    <a:latin typeface="Calibri"/>
                    <a:ea typeface="+mn-ea"/>
                    <a:cs typeface="+mn-cs"/>
                  </a:rPr>
                  <a:t>Revumenib</a:t>
                </a:r>
                <a:r>
                  <a:rPr kumimoji="0" lang="fr-FR" sz="1200" b="0" i="0" u="none" strike="noStrike" kern="1200" cap="none" spc="0" normalizeH="0" baseline="0" noProof="0" dirty="0">
                    <a:ln>
                      <a:noFill/>
                    </a:ln>
                    <a:solidFill>
                      <a:prstClr val="white"/>
                    </a:solidFill>
                    <a:effectLst/>
                    <a:uLnTx/>
                    <a:uFillTx/>
                    <a:latin typeface="Calibri"/>
                    <a:ea typeface="+mn-ea"/>
                    <a:cs typeface="+mn-cs"/>
                  </a:rPr>
                  <a:t> q12h</a:t>
                </a:r>
                <a:br>
                  <a:rPr kumimoji="0" lang="fr-FR" sz="1200" b="0" i="0" u="none" strike="noStrike" kern="1200" cap="none" spc="0" normalizeH="0" baseline="0" noProof="0" dirty="0">
                    <a:ln>
                      <a:noFill/>
                    </a:ln>
                    <a:solidFill>
                      <a:prstClr val="white"/>
                    </a:solidFill>
                    <a:effectLst/>
                    <a:uLnTx/>
                    <a:uFillTx/>
                    <a:latin typeface="Calibri"/>
                    <a:ea typeface="+mn-ea"/>
                    <a:cs typeface="+mn-cs"/>
                  </a:rPr>
                </a:br>
                <a:r>
                  <a:rPr kumimoji="0" lang="fr-FR" sz="1200" b="0" i="0" u="none" strike="noStrike" kern="1200" cap="none" spc="0" normalizeH="0" baseline="0" noProof="0" dirty="0">
                    <a:ln>
                      <a:noFill/>
                    </a:ln>
                    <a:solidFill>
                      <a:prstClr val="white"/>
                    </a:solidFill>
                    <a:effectLst/>
                    <a:uLnTx/>
                    <a:uFillTx/>
                    <a:latin typeface="Calibri"/>
                    <a:ea typeface="+mn-ea"/>
                    <a:cs typeface="+mn-cs"/>
                  </a:rPr>
                  <a:t>160 mg/270 mg</a:t>
                </a:r>
                <a:br>
                  <a:rPr kumimoji="0" lang="fr-FR" sz="1200" b="0" i="0" u="none" strike="noStrike" kern="1200" cap="none" spc="0" normalizeH="0" baseline="0" noProof="0" dirty="0">
                    <a:ln>
                      <a:noFill/>
                    </a:ln>
                    <a:solidFill>
                      <a:prstClr val="white"/>
                    </a:solidFill>
                    <a:effectLst/>
                    <a:uLnTx/>
                    <a:uFillTx/>
                    <a:latin typeface="Calibri"/>
                    <a:ea typeface="+mn-ea"/>
                    <a:cs typeface="+mn-cs"/>
                  </a:rPr>
                </a:br>
                <a:r>
                  <a:rPr kumimoji="0" lang="fr-FR" sz="1200" b="0" i="0" u="none" strike="noStrike" kern="1200" cap="none" spc="0" normalizeH="0" baseline="0" noProof="0" dirty="0">
                    <a:ln>
                      <a:noFill/>
                    </a:ln>
                    <a:solidFill>
                      <a:prstClr val="white"/>
                    </a:solidFill>
                    <a:effectLst/>
                    <a:uLnTx/>
                    <a:uFillTx/>
                    <a:latin typeface="Calibri"/>
                    <a:ea typeface="+mn-ea"/>
                    <a:cs typeface="+mn-cs"/>
                  </a:rPr>
                  <a:t>+/-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strong</a:t>
                </a:r>
                <a:r>
                  <a:rPr kumimoji="0" lang="fr-FR" sz="1200" b="0" i="0" u="none" strike="noStrike" kern="1200" cap="none" spc="0" normalizeH="0" baseline="0" noProof="0" dirty="0">
                    <a:ln>
                      <a:noFill/>
                    </a:ln>
                    <a:solidFill>
                      <a:prstClr val="white"/>
                    </a:solidFill>
                    <a:effectLst/>
                    <a:uLnTx/>
                    <a:uFillTx/>
                    <a:latin typeface="Calibri"/>
                    <a:ea typeface="+mn-ea"/>
                    <a:cs typeface="+mn-cs"/>
                  </a:rPr>
                  <a:t> CYP3A4i</a:t>
                </a:r>
              </a:p>
            </p:txBody>
          </p:sp>
          <p:sp>
            <p:nvSpPr>
              <p:cNvPr id="26" name="ZoneTexte 25">
                <a:extLst>
                  <a:ext uri="{FF2B5EF4-FFF2-40B4-BE49-F238E27FC236}">
                    <a16:creationId xmlns:a16="http://schemas.microsoft.com/office/drawing/2014/main" id="{174140FE-8D5C-5BC3-1BE5-8066F371F01C}"/>
                  </a:ext>
                </a:extLst>
              </p:cNvPr>
              <p:cNvSpPr txBox="1"/>
              <p:nvPr/>
            </p:nvSpPr>
            <p:spPr>
              <a:xfrm>
                <a:off x="6299175" y="3010158"/>
                <a:ext cx="505267" cy="313932"/>
              </a:xfrm>
              <a:prstGeom prst="rect">
                <a:avLst/>
              </a:prstGeom>
              <a:noFill/>
            </p:spPr>
            <p:txBody>
              <a:bodyPr wrap="non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DL2</a:t>
                </a:r>
              </a:p>
            </p:txBody>
          </p:sp>
        </p:grpSp>
        <p:grpSp>
          <p:nvGrpSpPr>
            <p:cNvPr id="28" name="Groupe 27">
              <a:extLst>
                <a:ext uri="{FF2B5EF4-FFF2-40B4-BE49-F238E27FC236}">
                  <a16:creationId xmlns:a16="http://schemas.microsoft.com/office/drawing/2014/main" id="{0F78FC95-0F80-1205-7012-965400C40BC7}"/>
                </a:ext>
              </a:extLst>
            </p:cNvPr>
            <p:cNvGrpSpPr/>
            <p:nvPr/>
          </p:nvGrpSpPr>
          <p:grpSpPr>
            <a:xfrm>
              <a:off x="5998149" y="3750084"/>
              <a:ext cx="2145562" cy="606829"/>
              <a:chOff x="6299175" y="2863710"/>
              <a:chExt cx="2145562" cy="606829"/>
            </a:xfrm>
          </p:grpSpPr>
          <p:sp>
            <p:nvSpPr>
              <p:cNvPr id="29" name="Rectangle : coins arrondis 28">
                <a:extLst>
                  <a:ext uri="{FF2B5EF4-FFF2-40B4-BE49-F238E27FC236}">
                    <a16:creationId xmlns:a16="http://schemas.microsoft.com/office/drawing/2014/main" id="{AAF28D6A-9779-1192-B52A-FC293DCC127C}"/>
                  </a:ext>
                </a:extLst>
              </p:cNvPr>
              <p:cNvSpPr/>
              <p:nvPr/>
            </p:nvSpPr>
            <p:spPr>
              <a:xfrm>
                <a:off x="6956758" y="2863710"/>
                <a:ext cx="1487979" cy="606829"/>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white"/>
                    </a:solidFill>
                    <a:effectLst/>
                    <a:uLnTx/>
                    <a:uFillTx/>
                    <a:latin typeface="Calibri"/>
                    <a:ea typeface="+mn-ea"/>
                    <a:cs typeface="+mn-cs"/>
                  </a:rPr>
                  <a:t>Revumenib</a:t>
                </a:r>
                <a:r>
                  <a:rPr kumimoji="0" lang="fr-FR" sz="1200" b="0" i="0" u="none" strike="noStrike" kern="1200" cap="none" spc="0" normalizeH="0" baseline="0" noProof="0" dirty="0">
                    <a:ln>
                      <a:noFill/>
                    </a:ln>
                    <a:solidFill>
                      <a:prstClr val="white"/>
                    </a:solidFill>
                    <a:effectLst/>
                    <a:uLnTx/>
                    <a:uFillTx/>
                    <a:latin typeface="Calibri"/>
                    <a:ea typeface="+mn-ea"/>
                    <a:cs typeface="+mn-cs"/>
                  </a:rPr>
                  <a:t> q12h</a:t>
                </a:r>
                <a:br>
                  <a:rPr kumimoji="0" lang="fr-FR" sz="1200" b="0" i="0" u="none" strike="noStrike" kern="1200" cap="none" spc="0" normalizeH="0" baseline="0" noProof="0" dirty="0">
                    <a:ln>
                      <a:noFill/>
                    </a:ln>
                    <a:solidFill>
                      <a:prstClr val="white"/>
                    </a:solidFill>
                    <a:effectLst/>
                    <a:uLnTx/>
                    <a:uFillTx/>
                    <a:latin typeface="Calibri"/>
                    <a:ea typeface="+mn-ea"/>
                    <a:cs typeface="+mn-cs"/>
                  </a:rPr>
                </a:br>
                <a:r>
                  <a:rPr kumimoji="0" lang="fr-FR" sz="1200" b="0" i="0" u="none" strike="noStrike" kern="1200" cap="none" spc="0" normalizeH="0" baseline="0" noProof="0" dirty="0">
                    <a:ln>
                      <a:noFill/>
                    </a:ln>
                    <a:solidFill>
                      <a:prstClr val="white"/>
                    </a:solidFill>
                    <a:effectLst/>
                    <a:uLnTx/>
                    <a:uFillTx/>
                    <a:latin typeface="Calibri"/>
                    <a:ea typeface="+mn-ea"/>
                    <a:cs typeface="+mn-cs"/>
                  </a:rPr>
                  <a:t>110 mg/220 mg</a:t>
                </a:r>
                <a:br>
                  <a:rPr kumimoji="0" lang="fr-FR" sz="1200" b="0" i="0" u="none" strike="noStrike" kern="1200" cap="none" spc="0" normalizeH="0" baseline="0" noProof="0" dirty="0">
                    <a:ln>
                      <a:noFill/>
                    </a:ln>
                    <a:solidFill>
                      <a:prstClr val="white"/>
                    </a:solidFill>
                    <a:effectLst/>
                    <a:uLnTx/>
                    <a:uFillTx/>
                    <a:latin typeface="Calibri"/>
                    <a:ea typeface="+mn-ea"/>
                    <a:cs typeface="+mn-cs"/>
                  </a:rPr>
                </a:br>
                <a:r>
                  <a:rPr kumimoji="0" lang="fr-FR" sz="1200" b="0" i="0" u="none" strike="noStrike" kern="1200" cap="none" spc="0" normalizeH="0" baseline="0" noProof="0" dirty="0">
                    <a:ln>
                      <a:noFill/>
                    </a:ln>
                    <a:solidFill>
                      <a:prstClr val="white"/>
                    </a:solidFill>
                    <a:effectLst/>
                    <a:uLnTx/>
                    <a:uFillTx/>
                    <a:latin typeface="Calibri"/>
                    <a:ea typeface="+mn-ea"/>
                    <a:cs typeface="+mn-cs"/>
                  </a:rPr>
                  <a:t>+/-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strong</a:t>
                </a:r>
                <a:r>
                  <a:rPr kumimoji="0" lang="fr-FR" sz="1200" b="0" i="0" u="none" strike="noStrike" kern="1200" cap="none" spc="0" normalizeH="0" baseline="0" noProof="0" dirty="0">
                    <a:ln>
                      <a:noFill/>
                    </a:ln>
                    <a:solidFill>
                      <a:prstClr val="white"/>
                    </a:solidFill>
                    <a:effectLst/>
                    <a:uLnTx/>
                    <a:uFillTx/>
                    <a:latin typeface="Calibri"/>
                    <a:ea typeface="+mn-ea"/>
                    <a:cs typeface="+mn-cs"/>
                  </a:rPr>
                  <a:t> CYP3A4i</a:t>
                </a:r>
              </a:p>
            </p:txBody>
          </p:sp>
          <p:sp>
            <p:nvSpPr>
              <p:cNvPr id="30" name="ZoneTexte 29">
                <a:extLst>
                  <a:ext uri="{FF2B5EF4-FFF2-40B4-BE49-F238E27FC236}">
                    <a16:creationId xmlns:a16="http://schemas.microsoft.com/office/drawing/2014/main" id="{C47A1682-5726-0821-81C9-EE7AD40A5DB6}"/>
                  </a:ext>
                </a:extLst>
              </p:cNvPr>
              <p:cNvSpPr txBox="1"/>
              <p:nvPr/>
            </p:nvSpPr>
            <p:spPr>
              <a:xfrm>
                <a:off x="6299175" y="3010158"/>
                <a:ext cx="505267" cy="313932"/>
              </a:xfrm>
              <a:prstGeom prst="rect">
                <a:avLst/>
              </a:prstGeom>
              <a:noFill/>
            </p:spPr>
            <p:txBody>
              <a:bodyPr wrap="non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DL1</a:t>
                </a:r>
              </a:p>
            </p:txBody>
          </p:sp>
        </p:grpSp>
        <p:grpSp>
          <p:nvGrpSpPr>
            <p:cNvPr id="31" name="Groupe 30">
              <a:extLst>
                <a:ext uri="{FF2B5EF4-FFF2-40B4-BE49-F238E27FC236}">
                  <a16:creationId xmlns:a16="http://schemas.microsoft.com/office/drawing/2014/main" id="{651CE556-4F8E-B798-9174-7898CDF3EDBB}"/>
                </a:ext>
              </a:extLst>
            </p:cNvPr>
            <p:cNvGrpSpPr/>
            <p:nvPr/>
          </p:nvGrpSpPr>
          <p:grpSpPr>
            <a:xfrm>
              <a:off x="5601746" y="4636458"/>
              <a:ext cx="2240940" cy="606829"/>
              <a:chOff x="6203797" y="2863710"/>
              <a:chExt cx="2240940" cy="606829"/>
            </a:xfrm>
          </p:grpSpPr>
          <p:sp>
            <p:nvSpPr>
              <p:cNvPr id="32" name="Rectangle : coins arrondis 31">
                <a:extLst>
                  <a:ext uri="{FF2B5EF4-FFF2-40B4-BE49-F238E27FC236}">
                    <a16:creationId xmlns:a16="http://schemas.microsoft.com/office/drawing/2014/main" id="{96E96535-B768-576D-C77A-361986DCD624}"/>
                  </a:ext>
                </a:extLst>
              </p:cNvPr>
              <p:cNvSpPr/>
              <p:nvPr/>
            </p:nvSpPr>
            <p:spPr>
              <a:xfrm>
                <a:off x="6956758" y="2863710"/>
                <a:ext cx="1487979" cy="606829"/>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white"/>
                    </a:solidFill>
                    <a:effectLst/>
                    <a:uLnTx/>
                    <a:uFillTx/>
                    <a:latin typeface="Calibri"/>
                    <a:ea typeface="+mn-ea"/>
                    <a:cs typeface="+mn-cs"/>
                  </a:rPr>
                  <a:t>Revumenib</a:t>
                </a:r>
                <a:r>
                  <a:rPr kumimoji="0" lang="fr-FR" sz="1200" b="0" i="0" u="none" strike="noStrike" kern="1200" cap="none" spc="0" normalizeH="0" baseline="0" noProof="0" dirty="0">
                    <a:ln>
                      <a:noFill/>
                    </a:ln>
                    <a:solidFill>
                      <a:prstClr val="white"/>
                    </a:solidFill>
                    <a:effectLst/>
                    <a:uLnTx/>
                    <a:uFillTx/>
                    <a:latin typeface="Calibri"/>
                    <a:ea typeface="+mn-ea"/>
                    <a:cs typeface="+mn-cs"/>
                  </a:rPr>
                  <a:t> q12h</a:t>
                </a:r>
                <a:br>
                  <a:rPr kumimoji="0" lang="fr-FR" sz="1200" b="0" i="0" u="none" strike="noStrike" kern="1200" cap="none" spc="0" normalizeH="0" baseline="0" noProof="0" dirty="0">
                    <a:ln>
                      <a:noFill/>
                    </a:ln>
                    <a:solidFill>
                      <a:prstClr val="white"/>
                    </a:solidFill>
                    <a:effectLst/>
                    <a:uLnTx/>
                    <a:uFillTx/>
                    <a:latin typeface="Calibri"/>
                    <a:ea typeface="+mn-ea"/>
                    <a:cs typeface="+mn-cs"/>
                  </a:rPr>
                </a:br>
                <a:r>
                  <a:rPr kumimoji="0" lang="fr-FR" sz="1200" b="0" i="0" u="none" strike="noStrike" kern="1200" cap="none" spc="0" normalizeH="0" baseline="0" noProof="0" dirty="0">
                    <a:ln>
                      <a:noFill/>
                    </a:ln>
                    <a:solidFill>
                      <a:prstClr val="white"/>
                    </a:solidFill>
                    <a:effectLst/>
                    <a:uLnTx/>
                    <a:uFillTx/>
                    <a:latin typeface="Calibri"/>
                    <a:ea typeface="+mn-ea"/>
                    <a:cs typeface="+mn-cs"/>
                  </a:rPr>
                  <a:t>75 mg/160 mg</a:t>
                </a:r>
                <a:br>
                  <a:rPr kumimoji="0" lang="fr-FR" sz="1200" b="0" i="0" u="none" strike="noStrike" kern="1200" cap="none" spc="0" normalizeH="0" baseline="0" noProof="0" dirty="0">
                    <a:ln>
                      <a:noFill/>
                    </a:ln>
                    <a:solidFill>
                      <a:prstClr val="white"/>
                    </a:solidFill>
                    <a:effectLst/>
                    <a:uLnTx/>
                    <a:uFillTx/>
                    <a:latin typeface="Calibri"/>
                    <a:ea typeface="+mn-ea"/>
                    <a:cs typeface="+mn-cs"/>
                  </a:rPr>
                </a:br>
                <a:r>
                  <a:rPr kumimoji="0" lang="fr-FR" sz="1200" b="0" i="0" u="none" strike="noStrike" kern="1200" cap="none" spc="0" normalizeH="0" baseline="0" noProof="0" dirty="0">
                    <a:ln>
                      <a:noFill/>
                    </a:ln>
                    <a:solidFill>
                      <a:prstClr val="white"/>
                    </a:solidFill>
                    <a:effectLst/>
                    <a:uLnTx/>
                    <a:uFillTx/>
                    <a:latin typeface="Calibri"/>
                    <a:ea typeface="+mn-ea"/>
                    <a:cs typeface="+mn-cs"/>
                  </a:rPr>
                  <a:t>+/-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strong</a:t>
                </a:r>
                <a:r>
                  <a:rPr kumimoji="0" lang="fr-FR" sz="1200" b="0" i="0" u="none" strike="noStrike" kern="1200" cap="none" spc="0" normalizeH="0" baseline="0" noProof="0" dirty="0">
                    <a:ln>
                      <a:noFill/>
                    </a:ln>
                    <a:solidFill>
                      <a:prstClr val="white"/>
                    </a:solidFill>
                    <a:effectLst/>
                    <a:uLnTx/>
                    <a:uFillTx/>
                    <a:latin typeface="Calibri"/>
                    <a:ea typeface="+mn-ea"/>
                    <a:cs typeface="+mn-cs"/>
                  </a:rPr>
                  <a:t> CYP3A4i</a:t>
                </a:r>
              </a:p>
            </p:txBody>
          </p:sp>
          <p:sp>
            <p:nvSpPr>
              <p:cNvPr id="33" name="ZoneTexte 32">
                <a:extLst>
                  <a:ext uri="{FF2B5EF4-FFF2-40B4-BE49-F238E27FC236}">
                    <a16:creationId xmlns:a16="http://schemas.microsoft.com/office/drawing/2014/main" id="{BF8543C6-2C51-69B9-7F9A-11FC8D0A8F05}"/>
                  </a:ext>
                </a:extLst>
              </p:cNvPr>
              <p:cNvSpPr txBox="1"/>
              <p:nvPr/>
            </p:nvSpPr>
            <p:spPr>
              <a:xfrm>
                <a:off x="6203797" y="3010158"/>
                <a:ext cx="696024" cy="313932"/>
              </a:xfrm>
              <a:prstGeom prst="rect">
                <a:avLst/>
              </a:prstGeom>
              <a:noFill/>
            </p:spPr>
            <p:txBody>
              <a:bodyPr wrap="non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DL(-1)</a:t>
                </a:r>
              </a:p>
            </p:txBody>
          </p:sp>
        </p:grpSp>
        <p:cxnSp>
          <p:nvCxnSpPr>
            <p:cNvPr id="35" name="Connecteur : en angle 34">
              <a:extLst>
                <a:ext uri="{FF2B5EF4-FFF2-40B4-BE49-F238E27FC236}">
                  <a16:creationId xmlns:a16="http://schemas.microsoft.com/office/drawing/2014/main" id="{9CA6F97E-FA7B-4B9B-EC14-2316AA8BA27D}"/>
                </a:ext>
              </a:extLst>
            </p:cNvPr>
            <p:cNvCxnSpPr>
              <a:stCxn id="30" idx="2"/>
              <a:endCxn id="33" idx="0"/>
            </p:cNvCxnSpPr>
            <p:nvPr/>
          </p:nvCxnSpPr>
          <p:spPr>
            <a:xfrm rot="5400000">
              <a:off x="5814050" y="4346173"/>
              <a:ext cx="572442" cy="301025"/>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 en angle 35">
              <a:extLst>
                <a:ext uri="{FF2B5EF4-FFF2-40B4-BE49-F238E27FC236}">
                  <a16:creationId xmlns:a16="http://schemas.microsoft.com/office/drawing/2014/main" id="{F17019D6-DB52-7E5C-E0E0-16C6520ED116}"/>
                </a:ext>
              </a:extLst>
            </p:cNvPr>
            <p:cNvCxnSpPr>
              <a:cxnSpLocks/>
              <a:stCxn id="30" idx="0"/>
              <a:endCxn id="26" idx="2"/>
            </p:cNvCxnSpPr>
            <p:nvPr/>
          </p:nvCxnSpPr>
          <p:spPr>
            <a:xfrm rot="5400000" flipH="1" flipV="1">
              <a:off x="6115075" y="3459798"/>
              <a:ext cx="572442" cy="301026"/>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Espace réservé du texte 2">
            <a:extLst>
              <a:ext uri="{FF2B5EF4-FFF2-40B4-BE49-F238E27FC236}">
                <a16:creationId xmlns:a16="http://schemas.microsoft.com/office/drawing/2014/main" id="{7B939E63-6215-AC3D-CF41-121C522621B1}"/>
              </a:ext>
            </a:extLst>
          </p:cNvPr>
          <p:cNvSpPr txBox="1">
            <a:spLocks/>
          </p:cNvSpPr>
          <p:nvPr/>
        </p:nvSpPr>
        <p:spPr>
          <a:xfrm>
            <a:off x="5646965" y="4860074"/>
            <a:ext cx="2464074" cy="4884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3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t>
            </a:r>
            <a:r>
              <a:rPr kumimoji="0" lang="fr-FR" sz="1400" b="1" i="0" u="none" strike="noStrike" kern="1200" cap="none" spc="0" normalizeH="0" baseline="0" noProof="0" dirty="0">
                <a:ln>
                  <a:noFill/>
                </a:ln>
                <a:solidFill>
                  <a:prstClr val="black"/>
                </a:solidFill>
                <a:effectLst/>
                <a:uLnTx/>
                <a:uFillTx/>
                <a:latin typeface="Calibri"/>
                <a:ea typeface="+mn-ea"/>
                <a:cs typeface="+mn-cs"/>
              </a:rPr>
              <a:t>Dose expansion</a:t>
            </a:r>
          </a:p>
          <a:p>
            <a:pPr marL="228600" marR="0" lvl="0" indent="-228600" algn="l" defTabSz="914400" rtl="0" eaLnBrk="1" fontAlgn="auto" latinLnBrk="0" hangingPunct="1">
              <a:lnSpc>
                <a:spcPct val="90000"/>
              </a:lnSpc>
              <a:spcBef>
                <a:spcPts val="300"/>
              </a:spcBef>
              <a:spcAft>
                <a:spcPts val="0"/>
              </a:spcAft>
              <a:buClr>
                <a:srgbClr val="C0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20 patients each at RP2D</a:t>
            </a:r>
          </a:p>
        </p:txBody>
      </p:sp>
      <p:sp>
        <p:nvSpPr>
          <p:cNvPr id="42" name="ZoneTexte 41">
            <a:extLst>
              <a:ext uri="{FF2B5EF4-FFF2-40B4-BE49-F238E27FC236}">
                <a16:creationId xmlns:a16="http://schemas.microsoft.com/office/drawing/2014/main" id="{AA2F170B-13FD-74A2-71F2-1BA34DDA9F5C}"/>
              </a:ext>
            </a:extLst>
          </p:cNvPr>
          <p:cNvSpPr txBox="1"/>
          <p:nvPr/>
        </p:nvSpPr>
        <p:spPr>
          <a:xfrm>
            <a:off x="9272919" y="1864200"/>
            <a:ext cx="2412682" cy="341632"/>
          </a:xfrm>
          <a:prstGeom prst="rect">
            <a:avLst/>
          </a:prstGeom>
          <a:noFill/>
        </p:spPr>
        <p:txBody>
          <a:bodyPr wrap="squar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Treatment overview</a:t>
            </a:r>
          </a:p>
        </p:txBody>
      </p:sp>
      <p:sp>
        <p:nvSpPr>
          <p:cNvPr id="43" name="Rectangle : coins arrondis 42">
            <a:extLst>
              <a:ext uri="{FF2B5EF4-FFF2-40B4-BE49-F238E27FC236}">
                <a16:creationId xmlns:a16="http://schemas.microsoft.com/office/drawing/2014/main" id="{A29C0237-8C02-21DC-20E8-A336EFA9F673}"/>
              </a:ext>
            </a:extLst>
          </p:cNvPr>
          <p:cNvSpPr/>
          <p:nvPr/>
        </p:nvSpPr>
        <p:spPr>
          <a:xfrm>
            <a:off x="5712718" y="5321323"/>
            <a:ext cx="963900" cy="318801"/>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white"/>
                </a:solidFill>
                <a:effectLst/>
                <a:uLnTx/>
                <a:uFillTx/>
                <a:latin typeface="Calibri"/>
                <a:ea typeface="+mn-ea"/>
                <a:cs typeface="+mn-cs"/>
              </a:rPr>
              <a:t>HR NPM1</a:t>
            </a:r>
            <a:r>
              <a:rPr kumimoji="0" lang="fr-FR" sz="1400" b="1" i="0" u="none" strike="noStrike" kern="1200" cap="none" spc="0" normalizeH="0" baseline="0" noProof="0" dirty="0">
                <a:ln>
                  <a:noFill/>
                </a:ln>
                <a:solidFill>
                  <a:prstClr val="white"/>
                </a:solidFill>
                <a:effectLst/>
                <a:uLnTx/>
                <a:uFillTx/>
                <a:latin typeface="Calibri"/>
                <a:ea typeface="+mn-ea"/>
                <a:cs typeface="+mn-cs"/>
              </a:rPr>
              <a:t>m</a:t>
            </a:r>
          </a:p>
        </p:txBody>
      </p:sp>
      <p:sp>
        <p:nvSpPr>
          <p:cNvPr id="44" name="Rectangle : coins arrondis 43">
            <a:extLst>
              <a:ext uri="{FF2B5EF4-FFF2-40B4-BE49-F238E27FC236}">
                <a16:creationId xmlns:a16="http://schemas.microsoft.com/office/drawing/2014/main" id="{1374AACA-B600-BCCA-CE31-837045E785AC}"/>
              </a:ext>
            </a:extLst>
          </p:cNvPr>
          <p:cNvSpPr/>
          <p:nvPr/>
        </p:nvSpPr>
        <p:spPr>
          <a:xfrm>
            <a:off x="6731044" y="5321323"/>
            <a:ext cx="706556" cy="318801"/>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white"/>
                </a:solidFill>
                <a:effectLst/>
                <a:uLnTx/>
                <a:uFillTx/>
                <a:latin typeface="Calibri"/>
                <a:ea typeface="+mn-ea"/>
                <a:cs typeface="+mn-cs"/>
              </a:rPr>
              <a:t>KMT2A</a:t>
            </a:r>
            <a:r>
              <a:rPr kumimoji="0" lang="fr-FR" sz="1400" b="1" i="0" u="none" strike="noStrike" kern="1200" cap="none" spc="0" normalizeH="0" baseline="0" noProof="0" dirty="0">
                <a:ln>
                  <a:noFill/>
                </a:ln>
                <a:solidFill>
                  <a:prstClr val="white"/>
                </a:solidFill>
                <a:effectLst/>
                <a:uLnTx/>
                <a:uFillTx/>
                <a:latin typeface="Calibri"/>
                <a:ea typeface="+mn-ea"/>
                <a:cs typeface="+mn-cs"/>
              </a:rPr>
              <a:t>r</a:t>
            </a:r>
          </a:p>
        </p:txBody>
      </p:sp>
      <p:sp>
        <p:nvSpPr>
          <p:cNvPr id="59" name="Rectangle : coins arrondis 58">
            <a:extLst>
              <a:ext uri="{FF2B5EF4-FFF2-40B4-BE49-F238E27FC236}">
                <a16:creationId xmlns:a16="http://schemas.microsoft.com/office/drawing/2014/main" id="{C6C257B0-190E-C7C4-00B4-76F2AF6E92E6}"/>
              </a:ext>
            </a:extLst>
          </p:cNvPr>
          <p:cNvSpPr/>
          <p:nvPr/>
        </p:nvSpPr>
        <p:spPr>
          <a:xfrm>
            <a:off x="9602839" y="2351449"/>
            <a:ext cx="1555615" cy="750916"/>
          </a:xfrm>
          <a:prstGeom prst="roundRect">
            <a:avLst>
              <a:gd name="adj" fmla="val 12157"/>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mn-cs"/>
              </a:rPr>
              <a:t>HDAC consolidation (up to 4 cycles)</a:t>
            </a:r>
            <a:b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US" sz="1200" b="0" i="0" u="none" strike="noStrike" kern="1200" cap="none" spc="0" normalizeH="0" baseline="0" noProof="0" dirty="0" err="1">
                <a:ln>
                  <a:noFill/>
                </a:ln>
                <a:solidFill>
                  <a:sysClr val="windowText" lastClr="000000"/>
                </a:solidFill>
                <a:effectLst/>
                <a:uLnTx/>
                <a:uFillTx/>
                <a:latin typeface="Calibri"/>
                <a:ea typeface="+mn-ea"/>
                <a:cs typeface="+mn-cs"/>
              </a:rPr>
              <a:t>Revumenib</a:t>
            </a: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 (D6-D26) + HiDAC</a:t>
            </a:r>
            <a:endParaRPr kumimoji="0" lang="fr-FR"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0" name="Rectangle : coins arrondis 59">
            <a:extLst>
              <a:ext uri="{FF2B5EF4-FFF2-40B4-BE49-F238E27FC236}">
                <a16:creationId xmlns:a16="http://schemas.microsoft.com/office/drawing/2014/main" id="{316FD56A-DFCD-791F-9A6C-EF5A0F2A5725}"/>
              </a:ext>
            </a:extLst>
          </p:cNvPr>
          <p:cNvSpPr/>
          <p:nvPr/>
        </p:nvSpPr>
        <p:spPr>
          <a:xfrm>
            <a:off x="9602839" y="4952323"/>
            <a:ext cx="1555615" cy="318802"/>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mn-cs"/>
              </a:rPr>
              <a:t>HSCT</a:t>
            </a:r>
            <a:endParaRPr kumimoji="0" lang="fr-FR"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1" name="Rectangle : coins arrondis 60">
            <a:extLst>
              <a:ext uri="{FF2B5EF4-FFF2-40B4-BE49-F238E27FC236}">
                <a16:creationId xmlns:a16="http://schemas.microsoft.com/office/drawing/2014/main" id="{A6E181F6-8D63-D4D3-E5C3-46A357078DC1}"/>
              </a:ext>
            </a:extLst>
          </p:cNvPr>
          <p:cNvSpPr/>
          <p:nvPr/>
        </p:nvSpPr>
        <p:spPr>
          <a:xfrm>
            <a:off x="8604388" y="3341489"/>
            <a:ext cx="980443" cy="1261832"/>
          </a:xfrm>
          <a:prstGeom prst="roundRect">
            <a:avLst>
              <a:gd name="adj" fmla="val 13213"/>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mn-cs"/>
              </a:rPr>
              <a:t>Induction (up to 2 cycles)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ysClr val="windowText" lastClr="000000"/>
                </a:solidFill>
                <a:effectLst/>
                <a:uLnTx/>
                <a:uFillTx/>
                <a:latin typeface="Calibri"/>
                <a:ea typeface="+mn-ea"/>
                <a:cs typeface="+mn-cs"/>
              </a:rPr>
              <a:t>Revumenib</a:t>
            </a:r>
            <a:r>
              <a:rPr kumimoji="0" lang="en-US" sz="1200" b="1" i="0" u="none" strike="noStrike" kern="1200" cap="none" spc="0" normalizeH="0" baseline="0" noProof="0" dirty="0">
                <a:ln>
                  <a:noFill/>
                </a:ln>
                <a:solidFill>
                  <a:sysClr val="windowText" lastClr="000000"/>
                </a:solidFill>
                <a:effectLst/>
                <a:uLnTx/>
                <a:uFillTx/>
                <a:latin typeface="Calibri"/>
                <a:ea typeface="+mn-ea"/>
                <a:cs typeface="+mn-cs"/>
              </a:rPr>
              <a:t> (D8-D28) </a:t>
            </a:r>
            <a:b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+ 7+3</a:t>
            </a:r>
            <a:endParaRPr kumimoji="0" lang="fr-FR"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63" name="Connecteur : en angle 62">
            <a:extLst>
              <a:ext uri="{FF2B5EF4-FFF2-40B4-BE49-F238E27FC236}">
                <a16:creationId xmlns:a16="http://schemas.microsoft.com/office/drawing/2014/main" id="{F9BA6194-0C08-ED46-C76C-BC24D140984F}"/>
              </a:ext>
            </a:extLst>
          </p:cNvPr>
          <p:cNvCxnSpPr>
            <a:cxnSpLocks/>
            <a:stCxn id="61" idx="0"/>
            <a:endCxn id="59" idx="1"/>
          </p:cNvCxnSpPr>
          <p:nvPr/>
        </p:nvCxnSpPr>
        <p:spPr>
          <a:xfrm rot="5400000" flipH="1" flipV="1">
            <a:off x="9041433" y="2780084"/>
            <a:ext cx="614582" cy="508229"/>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 en angle 65">
            <a:extLst>
              <a:ext uri="{FF2B5EF4-FFF2-40B4-BE49-F238E27FC236}">
                <a16:creationId xmlns:a16="http://schemas.microsoft.com/office/drawing/2014/main" id="{A7E70BA1-5070-A219-66DE-6D8D471D65E3}"/>
              </a:ext>
            </a:extLst>
          </p:cNvPr>
          <p:cNvCxnSpPr>
            <a:cxnSpLocks/>
            <a:stCxn id="61" idx="2"/>
            <a:endCxn id="60" idx="1"/>
          </p:cNvCxnSpPr>
          <p:nvPr/>
        </p:nvCxnSpPr>
        <p:spPr>
          <a:xfrm rot="16200000" flipH="1">
            <a:off x="9094523" y="4603407"/>
            <a:ext cx="508403" cy="508229"/>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 coins arrondis 70">
            <a:extLst>
              <a:ext uri="{FF2B5EF4-FFF2-40B4-BE49-F238E27FC236}">
                <a16:creationId xmlns:a16="http://schemas.microsoft.com/office/drawing/2014/main" id="{8565BCDF-D7C9-B8F0-6EC3-EC62F70D9240}"/>
              </a:ext>
            </a:extLst>
          </p:cNvPr>
          <p:cNvSpPr/>
          <p:nvPr/>
        </p:nvSpPr>
        <p:spPr>
          <a:xfrm>
            <a:off x="11082872" y="3341489"/>
            <a:ext cx="980444" cy="1261832"/>
          </a:xfrm>
          <a:prstGeom prst="roundRect">
            <a:avLst>
              <a:gd name="adj" fmla="val 13213"/>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ysClr val="windowText" lastClr="000000"/>
                </a:solidFill>
                <a:effectLst/>
                <a:uLnTx/>
                <a:uFillTx/>
                <a:latin typeface="Calibri"/>
                <a:ea typeface="+mn-ea"/>
                <a:cs typeface="+mn-cs"/>
              </a:rPr>
              <a:t>Revumenib</a:t>
            </a:r>
            <a:r>
              <a:rPr kumimoji="0" lang="en-US" sz="1200" b="1" i="0" u="none" strike="noStrike" kern="1200" cap="none" spc="0" normalizeH="0" baseline="0" noProof="0" dirty="0">
                <a:ln>
                  <a:noFill/>
                </a:ln>
                <a:solidFill>
                  <a:sysClr val="windowText" lastClr="000000"/>
                </a:solidFill>
                <a:effectLst/>
                <a:uLnTx/>
                <a:uFillTx/>
                <a:latin typeface="Calibri"/>
                <a:ea typeface="+mn-ea"/>
                <a:cs typeface="+mn-cs"/>
              </a:rPr>
              <a:t> maintenance </a:t>
            </a: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(D1-D28)</a:t>
            </a:r>
            <a:b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br>
            <a:b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US" sz="1000" b="0" i="1" u="none" strike="noStrike" kern="1200" cap="none" spc="0" normalizeH="0" baseline="0" noProof="0" dirty="0">
                <a:ln>
                  <a:noFill/>
                </a:ln>
                <a:solidFill>
                  <a:sysClr val="windowText" lastClr="000000"/>
                </a:solidFill>
                <a:effectLst/>
                <a:uLnTx/>
                <a:uFillTx/>
                <a:latin typeface="Calibri"/>
                <a:ea typeface="+mn-ea"/>
                <a:cs typeface="+mn-cs"/>
              </a:rPr>
              <a:t>Until disease progression or toxicity</a:t>
            </a:r>
            <a:endParaRPr kumimoji="0" lang="fr-FR"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72" name="Connecteur : en angle 71">
            <a:extLst>
              <a:ext uri="{FF2B5EF4-FFF2-40B4-BE49-F238E27FC236}">
                <a16:creationId xmlns:a16="http://schemas.microsoft.com/office/drawing/2014/main" id="{8E2F98BD-55DD-B580-4AB7-32008FE025F2}"/>
              </a:ext>
            </a:extLst>
          </p:cNvPr>
          <p:cNvCxnSpPr>
            <a:cxnSpLocks/>
            <a:stCxn id="59" idx="3"/>
            <a:endCxn id="71" idx="0"/>
          </p:cNvCxnSpPr>
          <p:nvPr/>
        </p:nvCxnSpPr>
        <p:spPr>
          <a:xfrm>
            <a:off x="11158454" y="2726907"/>
            <a:ext cx="414640" cy="614582"/>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eur : en angle 74">
            <a:extLst>
              <a:ext uri="{FF2B5EF4-FFF2-40B4-BE49-F238E27FC236}">
                <a16:creationId xmlns:a16="http://schemas.microsoft.com/office/drawing/2014/main" id="{A5622033-7A7B-3536-8DD3-59FF7F5F3B86}"/>
              </a:ext>
            </a:extLst>
          </p:cNvPr>
          <p:cNvCxnSpPr>
            <a:cxnSpLocks/>
            <a:stCxn id="60" idx="3"/>
            <a:endCxn id="71" idx="2"/>
          </p:cNvCxnSpPr>
          <p:nvPr/>
        </p:nvCxnSpPr>
        <p:spPr>
          <a:xfrm flipV="1">
            <a:off x="11158454" y="4603321"/>
            <a:ext cx="414640" cy="508403"/>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045FA405-AF23-682D-23D6-98FB4A0DE6BC}"/>
              </a:ext>
            </a:extLst>
          </p:cNvPr>
          <p:cNvCxnSpPr>
            <a:stCxn id="59" idx="2"/>
            <a:endCxn id="60" idx="0"/>
          </p:cNvCxnSpPr>
          <p:nvPr/>
        </p:nvCxnSpPr>
        <p:spPr>
          <a:xfrm>
            <a:off x="10380647" y="3102365"/>
            <a:ext cx="0" cy="1849958"/>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1C129296-D5D6-0DD4-9534-1E0054061752}"/>
              </a:ext>
            </a:extLst>
          </p:cNvPr>
          <p:cNvSpPr/>
          <p:nvPr/>
        </p:nvSpPr>
        <p:spPr>
          <a:xfrm>
            <a:off x="9719682" y="3403599"/>
            <a:ext cx="1285912" cy="113660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latin typeface="Calibri"/>
                <a:ea typeface="+mn-ea"/>
                <a:cs typeface="+mn-cs"/>
              </a:rPr>
              <a:t>Eligible patients who achieve remission may initiate HSCT at any point after induction and before completing 4 cycles of HiDAC</a:t>
            </a:r>
          </a:p>
        </p:txBody>
      </p:sp>
      <p:sp>
        <p:nvSpPr>
          <p:cNvPr id="4" name="Rectangle 3">
            <a:extLst>
              <a:ext uri="{FF2B5EF4-FFF2-40B4-BE49-F238E27FC236}">
                <a16:creationId xmlns:a16="http://schemas.microsoft.com/office/drawing/2014/main" id="{841FBEC1-60D1-A230-C4C9-BBD148D21B65}"/>
              </a:ext>
            </a:extLst>
          </p:cNvPr>
          <p:cNvSpPr/>
          <p:nvPr/>
        </p:nvSpPr>
        <p:spPr>
          <a:xfrm>
            <a:off x="6009622" y="2210311"/>
            <a:ext cx="2517488" cy="15565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41351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8422C-438B-E499-01BB-4DBDFE0AB5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9F33BC2-5334-9E18-FB8B-79CD92522476}"/>
              </a:ext>
            </a:extLst>
          </p:cNvPr>
          <p:cNvSpPr>
            <a:spLocks noGrp="1"/>
          </p:cNvSpPr>
          <p:nvPr>
            <p:ph type="title"/>
          </p:nvPr>
        </p:nvSpPr>
        <p:spPr/>
        <p:txBody>
          <a:bodyPr/>
          <a:lstStyle/>
          <a:p>
            <a:r>
              <a:rPr lang="fr-FR" dirty="0" err="1"/>
              <a:t>Revumenib</a:t>
            </a:r>
            <a:r>
              <a:rPr lang="fr-FR" dirty="0"/>
              <a:t> + Intensive </a:t>
            </a:r>
            <a:r>
              <a:rPr lang="fr-FR" dirty="0" err="1"/>
              <a:t>Chemotherapy</a:t>
            </a:r>
            <a:r>
              <a:rPr lang="fr-FR" dirty="0"/>
              <a:t> in </a:t>
            </a:r>
            <a:r>
              <a:rPr lang="fr-FR" dirty="0" err="1"/>
              <a:t>Newly</a:t>
            </a:r>
            <a:r>
              <a:rPr lang="fr-FR" dirty="0"/>
              <a:t> </a:t>
            </a:r>
            <a:r>
              <a:rPr lang="fr-FR" dirty="0" err="1"/>
              <a:t>Diagnosed</a:t>
            </a:r>
            <a:r>
              <a:rPr lang="fr-FR" dirty="0"/>
              <a:t> AML </a:t>
            </a:r>
            <a:r>
              <a:rPr lang="fr-FR" i="1" dirty="0"/>
              <a:t>(2)</a:t>
            </a:r>
            <a:endParaRPr lang="fr-FR" dirty="0"/>
          </a:p>
        </p:txBody>
      </p:sp>
      <p:sp>
        <p:nvSpPr>
          <p:cNvPr id="6" name="Text Box 3">
            <a:extLst>
              <a:ext uri="{FF2B5EF4-FFF2-40B4-BE49-F238E27FC236}">
                <a16:creationId xmlns:a16="http://schemas.microsoft.com/office/drawing/2014/main" id="{4C17C2B4-F92A-3147-699F-B1CBAB4AD6FB}"/>
              </a:ext>
            </a:extLst>
          </p:cNvPr>
          <p:cNvSpPr txBox="1">
            <a:spLocks noChangeArrowheads="1"/>
          </p:cNvSpPr>
          <p:nvPr/>
        </p:nvSpPr>
        <p:spPr bwMode="auto">
          <a:xfrm>
            <a:off x="9715937" y="6538230"/>
            <a:ext cx="2476063"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Aldoss</a:t>
            </a:r>
            <a:r>
              <a:rPr kumimoji="0" lang="en-US" sz="1200" b="0" i="1" u="none" strike="noStrike" kern="1200" cap="none" spc="0" normalizeH="0" baseline="0" noProof="0" dirty="0">
                <a:ln>
                  <a:noFill/>
                </a:ln>
                <a:solidFill>
                  <a:prstClr val="black"/>
                </a:solidFill>
                <a:effectLst/>
                <a:uLnTx/>
                <a:uFillTx/>
                <a:latin typeface="Calibri"/>
                <a:ea typeface="+mn-ea"/>
                <a:cs typeface="+mn-cs"/>
              </a:rPr>
              <a:t> I, abstract PF489-1</a:t>
            </a:r>
          </a:p>
        </p:txBody>
      </p:sp>
      <p:sp>
        <p:nvSpPr>
          <p:cNvPr id="9" name="ZoneTexte 8">
            <a:extLst>
              <a:ext uri="{FF2B5EF4-FFF2-40B4-BE49-F238E27FC236}">
                <a16:creationId xmlns:a16="http://schemas.microsoft.com/office/drawing/2014/main" id="{4789E30C-CD00-B557-3536-23EEC1BA6792}"/>
              </a:ext>
            </a:extLst>
          </p:cNvPr>
          <p:cNvSpPr txBox="1"/>
          <p:nvPr/>
        </p:nvSpPr>
        <p:spPr>
          <a:xfrm>
            <a:off x="558801" y="1790700"/>
            <a:ext cx="4673600" cy="369332"/>
          </a:xfrm>
          <a:prstGeom prst="rect">
            <a:avLst/>
          </a:prstGeom>
          <a:noFill/>
        </p:spPr>
        <p:txBody>
          <a:bodyPr wrap="squar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Demographics and baseline characteristics</a:t>
            </a:r>
          </a:p>
        </p:txBody>
      </p:sp>
      <p:sp>
        <p:nvSpPr>
          <p:cNvPr id="7" name="ZoneTexte 6">
            <a:extLst>
              <a:ext uri="{FF2B5EF4-FFF2-40B4-BE49-F238E27FC236}">
                <a16:creationId xmlns:a16="http://schemas.microsoft.com/office/drawing/2014/main" id="{E4F7BE31-0E04-2704-EE14-689A2BD505DC}"/>
              </a:ext>
            </a:extLst>
          </p:cNvPr>
          <p:cNvSpPr txBox="1"/>
          <p:nvPr/>
        </p:nvSpPr>
        <p:spPr>
          <a:xfrm>
            <a:off x="6492313" y="1803400"/>
            <a:ext cx="4673600" cy="369332"/>
          </a:xfrm>
          <a:prstGeom prst="rect">
            <a:avLst/>
          </a:prstGeom>
          <a:noFill/>
        </p:spPr>
        <p:txBody>
          <a:bodyPr wrap="squar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Efficacy</a:t>
            </a:r>
          </a:p>
        </p:txBody>
      </p:sp>
      <p:graphicFrame>
        <p:nvGraphicFramePr>
          <p:cNvPr id="11" name="Tableau 10">
            <a:extLst>
              <a:ext uri="{FF2B5EF4-FFF2-40B4-BE49-F238E27FC236}">
                <a16:creationId xmlns:a16="http://schemas.microsoft.com/office/drawing/2014/main" id="{01774C72-4B6F-8BBD-AC32-121FCA03B286}"/>
              </a:ext>
            </a:extLst>
          </p:cNvPr>
          <p:cNvGraphicFramePr>
            <a:graphicFrameLocks noGrp="1"/>
          </p:cNvGraphicFramePr>
          <p:nvPr>
            <p:extLst>
              <p:ext uri="{D42A27DB-BD31-4B8C-83A1-F6EECF244321}">
                <p14:modId xmlns:p14="http://schemas.microsoft.com/office/powerpoint/2010/main" val="3502041036"/>
              </p:ext>
            </p:extLst>
          </p:nvPr>
        </p:nvGraphicFramePr>
        <p:xfrm>
          <a:off x="333534" y="2172178"/>
          <a:ext cx="5124133" cy="4411980"/>
        </p:xfrm>
        <a:graphic>
          <a:graphicData uri="http://schemas.openxmlformats.org/drawingml/2006/table">
            <a:tbl>
              <a:tblPr firstRow="1" bandRow="1">
                <a:tableStyleId>{5C22544A-7EE6-4342-B048-85BDC9FD1C3A}</a:tableStyleId>
              </a:tblPr>
              <a:tblGrid>
                <a:gridCol w="1889443">
                  <a:extLst>
                    <a:ext uri="{9D8B030D-6E8A-4147-A177-3AD203B41FA5}">
                      <a16:colId xmlns:a16="http://schemas.microsoft.com/office/drawing/2014/main" val="3105099251"/>
                    </a:ext>
                  </a:extLst>
                </a:gridCol>
                <a:gridCol w="1078230">
                  <a:extLst>
                    <a:ext uri="{9D8B030D-6E8A-4147-A177-3AD203B41FA5}">
                      <a16:colId xmlns:a16="http://schemas.microsoft.com/office/drawing/2014/main" val="962599205"/>
                    </a:ext>
                  </a:extLst>
                </a:gridCol>
                <a:gridCol w="1078230">
                  <a:extLst>
                    <a:ext uri="{9D8B030D-6E8A-4147-A177-3AD203B41FA5}">
                      <a16:colId xmlns:a16="http://schemas.microsoft.com/office/drawing/2014/main" val="51383177"/>
                    </a:ext>
                  </a:extLst>
                </a:gridCol>
                <a:gridCol w="1078230">
                  <a:extLst>
                    <a:ext uri="{9D8B030D-6E8A-4147-A177-3AD203B41FA5}">
                      <a16:colId xmlns:a16="http://schemas.microsoft.com/office/drawing/2014/main" val="3291118955"/>
                    </a:ext>
                  </a:extLst>
                </a:gridCol>
              </a:tblGrid>
              <a:tr h="0">
                <a:tc>
                  <a:txBody>
                    <a:bodyPr/>
                    <a:lstStyle/>
                    <a:p>
                      <a:endParaRPr lang="fr-FR" sz="1050" dirty="0"/>
                    </a:p>
                  </a:txBody>
                  <a:tcPr/>
                </a:tc>
                <a:tc>
                  <a:txBody>
                    <a:bodyPr/>
                    <a:lstStyle/>
                    <a:p>
                      <a:pPr algn="ctr"/>
                      <a:r>
                        <a:rPr lang="fr-FR" sz="1050" dirty="0"/>
                        <a:t>DL1 (n=15)</a:t>
                      </a:r>
                    </a:p>
                  </a:txBody>
                  <a:tcPr/>
                </a:tc>
                <a:tc>
                  <a:txBody>
                    <a:bodyPr/>
                    <a:lstStyle/>
                    <a:p>
                      <a:pPr algn="ctr"/>
                      <a:r>
                        <a:rPr lang="fr-FR" sz="1050" dirty="0"/>
                        <a:t>DL2 (n=20)</a:t>
                      </a:r>
                    </a:p>
                  </a:txBody>
                  <a:tcPr/>
                </a:tc>
                <a:tc>
                  <a:txBody>
                    <a:bodyPr/>
                    <a:lstStyle/>
                    <a:p>
                      <a:pPr algn="ctr"/>
                      <a:r>
                        <a:rPr lang="fr-FR" sz="1050" dirty="0"/>
                        <a:t>Total (N=35)</a:t>
                      </a:r>
                    </a:p>
                  </a:txBody>
                  <a:tcPr/>
                </a:tc>
                <a:extLst>
                  <a:ext uri="{0D108BD9-81ED-4DB2-BD59-A6C34878D82A}">
                    <a16:rowId xmlns:a16="http://schemas.microsoft.com/office/drawing/2014/main" val="2109531422"/>
                  </a:ext>
                </a:extLst>
              </a:tr>
              <a:tr h="0">
                <a:tc>
                  <a:txBody>
                    <a:bodyPr/>
                    <a:lstStyle/>
                    <a:p>
                      <a:r>
                        <a:rPr lang="fr-FR" sz="1050" b="1" dirty="0"/>
                        <a:t>Age</a:t>
                      </a:r>
                      <a:r>
                        <a:rPr lang="fr-FR" sz="1050" dirty="0"/>
                        <a:t>, </a:t>
                      </a:r>
                      <a:r>
                        <a:rPr lang="fr-FR" sz="1050" dirty="0" err="1"/>
                        <a:t>median</a:t>
                      </a:r>
                      <a:r>
                        <a:rPr lang="fr-FR" sz="1050" dirty="0"/>
                        <a:t> (range), y</a:t>
                      </a:r>
                    </a:p>
                  </a:txBody>
                  <a:tcPr/>
                </a:tc>
                <a:tc>
                  <a:txBody>
                    <a:bodyPr/>
                    <a:lstStyle/>
                    <a:p>
                      <a:pPr algn="ctr"/>
                      <a:r>
                        <a:rPr lang="fr-FR" sz="1050" dirty="0"/>
                        <a:t>43,0 (20,0-73,0)</a:t>
                      </a:r>
                    </a:p>
                  </a:txBody>
                  <a:tcPr/>
                </a:tc>
                <a:tc>
                  <a:txBody>
                    <a:bodyPr/>
                    <a:lstStyle/>
                    <a:p>
                      <a:pPr algn="ctr"/>
                      <a:r>
                        <a:rPr lang="fr-FR" sz="1050" dirty="0"/>
                        <a:t>57,5 (19,0-68,0)</a:t>
                      </a:r>
                    </a:p>
                  </a:txBody>
                  <a:tcPr/>
                </a:tc>
                <a:tc>
                  <a:txBody>
                    <a:bodyPr/>
                    <a:lstStyle/>
                    <a:p>
                      <a:pPr algn="ctr"/>
                      <a:r>
                        <a:rPr lang="fr-FR" sz="1050" dirty="0"/>
                        <a:t>50,0 (19,0-73,0)</a:t>
                      </a:r>
                    </a:p>
                  </a:txBody>
                  <a:tcPr/>
                </a:tc>
                <a:extLst>
                  <a:ext uri="{0D108BD9-81ED-4DB2-BD59-A6C34878D82A}">
                    <a16:rowId xmlns:a16="http://schemas.microsoft.com/office/drawing/2014/main" val="596499365"/>
                  </a:ext>
                </a:extLst>
              </a:tr>
              <a:tr h="0">
                <a:tc>
                  <a:txBody>
                    <a:bodyPr/>
                    <a:lstStyle/>
                    <a:p>
                      <a:r>
                        <a:rPr lang="fr-FR" sz="1050" b="1" dirty="0"/>
                        <a:t>Female</a:t>
                      </a:r>
                      <a:r>
                        <a:rPr lang="fr-FR" sz="1050" dirty="0"/>
                        <a:t>, n (%)</a:t>
                      </a:r>
                    </a:p>
                  </a:txBody>
                  <a:tcPr/>
                </a:tc>
                <a:tc>
                  <a:txBody>
                    <a:bodyPr/>
                    <a:lstStyle/>
                    <a:p>
                      <a:pPr algn="ctr"/>
                      <a:r>
                        <a:rPr lang="fr-FR" sz="1050" dirty="0"/>
                        <a:t>10 (67)</a:t>
                      </a:r>
                    </a:p>
                  </a:txBody>
                  <a:tcPr/>
                </a:tc>
                <a:tc>
                  <a:txBody>
                    <a:bodyPr/>
                    <a:lstStyle/>
                    <a:p>
                      <a:pPr algn="ctr"/>
                      <a:r>
                        <a:rPr lang="fr-FR" sz="1050" dirty="0"/>
                        <a:t>16 (80)</a:t>
                      </a:r>
                    </a:p>
                  </a:txBody>
                  <a:tcPr/>
                </a:tc>
                <a:tc>
                  <a:txBody>
                    <a:bodyPr/>
                    <a:lstStyle/>
                    <a:p>
                      <a:pPr algn="ctr"/>
                      <a:r>
                        <a:rPr lang="fr-FR" sz="1050" dirty="0"/>
                        <a:t>26 (74)</a:t>
                      </a:r>
                    </a:p>
                  </a:txBody>
                  <a:tcPr/>
                </a:tc>
                <a:extLst>
                  <a:ext uri="{0D108BD9-81ED-4DB2-BD59-A6C34878D82A}">
                    <a16:rowId xmlns:a16="http://schemas.microsoft.com/office/drawing/2014/main" val="2995130213"/>
                  </a:ext>
                </a:extLst>
              </a:tr>
              <a:tr h="0">
                <a:tc>
                  <a:txBody>
                    <a:bodyPr/>
                    <a:lstStyle/>
                    <a:p>
                      <a:r>
                        <a:rPr lang="fr-FR" sz="1050" b="1" dirty="0"/>
                        <a:t>Race</a:t>
                      </a:r>
                      <a:r>
                        <a:rPr lang="fr-FR" sz="1050" dirty="0"/>
                        <a:t>, n (%)</a:t>
                      </a:r>
                    </a:p>
                    <a:p>
                      <a:pPr marL="177800" lvl="1" indent="0"/>
                      <a:r>
                        <a:rPr lang="fr-FR" sz="1050" dirty="0"/>
                        <a:t>White</a:t>
                      </a:r>
                    </a:p>
                    <a:p>
                      <a:pPr marL="177800" lvl="1" indent="0"/>
                      <a:r>
                        <a:rPr lang="fr-FR" sz="1050" dirty="0"/>
                        <a:t>Black or </a:t>
                      </a:r>
                      <a:r>
                        <a:rPr lang="fr-FR" sz="1050" dirty="0" err="1"/>
                        <a:t>African</a:t>
                      </a:r>
                      <a:r>
                        <a:rPr lang="fr-FR" sz="1050" dirty="0"/>
                        <a:t> American</a:t>
                      </a:r>
                    </a:p>
                    <a:p>
                      <a:pPr marL="177800" lvl="1" indent="0"/>
                      <a:r>
                        <a:rPr lang="fr-FR" sz="1050" dirty="0"/>
                        <a:t>Asian</a:t>
                      </a:r>
                    </a:p>
                    <a:p>
                      <a:pPr marL="177800" lvl="1" indent="0"/>
                      <a:r>
                        <a:rPr lang="fr-FR" sz="1050" dirty="0"/>
                        <a:t>Not </a:t>
                      </a:r>
                      <a:r>
                        <a:rPr lang="fr-FR" sz="1050" dirty="0" err="1"/>
                        <a:t>reported</a:t>
                      </a:r>
                      <a:endParaRPr lang="fr-FR" sz="1050" dirty="0"/>
                    </a:p>
                    <a:p>
                      <a:pPr marL="177800" lvl="1" indent="0"/>
                      <a:r>
                        <a:rPr lang="fr-FR" sz="1050" dirty="0"/>
                        <a:t>Other</a:t>
                      </a:r>
                    </a:p>
                  </a:txBody>
                  <a:tcPr/>
                </a:tc>
                <a:tc>
                  <a:txBody>
                    <a:bodyPr/>
                    <a:lstStyle/>
                    <a:p>
                      <a:pPr algn="ctr"/>
                      <a:endParaRPr lang="fr-FR" sz="1050" dirty="0"/>
                    </a:p>
                    <a:p>
                      <a:pPr algn="ctr"/>
                      <a:r>
                        <a:rPr lang="fr-FR" sz="1050" dirty="0"/>
                        <a:t>10 (67)</a:t>
                      </a:r>
                    </a:p>
                    <a:p>
                      <a:pPr algn="ctr"/>
                      <a:r>
                        <a:rPr lang="fr-FR" sz="1050" dirty="0"/>
                        <a:t>1 (7)</a:t>
                      </a:r>
                    </a:p>
                    <a:p>
                      <a:pPr algn="ctr"/>
                      <a:r>
                        <a:rPr lang="fr-FR" sz="1050" dirty="0"/>
                        <a:t>2 (13)</a:t>
                      </a:r>
                    </a:p>
                    <a:p>
                      <a:pPr algn="ctr"/>
                      <a:r>
                        <a:rPr lang="fr-FR" sz="1050" dirty="0"/>
                        <a:t>2 (13)</a:t>
                      </a:r>
                    </a:p>
                    <a:p>
                      <a:pPr algn="ctr"/>
                      <a:r>
                        <a:rPr lang="fr-FR" sz="1050" dirty="0"/>
                        <a:t>0</a:t>
                      </a:r>
                    </a:p>
                  </a:txBody>
                  <a:tcPr/>
                </a:tc>
                <a:tc>
                  <a:txBody>
                    <a:bodyPr/>
                    <a:lstStyle/>
                    <a:p>
                      <a:pPr algn="ctr"/>
                      <a:endParaRPr lang="fr-FR" sz="1050" dirty="0"/>
                    </a:p>
                    <a:p>
                      <a:pPr algn="ctr"/>
                      <a:r>
                        <a:rPr lang="fr-FR" sz="1050" dirty="0"/>
                        <a:t>17 (85)</a:t>
                      </a:r>
                    </a:p>
                    <a:p>
                      <a:pPr algn="ctr"/>
                      <a:r>
                        <a:rPr lang="fr-FR" sz="1050" dirty="0"/>
                        <a:t>0</a:t>
                      </a:r>
                    </a:p>
                    <a:p>
                      <a:pPr algn="ctr"/>
                      <a:r>
                        <a:rPr lang="fr-FR" sz="1050" dirty="0"/>
                        <a:t>1 (5)</a:t>
                      </a:r>
                    </a:p>
                    <a:p>
                      <a:pPr algn="ctr"/>
                      <a:r>
                        <a:rPr lang="fr-FR" sz="1050" dirty="0"/>
                        <a:t>1 (5)</a:t>
                      </a:r>
                    </a:p>
                    <a:p>
                      <a:pPr algn="ctr"/>
                      <a:r>
                        <a:rPr lang="fr-FR" sz="1050" dirty="0"/>
                        <a:t>1 (5)</a:t>
                      </a:r>
                    </a:p>
                  </a:txBody>
                  <a:tcPr/>
                </a:tc>
                <a:tc>
                  <a:txBody>
                    <a:bodyPr/>
                    <a:lstStyle/>
                    <a:p>
                      <a:pPr algn="ctr"/>
                      <a:endParaRPr lang="fr-FR" sz="1050" dirty="0"/>
                    </a:p>
                    <a:p>
                      <a:pPr algn="ctr"/>
                      <a:r>
                        <a:rPr lang="fr-FR" sz="1050" dirty="0"/>
                        <a:t>27 (77)</a:t>
                      </a:r>
                    </a:p>
                    <a:p>
                      <a:pPr algn="ctr"/>
                      <a:r>
                        <a:rPr lang="fr-FR" sz="1050" dirty="0"/>
                        <a:t>1 (3)</a:t>
                      </a:r>
                    </a:p>
                    <a:p>
                      <a:pPr algn="ctr"/>
                      <a:r>
                        <a:rPr lang="fr-FR" sz="1050" dirty="0"/>
                        <a:t>3 (9)</a:t>
                      </a:r>
                    </a:p>
                    <a:p>
                      <a:pPr algn="ctr"/>
                      <a:r>
                        <a:rPr lang="fr-FR" sz="1050" dirty="0"/>
                        <a:t>3 (9)</a:t>
                      </a:r>
                    </a:p>
                    <a:p>
                      <a:pPr algn="ctr"/>
                      <a:r>
                        <a:rPr lang="fr-FR" sz="1050" dirty="0"/>
                        <a:t>1 (3)</a:t>
                      </a:r>
                    </a:p>
                  </a:txBody>
                  <a:tcPr/>
                </a:tc>
                <a:extLst>
                  <a:ext uri="{0D108BD9-81ED-4DB2-BD59-A6C34878D82A}">
                    <a16:rowId xmlns:a16="http://schemas.microsoft.com/office/drawing/2014/main" val="3922910463"/>
                  </a:ext>
                </a:extLst>
              </a:tr>
              <a:tr h="0">
                <a:tc>
                  <a:txBody>
                    <a:bodyPr/>
                    <a:lstStyle/>
                    <a:p>
                      <a:r>
                        <a:rPr lang="fr-FR" sz="1050" b="1" dirty="0" err="1"/>
                        <a:t>Ethnicity</a:t>
                      </a:r>
                      <a:r>
                        <a:rPr lang="fr-FR" sz="1050" b="1" dirty="0"/>
                        <a:t>, not </a:t>
                      </a:r>
                      <a:r>
                        <a:rPr lang="fr-FR" sz="1050" b="1" dirty="0" err="1"/>
                        <a:t>hispanic</a:t>
                      </a:r>
                      <a:r>
                        <a:rPr lang="fr-FR" sz="1050" dirty="0"/>
                        <a:t>, n (%)</a:t>
                      </a:r>
                    </a:p>
                  </a:txBody>
                  <a:tcPr/>
                </a:tc>
                <a:tc>
                  <a:txBody>
                    <a:bodyPr/>
                    <a:lstStyle/>
                    <a:p>
                      <a:pPr algn="ctr"/>
                      <a:r>
                        <a:rPr lang="fr-FR" sz="1050" dirty="0"/>
                        <a:t>11 (73)</a:t>
                      </a:r>
                    </a:p>
                  </a:txBody>
                  <a:tcPr/>
                </a:tc>
                <a:tc>
                  <a:txBody>
                    <a:bodyPr/>
                    <a:lstStyle/>
                    <a:p>
                      <a:pPr algn="ctr"/>
                      <a:r>
                        <a:rPr lang="fr-FR" sz="1050" dirty="0"/>
                        <a:t>19 (95)</a:t>
                      </a:r>
                    </a:p>
                  </a:txBody>
                  <a:tcPr/>
                </a:tc>
                <a:tc>
                  <a:txBody>
                    <a:bodyPr/>
                    <a:lstStyle/>
                    <a:p>
                      <a:pPr algn="ctr"/>
                      <a:r>
                        <a:rPr lang="fr-FR" sz="1050" dirty="0"/>
                        <a:t>30 (86)</a:t>
                      </a:r>
                    </a:p>
                  </a:txBody>
                  <a:tcPr/>
                </a:tc>
                <a:extLst>
                  <a:ext uri="{0D108BD9-81ED-4DB2-BD59-A6C34878D82A}">
                    <a16:rowId xmlns:a16="http://schemas.microsoft.com/office/drawing/2014/main" val="2159994017"/>
                  </a:ext>
                </a:extLst>
              </a:tr>
              <a:tr h="0">
                <a:tc>
                  <a:txBody>
                    <a:bodyPr/>
                    <a:lstStyle/>
                    <a:p>
                      <a:r>
                        <a:rPr lang="fr-FR" sz="1050" b="1" dirty="0"/>
                        <a:t>ECOG PS score</a:t>
                      </a:r>
                      <a:r>
                        <a:rPr lang="fr-FR" sz="1050" dirty="0"/>
                        <a:t>, n (%)</a:t>
                      </a:r>
                    </a:p>
                    <a:p>
                      <a:pPr marL="177800" lvl="1" indent="0"/>
                      <a:r>
                        <a:rPr lang="fr-FR" sz="1050" dirty="0"/>
                        <a:t>0</a:t>
                      </a:r>
                    </a:p>
                    <a:p>
                      <a:pPr marL="177800" lvl="1" indent="0"/>
                      <a:r>
                        <a:rPr lang="fr-FR" sz="1050" dirty="0"/>
                        <a:t>1</a:t>
                      </a:r>
                    </a:p>
                    <a:p>
                      <a:pPr marL="177800" lvl="1" indent="0"/>
                      <a:r>
                        <a:rPr lang="fr-FR" sz="1050" dirty="0"/>
                        <a:t>2</a:t>
                      </a:r>
                    </a:p>
                  </a:txBody>
                  <a:tcPr/>
                </a:tc>
                <a:tc>
                  <a:txBody>
                    <a:bodyPr/>
                    <a:lstStyle/>
                    <a:p>
                      <a:pPr algn="ctr"/>
                      <a:endParaRPr lang="fr-FR" sz="1050" dirty="0"/>
                    </a:p>
                    <a:p>
                      <a:pPr algn="ctr"/>
                      <a:r>
                        <a:rPr lang="fr-FR" sz="1050" dirty="0"/>
                        <a:t>8 (53)</a:t>
                      </a:r>
                    </a:p>
                    <a:p>
                      <a:pPr algn="ctr"/>
                      <a:r>
                        <a:rPr lang="fr-FR" sz="1050" dirty="0"/>
                        <a:t>4 (27)</a:t>
                      </a:r>
                    </a:p>
                    <a:p>
                      <a:pPr algn="ctr"/>
                      <a:r>
                        <a:rPr lang="fr-FR" sz="1050" dirty="0"/>
                        <a:t>3 (20)</a:t>
                      </a:r>
                    </a:p>
                  </a:txBody>
                  <a:tcPr/>
                </a:tc>
                <a:tc>
                  <a:txBody>
                    <a:bodyPr/>
                    <a:lstStyle/>
                    <a:p>
                      <a:pPr algn="ctr"/>
                      <a:endParaRPr lang="fr-FR" sz="1050" dirty="0"/>
                    </a:p>
                    <a:p>
                      <a:pPr algn="ctr"/>
                      <a:r>
                        <a:rPr lang="fr-FR" sz="1050" dirty="0"/>
                        <a:t>8 (40)</a:t>
                      </a:r>
                    </a:p>
                    <a:p>
                      <a:pPr algn="ctr"/>
                      <a:r>
                        <a:rPr lang="fr-FR" sz="1050" dirty="0"/>
                        <a:t>12 (60)</a:t>
                      </a:r>
                    </a:p>
                    <a:p>
                      <a:pPr algn="ctr"/>
                      <a:r>
                        <a:rPr lang="fr-FR" sz="1050" dirty="0"/>
                        <a:t>0</a:t>
                      </a:r>
                    </a:p>
                  </a:txBody>
                  <a:tcPr/>
                </a:tc>
                <a:tc>
                  <a:txBody>
                    <a:bodyPr/>
                    <a:lstStyle/>
                    <a:p>
                      <a:pPr algn="ctr"/>
                      <a:endParaRPr lang="fr-FR" sz="1050" dirty="0"/>
                    </a:p>
                    <a:p>
                      <a:pPr algn="ctr"/>
                      <a:r>
                        <a:rPr lang="fr-FR" sz="1050" dirty="0"/>
                        <a:t>16 (46)</a:t>
                      </a:r>
                    </a:p>
                    <a:p>
                      <a:pPr algn="ctr"/>
                      <a:r>
                        <a:rPr lang="fr-FR" sz="1050" dirty="0"/>
                        <a:t>16 (46)</a:t>
                      </a:r>
                    </a:p>
                    <a:p>
                      <a:pPr algn="ctr"/>
                      <a:r>
                        <a:rPr lang="fr-FR" sz="1050" dirty="0"/>
                        <a:t>3 (9)</a:t>
                      </a:r>
                    </a:p>
                  </a:txBody>
                  <a:tcPr/>
                </a:tc>
                <a:extLst>
                  <a:ext uri="{0D108BD9-81ED-4DB2-BD59-A6C34878D82A}">
                    <a16:rowId xmlns:a16="http://schemas.microsoft.com/office/drawing/2014/main" val="2739549269"/>
                  </a:ext>
                </a:extLst>
              </a:tr>
              <a:tr h="0">
                <a:tc>
                  <a:txBody>
                    <a:bodyPr/>
                    <a:lstStyle/>
                    <a:p>
                      <a:r>
                        <a:rPr lang="fr-FR" sz="1050" b="1" dirty="0" err="1"/>
                        <a:t>Genetic</a:t>
                      </a:r>
                      <a:r>
                        <a:rPr lang="fr-FR" sz="1050" b="1" dirty="0"/>
                        <a:t> aberration</a:t>
                      </a:r>
                      <a:r>
                        <a:rPr lang="fr-FR" sz="1050" dirty="0"/>
                        <a:t>, n (%)</a:t>
                      </a:r>
                    </a:p>
                    <a:p>
                      <a:pPr marL="177800" lvl="1" indent="0"/>
                      <a:r>
                        <a:rPr lang="fr-FR" sz="1050" i="1" dirty="0"/>
                        <a:t>NPM1</a:t>
                      </a:r>
                      <a:r>
                        <a:rPr lang="fr-FR" sz="1050" dirty="0"/>
                        <a:t>m</a:t>
                      </a:r>
                    </a:p>
                    <a:p>
                      <a:pPr marL="177800" lvl="1" indent="0"/>
                      <a:r>
                        <a:rPr lang="fr-FR" sz="1050" i="1" dirty="0"/>
                        <a:t>KMT2</a:t>
                      </a:r>
                      <a:r>
                        <a:rPr lang="fr-FR" sz="1050" dirty="0"/>
                        <a:t>Ar</a:t>
                      </a:r>
                    </a:p>
                    <a:p>
                      <a:pPr marL="177800" lvl="1" indent="0"/>
                      <a:r>
                        <a:rPr lang="fr-FR" sz="1050" i="1" dirty="0"/>
                        <a:t>NUP98</a:t>
                      </a:r>
                      <a:r>
                        <a:rPr lang="fr-FR" sz="1050" dirty="0"/>
                        <a:t>r</a:t>
                      </a:r>
                    </a:p>
                  </a:txBody>
                  <a:tcPr/>
                </a:tc>
                <a:tc>
                  <a:txBody>
                    <a:bodyPr/>
                    <a:lstStyle/>
                    <a:p>
                      <a:pPr algn="ctr"/>
                      <a:endParaRPr lang="fr-FR" sz="1050" dirty="0"/>
                    </a:p>
                    <a:p>
                      <a:pPr algn="ctr"/>
                      <a:r>
                        <a:rPr lang="fr-FR" sz="1050" dirty="0"/>
                        <a:t>2 (13)</a:t>
                      </a:r>
                    </a:p>
                    <a:p>
                      <a:pPr algn="ctr"/>
                      <a:r>
                        <a:rPr lang="fr-FR" sz="1050" dirty="0"/>
                        <a:t>13 (87)</a:t>
                      </a:r>
                    </a:p>
                    <a:p>
                      <a:pPr algn="ctr"/>
                      <a:r>
                        <a:rPr lang="fr-FR" sz="1050" dirty="0"/>
                        <a:t>0</a:t>
                      </a:r>
                    </a:p>
                  </a:txBody>
                  <a:tcPr/>
                </a:tc>
                <a:tc>
                  <a:txBody>
                    <a:bodyPr/>
                    <a:lstStyle/>
                    <a:p>
                      <a:pPr algn="ctr"/>
                      <a:endParaRPr lang="fr-FR" sz="1050" dirty="0"/>
                    </a:p>
                    <a:p>
                      <a:pPr algn="ctr"/>
                      <a:r>
                        <a:rPr lang="fr-FR" sz="1050" dirty="0"/>
                        <a:t>12 (60)</a:t>
                      </a:r>
                    </a:p>
                    <a:p>
                      <a:pPr algn="ctr"/>
                      <a:r>
                        <a:rPr lang="fr-FR" sz="1050" dirty="0"/>
                        <a:t>8 (40)</a:t>
                      </a:r>
                    </a:p>
                    <a:p>
                      <a:pPr algn="ctr"/>
                      <a:r>
                        <a:rPr lang="fr-FR" sz="1050" dirty="0"/>
                        <a:t>0</a:t>
                      </a:r>
                    </a:p>
                  </a:txBody>
                  <a:tcPr/>
                </a:tc>
                <a:tc>
                  <a:txBody>
                    <a:bodyPr/>
                    <a:lstStyle/>
                    <a:p>
                      <a:pPr algn="ctr"/>
                      <a:endParaRPr lang="fr-FR" sz="1050" dirty="0"/>
                    </a:p>
                    <a:p>
                      <a:pPr algn="ctr"/>
                      <a:r>
                        <a:rPr lang="fr-FR" sz="1050" dirty="0"/>
                        <a:t>14 (40)</a:t>
                      </a:r>
                    </a:p>
                    <a:p>
                      <a:pPr algn="ctr"/>
                      <a:r>
                        <a:rPr lang="fr-FR" sz="1050" dirty="0"/>
                        <a:t>21 (60)</a:t>
                      </a:r>
                    </a:p>
                    <a:p>
                      <a:pPr algn="ctr"/>
                      <a:r>
                        <a:rPr lang="fr-FR" sz="1050" dirty="0"/>
                        <a:t>0</a:t>
                      </a:r>
                    </a:p>
                  </a:txBody>
                  <a:tcPr/>
                </a:tc>
                <a:extLst>
                  <a:ext uri="{0D108BD9-81ED-4DB2-BD59-A6C34878D82A}">
                    <a16:rowId xmlns:a16="http://schemas.microsoft.com/office/drawing/2014/main" val="2973915262"/>
                  </a:ext>
                </a:extLst>
              </a:tr>
              <a:tr h="0">
                <a:tc>
                  <a:txBody>
                    <a:bodyPr/>
                    <a:lstStyle/>
                    <a:p>
                      <a:r>
                        <a:rPr lang="fr-FR" sz="1050" b="1" dirty="0"/>
                        <a:t>Co-</a:t>
                      </a:r>
                      <a:r>
                        <a:rPr lang="fr-FR" sz="1050" b="1" dirty="0" err="1"/>
                        <a:t>occuring</a:t>
                      </a:r>
                      <a:r>
                        <a:rPr lang="fr-FR" sz="1050" b="1" dirty="0"/>
                        <a:t> mutations</a:t>
                      </a:r>
                      <a:r>
                        <a:rPr lang="fr-FR" sz="1050" dirty="0"/>
                        <a:t>, n (%)</a:t>
                      </a:r>
                    </a:p>
                    <a:p>
                      <a:pPr marL="177800" lvl="1" indent="0"/>
                      <a:r>
                        <a:rPr lang="fr-FR" sz="1050" i="1" dirty="0"/>
                        <a:t>FLT3</a:t>
                      </a:r>
                      <a:r>
                        <a:rPr lang="fr-FR" sz="1050" dirty="0"/>
                        <a:t>-ITD (</a:t>
                      </a:r>
                      <a:r>
                        <a:rPr lang="fr-FR" sz="1050" dirty="0" err="1"/>
                        <a:t>allelic</a:t>
                      </a:r>
                      <a:r>
                        <a:rPr lang="fr-FR" sz="1050" dirty="0"/>
                        <a:t> ratio</a:t>
                      </a:r>
                      <a:br>
                        <a:rPr lang="fr-FR" sz="1050" dirty="0"/>
                      </a:br>
                      <a:r>
                        <a:rPr lang="fr-FR" sz="1050" dirty="0"/>
                        <a:t>of &lt;3% </a:t>
                      </a:r>
                      <a:r>
                        <a:rPr lang="fr-FR" sz="1050" i="1" dirty="0"/>
                        <a:t>FLT3</a:t>
                      </a:r>
                      <a:r>
                        <a:rPr lang="fr-FR" sz="1050" dirty="0"/>
                        <a:t>-ITD/total </a:t>
                      </a:r>
                      <a:r>
                        <a:rPr lang="fr-FR" sz="1050" i="1" dirty="0"/>
                        <a:t>FLT3</a:t>
                      </a:r>
                      <a:r>
                        <a:rPr lang="fr-FR" sz="1050" dirty="0"/>
                        <a:t>)</a:t>
                      </a:r>
                    </a:p>
                    <a:p>
                      <a:pPr marL="177800" marR="0" lvl="1" indent="0" algn="l" defTabSz="914400" rtl="0" eaLnBrk="1" fontAlgn="auto" latinLnBrk="0" hangingPunct="1">
                        <a:lnSpc>
                          <a:spcPct val="100000"/>
                        </a:lnSpc>
                        <a:spcBef>
                          <a:spcPts val="0"/>
                        </a:spcBef>
                        <a:spcAft>
                          <a:spcPts val="0"/>
                        </a:spcAft>
                        <a:buClrTx/>
                        <a:buSzTx/>
                        <a:buFontTx/>
                        <a:buNone/>
                        <a:tabLst/>
                        <a:defRPr/>
                      </a:pPr>
                      <a:r>
                        <a:rPr lang="fr-FR" sz="1050" i="1" dirty="0"/>
                        <a:t>FLT3</a:t>
                      </a:r>
                      <a:r>
                        <a:rPr lang="fr-FR" sz="1050" dirty="0"/>
                        <a:t>-TKDm (no plan for</a:t>
                      </a:r>
                      <a:br>
                        <a:rPr lang="fr-FR" sz="1050" dirty="0"/>
                      </a:br>
                      <a:r>
                        <a:rPr lang="fr-FR" sz="1050" i="1" dirty="0"/>
                        <a:t>FLT3</a:t>
                      </a:r>
                      <a:r>
                        <a:rPr lang="fr-FR" sz="1050" dirty="0"/>
                        <a:t>-targeted </a:t>
                      </a:r>
                      <a:r>
                        <a:rPr lang="fr-FR" sz="1050" dirty="0" err="1"/>
                        <a:t>therapy</a:t>
                      </a:r>
                      <a:r>
                        <a:rPr lang="fr-FR" sz="1050" dirty="0"/>
                        <a:t>)</a:t>
                      </a:r>
                    </a:p>
                  </a:txBody>
                  <a:tcPr/>
                </a:tc>
                <a:tc>
                  <a:txBody>
                    <a:bodyPr/>
                    <a:lstStyle/>
                    <a:p>
                      <a:pPr algn="ctr"/>
                      <a:endParaRPr lang="fr-FR" sz="1050" dirty="0"/>
                    </a:p>
                    <a:p>
                      <a:pPr algn="ctr"/>
                      <a:br>
                        <a:rPr lang="fr-FR" sz="1050" dirty="0"/>
                      </a:br>
                      <a:r>
                        <a:rPr lang="fr-FR" sz="1050" dirty="0"/>
                        <a:t>0</a:t>
                      </a:r>
                    </a:p>
                    <a:p>
                      <a:pPr algn="ctr"/>
                      <a:br>
                        <a:rPr lang="fr-FR" sz="1050" dirty="0"/>
                      </a:br>
                      <a:r>
                        <a:rPr lang="fr-FR" sz="1050" dirty="0"/>
                        <a:t>1 (7)</a:t>
                      </a:r>
                    </a:p>
                  </a:txBody>
                  <a:tcPr/>
                </a:tc>
                <a:tc>
                  <a:txBody>
                    <a:bodyPr/>
                    <a:lstStyle/>
                    <a:p>
                      <a:pPr algn="ctr"/>
                      <a:endParaRPr lang="fr-FR" sz="1050" dirty="0"/>
                    </a:p>
                    <a:p>
                      <a:pPr algn="ctr"/>
                      <a:br>
                        <a:rPr lang="fr-FR" sz="1050" dirty="0"/>
                      </a:br>
                      <a:r>
                        <a:rPr lang="fr-FR" sz="1050" dirty="0"/>
                        <a:t>3 (15)</a:t>
                      </a:r>
                    </a:p>
                    <a:p>
                      <a:pPr algn="ctr"/>
                      <a:br>
                        <a:rPr lang="fr-FR" sz="1050" dirty="0"/>
                      </a:br>
                      <a:r>
                        <a:rPr lang="fr-FR" sz="1050" dirty="0"/>
                        <a:t>0</a:t>
                      </a:r>
                    </a:p>
                  </a:txBody>
                  <a:tcPr/>
                </a:tc>
                <a:tc>
                  <a:txBody>
                    <a:bodyPr/>
                    <a:lstStyle/>
                    <a:p>
                      <a:pPr algn="ctr"/>
                      <a:endParaRPr lang="fr-FR" sz="1050" dirty="0"/>
                    </a:p>
                    <a:p>
                      <a:pPr algn="ctr"/>
                      <a:br>
                        <a:rPr lang="fr-FR" sz="1050" dirty="0"/>
                      </a:br>
                      <a:r>
                        <a:rPr lang="fr-FR" sz="1050" dirty="0"/>
                        <a:t>3 (9)</a:t>
                      </a:r>
                    </a:p>
                    <a:p>
                      <a:pPr algn="ctr"/>
                      <a:br>
                        <a:rPr lang="fr-FR" sz="1050" dirty="0"/>
                      </a:br>
                      <a:r>
                        <a:rPr lang="fr-FR" sz="1050" dirty="0"/>
                        <a:t>1 (3)</a:t>
                      </a:r>
                    </a:p>
                  </a:txBody>
                  <a:tcPr/>
                </a:tc>
                <a:extLst>
                  <a:ext uri="{0D108BD9-81ED-4DB2-BD59-A6C34878D82A}">
                    <a16:rowId xmlns:a16="http://schemas.microsoft.com/office/drawing/2014/main" val="2147132363"/>
                  </a:ext>
                </a:extLst>
              </a:tr>
            </a:tbl>
          </a:graphicData>
        </a:graphic>
      </p:graphicFrame>
      <p:graphicFrame>
        <p:nvGraphicFramePr>
          <p:cNvPr id="12" name="Tableau 11">
            <a:extLst>
              <a:ext uri="{FF2B5EF4-FFF2-40B4-BE49-F238E27FC236}">
                <a16:creationId xmlns:a16="http://schemas.microsoft.com/office/drawing/2014/main" id="{6EF9242E-8CCC-08EB-DD48-DE933ACF7EDD}"/>
              </a:ext>
            </a:extLst>
          </p:cNvPr>
          <p:cNvGraphicFramePr>
            <a:graphicFrameLocks noGrp="1"/>
          </p:cNvGraphicFramePr>
          <p:nvPr>
            <p:extLst>
              <p:ext uri="{D42A27DB-BD31-4B8C-83A1-F6EECF244321}">
                <p14:modId xmlns:p14="http://schemas.microsoft.com/office/powerpoint/2010/main" val="1870819229"/>
              </p:ext>
            </p:extLst>
          </p:nvPr>
        </p:nvGraphicFramePr>
        <p:xfrm>
          <a:off x="5618857" y="2160032"/>
          <a:ext cx="6420513" cy="2012220"/>
        </p:xfrm>
        <a:graphic>
          <a:graphicData uri="http://schemas.openxmlformats.org/drawingml/2006/table">
            <a:tbl>
              <a:tblPr firstRow="1" bandRow="1">
                <a:tableStyleId>{5C22544A-7EE6-4342-B048-85BDC9FD1C3A}</a:tableStyleId>
              </a:tblPr>
              <a:tblGrid>
                <a:gridCol w="2735825">
                  <a:extLst>
                    <a:ext uri="{9D8B030D-6E8A-4147-A177-3AD203B41FA5}">
                      <a16:colId xmlns:a16="http://schemas.microsoft.com/office/drawing/2014/main" val="3105099251"/>
                    </a:ext>
                  </a:extLst>
                </a:gridCol>
                <a:gridCol w="1251512">
                  <a:extLst>
                    <a:ext uri="{9D8B030D-6E8A-4147-A177-3AD203B41FA5}">
                      <a16:colId xmlns:a16="http://schemas.microsoft.com/office/drawing/2014/main" val="962599205"/>
                    </a:ext>
                  </a:extLst>
                </a:gridCol>
                <a:gridCol w="1216588">
                  <a:extLst>
                    <a:ext uri="{9D8B030D-6E8A-4147-A177-3AD203B41FA5}">
                      <a16:colId xmlns:a16="http://schemas.microsoft.com/office/drawing/2014/main" val="51383177"/>
                    </a:ext>
                  </a:extLst>
                </a:gridCol>
                <a:gridCol w="1216588">
                  <a:extLst>
                    <a:ext uri="{9D8B030D-6E8A-4147-A177-3AD203B41FA5}">
                      <a16:colId xmlns:a16="http://schemas.microsoft.com/office/drawing/2014/main" val="3291118955"/>
                    </a:ext>
                  </a:extLst>
                </a:gridCol>
              </a:tblGrid>
              <a:tr h="159341">
                <a:tc>
                  <a:txBody>
                    <a:bodyPr/>
                    <a:lstStyle/>
                    <a:p>
                      <a:endParaRPr lang="fr-FR" sz="1050" dirty="0"/>
                    </a:p>
                  </a:txBody>
                  <a:tcPr marL="36000" marR="36000" marT="18000" marB="18000"/>
                </a:tc>
                <a:tc>
                  <a:txBody>
                    <a:bodyPr/>
                    <a:lstStyle/>
                    <a:p>
                      <a:pPr algn="ctr"/>
                      <a:r>
                        <a:rPr lang="fr-FR" sz="1050" dirty="0"/>
                        <a:t>DL1 (n=15)</a:t>
                      </a:r>
                    </a:p>
                  </a:txBody>
                  <a:tcPr marL="36000" marR="36000" marT="18000" marB="18000"/>
                </a:tc>
                <a:tc>
                  <a:txBody>
                    <a:bodyPr/>
                    <a:lstStyle/>
                    <a:p>
                      <a:pPr algn="ctr"/>
                      <a:r>
                        <a:rPr lang="fr-FR" sz="1050" dirty="0"/>
                        <a:t>DL2 (n=20)</a:t>
                      </a:r>
                    </a:p>
                  </a:txBody>
                  <a:tcPr marL="36000" marR="36000" marT="18000" marB="18000"/>
                </a:tc>
                <a:tc>
                  <a:txBody>
                    <a:bodyPr/>
                    <a:lstStyle/>
                    <a:p>
                      <a:pPr algn="ctr"/>
                      <a:r>
                        <a:rPr lang="fr-FR" sz="1050" dirty="0"/>
                        <a:t>Total (N=35)</a:t>
                      </a:r>
                    </a:p>
                  </a:txBody>
                  <a:tcPr marL="36000" marR="36000" marT="18000" marB="18000"/>
                </a:tc>
                <a:extLst>
                  <a:ext uri="{0D108BD9-81ED-4DB2-BD59-A6C34878D82A}">
                    <a16:rowId xmlns:a16="http://schemas.microsoft.com/office/drawing/2014/main" val="2109531422"/>
                  </a:ext>
                </a:extLst>
              </a:tr>
              <a:tr h="159341">
                <a:tc>
                  <a:txBody>
                    <a:bodyPr/>
                    <a:lstStyle/>
                    <a:p>
                      <a:r>
                        <a:rPr lang="fr-FR" sz="1050" b="1" dirty="0"/>
                        <a:t>ORR, </a:t>
                      </a:r>
                      <a:r>
                        <a:rPr lang="fr-FR" sz="1050" b="0" dirty="0"/>
                        <a:t>n (%) [95% CI]</a:t>
                      </a:r>
                    </a:p>
                  </a:txBody>
                  <a:tcPr marL="36000" marR="36000" marT="18000" marB="18000"/>
                </a:tc>
                <a:tc>
                  <a:txBody>
                    <a:bodyPr/>
                    <a:lstStyle/>
                    <a:p>
                      <a:pPr algn="ctr"/>
                      <a:r>
                        <a:rPr lang="fr-FR" sz="1050" dirty="0"/>
                        <a:t>15 (100) [78,2-100,0]</a:t>
                      </a:r>
                    </a:p>
                  </a:txBody>
                  <a:tcPr marL="36000" marR="36000" marT="18000" marB="18000"/>
                </a:tc>
                <a:tc>
                  <a:txBody>
                    <a:bodyPr/>
                    <a:lstStyle/>
                    <a:p>
                      <a:pPr algn="ctr"/>
                      <a:r>
                        <a:rPr lang="fr-FR" sz="1050" dirty="0"/>
                        <a:t>19 (95,0) [75,1-99,9]</a:t>
                      </a:r>
                    </a:p>
                  </a:txBody>
                  <a:tcPr marL="36000" marR="36000" marT="18000" marB="18000"/>
                </a:tc>
                <a:tc>
                  <a:txBody>
                    <a:bodyPr/>
                    <a:lstStyle/>
                    <a:p>
                      <a:pPr algn="ctr"/>
                      <a:r>
                        <a:rPr lang="fr-FR" sz="1050" dirty="0"/>
                        <a:t>34 (97,1) [85,1-99,9]</a:t>
                      </a:r>
                    </a:p>
                  </a:txBody>
                  <a:tcPr marL="36000" marR="36000" marT="18000" marB="18000"/>
                </a:tc>
                <a:extLst>
                  <a:ext uri="{0D108BD9-81ED-4DB2-BD59-A6C34878D82A}">
                    <a16:rowId xmlns:a16="http://schemas.microsoft.com/office/drawing/2014/main" val="596499365"/>
                  </a:ext>
                </a:extLst>
              </a:tr>
              <a:tr h="159341">
                <a:tc>
                  <a:txBody>
                    <a:bodyPr/>
                    <a:lstStyle/>
                    <a:p>
                      <a:r>
                        <a:rPr lang="fr-FR" sz="1050" b="1" dirty="0" err="1"/>
                        <a:t>CRc</a:t>
                      </a:r>
                      <a:r>
                        <a:rPr lang="fr-FR" sz="1050" b="1" dirty="0"/>
                        <a:t> rate, </a:t>
                      </a:r>
                      <a:r>
                        <a:rPr lang="fr-FR" sz="1050" b="0" dirty="0"/>
                        <a:t>n (%) [95% CI]</a:t>
                      </a:r>
                      <a:endParaRPr lang="fr-FR" sz="1050" dirty="0"/>
                    </a:p>
                  </a:txBody>
                  <a:tcPr marL="36000" marR="36000" marT="18000" marB="18000"/>
                </a:tc>
                <a:tc>
                  <a:txBody>
                    <a:bodyPr/>
                    <a:lstStyle/>
                    <a:p>
                      <a:pPr algn="ctr"/>
                      <a:r>
                        <a:rPr lang="fr-FR" sz="1050" dirty="0"/>
                        <a:t>15 (100) [78,2-100,0]</a:t>
                      </a:r>
                    </a:p>
                  </a:txBody>
                  <a:tcPr marL="36000" marR="36000" marT="18000" marB="18000"/>
                </a:tc>
                <a:tc>
                  <a:txBody>
                    <a:bodyPr/>
                    <a:lstStyle/>
                    <a:p>
                      <a:pPr algn="ctr"/>
                      <a:r>
                        <a:rPr lang="fr-FR" sz="1050" dirty="0"/>
                        <a:t>19 (95,0) [75,1-99,9]</a:t>
                      </a:r>
                    </a:p>
                  </a:txBody>
                  <a:tcPr marL="36000" marR="36000" marT="18000" marB="18000"/>
                </a:tc>
                <a:tc>
                  <a:txBody>
                    <a:bodyPr/>
                    <a:lstStyle/>
                    <a:p>
                      <a:pPr algn="ctr"/>
                      <a:r>
                        <a:rPr lang="fr-FR" sz="1050" dirty="0"/>
                        <a:t>34 (97,1) [85,1-99,9]</a:t>
                      </a:r>
                    </a:p>
                  </a:txBody>
                  <a:tcPr marL="36000" marR="36000" marT="18000" marB="18000"/>
                </a:tc>
                <a:extLst>
                  <a:ext uri="{0D108BD9-81ED-4DB2-BD59-A6C34878D82A}">
                    <a16:rowId xmlns:a16="http://schemas.microsoft.com/office/drawing/2014/main" val="2995130213"/>
                  </a:ext>
                </a:extLst>
              </a:tr>
              <a:tr h="159341">
                <a:tc>
                  <a:txBody>
                    <a:bodyPr/>
                    <a:lstStyle/>
                    <a:p>
                      <a:r>
                        <a:rPr lang="fr-FR" sz="1050" b="1" dirty="0"/>
                        <a:t>CR rate, </a:t>
                      </a:r>
                      <a:r>
                        <a:rPr lang="fr-FR" sz="1050" b="0" dirty="0"/>
                        <a:t>n (%) [95% CI]</a:t>
                      </a:r>
                      <a:endParaRPr lang="fr-FR" sz="1050" dirty="0"/>
                    </a:p>
                  </a:txBody>
                  <a:tcPr marL="36000" marR="36000" marT="18000" marB="18000"/>
                </a:tc>
                <a:tc>
                  <a:txBody>
                    <a:bodyPr/>
                    <a:lstStyle/>
                    <a:p>
                      <a:pPr algn="ctr"/>
                      <a:r>
                        <a:rPr lang="fr-FR" sz="1050" dirty="0"/>
                        <a:t>12 (80,0) [51,9-95,7]</a:t>
                      </a:r>
                    </a:p>
                  </a:txBody>
                  <a:tcPr marL="36000" marR="36000" marT="18000" marB="18000"/>
                </a:tc>
                <a:tc>
                  <a:txBody>
                    <a:bodyPr/>
                    <a:lstStyle/>
                    <a:p>
                      <a:pPr algn="ctr"/>
                      <a:r>
                        <a:rPr lang="fr-FR" sz="1050" dirty="0"/>
                        <a:t>15 (75,0) [50,9-91,3]</a:t>
                      </a:r>
                    </a:p>
                  </a:txBody>
                  <a:tcPr marL="36000" marR="36000" marT="18000" marB="18000"/>
                </a:tc>
                <a:tc>
                  <a:txBody>
                    <a:bodyPr/>
                    <a:lstStyle/>
                    <a:p>
                      <a:pPr algn="ctr"/>
                      <a:r>
                        <a:rPr lang="fr-FR" sz="1050" dirty="0"/>
                        <a:t>27 (77,1) [59,9-89,6]</a:t>
                      </a:r>
                    </a:p>
                  </a:txBody>
                  <a:tcPr marL="36000" marR="36000" marT="18000" marB="18000"/>
                </a:tc>
                <a:extLst>
                  <a:ext uri="{0D108BD9-81ED-4DB2-BD59-A6C34878D82A}">
                    <a16:rowId xmlns:a16="http://schemas.microsoft.com/office/drawing/2014/main" val="3922910463"/>
                  </a:ext>
                </a:extLst>
              </a:tr>
              <a:tr h="159341">
                <a:tc>
                  <a:txBody>
                    <a:bodyPr/>
                    <a:lstStyle/>
                    <a:p>
                      <a:r>
                        <a:rPr lang="fr-FR" sz="1050" b="1" dirty="0"/>
                        <a:t>Time to CR, </a:t>
                      </a:r>
                      <a:r>
                        <a:rPr lang="fr-FR" sz="1050" b="0" dirty="0" err="1"/>
                        <a:t>median</a:t>
                      </a:r>
                      <a:r>
                        <a:rPr lang="fr-FR" sz="1050" b="0" dirty="0"/>
                        <a:t> (range), d</a:t>
                      </a:r>
                    </a:p>
                  </a:txBody>
                  <a:tcPr marL="36000" marR="36000" marT="18000" marB="18000"/>
                </a:tc>
                <a:tc>
                  <a:txBody>
                    <a:bodyPr/>
                    <a:lstStyle/>
                    <a:p>
                      <a:pPr algn="ctr"/>
                      <a:r>
                        <a:rPr lang="fr-FR" sz="1050" dirty="0"/>
                        <a:t>21 (18,0-35,0)</a:t>
                      </a:r>
                    </a:p>
                  </a:txBody>
                  <a:tcPr marL="36000" marR="36000" marT="18000" marB="18000"/>
                </a:tc>
                <a:tc>
                  <a:txBody>
                    <a:bodyPr/>
                    <a:lstStyle/>
                    <a:p>
                      <a:pPr algn="ctr"/>
                      <a:r>
                        <a:rPr lang="fr-FR" sz="1050" dirty="0"/>
                        <a:t>26 (18,0-70,0)</a:t>
                      </a:r>
                    </a:p>
                  </a:txBody>
                  <a:tcPr marL="36000" marR="36000" marT="18000" marB="18000"/>
                </a:tc>
                <a:tc>
                  <a:txBody>
                    <a:bodyPr/>
                    <a:lstStyle/>
                    <a:p>
                      <a:pPr algn="ctr"/>
                      <a:r>
                        <a:rPr lang="fr-FR" sz="1050" dirty="0"/>
                        <a:t>23 (18,0-70,0)</a:t>
                      </a:r>
                    </a:p>
                  </a:txBody>
                  <a:tcPr marL="36000" marR="36000" marT="18000" marB="18000"/>
                </a:tc>
                <a:extLst>
                  <a:ext uri="{0D108BD9-81ED-4DB2-BD59-A6C34878D82A}">
                    <a16:rowId xmlns:a16="http://schemas.microsoft.com/office/drawing/2014/main" val="2159994017"/>
                  </a:ext>
                </a:extLst>
              </a:tr>
              <a:tr h="362139">
                <a:tc>
                  <a:txBody>
                    <a:bodyPr/>
                    <a:lstStyle/>
                    <a:p>
                      <a:r>
                        <a:rPr lang="fr-FR" sz="1050" b="1" dirty="0"/>
                        <a:t>MRD-</a:t>
                      </a:r>
                      <a:r>
                        <a:rPr lang="fr-FR" sz="1050" b="1" dirty="0" err="1"/>
                        <a:t>negative</a:t>
                      </a:r>
                      <a:r>
                        <a:rPr lang="fr-FR" sz="1050" b="1" dirty="0"/>
                        <a:t> </a:t>
                      </a:r>
                      <a:r>
                        <a:rPr lang="fr-FR" sz="1050" b="1" dirty="0" err="1"/>
                        <a:t>status</a:t>
                      </a:r>
                      <a:r>
                        <a:rPr lang="fr-FR" sz="1050" dirty="0"/>
                        <a:t>, n/N (%)</a:t>
                      </a:r>
                    </a:p>
                    <a:p>
                      <a:r>
                        <a:rPr lang="fr-FR" sz="1050" dirty="0"/>
                        <a:t>   </a:t>
                      </a:r>
                      <a:r>
                        <a:rPr lang="fr-FR" sz="1050" dirty="0" err="1"/>
                        <a:t>CRc</a:t>
                      </a:r>
                      <a:endParaRPr lang="fr-FR" sz="1050" dirty="0"/>
                    </a:p>
                    <a:p>
                      <a:r>
                        <a:rPr lang="fr-FR" sz="1050" dirty="0"/>
                        <a:t>   CR</a:t>
                      </a:r>
                    </a:p>
                  </a:txBody>
                  <a:tcPr marL="36000" marR="36000" marT="18000" marB="18000"/>
                </a:tc>
                <a:tc>
                  <a:txBody>
                    <a:bodyPr/>
                    <a:lstStyle/>
                    <a:p>
                      <a:pPr algn="ctr"/>
                      <a:endParaRPr lang="fr-FR" sz="1050" dirty="0"/>
                    </a:p>
                    <a:p>
                      <a:pPr algn="ctr"/>
                      <a:r>
                        <a:rPr lang="fr-FR" sz="1050" dirty="0"/>
                        <a:t>10/12 (83,3)</a:t>
                      </a:r>
                    </a:p>
                    <a:p>
                      <a:pPr algn="ctr"/>
                      <a:r>
                        <a:rPr lang="fr-FR" sz="1050" dirty="0"/>
                        <a:t>9/9 (100)</a:t>
                      </a:r>
                    </a:p>
                  </a:txBody>
                  <a:tcPr marL="36000" marR="36000" marT="18000" marB="18000"/>
                </a:tc>
                <a:tc>
                  <a:txBody>
                    <a:bodyPr/>
                    <a:lstStyle/>
                    <a:p>
                      <a:pPr algn="ctr"/>
                      <a:endParaRPr lang="fr-FR" sz="1050" dirty="0"/>
                    </a:p>
                    <a:p>
                      <a:pPr algn="ctr"/>
                      <a:r>
                        <a:rPr lang="fr-FR" sz="1050" dirty="0"/>
                        <a:t>15/17 (88,2)</a:t>
                      </a:r>
                    </a:p>
                    <a:p>
                      <a:pPr algn="ctr"/>
                      <a:r>
                        <a:rPr lang="fr-FR" sz="1050" dirty="0"/>
                        <a:t>11/14 (78,6)</a:t>
                      </a:r>
                    </a:p>
                  </a:txBody>
                  <a:tcPr marL="36000" marR="36000" marT="18000" marB="18000"/>
                </a:tc>
                <a:tc>
                  <a:txBody>
                    <a:bodyPr/>
                    <a:lstStyle/>
                    <a:p>
                      <a:pPr algn="ctr"/>
                      <a:endParaRPr lang="fr-FR" sz="1050" dirty="0"/>
                    </a:p>
                    <a:p>
                      <a:pPr algn="ctr"/>
                      <a:r>
                        <a:rPr lang="fr-FR" sz="1050" dirty="0"/>
                        <a:t>25/29 (86,2)</a:t>
                      </a:r>
                    </a:p>
                    <a:p>
                      <a:pPr algn="ctr"/>
                      <a:r>
                        <a:rPr lang="fr-FR" sz="1050" dirty="0"/>
                        <a:t>20/23 (87,0)</a:t>
                      </a:r>
                    </a:p>
                  </a:txBody>
                  <a:tcPr marL="36000" marR="36000" marT="18000" marB="18000"/>
                </a:tc>
                <a:extLst>
                  <a:ext uri="{0D108BD9-81ED-4DB2-BD59-A6C34878D82A}">
                    <a16:rowId xmlns:a16="http://schemas.microsoft.com/office/drawing/2014/main" val="2739549269"/>
                  </a:ext>
                </a:extLst>
              </a:tr>
              <a:tr h="362139">
                <a:tc>
                  <a:txBody>
                    <a:bodyPr/>
                    <a:lstStyle/>
                    <a:p>
                      <a:r>
                        <a:rPr lang="fr-FR" sz="1050" b="1" dirty="0"/>
                        <a:t>Time to MRD-</a:t>
                      </a:r>
                      <a:r>
                        <a:rPr lang="fr-FR" sz="1050" b="1" dirty="0" err="1"/>
                        <a:t>negative</a:t>
                      </a:r>
                      <a:r>
                        <a:rPr lang="fr-FR" sz="1050" b="1" dirty="0"/>
                        <a:t> </a:t>
                      </a:r>
                      <a:r>
                        <a:rPr lang="fr-FR" sz="1050" b="1" dirty="0" err="1"/>
                        <a:t>status</a:t>
                      </a:r>
                      <a:r>
                        <a:rPr lang="fr-FR" sz="1050" dirty="0"/>
                        <a:t>, </a:t>
                      </a:r>
                      <a:r>
                        <a:rPr lang="fr-FR" sz="1050" dirty="0" err="1"/>
                        <a:t>median</a:t>
                      </a:r>
                      <a:r>
                        <a:rPr lang="fr-FR" sz="1050" dirty="0"/>
                        <a:t> (range), d</a:t>
                      </a:r>
                    </a:p>
                    <a:p>
                      <a:r>
                        <a:rPr lang="fr-FR" sz="1050" dirty="0"/>
                        <a:t>   </a:t>
                      </a:r>
                      <a:r>
                        <a:rPr lang="fr-FR" sz="1050" dirty="0" err="1"/>
                        <a:t>CRc</a:t>
                      </a:r>
                      <a:endParaRPr lang="fr-FR" sz="1050" dirty="0"/>
                    </a:p>
                    <a:p>
                      <a:r>
                        <a:rPr lang="fr-FR" sz="1050" dirty="0"/>
                        <a:t>   CR</a:t>
                      </a:r>
                    </a:p>
                  </a:txBody>
                  <a:tcPr marL="36000" marR="36000" marT="18000" marB="18000"/>
                </a:tc>
                <a:tc>
                  <a:txBody>
                    <a:bodyPr/>
                    <a:lstStyle/>
                    <a:p>
                      <a:pPr algn="ctr"/>
                      <a:endParaRPr lang="fr-FR" sz="1050" dirty="0"/>
                    </a:p>
                    <a:p>
                      <a:pPr algn="ctr"/>
                      <a:r>
                        <a:rPr lang="fr-FR" sz="1050" dirty="0"/>
                        <a:t>31,0 (28,0-65,0)</a:t>
                      </a:r>
                    </a:p>
                    <a:p>
                      <a:pPr algn="ctr"/>
                      <a:r>
                        <a:rPr lang="fr-FR" sz="1050" dirty="0"/>
                        <a:t>31,0 (28,0-65,0)</a:t>
                      </a:r>
                    </a:p>
                  </a:txBody>
                  <a:tcPr marL="36000" marR="36000" marT="18000" marB="18000"/>
                </a:tc>
                <a:tc>
                  <a:txBody>
                    <a:bodyPr/>
                    <a:lstStyle/>
                    <a:p>
                      <a:pPr algn="ctr"/>
                      <a:endParaRPr lang="fr-FR" sz="1050" dirty="0"/>
                    </a:p>
                    <a:p>
                      <a:pPr algn="ctr"/>
                      <a:r>
                        <a:rPr lang="fr-FR" sz="1050" dirty="0"/>
                        <a:t>46,0 (28,0-77,0)</a:t>
                      </a:r>
                    </a:p>
                    <a:p>
                      <a:pPr algn="ctr"/>
                      <a:r>
                        <a:rPr lang="fr-FR" sz="1050" dirty="0"/>
                        <a:t>34,0 (28,0-77,0)</a:t>
                      </a:r>
                    </a:p>
                  </a:txBody>
                  <a:tcPr marL="36000" marR="36000" marT="18000" marB="18000"/>
                </a:tc>
                <a:tc>
                  <a:txBody>
                    <a:bodyPr/>
                    <a:lstStyle/>
                    <a:p>
                      <a:pPr algn="ctr"/>
                      <a:endParaRPr lang="fr-FR" sz="1050" dirty="0"/>
                    </a:p>
                    <a:p>
                      <a:pPr algn="ctr"/>
                      <a:r>
                        <a:rPr lang="fr-FR" sz="1050" dirty="0"/>
                        <a:t>33,0 (28,0-77,0)</a:t>
                      </a:r>
                    </a:p>
                    <a:p>
                      <a:pPr algn="ctr"/>
                      <a:r>
                        <a:rPr lang="fr-FR" sz="1050" dirty="0"/>
                        <a:t>31,5 (28,0-77,0)</a:t>
                      </a:r>
                    </a:p>
                  </a:txBody>
                  <a:tcPr marL="36000" marR="36000" marT="18000" marB="18000"/>
                </a:tc>
                <a:extLst>
                  <a:ext uri="{0D108BD9-81ED-4DB2-BD59-A6C34878D82A}">
                    <a16:rowId xmlns:a16="http://schemas.microsoft.com/office/drawing/2014/main" val="2973915262"/>
                  </a:ext>
                </a:extLst>
              </a:tr>
            </a:tbl>
          </a:graphicData>
        </a:graphic>
      </p:graphicFrame>
      <p:sp>
        <p:nvSpPr>
          <p:cNvPr id="15" name="ZoneTexte 14">
            <a:extLst>
              <a:ext uri="{FF2B5EF4-FFF2-40B4-BE49-F238E27FC236}">
                <a16:creationId xmlns:a16="http://schemas.microsoft.com/office/drawing/2014/main" id="{B10AC4E0-770F-ECE7-24AF-49196E3A3D29}"/>
              </a:ext>
            </a:extLst>
          </p:cNvPr>
          <p:cNvSpPr txBox="1"/>
          <p:nvPr/>
        </p:nvSpPr>
        <p:spPr>
          <a:xfrm>
            <a:off x="6492313" y="4303551"/>
            <a:ext cx="467360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Neutrophil and platelet recovery among </a:t>
            </a:r>
            <a:r>
              <a:rPr kumimoji="0" lang="en-US" sz="2000" b="1" i="0" u="none" strike="noStrike" kern="1200" cap="none" spc="0" normalizeH="0" baseline="0" noProof="0" dirty="0" err="1">
                <a:ln>
                  <a:noFill/>
                </a:ln>
                <a:solidFill>
                  <a:srgbClr val="C00000"/>
                </a:solidFill>
                <a:effectLst/>
                <a:uLnTx/>
                <a:uFillTx/>
                <a:latin typeface="Calibri"/>
                <a:ea typeface="+mn-ea"/>
                <a:cs typeface="+mn-cs"/>
              </a:rPr>
              <a:t>CRc</a:t>
            </a:r>
            <a:r>
              <a:rPr kumimoji="0" lang="en-US" sz="2000" b="1" i="0" u="none" strike="noStrike" kern="1200" cap="none" spc="0" normalizeH="0" baseline="0" noProof="0" dirty="0">
                <a:ln>
                  <a:noFill/>
                </a:ln>
                <a:solidFill>
                  <a:srgbClr val="C00000"/>
                </a:solidFill>
                <a:effectLst/>
                <a:uLnTx/>
                <a:uFillTx/>
                <a:latin typeface="Calibri"/>
                <a:ea typeface="+mn-ea"/>
                <a:cs typeface="+mn-cs"/>
              </a:rPr>
              <a:t> responders during induction cycle 1</a:t>
            </a:r>
          </a:p>
        </p:txBody>
      </p:sp>
      <p:graphicFrame>
        <p:nvGraphicFramePr>
          <p:cNvPr id="16" name="Tableau 15">
            <a:extLst>
              <a:ext uri="{FF2B5EF4-FFF2-40B4-BE49-F238E27FC236}">
                <a16:creationId xmlns:a16="http://schemas.microsoft.com/office/drawing/2014/main" id="{34B4CF97-330C-87C0-6C89-E3881DFA90CB}"/>
              </a:ext>
            </a:extLst>
          </p:cNvPr>
          <p:cNvGraphicFramePr>
            <a:graphicFrameLocks noGrp="1"/>
          </p:cNvGraphicFramePr>
          <p:nvPr>
            <p:extLst>
              <p:ext uri="{D42A27DB-BD31-4B8C-83A1-F6EECF244321}">
                <p14:modId xmlns:p14="http://schemas.microsoft.com/office/powerpoint/2010/main" val="3897732766"/>
              </p:ext>
            </p:extLst>
          </p:nvPr>
        </p:nvGraphicFramePr>
        <p:xfrm>
          <a:off x="5618857" y="5002915"/>
          <a:ext cx="6420515" cy="1263415"/>
        </p:xfrm>
        <a:graphic>
          <a:graphicData uri="http://schemas.openxmlformats.org/drawingml/2006/table">
            <a:tbl>
              <a:tblPr firstRow="1" bandRow="1">
                <a:tableStyleId>{5C22544A-7EE6-4342-B048-85BDC9FD1C3A}</a:tableStyleId>
              </a:tblPr>
              <a:tblGrid>
                <a:gridCol w="2917553">
                  <a:extLst>
                    <a:ext uri="{9D8B030D-6E8A-4147-A177-3AD203B41FA5}">
                      <a16:colId xmlns:a16="http://schemas.microsoft.com/office/drawing/2014/main" val="3105099251"/>
                    </a:ext>
                  </a:extLst>
                </a:gridCol>
                <a:gridCol w="1167654">
                  <a:extLst>
                    <a:ext uri="{9D8B030D-6E8A-4147-A177-3AD203B41FA5}">
                      <a16:colId xmlns:a16="http://schemas.microsoft.com/office/drawing/2014/main" val="962599205"/>
                    </a:ext>
                  </a:extLst>
                </a:gridCol>
                <a:gridCol w="1167654">
                  <a:extLst>
                    <a:ext uri="{9D8B030D-6E8A-4147-A177-3AD203B41FA5}">
                      <a16:colId xmlns:a16="http://schemas.microsoft.com/office/drawing/2014/main" val="51383177"/>
                    </a:ext>
                  </a:extLst>
                </a:gridCol>
                <a:gridCol w="1167654">
                  <a:extLst>
                    <a:ext uri="{9D8B030D-6E8A-4147-A177-3AD203B41FA5}">
                      <a16:colId xmlns:a16="http://schemas.microsoft.com/office/drawing/2014/main" val="3291118955"/>
                    </a:ext>
                  </a:extLst>
                </a:gridCol>
              </a:tblGrid>
              <a:tr h="295693">
                <a:tc>
                  <a:txBody>
                    <a:bodyPr/>
                    <a:lstStyle/>
                    <a:p>
                      <a:endParaRPr lang="fr-FR" sz="1050" dirty="0"/>
                    </a:p>
                  </a:txBody>
                  <a:tcPr/>
                </a:tc>
                <a:tc>
                  <a:txBody>
                    <a:bodyPr/>
                    <a:lstStyle/>
                    <a:p>
                      <a:pPr algn="ctr"/>
                      <a:r>
                        <a:rPr lang="fr-FR" sz="1050" dirty="0"/>
                        <a:t>DL1 (n=15)</a:t>
                      </a:r>
                    </a:p>
                  </a:txBody>
                  <a:tcPr/>
                </a:tc>
                <a:tc>
                  <a:txBody>
                    <a:bodyPr/>
                    <a:lstStyle/>
                    <a:p>
                      <a:pPr algn="ctr"/>
                      <a:r>
                        <a:rPr lang="fr-FR" sz="1050" dirty="0"/>
                        <a:t>DL2 (n=19)</a:t>
                      </a:r>
                    </a:p>
                  </a:txBody>
                  <a:tcPr/>
                </a:tc>
                <a:tc>
                  <a:txBody>
                    <a:bodyPr/>
                    <a:lstStyle/>
                    <a:p>
                      <a:pPr algn="ctr"/>
                      <a:r>
                        <a:rPr lang="fr-FR" sz="1050" dirty="0"/>
                        <a:t>Total (N=34)</a:t>
                      </a:r>
                    </a:p>
                  </a:txBody>
                  <a:tcPr/>
                </a:tc>
                <a:extLst>
                  <a:ext uri="{0D108BD9-81ED-4DB2-BD59-A6C34878D82A}">
                    <a16:rowId xmlns:a16="http://schemas.microsoft.com/office/drawing/2014/main" val="2109531422"/>
                  </a:ext>
                </a:extLst>
              </a:tr>
              <a:tr h="483861">
                <a:tc>
                  <a:txBody>
                    <a:bodyPr/>
                    <a:lstStyle/>
                    <a:p>
                      <a:r>
                        <a:rPr lang="fr-FR" sz="1050" b="1" dirty="0" err="1"/>
                        <a:t>Neutrophil</a:t>
                      </a:r>
                      <a:r>
                        <a:rPr lang="fr-FR" sz="1050" b="1" dirty="0"/>
                        <a:t> </a:t>
                      </a:r>
                      <a:r>
                        <a:rPr lang="fr-FR" sz="1050" b="1" dirty="0" err="1"/>
                        <a:t>recovery</a:t>
                      </a:r>
                      <a:r>
                        <a:rPr lang="fr-FR" sz="1050" b="1" dirty="0"/>
                        <a:t> (&gt;1000 </a:t>
                      </a:r>
                      <a:r>
                        <a:rPr lang="fr-FR" sz="1050" b="1" dirty="0" err="1"/>
                        <a:t>cells</a:t>
                      </a:r>
                      <a:r>
                        <a:rPr lang="fr-FR" sz="1050" b="1" dirty="0"/>
                        <a:t>/µL), </a:t>
                      </a:r>
                      <a:r>
                        <a:rPr lang="fr-FR" sz="1050" b="0" dirty="0"/>
                        <a:t>n (%)</a:t>
                      </a:r>
                    </a:p>
                    <a:p>
                      <a:pPr marL="177800" lvl="1" indent="0"/>
                      <a:r>
                        <a:rPr lang="fr-FR" sz="1050" b="0" dirty="0"/>
                        <a:t>Time to count </a:t>
                      </a:r>
                      <a:r>
                        <a:rPr lang="fr-FR" sz="1050" b="0" dirty="0" err="1"/>
                        <a:t>recovery</a:t>
                      </a:r>
                      <a:r>
                        <a:rPr lang="fr-FR" sz="1050" b="0" dirty="0"/>
                        <a:t>, </a:t>
                      </a:r>
                      <a:r>
                        <a:rPr lang="fr-FR" sz="1050" b="0" dirty="0" err="1"/>
                        <a:t>median</a:t>
                      </a:r>
                      <a:r>
                        <a:rPr lang="fr-FR" sz="1050" b="0" dirty="0"/>
                        <a:t> (range), d</a:t>
                      </a:r>
                    </a:p>
                  </a:txBody>
                  <a:tcPr/>
                </a:tc>
                <a:tc>
                  <a:txBody>
                    <a:bodyPr/>
                    <a:lstStyle/>
                    <a:p>
                      <a:pPr algn="ctr"/>
                      <a:r>
                        <a:rPr lang="fr-FR" sz="1050" dirty="0"/>
                        <a:t>13 (86,7)</a:t>
                      </a:r>
                    </a:p>
                    <a:p>
                      <a:pPr algn="ctr"/>
                      <a:r>
                        <a:rPr lang="fr-FR" sz="1050" dirty="0"/>
                        <a:t>29,0 (8,0-42,0)</a:t>
                      </a:r>
                    </a:p>
                  </a:txBody>
                  <a:tcPr/>
                </a:tc>
                <a:tc>
                  <a:txBody>
                    <a:bodyPr/>
                    <a:lstStyle/>
                    <a:p>
                      <a:pPr algn="ctr"/>
                      <a:r>
                        <a:rPr lang="fr-FR" sz="1050" dirty="0"/>
                        <a:t>15 (78,9)</a:t>
                      </a:r>
                    </a:p>
                    <a:p>
                      <a:pPr algn="ctr"/>
                      <a:r>
                        <a:rPr lang="fr-FR" sz="1050" dirty="0"/>
                        <a:t>29,0 (22,0-55,0)</a:t>
                      </a:r>
                    </a:p>
                  </a:txBody>
                  <a:tcPr/>
                </a:tc>
                <a:tc>
                  <a:txBody>
                    <a:bodyPr/>
                    <a:lstStyle/>
                    <a:p>
                      <a:pPr algn="ctr"/>
                      <a:r>
                        <a:rPr lang="fr-FR" sz="1050" dirty="0"/>
                        <a:t>28 (82,4)</a:t>
                      </a:r>
                    </a:p>
                    <a:p>
                      <a:pPr algn="ctr"/>
                      <a:r>
                        <a:rPr lang="fr-FR" sz="1050" dirty="0"/>
                        <a:t>29,0 (8,0-55,0)</a:t>
                      </a:r>
                    </a:p>
                  </a:txBody>
                  <a:tcPr/>
                </a:tc>
                <a:extLst>
                  <a:ext uri="{0D108BD9-81ED-4DB2-BD59-A6C34878D82A}">
                    <a16:rowId xmlns:a16="http://schemas.microsoft.com/office/drawing/2014/main" val="596499365"/>
                  </a:ext>
                </a:extLst>
              </a:tr>
              <a:tr h="483861">
                <a:tc>
                  <a:txBody>
                    <a:bodyPr/>
                    <a:lstStyle/>
                    <a:p>
                      <a:r>
                        <a:rPr lang="fr-FR" sz="1050" b="1" dirty="0" err="1"/>
                        <a:t>Platelet</a:t>
                      </a:r>
                      <a:r>
                        <a:rPr lang="fr-FR" sz="1050" b="1" dirty="0"/>
                        <a:t> </a:t>
                      </a:r>
                      <a:r>
                        <a:rPr lang="fr-FR" sz="1050" b="1" dirty="0" err="1"/>
                        <a:t>recovery</a:t>
                      </a:r>
                      <a:r>
                        <a:rPr lang="fr-FR" sz="1050" b="1" dirty="0"/>
                        <a:t> (&gt;100,000 </a:t>
                      </a:r>
                      <a:r>
                        <a:rPr lang="fr-FR" sz="1050" b="1" dirty="0" err="1"/>
                        <a:t>cells</a:t>
                      </a:r>
                      <a:r>
                        <a:rPr lang="fr-FR" sz="1050" b="1" dirty="0"/>
                        <a:t>/µL), </a:t>
                      </a:r>
                      <a:r>
                        <a:rPr lang="fr-FR" sz="1050" b="0" dirty="0"/>
                        <a:t>n (%)</a:t>
                      </a:r>
                    </a:p>
                    <a:p>
                      <a:pPr marL="177800" lvl="1" indent="0"/>
                      <a:r>
                        <a:rPr lang="fr-FR" sz="1050" b="0" dirty="0"/>
                        <a:t>Time to count </a:t>
                      </a:r>
                      <a:r>
                        <a:rPr lang="fr-FR" sz="1050" b="0" dirty="0" err="1"/>
                        <a:t>recovery</a:t>
                      </a:r>
                      <a:r>
                        <a:rPr lang="fr-FR" sz="1050" b="0" dirty="0"/>
                        <a:t>, </a:t>
                      </a:r>
                      <a:r>
                        <a:rPr lang="fr-FR" sz="1050" b="0" dirty="0" err="1"/>
                        <a:t>median</a:t>
                      </a:r>
                      <a:r>
                        <a:rPr lang="fr-FR" sz="1050" b="0" dirty="0"/>
                        <a:t> (range), d</a:t>
                      </a:r>
                    </a:p>
                  </a:txBody>
                  <a:tcPr/>
                </a:tc>
                <a:tc>
                  <a:txBody>
                    <a:bodyPr/>
                    <a:lstStyle/>
                    <a:p>
                      <a:pPr algn="ctr"/>
                      <a:r>
                        <a:rPr lang="fr-FR" sz="1050" dirty="0"/>
                        <a:t>13 (86,7)</a:t>
                      </a:r>
                    </a:p>
                    <a:p>
                      <a:pPr algn="ctr"/>
                      <a:r>
                        <a:rPr lang="fr-FR" sz="1050" dirty="0"/>
                        <a:t>28,0 (22,0-43,0)</a:t>
                      </a:r>
                    </a:p>
                  </a:txBody>
                  <a:tcPr/>
                </a:tc>
                <a:tc>
                  <a:txBody>
                    <a:bodyPr/>
                    <a:lstStyle/>
                    <a:p>
                      <a:pPr algn="ctr"/>
                      <a:r>
                        <a:rPr lang="fr-FR" sz="1050" dirty="0"/>
                        <a:t>17 (89,5)</a:t>
                      </a:r>
                    </a:p>
                    <a:p>
                      <a:pPr algn="ctr"/>
                      <a:r>
                        <a:rPr lang="fr-FR" sz="1050" dirty="0"/>
                        <a:t>29,0 (22,0-47,0)</a:t>
                      </a:r>
                    </a:p>
                  </a:txBody>
                  <a:tcPr/>
                </a:tc>
                <a:tc>
                  <a:txBody>
                    <a:bodyPr/>
                    <a:lstStyle/>
                    <a:p>
                      <a:pPr algn="ctr"/>
                      <a:r>
                        <a:rPr lang="fr-FR" sz="1050" dirty="0"/>
                        <a:t>30 (88,2)</a:t>
                      </a:r>
                    </a:p>
                    <a:p>
                      <a:pPr algn="ctr"/>
                      <a:r>
                        <a:rPr lang="fr-FR" sz="1050" dirty="0"/>
                        <a:t>29,0 (22,0-47,0)</a:t>
                      </a:r>
                    </a:p>
                  </a:txBody>
                  <a:tcPr/>
                </a:tc>
                <a:extLst>
                  <a:ext uri="{0D108BD9-81ED-4DB2-BD59-A6C34878D82A}">
                    <a16:rowId xmlns:a16="http://schemas.microsoft.com/office/drawing/2014/main" val="2995130213"/>
                  </a:ext>
                </a:extLst>
              </a:tr>
            </a:tbl>
          </a:graphicData>
        </a:graphic>
      </p:graphicFrame>
    </p:spTree>
    <p:extLst>
      <p:ext uri="{BB962C8B-B14F-4D97-AF65-F5344CB8AC3E}">
        <p14:creationId xmlns:p14="http://schemas.microsoft.com/office/powerpoint/2010/main" val="232638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374E97-8ADF-3E9B-4067-B81D743967FC}"/>
              </a:ext>
            </a:extLst>
          </p:cNvPr>
          <p:cNvSpPr>
            <a:spLocks noGrp="1"/>
          </p:cNvSpPr>
          <p:nvPr>
            <p:ph type="title"/>
          </p:nvPr>
        </p:nvSpPr>
        <p:spPr/>
        <p:txBody>
          <a:bodyPr/>
          <a:lstStyle/>
          <a:p>
            <a:r>
              <a:rPr lang="fr-FR" dirty="0"/>
              <a:t>Triplet </a:t>
            </a:r>
            <a:r>
              <a:rPr lang="fr-FR" dirty="0" err="1"/>
              <a:t>Therapy</a:t>
            </a:r>
            <a:r>
              <a:rPr lang="fr-FR" dirty="0"/>
              <a:t> (IVO + VEN + AZA) in IDH1-Mutated AML </a:t>
            </a:r>
            <a:r>
              <a:rPr lang="fr-FR" i="1" dirty="0"/>
              <a:t>(4)</a:t>
            </a:r>
            <a:endParaRPr lang="fr-FR" dirty="0"/>
          </a:p>
        </p:txBody>
      </p:sp>
      <p:grpSp>
        <p:nvGrpSpPr>
          <p:cNvPr id="2169" name="Groupe 2168">
            <a:extLst>
              <a:ext uri="{FF2B5EF4-FFF2-40B4-BE49-F238E27FC236}">
                <a16:creationId xmlns:a16="http://schemas.microsoft.com/office/drawing/2014/main" id="{326C9F78-A3C4-CA1A-6410-11C031BA0463}"/>
              </a:ext>
            </a:extLst>
          </p:cNvPr>
          <p:cNvGrpSpPr/>
          <p:nvPr/>
        </p:nvGrpSpPr>
        <p:grpSpPr>
          <a:xfrm>
            <a:off x="5710024" y="3254375"/>
            <a:ext cx="1308100" cy="2382838"/>
            <a:chOff x="4764088" y="3254375"/>
            <a:chExt cx="1308100" cy="2382838"/>
          </a:xfrm>
        </p:grpSpPr>
        <p:sp>
          <p:nvSpPr>
            <p:cNvPr id="10" name="Freeform 7">
              <a:extLst>
                <a:ext uri="{FF2B5EF4-FFF2-40B4-BE49-F238E27FC236}">
                  <a16:creationId xmlns:a16="http://schemas.microsoft.com/office/drawing/2014/main" id="{D4F8EE0D-98B0-952A-70AF-7A3FA208BDAD}"/>
                </a:ext>
              </a:extLst>
            </p:cNvPr>
            <p:cNvSpPr>
              <a:spLocks/>
            </p:cNvSpPr>
            <p:nvPr/>
          </p:nvSpPr>
          <p:spPr bwMode="auto">
            <a:xfrm>
              <a:off x="4826000" y="3254375"/>
              <a:ext cx="1246188" cy="2382838"/>
            </a:xfrm>
            <a:custGeom>
              <a:avLst/>
              <a:gdLst>
                <a:gd name="T0" fmla="*/ 3921 w 3921"/>
                <a:gd name="T1" fmla="*/ 7508 h 7508"/>
                <a:gd name="T2" fmla="*/ 0 w 3921"/>
                <a:gd name="T3" fmla="*/ 7508 h 7508"/>
                <a:gd name="T4" fmla="*/ 0 w 3921"/>
                <a:gd name="T5" fmla="*/ 0 h 7508"/>
              </a:gdLst>
              <a:ahLst/>
              <a:cxnLst>
                <a:cxn ang="0">
                  <a:pos x="T0" y="T1"/>
                </a:cxn>
                <a:cxn ang="0">
                  <a:pos x="T2" y="T3"/>
                </a:cxn>
                <a:cxn ang="0">
                  <a:pos x="T4" y="T5"/>
                </a:cxn>
              </a:cxnLst>
              <a:rect l="0" t="0" r="r" b="b"/>
              <a:pathLst>
                <a:path w="3921" h="7508">
                  <a:moveTo>
                    <a:pt x="3921" y="7508"/>
                  </a:moveTo>
                  <a:lnTo>
                    <a:pt x="0" y="7508"/>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18">
              <a:extLst>
                <a:ext uri="{FF2B5EF4-FFF2-40B4-BE49-F238E27FC236}">
                  <a16:creationId xmlns:a16="http://schemas.microsoft.com/office/drawing/2014/main" id="{AE0A97A0-44D7-575A-9F33-F15CD2C6DA8D}"/>
                </a:ext>
              </a:extLst>
            </p:cNvPr>
            <p:cNvSpPr>
              <a:spLocks noChangeShapeType="1"/>
            </p:cNvSpPr>
            <p:nvPr/>
          </p:nvSpPr>
          <p:spPr bwMode="auto">
            <a:xfrm>
              <a:off x="4764088" y="3284538"/>
              <a:ext cx="619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9">
              <a:extLst>
                <a:ext uri="{FF2B5EF4-FFF2-40B4-BE49-F238E27FC236}">
                  <a16:creationId xmlns:a16="http://schemas.microsoft.com/office/drawing/2014/main" id="{B8475724-AD81-D707-CA76-5497128C7655}"/>
                </a:ext>
              </a:extLst>
            </p:cNvPr>
            <p:cNvSpPr>
              <a:spLocks noChangeShapeType="1"/>
            </p:cNvSpPr>
            <p:nvPr/>
          </p:nvSpPr>
          <p:spPr bwMode="auto">
            <a:xfrm>
              <a:off x="4764088" y="3873500"/>
              <a:ext cx="619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20">
              <a:extLst>
                <a:ext uri="{FF2B5EF4-FFF2-40B4-BE49-F238E27FC236}">
                  <a16:creationId xmlns:a16="http://schemas.microsoft.com/office/drawing/2014/main" id="{6DEE24D5-771D-6543-CE3E-40EC01BEEE71}"/>
                </a:ext>
              </a:extLst>
            </p:cNvPr>
            <p:cNvSpPr>
              <a:spLocks noChangeShapeType="1"/>
            </p:cNvSpPr>
            <p:nvPr/>
          </p:nvSpPr>
          <p:spPr bwMode="auto">
            <a:xfrm>
              <a:off x="4764088" y="4460875"/>
              <a:ext cx="619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21">
              <a:extLst>
                <a:ext uri="{FF2B5EF4-FFF2-40B4-BE49-F238E27FC236}">
                  <a16:creationId xmlns:a16="http://schemas.microsoft.com/office/drawing/2014/main" id="{9FF7B962-3FEE-5AA5-780E-763E514A28AE}"/>
                </a:ext>
              </a:extLst>
            </p:cNvPr>
            <p:cNvSpPr>
              <a:spLocks noChangeShapeType="1"/>
            </p:cNvSpPr>
            <p:nvPr/>
          </p:nvSpPr>
          <p:spPr bwMode="auto">
            <a:xfrm>
              <a:off x="4764088" y="5048250"/>
              <a:ext cx="619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22">
              <a:extLst>
                <a:ext uri="{FF2B5EF4-FFF2-40B4-BE49-F238E27FC236}">
                  <a16:creationId xmlns:a16="http://schemas.microsoft.com/office/drawing/2014/main" id="{68F9B603-986B-03B8-F74A-57D415333CC8}"/>
                </a:ext>
              </a:extLst>
            </p:cNvPr>
            <p:cNvSpPr>
              <a:spLocks noChangeShapeType="1"/>
            </p:cNvSpPr>
            <p:nvPr/>
          </p:nvSpPr>
          <p:spPr bwMode="auto">
            <a:xfrm>
              <a:off x="4764088" y="5637213"/>
              <a:ext cx="619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39">
              <a:extLst>
                <a:ext uri="{FF2B5EF4-FFF2-40B4-BE49-F238E27FC236}">
                  <a16:creationId xmlns:a16="http://schemas.microsoft.com/office/drawing/2014/main" id="{532F2B90-4965-F4AA-CEBE-16CE86FBA07D}"/>
                </a:ext>
              </a:extLst>
            </p:cNvPr>
            <p:cNvSpPr>
              <a:spLocks noChangeArrowheads="1"/>
            </p:cNvSpPr>
            <p:nvPr/>
          </p:nvSpPr>
          <p:spPr bwMode="auto">
            <a:xfrm>
              <a:off x="5270500" y="3275013"/>
              <a:ext cx="427038" cy="19367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40">
              <a:extLst>
                <a:ext uri="{FF2B5EF4-FFF2-40B4-BE49-F238E27FC236}">
                  <a16:creationId xmlns:a16="http://schemas.microsoft.com/office/drawing/2014/main" id="{A82466FE-7093-EE03-D836-FCC989DB7876}"/>
                </a:ext>
              </a:extLst>
            </p:cNvPr>
            <p:cNvSpPr>
              <a:spLocks noChangeArrowheads="1"/>
            </p:cNvSpPr>
            <p:nvPr/>
          </p:nvSpPr>
          <p:spPr bwMode="auto">
            <a:xfrm>
              <a:off x="5270500" y="3468688"/>
              <a:ext cx="427038" cy="2168525"/>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6">
              <a:extLst>
                <a:ext uri="{FF2B5EF4-FFF2-40B4-BE49-F238E27FC236}">
                  <a16:creationId xmlns:a16="http://schemas.microsoft.com/office/drawing/2014/main" id="{51B86EF1-DDA1-CA44-7FFA-4A243B2F68AD}"/>
                </a:ext>
              </a:extLst>
            </p:cNvPr>
            <p:cNvSpPr>
              <a:spLocks/>
            </p:cNvSpPr>
            <p:nvPr/>
          </p:nvSpPr>
          <p:spPr bwMode="auto">
            <a:xfrm>
              <a:off x="5270500" y="3275013"/>
              <a:ext cx="427038" cy="193675"/>
            </a:xfrm>
            <a:custGeom>
              <a:avLst/>
              <a:gdLst>
                <a:gd name="T0" fmla="*/ 1348 w 1348"/>
                <a:gd name="T1" fmla="*/ 611 h 611"/>
                <a:gd name="T2" fmla="*/ 1348 w 1348"/>
                <a:gd name="T3" fmla="*/ 0 h 611"/>
                <a:gd name="T4" fmla="*/ 0 w 1348"/>
                <a:gd name="T5" fmla="*/ 0 h 611"/>
                <a:gd name="T6" fmla="*/ 0 w 1348"/>
                <a:gd name="T7" fmla="*/ 611 h 611"/>
              </a:gdLst>
              <a:ahLst/>
              <a:cxnLst>
                <a:cxn ang="0">
                  <a:pos x="T0" y="T1"/>
                </a:cxn>
                <a:cxn ang="0">
                  <a:pos x="T2" y="T3"/>
                </a:cxn>
                <a:cxn ang="0">
                  <a:pos x="T4" y="T5"/>
                </a:cxn>
                <a:cxn ang="0">
                  <a:pos x="T6" y="T7"/>
                </a:cxn>
              </a:cxnLst>
              <a:rect l="0" t="0" r="r" b="b"/>
              <a:pathLst>
                <a:path w="1348" h="611">
                  <a:moveTo>
                    <a:pt x="1348" y="611"/>
                  </a:moveTo>
                  <a:lnTo>
                    <a:pt x="1348" y="0"/>
                  </a:lnTo>
                  <a:lnTo>
                    <a:pt x="0" y="0"/>
                  </a:lnTo>
                  <a:lnTo>
                    <a:pt x="0" y="6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Line 47">
              <a:extLst>
                <a:ext uri="{FF2B5EF4-FFF2-40B4-BE49-F238E27FC236}">
                  <a16:creationId xmlns:a16="http://schemas.microsoft.com/office/drawing/2014/main" id="{6DDBDBD6-2BF8-D2FA-50DD-B2CAE2BBCF67}"/>
                </a:ext>
              </a:extLst>
            </p:cNvPr>
            <p:cNvSpPr>
              <a:spLocks noChangeShapeType="1"/>
            </p:cNvSpPr>
            <p:nvPr/>
          </p:nvSpPr>
          <p:spPr bwMode="auto">
            <a:xfrm flipH="1">
              <a:off x="5270500" y="3468688"/>
              <a:ext cx="4270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8">
              <a:extLst>
                <a:ext uri="{FF2B5EF4-FFF2-40B4-BE49-F238E27FC236}">
                  <a16:creationId xmlns:a16="http://schemas.microsoft.com/office/drawing/2014/main" id="{CC75E360-4A7A-CDCD-A29E-9CC0AF665B0E}"/>
                </a:ext>
              </a:extLst>
            </p:cNvPr>
            <p:cNvSpPr>
              <a:spLocks/>
            </p:cNvSpPr>
            <p:nvPr/>
          </p:nvSpPr>
          <p:spPr bwMode="auto">
            <a:xfrm>
              <a:off x="5270500" y="3468688"/>
              <a:ext cx="427038" cy="2168525"/>
            </a:xfrm>
            <a:custGeom>
              <a:avLst/>
              <a:gdLst>
                <a:gd name="T0" fmla="*/ 0 w 1348"/>
                <a:gd name="T1" fmla="*/ 0 h 6830"/>
                <a:gd name="T2" fmla="*/ 0 w 1348"/>
                <a:gd name="T3" fmla="*/ 6830 h 6830"/>
                <a:gd name="T4" fmla="*/ 1348 w 1348"/>
                <a:gd name="T5" fmla="*/ 6830 h 6830"/>
                <a:gd name="T6" fmla="*/ 1348 w 1348"/>
                <a:gd name="T7" fmla="*/ 0 h 6830"/>
              </a:gdLst>
              <a:ahLst/>
              <a:cxnLst>
                <a:cxn ang="0">
                  <a:pos x="T0" y="T1"/>
                </a:cxn>
                <a:cxn ang="0">
                  <a:pos x="T2" y="T3"/>
                </a:cxn>
                <a:cxn ang="0">
                  <a:pos x="T4" y="T5"/>
                </a:cxn>
                <a:cxn ang="0">
                  <a:pos x="T6" y="T7"/>
                </a:cxn>
              </a:cxnLst>
              <a:rect l="0" t="0" r="r" b="b"/>
              <a:pathLst>
                <a:path w="1348" h="6830">
                  <a:moveTo>
                    <a:pt x="0" y="0"/>
                  </a:moveTo>
                  <a:lnTo>
                    <a:pt x="0" y="6830"/>
                  </a:lnTo>
                  <a:lnTo>
                    <a:pt x="1348" y="6830"/>
                  </a:lnTo>
                  <a:lnTo>
                    <a:pt x="134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67" name="Groupe 2166">
            <a:extLst>
              <a:ext uri="{FF2B5EF4-FFF2-40B4-BE49-F238E27FC236}">
                <a16:creationId xmlns:a16="http://schemas.microsoft.com/office/drawing/2014/main" id="{872FC2E1-F286-055F-0F00-21FD7C77AE0B}"/>
              </a:ext>
            </a:extLst>
          </p:cNvPr>
          <p:cNvGrpSpPr/>
          <p:nvPr/>
        </p:nvGrpSpPr>
        <p:grpSpPr>
          <a:xfrm>
            <a:off x="674688" y="3076575"/>
            <a:ext cx="1308100" cy="2560638"/>
            <a:chOff x="741363" y="3076575"/>
            <a:chExt cx="1308100" cy="2560638"/>
          </a:xfrm>
        </p:grpSpPr>
        <p:sp>
          <p:nvSpPr>
            <p:cNvPr id="12" name="Freeform 9">
              <a:extLst>
                <a:ext uri="{FF2B5EF4-FFF2-40B4-BE49-F238E27FC236}">
                  <a16:creationId xmlns:a16="http://schemas.microsoft.com/office/drawing/2014/main" id="{A48B4A6D-F60D-C0CF-2BBB-323A21B4C7D3}"/>
                </a:ext>
              </a:extLst>
            </p:cNvPr>
            <p:cNvSpPr>
              <a:spLocks/>
            </p:cNvSpPr>
            <p:nvPr/>
          </p:nvSpPr>
          <p:spPr bwMode="auto">
            <a:xfrm>
              <a:off x="804863" y="3076575"/>
              <a:ext cx="1244600" cy="2560638"/>
            </a:xfrm>
            <a:custGeom>
              <a:avLst/>
              <a:gdLst>
                <a:gd name="T0" fmla="*/ 3921 w 3921"/>
                <a:gd name="T1" fmla="*/ 8064 h 8064"/>
                <a:gd name="T2" fmla="*/ 0 w 3921"/>
                <a:gd name="T3" fmla="*/ 8064 h 8064"/>
                <a:gd name="T4" fmla="*/ 0 w 3921"/>
                <a:gd name="T5" fmla="*/ 0 h 8064"/>
              </a:gdLst>
              <a:ahLst/>
              <a:cxnLst>
                <a:cxn ang="0">
                  <a:pos x="T0" y="T1"/>
                </a:cxn>
                <a:cxn ang="0">
                  <a:pos x="T2" y="T3"/>
                </a:cxn>
                <a:cxn ang="0">
                  <a:pos x="T4" y="T5"/>
                </a:cxn>
              </a:cxnLst>
              <a:rect l="0" t="0" r="r" b="b"/>
              <a:pathLst>
                <a:path w="3921" h="8064">
                  <a:moveTo>
                    <a:pt x="3921" y="8064"/>
                  </a:moveTo>
                  <a:lnTo>
                    <a:pt x="0" y="8064"/>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Line 29">
              <a:extLst>
                <a:ext uri="{FF2B5EF4-FFF2-40B4-BE49-F238E27FC236}">
                  <a16:creationId xmlns:a16="http://schemas.microsoft.com/office/drawing/2014/main" id="{076C2C4F-D97E-B323-61CE-F829973EEE6F}"/>
                </a:ext>
              </a:extLst>
            </p:cNvPr>
            <p:cNvSpPr>
              <a:spLocks noChangeShapeType="1"/>
            </p:cNvSpPr>
            <p:nvPr/>
          </p:nvSpPr>
          <p:spPr bwMode="auto">
            <a:xfrm>
              <a:off x="741363" y="3743325"/>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Line 30">
              <a:extLst>
                <a:ext uri="{FF2B5EF4-FFF2-40B4-BE49-F238E27FC236}">
                  <a16:creationId xmlns:a16="http://schemas.microsoft.com/office/drawing/2014/main" id="{F41231E8-ABE6-4007-DD66-0AC8B51CAEA5}"/>
                </a:ext>
              </a:extLst>
            </p:cNvPr>
            <p:cNvSpPr>
              <a:spLocks noChangeShapeType="1"/>
            </p:cNvSpPr>
            <p:nvPr/>
          </p:nvSpPr>
          <p:spPr bwMode="auto">
            <a:xfrm>
              <a:off x="741363" y="3111500"/>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31">
              <a:extLst>
                <a:ext uri="{FF2B5EF4-FFF2-40B4-BE49-F238E27FC236}">
                  <a16:creationId xmlns:a16="http://schemas.microsoft.com/office/drawing/2014/main" id="{A6B9E1B6-3B21-95F8-465B-3D82985A6CE5}"/>
                </a:ext>
              </a:extLst>
            </p:cNvPr>
            <p:cNvSpPr>
              <a:spLocks noChangeShapeType="1"/>
            </p:cNvSpPr>
            <p:nvPr/>
          </p:nvSpPr>
          <p:spPr bwMode="auto">
            <a:xfrm>
              <a:off x="741363" y="4373563"/>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32">
              <a:extLst>
                <a:ext uri="{FF2B5EF4-FFF2-40B4-BE49-F238E27FC236}">
                  <a16:creationId xmlns:a16="http://schemas.microsoft.com/office/drawing/2014/main" id="{D84942AF-BEEA-465E-C904-D5893FA4F4F3}"/>
                </a:ext>
              </a:extLst>
            </p:cNvPr>
            <p:cNvSpPr>
              <a:spLocks noChangeShapeType="1"/>
            </p:cNvSpPr>
            <p:nvPr/>
          </p:nvSpPr>
          <p:spPr bwMode="auto">
            <a:xfrm>
              <a:off x="741363" y="5005388"/>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33">
              <a:extLst>
                <a:ext uri="{FF2B5EF4-FFF2-40B4-BE49-F238E27FC236}">
                  <a16:creationId xmlns:a16="http://schemas.microsoft.com/office/drawing/2014/main" id="{681F5EF4-D2F7-DFE8-91BD-CE320CF1D4C1}"/>
                </a:ext>
              </a:extLst>
            </p:cNvPr>
            <p:cNvSpPr>
              <a:spLocks noChangeShapeType="1"/>
            </p:cNvSpPr>
            <p:nvPr/>
          </p:nvSpPr>
          <p:spPr bwMode="auto">
            <a:xfrm>
              <a:off x="741363" y="5637213"/>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Rectangle 41">
              <a:extLst>
                <a:ext uri="{FF2B5EF4-FFF2-40B4-BE49-F238E27FC236}">
                  <a16:creationId xmlns:a16="http://schemas.microsoft.com/office/drawing/2014/main" id="{044C1620-51CD-CD54-76F9-EA6213DCE931}"/>
                </a:ext>
              </a:extLst>
            </p:cNvPr>
            <p:cNvSpPr>
              <a:spLocks noChangeArrowheads="1"/>
            </p:cNvSpPr>
            <p:nvPr/>
          </p:nvSpPr>
          <p:spPr bwMode="auto">
            <a:xfrm>
              <a:off x="1312863" y="3106738"/>
              <a:ext cx="428625" cy="12382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42">
              <a:extLst>
                <a:ext uri="{FF2B5EF4-FFF2-40B4-BE49-F238E27FC236}">
                  <a16:creationId xmlns:a16="http://schemas.microsoft.com/office/drawing/2014/main" id="{FAA444BA-C5D3-4720-D6EB-043E7326FC03}"/>
                </a:ext>
              </a:extLst>
            </p:cNvPr>
            <p:cNvSpPr>
              <a:spLocks noChangeArrowheads="1"/>
            </p:cNvSpPr>
            <p:nvPr/>
          </p:nvSpPr>
          <p:spPr bwMode="auto">
            <a:xfrm>
              <a:off x="1312863" y="3230563"/>
              <a:ext cx="428625" cy="74613"/>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ectangle 43">
              <a:extLst>
                <a:ext uri="{FF2B5EF4-FFF2-40B4-BE49-F238E27FC236}">
                  <a16:creationId xmlns:a16="http://schemas.microsoft.com/office/drawing/2014/main" id="{2B4A46DA-51C7-EBB0-C98F-0EC80736ADB5}"/>
                </a:ext>
              </a:extLst>
            </p:cNvPr>
            <p:cNvSpPr>
              <a:spLocks noChangeArrowheads="1"/>
            </p:cNvSpPr>
            <p:nvPr/>
          </p:nvSpPr>
          <p:spPr bwMode="auto">
            <a:xfrm>
              <a:off x="1312863" y="3305175"/>
              <a:ext cx="428625" cy="42703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Rectangle 44">
              <a:extLst>
                <a:ext uri="{FF2B5EF4-FFF2-40B4-BE49-F238E27FC236}">
                  <a16:creationId xmlns:a16="http://schemas.microsoft.com/office/drawing/2014/main" id="{ADD8C532-C843-A531-D58A-98DCF4CBF66A}"/>
                </a:ext>
              </a:extLst>
            </p:cNvPr>
            <p:cNvSpPr>
              <a:spLocks noChangeArrowheads="1"/>
            </p:cNvSpPr>
            <p:nvPr/>
          </p:nvSpPr>
          <p:spPr bwMode="auto">
            <a:xfrm>
              <a:off x="1312863" y="3732213"/>
              <a:ext cx="428625" cy="38893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Rectangle 45">
              <a:extLst>
                <a:ext uri="{FF2B5EF4-FFF2-40B4-BE49-F238E27FC236}">
                  <a16:creationId xmlns:a16="http://schemas.microsoft.com/office/drawing/2014/main" id="{D2769FA5-F20C-0BC3-D64D-292C7904EA0A}"/>
                </a:ext>
              </a:extLst>
            </p:cNvPr>
            <p:cNvSpPr>
              <a:spLocks noChangeArrowheads="1"/>
            </p:cNvSpPr>
            <p:nvPr/>
          </p:nvSpPr>
          <p:spPr bwMode="auto">
            <a:xfrm>
              <a:off x="1312863" y="4121150"/>
              <a:ext cx="428625" cy="1516063"/>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Line 49">
              <a:extLst>
                <a:ext uri="{FF2B5EF4-FFF2-40B4-BE49-F238E27FC236}">
                  <a16:creationId xmlns:a16="http://schemas.microsoft.com/office/drawing/2014/main" id="{BFD04523-0782-9DA6-6097-220572A6F0BF}"/>
                </a:ext>
              </a:extLst>
            </p:cNvPr>
            <p:cNvSpPr>
              <a:spLocks noChangeShapeType="1"/>
            </p:cNvSpPr>
            <p:nvPr/>
          </p:nvSpPr>
          <p:spPr bwMode="auto">
            <a:xfrm>
              <a:off x="1312863" y="3230563"/>
              <a:ext cx="0" cy="746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0">
              <a:extLst>
                <a:ext uri="{FF2B5EF4-FFF2-40B4-BE49-F238E27FC236}">
                  <a16:creationId xmlns:a16="http://schemas.microsoft.com/office/drawing/2014/main" id="{82E99112-C349-C14B-EFAA-CEB2FFAC2884}"/>
                </a:ext>
              </a:extLst>
            </p:cNvPr>
            <p:cNvSpPr>
              <a:spLocks/>
            </p:cNvSpPr>
            <p:nvPr/>
          </p:nvSpPr>
          <p:spPr bwMode="auto">
            <a:xfrm>
              <a:off x="1312863" y="3106738"/>
              <a:ext cx="428625" cy="123825"/>
            </a:xfrm>
            <a:custGeom>
              <a:avLst/>
              <a:gdLst>
                <a:gd name="T0" fmla="*/ 1348 w 1348"/>
                <a:gd name="T1" fmla="*/ 391 h 391"/>
                <a:gd name="T2" fmla="*/ 1348 w 1348"/>
                <a:gd name="T3" fmla="*/ 0 h 391"/>
                <a:gd name="T4" fmla="*/ 0 w 1348"/>
                <a:gd name="T5" fmla="*/ 0 h 391"/>
                <a:gd name="T6" fmla="*/ 0 w 1348"/>
                <a:gd name="T7" fmla="*/ 391 h 391"/>
              </a:gdLst>
              <a:ahLst/>
              <a:cxnLst>
                <a:cxn ang="0">
                  <a:pos x="T0" y="T1"/>
                </a:cxn>
                <a:cxn ang="0">
                  <a:pos x="T2" y="T3"/>
                </a:cxn>
                <a:cxn ang="0">
                  <a:pos x="T4" y="T5"/>
                </a:cxn>
                <a:cxn ang="0">
                  <a:pos x="T6" y="T7"/>
                </a:cxn>
              </a:cxnLst>
              <a:rect l="0" t="0" r="r" b="b"/>
              <a:pathLst>
                <a:path w="1348" h="391">
                  <a:moveTo>
                    <a:pt x="1348" y="391"/>
                  </a:moveTo>
                  <a:lnTo>
                    <a:pt x="1348" y="0"/>
                  </a:lnTo>
                  <a:lnTo>
                    <a:pt x="0" y="0"/>
                  </a:lnTo>
                  <a:lnTo>
                    <a:pt x="0" y="39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Line 51">
              <a:extLst>
                <a:ext uri="{FF2B5EF4-FFF2-40B4-BE49-F238E27FC236}">
                  <a16:creationId xmlns:a16="http://schemas.microsoft.com/office/drawing/2014/main" id="{173641F1-941B-065C-7DB3-E9439593A41F}"/>
                </a:ext>
              </a:extLst>
            </p:cNvPr>
            <p:cNvSpPr>
              <a:spLocks noChangeShapeType="1"/>
            </p:cNvSpPr>
            <p:nvPr/>
          </p:nvSpPr>
          <p:spPr bwMode="auto">
            <a:xfrm>
              <a:off x="1312863" y="3305175"/>
              <a:ext cx="0" cy="4270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Line 52">
              <a:extLst>
                <a:ext uri="{FF2B5EF4-FFF2-40B4-BE49-F238E27FC236}">
                  <a16:creationId xmlns:a16="http://schemas.microsoft.com/office/drawing/2014/main" id="{05C67090-5C2D-5DC0-4E9A-C548A4F12CBC}"/>
                </a:ext>
              </a:extLst>
            </p:cNvPr>
            <p:cNvSpPr>
              <a:spLocks noChangeShapeType="1"/>
            </p:cNvSpPr>
            <p:nvPr/>
          </p:nvSpPr>
          <p:spPr bwMode="auto">
            <a:xfrm flipV="1">
              <a:off x="1741488" y="3230563"/>
              <a:ext cx="0" cy="7461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Line 53">
              <a:extLst>
                <a:ext uri="{FF2B5EF4-FFF2-40B4-BE49-F238E27FC236}">
                  <a16:creationId xmlns:a16="http://schemas.microsoft.com/office/drawing/2014/main" id="{49C83827-7A2E-8E3C-59B4-0C0535F38F72}"/>
                </a:ext>
              </a:extLst>
            </p:cNvPr>
            <p:cNvSpPr>
              <a:spLocks noChangeShapeType="1"/>
            </p:cNvSpPr>
            <p:nvPr/>
          </p:nvSpPr>
          <p:spPr bwMode="auto">
            <a:xfrm flipV="1">
              <a:off x="1741488" y="3305175"/>
              <a:ext cx="0" cy="4270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Line 54">
              <a:extLst>
                <a:ext uri="{FF2B5EF4-FFF2-40B4-BE49-F238E27FC236}">
                  <a16:creationId xmlns:a16="http://schemas.microsoft.com/office/drawing/2014/main" id="{9F63A269-F500-01A5-5E47-F6AF788474F1}"/>
                </a:ext>
              </a:extLst>
            </p:cNvPr>
            <p:cNvSpPr>
              <a:spLocks noChangeShapeType="1"/>
            </p:cNvSpPr>
            <p:nvPr/>
          </p:nvSpPr>
          <p:spPr bwMode="auto">
            <a:xfrm flipH="1">
              <a:off x="1312863" y="3732213"/>
              <a:ext cx="428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Line 55">
              <a:extLst>
                <a:ext uri="{FF2B5EF4-FFF2-40B4-BE49-F238E27FC236}">
                  <a16:creationId xmlns:a16="http://schemas.microsoft.com/office/drawing/2014/main" id="{7AF519DB-7C52-4CE9-0797-6489B6E3E741}"/>
                </a:ext>
              </a:extLst>
            </p:cNvPr>
            <p:cNvSpPr>
              <a:spLocks noChangeShapeType="1"/>
            </p:cNvSpPr>
            <p:nvPr/>
          </p:nvSpPr>
          <p:spPr bwMode="auto">
            <a:xfrm flipH="1">
              <a:off x="1312863" y="3305175"/>
              <a:ext cx="428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Line 56">
              <a:extLst>
                <a:ext uri="{FF2B5EF4-FFF2-40B4-BE49-F238E27FC236}">
                  <a16:creationId xmlns:a16="http://schemas.microsoft.com/office/drawing/2014/main" id="{F4ED6B1E-2215-F450-26F0-7209E62D20CB}"/>
                </a:ext>
              </a:extLst>
            </p:cNvPr>
            <p:cNvSpPr>
              <a:spLocks noChangeShapeType="1"/>
            </p:cNvSpPr>
            <p:nvPr/>
          </p:nvSpPr>
          <p:spPr bwMode="auto">
            <a:xfrm flipH="1">
              <a:off x="1312863" y="3230563"/>
              <a:ext cx="428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Line 57">
              <a:extLst>
                <a:ext uri="{FF2B5EF4-FFF2-40B4-BE49-F238E27FC236}">
                  <a16:creationId xmlns:a16="http://schemas.microsoft.com/office/drawing/2014/main" id="{079E2235-56C2-959D-A8A5-DE877BC1C4D7}"/>
                </a:ext>
              </a:extLst>
            </p:cNvPr>
            <p:cNvSpPr>
              <a:spLocks noChangeShapeType="1"/>
            </p:cNvSpPr>
            <p:nvPr/>
          </p:nvSpPr>
          <p:spPr bwMode="auto">
            <a:xfrm flipH="1">
              <a:off x="1312863" y="4121150"/>
              <a:ext cx="428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Line 58">
              <a:extLst>
                <a:ext uri="{FF2B5EF4-FFF2-40B4-BE49-F238E27FC236}">
                  <a16:creationId xmlns:a16="http://schemas.microsoft.com/office/drawing/2014/main" id="{315E4626-E8D6-34DF-BB61-0D100AE03E3B}"/>
                </a:ext>
              </a:extLst>
            </p:cNvPr>
            <p:cNvSpPr>
              <a:spLocks noChangeShapeType="1"/>
            </p:cNvSpPr>
            <p:nvPr/>
          </p:nvSpPr>
          <p:spPr bwMode="auto">
            <a:xfrm flipV="1">
              <a:off x="1741488" y="3732213"/>
              <a:ext cx="0" cy="3889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Line 59">
              <a:extLst>
                <a:ext uri="{FF2B5EF4-FFF2-40B4-BE49-F238E27FC236}">
                  <a16:creationId xmlns:a16="http://schemas.microsoft.com/office/drawing/2014/main" id="{535831BE-F097-DBE0-BF6C-3BFBAE258EC1}"/>
                </a:ext>
              </a:extLst>
            </p:cNvPr>
            <p:cNvSpPr>
              <a:spLocks noChangeShapeType="1"/>
            </p:cNvSpPr>
            <p:nvPr/>
          </p:nvSpPr>
          <p:spPr bwMode="auto">
            <a:xfrm>
              <a:off x="1312863" y="3732213"/>
              <a:ext cx="0" cy="3889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0">
              <a:extLst>
                <a:ext uri="{FF2B5EF4-FFF2-40B4-BE49-F238E27FC236}">
                  <a16:creationId xmlns:a16="http://schemas.microsoft.com/office/drawing/2014/main" id="{5C1FE647-3121-3E61-8F4E-8CE680AF2425}"/>
                </a:ext>
              </a:extLst>
            </p:cNvPr>
            <p:cNvSpPr>
              <a:spLocks/>
            </p:cNvSpPr>
            <p:nvPr/>
          </p:nvSpPr>
          <p:spPr bwMode="auto">
            <a:xfrm>
              <a:off x="1312863" y="4121150"/>
              <a:ext cx="428625" cy="1516063"/>
            </a:xfrm>
            <a:custGeom>
              <a:avLst/>
              <a:gdLst>
                <a:gd name="T0" fmla="*/ 0 w 1348"/>
                <a:gd name="T1" fmla="*/ 0 h 4778"/>
                <a:gd name="T2" fmla="*/ 0 w 1348"/>
                <a:gd name="T3" fmla="*/ 4778 h 4778"/>
                <a:gd name="T4" fmla="*/ 1348 w 1348"/>
                <a:gd name="T5" fmla="*/ 4778 h 4778"/>
                <a:gd name="T6" fmla="*/ 1348 w 1348"/>
                <a:gd name="T7" fmla="*/ 0 h 4778"/>
              </a:gdLst>
              <a:ahLst/>
              <a:cxnLst>
                <a:cxn ang="0">
                  <a:pos x="T0" y="T1"/>
                </a:cxn>
                <a:cxn ang="0">
                  <a:pos x="T2" y="T3"/>
                </a:cxn>
                <a:cxn ang="0">
                  <a:pos x="T4" y="T5"/>
                </a:cxn>
                <a:cxn ang="0">
                  <a:pos x="T6" y="T7"/>
                </a:cxn>
              </a:cxnLst>
              <a:rect l="0" t="0" r="r" b="b"/>
              <a:pathLst>
                <a:path w="1348" h="4778">
                  <a:moveTo>
                    <a:pt x="0" y="0"/>
                  </a:moveTo>
                  <a:lnTo>
                    <a:pt x="0" y="4778"/>
                  </a:lnTo>
                  <a:lnTo>
                    <a:pt x="1348" y="4778"/>
                  </a:lnTo>
                  <a:lnTo>
                    <a:pt x="134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60" name="Rectangle 71">
            <a:extLst>
              <a:ext uri="{FF2B5EF4-FFF2-40B4-BE49-F238E27FC236}">
                <a16:creationId xmlns:a16="http://schemas.microsoft.com/office/drawing/2014/main" id="{B9C74786-5EF7-3F89-AA85-55690D135C68}"/>
              </a:ext>
            </a:extLst>
          </p:cNvPr>
          <p:cNvSpPr>
            <a:spLocks noChangeArrowheads="1"/>
          </p:cNvSpPr>
          <p:nvPr/>
        </p:nvSpPr>
        <p:spPr bwMode="auto">
          <a:xfrm>
            <a:off x="7168736" y="5426949"/>
            <a:ext cx="93663" cy="93663"/>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1" name="Rectangle 72">
            <a:extLst>
              <a:ext uri="{FF2B5EF4-FFF2-40B4-BE49-F238E27FC236}">
                <a16:creationId xmlns:a16="http://schemas.microsoft.com/office/drawing/2014/main" id="{2FAB6AA1-756F-6C78-E1DF-5CC8C3561F40}"/>
              </a:ext>
            </a:extLst>
          </p:cNvPr>
          <p:cNvSpPr>
            <a:spLocks noChangeArrowheads="1"/>
          </p:cNvSpPr>
          <p:nvPr/>
        </p:nvSpPr>
        <p:spPr bwMode="auto">
          <a:xfrm>
            <a:off x="7168736" y="5585699"/>
            <a:ext cx="93663" cy="936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2" name="Rectangle 73">
            <a:extLst>
              <a:ext uri="{FF2B5EF4-FFF2-40B4-BE49-F238E27FC236}">
                <a16:creationId xmlns:a16="http://schemas.microsoft.com/office/drawing/2014/main" id="{96340B0C-210C-DEC9-05FD-98268355FEBB}"/>
              </a:ext>
            </a:extLst>
          </p:cNvPr>
          <p:cNvSpPr>
            <a:spLocks noChangeArrowheads="1"/>
          </p:cNvSpPr>
          <p:nvPr/>
        </p:nvSpPr>
        <p:spPr bwMode="auto">
          <a:xfrm>
            <a:off x="2068513" y="5040313"/>
            <a:ext cx="93663" cy="920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3" name="Rectangle 74">
            <a:extLst>
              <a:ext uri="{FF2B5EF4-FFF2-40B4-BE49-F238E27FC236}">
                <a16:creationId xmlns:a16="http://schemas.microsoft.com/office/drawing/2014/main" id="{F3638268-7436-8658-045D-3482875D61B2}"/>
              </a:ext>
            </a:extLst>
          </p:cNvPr>
          <p:cNvSpPr>
            <a:spLocks noChangeArrowheads="1"/>
          </p:cNvSpPr>
          <p:nvPr/>
        </p:nvSpPr>
        <p:spPr bwMode="auto">
          <a:xfrm>
            <a:off x="2068513" y="5199063"/>
            <a:ext cx="93663" cy="93663"/>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4" name="Rectangle 75">
            <a:extLst>
              <a:ext uri="{FF2B5EF4-FFF2-40B4-BE49-F238E27FC236}">
                <a16:creationId xmlns:a16="http://schemas.microsoft.com/office/drawing/2014/main" id="{2943249C-BD18-D915-900F-A89C76697913}"/>
              </a:ext>
            </a:extLst>
          </p:cNvPr>
          <p:cNvSpPr>
            <a:spLocks noChangeArrowheads="1"/>
          </p:cNvSpPr>
          <p:nvPr/>
        </p:nvSpPr>
        <p:spPr bwMode="auto">
          <a:xfrm>
            <a:off x="2068513" y="5357813"/>
            <a:ext cx="93663" cy="9366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5" name="Rectangle 76">
            <a:extLst>
              <a:ext uri="{FF2B5EF4-FFF2-40B4-BE49-F238E27FC236}">
                <a16:creationId xmlns:a16="http://schemas.microsoft.com/office/drawing/2014/main" id="{388E6297-8402-1F0D-FD82-2BE9CEF5CBFF}"/>
              </a:ext>
            </a:extLst>
          </p:cNvPr>
          <p:cNvSpPr>
            <a:spLocks noChangeArrowheads="1"/>
          </p:cNvSpPr>
          <p:nvPr/>
        </p:nvSpPr>
        <p:spPr bwMode="auto">
          <a:xfrm>
            <a:off x="2068513" y="5676900"/>
            <a:ext cx="93663" cy="93663"/>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6" name="Rectangle 77">
            <a:extLst>
              <a:ext uri="{FF2B5EF4-FFF2-40B4-BE49-F238E27FC236}">
                <a16:creationId xmlns:a16="http://schemas.microsoft.com/office/drawing/2014/main" id="{770205D2-5961-D9B5-4F5A-45E1772625B6}"/>
              </a:ext>
            </a:extLst>
          </p:cNvPr>
          <p:cNvSpPr>
            <a:spLocks noChangeArrowheads="1"/>
          </p:cNvSpPr>
          <p:nvPr/>
        </p:nvSpPr>
        <p:spPr bwMode="auto">
          <a:xfrm>
            <a:off x="2068513" y="5518150"/>
            <a:ext cx="93663" cy="93663"/>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168" name="Groupe 2167">
            <a:extLst>
              <a:ext uri="{FF2B5EF4-FFF2-40B4-BE49-F238E27FC236}">
                <a16:creationId xmlns:a16="http://schemas.microsoft.com/office/drawing/2014/main" id="{ECA7C60D-4798-7DEF-3D5F-0FE54408D181}"/>
              </a:ext>
            </a:extLst>
          </p:cNvPr>
          <p:cNvGrpSpPr/>
          <p:nvPr/>
        </p:nvGrpSpPr>
        <p:grpSpPr>
          <a:xfrm>
            <a:off x="3289329" y="2640013"/>
            <a:ext cx="1308100" cy="2155825"/>
            <a:chOff x="2889250" y="2640013"/>
            <a:chExt cx="1308100" cy="2155825"/>
          </a:xfrm>
        </p:grpSpPr>
        <p:sp>
          <p:nvSpPr>
            <p:cNvPr id="11" name="Freeform 8">
              <a:extLst>
                <a:ext uri="{FF2B5EF4-FFF2-40B4-BE49-F238E27FC236}">
                  <a16:creationId xmlns:a16="http://schemas.microsoft.com/office/drawing/2014/main" id="{E4210CC1-164E-7C0F-7C9C-892A7FD4A046}"/>
                </a:ext>
              </a:extLst>
            </p:cNvPr>
            <p:cNvSpPr>
              <a:spLocks/>
            </p:cNvSpPr>
            <p:nvPr/>
          </p:nvSpPr>
          <p:spPr bwMode="auto">
            <a:xfrm>
              <a:off x="2952750" y="2640013"/>
              <a:ext cx="1244600" cy="2155825"/>
            </a:xfrm>
            <a:custGeom>
              <a:avLst/>
              <a:gdLst>
                <a:gd name="T0" fmla="*/ 3921 w 3921"/>
                <a:gd name="T1" fmla="*/ 6791 h 6791"/>
                <a:gd name="T2" fmla="*/ 0 w 3921"/>
                <a:gd name="T3" fmla="*/ 6791 h 6791"/>
                <a:gd name="T4" fmla="*/ 0 w 3921"/>
                <a:gd name="T5" fmla="*/ 0 h 6791"/>
              </a:gdLst>
              <a:ahLst/>
              <a:cxnLst>
                <a:cxn ang="0">
                  <a:pos x="T0" y="T1"/>
                </a:cxn>
                <a:cxn ang="0">
                  <a:pos x="T2" y="T3"/>
                </a:cxn>
                <a:cxn ang="0">
                  <a:pos x="T4" y="T5"/>
                </a:cxn>
              </a:cxnLst>
              <a:rect l="0" t="0" r="r" b="b"/>
              <a:pathLst>
                <a:path w="3921" h="6791">
                  <a:moveTo>
                    <a:pt x="3921" y="6791"/>
                  </a:moveTo>
                  <a:lnTo>
                    <a:pt x="0" y="6791"/>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23">
              <a:extLst>
                <a:ext uri="{FF2B5EF4-FFF2-40B4-BE49-F238E27FC236}">
                  <a16:creationId xmlns:a16="http://schemas.microsoft.com/office/drawing/2014/main" id="{054FFA01-A10D-9620-594D-CC7FE81D0D77}"/>
                </a:ext>
              </a:extLst>
            </p:cNvPr>
            <p:cNvSpPr>
              <a:spLocks noChangeShapeType="1"/>
            </p:cNvSpPr>
            <p:nvPr/>
          </p:nvSpPr>
          <p:spPr bwMode="auto">
            <a:xfrm>
              <a:off x="2889250" y="2795588"/>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24">
              <a:extLst>
                <a:ext uri="{FF2B5EF4-FFF2-40B4-BE49-F238E27FC236}">
                  <a16:creationId xmlns:a16="http://schemas.microsoft.com/office/drawing/2014/main" id="{5EAB43E5-19A6-854B-2EE3-947239CD983D}"/>
                </a:ext>
              </a:extLst>
            </p:cNvPr>
            <p:cNvSpPr>
              <a:spLocks noChangeShapeType="1"/>
            </p:cNvSpPr>
            <p:nvPr/>
          </p:nvSpPr>
          <p:spPr bwMode="auto">
            <a:xfrm>
              <a:off x="2889250" y="3175000"/>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25">
              <a:extLst>
                <a:ext uri="{FF2B5EF4-FFF2-40B4-BE49-F238E27FC236}">
                  <a16:creationId xmlns:a16="http://schemas.microsoft.com/office/drawing/2014/main" id="{FEBE8452-5941-AF3A-A5F5-BC17D34C16D2}"/>
                </a:ext>
              </a:extLst>
            </p:cNvPr>
            <p:cNvSpPr>
              <a:spLocks noChangeShapeType="1"/>
            </p:cNvSpPr>
            <p:nvPr/>
          </p:nvSpPr>
          <p:spPr bwMode="auto">
            <a:xfrm>
              <a:off x="2889250" y="3552825"/>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Line 26">
              <a:extLst>
                <a:ext uri="{FF2B5EF4-FFF2-40B4-BE49-F238E27FC236}">
                  <a16:creationId xmlns:a16="http://schemas.microsoft.com/office/drawing/2014/main" id="{66488335-9AD3-EF54-2466-476048BCDEA1}"/>
                </a:ext>
              </a:extLst>
            </p:cNvPr>
            <p:cNvSpPr>
              <a:spLocks noChangeShapeType="1"/>
            </p:cNvSpPr>
            <p:nvPr/>
          </p:nvSpPr>
          <p:spPr bwMode="auto">
            <a:xfrm>
              <a:off x="2889250" y="3932238"/>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Line 27">
              <a:extLst>
                <a:ext uri="{FF2B5EF4-FFF2-40B4-BE49-F238E27FC236}">
                  <a16:creationId xmlns:a16="http://schemas.microsoft.com/office/drawing/2014/main" id="{5318E5F6-CBF7-7CF7-D25D-5DD69CCA3584}"/>
                </a:ext>
              </a:extLst>
            </p:cNvPr>
            <p:cNvSpPr>
              <a:spLocks noChangeShapeType="1"/>
            </p:cNvSpPr>
            <p:nvPr/>
          </p:nvSpPr>
          <p:spPr bwMode="auto">
            <a:xfrm>
              <a:off x="2889250" y="4311650"/>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Line 28">
              <a:extLst>
                <a:ext uri="{FF2B5EF4-FFF2-40B4-BE49-F238E27FC236}">
                  <a16:creationId xmlns:a16="http://schemas.microsoft.com/office/drawing/2014/main" id="{ECADF7BA-F201-4763-F513-7D4E5913F198}"/>
                </a:ext>
              </a:extLst>
            </p:cNvPr>
            <p:cNvSpPr>
              <a:spLocks noChangeShapeType="1"/>
            </p:cNvSpPr>
            <p:nvPr/>
          </p:nvSpPr>
          <p:spPr bwMode="auto">
            <a:xfrm>
              <a:off x="2889250" y="4692650"/>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48" name="Rectangle 61">
              <a:extLst>
                <a:ext uri="{FF2B5EF4-FFF2-40B4-BE49-F238E27FC236}">
                  <a16:creationId xmlns:a16="http://schemas.microsoft.com/office/drawing/2014/main" id="{A079EC50-1B74-8CF8-2786-E6503CAFB446}"/>
                </a:ext>
              </a:extLst>
            </p:cNvPr>
            <p:cNvSpPr>
              <a:spLocks noChangeArrowheads="1"/>
            </p:cNvSpPr>
            <p:nvPr/>
          </p:nvSpPr>
          <p:spPr bwMode="auto">
            <a:xfrm>
              <a:off x="3230563" y="3929063"/>
              <a:ext cx="587375" cy="381000"/>
            </a:xfrm>
            <a:prstGeom prst="rect">
              <a:avLst/>
            </a:prstGeom>
            <a:solidFill>
              <a:srgbClr val="82C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49" name="Freeform 62">
              <a:extLst>
                <a:ext uri="{FF2B5EF4-FFF2-40B4-BE49-F238E27FC236}">
                  <a16:creationId xmlns:a16="http://schemas.microsoft.com/office/drawing/2014/main" id="{A63FD92D-FC0E-96D9-65BD-C493A187B451}"/>
                </a:ext>
              </a:extLst>
            </p:cNvPr>
            <p:cNvSpPr>
              <a:spLocks/>
            </p:cNvSpPr>
            <p:nvPr/>
          </p:nvSpPr>
          <p:spPr bwMode="auto">
            <a:xfrm>
              <a:off x="3230563" y="3549650"/>
              <a:ext cx="587375" cy="379413"/>
            </a:xfrm>
            <a:custGeom>
              <a:avLst/>
              <a:gdLst>
                <a:gd name="T0" fmla="*/ 1846 w 1846"/>
                <a:gd name="T1" fmla="*/ 1197 h 1197"/>
                <a:gd name="T2" fmla="*/ 1846 w 1846"/>
                <a:gd name="T3" fmla="*/ 0 h 1197"/>
                <a:gd name="T4" fmla="*/ 923 w 1846"/>
                <a:gd name="T5" fmla="*/ 0 h 1197"/>
                <a:gd name="T6" fmla="*/ 0 w 1846"/>
                <a:gd name="T7" fmla="*/ 0 h 1197"/>
                <a:gd name="T8" fmla="*/ 0 w 1846"/>
                <a:gd name="T9" fmla="*/ 1197 h 1197"/>
                <a:gd name="T10" fmla="*/ 1846 w 1846"/>
                <a:gd name="T11" fmla="*/ 1197 h 1197"/>
              </a:gdLst>
              <a:ahLst/>
              <a:cxnLst>
                <a:cxn ang="0">
                  <a:pos x="T0" y="T1"/>
                </a:cxn>
                <a:cxn ang="0">
                  <a:pos x="T2" y="T3"/>
                </a:cxn>
                <a:cxn ang="0">
                  <a:pos x="T4" y="T5"/>
                </a:cxn>
                <a:cxn ang="0">
                  <a:pos x="T6" y="T7"/>
                </a:cxn>
                <a:cxn ang="0">
                  <a:pos x="T8" y="T9"/>
                </a:cxn>
                <a:cxn ang="0">
                  <a:pos x="T10" y="T11"/>
                </a:cxn>
              </a:cxnLst>
              <a:rect l="0" t="0" r="r" b="b"/>
              <a:pathLst>
                <a:path w="1846" h="1197">
                  <a:moveTo>
                    <a:pt x="1846" y="1197"/>
                  </a:moveTo>
                  <a:lnTo>
                    <a:pt x="1846" y="0"/>
                  </a:lnTo>
                  <a:lnTo>
                    <a:pt x="923" y="0"/>
                  </a:lnTo>
                  <a:lnTo>
                    <a:pt x="0" y="0"/>
                  </a:lnTo>
                  <a:lnTo>
                    <a:pt x="0" y="1197"/>
                  </a:lnTo>
                  <a:lnTo>
                    <a:pt x="1846" y="1197"/>
                  </a:lnTo>
                  <a:close/>
                </a:path>
              </a:pathLst>
            </a:custGeom>
            <a:solidFill>
              <a:srgbClr val="82C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55" name="Line 66">
              <a:extLst>
                <a:ext uri="{FF2B5EF4-FFF2-40B4-BE49-F238E27FC236}">
                  <a16:creationId xmlns:a16="http://schemas.microsoft.com/office/drawing/2014/main" id="{3B38A3A2-0D6D-7222-37B0-5ADFE497D30E}"/>
                </a:ext>
              </a:extLst>
            </p:cNvPr>
            <p:cNvSpPr>
              <a:spLocks noChangeShapeType="1"/>
            </p:cNvSpPr>
            <p:nvPr/>
          </p:nvSpPr>
          <p:spPr bwMode="auto">
            <a:xfrm>
              <a:off x="3524250" y="2808288"/>
              <a:ext cx="0" cy="7413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56" name="Freeform 67">
              <a:extLst>
                <a:ext uri="{FF2B5EF4-FFF2-40B4-BE49-F238E27FC236}">
                  <a16:creationId xmlns:a16="http://schemas.microsoft.com/office/drawing/2014/main" id="{82EBC9E3-3824-0773-22CA-6BA0270D2928}"/>
                </a:ext>
              </a:extLst>
            </p:cNvPr>
            <p:cNvSpPr>
              <a:spLocks/>
            </p:cNvSpPr>
            <p:nvPr/>
          </p:nvSpPr>
          <p:spPr bwMode="auto">
            <a:xfrm>
              <a:off x="3230563" y="3549650"/>
              <a:ext cx="587375" cy="760413"/>
            </a:xfrm>
            <a:custGeom>
              <a:avLst/>
              <a:gdLst>
                <a:gd name="T0" fmla="*/ 923 w 1846"/>
                <a:gd name="T1" fmla="*/ 0 h 2394"/>
                <a:gd name="T2" fmla="*/ 0 w 1846"/>
                <a:gd name="T3" fmla="*/ 0 h 2394"/>
                <a:gd name="T4" fmla="*/ 0 w 1846"/>
                <a:gd name="T5" fmla="*/ 1197 h 2394"/>
                <a:gd name="T6" fmla="*/ 0 w 1846"/>
                <a:gd name="T7" fmla="*/ 2394 h 2394"/>
                <a:gd name="T8" fmla="*/ 1846 w 1846"/>
                <a:gd name="T9" fmla="*/ 2394 h 2394"/>
                <a:gd name="T10" fmla="*/ 1846 w 1846"/>
                <a:gd name="T11" fmla="*/ 1197 h 2394"/>
                <a:gd name="T12" fmla="*/ 1846 w 1846"/>
                <a:gd name="T13" fmla="*/ 0 h 2394"/>
                <a:gd name="T14" fmla="*/ 923 w 1846"/>
                <a:gd name="T15" fmla="*/ 0 h 2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2394">
                  <a:moveTo>
                    <a:pt x="923" y="0"/>
                  </a:moveTo>
                  <a:lnTo>
                    <a:pt x="0" y="0"/>
                  </a:lnTo>
                  <a:lnTo>
                    <a:pt x="0" y="1197"/>
                  </a:lnTo>
                  <a:lnTo>
                    <a:pt x="0" y="2394"/>
                  </a:lnTo>
                  <a:lnTo>
                    <a:pt x="1846" y="2394"/>
                  </a:lnTo>
                  <a:lnTo>
                    <a:pt x="1846" y="1197"/>
                  </a:lnTo>
                  <a:lnTo>
                    <a:pt x="1846" y="0"/>
                  </a:lnTo>
                  <a:lnTo>
                    <a:pt x="92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58" name="Line 69">
              <a:extLst>
                <a:ext uri="{FF2B5EF4-FFF2-40B4-BE49-F238E27FC236}">
                  <a16:creationId xmlns:a16="http://schemas.microsoft.com/office/drawing/2014/main" id="{CED4656C-7932-1A37-2E26-49BF43408DC1}"/>
                </a:ext>
              </a:extLst>
            </p:cNvPr>
            <p:cNvSpPr>
              <a:spLocks noChangeShapeType="1"/>
            </p:cNvSpPr>
            <p:nvPr/>
          </p:nvSpPr>
          <p:spPr bwMode="auto">
            <a:xfrm flipH="1">
              <a:off x="3230563" y="3929063"/>
              <a:ext cx="587375"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7" name="Freeform 78">
              <a:extLst>
                <a:ext uri="{FF2B5EF4-FFF2-40B4-BE49-F238E27FC236}">
                  <a16:creationId xmlns:a16="http://schemas.microsoft.com/office/drawing/2014/main" id="{9451042B-D95B-0839-8F94-5403F5E757B9}"/>
                </a:ext>
              </a:extLst>
            </p:cNvPr>
            <p:cNvSpPr>
              <a:spLocks/>
            </p:cNvSpPr>
            <p:nvPr/>
          </p:nvSpPr>
          <p:spPr bwMode="auto">
            <a:xfrm>
              <a:off x="3460750" y="2725738"/>
              <a:ext cx="34925" cy="33338"/>
            </a:xfrm>
            <a:custGeom>
              <a:avLst/>
              <a:gdLst>
                <a:gd name="T0" fmla="*/ 90 w 106"/>
                <a:gd name="T1" fmla="*/ 90 h 106"/>
                <a:gd name="T2" fmla="*/ 92 w 106"/>
                <a:gd name="T3" fmla="*/ 85 h 106"/>
                <a:gd name="T4" fmla="*/ 93 w 106"/>
                <a:gd name="T5" fmla="*/ 83 h 106"/>
                <a:gd name="T6" fmla="*/ 96 w 106"/>
                <a:gd name="T7" fmla="*/ 82 h 106"/>
                <a:gd name="T8" fmla="*/ 101 w 106"/>
                <a:gd name="T9" fmla="*/ 73 h 106"/>
                <a:gd name="T10" fmla="*/ 104 w 106"/>
                <a:gd name="T11" fmla="*/ 63 h 106"/>
                <a:gd name="T12" fmla="*/ 106 w 106"/>
                <a:gd name="T13" fmla="*/ 53 h 106"/>
                <a:gd name="T14" fmla="*/ 104 w 106"/>
                <a:gd name="T15" fmla="*/ 42 h 106"/>
                <a:gd name="T16" fmla="*/ 101 w 106"/>
                <a:gd name="T17" fmla="*/ 32 h 106"/>
                <a:gd name="T18" fmla="*/ 96 w 106"/>
                <a:gd name="T19" fmla="*/ 22 h 106"/>
                <a:gd name="T20" fmla="*/ 90 w 106"/>
                <a:gd name="T21" fmla="*/ 15 h 106"/>
                <a:gd name="T22" fmla="*/ 81 w 106"/>
                <a:gd name="T23" fmla="*/ 8 h 106"/>
                <a:gd name="T24" fmla="*/ 72 w 106"/>
                <a:gd name="T25" fmla="*/ 4 h 106"/>
                <a:gd name="T26" fmla="*/ 63 w 106"/>
                <a:gd name="T27" fmla="*/ 0 h 106"/>
                <a:gd name="T28" fmla="*/ 53 w 106"/>
                <a:gd name="T29" fmla="*/ 0 h 106"/>
                <a:gd name="T30" fmla="*/ 32 w 106"/>
                <a:gd name="T31" fmla="*/ 4 h 106"/>
                <a:gd name="T32" fmla="*/ 22 w 106"/>
                <a:gd name="T33" fmla="*/ 8 h 106"/>
                <a:gd name="T34" fmla="*/ 14 w 106"/>
                <a:gd name="T35" fmla="*/ 15 h 106"/>
                <a:gd name="T36" fmla="*/ 7 w 106"/>
                <a:gd name="T37" fmla="*/ 22 h 106"/>
                <a:gd name="T38" fmla="*/ 3 w 106"/>
                <a:gd name="T39" fmla="*/ 32 h 106"/>
                <a:gd name="T40" fmla="*/ 0 w 106"/>
                <a:gd name="T41" fmla="*/ 53 h 106"/>
                <a:gd name="T42" fmla="*/ 0 w 106"/>
                <a:gd name="T43" fmla="*/ 63 h 106"/>
                <a:gd name="T44" fmla="*/ 3 w 106"/>
                <a:gd name="T45" fmla="*/ 73 h 106"/>
                <a:gd name="T46" fmla="*/ 7 w 106"/>
                <a:gd name="T47" fmla="*/ 82 h 106"/>
                <a:gd name="T48" fmla="*/ 14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2 w 106"/>
                <a:gd name="T61" fmla="*/ 101 h 106"/>
                <a:gd name="T62" fmla="*/ 81 w 106"/>
                <a:gd name="T63" fmla="*/ 96 h 106"/>
                <a:gd name="T64" fmla="*/ 82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3" y="83"/>
                  </a:lnTo>
                  <a:lnTo>
                    <a:pt x="96" y="82"/>
                  </a:lnTo>
                  <a:lnTo>
                    <a:pt x="101" y="73"/>
                  </a:lnTo>
                  <a:lnTo>
                    <a:pt x="104" y="63"/>
                  </a:lnTo>
                  <a:lnTo>
                    <a:pt x="106" y="53"/>
                  </a:lnTo>
                  <a:lnTo>
                    <a:pt x="104" y="42"/>
                  </a:lnTo>
                  <a:lnTo>
                    <a:pt x="101" y="32"/>
                  </a:lnTo>
                  <a:lnTo>
                    <a:pt x="96" y="22"/>
                  </a:lnTo>
                  <a:lnTo>
                    <a:pt x="90" y="15"/>
                  </a:lnTo>
                  <a:lnTo>
                    <a:pt x="81" y="8"/>
                  </a:lnTo>
                  <a:lnTo>
                    <a:pt x="72" y="4"/>
                  </a:lnTo>
                  <a:lnTo>
                    <a:pt x="63" y="0"/>
                  </a:lnTo>
                  <a:lnTo>
                    <a:pt x="53" y="0"/>
                  </a:lnTo>
                  <a:lnTo>
                    <a:pt x="32" y="4"/>
                  </a:lnTo>
                  <a:lnTo>
                    <a:pt x="22" y="8"/>
                  </a:lnTo>
                  <a:lnTo>
                    <a:pt x="14" y="15"/>
                  </a:lnTo>
                  <a:lnTo>
                    <a:pt x="7" y="22"/>
                  </a:lnTo>
                  <a:lnTo>
                    <a:pt x="3" y="32"/>
                  </a:lnTo>
                  <a:lnTo>
                    <a:pt x="0" y="53"/>
                  </a:lnTo>
                  <a:lnTo>
                    <a:pt x="0" y="63"/>
                  </a:lnTo>
                  <a:lnTo>
                    <a:pt x="3" y="73"/>
                  </a:lnTo>
                  <a:lnTo>
                    <a:pt x="7" y="82"/>
                  </a:lnTo>
                  <a:lnTo>
                    <a:pt x="14" y="90"/>
                  </a:lnTo>
                  <a:lnTo>
                    <a:pt x="22" y="96"/>
                  </a:lnTo>
                  <a:lnTo>
                    <a:pt x="32" y="101"/>
                  </a:lnTo>
                  <a:lnTo>
                    <a:pt x="42" y="105"/>
                  </a:lnTo>
                  <a:lnTo>
                    <a:pt x="53" y="106"/>
                  </a:lnTo>
                  <a:lnTo>
                    <a:pt x="63" y="105"/>
                  </a:lnTo>
                  <a:lnTo>
                    <a:pt x="72" y="101"/>
                  </a:lnTo>
                  <a:lnTo>
                    <a:pt x="81" y="96"/>
                  </a:lnTo>
                  <a:lnTo>
                    <a:pt x="82"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8" name="Freeform 79">
              <a:extLst>
                <a:ext uri="{FF2B5EF4-FFF2-40B4-BE49-F238E27FC236}">
                  <a16:creationId xmlns:a16="http://schemas.microsoft.com/office/drawing/2014/main" id="{47D14CC3-968A-A538-66FE-BF0942FD774F}"/>
                </a:ext>
              </a:extLst>
            </p:cNvPr>
            <p:cNvSpPr>
              <a:spLocks/>
            </p:cNvSpPr>
            <p:nvPr/>
          </p:nvSpPr>
          <p:spPr bwMode="auto">
            <a:xfrm>
              <a:off x="3527425" y="2817813"/>
              <a:ext cx="33338" cy="33338"/>
            </a:xfrm>
            <a:custGeom>
              <a:avLst/>
              <a:gdLst>
                <a:gd name="T0" fmla="*/ 90 w 106"/>
                <a:gd name="T1" fmla="*/ 90 h 106"/>
                <a:gd name="T2" fmla="*/ 92 w 106"/>
                <a:gd name="T3" fmla="*/ 85 h 106"/>
                <a:gd name="T4" fmla="*/ 94 w 106"/>
                <a:gd name="T5" fmla="*/ 83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7 h 106"/>
                <a:gd name="T24" fmla="*/ 73 w 106"/>
                <a:gd name="T25" fmla="*/ 4 h 106"/>
                <a:gd name="T26" fmla="*/ 63 w 106"/>
                <a:gd name="T27" fmla="*/ 0 h 106"/>
                <a:gd name="T28" fmla="*/ 53 w 106"/>
                <a:gd name="T29" fmla="*/ 0 h 106"/>
                <a:gd name="T30" fmla="*/ 32 w 106"/>
                <a:gd name="T31" fmla="*/ 4 h 106"/>
                <a:gd name="T32" fmla="*/ 22 w 106"/>
                <a:gd name="T33" fmla="*/ 7 h 106"/>
                <a:gd name="T34" fmla="*/ 15 w 106"/>
                <a:gd name="T35" fmla="*/ 15 h 106"/>
                <a:gd name="T36" fmla="*/ 7 w 106"/>
                <a:gd name="T37" fmla="*/ 22 h 106"/>
                <a:gd name="T38" fmla="*/ 4 w 106"/>
                <a:gd name="T39" fmla="*/ 32 h 106"/>
                <a:gd name="T40" fmla="*/ 0 w 106"/>
                <a:gd name="T41" fmla="*/ 53 h 106"/>
                <a:gd name="T42" fmla="*/ 0 w 106"/>
                <a:gd name="T43" fmla="*/ 63 h 106"/>
                <a:gd name="T44" fmla="*/ 4 w 106"/>
                <a:gd name="T45" fmla="*/ 73 h 106"/>
                <a:gd name="T46" fmla="*/ 7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2 w 106"/>
                <a:gd name="T65" fmla="*/ 94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4" y="83"/>
                  </a:lnTo>
                  <a:lnTo>
                    <a:pt x="96" y="81"/>
                  </a:lnTo>
                  <a:lnTo>
                    <a:pt x="101" y="73"/>
                  </a:lnTo>
                  <a:lnTo>
                    <a:pt x="105" y="63"/>
                  </a:lnTo>
                  <a:lnTo>
                    <a:pt x="106" y="53"/>
                  </a:lnTo>
                  <a:lnTo>
                    <a:pt x="105" y="42"/>
                  </a:lnTo>
                  <a:lnTo>
                    <a:pt x="101" y="32"/>
                  </a:lnTo>
                  <a:lnTo>
                    <a:pt x="96" y="22"/>
                  </a:lnTo>
                  <a:lnTo>
                    <a:pt x="90" y="15"/>
                  </a:lnTo>
                  <a:lnTo>
                    <a:pt x="81" y="7"/>
                  </a:lnTo>
                  <a:lnTo>
                    <a:pt x="73" y="4"/>
                  </a:lnTo>
                  <a:lnTo>
                    <a:pt x="63" y="0"/>
                  </a:lnTo>
                  <a:lnTo>
                    <a:pt x="53" y="0"/>
                  </a:lnTo>
                  <a:lnTo>
                    <a:pt x="32" y="4"/>
                  </a:lnTo>
                  <a:lnTo>
                    <a:pt x="22" y="7"/>
                  </a:lnTo>
                  <a:lnTo>
                    <a:pt x="15" y="15"/>
                  </a:lnTo>
                  <a:lnTo>
                    <a:pt x="7" y="22"/>
                  </a:lnTo>
                  <a:lnTo>
                    <a:pt x="4" y="32"/>
                  </a:lnTo>
                  <a:lnTo>
                    <a:pt x="0" y="53"/>
                  </a:lnTo>
                  <a:lnTo>
                    <a:pt x="0" y="63"/>
                  </a:lnTo>
                  <a:lnTo>
                    <a:pt x="4" y="73"/>
                  </a:lnTo>
                  <a:lnTo>
                    <a:pt x="7" y="81"/>
                  </a:lnTo>
                  <a:lnTo>
                    <a:pt x="15" y="90"/>
                  </a:lnTo>
                  <a:lnTo>
                    <a:pt x="22" y="96"/>
                  </a:lnTo>
                  <a:lnTo>
                    <a:pt x="32" y="101"/>
                  </a:lnTo>
                  <a:lnTo>
                    <a:pt x="42" y="105"/>
                  </a:lnTo>
                  <a:lnTo>
                    <a:pt x="53" y="106"/>
                  </a:lnTo>
                  <a:lnTo>
                    <a:pt x="63" y="105"/>
                  </a:lnTo>
                  <a:lnTo>
                    <a:pt x="73" y="101"/>
                  </a:lnTo>
                  <a:lnTo>
                    <a:pt x="81" y="96"/>
                  </a:lnTo>
                  <a:lnTo>
                    <a:pt x="82" y="94"/>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9" name="Freeform 80">
              <a:extLst>
                <a:ext uri="{FF2B5EF4-FFF2-40B4-BE49-F238E27FC236}">
                  <a16:creationId xmlns:a16="http://schemas.microsoft.com/office/drawing/2014/main" id="{A64A3195-A86B-B1CF-D633-F5530A9C14B4}"/>
                </a:ext>
              </a:extLst>
            </p:cNvPr>
            <p:cNvSpPr>
              <a:spLocks/>
            </p:cNvSpPr>
            <p:nvPr/>
          </p:nvSpPr>
          <p:spPr bwMode="auto">
            <a:xfrm>
              <a:off x="3438525" y="3502025"/>
              <a:ext cx="33338" cy="33338"/>
            </a:xfrm>
            <a:custGeom>
              <a:avLst/>
              <a:gdLst>
                <a:gd name="T0" fmla="*/ 90 w 106"/>
                <a:gd name="T1" fmla="*/ 90 h 106"/>
                <a:gd name="T2" fmla="*/ 93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2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2 w 106"/>
                <a:gd name="T63" fmla="*/ 96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2"/>
                  </a:lnTo>
                  <a:lnTo>
                    <a:pt x="101" y="73"/>
                  </a:lnTo>
                  <a:lnTo>
                    <a:pt x="105" y="63"/>
                  </a:lnTo>
                  <a:lnTo>
                    <a:pt x="106" y="53"/>
                  </a:lnTo>
                  <a:lnTo>
                    <a:pt x="105" y="42"/>
                  </a:lnTo>
                  <a:lnTo>
                    <a:pt x="101" y="32"/>
                  </a:lnTo>
                  <a:lnTo>
                    <a:pt x="96" y="22"/>
                  </a:lnTo>
                  <a:lnTo>
                    <a:pt x="90" y="15"/>
                  </a:lnTo>
                  <a:lnTo>
                    <a:pt x="82" y="8"/>
                  </a:lnTo>
                  <a:lnTo>
                    <a:pt x="73" y="4"/>
                  </a:lnTo>
                  <a:lnTo>
                    <a:pt x="63" y="0"/>
                  </a:lnTo>
                  <a:lnTo>
                    <a:pt x="53" y="0"/>
                  </a:lnTo>
                  <a:lnTo>
                    <a:pt x="32" y="4"/>
                  </a:lnTo>
                  <a:lnTo>
                    <a:pt x="22" y="8"/>
                  </a:lnTo>
                  <a:lnTo>
                    <a:pt x="15" y="15"/>
                  </a:lnTo>
                  <a:lnTo>
                    <a:pt x="8" y="22"/>
                  </a:lnTo>
                  <a:lnTo>
                    <a:pt x="4" y="32"/>
                  </a:lnTo>
                  <a:lnTo>
                    <a:pt x="0" y="53"/>
                  </a:lnTo>
                  <a:lnTo>
                    <a:pt x="0" y="63"/>
                  </a:lnTo>
                  <a:lnTo>
                    <a:pt x="4" y="73"/>
                  </a:lnTo>
                  <a:lnTo>
                    <a:pt x="8" y="82"/>
                  </a:lnTo>
                  <a:lnTo>
                    <a:pt x="15" y="90"/>
                  </a:lnTo>
                  <a:lnTo>
                    <a:pt x="22" y="96"/>
                  </a:lnTo>
                  <a:lnTo>
                    <a:pt x="32" y="101"/>
                  </a:lnTo>
                  <a:lnTo>
                    <a:pt x="42" y="105"/>
                  </a:lnTo>
                  <a:lnTo>
                    <a:pt x="53" y="106"/>
                  </a:lnTo>
                  <a:lnTo>
                    <a:pt x="63" y="105"/>
                  </a:lnTo>
                  <a:lnTo>
                    <a:pt x="73" y="101"/>
                  </a:lnTo>
                  <a:lnTo>
                    <a:pt x="82" y="96"/>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0" name="Freeform 81">
              <a:extLst>
                <a:ext uri="{FF2B5EF4-FFF2-40B4-BE49-F238E27FC236}">
                  <a16:creationId xmlns:a16="http://schemas.microsoft.com/office/drawing/2014/main" id="{055FBE81-102A-285C-8A61-985BA0E34D25}"/>
                </a:ext>
              </a:extLst>
            </p:cNvPr>
            <p:cNvSpPr>
              <a:spLocks/>
            </p:cNvSpPr>
            <p:nvPr/>
          </p:nvSpPr>
          <p:spPr bwMode="auto">
            <a:xfrm>
              <a:off x="3419475" y="3552825"/>
              <a:ext cx="33338" cy="34925"/>
            </a:xfrm>
            <a:custGeom>
              <a:avLst/>
              <a:gdLst>
                <a:gd name="T0" fmla="*/ 90 w 106"/>
                <a:gd name="T1" fmla="*/ 90 h 106"/>
                <a:gd name="T2" fmla="*/ 93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2"/>
                  </a:lnTo>
                  <a:lnTo>
                    <a:pt x="101" y="73"/>
                  </a:lnTo>
                  <a:lnTo>
                    <a:pt x="105" y="63"/>
                  </a:lnTo>
                  <a:lnTo>
                    <a:pt x="106" y="53"/>
                  </a:lnTo>
                  <a:lnTo>
                    <a:pt x="105" y="42"/>
                  </a:lnTo>
                  <a:lnTo>
                    <a:pt x="101" y="32"/>
                  </a:lnTo>
                  <a:lnTo>
                    <a:pt x="96" y="22"/>
                  </a:lnTo>
                  <a:lnTo>
                    <a:pt x="90" y="15"/>
                  </a:lnTo>
                  <a:lnTo>
                    <a:pt x="81" y="8"/>
                  </a:lnTo>
                  <a:lnTo>
                    <a:pt x="73" y="4"/>
                  </a:lnTo>
                  <a:lnTo>
                    <a:pt x="63" y="0"/>
                  </a:lnTo>
                  <a:lnTo>
                    <a:pt x="53" y="0"/>
                  </a:lnTo>
                  <a:lnTo>
                    <a:pt x="32" y="4"/>
                  </a:lnTo>
                  <a:lnTo>
                    <a:pt x="22" y="8"/>
                  </a:lnTo>
                  <a:lnTo>
                    <a:pt x="15" y="15"/>
                  </a:lnTo>
                  <a:lnTo>
                    <a:pt x="8" y="22"/>
                  </a:lnTo>
                  <a:lnTo>
                    <a:pt x="4" y="32"/>
                  </a:lnTo>
                  <a:lnTo>
                    <a:pt x="0" y="53"/>
                  </a:lnTo>
                  <a:lnTo>
                    <a:pt x="0" y="63"/>
                  </a:lnTo>
                  <a:lnTo>
                    <a:pt x="4" y="73"/>
                  </a:lnTo>
                  <a:lnTo>
                    <a:pt x="8" y="82"/>
                  </a:lnTo>
                  <a:lnTo>
                    <a:pt x="15" y="90"/>
                  </a:lnTo>
                  <a:lnTo>
                    <a:pt x="22" y="96"/>
                  </a:lnTo>
                  <a:lnTo>
                    <a:pt x="32" y="101"/>
                  </a:lnTo>
                  <a:lnTo>
                    <a:pt x="42" y="105"/>
                  </a:lnTo>
                  <a:lnTo>
                    <a:pt x="53" y="106"/>
                  </a:lnTo>
                  <a:lnTo>
                    <a:pt x="63" y="105"/>
                  </a:lnTo>
                  <a:lnTo>
                    <a:pt x="73" y="101"/>
                  </a:lnTo>
                  <a:lnTo>
                    <a:pt x="81" y="96"/>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1" name="Freeform 82">
              <a:extLst>
                <a:ext uri="{FF2B5EF4-FFF2-40B4-BE49-F238E27FC236}">
                  <a16:creationId xmlns:a16="http://schemas.microsoft.com/office/drawing/2014/main" id="{37375736-EEC9-645C-DCE5-21E9BEE0B4AD}"/>
                </a:ext>
              </a:extLst>
            </p:cNvPr>
            <p:cNvSpPr>
              <a:spLocks/>
            </p:cNvSpPr>
            <p:nvPr/>
          </p:nvSpPr>
          <p:spPr bwMode="auto">
            <a:xfrm>
              <a:off x="3471863" y="3525838"/>
              <a:ext cx="33338" cy="33338"/>
            </a:xfrm>
            <a:custGeom>
              <a:avLst/>
              <a:gdLst>
                <a:gd name="T0" fmla="*/ 90 w 106"/>
                <a:gd name="T1" fmla="*/ 90 h 106"/>
                <a:gd name="T2" fmla="*/ 93 w 106"/>
                <a:gd name="T3" fmla="*/ 85 h 106"/>
                <a:gd name="T4" fmla="*/ 94 w 106"/>
                <a:gd name="T5" fmla="*/ 83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7 h 106"/>
                <a:gd name="T24" fmla="*/ 73 w 106"/>
                <a:gd name="T25" fmla="*/ 4 h 106"/>
                <a:gd name="T26" fmla="*/ 63 w 106"/>
                <a:gd name="T27" fmla="*/ 0 h 106"/>
                <a:gd name="T28" fmla="*/ 53 w 106"/>
                <a:gd name="T29" fmla="*/ 0 h 106"/>
                <a:gd name="T30" fmla="*/ 32 w 106"/>
                <a:gd name="T31" fmla="*/ 4 h 106"/>
                <a:gd name="T32" fmla="*/ 22 w 106"/>
                <a:gd name="T33" fmla="*/ 7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1"/>
                  </a:lnTo>
                  <a:lnTo>
                    <a:pt x="101" y="73"/>
                  </a:lnTo>
                  <a:lnTo>
                    <a:pt x="105" y="63"/>
                  </a:lnTo>
                  <a:lnTo>
                    <a:pt x="106" y="53"/>
                  </a:lnTo>
                  <a:lnTo>
                    <a:pt x="105" y="42"/>
                  </a:lnTo>
                  <a:lnTo>
                    <a:pt x="101" y="32"/>
                  </a:lnTo>
                  <a:lnTo>
                    <a:pt x="96" y="22"/>
                  </a:lnTo>
                  <a:lnTo>
                    <a:pt x="90" y="15"/>
                  </a:lnTo>
                  <a:lnTo>
                    <a:pt x="81" y="7"/>
                  </a:lnTo>
                  <a:lnTo>
                    <a:pt x="73" y="4"/>
                  </a:lnTo>
                  <a:lnTo>
                    <a:pt x="63" y="0"/>
                  </a:lnTo>
                  <a:lnTo>
                    <a:pt x="53" y="0"/>
                  </a:lnTo>
                  <a:lnTo>
                    <a:pt x="32" y="4"/>
                  </a:lnTo>
                  <a:lnTo>
                    <a:pt x="22" y="7"/>
                  </a:lnTo>
                  <a:lnTo>
                    <a:pt x="15" y="15"/>
                  </a:lnTo>
                  <a:lnTo>
                    <a:pt x="8" y="22"/>
                  </a:lnTo>
                  <a:lnTo>
                    <a:pt x="4" y="32"/>
                  </a:lnTo>
                  <a:lnTo>
                    <a:pt x="0" y="53"/>
                  </a:lnTo>
                  <a:lnTo>
                    <a:pt x="0" y="63"/>
                  </a:lnTo>
                  <a:lnTo>
                    <a:pt x="4" y="73"/>
                  </a:lnTo>
                  <a:lnTo>
                    <a:pt x="8" y="81"/>
                  </a:lnTo>
                  <a:lnTo>
                    <a:pt x="15" y="90"/>
                  </a:lnTo>
                  <a:lnTo>
                    <a:pt x="22" y="96"/>
                  </a:lnTo>
                  <a:lnTo>
                    <a:pt x="32" y="101"/>
                  </a:lnTo>
                  <a:lnTo>
                    <a:pt x="42" y="105"/>
                  </a:lnTo>
                  <a:lnTo>
                    <a:pt x="53" y="106"/>
                  </a:lnTo>
                  <a:lnTo>
                    <a:pt x="63" y="105"/>
                  </a:lnTo>
                  <a:lnTo>
                    <a:pt x="73" y="101"/>
                  </a:lnTo>
                  <a:lnTo>
                    <a:pt x="81" y="96"/>
                  </a:lnTo>
                  <a:lnTo>
                    <a:pt x="83" y="94"/>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2" name="Freeform 83">
              <a:extLst>
                <a:ext uri="{FF2B5EF4-FFF2-40B4-BE49-F238E27FC236}">
                  <a16:creationId xmlns:a16="http://schemas.microsoft.com/office/drawing/2014/main" id="{E132EC6A-D619-09F5-65EC-AA75004BB388}"/>
                </a:ext>
              </a:extLst>
            </p:cNvPr>
            <p:cNvSpPr>
              <a:spLocks/>
            </p:cNvSpPr>
            <p:nvPr/>
          </p:nvSpPr>
          <p:spPr bwMode="auto">
            <a:xfrm>
              <a:off x="3495675" y="3502025"/>
              <a:ext cx="33338" cy="33338"/>
            </a:xfrm>
            <a:custGeom>
              <a:avLst/>
              <a:gdLst>
                <a:gd name="T0" fmla="*/ 89 w 105"/>
                <a:gd name="T1" fmla="*/ 90 h 106"/>
                <a:gd name="T2" fmla="*/ 92 w 105"/>
                <a:gd name="T3" fmla="*/ 85 h 106"/>
                <a:gd name="T4" fmla="*/ 93 w 105"/>
                <a:gd name="T5" fmla="*/ 83 h 106"/>
                <a:gd name="T6" fmla="*/ 96 w 105"/>
                <a:gd name="T7" fmla="*/ 82 h 106"/>
                <a:gd name="T8" fmla="*/ 101 w 105"/>
                <a:gd name="T9" fmla="*/ 73 h 106"/>
                <a:gd name="T10" fmla="*/ 104 w 105"/>
                <a:gd name="T11" fmla="*/ 63 h 106"/>
                <a:gd name="T12" fmla="*/ 105 w 105"/>
                <a:gd name="T13" fmla="*/ 53 h 106"/>
                <a:gd name="T14" fmla="*/ 104 w 105"/>
                <a:gd name="T15" fmla="*/ 42 h 106"/>
                <a:gd name="T16" fmla="*/ 101 w 105"/>
                <a:gd name="T17" fmla="*/ 32 h 106"/>
                <a:gd name="T18" fmla="*/ 96 w 105"/>
                <a:gd name="T19" fmla="*/ 22 h 106"/>
                <a:gd name="T20" fmla="*/ 89 w 105"/>
                <a:gd name="T21" fmla="*/ 15 h 106"/>
                <a:gd name="T22" fmla="*/ 81 w 105"/>
                <a:gd name="T23" fmla="*/ 8 h 106"/>
                <a:gd name="T24" fmla="*/ 72 w 105"/>
                <a:gd name="T25" fmla="*/ 4 h 106"/>
                <a:gd name="T26" fmla="*/ 62 w 105"/>
                <a:gd name="T27" fmla="*/ 0 h 106"/>
                <a:gd name="T28" fmla="*/ 53 w 105"/>
                <a:gd name="T29" fmla="*/ 0 h 106"/>
                <a:gd name="T30" fmla="*/ 32 w 105"/>
                <a:gd name="T31" fmla="*/ 4 h 106"/>
                <a:gd name="T32" fmla="*/ 22 w 105"/>
                <a:gd name="T33" fmla="*/ 8 h 106"/>
                <a:gd name="T34" fmla="*/ 14 w 105"/>
                <a:gd name="T35" fmla="*/ 15 h 106"/>
                <a:gd name="T36" fmla="*/ 7 w 105"/>
                <a:gd name="T37" fmla="*/ 22 h 106"/>
                <a:gd name="T38" fmla="*/ 3 w 105"/>
                <a:gd name="T39" fmla="*/ 32 h 106"/>
                <a:gd name="T40" fmla="*/ 0 w 105"/>
                <a:gd name="T41" fmla="*/ 53 h 106"/>
                <a:gd name="T42" fmla="*/ 0 w 105"/>
                <a:gd name="T43" fmla="*/ 63 h 106"/>
                <a:gd name="T44" fmla="*/ 3 w 105"/>
                <a:gd name="T45" fmla="*/ 73 h 106"/>
                <a:gd name="T46" fmla="*/ 7 w 105"/>
                <a:gd name="T47" fmla="*/ 82 h 106"/>
                <a:gd name="T48" fmla="*/ 14 w 105"/>
                <a:gd name="T49" fmla="*/ 90 h 106"/>
                <a:gd name="T50" fmla="*/ 22 w 105"/>
                <a:gd name="T51" fmla="*/ 96 h 106"/>
                <a:gd name="T52" fmla="*/ 32 w 105"/>
                <a:gd name="T53" fmla="*/ 101 h 106"/>
                <a:gd name="T54" fmla="*/ 41 w 105"/>
                <a:gd name="T55" fmla="*/ 105 h 106"/>
                <a:gd name="T56" fmla="*/ 53 w 105"/>
                <a:gd name="T57" fmla="*/ 106 h 106"/>
                <a:gd name="T58" fmla="*/ 62 w 105"/>
                <a:gd name="T59" fmla="*/ 105 h 106"/>
                <a:gd name="T60" fmla="*/ 72 w 105"/>
                <a:gd name="T61" fmla="*/ 101 h 106"/>
                <a:gd name="T62" fmla="*/ 81 w 105"/>
                <a:gd name="T63" fmla="*/ 96 h 106"/>
                <a:gd name="T64" fmla="*/ 82 w 105"/>
                <a:gd name="T65" fmla="*/ 94 h 106"/>
                <a:gd name="T66" fmla="*/ 85 w 105"/>
                <a:gd name="T67" fmla="*/ 93 h 106"/>
                <a:gd name="T68" fmla="*/ 89 w 105"/>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06">
                  <a:moveTo>
                    <a:pt x="89" y="90"/>
                  </a:moveTo>
                  <a:lnTo>
                    <a:pt x="92" y="85"/>
                  </a:lnTo>
                  <a:lnTo>
                    <a:pt x="93" y="83"/>
                  </a:lnTo>
                  <a:lnTo>
                    <a:pt x="96" y="82"/>
                  </a:lnTo>
                  <a:lnTo>
                    <a:pt x="101" y="73"/>
                  </a:lnTo>
                  <a:lnTo>
                    <a:pt x="104" y="63"/>
                  </a:lnTo>
                  <a:lnTo>
                    <a:pt x="105" y="53"/>
                  </a:lnTo>
                  <a:lnTo>
                    <a:pt x="104" y="42"/>
                  </a:lnTo>
                  <a:lnTo>
                    <a:pt x="101" y="32"/>
                  </a:lnTo>
                  <a:lnTo>
                    <a:pt x="96" y="22"/>
                  </a:lnTo>
                  <a:lnTo>
                    <a:pt x="89" y="15"/>
                  </a:lnTo>
                  <a:lnTo>
                    <a:pt x="81" y="8"/>
                  </a:lnTo>
                  <a:lnTo>
                    <a:pt x="72" y="4"/>
                  </a:lnTo>
                  <a:lnTo>
                    <a:pt x="62" y="0"/>
                  </a:lnTo>
                  <a:lnTo>
                    <a:pt x="53" y="0"/>
                  </a:lnTo>
                  <a:lnTo>
                    <a:pt x="32" y="4"/>
                  </a:lnTo>
                  <a:lnTo>
                    <a:pt x="22" y="8"/>
                  </a:lnTo>
                  <a:lnTo>
                    <a:pt x="14" y="15"/>
                  </a:lnTo>
                  <a:lnTo>
                    <a:pt x="7" y="22"/>
                  </a:lnTo>
                  <a:lnTo>
                    <a:pt x="3" y="32"/>
                  </a:lnTo>
                  <a:lnTo>
                    <a:pt x="0" y="53"/>
                  </a:lnTo>
                  <a:lnTo>
                    <a:pt x="0" y="63"/>
                  </a:lnTo>
                  <a:lnTo>
                    <a:pt x="3" y="73"/>
                  </a:lnTo>
                  <a:lnTo>
                    <a:pt x="7" y="82"/>
                  </a:lnTo>
                  <a:lnTo>
                    <a:pt x="14" y="90"/>
                  </a:lnTo>
                  <a:lnTo>
                    <a:pt x="22" y="96"/>
                  </a:lnTo>
                  <a:lnTo>
                    <a:pt x="32" y="101"/>
                  </a:lnTo>
                  <a:lnTo>
                    <a:pt x="41" y="105"/>
                  </a:lnTo>
                  <a:lnTo>
                    <a:pt x="53" y="106"/>
                  </a:lnTo>
                  <a:lnTo>
                    <a:pt x="62" y="105"/>
                  </a:lnTo>
                  <a:lnTo>
                    <a:pt x="72" y="101"/>
                  </a:lnTo>
                  <a:lnTo>
                    <a:pt x="81" y="96"/>
                  </a:lnTo>
                  <a:lnTo>
                    <a:pt x="82" y="94"/>
                  </a:lnTo>
                  <a:lnTo>
                    <a:pt x="85" y="93"/>
                  </a:lnTo>
                  <a:lnTo>
                    <a:pt x="89"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3" name="Freeform 84">
              <a:extLst>
                <a:ext uri="{FF2B5EF4-FFF2-40B4-BE49-F238E27FC236}">
                  <a16:creationId xmlns:a16="http://schemas.microsoft.com/office/drawing/2014/main" id="{276EFA1B-44AF-FCDB-3AD6-C74B9DF4006D}"/>
                </a:ext>
              </a:extLst>
            </p:cNvPr>
            <p:cNvSpPr>
              <a:spLocks/>
            </p:cNvSpPr>
            <p:nvPr/>
          </p:nvSpPr>
          <p:spPr bwMode="auto">
            <a:xfrm>
              <a:off x="3517900" y="3544888"/>
              <a:ext cx="33338" cy="33338"/>
            </a:xfrm>
            <a:custGeom>
              <a:avLst/>
              <a:gdLst>
                <a:gd name="T0" fmla="*/ 90 w 106"/>
                <a:gd name="T1" fmla="*/ 90 h 106"/>
                <a:gd name="T2" fmla="*/ 93 w 106"/>
                <a:gd name="T3" fmla="*/ 85 h 106"/>
                <a:gd name="T4" fmla="*/ 94 w 106"/>
                <a:gd name="T5" fmla="*/ 83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7 h 106"/>
                <a:gd name="T24" fmla="*/ 73 w 106"/>
                <a:gd name="T25" fmla="*/ 4 h 106"/>
                <a:gd name="T26" fmla="*/ 63 w 106"/>
                <a:gd name="T27" fmla="*/ 0 h 106"/>
                <a:gd name="T28" fmla="*/ 53 w 106"/>
                <a:gd name="T29" fmla="*/ 0 h 106"/>
                <a:gd name="T30" fmla="*/ 32 w 106"/>
                <a:gd name="T31" fmla="*/ 4 h 106"/>
                <a:gd name="T32" fmla="*/ 22 w 106"/>
                <a:gd name="T33" fmla="*/ 7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1"/>
                  </a:lnTo>
                  <a:lnTo>
                    <a:pt x="101" y="73"/>
                  </a:lnTo>
                  <a:lnTo>
                    <a:pt x="105" y="63"/>
                  </a:lnTo>
                  <a:lnTo>
                    <a:pt x="106" y="53"/>
                  </a:lnTo>
                  <a:lnTo>
                    <a:pt x="105" y="42"/>
                  </a:lnTo>
                  <a:lnTo>
                    <a:pt x="101" y="32"/>
                  </a:lnTo>
                  <a:lnTo>
                    <a:pt x="96" y="22"/>
                  </a:lnTo>
                  <a:lnTo>
                    <a:pt x="90" y="15"/>
                  </a:lnTo>
                  <a:lnTo>
                    <a:pt x="81" y="7"/>
                  </a:lnTo>
                  <a:lnTo>
                    <a:pt x="73" y="4"/>
                  </a:lnTo>
                  <a:lnTo>
                    <a:pt x="63" y="0"/>
                  </a:lnTo>
                  <a:lnTo>
                    <a:pt x="53" y="0"/>
                  </a:lnTo>
                  <a:lnTo>
                    <a:pt x="32" y="4"/>
                  </a:lnTo>
                  <a:lnTo>
                    <a:pt x="22" y="7"/>
                  </a:lnTo>
                  <a:lnTo>
                    <a:pt x="15" y="15"/>
                  </a:lnTo>
                  <a:lnTo>
                    <a:pt x="8" y="22"/>
                  </a:lnTo>
                  <a:lnTo>
                    <a:pt x="4" y="32"/>
                  </a:lnTo>
                  <a:lnTo>
                    <a:pt x="0" y="53"/>
                  </a:lnTo>
                  <a:lnTo>
                    <a:pt x="0" y="63"/>
                  </a:lnTo>
                  <a:lnTo>
                    <a:pt x="4" y="73"/>
                  </a:lnTo>
                  <a:lnTo>
                    <a:pt x="8" y="81"/>
                  </a:lnTo>
                  <a:lnTo>
                    <a:pt x="15" y="90"/>
                  </a:lnTo>
                  <a:lnTo>
                    <a:pt x="22" y="96"/>
                  </a:lnTo>
                  <a:lnTo>
                    <a:pt x="32" y="101"/>
                  </a:lnTo>
                  <a:lnTo>
                    <a:pt x="42" y="105"/>
                  </a:lnTo>
                  <a:lnTo>
                    <a:pt x="53" y="106"/>
                  </a:lnTo>
                  <a:lnTo>
                    <a:pt x="63" y="105"/>
                  </a:lnTo>
                  <a:lnTo>
                    <a:pt x="73" y="101"/>
                  </a:lnTo>
                  <a:lnTo>
                    <a:pt x="81" y="96"/>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4" name="Freeform 85">
              <a:extLst>
                <a:ext uri="{FF2B5EF4-FFF2-40B4-BE49-F238E27FC236}">
                  <a16:creationId xmlns:a16="http://schemas.microsoft.com/office/drawing/2014/main" id="{4F554AAC-4689-50EC-24AD-2B080EB8A0C6}"/>
                </a:ext>
              </a:extLst>
            </p:cNvPr>
            <p:cNvSpPr>
              <a:spLocks/>
            </p:cNvSpPr>
            <p:nvPr/>
          </p:nvSpPr>
          <p:spPr bwMode="auto">
            <a:xfrm>
              <a:off x="3571875" y="3519488"/>
              <a:ext cx="33338" cy="33338"/>
            </a:xfrm>
            <a:custGeom>
              <a:avLst/>
              <a:gdLst>
                <a:gd name="T0" fmla="*/ 90 w 106"/>
                <a:gd name="T1" fmla="*/ 90 h 106"/>
                <a:gd name="T2" fmla="*/ 93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2 w 106"/>
                <a:gd name="T23" fmla="*/ 8 h 106"/>
                <a:gd name="T24" fmla="*/ 73 w 106"/>
                <a:gd name="T25" fmla="*/ 4 h 106"/>
                <a:gd name="T26" fmla="*/ 63 w 106"/>
                <a:gd name="T27" fmla="*/ 0 h 106"/>
                <a:gd name="T28" fmla="*/ 53 w 106"/>
                <a:gd name="T29" fmla="*/ 0 h 106"/>
                <a:gd name="T30" fmla="*/ 32 w 106"/>
                <a:gd name="T31" fmla="*/ 4 h 106"/>
                <a:gd name="T32" fmla="*/ 23 w 106"/>
                <a:gd name="T33" fmla="*/ 8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3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2 w 106"/>
                <a:gd name="T63" fmla="*/ 96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2"/>
                  </a:lnTo>
                  <a:lnTo>
                    <a:pt x="101" y="73"/>
                  </a:lnTo>
                  <a:lnTo>
                    <a:pt x="105" y="63"/>
                  </a:lnTo>
                  <a:lnTo>
                    <a:pt x="106" y="53"/>
                  </a:lnTo>
                  <a:lnTo>
                    <a:pt x="105" y="42"/>
                  </a:lnTo>
                  <a:lnTo>
                    <a:pt x="101" y="32"/>
                  </a:lnTo>
                  <a:lnTo>
                    <a:pt x="96" y="22"/>
                  </a:lnTo>
                  <a:lnTo>
                    <a:pt x="90" y="15"/>
                  </a:lnTo>
                  <a:lnTo>
                    <a:pt x="82" y="8"/>
                  </a:lnTo>
                  <a:lnTo>
                    <a:pt x="73" y="4"/>
                  </a:lnTo>
                  <a:lnTo>
                    <a:pt x="63" y="0"/>
                  </a:lnTo>
                  <a:lnTo>
                    <a:pt x="53" y="0"/>
                  </a:lnTo>
                  <a:lnTo>
                    <a:pt x="32" y="4"/>
                  </a:lnTo>
                  <a:lnTo>
                    <a:pt x="23" y="8"/>
                  </a:lnTo>
                  <a:lnTo>
                    <a:pt x="15" y="15"/>
                  </a:lnTo>
                  <a:lnTo>
                    <a:pt x="8" y="22"/>
                  </a:lnTo>
                  <a:lnTo>
                    <a:pt x="4" y="32"/>
                  </a:lnTo>
                  <a:lnTo>
                    <a:pt x="0" y="53"/>
                  </a:lnTo>
                  <a:lnTo>
                    <a:pt x="0" y="63"/>
                  </a:lnTo>
                  <a:lnTo>
                    <a:pt x="4" y="73"/>
                  </a:lnTo>
                  <a:lnTo>
                    <a:pt x="8" y="82"/>
                  </a:lnTo>
                  <a:lnTo>
                    <a:pt x="15" y="90"/>
                  </a:lnTo>
                  <a:lnTo>
                    <a:pt x="23" y="96"/>
                  </a:lnTo>
                  <a:lnTo>
                    <a:pt x="32" y="101"/>
                  </a:lnTo>
                  <a:lnTo>
                    <a:pt x="42" y="105"/>
                  </a:lnTo>
                  <a:lnTo>
                    <a:pt x="53" y="106"/>
                  </a:lnTo>
                  <a:lnTo>
                    <a:pt x="63" y="105"/>
                  </a:lnTo>
                  <a:lnTo>
                    <a:pt x="73" y="101"/>
                  </a:lnTo>
                  <a:lnTo>
                    <a:pt x="82" y="96"/>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5" name="Freeform 86">
              <a:extLst>
                <a:ext uri="{FF2B5EF4-FFF2-40B4-BE49-F238E27FC236}">
                  <a16:creationId xmlns:a16="http://schemas.microsoft.com/office/drawing/2014/main" id="{2287D4C9-9FFC-F900-F169-8F26B3145C70}"/>
                </a:ext>
              </a:extLst>
            </p:cNvPr>
            <p:cNvSpPr>
              <a:spLocks/>
            </p:cNvSpPr>
            <p:nvPr/>
          </p:nvSpPr>
          <p:spPr bwMode="auto">
            <a:xfrm>
              <a:off x="3543300" y="3578225"/>
              <a:ext cx="33338" cy="33338"/>
            </a:xfrm>
            <a:custGeom>
              <a:avLst/>
              <a:gdLst>
                <a:gd name="T0" fmla="*/ 90 w 106"/>
                <a:gd name="T1" fmla="*/ 90 h 106"/>
                <a:gd name="T2" fmla="*/ 93 w 106"/>
                <a:gd name="T3" fmla="*/ 85 h 106"/>
                <a:gd name="T4" fmla="*/ 94 w 106"/>
                <a:gd name="T5" fmla="*/ 83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2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2 w 106"/>
                <a:gd name="T63" fmla="*/ 96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1"/>
                  </a:lnTo>
                  <a:lnTo>
                    <a:pt x="101" y="73"/>
                  </a:lnTo>
                  <a:lnTo>
                    <a:pt x="105" y="63"/>
                  </a:lnTo>
                  <a:lnTo>
                    <a:pt x="106" y="53"/>
                  </a:lnTo>
                  <a:lnTo>
                    <a:pt x="105" y="42"/>
                  </a:lnTo>
                  <a:lnTo>
                    <a:pt x="101" y="32"/>
                  </a:lnTo>
                  <a:lnTo>
                    <a:pt x="96" y="22"/>
                  </a:lnTo>
                  <a:lnTo>
                    <a:pt x="90" y="15"/>
                  </a:lnTo>
                  <a:lnTo>
                    <a:pt x="82" y="8"/>
                  </a:lnTo>
                  <a:lnTo>
                    <a:pt x="73" y="4"/>
                  </a:lnTo>
                  <a:lnTo>
                    <a:pt x="63" y="0"/>
                  </a:lnTo>
                  <a:lnTo>
                    <a:pt x="53" y="0"/>
                  </a:lnTo>
                  <a:lnTo>
                    <a:pt x="32" y="4"/>
                  </a:lnTo>
                  <a:lnTo>
                    <a:pt x="22" y="8"/>
                  </a:lnTo>
                  <a:lnTo>
                    <a:pt x="15" y="15"/>
                  </a:lnTo>
                  <a:lnTo>
                    <a:pt x="8" y="22"/>
                  </a:lnTo>
                  <a:lnTo>
                    <a:pt x="4" y="32"/>
                  </a:lnTo>
                  <a:lnTo>
                    <a:pt x="0" y="53"/>
                  </a:lnTo>
                  <a:lnTo>
                    <a:pt x="0" y="63"/>
                  </a:lnTo>
                  <a:lnTo>
                    <a:pt x="4" y="73"/>
                  </a:lnTo>
                  <a:lnTo>
                    <a:pt x="8" y="81"/>
                  </a:lnTo>
                  <a:lnTo>
                    <a:pt x="15" y="90"/>
                  </a:lnTo>
                  <a:lnTo>
                    <a:pt x="22" y="96"/>
                  </a:lnTo>
                  <a:lnTo>
                    <a:pt x="32" y="101"/>
                  </a:lnTo>
                  <a:lnTo>
                    <a:pt x="42" y="105"/>
                  </a:lnTo>
                  <a:lnTo>
                    <a:pt x="53" y="106"/>
                  </a:lnTo>
                  <a:lnTo>
                    <a:pt x="63" y="105"/>
                  </a:lnTo>
                  <a:lnTo>
                    <a:pt x="73" y="101"/>
                  </a:lnTo>
                  <a:lnTo>
                    <a:pt x="82" y="96"/>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6" name="Freeform 87">
              <a:extLst>
                <a:ext uri="{FF2B5EF4-FFF2-40B4-BE49-F238E27FC236}">
                  <a16:creationId xmlns:a16="http://schemas.microsoft.com/office/drawing/2014/main" id="{7EA912DE-F0C4-8420-066D-49850B1ABC12}"/>
                </a:ext>
              </a:extLst>
            </p:cNvPr>
            <p:cNvSpPr>
              <a:spLocks/>
            </p:cNvSpPr>
            <p:nvPr/>
          </p:nvSpPr>
          <p:spPr bwMode="auto">
            <a:xfrm>
              <a:off x="3505200" y="3611563"/>
              <a:ext cx="34925" cy="33338"/>
            </a:xfrm>
            <a:custGeom>
              <a:avLst/>
              <a:gdLst>
                <a:gd name="T0" fmla="*/ 90 w 106"/>
                <a:gd name="T1" fmla="*/ 90 h 106"/>
                <a:gd name="T2" fmla="*/ 92 w 106"/>
                <a:gd name="T3" fmla="*/ 85 h 106"/>
                <a:gd name="T4" fmla="*/ 94 w 106"/>
                <a:gd name="T5" fmla="*/ 82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7 h 106"/>
                <a:gd name="T24" fmla="*/ 73 w 106"/>
                <a:gd name="T25" fmla="*/ 4 h 106"/>
                <a:gd name="T26" fmla="*/ 63 w 106"/>
                <a:gd name="T27" fmla="*/ 0 h 106"/>
                <a:gd name="T28" fmla="*/ 53 w 106"/>
                <a:gd name="T29" fmla="*/ 0 h 106"/>
                <a:gd name="T30" fmla="*/ 32 w 106"/>
                <a:gd name="T31" fmla="*/ 4 h 106"/>
                <a:gd name="T32" fmla="*/ 22 w 106"/>
                <a:gd name="T33" fmla="*/ 7 h 106"/>
                <a:gd name="T34" fmla="*/ 15 w 106"/>
                <a:gd name="T35" fmla="*/ 15 h 106"/>
                <a:gd name="T36" fmla="*/ 7 w 106"/>
                <a:gd name="T37" fmla="*/ 22 h 106"/>
                <a:gd name="T38" fmla="*/ 4 w 106"/>
                <a:gd name="T39" fmla="*/ 32 h 106"/>
                <a:gd name="T40" fmla="*/ 0 w 106"/>
                <a:gd name="T41" fmla="*/ 53 h 106"/>
                <a:gd name="T42" fmla="*/ 0 w 106"/>
                <a:gd name="T43" fmla="*/ 63 h 106"/>
                <a:gd name="T44" fmla="*/ 4 w 106"/>
                <a:gd name="T45" fmla="*/ 73 h 106"/>
                <a:gd name="T46" fmla="*/ 7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4" y="82"/>
                  </a:lnTo>
                  <a:lnTo>
                    <a:pt x="96" y="81"/>
                  </a:lnTo>
                  <a:lnTo>
                    <a:pt x="101" y="73"/>
                  </a:lnTo>
                  <a:lnTo>
                    <a:pt x="105" y="63"/>
                  </a:lnTo>
                  <a:lnTo>
                    <a:pt x="106" y="53"/>
                  </a:lnTo>
                  <a:lnTo>
                    <a:pt x="105" y="42"/>
                  </a:lnTo>
                  <a:lnTo>
                    <a:pt x="101" y="32"/>
                  </a:lnTo>
                  <a:lnTo>
                    <a:pt x="96" y="22"/>
                  </a:lnTo>
                  <a:lnTo>
                    <a:pt x="90" y="15"/>
                  </a:lnTo>
                  <a:lnTo>
                    <a:pt x="81" y="7"/>
                  </a:lnTo>
                  <a:lnTo>
                    <a:pt x="73" y="4"/>
                  </a:lnTo>
                  <a:lnTo>
                    <a:pt x="63" y="0"/>
                  </a:lnTo>
                  <a:lnTo>
                    <a:pt x="53" y="0"/>
                  </a:lnTo>
                  <a:lnTo>
                    <a:pt x="32" y="4"/>
                  </a:lnTo>
                  <a:lnTo>
                    <a:pt x="22" y="7"/>
                  </a:lnTo>
                  <a:lnTo>
                    <a:pt x="15" y="15"/>
                  </a:lnTo>
                  <a:lnTo>
                    <a:pt x="7" y="22"/>
                  </a:lnTo>
                  <a:lnTo>
                    <a:pt x="4" y="32"/>
                  </a:lnTo>
                  <a:lnTo>
                    <a:pt x="0" y="53"/>
                  </a:lnTo>
                  <a:lnTo>
                    <a:pt x="0" y="63"/>
                  </a:lnTo>
                  <a:lnTo>
                    <a:pt x="4" y="73"/>
                  </a:lnTo>
                  <a:lnTo>
                    <a:pt x="7" y="81"/>
                  </a:lnTo>
                  <a:lnTo>
                    <a:pt x="15" y="90"/>
                  </a:lnTo>
                  <a:lnTo>
                    <a:pt x="22" y="96"/>
                  </a:lnTo>
                  <a:lnTo>
                    <a:pt x="32" y="101"/>
                  </a:lnTo>
                  <a:lnTo>
                    <a:pt x="42" y="105"/>
                  </a:lnTo>
                  <a:lnTo>
                    <a:pt x="53" y="106"/>
                  </a:lnTo>
                  <a:lnTo>
                    <a:pt x="63" y="105"/>
                  </a:lnTo>
                  <a:lnTo>
                    <a:pt x="73" y="101"/>
                  </a:lnTo>
                  <a:lnTo>
                    <a:pt x="81" y="96"/>
                  </a:lnTo>
                  <a:lnTo>
                    <a:pt x="83" y="94"/>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7" name="Freeform 88">
              <a:extLst>
                <a:ext uri="{FF2B5EF4-FFF2-40B4-BE49-F238E27FC236}">
                  <a16:creationId xmlns:a16="http://schemas.microsoft.com/office/drawing/2014/main" id="{93A8E48F-D811-FD39-6AFC-A18084CD12AA}"/>
                </a:ext>
              </a:extLst>
            </p:cNvPr>
            <p:cNvSpPr>
              <a:spLocks/>
            </p:cNvSpPr>
            <p:nvPr/>
          </p:nvSpPr>
          <p:spPr bwMode="auto">
            <a:xfrm>
              <a:off x="3471863" y="3879850"/>
              <a:ext cx="33338" cy="33338"/>
            </a:xfrm>
            <a:custGeom>
              <a:avLst/>
              <a:gdLst>
                <a:gd name="T0" fmla="*/ 90 w 106"/>
                <a:gd name="T1" fmla="*/ 90 h 106"/>
                <a:gd name="T2" fmla="*/ 93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2"/>
                  </a:lnTo>
                  <a:lnTo>
                    <a:pt x="101" y="73"/>
                  </a:lnTo>
                  <a:lnTo>
                    <a:pt x="105" y="63"/>
                  </a:lnTo>
                  <a:lnTo>
                    <a:pt x="106" y="53"/>
                  </a:lnTo>
                  <a:lnTo>
                    <a:pt x="105" y="42"/>
                  </a:lnTo>
                  <a:lnTo>
                    <a:pt x="101" y="32"/>
                  </a:lnTo>
                  <a:lnTo>
                    <a:pt x="96" y="22"/>
                  </a:lnTo>
                  <a:lnTo>
                    <a:pt x="90" y="15"/>
                  </a:lnTo>
                  <a:lnTo>
                    <a:pt x="81" y="8"/>
                  </a:lnTo>
                  <a:lnTo>
                    <a:pt x="73" y="4"/>
                  </a:lnTo>
                  <a:lnTo>
                    <a:pt x="63" y="0"/>
                  </a:lnTo>
                  <a:lnTo>
                    <a:pt x="53" y="0"/>
                  </a:lnTo>
                  <a:lnTo>
                    <a:pt x="32" y="4"/>
                  </a:lnTo>
                  <a:lnTo>
                    <a:pt x="22" y="8"/>
                  </a:lnTo>
                  <a:lnTo>
                    <a:pt x="15" y="15"/>
                  </a:lnTo>
                  <a:lnTo>
                    <a:pt x="8" y="22"/>
                  </a:lnTo>
                  <a:lnTo>
                    <a:pt x="4" y="32"/>
                  </a:lnTo>
                  <a:lnTo>
                    <a:pt x="0" y="53"/>
                  </a:lnTo>
                  <a:lnTo>
                    <a:pt x="0" y="63"/>
                  </a:lnTo>
                  <a:lnTo>
                    <a:pt x="4" y="73"/>
                  </a:lnTo>
                  <a:lnTo>
                    <a:pt x="8" y="82"/>
                  </a:lnTo>
                  <a:lnTo>
                    <a:pt x="15" y="90"/>
                  </a:lnTo>
                  <a:lnTo>
                    <a:pt x="22" y="96"/>
                  </a:lnTo>
                  <a:lnTo>
                    <a:pt x="32" y="101"/>
                  </a:lnTo>
                  <a:lnTo>
                    <a:pt x="42" y="105"/>
                  </a:lnTo>
                  <a:lnTo>
                    <a:pt x="53" y="106"/>
                  </a:lnTo>
                  <a:lnTo>
                    <a:pt x="63" y="105"/>
                  </a:lnTo>
                  <a:lnTo>
                    <a:pt x="73" y="101"/>
                  </a:lnTo>
                  <a:lnTo>
                    <a:pt x="81" y="96"/>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8" name="Freeform 89">
              <a:extLst>
                <a:ext uri="{FF2B5EF4-FFF2-40B4-BE49-F238E27FC236}">
                  <a16:creationId xmlns:a16="http://schemas.microsoft.com/office/drawing/2014/main" id="{DC95BC7E-A892-D890-2D8F-A6649281BE59}"/>
                </a:ext>
              </a:extLst>
            </p:cNvPr>
            <p:cNvSpPr>
              <a:spLocks/>
            </p:cNvSpPr>
            <p:nvPr/>
          </p:nvSpPr>
          <p:spPr bwMode="auto">
            <a:xfrm>
              <a:off x="3452813" y="3932238"/>
              <a:ext cx="34925" cy="34925"/>
            </a:xfrm>
            <a:custGeom>
              <a:avLst/>
              <a:gdLst>
                <a:gd name="T0" fmla="*/ 90 w 106"/>
                <a:gd name="T1" fmla="*/ 90 h 106"/>
                <a:gd name="T2" fmla="*/ 92 w 106"/>
                <a:gd name="T3" fmla="*/ 85 h 106"/>
                <a:gd name="T4" fmla="*/ 94 w 106"/>
                <a:gd name="T5" fmla="*/ 82 h 106"/>
                <a:gd name="T6" fmla="*/ 96 w 106"/>
                <a:gd name="T7" fmla="*/ 81 h 106"/>
                <a:gd name="T8" fmla="*/ 101 w 106"/>
                <a:gd name="T9" fmla="*/ 72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7 h 106"/>
                <a:gd name="T24" fmla="*/ 73 w 106"/>
                <a:gd name="T25" fmla="*/ 3 h 106"/>
                <a:gd name="T26" fmla="*/ 63 w 106"/>
                <a:gd name="T27" fmla="*/ 0 h 106"/>
                <a:gd name="T28" fmla="*/ 53 w 106"/>
                <a:gd name="T29" fmla="*/ 0 h 106"/>
                <a:gd name="T30" fmla="*/ 32 w 106"/>
                <a:gd name="T31" fmla="*/ 3 h 106"/>
                <a:gd name="T32" fmla="*/ 22 w 106"/>
                <a:gd name="T33" fmla="*/ 7 h 106"/>
                <a:gd name="T34" fmla="*/ 15 w 106"/>
                <a:gd name="T35" fmla="*/ 15 h 106"/>
                <a:gd name="T36" fmla="*/ 7 w 106"/>
                <a:gd name="T37" fmla="*/ 22 h 106"/>
                <a:gd name="T38" fmla="*/ 4 w 106"/>
                <a:gd name="T39" fmla="*/ 32 h 106"/>
                <a:gd name="T40" fmla="*/ 0 w 106"/>
                <a:gd name="T41" fmla="*/ 53 h 106"/>
                <a:gd name="T42" fmla="*/ 0 w 106"/>
                <a:gd name="T43" fmla="*/ 63 h 106"/>
                <a:gd name="T44" fmla="*/ 4 w 106"/>
                <a:gd name="T45" fmla="*/ 72 h 106"/>
                <a:gd name="T46" fmla="*/ 7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3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4" y="82"/>
                  </a:lnTo>
                  <a:lnTo>
                    <a:pt x="96" y="81"/>
                  </a:lnTo>
                  <a:lnTo>
                    <a:pt x="101" y="72"/>
                  </a:lnTo>
                  <a:lnTo>
                    <a:pt x="105" y="63"/>
                  </a:lnTo>
                  <a:lnTo>
                    <a:pt x="106" y="53"/>
                  </a:lnTo>
                  <a:lnTo>
                    <a:pt x="105" y="42"/>
                  </a:lnTo>
                  <a:lnTo>
                    <a:pt x="101" y="32"/>
                  </a:lnTo>
                  <a:lnTo>
                    <a:pt x="96" y="22"/>
                  </a:lnTo>
                  <a:lnTo>
                    <a:pt x="90" y="15"/>
                  </a:lnTo>
                  <a:lnTo>
                    <a:pt x="81" y="7"/>
                  </a:lnTo>
                  <a:lnTo>
                    <a:pt x="73" y="3"/>
                  </a:lnTo>
                  <a:lnTo>
                    <a:pt x="63" y="0"/>
                  </a:lnTo>
                  <a:lnTo>
                    <a:pt x="53" y="0"/>
                  </a:lnTo>
                  <a:lnTo>
                    <a:pt x="32" y="3"/>
                  </a:lnTo>
                  <a:lnTo>
                    <a:pt x="22" y="7"/>
                  </a:lnTo>
                  <a:lnTo>
                    <a:pt x="15" y="15"/>
                  </a:lnTo>
                  <a:lnTo>
                    <a:pt x="7" y="22"/>
                  </a:lnTo>
                  <a:lnTo>
                    <a:pt x="4" y="32"/>
                  </a:lnTo>
                  <a:lnTo>
                    <a:pt x="0" y="53"/>
                  </a:lnTo>
                  <a:lnTo>
                    <a:pt x="0" y="63"/>
                  </a:lnTo>
                  <a:lnTo>
                    <a:pt x="4" y="72"/>
                  </a:lnTo>
                  <a:lnTo>
                    <a:pt x="7" y="81"/>
                  </a:lnTo>
                  <a:lnTo>
                    <a:pt x="15" y="90"/>
                  </a:lnTo>
                  <a:lnTo>
                    <a:pt x="22" y="96"/>
                  </a:lnTo>
                  <a:lnTo>
                    <a:pt x="32" y="101"/>
                  </a:lnTo>
                  <a:lnTo>
                    <a:pt x="42" y="105"/>
                  </a:lnTo>
                  <a:lnTo>
                    <a:pt x="53" y="106"/>
                  </a:lnTo>
                  <a:lnTo>
                    <a:pt x="63" y="105"/>
                  </a:lnTo>
                  <a:lnTo>
                    <a:pt x="73" y="101"/>
                  </a:lnTo>
                  <a:lnTo>
                    <a:pt x="81" y="96"/>
                  </a:lnTo>
                  <a:lnTo>
                    <a:pt x="83" y="93"/>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9" name="Freeform 90">
              <a:extLst>
                <a:ext uri="{FF2B5EF4-FFF2-40B4-BE49-F238E27FC236}">
                  <a16:creationId xmlns:a16="http://schemas.microsoft.com/office/drawing/2014/main" id="{B55E4337-FB0B-56CC-5EEF-FF8B744E8B0A}"/>
                </a:ext>
              </a:extLst>
            </p:cNvPr>
            <p:cNvSpPr>
              <a:spLocks/>
            </p:cNvSpPr>
            <p:nvPr/>
          </p:nvSpPr>
          <p:spPr bwMode="auto">
            <a:xfrm>
              <a:off x="3446463" y="3948113"/>
              <a:ext cx="34925" cy="33338"/>
            </a:xfrm>
            <a:custGeom>
              <a:avLst/>
              <a:gdLst>
                <a:gd name="T0" fmla="*/ 90 w 106"/>
                <a:gd name="T1" fmla="*/ 90 h 106"/>
                <a:gd name="T2" fmla="*/ 93 w 106"/>
                <a:gd name="T3" fmla="*/ 85 h 106"/>
                <a:gd name="T4" fmla="*/ 94 w 106"/>
                <a:gd name="T5" fmla="*/ 82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2 w 106"/>
                <a:gd name="T23" fmla="*/ 7 h 106"/>
                <a:gd name="T24" fmla="*/ 73 w 106"/>
                <a:gd name="T25" fmla="*/ 4 h 106"/>
                <a:gd name="T26" fmla="*/ 63 w 106"/>
                <a:gd name="T27" fmla="*/ 0 h 106"/>
                <a:gd name="T28" fmla="*/ 53 w 106"/>
                <a:gd name="T29" fmla="*/ 0 h 106"/>
                <a:gd name="T30" fmla="*/ 32 w 106"/>
                <a:gd name="T31" fmla="*/ 4 h 106"/>
                <a:gd name="T32" fmla="*/ 23 w 106"/>
                <a:gd name="T33" fmla="*/ 7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1 h 106"/>
                <a:gd name="T48" fmla="*/ 15 w 106"/>
                <a:gd name="T49" fmla="*/ 90 h 106"/>
                <a:gd name="T50" fmla="*/ 23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2 w 106"/>
                <a:gd name="T63" fmla="*/ 96 h 106"/>
                <a:gd name="T64" fmla="*/ 83 w 106"/>
                <a:gd name="T65" fmla="*/ 93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2"/>
                  </a:lnTo>
                  <a:lnTo>
                    <a:pt x="96" y="81"/>
                  </a:lnTo>
                  <a:lnTo>
                    <a:pt x="101" y="73"/>
                  </a:lnTo>
                  <a:lnTo>
                    <a:pt x="105" y="63"/>
                  </a:lnTo>
                  <a:lnTo>
                    <a:pt x="106" y="53"/>
                  </a:lnTo>
                  <a:lnTo>
                    <a:pt x="105" y="42"/>
                  </a:lnTo>
                  <a:lnTo>
                    <a:pt x="101" y="32"/>
                  </a:lnTo>
                  <a:lnTo>
                    <a:pt x="96" y="22"/>
                  </a:lnTo>
                  <a:lnTo>
                    <a:pt x="90" y="15"/>
                  </a:lnTo>
                  <a:lnTo>
                    <a:pt x="82" y="7"/>
                  </a:lnTo>
                  <a:lnTo>
                    <a:pt x="73" y="4"/>
                  </a:lnTo>
                  <a:lnTo>
                    <a:pt x="63" y="0"/>
                  </a:lnTo>
                  <a:lnTo>
                    <a:pt x="53" y="0"/>
                  </a:lnTo>
                  <a:lnTo>
                    <a:pt x="32" y="4"/>
                  </a:lnTo>
                  <a:lnTo>
                    <a:pt x="23" y="7"/>
                  </a:lnTo>
                  <a:lnTo>
                    <a:pt x="15" y="15"/>
                  </a:lnTo>
                  <a:lnTo>
                    <a:pt x="8" y="22"/>
                  </a:lnTo>
                  <a:lnTo>
                    <a:pt x="4" y="32"/>
                  </a:lnTo>
                  <a:lnTo>
                    <a:pt x="0" y="53"/>
                  </a:lnTo>
                  <a:lnTo>
                    <a:pt x="0" y="63"/>
                  </a:lnTo>
                  <a:lnTo>
                    <a:pt x="4" y="73"/>
                  </a:lnTo>
                  <a:lnTo>
                    <a:pt x="8" y="81"/>
                  </a:lnTo>
                  <a:lnTo>
                    <a:pt x="15" y="90"/>
                  </a:lnTo>
                  <a:lnTo>
                    <a:pt x="23" y="96"/>
                  </a:lnTo>
                  <a:lnTo>
                    <a:pt x="32" y="101"/>
                  </a:lnTo>
                  <a:lnTo>
                    <a:pt x="42" y="105"/>
                  </a:lnTo>
                  <a:lnTo>
                    <a:pt x="53" y="106"/>
                  </a:lnTo>
                  <a:lnTo>
                    <a:pt x="63" y="105"/>
                  </a:lnTo>
                  <a:lnTo>
                    <a:pt x="73" y="101"/>
                  </a:lnTo>
                  <a:lnTo>
                    <a:pt x="82" y="96"/>
                  </a:lnTo>
                  <a:lnTo>
                    <a:pt x="83" y="93"/>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0" name="Freeform 91">
              <a:extLst>
                <a:ext uri="{FF2B5EF4-FFF2-40B4-BE49-F238E27FC236}">
                  <a16:creationId xmlns:a16="http://schemas.microsoft.com/office/drawing/2014/main" id="{6D105BB1-6781-66EF-B2E6-254ACEA00721}"/>
                </a:ext>
              </a:extLst>
            </p:cNvPr>
            <p:cNvSpPr>
              <a:spLocks/>
            </p:cNvSpPr>
            <p:nvPr/>
          </p:nvSpPr>
          <p:spPr bwMode="auto">
            <a:xfrm>
              <a:off x="3605213" y="3846513"/>
              <a:ext cx="34925" cy="33338"/>
            </a:xfrm>
            <a:custGeom>
              <a:avLst/>
              <a:gdLst>
                <a:gd name="T0" fmla="*/ 90 w 106"/>
                <a:gd name="T1" fmla="*/ 90 h 106"/>
                <a:gd name="T2" fmla="*/ 93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2"/>
                  </a:lnTo>
                  <a:lnTo>
                    <a:pt x="101" y="73"/>
                  </a:lnTo>
                  <a:lnTo>
                    <a:pt x="105" y="63"/>
                  </a:lnTo>
                  <a:lnTo>
                    <a:pt x="106" y="53"/>
                  </a:lnTo>
                  <a:lnTo>
                    <a:pt x="105" y="42"/>
                  </a:lnTo>
                  <a:lnTo>
                    <a:pt x="101" y="32"/>
                  </a:lnTo>
                  <a:lnTo>
                    <a:pt x="96" y="22"/>
                  </a:lnTo>
                  <a:lnTo>
                    <a:pt x="90" y="15"/>
                  </a:lnTo>
                  <a:lnTo>
                    <a:pt x="81" y="8"/>
                  </a:lnTo>
                  <a:lnTo>
                    <a:pt x="73" y="4"/>
                  </a:lnTo>
                  <a:lnTo>
                    <a:pt x="63" y="0"/>
                  </a:lnTo>
                  <a:lnTo>
                    <a:pt x="53" y="0"/>
                  </a:lnTo>
                  <a:lnTo>
                    <a:pt x="32" y="4"/>
                  </a:lnTo>
                  <a:lnTo>
                    <a:pt x="22" y="8"/>
                  </a:lnTo>
                  <a:lnTo>
                    <a:pt x="15" y="15"/>
                  </a:lnTo>
                  <a:lnTo>
                    <a:pt x="8" y="22"/>
                  </a:lnTo>
                  <a:lnTo>
                    <a:pt x="4" y="32"/>
                  </a:lnTo>
                  <a:lnTo>
                    <a:pt x="0" y="53"/>
                  </a:lnTo>
                  <a:lnTo>
                    <a:pt x="0" y="63"/>
                  </a:lnTo>
                  <a:lnTo>
                    <a:pt x="4" y="73"/>
                  </a:lnTo>
                  <a:lnTo>
                    <a:pt x="8" y="82"/>
                  </a:lnTo>
                  <a:lnTo>
                    <a:pt x="15" y="90"/>
                  </a:lnTo>
                  <a:lnTo>
                    <a:pt x="22" y="96"/>
                  </a:lnTo>
                  <a:lnTo>
                    <a:pt x="32" y="101"/>
                  </a:lnTo>
                  <a:lnTo>
                    <a:pt x="42" y="105"/>
                  </a:lnTo>
                  <a:lnTo>
                    <a:pt x="53" y="106"/>
                  </a:lnTo>
                  <a:lnTo>
                    <a:pt x="63" y="105"/>
                  </a:lnTo>
                  <a:lnTo>
                    <a:pt x="73" y="101"/>
                  </a:lnTo>
                  <a:lnTo>
                    <a:pt x="81" y="96"/>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1" name="Freeform 92">
              <a:extLst>
                <a:ext uri="{FF2B5EF4-FFF2-40B4-BE49-F238E27FC236}">
                  <a16:creationId xmlns:a16="http://schemas.microsoft.com/office/drawing/2014/main" id="{955256E0-B8F7-6B1C-7CBE-4B7E629DB03A}"/>
                </a:ext>
              </a:extLst>
            </p:cNvPr>
            <p:cNvSpPr>
              <a:spLocks/>
            </p:cNvSpPr>
            <p:nvPr/>
          </p:nvSpPr>
          <p:spPr bwMode="auto">
            <a:xfrm>
              <a:off x="3587750" y="3887788"/>
              <a:ext cx="33338" cy="33338"/>
            </a:xfrm>
            <a:custGeom>
              <a:avLst/>
              <a:gdLst>
                <a:gd name="T0" fmla="*/ 90 w 106"/>
                <a:gd name="T1" fmla="*/ 90 h 106"/>
                <a:gd name="T2" fmla="*/ 92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4" y="83"/>
                  </a:lnTo>
                  <a:lnTo>
                    <a:pt x="96" y="82"/>
                  </a:lnTo>
                  <a:lnTo>
                    <a:pt x="101" y="73"/>
                  </a:lnTo>
                  <a:lnTo>
                    <a:pt x="105" y="63"/>
                  </a:lnTo>
                  <a:lnTo>
                    <a:pt x="106" y="53"/>
                  </a:lnTo>
                  <a:lnTo>
                    <a:pt x="105" y="42"/>
                  </a:lnTo>
                  <a:lnTo>
                    <a:pt x="101" y="32"/>
                  </a:lnTo>
                  <a:lnTo>
                    <a:pt x="96" y="22"/>
                  </a:lnTo>
                  <a:lnTo>
                    <a:pt x="90" y="15"/>
                  </a:lnTo>
                  <a:lnTo>
                    <a:pt x="81" y="8"/>
                  </a:lnTo>
                  <a:lnTo>
                    <a:pt x="73" y="4"/>
                  </a:lnTo>
                  <a:lnTo>
                    <a:pt x="63" y="0"/>
                  </a:lnTo>
                  <a:lnTo>
                    <a:pt x="53" y="0"/>
                  </a:lnTo>
                  <a:lnTo>
                    <a:pt x="32" y="4"/>
                  </a:lnTo>
                  <a:lnTo>
                    <a:pt x="22" y="8"/>
                  </a:lnTo>
                  <a:lnTo>
                    <a:pt x="15" y="15"/>
                  </a:lnTo>
                  <a:lnTo>
                    <a:pt x="8" y="22"/>
                  </a:lnTo>
                  <a:lnTo>
                    <a:pt x="4" y="32"/>
                  </a:lnTo>
                  <a:lnTo>
                    <a:pt x="0" y="53"/>
                  </a:lnTo>
                  <a:lnTo>
                    <a:pt x="0" y="63"/>
                  </a:lnTo>
                  <a:lnTo>
                    <a:pt x="4" y="73"/>
                  </a:lnTo>
                  <a:lnTo>
                    <a:pt x="8" y="82"/>
                  </a:lnTo>
                  <a:lnTo>
                    <a:pt x="15" y="90"/>
                  </a:lnTo>
                  <a:lnTo>
                    <a:pt x="22" y="96"/>
                  </a:lnTo>
                  <a:lnTo>
                    <a:pt x="32" y="101"/>
                  </a:lnTo>
                  <a:lnTo>
                    <a:pt x="42" y="105"/>
                  </a:lnTo>
                  <a:lnTo>
                    <a:pt x="53" y="106"/>
                  </a:lnTo>
                  <a:lnTo>
                    <a:pt x="63" y="105"/>
                  </a:lnTo>
                  <a:lnTo>
                    <a:pt x="73" y="101"/>
                  </a:lnTo>
                  <a:lnTo>
                    <a:pt x="81" y="96"/>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2" name="Freeform 93">
              <a:extLst>
                <a:ext uri="{FF2B5EF4-FFF2-40B4-BE49-F238E27FC236}">
                  <a16:creationId xmlns:a16="http://schemas.microsoft.com/office/drawing/2014/main" id="{FFC94D12-93EF-DF19-BF0E-85914561914D}"/>
                </a:ext>
              </a:extLst>
            </p:cNvPr>
            <p:cNvSpPr>
              <a:spLocks/>
            </p:cNvSpPr>
            <p:nvPr/>
          </p:nvSpPr>
          <p:spPr bwMode="auto">
            <a:xfrm>
              <a:off x="3594100" y="3903663"/>
              <a:ext cx="33338" cy="33338"/>
            </a:xfrm>
            <a:custGeom>
              <a:avLst/>
              <a:gdLst>
                <a:gd name="T0" fmla="*/ 90 w 106"/>
                <a:gd name="T1" fmla="*/ 90 h 106"/>
                <a:gd name="T2" fmla="*/ 92 w 106"/>
                <a:gd name="T3" fmla="*/ 85 h 106"/>
                <a:gd name="T4" fmla="*/ 93 w 106"/>
                <a:gd name="T5" fmla="*/ 83 h 106"/>
                <a:gd name="T6" fmla="*/ 96 w 106"/>
                <a:gd name="T7" fmla="*/ 82 h 106"/>
                <a:gd name="T8" fmla="*/ 101 w 106"/>
                <a:gd name="T9" fmla="*/ 73 h 106"/>
                <a:gd name="T10" fmla="*/ 104 w 106"/>
                <a:gd name="T11" fmla="*/ 63 h 106"/>
                <a:gd name="T12" fmla="*/ 106 w 106"/>
                <a:gd name="T13" fmla="*/ 53 h 106"/>
                <a:gd name="T14" fmla="*/ 104 w 106"/>
                <a:gd name="T15" fmla="*/ 42 h 106"/>
                <a:gd name="T16" fmla="*/ 101 w 106"/>
                <a:gd name="T17" fmla="*/ 32 h 106"/>
                <a:gd name="T18" fmla="*/ 96 w 106"/>
                <a:gd name="T19" fmla="*/ 22 h 106"/>
                <a:gd name="T20" fmla="*/ 90 w 106"/>
                <a:gd name="T21" fmla="*/ 15 h 106"/>
                <a:gd name="T22" fmla="*/ 81 w 106"/>
                <a:gd name="T23" fmla="*/ 8 h 106"/>
                <a:gd name="T24" fmla="*/ 72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7 w 106"/>
                <a:gd name="T37" fmla="*/ 22 h 106"/>
                <a:gd name="T38" fmla="*/ 4 w 106"/>
                <a:gd name="T39" fmla="*/ 32 h 106"/>
                <a:gd name="T40" fmla="*/ 0 w 106"/>
                <a:gd name="T41" fmla="*/ 53 h 106"/>
                <a:gd name="T42" fmla="*/ 0 w 106"/>
                <a:gd name="T43" fmla="*/ 63 h 106"/>
                <a:gd name="T44" fmla="*/ 4 w 106"/>
                <a:gd name="T45" fmla="*/ 73 h 106"/>
                <a:gd name="T46" fmla="*/ 7 w 106"/>
                <a:gd name="T47" fmla="*/ 82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2 w 106"/>
                <a:gd name="T61" fmla="*/ 101 h 106"/>
                <a:gd name="T62" fmla="*/ 81 w 106"/>
                <a:gd name="T63" fmla="*/ 96 h 106"/>
                <a:gd name="T64" fmla="*/ 82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3" y="83"/>
                  </a:lnTo>
                  <a:lnTo>
                    <a:pt x="96" y="82"/>
                  </a:lnTo>
                  <a:lnTo>
                    <a:pt x="101" y="73"/>
                  </a:lnTo>
                  <a:lnTo>
                    <a:pt x="104" y="63"/>
                  </a:lnTo>
                  <a:lnTo>
                    <a:pt x="106" y="53"/>
                  </a:lnTo>
                  <a:lnTo>
                    <a:pt x="104" y="42"/>
                  </a:lnTo>
                  <a:lnTo>
                    <a:pt x="101" y="32"/>
                  </a:lnTo>
                  <a:lnTo>
                    <a:pt x="96" y="22"/>
                  </a:lnTo>
                  <a:lnTo>
                    <a:pt x="90" y="15"/>
                  </a:lnTo>
                  <a:lnTo>
                    <a:pt x="81" y="8"/>
                  </a:lnTo>
                  <a:lnTo>
                    <a:pt x="72" y="4"/>
                  </a:lnTo>
                  <a:lnTo>
                    <a:pt x="63" y="0"/>
                  </a:lnTo>
                  <a:lnTo>
                    <a:pt x="53" y="0"/>
                  </a:lnTo>
                  <a:lnTo>
                    <a:pt x="32" y="4"/>
                  </a:lnTo>
                  <a:lnTo>
                    <a:pt x="22" y="8"/>
                  </a:lnTo>
                  <a:lnTo>
                    <a:pt x="15" y="15"/>
                  </a:lnTo>
                  <a:lnTo>
                    <a:pt x="7" y="22"/>
                  </a:lnTo>
                  <a:lnTo>
                    <a:pt x="4" y="32"/>
                  </a:lnTo>
                  <a:lnTo>
                    <a:pt x="0" y="53"/>
                  </a:lnTo>
                  <a:lnTo>
                    <a:pt x="0" y="63"/>
                  </a:lnTo>
                  <a:lnTo>
                    <a:pt x="4" y="73"/>
                  </a:lnTo>
                  <a:lnTo>
                    <a:pt x="7" y="82"/>
                  </a:lnTo>
                  <a:lnTo>
                    <a:pt x="15" y="90"/>
                  </a:lnTo>
                  <a:lnTo>
                    <a:pt x="22" y="96"/>
                  </a:lnTo>
                  <a:lnTo>
                    <a:pt x="32" y="101"/>
                  </a:lnTo>
                  <a:lnTo>
                    <a:pt x="42" y="105"/>
                  </a:lnTo>
                  <a:lnTo>
                    <a:pt x="53" y="106"/>
                  </a:lnTo>
                  <a:lnTo>
                    <a:pt x="63" y="105"/>
                  </a:lnTo>
                  <a:lnTo>
                    <a:pt x="72" y="101"/>
                  </a:lnTo>
                  <a:lnTo>
                    <a:pt x="81" y="96"/>
                  </a:lnTo>
                  <a:lnTo>
                    <a:pt x="82"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3" name="Freeform 94">
              <a:extLst>
                <a:ext uri="{FF2B5EF4-FFF2-40B4-BE49-F238E27FC236}">
                  <a16:creationId xmlns:a16="http://schemas.microsoft.com/office/drawing/2014/main" id="{C0116925-E7F4-E9EF-EB44-587D6208A8B3}"/>
                </a:ext>
              </a:extLst>
            </p:cNvPr>
            <p:cNvSpPr>
              <a:spLocks/>
            </p:cNvSpPr>
            <p:nvPr/>
          </p:nvSpPr>
          <p:spPr bwMode="auto">
            <a:xfrm>
              <a:off x="3594100" y="3935413"/>
              <a:ext cx="33338" cy="33338"/>
            </a:xfrm>
            <a:custGeom>
              <a:avLst/>
              <a:gdLst>
                <a:gd name="T0" fmla="*/ 90 w 106"/>
                <a:gd name="T1" fmla="*/ 90 h 106"/>
                <a:gd name="T2" fmla="*/ 92 w 106"/>
                <a:gd name="T3" fmla="*/ 85 h 106"/>
                <a:gd name="T4" fmla="*/ 93 w 106"/>
                <a:gd name="T5" fmla="*/ 83 h 106"/>
                <a:gd name="T6" fmla="*/ 96 w 106"/>
                <a:gd name="T7" fmla="*/ 81 h 106"/>
                <a:gd name="T8" fmla="*/ 101 w 106"/>
                <a:gd name="T9" fmla="*/ 73 h 106"/>
                <a:gd name="T10" fmla="*/ 104 w 106"/>
                <a:gd name="T11" fmla="*/ 63 h 106"/>
                <a:gd name="T12" fmla="*/ 106 w 106"/>
                <a:gd name="T13" fmla="*/ 53 h 106"/>
                <a:gd name="T14" fmla="*/ 104 w 106"/>
                <a:gd name="T15" fmla="*/ 42 h 106"/>
                <a:gd name="T16" fmla="*/ 101 w 106"/>
                <a:gd name="T17" fmla="*/ 32 h 106"/>
                <a:gd name="T18" fmla="*/ 96 w 106"/>
                <a:gd name="T19" fmla="*/ 22 h 106"/>
                <a:gd name="T20" fmla="*/ 90 w 106"/>
                <a:gd name="T21" fmla="*/ 15 h 106"/>
                <a:gd name="T22" fmla="*/ 81 w 106"/>
                <a:gd name="T23" fmla="*/ 8 h 106"/>
                <a:gd name="T24" fmla="*/ 72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7 w 106"/>
                <a:gd name="T37" fmla="*/ 22 h 106"/>
                <a:gd name="T38" fmla="*/ 4 w 106"/>
                <a:gd name="T39" fmla="*/ 32 h 106"/>
                <a:gd name="T40" fmla="*/ 0 w 106"/>
                <a:gd name="T41" fmla="*/ 53 h 106"/>
                <a:gd name="T42" fmla="*/ 0 w 106"/>
                <a:gd name="T43" fmla="*/ 63 h 106"/>
                <a:gd name="T44" fmla="*/ 4 w 106"/>
                <a:gd name="T45" fmla="*/ 73 h 106"/>
                <a:gd name="T46" fmla="*/ 7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2 w 106"/>
                <a:gd name="T61" fmla="*/ 101 h 106"/>
                <a:gd name="T62" fmla="*/ 81 w 106"/>
                <a:gd name="T63" fmla="*/ 96 h 106"/>
                <a:gd name="T64" fmla="*/ 82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3" y="83"/>
                  </a:lnTo>
                  <a:lnTo>
                    <a:pt x="96" y="81"/>
                  </a:lnTo>
                  <a:lnTo>
                    <a:pt x="101" y="73"/>
                  </a:lnTo>
                  <a:lnTo>
                    <a:pt x="104" y="63"/>
                  </a:lnTo>
                  <a:lnTo>
                    <a:pt x="106" y="53"/>
                  </a:lnTo>
                  <a:lnTo>
                    <a:pt x="104" y="42"/>
                  </a:lnTo>
                  <a:lnTo>
                    <a:pt x="101" y="32"/>
                  </a:lnTo>
                  <a:lnTo>
                    <a:pt x="96" y="22"/>
                  </a:lnTo>
                  <a:lnTo>
                    <a:pt x="90" y="15"/>
                  </a:lnTo>
                  <a:lnTo>
                    <a:pt x="81" y="8"/>
                  </a:lnTo>
                  <a:lnTo>
                    <a:pt x="72" y="4"/>
                  </a:lnTo>
                  <a:lnTo>
                    <a:pt x="63" y="0"/>
                  </a:lnTo>
                  <a:lnTo>
                    <a:pt x="53" y="0"/>
                  </a:lnTo>
                  <a:lnTo>
                    <a:pt x="32" y="4"/>
                  </a:lnTo>
                  <a:lnTo>
                    <a:pt x="22" y="8"/>
                  </a:lnTo>
                  <a:lnTo>
                    <a:pt x="15" y="15"/>
                  </a:lnTo>
                  <a:lnTo>
                    <a:pt x="7" y="22"/>
                  </a:lnTo>
                  <a:lnTo>
                    <a:pt x="4" y="32"/>
                  </a:lnTo>
                  <a:lnTo>
                    <a:pt x="0" y="53"/>
                  </a:lnTo>
                  <a:lnTo>
                    <a:pt x="0" y="63"/>
                  </a:lnTo>
                  <a:lnTo>
                    <a:pt x="4" y="73"/>
                  </a:lnTo>
                  <a:lnTo>
                    <a:pt x="7" y="81"/>
                  </a:lnTo>
                  <a:lnTo>
                    <a:pt x="15" y="90"/>
                  </a:lnTo>
                  <a:lnTo>
                    <a:pt x="22" y="96"/>
                  </a:lnTo>
                  <a:lnTo>
                    <a:pt x="32" y="101"/>
                  </a:lnTo>
                  <a:lnTo>
                    <a:pt x="42" y="105"/>
                  </a:lnTo>
                  <a:lnTo>
                    <a:pt x="53" y="106"/>
                  </a:lnTo>
                  <a:lnTo>
                    <a:pt x="63" y="105"/>
                  </a:lnTo>
                  <a:lnTo>
                    <a:pt x="72" y="101"/>
                  </a:lnTo>
                  <a:lnTo>
                    <a:pt x="81" y="96"/>
                  </a:lnTo>
                  <a:lnTo>
                    <a:pt x="82"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4" name="Freeform 95">
              <a:extLst>
                <a:ext uri="{FF2B5EF4-FFF2-40B4-BE49-F238E27FC236}">
                  <a16:creationId xmlns:a16="http://schemas.microsoft.com/office/drawing/2014/main" id="{086FF787-19D7-9384-865F-8A710344B007}"/>
                </a:ext>
              </a:extLst>
            </p:cNvPr>
            <p:cNvSpPr>
              <a:spLocks/>
            </p:cNvSpPr>
            <p:nvPr/>
          </p:nvSpPr>
          <p:spPr bwMode="auto">
            <a:xfrm>
              <a:off x="3594100" y="3986213"/>
              <a:ext cx="33338" cy="33338"/>
            </a:xfrm>
            <a:custGeom>
              <a:avLst/>
              <a:gdLst>
                <a:gd name="T0" fmla="*/ 90 w 106"/>
                <a:gd name="T1" fmla="*/ 90 h 106"/>
                <a:gd name="T2" fmla="*/ 92 w 106"/>
                <a:gd name="T3" fmla="*/ 85 h 106"/>
                <a:gd name="T4" fmla="*/ 93 w 106"/>
                <a:gd name="T5" fmla="*/ 83 h 106"/>
                <a:gd name="T6" fmla="*/ 96 w 106"/>
                <a:gd name="T7" fmla="*/ 82 h 106"/>
                <a:gd name="T8" fmla="*/ 101 w 106"/>
                <a:gd name="T9" fmla="*/ 73 h 106"/>
                <a:gd name="T10" fmla="*/ 104 w 106"/>
                <a:gd name="T11" fmla="*/ 63 h 106"/>
                <a:gd name="T12" fmla="*/ 106 w 106"/>
                <a:gd name="T13" fmla="*/ 53 h 106"/>
                <a:gd name="T14" fmla="*/ 104 w 106"/>
                <a:gd name="T15" fmla="*/ 42 h 106"/>
                <a:gd name="T16" fmla="*/ 101 w 106"/>
                <a:gd name="T17" fmla="*/ 32 h 106"/>
                <a:gd name="T18" fmla="*/ 96 w 106"/>
                <a:gd name="T19" fmla="*/ 22 h 106"/>
                <a:gd name="T20" fmla="*/ 90 w 106"/>
                <a:gd name="T21" fmla="*/ 15 h 106"/>
                <a:gd name="T22" fmla="*/ 81 w 106"/>
                <a:gd name="T23" fmla="*/ 8 h 106"/>
                <a:gd name="T24" fmla="*/ 72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7 w 106"/>
                <a:gd name="T37" fmla="*/ 22 h 106"/>
                <a:gd name="T38" fmla="*/ 4 w 106"/>
                <a:gd name="T39" fmla="*/ 32 h 106"/>
                <a:gd name="T40" fmla="*/ 0 w 106"/>
                <a:gd name="T41" fmla="*/ 53 h 106"/>
                <a:gd name="T42" fmla="*/ 0 w 106"/>
                <a:gd name="T43" fmla="*/ 63 h 106"/>
                <a:gd name="T44" fmla="*/ 4 w 106"/>
                <a:gd name="T45" fmla="*/ 73 h 106"/>
                <a:gd name="T46" fmla="*/ 7 w 106"/>
                <a:gd name="T47" fmla="*/ 82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2 w 106"/>
                <a:gd name="T61" fmla="*/ 101 h 106"/>
                <a:gd name="T62" fmla="*/ 81 w 106"/>
                <a:gd name="T63" fmla="*/ 96 h 106"/>
                <a:gd name="T64" fmla="*/ 82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3" y="83"/>
                  </a:lnTo>
                  <a:lnTo>
                    <a:pt x="96" y="82"/>
                  </a:lnTo>
                  <a:lnTo>
                    <a:pt x="101" y="73"/>
                  </a:lnTo>
                  <a:lnTo>
                    <a:pt x="104" y="63"/>
                  </a:lnTo>
                  <a:lnTo>
                    <a:pt x="106" y="53"/>
                  </a:lnTo>
                  <a:lnTo>
                    <a:pt x="104" y="42"/>
                  </a:lnTo>
                  <a:lnTo>
                    <a:pt x="101" y="32"/>
                  </a:lnTo>
                  <a:lnTo>
                    <a:pt x="96" y="22"/>
                  </a:lnTo>
                  <a:lnTo>
                    <a:pt x="90" y="15"/>
                  </a:lnTo>
                  <a:lnTo>
                    <a:pt x="81" y="8"/>
                  </a:lnTo>
                  <a:lnTo>
                    <a:pt x="72" y="4"/>
                  </a:lnTo>
                  <a:lnTo>
                    <a:pt x="63" y="0"/>
                  </a:lnTo>
                  <a:lnTo>
                    <a:pt x="53" y="0"/>
                  </a:lnTo>
                  <a:lnTo>
                    <a:pt x="32" y="4"/>
                  </a:lnTo>
                  <a:lnTo>
                    <a:pt x="22" y="8"/>
                  </a:lnTo>
                  <a:lnTo>
                    <a:pt x="15" y="15"/>
                  </a:lnTo>
                  <a:lnTo>
                    <a:pt x="7" y="22"/>
                  </a:lnTo>
                  <a:lnTo>
                    <a:pt x="4" y="32"/>
                  </a:lnTo>
                  <a:lnTo>
                    <a:pt x="0" y="53"/>
                  </a:lnTo>
                  <a:lnTo>
                    <a:pt x="0" y="63"/>
                  </a:lnTo>
                  <a:lnTo>
                    <a:pt x="4" y="73"/>
                  </a:lnTo>
                  <a:lnTo>
                    <a:pt x="7" y="82"/>
                  </a:lnTo>
                  <a:lnTo>
                    <a:pt x="15" y="90"/>
                  </a:lnTo>
                  <a:lnTo>
                    <a:pt x="22" y="96"/>
                  </a:lnTo>
                  <a:lnTo>
                    <a:pt x="32" y="101"/>
                  </a:lnTo>
                  <a:lnTo>
                    <a:pt x="42" y="105"/>
                  </a:lnTo>
                  <a:lnTo>
                    <a:pt x="53" y="106"/>
                  </a:lnTo>
                  <a:lnTo>
                    <a:pt x="63" y="105"/>
                  </a:lnTo>
                  <a:lnTo>
                    <a:pt x="72" y="101"/>
                  </a:lnTo>
                  <a:lnTo>
                    <a:pt x="81" y="96"/>
                  </a:lnTo>
                  <a:lnTo>
                    <a:pt x="82"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5" name="Freeform 96">
              <a:extLst>
                <a:ext uri="{FF2B5EF4-FFF2-40B4-BE49-F238E27FC236}">
                  <a16:creationId xmlns:a16="http://schemas.microsoft.com/office/drawing/2014/main" id="{9E37A13D-9048-8B0A-C35B-2306C676A3C9}"/>
                </a:ext>
              </a:extLst>
            </p:cNvPr>
            <p:cNvSpPr>
              <a:spLocks/>
            </p:cNvSpPr>
            <p:nvPr/>
          </p:nvSpPr>
          <p:spPr bwMode="auto">
            <a:xfrm>
              <a:off x="3427413" y="4364038"/>
              <a:ext cx="33338" cy="33338"/>
            </a:xfrm>
            <a:custGeom>
              <a:avLst/>
              <a:gdLst>
                <a:gd name="T0" fmla="*/ 90 w 106"/>
                <a:gd name="T1" fmla="*/ 90 h 106"/>
                <a:gd name="T2" fmla="*/ 92 w 106"/>
                <a:gd name="T3" fmla="*/ 85 h 106"/>
                <a:gd name="T4" fmla="*/ 93 w 106"/>
                <a:gd name="T5" fmla="*/ 83 h 106"/>
                <a:gd name="T6" fmla="*/ 96 w 106"/>
                <a:gd name="T7" fmla="*/ 82 h 106"/>
                <a:gd name="T8" fmla="*/ 101 w 106"/>
                <a:gd name="T9" fmla="*/ 73 h 106"/>
                <a:gd name="T10" fmla="*/ 104 w 106"/>
                <a:gd name="T11" fmla="*/ 63 h 106"/>
                <a:gd name="T12" fmla="*/ 106 w 106"/>
                <a:gd name="T13" fmla="*/ 53 h 106"/>
                <a:gd name="T14" fmla="*/ 104 w 106"/>
                <a:gd name="T15" fmla="*/ 42 h 106"/>
                <a:gd name="T16" fmla="*/ 101 w 106"/>
                <a:gd name="T17" fmla="*/ 32 h 106"/>
                <a:gd name="T18" fmla="*/ 96 w 106"/>
                <a:gd name="T19" fmla="*/ 23 h 106"/>
                <a:gd name="T20" fmla="*/ 90 w 106"/>
                <a:gd name="T21" fmla="*/ 15 h 106"/>
                <a:gd name="T22" fmla="*/ 81 w 106"/>
                <a:gd name="T23" fmla="*/ 8 h 106"/>
                <a:gd name="T24" fmla="*/ 72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7 w 106"/>
                <a:gd name="T37" fmla="*/ 23 h 106"/>
                <a:gd name="T38" fmla="*/ 4 w 106"/>
                <a:gd name="T39" fmla="*/ 32 h 106"/>
                <a:gd name="T40" fmla="*/ 0 w 106"/>
                <a:gd name="T41" fmla="*/ 53 h 106"/>
                <a:gd name="T42" fmla="*/ 0 w 106"/>
                <a:gd name="T43" fmla="*/ 63 h 106"/>
                <a:gd name="T44" fmla="*/ 4 w 106"/>
                <a:gd name="T45" fmla="*/ 73 h 106"/>
                <a:gd name="T46" fmla="*/ 7 w 106"/>
                <a:gd name="T47" fmla="*/ 82 h 106"/>
                <a:gd name="T48" fmla="*/ 15 w 106"/>
                <a:gd name="T49" fmla="*/ 90 h 106"/>
                <a:gd name="T50" fmla="*/ 22 w 106"/>
                <a:gd name="T51" fmla="*/ 97 h 106"/>
                <a:gd name="T52" fmla="*/ 32 w 106"/>
                <a:gd name="T53" fmla="*/ 102 h 106"/>
                <a:gd name="T54" fmla="*/ 42 w 106"/>
                <a:gd name="T55" fmla="*/ 105 h 106"/>
                <a:gd name="T56" fmla="*/ 53 w 106"/>
                <a:gd name="T57" fmla="*/ 106 h 106"/>
                <a:gd name="T58" fmla="*/ 63 w 106"/>
                <a:gd name="T59" fmla="*/ 105 h 106"/>
                <a:gd name="T60" fmla="*/ 72 w 106"/>
                <a:gd name="T61" fmla="*/ 102 h 106"/>
                <a:gd name="T62" fmla="*/ 81 w 106"/>
                <a:gd name="T63" fmla="*/ 97 h 106"/>
                <a:gd name="T64" fmla="*/ 82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3" y="83"/>
                  </a:lnTo>
                  <a:lnTo>
                    <a:pt x="96" y="82"/>
                  </a:lnTo>
                  <a:lnTo>
                    <a:pt x="101" y="73"/>
                  </a:lnTo>
                  <a:lnTo>
                    <a:pt x="104" y="63"/>
                  </a:lnTo>
                  <a:lnTo>
                    <a:pt x="106" y="53"/>
                  </a:lnTo>
                  <a:lnTo>
                    <a:pt x="104" y="42"/>
                  </a:lnTo>
                  <a:lnTo>
                    <a:pt x="101" y="32"/>
                  </a:lnTo>
                  <a:lnTo>
                    <a:pt x="96" y="23"/>
                  </a:lnTo>
                  <a:lnTo>
                    <a:pt x="90" y="15"/>
                  </a:lnTo>
                  <a:lnTo>
                    <a:pt x="81" y="8"/>
                  </a:lnTo>
                  <a:lnTo>
                    <a:pt x="72" y="4"/>
                  </a:lnTo>
                  <a:lnTo>
                    <a:pt x="63" y="0"/>
                  </a:lnTo>
                  <a:lnTo>
                    <a:pt x="53" y="0"/>
                  </a:lnTo>
                  <a:lnTo>
                    <a:pt x="32" y="4"/>
                  </a:lnTo>
                  <a:lnTo>
                    <a:pt x="22" y="8"/>
                  </a:lnTo>
                  <a:lnTo>
                    <a:pt x="15" y="15"/>
                  </a:lnTo>
                  <a:lnTo>
                    <a:pt x="7" y="23"/>
                  </a:lnTo>
                  <a:lnTo>
                    <a:pt x="4" y="32"/>
                  </a:lnTo>
                  <a:lnTo>
                    <a:pt x="0" y="53"/>
                  </a:lnTo>
                  <a:lnTo>
                    <a:pt x="0" y="63"/>
                  </a:lnTo>
                  <a:lnTo>
                    <a:pt x="4" y="73"/>
                  </a:lnTo>
                  <a:lnTo>
                    <a:pt x="7" y="82"/>
                  </a:lnTo>
                  <a:lnTo>
                    <a:pt x="15" y="90"/>
                  </a:lnTo>
                  <a:lnTo>
                    <a:pt x="22" y="97"/>
                  </a:lnTo>
                  <a:lnTo>
                    <a:pt x="32" y="102"/>
                  </a:lnTo>
                  <a:lnTo>
                    <a:pt x="42" y="105"/>
                  </a:lnTo>
                  <a:lnTo>
                    <a:pt x="53" y="106"/>
                  </a:lnTo>
                  <a:lnTo>
                    <a:pt x="63" y="105"/>
                  </a:lnTo>
                  <a:lnTo>
                    <a:pt x="72" y="102"/>
                  </a:lnTo>
                  <a:lnTo>
                    <a:pt x="81" y="97"/>
                  </a:lnTo>
                  <a:lnTo>
                    <a:pt x="82"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6" name="Freeform 97">
              <a:extLst>
                <a:ext uri="{FF2B5EF4-FFF2-40B4-BE49-F238E27FC236}">
                  <a16:creationId xmlns:a16="http://schemas.microsoft.com/office/drawing/2014/main" id="{E8139091-F3CA-8255-94C8-C3990B6244D7}"/>
                </a:ext>
              </a:extLst>
            </p:cNvPr>
            <p:cNvSpPr>
              <a:spLocks/>
            </p:cNvSpPr>
            <p:nvPr/>
          </p:nvSpPr>
          <p:spPr bwMode="auto">
            <a:xfrm>
              <a:off x="3438525" y="4351338"/>
              <a:ext cx="33338" cy="33338"/>
            </a:xfrm>
            <a:custGeom>
              <a:avLst/>
              <a:gdLst>
                <a:gd name="T0" fmla="*/ 90 w 106"/>
                <a:gd name="T1" fmla="*/ 89 h 106"/>
                <a:gd name="T2" fmla="*/ 92 w 106"/>
                <a:gd name="T3" fmla="*/ 85 h 106"/>
                <a:gd name="T4" fmla="*/ 94 w 106"/>
                <a:gd name="T5" fmla="*/ 82 h 106"/>
                <a:gd name="T6" fmla="*/ 96 w 106"/>
                <a:gd name="T7" fmla="*/ 81 h 106"/>
                <a:gd name="T8" fmla="*/ 101 w 106"/>
                <a:gd name="T9" fmla="*/ 72 h 106"/>
                <a:gd name="T10" fmla="*/ 105 w 106"/>
                <a:gd name="T11" fmla="*/ 62 h 106"/>
                <a:gd name="T12" fmla="*/ 106 w 106"/>
                <a:gd name="T13" fmla="*/ 53 h 106"/>
                <a:gd name="T14" fmla="*/ 105 w 106"/>
                <a:gd name="T15" fmla="*/ 41 h 106"/>
                <a:gd name="T16" fmla="*/ 101 w 106"/>
                <a:gd name="T17" fmla="*/ 32 h 106"/>
                <a:gd name="T18" fmla="*/ 96 w 106"/>
                <a:gd name="T19" fmla="*/ 22 h 106"/>
                <a:gd name="T20" fmla="*/ 90 w 106"/>
                <a:gd name="T21" fmla="*/ 14 h 106"/>
                <a:gd name="T22" fmla="*/ 81 w 106"/>
                <a:gd name="T23" fmla="*/ 7 h 106"/>
                <a:gd name="T24" fmla="*/ 73 w 106"/>
                <a:gd name="T25" fmla="*/ 3 h 106"/>
                <a:gd name="T26" fmla="*/ 63 w 106"/>
                <a:gd name="T27" fmla="*/ 0 h 106"/>
                <a:gd name="T28" fmla="*/ 53 w 106"/>
                <a:gd name="T29" fmla="*/ 0 h 106"/>
                <a:gd name="T30" fmla="*/ 32 w 106"/>
                <a:gd name="T31" fmla="*/ 3 h 106"/>
                <a:gd name="T32" fmla="*/ 22 w 106"/>
                <a:gd name="T33" fmla="*/ 7 h 106"/>
                <a:gd name="T34" fmla="*/ 15 w 106"/>
                <a:gd name="T35" fmla="*/ 14 h 106"/>
                <a:gd name="T36" fmla="*/ 7 w 106"/>
                <a:gd name="T37" fmla="*/ 22 h 106"/>
                <a:gd name="T38" fmla="*/ 4 w 106"/>
                <a:gd name="T39" fmla="*/ 32 h 106"/>
                <a:gd name="T40" fmla="*/ 0 w 106"/>
                <a:gd name="T41" fmla="*/ 53 h 106"/>
                <a:gd name="T42" fmla="*/ 0 w 106"/>
                <a:gd name="T43" fmla="*/ 62 h 106"/>
                <a:gd name="T44" fmla="*/ 4 w 106"/>
                <a:gd name="T45" fmla="*/ 72 h 106"/>
                <a:gd name="T46" fmla="*/ 7 w 106"/>
                <a:gd name="T47" fmla="*/ 81 h 106"/>
                <a:gd name="T48" fmla="*/ 15 w 106"/>
                <a:gd name="T49" fmla="*/ 89 h 106"/>
                <a:gd name="T50" fmla="*/ 22 w 106"/>
                <a:gd name="T51" fmla="*/ 96 h 106"/>
                <a:gd name="T52" fmla="*/ 32 w 106"/>
                <a:gd name="T53" fmla="*/ 101 h 106"/>
                <a:gd name="T54" fmla="*/ 42 w 106"/>
                <a:gd name="T55" fmla="*/ 104 h 106"/>
                <a:gd name="T56" fmla="*/ 53 w 106"/>
                <a:gd name="T57" fmla="*/ 106 h 106"/>
                <a:gd name="T58" fmla="*/ 63 w 106"/>
                <a:gd name="T59" fmla="*/ 104 h 106"/>
                <a:gd name="T60" fmla="*/ 73 w 106"/>
                <a:gd name="T61" fmla="*/ 101 h 106"/>
                <a:gd name="T62" fmla="*/ 81 w 106"/>
                <a:gd name="T63" fmla="*/ 96 h 106"/>
                <a:gd name="T64" fmla="*/ 83 w 106"/>
                <a:gd name="T65" fmla="*/ 93 h 106"/>
                <a:gd name="T66" fmla="*/ 85 w 106"/>
                <a:gd name="T67" fmla="*/ 92 h 106"/>
                <a:gd name="T68" fmla="*/ 90 w 106"/>
                <a:gd name="T69"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89"/>
                  </a:moveTo>
                  <a:lnTo>
                    <a:pt x="92" y="85"/>
                  </a:lnTo>
                  <a:lnTo>
                    <a:pt x="94" y="82"/>
                  </a:lnTo>
                  <a:lnTo>
                    <a:pt x="96" y="81"/>
                  </a:lnTo>
                  <a:lnTo>
                    <a:pt x="101" y="72"/>
                  </a:lnTo>
                  <a:lnTo>
                    <a:pt x="105" y="62"/>
                  </a:lnTo>
                  <a:lnTo>
                    <a:pt x="106" y="53"/>
                  </a:lnTo>
                  <a:lnTo>
                    <a:pt x="105" y="41"/>
                  </a:lnTo>
                  <a:lnTo>
                    <a:pt x="101" y="32"/>
                  </a:lnTo>
                  <a:lnTo>
                    <a:pt x="96" y="22"/>
                  </a:lnTo>
                  <a:lnTo>
                    <a:pt x="90" y="14"/>
                  </a:lnTo>
                  <a:lnTo>
                    <a:pt x="81" y="7"/>
                  </a:lnTo>
                  <a:lnTo>
                    <a:pt x="73" y="3"/>
                  </a:lnTo>
                  <a:lnTo>
                    <a:pt x="63" y="0"/>
                  </a:lnTo>
                  <a:lnTo>
                    <a:pt x="53" y="0"/>
                  </a:lnTo>
                  <a:lnTo>
                    <a:pt x="32" y="3"/>
                  </a:lnTo>
                  <a:lnTo>
                    <a:pt x="22" y="7"/>
                  </a:lnTo>
                  <a:lnTo>
                    <a:pt x="15" y="14"/>
                  </a:lnTo>
                  <a:lnTo>
                    <a:pt x="7" y="22"/>
                  </a:lnTo>
                  <a:lnTo>
                    <a:pt x="4" y="32"/>
                  </a:lnTo>
                  <a:lnTo>
                    <a:pt x="0" y="53"/>
                  </a:lnTo>
                  <a:lnTo>
                    <a:pt x="0" y="62"/>
                  </a:lnTo>
                  <a:lnTo>
                    <a:pt x="4" y="72"/>
                  </a:lnTo>
                  <a:lnTo>
                    <a:pt x="7" y="81"/>
                  </a:lnTo>
                  <a:lnTo>
                    <a:pt x="15" y="89"/>
                  </a:lnTo>
                  <a:lnTo>
                    <a:pt x="22" y="96"/>
                  </a:lnTo>
                  <a:lnTo>
                    <a:pt x="32" y="101"/>
                  </a:lnTo>
                  <a:lnTo>
                    <a:pt x="42" y="104"/>
                  </a:lnTo>
                  <a:lnTo>
                    <a:pt x="53" y="106"/>
                  </a:lnTo>
                  <a:lnTo>
                    <a:pt x="63" y="104"/>
                  </a:lnTo>
                  <a:lnTo>
                    <a:pt x="73" y="101"/>
                  </a:lnTo>
                  <a:lnTo>
                    <a:pt x="81" y="96"/>
                  </a:lnTo>
                  <a:lnTo>
                    <a:pt x="83" y="93"/>
                  </a:lnTo>
                  <a:lnTo>
                    <a:pt x="85" y="92"/>
                  </a:lnTo>
                  <a:lnTo>
                    <a:pt x="9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7" name="Freeform 98">
              <a:extLst>
                <a:ext uri="{FF2B5EF4-FFF2-40B4-BE49-F238E27FC236}">
                  <a16:creationId xmlns:a16="http://schemas.microsoft.com/office/drawing/2014/main" id="{F5D8F76D-8EC7-1583-D919-4F361AE5AD44}"/>
                </a:ext>
              </a:extLst>
            </p:cNvPr>
            <p:cNvSpPr>
              <a:spLocks/>
            </p:cNvSpPr>
            <p:nvPr/>
          </p:nvSpPr>
          <p:spPr bwMode="auto">
            <a:xfrm>
              <a:off x="3517900" y="4351338"/>
              <a:ext cx="33338" cy="33338"/>
            </a:xfrm>
            <a:custGeom>
              <a:avLst/>
              <a:gdLst>
                <a:gd name="T0" fmla="*/ 90 w 106"/>
                <a:gd name="T1" fmla="*/ 89 h 106"/>
                <a:gd name="T2" fmla="*/ 92 w 106"/>
                <a:gd name="T3" fmla="*/ 85 h 106"/>
                <a:gd name="T4" fmla="*/ 94 w 106"/>
                <a:gd name="T5" fmla="*/ 82 h 106"/>
                <a:gd name="T6" fmla="*/ 96 w 106"/>
                <a:gd name="T7" fmla="*/ 81 h 106"/>
                <a:gd name="T8" fmla="*/ 101 w 106"/>
                <a:gd name="T9" fmla="*/ 72 h 106"/>
                <a:gd name="T10" fmla="*/ 105 w 106"/>
                <a:gd name="T11" fmla="*/ 62 h 106"/>
                <a:gd name="T12" fmla="*/ 106 w 106"/>
                <a:gd name="T13" fmla="*/ 53 h 106"/>
                <a:gd name="T14" fmla="*/ 105 w 106"/>
                <a:gd name="T15" fmla="*/ 41 h 106"/>
                <a:gd name="T16" fmla="*/ 101 w 106"/>
                <a:gd name="T17" fmla="*/ 32 h 106"/>
                <a:gd name="T18" fmla="*/ 96 w 106"/>
                <a:gd name="T19" fmla="*/ 22 h 106"/>
                <a:gd name="T20" fmla="*/ 90 w 106"/>
                <a:gd name="T21" fmla="*/ 14 h 106"/>
                <a:gd name="T22" fmla="*/ 81 w 106"/>
                <a:gd name="T23" fmla="*/ 7 h 106"/>
                <a:gd name="T24" fmla="*/ 73 w 106"/>
                <a:gd name="T25" fmla="*/ 3 h 106"/>
                <a:gd name="T26" fmla="*/ 63 w 106"/>
                <a:gd name="T27" fmla="*/ 0 h 106"/>
                <a:gd name="T28" fmla="*/ 53 w 106"/>
                <a:gd name="T29" fmla="*/ 0 h 106"/>
                <a:gd name="T30" fmla="*/ 32 w 106"/>
                <a:gd name="T31" fmla="*/ 3 h 106"/>
                <a:gd name="T32" fmla="*/ 22 w 106"/>
                <a:gd name="T33" fmla="*/ 7 h 106"/>
                <a:gd name="T34" fmla="*/ 15 w 106"/>
                <a:gd name="T35" fmla="*/ 14 h 106"/>
                <a:gd name="T36" fmla="*/ 7 w 106"/>
                <a:gd name="T37" fmla="*/ 22 h 106"/>
                <a:gd name="T38" fmla="*/ 4 w 106"/>
                <a:gd name="T39" fmla="*/ 32 h 106"/>
                <a:gd name="T40" fmla="*/ 0 w 106"/>
                <a:gd name="T41" fmla="*/ 53 h 106"/>
                <a:gd name="T42" fmla="*/ 0 w 106"/>
                <a:gd name="T43" fmla="*/ 62 h 106"/>
                <a:gd name="T44" fmla="*/ 4 w 106"/>
                <a:gd name="T45" fmla="*/ 72 h 106"/>
                <a:gd name="T46" fmla="*/ 7 w 106"/>
                <a:gd name="T47" fmla="*/ 81 h 106"/>
                <a:gd name="T48" fmla="*/ 15 w 106"/>
                <a:gd name="T49" fmla="*/ 89 h 106"/>
                <a:gd name="T50" fmla="*/ 22 w 106"/>
                <a:gd name="T51" fmla="*/ 96 h 106"/>
                <a:gd name="T52" fmla="*/ 32 w 106"/>
                <a:gd name="T53" fmla="*/ 101 h 106"/>
                <a:gd name="T54" fmla="*/ 42 w 106"/>
                <a:gd name="T55" fmla="*/ 104 h 106"/>
                <a:gd name="T56" fmla="*/ 53 w 106"/>
                <a:gd name="T57" fmla="*/ 106 h 106"/>
                <a:gd name="T58" fmla="*/ 63 w 106"/>
                <a:gd name="T59" fmla="*/ 104 h 106"/>
                <a:gd name="T60" fmla="*/ 73 w 106"/>
                <a:gd name="T61" fmla="*/ 101 h 106"/>
                <a:gd name="T62" fmla="*/ 81 w 106"/>
                <a:gd name="T63" fmla="*/ 96 h 106"/>
                <a:gd name="T64" fmla="*/ 82 w 106"/>
                <a:gd name="T65" fmla="*/ 93 h 106"/>
                <a:gd name="T66" fmla="*/ 85 w 106"/>
                <a:gd name="T67" fmla="*/ 92 h 106"/>
                <a:gd name="T68" fmla="*/ 90 w 106"/>
                <a:gd name="T69"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89"/>
                  </a:moveTo>
                  <a:lnTo>
                    <a:pt x="92" y="85"/>
                  </a:lnTo>
                  <a:lnTo>
                    <a:pt x="94" y="82"/>
                  </a:lnTo>
                  <a:lnTo>
                    <a:pt x="96" y="81"/>
                  </a:lnTo>
                  <a:lnTo>
                    <a:pt x="101" y="72"/>
                  </a:lnTo>
                  <a:lnTo>
                    <a:pt x="105" y="62"/>
                  </a:lnTo>
                  <a:lnTo>
                    <a:pt x="106" y="53"/>
                  </a:lnTo>
                  <a:lnTo>
                    <a:pt x="105" y="41"/>
                  </a:lnTo>
                  <a:lnTo>
                    <a:pt x="101" y="32"/>
                  </a:lnTo>
                  <a:lnTo>
                    <a:pt x="96" y="22"/>
                  </a:lnTo>
                  <a:lnTo>
                    <a:pt x="90" y="14"/>
                  </a:lnTo>
                  <a:lnTo>
                    <a:pt x="81" y="7"/>
                  </a:lnTo>
                  <a:lnTo>
                    <a:pt x="73" y="3"/>
                  </a:lnTo>
                  <a:lnTo>
                    <a:pt x="63" y="0"/>
                  </a:lnTo>
                  <a:lnTo>
                    <a:pt x="53" y="0"/>
                  </a:lnTo>
                  <a:lnTo>
                    <a:pt x="32" y="3"/>
                  </a:lnTo>
                  <a:lnTo>
                    <a:pt x="22" y="7"/>
                  </a:lnTo>
                  <a:lnTo>
                    <a:pt x="15" y="14"/>
                  </a:lnTo>
                  <a:lnTo>
                    <a:pt x="7" y="22"/>
                  </a:lnTo>
                  <a:lnTo>
                    <a:pt x="4" y="32"/>
                  </a:lnTo>
                  <a:lnTo>
                    <a:pt x="0" y="53"/>
                  </a:lnTo>
                  <a:lnTo>
                    <a:pt x="0" y="62"/>
                  </a:lnTo>
                  <a:lnTo>
                    <a:pt x="4" y="72"/>
                  </a:lnTo>
                  <a:lnTo>
                    <a:pt x="7" y="81"/>
                  </a:lnTo>
                  <a:lnTo>
                    <a:pt x="15" y="89"/>
                  </a:lnTo>
                  <a:lnTo>
                    <a:pt x="22" y="96"/>
                  </a:lnTo>
                  <a:lnTo>
                    <a:pt x="32" y="101"/>
                  </a:lnTo>
                  <a:lnTo>
                    <a:pt x="42" y="104"/>
                  </a:lnTo>
                  <a:lnTo>
                    <a:pt x="53" y="106"/>
                  </a:lnTo>
                  <a:lnTo>
                    <a:pt x="63" y="104"/>
                  </a:lnTo>
                  <a:lnTo>
                    <a:pt x="73" y="101"/>
                  </a:lnTo>
                  <a:lnTo>
                    <a:pt x="81" y="96"/>
                  </a:lnTo>
                  <a:lnTo>
                    <a:pt x="82" y="93"/>
                  </a:lnTo>
                  <a:lnTo>
                    <a:pt x="85" y="92"/>
                  </a:lnTo>
                  <a:lnTo>
                    <a:pt x="9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8" name="Freeform 99">
              <a:extLst>
                <a:ext uri="{FF2B5EF4-FFF2-40B4-BE49-F238E27FC236}">
                  <a16:creationId xmlns:a16="http://schemas.microsoft.com/office/drawing/2014/main" id="{6B038187-A101-3EA7-1FE7-625DF1554136}"/>
                </a:ext>
              </a:extLst>
            </p:cNvPr>
            <p:cNvSpPr>
              <a:spLocks/>
            </p:cNvSpPr>
            <p:nvPr/>
          </p:nvSpPr>
          <p:spPr bwMode="auto">
            <a:xfrm>
              <a:off x="3427413" y="4268788"/>
              <a:ext cx="33338" cy="33338"/>
            </a:xfrm>
            <a:custGeom>
              <a:avLst/>
              <a:gdLst>
                <a:gd name="T0" fmla="*/ 90 w 106"/>
                <a:gd name="T1" fmla="*/ 90 h 106"/>
                <a:gd name="T2" fmla="*/ 92 w 106"/>
                <a:gd name="T3" fmla="*/ 85 h 106"/>
                <a:gd name="T4" fmla="*/ 93 w 106"/>
                <a:gd name="T5" fmla="*/ 82 h 106"/>
                <a:gd name="T6" fmla="*/ 96 w 106"/>
                <a:gd name="T7" fmla="*/ 81 h 106"/>
                <a:gd name="T8" fmla="*/ 101 w 106"/>
                <a:gd name="T9" fmla="*/ 72 h 106"/>
                <a:gd name="T10" fmla="*/ 104 w 106"/>
                <a:gd name="T11" fmla="*/ 63 h 106"/>
                <a:gd name="T12" fmla="*/ 106 w 106"/>
                <a:gd name="T13" fmla="*/ 53 h 106"/>
                <a:gd name="T14" fmla="*/ 104 w 106"/>
                <a:gd name="T15" fmla="*/ 42 h 106"/>
                <a:gd name="T16" fmla="*/ 101 w 106"/>
                <a:gd name="T17" fmla="*/ 32 h 106"/>
                <a:gd name="T18" fmla="*/ 96 w 106"/>
                <a:gd name="T19" fmla="*/ 22 h 106"/>
                <a:gd name="T20" fmla="*/ 90 w 106"/>
                <a:gd name="T21" fmla="*/ 14 h 106"/>
                <a:gd name="T22" fmla="*/ 81 w 106"/>
                <a:gd name="T23" fmla="*/ 7 h 106"/>
                <a:gd name="T24" fmla="*/ 72 w 106"/>
                <a:gd name="T25" fmla="*/ 3 h 106"/>
                <a:gd name="T26" fmla="*/ 63 w 106"/>
                <a:gd name="T27" fmla="*/ 0 h 106"/>
                <a:gd name="T28" fmla="*/ 53 w 106"/>
                <a:gd name="T29" fmla="*/ 0 h 106"/>
                <a:gd name="T30" fmla="*/ 32 w 106"/>
                <a:gd name="T31" fmla="*/ 3 h 106"/>
                <a:gd name="T32" fmla="*/ 22 w 106"/>
                <a:gd name="T33" fmla="*/ 7 h 106"/>
                <a:gd name="T34" fmla="*/ 15 w 106"/>
                <a:gd name="T35" fmla="*/ 14 h 106"/>
                <a:gd name="T36" fmla="*/ 7 w 106"/>
                <a:gd name="T37" fmla="*/ 22 h 106"/>
                <a:gd name="T38" fmla="*/ 4 w 106"/>
                <a:gd name="T39" fmla="*/ 32 h 106"/>
                <a:gd name="T40" fmla="*/ 0 w 106"/>
                <a:gd name="T41" fmla="*/ 53 h 106"/>
                <a:gd name="T42" fmla="*/ 0 w 106"/>
                <a:gd name="T43" fmla="*/ 63 h 106"/>
                <a:gd name="T44" fmla="*/ 4 w 106"/>
                <a:gd name="T45" fmla="*/ 72 h 106"/>
                <a:gd name="T46" fmla="*/ 7 w 106"/>
                <a:gd name="T47" fmla="*/ 81 h 106"/>
                <a:gd name="T48" fmla="*/ 15 w 106"/>
                <a:gd name="T49" fmla="*/ 90 h 106"/>
                <a:gd name="T50" fmla="*/ 22 w 106"/>
                <a:gd name="T51" fmla="*/ 96 h 106"/>
                <a:gd name="T52" fmla="*/ 32 w 106"/>
                <a:gd name="T53" fmla="*/ 101 h 106"/>
                <a:gd name="T54" fmla="*/ 42 w 106"/>
                <a:gd name="T55" fmla="*/ 104 h 106"/>
                <a:gd name="T56" fmla="*/ 53 w 106"/>
                <a:gd name="T57" fmla="*/ 106 h 106"/>
                <a:gd name="T58" fmla="*/ 63 w 106"/>
                <a:gd name="T59" fmla="*/ 104 h 106"/>
                <a:gd name="T60" fmla="*/ 72 w 106"/>
                <a:gd name="T61" fmla="*/ 101 h 106"/>
                <a:gd name="T62" fmla="*/ 81 w 106"/>
                <a:gd name="T63" fmla="*/ 96 h 106"/>
                <a:gd name="T64" fmla="*/ 82 w 106"/>
                <a:gd name="T65" fmla="*/ 93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3" y="82"/>
                  </a:lnTo>
                  <a:lnTo>
                    <a:pt x="96" y="81"/>
                  </a:lnTo>
                  <a:lnTo>
                    <a:pt x="101" y="72"/>
                  </a:lnTo>
                  <a:lnTo>
                    <a:pt x="104" y="63"/>
                  </a:lnTo>
                  <a:lnTo>
                    <a:pt x="106" y="53"/>
                  </a:lnTo>
                  <a:lnTo>
                    <a:pt x="104" y="42"/>
                  </a:lnTo>
                  <a:lnTo>
                    <a:pt x="101" y="32"/>
                  </a:lnTo>
                  <a:lnTo>
                    <a:pt x="96" y="22"/>
                  </a:lnTo>
                  <a:lnTo>
                    <a:pt x="90" y="14"/>
                  </a:lnTo>
                  <a:lnTo>
                    <a:pt x="81" y="7"/>
                  </a:lnTo>
                  <a:lnTo>
                    <a:pt x="72" y="3"/>
                  </a:lnTo>
                  <a:lnTo>
                    <a:pt x="63" y="0"/>
                  </a:lnTo>
                  <a:lnTo>
                    <a:pt x="53" y="0"/>
                  </a:lnTo>
                  <a:lnTo>
                    <a:pt x="32" y="3"/>
                  </a:lnTo>
                  <a:lnTo>
                    <a:pt x="22" y="7"/>
                  </a:lnTo>
                  <a:lnTo>
                    <a:pt x="15" y="14"/>
                  </a:lnTo>
                  <a:lnTo>
                    <a:pt x="7" y="22"/>
                  </a:lnTo>
                  <a:lnTo>
                    <a:pt x="4" y="32"/>
                  </a:lnTo>
                  <a:lnTo>
                    <a:pt x="0" y="53"/>
                  </a:lnTo>
                  <a:lnTo>
                    <a:pt x="0" y="63"/>
                  </a:lnTo>
                  <a:lnTo>
                    <a:pt x="4" y="72"/>
                  </a:lnTo>
                  <a:lnTo>
                    <a:pt x="7" y="81"/>
                  </a:lnTo>
                  <a:lnTo>
                    <a:pt x="15" y="90"/>
                  </a:lnTo>
                  <a:lnTo>
                    <a:pt x="22" y="96"/>
                  </a:lnTo>
                  <a:lnTo>
                    <a:pt x="32" y="101"/>
                  </a:lnTo>
                  <a:lnTo>
                    <a:pt x="42" y="104"/>
                  </a:lnTo>
                  <a:lnTo>
                    <a:pt x="53" y="106"/>
                  </a:lnTo>
                  <a:lnTo>
                    <a:pt x="63" y="104"/>
                  </a:lnTo>
                  <a:lnTo>
                    <a:pt x="72" y="101"/>
                  </a:lnTo>
                  <a:lnTo>
                    <a:pt x="81" y="96"/>
                  </a:lnTo>
                  <a:lnTo>
                    <a:pt x="82" y="93"/>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9" name="Freeform 100">
              <a:extLst>
                <a:ext uri="{FF2B5EF4-FFF2-40B4-BE49-F238E27FC236}">
                  <a16:creationId xmlns:a16="http://schemas.microsoft.com/office/drawing/2014/main" id="{25B72B1B-8D8E-33CA-9EF7-C9F5ABEA7199}"/>
                </a:ext>
              </a:extLst>
            </p:cNvPr>
            <p:cNvSpPr>
              <a:spLocks/>
            </p:cNvSpPr>
            <p:nvPr/>
          </p:nvSpPr>
          <p:spPr bwMode="auto">
            <a:xfrm>
              <a:off x="3460750" y="4248150"/>
              <a:ext cx="34925" cy="33338"/>
            </a:xfrm>
            <a:custGeom>
              <a:avLst/>
              <a:gdLst>
                <a:gd name="T0" fmla="*/ 90 w 106"/>
                <a:gd name="T1" fmla="*/ 90 h 106"/>
                <a:gd name="T2" fmla="*/ 92 w 106"/>
                <a:gd name="T3" fmla="*/ 85 h 106"/>
                <a:gd name="T4" fmla="*/ 93 w 106"/>
                <a:gd name="T5" fmla="*/ 82 h 106"/>
                <a:gd name="T6" fmla="*/ 96 w 106"/>
                <a:gd name="T7" fmla="*/ 81 h 106"/>
                <a:gd name="T8" fmla="*/ 101 w 106"/>
                <a:gd name="T9" fmla="*/ 73 h 106"/>
                <a:gd name="T10" fmla="*/ 104 w 106"/>
                <a:gd name="T11" fmla="*/ 63 h 106"/>
                <a:gd name="T12" fmla="*/ 106 w 106"/>
                <a:gd name="T13" fmla="*/ 53 h 106"/>
                <a:gd name="T14" fmla="*/ 104 w 106"/>
                <a:gd name="T15" fmla="*/ 42 h 106"/>
                <a:gd name="T16" fmla="*/ 101 w 106"/>
                <a:gd name="T17" fmla="*/ 32 h 106"/>
                <a:gd name="T18" fmla="*/ 96 w 106"/>
                <a:gd name="T19" fmla="*/ 22 h 106"/>
                <a:gd name="T20" fmla="*/ 90 w 106"/>
                <a:gd name="T21" fmla="*/ 15 h 106"/>
                <a:gd name="T22" fmla="*/ 81 w 106"/>
                <a:gd name="T23" fmla="*/ 7 h 106"/>
                <a:gd name="T24" fmla="*/ 72 w 106"/>
                <a:gd name="T25" fmla="*/ 4 h 106"/>
                <a:gd name="T26" fmla="*/ 63 w 106"/>
                <a:gd name="T27" fmla="*/ 0 h 106"/>
                <a:gd name="T28" fmla="*/ 53 w 106"/>
                <a:gd name="T29" fmla="*/ 0 h 106"/>
                <a:gd name="T30" fmla="*/ 32 w 106"/>
                <a:gd name="T31" fmla="*/ 4 h 106"/>
                <a:gd name="T32" fmla="*/ 22 w 106"/>
                <a:gd name="T33" fmla="*/ 7 h 106"/>
                <a:gd name="T34" fmla="*/ 14 w 106"/>
                <a:gd name="T35" fmla="*/ 15 h 106"/>
                <a:gd name="T36" fmla="*/ 7 w 106"/>
                <a:gd name="T37" fmla="*/ 22 h 106"/>
                <a:gd name="T38" fmla="*/ 3 w 106"/>
                <a:gd name="T39" fmla="*/ 32 h 106"/>
                <a:gd name="T40" fmla="*/ 0 w 106"/>
                <a:gd name="T41" fmla="*/ 53 h 106"/>
                <a:gd name="T42" fmla="*/ 0 w 106"/>
                <a:gd name="T43" fmla="*/ 63 h 106"/>
                <a:gd name="T44" fmla="*/ 3 w 106"/>
                <a:gd name="T45" fmla="*/ 73 h 106"/>
                <a:gd name="T46" fmla="*/ 7 w 106"/>
                <a:gd name="T47" fmla="*/ 81 h 106"/>
                <a:gd name="T48" fmla="*/ 14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2 w 106"/>
                <a:gd name="T61" fmla="*/ 101 h 106"/>
                <a:gd name="T62" fmla="*/ 81 w 106"/>
                <a:gd name="T63" fmla="*/ 96 h 106"/>
                <a:gd name="T64" fmla="*/ 82 w 106"/>
                <a:gd name="T65" fmla="*/ 94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3" y="82"/>
                  </a:lnTo>
                  <a:lnTo>
                    <a:pt x="96" y="81"/>
                  </a:lnTo>
                  <a:lnTo>
                    <a:pt x="101" y="73"/>
                  </a:lnTo>
                  <a:lnTo>
                    <a:pt x="104" y="63"/>
                  </a:lnTo>
                  <a:lnTo>
                    <a:pt x="106" y="53"/>
                  </a:lnTo>
                  <a:lnTo>
                    <a:pt x="104" y="42"/>
                  </a:lnTo>
                  <a:lnTo>
                    <a:pt x="101" y="32"/>
                  </a:lnTo>
                  <a:lnTo>
                    <a:pt x="96" y="22"/>
                  </a:lnTo>
                  <a:lnTo>
                    <a:pt x="90" y="15"/>
                  </a:lnTo>
                  <a:lnTo>
                    <a:pt x="81" y="7"/>
                  </a:lnTo>
                  <a:lnTo>
                    <a:pt x="72" y="4"/>
                  </a:lnTo>
                  <a:lnTo>
                    <a:pt x="63" y="0"/>
                  </a:lnTo>
                  <a:lnTo>
                    <a:pt x="53" y="0"/>
                  </a:lnTo>
                  <a:lnTo>
                    <a:pt x="32" y="4"/>
                  </a:lnTo>
                  <a:lnTo>
                    <a:pt x="22" y="7"/>
                  </a:lnTo>
                  <a:lnTo>
                    <a:pt x="14" y="15"/>
                  </a:lnTo>
                  <a:lnTo>
                    <a:pt x="7" y="22"/>
                  </a:lnTo>
                  <a:lnTo>
                    <a:pt x="3" y="32"/>
                  </a:lnTo>
                  <a:lnTo>
                    <a:pt x="0" y="53"/>
                  </a:lnTo>
                  <a:lnTo>
                    <a:pt x="0" y="63"/>
                  </a:lnTo>
                  <a:lnTo>
                    <a:pt x="3" y="73"/>
                  </a:lnTo>
                  <a:lnTo>
                    <a:pt x="7" y="81"/>
                  </a:lnTo>
                  <a:lnTo>
                    <a:pt x="14" y="90"/>
                  </a:lnTo>
                  <a:lnTo>
                    <a:pt x="22" y="96"/>
                  </a:lnTo>
                  <a:lnTo>
                    <a:pt x="32" y="101"/>
                  </a:lnTo>
                  <a:lnTo>
                    <a:pt x="42" y="105"/>
                  </a:lnTo>
                  <a:lnTo>
                    <a:pt x="53" y="106"/>
                  </a:lnTo>
                  <a:lnTo>
                    <a:pt x="63" y="105"/>
                  </a:lnTo>
                  <a:lnTo>
                    <a:pt x="72" y="101"/>
                  </a:lnTo>
                  <a:lnTo>
                    <a:pt x="81" y="96"/>
                  </a:lnTo>
                  <a:lnTo>
                    <a:pt x="82" y="94"/>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0" name="Freeform 101">
              <a:extLst>
                <a:ext uri="{FF2B5EF4-FFF2-40B4-BE49-F238E27FC236}">
                  <a16:creationId xmlns:a16="http://schemas.microsoft.com/office/drawing/2014/main" id="{7600DBBD-4501-34E9-67FF-59C998686689}"/>
                </a:ext>
              </a:extLst>
            </p:cNvPr>
            <p:cNvSpPr>
              <a:spLocks/>
            </p:cNvSpPr>
            <p:nvPr/>
          </p:nvSpPr>
          <p:spPr bwMode="auto">
            <a:xfrm>
              <a:off x="3455988" y="4264025"/>
              <a:ext cx="33338" cy="33338"/>
            </a:xfrm>
            <a:custGeom>
              <a:avLst/>
              <a:gdLst>
                <a:gd name="T0" fmla="*/ 90 w 106"/>
                <a:gd name="T1" fmla="*/ 90 h 106"/>
                <a:gd name="T2" fmla="*/ 92 w 106"/>
                <a:gd name="T3" fmla="*/ 85 h 106"/>
                <a:gd name="T4" fmla="*/ 93 w 106"/>
                <a:gd name="T5" fmla="*/ 83 h 106"/>
                <a:gd name="T6" fmla="*/ 96 w 106"/>
                <a:gd name="T7" fmla="*/ 82 h 106"/>
                <a:gd name="T8" fmla="*/ 101 w 106"/>
                <a:gd name="T9" fmla="*/ 73 h 106"/>
                <a:gd name="T10" fmla="*/ 104 w 106"/>
                <a:gd name="T11" fmla="*/ 63 h 106"/>
                <a:gd name="T12" fmla="*/ 106 w 106"/>
                <a:gd name="T13" fmla="*/ 53 h 106"/>
                <a:gd name="T14" fmla="*/ 104 w 106"/>
                <a:gd name="T15" fmla="*/ 42 h 106"/>
                <a:gd name="T16" fmla="*/ 101 w 106"/>
                <a:gd name="T17" fmla="*/ 32 h 106"/>
                <a:gd name="T18" fmla="*/ 96 w 106"/>
                <a:gd name="T19" fmla="*/ 23 h 106"/>
                <a:gd name="T20" fmla="*/ 90 w 106"/>
                <a:gd name="T21" fmla="*/ 15 h 106"/>
                <a:gd name="T22" fmla="*/ 81 w 106"/>
                <a:gd name="T23" fmla="*/ 8 h 106"/>
                <a:gd name="T24" fmla="*/ 72 w 106"/>
                <a:gd name="T25" fmla="*/ 4 h 106"/>
                <a:gd name="T26" fmla="*/ 62 w 106"/>
                <a:gd name="T27" fmla="*/ 0 h 106"/>
                <a:gd name="T28" fmla="*/ 53 w 106"/>
                <a:gd name="T29" fmla="*/ 0 h 106"/>
                <a:gd name="T30" fmla="*/ 32 w 106"/>
                <a:gd name="T31" fmla="*/ 4 h 106"/>
                <a:gd name="T32" fmla="*/ 22 w 106"/>
                <a:gd name="T33" fmla="*/ 8 h 106"/>
                <a:gd name="T34" fmla="*/ 14 w 106"/>
                <a:gd name="T35" fmla="*/ 15 h 106"/>
                <a:gd name="T36" fmla="*/ 7 w 106"/>
                <a:gd name="T37" fmla="*/ 23 h 106"/>
                <a:gd name="T38" fmla="*/ 3 w 106"/>
                <a:gd name="T39" fmla="*/ 32 h 106"/>
                <a:gd name="T40" fmla="*/ 0 w 106"/>
                <a:gd name="T41" fmla="*/ 53 h 106"/>
                <a:gd name="T42" fmla="*/ 0 w 106"/>
                <a:gd name="T43" fmla="*/ 63 h 106"/>
                <a:gd name="T44" fmla="*/ 3 w 106"/>
                <a:gd name="T45" fmla="*/ 73 h 106"/>
                <a:gd name="T46" fmla="*/ 7 w 106"/>
                <a:gd name="T47" fmla="*/ 82 h 106"/>
                <a:gd name="T48" fmla="*/ 14 w 106"/>
                <a:gd name="T49" fmla="*/ 90 h 106"/>
                <a:gd name="T50" fmla="*/ 22 w 106"/>
                <a:gd name="T51" fmla="*/ 97 h 106"/>
                <a:gd name="T52" fmla="*/ 32 w 106"/>
                <a:gd name="T53" fmla="*/ 101 h 106"/>
                <a:gd name="T54" fmla="*/ 42 w 106"/>
                <a:gd name="T55" fmla="*/ 105 h 106"/>
                <a:gd name="T56" fmla="*/ 53 w 106"/>
                <a:gd name="T57" fmla="*/ 106 h 106"/>
                <a:gd name="T58" fmla="*/ 62 w 106"/>
                <a:gd name="T59" fmla="*/ 105 h 106"/>
                <a:gd name="T60" fmla="*/ 72 w 106"/>
                <a:gd name="T61" fmla="*/ 101 h 106"/>
                <a:gd name="T62" fmla="*/ 81 w 106"/>
                <a:gd name="T63" fmla="*/ 97 h 106"/>
                <a:gd name="T64" fmla="*/ 82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3" y="83"/>
                  </a:lnTo>
                  <a:lnTo>
                    <a:pt x="96" y="82"/>
                  </a:lnTo>
                  <a:lnTo>
                    <a:pt x="101" y="73"/>
                  </a:lnTo>
                  <a:lnTo>
                    <a:pt x="104" y="63"/>
                  </a:lnTo>
                  <a:lnTo>
                    <a:pt x="106" y="53"/>
                  </a:lnTo>
                  <a:lnTo>
                    <a:pt x="104" y="42"/>
                  </a:lnTo>
                  <a:lnTo>
                    <a:pt x="101" y="32"/>
                  </a:lnTo>
                  <a:lnTo>
                    <a:pt x="96" y="23"/>
                  </a:lnTo>
                  <a:lnTo>
                    <a:pt x="90" y="15"/>
                  </a:lnTo>
                  <a:lnTo>
                    <a:pt x="81" y="8"/>
                  </a:lnTo>
                  <a:lnTo>
                    <a:pt x="72" y="4"/>
                  </a:lnTo>
                  <a:lnTo>
                    <a:pt x="62" y="0"/>
                  </a:lnTo>
                  <a:lnTo>
                    <a:pt x="53" y="0"/>
                  </a:lnTo>
                  <a:lnTo>
                    <a:pt x="32" y="4"/>
                  </a:lnTo>
                  <a:lnTo>
                    <a:pt x="22" y="8"/>
                  </a:lnTo>
                  <a:lnTo>
                    <a:pt x="14" y="15"/>
                  </a:lnTo>
                  <a:lnTo>
                    <a:pt x="7" y="23"/>
                  </a:lnTo>
                  <a:lnTo>
                    <a:pt x="3" y="32"/>
                  </a:lnTo>
                  <a:lnTo>
                    <a:pt x="0" y="53"/>
                  </a:lnTo>
                  <a:lnTo>
                    <a:pt x="0" y="63"/>
                  </a:lnTo>
                  <a:lnTo>
                    <a:pt x="3" y="73"/>
                  </a:lnTo>
                  <a:lnTo>
                    <a:pt x="7" y="82"/>
                  </a:lnTo>
                  <a:lnTo>
                    <a:pt x="14" y="90"/>
                  </a:lnTo>
                  <a:lnTo>
                    <a:pt x="22" y="97"/>
                  </a:lnTo>
                  <a:lnTo>
                    <a:pt x="32" y="101"/>
                  </a:lnTo>
                  <a:lnTo>
                    <a:pt x="42" y="105"/>
                  </a:lnTo>
                  <a:lnTo>
                    <a:pt x="53" y="106"/>
                  </a:lnTo>
                  <a:lnTo>
                    <a:pt x="62" y="105"/>
                  </a:lnTo>
                  <a:lnTo>
                    <a:pt x="72" y="101"/>
                  </a:lnTo>
                  <a:lnTo>
                    <a:pt x="81" y="97"/>
                  </a:lnTo>
                  <a:lnTo>
                    <a:pt x="82"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1" name="Freeform 102">
              <a:extLst>
                <a:ext uri="{FF2B5EF4-FFF2-40B4-BE49-F238E27FC236}">
                  <a16:creationId xmlns:a16="http://schemas.microsoft.com/office/drawing/2014/main" id="{E8A25C4B-8627-855C-0064-15E468C006CC}"/>
                </a:ext>
              </a:extLst>
            </p:cNvPr>
            <p:cNvSpPr>
              <a:spLocks/>
            </p:cNvSpPr>
            <p:nvPr/>
          </p:nvSpPr>
          <p:spPr bwMode="auto">
            <a:xfrm>
              <a:off x="3455988" y="4279900"/>
              <a:ext cx="33338" cy="33338"/>
            </a:xfrm>
            <a:custGeom>
              <a:avLst/>
              <a:gdLst>
                <a:gd name="T0" fmla="*/ 90 w 106"/>
                <a:gd name="T1" fmla="*/ 90 h 106"/>
                <a:gd name="T2" fmla="*/ 93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3 h 106"/>
                <a:gd name="T20" fmla="*/ 90 w 106"/>
                <a:gd name="T21" fmla="*/ 15 h 106"/>
                <a:gd name="T22" fmla="*/ 82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8 w 106"/>
                <a:gd name="T37" fmla="*/ 23 h 106"/>
                <a:gd name="T38" fmla="*/ 4 w 106"/>
                <a:gd name="T39" fmla="*/ 32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2 w 106"/>
                <a:gd name="T51" fmla="*/ 97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2 w 106"/>
                <a:gd name="T63" fmla="*/ 97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2"/>
                  </a:lnTo>
                  <a:lnTo>
                    <a:pt x="101" y="73"/>
                  </a:lnTo>
                  <a:lnTo>
                    <a:pt x="105" y="63"/>
                  </a:lnTo>
                  <a:lnTo>
                    <a:pt x="106" y="53"/>
                  </a:lnTo>
                  <a:lnTo>
                    <a:pt x="105" y="42"/>
                  </a:lnTo>
                  <a:lnTo>
                    <a:pt x="101" y="32"/>
                  </a:lnTo>
                  <a:lnTo>
                    <a:pt x="96" y="23"/>
                  </a:lnTo>
                  <a:lnTo>
                    <a:pt x="90" y="15"/>
                  </a:lnTo>
                  <a:lnTo>
                    <a:pt x="82" y="8"/>
                  </a:lnTo>
                  <a:lnTo>
                    <a:pt x="73" y="4"/>
                  </a:lnTo>
                  <a:lnTo>
                    <a:pt x="63" y="0"/>
                  </a:lnTo>
                  <a:lnTo>
                    <a:pt x="53" y="0"/>
                  </a:lnTo>
                  <a:lnTo>
                    <a:pt x="32" y="4"/>
                  </a:lnTo>
                  <a:lnTo>
                    <a:pt x="22" y="8"/>
                  </a:lnTo>
                  <a:lnTo>
                    <a:pt x="15" y="15"/>
                  </a:lnTo>
                  <a:lnTo>
                    <a:pt x="8" y="23"/>
                  </a:lnTo>
                  <a:lnTo>
                    <a:pt x="4" y="32"/>
                  </a:lnTo>
                  <a:lnTo>
                    <a:pt x="0" y="53"/>
                  </a:lnTo>
                  <a:lnTo>
                    <a:pt x="0" y="63"/>
                  </a:lnTo>
                  <a:lnTo>
                    <a:pt x="4" y="73"/>
                  </a:lnTo>
                  <a:lnTo>
                    <a:pt x="8" y="82"/>
                  </a:lnTo>
                  <a:lnTo>
                    <a:pt x="15" y="90"/>
                  </a:lnTo>
                  <a:lnTo>
                    <a:pt x="22" y="97"/>
                  </a:lnTo>
                  <a:lnTo>
                    <a:pt x="32" y="101"/>
                  </a:lnTo>
                  <a:lnTo>
                    <a:pt x="42" y="105"/>
                  </a:lnTo>
                  <a:lnTo>
                    <a:pt x="53" y="106"/>
                  </a:lnTo>
                  <a:lnTo>
                    <a:pt x="63" y="105"/>
                  </a:lnTo>
                  <a:lnTo>
                    <a:pt x="73" y="101"/>
                  </a:lnTo>
                  <a:lnTo>
                    <a:pt x="82" y="97"/>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2" name="Freeform 103">
              <a:extLst>
                <a:ext uri="{FF2B5EF4-FFF2-40B4-BE49-F238E27FC236}">
                  <a16:creationId xmlns:a16="http://schemas.microsoft.com/office/drawing/2014/main" id="{BD3DADE3-F828-190A-4B7A-D0351EE794F6}"/>
                </a:ext>
              </a:extLst>
            </p:cNvPr>
            <p:cNvSpPr>
              <a:spLocks/>
            </p:cNvSpPr>
            <p:nvPr/>
          </p:nvSpPr>
          <p:spPr bwMode="auto">
            <a:xfrm>
              <a:off x="3486150" y="4279900"/>
              <a:ext cx="33338" cy="33338"/>
            </a:xfrm>
            <a:custGeom>
              <a:avLst/>
              <a:gdLst>
                <a:gd name="T0" fmla="*/ 90 w 106"/>
                <a:gd name="T1" fmla="*/ 90 h 106"/>
                <a:gd name="T2" fmla="*/ 93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3 h 106"/>
                <a:gd name="T20" fmla="*/ 90 w 106"/>
                <a:gd name="T21" fmla="*/ 15 h 106"/>
                <a:gd name="T22" fmla="*/ 82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8 w 106"/>
                <a:gd name="T37" fmla="*/ 23 h 106"/>
                <a:gd name="T38" fmla="*/ 4 w 106"/>
                <a:gd name="T39" fmla="*/ 32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2 w 106"/>
                <a:gd name="T51" fmla="*/ 97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2 w 106"/>
                <a:gd name="T63" fmla="*/ 97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2"/>
                  </a:lnTo>
                  <a:lnTo>
                    <a:pt x="101" y="73"/>
                  </a:lnTo>
                  <a:lnTo>
                    <a:pt x="105" y="63"/>
                  </a:lnTo>
                  <a:lnTo>
                    <a:pt x="106" y="53"/>
                  </a:lnTo>
                  <a:lnTo>
                    <a:pt x="105" y="42"/>
                  </a:lnTo>
                  <a:lnTo>
                    <a:pt x="101" y="32"/>
                  </a:lnTo>
                  <a:lnTo>
                    <a:pt x="96" y="23"/>
                  </a:lnTo>
                  <a:lnTo>
                    <a:pt x="90" y="15"/>
                  </a:lnTo>
                  <a:lnTo>
                    <a:pt x="82" y="8"/>
                  </a:lnTo>
                  <a:lnTo>
                    <a:pt x="73" y="4"/>
                  </a:lnTo>
                  <a:lnTo>
                    <a:pt x="63" y="0"/>
                  </a:lnTo>
                  <a:lnTo>
                    <a:pt x="53" y="0"/>
                  </a:lnTo>
                  <a:lnTo>
                    <a:pt x="32" y="4"/>
                  </a:lnTo>
                  <a:lnTo>
                    <a:pt x="22" y="8"/>
                  </a:lnTo>
                  <a:lnTo>
                    <a:pt x="15" y="15"/>
                  </a:lnTo>
                  <a:lnTo>
                    <a:pt x="8" y="23"/>
                  </a:lnTo>
                  <a:lnTo>
                    <a:pt x="4" y="32"/>
                  </a:lnTo>
                  <a:lnTo>
                    <a:pt x="0" y="53"/>
                  </a:lnTo>
                  <a:lnTo>
                    <a:pt x="0" y="63"/>
                  </a:lnTo>
                  <a:lnTo>
                    <a:pt x="4" y="73"/>
                  </a:lnTo>
                  <a:lnTo>
                    <a:pt x="8" y="82"/>
                  </a:lnTo>
                  <a:lnTo>
                    <a:pt x="15" y="90"/>
                  </a:lnTo>
                  <a:lnTo>
                    <a:pt x="22" y="97"/>
                  </a:lnTo>
                  <a:lnTo>
                    <a:pt x="32" y="101"/>
                  </a:lnTo>
                  <a:lnTo>
                    <a:pt x="42" y="105"/>
                  </a:lnTo>
                  <a:lnTo>
                    <a:pt x="53" y="106"/>
                  </a:lnTo>
                  <a:lnTo>
                    <a:pt x="63" y="105"/>
                  </a:lnTo>
                  <a:lnTo>
                    <a:pt x="73" y="101"/>
                  </a:lnTo>
                  <a:lnTo>
                    <a:pt x="82" y="97"/>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3" name="Freeform 104">
              <a:extLst>
                <a:ext uri="{FF2B5EF4-FFF2-40B4-BE49-F238E27FC236}">
                  <a16:creationId xmlns:a16="http://schemas.microsoft.com/office/drawing/2014/main" id="{6B9D4B82-DDEE-DE32-75AD-7D6392D0778C}"/>
                </a:ext>
              </a:extLst>
            </p:cNvPr>
            <p:cNvSpPr>
              <a:spLocks/>
            </p:cNvSpPr>
            <p:nvPr/>
          </p:nvSpPr>
          <p:spPr bwMode="auto">
            <a:xfrm>
              <a:off x="3481388" y="4297363"/>
              <a:ext cx="34925" cy="33338"/>
            </a:xfrm>
            <a:custGeom>
              <a:avLst/>
              <a:gdLst>
                <a:gd name="T0" fmla="*/ 90 w 106"/>
                <a:gd name="T1" fmla="*/ 90 h 106"/>
                <a:gd name="T2" fmla="*/ 92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7 w 106"/>
                <a:gd name="T37" fmla="*/ 22 h 106"/>
                <a:gd name="T38" fmla="*/ 4 w 106"/>
                <a:gd name="T39" fmla="*/ 32 h 106"/>
                <a:gd name="T40" fmla="*/ 0 w 106"/>
                <a:gd name="T41" fmla="*/ 53 h 106"/>
                <a:gd name="T42" fmla="*/ 0 w 106"/>
                <a:gd name="T43" fmla="*/ 63 h 106"/>
                <a:gd name="T44" fmla="*/ 4 w 106"/>
                <a:gd name="T45" fmla="*/ 73 h 106"/>
                <a:gd name="T46" fmla="*/ 7 w 106"/>
                <a:gd name="T47" fmla="*/ 82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2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4" y="83"/>
                  </a:lnTo>
                  <a:lnTo>
                    <a:pt x="96" y="82"/>
                  </a:lnTo>
                  <a:lnTo>
                    <a:pt x="101" y="73"/>
                  </a:lnTo>
                  <a:lnTo>
                    <a:pt x="105" y="63"/>
                  </a:lnTo>
                  <a:lnTo>
                    <a:pt x="106" y="53"/>
                  </a:lnTo>
                  <a:lnTo>
                    <a:pt x="105" y="42"/>
                  </a:lnTo>
                  <a:lnTo>
                    <a:pt x="101" y="32"/>
                  </a:lnTo>
                  <a:lnTo>
                    <a:pt x="96" y="22"/>
                  </a:lnTo>
                  <a:lnTo>
                    <a:pt x="90" y="15"/>
                  </a:lnTo>
                  <a:lnTo>
                    <a:pt x="81" y="8"/>
                  </a:lnTo>
                  <a:lnTo>
                    <a:pt x="73" y="4"/>
                  </a:lnTo>
                  <a:lnTo>
                    <a:pt x="63" y="0"/>
                  </a:lnTo>
                  <a:lnTo>
                    <a:pt x="53" y="0"/>
                  </a:lnTo>
                  <a:lnTo>
                    <a:pt x="32" y="4"/>
                  </a:lnTo>
                  <a:lnTo>
                    <a:pt x="22" y="8"/>
                  </a:lnTo>
                  <a:lnTo>
                    <a:pt x="15" y="15"/>
                  </a:lnTo>
                  <a:lnTo>
                    <a:pt x="7" y="22"/>
                  </a:lnTo>
                  <a:lnTo>
                    <a:pt x="4" y="32"/>
                  </a:lnTo>
                  <a:lnTo>
                    <a:pt x="0" y="53"/>
                  </a:lnTo>
                  <a:lnTo>
                    <a:pt x="0" y="63"/>
                  </a:lnTo>
                  <a:lnTo>
                    <a:pt x="4" y="73"/>
                  </a:lnTo>
                  <a:lnTo>
                    <a:pt x="7" y="82"/>
                  </a:lnTo>
                  <a:lnTo>
                    <a:pt x="15" y="90"/>
                  </a:lnTo>
                  <a:lnTo>
                    <a:pt x="22" y="96"/>
                  </a:lnTo>
                  <a:lnTo>
                    <a:pt x="32" y="101"/>
                  </a:lnTo>
                  <a:lnTo>
                    <a:pt x="42" y="105"/>
                  </a:lnTo>
                  <a:lnTo>
                    <a:pt x="53" y="106"/>
                  </a:lnTo>
                  <a:lnTo>
                    <a:pt x="63" y="105"/>
                  </a:lnTo>
                  <a:lnTo>
                    <a:pt x="73" y="101"/>
                  </a:lnTo>
                  <a:lnTo>
                    <a:pt x="81" y="96"/>
                  </a:lnTo>
                  <a:lnTo>
                    <a:pt x="82"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4" name="Freeform 105">
              <a:extLst>
                <a:ext uri="{FF2B5EF4-FFF2-40B4-BE49-F238E27FC236}">
                  <a16:creationId xmlns:a16="http://schemas.microsoft.com/office/drawing/2014/main" id="{5CA0A53A-1874-FFEE-7B24-9C3C9B7BFA12}"/>
                </a:ext>
              </a:extLst>
            </p:cNvPr>
            <p:cNvSpPr>
              <a:spLocks/>
            </p:cNvSpPr>
            <p:nvPr/>
          </p:nvSpPr>
          <p:spPr bwMode="auto">
            <a:xfrm>
              <a:off x="3490913" y="4264025"/>
              <a:ext cx="33338" cy="33338"/>
            </a:xfrm>
            <a:custGeom>
              <a:avLst/>
              <a:gdLst>
                <a:gd name="T0" fmla="*/ 90 w 106"/>
                <a:gd name="T1" fmla="*/ 90 h 106"/>
                <a:gd name="T2" fmla="*/ 93 w 106"/>
                <a:gd name="T3" fmla="*/ 85 h 106"/>
                <a:gd name="T4" fmla="*/ 94 w 106"/>
                <a:gd name="T5" fmla="*/ 82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2 w 106"/>
                <a:gd name="T23" fmla="*/ 7 h 106"/>
                <a:gd name="T24" fmla="*/ 73 w 106"/>
                <a:gd name="T25" fmla="*/ 4 h 106"/>
                <a:gd name="T26" fmla="*/ 63 w 106"/>
                <a:gd name="T27" fmla="*/ 0 h 106"/>
                <a:gd name="T28" fmla="*/ 53 w 106"/>
                <a:gd name="T29" fmla="*/ 0 h 106"/>
                <a:gd name="T30" fmla="*/ 32 w 106"/>
                <a:gd name="T31" fmla="*/ 4 h 106"/>
                <a:gd name="T32" fmla="*/ 22 w 106"/>
                <a:gd name="T33" fmla="*/ 7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2 w 106"/>
                <a:gd name="T63" fmla="*/ 96 h 106"/>
                <a:gd name="T64" fmla="*/ 83 w 106"/>
                <a:gd name="T65" fmla="*/ 94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2"/>
                  </a:lnTo>
                  <a:lnTo>
                    <a:pt x="96" y="81"/>
                  </a:lnTo>
                  <a:lnTo>
                    <a:pt x="101" y="73"/>
                  </a:lnTo>
                  <a:lnTo>
                    <a:pt x="105" y="63"/>
                  </a:lnTo>
                  <a:lnTo>
                    <a:pt x="106" y="53"/>
                  </a:lnTo>
                  <a:lnTo>
                    <a:pt x="105" y="42"/>
                  </a:lnTo>
                  <a:lnTo>
                    <a:pt x="101" y="32"/>
                  </a:lnTo>
                  <a:lnTo>
                    <a:pt x="96" y="22"/>
                  </a:lnTo>
                  <a:lnTo>
                    <a:pt x="90" y="15"/>
                  </a:lnTo>
                  <a:lnTo>
                    <a:pt x="82" y="7"/>
                  </a:lnTo>
                  <a:lnTo>
                    <a:pt x="73" y="4"/>
                  </a:lnTo>
                  <a:lnTo>
                    <a:pt x="63" y="0"/>
                  </a:lnTo>
                  <a:lnTo>
                    <a:pt x="53" y="0"/>
                  </a:lnTo>
                  <a:lnTo>
                    <a:pt x="32" y="4"/>
                  </a:lnTo>
                  <a:lnTo>
                    <a:pt x="22" y="7"/>
                  </a:lnTo>
                  <a:lnTo>
                    <a:pt x="15" y="15"/>
                  </a:lnTo>
                  <a:lnTo>
                    <a:pt x="8" y="22"/>
                  </a:lnTo>
                  <a:lnTo>
                    <a:pt x="4" y="32"/>
                  </a:lnTo>
                  <a:lnTo>
                    <a:pt x="0" y="53"/>
                  </a:lnTo>
                  <a:lnTo>
                    <a:pt x="0" y="63"/>
                  </a:lnTo>
                  <a:lnTo>
                    <a:pt x="4" y="73"/>
                  </a:lnTo>
                  <a:lnTo>
                    <a:pt x="8" y="81"/>
                  </a:lnTo>
                  <a:lnTo>
                    <a:pt x="15" y="90"/>
                  </a:lnTo>
                  <a:lnTo>
                    <a:pt x="22" y="96"/>
                  </a:lnTo>
                  <a:lnTo>
                    <a:pt x="32" y="101"/>
                  </a:lnTo>
                  <a:lnTo>
                    <a:pt x="42" y="105"/>
                  </a:lnTo>
                  <a:lnTo>
                    <a:pt x="53" y="106"/>
                  </a:lnTo>
                  <a:lnTo>
                    <a:pt x="63" y="105"/>
                  </a:lnTo>
                  <a:lnTo>
                    <a:pt x="73" y="101"/>
                  </a:lnTo>
                  <a:lnTo>
                    <a:pt x="82" y="96"/>
                  </a:lnTo>
                  <a:lnTo>
                    <a:pt x="83" y="94"/>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5" name="Freeform 106">
              <a:extLst>
                <a:ext uri="{FF2B5EF4-FFF2-40B4-BE49-F238E27FC236}">
                  <a16:creationId xmlns:a16="http://schemas.microsoft.com/office/drawing/2014/main" id="{F6EE3C7F-5F2B-A1E6-22E3-4FA8EC9A43AB}"/>
                </a:ext>
              </a:extLst>
            </p:cNvPr>
            <p:cNvSpPr>
              <a:spLocks/>
            </p:cNvSpPr>
            <p:nvPr/>
          </p:nvSpPr>
          <p:spPr bwMode="auto">
            <a:xfrm>
              <a:off x="3489325" y="4248150"/>
              <a:ext cx="33338" cy="33338"/>
            </a:xfrm>
            <a:custGeom>
              <a:avLst/>
              <a:gdLst>
                <a:gd name="T0" fmla="*/ 89 w 105"/>
                <a:gd name="T1" fmla="*/ 90 h 106"/>
                <a:gd name="T2" fmla="*/ 92 w 105"/>
                <a:gd name="T3" fmla="*/ 85 h 106"/>
                <a:gd name="T4" fmla="*/ 93 w 105"/>
                <a:gd name="T5" fmla="*/ 82 h 106"/>
                <a:gd name="T6" fmla="*/ 96 w 105"/>
                <a:gd name="T7" fmla="*/ 81 h 106"/>
                <a:gd name="T8" fmla="*/ 101 w 105"/>
                <a:gd name="T9" fmla="*/ 73 h 106"/>
                <a:gd name="T10" fmla="*/ 104 w 105"/>
                <a:gd name="T11" fmla="*/ 63 h 106"/>
                <a:gd name="T12" fmla="*/ 105 w 105"/>
                <a:gd name="T13" fmla="*/ 53 h 106"/>
                <a:gd name="T14" fmla="*/ 104 w 105"/>
                <a:gd name="T15" fmla="*/ 42 h 106"/>
                <a:gd name="T16" fmla="*/ 101 w 105"/>
                <a:gd name="T17" fmla="*/ 32 h 106"/>
                <a:gd name="T18" fmla="*/ 96 w 105"/>
                <a:gd name="T19" fmla="*/ 22 h 106"/>
                <a:gd name="T20" fmla="*/ 89 w 105"/>
                <a:gd name="T21" fmla="*/ 15 h 106"/>
                <a:gd name="T22" fmla="*/ 81 w 105"/>
                <a:gd name="T23" fmla="*/ 7 h 106"/>
                <a:gd name="T24" fmla="*/ 72 w 105"/>
                <a:gd name="T25" fmla="*/ 4 h 106"/>
                <a:gd name="T26" fmla="*/ 62 w 105"/>
                <a:gd name="T27" fmla="*/ 0 h 106"/>
                <a:gd name="T28" fmla="*/ 53 w 105"/>
                <a:gd name="T29" fmla="*/ 0 h 106"/>
                <a:gd name="T30" fmla="*/ 32 w 105"/>
                <a:gd name="T31" fmla="*/ 4 h 106"/>
                <a:gd name="T32" fmla="*/ 22 w 105"/>
                <a:gd name="T33" fmla="*/ 7 h 106"/>
                <a:gd name="T34" fmla="*/ 14 w 105"/>
                <a:gd name="T35" fmla="*/ 15 h 106"/>
                <a:gd name="T36" fmla="*/ 7 w 105"/>
                <a:gd name="T37" fmla="*/ 22 h 106"/>
                <a:gd name="T38" fmla="*/ 3 w 105"/>
                <a:gd name="T39" fmla="*/ 32 h 106"/>
                <a:gd name="T40" fmla="*/ 0 w 105"/>
                <a:gd name="T41" fmla="*/ 53 h 106"/>
                <a:gd name="T42" fmla="*/ 0 w 105"/>
                <a:gd name="T43" fmla="*/ 63 h 106"/>
                <a:gd name="T44" fmla="*/ 3 w 105"/>
                <a:gd name="T45" fmla="*/ 73 h 106"/>
                <a:gd name="T46" fmla="*/ 7 w 105"/>
                <a:gd name="T47" fmla="*/ 81 h 106"/>
                <a:gd name="T48" fmla="*/ 14 w 105"/>
                <a:gd name="T49" fmla="*/ 90 h 106"/>
                <a:gd name="T50" fmla="*/ 22 w 105"/>
                <a:gd name="T51" fmla="*/ 96 h 106"/>
                <a:gd name="T52" fmla="*/ 32 w 105"/>
                <a:gd name="T53" fmla="*/ 101 h 106"/>
                <a:gd name="T54" fmla="*/ 41 w 105"/>
                <a:gd name="T55" fmla="*/ 105 h 106"/>
                <a:gd name="T56" fmla="*/ 53 w 105"/>
                <a:gd name="T57" fmla="*/ 106 h 106"/>
                <a:gd name="T58" fmla="*/ 62 w 105"/>
                <a:gd name="T59" fmla="*/ 105 h 106"/>
                <a:gd name="T60" fmla="*/ 72 w 105"/>
                <a:gd name="T61" fmla="*/ 101 h 106"/>
                <a:gd name="T62" fmla="*/ 81 w 105"/>
                <a:gd name="T63" fmla="*/ 96 h 106"/>
                <a:gd name="T64" fmla="*/ 82 w 105"/>
                <a:gd name="T65" fmla="*/ 94 h 106"/>
                <a:gd name="T66" fmla="*/ 85 w 105"/>
                <a:gd name="T67" fmla="*/ 92 h 106"/>
                <a:gd name="T68" fmla="*/ 89 w 105"/>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06">
                  <a:moveTo>
                    <a:pt x="89" y="90"/>
                  </a:moveTo>
                  <a:lnTo>
                    <a:pt x="92" y="85"/>
                  </a:lnTo>
                  <a:lnTo>
                    <a:pt x="93" y="82"/>
                  </a:lnTo>
                  <a:lnTo>
                    <a:pt x="96" y="81"/>
                  </a:lnTo>
                  <a:lnTo>
                    <a:pt x="101" y="73"/>
                  </a:lnTo>
                  <a:lnTo>
                    <a:pt x="104" y="63"/>
                  </a:lnTo>
                  <a:lnTo>
                    <a:pt x="105" y="53"/>
                  </a:lnTo>
                  <a:lnTo>
                    <a:pt x="104" y="42"/>
                  </a:lnTo>
                  <a:lnTo>
                    <a:pt x="101" y="32"/>
                  </a:lnTo>
                  <a:lnTo>
                    <a:pt x="96" y="22"/>
                  </a:lnTo>
                  <a:lnTo>
                    <a:pt x="89" y="15"/>
                  </a:lnTo>
                  <a:lnTo>
                    <a:pt x="81" y="7"/>
                  </a:lnTo>
                  <a:lnTo>
                    <a:pt x="72" y="4"/>
                  </a:lnTo>
                  <a:lnTo>
                    <a:pt x="62" y="0"/>
                  </a:lnTo>
                  <a:lnTo>
                    <a:pt x="53" y="0"/>
                  </a:lnTo>
                  <a:lnTo>
                    <a:pt x="32" y="4"/>
                  </a:lnTo>
                  <a:lnTo>
                    <a:pt x="22" y="7"/>
                  </a:lnTo>
                  <a:lnTo>
                    <a:pt x="14" y="15"/>
                  </a:lnTo>
                  <a:lnTo>
                    <a:pt x="7" y="22"/>
                  </a:lnTo>
                  <a:lnTo>
                    <a:pt x="3" y="32"/>
                  </a:lnTo>
                  <a:lnTo>
                    <a:pt x="0" y="53"/>
                  </a:lnTo>
                  <a:lnTo>
                    <a:pt x="0" y="63"/>
                  </a:lnTo>
                  <a:lnTo>
                    <a:pt x="3" y="73"/>
                  </a:lnTo>
                  <a:lnTo>
                    <a:pt x="7" y="81"/>
                  </a:lnTo>
                  <a:lnTo>
                    <a:pt x="14" y="90"/>
                  </a:lnTo>
                  <a:lnTo>
                    <a:pt x="22" y="96"/>
                  </a:lnTo>
                  <a:lnTo>
                    <a:pt x="32" y="101"/>
                  </a:lnTo>
                  <a:lnTo>
                    <a:pt x="41" y="105"/>
                  </a:lnTo>
                  <a:lnTo>
                    <a:pt x="53" y="106"/>
                  </a:lnTo>
                  <a:lnTo>
                    <a:pt x="62" y="105"/>
                  </a:lnTo>
                  <a:lnTo>
                    <a:pt x="72" y="101"/>
                  </a:lnTo>
                  <a:lnTo>
                    <a:pt x="81" y="96"/>
                  </a:lnTo>
                  <a:lnTo>
                    <a:pt x="82" y="94"/>
                  </a:lnTo>
                  <a:lnTo>
                    <a:pt x="85" y="92"/>
                  </a:lnTo>
                  <a:lnTo>
                    <a:pt x="89"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6" name="Freeform 107">
              <a:extLst>
                <a:ext uri="{FF2B5EF4-FFF2-40B4-BE49-F238E27FC236}">
                  <a16:creationId xmlns:a16="http://schemas.microsoft.com/office/drawing/2014/main" id="{02B8226D-D08B-85E0-E6BE-39DAE6361C3D}"/>
                </a:ext>
              </a:extLst>
            </p:cNvPr>
            <p:cNvSpPr>
              <a:spLocks/>
            </p:cNvSpPr>
            <p:nvPr/>
          </p:nvSpPr>
          <p:spPr bwMode="auto">
            <a:xfrm>
              <a:off x="3517900" y="4229100"/>
              <a:ext cx="33338" cy="34925"/>
            </a:xfrm>
            <a:custGeom>
              <a:avLst/>
              <a:gdLst>
                <a:gd name="T0" fmla="*/ 90 w 106"/>
                <a:gd name="T1" fmla="*/ 90 h 106"/>
                <a:gd name="T2" fmla="*/ 93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3 h 106"/>
                <a:gd name="T20" fmla="*/ 90 w 106"/>
                <a:gd name="T21" fmla="*/ 15 h 106"/>
                <a:gd name="T22" fmla="*/ 81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8 w 106"/>
                <a:gd name="T37" fmla="*/ 23 h 106"/>
                <a:gd name="T38" fmla="*/ 4 w 106"/>
                <a:gd name="T39" fmla="*/ 32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2 w 106"/>
                <a:gd name="T51" fmla="*/ 97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7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3"/>
                  </a:lnTo>
                  <a:lnTo>
                    <a:pt x="96" y="82"/>
                  </a:lnTo>
                  <a:lnTo>
                    <a:pt x="101" y="73"/>
                  </a:lnTo>
                  <a:lnTo>
                    <a:pt x="105" y="63"/>
                  </a:lnTo>
                  <a:lnTo>
                    <a:pt x="106" y="53"/>
                  </a:lnTo>
                  <a:lnTo>
                    <a:pt x="105" y="42"/>
                  </a:lnTo>
                  <a:lnTo>
                    <a:pt x="101" y="32"/>
                  </a:lnTo>
                  <a:lnTo>
                    <a:pt x="96" y="23"/>
                  </a:lnTo>
                  <a:lnTo>
                    <a:pt x="90" y="15"/>
                  </a:lnTo>
                  <a:lnTo>
                    <a:pt x="81" y="8"/>
                  </a:lnTo>
                  <a:lnTo>
                    <a:pt x="73" y="4"/>
                  </a:lnTo>
                  <a:lnTo>
                    <a:pt x="63" y="0"/>
                  </a:lnTo>
                  <a:lnTo>
                    <a:pt x="53" y="0"/>
                  </a:lnTo>
                  <a:lnTo>
                    <a:pt x="32" y="4"/>
                  </a:lnTo>
                  <a:lnTo>
                    <a:pt x="22" y="8"/>
                  </a:lnTo>
                  <a:lnTo>
                    <a:pt x="15" y="15"/>
                  </a:lnTo>
                  <a:lnTo>
                    <a:pt x="8" y="23"/>
                  </a:lnTo>
                  <a:lnTo>
                    <a:pt x="4" y="32"/>
                  </a:lnTo>
                  <a:lnTo>
                    <a:pt x="0" y="53"/>
                  </a:lnTo>
                  <a:lnTo>
                    <a:pt x="0" y="63"/>
                  </a:lnTo>
                  <a:lnTo>
                    <a:pt x="4" y="73"/>
                  </a:lnTo>
                  <a:lnTo>
                    <a:pt x="8" y="82"/>
                  </a:lnTo>
                  <a:lnTo>
                    <a:pt x="15" y="90"/>
                  </a:lnTo>
                  <a:lnTo>
                    <a:pt x="22" y="97"/>
                  </a:lnTo>
                  <a:lnTo>
                    <a:pt x="32" y="101"/>
                  </a:lnTo>
                  <a:lnTo>
                    <a:pt x="42" y="105"/>
                  </a:lnTo>
                  <a:lnTo>
                    <a:pt x="53" y="106"/>
                  </a:lnTo>
                  <a:lnTo>
                    <a:pt x="63" y="105"/>
                  </a:lnTo>
                  <a:lnTo>
                    <a:pt x="73" y="101"/>
                  </a:lnTo>
                  <a:lnTo>
                    <a:pt x="81" y="97"/>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7" name="Freeform 108">
              <a:extLst>
                <a:ext uri="{FF2B5EF4-FFF2-40B4-BE49-F238E27FC236}">
                  <a16:creationId xmlns:a16="http://schemas.microsoft.com/office/drawing/2014/main" id="{25B78549-C5D5-CB96-A934-FD2A0BD3CD90}"/>
                </a:ext>
              </a:extLst>
            </p:cNvPr>
            <p:cNvSpPr>
              <a:spLocks/>
            </p:cNvSpPr>
            <p:nvPr/>
          </p:nvSpPr>
          <p:spPr bwMode="auto">
            <a:xfrm>
              <a:off x="3535363" y="4248150"/>
              <a:ext cx="33338" cy="33338"/>
            </a:xfrm>
            <a:custGeom>
              <a:avLst/>
              <a:gdLst>
                <a:gd name="T0" fmla="*/ 90 w 106"/>
                <a:gd name="T1" fmla="*/ 90 h 106"/>
                <a:gd name="T2" fmla="*/ 92 w 106"/>
                <a:gd name="T3" fmla="*/ 85 h 106"/>
                <a:gd name="T4" fmla="*/ 94 w 106"/>
                <a:gd name="T5" fmla="*/ 82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7 h 106"/>
                <a:gd name="T24" fmla="*/ 73 w 106"/>
                <a:gd name="T25" fmla="*/ 4 h 106"/>
                <a:gd name="T26" fmla="*/ 63 w 106"/>
                <a:gd name="T27" fmla="*/ 0 h 106"/>
                <a:gd name="T28" fmla="*/ 53 w 106"/>
                <a:gd name="T29" fmla="*/ 0 h 106"/>
                <a:gd name="T30" fmla="*/ 32 w 106"/>
                <a:gd name="T31" fmla="*/ 4 h 106"/>
                <a:gd name="T32" fmla="*/ 22 w 106"/>
                <a:gd name="T33" fmla="*/ 7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4" y="82"/>
                  </a:lnTo>
                  <a:lnTo>
                    <a:pt x="96" y="81"/>
                  </a:lnTo>
                  <a:lnTo>
                    <a:pt x="101" y="73"/>
                  </a:lnTo>
                  <a:lnTo>
                    <a:pt x="105" y="63"/>
                  </a:lnTo>
                  <a:lnTo>
                    <a:pt x="106" y="53"/>
                  </a:lnTo>
                  <a:lnTo>
                    <a:pt x="105" y="42"/>
                  </a:lnTo>
                  <a:lnTo>
                    <a:pt x="101" y="32"/>
                  </a:lnTo>
                  <a:lnTo>
                    <a:pt x="96" y="22"/>
                  </a:lnTo>
                  <a:lnTo>
                    <a:pt x="90" y="15"/>
                  </a:lnTo>
                  <a:lnTo>
                    <a:pt x="81" y="7"/>
                  </a:lnTo>
                  <a:lnTo>
                    <a:pt x="73" y="4"/>
                  </a:lnTo>
                  <a:lnTo>
                    <a:pt x="63" y="0"/>
                  </a:lnTo>
                  <a:lnTo>
                    <a:pt x="53" y="0"/>
                  </a:lnTo>
                  <a:lnTo>
                    <a:pt x="32" y="4"/>
                  </a:lnTo>
                  <a:lnTo>
                    <a:pt x="22" y="7"/>
                  </a:lnTo>
                  <a:lnTo>
                    <a:pt x="15" y="15"/>
                  </a:lnTo>
                  <a:lnTo>
                    <a:pt x="8" y="22"/>
                  </a:lnTo>
                  <a:lnTo>
                    <a:pt x="4" y="32"/>
                  </a:lnTo>
                  <a:lnTo>
                    <a:pt x="0" y="53"/>
                  </a:lnTo>
                  <a:lnTo>
                    <a:pt x="0" y="63"/>
                  </a:lnTo>
                  <a:lnTo>
                    <a:pt x="4" y="73"/>
                  </a:lnTo>
                  <a:lnTo>
                    <a:pt x="8" y="81"/>
                  </a:lnTo>
                  <a:lnTo>
                    <a:pt x="15" y="90"/>
                  </a:lnTo>
                  <a:lnTo>
                    <a:pt x="22" y="96"/>
                  </a:lnTo>
                  <a:lnTo>
                    <a:pt x="32" y="101"/>
                  </a:lnTo>
                  <a:lnTo>
                    <a:pt x="42" y="105"/>
                  </a:lnTo>
                  <a:lnTo>
                    <a:pt x="53" y="106"/>
                  </a:lnTo>
                  <a:lnTo>
                    <a:pt x="63" y="105"/>
                  </a:lnTo>
                  <a:lnTo>
                    <a:pt x="73" y="101"/>
                  </a:lnTo>
                  <a:lnTo>
                    <a:pt x="81" y="96"/>
                  </a:lnTo>
                  <a:lnTo>
                    <a:pt x="83" y="94"/>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8" name="Freeform 109">
              <a:extLst>
                <a:ext uri="{FF2B5EF4-FFF2-40B4-BE49-F238E27FC236}">
                  <a16:creationId xmlns:a16="http://schemas.microsoft.com/office/drawing/2014/main" id="{9D695FEB-7AC6-1CA1-93AB-099075EAE034}"/>
                </a:ext>
              </a:extLst>
            </p:cNvPr>
            <p:cNvSpPr>
              <a:spLocks/>
            </p:cNvSpPr>
            <p:nvPr/>
          </p:nvSpPr>
          <p:spPr bwMode="auto">
            <a:xfrm>
              <a:off x="3551238" y="4267200"/>
              <a:ext cx="33338" cy="33338"/>
            </a:xfrm>
            <a:custGeom>
              <a:avLst/>
              <a:gdLst>
                <a:gd name="T0" fmla="*/ 90 w 106"/>
                <a:gd name="T1" fmla="*/ 90 h 106"/>
                <a:gd name="T2" fmla="*/ 92 w 106"/>
                <a:gd name="T3" fmla="*/ 85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8 h 106"/>
                <a:gd name="T24" fmla="*/ 73 w 106"/>
                <a:gd name="T25" fmla="*/ 4 h 106"/>
                <a:gd name="T26" fmla="*/ 63 w 106"/>
                <a:gd name="T27" fmla="*/ 0 h 106"/>
                <a:gd name="T28" fmla="*/ 53 w 106"/>
                <a:gd name="T29" fmla="*/ 0 h 106"/>
                <a:gd name="T30" fmla="*/ 32 w 106"/>
                <a:gd name="T31" fmla="*/ 4 h 106"/>
                <a:gd name="T32" fmla="*/ 22 w 106"/>
                <a:gd name="T33" fmla="*/ 8 h 106"/>
                <a:gd name="T34" fmla="*/ 15 w 106"/>
                <a:gd name="T35" fmla="*/ 15 h 106"/>
                <a:gd name="T36" fmla="*/ 7 w 106"/>
                <a:gd name="T37" fmla="*/ 22 h 106"/>
                <a:gd name="T38" fmla="*/ 4 w 106"/>
                <a:gd name="T39" fmla="*/ 32 h 106"/>
                <a:gd name="T40" fmla="*/ 0 w 106"/>
                <a:gd name="T41" fmla="*/ 53 h 106"/>
                <a:gd name="T42" fmla="*/ 0 w 106"/>
                <a:gd name="T43" fmla="*/ 63 h 106"/>
                <a:gd name="T44" fmla="*/ 4 w 106"/>
                <a:gd name="T45" fmla="*/ 73 h 106"/>
                <a:gd name="T46" fmla="*/ 7 w 106"/>
                <a:gd name="T47" fmla="*/ 82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4" y="83"/>
                  </a:lnTo>
                  <a:lnTo>
                    <a:pt x="96" y="82"/>
                  </a:lnTo>
                  <a:lnTo>
                    <a:pt x="101" y="73"/>
                  </a:lnTo>
                  <a:lnTo>
                    <a:pt x="105" y="63"/>
                  </a:lnTo>
                  <a:lnTo>
                    <a:pt x="106" y="53"/>
                  </a:lnTo>
                  <a:lnTo>
                    <a:pt x="105" y="42"/>
                  </a:lnTo>
                  <a:lnTo>
                    <a:pt x="101" y="32"/>
                  </a:lnTo>
                  <a:lnTo>
                    <a:pt x="96" y="22"/>
                  </a:lnTo>
                  <a:lnTo>
                    <a:pt x="90" y="15"/>
                  </a:lnTo>
                  <a:lnTo>
                    <a:pt x="81" y="8"/>
                  </a:lnTo>
                  <a:lnTo>
                    <a:pt x="73" y="4"/>
                  </a:lnTo>
                  <a:lnTo>
                    <a:pt x="63" y="0"/>
                  </a:lnTo>
                  <a:lnTo>
                    <a:pt x="53" y="0"/>
                  </a:lnTo>
                  <a:lnTo>
                    <a:pt x="32" y="4"/>
                  </a:lnTo>
                  <a:lnTo>
                    <a:pt x="22" y="8"/>
                  </a:lnTo>
                  <a:lnTo>
                    <a:pt x="15" y="15"/>
                  </a:lnTo>
                  <a:lnTo>
                    <a:pt x="7" y="22"/>
                  </a:lnTo>
                  <a:lnTo>
                    <a:pt x="4" y="32"/>
                  </a:lnTo>
                  <a:lnTo>
                    <a:pt x="0" y="53"/>
                  </a:lnTo>
                  <a:lnTo>
                    <a:pt x="0" y="63"/>
                  </a:lnTo>
                  <a:lnTo>
                    <a:pt x="4" y="73"/>
                  </a:lnTo>
                  <a:lnTo>
                    <a:pt x="7" y="82"/>
                  </a:lnTo>
                  <a:lnTo>
                    <a:pt x="15" y="90"/>
                  </a:lnTo>
                  <a:lnTo>
                    <a:pt x="22" y="96"/>
                  </a:lnTo>
                  <a:lnTo>
                    <a:pt x="32" y="101"/>
                  </a:lnTo>
                  <a:lnTo>
                    <a:pt x="42" y="105"/>
                  </a:lnTo>
                  <a:lnTo>
                    <a:pt x="53" y="106"/>
                  </a:lnTo>
                  <a:lnTo>
                    <a:pt x="63" y="105"/>
                  </a:lnTo>
                  <a:lnTo>
                    <a:pt x="73" y="101"/>
                  </a:lnTo>
                  <a:lnTo>
                    <a:pt x="81" y="96"/>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9" name="Freeform 110">
              <a:extLst>
                <a:ext uri="{FF2B5EF4-FFF2-40B4-BE49-F238E27FC236}">
                  <a16:creationId xmlns:a16="http://schemas.microsoft.com/office/drawing/2014/main" id="{4F2966C6-9A65-7A12-2F55-22B0B0E260D2}"/>
                </a:ext>
              </a:extLst>
            </p:cNvPr>
            <p:cNvSpPr>
              <a:spLocks/>
            </p:cNvSpPr>
            <p:nvPr/>
          </p:nvSpPr>
          <p:spPr bwMode="auto">
            <a:xfrm>
              <a:off x="3538538" y="4275138"/>
              <a:ext cx="33338" cy="33338"/>
            </a:xfrm>
            <a:custGeom>
              <a:avLst/>
              <a:gdLst>
                <a:gd name="T0" fmla="*/ 90 w 106"/>
                <a:gd name="T1" fmla="*/ 90 h 106"/>
                <a:gd name="T2" fmla="*/ 93 w 106"/>
                <a:gd name="T3" fmla="*/ 85 h 106"/>
                <a:gd name="T4" fmla="*/ 94 w 106"/>
                <a:gd name="T5" fmla="*/ 82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7 h 106"/>
                <a:gd name="T24" fmla="*/ 73 w 106"/>
                <a:gd name="T25" fmla="*/ 4 h 106"/>
                <a:gd name="T26" fmla="*/ 63 w 106"/>
                <a:gd name="T27" fmla="*/ 0 h 106"/>
                <a:gd name="T28" fmla="*/ 53 w 106"/>
                <a:gd name="T29" fmla="*/ 0 h 106"/>
                <a:gd name="T30" fmla="*/ 32 w 106"/>
                <a:gd name="T31" fmla="*/ 4 h 106"/>
                <a:gd name="T32" fmla="*/ 22 w 106"/>
                <a:gd name="T33" fmla="*/ 7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2"/>
                  </a:lnTo>
                  <a:lnTo>
                    <a:pt x="96" y="81"/>
                  </a:lnTo>
                  <a:lnTo>
                    <a:pt x="101" y="73"/>
                  </a:lnTo>
                  <a:lnTo>
                    <a:pt x="105" y="63"/>
                  </a:lnTo>
                  <a:lnTo>
                    <a:pt x="106" y="53"/>
                  </a:lnTo>
                  <a:lnTo>
                    <a:pt x="105" y="42"/>
                  </a:lnTo>
                  <a:lnTo>
                    <a:pt x="101" y="32"/>
                  </a:lnTo>
                  <a:lnTo>
                    <a:pt x="96" y="22"/>
                  </a:lnTo>
                  <a:lnTo>
                    <a:pt x="90" y="15"/>
                  </a:lnTo>
                  <a:lnTo>
                    <a:pt x="81" y="7"/>
                  </a:lnTo>
                  <a:lnTo>
                    <a:pt x="73" y="4"/>
                  </a:lnTo>
                  <a:lnTo>
                    <a:pt x="63" y="0"/>
                  </a:lnTo>
                  <a:lnTo>
                    <a:pt x="53" y="0"/>
                  </a:lnTo>
                  <a:lnTo>
                    <a:pt x="32" y="4"/>
                  </a:lnTo>
                  <a:lnTo>
                    <a:pt x="22" y="7"/>
                  </a:lnTo>
                  <a:lnTo>
                    <a:pt x="15" y="15"/>
                  </a:lnTo>
                  <a:lnTo>
                    <a:pt x="8" y="22"/>
                  </a:lnTo>
                  <a:lnTo>
                    <a:pt x="4" y="32"/>
                  </a:lnTo>
                  <a:lnTo>
                    <a:pt x="0" y="53"/>
                  </a:lnTo>
                  <a:lnTo>
                    <a:pt x="0" y="63"/>
                  </a:lnTo>
                  <a:lnTo>
                    <a:pt x="4" y="73"/>
                  </a:lnTo>
                  <a:lnTo>
                    <a:pt x="8" y="81"/>
                  </a:lnTo>
                  <a:lnTo>
                    <a:pt x="15" y="90"/>
                  </a:lnTo>
                  <a:lnTo>
                    <a:pt x="22" y="96"/>
                  </a:lnTo>
                  <a:lnTo>
                    <a:pt x="32" y="101"/>
                  </a:lnTo>
                  <a:lnTo>
                    <a:pt x="42" y="105"/>
                  </a:lnTo>
                  <a:lnTo>
                    <a:pt x="53" y="106"/>
                  </a:lnTo>
                  <a:lnTo>
                    <a:pt x="63" y="105"/>
                  </a:lnTo>
                  <a:lnTo>
                    <a:pt x="73" y="101"/>
                  </a:lnTo>
                  <a:lnTo>
                    <a:pt x="81" y="96"/>
                  </a:lnTo>
                  <a:lnTo>
                    <a:pt x="83" y="94"/>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00" name="Freeform 111">
              <a:extLst>
                <a:ext uri="{FF2B5EF4-FFF2-40B4-BE49-F238E27FC236}">
                  <a16:creationId xmlns:a16="http://schemas.microsoft.com/office/drawing/2014/main" id="{8B6D4561-C801-8FD4-A483-88647C4852FF}"/>
                </a:ext>
              </a:extLst>
            </p:cNvPr>
            <p:cNvSpPr>
              <a:spLocks/>
            </p:cNvSpPr>
            <p:nvPr/>
          </p:nvSpPr>
          <p:spPr bwMode="auto">
            <a:xfrm>
              <a:off x="3519488" y="4295775"/>
              <a:ext cx="33338" cy="33338"/>
            </a:xfrm>
            <a:custGeom>
              <a:avLst/>
              <a:gdLst>
                <a:gd name="T0" fmla="*/ 90 w 106"/>
                <a:gd name="T1" fmla="*/ 90 h 106"/>
                <a:gd name="T2" fmla="*/ 93 w 106"/>
                <a:gd name="T3" fmla="*/ 86 h 106"/>
                <a:gd name="T4" fmla="*/ 94 w 106"/>
                <a:gd name="T5" fmla="*/ 83 h 106"/>
                <a:gd name="T6" fmla="*/ 96 w 106"/>
                <a:gd name="T7" fmla="*/ 82 h 106"/>
                <a:gd name="T8" fmla="*/ 101 w 106"/>
                <a:gd name="T9" fmla="*/ 73 h 106"/>
                <a:gd name="T10" fmla="*/ 105 w 106"/>
                <a:gd name="T11" fmla="*/ 63 h 106"/>
                <a:gd name="T12" fmla="*/ 106 w 106"/>
                <a:gd name="T13" fmla="*/ 53 h 106"/>
                <a:gd name="T14" fmla="*/ 105 w 106"/>
                <a:gd name="T15" fmla="*/ 42 h 106"/>
                <a:gd name="T16" fmla="*/ 101 w 106"/>
                <a:gd name="T17" fmla="*/ 33 h 106"/>
                <a:gd name="T18" fmla="*/ 96 w 106"/>
                <a:gd name="T19" fmla="*/ 23 h 106"/>
                <a:gd name="T20" fmla="*/ 90 w 106"/>
                <a:gd name="T21" fmla="*/ 15 h 106"/>
                <a:gd name="T22" fmla="*/ 82 w 106"/>
                <a:gd name="T23" fmla="*/ 8 h 106"/>
                <a:gd name="T24" fmla="*/ 73 w 106"/>
                <a:gd name="T25" fmla="*/ 4 h 106"/>
                <a:gd name="T26" fmla="*/ 63 w 106"/>
                <a:gd name="T27" fmla="*/ 0 h 106"/>
                <a:gd name="T28" fmla="*/ 53 w 106"/>
                <a:gd name="T29" fmla="*/ 0 h 106"/>
                <a:gd name="T30" fmla="*/ 32 w 106"/>
                <a:gd name="T31" fmla="*/ 4 h 106"/>
                <a:gd name="T32" fmla="*/ 23 w 106"/>
                <a:gd name="T33" fmla="*/ 8 h 106"/>
                <a:gd name="T34" fmla="*/ 15 w 106"/>
                <a:gd name="T35" fmla="*/ 15 h 106"/>
                <a:gd name="T36" fmla="*/ 8 w 106"/>
                <a:gd name="T37" fmla="*/ 23 h 106"/>
                <a:gd name="T38" fmla="*/ 4 w 106"/>
                <a:gd name="T39" fmla="*/ 33 h 106"/>
                <a:gd name="T40" fmla="*/ 0 w 106"/>
                <a:gd name="T41" fmla="*/ 53 h 106"/>
                <a:gd name="T42" fmla="*/ 0 w 106"/>
                <a:gd name="T43" fmla="*/ 63 h 106"/>
                <a:gd name="T44" fmla="*/ 4 w 106"/>
                <a:gd name="T45" fmla="*/ 73 h 106"/>
                <a:gd name="T46" fmla="*/ 8 w 106"/>
                <a:gd name="T47" fmla="*/ 82 h 106"/>
                <a:gd name="T48" fmla="*/ 15 w 106"/>
                <a:gd name="T49" fmla="*/ 90 h 106"/>
                <a:gd name="T50" fmla="*/ 23 w 106"/>
                <a:gd name="T51" fmla="*/ 97 h 106"/>
                <a:gd name="T52" fmla="*/ 32 w 106"/>
                <a:gd name="T53" fmla="*/ 102 h 106"/>
                <a:gd name="T54" fmla="*/ 42 w 106"/>
                <a:gd name="T55" fmla="*/ 105 h 106"/>
                <a:gd name="T56" fmla="*/ 53 w 106"/>
                <a:gd name="T57" fmla="*/ 106 h 106"/>
                <a:gd name="T58" fmla="*/ 63 w 106"/>
                <a:gd name="T59" fmla="*/ 105 h 106"/>
                <a:gd name="T60" fmla="*/ 73 w 106"/>
                <a:gd name="T61" fmla="*/ 102 h 106"/>
                <a:gd name="T62" fmla="*/ 82 w 106"/>
                <a:gd name="T63" fmla="*/ 97 h 106"/>
                <a:gd name="T64" fmla="*/ 83 w 106"/>
                <a:gd name="T65" fmla="*/ 94 h 106"/>
                <a:gd name="T66" fmla="*/ 85 w 106"/>
                <a:gd name="T67" fmla="*/ 93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6"/>
                  </a:lnTo>
                  <a:lnTo>
                    <a:pt x="94" y="83"/>
                  </a:lnTo>
                  <a:lnTo>
                    <a:pt x="96" y="82"/>
                  </a:lnTo>
                  <a:lnTo>
                    <a:pt x="101" y="73"/>
                  </a:lnTo>
                  <a:lnTo>
                    <a:pt x="105" y="63"/>
                  </a:lnTo>
                  <a:lnTo>
                    <a:pt x="106" y="53"/>
                  </a:lnTo>
                  <a:lnTo>
                    <a:pt x="105" y="42"/>
                  </a:lnTo>
                  <a:lnTo>
                    <a:pt x="101" y="33"/>
                  </a:lnTo>
                  <a:lnTo>
                    <a:pt x="96" y="23"/>
                  </a:lnTo>
                  <a:lnTo>
                    <a:pt x="90" y="15"/>
                  </a:lnTo>
                  <a:lnTo>
                    <a:pt x="82" y="8"/>
                  </a:lnTo>
                  <a:lnTo>
                    <a:pt x="73" y="4"/>
                  </a:lnTo>
                  <a:lnTo>
                    <a:pt x="63" y="0"/>
                  </a:lnTo>
                  <a:lnTo>
                    <a:pt x="53" y="0"/>
                  </a:lnTo>
                  <a:lnTo>
                    <a:pt x="32" y="4"/>
                  </a:lnTo>
                  <a:lnTo>
                    <a:pt x="23" y="8"/>
                  </a:lnTo>
                  <a:lnTo>
                    <a:pt x="15" y="15"/>
                  </a:lnTo>
                  <a:lnTo>
                    <a:pt x="8" y="23"/>
                  </a:lnTo>
                  <a:lnTo>
                    <a:pt x="4" y="33"/>
                  </a:lnTo>
                  <a:lnTo>
                    <a:pt x="0" y="53"/>
                  </a:lnTo>
                  <a:lnTo>
                    <a:pt x="0" y="63"/>
                  </a:lnTo>
                  <a:lnTo>
                    <a:pt x="4" y="73"/>
                  </a:lnTo>
                  <a:lnTo>
                    <a:pt x="8" y="82"/>
                  </a:lnTo>
                  <a:lnTo>
                    <a:pt x="15" y="90"/>
                  </a:lnTo>
                  <a:lnTo>
                    <a:pt x="23" y="97"/>
                  </a:lnTo>
                  <a:lnTo>
                    <a:pt x="32" y="102"/>
                  </a:lnTo>
                  <a:lnTo>
                    <a:pt x="42" y="105"/>
                  </a:lnTo>
                  <a:lnTo>
                    <a:pt x="53" y="106"/>
                  </a:lnTo>
                  <a:lnTo>
                    <a:pt x="63" y="105"/>
                  </a:lnTo>
                  <a:lnTo>
                    <a:pt x="73" y="102"/>
                  </a:lnTo>
                  <a:lnTo>
                    <a:pt x="82" y="97"/>
                  </a:lnTo>
                  <a:lnTo>
                    <a:pt x="83" y="94"/>
                  </a:lnTo>
                  <a:lnTo>
                    <a:pt x="85" y="93"/>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01" name="Freeform 112">
              <a:extLst>
                <a:ext uri="{FF2B5EF4-FFF2-40B4-BE49-F238E27FC236}">
                  <a16:creationId xmlns:a16="http://schemas.microsoft.com/office/drawing/2014/main" id="{8EBF3162-5D29-DD76-15E7-1962F88ED2F3}"/>
                </a:ext>
              </a:extLst>
            </p:cNvPr>
            <p:cNvSpPr>
              <a:spLocks/>
            </p:cNvSpPr>
            <p:nvPr/>
          </p:nvSpPr>
          <p:spPr bwMode="auto">
            <a:xfrm>
              <a:off x="3605213" y="4275138"/>
              <a:ext cx="34925" cy="33338"/>
            </a:xfrm>
            <a:custGeom>
              <a:avLst/>
              <a:gdLst>
                <a:gd name="T0" fmla="*/ 90 w 106"/>
                <a:gd name="T1" fmla="*/ 90 h 106"/>
                <a:gd name="T2" fmla="*/ 93 w 106"/>
                <a:gd name="T3" fmla="*/ 85 h 106"/>
                <a:gd name="T4" fmla="*/ 94 w 106"/>
                <a:gd name="T5" fmla="*/ 82 h 106"/>
                <a:gd name="T6" fmla="*/ 96 w 106"/>
                <a:gd name="T7" fmla="*/ 81 h 106"/>
                <a:gd name="T8" fmla="*/ 101 w 106"/>
                <a:gd name="T9" fmla="*/ 73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7 h 106"/>
                <a:gd name="T24" fmla="*/ 73 w 106"/>
                <a:gd name="T25" fmla="*/ 4 h 106"/>
                <a:gd name="T26" fmla="*/ 63 w 106"/>
                <a:gd name="T27" fmla="*/ 0 h 106"/>
                <a:gd name="T28" fmla="*/ 53 w 106"/>
                <a:gd name="T29" fmla="*/ 0 h 106"/>
                <a:gd name="T30" fmla="*/ 32 w 106"/>
                <a:gd name="T31" fmla="*/ 4 h 106"/>
                <a:gd name="T32" fmla="*/ 22 w 106"/>
                <a:gd name="T33" fmla="*/ 7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3 h 106"/>
                <a:gd name="T46" fmla="*/ 8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4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3" y="85"/>
                  </a:lnTo>
                  <a:lnTo>
                    <a:pt x="94" y="82"/>
                  </a:lnTo>
                  <a:lnTo>
                    <a:pt x="96" y="81"/>
                  </a:lnTo>
                  <a:lnTo>
                    <a:pt x="101" y="73"/>
                  </a:lnTo>
                  <a:lnTo>
                    <a:pt x="105" y="63"/>
                  </a:lnTo>
                  <a:lnTo>
                    <a:pt x="106" y="53"/>
                  </a:lnTo>
                  <a:lnTo>
                    <a:pt x="105" y="42"/>
                  </a:lnTo>
                  <a:lnTo>
                    <a:pt x="101" y="32"/>
                  </a:lnTo>
                  <a:lnTo>
                    <a:pt x="96" y="22"/>
                  </a:lnTo>
                  <a:lnTo>
                    <a:pt x="90" y="15"/>
                  </a:lnTo>
                  <a:lnTo>
                    <a:pt x="81" y="7"/>
                  </a:lnTo>
                  <a:lnTo>
                    <a:pt x="73" y="4"/>
                  </a:lnTo>
                  <a:lnTo>
                    <a:pt x="63" y="0"/>
                  </a:lnTo>
                  <a:lnTo>
                    <a:pt x="53" y="0"/>
                  </a:lnTo>
                  <a:lnTo>
                    <a:pt x="32" y="4"/>
                  </a:lnTo>
                  <a:lnTo>
                    <a:pt x="22" y="7"/>
                  </a:lnTo>
                  <a:lnTo>
                    <a:pt x="15" y="15"/>
                  </a:lnTo>
                  <a:lnTo>
                    <a:pt x="8" y="22"/>
                  </a:lnTo>
                  <a:lnTo>
                    <a:pt x="4" y="32"/>
                  </a:lnTo>
                  <a:lnTo>
                    <a:pt x="0" y="53"/>
                  </a:lnTo>
                  <a:lnTo>
                    <a:pt x="0" y="63"/>
                  </a:lnTo>
                  <a:lnTo>
                    <a:pt x="4" y="73"/>
                  </a:lnTo>
                  <a:lnTo>
                    <a:pt x="8" y="81"/>
                  </a:lnTo>
                  <a:lnTo>
                    <a:pt x="15" y="90"/>
                  </a:lnTo>
                  <a:lnTo>
                    <a:pt x="22" y="96"/>
                  </a:lnTo>
                  <a:lnTo>
                    <a:pt x="32" y="101"/>
                  </a:lnTo>
                  <a:lnTo>
                    <a:pt x="42" y="105"/>
                  </a:lnTo>
                  <a:lnTo>
                    <a:pt x="53" y="106"/>
                  </a:lnTo>
                  <a:lnTo>
                    <a:pt x="63" y="105"/>
                  </a:lnTo>
                  <a:lnTo>
                    <a:pt x="73" y="101"/>
                  </a:lnTo>
                  <a:lnTo>
                    <a:pt x="81" y="96"/>
                  </a:lnTo>
                  <a:lnTo>
                    <a:pt x="83" y="94"/>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02" name="Freeform 113">
              <a:extLst>
                <a:ext uri="{FF2B5EF4-FFF2-40B4-BE49-F238E27FC236}">
                  <a16:creationId xmlns:a16="http://schemas.microsoft.com/office/drawing/2014/main" id="{1AF1C66E-592A-4FAA-3696-5277C05F3F18}"/>
                </a:ext>
              </a:extLst>
            </p:cNvPr>
            <p:cNvSpPr>
              <a:spLocks/>
            </p:cNvSpPr>
            <p:nvPr/>
          </p:nvSpPr>
          <p:spPr bwMode="auto">
            <a:xfrm>
              <a:off x="3576638" y="4289425"/>
              <a:ext cx="33338" cy="33338"/>
            </a:xfrm>
            <a:custGeom>
              <a:avLst/>
              <a:gdLst>
                <a:gd name="T0" fmla="*/ 90 w 106"/>
                <a:gd name="T1" fmla="*/ 90 h 106"/>
                <a:gd name="T2" fmla="*/ 92 w 106"/>
                <a:gd name="T3" fmla="*/ 85 h 106"/>
                <a:gd name="T4" fmla="*/ 94 w 106"/>
                <a:gd name="T5" fmla="*/ 82 h 106"/>
                <a:gd name="T6" fmla="*/ 96 w 106"/>
                <a:gd name="T7" fmla="*/ 81 h 106"/>
                <a:gd name="T8" fmla="*/ 101 w 106"/>
                <a:gd name="T9" fmla="*/ 72 h 106"/>
                <a:gd name="T10" fmla="*/ 105 w 106"/>
                <a:gd name="T11" fmla="*/ 63 h 106"/>
                <a:gd name="T12" fmla="*/ 106 w 106"/>
                <a:gd name="T13" fmla="*/ 53 h 106"/>
                <a:gd name="T14" fmla="*/ 105 w 106"/>
                <a:gd name="T15" fmla="*/ 42 h 106"/>
                <a:gd name="T16" fmla="*/ 101 w 106"/>
                <a:gd name="T17" fmla="*/ 32 h 106"/>
                <a:gd name="T18" fmla="*/ 96 w 106"/>
                <a:gd name="T19" fmla="*/ 22 h 106"/>
                <a:gd name="T20" fmla="*/ 90 w 106"/>
                <a:gd name="T21" fmla="*/ 15 h 106"/>
                <a:gd name="T22" fmla="*/ 81 w 106"/>
                <a:gd name="T23" fmla="*/ 7 h 106"/>
                <a:gd name="T24" fmla="*/ 73 w 106"/>
                <a:gd name="T25" fmla="*/ 3 h 106"/>
                <a:gd name="T26" fmla="*/ 63 w 106"/>
                <a:gd name="T27" fmla="*/ 0 h 106"/>
                <a:gd name="T28" fmla="*/ 53 w 106"/>
                <a:gd name="T29" fmla="*/ 0 h 106"/>
                <a:gd name="T30" fmla="*/ 32 w 106"/>
                <a:gd name="T31" fmla="*/ 3 h 106"/>
                <a:gd name="T32" fmla="*/ 22 w 106"/>
                <a:gd name="T33" fmla="*/ 7 h 106"/>
                <a:gd name="T34" fmla="*/ 15 w 106"/>
                <a:gd name="T35" fmla="*/ 15 h 106"/>
                <a:gd name="T36" fmla="*/ 8 w 106"/>
                <a:gd name="T37" fmla="*/ 22 h 106"/>
                <a:gd name="T38" fmla="*/ 4 w 106"/>
                <a:gd name="T39" fmla="*/ 32 h 106"/>
                <a:gd name="T40" fmla="*/ 0 w 106"/>
                <a:gd name="T41" fmla="*/ 53 h 106"/>
                <a:gd name="T42" fmla="*/ 0 w 106"/>
                <a:gd name="T43" fmla="*/ 63 h 106"/>
                <a:gd name="T44" fmla="*/ 4 w 106"/>
                <a:gd name="T45" fmla="*/ 72 h 106"/>
                <a:gd name="T46" fmla="*/ 8 w 106"/>
                <a:gd name="T47" fmla="*/ 81 h 106"/>
                <a:gd name="T48" fmla="*/ 15 w 106"/>
                <a:gd name="T49" fmla="*/ 90 h 106"/>
                <a:gd name="T50" fmla="*/ 22 w 106"/>
                <a:gd name="T51" fmla="*/ 96 h 106"/>
                <a:gd name="T52" fmla="*/ 32 w 106"/>
                <a:gd name="T53" fmla="*/ 101 h 106"/>
                <a:gd name="T54" fmla="*/ 42 w 106"/>
                <a:gd name="T55" fmla="*/ 105 h 106"/>
                <a:gd name="T56" fmla="*/ 53 w 106"/>
                <a:gd name="T57" fmla="*/ 106 h 106"/>
                <a:gd name="T58" fmla="*/ 63 w 106"/>
                <a:gd name="T59" fmla="*/ 105 h 106"/>
                <a:gd name="T60" fmla="*/ 73 w 106"/>
                <a:gd name="T61" fmla="*/ 101 h 106"/>
                <a:gd name="T62" fmla="*/ 81 w 106"/>
                <a:gd name="T63" fmla="*/ 96 h 106"/>
                <a:gd name="T64" fmla="*/ 83 w 106"/>
                <a:gd name="T65" fmla="*/ 93 h 106"/>
                <a:gd name="T66" fmla="*/ 85 w 106"/>
                <a:gd name="T67" fmla="*/ 92 h 106"/>
                <a:gd name="T68" fmla="*/ 90 w 106"/>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6">
                  <a:moveTo>
                    <a:pt x="90" y="90"/>
                  </a:moveTo>
                  <a:lnTo>
                    <a:pt x="92" y="85"/>
                  </a:lnTo>
                  <a:lnTo>
                    <a:pt x="94" y="82"/>
                  </a:lnTo>
                  <a:lnTo>
                    <a:pt x="96" y="81"/>
                  </a:lnTo>
                  <a:lnTo>
                    <a:pt x="101" y="72"/>
                  </a:lnTo>
                  <a:lnTo>
                    <a:pt x="105" y="63"/>
                  </a:lnTo>
                  <a:lnTo>
                    <a:pt x="106" y="53"/>
                  </a:lnTo>
                  <a:lnTo>
                    <a:pt x="105" y="42"/>
                  </a:lnTo>
                  <a:lnTo>
                    <a:pt x="101" y="32"/>
                  </a:lnTo>
                  <a:lnTo>
                    <a:pt x="96" y="22"/>
                  </a:lnTo>
                  <a:lnTo>
                    <a:pt x="90" y="15"/>
                  </a:lnTo>
                  <a:lnTo>
                    <a:pt x="81" y="7"/>
                  </a:lnTo>
                  <a:lnTo>
                    <a:pt x="73" y="3"/>
                  </a:lnTo>
                  <a:lnTo>
                    <a:pt x="63" y="0"/>
                  </a:lnTo>
                  <a:lnTo>
                    <a:pt x="53" y="0"/>
                  </a:lnTo>
                  <a:lnTo>
                    <a:pt x="32" y="3"/>
                  </a:lnTo>
                  <a:lnTo>
                    <a:pt x="22" y="7"/>
                  </a:lnTo>
                  <a:lnTo>
                    <a:pt x="15" y="15"/>
                  </a:lnTo>
                  <a:lnTo>
                    <a:pt x="8" y="22"/>
                  </a:lnTo>
                  <a:lnTo>
                    <a:pt x="4" y="32"/>
                  </a:lnTo>
                  <a:lnTo>
                    <a:pt x="0" y="53"/>
                  </a:lnTo>
                  <a:lnTo>
                    <a:pt x="0" y="63"/>
                  </a:lnTo>
                  <a:lnTo>
                    <a:pt x="4" y="72"/>
                  </a:lnTo>
                  <a:lnTo>
                    <a:pt x="8" y="81"/>
                  </a:lnTo>
                  <a:lnTo>
                    <a:pt x="15" y="90"/>
                  </a:lnTo>
                  <a:lnTo>
                    <a:pt x="22" y="96"/>
                  </a:lnTo>
                  <a:lnTo>
                    <a:pt x="32" y="101"/>
                  </a:lnTo>
                  <a:lnTo>
                    <a:pt x="42" y="105"/>
                  </a:lnTo>
                  <a:lnTo>
                    <a:pt x="53" y="106"/>
                  </a:lnTo>
                  <a:lnTo>
                    <a:pt x="63" y="105"/>
                  </a:lnTo>
                  <a:lnTo>
                    <a:pt x="73" y="101"/>
                  </a:lnTo>
                  <a:lnTo>
                    <a:pt x="81" y="96"/>
                  </a:lnTo>
                  <a:lnTo>
                    <a:pt x="83" y="93"/>
                  </a:lnTo>
                  <a:lnTo>
                    <a:pt x="85" y="92"/>
                  </a:lnTo>
                  <a:lnTo>
                    <a:pt x="9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03" name="Freeform 114">
              <a:extLst>
                <a:ext uri="{FF2B5EF4-FFF2-40B4-BE49-F238E27FC236}">
                  <a16:creationId xmlns:a16="http://schemas.microsoft.com/office/drawing/2014/main" id="{B85C34E5-3D3C-5777-B47E-D3A8E09CB523}"/>
                </a:ext>
              </a:extLst>
            </p:cNvPr>
            <p:cNvSpPr>
              <a:spLocks/>
            </p:cNvSpPr>
            <p:nvPr/>
          </p:nvSpPr>
          <p:spPr bwMode="auto">
            <a:xfrm>
              <a:off x="3589338" y="4313238"/>
              <a:ext cx="33338" cy="33338"/>
            </a:xfrm>
            <a:custGeom>
              <a:avLst/>
              <a:gdLst>
                <a:gd name="T0" fmla="*/ 89 w 105"/>
                <a:gd name="T1" fmla="*/ 90 h 106"/>
                <a:gd name="T2" fmla="*/ 92 w 105"/>
                <a:gd name="T3" fmla="*/ 85 h 106"/>
                <a:gd name="T4" fmla="*/ 93 w 105"/>
                <a:gd name="T5" fmla="*/ 82 h 106"/>
                <a:gd name="T6" fmla="*/ 96 w 105"/>
                <a:gd name="T7" fmla="*/ 81 h 106"/>
                <a:gd name="T8" fmla="*/ 100 w 105"/>
                <a:gd name="T9" fmla="*/ 72 h 106"/>
                <a:gd name="T10" fmla="*/ 104 w 105"/>
                <a:gd name="T11" fmla="*/ 63 h 106"/>
                <a:gd name="T12" fmla="*/ 105 w 105"/>
                <a:gd name="T13" fmla="*/ 53 h 106"/>
                <a:gd name="T14" fmla="*/ 104 w 105"/>
                <a:gd name="T15" fmla="*/ 42 h 106"/>
                <a:gd name="T16" fmla="*/ 100 w 105"/>
                <a:gd name="T17" fmla="*/ 32 h 106"/>
                <a:gd name="T18" fmla="*/ 96 w 105"/>
                <a:gd name="T19" fmla="*/ 22 h 106"/>
                <a:gd name="T20" fmla="*/ 89 w 105"/>
                <a:gd name="T21" fmla="*/ 14 h 106"/>
                <a:gd name="T22" fmla="*/ 81 w 105"/>
                <a:gd name="T23" fmla="*/ 7 h 106"/>
                <a:gd name="T24" fmla="*/ 72 w 105"/>
                <a:gd name="T25" fmla="*/ 3 h 106"/>
                <a:gd name="T26" fmla="*/ 62 w 105"/>
                <a:gd name="T27" fmla="*/ 0 h 106"/>
                <a:gd name="T28" fmla="*/ 52 w 105"/>
                <a:gd name="T29" fmla="*/ 0 h 106"/>
                <a:gd name="T30" fmla="*/ 32 w 105"/>
                <a:gd name="T31" fmla="*/ 3 h 106"/>
                <a:gd name="T32" fmla="*/ 22 w 105"/>
                <a:gd name="T33" fmla="*/ 7 h 106"/>
                <a:gd name="T34" fmla="*/ 14 w 105"/>
                <a:gd name="T35" fmla="*/ 14 h 106"/>
                <a:gd name="T36" fmla="*/ 7 w 105"/>
                <a:gd name="T37" fmla="*/ 22 h 106"/>
                <a:gd name="T38" fmla="*/ 3 w 105"/>
                <a:gd name="T39" fmla="*/ 32 h 106"/>
                <a:gd name="T40" fmla="*/ 0 w 105"/>
                <a:gd name="T41" fmla="*/ 53 h 106"/>
                <a:gd name="T42" fmla="*/ 0 w 105"/>
                <a:gd name="T43" fmla="*/ 63 h 106"/>
                <a:gd name="T44" fmla="*/ 3 w 105"/>
                <a:gd name="T45" fmla="*/ 72 h 106"/>
                <a:gd name="T46" fmla="*/ 7 w 105"/>
                <a:gd name="T47" fmla="*/ 81 h 106"/>
                <a:gd name="T48" fmla="*/ 14 w 105"/>
                <a:gd name="T49" fmla="*/ 90 h 106"/>
                <a:gd name="T50" fmla="*/ 22 w 105"/>
                <a:gd name="T51" fmla="*/ 96 h 106"/>
                <a:gd name="T52" fmla="*/ 32 w 105"/>
                <a:gd name="T53" fmla="*/ 101 h 106"/>
                <a:gd name="T54" fmla="*/ 41 w 105"/>
                <a:gd name="T55" fmla="*/ 104 h 106"/>
                <a:gd name="T56" fmla="*/ 52 w 105"/>
                <a:gd name="T57" fmla="*/ 106 h 106"/>
                <a:gd name="T58" fmla="*/ 62 w 105"/>
                <a:gd name="T59" fmla="*/ 104 h 106"/>
                <a:gd name="T60" fmla="*/ 72 w 105"/>
                <a:gd name="T61" fmla="*/ 101 h 106"/>
                <a:gd name="T62" fmla="*/ 81 w 105"/>
                <a:gd name="T63" fmla="*/ 96 h 106"/>
                <a:gd name="T64" fmla="*/ 82 w 105"/>
                <a:gd name="T65" fmla="*/ 93 h 106"/>
                <a:gd name="T66" fmla="*/ 84 w 105"/>
                <a:gd name="T67" fmla="*/ 92 h 106"/>
                <a:gd name="T68" fmla="*/ 89 w 105"/>
                <a:gd name="T6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06">
                  <a:moveTo>
                    <a:pt x="89" y="90"/>
                  </a:moveTo>
                  <a:lnTo>
                    <a:pt x="92" y="85"/>
                  </a:lnTo>
                  <a:lnTo>
                    <a:pt x="93" y="82"/>
                  </a:lnTo>
                  <a:lnTo>
                    <a:pt x="96" y="81"/>
                  </a:lnTo>
                  <a:lnTo>
                    <a:pt x="100" y="72"/>
                  </a:lnTo>
                  <a:lnTo>
                    <a:pt x="104" y="63"/>
                  </a:lnTo>
                  <a:lnTo>
                    <a:pt x="105" y="53"/>
                  </a:lnTo>
                  <a:lnTo>
                    <a:pt x="104" y="42"/>
                  </a:lnTo>
                  <a:lnTo>
                    <a:pt x="100" y="32"/>
                  </a:lnTo>
                  <a:lnTo>
                    <a:pt x="96" y="22"/>
                  </a:lnTo>
                  <a:lnTo>
                    <a:pt x="89" y="14"/>
                  </a:lnTo>
                  <a:lnTo>
                    <a:pt x="81" y="7"/>
                  </a:lnTo>
                  <a:lnTo>
                    <a:pt x="72" y="3"/>
                  </a:lnTo>
                  <a:lnTo>
                    <a:pt x="62" y="0"/>
                  </a:lnTo>
                  <a:lnTo>
                    <a:pt x="52" y="0"/>
                  </a:lnTo>
                  <a:lnTo>
                    <a:pt x="32" y="3"/>
                  </a:lnTo>
                  <a:lnTo>
                    <a:pt x="22" y="7"/>
                  </a:lnTo>
                  <a:lnTo>
                    <a:pt x="14" y="14"/>
                  </a:lnTo>
                  <a:lnTo>
                    <a:pt x="7" y="22"/>
                  </a:lnTo>
                  <a:lnTo>
                    <a:pt x="3" y="32"/>
                  </a:lnTo>
                  <a:lnTo>
                    <a:pt x="0" y="53"/>
                  </a:lnTo>
                  <a:lnTo>
                    <a:pt x="0" y="63"/>
                  </a:lnTo>
                  <a:lnTo>
                    <a:pt x="3" y="72"/>
                  </a:lnTo>
                  <a:lnTo>
                    <a:pt x="7" y="81"/>
                  </a:lnTo>
                  <a:lnTo>
                    <a:pt x="14" y="90"/>
                  </a:lnTo>
                  <a:lnTo>
                    <a:pt x="22" y="96"/>
                  </a:lnTo>
                  <a:lnTo>
                    <a:pt x="32" y="101"/>
                  </a:lnTo>
                  <a:lnTo>
                    <a:pt x="41" y="104"/>
                  </a:lnTo>
                  <a:lnTo>
                    <a:pt x="52" y="106"/>
                  </a:lnTo>
                  <a:lnTo>
                    <a:pt x="62" y="104"/>
                  </a:lnTo>
                  <a:lnTo>
                    <a:pt x="72" y="101"/>
                  </a:lnTo>
                  <a:lnTo>
                    <a:pt x="81" y="96"/>
                  </a:lnTo>
                  <a:lnTo>
                    <a:pt x="82" y="93"/>
                  </a:lnTo>
                  <a:lnTo>
                    <a:pt x="84" y="92"/>
                  </a:lnTo>
                  <a:lnTo>
                    <a:pt x="89"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66" name="Groupe 2165">
            <a:extLst>
              <a:ext uri="{FF2B5EF4-FFF2-40B4-BE49-F238E27FC236}">
                <a16:creationId xmlns:a16="http://schemas.microsoft.com/office/drawing/2014/main" id="{962E66DA-A3D1-3EFB-0651-CA9C00907191}"/>
              </a:ext>
            </a:extLst>
          </p:cNvPr>
          <p:cNvGrpSpPr/>
          <p:nvPr/>
        </p:nvGrpSpPr>
        <p:grpSpPr>
          <a:xfrm>
            <a:off x="9159875" y="3054350"/>
            <a:ext cx="1925638" cy="2560638"/>
            <a:chOff x="9159875" y="3054350"/>
            <a:chExt cx="1925638" cy="2560638"/>
          </a:xfrm>
        </p:grpSpPr>
        <p:sp>
          <p:nvSpPr>
            <p:cNvPr id="13" name="Freeform 10">
              <a:extLst>
                <a:ext uri="{FF2B5EF4-FFF2-40B4-BE49-F238E27FC236}">
                  <a16:creationId xmlns:a16="http://schemas.microsoft.com/office/drawing/2014/main" id="{9DB8BEF5-D8FD-4DCF-8E0F-4784E34C145C}"/>
                </a:ext>
              </a:extLst>
            </p:cNvPr>
            <p:cNvSpPr>
              <a:spLocks/>
            </p:cNvSpPr>
            <p:nvPr/>
          </p:nvSpPr>
          <p:spPr bwMode="auto">
            <a:xfrm>
              <a:off x="9223375" y="3054350"/>
              <a:ext cx="1862138" cy="2560638"/>
            </a:xfrm>
            <a:custGeom>
              <a:avLst/>
              <a:gdLst>
                <a:gd name="T0" fmla="*/ 0 w 5865"/>
                <a:gd name="T1" fmla="*/ 0 h 8065"/>
                <a:gd name="T2" fmla="*/ 0 w 5865"/>
                <a:gd name="T3" fmla="*/ 8065 h 8065"/>
                <a:gd name="T4" fmla="*/ 5865 w 5865"/>
                <a:gd name="T5" fmla="*/ 8065 h 8065"/>
              </a:gdLst>
              <a:ahLst/>
              <a:cxnLst>
                <a:cxn ang="0">
                  <a:pos x="T0" y="T1"/>
                </a:cxn>
                <a:cxn ang="0">
                  <a:pos x="T2" y="T3"/>
                </a:cxn>
                <a:cxn ang="0">
                  <a:pos x="T4" y="T5"/>
                </a:cxn>
              </a:cxnLst>
              <a:rect l="0" t="0" r="r" b="b"/>
              <a:pathLst>
                <a:path w="5865" h="8065">
                  <a:moveTo>
                    <a:pt x="0" y="0"/>
                  </a:moveTo>
                  <a:lnTo>
                    <a:pt x="0" y="8065"/>
                  </a:lnTo>
                  <a:lnTo>
                    <a:pt x="5865" y="806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Line 34">
              <a:extLst>
                <a:ext uri="{FF2B5EF4-FFF2-40B4-BE49-F238E27FC236}">
                  <a16:creationId xmlns:a16="http://schemas.microsoft.com/office/drawing/2014/main" id="{6FBB721F-105E-E209-5EBD-475E893004F1}"/>
                </a:ext>
              </a:extLst>
            </p:cNvPr>
            <p:cNvSpPr>
              <a:spLocks noChangeShapeType="1"/>
            </p:cNvSpPr>
            <p:nvPr/>
          </p:nvSpPr>
          <p:spPr bwMode="auto">
            <a:xfrm>
              <a:off x="9159875" y="3270250"/>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Line 35">
              <a:extLst>
                <a:ext uri="{FF2B5EF4-FFF2-40B4-BE49-F238E27FC236}">
                  <a16:creationId xmlns:a16="http://schemas.microsoft.com/office/drawing/2014/main" id="{452E8441-F3FB-538D-E8EF-1FD39637AE02}"/>
                </a:ext>
              </a:extLst>
            </p:cNvPr>
            <p:cNvSpPr>
              <a:spLocks noChangeShapeType="1"/>
            </p:cNvSpPr>
            <p:nvPr/>
          </p:nvSpPr>
          <p:spPr bwMode="auto">
            <a:xfrm>
              <a:off x="9159875" y="3856038"/>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Line 36">
              <a:extLst>
                <a:ext uri="{FF2B5EF4-FFF2-40B4-BE49-F238E27FC236}">
                  <a16:creationId xmlns:a16="http://schemas.microsoft.com/office/drawing/2014/main" id="{397D6791-9D01-E685-85BA-C73D4B509FB7}"/>
                </a:ext>
              </a:extLst>
            </p:cNvPr>
            <p:cNvSpPr>
              <a:spLocks noChangeShapeType="1"/>
            </p:cNvSpPr>
            <p:nvPr/>
          </p:nvSpPr>
          <p:spPr bwMode="auto">
            <a:xfrm>
              <a:off x="9159875" y="4441825"/>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Line 37">
              <a:extLst>
                <a:ext uri="{FF2B5EF4-FFF2-40B4-BE49-F238E27FC236}">
                  <a16:creationId xmlns:a16="http://schemas.microsoft.com/office/drawing/2014/main" id="{4C6BC95F-D53C-A474-4CAD-FF87E62B100F}"/>
                </a:ext>
              </a:extLst>
            </p:cNvPr>
            <p:cNvSpPr>
              <a:spLocks noChangeShapeType="1"/>
            </p:cNvSpPr>
            <p:nvPr/>
          </p:nvSpPr>
          <p:spPr bwMode="auto">
            <a:xfrm>
              <a:off x="9159875" y="5027613"/>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Line 38">
              <a:extLst>
                <a:ext uri="{FF2B5EF4-FFF2-40B4-BE49-F238E27FC236}">
                  <a16:creationId xmlns:a16="http://schemas.microsoft.com/office/drawing/2014/main" id="{45B1E274-76BA-DB44-0ECA-BD72CDB763C7}"/>
                </a:ext>
              </a:extLst>
            </p:cNvPr>
            <p:cNvSpPr>
              <a:spLocks noChangeShapeType="1"/>
            </p:cNvSpPr>
            <p:nvPr/>
          </p:nvSpPr>
          <p:spPr bwMode="auto">
            <a:xfrm>
              <a:off x="9159875" y="5614988"/>
              <a:ext cx="635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0" name="Rectangle 151">
              <a:extLst>
                <a:ext uri="{FF2B5EF4-FFF2-40B4-BE49-F238E27FC236}">
                  <a16:creationId xmlns:a16="http://schemas.microsoft.com/office/drawing/2014/main" id="{3FDAB619-E9EA-F53D-87CE-90C19F536B6D}"/>
                </a:ext>
              </a:extLst>
            </p:cNvPr>
            <p:cNvSpPr>
              <a:spLocks noChangeArrowheads="1"/>
            </p:cNvSpPr>
            <p:nvPr/>
          </p:nvSpPr>
          <p:spPr bwMode="auto">
            <a:xfrm>
              <a:off x="9558338" y="3262313"/>
              <a:ext cx="342900" cy="4699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1" name="Rectangle 152">
              <a:extLst>
                <a:ext uri="{FF2B5EF4-FFF2-40B4-BE49-F238E27FC236}">
                  <a16:creationId xmlns:a16="http://schemas.microsoft.com/office/drawing/2014/main" id="{9EC261F1-0042-59A9-BD2D-01218DF0023A}"/>
                </a:ext>
              </a:extLst>
            </p:cNvPr>
            <p:cNvSpPr>
              <a:spLocks noChangeArrowheads="1"/>
            </p:cNvSpPr>
            <p:nvPr/>
          </p:nvSpPr>
          <p:spPr bwMode="auto">
            <a:xfrm>
              <a:off x="9558338" y="3732213"/>
              <a:ext cx="342900" cy="18573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2" name="Rectangle 153">
              <a:extLst>
                <a:ext uri="{FF2B5EF4-FFF2-40B4-BE49-F238E27FC236}">
                  <a16:creationId xmlns:a16="http://schemas.microsoft.com/office/drawing/2014/main" id="{D7D8931D-9FE5-671B-AFE3-2A21C9F3ECF9}"/>
                </a:ext>
              </a:extLst>
            </p:cNvPr>
            <p:cNvSpPr>
              <a:spLocks noChangeArrowheads="1"/>
            </p:cNvSpPr>
            <p:nvPr/>
          </p:nvSpPr>
          <p:spPr bwMode="auto">
            <a:xfrm>
              <a:off x="9558338" y="3917950"/>
              <a:ext cx="342900" cy="1697038"/>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3" name="Rectangle 154">
              <a:extLst>
                <a:ext uri="{FF2B5EF4-FFF2-40B4-BE49-F238E27FC236}">
                  <a16:creationId xmlns:a16="http://schemas.microsoft.com/office/drawing/2014/main" id="{DAC04C9A-CFED-CDB7-089F-22D591E53234}"/>
                </a:ext>
              </a:extLst>
            </p:cNvPr>
            <p:cNvSpPr>
              <a:spLocks noChangeArrowheads="1"/>
            </p:cNvSpPr>
            <p:nvPr/>
          </p:nvSpPr>
          <p:spPr bwMode="auto">
            <a:xfrm>
              <a:off x="10414000" y="3262313"/>
              <a:ext cx="341313" cy="312738"/>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4" name="Rectangle 155">
              <a:extLst>
                <a:ext uri="{FF2B5EF4-FFF2-40B4-BE49-F238E27FC236}">
                  <a16:creationId xmlns:a16="http://schemas.microsoft.com/office/drawing/2014/main" id="{A357A3B6-B95A-F812-AB9D-ADBF83D4EE64}"/>
                </a:ext>
              </a:extLst>
            </p:cNvPr>
            <p:cNvSpPr>
              <a:spLocks noChangeArrowheads="1"/>
            </p:cNvSpPr>
            <p:nvPr/>
          </p:nvSpPr>
          <p:spPr bwMode="auto">
            <a:xfrm>
              <a:off x="10414000" y="3575050"/>
              <a:ext cx="341313" cy="157163"/>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5" name="Rectangle 156">
              <a:extLst>
                <a:ext uri="{FF2B5EF4-FFF2-40B4-BE49-F238E27FC236}">
                  <a16:creationId xmlns:a16="http://schemas.microsoft.com/office/drawing/2014/main" id="{26EA255B-F9FC-CD55-C135-3647245DB8ED}"/>
                </a:ext>
              </a:extLst>
            </p:cNvPr>
            <p:cNvSpPr>
              <a:spLocks noChangeArrowheads="1"/>
            </p:cNvSpPr>
            <p:nvPr/>
          </p:nvSpPr>
          <p:spPr bwMode="auto">
            <a:xfrm>
              <a:off x="10414000" y="3732213"/>
              <a:ext cx="341313" cy="31432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6" name="Rectangle 157">
              <a:extLst>
                <a:ext uri="{FF2B5EF4-FFF2-40B4-BE49-F238E27FC236}">
                  <a16:creationId xmlns:a16="http://schemas.microsoft.com/office/drawing/2014/main" id="{003FBFFC-DC42-0EF5-4151-DF2E3B06F6F2}"/>
                </a:ext>
              </a:extLst>
            </p:cNvPr>
            <p:cNvSpPr>
              <a:spLocks noChangeArrowheads="1"/>
            </p:cNvSpPr>
            <p:nvPr/>
          </p:nvSpPr>
          <p:spPr bwMode="auto">
            <a:xfrm>
              <a:off x="10414000" y="4046538"/>
              <a:ext cx="341313" cy="6223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7" name="Rectangle 158">
              <a:extLst>
                <a:ext uri="{FF2B5EF4-FFF2-40B4-BE49-F238E27FC236}">
                  <a16:creationId xmlns:a16="http://schemas.microsoft.com/office/drawing/2014/main" id="{8187A74A-D7B8-F2A8-51B5-848EDB87F65A}"/>
                </a:ext>
              </a:extLst>
            </p:cNvPr>
            <p:cNvSpPr>
              <a:spLocks noChangeArrowheads="1"/>
            </p:cNvSpPr>
            <p:nvPr/>
          </p:nvSpPr>
          <p:spPr bwMode="auto">
            <a:xfrm>
              <a:off x="10414000" y="4668838"/>
              <a:ext cx="341313" cy="94615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8" name="Line 159">
              <a:extLst>
                <a:ext uri="{FF2B5EF4-FFF2-40B4-BE49-F238E27FC236}">
                  <a16:creationId xmlns:a16="http://schemas.microsoft.com/office/drawing/2014/main" id="{4D7C3892-7FC7-824B-06DB-A31B3AE0F486}"/>
                </a:ext>
              </a:extLst>
            </p:cNvPr>
            <p:cNvSpPr>
              <a:spLocks noChangeShapeType="1"/>
            </p:cNvSpPr>
            <p:nvPr/>
          </p:nvSpPr>
          <p:spPr bwMode="auto">
            <a:xfrm>
              <a:off x="10414000" y="3575050"/>
              <a:ext cx="0" cy="1571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9" name="Freeform 160">
              <a:extLst>
                <a:ext uri="{FF2B5EF4-FFF2-40B4-BE49-F238E27FC236}">
                  <a16:creationId xmlns:a16="http://schemas.microsoft.com/office/drawing/2014/main" id="{E0F40C3A-A821-964B-4F18-FE259BA66E04}"/>
                </a:ext>
              </a:extLst>
            </p:cNvPr>
            <p:cNvSpPr>
              <a:spLocks/>
            </p:cNvSpPr>
            <p:nvPr/>
          </p:nvSpPr>
          <p:spPr bwMode="auto">
            <a:xfrm>
              <a:off x="10414000" y="3262313"/>
              <a:ext cx="341313" cy="312738"/>
            </a:xfrm>
            <a:custGeom>
              <a:avLst/>
              <a:gdLst>
                <a:gd name="T0" fmla="*/ 1077 w 1077"/>
                <a:gd name="T1" fmla="*/ 987 h 987"/>
                <a:gd name="T2" fmla="*/ 1077 w 1077"/>
                <a:gd name="T3" fmla="*/ 0 h 987"/>
                <a:gd name="T4" fmla="*/ 0 w 1077"/>
                <a:gd name="T5" fmla="*/ 0 h 987"/>
                <a:gd name="T6" fmla="*/ 0 w 1077"/>
                <a:gd name="T7" fmla="*/ 987 h 987"/>
              </a:gdLst>
              <a:ahLst/>
              <a:cxnLst>
                <a:cxn ang="0">
                  <a:pos x="T0" y="T1"/>
                </a:cxn>
                <a:cxn ang="0">
                  <a:pos x="T2" y="T3"/>
                </a:cxn>
                <a:cxn ang="0">
                  <a:pos x="T4" y="T5"/>
                </a:cxn>
                <a:cxn ang="0">
                  <a:pos x="T6" y="T7"/>
                </a:cxn>
              </a:cxnLst>
              <a:rect l="0" t="0" r="r" b="b"/>
              <a:pathLst>
                <a:path w="1077" h="987">
                  <a:moveTo>
                    <a:pt x="1077" y="987"/>
                  </a:moveTo>
                  <a:lnTo>
                    <a:pt x="1077" y="0"/>
                  </a:lnTo>
                  <a:lnTo>
                    <a:pt x="0" y="0"/>
                  </a:lnTo>
                  <a:lnTo>
                    <a:pt x="0" y="98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0" name="Line 161">
              <a:extLst>
                <a:ext uri="{FF2B5EF4-FFF2-40B4-BE49-F238E27FC236}">
                  <a16:creationId xmlns:a16="http://schemas.microsoft.com/office/drawing/2014/main" id="{0E696CC7-205B-3990-A713-3B2A4A7A8186}"/>
                </a:ext>
              </a:extLst>
            </p:cNvPr>
            <p:cNvSpPr>
              <a:spLocks noChangeShapeType="1"/>
            </p:cNvSpPr>
            <p:nvPr/>
          </p:nvSpPr>
          <p:spPr bwMode="auto">
            <a:xfrm flipV="1">
              <a:off x="10755313" y="3575050"/>
              <a:ext cx="0" cy="1571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1" name="Line 162">
              <a:extLst>
                <a:ext uri="{FF2B5EF4-FFF2-40B4-BE49-F238E27FC236}">
                  <a16:creationId xmlns:a16="http://schemas.microsoft.com/office/drawing/2014/main" id="{F467BD86-F92B-A0C6-4226-83FA86233E3D}"/>
                </a:ext>
              </a:extLst>
            </p:cNvPr>
            <p:cNvSpPr>
              <a:spLocks noChangeShapeType="1"/>
            </p:cNvSpPr>
            <p:nvPr/>
          </p:nvSpPr>
          <p:spPr bwMode="auto">
            <a:xfrm flipH="1">
              <a:off x="10414000" y="3732213"/>
              <a:ext cx="3413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2" name="Line 163">
              <a:extLst>
                <a:ext uri="{FF2B5EF4-FFF2-40B4-BE49-F238E27FC236}">
                  <a16:creationId xmlns:a16="http://schemas.microsoft.com/office/drawing/2014/main" id="{EEAEEE16-1351-11FA-A140-13AE48B57459}"/>
                </a:ext>
              </a:extLst>
            </p:cNvPr>
            <p:cNvSpPr>
              <a:spLocks noChangeShapeType="1"/>
            </p:cNvSpPr>
            <p:nvPr/>
          </p:nvSpPr>
          <p:spPr bwMode="auto">
            <a:xfrm flipH="1">
              <a:off x="10414000" y="3575050"/>
              <a:ext cx="3413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3" name="Line 164">
              <a:extLst>
                <a:ext uri="{FF2B5EF4-FFF2-40B4-BE49-F238E27FC236}">
                  <a16:creationId xmlns:a16="http://schemas.microsoft.com/office/drawing/2014/main" id="{6AD1A9B5-D30D-2B76-592C-8A2F1F2FBA1D}"/>
                </a:ext>
              </a:extLst>
            </p:cNvPr>
            <p:cNvSpPr>
              <a:spLocks noChangeShapeType="1"/>
            </p:cNvSpPr>
            <p:nvPr/>
          </p:nvSpPr>
          <p:spPr bwMode="auto">
            <a:xfrm flipH="1">
              <a:off x="9558338" y="3732213"/>
              <a:ext cx="3429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4" name="Freeform 165">
              <a:extLst>
                <a:ext uri="{FF2B5EF4-FFF2-40B4-BE49-F238E27FC236}">
                  <a16:creationId xmlns:a16="http://schemas.microsoft.com/office/drawing/2014/main" id="{97B75E09-2CEB-FFE8-912F-83D3B28426AA}"/>
                </a:ext>
              </a:extLst>
            </p:cNvPr>
            <p:cNvSpPr>
              <a:spLocks/>
            </p:cNvSpPr>
            <p:nvPr/>
          </p:nvSpPr>
          <p:spPr bwMode="auto">
            <a:xfrm>
              <a:off x="9558338" y="3262313"/>
              <a:ext cx="342900" cy="469900"/>
            </a:xfrm>
            <a:custGeom>
              <a:avLst/>
              <a:gdLst>
                <a:gd name="T0" fmla="*/ 1077 w 1077"/>
                <a:gd name="T1" fmla="*/ 1482 h 1482"/>
                <a:gd name="T2" fmla="*/ 1077 w 1077"/>
                <a:gd name="T3" fmla="*/ 0 h 1482"/>
                <a:gd name="T4" fmla="*/ 0 w 1077"/>
                <a:gd name="T5" fmla="*/ 0 h 1482"/>
                <a:gd name="T6" fmla="*/ 0 w 1077"/>
                <a:gd name="T7" fmla="*/ 1482 h 1482"/>
              </a:gdLst>
              <a:ahLst/>
              <a:cxnLst>
                <a:cxn ang="0">
                  <a:pos x="T0" y="T1"/>
                </a:cxn>
                <a:cxn ang="0">
                  <a:pos x="T2" y="T3"/>
                </a:cxn>
                <a:cxn ang="0">
                  <a:pos x="T4" y="T5"/>
                </a:cxn>
                <a:cxn ang="0">
                  <a:pos x="T6" y="T7"/>
                </a:cxn>
              </a:cxnLst>
              <a:rect l="0" t="0" r="r" b="b"/>
              <a:pathLst>
                <a:path w="1077" h="1482">
                  <a:moveTo>
                    <a:pt x="1077" y="1482"/>
                  </a:moveTo>
                  <a:lnTo>
                    <a:pt x="1077" y="0"/>
                  </a:lnTo>
                  <a:lnTo>
                    <a:pt x="0" y="0"/>
                  </a:lnTo>
                  <a:lnTo>
                    <a:pt x="0" y="148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5" name="Line 166">
              <a:extLst>
                <a:ext uri="{FF2B5EF4-FFF2-40B4-BE49-F238E27FC236}">
                  <a16:creationId xmlns:a16="http://schemas.microsoft.com/office/drawing/2014/main" id="{4F267B74-EC93-67F8-B5D4-DD70E8D9BAE2}"/>
                </a:ext>
              </a:extLst>
            </p:cNvPr>
            <p:cNvSpPr>
              <a:spLocks noChangeShapeType="1"/>
            </p:cNvSpPr>
            <p:nvPr/>
          </p:nvSpPr>
          <p:spPr bwMode="auto">
            <a:xfrm flipH="1">
              <a:off x="9558338" y="3917950"/>
              <a:ext cx="342900"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6" name="Line 167">
              <a:extLst>
                <a:ext uri="{FF2B5EF4-FFF2-40B4-BE49-F238E27FC236}">
                  <a16:creationId xmlns:a16="http://schemas.microsoft.com/office/drawing/2014/main" id="{863B209E-E1FC-0781-AB96-366F38338C90}"/>
                </a:ext>
              </a:extLst>
            </p:cNvPr>
            <p:cNvSpPr>
              <a:spLocks noChangeShapeType="1"/>
            </p:cNvSpPr>
            <p:nvPr/>
          </p:nvSpPr>
          <p:spPr bwMode="auto">
            <a:xfrm flipH="1">
              <a:off x="10414000" y="4668838"/>
              <a:ext cx="3413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7" name="Line 168">
              <a:extLst>
                <a:ext uri="{FF2B5EF4-FFF2-40B4-BE49-F238E27FC236}">
                  <a16:creationId xmlns:a16="http://schemas.microsoft.com/office/drawing/2014/main" id="{C2C2A000-17D0-B4D3-E621-79BA95F1EEC9}"/>
                </a:ext>
              </a:extLst>
            </p:cNvPr>
            <p:cNvSpPr>
              <a:spLocks noChangeShapeType="1"/>
            </p:cNvSpPr>
            <p:nvPr/>
          </p:nvSpPr>
          <p:spPr bwMode="auto">
            <a:xfrm flipV="1">
              <a:off x="10755313" y="4046538"/>
              <a:ext cx="0" cy="6223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8" name="Line 169">
              <a:extLst>
                <a:ext uri="{FF2B5EF4-FFF2-40B4-BE49-F238E27FC236}">
                  <a16:creationId xmlns:a16="http://schemas.microsoft.com/office/drawing/2014/main" id="{4421E9B9-3DE6-F6DD-E210-A7BA7B5D7FA2}"/>
                </a:ext>
              </a:extLst>
            </p:cNvPr>
            <p:cNvSpPr>
              <a:spLocks noChangeShapeType="1"/>
            </p:cNvSpPr>
            <p:nvPr/>
          </p:nvSpPr>
          <p:spPr bwMode="auto">
            <a:xfrm>
              <a:off x="10414000" y="4046538"/>
              <a:ext cx="0" cy="62230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9" name="Line 170">
              <a:extLst>
                <a:ext uri="{FF2B5EF4-FFF2-40B4-BE49-F238E27FC236}">
                  <a16:creationId xmlns:a16="http://schemas.microsoft.com/office/drawing/2014/main" id="{65ABD0DF-C84E-AA19-2A78-091333289B9E}"/>
                </a:ext>
              </a:extLst>
            </p:cNvPr>
            <p:cNvSpPr>
              <a:spLocks noChangeShapeType="1"/>
            </p:cNvSpPr>
            <p:nvPr/>
          </p:nvSpPr>
          <p:spPr bwMode="auto">
            <a:xfrm flipH="1">
              <a:off x="10414000" y="4046538"/>
              <a:ext cx="3413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60" name="Line 171">
              <a:extLst>
                <a:ext uri="{FF2B5EF4-FFF2-40B4-BE49-F238E27FC236}">
                  <a16:creationId xmlns:a16="http://schemas.microsoft.com/office/drawing/2014/main" id="{DD9BA1F3-2481-4B6E-7C19-B8218C0D3018}"/>
                </a:ext>
              </a:extLst>
            </p:cNvPr>
            <p:cNvSpPr>
              <a:spLocks noChangeShapeType="1"/>
            </p:cNvSpPr>
            <p:nvPr/>
          </p:nvSpPr>
          <p:spPr bwMode="auto">
            <a:xfrm>
              <a:off x="10414000" y="3732213"/>
              <a:ext cx="0" cy="314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61" name="Line 172">
              <a:extLst>
                <a:ext uri="{FF2B5EF4-FFF2-40B4-BE49-F238E27FC236}">
                  <a16:creationId xmlns:a16="http://schemas.microsoft.com/office/drawing/2014/main" id="{8123A434-9BF2-CF8D-BFA7-C0661D222CEB}"/>
                </a:ext>
              </a:extLst>
            </p:cNvPr>
            <p:cNvSpPr>
              <a:spLocks noChangeShapeType="1"/>
            </p:cNvSpPr>
            <p:nvPr/>
          </p:nvSpPr>
          <p:spPr bwMode="auto">
            <a:xfrm flipV="1">
              <a:off x="10755313" y="3732213"/>
              <a:ext cx="0" cy="314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62" name="Line 173">
              <a:extLst>
                <a:ext uri="{FF2B5EF4-FFF2-40B4-BE49-F238E27FC236}">
                  <a16:creationId xmlns:a16="http://schemas.microsoft.com/office/drawing/2014/main" id="{20B4F902-0906-C42B-72ED-629D4AF66E0F}"/>
                </a:ext>
              </a:extLst>
            </p:cNvPr>
            <p:cNvSpPr>
              <a:spLocks noChangeShapeType="1"/>
            </p:cNvSpPr>
            <p:nvPr/>
          </p:nvSpPr>
          <p:spPr bwMode="auto">
            <a:xfrm flipV="1">
              <a:off x="9901238" y="3732213"/>
              <a:ext cx="0" cy="1857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63" name="Line 174">
              <a:extLst>
                <a:ext uri="{FF2B5EF4-FFF2-40B4-BE49-F238E27FC236}">
                  <a16:creationId xmlns:a16="http://schemas.microsoft.com/office/drawing/2014/main" id="{D9A35013-F2A7-3293-6F16-1223B2162793}"/>
                </a:ext>
              </a:extLst>
            </p:cNvPr>
            <p:cNvSpPr>
              <a:spLocks noChangeShapeType="1"/>
            </p:cNvSpPr>
            <p:nvPr/>
          </p:nvSpPr>
          <p:spPr bwMode="auto">
            <a:xfrm>
              <a:off x="9558338" y="3732213"/>
              <a:ext cx="0" cy="18573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64" name="Freeform 175">
              <a:extLst>
                <a:ext uri="{FF2B5EF4-FFF2-40B4-BE49-F238E27FC236}">
                  <a16:creationId xmlns:a16="http://schemas.microsoft.com/office/drawing/2014/main" id="{042DF974-5C83-B263-142F-2EEF79D357A5}"/>
                </a:ext>
              </a:extLst>
            </p:cNvPr>
            <p:cNvSpPr>
              <a:spLocks/>
            </p:cNvSpPr>
            <p:nvPr/>
          </p:nvSpPr>
          <p:spPr bwMode="auto">
            <a:xfrm>
              <a:off x="10414000" y="4668838"/>
              <a:ext cx="341313" cy="946150"/>
            </a:xfrm>
            <a:custGeom>
              <a:avLst/>
              <a:gdLst>
                <a:gd name="T0" fmla="*/ 0 w 1077"/>
                <a:gd name="T1" fmla="*/ 0 h 2976"/>
                <a:gd name="T2" fmla="*/ 0 w 1077"/>
                <a:gd name="T3" fmla="*/ 2976 h 2976"/>
                <a:gd name="T4" fmla="*/ 1077 w 1077"/>
                <a:gd name="T5" fmla="*/ 2976 h 2976"/>
                <a:gd name="T6" fmla="*/ 1077 w 1077"/>
                <a:gd name="T7" fmla="*/ 0 h 2976"/>
              </a:gdLst>
              <a:ahLst/>
              <a:cxnLst>
                <a:cxn ang="0">
                  <a:pos x="T0" y="T1"/>
                </a:cxn>
                <a:cxn ang="0">
                  <a:pos x="T2" y="T3"/>
                </a:cxn>
                <a:cxn ang="0">
                  <a:pos x="T4" y="T5"/>
                </a:cxn>
                <a:cxn ang="0">
                  <a:pos x="T6" y="T7"/>
                </a:cxn>
              </a:cxnLst>
              <a:rect l="0" t="0" r="r" b="b"/>
              <a:pathLst>
                <a:path w="1077" h="2976">
                  <a:moveTo>
                    <a:pt x="0" y="0"/>
                  </a:moveTo>
                  <a:lnTo>
                    <a:pt x="0" y="2976"/>
                  </a:lnTo>
                  <a:lnTo>
                    <a:pt x="1077" y="2976"/>
                  </a:lnTo>
                  <a:lnTo>
                    <a:pt x="107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65" name="Freeform 176">
              <a:extLst>
                <a:ext uri="{FF2B5EF4-FFF2-40B4-BE49-F238E27FC236}">
                  <a16:creationId xmlns:a16="http://schemas.microsoft.com/office/drawing/2014/main" id="{BCC24479-DDDF-3BB4-92A8-49A5E365594B}"/>
                </a:ext>
              </a:extLst>
            </p:cNvPr>
            <p:cNvSpPr>
              <a:spLocks/>
            </p:cNvSpPr>
            <p:nvPr/>
          </p:nvSpPr>
          <p:spPr bwMode="auto">
            <a:xfrm>
              <a:off x="9558338" y="3917950"/>
              <a:ext cx="342900" cy="1697038"/>
            </a:xfrm>
            <a:custGeom>
              <a:avLst/>
              <a:gdLst>
                <a:gd name="T0" fmla="*/ 0 w 1077"/>
                <a:gd name="T1" fmla="*/ 0 h 5342"/>
                <a:gd name="T2" fmla="*/ 0 w 1077"/>
                <a:gd name="T3" fmla="*/ 5342 h 5342"/>
                <a:gd name="T4" fmla="*/ 1077 w 1077"/>
                <a:gd name="T5" fmla="*/ 5342 h 5342"/>
                <a:gd name="T6" fmla="*/ 1077 w 1077"/>
                <a:gd name="T7" fmla="*/ 0 h 5342"/>
              </a:gdLst>
              <a:ahLst/>
              <a:cxnLst>
                <a:cxn ang="0">
                  <a:pos x="T0" y="T1"/>
                </a:cxn>
                <a:cxn ang="0">
                  <a:pos x="T2" y="T3"/>
                </a:cxn>
                <a:cxn ang="0">
                  <a:pos x="T4" y="T5"/>
                </a:cxn>
                <a:cxn ang="0">
                  <a:pos x="T6" y="T7"/>
                </a:cxn>
              </a:cxnLst>
              <a:rect l="0" t="0" r="r" b="b"/>
              <a:pathLst>
                <a:path w="1077" h="5342">
                  <a:moveTo>
                    <a:pt x="0" y="0"/>
                  </a:moveTo>
                  <a:lnTo>
                    <a:pt x="0" y="5342"/>
                  </a:lnTo>
                  <a:lnTo>
                    <a:pt x="1077" y="5342"/>
                  </a:lnTo>
                  <a:lnTo>
                    <a:pt x="107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71" name="ZoneTexte 2170">
            <a:extLst>
              <a:ext uri="{FF2B5EF4-FFF2-40B4-BE49-F238E27FC236}">
                <a16:creationId xmlns:a16="http://schemas.microsoft.com/office/drawing/2014/main" id="{02134E60-96F3-DE58-E397-567B3437E57A}"/>
              </a:ext>
            </a:extLst>
          </p:cNvPr>
          <p:cNvSpPr txBox="1"/>
          <p:nvPr/>
        </p:nvSpPr>
        <p:spPr>
          <a:xfrm>
            <a:off x="543262" y="1799134"/>
            <a:ext cx="547326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C00000"/>
                </a:solidFill>
                <a:effectLst/>
                <a:uLnTx/>
                <a:uFillTx/>
                <a:latin typeface="Calibri"/>
                <a:ea typeface="+mn-ea"/>
                <a:cs typeface="+mn-cs"/>
              </a:rPr>
              <a:t>Response</a:t>
            </a:r>
            <a:r>
              <a:rPr kumimoji="0" lang="fr-FR" sz="1800" b="1" i="0" u="none" strike="noStrike" kern="1200" cap="none" spc="0" normalizeH="0" baseline="0" noProof="0" dirty="0">
                <a:ln>
                  <a:noFill/>
                </a:ln>
                <a:solidFill>
                  <a:srgbClr val="C00000"/>
                </a:solidFill>
                <a:effectLst/>
                <a:uLnTx/>
                <a:uFillTx/>
                <a:latin typeface="Calibri"/>
                <a:ea typeface="+mn-ea"/>
                <a:cs typeface="+mn-cs"/>
              </a:rPr>
              <a:t> and MRD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outcomes</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with</a:t>
            </a:r>
            <a:r>
              <a:rPr kumimoji="0" lang="fr-FR" sz="1800" b="1" i="0" u="none" strike="noStrike" kern="1200" cap="none" spc="0" normalizeH="0" baseline="0" noProof="0" dirty="0">
                <a:ln>
                  <a:noFill/>
                </a:ln>
                <a:solidFill>
                  <a:srgbClr val="C00000"/>
                </a:solidFill>
                <a:effectLst/>
                <a:uLnTx/>
                <a:uFillTx/>
                <a:latin typeface="Calibri"/>
                <a:ea typeface="+mn-ea"/>
                <a:cs typeface="+mn-cs"/>
              </a:rPr>
              <a:t> AZA + VEN + IVO</a:t>
            </a:r>
          </a:p>
        </p:txBody>
      </p:sp>
      <p:sp>
        <p:nvSpPr>
          <p:cNvPr id="2172" name="ZoneTexte 2171">
            <a:extLst>
              <a:ext uri="{FF2B5EF4-FFF2-40B4-BE49-F238E27FC236}">
                <a16:creationId xmlns:a16="http://schemas.microsoft.com/office/drawing/2014/main" id="{E4C81E00-6F88-D883-6808-A115E415C25F}"/>
              </a:ext>
            </a:extLst>
          </p:cNvPr>
          <p:cNvSpPr txBox="1"/>
          <p:nvPr/>
        </p:nvSpPr>
        <p:spPr>
          <a:xfrm>
            <a:off x="8404856" y="1693209"/>
            <a:ext cx="3285494"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a:ea typeface="+mn-ea"/>
                <a:cs typeface="+mn-cs"/>
              </a:rPr>
              <a:t>Patients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without</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co-occuring</a:t>
            </a:r>
            <a:r>
              <a:rPr kumimoji="0" lang="fr-FR" sz="1800" b="1" i="0" u="none" strike="noStrike" kern="1200" cap="none" spc="0" normalizeH="0" baseline="0" noProof="0" dirty="0">
                <a:ln>
                  <a:noFill/>
                </a:ln>
                <a:solidFill>
                  <a:srgbClr val="C00000"/>
                </a:solidFill>
                <a:effectLst/>
                <a:uLnTx/>
                <a:uFillTx/>
                <a:latin typeface="Calibri"/>
                <a:ea typeface="+mn-ea"/>
                <a:cs typeface="+mn-cs"/>
              </a:rPr>
              <a:t> «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signaling</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patway</a:t>
            </a:r>
            <a:r>
              <a:rPr kumimoji="0" lang="fr-FR" sz="1800" b="1" i="0" u="none" strike="noStrike" kern="1200" cap="none" spc="0" normalizeH="0" baseline="0" noProof="0" dirty="0">
                <a:ln>
                  <a:noFill/>
                </a:ln>
                <a:solidFill>
                  <a:srgbClr val="C00000"/>
                </a:solidFill>
                <a:effectLst/>
                <a:uLnTx/>
                <a:uFillTx/>
                <a:latin typeface="Calibri"/>
                <a:ea typeface="+mn-ea"/>
                <a:cs typeface="+mn-cs"/>
              </a:rPr>
              <a:t> mutations have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superior</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response</a:t>
            </a:r>
            <a:endParaRPr kumimoji="0" lang="fr-FR" sz="1800" b="1" i="0" u="none" strike="noStrike" kern="1200" cap="none" spc="0" normalizeH="0" baseline="0" noProof="0" dirty="0">
              <a:ln>
                <a:noFill/>
              </a:ln>
              <a:solidFill>
                <a:srgbClr val="C00000"/>
              </a:solidFill>
              <a:effectLst/>
              <a:uLnTx/>
              <a:uFillTx/>
              <a:latin typeface="Calibri"/>
              <a:ea typeface="+mn-ea"/>
              <a:cs typeface="+mn-cs"/>
            </a:endParaRPr>
          </a:p>
        </p:txBody>
      </p:sp>
      <p:sp>
        <p:nvSpPr>
          <p:cNvPr id="2173" name="ZoneTexte 2172">
            <a:extLst>
              <a:ext uri="{FF2B5EF4-FFF2-40B4-BE49-F238E27FC236}">
                <a16:creationId xmlns:a16="http://schemas.microsoft.com/office/drawing/2014/main" id="{75CB0AE0-6C9A-AB02-6E5E-BFE23B6445EF}"/>
              </a:ext>
            </a:extLst>
          </p:cNvPr>
          <p:cNvSpPr txBox="1"/>
          <p:nvPr/>
        </p:nvSpPr>
        <p:spPr>
          <a:xfrm>
            <a:off x="357955" y="5528875"/>
            <a:ext cx="370614"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0 %</a:t>
            </a:r>
          </a:p>
        </p:txBody>
      </p:sp>
      <p:sp>
        <p:nvSpPr>
          <p:cNvPr id="2174" name="ZoneTexte 2173">
            <a:extLst>
              <a:ext uri="{FF2B5EF4-FFF2-40B4-BE49-F238E27FC236}">
                <a16:creationId xmlns:a16="http://schemas.microsoft.com/office/drawing/2014/main" id="{5849F3FA-7DBE-5EA2-1632-616EF57ED06A}"/>
              </a:ext>
            </a:extLst>
          </p:cNvPr>
          <p:cNvSpPr txBox="1"/>
          <p:nvPr/>
        </p:nvSpPr>
        <p:spPr>
          <a:xfrm>
            <a:off x="292231" y="4897696"/>
            <a:ext cx="436338"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25 %</a:t>
            </a:r>
          </a:p>
        </p:txBody>
      </p:sp>
      <p:sp>
        <p:nvSpPr>
          <p:cNvPr id="2175" name="ZoneTexte 2174">
            <a:extLst>
              <a:ext uri="{FF2B5EF4-FFF2-40B4-BE49-F238E27FC236}">
                <a16:creationId xmlns:a16="http://schemas.microsoft.com/office/drawing/2014/main" id="{9D69CC51-F54A-EC83-F2B2-C9B12C0B9AA3}"/>
              </a:ext>
            </a:extLst>
          </p:cNvPr>
          <p:cNvSpPr txBox="1"/>
          <p:nvPr/>
        </p:nvSpPr>
        <p:spPr>
          <a:xfrm>
            <a:off x="292231" y="4266515"/>
            <a:ext cx="436338"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50 %</a:t>
            </a:r>
          </a:p>
        </p:txBody>
      </p:sp>
      <p:sp>
        <p:nvSpPr>
          <p:cNvPr id="2176" name="ZoneTexte 2175">
            <a:extLst>
              <a:ext uri="{FF2B5EF4-FFF2-40B4-BE49-F238E27FC236}">
                <a16:creationId xmlns:a16="http://schemas.microsoft.com/office/drawing/2014/main" id="{34E09518-7BE8-890C-1313-40A53568C00B}"/>
              </a:ext>
            </a:extLst>
          </p:cNvPr>
          <p:cNvSpPr txBox="1"/>
          <p:nvPr/>
        </p:nvSpPr>
        <p:spPr>
          <a:xfrm>
            <a:off x="292231" y="3635334"/>
            <a:ext cx="436338"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75 %</a:t>
            </a:r>
          </a:p>
        </p:txBody>
      </p:sp>
      <p:sp>
        <p:nvSpPr>
          <p:cNvPr id="2177" name="ZoneTexte 2176">
            <a:extLst>
              <a:ext uri="{FF2B5EF4-FFF2-40B4-BE49-F238E27FC236}">
                <a16:creationId xmlns:a16="http://schemas.microsoft.com/office/drawing/2014/main" id="{AF299F91-D90E-DA36-C2B8-314088EE3EDF}"/>
              </a:ext>
            </a:extLst>
          </p:cNvPr>
          <p:cNvSpPr txBox="1"/>
          <p:nvPr/>
        </p:nvSpPr>
        <p:spPr>
          <a:xfrm>
            <a:off x="226507" y="3004153"/>
            <a:ext cx="50206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100 %</a:t>
            </a:r>
          </a:p>
        </p:txBody>
      </p:sp>
      <p:sp>
        <p:nvSpPr>
          <p:cNvPr id="2178" name="ZoneTexte 2177">
            <a:extLst>
              <a:ext uri="{FF2B5EF4-FFF2-40B4-BE49-F238E27FC236}">
                <a16:creationId xmlns:a16="http://schemas.microsoft.com/office/drawing/2014/main" id="{98CDFC56-2C0E-3822-3E1B-AB37071A5E14}"/>
              </a:ext>
            </a:extLst>
          </p:cNvPr>
          <p:cNvSpPr txBox="1"/>
          <p:nvPr/>
        </p:nvSpPr>
        <p:spPr>
          <a:xfrm>
            <a:off x="2162176" y="4957375"/>
            <a:ext cx="33695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NR</a:t>
            </a:r>
          </a:p>
        </p:txBody>
      </p:sp>
      <p:sp>
        <p:nvSpPr>
          <p:cNvPr id="2179" name="ZoneTexte 2178">
            <a:extLst>
              <a:ext uri="{FF2B5EF4-FFF2-40B4-BE49-F238E27FC236}">
                <a16:creationId xmlns:a16="http://schemas.microsoft.com/office/drawing/2014/main" id="{67CB91F4-B669-9C73-2020-458C2D301EB9}"/>
              </a:ext>
            </a:extLst>
          </p:cNvPr>
          <p:cNvSpPr txBox="1"/>
          <p:nvPr/>
        </p:nvSpPr>
        <p:spPr>
          <a:xfrm>
            <a:off x="2228851" y="5118186"/>
            <a:ext cx="46679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MLFS</a:t>
            </a:r>
          </a:p>
        </p:txBody>
      </p:sp>
      <p:sp>
        <p:nvSpPr>
          <p:cNvPr id="2180" name="ZoneTexte 2179">
            <a:extLst>
              <a:ext uri="{FF2B5EF4-FFF2-40B4-BE49-F238E27FC236}">
                <a16:creationId xmlns:a16="http://schemas.microsoft.com/office/drawing/2014/main" id="{220B48B7-99FA-B8FE-8E41-8024C395D208}"/>
              </a:ext>
            </a:extLst>
          </p:cNvPr>
          <p:cNvSpPr txBox="1"/>
          <p:nvPr/>
        </p:nvSpPr>
        <p:spPr>
          <a:xfrm>
            <a:off x="2162176" y="5278997"/>
            <a:ext cx="35137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CRi</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81" name="ZoneTexte 2180">
            <a:extLst>
              <a:ext uri="{FF2B5EF4-FFF2-40B4-BE49-F238E27FC236}">
                <a16:creationId xmlns:a16="http://schemas.microsoft.com/office/drawing/2014/main" id="{ADC6D7B8-C257-CC6A-A3F2-86318B4A8019}"/>
              </a:ext>
            </a:extLst>
          </p:cNvPr>
          <p:cNvSpPr txBox="1"/>
          <p:nvPr/>
        </p:nvSpPr>
        <p:spPr>
          <a:xfrm>
            <a:off x="2162176" y="5439808"/>
            <a:ext cx="38985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CRh</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82" name="ZoneTexte 2181">
            <a:extLst>
              <a:ext uri="{FF2B5EF4-FFF2-40B4-BE49-F238E27FC236}">
                <a16:creationId xmlns:a16="http://schemas.microsoft.com/office/drawing/2014/main" id="{B71A94C0-94D0-DE0B-CDB3-BA76A315DEA1}"/>
              </a:ext>
            </a:extLst>
          </p:cNvPr>
          <p:cNvSpPr txBox="1"/>
          <p:nvPr/>
        </p:nvSpPr>
        <p:spPr>
          <a:xfrm>
            <a:off x="2162176" y="5600620"/>
            <a:ext cx="32252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CR</a:t>
            </a:r>
          </a:p>
        </p:txBody>
      </p:sp>
      <p:sp>
        <p:nvSpPr>
          <p:cNvPr id="2183" name="ZoneTexte 2182">
            <a:extLst>
              <a:ext uri="{FF2B5EF4-FFF2-40B4-BE49-F238E27FC236}">
                <a16:creationId xmlns:a16="http://schemas.microsoft.com/office/drawing/2014/main" id="{FD136A91-0441-9CC3-A678-DE4858027AAB}"/>
              </a:ext>
            </a:extLst>
          </p:cNvPr>
          <p:cNvSpPr txBox="1"/>
          <p:nvPr/>
        </p:nvSpPr>
        <p:spPr>
          <a:xfrm>
            <a:off x="3073769" y="4581243"/>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2184" name="ZoneTexte 2183">
            <a:extLst>
              <a:ext uri="{FF2B5EF4-FFF2-40B4-BE49-F238E27FC236}">
                <a16:creationId xmlns:a16="http://schemas.microsoft.com/office/drawing/2014/main" id="{2C212F81-8CA5-286D-1DB1-9F4DE44862E9}"/>
              </a:ext>
            </a:extLst>
          </p:cNvPr>
          <p:cNvSpPr txBox="1"/>
          <p:nvPr/>
        </p:nvSpPr>
        <p:spPr>
          <a:xfrm>
            <a:off x="3073769" y="4201709"/>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2185" name="ZoneTexte 2184">
            <a:extLst>
              <a:ext uri="{FF2B5EF4-FFF2-40B4-BE49-F238E27FC236}">
                <a16:creationId xmlns:a16="http://schemas.microsoft.com/office/drawing/2014/main" id="{A7CF86BD-50CF-5A70-999E-F8BBDD9B460B}"/>
              </a:ext>
            </a:extLst>
          </p:cNvPr>
          <p:cNvSpPr txBox="1"/>
          <p:nvPr/>
        </p:nvSpPr>
        <p:spPr>
          <a:xfrm>
            <a:off x="3073769" y="3822173"/>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2186" name="ZoneTexte 2185">
            <a:extLst>
              <a:ext uri="{FF2B5EF4-FFF2-40B4-BE49-F238E27FC236}">
                <a16:creationId xmlns:a16="http://schemas.microsoft.com/office/drawing/2014/main" id="{18723ED6-EBB7-95B4-9DE3-596C722EAF70}"/>
              </a:ext>
            </a:extLst>
          </p:cNvPr>
          <p:cNvSpPr txBox="1"/>
          <p:nvPr/>
        </p:nvSpPr>
        <p:spPr>
          <a:xfrm>
            <a:off x="3073769" y="3442637"/>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2187" name="ZoneTexte 2186">
            <a:extLst>
              <a:ext uri="{FF2B5EF4-FFF2-40B4-BE49-F238E27FC236}">
                <a16:creationId xmlns:a16="http://schemas.microsoft.com/office/drawing/2014/main" id="{A7C153D3-21FE-BB35-B66E-677E46EA92F9}"/>
              </a:ext>
            </a:extLst>
          </p:cNvPr>
          <p:cNvSpPr txBox="1"/>
          <p:nvPr/>
        </p:nvSpPr>
        <p:spPr>
          <a:xfrm>
            <a:off x="3073769" y="3063101"/>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2188" name="ZoneTexte 2187">
            <a:extLst>
              <a:ext uri="{FF2B5EF4-FFF2-40B4-BE49-F238E27FC236}">
                <a16:creationId xmlns:a16="http://schemas.microsoft.com/office/drawing/2014/main" id="{AB0039AE-F6CD-5015-C867-F3E960E43EFB}"/>
              </a:ext>
            </a:extLst>
          </p:cNvPr>
          <p:cNvSpPr txBox="1"/>
          <p:nvPr/>
        </p:nvSpPr>
        <p:spPr>
          <a:xfrm>
            <a:off x="3073769" y="2683565"/>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2189" name="ZoneTexte 2188">
            <a:extLst>
              <a:ext uri="{FF2B5EF4-FFF2-40B4-BE49-F238E27FC236}">
                <a16:creationId xmlns:a16="http://schemas.microsoft.com/office/drawing/2014/main" id="{72128ADE-9535-B1DF-3E92-56396279E50A}"/>
              </a:ext>
            </a:extLst>
          </p:cNvPr>
          <p:cNvSpPr txBox="1"/>
          <p:nvPr/>
        </p:nvSpPr>
        <p:spPr>
          <a:xfrm rot="16200000">
            <a:off x="2194195" y="3575765"/>
            <a:ext cx="1556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Cycles of AZA + VEN + IVO</a:t>
            </a:r>
          </a:p>
        </p:txBody>
      </p:sp>
      <p:sp>
        <p:nvSpPr>
          <p:cNvPr id="2190" name="ZoneTexte 2189">
            <a:extLst>
              <a:ext uri="{FF2B5EF4-FFF2-40B4-BE49-F238E27FC236}">
                <a16:creationId xmlns:a16="http://schemas.microsoft.com/office/drawing/2014/main" id="{3AC0E1FB-91EE-FB8B-20E6-F0E491A3BF3B}"/>
              </a:ext>
            </a:extLst>
          </p:cNvPr>
          <p:cNvSpPr txBox="1"/>
          <p:nvPr/>
        </p:nvSpPr>
        <p:spPr>
          <a:xfrm rot="16200000">
            <a:off x="-281587" y="4251127"/>
            <a:ext cx="881973"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 of patients</a:t>
            </a:r>
          </a:p>
        </p:txBody>
      </p:sp>
      <p:sp>
        <p:nvSpPr>
          <p:cNvPr id="2191" name="ZoneTexte 2190">
            <a:extLst>
              <a:ext uri="{FF2B5EF4-FFF2-40B4-BE49-F238E27FC236}">
                <a16:creationId xmlns:a16="http://schemas.microsoft.com/office/drawing/2014/main" id="{B8087540-9E49-8684-C268-70C3120CBA96}"/>
              </a:ext>
            </a:extLst>
          </p:cNvPr>
          <p:cNvSpPr txBox="1"/>
          <p:nvPr/>
        </p:nvSpPr>
        <p:spPr>
          <a:xfrm>
            <a:off x="570682" y="2377068"/>
            <a:ext cx="161343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Best </a:t>
            </a:r>
            <a:r>
              <a:rPr kumimoji="0" lang="fr-FR" sz="1400" b="1" i="0" u="none" strike="noStrike" kern="1200" cap="none" spc="0" normalizeH="0" baseline="0" noProof="0" dirty="0" err="1">
                <a:ln>
                  <a:noFill/>
                </a:ln>
                <a:solidFill>
                  <a:prstClr val="black"/>
                </a:solidFill>
                <a:effectLst/>
                <a:uLnTx/>
                <a:uFillTx/>
                <a:latin typeface="Calibri"/>
                <a:ea typeface="+mn-ea"/>
                <a:cs typeface="+mn-cs"/>
              </a:rPr>
              <a:t>response</a:t>
            </a:r>
            <a:br>
              <a:rPr kumimoji="0" lang="fr-FR" sz="1400" b="1" i="0" u="none" strike="noStrike" kern="1200" cap="none" spc="0" normalizeH="0" baseline="0" noProof="0" dirty="0">
                <a:ln>
                  <a:noFill/>
                </a:ln>
                <a:solidFill>
                  <a:prstClr val="black"/>
                </a:solidFill>
                <a:effectLst/>
                <a:uLnTx/>
                <a:uFillTx/>
                <a:latin typeface="Calibri"/>
                <a:ea typeface="+mn-ea"/>
                <a:cs typeface="+mn-cs"/>
              </a:rPr>
            </a:br>
            <a:r>
              <a:rPr kumimoji="0" lang="fr-FR" sz="1400" b="1" i="0" u="none" strike="noStrike" kern="1200" cap="none" spc="0" normalizeH="0" baseline="0" noProof="0" dirty="0">
                <a:ln>
                  <a:noFill/>
                </a:ln>
                <a:solidFill>
                  <a:prstClr val="black"/>
                </a:solidFill>
                <a:effectLst/>
                <a:uLnTx/>
                <a:uFillTx/>
                <a:latin typeface="Calibri"/>
                <a:ea typeface="+mn-ea"/>
                <a:cs typeface="+mn-cs"/>
              </a:rPr>
              <a:t>ORR = 95 %</a:t>
            </a:r>
          </a:p>
        </p:txBody>
      </p:sp>
      <p:sp>
        <p:nvSpPr>
          <p:cNvPr id="2192" name="ZoneTexte 2191">
            <a:extLst>
              <a:ext uri="{FF2B5EF4-FFF2-40B4-BE49-F238E27FC236}">
                <a16:creationId xmlns:a16="http://schemas.microsoft.com/office/drawing/2014/main" id="{A5062AAF-DBFF-8B9F-2846-8992ADDBEBE8}"/>
              </a:ext>
            </a:extLst>
          </p:cNvPr>
          <p:cNvSpPr txBox="1"/>
          <p:nvPr/>
        </p:nvSpPr>
        <p:spPr>
          <a:xfrm>
            <a:off x="1623330" y="2903101"/>
            <a:ext cx="862737" cy="193899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NR</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n = 2 (5 %)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MLFS</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n = 1 (2,5 %)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Cri</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n = 6 (15 %)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CRh</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n = 7 (18 %)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CR</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n = 24 (60 %)</a:t>
            </a:r>
          </a:p>
        </p:txBody>
      </p:sp>
      <p:sp>
        <p:nvSpPr>
          <p:cNvPr id="2193" name="ZoneTexte 2192">
            <a:extLst>
              <a:ext uri="{FF2B5EF4-FFF2-40B4-BE49-F238E27FC236}">
                <a16:creationId xmlns:a16="http://schemas.microsoft.com/office/drawing/2014/main" id="{F718F9DF-97A9-33AB-4777-6951D3B771A7}"/>
              </a:ext>
            </a:extLst>
          </p:cNvPr>
          <p:cNvSpPr txBox="1"/>
          <p:nvPr/>
        </p:nvSpPr>
        <p:spPr>
          <a:xfrm>
            <a:off x="3324158" y="4864028"/>
            <a:ext cx="1361271"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Time to best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response</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94" name="ZoneTexte 2193">
            <a:extLst>
              <a:ext uri="{FF2B5EF4-FFF2-40B4-BE49-F238E27FC236}">
                <a16:creationId xmlns:a16="http://schemas.microsoft.com/office/drawing/2014/main" id="{62952529-7DBE-0B19-50F1-F239C13E7651}"/>
              </a:ext>
            </a:extLst>
          </p:cNvPr>
          <p:cNvSpPr txBox="1"/>
          <p:nvPr/>
        </p:nvSpPr>
        <p:spPr>
          <a:xfrm>
            <a:off x="5397046" y="5525218"/>
            <a:ext cx="370614"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0 %</a:t>
            </a:r>
          </a:p>
        </p:txBody>
      </p:sp>
      <p:sp>
        <p:nvSpPr>
          <p:cNvPr id="2195" name="ZoneTexte 2194">
            <a:extLst>
              <a:ext uri="{FF2B5EF4-FFF2-40B4-BE49-F238E27FC236}">
                <a16:creationId xmlns:a16="http://schemas.microsoft.com/office/drawing/2014/main" id="{79D73FDB-4909-BF13-CD5D-5688378A7CE2}"/>
              </a:ext>
            </a:extLst>
          </p:cNvPr>
          <p:cNvSpPr txBox="1"/>
          <p:nvPr/>
        </p:nvSpPr>
        <p:spPr>
          <a:xfrm>
            <a:off x="5331322" y="4936900"/>
            <a:ext cx="436338"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25 %</a:t>
            </a:r>
          </a:p>
        </p:txBody>
      </p:sp>
      <p:sp>
        <p:nvSpPr>
          <p:cNvPr id="2196" name="ZoneTexte 2195">
            <a:extLst>
              <a:ext uri="{FF2B5EF4-FFF2-40B4-BE49-F238E27FC236}">
                <a16:creationId xmlns:a16="http://schemas.microsoft.com/office/drawing/2014/main" id="{063C3076-BA45-492D-E47B-420A9D9A14B8}"/>
              </a:ext>
            </a:extLst>
          </p:cNvPr>
          <p:cNvSpPr txBox="1"/>
          <p:nvPr/>
        </p:nvSpPr>
        <p:spPr>
          <a:xfrm>
            <a:off x="5331322" y="4348582"/>
            <a:ext cx="436338"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50 %</a:t>
            </a:r>
          </a:p>
        </p:txBody>
      </p:sp>
      <p:sp>
        <p:nvSpPr>
          <p:cNvPr id="2197" name="ZoneTexte 2196">
            <a:extLst>
              <a:ext uri="{FF2B5EF4-FFF2-40B4-BE49-F238E27FC236}">
                <a16:creationId xmlns:a16="http://schemas.microsoft.com/office/drawing/2014/main" id="{ABB8B298-701F-1BF0-DA18-C17D0D8E4AF2}"/>
              </a:ext>
            </a:extLst>
          </p:cNvPr>
          <p:cNvSpPr txBox="1"/>
          <p:nvPr/>
        </p:nvSpPr>
        <p:spPr>
          <a:xfrm>
            <a:off x="5331322" y="3760264"/>
            <a:ext cx="436338"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75 %</a:t>
            </a:r>
          </a:p>
        </p:txBody>
      </p:sp>
      <p:sp>
        <p:nvSpPr>
          <p:cNvPr id="2198" name="ZoneTexte 2197">
            <a:extLst>
              <a:ext uri="{FF2B5EF4-FFF2-40B4-BE49-F238E27FC236}">
                <a16:creationId xmlns:a16="http://schemas.microsoft.com/office/drawing/2014/main" id="{857A999A-531F-C922-C07F-BB20C07E5D47}"/>
              </a:ext>
            </a:extLst>
          </p:cNvPr>
          <p:cNvSpPr txBox="1"/>
          <p:nvPr/>
        </p:nvSpPr>
        <p:spPr>
          <a:xfrm>
            <a:off x="5265598" y="3171946"/>
            <a:ext cx="50206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100 %</a:t>
            </a:r>
          </a:p>
        </p:txBody>
      </p:sp>
      <p:sp>
        <p:nvSpPr>
          <p:cNvPr id="2199" name="ZoneTexte 2198">
            <a:extLst>
              <a:ext uri="{FF2B5EF4-FFF2-40B4-BE49-F238E27FC236}">
                <a16:creationId xmlns:a16="http://schemas.microsoft.com/office/drawing/2014/main" id="{1EF79049-984F-87A1-442A-33FF164873B8}"/>
              </a:ext>
            </a:extLst>
          </p:cNvPr>
          <p:cNvSpPr txBox="1"/>
          <p:nvPr/>
        </p:nvSpPr>
        <p:spPr>
          <a:xfrm rot="16200000">
            <a:off x="4806097" y="4360925"/>
            <a:ext cx="881973"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 of patients</a:t>
            </a:r>
          </a:p>
        </p:txBody>
      </p:sp>
      <p:sp>
        <p:nvSpPr>
          <p:cNvPr id="2200" name="ZoneTexte 2199">
            <a:extLst>
              <a:ext uri="{FF2B5EF4-FFF2-40B4-BE49-F238E27FC236}">
                <a16:creationId xmlns:a16="http://schemas.microsoft.com/office/drawing/2014/main" id="{024D63D4-593F-4B86-D0BB-FC212363DE40}"/>
              </a:ext>
            </a:extLst>
          </p:cNvPr>
          <p:cNvSpPr txBox="1"/>
          <p:nvPr/>
        </p:nvSpPr>
        <p:spPr>
          <a:xfrm>
            <a:off x="5588559" y="2377068"/>
            <a:ext cx="211660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MRD by flow</a:t>
            </a:r>
            <a:br>
              <a:rPr kumimoji="0" lang="fr-FR" sz="1400" b="1" i="0" u="none" strike="noStrike" kern="1200" cap="none" spc="0" normalizeH="0" baseline="0" noProof="0" dirty="0">
                <a:ln>
                  <a:noFill/>
                </a:ln>
                <a:solidFill>
                  <a:prstClr val="black"/>
                </a:solidFill>
                <a:effectLst/>
                <a:uLnTx/>
                <a:uFillTx/>
                <a:latin typeface="Calibri"/>
                <a:ea typeface="+mn-ea"/>
                <a:cs typeface="+mn-cs"/>
              </a:rPr>
            </a:br>
            <a:r>
              <a:rPr kumimoji="0" lang="fr-FR" sz="1400" b="0" i="0" u="none" strike="noStrike" kern="1200" cap="none" spc="0" normalizeH="0" baseline="0" noProof="0" dirty="0">
                <a:ln>
                  <a:noFill/>
                </a:ln>
                <a:solidFill>
                  <a:prstClr val="black"/>
                </a:solidFill>
                <a:effectLst/>
                <a:uLnTx/>
                <a:uFillTx/>
                <a:latin typeface="Calibri"/>
                <a:ea typeface="+mn-ea"/>
                <a:cs typeface="+mn-cs"/>
              </a:rPr>
              <a:t>(</a:t>
            </a:r>
            <a:r>
              <a:rPr kumimoji="0" lang="fr-FR" sz="1400" b="0" i="0" u="none" strike="noStrike" kern="1200" cap="none" spc="0" normalizeH="0" baseline="0" noProof="0" dirty="0" err="1">
                <a:ln>
                  <a:noFill/>
                </a:ln>
                <a:solidFill>
                  <a:prstClr val="black"/>
                </a:solidFill>
                <a:effectLst/>
                <a:uLnTx/>
                <a:uFillTx/>
                <a:latin typeface="Calibri"/>
                <a:ea typeface="+mn-ea"/>
                <a:cs typeface="+mn-cs"/>
              </a:rPr>
              <a:t>limit</a:t>
            </a:r>
            <a:r>
              <a:rPr kumimoji="0" lang="fr-FR" sz="1400" b="0" i="0" u="none" strike="noStrike" kern="1200" cap="none" spc="0" normalizeH="0" baseline="0" noProof="0" dirty="0">
                <a:ln>
                  <a:noFill/>
                </a:ln>
                <a:solidFill>
                  <a:prstClr val="black"/>
                </a:solidFill>
                <a:effectLst/>
                <a:uLnTx/>
                <a:uFillTx/>
                <a:latin typeface="Calibri"/>
                <a:ea typeface="+mn-ea"/>
                <a:cs typeface="+mn-cs"/>
              </a:rPr>
              <a:t> of </a:t>
            </a:r>
            <a:r>
              <a:rPr kumimoji="0" lang="fr-FR" sz="1400" b="0" i="0" u="none" strike="noStrike" kern="1200" cap="none" spc="0" normalizeH="0" baseline="0" noProof="0" dirty="0" err="1">
                <a:ln>
                  <a:noFill/>
                </a:ln>
                <a:solidFill>
                  <a:prstClr val="black"/>
                </a:solidFill>
                <a:effectLst/>
                <a:uLnTx/>
                <a:uFillTx/>
                <a:latin typeface="Calibri"/>
                <a:ea typeface="+mn-ea"/>
                <a:cs typeface="+mn-cs"/>
              </a:rPr>
              <a:t>detection</a:t>
            </a:r>
            <a:r>
              <a:rPr kumimoji="0" lang="fr-FR" sz="1400" b="0" i="0" u="none" strike="noStrike" kern="1200" cap="none" spc="0" normalizeH="0" baseline="0" noProof="0" dirty="0">
                <a:ln>
                  <a:noFill/>
                </a:ln>
                <a:solidFill>
                  <a:prstClr val="black"/>
                </a:solidFill>
                <a:effectLst/>
                <a:uLnTx/>
                <a:uFillTx/>
                <a:latin typeface="Calibri"/>
                <a:ea typeface="+mn-ea"/>
                <a:cs typeface="+mn-cs"/>
              </a:rPr>
              <a:t> &lt; 0,1 %)</a:t>
            </a:r>
          </a:p>
        </p:txBody>
      </p:sp>
      <p:sp>
        <p:nvSpPr>
          <p:cNvPr id="2201" name="ZoneTexte 2200">
            <a:extLst>
              <a:ext uri="{FF2B5EF4-FFF2-40B4-BE49-F238E27FC236}">
                <a16:creationId xmlns:a16="http://schemas.microsoft.com/office/drawing/2014/main" id="{A3622E61-BBD5-96CB-F07B-B4E6E3B60807}"/>
              </a:ext>
            </a:extLst>
          </p:cNvPr>
          <p:cNvSpPr txBox="1"/>
          <p:nvPr/>
        </p:nvSpPr>
        <p:spPr>
          <a:xfrm>
            <a:off x="6594665" y="3054496"/>
            <a:ext cx="862737" cy="163121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MRD+</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n = 3 (9 %)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MRD-</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n = 31 (91 %)</a:t>
            </a:r>
          </a:p>
        </p:txBody>
      </p:sp>
      <p:sp>
        <p:nvSpPr>
          <p:cNvPr id="2202" name="ZoneTexte 2201">
            <a:extLst>
              <a:ext uri="{FF2B5EF4-FFF2-40B4-BE49-F238E27FC236}">
                <a16:creationId xmlns:a16="http://schemas.microsoft.com/office/drawing/2014/main" id="{A538B8A2-B32A-94EF-A96A-93FD63131CCC}"/>
              </a:ext>
            </a:extLst>
          </p:cNvPr>
          <p:cNvSpPr txBox="1"/>
          <p:nvPr/>
        </p:nvSpPr>
        <p:spPr>
          <a:xfrm>
            <a:off x="7257300" y="5346945"/>
            <a:ext cx="33534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No</a:t>
            </a:r>
          </a:p>
        </p:txBody>
      </p:sp>
      <p:sp>
        <p:nvSpPr>
          <p:cNvPr id="2203" name="ZoneTexte 2202">
            <a:extLst>
              <a:ext uri="{FF2B5EF4-FFF2-40B4-BE49-F238E27FC236}">
                <a16:creationId xmlns:a16="http://schemas.microsoft.com/office/drawing/2014/main" id="{5EA1C8CA-9471-37E3-781A-2791EB9C1D44}"/>
              </a:ext>
            </a:extLst>
          </p:cNvPr>
          <p:cNvSpPr txBox="1"/>
          <p:nvPr/>
        </p:nvSpPr>
        <p:spPr>
          <a:xfrm>
            <a:off x="1856712" y="4784759"/>
            <a:ext cx="92845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Best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response</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04" name="ZoneTexte 2203">
            <a:extLst>
              <a:ext uri="{FF2B5EF4-FFF2-40B4-BE49-F238E27FC236}">
                <a16:creationId xmlns:a16="http://schemas.microsoft.com/office/drawing/2014/main" id="{98B8A00C-541E-6A5E-5BFA-E5C5DB1F46D4}"/>
              </a:ext>
            </a:extLst>
          </p:cNvPr>
          <p:cNvSpPr txBox="1"/>
          <p:nvPr/>
        </p:nvSpPr>
        <p:spPr>
          <a:xfrm>
            <a:off x="7257300" y="5518150"/>
            <a:ext cx="36099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Yes</a:t>
            </a:r>
          </a:p>
        </p:txBody>
      </p:sp>
      <p:sp>
        <p:nvSpPr>
          <p:cNvPr id="2205" name="ZoneTexte 2204">
            <a:extLst>
              <a:ext uri="{FF2B5EF4-FFF2-40B4-BE49-F238E27FC236}">
                <a16:creationId xmlns:a16="http://schemas.microsoft.com/office/drawing/2014/main" id="{6297DCD1-AC79-1E5A-B782-BC09DE459BE0}"/>
              </a:ext>
            </a:extLst>
          </p:cNvPr>
          <p:cNvSpPr txBox="1"/>
          <p:nvPr/>
        </p:nvSpPr>
        <p:spPr>
          <a:xfrm>
            <a:off x="6981152" y="5175740"/>
            <a:ext cx="101021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MRD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negativity</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07" name="ZoneTexte 2206">
            <a:extLst>
              <a:ext uri="{FF2B5EF4-FFF2-40B4-BE49-F238E27FC236}">
                <a16:creationId xmlns:a16="http://schemas.microsoft.com/office/drawing/2014/main" id="{3AEDD24A-E0FE-78DE-E819-25976A50E842}"/>
              </a:ext>
            </a:extLst>
          </p:cNvPr>
          <p:cNvSpPr txBox="1"/>
          <p:nvPr/>
        </p:nvSpPr>
        <p:spPr>
          <a:xfrm>
            <a:off x="1162246" y="5691983"/>
            <a:ext cx="622286" cy="4001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ND AML</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1" i="0" u="none" strike="noStrike" kern="1200" cap="none" spc="0" normalizeH="0" baseline="0" noProof="0" dirty="0">
                <a:ln>
                  <a:noFill/>
                </a:ln>
                <a:solidFill>
                  <a:prstClr val="black"/>
                </a:solidFill>
                <a:effectLst/>
                <a:uLnTx/>
                <a:uFillTx/>
                <a:latin typeface="Calibri"/>
                <a:ea typeface="+mn-ea"/>
                <a:cs typeface="+mn-cs"/>
              </a:rPr>
              <a:t>(n = 40)</a:t>
            </a:r>
          </a:p>
        </p:txBody>
      </p:sp>
      <p:sp>
        <p:nvSpPr>
          <p:cNvPr id="2208" name="ZoneTexte 2207">
            <a:extLst>
              <a:ext uri="{FF2B5EF4-FFF2-40B4-BE49-F238E27FC236}">
                <a16:creationId xmlns:a16="http://schemas.microsoft.com/office/drawing/2014/main" id="{CC3BAA68-5541-9969-B155-E70E8E732FF1}"/>
              </a:ext>
            </a:extLst>
          </p:cNvPr>
          <p:cNvSpPr txBox="1"/>
          <p:nvPr/>
        </p:nvSpPr>
        <p:spPr>
          <a:xfrm>
            <a:off x="6157055" y="5691983"/>
            <a:ext cx="622286" cy="4001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ND AML</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1" i="0" u="none" strike="noStrike" kern="1200" cap="none" spc="0" normalizeH="0" baseline="0" noProof="0" dirty="0">
                <a:ln>
                  <a:noFill/>
                </a:ln>
                <a:solidFill>
                  <a:prstClr val="black"/>
                </a:solidFill>
                <a:effectLst/>
                <a:uLnTx/>
                <a:uFillTx/>
                <a:latin typeface="Calibri"/>
                <a:ea typeface="+mn-ea"/>
                <a:cs typeface="+mn-cs"/>
              </a:rPr>
              <a:t>(n = 34)</a:t>
            </a:r>
          </a:p>
        </p:txBody>
      </p:sp>
      <p:sp>
        <p:nvSpPr>
          <p:cNvPr id="2209" name="ZoneTexte 2208">
            <a:extLst>
              <a:ext uri="{FF2B5EF4-FFF2-40B4-BE49-F238E27FC236}">
                <a16:creationId xmlns:a16="http://schemas.microsoft.com/office/drawing/2014/main" id="{C67C13E2-6D38-536F-8129-92E4E939F279}"/>
              </a:ext>
            </a:extLst>
          </p:cNvPr>
          <p:cNvSpPr txBox="1"/>
          <p:nvPr/>
        </p:nvSpPr>
        <p:spPr>
          <a:xfrm rot="16200000">
            <a:off x="6716768" y="3688768"/>
            <a:ext cx="1556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Cycles of AZA + VEN + IVO</a:t>
            </a:r>
          </a:p>
        </p:txBody>
      </p:sp>
      <p:sp>
        <p:nvSpPr>
          <p:cNvPr id="2216" name="Accolade ouvrante 2215">
            <a:extLst>
              <a:ext uri="{FF2B5EF4-FFF2-40B4-BE49-F238E27FC236}">
                <a16:creationId xmlns:a16="http://schemas.microsoft.com/office/drawing/2014/main" id="{2CF05CDE-87B0-724E-B960-EBF5337241B9}"/>
              </a:ext>
            </a:extLst>
          </p:cNvPr>
          <p:cNvSpPr/>
          <p:nvPr/>
        </p:nvSpPr>
        <p:spPr>
          <a:xfrm>
            <a:off x="1065212" y="3309322"/>
            <a:ext cx="142753" cy="2302491"/>
          </a:xfrm>
          <a:prstGeom prst="lef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17" name="ZoneTexte 2216">
            <a:extLst>
              <a:ext uri="{FF2B5EF4-FFF2-40B4-BE49-F238E27FC236}">
                <a16:creationId xmlns:a16="http://schemas.microsoft.com/office/drawing/2014/main" id="{043B7456-7E1F-5311-610F-B70CDDD279EC}"/>
              </a:ext>
            </a:extLst>
          </p:cNvPr>
          <p:cNvSpPr txBox="1"/>
          <p:nvPr/>
        </p:nvSpPr>
        <p:spPr>
          <a:xfrm>
            <a:off x="691320" y="4312681"/>
            <a:ext cx="436337"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CRc</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93 %</a:t>
            </a:r>
          </a:p>
        </p:txBody>
      </p:sp>
      <p:sp>
        <p:nvSpPr>
          <p:cNvPr id="2218" name="Accolade ouvrante 2217">
            <a:extLst>
              <a:ext uri="{FF2B5EF4-FFF2-40B4-BE49-F238E27FC236}">
                <a16:creationId xmlns:a16="http://schemas.microsoft.com/office/drawing/2014/main" id="{DA393EB3-2772-AAC0-7F37-F620793D896A}"/>
              </a:ext>
            </a:extLst>
          </p:cNvPr>
          <p:cNvSpPr/>
          <p:nvPr/>
        </p:nvSpPr>
        <p:spPr>
          <a:xfrm flipH="1">
            <a:off x="9933048" y="3309322"/>
            <a:ext cx="142753" cy="2302491"/>
          </a:xfrm>
          <a:prstGeom prst="lef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19" name="ZoneTexte 2218">
            <a:extLst>
              <a:ext uri="{FF2B5EF4-FFF2-40B4-BE49-F238E27FC236}">
                <a16:creationId xmlns:a16="http://schemas.microsoft.com/office/drawing/2014/main" id="{DF8C7E35-409C-BB7A-7EC3-A3E543352DE9}"/>
              </a:ext>
            </a:extLst>
          </p:cNvPr>
          <p:cNvSpPr txBox="1"/>
          <p:nvPr/>
        </p:nvSpPr>
        <p:spPr>
          <a:xfrm>
            <a:off x="9990401" y="4331449"/>
            <a:ext cx="502062"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CRc</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100 %</a:t>
            </a:r>
          </a:p>
        </p:txBody>
      </p:sp>
      <p:sp>
        <p:nvSpPr>
          <p:cNvPr id="2220" name="Rectangle 73">
            <a:extLst>
              <a:ext uri="{FF2B5EF4-FFF2-40B4-BE49-F238E27FC236}">
                <a16:creationId xmlns:a16="http://schemas.microsoft.com/office/drawing/2014/main" id="{D0F5F528-A8E0-A864-8FF4-9D9F5B15D653}"/>
              </a:ext>
            </a:extLst>
          </p:cNvPr>
          <p:cNvSpPr>
            <a:spLocks noChangeArrowheads="1"/>
          </p:cNvSpPr>
          <p:nvPr/>
        </p:nvSpPr>
        <p:spPr bwMode="auto">
          <a:xfrm>
            <a:off x="11345995" y="3249833"/>
            <a:ext cx="93663" cy="920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21" name="Rectangle 74">
            <a:extLst>
              <a:ext uri="{FF2B5EF4-FFF2-40B4-BE49-F238E27FC236}">
                <a16:creationId xmlns:a16="http://schemas.microsoft.com/office/drawing/2014/main" id="{4F27398D-0B14-2BE4-E485-73FED01245CF}"/>
              </a:ext>
            </a:extLst>
          </p:cNvPr>
          <p:cNvSpPr>
            <a:spLocks noChangeArrowheads="1"/>
          </p:cNvSpPr>
          <p:nvPr/>
        </p:nvSpPr>
        <p:spPr bwMode="auto">
          <a:xfrm>
            <a:off x="11345995" y="3408583"/>
            <a:ext cx="93663" cy="93663"/>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22" name="Rectangle 75">
            <a:extLst>
              <a:ext uri="{FF2B5EF4-FFF2-40B4-BE49-F238E27FC236}">
                <a16:creationId xmlns:a16="http://schemas.microsoft.com/office/drawing/2014/main" id="{82547BF3-83D4-00A1-6553-6F92C7FC2C8B}"/>
              </a:ext>
            </a:extLst>
          </p:cNvPr>
          <p:cNvSpPr>
            <a:spLocks noChangeArrowheads="1"/>
          </p:cNvSpPr>
          <p:nvPr/>
        </p:nvSpPr>
        <p:spPr bwMode="auto">
          <a:xfrm>
            <a:off x="11345995" y="3567333"/>
            <a:ext cx="93663" cy="9366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23" name="Rectangle 76">
            <a:extLst>
              <a:ext uri="{FF2B5EF4-FFF2-40B4-BE49-F238E27FC236}">
                <a16:creationId xmlns:a16="http://schemas.microsoft.com/office/drawing/2014/main" id="{3FF7E737-7175-15FC-D4D7-633662E9E871}"/>
              </a:ext>
            </a:extLst>
          </p:cNvPr>
          <p:cNvSpPr>
            <a:spLocks noChangeArrowheads="1"/>
          </p:cNvSpPr>
          <p:nvPr/>
        </p:nvSpPr>
        <p:spPr bwMode="auto">
          <a:xfrm>
            <a:off x="11345995" y="3886420"/>
            <a:ext cx="93663" cy="93663"/>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24" name="Rectangle 77">
            <a:extLst>
              <a:ext uri="{FF2B5EF4-FFF2-40B4-BE49-F238E27FC236}">
                <a16:creationId xmlns:a16="http://schemas.microsoft.com/office/drawing/2014/main" id="{98F2A210-2EB5-CC02-7748-A326CD9CAB9E}"/>
              </a:ext>
            </a:extLst>
          </p:cNvPr>
          <p:cNvSpPr>
            <a:spLocks noChangeArrowheads="1"/>
          </p:cNvSpPr>
          <p:nvPr/>
        </p:nvSpPr>
        <p:spPr bwMode="auto">
          <a:xfrm>
            <a:off x="11345995" y="3727670"/>
            <a:ext cx="93663" cy="93663"/>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25" name="ZoneTexte 2224">
            <a:extLst>
              <a:ext uri="{FF2B5EF4-FFF2-40B4-BE49-F238E27FC236}">
                <a16:creationId xmlns:a16="http://schemas.microsoft.com/office/drawing/2014/main" id="{A5618A13-EE95-CFB4-AC11-C62C6EE94576}"/>
              </a:ext>
            </a:extLst>
          </p:cNvPr>
          <p:cNvSpPr txBox="1"/>
          <p:nvPr/>
        </p:nvSpPr>
        <p:spPr>
          <a:xfrm>
            <a:off x="11439658" y="3166895"/>
            <a:ext cx="33695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NR</a:t>
            </a:r>
          </a:p>
        </p:txBody>
      </p:sp>
      <p:sp>
        <p:nvSpPr>
          <p:cNvPr id="2226" name="ZoneTexte 2225">
            <a:extLst>
              <a:ext uri="{FF2B5EF4-FFF2-40B4-BE49-F238E27FC236}">
                <a16:creationId xmlns:a16="http://schemas.microsoft.com/office/drawing/2014/main" id="{2469254E-9F49-FA2D-C20B-F06E977307B0}"/>
              </a:ext>
            </a:extLst>
          </p:cNvPr>
          <p:cNvSpPr txBox="1"/>
          <p:nvPr/>
        </p:nvSpPr>
        <p:spPr>
          <a:xfrm>
            <a:off x="11439658" y="3327706"/>
            <a:ext cx="46679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MLFS</a:t>
            </a:r>
          </a:p>
        </p:txBody>
      </p:sp>
      <p:sp>
        <p:nvSpPr>
          <p:cNvPr id="2227" name="ZoneTexte 2226">
            <a:extLst>
              <a:ext uri="{FF2B5EF4-FFF2-40B4-BE49-F238E27FC236}">
                <a16:creationId xmlns:a16="http://schemas.microsoft.com/office/drawing/2014/main" id="{D18CA481-66BA-AB4B-4145-234B99D50069}"/>
              </a:ext>
            </a:extLst>
          </p:cNvPr>
          <p:cNvSpPr txBox="1"/>
          <p:nvPr/>
        </p:nvSpPr>
        <p:spPr>
          <a:xfrm>
            <a:off x="11439658" y="3488517"/>
            <a:ext cx="35137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CRi</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8" name="ZoneTexte 2227">
            <a:extLst>
              <a:ext uri="{FF2B5EF4-FFF2-40B4-BE49-F238E27FC236}">
                <a16:creationId xmlns:a16="http://schemas.microsoft.com/office/drawing/2014/main" id="{2ED541DF-FCEF-3B3D-D731-CCF7008BA23B}"/>
              </a:ext>
            </a:extLst>
          </p:cNvPr>
          <p:cNvSpPr txBox="1"/>
          <p:nvPr/>
        </p:nvSpPr>
        <p:spPr>
          <a:xfrm>
            <a:off x="11439658" y="3649328"/>
            <a:ext cx="38985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CRh</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9" name="ZoneTexte 2228">
            <a:extLst>
              <a:ext uri="{FF2B5EF4-FFF2-40B4-BE49-F238E27FC236}">
                <a16:creationId xmlns:a16="http://schemas.microsoft.com/office/drawing/2014/main" id="{2719C315-2D27-AAC9-B2C9-8C113E816195}"/>
              </a:ext>
            </a:extLst>
          </p:cNvPr>
          <p:cNvSpPr txBox="1"/>
          <p:nvPr/>
        </p:nvSpPr>
        <p:spPr>
          <a:xfrm>
            <a:off x="11439658" y="3810140"/>
            <a:ext cx="32252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CR</a:t>
            </a:r>
          </a:p>
        </p:txBody>
      </p:sp>
      <p:sp>
        <p:nvSpPr>
          <p:cNvPr id="2230" name="ZoneTexte 2229">
            <a:extLst>
              <a:ext uri="{FF2B5EF4-FFF2-40B4-BE49-F238E27FC236}">
                <a16:creationId xmlns:a16="http://schemas.microsoft.com/office/drawing/2014/main" id="{9AC7486A-1BF1-220F-AE36-6E999B7081FA}"/>
              </a:ext>
            </a:extLst>
          </p:cNvPr>
          <p:cNvSpPr txBox="1"/>
          <p:nvPr/>
        </p:nvSpPr>
        <p:spPr>
          <a:xfrm>
            <a:off x="11134194" y="2994279"/>
            <a:ext cx="92845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Best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response</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31" name="Accolade ouvrante 2230">
            <a:extLst>
              <a:ext uri="{FF2B5EF4-FFF2-40B4-BE49-F238E27FC236}">
                <a16:creationId xmlns:a16="http://schemas.microsoft.com/office/drawing/2014/main" id="{85E0129F-51F9-C0D5-75C4-01A52CCCF24F}"/>
              </a:ext>
            </a:extLst>
          </p:cNvPr>
          <p:cNvSpPr/>
          <p:nvPr/>
        </p:nvSpPr>
        <p:spPr>
          <a:xfrm flipH="1">
            <a:off x="10793476" y="3760264"/>
            <a:ext cx="155840" cy="1851549"/>
          </a:xfrm>
          <a:prstGeom prst="lef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32" name="ZoneTexte 2231">
            <a:extLst>
              <a:ext uri="{FF2B5EF4-FFF2-40B4-BE49-F238E27FC236}">
                <a16:creationId xmlns:a16="http://schemas.microsoft.com/office/drawing/2014/main" id="{8452224E-142B-FEEC-A4A2-1EFA724C726A}"/>
              </a:ext>
            </a:extLst>
          </p:cNvPr>
          <p:cNvSpPr txBox="1"/>
          <p:nvPr/>
        </p:nvSpPr>
        <p:spPr>
          <a:xfrm>
            <a:off x="10883692" y="4331449"/>
            <a:ext cx="436338"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CRc</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80 %</a:t>
            </a:r>
          </a:p>
        </p:txBody>
      </p:sp>
      <p:sp>
        <p:nvSpPr>
          <p:cNvPr id="2233" name="ZoneTexte 2232">
            <a:extLst>
              <a:ext uri="{FF2B5EF4-FFF2-40B4-BE49-F238E27FC236}">
                <a16:creationId xmlns:a16="http://schemas.microsoft.com/office/drawing/2014/main" id="{E4E385FB-7AA7-9C07-CBDD-8D96B5341265}"/>
              </a:ext>
            </a:extLst>
          </p:cNvPr>
          <p:cNvSpPr txBox="1"/>
          <p:nvPr/>
        </p:nvSpPr>
        <p:spPr>
          <a:xfrm>
            <a:off x="8834604" y="5496643"/>
            <a:ext cx="370614"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0 %</a:t>
            </a:r>
          </a:p>
        </p:txBody>
      </p:sp>
      <p:sp>
        <p:nvSpPr>
          <p:cNvPr id="2234" name="ZoneTexte 2233">
            <a:extLst>
              <a:ext uri="{FF2B5EF4-FFF2-40B4-BE49-F238E27FC236}">
                <a16:creationId xmlns:a16="http://schemas.microsoft.com/office/drawing/2014/main" id="{D43FC730-2F0C-F16B-97F7-984F75E4A203}"/>
              </a:ext>
            </a:extLst>
          </p:cNvPr>
          <p:cNvSpPr txBox="1"/>
          <p:nvPr/>
        </p:nvSpPr>
        <p:spPr>
          <a:xfrm>
            <a:off x="8768880" y="4908325"/>
            <a:ext cx="436338"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25 %</a:t>
            </a:r>
          </a:p>
        </p:txBody>
      </p:sp>
      <p:sp>
        <p:nvSpPr>
          <p:cNvPr id="2235" name="ZoneTexte 2234">
            <a:extLst>
              <a:ext uri="{FF2B5EF4-FFF2-40B4-BE49-F238E27FC236}">
                <a16:creationId xmlns:a16="http://schemas.microsoft.com/office/drawing/2014/main" id="{66C500B8-C4B5-0AEA-8465-B880AC30E90F}"/>
              </a:ext>
            </a:extLst>
          </p:cNvPr>
          <p:cNvSpPr txBox="1"/>
          <p:nvPr/>
        </p:nvSpPr>
        <p:spPr>
          <a:xfrm>
            <a:off x="8768880" y="4320007"/>
            <a:ext cx="436338"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50 %</a:t>
            </a:r>
          </a:p>
        </p:txBody>
      </p:sp>
      <p:sp>
        <p:nvSpPr>
          <p:cNvPr id="2236" name="ZoneTexte 2235">
            <a:extLst>
              <a:ext uri="{FF2B5EF4-FFF2-40B4-BE49-F238E27FC236}">
                <a16:creationId xmlns:a16="http://schemas.microsoft.com/office/drawing/2014/main" id="{F6531F07-2D2E-3F3C-729C-C20B46F6F554}"/>
              </a:ext>
            </a:extLst>
          </p:cNvPr>
          <p:cNvSpPr txBox="1"/>
          <p:nvPr/>
        </p:nvSpPr>
        <p:spPr>
          <a:xfrm>
            <a:off x="8768880" y="3731689"/>
            <a:ext cx="436338"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75 %</a:t>
            </a:r>
          </a:p>
        </p:txBody>
      </p:sp>
      <p:sp>
        <p:nvSpPr>
          <p:cNvPr id="2237" name="ZoneTexte 2236">
            <a:extLst>
              <a:ext uri="{FF2B5EF4-FFF2-40B4-BE49-F238E27FC236}">
                <a16:creationId xmlns:a16="http://schemas.microsoft.com/office/drawing/2014/main" id="{76F01047-4130-BE1F-86D0-3826B37E4FAC}"/>
              </a:ext>
            </a:extLst>
          </p:cNvPr>
          <p:cNvSpPr txBox="1"/>
          <p:nvPr/>
        </p:nvSpPr>
        <p:spPr>
          <a:xfrm>
            <a:off x="8703156" y="3143371"/>
            <a:ext cx="50206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100 %</a:t>
            </a:r>
          </a:p>
        </p:txBody>
      </p:sp>
      <p:sp>
        <p:nvSpPr>
          <p:cNvPr id="2238" name="ZoneTexte 2237">
            <a:extLst>
              <a:ext uri="{FF2B5EF4-FFF2-40B4-BE49-F238E27FC236}">
                <a16:creationId xmlns:a16="http://schemas.microsoft.com/office/drawing/2014/main" id="{8F59A67A-8716-B2C0-5B4B-97F1A5B209E8}"/>
              </a:ext>
            </a:extLst>
          </p:cNvPr>
          <p:cNvSpPr txBox="1"/>
          <p:nvPr/>
        </p:nvSpPr>
        <p:spPr>
          <a:xfrm rot="16200000">
            <a:off x="8243655" y="4332350"/>
            <a:ext cx="881973"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 of patients</a:t>
            </a:r>
          </a:p>
        </p:txBody>
      </p:sp>
      <p:cxnSp>
        <p:nvCxnSpPr>
          <p:cNvPr id="2240" name="Connecteur droit 2239">
            <a:extLst>
              <a:ext uri="{FF2B5EF4-FFF2-40B4-BE49-F238E27FC236}">
                <a16:creationId xmlns:a16="http://schemas.microsoft.com/office/drawing/2014/main" id="{1A4DF0B2-F5F0-77E2-E9FB-50DA0D205E7A}"/>
              </a:ext>
            </a:extLst>
          </p:cNvPr>
          <p:cNvCxnSpPr/>
          <p:nvPr/>
        </p:nvCxnSpPr>
        <p:spPr>
          <a:xfrm>
            <a:off x="9820275" y="3068677"/>
            <a:ext cx="75791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41" name="ZoneTexte 2240">
            <a:extLst>
              <a:ext uri="{FF2B5EF4-FFF2-40B4-BE49-F238E27FC236}">
                <a16:creationId xmlns:a16="http://schemas.microsoft.com/office/drawing/2014/main" id="{80B0D807-5D7B-2C4C-BF5E-045705E2AA6D}"/>
              </a:ext>
            </a:extLst>
          </p:cNvPr>
          <p:cNvSpPr txBox="1"/>
          <p:nvPr/>
        </p:nvSpPr>
        <p:spPr>
          <a:xfrm>
            <a:off x="9836121" y="2832266"/>
            <a:ext cx="667170"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p = 0,046</a:t>
            </a:r>
          </a:p>
        </p:txBody>
      </p:sp>
      <p:sp>
        <p:nvSpPr>
          <p:cNvPr id="2242" name="ZoneTexte 2241">
            <a:extLst>
              <a:ext uri="{FF2B5EF4-FFF2-40B4-BE49-F238E27FC236}">
                <a16:creationId xmlns:a16="http://schemas.microsoft.com/office/drawing/2014/main" id="{77C19666-626E-A30B-D5A1-BF7D7019EA36}"/>
              </a:ext>
            </a:extLst>
          </p:cNvPr>
          <p:cNvSpPr txBox="1"/>
          <p:nvPr/>
        </p:nvSpPr>
        <p:spPr>
          <a:xfrm>
            <a:off x="9482939" y="3294283"/>
            <a:ext cx="518092"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a:t>
            </a:r>
            <a:br>
              <a:rPr kumimoji="0" lang="fr-FR" sz="1000" b="0"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(20 %)</a:t>
            </a:r>
          </a:p>
        </p:txBody>
      </p:sp>
      <p:sp>
        <p:nvSpPr>
          <p:cNvPr id="2243" name="ZoneTexte 2242">
            <a:extLst>
              <a:ext uri="{FF2B5EF4-FFF2-40B4-BE49-F238E27FC236}">
                <a16:creationId xmlns:a16="http://schemas.microsoft.com/office/drawing/2014/main" id="{9A6DC516-F149-530D-4D7E-675DD6E62DA6}"/>
              </a:ext>
            </a:extLst>
          </p:cNvPr>
          <p:cNvSpPr txBox="1"/>
          <p:nvPr/>
        </p:nvSpPr>
        <p:spPr>
          <a:xfrm>
            <a:off x="9480241" y="3720078"/>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2(8 %)</a:t>
            </a:r>
          </a:p>
        </p:txBody>
      </p:sp>
      <p:sp>
        <p:nvSpPr>
          <p:cNvPr id="2244" name="ZoneTexte 2243">
            <a:extLst>
              <a:ext uri="{FF2B5EF4-FFF2-40B4-BE49-F238E27FC236}">
                <a16:creationId xmlns:a16="http://schemas.microsoft.com/office/drawing/2014/main" id="{94364600-BD53-98B9-1881-DA5C66959045}"/>
              </a:ext>
            </a:extLst>
          </p:cNvPr>
          <p:cNvSpPr txBox="1"/>
          <p:nvPr/>
        </p:nvSpPr>
        <p:spPr>
          <a:xfrm>
            <a:off x="9485344" y="4427354"/>
            <a:ext cx="513282"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18</a:t>
            </a:r>
            <a:br>
              <a:rPr kumimoji="0" lang="fr-FR" sz="1000" b="0" i="0" u="none" strike="noStrike" kern="1200" cap="none" spc="0" normalizeH="0" baseline="0" noProof="0" dirty="0">
                <a:ln>
                  <a:noFill/>
                </a:ln>
                <a:solidFill>
                  <a:prstClr val="white"/>
                </a:solidFill>
                <a:effectLst/>
                <a:uLnTx/>
                <a:uFillTx/>
                <a:latin typeface="Calibri"/>
                <a:ea typeface="+mn-ea"/>
                <a:cs typeface="+mn-cs"/>
              </a:rPr>
            </a:br>
            <a:r>
              <a:rPr kumimoji="0" lang="fr-FR" sz="1000" b="0" i="0" u="none" strike="noStrike" kern="1200" cap="none" spc="0" normalizeH="0" baseline="0" noProof="0" dirty="0">
                <a:ln>
                  <a:noFill/>
                </a:ln>
                <a:solidFill>
                  <a:prstClr val="white"/>
                </a:solidFill>
                <a:effectLst/>
                <a:uLnTx/>
                <a:uFillTx/>
                <a:latin typeface="Calibri"/>
                <a:ea typeface="+mn-ea"/>
                <a:cs typeface="+mn-cs"/>
              </a:rPr>
              <a:t>(72 %)</a:t>
            </a:r>
          </a:p>
        </p:txBody>
      </p:sp>
      <p:sp>
        <p:nvSpPr>
          <p:cNvPr id="2245" name="ZoneTexte 2244">
            <a:extLst>
              <a:ext uri="{FF2B5EF4-FFF2-40B4-BE49-F238E27FC236}">
                <a16:creationId xmlns:a16="http://schemas.microsoft.com/office/drawing/2014/main" id="{B9673D88-9BF7-01D3-289D-76CD56BA92B8}"/>
              </a:ext>
            </a:extLst>
          </p:cNvPr>
          <p:cNvSpPr txBox="1"/>
          <p:nvPr/>
        </p:nvSpPr>
        <p:spPr>
          <a:xfrm>
            <a:off x="10332371" y="3213061"/>
            <a:ext cx="513282"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2</a:t>
            </a:r>
            <a:br>
              <a:rPr kumimoji="0" lang="fr-FR" sz="1000" b="0" i="0" u="none" strike="noStrike" kern="1200" cap="none" spc="0" normalizeH="0" baseline="0" noProof="0" dirty="0">
                <a:ln>
                  <a:noFill/>
                </a:ln>
                <a:solidFill>
                  <a:prstClr val="white"/>
                </a:solidFill>
                <a:effectLst/>
                <a:uLnTx/>
                <a:uFillTx/>
                <a:latin typeface="Calibri"/>
                <a:ea typeface="+mn-ea"/>
                <a:cs typeface="+mn-cs"/>
              </a:rPr>
            </a:br>
            <a:r>
              <a:rPr kumimoji="0" lang="fr-FR" sz="1000" b="0" i="0" u="none" strike="noStrike" kern="1200" cap="none" spc="0" normalizeH="0" baseline="0" noProof="0" dirty="0">
                <a:ln>
                  <a:noFill/>
                </a:ln>
                <a:solidFill>
                  <a:prstClr val="white"/>
                </a:solidFill>
                <a:effectLst/>
                <a:uLnTx/>
                <a:uFillTx/>
                <a:latin typeface="Calibri"/>
                <a:ea typeface="+mn-ea"/>
                <a:cs typeface="+mn-cs"/>
              </a:rPr>
              <a:t>(13 %)</a:t>
            </a:r>
          </a:p>
        </p:txBody>
      </p:sp>
      <p:sp>
        <p:nvSpPr>
          <p:cNvPr id="2246" name="ZoneTexte 2245">
            <a:extLst>
              <a:ext uri="{FF2B5EF4-FFF2-40B4-BE49-F238E27FC236}">
                <a16:creationId xmlns:a16="http://schemas.microsoft.com/office/drawing/2014/main" id="{72138E37-A880-7F83-E275-5CBC4F745B33}"/>
              </a:ext>
            </a:extLst>
          </p:cNvPr>
          <p:cNvSpPr txBox="1"/>
          <p:nvPr/>
        </p:nvSpPr>
        <p:spPr>
          <a:xfrm>
            <a:off x="10330514" y="3526217"/>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1(7 %)</a:t>
            </a:r>
          </a:p>
        </p:txBody>
      </p:sp>
      <p:sp>
        <p:nvSpPr>
          <p:cNvPr id="2247" name="ZoneTexte 2246">
            <a:extLst>
              <a:ext uri="{FF2B5EF4-FFF2-40B4-BE49-F238E27FC236}">
                <a16:creationId xmlns:a16="http://schemas.microsoft.com/office/drawing/2014/main" id="{9686BEC0-03D7-4270-3A4F-CEC51810CB5D}"/>
              </a:ext>
            </a:extLst>
          </p:cNvPr>
          <p:cNvSpPr txBox="1"/>
          <p:nvPr/>
        </p:nvSpPr>
        <p:spPr>
          <a:xfrm>
            <a:off x="10332371" y="3698875"/>
            <a:ext cx="513282"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2</a:t>
            </a:r>
            <a:br>
              <a:rPr kumimoji="0" lang="fr-FR" sz="1000" b="0" i="0" u="none" strike="noStrike" kern="1200" cap="none" spc="0" normalizeH="0" baseline="0" noProof="0" dirty="0">
                <a:ln>
                  <a:noFill/>
                </a:ln>
                <a:solidFill>
                  <a:prstClr val="white"/>
                </a:solidFill>
                <a:effectLst/>
                <a:uLnTx/>
                <a:uFillTx/>
                <a:latin typeface="Calibri"/>
                <a:ea typeface="+mn-ea"/>
                <a:cs typeface="+mn-cs"/>
              </a:rPr>
            </a:br>
            <a:r>
              <a:rPr kumimoji="0" lang="fr-FR" sz="1000" b="0" i="0" u="none" strike="noStrike" kern="1200" cap="none" spc="0" normalizeH="0" baseline="0" noProof="0" dirty="0">
                <a:ln>
                  <a:noFill/>
                </a:ln>
                <a:solidFill>
                  <a:prstClr val="white"/>
                </a:solidFill>
                <a:effectLst/>
                <a:uLnTx/>
                <a:uFillTx/>
                <a:latin typeface="Calibri"/>
                <a:ea typeface="+mn-ea"/>
                <a:cs typeface="+mn-cs"/>
              </a:rPr>
              <a:t>(13 %)</a:t>
            </a:r>
          </a:p>
        </p:txBody>
      </p:sp>
      <p:sp>
        <p:nvSpPr>
          <p:cNvPr id="2248" name="ZoneTexte 2247">
            <a:extLst>
              <a:ext uri="{FF2B5EF4-FFF2-40B4-BE49-F238E27FC236}">
                <a16:creationId xmlns:a16="http://schemas.microsoft.com/office/drawing/2014/main" id="{4A944945-F468-56BF-62A5-5B6BDBE63629}"/>
              </a:ext>
            </a:extLst>
          </p:cNvPr>
          <p:cNvSpPr txBox="1"/>
          <p:nvPr/>
        </p:nvSpPr>
        <p:spPr>
          <a:xfrm>
            <a:off x="10325302" y="4201709"/>
            <a:ext cx="513282"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4</a:t>
            </a:r>
            <a:br>
              <a:rPr kumimoji="0" lang="fr-FR" sz="1000" b="0" i="0" u="none" strike="noStrike" kern="1200" cap="none" spc="0" normalizeH="0" baseline="0" noProof="0" dirty="0">
                <a:ln>
                  <a:noFill/>
                </a:ln>
                <a:solidFill>
                  <a:prstClr val="white"/>
                </a:solidFill>
                <a:effectLst/>
                <a:uLnTx/>
                <a:uFillTx/>
                <a:latin typeface="Calibri"/>
                <a:ea typeface="+mn-ea"/>
                <a:cs typeface="+mn-cs"/>
              </a:rPr>
            </a:br>
            <a:r>
              <a:rPr kumimoji="0" lang="fr-FR" sz="1000" b="0" i="0" u="none" strike="noStrike" kern="1200" cap="none" spc="0" normalizeH="0" baseline="0" noProof="0" dirty="0">
                <a:ln>
                  <a:noFill/>
                </a:ln>
                <a:solidFill>
                  <a:prstClr val="white"/>
                </a:solidFill>
                <a:effectLst/>
                <a:uLnTx/>
                <a:uFillTx/>
                <a:latin typeface="Calibri"/>
                <a:ea typeface="+mn-ea"/>
                <a:cs typeface="+mn-cs"/>
              </a:rPr>
              <a:t>(27 %)</a:t>
            </a:r>
          </a:p>
        </p:txBody>
      </p:sp>
      <p:sp>
        <p:nvSpPr>
          <p:cNvPr id="2249" name="ZoneTexte 2248">
            <a:extLst>
              <a:ext uri="{FF2B5EF4-FFF2-40B4-BE49-F238E27FC236}">
                <a16:creationId xmlns:a16="http://schemas.microsoft.com/office/drawing/2014/main" id="{3F439C1A-4453-9409-AF2D-A767E1018837}"/>
              </a:ext>
            </a:extLst>
          </p:cNvPr>
          <p:cNvSpPr txBox="1"/>
          <p:nvPr/>
        </p:nvSpPr>
        <p:spPr>
          <a:xfrm>
            <a:off x="10325302" y="4907869"/>
            <a:ext cx="513282"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6</a:t>
            </a:r>
            <a:br>
              <a:rPr kumimoji="0" lang="fr-FR" sz="1000" b="0" i="0" u="none" strike="noStrike" kern="1200" cap="none" spc="0" normalizeH="0" baseline="0" noProof="0" dirty="0">
                <a:ln>
                  <a:noFill/>
                </a:ln>
                <a:solidFill>
                  <a:prstClr val="white"/>
                </a:solidFill>
                <a:effectLst/>
                <a:uLnTx/>
                <a:uFillTx/>
                <a:latin typeface="Calibri"/>
                <a:ea typeface="+mn-ea"/>
                <a:cs typeface="+mn-cs"/>
              </a:rPr>
            </a:br>
            <a:r>
              <a:rPr kumimoji="0" lang="fr-FR" sz="1000" b="0" i="0" u="none" strike="noStrike" kern="1200" cap="none" spc="0" normalizeH="0" baseline="0" noProof="0" dirty="0">
                <a:ln>
                  <a:noFill/>
                </a:ln>
                <a:solidFill>
                  <a:prstClr val="white"/>
                </a:solidFill>
                <a:effectLst/>
                <a:uLnTx/>
                <a:uFillTx/>
                <a:latin typeface="Calibri"/>
                <a:ea typeface="+mn-ea"/>
                <a:cs typeface="+mn-cs"/>
              </a:rPr>
              <a:t>(40 %)</a:t>
            </a:r>
          </a:p>
        </p:txBody>
      </p:sp>
      <p:sp>
        <p:nvSpPr>
          <p:cNvPr id="2250" name="ZoneTexte 2249">
            <a:extLst>
              <a:ext uri="{FF2B5EF4-FFF2-40B4-BE49-F238E27FC236}">
                <a16:creationId xmlns:a16="http://schemas.microsoft.com/office/drawing/2014/main" id="{B08D3770-9D45-314C-2C0A-9D76040606A3}"/>
              </a:ext>
            </a:extLst>
          </p:cNvPr>
          <p:cNvSpPr txBox="1"/>
          <p:nvPr/>
        </p:nvSpPr>
        <p:spPr>
          <a:xfrm>
            <a:off x="9453977" y="5663468"/>
            <a:ext cx="587020"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Absent</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(n = 25)</a:t>
            </a:r>
          </a:p>
        </p:txBody>
      </p:sp>
      <p:sp>
        <p:nvSpPr>
          <p:cNvPr id="2251" name="ZoneTexte 2250">
            <a:extLst>
              <a:ext uri="{FF2B5EF4-FFF2-40B4-BE49-F238E27FC236}">
                <a16:creationId xmlns:a16="http://schemas.microsoft.com/office/drawing/2014/main" id="{2D3BC404-BA7F-A737-2DB2-3787396C5301}"/>
              </a:ext>
            </a:extLst>
          </p:cNvPr>
          <p:cNvSpPr txBox="1"/>
          <p:nvPr/>
        </p:nvSpPr>
        <p:spPr>
          <a:xfrm>
            <a:off x="10294268" y="5663468"/>
            <a:ext cx="591829"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Present</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(n = 15)</a:t>
            </a:r>
          </a:p>
        </p:txBody>
      </p:sp>
      <p:sp>
        <p:nvSpPr>
          <p:cNvPr id="2252" name="ZoneTexte 2251">
            <a:extLst>
              <a:ext uri="{FF2B5EF4-FFF2-40B4-BE49-F238E27FC236}">
                <a16:creationId xmlns:a16="http://schemas.microsoft.com/office/drawing/2014/main" id="{399EA454-9836-F919-8F24-9AD8B8AC0DEF}"/>
              </a:ext>
            </a:extLst>
          </p:cNvPr>
          <p:cNvSpPr txBox="1"/>
          <p:nvPr/>
        </p:nvSpPr>
        <p:spPr>
          <a:xfrm>
            <a:off x="9602479" y="6059716"/>
            <a:ext cx="1188146"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Signaling</a:t>
            </a:r>
            <a:r>
              <a:rPr kumimoji="0" lang="fr-FR" sz="1000" b="1" i="0" u="none" strike="noStrike" kern="1200" cap="none" spc="0" normalizeH="0" baseline="0" noProof="0" dirty="0">
                <a:ln>
                  <a:noFill/>
                </a:ln>
                <a:solidFill>
                  <a:prstClr val="black"/>
                </a:solidFill>
                <a:effectLst/>
                <a:uLnTx/>
                <a:uFillTx/>
                <a:latin typeface="Calibri"/>
                <a:ea typeface="+mn-ea"/>
                <a:cs typeface="+mn-cs"/>
              </a:rPr>
              <a:t> mutation</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Box 3">
            <a:extLst>
              <a:ext uri="{FF2B5EF4-FFF2-40B4-BE49-F238E27FC236}">
                <a16:creationId xmlns:a16="http://schemas.microsoft.com/office/drawing/2014/main" id="{4831435A-2266-75D2-9E1F-36824CF2A419}"/>
              </a:ext>
            </a:extLst>
          </p:cNvPr>
          <p:cNvSpPr txBox="1">
            <a:spLocks noChangeArrowheads="1"/>
          </p:cNvSpPr>
          <p:nvPr/>
        </p:nvSpPr>
        <p:spPr bwMode="auto">
          <a:xfrm>
            <a:off x="9520435" y="6538230"/>
            <a:ext cx="267156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fr-FR" sz="1200" b="0" i="1" u="none" strike="noStrike" kern="1200" cap="none" spc="0" normalizeH="0" baseline="0" noProof="0" dirty="0">
                <a:ln>
                  <a:noFill/>
                </a:ln>
                <a:solidFill>
                  <a:prstClr val="black"/>
                </a:solidFill>
                <a:effectLst/>
                <a:uLnTx/>
                <a:uFillTx/>
                <a:latin typeface="Calibri"/>
                <a:ea typeface="+mn-ea"/>
                <a:cs typeface="+mn-cs"/>
              </a:rPr>
              <a:t>Marvin-Peek J</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S127</a:t>
            </a:r>
          </a:p>
        </p:txBody>
      </p:sp>
    </p:spTree>
    <p:extLst>
      <p:ext uri="{BB962C8B-B14F-4D97-AF65-F5344CB8AC3E}">
        <p14:creationId xmlns:p14="http://schemas.microsoft.com/office/powerpoint/2010/main" val="42887249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195E1-3B1C-0A19-8563-02936D8ACBA4}"/>
            </a:ext>
          </a:extLst>
        </p:cNvPr>
        <p:cNvGrpSpPr/>
        <p:nvPr/>
      </p:nvGrpSpPr>
      <p:grpSpPr>
        <a:xfrm>
          <a:off x="0" y="0"/>
          <a:ext cx="0" cy="0"/>
          <a:chOff x="0" y="0"/>
          <a:chExt cx="0" cy="0"/>
        </a:xfrm>
      </p:grpSpPr>
      <p:graphicFrame>
        <p:nvGraphicFramePr>
          <p:cNvPr id="10" name="Tableau 9">
            <a:extLst>
              <a:ext uri="{FF2B5EF4-FFF2-40B4-BE49-F238E27FC236}">
                <a16:creationId xmlns:a16="http://schemas.microsoft.com/office/drawing/2014/main" id="{4EF0DEB5-9766-8506-E1F9-1293A0FB6E6D}"/>
              </a:ext>
            </a:extLst>
          </p:cNvPr>
          <p:cNvGraphicFramePr>
            <a:graphicFrameLocks noGrp="1"/>
          </p:cNvGraphicFramePr>
          <p:nvPr/>
        </p:nvGraphicFramePr>
        <p:xfrm>
          <a:off x="357412" y="1673607"/>
          <a:ext cx="7506427" cy="262330"/>
        </p:xfrm>
        <a:graphic>
          <a:graphicData uri="http://schemas.openxmlformats.org/drawingml/2006/table">
            <a:tbl>
              <a:tblPr firstRow="1" bandRow="1">
                <a:tableStyleId>{5C22544A-7EE6-4342-B048-85BDC9FD1C3A}</a:tableStyleId>
              </a:tblPr>
              <a:tblGrid>
                <a:gridCol w="2852977">
                  <a:extLst>
                    <a:ext uri="{9D8B030D-6E8A-4147-A177-3AD203B41FA5}">
                      <a16:colId xmlns:a16="http://schemas.microsoft.com/office/drawing/2014/main" val="3105099251"/>
                    </a:ext>
                  </a:extLst>
                </a:gridCol>
                <a:gridCol w="1551150">
                  <a:extLst>
                    <a:ext uri="{9D8B030D-6E8A-4147-A177-3AD203B41FA5}">
                      <a16:colId xmlns:a16="http://schemas.microsoft.com/office/drawing/2014/main" val="962599205"/>
                    </a:ext>
                  </a:extLst>
                </a:gridCol>
                <a:gridCol w="1551150">
                  <a:extLst>
                    <a:ext uri="{9D8B030D-6E8A-4147-A177-3AD203B41FA5}">
                      <a16:colId xmlns:a16="http://schemas.microsoft.com/office/drawing/2014/main" val="3291118955"/>
                    </a:ext>
                  </a:extLst>
                </a:gridCol>
                <a:gridCol w="1551150">
                  <a:extLst>
                    <a:ext uri="{9D8B030D-6E8A-4147-A177-3AD203B41FA5}">
                      <a16:colId xmlns:a16="http://schemas.microsoft.com/office/drawing/2014/main" val="2118829639"/>
                    </a:ext>
                  </a:extLst>
                </a:gridCol>
              </a:tblGrid>
              <a:tr h="262330">
                <a:tc>
                  <a:txBody>
                    <a:bodyPr/>
                    <a:lstStyle/>
                    <a:p>
                      <a:endParaRPr lang="fr-FR" sz="900" dirty="0"/>
                    </a:p>
                  </a:txBody>
                  <a:tcPr marT="18000" marB="18000"/>
                </a:tc>
                <a:tc>
                  <a:txBody>
                    <a:bodyPr/>
                    <a:lstStyle/>
                    <a:p>
                      <a:pPr algn="ctr"/>
                      <a:r>
                        <a:rPr lang="fr-FR" sz="900" dirty="0"/>
                        <a:t>DL1 (n=15)</a:t>
                      </a:r>
                    </a:p>
                  </a:txBody>
                  <a:tcPr marT="18000" marB="18000"/>
                </a:tc>
                <a:tc>
                  <a:txBody>
                    <a:bodyPr/>
                    <a:lstStyle/>
                    <a:p>
                      <a:pPr algn="ctr"/>
                      <a:r>
                        <a:rPr lang="fr-FR" sz="900" dirty="0"/>
                        <a:t>DL2 (n=20)</a:t>
                      </a:r>
                    </a:p>
                  </a:txBody>
                  <a:tcPr marT="18000" marB="18000"/>
                </a:tc>
                <a:tc>
                  <a:txBody>
                    <a:bodyPr/>
                    <a:lstStyle/>
                    <a:p>
                      <a:pPr algn="ctr"/>
                      <a:r>
                        <a:rPr lang="fr-FR" sz="900" dirty="0"/>
                        <a:t>Total (N=35)</a:t>
                      </a:r>
                    </a:p>
                  </a:txBody>
                  <a:tcPr marT="18000" marB="18000"/>
                </a:tc>
                <a:extLst>
                  <a:ext uri="{0D108BD9-81ED-4DB2-BD59-A6C34878D82A}">
                    <a16:rowId xmlns:a16="http://schemas.microsoft.com/office/drawing/2014/main" val="2109531422"/>
                  </a:ext>
                </a:extLst>
              </a:tr>
            </a:tbl>
          </a:graphicData>
        </a:graphic>
      </p:graphicFrame>
      <p:sp>
        <p:nvSpPr>
          <p:cNvPr id="2" name="Titre 1">
            <a:extLst>
              <a:ext uri="{FF2B5EF4-FFF2-40B4-BE49-F238E27FC236}">
                <a16:creationId xmlns:a16="http://schemas.microsoft.com/office/drawing/2014/main" id="{AF9DBFD6-98C9-E06A-FBF6-C117496503B3}"/>
              </a:ext>
            </a:extLst>
          </p:cNvPr>
          <p:cNvSpPr>
            <a:spLocks noGrp="1"/>
          </p:cNvSpPr>
          <p:nvPr>
            <p:ph type="title"/>
          </p:nvPr>
        </p:nvSpPr>
        <p:spPr/>
        <p:txBody>
          <a:bodyPr/>
          <a:lstStyle/>
          <a:p>
            <a:r>
              <a:rPr lang="fr-FR" dirty="0" err="1"/>
              <a:t>Revumenib</a:t>
            </a:r>
            <a:r>
              <a:rPr lang="fr-FR" dirty="0"/>
              <a:t> + Intensive </a:t>
            </a:r>
            <a:r>
              <a:rPr lang="fr-FR" dirty="0" err="1"/>
              <a:t>Chemotherapy</a:t>
            </a:r>
            <a:r>
              <a:rPr lang="fr-FR" dirty="0"/>
              <a:t> in </a:t>
            </a:r>
            <a:r>
              <a:rPr lang="fr-FR" dirty="0" err="1"/>
              <a:t>Newly</a:t>
            </a:r>
            <a:r>
              <a:rPr lang="fr-FR" dirty="0"/>
              <a:t> </a:t>
            </a:r>
            <a:r>
              <a:rPr lang="fr-FR" dirty="0" err="1"/>
              <a:t>Diagnosed</a:t>
            </a:r>
            <a:r>
              <a:rPr lang="fr-FR" dirty="0"/>
              <a:t> AML </a:t>
            </a:r>
            <a:r>
              <a:rPr lang="fr-FR" i="1" dirty="0"/>
              <a:t>(3)</a:t>
            </a:r>
            <a:endParaRPr lang="fr-FR" dirty="0"/>
          </a:p>
        </p:txBody>
      </p:sp>
      <p:sp>
        <p:nvSpPr>
          <p:cNvPr id="6" name="Text Box 3">
            <a:extLst>
              <a:ext uri="{FF2B5EF4-FFF2-40B4-BE49-F238E27FC236}">
                <a16:creationId xmlns:a16="http://schemas.microsoft.com/office/drawing/2014/main" id="{4E804A73-B99A-EA2D-B8CB-FE15487551F2}"/>
              </a:ext>
            </a:extLst>
          </p:cNvPr>
          <p:cNvSpPr txBox="1">
            <a:spLocks noChangeArrowheads="1"/>
          </p:cNvSpPr>
          <p:nvPr/>
        </p:nvSpPr>
        <p:spPr bwMode="auto">
          <a:xfrm>
            <a:off x="9715937" y="6538230"/>
            <a:ext cx="2476063"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Aldoss</a:t>
            </a:r>
            <a:r>
              <a:rPr kumimoji="0" lang="en-US" sz="1200" b="0" i="1" u="none" strike="noStrike" kern="1200" cap="none" spc="0" normalizeH="0" baseline="0" noProof="0" dirty="0">
                <a:ln>
                  <a:noFill/>
                </a:ln>
                <a:solidFill>
                  <a:prstClr val="black"/>
                </a:solidFill>
                <a:effectLst/>
                <a:uLnTx/>
                <a:uFillTx/>
                <a:latin typeface="Calibri"/>
                <a:ea typeface="+mn-ea"/>
                <a:cs typeface="+mn-cs"/>
              </a:rPr>
              <a:t> I, abstract PF489-1</a:t>
            </a:r>
          </a:p>
        </p:txBody>
      </p:sp>
      <p:graphicFrame>
        <p:nvGraphicFramePr>
          <p:cNvPr id="11" name="Tableau 10">
            <a:extLst>
              <a:ext uri="{FF2B5EF4-FFF2-40B4-BE49-F238E27FC236}">
                <a16:creationId xmlns:a16="http://schemas.microsoft.com/office/drawing/2014/main" id="{66BC00A4-4B2B-053A-4971-8207CD883F9B}"/>
              </a:ext>
            </a:extLst>
          </p:cNvPr>
          <p:cNvGraphicFramePr>
            <a:graphicFrameLocks noGrp="1"/>
          </p:cNvGraphicFramePr>
          <p:nvPr>
            <p:extLst>
              <p:ext uri="{D42A27DB-BD31-4B8C-83A1-F6EECF244321}">
                <p14:modId xmlns:p14="http://schemas.microsoft.com/office/powerpoint/2010/main" val="2550134144"/>
              </p:ext>
            </p:extLst>
          </p:nvPr>
        </p:nvGraphicFramePr>
        <p:xfrm>
          <a:off x="357412" y="1892047"/>
          <a:ext cx="7506427" cy="4814280"/>
        </p:xfrm>
        <a:graphic>
          <a:graphicData uri="http://schemas.openxmlformats.org/drawingml/2006/table">
            <a:tbl>
              <a:tblPr firstRow="1" bandRow="1">
                <a:tableStyleId>{5C22544A-7EE6-4342-B048-85BDC9FD1C3A}</a:tableStyleId>
              </a:tblPr>
              <a:tblGrid>
                <a:gridCol w="2852977">
                  <a:extLst>
                    <a:ext uri="{9D8B030D-6E8A-4147-A177-3AD203B41FA5}">
                      <a16:colId xmlns:a16="http://schemas.microsoft.com/office/drawing/2014/main" val="3105099251"/>
                    </a:ext>
                  </a:extLst>
                </a:gridCol>
                <a:gridCol w="806138">
                  <a:extLst>
                    <a:ext uri="{9D8B030D-6E8A-4147-A177-3AD203B41FA5}">
                      <a16:colId xmlns:a16="http://schemas.microsoft.com/office/drawing/2014/main" val="962599205"/>
                    </a:ext>
                  </a:extLst>
                </a:gridCol>
                <a:gridCol w="745012">
                  <a:extLst>
                    <a:ext uri="{9D8B030D-6E8A-4147-A177-3AD203B41FA5}">
                      <a16:colId xmlns:a16="http://schemas.microsoft.com/office/drawing/2014/main" val="51383177"/>
                    </a:ext>
                  </a:extLst>
                </a:gridCol>
                <a:gridCol w="806138">
                  <a:extLst>
                    <a:ext uri="{9D8B030D-6E8A-4147-A177-3AD203B41FA5}">
                      <a16:colId xmlns:a16="http://schemas.microsoft.com/office/drawing/2014/main" val="3291118955"/>
                    </a:ext>
                  </a:extLst>
                </a:gridCol>
                <a:gridCol w="745012">
                  <a:extLst>
                    <a:ext uri="{9D8B030D-6E8A-4147-A177-3AD203B41FA5}">
                      <a16:colId xmlns:a16="http://schemas.microsoft.com/office/drawing/2014/main" val="3576394111"/>
                    </a:ext>
                  </a:extLst>
                </a:gridCol>
                <a:gridCol w="806138">
                  <a:extLst>
                    <a:ext uri="{9D8B030D-6E8A-4147-A177-3AD203B41FA5}">
                      <a16:colId xmlns:a16="http://schemas.microsoft.com/office/drawing/2014/main" val="2118829639"/>
                    </a:ext>
                  </a:extLst>
                </a:gridCol>
                <a:gridCol w="745012">
                  <a:extLst>
                    <a:ext uri="{9D8B030D-6E8A-4147-A177-3AD203B41FA5}">
                      <a16:colId xmlns:a16="http://schemas.microsoft.com/office/drawing/2014/main" val="177270944"/>
                    </a:ext>
                  </a:extLst>
                </a:gridCol>
              </a:tblGrid>
              <a:tr h="0">
                <a:tc>
                  <a:txBody>
                    <a:bodyPr/>
                    <a:lstStyle/>
                    <a:p>
                      <a:r>
                        <a:rPr lang="fr-FR" sz="900" dirty="0" err="1"/>
                        <a:t>Parameter</a:t>
                      </a:r>
                      <a:r>
                        <a:rPr lang="fr-FR" sz="900" dirty="0"/>
                        <a:t>, n (%)</a:t>
                      </a:r>
                    </a:p>
                  </a:txBody>
                  <a:tcPr marT="18000" marB="18000"/>
                </a:tc>
                <a:tc>
                  <a:txBody>
                    <a:bodyPr/>
                    <a:lstStyle/>
                    <a:p>
                      <a:pPr algn="ctr"/>
                      <a:r>
                        <a:rPr lang="fr-FR" sz="900" dirty="0"/>
                        <a:t>Any grade</a:t>
                      </a:r>
                    </a:p>
                  </a:txBody>
                  <a:tcPr marT="18000" marB="18000"/>
                </a:tc>
                <a:tc>
                  <a:txBody>
                    <a:bodyPr/>
                    <a:lstStyle/>
                    <a:p>
                      <a:pPr algn="ctr"/>
                      <a:r>
                        <a:rPr lang="fr-FR" sz="900" dirty="0"/>
                        <a:t>Grade ≥3</a:t>
                      </a:r>
                    </a:p>
                  </a:txBody>
                  <a:tcPr marT="18000" marB="18000"/>
                </a:tc>
                <a:tc>
                  <a:txBody>
                    <a:bodyPr/>
                    <a:lstStyle/>
                    <a:p>
                      <a:pPr algn="ctr"/>
                      <a:r>
                        <a:rPr lang="fr-FR" sz="900" dirty="0"/>
                        <a:t>Any grade</a:t>
                      </a:r>
                    </a:p>
                  </a:txBody>
                  <a:tcPr marT="18000" marB="18000"/>
                </a:tc>
                <a:tc>
                  <a:txBody>
                    <a:bodyPr/>
                    <a:lstStyle/>
                    <a:p>
                      <a:pPr algn="ctr"/>
                      <a:r>
                        <a:rPr lang="fr-FR" sz="900" dirty="0"/>
                        <a:t>Grade ≥3</a:t>
                      </a:r>
                    </a:p>
                  </a:txBody>
                  <a:tcPr marT="18000" marB="18000"/>
                </a:tc>
                <a:tc>
                  <a:txBody>
                    <a:bodyPr/>
                    <a:lstStyle/>
                    <a:p>
                      <a:pPr algn="ctr"/>
                      <a:r>
                        <a:rPr lang="fr-FR" sz="900" dirty="0"/>
                        <a:t>Any grade</a:t>
                      </a:r>
                    </a:p>
                  </a:txBody>
                  <a:tcPr marT="18000" marB="18000"/>
                </a:tc>
                <a:tc>
                  <a:txBody>
                    <a:bodyPr/>
                    <a:lstStyle/>
                    <a:p>
                      <a:pPr algn="ctr"/>
                      <a:r>
                        <a:rPr lang="fr-FR" sz="900" dirty="0"/>
                        <a:t>Grade ≥3</a:t>
                      </a:r>
                    </a:p>
                  </a:txBody>
                  <a:tcPr marT="18000" marB="18000"/>
                </a:tc>
                <a:extLst>
                  <a:ext uri="{0D108BD9-81ED-4DB2-BD59-A6C34878D82A}">
                    <a16:rowId xmlns:a16="http://schemas.microsoft.com/office/drawing/2014/main" val="2109531422"/>
                  </a:ext>
                </a:extLst>
              </a:tr>
              <a:tr h="652298">
                <a:tc>
                  <a:txBody>
                    <a:bodyPr/>
                    <a:lstStyle/>
                    <a:p>
                      <a:r>
                        <a:rPr lang="fr-FR" sz="900" b="1" dirty="0"/>
                        <a:t>Any </a:t>
                      </a:r>
                      <a:r>
                        <a:rPr lang="fr-FR" sz="900" b="1" dirty="0" err="1"/>
                        <a:t>TEAEs</a:t>
                      </a:r>
                      <a:endParaRPr lang="fr-FR" sz="900" dirty="0"/>
                    </a:p>
                    <a:p>
                      <a:pPr marL="177800" lvl="1" indent="0"/>
                      <a:r>
                        <a:rPr lang="fr-FR" sz="900" dirty="0" err="1"/>
                        <a:t>Thrombocytopenia</a:t>
                      </a:r>
                      <a:r>
                        <a:rPr lang="fr-FR" sz="900" dirty="0"/>
                        <a:t>/</a:t>
                      </a:r>
                      <a:r>
                        <a:rPr lang="fr-FR" sz="900" dirty="0" err="1"/>
                        <a:t>plateletcount</a:t>
                      </a:r>
                      <a:r>
                        <a:rPr lang="fr-FR" sz="900" dirty="0"/>
                        <a:t> </a:t>
                      </a:r>
                      <a:r>
                        <a:rPr lang="fr-FR" sz="900" dirty="0" err="1"/>
                        <a:t>decreased</a:t>
                      </a:r>
                      <a:endParaRPr lang="fr-FR" sz="900" dirty="0"/>
                    </a:p>
                    <a:p>
                      <a:pPr marL="177800" lvl="1" indent="0"/>
                      <a:r>
                        <a:rPr lang="fr-FR" sz="900" dirty="0" err="1"/>
                        <a:t>Febrile</a:t>
                      </a:r>
                      <a:r>
                        <a:rPr lang="fr-FR" sz="900" dirty="0"/>
                        <a:t> </a:t>
                      </a:r>
                      <a:r>
                        <a:rPr lang="fr-FR" sz="900" dirty="0" err="1"/>
                        <a:t>neutropenia</a:t>
                      </a:r>
                      <a:endParaRPr lang="fr-FR" sz="900" dirty="0"/>
                    </a:p>
                    <a:p>
                      <a:pPr marL="177800" lvl="1" indent="0"/>
                      <a:r>
                        <a:rPr lang="fr-FR" sz="900" dirty="0" err="1"/>
                        <a:t>Diarrhea</a:t>
                      </a:r>
                      <a:endParaRPr lang="fr-FR" sz="900" dirty="0"/>
                    </a:p>
                    <a:p>
                      <a:pPr marL="177800" lvl="1" indent="0"/>
                      <a:r>
                        <a:rPr lang="fr-FR" sz="900" dirty="0" err="1"/>
                        <a:t>Neutropenia</a:t>
                      </a:r>
                      <a:r>
                        <a:rPr lang="fr-FR" sz="900" dirty="0"/>
                        <a:t>/</a:t>
                      </a:r>
                      <a:r>
                        <a:rPr lang="fr-FR" sz="900" dirty="0" err="1"/>
                        <a:t>Neutrophil</a:t>
                      </a:r>
                      <a:r>
                        <a:rPr lang="fr-FR" sz="900" dirty="0"/>
                        <a:t> count </a:t>
                      </a:r>
                      <a:r>
                        <a:rPr lang="fr-FR" sz="900" dirty="0" err="1"/>
                        <a:t>decreased</a:t>
                      </a:r>
                      <a:endParaRPr lang="fr-FR" sz="900" dirty="0"/>
                    </a:p>
                    <a:p>
                      <a:pPr marL="177800" lvl="1" indent="0"/>
                      <a:r>
                        <a:rPr lang="fr-FR" sz="900" dirty="0" err="1"/>
                        <a:t>Nausea</a:t>
                      </a:r>
                      <a:endParaRPr lang="fr-FR" sz="900" dirty="0"/>
                    </a:p>
                    <a:p>
                      <a:pPr marL="177800" lvl="1" indent="0"/>
                      <a:r>
                        <a:rPr lang="fr-FR" sz="900" dirty="0" err="1"/>
                        <a:t>Anemia</a:t>
                      </a:r>
                      <a:endParaRPr lang="fr-FR" sz="900" dirty="0"/>
                    </a:p>
                    <a:p>
                      <a:pPr marL="177800" lvl="1" indent="0"/>
                      <a:r>
                        <a:rPr lang="fr-FR" sz="900" dirty="0" err="1"/>
                        <a:t>Hypokalemia</a:t>
                      </a:r>
                      <a:endParaRPr lang="fr-FR" sz="900" dirty="0"/>
                    </a:p>
                    <a:p>
                      <a:pPr marL="177800" lvl="1" indent="0"/>
                      <a:r>
                        <a:rPr lang="fr-FR" sz="900" dirty="0" err="1"/>
                        <a:t>Vomiting</a:t>
                      </a:r>
                      <a:endParaRPr lang="fr-FR" sz="900" dirty="0"/>
                    </a:p>
                    <a:p>
                      <a:pPr marL="177800" lvl="1" indent="0"/>
                      <a:r>
                        <a:rPr lang="fr-FR" sz="900" dirty="0" err="1"/>
                        <a:t>Hypophosphatemia</a:t>
                      </a:r>
                      <a:endParaRPr lang="fr-FR" sz="900" dirty="0"/>
                    </a:p>
                    <a:p>
                      <a:pPr marL="177800" lvl="1" indent="0"/>
                      <a:r>
                        <a:rPr lang="fr-FR" sz="900" dirty="0"/>
                        <a:t>White </a:t>
                      </a:r>
                      <a:r>
                        <a:rPr lang="fr-FR" sz="900" dirty="0" err="1"/>
                        <a:t>blood</a:t>
                      </a:r>
                      <a:r>
                        <a:rPr lang="fr-FR" sz="900" dirty="0"/>
                        <a:t> </a:t>
                      </a:r>
                      <a:r>
                        <a:rPr lang="fr-FR" sz="900" dirty="0" err="1"/>
                        <a:t>cell</a:t>
                      </a:r>
                      <a:r>
                        <a:rPr lang="fr-FR" sz="900" dirty="0"/>
                        <a:t> count </a:t>
                      </a:r>
                      <a:r>
                        <a:rPr lang="fr-FR" sz="900" dirty="0" err="1"/>
                        <a:t>decreased</a:t>
                      </a:r>
                      <a:endParaRPr lang="fr-FR" sz="900" dirty="0"/>
                    </a:p>
                  </a:txBody>
                  <a:tcPr marT="18000" marB="18000"/>
                </a:tc>
                <a:tc>
                  <a:txBody>
                    <a:bodyPr/>
                    <a:lstStyle/>
                    <a:p>
                      <a:pPr algn="ctr"/>
                      <a:r>
                        <a:rPr lang="fr-FR" sz="900" dirty="0"/>
                        <a:t>14 (93)</a:t>
                      </a:r>
                    </a:p>
                    <a:p>
                      <a:pPr algn="ctr"/>
                      <a:r>
                        <a:rPr lang="fr-FR" sz="900" dirty="0"/>
                        <a:t>8 (53)</a:t>
                      </a:r>
                    </a:p>
                    <a:p>
                      <a:pPr algn="ctr"/>
                      <a:r>
                        <a:rPr lang="fr-FR" sz="900" dirty="0"/>
                        <a:t>8 (53)</a:t>
                      </a:r>
                    </a:p>
                    <a:p>
                      <a:pPr algn="ctr"/>
                      <a:r>
                        <a:rPr lang="fr-FR" sz="900" dirty="0"/>
                        <a:t>6 (40)</a:t>
                      </a:r>
                    </a:p>
                    <a:p>
                      <a:pPr algn="ctr"/>
                      <a:r>
                        <a:rPr lang="fr-FR" sz="900" dirty="0"/>
                        <a:t>8 (53)</a:t>
                      </a:r>
                    </a:p>
                    <a:p>
                      <a:pPr algn="ctr"/>
                      <a:r>
                        <a:rPr lang="fr-FR" sz="900" dirty="0"/>
                        <a:t>6 (40)</a:t>
                      </a:r>
                    </a:p>
                    <a:p>
                      <a:pPr algn="ctr"/>
                      <a:r>
                        <a:rPr lang="fr-FR" sz="900" dirty="0"/>
                        <a:t>4 (27)</a:t>
                      </a:r>
                    </a:p>
                    <a:p>
                      <a:pPr algn="ctr"/>
                      <a:r>
                        <a:rPr lang="fr-FR" sz="900" dirty="0"/>
                        <a:t>3 (20)</a:t>
                      </a:r>
                    </a:p>
                    <a:p>
                      <a:pPr algn="ctr"/>
                      <a:r>
                        <a:rPr lang="fr-FR" sz="900" dirty="0"/>
                        <a:t>4 (27)</a:t>
                      </a:r>
                    </a:p>
                    <a:p>
                      <a:pPr algn="ctr"/>
                      <a:r>
                        <a:rPr lang="fr-FR" sz="900" dirty="0"/>
                        <a:t>4 (27)</a:t>
                      </a:r>
                    </a:p>
                    <a:p>
                      <a:pPr algn="ctr"/>
                      <a:r>
                        <a:rPr lang="fr-FR" sz="900" dirty="0"/>
                        <a:t>4 (27)</a:t>
                      </a:r>
                    </a:p>
                  </a:txBody>
                  <a:tcPr marT="18000" marB="18000"/>
                </a:tc>
                <a:tc>
                  <a:txBody>
                    <a:bodyPr/>
                    <a:lstStyle/>
                    <a:p>
                      <a:pPr algn="ctr"/>
                      <a:r>
                        <a:rPr lang="fr-FR" sz="900" dirty="0"/>
                        <a:t>13 (87)</a:t>
                      </a:r>
                    </a:p>
                    <a:p>
                      <a:pPr algn="ctr"/>
                      <a:r>
                        <a:rPr lang="fr-FR" sz="900" dirty="0"/>
                        <a:t>7 (47)</a:t>
                      </a:r>
                    </a:p>
                    <a:p>
                      <a:pPr algn="ctr"/>
                      <a:r>
                        <a:rPr lang="fr-FR" sz="900" dirty="0"/>
                        <a:t>8 (53)</a:t>
                      </a:r>
                    </a:p>
                    <a:p>
                      <a:pPr algn="ctr"/>
                      <a:r>
                        <a:rPr lang="fr-FR" sz="900" dirty="0"/>
                        <a:t>0</a:t>
                      </a:r>
                    </a:p>
                    <a:p>
                      <a:pPr algn="ctr"/>
                      <a:r>
                        <a:rPr lang="fr-FR" sz="900" dirty="0"/>
                        <a:t>7 (47)</a:t>
                      </a:r>
                    </a:p>
                    <a:p>
                      <a:pPr algn="ctr"/>
                      <a:r>
                        <a:rPr lang="fr-FR" sz="900" dirty="0"/>
                        <a:t>0</a:t>
                      </a:r>
                    </a:p>
                    <a:p>
                      <a:pPr algn="ctr"/>
                      <a:r>
                        <a:rPr lang="fr-FR" sz="900" dirty="0"/>
                        <a:t>4 (27)</a:t>
                      </a:r>
                    </a:p>
                    <a:p>
                      <a:pPr algn="ctr"/>
                      <a:r>
                        <a:rPr lang="fr-FR" sz="900" dirty="0"/>
                        <a:t>0</a:t>
                      </a:r>
                    </a:p>
                    <a:p>
                      <a:pPr algn="ctr"/>
                      <a:r>
                        <a:rPr lang="fr-FR" sz="900" dirty="0"/>
                        <a:t>1 (7)</a:t>
                      </a:r>
                    </a:p>
                    <a:p>
                      <a:pPr algn="ctr"/>
                      <a:r>
                        <a:rPr lang="fr-FR" sz="900" dirty="0"/>
                        <a:t>0</a:t>
                      </a:r>
                    </a:p>
                    <a:p>
                      <a:pPr algn="ctr"/>
                      <a:r>
                        <a:rPr lang="fr-FR" sz="900" dirty="0"/>
                        <a:t>4 (27)</a:t>
                      </a:r>
                    </a:p>
                  </a:txBody>
                  <a:tcPr marT="18000" marB="18000"/>
                </a:tc>
                <a:tc>
                  <a:txBody>
                    <a:bodyPr/>
                    <a:lstStyle/>
                    <a:p>
                      <a:pPr algn="ctr"/>
                      <a:r>
                        <a:rPr lang="fr-FR" sz="900" dirty="0"/>
                        <a:t>20 (100)</a:t>
                      </a:r>
                    </a:p>
                    <a:p>
                      <a:pPr algn="ctr"/>
                      <a:r>
                        <a:rPr lang="fr-FR" sz="900" dirty="0"/>
                        <a:t>13 (65)</a:t>
                      </a:r>
                    </a:p>
                    <a:p>
                      <a:pPr algn="ctr"/>
                      <a:r>
                        <a:rPr lang="fr-FR" sz="900" dirty="0"/>
                        <a:t>13 (65)</a:t>
                      </a:r>
                    </a:p>
                    <a:p>
                      <a:pPr algn="ctr"/>
                      <a:r>
                        <a:rPr lang="fr-FR" sz="900" dirty="0"/>
                        <a:t>13 (65)</a:t>
                      </a:r>
                    </a:p>
                    <a:p>
                      <a:pPr algn="ctr"/>
                      <a:r>
                        <a:rPr lang="fr-FR" sz="900" dirty="0"/>
                        <a:t>9 (45)</a:t>
                      </a:r>
                    </a:p>
                    <a:p>
                      <a:pPr algn="ctr"/>
                      <a:r>
                        <a:rPr lang="fr-FR" sz="900" dirty="0"/>
                        <a:t>7 (35)</a:t>
                      </a:r>
                    </a:p>
                    <a:p>
                      <a:pPr algn="ctr"/>
                      <a:r>
                        <a:rPr lang="fr-FR" sz="900" dirty="0"/>
                        <a:t>7 (35)</a:t>
                      </a:r>
                    </a:p>
                    <a:p>
                      <a:pPr algn="ctr"/>
                      <a:r>
                        <a:rPr lang="fr-FR" sz="900" dirty="0"/>
                        <a:t>8 (40)</a:t>
                      </a:r>
                    </a:p>
                    <a:p>
                      <a:pPr algn="ctr"/>
                      <a:r>
                        <a:rPr lang="fr-FR" sz="900" dirty="0"/>
                        <a:t>6 (30)</a:t>
                      </a:r>
                    </a:p>
                    <a:p>
                      <a:pPr algn="ctr"/>
                      <a:r>
                        <a:rPr lang="fr-FR" sz="900" dirty="0"/>
                        <a:t>5 (25)</a:t>
                      </a:r>
                    </a:p>
                    <a:p>
                      <a:pPr algn="ctr"/>
                      <a:r>
                        <a:rPr lang="fr-FR" sz="900" dirty="0"/>
                        <a:t>4 (20)</a:t>
                      </a:r>
                    </a:p>
                  </a:txBody>
                  <a:tcPr marT="18000" marB="18000"/>
                </a:tc>
                <a:tc>
                  <a:txBody>
                    <a:bodyPr/>
                    <a:lstStyle/>
                    <a:p>
                      <a:pPr algn="ctr"/>
                      <a:r>
                        <a:rPr lang="fr-FR" sz="900" dirty="0"/>
                        <a:t>19 (95)</a:t>
                      </a:r>
                    </a:p>
                    <a:p>
                      <a:pPr algn="ctr"/>
                      <a:r>
                        <a:rPr lang="fr-FR" sz="900" dirty="0"/>
                        <a:t>13 (65)</a:t>
                      </a:r>
                    </a:p>
                    <a:p>
                      <a:pPr algn="ctr"/>
                      <a:r>
                        <a:rPr lang="fr-FR" sz="900" dirty="0"/>
                        <a:t>11 (55)</a:t>
                      </a:r>
                    </a:p>
                    <a:p>
                      <a:pPr algn="ctr"/>
                      <a:r>
                        <a:rPr lang="fr-FR" sz="900" dirty="0"/>
                        <a:t>1 (5)</a:t>
                      </a:r>
                    </a:p>
                    <a:p>
                      <a:pPr algn="ctr"/>
                      <a:r>
                        <a:rPr lang="fr-FR" sz="900" dirty="0"/>
                        <a:t>9 (45)</a:t>
                      </a:r>
                    </a:p>
                    <a:p>
                      <a:pPr algn="ctr"/>
                      <a:r>
                        <a:rPr lang="fr-FR" sz="900" dirty="0"/>
                        <a:t>0</a:t>
                      </a:r>
                    </a:p>
                    <a:p>
                      <a:pPr algn="ctr"/>
                      <a:r>
                        <a:rPr lang="fr-FR" sz="900" dirty="0"/>
                        <a:t>7 (35)</a:t>
                      </a:r>
                    </a:p>
                    <a:p>
                      <a:pPr algn="ctr"/>
                      <a:r>
                        <a:rPr lang="fr-FR" sz="900" dirty="0"/>
                        <a:t>4 (20)</a:t>
                      </a:r>
                    </a:p>
                    <a:p>
                      <a:pPr algn="ctr"/>
                      <a:r>
                        <a:rPr lang="fr-FR" sz="900" dirty="0"/>
                        <a:t>0</a:t>
                      </a:r>
                    </a:p>
                    <a:p>
                      <a:pPr algn="ctr"/>
                      <a:r>
                        <a:rPr lang="fr-FR" sz="900" dirty="0"/>
                        <a:t>0</a:t>
                      </a:r>
                    </a:p>
                    <a:p>
                      <a:pPr algn="ctr"/>
                      <a:r>
                        <a:rPr lang="fr-FR" sz="900" dirty="0"/>
                        <a:t>4 (20)</a:t>
                      </a:r>
                    </a:p>
                  </a:txBody>
                  <a:tcPr marT="18000" marB="18000"/>
                </a:tc>
                <a:tc>
                  <a:txBody>
                    <a:bodyPr/>
                    <a:lstStyle/>
                    <a:p>
                      <a:pPr algn="ctr"/>
                      <a:r>
                        <a:rPr lang="fr-FR" sz="900" dirty="0"/>
                        <a:t>34 (97)</a:t>
                      </a:r>
                    </a:p>
                    <a:p>
                      <a:pPr algn="ctr"/>
                      <a:r>
                        <a:rPr lang="fr-FR" sz="900" dirty="0"/>
                        <a:t>21 (60)</a:t>
                      </a:r>
                    </a:p>
                    <a:p>
                      <a:pPr algn="ctr"/>
                      <a:r>
                        <a:rPr lang="fr-FR" sz="900" dirty="0"/>
                        <a:t>21 (60)</a:t>
                      </a:r>
                    </a:p>
                    <a:p>
                      <a:pPr algn="ctr"/>
                      <a:r>
                        <a:rPr lang="fr-FR" sz="900" dirty="0"/>
                        <a:t>19 (54)</a:t>
                      </a:r>
                    </a:p>
                    <a:p>
                      <a:pPr algn="ctr"/>
                      <a:r>
                        <a:rPr lang="fr-FR" sz="900" dirty="0"/>
                        <a:t>17 (49)</a:t>
                      </a:r>
                    </a:p>
                    <a:p>
                      <a:pPr algn="ctr"/>
                      <a:r>
                        <a:rPr lang="fr-FR" sz="900" dirty="0"/>
                        <a:t>13 (37)</a:t>
                      </a:r>
                    </a:p>
                    <a:p>
                      <a:pPr algn="ctr"/>
                      <a:r>
                        <a:rPr lang="fr-FR" sz="900" dirty="0"/>
                        <a:t>11 (31)</a:t>
                      </a:r>
                    </a:p>
                    <a:p>
                      <a:pPr algn="ctr"/>
                      <a:r>
                        <a:rPr lang="fr-FR" sz="900" dirty="0"/>
                        <a:t>11 (31)</a:t>
                      </a:r>
                    </a:p>
                    <a:p>
                      <a:pPr algn="ctr"/>
                      <a:r>
                        <a:rPr lang="fr-FR" sz="900" dirty="0"/>
                        <a:t>10 (29)</a:t>
                      </a:r>
                    </a:p>
                    <a:p>
                      <a:pPr algn="ctr"/>
                      <a:r>
                        <a:rPr lang="fr-FR" sz="900" dirty="0"/>
                        <a:t>9 (26)</a:t>
                      </a:r>
                    </a:p>
                    <a:p>
                      <a:pPr algn="ctr"/>
                      <a:r>
                        <a:rPr lang="fr-FR" sz="900" dirty="0"/>
                        <a:t>8 (23)</a:t>
                      </a:r>
                    </a:p>
                  </a:txBody>
                  <a:tcPr marT="18000" marB="18000"/>
                </a:tc>
                <a:tc>
                  <a:txBody>
                    <a:bodyPr/>
                    <a:lstStyle/>
                    <a:p>
                      <a:pPr algn="ctr"/>
                      <a:r>
                        <a:rPr lang="fr-FR" sz="900" dirty="0"/>
                        <a:t>32 (91)</a:t>
                      </a:r>
                    </a:p>
                    <a:p>
                      <a:pPr algn="ctr"/>
                      <a:r>
                        <a:rPr lang="fr-FR" sz="900" dirty="0"/>
                        <a:t>20 (57)</a:t>
                      </a:r>
                    </a:p>
                    <a:p>
                      <a:pPr algn="ctr"/>
                      <a:r>
                        <a:rPr lang="fr-FR" sz="900" dirty="0"/>
                        <a:t>19 (54)</a:t>
                      </a:r>
                    </a:p>
                    <a:p>
                      <a:pPr algn="ctr"/>
                      <a:r>
                        <a:rPr lang="fr-FR" sz="900" dirty="0"/>
                        <a:t>1 (3)</a:t>
                      </a:r>
                    </a:p>
                    <a:p>
                      <a:pPr algn="ctr"/>
                      <a:r>
                        <a:rPr lang="fr-FR" sz="900" dirty="0"/>
                        <a:t>16 (46)</a:t>
                      </a:r>
                    </a:p>
                    <a:p>
                      <a:pPr algn="ctr"/>
                      <a:r>
                        <a:rPr lang="fr-FR" sz="900" dirty="0"/>
                        <a:t>0</a:t>
                      </a:r>
                    </a:p>
                    <a:p>
                      <a:pPr algn="ctr"/>
                      <a:r>
                        <a:rPr lang="fr-FR" sz="900" dirty="0"/>
                        <a:t>11 (31)</a:t>
                      </a:r>
                    </a:p>
                    <a:p>
                      <a:pPr algn="ctr"/>
                      <a:r>
                        <a:rPr lang="fr-FR" sz="900" dirty="0"/>
                        <a:t>4 (11)</a:t>
                      </a:r>
                    </a:p>
                    <a:p>
                      <a:pPr algn="ctr"/>
                      <a:r>
                        <a:rPr lang="fr-FR" sz="900" dirty="0"/>
                        <a:t>1 (3)</a:t>
                      </a:r>
                    </a:p>
                    <a:p>
                      <a:pPr algn="ctr"/>
                      <a:r>
                        <a:rPr lang="fr-FR" sz="900" dirty="0"/>
                        <a:t>0</a:t>
                      </a:r>
                    </a:p>
                    <a:p>
                      <a:pPr algn="ctr"/>
                      <a:r>
                        <a:rPr lang="fr-FR" sz="900" dirty="0"/>
                        <a:t>8 (23)</a:t>
                      </a:r>
                    </a:p>
                  </a:txBody>
                  <a:tcPr marT="18000" marB="18000"/>
                </a:tc>
                <a:extLst>
                  <a:ext uri="{0D108BD9-81ED-4DB2-BD59-A6C34878D82A}">
                    <a16:rowId xmlns:a16="http://schemas.microsoft.com/office/drawing/2014/main" val="596499365"/>
                  </a:ext>
                </a:extLst>
              </a:tr>
              <a:tr h="428653">
                <a:tc>
                  <a:txBody>
                    <a:bodyPr/>
                    <a:lstStyle/>
                    <a:p>
                      <a:r>
                        <a:rPr lang="fr-FR" sz="900" b="1" dirty="0" err="1"/>
                        <a:t>Revumenib-related</a:t>
                      </a:r>
                      <a:r>
                        <a:rPr lang="fr-FR" sz="900" b="1" dirty="0"/>
                        <a:t> </a:t>
                      </a:r>
                      <a:r>
                        <a:rPr lang="fr-FR" sz="900" b="1" dirty="0" err="1"/>
                        <a:t>TEAEs</a:t>
                      </a:r>
                      <a:endParaRPr lang="fr-FR" sz="900" b="1" dirty="0"/>
                    </a:p>
                    <a:p>
                      <a:pPr marL="177800" lvl="1" indent="0"/>
                      <a:r>
                        <a:rPr lang="fr-FR" sz="900" dirty="0" err="1"/>
                        <a:t>Anemia</a:t>
                      </a:r>
                      <a:endParaRPr lang="fr-FR" sz="900" dirty="0"/>
                    </a:p>
                    <a:p>
                      <a:pPr marL="177800" lvl="1" indent="0"/>
                      <a:r>
                        <a:rPr lang="fr-FR" sz="900" dirty="0" err="1"/>
                        <a:t>Thrombocytopenia</a:t>
                      </a:r>
                      <a:endParaRPr lang="fr-FR" sz="900" dirty="0"/>
                    </a:p>
                    <a:p>
                      <a:pPr marL="177800" lvl="1" indent="0"/>
                      <a:r>
                        <a:rPr lang="fr-FR" sz="900" dirty="0" err="1"/>
                        <a:t>Platelet</a:t>
                      </a:r>
                      <a:r>
                        <a:rPr lang="fr-FR" sz="900" dirty="0"/>
                        <a:t> count </a:t>
                      </a:r>
                      <a:r>
                        <a:rPr lang="fr-FR" sz="900" dirty="0" err="1"/>
                        <a:t>decreased</a:t>
                      </a:r>
                      <a:endParaRPr lang="fr-FR" sz="900" dirty="0"/>
                    </a:p>
                    <a:p>
                      <a:pPr marL="177800" lvl="1" indent="0"/>
                      <a:r>
                        <a:rPr lang="fr-FR" sz="900" dirty="0" err="1"/>
                        <a:t>Neutropenia</a:t>
                      </a:r>
                      <a:endParaRPr lang="fr-FR" sz="900" dirty="0"/>
                    </a:p>
                    <a:p>
                      <a:pPr marL="177800" lvl="1" indent="0"/>
                      <a:r>
                        <a:rPr lang="fr-FR" sz="900" dirty="0" err="1"/>
                        <a:t>Neutrophil</a:t>
                      </a:r>
                      <a:r>
                        <a:rPr lang="fr-FR" sz="900" dirty="0"/>
                        <a:t> count </a:t>
                      </a:r>
                      <a:r>
                        <a:rPr lang="fr-FR" sz="900" dirty="0" err="1"/>
                        <a:t>decreased</a:t>
                      </a:r>
                      <a:endParaRPr lang="fr-FR" sz="900" dirty="0"/>
                    </a:p>
                    <a:p>
                      <a:pPr marL="177800" lvl="1" indent="0"/>
                      <a:r>
                        <a:rPr lang="fr-FR" sz="900" dirty="0" err="1"/>
                        <a:t>QTcF</a:t>
                      </a:r>
                      <a:r>
                        <a:rPr lang="fr-FR" sz="900" dirty="0"/>
                        <a:t> prolongation</a:t>
                      </a:r>
                    </a:p>
                  </a:txBody>
                  <a:tcPr marT="18000" marB="18000"/>
                </a:tc>
                <a:tc>
                  <a:txBody>
                    <a:bodyPr/>
                    <a:lstStyle/>
                    <a:p>
                      <a:pPr algn="ctr"/>
                      <a:r>
                        <a:rPr lang="fr-FR" sz="900" dirty="0"/>
                        <a:t>10 (67)</a:t>
                      </a:r>
                    </a:p>
                    <a:p>
                      <a:pPr algn="ctr"/>
                      <a:r>
                        <a:rPr lang="fr-FR" sz="900" dirty="0"/>
                        <a:t>3 (20)</a:t>
                      </a:r>
                    </a:p>
                    <a:p>
                      <a:pPr algn="ctr"/>
                      <a:r>
                        <a:rPr lang="fr-FR" sz="900" dirty="0"/>
                        <a:t>2 (13)</a:t>
                      </a:r>
                    </a:p>
                    <a:p>
                      <a:pPr algn="ctr"/>
                      <a:r>
                        <a:rPr lang="fr-FR" sz="900" dirty="0"/>
                        <a:t>2 (13)</a:t>
                      </a:r>
                    </a:p>
                    <a:p>
                      <a:pPr algn="ctr"/>
                      <a:r>
                        <a:rPr lang="fr-FR" sz="900" dirty="0"/>
                        <a:t>1 (7)</a:t>
                      </a:r>
                    </a:p>
                    <a:p>
                      <a:pPr algn="ctr"/>
                      <a:r>
                        <a:rPr lang="fr-FR" sz="900" dirty="0"/>
                        <a:t>4 (27)</a:t>
                      </a:r>
                    </a:p>
                    <a:p>
                      <a:pPr algn="ctr"/>
                      <a:r>
                        <a:rPr lang="fr-FR" sz="900" dirty="0"/>
                        <a:t>3 (20)</a:t>
                      </a:r>
                    </a:p>
                  </a:txBody>
                  <a:tcPr marT="18000" marB="18000"/>
                </a:tc>
                <a:tc>
                  <a:txBody>
                    <a:bodyPr/>
                    <a:lstStyle/>
                    <a:p>
                      <a:pPr algn="ctr"/>
                      <a:r>
                        <a:rPr lang="fr-FR" sz="900" dirty="0"/>
                        <a:t>5 (33)</a:t>
                      </a:r>
                    </a:p>
                    <a:p>
                      <a:pPr algn="ctr"/>
                      <a:r>
                        <a:rPr lang="fr-FR" sz="900" dirty="0"/>
                        <a:t>3 (20)</a:t>
                      </a:r>
                    </a:p>
                    <a:p>
                      <a:pPr algn="ctr"/>
                      <a:r>
                        <a:rPr lang="fr-FR" sz="900" dirty="0"/>
                        <a:t>1 (7)</a:t>
                      </a:r>
                    </a:p>
                    <a:p>
                      <a:pPr algn="ctr"/>
                      <a:r>
                        <a:rPr lang="fr-FR" sz="900" dirty="0"/>
                        <a:t>2 (13)</a:t>
                      </a:r>
                    </a:p>
                    <a:p>
                      <a:pPr algn="ctr"/>
                      <a:r>
                        <a:rPr lang="fr-FR" sz="900" dirty="0"/>
                        <a:t>1 (7)</a:t>
                      </a:r>
                    </a:p>
                    <a:p>
                      <a:pPr algn="ctr"/>
                      <a:r>
                        <a:rPr lang="fr-FR" sz="900" dirty="0"/>
                        <a:t>3 (20)</a:t>
                      </a:r>
                    </a:p>
                    <a:p>
                      <a:pPr algn="ctr"/>
                      <a:r>
                        <a:rPr lang="fr-FR" sz="900" dirty="0"/>
                        <a:t>1 (7)</a:t>
                      </a:r>
                    </a:p>
                  </a:txBody>
                  <a:tcPr marT="18000" marB="18000"/>
                </a:tc>
                <a:tc>
                  <a:txBody>
                    <a:bodyPr/>
                    <a:lstStyle/>
                    <a:p>
                      <a:pPr algn="ctr"/>
                      <a:r>
                        <a:rPr lang="fr-FR" sz="900" dirty="0"/>
                        <a:t>13 (65)</a:t>
                      </a:r>
                    </a:p>
                    <a:p>
                      <a:pPr algn="ctr"/>
                      <a:r>
                        <a:rPr lang="fr-FR" sz="900" dirty="0"/>
                        <a:t>3 (15)</a:t>
                      </a:r>
                    </a:p>
                    <a:p>
                      <a:pPr algn="ctr"/>
                      <a:r>
                        <a:rPr lang="fr-FR" sz="900" dirty="0"/>
                        <a:t>3 (15)</a:t>
                      </a:r>
                    </a:p>
                    <a:p>
                      <a:pPr algn="ctr"/>
                      <a:r>
                        <a:rPr lang="fr-FR" sz="900" dirty="0"/>
                        <a:t>2 (10)</a:t>
                      </a:r>
                    </a:p>
                    <a:p>
                      <a:pPr algn="ctr"/>
                      <a:r>
                        <a:rPr lang="fr-FR" sz="900" dirty="0"/>
                        <a:t>3 (15)</a:t>
                      </a:r>
                    </a:p>
                    <a:p>
                      <a:pPr algn="ctr"/>
                      <a:r>
                        <a:rPr lang="fr-FR" sz="900" dirty="0"/>
                        <a:t>2 (10)</a:t>
                      </a:r>
                    </a:p>
                    <a:p>
                      <a:pPr algn="ctr"/>
                      <a:r>
                        <a:rPr lang="fr-FR" sz="900" dirty="0"/>
                        <a:t>5 (25)</a:t>
                      </a:r>
                    </a:p>
                  </a:txBody>
                  <a:tcPr marT="18000" marB="18000"/>
                </a:tc>
                <a:tc>
                  <a:txBody>
                    <a:bodyPr/>
                    <a:lstStyle/>
                    <a:p>
                      <a:pPr algn="ctr"/>
                      <a:r>
                        <a:rPr lang="fr-FR" sz="900" dirty="0"/>
                        <a:t>12 (60)</a:t>
                      </a:r>
                    </a:p>
                    <a:p>
                      <a:pPr algn="ctr"/>
                      <a:r>
                        <a:rPr lang="fr-FR" sz="900" dirty="0"/>
                        <a:t>3 (15)</a:t>
                      </a:r>
                    </a:p>
                    <a:p>
                      <a:pPr algn="ctr"/>
                      <a:r>
                        <a:rPr lang="fr-FR" sz="900" dirty="0"/>
                        <a:t>3 (15)</a:t>
                      </a:r>
                    </a:p>
                    <a:p>
                      <a:pPr algn="ctr"/>
                      <a:r>
                        <a:rPr lang="fr-FR" sz="900" dirty="0"/>
                        <a:t>1 (5)</a:t>
                      </a:r>
                    </a:p>
                    <a:p>
                      <a:pPr algn="ctr"/>
                      <a:r>
                        <a:rPr lang="fr-FR" sz="900" dirty="0"/>
                        <a:t>2 (10)</a:t>
                      </a:r>
                    </a:p>
                    <a:p>
                      <a:pPr algn="ctr"/>
                      <a:r>
                        <a:rPr lang="fr-FR" sz="900" dirty="0"/>
                        <a:t>2 (10)</a:t>
                      </a:r>
                    </a:p>
                    <a:p>
                      <a:pPr algn="ctr"/>
                      <a:r>
                        <a:rPr lang="fr-FR" sz="900" dirty="0"/>
                        <a:t>2 (10)</a:t>
                      </a:r>
                    </a:p>
                  </a:txBody>
                  <a:tcPr marT="18000" marB="18000"/>
                </a:tc>
                <a:tc>
                  <a:txBody>
                    <a:bodyPr/>
                    <a:lstStyle/>
                    <a:p>
                      <a:pPr algn="ctr"/>
                      <a:r>
                        <a:rPr lang="fr-FR" sz="900" dirty="0"/>
                        <a:t>23 (66)</a:t>
                      </a:r>
                    </a:p>
                    <a:p>
                      <a:pPr algn="ctr"/>
                      <a:r>
                        <a:rPr lang="fr-FR" sz="900" dirty="0"/>
                        <a:t>6 (17)</a:t>
                      </a:r>
                    </a:p>
                    <a:p>
                      <a:pPr algn="ctr"/>
                      <a:r>
                        <a:rPr lang="fr-FR" sz="900" dirty="0"/>
                        <a:t>5 (14)</a:t>
                      </a:r>
                    </a:p>
                    <a:p>
                      <a:pPr algn="ctr"/>
                      <a:r>
                        <a:rPr lang="fr-FR" sz="900" dirty="0"/>
                        <a:t>4 (11)</a:t>
                      </a:r>
                    </a:p>
                    <a:p>
                      <a:pPr algn="ctr"/>
                      <a:r>
                        <a:rPr lang="fr-FR" sz="900" dirty="0"/>
                        <a:t>4 (11)</a:t>
                      </a:r>
                    </a:p>
                    <a:p>
                      <a:pPr algn="ctr"/>
                      <a:r>
                        <a:rPr lang="fr-FR" sz="900" dirty="0"/>
                        <a:t>6 (17)</a:t>
                      </a:r>
                    </a:p>
                    <a:p>
                      <a:pPr algn="ctr"/>
                      <a:r>
                        <a:rPr lang="fr-FR" sz="900" dirty="0"/>
                        <a:t>8 (23)</a:t>
                      </a:r>
                    </a:p>
                  </a:txBody>
                  <a:tcPr marT="18000" marB="18000"/>
                </a:tc>
                <a:tc>
                  <a:txBody>
                    <a:bodyPr/>
                    <a:lstStyle/>
                    <a:p>
                      <a:pPr algn="ctr"/>
                      <a:r>
                        <a:rPr lang="fr-FR" sz="900" dirty="0"/>
                        <a:t>17 (49)</a:t>
                      </a:r>
                    </a:p>
                    <a:p>
                      <a:pPr algn="ctr"/>
                      <a:r>
                        <a:rPr lang="fr-FR" sz="900" dirty="0"/>
                        <a:t>6 (17)</a:t>
                      </a:r>
                    </a:p>
                    <a:p>
                      <a:pPr algn="ctr"/>
                      <a:r>
                        <a:rPr lang="fr-FR" sz="900" dirty="0"/>
                        <a:t>4 (11)</a:t>
                      </a:r>
                    </a:p>
                    <a:p>
                      <a:pPr algn="ctr"/>
                      <a:r>
                        <a:rPr lang="fr-FR" sz="900" dirty="0"/>
                        <a:t>3 (9)</a:t>
                      </a:r>
                    </a:p>
                    <a:p>
                      <a:pPr algn="ctr"/>
                      <a:r>
                        <a:rPr lang="fr-FR" sz="900" dirty="0"/>
                        <a:t>3 (9)</a:t>
                      </a:r>
                    </a:p>
                    <a:p>
                      <a:pPr algn="ctr"/>
                      <a:r>
                        <a:rPr lang="fr-FR" sz="900" dirty="0"/>
                        <a:t>5 (14)</a:t>
                      </a:r>
                    </a:p>
                    <a:p>
                      <a:pPr algn="ctr"/>
                      <a:r>
                        <a:rPr lang="fr-FR" sz="900" dirty="0"/>
                        <a:t>3 (9)</a:t>
                      </a:r>
                    </a:p>
                  </a:txBody>
                  <a:tcPr marT="18000" marB="18000"/>
                </a:tc>
                <a:extLst>
                  <a:ext uri="{0D108BD9-81ED-4DB2-BD59-A6C34878D82A}">
                    <a16:rowId xmlns:a16="http://schemas.microsoft.com/office/drawing/2014/main" val="2995130213"/>
                  </a:ext>
                </a:extLst>
              </a:tr>
              <a:tr h="316830">
                <a:tc>
                  <a:txBody>
                    <a:bodyPr/>
                    <a:lstStyle/>
                    <a:p>
                      <a:r>
                        <a:rPr lang="fr-FR" sz="900" b="1" dirty="0"/>
                        <a:t>Serious </a:t>
                      </a:r>
                      <a:r>
                        <a:rPr lang="fr-FR" sz="900" b="1" dirty="0" err="1"/>
                        <a:t>TEAEs</a:t>
                      </a:r>
                      <a:endParaRPr lang="fr-FR" sz="900" b="1" dirty="0"/>
                    </a:p>
                    <a:p>
                      <a:pPr marL="177800" lvl="1" indent="0"/>
                      <a:r>
                        <a:rPr lang="fr-FR" sz="900" dirty="0" err="1"/>
                        <a:t>Febrile</a:t>
                      </a:r>
                      <a:r>
                        <a:rPr lang="fr-FR" sz="900" dirty="0"/>
                        <a:t> </a:t>
                      </a:r>
                      <a:r>
                        <a:rPr lang="fr-FR" sz="900" dirty="0" err="1"/>
                        <a:t>neutropenia</a:t>
                      </a:r>
                      <a:endParaRPr lang="fr-FR" sz="900" dirty="0"/>
                    </a:p>
                    <a:p>
                      <a:pPr marL="177800" lvl="1" indent="0"/>
                      <a:r>
                        <a:rPr lang="fr-FR" sz="900" dirty="0"/>
                        <a:t>Sepsis</a:t>
                      </a:r>
                    </a:p>
                    <a:p>
                      <a:pPr marL="177800" lvl="1" indent="0"/>
                      <a:r>
                        <a:rPr lang="fr-FR" sz="900" dirty="0" err="1"/>
                        <a:t>Gastroenteritis</a:t>
                      </a:r>
                      <a:r>
                        <a:rPr lang="fr-FR" sz="900" dirty="0"/>
                        <a:t> viral</a:t>
                      </a:r>
                    </a:p>
                    <a:p>
                      <a:pPr marL="177800" lvl="1" indent="0"/>
                      <a:r>
                        <a:rPr lang="fr-FR" sz="900" dirty="0" err="1"/>
                        <a:t>Pneumonia</a:t>
                      </a:r>
                      <a:endParaRPr lang="fr-FR" sz="900" dirty="0"/>
                    </a:p>
                  </a:txBody>
                  <a:tcPr marT="18000" marB="18000"/>
                </a:tc>
                <a:tc gridSpan="2">
                  <a:txBody>
                    <a:bodyPr/>
                    <a:lstStyle/>
                    <a:p>
                      <a:pPr algn="ctr"/>
                      <a:r>
                        <a:rPr lang="fr-FR" sz="900" dirty="0"/>
                        <a:t>7 (47)</a:t>
                      </a:r>
                    </a:p>
                    <a:p>
                      <a:pPr algn="ctr"/>
                      <a:r>
                        <a:rPr lang="fr-FR" sz="900" dirty="0"/>
                        <a:t>3 (20)</a:t>
                      </a:r>
                    </a:p>
                    <a:p>
                      <a:pPr algn="ctr"/>
                      <a:r>
                        <a:rPr lang="fr-FR" sz="900" dirty="0"/>
                        <a:t>1 (7)</a:t>
                      </a:r>
                    </a:p>
                    <a:p>
                      <a:pPr algn="ctr"/>
                      <a:r>
                        <a:rPr lang="fr-FR" sz="900" dirty="0"/>
                        <a:t>1 (7)</a:t>
                      </a:r>
                    </a:p>
                    <a:p>
                      <a:pPr algn="ctr"/>
                      <a:r>
                        <a:rPr lang="fr-FR" sz="900" dirty="0"/>
                        <a:t>2 (13)</a:t>
                      </a:r>
                    </a:p>
                  </a:txBody>
                  <a:tcPr marT="18000" marB="18000"/>
                </a:tc>
                <a:tc hMerge="1">
                  <a:txBody>
                    <a:bodyPr/>
                    <a:lstStyle/>
                    <a:p>
                      <a:pPr algn="ctr"/>
                      <a:endParaRPr lang="fr-FR" sz="900" dirty="0"/>
                    </a:p>
                  </a:txBody>
                  <a:tcPr/>
                </a:tc>
                <a:tc gridSpan="2">
                  <a:txBody>
                    <a:bodyPr/>
                    <a:lstStyle/>
                    <a:p>
                      <a:pPr algn="ctr"/>
                      <a:r>
                        <a:rPr lang="fr-FR" sz="900" dirty="0"/>
                        <a:t>10 (50)</a:t>
                      </a:r>
                    </a:p>
                    <a:p>
                      <a:pPr algn="ctr"/>
                      <a:r>
                        <a:rPr lang="fr-FR" sz="900" dirty="0"/>
                        <a:t>2 (10)</a:t>
                      </a:r>
                    </a:p>
                    <a:p>
                      <a:pPr algn="ctr"/>
                      <a:r>
                        <a:rPr lang="fr-FR" sz="900" dirty="0"/>
                        <a:t>2 (10)</a:t>
                      </a:r>
                    </a:p>
                    <a:p>
                      <a:pPr algn="ctr"/>
                      <a:r>
                        <a:rPr lang="fr-FR" sz="900" dirty="0"/>
                        <a:t>1 (5)</a:t>
                      </a:r>
                    </a:p>
                    <a:p>
                      <a:pPr algn="ctr"/>
                      <a:r>
                        <a:rPr lang="fr-FR" sz="900" dirty="0"/>
                        <a:t>0</a:t>
                      </a:r>
                    </a:p>
                  </a:txBody>
                  <a:tcPr marT="18000" marB="18000"/>
                </a:tc>
                <a:tc hMerge="1">
                  <a:txBody>
                    <a:bodyPr/>
                    <a:lstStyle/>
                    <a:p>
                      <a:pPr algn="ctr"/>
                      <a:endParaRPr lang="fr-FR" sz="900" dirty="0"/>
                    </a:p>
                  </a:txBody>
                  <a:tcPr/>
                </a:tc>
                <a:tc gridSpan="2">
                  <a:txBody>
                    <a:bodyPr/>
                    <a:lstStyle/>
                    <a:p>
                      <a:pPr algn="ctr"/>
                      <a:r>
                        <a:rPr lang="fr-FR" sz="900" dirty="0"/>
                        <a:t>17 (49)</a:t>
                      </a:r>
                    </a:p>
                    <a:p>
                      <a:pPr algn="ctr"/>
                      <a:r>
                        <a:rPr lang="fr-FR" sz="900" dirty="0"/>
                        <a:t>5 (14)</a:t>
                      </a:r>
                    </a:p>
                    <a:p>
                      <a:pPr algn="ctr"/>
                      <a:r>
                        <a:rPr lang="fr-FR" sz="900" dirty="0"/>
                        <a:t>3 (9)</a:t>
                      </a:r>
                    </a:p>
                    <a:p>
                      <a:pPr algn="ctr"/>
                      <a:r>
                        <a:rPr lang="fr-FR" sz="900" dirty="0"/>
                        <a:t>2 (6)</a:t>
                      </a:r>
                    </a:p>
                    <a:p>
                      <a:pPr algn="ctr"/>
                      <a:r>
                        <a:rPr lang="fr-FR" sz="900" dirty="0"/>
                        <a:t>2 (6)</a:t>
                      </a:r>
                    </a:p>
                  </a:txBody>
                  <a:tcPr marT="18000" marB="18000"/>
                </a:tc>
                <a:tc hMerge="1">
                  <a:txBody>
                    <a:bodyPr/>
                    <a:lstStyle/>
                    <a:p>
                      <a:pPr algn="ctr"/>
                      <a:endParaRPr lang="fr-FR" sz="900" dirty="0"/>
                    </a:p>
                  </a:txBody>
                  <a:tcPr/>
                </a:tc>
                <a:extLst>
                  <a:ext uri="{0D108BD9-81ED-4DB2-BD59-A6C34878D82A}">
                    <a16:rowId xmlns:a16="http://schemas.microsoft.com/office/drawing/2014/main" val="3922910463"/>
                  </a:ext>
                </a:extLst>
              </a:tr>
              <a:tr h="260919">
                <a:tc>
                  <a:txBody>
                    <a:bodyPr/>
                    <a:lstStyle/>
                    <a:p>
                      <a:r>
                        <a:rPr lang="fr-FR" sz="900" b="1" dirty="0" err="1"/>
                        <a:t>TEAEs</a:t>
                      </a:r>
                      <a:r>
                        <a:rPr lang="fr-FR" sz="900" b="1" dirty="0"/>
                        <a:t> of </a:t>
                      </a:r>
                      <a:r>
                        <a:rPr lang="fr-FR" sz="900" b="1" dirty="0" err="1"/>
                        <a:t>special</a:t>
                      </a:r>
                      <a:r>
                        <a:rPr lang="fr-FR" sz="900" b="1" dirty="0"/>
                        <a:t> </a:t>
                      </a:r>
                      <a:r>
                        <a:rPr lang="fr-FR" sz="900" b="1" dirty="0" err="1"/>
                        <a:t>interest</a:t>
                      </a:r>
                      <a:endParaRPr lang="fr-FR" sz="900" b="1" dirty="0"/>
                    </a:p>
                    <a:p>
                      <a:pPr marL="177800" lvl="1" indent="0"/>
                      <a:r>
                        <a:rPr lang="fr-FR" sz="900" dirty="0" err="1"/>
                        <a:t>QTcF</a:t>
                      </a:r>
                      <a:r>
                        <a:rPr lang="fr-FR" sz="900" dirty="0"/>
                        <a:t> prolongation</a:t>
                      </a:r>
                    </a:p>
                    <a:p>
                      <a:pPr marL="177800" lvl="1" indent="0"/>
                      <a:r>
                        <a:rPr lang="fr-FR" sz="900" dirty="0" err="1"/>
                        <a:t>Differential</a:t>
                      </a:r>
                      <a:r>
                        <a:rPr lang="fr-FR" sz="900" dirty="0"/>
                        <a:t> syndrome</a:t>
                      </a:r>
                    </a:p>
                    <a:p>
                      <a:pPr marL="177800" lvl="1" indent="0"/>
                      <a:r>
                        <a:rPr lang="fr-FR" sz="900" dirty="0"/>
                        <a:t>Alanine </a:t>
                      </a:r>
                      <a:r>
                        <a:rPr lang="fr-FR" sz="900" dirty="0" err="1"/>
                        <a:t>aminotransferase</a:t>
                      </a:r>
                      <a:r>
                        <a:rPr lang="fr-FR" sz="900" dirty="0"/>
                        <a:t> </a:t>
                      </a:r>
                      <a:r>
                        <a:rPr lang="fr-FR" sz="900" dirty="0" err="1"/>
                        <a:t>increased</a:t>
                      </a:r>
                      <a:endParaRPr lang="fr-FR" sz="900" dirty="0"/>
                    </a:p>
                  </a:txBody>
                  <a:tcPr marT="18000" marB="18000"/>
                </a:tc>
                <a:tc gridSpan="2">
                  <a:txBody>
                    <a:bodyPr/>
                    <a:lstStyle/>
                    <a:p>
                      <a:pPr algn="ctr"/>
                      <a:r>
                        <a:rPr lang="fr-FR" sz="900" dirty="0"/>
                        <a:t>3 (20)</a:t>
                      </a:r>
                    </a:p>
                    <a:p>
                      <a:pPr algn="ctr"/>
                      <a:r>
                        <a:rPr lang="fr-FR" sz="900" dirty="0"/>
                        <a:t>2 (13)</a:t>
                      </a:r>
                    </a:p>
                    <a:p>
                      <a:pPr algn="ctr"/>
                      <a:r>
                        <a:rPr lang="fr-FR" sz="900" dirty="0"/>
                        <a:t>0</a:t>
                      </a:r>
                    </a:p>
                    <a:p>
                      <a:pPr algn="ctr"/>
                      <a:r>
                        <a:rPr lang="fr-FR" sz="900" dirty="0"/>
                        <a:t>1 (7)</a:t>
                      </a:r>
                    </a:p>
                  </a:txBody>
                  <a:tcPr marT="18000" marB="18000"/>
                </a:tc>
                <a:tc hMerge="1">
                  <a:txBody>
                    <a:bodyPr/>
                    <a:lstStyle/>
                    <a:p>
                      <a:pPr algn="ctr"/>
                      <a:endParaRPr lang="fr-FR" sz="900" dirty="0"/>
                    </a:p>
                  </a:txBody>
                  <a:tcPr/>
                </a:tc>
                <a:tc gridSpan="2">
                  <a:txBody>
                    <a:bodyPr/>
                    <a:lstStyle/>
                    <a:p>
                      <a:pPr algn="ctr"/>
                      <a:r>
                        <a:rPr lang="fr-FR" sz="900" dirty="0"/>
                        <a:t>5 (25)</a:t>
                      </a:r>
                    </a:p>
                    <a:p>
                      <a:pPr algn="ctr"/>
                      <a:r>
                        <a:rPr lang="fr-FR" sz="900" dirty="0"/>
                        <a:t>4 (20)</a:t>
                      </a:r>
                    </a:p>
                    <a:p>
                      <a:pPr algn="ctr"/>
                      <a:r>
                        <a:rPr lang="fr-FR" sz="900" dirty="0"/>
                        <a:t>1 (5)</a:t>
                      </a:r>
                    </a:p>
                    <a:p>
                      <a:pPr algn="ctr"/>
                      <a:r>
                        <a:rPr lang="fr-FR" sz="900" dirty="0"/>
                        <a:t>0</a:t>
                      </a:r>
                    </a:p>
                  </a:txBody>
                  <a:tcPr marT="18000" marB="18000"/>
                </a:tc>
                <a:tc hMerge="1">
                  <a:txBody>
                    <a:bodyPr/>
                    <a:lstStyle/>
                    <a:p>
                      <a:pPr algn="ctr"/>
                      <a:endParaRPr lang="fr-FR" sz="900" dirty="0"/>
                    </a:p>
                  </a:txBody>
                  <a:tcPr/>
                </a:tc>
                <a:tc gridSpan="2">
                  <a:txBody>
                    <a:bodyPr/>
                    <a:lstStyle/>
                    <a:p>
                      <a:pPr algn="ctr"/>
                      <a:r>
                        <a:rPr lang="fr-FR" sz="900" dirty="0"/>
                        <a:t>8 (23)</a:t>
                      </a:r>
                    </a:p>
                    <a:p>
                      <a:pPr algn="ctr"/>
                      <a:r>
                        <a:rPr lang="fr-FR" sz="900" dirty="0"/>
                        <a:t>6 (17)</a:t>
                      </a:r>
                    </a:p>
                    <a:p>
                      <a:pPr algn="ctr"/>
                      <a:r>
                        <a:rPr lang="fr-FR" sz="900" dirty="0"/>
                        <a:t>1 (3)</a:t>
                      </a:r>
                    </a:p>
                    <a:p>
                      <a:pPr algn="ctr"/>
                      <a:r>
                        <a:rPr lang="fr-FR" sz="900" dirty="0"/>
                        <a:t>1 (3)</a:t>
                      </a:r>
                    </a:p>
                  </a:txBody>
                  <a:tcPr marT="18000" marB="18000"/>
                </a:tc>
                <a:tc hMerge="1">
                  <a:txBody>
                    <a:bodyPr/>
                    <a:lstStyle/>
                    <a:p>
                      <a:pPr algn="ctr"/>
                      <a:endParaRPr lang="fr-FR" sz="900" dirty="0"/>
                    </a:p>
                  </a:txBody>
                  <a:tcPr/>
                </a:tc>
                <a:extLst>
                  <a:ext uri="{0D108BD9-81ED-4DB2-BD59-A6C34878D82A}">
                    <a16:rowId xmlns:a16="http://schemas.microsoft.com/office/drawing/2014/main" val="2159994017"/>
                  </a:ext>
                </a:extLst>
              </a:tr>
              <a:tr h="205008">
                <a:tc>
                  <a:txBody>
                    <a:bodyPr/>
                    <a:lstStyle/>
                    <a:p>
                      <a:r>
                        <a:rPr lang="fr-FR" sz="900" b="1" dirty="0" err="1"/>
                        <a:t>TEAEs</a:t>
                      </a:r>
                      <a:r>
                        <a:rPr lang="fr-FR" sz="900" b="1" dirty="0"/>
                        <a:t> </a:t>
                      </a:r>
                      <a:r>
                        <a:rPr lang="fr-FR" sz="900" b="1" dirty="0" err="1"/>
                        <a:t>leading</a:t>
                      </a:r>
                      <a:r>
                        <a:rPr lang="fr-FR" sz="900" b="1" dirty="0"/>
                        <a:t> to dose modifications</a:t>
                      </a:r>
                    </a:p>
                    <a:p>
                      <a:pPr marL="177800" lvl="1" indent="0"/>
                      <a:r>
                        <a:rPr lang="fr-FR" sz="900" dirty="0"/>
                        <a:t>Interruption</a:t>
                      </a:r>
                    </a:p>
                    <a:p>
                      <a:pPr marL="177800" lvl="1" indent="0"/>
                      <a:r>
                        <a:rPr lang="fr-FR" sz="900" dirty="0"/>
                        <a:t>Reduction</a:t>
                      </a:r>
                    </a:p>
                  </a:txBody>
                  <a:tcPr marT="18000" marB="18000"/>
                </a:tc>
                <a:tc gridSpan="2">
                  <a:txBody>
                    <a:bodyPr/>
                    <a:lstStyle/>
                    <a:p>
                      <a:pPr algn="ctr"/>
                      <a:endParaRPr lang="fr-FR" sz="900" dirty="0"/>
                    </a:p>
                    <a:p>
                      <a:pPr algn="ctr"/>
                      <a:r>
                        <a:rPr lang="fr-FR" sz="900" dirty="0"/>
                        <a:t>7 (47)</a:t>
                      </a:r>
                    </a:p>
                    <a:p>
                      <a:pPr algn="ctr"/>
                      <a:r>
                        <a:rPr lang="fr-FR" sz="900" dirty="0"/>
                        <a:t>2 (13)</a:t>
                      </a:r>
                    </a:p>
                  </a:txBody>
                  <a:tcPr marT="18000" marB="18000"/>
                </a:tc>
                <a:tc hMerge="1">
                  <a:txBody>
                    <a:bodyPr/>
                    <a:lstStyle/>
                    <a:p>
                      <a:pPr algn="ctr"/>
                      <a:endParaRPr lang="fr-FR" sz="900" dirty="0"/>
                    </a:p>
                  </a:txBody>
                  <a:tcPr/>
                </a:tc>
                <a:tc gridSpan="2">
                  <a:txBody>
                    <a:bodyPr/>
                    <a:lstStyle/>
                    <a:p>
                      <a:pPr algn="ctr"/>
                      <a:endParaRPr lang="fr-FR" sz="900" dirty="0"/>
                    </a:p>
                    <a:p>
                      <a:pPr algn="ctr"/>
                      <a:r>
                        <a:rPr lang="fr-FR" sz="900" dirty="0"/>
                        <a:t>12 (60)</a:t>
                      </a:r>
                    </a:p>
                    <a:p>
                      <a:pPr algn="ctr"/>
                      <a:r>
                        <a:rPr lang="fr-FR" sz="900" dirty="0"/>
                        <a:t>0</a:t>
                      </a:r>
                    </a:p>
                  </a:txBody>
                  <a:tcPr marT="18000" marB="18000"/>
                </a:tc>
                <a:tc hMerge="1">
                  <a:txBody>
                    <a:bodyPr/>
                    <a:lstStyle/>
                    <a:p>
                      <a:pPr algn="ctr"/>
                      <a:endParaRPr lang="fr-FR" sz="900" dirty="0"/>
                    </a:p>
                  </a:txBody>
                  <a:tcPr/>
                </a:tc>
                <a:tc gridSpan="2">
                  <a:txBody>
                    <a:bodyPr/>
                    <a:lstStyle/>
                    <a:p>
                      <a:pPr algn="ctr"/>
                      <a:endParaRPr lang="fr-FR" sz="900" dirty="0"/>
                    </a:p>
                    <a:p>
                      <a:pPr algn="ctr"/>
                      <a:r>
                        <a:rPr lang="fr-FR" sz="900" dirty="0"/>
                        <a:t>19 (54)</a:t>
                      </a:r>
                    </a:p>
                    <a:p>
                      <a:pPr algn="ctr"/>
                      <a:r>
                        <a:rPr lang="fr-FR" sz="900" dirty="0"/>
                        <a:t>2 (6)</a:t>
                      </a:r>
                    </a:p>
                  </a:txBody>
                  <a:tcPr marT="18000" marB="18000"/>
                </a:tc>
                <a:tc hMerge="1">
                  <a:txBody>
                    <a:bodyPr/>
                    <a:lstStyle/>
                    <a:p>
                      <a:pPr algn="ctr"/>
                      <a:endParaRPr lang="fr-FR" sz="900" dirty="0"/>
                    </a:p>
                  </a:txBody>
                  <a:tcPr/>
                </a:tc>
                <a:extLst>
                  <a:ext uri="{0D108BD9-81ED-4DB2-BD59-A6C34878D82A}">
                    <a16:rowId xmlns:a16="http://schemas.microsoft.com/office/drawing/2014/main" val="2739549269"/>
                  </a:ext>
                </a:extLst>
              </a:tr>
              <a:tr h="0">
                <a:tc>
                  <a:txBody>
                    <a:bodyPr/>
                    <a:lstStyle/>
                    <a:p>
                      <a:r>
                        <a:rPr lang="fr-FR" sz="900" b="1" dirty="0" err="1"/>
                        <a:t>TEAEs</a:t>
                      </a:r>
                      <a:r>
                        <a:rPr lang="fr-FR" sz="900" b="1" dirty="0"/>
                        <a:t> </a:t>
                      </a:r>
                      <a:r>
                        <a:rPr lang="fr-FR" sz="900" b="1" dirty="0" err="1"/>
                        <a:t>leading</a:t>
                      </a:r>
                      <a:r>
                        <a:rPr lang="fr-FR" sz="900" b="1" dirty="0"/>
                        <a:t> to discontinuation</a:t>
                      </a:r>
                      <a:endParaRPr lang="fr-FR" sz="900" dirty="0"/>
                    </a:p>
                  </a:txBody>
                  <a:tcPr marT="18000" marB="18000"/>
                </a:tc>
                <a:tc gridSpan="2">
                  <a:txBody>
                    <a:bodyPr/>
                    <a:lstStyle/>
                    <a:p>
                      <a:pPr algn="ctr"/>
                      <a:r>
                        <a:rPr lang="fr-FR" sz="900" dirty="0"/>
                        <a:t>3 (20)</a:t>
                      </a:r>
                    </a:p>
                  </a:txBody>
                  <a:tcPr marT="18000" marB="18000"/>
                </a:tc>
                <a:tc hMerge="1">
                  <a:txBody>
                    <a:bodyPr/>
                    <a:lstStyle/>
                    <a:p>
                      <a:pPr algn="ctr"/>
                      <a:endParaRPr lang="fr-FR" sz="900" dirty="0"/>
                    </a:p>
                  </a:txBody>
                  <a:tcPr/>
                </a:tc>
                <a:tc gridSpan="2">
                  <a:txBody>
                    <a:bodyPr/>
                    <a:lstStyle/>
                    <a:p>
                      <a:pPr algn="ctr"/>
                      <a:r>
                        <a:rPr lang="fr-FR" sz="900" dirty="0"/>
                        <a:t>1 (5)</a:t>
                      </a:r>
                    </a:p>
                  </a:txBody>
                  <a:tcPr marT="18000" marB="18000"/>
                </a:tc>
                <a:tc hMerge="1">
                  <a:txBody>
                    <a:bodyPr/>
                    <a:lstStyle/>
                    <a:p>
                      <a:pPr algn="ctr"/>
                      <a:endParaRPr lang="fr-FR" sz="900" dirty="0"/>
                    </a:p>
                  </a:txBody>
                  <a:tcPr/>
                </a:tc>
                <a:tc gridSpan="2">
                  <a:txBody>
                    <a:bodyPr/>
                    <a:lstStyle/>
                    <a:p>
                      <a:pPr algn="ctr"/>
                      <a:r>
                        <a:rPr lang="fr-FR" sz="900" dirty="0"/>
                        <a:t>4 (11)</a:t>
                      </a:r>
                    </a:p>
                  </a:txBody>
                  <a:tcPr marT="18000" marB="18000"/>
                </a:tc>
                <a:tc hMerge="1">
                  <a:txBody>
                    <a:bodyPr/>
                    <a:lstStyle/>
                    <a:p>
                      <a:pPr algn="ctr"/>
                      <a:endParaRPr lang="fr-FR" sz="900" dirty="0"/>
                    </a:p>
                  </a:txBody>
                  <a:tcPr/>
                </a:tc>
                <a:extLst>
                  <a:ext uri="{0D108BD9-81ED-4DB2-BD59-A6C34878D82A}">
                    <a16:rowId xmlns:a16="http://schemas.microsoft.com/office/drawing/2014/main" val="2973915262"/>
                  </a:ext>
                </a:extLst>
              </a:tr>
              <a:tr h="0">
                <a:tc>
                  <a:txBody>
                    <a:bodyPr/>
                    <a:lstStyle/>
                    <a:p>
                      <a:r>
                        <a:rPr lang="fr-FR" sz="900" b="1" dirty="0" err="1"/>
                        <a:t>TEAEs</a:t>
                      </a:r>
                      <a:r>
                        <a:rPr lang="fr-FR" sz="900" b="1" dirty="0"/>
                        <a:t> </a:t>
                      </a:r>
                      <a:r>
                        <a:rPr lang="fr-FR" sz="900" b="1" dirty="0" err="1"/>
                        <a:t>leading</a:t>
                      </a:r>
                      <a:r>
                        <a:rPr lang="fr-FR" sz="900" b="1" dirty="0"/>
                        <a:t> to </a:t>
                      </a:r>
                      <a:r>
                        <a:rPr lang="fr-FR" sz="900" b="1" dirty="0" err="1"/>
                        <a:t>death</a:t>
                      </a:r>
                      <a:endParaRPr lang="fr-FR" sz="900" dirty="0"/>
                    </a:p>
                  </a:txBody>
                  <a:tcPr marT="18000" marB="18000"/>
                </a:tc>
                <a:tc gridSpan="2">
                  <a:txBody>
                    <a:bodyPr/>
                    <a:lstStyle/>
                    <a:p>
                      <a:pPr algn="ctr"/>
                      <a:r>
                        <a:rPr lang="fr-FR" sz="900" dirty="0"/>
                        <a:t>0</a:t>
                      </a:r>
                    </a:p>
                  </a:txBody>
                  <a:tcPr marT="18000" marB="18000"/>
                </a:tc>
                <a:tc hMerge="1">
                  <a:txBody>
                    <a:bodyPr/>
                    <a:lstStyle/>
                    <a:p>
                      <a:pPr algn="ctr"/>
                      <a:endParaRPr lang="fr-FR" sz="900" dirty="0"/>
                    </a:p>
                  </a:txBody>
                  <a:tcPr/>
                </a:tc>
                <a:tc gridSpan="2">
                  <a:txBody>
                    <a:bodyPr/>
                    <a:lstStyle/>
                    <a:p>
                      <a:pPr algn="ctr"/>
                      <a:r>
                        <a:rPr lang="fr-FR" sz="900" dirty="0"/>
                        <a:t>1 (5)</a:t>
                      </a:r>
                    </a:p>
                  </a:txBody>
                  <a:tcPr marT="18000" marB="18000"/>
                </a:tc>
                <a:tc hMerge="1">
                  <a:txBody>
                    <a:bodyPr/>
                    <a:lstStyle/>
                    <a:p>
                      <a:pPr algn="ctr"/>
                      <a:endParaRPr lang="fr-FR" sz="900" dirty="0"/>
                    </a:p>
                  </a:txBody>
                  <a:tcPr/>
                </a:tc>
                <a:tc gridSpan="2">
                  <a:txBody>
                    <a:bodyPr/>
                    <a:lstStyle/>
                    <a:p>
                      <a:pPr algn="ctr"/>
                      <a:r>
                        <a:rPr lang="fr-FR" sz="900" dirty="0"/>
                        <a:t>1 (3)</a:t>
                      </a:r>
                    </a:p>
                  </a:txBody>
                  <a:tcPr marT="18000" marB="18000"/>
                </a:tc>
                <a:tc hMerge="1">
                  <a:txBody>
                    <a:bodyPr/>
                    <a:lstStyle/>
                    <a:p>
                      <a:pPr algn="ctr"/>
                      <a:endParaRPr lang="fr-FR" sz="900" dirty="0"/>
                    </a:p>
                  </a:txBody>
                  <a:tcPr/>
                </a:tc>
                <a:extLst>
                  <a:ext uri="{0D108BD9-81ED-4DB2-BD59-A6C34878D82A}">
                    <a16:rowId xmlns:a16="http://schemas.microsoft.com/office/drawing/2014/main" val="2147132363"/>
                  </a:ext>
                </a:extLst>
              </a:tr>
            </a:tbl>
          </a:graphicData>
        </a:graphic>
      </p:graphicFrame>
      <p:sp>
        <p:nvSpPr>
          <p:cNvPr id="8" name="ZoneTexte 7">
            <a:extLst>
              <a:ext uri="{FF2B5EF4-FFF2-40B4-BE49-F238E27FC236}">
                <a16:creationId xmlns:a16="http://schemas.microsoft.com/office/drawing/2014/main" id="{4465AAEA-E726-426B-6F2B-45D7868D72FC}"/>
              </a:ext>
            </a:extLst>
          </p:cNvPr>
          <p:cNvSpPr txBox="1"/>
          <p:nvPr/>
        </p:nvSpPr>
        <p:spPr>
          <a:xfrm>
            <a:off x="8001000" y="1803400"/>
            <a:ext cx="4013200" cy="1421928"/>
          </a:xfrm>
          <a:prstGeom prst="rect">
            <a:avLst/>
          </a:prstGeom>
          <a:noFill/>
        </p:spPr>
        <p:txBody>
          <a:bodyPr wrap="square">
            <a:spAutoFit/>
          </a:bodyPr>
          <a:lstStyle/>
          <a:p>
            <a:pPr marL="0" marR="0" lvl="0" indent="0" algn="ctr" defTabSz="914400" rtl="0" eaLnBrk="1" fontAlgn="auto" latinLnBrk="0" hangingPunct="1">
              <a:lnSpc>
                <a:spcPct val="90000"/>
              </a:lnSpc>
              <a:spcBef>
                <a:spcPts val="300"/>
              </a:spcBef>
              <a:spcAft>
                <a:spcPts val="0"/>
              </a:spcAft>
              <a:buClr>
                <a:srgbClr val="C00000"/>
              </a:buClr>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Summary of TEAEs </a:t>
            </a:r>
            <a:br>
              <a:rPr kumimoji="0" lang="en-US" sz="2000" b="1" i="0" u="none" strike="noStrike" kern="1200" cap="none" spc="0" normalizeH="0" baseline="0" noProof="0" dirty="0">
                <a:ln>
                  <a:noFill/>
                </a:ln>
                <a:solidFill>
                  <a:srgbClr val="C00000"/>
                </a:solidFill>
                <a:effectLst/>
                <a:uLnTx/>
                <a:uFillTx/>
                <a:latin typeface="Calibri"/>
                <a:ea typeface="+mn-ea"/>
                <a:cs typeface="+mn-cs"/>
              </a:rPr>
            </a:br>
            <a:r>
              <a:rPr kumimoji="0" lang="en-US" sz="1600" b="0" i="0" u="none" strike="noStrike" kern="1200" cap="none" spc="0" normalizeH="0" baseline="0" noProof="0" dirty="0">
                <a:ln>
                  <a:noFill/>
                </a:ln>
                <a:solidFill>
                  <a:srgbClr val="C00000"/>
                </a:solidFill>
                <a:effectLst/>
                <a:uLnTx/>
                <a:uFillTx/>
                <a:latin typeface="Calibri"/>
                <a:ea typeface="+mn-ea"/>
                <a:cs typeface="+mn-cs"/>
              </a:rPr>
              <a:t>(≥25% any grade, ≥15% grade ≥3)</a:t>
            </a:r>
            <a:r>
              <a:rPr kumimoji="0" lang="en-US" sz="1600" b="1" i="0" u="none" strike="noStrike" kern="1200" cap="none" spc="0" normalizeH="0" baseline="0" noProof="0" dirty="0">
                <a:ln>
                  <a:noFill/>
                </a:ln>
                <a:solidFill>
                  <a:srgbClr val="C00000"/>
                </a:solidFill>
                <a:effectLst/>
                <a:uLnTx/>
                <a:uFillTx/>
                <a:latin typeface="Calibri"/>
                <a:ea typeface="+mn-ea"/>
                <a:cs typeface="+mn-cs"/>
              </a:rPr>
              <a:t> </a:t>
            </a:r>
            <a:br>
              <a:rPr kumimoji="0" lang="en-US" sz="1600" b="1" i="0" u="none" strike="noStrike" kern="1200" cap="none" spc="0" normalizeH="0" baseline="0" noProof="0" dirty="0">
                <a:ln>
                  <a:noFill/>
                </a:ln>
                <a:solidFill>
                  <a:srgbClr val="C00000"/>
                </a:solidFill>
                <a:effectLst/>
                <a:uLnTx/>
                <a:uFillTx/>
                <a:latin typeface="Calibri"/>
                <a:ea typeface="+mn-ea"/>
                <a:cs typeface="+mn-cs"/>
              </a:rPr>
            </a:br>
            <a:r>
              <a:rPr kumimoji="0" lang="en-US" sz="2000" b="1" i="0" u="none" strike="noStrike" kern="1200" cap="none" spc="0" normalizeH="0" baseline="0" noProof="0" dirty="0">
                <a:ln>
                  <a:noFill/>
                </a:ln>
                <a:solidFill>
                  <a:srgbClr val="C00000"/>
                </a:solidFill>
                <a:effectLst/>
                <a:uLnTx/>
                <a:uFillTx/>
                <a:latin typeface="Calibri"/>
                <a:ea typeface="+mn-ea"/>
                <a:cs typeface="+mn-cs"/>
              </a:rPr>
              <a:t>and TRAEs </a:t>
            </a:r>
            <a:br>
              <a:rPr kumimoji="0" lang="en-US" sz="2000" b="1" i="0" u="none" strike="noStrike" kern="1200" cap="none" spc="0" normalizeH="0" baseline="0" noProof="0" dirty="0">
                <a:ln>
                  <a:noFill/>
                </a:ln>
                <a:solidFill>
                  <a:srgbClr val="C00000"/>
                </a:solidFill>
                <a:effectLst/>
                <a:uLnTx/>
                <a:uFillTx/>
                <a:latin typeface="Calibri"/>
                <a:ea typeface="+mn-ea"/>
                <a:cs typeface="+mn-cs"/>
              </a:rPr>
            </a:br>
            <a:r>
              <a:rPr kumimoji="0" lang="en-US" sz="1600" b="0" i="0" u="none" strike="noStrike" kern="1200" cap="none" spc="0" normalizeH="0" baseline="0" noProof="0" dirty="0">
                <a:ln>
                  <a:noFill/>
                </a:ln>
                <a:solidFill>
                  <a:srgbClr val="C00000"/>
                </a:solidFill>
                <a:effectLst/>
                <a:uLnTx/>
                <a:uFillTx/>
                <a:latin typeface="Calibri"/>
                <a:ea typeface="+mn-ea"/>
                <a:cs typeface="+mn-cs"/>
              </a:rPr>
              <a:t>(≥15% any grade, ≥10% grade ≥3)</a:t>
            </a:r>
            <a:r>
              <a:rPr kumimoji="0" lang="en-US" sz="2000" b="1" i="0" u="none" strike="noStrike" kern="1200" cap="none" spc="0" normalizeH="0" baseline="0" noProof="0" dirty="0">
                <a:ln>
                  <a:noFill/>
                </a:ln>
                <a:solidFill>
                  <a:srgbClr val="C00000"/>
                </a:solidFill>
                <a:effectLst/>
                <a:uLnTx/>
                <a:uFillTx/>
                <a:latin typeface="Calibri"/>
                <a:ea typeface="+mn-ea"/>
                <a:cs typeface="+mn-cs"/>
              </a:rPr>
              <a:t> </a:t>
            </a:r>
            <a:br>
              <a:rPr kumimoji="0" lang="en-US" sz="2000" b="1" i="0" u="none" strike="noStrike" kern="1200" cap="none" spc="0" normalizeH="0" baseline="0" noProof="0" dirty="0">
                <a:ln>
                  <a:noFill/>
                </a:ln>
                <a:solidFill>
                  <a:srgbClr val="C00000"/>
                </a:solidFill>
                <a:effectLst/>
                <a:uLnTx/>
                <a:uFillTx/>
                <a:latin typeface="Calibri"/>
                <a:ea typeface="+mn-ea"/>
                <a:cs typeface="+mn-cs"/>
              </a:rPr>
            </a:br>
            <a:r>
              <a:rPr kumimoji="0" lang="en-US" sz="2000" b="1" i="0" u="none" strike="noStrike" kern="1200" cap="none" spc="0" normalizeH="0" baseline="0" noProof="0" dirty="0">
                <a:ln>
                  <a:noFill/>
                </a:ln>
                <a:solidFill>
                  <a:srgbClr val="C00000"/>
                </a:solidFill>
                <a:effectLst/>
                <a:uLnTx/>
                <a:uFillTx/>
                <a:latin typeface="Calibri"/>
                <a:ea typeface="+mn-ea"/>
                <a:cs typeface="+mn-cs"/>
              </a:rPr>
              <a:t>in the total population</a:t>
            </a:r>
          </a:p>
        </p:txBody>
      </p:sp>
      <p:sp>
        <p:nvSpPr>
          <p:cNvPr id="13" name="Espace réservé du texte 2">
            <a:extLst>
              <a:ext uri="{FF2B5EF4-FFF2-40B4-BE49-F238E27FC236}">
                <a16:creationId xmlns:a16="http://schemas.microsoft.com/office/drawing/2014/main" id="{E9BA469D-7DCA-B98A-3674-DFC77C4BC736}"/>
              </a:ext>
            </a:extLst>
          </p:cNvPr>
          <p:cNvSpPr>
            <a:spLocks noGrp="1"/>
          </p:cNvSpPr>
          <p:nvPr>
            <p:ph type="body" sz="quarter" idx="10"/>
          </p:nvPr>
        </p:nvSpPr>
        <p:spPr>
          <a:xfrm>
            <a:off x="8162364" y="3697941"/>
            <a:ext cx="3794683" cy="450478"/>
          </a:xfrm>
        </p:spPr>
        <p:txBody>
          <a:bodyPr>
            <a:normAutofit/>
          </a:bodyPr>
          <a:lstStyle/>
          <a:p>
            <a:r>
              <a:rPr lang="en-GB" sz="1800" b="1" dirty="0"/>
              <a:t>Only 1 patient experienced DS (G3)</a:t>
            </a:r>
            <a:endParaRPr lang="lt-LT" sz="1800" b="1" dirty="0"/>
          </a:p>
        </p:txBody>
      </p:sp>
    </p:spTree>
    <p:extLst>
      <p:ext uri="{BB962C8B-B14F-4D97-AF65-F5344CB8AC3E}">
        <p14:creationId xmlns:p14="http://schemas.microsoft.com/office/powerpoint/2010/main" val="1127064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8F4BF-B8B7-8B06-CD82-3DD62FC8C66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9B1A991-06EC-6D6B-71FE-CA32168B27A5}"/>
              </a:ext>
            </a:extLst>
          </p:cNvPr>
          <p:cNvSpPr>
            <a:spLocks noGrp="1"/>
          </p:cNvSpPr>
          <p:nvPr>
            <p:ph type="title"/>
          </p:nvPr>
        </p:nvSpPr>
        <p:spPr/>
        <p:txBody>
          <a:bodyPr/>
          <a:lstStyle/>
          <a:p>
            <a:r>
              <a:rPr lang="fr-FR" dirty="0" err="1"/>
              <a:t>Revumenib</a:t>
            </a:r>
            <a:r>
              <a:rPr lang="fr-FR" dirty="0"/>
              <a:t> + Intensive </a:t>
            </a:r>
            <a:r>
              <a:rPr lang="fr-FR" dirty="0" err="1"/>
              <a:t>Chemotherapy</a:t>
            </a:r>
            <a:r>
              <a:rPr lang="fr-FR" dirty="0"/>
              <a:t> in </a:t>
            </a:r>
            <a:r>
              <a:rPr lang="fr-FR" dirty="0" err="1"/>
              <a:t>Newly</a:t>
            </a:r>
            <a:r>
              <a:rPr lang="fr-FR" dirty="0"/>
              <a:t> </a:t>
            </a:r>
            <a:r>
              <a:rPr lang="fr-FR" dirty="0" err="1"/>
              <a:t>Diagnosed</a:t>
            </a:r>
            <a:r>
              <a:rPr lang="fr-FR" dirty="0"/>
              <a:t> AML </a:t>
            </a:r>
            <a:r>
              <a:rPr lang="fr-FR" i="1" dirty="0"/>
              <a:t>(4)</a:t>
            </a:r>
            <a:endParaRPr lang="fr-FR" dirty="0"/>
          </a:p>
        </p:txBody>
      </p:sp>
      <p:sp>
        <p:nvSpPr>
          <p:cNvPr id="6" name="Text Box 3">
            <a:extLst>
              <a:ext uri="{FF2B5EF4-FFF2-40B4-BE49-F238E27FC236}">
                <a16:creationId xmlns:a16="http://schemas.microsoft.com/office/drawing/2014/main" id="{0703755A-AAD4-1DB3-3AEA-B93323D8B400}"/>
              </a:ext>
            </a:extLst>
          </p:cNvPr>
          <p:cNvSpPr txBox="1">
            <a:spLocks noChangeArrowheads="1"/>
          </p:cNvSpPr>
          <p:nvPr/>
        </p:nvSpPr>
        <p:spPr bwMode="auto">
          <a:xfrm>
            <a:off x="9715937" y="6538230"/>
            <a:ext cx="2476063"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en-US" sz="1200" b="0" i="1" u="none" strike="noStrike" kern="1200" cap="none" spc="0" normalizeH="0" baseline="0" noProof="0" dirty="0" err="1">
                <a:ln>
                  <a:noFill/>
                </a:ln>
                <a:solidFill>
                  <a:prstClr val="black"/>
                </a:solidFill>
                <a:effectLst/>
                <a:uLnTx/>
                <a:uFillTx/>
                <a:latin typeface="Calibri"/>
                <a:ea typeface="+mn-ea"/>
                <a:cs typeface="+mn-cs"/>
              </a:rPr>
              <a:t>Aldoss</a:t>
            </a:r>
            <a:r>
              <a:rPr kumimoji="0" lang="en-US" sz="1200" b="0" i="1" u="none" strike="noStrike" kern="1200" cap="none" spc="0" normalizeH="0" baseline="0" noProof="0" dirty="0">
                <a:ln>
                  <a:noFill/>
                </a:ln>
                <a:solidFill>
                  <a:prstClr val="black"/>
                </a:solidFill>
                <a:effectLst/>
                <a:uLnTx/>
                <a:uFillTx/>
                <a:latin typeface="Calibri"/>
                <a:ea typeface="+mn-ea"/>
                <a:cs typeface="+mn-cs"/>
              </a:rPr>
              <a:t> I, abstract PF489-1</a:t>
            </a:r>
          </a:p>
        </p:txBody>
      </p:sp>
      <p:sp>
        <p:nvSpPr>
          <p:cNvPr id="4" name="ZoneTexte 3">
            <a:extLst>
              <a:ext uri="{FF2B5EF4-FFF2-40B4-BE49-F238E27FC236}">
                <a16:creationId xmlns:a16="http://schemas.microsoft.com/office/drawing/2014/main" id="{334E6FF9-4F9E-D4D1-8AE4-7289E45D650D}"/>
              </a:ext>
            </a:extLst>
          </p:cNvPr>
          <p:cNvSpPr txBox="1"/>
          <p:nvPr/>
        </p:nvSpPr>
        <p:spPr>
          <a:xfrm>
            <a:off x="3986217" y="1762125"/>
            <a:ext cx="3787765" cy="480131"/>
          </a:xfrm>
          <a:prstGeom prst="rect">
            <a:avLst/>
          </a:prstGeom>
          <a:noFill/>
        </p:spPr>
        <p:txBody>
          <a:bodyPr wrap="square">
            <a:spAutoFit/>
          </a:bodyPr>
          <a:lstStyle/>
          <a:p>
            <a:pPr marL="0" marR="0" lvl="0" indent="0" algn="ctr" defTabSz="914400" rtl="0" eaLnBrk="1" fontAlgn="auto" latinLnBrk="0" hangingPunct="1">
              <a:lnSpc>
                <a:spcPct val="90000"/>
              </a:lnSpc>
              <a:spcBef>
                <a:spcPts val="300"/>
              </a:spcBef>
              <a:spcAft>
                <a:spcPts val="0"/>
              </a:spcAft>
              <a:buClr>
                <a:srgbClr val="C00000"/>
              </a:buClr>
              <a:buSzTx/>
              <a:buFont typeface="Arial" panose="020B0604020202020204" pitchFamily="34" charset="0"/>
              <a:buNone/>
              <a:tabLst/>
              <a:defRPr/>
            </a:pPr>
            <a:r>
              <a:rPr kumimoji="0" lang="en-US" sz="2800" b="1" i="0" u="none" strike="noStrike" kern="1200" cap="none" spc="0" normalizeH="0" baseline="0" noProof="0" dirty="0">
                <a:ln>
                  <a:noFill/>
                </a:ln>
                <a:solidFill>
                  <a:srgbClr val="C00000"/>
                </a:solidFill>
                <a:effectLst/>
                <a:uLnTx/>
                <a:uFillTx/>
                <a:latin typeface="Calibri"/>
                <a:ea typeface="+mn-ea"/>
                <a:cs typeface="+mn-cs"/>
              </a:rPr>
              <a:t>Conclusions</a:t>
            </a:r>
          </a:p>
        </p:txBody>
      </p:sp>
      <p:sp>
        <p:nvSpPr>
          <p:cNvPr id="5" name="Espace réservé du texte 2">
            <a:extLst>
              <a:ext uri="{FF2B5EF4-FFF2-40B4-BE49-F238E27FC236}">
                <a16:creationId xmlns:a16="http://schemas.microsoft.com/office/drawing/2014/main" id="{5389E681-1F83-4FFD-B0FD-BA23FCC986AF}"/>
              </a:ext>
            </a:extLst>
          </p:cNvPr>
          <p:cNvSpPr>
            <a:spLocks noGrp="1"/>
          </p:cNvSpPr>
          <p:nvPr>
            <p:ph type="body" sz="quarter" idx="10"/>
          </p:nvPr>
        </p:nvSpPr>
        <p:spPr>
          <a:xfrm>
            <a:off x="234948" y="2387600"/>
            <a:ext cx="11722100" cy="4152900"/>
          </a:xfrm>
        </p:spPr>
        <p:txBody>
          <a:bodyPr/>
          <a:lstStyle/>
          <a:p>
            <a:pPr>
              <a:spcAft>
                <a:spcPts val="1200"/>
              </a:spcAft>
            </a:pPr>
            <a:r>
              <a:rPr lang="fr-FR" dirty="0" err="1"/>
              <a:t>These</a:t>
            </a:r>
            <a:r>
              <a:rPr lang="fr-FR" dirty="0"/>
              <a:t> </a:t>
            </a:r>
            <a:r>
              <a:rPr lang="fr-FR" dirty="0" err="1"/>
              <a:t>updated</a:t>
            </a:r>
            <a:r>
              <a:rPr lang="fr-FR" dirty="0"/>
              <a:t> </a:t>
            </a:r>
            <a:r>
              <a:rPr lang="fr-FR" dirty="0" err="1"/>
              <a:t>preliminary</a:t>
            </a:r>
            <a:r>
              <a:rPr lang="fr-FR" dirty="0"/>
              <a:t> </a:t>
            </a:r>
            <a:r>
              <a:rPr lang="fr-FR" dirty="0" err="1"/>
              <a:t>efficacy</a:t>
            </a:r>
            <a:r>
              <a:rPr lang="fr-FR" dirty="0"/>
              <a:t> data as of 30 November 2025 </a:t>
            </a:r>
            <a:r>
              <a:rPr lang="fr-FR" dirty="0" err="1"/>
              <a:t>build</a:t>
            </a:r>
            <a:r>
              <a:rPr lang="fr-FR" dirty="0"/>
              <a:t> </a:t>
            </a:r>
            <a:r>
              <a:rPr lang="fr-FR" dirty="0" err="1"/>
              <a:t>upon</a:t>
            </a:r>
            <a:r>
              <a:rPr lang="fr-FR" dirty="0"/>
              <a:t> </a:t>
            </a:r>
            <a:r>
              <a:rPr lang="fr-FR" dirty="0" err="1"/>
              <a:t>findings</a:t>
            </a:r>
            <a:r>
              <a:rPr lang="fr-FR" dirty="0"/>
              <a:t> </a:t>
            </a:r>
            <a:r>
              <a:rPr lang="fr-FR" dirty="0" err="1"/>
              <a:t>showing</a:t>
            </a:r>
            <a:r>
              <a:rPr lang="fr-FR" dirty="0"/>
              <a:t> </a:t>
            </a:r>
            <a:r>
              <a:rPr lang="fr-FR" dirty="0" err="1"/>
              <a:t>deep</a:t>
            </a:r>
            <a:r>
              <a:rPr lang="fr-FR" dirty="0"/>
              <a:t> </a:t>
            </a:r>
            <a:r>
              <a:rPr lang="fr-FR" dirty="0" err="1"/>
              <a:t>responses</a:t>
            </a:r>
            <a:r>
              <a:rPr lang="fr-FR" dirty="0"/>
              <a:t> </a:t>
            </a:r>
            <a:r>
              <a:rPr lang="fr-FR" dirty="0" err="1"/>
              <a:t>across</a:t>
            </a:r>
            <a:r>
              <a:rPr lang="fr-FR" dirty="0"/>
              <a:t> </a:t>
            </a:r>
            <a:r>
              <a:rPr lang="fr-FR" dirty="0" err="1"/>
              <a:t>both</a:t>
            </a:r>
            <a:r>
              <a:rPr lang="fr-FR" dirty="0"/>
              <a:t> </a:t>
            </a:r>
            <a:r>
              <a:rPr lang="fr-FR" dirty="0" err="1"/>
              <a:t>DLs</a:t>
            </a:r>
            <a:r>
              <a:rPr lang="fr-FR" dirty="0"/>
              <a:t>, </a:t>
            </a:r>
            <a:r>
              <a:rPr lang="fr-FR" dirty="0" err="1"/>
              <a:t>with</a:t>
            </a:r>
            <a:r>
              <a:rPr lang="fr-FR" dirty="0"/>
              <a:t> high MRD-</a:t>
            </a:r>
            <a:r>
              <a:rPr lang="fr-FR" dirty="0" err="1"/>
              <a:t>negative</a:t>
            </a:r>
            <a:r>
              <a:rPr lang="fr-FR" dirty="0"/>
              <a:t> CR rates</a:t>
            </a:r>
          </a:p>
          <a:p>
            <a:pPr>
              <a:spcAft>
                <a:spcPts val="1200"/>
              </a:spcAft>
            </a:pPr>
            <a:r>
              <a:rPr lang="fr-FR" dirty="0" err="1"/>
              <a:t>Revumenib</a:t>
            </a:r>
            <a:r>
              <a:rPr lang="fr-FR" dirty="0"/>
              <a:t> + IC </a:t>
            </a:r>
            <a:r>
              <a:rPr lang="fr-FR" dirty="0" err="1"/>
              <a:t>continued</a:t>
            </a:r>
            <a:r>
              <a:rPr lang="fr-FR" dirty="0"/>
              <a:t> to </a:t>
            </a:r>
            <a:r>
              <a:rPr lang="fr-FR" dirty="0" err="1"/>
              <a:t>demonstrate</a:t>
            </a:r>
            <a:r>
              <a:rPr lang="fr-FR" dirty="0"/>
              <a:t> a </a:t>
            </a:r>
            <a:r>
              <a:rPr lang="fr-FR" dirty="0" err="1"/>
              <a:t>manageable</a:t>
            </a:r>
            <a:r>
              <a:rPr lang="fr-FR" dirty="0"/>
              <a:t> </a:t>
            </a:r>
            <a:r>
              <a:rPr lang="fr-FR" dirty="0" err="1"/>
              <a:t>safety</a:t>
            </a:r>
            <a:r>
              <a:rPr lang="fr-FR" dirty="0"/>
              <a:t> profile </a:t>
            </a:r>
            <a:r>
              <a:rPr lang="fr-FR" dirty="0" err="1"/>
              <a:t>that</a:t>
            </a:r>
            <a:r>
              <a:rPr lang="fr-FR" dirty="0"/>
              <a:t> </a:t>
            </a:r>
            <a:r>
              <a:rPr lang="fr-FR" dirty="0" err="1"/>
              <a:t>was</a:t>
            </a:r>
            <a:r>
              <a:rPr lang="fr-FR" dirty="0"/>
              <a:t> </a:t>
            </a:r>
            <a:r>
              <a:rPr lang="fr-FR" dirty="0" err="1"/>
              <a:t>broadly</a:t>
            </a:r>
            <a:r>
              <a:rPr lang="fr-FR" dirty="0"/>
              <a:t> consistent </a:t>
            </a:r>
            <a:r>
              <a:rPr lang="fr-FR" dirty="0" err="1"/>
              <a:t>across</a:t>
            </a:r>
            <a:r>
              <a:rPr lang="fr-FR" dirty="0"/>
              <a:t> </a:t>
            </a:r>
            <a:r>
              <a:rPr lang="fr-FR" dirty="0" err="1"/>
              <a:t>both</a:t>
            </a:r>
            <a:r>
              <a:rPr lang="fr-FR" dirty="0"/>
              <a:t> </a:t>
            </a:r>
            <a:r>
              <a:rPr lang="fr-FR" dirty="0" err="1"/>
              <a:t>DLs</a:t>
            </a:r>
            <a:r>
              <a:rPr lang="fr-FR" dirty="0"/>
              <a:t> and comparable </a:t>
            </a:r>
            <a:r>
              <a:rPr lang="fr-FR" dirty="0" err="1"/>
              <a:t>with</a:t>
            </a:r>
            <a:r>
              <a:rPr lang="fr-FR" dirty="0"/>
              <a:t> IC </a:t>
            </a:r>
            <a:r>
              <a:rPr lang="fr-FR" dirty="0" err="1"/>
              <a:t>alone</a:t>
            </a:r>
            <a:endParaRPr lang="fr-FR" dirty="0"/>
          </a:p>
          <a:p>
            <a:pPr>
              <a:spcAft>
                <a:spcPts val="1200"/>
              </a:spcAft>
            </a:pPr>
            <a:r>
              <a:rPr lang="fr-FR" dirty="0"/>
              <a:t>No new </a:t>
            </a:r>
            <a:r>
              <a:rPr lang="fr-FR" dirty="0" err="1"/>
              <a:t>safety</a:t>
            </a:r>
            <a:r>
              <a:rPr lang="fr-FR" dirty="0"/>
              <a:t> </a:t>
            </a:r>
            <a:r>
              <a:rPr lang="fr-FR" dirty="0" err="1"/>
              <a:t>signals</a:t>
            </a:r>
            <a:r>
              <a:rPr lang="fr-FR" dirty="0"/>
              <a:t> </a:t>
            </a:r>
            <a:r>
              <a:rPr lang="fr-FR" dirty="0" err="1"/>
              <a:t>were</a:t>
            </a:r>
            <a:r>
              <a:rPr lang="fr-FR" dirty="0"/>
              <a:t> </a:t>
            </a:r>
            <a:r>
              <a:rPr lang="fr-FR" dirty="0" err="1"/>
              <a:t>detected</a:t>
            </a:r>
            <a:r>
              <a:rPr lang="fr-FR" dirty="0"/>
              <a:t> for </a:t>
            </a:r>
            <a:r>
              <a:rPr lang="fr-FR" dirty="0" err="1"/>
              <a:t>revumenib</a:t>
            </a:r>
            <a:r>
              <a:rPr lang="fr-FR" dirty="0"/>
              <a:t> + IC, and no </a:t>
            </a:r>
            <a:r>
              <a:rPr lang="fr-FR" dirty="0" err="1"/>
              <a:t>overlapping</a:t>
            </a:r>
            <a:r>
              <a:rPr lang="fr-FR" dirty="0"/>
              <a:t> </a:t>
            </a:r>
            <a:r>
              <a:rPr lang="fr-FR" dirty="0" err="1"/>
              <a:t>toxicity</a:t>
            </a:r>
            <a:r>
              <a:rPr lang="fr-FR" dirty="0"/>
              <a:t> </a:t>
            </a:r>
            <a:r>
              <a:rPr lang="fr-FR" dirty="0" err="1"/>
              <a:t>with</a:t>
            </a:r>
            <a:r>
              <a:rPr lang="fr-FR" dirty="0"/>
              <a:t> combination use </a:t>
            </a:r>
            <a:r>
              <a:rPr lang="fr-FR" dirty="0" err="1"/>
              <a:t>was</a:t>
            </a:r>
            <a:r>
              <a:rPr lang="fr-FR" dirty="0"/>
              <a:t> </a:t>
            </a:r>
            <a:r>
              <a:rPr lang="fr-FR" dirty="0" err="1"/>
              <a:t>observed</a:t>
            </a:r>
            <a:endParaRPr lang="fr-FR" dirty="0"/>
          </a:p>
          <a:p>
            <a:pPr>
              <a:spcAft>
                <a:spcPts val="1200"/>
              </a:spcAft>
            </a:pPr>
            <a:r>
              <a:rPr lang="fr-FR" dirty="0"/>
              <a:t>Time to </a:t>
            </a:r>
            <a:r>
              <a:rPr lang="fr-FR" dirty="0" err="1"/>
              <a:t>neutrophil</a:t>
            </a:r>
            <a:r>
              <a:rPr lang="fr-FR" dirty="0"/>
              <a:t> and </a:t>
            </a:r>
            <a:r>
              <a:rPr lang="fr-FR" dirty="0" err="1"/>
              <a:t>platelet</a:t>
            </a:r>
            <a:r>
              <a:rPr lang="fr-FR" dirty="0"/>
              <a:t> </a:t>
            </a:r>
            <a:r>
              <a:rPr lang="fr-FR" dirty="0" err="1"/>
              <a:t>recovery</a:t>
            </a:r>
            <a:r>
              <a:rPr lang="fr-FR" dirty="0"/>
              <a:t> </a:t>
            </a:r>
            <a:r>
              <a:rPr lang="fr-FR" dirty="0" err="1"/>
              <a:t>was</a:t>
            </a:r>
            <a:r>
              <a:rPr lang="fr-FR" dirty="0"/>
              <a:t> comparable to </a:t>
            </a:r>
            <a:r>
              <a:rPr lang="fr-FR" dirty="0" err="1"/>
              <a:t>that</a:t>
            </a:r>
            <a:r>
              <a:rPr lang="fr-FR" dirty="0"/>
              <a:t> of IC </a:t>
            </a:r>
            <a:r>
              <a:rPr lang="fr-FR" dirty="0" err="1"/>
              <a:t>alone</a:t>
            </a:r>
            <a:endParaRPr lang="fr-FR" dirty="0"/>
          </a:p>
          <a:p>
            <a:pPr>
              <a:spcAft>
                <a:spcPts val="1200"/>
              </a:spcAft>
            </a:pPr>
            <a:r>
              <a:rPr lang="fr-FR" dirty="0"/>
              <a:t>Overall, </a:t>
            </a:r>
            <a:r>
              <a:rPr lang="fr-FR" dirty="0" err="1"/>
              <a:t>these</a:t>
            </a:r>
            <a:r>
              <a:rPr lang="fr-FR" dirty="0"/>
              <a:t> </a:t>
            </a:r>
            <a:r>
              <a:rPr lang="fr-FR" dirty="0" err="1"/>
              <a:t>safety</a:t>
            </a:r>
            <a:r>
              <a:rPr lang="fr-FR" dirty="0"/>
              <a:t> and </a:t>
            </a:r>
            <a:r>
              <a:rPr lang="fr-FR" dirty="0" err="1"/>
              <a:t>efficacy</a:t>
            </a:r>
            <a:r>
              <a:rPr lang="fr-FR" dirty="0"/>
              <a:t> </a:t>
            </a:r>
            <a:r>
              <a:rPr lang="fr-FR" dirty="0" err="1"/>
              <a:t>findings</a:t>
            </a:r>
            <a:r>
              <a:rPr lang="fr-FR" dirty="0"/>
              <a:t> are consistent in patients </a:t>
            </a:r>
            <a:r>
              <a:rPr lang="fr-FR" dirty="0" err="1"/>
              <a:t>with</a:t>
            </a:r>
            <a:r>
              <a:rPr lang="fr-FR" dirty="0"/>
              <a:t> </a:t>
            </a:r>
            <a:r>
              <a:rPr lang="fr-FR" i="1" dirty="0"/>
              <a:t>KMT2</a:t>
            </a:r>
            <a:r>
              <a:rPr lang="fr-FR" dirty="0"/>
              <a:t>Ar and </a:t>
            </a:r>
            <a:r>
              <a:rPr lang="fr-FR" i="1" dirty="0"/>
              <a:t>NPM1</a:t>
            </a:r>
            <a:r>
              <a:rPr lang="fr-FR" dirty="0"/>
              <a:t>m AML and support </a:t>
            </a:r>
            <a:r>
              <a:rPr lang="fr-FR" dirty="0" err="1"/>
              <a:t>continued</a:t>
            </a:r>
            <a:r>
              <a:rPr lang="fr-FR" dirty="0"/>
              <a:t> </a:t>
            </a:r>
            <a:r>
              <a:rPr lang="fr-FR" dirty="0" err="1"/>
              <a:t>evaluation</a:t>
            </a:r>
            <a:r>
              <a:rPr lang="fr-FR" dirty="0"/>
              <a:t> of </a:t>
            </a:r>
            <a:r>
              <a:rPr lang="fr-FR" dirty="0" err="1"/>
              <a:t>revumenib</a:t>
            </a:r>
            <a:r>
              <a:rPr lang="fr-FR" dirty="0"/>
              <a:t> + IC at DL2 in the phase 3 REVEAL-ND trial (NCT07211958)</a:t>
            </a:r>
          </a:p>
        </p:txBody>
      </p:sp>
    </p:spTree>
    <p:extLst>
      <p:ext uri="{BB962C8B-B14F-4D97-AF65-F5344CB8AC3E}">
        <p14:creationId xmlns:p14="http://schemas.microsoft.com/office/powerpoint/2010/main" val="3838465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5062-6CAB-04CA-7DA4-F545B37411B4}"/>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F66D202A-52BF-D91C-80F4-594E7943CC2D}"/>
              </a:ext>
            </a:extLst>
          </p:cNvPr>
          <p:cNvSpPr txBox="1">
            <a:spLocks noChangeArrowheads="1"/>
          </p:cNvSpPr>
          <p:nvPr/>
        </p:nvSpPr>
        <p:spPr bwMode="auto">
          <a:xfrm>
            <a:off x="9679004" y="6538230"/>
            <a:ext cx="2512996" cy="276999"/>
          </a:xfrm>
          <a:prstGeom prst="rect">
            <a:avLst/>
          </a:prstGeom>
          <a:noFill/>
          <a:ln w="9525">
            <a:noFill/>
            <a:miter lim="800000"/>
            <a:headEnd/>
            <a:tailEnd/>
          </a:ln>
        </p:spPr>
        <p:txBody>
          <a:bodyPr wrap="none">
            <a:spAutoFit/>
          </a:bodyPr>
          <a:lstStyle/>
          <a:p>
            <a:pPr lvl="0" algn="r" defTabSz="457200" eaLnBrk="0" hangingPunct="0">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lang="en-US" sz="1200" i="1" dirty="0" err="1">
                <a:solidFill>
                  <a:prstClr val="black"/>
                </a:solidFill>
              </a:rPr>
              <a:t>Žučenka</a:t>
            </a:r>
            <a:r>
              <a:rPr lang="en-US" sz="1200" i="1" dirty="0">
                <a:solidFill>
                  <a:prstClr val="black"/>
                </a:solidFill>
              </a:rPr>
              <a:t> A</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PF565</a:t>
            </a:r>
          </a:p>
        </p:txBody>
      </p:sp>
      <p:sp>
        <p:nvSpPr>
          <p:cNvPr id="3" name="Titre 2">
            <a:extLst>
              <a:ext uri="{FF2B5EF4-FFF2-40B4-BE49-F238E27FC236}">
                <a16:creationId xmlns:a16="http://schemas.microsoft.com/office/drawing/2014/main" id="{EB6F1906-476C-2C66-BA38-F7B12707B1E3}"/>
              </a:ext>
            </a:extLst>
          </p:cNvPr>
          <p:cNvSpPr>
            <a:spLocks noGrp="1"/>
          </p:cNvSpPr>
          <p:nvPr>
            <p:ph type="title"/>
          </p:nvPr>
        </p:nvSpPr>
        <p:spPr>
          <a:xfrm>
            <a:off x="0" y="-5203"/>
            <a:ext cx="9409114" cy="1556545"/>
          </a:xfrm>
        </p:spPr>
        <p:txBody>
          <a:bodyPr/>
          <a:lstStyle/>
          <a:p>
            <a:r>
              <a:rPr lang="fr-FR" dirty="0" err="1"/>
              <a:t>Targeted</a:t>
            </a:r>
            <a:r>
              <a:rPr lang="fr-FR" dirty="0"/>
              <a:t> Triplet </a:t>
            </a:r>
            <a:r>
              <a:rPr lang="fr-FR" dirty="0" err="1"/>
              <a:t>Strategies</a:t>
            </a:r>
            <a:r>
              <a:rPr lang="fr-FR" dirty="0"/>
              <a:t> in FLT3- and IDH1-Mutated AML </a:t>
            </a:r>
            <a:r>
              <a:rPr lang="fr-FR" i="1" dirty="0"/>
              <a:t>(1)</a:t>
            </a:r>
          </a:p>
        </p:txBody>
      </p:sp>
      <p:sp>
        <p:nvSpPr>
          <p:cNvPr id="4" name="Espace réservé du texte 3">
            <a:extLst>
              <a:ext uri="{FF2B5EF4-FFF2-40B4-BE49-F238E27FC236}">
                <a16:creationId xmlns:a16="http://schemas.microsoft.com/office/drawing/2014/main" id="{0E7F9914-8823-03B3-1CCC-3ADFEE82FFCE}"/>
              </a:ext>
            </a:extLst>
          </p:cNvPr>
          <p:cNvSpPr>
            <a:spLocks noGrp="1"/>
          </p:cNvSpPr>
          <p:nvPr>
            <p:ph type="body" sz="quarter" idx="10"/>
          </p:nvPr>
        </p:nvSpPr>
        <p:spPr>
          <a:xfrm>
            <a:off x="234948" y="1790700"/>
            <a:ext cx="11722100" cy="4749800"/>
          </a:xfrm>
        </p:spPr>
        <p:txBody>
          <a:bodyPr/>
          <a:lstStyle/>
          <a:p>
            <a:r>
              <a:rPr lang="en-AU" dirty="0"/>
              <a:t>Early-phase clinical trials demonstrate promising antileukemic efficacy of triplet regimens in FLT3- or IDH-mutated acute myeloid leukemia (FLT3m or </a:t>
            </a:r>
            <a:r>
              <a:rPr lang="en-AU" dirty="0" err="1"/>
              <a:t>IDHm</a:t>
            </a:r>
            <a:r>
              <a:rPr lang="en-AU" dirty="0"/>
              <a:t> AML). </a:t>
            </a:r>
          </a:p>
          <a:p>
            <a:pPr marL="0" indent="0">
              <a:buNone/>
            </a:pPr>
            <a:endParaRPr lang="en-AU" dirty="0"/>
          </a:p>
          <a:p>
            <a:r>
              <a:rPr lang="en-GB" dirty="0"/>
              <a:t>The aim of the study was to evaluate the real-world outcomes of FLT3m or IDH1m AML patients who received </a:t>
            </a:r>
            <a:r>
              <a:rPr lang="en-GB" dirty="0" err="1"/>
              <a:t>Gilteritinib</a:t>
            </a:r>
            <a:r>
              <a:rPr lang="en-GB" dirty="0"/>
              <a:t> / </a:t>
            </a:r>
            <a:r>
              <a:rPr lang="en-GB" dirty="0" err="1"/>
              <a:t>Ivosidenib</a:t>
            </a:r>
            <a:r>
              <a:rPr lang="en-GB" dirty="0"/>
              <a:t> in combination with Venetoclax-based backbone therapies</a:t>
            </a:r>
            <a:endParaRPr lang="en-CA" dirty="0"/>
          </a:p>
          <a:p>
            <a:endParaRPr lang="en-AU" dirty="0"/>
          </a:p>
          <a:p>
            <a:endParaRPr lang="fr-FR" dirty="0"/>
          </a:p>
        </p:txBody>
      </p:sp>
    </p:spTree>
    <p:extLst>
      <p:ext uri="{BB962C8B-B14F-4D97-AF65-F5344CB8AC3E}">
        <p14:creationId xmlns:p14="http://schemas.microsoft.com/office/powerpoint/2010/main" val="19689716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77629-A01D-DEDD-CB92-5D8C28F0532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EDA89DE-B831-6B10-73BB-924D192BEB5A}"/>
              </a:ext>
            </a:extLst>
          </p:cNvPr>
          <p:cNvSpPr>
            <a:spLocks noGrp="1"/>
          </p:cNvSpPr>
          <p:nvPr>
            <p:ph type="title"/>
          </p:nvPr>
        </p:nvSpPr>
        <p:spPr/>
        <p:txBody>
          <a:bodyPr/>
          <a:lstStyle/>
          <a:p>
            <a:r>
              <a:rPr lang="fr-FR" dirty="0" err="1"/>
              <a:t>Targeted</a:t>
            </a:r>
            <a:r>
              <a:rPr lang="fr-FR" dirty="0"/>
              <a:t> Triplet </a:t>
            </a:r>
            <a:r>
              <a:rPr lang="fr-FR" dirty="0" err="1"/>
              <a:t>Strategies</a:t>
            </a:r>
            <a:r>
              <a:rPr lang="fr-FR" dirty="0"/>
              <a:t> in FLT3- and IDH1-Mutated AML </a:t>
            </a:r>
            <a:r>
              <a:rPr lang="fr-FR" i="1" dirty="0"/>
              <a:t>(2)</a:t>
            </a:r>
          </a:p>
        </p:txBody>
      </p:sp>
      <p:sp>
        <p:nvSpPr>
          <p:cNvPr id="4" name="Espace réservé du texte 3">
            <a:extLst>
              <a:ext uri="{FF2B5EF4-FFF2-40B4-BE49-F238E27FC236}">
                <a16:creationId xmlns:a16="http://schemas.microsoft.com/office/drawing/2014/main" id="{4EC3CD0A-48DA-B989-A528-C7F36DBB4B64}"/>
              </a:ext>
            </a:extLst>
          </p:cNvPr>
          <p:cNvSpPr>
            <a:spLocks noGrp="1"/>
          </p:cNvSpPr>
          <p:nvPr>
            <p:ph type="body" sz="quarter" idx="10"/>
          </p:nvPr>
        </p:nvSpPr>
        <p:spPr>
          <a:xfrm>
            <a:off x="234948" y="1790700"/>
            <a:ext cx="4103970" cy="4749800"/>
          </a:xfrm>
        </p:spPr>
        <p:txBody>
          <a:bodyPr>
            <a:normAutofit/>
          </a:bodyPr>
          <a:lstStyle/>
          <a:p>
            <a:r>
              <a:rPr lang="en-US" sz="1800" dirty="0"/>
              <a:t>A retrospective, single-center study. </a:t>
            </a:r>
          </a:p>
          <a:p>
            <a:endParaRPr lang="en-US" sz="1800" dirty="0"/>
          </a:p>
          <a:p>
            <a:r>
              <a:rPr lang="en-US" sz="1800" dirty="0"/>
              <a:t>The patients were ≥ 18 years old, had </a:t>
            </a:r>
            <a:r>
              <a:rPr lang="en-US" sz="1800" i="1" dirty="0"/>
              <a:t>FLT3</a:t>
            </a:r>
            <a:r>
              <a:rPr lang="en-US" sz="1800" dirty="0"/>
              <a:t>m or </a:t>
            </a:r>
            <a:r>
              <a:rPr lang="en-US" sz="1800" i="1" dirty="0"/>
              <a:t>IDH1</a:t>
            </a:r>
            <a:r>
              <a:rPr lang="en-US" sz="1800" dirty="0"/>
              <a:t>m AML and received </a:t>
            </a:r>
            <a:r>
              <a:rPr lang="en-US" sz="1800" dirty="0" err="1"/>
              <a:t>gilteritinib</a:t>
            </a:r>
            <a:r>
              <a:rPr lang="en-US" sz="1800" dirty="0"/>
              <a:t> or </a:t>
            </a:r>
            <a:r>
              <a:rPr lang="en-US" sz="1800" dirty="0" err="1"/>
              <a:t>ivosidenib</a:t>
            </a:r>
            <a:r>
              <a:rPr lang="en-US" sz="1800" dirty="0"/>
              <a:t> in combination with venetoclax-based regimens.</a:t>
            </a:r>
          </a:p>
          <a:p>
            <a:endParaRPr lang="en-US" sz="1800" dirty="0"/>
          </a:p>
          <a:p>
            <a:r>
              <a:rPr lang="en-US" sz="1800" dirty="0"/>
              <a:t>Treatment and data collection were approved by the Vilnius University Hospital </a:t>
            </a:r>
            <a:r>
              <a:rPr lang="en-US" sz="1800" dirty="0" err="1"/>
              <a:t>Santaros</a:t>
            </a:r>
            <a:r>
              <a:rPr lang="en-US" sz="1800" dirty="0"/>
              <a:t> Klinikos Hematology Board and the Vilnius Regional Biomedical Research Ethics Committee.</a:t>
            </a:r>
          </a:p>
        </p:txBody>
      </p:sp>
      <p:pic>
        <p:nvPicPr>
          <p:cNvPr id="5" name="Picture 4">
            <a:extLst>
              <a:ext uri="{FF2B5EF4-FFF2-40B4-BE49-F238E27FC236}">
                <a16:creationId xmlns:a16="http://schemas.microsoft.com/office/drawing/2014/main" id="{A5275337-1D57-D758-1D64-D9EBEFF97138}"/>
              </a:ext>
            </a:extLst>
          </p:cNvPr>
          <p:cNvPicPr>
            <a:picLocks noChangeAspect="1"/>
          </p:cNvPicPr>
          <p:nvPr/>
        </p:nvPicPr>
        <p:blipFill>
          <a:blip r:embed="rId3"/>
          <a:stretch>
            <a:fillRect/>
          </a:stretch>
        </p:blipFill>
        <p:spPr>
          <a:xfrm>
            <a:off x="4422982" y="1458061"/>
            <a:ext cx="7185974" cy="5282406"/>
          </a:xfrm>
          <a:prstGeom prst="rect">
            <a:avLst/>
          </a:prstGeom>
        </p:spPr>
      </p:pic>
      <p:sp>
        <p:nvSpPr>
          <p:cNvPr id="6" name="Text Box 3">
            <a:extLst>
              <a:ext uri="{FF2B5EF4-FFF2-40B4-BE49-F238E27FC236}">
                <a16:creationId xmlns:a16="http://schemas.microsoft.com/office/drawing/2014/main" id="{9D1D44A6-03A5-EDBF-22AF-B0F5B7FD4CCD}"/>
              </a:ext>
            </a:extLst>
          </p:cNvPr>
          <p:cNvSpPr txBox="1">
            <a:spLocks noChangeArrowheads="1"/>
          </p:cNvSpPr>
          <p:nvPr/>
        </p:nvSpPr>
        <p:spPr bwMode="auto">
          <a:xfrm>
            <a:off x="9679004" y="6538230"/>
            <a:ext cx="2512996" cy="276999"/>
          </a:xfrm>
          <a:prstGeom prst="rect">
            <a:avLst/>
          </a:prstGeom>
          <a:noFill/>
          <a:ln w="9525">
            <a:noFill/>
            <a:miter lim="800000"/>
            <a:headEnd/>
            <a:tailEnd/>
          </a:ln>
        </p:spPr>
        <p:txBody>
          <a:bodyPr wrap="none">
            <a:spAutoFit/>
          </a:bodyPr>
          <a:lstStyle/>
          <a:p>
            <a:pPr lvl="0" algn="r" defTabSz="457200" eaLnBrk="0" hangingPunct="0">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lang="en-US" sz="1200" i="1" dirty="0" err="1">
                <a:solidFill>
                  <a:prstClr val="black"/>
                </a:solidFill>
              </a:rPr>
              <a:t>Žučenka</a:t>
            </a:r>
            <a:r>
              <a:rPr lang="en-US" sz="1200" i="1" dirty="0">
                <a:solidFill>
                  <a:prstClr val="black"/>
                </a:solidFill>
              </a:rPr>
              <a:t> A</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PF565</a:t>
            </a:r>
          </a:p>
        </p:txBody>
      </p:sp>
    </p:spTree>
    <p:extLst>
      <p:ext uri="{BB962C8B-B14F-4D97-AF65-F5344CB8AC3E}">
        <p14:creationId xmlns:p14="http://schemas.microsoft.com/office/powerpoint/2010/main" val="1535821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0E8DE-F726-C71D-39B1-5F96C3A965A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41399BB-A0E8-5716-1CE4-256C2F7F9033}"/>
              </a:ext>
            </a:extLst>
          </p:cNvPr>
          <p:cNvSpPr>
            <a:spLocks noGrp="1"/>
          </p:cNvSpPr>
          <p:nvPr>
            <p:ph type="title"/>
          </p:nvPr>
        </p:nvSpPr>
        <p:spPr/>
        <p:txBody>
          <a:bodyPr/>
          <a:lstStyle/>
          <a:p>
            <a:r>
              <a:rPr lang="fr-FR" dirty="0" err="1"/>
              <a:t>Targeted</a:t>
            </a:r>
            <a:r>
              <a:rPr lang="fr-FR" dirty="0"/>
              <a:t> Triplet </a:t>
            </a:r>
            <a:r>
              <a:rPr lang="fr-FR" dirty="0" err="1"/>
              <a:t>Strategies</a:t>
            </a:r>
            <a:r>
              <a:rPr lang="fr-FR" dirty="0"/>
              <a:t> in FLT3- and IDH1-Mutated AML </a:t>
            </a:r>
            <a:r>
              <a:rPr lang="fr-FR" i="1" dirty="0"/>
              <a:t>(3)</a:t>
            </a:r>
            <a:endParaRPr lang="fr-FR" dirty="0"/>
          </a:p>
        </p:txBody>
      </p:sp>
      <p:graphicFrame>
        <p:nvGraphicFramePr>
          <p:cNvPr id="6" name="Table 5">
            <a:extLst>
              <a:ext uri="{FF2B5EF4-FFF2-40B4-BE49-F238E27FC236}">
                <a16:creationId xmlns:a16="http://schemas.microsoft.com/office/drawing/2014/main" id="{7946C532-4DA3-C6BA-6D2A-703384E353F3}"/>
              </a:ext>
            </a:extLst>
          </p:cNvPr>
          <p:cNvGraphicFramePr>
            <a:graphicFrameLocks noGrp="1"/>
          </p:cNvGraphicFramePr>
          <p:nvPr>
            <p:extLst>
              <p:ext uri="{D42A27DB-BD31-4B8C-83A1-F6EECF244321}">
                <p14:modId xmlns:p14="http://schemas.microsoft.com/office/powerpoint/2010/main" val="175248836"/>
              </p:ext>
            </p:extLst>
          </p:nvPr>
        </p:nvGraphicFramePr>
        <p:xfrm>
          <a:off x="300643" y="1711510"/>
          <a:ext cx="11590713" cy="4790860"/>
        </p:xfrm>
        <a:graphic>
          <a:graphicData uri="http://schemas.openxmlformats.org/drawingml/2006/table">
            <a:tbl>
              <a:tblPr firstRow="1" firstCol="1" lastRow="1" lastCol="1" bandRow="1" bandCol="1">
                <a:tableStyleId>{69012ECD-51FC-41F1-AA8D-1B2483CD663E}</a:tableStyleId>
              </a:tblPr>
              <a:tblGrid>
                <a:gridCol w="2350444">
                  <a:extLst>
                    <a:ext uri="{9D8B030D-6E8A-4147-A177-3AD203B41FA5}">
                      <a16:colId xmlns:a16="http://schemas.microsoft.com/office/drawing/2014/main" val="3051405214"/>
                    </a:ext>
                  </a:extLst>
                </a:gridCol>
                <a:gridCol w="2321080">
                  <a:extLst>
                    <a:ext uri="{9D8B030D-6E8A-4147-A177-3AD203B41FA5}">
                      <a16:colId xmlns:a16="http://schemas.microsoft.com/office/drawing/2014/main" val="989523892"/>
                    </a:ext>
                  </a:extLst>
                </a:gridCol>
                <a:gridCol w="2321080">
                  <a:extLst>
                    <a:ext uri="{9D8B030D-6E8A-4147-A177-3AD203B41FA5}">
                      <a16:colId xmlns:a16="http://schemas.microsoft.com/office/drawing/2014/main" val="3757279761"/>
                    </a:ext>
                  </a:extLst>
                </a:gridCol>
                <a:gridCol w="2306396">
                  <a:extLst>
                    <a:ext uri="{9D8B030D-6E8A-4147-A177-3AD203B41FA5}">
                      <a16:colId xmlns:a16="http://schemas.microsoft.com/office/drawing/2014/main" val="500162287"/>
                    </a:ext>
                  </a:extLst>
                </a:gridCol>
                <a:gridCol w="2291713">
                  <a:extLst>
                    <a:ext uri="{9D8B030D-6E8A-4147-A177-3AD203B41FA5}">
                      <a16:colId xmlns:a16="http://schemas.microsoft.com/office/drawing/2014/main" val="4017877048"/>
                    </a:ext>
                  </a:extLst>
                </a:gridCol>
              </a:tblGrid>
              <a:tr h="172719">
                <a:tc>
                  <a:txBody>
                    <a:bodyPr/>
                    <a:lstStyle>
                      <a:lvl1pPr marL="0" algn="l" defTabSz="914400" rtl="0" eaLnBrk="1" latinLnBrk="0" hangingPunct="1">
                        <a:defRPr sz="1800" b="1" kern="1200">
                          <a:solidFill>
                            <a:schemeClr val="bg1"/>
                          </a:solidFill>
                          <a:latin typeface="Aptos" panose="02110004020202020204"/>
                        </a:defRPr>
                      </a:lvl1pPr>
                      <a:lvl2pPr marL="457200" algn="l" defTabSz="914400" rtl="0" eaLnBrk="1" latinLnBrk="0" hangingPunct="1">
                        <a:defRPr sz="1800" b="1" kern="1200">
                          <a:solidFill>
                            <a:schemeClr val="bg1"/>
                          </a:solidFill>
                          <a:latin typeface="Aptos" panose="02110004020202020204"/>
                        </a:defRPr>
                      </a:lvl2pPr>
                      <a:lvl3pPr marL="914400" algn="l" defTabSz="914400" rtl="0" eaLnBrk="1" latinLnBrk="0" hangingPunct="1">
                        <a:defRPr sz="1800" b="1" kern="1200">
                          <a:solidFill>
                            <a:schemeClr val="bg1"/>
                          </a:solidFill>
                          <a:latin typeface="Aptos" panose="02110004020202020204"/>
                        </a:defRPr>
                      </a:lvl3pPr>
                      <a:lvl4pPr marL="1371600" algn="l" defTabSz="914400" rtl="0" eaLnBrk="1" latinLnBrk="0" hangingPunct="1">
                        <a:defRPr sz="1800" b="1" kern="1200">
                          <a:solidFill>
                            <a:schemeClr val="bg1"/>
                          </a:solidFill>
                          <a:latin typeface="Aptos" panose="02110004020202020204"/>
                        </a:defRPr>
                      </a:lvl4pPr>
                      <a:lvl5pPr marL="1828800" algn="l" defTabSz="914400" rtl="0" eaLnBrk="1" latinLnBrk="0" hangingPunct="1">
                        <a:defRPr sz="1800" b="1" kern="1200">
                          <a:solidFill>
                            <a:schemeClr val="bg1"/>
                          </a:solidFill>
                          <a:latin typeface="Aptos" panose="02110004020202020204"/>
                        </a:defRPr>
                      </a:lvl5pPr>
                      <a:lvl6pPr marL="2286000" algn="l" defTabSz="914400" rtl="0" eaLnBrk="1" latinLnBrk="0" hangingPunct="1">
                        <a:defRPr sz="1800" b="1" kern="1200">
                          <a:solidFill>
                            <a:schemeClr val="bg1"/>
                          </a:solidFill>
                          <a:latin typeface="Aptos" panose="02110004020202020204"/>
                        </a:defRPr>
                      </a:lvl6pPr>
                      <a:lvl7pPr marL="2743200" algn="l" defTabSz="914400" rtl="0" eaLnBrk="1" latinLnBrk="0" hangingPunct="1">
                        <a:defRPr sz="1800" b="1" kern="1200">
                          <a:solidFill>
                            <a:schemeClr val="bg1"/>
                          </a:solidFill>
                          <a:latin typeface="Aptos" panose="02110004020202020204"/>
                        </a:defRPr>
                      </a:lvl7pPr>
                      <a:lvl8pPr marL="3200400" algn="l" defTabSz="914400" rtl="0" eaLnBrk="1" latinLnBrk="0" hangingPunct="1">
                        <a:defRPr sz="1800" b="1" kern="1200">
                          <a:solidFill>
                            <a:schemeClr val="bg1"/>
                          </a:solidFill>
                          <a:latin typeface="Aptos" panose="02110004020202020204"/>
                        </a:defRPr>
                      </a:lvl8pPr>
                      <a:lvl9pPr marL="3657600" algn="l" defTabSz="914400" rtl="0" eaLnBrk="1" latinLnBrk="0" hangingPunct="1">
                        <a:defRPr sz="1800" b="1" kern="1200">
                          <a:solidFill>
                            <a:schemeClr val="bg1"/>
                          </a:solidFill>
                          <a:latin typeface="Aptos" panose="02110004020202020204"/>
                        </a:defRPr>
                      </a:lvl9pPr>
                    </a:lstStyle>
                    <a:p>
                      <a:pPr marL="6350" algn="l">
                        <a:spcBef>
                          <a:spcPts val="240"/>
                        </a:spcBef>
                        <a:buNone/>
                      </a:pPr>
                      <a:r>
                        <a:rPr lang="en-US" sz="1200" b="1" spc="-10" dirty="0">
                          <a:solidFill>
                            <a:schemeClr val="bg1"/>
                          </a:solidFill>
                          <a:effectLst/>
                          <a:latin typeface="+mn-lt"/>
                        </a:rPr>
                        <a:t>Characteristics</a:t>
                      </a:r>
                      <a:endParaRPr lang="en-GB" sz="1200" dirty="0">
                        <a:solidFill>
                          <a:schemeClr val="bg1"/>
                        </a:solidFill>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bg1"/>
                          </a:solidFill>
                          <a:latin typeface="Aptos" panose="02110004020202020204"/>
                        </a:defRPr>
                      </a:lvl1pPr>
                      <a:lvl2pPr marL="457200" algn="l" defTabSz="914400" rtl="0" eaLnBrk="1" latinLnBrk="0" hangingPunct="1">
                        <a:defRPr sz="1800" b="1" kern="1200">
                          <a:solidFill>
                            <a:schemeClr val="bg1"/>
                          </a:solidFill>
                          <a:latin typeface="Aptos" panose="02110004020202020204"/>
                        </a:defRPr>
                      </a:lvl2pPr>
                      <a:lvl3pPr marL="914400" algn="l" defTabSz="914400" rtl="0" eaLnBrk="1" latinLnBrk="0" hangingPunct="1">
                        <a:defRPr sz="1800" b="1" kern="1200">
                          <a:solidFill>
                            <a:schemeClr val="bg1"/>
                          </a:solidFill>
                          <a:latin typeface="Aptos" panose="02110004020202020204"/>
                        </a:defRPr>
                      </a:lvl3pPr>
                      <a:lvl4pPr marL="1371600" algn="l" defTabSz="914400" rtl="0" eaLnBrk="1" latinLnBrk="0" hangingPunct="1">
                        <a:defRPr sz="1800" b="1" kern="1200">
                          <a:solidFill>
                            <a:schemeClr val="bg1"/>
                          </a:solidFill>
                          <a:latin typeface="Aptos" panose="02110004020202020204"/>
                        </a:defRPr>
                      </a:lvl4pPr>
                      <a:lvl5pPr marL="1828800" algn="l" defTabSz="914400" rtl="0" eaLnBrk="1" latinLnBrk="0" hangingPunct="1">
                        <a:defRPr sz="1800" b="1" kern="1200">
                          <a:solidFill>
                            <a:schemeClr val="bg1"/>
                          </a:solidFill>
                          <a:latin typeface="Aptos" panose="02110004020202020204"/>
                        </a:defRPr>
                      </a:lvl5pPr>
                      <a:lvl6pPr marL="2286000" algn="l" defTabSz="914400" rtl="0" eaLnBrk="1" latinLnBrk="0" hangingPunct="1">
                        <a:defRPr sz="1800" b="1" kern="1200">
                          <a:solidFill>
                            <a:schemeClr val="bg1"/>
                          </a:solidFill>
                          <a:latin typeface="Aptos" panose="02110004020202020204"/>
                        </a:defRPr>
                      </a:lvl6pPr>
                      <a:lvl7pPr marL="2743200" algn="l" defTabSz="914400" rtl="0" eaLnBrk="1" latinLnBrk="0" hangingPunct="1">
                        <a:defRPr sz="1800" b="1" kern="1200">
                          <a:solidFill>
                            <a:schemeClr val="bg1"/>
                          </a:solidFill>
                          <a:latin typeface="Aptos" panose="02110004020202020204"/>
                        </a:defRPr>
                      </a:lvl7pPr>
                      <a:lvl8pPr marL="3200400" algn="l" defTabSz="914400" rtl="0" eaLnBrk="1" latinLnBrk="0" hangingPunct="1">
                        <a:defRPr sz="1800" b="1" kern="1200">
                          <a:solidFill>
                            <a:schemeClr val="bg1"/>
                          </a:solidFill>
                          <a:latin typeface="Aptos" panose="02110004020202020204"/>
                        </a:defRPr>
                      </a:lvl8pPr>
                      <a:lvl9pPr marL="3657600" algn="l" defTabSz="914400" rtl="0" eaLnBrk="1" latinLnBrk="0" hangingPunct="1">
                        <a:defRPr sz="1800" b="1" kern="1200">
                          <a:solidFill>
                            <a:schemeClr val="bg1"/>
                          </a:solidFill>
                          <a:latin typeface="Aptos" panose="02110004020202020204"/>
                        </a:defRPr>
                      </a:lvl9pPr>
                    </a:lstStyle>
                    <a:p>
                      <a:pPr marL="26670" marR="26670" algn="ctr">
                        <a:spcBef>
                          <a:spcPts val="240"/>
                        </a:spcBef>
                        <a:buNone/>
                      </a:pPr>
                      <a:r>
                        <a:rPr lang="en-US" sz="1200" b="1" dirty="0">
                          <a:solidFill>
                            <a:schemeClr val="bg1"/>
                          </a:solidFill>
                          <a:effectLst/>
                          <a:latin typeface="+mn-lt"/>
                        </a:rPr>
                        <a:t>ND</a:t>
                      </a:r>
                      <a:r>
                        <a:rPr lang="en-US" sz="1200" b="1" spc="-30" dirty="0">
                          <a:solidFill>
                            <a:schemeClr val="bg1"/>
                          </a:solidFill>
                          <a:effectLst/>
                          <a:latin typeface="+mn-lt"/>
                        </a:rPr>
                        <a:t> </a:t>
                      </a:r>
                      <a:r>
                        <a:rPr lang="en-US" sz="1200" b="1" dirty="0">
                          <a:solidFill>
                            <a:schemeClr val="bg1"/>
                          </a:solidFill>
                          <a:effectLst/>
                          <a:latin typeface="+mn-lt"/>
                        </a:rPr>
                        <a:t>FLT3m</a:t>
                      </a:r>
                      <a:r>
                        <a:rPr lang="en-US" sz="1200" b="1" spc="-25" dirty="0">
                          <a:solidFill>
                            <a:schemeClr val="bg1"/>
                          </a:solidFill>
                          <a:effectLst/>
                          <a:latin typeface="+mn-lt"/>
                        </a:rPr>
                        <a:t> </a:t>
                      </a:r>
                      <a:r>
                        <a:rPr lang="en-US" sz="1200" b="1" dirty="0">
                          <a:solidFill>
                            <a:schemeClr val="bg1"/>
                          </a:solidFill>
                          <a:effectLst/>
                          <a:latin typeface="+mn-lt"/>
                        </a:rPr>
                        <a:t>AML</a:t>
                      </a:r>
                      <a:r>
                        <a:rPr lang="en-US" sz="1200" b="1" spc="-25" dirty="0">
                          <a:solidFill>
                            <a:schemeClr val="bg1"/>
                          </a:solidFill>
                          <a:effectLst/>
                          <a:latin typeface="+mn-lt"/>
                        </a:rPr>
                        <a:t> </a:t>
                      </a:r>
                      <a:r>
                        <a:rPr lang="en-US" sz="1200" b="1" spc="-20" dirty="0">
                          <a:solidFill>
                            <a:schemeClr val="bg1"/>
                          </a:solidFill>
                          <a:effectLst/>
                          <a:latin typeface="+mn-lt"/>
                        </a:rPr>
                        <a:t>(13)</a:t>
                      </a:r>
                      <a:endParaRPr lang="en-GB" sz="1200" dirty="0">
                        <a:solidFill>
                          <a:schemeClr val="bg1"/>
                        </a:solidFill>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b="1" kern="1200">
                          <a:solidFill>
                            <a:schemeClr val="bg1"/>
                          </a:solidFill>
                          <a:latin typeface="Aptos" panose="02110004020202020204"/>
                        </a:defRPr>
                      </a:lvl1pPr>
                      <a:lvl2pPr marL="457200" algn="l" defTabSz="914400" rtl="0" eaLnBrk="1" latinLnBrk="0" hangingPunct="1">
                        <a:defRPr sz="1800" b="1" kern="1200">
                          <a:solidFill>
                            <a:schemeClr val="bg1"/>
                          </a:solidFill>
                          <a:latin typeface="Aptos" panose="02110004020202020204"/>
                        </a:defRPr>
                      </a:lvl2pPr>
                      <a:lvl3pPr marL="914400" algn="l" defTabSz="914400" rtl="0" eaLnBrk="1" latinLnBrk="0" hangingPunct="1">
                        <a:defRPr sz="1800" b="1" kern="1200">
                          <a:solidFill>
                            <a:schemeClr val="bg1"/>
                          </a:solidFill>
                          <a:latin typeface="Aptos" panose="02110004020202020204"/>
                        </a:defRPr>
                      </a:lvl3pPr>
                      <a:lvl4pPr marL="1371600" algn="l" defTabSz="914400" rtl="0" eaLnBrk="1" latinLnBrk="0" hangingPunct="1">
                        <a:defRPr sz="1800" b="1" kern="1200">
                          <a:solidFill>
                            <a:schemeClr val="bg1"/>
                          </a:solidFill>
                          <a:latin typeface="Aptos" panose="02110004020202020204"/>
                        </a:defRPr>
                      </a:lvl4pPr>
                      <a:lvl5pPr marL="1828800" algn="l" defTabSz="914400" rtl="0" eaLnBrk="1" latinLnBrk="0" hangingPunct="1">
                        <a:defRPr sz="1800" b="1" kern="1200">
                          <a:solidFill>
                            <a:schemeClr val="bg1"/>
                          </a:solidFill>
                          <a:latin typeface="Aptos" panose="02110004020202020204"/>
                        </a:defRPr>
                      </a:lvl5pPr>
                      <a:lvl6pPr marL="2286000" algn="l" defTabSz="914400" rtl="0" eaLnBrk="1" latinLnBrk="0" hangingPunct="1">
                        <a:defRPr sz="1800" b="1" kern="1200">
                          <a:solidFill>
                            <a:schemeClr val="bg1"/>
                          </a:solidFill>
                          <a:latin typeface="Aptos" panose="02110004020202020204"/>
                        </a:defRPr>
                      </a:lvl6pPr>
                      <a:lvl7pPr marL="2743200" algn="l" defTabSz="914400" rtl="0" eaLnBrk="1" latinLnBrk="0" hangingPunct="1">
                        <a:defRPr sz="1800" b="1" kern="1200">
                          <a:solidFill>
                            <a:schemeClr val="bg1"/>
                          </a:solidFill>
                          <a:latin typeface="Aptos" panose="02110004020202020204"/>
                        </a:defRPr>
                      </a:lvl7pPr>
                      <a:lvl8pPr marL="3200400" algn="l" defTabSz="914400" rtl="0" eaLnBrk="1" latinLnBrk="0" hangingPunct="1">
                        <a:defRPr sz="1800" b="1" kern="1200">
                          <a:solidFill>
                            <a:schemeClr val="bg1"/>
                          </a:solidFill>
                          <a:latin typeface="Aptos" panose="02110004020202020204"/>
                        </a:defRPr>
                      </a:lvl8pPr>
                      <a:lvl9pPr marL="3657600" algn="l" defTabSz="914400" rtl="0" eaLnBrk="1" latinLnBrk="0" hangingPunct="1">
                        <a:defRPr sz="1800" b="1" kern="1200">
                          <a:solidFill>
                            <a:schemeClr val="bg1"/>
                          </a:solidFill>
                          <a:latin typeface="Aptos" panose="02110004020202020204"/>
                        </a:defRPr>
                      </a:lvl9pPr>
                    </a:lstStyle>
                    <a:p>
                      <a:pPr marL="26670" marR="26670" algn="ctr">
                        <a:spcBef>
                          <a:spcPts val="240"/>
                        </a:spcBef>
                        <a:buNone/>
                      </a:pPr>
                      <a:r>
                        <a:rPr lang="en-US" sz="1200" b="1" spc="-10">
                          <a:solidFill>
                            <a:schemeClr val="bg1"/>
                          </a:solidFill>
                          <a:effectLst/>
                          <a:latin typeface="+mn-lt"/>
                        </a:rPr>
                        <a:t>R/R</a:t>
                      </a:r>
                      <a:r>
                        <a:rPr lang="en-US" sz="1200" b="1" spc="-40">
                          <a:solidFill>
                            <a:schemeClr val="bg1"/>
                          </a:solidFill>
                          <a:effectLst/>
                          <a:latin typeface="+mn-lt"/>
                        </a:rPr>
                        <a:t> </a:t>
                      </a:r>
                      <a:r>
                        <a:rPr lang="en-US" sz="1200" b="1" spc="-10">
                          <a:solidFill>
                            <a:schemeClr val="bg1"/>
                          </a:solidFill>
                          <a:effectLst/>
                          <a:latin typeface="+mn-lt"/>
                        </a:rPr>
                        <a:t>FLT3m</a:t>
                      </a:r>
                      <a:r>
                        <a:rPr lang="en-US" sz="1200" b="1" spc="-40">
                          <a:solidFill>
                            <a:schemeClr val="bg1"/>
                          </a:solidFill>
                          <a:effectLst/>
                          <a:latin typeface="+mn-lt"/>
                        </a:rPr>
                        <a:t> </a:t>
                      </a:r>
                      <a:r>
                        <a:rPr lang="en-US" sz="1200" b="1" spc="-10">
                          <a:solidFill>
                            <a:schemeClr val="bg1"/>
                          </a:solidFill>
                          <a:effectLst/>
                          <a:latin typeface="+mn-lt"/>
                        </a:rPr>
                        <a:t>AML</a:t>
                      </a:r>
                      <a:r>
                        <a:rPr lang="en-US" sz="1200" b="1" spc="-40">
                          <a:solidFill>
                            <a:schemeClr val="bg1"/>
                          </a:solidFill>
                          <a:effectLst/>
                          <a:latin typeface="+mn-lt"/>
                        </a:rPr>
                        <a:t> </a:t>
                      </a:r>
                      <a:r>
                        <a:rPr lang="en-US" sz="1200" b="1" spc="-20">
                          <a:solidFill>
                            <a:schemeClr val="bg1"/>
                          </a:solidFill>
                          <a:effectLst/>
                          <a:latin typeface="+mn-lt"/>
                        </a:rPr>
                        <a:t>(32)</a:t>
                      </a:r>
                      <a:endParaRPr lang="en-GB" sz="1200">
                        <a:solidFill>
                          <a:schemeClr val="bg1"/>
                        </a:solidFill>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b="1" kern="1200">
                          <a:solidFill>
                            <a:schemeClr val="bg1"/>
                          </a:solidFill>
                          <a:latin typeface="Aptos" panose="02110004020202020204"/>
                        </a:defRPr>
                      </a:lvl1pPr>
                      <a:lvl2pPr marL="457200" algn="l" defTabSz="914400" rtl="0" eaLnBrk="1" latinLnBrk="0" hangingPunct="1">
                        <a:defRPr sz="1800" b="1" kern="1200">
                          <a:solidFill>
                            <a:schemeClr val="bg1"/>
                          </a:solidFill>
                          <a:latin typeface="Aptos" panose="02110004020202020204"/>
                        </a:defRPr>
                      </a:lvl2pPr>
                      <a:lvl3pPr marL="914400" algn="l" defTabSz="914400" rtl="0" eaLnBrk="1" latinLnBrk="0" hangingPunct="1">
                        <a:defRPr sz="1800" b="1" kern="1200">
                          <a:solidFill>
                            <a:schemeClr val="bg1"/>
                          </a:solidFill>
                          <a:latin typeface="Aptos" panose="02110004020202020204"/>
                        </a:defRPr>
                      </a:lvl3pPr>
                      <a:lvl4pPr marL="1371600" algn="l" defTabSz="914400" rtl="0" eaLnBrk="1" latinLnBrk="0" hangingPunct="1">
                        <a:defRPr sz="1800" b="1" kern="1200">
                          <a:solidFill>
                            <a:schemeClr val="bg1"/>
                          </a:solidFill>
                          <a:latin typeface="Aptos" panose="02110004020202020204"/>
                        </a:defRPr>
                      </a:lvl4pPr>
                      <a:lvl5pPr marL="1828800" algn="l" defTabSz="914400" rtl="0" eaLnBrk="1" latinLnBrk="0" hangingPunct="1">
                        <a:defRPr sz="1800" b="1" kern="1200">
                          <a:solidFill>
                            <a:schemeClr val="bg1"/>
                          </a:solidFill>
                          <a:latin typeface="Aptos" panose="02110004020202020204"/>
                        </a:defRPr>
                      </a:lvl5pPr>
                      <a:lvl6pPr marL="2286000" algn="l" defTabSz="914400" rtl="0" eaLnBrk="1" latinLnBrk="0" hangingPunct="1">
                        <a:defRPr sz="1800" b="1" kern="1200">
                          <a:solidFill>
                            <a:schemeClr val="bg1"/>
                          </a:solidFill>
                          <a:latin typeface="Aptos" panose="02110004020202020204"/>
                        </a:defRPr>
                      </a:lvl6pPr>
                      <a:lvl7pPr marL="2743200" algn="l" defTabSz="914400" rtl="0" eaLnBrk="1" latinLnBrk="0" hangingPunct="1">
                        <a:defRPr sz="1800" b="1" kern="1200">
                          <a:solidFill>
                            <a:schemeClr val="bg1"/>
                          </a:solidFill>
                          <a:latin typeface="Aptos" panose="02110004020202020204"/>
                        </a:defRPr>
                      </a:lvl7pPr>
                      <a:lvl8pPr marL="3200400" algn="l" defTabSz="914400" rtl="0" eaLnBrk="1" latinLnBrk="0" hangingPunct="1">
                        <a:defRPr sz="1800" b="1" kern="1200">
                          <a:solidFill>
                            <a:schemeClr val="bg1"/>
                          </a:solidFill>
                          <a:latin typeface="Aptos" panose="02110004020202020204"/>
                        </a:defRPr>
                      </a:lvl8pPr>
                      <a:lvl9pPr marL="3657600" algn="l" defTabSz="914400" rtl="0" eaLnBrk="1" latinLnBrk="0" hangingPunct="1">
                        <a:defRPr sz="1800" b="1" kern="1200">
                          <a:solidFill>
                            <a:schemeClr val="bg1"/>
                          </a:solidFill>
                          <a:latin typeface="Aptos" panose="02110004020202020204"/>
                        </a:defRPr>
                      </a:lvl9pPr>
                    </a:lstStyle>
                    <a:p>
                      <a:pPr marL="22225" marR="27305" algn="ctr">
                        <a:spcBef>
                          <a:spcPts val="240"/>
                        </a:spcBef>
                        <a:buNone/>
                      </a:pPr>
                      <a:r>
                        <a:rPr lang="en-US" sz="1200" b="1" dirty="0">
                          <a:solidFill>
                            <a:schemeClr val="bg1"/>
                          </a:solidFill>
                          <a:effectLst/>
                          <a:latin typeface="+mn-lt"/>
                        </a:rPr>
                        <a:t>ND</a:t>
                      </a:r>
                      <a:r>
                        <a:rPr lang="en-US" sz="1200" b="1" spc="45" dirty="0">
                          <a:solidFill>
                            <a:schemeClr val="bg1"/>
                          </a:solidFill>
                          <a:effectLst/>
                          <a:latin typeface="+mn-lt"/>
                        </a:rPr>
                        <a:t> </a:t>
                      </a:r>
                      <a:r>
                        <a:rPr lang="en-US" sz="1200" b="1" dirty="0">
                          <a:solidFill>
                            <a:schemeClr val="bg1"/>
                          </a:solidFill>
                          <a:effectLst/>
                          <a:latin typeface="+mn-lt"/>
                        </a:rPr>
                        <a:t>IDH1m</a:t>
                      </a:r>
                      <a:r>
                        <a:rPr lang="en-US" sz="1200" b="1" spc="40" dirty="0">
                          <a:solidFill>
                            <a:schemeClr val="bg1"/>
                          </a:solidFill>
                          <a:effectLst/>
                          <a:latin typeface="+mn-lt"/>
                        </a:rPr>
                        <a:t> </a:t>
                      </a:r>
                      <a:r>
                        <a:rPr lang="en-US" sz="1200" b="1" dirty="0">
                          <a:solidFill>
                            <a:schemeClr val="bg1"/>
                          </a:solidFill>
                          <a:effectLst/>
                          <a:latin typeface="+mn-lt"/>
                        </a:rPr>
                        <a:t>AML</a:t>
                      </a:r>
                      <a:r>
                        <a:rPr lang="en-US" sz="1200" b="1" spc="45" dirty="0">
                          <a:solidFill>
                            <a:schemeClr val="bg1"/>
                          </a:solidFill>
                          <a:effectLst/>
                          <a:latin typeface="+mn-lt"/>
                        </a:rPr>
                        <a:t> </a:t>
                      </a:r>
                      <a:r>
                        <a:rPr lang="en-US" sz="1200" b="1" spc="-25" dirty="0">
                          <a:solidFill>
                            <a:schemeClr val="bg1"/>
                          </a:solidFill>
                          <a:effectLst/>
                          <a:latin typeface="+mn-lt"/>
                        </a:rPr>
                        <a:t>(5)</a:t>
                      </a:r>
                      <a:endParaRPr lang="en-GB" sz="1200" dirty="0">
                        <a:solidFill>
                          <a:schemeClr val="bg1"/>
                        </a:solidFill>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b="1" kern="1200">
                          <a:solidFill>
                            <a:schemeClr val="bg1"/>
                          </a:solidFill>
                          <a:latin typeface="Aptos" panose="02110004020202020204"/>
                        </a:defRPr>
                      </a:lvl1pPr>
                      <a:lvl2pPr marL="457200" algn="l" defTabSz="914400" rtl="0" eaLnBrk="1" latinLnBrk="0" hangingPunct="1">
                        <a:defRPr sz="1800" b="1" kern="1200">
                          <a:solidFill>
                            <a:schemeClr val="bg1"/>
                          </a:solidFill>
                          <a:latin typeface="Aptos" panose="02110004020202020204"/>
                        </a:defRPr>
                      </a:lvl2pPr>
                      <a:lvl3pPr marL="914400" algn="l" defTabSz="914400" rtl="0" eaLnBrk="1" latinLnBrk="0" hangingPunct="1">
                        <a:defRPr sz="1800" b="1" kern="1200">
                          <a:solidFill>
                            <a:schemeClr val="bg1"/>
                          </a:solidFill>
                          <a:latin typeface="Aptos" panose="02110004020202020204"/>
                        </a:defRPr>
                      </a:lvl3pPr>
                      <a:lvl4pPr marL="1371600" algn="l" defTabSz="914400" rtl="0" eaLnBrk="1" latinLnBrk="0" hangingPunct="1">
                        <a:defRPr sz="1800" b="1" kern="1200">
                          <a:solidFill>
                            <a:schemeClr val="bg1"/>
                          </a:solidFill>
                          <a:latin typeface="Aptos" panose="02110004020202020204"/>
                        </a:defRPr>
                      </a:lvl4pPr>
                      <a:lvl5pPr marL="1828800" algn="l" defTabSz="914400" rtl="0" eaLnBrk="1" latinLnBrk="0" hangingPunct="1">
                        <a:defRPr sz="1800" b="1" kern="1200">
                          <a:solidFill>
                            <a:schemeClr val="bg1"/>
                          </a:solidFill>
                          <a:latin typeface="Aptos" panose="02110004020202020204"/>
                        </a:defRPr>
                      </a:lvl5pPr>
                      <a:lvl6pPr marL="2286000" algn="l" defTabSz="914400" rtl="0" eaLnBrk="1" latinLnBrk="0" hangingPunct="1">
                        <a:defRPr sz="1800" b="1" kern="1200">
                          <a:solidFill>
                            <a:schemeClr val="bg1"/>
                          </a:solidFill>
                          <a:latin typeface="Aptos" panose="02110004020202020204"/>
                        </a:defRPr>
                      </a:lvl6pPr>
                      <a:lvl7pPr marL="2743200" algn="l" defTabSz="914400" rtl="0" eaLnBrk="1" latinLnBrk="0" hangingPunct="1">
                        <a:defRPr sz="1800" b="1" kern="1200">
                          <a:solidFill>
                            <a:schemeClr val="bg1"/>
                          </a:solidFill>
                          <a:latin typeface="Aptos" panose="02110004020202020204"/>
                        </a:defRPr>
                      </a:lvl7pPr>
                      <a:lvl8pPr marL="3200400" algn="l" defTabSz="914400" rtl="0" eaLnBrk="1" latinLnBrk="0" hangingPunct="1">
                        <a:defRPr sz="1800" b="1" kern="1200">
                          <a:solidFill>
                            <a:schemeClr val="bg1"/>
                          </a:solidFill>
                          <a:latin typeface="Aptos" panose="02110004020202020204"/>
                        </a:defRPr>
                      </a:lvl8pPr>
                      <a:lvl9pPr marL="3657600" algn="l" defTabSz="914400" rtl="0" eaLnBrk="1" latinLnBrk="0" hangingPunct="1">
                        <a:defRPr sz="1800" b="1" kern="1200">
                          <a:solidFill>
                            <a:schemeClr val="bg1"/>
                          </a:solidFill>
                          <a:latin typeface="Aptos" panose="02110004020202020204"/>
                        </a:defRPr>
                      </a:lvl9pPr>
                    </a:lstStyle>
                    <a:p>
                      <a:pPr marL="21590" marR="27940" algn="ctr">
                        <a:spcBef>
                          <a:spcPts val="240"/>
                        </a:spcBef>
                        <a:buNone/>
                      </a:pPr>
                      <a:r>
                        <a:rPr lang="en-US" sz="1200" b="1" dirty="0">
                          <a:solidFill>
                            <a:schemeClr val="bg1"/>
                          </a:solidFill>
                          <a:effectLst/>
                          <a:latin typeface="+mn-lt"/>
                        </a:rPr>
                        <a:t>R/R</a:t>
                      </a:r>
                      <a:r>
                        <a:rPr lang="en-US" sz="1200" b="1" spc="-10" dirty="0">
                          <a:solidFill>
                            <a:schemeClr val="bg1"/>
                          </a:solidFill>
                          <a:effectLst/>
                          <a:latin typeface="+mn-lt"/>
                        </a:rPr>
                        <a:t> </a:t>
                      </a:r>
                      <a:r>
                        <a:rPr lang="en-US" sz="1200" b="1" dirty="0">
                          <a:solidFill>
                            <a:schemeClr val="bg1"/>
                          </a:solidFill>
                          <a:effectLst/>
                          <a:latin typeface="+mn-lt"/>
                        </a:rPr>
                        <a:t>IDH1m</a:t>
                      </a:r>
                      <a:r>
                        <a:rPr lang="en-US" sz="1200" b="1" spc="-5" dirty="0">
                          <a:solidFill>
                            <a:schemeClr val="bg1"/>
                          </a:solidFill>
                          <a:effectLst/>
                          <a:latin typeface="+mn-lt"/>
                        </a:rPr>
                        <a:t> </a:t>
                      </a:r>
                      <a:r>
                        <a:rPr lang="en-US" sz="1200" b="1" dirty="0">
                          <a:solidFill>
                            <a:schemeClr val="bg1"/>
                          </a:solidFill>
                          <a:effectLst/>
                          <a:latin typeface="+mn-lt"/>
                        </a:rPr>
                        <a:t>AML</a:t>
                      </a:r>
                      <a:r>
                        <a:rPr lang="en-US" sz="1200" b="1" spc="-5" dirty="0">
                          <a:solidFill>
                            <a:schemeClr val="bg1"/>
                          </a:solidFill>
                          <a:effectLst/>
                          <a:latin typeface="+mn-lt"/>
                        </a:rPr>
                        <a:t> </a:t>
                      </a:r>
                      <a:r>
                        <a:rPr lang="en-US" sz="1200" b="1" spc="-25" dirty="0">
                          <a:solidFill>
                            <a:schemeClr val="bg1"/>
                          </a:solidFill>
                          <a:effectLst/>
                          <a:latin typeface="+mn-lt"/>
                        </a:rPr>
                        <a:t>(3)</a:t>
                      </a:r>
                      <a:endParaRPr lang="en-GB" sz="1200" dirty="0">
                        <a:solidFill>
                          <a:schemeClr val="bg1"/>
                        </a:solidFill>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171796681"/>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US" sz="1200" b="0" dirty="0">
                          <a:solidFill>
                            <a:srgbClr val="000000"/>
                          </a:solidFill>
                          <a:effectLst/>
                          <a:latin typeface="+mn-lt"/>
                        </a:rPr>
                        <a:t>Age,</a:t>
                      </a:r>
                      <a:r>
                        <a:rPr lang="en-US" sz="1200" b="0" spc="75" dirty="0">
                          <a:solidFill>
                            <a:srgbClr val="000000"/>
                          </a:solidFill>
                          <a:effectLst/>
                          <a:latin typeface="+mn-lt"/>
                        </a:rPr>
                        <a:t> </a:t>
                      </a:r>
                      <a:r>
                        <a:rPr lang="en-US" sz="1200" b="0" dirty="0">
                          <a:solidFill>
                            <a:srgbClr val="000000"/>
                          </a:solidFill>
                          <a:effectLst/>
                          <a:latin typeface="+mn-lt"/>
                        </a:rPr>
                        <a:t>median</a:t>
                      </a:r>
                      <a:r>
                        <a:rPr lang="en-US" sz="1200" b="0" spc="80" dirty="0">
                          <a:solidFill>
                            <a:srgbClr val="000000"/>
                          </a:solidFill>
                          <a:effectLst/>
                          <a:latin typeface="+mn-lt"/>
                        </a:rPr>
                        <a:t> </a:t>
                      </a:r>
                      <a:r>
                        <a:rPr lang="en-US" sz="1200" b="0" spc="-10" dirty="0">
                          <a:solidFill>
                            <a:srgbClr val="000000"/>
                          </a:solidFill>
                          <a:effectLst/>
                          <a:latin typeface="+mn-lt"/>
                        </a:rPr>
                        <a:t>(range)</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0795" algn="ctr">
                        <a:spcBef>
                          <a:spcPts val="240"/>
                        </a:spcBef>
                        <a:buNone/>
                      </a:pPr>
                      <a:r>
                        <a:rPr lang="en-US" sz="1200" dirty="0">
                          <a:effectLst/>
                          <a:latin typeface="+mn-lt"/>
                        </a:rPr>
                        <a:t>79</a:t>
                      </a:r>
                      <a:r>
                        <a:rPr lang="en-US" sz="1200" spc="-20" dirty="0">
                          <a:effectLst/>
                          <a:latin typeface="+mn-lt"/>
                        </a:rPr>
                        <a:t> </a:t>
                      </a:r>
                      <a:r>
                        <a:rPr lang="en-US" sz="1200" dirty="0">
                          <a:effectLst/>
                          <a:latin typeface="+mn-lt"/>
                        </a:rPr>
                        <a:t>(65-</a:t>
                      </a:r>
                      <a:r>
                        <a:rPr lang="en-US" sz="1200" spc="-25" dirty="0">
                          <a:effectLst/>
                          <a:latin typeface="+mn-lt"/>
                        </a:rPr>
                        <a:t>88)</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0160" algn="ctr">
                        <a:spcBef>
                          <a:spcPts val="240"/>
                        </a:spcBef>
                        <a:buNone/>
                      </a:pPr>
                      <a:r>
                        <a:rPr lang="en-US" sz="1200">
                          <a:effectLst/>
                          <a:latin typeface="+mn-lt"/>
                        </a:rPr>
                        <a:t>64</a:t>
                      </a:r>
                      <a:r>
                        <a:rPr lang="en-US" sz="1200" spc="-20">
                          <a:effectLst/>
                          <a:latin typeface="+mn-lt"/>
                        </a:rPr>
                        <a:t> </a:t>
                      </a:r>
                      <a:r>
                        <a:rPr lang="en-US" sz="1200">
                          <a:effectLst/>
                          <a:latin typeface="+mn-lt"/>
                        </a:rPr>
                        <a:t>(34-</a:t>
                      </a:r>
                      <a:r>
                        <a:rPr lang="en-US" sz="1200" spc="-25">
                          <a:effectLst/>
                          <a:latin typeface="+mn-lt"/>
                        </a:rPr>
                        <a:t>87)</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36830" marR="27305" algn="ctr">
                        <a:spcBef>
                          <a:spcPts val="240"/>
                        </a:spcBef>
                        <a:buNone/>
                      </a:pPr>
                      <a:r>
                        <a:rPr lang="en-US" sz="1200">
                          <a:effectLst/>
                          <a:latin typeface="+mn-lt"/>
                        </a:rPr>
                        <a:t>65</a:t>
                      </a:r>
                      <a:r>
                        <a:rPr lang="en-US" sz="1200" spc="-20">
                          <a:effectLst/>
                          <a:latin typeface="+mn-lt"/>
                        </a:rPr>
                        <a:t> </a:t>
                      </a:r>
                      <a:r>
                        <a:rPr lang="en-US" sz="1200">
                          <a:effectLst/>
                          <a:latin typeface="+mn-lt"/>
                        </a:rPr>
                        <a:t>(48-</a:t>
                      </a:r>
                      <a:r>
                        <a:rPr lang="en-US" sz="1200" spc="-25">
                          <a:effectLst/>
                          <a:latin typeface="+mn-lt"/>
                        </a:rPr>
                        <a:t>82)</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6830" marR="27940" algn="ctr">
                        <a:spcBef>
                          <a:spcPts val="240"/>
                        </a:spcBef>
                        <a:buNone/>
                      </a:pPr>
                      <a:r>
                        <a:rPr lang="en-US" sz="1200" b="0" dirty="0">
                          <a:effectLst/>
                          <a:latin typeface="+mn-lt"/>
                        </a:rPr>
                        <a:t>67</a:t>
                      </a:r>
                      <a:r>
                        <a:rPr lang="en-US" sz="1200" b="0" spc="-20" dirty="0">
                          <a:effectLst/>
                          <a:latin typeface="+mn-lt"/>
                        </a:rPr>
                        <a:t> </a:t>
                      </a:r>
                      <a:r>
                        <a:rPr lang="en-US" sz="1200" b="0" dirty="0">
                          <a:effectLst/>
                          <a:latin typeface="+mn-lt"/>
                        </a:rPr>
                        <a:t>(58-</a:t>
                      </a:r>
                      <a:r>
                        <a:rPr lang="en-US" sz="1200" b="0" spc="-25" dirty="0">
                          <a:effectLst/>
                          <a:latin typeface="+mn-lt"/>
                        </a:rPr>
                        <a:t>75)</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8770857"/>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marR="29845" algn="l">
                        <a:lnSpc>
                          <a:spcPts val="1380"/>
                        </a:lnSpc>
                        <a:spcBef>
                          <a:spcPts val="5"/>
                        </a:spcBef>
                        <a:buNone/>
                      </a:pPr>
                      <a:r>
                        <a:rPr lang="en-US" sz="1200" b="0" dirty="0">
                          <a:solidFill>
                            <a:srgbClr val="000000"/>
                          </a:solidFill>
                          <a:effectLst/>
                          <a:latin typeface="+mn-lt"/>
                        </a:rPr>
                        <a:t>ECOG,</a:t>
                      </a:r>
                      <a:r>
                        <a:rPr lang="en-US" sz="1200" b="0" spc="-70" dirty="0">
                          <a:solidFill>
                            <a:srgbClr val="000000"/>
                          </a:solidFill>
                          <a:effectLst/>
                          <a:latin typeface="+mn-lt"/>
                        </a:rPr>
                        <a:t> </a:t>
                      </a:r>
                      <a:r>
                        <a:rPr lang="en-US" sz="1200" b="0" dirty="0">
                          <a:solidFill>
                            <a:srgbClr val="000000"/>
                          </a:solidFill>
                          <a:effectLst/>
                          <a:latin typeface="+mn-lt"/>
                        </a:rPr>
                        <a:t>median </a:t>
                      </a:r>
                      <a:r>
                        <a:rPr lang="en-US" sz="1200" b="0" spc="-10" dirty="0">
                          <a:solidFill>
                            <a:srgbClr val="000000"/>
                          </a:solidFill>
                          <a:effectLst/>
                          <a:latin typeface="+mn-lt"/>
                        </a:rPr>
                        <a:t>(range)</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7620" algn="ctr">
                        <a:spcBef>
                          <a:spcPts val="900"/>
                        </a:spcBef>
                        <a:buNone/>
                      </a:pPr>
                      <a:r>
                        <a:rPr lang="en-US" sz="1200" dirty="0">
                          <a:effectLst/>
                          <a:latin typeface="+mn-lt"/>
                        </a:rPr>
                        <a:t>2</a:t>
                      </a:r>
                      <a:r>
                        <a:rPr lang="en-US" sz="1200" spc="-40" dirty="0">
                          <a:effectLst/>
                          <a:latin typeface="+mn-lt"/>
                        </a:rPr>
                        <a:t> </a:t>
                      </a:r>
                      <a:r>
                        <a:rPr lang="en-US" sz="1200" dirty="0">
                          <a:effectLst/>
                          <a:latin typeface="+mn-lt"/>
                        </a:rPr>
                        <a:t>(0-</a:t>
                      </a:r>
                      <a:r>
                        <a:rPr lang="en-US" sz="1200" spc="-25" dirty="0">
                          <a:effectLst/>
                          <a:latin typeface="+mn-lt"/>
                        </a:rPr>
                        <a:t>3)</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6985" algn="ctr">
                        <a:spcBef>
                          <a:spcPts val="900"/>
                        </a:spcBef>
                        <a:buNone/>
                      </a:pPr>
                      <a:r>
                        <a:rPr lang="en-US" sz="1200" dirty="0">
                          <a:effectLst/>
                          <a:latin typeface="+mn-lt"/>
                        </a:rPr>
                        <a:t>1</a:t>
                      </a:r>
                      <a:r>
                        <a:rPr lang="en-US" sz="1200" spc="-40" dirty="0">
                          <a:effectLst/>
                          <a:latin typeface="+mn-lt"/>
                        </a:rPr>
                        <a:t> </a:t>
                      </a:r>
                      <a:r>
                        <a:rPr lang="en-US" sz="1200" dirty="0">
                          <a:effectLst/>
                          <a:latin typeface="+mn-lt"/>
                        </a:rPr>
                        <a:t>(0-</a:t>
                      </a:r>
                      <a:r>
                        <a:rPr lang="en-US" sz="1200" spc="-25" dirty="0">
                          <a:effectLst/>
                          <a:latin typeface="+mn-lt"/>
                        </a:rPr>
                        <a:t>3)</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33655" marR="27305" algn="ctr">
                        <a:spcBef>
                          <a:spcPts val="900"/>
                        </a:spcBef>
                        <a:buNone/>
                      </a:pPr>
                      <a:r>
                        <a:rPr lang="en-US" sz="1200" dirty="0">
                          <a:effectLst/>
                          <a:latin typeface="+mn-lt"/>
                        </a:rPr>
                        <a:t>1</a:t>
                      </a:r>
                      <a:r>
                        <a:rPr lang="en-US" sz="1200" spc="-40" dirty="0">
                          <a:effectLst/>
                          <a:latin typeface="+mn-lt"/>
                        </a:rPr>
                        <a:t> </a:t>
                      </a:r>
                      <a:r>
                        <a:rPr lang="en-US" sz="1200" dirty="0">
                          <a:effectLst/>
                          <a:latin typeface="+mn-lt"/>
                        </a:rPr>
                        <a:t>(0-</a:t>
                      </a:r>
                      <a:r>
                        <a:rPr lang="en-US" sz="1200" spc="-25" dirty="0">
                          <a:effectLst/>
                          <a:latin typeface="+mn-lt"/>
                        </a:rPr>
                        <a:t>2)</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940" algn="ctr">
                        <a:spcBef>
                          <a:spcPts val="900"/>
                        </a:spcBef>
                        <a:buNone/>
                      </a:pPr>
                      <a:r>
                        <a:rPr lang="en-US" sz="1200" b="0">
                          <a:effectLst/>
                          <a:latin typeface="+mn-lt"/>
                        </a:rPr>
                        <a:t>1</a:t>
                      </a:r>
                      <a:r>
                        <a:rPr lang="en-US" sz="1200" b="0" spc="-40">
                          <a:effectLst/>
                          <a:latin typeface="+mn-lt"/>
                        </a:rPr>
                        <a:t> </a:t>
                      </a:r>
                      <a:r>
                        <a:rPr lang="en-US" sz="1200" b="0">
                          <a:effectLst/>
                          <a:latin typeface="+mn-lt"/>
                        </a:rPr>
                        <a:t>(0-</a:t>
                      </a:r>
                      <a:r>
                        <a:rPr lang="en-US" sz="1200" b="0" spc="-25">
                          <a:effectLst/>
                          <a:latin typeface="+mn-lt"/>
                        </a:rPr>
                        <a:t>1)</a:t>
                      </a:r>
                      <a:endParaRPr lang="en-GB" sz="1200" b="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15604079"/>
                  </a:ext>
                </a:extLst>
              </a:tr>
              <a:tr h="200870">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lnSpc>
                          <a:spcPct val="100000"/>
                        </a:lnSpc>
                        <a:spcBef>
                          <a:spcPts val="5"/>
                        </a:spcBef>
                        <a:buNone/>
                      </a:pPr>
                      <a:r>
                        <a:rPr lang="en-US" sz="1200" b="0" dirty="0">
                          <a:solidFill>
                            <a:srgbClr val="000000"/>
                          </a:solidFill>
                          <a:effectLst/>
                          <a:latin typeface="+mn-lt"/>
                        </a:rPr>
                        <a:t>Adverse</a:t>
                      </a:r>
                      <a:r>
                        <a:rPr lang="en-US" sz="1200" b="0" spc="-70" dirty="0">
                          <a:solidFill>
                            <a:srgbClr val="000000"/>
                          </a:solidFill>
                          <a:effectLst/>
                          <a:latin typeface="+mn-lt"/>
                        </a:rPr>
                        <a:t> </a:t>
                      </a:r>
                      <a:r>
                        <a:rPr lang="en-US" sz="1200" b="0" dirty="0">
                          <a:solidFill>
                            <a:srgbClr val="000000"/>
                          </a:solidFill>
                          <a:effectLst/>
                          <a:latin typeface="+mn-lt"/>
                        </a:rPr>
                        <a:t>risk</a:t>
                      </a:r>
                      <a:r>
                        <a:rPr lang="en-US" sz="1200" b="0" spc="-70" dirty="0">
                          <a:solidFill>
                            <a:srgbClr val="000000"/>
                          </a:solidFill>
                          <a:effectLst/>
                          <a:latin typeface="+mn-lt"/>
                        </a:rPr>
                        <a:t> </a:t>
                      </a:r>
                      <a:r>
                        <a:rPr lang="en-US" sz="1200" b="0" dirty="0">
                          <a:solidFill>
                            <a:srgbClr val="000000"/>
                          </a:solidFill>
                          <a:effectLst/>
                          <a:latin typeface="+mn-lt"/>
                        </a:rPr>
                        <a:t>group (ELN 2022)</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540" algn="ctr">
                        <a:spcBef>
                          <a:spcPts val="900"/>
                        </a:spcBef>
                        <a:buNone/>
                      </a:pPr>
                      <a:r>
                        <a:rPr lang="en-US" sz="1200" spc="-25" dirty="0">
                          <a:effectLst/>
                          <a:latin typeface="+mn-lt"/>
                        </a:rPr>
                        <a:t>54%</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900"/>
                        </a:spcBef>
                        <a:buNone/>
                      </a:pPr>
                      <a:r>
                        <a:rPr lang="en-US" sz="1200" spc="-25" dirty="0">
                          <a:effectLst/>
                          <a:latin typeface="+mn-lt"/>
                        </a:rPr>
                        <a:t>34%</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9845" marR="27305" algn="ctr">
                        <a:spcBef>
                          <a:spcPts val="900"/>
                        </a:spcBef>
                        <a:buNone/>
                      </a:pPr>
                      <a:r>
                        <a:rPr lang="en-US" sz="1200" spc="-20" dirty="0">
                          <a:effectLst/>
                          <a:latin typeface="+mn-lt"/>
                        </a:rPr>
                        <a:t>100%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28575" marR="27940" algn="ctr">
                        <a:spcBef>
                          <a:spcPts val="900"/>
                        </a:spcBef>
                        <a:buNone/>
                      </a:pPr>
                      <a:r>
                        <a:rPr lang="en-US" sz="1200" b="0" spc="-25" dirty="0">
                          <a:effectLst/>
                          <a:latin typeface="+mn-lt"/>
                        </a:rPr>
                        <a:t>67%</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43869986"/>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US" sz="1200" b="0" dirty="0">
                          <a:solidFill>
                            <a:srgbClr val="000000"/>
                          </a:solidFill>
                          <a:effectLst/>
                          <a:latin typeface="+mn-lt"/>
                        </a:rPr>
                        <a:t>FLT3-</a:t>
                      </a:r>
                      <a:r>
                        <a:rPr lang="en-US" sz="1200" b="0" spc="-25" dirty="0">
                          <a:solidFill>
                            <a:srgbClr val="000000"/>
                          </a:solidFill>
                          <a:effectLst/>
                          <a:latin typeface="+mn-lt"/>
                        </a:rPr>
                        <a:t>ITD</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540" algn="ctr">
                        <a:spcBef>
                          <a:spcPts val="240"/>
                        </a:spcBef>
                        <a:buNone/>
                      </a:pPr>
                      <a:r>
                        <a:rPr lang="en-US" sz="1200" spc="-25" dirty="0">
                          <a:effectLst/>
                          <a:latin typeface="+mn-lt"/>
                        </a:rPr>
                        <a:t>69%</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240"/>
                        </a:spcBef>
                        <a:buNone/>
                      </a:pPr>
                      <a:r>
                        <a:rPr lang="en-US" sz="1200" spc="-25">
                          <a:effectLst/>
                          <a:latin typeface="+mn-lt"/>
                        </a:rPr>
                        <a:t>66%</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33655" marR="27305" algn="ctr">
                        <a:spcBef>
                          <a:spcPts val="240"/>
                        </a:spcBef>
                        <a:buNone/>
                      </a:pPr>
                      <a:r>
                        <a:rPr lang="en-US" sz="1200" spc="-50">
                          <a:effectLst/>
                          <a:latin typeface="+mn-lt"/>
                        </a:rPr>
                        <a:t>0</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940" algn="ctr">
                        <a:spcBef>
                          <a:spcPts val="240"/>
                        </a:spcBef>
                        <a:buNone/>
                      </a:pPr>
                      <a:r>
                        <a:rPr lang="en-US" sz="1200" b="0" spc="-50" dirty="0">
                          <a:effectLst/>
                          <a:latin typeface="+mn-lt"/>
                        </a:rPr>
                        <a:t>0</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25671882"/>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US" sz="1200" b="0" dirty="0">
                          <a:solidFill>
                            <a:srgbClr val="000000"/>
                          </a:solidFill>
                          <a:effectLst/>
                          <a:latin typeface="+mn-lt"/>
                        </a:rPr>
                        <a:t>FLT3-</a:t>
                      </a:r>
                      <a:r>
                        <a:rPr lang="en-US" sz="1200" b="0" spc="-25" dirty="0">
                          <a:solidFill>
                            <a:srgbClr val="000000"/>
                          </a:solidFill>
                          <a:effectLst/>
                          <a:latin typeface="+mn-lt"/>
                        </a:rPr>
                        <a:t>TKD</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540" algn="ctr">
                        <a:spcBef>
                          <a:spcPts val="240"/>
                        </a:spcBef>
                        <a:buNone/>
                      </a:pPr>
                      <a:r>
                        <a:rPr lang="en-US" sz="1200" spc="-25" dirty="0">
                          <a:effectLst/>
                          <a:latin typeface="+mn-lt"/>
                        </a:rPr>
                        <a:t>23%</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240"/>
                        </a:spcBef>
                        <a:buNone/>
                      </a:pPr>
                      <a:r>
                        <a:rPr lang="en-US" sz="1200" spc="-25" dirty="0">
                          <a:effectLst/>
                          <a:latin typeface="+mn-lt"/>
                        </a:rPr>
                        <a:t>22%</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33655" marR="27305" algn="ctr">
                        <a:spcBef>
                          <a:spcPts val="240"/>
                        </a:spcBef>
                        <a:buNone/>
                      </a:pPr>
                      <a:r>
                        <a:rPr lang="en-US" sz="1200" spc="-50">
                          <a:effectLst/>
                          <a:latin typeface="+mn-lt"/>
                        </a:rPr>
                        <a:t>0</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940" algn="ctr">
                        <a:spcBef>
                          <a:spcPts val="240"/>
                        </a:spcBef>
                        <a:buNone/>
                      </a:pPr>
                      <a:r>
                        <a:rPr lang="en-US" sz="1200" b="0" spc="-50" dirty="0">
                          <a:effectLst/>
                          <a:latin typeface="+mn-lt"/>
                        </a:rPr>
                        <a:t>0</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9265798"/>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US" sz="1200" b="0" spc="-30" dirty="0">
                          <a:solidFill>
                            <a:srgbClr val="000000"/>
                          </a:solidFill>
                          <a:effectLst/>
                          <a:latin typeface="+mn-lt"/>
                        </a:rPr>
                        <a:t>FLT3-ITD</a:t>
                      </a:r>
                      <a:r>
                        <a:rPr lang="en-US" sz="1200" b="0" spc="-20" dirty="0">
                          <a:solidFill>
                            <a:srgbClr val="000000"/>
                          </a:solidFill>
                          <a:effectLst/>
                          <a:latin typeface="+mn-lt"/>
                        </a:rPr>
                        <a:t> </a:t>
                      </a:r>
                      <a:r>
                        <a:rPr lang="en-US" sz="1200" b="0" spc="-30" dirty="0">
                          <a:solidFill>
                            <a:srgbClr val="000000"/>
                          </a:solidFill>
                          <a:effectLst/>
                          <a:latin typeface="+mn-lt"/>
                        </a:rPr>
                        <a:t>+</a:t>
                      </a:r>
                      <a:r>
                        <a:rPr lang="en-US" sz="1200" b="0" spc="-15" dirty="0">
                          <a:solidFill>
                            <a:srgbClr val="000000"/>
                          </a:solidFill>
                          <a:effectLst/>
                          <a:latin typeface="+mn-lt"/>
                        </a:rPr>
                        <a:t> </a:t>
                      </a:r>
                      <a:r>
                        <a:rPr lang="en-US" sz="1200" b="0" spc="-30" dirty="0">
                          <a:solidFill>
                            <a:srgbClr val="000000"/>
                          </a:solidFill>
                          <a:effectLst/>
                          <a:latin typeface="+mn-lt"/>
                        </a:rPr>
                        <a:t>FLT3-TKD</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9525" algn="ctr">
                        <a:spcBef>
                          <a:spcPts val="240"/>
                        </a:spcBef>
                        <a:buNone/>
                      </a:pPr>
                      <a:r>
                        <a:rPr lang="en-US" sz="1200" spc="-25">
                          <a:effectLst/>
                          <a:latin typeface="+mn-lt"/>
                        </a:rPr>
                        <a:t>8%</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240"/>
                        </a:spcBef>
                        <a:buNone/>
                      </a:pPr>
                      <a:r>
                        <a:rPr lang="en-US" sz="1200" spc="-25">
                          <a:effectLst/>
                          <a:latin typeface="+mn-lt"/>
                        </a:rPr>
                        <a:t>12%</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33655" marR="27305" algn="ctr">
                        <a:spcBef>
                          <a:spcPts val="240"/>
                        </a:spcBef>
                        <a:buNone/>
                      </a:pPr>
                      <a:r>
                        <a:rPr lang="en-US" sz="1200" spc="-50" dirty="0">
                          <a:effectLst/>
                          <a:latin typeface="+mn-lt"/>
                        </a:rPr>
                        <a:t>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940" algn="ctr">
                        <a:spcBef>
                          <a:spcPts val="240"/>
                        </a:spcBef>
                        <a:buNone/>
                      </a:pPr>
                      <a:r>
                        <a:rPr lang="en-US" sz="1200" b="0" spc="-50" dirty="0">
                          <a:effectLst/>
                          <a:latin typeface="+mn-lt"/>
                        </a:rPr>
                        <a:t>0</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5700041"/>
                  </a:ext>
                </a:extLst>
              </a:tr>
              <a:tr h="172719">
                <a:tc gridSpan="5">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l">
                        <a:spcBef>
                          <a:spcPts val="240"/>
                        </a:spcBef>
                        <a:buNone/>
                      </a:pPr>
                      <a:r>
                        <a:rPr lang="en-US" sz="1200" b="1" dirty="0">
                          <a:solidFill>
                            <a:srgbClr val="000000"/>
                          </a:solidFill>
                          <a:effectLst/>
                          <a:latin typeface="+mn-lt"/>
                        </a:rPr>
                        <a:t>Response</a:t>
                      </a:r>
                      <a:r>
                        <a:rPr lang="en-US" sz="1200" b="1" spc="30" dirty="0">
                          <a:solidFill>
                            <a:srgbClr val="000000"/>
                          </a:solidFill>
                          <a:effectLst/>
                          <a:latin typeface="+mn-lt"/>
                        </a:rPr>
                        <a:t> </a:t>
                      </a:r>
                      <a:r>
                        <a:rPr lang="en-US" sz="1200" b="1" spc="-10" dirty="0">
                          <a:solidFill>
                            <a:srgbClr val="000000"/>
                          </a:solidFill>
                          <a:effectLst/>
                          <a:latin typeface="+mn-lt"/>
                        </a:rPr>
                        <a:t>evaluation</a:t>
                      </a:r>
                      <a:endParaRPr lang="en-GB" sz="1200" b="1" dirty="0">
                        <a:effectLst/>
                        <a:latin typeface="+mn-lt"/>
                        <a:ea typeface="Arial" panose="020B0604020202020204" pitchFamily="34" charset="0"/>
                        <a:cs typeface="Times New Roman" panose="02020603050405020304" pitchFamily="18" charset="0"/>
                      </a:endParaRPr>
                    </a:p>
                  </a:txBody>
                  <a:tcPr marL="0" marR="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57836215"/>
                  </a:ext>
                </a:extLst>
              </a:tr>
              <a:tr h="18019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US" sz="1200" b="0" spc="-25" dirty="0">
                          <a:solidFill>
                            <a:srgbClr val="000000"/>
                          </a:solidFill>
                          <a:effectLst/>
                          <a:latin typeface="+mn-lt"/>
                        </a:rPr>
                        <a:t>CR</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540" algn="ctr">
                        <a:spcBef>
                          <a:spcPts val="240"/>
                        </a:spcBef>
                        <a:buNone/>
                      </a:pPr>
                      <a:r>
                        <a:rPr lang="en-US" sz="1200" spc="-25" dirty="0">
                          <a:effectLst/>
                          <a:latin typeface="+mn-lt"/>
                        </a:rPr>
                        <a:t>62%</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240"/>
                        </a:spcBef>
                        <a:buNone/>
                      </a:pPr>
                      <a:r>
                        <a:rPr lang="en-US" sz="1200" spc="-25">
                          <a:effectLst/>
                          <a:latin typeface="+mn-lt"/>
                        </a:rPr>
                        <a:t>47%</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8575" marR="27305" algn="ctr">
                        <a:spcBef>
                          <a:spcPts val="240"/>
                        </a:spcBef>
                        <a:buNone/>
                      </a:pPr>
                      <a:r>
                        <a:rPr lang="en-US" sz="1200" spc="-25">
                          <a:effectLst/>
                          <a:latin typeface="+mn-lt"/>
                        </a:rPr>
                        <a:t>60%</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29845" marR="27940" algn="ctr">
                        <a:spcBef>
                          <a:spcPts val="240"/>
                        </a:spcBef>
                        <a:buNone/>
                      </a:pPr>
                      <a:r>
                        <a:rPr lang="en-US" sz="1200" b="0" spc="-20">
                          <a:effectLst/>
                          <a:latin typeface="+mn-lt"/>
                        </a:rPr>
                        <a:t>100%</a:t>
                      </a:r>
                      <a:endParaRPr lang="en-GB" sz="1200" b="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74037472"/>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US" sz="1200" b="0" spc="-25" dirty="0" err="1">
                          <a:solidFill>
                            <a:srgbClr val="000000"/>
                          </a:solidFill>
                          <a:effectLst/>
                          <a:latin typeface="+mn-lt"/>
                        </a:rPr>
                        <a:t>CRp</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540" algn="ctr">
                        <a:spcBef>
                          <a:spcPts val="240"/>
                        </a:spcBef>
                        <a:buNone/>
                      </a:pPr>
                      <a:r>
                        <a:rPr lang="en-US" sz="1200" spc="-25" dirty="0">
                          <a:effectLst/>
                          <a:latin typeface="+mn-lt"/>
                        </a:rPr>
                        <a:t>15%</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240"/>
                        </a:spcBef>
                        <a:buNone/>
                      </a:pPr>
                      <a:r>
                        <a:rPr lang="en-US" sz="1200" spc="-25" dirty="0">
                          <a:effectLst/>
                          <a:latin typeface="+mn-lt"/>
                        </a:rPr>
                        <a:t>25%</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8575" marR="27305" algn="ctr">
                        <a:spcBef>
                          <a:spcPts val="240"/>
                        </a:spcBef>
                        <a:buNone/>
                      </a:pPr>
                      <a:r>
                        <a:rPr lang="en-US" sz="1200" spc="-25">
                          <a:effectLst/>
                          <a:latin typeface="+mn-lt"/>
                        </a:rPr>
                        <a:t>40%</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940" algn="ctr">
                        <a:spcBef>
                          <a:spcPts val="240"/>
                        </a:spcBef>
                        <a:buNone/>
                      </a:pPr>
                      <a:r>
                        <a:rPr lang="en-US" sz="1200" b="0" spc="-50">
                          <a:effectLst/>
                          <a:latin typeface="+mn-lt"/>
                        </a:rPr>
                        <a:t>0</a:t>
                      </a:r>
                      <a:endParaRPr lang="en-GB" sz="1200" b="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09569483"/>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US" sz="1200" b="0" spc="-20" dirty="0">
                          <a:solidFill>
                            <a:srgbClr val="000000"/>
                          </a:solidFill>
                          <a:effectLst/>
                          <a:latin typeface="+mn-lt"/>
                        </a:rPr>
                        <a:t>MLFS</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7620" algn="ctr">
                        <a:spcBef>
                          <a:spcPts val="240"/>
                        </a:spcBef>
                        <a:buNone/>
                      </a:pPr>
                      <a:r>
                        <a:rPr lang="en-US" sz="1200" spc="-50" dirty="0">
                          <a:effectLst/>
                          <a:latin typeface="+mn-lt"/>
                        </a:rPr>
                        <a:t>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240"/>
                        </a:spcBef>
                        <a:buNone/>
                      </a:pPr>
                      <a:r>
                        <a:rPr lang="en-US" sz="1200" spc="-25">
                          <a:effectLst/>
                          <a:latin typeface="+mn-lt"/>
                        </a:rPr>
                        <a:t>22%</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33655" marR="27305" algn="ctr">
                        <a:spcBef>
                          <a:spcPts val="240"/>
                        </a:spcBef>
                        <a:buNone/>
                      </a:pPr>
                      <a:r>
                        <a:rPr lang="en-US" sz="1200" spc="-50" dirty="0">
                          <a:effectLst/>
                          <a:latin typeface="+mn-lt"/>
                        </a:rPr>
                        <a:t>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940" algn="ctr">
                        <a:spcBef>
                          <a:spcPts val="240"/>
                        </a:spcBef>
                        <a:buNone/>
                      </a:pPr>
                      <a:r>
                        <a:rPr lang="en-US" sz="1200" b="0" spc="-50">
                          <a:effectLst/>
                          <a:latin typeface="+mn-lt"/>
                        </a:rPr>
                        <a:t>0</a:t>
                      </a:r>
                      <a:endParaRPr lang="en-GB" sz="1200" b="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53919370"/>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GB" sz="1200" b="0" dirty="0">
                          <a:effectLst/>
                          <a:latin typeface="+mn-lt"/>
                        </a:rPr>
                        <a:t>ORR</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7620" algn="ctr">
                        <a:spcBef>
                          <a:spcPts val="240"/>
                        </a:spcBef>
                        <a:buNone/>
                      </a:pPr>
                      <a:r>
                        <a:rPr lang="en-GB" sz="1200" b="0" dirty="0">
                          <a:effectLst/>
                          <a:latin typeface="+mn-lt"/>
                        </a:rPr>
                        <a:t>77%</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240"/>
                        </a:spcBef>
                        <a:buNone/>
                      </a:pPr>
                      <a:r>
                        <a:rPr lang="en-GB" sz="1200" b="0" dirty="0">
                          <a:effectLst/>
                          <a:latin typeface="+mn-lt"/>
                        </a:rPr>
                        <a:t>94%</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33655" marR="27305" algn="ctr">
                        <a:spcBef>
                          <a:spcPts val="240"/>
                        </a:spcBef>
                        <a:buNone/>
                      </a:pPr>
                      <a:r>
                        <a:rPr lang="en-GB" sz="1200" b="0" dirty="0">
                          <a:effectLst/>
                          <a:latin typeface="+mn-lt"/>
                        </a:rPr>
                        <a:t>100%</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940" algn="ctr">
                        <a:spcBef>
                          <a:spcPts val="240"/>
                        </a:spcBef>
                        <a:buNone/>
                      </a:pPr>
                      <a:r>
                        <a:rPr lang="en-GB" sz="1200" b="0" dirty="0">
                          <a:effectLst/>
                          <a:latin typeface="+mn-lt"/>
                        </a:rPr>
                        <a:t>100%</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7796168"/>
                  </a:ext>
                </a:extLst>
              </a:tr>
              <a:tr h="345437">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lnSpc>
                          <a:spcPct val="100000"/>
                        </a:lnSpc>
                        <a:spcBef>
                          <a:spcPts val="5"/>
                        </a:spcBef>
                        <a:buNone/>
                      </a:pPr>
                      <a:r>
                        <a:rPr lang="en-US" sz="1200" b="0" dirty="0">
                          <a:solidFill>
                            <a:srgbClr val="000000"/>
                          </a:solidFill>
                          <a:effectLst/>
                          <a:latin typeface="+mn-lt"/>
                        </a:rPr>
                        <a:t>MRD</a:t>
                      </a:r>
                      <a:r>
                        <a:rPr lang="en-US" sz="1200" b="0" spc="-70" dirty="0">
                          <a:solidFill>
                            <a:srgbClr val="000000"/>
                          </a:solidFill>
                          <a:effectLst/>
                          <a:latin typeface="+mn-lt"/>
                        </a:rPr>
                        <a:t> </a:t>
                      </a:r>
                      <a:r>
                        <a:rPr lang="en-US" sz="1200" b="0" dirty="0">
                          <a:solidFill>
                            <a:srgbClr val="000000"/>
                          </a:solidFill>
                          <a:effectLst/>
                          <a:latin typeface="+mn-lt"/>
                        </a:rPr>
                        <a:t>negativity</a:t>
                      </a:r>
                      <a:r>
                        <a:rPr lang="en-US" sz="1200" b="0" spc="-70" dirty="0">
                          <a:solidFill>
                            <a:srgbClr val="000000"/>
                          </a:solidFill>
                          <a:effectLst/>
                          <a:latin typeface="+mn-lt"/>
                        </a:rPr>
                        <a:t> </a:t>
                      </a:r>
                      <a:r>
                        <a:rPr lang="en-US" sz="1200" b="0" dirty="0">
                          <a:solidFill>
                            <a:srgbClr val="000000"/>
                          </a:solidFill>
                          <a:effectLst/>
                          <a:latin typeface="+mn-lt"/>
                        </a:rPr>
                        <a:t>in CR/</a:t>
                      </a:r>
                      <a:r>
                        <a:rPr lang="en-US" sz="1200" b="0" dirty="0" err="1">
                          <a:solidFill>
                            <a:srgbClr val="000000"/>
                          </a:solidFill>
                          <a:effectLst/>
                          <a:latin typeface="+mn-lt"/>
                        </a:rPr>
                        <a:t>CRp</a:t>
                      </a:r>
                      <a:r>
                        <a:rPr lang="en-US" sz="1200" b="0" dirty="0">
                          <a:solidFill>
                            <a:srgbClr val="000000"/>
                          </a:solidFill>
                          <a:effectLst/>
                          <a:latin typeface="+mn-lt"/>
                        </a:rPr>
                        <a:t> patients </a:t>
                      </a:r>
                      <a:r>
                        <a:rPr lang="en-US" sz="1200" b="0" spc="-10" dirty="0">
                          <a:solidFill>
                            <a:srgbClr val="000000"/>
                          </a:solidFill>
                          <a:effectLst/>
                          <a:latin typeface="+mn-lt"/>
                        </a:rPr>
                        <a:t>(MFC)</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540" algn="ctr">
                        <a:spcBef>
                          <a:spcPts val="5"/>
                        </a:spcBef>
                        <a:buNone/>
                      </a:pPr>
                      <a:r>
                        <a:rPr lang="en-US" sz="1200" spc="-25" dirty="0">
                          <a:effectLst/>
                          <a:latin typeface="+mn-lt"/>
                        </a:rPr>
                        <a:t>70%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5"/>
                        </a:spcBef>
                        <a:buNone/>
                      </a:pPr>
                      <a:r>
                        <a:rPr lang="en-US" sz="1200" spc="-25" dirty="0">
                          <a:effectLst/>
                          <a:latin typeface="+mn-lt"/>
                        </a:rPr>
                        <a:t>57%</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a:spcBef>
                          <a:spcPts val="525"/>
                        </a:spcBef>
                        <a:buNone/>
                      </a:pPr>
                      <a:r>
                        <a:rPr lang="en-US" sz="1200" spc="-25" dirty="0">
                          <a:effectLst/>
                          <a:latin typeface="+mn-lt"/>
                        </a:rPr>
                        <a:t>80%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ctr">
                        <a:spcBef>
                          <a:spcPts val="525"/>
                        </a:spcBef>
                        <a:buNone/>
                      </a:pPr>
                      <a:r>
                        <a:rPr lang="en-US" sz="1200" b="0" dirty="0">
                          <a:effectLst/>
                          <a:latin typeface="+mn-lt"/>
                        </a:rPr>
                        <a:t> </a:t>
                      </a:r>
                      <a:r>
                        <a:rPr lang="en-US" sz="1200" b="0" spc="-20" dirty="0">
                          <a:effectLst/>
                          <a:latin typeface="+mn-lt"/>
                        </a:rPr>
                        <a:t>100%</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9170500"/>
                  </a:ext>
                </a:extLst>
              </a:tr>
              <a:tr h="518156">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lnSpc>
                          <a:spcPct val="100000"/>
                        </a:lnSpc>
                        <a:spcBef>
                          <a:spcPts val="240"/>
                        </a:spcBef>
                        <a:buNone/>
                      </a:pPr>
                      <a:r>
                        <a:rPr lang="en-US" sz="1200" b="0" dirty="0">
                          <a:solidFill>
                            <a:srgbClr val="000000"/>
                          </a:solidFill>
                          <a:effectLst/>
                          <a:latin typeface="+mn-lt"/>
                        </a:rPr>
                        <a:t>FLT3</a:t>
                      </a:r>
                      <a:r>
                        <a:rPr lang="en-US" sz="1200" b="0" spc="-40" dirty="0">
                          <a:solidFill>
                            <a:srgbClr val="000000"/>
                          </a:solidFill>
                          <a:effectLst/>
                          <a:latin typeface="+mn-lt"/>
                        </a:rPr>
                        <a:t> </a:t>
                      </a:r>
                      <a:r>
                        <a:rPr lang="en-US" sz="1200" b="0" dirty="0">
                          <a:solidFill>
                            <a:srgbClr val="000000"/>
                          </a:solidFill>
                          <a:effectLst/>
                          <a:latin typeface="+mn-lt"/>
                        </a:rPr>
                        <a:t>or</a:t>
                      </a:r>
                      <a:r>
                        <a:rPr lang="en-US" sz="1200" b="0" spc="-35" dirty="0">
                          <a:solidFill>
                            <a:srgbClr val="000000"/>
                          </a:solidFill>
                          <a:effectLst/>
                          <a:latin typeface="+mn-lt"/>
                        </a:rPr>
                        <a:t> </a:t>
                      </a:r>
                      <a:r>
                        <a:rPr lang="en-US" sz="1200" b="0" spc="-20" dirty="0">
                          <a:solidFill>
                            <a:srgbClr val="000000"/>
                          </a:solidFill>
                          <a:effectLst/>
                          <a:latin typeface="+mn-lt"/>
                        </a:rPr>
                        <a:t>IDH1</a:t>
                      </a:r>
                      <a:endParaRPr lang="en-GB" sz="1200" b="0" dirty="0">
                        <a:effectLst/>
                        <a:latin typeface="+mn-lt"/>
                      </a:endParaRPr>
                    </a:p>
                    <a:p>
                      <a:pPr marL="10160" marR="29845" algn="l">
                        <a:lnSpc>
                          <a:spcPct val="100000"/>
                        </a:lnSpc>
                        <a:spcBef>
                          <a:spcPts val="30"/>
                        </a:spcBef>
                        <a:buNone/>
                      </a:pPr>
                      <a:r>
                        <a:rPr lang="en-US" sz="1200" b="0" dirty="0">
                          <a:solidFill>
                            <a:srgbClr val="000000"/>
                          </a:solidFill>
                          <a:effectLst/>
                          <a:latin typeface="+mn-lt"/>
                        </a:rPr>
                        <a:t>molecular clearance in</a:t>
                      </a:r>
                      <a:r>
                        <a:rPr lang="en-US" sz="1200" b="0" spc="-70" dirty="0">
                          <a:solidFill>
                            <a:srgbClr val="000000"/>
                          </a:solidFill>
                          <a:effectLst/>
                          <a:latin typeface="+mn-lt"/>
                        </a:rPr>
                        <a:t> </a:t>
                      </a:r>
                      <a:r>
                        <a:rPr lang="en-US" sz="1200" b="0" dirty="0">
                          <a:solidFill>
                            <a:srgbClr val="000000"/>
                          </a:solidFill>
                          <a:effectLst/>
                          <a:latin typeface="+mn-lt"/>
                        </a:rPr>
                        <a:t>CR/</a:t>
                      </a:r>
                      <a:r>
                        <a:rPr lang="en-US" sz="1200" b="0" dirty="0" err="1">
                          <a:solidFill>
                            <a:srgbClr val="000000"/>
                          </a:solidFill>
                          <a:effectLst/>
                          <a:latin typeface="+mn-lt"/>
                        </a:rPr>
                        <a:t>CRp</a:t>
                      </a:r>
                      <a:r>
                        <a:rPr lang="en-US" sz="1200" b="0" spc="-70" dirty="0">
                          <a:solidFill>
                            <a:srgbClr val="000000"/>
                          </a:solidFill>
                          <a:effectLst/>
                          <a:latin typeface="+mn-lt"/>
                        </a:rPr>
                        <a:t> </a:t>
                      </a:r>
                      <a:r>
                        <a:rPr lang="en-US" sz="1200" b="0" dirty="0">
                          <a:solidFill>
                            <a:srgbClr val="000000"/>
                          </a:solidFill>
                          <a:effectLst/>
                          <a:latin typeface="+mn-lt"/>
                        </a:rPr>
                        <a:t>patients</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540" algn="ctr">
                        <a:spcBef>
                          <a:spcPts val="5"/>
                        </a:spcBef>
                        <a:buNone/>
                      </a:pPr>
                      <a:r>
                        <a:rPr lang="en-US" sz="1200" spc="-25" dirty="0">
                          <a:effectLst/>
                          <a:latin typeface="+mn-lt"/>
                        </a:rPr>
                        <a:t>50%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5"/>
                        </a:spcBef>
                        <a:buNone/>
                      </a:pPr>
                      <a:r>
                        <a:rPr lang="en-US" sz="1200" spc="-25" dirty="0">
                          <a:effectLst/>
                          <a:latin typeface="+mn-lt"/>
                        </a:rPr>
                        <a:t>52%</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8575" marR="27305" algn="ctr">
                        <a:spcBef>
                          <a:spcPts val="5"/>
                        </a:spcBef>
                        <a:buNone/>
                      </a:pPr>
                      <a:r>
                        <a:rPr lang="en-US" sz="1200" spc="-25" dirty="0">
                          <a:effectLst/>
                          <a:latin typeface="+mn-lt"/>
                        </a:rPr>
                        <a:t>40%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ctr">
                        <a:spcBef>
                          <a:spcPts val="525"/>
                        </a:spcBef>
                        <a:buNone/>
                      </a:pPr>
                      <a:r>
                        <a:rPr lang="en-US" sz="1200" b="0" dirty="0">
                          <a:effectLst/>
                          <a:latin typeface="+mn-lt"/>
                        </a:rPr>
                        <a:t> </a:t>
                      </a:r>
                      <a:r>
                        <a:rPr lang="en-US" sz="1200" b="0" spc="-25" dirty="0">
                          <a:effectLst/>
                          <a:latin typeface="+mn-lt"/>
                        </a:rPr>
                        <a:t>67%</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88777222"/>
                  </a:ext>
                </a:extLst>
              </a:tr>
              <a:tr h="200870">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marR="139700" algn="l">
                        <a:lnSpc>
                          <a:spcPct val="100000"/>
                        </a:lnSpc>
                        <a:spcBef>
                          <a:spcPts val="5"/>
                        </a:spcBef>
                        <a:buNone/>
                      </a:pPr>
                      <a:r>
                        <a:rPr lang="en-US" sz="1200" b="0" spc="-10" dirty="0">
                          <a:solidFill>
                            <a:srgbClr val="000000"/>
                          </a:solidFill>
                          <a:effectLst/>
                          <a:latin typeface="+mn-lt"/>
                        </a:rPr>
                        <a:t>Consolidation</a:t>
                      </a:r>
                      <a:r>
                        <a:rPr lang="en-US" sz="1200" b="0" spc="-65" dirty="0">
                          <a:solidFill>
                            <a:srgbClr val="000000"/>
                          </a:solidFill>
                          <a:effectLst/>
                          <a:latin typeface="+mn-lt"/>
                        </a:rPr>
                        <a:t> </a:t>
                      </a:r>
                      <a:r>
                        <a:rPr lang="en-US" sz="1200" b="0" spc="-10" dirty="0">
                          <a:solidFill>
                            <a:srgbClr val="000000"/>
                          </a:solidFill>
                          <a:effectLst/>
                          <a:latin typeface="+mn-lt"/>
                        </a:rPr>
                        <a:t>with </a:t>
                      </a:r>
                      <a:r>
                        <a:rPr lang="en-US" sz="1200" b="0" spc="-10" dirty="0" err="1">
                          <a:solidFill>
                            <a:srgbClr val="000000"/>
                          </a:solidFill>
                          <a:effectLst/>
                          <a:latin typeface="+mn-lt"/>
                        </a:rPr>
                        <a:t>alloSCT</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9525" algn="ctr">
                        <a:spcBef>
                          <a:spcPts val="900"/>
                        </a:spcBef>
                        <a:buNone/>
                      </a:pPr>
                      <a:r>
                        <a:rPr lang="en-US" sz="1200" spc="-25">
                          <a:effectLst/>
                          <a:latin typeface="+mn-lt"/>
                        </a:rPr>
                        <a:t>8%</a:t>
                      </a:r>
                      <a:endParaRPr lang="en-GB" sz="120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1905" algn="ctr">
                        <a:spcBef>
                          <a:spcPts val="900"/>
                        </a:spcBef>
                        <a:buNone/>
                      </a:pPr>
                      <a:r>
                        <a:rPr lang="en-US" sz="1200" spc="-25" dirty="0">
                          <a:effectLst/>
                          <a:latin typeface="+mn-lt"/>
                        </a:rPr>
                        <a:t>47%</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8575" marR="27305" algn="ctr">
                        <a:spcBef>
                          <a:spcPts val="900"/>
                        </a:spcBef>
                        <a:buNone/>
                      </a:pPr>
                      <a:r>
                        <a:rPr lang="en-US" sz="1200" spc="-25" dirty="0">
                          <a:effectLst/>
                          <a:latin typeface="+mn-lt"/>
                        </a:rPr>
                        <a:t>40%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28575" marR="27940" algn="ctr">
                        <a:spcBef>
                          <a:spcPts val="900"/>
                        </a:spcBef>
                        <a:buNone/>
                      </a:pPr>
                      <a:r>
                        <a:rPr lang="en-US" sz="1200" b="0" spc="-25" dirty="0">
                          <a:effectLst/>
                          <a:latin typeface="+mn-lt"/>
                        </a:rPr>
                        <a:t>33%</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68880818"/>
                  </a:ext>
                </a:extLst>
              </a:tr>
              <a:tr h="345437">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lnSpc>
                          <a:spcPct val="100000"/>
                        </a:lnSpc>
                        <a:spcBef>
                          <a:spcPts val="5"/>
                        </a:spcBef>
                        <a:buNone/>
                      </a:pPr>
                      <a:r>
                        <a:rPr lang="en-US" sz="1200" b="0" dirty="0">
                          <a:solidFill>
                            <a:srgbClr val="000000"/>
                          </a:solidFill>
                          <a:effectLst/>
                          <a:latin typeface="+mn-lt"/>
                        </a:rPr>
                        <a:t>Consolidation with </a:t>
                      </a:r>
                      <a:r>
                        <a:rPr lang="en-US" sz="1200" b="0" dirty="0" err="1">
                          <a:solidFill>
                            <a:srgbClr val="000000"/>
                          </a:solidFill>
                          <a:effectLst/>
                          <a:latin typeface="+mn-lt"/>
                        </a:rPr>
                        <a:t>alloSCT</a:t>
                      </a:r>
                      <a:r>
                        <a:rPr lang="en-US" sz="1200" b="0" dirty="0">
                          <a:solidFill>
                            <a:srgbClr val="000000"/>
                          </a:solidFill>
                          <a:effectLst/>
                          <a:latin typeface="+mn-lt"/>
                        </a:rPr>
                        <a:t> in eligible patients at baseline</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2540" algn="ctr">
                        <a:spcBef>
                          <a:spcPts val="5"/>
                        </a:spcBef>
                        <a:buNone/>
                      </a:pPr>
                      <a:r>
                        <a:rPr lang="en-US" sz="1200" spc="-25" dirty="0">
                          <a:effectLst/>
                          <a:latin typeface="+mn-lt"/>
                        </a:rPr>
                        <a:t>50%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a:spcBef>
                          <a:spcPts val="525"/>
                        </a:spcBef>
                        <a:buNone/>
                      </a:pPr>
                      <a:r>
                        <a:rPr lang="en-US" sz="1200" dirty="0">
                          <a:effectLst/>
                          <a:latin typeface="+mn-lt"/>
                        </a:rPr>
                        <a:t> </a:t>
                      </a:r>
                      <a:r>
                        <a:rPr lang="en-US" sz="1200" spc="-25" dirty="0">
                          <a:effectLst/>
                          <a:latin typeface="+mn-lt"/>
                        </a:rPr>
                        <a:t>79%</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a:spcBef>
                          <a:spcPts val="525"/>
                        </a:spcBef>
                        <a:buNone/>
                      </a:pPr>
                      <a:r>
                        <a:rPr lang="en-US" sz="1200" dirty="0">
                          <a:effectLst/>
                          <a:latin typeface="+mn-lt"/>
                        </a:rPr>
                        <a:t> </a:t>
                      </a:r>
                      <a:r>
                        <a:rPr lang="en-US" sz="1200" spc="-20" dirty="0">
                          <a:effectLst/>
                          <a:latin typeface="+mn-lt"/>
                        </a:rPr>
                        <a:t>100%</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ctr">
                        <a:spcBef>
                          <a:spcPts val="525"/>
                        </a:spcBef>
                        <a:buNone/>
                      </a:pPr>
                      <a:r>
                        <a:rPr lang="en-US" sz="1200" b="0" dirty="0">
                          <a:effectLst/>
                          <a:latin typeface="+mn-lt"/>
                        </a:rPr>
                        <a:t> 1</a:t>
                      </a:r>
                      <a:r>
                        <a:rPr lang="en-US" sz="1200" b="0" spc="-20" dirty="0">
                          <a:effectLst/>
                          <a:latin typeface="+mn-lt"/>
                        </a:rPr>
                        <a:t>00%</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0547932"/>
                  </a:ext>
                </a:extLst>
              </a:tr>
              <a:tr h="172719">
                <a:tc gridSpan="5">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l">
                        <a:spcBef>
                          <a:spcPts val="240"/>
                        </a:spcBef>
                        <a:buNone/>
                      </a:pPr>
                      <a:r>
                        <a:rPr lang="en-US" sz="1200" b="1" spc="20" dirty="0">
                          <a:solidFill>
                            <a:srgbClr val="000000"/>
                          </a:solidFill>
                          <a:effectLst/>
                          <a:latin typeface="+mn-lt"/>
                        </a:rPr>
                        <a:t>Treatment</a:t>
                      </a:r>
                      <a:r>
                        <a:rPr lang="en-US" sz="1200" b="1" spc="150" dirty="0">
                          <a:solidFill>
                            <a:srgbClr val="000000"/>
                          </a:solidFill>
                          <a:effectLst/>
                          <a:latin typeface="+mn-lt"/>
                        </a:rPr>
                        <a:t> </a:t>
                      </a:r>
                      <a:r>
                        <a:rPr lang="en-US" sz="1200" b="1" spc="-10" dirty="0">
                          <a:solidFill>
                            <a:srgbClr val="000000"/>
                          </a:solidFill>
                          <a:effectLst/>
                          <a:latin typeface="+mn-lt"/>
                        </a:rPr>
                        <a:t>details</a:t>
                      </a:r>
                      <a:endParaRPr lang="en-GB" sz="1200" b="1" dirty="0">
                        <a:effectLst/>
                        <a:latin typeface="+mn-lt"/>
                        <a:ea typeface="Arial" panose="020B0604020202020204" pitchFamily="34" charset="0"/>
                        <a:cs typeface="Times New Roman" panose="02020603050405020304" pitchFamily="18" charset="0"/>
                      </a:endParaRPr>
                    </a:p>
                  </a:txBody>
                  <a:tcPr marL="0" marR="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67879084"/>
                  </a:ext>
                </a:extLst>
              </a:tr>
              <a:tr h="345437">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marR="139700" algn="l">
                        <a:lnSpc>
                          <a:spcPct val="100000"/>
                        </a:lnSpc>
                        <a:spcBef>
                          <a:spcPts val="5"/>
                        </a:spcBef>
                        <a:buNone/>
                      </a:pPr>
                      <a:r>
                        <a:rPr lang="en-US" sz="1200" b="0" dirty="0">
                          <a:solidFill>
                            <a:srgbClr val="000000"/>
                          </a:solidFill>
                          <a:effectLst/>
                          <a:latin typeface="+mn-lt"/>
                        </a:rPr>
                        <a:t>Number of treatment cycles, median (range)</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a:spcBef>
                          <a:spcPts val="525"/>
                        </a:spcBef>
                        <a:buNone/>
                      </a:pPr>
                      <a:r>
                        <a:rPr lang="en-US" sz="1200">
                          <a:effectLst/>
                          <a:latin typeface="+mn-lt"/>
                        </a:rPr>
                        <a:t> </a:t>
                      </a:r>
                      <a:endParaRPr lang="en-GB" sz="1200">
                        <a:effectLst/>
                        <a:latin typeface="+mn-lt"/>
                      </a:endParaRPr>
                    </a:p>
                    <a:p>
                      <a:pPr marL="8890" algn="ctr">
                        <a:spcBef>
                          <a:spcPts val="5"/>
                        </a:spcBef>
                        <a:buNone/>
                      </a:pPr>
                      <a:r>
                        <a:rPr lang="en-US" sz="1200">
                          <a:effectLst/>
                          <a:latin typeface="+mn-lt"/>
                        </a:rPr>
                        <a:t>2</a:t>
                      </a:r>
                      <a:r>
                        <a:rPr lang="en-US" sz="1200" spc="-40">
                          <a:effectLst/>
                          <a:latin typeface="+mn-lt"/>
                        </a:rPr>
                        <a:t> </a:t>
                      </a:r>
                      <a:r>
                        <a:rPr lang="en-US" sz="1200">
                          <a:effectLst/>
                          <a:latin typeface="+mn-lt"/>
                        </a:rPr>
                        <a:t>(1-</a:t>
                      </a:r>
                      <a:r>
                        <a:rPr lang="en-US" sz="1200" spc="-25">
                          <a:effectLst/>
                          <a:latin typeface="+mn-lt"/>
                        </a:rPr>
                        <a:t>22)</a:t>
                      </a:r>
                      <a:endParaRPr lang="en-GB" sz="1200">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a:spcBef>
                          <a:spcPts val="525"/>
                        </a:spcBef>
                        <a:buNone/>
                      </a:pPr>
                      <a:r>
                        <a:rPr lang="en-US" sz="1200" dirty="0">
                          <a:effectLst/>
                          <a:latin typeface="+mn-lt"/>
                        </a:rPr>
                        <a:t> </a:t>
                      </a:r>
                      <a:endParaRPr lang="en-GB" sz="1200" dirty="0">
                        <a:effectLst/>
                        <a:latin typeface="+mn-lt"/>
                      </a:endParaRPr>
                    </a:p>
                    <a:p>
                      <a:pPr marL="8255" algn="ctr">
                        <a:spcBef>
                          <a:spcPts val="5"/>
                        </a:spcBef>
                        <a:buNone/>
                      </a:pPr>
                      <a:r>
                        <a:rPr lang="en-US" sz="1200" dirty="0">
                          <a:effectLst/>
                          <a:latin typeface="+mn-lt"/>
                        </a:rPr>
                        <a:t>2</a:t>
                      </a:r>
                      <a:r>
                        <a:rPr lang="en-US" sz="1200" spc="-40" dirty="0">
                          <a:effectLst/>
                          <a:latin typeface="+mn-lt"/>
                        </a:rPr>
                        <a:t> </a:t>
                      </a:r>
                      <a:r>
                        <a:rPr lang="en-US" sz="1200" dirty="0">
                          <a:effectLst/>
                          <a:latin typeface="+mn-lt"/>
                        </a:rPr>
                        <a:t>(1-</a:t>
                      </a:r>
                      <a:r>
                        <a:rPr lang="en-US" sz="1200" spc="-25" dirty="0">
                          <a:effectLst/>
                          <a:latin typeface="+mn-lt"/>
                        </a:rPr>
                        <a:t>12)</a:t>
                      </a:r>
                      <a:endParaRPr lang="en-GB" sz="1200" dirty="0">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a:spcBef>
                          <a:spcPts val="525"/>
                        </a:spcBef>
                        <a:buNone/>
                      </a:pPr>
                      <a:r>
                        <a:rPr lang="en-US" sz="1200" dirty="0">
                          <a:effectLst/>
                          <a:latin typeface="+mn-lt"/>
                        </a:rPr>
                        <a:t> </a:t>
                      </a:r>
                      <a:endParaRPr lang="en-GB" sz="1200" dirty="0">
                        <a:effectLst/>
                        <a:latin typeface="+mn-lt"/>
                      </a:endParaRPr>
                    </a:p>
                    <a:p>
                      <a:pPr marL="33655" marR="27305" algn="ctr">
                        <a:spcBef>
                          <a:spcPts val="5"/>
                        </a:spcBef>
                        <a:buNone/>
                      </a:pPr>
                      <a:r>
                        <a:rPr lang="en-US" sz="1200" dirty="0">
                          <a:effectLst/>
                          <a:latin typeface="+mn-lt"/>
                        </a:rPr>
                        <a:t>4</a:t>
                      </a:r>
                      <a:r>
                        <a:rPr lang="en-US" sz="1200" spc="-40" dirty="0">
                          <a:effectLst/>
                          <a:latin typeface="+mn-lt"/>
                        </a:rPr>
                        <a:t> </a:t>
                      </a:r>
                      <a:r>
                        <a:rPr lang="en-US" sz="1200" dirty="0">
                          <a:effectLst/>
                          <a:latin typeface="+mn-lt"/>
                        </a:rPr>
                        <a:t>(1-</a:t>
                      </a:r>
                      <a:r>
                        <a:rPr lang="en-US" sz="1200" spc="-25" dirty="0">
                          <a:effectLst/>
                          <a:latin typeface="+mn-lt"/>
                        </a:rPr>
                        <a:t>6)</a:t>
                      </a:r>
                      <a:endParaRPr lang="en-GB" sz="1200" dirty="0">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l">
                        <a:spcBef>
                          <a:spcPts val="525"/>
                        </a:spcBef>
                        <a:buNone/>
                      </a:pPr>
                      <a:r>
                        <a:rPr lang="en-US" sz="1200" b="0" dirty="0">
                          <a:effectLst/>
                          <a:latin typeface="+mn-lt"/>
                        </a:rPr>
                        <a:t> </a:t>
                      </a:r>
                      <a:endParaRPr lang="en-GB" sz="1200" b="0" dirty="0">
                        <a:effectLst/>
                        <a:latin typeface="+mn-lt"/>
                      </a:endParaRPr>
                    </a:p>
                    <a:p>
                      <a:pPr marL="34925" marR="27940" algn="ctr">
                        <a:spcBef>
                          <a:spcPts val="5"/>
                        </a:spcBef>
                        <a:buNone/>
                      </a:pPr>
                      <a:r>
                        <a:rPr lang="en-US" sz="1200" b="0" dirty="0">
                          <a:effectLst/>
                          <a:latin typeface="+mn-lt"/>
                        </a:rPr>
                        <a:t>4</a:t>
                      </a:r>
                      <a:r>
                        <a:rPr lang="en-US" sz="1200" b="0" spc="-40" dirty="0">
                          <a:effectLst/>
                          <a:latin typeface="+mn-lt"/>
                        </a:rPr>
                        <a:t> </a:t>
                      </a:r>
                      <a:r>
                        <a:rPr lang="en-US" sz="1200" b="0" dirty="0">
                          <a:effectLst/>
                          <a:latin typeface="+mn-lt"/>
                        </a:rPr>
                        <a:t>(1-</a:t>
                      </a:r>
                      <a:r>
                        <a:rPr lang="en-US" sz="1200" b="0" spc="-25" dirty="0">
                          <a:effectLst/>
                          <a:latin typeface="+mn-lt"/>
                        </a:rPr>
                        <a:t>11)</a:t>
                      </a:r>
                      <a:endParaRPr lang="en-GB" sz="1200" b="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65704608"/>
                  </a:ext>
                </a:extLst>
              </a:tr>
              <a:tr h="172719">
                <a:tc gridSpan="5">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algn="l">
                        <a:spcBef>
                          <a:spcPts val="240"/>
                        </a:spcBef>
                        <a:buNone/>
                      </a:pPr>
                      <a:r>
                        <a:rPr lang="en-US" sz="1200" b="1" dirty="0">
                          <a:solidFill>
                            <a:srgbClr val="000000"/>
                          </a:solidFill>
                          <a:effectLst/>
                          <a:latin typeface="+mn-lt"/>
                        </a:rPr>
                        <a:t>Early</a:t>
                      </a:r>
                      <a:r>
                        <a:rPr lang="en-US" sz="1200" b="1" spc="-70" dirty="0">
                          <a:solidFill>
                            <a:srgbClr val="000000"/>
                          </a:solidFill>
                          <a:effectLst/>
                          <a:latin typeface="+mn-lt"/>
                        </a:rPr>
                        <a:t> </a:t>
                      </a:r>
                      <a:r>
                        <a:rPr lang="en-US" sz="1200" b="1" dirty="0">
                          <a:solidFill>
                            <a:srgbClr val="000000"/>
                          </a:solidFill>
                          <a:effectLst/>
                          <a:latin typeface="+mn-lt"/>
                        </a:rPr>
                        <a:t>all-cause </a:t>
                      </a:r>
                      <a:r>
                        <a:rPr lang="en-US" sz="1200" b="1" spc="-10" dirty="0">
                          <a:solidFill>
                            <a:srgbClr val="000000"/>
                          </a:solidFill>
                          <a:effectLst/>
                          <a:latin typeface="+mn-lt"/>
                        </a:rPr>
                        <a:t>mortality</a:t>
                      </a:r>
                      <a:endParaRPr lang="en-GB" sz="1200" dirty="0">
                        <a:effectLst/>
                        <a:latin typeface="+mn-lt"/>
                        <a:ea typeface="Arial" panose="020B0604020202020204" pitchFamily="34" charset="0"/>
                        <a:cs typeface="Times New Roman" panose="02020603050405020304" pitchFamily="18" charset="0"/>
                      </a:endParaRPr>
                    </a:p>
                  </a:txBody>
                  <a:tcPr marL="0" marR="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8616766"/>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US" sz="1200" b="0" dirty="0">
                          <a:solidFill>
                            <a:srgbClr val="000000"/>
                          </a:solidFill>
                          <a:effectLst/>
                          <a:latin typeface="+mn-lt"/>
                        </a:rPr>
                        <a:t>Day 30</a:t>
                      </a:r>
                      <a:r>
                        <a:rPr lang="en-US" sz="1200" b="0" spc="5" dirty="0">
                          <a:solidFill>
                            <a:srgbClr val="000000"/>
                          </a:solidFill>
                          <a:effectLst/>
                          <a:latin typeface="+mn-lt"/>
                        </a:rPr>
                        <a:t> </a:t>
                      </a:r>
                      <a:r>
                        <a:rPr lang="en-US" sz="1200" b="0" spc="-10" dirty="0">
                          <a:solidFill>
                            <a:srgbClr val="000000"/>
                          </a:solidFill>
                          <a:effectLst/>
                          <a:latin typeface="+mn-lt"/>
                        </a:rPr>
                        <a:t>mortality</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7620" algn="ctr">
                        <a:spcBef>
                          <a:spcPts val="240"/>
                        </a:spcBef>
                        <a:buNone/>
                      </a:pPr>
                      <a:r>
                        <a:rPr lang="en-US" sz="1200" spc="-50" dirty="0">
                          <a:effectLst/>
                          <a:latin typeface="+mn-lt"/>
                        </a:rPr>
                        <a:t>0</a:t>
                      </a:r>
                      <a:endParaRPr lang="en-GB" sz="1200" dirty="0">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8890" algn="ctr">
                        <a:spcBef>
                          <a:spcPts val="240"/>
                        </a:spcBef>
                        <a:buNone/>
                      </a:pPr>
                      <a:r>
                        <a:rPr lang="en-US" sz="1200" spc="-25" dirty="0">
                          <a:effectLst/>
                          <a:latin typeface="+mn-lt"/>
                        </a:rPr>
                        <a:t>6%</a:t>
                      </a:r>
                      <a:endParaRPr lang="en-GB" sz="1200" dirty="0">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33655" marR="27305" algn="ctr">
                        <a:spcBef>
                          <a:spcPts val="240"/>
                        </a:spcBef>
                        <a:buNone/>
                      </a:pPr>
                      <a:r>
                        <a:rPr lang="en-US" sz="1200" spc="-50" dirty="0">
                          <a:effectLst/>
                          <a:latin typeface="+mn-lt"/>
                        </a:rPr>
                        <a:t>0</a:t>
                      </a:r>
                      <a:endParaRPr lang="en-GB" sz="1200" dirty="0">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940" algn="ctr">
                        <a:spcBef>
                          <a:spcPts val="240"/>
                        </a:spcBef>
                        <a:buNone/>
                      </a:pPr>
                      <a:r>
                        <a:rPr lang="en-US" sz="1200" spc="-50" dirty="0">
                          <a:effectLst/>
                          <a:latin typeface="+mn-lt"/>
                        </a:rPr>
                        <a:t>0</a:t>
                      </a:r>
                    </a:p>
                  </a:txBody>
                  <a:tcPr marL="0" marR="0" marT="0" marB="0"/>
                </a:tc>
                <a:extLst>
                  <a:ext uri="{0D108BD9-81ED-4DB2-BD59-A6C34878D82A}">
                    <a16:rowId xmlns:a16="http://schemas.microsoft.com/office/drawing/2014/main" val="657449839"/>
                  </a:ext>
                </a:extLst>
              </a:tr>
              <a:tr h="172719">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0160" algn="l">
                        <a:spcBef>
                          <a:spcPts val="240"/>
                        </a:spcBef>
                        <a:buNone/>
                      </a:pPr>
                      <a:r>
                        <a:rPr lang="en-US" sz="1200" b="0" dirty="0">
                          <a:solidFill>
                            <a:srgbClr val="000000"/>
                          </a:solidFill>
                          <a:effectLst/>
                          <a:latin typeface="+mn-lt"/>
                        </a:rPr>
                        <a:t>Day 60</a:t>
                      </a:r>
                      <a:r>
                        <a:rPr lang="en-US" sz="1200" b="0" spc="5" dirty="0">
                          <a:solidFill>
                            <a:srgbClr val="000000"/>
                          </a:solidFill>
                          <a:effectLst/>
                          <a:latin typeface="+mn-lt"/>
                        </a:rPr>
                        <a:t> </a:t>
                      </a:r>
                      <a:r>
                        <a:rPr lang="en-US" sz="1200" b="0" spc="-10" dirty="0">
                          <a:solidFill>
                            <a:srgbClr val="000000"/>
                          </a:solidFill>
                          <a:effectLst/>
                          <a:latin typeface="+mn-lt"/>
                        </a:rPr>
                        <a:t>mortality</a:t>
                      </a:r>
                      <a:endParaRPr lang="en-GB" sz="1200" b="0" dirty="0">
                        <a:effectLst/>
                        <a:latin typeface="+mn-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9525" algn="ctr">
                        <a:spcBef>
                          <a:spcPts val="240"/>
                        </a:spcBef>
                        <a:buNone/>
                      </a:pPr>
                      <a:r>
                        <a:rPr lang="en-US" sz="1200" spc="-25" dirty="0">
                          <a:effectLst/>
                          <a:latin typeface="+mn-lt"/>
                        </a:rPr>
                        <a:t>8%</a:t>
                      </a:r>
                      <a:endParaRPr lang="en-GB" sz="1200" dirty="0">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1905" algn="ctr">
                        <a:spcBef>
                          <a:spcPts val="240"/>
                        </a:spcBef>
                        <a:buNone/>
                      </a:pPr>
                      <a:r>
                        <a:rPr lang="en-US" sz="1200" spc="-25" dirty="0">
                          <a:effectLst/>
                          <a:latin typeface="+mn-lt"/>
                        </a:rPr>
                        <a:t>16%</a:t>
                      </a:r>
                      <a:endParaRPr lang="en-GB" sz="1200" dirty="0">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305" algn="ctr">
                        <a:spcBef>
                          <a:spcPts val="240"/>
                        </a:spcBef>
                        <a:buNone/>
                      </a:pPr>
                      <a:r>
                        <a:rPr lang="en-US" sz="1200" spc="-50" dirty="0">
                          <a:effectLst/>
                          <a:latin typeface="+mn-lt"/>
                        </a:rPr>
                        <a:t>0</a:t>
                      </a:r>
                      <a:endParaRPr lang="en-GB" sz="1200" dirty="0">
                        <a:effectLst/>
                        <a:latin typeface="+mn-lt"/>
                        <a:ea typeface="Arial" panose="020B0604020202020204" pitchFamily="34" charset="0"/>
                        <a:cs typeface="Times New Roman" panose="02020603050405020304" pitchFamily="18" charset="0"/>
                      </a:endParaRPr>
                    </a:p>
                  </a:txBody>
                  <a:tcPr marL="0" marR="0" marT="0" marB="0"/>
                </a:tc>
                <a:tc>
                  <a:txBody>
                    <a:bodyPr/>
                    <a:lstStyle>
                      <a:lvl1pPr marL="0" algn="l" defTabSz="914400" rtl="0" eaLnBrk="1" latinLnBrk="0" hangingPunct="1">
                        <a:defRPr sz="1800" b="1" kern="1200">
                          <a:solidFill>
                            <a:schemeClr val="tx1"/>
                          </a:solidFill>
                          <a:latin typeface="Aptos" panose="02110004020202020204"/>
                        </a:defRPr>
                      </a:lvl1pPr>
                      <a:lvl2pPr marL="457200" algn="l" defTabSz="914400" rtl="0" eaLnBrk="1" latinLnBrk="0" hangingPunct="1">
                        <a:defRPr sz="1800" b="1" kern="1200">
                          <a:solidFill>
                            <a:schemeClr val="tx1"/>
                          </a:solidFill>
                          <a:latin typeface="Aptos" panose="02110004020202020204"/>
                        </a:defRPr>
                      </a:lvl2pPr>
                      <a:lvl3pPr marL="914400" algn="l" defTabSz="914400" rtl="0" eaLnBrk="1" latinLnBrk="0" hangingPunct="1">
                        <a:defRPr sz="1800" b="1" kern="1200">
                          <a:solidFill>
                            <a:schemeClr val="tx1"/>
                          </a:solidFill>
                          <a:latin typeface="Aptos" panose="02110004020202020204"/>
                        </a:defRPr>
                      </a:lvl3pPr>
                      <a:lvl4pPr marL="1371600" algn="l" defTabSz="914400" rtl="0" eaLnBrk="1" latinLnBrk="0" hangingPunct="1">
                        <a:defRPr sz="1800" b="1" kern="1200">
                          <a:solidFill>
                            <a:schemeClr val="tx1"/>
                          </a:solidFill>
                          <a:latin typeface="Aptos" panose="02110004020202020204"/>
                        </a:defRPr>
                      </a:lvl4pPr>
                      <a:lvl5pPr marL="1828800" algn="l" defTabSz="914400" rtl="0" eaLnBrk="1" latinLnBrk="0" hangingPunct="1">
                        <a:defRPr sz="1800" b="1" kern="1200">
                          <a:solidFill>
                            <a:schemeClr val="tx1"/>
                          </a:solidFill>
                          <a:latin typeface="Aptos" panose="02110004020202020204"/>
                        </a:defRPr>
                      </a:lvl5pPr>
                      <a:lvl6pPr marL="2286000" algn="l" defTabSz="914400" rtl="0" eaLnBrk="1" latinLnBrk="0" hangingPunct="1">
                        <a:defRPr sz="1800" b="1" kern="1200">
                          <a:solidFill>
                            <a:schemeClr val="tx1"/>
                          </a:solidFill>
                          <a:latin typeface="Aptos" panose="02110004020202020204"/>
                        </a:defRPr>
                      </a:lvl6pPr>
                      <a:lvl7pPr marL="2743200" algn="l" defTabSz="914400" rtl="0" eaLnBrk="1" latinLnBrk="0" hangingPunct="1">
                        <a:defRPr sz="1800" b="1" kern="1200">
                          <a:solidFill>
                            <a:schemeClr val="tx1"/>
                          </a:solidFill>
                          <a:latin typeface="Aptos" panose="02110004020202020204"/>
                        </a:defRPr>
                      </a:lvl7pPr>
                      <a:lvl8pPr marL="3200400" algn="l" defTabSz="914400" rtl="0" eaLnBrk="1" latinLnBrk="0" hangingPunct="1">
                        <a:defRPr sz="1800" b="1" kern="1200">
                          <a:solidFill>
                            <a:schemeClr val="tx1"/>
                          </a:solidFill>
                          <a:latin typeface="Aptos" panose="02110004020202020204"/>
                        </a:defRPr>
                      </a:lvl8pPr>
                      <a:lvl9pPr marL="3657600" algn="l" defTabSz="914400" rtl="0" eaLnBrk="1" latinLnBrk="0" hangingPunct="1">
                        <a:defRPr sz="1800" b="1" kern="1200">
                          <a:solidFill>
                            <a:schemeClr val="tx1"/>
                          </a:solidFill>
                          <a:latin typeface="Aptos" panose="02110004020202020204"/>
                        </a:defRPr>
                      </a:lvl9pPr>
                    </a:lstStyle>
                    <a:p>
                      <a:pPr marL="33655" marR="27940" algn="ctr">
                        <a:spcBef>
                          <a:spcPts val="240"/>
                        </a:spcBef>
                        <a:buNone/>
                      </a:pPr>
                      <a:r>
                        <a:rPr lang="en-US" sz="1200" spc="-50" dirty="0">
                          <a:effectLst/>
                          <a:latin typeface="+mn-lt"/>
                        </a:rPr>
                        <a:t>0</a:t>
                      </a:r>
                      <a:endParaRPr lang="en-GB" sz="12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157045953"/>
                  </a:ext>
                </a:extLst>
              </a:tr>
            </a:tbl>
          </a:graphicData>
        </a:graphic>
      </p:graphicFrame>
      <p:sp>
        <p:nvSpPr>
          <p:cNvPr id="4" name="Text Box 3">
            <a:extLst>
              <a:ext uri="{FF2B5EF4-FFF2-40B4-BE49-F238E27FC236}">
                <a16:creationId xmlns:a16="http://schemas.microsoft.com/office/drawing/2014/main" id="{FA92BD3F-1D5E-3CEB-3B90-A5D79D057234}"/>
              </a:ext>
            </a:extLst>
          </p:cNvPr>
          <p:cNvSpPr txBox="1">
            <a:spLocks noChangeArrowheads="1"/>
          </p:cNvSpPr>
          <p:nvPr/>
        </p:nvSpPr>
        <p:spPr bwMode="auto">
          <a:xfrm>
            <a:off x="9679004" y="6538230"/>
            <a:ext cx="2512996" cy="276999"/>
          </a:xfrm>
          <a:prstGeom prst="rect">
            <a:avLst/>
          </a:prstGeom>
          <a:noFill/>
          <a:ln w="9525">
            <a:noFill/>
            <a:miter lim="800000"/>
            <a:headEnd/>
            <a:tailEnd/>
          </a:ln>
        </p:spPr>
        <p:txBody>
          <a:bodyPr wrap="none">
            <a:spAutoFit/>
          </a:bodyPr>
          <a:lstStyle/>
          <a:p>
            <a:pPr lvl="0" algn="r" defTabSz="457200" eaLnBrk="0" hangingPunct="0">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lang="en-US" sz="1200" i="1" dirty="0" err="1">
                <a:solidFill>
                  <a:prstClr val="black"/>
                </a:solidFill>
              </a:rPr>
              <a:t>Žučenka</a:t>
            </a:r>
            <a:r>
              <a:rPr lang="en-US" sz="1200" i="1" dirty="0">
                <a:solidFill>
                  <a:prstClr val="black"/>
                </a:solidFill>
              </a:rPr>
              <a:t> A</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PF565</a:t>
            </a:r>
          </a:p>
        </p:txBody>
      </p:sp>
    </p:spTree>
    <p:extLst>
      <p:ext uri="{BB962C8B-B14F-4D97-AF65-F5344CB8AC3E}">
        <p14:creationId xmlns:p14="http://schemas.microsoft.com/office/powerpoint/2010/main" val="953449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60D12-811C-E9E8-803A-E78A6BDBB4C2}"/>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C8BDC0B8-2A27-BF27-697E-048322DD3A1F}"/>
              </a:ext>
            </a:extLst>
          </p:cNvPr>
          <p:cNvSpPr>
            <a:spLocks noGrp="1"/>
          </p:cNvSpPr>
          <p:nvPr>
            <p:ph type="title"/>
          </p:nvPr>
        </p:nvSpPr>
        <p:spPr>
          <a:xfrm>
            <a:off x="0" y="-5203"/>
            <a:ext cx="9409114" cy="1556545"/>
          </a:xfrm>
        </p:spPr>
        <p:txBody>
          <a:bodyPr/>
          <a:lstStyle/>
          <a:p>
            <a:r>
              <a:rPr lang="fr-FR" dirty="0" err="1"/>
              <a:t>Targeted</a:t>
            </a:r>
            <a:r>
              <a:rPr lang="fr-FR" dirty="0"/>
              <a:t> Triplet </a:t>
            </a:r>
            <a:r>
              <a:rPr lang="fr-FR" dirty="0" err="1"/>
              <a:t>Strategies</a:t>
            </a:r>
            <a:r>
              <a:rPr lang="fr-FR" dirty="0"/>
              <a:t> in FLT3- and IDH1-Mutated AML </a:t>
            </a:r>
            <a:r>
              <a:rPr lang="fr-FR" i="1" dirty="0"/>
              <a:t>(4)</a:t>
            </a:r>
          </a:p>
        </p:txBody>
      </p:sp>
      <p:sp>
        <p:nvSpPr>
          <p:cNvPr id="8" name="Espace réservé du texte 7">
            <a:extLst>
              <a:ext uri="{FF2B5EF4-FFF2-40B4-BE49-F238E27FC236}">
                <a16:creationId xmlns:a16="http://schemas.microsoft.com/office/drawing/2014/main" id="{EEA08A2C-011C-E359-C19F-78CA67955220}"/>
              </a:ext>
            </a:extLst>
          </p:cNvPr>
          <p:cNvSpPr>
            <a:spLocks noGrp="1"/>
          </p:cNvSpPr>
          <p:nvPr>
            <p:ph type="body" sz="quarter" idx="10"/>
          </p:nvPr>
        </p:nvSpPr>
        <p:spPr>
          <a:xfrm>
            <a:off x="5050824" y="2102447"/>
            <a:ext cx="7051529" cy="4246336"/>
          </a:xfrm>
        </p:spPr>
        <p:txBody>
          <a:bodyPr/>
          <a:lstStyle/>
          <a:p>
            <a:r>
              <a:rPr lang="en-GB" sz="2200" dirty="0"/>
              <a:t>The median duration of response in each subgroup:</a:t>
            </a:r>
          </a:p>
          <a:p>
            <a:pPr lvl="1"/>
            <a:r>
              <a:rPr lang="en-GB" i="1" dirty="0"/>
              <a:t>FLT3</a:t>
            </a:r>
            <a:r>
              <a:rPr lang="en-GB" dirty="0"/>
              <a:t>m AML: </a:t>
            </a:r>
            <a:r>
              <a:rPr lang="en-GB" b="1" dirty="0"/>
              <a:t>13 months </a:t>
            </a:r>
            <a:r>
              <a:rPr lang="en-GB" dirty="0"/>
              <a:t>(not reached in ND and 8.3 months in R/R cases)</a:t>
            </a:r>
          </a:p>
          <a:p>
            <a:pPr lvl="1"/>
            <a:r>
              <a:rPr lang="en-GB" i="1" dirty="0"/>
              <a:t>IDH1</a:t>
            </a:r>
            <a:r>
              <a:rPr lang="en-GB" dirty="0"/>
              <a:t>m AML no relapses were confirmed</a:t>
            </a:r>
          </a:p>
          <a:p>
            <a:pPr lvl="1"/>
            <a:endParaRPr lang="en-GB" dirty="0"/>
          </a:p>
          <a:p>
            <a:pPr lvl="1"/>
            <a:endParaRPr lang="en-GB" dirty="0"/>
          </a:p>
          <a:p>
            <a:pPr lvl="1"/>
            <a:endParaRPr lang="en-GB" dirty="0"/>
          </a:p>
          <a:p>
            <a:pPr lvl="1"/>
            <a:endParaRPr lang="en-GB" dirty="0"/>
          </a:p>
          <a:p>
            <a:pPr lvl="1"/>
            <a:endParaRPr lang="en-GB" dirty="0"/>
          </a:p>
          <a:p>
            <a:r>
              <a:rPr lang="en-CA" sz="2200" dirty="0">
                <a:solidFill>
                  <a:prstClr val="black"/>
                </a:solidFill>
              </a:rPr>
              <a:t>This real-world study demonstrates high antileukemic efficacy of venetoclax + </a:t>
            </a:r>
            <a:r>
              <a:rPr lang="en-CA" sz="2200" dirty="0" err="1">
                <a:solidFill>
                  <a:prstClr val="black"/>
                </a:solidFill>
              </a:rPr>
              <a:t>gilteritinib</a:t>
            </a:r>
            <a:r>
              <a:rPr lang="en-CA" sz="2200" dirty="0">
                <a:solidFill>
                  <a:prstClr val="black"/>
                </a:solidFill>
              </a:rPr>
              <a:t>/</a:t>
            </a:r>
            <a:r>
              <a:rPr lang="en-CA" sz="2200" dirty="0" err="1">
                <a:solidFill>
                  <a:prstClr val="black"/>
                </a:solidFill>
              </a:rPr>
              <a:t>ivosidenib</a:t>
            </a:r>
            <a:r>
              <a:rPr lang="en-CA" sz="2200" dirty="0">
                <a:solidFill>
                  <a:prstClr val="black"/>
                </a:solidFill>
              </a:rPr>
              <a:t> combination regimens for </a:t>
            </a:r>
            <a:r>
              <a:rPr lang="en-CA" sz="2200" i="1" dirty="0">
                <a:solidFill>
                  <a:prstClr val="black"/>
                </a:solidFill>
              </a:rPr>
              <a:t>FLT3</a:t>
            </a:r>
            <a:r>
              <a:rPr lang="en-CA" sz="2200" dirty="0">
                <a:solidFill>
                  <a:prstClr val="black"/>
                </a:solidFill>
              </a:rPr>
              <a:t>m or </a:t>
            </a:r>
            <a:r>
              <a:rPr lang="en-CA" sz="2200" i="1" dirty="0">
                <a:solidFill>
                  <a:prstClr val="black"/>
                </a:solidFill>
              </a:rPr>
              <a:t>IDH1</a:t>
            </a:r>
            <a:r>
              <a:rPr lang="en-CA" sz="2200" dirty="0">
                <a:solidFill>
                  <a:prstClr val="black"/>
                </a:solidFill>
              </a:rPr>
              <a:t>m AML, both in ND and R/R settings</a:t>
            </a:r>
            <a:endParaRPr lang="en-CA" sz="2200" dirty="0"/>
          </a:p>
          <a:p>
            <a:endParaRPr lang="fr-FR" dirty="0"/>
          </a:p>
        </p:txBody>
      </p:sp>
      <p:grpSp>
        <p:nvGrpSpPr>
          <p:cNvPr id="50" name="Groupe 49">
            <a:extLst>
              <a:ext uri="{FF2B5EF4-FFF2-40B4-BE49-F238E27FC236}">
                <a16:creationId xmlns:a16="http://schemas.microsoft.com/office/drawing/2014/main" id="{3387AEB8-CB96-C869-16C3-E280D3984681}"/>
              </a:ext>
            </a:extLst>
          </p:cNvPr>
          <p:cNvGrpSpPr/>
          <p:nvPr/>
        </p:nvGrpSpPr>
        <p:grpSpPr>
          <a:xfrm>
            <a:off x="898320" y="4428051"/>
            <a:ext cx="3797300" cy="1824640"/>
            <a:chOff x="12295188" y="1963738"/>
            <a:chExt cx="4235450" cy="2035175"/>
          </a:xfrm>
        </p:grpSpPr>
        <p:sp>
          <p:nvSpPr>
            <p:cNvPr id="13" name="Freeform 8">
              <a:extLst>
                <a:ext uri="{FF2B5EF4-FFF2-40B4-BE49-F238E27FC236}">
                  <a16:creationId xmlns:a16="http://schemas.microsoft.com/office/drawing/2014/main" id="{E9E473BD-3648-FD9C-5267-3DC12E6F8E9D}"/>
                </a:ext>
              </a:extLst>
            </p:cNvPr>
            <p:cNvSpPr>
              <a:spLocks/>
            </p:cNvSpPr>
            <p:nvPr/>
          </p:nvSpPr>
          <p:spPr bwMode="auto">
            <a:xfrm>
              <a:off x="12361863" y="1963738"/>
              <a:ext cx="4168775" cy="1974850"/>
            </a:xfrm>
            <a:custGeom>
              <a:avLst/>
              <a:gdLst>
                <a:gd name="T0" fmla="*/ 10506 w 10506"/>
                <a:gd name="T1" fmla="*/ 4973 h 4973"/>
                <a:gd name="T2" fmla="*/ 0 w 10506"/>
                <a:gd name="T3" fmla="*/ 4973 h 4973"/>
                <a:gd name="T4" fmla="*/ 0 w 10506"/>
                <a:gd name="T5" fmla="*/ 0 h 4973"/>
              </a:gdLst>
              <a:ahLst/>
              <a:cxnLst>
                <a:cxn ang="0">
                  <a:pos x="T0" y="T1"/>
                </a:cxn>
                <a:cxn ang="0">
                  <a:pos x="T2" y="T3"/>
                </a:cxn>
                <a:cxn ang="0">
                  <a:pos x="T4" y="T5"/>
                </a:cxn>
              </a:cxnLst>
              <a:rect l="0" t="0" r="r" b="b"/>
              <a:pathLst>
                <a:path w="10506" h="4973">
                  <a:moveTo>
                    <a:pt x="10506" y="4973"/>
                  </a:moveTo>
                  <a:lnTo>
                    <a:pt x="0" y="4973"/>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Line 9">
              <a:extLst>
                <a:ext uri="{FF2B5EF4-FFF2-40B4-BE49-F238E27FC236}">
                  <a16:creationId xmlns:a16="http://schemas.microsoft.com/office/drawing/2014/main" id="{CFC4DF70-CBDD-0B26-DB4C-6C3FB7F78E9E}"/>
                </a:ext>
              </a:extLst>
            </p:cNvPr>
            <p:cNvSpPr>
              <a:spLocks noChangeShapeType="1"/>
            </p:cNvSpPr>
            <p:nvPr/>
          </p:nvSpPr>
          <p:spPr bwMode="auto">
            <a:xfrm flipV="1">
              <a:off x="15574963"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Line 10">
              <a:extLst>
                <a:ext uri="{FF2B5EF4-FFF2-40B4-BE49-F238E27FC236}">
                  <a16:creationId xmlns:a16="http://schemas.microsoft.com/office/drawing/2014/main" id="{CD89B5D3-F93F-53D8-88A0-06CB6CF9A277}"/>
                </a:ext>
              </a:extLst>
            </p:cNvPr>
            <p:cNvSpPr>
              <a:spLocks noChangeShapeType="1"/>
            </p:cNvSpPr>
            <p:nvPr/>
          </p:nvSpPr>
          <p:spPr bwMode="auto">
            <a:xfrm flipV="1">
              <a:off x="15128875"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Line 11">
              <a:extLst>
                <a:ext uri="{FF2B5EF4-FFF2-40B4-BE49-F238E27FC236}">
                  <a16:creationId xmlns:a16="http://schemas.microsoft.com/office/drawing/2014/main" id="{A2ABDF79-B94B-BA0F-6FF6-43BDC938A64D}"/>
                </a:ext>
              </a:extLst>
            </p:cNvPr>
            <p:cNvSpPr>
              <a:spLocks noChangeShapeType="1"/>
            </p:cNvSpPr>
            <p:nvPr/>
          </p:nvSpPr>
          <p:spPr bwMode="auto">
            <a:xfrm flipV="1">
              <a:off x="16021050"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Line 12">
              <a:extLst>
                <a:ext uri="{FF2B5EF4-FFF2-40B4-BE49-F238E27FC236}">
                  <a16:creationId xmlns:a16="http://schemas.microsoft.com/office/drawing/2014/main" id="{11E34A4A-CD86-6F97-36A8-E5DB2B5849F0}"/>
                </a:ext>
              </a:extLst>
            </p:cNvPr>
            <p:cNvSpPr>
              <a:spLocks noChangeShapeType="1"/>
            </p:cNvSpPr>
            <p:nvPr/>
          </p:nvSpPr>
          <p:spPr bwMode="auto">
            <a:xfrm flipV="1">
              <a:off x="16470313"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13">
              <a:extLst>
                <a:ext uri="{FF2B5EF4-FFF2-40B4-BE49-F238E27FC236}">
                  <a16:creationId xmlns:a16="http://schemas.microsoft.com/office/drawing/2014/main" id="{A7CF76C1-9143-369A-0488-16979510F75B}"/>
                </a:ext>
              </a:extLst>
            </p:cNvPr>
            <p:cNvSpPr>
              <a:spLocks noChangeShapeType="1"/>
            </p:cNvSpPr>
            <p:nvPr/>
          </p:nvSpPr>
          <p:spPr bwMode="auto">
            <a:xfrm flipV="1">
              <a:off x="12452350"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14">
              <a:extLst>
                <a:ext uri="{FF2B5EF4-FFF2-40B4-BE49-F238E27FC236}">
                  <a16:creationId xmlns:a16="http://schemas.microsoft.com/office/drawing/2014/main" id="{6C479253-0FF4-DDE1-449D-8F7B9C35672B}"/>
                </a:ext>
              </a:extLst>
            </p:cNvPr>
            <p:cNvSpPr>
              <a:spLocks noChangeShapeType="1"/>
            </p:cNvSpPr>
            <p:nvPr/>
          </p:nvSpPr>
          <p:spPr bwMode="auto">
            <a:xfrm flipV="1">
              <a:off x="13344525"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Line 15">
              <a:extLst>
                <a:ext uri="{FF2B5EF4-FFF2-40B4-BE49-F238E27FC236}">
                  <a16:creationId xmlns:a16="http://schemas.microsoft.com/office/drawing/2014/main" id="{BB3BE6FA-27DB-D0E8-BC57-10AFAF890E5A}"/>
                </a:ext>
              </a:extLst>
            </p:cNvPr>
            <p:cNvSpPr>
              <a:spLocks noChangeShapeType="1"/>
            </p:cNvSpPr>
            <p:nvPr/>
          </p:nvSpPr>
          <p:spPr bwMode="auto">
            <a:xfrm flipV="1">
              <a:off x="12898438"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16">
              <a:extLst>
                <a:ext uri="{FF2B5EF4-FFF2-40B4-BE49-F238E27FC236}">
                  <a16:creationId xmlns:a16="http://schemas.microsoft.com/office/drawing/2014/main" id="{2DB10B60-581F-9CDC-5193-8EF398EE792F}"/>
                </a:ext>
              </a:extLst>
            </p:cNvPr>
            <p:cNvSpPr>
              <a:spLocks noChangeShapeType="1"/>
            </p:cNvSpPr>
            <p:nvPr/>
          </p:nvSpPr>
          <p:spPr bwMode="auto">
            <a:xfrm flipV="1">
              <a:off x="14236700"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7">
              <a:extLst>
                <a:ext uri="{FF2B5EF4-FFF2-40B4-BE49-F238E27FC236}">
                  <a16:creationId xmlns:a16="http://schemas.microsoft.com/office/drawing/2014/main" id="{63CD7F7A-9838-D15D-AB04-DC15EEBBB3C0}"/>
                </a:ext>
              </a:extLst>
            </p:cNvPr>
            <p:cNvSpPr>
              <a:spLocks noChangeShapeType="1"/>
            </p:cNvSpPr>
            <p:nvPr/>
          </p:nvSpPr>
          <p:spPr bwMode="auto">
            <a:xfrm flipV="1">
              <a:off x="13790613"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18">
              <a:extLst>
                <a:ext uri="{FF2B5EF4-FFF2-40B4-BE49-F238E27FC236}">
                  <a16:creationId xmlns:a16="http://schemas.microsoft.com/office/drawing/2014/main" id="{FE701CC4-80C9-709A-3FA2-3C5B4007EEF7}"/>
                </a:ext>
              </a:extLst>
            </p:cNvPr>
            <p:cNvSpPr>
              <a:spLocks noChangeShapeType="1"/>
            </p:cNvSpPr>
            <p:nvPr/>
          </p:nvSpPr>
          <p:spPr bwMode="auto">
            <a:xfrm flipV="1">
              <a:off x="14682788"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Line 27">
              <a:extLst>
                <a:ext uri="{FF2B5EF4-FFF2-40B4-BE49-F238E27FC236}">
                  <a16:creationId xmlns:a16="http://schemas.microsoft.com/office/drawing/2014/main" id="{5A128EE1-EF19-8009-69A8-FA6C5BE0C89F}"/>
                </a:ext>
              </a:extLst>
            </p:cNvPr>
            <p:cNvSpPr>
              <a:spLocks noChangeShapeType="1"/>
            </p:cNvSpPr>
            <p:nvPr/>
          </p:nvSpPr>
          <p:spPr bwMode="auto">
            <a:xfrm>
              <a:off x="12295188" y="2033588"/>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Line 28">
              <a:extLst>
                <a:ext uri="{FF2B5EF4-FFF2-40B4-BE49-F238E27FC236}">
                  <a16:creationId xmlns:a16="http://schemas.microsoft.com/office/drawing/2014/main" id="{2A9A8FF8-BE09-CCF1-4C0F-D908DA2C6C5C}"/>
                </a:ext>
              </a:extLst>
            </p:cNvPr>
            <p:cNvSpPr>
              <a:spLocks noChangeShapeType="1"/>
            </p:cNvSpPr>
            <p:nvPr/>
          </p:nvSpPr>
          <p:spPr bwMode="auto">
            <a:xfrm>
              <a:off x="12295188" y="2397125"/>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29">
              <a:extLst>
                <a:ext uri="{FF2B5EF4-FFF2-40B4-BE49-F238E27FC236}">
                  <a16:creationId xmlns:a16="http://schemas.microsoft.com/office/drawing/2014/main" id="{F7962270-092B-33D3-5130-ACCAEC2892BD}"/>
                </a:ext>
              </a:extLst>
            </p:cNvPr>
            <p:cNvSpPr>
              <a:spLocks noChangeShapeType="1"/>
            </p:cNvSpPr>
            <p:nvPr/>
          </p:nvSpPr>
          <p:spPr bwMode="auto">
            <a:xfrm>
              <a:off x="12295188" y="2760663"/>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30">
              <a:extLst>
                <a:ext uri="{FF2B5EF4-FFF2-40B4-BE49-F238E27FC236}">
                  <a16:creationId xmlns:a16="http://schemas.microsoft.com/office/drawing/2014/main" id="{D6E548DE-DB88-B54D-8E35-1C6E1E81C580}"/>
                </a:ext>
              </a:extLst>
            </p:cNvPr>
            <p:cNvSpPr>
              <a:spLocks noChangeShapeType="1"/>
            </p:cNvSpPr>
            <p:nvPr/>
          </p:nvSpPr>
          <p:spPr bwMode="auto">
            <a:xfrm>
              <a:off x="12295188" y="3124200"/>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31">
              <a:extLst>
                <a:ext uri="{FF2B5EF4-FFF2-40B4-BE49-F238E27FC236}">
                  <a16:creationId xmlns:a16="http://schemas.microsoft.com/office/drawing/2014/main" id="{230D9E9A-D217-B544-4AED-7D16FF8D49DA}"/>
                </a:ext>
              </a:extLst>
            </p:cNvPr>
            <p:cNvSpPr>
              <a:spLocks noChangeShapeType="1"/>
            </p:cNvSpPr>
            <p:nvPr/>
          </p:nvSpPr>
          <p:spPr bwMode="auto">
            <a:xfrm>
              <a:off x="12295188" y="3487738"/>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Line 32">
              <a:extLst>
                <a:ext uri="{FF2B5EF4-FFF2-40B4-BE49-F238E27FC236}">
                  <a16:creationId xmlns:a16="http://schemas.microsoft.com/office/drawing/2014/main" id="{C640DDD4-32BA-6FB0-ECB6-B64D2396E25F}"/>
                </a:ext>
              </a:extLst>
            </p:cNvPr>
            <p:cNvSpPr>
              <a:spLocks noChangeShapeType="1"/>
            </p:cNvSpPr>
            <p:nvPr/>
          </p:nvSpPr>
          <p:spPr bwMode="auto">
            <a:xfrm>
              <a:off x="12295188" y="3851275"/>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Line 39">
              <a:extLst>
                <a:ext uri="{FF2B5EF4-FFF2-40B4-BE49-F238E27FC236}">
                  <a16:creationId xmlns:a16="http://schemas.microsoft.com/office/drawing/2014/main" id="{749B3EEC-5600-CF07-3A68-6DA01D826BE0}"/>
                </a:ext>
              </a:extLst>
            </p:cNvPr>
            <p:cNvSpPr>
              <a:spLocks noChangeShapeType="1"/>
            </p:cNvSpPr>
            <p:nvPr/>
          </p:nvSpPr>
          <p:spPr bwMode="auto">
            <a:xfrm flipH="1">
              <a:off x="12458700" y="2038350"/>
              <a:ext cx="3890962" cy="0"/>
            </a:xfrm>
            <a:prstGeom prst="line">
              <a:avLst/>
            </a:prstGeom>
            <a:noFill/>
            <a:ln w="2540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Line 43">
              <a:extLst>
                <a:ext uri="{FF2B5EF4-FFF2-40B4-BE49-F238E27FC236}">
                  <a16:creationId xmlns:a16="http://schemas.microsoft.com/office/drawing/2014/main" id="{C4782BBC-1692-5B3D-95D1-54748A884499}"/>
                </a:ext>
              </a:extLst>
            </p:cNvPr>
            <p:cNvSpPr>
              <a:spLocks noChangeShapeType="1"/>
            </p:cNvSpPr>
            <p:nvPr/>
          </p:nvSpPr>
          <p:spPr bwMode="auto">
            <a:xfrm flipH="1">
              <a:off x="12458700" y="2035175"/>
              <a:ext cx="3894137" cy="0"/>
            </a:xfrm>
            <a:prstGeom prst="line">
              <a:avLst/>
            </a:prstGeom>
            <a:noFill/>
            <a:ln w="2540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1" name="Groupe 50">
            <a:extLst>
              <a:ext uri="{FF2B5EF4-FFF2-40B4-BE49-F238E27FC236}">
                <a16:creationId xmlns:a16="http://schemas.microsoft.com/office/drawing/2014/main" id="{C122AA2E-9240-AFA9-E8E8-784C2240646F}"/>
              </a:ext>
            </a:extLst>
          </p:cNvPr>
          <p:cNvGrpSpPr/>
          <p:nvPr/>
        </p:nvGrpSpPr>
        <p:grpSpPr>
          <a:xfrm>
            <a:off x="898484" y="1902739"/>
            <a:ext cx="3798723" cy="1824640"/>
            <a:chOff x="7334250" y="1963738"/>
            <a:chExt cx="4237037" cy="2035175"/>
          </a:xfrm>
        </p:grpSpPr>
        <p:sp>
          <p:nvSpPr>
            <p:cNvPr id="10" name="Freeform 7">
              <a:extLst>
                <a:ext uri="{FF2B5EF4-FFF2-40B4-BE49-F238E27FC236}">
                  <a16:creationId xmlns:a16="http://schemas.microsoft.com/office/drawing/2014/main" id="{CB27BCB0-8966-5843-D7AF-2D22E23243B8}"/>
                </a:ext>
              </a:extLst>
            </p:cNvPr>
            <p:cNvSpPr>
              <a:spLocks/>
            </p:cNvSpPr>
            <p:nvPr/>
          </p:nvSpPr>
          <p:spPr bwMode="auto">
            <a:xfrm>
              <a:off x="7400925" y="1963738"/>
              <a:ext cx="4170362" cy="1974850"/>
            </a:xfrm>
            <a:custGeom>
              <a:avLst/>
              <a:gdLst>
                <a:gd name="T0" fmla="*/ 10506 w 10506"/>
                <a:gd name="T1" fmla="*/ 4973 h 4973"/>
                <a:gd name="T2" fmla="*/ 0 w 10506"/>
                <a:gd name="T3" fmla="*/ 4973 h 4973"/>
                <a:gd name="T4" fmla="*/ 0 w 10506"/>
                <a:gd name="T5" fmla="*/ 0 h 4973"/>
              </a:gdLst>
              <a:ahLst/>
              <a:cxnLst>
                <a:cxn ang="0">
                  <a:pos x="T0" y="T1"/>
                </a:cxn>
                <a:cxn ang="0">
                  <a:pos x="T2" y="T3"/>
                </a:cxn>
                <a:cxn ang="0">
                  <a:pos x="T4" y="T5"/>
                </a:cxn>
              </a:cxnLst>
              <a:rect l="0" t="0" r="r" b="b"/>
              <a:pathLst>
                <a:path w="10506" h="4973">
                  <a:moveTo>
                    <a:pt x="10506" y="4973"/>
                  </a:moveTo>
                  <a:lnTo>
                    <a:pt x="0" y="4973"/>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19">
              <a:extLst>
                <a:ext uri="{FF2B5EF4-FFF2-40B4-BE49-F238E27FC236}">
                  <a16:creationId xmlns:a16="http://schemas.microsoft.com/office/drawing/2014/main" id="{9742BC27-74C7-42E5-A9FE-6BA20C12D2F0}"/>
                </a:ext>
              </a:extLst>
            </p:cNvPr>
            <p:cNvSpPr>
              <a:spLocks noChangeShapeType="1"/>
            </p:cNvSpPr>
            <p:nvPr/>
          </p:nvSpPr>
          <p:spPr bwMode="auto">
            <a:xfrm flipV="1">
              <a:off x="9786938"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20">
              <a:extLst>
                <a:ext uri="{FF2B5EF4-FFF2-40B4-BE49-F238E27FC236}">
                  <a16:creationId xmlns:a16="http://schemas.microsoft.com/office/drawing/2014/main" id="{F9086E86-685C-B2E8-5BC6-581D8D95CCC5}"/>
                </a:ext>
              </a:extLst>
            </p:cNvPr>
            <p:cNvSpPr>
              <a:spLocks noChangeShapeType="1"/>
            </p:cNvSpPr>
            <p:nvPr/>
          </p:nvSpPr>
          <p:spPr bwMode="auto">
            <a:xfrm flipV="1">
              <a:off x="10360025"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21">
              <a:extLst>
                <a:ext uri="{FF2B5EF4-FFF2-40B4-BE49-F238E27FC236}">
                  <a16:creationId xmlns:a16="http://schemas.microsoft.com/office/drawing/2014/main" id="{321F44A9-4753-D703-C8ED-3ADE6DD416DB}"/>
                </a:ext>
              </a:extLst>
            </p:cNvPr>
            <p:cNvSpPr>
              <a:spLocks noChangeShapeType="1"/>
            </p:cNvSpPr>
            <p:nvPr/>
          </p:nvSpPr>
          <p:spPr bwMode="auto">
            <a:xfrm flipV="1">
              <a:off x="10933113"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22">
              <a:extLst>
                <a:ext uri="{FF2B5EF4-FFF2-40B4-BE49-F238E27FC236}">
                  <a16:creationId xmlns:a16="http://schemas.microsoft.com/office/drawing/2014/main" id="{CAE3B2CA-EB23-E5AA-923D-AA79C4C908FF}"/>
                </a:ext>
              </a:extLst>
            </p:cNvPr>
            <p:cNvSpPr>
              <a:spLocks noChangeShapeType="1"/>
            </p:cNvSpPr>
            <p:nvPr/>
          </p:nvSpPr>
          <p:spPr bwMode="auto">
            <a:xfrm flipV="1">
              <a:off x="11509375"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23">
              <a:extLst>
                <a:ext uri="{FF2B5EF4-FFF2-40B4-BE49-F238E27FC236}">
                  <a16:creationId xmlns:a16="http://schemas.microsoft.com/office/drawing/2014/main" id="{E2CDFFEB-8218-34D5-022E-F911D9ADCD23}"/>
                </a:ext>
              </a:extLst>
            </p:cNvPr>
            <p:cNvSpPr>
              <a:spLocks noChangeShapeType="1"/>
            </p:cNvSpPr>
            <p:nvPr/>
          </p:nvSpPr>
          <p:spPr bwMode="auto">
            <a:xfrm flipV="1">
              <a:off x="7491413"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Line 24">
              <a:extLst>
                <a:ext uri="{FF2B5EF4-FFF2-40B4-BE49-F238E27FC236}">
                  <a16:creationId xmlns:a16="http://schemas.microsoft.com/office/drawing/2014/main" id="{18E8DE2A-E41A-6663-8386-95F08FAA40BE}"/>
                </a:ext>
              </a:extLst>
            </p:cNvPr>
            <p:cNvSpPr>
              <a:spLocks noChangeShapeType="1"/>
            </p:cNvSpPr>
            <p:nvPr/>
          </p:nvSpPr>
          <p:spPr bwMode="auto">
            <a:xfrm flipV="1">
              <a:off x="8639175"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Line 25">
              <a:extLst>
                <a:ext uri="{FF2B5EF4-FFF2-40B4-BE49-F238E27FC236}">
                  <a16:creationId xmlns:a16="http://schemas.microsoft.com/office/drawing/2014/main" id="{64BF3AB0-C8DF-CFBA-6B39-C7111E9C2473}"/>
                </a:ext>
              </a:extLst>
            </p:cNvPr>
            <p:cNvSpPr>
              <a:spLocks noChangeShapeType="1"/>
            </p:cNvSpPr>
            <p:nvPr/>
          </p:nvSpPr>
          <p:spPr bwMode="auto">
            <a:xfrm flipV="1">
              <a:off x="8064500"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Line 26">
              <a:extLst>
                <a:ext uri="{FF2B5EF4-FFF2-40B4-BE49-F238E27FC236}">
                  <a16:creationId xmlns:a16="http://schemas.microsoft.com/office/drawing/2014/main" id="{001FA720-AA2D-30F5-FE7E-92FBF45D8DE8}"/>
                </a:ext>
              </a:extLst>
            </p:cNvPr>
            <p:cNvSpPr>
              <a:spLocks noChangeShapeType="1"/>
            </p:cNvSpPr>
            <p:nvPr/>
          </p:nvSpPr>
          <p:spPr bwMode="auto">
            <a:xfrm flipV="1">
              <a:off x="9212263" y="3938588"/>
              <a:ext cx="0" cy="6032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Line 33">
              <a:extLst>
                <a:ext uri="{FF2B5EF4-FFF2-40B4-BE49-F238E27FC236}">
                  <a16:creationId xmlns:a16="http://schemas.microsoft.com/office/drawing/2014/main" id="{2404E431-077C-15A9-D434-5C70B02B1F5A}"/>
                </a:ext>
              </a:extLst>
            </p:cNvPr>
            <p:cNvSpPr>
              <a:spLocks noChangeShapeType="1"/>
            </p:cNvSpPr>
            <p:nvPr/>
          </p:nvSpPr>
          <p:spPr bwMode="auto">
            <a:xfrm>
              <a:off x="7334250" y="2033588"/>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Line 34">
              <a:extLst>
                <a:ext uri="{FF2B5EF4-FFF2-40B4-BE49-F238E27FC236}">
                  <a16:creationId xmlns:a16="http://schemas.microsoft.com/office/drawing/2014/main" id="{228DB1AA-451A-420A-A2A6-FBBB08B5F4DE}"/>
                </a:ext>
              </a:extLst>
            </p:cNvPr>
            <p:cNvSpPr>
              <a:spLocks noChangeShapeType="1"/>
            </p:cNvSpPr>
            <p:nvPr/>
          </p:nvSpPr>
          <p:spPr bwMode="auto">
            <a:xfrm>
              <a:off x="7334250" y="2397125"/>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Line 35">
              <a:extLst>
                <a:ext uri="{FF2B5EF4-FFF2-40B4-BE49-F238E27FC236}">
                  <a16:creationId xmlns:a16="http://schemas.microsoft.com/office/drawing/2014/main" id="{5500B039-882C-D25E-68FC-BD9E1094C8A7}"/>
                </a:ext>
              </a:extLst>
            </p:cNvPr>
            <p:cNvSpPr>
              <a:spLocks noChangeShapeType="1"/>
            </p:cNvSpPr>
            <p:nvPr/>
          </p:nvSpPr>
          <p:spPr bwMode="auto">
            <a:xfrm>
              <a:off x="7334250" y="2760663"/>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Line 36">
              <a:extLst>
                <a:ext uri="{FF2B5EF4-FFF2-40B4-BE49-F238E27FC236}">
                  <a16:creationId xmlns:a16="http://schemas.microsoft.com/office/drawing/2014/main" id="{192B059F-99FD-1276-90AE-11CA56F11B68}"/>
                </a:ext>
              </a:extLst>
            </p:cNvPr>
            <p:cNvSpPr>
              <a:spLocks noChangeShapeType="1"/>
            </p:cNvSpPr>
            <p:nvPr/>
          </p:nvSpPr>
          <p:spPr bwMode="auto">
            <a:xfrm>
              <a:off x="7334250" y="3124200"/>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Line 37">
              <a:extLst>
                <a:ext uri="{FF2B5EF4-FFF2-40B4-BE49-F238E27FC236}">
                  <a16:creationId xmlns:a16="http://schemas.microsoft.com/office/drawing/2014/main" id="{A44AFF27-DFC7-F81E-1DBB-3F21A4EB31D7}"/>
                </a:ext>
              </a:extLst>
            </p:cNvPr>
            <p:cNvSpPr>
              <a:spLocks noChangeShapeType="1"/>
            </p:cNvSpPr>
            <p:nvPr/>
          </p:nvSpPr>
          <p:spPr bwMode="auto">
            <a:xfrm>
              <a:off x="7334250" y="3487738"/>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Line 38">
              <a:extLst>
                <a:ext uri="{FF2B5EF4-FFF2-40B4-BE49-F238E27FC236}">
                  <a16:creationId xmlns:a16="http://schemas.microsoft.com/office/drawing/2014/main" id="{37563451-059E-EF65-8904-199EFB014AF2}"/>
                </a:ext>
              </a:extLst>
            </p:cNvPr>
            <p:cNvSpPr>
              <a:spLocks noChangeShapeType="1"/>
            </p:cNvSpPr>
            <p:nvPr/>
          </p:nvSpPr>
          <p:spPr bwMode="auto">
            <a:xfrm>
              <a:off x="7334250" y="3851275"/>
              <a:ext cx="6667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40">
              <a:extLst>
                <a:ext uri="{FF2B5EF4-FFF2-40B4-BE49-F238E27FC236}">
                  <a16:creationId xmlns:a16="http://schemas.microsoft.com/office/drawing/2014/main" id="{C605A6BC-F5B3-7ACF-23F9-8CE0D57CF97D}"/>
                </a:ext>
              </a:extLst>
            </p:cNvPr>
            <p:cNvSpPr>
              <a:spLocks/>
            </p:cNvSpPr>
            <p:nvPr/>
          </p:nvSpPr>
          <p:spPr bwMode="auto">
            <a:xfrm>
              <a:off x="7513638" y="2033588"/>
              <a:ext cx="1436687" cy="1042988"/>
            </a:xfrm>
            <a:custGeom>
              <a:avLst/>
              <a:gdLst>
                <a:gd name="T0" fmla="*/ 3622 w 3622"/>
                <a:gd name="T1" fmla="*/ 2627 h 2627"/>
                <a:gd name="T2" fmla="*/ 2096 w 3622"/>
                <a:gd name="T3" fmla="*/ 2627 h 2627"/>
                <a:gd name="T4" fmla="*/ 2096 w 3622"/>
                <a:gd name="T5" fmla="*/ 1649 h 2627"/>
                <a:gd name="T6" fmla="*/ 809 w 3622"/>
                <a:gd name="T7" fmla="*/ 1649 h 2627"/>
                <a:gd name="T8" fmla="*/ 809 w 3622"/>
                <a:gd name="T9" fmla="*/ 1166 h 2627"/>
                <a:gd name="T10" fmla="*/ 528 w 3622"/>
                <a:gd name="T11" fmla="*/ 1166 h 2627"/>
                <a:gd name="T12" fmla="*/ 528 w 3622"/>
                <a:gd name="T13" fmla="*/ 729 h 2627"/>
                <a:gd name="T14" fmla="*/ 319 w 3622"/>
                <a:gd name="T15" fmla="*/ 729 h 2627"/>
                <a:gd name="T16" fmla="*/ 319 w 3622"/>
                <a:gd name="T17" fmla="*/ 356 h 2627"/>
                <a:gd name="T18" fmla="*/ 132 w 3622"/>
                <a:gd name="T19" fmla="*/ 356 h 2627"/>
                <a:gd name="T20" fmla="*/ 132 w 3622"/>
                <a:gd name="T21" fmla="*/ 0 h 2627"/>
                <a:gd name="T22" fmla="*/ 0 w 3622"/>
                <a:gd name="T23" fmla="*/ 0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2" h="2627">
                  <a:moveTo>
                    <a:pt x="3622" y="2627"/>
                  </a:moveTo>
                  <a:lnTo>
                    <a:pt x="2096" y="2627"/>
                  </a:lnTo>
                  <a:lnTo>
                    <a:pt x="2096" y="1649"/>
                  </a:lnTo>
                  <a:lnTo>
                    <a:pt x="809" y="1649"/>
                  </a:lnTo>
                  <a:lnTo>
                    <a:pt x="809" y="1166"/>
                  </a:lnTo>
                  <a:lnTo>
                    <a:pt x="528" y="1166"/>
                  </a:lnTo>
                  <a:lnTo>
                    <a:pt x="528" y="729"/>
                  </a:lnTo>
                  <a:lnTo>
                    <a:pt x="319" y="729"/>
                  </a:lnTo>
                  <a:lnTo>
                    <a:pt x="319" y="356"/>
                  </a:lnTo>
                  <a:lnTo>
                    <a:pt x="132" y="356"/>
                  </a:lnTo>
                  <a:lnTo>
                    <a:pt x="132" y="0"/>
                  </a:lnTo>
                  <a:lnTo>
                    <a:pt x="0" y="0"/>
                  </a:lnTo>
                </a:path>
              </a:pathLst>
            </a:custGeom>
            <a:noFill/>
            <a:ln w="2540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42">
              <a:extLst>
                <a:ext uri="{FF2B5EF4-FFF2-40B4-BE49-F238E27FC236}">
                  <a16:creationId xmlns:a16="http://schemas.microsoft.com/office/drawing/2014/main" id="{15D3F1DE-17CD-8E3C-2032-57460948010A}"/>
                </a:ext>
              </a:extLst>
            </p:cNvPr>
            <p:cNvSpPr>
              <a:spLocks/>
            </p:cNvSpPr>
            <p:nvPr/>
          </p:nvSpPr>
          <p:spPr bwMode="auto">
            <a:xfrm>
              <a:off x="7491413" y="2032000"/>
              <a:ext cx="3822700" cy="1330325"/>
            </a:xfrm>
            <a:custGeom>
              <a:avLst/>
              <a:gdLst>
                <a:gd name="T0" fmla="*/ 9632 w 9632"/>
                <a:gd name="T1" fmla="*/ 3353 h 3353"/>
                <a:gd name="T2" fmla="*/ 6365 w 9632"/>
                <a:gd name="T3" fmla="*/ 3353 h 3353"/>
                <a:gd name="T4" fmla="*/ 6365 w 9632"/>
                <a:gd name="T5" fmla="*/ 3044 h 3353"/>
                <a:gd name="T6" fmla="*/ 5950 w 9632"/>
                <a:gd name="T7" fmla="*/ 3044 h 3353"/>
                <a:gd name="T8" fmla="*/ 5950 w 9632"/>
                <a:gd name="T9" fmla="*/ 2790 h 3353"/>
                <a:gd name="T10" fmla="*/ 4641 w 9632"/>
                <a:gd name="T11" fmla="*/ 2790 h 3353"/>
                <a:gd name="T12" fmla="*/ 4641 w 9632"/>
                <a:gd name="T13" fmla="*/ 2586 h 3353"/>
                <a:gd name="T14" fmla="*/ 3594 w 9632"/>
                <a:gd name="T15" fmla="*/ 2586 h 3353"/>
                <a:gd name="T16" fmla="*/ 3594 w 9632"/>
                <a:gd name="T17" fmla="*/ 2402 h 3353"/>
                <a:gd name="T18" fmla="*/ 2457 w 9632"/>
                <a:gd name="T19" fmla="*/ 2402 h 3353"/>
                <a:gd name="T20" fmla="*/ 2457 w 9632"/>
                <a:gd name="T21" fmla="*/ 2230 h 3353"/>
                <a:gd name="T22" fmla="*/ 2058 w 9632"/>
                <a:gd name="T23" fmla="*/ 2230 h 3353"/>
                <a:gd name="T24" fmla="*/ 2058 w 9632"/>
                <a:gd name="T25" fmla="*/ 2068 h 3353"/>
                <a:gd name="T26" fmla="*/ 1533 w 9632"/>
                <a:gd name="T27" fmla="*/ 2068 h 3353"/>
                <a:gd name="T28" fmla="*/ 1533 w 9632"/>
                <a:gd name="T29" fmla="*/ 1917 h 3353"/>
                <a:gd name="T30" fmla="*/ 1490 w 9632"/>
                <a:gd name="T31" fmla="*/ 1917 h 3353"/>
                <a:gd name="T32" fmla="*/ 1490 w 9632"/>
                <a:gd name="T33" fmla="*/ 1773 h 3353"/>
                <a:gd name="T34" fmla="*/ 1298 w 9632"/>
                <a:gd name="T35" fmla="*/ 1773 h 3353"/>
                <a:gd name="T36" fmla="*/ 1298 w 9632"/>
                <a:gd name="T37" fmla="*/ 1628 h 3353"/>
                <a:gd name="T38" fmla="*/ 1251 w 9632"/>
                <a:gd name="T39" fmla="*/ 1628 h 3353"/>
                <a:gd name="T40" fmla="*/ 1251 w 9632"/>
                <a:gd name="T41" fmla="*/ 1472 h 3353"/>
                <a:gd name="T42" fmla="*/ 1095 w 9632"/>
                <a:gd name="T43" fmla="*/ 1472 h 3353"/>
                <a:gd name="T44" fmla="*/ 1095 w 9632"/>
                <a:gd name="T45" fmla="*/ 1327 h 3353"/>
                <a:gd name="T46" fmla="*/ 1036 w 9632"/>
                <a:gd name="T47" fmla="*/ 1327 h 3353"/>
                <a:gd name="T48" fmla="*/ 1036 w 9632"/>
                <a:gd name="T49" fmla="*/ 1182 h 3353"/>
                <a:gd name="T50" fmla="*/ 972 w 9632"/>
                <a:gd name="T51" fmla="*/ 1182 h 3353"/>
                <a:gd name="T52" fmla="*/ 972 w 9632"/>
                <a:gd name="T53" fmla="*/ 1029 h 3353"/>
                <a:gd name="T54" fmla="*/ 680 w 9632"/>
                <a:gd name="T55" fmla="*/ 1029 h 3353"/>
                <a:gd name="T56" fmla="*/ 680 w 9632"/>
                <a:gd name="T57" fmla="*/ 884 h 3353"/>
                <a:gd name="T58" fmla="*/ 292 w 9632"/>
                <a:gd name="T59" fmla="*/ 884 h 3353"/>
                <a:gd name="T60" fmla="*/ 292 w 9632"/>
                <a:gd name="T61" fmla="*/ 732 h 3353"/>
                <a:gd name="T62" fmla="*/ 251 w 9632"/>
                <a:gd name="T63" fmla="*/ 732 h 3353"/>
                <a:gd name="T64" fmla="*/ 251 w 9632"/>
                <a:gd name="T65" fmla="*/ 588 h 3353"/>
                <a:gd name="T66" fmla="*/ 176 w 9632"/>
                <a:gd name="T67" fmla="*/ 588 h 3353"/>
                <a:gd name="T68" fmla="*/ 176 w 9632"/>
                <a:gd name="T69" fmla="*/ 287 h 3353"/>
                <a:gd name="T70" fmla="*/ 79 w 9632"/>
                <a:gd name="T71" fmla="*/ 287 h 3353"/>
                <a:gd name="T72" fmla="*/ 79 w 9632"/>
                <a:gd name="T73" fmla="*/ 155 h 3353"/>
                <a:gd name="T74" fmla="*/ 39 w 9632"/>
                <a:gd name="T75" fmla="*/ 155 h 3353"/>
                <a:gd name="T76" fmla="*/ 39 w 9632"/>
                <a:gd name="T77" fmla="*/ 0 h 3353"/>
                <a:gd name="T78" fmla="*/ 0 w 9632"/>
                <a:gd name="T79" fmla="*/ 0 h 3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32" h="3353">
                  <a:moveTo>
                    <a:pt x="9632" y="3353"/>
                  </a:moveTo>
                  <a:lnTo>
                    <a:pt x="6365" y="3353"/>
                  </a:lnTo>
                  <a:lnTo>
                    <a:pt x="6365" y="3044"/>
                  </a:lnTo>
                  <a:lnTo>
                    <a:pt x="5950" y="3044"/>
                  </a:lnTo>
                  <a:lnTo>
                    <a:pt x="5950" y="2790"/>
                  </a:lnTo>
                  <a:lnTo>
                    <a:pt x="4641" y="2790"/>
                  </a:lnTo>
                  <a:lnTo>
                    <a:pt x="4641" y="2586"/>
                  </a:lnTo>
                  <a:lnTo>
                    <a:pt x="3594" y="2586"/>
                  </a:lnTo>
                  <a:lnTo>
                    <a:pt x="3594" y="2402"/>
                  </a:lnTo>
                  <a:lnTo>
                    <a:pt x="2457" y="2402"/>
                  </a:lnTo>
                  <a:lnTo>
                    <a:pt x="2457" y="2230"/>
                  </a:lnTo>
                  <a:lnTo>
                    <a:pt x="2058" y="2230"/>
                  </a:lnTo>
                  <a:lnTo>
                    <a:pt x="2058" y="2068"/>
                  </a:lnTo>
                  <a:lnTo>
                    <a:pt x="1533" y="2068"/>
                  </a:lnTo>
                  <a:lnTo>
                    <a:pt x="1533" y="1917"/>
                  </a:lnTo>
                  <a:lnTo>
                    <a:pt x="1490" y="1917"/>
                  </a:lnTo>
                  <a:lnTo>
                    <a:pt x="1490" y="1773"/>
                  </a:lnTo>
                  <a:lnTo>
                    <a:pt x="1298" y="1773"/>
                  </a:lnTo>
                  <a:lnTo>
                    <a:pt x="1298" y="1628"/>
                  </a:lnTo>
                  <a:lnTo>
                    <a:pt x="1251" y="1628"/>
                  </a:lnTo>
                  <a:lnTo>
                    <a:pt x="1251" y="1472"/>
                  </a:lnTo>
                  <a:lnTo>
                    <a:pt x="1095" y="1472"/>
                  </a:lnTo>
                  <a:lnTo>
                    <a:pt x="1095" y="1327"/>
                  </a:lnTo>
                  <a:lnTo>
                    <a:pt x="1036" y="1327"/>
                  </a:lnTo>
                  <a:lnTo>
                    <a:pt x="1036" y="1182"/>
                  </a:lnTo>
                  <a:lnTo>
                    <a:pt x="972" y="1182"/>
                  </a:lnTo>
                  <a:lnTo>
                    <a:pt x="972" y="1029"/>
                  </a:lnTo>
                  <a:lnTo>
                    <a:pt x="680" y="1029"/>
                  </a:lnTo>
                  <a:lnTo>
                    <a:pt x="680" y="884"/>
                  </a:lnTo>
                  <a:lnTo>
                    <a:pt x="292" y="884"/>
                  </a:lnTo>
                  <a:lnTo>
                    <a:pt x="292" y="732"/>
                  </a:lnTo>
                  <a:lnTo>
                    <a:pt x="251" y="732"/>
                  </a:lnTo>
                  <a:lnTo>
                    <a:pt x="251" y="588"/>
                  </a:lnTo>
                  <a:lnTo>
                    <a:pt x="176" y="588"/>
                  </a:lnTo>
                  <a:lnTo>
                    <a:pt x="176" y="287"/>
                  </a:lnTo>
                  <a:lnTo>
                    <a:pt x="79" y="287"/>
                  </a:lnTo>
                  <a:lnTo>
                    <a:pt x="79" y="155"/>
                  </a:lnTo>
                  <a:lnTo>
                    <a:pt x="39" y="155"/>
                  </a:lnTo>
                  <a:lnTo>
                    <a:pt x="39" y="0"/>
                  </a:lnTo>
                  <a:lnTo>
                    <a:pt x="0" y="0"/>
                  </a:lnTo>
                </a:path>
              </a:pathLst>
            </a:custGeom>
            <a:noFill/>
            <a:ln w="2540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2" name="ZoneTexte 51">
            <a:extLst>
              <a:ext uri="{FF2B5EF4-FFF2-40B4-BE49-F238E27FC236}">
                <a16:creationId xmlns:a16="http://schemas.microsoft.com/office/drawing/2014/main" id="{4AB9B440-CCAE-FFE2-DB7E-456B955C50C2}"/>
              </a:ext>
            </a:extLst>
          </p:cNvPr>
          <p:cNvSpPr txBox="1"/>
          <p:nvPr/>
        </p:nvSpPr>
        <p:spPr>
          <a:xfrm>
            <a:off x="920092" y="6261231"/>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53" name="ZoneTexte 52">
            <a:extLst>
              <a:ext uri="{FF2B5EF4-FFF2-40B4-BE49-F238E27FC236}">
                <a16:creationId xmlns:a16="http://schemas.microsoft.com/office/drawing/2014/main" id="{157F2D09-2B60-06B2-D7FE-2ADF07BC7479}"/>
              </a:ext>
            </a:extLst>
          </p:cNvPr>
          <p:cNvSpPr txBox="1"/>
          <p:nvPr/>
        </p:nvSpPr>
        <p:spPr>
          <a:xfrm>
            <a:off x="1308348" y="6261231"/>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54" name="ZoneTexte 53">
            <a:extLst>
              <a:ext uri="{FF2B5EF4-FFF2-40B4-BE49-F238E27FC236}">
                <a16:creationId xmlns:a16="http://schemas.microsoft.com/office/drawing/2014/main" id="{D52FF49A-10D3-A325-6542-E8992D7ADA5B}"/>
              </a:ext>
            </a:extLst>
          </p:cNvPr>
          <p:cNvSpPr txBox="1"/>
          <p:nvPr/>
        </p:nvSpPr>
        <p:spPr>
          <a:xfrm>
            <a:off x="1707648" y="6261231"/>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55" name="ZoneTexte 54">
            <a:extLst>
              <a:ext uri="{FF2B5EF4-FFF2-40B4-BE49-F238E27FC236}">
                <a16:creationId xmlns:a16="http://schemas.microsoft.com/office/drawing/2014/main" id="{1601E512-B75C-AB5B-7677-5061CAC8D37F}"/>
              </a:ext>
            </a:extLst>
          </p:cNvPr>
          <p:cNvSpPr txBox="1"/>
          <p:nvPr/>
        </p:nvSpPr>
        <p:spPr>
          <a:xfrm>
            <a:off x="2106948" y="6261231"/>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56" name="ZoneTexte 55">
            <a:extLst>
              <a:ext uri="{FF2B5EF4-FFF2-40B4-BE49-F238E27FC236}">
                <a16:creationId xmlns:a16="http://schemas.microsoft.com/office/drawing/2014/main" id="{BEBB487E-DB29-9843-542C-CB4F16971212}"/>
              </a:ext>
            </a:extLst>
          </p:cNvPr>
          <p:cNvSpPr txBox="1"/>
          <p:nvPr/>
        </p:nvSpPr>
        <p:spPr>
          <a:xfrm>
            <a:off x="2506248" y="6261231"/>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57" name="ZoneTexte 56">
            <a:extLst>
              <a:ext uri="{FF2B5EF4-FFF2-40B4-BE49-F238E27FC236}">
                <a16:creationId xmlns:a16="http://schemas.microsoft.com/office/drawing/2014/main" id="{1EB020BE-C260-4625-9710-6073A7ED2174}"/>
              </a:ext>
            </a:extLst>
          </p:cNvPr>
          <p:cNvSpPr txBox="1"/>
          <p:nvPr/>
        </p:nvSpPr>
        <p:spPr>
          <a:xfrm>
            <a:off x="2866275" y="6261231"/>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58" name="ZoneTexte 57">
            <a:extLst>
              <a:ext uri="{FF2B5EF4-FFF2-40B4-BE49-F238E27FC236}">
                <a16:creationId xmlns:a16="http://schemas.microsoft.com/office/drawing/2014/main" id="{1CDBDBB6-809B-D7AF-10CB-C785CA530F04}"/>
              </a:ext>
            </a:extLst>
          </p:cNvPr>
          <p:cNvSpPr txBox="1"/>
          <p:nvPr/>
        </p:nvSpPr>
        <p:spPr>
          <a:xfrm>
            <a:off x="3265575" y="6261231"/>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59" name="ZoneTexte 58">
            <a:extLst>
              <a:ext uri="{FF2B5EF4-FFF2-40B4-BE49-F238E27FC236}">
                <a16:creationId xmlns:a16="http://schemas.microsoft.com/office/drawing/2014/main" id="{8769C151-050A-9DEA-03E3-EB007C3B3980}"/>
              </a:ext>
            </a:extLst>
          </p:cNvPr>
          <p:cNvSpPr txBox="1"/>
          <p:nvPr/>
        </p:nvSpPr>
        <p:spPr>
          <a:xfrm>
            <a:off x="3664875" y="6261231"/>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14</a:t>
            </a:r>
          </a:p>
        </p:txBody>
      </p:sp>
      <p:sp>
        <p:nvSpPr>
          <p:cNvPr id="60" name="ZoneTexte 59">
            <a:extLst>
              <a:ext uri="{FF2B5EF4-FFF2-40B4-BE49-F238E27FC236}">
                <a16:creationId xmlns:a16="http://schemas.microsoft.com/office/drawing/2014/main" id="{8071F2AC-8EFD-83E0-CA6E-A9A239ADBAEB}"/>
              </a:ext>
            </a:extLst>
          </p:cNvPr>
          <p:cNvSpPr txBox="1"/>
          <p:nvPr/>
        </p:nvSpPr>
        <p:spPr>
          <a:xfrm>
            <a:off x="4064175" y="6261231"/>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16</a:t>
            </a:r>
          </a:p>
        </p:txBody>
      </p:sp>
      <p:sp>
        <p:nvSpPr>
          <p:cNvPr id="61" name="ZoneTexte 60">
            <a:extLst>
              <a:ext uri="{FF2B5EF4-FFF2-40B4-BE49-F238E27FC236}">
                <a16:creationId xmlns:a16="http://schemas.microsoft.com/office/drawing/2014/main" id="{9E7FE7F7-C4DB-0F5C-E710-DA2A24FDFA9B}"/>
              </a:ext>
            </a:extLst>
          </p:cNvPr>
          <p:cNvSpPr txBox="1"/>
          <p:nvPr/>
        </p:nvSpPr>
        <p:spPr>
          <a:xfrm>
            <a:off x="4453910" y="6253382"/>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18</a:t>
            </a:r>
          </a:p>
        </p:txBody>
      </p:sp>
      <p:sp>
        <p:nvSpPr>
          <p:cNvPr id="62" name="ZoneTexte 61">
            <a:extLst>
              <a:ext uri="{FF2B5EF4-FFF2-40B4-BE49-F238E27FC236}">
                <a16:creationId xmlns:a16="http://schemas.microsoft.com/office/drawing/2014/main" id="{F7894E00-4E70-FC88-EC6A-445E7CA1616D}"/>
              </a:ext>
            </a:extLst>
          </p:cNvPr>
          <p:cNvSpPr txBox="1"/>
          <p:nvPr/>
        </p:nvSpPr>
        <p:spPr>
          <a:xfrm>
            <a:off x="689365" y="5981826"/>
            <a:ext cx="26321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63" name="ZoneTexte 62">
            <a:extLst>
              <a:ext uri="{FF2B5EF4-FFF2-40B4-BE49-F238E27FC236}">
                <a16:creationId xmlns:a16="http://schemas.microsoft.com/office/drawing/2014/main" id="{84CC045E-3DDB-1813-A7E6-53A88F599727}"/>
              </a:ext>
            </a:extLst>
          </p:cNvPr>
          <p:cNvSpPr txBox="1"/>
          <p:nvPr/>
        </p:nvSpPr>
        <p:spPr>
          <a:xfrm>
            <a:off x="610819" y="5654604"/>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024" name="ZoneTexte 1023">
            <a:extLst>
              <a:ext uri="{FF2B5EF4-FFF2-40B4-BE49-F238E27FC236}">
                <a16:creationId xmlns:a16="http://schemas.microsoft.com/office/drawing/2014/main" id="{7DA50FF2-4F78-28C1-0079-E1D240AE5164}"/>
              </a:ext>
            </a:extLst>
          </p:cNvPr>
          <p:cNvSpPr txBox="1"/>
          <p:nvPr/>
        </p:nvSpPr>
        <p:spPr>
          <a:xfrm>
            <a:off x="610819" y="5327380"/>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1025" name="ZoneTexte 1024">
            <a:extLst>
              <a:ext uri="{FF2B5EF4-FFF2-40B4-BE49-F238E27FC236}">
                <a16:creationId xmlns:a16="http://schemas.microsoft.com/office/drawing/2014/main" id="{B491F951-8414-F67A-F979-ADD932D625EC}"/>
              </a:ext>
            </a:extLst>
          </p:cNvPr>
          <p:cNvSpPr txBox="1"/>
          <p:nvPr/>
        </p:nvSpPr>
        <p:spPr>
          <a:xfrm>
            <a:off x="610819" y="5000156"/>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1026" name="ZoneTexte 1025">
            <a:extLst>
              <a:ext uri="{FF2B5EF4-FFF2-40B4-BE49-F238E27FC236}">
                <a16:creationId xmlns:a16="http://schemas.microsoft.com/office/drawing/2014/main" id="{D426751E-034A-A561-918C-C9957D47B819}"/>
              </a:ext>
            </a:extLst>
          </p:cNvPr>
          <p:cNvSpPr txBox="1"/>
          <p:nvPr/>
        </p:nvSpPr>
        <p:spPr>
          <a:xfrm>
            <a:off x="610819" y="4672932"/>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80</a:t>
            </a:r>
          </a:p>
        </p:txBody>
      </p:sp>
      <p:sp>
        <p:nvSpPr>
          <p:cNvPr id="1027" name="ZoneTexte 1026">
            <a:extLst>
              <a:ext uri="{FF2B5EF4-FFF2-40B4-BE49-F238E27FC236}">
                <a16:creationId xmlns:a16="http://schemas.microsoft.com/office/drawing/2014/main" id="{D716B692-CAC2-62A2-061D-EA4AAEFCAED2}"/>
              </a:ext>
            </a:extLst>
          </p:cNvPr>
          <p:cNvSpPr txBox="1"/>
          <p:nvPr/>
        </p:nvSpPr>
        <p:spPr>
          <a:xfrm>
            <a:off x="532271" y="4345708"/>
            <a:ext cx="420308"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100</a:t>
            </a:r>
          </a:p>
        </p:txBody>
      </p:sp>
      <p:sp>
        <p:nvSpPr>
          <p:cNvPr id="1028" name="ZoneTexte 1027">
            <a:extLst>
              <a:ext uri="{FF2B5EF4-FFF2-40B4-BE49-F238E27FC236}">
                <a16:creationId xmlns:a16="http://schemas.microsoft.com/office/drawing/2014/main" id="{912A1D60-0286-FEF9-EC76-3A8DF7614A4D}"/>
              </a:ext>
            </a:extLst>
          </p:cNvPr>
          <p:cNvSpPr txBox="1"/>
          <p:nvPr/>
        </p:nvSpPr>
        <p:spPr>
          <a:xfrm>
            <a:off x="918183" y="3701257"/>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033" name="ZoneTexte 1032">
            <a:extLst>
              <a:ext uri="{FF2B5EF4-FFF2-40B4-BE49-F238E27FC236}">
                <a16:creationId xmlns:a16="http://schemas.microsoft.com/office/drawing/2014/main" id="{122934E9-F2BA-24B6-ADE4-20ADC6507A45}"/>
              </a:ext>
            </a:extLst>
          </p:cNvPr>
          <p:cNvSpPr txBox="1"/>
          <p:nvPr/>
        </p:nvSpPr>
        <p:spPr>
          <a:xfrm>
            <a:off x="1391010" y="3701257"/>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1034" name="ZoneTexte 1033">
            <a:extLst>
              <a:ext uri="{FF2B5EF4-FFF2-40B4-BE49-F238E27FC236}">
                <a16:creationId xmlns:a16="http://schemas.microsoft.com/office/drawing/2014/main" id="{445027FE-0394-8381-1202-DE8693685962}"/>
              </a:ext>
            </a:extLst>
          </p:cNvPr>
          <p:cNvSpPr txBox="1"/>
          <p:nvPr/>
        </p:nvSpPr>
        <p:spPr>
          <a:xfrm>
            <a:off x="1904610" y="3701257"/>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035" name="ZoneTexte 1034">
            <a:extLst>
              <a:ext uri="{FF2B5EF4-FFF2-40B4-BE49-F238E27FC236}">
                <a16:creationId xmlns:a16="http://schemas.microsoft.com/office/drawing/2014/main" id="{64B6E1B2-D6B4-4DB8-0C67-D9ACCDD6A7D1}"/>
              </a:ext>
            </a:extLst>
          </p:cNvPr>
          <p:cNvSpPr txBox="1"/>
          <p:nvPr/>
        </p:nvSpPr>
        <p:spPr>
          <a:xfrm>
            <a:off x="2418210" y="3701257"/>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30</a:t>
            </a:r>
          </a:p>
        </p:txBody>
      </p:sp>
      <p:sp>
        <p:nvSpPr>
          <p:cNvPr id="1036" name="ZoneTexte 1035">
            <a:extLst>
              <a:ext uri="{FF2B5EF4-FFF2-40B4-BE49-F238E27FC236}">
                <a16:creationId xmlns:a16="http://schemas.microsoft.com/office/drawing/2014/main" id="{6F1CADE3-C545-E54D-E726-C98EEDF54A98}"/>
              </a:ext>
            </a:extLst>
          </p:cNvPr>
          <p:cNvSpPr txBox="1"/>
          <p:nvPr/>
        </p:nvSpPr>
        <p:spPr>
          <a:xfrm>
            <a:off x="2931810" y="3701257"/>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1037" name="ZoneTexte 1036">
            <a:extLst>
              <a:ext uri="{FF2B5EF4-FFF2-40B4-BE49-F238E27FC236}">
                <a16:creationId xmlns:a16="http://schemas.microsoft.com/office/drawing/2014/main" id="{3E31692C-A1A0-E779-D7E9-879FD1921701}"/>
              </a:ext>
            </a:extLst>
          </p:cNvPr>
          <p:cNvSpPr txBox="1"/>
          <p:nvPr/>
        </p:nvSpPr>
        <p:spPr>
          <a:xfrm>
            <a:off x="3445410" y="3701257"/>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1038" name="ZoneTexte 1037">
            <a:extLst>
              <a:ext uri="{FF2B5EF4-FFF2-40B4-BE49-F238E27FC236}">
                <a16:creationId xmlns:a16="http://schemas.microsoft.com/office/drawing/2014/main" id="{B5E50734-06FA-6FA4-64DC-F45F72D01CF5}"/>
              </a:ext>
            </a:extLst>
          </p:cNvPr>
          <p:cNvSpPr txBox="1"/>
          <p:nvPr/>
        </p:nvSpPr>
        <p:spPr>
          <a:xfrm>
            <a:off x="3959010" y="3701257"/>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1039" name="ZoneTexte 1038">
            <a:extLst>
              <a:ext uri="{FF2B5EF4-FFF2-40B4-BE49-F238E27FC236}">
                <a16:creationId xmlns:a16="http://schemas.microsoft.com/office/drawing/2014/main" id="{19C8F2B4-3CEB-F1A3-4577-0F91BB2E528E}"/>
              </a:ext>
            </a:extLst>
          </p:cNvPr>
          <p:cNvSpPr txBox="1"/>
          <p:nvPr/>
        </p:nvSpPr>
        <p:spPr>
          <a:xfrm>
            <a:off x="4472611" y="343455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70</a:t>
            </a:r>
          </a:p>
        </p:txBody>
      </p:sp>
      <p:sp>
        <p:nvSpPr>
          <p:cNvPr id="1040" name="ZoneTexte 1039">
            <a:extLst>
              <a:ext uri="{FF2B5EF4-FFF2-40B4-BE49-F238E27FC236}">
                <a16:creationId xmlns:a16="http://schemas.microsoft.com/office/drawing/2014/main" id="{5C0B15CF-74DF-0FC5-761C-D2DC4AFD39CC}"/>
              </a:ext>
            </a:extLst>
          </p:cNvPr>
          <p:cNvSpPr txBox="1"/>
          <p:nvPr/>
        </p:nvSpPr>
        <p:spPr>
          <a:xfrm>
            <a:off x="689365" y="3461290"/>
            <a:ext cx="26321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041" name="ZoneTexte 1040">
            <a:extLst>
              <a:ext uri="{FF2B5EF4-FFF2-40B4-BE49-F238E27FC236}">
                <a16:creationId xmlns:a16="http://schemas.microsoft.com/office/drawing/2014/main" id="{EE967934-40FB-382A-2B5B-208EBC3D8502}"/>
              </a:ext>
            </a:extLst>
          </p:cNvPr>
          <p:cNvSpPr txBox="1"/>
          <p:nvPr/>
        </p:nvSpPr>
        <p:spPr>
          <a:xfrm>
            <a:off x="610819" y="3134068"/>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042" name="ZoneTexte 1041">
            <a:extLst>
              <a:ext uri="{FF2B5EF4-FFF2-40B4-BE49-F238E27FC236}">
                <a16:creationId xmlns:a16="http://schemas.microsoft.com/office/drawing/2014/main" id="{74C85703-9722-5DC0-503B-E511BA997AFB}"/>
              </a:ext>
            </a:extLst>
          </p:cNvPr>
          <p:cNvSpPr txBox="1"/>
          <p:nvPr/>
        </p:nvSpPr>
        <p:spPr>
          <a:xfrm>
            <a:off x="610819" y="2806844"/>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1043" name="ZoneTexte 1042">
            <a:extLst>
              <a:ext uri="{FF2B5EF4-FFF2-40B4-BE49-F238E27FC236}">
                <a16:creationId xmlns:a16="http://schemas.microsoft.com/office/drawing/2014/main" id="{B207C248-8790-8735-AC69-1CA790FEBF49}"/>
              </a:ext>
            </a:extLst>
          </p:cNvPr>
          <p:cNvSpPr txBox="1"/>
          <p:nvPr/>
        </p:nvSpPr>
        <p:spPr>
          <a:xfrm>
            <a:off x="610819" y="2479620"/>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1044" name="ZoneTexte 1043">
            <a:extLst>
              <a:ext uri="{FF2B5EF4-FFF2-40B4-BE49-F238E27FC236}">
                <a16:creationId xmlns:a16="http://schemas.microsoft.com/office/drawing/2014/main" id="{65F4500B-093C-97BE-C734-FE2AFC8D15C2}"/>
              </a:ext>
            </a:extLst>
          </p:cNvPr>
          <p:cNvSpPr txBox="1"/>
          <p:nvPr/>
        </p:nvSpPr>
        <p:spPr>
          <a:xfrm>
            <a:off x="610819" y="2152396"/>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80</a:t>
            </a:r>
          </a:p>
        </p:txBody>
      </p:sp>
      <p:sp>
        <p:nvSpPr>
          <p:cNvPr id="1045" name="ZoneTexte 1044">
            <a:extLst>
              <a:ext uri="{FF2B5EF4-FFF2-40B4-BE49-F238E27FC236}">
                <a16:creationId xmlns:a16="http://schemas.microsoft.com/office/drawing/2014/main" id="{E5FA2966-479F-7432-B13A-DBFD11BD40AE}"/>
              </a:ext>
            </a:extLst>
          </p:cNvPr>
          <p:cNvSpPr txBox="1"/>
          <p:nvPr/>
        </p:nvSpPr>
        <p:spPr>
          <a:xfrm>
            <a:off x="532271" y="1825172"/>
            <a:ext cx="420308"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100</a:t>
            </a:r>
          </a:p>
        </p:txBody>
      </p:sp>
      <p:sp>
        <p:nvSpPr>
          <p:cNvPr id="1046" name="ZoneTexte 1045">
            <a:extLst>
              <a:ext uri="{FF2B5EF4-FFF2-40B4-BE49-F238E27FC236}">
                <a16:creationId xmlns:a16="http://schemas.microsoft.com/office/drawing/2014/main" id="{7889B707-7665-6CD4-593A-AB3E209C435E}"/>
              </a:ext>
            </a:extLst>
          </p:cNvPr>
          <p:cNvSpPr txBox="1"/>
          <p:nvPr/>
        </p:nvSpPr>
        <p:spPr>
          <a:xfrm>
            <a:off x="2296960" y="6458235"/>
            <a:ext cx="68179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47" name="ZoneTexte 1046">
            <a:extLst>
              <a:ext uri="{FF2B5EF4-FFF2-40B4-BE49-F238E27FC236}">
                <a16:creationId xmlns:a16="http://schemas.microsoft.com/office/drawing/2014/main" id="{413D6242-0D6C-89A2-6129-F82B68944062}"/>
              </a:ext>
            </a:extLst>
          </p:cNvPr>
          <p:cNvSpPr txBox="1"/>
          <p:nvPr/>
        </p:nvSpPr>
        <p:spPr>
          <a:xfrm>
            <a:off x="2402388" y="3880517"/>
            <a:ext cx="68179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48" name="ZoneTexte 1047">
            <a:extLst>
              <a:ext uri="{FF2B5EF4-FFF2-40B4-BE49-F238E27FC236}">
                <a16:creationId xmlns:a16="http://schemas.microsoft.com/office/drawing/2014/main" id="{34679EDA-6997-5C9F-E837-A4818E5E9EE5}"/>
              </a:ext>
            </a:extLst>
          </p:cNvPr>
          <p:cNvSpPr txBox="1"/>
          <p:nvPr/>
        </p:nvSpPr>
        <p:spPr>
          <a:xfrm rot="16200000">
            <a:off x="-420975" y="5199017"/>
            <a:ext cx="167110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Survival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probability</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1049" name="ZoneTexte 1048">
            <a:extLst>
              <a:ext uri="{FF2B5EF4-FFF2-40B4-BE49-F238E27FC236}">
                <a16:creationId xmlns:a16="http://schemas.microsoft.com/office/drawing/2014/main" id="{1AD8A96A-6CD2-179A-EE23-44F571864B54}"/>
              </a:ext>
            </a:extLst>
          </p:cNvPr>
          <p:cNvSpPr txBox="1"/>
          <p:nvPr/>
        </p:nvSpPr>
        <p:spPr>
          <a:xfrm rot="16200000">
            <a:off x="-420974" y="2682003"/>
            <a:ext cx="167110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Survival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probability</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1050" name="ZoneTexte 1049">
            <a:extLst>
              <a:ext uri="{FF2B5EF4-FFF2-40B4-BE49-F238E27FC236}">
                <a16:creationId xmlns:a16="http://schemas.microsoft.com/office/drawing/2014/main" id="{5876C5C8-1F36-1756-186A-6F00071C7BC1}"/>
              </a:ext>
            </a:extLst>
          </p:cNvPr>
          <p:cNvSpPr txBox="1"/>
          <p:nvPr/>
        </p:nvSpPr>
        <p:spPr>
          <a:xfrm>
            <a:off x="1538761" y="1702491"/>
            <a:ext cx="240905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srgbClr val="C00000"/>
                </a:solidFill>
                <a:effectLst/>
                <a:uLnTx/>
                <a:uFillTx/>
                <a:latin typeface="Calibri"/>
                <a:ea typeface="+mn-ea"/>
                <a:cs typeface="+mn-cs"/>
              </a:rPr>
              <a:t>Overall</a:t>
            </a:r>
            <a:r>
              <a:rPr kumimoji="0" lang="fr-FR" sz="1400" b="1" i="0" u="none" strike="noStrike" kern="1200" cap="none" spc="0" normalizeH="0" baseline="0" noProof="0" dirty="0">
                <a:ln>
                  <a:noFill/>
                </a:ln>
                <a:solidFill>
                  <a:srgbClr val="C00000"/>
                </a:solidFill>
                <a:effectLst/>
                <a:uLnTx/>
                <a:uFillTx/>
                <a:latin typeface="Calibri"/>
                <a:ea typeface="+mn-ea"/>
                <a:cs typeface="+mn-cs"/>
              </a:rPr>
              <a:t> </a:t>
            </a:r>
            <a:r>
              <a:rPr kumimoji="0" lang="fr-FR" sz="1400" b="1" i="0" u="none" strike="noStrike" kern="1200" cap="none" spc="0" normalizeH="0" baseline="0" noProof="0" dirty="0" err="1">
                <a:ln>
                  <a:noFill/>
                </a:ln>
                <a:solidFill>
                  <a:srgbClr val="C00000"/>
                </a:solidFill>
                <a:effectLst/>
                <a:uLnTx/>
                <a:uFillTx/>
                <a:latin typeface="Calibri"/>
                <a:ea typeface="+mn-ea"/>
                <a:cs typeface="+mn-cs"/>
              </a:rPr>
              <a:t>survival</a:t>
            </a:r>
            <a:r>
              <a:rPr kumimoji="0" lang="fr-FR" sz="1400" b="1" i="0" u="none" strike="noStrike" kern="1200" cap="none" spc="0" normalizeH="0" baseline="0" noProof="0" dirty="0">
                <a:ln>
                  <a:noFill/>
                </a:ln>
                <a:solidFill>
                  <a:srgbClr val="C00000"/>
                </a:solidFill>
                <a:effectLst/>
                <a:uLnTx/>
                <a:uFillTx/>
                <a:latin typeface="Calibri"/>
                <a:ea typeface="+mn-ea"/>
                <a:cs typeface="+mn-cs"/>
              </a:rPr>
              <a:t> in FLT3m AML</a:t>
            </a:r>
          </a:p>
        </p:txBody>
      </p:sp>
      <p:sp>
        <p:nvSpPr>
          <p:cNvPr id="1051" name="ZoneTexte 1050">
            <a:extLst>
              <a:ext uri="{FF2B5EF4-FFF2-40B4-BE49-F238E27FC236}">
                <a16:creationId xmlns:a16="http://schemas.microsoft.com/office/drawing/2014/main" id="{D35497FC-8480-A76D-BB33-1D21DF44001B}"/>
              </a:ext>
            </a:extLst>
          </p:cNvPr>
          <p:cNvSpPr txBox="1"/>
          <p:nvPr/>
        </p:nvSpPr>
        <p:spPr>
          <a:xfrm>
            <a:off x="1516960" y="4158578"/>
            <a:ext cx="24526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srgbClr val="C00000"/>
                </a:solidFill>
                <a:effectLst/>
                <a:uLnTx/>
                <a:uFillTx/>
                <a:latin typeface="Calibri"/>
                <a:ea typeface="+mn-ea"/>
                <a:cs typeface="+mn-cs"/>
              </a:rPr>
              <a:t>Overall</a:t>
            </a:r>
            <a:r>
              <a:rPr kumimoji="0" lang="fr-FR" sz="1400" b="1" i="0" u="none" strike="noStrike" kern="1200" cap="none" spc="0" normalizeH="0" baseline="0" noProof="0" dirty="0">
                <a:ln>
                  <a:noFill/>
                </a:ln>
                <a:solidFill>
                  <a:srgbClr val="C00000"/>
                </a:solidFill>
                <a:effectLst/>
                <a:uLnTx/>
                <a:uFillTx/>
                <a:latin typeface="Calibri"/>
                <a:ea typeface="+mn-ea"/>
                <a:cs typeface="+mn-cs"/>
              </a:rPr>
              <a:t> </a:t>
            </a:r>
            <a:r>
              <a:rPr kumimoji="0" lang="fr-FR" sz="1400" b="1" i="0" u="none" strike="noStrike" kern="1200" cap="none" spc="0" normalizeH="0" baseline="0" noProof="0" dirty="0" err="1">
                <a:ln>
                  <a:noFill/>
                </a:ln>
                <a:solidFill>
                  <a:srgbClr val="C00000"/>
                </a:solidFill>
                <a:effectLst/>
                <a:uLnTx/>
                <a:uFillTx/>
                <a:latin typeface="Calibri"/>
                <a:ea typeface="+mn-ea"/>
                <a:cs typeface="+mn-cs"/>
              </a:rPr>
              <a:t>survival</a:t>
            </a:r>
            <a:r>
              <a:rPr kumimoji="0" lang="fr-FR" sz="1400" b="1" i="0" u="none" strike="noStrike" kern="1200" cap="none" spc="0" normalizeH="0" baseline="0" noProof="0" dirty="0">
                <a:ln>
                  <a:noFill/>
                </a:ln>
                <a:solidFill>
                  <a:srgbClr val="C00000"/>
                </a:solidFill>
                <a:effectLst/>
                <a:uLnTx/>
                <a:uFillTx/>
                <a:latin typeface="Calibri"/>
                <a:ea typeface="+mn-ea"/>
                <a:cs typeface="+mn-cs"/>
              </a:rPr>
              <a:t> in IDH1m AML</a:t>
            </a:r>
          </a:p>
        </p:txBody>
      </p:sp>
      <p:sp>
        <p:nvSpPr>
          <p:cNvPr id="1052" name="Line 41">
            <a:extLst>
              <a:ext uri="{FF2B5EF4-FFF2-40B4-BE49-F238E27FC236}">
                <a16:creationId xmlns:a16="http://schemas.microsoft.com/office/drawing/2014/main" id="{0E361121-CE16-F403-F284-6D8D0AA0C704}"/>
              </a:ext>
            </a:extLst>
          </p:cNvPr>
          <p:cNvSpPr>
            <a:spLocks noChangeShapeType="1"/>
          </p:cNvSpPr>
          <p:nvPr/>
        </p:nvSpPr>
        <p:spPr bwMode="auto">
          <a:xfrm flipH="1">
            <a:off x="3166365" y="2408897"/>
            <a:ext cx="301734" cy="0"/>
          </a:xfrm>
          <a:prstGeom prst="line">
            <a:avLst/>
          </a:prstGeom>
          <a:noFill/>
          <a:ln w="2540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3" name="Line 44">
            <a:extLst>
              <a:ext uri="{FF2B5EF4-FFF2-40B4-BE49-F238E27FC236}">
                <a16:creationId xmlns:a16="http://schemas.microsoft.com/office/drawing/2014/main" id="{77463474-89A7-8E01-8B37-9328D997EFEC}"/>
              </a:ext>
            </a:extLst>
          </p:cNvPr>
          <p:cNvSpPr>
            <a:spLocks noChangeShapeType="1"/>
          </p:cNvSpPr>
          <p:nvPr/>
        </p:nvSpPr>
        <p:spPr bwMode="auto">
          <a:xfrm flipH="1">
            <a:off x="3166365" y="2618119"/>
            <a:ext cx="301734" cy="0"/>
          </a:xfrm>
          <a:prstGeom prst="line">
            <a:avLst/>
          </a:prstGeom>
          <a:noFill/>
          <a:ln w="2540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4" name="ZoneTexte 1053">
            <a:extLst>
              <a:ext uri="{FF2B5EF4-FFF2-40B4-BE49-F238E27FC236}">
                <a16:creationId xmlns:a16="http://schemas.microsoft.com/office/drawing/2014/main" id="{E0D5666D-EF90-4E30-5FAA-A3BAE0170275}"/>
              </a:ext>
            </a:extLst>
          </p:cNvPr>
          <p:cNvSpPr txBox="1"/>
          <p:nvPr/>
        </p:nvSpPr>
        <p:spPr>
          <a:xfrm>
            <a:off x="3488948" y="2270397"/>
            <a:ext cx="11995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ND 14,9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5" name="ZoneTexte 1054">
            <a:extLst>
              <a:ext uri="{FF2B5EF4-FFF2-40B4-BE49-F238E27FC236}">
                <a16:creationId xmlns:a16="http://schemas.microsoft.com/office/drawing/2014/main" id="{5DAC603E-FB09-0045-25B8-B9BB8A1CBF8C}"/>
              </a:ext>
            </a:extLst>
          </p:cNvPr>
          <p:cNvSpPr txBox="1"/>
          <p:nvPr/>
        </p:nvSpPr>
        <p:spPr>
          <a:xfrm>
            <a:off x="3488948" y="2482541"/>
            <a:ext cx="11146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R/R 17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6" name="ZoneTexte 1055">
            <a:extLst>
              <a:ext uri="{FF2B5EF4-FFF2-40B4-BE49-F238E27FC236}">
                <a16:creationId xmlns:a16="http://schemas.microsoft.com/office/drawing/2014/main" id="{A5660D0E-A452-89B3-3E8E-12C2B40914D0}"/>
              </a:ext>
            </a:extLst>
          </p:cNvPr>
          <p:cNvSpPr txBox="1"/>
          <p:nvPr/>
        </p:nvSpPr>
        <p:spPr>
          <a:xfrm>
            <a:off x="3739749" y="2020563"/>
            <a:ext cx="8883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1" i="0" u="none" strike="noStrike" kern="1200" cap="none" spc="0" normalizeH="0" baseline="0" noProof="0" dirty="0">
                <a:ln>
                  <a:noFill/>
                </a:ln>
                <a:solidFill>
                  <a:prstClr val="black"/>
                </a:solidFill>
                <a:effectLst/>
                <a:uLnTx/>
                <a:uFillTx/>
                <a:latin typeface="Calibri"/>
                <a:ea typeface="+mn-ea"/>
                <a:cs typeface="+mn-cs"/>
              </a:rPr>
              <a:t> OS</a:t>
            </a:r>
          </a:p>
        </p:txBody>
      </p:sp>
      <p:sp>
        <p:nvSpPr>
          <p:cNvPr id="1057" name="Line 41">
            <a:extLst>
              <a:ext uri="{FF2B5EF4-FFF2-40B4-BE49-F238E27FC236}">
                <a16:creationId xmlns:a16="http://schemas.microsoft.com/office/drawing/2014/main" id="{1D660062-BA83-8B11-D575-372C34E73326}"/>
              </a:ext>
            </a:extLst>
          </p:cNvPr>
          <p:cNvSpPr>
            <a:spLocks noChangeShapeType="1"/>
          </p:cNvSpPr>
          <p:nvPr/>
        </p:nvSpPr>
        <p:spPr bwMode="auto">
          <a:xfrm flipH="1">
            <a:off x="3166365" y="5253736"/>
            <a:ext cx="301734" cy="0"/>
          </a:xfrm>
          <a:prstGeom prst="line">
            <a:avLst/>
          </a:prstGeom>
          <a:noFill/>
          <a:ln w="2540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8" name="Line 44">
            <a:extLst>
              <a:ext uri="{FF2B5EF4-FFF2-40B4-BE49-F238E27FC236}">
                <a16:creationId xmlns:a16="http://schemas.microsoft.com/office/drawing/2014/main" id="{6BC6D72C-95F5-85B5-C2A1-EF7C36D576C2}"/>
              </a:ext>
            </a:extLst>
          </p:cNvPr>
          <p:cNvSpPr>
            <a:spLocks noChangeShapeType="1"/>
          </p:cNvSpPr>
          <p:nvPr/>
        </p:nvSpPr>
        <p:spPr bwMode="auto">
          <a:xfrm flipH="1">
            <a:off x="3166365" y="5462958"/>
            <a:ext cx="301734" cy="0"/>
          </a:xfrm>
          <a:prstGeom prst="line">
            <a:avLst/>
          </a:prstGeom>
          <a:noFill/>
          <a:ln w="25400">
            <a:solidFill>
              <a:srgbClr val="00CC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9" name="ZoneTexte 1058">
            <a:extLst>
              <a:ext uri="{FF2B5EF4-FFF2-40B4-BE49-F238E27FC236}">
                <a16:creationId xmlns:a16="http://schemas.microsoft.com/office/drawing/2014/main" id="{AA64BD71-212D-A15D-1A90-4EBF7ABCDB7F}"/>
              </a:ext>
            </a:extLst>
          </p:cNvPr>
          <p:cNvSpPr txBox="1"/>
          <p:nvPr/>
        </p:nvSpPr>
        <p:spPr>
          <a:xfrm>
            <a:off x="3488948" y="5115236"/>
            <a:ext cx="11668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ND not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reached</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0" name="ZoneTexte 1059">
            <a:extLst>
              <a:ext uri="{FF2B5EF4-FFF2-40B4-BE49-F238E27FC236}">
                <a16:creationId xmlns:a16="http://schemas.microsoft.com/office/drawing/2014/main" id="{9577F7F4-0719-BCE5-4DEB-26CB0783B955}"/>
              </a:ext>
            </a:extLst>
          </p:cNvPr>
          <p:cNvSpPr txBox="1"/>
          <p:nvPr/>
        </p:nvSpPr>
        <p:spPr>
          <a:xfrm>
            <a:off x="3488948" y="5327380"/>
            <a:ext cx="119891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R/R not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reached</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1" name="ZoneTexte 1060">
            <a:extLst>
              <a:ext uri="{FF2B5EF4-FFF2-40B4-BE49-F238E27FC236}">
                <a16:creationId xmlns:a16="http://schemas.microsoft.com/office/drawing/2014/main" id="{F93273FF-E64D-7D71-23EC-A3389D4135FD}"/>
              </a:ext>
            </a:extLst>
          </p:cNvPr>
          <p:cNvSpPr txBox="1"/>
          <p:nvPr/>
        </p:nvSpPr>
        <p:spPr>
          <a:xfrm>
            <a:off x="3739749" y="4865402"/>
            <a:ext cx="8883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1" i="0" u="none" strike="noStrike" kern="1200" cap="none" spc="0" normalizeH="0" baseline="0" noProof="0" dirty="0">
                <a:ln>
                  <a:noFill/>
                </a:ln>
                <a:solidFill>
                  <a:prstClr val="black"/>
                </a:solidFill>
                <a:effectLst/>
                <a:uLnTx/>
                <a:uFillTx/>
                <a:latin typeface="Calibri"/>
                <a:ea typeface="+mn-ea"/>
                <a:cs typeface="+mn-cs"/>
              </a:rPr>
              <a:t> OS</a:t>
            </a:r>
          </a:p>
        </p:txBody>
      </p:sp>
      <p:sp>
        <p:nvSpPr>
          <p:cNvPr id="7" name="ZoneTexte 6">
            <a:extLst>
              <a:ext uri="{FF2B5EF4-FFF2-40B4-BE49-F238E27FC236}">
                <a16:creationId xmlns:a16="http://schemas.microsoft.com/office/drawing/2014/main" id="{C3CDA332-71C0-FD09-B634-8DFD56F9F166}"/>
              </a:ext>
            </a:extLst>
          </p:cNvPr>
          <p:cNvSpPr txBox="1"/>
          <p:nvPr/>
        </p:nvSpPr>
        <p:spPr>
          <a:xfrm>
            <a:off x="7335026" y="4353187"/>
            <a:ext cx="1699504" cy="461665"/>
          </a:xfrm>
          <a:prstGeom prst="rect">
            <a:avLst/>
          </a:prstGeom>
          <a:noFill/>
        </p:spPr>
        <p:txBody>
          <a:bodyPr wrap="none" rtlCol="0">
            <a:spAutoFit/>
          </a:bodyPr>
          <a:lstStyle/>
          <a:p>
            <a:pPr algn="ctr"/>
            <a:r>
              <a:rPr lang="en-GB" sz="2400" b="1" dirty="0">
                <a:solidFill>
                  <a:srgbClr val="C00000"/>
                </a:solidFill>
              </a:rPr>
              <a:t>Conclusions</a:t>
            </a:r>
            <a:endParaRPr lang="fr-FR" sz="2400" dirty="0">
              <a:solidFill>
                <a:srgbClr val="C00000"/>
              </a:solidFill>
            </a:endParaRPr>
          </a:p>
        </p:txBody>
      </p:sp>
      <p:sp>
        <p:nvSpPr>
          <p:cNvPr id="2" name="Text Box 3">
            <a:extLst>
              <a:ext uri="{FF2B5EF4-FFF2-40B4-BE49-F238E27FC236}">
                <a16:creationId xmlns:a16="http://schemas.microsoft.com/office/drawing/2014/main" id="{21B1B948-9D95-C7A5-640C-ECC2944A21EC}"/>
              </a:ext>
            </a:extLst>
          </p:cNvPr>
          <p:cNvSpPr txBox="1">
            <a:spLocks noChangeArrowheads="1"/>
          </p:cNvSpPr>
          <p:nvPr/>
        </p:nvSpPr>
        <p:spPr bwMode="auto">
          <a:xfrm>
            <a:off x="9679004" y="6538230"/>
            <a:ext cx="2512996" cy="276999"/>
          </a:xfrm>
          <a:prstGeom prst="rect">
            <a:avLst/>
          </a:prstGeom>
          <a:noFill/>
          <a:ln w="9525">
            <a:noFill/>
            <a:miter lim="800000"/>
            <a:headEnd/>
            <a:tailEnd/>
          </a:ln>
        </p:spPr>
        <p:txBody>
          <a:bodyPr wrap="none">
            <a:spAutoFit/>
          </a:bodyPr>
          <a:lstStyle/>
          <a:p>
            <a:pPr lvl="0" algn="r" defTabSz="457200" eaLnBrk="0" hangingPunct="0">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lang="en-US" sz="1200" i="1" dirty="0" err="1">
                <a:solidFill>
                  <a:prstClr val="black"/>
                </a:solidFill>
              </a:rPr>
              <a:t>Žučenka</a:t>
            </a:r>
            <a:r>
              <a:rPr lang="en-US" sz="1200" i="1" dirty="0">
                <a:solidFill>
                  <a:prstClr val="black"/>
                </a:solidFill>
              </a:rPr>
              <a:t> A</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PF565</a:t>
            </a:r>
          </a:p>
        </p:txBody>
      </p:sp>
    </p:spTree>
    <p:extLst>
      <p:ext uri="{BB962C8B-B14F-4D97-AF65-F5344CB8AC3E}">
        <p14:creationId xmlns:p14="http://schemas.microsoft.com/office/powerpoint/2010/main" val="1863978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BEB06-C5B4-F5DD-3C82-2718536BB410}"/>
              </a:ext>
            </a:extLst>
          </p:cNvPr>
          <p:cNvSpPr>
            <a:spLocks noGrp="1"/>
          </p:cNvSpPr>
          <p:nvPr>
            <p:ph type="title"/>
          </p:nvPr>
        </p:nvSpPr>
        <p:spPr/>
        <p:txBody>
          <a:bodyPr/>
          <a:lstStyle/>
          <a:p>
            <a:r>
              <a:rPr lang="fr-FR" dirty="0" err="1"/>
              <a:t>Ziftomenib</a:t>
            </a:r>
            <a:r>
              <a:rPr lang="fr-FR" dirty="0"/>
              <a:t> + Intensive </a:t>
            </a:r>
            <a:r>
              <a:rPr lang="fr-FR" dirty="0" err="1"/>
              <a:t>Chemotherapy</a:t>
            </a:r>
            <a:r>
              <a:rPr lang="fr-FR" dirty="0"/>
              <a:t>: Long-</a:t>
            </a:r>
            <a:r>
              <a:rPr lang="fr-FR" dirty="0" err="1"/>
              <a:t>Term</a:t>
            </a:r>
            <a:r>
              <a:rPr lang="fr-FR" dirty="0"/>
              <a:t> </a:t>
            </a:r>
            <a:r>
              <a:rPr lang="fr-FR" dirty="0" err="1"/>
              <a:t>Results</a:t>
            </a:r>
            <a:r>
              <a:rPr lang="fr-FR" dirty="0"/>
              <a:t> of the KOMET-007 Study </a:t>
            </a:r>
            <a:r>
              <a:rPr lang="fr-FR" i="1" dirty="0"/>
              <a:t>(1)</a:t>
            </a:r>
            <a:r>
              <a:rPr lang="fr-FR" dirty="0"/>
              <a:t> </a:t>
            </a:r>
            <a:endParaRPr lang="fr-FR" i="1" dirty="0"/>
          </a:p>
        </p:txBody>
      </p:sp>
      <p:sp>
        <p:nvSpPr>
          <p:cNvPr id="3" name="Text Box 3">
            <a:extLst>
              <a:ext uri="{FF2B5EF4-FFF2-40B4-BE49-F238E27FC236}">
                <a16:creationId xmlns:a16="http://schemas.microsoft.com/office/drawing/2014/main" id="{E20BDC5F-C8C8-C0EE-D70C-100806244B4B}"/>
              </a:ext>
            </a:extLst>
          </p:cNvPr>
          <p:cNvSpPr txBox="1">
            <a:spLocks noChangeArrowheads="1"/>
          </p:cNvSpPr>
          <p:nvPr/>
        </p:nvSpPr>
        <p:spPr bwMode="auto">
          <a:xfrm>
            <a:off x="9736973" y="6538230"/>
            <a:ext cx="24663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Zeidan AM, abstract S130</a:t>
            </a:r>
          </a:p>
        </p:txBody>
      </p:sp>
      <p:sp>
        <p:nvSpPr>
          <p:cNvPr id="8" name="Espace réservé du texte 7">
            <a:extLst>
              <a:ext uri="{FF2B5EF4-FFF2-40B4-BE49-F238E27FC236}">
                <a16:creationId xmlns:a16="http://schemas.microsoft.com/office/drawing/2014/main" id="{C2C189B0-A3D8-465B-8938-A30227190B41}"/>
              </a:ext>
            </a:extLst>
          </p:cNvPr>
          <p:cNvSpPr>
            <a:spLocks noGrp="1"/>
          </p:cNvSpPr>
          <p:nvPr>
            <p:ph type="body" sz="quarter" idx="10"/>
          </p:nvPr>
        </p:nvSpPr>
        <p:spPr>
          <a:xfrm>
            <a:off x="234948" y="1790700"/>
            <a:ext cx="11722100" cy="593248"/>
          </a:xfrm>
        </p:spPr>
        <p:txBody>
          <a:bodyPr>
            <a:normAutofit/>
          </a:bodyPr>
          <a:lstStyle/>
          <a:p>
            <a:r>
              <a:rPr lang="fr-FR" sz="1600" b="1" dirty="0"/>
              <a:t>KOMET-007 </a:t>
            </a:r>
            <a:r>
              <a:rPr lang="fr-FR" sz="1600" dirty="0"/>
              <a:t>(NCT05735184) </a:t>
            </a:r>
            <a:r>
              <a:rPr lang="fr-FR" sz="1600" dirty="0" err="1"/>
              <a:t>is</a:t>
            </a:r>
            <a:r>
              <a:rPr lang="fr-FR" sz="1600" dirty="0"/>
              <a:t> an </a:t>
            </a:r>
            <a:r>
              <a:rPr lang="fr-FR" sz="1600" dirty="0" err="1"/>
              <a:t>ongoing</a:t>
            </a:r>
            <a:r>
              <a:rPr lang="fr-FR" sz="1600" dirty="0"/>
              <a:t>, multi-</a:t>
            </a:r>
            <a:r>
              <a:rPr lang="fr-FR" sz="1600" dirty="0" err="1"/>
              <a:t>cohort</a:t>
            </a:r>
            <a:r>
              <a:rPr lang="fr-FR" sz="1600" dirty="0"/>
              <a:t>, open-label, dose-</a:t>
            </a:r>
            <a:r>
              <a:rPr lang="fr-FR" sz="1600" dirty="0" err="1"/>
              <a:t>escalation</a:t>
            </a:r>
            <a:r>
              <a:rPr lang="fr-FR" sz="1600" dirty="0"/>
              <a:t> (phase 1a) and expansion (phase 1b) </a:t>
            </a:r>
            <a:r>
              <a:rPr lang="fr-FR" sz="1600" dirty="0" err="1"/>
              <a:t>study</a:t>
            </a:r>
            <a:r>
              <a:rPr lang="fr-FR" sz="1600" dirty="0"/>
              <a:t> of </a:t>
            </a:r>
            <a:r>
              <a:rPr lang="fr-FR" sz="1600" dirty="0" err="1"/>
              <a:t>ziftomenib</a:t>
            </a:r>
            <a:r>
              <a:rPr lang="fr-FR" sz="1600" dirty="0"/>
              <a:t> in combination </a:t>
            </a:r>
            <a:r>
              <a:rPr lang="fr-FR" sz="1600" dirty="0" err="1"/>
              <a:t>with</a:t>
            </a:r>
            <a:r>
              <a:rPr lang="fr-FR" sz="1600" dirty="0"/>
              <a:t> standard </a:t>
            </a:r>
            <a:r>
              <a:rPr lang="fr-FR" sz="1600" dirty="0" err="1"/>
              <a:t>therapies</a:t>
            </a:r>
            <a:r>
              <a:rPr lang="fr-FR" sz="1600" dirty="0"/>
              <a:t> in </a:t>
            </a:r>
            <a:r>
              <a:rPr lang="fr-FR" sz="1600" dirty="0" err="1"/>
              <a:t>adults</a:t>
            </a:r>
            <a:r>
              <a:rPr lang="fr-FR" sz="1600" dirty="0"/>
              <a:t> </a:t>
            </a:r>
            <a:r>
              <a:rPr lang="fr-FR" sz="1600" dirty="0" err="1"/>
              <a:t>with</a:t>
            </a:r>
            <a:r>
              <a:rPr lang="fr-FR" sz="1600" dirty="0"/>
              <a:t> </a:t>
            </a:r>
            <a:r>
              <a:rPr lang="fr-FR" sz="1600" dirty="0" err="1"/>
              <a:t>newly</a:t>
            </a:r>
            <a:r>
              <a:rPr lang="fr-FR" sz="1600" dirty="0"/>
              <a:t> </a:t>
            </a:r>
            <a:r>
              <a:rPr lang="fr-FR" sz="1600" dirty="0" err="1"/>
              <a:t>diagnosed</a:t>
            </a:r>
            <a:r>
              <a:rPr lang="fr-FR" sz="1600" dirty="0"/>
              <a:t> or R/R NPM1-m or KMT2A-r AML</a:t>
            </a:r>
          </a:p>
        </p:txBody>
      </p:sp>
      <p:grpSp>
        <p:nvGrpSpPr>
          <p:cNvPr id="4" name="Gruppieren 3">
            <a:extLst>
              <a:ext uri="{FF2B5EF4-FFF2-40B4-BE49-F238E27FC236}">
                <a16:creationId xmlns:a16="http://schemas.microsoft.com/office/drawing/2014/main" id="{209EF16B-11DE-3A1E-B9B1-504714B80FD1}"/>
              </a:ext>
            </a:extLst>
          </p:cNvPr>
          <p:cNvGrpSpPr/>
          <p:nvPr/>
        </p:nvGrpSpPr>
        <p:grpSpPr>
          <a:xfrm>
            <a:off x="1102051" y="2474173"/>
            <a:ext cx="5123628" cy="2702023"/>
            <a:chOff x="504174" y="2403835"/>
            <a:chExt cx="5123628" cy="2702023"/>
          </a:xfrm>
        </p:grpSpPr>
        <p:sp>
          <p:nvSpPr>
            <p:cNvPr id="9" name="Rectangle : coins arrondis 8">
              <a:extLst>
                <a:ext uri="{FF2B5EF4-FFF2-40B4-BE49-F238E27FC236}">
                  <a16:creationId xmlns:a16="http://schemas.microsoft.com/office/drawing/2014/main" id="{52AEBB87-F92B-285A-801B-04BAD8BCE7D1}"/>
                </a:ext>
              </a:extLst>
            </p:cNvPr>
            <p:cNvSpPr/>
            <p:nvPr/>
          </p:nvSpPr>
          <p:spPr>
            <a:xfrm>
              <a:off x="1395167" y="2403835"/>
              <a:ext cx="3403076" cy="537328"/>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99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enrolled</a:t>
              </a:r>
              <a:r>
                <a:rPr kumimoji="0" lang="fr-FR" sz="1200" b="0" i="0" u="none" strike="noStrike" kern="1200" cap="none" spc="0" normalizeH="0" baseline="0" noProof="0" dirty="0">
                  <a:ln>
                    <a:noFill/>
                  </a:ln>
                  <a:solidFill>
                    <a:prstClr val="white"/>
                  </a:solidFill>
                  <a:effectLst/>
                  <a:uLnTx/>
                  <a:uFillTx/>
                  <a:latin typeface="Calibri"/>
                  <a:ea typeface="+mn-ea"/>
                  <a:cs typeface="+mn-cs"/>
                </a:rPr>
                <a:t> and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treated</a:t>
              </a:r>
              <a:r>
                <a:rPr kumimoji="0" lang="fr-FR" sz="1200" b="0" i="0" u="none" strike="noStrike" kern="1200" cap="none" spc="0" normalizeH="0" baseline="0" noProof="0" dirty="0">
                  <a:ln>
                    <a:noFill/>
                  </a:ln>
                  <a:solidFill>
                    <a:prstClr val="white"/>
                  </a:solidFill>
                  <a:effectLst/>
                  <a:uLnTx/>
                  <a:uFillTx/>
                  <a:latin typeface="Calibri"/>
                  <a:ea typeface="+mn-ea"/>
                  <a:cs typeface="+mn-cs"/>
                </a:rPr>
                <a:t>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with</a:t>
              </a:r>
              <a:r>
                <a:rPr kumimoji="0" lang="fr-FR" sz="1200" b="0" i="0" u="none" strike="noStrike" kern="1200" cap="none" spc="0" normalizeH="0" baseline="0" noProof="0" dirty="0">
                  <a:ln>
                    <a:noFill/>
                  </a:ln>
                  <a:solidFill>
                    <a:prstClr val="white"/>
                  </a:solidFill>
                  <a:effectLst/>
                  <a:uLnTx/>
                  <a:uFillTx/>
                  <a:latin typeface="Calibri"/>
                  <a:ea typeface="+mn-ea"/>
                  <a:cs typeface="+mn-cs"/>
                </a:rPr>
                <a:t>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Ziftomenib</a:t>
              </a:r>
              <a:r>
                <a:rPr kumimoji="0" lang="fr-FR" sz="1200" b="0" i="0" u="none" strike="noStrike" kern="1200" cap="none" spc="0" normalizeH="0" baseline="0" noProof="0" dirty="0">
                  <a:ln>
                    <a:noFill/>
                  </a:ln>
                  <a:solidFill>
                    <a:prstClr val="white"/>
                  </a:solidFill>
                  <a:effectLst/>
                  <a:uLnTx/>
                  <a:uFillTx/>
                  <a:latin typeface="Calibri"/>
                  <a:ea typeface="+mn-ea"/>
                  <a:cs typeface="+mn-cs"/>
                </a:rPr>
                <a:t> 600 mg QD / 7+3 combination</a:t>
              </a:r>
            </a:p>
          </p:txBody>
        </p:sp>
        <p:sp>
          <p:nvSpPr>
            <p:cNvPr id="10" name="Rectangle : coins arrondis 9">
              <a:extLst>
                <a:ext uri="{FF2B5EF4-FFF2-40B4-BE49-F238E27FC236}">
                  <a16:creationId xmlns:a16="http://schemas.microsoft.com/office/drawing/2014/main" id="{940F4C84-2BAD-EC25-4BA2-9A4F08EC96AB}"/>
                </a:ext>
              </a:extLst>
            </p:cNvPr>
            <p:cNvSpPr/>
            <p:nvPr/>
          </p:nvSpPr>
          <p:spPr>
            <a:xfrm>
              <a:off x="504174" y="3284260"/>
              <a:ext cx="2220172" cy="362626"/>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49 NPM1-m</a:t>
              </a:r>
            </a:p>
          </p:txBody>
        </p:sp>
        <p:sp>
          <p:nvSpPr>
            <p:cNvPr id="11" name="Rectangle : coins arrondis 10">
              <a:extLst>
                <a:ext uri="{FF2B5EF4-FFF2-40B4-BE49-F238E27FC236}">
                  <a16:creationId xmlns:a16="http://schemas.microsoft.com/office/drawing/2014/main" id="{116CC862-834D-DA61-0EFE-4D93C5972208}"/>
                </a:ext>
              </a:extLst>
            </p:cNvPr>
            <p:cNvSpPr/>
            <p:nvPr/>
          </p:nvSpPr>
          <p:spPr>
            <a:xfrm>
              <a:off x="3473891" y="3284260"/>
              <a:ext cx="2153911" cy="36262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50 KMT2A-r</a:t>
              </a:r>
            </a:p>
          </p:txBody>
        </p:sp>
        <p:sp>
          <p:nvSpPr>
            <p:cNvPr id="12" name="Rectangle : coins arrondis 11">
              <a:extLst>
                <a:ext uri="{FF2B5EF4-FFF2-40B4-BE49-F238E27FC236}">
                  <a16:creationId xmlns:a16="http://schemas.microsoft.com/office/drawing/2014/main" id="{BF7A3412-1F3D-2329-A596-15D77CBD6ACF}"/>
                </a:ext>
              </a:extLst>
            </p:cNvPr>
            <p:cNvSpPr/>
            <p:nvPr/>
          </p:nvSpPr>
          <p:spPr>
            <a:xfrm>
              <a:off x="504174" y="3886245"/>
              <a:ext cx="2220172" cy="1219613"/>
            </a:xfrm>
            <a:prstGeom prst="roundRect">
              <a:avLst>
                <a:gd name="adj" fmla="val 10082"/>
              </a:avLst>
            </a:prstGeom>
            <a:solidFill>
              <a:srgbClr val="93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23 on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ziftomenib</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treatment</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received</a:t>
              </a:r>
              <a:r>
                <a:rPr kumimoji="0" lang="fr-FR" sz="1200" b="0" i="0" u="none" strike="noStrike" kern="1200" cap="none" spc="0" normalizeH="0" baseline="0" noProof="0" dirty="0">
                  <a:ln>
                    <a:noFill/>
                  </a:ln>
                  <a:solidFill>
                    <a:prstClr val="black"/>
                  </a:solidFill>
                  <a:effectLst/>
                  <a:uLnTx/>
                  <a:uFillTx/>
                  <a:latin typeface="Calibri"/>
                  <a:ea typeface="+mn-ea"/>
                  <a:cs typeface="+mn-cs"/>
                </a:rPr>
                <a:t> on-</a:t>
              </a:r>
              <a:r>
                <a:rPr kumimoji="0" lang="fr-FR" sz="1200" b="0" i="0" u="none" strike="noStrike" kern="1200" cap="none" spc="0" normalizeH="0" baseline="0" noProof="0" dirty="0" err="1">
                  <a:ln>
                    <a:noFill/>
                  </a:ln>
                  <a:solidFill>
                    <a:prstClr val="black"/>
                  </a:solidFill>
                  <a:effectLst/>
                  <a:uLnTx/>
                  <a:uFillTx/>
                  <a:latin typeface="Calibri"/>
                  <a:ea typeface="+mn-ea"/>
                  <a:cs typeface="+mn-cs"/>
                </a:rPr>
                <a:t>study</a:t>
              </a:r>
              <a:r>
                <a:rPr kumimoji="0" lang="fr-FR" sz="1200" b="0" i="0" u="none" strike="noStrike" kern="1200" cap="none" spc="0" normalizeH="0" baseline="0" noProof="0" dirty="0">
                  <a:ln>
                    <a:noFill/>
                  </a:ln>
                  <a:solidFill>
                    <a:prstClr val="black"/>
                  </a:solidFill>
                  <a:effectLst/>
                  <a:uLnTx/>
                  <a:uFillTx/>
                  <a:latin typeface="Calibri"/>
                  <a:ea typeface="+mn-ea"/>
                  <a:cs typeface="+mn-cs"/>
                </a:rPr>
                <a:t> HSCT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31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Entered</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ziftomenib</a:t>
              </a:r>
              <a:r>
                <a:rPr kumimoji="0" lang="fr-FR" sz="1200" b="0" i="0" u="none" strike="noStrike" kern="1200" cap="none" spc="0" normalizeH="0" baseline="0" noProof="0" dirty="0">
                  <a:ln>
                    <a:noFill/>
                  </a:ln>
                  <a:solidFill>
                    <a:prstClr val="black"/>
                  </a:solidFill>
                  <a:effectLst/>
                  <a:uLnTx/>
                  <a:uFillTx/>
                  <a:latin typeface="Calibri"/>
                  <a:ea typeface="+mn-ea"/>
                  <a:cs typeface="+mn-cs"/>
                </a:rPr>
                <a:t> maintenance (8 post-HSCT)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26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discontinued</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treatment</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 coins arrondis 12">
              <a:extLst>
                <a:ext uri="{FF2B5EF4-FFF2-40B4-BE49-F238E27FC236}">
                  <a16:creationId xmlns:a16="http://schemas.microsoft.com/office/drawing/2014/main" id="{7D343431-3EE6-AD2E-EC84-8C92FDFE1EF8}"/>
                </a:ext>
              </a:extLst>
            </p:cNvPr>
            <p:cNvSpPr/>
            <p:nvPr/>
          </p:nvSpPr>
          <p:spPr>
            <a:xfrm>
              <a:off x="3473891" y="3886245"/>
              <a:ext cx="2153911" cy="1219613"/>
            </a:xfrm>
            <a:prstGeom prst="roundRect">
              <a:avLst>
                <a:gd name="adj" fmla="val 10082"/>
              </a:avLst>
            </a:prstGeom>
            <a:solidFill>
              <a:srgbClr val="C1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20 on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ziftomenib</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treatment</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32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received</a:t>
              </a:r>
              <a:r>
                <a:rPr kumimoji="0" lang="fr-FR" sz="1200" b="0" i="0" u="none" strike="noStrike" kern="1200" cap="none" spc="0" normalizeH="0" baseline="0" noProof="0" dirty="0">
                  <a:ln>
                    <a:noFill/>
                  </a:ln>
                  <a:solidFill>
                    <a:prstClr val="black"/>
                  </a:solidFill>
                  <a:effectLst/>
                  <a:uLnTx/>
                  <a:uFillTx/>
                  <a:latin typeface="Calibri"/>
                  <a:ea typeface="+mn-ea"/>
                  <a:cs typeface="+mn-cs"/>
                </a:rPr>
                <a:t> on-</a:t>
              </a:r>
              <a:r>
                <a:rPr kumimoji="0" lang="fr-FR" sz="1200" b="0" i="0" u="none" strike="noStrike" kern="1200" cap="none" spc="0" normalizeH="0" baseline="0" noProof="0" dirty="0" err="1">
                  <a:ln>
                    <a:noFill/>
                  </a:ln>
                  <a:solidFill>
                    <a:prstClr val="black"/>
                  </a:solidFill>
                  <a:effectLst/>
                  <a:uLnTx/>
                  <a:uFillTx/>
                  <a:latin typeface="Calibri"/>
                  <a:ea typeface="+mn-ea"/>
                  <a:cs typeface="+mn-cs"/>
                </a:rPr>
                <a:t>study</a:t>
              </a:r>
              <a:r>
                <a:rPr kumimoji="0" lang="fr-FR" sz="1200" b="0" i="0" u="none" strike="noStrike" kern="1200" cap="none" spc="0" normalizeH="0" baseline="0" noProof="0" dirty="0">
                  <a:ln>
                    <a:noFill/>
                  </a:ln>
                  <a:solidFill>
                    <a:prstClr val="black"/>
                  </a:solidFill>
                  <a:effectLst/>
                  <a:uLnTx/>
                  <a:uFillTx/>
                  <a:latin typeface="Calibri"/>
                  <a:ea typeface="+mn-ea"/>
                  <a:cs typeface="+mn-cs"/>
                </a:rPr>
                <a:t> HSCT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22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Entered</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ziftomenib</a:t>
              </a:r>
              <a:r>
                <a:rPr kumimoji="0" lang="fr-FR" sz="1200" b="0" i="0" u="none" strike="noStrike" kern="1200" cap="none" spc="0" normalizeH="0" baseline="0" noProof="0" dirty="0">
                  <a:ln>
                    <a:noFill/>
                  </a:ln>
                  <a:solidFill>
                    <a:prstClr val="black"/>
                  </a:solidFill>
                  <a:effectLst/>
                  <a:uLnTx/>
                  <a:uFillTx/>
                  <a:latin typeface="Calibri"/>
                  <a:ea typeface="+mn-ea"/>
                  <a:cs typeface="+mn-cs"/>
                </a:rPr>
                <a:t> maintenance (21 post-HSCT)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30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discontinued</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treatment</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 name="Connecteur : en angle 14">
              <a:extLst>
                <a:ext uri="{FF2B5EF4-FFF2-40B4-BE49-F238E27FC236}">
                  <a16:creationId xmlns:a16="http://schemas.microsoft.com/office/drawing/2014/main" id="{1A741845-7550-8776-2C77-2D3F3CA58F33}"/>
                </a:ext>
              </a:extLst>
            </p:cNvPr>
            <p:cNvCxnSpPr>
              <a:stCxn id="9" idx="2"/>
              <a:endCxn id="10" idx="0"/>
            </p:cNvCxnSpPr>
            <p:nvPr/>
          </p:nvCxnSpPr>
          <p:spPr>
            <a:xfrm rot="5400000">
              <a:off x="2183935" y="2371489"/>
              <a:ext cx="343097" cy="1482445"/>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 en angle 16">
              <a:extLst>
                <a:ext uri="{FF2B5EF4-FFF2-40B4-BE49-F238E27FC236}">
                  <a16:creationId xmlns:a16="http://schemas.microsoft.com/office/drawing/2014/main" id="{6684EAD3-B21D-4484-6209-B2FF9EA19418}"/>
                </a:ext>
              </a:extLst>
            </p:cNvPr>
            <p:cNvCxnSpPr>
              <a:stCxn id="9" idx="2"/>
              <a:endCxn id="11" idx="0"/>
            </p:cNvCxnSpPr>
            <p:nvPr/>
          </p:nvCxnSpPr>
          <p:spPr>
            <a:xfrm rot="16200000" flipH="1">
              <a:off x="3652228" y="2385640"/>
              <a:ext cx="343097" cy="1454142"/>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FB5913EA-1CC4-3C80-1308-1F835EEB1E36}"/>
                </a:ext>
              </a:extLst>
            </p:cNvPr>
            <p:cNvCxnSpPr>
              <a:cxnSpLocks/>
              <a:stCxn id="10" idx="2"/>
              <a:endCxn id="12" idx="0"/>
            </p:cNvCxnSpPr>
            <p:nvPr/>
          </p:nvCxnSpPr>
          <p:spPr>
            <a:xfrm>
              <a:off x="1614260" y="3646886"/>
              <a:ext cx="0" cy="23935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28EF5B6F-1119-3ABA-7D3D-4EA50F456B46}"/>
                </a:ext>
              </a:extLst>
            </p:cNvPr>
            <p:cNvCxnSpPr>
              <a:cxnSpLocks/>
              <a:stCxn id="11" idx="2"/>
              <a:endCxn id="13" idx="0"/>
            </p:cNvCxnSpPr>
            <p:nvPr/>
          </p:nvCxnSpPr>
          <p:spPr>
            <a:xfrm>
              <a:off x="4550847" y="3646886"/>
              <a:ext cx="0" cy="23935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8" name="Tableau 17">
            <a:extLst>
              <a:ext uri="{FF2B5EF4-FFF2-40B4-BE49-F238E27FC236}">
                <a16:creationId xmlns:a16="http://schemas.microsoft.com/office/drawing/2014/main" id="{E3522598-42E9-D0FA-8FE2-ECD08EA14CF3}"/>
              </a:ext>
            </a:extLst>
          </p:cNvPr>
          <p:cNvGraphicFramePr>
            <a:graphicFrameLocks noGrp="1"/>
          </p:cNvGraphicFramePr>
          <p:nvPr/>
        </p:nvGraphicFramePr>
        <p:xfrm>
          <a:off x="654675" y="5725321"/>
          <a:ext cx="6533495" cy="548640"/>
        </p:xfrm>
        <a:graphic>
          <a:graphicData uri="http://schemas.openxmlformats.org/drawingml/2006/table">
            <a:tbl>
              <a:tblPr firstRow="1" bandRow="1">
                <a:tableStyleId>{5C22544A-7EE6-4342-B048-85BDC9FD1C3A}</a:tableStyleId>
              </a:tblPr>
              <a:tblGrid>
                <a:gridCol w="1970924">
                  <a:extLst>
                    <a:ext uri="{9D8B030D-6E8A-4147-A177-3AD203B41FA5}">
                      <a16:colId xmlns:a16="http://schemas.microsoft.com/office/drawing/2014/main" val="3217346039"/>
                    </a:ext>
                  </a:extLst>
                </a:gridCol>
                <a:gridCol w="1520857">
                  <a:extLst>
                    <a:ext uri="{9D8B030D-6E8A-4147-A177-3AD203B41FA5}">
                      <a16:colId xmlns:a16="http://schemas.microsoft.com/office/drawing/2014/main" val="4224501341"/>
                    </a:ext>
                  </a:extLst>
                </a:gridCol>
                <a:gridCol w="1520857">
                  <a:extLst>
                    <a:ext uri="{9D8B030D-6E8A-4147-A177-3AD203B41FA5}">
                      <a16:colId xmlns:a16="http://schemas.microsoft.com/office/drawing/2014/main" val="1172287026"/>
                    </a:ext>
                  </a:extLst>
                </a:gridCol>
                <a:gridCol w="1520857">
                  <a:extLst>
                    <a:ext uri="{9D8B030D-6E8A-4147-A177-3AD203B41FA5}">
                      <a16:colId xmlns:a16="http://schemas.microsoft.com/office/drawing/2014/main" val="150356768"/>
                    </a:ext>
                  </a:extLst>
                </a:gridCol>
              </a:tblGrid>
              <a:tr h="0">
                <a:tc>
                  <a:txBody>
                    <a:bodyPr/>
                    <a:lstStyle/>
                    <a:p>
                      <a:r>
                        <a:rPr lang="fr-FR" sz="1200" dirty="0"/>
                        <a:t>N (%)</a:t>
                      </a:r>
                    </a:p>
                  </a:txBody>
                  <a:tcPr/>
                </a:tc>
                <a:tc>
                  <a:txBody>
                    <a:bodyPr/>
                    <a:lstStyle/>
                    <a:p>
                      <a:pPr algn="ctr"/>
                      <a:r>
                        <a:rPr lang="fr-FR" sz="1200" dirty="0"/>
                        <a:t>NPM1-m (n = 49)</a:t>
                      </a:r>
                    </a:p>
                  </a:txBody>
                  <a:tcPr/>
                </a:tc>
                <a:tc>
                  <a:txBody>
                    <a:bodyPr/>
                    <a:lstStyle/>
                    <a:p>
                      <a:pPr algn="ctr"/>
                      <a:r>
                        <a:rPr lang="fr-FR" sz="1200" dirty="0"/>
                        <a:t>KMT2A-r (n = 50)</a:t>
                      </a:r>
                    </a:p>
                  </a:txBody>
                  <a:tcPr/>
                </a:tc>
                <a:tc>
                  <a:txBody>
                    <a:bodyPr/>
                    <a:lstStyle/>
                    <a:p>
                      <a:pPr algn="ctr"/>
                      <a:r>
                        <a:rPr lang="fr-FR" sz="1200" dirty="0"/>
                        <a:t>All patients (n = 99)</a:t>
                      </a:r>
                    </a:p>
                  </a:txBody>
                  <a:tcPr/>
                </a:tc>
                <a:extLst>
                  <a:ext uri="{0D108BD9-81ED-4DB2-BD59-A6C34878D82A}">
                    <a16:rowId xmlns:a16="http://schemas.microsoft.com/office/drawing/2014/main" val="1001713334"/>
                  </a:ext>
                </a:extLst>
              </a:tr>
              <a:tr h="0">
                <a:tc>
                  <a:txBody>
                    <a:bodyPr/>
                    <a:lstStyle/>
                    <a:p>
                      <a:r>
                        <a:rPr lang="fr-FR" sz="1200" dirty="0" err="1"/>
                        <a:t>Median</a:t>
                      </a:r>
                      <a:r>
                        <a:rPr lang="fr-FR" sz="1200" dirty="0"/>
                        <a:t> </a:t>
                      </a:r>
                      <a:r>
                        <a:rPr lang="fr-FR" sz="1200" dirty="0" err="1"/>
                        <a:t>age</a:t>
                      </a:r>
                      <a:r>
                        <a:rPr lang="fr-FR" sz="1200" dirty="0"/>
                        <a:t>, </a:t>
                      </a:r>
                      <a:r>
                        <a:rPr lang="fr-FR" sz="1200" dirty="0" err="1"/>
                        <a:t>years</a:t>
                      </a:r>
                      <a:r>
                        <a:rPr lang="fr-FR" sz="1200" dirty="0"/>
                        <a:t> (range)</a:t>
                      </a:r>
                    </a:p>
                  </a:txBody>
                  <a:tcPr/>
                </a:tc>
                <a:tc>
                  <a:txBody>
                    <a:bodyPr/>
                    <a:lstStyle/>
                    <a:p>
                      <a:pPr algn="ctr"/>
                      <a:r>
                        <a:rPr lang="fr-FR" sz="1200" dirty="0"/>
                        <a:t>60 (30-71)</a:t>
                      </a:r>
                    </a:p>
                  </a:txBody>
                  <a:tcPr/>
                </a:tc>
                <a:tc>
                  <a:txBody>
                    <a:bodyPr/>
                    <a:lstStyle/>
                    <a:p>
                      <a:pPr algn="ctr"/>
                      <a:r>
                        <a:rPr lang="fr-FR" sz="1200" dirty="0"/>
                        <a:t>43 (18-70)</a:t>
                      </a:r>
                    </a:p>
                  </a:txBody>
                  <a:tcPr/>
                </a:tc>
                <a:tc>
                  <a:txBody>
                    <a:bodyPr/>
                    <a:lstStyle/>
                    <a:p>
                      <a:pPr algn="ctr"/>
                      <a:r>
                        <a:rPr lang="fr-FR" sz="1200" dirty="0"/>
                        <a:t>53 (18-71)</a:t>
                      </a:r>
                    </a:p>
                  </a:txBody>
                  <a:tcPr/>
                </a:tc>
                <a:extLst>
                  <a:ext uri="{0D108BD9-81ED-4DB2-BD59-A6C34878D82A}">
                    <a16:rowId xmlns:a16="http://schemas.microsoft.com/office/drawing/2014/main" val="2735125257"/>
                  </a:ext>
                </a:extLst>
              </a:tr>
            </a:tbl>
          </a:graphicData>
        </a:graphic>
      </p:graphicFrame>
      <p:sp>
        <p:nvSpPr>
          <p:cNvPr id="19" name="ZoneTexte 18">
            <a:extLst>
              <a:ext uri="{FF2B5EF4-FFF2-40B4-BE49-F238E27FC236}">
                <a16:creationId xmlns:a16="http://schemas.microsoft.com/office/drawing/2014/main" id="{17E28454-D3A4-2531-1469-EBF5A4C23F91}"/>
              </a:ext>
            </a:extLst>
          </p:cNvPr>
          <p:cNvSpPr txBox="1"/>
          <p:nvPr/>
        </p:nvSpPr>
        <p:spPr>
          <a:xfrm>
            <a:off x="2735088" y="5343762"/>
            <a:ext cx="191898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a:ea typeface="+mn-ea"/>
                <a:cs typeface="+mn-cs"/>
              </a:rPr>
              <a:t>Baseline </a:t>
            </a:r>
            <a:r>
              <a:rPr kumimoji="0" lang="fr-FR" sz="1400" b="1" i="0" u="none" strike="noStrike" kern="1200" cap="none" spc="0" normalizeH="0" baseline="0" noProof="0" dirty="0" err="1">
                <a:ln>
                  <a:noFill/>
                </a:ln>
                <a:solidFill>
                  <a:srgbClr val="C00000"/>
                </a:solidFill>
                <a:effectLst/>
                <a:uLnTx/>
                <a:uFillTx/>
                <a:latin typeface="Calibri"/>
                <a:ea typeface="+mn-ea"/>
                <a:cs typeface="+mn-cs"/>
              </a:rPr>
              <a:t>characteristics</a:t>
            </a:r>
            <a:endParaRPr kumimoji="0" lang="fr-FR" sz="1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20" name="Rectangle : coins arrondis 19">
            <a:extLst>
              <a:ext uri="{FF2B5EF4-FFF2-40B4-BE49-F238E27FC236}">
                <a16:creationId xmlns:a16="http://schemas.microsoft.com/office/drawing/2014/main" id="{B0A4290C-FCEF-688D-875D-0D57E82208B2}"/>
              </a:ext>
            </a:extLst>
          </p:cNvPr>
          <p:cNvSpPr/>
          <p:nvPr/>
        </p:nvSpPr>
        <p:spPr>
          <a:xfrm>
            <a:off x="6986824" y="3535911"/>
            <a:ext cx="4844580" cy="1568071"/>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Median follow-up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was</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1" i="0" u="none" strike="noStrike" kern="1200" cap="none" spc="0" normalizeH="0" baseline="0" noProof="0" dirty="0">
                <a:ln>
                  <a:noFill/>
                </a:ln>
                <a:solidFill>
                  <a:prstClr val="black"/>
                </a:solidFill>
                <a:effectLst/>
                <a:uLnTx/>
                <a:uFillTx/>
                <a:latin typeface="Calibri"/>
                <a:ea typeface="+mn-ea"/>
                <a:cs typeface="+mn-cs"/>
              </a:rPr>
              <a:t>17,6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800" b="0" i="0" u="none" strike="noStrike" kern="1200" cap="none" spc="0" normalizeH="0" baseline="0" noProof="0" dirty="0">
                <a:ln>
                  <a:noFill/>
                </a:ln>
                <a:solidFill>
                  <a:prstClr val="black"/>
                </a:solidFill>
                <a:effectLst/>
                <a:uLnTx/>
                <a:uFillTx/>
                <a:latin typeface="Calibri"/>
                <a:ea typeface="+mn-ea"/>
                <a:cs typeface="+mn-cs"/>
              </a:rPr>
              <a:t> for NPM1m and </a:t>
            </a:r>
            <a:r>
              <a:rPr kumimoji="0" lang="fr-FR" sz="1800" b="1" i="0" u="none" strike="noStrike" kern="1200" cap="none" spc="0" normalizeH="0" baseline="0" noProof="0" dirty="0">
                <a:ln>
                  <a:noFill/>
                </a:ln>
                <a:solidFill>
                  <a:prstClr val="black"/>
                </a:solidFill>
                <a:effectLst/>
                <a:uLnTx/>
                <a:uFillTx/>
                <a:latin typeface="Calibri"/>
                <a:ea typeface="+mn-ea"/>
                <a:cs typeface="+mn-cs"/>
              </a:rPr>
              <a:t>11,0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800" b="0" i="0" u="none" strike="noStrike" kern="1200" cap="none" spc="0" normalizeH="0" baseline="0" noProof="0" dirty="0">
                <a:ln>
                  <a:noFill/>
                </a:ln>
                <a:solidFill>
                  <a:prstClr val="black"/>
                </a:solidFill>
                <a:effectLst/>
                <a:uLnTx/>
                <a:uFillTx/>
                <a:latin typeface="Calibri"/>
                <a:ea typeface="+mn-ea"/>
                <a:cs typeface="+mn-cs"/>
              </a:rPr>
              <a:t> for KMT2A-r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90% (44/49) of NPM1-m and 62 % (31/50) of KMT2A-r patients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were</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still</a:t>
            </a:r>
            <a:r>
              <a:rPr kumimoji="0" lang="fr-FR" sz="1800" b="0" i="0" u="none" strike="noStrike" kern="1200" cap="none" spc="0" normalizeH="0" baseline="0" noProof="0" dirty="0">
                <a:ln>
                  <a:noFill/>
                </a:ln>
                <a:solidFill>
                  <a:prstClr val="black"/>
                </a:solidFill>
                <a:effectLst/>
                <a:uLnTx/>
                <a:uFillTx/>
                <a:latin typeface="Calibri"/>
                <a:ea typeface="+mn-ea"/>
                <a:cs typeface="+mn-cs"/>
              </a:rPr>
              <a:t> on-</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study</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416383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DA54C9C-6CDA-0387-B6F3-6CEF301F2C64}"/>
              </a:ext>
            </a:extLst>
          </p:cNvPr>
          <p:cNvSpPr>
            <a:spLocks noGrp="1"/>
          </p:cNvSpPr>
          <p:nvPr>
            <p:ph type="body" sz="quarter" idx="10"/>
          </p:nvPr>
        </p:nvSpPr>
        <p:spPr>
          <a:xfrm>
            <a:off x="234948" y="2101787"/>
            <a:ext cx="11722100" cy="4749800"/>
          </a:xfrm>
        </p:spPr>
        <p:txBody>
          <a:bodyPr/>
          <a:lstStyle/>
          <a:p>
            <a:pPr marL="0" indent="0">
              <a:buNone/>
            </a:pPr>
            <a:r>
              <a:rPr lang="fr-FR" b="1" dirty="0" err="1"/>
              <a:t>Safety</a:t>
            </a:r>
            <a:r>
              <a:rPr lang="fr-FR" b="1" dirty="0"/>
              <a:t> and </a:t>
            </a:r>
            <a:r>
              <a:rPr lang="fr-FR" b="1" dirty="0" err="1"/>
              <a:t>tolerability</a:t>
            </a:r>
            <a:r>
              <a:rPr lang="fr-FR" b="1" dirty="0"/>
              <a:t> of </a:t>
            </a:r>
            <a:r>
              <a:rPr lang="fr-FR" b="1" dirty="0" err="1"/>
              <a:t>Ziftomenib</a:t>
            </a:r>
            <a:r>
              <a:rPr lang="fr-FR" b="1" dirty="0"/>
              <a:t> </a:t>
            </a:r>
            <a:r>
              <a:rPr lang="fr-FR" b="1" dirty="0" err="1"/>
              <a:t>with</a:t>
            </a:r>
            <a:r>
              <a:rPr lang="fr-FR" b="1" dirty="0"/>
              <a:t> 7+3</a:t>
            </a:r>
          </a:p>
          <a:p>
            <a:r>
              <a:rPr lang="fr-FR" sz="2000" dirty="0" err="1"/>
              <a:t>Ziftomenib</a:t>
            </a:r>
            <a:r>
              <a:rPr lang="fr-FR" sz="2000" dirty="0"/>
              <a:t> </a:t>
            </a:r>
            <a:r>
              <a:rPr lang="fr-FR" sz="2000" dirty="0" err="1"/>
              <a:t>safety</a:t>
            </a:r>
            <a:r>
              <a:rPr lang="fr-FR" sz="2000" dirty="0"/>
              <a:t> profile in combination </a:t>
            </a:r>
            <a:r>
              <a:rPr lang="fr-FR" sz="2000" dirty="0" err="1"/>
              <a:t>with</a:t>
            </a:r>
            <a:r>
              <a:rPr lang="fr-FR" sz="2000" dirty="0"/>
              <a:t> intensive </a:t>
            </a:r>
            <a:r>
              <a:rPr lang="fr-FR" sz="2000" dirty="0" err="1"/>
              <a:t>chemotherapy</a:t>
            </a:r>
            <a:r>
              <a:rPr lang="fr-FR" sz="2000" dirty="0"/>
              <a:t> </a:t>
            </a:r>
            <a:r>
              <a:rPr lang="fr-FR" sz="2000" dirty="0" err="1"/>
              <a:t>was</a:t>
            </a:r>
            <a:r>
              <a:rPr lang="fr-FR" sz="2000" dirty="0"/>
              <a:t> consistent </a:t>
            </a:r>
            <a:r>
              <a:rPr lang="fr-FR" sz="2000" dirty="0" err="1"/>
              <a:t>with</a:t>
            </a:r>
            <a:r>
              <a:rPr lang="fr-FR" sz="2000" dirty="0"/>
              <a:t> </a:t>
            </a:r>
            <a:r>
              <a:rPr lang="fr-FR" sz="2000" dirty="0" err="1"/>
              <a:t>that</a:t>
            </a:r>
            <a:r>
              <a:rPr lang="fr-FR" sz="2000" dirty="0"/>
              <a:t> </a:t>
            </a:r>
            <a:r>
              <a:rPr lang="fr-FR" sz="2000" dirty="0" err="1"/>
              <a:t>reported</a:t>
            </a:r>
            <a:r>
              <a:rPr lang="fr-FR" sz="2000" dirty="0"/>
              <a:t> for 7+3 </a:t>
            </a:r>
            <a:r>
              <a:rPr lang="fr-FR" sz="2000" dirty="0" err="1"/>
              <a:t>alone</a:t>
            </a:r>
            <a:endParaRPr lang="fr-FR" sz="2000" dirty="0"/>
          </a:p>
          <a:p>
            <a:r>
              <a:rPr lang="fr-FR" sz="2000" dirty="0"/>
              <a:t>﻿﻿No new or </a:t>
            </a:r>
            <a:r>
              <a:rPr lang="fr-FR" sz="2000" dirty="0" err="1"/>
              <a:t>unexpected</a:t>
            </a:r>
            <a:r>
              <a:rPr lang="fr-FR" sz="2000" dirty="0"/>
              <a:t> </a:t>
            </a:r>
            <a:r>
              <a:rPr lang="fr-FR" sz="2000" dirty="0" err="1"/>
              <a:t>AEs</a:t>
            </a:r>
            <a:r>
              <a:rPr lang="fr-FR" sz="2000" dirty="0"/>
              <a:t> </a:t>
            </a:r>
            <a:r>
              <a:rPr lang="fr-FR" sz="2000" dirty="0" err="1"/>
              <a:t>with</a:t>
            </a:r>
            <a:r>
              <a:rPr lang="fr-FR" sz="2000" dirty="0"/>
              <a:t> long-</a:t>
            </a:r>
            <a:r>
              <a:rPr lang="fr-FR" sz="2000" dirty="0" err="1"/>
              <a:t>term</a:t>
            </a:r>
            <a:r>
              <a:rPr lang="fr-FR" sz="2000" dirty="0"/>
              <a:t> follow-up</a:t>
            </a:r>
            <a:br>
              <a:rPr lang="fr-FR" dirty="0"/>
            </a:br>
            <a:endParaRPr lang="fr-FR" dirty="0"/>
          </a:p>
          <a:p>
            <a:pPr marL="0" indent="0">
              <a:buNone/>
            </a:pPr>
            <a:r>
              <a:rPr lang="fr-FR" b="1" dirty="0"/>
              <a:t>Grade ≥3 </a:t>
            </a:r>
            <a:r>
              <a:rPr lang="fr-FR" b="1" dirty="0" err="1"/>
              <a:t>AEs</a:t>
            </a:r>
            <a:r>
              <a:rPr lang="fr-FR" b="1" dirty="0"/>
              <a:t> of </a:t>
            </a:r>
            <a:r>
              <a:rPr lang="fr-FR" b="1" dirty="0" err="1"/>
              <a:t>Interest</a:t>
            </a:r>
            <a:endParaRPr lang="fr-FR" b="1" dirty="0"/>
          </a:p>
          <a:p>
            <a:r>
              <a:rPr lang="fr-FR" sz="2000" dirty="0" err="1"/>
              <a:t>Differentiation</a:t>
            </a:r>
            <a:r>
              <a:rPr lang="fr-FR" sz="2000" dirty="0"/>
              <a:t> syndrome (DS):</a:t>
            </a:r>
          </a:p>
          <a:p>
            <a:pPr lvl="1"/>
            <a:r>
              <a:rPr lang="fr-FR" dirty="0"/>
              <a:t>4 Gr3 DS cases (4%; 1 NPM1-m, 3 KMT2A-r); no Gr4</a:t>
            </a:r>
          </a:p>
          <a:p>
            <a:pPr lvl="1"/>
            <a:r>
              <a:rPr lang="fr-FR" dirty="0"/>
              <a:t>All DS </a:t>
            </a:r>
            <a:r>
              <a:rPr lang="fr-FR" dirty="0" err="1"/>
              <a:t>events</a:t>
            </a:r>
            <a:r>
              <a:rPr lang="fr-FR" dirty="0"/>
              <a:t> </a:t>
            </a:r>
            <a:r>
              <a:rPr lang="fr-FR" dirty="0" err="1"/>
              <a:t>successfully</a:t>
            </a:r>
            <a:r>
              <a:rPr lang="fr-FR" dirty="0"/>
              <a:t> </a:t>
            </a:r>
            <a:r>
              <a:rPr lang="fr-FR" dirty="0" err="1"/>
              <a:t>resolved</a:t>
            </a:r>
            <a:r>
              <a:rPr lang="fr-FR" dirty="0"/>
              <a:t> and </a:t>
            </a:r>
            <a:r>
              <a:rPr lang="fr-FR" dirty="0" err="1"/>
              <a:t>continued</a:t>
            </a:r>
            <a:r>
              <a:rPr lang="fr-FR" dirty="0"/>
              <a:t> </a:t>
            </a:r>
            <a:r>
              <a:rPr lang="fr-FR" dirty="0" err="1"/>
              <a:t>Ziftomenib</a:t>
            </a:r>
            <a:r>
              <a:rPr lang="fr-FR" dirty="0"/>
              <a:t> </a:t>
            </a:r>
            <a:r>
              <a:rPr lang="fr-FR" dirty="0" err="1"/>
              <a:t>treatment</a:t>
            </a:r>
            <a:endParaRPr lang="fr-FR" dirty="0"/>
          </a:p>
          <a:p>
            <a:r>
              <a:rPr lang="fr-FR" sz="2000" dirty="0" err="1"/>
              <a:t>QTc</a:t>
            </a:r>
            <a:r>
              <a:rPr lang="fr-FR" sz="2000" dirty="0"/>
              <a:t> prolongation:</a:t>
            </a:r>
          </a:p>
          <a:p>
            <a:pPr lvl="1"/>
            <a:r>
              <a:rPr lang="fr-FR" dirty="0"/>
              <a:t>3 Gr3 </a:t>
            </a:r>
            <a:r>
              <a:rPr lang="fr-FR" dirty="0" err="1"/>
              <a:t>investigator-assessed</a:t>
            </a:r>
            <a:r>
              <a:rPr lang="fr-FR" dirty="0"/>
              <a:t> </a:t>
            </a:r>
            <a:r>
              <a:rPr lang="fr-FR" dirty="0" err="1"/>
              <a:t>QTc</a:t>
            </a:r>
            <a:r>
              <a:rPr lang="fr-FR" dirty="0"/>
              <a:t> prolongation cases; none </a:t>
            </a:r>
            <a:r>
              <a:rPr lang="fr-FR" dirty="0" err="1"/>
              <a:t>ziftomenib-related</a:t>
            </a:r>
            <a:r>
              <a:rPr lang="fr-FR" dirty="0"/>
              <a:t>); no Gr4</a:t>
            </a:r>
          </a:p>
          <a:p>
            <a:pPr lvl="1"/>
            <a:r>
              <a:rPr lang="fr-FR" dirty="0"/>
              <a:t>All </a:t>
            </a:r>
            <a:r>
              <a:rPr lang="fr-FR" dirty="0" err="1"/>
              <a:t>QTc</a:t>
            </a:r>
            <a:r>
              <a:rPr lang="fr-FR" dirty="0"/>
              <a:t> </a:t>
            </a:r>
            <a:r>
              <a:rPr lang="fr-FR" dirty="0" err="1"/>
              <a:t>events</a:t>
            </a:r>
            <a:r>
              <a:rPr lang="fr-FR" dirty="0"/>
              <a:t> </a:t>
            </a:r>
            <a:r>
              <a:rPr lang="fr-FR" dirty="0" err="1"/>
              <a:t>successfully</a:t>
            </a:r>
            <a:r>
              <a:rPr lang="fr-FR" dirty="0"/>
              <a:t> </a:t>
            </a:r>
            <a:r>
              <a:rPr lang="fr-FR" dirty="0" err="1"/>
              <a:t>resolved</a:t>
            </a:r>
            <a:r>
              <a:rPr lang="fr-FR" dirty="0"/>
              <a:t> and </a:t>
            </a:r>
            <a:r>
              <a:rPr lang="fr-FR" dirty="0" err="1"/>
              <a:t>continued</a:t>
            </a:r>
            <a:r>
              <a:rPr lang="fr-FR" dirty="0"/>
              <a:t> </a:t>
            </a:r>
            <a:r>
              <a:rPr lang="fr-FR" dirty="0" err="1"/>
              <a:t>Ziftomenib</a:t>
            </a:r>
            <a:r>
              <a:rPr lang="fr-FR" dirty="0"/>
              <a:t> </a:t>
            </a:r>
            <a:r>
              <a:rPr lang="fr-FR" dirty="0" err="1"/>
              <a:t>treatment</a:t>
            </a:r>
            <a:endParaRPr lang="fr-FR" dirty="0"/>
          </a:p>
          <a:p>
            <a:endParaRPr lang="fr-FR" dirty="0"/>
          </a:p>
          <a:p>
            <a:endParaRPr lang="fr-FR" dirty="0"/>
          </a:p>
        </p:txBody>
      </p:sp>
      <p:sp>
        <p:nvSpPr>
          <p:cNvPr id="7" name="Text Box 3">
            <a:extLst>
              <a:ext uri="{FF2B5EF4-FFF2-40B4-BE49-F238E27FC236}">
                <a16:creationId xmlns:a16="http://schemas.microsoft.com/office/drawing/2014/main" id="{839E23F5-57D8-98B3-CDA8-0F5E46424BF1}"/>
              </a:ext>
            </a:extLst>
          </p:cNvPr>
          <p:cNvSpPr txBox="1">
            <a:spLocks noChangeArrowheads="1"/>
          </p:cNvSpPr>
          <p:nvPr/>
        </p:nvSpPr>
        <p:spPr bwMode="auto">
          <a:xfrm>
            <a:off x="9725684" y="6538230"/>
            <a:ext cx="24663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Zeidan AM, abstract S130</a:t>
            </a:r>
          </a:p>
        </p:txBody>
      </p:sp>
      <p:sp>
        <p:nvSpPr>
          <p:cNvPr id="6" name="Titre 1">
            <a:extLst>
              <a:ext uri="{FF2B5EF4-FFF2-40B4-BE49-F238E27FC236}">
                <a16:creationId xmlns:a16="http://schemas.microsoft.com/office/drawing/2014/main" id="{F0070C63-0617-7934-FA19-A818AC034821}"/>
              </a:ext>
            </a:extLst>
          </p:cNvPr>
          <p:cNvSpPr>
            <a:spLocks noGrp="1"/>
          </p:cNvSpPr>
          <p:nvPr>
            <p:ph type="title"/>
          </p:nvPr>
        </p:nvSpPr>
        <p:spPr>
          <a:xfrm>
            <a:off x="0" y="-5203"/>
            <a:ext cx="9409114" cy="1556545"/>
          </a:xfrm>
        </p:spPr>
        <p:txBody>
          <a:bodyPr/>
          <a:lstStyle/>
          <a:p>
            <a:r>
              <a:rPr lang="fr-FR" dirty="0" err="1"/>
              <a:t>Ziftomenib</a:t>
            </a:r>
            <a:r>
              <a:rPr lang="fr-FR" dirty="0"/>
              <a:t> + Intensive </a:t>
            </a:r>
            <a:r>
              <a:rPr lang="fr-FR" dirty="0" err="1"/>
              <a:t>Chemotherapy</a:t>
            </a:r>
            <a:r>
              <a:rPr lang="fr-FR" dirty="0"/>
              <a:t>: Long-</a:t>
            </a:r>
            <a:r>
              <a:rPr lang="fr-FR" dirty="0" err="1"/>
              <a:t>Term</a:t>
            </a:r>
            <a:r>
              <a:rPr lang="fr-FR" dirty="0"/>
              <a:t> </a:t>
            </a:r>
            <a:r>
              <a:rPr lang="fr-FR" dirty="0" err="1"/>
              <a:t>Results</a:t>
            </a:r>
            <a:r>
              <a:rPr lang="fr-FR" dirty="0"/>
              <a:t> of the KOMET-007 Study </a:t>
            </a:r>
            <a:r>
              <a:rPr lang="fr-FR" i="1" dirty="0"/>
              <a:t>(2)</a:t>
            </a:r>
          </a:p>
        </p:txBody>
      </p:sp>
    </p:spTree>
    <p:extLst>
      <p:ext uri="{BB962C8B-B14F-4D97-AF65-F5344CB8AC3E}">
        <p14:creationId xmlns:p14="http://schemas.microsoft.com/office/powerpoint/2010/main" val="1299089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75CF36FD-A11C-7B7F-A286-F0393C224469}"/>
              </a:ext>
            </a:extLst>
          </p:cNvPr>
          <p:cNvSpPr txBox="1">
            <a:spLocks noChangeArrowheads="1"/>
          </p:cNvSpPr>
          <p:nvPr/>
        </p:nvSpPr>
        <p:spPr bwMode="auto">
          <a:xfrm>
            <a:off x="9725684" y="6538230"/>
            <a:ext cx="24663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Zeidan AM, abstract S130</a:t>
            </a:r>
          </a:p>
        </p:txBody>
      </p:sp>
      <p:sp>
        <p:nvSpPr>
          <p:cNvPr id="7" name="ZoneTexte 6">
            <a:extLst>
              <a:ext uri="{FF2B5EF4-FFF2-40B4-BE49-F238E27FC236}">
                <a16:creationId xmlns:a16="http://schemas.microsoft.com/office/drawing/2014/main" id="{D4C97E6A-5B3A-C1E4-1004-F90DEEB763E0}"/>
              </a:ext>
            </a:extLst>
          </p:cNvPr>
          <p:cNvSpPr txBox="1"/>
          <p:nvPr/>
        </p:nvSpPr>
        <p:spPr>
          <a:xfrm>
            <a:off x="3974650" y="1720516"/>
            <a:ext cx="4242700"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C00000"/>
                </a:solidFill>
                <a:effectLst/>
                <a:uLnTx/>
                <a:uFillTx/>
                <a:latin typeface="Calibri"/>
                <a:ea typeface="+mn-ea"/>
                <a:cs typeface="+mn-cs"/>
              </a:rPr>
              <a:t>Clinical</a:t>
            </a:r>
            <a:r>
              <a:rPr kumimoji="0" lang="fr-FR" sz="2000" b="1" i="0" u="none" strike="noStrike" kern="1200" cap="none" spc="0" normalizeH="0" baseline="0" noProof="0" dirty="0">
                <a:ln>
                  <a:noFill/>
                </a:ln>
                <a:solidFill>
                  <a:srgbClr val="C00000"/>
                </a:solidFill>
                <a:effectLst/>
                <a:uLnTx/>
                <a:uFillTx/>
                <a:latin typeface="Calibri"/>
                <a:ea typeface="+mn-ea"/>
                <a:cs typeface="+mn-cs"/>
              </a:rPr>
              <a:t> </a:t>
            </a:r>
            <a:r>
              <a:rPr kumimoji="0" lang="fr-FR" sz="2000" b="1" i="0" u="none" strike="noStrike" kern="1200" cap="none" spc="0" normalizeH="0" baseline="0" noProof="0" dirty="0" err="1">
                <a:ln>
                  <a:noFill/>
                </a:ln>
                <a:solidFill>
                  <a:srgbClr val="C00000"/>
                </a:solidFill>
                <a:effectLst/>
                <a:uLnTx/>
                <a:uFillTx/>
                <a:latin typeface="Calibri"/>
                <a:ea typeface="+mn-ea"/>
                <a:cs typeface="+mn-cs"/>
              </a:rPr>
              <a:t>activity</a:t>
            </a:r>
            <a:r>
              <a:rPr kumimoji="0" lang="fr-FR" sz="2000" b="1" i="0" u="none" strike="noStrike" kern="1200" cap="none" spc="0" normalizeH="0" baseline="0" noProof="0" dirty="0">
                <a:ln>
                  <a:noFill/>
                </a:ln>
                <a:solidFill>
                  <a:srgbClr val="C00000"/>
                </a:solidFill>
                <a:effectLst/>
                <a:uLnTx/>
                <a:uFillTx/>
                <a:latin typeface="Calibri"/>
                <a:ea typeface="+mn-ea"/>
                <a:cs typeface="+mn-cs"/>
              </a:rPr>
              <a:t> of </a:t>
            </a:r>
            <a:r>
              <a:rPr kumimoji="0" lang="fr-FR" sz="2000" b="1" i="0" u="none" strike="noStrike" kern="1200" cap="none" spc="0" normalizeH="0" baseline="0" noProof="0" dirty="0" err="1">
                <a:ln>
                  <a:noFill/>
                </a:ln>
                <a:solidFill>
                  <a:srgbClr val="C00000"/>
                </a:solidFill>
                <a:effectLst/>
                <a:uLnTx/>
                <a:uFillTx/>
                <a:latin typeface="Calibri"/>
                <a:ea typeface="+mn-ea"/>
                <a:cs typeface="+mn-cs"/>
              </a:rPr>
              <a:t>Ziftomenib</a:t>
            </a:r>
            <a:r>
              <a:rPr kumimoji="0" lang="fr-FR" sz="2000" b="1" i="0" u="none" strike="noStrike" kern="1200" cap="none" spc="0" normalizeH="0" baseline="0" noProof="0" dirty="0">
                <a:ln>
                  <a:noFill/>
                </a:ln>
                <a:solidFill>
                  <a:srgbClr val="C00000"/>
                </a:solidFill>
                <a:effectLst/>
                <a:uLnTx/>
                <a:uFillTx/>
                <a:latin typeface="Calibri"/>
                <a:ea typeface="+mn-ea"/>
                <a:cs typeface="+mn-cs"/>
              </a:rPr>
              <a:t> </a:t>
            </a:r>
            <a:r>
              <a:rPr kumimoji="0" lang="fr-FR" sz="2000" b="1" i="0" u="none" strike="noStrike" kern="1200" cap="none" spc="0" normalizeH="0" baseline="0" noProof="0" dirty="0" err="1">
                <a:ln>
                  <a:noFill/>
                </a:ln>
                <a:solidFill>
                  <a:srgbClr val="C00000"/>
                </a:solidFill>
                <a:effectLst/>
                <a:uLnTx/>
                <a:uFillTx/>
                <a:latin typeface="Calibri"/>
                <a:ea typeface="+mn-ea"/>
                <a:cs typeface="+mn-cs"/>
              </a:rPr>
              <a:t>with</a:t>
            </a:r>
            <a:r>
              <a:rPr kumimoji="0" lang="fr-FR" sz="2000" b="1" i="0" u="none" strike="noStrike" kern="1200" cap="none" spc="0" normalizeH="0" baseline="0" noProof="0" dirty="0">
                <a:ln>
                  <a:noFill/>
                </a:ln>
                <a:solidFill>
                  <a:srgbClr val="C00000"/>
                </a:solidFill>
                <a:effectLst/>
                <a:uLnTx/>
                <a:uFillTx/>
                <a:latin typeface="Calibri"/>
                <a:ea typeface="+mn-ea"/>
                <a:cs typeface="+mn-cs"/>
              </a:rPr>
              <a:t> 7+3</a:t>
            </a:r>
          </a:p>
        </p:txBody>
      </p:sp>
      <p:graphicFrame>
        <p:nvGraphicFramePr>
          <p:cNvPr id="8" name="Tableau 7">
            <a:extLst>
              <a:ext uri="{FF2B5EF4-FFF2-40B4-BE49-F238E27FC236}">
                <a16:creationId xmlns:a16="http://schemas.microsoft.com/office/drawing/2014/main" id="{CE3C4E67-52CD-8C3A-17BE-4267297CCFD8}"/>
              </a:ext>
            </a:extLst>
          </p:cNvPr>
          <p:cNvGraphicFramePr>
            <a:graphicFrameLocks noGrp="1"/>
          </p:cNvGraphicFramePr>
          <p:nvPr/>
        </p:nvGraphicFramePr>
        <p:xfrm>
          <a:off x="2032000" y="2190334"/>
          <a:ext cx="8128000" cy="1630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79973607"/>
                    </a:ext>
                  </a:extLst>
                </a:gridCol>
                <a:gridCol w="2032000">
                  <a:extLst>
                    <a:ext uri="{9D8B030D-6E8A-4147-A177-3AD203B41FA5}">
                      <a16:colId xmlns:a16="http://schemas.microsoft.com/office/drawing/2014/main" val="3353770026"/>
                    </a:ext>
                  </a:extLst>
                </a:gridCol>
                <a:gridCol w="2032000">
                  <a:extLst>
                    <a:ext uri="{9D8B030D-6E8A-4147-A177-3AD203B41FA5}">
                      <a16:colId xmlns:a16="http://schemas.microsoft.com/office/drawing/2014/main" val="2099712573"/>
                    </a:ext>
                  </a:extLst>
                </a:gridCol>
                <a:gridCol w="2032000">
                  <a:extLst>
                    <a:ext uri="{9D8B030D-6E8A-4147-A177-3AD203B41FA5}">
                      <a16:colId xmlns:a16="http://schemas.microsoft.com/office/drawing/2014/main" val="3096381893"/>
                    </a:ext>
                  </a:extLst>
                </a:gridCol>
              </a:tblGrid>
              <a:tr h="370840">
                <a:tc>
                  <a:txBody>
                    <a:bodyPr/>
                    <a:lstStyle/>
                    <a:p>
                      <a:pPr>
                        <a:buNone/>
                      </a:pPr>
                      <a:r>
                        <a:rPr lang="fr-FR" sz="1400" dirty="0">
                          <a:effectLst/>
                          <a:latin typeface="+mn-lt"/>
                        </a:rPr>
                        <a:t>n (%)</a:t>
                      </a:r>
                    </a:p>
                  </a:txBody>
                  <a:tcPr anchor="ctr"/>
                </a:tc>
                <a:tc>
                  <a:txBody>
                    <a:bodyPr/>
                    <a:lstStyle/>
                    <a:p>
                      <a:pPr algn="ctr">
                        <a:buNone/>
                      </a:pPr>
                      <a:r>
                        <a:rPr lang="fr-FR" sz="1400" dirty="0">
                          <a:effectLst/>
                          <a:latin typeface="+mn-lt"/>
                        </a:rPr>
                        <a:t>NPM1-m</a:t>
                      </a:r>
                    </a:p>
                    <a:p>
                      <a:pPr algn="ctr">
                        <a:buNone/>
                      </a:pPr>
                      <a:r>
                        <a:rPr lang="fr-FR" sz="1400" dirty="0">
                          <a:effectLst/>
                          <a:latin typeface="+mn-lt"/>
                        </a:rPr>
                        <a:t>(N=49)</a:t>
                      </a:r>
                    </a:p>
                  </a:txBody>
                  <a:tcPr anchor="ctr"/>
                </a:tc>
                <a:tc>
                  <a:txBody>
                    <a:bodyPr/>
                    <a:lstStyle/>
                    <a:p>
                      <a:pPr algn="ctr">
                        <a:buNone/>
                      </a:pPr>
                      <a:r>
                        <a:rPr lang="fr-FR" sz="1400" dirty="0">
                          <a:effectLst/>
                          <a:latin typeface="+mn-lt"/>
                        </a:rPr>
                        <a:t>KMT2A-r</a:t>
                      </a:r>
                    </a:p>
                    <a:p>
                      <a:pPr algn="ctr">
                        <a:buNone/>
                      </a:pPr>
                      <a:r>
                        <a:rPr lang="fr-FR" sz="1400" dirty="0">
                          <a:effectLst/>
                          <a:latin typeface="+mn-lt"/>
                        </a:rPr>
                        <a:t>(N=50)</a:t>
                      </a:r>
                    </a:p>
                  </a:txBody>
                  <a:tcPr anchor="ctr"/>
                </a:tc>
                <a:tc>
                  <a:txBody>
                    <a:bodyPr/>
                    <a:lstStyle/>
                    <a:p>
                      <a:pPr algn="ctr">
                        <a:buNone/>
                      </a:pPr>
                      <a:r>
                        <a:rPr lang="fr-FR" sz="1400">
                          <a:effectLst/>
                          <a:latin typeface="+mn-lt"/>
                        </a:rPr>
                        <a:t>All Patients (N=99)</a:t>
                      </a:r>
                    </a:p>
                  </a:txBody>
                  <a:tcPr anchor="ctr"/>
                </a:tc>
                <a:extLst>
                  <a:ext uri="{0D108BD9-81ED-4DB2-BD59-A6C34878D82A}">
                    <a16:rowId xmlns:a16="http://schemas.microsoft.com/office/drawing/2014/main" val="1020906013"/>
                  </a:ext>
                </a:extLst>
              </a:tr>
              <a:tr h="370840">
                <a:tc>
                  <a:txBody>
                    <a:bodyPr/>
                    <a:lstStyle/>
                    <a:p>
                      <a:pPr>
                        <a:buNone/>
                      </a:pPr>
                      <a:r>
                        <a:rPr lang="fr-FR" sz="1400" dirty="0" err="1">
                          <a:effectLst/>
                          <a:latin typeface="+mn-lt"/>
                        </a:rPr>
                        <a:t>CRc</a:t>
                      </a:r>
                      <a:endParaRPr lang="fr-FR" sz="1400" dirty="0">
                        <a:effectLst/>
                        <a:latin typeface="+mn-lt"/>
                      </a:endParaRPr>
                    </a:p>
                  </a:txBody>
                  <a:tcPr anchor="ctr"/>
                </a:tc>
                <a:tc>
                  <a:txBody>
                    <a:bodyPr/>
                    <a:lstStyle/>
                    <a:p>
                      <a:pPr algn="ctr">
                        <a:buNone/>
                      </a:pPr>
                      <a:r>
                        <a:rPr lang="fr-FR" sz="1400" dirty="0">
                          <a:effectLst/>
                          <a:latin typeface="+mn-lt"/>
                        </a:rPr>
                        <a:t>47 (96)</a:t>
                      </a:r>
                    </a:p>
                  </a:txBody>
                  <a:tcPr anchor="ctr"/>
                </a:tc>
                <a:tc>
                  <a:txBody>
                    <a:bodyPr/>
                    <a:lstStyle/>
                    <a:p>
                      <a:pPr algn="ctr">
                        <a:buNone/>
                      </a:pPr>
                      <a:r>
                        <a:rPr lang="fr-FR" sz="1400" dirty="0">
                          <a:effectLst/>
                          <a:latin typeface="+mn-lt"/>
                        </a:rPr>
                        <a:t>45 (90)</a:t>
                      </a:r>
                    </a:p>
                  </a:txBody>
                  <a:tcPr anchor="ctr"/>
                </a:tc>
                <a:tc>
                  <a:txBody>
                    <a:bodyPr/>
                    <a:lstStyle/>
                    <a:p>
                      <a:pPr algn="ctr">
                        <a:buNone/>
                      </a:pPr>
                      <a:r>
                        <a:rPr lang="fr-FR" sz="1400" dirty="0">
                          <a:effectLst/>
                          <a:latin typeface="+mn-lt"/>
                        </a:rPr>
                        <a:t>92 (93)</a:t>
                      </a:r>
                    </a:p>
                  </a:txBody>
                  <a:tcPr anchor="ctr"/>
                </a:tc>
                <a:extLst>
                  <a:ext uri="{0D108BD9-81ED-4DB2-BD59-A6C34878D82A}">
                    <a16:rowId xmlns:a16="http://schemas.microsoft.com/office/drawing/2014/main" val="3154357617"/>
                  </a:ext>
                </a:extLst>
              </a:tr>
              <a:tr h="370840">
                <a:tc>
                  <a:txBody>
                    <a:bodyPr/>
                    <a:lstStyle/>
                    <a:p>
                      <a:pPr>
                        <a:buNone/>
                      </a:pPr>
                      <a:r>
                        <a:rPr lang="fr-FR" sz="1400">
                          <a:effectLst/>
                          <a:latin typeface="+mn-lt"/>
                        </a:rPr>
                        <a:t>ORR</a:t>
                      </a:r>
                    </a:p>
                  </a:txBody>
                  <a:tcPr anchor="ctr"/>
                </a:tc>
                <a:tc>
                  <a:txBody>
                    <a:bodyPr/>
                    <a:lstStyle/>
                    <a:p>
                      <a:pPr algn="ctr">
                        <a:buNone/>
                      </a:pPr>
                      <a:r>
                        <a:rPr lang="fr-FR" sz="1400" dirty="0">
                          <a:effectLst/>
                          <a:latin typeface="+mn-lt"/>
                        </a:rPr>
                        <a:t>48 (98)</a:t>
                      </a:r>
                    </a:p>
                  </a:txBody>
                  <a:tcPr anchor="ctr"/>
                </a:tc>
                <a:tc>
                  <a:txBody>
                    <a:bodyPr/>
                    <a:lstStyle/>
                    <a:p>
                      <a:pPr algn="ctr">
                        <a:buNone/>
                      </a:pPr>
                      <a:r>
                        <a:rPr lang="fr-FR" sz="1400" dirty="0">
                          <a:effectLst/>
                          <a:latin typeface="+mn-lt"/>
                        </a:rPr>
                        <a:t>46 (92)</a:t>
                      </a:r>
                    </a:p>
                  </a:txBody>
                  <a:tcPr anchor="ctr"/>
                </a:tc>
                <a:tc>
                  <a:txBody>
                    <a:bodyPr/>
                    <a:lstStyle/>
                    <a:p>
                      <a:pPr algn="ctr">
                        <a:buNone/>
                      </a:pPr>
                      <a:r>
                        <a:rPr lang="fr-FR" sz="1400" dirty="0">
                          <a:effectLst/>
                          <a:latin typeface="+mn-lt"/>
                        </a:rPr>
                        <a:t>94 (95)</a:t>
                      </a:r>
                    </a:p>
                  </a:txBody>
                  <a:tcPr anchor="ctr"/>
                </a:tc>
                <a:extLst>
                  <a:ext uri="{0D108BD9-81ED-4DB2-BD59-A6C34878D82A}">
                    <a16:rowId xmlns:a16="http://schemas.microsoft.com/office/drawing/2014/main" val="4218114999"/>
                  </a:ext>
                </a:extLst>
              </a:tr>
              <a:tr h="370840">
                <a:tc>
                  <a:txBody>
                    <a:bodyPr/>
                    <a:lstStyle/>
                    <a:p>
                      <a:pPr>
                        <a:buNone/>
                      </a:pPr>
                      <a:r>
                        <a:rPr lang="fr-FR" sz="1400">
                          <a:effectLst/>
                          <a:latin typeface="+mn-lt"/>
                        </a:rPr>
                        <a:t>CR</a:t>
                      </a:r>
                    </a:p>
                  </a:txBody>
                  <a:tcPr anchor="ctr"/>
                </a:tc>
                <a:tc>
                  <a:txBody>
                    <a:bodyPr/>
                    <a:lstStyle/>
                    <a:p>
                      <a:pPr algn="ctr">
                        <a:buNone/>
                      </a:pPr>
                      <a:r>
                        <a:rPr lang="fr-FR" sz="1400" dirty="0">
                          <a:effectLst/>
                          <a:latin typeface="+mn-lt"/>
                        </a:rPr>
                        <a:t>46 (94)</a:t>
                      </a:r>
                    </a:p>
                  </a:txBody>
                  <a:tcPr anchor="ctr"/>
                </a:tc>
                <a:tc>
                  <a:txBody>
                    <a:bodyPr/>
                    <a:lstStyle/>
                    <a:p>
                      <a:pPr algn="ctr">
                        <a:buNone/>
                      </a:pPr>
                      <a:r>
                        <a:rPr lang="fr-FR" sz="1400" dirty="0">
                          <a:effectLst/>
                          <a:latin typeface="+mn-lt"/>
                        </a:rPr>
                        <a:t>41 (82)</a:t>
                      </a:r>
                    </a:p>
                  </a:txBody>
                  <a:tcPr anchor="ctr"/>
                </a:tc>
                <a:tc>
                  <a:txBody>
                    <a:bodyPr/>
                    <a:lstStyle/>
                    <a:p>
                      <a:pPr algn="ctr">
                        <a:buNone/>
                      </a:pPr>
                      <a:r>
                        <a:rPr lang="fr-FR" sz="1400" dirty="0">
                          <a:effectLst/>
                          <a:latin typeface="+mn-lt"/>
                        </a:rPr>
                        <a:t>87 (88)</a:t>
                      </a:r>
                    </a:p>
                  </a:txBody>
                  <a:tcPr anchor="ctr"/>
                </a:tc>
                <a:extLst>
                  <a:ext uri="{0D108BD9-81ED-4DB2-BD59-A6C34878D82A}">
                    <a16:rowId xmlns:a16="http://schemas.microsoft.com/office/drawing/2014/main" val="1936601838"/>
                  </a:ext>
                </a:extLst>
              </a:tr>
            </a:tbl>
          </a:graphicData>
        </a:graphic>
      </p:graphicFrame>
      <p:sp>
        <p:nvSpPr>
          <p:cNvPr id="9" name="ZoneTexte 8">
            <a:extLst>
              <a:ext uri="{FF2B5EF4-FFF2-40B4-BE49-F238E27FC236}">
                <a16:creationId xmlns:a16="http://schemas.microsoft.com/office/drawing/2014/main" id="{A3D9DF50-7ED0-F394-E667-1932F7DF4F8A}"/>
              </a:ext>
            </a:extLst>
          </p:cNvPr>
          <p:cNvSpPr txBox="1"/>
          <p:nvPr/>
        </p:nvSpPr>
        <p:spPr>
          <a:xfrm>
            <a:off x="1781996" y="4018773"/>
            <a:ext cx="837800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Calibri"/>
                <a:ea typeface="+mn-ea"/>
                <a:cs typeface="+mn-cs"/>
              </a:rPr>
              <a:t>Central </a:t>
            </a:r>
            <a:r>
              <a:rPr kumimoji="0" lang="fr-FR" sz="2000" b="1" i="0" u="none" strike="noStrike" kern="1200" cap="none" spc="0" normalizeH="0" baseline="0" noProof="0" dirty="0" err="1">
                <a:ln>
                  <a:noFill/>
                </a:ln>
                <a:solidFill>
                  <a:srgbClr val="C00000"/>
                </a:solidFill>
                <a:effectLst/>
                <a:uLnTx/>
                <a:uFillTx/>
                <a:latin typeface="Calibri"/>
                <a:ea typeface="+mn-ea"/>
                <a:cs typeface="+mn-cs"/>
              </a:rPr>
              <a:t>molecular</a:t>
            </a:r>
            <a:r>
              <a:rPr kumimoji="0" lang="fr-FR" sz="2000" b="1" i="0" u="none" strike="noStrike" kern="1200" cap="none" spc="0" normalizeH="0" baseline="0" noProof="0" dirty="0">
                <a:ln>
                  <a:noFill/>
                </a:ln>
                <a:solidFill>
                  <a:srgbClr val="C00000"/>
                </a:solidFill>
                <a:effectLst/>
                <a:uLnTx/>
                <a:uFillTx/>
                <a:latin typeface="Calibri"/>
                <a:ea typeface="+mn-ea"/>
                <a:cs typeface="+mn-cs"/>
              </a:rPr>
              <a:t> MRD </a:t>
            </a:r>
            <a:r>
              <a:rPr kumimoji="0" lang="fr-FR" sz="2000" b="1" i="0" u="none" strike="noStrike" kern="1200" cap="none" spc="0" normalizeH="0" baseline="0" noProof="0" dirty="0" err="1">
                <a:ln>
                  <a:noFill/>
                </a:ln>
                <a:solidFill>
                  <a:srgbClr val="C00000"/>
                </a:solidFill>
                <a:effectLst/>
                <a:uLnTx/>
                <a:uFillTx/>
                <a:latin typeface="Calibri"/>
                <a:ea typeface="+mn-ea"/>
                <a:cs typeface="+mn-cs"/>
              </a:rPr>
              <a:t>negativity</a:t>
            </a:r>
            <a:r>
              <a:rPr kumimoji="0" lang="fr-FR" sz="2000" b="1" i="0" u="none" strike="noStrike" kern="1200" cap="none" spc="0" normalizeH="0" baseline="0" noProof="0" dirty="0">
                <a:ln>
                  <a:noFill/>
                </a:ln>
                <a:solidFill>
                  <a:srgbClr val="C00000"/>
                </a:solidFill>
                <a:effectLst/>
                <a:uLnTx/>
                <a:uFillTx/>
                <a:latin typeface="Calibri"/>
                <a:ea typeface="+mn-ea"/>
                <a:cs typeface="+mn-cs"/>
              </a:rPr>
              <a:t>: </a:t>
            </a:r>
            <a:r>
              <a:rPr kumimoji="0" lang="fr-FR" sz="2000" b="1" i="0" u="none" strike="noStrike" kern="1200" cap="none" spc="0" normalizeH="0" baseline="0" noProof="0" dirty="0" err="1">
                <a:ln>
                  <a:noFill/>
                </a:ln>
                <a:solidFill>
                  <a:srgbClr val="C00000"/>
                </a:solidFill>
                <a:effectLst/>
                <a:uLnTx/>
                <a:uFillTx/>
                <a:latin typeface="Calibri"/>
                <a:ea typeface="+mn-ea"/>
                <a:cs typeface="+mn-cs"/>
              </a:rPr>
              <a:t>Newly</a:t>
            </a:r>
            <a:r>
              <a:rPr kumimoji="0" lang="fr-FR" sz="2000" b="1" i="0" u="none" strike="noStrike" kern="1200" cap="none" spc="0" normalizeH="0" baseline="0" noProof="0" dirty="0">
                <a:ln>
                  <a:noFill/>
                </a:ln>
                <a:solidFill>
                  <a:srgbClr val="C00000"/>
                </a:solidFill>
                <a:effectLst/>
                <a:uLnTx/>
                <a:uFillTx/>
                <a:latin typeface="Calibri"/>
                <a:ea typeface="+mn-ea"/>
                <a:cs typeface="+mn-cs"/>
              </a:rPr>
              <a:t> </a:t>
            </a:r>
            <a:r>
              <a:rPr kumimoji="0" lang="fr-FR" sz="2000" b="1" i="0" u="none" strike="noStrike" kern="1200" cap="none" spc="0" normalizeH="0" baseline="0" noProof="0" dirty="0" err="1">
                <a:ln>
                  <a:noFill/>
                </a:ln>
                <a:solidFill>
                  <a:srgbClr val="C00000"/>
                </a:solidFill>
                <a:effectLst/>
                <a:uLnTx/>
                <a:uFillTx/>
                <a:latin typeface="Calibri"/>
                <a:ea typeface="+mn-ea"/>
                <a:cs typeface="+mn-cs"/>
              </a:rPr>
              <a:t>diagnosed</a:t>
            </a:r>
            <a:r>
              <a:rPr kumimoji="0" lang="fr-FR" sz="2000" b="1" i="0" u="none" strike="noStrike" kern="1200" cap="none" spc="0" normalizeH="0" baseline="0" noProof="0" dirty="0">
                <a:ln>
                  <a:noFill/>
                </a:ln>
                <a:solidFill>
                  <a:srgbClr val="C00000"/>
                </a:solidFill>
                <a:effectLst/>
                <a:uLnTx/>
                <a:uFillTx/>
                <a:latin typeface="Calibri"/>
                <a:ea typeface="+mn-ea"/>
                <a:cs typeface="+mn-cs"/>
              </a:rPr>
              <a:t> NPM1-m </a:t>
            </a:r>
            <a:r>
              <a:rPr kumimoji="0" lang="fr-FR" sz="2000" b="1" i="0" u="none" strike="noStrike" kern="1200" cap="none" spc="0" normalizeH="0" baseline="0" noProof="0" dirty="0" err="1">
                <a:ln>
                  <a:noFill/>
                </a:ln>
                <a:solidFill>
                  <a:srgbClr val="C00000"/>
                </a:solidFill>
                <a:effectLst/>
                <a:uLnTx/>
                <a:uFillTx/>
                <a:latin typeface="Calibri"/>
                <a:ea typeface="+mn-ea"/>
                <a:cs typeface="+mn-cs"/>
              </a:rPr>
              <a:t>aml</a:t>
            </a:r>
            <a:endParaRPr kumimoji="0" lang="fr-FR" sz="2000" b="1" i="0" u="none" strike="noStrike" kern="1200" cap="none" spc="0" normalizeH="0" baseline="0" noProof="0" dirty="0">
              <a:ln>
                <a:noFill/>
              </a:ln>
              <a:solidFill>
                <a:srgbClr val="C00000"/>
              </a:solidFill>
              <a:effectLst/>
              <a:uLnTx/>
              <a:uFillTx/>
              <a:latin typeface="Calibri"/>
              <a:ea typeface="+mn-ea"/>
              <a:cs typeface="+mn-cs"/>
            </a:endParaRPr>
          </a:p>
        </p:txBody>
      </p:sp>
      <p:graphicFrame>
        <p:nvGraphicFramePr>
          <p:cNvPr id="10" name="Tableau 9">
            <a:extLst>
              <a:ext uri="{FF2B5EF4-FFF2-40B4-BE49-F238E27FC236}">
                <a16:creationId xmlns:a16="http://schemas.microsoft.com/office/drawing/2014/main" id="{768A91C7-67E0-8024-EDAB-2B13B38D34C7}"/>
              </a:ext>
            </a:extLst>
          </p:cNvPr>
          <p:cNvGraphicFramePr>
            <a:graphicFrameLocks noGrp="1"/>
          </p:cNvGraphicFramePr>
          <p:nvPr>
            <p:extLst>
              <p:ext uri="{D42A27DB-BD31-4B8C-83A1-F6EECF244321}">
                <p14:modId xmlns:p14="http://schemas.microsoft.com/office/powerpoint/2010/main" val="1706667485"/>
              </p:ext>
            </p:extLst>
          </p:nvPr>
        </p:nvGraphicFramePr>
        <p:xfrm>
          <a:off x="2032000" y="4418883"/>
          <a:ext cx="8128000" cy="2072640"/>
        </p:xfrm>
        <a:graphic>
          <a:graphicData uri="http://schemas.openxmlformats.org/drawingml/2006/table">
            <a:tbl>
              <a:tblPr firstRow="1" bandRow="1">
                <a:tableStyleId>{5C22544A-7EE6-4342-B048-85BDC9FD1C3A}</a:tableStyleId>
              </a:tblPr>
              <a:tblGrid>
                <a:gridCol w="4341686">
                  <a:extLst>
                    <a:ext uri="{9D8B030D-6E8A-4147-A177-3AD203B41FA5}">
                      <a16:colId xmlns:a16="http://schemas.microsoft.com/office/drawing/2014/main" val="579973607"/>
                    </a:ext>
                  </a:extLst>
                </a:gridCol>
                <a:gridCol w="1839655">
                  <a:extLst>
                    <a:ext uri="{9D8B030D-6E8A-4147-A177-3AD203B41FA5}">
                      <a16:colId xmlns:a16="http://schemas.microsoft.com/office/drawing/2014/main" val="3353770026"/>
                    </a:ext>
                  </a:extLst>
                </a:gridCol>
                <a:gridCol w="1946659">
                  <a:extLst>
                    <a:ext uri="{9D8B030D-6E8A-4147-A177-3AD203B41FA5}">
                      <a16:colId xmlns:a16="http://schemas.microsoft.com/office/drawing/2014/main" val="2099712573"/>
                    </a:ext>
                  </a:extLst>
                </a:gridCol>
              </a:tblGrid>
              <a:tr h="345222">
                <a:tc>
                  <a:txBody>
                    <a:bodyPr/>
                    <a:lstStyle/>
                    <a:p>
                      <a:pPr>
                        <a:buNone/>
                      </a:pPr>
                      <a:r>
                        <a:rPr lang="fr-FR" sz="1400" dirty="0">
                          <a:effectLst/>
                          <a:latin typeface="+mn-lt"/>
                        </a:rPr>
                        <a:t>n/N (%)</a:t>
                      </a:r>
                    </a:p>
                  </a:txBody>
                  <a:tcPr anchor="ctr"/>
                </a:tc>
                <a:tc>
                  <a:txBody>
                    <a:bodyPr/>
                    <a:lstStyle/>
                    <a:p>
                      <a:pPr algn="ctr">
                        <a:buNone/>
                      </a:pPr>
                      <a:r>
                        <a:rPr lang="fr-FR" sz="1400" dirty="0">
                          <a:effectLst/>
                          <a:latin typeface="+mn-lt"/>
                        </a:rPr>
                        <a:t>Central MRD</a:t>
                      </a:r>
                    </a:p>
                    <a:p>
                      <a:pPr algn="ctr">
                        <a:buNone/>
                      </a:pPr>
                      <a:r>
                        <a:rPr lang="fr-FR" sz="1400" dirty="0">
                          <a:effectLst/>
                          <a:latin typeface="+mn-lt"/>
                        </a:rPr>
                        <a:t>(</a:t>
                      </a:r>
                      <a:r>
                        <a:rPr lang="fr-FR" sz="1400" dirty="0" err="1">
                          <a:effectLst/>
                          <a:latin typeface="+mn-lt"/>
                        </a:rPr>
                        <a:t>Threshold</a:t>
                      </a:r>
                      <a:r>
                        <a:rPr lang="fr-FR" sz="1400" dirty="0">
                          <a:effectLst/>
                          <a:latin typeface="+mn-lt"/>
                        </a:rPr>
                        <a:t> &lt;0.1%)</a:t>
                      </a:r>
                    </a:p>
                  </a:txBody>
                  <a:tcPr anchor="ctr"/>
                </a:tc>
                <a:tc>
                  <a:txBody>
                    <a:bodyPr/>
                    <a:lstStyle/>
                    <a:p>
                      <a:pPr algn="ctr">
                        <a:buNone/>
                      </a:pPr>
                      <a:r>
                        <a:rPr lang="fr-FR" sz="1400" dirty="0">
                          <a:effectLst/>
                          <a:latin typeface="+mn-lt"/>
                        </a:rPr>
                        <a:t>Central MRD</a:t>
                      </a:r>
                    </a:p>
                    <a:p>
                      <a:pPr algn="ctr">
                        <a:buNone/>
                      </a:pPr>
                      <a:r>
                        <a:rPr lang="fr-FR" sz="1400" dirty="0">
                          <a:effectLst/>
                          <a:latin typeface="+mn-lt"/>
                        </a:rPr>
                        <a:t>(</a:t>
                      </a:r>
                      <a:r>
                        <a:rPr lang="fr-FR" sz="1400" dirty="0" err="1">
                          <a:effectLst/>
                          <a:latin typeface="+mn-lt"/>
                        </a:rPr>
                        <a:t>Threshold</a:t>
                      </a:r>
                      <a:r>
                        <a:rPr lang="fr-FR" sz="1400" dirty="0">
                          <a:effectLst/>
                          <a:latin typeface="+mn-lt"/>
                        </a:rPr>
                        <a:t> &lt;0.01%)</a:t>
                      </a:r>
                    </a:p>
                  </a:txBody>
                  <a:tcPr anchor="ctr"/>
                </a:tc>
                <a:extLst>
                  <a:ext uri="{0D108BD9-81ED-4DB2-BD59-A6C34878D82A}">
                    <a16:rowId xmlns:a16="http://schemas.microsoft.com/office/drawing/2014/main" val="1020906013"/>
                  </a:ext>
                </a:extLst>
              </a:tr>
              <a:tr h="203072">
                <a:tc>
                  <a:txBody>
                    <a:bodyPr/>
                    <a:lstStyle/>
                    <a:p>
                      <a:pPr>
                        <a:buNone/>
                      </a:pPr>
                      <a:r>
                        <a:rPr lang="fr-FR" sz="1400" b="1" dirty="0" err="1">
                          <a:effectLst/>
                          <a:latin typeface="+mn-lt"/>
                        </a:rPr>
                        <a:t>CRc</a:t>
                      </a:r>
                      <a:r>
                        <a:rPr lang="fr-FR" sz="1400" b="1" dirty="0">
                          <a:effectLst/>
                          <a:latin typeface="+mn-lt"/>
                        </a:rPr>
                        <a:t> MRD </a:t>
                      </a:r>
                      <a:r>
                        <a:rPr lang="fr-FR" sz="1400" b="1" dirty="0" err="1">
                          <a:effectLst/>
                          <a:latin typeface="+mn-lt"/>
                        </a:rPr>
                        <a:t>negativity</a:t>
                      </a:r>
                      <a:r>
                        <a:rPr lang="fr-FR" sz="1400" b="1" dirty="0">
                          <a:effectLst/>
                          <a:latin typeface="+mn-lt"/>
                        </a:rPr>
                        <a:t> rate</a:t>
                      </a:r>
                    </a:p>
                  </a:txBody>
                  <a:tcPr anchor="ctr"/>
                </a:tc>
                <a:tc>
                  <a:txBody>
                    <a:bodyPr/>
                    <a:lstStyle/>
                    <a:p>
                      <a:pPr algn="ctr">
                        <a:buNone/>
                      </a:pPr>
                      <a:r>
                        <a:rPr lang="fr-FR" sz="1400" dirty="0">
                          <a:effectLst/>
                          <a:latin typeface="+mn-lt"/>
                        </a:rPr>
                        <a:t>31/39 (79)</a:t>
                      </a:r>
                    </a:p>
                  </a:txBody>
                  <a:tcPr anchor="ctr"/>
                </a:tc>
                <a:tc>
                  <a:txBody>
                    <a:bodyPr/>
                    <a:lstStyle/>
                    <a:p>
                      <a:pPr algn="ctr">
                        <a:buNone/>
                      </a:pPr>
                      <a:r>
                        <a:rPr lang="fr-FR" sz="1400" dirty="0">
                          <a:effectLst/>
                          <a:latin typeface="+mn-lt"/>
                        </a:rPr>
                        <a:t>22/39 (56)</a:t>
                      </a:r>
                    </a:p>
                  </a:txBody>
                  <a:tcPr anchor="ctr"/>
                </a:tc>
                <a:extLst>
                  <a:ext uri="{0D108BD9-81ED-4DB2-BD59-A6C34878D82A}">
                    <a16:rowId xmlns:a16="http://schemas.microsoft.com/office/drawing/2014/main" val="3154357617"/>
                  </a:ext>
                </a:extLst>
              </a:tr>
              <a:tr h="203072">
                <a:tc>
                  <a:txBody>
                    <a:bodyPr/>
                    <a:lstStyle/>
                    <a:p>
                      <a:pPr>
                        <a:buNone/>
                      </a:pPr>
                      <a:r>
                        <a:rPr lang="fr-FR" sz="1400" b="1" dirty="0">
                          <a:effectLst/>
                          <a:latin typeface="+mn-lt"/>
                        </a:rPr>
                        <a:t>Median time to MRD </a:t>
                      </a:r>
                      <a:r>
                        <a:rPr lang="fr-FR" sz="1400" b="1" dirty="0" err="1">
                          <a:effectLst/>
                          <a:latin typeface="+mn-lt"/>
                        </a:rPr>
                        <a:t>negativity</a:t>
                      </a:r>
                      <a:r>
                        <a:rPr lang="fr-FR" sz="1400" b="1" dirty="0">
                          <a:effectLst/>
                          <a:latin typeface="+mn-lt"/>
                        </a:rPr>
                        <a:t>, </a:t>
                      </a:r>
                      <a:r>
                        <a:rPr lang="fr-FR" sz="1400" b="1" dirty="0" err="1">
                          <a:effectLst/>
                          <a:latin typeface="+mn-lt"/>
                        </a:rPr>
                        <a:t>months</a:t>
                      </a:r>
                      <a:r>
                        <a:rPr lang="fr-FR" sz="1400" b="1" dirty="0">
                          <a:effectLst/>
                          <a:latin typeface="+mn-lt"/>
                        </a:rPr>
                        <a:t> (range)</a:t>
                      </a:r>
                    </a:p>
                  </a:txBody>
                  <a:tcPr anchor="ctr"/>
                </a:tc>
                <a:tc>
                  <a:txBody>
                    <a:bodyPr/>
                    <a:lstStyle/>
                    <a:p>
                      <a:pPr algn="ctr">
                        <a:buNone/>
                      </a:pPr>
                      <a:r>
                        <a:rPr lang="fr-FR" sz="1400">
                          <a:effectLst/>
                          <a:latin typeface="+mn-lt"/>
                        </a:rPr>
                        <a:t>2.2 (0.7-2.6)</a:t>
                      </a:r>
                    </a:p>
                  </a:txBody>
                  <a:tcPr anchor="ctr"/>
                </a:tc>
                <a:tc>
                  <a:txBody>
                    <a:bodyPr/>
                    <a:lstStyle/>
                    <a:p>
                      <a:pPr algn="ctr">
                        <a:buNone/>
                      </a:pPr>
                      <a:r>
                        <a:rPr lang="fr-FR" sz="1400" dirty="0">
                          <a:effectLst/>
                          <a:latin typeface="+mn-lt"/>
                        </a:rPr>
                        <a:t>2.3 (0.8-3.1)</a:t>
                      </a:r>
                    </a:p>
                  </a:txBody>
                  <a:tcPr anchor="ctr"/>
                </a:tc>
                <a:extLst>
                  <a:ext uri="{0D108BD9-81ED-4DB2-BD59-A6C34878D82A}">
                    <a16:rowId xmlns:a16="http://schemas.microsoft.com/office/drawing/2014/main" val="4218114999"/>
                  </a:ext>
                </a:extLst>
              </a:tr>
              <a:tr h="629523">
                <a:tc>
                  <a:txBody>
                    <a:bodyPr/>
                    <a:lstStyle/>
                    <a:p>
                      <a:pPr>
                        <a:buNone/>
                      </a:pPr>
                      <a:r>
                        <a:rPr lang="fr-FR" sz="1400" b="1" dirty="0">
                          <a:effectLst/>
                          <a:latin typeface="+mn-lt"/>
                        </a:rPr>
                        <a:t>Timing of MRD </a:t>
                      </a:r>
                      <a:r>
                        <a:rPr lang="fr-FR" sz="1400" b="1" dirty="0" err="1">
                          <a:effectLst/>
                          <a:latin typeface="+mn-lt"/>
                        </a:rPr>
                        <a:t>negativity</a:t>
                      </a:r>
                      <a:endParaRPr lang="fr-FR" sz="1400" b="1" dirty="0">
                        <a:effectLst/>
                        <a:latin typeface="+mn-lt"/>
                      </a:endParaRPr>
                    </a:p>
                    <a:p>
                      <a:pPr>
                        <a:buNone/>
                      </a:pPr>
                      <a:r>
                        <a:rPr lang="fr-FR" sz="1400" dirty="0">
                          <a:effectLst/>
                          <a:latin typeface="+mn-lt"/>
                        </a:rPr>
                        <a:t>   By Cycle 1</a:t>
                      </a:r>
                    </a:p>
                    <a:p>
                      <a:pPr>
                        <a:buNone/>
                      </a:pPr>
                      <a:r>
                        <a:rPr lang="fr-FR" sz="1400" dirty="0">
                          <a:effectLst/>
                          <a:latin typeface="+mn-lt"/>
                        </a:rPr>
                        <a:t>   By Cycle 2</a:t>
                      </a:r>
                    </a:p>
                    <a:p>
                      <a:pPr>
                        <a:buNone/>
                      </a:pPr>
                      <a:r>
                        <a:rPr lang="fr-FR" sz="1400" dirty="0">
                          <a:effectLst/>
                          <a:latin typeface="+mn-lt"/>
                        </a:rPr>
                        <a:t>   By Cycle 3</a:t>
                      </a:r>
                    </a:p>
                  </a:txBody>
                  <a:tcPr anchor="ctr"/>
                </a:tc>
                <a:tc>
                  <a:txBody>
                    <a:bodyPr/>
                    <a:lstStyle/>
                    <a:p>
                      <a:pPr algn="ctr">
                        <a:buNone/>
                      </a:pPr>
                      <a:endParaRPr lang="fr-FR" sz="1400" dirty="0">
                        <a:effectLst/>
                        <a:latin typeface="+mn-lt"/>
                      </a:endParaRPr>
                    </a:p>
                    <a:p>
                      <a:pPr algn="ctr">
                        <a:buNone/>
                      </a:pPr>
                      <a:r>
                        <a:rPr lang="fr-FR" sz="1400" dirty="0">
                          <a:effectLst/>
                          <a:latin typeface="+mn-lt"/>
                        </a:rPr>
                        <a:t>10/31 (32)</a:t>
                      </a:r>
                    </a:p>
                    <a:p>
                      <a:pPr algn="ctr">
                        <a:buNone/>
                      </a:pPr>
                      <a:r>
                        <a:rPr lang="fr-FR" sz="1400" dirty="0">
                          <a:effectLst/>
                          <a:latin typeface="+mn-lt"/>
                        </a:rPr>
                        <a:t>31/31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effectLst/>
                          <a:latin typeface="+mn-lt"/>
                        </a:rPr>
                        <a:t>31/31 (100)</a:t>
                      </a:r>
                    </a:p>
                  </a:txBody>
                  <a:tcPr anchor="ctr"/>
                </a:tc>
                <a:tc>
                  <a:txBody>
                    <a:bodyPr/>
                    <a:lstStyle/>
                    <a:p>
                      <a:pPr algn="ctr">
                        <a:buNone/>
                      </a:pPr>
                      <a:endParaRPr lang="fr-FR" sz="1400" dirty="0">
                        <a:effectLst/>
                        <a:latin typeface="+mn-lt"/>
                      </a:endParaRPr>
                    </a:p>
                    <a:p>
                      <a:pPr algn="ctr">
                        <a:buNone/>
                      </a:pPr>
                      <a:r>
                        <a:rPr lang="fr-FR" sz="1400" dirty="0">
                          <a:effectLst/>
                          <a:latin typeface="+mn-lt"/>
                        </a:rPr>
                        <a:t>6/22 (27)</a:t>
                      </a:r>
                    </a:p>
                    <a:p>
                      <a:pPr algn="ctr">
                        <a:buNone/>
                      </a:pPr>
                      <a:r>
                        <a:rPr lang="fr-FR" sz="1400" dirty="0">
                          <a:effectLst/>
                          <a:latin typeface="+mn-lt"/>
                        </a:rPr>
                        <a:t>22/22 (100)</a:t>
                      </a:r>
                    </a:p>
                    <a:p>
                      <a:pPr algn="ctr">
                        <a:buNone/>
                      </a:pPr>
                      <a:r>
                        <a:rPr lang="fr-FR" sz="1400" dirty="0">
                          <a:effectLst/>
                          <a:latin typeface="+mn-lt"/>
                        </a:rPr>
                        <a:t>22/22 (100)</a:t>
                      </a:r>
                    </a:p>
                  </a:txBody>
                  <a:tcPr anchor="ctr"/>
                </a:tc>
                <a:extLst>
                  <a:ext uri="{0D108BD9-81ED-4DB2-BD59-A6C34878D82A}">
                    <a16:rowId xmlns:a16="http://schemas.microsoft.com/office/drawing/2014/main" val="1936601838"/>
                  </a:ext>
                </a:extLst>
              </a:tr>
            </a:tbl>
          </a:graphicData>
        </a:graphic>
      </p:graphicFrame>
      <p:sp>
        <p:nvSpPr>
          <p:cNvPr id="5" name="Titre 1">
            <a:extLst>
              <a:ext uri="{FF2B5EF4-FFF2-40B4-BE49-F238E27FC236}">
                <a16:creationId xmlns:a16="http://schemas.microsoft.com/office/drawing/2014/main" id="{21976289-4D77-5CA5-5C4E-6929B92E1C41}"/>
              </a:ext>
            </a:extLst>
          </p:cNvPr>
          <p:cNvSpPr>
            <a:spLocks noGrp="1"/>
          </p:cNvSpPr>
          <p:nvPr>
            <p:ph type="title"/>
          </p:nvPr>
        </p:nvSpPr>
        <p:spPr>
          <a:xfrm>
            <a:off x="0" y="-5203"/>
            <a:ext cx="9409114" cy="1556545"/>
          </a:xfrm>
        </p:spPr>
        <p:txBody>
          <a:bodyPr/>
          <a:lstStyle/>
          <a:p>
            <a:r>
              <a:rPr lang="fr-FR" dirty="0" err="1"/>
              <a:t>Ziftomenib</a:t>
            </a:r>
            <a:r>
              <a:rPr lang="fr-FR" dirty="0"/>
              <a:t> + Intensive </a:t>
            </a:r>
            <a:r>
              <a:rPr lang="fr-FR" dirty="0" err="1"/>
              <a:t>Chemotherapy</a:t>
            </a:r>
            <a:r>
              <a:rPr lang="fr-FR" dirty="0"/>
              <a:t>: Long-</a:t>
            </a:r>
            <a:r>
              <a:rPr lang="fr-FR" dirty="0" err="1"/>
              <a:t>Term</a:t>
            </a:r>
            <a:r>
              <a:rPr lang="fr-FR" dirty="0"/>
              <a:t> </a:t>
            </a:r>
            <a:r>
              <a:rPr lang="fr-FR" dirty="0" err="1"/>
              <a:t>Results</a:t>
            </a:r>
            <a:r>
              <a:rPr lang="fr-FR" dirty="0"/>
              <a:t> of the KOMET-007 Study </a:t>
            </a:r>
            <a:r>
              <a:rPr lang="fr-FR" i="1" dirty="0"/>
              <a:t>(3)</a:t>
            </a:r>
          </a:p>
        </p:txBody>
      </p:sp>
    </p:spTree>
    <p:extLst>
      <p:ext uri="{BB962C8B-B14F-4D97-AF65-F5344CB8AC3E}">
        <p14:creationId xmlns:p14="http://schemas.microsoft.com/office/powerpoint/2010/main" val="5442850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6DA2ADF3-818D-33BD-6617-9799D10E64D0}"/>
              </a:ext>
            </a:extLst>
          </p:cNvPr>
          <p:cNvSpPr txBox="1">
            <a:spLocks noChangeArrowheads="1"/>
          </p:cNvSpPr>
          <p:nvPr/>
        </p:nvSpPr>
        <p:spPr bwMode="auto">
          <a:xfrm>
            <a:off x="9725684" y="6538230"/>
            <a:ext cx="24663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Zeidan AM, abstract S130</a:t>
            </a:r>
          </a:p>
        </p:txBody>
      </p:sp>
      <p:sp>
        <p:nvSpPr>
          <p:cNvPr id="9" name="Rectangle : coins arrondis 8">
            <a:extLst>
              <a:ext uri="{FF2B5EF4-FFF2-40B4-BE49-F238E27FC236}">
                <a16:creationId xmlns:a16="http://schemas.microsoft.com/office/drawing/2014/main" id="{500788E2-FCCD-4D58-213B-333BA0FE8FA6}"/>
              </a:ext>
            </a:extLst>
          </p:cNvPr>
          <p:cNvSpPr/>
          <p:nvPr/>
        </p:nvSpPr>
        <p:spPr>
          <a:xfrm>
            <a:off x="1113197" y="5636758"/>
            <a:ext cx="4091642" cy="902716"/>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After</a:t>
            </a:r>
            <a:r>
              <a:rPr kumimoji="0" lang="fr-FR" sz="1200" b="1" i="0" u="none" strike="noStrike" kern="1200" cap="none" spc="0" normalizeH="0" baseline="0" noProof="0" dirty="0">
                <a:ln>
                  <a:noFill/>
                </a:ln>
                <a:solidFill>
                  <a:prstClr val="black"/>
                </a:solidFill>
                <a:effectLst/>
                <a:uLnTx/>
                <a:uFillTx/>
                <a:latin typeface="Calibri"/>
                <a:ea typeface="+mn-ea"/>
                <a:cs typeface="+mn-cs"/>
              </a:rPr>
              <a:t> a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1" i="0" u="none" strike="noStrike" kern="1200" cap="none" spc="0" normalizeH="0" baseline="0" noProof="0" dirty="0">
                <a:ln>
                  <a:noFill/>
                </a:ln>
                <a:solidFill>
                  <a:prstClr val="black"/>
                </a:solidFill>
                <a:effectLst/>
                <a:uLnTx/>
                <a:uFillTx/>
                <a:latin typeface="Calibri"/>
                <a:ea typeface="+mn-ea"/>
                <a:cs typeface="+mn-cs"/>
              </a:rPr>
              <a:t> follow-up of 17,6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200" b="1" i="0" u="none" strike="noStrike" kern="1200" cap="none" spc="0" normalizeH="0" baseline="0" noProof="0" dirty="0">
                <a:ln>
                  <a:noFill/>
                </a:ln>
                <a:solidFill>
                  <a:prstClr val="black"/>
                </a:solidFill>
                <a:effectLst/>
                <a:uLnTx/>
                <a:uFillTx/>
                <a:latin typeface="Calibri"/>
                <a:ea typeface="+mn-ea"/>
                <a:cs typeface="+mn-cs"/>
              </a:rPr>
              <a:t> (range 1,0-23,5)</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0" i="0" u="none" strike="noStrike" kern="1200" cap="none" spc="0" normalizeH="0" baseline="0" noProof="0" dirty="0">
                <a:ln>
                  <a:noFill/>
                </a:ln>
                <a:solidFill>
                  <a:prstClr val="black"/>
                </a:solidFill>
                <a:effectLst/>
                <a:uLnTx/>
                <a:uFillTx/>
                <a:latin typeface="Calibri"/>
                <a:ea typeface="+mn-ea"/>
                <a:cs typeface="+mn-cs"/>
              </a:rPr>
              <a:t> duration of CR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was</a:t>
            </a:r>
            <a:r>
              <a:rPr kumimoji="0" lang="fr-FR" sz="1200" b="0" i="0" u="none" strike="noStrike" kern="1200" cap="none" spc="0" normalizeH="0" baseline="0" noProof="0" dirty="0">
                <a:ln>
                  <a:noFill/>
                </a:ln>
                <a:solidFill>
                  <a:prstClr val="black"/>
                </a:solidFill>
                <a:effectLst/>
                <a:uLnTx/>
                <a:uFillTx/>
                <a:latin typeface="Calibri"/>
                <a:ea typeface="+mn-ea"/>
                <a:cs typeface="+mn-cs"/>
              </a:rPr>
              <a:t> not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reached</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 NPM1-m patients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received</a:t>
            </a:r>
            <a:r>
              <a:rPr kumimoji="0" lang="fr-FR" sz="1200" b="0" i="0" u="none" strike="noStrike" kern="1200" cap="none" spc="0" normalizeH="0" baseline="0" noProof="0" dirty="0">
                <a:ln>
                  <a:noFill/>
                </a:ln>
                <a:solidFill>
                  <a:prstClr val="black"/>
                </a:solidFill>
                <a:effectLst/>
                <a:uLnTx/>
                <a:uFillTx/>
                <a:latin typeface="Calibri"/>
                <a:ea typeface="+mn-ea"/>
                <a:cs typeface="+mn-cs"/>
              </a:rPr>
              <a:t> HSCT</a:t>
            </a:r>
          </a:p>
        </p:txBody>
      </p:sp>
      <p:sp>
        <p:nvSpPr>
          <p:cNvPr id="10" name="Rectangle : coins arrondis 9">
            <a:extLst>
              <a:ext uri="{FF2B5EF4-FFF2-40B4-BE49-F238E27FC236}">
                <a16:creationId xmlns:a16="http://schemas.microsoft.com/office/drawing/2014/main" id="{FE1A3CDC-EBF5-E0AE-E35D-B1A1CA83EA8F}"/>
              </a:ext>
            </a:extLst>
          </p:cNvPr>
          <p:cNvSpPr/>
          <p:nvPr/>
        </p:nvSpPr>
        <p:spPr>
          <a:xfrm>
            <a:off x="7171849" y="5636758"/>
            <a:ext cx="4091643" cy="902716"/>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After</a:t>
            </a:r>
            <a:r>
              <a:rPr kumimoji="0" lang="fr-FR" sz="1200" b="1" i="0" u="none" strike="noStrike" kern="1200" cap="none" spc="0" normalizeH="0" baseline="0" noProof="0" dirty="0">
                <a:ln>
                  <a:noFill/>
                </a:ln>
                <a:solidFill>
                  <a:prstClr val="black"/>
                </a:solidFill>
                <a:effectLst/>
                <a:uLnTx/>
                <a:uFillTx/>
                <a:latin typeface="Calibri"/>
                <a:ea typeface="+mn-ea"/>
                <a:cs typeface="+mn-cs"/>
              </a:rPr>
              <a:t> a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1" i="0" u="none" strike="noStrike" kern="1200" cap="none" spc="0" normalizeH="0" baseline="0" noProof="0" dirty="0">
                <a:ln>
                  <a:noFill/>
                </a:ln>
                <a:solidFill>
                  <a:prstClr val="black"/>
                </a:solidFill>
                <a:effectLst/>
                <a:uLnTx/>
                <a:uFillTx/>
                <a:latin typeface="Calibri"/>
                <a:ea typeface="+mn-ea"/>
                <a:cs typeface="+mn-cs"/>
              </a:rPr>
              <a:t> follow-up of 11,0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200" b="1" i="0" u="none" strike="noStrike" kern="1200" cap="none" spc="0" normalizeH="0" baseline="0" noProof="0" dirty="0">
                <a:ln>
                  <a:noFill/>
                </a:ln>
                <a:solidFill>
                  <a:prstClr val="black"/>
                </a:solidFill>
                <a:effectLst/>
                <a:uLnTx/>
                <a:uFillTx/>
                <a:latin typeface="Calibri"/>
                <a:ea typeface="+mn-ea"/>
                <a:cs typeface="+mn-cs"/>
              </a:rPr>
              <a:t> (range 0,9-21,9)</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0" i="0" u="none" strike="noStrike" kern="1200" cap="none" spc="0" normalizeH="0" baseline="0" noProof="0" dirty="0">
                <a:ln>
                  <a:noFill/>
                </a:ln>
                <a:solidFill>
                  <a:prstClr val="black"/>
                </a:solidFill>
                <a:effectLst/>
                <a:uLnTx/>
                <a:uFillTx/>
                <a:latin typeface="Calibri"/>
                <a:ea typeface="+mn-ea"/>
                <a:cs typeface="+mn-cs"/>
              </a:rPr>
              <a:t> duration of CR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was</a:t>
            </a:r>
            <a:r>
              <a:rPr kumimoji="0" lang="fr-FR" sz="1200" b="0" i="0" u="none" strike="noStrike" kern="1200" cap="none" spc="0" normalizeH="0" baseline="0" noProof="0" dirty="0">
                <a:ln>
                  <a:noFill/>
                </a:ln>
                <a:solidFill>
                  <a:prstClr val="black"/>
                </a:solidFill>
                <a:effectLst/>
                <a:uLnTx/>
                <a:uFillTx/>
                <a:latin typeface="Calibri"/>
                <a:ea typeface="+mn-ea"/>
                <a:cs typeface="+mn-cs"/>
              </a:rPr>
              <a:t> 12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32 KMT2A-r patients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received</a:t>
            </a:r>
            <a:r>
              <a:rPr kumimoji="0" lang="fr-FR" sz="1200" b="0" i="0" u="none" strike="noStrike" kern="1200" cap="none" spc="0" normalizeH="0" baseline="0" noProof="0" dirty="0">
                <a:ln>
                  <a:noFill/>
                </a:ln>
                <a:solidFill>
                  <a:prstClr val="black"/>
                </a:solidFill>
                <a:effectLst/>
                <a:uLnTx/>
                <a:uFillTx/>
                <a:latin typeface="Calibri"/>
                <a:ea typeface="+mn-ea"/>
                <a:cs typeface="+mn-cs"/>
              </a:rPr>
              <a:t> HSCT</a:t>
            </a:r>
          </a:p>
        </p:txBody>
      </p:sp>
      <p:sp>
        <p:nvSpPr>
          <p:cNvPr id="11" name="ZoneTexte 10">
            <a:extLst>
              <a:ext uri="{FF2B5EF4-FFF2-40B4-BE49-F238E27FC236}">
                <a16:creationId xmlns:a16="http://schemas.microsoft.com/office/drawing/2014/main" id="{A4D0547D-5759-EA7C-4D73-E25F22BC4765}"/>
              </a:ext>
            </a:extLst>
          </p:cNvPr>
          <p:cNvSpPr txBox="1"/>
          <p:nvPr/>
        </p:nvSpPr>
        <p:spPr>
          <a:xfrm>
            <a:off x="3963974" y="1607110"/>
            <a:ext cx="429705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a:ea typeface="+mn-ea"/>
                <a:cs typeface="+mn-cs"/>
              </a:rPr>
              <a:t>Duration of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treatment</a:t>
            </a:r>
            <a:r>
              <a:rPr kumimoji="0" lang="fr-FR" sz="1800" b="1" i="0" u="none" strike="noStrike" kern="1200" cap="none" spc="0" normalizeH="0" baseline="0" noProof="0" dirty="0">
                <a:ln>
                  <a:noFill/>
                </a:ln>
                <a:solidFill>
                  <a:srgbClr val="C00000"/>
                </a:solidFill>
                <a:effectLst/>
                <a:uLnTx/>
                <a:uFillTx/>
                <a:latin typeface="Calibri"/>
                <a:ea typeface="+mn-ea"/>
                <a:cs typeface="+mn-cs"/>
              </a:rPr>
              <a:t> and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clinical</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outcome</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p>
        </p:txBody>
      </p:sp>
      <p:grpSp>
        <p:nvGrpSpPr>
          <p:cNvPr id="12" name="Groupe 11">
            <a:extLst>
              <a:ext uri="{FF2B5EF4-FFF2-40B4-BE49-F238E27FC236}">
                <a16:creationId xmlns:a16="http://schemas.microsoft.com/office/drawing/2014/main" id="{B55B7BD9-7A87-36F4-9E98-E0D8BD000E1D}"/>
              </a:ext>
            </a:extLst>
          </p:cNvPr>
          <p:cNvGrpSpPr/>
          <p:nvPr/>
        </p:nvGrpSpPr>
        <p:grpSpPr>
          <a:xfrm>
            <a:off x="1615468" y="2134182"/>
            <a:ext cx="3149600" cy="3309937"/>
            <a:chOff x="1615468" y="2230438"/>
            <a:chExt cx="3149600" cy="3309937"/>
          </a:xfrm>
        </p:grpSpPr>
        <p:sp>
          <p:nvSpPr>
            <p:cNvPr id="13" name="Freeform 7">
              <a:extLst>
                <a:ext uri="{FF2B5EF4-FFF2-40B4-BE49-F238E27FC236}">
                  <a16:creationId xmlns:a16="http://schemas.microsoft.com/office/drawing/2014/main" id="{5B6EC989-14A8-B67B-D8DB-DB22BAC5CE01}"/>
                </a:ext>
              </a:extLst>
            </p:cNvPr>
            <p:cNvSpPr>
              <a:spLocks/>
            </p:cNvSpPr>
            <p:nvPr/>
          </p:nvSpPr>
          <p:spPr bwMode="auto">
            <a:xfrm>
              <a:off x="1615468" y="2230438"/>
              <a:ext cx="3149600" cy="3236913"/>
            </a:xfrm>
            <a:custGeom>
              <a:avLst/>
              <a:gdLst>
                <a:gd name="T0" fmla="*/ 11904 w 11904"/>
                <a:gd name="T1" fmla="*/ 12235 h 12235"/>
                <a:gd name="T2" fmla="*/ 0 w 11904"/>
                <a:gd name="T3" fmla="*/ 12235 h 12235"/>
                <a:gd name="T4" fmla="*/ 0 w 11904"/>
                <a:gd name="T5" fmla="*/ 0 h 12235"/>
              </a:gdLst>
              <a:ahLst/>
              <a:cxnLst>
                <a:cxn ang="0">
                  <a:pos x="T0" y="T1"/>
                </a:cxn>
                <a:cxn ang="0">
                  <a:pos x="T2" y="T3"/>
                </a:cxn>
                <a:cxn ang="0">
                  <a:pos x="T4" y="T5"/>
                </a:cxn>
              </a:cxnLst>
              <a:rect l="0" t="0" r="r" b="b"/>
              <a:pathLst>
                <a:path w="11904" h="12235">
                  <a:moveTo>
                    <a:pt x="11904" y="12235"/>
                  </a:moveTo>
                  <a:lnTo>
                    <a:pt x="0" y="12235"/>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Line 12">
              <a:extLst>
                <a:ext uri="{FF2B5EF4-FFF2-40B4-BE49-F238E27FC236}">
                  <a16:creationId xmlns:a16="http://schemas.microsoft.com/office/drawing/2014/main" id="{95317340-98F5-5B00-D96B-4F21A181A681}"/>
                </a:ext>
              </a:extLst>
            </p:cNvPr>
            <p:cNvSpPr>
              <a:spLocks noChangeShapeType="1"/>
            </p:cNvSpPr>
            <p:nvPr/>
          </p:nvSpPr>
          <p:spPr bwMode="auto">
            <a:xfrm flipV="1">
              <a:off x="4644418"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Line 13">
              <a:extLst>
                <a:ext uri="{FF2B5EF4-FFF2-40B4-BE49-F238E27FC236}">
                  <a16:creationId xmlns:a16="http://schemas.microsoft.com/office/drawing/2014/main" id="{7489FF7E-B325-3105-1DEE-1C495A1AB797}"/>
                </a:ext>
              </a:extLst>
            </p:cNvPr>
            <p:cNvSpPr>
              <a:spLocks noChangeShapeType="1"/>
            </p:cNvSpPr>
            <p:nvPr/>
          </p:nvSpPr>
          <p:spPr bwMode="auto">
            <a:xfrm flipV="1">
              <a:off x="4139593"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Line 14">
              <a:extLst>
                <a:ext uri="{FF2B5EF4-FFF2-40B4-BE49-F238E27FC236}">
                  <a16:creationId xmlns:a16="http://schemas.microsoft.com/office/drawing/2014/main" id="{B92C66E3-4E76-7931-9272-FC7047EE9BD0}"/>
                </a:ext>
              </a:extLst>
            </p:cNvPr>
            <p:cNvSpPr>
              <a:spLocks noChangeShapeType="1"/>
            </p:cNvSpPr>
            <p:nvPr/>
          </p:nvSpPr>
          <p:spPr bwMode="auto">
            <a:xfrm flipV="1">
              <a:off x="3634768"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Line 15">
              <a:extLst>
                <a:ext uri="{FF2B5EF4-FFF2-40B4-BE49-F238E27FC236}">
                  <a16:creationId xmlns:a16="http://schemas.microsoft.com/office/drawing/2014/main" id="{BEFE8582-FBE6-B287-9908-D76A08E915A4}"/>
                </a:ext>
              </a:extLst>
            </p:cNvPr>
            <p:cNvSpPr>
              <a:spLocks noChangeShapeType="1"/>
            </p:cNvSpPr>
            <p:nvPr/>
          </p:nvSpPr>
          <p:spPr bwMode="auto">
            <a:xfrm flipV="1">
              <a:off x="3129943"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20">
              <a:extLst>
                <a:ext uri="{FF2B5EF4-FFF2-40B4-BE49-F238E27FC236}">
                  <a16:creationId xmlns:a16="http://schemas.microsoft.com/office/drawing/2014/main" id="{0D7B3AAE-427C-997D-426D-51FC72A4898A}"/>
                </a:ext>
              </a:extLst>
            </p:cNvPr>
            <p:cNvSpPr>
              <a:spLocks noChangeShapeType="1"/>
            </p:cNvSpPr>
            <p:nvPr/>
          </p:nvSpPr>
          <p:spPr bwMode="auto">
            <a:xfrm flipV="1">
              <a:off x="2625118"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21">
              <a:extLst>
                <a:ext uri="{FF2B5EF4-FFF2-40B4-BE49-F238E27FC236}">
                  <a16:creationId xmlns:a16="http://schemas.microsoft.com/office/drawing/2014/main" id="{0F1A5E41-6A9B-DBEC-37E4-0A3F96ED8493}"/>
                </a:ext>
              </a:extLst>
            </p:cNvPr>
            <p:cNvSpPr>
              <a:spLocks noChangeShapeType="1"/>
            </p:cNvSpPr>
            <p:nvPr/>
          </p:nvSpPr>
          <p:spPr bwMode="auto">
            <a:xfrm flipV="1">
              <a:off x="2120293"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Line 22">
              <a:extLst>
                <a:ext uri="{FF2B5EF4-FFF2-40B4-BE49-F238E27FC236}">
                  <a16:creationId xmlns:a16="http://schemas.microsoft.com/office/drawing/2014/main" id="{25EB5DFA-BBDF-A998-CA92-2050F62337C0}"/>
                </a:ext>
              </a:extLst>
            </p:cNvPr>
            <p:cNvSpPr>
              <a:spLocks noChangeShapeType="1"/>
            </p:cNvSpPr>
            <p:nvPr/>
          </p:nvSpPr>
          <p:spPr bwMode="auto">
            <a:xfrm flipV="1">
              <a:off x="1615468"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23">
              <a:extLst>
                <a:ext uri="{FF2B5EF4-FFF2-40B4-BE49-F238E27FC236}">
                  <a16:creationId xmlns:a16="http://schemas.microsoft.com/office/drawing/2014/main" id="{71244E5E-BB60-08A0-D05E-B4AB2A94E4C8}"/>
                </a:ext>
              </a:extLst>
            </p:cNvPr>
            <p:cNvSpPr>
              <a:spLocks noChangeArrowheads="1"/>
            </p:cNvSpPr>
            <p:nvPr/>
          </p:nvSpPr>
          <p:spPr bwMode="auto">
            <a:xfrm>
              <a:off x="1615468" y="2333625"/>
              <a:ext cx="2908300"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4">
              <a:extLst>
                <a:ext uri="{FF2B5EF4-FFF2-40B4-BE49-F238E27FC236}">
                  <a16:creationId xmlns:a16="http://schemas.microsoft.com/office/drawing/2014/main" id="{0C8D0678-E830-940F-1C65-0AE6E5A9D0E9}"/>
                </a:ext>
              </a:extLst>
            </p:cNvPr>
            <p:cNvSpPr>
              <a:spLocks noChangeArrowheads="1"/>
            </p:cNvSpPr>
            <p:nvPr/>
          </p:nvSpPr>
          <p:spPr bwMode="auto">
            <a:xfrm>
              <a:off x="1615468" y="2398713"/>
              <a:ext cx="279876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25">
              <a:extLst>
                <a:ext uri="{FF2B5EF4-FFF2-40B4-BE49-F238E27FC236}">
                  <a16:creationId xmlns:a16="http://schemas.microsoft.com/office/drawing/2014/main" id="{3E7CCE80-8533-922B-B4FA-3D3265B3B008}"/>
                </a:ext>
              </a:extLst>
            </p:cNvPr>
            <p:cNvSpPr>
              <a:spLocks noChangeArrowheads="1"/>
            </p:cNvSpPr>
            <p:nvPr/>
          </p:nvSpPr>
          <p:spPr bwMode="auto">
            <a:xfrm>
              <a:off x="1615468" y="2268538"/>
              <a:ext cx="2949575"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Rectangle 26">
              <a:extLst>
                <a:ext uri="{FF2B5EF4-FFF2-40B4-BE49-F238E27FC236}">
                  <a16:creationId xmlns:a16="http://schemas.microsoft.com/office/drawing/2014/main" id="{65CE2F7E-0A5F-5930-8038-32FB5CD0BE17}"/>
                </a:ext>
              </a:extLst>
            </p:cNvPr>
            <p:cNvSpPr>
              <a:spLocks noChangeArrowheads="1"/>
            </p:cNvSpPr>
            <p:nvPr/>
          </p:nvSpPr>
          <p:spPr bwMode="auto">
            <a:xfrm>
              <a:off x="1615468" y="2463800"/>
              <a:ext cx="262096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27">
              <a:extLst>
                <a:ext uri="{FF2B5EF4-FFF2-40B4-BE49-F238E27FC236}">
                  <a16:creationId xmlns:a16="http://schemas.microsoft.com/office/drawing/2014/main" id="{A7961364-E7D5-066E-9B7F-1A6A0AB151CC}"/>
                </a:ext>
              </a:extLst>
            </p:cNvPr>
            <p:cNvSpPr>
              <a:spLocks noChangeArrowheads="1"/>
            </p:cNvSpPr>
            <p:nvPr/>
          </p:nvSpPr>
          <p:spPr bwMode="auto">
            <a:xfrm>
              <a:off x="1615468" y="2528888"/>
              <a:ext cx="257333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28">
              <a:extLst>
                <a:ext uri="{FF2B5EF4-FFF2-40B4-BE49-F238E27FC236}">
                  <a16:creationId xmlns:a16="http://schemas.microsoft.com/office/drawing/2014/main" id="{D1F85AE8-E2B6-8216-A18F-3E581BF3E907}"/>
                </a:ext>
              </a:extLst>
            </p:cNvPr>
            <p:cNvSpPr>
              <a:spLocks noChangeArrowheads="1"/>
            </p:cNvSpPr>
            <p:nvPr/>
          </p:nvSpPr>
          <p:spPr bwMode="auto">
            <a:xfrm>
              <a:off x="1615468" y="2659063"/>
              <a:ext cx="250666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29">
              <a:extLst>
                <a:ext uri="{FF2B5EF4-FFF2-40B4-BE49-F238E27FC236}">
                  <a16:creationId xmlns:a16="http://schemas.microsoft.com/office/drawing/2014/main" id="{F59B6ED9-A6CD-3DE3-D020-DF9AC91271D0}"/>
                </a:ext>
              </a:extLst>
            </p:cNvPr>
            <p:cNvSpPr>
              <a:spLocks noChangeArrowheads="1"/>
            </p:cNvSpPr>
            <p:nvPr/>
          </p:nvSpPr>
          <p:spPr bwMode="auto">
            <a:xfrm>
              <a:off x="1615468" y="2593975"/>
              <a:ext cx="25400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30">
              <a:extLst>
                <a:ext uri="{FF2B5EF4-FFF2-40B4-BE49-F238E27FC236}">
                  <a16:creationId xmlns:a16="http://schemas.microsoft.com/office/drawing/2014/main" id="{98E356F0-D00B-F1CB-151A-D6B04707FAC7}"/>
                </a:ext>
              </a:extLst>
            </p:cNvPr>
            <p:cNvSpPr>
              <a:spLocks noChangeArrowheads="1"/>
            </p:cNvSpPr>
            <p:nvPr/>
          </p:nvSpPr>
          <p:spPr bwMode="auto">
            <a:xfrm>
              <a:off x="1615468" y="2724150"/>
              <a:ext cx="250031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31">
              <a:extLst>
                <a:ext uri="{FF2B5EF4-FFF2-40B4-BE49-F238E27FC236}">
                  <a16:creationId xmlns:a16="http://schemas.microsoft.com/office/drawing/2014/main" id="{433A89BF-E9C4-A12F-CE59-F6B14AD5F887}"/>
                </a:ext>
              </a:extLst>
            </p:cNvPr>
            <p:cNvSpPr>
              <a:spLocks noChangeArrowheads="1"/>
            </p:cNvSpPr>
            <p:nvPr/>
          </p:nvSpPr>
          <p:spPr bwMode="auto">
            <a:xfrm>
              <a:off x="1615468" y="2855913"/>
              <a:ext cx="2389188"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32">
              <a:extLst>
                <a:ext uri="{FF2B5EF4-FFF2-40B4-BE49-F238E27FC236}">
                  <a16:creationId xmlns:a16="http://schemas.microsoft.com/office/drawing/2014/main" id="{9A3AB65A-1E5C-B4CE-8371-C39E718B101D}"/>
                </a:ext>
              </a:extLst>
            </p:cNvPr>
            <p:cNvSpPr>
              <a:spLocks noChangeArrowheads="1"/>
            </p:cNvSpPr>
            <p:nvPr/>
          </p:nvSpPr>
          <p:spPr bwMode="auto">
            <a:xfrm>
              <a:off x="1615468" y="2921000"/>
              <a:ext cx="235585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33">
              <a:extLst>
                <a:ext uri="{FF2B5EF4-FFF2-40B4-BE49-F238E27FC236}">
                  <a16:creationId xmlns:a16="http://schemas.microsoft.com/office/drawing/2014/main" id="{14682303-C09D-B9AD-1680-32F56ADCD570}"/>
                </a:ext>
              </a:extLst>
            </p:cNvPr>
            <p:cNvSpPr>
              <a:spLocks noChangeArrowheads="1"/>
            </p:cNvSpPr>
            <p:nvPr/>
          </p:nvSpPr>
          <p:spPr bwMode="auto">
            <a:xfrm>
              <a:off x="1615468" y="2789238"/>
              <a:ext cx="240347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34">
              <a:extLst>
                <a:ext uri="{FF2B5EF4-FFF2-40B4-BE49-F238E27FC236}">
                  <a16:creationId xmlns:a16="http://schemas.microsoft.com/office/drawing/2014/main" id="{406ADD4A-4933-E7D0-6F40-2F8B18917F9F}"/>
                </a:ext>
              </a:extLst>
            </p:cNvPr>
            <p:cNvSpPr>
              <a:spLocks noChangeArrowheads="1"/>
            </p:cNvSpPr>
            <p:nvPr/>
          </p:nvSpPr>
          <p:spPr bwMode="auto">
            <a:xfrm>
              <a:off x="1615468" y="2986088"/>
              <a:ext cx="223996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35">
              <a:extLst>
                <a:ext uri="{FF2B5EF4-FFF2-40B4-BE49-F238E27FC236}">
                  <a16:creationId xmlns:a16="http://schemas.microsoft.com/office/drawing/2014/main" id="{60DD7072-9B86-C5A0-5FB0-5AF358FB77F2}"/>
                </a:ext>
              </a:extLst>
            </p:cNvPr>
            <p:cNvSpPr>
              <a:spLocks noChangeArrowheads="1"/>
            </p:cNvSpPr>
            <p:nvPr/>
          </p:nvSpPr>
          <p:spPr bwMode="auto">
            <a:xfrm>
              <a:off x="2663218" y="3051175"/>
              <a:ext cx="113982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6">
              <a:extLst>
                <a:ext uri="{FF2B5EF4-FFF2-40B4-BE49-F238E27FC236}">
                  <a16:creationId xmlns:a16="http://schemas.microsoft.com/office/drawing/2014/main" id="{06A42DBE-BCA8-57E3-6118-E054990D095D}"/>
                </a:ext>
              </a:extLst>
            </p:cNvPr>
            <p:cNvSpPr>
              <a:spLocks/>
            </p:cNvSpPr>
            <p:nvPr/>
          </p:nvSpPr>
          <p:spPr bwMode="auto">
            <a:xfrm>
              <a:off x="2331431" y="3116263"/>
              <a:ext cx="1446213" cy="34925"/>
            </a:xfrm>
            <a:custGeom>
              <a:avLst/>
              <a:gdLst>
                <a:gd name="T0" fmla="*/ 5462 w 5462"/>
                <a:gd name="T1" fmla="*/ 131 h 131"/>
                <a:gd name="T2" fmla="*/ 5462 w 5462"/>
                <a:gd name="T3" fmla="*/ 0 h 131"/>
                <a:gd name="T4" fmla="*/ 0 w 5462"/>
                <a:gd name="T5" fmla="*/ 0 h 131"/>
                <a:gd name="T6" fmla="*/ 0 w 5462"/>
                <a:gd name="T7" fmla="*/ 65 h 131"/>
                <a:gd name="T8" fmla="*/ 0 w 5462"/>
                <a:gd name="T9" fmla="*/ 131 h 131"/>
                <a:gd name="T10" fmla="*/ 5462 w 5462"/>
                <a:gd name="T11" fmla="*/ 131 h 131"/>
              </a:gdLst>
              <a:ahLst/>
              <a:cxnLst>
                <a:cxn ang="0">
                  <a:pos x="T0" y="T1"/>
                </a:cxn>
                <a:cxn ang="0">
                  <a:pos x="T2" y="T3"/>
                </a:cxn>
                <a:cxn ang="0">
                  <a:pos x="T4" y="T5"/>
                </a:cxn>
                <a:cxn ang="0">
                  <a:pos x="T6" y="T7"/>
                </a:cxn>
                <a:cxn ang="0">
                  <a:pos x="T8" y="T9"/>
                </a:cxn>
                <a:cxn ang="0">
                  <a:pos x="T10" y="T11"/>
                </a:cxn>
              </a:cxnLst>
              <a:rect l="0" t="0" r="r" b="b"/>
              <a:pathLst>
                <a:path w="5462" h="131">
                  <a:moveTo>
                    <a:pt x="5462" y="131"/>
                  </a:moveTo>
                  <a:lnTo>
                    <a:pt x="5462" y="0"/>
                  </a:lnTo>
                  <a:lnTo>
                    <a:pt x="0" y="0"/>
                  </a:lnTo>
                  <a:lnTo>
                    <a:pt x="0" y="65"/>
                  </a:lnTo>
                  <a:lnTo>
                    <a:pt x="0" y="131"/>
                  </a:lnTo>
                  <a:lnTo>
                    <a:pt x="5462"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7">
              <a:extLst>
                <a:ext uri="{FF2B5EF4-FFF2-40B4-BE49-F238E27FC236}">
                  <a16:creationId xmlns:a16="http://schemas.microsoft.com/office/drawing/2014/main" id="{D8A9CBCC-495E-E80F-638D-0E87DB3D363D}"/>
                </a:ext>
              </a:extLst>
            </p:cNvPr>
            <p:cNvSpPr>
              <a:spLocks/>
            </p:cNvSpPr>
            <p:nvPr/>
          </p:nvSpPr>
          <p:spPr bwMode="auto">
            <a:xfrm>
              <a:off x="1615468" y="3116263"/>
              <a:ext cx="525463" cy="34925"/>
            </a:xfrm>
            <a:custGeom>
              <a:avLst/>
              <a:gdLst>
                <a:gd name="T0" fmla="*/ 1984 w 1984"/>
                <a:gd name="T1" fmla="*/ 131 h 131"/>
                <a:gd name="T2" fmla="*/ 1984 w 1984"/>
                <a:gd name="T3" fmla="*/ 65 h 131"/>
                <a:gd name="T4" fmla="*/ 1984 w 1984"/>
                <a:gd name="T5" fmla="*/ 0 h 131"/>
                <a:gd name="T6" fmla="*/ 0 w 1984"/>
                <a:gd name="T7" fmla="*/ 0 h 131"/>
                <a:gd name="T8" fmla="*/ 0 w 1984"/>
                <a:gd name="T9" fmla="*/ 131 h 131"/>
                <a:gd name="T10" fmla="*/ 1984 w 1984"/>
                <a:gd name="T11" fmla="*/ 131 h 131"/>
              </a:gdLst>
              <a:ahLst/>
              <a:cxnLst>
                <a:cxn ang="0">
                  <a:pos x="T0" y="T1"/>
                </a:cxn>
                <a:cxn ang="0">
                  <a:pos x="T2" y="T3"/>
                </a:cxn>
                <a:cxn ang="0">
                  <a:pos x="T4" y="T5"/>
                </a:cxn>
                <a:cxn ang="0">
                  <a:pos x="T6" y="T7"/>
                </a:cxn>
                <a:cxn ang="0">
                  <a:pos x="T8" y="T9"/>
                </a:cxn>
                <a:cxn ang="0">
                  <a:pos x="T10" y="T11"/>
                </a:cxn>
              </a:cxnLst>
              <a:rect l="0" t="0" r="r" b="b"/>
              <a:pathLst>
                <a:path w="1984" h="131">
                  <a:moveTo>
                    <a:pt x="1984" y="131"/>
                  </a:moveTo>
                  <a:lnTo>
                    <a:pt x="1984" y="65"/>
                  </a:lnTo>
                  <a:lnTo>
                    <a:pt x="1984" y="0"/>
                  </a:lnTo>
                  <a:lnTo>
                    <a:pt x="0" y="0"/>
                  </a:lnTo>
                  <a:lnTo>
                    <a:pt x="0" y="131"/>
                  </a:lnTo>
                  <a:lnTo>
                    <a:pt x="1984"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38">
              <a:extLst>
                <a:ext uri="{FF2B5EF4-FFF2-40B4-BE49-F238E27FC236}">
                  <a16:creationId xmlns:a16="http://schemas.microsoft.com/office/drawing/2014/main" id="{9DBD35D3-C29A-3BB5-F3CF-E1D7DDD7676F}"/>
                </a:ext>
              </a:extLst>
            </p:cNvPr>
            <p:cNvSpPr>
              <a:spLocks/>
            </p:cNvSpPr>
            <p:nvPr/>
          </p:nvSpPr>
          <p:spPr bwMode="auto">
            <a:xfrm>
              <a:off x="2267931" y="3246438"/>
              <a:ext cx="1428750" cy="34925"/>
            </a:xfrm>
            <a:custGeom>
              <a:avLst/>
              <a:gdLst>
                <a:gd name="T0" fmla="*/ 5405 w 5405"/>
                <a:gd name="T1" fmla="*/ 131 h 131"/>
                <a:gd name="T2" fmla="*/ 5405 w 5405"/>
                <a:gd name="T3" fmla="*/ 0 h 131"/>
                <a:gd name="T4" fmla="*/ 0 w 5405"/>
                <a:gd name="T5" fmla="*/ 0 h 131"/>
                <a:gd name="T6" fmla="*/ 0 w 5405"/>
                <a:gd name="T7" fmla="*/ 65 h 131"/>
                <a:gd name="T8" fmla="*/ 0 w 5405"/>
                <a:gd name="T9" fmla="*/ 131 h 131"/>
                <a:gd name="T10" fmla="*/ 5405 w 5405"/>
                <a:gd name="T11" fmla="*/ 131 h 131"/>
              </a:gdLst>
              <a:ahLst/>
              <a:cxnLst>
                <a:cxn ang="0">
                  <a:pos x="T0" y="T1"/>
                </a:cxn>
                <a:cxn ang="0">
                  <a:pos x="T2" y="T3"/>
                </a:cxn>
                <a:cxn ang="0">
                  <a:pos x="T4" y="T5"/>
                </a:cxn>
                <a:cxn ang="0">
                  <a:pos x="T6" y="T7"/>
                </a:cxn>
                <a:cxn ang="0">
                  <a:pos x="T8" y="T9"/>
                </a:cxn>
                <a:cxn ang="0">
                  <a:pos x="T10" y="T11"/>
                </a:cxn>
              </a:cxnLst>
              <a:rect l="0" t="0" r="r" b="b"/>
              <a:pathLst>
                <a:path w="5405" h="131">
                  <a:moveTo>
                    <a:pt x="5405" y="131"/>
                  </a:moveTo>
                  <a:lnTo>
                    <a:pt x="5405" y="0"/>
                  </a:lnTo>
                  <a:lnTo>
                    <a:pt x="0" y="0"/>
                  </a:lnTo>
                  <a:lnTo>
                    <a:pt x="0" y="65"/>
                  </a:lnTo>
                  <a:lnTo>
                    <a:pt x="0" y="131"/>
                  </a:lnTo>
                  <a:lnTo>
                    <a:pt x="5405"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9">
              <a:extLst>
                <a:ext uri="{FF2B5EF4-FFF2-40B4-BE49-F238E27FC236}">
                  <a16:creationId xmlns:a16="http://schemas.microsoft.com/office/drawing/2014/main" id="{616906FD-84D5-151B-9DD5-3CF0AC0D3308}"/>
                </a:ext>
              </a:extLst>
            </p:cNvPr>
            <p:cNvSpPr>
              <a:spLocks/>
            </p:cNvSpPr>
            <p:nvPr/>
          </p:nvSpPr>
          <p:spPr bwMode="auto">
            <a:xfrm>
              <a:off x="1615468" y="3246438"/>
              <a:ext cx="441325" cy="34925"/>
            </a:xfrm>
            <a:custGeom>
              <a:avLst/>
              <a:gdLst>
                <a:gd name="T0" fmla="*/ 1671 w 1671"/>
                <a:gd name="T1" fmla="*/ 131 h 131"/>
                <a:gd name="T2" fmla="*/ 1671 w 1671"/>
                <a:gd name="T3" fmla="*/ 65 h 131"/>
                <a:gd name="T4" fmla="*/ 1671 w 1671"/>
                <a:gd name="T5" fmla="*/ 0 h 131"/>
                <a:gd name="T6" fmla="*/ 0 w 1671"/>
                <a:gd name="T7" fmla="*/ 0 h 131"/>
                <a:gd name="T8" fmla="*/ 0 w 1671"/>
                <a:gd name="T9" fmla="*/ 131 h 131"/>
                <a:gd name="T10" fmla="*/ 1671 w 1671"/>
                <a:gd name="T11" fmla="*/ 131 h 131"/>
              </a:gdLst>
              <a:ahLst/>
              <a:cxnLst>
                <a:cxn ang="0">
                  <a:pos x="T0" y="T1"/>
                </a:cxn>
                <a:cxn ang="0">
                  <a:pos x="T2" y="T3"/>
                </a:cxn>
                <a:cxn ang="0">
                  <a:pos x="T4" y="T5"/>
                </a:cxn>
                <a:cxn ang="0">
                  <a:pos x="T6" y="T7"/>
                </a:cxn>
                <a:cxn ang="0">
                  <a:pos x="T8" y="T9"/>
                </a:cxn>
                <a:cxn ang="0">
                  <a:pos x="T10" y="T11"/>
                </a:cxn>
              </a:cxnLst>
              <a:rect l="0" t="0" r="r" b="b"/>
              <a:pathLst>
                <a:path w="1671" h="131">
                  <a:moveTo>
                    <a:pt x="1671" y="131"/>
                  </a:moveTo>
                  <a:lnTo>
                    <a:pt x="1671" y="65"/>
                  </a:lnTo>
                  <a:lnTo>
                    <a:pt x="1671" y="0"/>
                  </a:lnTo>
                  <a:lnTo>
                    <a:pt x="0" y="0"/>
                  </a:lnTo>
                  <a:lnTo>
                    <a:pt x="0" y="131"/>
                  </a:lnTo>
                  <a:lnTo>
                    <a:pt x="1671"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40">
              <a:extLst>
                <a:ext uri="{FF2B5EF4-FFF2-40B4-BE49-F238E27FC236}">
                  <a16:creationId xmlns:a16="http://schemas.microsoft.com/office/drawing/2014/main" id="{BF0078BD-C9EA-B9E0-84A9-2AADC25B06D5}"/>
                </a:ext>
              </a:extLst>
            </p:cNvPr>
            <p:cNvSpPr>
              <a:spLocks noChangeArrowheads="1"/>
            </p:cNvSpPr>
            <p:nvPr/>
          </p:nvSpPr>
          <p:spPr bwMode="auto">
            <a:xfrm>
              <a:off x="1615468" y="3311525"/>
              <a:ext cx="207327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Rectangle 41">
              <a:extLst>
                <a:ext uri="{FF2B5EF4-FFF2-40B4-BE49-F238E27FC236}">
                  <a16:creationId xmlns:a16="http://schemas.microsoft.com/office/drawing/2014/main" id="{3D874B6D-8678-014D-186F-D86AA25E8906}"/>
                </a:ext>
              </a:extLst>
            </p:cNvPr>
            <p:cNvSpPr>
              <a:spLocks noChangeArrowheads="1"/>
            </p:cNvSpPr>
            <p:nvPr/>
          </p:nvSpPr>
          <p:spPr bwMode="auto">
            <a:xfrm>
              <a:off x="1615468" y="3181350"/>
              <a:ext cx="210185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42">
              <a:extLst>
                <a:ext uri="{FF2B5EF4-FFF2-40B4-BE49-F238E27FC236}">
                  <a16:creationId xmlns:a16="http://schemas.microsoft.com/office/drawing/2014/main" id="{CE2A720E-CC96-2E24-3AD8-65C362347FC0}"/>
                </a:ext>
              </a:extLst>
            </p:cNvPr>
            <p:cNvSpPr>
              <a:spLocks/>
            </p:cNvSpPr>
            <p:nvPr/>
          </p:nvSpPr>
          <p:spPr bwMode="auto">
            <a:xfrm>
              <a:off x="3206143" y="3506788"/>
              <a:ext cx="360363" cy="34925"/>
            </a:xfrm>
            <a:custGeom>
              <a:avLst/>
              <a:gdLst>
                <a:gd name="T0" fmla="*/ 0 w 1357"/>
                <a:gd name="T1" fmla="*/ 0 h 131"/>
                <a:gd name="T2" fmla="*/ 0 w 1357"/>
                <a:gd name="T3" fmla="*/ 65 h 131"/>
                <a:gd name="T4" fmla="*/ 0 w 1357"/>
                <a:gd name="T5" fmla="*/ 131 h 131"/>
                <a:gd name="T6" fmla="*/ 1357 w 1357"/>
                <a:gd name="T7" fmla="*/ 131 h 131"/>
                <a:gd name="T8" fmla="*/ 1357 w 1357"/>
                <a:gd name="T9" fmla="*/ 0 h 131"/>
                <a:gd name="T10" fmla="*/ 0 w 1357"/>
                <a:gd name="T11" fmla="*/ 0 h 131"/>
              </a:gdLst>
              <a:ahLst/>
              <a:cxnLst>
                <a:cxn ang="0">
                  <a:pos x="T0" y="T1"/>
                </a:cxn>
                <a:cxn ang="0">
                  <a:pos x="T2" y="T3"/>
                </a:cxn>
                <a:cxn ang="0">
                  <a:pos x="T4" y="T5"/>
                </a:cxn>
                <a:cxn ang="0">
                  <a:pos x="T6" y="T7"/>
                </a:cxn>
                <a:cxn ang="0">
                  <a:pos x="T8" y="T9"/>
                </a:cxn>
                <a:cxn ang="0">
                  <a:pos x="T10" y="T11"/>
                </a:cxn>
              </a:cxnLst>
              <a:rect l="0" t="0" r="r" b="b"/>
              <a:pathLst>
                <a:path w="1357" h="131">
                  <a:moveTo>
                    <a:pt x="0" y="0"/>
                  </a:moveTo>
                  <a:lnTo>
                    <a:pt x="0" y="65"/>
                  </a:lnTo>
                  <a:lnTo>
                    <a:pt x="0" y="131"/>
                  </a:lnTo>
                  <a:lnTo>
                    <a:pt x="1357" y="131"/>
                  </a:lnTo>
                  <a:lnTo>
                    <a:pt x="1357"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43">
              <a:extLst>
                <a:ext uri="{FF2B5EF4-FFF2-40B4-BE49-F238E27FC236}">
                  <a16:creationId xmlns:a16="http://schemas.microsoft.com/office/drawing/2014/main" id="{6C190DB5-A6EB-6951-DD70-249ABD6EAE86}"/>
                </a:ext>
              </a:extLst>
            </p:cNvPr>
            <p:cNvSpPr>
              <a:spLocks/>
            </p:cNvSpPr>
            <p:nvPr/>
          </p:nvSpPr>
          <p:spPr bwMode="auto">
            <a:xfrm>
              <a:off x="1615468" y="3506788"/>
              <a:ext cx="1016000" cy="34925"/>
            </a:xfrm>
            <a:custGeom>
              <a:avLst/>
              <a:gdLst>
                <a:gd name="T0" fmla="*/ 3843 w 3843"/>
                <a:gd name="T1" fmla="*/ 131 h 131"/>
                <a:gd name="T2" fmla="*/ 3843 w 3843"/>
                <a:gd name="T3" fmla="*/ 65 h 131"/>
                <a:gd name="T4" fmla="*/ 3843 w 3843"/>
                <a:gd name="T5" fmla="*/ 0 h 131"/>
                <a:gd name="T6" fmla="*/ 0 w 3843"/>
                <a:gd name="T7" fmla="*/ 0 h 131"/>
                <a:gd name="T8" fmla="*/ 0 w 3843"/>
                <a:gd name="T9" fmla="*/ 131 h 131"/>
                <a:gd name="T10" fmla="*/ 3843 w 3843"/>
                <a:gd name="T11" fmla="*/ 131 h 131"/>
              </a:gdLst>
              <a:ahLst/>
              <a:cxnLst>
                <a:cxn ang="0">
                  <a:pos x="T0" y="T1"/>
                </a:cxn>
                <a:cxn ang="0">
                  <a:pos x="T2" y="T3"/>
                </a:cxn>
                <a:cxn ang="0">
                  <a:pos x="T4" y="T5"/>
                </a:cxn>
                <a:cxn ang="0">
                  <a:pos x="T6" y="T7"/>
                </a:cxn>
                <a:cxn ang="0">
                  <a:pos x="T8" y="T9"/>
                </a:cxn>
                <a:cxn ang="0">
                  <a:pos x="T10" y="T11"/>
                </a:cxn>
              </a:cxnLst>
              <a:rect l="0" t="0" r="r" b="b"/>
              <a:pathLst>
                <a:path w="3843" h="131">
                  <a:moveTo>
                    <a:pt x="3843" y="131"/>
                  </a:moveTo>
                  <a:lnTo>
                    <a:pt x="3843" y="65"/>
                  </a:lnTo>
                  <a:lnTo>
                    <a:pt x="3843" y="0"/>
                  </a:lnTo>
                  <a:lnTo>
                    <a:pt x="0" y="0"/>
                  </a:lnTo>
                  <a:lnTo>
                    <a:pt x="0" y="131"/>
                  </a:lnTo>
                  <a:lnTo>
                    <a:pt x="3843"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44">
              <a:extLst>
                <a:ext uri="{FF2B5EF4-FFF2-40B4-BE49-F238E27FC236}">
                  <a16:creationId xmlns:a16="http://schemas.microsoft.com/office/drawing/2014/main" id="{2DB13828-603A-A297-C536-00CB935B549C}"/>
                </a:ext>
              </a:extLst>
            </p:cNvPr>
            <p:cNvSpPr>
              <a:spLocks noChangeArrowheads="1"/>
            </p:cNvSpPr>
            <p:nvPr/>
          </p:nvSpPr>
          <p:spPr bwMode="auto">
            <a:xfrm>
              <a:off x="1615468" y="3833813"/>
              <a:ext cx="14605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45">
              <a:extLst>
                <a:ext uri="{FF2B5EF4-FFF2-40B4-BE49-F238E27FC236}">
                  <a16:creationId xmlns:a16="http://schemas.microsoft.com/office/drawing/2014/main" id="{1EC46DC8-72D1-809A-7C5B-3F2A7377BE10}"/>
                </a:ext>
              </a:extLst>
            </p:cNvPr>
            <p:cNvSpPr>
              <a:spLocks noChangeArrowheads="1"/>
            </p:cNvSpPr>
            <p:nvPr/>
          </p:nvSpPr>
          <p:spPr bwMode="auto">
            <a:xfrm>
              <a:off x="1615468" y="3573463"/>
              <a:ext cx="1906588"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46">
              <a:extLst>
                <a:ext uri="{FF2B5EF4-FFF2-40B4-BE49-F238E27FC236}">
                  <a16:creationId xmlns:a16="http://schemas.microsoft.com/office/drawing/2014/main" id="{486256F4-E93A-72CE-CE36-3CA67B105BE8}"/>
                </a:ext>
              </a:extLst>
            </p:cNvPr>
            <p:cNvSpPr>
              <a:spLocks/>
            </p:cNvSpPr>
            <p:nvPr/>
          </p:nvSpPr>
          <p:spPr bwMode="auto">
            <a:xfrm>
              <a:off x="2513993" y="3441700"/>
              <a:ext cx="1109663" cy="34925"/>
            </a:xfrm>
            <a:custGeom>
              <a:avLst/>
              <a:gdLst>
                <a:gd name="T0" fmla="*/ 4190 w 4190"/>
                <a:gd name="T1" fmla="*/ 132 h 132"/>
                <a:gd name="T2" fmla="*/ 4190 w 4190"/>
                <a:gd name="T3" fmla="*/ 0 h 132"/>
                <a:gd name="T4" fmla="*/ 0 w 4190"/>
                <a:gd name="T5" fmla="*/ 0 h 132"/>
                <a:gd name="T6" fmla="*/ 0 w 4190"/>
                <a:gd name="T7" fmla="*/ 65 h 132"/>
                <a:gd name="T8" fmla="*/ 0 w 4190"/>
                <a:gd name="T9" fmla="*/ 132 h 132"/>
                <a:gd name="T10" fmla="*/ 4190 w 4190"/>
                <a:gd name="T11" fmla="*/ 132 h 132"/>
              </a:gdLst>
              <a:ahLst/>
              <a:cxnLst>
                <a:cxn ang="0">
                  <a:pos x="T0" y="T1"/>
                </a:cxn>
                <a:cxn ang="0">
                  <a:pos x="T2" y="T3"/>
                </a:cxn>
                <a:cxn ang="0">
                  <a:pos x="T4" y="T5"/>
                </a:cxn>
                <a:cxn ang="0">
                  <a:pos x="T6" y="T7"/>
                </a:cxn>
                <a:cxn ang="0">
                  <a:pos x="T8" y="T9"/>
                </a:cxn>
                <a:cxn ang="0">
                  <a:pos x="T10" y="T11"/>
                </a:cxn>
              </a:cxnLst>
              <a:rect l="0" t="0" r="r" b="b"/>
              <a:pathLst>
                <a:path w="4190" h="132">
                  <a:moveTo>
                    <a:pt x="4190" y="132"/>
                  </a:moveTo>
                  <a:lnTo>
                    <a:pt x="4190" y="0"/>
                  </a:lnTo>
                  <a:lnTo>
                    <a:pt x="0" y="0"/>
                  </a:lnTo>
                  <a:lnTo>
                    <a:pt x="0" y="65"/>
                  </a:lnTo>
                  <a:lnTo>
                    <a:pt x="0" y="132"/>
                  </a:lnTo>
                  <a:lnTo>
                    <a:pt x="4190"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47">
              <a:extLst>
                <a:ext uri="{FF2B5EF4-FFF2-40B4-BE49-F238E27FC236}">
                  <a16:creationId xmlns:a16="http://schemas.microsoft.com/office/drawing/2014/main" id="{E04C7F30-3429-C0DC-B874-75630748F164}"/>
                </a:ext>
              </a:extLst>
            </p:cNvPr>
            <p:cNvSpPr>
              <a:spLocks/>
            </p:cNvSpPr>
            <p:nvPr/>
          </p:nvSpPr>
          <p:spPr bwMode="auto">
            <a:xfrm>
              <a:off x="1615468" y="3441700"/>
              <a:ext cx="500063" cy="34925"/>
            </a:xfrm>
            <a:custGeom>
              <a:avLst/>
              <a:gdLst>
                <a:gd name="T0" fmla="*/ 1893 w 1893"/>
                <a:gd name="T1" fmla="*/ 132 h 132"/>
                <a:gd name="T2" fmla="*/ 1893 w 1893"/>
                <a:gd name="T3" fmla="*/ 65 h 132"/>
                <a:gd name="T4" fmla="*/ 1893 w 1893"/>
                <a:gd name="T5" fmla="*/ 0 h 132"/>
                <a:gd name="T6" fmla="*/ 0 w 1893"/>
                <a:gd name="T7" fmla="*/ 0 h 132"/>
                <a:gd name="T8" fmla="*/ 0 w 1893"/>
                <a:gd name="T9" fmla="*/ 132 h 132"/>
                <a:gd name="T10" fmla="*/ 1893 w 1893"/>
                <a:gd name="T11" fmla="*/ 132 h 132"/>
              </a:gdLst>
              <a:ahLst/>
              <a:cxnLst>
                <a:cxn ang="0">
                  <a:pos x="T0" y="T1"/>
                </a:cxn>
                <a:cxn ang="0">
                  <a:pos x="T2" y="T3"/>
                </a:cxn>
                <a:cxn ang="0">
                  <a:pos x="T4" y="T5"/>
                </a:cxn>
                <a:cxn ang="0">
                  <a:pos x="T6" y="T7"/>
                </a:cxn>
                <a:cxn ang="0">
                  <a:pos x="T8" y="T9"/>
                </a:cxn>
                <a:cxn ang="0">
                  <a:pos x="T10" y="T11"/>
                </a:cxn>
              </a:cxnLst>
              <a:rect l="0" t="0" r="r" b="b"/>
              <a:pathLst>
                <a:path w="1893" h="132">
                  <a:moveTo>
                    <a:pt x="1893" y="132"/>
                  </a:moveTo>
                  <a:lnTo>
                    <a:pt x="1893" y="65"/>
                  </a:lnTo>
                  <a:lnTo>
                    <a:pt x="1893" y="0"/>
                  </a:lnTo>
                  <a:lnTo>
                    <a:pt x="0" y="0"/>
                  </a:lnTo>
                  <a:lnTo>
                    <a:pt x="0" y="132"/>
                  </a:lnTo>
                  <a:lnTo>
                    <a:pt x="1893"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ectangle 48">
              <a:extLst>
                <a:ext uri="{FF2B5EF4-FFF2-40B4-BE49-F238E27FC236}">
                  <a16:creationId xmlns:a16="http://schemas.microsoft.com/office/drawing/2014/main" id="{49FE4522-AE9D-2391-0AEB-F675F15862DA}"/>
                </a:ext>
              </a:extLst>
            </p:cNvPr>
            <p:cNvSpPr>
              <a:spLocks noChangeArrowheads="1"/>
            </p:cNvSpPr>
            <p:nvPr/>
          </p:nvSpPr>
          <p:spPr bwMode="auto">
            <a:xfrm>
              <a:off x="1615468" y="3376613"/>
              <a:ext cx="20193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49">
              <a:extLst>
                <a:ext uri="{FF2B5EF4-FFF2-40B4-BE49-F238E27FC236}">
                  <a16:creationId xmlns:a16="http://schemas.microsoft.com/office/drawing/2014/main" id="{62A00267-3E48-6609-E6D6-A21F08F8FFEE}"/>
                </a:ext>
              </a:extLst>
            </p:cNvPr>
            <p:cNvSpPr>
              <a:spLocks/>
            </p:cNvSpPr>
            <p:nvPr/>
          </p:nvSpPr>
          <p:spPr bwMode="auto">
            <a:xfrm>
              <a:off x="2344131" y="3703638"/>
              <a:ext cx="1136650" cy="34925"/>
            </a:xfrm>
            <a:custGeom>
              <a:avLst/>
              <a:gdLst>
                <a:gd name="T0" fmla="*/ 4298 w 4298"/>
                <a:gd name="T1" fmla="*/ 131 h 131"/>
                <a:gd name="T2" fmla="*/ 4298 w 4298"/>
                <a:gd name="T3" fmla="*/ 0 h 131"/>
                <a:gd name="T4" fmla="*/ 0 w 4298"/>
                <a:gd name="T5" fmla="*/ 0 h 131"/>
                <a:gd name="T6" fmla="*/ 0 w 4298"/>
                <a:gd name="T7" fmla="*/ 65 h 131"/>
                <a:gd name="T8" fmla="*/ 0 w 4298"/>
                <a:gd name="T9" fmla="*/ 131 h 131"/>
                <a:gd name="T10" fmla="*/ 4298 w 4298"/>
                <a:gd name="T11" fmla="*/ 131 h 131"/>
              </a:gdLst>
              <a:ahLst/>
              <a:cxnLst>
                <a:cxn ang="0">
                  <a:pos x="T0" y="T1"/>
                </a:cxn>
                <a:cxn ang="0">
                  <a:pos x="T2" y="T3"/>
                </a:cxn>
                <a:cxn ang="0">
                  <a:pos x="T4" y="T5"/>
                </a:cxn>
                <a:cxn ang="0">
                  <a:pos x="T6" y="T7"/>
                </a:cxn>
                <a:cxn ang="0">
                  <a:pos x="T8" y="T9"/>
                </a:cxn>
                <a:cxn ang="0">
                  <a:pos x="T10" y="T11"/>
                </a:cxn>
              </a:cxnLst>
              <a:rect l="0" t="0" r="r" b="b"/>
              <a:pathLst>
                <a:path w="4298" h="131">
                  <a:moveTo>
                    <a:pt x="4298" y="131"/>
                  </a:moveTo>
                  <a:lnTo>
                    <a:pt x="4298" y="0"/>
                  </a:lnTo>
                  <a:lnTo>
                    <a:pt x="0" y="0"/>
                  </a:lnTo>
                  <a:lnTo>
                    <a:pt x="0" y="65"/>
                  </a:lnTo>
                  <a:lnTo>
                    <a:pt x="0" y="131"/>
                  </a:lnTo>
                  <a:lnTo>
                    <a:pt x="4298"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50">
              <a:extLst>
                <a:ext uri="{FF2B5EF4-FFF2-40B4-BE49-F238E27FC236}">
                  <a16:creationId xmlns:a16="http://schemas.microsoft.com/office/drawing/2014/main" id="{EAA87F08-D4D4-5EC1-91C0-804271547696}"/>
                </a:ext>
              </a:extLst>
            </p:cNvPr>
            <p:cNvSpPr>
              <a:spLocks/>
            </p:cNvSpPr>
            <p:nvPr/>
          </p:nvSpPr>
          <p:spPr bwMode="auto">
            <a:xfrm>
              <a:off x="1615468" y="3703638"/>
              <a:ext cx="454025" cy="34925"/>
            </a:xfrm>
            <a:custGeom>
              <a:avLst/>
              <a:gdLst>
                <a:gd name="T0" fmla="*/ 1716 w 1716"/>
                <a:gd name="T1" fmla="*/ 131 h 131"/>
                <a:gd name="T2" fmla="*/ 1716 w 1716"/>
                <a:gd name="T3" fmla="*/ 65 h 131"/>
                <a:gd name="T4" fmla="*/ 1716 w 1716"/>
                <a:gd name="T5" fmla="*/ 0 h 131"/>
                <a:gd name="T6" fmla="*/ 0 w 1716"/>
                <a:gd name="T7" fmla="*/ 0 h 131"/>
                <a:gd name="T8" fmla="*/ 0 w 1716"/>
                <a:gd name="T9" fmla="*/ 131 h 131"/>
                <a:gd name="T10" fmla="*/ 1716 w 1716"/>
                <a:gd name="T11" fmla="*/ 131 h 131"/>
              </a:gdLst>
              <a:ahLst/>
              <a:cxnLst>
                <a:cxn ang="0">
                  <a:pos x="T0" y="T1"/>
                </a:cxn>
                <a:cxn ang="0">
                  <a:pos x="T2" y="T3"/>
                </a:cxn>
                <a:cxn ang="0">
                  <a:pos x="T4" y="T5"/>
                </a:cxn>
                <a:cxn ang="0">
                  <a:pos x="T6" y="T7"/>
                </a:cxn>
                <a:cxn ang="0">
                  <a:pos x="T8" y="T9"/>
                </a:cxn>
                <a:cxn ang="0">
                  <a:pos x="T10" y="T11"/>
                </a:cxn>
              </a:cxnLst>
              <a:rect l="0" t="0" r="r" b="b"/>
              <a:pathLst>
                <a:path w="1716" h="131">
                  <a:moveTo>
                    <a:pt x="1716" y="131"/>
                  </a:moveTo>
                  <a:lnTo>
                    <a:pt x="1716" y="65"/>
                  </a:lnTo>
                  <a:lnTo>
                    <a:pt x="1716" y="0"/>
                  </a:lnTo>
                  <a:lnTo>
                    <a:pt x="0" y="0"/>
                  </a:lnTo>
                  <a:lnTo>
                    <a:pt x="0" y="131"/>
                  </a:lnTo>
                  <a:lnTo>
                    <a:pt x="1716"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Rectangle 51">
              <a:extLst>
                <a:ext uri="{FF2B5EF4-FFF2-40B4-BE49-F238E27FC236}">
                  <a16:creationId xmlns:a16="http://schemas.microsoft.com/office/drawing/2014/main" id="{17B4EAC7-3F17-AC84-BDD3-FA00C1D39B43}"/>
                </a:ext>
              </a:extLst>
            </p:cNvPr>
            <p:cNvSpPr>
              <a:spLocks noChangeArrowheads="1"/>
            </p:cNvSpPr>
            <p:nvPr/>
          </p:nvSpPr>
          <p:spPr bwMode="auto">
            <a:xfrm>
              <a:off x="1615468" y="3768725"/>
              <a:ext cx="180816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Rectangle 52">
              <a:extLst>
                <a:ext uri="{FF2B5EF4-FFF2-40B4-BE49-F238E27FC236}">
                  <a16:creationId xmlns:a16="http://schemas.microsoft.com/office/drawing/2014/main" id="{B9531685-7497-6D03-2687-9FFE15C52794}"/>
                </a:ext>
              </a:extLst>
            </p:cNvPr>
            <p:cNvSpPr>
              <a:spLocks noChangeArrowheads="1"/>
            </p:cNvSpPr>
            <p:nvPr/>
          </p:nvSpPr>
          <p:spPr bwMode="auto">
            <a:xfrm>
              <a:off x="1615468" y="3638550"/>
              <a:ext cx="188912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53">
              <a:extLst>
                <a:ext uri="{FF2B5EF4-FFF2-40B4-BE49-F238E27FC236}">
                  <a16:creationId xmlns:a16="http://schemas.microsoft.com/office/drawing/2014/main" id="{D778DA21-C5CD-CB03-553E-04A75EF2A0BC}"/>
                </a:ext>
              </a:extLst>
            </p:cNvPr>
            <p:cNvSpPr>
              <a:spLocks noChangeArrowheads="1"/>
            </p:cNvSpPr>
            <p:nvPr/>
          </p:nvSpPr>
          <p:spPr bwMode="auto">
            <a:xfrm>
              <a:off x="1615468" y="3898900"/>
              <a:ext cx="113982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ctangle 54">
              <a:extLst>
                <a:ext uri="{FF2B5EF4-FFF2-40B4-BE49-F238E27FC236}">
                  <a16:creationId xmlns:a16="http://schemas.microsoft.com/office/drawing/2014/main" id="{A277F998-DE5F-7993-E2BA-D72EB6BED508}"/>
                </a:ext>
              </a:extLst>
            </p:cNvPr>
            <p:cNvSpPr>
              <a:spLocks noChangeArrowheads="1"/>
            </p:cNvSpPr>
            <p:nvPr/>
          </p:nvSpPr>
          <p:spPr bwMode="auto">
            <a:xfrm>
              <a:off x="1615468" y="3051175"/>
              <a:ext cx="32385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55">
              <a:extLst>
                <a:ext uri="{FF2B5EF4-FFF2-40B4-BE49-F238E27FC236}">
                  <a16:creationId xmlns:a16="http://schemas.microsoft.com/office/drawing/2014/main" id="{FB9878E5-76CD-B175-3193-CADF37239EAE}"/>
                </a:ext>
              </a:extLst>
            </p:cNvPr>
            <p:cNvSpPr>
              <a:spLocks noChangeArrowheads="1"/>
            </p:cNvSpPr>
            <p:nvPr/>
          </p:nvSpPr>
          <p:spPr bwMode="auto">
            <a:xfrm>
              <a:off x="1615468" y="3963988"/>
              <a:ext cx="98742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6">
              <a:extLst>
                <a:ext uri="{FF2B5EF4-FFF2-40B4-BE49-F238E27FC236}">
                  <a16:creationId xmlns:a16="http://schemas.microsoft.com/office/drawing/2014/main" id="{97C17536-F746-7BAC-7546-C9E2DA76F421}"/>
                </a:ext>
              </a:extLst>
            </p:cNvPr>
            <p:cNvSpPr>
              <a:spLocks/>
            </p:cNvSpPr>
            <p:nvPr/>
          </p:nvSpPr>
          <p:spPr bwMode="auto">
            <a:xfrm>
              <a:off x="1615468" y="4029075"/>
              <a:ext cx="415925" cy="34925"/>
            </a:xfrm>
            <a:custGeom>
              <a:avLst/>
              <a:gdLst>
                <a:gd name="T0" fmla="*/ 0 w 1574"/>
                <a:gd name="T1" fmla="*/ 0 h 132"/>
                <a:gd name="T2" fmla="*/ 0 w 1574"/>
                <a:gd name="T3" fmla="*/ 132 h 132"/>
                <a:gd name="T4" fmla="*/ 1574 w 1574"/>
                <a:gd name="T5" fmla="*/ 132 h 132"/>
                <a:gd name="T6" fmla="*/ 1574 w 1574"/>
                <a:gd name="T7" fmla="*/ 65 h 132"/>
                <a:gd name="T8" fmla="*/ 1574 w 1574"/>
                <a:gd name="T9" fmla="*/ 0 h 132"/>
                <a:gd name="T10" fmla="*/ 0 w 1574"/>
                <a:gd name="T11" fmla="*/ 0 h 132"/>
              </a:gdLst>
              <a:ahLst/>
              <a:cxnLst>
                <a:cxn ang="0">
                  <a:pos x="T0" y="T1"/>
                </a:cxn>
                <a:cxn ang="0">
                  <a:pos x="T2" y="T3"/>
                </a:cxn>
                <a:cxn ang="0">
                  <a:pos x="T4" y="T5"/>
                </a:cxn>
                <a:cxn ang="0">
                  <a:pos x="T6" y="T7"/>
                </a:cxn>
                <a:cxn ang="0">
                  <a:pos x="T8" y="T9"/>
                </a:cxn>
                <a:cxn ang="0">
                  <a:pos x="T10" y="T11"/>
                </a:cxn>
              </a:cxnLst>
              <a:rect l="0" t="0" r="r" b="b"/>
              <a:pathLst>
                <a:path w="1574" h="132">
                  <a:moveTo>
                    <a:pt x="0" y="0"/>
                  </a:moveTo>
                  <a:lnTo>
                    <a:pt x="0" y="132"/>
                  </a:lnTo>
                  <a:lnTo>
                    <a:pt x="1574" y="132"/>
                  </a:lnTo>
                  <a:lnTo>
                    <a:pt x="1574" y="65"/>
                  </a:lnTo>
                  <a:lnTo>
                    <a:pt x="1574"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7">
              <a:extLst>
                <a:ext uri="{FF2B5EF4-FFF2-40B4-BE49-F238E27FC236}">
                  <a16:creationId xmlns:a16="http://schemas.microsoft.com/office/drawing/2014/main" id="{7E905562-29F5-94C8-3C27-765D6C2DE2E2}"/>
                </a:ext>
              </a:extLst>
            </p:cNvPr>
            <p:cNvSpPr>
              <a:spLocks/>
            </p:cNvSpPr>
            <p:nvPr/>
          </p:nvSpPr>
          <p:spPr bwMode="auto">
            <a:xfrm>
              <a:off x="2323493" y="4029075"/>
              <a:ext cx="266700" cy="34925"/>
            </a:xfrm>
            <a:custGeom>
              <a:avLst/>
              <a:gdLst>
                <a:gd name="T0" fmla="*/ 1003 w 1003"/>
                <a:gd name="T1" fmla="*/ 132 h 132"/>
                <a:gd name="T2" fmla="*/ 1003 w 1003"/>
                <a:gd name="T3" fmla="*/ 0 h 132"/>
                <a:gd name="T4" fmla="*/ 0 w 1003"/>
                <a:gd name="T5" fmla="*/ 0 h 132"/>
                <a:gd name="T6" fmla="*/ 0 w 1003"/>
                <a:gd name="T7" fmla="*/ 65 h 132"/>
                <a:gd name="T8" fmla="*/ 0 w 1003"/>
                <a:gd name="T9" fmla="*/ 132 h 132"/>
                <a:gd name="T10" fmla="*/ 1003 w 1003"/>
                <a:gd name="T11" fmla="*/ 132 h 132"/>
              </a:gdLst>
              <a:ahLst/>
              <a:cxnLst>
                <a:cxn ang="0">
                  <a:pos x="T0" y="T1"/>
                </a:cxn>
                <a:cxn ang="0">
                  <a:pos x="T2" y="T3"/>
                </a:cxn>
                <a:cxn ang="0">
                  <a:pos x="T4" y="T5"/>
                </a:cxn>
                <a:cxn ang="0">
                  <a:pos x="T6" y="T7"/>
                </a:cxn>
                <a:cxn ang="0">
                  <a:pos x="T8" y="T9"/>
                </a:cxn>
                <a:cxn ang="0">
                  <a:pos x="T10" y="T11"/>
                </a:cxn>
              </a:cxnLst>
              <a:rect l="0" t="0" r="r" b="b"/>
              <a:pathLst>
                <a:path w="1003" h="132">
                  <a:moveTo>
                    <a:pt x="1003" y="132"/>
                  </a:moveTo>
                  <a:lnTo>
                    <a:pt x="1003" y="0"/>
                  </a:lnTo>
                  <a:lnTo>
                    <a:pt x="0" y="0"/>
                  </a:lnTo>
                  <a:lnTo>
                    <a:pt x="0" y="65"/>
                  </a:lnTo>
                  <a:lnTo>
                    <a:pt x="0" y="132"/>
                  </a:lnTo>
                  <a:lnTo>
                    <a:pt x="1003"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Rectangle 58">
              <a:extLst>
                <a:ext uri="{FF2B5EF4-FFF2-40B4-BE49-F238E27FC236}">
                  <a16:creationId xmlns:a16="http://schemas.microsoft.com/office/drawing/2014/main" id="{F56B687A-33FC-38DD-6ADA-E0DEF6384915}"/>
                </a:ext>
              </a:extLst>
            </p:cNvPr>
            <p:cNvSpPr>
              <a:spLocks noChangeArrowheads="1"/>
            </p:cNvSpPr>
            <p:nvPr/>
          </p:nvSpPr>
          <p:spPr bwMode="auto">
            <a:xfrm>
              <a:off x="1615468" y="4159250"/>
              <a:ext cx="91598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Rectangle 59">
              <a:extLst>
                <a:ext uri="{FF2B5EF4-FFF2-40B4-BE49-F238E27FC236}">
                  <a16:creationId xmlns:a16="http://schemas.microsoft.com/office/drawing/2014/main" id="{7DB7628D-3709-C222-6656-9929CC8EE5FE}"/>
                </a:ext>
              </a:extLst>
            </p:cNvPr>
            <p:cNvSpPr>
              <a:spLocks noChangeArrowheads="1"/>
            </p:cNvSpPr>
            <p:nvPr/>
          </p:nvSpPr>
          <p:spPr bwMode="auto">
            <a:xfrm>
              <a:off x="1615468" y="4094163"/>
              <a:ext cx="9525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Rectangle 60">
              <a:extLst>
                <a:ext uri="{FF2B5EF4-FFF2-40B4-BE49-F238E27FC236}">
                  <a16:creationId xmlns:a16="http://schemas.microsoft.com/office/drawing/2014/main" id="{DB20FD97-A601-F2AF-D9CC-69030021B691}"/>
                </a:ext>
              </a:extLst>
            </p:cNvPr>
            <p:cNvSpPr>
              <a:spLocks noChangeArrowheads="1"/>
            </p:cNvSpPr>
            <p:nvPr/>
          </p:nvSpPr>
          <p:spPr bwMode="auto">
            <a:xfrm>
              <a:off x="1615468" y="4356100"/>
              <a:ext cx="70167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61">
              <a:extLst>
                <a:ext uri="{FF2B5EF4-FFF2-40B4-BE49-F238E27FC236}">
                  <a16:creationId xmlns:a16="http://schemas.microsoft.com/office/drawing/2014/main" id="{4E389585-5BC4-D7F4-965C-B98A1729AC46}"/>
                </a:ext>
              </a:extLst>
            </p:cNvPr>
            <p:cNvSpPr>
              <a:spLocks/>
            </p:cNvSpPr>
            <p:nvPr/>
          </p:nvSpPr>
          <p:spPr bwMode="auto">
            <a:xfrm>
              <a:off x="1615468" y="4291013"/>
              <a:ext cx="492125" cy="33338"/>
            </a:xfrm>
            <a:custGeom>
              <a:avLst/>
              <a:gdLst>
                <a:gd name="T0" fmla="*/ 0 w 1859"/>
                <a:gd name="T1" fmla="*/ 0 h 131"/>
                <a:gd name="T2" fmla="*/ 0 w 1859"/>
                <a:gd name="T3" fmla="*/ 131 h 131"/>
                <a:gd name="T4" fmla="*/ 1859 w 1859"/>
                <a:gd name="T5" fmla="*/ 131 h 131"/>
                <a:gd name="T6" fmla="*/ 1859 w 1859"/>
                <a:gd name="T7" fmla="*/ 65 h 131"/>
                <a:gd name="T8" fmla="*/ 1859 w 1859"/>
                <a:gd name="T9" fmla="*/ 0 h 131"/>
                <a:gd name="T10" fmla="*/ 0 w 1859"/>
                <a:gd name="T11" fmla="*/ 0 h 131"/>
              </a:gdLst>
              <a:ahLst/>
              <a:cxnLst>
                <a:cxn ang="0">
                  <a:pos x="T0" y="T1"/>
                </a:cxn>
                <a:cxn ang="0">
                  <a:pos x="T2" y="T3"/>
                </a:cxn>
                <a:cxn ang="0">
                  <a:pos x="T4" y="T5"/>
                </a:cxn>
                <a:cxn ang="0">
                  <a:pos x="T6" y="T7"/>
                </a:cxn>
                <a:cxn ang="0">
                  <a:pos x="T8" y="T9"/>
                </a:cxn>
                <a:cxn ang="0">
                  <a:pos x="T10" y="T11"/>
                </a:cxn>
              </a:cxnLst>
              <a:rect l="0" t="0" r="r" b="b"/>
              <a:pathLst>
                <a:path w="1859" h="131">
                  <a:moveTo>
                    <a:pt x="0" y="0"/>
                  </a:moveTo>
                  <a:lnTo>
                    <a:pt x="0" y="131"/>
                  </a:lnTo>
                  <a:lnTo>
                    <a:pt x="1859" y="131"/>
                  </a:lnTo>
                  <a:lnTo>
                    <a:pt x="1859" y="65"/>
                  </a:lnTo>
                  <a:lnTo>
                    <a:pt x="1859"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62">
              <a:extLst>
                <a:ext uri="{FF2B5EF4-FFF2-40B4-BE49-F238E27FC236}">
                  <a16:creationId xmlns:a16="http://schemas.microsoft.com/office/drawing/2014/main" id="{BDA80952-5AB9-FB10-ADC5-FA6EAC11FA51}"/>
                </a:ext>
              </a:extLst>
            </p:cNvPr>
            <p:cNvSpPr>
              <a:spLocks/>
            </p:cNvSpPr>
            <p:nvPr/>
          </p:nvSpPr>
          <p:spPr bwMode="auto">
            <a:xfrm>
              <a:off x="2358418" y="4291013"/>
              <a:ext cx="34925" cy="33338"/>
            </a:xfrm>
            <a:custGeom>
              <a:avLst/>
              <a:gdLst>
                <a:gd name="T0" fmla="*/ 0 w 131"/>
                <a:gd name="T1" fmla="*/ 0 h 131"/>
                <a:gd name="T2" fmla="*/ 0 w 131"/>
                <a:gd name="T3" fmla="*/ 65 h 131"/>
                <a:gd name="T4" fmla="*/ 0 w 131"/>
                <a:gd name="T5" fmla="*/ 131 h 131"/>
                <a:gd name="T6" fmla="*/ 131 w 131"/>
                <a:gd name="T7" fmla="*/ 131 h 131"/>
                <a:gd name="T8" fmla="*/ 131 w 131"/>
                <a:gd name="T9" fmla="*/ 0 h 131"/>
                <a:gd name="T10" fmla="*/ 0 w 131"/>
                <a:gd name="T11" fmla="*/ 0 h 131"/>
              </a:gdLst>
              <a:ahLst/>
              <a:cxnLst>
                <a:cxn ang="0">
                  <a:pos x="T0" y="T1"/>
                </a:cxn>
                <a:cxn ang="0">
                  <a:pos x="T2" y="T3"/>
                </a:cxn>
                <a:cxn ang="0">
                  <a:pos x="T4" y="T5"/>
                </a:cxn>
                <a:cxn ang="0">
                  <a:pos x="T6" y="T7"/>
                </a:cxn>
                <a:cxn ang="0">
                  <a:pos x="T8" y="T9"/>
                </a:cxn>
                <a:cxn ang="0">
                  <a:pos x="T10" y="T11"/>
                </a:cxn>
              </a:cxnLst>
              <a:rect l="0" t="0" r="r" b="b"/>
              <a:pathLst>
                <a:path w="131" h="131">
                  <a:moveTo>
                    <a:pt x="0" y="0"/>
                  </a:moveTo>
                  <a:lnTo>
                    <a:pt x="0" y="65"/>
                  </a:lnTo>
                  <a:lnTo>
                    <a:pt x="0" y="131"/>
                  </a:lnTo>
                  <a:lnTo>
                    <a:pt x="131" y="131"/>
                  </a:lnTo>
                  <a:lnTo>
                    <a:pt x="131"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3">
              <a:extLst>
                <a:ext uri="{FF2B5EF4-FFF2-40B4-BE49-F238E27FC236}">
                  <a16:creationId xmlns:a16="http://schemas.microsoft.com/office/drawing/2014/main" id="{50152D97-BB60-6A41-A0B6-B6BFE3609A5C}"/>
                </a:ext>
              </a:extLst>
            </p:cNvPr>
            <p:cNvSpPr>
              <a:spLocks noChangeArrowheads="1"/>
            </p:cNvSpPr>
            <p:nvPr/>
          </p:nvSpPr>
          <p:spPr bwMode="auto">
            <a:xfrm>
              <a:off x="1615468" y="4421188"/>
              <a:ext cx="66992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4">
              <a:extLst>
                <a:ext uri="{FF2B5EF4-FFF2-40B4-BE49-F238E27FC236}">
                  <a16:creationId xmlns:a16="http://schemas.microsoft.com/office/drawing/2014/main" id="{6746A886-3DAD-1BFC-4ED2-DF7E2C821B5A}"/>
                </a:ext>
              </a:extLst>
            </p:cNvPr>
            <p:cNvSpPr>
              <a:spLocks noChangeArrowheads="1"/>
            </p:cNvSpPr>
            <p:nvPr/>
          </p:nvSpPr>
          <p:spPr bwMode="auto">
            <a:xfrm>
              <a:off x="1615468" y="4486275"/>
              <a:ext cx="63182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Rectangle 65">
              <a:extLst>
                <a:ext uri="{FF2B5EF4-FFF2-40B4-BE49-F238E27FC236}">
                  <a16:creationId xmlns:a16="http://schemas.microsoft.com/office/drawing/2014/main" id="{05CBDC35-0B63-7815-4F05-50C59FCA633F}"/>
                </a:ext>
              </a:extLst>
            </p:cNvPr>
            <p:cNvSpPr>
              <a:spLocks noChangeArrowheads="1"/>
            </p:cNvSpPr>
            <p:nvPr/>
          </p:nvSpPr>
          <p:spPr bwMode="auto">
            <a:xfrm>
              <a:off x="1615468" y="4225925"/>
              <a:ext cx="895350"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Rectangle 66">
              <a:extLst>
                <a:ext uri="{FF2B5EF4-FFF2-40B4-BE49-F238E27FC236}">
                  <a16:creationId xmlns:a16="http://schemas.microsoft.com/office/drawing/2014/main" id="{16A7F8EA-641E-8D8D-EE96-B8635D15457B}"/>
                </a:ext>
              </a:extLst>
            </p:cNvPr>
            <p:cNvSpPr>
              <a:spLocks noChangeArrowheads="1"/>
            </p:cNvSpPr>
            <p:nvPr/>
          </p:nvSpPr>
          <p:spPr bwMode="auto">
            <a:xfrm>
              <a:off x="1615468" y="4551363"/>
              <a:ext cx="60483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Rectangle 67">
              <a:extLst>
                <a:ext uri="{FF2B5EF4-FFF2-40B4-BE49-F238E27FC236}">
                  <a16:creationId xmlns:a16="http://schemas.microsoft.com/office/drawing/2014/main" id="{AC455A2E-D15D-70D2-97CB-60ECE482ECA3}"/>
                </a:ext>
              </a:extLst>
            </p:cNvPr>
            <p:cNvSpPr>
              <a:spLocks noChangeArrowheads="1"/>
            </p:cNvSpPr>
            <p:nvPr/>
          </p:nvSpPr>
          <p:spPr bwMode="auto">
            <a:xfrm>
              <a:off x="1615468" y="4616450"/>
              <a:ext cx="57308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Rectangle 68">
              <a:extLst>
                <a:ext uri="{FF2B5EF4-FFF2-40B4-BE49-F238E27FC236}">
                  <a16:creationId xmlns:a16="http://schemas.microsoft.com/office/drawing/2014/main" id="{17FB0056-A14D-6A36-8177-A144FA9FE941}"/>
                </a:ext>
              </a:extLst>
            </p:cNvPr>
            <p:cNvSpPr>
              <a:spLocks noChangeArrowheads="1"/>
            </p:cNvSpPr>
            <p:nvPr/>
          </p:nvSpPr>
          <p:spPr bwMode="auto">
            <a:xfrm>
              <a:off x="1615468" y="4746625"/>
              <a:ext cx="46355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Rectangle 69">
              <a:extLst>
                <a:ext uri="{FF2B5EF4-FFF2-40B4-BE49-F238E27FC236}">
                  <a16:creationId xmlns:a16="http://schemas.microsoft.com/office/drawing/2014/main" id="{9AD7A103-962C-D4D9-E429-6663D5425CFF}"/>
                </a:ext>
              </a:extLst>
            </p:cNvPr>
            <p:cNvSpPr>
              <a:spLocks noChangeArrowheads="1"/>
            </p:cNvSpPr>
            <p:nvPr/>
          </p:nvSpPr>
          <p:spPr bwMode="auto">
            <a:xfrm>
              <a:off x="1615468" y="4681538"/>
              <a:ext cx="50958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Rectangle 70">
              <a:extLst>
                <a:ext uri="{FF2B5EF4-FFF2-40B4-BE49-F238E27FC236}">
                  <a16:creationId xmlns:a16="http://schemas.microsoft.com/office/drawing/2014/main" id="{1EC47EFD-892D-680D-C966-C16E59F59E86}"/>
                </a:ext>
              </a:extLst>
            </p:cNvPr>
            <p:cNvSpPr>
              <a:spLocks noChangeArrowheads="1"/>
            </p:cNvSpPr>
            <p:nvPr/>
          </p:nvSpPr>
          <p:spPr bwMode="auto">
            <a:xfrm>
              <a:off x="1615468" y="4876800"/>
              <a:ext cx="28257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Rectangle 71">
              <a:extLst>
                <a:ext uri="{FF2B5EF4-FFF2-40B4-BE49-F238E27FC236}">
                  <a16:creationId xmlns:a16="http://schemas.microsoft.com/office/drawing/2014/main" id="{BC1C16B1-037B-0246-40A2-FFB95D1ECA03}"/>
                </a:ext>
              </a:extLst>
            </p:cNvPr>
            <p:cNvSpPr>
              <a:spLocks noChangeArrowheads="1"/>
            </p:cNvSpPr>
            <p:nvPr/>
          </p:nvSpPr>
          <p:spPr bwMode="auto">
            <a:xfrm>
              <a:off x="1615468" y="4943475"/>
              <a:ext cx="242888"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Rectangle 72">
              <a:extLst>
                <a:ext uri="{FF2B5EF4-FFF2-40B4-BE49-F238E27FC236}">
                  <a16:creationId xmlns:a16="http://schemas.microsoft.com/office/drawing/2014/main" id="{3EFF0FEB-A610-37E5-11DD-8251FA79D47F}"/>
                </a:ext>
              </a:extLst>
            </p:cNvPr>
            <p:cNvSpPr>
              <a:spLocks noChangeArrowheads="1"/>
            </p:cNvSpPr>
            <p:nvPr/>
          </p:nvSpPr>
          <p:spPr bwMode="auto">
            <a:xfrm>
              <a:off x="1615468" y="5008563"/>
              <a:ext cx="23018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Rectangle 73">
              <a:extLst>
                <a:ext uri="{FF2B5EF4-FFF2-40B4-BE49-F238E27FC236}">
                  <a16:creationId xmlns:a16="http://schemas.microsoft.com/office/drawing/2014/main" id="{A5B1F4A3-6483-0AAB-3C18-E5D507C63930}"/>
                </a:ext>
              </a:extLst>
            </p:cNvPr>
            <p:cNvSpPr>
              <a:spLocks noChangeArrowheads="1"/>
            </p:cNvSpPr>
            <p:nvPr/>
          </p:nvSpPr>
          <p:spPr bwMode="auto">
            <a:xfrm>
              <a:off x="1615468" y="5073650"/>
              <a:ext cx="22542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Rectangle 74">
              <a:extLst>
                <a:ext uri="{FF2B5EF4-FFF2-40B4-BE49-F238E27FC236}">
                  <a16:creationId xmlns:a16="http://schemas.microsoft.com/office/drawing/2014/main" id="{65593453-03BE-F03E-8E31-0F8F4356E0F9}"/>
                </a:ext>
              </a:extLst>
            </p:cNvPr>
            <p:cNvSpPr>
              <a:spLocks noChangeArrowheads="1"/>
            </p:cNvSpPr>
            <p:nvPr/>
          </p:nvSpPr>
          <p:spPr bwMode="auto">
            <a:xfrm>
              <a:off x="1615468" y="5138738"/>
              <a:ext cx="2286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Rectangle 75">
              <a:extLst>
                <a:ext uri="{FF2B5EF4-FFF2-40B4-BE49-F238E27FC236}">
                  <a16:creationId xmlns:a16="http://schemas.microsoft.com/office/drawing/2014/main" id="{472F2151-A6E8-2733-E562-7ECC529FD23C}"/>
                </a:ext>
              </a:extLst>
            </p:cNvPr>
            <p:cNvSpPr>
              <a:spLocks noChangeArrowheads="1"/>
            </p:cNvSpPr>
            <p:nvPr/>
          </p:nvSpPr>
          <p:spPr bwMode="auto">
            <a:xfrm>
              <a:off x="1615468" y="4811713"/>
              <a:ext cx="3302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Rectangle 76">
              <a:extLst>
                <a:ext uri="{FF2B5EF4-FFF2-40B4-BE49-F238E27FC236}">
                  <a16:creationId xmlns:a16="http://schemas.microsoft.com/office/drawing/2014/main" id="{58DB3A16-5573-82D3-9246-3D266FF41DF3}"/>
                </a:ext>
              </a:extLst>
            </p:cNvPr>
            <p:cNvSpPr>
              <a:spLocks noChangeArrowheads="1"/>
            </p:cNvSpPr>
            <p:nvPr/>
          </p:nvSpPr>
          <p:spPr bwMode="auto">
            <a:xfrm>
              <a:off x="1615468" y="5203825"/>
              <a:ext cx="18256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Rectangle 77">
              <a:extLst>
                <a:ext uri="{FF2B5EF4-FFF2-40B4-BE49-F238E27FC236}">
                  <a16:creationId xmlns:a16="http://schemas.microsoft.com/office/drawing/2014/main" id="{5CB849FC-5597-EFD9-5545-7CED90C1E64C}"/>
                </a:ext>
              </a:extLst>
            </p:cNvPr>
            <p:cNvSpPr>
              <a:spLocks noChangeArrowheads="1"/>
            </p:cNvSpPr>
            <p:nvPr/>
          </p:nvSpPr>
          <p:spPr bwMode="auto">
            <a:xfrm>
              <a:off x="1615468" y="5268913"/>
              <a:ext cx="15081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Rectangle 78">
              <a:extLst>
                <a:ext uri="{FF2B5EF4-FFF2-40B4-BE49-F238E27FC236}">
                  <a16:creationId xmlns:a16="http://schemas.microsoft.com/office/drawing/2014/main" id="{4A603D10-AF26-9019-17B0-19D574E06A73}"/>
                </a:ext>
              </a:extLst>
            </p:cNvPr>
            <p:cNvSpPr>
              <a:spLocks noChangeArrowheads="1"/>
            </p:cNvSpPr>
            <p:nvPr/>
          </p:nvSpPr>
          <p:spPr bwMode="auto">
            <a:xfrm>
              <a:off x="1615468" y="5334000"/>
              <a:ext cx="10318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Rectangle 79">
              <a:extLst>
                <a:ext uri="{FF2B5EF4-FFF2-40B4-BE49-F238E27FC236}">
                  <a16:creationId xmlns:a16="http://schemas.microsoft.com/office/drawing/2014/main" id="{D372CEA3-3A97-7D20-B54F-9FEC22078808}"/>
                </a:ext>
              </a:extLst>
            </p:cNvPr>
            <p:cNvSpPr>
              <a:spLocks noChangeArrowheads="1"/>
            </p:cNvSpPr>
            <p:nvPr/>
          </p:nvSpPr>
          <p:spPr bwMode="auto">
            <a:xfrm>
              <a:off x="1615468" y="5403850"/>
              <a:ext cx="762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Line 172">
              <a:extLst>
                <a:ext uri="{FF2B5EF4-FFF2-40B4-BE49-F238E27FC236}">
                  <a16:creationId xmlns:a16="http://schemas.microsoft.com/office/drawing/2014/main" id="{402E7D85-FCAE-07A1-6500-449BD53D6EA5}"/>
                </a:ext>
              </a:extLst>
            </p:cNvPr>
            <p:cNvSpPr>
              <a:spLocks noChangeShapeType="1"/>
            </p:cNvSpPr>
            <p:nvPr/>
          </p:nvSpPr>
          <p:spPr bwMode="auto">
            <a:xfrm flipH="1">
              <a:off x="2056793" y="3263900"/>
              <a:ext cx="2111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Line 173">
              <a:extLst>
                <a:ext uri="{FF2B5EF4-FFF2-40B4-BE49-F238E27FC236}">
                  <a16:creationId xmlns:a16="http://schemas.microsoft.com/office/drawing/2014/main" id="{EAF1148A-29F9-9DB6-A5DA-149575330E3E}"/>
                </a:ext>
              </a:extLst>
            </p:cNvPr>
            <p:cNvSpPr>
              <a:spLocks noChangeShapeType="1"/>
            </p:cNvSpPr>
            <p:nvPr/>
          </p:nvSpPr>
          <p:spPr bwMode="auto">
            <a:xfrm flipH="1">
              <a:off x="2140931" y="3133725"/>
              <a:ext cx="190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Line 174">
              <a:extLst>
                <a:ext uri="{FF2B5EF4-FFF2-40B4-BE49-F238E27FC236}">
                  <a16:creationId xmlns:a16="http://schemas.microsoft.com/office/drawing/2014/main" id="{60816F51-B43C-9F3C-5E2E-3BDD6A4ED5B3}"/>
                </a:ext>
              </a:extLst>
            </p:cNvPr>
            <p:cNvSpPr>
              <a:spLocks noChangeShapeType="1"/>
            </p:cNvSpPr>
            <p:nvPr/>
          </p:nvSpPr>
          <p:spPr bwMode="auto">
            <a:xfrm flipH="1">
              <a:off x="2069493" y="3721100"/>
              <a:ext cx="274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Line 175">
              <a:extLst>
                <a:ext uri="{FF2B5EF4-FFF2-40B4-BE49-F238E27FC236}">
                  <a16:creationId xmlns:a16="http://schemas.microsoft.com/office/drawing/2014/main" id="{8E2CE798-0CA1-8448-9173-877272C54431}"/>
                </a:ext>
              </a:extLst>
            </p:cNvPr>
            <p:cNvSpPr>
              <a:spLocks noChangeShapeType="1"/>
            </p:cNvSpPr>
            <p:nvPr/>
          </p:nvSpPr>
          <p:spPr bwMode="auto">
            <a:xfrm flipH="1">
              <a:off x="2115531" y="3459163"/>
              <a:ext cx="3984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Line 176">
              <a:extLst>
                <a:ext uri="{FF2B5EF4-FFF2-40B4-BE49-F238E27FC236}">
                  <a16:creationId xmlns:a16="http://schemas.microsoft.com/office/drawing/2014/main" id="{A9924075-2EA2-1E31-C39D-D5782828C3F8}"/>
                </a:ext>
              </a:extLst>
            </p:cNvPr>
            <p:cNvSpPr>
              <a:spLocks noChangeShapeType="1"/>
            </p:cNvSpPr>
            <p:nvPr/>
          </p:nvSpPr>
          <p:spPr bwMode="auto">
            <a:xfrm flipH="1">
              <a:off x="2107593" y="4306888"/>
              <a:ext cx="2508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Line 177">
              <a:extLst>
                <a:ext uri="{FF2B5EF4-FFF2-40B4-BE49-F238E27FC236}">
                  <a16:creationId xmlns:a16="http://schemas.microsoft.com/office/drawing/2014/main" id="{449401F4-3BED-1780-597D-4BBEF19FC307}"/>
                </a:ext>
              </a:extLst>
            </p:cNvPr>
            <p:cNvSpPr>
              <a:spLocks noChangeShapeType="1"/>
            </p:cNvSpPr>
            <p:nvPr/>
          </p:nvSpPr>
          <p:spPr bwMode="auto">
            <a:xfrm flipH="1">
              <a:off x="2031393" y="4046538"/>
              <a:ext cx="2921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Line 178">
              <a:extLst>
                <a:ext uri="{FF2B5EF4-FFF2-40B4-BE49-F238E27FC236}">
                  <a16:creationId xmlns:a16="http://schemas.microsoft.com/office/drawing/2014/main" id="{1590149C-5EBF-54D9-DFCD-23C16595AB02}"/>
                </a:ext>
              </a:extLst>
            </p:cNvPr>
            <p:cNvSpPr>
              <a:spLocks noChangeShapeType="1"/>
            </p:cNvSpPr>
            <p:nvPr/>
          </p:nvSpPr>
          <p:spPr bwMode="auto">
            <a:xfrm flipH="1">
              <a:off x="2631468" y="3524250"/>
              <a:ext cx="5746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Line 180">
              <a:extLst>
                <a:ext uri="{FF2B5EF4-FFF2-40B4-BE49-F238E27FC236}">
                  <a16:creationId xmlns:a16="http://schemas.microsoft.com/office/drawing/2014/main" id="{0CC4B8EF-8A68-61B5-9991-F22D5B69BBC4}"/>
                </a:ext>
              </a:extLst>
            </p:cNvPr>
            <p:cNvSpPr>
              <a:spLocks noChangeShapeType="1"/>
            </p:cNvSpPr>
            <p:nvPr/>
          </p:nvSpPr>
          <p:spPr bwMode="auto">
            <a:xfrm flipH="1">
              <a:off x="1939318" y="3068638"/>
              <a:ext cx="7239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Line 181">
              <a:extLst>
                <a:ext uri="{FF2B5EF4-FFF2-40B4-BE49-F238E27FC236}">
                  <a16:creationId xmlns:a16="http://schemas.microsoft.com/office/drawing/2014/main" id="{9D38325D-F590-74A0-BBA5-6311547A971B}"/>
                </a:ext>
              </a:extLst>
            </p:cNvPr>
            <p:cNvSpPr>
              <a:spLocks noChangeShapeType="1"/>
            </p:cNvSpPr>
            <p:nvPr/>
          </p:nvSpPr>
          <p:spPr bwMode="auto">
            <a:xfrm flipV="1">
              <a:off x="2309206" y="4551363"/>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Line 182">
              <a:extLst>
                <a:ext uri="{FF2B5EF4-FFF2-40B4-BE49-F238E27FC236}">
                  <a16:creationId xmlns:a16="http://schemas.microsoft.com/office/drawing/2014/main" id="{99496F0A-A70E-5C48-D408-744ED6C9819C}"/>
                </a:ext>
              </a:extLst>
            </p:cNvPr>
            <p:cNvSpPr>
              <a:spLocks noChangeShapeType="1"/>
            </p:cNvSpPr>
            <p:nvPr/>
          </p:nvSpPr>
          <p:spPr bwMode="auto">
            <a:xfrm flipV="1">
              <a:off x="2291743" y="4570413"/>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Line 183">
              <a:extLst>
                <a:ext uri="{FF2B5EF4-FFF2-40B4-BE49-F238E27FC236}">
                  <a16:creationId xmlns:a16="http://schemas.microsoft.com/office/drawing/2014/main" id="{F25B1D14-5D60-D234-01D0-438B52A2D6F5}"/>
                </a:ext>
              </a:extLst>
            </p:cNvPr>
            <p:cNvSpPr>
              <a:spLocks noChangeShapeType="1"/>
            </p:cNvSpPr>
            <p:nvPr/>
          </p:nvSpPr>
          <p:spPr bwMode="auto">
            <a:xfrm>
              <a:off x="2309206" y="45704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Line 184">
              <a:extLst>
                <a:ext uri="{FF2B5EF4-FFF2-40B4-BE49-F238E27FC236}">
                  <a16:creationId xmlns:a16="http://schemas.microsoft.com/office/drawing/2014/main" id="{4A6AEB34-01FD-FA3A-50A4-FFE4ABA46185}"/>
                </a:ext>
              </a:extLst>
            </p:cNvPr>
            <p:cNvSpPr>
              <a:spLocks noChangeShapeType="1"/>
            </p:cNvSpPr>
            <p:nvPr/>
          </p:nvSpPr>
          <p:spPr bwMode="auto">
            <a:xfrm flipH="1" flipV="1">
              <a:off x="2290156" y="4552950"/>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Line 185">
              <a:extLst>
                <a:ext uri="{FF2B5EF4-FFF2-40B4-BE49-F238E27FC236}">
                  <a16:creationId xmlns:a16="http://schemas.microsoft.com/office/drawing/2014/main" id="{15D14CAA-F4C1-541B-C24A-53F40B8C3634}"/>
                </a:ext>
              </a:extLst>
            </p:cNvPr>
            <p:cNvSpPr>
              <a:spLocks noChangeShapeType="1"/>
            </p:cNvSpPr>
            <p:nvPr/>
          </p:nvSpPr>
          <p:spPr bwMode="auto">
            <a:xfrm>
              <a:off x="2280631" y="4503738"/>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Line 186">
              <a:extLst>
                <a:ext uri="{FF2B5EF4-FFF2-40B4-BE49-F238E27FC236}">
                  <a16:creationId xmlns:a16="http://schemas.microsoft.com/office/drawing/2014/main" id="{8062A857-B123-B4D4-5EC7-359F910C97CA}"/>
                </a:ext>
              </a:extLst>
            </p:cNvPr>
            <p:cNvSpPr>
              <a:spLocks noChangeShapeType="1"/>
            </p:cNvSpPr>
            <p:nvPr/>
          </p:nvSpPr>
          <p:spPr bwMode="auto">
            <a:xfrm flipH="1">
              <a:off x="2280631" y="4484688"/>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Line 187">
              <a:extLst>
                <a:ext uri="{FF2B5EF4-FFF2-40B4-BE49-F238E27FC236}">
                  <a16:creationId xmlns:a16="http://schemas.microsoft.com/office/drawing/2014/main" id="{FCF109A2-2AAC-6302-4076-31956D6A563F}"/>
                </a:ext>
              </a:extLst>
            </p:cNvPr>
            <p:cNvSpPr>
              <a:spLocks noChangeShapeType="1"/>
            </p:cNvSpPr>
            <p:nvPr/>
          </p:nvSpPr>
          <p:spPr bwMode="auto">
            <a:xfrm flipH="1" flipV="1">
              <a:off x="2261581" y="4486275"/>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Line 188">
              <a:extLst>
                <a:ext uri="{FF2B5EF4-FFF2-40B4-BE49-F238E27FC236}">
                  <a16:creationId xmlns:a16="http://schemas.microsoft.com/office/drawing/2014/main" id="{C7EC93C0-4FD3-C84C-AE1D-50C920EE9659}"/>
                </a:ext>
              </a:extLst>
            </p:cNvPr>
            <p:cNvSpPr>
              <a:spLocks noChangeShapeType="1"/>
            </p:cNvSpPr>
            <p:nvPr/>
          </p:nvSpPr>
          <p:spPr bwMode="auto">
            <a:xfrm flipV="1">
              <a:off x="2263168" y="4503738"/>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Line 189">
              <a:extLst>
                <a:ext uri="{FF2B5EF4-FFF2-40B4-BE49-F238E27FC236}">
                  <a16:creationId xmlns:a16="http://schemas.microsoft.com/office/drawing/2014/main" id="{CDC669B2-CC6F-A1E1-B003-27194AF11386}"/>
                </a:ext>
              </a:extLst>
            </p:cNvPr>
            <p:cNvSpPr>
              <a:spLocks noChangeShapeType="1"/>
            </p:cNvSpPr>
            <p:nvPr/>
          </p:nvSpPr>
          <p:spPr bwMode="auto">
            <a:xfrm flipH="1" flipV="1">
              <a:off x="2298093" y="4422775"/>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Line 190">
              <a:extLst>
                <a:ext uri="{FF2B5EF4-FFF2-40B4-BE49-F238E27FC236}">
                  <a16:creationId xmlns:a16="http://schemas.microsoft.com/office/drawing/2014/main" id="{45D140FC-850B-0C6D-B978-FF791B60DC71}"/>
                </a:ext>
              </a:extLst>
            </p:cNvPr>
            <p:cNvSpPr>
              <a:spLocks noChangeShapeType="1"/>
            </p:cNvSpPr>
            <p:nvPr/>
          </p:nvSpPr>
          <p:spPr bwMode="auto">
            <a:xfrm flipV="1">
              <a:off x="2298093" y="4440238"/>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Line 191">
              <a:extLst>
                <a:ext uri="{FF2B5EF4-FFF2-40B4-BE49-F238E27FC236}">
                  <a16:creationId xmlns:a16="http://schemas.microsoft.com/office/drawing/2014/main" id="{76A2FE38-8BA6-C79D-5366-3123A0B31070}"/>
                </a:ext>
              </a:extLst>
            </p:cNvPr>
            <p:cNvSpPr>
              <a:spLocks noChangeShapeType="1"/>
            </p:cNvSpPr>
            <p:nvPr/>
          </p:nvSpPr>
          <p:spPr bwMode="auto">
            <a:xfrm>
              <a:off x="2317143" y="4440238"/>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Line 192">
              <a:extLst>
                <a:ext uri="{FF2B5EF4-FFF2-40B4-BE49-F238E27FC236}">
                  <a16:creationId xmlns:a16="http://schemas.microsoft.com/office/drawing/2014/main" id="{427F9335-25B0-B4E7-18A1-644C195325A0}"/>
                </a:ext>
              </a:extLst>
            </p:cNvPr>
            <p:cNvSpPr>
              <a:spLocks noChangeShapeType="1"/>
            </p:cNvSpPr>
            <p:nvPr/>
          </p:nvSpPr>
          <p:spPr bwMode="auto">
            <a:xfrm flipH="1">
              <a:off x="2317143" y="4421188"/>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Line 193">
              <a:extLst>
                <a:ext uri="{FF2B5EF4-FFF2-40B4-BE49-F238E27FC236}">
                  <a16:creationId xmlns:a16="http://schemas.microsoft.com/office/drawing/2014/main" id="{137540BA-B1A3-1E88-606F-7837CD478906}"/>
                </a:ext>
              </a:extLst>
            </p:cNvPr>
            <p:cNvSpPr>
              <a:spLocks noChangeShapeType="1"/>
            </p:cNvSpPr>
            <p:nvPr/>
          </p:nvSpPr>
          <p:spPr bwMode="auto">
            <a:xfrm>
              <a:off x="2421918" y="4308475"/>
              <a:ext cx="20638" cy="15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Line 194">
              <a:extLst>
                <a:ext uri="{FF2B5EF4-FFF2-40B4-BE49-F238E27FC236}">
                  <a16:creationId xmlns:a16="http://schemas.microsoft.com/office/drawing/2014/main" id="{8CD84405-2428-0232-3DF1-7BE5E817344A}"/>
                </a:ext>
              </a:extLst>
            </p:cNvPr>
            <p:cNvSpPr>
              <a:spLocks noChangeShapeType="1"/>
            </p:cNvSpPr>
            <p:nvPr/>
          </p:nvSpPr>
          <p:spPr bwMode="auto">
            <a:xfrm flipH="1">
              <a:off x="2421918" y="4289425"/>
              <a:ext cx="20638"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Line 195">
              <a:extLst>
                <a:ext uri="{FF2B5EF4-FFF2-40B4-BE49-F238E27FC236}">
                  <a16:creationId xmlns:a16="http://schemas.microsoft.com/office/drawing/2014/main" id="{23B8318E-3DA2-57FE-0926-E5C9C6AA7617}"/>
                </a:ext>
              </a:extLst>
            </p:cNvPr>
            <p:cNvSpPr>
              <a:spLocks noChangeShapeType="1"/>
            </p:cNvSpPr>
            <p:nvPr/>
          </p:nvSpPr>
          <p:spPr bwMode="auto">
            <a:xfrm flipH="1" flipV="1">
              <a:off x="2402868" y="42910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Line 196">
              <a:extLst>
                <a:ext uri="{FF2B5EF4-FFF2-40B4-BE49-F238E27FC236}">
                  <a16:creationId xmlns:a16="http://schemas.microsoft.com/office/drawing/2014/main" id="{FC49495D-5ED5-CDFD-2BED-EC45E6940060}"/>
                </a:ext>
              </a:extLst>
            </p:cNvPr>
            <p:cNvSpPr>
              <a:spLocks noChangeShapeType="1"/>
            </p:cNvSpPr>
            <p:nvPr/>
          </p:nvSpPr>
          <p:spPr bwMode="auto">
            <a:xfrm flipV="1">
              <a:off x="2404456" y="4308475"/>
              <a:ext cx="17463" cy="15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Line 197">
              <a:extLst>
                <a:ext uri="{FF2B5EF4-FFF2-40B4-BE49-F238E27FC236}">
                  <a16:creationId xmlns:a16="http://schemas.microsoft.com/office/drawing/2014/main" id="{29CB4E54-071A-5BE4-025A-528D55EBCC59}"/>
                </a:ext>
              </a:extLst>
            </p:cNvPr>
            <p:cNvSpPr>
              <a:spLocks noChangeShapeType="1"/>
            </p:cNvSpPr>
            <p:nvPr/>
          </p:nvSpPr>
          <p:spPr bwMode="auto">
            <a:xfrm flipH="1" flipV="1">
              <a:off x="2577493" y="4095750"/>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Line 198">
              <a:extLst>
                <a:ext uri="{FF2B5EF4-FFF2-40B4-BE49-F238E27FC236}">
                  <a16:creationId xmlns:a16="http://schemas.microsoft.com/office/drawing/2014/main" id="{5665B7E8-6FC1-3354-4D9D-4501CAC5E933}"/>
                </a:ext>
              </a:extLst>
            </p:cNvPr>
            <p:cNvSpPr>
              <a:spLocks noChangeShapeType="1"/>
            </p:cNvSpPr>
            <p:nvPr/>
          </p:nvSpPr>
          <p:spPr bwMode="auto">
            <a:xfrm flipV="1">
              <a:off x="2579081" y="41132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Line 199">
              <a:extLst>
                <a:ext uri="{FF2B5EF4-FFF2-40B4-BE49-F238E27FC236}">
                  <a16:creationId xmlns:a16="http://schemas.microsoft.com/office/drawing/2014/main" id="{10588B1E-3DCD-8A48-F5F6-35866E965D2E}"/>
                </a:ext>
              </a:extLst>
            </p:cNvPr>
            <p:cNvSpPr>
              <a:spLocks noChangeShapeType="1"/>
            </p:cNvSpPr>
            <p:nvPr/>
          </p:nvSpPr>
          <p:spPr bwMode="auto">
            <a:xfrm>
              <a:off x="2598131" y="41132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Line 200">
              <a:extLst>
                <a:ext uri="{FF2B5EF4-FFF2-40B4-BE49-F238E27FC236}">
                  <a16:creationId xmlns:a16="http://schemas.microsoft.com/office/drawing/2014/main" id="{C653AC42-8FAA-10C5-F08A-EA8281023C34}"/>
                </a:ext>
              </a:extLst>
            </p:cNvPr>
            <p:cNvSpPr>
              <a:spLocks noChangeShapeType="1"/>
            </p:cNvSpPr>
            <p:nvPr/>
          </p:nvSpPr>
          <p:spPr bwMode="auto">
            <a:xfrm flipH="1">
              <a:off x="2598131" y="4094163"/>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Line 201">
              <a:extLst>
                <a:ext uri="{FF2B5EF4-FFF2-40B4-BE49-F238E27FC236}">
                  <a16:creationId xmlns:a16="http://schemas.microsoft.com/office/drawing/2014/main" id="{F0F80F2A-882A-5BB4-C447-0222083B4602}"/>
                </a:ext>
              </a:extLst>
            </p:cNvPr>
            <p:cNvSpPr>
              <a:spLocks noChangeShapeType="1"/>
            </p:cNvSpPr>
            <p:nvPr/>
          </p:nvSpPr>
          <p:spPr bwMode="auto">
            <a:xfrm>
              <a:off x="3109306" y="3851275"/>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Line 202">
              <a:extLst>
                <a:ext uri="{FF2B5EF4-FFF2-40B4-BE49-F238E27FC236}">
                  <a16:creationId xmlns:a16="http://schemas.microsoft.com/office/drawing/2014/main" id="{D2F3E63B-6BC4-0F4D-7FE9-0A8686AC14D6}"/>
                </a:ext>
              </a:extLst>
            </p:cNvPr>
            <p:cNvSpPr>
              <a:spLocks noChangeShapeType="1"/>
            </p:cNvSpPr>
            <p:nvPr/>
          </p:nvSpPr>
          <p:spPr bwMode="auto">
            <a:xfrm flipH="1">
              <a:off x="3109306" y="3832225"/>
              <a:ext cx="20638"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Line 203">
              <a:extLst>
                <a:ext uri="{FF2B5EF4-FFF2-40B4-BE49-F238E27FC236}">
                  <a16:creationId xmlns:a16="http://schemas.microsoft.com/office/drawing/2014/main" id="{D61DAC10-FB76-EB7C-C53F-13EB57DAD481}"/>
                </a:ext>
              </a:extLst>
            </p:cNvPr>
            <p:cNvSpPr>
              <a:spLocks noChangeShapeType="1"/>
            </p:cNvSpPr>
            <p:nvPr/>
          </p:nvSpPr>
          <p:spPr bwMode="auto">
            <a:xfrm flipH="1" flipV="1">
              <a:off x="3090256" y="38338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Line 204">
              <a:extLst>
                <a:ext uri="{FF2B5EF4-FFF2-40B4-BE49-F238E27FC236}">
                  <a16:creationId xmlns:a16="http://schemas.microsoft.com/office/drawing/2014/main" id="{2911CFE6-E3AD-D974-710D-486BD4C62F81}"/>
                </a:ext>
              </a:extLst>
            </p:cNvPr>
            <p:cNvSpPr>
              <a:spLocks noChangeShapeType="1"/>
            </p:cNvSpPr>
            <p:nvPr/>
          </p:nvSpPr>
          <p:spPr bwMode="auto">
            <a:xfrm flipV="1">
              <a:off x="3091843" y="3851275"/>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Line 206">
              <a:extLst>
                <a:ext uri="{FF2B5EF4-FFF2-40B4-BE49-F238E27FC236}">
                  <a16:creationId xmlns:a16="http://schemas.microsoft.com/office/drawing/2014/main" id="{E4DD005F-B328-803E-F5FD-055E6A070E2E}"/>
                </a:ext>
              </a:extLst>
            </p:cNvPr>
            <p:cNvSpPr>
              <a:spLocks noChangeShapeType="1"/>
            </p:cNvSpPr>
            <p:nvPr/>
          </p:nvSpPr>
          <p:spPr bwMode="auto">
            <a:xfrm>
              <a:off x="2221894" y="46339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Line 207">
              <a:extLst>
                <a:ext uri="{FF2B5EF4-FFF2-40B4-BE49-F238E27FC236}">
                  <a16:creationId xmlns:a16="http://schemas.microsoft.com/office/drawing/2014/main" id="{B351AA5C-DC63-A7D1-E985-88C51FACDF85}"/>
                </a:ext>
              </a:extLst>
            </p:cNvPr>
            <p:cNvSpPr>
              <a:spLocks noChangeShapeType="1"/>
            </p:cNvSpPr>
            <p:nvPr/>
          </p:nvSpPr>
          <p:spPr bwMode="auto">
            <a:xfrm flipH="1">
              <a:off x="2221894" y="4614863"/>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Line 208">
              <a:extLst>
                <a:ext uri="{FF2B5EF4-FFF2-40B4-BE49-F238E27FC236}">
                  <a16:creationId xmlns:a16="http://schemas.microsoft.com/office/drawing/2014/main" id="{1B6ABCD9-D7FE-C912-220D-F0142B12DE1F}"/>
                </a:ext>
              </a:extLst>
            </p:cNvPr>
            <p:cNvSpPr>
              <a:spLocks noChangeShapeType="1"/>
            </p:cNvSpPr>
            <p:nvPr/>
          </p:nvSpPr>
          <p:spPr bwMode="auto">
            <a:xfrm flipH="1" flipV="1">
              <a:off x="2202844" y="4616451"/>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Line 209">
              <a:extLst>
                <a:ext uri="{FF2B5EF4-FFF2-40B4-BE49-F238E27FC236}">
                  <a16:creationId xmlns:a16="http://schemas.microsoft.com/office/drawing/2014/main" id="{CB2811A2-5CC2-677A-C740-B1B40B9845DB}"/>
                </a:ext>
              </a:extLst>
            </p:cNvPr>
            <p:cNvSpPr>
              <a:spLocks noChangeShapeType="1"/>
            </p:cNvSpPr>
            <p:nvPr/>
          </p:nvSpPr>
          <p:spPr bwMode="auto">
            <a:xfrm flipV="1">
              <a:off x="2204431" y="4633913"/>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Line 210">
              <a:extLst>
                <a:ext uri="{FF2B5EF4-FFF2-40B4-BE49-F238E27FC236}">
                  <a16:creationId xmlns:a16="http://schemas.microsoft.com/office/drawing/2014/main" id="{62E56AE9-5099-949E-00C4-36ED52237803}"/>
                </a:ext>
              </a:extLst>
            </p:cNvPr>
            <p:cNvSpPr>
              <a:spLocks noChangeShapeType="1"/>
            </p:cNvSpPr>
            <p:nvPr/>
          </p:nvSpPr>
          <p:spPr bwMode="auto">
            <a:xfrm flipH="1" flipV="1">
              <a:off x="2094894" y="4748213"/>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Line 211">
              <a:extLst>
                <a:ext uri="{FF2B5EF4-FFF2-40B4-BE49-F238E27FC236}">
                  <a16:creationId xmlns:a16="http://schemas.microsoft.com/office/drawing/2014/main" id="{6043066B-1DD3-4E46-F59C-50962BA5F73D}"/>
                </a:ext>
              </a:extLst>
            </p:cNvPr>
            <p:cNvSpPr>
              <a:spLocks noChangeShapeType="1"/>
            </p:cNvSpPr>
            <p:nvPr/>
          </p:nvSpPr>
          <p:spPr bwMode="auto">
            <a:xfrm flipV="1">
              <a:off x="2096481" y="4765676"/>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Line 212">
              <a:extLst>
                <a:ext uri="{FF2B5EF4-FFF2-40B4-BE49-F238E27FC236}">
                  <a16:creationId xmlns:a16="http://schemas.microsoft.com/office/drawing/2014/main" id="{8159EA3F-46E6-6D95-FBDB-94074A2639BD}"/>
                </a:ext>
              </a:extLst>
            </p:cNvPr>
            <p:cNvSpPr>
              <a:spLocks noChangeShapeType="1"/>
            </p:cNvSpPr>
            <p:nvPr/>
          </p:nvSpPr>
          <p:spPr bwMode="auto">
            <a:xfrm>
              <a:off x="2115531" y="4765676"/>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Line 213">
              <a:extLst>
                <a:ext uri="{FF2B5EF4-FFF2-40B4-BE49-F238E27FC236}">
                  <a16:creationId xmlns:a16="http://schemas.microsoft.com/office/drawing/2014/main" id="{65AA9296-D2E2-5E89-43C6-9A2A35EAA591}"/>
                </a:ext>
              </a:extLst>
            </p:cNvPr>
            <p:cNvSpPr>
              <a:spLocks noChangeShapeType="1"/>
            </p:cNvSpPr>
            <p:nvPr/>
          </p:nvSpPr>
          <p:spPr bwMode="auto">
            <a:xfrm flipH="1">
              <a:off x="2115531" y="4746626"/>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Line 214">
              <a:extLst>
                <a:ext uri="{FF2B5EF4-FFF2-40B4-BE49-F238E27FC236}">
                  <a16:creationId xmlns:a16="http://schemas.microsoft.com/office/drawing/2014/main" id="{4FECD796-0030-1A34-E01B-1D8EE500F96C}"/>
                </a:ext>
              </a:extLst>
            </p:cNvPr>
            <p:cNvSpPr>
              <a:spLocks noChangeShapeType="1"/>
            </p:cNvSpPr>
            <p:nvPr/>
          </p:nvSpPr>
          <p:spPr bwMode="auto">
            <a:xfrm>
              <a:off x="1974244" y="4830763"/>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Line 215">
              <a:extLst>
                <a:ext uri="{FF2B5EF4-FFF2-40B4-BE49-F238E27FC236}">
                  <a16:creationId xmlns:a16="http://schemas.microsoft.com/office/drawing/2014/main" id="{0B8DBBF8-15EE-4647-9550-E79377C14343}"/>
                </a:ext>
              </a:extLst>
            </p:cNvPr>
            <p:cNvSpPr>
              <a:spLocks noChangeShapeType="1"/>
            </p:cNvSpPr>
            <p:nvPr/>
          </p:nvSpPr>
          <p:spPr bwMode="auto">
            <a:xfrm flipH="1">
              <a:off x="1974244" y="4811713"/>
              <a:ext cx="20638"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Line 216">
              <a:extLst>
                <a:ext uri="{FF2B5EF4-FFF2-40B4-BE49-F238E27FC236}">
                  <a16:creationId xmlns:a16="http://schemas.microsoft.com/office/drawing/2014/main" id="{B9BB371F-D1CD-A642-F261-5B2E9ABFAB93}"/>
                </a:ext>
              </a:extLst>
            </p:cNvPr>
            <p:cNvSpPr>
              <a:spLocks noChangeShapeType="1"/>
            </p:cNvSpPr>
            <p:nvPr/>
          </p:nvSpPr>
          <p:spPr bwMode="auto">
            <a:xfrm flipH="1" flipV="1">
              <a:off x="1955194" y="4813301"/>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Line 217">
              <a:extLst>
                <a:ext uri="{FF2B5EF4-FFF2-40B4-BE49-F238E27FC236}">
                  <a16:creationId xmlns:a16="http://schemas.microsoft.com/office/drawing/2014/main" id="{D1B74492-4650-1E3A-2BA9-F0F0695651E8}"/>
                </a:ext>
              </a:extLst>
            </p:cNvPr>
            <p:cNvSpPr>
              <a:spLocks noChangeShapeType="1"/>
            </p:cNvSpPr>
            <p:nvPr/>
          </p:nvSpPr>
          <p:spPr bwMode="auto">
            <a:xfrm flipV="1">
              <a:off x="1956781" y="4830763"/>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Line 218">
              <a:extLst>
                <a:ext uri="{FF2B5EF4-FFF2-40B4-BE49-F238E27FC236}">
                  <a16:creationId xmlns:a16="http://schemas.microsoft.com/office/drawing/2014/main" id="{9860C375-BFA5-EF62-0028-E636FE6F9B36}"/>
                </a:ext>
              </a:extLst>
            </p:cNvPr>
            <p:cNvSpPr>
              <a:spLocks noChangeShapeType="1"/>
            </p:cNvSpPr>
            <p:nvPr/>
          </p:nvSpPr>
          <p:spPr bwMode="auto">
            <a:xfrm flipH="1" flipV="1">
              <a:off x="1955194" y="4879976"/>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Line 219">
              <a:extLst>
                <a:ext uri="{FF2B5EF4-FFF2-40B4-BE49-F238E27FC236}">
                  <a16:creationId xmlns:a16="http://schemas.microsoft.com/office/drawing/2014/main" id="{A002AB1C-3C6F-5215-9961-91F78E9668E2}"/>
                </a:ext>
              </a:extLst>
            </p:cNvPr>
            <p:cNvSpPr>
              <a:spLocks noChangeShapeType="1"/>
            </p:cNvSpPr>
            <p:nvPr/>
          </p:nvSpPr>
          <p:spPr bwMode="auto">
            <a:xfrm flipV="1">
              <a:off x="1956781" y="4897438"/>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Line 220">
              <a:extLst>
                <a:ext uri="{FF2B5EF4-FFF2-40B4-BE49-F238E27FC236}">
                  <a16:creationId xmlns:a16="http://schemas.microsoft.com/office/drawing/2014/main" id="{D3F716F5-1FB1-02D2-1A98-FFA809ACBF45}"/>
                </a:ext>
              </a:extLst>
            </p:cNvPr>
            <p:cNvSpPr>
              <a:spLocks noChangeShapeType="1"/>
            </p:cNvSpPr>
            <p:nvPr/>
          </p:nvSpPr>
          <p:spPr bwMode="auto">
            <a:xfrm>
              <a:off x="1974244" y="4897438"/>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Line 221">
              <a:extLst>
                <a:ext uri="{FF2B5EF4-FFF2-40B4-BE49-F238E27FC236}">
                  <a16:creationId xmlns:a16="http://schemas.microsoft.com/office/drawing/2014/main" id="{9E35D89A-9B2F-8B8D-DDC4-326583FB8E5E}"/>
                </a:ext>
              </a:extLst>
            </p:cNvPr>
            <p:cNvSpPr>
              <a:spLocks noChangeShapeType="1"/>
            </p:cNvSpPr>
            <p:nvPr/>
          </p:nvSpPr>
          <p:spPr bwMode="auto">
            <a:xfrm flipH="1">
              <a:off x="1974244" y="4878388"/>
              <a:ext cx="20638"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Line 222">
              <a:extLst>
                <a:ext uri="{FF2B5EF4-FFF2-40B4-BE49-F238E27FC236}">
                  <a16:creationId xmlns:a16="http://schemas.microsoft.com/office/drawing/2014/main" id="{D34954A8-5700-2FEC-9463-FEF5688B54B5}"/>
                </a:ext>
              </a:extLst>
            </p:cNvPr>
            <p:cNvSpPr>
              <a:spLocks noChangeShapeType="1"/>
            </p:cNvSpPr>
            <p:nvPr/>
          </p:nvSpPr>
          <p:spPr bwMode="auto">
            <a:xfrm>
              <a:off x="1890106" y="4962526"/>
              <a:ext cx="19050" cy="15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Line 223">
              <a:extLst>
                <a:ext uri="{FF2B5EF4-FFF2-40B4-BE49-F238E27FC236}">
                  <a16:creationId xmlns:a16="http://schemas.microsoft.com/office/drawing/2014/main" id="{46798703-8FAE-89BC-F50C-67808E914A8E}"/>
                </a:ext>
              </a:extLst>
            </p:cNvPr>
            <p:cNvSpPr>
              <a:spLocks noChangeShapeType="1"/>
            </p:cNvSpPr>
            <p:nvPr/>
          </p:nvSpPr>
          <p:spPr bwMode="auto">
            <a:xfrm flipH="1">
              <a:off x="1890106" y="4943476"/>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Line 224">
              <a:extLst>
                <a:ext uri="{FF2B5EF4-FFF2-40B4-BE49-F238E27FC236}">
                  <a16:creationId xmlns:a16="http://schemas.microsoft.com/office/drawing/2014/main" id="{AD8DDC24-9A80-5CE7-06EB-950BB4323412}"/>
                </a:ext>
              </a:extLst>
            </p:cNvPr>
            <p:cNvSpPr>
              <a:spLocks noChangeShapeType="1"/>
            </p:cNvSpPr>
            <p:nvPr/>
          </p:nvSpPr>
          <p:spPr bwMode="auto">
            <a:xfrm flipH="1" flipV="1">
              <a:off x="1871056" y="4943476"/>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Line 225">
              <a:extLst>
                <a:ext uri="{FF2B5EF4-FFF2-40B4-BE49-F238E27FC236}">
                  <a16:creationId xmlns:a16="http://schemas.microsoft.com/office/drawing/2014/main" id="{7F2792DD-EC89-864A-BAA1-8A3CD93D7314}"/>
                </a:ext>
              </a:extLst>
            </p:cNvPr>
            <p:cNvSpPr>
              <a:spLocks noChangeShapeType="1"/>
            </p:cNvSpPr>
            <p:nvPr/>
          </p:nvSpPr>
          <p:spPr bwMode="auto">
            <a:xfrm flipV="1">
              <a:off x="1872644" y="4962526"/>
              <a:ext cx="17463" cy="15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Line 226">
              <a:extLst>
                <a:ext uri="{FF2B5EF4-FFF2-40B4-BE49-F238E27FC236}">
                  <a16:creationId xmlns:a16="http://schemas.microsoft.com/office/drawing/2014/main" id="{3C7F1421-B4F1-69AB-8DB4-63DA661A11A9}"/>
                </a:ext>
              </a:extLst>
            </p:cNvPr>
            <p:cNvSpPr>
              <a:spLocks noChangeShapeType="1"/>
            </p:cNvSpPr>
            <p:nvPr/>
          </p:nvSpPr>
          <p:spPr bwMode="auto">
            <a:xfrm flipH="1" flipV="1">
              <a:off x="1804381" y="52054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Line 227">
              <a:extLst>
                <a:ext uri="{FF2B5EF4-FFF2-40B4-BE49-F238E27FC236}">
                  <a16:creationId xmlns:a16="http://schemas.microsoft.com/office/drawing/2014/main" id="{D3628DDF-6CB5-F663-8B43-63008B9A2787}"/>
                </a:ext>
              </a:extLst>
            </p:cNvPr>
            <p:cNvSpPr>
              <a:spLocks noChangeShapeType="1"/>
            </p:cNvSpPr>
            <p:nvPr/>
          </p:nvSpPr>
          <p:spPr bwMode="auto">
            <a:xfrm flipV="1">
              <a:off x="1805969" y="5222876"/>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Line 228">
              <a:extLst>
                <a:ext uri="{FF2B5EF4-FFF2-40B4-BE49-F238E27FC236}">
                  <a16:creationId xmlns:a16="http://schemas.microsoft.com/office/drawing/2014/main" id="{8A771C39-0F28-AE44-15C7-FE70540CD8E8}"/>
                </a:ext>
              </a:extLst>
            </p:cNvPr>
            <p:cNvSpPr>
              <a:spLocks noChangeShapeType="1"/>
            </p:cNvSpPr>
            <p:nvPr/>
          </p:nvSpPr>
          <p:spPr bwMode="auto">
            <a:xfrm>
              <a:off x="1823431" y="5222876"/>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Line 229">
              <a:extLst>
                <a:ext uri="{FF2B5EF4-FFF2-40B4-BE49-F238E27FC236}">
                  <a16:creationId xmlns:a16="http://schemas.microsoft.com/office/drawing/2014/main" id="{84256BCF-D706-7C68-F449-E988F04E48F3}"/>
                </a:ext>
              </a:extLst>
            </p:cNvPr>
            <p:cNvSpPr>
              <a:spLocks noChangeShapeType="1"/>
            </p:cNvSpPr>
            <p:nvPr/>
          </p:nvSpPr>
          <p:spPr bwMode="auto">
            <a:xfrm flipH="1">
              <a:off x="1823431" y="5203826"/>
              <a:ext cx="20638"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Line 230">
              <a:extLst>
                <a:ext uri="{FF2B5EF4-FFF2-40B4-BE49-F238E27FC236}">
                  <a16:creationId xmlns:a16="http://schemas.microsoft.com/office/drawing/2014/main" id="{8CC07A08-BB0E-905C-0691-6368D4BE76FE}"/>
                </a:ext>
              </a:extLst>
            </p:cNvPr>
            <p:cNvSpPr>
              <a:spLocks noChangeShapeType="1"/>
            </p:cNvSpPr>
            <p:nvPr/>
          </p:nvSpPr>
          <p:spPr bwMode="auto">
            <a:xfrm>
              <a:off x="1801206" y="528796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Line 231">
              <a:extLst>
                <a:ext uri="{FF2B5EF4-FFF2-40B4-BE49-F238E27FC236}">
                  <a16:creationId xmlns:a16="http://schemas.microsoft.com/office/drawing/2014/main" id="{6C895EDA-3954-B6FE-39B0-C6B26F4C6428}"/>
                </a:ext>
              </a:extLst>
            </p:cNvPr>
            <p:cNvSpPr>
              <a:spLocks noChangeShapeType="1"/>
            </p:cNvSpPr>
            <p:nvPr/>
          </p:nvSpPr>
          <p:spPr bwMode="auto">
            <a:xfrm flipH="1">
              <a:off x="1801206" y="5268913"/>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Line 232">
              <a:extLst>
                <a:ext uri="{FF2B5EF4-FFF2-40B4-BE49-F238E27FC236}">
                  <a16:creationId xmlns:a16="http://schemas.microsoft.com/office/drawing/2014/main" id="{4C98E8E0-9C00-B45B-CECE-9200EBB3E549}"/>
                </a:ext>
              </a:extLst>
            </p:cNvPr>
            <p:cNvSpPr>
              <a:spLocks noChangeShapeType="1"/>
            </p:cNvSpPr>
            <p:nvPr/>
          </p:nvSpPr>
          <p:spPr bwMode="auto">
            <a:xfrm flipH="1" flipV="1">
              <a:off x="1782156" y="5270501"/>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Line 233">
              <a:extLst>
                <a:ext uri="{FF2B5EF4-FFF2-40B4-BE49-F238E27FC236}">
                  <a16:creationId xmlns:a16="http://schemas.microsoft.com/office/drawing/2014/main" id="{E63E53B3-5FB3-1D02-720C-F5180006DAB3}"/>
                </a:ext>
              </a:extLst>
            </p:cNvPr>
            <p:cNvSpPr>
              <a:spLocks noChangeShapeType="1"/>
            </p:cNvSpPr>
            <p:nvPr/>
          </p:nvSpPr>
          <p:spPr bwMode="auto">
            <a:xfrm flipV="1">
              <a:off x="1782156" y="528796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Line 234">
              <a:extLst>
                <a:ext uri="{FF2B5EF4-FFF2-40B4-BE49-F238E27FC236}">
                  <a16:creationId xmlns:a16="http://schemas.microsoft.com/office/drawing/2014/main" id="{C1F14230-3418-A66E-B04E-E5A02A7843B0}"/>
                </a:ext>
              </a:extLst>
            </p:cNvPr>
            <p:cNvSpPr>
              <a:spLocks noChangeShapeType="1"/>
            </p:cNvSpPr>
            <p:nvPr/>
          </p:nvSpPr>
          <p:spPr bwMode="auto">
            <a:xfrm flipH="1" flipV="1">
              <a:off x="1699606" y="5403851"/>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Line 235">
              <a:extLst>
                <a:ext uri="{FF2B5EF4-FFF2-40B4-BE49-F238E27FC236}">
                  <a16:creationId xmlns:a16="http://schemas.microsoft.com/office/drawing/2014/main" id="{448CCD17-E36D-100F-E2A5-1909496B637C}"/>
                </a:ext>
              </a:extLst>
            </p:cNvPr>
            <p:cNvSpPr>
              <a:spLocks noChangeShapeType="1"/>
            </p:cNvSpPr>
            <p:nvPr/>
          </p:nvSpPr>
          <p:spPr bwMode="auto">
            <a:xfrm flipV="1">
              <a:off x="1701194" y="54213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Line 236">
              <a:extLst>
                <a:ext uri="{FF2B5EF4-FFF2-40B4-BE49-F238E27FC236}">
                  <a16:creationId xmlns:a16="http://schemas.microsoft.com/office/drawing/2014/main" id="{23733598-78AF-1E98-EA56-934A2C2296A8}"/>
                </a:ext>
              </a:extLst>
            </p:cNvPr>
            <p:cNvSpPr>
              <a:spLocks noChangeShapeType="1"/>
            </p:cNvSpPr>
            <p:nvPr/>
          </p:nvSpPr>
          <p:spPr bwMode="auto">
            <a:xfrm>
              <a:off x="1720244" y="54213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Line 237">
              <a:extLst>
                <a:ext uri="{FF2B5EF4-FFF2-40B4-BE49-F238E27FC236}">
                  <a16:creationId xmlns:a16="http://schemas.microsoft.com/office/drawing/2014/main" id="{E57A6697-B9DE-5D1C-32C8-6FCE33F6898C}"/>
                </a:ext>
              </a:extLst>
            </p:cNvPr>
            <p:cNvSpPr>
              <a:spLocks noChangeShapeType="1"/>
            </p:cNvSpPr>
            <p:nvPr/>
          </p:nvSpPr>
          <p:spPr bwMode="auto">
            <a:xfrm flipH="1">
              <a:off x="1720244" y="5402263"/>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Rectangle 238">
              <a:extLst>
                <a:ext uri="{FF2B5EF4-FFF2-40B4-BE49-F238E27FC236}">
                  <a16:creationId xmlns:a16="http://schemas.microsoft.com/office/drawing/2014/main" id="{F728DCFD-57DB-9BF6-0857-55475D5DE7E5}"/>
                </a:ext>
              </a:extLst>
            </p:cNvPr>
            <p:cNvSpPr>
              <a:spLocks noChangeArrowheads="1"/>
            </p:cNvSpPr>
            <p:nvPr/>
          </p:nvSpPr>
          <p:spPr bwMode="auto">
            <a:xfrm>
              <a:off x="1859944" y="5076826"/>
              <a:ext cx="34925"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Rectangle 239">
              <a:extLst>
                <a:ext uri="{FF2B5EF4-FFF2-40B4-BE49-F238E27FC236}">
                  <a16:creationId xmlns:a16="http://schemas.microsoft.com/office/drawing/2014/main" id="{C047F1ED-1A2D-AF03-927D-07A89519AA00}"/>
                </a:ext>
              </a:extLst>
            </p:cNvPr>
            <p:cNvSpPr>
              <a:spLocks noChangeArrowheads="1"/>
            </p:cNvSpPr>
            <p:nvPr/>
          </p:nvSpPr>
          <p:spPr bwMode="auto">
            <a:xfrm>
              <a:off x="1859944" y="5140326"/>
              <a:ext cx="34925"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Rectangle 240">
              <a:extLst>
                <a:ext uri="{FF2B5EF4-FFF2-40B4-BE49-F238E27FC236}">
                  <a16:creationId xmlns:a16="http://schemas.microsoft.com/office/drawing/2014/main" id="{1567D8DC-71FA-F234-4541-823973A06E07}"/>
                </a:ext>
              </a:extLst>
            </p:cNvPr>
            <p:cNvSpPr>
              <a:spLocks noChangeArrowheads="1"/>
            </p:cNvSpPr>
            <p:nvPr/>
          </p:nvSpPr>
          <p:spPr bwMode="auto">
            <a:xfrm>
              <a:off x="2145694" y="4684713"/>
              <a:ext cx="33338"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Rectangle 241">
              <a:extLst>
                <a:ext uri="{FF2B5EF4-FFF2-40B4-BE49-F238E27FC236}">
                  <a16:creationId xmlns:a16="http://schemas.microsoft.com/office/drawing/2014/main" id="{9844E61B-D1F5-C4CD-653E-76F166952C01}"/>
                </a:ext>
              </a:extLst>
            </p:cNvPr>
            <p:cNvSpPr>
              <a:spLocks noChangeArrowheads="1"/>
            </p:cNvSpPr>
            <p:nvPr/>
          </p:nvSpPr>
          <p:spPr bwMode="auto">
            <a:xfrm>
              <a:off x="2526694" y="4229101"/>
              <a:ext cx="34925" cy="33338"/>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Rectangle 242">
              <a:extLst>
                <a:ext uri="{FF2B5EF4-FFF2-40B4-BE49-F238E27FC236}">
                  <a16:creationId xmlns:a16="http://schemas.microsoft.com/office/drawing/2014/main" id="{C19E1F54-C245-CD0D-C837-75B11375B6C9}"/>
                </a:ext>
              </a:extLst>
            </p:cNvPr>
            <p:cNvSpPr>
              <a:spLocks noChangeArrowheads="1"/>
            </p:cNvSpPr>
            <p:nvPr/>
          </p:nvSpPr>
          <p:spPr bwMode="auto">
            <a:xfrm>
              <a:off x="2540981" y="4162426"/>
              <a:ext cx="33338"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Rectangle 243">
              <a:extLst>
                <a:ext uri="{FF2B5EF4-FFF2-40B4-BE49-F238E27FC236}">
                  <a16:creationId xmlns:a16="http://schemas.microsoft.com/office/drawing/2014/main" id="{1FB5F214-438D-F6C4-9F11-3671B042F2CF}"/>
                </a:ext>
              </a:extLst>
            </p:cNvPr>
            <p:cNvSpPr>
              <a:spLocks noChangeArrowheads="1"/>
            </p:cNvSpPr>
            <p:nvPr/>
          </p:nvSpPr>
          <p:spPr bwMode="auto">
            <a:xfrm>
              <a:off x="2606069" y="4032251"/>
              <a:ext cx="34925"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Rectangle 244">
              <a:extLst>
                <a:ext uri="{FF2B5EF4-FFF2-40B4-BE49-F238E27FC236}">
                  <a16:creationId xmlns:a16="http://schemas.microsoft.com/office/drawing/2014/main" id="{B49DBE85-AAA8-FA11-57D1-5CC8FE8307AD}"/>
                </a:ext>
              </a:extLst>
            </p:cNvPr>
            <p:cNvSpPr>
              <a:spLocks noChangeArrowheads="1"/>
            </p:cNvSpPr>
            <p:nvPr/>
          </p:nvSpPr>
          <p:spPr bwMode="auto">
            <a:xfrm>
              <a:off x="2618769" y="3967163"/>
              <a:ext cx="34925"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Rectangle 245">
              <a:extLst>
                <a:ext uri="{FF2B5EF4-FFF2-40B4-BE49-F238E27FC236}">
                  <a16:creationId xmlns:a16="http://schemas.microsoft.com/office/drawing/2014/main" id="{424F7EAD-C055-3081-2837-F794C9F696C4}"/>
                </a:ext>
              </a:extLst>
            </p:cNvPr>
            <p:cNvSpPr>
              <a:spLocks noChangeArrowheads="1"/>
            </p:cNvSpPr>
            <p:nvPr/>
          </p:nvSpPr>
          <p:spPr bwMode="auto">
            <a:xfrm>
              <a:off x="2769581" y="3900488"/>
              <a:ext cx="34925"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246">
              <a:extLst>
                <a:ext uri="{FF2B5EF4-FFF2-40B4-BE49-F238E27FC236}">
                  <a16:creationId xmlns:a16="http://schemas.microsoft.com/office/drawing/2014/main" id="{EE3E19C7-00EA-6ECB-FBFA-6D6B4C89FE00}"/>
                </a:ext>
              </a:extLst>
            </p:cNvPr>
            <p:cNvSpPr>
              <a:spLocks/>
            </p:cNvSpPr>
            <p:nvPr/>
          </p:nvSpPr>
          <p:spPr bwMode="auto">
            <a:xfrm>
              <a:off x="3445856" y="3768726"/>
              <a:ext cx="34925" cy="38100"/>
            </a:xfrm>
            <a:custGeom>
              <a:avLst/>
              <a:gdLst>
                <a:gd name="T0" fmla="*/ 0 w 136"/>
                <a:gd name="T1" fmla="*/ 0 h 144"/>
                <a:gd name="T2" fmla="*/ 0 w 136"/>
                <a:gd name="T3" fmla="*/ 144 h 144"/>
                <a:gd name="T4" fmla="*/ 136 w 136"/>
                <a:gd name="T5" fmla="*/ 72 h 144"/>
                <a:gd name="T6" fmla="*/ 0 w 136"/>
                <a:gd name="T7" fmla="*/ 0 h 144"/>
              </a:gdLst>
              <a:ahLst/>
              <a:cxnLst>
                <a:cxn ang="0">
                  <a:pos x="T0" y="T1"/>
                </a:cxn>
                <a:cxn ang="0">
                  <a:pos x="T2" y="T3"/>
                </a:cxn>
                <a:cxn ang="0">
                  <a:pos x="T4" y="T5"/>
                </a:cxn>
                <a:cxn ang="0">
                  <a:pos x="T6" y="T7"/>
                </a:cxn>
              </a:cxnLst>
              <a:rect l="0" t="0" r="r" b="b"/>
              <a:pathLst>
                <a:path w="136" h="144">
                  <a:moveTo>
                    <a:pt x="0" y="0"/>
                  </a:moveTo>
                  <a:lnTo>
                    <a:pt x="0" y="144"/>
                  </a:lnTo>
                  <a:lnTo>
                    <a:pt x="136"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Freeform 247">
              <a:extLst>
                <a:ext uri="{FF2B5EF4-FFF2-40B4-BE49-F238E27FC236}">
                  <a16:creationId xmlns:a16="http://schemas.microsoft.com/office/drawing/2014/main" id="{2C925FEC-7E26-2355-D454-AA7E8842CB35}"/>
                </a:ext>
              </a:extLst>
            </p:cNvPr>
            <p:cNvSpPr>
              <a:spLocks/>
            </p:cNvSpPr>
            <p:nvPr/>
          </p:nvSpPr>
          <p:spPr bwMode="auto">
            <a:xfrm>
              <a:off x="3504594" y="3703638"/>
              <a:ext cx="34925" cy="38100"/>
            </a:xfrm>
            <a:custGeom>
              <a:avLst/>
              <a:gdLst>
                <a:gd name="T0" fmla="*/ 0 w 137"/>
                <a:gd name="T1" fmla="*/ 0 h 143"/>
                <a:gd name="T2" fmla="*/ 0 w 137"/>
                <a:gd name="T3" fmla="*/ 143 h 143"/>
                <a:gd name="T4" fmla="*/ 137 w 137"/>
                <a:gd name="T5" fmla="*/ 71 h 143"/>
                <a:gd name="T6" fmla="*/ 0 w 137"/>
                <a:gd name="T7" fmla="*/ 0 h 143"/>
              </a:gdLst>
              <a:ahLst/>
              <a:cxnLst>
                <a:cxn ang="0">
                  <a:pos x="T0" y="T1"/>
                </a:cxn>
                <a:cxn ang="0">
                  <a:pos x="T2" y="T3"/>
                </a:cxn>
                <a:cxn ang="0">
                  <a:pos x="T4" y="T5"/>
                </a:cxn>
                <a:cxn ang="0">
                  <a:pos x="T6" y="T7"/>
                </a:cxn>
              </a:cxnLst>
              <a:rect l="0" t="0" r="r" b="b"/>
              <a:pathLst>
                <a:path w="137" h="143">
                  <a:moveTo>
                    <a:pt x="0" y="0"/>
                  </a:moveTo>
                  <a:lnTo>
                    <a:pt x="0" y="143"/>
                  </a:lnTo>
                  <a:lnTo>
                    <a:pt x="137"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Freeform 248">
              <a:extLst>
                <a:ext uri="{FF2B5EF4-FFF2-40B4-BE49-F238E27FC236}">
                  <a16:creationId xmlns:a16="http://schemas.microsoft.com/office/drawing/2014/main" id="{75E07797-D7DC-0FC1-64B0-FE0BCFC6A9DE}"/>
                </a:ext>
              </a:extLst>
            </p:cNvPr>
            <p:cNvSpPr>
              <a:spLocks/>
            </p:cNvSpPr>
            <p:nvPr/>
          </p:nvSpPr>
          <p:spPr bwMode="auto">
            <a:xfrm>
              <a:off x="3522056" y="3638551"/>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Freeform 249">
              <a:extLst>
                <a:ext uri="{FF2B5EF4-FFF2-40B4-BE49-F238E27FC236}">
                  <a16:creationId xmlns:a16="http://schemas.microsoft.com/office/drawing/2014/main" id="{A5F7F468-60D9-10BB-78E1-8BE8E7EA18D7}"/>
                </a:ext>
              </a:extLst>
            </p:cNvPr>
            <p:cNvSpPr>
              <a:spLocks/>
            </p:cNvSpPr>
            <p:nvPr/>
          </p:nvSpPr>
          <p:spPr bwMode="auto">
            <a:xfrm>
              <a:off x="3545869" y="3573463"/>
              <a:ext cx="36513" cy="38100"/>
            </a:xfrm>
            <a:custGeom>
              <a:avLst/>
              <a:gdLst>
                <a:gd name="T0" fmla="*/ 0 w 136"/>
                <a:gd name="T1" fmla="*/ 0 h 144"/>
                <a:gd name="T2" fmla="*/ 0 w 136"/>
                <a:gd name="T3" fmla="*/ 144 h 144"/>
                <a:gd name="T4" fmla="*/ 136 w 136"/>
                <a:gd name="T5" fmla="*/ 72 h 144"/>
                <a:gd name="T6" fmla="*/ 0 w 136"/>
                <a:gd name="T7" fmla="*/ 0 h 144"/>
              </a:gdLst>
              <a:ahLst/>
              <a:cxnLst>
                <a:cxn ang="0">
                  <a:pos x="T0" y="T1"/>
                </a:cxn>
                <a:cxn ang="0">
                  <a:pos x="T2" y="T3"/>
                </a:cxn>
                <a:cxn ang="0">
                  <a:pos x="T4" y="T5"/>
                </a:cxn>
                <a:cxn ang="0">
                  <a:pos x="T6" y="T7"/>
                </a:cxn>
              </a:cxnLst>
              <a:rect l="0" t="0" r="r" b="b"/>
              <a:pathLst>
                <a:path w="136" h="144">
                  <a:moveTo>
                    <a:pt x="0" y="0"/>
                  </a:moveTo>
                  <a:lnTo>
                    <a:pt x="0" y="144"/>
                  </a:lnTo>
                  <a:lnTo>
                    <a:pt x="136"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250">
              <a:extLst>
                <a:ext uri="{FF2B5EF4-FFF2-40B4-BE49-F238E27FC236}">
                  <a16:creationId xmlns:a16="http://schemas.microsoft.com/office/drawing/2014/main" id="{C37FB6DC-54B4-A14C-2023-3C717E4665A3}"/>
                </a:ext>
              </a:extLst>
            </p:cNvPr>
            <p:cNvSpPr>
              <a:spLocks/>
            </p:cNvSpPr>
            <p:nvPr/>
          </p:nvSpPr>
          <p:spPr bwMode="auto">
            <a:xfrm>
              <a:off x="3644294" y="3441701"/>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251">
              <a:extLst>
                <a:ext uri="{FF2B5EF4-FFF2-40B4-BE49-F238E27FC236}">
                  <a16:creationId xmlns:a16="http://schemas.microsoft.com/office/drawing/2014/main" id="{EA8398A9-6A8C-3C22-50DC-71E3E50B7870}"/>
                </a:ext>
              </a:extLst>
            </p:cNvPr>
            <p:cNvSpPr>
              <a:spLocks/>
            </p:cNvSpPr>
            <p:nvPr/>
          </p:nvSpPr>
          <p:spPr bwMode="auto">
            <a:xfrm>
              <a:off x="3660169" y="3376613"/>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eform 252">
              <a:extLst>
                <a:ext uri="{FF2B5EF4-FFF2-40B4-BE49-F238E27FC236}">
                  <a16:creationId xmlns:a16="http://schemas.microsoft.com/office/drawing/2014/main" id="{EC69C1D1-9065-1CB6-111E-4C82F8C79631}"/>
                </a:ext>
              </a:extLst>
            </p:cNvPr>
            <p:cNvSpPr>
              <a:spLocks/>
            </p:cNvSpPr>
            <p:nvPr/>
          </p:nvSpPr>
          <p:spPr bwMode="auto">
            <a:xfrm>
              <a:off x="3715731" y="3311526"/>
              <a:ext cx="34925"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253">
              <a:extLst>
                <a:ext uri="{FF2B5EF4-FFF2-40B4-BE49-F238E27FC236}">
                  <a16:creationId xmlns:a16="http://schemas.microsoft.com/office/drawing/2014/main" id="{08063859-DFBA-29F7-DBF9-35667678561E}"/>
                </a:ext>
              </a:extLst>
            </p:cNvPr>
            <p:cNvSpPr>
              <a:spLocks/>
            </p:cNvSpPr>
            <p:nvPr/>
          </p:nvSpPr>
          <p:spPr bwMode="auto">
            <a:xfrm>
              <a:off x="3715731" y="3246438"/>
              <a:ext cx="34925"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254">
              <a:extLst>
                <a:ext uri="{FF2B5EF4-FFF2-40B4-BE49-F238E27FC236}">
                  <a16:creationId xmlns:a16="http://schemas.microsoft.com/office/drawing/2014/main" id="{B040EF12-586D-8D4F-7F9A-188CB97E831D}"/>
                </a:ext>
              </a:extLst>
            </p:cNvPr>
            <p:cNvSpPr>
              <a:spLocks/>
            </p:cNvSpPr>
            <p:nvPr/>
          </p:nvSpPr>
          <p:spPr bwMode="auto">
            <a:xfrm>
              <a:off x="3741131" y="3181351"/>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255">
              <a:extLst>
                <a:ext uri="{FF2B5EF4-FFF2-40B4-BE49-F238E27FC236}">
                  <a16:creationId xmlns:a16="http://schemas.microsoft.com/office/drawing/2014/main" id="{96EB7B3B-0AC1-8CC6-44E3-DCD331637372}"/>
                </a:ext>
              </a:extLst>
            </p:cNvPr>
            <p:cNvSpPr>
              <a:spLocks/>
            </p:cNvSpPr>
            <p:nvPr/>
          </p:nvSpPr>
          <p:spPr bwMode="auto">
            <a:xfrm>
              <a:off x="3790344" y="3116263"/>
              <a:ext cx="36513" cy="38100"/>
            </a:xfrm>
            <a:custGeom>
              <a:avLst/>
              <a:gdLst>
                <a:gd name="T0" fmla="*/ 0 w 137"/>
                <a:gd name="T1" fmla="*/ 0 h 143"/>
                <a:gd name="T2" fmla="*/ 0 w 137"/>
                <a:gd name="T3" fmla="*/ 143 h 143"/>
                <a:gd name="T4" fmla="*/ 137 w 137"/>
                <a:gd name="T5" fmla="*/ 71 h 143"/>
                <a:gd name="T6" fmla="*/ 0 w 137"/>
                <a:gd name="T7" fmla="*/ 0 h 143"/>
              </a:gdLst>
              <a:ahLst/>
              <a:cxnLst>
                <a:cxn ang="0">
                  <a:pos x="T0" y="T1"/>
                </a:cxn>
                <a:cxn ang="0">
                  <a:pos x="T2" y="T3"/>
                </a:cxn>
                <a:cxn ang="0">
                  <a:pos x="T4" y="T5"/>
                </a:cxn>
                <a:cxn ang="0">
                  <a:pos x="T6" y="T7"/>
                </a:cxn>
              </a:cxnLst>
              <a:rect l="0" t="0" r="r" b="b"/>
              <a:pathLst>
                <a:path w="137" h="143">
                  <a:moveTo>
                    <a:pt x="0" y="0"/>
                  </a:moveTo>
                  <a:lnTo>
                    <a:pt x="0" y="143"/>
                  </a:lnTo>
                  <a:lnTo>
                    <a:pt x="137"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256">
              <a:extLst>
                <a:ext uri="{FF2B5EF4-FFF2-40B4-BE49-F238E27FC236}">
                  <a16:creationId xmlns:a16="http://schemas.microsoft.com/office/drawing/2014/main" id="{E3A65800-BFD7-3283-79CE-153BE8E3E291}"/>
                </a:ext>
              </a:extLst>
            </p:cNvPr>
            <p:cNvSpPr>
              <a:spLocks/>
            </p:cNvSpPr>
            <p:nvPr/>
          </p:nvSpPr>
          <p:spPr bwMode="auto">
            <a:xfrm>
              <a:off x="3825269" y="3051176"/>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Freeform 257">
              <a:extLst>
                <a:ext uri="{FF2B5EF4-FFF2-40B4-BE49-F238E27FC236}">
                  <a16:creationId xmlns:a16="http://schemas.microsoft.com/office/drawing/2014/main" id="{AFB9D64A-603C-18DA-DB15-046F3DB28231}"/>
                </a:ext>
              </a:extLst>
            </p:cNvPr>
            <p:cNvSpPr>
              <a:spLocks/>
            </p:cNvSpPr>
            <p:nvPr/>
          </p:nvSpPr>
          <p:spPr bwMode="auto">
            <a:xfrm>
              <a:off x="3879244" y="2986088"/>
              <a:ext cx="36513" cy="38100"/>
            </a:xfrm>
            <a:custGeom>
              <a:avLst/>
              <a:gdLst>
                <a:gd name="T0" fmla="*/ 0 w 136"/>
                <a:gd name="T1" fmla="*/ 0 h 144"/>
                <a:gd name="T2" fmla="*/ 0 w 136"/>
                <a:gd name="T3" fmla="*/ 144 h 144"/>
                <a:gd name="T4" fmla="*/ 136 w 136"/>
                <a:gd name="T5" fmla="*/ 72 h 144"/>
                <a:gd name="T6" fmla="*/ 0 w 136"/>
                <a:gd name="T7" fmla="*/ 0 h 144"/>
              </a:gdLst>
              <a:ahLst/>
              <a:cxnLst>
                <a:cxn ang="0">
                  <a:pos x="T0" y="T1"/>
                </a:cxn>
                <a:cxn ang="0">
                  <a:pos x="T2" y="T3"/>
                </a:cxn>
                <a:cxn ang="0">
                  <a:pos x="T4" y="T5"/>
                </a:cxn>
                <a:cxn ang="0">
                  <a:pos x="T6" y="T7"/>
                </a:cxn>
              </a:cxnLst>
              <a:rect l="0" t="0" r="r" b="b"/>
              <a:pathLst>
                <a:path w="136" h="144">
                  <a:moveTo>
                    <a:pt x="0" y="0"/>
                  </a:moveTo>
                  <a:lnTo>
                    <a:pt x="0" y="144"/>
                  </a:lnTo>
                  <a:lnTo>
                    <a:pt x="136"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Freeform 258">
              <a:extLst>
                <a:ext uri="{FF2B5EF4-FFF2-40B4-BE49-F238E27FC236}">
                  <a16:creationId xmlns:a16="http://schemas.microsoft.com/office/drawing/2014/main" id="{111CA403-3912-639F-BC43-7A485FC1DBF8}"/>
                </a:ext>
              </a:extLst>
            </p:cNvPr>
            <p:cNvSpPr>
              <a:spLocks/>
            </p:cNvSpPr>
            <p:nvPr/>
          </p:nvSpPr>
          <p:spPr bwMode="auto">
            <a:xfrm>
              <a:off x="4004656" y="2921001"/>
              <a:ext cx="36513" cy="38100"/>
            </a:xfrm>
            <a:custGeom>
              <a:avLst/>
              <a:gdLst>
                <a:gd name="T0" fmla="*/ 0 w 136"/>
                <a:gd name="T1" fmla="*/ 0 h 144"/>
                <a:gd name="T2" fmla="*/ 0 w 136"/>
                <a:gd name="T3" fmla="*/ 144 h 144"/>
                <a:gd name="T4" fmla="*/ 136 w 136"/>
                <a:gd name="T5" fmla="*/ 72 h 144"/>
                <a:gd name="T6" fmla="*/ 0 w 136"/>
                <a:gd name="T7" fmla="*/ 0 h 144"/>
              </a:gdLst>
              <a:ahLst/>
              <a:cxnLst>
                <a:cxn ang="0">
                  <a:pos x="T0" y="T1"/>
                </a:cxn>
                <a:cxn ang="0">
                  <a:pos x="T2" y="T3"/>
                </a:cxn>
                <a:cxn ang="0">
                  <a:pos x="T4" y="T5"/>
                </a:cxn>
                <a:cxn ang="0">
                  <a:pos x="T6" y="T7"/>
                </a:cxn>
              </a:cxnLst>
              <a:rect l="0" t="0" r="r" b="b"/>
              <a:pathLst>
                <a:path w="136" h="144">
                  <a:moveTo>
                    <a:pt x="0" y="0"/>
                  </a:moveTo>
                  <a:lnTo>
                    <a:pt x="0" y="144"/>
                  </a:lnTo>
                  <a:lnTo>
                    <a:pt x="136"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259">
              <a:extLst>
                <a:ext uri="{FF2B5EF4-FFF2-40B4-BE49-F238E27FC236}">
                  <a16:creationId xmlns:a16="http://schemas.microsoft.com/office/drawing/2014/main" id="{4003C5DD-D97F-277E-6949-DB512F8A2389}"/>
                </a:ext>
              </a:extLst>
            </p:cNvPr>
            <p:cNvSpPr>
              <a:spLocks/>
            </p:cNvSpPr>
            <p:nvPr/>
          </p:nvSpPr>
          <p:spPr bwMode="auto">
            <a:xfrm>
              <a:off x="4028469" y="2859088"/>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260">
              <a:extLst>
                <a:ext uri="{FF2B5EF4-FFF2-40B4-BE49-F238E27FC236}">
                  <a16:creationId xmlns:a16="http://schemas.microsoft.com/office/drawing/2014/main" id="{96222A69-7AA3-A4BB-4625-F9B5D1FCECC0}"/>
                </a:ext>
              </a:extLst>
            </p:cNvPr>
            <p:cNvSpPr>
              <a:spLocks/>
            </p:cNvSpPr>
            <p:nvPr/>
          </p:nvSpPr>
          <p:spPr bwMode="auto">
            <a:xfrm>
              <a:off x="4049106" y="2789238"/>
              <a:ext cx="36513" cy="38100"/>
            </a:xfrm>
            <a:custGeom>
              <a:avLst/>
              <a:gdLst>
                <a:gd name="T0" fmla="*/ 0 w 136"/>
                <a:gd name="T1" fmla="*/ 0 h 144"/>
                <a:gd name="T2" fmla="*/ 0 w 136"/>
                <a:gd name="T3" fmla="*/ 144 h 144"/>
                <a:gd name="T4" fmla="*/ 136 w 136"/>
                <a:gd name="T5" fmla="*/ 72 h 144"/>
                <a:gd name="T6" fmla="*/ 0 w 136"/>
                <a:gd name="T7" fmla="*/ 0 h 144"/>
              </a:gdLst>
              <a:ahLst/>
              <a:cxnLst>
                <a:cxn ang="0">
                  <a:pos x="T0" y="T1"/>
                </a:cxn>
                <a:cxn ang="0">
                  <a:pos x="T2" y="T3"/>
                </a:cxn>
                <a:cxn ang="0">
                  <a:pos x="T4" y="T5"/>
                </a:cxn>
                <a:cxn ang="0">
                  <a:pos x="T6" y="T7"/>
                </a:cxn>
              </a:cxnLst>
              <a:rect l="0" t="0" r="r" b="b"/>
              <a:pathLst>
                <a:path w="136" h="144">
                  <a:moveTo>
                    <a:pt x="0" y="0"/>
                  </a:moveTo>
                  <a:lnTo>
                    <a:pt x="0" y="144"/>
                  </a:lnTo>
                  <a:lnTo>
                    <a:pt x="136"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261">
              <a:extLst>
                <a:ext uri="{FF2B5EF4-FFF2-40B4-BE49-F238E27FC236}">
                  <a16:creationId xmlns:a16="http://schemas.microsoft.com/office/drawing/2014/main" id="{1E78E37C-2CAC-9BB4-6DC2-B5F71B47540A}"/>
                </a:ext>
              </a:extLst>
            </p:cNvPr>
            <p:cNvSpPr>
              <a:spLocks/>
            </p:cNvSpPr>
            <p:nvPr/>
          </p:nvSpPr>
          <p:spPr bwMode="auto">
            <a:xfrm>
              <a:off x="4139594" y="2724151"/>
              <a:ext cx="34925"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Freeform 262">
              <a:extLst>
                <a:ext uri="{FF2B5EF4-FFF2-40B4-BE49-F238E27FC236}">
                  <a16:creationId xmlns:a16="http://schemas.microsoft.com/office/drawing/2014/main" id="{B826DCD5-CC88-0A80-5C99-3C907D864F84}"/>
                </a:ext>
              </a:extLst>
            </p:cNvPr>
            <p:cNvSpPr>
              <a:spLocks/>
            </p:cNvSpPr>
            <p:nvPr/>
          </p:nvSpPr>
          <p:spPr bwMode="auto">
            <a:xfrm>
              <a:off x="4139594" y="2659063"/>
              <a:ext cx="34925" cy="38100"/>
            </a:xfrm>
            <a:custGeom>
              <a:avLst/>
              <a:gdLst>
                <a:gd name="T0" fmla="*/ 0 w 137"/>
                <a:gd name="T1" fmla="*/ 0 h 143"/>
                <a:gd name="T2" fmla="*/ 0 w 137"/>
                <a:gd name="T3" fmla="*/ 143 h 143"/>
                <a:gd name="T4" fmla="*/ 137 w 137"/>
                <a:gd name="T5" fmla="*/ 72 h 143"/>
                <a:gd name="T6" fmla="*/ 0 w 137"/>
                <a:gd name="T7" fmla="*/ 0 h 143"/>
              </a:gdLst>
              <a:ahLst/>
              <a:cxnLst>
                <a:cxn ang="0">
                  <a:pos x="T0" y="T1"/>
                </a:cxn>
                <a:cxn ang="0">
                  <a:pos x="T2" y="T3"/>
                </a:cxn>
                <a:cxn ang="0">
                  <a:pos x="T4" y="T5"/>
                </a:cxn>
                <a:cxn ang="0">
                  <a:pos x="T6" y="T7"/>
                </a:cxn>
              </a:cxnLst>
              <a:rect l="0" t="0" r="r" b="b"/>
              <a:pathLst>
                <a:path w="137" h="143">
                  <a:moveTo>
                    <a:pt x="0" y="0"/>
                  </a:moveTo>
                  <a:lnTo>
                    <a:pt x="0" y="143"/>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263">
              <a:extLst>
                <a:ext uri="{FF2B5EF4-FFF2-40B4-BE49-F238E27FC236}">
                  <a16:creationId xmlns:a16="http://schemas.microsoft.com/office/drawing/2014/main" id="{7502DC5B-89EE-DF1D-4A2A-9F9EE7FF54BB}"/>
                </a:ext>
              </a:extLst>
            </p:cNvPr>
            <p:cNvSpPr>
              <a:spLocks/>
            </p:cNvSpPr>
            <p:nvPr/>
          </p:nvSpPr>
          <p:spPr bwMode="auto">
            <a:xfrm>
              <a:off x="4174519" y="2593976"/>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Freeform 264">
              <a:extLst>
                <a:ext uri="{FF2B5EF4-FFF2-40B4-BE49-F238E27FC236}">
                  <a16:creationId xmlns:a16="http://schemas.microsoft.com/office/drawing/2014/main" id="{0201756D-4CA9-E9D1-0811-80A75AF88FB7}"/>
                </a:ext>
              </a:extLst>
            </p:cNvPr>
            <p:cNvSpPr>
              <a:spLocks/>
            </p:cNvSpPr>
            <p:nvPr/>
          </p:nvSpPr>
          <p:spPr bwMode="auto">
            <a:xfrm>
              <a:off x="4214206" y="2528888"/>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Freeform 265">
              <a:extLst>
                <a:ext uri="{FF2B5EF4-FFF2-40B4-BE49-F238E27FC236}">
                  <a16:creationId xmlns:a16="http://schemas.microsoft.com/office/drawing/2014/main" id="{A41D5B71-CBFF-56D7-2B69-A27B76824E5B}"/>
                </a:ext>
              </a:extLst>
            </p:cNvPr>
            <p:cNvSpPr>
              <a:spLocks/>
            </p:cNvSpPr>
            <p:nvPr/>
          </p:nvSpPr>
          <p:spPr bwMode="auto">
            <a:xfrm>
              <a:off x="4257069" y="2463801"/>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Freeform 266">
              <a:extLst>
                <a:ext uri="{FF2B5EF4-FFF2-40B4-BE49-F238E27FC236}">
                  <a16:creationId xmlns:a16="http://schemas.microsoft.com/office/drawing/2014/main" id="{4E300AD7-6E7B-B2E6-1219-145883E03E19}"/>
                </a:ext>
              </a:extLst>
            </p:cNvPr>
            <p:cNvSpPr>
              <a:spLocks/>
            </p:cNvSpPr>
            <p:nvPr/>
          </p:nvSpPr>
          <p:spPr bwMode="auto">
            <a:xfrm>
              <a:off x="4442806" y="2398713"/>
              <a:ext cx="34925"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Freeform 267">
              <a:extLst>
                <a:ext uri="{FF2B5EF4-FFF2-40B4-BE49-F238E27FC236}">
                  <a16:creationId xmlns:a16="http://schemas.microsoft.com/office/drawing/2014/main" id="{6EE7EC04-72AC-6493-1AE5-5ACF57606455}"/>
                </a:ext>
              </a:extLst>
            </p:cNvPr>
            <p:cNvSpPr>
              <a:spLocks/>
            </p:cNvSpPr>
            <p:nvPr/>
          </p:nvSpPr>
          <p:spPr bwMode="auto">
            <a:xfrm>
              <a:off x="4547581" y="2333626"/>
              <a:ext cx="36513" cy="38100"/>
            </a:xfrm>
            <a:custGeom>
              <a:avLst/>
              <a:gdLst>
                <a:gd name="T0" fmla="*/ 0 w 137"/>
                <a:gd name="T1" fmla="*/ 0 h 143"/>
                <a:gd name="T2" fmla="*/ 0 w 137"/>
                <a:gd name="T3" fmla="*/ 143 h 143"/>
                <a:gd name="T4" fmla="*/ 137 w 137"/>
                <a:gd name="T5" fmla="*/ 72 h 143"/>
                <a:gd name="T6" fmla="*/ 0 w 137"/>
                <a:gd name="T7" fmla="*/ 0 h 143"/>
              </a:gdLst>
              <a:ahLst/>
              <a:cxnLst>
                <a:cxn ang="0">
                  <a:pos x="T0" y="T1"/>
                </a:cxn>
                <a:cxn ang="0">
                  <a:pos x="T2" y="T3"/>
                </a:cxn>
                <a:cxn ang="0">
                  <a:pos x="T4" y="T5"/>
                </a:cxn>
                <a:cxn ang="0">
                  <a:pos x="T6" y="T7"/>
                </a:cxn>
              </a:cxnLst>
              <a:rect l="0" t="0" r="r" b="b"/>
              <a:pathLst>
                <a:path w="137" h="143">
                  <a:moveTo>
                    <a:pt x="0" y="0"/>
                  </a:moveTo>
                  <a:lnTo>
                    <a:pt x="0" y="143"/>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2" name="Freeform 268">
              <a:extLst>
                <a:ext uri="{FF2B5EF4-FFF2-40B4-BE49-F238E27FC236}">
                  <a16:creationId xmlns:a16="http://schemas.microsoft.com/office/drawing/2014/main" id="{127FBB70-08CF-FE87-81B2-041439D37F67}"/>
                </a:ext>
              </a:extLst>
            </p:cNvPr>
            <p:cNvSpPr>
              <a:spLocks/>
            </p:cNvSpPr>
            <p:nvPr/>
          </p:nvSpPr>
          <p:spPr bwMode="auto">
            <a:xfrm>
              <a:off x="4587269" y="2268538"/>
              <a:ext cx="36513" cy="36513"/>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Freeform 269">
              <a:extLst>
                <a:ext uri="{FF2B5EF4-FFF2-40B4-BE49-F238E27FC236}">
                  <a16:creationId xmlns:a16="http://schemas.microsoft.com/office/drawing/2014/main" id="{A8539257-E548-2F57-51FC-8A623D84CF35}"/>
                </a:ext>
              </a:extLst>
            </p:cNvPr>
            <p:cNvSpPr>
              <a:spLocks/>
            </p:cNvSpPr>
            <p:nvPr/>
          </p:nvSpPr>
          <p:spPr bwMode="auto">
            <a:xfrm>
              <a:off x="2328256" y="4356101"/>
              <a:ext cx="41275" cy="36513"/>
            </a:xfrm>
            <a:custGeom>
              <a:avLst/>
              <a:gdLst>
                <a:gd name="T0" fmla="*/ 0 w 160"/>
                <a:gd name="T1" fmla="*/ 137 h 137"/>
                <a:gd name="T2" fmla="*/ 79 w 160"/>
                <a:gd name="T3" fmla="*/ 0 h 137"/>
                <a:gd name="T4" fmla="*/ 160 w 160"/>
                <a:gd name="T5" fmla="*/ 137 h 137"/>
                <a:gd name="T6" fmla="*/ 0 w 160"/>
                <a:gd name="T7" fmla="*/ 137 h 137"/>
              </a:gdLst>
              <a:ahLst/>
              <a:cxnLst>
                <a:cxn ang="0">
                  <a:pos x="T0" y="T1"/>
                </a:cxn>
                <a:cxn ang="0">
                  <a:pos x="T2" y="T3"/>
                </a:cxn>
                <a:cxn ang="0">
                  <a:pos x="T4" y="T5"/>
                </a:cxn>
                <a:cxn ang="0">
                  <a:pos x="T6" y="T7"/>
                </a:cxn>
              </a:cxnLst>
              <a:rect l="0" t="0" r="r" b="b"/>
              <a:pathLst>
                <a:path w="160" h="137">
                  <a:moveTo>
                    <a:pt x="0" y="137"/>
                  </a:moveTo>
                  <a:lnTo>
                    <a:pt x="79" y="0"/>
                  </a:lnTo>
                  <a:lnTo>
                    <a:pt x="160"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Freeform 270">
              <a:extLst>
                <a:ext uri="{FF2B5EF4-FFF2-40B4-BE49-F238E27FC236}">
                  <a16:creationId xmlns:a16="http://schemas.microsoft.com/office/drawing/2014/main" id="{D34E083E-6AC6-F815-62E4-86B5DE5FF38D}"/>
                </a:ext>
              </a:extLst>
            </p:cNvPr>
            <p:cNvSpPr>
              <a:spLocks/>
            </p:cNvSpPr>
            <p:nvPr/>
          </p:nvSpPr>
          <p:spPr bwMode="auto">
            <a:xfrm>
              <a:off x="1856769" y="5008563"/>
              <a:ext cx="42863" cy="36513"/>
            </a:xfrm>
            <a:custGeom>
              <a:avLst/>
              <a:gdLst>
                <a:gd name="T0" fmla="*/ 0 w 160"/>
                <a:gd name="T1" fmla="*/ 137 h 137"/>
                <a:gd name="T2" fmla="*/ 79 w 160"/>
                <a:gd name="T3" fmla="*/ 0 h 137"/>
                <a:gd name="T4" fmla="*/ 160 w 160"/>
                <a:gd name="T5" fmla="*/ 137 h 137"/>
                <a:gd name="T6" fmla="*/ 0 w 160"/>
                <a:gd name="T7" fmla="*/ 137 h 137"/>
              </a:gdLst>
              <a:ahLst/>
              <a:cxnLst>
                <a:cxn ang="0">
                  <a:pos x="T0" y="T1"/>
                </a:cxn>
                <a:cxn ang="0">
                  <a:pos x="T2" y="T3"/>
                </a:cxn>
                <a:cxn ang="0">
                  <a:pos x="T4" y="T5"/>
                </a:cxn>
                <a:cxn ang="0">
                  <a:pos x="T6" y="T7"/>
                </a:cxn>
              </a:cxnLst>
              <a:rect l="0" t="0" r="r" b="b"/>
              <a:pathLst>
                <a:path w="160" h="137">
                  <a:moveTo>
                    <a:pt x="0" y="137"/>
                  </a:moveTo>
                  <a:lnTo>
                    <a:pt x="79" y="0"/>
                  </a:lnTo>
                  <a:lnTo>
                    <a:pt x="160"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5" name="Freeform 271">
              <a:extLst>
                <a:ext uri="{FF2B5EF4-FFF2-40B4-BE49-F238E27FC236}">
                  <a16:creationId xmlns:a16="http://schemas.microsoft.com/office/drawing/2014/main" id="{84E9B9AF-BA46-1946-E558-F6901F3CE545}"/>
                </a:ext>
              </a:extLst>
            </p:cNvPr>
            <p:cNvSpPr>
              <a:spLocks/>
            </p:cNvSpPr>
            <p:nvPr/>
          </p:nvSpPr>
          <p:spPr bwMode="auto">
            <a:xfrm>
              <a:off x="1726594" y="5337176"/>
              <a:ext cx="42863" cy="36513"/>
            </a:xfrm>
            <a:custGeom>
              <a:avLst/>
              <a:gdLst>
                <a:gd name="T0" fmla="*/ 0 w 160"/>
                <a:gd name="T1" fmla="*/ 137 h 137"/>
                <a:gd name="T2" fmla="*/ 79 w 160"/>
                <a:gd name="T3" fmla="*/ 0 h 137"/>
                <a:gd name="T4" fmla="*/ 160 w 160"/>
                <a:gd name="T5" fmla="*/ 137 h 137"/>
                <a:gd name="T6" fmla="*/ 0 w 160"/>
                <a:gd name="T7" fmla="*/ 137 h 137"/>
              </a:gdLst>
              <a:ahLst/>
              <a:cxnLst>
                <a:cxn ang="0">
                  <a:pos x="T0" y="T1"/>
                </a:cxn>
                <a:cxn ang="0">
                  <a:pos x="T2" y="T3"/>
                </a:cxn>
                <a:cxn ang="0">
                  <a:pos x="T4" y="T5"/>
                </a:cxn>
                <a:cxn ang="0">
                  <a:pos x="T6" y="T7"/>
                </a:cxn>
              </a:cxnLst>
              <a:rect l="0" t="0" r="r" b="b"/>
              <a:pathLst>
                <a:path w="160" h="137">
                  <a:moveTo>
                    <a:pt x="0" y="137"/>
                  </a:moveTo>
                  <a:lnTo>
                    <a:pt x="79" y="0"/>
                  </a:lnTo>
                  <a:lnTo>
                    <a:pt x="160"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6" name="Freeform 272">
              <a:extLst>
                <a:ext uri="{FF2B5EF4-FFF2-40B4-BE49-F238E27FC236}">
                  <a16:creationId xmlns:a16="http://schemas.microsoft.com/office/drawing/2014/main" id="{CFCD7B02-5EBB-3106-A341-A63942AFF05E}"/>
                </a:ext>
              </a:extLst>
            </p:cNvPr>
            <p:cNvSpPr>
              <a:spLocks/>
            </p:cNvSpPr>
            <p:nvPr/>
          </p:nvSpPr>
          <p:spPr bwMode="auto">
            <a:xfrm>
              <a:off x="3571269" y="3509963"/>
              <a:ext cx="42863" cy="34925"/>
            </a:xfrm>
            <a:custGeom>
              <a:avLst/>
              <a:gdLst>
                <a:gd name="T0" fmla="*/ 0 w 159"/>
                <a:gd name="T1" fmla="*/ 137 h 137"/>
                <a:gd name="T2" fmla="*/ 78 w 159"/>
                <a:gd name="T3" fmla="*/ 0 h 137"/>
                <a:gd name="T4" fmla="*/ 159 w 159"/>
                <a:gd name="T5" fmla="*/ 137 h 137"/>
                <a:gd name="T6" fmla="*/ 0 w 159"/>
                <a:gd name="T7" fmla="*/ 137 h 137"/>
              </a:gdLst>
              <a:ahLst/>
              <a:cxnLst>
                <a:cxn ang="0">
                  <a:pos x="T0" y="T1"/>
                </a:cxn>
                <a:cxn ang="0">
                  <a:pos x="T2" y="T3"/>
                </a:cxn>
                <a:cxn ang="0">
                  <a:pos x="T4" y="T5"/>
                </a:cxn>
                <a:cxn ang="0">
                  <a:pos x="T6" y="T7"/>
                </a:cxn>
              </a:cxnLst>
              <a:rect l="0" t="0" r="r" b="b"/>
              <a:pathLst>
                <a:path w="159" h="137">
                  <a:moveTo>
                    <a:pt x="0" y="137"/>
                  </a:moveTo>
                  <a:lnTo>
                    <a:pt x="78" y="0"/>
                  </a:lnTo>
                  <a:lnTo>
                    <a:pt x="159"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Freeform 273">
              <a:extLst>
                <a:ext uri="{FF2B5EF4-FFF2-40B4-BE49-F238E27FC236}">
                  <a16:creationId xmlns:a16="http://schemas.microsoft.com/office/drawing/2014/main" id="{AE42F00F-1B5F-B4DB-A696-9574BAC657C5}"/>
                </a:ext>
              </a:extLst>
            </p:cNvPr>
            <p:cNvSpPr>
              <a:spLocks/>
            </p:cNvSpPr>
            <p:nvPr/>
          </p:nvSpPr>
          <p:spPr bwMode="auto">
            <a:xfrm>
              <a:off x="2240944" y="4573588"/>
              <a:ext cx="20638" cy="20638"/>
            </a:xfrm>
            <a:custGeom>
              <a:avLst/>
              <a:gdLst>
                <a:gd name="T0" fmla="*/ 0 w 77"/>
                <a:gd name="T1" fmla="*/ 0 h 73"/>
                <a:gd name="T2" fmla="*/ 1 w 77"/>
                <a:gd name="T3" fmla="*/ 12 h 73"/>
                <a:gd name="T4" fmla="*/ 7 w 77"/>
                <a:gd name="T5" fmla="*/ 26 h 73"/>
                <a:gd name="T6" fmla="*/ 13 w 77"/>
                <a:gd name="T7" fmla="*/ 37 h 73"/>
                <a:gd name="T8" fmla="*/ 23 w 77"/>
                <a:gd name="T9" fmla="*/ 49 h 73"/>
                <a:gd name="T10" fmla="*/ 34 w 77"/>
                <a:gd name="T11" fmla="*/ 58 h 73"/>
                <a:gd name="T12" fmla="*/ 47 w 77"/>
                <a:gd name="T13" fmla="*/ 66 h 73"/>
                <a:gd name="T14" fmla="*/ 61 w 77"/>
                <a:gd name="T15" fmla="*/ 69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2"/>
                  </a:lnTo>
                  <a:lnTo>
                    <a:pt x="7" y="26"/>
                  </a:lnTo>
                  <a:lnTo>
                    <a:pt x="13" y="37"/>
                  </a:lnTo>
                  <a:lnTo>
                    <a:pt x="23" y="49"/>
                  </a:lnTo>
                  <a:lnTo>
                    <a:pt x="34" y="58"/>
                  </a:lnTo>
                  <a:lnTo>
                    <a:pt x="47" y="66"/>
                  </a:lnTo>
                  <a:lnTo>
                    <a:pt x="61" y="69"/>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8" name="Freeform 274">
              <a:extLst>
                <a:ext uri="{FF2B5EF4-FFF2-40B4-BE49-F238E27FC236}">
                  <a16:creationId xmlns:a16="http://schemas.microsoft.com/office/drawing/2014/main" id="{F5A671E0-7200-D3FB-D014-8CF968AFA6BF}"/>
                </a:ext>
              </a:extLst>
            </p:cNvPr>
            <p:cNvSpPr>
              <a:spLocks/>
            </p:cNvSpPr>
            <p:nvPr/>
          </p:nvSpPr>
          <p:spPr bwMode="auto">
            <a:xfrm>
              <a:off x="2240944" y="4551363"/>
              <a:ext cx="20638" cy="22225"/>
            </a:xfrm>
            <a:custGeom>
              <a:avLst/>
              <a:gdLst>
                <a:gd name="T0" fmla="*/ 77 w 77"/>
                <a:gd name="T1" fmla="*/ 0 h 87"/>
                <a:gd name="T2" fmla="*/ 61 w 77"/>
                <a:gd name="T3" fmla="*/ 1 h 87"/>
                <a:gd name="T4" fmla="*/ 47 w 77"/>
                <a:gd name="T5" fmla="*/ 6 h 87"/>
                <a:gd name="T6" fmla="*/ 34 w 77"/>
                <a:gd name="T7" fmla="*/ 12 h 87"/>
                <a:gd name="T8" fmla="*/ 23 w 77"/>
                <a:gd name="T9" fmla="*/ 23 h 87"/>
                <a:gd name="T10" fmla="*/ 13 w 77"/>
                <a:gd name="T11" fmla="*/ 34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4" y="12"/>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Line 275">
              <a:extLst>
                <a:ext uri="{FF2B5EF4-FFF2-40B4-BE49-F238E27FC236}">
                  <a16:creationId xmlns:a16="http://schemas.microsoft.com/office/drawing/2014/main" id="{81036B9F-9539-FF90-A6A7-5538FF435F68}"/>
                </a:ext>
              </a:extLst>
            </p:cNvPr>
            <p:cNvSpPr>
              <a:spLocks noChangeShapeType="1"/>
            </p:cNvSpPr>
            <p:nvPr/>
          </p:nvSpPr>
          <p:spPr bwMode="auto">
            <a:xfrm flipV="1">
              <a:off x="2261581" y="4573588"/>
              <a:ext cx="0" cy="206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Freeform 276">
              <a:extLst>
                <a:ext uri="{FF2B5EF4-FFF2-40B4-BE49-F238E27FC236}">
                  <a16:creationId xmlns:a16="http://schemas.microsoft.com/office/drawing/2014/main" id="{5A9BD107-190A-86F3-784C-42D522FA572C}"/>
                </a:ext>
              </a:extLst>
            </p:cNvPr>
            <p:cNvSpPr>
              <a:spLocks/>
            </p:cNvSpPr>
            <p:nvPr/>
          </p:nvSpPr>
          <p:spPr bwMode="auto">
            <a:xfrm>
              <a:off x="2261581" y="4573588"/>
              <a:ext cx="22225" cy="20638"/>
            </a:xfrm>
            <a:custGeom>
              <a:avLst/>
              <a:gdLst>
                <a:gd name="T0" fmla="*/ 0 w 83"/>
                <a:gd name="T1" fmla="*/ 73 h 73"/>
                <a:gd name="T2" fmla="*/ 3 w 83"/>
                <a:gd name="T3" fmla="*/ 73 h 73"/>
                <a:gd name="T4" fmla="*/ 10 w 83"/>
                <a:gd name="T5" fmla="*/ 71 h 73"/>
                <a:gd name="T6" fmla="*/ 10 w 83"/>
                <a:gd name="T7" fmla="*/ 70 h 73"/>
                <a:gd name="T8" fmla="*/ 11 w 83"/>
                <a:gd name="T9" fmla="*/ 70 h 73"/>
                <a:gd name="T10" fmla="*/ 13 w 83"/>
                <a:gd name="T11" fmla="*/ 70 h 73"/>
                <a:gd name="T12" fmla="*/ 18 w 83"/>
                <a:gd name="T13" fmla="*/ 70 h 73"/>
                <a:gd name="T14" fmla="*/ 25 w 83"/>
                <a:gd name="T15" fmla="*/ 68 h 73"/>
                <a:gd name="T16" fmla="*/ 33 w 83"/>
                <a:gd name="T17" fmla="*/ 66 h 73"/>
                <a:gd name="T18" fmla="*/ 46 w 83"/>
                <a:gd name="T19" fmla="*/ 58 h 73"/>
                <a:gd name="T20" fmla="*/ 52 w 83"/>
                <a:gd name="T21" fmla="*/ 53 h 73"/>
                <a:gd name="T22" fmla="*/ 59 w 83"/>
                <a:gd name="T23" fmla="*/ 49 h 73"/>
                <a:gd name="T24" fmla="*/ 67 w 83"/>
                <a:gd name="T25" fmla="*/ 37 h 73"/>
                <a:gd name="T26" fmla="*/ 75 w 83"/>
                <a:gd name="T27" fmla="*/ 26 h 73"/>
                <a:gd name="T28" fmla="*/ 79 w 83"/>
                <a:gd name="T29" fmla="*/ 12 h 73"/>
                <a:gd name="T30" fmla="*/ 80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1"/>
                  </a:lnTo>
                  <a:lnTo>
                    <a:pt x="10" y="70"/>
                  </a:lnTo>
                  <a:lnTo>
                    <a:pt x="11" y="70"/>
                  </a:lnTo>
                  <a:lnTo>
                    <a:pt x="13" y="70"/>
                  </a:lnTo>
                  <a:lnTo>
                    <a:pt x="18" y="70"/>
                  </a:lnTo>
                  <a:lnTo>
                    <a:pt x="25" y="68"/>
                  </a:lnTo>
                  <a:lnTo>
                    <a:pt x="33" y="66"/>
                  </a:lnTo>
                  <a:lnTo>
                    <a:pt x="46" y="58"/>
                  </a:lnTo>
                  <a:lnTo>
                    <a:pt x="52" y="53"/>
                  </a:lnTo>
                  <a:lnTo>
                    <a:pt x="59" y="49"/>
                  </a:lnTo>
                  <a:lnTo>
                    <a:pt x="67" y="37"/>
                  </a:lnTo>
                  <a:lnTo>
                    <a:pt x="75" y="26"/>
                  </a:lnTo>
                  <a:lnTo>
                    <a:pt x="79" y="12"/>
                  </a:lnTo>
                  <a:lnTo>
                    <a:pt x="80"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Line 277">
              <a:extLst>
                <a:ext uri="{FF2B5EF4-FFF2-40B4-BE49-F238E27FC236}">
                  <a16:creationId xmlns:a16="http://schemas.microsoft.com/office/drawing/2014/main" id="{ABB16555-E979-9727-0EE7-D7425774007B}"/>
                </a:ext>
              </a:extLst>
            </p:cNvPr>
            <p:cNvSpPr>
              <a:spLocks noChangeShapeType="1"/>
            </p:cNvSpPr>
            <p:nvPr/>
          </p:nvSpPr>
          <p:spPr bwMode="auto">
            <a:xfrm flipH="1">
              <a:off x="2240944" y="457358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Line 278">
              <a:extLst>
                <a:ext uri="{FF2B5EF4-FFF2-40B4-BE49-F238E27FC236}">
                  <a16:creationId xmlns:a16="http://schemas.microsoft.com/office/drawing/2014/main" id="{9D7CB16D-3CA0-A641-3D10-143541C0C5AC}"/>
                </a:ext>
              </a:extLst>
            </p:cNvPr>
            <p:cNvSpPr>
              <a:spLocks noChangeShapeType="1"/>
            </p:cNvSpPr>
            <p:nvPr/>
          </p:nvSpPr>
          <p:spPr bwMode="auto">
            <a:xfrm flipV="1">
              <a:off x="2261581" y="4551363"/>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3" name="Line 279">
              <a:extLst>
                <a:ext uri="{FF2B5EF4-FFF2-40B4-BE49-F238E27FC236}">
                  <a16:creationId xmlns:a16="http://schemas.microsoft.com/office/drawing/2014/main" id="{E04775F5-0A66-CE78-FF5E-412B8B7C082D}"/>
                </a:ext>
              </a:extLst>
            </p:cNvPr>
            <p:cNvSpPr>
              <a:spLocks noChangeShapeType="1"/>
            </p:cNvSpPr>
            <p:nvPr/>
          </p:nvSpPr>
          <p:spPr bwMode="auto">
            <a:xfrm>
              <a:off x="2261581" y="4573588"/>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Freeform 280">
              <a:extLst>
                <a:ext uri="{FF2B5EF4-FFF2-40B4-BE49-F238E27FC236}">
                  <a16:creationId xmlns:a16="http://schemas.microsoft.com/office/drawing/2014/main" id="{9BFCB57A-9B79-FF38-FD5E-887BC22CB9C6}"/>
                </a:ext>
              </a:extLst>
            </p:cNvPr>
            <p:cNvSpPr>
              <a:spLocks/>
            </p:cNvSpPr>
            <p:nvPr/>
          </p:nvSpPr>
          <p:spPr bwMode="auto">
            <a:xfrm>
              <a:off x="2261581" y="4551363"/>
              <a:ext cx="22225" cy="22225"/>
            </a:xfrm>
            <a:custGeom>
              <a:avLst/>
              <a:gdLst>
                <a:gd name="T0" fmla="*/ 83 w 83"/>
                <a:gd name="T1" fmla="*/ 87 h 87"/>
                <a:gd name="T2" fmla="*/ 83 w 83"/>
                <a:gd name="T3" fmla="*/ 80 h 87"/>
                <a:gd name="T4" fmla="*/ 80 w 83"/>
                <a:gd name="T5" fmla="*/ 63 h 87"/>
                <a:gd name="T6" fmla="*/ 76 w 83"/>
                <a:gd name="T7" fmla="*/ 48 h 87"/>
                <a:gd name="T8" fmla="*/ 68 w 83"/>
                <a:gd name="T9" fmla="*/ 34 h 87"/>
                <a:gd name="T10" fmla="*/ 59 w 83"/>
                <a:gd name="T11" fmla="*/ 23 h 87"/>
                <a:gd name="T12" fmla="*/ 46 w 83"/>
                <a:gd name="T13" fmla="*/ 12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0" y="63"/>
                  </a:lnTo>
                  <a:lnTo>
                    <a:pt x="76" y="48"/>
                  </a:lnTo>
                  <a:lnTo>
                    <a:pt x="68" y="34"/>
                  </a:lnTo>
                  <a:lnTo>
                    <a:pt x="59" y="23"/>
                  </a:lnTo>
                  <a:lnTo>
                    <a:pt x="46" y="12"/>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Freeform 281">
              <a:extLst>
                <a:ext uri="{FF2B5EF4-FFF2-40B4-BE49-F238E27FC236}">
                  <a16:creationId xmlns:a16="http://schemas.microsoft.com/office/drawing/2014/main" id="{E6A689E8-FF9D-9313-431C-682A061DD2B7}"/>
                </a:ext>
              </a:extLst>
            </p:cNvPr>
            <p:cNvSpPr>
              <a:spLocks/>
            </p:cNvSpPr>
            <p:nvPr/>
          </p:nvSpPr>
          <p:spPr bwMode="auto">
            <a:xfrm>
              <a:off x="1904394" y="4895851"/>
              <a:ext cx="19050" cy="19050"/>
            </a:xfrm>
            <a:custGeom>
              <a:avLst/>
              <a:gdLst>
                <a:gd name="T0" fmla="*/ 0 w 76"/>
                <a:gd name="T1" fmla="*/ 0 h 73"/>
                <a:gd name="T2" fmla="*/ 1 w 76"/>
                <a:gd name="T3" fmla="*/ 13 h 73"/>
                <a:gd name="T4" fmla="*/ 7 w 76"/>
                <a:gd name="T5" fmla="*/ 26 h 73"/>
                <a:gd name="T6" fmla="*/ 13 w 76"/>
                <a:gd name="T7" fmla="*/ 38 h 73"/>
                <a:gd name="T8" fmla="*/ 23 w 76"/>
                <a:gd name="T9" fmla="*/ 49 h 73"/>
                <a:gd name="T10" fmla="*/ 34 w 76"/>
                <a:gd name="T11" fmla="*/ 58 h 73"/>
                <a:gd name="T12" fmla="*/ 47 w 76"/>
                <a:gd name="T13" fmla="*/ 66 h 73"/>
                <a:gd name="T14" fmla="*/ 61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3"/>
                  </a:lnTo>
                  <a:lnTo>
                    <a:pt x="7" y="26"/>
                  </a:lnTo>
                  <a:lnTo>
                    <a:pt x="13" y="38"/>
                  </a:lnTo>
                  <a:lnTo>
                    <a:pt x="23" y="49"/>
                  </a:lnTo>
                  <a:lnTo>
                    <a:pt x="34" y="58"/>
                  </a:lnTo>
                  <a:lnTo>
                    <a:pt x="47" y="66"/>
                  </a:lnTo>
                  <a:lnTo>
                    <a:pt x="61"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6" name="Freeform 282">
              <a:extLst>
                <a:ext uri="{FF2B5EF4-FFF2-40B4-BE49-F238E27FC236}">
                  <a16:creationId xmlns:a16="http://schemas.microsoft.com/office/drawing/2014/main" id="{31CB424F-1C45-F106-F0C0-CB89BCE15B28}"/>
                </a:ext>
              </a:extLst>
            </p:cNvPr>
            <p:cNvSpPr>
              <a:spLocks/>
            </p:cNvSpPr>
            <p:nvPr/>
          </p:nvSpPr>
          <p:spPr bwMode="auto">
            <a:xfrm>
              <a:off x="1904394" y="4872038"/>
              <a:ext cx="19050" cy="23813"/>
            </a:xfrm>
            <a:custGeom>
              <a:avLst/>
              <a:gdLst>
                <a:gd name="T0" fmla="*/ 76 w 76"/>
                <a:gd name="T1" fmla="*/ 0 h 87"/>
                <a:gd name="T2" fmla="*/ 61 w 76"/>
                <a:gd name="T3" fmla="*/ 1 h 87"/>
                <a:gd name="T4" fmla="*/ 47 w 76"/>
                <a:gd name="T5" fmla="*/ 6 h 87"/>
                <a:gd name="T6" fmla="*/ 34 w 76"/>
                <a:gd name="T7" fmla="*/ 13 h 87"/>
                <a:gd name="T8" fmla="*/ 23 w 76"/>
                <a:gd name="T9" fmla="*/ 23 h 87"/>
                <a:gd name="T10" fmla="*/ 13 w 76"/>
                <a:gd name="T11" fmla="*/ 35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1" y="1"/>
                  </a:lnTo>
                  <a:lnTo>
                    <a:pt x="47" y="6"/>
                  </a:lnTo>
                  <a:lnTo>
                    <a:pt x="34" y="13"/>
                  </a:lnTo>
                  <a:lnTo>
                    <a:pt x="23" y="23"/>
                  </a:lnTo>
                  <a:lnTo>
                    <a:pt x="13" y="35"/>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Line 283">
              <a:extLst>
                <a:ext uri="{FF2B5EF4-FFF2-40B4-BE49-F238E27FC236}">
                  <a16:creationId xmlns:a16="http://schemas.microsoft.com/office/drawing/2014/main" id="{174F1352-242A-B095-3411-F585F1B8D6A6}"/>
                </a:ext>
              </a:extLst>
            </p:cNvPr>
            <p:cNvSpPr>
              <a:spLocks noChangeShapeType="1"/>
            </p:cNvSpPr>
            <p:nvPr/>
          </p:nvSpPr>
          <p:spPr bwMode="auto">
            <a:xfrm flipV="1">
              <a:off x="1923444" y="4895851"/>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Freeform 284">
              <a:extLst>
                <a:ext uri="{FF2B5EF4-FFF2-40B4-BE49-F238E27FC236}">
                  <a16:creationId xmlns:a16="http://schemas.microsoft.com/office/drawing/2014/main" id="{B40B56D5-9261-9066-CFF4-25FABC315F90}"/>
                </a:ext>
              </a:extLst>
            </p:cNvPr>
            <p:cNvSpPr>
              <a:spLocks/>
            </p:cNvSpPr>
            <p:nvPr/>
          </p:nvSpPr>
          <p:spPr bwMode="auto">
            <a:xfrm>
              <a:off x="1923444" y="4895851"/>
              <a:ext cx="22225" cy="19050"/>
            </a:xfrm>
            <a:custGeom>
              <a:avLst/>
              <a:gdLst>
                <a:gd name="T0" fmla="*/ 0 w 84"/>
                <a:gd name="T1" fmla="*/ 73 h 73"/>
                <a:gd name="T2" fmla="*/ 4 w 84"/>
                <a:gd name="T3" fmla="*/ 73 h 73"/>
                <a:gd name="T4" fmla="*/ 11 w 84"/>
                <a:gd name="T5" fmla="*/ 72 h 73"/>
                <a:gd name="T6" fmla="*/ 11 w 84"/>
                <a:gd name="T7" fmla="*/ 71 h 73"/>
                <a:gd name="T8" fmla="*/ 12 w 84"/>
                <a:gd name="T9" fmla="*/ 71 h 73"/>
                <a:gd name="T10" fmla="*/ 14 w 84"/>
                <a:gd name="T11" fmla="*/ 71 h 73"/>
                <a:gd name="T12" fmla="*/ 19 w 84"/>
                <a:gd name="T13" fmla="*/ 71 h 73"/>
                <a:gd name="T14" fmla="*/ 26 w 84"/>
                <a:gd name="T15" fmla="*/ 69 h 73"/>
                <a:gd name="T16" fmla="*/ 34 w 84"/>
                <a:gd name="T17" fmla="*/ 66 h 73"/>
                <a:gd name="T18" fmla="*/ 47 w 84"/>
                <a:gd name="T19" fmla="*/ 58 h 73"/>
                <a:gd name="T20" fmla="*/ 53 w 84"/>
                <a:gd name="T21" fmla="*/ 54 h 73"/>
                <a:gd name="T22" fmla="*/ 60 w 84"/>
                <a:gd name="T23" fmla="*/ 49 h 73"/>
                <a:gd name="T24" fmla="*/ 68 w 84"/>
                <a:gd name="T25" fmla="*/ 38 h 73"/>
                <a:gd name="T26" fmla="*/ 76 w 84"/>
                <a:gd name="T27" fmla="*/ 26 h 73"/>
                <a:gd name="T28" fmla="*/ 80 w 84"/>
                <a:gd name="T29" fmla="*/ 13 h 73"/>
                <a:gd name="T30" fmla="*/ 81 w 84"/>
                <a:gd name="T31" fmla="*/ 6 h 73"/>
                <a:gd name="T32" fmla="*/ 84 w 8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3">
                  <a:moveTo>
                    <a:pt x="0" y="73"/>
                  </a:moveTo>
                  <a:lnTo>
                    <a:pt x="4" y="73"/>
                  </a:lnTo>
                  <a:lnTo>
                    <a:pt x="11" y="72"/>
                  </a:lnTo>
                  <a:lnTo>
                    <a:pt x="11" y="71"/>
                  </a:lnTo>
                  <a:lnTo>
                    <a:pt x="12" y="71"/>
                  </a:lnTo>
                  <a:lnTo>
                    <a:pt x="14" y="71"/>
                  </a:lnTo>
                  <a:lnTo>
                    <a:pt x="19" y="71"/>
                  </a:lnTo>
                  <a:lnTo>
                    <a:pt x="26" y="69"/>
                  </a:lnTo>
                  <a:lnTo>
                    <a:pt x="34" y="66"/>
                  </a:lnTo>
                  <a:lnTo>
                    <a:pt x="47" y="58"/>
                  </a:lnTo>
                  <a:lnTo>
                    <a:pt x="53" y="54"/>
                  </a:lnTo>
                  <a:lnTo>
                    <a:pt x="60" y="49"/>
                  </a:lnTo>
                  <a:lnTo>
                    <a:pt x="68" y="38"/>
                  </a:lnTo>
                  <a:lnTo>
                    <a:pt x="76" y="26"/>
                  </a:lnTo>
                  <a:lnTo>
                    <a:pt x="80" y="13"/>
                  </a:lnTo>
                  <a:lnTo>
                    <a:pt x="81" y="6"/>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Line 285">
              <a:extLst>
                <a:ext uri="{FF2B5EF4-FFF2-40B4-BE49-F238E27FC236}">
                  <a16:creationId xmlns:a16="http://schemas.microsoft.com/office/drawing/2014/main" id="{DF19A0EA-F767-D50E-AAD1-8C0CB599CAAD}"/>
                </a:ext>
              </a:extLst>
            </p:cNvPr>
            <p:cNvSpPr>
              <a:spLocks noChangeShapeType="1"/>
            </p:cNvSpPr>
            <p:nvPr/>
          </p:nvSpPr>
          <p:spPr bwMode="auto">
            <a:xfrm>
              <a:off x="1923444" y="4872038"/>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Line 286">
              <a:extLst>
                <a:ext uri="{FF2B5EF4-FFF2-40B4-BE49-F238E27FC236}">
                  <a16:creationId xmlns:a16="http://schemas.microsoft.com/office/drawing/2014/main" id="{7CD34571-209E-DDA1-AA20-E7FE8A45884F}"/>
                </a:ext>
              </a:extLst>
            </p:cNvPr>
            <p:cNvSpPr>
              <a:spLocks noChangeShapeType="1"/>
            </p:cNvSpPr>
            <p:nvPr/>
          </p:nvSpPr>
          <p:spPr bwMode="auto">
            <a:xfrm flipH="1">
              <a:off x="1904394" y="4895851"/>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Line 287">
              <a:extLst>
                <a:ext uri="{FF2B5EF4-FFF2-40B4-BE49-F238E27FC236}">
                  <a16:creationId xmlns:a16="http://schemas.microsoft.com/office/drawing/2014/main" id="{DE45B472-5832-9CCA-E92B-A0B2AAFEB114}"/>
                </a:ext>
              </a:extLst>
            </p:cNvPr>
            <p:cNvSpPr>
              <a:spLocks noChangeShapeType="1"/>
            </p:cNvSpPr>
            <p:nvPr/>
          </p:nvSpPr>
          <p:spPr bwMode="auto">
            <a:xfrm>
              <a:off x="1923444" y="4895851"/>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2" name="Freeform 288">
              <a:extLst>
                <a:ext uri="{FF2B5EF4-FFF2-40B4-BE49-F238E27FC236}">
                  <a16:creationId xmlns:a16="http://schemas.microsoft.com/office/drawing/2014/main" id="{8AB2871C-3543-C22F-E949-1D26D228180E}"/>
                </a:ext>
              </a:extLst>
            </p:cNvPr>
            <p:cNvSpPr>
              <a:spLocks/>
            </p:cNvSpPr>
            <p:nvPr/>
          </p:nvSpPr>
          <p:spPr bwMode="auto">
            <a:xfrm>
              <a:off x="1923444" y="4872038"/>
              <a:ext cx="22225" cy="23813"/>
            </a:xfrm>
            <a:custGeom>
              <a:avLst/>
              <a:gdLst>
                <a:gd name="T0" fmla="*/ 84 w 84"/>
                <a:gd name="T1" fmla="*/ 87 h 87"/>
                <a:gd name="T2" fmla="*/ 84 w 84"/>
                <a:gd name="T3" fmla="*/ 80 h 87"/>
                <a:gd name="T4" fmla="*/ 81 w 84"/>
                <a:gd name="T5" fmla="*/ 63 h 87"/>
                <a:gd name="T6" fmla="*/ 77 w 84"/>
                <a:gd name="T7" fmla="*/ 48 h 87"/>
                <a:gd name="T8" fmla="*/ 69 w 84"/>
                <a:gd name="T9" fmla="*/ 35 h 87"/>
                <a:gd name="T10" fmla="*/ 60 w 84"/>
                <a:gd name="T11" fmla="*/ 23 h 87"/>
                <a:gd name="T12" fmla="*/ 47 w 84"/>
                <a:gd name="T13" fmla="*/ 13 h 87"/>
                <a:gd name="T14" fmla="*/ 34 w 84"/>
                <a:gd name="T15" fmla="*/ 6 h 87"/>
                <a:gd name="T16" fmla="*/ 26 w 84"/>
                <a:gd name="T17" fmla="*/ 3 h 87"/>
                <a:gd name="T18" fmla="*/ 19 w 84"/>
                <a:gd name="T19" fmla="*/ 1 h 87"/>
                <a:gd name="T20" fmla="*/ 4 w 84"/>
                <a:gd name="T21" fmla="*/ 0 h 87"/>
                <a:gd name="T22" fmla="*/ 0 w 84"/>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7">
                  <a:moveTo>
                    <a:pt x="84" y="87"/>
                  </a:moveTo>
                  <a:lnTo>
                    <a:pt x="84" y="80"/>
                  </a:lnTo>
                  <a:lnTo>
                    <a:pt x="81" y="63"/>
                  </a:lnTo>
                  <a:lnTo>
                    <a:pt x="77" y="48"/>
                  </a:lnTo>
                  <a:lnTo>
                    <a:pt x="69" y="35"/>
                  </a:lnTo>
                  <a:lnTo>
                    <a:pt x="60" y="23"/>
                  </a:lnTo>
                  <a:lnTo>
                    <a:pt x="47" y="13"/>
                  </a:lnTo>
                  <a:lnTo>
                    <a:pt x="34" y="6"/>
                  </a:lnTo>
                  <a:lnTo>
                    <a:pt x="26" y="3"/>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3" name="Freeform 289">
              <a:extLst>
                <a:ext uri="{FF2B5EF4-FFF2-40B4-BE49-F238E27FC236}">
                  <a16:creationId xmlns:a16="http://schemas.microsoft.com/office/drawing/2014/main" id="{B8F19E08-0F57-BDB8-6F7A-86E6773D7A52}"/>
                </a:ext>
              </a:extLst>
            </p:cNvPr>
            <p:cNvSpPr>
              <a:spLocks/>
            </p:cNvSpPr>
            <p:nvPr/>
          </p:nvSpPr>
          <p:spPr bwMode="auto">
            <a:xfrm>
              <a:off x="2129819" y="4306888"/>
              <a:ext cx="20638" cy="20638"/>
            </a:xfrm>
            <a:custGeom>
              <a:avLst/>
              <a:gdLst>
                <a:gd name="T0" fmla="*/ 0 w 77"/>
                <a:gd name="T1" fmla="*/ 0 h 73"/>
                <a:gd name="T2" fmla="*/ 1 w 77"/>
                <a:gd name="T3" fmla="*/ 12 h 73"/>
                <a:gd name="T4" fmla="*/ 7 w 77"/>
                <a:gd name="T5" fmla="*/ 26 h 73"/>
                <a:gd name="T6" fmla="*/ 13 w 77"/>
                <a:gd name="T7" fmla="*/ 37 h 73"/>
                <a:gd name="T8" fmla="*/ 23 w 77"/>
                <a:gd name="T9" fmla="*/ 49 h 73"/>
                <a:gd name="T10" fmla="*/ 34 w 77"/>
                <a:gd name="T11" fmla="*/ 58 h 73"/>
                <a:gd name="T12" fmla="*/ 47 w 77"/>
                <a:gd name="T13" fmla="*/ 66 h 73"/>
                <a:gd name="T14" fmla="*/ 61 w 77"/>
                <a:gd name="T15" fmla="*/ 69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2"/>
                  </a:lnTo>
                  <a:lnTo>
                    <a:pt x="7" y="26"/>
                  </a:lnTo>
                  <a:lnTo>
                    <a:pt x="13" y="37"/>
                  </a:lnTo>
                  <a:lnTo>
                    <a:pt x="23" y="49"/>
                  </a:lnTo>
                  <a:lnTo>
                    <a:pt x="34" y="58"/>
                  </a:lnTo>
                  <a:lnTo>
                    <a:pt x="47" y="66"/>
                  </a:lnTo>
                  <a:lnTo>
                    <a:pt x="61" y="69"/>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4" name="Freeform 290">
              <a:extLst>
                <a:ext uri="{FF2B5EF4-FFF2-40B4-BE49-F238E27FC236}">
                  <a16:creationId xmlns:a16="http://schemas.microsoft.com/office/drawing/2014/main" id="{65161E11-8786-97A9-CF2E-622322B8C396}"/>
                </a:ext>
              </a:extLst>
            </p:cNvPr>
            <p:cNvSpPr>
              <a:spLocks/>
            </p:cNvSpPr>
            <p:nvPr/>
          </p:nvSpPr>
          <p:spPr bwMode="auto">
            <a:xfrm>
              <a:off x="2129819" y="4284663"/>
              <a:ext cx="20638" cy="22225"/>
            </a:xfrm>
            <a:custGeom>
              <a:avLst/>
              <a:gdLst>
                <a:gd name="T0" fmla="*/ 77 w 77"/>
                <a:gd name="T1" fmla="*/ 0 h 87"/>
                <a:gd name="T2" fmla="*/ 61 w 77"/>
                <a:gd name="T3" fmla="*/ 1 h 87"/>
                <a:gd name="T4" fmla="*/ 47 w 77"/>
                <a:gd name="T5" fmla="*/ 6 h 87"/>
                <a:gd name="T6" fmla="*/ 34 w 77"/>
                <a:gd name="T7" fmla="*/ 12 h 87"/>
                <a:gd name="T8" fmla="*/ 23 w 77"/>
                <a:gd name="T9" fmla="*/ 23 h 87"/>
                <a:gd name="T10" fmla="*/ 13 w 77"/>
                <a:gd name="T11" fmla="*/ 34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4" y="12"/>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5" name="Line 291">
              <a:extLst>
                <a:ext uri="{FF2B5EF4-FFF2-40B4-BE49-F238E27FC236}">
                  <a16:creationId xmlns:a16="http://schemas.microsoft.com/office/drawing/2014/main" id="{6A995256-A480-DE35-9EC3-5A51472E0780}"/>
                </a:ext>
              </a:extLst>
            </p:cNvPr>
            <p:cNvSpPr>
              <a:spLocks noChangeShapeType="1"/>
            </p:cNvSpPr>
            <p:nvPr/>
          </p:nvSpPr>
          <p:spPr bwMode="auto">
            <a:xfrm flipV="1">
              <a:off x="2150456" y="4306888"/>
              <a:ext cx="0" cy="206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6" name="Freeform 292">
              <a:extLst>
                <a:ext uri="{FF2B5EF4-FFF2-40B4-BE49-F238E27FC236}">
                  <a16:creationId xmlns:a16="http://schemas.microsoft.com/office/drawing/2014/main" id="{30D58B34-5555-3A61-2C24-950EF6EF5985}"/>
                </a:ext>
              </a:extLst>
            </p:cNvPr>
            <p:cNvSpPr>
              <a:spLocks/>
            </p:cNvSpPr>
            <p:nvPr/>
          </p:nvSpPr>
          <p:spPr bwMode="auto">
            <a:xfrm>
              <a:off x="2150456" y="4306888"/>
              <a:ext cx="22225" cy="20638"/>
            </a:xfrm>
            <a:custGeom>
              <a:avLst/>
              <a:gdLst>
                <a:gd name="T0" fmla="*/ 0 w 83"/>
                <a:gd name="T1" fmla="*/ 73 h 73"/>
                <a:gd name="T2" fmla="*/ 3 w 83"/>
                <a:gd name="T3" fmla="*/ 73 h 73"/>
                <a:gd name="T4" fmla="*/ 10 w 83"/>
                <a:gd name="T5" fmla="*/ 72 h 73"/>
                <a:gd name="T6" fmla="*/ 10 w 83"/>
                <a:gd name="T7" fmla="*/ 70 h 73"/>
                <a:gd name="T8" fmla="*/ 11 w 83"/>
                <a:gd name="T9" fmla="*/ 70 h 73"/>
                <a:gd name="T10" fmla="*/ 13 w 83"/>
                <a:gd name="T11" fmla="*/ 70 h 73"/>
                <a:gd name="T12" fmla="*/ 18 w 83"/>
                <a:gd name="T13" fmla="*/ 70 h 73"/>
                <a:gd name="T14" fmla="*/ 25 w 83"/>
                <a:gd name="T15" fmla="*/ 68 h 73"/>
                <a:gd name="T16" fmla="*/ 33 w 83"/>
                <a:gd name="T17" fmla="*/ 66 h 73"/>
                <a:gd name="T18" fmla="*/ 46 w 83"/>
                <a:gd name="T19" fmla="*/ 58 h 73"/>
                <a:gd name="T20" fmla="*/ 52 w 83"/>
                <a:gd name="T21" fmla="*/ 53 h 73"/>
                <a:gd name="T22" fmla="*/ 59 w 83"/>
                <a:gd name="T23" fmla="*/ 49 h 73"/>
                <a:gd name="T24" fmla="*/ 67 w 83"/>
                <a:gd name="T25" fmla="*/ 37 h 73"/>
                <a:gd name="T26" fmla="*/ 75 w 83"/>
                <a:gd name="T27" fmla="*/ 26 h 73"/>
                <a:gd name="T28" fmla="*/ 79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0"/>
                  </a:lnTo>
                  <a:lnTo>
                    <a:pt x="11" y="70"/>
                  </a:lnTo>
                  <a:lnTo>
                    <a:pt x="13" y="70"/>
                  </a:lnTo>
                  <a:lnTo>
                    <a:pt x="18" y="70"/>
                  </a:lnTo>
                  <a:lnTo>
                    <a:pt x="25" y="68"/>
                  </a:lnTo>
                  <a:lnTo>
                    <a:pt x="33" y="66"/>
                  </a:lnTo>
                  <a:lnTo>
                    <a:pt x="46" y="58"/>
                  </a:lnTo>
                  <a:lnTo>
                    <a:pt x="52" y="53"/>
                  </a:lnTo>
                  <a:lnTo>
                    <a:pt x="59" y="49"/>
                  </a:lnTo>
                  <a:lnTo>
                    <a:pt x="67" y="37"/>
                  </a:lnTo>
                  <a:lnTo>
                    <a:pt x="75" y="26"/>
                  </a:lnTo>
                  <a:lnTo>
                    <a:pt x="79"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Line 293">
              <a:extLst>
                <a:ext uri="{FF2B5EF4-FFF2-40B4-BE49-F238E27FC236}">
                  <a16:creationId xmlns:a16="http://schemas.microsoft.com/office/drawing/2014/main" id="{F8C0DFD1-7656-7E8A-27E7-81D93ABBC4EA}"/>
                </a:ext>
              </a:extLst>
            </p:cNvPr>
            <p:cNvSpPr>
              <a:spLocks noChangeShapeType="1"/>
            </p:cNvSpPr>
            <p:nvPr/>
          </p:nvSpPr>
          <p:spPr bwMode="auto">
            <a:xfrm>
              <a:off x="2150456" y="4284663"/>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8" name="Line 294">
              <a:extLst>
                <a:ext uri="{FF2B5EF4-FFF2-40B4-BE49-F238E27FC236}">
                  <a16:creationId xmlns:a16="http://schemas.microsoft.com/office/drawing/2014/main" id="{F5DE6D63-D6E5-F89E-5015-A7DB0354C53F}"/>
                </a:ext>
              </a:extLst>
            </p:cNvPr>
            <p:cNvSpPr>
              <a:spLocks noChangeShapeType="1"/>
            </p:cNvSpPr>
            <p:nvPr/>
          </p:nvSpPr>
          <p:spPr bwMode="auto">
            <a:xfrm flipH="1">
              <a:off x="2129819" y="430688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9" name="Line 295">
              <a:extLst>
                <a:ext uri="{FF2B5EF4-FFF2-40B4-BE49-F238E27FC236}">
                  <a16:creationId xmlns:a16="http://schemas.microsoft.com/office/drawing/2014/main" id="{FDEC6CD2-98ED-0313-7091-3DECBB29D2EE}"/>
                </a:ext>
              </a:extLst>
            </p:cNvPr>
            <p:cNvSpPr>
              <a:spLocks noChangeShapeType="1"/>
            </p:cNvSpPr>
            <p:nvPr/>
          </p:nvSpPr>
          <p:spPr bwMode="auto">
            <a:xfrm>
              <a:off x="2150456" y="4306888"/>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0" name="Freeform 296">
              <a:extLst>
                <a:ext uri="{FF2B5EF4-FFF2-40B4-BE49-F238E27FC236}">
                  <a16:creationId xmlns:a16="http://schemas.microsoft.com/office/drawing/2014/main" id="{CB266BE5-857B-4492-00EA-D0AD42446F8B}"/>
                </a:ext>
              </a:extLst>
            </p:cNvPr>
            <p:cNvSpPr>
              <a:spLocks/>
            </p:cNvSpPr>
            <p:nvPr/>
          </p:nvSpPr>
          <p:spPr bwMode="auto">
            <a:xfrm>
              <a:off x="2150456" y="4284663"/>
              <a:ext cx="22225" cy="22225"/>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6 w 83"/>
                <a:gd name="T13" fmla="*/ 12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6" y="12"/>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1" name="Freeform 297">
              <a:extLst>
                <a:ext uri="{FF2B5EF4-FFF2-40B4-BE49-F238E27FC236}">
                  <a16:creationId xmlns:a16="http://schemas.microsoft.com/office/drawing/2014/main" id="{AA359202-EC7A-B732-7BEF-D6F41399643F}"/>
                </a:ext>
              </a:extLst>
            </p:cNvPr>
            <p:cNvSpPr>
              <a:spLocks/>
            </p:cNvSpPr>
            <p:nvPr/>
          </p:nvSpPr>
          <p:spPr bwMode="auto">
            <a:xfrm>
              <a:off x="2044094" y="4046538"/>
              <a:ext cx="20638" cy="19050"/>
            </a:xfrm>
            <a:custGeom>
              <a:avLst/>
              <a:gdLst>
                <a:gd name="T0" fmla="*/ 0 w 77"/>
                <a:gd name="T1" fmla="*/ 0 h 73"/>
                <a:gd name="T2" fmla="*/ 1 w 77"/>
                <a:gd name="T3" fmla="*/ 13 h 73"/>
                <a:gd name="T4" fmla="*/ 7 w 77"/>
                <a:gd name="T5" fmla="*/ 27 h 73"/>
                <a:gd name="T6" fmla="*/ 13 w 77"/>
                <a:gd name="T7" fmla="*/ 38 h 73"/>
                <a:gd name="T8" fmla="*/ 23 w 77"/>
                <a:gd name="T9" fmla="*/ 49 h 73"/>
                <a:gd name="T10" fmla="*/ 34 w 77"/>
                <a:gd name="T11" fmla="*/ 59 h 73"/>
                <a:gd name="T12" fmla="*/ 47 w 77"/>
                <a:gd name="T13" fmla="*/ 67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3"/>
                  </a:lnTo>
                  <a:lnTo>
                    <a:pt x="7" y="27"/>
                  </a:lnTo>
                  <a:lnTo>
                    <a:pt x="13" y="38"/>
                  </a:lnTo>
                  <a:lnTo>
                    <a:pt x="23" y="49"/>
                  </a:lnTo>
                  <a:lnTo>
                    <a:pt x="34" y="59"/>
                  </a:lnTo>
                  <a:lnTo>
                    <a:pt x="47" y="67"/>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2" name="Freeform 298">
              <a:extLst>
                <a:ext uri="{FF2B5EF4-FFF2-40B4-BE49-F238E27FC236}">
                  <a16:creationId xmlns:a16="http://schemas.microsoft.com/office/drawing/2014/main" id="{F389FB98-F710-EAD1-DC56-93144B82842B}"/>
                </a:ext>
              </a:extLst>
            </p:cNvPr>
            <p:cNvSpPr>
              <a:spLocks/>
            </p:cNvSpPr>
            <p:nvPr/>
          </p:nvSpPr>
          <p:spPr bwMode="auto">
            <a:xfrm>
              <a:off x="2044094" y="4024313"/>
              <a:ext cx="20638" cy="22225"/>
            </a:xfrm>
            <a:custGeom>
              <a:avLst/>
              <a:gdLst>
                <a:gd name="T0" fmla="*/ 77 w 77"/>
                <a:gd name="T1" fmla="*/ 0 h 86"/>
                <a:gd name="T2" fmla="*/ 61 w 77"/>
                <a:gd name="T3" fmla="*/ 1 h 86"/>
                <a:gd name="T4" fmla="*/ 47 w 77"/>
                <a:gd name="T5" fmla="*/ 5 h 86"/>
                <a:gd name="T6" fmla="*/ 34 w 77"/>
                <a:gd name="T7" fmla="*/ 12 h 86"/>
                <a:gd name="T8" fmla="*/ 23 w 77"/>
                <a:gd name="T9" fmla="*/ 22 h 86"/>
                <a:gd name="T10" fmla="*/ 13 w 77"/>
                <a:gd name="T11" fmla="*/ 34 h 86"/>
                <a:gd name="T12" fmla="*/ 6 w 77"/>
                <a:gd name="T13" fmla="*/ 48 h 86"/>
                <a:gd name="T14" fmla="*/ 1 w 77"/>
                <a:gd name="T15" fmla="*/ 62 h 86"/>
                <a:gd name="T16" fmla="*/ 0 w 77"/>
                <a:gd name="T17" fmla="*/ 80 h 86"/>
                <a:gd name="T18" fmla="*/ 0 w 77"/>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6">
                  <a:moveTo>
                    <a:pt x="77" y="0"/>
                  </a:moveTo>
                  <a:lnTo>
                    <a:pt x="61" y="1"/>
                  </a:lnTo>
                  <a:lnTo>
                    <a:pt x="47" y="5"/>
                  </a:lnTo>
                  <a:lnTo>
                    <a:pt x="34" y="12"/>
                  </a:lnTo>
                  <a:lnTo>
                    <a:pt x="23" y="22"/>
                  </a:lnTo>
                  <a:lnTo>
                    <a:pt x="13" y="34"/>
                  </a:lnTo>
                  <a:lnTo>
                    <a:pt x="6" y="48"/>
                  </a:lnTo>
                  <a:lnTo>
                    <a:pt x="1" y="62"/>
                  </a:lnTo>
                  <a:lnTo>
                    <a:pt x="0" y="80"/>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3" name="Line 299">
              <a:extLst>
                <a:ext uri="{FF2B5EF4-FFF2-40B4-BE49-F238E27FC236}">
                  <a16:creationId xmlns:a16="http://schemas.microsoft.com/office/drawing/2014/main" id="{F4A82531-64EB-A600-3118-D943C2A6EAC3}"/>
                </a:ext>
              </a:extLst>
            </p:cNvPr>
            <p:cNvSpPr>
              <a:spLocks noChangeShapeType="1"/>
            </p:cNvSpPr>
            <p:nvPr/>
          </p:nvSpPr>
          <p:spPr bwMode="auto">
            <a:xfrm flipV="1">
              <a:off x="2064731" y="4046538"/>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4" name="Freeform 300">
              <a:extLst>
                <a:ext uri="{FF2B5EF4-FFF2-40B4-BE49-F238E27FC236}">
                  <a16:creationId xmlns:a16="http://schemas.microsoft.com/office/drawing/2014/main" id="{52585E04-3151-03B9-5EB9-BA7419346DD8}"/>
                </a:ext>
              </a:extLst>
            </p:cNvPr>
            <p:cNvSpPr>
              <a:spLocks/>
            </p:cNvSpPr>
            <p:nvPr/>
          </p:nvSpPr>
          <p:spPr bwMode="auto">
            <a:xfrm>
              <a:off x="2064731" y="4046538"/>
              <a:ext cx="20638"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9 h 73"/>
                <a:gd name="T16" fmla="*/ 33 w 83"/>
                <a:gd name="T17" fmla="*/ 67 h 73"/>
                <a:gd name="T18" fmla="*/ 46 w 83"/>
                <a:gd name="T19" fmla="*/ 59 h 73"/>
                <a:gd name="T20" fmla="*/ 52 w 83"/>
                <a:gd name="T21" fmla="*/ 54 h 73"/>
                <a:gd name="T22" fmla="*/ 59 w 83"/>
                <a:gd name="T23" fmla="*/ 49 h 73"/>
                <a:gd name="T24" fmla="*/ 67 w 83"/>
                <a:gd name="T25" fmla="*/ 38 h 73"/>
                <a:gd name="T26" fmla="*/ 75 w 83"/>
                <a:gd name="T27" fmla="*/ 27 h 73"/>
                <a:gd name="T28" fmla="*/ 79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9"/>
                  </a:lnTo>
                  <a:lnTo>
                    <a:pt x="33" y="67"/>
                  </a:lnTo>
                  <a:lnTo>
                    <a:pt x="46" y="59"/>
                  </a:lnTo>
                  <a:lnTo>
                    <a:pt x="52" y="54"/>
                  </a:lnTo>
                  <a:lnTo>
                    <a:pt x="59" y="49"/>
                  </a:lnTo>
                  <a:lnTo>
                    <a:pt x="67" y="38"/>
                  </a:lnTo>
                  <a:lnTo>
                    <a:pt x="75" y="27"/>
                  </a:lnTo>
                  <a:lnTo>
                    <a:pt x="79"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5" name="Line 301">
              <a:extLst>
                <a:ext uri="{FF2B5EF4-FFF2-40B4-BE49-F238E27FC236}">
                  <a16:creationId xmlns:a16="http://schemas.microsoft.com/office/drawing/2014/main" id="{5D1FCDB8-131A-4314-C0A5-17F7FA0A3AC8}"/>
                </a:ext>
              </a:extLst>
            </p:cNvPr>
            <p:cNvSpPr>
              <a:spLocks noChangeShapeType="1"/>
            </p:cNvSpPr>
            <p:nvPr/>
          </p:nvSpPr>
          <p:spPr bwMode="auto">
            <a:xfrm>
              <a:off x="2064731" y="4024313"/>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6" name="Line 302">
              <a:extLst>
                <a:ext uri="{FF2B5EF4-FFF2-40B4-BE49-F238E27FC236}">
                  <a16:creationId xmlns:a16="http://schemas.microsoft.com/office/drawing/2014/main" id="{F48FDEC5-5FAE-4AF4-774B-3FFFFF244873}"/>
                </a:ext>
              </a:extLst>
            </p:cNvPr>
            <p:cNvSpPr>
              <a:spLocks noChangeShapeType="1"/>
            </p:cNvSpPr>
            <p:nvPr/>
          </p:nvSpPr>
          <p:spPr bwMode="auto">
            <a:xfrm flipH="1">
              <a:off x="2044094" y="404653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Line 303">
              <a:extLst>
                <a:ext uri="{FF2B5EF4-FFF2-40B4-BE49-F238E27FC236}">
                  <a16:creationId xmlns:a16="http://schemas.microsoft.com/office/drawing/2014/main" id="{21DD06C8-9282-D43F-BAB8-22276648B5A1}"/>
                </a:ext>
              </a:extLst>
            </p:cNvPr>
            <p:cNvSpPr>
              <a:spLocks noChangeShapeType="1"/>
            </p:cNvSpPr>
            <p:nvPr/>
          </p:nvSpPr>
          <p:spPr bwMode="auto">
            <a:xfrm>
              <a:off x="2064731" y="404653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8" name="Freeform 304">
              <a:extLst>
                <a:ext uri="{FF2B5EF4-FFF2-40B4-BE49-F238E27FC236}">
                  <a16:creationId xmlns:a16="http://schemas.microsoft.com/office/drawing/2014/main" id="{60AAE3F9-CF8D-EEFF-3E40-F40C7A74F779}"/>
                </a:ext>
              </a:extLst>
            </p:cNvPr>
            <p:cNvSpPr>
              <a:spLocks/>
            </p:cNvSpPr>
            <p:nvPr/>
          </p:nvSpPr>
          <p:spPr bwMode="auto">
            <a:xfrm>
              <a:off x="2064731" y="4024313"/>
              <a:ext cx="20638" cy="22225"/>
            </a:xfrm>
            <a:custGeom>
              <a:avLst/>
              <a:gdLst>
                <a:gd name="T0" fmla="*/ 83 w 83"/>
                <a:gd name="T1" fmla="*/ 86 h 86"/>
                <a:gd name="T2" fmla="*/ 83 w 83"/>
                <a:gd name="T3" fmla="*/ 80 h 86"/>
                <a:gd name="T4" fmla="*/ 81 w 83"/>
                <a:gd name="T5" fmla="*/ 62 h 86"/>
                <a:gd name="T6" fmla="*/ 76 w 83"/>
                <a:gd name="T7" fmla="*/ 48 h 86"/>
                <a:gd name="T8" fmla="*/ 68 w 83"/>
                <a:gd name="T9" fmla="*/ 34 h 86"/>
                <a:gd name="T10" fmla="*/ 59 w 83"/>
                <a:gd name="T11" fmla="*/ 22 h 86"/>
                <a:gd name="T12" fmla="*/ 46 w 83"/>
                <a:gd name="T13" fmla="*/ 12 h 86"/>
                <a:gd name="T14" fmla="*/ 33 w 83"/>
                <a:gd name="T15" fmla="*/ 5 h 86"/>
                <a:gd name="T16" fmla="*/ 25 w 83"/>
                <a:gd name="T17" fmla="*/ 2 h 86"/>
                <a:gd name="T18" fmla="*/ 18 w 83"/>
                <a:gd name="T19" fmla="*/ 1 h 86"/>
                <a:gd name="T20" fmla="*/ 3 w 83"/>
                <a:gd name="T21" fmla="*/ 0 h 86"/>
                <a:gd name="T22" fmla="*/ 0 w 8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83" y="86"/>
                  </a:moveTo>
                  <a:lnTo>
                    <a:pt x="83" y="80"/>
                  </a:lnTo>
                  <a:lnTo>
                    <a:pt x="81" y="62"/>
                  </a:lnTo>
                  <a:lnTo>
                    <a:pt x="76" y="48"/>
                  </a:lnTo>
                  <a:lnTo>
                    <a:pt x="68" y="34"/>
                  </a:lnTo>
                  <a:lnTo>
                    <a:pt x="59" y="22"/>
                  </a:lnTo>
                  <a:lnTo>
                    <a:pt x="46" y="12"/>
                  </a:lnTo>
                  <a:lnTo>
                    <a:pt x="33" y="5"/>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Freeform 305">
              <a:extLst>
                <a:ext uri="{FF2B5EF4-FFF2-40B4-BE49-F238E27FC236}">
                  <a16:creationId xmlns:a16="http://schemas.microsoft.com/office/drawing/2014/main" id="{56EFF753-99EC-F495-3078-78699D7FAFC7}"/>
                </a:ext>
              </a:extLst>
            </p:cNvPr>
            <p:cNvSpPr>
              <a:spLocks/>
            </p:cNvSpPr>
            <p:nvPr/>
          </p:nvSpPr>
          <p:spPr bwMode="auto">
            <a:xfrm>
              <a:off x="2082194" y="3721101"/>
              <a:ext cx="19050" cy="19050"/>
            </a:xfrm>
            <a:custGeom>
              <a:avLst/>
              <a:gdLst>
                <a:gd name="T0" fmla="*/ 0 w 76"/>
                <a:gd name="T1" fmla="*/ 0 h 73"/>
                <a:gd name="T2" fmla="*/ 1 w 76"/>
                <a:gd name="T3" fmla="*/ 12 h 73"/>
                <a:gd name="T4" fmla="*/ 7 w 76"/>
                <a:gd name="T5" fmla="*/ 26 h 73"/>
                <a:gd name="T6" fmla="*/ 12 w 76"/>
                <a:gd name="T7" fmla="*/ 37 h 73"/>
                <a:gd name="T8" fmla="*/ 23 w 76"/>
                <a:gd name="T9" fmla="*/ 49 h 73"/>
                <a:gd name="T10" fmla="*/ 34 w 76"/>
                <a:gd name="T11" fmla="*/ 58 h 73"/>
                <a:gd name="T12" fmla="*/ 47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7" y="26"/>
                  </a:lnTo>
                  <a:lnTo>
                    <a:pt x="12" y="37"/>
                  </a:lnTo>
                  <a:lnTo>
                    <a:pt x="23" y="49"/>
                  </a:lnTo>
                  <a:lnTo>
                    <a:pt x="34" y="58"/>
                  </a:lnTo>
                  <a:lnTo>
                    <a:pt x="47"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0" name="Freeform 306">
              <a:extLst>
                <a:ext uri="{FF2B5EF4-FFF2-40B4-BE49-F238E27FC236}">
                  <a16:creationId xmlns:a16="http://schemas.microsoft.com/office/drawing/2014/main" id="{2C623C93-7D71-8B6C-CE2C-1D6CD0450123}"/>
                </a:ext>
              </a:extLst>
            </p:cNvPr>
            <p:cNvSpPr>
              <a:spLocks/>
            </p:cNvSpPr>
            <p:nvPr/>
          </p:nvSpPr>
          <p:spPr bwMode="auto">
            <a:xfrm>
              <a:off x="2082194" y="3697288"/>
              <a:ext cx="19050" cy="23813"/>
            </a:xfrm>
            <a:custGeom>
              <a:avLst/>
              <a:gdLst>
                <a:gd name="T0" fmla="*/ 76 w 76"/>
                <a:gd name="T1" fmla="*/ 0 h 87"/>
                <a:gd name="T2" fmla="*/ 60 w 76"/>
                <a:gd name="T3" fmla="*/ 1 h 87"/>
                <a:gd name="T4" fmla="*/ 47 w 76"/>
                <a:gd name="T5" fmla="*/ 6 h 87"/>
                <a:gd name="T6" fmla="*/ 34 w 76"/>
                <a:gd name="T7" fmla="*/ 12 h 87"/>
                <a:gd name="T8" fmla="*/ 23 w 76"/>
                <a:gd name="T9" fmla="*/ 23 h 87"/>
                <a:gd name="T10" fmla="*/ 12 w 76"/>
                <a:gd name="T11" fmla="*/ 34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7" y="6"/>
                  </a:lnTo>
                  <a:lnTo>
                    <a:pt x="34" y="12"/>
                  </a:lnTo>
                  <a:lnTo>
                    <a:pt x="23" y="23"/>
                  </a:lnTo>
                  <a:lnTo>
                    <a:pt x="12"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1" name="Line 307">
              <a:extLst>
                <a:ext uri="{FF2B5EF4-FFF2-40B4-BE49-F238E27FC236}">
                  <a16:creationId xmlns:a16="http://schemas.microsoft.com/office/drawing/2014/main" id="{477449D5-1C4B-2839-2C37-ACA1A8569083}"/>
                </a:ext>
              </a:extLst>
            </p:cNvPr>
            <p:cNvSpPr>
              <a:spLocks noChangeShapeType="1"/>
            </p:cNvSpPr>
            <p:nvPr/>
          </p:nvSpPr>
          <p:spPr bwMode="auto">
            <a:xfrm flipV="1">
              <a:off x="2101244" y="3721101"/>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2" name="Freeform 308">
              <a:extLst>
                <a:ext uri="{FF2B5EF4-FFF2-40B4-BE49-F238E27FC236}">
                  <a16:creationId xmlns:a16="http://schemas.microsoft.com/office/drawing/2014/main" id="{AFF641D7-5989-930D-DF91-C3A2C6209B8D}"/>
                </a:ext>
              </a:extLst>
            </p:cNvPr>
            <p:cNvSpPr>
              <a:spLocks/>
            </p:cNvSpPr>
            <p:nvPr/>
          </p:nvSpPr>
          <p:spPr bwMode="auto">
            <a:xfrm>
              <a:off x="2101244" y="3721101"/>
              <a:ext cx="22225" cy="19050"/>
            </a:xfrm>
            <a:custGeom>
              <a:avLst/>
              <a:gdLst>
                <a:gd name="T0" fmla="*/ 0 w 83"/>
                <a:gd name="T1" fmla="*/ 73 h 73"/>
                <a:gd name="T2" fmla="*/ 4 w 83"/>
                <a:gd name="T3" fmla="*/ 73 h 73"/>
                <a:gd name="T4" fmla="*/ 10 w 83"/>
                <a:gd name="T5" fmla="*/ 72 h 73"/>
                <a:gd name="T6" fmla="*/ 10 w 83"/>
                <a:gd name="T7" fmla="*/ 70 h 73"/>
                <a:gd name="T8" fmla="*/ 12 w 83"/>
                <a:gd name="T9" fmla="*/ 70 h 73"/>
                <a:gd name="T10" fmla="*/ 14 w 83"/>
                <a:gd name="T11" fmla="*/ 70 h 73"/>
                <a:gd name="T12" fmla="*/ 18 w 83"/>
                <a:gd name="T13" fmla="*/ 70 h 73"/>
                <a:gd name="T14" fmla="*/ 25 w 83"/>
                <a:gd name="T15" fmla="*/ 68 h 73"/>
                <a:gd name="T16" fmla="*/ 33 w 83"/>
                <a:gd name="T17" fmla="*/ 66 h 73"/>
                <a:gd name="T18" fmla="*/ 47 w 83"/>
                <a:gd name="T19" fmla="*/ 58 h 73"/>
                <a:gd name="T20" fmla="*/ 53 w 83"/>
                <a:gd name="T21" fmla="*/ 53 h 73"/>
                <a:gd name="T22" fmla="*/ 59 w 83"/>
                <a:gd name="T23" fmla="*/ 49 h 73"/>
                <a:gd name="T24" fmla="*/ 67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4" y="73"/>
                  </a:lnTo>
                  <a:lnTo>
                    <a:pt x="10" y="72"/>
                  </a:lnTo>
                  <a:lnTo>
                    <a:pt x="10" y="70"/>
                  </a:lnTo>
                  <a:lnTo>
                    <a:pt x="12" y="70"/>
                  </a:lnTo>
                  <a:lnTo>
                    <a:pt x="14" y="70"/>
                  </a:lnTo>
                  <a:lnTo>
                    <a:pt x="18" y="70"/>
                  </a:lnTo>
                  <a:lnTo>
                    <a:pt x="25" y="68"/>
                  </a:lnTo>
                  <a:lnTo>
                    <a:pt x="33" y="66"/>
                  </a:lnTo>
                  <a:lnTo>
                    <a:pt x="47" y="58"/>
                  </a:lnTo>
                  <a:lnTo>
                    <a:pt x="53" y="53"/>
                  </a:lnTo>
                  <a:lnTo>
                    <a:pt x="59" y="49"/>
                  </a:lnTo>
                  <a:lnTo>
                    <a:pt x="67"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Line 309">
              <a:extLst>
                <a:ext uri="{FF2B5EF4-FFF2-40B4-BE49-F238E27FC236}">
                  <a16:creationId xmlns:a16="http://schemas.microsoft.com/office/drawing/2014/main" id="{4DD5D081-1F9B-499C-F2C1-614838B11D2F}"/>
                </a:ext>
              </a:extLst>
            </p:cNvPr>
            <p:cNvSpPr>
              <a:spLocks noChangeShapeType="1"/>
            </p:cNvSpPr>
            <p:nvPr/>
          </p:nvSpPr>
          <p:spPr bwMode="auto">
            <a:xfrm>
              <a:off x="2101244" y="3697288"/>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4" name="Line 310">
              <a:extLst>
                <a:ext uri="{FF2B5EF4-FFF2-40B4-BE49-F238E27FC236}">
                  <a16:creationId xmlns:a16="http://schemas.microsoft.com/office/drawing/2014/main" id="{214A6ECB-CF44-E331-9C3F-072735C77803}"/>
                </a:ext>
              </a:extLst>
            </p:cNvPr>
            <p:cNvSpPr>
              <a:spLocks noChangeShapeType="1"/>
            </p:cNvSpPr>
            <p:nvPr/>
          </p:nvSpPr>
          <p:spPr bwMode="auto">
            <a:xfrm flipH="1">
              <a:off x="2082194" y="3721101"/>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5" name="Line 311">
              <a:extLst>
                <a:ext uri="{FF2B5EF4-FFF2-40B4-BE49-F238E27FC236}">
                  <a16:creationId xmlns:a16="http://schemas.microsoft.com/office/drawing/2014/main" id="{D79F2C04-368A-3121-1655-65E76AA6BC6D}"/>
                </a:ext>
              </a:extLst>
            </p:cNvPr>
            <p:cNvSpPr>
              <a:spLocks noChangeShapeType="1"/>
            </p:cNvSpPr>
            <p:nvPr/>
          </p:nvSpPr>
          <p:spPr bwMode="auto">
            <a:xfrm>
              <a:off x="2101244" y="3721101"/>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6" name="Freeform 312">
              <a:extLst>
                <a:ext uri="{FF2B5EF4-FFF2-40B4-BE49-F238E27FC236}">
                  <a16:creationId xmlns:a16="http://schemas.microsoft.com/office/drawing/2014/main" id="{83D7B498-C902-58CC-3872-4449FEFABA80}"/>
                </a:ext>
              </a:extLst>
            </p:cNvPr>
            <p:cNvSpPr>
              <a:spLocks/>
            </p:cNvSpPr>
            <p:nvPr/>
          </p:nvSpPr>
          <p:spPr bwMode="auto">
            <a:xfrm>
              <a:off x="2101244" y="3697288"/>
              <a:ext cx="22225" cy="23813"/>
            </a:xfrm>
            <a:custGeom>
              <a:avLst/>
              <a:gdLst>
                <a:gd name="T0" fmla="*/ 83 w 83"/>
                <a:gd name="T1" fmla="*/ 87 h 87"/>
                <a:gd name="T2" fmla="*/ 83 w 83"/>
                <a:gd name="T3" fmla="*/ 80 h 87"/>
                <a:gd name="T4" fmla="*/ 81 w 83"/>
                <a:gd name="T5" fmla="*/ 63 h 87"/>
                <a:gd name="T6" fmla="*/ 77 w 83"/>
                <a:gd name="T7" fmla="*/ 48 h 87"/>
                <a:gd name="T8" fmla="*/ 69 w 83"/>
                <a:gd name="T9" fmla="*/ 34 h 87"/>
                <a:gd name="T10" fmla="*/ 59 w 83"/>
                <a:gd name="T11" fmla="*/ 23 h 87"/>
                <a:gd name="T12" fmla="*/ 47 w 83"/>
                <a:gd name="T13" fmla="*/ 12 h 87"/>
                <a:gd name="T14" fmla="*/ 33 w 83"/>
                <a:gd name="T15" fmla="*/ 6 h 87"/>
                <a:gd name="T16" fmla="*/ 25 w 83"/>
                <a:gd name="T17" fmla="*/ 2 h 87"/>
                <a:gd name="T18" fmla="*/ 18 w 83"/>
                <a:gd name="T19" fmla="*/ 1 h 87"/>
                <a:gd name="T20" fmla="*/ 4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7" y="48"/>
                  </a:lnTo>
                  <a:lnTo>
                    <a:pt x="69" y="34"/>
                  </a:lnTo>
                  <a:lnTo>
                    <a:pt x="59" y="23"/>
                  </a:lnTo>
                  <a:lnTo>
                    <a:pt x="47" y="12"/>
                  </a:lnTo>
                  <a:lnTo>
                    <a:pt x="33" y="6"/>
                  </a:lnTo>
                  <a:lnTo>
                    <a:pt x="25" y="2"/>
                  </a:lnTo>
                  <a:lnTo>
                    <a:pt x="18"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7" name="Freeform 313">
              <a:extLst>
                <a:ext uri="{FF2B5EF4-FFF2-40B4-BE49-F238E27FC236}">
                  <a16:creationId xmlns:a16="http://schemas.microsoft.com/office/drawing/2014/main" id="{D3DFEBFA-445D-61DA-6C16-765A81DCF8F0}"/>
                </a:ext>
              </a:extLst>
            </p:cNvPr>
            <p:cNvSpPr>
              <a:spLocks/>
            </p:cNvSpPr>
            <p:nvPr/>
          </p:nvSpPr>
          <p:spPr bwMode="auto">
            <a:xfrm>
              <a:off x="2185381" y="3459163"/>
              <a:ext cx="20638" cy="19050"/>
            </a:xfrm>
            <a:custGeom>
              <a:avLst/>
              <a:gdLst>
                <a:gd name="T0" fmla="*/ 0 w 77"/>
                <a:gd name="T1" fmla="*/ 0 h 73"/>
                <a:gd name="T2" fmla="*/ 1 w 77"/>
                <a:gd name="T3" fmla="*/ 13 h 73"/>
                <a:gd name="T4" fmla="*/ 7 w 77"/>
                <a:gd name="T5" fmla="*/ 27 h 73"/>
                <a:gd name="T6" fmla="*/ 13 w 77"/>
                <a:gd name="T7" fmla="*/ 38 h 73"/>
                <a:gd name="T8" fmla="*/ 23 w 77"/>
                <a:gd name="T9" fmla="*/ 49 h 73"/>
                <a:gd name="T10" fmla="*/ 34 w 77"/>
                <a:gd name="T11" fmla="*/ 59 h 73"/>
                <a:gd name="T12" fmla="*/ 47 w 77"/>
                <a:gd name="T13" fmla="*/ 67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3"/>
                  </a:lnTo>
                  <a:lnTo>
                    <a:pt x="7" y="27"/>
                  </a:lnTo>
                  <a:lnTo>
                    <a:pt x="13" y="38"/>
                  </a:lnTo>
                  <a:lnTo>
                    <a:pt x="23" y="49"/>
                  </a:lnTo>
                  <a:lnTo>
                    <a:pt x="34" y="59"/>
                  </a:lnTo>
                  <a:lnTo>
                    <a:pt x="47" y="67"/>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8" name="Freeform 314">
              <a:extLst>
                <a:ext uri="{FF2B5EF4-FFF2-40B4-BE49-F238E27FC236}">
                  <a16:creationId xmlns:a16="http://schemas.microsoft.com/office/drawing/2014/main" id="{AEC2449D-A9ED-57A6-59A6-E6138390402D}"/>
                </a:ext>
              </a:extLst>
            </p:cNvPr>
            <p:cNvSpPr>
              <a:spLocks/>
            </p:cNvSpPr>
            <p:nvPr/>
          </p:nvSpPr>
          <p:spPr bwMode="auto">
            <a:xfrm>
              <a:off x="2185381" y="3436938"/>
              <a:ext cx="20638" cy="22225"/>
            </a:xfrm>
            <a:custGeom>
              <a:avLst/>
              <a:gdLst>
                <a:gd name="T0" fmla="*/ 77 w 77"/>
                <a:gd name="T1" fmla="*/ 0 h 86"/>
                <a:gd name="T2" fmla="*/ 61 w 77"/>
                <a:gd name="T3" fmla="*/ 1 h 86"/>
                <a:gd name="T4" fmla="*/ 47 w 77"/>
                <a:gd name="T5" fmla="*/ 5 h 86"/>
                <a:gd name="T6" fmla="*/ 34 w 77"/>
                <a:gd name="T7" fmla="*/ 12 h 86"/>
                <a:gd name="T8" fmla="*/ 23 w 77"/>
                <a:gd name="T9" fmla="*/ 22 h 86"/>
                <a:gd name="T10" fmla="*/ 13 w 77"/>
                <a:gd name="T11" fmla="*/ 34 h 86"/>
                <a:gd name="T12" fmla="*/ 6 w 77"/>
                <a:gd name="T13" fmla="*/ 48 h 86"/>
                <a:gd name="T14" fmla="*/ 1 w 77"/>
                <a:gd name="T15" fmla="*/ 62 h 86"/>
                <a:gd name="T16" fmla="*/ 0 w 77"/>
                <a:gd name="T17" fmla="*/ 80 h 86"/>
                <a:gd name="T18" fmla="*/ 0 w 77"/>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6">
                  <a:moveTo>
                    <a:pt x="77" y="0"/>
                  </a:moveTo>
                  <a:lnTo>
                    <a:pt x="61" y="1"/>
                  </a:lnTo>
                  <a:lnTo>
                    <a:pt x="47" y="5"/>
                  </a:lnTo>
                  <a:lnTo>
                    <a:pt x="34" y="12"/>
                  </a:lnTo>
                  <a:lnTo>
                    <a:pt x="23" y="22"/>
                  </a:lnTo>
                  <a:lnTo>
                    <a:pt x="13" y="34"/>
                  </a:lnTo>
                  <a:lnTo>
                    <a:pt x="6" y="48"/>
                  </a:lnTo>
                  <a:lnTo>
                    <a:pt x="1" y="62"/>
                  </a:lnTo>
                  <a:lnTo>
                    <a:pt x="0" y="80"/>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9" name="Line 315">
              <a:extLst>
                <a:ext uri="{FF2B5EF4-FFF2-40B4-BE49-F238E27FC236}">
                  <a16:creationId xmlns:a16="http://schemas.microsoft.com/office/drawing/2014/main" id="{008D52DA-C04C-E22D-18AB-EBB7C026023D}"/>
                </a:ext>
              </a:extLst>
            </p:cNvPr>
            <p:cNvSpPr>
              <a:spLocks noChangeShapeType="1"/>
            </p:cNvSpPr>
            <p:nvPr/>
          </p:nvSpPr>
          <p:spPr bwMode="auto">
            <a:xfrm flipV="1">
              <a:off x="2206019" y="3459163"/>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0" name="Freeform 316">
              <a:extLst>
                <a:ext uri="{FF2B5EF4-FFF2-40B4-BE49-F238E27FC236}">
                  <a16:creationId xmlns:a16="http://schemas.microsoft.com/office/drawing/2014/main" id="{2491B7B4-2337-E44F-3C2C-77AB85307C5B}"/>
                </a:ext>
              </a:extLst>
            </p:cNvPr>
            <p:cNvSpPr>
              <a:spLocks/>
            </p:cNvSpPr>
            <p:nvPr/>
          </p:nvSpPr>
          <p:spPr bwMode="auto">
            <a:xfrm>
              <a:off x="2206019" y="3459163"/>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9 h 73"/>
                <a:gd name="T16" fmla="*/ 33 w 83"/>
                <a:gd name="T17" fmla="*/ 67 h 73"/>
                <a:gd name="T18" fmla="*/ 46 w 83"/>
                <a:gd name="T19" fmla="*/ 59 h 73"/>
                <a:gd name="T20" fmla="*/ 52 w 83"/>
                <a:gd name="T21" fmla="*/ 54 h 73"/>
                <a:gd name="T22" fmla="*/ 59 w 83"/>
                <a:gd name="T23" fmla="*/ 49 h 73"/>
                <a:gd name="T24" fmla="*/ 67 w 83"/>
                <a:gd name="T25" fmla="*/ 38 h 73"/>
                <a:gd name="T26" fmla="*/ 75 w 83"/>
                <a:gd name="T27" fmla="*/ 27 h 73"/>
                <a:gd name="T28" fmla="*/ 79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9"/>
                  </a:lnTo>
                  <a:lnTo>
                    <a:pt x="33" y="67"/>
                  </a:lnTo>
                  <a:lnTo>
                    <a:pt x="46" y="59"/>
                  </a:lnTo>
                  <a:lnTo>
                    <a:pt x="52" y="54"/>
                  </a:lnTo>
                  <a:lnTo>
                    <a:pt x="59" y="49"/>
                  </a:lnTo>
                  <a:lnTo>
                    <a:pt x="67" y="38"/>
                  </a:lnTo>
                  <a:lnTo>
                    <a:pt x="75" y="27"/>
                  </a:lnTo>
                  <a:lnTo>
                    <a:pt x="79"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1" name="Line 317">
              <a:extLst>
                <a:ext uri="{FF2B5EF4-FFF2-40B4-BE49-F238E27FC236}">
                  <a16:creationId xmlns:a16="http://schemas.microsoft.com/office/drawing/2014/main" id="{4E53E431-1069-EE0A-6461-95716931D00E}"/>
                </a:ext>
              </a:extLst>
            </p:cNvPr>
            <p:cNvSpPr>
              <a:spLocks noChangeShapeType="1"/>
            </p:cNvSpPr>
            <p:nvPr/>
          </p:nvSpPr>
          <p:spPr bwMode="auto">
            <a:xfrm>
              <a:off x="2206019" y="3436938"/>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2" name="Line 318">
              <a:extLst>
                <a:ext uri="{FF2B5EF4-FFF2-40B4-BE49-F238E27FC236}">
                  <a16:creationId xmlns:a16="http://schemas.microsoft.com/office/drawing/2014/main" id="{83C847B2-0501-E8F4-1C16-67D2EB19BBBD}"/>
                </a:ext>
              </a:extLst>
            </p:cNvPr>
            <p:cNvSpPr>
              <a:spLocks noChangeShapeType="1"/>
            </p:cNvSpPr>
            <p:nvPr/>
          </p:nvSpPr>
          <p:spPr bwMode="auto">
            <a:xfrm flipH="1">
              <a:off x="2185381" y="3459163"/>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3" name="Line 319">
              <a:extLst>
                <a:ext uri="{FF2B5EF4-FFF2-40B4-BE49-F238E27FC236}">
                  <a16:creationId xmlns:a16="http://schemas.microsoft.com/office/drawing/2014/main" id="{79AF6CDA-03FF-E5B9-4F21-64C12766CF90}"/>
                </a:ext>
              </a:extLst>
            </p:cNvPr>
            <p:cNvSpPr>
              <a:spLocks noChangeShapeType="1"/>
            </p:cNvSpPr>
            <p:nvPr/>
          </p:nvSpPr>
          <p:spPr bwMode="auto">
            <a:xfrm>
              <a:off x="2206019" y="3459163"/>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4" name="Freeform 320">
              <a:extLst>
                <a:ext uri="{FF2B5EF4-FFF2-40B4-BE49-F238E27FC236}">
                  <a16:creationId xmlns:a16="http://schemas.microsoft.com/office/drawing/2014/main" id="{62225C15-644D-2468-9F0B-EFF03B8D5633}"/>
                </a:ext>
              </a:extLst>
            </p:cNvPr>
            <p:cNvSpPr>
              <a:spLocks/>
            </p:cNvSpPr>
            <p:nvPr/>
          </p:nvSpPr>
          <p:spPr bwMode="auto">
            <a:xfrm>
              <a:off x="2206019" y="3436938"/>
              <a:ext cx="22225" cy="22225"/>
            </a:xfrm>
            <a:custGeom>
              <a:avLst/>
              <a:gdLst>
                <a:gd name="T0" fmla="*/ 83 w 83"/>
                <a:gd name="T1" fmla="*/ 86 h 86"/>
                <a:gd name="T2" fmla="*/ 83 w 83"/>
                <a:gd name="T3" fmla="*/ 80 h 86"/>
                <a:gd name="T4" fmla="*/ 81 w 83"/>
                <a:gd name="T5" fmla="*/ 62 h 86"/>
                <a:gd name="T6" fmla="*/ 76 w 83"/>
                <a:gd name="T7" fmla="*/ 48 h 86"/>
                <a:gd name="T8" fmla="*/ 68 w 83"/>
                <a:gd name="T9" fmla="*/ 34 h 86"/>
                <a:gd name="T10" fmla="*/ 59 w 83"/>
                <a:gd name="T11" fmla="*/ 22 h 86"/>
                <a:gd name="T12" fmla="*/ 46 w 83"/>
                <a:gd name="T13" fmla="*/ 12 h 86"/>
                <a:gd name="T14" fmla="*/ 33 w 83"/>
                <a:gd name="T15" fmla="*/ 5 h 86"/>
                <a:gd name="T16" fmla="*/ 25 w 83"/>
                <a:gd name="T17" fmla="*/ 2 h 86"/>
                <a:gd name="T18" fmla="*/ 18 w 83"/>
                <a:gd name="T19" fmla="*/ 1 h 86"/>
                <a:gd name="T20" fmla="*/ 3 w 83"/>
                <a:gd name="T21" fmla="*/ 0 h 86"/>
                <a:gd name="T22" fmla="*/ 0 w 8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83" y="86"/>
                  </a:moveTo>
                  <a:lnTo>
                    <a:pt x="83" y="80"/>
                  </a:lnTo>
                  <a:lnTo>
                    <a:pt x="81" y="62"/>
                  </a:lnTo>
                  <a:lnTo>
                    <a:pt x="76" y="48"/>
                  </a:lnTo>
                  <a:lnTo>
                    <a:pt x="68" y="34"/>
                  </a:lnTo>
                  <a:lnTo>
                    <a:pt x="59" y="22"/>
                  </a:lnTo>
                  <a:lnTo>
                    <a:pt x="46" y="12"/>
                  </a:lnTo>
                  <a:lnTo>
                    <a:pt x="33" y="5"/>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5" name="Freeform 321">
              <a:extLst>
                <a:ext uri="{FF2B5EF4-FFF2-40B4-BE49-F238E27FC236}">
                  <a16:creationId xmlns:a16="http://schemas.microsoft.com/office/drawing/2014/main" id="{30C25E00-ACD5-616C-DA9C-B352620CB694}"/>
                </a:ext>
              </a:extLst>
            </p:cNvPr>
            <p:cNvSpPr>
              <a:spLocks/>
            </p:cNvSpPr>
            <p:nvPr/>
          </p:nvSpPr>
          <p:spPr bwMode="auto">
            <a:xfrm>
              <a:off x="2785456" y="3524251"/>
              <a:ext cx="20638" cy="19050"/>
            </a:xfrm>
            <a:custGeom>
              <a:avLst/>
              <a:gdLst>
                <a:gd name="T0" fmla="*/ 0 w 77"/>
                <a:gd name="T1" fmla="*/ 0 h 73"/>
                <a:gd name="T2" fmla="*/ 1 w 77"/>
                <a:gd name="T3" fmla="*/ 12 h 73"/>
                <a:gd name="T4" fmla="*/ 7 w 77"/>
                <a:gd name="T5" fmla="*/ 26 h 73"/>
                <a:gd name="T6" fmla="*/ 13 w 77"/>
                <a:gd name="T7" fmla="*/ 38 h 73"/>
                <a:gd name="T8" fmla="*/ 23 w 77"/>
                <a:gd name="T9" fmla="*/ 49 h 73"/>
                <a:gd name="T10" fmla="*/ 34 w 77"/>
                <a:gd name="T11" fmla="*/ 58 h 73"/>
                <a:gd name="T12" fmla="*/ 47 w 77"/>
                <a:gd name="T13" fmla="*/ 66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2"/>
                  </a:lnTo>
                  <a:lnTo>
                    <a:pt x="7" y="26"/>
                  </a:lnTo>
                  <a:lnTo>
                    <a:pt x="13" y="38"/>
                  </a:lnTo>
                  <a:lnTo>
                    <a:pt x="23" y="49"/>
                  </a:lnTo>
                  <a:lnTo>
                    <a:pt x="34" y="58"/>
                  </a:lnTo>
                  <a:lnTo>
                    <a:pt x="47" y="66"/>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6" name="Freeform 322">
              <a:extLst>
                <a:ext uri="{FF2B5EF4-FFF2-40B4-BE49-F238E27FC236}">
                  <a16:creationId xmlns:a16="http://schemas.microsoft.com/office/drawing/2014/main" id="{07BD96F4-4F2A-240B-D302-E3324CA5BA5C}"/>
                </a:ext>
              </a:extLst>
            </p:cNvPr>
            <p:cNvSpPr>
              <a:spLocks/>
            </p:cNvSpPr>
            <p:nvPr/>
          </p:nvSpPr>
          <p:spPr bwMode="auto">
            <a:xfrm>
              <a:off x="2785456" y="3502026"/>
              <a:ext cx="20638" cy="22225"/>
            </a:xfrm>
            <a:custGeom>
              <a:avLst/>
              <a:gdLst>
                <a:gd name="T0" fmla="*/ 77 w 77"/>
                <a:gd name="T1" fmla="*/ 0 h 87"/>
                <a:gd name="T2" fmla="*/ 61 w 77"/>
                <a:gd name="T3" fmla="*/ 1 h 87"/>
                <a:gd name="T4" fmla="*/ 47 w 77"/>
                <a:gd name="T5" fmla="*/ 6 h 87"/>
                <a:gd name="T6" fmla="*/ 34 w 77"/>
                <a:gd name="T7" fmla="*/ 13 h 87"/>
                <a:gd name="T8" fmla="*/ 23 w 77"/>
                <a:gd name="T9" fmla="*/ 23 h 87"/>
                <a:gd name="T10" fmla="*/ 13 w 77"/>
                <a:gd name="T11" fmla="*/ 34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4" y="13"/>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7" name="Line 323">
              <a:extLst>
                <a:ext uri="{FF2B5EF4-FFF2-40B4-BE49-F238E27FC236}">
                  <a16:creationId xmlns:a16="http://schemas.microsoft.com/office/drawing/2014/main" id="{E7A1FCDE-511D-6E5E-045A-30A14F65B90F}"/>
                </a:ext>
              </a:extLst>
            </p:cNvPr>
            <p:cNvSpPr>
              <a:spLocks noChangeShapeType="1"/>
            </p:cNvSpPr>
            <p:nvPr/>
          </p:nvSpPr>
          <p:spPr bwMode="auto">
            <a:xfrm flipV="1">
              <a:off x="2806094" y="3524251"/>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8" name="Freeform 324">
              <a:extLst>
                <a:ext uri="{FF2B5EF4-FFF2-40B4-BE49-F238E27FC236}">
                  <a16:creationId xmlns:a16="http://schemas.microsoft.com/office/drawing/2014/main" id="{6B9E4B54-49C0-FB8F-EDAB-92183FDDD42A}"/>
                </a:ext>
              </a:extLst>
            </p:cNvPr>
            <p:cNvSpPr>
              <a:spLocks/>
            </p:cNvSpPr>
            <p:nvPr/>
          </p:nvSpPr>
          <p:spPr bwMode="auto">
            <a:xfrm>
              <a:off x="2806094" y="3524251"/>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8 h 73"/>
                <a:gd name="T16" fmla="*/ 33 w 83"/>
                <a:gd name="T17" fmla="*/ 66 h 73"/>
                <a:gd name="T18" fmla="*/ 46 w 83"/>
                <a:gd name="T19" fmla="*/ 58 h 73"/>
                <a:gd name="T20" fmla="*/ 52 w 83"/>
                <a:gd name="T21" fmla="*/ 54 h 73"/>
                <a:gd name="T22" fmla="*/ 59 w 83"/>
                <a:gd name="T23" fmla="*/ 49 h 73"/>
                <a:gd name="T24" fmla="*/ 67 w 83"/>
                <a:gd name="T25" fmla="*/ 38 h 73"/>
                <a:gd name="T26" fmla="*/ 75 w 83"/>
                <a:gd name="T27" fmla="*/ 26 h 73"/>
                <a:gd name="T28" fmla="*/ 79 w 83"/>
                <a:gd name="T29" fmla="*/ 12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8"/>
                  </a:lnTo>
                  <a:lnTo>
                    <a:pt x="33" y="66"/>
                  </a:lnTo>
                  <a:lnTo>
                    <a:pt x="46" y="58"/>
                  </a:lnTo>
                  <a:lnTo>
                    <a:pt x="52" y="54"/>
                  </a:lnTo>
                  <a:lnTo>
                    <a:pt x="59" y="49"/>
                  </a:lnTo>
                  <a:lnTo>
                    <a:pt x="67" y="38"/>
                  </a:lnTo>
                  <a:lnTo>
                    <a:pt x="75" y="26"/>
                  </a:lnTo>
                  <a:lnTo>
                    <a:pt x="79" y="12"/>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9" name="Line 325">
              <a:extLst>
                <a:ext uri="{FF2B5EF4-FFF2-40B4-BE49-F238E27FC236}">
                  <a16:creationId xmlns:a16="http://schemas.microsoft.com/office/drawing/2014/main" id="{20BBEEC7-7ACA-3702-F2B9-29F7AE18CD12}"/>
                </a:ext>
              </a:extLst>
            </p:cNvPr>
            <p:cNvSpPr>
              <a:spLocks noChangeShapeType="1"/>
            </p:cNvSpPr>
            <p:nvPr/>
          </p:nvSpPr>
          <p:spPr bwMode="auto">
            <a:xfrm>
              <a:off x="2806094" y="3502026"/>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0" name="Line 326">
              <a:extLst>
                <a:ext uri="{FF2B5EF4-FFF2-40B4-BE49-F238E27FC236}">
                  <a16:creationId xmlns:a16="http://schemas.microsoft.com/office/drawing/2014/main" id="{F2FDE016-196E-290C-61DF-6719DC6F3934}"/>
                </a:ext>
              </a:extLst>
            </p:cNvPr>
            <p:cNvSpPr>
              <a:spLocks noChangeShapeType="1"/>
            </p:cNvSpPr>
            <p:nvPr/>
          </p:nvSpPr>
          <p:spPr bwMode="auto">
            <a:xfrm flipH="1">
              <a:off x="2785456" y="3524251"/>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1" name="Line 327">
              <a:extLst>
                <a:ext uri="{FF2B5EF4-FFF2-40B4-BE49-F238E27FC236}">
                  <a16:creationId xmlns:a16="http://schemas.microsoft.com/office/drawing/2014/main" id="{9D23A47E-AF36-8011-8A5B-69F6B044B6DD}"/>
                </a:ext>
              </a:extLst>
            </p:cNvPr>
            <p:cNvSpPr>
              <a:spLocks noChangeShapeType="1"/>
            </p:cNvSpPr>
            <p:nvPr/>
          </p:nvSpPr>
          <p:spPr bwMode="auto">
            <a:xfrm>
              <a:off x="2806094" y="3524251"/>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2" name="Freeform 328">
              <a:extLst>
                <a:ext uri="{FF2B5EF4-FFF2-40B4-BE49-F238E27FC236}">
                  <a16:creationId xmlns:a16="http://schemas.microsoft.com/office/drawing/2014/main" id="{023B165D-61AB-641A-3CD2-E4943F5CA2A6}"/>
                </a:ext>
              </a:extLst>
            </p:cNvPr>
            <p:cNvSpPr>
              <a:spLocks/>
            </p:cNvSpPr>
            <p:nvPr/>
          </p:nvSpPr>
          <p:spPr bwMode="auto">
            <a:xfrm>
              <a:off x="2806094" y="3502026"/>
              <a:ext cx="22225" cy="22225"/>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6 w 83"/>
                <a:gd name="T13" fmla="*/ 13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6" y="13"/>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3" name="Freeform 329">
              <a:extLst>
                <a:ext uri="{FF2B5EF4-FFF2-40B4-BE49-F238E27FC236}">
                  <a16:creationId xmlns:a16="http://schemas.microsoft.com/office/drawing/2014/main" id="{5B04E09F-CBFD-B997-B4A5-C739C232C0FE}"/>
                </a:ext>
              </a:extLst>
            </p:cNvPr>
            <p:cNvSpPr>
              <a:spLocks/>
            </p:cNvSpPr>
            <p:nvPr/>
          </p:nvSpPr>
          <p:spPr bwMode="auto">
            <a:xfrm>
              <a:off x="2104419" y="3263901"/>
              <a:ext cx="20638" cy="19050"/>
            </a:xfrm>
            <a:custGeom>
              <a:avLst/>
              <a:gdLst>
                <a:gd name="T0" fmla="*/ 0 w 77"/>
                <a:gd name="T1" fmla="*/ 0 h 73"/>
                <a:gd name="T2" fmla="*/ 1 w 77"/>
                <a:gd name="T3" fmla="*/ 12 h 73"/>
                <a:gd name="T4" fmla="*/ 7 w 77"/>
                <a:gd name="T5" fmla="*/ 26 h 73"/>
                <a:gd name="T6" fmla="*/ 13 w 77"/>
                <a:gd name="T7" fmla="*/ 37 h 73"/>
                <a:gd name="T8" fmla="*/ 23 w 77"/>
                <a:gd name="T9" fmla="*/ 49 h 73"/>
                <a:gd name="T10" fmla="*/ 35 w 77"/>
                <a:gd name="T11" fmla="*/ 58 h 73"/>
                <a:gd name="T12" fmla="*/ 47 w 77"/>
                <a:gd name="T13" fmla="*/ 66 h 73"/>
                <a:gd name="T14" fmla="*/ 61 w 77"/>
                <a:gd name="T15" fmla="*/ 69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2"/>
                  </a:lnTo>
                  <a:lnTo>
                    <a:pt x="7" y="26"/>
                  </a:lnTo>
                  <a:lnTo>
                    <a:pt x="13" y="37"/>
                  </a:lnTo>
                  <a:lnTo>
                    <a:pt x="23" y="49"/>
                  </a:lnTo>
                  <a:lnTo>
                    <a:pt x="35" y="58"/>
                  </a:lnTo>
                  <a:lnTo>
                    <a:pt x="47" y="66"/>
                  </a:lnTo>
                  <a:lnTo>
                    <a:pt x="61" y="69"/>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4" name="Freeform 330">
              <a:extLst>
                <a:ext uri="{FF2B5EF4-FFF2-40B4-BE49-F238E27FC236}">
                  <a16:creationId xmlns:a16="http://schemas.microsoft.com/office/drawing/2014/main" id="{8A132522-1DBF-7D55-7E8F-F7604F238B9C}"/>
                </a:ext>
              </a:extLst>
            </p:cNvPr>
            <p:cNvSpPr>
              <a:spLocks/>
            </p:cNvSpPr>
            <p:nvPr/>
          </p:nvSpPr>
          <p:spPr bwMode="auto">
            <a:xfrm>
              <a:off x="2104419" y="3240088"/>
              <a:ext cx="20638" cy="23813"/>
            </a:xfrm>
            <a:custGeom>
              <a:avLst/>
              <a:gdLst>
                <a:gd name="T0" fmla="*/ 77 w 77"/>
                <a:gd name="T1" fmla="*/ 0 h 87"/>
                <a:gd name="T2" fmla="*/ 61 w 77"/>
                <a:gd name="T3" fmla="*/ 1 h 87"/>
                <a:gd name="T4" fmla="*/ 47 w 77"/>
                <a:gd name="T5" fmla="*/ 6 h 87"/>
                <a:gd name="T6" fmla="*/ 35 w 77"/>
                <a:gd name="T7" fmla="*/ 13 h 87"/>
                <a:gd name="T8" fmla="*/ 23 w 77"/>
                <a:gd name="T9" fmla="*/ 23 h 87"/>
                <a:gd name="T10" fmla="*/ 13 w 77"/>
                <a:gd name="T11" fmla="*/ 34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5" y="13"/>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5" name="Line 331">
              <a:extLst>
                <a:ext uri="{FF2B5EF4-FFF2-40B4-BE49-F238E27FC236}">
                  <a16:creationId xmlns:a16="http://schemas.microsoft.com/office/drawing/2014/main" id="{86F35BFB-5E62-9102-CD63-7BB50D87ADE6}"/>
                </a:ext>
              </a:extLst>
            </p:cNvPr>
            <p:cNvSpPr>
              <a:spLocks noChangeShapeType="1"/>
            </p:cNvSpPr>
            <p:nvPr/>
          </p:nvSpPr>
          <p:spPr bwMode="auto">
            <a:xfrm flipV="1">
              <a:off x="2125056" y="3263901"/>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6" name="Freeform 332">
              <a:extLst>
                <a:ext uri="{FF2B5EF4-FFF2-40B4-BE49-F238E27FC236}">
                  <a16:creationId xmlns:a16="http://schemas.microsoft.com/office/drawing/2014/main" id="{7CD840DF-2335-2057-71A6-C46E47E60CF1}"/>
                </a:ext>
              </a:extLst>
            </p:cNvPr>
            <p:cNvSpPr>
              <a:spLocks/>
            </p:cNvSpPr>
            <p:nvPr/>
          </p:nvSpPr>
          <p:spPr bwMode="auto">
            <a:xfrm>
              <a:off x="2125056" y="3263901"/>
              <a:ext cx="20638" cy="19050"/>
            </a:xfrm>
            <a:custGeom>
              <a:avLst/>
              <a:gdLst>
                <a:gd name="T0" fmla="*/ 0 w 83"/>
                <a:gd name="T1" fmla="*/ 73 h 73"/>
                <a:gd name="T2" fmla="*/ 3 w 83"/>
                <a:gd name="T3" fmla="*/ 73 h 73"/>
                <a:gd name="T4" fmla="*/ 10 w 83"/>
                <a:gd name="T5" fmla="*/ 72 h 73"/>
                <a:gd name="T6" fmla="*/ 10 w 83"/>
                <a:gd name="T7" fmla="*/ 70 h 73"/>
                <a:gd name="T8" fmla="*/ 11 w 83"/>
                <a:gd name="T9" fmla="*/ 70 h 73"/>
                <a:gd name="T10" fmla="*/ 13 w 83"/>
                <a:gd name="T11" fmla="*/ 70 h 73"/>
                <a:gd name="T12" fmla="*/ 18 w 83"/>
                <a:gd name="T13" fmla="*/ 70 h 73"/>
                <a:gd name="T14" fmla="*/ 25 w 83"/>
                <a:gd name="T15" fmla="*/ 68 h 73"/>
                <a:gd name="T16" fmla="*/ 33 w 83"/>
                <a:gd name="T17" fmla="*/ 66 h 73"/>
                <a:gd name="T18" fmla="*/ 46 w 83"/>
                <a:gd name="T19" fmla="*/ 58 h 73"/>
                <a:gd name="T20" fmla="*/ 52 w 83"/>
                <a:gd name="T21" fmla="*/ 53 h 73"/>
                <a:gd name="T22" fmla="*/ 59 w 83"/>
                <a:gd name="T23" fmla="*/ 49 h 73"/>
                <a:gd name="T24" fmla="*/ 67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0"/>
                  </a:lnTo>
                  <a:lnTo>
                    <a:pt x="11" y="70"/>
                  </a:lnTo>
                  <a:lnTo>
                    <a:pt x="13" y="70"/>
                  </a:lnTo>
                  <a:lnTo>
                    <a:pt x="18" y="70"/>
                  </a:lnTo>
                  <a:lnTo>
                    <a:pt x="25" y="68"/>
                  </a:lnTo>
                  <a:lnTo>
                    <a:pt x="33" y="66"/>
                  </a:lnTo>
                  <a:lnTo>
                    <a:pt x="46" y="58"/>
                  </a:lnTo>
                  <a:lnTo>
                    <a:pt x="52" y="53"/>
                  </a:lnTo>
                  <a:lnTo>
                    <a:pt x="59" y="49"/>
                  </a:lnTo>
                  <a:lnTo>
                    <a:pt x="67"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7" name="Line 333">
              <a:extLst>
                <a:ext uri="{FF2B5EF4-FFF2-40B4-BE49-F238E27FC236}">
                  <a16:creationId xmlns:a16="http://schemas.microsoft.com/office/drawing/2014/main" id="{8408803C-6381-957B-AFFF-2BC9CD011B11}"/>
                </a:ext>
              </a:extLst>
            </p:cNvPr>
            <p:cNvSpPr>
              <a:spLocks noChangeShapeType="1"/>
            </p:cNvSpPr>
            <p:nvPr/>
          </p:nvSpPr>
          <p:spPr bwMode="auto">
            <a:xfrm>
              <a:off x="2125056" y="3240088"/>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8" name="Line 334">
              <a:extLst>
                <a:ext uri="{FF2B5EF4-FFF2-40B4-BE49-F238E27FC236}">
                  <a16:creationId xmlns:a16="http://schemas.microsoft.com/office/drawing/2014/main" id="{1F1BBA80-DBA6-582A-28A4-423D4BC05E51}"/>
                </a:ext>
              </a:extLst>
            </p:cNvPr>
            <p:cNvSpPr>
              <a:spLocks noChangeShapeType="1"/>
            </p:cNvSpPr>
            <p:nvPr/>
          </p:nvSpPr>
          <p:spPr bwMode="auto">
            <a:xfrm flipH="1">
              <a:off x="2104419" y="3263901"/>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9" name="Line 335">
              <a:extLst>
                <a:ext uri="{FF2B5EF4-FFF2-40B4-BE49-F238E27FC236}">
                  <a16:creationId xmlns:a16="http://schemas.microsoft.com/office/drawing/2014/main" id="{CC14651B-BCC8-2DA0-8DE0-5B2B0B61DFFA}"/>
                </a:ext>
              </a:extLst>
            </p:cNvPr>
            <p:cNvSpPr>
              <a:spLocks noChangeShapeType="1"/>
            </p:cNvSpPr>
            <p:nvPr/>
          </p:nvSpPr>
          <p:spPr bwMode="auto">
            <a:xfrm>
              <a:off x="2125056" y="3263901"/>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0" name="Freeform 336">
              <a:extLst>
                <a:ext uri="{FF2B5EF4-FFF2-40B4-BE49-F238E27FC236}">
                  <a16:creationId xmlns:a16="http://schemas.microsoft.com/office/drawing/2014/main" id="{5413AAA6-FAC7-3144-2189-C700AEE3130B}"/>
                </a:ext>
              </a:extLst>
            </p:cNvPr>
            <p:cNvSpPr>
              <a:spLocks/>
            </p:cNvSpPr>
            <p:nvPr/>
          </p:nvSpPr>
          <p:spPr bwMode="auto">
            <a:xfrm>
              <a:off x="2125056" y="3240088"/>
              <a:ext cx="20638" cy="23813"/>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6 w 83"/>
                <a:gd name="T13" fmla="*/ 13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6" y="13"/>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1" name="Freeform 337">
              <a:extLst>
                <a:ext uri="{FF2B5EF4-FFF2-40B4-BE49-F238E27FC236}">
                  <a16:creationId xmlns:a16="http://schemas.microsoft.com/office/drawing/2014/main" id="{793F043D-C704-2BDC-3040-8130ADCECC31}"/>
                </a:ext>
              </a:extLst>
            </p:cNvPr>
            <p:cNvSpPr>
              <a:spLocks/>
            </p:cNvSpPr>
            <p:nvPr/>
          </p:nvSpPr>
          <p:spPr bwMode="auto">
            <a:xfrm>
              <a:off x="2153631" y="3133726"/>
              <a:ext cx="20638" cy="19050"/>
            </a:xfrm>
            <a:custGeom>
              <a:avLst/>
              <a:gdLst>
                <a:gd name="T0" fmla="*/ 0 w 77"/>
                <a:gd name="T1" fmla="*/ 0 h 73"/>
                <a:gd name="T2" fmla="*/ 2 w 77"/>
                <a:gd name="T3" fmla="*/ 12 h 73"/>
                <a:gd name="T4" fmla="*/ 7 w 77"/>
                <a:gd name="T5" fmla="*/ 26 h 73"/>
                <a:gd name="T6" fmla="*/ 13 w 77"/>
                <a:gd name="T7" fmla="*/ 37 h 73"/>
                <a:gd name="T8" fmla="*/ 23 w 77"/>
                <a:gd name="T9" fmla="*/ 49 h 73"/>
                <a:gd name="T10" fmla="*/ 35 w 77"/>
                <a:gd name="T11" fmla="*/ 58 h 73"/>
                <a:gd name="T12" fmla="*/ 47 w 77"/>
                <a:gd name="T13" fmla="*/ 66 h 73"/>
                <a:gd name="T14" fmla="*/ 61 w 77"/>
                <a:gd name="T15" fmla="*/ 69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2" y="12"/>
                  </a:lnTo>
                  <a:lnTo>
                    <a:pt x="7" y="26"/>
                  </a:lnTo>
                  <a:lnTo>
                    <a:pt x="13" y="37"/>
                  </a:lnTo>
                  <a:lnTo>
                    <a:pt x="23" y="49"/>
                  </a:lnTo>
                  <a:lnTo>
                    <a:pt x="35" y="58"/>
                  </a:lnTo>
                  <a:lnTo>
                    <a:pt x="47" y="66"/>
                  </a:lnTo>
                  <a:lnTo>
                    <a:pt x="61" y="69"/>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2" name="Freeform 338">
              <a:extLst>
                <a:ext uri="{FF2B5EF4-FFF2-40B4-BE49-F238E27FC236}">
                  <a16:creationId xmlns:a16="http://schemas.microsoft.com/office/drawing/2014/main" id="{E88317B5-9C14-5109-7E6B-09C20AA225E8}"/>
                </a:ext>
              </a:extLst>
            </p:cNvPr>
            <p:cNvSpPr>
              <a:spLocks/>
            </p:cNvSpPr>
            <p:nvPr/>
          </p:nvSpPr>
          <p:spPr bwMode="auto">
            <a:xfrm>
              <a:off x="2153631" y="3109913"/>
              <a:ext cx="20638" cy="23813"/>
            </a:xfrm>
            <a:custGeom>
              <a:avLst/>
              <a:gdLst>
                <a:gd name="T0" fmla="*/ 77 w 77"/>
                <a:gd name="T1" fmla="*/ 0 h 87"/>
                <a:gd name="T2" fmla="*/ 61 w 77"/>
                <a:gd name="T3" fmla="*/ 1 h 87"/>
                <a:gd name="T4" fmla="*/ 47 w 77"/>
                <a:gd name="T5" fmla="*/ 6 h 87"/>
                <a:gd name="T6" fmla="*/ 35 w 77"/>
                <a:gd name="T7" fmla="*/ 12 h 87"/>
                <a:gd name="T8" fmla="*/ 23 w 77"/>
                <a:gd name="T9" fmla="*/ 23 h 87"/>
                <a:gd name="T10" fmla="*/ 13 w 77"/>
                <a:gd name="T11" fmla="*/ 34 h 87"/>
                <a:gd name="T12" fmla="*/ 6 w 77"/>
                <a:gd name="T13" fmla="*/ 48 h 87"/>
                <a:gd name="T14" fmla="*/ 2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5" y="12"/>
                  </a:lnTo>
                  <a:lnTo>
                    <a:pt x="23" y="23"/>
                  </a:lnTo>
                  <a:lnTo>
                    <a:pt x="13" y="34"/>
                  </a:lnTo>
                  <a:lnTo>
                    <a:pt x="6" y="48"/>
                  </a:lnTo>
                  <a:lnTo>
                    <a:pt x="2"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3" name="Line 339">
              <a:extLst>
                <a:ext uri="{FF2B5EF4-FFF2-40B4-BE49-F238E27FC236}">
                  <a16:creationId xmlns:a16="http://schemas.microsoft.com/office/drawing/2014/main" id="{3B2AB0BC-4846-6C4E-4734-9F94E39B24ED}"/>
                </a:ext>
              </a:extLst>
            </p:cNvPr>
            <p:cNvSpPr>
              <a:spLocks noChangeShapeType="1"/>
            </p:cNvSpPr>
            <p:nvPr/>
          </p:nvSpPr>
          <p:spPr bwMode="auto">
            <a:xfrm flipV="1">
              <a:off x="2174269" y="3133726"/>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4" name="Freeform 340">
              <a:extLst>
                <a:ext uri="{FF2B5EF4-FFF2-40B4-BE49-F238E27FC236}">
                  <a16:creationId xmlns:a16="http://schemas.microsoft.com/office/drawing/2014/main" id="{1752A8AC-FF7F-ABA3-260C-DC2475EB2CD7}"/>
                </a:ext>
              </a:extLst>
            </p:cNvPr>
            <p:cNvSpPr>
              <a:spLocks/>
            </p:cNvSpPr>
            <p:nvPr/>
          </p:nvSpPr>
          <p:spPr bwMode="auto">
            <a:xfrm>
              <a:off x="2174269" y="3133726"/>
              <a:ext cx="22225" cy="19050"/>
            </a:xfrm>
            <a:custGeom>
              <a:avLst/>
              <a:gdLst>
                <a:gd name="T0" fmla="*/ 0 w 83"/>
                <a:gd name="T1" fmla="*/ 73 h 73"/>
                <a:gd name="T2" fmla="*/ 3 w 83"/>
                <a:gd name="T3" fmla="*/ 73 h 73"/>
                <a:gd name="T4" fmla="*/ 10 w 83"/>
                <a:gd name="T5" fmla="*/ 71 h 73"/>
                <a:gd name="T6" fmla="*/ 10 w 83"/>
                <a:gd name="T7" fmla="*/ 70 h 73"/>
                <a:gd name="T8" fmla="*/ 11 w 83"/>
                <a:gd name="T9" fmla="*/ 70 h 73"/>
                <a:gd name="T10" fmla="*/ 14 w 83"/>
                <a:gd name="T11" fmla="*/ 70 h 73"/>
                <a:gd name="T12" fmla="*/ 18 w 83"/>
                <a:gd name="T13" fmla="*/ 70 h 73"/>
                <a:gd name="T14" fmla="*/ 25 w 83"/>
                <a:gd name="T15" fmla="*/ 68 h 73"/>
                <a:gd name="T16" fmla="*/ 33 w 83"/>
                <a:gd name="T17" fmla="*/ 66 h 73"/>
                <a:gd name="T18" fmla="*/ 47 w 83"/>
                <a:gd name="T19" fmla="*/ 58 h 73"/>
                <a:gd name="T20" fmla="*/ 52 w 83"/>
                <a:gd name="T21" fmla="*/ 53 h 73"/>
                <a:gd name="T22" fmla="*/ 59 w 83"/>
                <a:gd name="T23" fmla="*/ 49 h 73"/>
                <a:gd name="T24" fmla="*/ 67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1"/>
                  </a:lnTo>
                  <a:lnTo>
                    <a:pt x="10" y="70"/>
                  </a:lnTo>
                  <a:lnTo>
                    <a:pt x="11" y="70"/>
                  </a:lnTo>
                  <a:lnTo>
                    <a:pt x="14" y="70"/>
                  </a:lnTo>
                  <a:lnTo>
                    <a:pt x="18" y="70"/>
                  </a:lnTo>
                  <a:lnTo>
                    <a:pt x="25" y="68"/>
                  </a:lnTo>
                  <a:lnTo>
                    <a:pt x="33" y="66"/>
                  </a:lnTo>
                  <a:lnTo>
                    <a:pt x="47" y="58"/>
                  </a:lnTo>
                  <a:lnTo>
                    <a:pt x="52" y="53"/>
                  </a:lnTo>
                  <a:lnTo>
                    <a:pt x="59" y="49"/>
                  </a:lnTo>
                  <a:lnTo>
                    <a:pt x="67"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5" name="Line 341">
              <a:extLst>
                <a:ext uri="{FF2B5EF4-FFF2-40B4-BE49-F238E27FC236}">
                  <a16:creationId xmlns:a16="http://schemas.microsoft.com/office/drawing/2014/main" id="{EDC6FDDE-A4B7-8406-F709-F5074177DC36}"/>
                </a:ext>
              </a:extLst>
            </p:cNvPr>
            <p:cNvSpPr>
              <a:spLocks noChangeShapeType="1"/>
            </p:cNvSpPr>
            <p:nvPr/>
          </p:nvSpPr>
          <p:spPr bwMode="auto">
            <a:xfrm>
              <a:off x="2174269" y="3109913"/>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6" name="Line 342">
              <a:extLst>
                <a:ext uri="{FF2B5EF4-FFF2-40B4-BE49-F238E27FC236}">
                  <a16:creationId xmlns:a16="http://schemas.microsoft.com/office/drawing/2014/main" id="{C014DEC2-2C86-BDAA-07FC-5B8E85679EF8}"/>
                </a:ext>
              </a:extLst>
            </p:cNvPr>
            <p:cNvSpPr>
              <a:spLocks noChangeShapeType="1"/>
            </p:cNvSpPr>
            <p:nvPr/>
          </p:nvSpPr>
          <p:spPr bwMode="auto">
            <a:xfrm flipH="1">
              <a:off x="2153631" y="3133726"/>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7" name="Line 343">
              <a:extLst>
                <a:ext uri="{FF2B5EF4-FFF2-40B4-BE49-F238E27FC236}">
                  <a16:creationId xmlns:a16="http://schemas.microsoft.com/office/drawing/2014/main" id="{9FBAE7B5-332E-FCBC-A44D-2E85E102526C}"/>
                </a:ext>
              </a:extLst>
            </p:cNvPr>
            <p:cNvSpPr>
              <a:spLocks noChangeShapeType="1"/>
            </p:cNvSpPr>
            <p:nvPr/>
          </p:nvSpPr>
          <p:spPr bwMode="auto">
            <a:xfrm>
              <a:off x="2174269" y="3133726"/>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8" name="Freeform 344">
              <a:extLst>
                <a:ext uri="{FF2B5EF4-FFF2-40B4-BE49-F238E27FC236}">
                  <a16:creationId xmlns:a16="http://schemas.microsoft.com/office/drawing/2014/main" id="{F2367383-6A9B-3FAB-C041-122A81E77A84}"/>
                </a:ext>
              </a:extLst>
            </p:cNvPr>
            <p:cNvSpPr>
              <a:spLocks/>
            </p:cNvSpPr>
            <p:nvPr/>
          </p:nvSpPr>
          <p:spPr bwMode="auto">
            <a:xfrm>
              <a:off x="2174269" y="3109913"/>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7 w 83"/>
                <a:gd name="T13" fmla="*/ 12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7" y="12"/>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9" name="Freeform 345">
              <a:extLst>
                <a:ext uri="{FF2B5EF4-FFF2-40B4-BE49-F238E27FC236}">
                  <a16:creationId xmlns:a16="http://schemas.microsoft.com/office/drawing/2014/main" id="{7F2373D5-BEDA-EDE0-7CF4-16366C9D4410}"/>
                </a:ext>
              </a:extLst>
            </p:cNvPr>
            <p:cNvSpPr>
              <a:spLocks/>
            </p:cNvSpPr>
            <p:nvPr/>
          </p:nvSpPr>
          <p:spPr bwMode="auto">
            <a:xfrm>
              <a:off x="1982181" y="3068638"/>
              <a:ext cx="20638" cy="19050"/>
            </a:xfrm>
            <a:custGeom>
              <a:avLst/>
              <a:gdLst>
                <a:gd name="T0" fmla="*/ 0 w 76"/>
                <a:gd name="T1" fmla="*/ 0 h 73"/>
                <a:gd name="T2" fmla="*/ 1 w 76"/>
                <a:gd name="T3" fmla="*/ 13 h 73"/>
                <a:gd name="T4" fmla="*/ 6 w 76"/>
                <a:gd name="T5" fmla="*/ 26 h 73"/>
                <a:gd name="T6" fmla="*/ 12 w 76"/>
                <a:gd name="T7" fmla="*/ 38 h 73"/>
                <a:gd name="T8" fmla="*/ 22 w 76"/>
                <a:gd name="T9" fmla="*/ 49 h 73"/>
                <a:gd name="T10" fmla="*/ 34 w 76"/>
                <a:gd name="T11" fmla="*/ 58 h 73"/>
                <a:gd name="T12" fmla="*/ 46 w 76"/>
                <a:gd name="T13" fmla="*/ 66 h 73"/>
                <a:gd name="T14" fmla="*/ 60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3"/>
                  </a:lnTo>
                  <a:lnTo>
                    <a:pt x="6" y="26"/>
                  </a:lnTo>
                  <a:lnTo>
                    <a:pt x="12" y="38"/>
                  </a:lnTo>
                  <a:lnTo>
                    <a:pt x="22" y="49"/>
                  </a:lnTo>
                  <a:lnTo>
                    <a:pt x="34" y="58"/>
                  </a:lnTo>
                  <a:lnTo>
                    <a:pt x="46" y="66"/>
                  </a:lnTo>
                  <a:lnTo>
                    <a:pt x="60"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0" name="Freeform 346">
              <a:extLst>
                <a:ext uri="{FF2B5EF4-FFF2-40B4-BE49-F238E27FC236}">
                  <a16:creationId xmlns:a16="http://schemas.microsoft.com/office/drawing/2014/main" id="{D2C8B8C4-9A21-6AE9-4AAD-62F95A9BC4DC}"/>
                </a:ext>
              </a:extLst>
            </p:cNvPr>
            <p:cNvSpPr>
              <a:spLocks/>
            </p:cNvSpPr>
            <p:nvPr/>
          </p:nvSpPr>
          <p:spPr bwMode="auto">
            <a:xfrm>
              <a:off x="1982181" y="3044826"/>
              <a:ext cx="20638" cy="23813"/>
            </a:xfrm>
            <a:custGeom>
              <a:avLst/>
              <a:gdLst>
                <a:gd name="T0" fmla="*/ 76 w 76"/>
                <a:gd name="T1" fmla="*/ 0 h 87"/>
                <a:gd name="T2" fmla="*/ 60 w 76"/>
                <a:gd name="T3" fmla="*/ 1 h 87"/>
                <a:gd name="T4" fmla="*/ 46 w 76"/>
                <a:gd name="T5" fmla="*/ 6 h 87"/>
                <a:gd name="T6" fmla="*/ 34 w 76"/>
                <a:gd name="T7" fmla="*/ 13 h 87"/>
                <a:gd name="T8" fmla="*/ 22 w 76"/>
                <a:gd name="T9" fmla="*/ 23 h 87"/>
                <a:gd name="T10" fmla="*/ 12 w 76"/>
                <a:gd name="T11" fmla="*/ 35 h 87"/>
                <a:gd name="T12" fmla="*/ 5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6" y="6"/>
                  </a:lnTo>
                  <a:lnTo>
                    <a:pt x="34" y="13"/>
                  </a:lnTo>
                  <a:lnTo>
                    <a:pt x="22" y="23"/>
                  </a:lnTo>
                  <a:lnTo>
                    <a:pt x="12" y="35"/>
                  </a:lnTo>
                  <a:lnTo>
                    <a:pt x="5"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1" name="Line 347">
              <a:extLst>
                <a:ext uri="{FF2B5EF4-FFF2-40B4-BE49-F238E27FC236}">
                  <a16:creationId xmlns:a16="http://schemas.microsoft.com/office/drawing/2014/main" id="{DDF11636-503C-4E77-6091-1D8AA5B67432}"/>
                </a:ext>
              </a:extLst>
            </p:cNvPr>
            <p:cNvSpPr>
              <a:spLocks noChangeShapeType="1"/>
            </p:cNvSpPr>
            <p:nvPr/>
          </p:nvSpPr>
          <p:spPr bwMode="auto">
            <a:xfrm flipV="1">
              <a:off x="2002819" y="3068638"/>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2" name="Freeform 348">
              <a:extLst>
                <a:ext uri="{FF2B5EF4-FFF2-40B4-BE49-F238E27FC236}">
                  <a16:creationId xmlns:a16="http://schemas.microsoft.com/office/drawing/2014/main" id="{C1EECB56-A308-CDA5-5370-9732F9E01C4A}"/>
                </a:ext>
              </a:extLst>
            </p:cNvPr>
            <p:cNvSpPr>
              <a:spLocks/>
            </p:cNvSpPr>
            <p:nvPr/>
          </p:nvSpPr>
          <p:spPr bwMode="auto">
            <a:xfrm>
              <a:off x="2002819" y="3068638"/>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4 w 83"/>
                <a:gd name="T11" fmla="*/ 71 h 73"/>
                <a:gd name="T12" fmla="*/ 18 w 83"/>
                <a:gd name="T13" fmla="*/ 71 h 73"/>
                <a:gd name="T14" fmla="*/ 25 w 83"/>
                <a:gd name="T15" fmla="*/ 69 h 73"/>
                <a:gd name="T16" fmla="*/ 33 w 83"/>
                <a:gd name="T17" fmla="*/ 66 h 73"/>
                <a:gd name="T18" fmla="*/ 47 w 83"/>
                <a:gd name="T19" fmla="*/ 58 h 73"/>
                <a:gd name="T20" fmla="*/ 52 w 83"/>
                <a:gd name="T21" fmla="*/ 54 h 73"/>
                <a:gd name="T22" fmla="*/ 59 w 83"/>
                <a:gd name="T23" fmla="*/ 49 h 73"/>
                <a:gd name="T24" fmla="*/ 67 w 83"/>
                <a:gd name="T25" fmla="*/ 38 h 73"/>
                <a:gd name="T26" fmla="*/ 75 w 83"/>
                <a:gd name="T27" fmla="*/ 26 h 73"/>
                <a:gd name="T28" fmla="*/ 80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4" y="71"/>
                  </a:lnTo>
                  <a:lnTo>
                    <a:pt x="18" y="71"/>
                  </a:lnTo>
                  <a:lnTo>
                    <a:pt x="25" y="69"/>
                  </a:lnTo>
                  <a:lnTo>
                    <a:pt x="33" y="66"/>
                  </a:lnTo>
                  <a:lnTo>
                    <a:pt x="47" y="58"/>
                  </a:lnTo>
                  <a:lnTo>
                    <a:pt x="52" y="54"/>
                  </a:lnTo>
                  <a:lnTo>
                    <a:pt x="59" y="49"/>
                  </a:lnTo>
                  <a:lnTo>
                    <a:pt x="67" y="38"/>
                  </a:lnTo>
                  <a:lnTo>
                    <a:pt x="75" y="26"/>
                  </a:lnTo>
                  <a:lnTo>
                    <a:pt x="80"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3" name="Line 349">
              <a:extLst>
                <a:ext uri="{FF2B5EF4-FFF2-40B4-BE49-F238E27FC236}">
                  <a16:creationId xmlns:a16="http://schemas.microsoft.com/office/drawing/2014/main" id="{A4EF8172-4F63-6A8E-EE78-B0E479EEFEAE}"/>
                </a:ext>
              </a:extLst>
            </p:cNvPr>
            <p:cNvSpPr>
              <a:spLocks noChangeShapeType="1"/>
            </p:cNvSpPr>
            <p:nvPr/>
          </p:nvSpPr>
          <p:spPr bwMode="auto">
            <a:xfrm>
              <a:off x="2002819" y="3044826"/>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4" name="Line 350">
              <a:extLst>
                <a:ext uri="{FF2B5EF4-FFF2-40B4-BE49-F238E27FC236}">
                  <a16:creationId xmlns:a16="http://schemas.microsoft.com/office/drawing/2014/main" id="{03B7A6CC-1FBF-E782-2F01-BEAF059973ED}"/>
                </a:ext>
              </a:extLst>
            </p:cNvPr>
            <p:cNvSpPr>
              <a:spLocks noChangeShapeType="1"/>
            </p:cNvSpPr>
            <p:nvPr/>
          </p:nvSpPr>
          <p:spPr bwMode="auto">
            <a:xfrm flipH="1">
              <a:off x="1982181" y="306863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5" name="Line 351">
              <a:extLst>
                <a:ext uri="{FF2B5EF4-FFF2-40B4-BE49-F238E27FC236}">
                  <a16:creationId xmlns:a16="http://schemas.microsoft.com/office/drawing/2014/main" id="{DFB0052B-E3A4-D712-BDD1-1F20335F00A2}"/>
                </a:ext>
              </a:extLst>
            </p:cNvPr>
            <p:cNvSpPr>
              <a:spLocks noChangeShapeType="1"/>
            </p:cNvSpPr>
            <p:nvPr/>
          </p:nvSpPr>
          <p:spPr bwMode="auto">
            <a:xfrm>
              <a:off x="2002819" y="3068638"/>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 name="Freeform 352">
              <a:extLst>
                <a:ext uri="{FF2B5EF4-FFF2-40B4-BE49-F238E27FC236}">
                  <a16:creationId xmlns:a16="http://schemas.microsoft.com/office/drawing/2014/main" id="{68AA7C2F-B8EE-22BB-BC86-1A1597921B8A}"/>
                </a:ext>
              </a:extLst>
            </p:cNvPr>
            <p:cNvSpPr>
              <a:spLocks/>
            </p:cNvSpPr>
            <p:nvPr/>
          </p:nvSpPr>
          <p:spPr bwMode="auto">
            <a:xfrm>
              <a:off x="2002819" y="3044826"/>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5 h 87"/>
                <a:gd name="T10" fmla="*/ 59 w 83"/>
                <a:gd name="T11" fmla="*/ 23 h 87"/>
                <a:gd name="T12" fmla="*/ 47 w 83"/>
                <a:gd name="T13" fmla="*/ 13 h 87"/>
                <a:gd name="T14" fmla="*/ 33 w 83"/>
                <a:gd name="T15" fmla="*/ 6 h 87"/>
                <a:gd name="T16" fmla="*/ 25 w 83"/>
                <a:gd name="T17" fmla="*/ 3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5"/>
                  </a:lnTo>
                  <a:lnTo>
                    <a:pt x="59" y="23"/>
                  </a:lnTo>
                  <a:lnTo>
                    <a:pt x="47" y="13"/>
                  </a:lnTo>
                  <a:lnTo>
                    <a:pt x="33" y="6"/>
                  </a:lnTo>
                  <a:lnTo>
                    <a:pt x="25" y="3"/>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7" name="Freeform 353">
              <a:extLst>
                <a:ext uri="{FF2B5EF4-FFF2-40B4-BE49-F238E27FC236}">
                  <a16:creationId xmlns:a16="http://schemas.microsoft.com/office/drawing/2014/main" id="{6DD58E29-AA69-8A28-3CC8-093DDD6A8E60}"/>
                </a:ext>
              </a:extLst>
            </p:cNvPr>
            <p:cNvSpPr>
              <a:spLocks/>
            </p:cNvSpPr>
            <p:nvPr/>
          </p:nvSpPr>
          <p:spPr bwMode="auto">
            <a:xfrm>
              <a:off x="1685319" y="2265363"/>
              <a:ext cx="44450" cy="44450"/>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7 h 171"/>
                <a:gd name="T10" fmla="*/ 169 w 171"/>
                <a:gd name="T11" fmla="*/ 101 h 171"/>
                <a:gd name="T12" fmla="*/ 171 w 171"/>
                <a:gd name="T13" fmla="*/ 85 h 171"/>
                <a:gd name="T14" fmla="*/ 169 w 171"/>
                <a:gd name="T15" fmla="*/ 67 h 171"/>
                <a:gd name="T16" fmla="*/ 165 w 171"/>
                <a:gd name="T17" fmla="*/ 52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6 w 171"/>
                <a:gd name="T37" fmla="*/ 25 h 171"/>
                <a:gd name="T38" fmla="*/ 14 w 171"/>
                <a:gd name="T39" fmla="*/ 38 h 171"/>
                <a:gd name="T40" fmla="*/ 6 w 171"/>
                <a:gd name="T41" fmla="*/ 52 h 171"/>
                <a:gd name="T42" fmla="*/ 2 w 171"/>
                <a:gd name="T43" fmla="*/ 67 h 171"/>
                <a:gd name="T44" fmla="*/ 0 w 171"/>
                <a:gd name="T45" fmla="*/ 85 h 171"/>
                <a:gd name="T46" fmla="*/ 2 w 171"/>
                <a:gd name="T47" fmla="*/ 101 h 171"/>
                <a:gd name="T48" fmla="*/ 6 w 171"/>
                <a:gd name="T49" fmla="*/ 117 h 171"/>
                <a:gd name="T50" fmla="*/ 14 w 171"/>
                <a:gd name="T51" fmla="*/ 132 h 171"/>
                <a:gd name="T52" fmla="*/ 26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7"/>
                  </a:lnTo>
                  <a:lnTo>
                    <a:pt x="169" y="101"/>
                  </a:lnTo>
                  <a:lnTo>
                    <a:pt x="171" y="85"/>
                  </a:lnTo>
                  <a:lnTo>
                    <a:pt x="169" y="67"/>
                  </a:lnTo>
                  <a:lnTo>
                    <a:pt x="165" y="52"/>
                  </a:lnTo>
                  <a:lnTo>
                    <a:pt x="157" y="38"/>
                  </a:lnTo>
                  <a:lnTo>
                    <a:pt x="146" y="25"/>
                  </a:lnTo>
                  <a:lnTo>
                    <a:pt x="133" y="14"/>
                  </a:lnTo>
                  <a:lnTo>
                    <a:pt x="118" y="6"/>
                  </a:lnTo>
                  <a:lnTo>
                    <a:pt x="102" y="1"/>
                  </a:lnTo>
                  <a:lnTo>
                    <a:pt x="86" y="0"/>
                  </a:lnTo>
                  <a:lnTo>
                    <a:pt x="68" y="1"/>
                  </a:lnTo>
                  <a:lnTo>
                    <a:pt x="53" y="6"/>
                  </a:lnTo>
                  <a:lnTo>
                    <a:pt x="38" y="14"/>
                  </a:lnTo>
                  <a:lnTo>
                    <a:pt x="26" y="25"/>
                  </a:lnTo>
                  <a:lnTo>
                    <a:pt x="14" y="38"/>
                  </a:lnTo>
                  <a:lnTo>
                    <a:pt x="6" y="52"/>
                  </a:lnTo>
                  <a:lnTo>
                    <a:pt x="2" y="67"/>
                  </a:lnTo>
                  <a:lnTo>
                    <a:pt x="0" y="85"/>
                  </a:lnTo>
                  <a:lnTo>
                    <a:pt x="2" y="101"/>
                  </a:lnTo>
                  <a:lnTo>
                    <a:pt x="6" y="117"/>
                  </a:lnTo>
                  <a:lnTo>
                    <a:pt x="14" y="132"/>
                  </a:lnTo>
                  <a:lnTo>
                    <a:pt x="26"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8" name="Freeform 354">
              <a:extLst>
                <a:ext uri="{FF2B5EF4-FFF2-40B4-BE49-F238E27FC236}">
                  <a16:creationId xmlns:a16="http://schemas.microsoft.com/office/drawing/2014/main" id="{563BC648-50AD-9205-4AF3-3113089EAB93}"/>
                </a:ext>
              </a:extLst>
            </p:cNvPr>
            <p:cNvSpPr>
              <a:spLocks/>
            </p:cNvSpPr>
            <p:nvPr/>
          </p:nvSpPr>
          <p:spPr bwMode="auto">
            <a:xfrm>
              <a:off x="1758344" y="2325688"/>
              <a:ext cx="46038" cy="46038"/>
            </a:xfrm>
            <a:custGeom>
              <a:avLst/>
              <a:gdLst>
                <a:gd name="T0" fmla="*/ 146 w 171"/>
                <a:gd name="T1" fmla="*/ 146 h 171"/>
                <a:gd name="T2" fmla="*/ 156 w 171"/>
                <a:gd name="T3" fmla="*/ 133 h 171"/>
                <a:gd name="T4" fmla="*/ 157 w 171"/>
                <a:gd name="T5" fmla="*/ 128 h 171"/>
                <a:gd name="T6" fmla="*/ 159 w 171"/>
                <a:gd name="T7" fmla="*/ 125 h 171"/>
                <a:gd name="T8" fmla="*/ 164 w 171"/>
                <a:gd name="T9" fmla="*/ 118 h 171"/>
                <a:gd name="T10" fmla="*/ 169 w 171"/>
                <a:gd name="T11" fmla="*/ 102 h 171"/>
                <a:gd name="T12" fmla="*/ 171 w 171"/>
                <a:gd name="T13" fmla="*/ 86 h 171"/>
                <a:gd name="T14" fmla="*/ 169 w 171"/>
                <a:gd name="T15" fmla="*/ 68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8 h 171"/>
                <a:gd name="T44" fmla="*/ 0 w 171"/>
                <a:gd name="T45" fmla="*/ 86 h 171"/>
                <a:gd name="T46" fmla="*/ 1 w 171"/>
                <a:gd name="T47" fmla="*/ 102 h 171"/>
                <a:gd name="T48" fmla="*/ 5 w 171"/>
                <a:gd name="T49" fmla="*/ 118 h 171"/>
                <a:gd name="T50" fmla="*/ 13 w 171"/>
                <a:gd name="T51" fmla="*/ 133 h 171"/>
                <a:gd name="T52" fmla="*/ 25 w 171"/>
                <a:gd name="T53" fmla="*/ 146 h 171"/>
                <a:gd name="T54" fmla="*/ 37 w 171"/>
                <a:gd name="T55" fmla="*/ 157 h 171"/>
                <a:gd name="T56" fmla="*/ 52 w 171"/>
                <a:gd name="T57" fmla="*/ 165 h 171"/>
                <a:gd name="T58" fmla="*/ 67 w 171"/>
                <a:gd name="T59" fmla="*/ 169 h 171"/>
                <a:gd name="T60" fmla="*/ 85 w 171"/>
                <a:gd name="T61" fmla="*/ 171 h 171"/>
                <a:gd name="T62" fmla="*/ 101 w 171"/>
                <a:gd name="T63" fmla="*/ 169 h 171"/>
                <a:gd name="T64" fmla="*/ 117 w 171"/>
                <a:gd name="T65" fmla="*/ 165 h 171"/>
                <a:gd name="T66" fmla="*/ 124 w 171"/>
                <a:gd name="T67" fmla="*/ 160 h 171"/>
                <a:gd name="T68" fmla="*/ 127 w 171"/>
                <a:gd name="T69" fmla="*/ 158 h 171"/>
                <a:gd name="T70" fmla="*/ 132 w 171"/>
                <a:gd name="T71" fmla="*/ 157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59" y="125"/>
                  </a:lnTo>
                  <a:lnTo>
                    <a:pt x="164" y="118"/>
                  </a:lnTo>
                  <a:lnTo>
                    <a:pt x="169" y="102"/>
                  </a:lnTo>
                  <a:lnTo>
                    <a:pt x="171" y="86"/>
                  </a:lnTo>
                  <a:lnTo>
                    <a:pt x="169" y="68"/>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8"/>
                  </a:lnTo>
                  <a:lnTo>
                    <a:pt x="0" y="86"/>
                  </a:lnTo>
                  <a:lnTo>
                    <a:pt x="1" y="102"/>
                  </a:lnTo>
                  <a:lnTo>
                    <a:pt x="5" y="118"/>
                  </a:lnTo>
                  <a:lnTo>
                    <a:pt x="13" y="133"/>
                  </a:lnTo>
                  <a:lnTo>
                    <a:pt x="25" y="146"/>
                  </a:lnTo>
                  <a:lnTo>
                    <a:pt x="37" y="157"/>
                  </a:lnTo>
                  <a:lnTo>
                    <a:pt x="52" y="165"/>
                  </a:lnTo>
                  <a:lnTo>
                    <a:pt x="67" y="169"/>
                  </a:lnTo>
                  <a:lnTo>
                    <a:pt x="85" y="171"/>
                  </a:lnTo>
                  <a:lnTo>
                    <a:pt x="101" y="169"/>
                  </a:lnTo>
                  <a:lnTo>
                    <a:pt x="117" y="165"/>
                  </a:lnTo>
                  <a:lnTo>
                    <a:pt x="124" y="160"/>
                  </a:lnTo>
                  <a:lnTo>
                    <a:pt x="127"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9" name="Freeform 355">
              <a:extLst>
                <a:ext uri="{FF2B5EF4-FFF2-40B4-BE49-F238E27FC236}">
                  <a16:creationId xmlns:a16="http://schemas.microsoft.com/office/drawing/2014/main" id="{4B0FF467-AD66-F4E1-EC21-B8018D2F3402}"/>
                </a:ext>
              </a:extLst>
            </p:cNvPr>
            <p:cNvSpPr>
              <a:spLocks/>
            </p:cNvSpPr>
            <p:nvPr/>
          </p:nvSpPr>
          <p:spPr bwMode="auto">
            <a:xfrm>
              <a:off x="1939319" y="2398713"/>
              <a:ext cx="46038" cy="44450"/>
            </a:xfrm>
            <a:custGeom>
              <a:avLst/>
              <a:gdLst>
                <a:gd name="T0" fmla="*/ 146 w 171"/>
                <a:gd name="T1" fmla="*/ 146 h 171"/>
                <a:gd name="T2" fmla="*/ 156 w 171"/>
                <a:gd name="T3" fmla="*/ 133 h 171"/>
                <a:gd name="T4" fmla="*/ 157 w 171"/>
                <a:gd name="T5" fmla="*/ 128 h 171"/>
                <a:gd name="T6" fmla="*/ 160 w 171"/>
                <a:gd name="T7" fmla="*/ 125 h 171"/>
                <a:gd name="T8" fmla="*/ 164 w 171"/>
                <a:gd name="T9" fmla="*/ 118 h 171"/>
                <a:gd name="T10" fmla="*/ 169 w 171"/>
                <a:gd name="T11" fmla="*/ 102 h 171"/>
                <a:gd name="T12" fmla="*/ 171 w 171"/>
                <a:gd name="T13" fmla="*/ 86 h 171"/>
                <a:gd name="T14" fmla="*/ 169 w 171"/>
                <a:gd name="T15" fmla="*/ 68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8 w 171"/>
                <a:gd name="T35" fmla="*/ 14 h 171"/>
                <a:gd name="T36" fmla="*/ 25 w 171"/>
                <a:gd name="T37" fmla="*/ 25 h 171"/>
                <a:gd name="T38" fmla="*/ 14 w 171"/>
                <a:gd name="T39" fmla="*/ 38 h 171"/>
                <a:gd name="T40" fmla="*/ 6 w 171"/>
                <a:gd name="T41" fmla="*/ 53 h 171"/>
                <a:gd name="T42" fmla="*/ 1 w 171"/>
                <a:gd name="T43" fmla="*/ 68 h 171"/>
                <a:gd name="T44" fmla="*/ 0 w 171"/>
                <a:gd name="T45" fmla="*/ 86 h 171"/>
                <a:gd name="T46" fmla="*/ 1 w 171"/>
                <a:gd name="T47" fmla="*/ 102 h 171"/>
                <a:gd name="T48" fmla="*/ 6 w 171"/>
                <a:gd name="T49" fmla="*/ 118 h 171"/>
                <a:gd name="T50" fmla="*/ 14 w 171"/>
                <a:gd name="T51" fmla="*/ 133 h 171"/>
                <a:gd name="T52" fmla="*/ 25 w 171"/>
                <a:gd name="T53" fmla="*/ 146 h 171"/>
                <a:gd name="T54" fmla="*/ 38 w 171"/>
                <a:gd name="T55" fmla="*/ 157 h 171"/>
                <a:gd name="T56" fmla="*/ 52 w 171"/>
                <a:gd name="T57" fmla="*/ 165 h 171"/>
                <a:gd name="T58" fmla="*/ 67 w 171"/>
                <a:gd name="T59" fmla="*/ 169 h 171"/>
                <a:gd name="T60" fmla="*/ 85 w 171"/>
                <a:gd name="T61" fmla="*/ 171 h 171"/>
                <a:gd name="T62" fmla="*/ 101 w 171"/>
                <a:gd name="T63" fmla="*/ 169 h 171"/>
                <a:gd name="T64" fmla="*/ 117 w 171"/>
                <a:gd name="T65" fmla="*/ 165 h 171"/>
                <a:gd name="T66" fmla="*/ 124 w 171"/>
                <a:gd name="T67" fmla="*/ 160 h 171"/>
                <a:gd name="T68" fmla="*/ 128 w 171"/>
                <a:gd name="T69" fmla="*/ 158 h 171"/>
                <a:gd name="T70" fmla="*/ 132 w 171"/>
                <a:gd name="T71" fmla="*/ 157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60" y="125"/>
                  </a:lnTo>
                  <a:lnTo>
                    <a:pt x="164" y="118"/>
                  </a:lnTo>
                  <a:lnTo>
                    <a:pt x="169" y="102"/>
                  </a:lnTo>
                  <a:lnTo>
                    <a:pt x="171" y="86"/>
                  </a:lnTo>
                  <a:lnTo>
                    <a:pt x="169" y="68"/>
                  </a:lnTo>
                  <a:lnTo>
                    <a:pt x="164" y="53"/>
                  </a:lnTo>
                  <a:lnTo>
                    <a:pt x="156" y="38"/>
                  </a:lnTo>
                  <a:lnTo>
                    <a:pt x="146" y="25"/>
                  </a:lnTo>
                  <a:lnTo>
                    <a:pt x="132" y="14"/>
                  </a:lnTo>
                  <a:lnTo>
                    <a:pt x="117" y="6"/>
                  </a:lnTo>
                  <a:lnTo>
                    <a:pt x="101" y="1"/>
                  </a:lnTo>
                  <a:lnTo>
                    <a:pt x="85" y="0"/>
                  </a:lnTo>
                  <a:lnTo>
                    <a:pt x="67" y="1"/>
                  </a:lnTo>
                  <a:lnTo>
                    <a:pt x="52" y="6"/>
                  </a:lnTo>
                  <a:lnTo>
                    <a:pt x="38" y="14"/>
                  </a:lnTo>
                  <a:lnTo>
                    <a:pt x="25" y="25"/>
                  </a:lnTo>
                  <a:lnTo>
                    <a:pt x="14" y="38"/>
                  </a:lnTo>
                  <a:lnTo>
                    <a:pt x="6" y="53"/>
                  </a:lnTo>
                  <a:lnTo>
                    <a:pt x="1" y="68"/>
                  </a:lnTo>
                  <a:lnTo>
                    <a:pt x="0" y="86"/>
                  </a:lnTo>
                  <a:lnTo>
                    <a:pt x="1" y="102"/>
                  </a:lnTo>
                  <a:lnTo>
                    <a:pt x="6" y="118"/>
                  </a:lnTo>
                  <a:lnTo>
                    <a:pt x="14" y="133"/>
                  </a:lnTo>
                  <a:lnTo>
                    <a:pt x="25" y="146"/>
                  </a:lnTo>
                  <a:lnTo>
                    <a:pt x="38" y="157"/>
                  </a:lnTo>
                  <a:lnTo>
                    <a:pt x="52" y="165"/>
                  </a:lnTo>
                  <a:lnTo>
                    <a:pt x="67" y="169"/>
                  </a:lnTo>
                  <a:lnTo>
                    <a:pt x="85" y="171"/>
                  </a:lnTo>
                  <a:lnTo>
                    <a:pt x="101" y="169"/>
                  </a:lnTo>
                  <a:lnTo>
                    <a:pt x="117" y="165"/>
                  </a:lnTo>
                  <a:lnTo>
                    <a:pt x="124" y="160"/>
                  </a:lnTo>
                  <a:lnTo>
                    <a:pt x="128"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0" name="Freeform 356">
              <a:extLst>
                <a:ext uri="{FF2B5EF4-FFF2-40B4-BE49-F238E27FC236}">
                  <a16:creationId xmlns:a16="http://schemas.microsoft.com/office/drawing/2014/main" id="{9EF9B27F-0337-2A1C-10A2-FDBB186DC597}"/>
                </a:ext>
              </a:extLst>
            </p:cNvPr>
            <p:cNvSpPr>
              <a:spLocks/>
            </p:cNvSpPr>
            <p:nvPr/>
          </p:nvSpPr>
          <p:spPr bwMode="auto">
            <a:xfrm>
              <a:off x="1693256" y="2463801"/>
              <a:ext cx="46038" cy="44450"/>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8" y="101"/>
                  </a:lnTo>
                  <a:lnTo>
                    <a:pt x="171" y="85"/>
                  </a:lnTo>
                  <a:lnTo>
                    <a:pt x="168"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1" name="Freeform 357">
              <a:extLst>
                <a:ext uri="{FF2B5EF4-FFF2-40B4-BE49-F238E27FC236}">
                  <a16:creationId xmlns:a16="http://schemas.microsoft.com/office/drawing/2014/main" id="{6D2586B6-6575-E04C-4421-BD9C392B0D5C}"/>
                </a:ext>
              </a:extLst>
            </p:cNvPr>
            <p:cNvSpPr>
              <a:spLocks/>
            </p:cNvSpPr>
            <p:nvPr/>
          </p:nvSpPr>
          <p:spPr bwMode="auto">
            <a:xfrm>
              <a:off x="1739294" y="2528888"/>
              <a:ext cx="44450" cy="44450"/>
            </a:xfrm>
            <a:custGeom>
              <a:avLst/>
              <a:gdLst>
                <a:gd name="T0" fmla="*/ 146 w 171"/>
                <a:gd name="T1" fmla="*/ 146 h 172"/>
                <a:gd name="T2" fmla="*/ 156 w 171"/>
                <a:gd name="T3" fmla="*/ 133 h 172"/>
                <a:gd name="T4" fmla="*/ 157 w 171"/>
                <a:gd name="T5" fmla="*/ 128 h 172"/>
                <a:gd name="T6" fmla="*/ 159 w 171"/>
                <a:gd name="T7" fmla="*/ 125 h 172"/>
                <a:gd name="T8" fmla="*/ 164 w 171"/>
                <a:gd name="T9" fmla="*/ 118 h 172"/>
                <a:gd name="T10" fmla="*/ 168 w 171"/>
                <a:gd name="T11" fmla="*/ 102 h 172"/>
                <a:gd name="T12" fmla="*/ 171 w 171"/>
                <a:gd name="T13" fmla="*/ 86 h 172"/>
                <a:gd name="T14" fmla="*/ 168 w 171"/>
                <a:gd name="T15" fmla="*/ 68 h 172"/>
                <a:gd name="T16" fmla="*/ 164 w 171"/>
                <a:gd name="T17" fmla="*/ 53 h 172"/>
                <a:gd name="T18" fmla="*/ 156 w 171"/>
                <a:gd name="T19" fmla="*/ 38 h 172"/>
                <a:gd name="T20" fmla="*/ 146 w 171"/>
                <a:gd name="T21" fmla="*/ 25 h 172"/>
                <a:gd name="T22" fmla="*/ 132 w 171"/>
                <a:gd name="T23" fmla="*/ 14 h 172"/>
                <a:gd name="T24" fmla="*/ 117 w 171"/>
                <a:gd name="T25" fmla="*/ 6 h 172"/>
                <a:gd name="T26" fmla="*/ 101 w 171"/>
                <a:gd name="T27" fmla="*/ 1 h 172"/>
                <a:gd name="T28" fmla="*/ 85 w 171"/>
                <a:gd name="T29" fmla="*/ 0 h 172"/>
                <a:gd name="T30" fmla="*/ 67 w 171"/>
                <a:gd name="T31" fmla="*/ 1 h 172"/>
                <a:gd name="T32" fmla="*/ 52 w 171"/>
                <a:gd name="T33" fmla="*/ 6 h 172"/>
                <a:gd name="T34" fmla="*/ 37 w 171"/>
                <a:gd name="T35" fmla="*/ 14 h 172"/>
                <a:gd name="T36" fmla="*/ 25 w 171"/>
                <a:gd name="T37" fmla="*/ 25 h 172"/>
                <a:gd name="T38" fmla="*/ 13 w 171"/>
                <a:gd name="T39" fmla="*/ 38 h 172"/>
                <a:gd name="T40" fmla="*/ 5 w 171"/>
                <a:gd name="T41" fmla="*/ 53 h 172"/>
                <a:gd name="T42" fmla="*/ 1 w 171"/>
                <a:gd name="T43" fmla="*/ 68 h 172"/>
                <a:gd name="T44" fmla="*/ 0 w 171"/>
                <a:gd name="T45" fmla="*/ 86 h 172"/>
                <a:gd name="T46" fmla="*/ 1 w 171"/>
                <a:gd name="T47" fmla="*/ 102 h 172"/>
                <a:gd name="T48" fmla="*/ 5 w 171"/>
                <a:gd name="T49" fmla="*/ 118 h 172"/>
                <a:gd name="T50" fmla="*/ 13 w 171"/>
                <a:gd name="T51" fmla="*/ 133 h 172"/>
                <a:gd name="T52" fmla="*/ 25 w 171"/>
                <a:gd name="T53" fmla="*/ 146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7 w 171"/>
                <a:gd name="T69" fmla="*/ 158 h 172"/>
                <a:gd name="T70" fmla="*/ 132 w 171"/>
                <a:gd name="T71" fmla="*/ 157 h 172"/>
                <a:gd name="T72" fmla="*/ 146 w 171"/>
                <a:gd name="T73" fmla="*/ 1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6"/>
                  </a:moveTo>
                  <a:lnTo>
                    <a:pt x="156" y="133"/>
                  </a:lnTo>
                  <a:lnTo>
                    <a:pt x="157" y="128"/>
                  </a:lnTo>
                  <a:lnTo>
                    <a:pt x="159" y="125"/>
                  </a:lnTo>
                  <a:lnTo>
                    <a:pt x="164" y="118"/>
                  </a:lnTo>
                  <a:lnTo>
                    <a:pt x="168" y="102"/>
                  </a:lnTo>
                  <a:lnTo>
                    <a:pt x="171" y="86"/>
                  </a:lnTo>
                  <a:lnTo>
                    <a:pt x="168" y="68"/>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8"/>
                  </a:lnTo>
                  <a:lnTo>
                    <a:pt x="0" y="86"/>
                  </a:lnTo>
                  <a:lnTo>
                    <a:pt x="1" y="102"/>
                  </a:lnTo>
                  <a:lnTo>
                    <a:pt x="5" y="118"/>
                  </a:lnTo>
                  <a:lnTo>
                    <a:pt x="13" y="133"/>
                  </a:lnTo>
                  <a:lnTo>
                    <a:pt x="25" y="146"/>
                  </a:lnTo>
                  <a:lnTo>
                    <a:pt x="37" y="157"/>
                  </a:lnTo>
                  <a:lnTo>
                    <a:pt x="52" y="165"/>
                  </a:lnTo>
                  <a:lnTo>
                    <a:pt x="67" y="169"/>
                  </a:lnTo>
                  <a:lnTo>
                    <a:pt x="85" y="172"/>
                  </a:lnTo>
                  <a:lnTo>
                    <a:pt x="101" y="169"/>
                  </a:lnTo>
                  <a:lnTo>
                    <a:pt x="117" y="165"/>
                  </a:lnTo>
                  <a:lnTo>
                    <a:pt x="124" y="160"/>
                  </a:lnTo>
                  <a:lnTo>
                    <a:pt x="127"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2" name="Freeform 358">
              <a:extLst>
                <a:ext uri="{FF2B5EF4-FFF2-40B4-BE49-F238E27FC236}">
                  <a16:creationId xmlns:a16="http://schemas.microsoft.com/office/drawing/2014/main" id="{92567B4F-263F-1ADF-53AE-E375B582C7B2}"/>
                </a:ext>
              </a:extLst>
            </p:cNvPr>
            <p:cNvSpPr>
              <a:spLocks/>
            </p:cNvSpPr>
            <p:nvPr/>
          </p:nvSpPr>
          <p:spPr bwMode="auto">
            <a:xfrm>
              <a:off x="1693256" y="2593976"/>
              <a:ext cx="46038" cy="46038"/>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8 w 171"/>
                <a:gd name="T11" fmla="*/ 101 h 171"/>
                <a:gd name="T12" fmla="*/ 171 w 171"/>
                <a:gd name="T13" fmla="*/ 86 h 171"/>
                <a:gd name="T14" fmla="*/ 168 w 171"/>
                <a:gd name="T15" fmla="*/ 67 h 171"/>
                <a:gd name="T16" fmla="*/ 164 w 171"/>
                <a:gd name="T17" fmla="*/ 52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2 h 171"/>
                <a:gd name="T42" fmla="*/ 1 w 171"/>
                <a:gd name="T43" fmla="*/ 67 h 171"/>
                <a:gd name="T44" fmla="*/ 0 w 171"/>
                <a:gd name="T45" fmla="*/ 86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8" y="101"/>
                  </a:lnTo>
                  <a:lnTo>
                    <a:pt x="171" y="86"/>
                  </a:lnTo>
                  <a:lnTo>
                    <a:pt x="168" y="67"/>
                  </a:lnTo>
                  <a:lnTo>
                    <a:pt x="164" y="52"/>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2"/>
                  </a:lnTo>
                  <a:lnTo>
                    <a:pt x="1" y="67"/>
                  </a:lnTo>
                  <a:lnTo>
                    <a:pt x="0" y="86"/>
                  </a:lnTo>
                  <a:lnTo>
                    <a:pt x="1" y="101"/>
                  </a:lnTo>
                  <a:lnTo>
                    <a:pt x="5" y="117"/>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3" name="Freeform 359">
              <a:extLst>
                <a:ext uri="{FF2B5EF4-FFF2-40B4-BE49-F238E27FC236}">
                  <a16:creationId xmlns:a16="http://schemas.microsoft.com/office/drawing/2014/main" id="{6DF5D55C-3702-FCA9-8C0C-DD05B599538E}"/>
                </a:ext>
              </a:extLst>
            </p:cNvPr>
            <p:cNvSpPr>
              <a:spLocks/>
            </p:cNvSpPr>
            <p:nvPr/>
          </p:nvSpPr>
          <p:spPr bwMode="auto">
            <a:xfrm>
              <a:off x="1713894" y="2652713"/>
              <a:ext cx="44450" cy="44450"/>
            </a:xfrm>
            <a:custGeom>
              <a:avLst/>
              <a:gdLst>
                <a:gd name="T0" fmla="*/ 146 w 171"/>
                <a:gd name="T1" fmla="*/ 146 h 171"/>
                <a:gd name="T2" fmla="*/ 156 w 171"/>
                <a:gd name="T3" fmla="*/ 133 h 171"/>
                <a:gd name="T4" fmla="*/ 157 w 171"/>
                <a:gd name="T5" fmla="*/ 128 h 171"/>
                <a:gd name="T6" fmla="*/ 159 w 171"/>
                <a:gd name="T7" fmla="*/ 125 h 171"/>
                <a:gd name="T8" fmla="*/ 164 w 171"/>
                <a:gd name="T9" fmla="*/ 118 h 171"/>
                <a:gd name="T10" fmla="*/ 168 w 171"/>
                <a:gd name="T11" fmla="*/ 102 h 171"/>
                <a:gd name="T12" fmla="*/ 171 w 171"/>
                <a:gd name="T13" fmla="*/ 86 h 171"/>
                <a:gd name="T14" fmla="*/ 168 w 171"/>
                <a:gd name="T15" fmla="*/ 68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8 h 171"/>
                <a:gd name="T44" fmla="*/ 0 w 171"/>
                <a:gd name="T45" fmla="*/ 86 h 171"/>
                <a:gd name="T46" fmla="*/ 1 w 171"/>
                <a:gd name="T47" fmla="*/ 102 h 171"/>
                <a:gd name="T48" fmla="*/ 5 w 171"/>
                <a:gd name="T49" fmla="*/ 118 h 171"/>
                <a:gd name="T50" fmla="*/ 13 w 171"/>
                <a:gd name="T51" fmla="*/ 133 h 171"/>
                <a:gd name="T52" fmla="*/ 25 w 171"/>
                <a:gd name="T53" fmla="*/ 146 h 171"/>
                <a:gd name="T54" fmla="*/ 37 w 171"/>
                <a:gd name="T55" fmla="*/ 157 h 171"/>
                <a:gd name="T56" fmla="*/ 52 w 171"/>
                <a:gd name="T57" fmla="*/ 165 h 171"/>
                <a:gd name="T58" fmla="*/ 67 w 171"/>
                <a:gd name="T59" fmla="*/ 169 h 171"/>
                <a:gd name="T60" fmla="*/ 85 w 171"/>
                <a:gd name="T61" fmla="*/ 171 h 171"/>
                <a:gd name="T62" fmla="*/ 101 w 171"/>
                <a:gd name="T63" fmla="*/ 169 h 171"/>
                <a:gd name="T64" fmla="*/ 117 w 171"/>
                <a:gd name="T65" fmla="*/ 165 h 171"/>
                <a:gd name="T66" fmla="*/ 124 w 171"/>
                <a:gd name="T67" fmla="*/ 160 h 171"/>
                <a:gd name="T68" fmla="*/ 127 w 171"/>
                <a:gd name="T69" fmla="*/ 158 h 171"/>
                <a:gd name="T70" fmla="*/ 132 w 171"/>
                <a:gd name="T71" fmla="*/ 157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59" y="125"/>
                  </a:lnTo>
                  <a:lnTo>
                    <a:pt x="164" y="118"/>
                  </a:lnTo>
                  <a:lnTo>
                    <a:pt x="168" y="102"/>
                  </a:lnTo>
                  <a:lnTo>
                    <a:pt x="171" y="86"/>
                  </a:lnTo>
                  <a:lnTo>
                    <a:pt x="168" y="68"/>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8"/>
                  </a:lnTo>
                  <a:lnTo>
                    <a:pt x="0" y="86"/>
                  </a:lnTo>
                  <a:lnTo>
                    <a:pt x="1" y="102"/>
                  </a:lnTo>
                  <a:lnTo>
                    <a:pt x="5" y="118"/>
                  </a:lnTo>
                  <a:lnTo>
                    <a:pt x="13" y="133"/>
                  </a:lnTo>
                  <a:lnTo>
                    <a:pt x="25" y="146"/>
                  </a:lnTo>
                  <a:lnTo>
                    <a:pt x="37" y="157"/>
                  </a:lnTo>
                  <a:lnTo>
                    <a:pt x="52" y="165"/>
                  </a:lnTo>
                  <a:lnTo>
                    <a:pt x="67" y="169"/>
                  </a:lnTo>
                  <a:lnTo>
                    <a:pt x="85" y="171"/>
                  </a:lnTo>
                  <a:lnTo>
                    <a:pt x="101" y="169"/>
                  </a:lnTo>
                  <a:lnTo>
                    <a:pt x="117" y="165"/>
                  </a:lnTo>
                  <a:lnTo>
                    <a:pt x="124" y="160"/>
                  </a:lnTo>
                  <a:lnTo>
                    <a:pt x="127"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4" name="Freeform 360">
              <a:extLst>
                <a:ext uri="{FF2B5EF4-FFF2-40B4-BE49-F238E27FC236}">
                  <a16:creationId xmlns:a16="http://schemas.microsoft.com/office/drawing/2014/main" id="{D8C3D776-0543-7DDB-F356-A968E29BBADA}"/>
                </a:ext>
              </a:extLst>
            </p:cNvPr>
            <p:cNvSpPr>
              <a:spLocks/>
            </p:cNvSpPr>
            <p:nvPr/>
          </p:nvSpPr>
          <p:spPr bwMode="auto">
            <a:xfrm>
              <a:off x="1713894" y="2720976"/>
              <a:ext cx="44450" cy="46038"/>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8" y="101"/>
                  </a:lnTo>
                  <a:lnTo>
                    <a:pt x="171" y="85"/>
                  </a:lnTo>
                  <a:lnTo>
                    <a:pt x="168"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5" name="Freeform 361">
              <a:extLst>
                <a:ext uri="{FF2B5EF4-FFF2-40B4-BE49-F238E27FC236}">
                  <a16:creationId xmlns:a16="http://schemas.microsoft.com/office/drawing/2014/main" id="{C72549E9-0E0F-9E7A-7E51-78268C4D4CC7}"/>
                </a:ext>
              </a:extLst>
            </p:cNvPr>
            <p:cNvSpPr>
              <a:spLocks/>
            </p:cNvSpPr>
            <p:nvPr/>
          </p:nvSpPr>
          <p:spPr bwMode="auto">
            <a:xfrm>
              <a:off x="1783744" y="2789238"/>
              <a:ext cx="46038" cy="46038"/>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8" y="101"/>
                  </a:lnTo>
                  <a:lnTo>
                    <a:pt x="171" y="85"/>
                  </a:lnTo>
                  <a:lnTo>
                    <a:pt x="168"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6" name="Freeform 362">
              <a:extLst>
                <a:ext uri="{FF2B5EF4-FFF2-40B4-BE49-F238E27FC236}">
                  <a16:creationId xmlns:a16="http://schemas.microsoft.com/office/drawing/2014/main" id="{5A4A9F90-0D56-E043-1C54-3D03F084BFA3}"/>
                </a:ext>
              </a:extLst>
            </p:cNvPr>
            <p:cNvSpPr>
              <a:spLocks/>
            </p:cNvSpPr>
            <p:nvPr/>
          </p:nvSpPr>
          <p:spPr bwMode="auto">
            <a:xfrm>
              <a:off x="1713894" y="2851151"/>
              <a:ext cx="44450" cy="46038"/>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8 w 171"/>
                <a:gd name="T11" fmla="*/ 102 h 172"/>
                <a:gd name="T12" fmla="*/ 171 w 171"/>
                <a:gd name="T13" fmla="*/ 86 h 172"/>
                <a:gd name="T14" fmla="*/ 168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3 w 171"/>
                <a:gd name="T39" fmla="*/ 38 h 172"/>
                <a:gd name="T40" fmla="*/ 5 w 171"/>
                <a:gd name="T41" fmla="*/ 53 h 172"/>
                <a:gd name="T42" fmla="*/ 1 w 171"/>
                <a:gd name="T43" fmla="*/ 68 h 172"/>
                <a:gd name="T44" fmla="*/ 0 w 171"/>
                <a:gd name="T45" fmla="*/ 86 h 172"/>
                <a:gd name="T46" fmla="*/ 1 w 171"/>
                <a:gd name="T47" fmla="*/ 102 h 172"/>
                <a:gd name="T48" fmla="*/ 5 w 171"/>
                <a:gd name="T49" fmla="*/ 118 h 172"/>
                <a:gd name="T50" fmla="*/ 13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7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8" y="102"/>
                  </a:lnTo>
                  <a:lnTo>
                    <a:pt x="171" y="86"/>
                  </a:lnTo>
                  <a:lnTo>
                    <a:pt x="168"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3" y="38"/>
                  </a:lnTo>
                  <a:lnTo>
                    <a:pt x="5" y="53"/>
                  </a:lnTo>
                  <a:lnTo>
                    <a:pt x="1" y="68"/>
                  </a:lnTo>
                  <a:lnTo>
                    <a:pt x="0" y="86"/>
                  </a:lnTo>
                  <a:lnTo>
                    <a:pt x="1" y="102"/>
                  </a:lnTo>
                  <a:lnTo>
                    <a:pt x="5" y="118"/>
                  </a:lnTo>
                  <a:lnTo>
                    <a:pt x="13" y="133"/>
                  </a:lnTo>
                  <a:lnTo>
                    <a:pt x="25" y="147"/>
                  </a:lnTo>
                  <a:lnTo>
                    <a:pt x="37" y="157"/>
                  </a:lnTo>
                  <a:lnTo>
                    <a:pt x="52" y="165"/>
                  </a:lnTo>
                  <a:lnTo>
                    <a:pt x="67" y="169"/>
                  </a:lnTo>
                  <a:lnTo>
                    <a:pt x="85" y="172"/>
                  </a:lnTo>
                  <a:lnTo>
                    <a:pt x="101" y="169"/>
                  </a:lnTo>
                  <a:lnTo>
                    <a:pt x="117" y="165"/>
                  </a:lnTo>
                  <a:lnTo>
                    <a:pt x="124" y="160"/>
                  </a:lnTo>
                  <a:lnTo>
                    <a:pt x="127"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7" name="Freeform 363">
              <a:extLst>
                <a:ext uri="{FF2B5EF4-FFF2-40B4-BE49-F238E27FC236}">
                  <a16:creationId xmlns:a16="http://schemas.microsoft.com/office/drawing/2014/main" id="{1989CBB2-18FA-2683-20A8-4B3393A6F9D2}"/>
                </a:ext>
              </a:extLst>
            </p:cNvPr>
            <p:cNvSpPr>
              <a:spLocks/>
            </p:cNvSpPr>
            <p:nvPr/>
          </p:nvSpPr>
          <p:spPr bwMode="auto">
            <a:xfrm>
              <a:off x="1739294" y="2913063"/>
              <a:ext cx="44450" cy="46038"/>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8 w 171"/>
                <a:gd name="T11" fmla="*/ 102 h 172"/>
                <a:gd name="T12" fmla="*/ 171 w 171"/>
                <a:gd name="T13" fmla="*/ 86 h 172"/>
                <a:gd name="T14" fmla="*/ 168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3 w 171"/>
                <a:gd name="T39" fmla="*/ 38 h 172"/>
                <a:gd name="T40" fmla="*/ 5 w 171"/>
                <a:gd name="T41" fmla="*/ 53 h 172"/>
                <a:gd name="T42" fmla="*/ 1 w 171"/>
                <a:gd name="T43" fmla="*/ 68 h 172"/>
                <a:gd name="T44" fmla="*/ 0 w 171"/>
                <a:gd name="T45" fmla="*/ 86 h 172"/>
                <a:gd name="T46" fmla="*/ 1 w 171"/>
                <a:gd name="T47" fmla="*/ 102 h 172"/>
                <a:gd name="T48" fmla="*/ 5 w 171"/>
                <a:gd name="T49" fmla="*/ 118 h 172"/>
                <a:gd name="T50" fmla="*/ 13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7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8" y="102"/>
                  </a:lnTo>
                  <a:lnTo>
                    <a:pt x="171" y="86"/>
                  </a:lnTo>
                  <a:lnTo>
                    <a:pt x="168"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3" y="38"/>
                  </a:lnTo>
                  <a:lnTo>
                    <a:pt x="5" y="53"/>
                  </a:lnTo>
                  <a:lnTo>
                    <a:pt x="1" y="68"/>
                  </a:lnTo>
                  <a:lnTo>
                    <a:pt x="0" y="86"/>
                  </a:lnTo>
                  <a:lnTo>
                    <a:pt x="1" y="102"/>
                  </a:lnTo>
                  <a:lnTo>
                    <a:pt x="5" y="118"/>
                  </a:lnTo>
                  <a:lnTo>
                    <a:pt x="13" y="133"/>
                  </a:lnTo>
                  <a:lnTo>
                    <a:pt x="25" y="147"/>
                  </a:lnTo>
                  <a:lnTo>
                    <a:pt x="37" y="157"/>
                  </a:lnTo>
                  <a:lnTo>
                    <a:pt x="52" y="165"/>
                  </a:lnTo>
                  <a:lnTo>
                    <a:pt x="67" y="169"/>
                  </a:lnTo>
                  <a:lnTo>
                    <a:pt x="85" y="172"/>
                  </a:lnTo>
                  <a:lnTo>
                    <a:pt x="101" y="169"/>
                  </a:lnTo>
                  <a:lnTo>
                    <a:pt x="117" y="165"/>
                  </a:lnTo>
                  <a:lnTo>
                    <a:pt x="124" y="160"/>
                  </a:lnTo>
                  <a:lnTo>
                    <a:pt x="127"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8" name="Freeform 364">
              <a:extLst>
                <a:ext uri="{FF2B5EF4-FFF2-40B4-BE49-F238E27FC236}">
                  <a16:creationId xmlns:a16="http://schemas.microsoft.com/office/drawing/2014/main" id="{D82CF780-7713-3957-CE37-D2AF8542A470}"/>
                </a:ext>
              </a:extLst>
            </p:cNvPr>
            <p:cNvSpPr>
              <a:spLocks/>
            </p:cNvSpPr>
            <p:nvPr/>
          </p:nvSpPr>
          <p:spPr bwMode="auto">
            <a:xfrm>
              <a:off x="1852006" y="2986088"/>
              <a:ext cx="46038" cy="44450"/>
            </a:xfrm>
            <a:custGeom>
              <a:avLst/>
              <a:gdLst>
                <a:gd name="T0" fmla="*/ 146 w 171"/>
                <a:gd name="T1" fmla="*/ 147 h 172"/>
                <a:gd name="T2" fmla="*/ 156 w 171"/>
                <a:gd name="T3" fmla="*/ 133 h 172"/>
                <a:gd name="T4" fmla="*/ 158 w 171"/>
                <a:gd name="T5" fmla="*/ 128 h 172"/>
                <a:gd name="T6" fmla="*/ 160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6 h 172"/>
                <a:gd name="T22" fmla="*/ 133 w 171"/>
                <a:gd name="T23" fmla="*/ 14 h 172"/>
                <a:gd name="T24" fmla="*/ 118 w 171"/>
                <a:gd name="T25" fmla="*/ 6 h 172"/>
                <a:gd name="T26" fmla="*/ 102 w 171"/>
                <a:gd name="T27" fmla="*/ 2 h 172"/>
                <a:gd name="T28" fmla="*/ 86 w 171"/>
                <a:gd name="T29" fmla="*/ 0 h 172"/>
                <a:gd name="T30" fmla="*/ 68 w 171"/>
                <a:gd name="T31" fmla="*/ 2 h 172"/>
                <a:gd name="T32" fmla="*/ 53 w 171"/>
                <a:gd name="T33" fmla="*/ 6 h 172"/>
                <a:gd name="T34" fmla="*/ 38 w 171"/>
                <a:gd name="T35" fmla="*/ 14 h 172"/>
                <a:gd name="T36" fmla="*/ 25 w 171"/>
                <a:gd name="T37" fmla="*/ 26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7 h 172"/>
                <a:gd name="T54" fmla="*/ 38 w 171"/>
                <a:gd name="T55" fmla="*/ 157 h 172"/>
                <a:gd name="T56" fmla="*/ 53 w 171"/>
                <a:gd name="T57" fmla="*/ 165 h 172"/>
                <a:gd name="T58" fmla="*/ 68 w 171"/>
                <a:gd name="T59" fmla="*/ 169 h 172"/>
                <a:gd name="T60" fmla="*/ 86 w 171"/>
                <a:gd name="T61" fmla="*/ 172 h 172"/>
                <a:gd name="T62" fmla="*/ 102 w 171"/>
                <a:gd name="T63" fmla="*/ 169 h 172"/>
                <a:gd name="T64" fmla="*/ 118 w 171"/>
                <a:gd name="T65" fmla="*/ 165 h 172"/>
                <a:gd name="T66" fmla="*/ 125 w 171"/>
                <a:gd name="T67" fmla="*/ 160 h 172"/>
                <a:gd name="T68" fmla="*/ 128 w 171"/>
                <a:gd name="T69" fmla="*/ 158 h 172"/>
                <a:gd name="T70" fmla="*/ 133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8" y="128"/>
                  </a:lnTo>
                  <a:lnTo>
                    <a:pt x="160" y="125"/>
                  </a:lnTo>
                  <a:lnTo>
                    <a:pt x="164" y="118"/>
                  </a:lnTo>
                  <a:lnTo>
                    <a:pt x="169" y="102"/>
                  </a:lnTo>
                  <a:lnTo>
                    <a:pt x="171" y="86"/>
                  </a:lnTo>
                  <a:lnTo>
                    <a:pt x="169" y="68"/>
                  </a:lnTo>
                  <a:lnTo>
                    <a:pt x="164" y="53"/>
                  </a:lnTo>
                  <a:lnTo>
                    <a:pt x="156" y="38"/>
                  </a:lnTo>
                  <a:lnTo>
                    <a:pt x="146" y="26"/>
                  </a:lnTo>
                  <a:lnTo>
                    <a:pt x="133" y="14"/>
                  </a:lnTo>
                  <a:lnTo>
                    <a:pt x="118" y="6"/>
                  </a:lnTo>
                  <a:lnTo>
                    <a:pt x="102" y="2"/>
                  </a:lnTo>
                  <a:lnTo>
                    <a:pt x="86" y="0"/>
                  </a:lnTo>
                  <a:lnTo>
                    <a:pt x="68" y="2"/>
                  </a:lnTo>
                  <a:lnTo>
                    <a:pt x="53" y="6"/>
                  </a:lnTo>
                  <a:lnTo>
                    <a:pt x="38" y="14"/>
                  </a:lnTo>
                  <a:lnTo>
                    <a:pt x="25" y="26"/>
                  </a:lnTo>
                  <a:lnTo>
                    <a:pt x="14" y="38"/>
                  </a:lnTo>
                  <a:lnTo>
                    <a:pt x="6" y="53"/>
                  </a:lnTo>
                  <a:lnTo>
                    <a:pt x="1" y="68"/>
                  </a:lnTo>
                  <a:lnTo>
                    <a:pt x="0" y="86"/>
                  </a:lnTo>
                  <a:lnTo>
                    <a:pt x="1" y="102"/>
                  </a:lnTo>
                  <a:lnTo>
                    <a:pt x="6" y="118"/>
                  </a:lnTo>
                  <a:lnTo>
                    <a:pt x="14" y="133"/>
                  </a:lnTo>
                  <a:lnTo>
                    <a:pt x="25" y="147"/>
                  </a:lnTo>
                  <a:lnTo>
                    <a:pt x="38" y="157"/>
                  </a:lnTo>
                  <a:lnTo>
                    <a:pt x="53" y="165"/>
                  </a:lnTo>
                  <a:lnTo>
                    <a:pt x="68" y="169"/>
                  </a:lnTo>
                  <a:lnTo>
                    <a:pt x="86" y="172"/>
                  </a:lnTo>
                  <a:lnTo>
                    <a:pt x="102" y="169"/>
                  </a:lnTo>
                  <a:lnTo>
                    <a:pt x="118" y="165"/>
                  </a:lnTo>
                  <a:lnTo>
                    <a:pt x="125" y="160"/>
                  </a:lnTo>
                  <a:lnTo>
                    <a:pt x="128" y="158"/>
                  </a:lnTo>
                  <a:lnTo>
                    <a:pt x="133"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9" name="Freeform 365">
              <a:extLst>
                <a:ext uri="{FF2B5EF4-FFF2-40B4-BE49-F238E27FC236}">
                  <a16:creationId xmlns:a16="http://schemas.microsoft.com/office/drawing/2014/main" id="{403EF627-9076-FFFA-96E8-2455D16EFEDF}"/>
                </a:ext>
              </a:extLst>
            </p:cNvPr>
            <p:cNvSpPr>
              <a:spLocks/>
            </p:cNvSpPr>
            <p:nvPr/>
          </p:nvSpPr>
          <p:spPr bwMode="auto">
            <a:xfrm>
              <a:off x="1729769" y="3051176"/>
              <a:ext cx="46038" cy="44450"/>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8 h 171"/>
                <a:gd name="T10" fmla="*/ 169 w 171"/>
                <a:gd name="T11" fmla="*/ 102 h 171"/>
                <a:gd name="T12" fmla="*/ 171 w 171"/>
                <a:gd name="T13" fmla="*/ 86 h 171"/>
                <a:gd name="T14" fmla="*/ 169 w 171"/>
                <a:gd name="T15" fmla="*/ 67 h 171"/>
                <a:gd name="T16" fmla="*/ 165 w 171"/>
                <a:gd name="T17" fmla="*/ 52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6 w 171"/>
                <a:gd name="T37" fmla="*/ 25 h 171"/>
                <a:gd name="T38" fmla="*/ 14 w 171"/>
                <a:gd name="T39" fmla="*/ 38 h 171"/>
                <a:gd name="T40" fmla="*/ 6 w 171"/>
                <a:gd name="T41" fmla="*/ 52 h 171"/>
                <a:gd name="T42" fmla="*/ 2 w 171"/>
                <a:gd name="T43" fmla="*/ 67 h 171"/>
                <a:gd name="T44" fmla="*/ 0 w 171"/>
                <a:gd name="T45" fmla="*/ 86 h 171"/>
                <a:gd name="T46" fmla="*/ 2 w 171"/>
                <a:gd name="T47" fmla="*/ 102 h 171"/>
                <a:gd name="T48" fmla="*/ 6 w 171"/>
                <a:gd name="T49" fmla="*/ 118 h 171"/>
                <a:gd name="T50" fmla="*/ 14 w 171"/>
                <a:gd name="T51" fmla="*/ 132 h 171"/>
                <a:gd name="T52" fmla="*/ 26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8"/>
                  </a:lnTo>
                  <a:lnTo>
                    <a:pt x="169" y="102"/>
                  </a:lnTo>
                  <a:lnTo>
                    <a:pt x="171" y="86"/>
                  </a:lnTo>
                  <a:lnTo>
                    <a:pt x="169" y="67"/>
                  </a:lnTo>
                  <a:lnTo>
                    <a:pt x="165" y="52"/>
                  </a:lnTo>
                  <a:lnTo>
                    <a:pt x="157" y="38"/>
                  </a:lnTo>
                  <a:lnTo>
                    <a:pt x="146" y="25"/>
                  </a:lnTo>
                  <a:lnTo>
                    <a:pt x="133" y="14"/>
                  </a:lnTo>
                  <a:lnTo>
                    <a:pt x="118" y="6"/>
                  </a:lnTo>
                  <a:lnTo>
                    <a:pt x="102" y="1"/>
                  </a:lnTo>
                  <a:lnTo>
                    <a:pt x="86" y="0"/>
                  </a:lnTo>
                  <a:lnTo>
                    <a:pt x="68" y="1"/>
                  </a:lnTo>
                  <a:lnTo>
                    <a:pt x="53" y="6"/>
                  </a:lnTo>
                  <a:lnTo>
                    <a:pt x="38" y="14"/>
                  </a:lnTo>
                  <a:lnTo>
                    <a:pt x="26" y="25"/>
                  </a:lnTo>
                  <a:lnTo>
                    <a:pt x="14" y="38"/>
                  </a:lnTo>
                  <a:lnTo>
                    <a:pt x="6" y="52"/>
                  </a:lnTo>
                  <a:lnTo>
                    <a:pt x="2" y="67"/>
                  </a:lnTo>
                  <a:lnTo>
                    <a:pt x="0" y="86"/>
                  </a:lnTo>
                  <a:lnTo>
                    <a:pt x="2" y="102"/>
                  </a:lnTo>
                  <a:lnTo>
                    <a:pt x="6" y="118"/>
                  </a:lnTo>
                  <a:lnTo>
                    <a:pt x="14" y="132"/>
                  </a:lnTo>
                  <a:lnTo>
                    <a:pt x="26"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0" name="Freeform 366">
              <a:extLst>
                <a:ext uri="{FF2B5EF4-FFF2-40B4-BE49-F238E27FC236}">
                  <a16:creationId xmlns:a16="http://schemas.microsoft.com/office/drawing/2014/main" id="{ADE1FA5C-0EEC-5222-4A2E-61FC60727C78}"/>
                </a:ext>
              </a:extLst>
            </p:cNvPr>
            <p:cNvSpPr>
              <a:spLocks/>
            </p:cNvSpPr>
            <p:nvPr/>
          </p:nvSpPr>
          <p:spPr bwMode="auto">
            <a:xfrm>
              <a:off x="1729769" y="3116263"/>
              <a:ext cx="46038" cy="44450"/>
            </a:xfrm>
            <a:custGeom>
              <a:avLst/>
              <a:gdLst>
                <a:gd name="T0" fmla="*/ 146 w 171"/>
                <a:gd name="T1" fmla="*/ 146 h 172"/>
                <a:gd name="T2" fmla="*/ 157 w 171"/>
                <a:gd name="T3" fmla="*/ 133 h 172"/>
                <a:gd name="T4" fmla="*/ 158 w 171"/>
                <a:gd name="T5" fmla="*/ 128 h 172"/>
                <a:gd name="T6" fmla="*/ 160 w 171"/>
                <a:gd name="T7" fmla="*/ 125 h 172"/>
                <a:gd name="T8" fmla="*/ 165 w 171"/>
                <a:gd name="T9" fmla="*/ 118 h 172"/>
                <a:gd name="T10" fmla="*/ 169 w 171"/>
                <a:gd name="T11" fmla="*/ 102 h 172"/>
                <a:gd name="T12" fmla="*/ 171 w 171"/>
                <a:gd name="T13" fmla="*/ 86 h 172"/>
                <a:gd name="T14" fmla="*/ 169 w 171"/>
                <a:gd name="T15" fmla="*/ 68 h 172"/>
                <a:gd name="T16" fmla="*/ 165 w 171"/>
                <a:gd name="T17" fmla="*/ 53 h 172"/>
                <a:gd name="T18" fmla="*/ 157 w 171"/>
                <a:gd name="T19" fmla="*/ 38 h 172"/>
                <a:gd name="T20" fmla="*/ 146 w 171"/>
                <a:gd name="T21" fmla="*/ 25 h 172"/>
                <a:gd name="T22" fmla="*/ 133 w 171"/>
                <a:gd name="T23" fmla="*/ 14 h 172"/>
                <a:gd name="T24" fmla="*/ 118 w 171"/>
                <a:gd name="T25" fmla="*/ 6 h 172"/>
                <a:gd name="T26" fmla="*/ 102 w 171"/>
                <a:gd name="T27" fmla="*/ 2 h 172"/>
                <a:gd name="T28" fmla="*/ 86 w 171"/>
                <a:gd name="T29" fmla="*/ 0 h 172"/>
                <a:gd name="T30" fmla="*/ 68 w 171"/>
                <a:gd name="T31" fmla="*/ 2 h 172"/>
                <a:gd name="T32" fmla="*/ 53 w 171"/>
                <a:gd name="T33" fmla="*/ 6 h 172"/>
                <a:gd name="T34" fmla="*/ 38 w 171"/>
                <a:gd name="T35" fmla="*/ 14 h 172"/>
                <a:gd name="T36" fmla="*/ 26 w 171"/>
                <a:gd name="T37" fmla="*/ 25 h 172"/>
                <a:gd name="T38" fmla="*/ 14 w 171"/>
                <a:gd name="T39" fmla="*/ 38 h 172"/>
                <a:gd name="T40" fmla="*/ 6 w 171"/>
                <a:gd name="T41" fmla="*/ 53 h 172"/>
                <a:gd name="T42" fmla="*/ 2 w 171"/>
                <a:gd name="T43" fmla="*/ 68 h 172"/>
                <a:gd name="T44" fmla="*/ 0 w 171"/>
                <a:gd name="T45" fmla="*/ 86 h 172"/>
                <a:gd name="T46" fmla="*/ 2 w 171"/>
                <a:gd name="T47" fmla="*/ 102 h 172"/>
                <a:gd name="T48" fmla="*/ 6 w 171"/>
                <a:gd name="T49" fmla="*/ 118 h 172"/>
                <a:gd name="T50" fmla="*/ 14 w 171"/>
                <a:gd name="T51" fmla="*/ 133 h 172"/>
                <a:gd name="T52" fmla="*/ 26 w 171"/>
                <a:gd name="T53" fmla="*/ 146 h 172"/>
                <a:gd name="T54" fmla="*/ 38 w 171"/>
                <a:gd name="T55" fmla="*/ 157 h 172"/>
                <a:gd name="T56" fmla="*/ 53 w 171"/>
                <a:gd name="T57" fmla="*/ 165 h 172"/>
                <a:gd name="T58" fmla="*/ 68 w 171"/>
                <a:gd name="T59" fmla="*/ 169 h 172"/>
                <a:gd name="T60" fmla="*/ 86 w 171"/>
                <a:gd name="T61" fmla="*/ 172 h 172"/>
                <a:gd name="T62" fmla="*/ 102 w 171"/>
                <a:gd name="T63" fmla="*/ 169 h 172"/>
                <a:gd name="T64" fmla="*/ 118 w 171"/>
                <a:gd name="T65" fmla="*/ 165 h 172"/>
                <a:gd name="T66" fmla="*/ 125 w 171"/>
                <a:gd name="T67" fmla="*/ 160 h 172"/>
                <a:gd name="T68" fmla="*/ 128 w 171"/>
                <a:gd name="T69" fmla="*/ 158 h 172"/>
                <a:gd name="T70" fmla="*/ 133 w 171"/>
                <a:gd name="T71" fmla="*/ 157 h 172"/>
                <a:gd name="T72" fmla="*/ 146 w 171"/>
                <a:gd name="T73" fmla="*/ 1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6"/>
                  </a:moveTo>
                  <a:lnTo>
                    <a:pt x="157" y="133"/>
                  </a:lnTo>
                  <a:lnTo>
                    <a:pt x="158" y="128"/>
                  </a:lnTo>
                  <a:lnTo>
                    <a:pt x="160" y="125"/>
                  </a:lnTo>
                  <a:lnTo>
                    <a:pt x="165" y="118"/>
                  </a:lnTo>
                  <a:lnTo>
                    <a:pt x="169" y="102"/>
                  </a:lnTo>
                  <a:lnTo>
                    <a:pt x="171" y="86"/>
                  </a:lnTo>
                  <a:lnTo>
                    <a:pt x="169" y="68"/>
                  </a:lnTo>
                  <a:lnTo>
                    <a:pt x="165" y="53"/>
                  </a:lnTo>
                  <a:lnTo>
                    <a:pt x="157" y="38"/>
                  </a:lnTo>
                  <a:lnTo>
                    <a:pt x="146" y="25"/>
                  </a:lnTo>
                  <a:lnTo>
                    <a:pt x="133" y="14"/>
                  </a:lnTo>
                  <a:lnTo>
                    <a:pt x="118" y="6"/>
                  </a:lnTo>
                  <a:lnTo>
                    <a:pt x="102" y="2"/>
                  </a:lnTo>
                  <a:lnTo>
                    <a:pt x="86" y="0"/>
                  </a:lnTo>
                  <a:lnTo>
                    <a:pt x="68" y="2"/>
                  </a:lnTo>
                  <a:lnTo>
                    <a:pt x="53" y="6"/>
                  </a:lnTo>
                  <a:lnTo>
                    <a:pt x="38" y="14"/>
                  </a:lnTo>
                  <a:lnTo>
                    <a:pt x="26" y="25"/>
                  </a:lnTo>
                  <a:lnTo>
                    <a:pt x="14" y="38"/>
                  </a:lnTo>
                  <a:lnTo>
                    <a:pt x="6" y="53"/>
                  </a:lnTo>
                  <a:lnTo>
                    <a:pt x="2" y="68"/>
                  </a:lnTo>
                  <a:lnTo>
                    <a:pt x="0" y="86"/>
                  </a:lnTo>
                  <a:lnTo>
                    <a:pt x="2" y="102"/>
                  </a:lnTo>
                  <a:lnTo>
                    <a:pt x="6" y="118"/>
                  </a:lnTo>
                  <a:lnTo>
                    <a:pt x="14" y="133"/>
                  </a:lnTo>
                  <a:lnTo>
                    <a:pt x="26" y="146"/>
                  </a:lnTo>
                  <a:lnTo>
                    <a:pt x="38" y="157"/>
                  </a:lnTo>
                  <a:lnTo>
                    <a:pt x="53" y="165"/>
                  </a:lnTo>
                  <a:lnTo>
                    <a:pt x="68" y="169"/>
                  </a:lnTo>
                  <a:lnTo>
                    <a:pt x="86" y="172"/>
                  </a:lnTo>
                  <a:lnTo>
                    <a:pt x="102" y="169"/>
                  </a:lnTo>
                  <a:lnTo>
                    <a:pt x="118" y="165"/>
                  </a:lnTo>
                  <a:lnTo>
                    <a:pt x="125" y="160"/>
                  </a:lnTo>
                  <a:lnTo>
                    <a:pt x="128" y="158"/>
                  </a:lnTo>
                  <a:lnTo>
                    <a:pt x="133"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1" name="Freeform 367">
              <a:extLst>
                <a:ext uri="{FF2B5EF4-FFF2-40B4-BE49-F238E27FC236}">
                  <a16:creationId xmlns:a16="http://schemas.microsoft.com/office/drawing/2014/main" id="{2C92DEBF-5031-F0E3-8F41-9F525AE75615}"/>
                </a:ext>
              </a:extLst>
            </p:cNvPr>
            <p:cNvSpPr>
              <a:spLocks/>
            </p:cNvSpPr>
            <p:nvPr/>
          </p:nvSpPr>
          <p:spPr bwMode="auto">
            <a:xfrm>
              <a:off x="1713894" y="3181351"/>
              <a:ext cx="44450" cy="46038"/>
            </a:xfrm>
            <a:custGeom>
              <a:avLst/>
              <a:gdLst>
                <a:gd name="T0" fmla="*/ 146 w 171"/>
                <a:gd name="T1" fmla="*/ 146 h 171"/>
                <a:gd name="T2" fmla="*/ 156 w 171"/>
                <a:gd name="T3" fmla="*/ 132 h 171"/>
                <a:gd name="T4" fmla="*/ 157 w 171"/>
                <a:gd name="T5" fmla="*/ 128 h 171"/>
                <a:gd name="T6" fmla="*/ 159 w 171"/>
                <a:gd name="T7" fmla="*/ 125 h 171"/>
                <a:gd name="T8" fmla="*/ 164 w 171"/>
                <a:gd name="T9" fmla="*/ 118 h 171"/>
                <a:gd name="T10" fmla="*/ 168 w 171"/>
                <a:gd name="T11" fmla="*/ 102 h 171"/>
                <a:gd name="T12" fmla="*/ 171 w 171"/>
                <a:gd name="T13" fmla="*/ 86 h 171"/>
                <a:gd name="T14" fmla="*/ 168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7 h 171"/>
                <a:gd name="T44" fmla="*/ 0 w 171"/>
                <a:gd name="T45" fmla="*/ 86 h 171"/>
                <a:gd name="T46" fmla="*/ 1 w 171"/>
                <a:gd name="T47" fmla="*/ 102 h 171"/>
                <a:gd name="T48" fmla="*/ 5 w 171"/>
                <a:gd name="T49" fmla="*/ 118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8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5"/>
                  </a:lnTo>
                  <a:lnTo>
                    <a:pt x="164" y="118"/>
                  </a:lnTo>
                  <a:lnTo>
                    <a:pt x="168" y="102"/>
                  </a:lnTo>
                  <a:lnTo>
                    <a:pt x="171" y="86"/>
                  </a:lnTo>
                  <a:lnTo>
                    <a:pt x="168" y="67"/>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7"/>
                  </a:lnTo>
                  <a:lnTo>
                    <a:pt x="0" y="86"/>
                  </a:lnTo>
                  <a:lnTo>
                    <a:pt x="1" y="102"/>
                  </a:lnTo>
                  <a:lnTo>
                    <a:pt x="5" y="118"/>
                  </a:lnTo>
                  <a:lnTo>
                    <a:pt x="13" y="132"/>
                  </a:lnTo>
                  <a:lnTo>
                    <a:pt x="25" y="146"/>
                  </a:lnTo>
                  <a:lnTo>
                    <a:pt x="37" y="156"/>
                  </a:lnTo>
                  <a:lnTo>
                    <a:pt x="52" y="164"/>
                  </a:lnTo>
                  <a:lnTo>
                    <a:pt x="67" y="169"/>
                  </a:lnTo>
                  <a:lnTo>
                    <a:pt x="85" y="171"/>
                  </a:lnTo>
                  <a:lnTo>
                    <a:pt x="101" y="169"/>
                  </a:lnTo>
                  <a:lnTo>
                    <a:pt x="117" y="164"/>
                  </a:lnTo>
                  <a:lnTo>
                    <a:pt x="124" y="160"/>
                  </a:lnTo>
                  <a:lnTo>
                    <a:pt x="127" y="158"/>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2" name="Freeform 368">
              <a:extLst>
                <a:ext uri="{FF2B5EF4-FFF2-40B4-BE49-F238E27FC236}">
                  <a16:creationId xmlns:a16="http://schemas.microsoft.com/office/drawing/2014/main" id="{47B7F634-3D41-9AF9-F5C6-2AA9830E5646}"/>
                </a:ext>
              </a:extLst>
            </p:cNvPr>
            <p:cNvSpPr>
              <a:spLocks/>
            </p:cNvSpPr>
            <p:nvPr/>
          </p:nvSpPr>
          <p:spPr bwMode="auto">
            <a:xfrm>
              <a:off x="1693256" y="3246438"/>
              <a:ext cx="46038" cy="46038"/>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8" y="101"/>
                  </a:lnTo>
                  <a:lnTo>
                    <a:pt x="171" y="85"/>
                  </a:lnTo>
                  <a:lnTo>
                    <a:pt x="168"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3" name="Freeform 369">
              <a:extLst>
                <a:ext uri="{FF2B5EF4-FFF2-40B4-BE49-F238E27FC236}">
                  <a16:creationId xmlns:a16="http://schemas.microsoft.com/office/drawing/2014/main" id="{599E0357-6117-21B2-588F-47C191416604}"/>
                </a:ext>
              </a:extLst>
            </p:cNvPr>
            <p:cNvSpPr>
              <a:spLocks/>
            </p:cNvSpPr>
            <p:nvPr/>
          </p:nvSpPr>
          <p:spPr bwMode="auto">
            <a:xfrm>
              <a:off x="1693256" y="3309938"/>
              <a:ext cx="46038" cy="46038"/>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8 w 171"/>
                <a:gd name="T11" fmla="*/ 102 h 172"/>
                <a:gd name="T12" fmla="*/ 171 w 171"/>
                <a:gd name="T13" fmla="*/ 86 h 172"/>
                <a:gd name="T14" fmla="*/ 168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3 w 171"/>
                <a:gd name="T39" fmla="*/ 38 h 172"/>
                <a:gd name="T40" fmla="*/ 5 w 171"/>
                <a:gd name="T41" fmla="*/ 53 h 172"/>
                <a:gd name="T42" fmla="*/ 1 w 171"/>
                <a:gd name="T43" fmla="*/ 68 h 172"/>
                <a:gd name="T44" fmla="*/ 0 w 171"/>
                <a:gd name="T45" fmla="*/ 86 h 172"/>
                <a:gd name="T46" fmla="*/ 1 w 171"/>
                <a:gd name="T47" fmla="*/ 102 h 172"/>
                <a:gd name="T48" fmla="*/ 5 w 171"/>
                <a:gd name="T49" fmla="*/ 118 h 172"/>
                <a:gd name="T50" fmla="*/ 13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7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8" y="102"/>
                  </a:lnTo>
                  <a:lnTo>
                    <a:pt x="171" y="86"/>
                  </a:lnTo>
                  <a:lnTo>
                    <a:pt x="168"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3" y="38"/>
                  </a:lnTo>
                  <a:lnTo>
                    <a:pt x="5" y="53"/>
                  </a:lnTo>
                  <a:lnTo>
                    <a:pt x="1" y="68"/>
                  </a:lnTo>
                  <a:lnTo>
                    <a:pt x="0" y="86"/>
                  </a:lnTo>
                  <a:lnTo>
                    <a:pt x="1" y="102"/>
                  </a:lnTo>
                  <a:lnTo>
                    <a:pt x="5" y="118"/>
                  </a:lnTo>
                  <a:lnTo>
                    <a:pt x="13" y="133"/>
                  </a:lnTo>
                  <a:lnTo>
                    <a:pt x="25" y="147"/>
                  </a:lnTo>
                  <a:lnTo>
                    <a:pt x="37" y="157"/>
                  </a:lnTo>
                  <a:lnTo>
                    <a:pt x="52" y="165"/>
                  </a:lnTo>
                  <a:lnTo>
                    <a:pt x="67" y="169"/>
                  </a:lnTo>
                  <a:lnTo>
                    <a:pt x="85" y="172"/>
                  </a:lnTo>
                  <a:lnTo>
                    <a:pt x="101" y="169"/>
                  </a:lnTo>
                  <a:lnTo>
                    <a:pt x="117" y="165"/>
                  </a:lnTo>
                  <a:lnTo>
                    <a:pt x="124" y="160"/>
                  </a:lnTo>
                  <a:lnTo>
                    <a:pt x="127"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70">
              <a:extLst>
                <a:ext uri="{FF2B5EF4-FFF2-40B4-BE49-F238E27FC236}">
                  <a16:creationId xmlns:a16="http://schemas.microsoft.com/office/drawing/2014/main" id="{33EF2968-B102-434C-7861-A49E83E1668F}"/>
                </a:ext>
              </a:extLst>
            </p:cNvPr>
            <p:cNvSpPr>
              <a:spLocks/>
            </p:cNvSpPr>
            <p:nvPr/>
          </p:nvSpPr>
          <p:spPr bwMode="auto">
            <a:xfrm>
              <a:off x="1790094" y="3376613"/>
              <a:ext cx="46038" cy="46038"/>
            </a:xfrm>
            <a:custGeom>
              <a:avLst/>
              <a:gdLst>
                <a:gd name="T0" fmla="*/ 146 w 172"/>
                <a:gd name="T1" fmla="*/ 146 h 171"/>
                <a:gd name="T2" fmla="*/ 157 w 172"/>
                <a:gd name="T3" fmla="*/ 132 h 171"/>
                <a:gd name="T4" fmla="*/ 158 w 172"/>
                <a:gd name="T5" fmla="*/ 128 h 171"/>
                <a:gd name="T6" fmla="*/ 160 w 172"/>
                <a:gd name="T7" fmla="*/ 124 h 171"/>
                <a:gd name="T8" fmla="*/ 165 w 172"/>
                <a:gd name="T9" fmla="*/ 117 h 171"/>
                <a:gd name="T10" fmla="*/ 169 w 172"/>
                <a:gd name="T11" fmla="*/ 101 h 171"/>
                <a:gd name="T12" fmla="*/ 172 w 172"/>
                <a:gd name="T13" fmla="*/ 85 h 171"/>
                <a:gd name="T14" fmla="*/ 169 w 172"/>
                <a:gd name="T15" fmla="*/ 67 h 171"/>
                <a:gd name="T16" fmla="*/ 165 w 172"/>
                <a:gd name="T17" fmla="*/ 52 h 171"/>
                <a:gd name="T18" fmla="*/ 157 w 172"/>
                <a:gd name="T19" fmla="*/ 37 h 171"/>
                <a:gd name="T20" fmla="*/ 146 w 172"/>
                <a:gd name="T21" fmla="*/ 25 h 171"/>
                <a:gd name="T22" fmla="*/ 133 w 172"/>
                <a:gd name="T23" fmla="*/ 13 h 171"/>
                <a:gd name="T24" fmla="*/ 118 w 172"/>
                <a:gd name="T25" fmla="*/ 5 h 171"/>
                <a:gd name="T26" fmla="*/ 102 w 172"/>
                <a:gd name="T27" fmla="*/ 1 h 171"/>
                <a:gd name="T28" fmla="*/ 86 w 172"/>
                <a:gd name="T29" fmla="*/ 0 h 171"/>
                <a:gd name="T30" fmla="*/ 68 w 172"/>
                <a:gd name="T31" fmla="*/ 1 h 171"/>
                <a:gd name="T32" fmla="*/ 53 w 172"/>
                <a:gd name="T33" fmla="*/ 5 h 171"/>
                <a:gd name="T34" fmla="*/ 38 w 172"/>
                <a:gd name="T35" fmla="*/ 13 h 171"/>
                <a:gd name="T36" fmla="*/ 26 w 172"/>
                <a:gd name="T37" fmla="*/ 25 h 171"/>
                <a:gd name="T38" fmla="*/ 14 w 172"/>
                <a:gd name="T39" fmla="*/ 37 h 171"/>
                <a:gd name="T40" fmla="*/ 6 w 172"/>
                <a:gd name="T41" fmla="*/ 52 h 171"/>
                <a:gd name="T42" fmla="*/ 2 w 172"/>
                <a:gd name="T43" fmla="*/ 67 h 171"/>
                <a:gd name="T44" fmla="*/ 0 w 172"/>
                <a:gd name="T45" fmla="*/ 85 h 171"/>
                <a:gd name="T46" fmla="*/ 2 w 172"/>
                <a:gd name="T47" fmla="*/ 101 h 171"/>
                <a:gd name="T48" fmla="*/ 6 w 172"/>
                <a:gd name="T49" fmla="*/ 117 h 171"/>
                <a:gd name="T50" fmla="*/ 14 w 172"/>
                <a:gd name="T51" fmla="*/ 132 h 171"/>
                <a:gd name="T52" fmla="*/ 26 w 172"/>
                <a:gd name="T53" fmla="*/ 146 h 171"/>
                <a:gd name="T54" fmla="*/ 38 w 172"/>
                <a:gd name="T55" fmla="*/ 156 h 171"/>
                <a:gd name="T56" fmla="*/ 53 w 172"/>
                <a:gd name="T57" fmla="*/ 164 h 171"/>
                <a:gd name="T58" fmla="*/ 68 w 172"/>
                <a:gd name="T59" fmla="*/ 169 h 171"/>
                <a:gd name="T60" fmla="*/ 86 w 172"/>
                <a:gd name="T61" fmla="*/ 171 h 171"/>
                <a:gd name="T62" fmla="*/ 102 w 172"/>
                <a:gd name="T63" fmla="*/ 169 h 171"/>
                <a:gd name="T64" fmla="*/ 118 w 172"/>
                <a:gd name="T65" fmla="*/ 164 h 171"/>
                <a:gd name="T66" fmla="*/ 125 w 172"/>
                <a:gd name="T67" fmla="*/ 160 h 171"/>
                <a:gd name="T68" fmla="*/ 128 w 172"/>
                <a:gd name="T69" fmla="*/ 157 h 171"/>
                <a:gd name="T70" fmla="*/ 133 w 172"/>
                <a:gd name="T71" fmla="*/ 156 h 171"/>
                <a:gd name="T72" fmla="*/ 146 w 172"/>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171">
                  <a:moveTo>
                    <a:pt x="146" y="146"/>
                  </a:moveTo>
                  <a:lnTo>
                    <a:pt x="157" y="132"/>
                  </a:lnTo>
                  <a:lnTo>
                    <a:pt x="158" y="128"/>
                  </a:lnTo>
                  <a:lnTo>
                    <a:pt x="160" y="124"/>
                  </a:lnTo>
                  <a:lnTo>
                    <a:pt x="165" y="117"/>
                  </a:lnTo>
                  <a:lnTo>
                    <a:pt x="169" y="101"/>
                  </a:lnTo>
                  <a:lnTo>
                    <a:pt x="172" y="85"/>
                  </a:lnTo>
                  <a:lnTo>
                    <a:pt x="169" y="67"/>
                  </a:lnTo>
                  <a:lnTo>
                    <a:pt x="165" y="52"/>
                  </a:lnTo>
                  <a:lnTo>
                    <a:pt x="157" y="37"/>
                  </a:lnTo>
                  <a:lnTo>
                    <a:pt x="146" y="25"/>
                  </a:lnTo>
                  <a:lnTo>
                    <a:pt x="133" y="13"/>
                  </a:lnTo>
                  <a:lnTo>
                    <a:pt x="118" y="5"/>
                  </a:lnTo>
                  <a:lnTo>
                    <a:pt x="102" y="1"/>
                  </a:lnTo>
                  <a:lnTo>
                    <a:pt x="86" y="0"/>
                  </a:lnTo>
                  <a:lnTo>
                    <a:pt x="68" y="1"/>
                  </a:lnTo>
                  <a:lnTo>
                    <a:pt x="53" y="5"/>
                  </a:lnTo>
                  <a:lnTo>
                    <a:pt x="38" y="13"/>
                  </a:lnTo>
                  <a:lnTo>
                    <a:pt x="26" y="25"/>
                  </a:lnTo>
                  <a:lnTo>
                    <a:pt x="14" y="37"/>
                  </a:lnTo>
                  <a:lnTo>
                    <a:pt x="6" y="52"/>
                  </a:lnTo>
                  <a:lnTo>
                    <a:pt x="2" y="67"/>
                  </a:lnTo>
                  <a:lnTo>
                    <a:pt x="0" y="85"/>
                  </a:lnTo>
                  <a:lnTo>
                    <a:pt x="2" y="101"/>
                  </a:lnTo>
                  <a:lnTo>
                    <a:pt x="6" y="117"/>
                  </a:lnTo>
                  <a:lnTo>
                    <a:pt x="14" y="132"/>
                  </a:lnTo>
                  <a:lnTo>
                    <a:pt x="26"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71">
              <a:extLst>
                <a:ext uri="{FF2B5EF4-FFF2-40B4-BE49-F238E27FC236}">
                  <a16:creationId xmlns:a16="http://schemas.microsoft.com/office/drawing/2014/main" id="{0719A05D-649E-6A9A-77ED-F267A2A0C9FA}"/>
                </a:ext>
              </a:extLst>
            </p:cNvPr>
            <p:cNvSpPr>
              <a:spLocks/>
            </p:cNvSpPr>
            <p:nvPr/>
          </p:nvSpPr>
          <p:spPr bwMode="auto">
            <a:xfrm>
              <a:off x="1767869" y="3440113"/>
              <a:ext cx="46038" cy="46038"/>
            </a:xfrm>
            <a:custGeom>
              <a:avLst/>
              <a:gdLst>
                <a:gd name="T0" fmla="*/ 146 w 171"/>
                <a:gd name="T1" fmla="*/ 146 h 171"/>
                <a:gd name="T2" fmla="*/ 156 w 171"/>
                <a:gd name="T3" fmla="*/ 132 h 171"/>
                <a:gd name="T4" fmla="*/ 157 w 171"/>
                <a:gd name="T5" fmla="*/ 127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8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59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7"/>
                  </a:lnTo>
                  <a:lnTo>
                    <a:pt x="160" y="124"/>
                  </a:lnTo>
                  <a:lnTo>
                    <a:pt x="164" y="117"/>
                  </a:lnTo>
                  <a:lnTo>
                    <a:pt x="169" y="101"/>
                  </a:lnTo>
                  <a:lnTo>
                    <a:pt x="171" y="85"/>
                  </a:lnTo>
                  <a:lnTo>
                    <a:pt x="169" y="67"/>
                  </a:lnTo>
                  <a:lnTo>
                    <a:pt x="164" y="52"/>
                  </a:lnTo>
                  <a:lnTo>
                    <a:pt x="156" y="37"/>
                  </a:lnTo>
                  <a:lnTo>
                    <a:pt x="146" y="25"/>
                  </a:lnTo>
                  <a:lnTo>
                    <a:pt x="132" y="13"/>
                  </a:lnTo>
                  <a:lnTo>
                    <a:pt x="117" y="5"/>
                  </a:lnTo>
                  <a:lnTo>
                    <a:pt x="101" y="1"/>
                  </a:lnTo>
                  <a:lnTo>
                    <a:pt x="85" y="0"/>
                  </a:lnTo>
                  <a:lnTo>
                    <a:pt x="67" y="1"/>
                  </a:lnTo>
                  <a:lnTo>
                    <a:pt x="52" y="5"/>
                  </a:lnTo>
                  <a:lnTo>
                    <a:pt x="38" y="13"/>
                  </a:lnTo>
                  <a:lnTo>
                    <a:pt x="25" y="25"/>
                  </a:lnTo>
                  <a:lnTo>
                    <a:pt x="14" y="37"/>
                  </a:lnTo>
                  <a:lnTo>
                    <a:pt x="6" y="52"/>
                  </a:lnTo>
                  <a:lnTo>
                    <a:pt x="1" y="67"/>
                  </a:lnTo>
                  <a:lnTo>
                    <a:pt x="0" y="85"/>
                  </a:lnTo>
                  <a:lnTo>
                    <a:pt x="1" y="101"/>
                  </a:lnTo>
                  <a:lnTo>
                    <a:pt x="6" y="117"/>
                  </a:lnTo>
                  <a:lnTo>
                    <a:pt x="14" y="132"/>
                  </a:lnTo>
                  <a:lnTo>
                    <a:pt x="25" y="146"/>
                  </a:lnTo>
                  <a:lnTo>
                    <a:pt x="38" y="156"/>
                  </a:lnTo>
                  <a:lnTo>
                    <a:pt x="52" y="164"/>
                  </a:lnTo>
                  <a:lnTo>
                    <a:pt x="67" y="169"/>
                  </a:lnTo>
                  <a:lnTo>
                    <a:pt x="85" y="171"/>
                  </a:lnTo>
                  <a:lnTo>
                    <a:pt x="101" y="169"/>
                  </a:lnTo>
                  <a:lnTo>
                    <a:pt x="117" y="164"/>
                  </a:lnTo>
                  <a:lnTo>
                    <a:pt x="124" y="159"/>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6" name="Freeform 372">
              <a:extLst>
                <a:ext uri="{FF2B5EF4-FFF2-40B4-BE49-F238E27FC236}">
                  <a16:creationId xmlns:a16="http://schemas.microsoft.com/office/drawing/2014/main" id="{5487223C-65D6-B61C-394F-01059883FE74}"/>
                </a:ext>
              </a:extLst>
            </p:cNvPr>
            <p:cNvSpPr>
              <a:spLocks/>
            </p:cNvSpPr>
            <p:nvPr/>
          </p:nvSpPr>
          <p:spPr bwMode="auto">
            <a:xfrm>
              <a:off x="1852006" y="3502026"/>
              <a:ext cx="46038" cy="44450"/>
            </a:xfrm>
            <a:custGeom>
              <a:avLst/>
              <a:gdLst>
                <a:gd name="T0" fmla="*/ 146 w 171"/>
                <a:gd name="T1" fmla="*/ 146 h 171"/>
                <a:gd name="T2" fmla="*/ 156 w 171"/>
                <a:gd name="T3" fmla="*/ 133 h 171"/>
                <a:gd name="T4" fmla="*/ 158 w 171"/>
                <a:gd name="T5" fmla="*/ 128 h 171"/>
                <a:gd name="T6" fmla="*/ 160 w 171"/>
                <a:gd name="T7" fmla="*/ 125 h 171"/>
                <a:gd name="T8" fmla="*/ 164 w 171"/>
                <a:gd name="T9" fmla="*/ 118 h 171"/>
                <a:gd name="T10" fmla="*/ 169 w 171"/>
                <a:gd name="T11" fmla="*/ 102 h 171"/>
                <a:gd name="T12" fmla="*/ 171 w 171"/>
                <a:gd name="T13" fmla="*/ 86 h 171"/>
                <a:gd name="T14" fmla="*/ 169 w 171"/>
                <a:gd name="T15" fmla="*/ 68 h 171"/>
                <a:gd name="T16" fmla="*/ 164 w 171"/>
                <a:gd name="T17" fmla="*/ 53 h 171"/>
                <a:gd name="T18" fmla="*/ 156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3 h 171"/>
                <a:gd name="T42" fmla="*/ 1 w 171"/>
                <a:gd name="T43" fmla="*/ 68 h 171"/>
                <a:gd name="T44" fmla="*/ 0 w 171"/>
                <a:gd name="T45" fmla="*/ 86 h 171"/>
                <a:gd name="T46" fmla="*/ 1 w 171"/>
                <a:gd name="T47" fmla="*/ 102 h 171"/>
                <a:gd name="T48" fmla="*/ 6 w 171"/>
                <a:gd name="T49" fmla="*/ 118 h 171"/>
                <a:gd name="T50" fmla="*/ 14 w 171"/>
                <a:gd name="T51" fmla="*/ 133 h 171"/>
                <a:gd name="T52" fmla="*/ 25 w 171"/>
                <a:gd name="T53" fmla="*/ 146 h 171"/>
                <a:gd name="T54" fmla="*/ 38 w 171"/>
                <a:gd name="T55" fmla="*/ 157 h 171"/>
                <a:gd name="T56" fmla="*/ 53 w 171"/>
                <a:gd name="T57" fmla="*/ 165 h 171"/>
                <a:gd name="T58" fmla="*/ 68 w 171"/>
                <a:gd name="T59" fmla="*/ 169 h 171"/>
                <a:gd name="T60" fmla="*/ 86 w 171"/>
                <a:gd name="T61" fmla="*/ 171 h 171"/>
                <a:gd name="T62" fmla="*/ 102 w 171"/>
                <a:gd name="T63" fmla="*/ 169 h 171"/>
                <a:gd name="T64" fmla="*/ 118 w 171"/>
                <a:gd name="T65" fmla="*/ 165 h 171"/>
                <a:gd name="T66" fmla="*/ 125 w 171"/>
                <a:gd name="T67" fmla="*/ 160 h 171"/>
                <a:gd name="T68" fmla="*/ 128 w 171"/>
                <a:gd name="T69" fmla="*/ 158 h 171"/>
                <a:gd name="T70" fmla="*/ 133 w 171"/>
                <a:gd name="T71" fmla="*/ 157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8" y="128"/>
                  </a:lnTo>
                  <a:lnTo>
                    <a:pt x="160" y="125"/>
                  </a:lnTo>
                  <a:lnTo>
                    <a:pt x="164" y="118"/>
                  </a:lnTo>
                  <a:lnTo>
                    <a:pt x="169" y="102"/>
                  </a:lnTo>
                  <a:lnTo>
                    <a:pt x="171" y="86"/>
                  </a:lnTo>
                  <a:lnTo>
                    <a:pt x="169" y="68"/>
                  </a:lnTo>
                  <a:lnTo>
                    <a:pt x="164" y="53"/>
                  </a:lnTo>
                  <a:lnTo>
                    <a:pt x="156" y="38"/>
                  </a:lnTo>
                  <a:lnTo>
                    <a:pt x="146" y="25"/>
                  </a:lnTo>
                  <a:lnTo>
                    <a:pt x="133" y="14"/>
                  </a:lnTo>
                  <a:lnTo>
                    <a:pt x="118" y="6"/>
                  </a:lnTo>
                  <a:lnTo>
                    <a:pt x="102" y="1"/>
                  </a:lnTo>
                  <a:lnTo>
                    <a:pt x="86" y="0"/>
                  </a:lnTo>
                  <a:lnTo>
                    <a:pt x="68" y="1"/>
                  </a:lnTo>
                  <a:lnTo>
                    <a:pt x="53" y="6"/>
                  </a:lnTo>
                  <a:lnTo>
                    <a:pt x="38" y="14"/>
                  </a:lnTo>
                  <a:lnTo>
                    <a:pt x="25" y="25"/>
                  </a:lnTo>
                  <a:lnTo>
                    <a:pt x="14" y="38"/>
                  </a:lnTo>
                  <a:lnTo>
                    <a:pt x="6" y="53"/>
                  </a:lnTo>
                  <a:lnTo>
                    <a:pt x="1" y="68"/>
                  </a:lnTo>
                  <a:lnTo>
                    <a:pt x="0" y="86"/>
                  </a:lnTo>
                  <a:lnTo>
                    <a:pt x="1" y="102"/>
                  </a:lnTo>
                  <a:lnTo>
                    <a:pt x="6" y="118"/>
                  </a:lnTo>
                  <a:lnTo>
                    <a:pt x="14" y="133"/>
                  </a:lnTo>
                  <a:lnTo>
                    <a:pt x="25" y="146"/>
                  </a:lnTo>
                  <a:lnTo>
                    <a:pt x="38" y="157"/>
                  </a:lnTo>
                  <a:lnTo>
                    <a:pt x="53" y="165"/>
                  </a:lnTo>
                  <a:lnTo>
                    <a:pt x="68" y="169"/>
                  </a:lnTo>
                  <a:lnTo>
                    <a:pt x="86" y="171"/>
                  </a:lnTo>
                  <a:lnTo>
                    <a:pt x="102" y="169"/>
                  </a:lnTo>
                  <a:lnTo>
                    <a:pt x="118" y="165"/>
                  </a:lnTo>
                  <a:lnTo>
                    <a:pt x="125" y="160"/>
                  </a:lnTo>
                  <a:lnTo>
                    <a:pt x="128" y="158"/>
                  </a:lnTo>
                  <a:lnTo>
                    <a:pt x="133"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7" name="Freeform 373">
              <a:extLst>
                <a:ext uri="{FF2B5EF4-FFF2-40B4-BE49-F238E27FC236}">
                  <a16:creationId xmlns:a16="http://schemas.microsoft.com/office/drawing/2014/main" id="{60900AE5-B8F7-1DED-8C4B-05CBA7E5090E}"/>
                </a:ext>
              </a:extLst>
            </p:cNvPr>
            <p:cNvSpPr>
              <a:spLocks/>
            </p:cNvSpPr>
            <p:nvPr/>
          </p:nvSpPr>
          <p:spPr bwMode="auto">
            <a:xfrm>
              <a:off x="1713894" y="3573463"/>
              <a:ext cx="44450" cy="44450"/>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8 w 171"/>
                <a:gd name="T11" fmla="*/ 102 h 172"/>
                <a:gd name="T12" fmla="*/ 171 w 171"/>
                <a:gd name="T13" fmla="*/ 86 h 172"/>
                <a:gd name="T14" fmla="*/ 168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3 w 171"/>
                <a:gd name="T39" fmla="*/ 38 h 172"/>
                <a:gd name="T40" fmla="*/ 5 w 171"/>
                <a:gd name="T41" fmla="*/ 53 h 172"/>
                <a:gd name="T42" fmla="*/ 1 w 171"/>
                <a:gd name="T43" fmla="*/ 68 h 172"/>
                <a:gd name="T44" fmla="*/ 0 w 171"/>
                <a:gd name="T45" fmla="*/ 86 h 172"/>
                <a:gd name="T46" fmla="*/ 1 w 171"/>
                <a:gd name="T47" fmla="*/ 102 h 172"/>
                <a:gd name="T48" fmla="*/ 5 w 171"/>
                <a:gd name="T49" fmla="*/ 118 h 172"/>
                <a:gd name="T50" fmla="*/ 13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7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8" y="102"/>
                  </a:lnTo>
                  <a:lnTo>
                    <a:pt x="171" y="86"/>
                  </a:lnTo>
                  <a:lnTo>
                    <a:pt x="168"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3" y="38"/>
                  </a:lnTo>
                  <a:lnTo>
                    <a:pt x="5" y="53"/>
                  </a:lnTo>
                  <a:lnTo>
                    <a:pt x="1" y="68"/>
                  </a:lnTo>
                  <a:lnTo>
                    <a:pt x="0" y="86"/>
                  </a:lnTo>
                  <a:lnTo>
                    <a:pt x="1" y="102"/>
                  </a:lnTo>
                  <a:lnTo>
                    <a:pt x="5" y="118"/>
                  </a:lnTo>
                  <a:lnTo>
                    <a:pt x="13" y="133"/>
                  </a:lnTo>
                  <a:lnTo>
                    <a:pt x="25" y="147"/>
                  </a:lnTo>
                  <a:lnTo>
                    <a:pt x="37" y="157"/>
                  </a:lnTo>
                  <a:lnTo>
                    <a:pt x="52" y="165"/>
                  </a:lnTo>
                  <a:lnTo>
                    <a:pt x="67" y="169"/>
                  </a:lnTo>
                  <a:lnTo>
                    <a:pt x="85" y="172"/>
                  </a:lnTo>
                  <a:lnTo>
                    <a:pt x="101" y="169"/>
                  </a:lnTo>
                  <a:lnTo>
                    <a:pt x="117" y="165"/>
                  </a:lnTo>
                  <a:lnTo>
                    <a:pt x="124" y="160"/>
                  </a:lnTo>
                  <a:lnTo>
                    <a:pt x="127"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8" name="Freeform 374">
              <a:extLst>
                <a:ext uri="{FF2B5EF4-FFF2-40B4-BE49-F238E27FC236}">
                  <a16:creationId xmlns:a16="http://schemas.microsoft.com/office/drawing/2014/main" id="{E7C61B93-9F58-24FC-81D1-F48BDEE90992}"/>
                </a:ext>
              </a:extLst>
            </p:cNvPr>
            <p:cNvSpPr>
              <a:spLocks/>
            </p:cNvSpPr>
            <p:nvPr/>
          </p:nvSpPr>
          <p:spPr bwMode="auto">
            <a:xfrm>
              <a:off x="1736119" y="3635376"/>
              <a:ext cx="46038" cy="44450"/>
            </a:xfrm>
            <a:custGeom>
              <a:avLst/>
              <a:gdLst>
                <a:gd name="T0" fmla="*/ 146 w 171"/>
                <a:gd name="T1" fmla="*/ 146 h 171"/>
                <a:gd name="T2" fmla="*/ 156 w 171"/>
                <a:gd name="T3" fmla="*/ 132 h 171"/>
                <a:gd name="T4" fmla="*/ 158 w 171"/>
                <a:gd name="T5" fmla="*/ 128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3 w 171"/>
                <a:gd name="T23" fmla="*/ 13 h 171"/>
                <a:gd name="T24" fmla="*/ 118 w 171"/>
                <a:gd name="T25" fmla="*/ 5 h 171"/>
                <a:gd name="T26" fmla="*/ 102 w 171"/>
                <a:gd name="T27" fmla="*/ 1 h 171"/>
                <a:gd name="T28" fmla="*/ 86 w 171"/>
                <a:gd name="T29" fmla="*/ 0 h 171"/>
                <a:gd name="T30" fmla="*/ 68 w 171"/>
                <a:gd name="T31" fmla="*/ 1 h 171"/>
                <a:gd name="T32" fmla="*/ 53 w 171"/>
                <a:gd name="T33" fmla="*/ 5 h 171"/>
                <a:gd name="T34" fmla="*/ 38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8" y="128"/>
                  </a:lnTo>
                  <a:lnTo>
                    <a:pt x="160" y="124"/>
                  </a:lnTo>
                  <a:lnTo>
                    <a:pt x="164" y="117"/>
                  </a:lnTo>
                  <a:lnTo>
                    <a:pt x="169" y="101"/>
                  </a:lnTo>
                  <a:lnTo>
                    <a:pt x="171" y="85"/>
                  </a:lnTo>
                  <a:lnTo>
                    <a:pt x="169" y="67"/>
                  </a:lnTo>
                  <a:lnTo>
                    <a:pt x="164" y="52"/>
                  </a:lnTo>
                  <a:lnTo>
                    <a:pt x="156" y="37"/>
                  </a:lnTo>
                  <a:lnTo>
                    <a:pt x="146" y="25"/>
                  </a:lnTo>
                  <a:lnTo>
                    <a:pt x="133" y="13"/>
                  </a:lnTo>
                  <a:lnTo>
                    <a:pt x="118" y="5"/>
                  </a:lnTo>
                  <a:lnTo>
                    <a:pt x="102" y="1"/>
                  </a:lnTo>
                  <a:lnTo>
                    <a:pt x="86" y="0"/>
                  </a:lnTo>
                  <a:lnTo>
                    <a:pt x="68" y="1"/>
                  </a:lnTo>
                  <a:lnTo>
                    <a:pt x="53" y="5"/>
                  </a:lnTo>
                  <a:lnTo>
                    <a:pt x="38" y="13"/>
                  </a:lnTo>
                  <a:lnTo>
                    <a:pt x="25" y="25"/>
                  </a:lnTo>
                  <a:lnTo>
                    <a:pt x="14" y="37"/>
                  </a:lnTo>
                  <a:lnTo>
                    <a:pt x="6" y="52"/>
                  </a:lnTo>
                  <a:lnTo>
                    <a:pt x="1" y="67"/>
                  </a:lnTo>
                  <a:lnTo>
                    <a:pt x="0" y="85"/>
                  </a:lnTo>
                  <a:lnTo>
                    <a:pt x="1" y="101"/>
                  </a:lnTo>
                  <a:lnTo>
                    <a:pt x="6" y="117"/>
                  </a:lnTo>
                  <a:lnTo>
                    <a:pt x="14" y="132"/>
                  </a:lnTo>
                  <a:lnTo>
                    <a:pt x="25"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9" name="Freeform 375">
              <a:extLst>
                <a:ext uri="{FF2B5EF4-FFF2-40B4-BE49-F238E27FC236}">
                  <a16:creationId xmlns:a16="http://schemas.microsoft.com/office/drawing/2014/main" id="{A7EBDB25-6C43-C5CD-37CB-6E2AC810997B}"/>
                </a:ext>
              </a:extLst>
            </p:cNvPr>
            <p:cNvSpPr>
              <a:spLocks/>
            </p:cNvSpPr>
            <p:nvPr/>
          </p:nvSpPr>
          <p:spPr bwMode="auto">
            <a:xfrm>
              <a:off x="1755169" y="3702051"/>
              <a:ext cx="46038" cy="44450"/>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7 h 171"/>
                <a:gd name="T10" fmla="*/ 169 w 171"/>
                <a:gd name="T11" fmla="*/ 101 h 171"/>
                <a:gd name="T12" fmla="*/ 171 w 171"/>
                <a:gd name="T13" fmla="*/ 85 h 171"/>
                <a:gd name="T14" fmla="*/ 169 w 171"/>
                <a:gd name="T15" fmla="*/ 67 h 171"/>
                <a:gd name="T16" fmla="*/ 165 w 171"/>
                <a:gd name="T17" fmla="*/ 52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2 h 171"/>
                <a:gd name="T42" fmla="*/ 2 w 171"/>
                <a:gd name="T43" fmla="*/ 67 h 171"/>
                <a:gd name="T44" fmla="*/ 0 w 171"/>
                <a:gd name="T45" fmla="*/ 85 h 171"/>
                <a:gd name="T46" fmla="*/ 2 w 171"/>
                <a:gd name="T47" fmla="*/ 101 h 171"/>
                <a:gd name="T48" fmla="*/ 6 w 171"/>
                <a:gd name="T49" fmla="*/ 117 h 171"/>
                <a:gd name="T50" fmla="*/ 14 w 171"/>
                <a:gd name="T51" fmla="*/ 132 h 171"/>
                <a:gd name="T52" fmla="*/ 25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7"/>
                  </a:lnTo>
                  <a:lnTo>
                    <a:pt x="169" y="101"/>
                  </a:lnTo>
                  <a:lnTo>
                    <a:pt x="171" y="85"/>
                  </a:lnTo>
                  <a:lnTo>
                    <a:pt x="169" y="67"/>
                  </a:lnTo>
                  <a:lnTo>
                    <a:pt x="165" y="52"/>
                  </a:lnTo>
                  <a:lnTo>
                    <a:pt x="157" y="38"/>
                  </a:lnTo>
                  <a:lnTo>
                    <a:pt x="146" y="25"/>
                  </a:lnTo>
                  <a:lnTo>
                    <a:pt x="133" y="14"/>
                  </a:lnTo>
                  <a:lnTo>
                    <a:pt x="118" y="6"/>
                  </a:lnTo>
                  <a:lnTo>
                    <a:pt x="102" y="1"/>
                  </a:lnTo>
                  <a:lnTo>
                    <a:pt x="86" y="0"/>
                  </a:lnTo>
                  <a:lnTo>
                    <a:pt x="68" y="1"/>
                  </a:lnTo>
                  <a:lnTo>
                    <a:pt x="53" y="6"/>
                  </a:lnTo>
                  <a:lnTo>
                    <a:pt x="38" y="14"/>
                  </a:lnTo>
                  <a:lnTo>
                    <a:pt x="25" y="25"/>
                  </a:lnTo>
                  <a:lnTo>
                    <a:pt x="14" y="38"/>
                  </a:lnTo>
                  <a:lnTo>
                    <a:pt x="6" y="52"/>
                  </a:lnTo>
                  <a:lnTo>
                    <a:pt x="2" y="67"/>
                  </a:lnTo>
                  <a:lnTo>
                    <a:pt x="0" y="85"/>
                  </a:lnTo>
                  <a:lnTo>
                    <a:pt x="2" y="101"/>
                  </a:lnTo>
                  <a:lnTo>
                    <a:pt x="6" y="117"/>
                  </a:lnTo>
                  <a:lnTo>
                    <a:pt x="14" y="132"/>
                  </a:lnTo>
                  <a:lnTo>
                    <a:pt x="25"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0" name="Freeform 376">
              <a:extLst>
                <a:ext uri="{FF2B5EF4-FFF2-40B4-BE49-F238E27FC236}">
                  <a16:creationId xmlns:a16="http://schemas.microsoft.com/office/drawing/2014/main" id="{DD160A5E-B183-578F-A82E-FA3EEC1119D0}"/>
                </a:ext>
              </a:extLst>
            </p:cNvPr>
            <p:cNvSpPr>
              <a:spLocks/>
            </p:cNvSpPr>
            <p:nvPr/>
          </p:nvSpPr>
          <p:spPr bwMode="auto">
            <a:xfrm>
              <a:off x="1713894" y="3768726"/>
              <a:ext cx="44450" cy="44450"/>
            </a:xfrm>
            <a:custGeom>
              <a:avLst/>
              <a:gdLst>
                <a:gd name="T0" fmla="*/ 146 w 171"/>
                <a:gd name="T1" fmla="*/ 146 h 171"/>
                <a:gd name="T2" fmla="*/ 156 w 171"/>
                <a:gd name="T3" fmla="*/ 133 h 171"/>
                <a:gd name="T4" fmla="*/ 157 w 171"/>
                <a:gd name="T5" fmla="*/ 128 h 171"/>
                <a:gd name="T6" fmla="*/ 159 w 171"/>
                <a:gd name="T7" fmla="*/ 125 h 171"/>
                <a:gd name="T8" fmla="*/ 164 w 171"/>
                <a:gd name="T9" fmla="*/ 118 h 171"/>
                <a:gd name="T10" fmla="*/ 168 w 171"/>
                <a:gd name="T11" fmla="*/ 102 h 171"/>
                <a:gd name="T12" fmla="*/ 171 w 171"/>
                <a:gd name="T13" fmla="*/ 86 h 171"/>
                <a:gd name="T14" fmla="*/ 168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7 h 171"/>
                <a:gd name="T44" fmla="*/ 0 w 171"/>
                <a:gd name="T45" fmla="*/ 86 h 171"/>
                <a:gd name="T46" fmla="*/ 1 w 171"/>
                <a:gd name="T47" fmla="*/ 102 h 171"/>
                <a:gd name="T48" fmla="*/ 5 w 171"/>
                <a:gd name="T49" fmla="*/ 118 h 171"/>
                <a:gd name="T50" fmla="*/ 13 w 171"/>
                <a:gd name="T51" fmla="*/ 133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8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59" y="125"/>
                  </a:lnTo>
                  <a:lnTo>
                    <a:pt x="164" y="118"/>
                  </a:lnTo>
                  <a:lnTo>
                    <a:pt x="168" y="102"/>
                  </a:lnTo>
                  <a:lnTo>
                    <a:pt x="171" y="86"/>
                  </a:lnTo>
                  <a:lnTo>
                    <a:pt x="168" y="67"/>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7"/>
                  </a:lnTo>
                  <a:lnTo>
                    <a:pt x="0" y="86"/>
                  </a:lnTo>
                  <a:lnTo>
                    <a:pt x="1" y="102"/>
                  </a:lnTo>
                  <a:lnTo>
                    <a:pt x="5" y="118"/>
                  </a:lnTo>
                  <a:lnTo>
                    <a:pt x="13" y="133"/>
                  </a:lnTo>
                  <a:lnTo>
                    <a:pt x="25" y="146"/>
                  </a:lnTo>
                  <a:lnTo>
                    <a:pt x="37" y="156"/>
                  </a:lnTo>
                  <a:lnTo>
                    <a:pt x="52" y="164"/>
                  </a:lnTo>
                  <a:lnTo>
                    <a:pt x="67" y="169"/>
                  </a:lnTo>
                  <a:lnTo>
                    <a:pt x="85" y="171"/>
                  </a:lnTo>
                  <a:lnTo>
                    <a:pt x="101" y="169"/>
                  </a:lnTo>
                  <a:lnTo>
                    <a:pt x="117" y="164"/>
                  </a:lnTo>
                  <a:lnTo>
                    <a:pt x="124" y="160"/>
                  </a:lnTo>
                  <a:lnTo>
                    <a:pt x="127" y="158"/>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1" name="Freeform 377">
              <a:extLst>
                <a:ext uri="{FF2B5EF4-FFF2-40B4-BE49-F238E27FC236}">
                  <a16:creationId xmlns:a16="http://schemas.microsoft.com/office/drawing/2014/main" id="{6B9B7734-6832-1088-01D2-62E3CE5E64B6}"/>
                </a:ext>
              </a:extLst>
            </p:cNvPr>
            <p:cNvSpPr>
              <a:spLocks/>
            </p:cNvSpPr>
            <p:nvPr/>
          </p:nvSpPr>
          <p:spPr bwMode="auto">
            <a:xfrm>
              <a:off x="1699606" y="3832226"/>
              <a:ext cx="46038" cy="46038"/>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8 h 171"/>
                <a:gd name="T10" fmla="*/ 169 w 171"/>
                <a:gd name="T11" fmla="*/ 102 h 171"/>
                <a:gd name="T12" fmla="*/ 171 w 171"/>
                <a:gd name="T13" fmla="*/ 86 h 171"/>
                <a:gd name="T14" fmla="*/ 169 w 171"/>
                <a:gd name="T15" fmla="*/ 67 h 171"/>
                <a:gd name="T16" fmla="*/ 165 w 171"/>
                <a:gd name="T17" fmla="*/ 52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6 w 171"/>
                <a:gd name="T37" fmla="*/ 25 h 171"/>
                <a:gd name="T38" fmla="*/ 14 w 171"/>
                <a:gd name="T39" fmla="*/ 38 h 171"/>
                <a:gd name="T40" fmla="*/ 6 w 171"/>
                <a:gd name="T41" fmla="*/ 52 h 171"/>
                <a:gd name="T42" fmla="*/ 2 w 171"/>
                <a:gd name="T43" fmla="*/ 67 h 171"/>
                <a:gd name="T44" fmla="*/ 0 w 171"/>
                <a:gd name="T45" fmla="*/ 86 h 171"/>
                <a:gd name="T46" fmla="*/ 2 w 171"/>
                <a:gd name="T47" fmla="*/ 102 h 171"/>
                <a:gd name="T48" fmla="*/ 6 w 171"/>
                <a:gd name="T49" fmla="*/ 118 h 171"/>
                <a:gd name="T50" fmla="*/ 14 w 171"/>
                <a:gd name="T51" fmla="*/ 132 h 171"/>
                <a:gd name="T52" fmla="*/ 26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8"/>
                  </a:lnTo>
                  <a:lnTo>
                    <a:pt x="169" y="102"/>
                  </a:lnTo>
                  <a:lnTo>
                    <a:pt x="171" y="86"/>
                  </a:lnTo>
                  <a:lnTo>
                    <a:pt x="169" y="67"/>
                  </a:lnTo>
                  <a:lnTo>
                    <a:pt x="165" y="52"/>
                  </a:lnTo>
                  <a:lnTo>
                    <a:pt x="157" y="38"/>
                  </a:lnTo>
                  <a:lnTo>
                    <a:pt x="146" y="25"/>
                  </a:lnTo>
                  <a:lnTo>
                    <a:pt x="133" y="14"/>
                  </a:lnTo>
                  <a:lnTo>
                    <a:pt x="118" y="6"/>
                  </a:lnTo>
                  <a:lnTo>
                    <a:pt x="102" y="1"/>
                  </a:lnTo>
                  <a:lnTo>
                    <a:pt x="86" y="0"/>
                  </a:lnTo>
                  <a:lnTo>
                    <a:pt x="68" y="1"/>
                  </a:lnTo>
                  <a:lnTo>
                    <a:pt x="53" y="6"/>
                  </a:lnTo>
                  <a:lnTo>
                    <a:pt x="38" y="14"/>
                  </a:lnTo>
                  <a:lnTo>
                    <a:pt x="26" y="25"/>
                  </a:lnTo>
                  <a:lnTo>
                    <a:pt x="14" y="38"/>
                  </a:lnTo>
                  <a:lnTo>
                    <a:pt x="6" y="52"/>
                  </a:lnTo>
                  <a:lnTo>
                    <a:pt x="2" y="67"/>
                  </a:lnTo>
                  <a:lnTo>
                    <a:pt x="0" y="86"/>
                  </a:lnTo>
                  <a:lnTo>
                    <a:pt x="2" y="102"/>
                  </a:lnTo>
                  <a:lnTo>
                    <a:pt x="6" y="118"/>
                  </a:lnTo>
                  <a:lnTo>
                    <a:pt x="14" y="132"/>
                  </a:lnTo>
                  <a:lnTo>
                    <a:pt x="26"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2" name="Freeform 378">
              <a:extLst>
                <a:ext uri="{FF2B5EF4-FFF2-40B4-BE49-F238E27FC236}">
                  <a16:creationId xmlns:a16="http://schemas.microsoft.com/office/drawing/2014/main" id="{4CAEE555-2535-2223-863C-6C3AC56055FE}"/>
                </a:ext>
              </a:extLst>
            </p:cNvPr>
            <p:cNvSpPr>
              <a:spLocks/>
            </p:cNvSpPr>
            <p:nvPr/>
          </p:nvSpPr>
          <p:spPr bwMode="auto">
            <a:xfrm>
              <a:off x="1693256" y="3898901"/>
              <a:ext cx="46038" cy="44450"/>
            </a:xfrm>
            <a:custGeom>
              <a:avLst/>
              <a:gdLst>
                <a:gd name="T0" fmla="*/ 146 w 171"/>
                <a:gd name="T1" fmla="*/ 146 h 171"/>
                <a:gd name="T2" fmla="*/ 156 w 171"/>
                <a:gd name="T3" fmla="*/ 133 h 171"/>
                <a:gd name="T4" fmla="*/ 157 w 171"/>
                <a:gd name="T5" fmla="*/ 128 h 171"/>
                <a:gd name="T6" fmla="*/ 159 w 171"/>
                <a:gd name="T7" fmla="*/ 125 h 171"/>
                <a:gd name="T8" fmla="*/ 164 w 171"/>
                <a:gd name="T9" fmla="*/ 118 h 171"/>
                <a:gd name="T10" fmla="*/ 168 w 171"/>
                <a:gd name="T11" fmla="*/ 102 h 171"/>
                <a:gd name="T12" fmla="*/ 171 w 171"/>
                <a:gd name="T13" fmla="*/ 86 h 171"/>
                <a:gd name="T14" fmla="*/ 168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7 h 171"/>
                <a:gd name="T44" fmla="*/ 0 w 171"/>
                <a:gd name="T45" fmla="*/ 86 h 171"/>
                <a:gd name="T46" fmla="*/ 1 w 171"/>
                <a:gd name="T47" fmla="*/ 102 h 171"/>
                <a:gd name="T48" fmla="*/ 5 w 171"/>
                <a:gd name="T49" fmla="*/ 118 h 171"/>
                <a:gd name="T50" fmla="*/ 13 w 171"/>
                <a:gd name="T51" fmla="*/ 133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8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59" y="125"/>
                  </a:lnTo>
                  <a:lnTo>
                    <a:pt x="164" y="118"/>
                  </a:lnTo>
                  <a:lnTo>
                    <a:pt x="168" y="102"/>
                  </a:lnTo>
                  <a:lnTo>
                    <a:pt x="171" y="86"/>
                  </a:lnTo>
                  <a:lnTo>
                    <a:pt x="168" y="67"/>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7"/>
                  </a:lnTo>
                  <a:lnTo>
                    <a:pt x="0" y="86"/>
                  </a:lnTo>
                  <a:lnTo>
                    <a:pt x="1" y="102"/>
                  </a:lnTo>
                  <a:lnTo>
                    <a:pt x="5" y="118"/>
                  </a:lnTo>
                  <a:lnTo>
                    <a:pt x="13" y="133"/>
                  </a:lnTo>
                  <a:lnTo>
                    <a:pt x="25" y="146"/>
                  </a:lnTo>
                  <a:lnTo>
                    <a:pt x="37" y="156"/>
                  </a:lnTo>
                  <a:lnTo>
                    <a:pt x="52" y="164"/>
                  </a:lnTo>
                  <a:lnTo>
                    <a:pt x="67" y="169"/>
                  </a:lnTo>
                  <a:lnTo>
                    <a:pt x="85" y="171"/>
                  </a:lnTo>
                  <a:lnTo>
                    <a:pt x="101" y="169"/>
                  </a:lnTo>
                  <a:lnTo>
                    <a:pt x="117" y="164"/>
                  </a:lnTo>
                  <a:lnTo>
                    <a:pt x="124" y="160"/>
                  </a:lnTo>
                  <a:lnTo>
                    <a:pt x="127" y="158"/>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3" name="Freeform 379">
              <a:extLst>
                <a:ext uri="{FF2B5EF4-FFF2-40B4-BE49-F238E27FC236}">
                  <a16:creationId xmlns:a16="http://schemas.microsoft.com/office/drawing/2014/main" id="{6F7BF33A-51D0-1698-3E9C-B82FF4BB9983}"/>
                </a:ext>
              </a:extLst>
            </p:cNvPr>
            <p:cNvSpPr>
              <a:spLocks/>
            </p:cNvSpPr>
            <p:nvPr/>
          </p:nvSpPr>
          <p:spPr bwMode="auto">
            <a:xfrm>
              <a:off x="1715481" y="3962401"/>
              <a:ext cx="44450" cy="46038"/>
            </a:xfrm>
            <a:custGeom>
              <a:avLst/>
              <a:gdLst>
                <a:gd name="T0" fmla="*/ 146 w 171"/>
                <a:gd name="T1" fmla="*/ 146 h 171"/>
                <a:gd name="T2" fmla="*/ 157 w 171"/>
                <a:gd name="T3" fmla="*/ 132 h 171"/>
                <a:gd name="T4" fmla="*/ 158 w 171"/>
                <a:gd name="T5" fmla="*/ 128 h 171"/>
                <a:gd name="T6" fmla="*/ 160 w 171"/>
                <a:gd name="T7" fmla="*/ 125 h 171"/>
                <a:gd name="T8" fmla="*/ 165 w 171"/>
                <a:gd name="T9" fmla="*/ 118 h 171"/>
                <a:gd name="T10" fmla="*/ 169 w 171"/>
                <a:gd name="T11" fmla="*/ 102 h 171"/>
                <a:gd name="T12" fmla="*/ 171 w 171"/>
                <a:gd name="T13" fmla="*/ 86 h 171"/>
                <a:gd name="T14" fmla="*/ 169 w 171"/>
                <a:gd name="T15" fmla="*/ 67 h 171"/>
                <a:gd name="T16" fmla="*/ 165 w 171"/>
                <a:gd name="T17" fmla="*/ 53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6 w 171"/>
                <a:gd name="T37" fmla="*/ 25 h 171"/>
                <a:gd name="T38" fmla="*/ 14 w 171"/>
                <a:gd name="T39" fmla="*/ 38 h 171"/>
                <a:gd name="T40" fmla="*/ 6 w 171"/>
                <a:gd name="T41" fmla="*/ 53 h 171"/>
                <a:gd name="T42" fmla="*/ 2 w 171"/>
                <a:gd name="T43" fmla="*/ 67 h 171"/>
                <a:gd name="T44" fmla="*/ 0 w 171"/>
                <a:gd name="T45" fmla="*/ 86 h 171"/>
                <a:gd name="T46" fmla="*/ 2 w 171"/>
                <a:gd name="T47" fmla="*/ 102 h 171"/>
                <a:gd name="T48" fmla="*/ 6 w 171"/>
                <a:gd name="T49" fmla="*/ 118 h 171"/>
                <a:gd name="T50" fmla="*/ 14 w 171"/>
                <a:gd name="T51" fmla="*/ 132 h 171"/>
                <a:gd name="T52" fmla="*/ 26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8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5"/>
                  </a:lnTo>
                  <a:lnTo>
                    <a:pt x="165" y="118"/>
                  </a:lnTo>
                  <a:lnTo>
                    <a:pt x="169" y="102"/>
                  </a:lnTo>
                  <a:lnTo>
                    <a:pt x="171" y="86"/>
                  </a:lnTo>
                  <a:lnTo>
                    <a:pt x="169" y="67"/>
                  </a:lnTo>
                  <a:lnTo>
                    <a:pt x="165" y="53"/>
                  </a:lnTo>
                  <a:lnTo>
                    <a:pt x="157" y="38"/>
                  </a:lnTo>
                  <a:lnTo>
                    <a:pt x="146" y="25"/>
                  </a:lnTo>
                  <a:lnTo>
                    <a:pt x="133" y="14"/>
                  </a:lnTo>
                  <a:lnTo>
                    <a:pt x="118" y="6"/>
                  </a:lnTo>
                  <a:lnTo>
                    <a:pt x="102" y="1"/>
                  </a:lnTo>
                  <a:lnTo>
                    <a:pt x="86" y="0"/>
                  </a:lnTo>
                  <a:lnTo>
                    <a:pt x="68" y="1"/>
                  </a:lnTo>
                  <a:lnTo>
                    <a:pt x="53" y="6"/>
                  </a:lnTo>
                  <a:lnTo>
                    <a:pt x="38" y="14"/>
                  </a:lnTo>
                  <a:lnTo>
                    <a:pt x="26" y="25"/>
                  </a:lnTo>
                  <a:lnTo>
                    <a:pt x="14" y="38"/>
                  </a:lnTo>
                  <a:lnTo>
                    <a:pt x="6" y="53"/>
                  </a:lnTo>
                  <a:lnTo>
                    <a:pt x="2" y="67"/>
                  </a:lnTo>
                  <a:lnTo>
                    <a:pt x="0" y="86"/>
                  </a:lnTo>
                  <a:lnTo>
                    <a:pt x="2" y="102"/>
                  </a:lnTo>
                  <a:lnTo>
                    <a:pt x="6" y="118"/>
                  </a:lnTo>
                  <a:lnTo>
                    <a:pt x="14" y="132"/>
                  </a:lnTo>
                  <a:lnTo>
                    <a:pt x="26" y="146"/>
                  </a:lnTo>
                  <a:lnTo>
                    <a:pt x="38" y="156"/>
                  </a:lnTo>
                  <a:lnTo>
                    <a:pt x="53" y="164"/>
                  </a:lnTo>
                  <a:lnTo>
                    <a:pt x="68" y="169"/>
                  </a:lnTo>
                  <a:lnTo>
                    <a:pt x="86" y="171"/>
                  </a:lnTo>
                  <a:lnTo>
                    <a:pt x="102" y="169"/>
                  </a:lnTo>
                  <a:lnTo>
                    <a:pt x="118" y="164"/>
                  </a:lnTo>
                  <a:lnTo>
                    <a:pt x="125" y="160"/>
                  </a:lnTo>
                  <a:lnTo>
                    <a:pt x="128" y="158"/>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4" name="Freeform 380">
              <a:extLst>
                <a:ext uri="{FF2B5EF4-FFF2-40B4-BE49-F238E27FC236}">
                  <a16:creationId xmlns:a16="http://schemas.microsoft.com/office/drawing/2014/main" id="{65D7B482-84D6-F833-5282-8DEC92658EEC}"/>
                </a:ext>
              </a:extLst>
            </p:cNvPr>
            <p:cNvSpPr>
              <a:spLocks/>
            </p:cNvSpPr>
            <p:nvPr/>
          </p:nvSpPr>
          <p:spPr bwMode="auto">
            <a:xfrm>
              <a:off x="1939319" y="4029076"/>
              <a:ext cx="46038" cy="46038"/>
            </a:xfrm>
            <a:custGeom>
              <a:avLst/>
              <a:gdLst>
                <a:gd name="T0" fmla="*/ 146 w 171"/>
                <a:gd name="T1" fmla="*/ 146 h 172"/>
                <a:gd name="T2" fmla="*/ 156 w 171"/>
                <a:gd name="T3" fmla="*/ 133 h 172"/>
                <a:gd name="T4" fmla="*/ 157 w 171"/>
                <a:gd name="T5" fmla="*/ 128 h 172"/>
                <a:gd name="T6" fmla="*/ 160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5 h 172"/>
                <a:gd name="T22" fmla="*/ 132 w 171"/>
                <a:gd name="T23" fmla="*/ 14 h 172"/>
                <a:gd name="T24" fmla="*/ 117 w 171"/>
                <a:gd name="T25" fmla="*/ 6 h 172"/>
                <a:gd name="T26" fmla="*/ 101 w 171"/>
                <a:gd name="T27" fmla="*/ 1 h 172"/>
                <a:gd name="T28" fmla="*/ 85 w 171"/>
                <a:gd name="T29" fmla="*/ 0 h 172"/>
                <a:gd name="T30" fmla="*/ 67 w 171"/>
                <a:gd name="T31" fmla="*/ 1 h 172"/>
                <a:gd name="T32" fmla="*/ 52 w 171"/>
                <a:gd name="T33" fmla="*/ 6 h 172"/>
                <a:gd name="T34" fmla="*/ 38 w 171"/>
                <a:gd name="T35" fmla="*/ 14 h 172"/>
                <a:gd name="T36" fmla="*/ 25 w 171"/>
                <a:gd name="T37" fmla="*/ 25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6 h 172"/>
                <a:gd name="T54" fmla="*/ 38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8 w 171"/>
                <a:gd name="T69" fmla="*/ 158 h 172"/>
                <a:gd name="T70" fmla="*/ 132 w 171"/>
                <a:gd name="T71" fmla="*/ 157 h 172"/>
                <a:gd name="T72" fmla="*/ 146 w 171"/>
                <a:gd name="T73" fmla="*/ 1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6"/>
                  </a:moveTo>
                  <a:lnTo>
                    <a:pt x="156" y="133"/>
                  </a:lnTo>
                  <a:lnTo>
                    <a:pt x="157" y="128"/>
                  </a:lnTo>
                  <a:lnTo>
                    <a:pt x="160" y="125"/>
                  </a:lnTo>
                  <a:lnTo>
                    <a:pt x="164" y="118"/>
                  </a:lnTo>
                  <a:lnTo>
                    <a:pt x="169" y="102"/>
                  </a:lnTo>
                  <a:lnTo>
                    <a:pt x="171" y="86"/>
                  </a:lnTo>
                  <a:lnTo>
                    <a:pt x="169" y="68"/>
                  </a:lnTo>
                  <a:lnTo>
                    <a:pt x="164" y="53"/>
                  </a:lnTo>
                  <a:lnTo>
                    <a:pt x="156" y="38"/>
                  </a:lnTo>
                  <a:lnTo>
                    <a:pt x="146" y="25"/>
                  </a:lnTo>
                  <a:lnTo>
                    <a:pt x="132" y="14"/>
                  </a:lnTo>
                  <a:lnTo>
                    <a:pt x="117" y="6"/>
                  </a:lnTo>
                  <a:lnTo>
                    <a:pt x="101" y="1"/>
                  </a:lnTo>
                  <a:lnTo>
                    <a:pt x="85" y="0"/>
                  </a:lnTo>
                  <a:lnTo>
                    <a:pt x="67" y="1"/>
                  </a:lnTo>
                  <a:lnTo>
                    <a:pt x="52" y="6"/>
                  </a:lnTo>
                  <a:lnTo>
                    <a:pt x="38" y="14"/>
                  </a:lnTo>
                  <a:lnTo>
                    <a:pt x="25" y="25"/>
                  </a:lnTo>
                  <a:lnTo>
                    <a:pt x="14" y="38"/>
                  </a:lnTo>
                  <a:lnTo>
                    <a:pt x="6" y="53"/>
                  </a:lnTo>
                  <a:lnTo>
                    <a:pt x="1" y="68"/>
                  </a:lnTo>
                  <a:lnTo>
                    <a:pt x="0" y="86"/>
                  </a:lnTo>
                  <a:lnTo>
                    <a:pt x="1" y="102"/>
                  </a:lnTo>
                  <a:lnTo>
                    <a:pt x="6" y="118"/>
                  </a:lnTo>
                  <a:lnTo>
                    <a:pt x="14" y="133"/>
                  </a:lnTo>
                  <a:lnTo>
                    <a:pt x="25" y="146"/>
                  </a:lnTo>
                  <a:lnTo>
                    <a:pt x="38" y="157"/>
                  </a:lnTo>
                  <a:lnTo>
                    <a:pt x="52" y="165"/>
                  </a:lnTo>
                  <a:lnTo>
                    <a:pt x="67" y="169"/>
                  </a:lnTo>
                  <a:lnTo>
                    <a:pt x="85" y="172"/>
                  </a:lnTo>
                  <a:lnTo>
                    <a:pt x="101" y="169"/>
                  </a:lnTo>
                  <a:lnTo>
                    <a:pt x="117" y="165"/>
                  </a:lnTo>
                  <a:lnTo>
                    <a:pt x="124" y="160"/>
                  </a:lnTo>
                  <a:lnTo>
                    <a:pt x="128"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5" name="Freeform 381">
              <a:extLst>
                <a:ext uri="{FF2B5EF4-FFF2-40B4-BE49-F238E27FC236}">
                  <a16:creationId xmlns:a16="http://schemas.microsoft.com/office/drawing/2014/main" id="{91842B73-6B37-42E2-66B5-80258D2AD00B}"/>
                </a:ext>
              </a:extLst>
            </p:cNvPr>
            <p:cNvSpPr>
              <a:spLocks/>
            </p:cNvSpPr>
            <p:nvPr/>
          </p:nvSpPr>
          <p:spPr bwMode="auto">
            <a:xfrm>
              <a:off x="1715481" y="4094163"/>
              <a:ext cx="44450" cy="46038"/>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7 h 171"/>
                <a:gd name="T10" fmla="*/ 169 w 171"/>
                <a:gd name="T11" fmla="*/ 101 h 171"/>
                <a:gd name="T12" fmla="*/ 171 w 171"/>
                <a:gd name="T13" fmla="*/ 86 h 171"/>
                <a:gd name="T14" fmla="*/ 169 w 171"/>
                <a:gd name="T15" fmla="*/ 67 h 171"/>
                <a:gd name="T16" fmla="*/ 165 w 171"/>
                <a:gd name="T17" fmla="*/ 52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6 w 171"/>
                <a:gd name="T37" fmla="*/ 25 h 171"/>
                <a:gd name="T38" fmla="*/ 14 w 171"/>
                <a:gd name="T39" fmla="*/ 38 h 171"/>
                <a:gd name="T40" fmla="*/ 6 w 171"/>
                <a:gd name="T41" fmla="*/ 52 h 171"/>
                <a:gd name="T42" fmla="*/ 2 w 171"/>
                <a:gd name="T43" fmla="*/ 67 h 171"/>
                <a:gd name="T44" fmla="*/ 0 w 171"/>
                <a:gd name="T45" fmla="*/ 86 h 171"/>
                <a:gd name="T46" fmla="*/ 2 w 171"/>
                <a:gd name="T47" fmla="*/ 101 h 171"/>
                <a:gd name="T48" fmla="*/ 6 w 171"/>
                <a:gd name="T49" fmla="*/ 117 h 171"/>
                <a:gd name="T50" fmla="*/ 14 w 171"/>
                <a:gd name="T51" fmla="*/ 132 h 171"/>
                <a:gd name="T52" fmla="*/ 26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7"/>
                  </a:lnTo>
                  <a:lnTo>
                    <a:pt x="169" y="101"/>
                  </a:lnTo>
                  <a:lnTo>
                    <a:pt x="171" y="86"/>
                  </a:lnTo>
                  <a:lnTo>
                    <a:pt x="169" y="67"/>
                  </a:lnTo>
                  <a:lnTo>
                    <a:pt x="165" y="52"/>
                  </a:lnTo>
                  <a:lnTo>
                    <a:pt x="157" y="38"/>
                  </a:lnTo>
                  <a:lnTo>
                    <a:pt x="146" y="25"/>
                  </a:lnTo>
                  <a:lnTo>
                    <a:pt x="133" y="14"/>
                  </a:lnTo>
                  <a:lnTo>
                    <a:pt x="118" y="6"/>
                  </a:lnTo>
                  <a:lnTo>
                    <a:pt x="102" y="1"/>
                  </a:lnTo>
                  <a:lnTo>
                    <a:pt x="86" y="0"/>
                  </a:lnTo>
                  <a:lnTo>
                    <a:pt x="68" y="1"/>
                  </a:lnTo>
                  <a:lnTo>
                    <a:pt x="53" y="6"/>
                  </a:lnTo>
                  <a:lnTo>
                    <a:pt x="38" y="14"/>
                  </a:lnTo>
                  <a:lnTo>
                    <a:pt x="26" y="25"/>
                  </a:lnTo>
                  <a:lnTo>
                    <a:pt x="14" y="38"/>
                  </a:lnTo>
                  <a:lnTo>
                    <a:pt x="6" y="52"/>
                  </a:lnTo>
                  <a:lnTo>
                    <a:pt x="2" y="67"/>
                  </a:lnTo>
                  <a:lnTo>
                    <a:pt x="0" y="86"/>
                  </a:lnTo>
                  <a:lnTo>
                    <a:pt x="2" y="101"/>
                  </a:lnTo>
                  <a:lnTo>
                    <a:pt x="6" y="117"/>
                  </a:lnTo>
                  <a:lnTo>
                    <a:pt x="14" y="132"/>
                  </a:lnTo>
                  <a:lnTo>
                    <a:pt x="26"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6" name="Freeform 382">
              <a:extLst>
                <a:ext uri="{FF2B5EF4-FFF2-40B4-BE49-F238E27FC236}">
                  <a16:creationId xmlns:a16="http://schemas.microsoft.com/office/drawing/2014/main" id="{83044442-EF72-5D4B-FFD3-F9E21AB3E7F0}"/>
                </a:ext>
              </a:extLst>
            </p:cNvPr>
            <p:cNvSpPr>
              <a:spLocks/>
            </p:cNvSpPr>
            <p:nvPr/>
          </p:nvSpPr>
          <p:spPr bwMode="auto">
            <a:xfrm>
              <a:off x="1721831" y="4157663"/>
              <a:ext cx="46038" cy="46038"/>
            </a:xfrm>
            <a:custGeom>
              <a:avLst/>
              <a:gdLst>
                <a:gd name="T0" fmla="*/ 146 w 171"/>
                <a:gd name="T1" fmla="*/ 146 h 171"/>
                <a:gd name="T2" fmla="*/ 156 w 171"/>
                <a:gd name="T3" fmla="*/ 132 h 171"/>
                <a:gd name="T4" fmla="*/ 157 w 171"/>
                <a:gd name="T5" fmla="*/ 127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8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59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7"/>
                  </a:lnTo>
                  <a:lnTo>
                    <a:pt x="160" y="124"/>
                  </a:lnTo>
                  <a:lnTo>
                    <a:pt x="164" y="117"/>
                  </a:lnTo>
                  <a:lnTo>
                    <a:pt x="169" y="101"/>
                  </a:lnTo>
                  <a:lnTo>
                    <a:pt x="171" y="85"/>
                  </a:lnTo>
                  <a:lnTo>
                    <a:pt x="169" y="67"/>
                  </a:lnTo>
                  <a:lnTo>
                    <a:pt x="164" y="52"/>
                  </a:lnTo>
                  <a:lnTo>
                    <a:pt x="156" y="37"/>
                  </a:lnTo>
                  <a:lnTo>
                    <a:pt x="146" y="25"/>
                  </a:lnTo>
                  <a:lnTo>
                    <a:pt x="132" y="13"/>
                  </a:lnTo>
                  <a:lnTo>
                    <a:pt x="117" y="5"/>
                  </a:lnTo>
                  <a:lnTo>
                    <a:pt x="101" y="1"/>
                  </a:lnTo>
                  <a:lnTo>
                    <a:pt x="85" y="0"/>
                  </a:lnTo>
                  <a:lnTo>
                    <a:pt x="67" y="1"/>
                  </a:lnTo>
                  <a:lnTo>
                    <a:pt x="52" y="5"/>
                  </a:lnTo>
                  <a:lnTo>
                    <a:pt x="38" y="13"/>
                  </a:lnTo>
                  <a:lnTo>
                    <a:pt x="25" y="25"/>
                  </a:lnTo>
                  <a:lnTo>
                    <a:pt x="14" y="37"/>
                  </a:lnTo>
                  <a:lnTo>
                    <a:pt x="6" y="52"/>
                  </a:lnTo>
                  <a:lnTo>
                    <a:pt x="1" y="67"/>
                  </a:lnTo>
                  <a:lnTo>
                    <a:pt x="0" y="85"/>
                  </a:lnTo>
                  <a:lnTo>
                    <a:pt x="1" y="101"/>
                  </a:lnTo>
                  <a:lnTo>
                    <a:pt x="6" y="117"/>
                  </a:lnTo>
                  <a:lnTo>
                    <a:pt x="14" y="132"/>
                  </a:lnTo>
                  <a:lnTo>
                    <a:pt x="25" y="146"/>
                  </a:lnTo>
                  <a:lnTo>
                    <a:pt x="38" y="156"/>
                  </a:lnTo>
                  <a:lnTo>
                    <a:pt x="52" y="164"/>
                  </a:lnTo>
                  <a:lnTo>
                    <a:pt x="67" y="169"/>
                  </a:lnTo>
                  <a:lnTo>
                    <a:pt x="85" y="171"/>
                  </a:lnTo>
                  <a:lnTo>
                    <a:pt x="101" y="169"/>
                  </a:lnTo>
                  <a:lnTo>
                    <a:pt x="117" y="164"/>
                  </a:lnTo>
                  <a:lnTo>
                    <a:pt x="124" y="159"/>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7" name="Freeform 383">
              <a:extLst>
                <a:ext uri="{FF2B5EF4-FFF2-40B4-BE49-F238E27FC236}">
                  <a16:creationId xmlns:a16="http://schemas.microsoft.com/office/drawing/2014/main" id="{1DC25088-F86E-B0C6-2636-D4BF614BD5FC}"/>
                </a:ext>
              </a:extLst>
            </p:cNvPr>
            <p:cNvSpPr>
              <a:spLocks/>
            </p:cNvSpPr>
            <p:nvPr/>
          </p:nvSpPr>
          <p:spPr bwMode="auto">
            <a:xfrm>
              <a:off x="1710719" y="4225926"/>
              <a:ext cx="44450" cy="44450"/>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8 h 171"/>
                <a:gd name="T10" fmla="*/ 169 w 171"/>
                <a:gd name="T11" fmla="*/ 102 h 171"/>
                <a:gd name="T12" fmla="*/ 171 w 171"/>
                <a:gd name="T13" fmla="*/ 86 h 171"/>
                <a:gd name="T14" fmla="*/ 169 w 171"/>
                <a:gd name="T15" fmla="*/ 67 h 171"/>
                <a:gd name="T16" fmla="*/ 165 w 171"/>
                <a:gd name="T17" fmla="*/ 53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3 h 171"/>
                <a:gd name="T42" fmla="*/ 1 w 171"/>
                <a:gd name="T43" fmla="*/ 67 h 171"/>
                <a:gd name="T44" fmla="*/ 0 w 171"/>
                <a:gd name="T45" fmla="*/ 86 h 171"/>
                <a:gd name="T46" fmla="*/ 1 w 171"/>
                <a:gd name="T47" fmla="*/ 102 h 171"/>
                <a:gd name="T48" fmla="*/ 6 w 171"/>
                <a:gd name="T49" fmla="*/ 118 h 171"/>
                <a:gd name="T50" fmla="*/ 14 w 171"/>
                <a:gd name="T51" fmla="*/ 132 h 171"/>
                <a:gd name="T52" fmla="*/ 25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8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8"/>
                  </a:lnTo>
                  <a:lnTo>
                    <a:pt x="169" y="102"/>
                  </a:lnTo>
                  <a:lnTo>
                    <a:pt x="171" y="86"/>
                  </a:lnTo>
                  <a:lnTo>
                    <a:pt x="169" y="67"/>
                  </a:lnTo>
                  <a:lnTo>
                    <a:pt x="165" y="53"/>
                  </a:lnTo>
                  <a:lnTo>
                    <a:pt x="157" y="38"/>
                  </a:lnTo>
                  <a:lnTo>
                    <a:pt x="146" y="25"/>
                  </a:lnTo>
                  <a:lnTo>
                    <a:pt x="133" y="14"/>
                  </a:lnTo>
                  <a:lnTo>
                    <a:pt x="118" y="6"/>
                  </a:lnTo>
                  <a:lnTo>
                    <a:pt x="102" y="1"/>
                  </a:lnTo>
                  <a:lnTo>
                    <a:pt x="86" y="0"/>
                  </a:lnTo>
                  <a:lnTo>
                    <a:pt x="68" y="1"/>
                  </a:lnTo>
                  <a:lnTo>
                    <a:pt x="53" y="6"/>
                  </a:lnTo>
                  <a:lnTo>
                    <a:pt x="38" y="14"/>
                  </a:lnTo>
                  <a:lnTo>
                    <a:pt x="25" y="25"/>
                  </a:lnTo>
                  <a:lnTo>
                    <a:pt x="14" y="38"/>
                  </a:lnTo>
                  <a:lnTo>
                    <a:pt x="6" y="53"/>
                  </a:lnTo>
                  <a:lnTo>
                    <a:pt x="1" y="67"/>
                  </a:lnTo>
                  <a:lnTo>
                    <a:pt x="0" y="86"/>
                  </a:lnTo>
                  <a:lnTo>
                    <a:pt x="1" y="102"/>
                  </a:lnTo>
                  <a:lnTo>
                    <a:pt x="6" y="118"/>
                  </a:lnTo>
                  <a:lnTo>
                    <a:pt x="14" y="132"/>
                  </a:lnTo>
                  <a:lnTo>
                    <a:pt x="25" y="146"/>
                  </a:lnTo>
                  <a:lnTo>
                    <a:pt x="38" y="156"/>
                  </a:lnTo>
                  <a:lnTo>
                    <a:pt x="53" y="164"/>
                  </a:lnTo>
                  <a:lnTo>
                    <a:pt x="68" y="169"/>
                  </a:lnTo>
                  <a:lnTo>
                    <a:pt x="86" y="171"/>
                  </a:lnTo>
                  <a:lnTo>
                    <a:pt x="102" y="169"/>
                  </a:lnTo>
                  <a:lnTo>
                    <a:pt x="118" y="164"/>
                  </a:lnTo>
                  <a:lnTo>
                    <a:pt x="125" y="160"/>
                  </a:lnTo>
                  <a:lnTo>
                    <a:pt x="128" y="158"/>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8" name="Freeform 384">
              <a:extLst>
                <a:ext uri="{FF2B5EF4-FFF2-40B4-BE49-F238E27FC236}">
                  <a16:creationId xmlns:a16="http://schemas.microsoft.com/office/drawing/2014/main" id="{753ED29C-B855-F9B4-569D-339D12F77594}"/>
                </a:ext>
              </a:extLst>
            </p:cNvPr>
            <p:cNvSpPr>
              <a:spLocks/>
            </p:cNvSpPr>
            <p:nvPr/>
          </p:nvSpPr>
          <p:spPr bwMode="auto">
            <a:xfrm>
              <a:off x="1677381" y="4289426"/>
              <a:ext cx="44450" cy="44450"/>
            </a:xfrm>
            <a:custGeom>
              <a:avLst/>
              <a:gdLst>
                <a:gd name="T0" fmla="*/ 146 w 171"/>
                <a:gd name="T1" fmla="*/ 146 h 171"/>
                <a:gd name="T2" fmla="*/ 156 w 171"/>
                <a:gd name="T3" fmla="*/ 132 h 171"/>
                <a:gd name="T4" fmla="*/ 157 w 171"/>
                <a:gd name="T5" fmla="*/ 128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8 w 171"/>
                <a:gd name="T35" fmla="*/ 14 h 171"/>
                <a:gd name="T36" fmla="*/ 25 w 171"/>
                <a:gd name="T37" fmla="*/ 25 h 171"/>
                <a:gd name="T38" fmla="*/ 14 w 171"/>
                <a:gd name="T39" fmla="*/ 38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60" y="124"/>
                  </a:lnTo>
                  <a:lnTo>
                    <a:pt x="164" y="117"/>
                  </a:lnTo>
                  <a:lnTo>
                    <a:pt x="169" y="101"/>
                  </a:lnTo>
                  <a:lnTo>
                    <a:pt x="171" y="85"/>
                  </a:lnTo>
                  <a:lnTo>
                    <a:pt x="169" y="67"/>
                  </a:lnTo>
                  <a:lnTo>
                    <a:pt x="164" y="52"/>
                  </a:lnTo>
                  <a:lnTo>
                    <a:pt x="156" y="38"/>
                  </a:lnTo>
                  <a:lnTo>
                    <a:pt x="146" y="25"/>
                  </a:lnTo>
                  <a:lnTo>
                    <a:pt x="132" y="14"/>
                  </a:lnTo>
                  <a:lnTo>
                    <a:pt x="117" y="6"/>
                  </a:lnTo>
                  <a:lnTo>
                    <a:pt x="101" y="1"/>
                  </a:lnTo>
                  <a:lnTo>
                    <a:pt x="85" y="0"/>
                  </a:lnTo>
                  <a:lnTo>
                    <a:pt x="67" y="1"/>
                  </a:lnTo>
                  <a:lnTo>
                    <a:pt x="52" y="6"/>
                  </a:lnTo>
                  <a:lnTo>
                    <a:pt x="38" y="14"/>
                  </a:lnTo>
                  <a:lnTo>
                    <a:pt x="25" y="25"/>
                  </a:lnTo>
                  <a:lnTo>
                    <a:pt x="14" y="38"/>
                  </a:lnTo>
                  <a:lnTo>
                    <a:pt x="6" y="52"/>
                  </a:lnTo>
                  <a:lnTo>
                    <a:pt x="1" y="67"/>
                  </a:lnTo>
                  <a:lnTo>
                    <a:pt x="0" y="85"/>
                  </a:lnTo>
                  <a:lnTo>
                    <a:pt x="1" y="101"/>
                  </a:lnTo>
                  <a:lnTo>
                    <a:pt x="6" y="117"/>
                  </a:lnTo>
                  <a:lnTo>
                    <a:pt x="14" y="132"/>
                  </a:lnTo>
                  <a:lnTo>
                    <a:pt x="25" y="146"/>
                  </a:lnTo>
                  <a:lnTo>
                    <a:pt x="38" y="156"/>
                  </a:lnTo>
                  <a:lnTo>
                    <a:pt x="52" y="164"/>
                  </a:lnTo>
                  <a:lnTo>
                    <a:pt x="67" y="169"/>
                  </a:lnTo>
                  <a:lnTo>
                    <a:pt x="85" y="171"/>
                  </a:lnTo>
                  <a:lnTo>
                    <a:pt x="101" y="169"/>
                  </a:lnTo>
                  <a:lnTo>
                    <a:pt x="117" y="164"/>
                  </a:lnTo>
                  <a:lnTo>
                    <a:pt x="124" y="160"/>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9" name="Freeform 385">
              <a:extLst>
                <a:ext uri="{FF2B5EF4-FFF2-40B4-BE49-F238E27FC236}">
                  <a16:creationId xmlns:a16="http://schemas.microsoft.com/office/drawing/2014/main" id="{4825B01A-11BE-1BB4-C6BE-56407EBC68AC}"/>
                </a:ext>
              </a:extLst>
            </p:cNvPr>
            <p:cNvSpPr>
              <a:spLocks/>
            </p:cNvSpPr>
            <p:nvPr/>
          </p:nvSpPr>
          <p:spPr bwMode="auto">
            <a:xfrm>
              <a:off x="1745644" y="4356101"/>
              <a:ext cx="44450" cy="44450"/>
            </a:xfrm>
            <a:custGeom>
              <a:avLst/>
              <a:gdLst>
                <a:gd name="T0" fmla="*/ 146 w 171"/>
                <a:gd name="T1" fmla="*/ 146 h 172"/>
                <a:gd name="T2" fmla="*/ 157 w 171"/>
                <a:gd name="T3" fmla="*/ 133 h 172"/>
                <a:gd name="T4" fmla="*/ 158 w 171"/>
                <a:gd name="T5" fmla="*/ 128 h 172"/>
                <a:gd name="T6" fmla="*/ 160 w 171"/>
                <a:gd name="T7" fmla="*/ 125 h 172"/>
                <a:gd name="T8" fmla="*/ 165 w 171"/>
                <a:gd name="T9" fmla="*/ 118 h 172"/>
                <a:gd name="T10" fmla="*/ 169 w 171"/>
                <a:gd name="T11" fmla="*/ 102 h 172"/>
                <a:gd name="T12" fmla="*/ 171 w 171"/>
                <a:gd name="T13" fmla="*/ 86 h 172"/>
                <a:gd name="T14" fmla="*/ 169 w 171"/>
                <a:gd name="T15" fmla="*/ 68 h 172"/>
                <a:gd name="T16" fmla="*/ 165 w 171"/>
                <a:gd name="T17" fmla="*/ 53 h 172"/>
                <a:gd name="T18" fmla="*/ 157 w 171"/>
                <a:gd name="T19" fmla="*/ 38 h 172"/>
                <a:gd name="T20" fmla="*/ 146 w 171"/>
                <a:gd name="T21" fmla="*/ 25 h 172"/>
                <a:gd name="T22" fmla="*/ 133 w 171"/>
                <a:gd name="T23" fmla="*/ 14 h 172"/>
                <a:gd name="T24" fmla="*/ 118 w 171"/>
                <a:gd name="T25" fmla="*/ 6 h 172"/>
                <a:gd name="T26" fmla="*/ 102 w 171"/>
                <a:gd name="T27" fmla="*/ 1 h 172"/>
                <a:gd name="T28" fmla="*/ 86 w 171"/>
                <a:gd name="T29" fmla="*/ 0 h 172"/>
                <a:gd name="T30" fmla="*/ 68 w 171"/>
                <a:gd name="T31" fmla="*/ 1 h 172"/>
                <a:gd name="T32" fmla="*/ 53 w 171"/>
                <a:gd name="T33" fmla="*/ 6 h 172"/>
                <a:gd name="T34" fmla="*/ 38 w 171"/>
                <a:gd name="T35" fmla="*/ 14 h 172"/>
                <a:gd name="T36" fmla="*/ 26 w 171"/>
                <a:gd name="T37" fmla="*/ 25 h 172"/>
                <a:gd name="T38" fmla="*/ 14 w 171"/>
                <a:gd name="T39" fmla="*/ 38 h 172"/>
                <a:gd name="T40" fmla="*/ 6 w 171"/>
                <a:gd name="T41" fmla="*/ 53 h 172"/>
                <a:gd name="T42" fmla="*/ 2 w 171"/>
                <a:gd name="T43" fmla="*/ 68 h 172"/>
                <a:gd name="T44" fmla="*/ 0 w 171"/>
                <a:gd name="T45" fmla="*/ 86 h 172"/>
                <a:gd name="T46" fmla="*/ 2 w 171"/>
                <a:gd name="T47" fmla="*/ 102 h 172"/>
                <a:gd name="T48" fmla="*/ 6 w 171"/>
                <a:gd name="T49" fmla="*/ 118 h 172"/>
                <a:gd name="T50" fmla="*/ 14 w 171"/>
                <a:gd name="T51" fmla="*/ 133 h 172"/>
                <a:gd name="T52" fmla="*/ 26 w 171"/>
                <a:gd name="T53" fmla="*/ 146 h 172"/>
                <a:gd name="T54" fmla="*/ 38 w 171"/>
                <a:gd name="T55" fmla="*/ 157 h 172"/>
                <a:gd name="T56" fmla="*/ 53 w 171"/>
                <a:gd name="T57" fmla="*/ 165 h 172"/>
                <a:gd name="T58" fmla="*/ 68 w 171"/>
                <a:gd name="T59" fmla="*/ 169 h 172"/>
                <a:gd name="T60" fmla="*/ 86 w 171"/>
                <a:gd name="T61" fmla="*/ 172 h 172"/>
                <a:gd name="T62" fmla="*/ 102 w 171"/>
                <a:gd name="T63" fmla="*/ 169 h 172"/>
                <a:gd name="T64" fmla="*/ 118 w 171"/>
                <a:gd name="T65" fmla="*/ 165 h 172"/>
                <a:gd name="T66" fmla="*/ 125 w 171"/>
                <a:gd name="T67" fmla="*/ 160 h 172"/>
                <a:gd name="T68" fmla="*/ 128 w 171"/>
                <a:gd name="T69" fmla="*/ 158 h 172"/>
                <a:gd name="T70" fmla="*/ 133 w 171"/>
                <a:gd name="T71" fmla="*/ 157 h 172"/>
                <a:gd name="T72" fmla="*/ 146 w 171"/>
                <a:gd name="T73" fmla="*/ 1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6"/>
                  </a:moveTo>
                  <a:lnTo>
                    <a:pt x="157" y="133"/>
                  </a:lnTo>
                  <a:lnTo>
                    <a:pt x="158" y="128"/>
                  </a:lnTo>
                  <a:lnTo>
                    <a:pt x="160" y="125"/>
                  </a:lnTo>
                  <a:lnTo>
                    <a:pt x="165" y="118"/>
                  </a:lnTo>
                  <a:lnTo>
                    <a:pt x="169" y="102"/>
                  </a:lnTo>
                  <a:lnTo>
                    <a:pt x="171" y="86"/>
                  </a:lnTo>
                  <a:lnTo>
                    <a:pt x="169" y="68"/>
                  </a:lnTo>
                  <a:lnTo>
                    <a:pt x="165" y="53"/>
                  </a:lnTo>
                  <a:lnTo>
                    <a:pt x="157" y="38"/>
                  </a:lnTo>
                  <a:lnTo>
                    <a:pt x="146" y="25"/>
                  </a:lnTo>
                  <a:lnTo>
                    <a:pt x="133" y="14"/>
                  </a:lnTo>
                  <a:lnTo>
                    <a:pt x="118" y="6"/>
                  </a:lnTo>
                  <a:lnTo>
                    <a:pt x="102" y="1"/>
                  </a:lnTo>
                  <a:lnTo>
                    <a:pt x="86" y="0"/>
                  </a:lnTo>
                  <a:lnTo>
                    <a:pt x="68" y="1"/>
                  </a:lnTo>
                  <a:lnTo>
                    <a:pt x="53" y="6"/>
                  </a:lnTo>
                  <a:lnTo>
                    <a:pt x="38" y="14"/>
                  </a:lnTo>
                  <a:lnTo>
                    <a:pt x="26" y="25"/>
                  </a:lnTo>
                  <a:lnTo>
                    <a:pt x="14" y="38"/>
                  </a:lnTo>
                  <a:lnTo>
                    <a:pt x="6" y="53"/>
                  </a:lnTo>
                  <a:lnTo>
                    <a:pt x="2" y="68"/>
                  </a:lnTo>
                  <a:lnTo>
                    <a:pt x="0" y="86"/>
                  </a:lnTo>
                  <a:lnTo>
                    <a:pt x="2" y="102"/>
                  </a:lnTo>
                  <a:lnTo>
                    <a:pt x="6" y="118"/>
                  </a:lnTo>
                  <a:lnTo>
                    <a:pt x="14" y="133"/>
                  </a:lnTo>
                  <a:lnTo>
                    <a:pt x="26" y="146"/>
                  </a:lnTo>
                  <a:lnTo>
                    <a:pt x="38" y="157"/>
                  </a:lnTo>
                  <a:lnTo>
                    <a:pt x="53" y="165"/>
                  </a:lnTo>
                  <a:lnTo>
                    <a:pt x="68" y="169"/>
                  </a:lnTo>
                  <a:lnTo>
                    <a:pt x="86" y="172"/>
                  </a:lnTo>
                  <a:lnTo>
                    <a:pt x="102" y="169"/>
                  </a:lnTo>
                  <a:lnTo>
                    <a:pt x="118" y="165"/>
                  </a:lnTo>
                  <a:lnTo>
                    <a:pt x="125" y="160"/>
                  </a:lnTo>
                  <a:lnTo>
                    <a:pt x="128" y="158"/>
                  </a:lnTo>
                  <a:lnTo>
                    <a:pt x="133"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0" name="Freeform 386">
              <a:extLst>
                <a:ext uri="{FF2B5EF4-FFF2-40B4-BE49-F238E27FC236}">
                  <a16:creationId xmlns:a16="http://schemas.microsoft.com/office/drawing/2014/main" id="{35574B49-EBDF-9CCC-826C-C064B175ECD5}"/>
                </a:ext>
              </a:extLst>
            </p:cNvPr>
            <p:cNvSpPr>
              <a:spLocks/>
            </p:cNvSpPr>
            <p:nvPr/>
          </p:nvSpPr>
          <p:spPr bwMode="auto">
            <a:xfrm>
              <a:off x="1713894" y="4421188"/>
              <a:ext cx="44450" cy="44450"/>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8" y="101"/>
                  </a:lnTo>
                  <a:lnTo>
                    <a:pt x="171" y="85"/>
                  </a:lnTo>
                  <a:lnTo>
                    <a:pt x="168"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1" name="Freeform 387">
              <a:extLst>
                <a:ext uri="{FF2B5EF4-FFF2-40B4-BE49-F238E27FC236}">
                  <a16:creationId xmlns:a16="http://schemas.microsoft.com/office/drawing/2014/main" id="{6ACF123D-CCCE-FCDD-C9FD-D5D95BB040C4}"/>
                </a:ext>
              </a:extLst>
            </p:cNvPr>
            <p:cNvSpPr>
              <a:spLocks/>
            </p:cNvSpPr>
            <p:nvPr/>
          </p:nvSpPr>
          <p:spPr bwMode="auto">
            <a:xfrm>
              <a:off x="1691669" y="4484688"/>
              <a:ext cx="44450" cy="44450"/>
            </a:xfrm>
            <a:custGeom>
              <a:avLst/>
              <a:gdLst>
                <a:gd name="T0" fmla="*/ 146 w 171"/>
                <a:gd name="T1" fmla="*/ 146 h 171"/>
                <a:gd name="T2" fmla="*/ 156 w 171"/>
                <a:gd name="T3" fmla="*/ 132 h 171"/>
                <a:gd name="T4" fmla="*/ 158 w 171"/>
                <a:gd name="T5" fmla="*/ 127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8 w 171"/>
                <a:gd name="T25" fmla="*/ 5 h 171"/>
                <a:gd name="T26" fmla="*/ 102 w 171"/>
                <a:gd name="T27" fmla="*/ 1 h 171"/>
                <a:gd name="T28" fmla="*/ 86 w 171"/>
                <a:gd name="T29" fmla="*/ 0 h 171"/>
                <a:gd name="T30" fmla="*/ 67 w 171"/>
                <a:gd name="T31" fmla="*/ 1 h 171"/>
                <a:gd name="T32" fmla="*/ 53 w 171"/>
                <a:gd name="T33" fmla="*/ 5 h 171"/>
                <a:gd name="T34" fmla="*/ 38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3 w 171"/>
                <a:gd name="T57" fmla="*/ 164 h 171"/>
                <a:gd name="T58" fmla="*/ 67 w 171"/>
                <a:gd name="T59" fmla="*/ 168 h 171"/>
                <a:gd name="T60" fmla="*/ 86 w 171"/>
                <a:gd name="T61" fmla="*/ 171 h 171"/>
                <a:gd name="T62" fmla="*/ 102 w 171"/>
                <a:gd name="T63" fmla="*/ 168 h 171"/>
                <a:gd name="T64" fmla="*/ 118 w 171"/>
                <a:gd name="T65" fmla="*/ 164 h 171"/>
                <a:gd name="T66" fmla="*/ 125 w 171"/>
                <a:gd name="T67" fmla="*/ 159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8" y="127"/>
                  </a:lnTo>
                  <a:lnTo>
                    <a:pt x="160" y="124"/>
                  </a:lnTo>
                  <a:lnTo>
                    <a:pt x="164" y="117"/>
                  </a:lnTo>
                  <a:lnTo>
                    <a:pt x="169" y="101"/>
                  </a:lnTo>
                  <a:lnTo>
                    <a:pt x="171" y="85"/>
                  </a:lnTo>
                  <a:lnTo>
                    <a:pt x="169" y="67"/>
                  </a:lnTo>
                  <a:lnTo>
                    <a:pt x="164" y="52"/>
                  </a:lnTo>
                  <a:lnTo>
                    <a:pt x="156" y="37"/>
                  </a:lnTo>
                  <a:lnTo>
                    <a:pt x="146" y="25"/>
                  </a:lnTo>
                  <a:lnTo>
                    <a:pt x="132" y="13"/>
                  </a:lnTo>
                  <a:lnTo>
                    <a:pt x="118" y="5"/>
                  </a:lnTo>
                  <a:lnTo>
                    <a:pt x="102" y="1"/>
                  </a:lnTo>
                  <a:lnTo>
                    <a:pt x="86" y="0"/>
                  </a:lnTo>
                  <a:lnTo>
                    <a:pt x="67" y="1"/>
                  </a:lnTo>
                  <a:lnTo>
                    <a:pt x="53" y="5"/>
                  </a:lnTo>
                  <a:lnTo>
                    <a:pt x="38" y="13"/>
                  </a:lnTo>
                  <a:lnTo>
                    <a:pt x="25" y="25"/>
                  </a:lnTo>
                  <a:lnTo>
                    <a:pt x="14" y="37"/>
                  </a:lnTo>
                  <a:lnTo>
                    <a:pt x="6" y="52"/>
                  </a:lnTo>
                  <a:lnTo>
                    <a:pt x="1" y="67"/>
                  </a:lnTo>
                  <a:lnTo>
                    <a:pt x="0" y="85"/>
                  </a:lnTo>
                  <a:lnTo>
                    <a:pt x="1" y="101"/>
                  </a:lnTo>
                  <a:lnTo>
                    <a:pt x="6" y="117"/>
                  </a:lnTo>
                  <a:lnTo>
                    <a:pt x="14" y="132"/>
                  </a:lnTo>
                  <a:lnTo>
                    <a:pt x="25" y="146"/>
                  </a:lnTo>
                  <a:lnTo>
                    <a:pt x="38" y="156"/>
                  </a:lnTo>
                  <a:lnTo>
                    <a:pt x="53" y="164"/>
                  </a:lnTo>
                  <a:lnTo>
                    <a:pt x="67" y="168"/>
                  </a:lnTo>
                  <a:lnTo>
                    <a:pt x="86" y="171"/>
                  </a:lnTo>
                  <a:lnTo>
                    <a:pt x="102" y="168"/>
                  </a:lnTo>
                  <a:lnTo>
                    <a:pt x="118" y="164"/>
                  </a:lnTo>
                  <a:lnTo>
                    <a:pt x="125" y="159"/>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2" name="Freeform 388">
              <a:extLst>
                <a:ext uri="{FF2B5EF4-FFF2-40B4-BE49-F238E27FC236}">
                  <a16:creationId xmlns:a16="http://schemas.microsoft.com/office/drawing/2014/main" id="{E05BCBEA-2B17-E380-1E07-B574A6F94F5E}"/>
                </a:ext>
              </a:extLst>
            </p:cNvPr>
            <p:cNvSpPr>
              <a:spLocks/>
            </p:cNvSpPr>
            <p:nvPr/>
          </p:nvSpPr>
          <p:spPr bwMode="auto">
            <a:xfrm>
              <a:off x="1736119" y="4614863"/>
              <a:ext cx="46038" cy="46038"/>
            </a:xfrm>
            <a:custGeom>
              <a:avLst/>
              <a:gdLst>
                <a:gd name="T0" fmla="*/ 146 w 171"/>
                <a:gd name="T1" fmla="*/ 146 h 171"/>
                <a:gd name="T2" fmla="*/ 156 w 171"/>
                <a:gd name="T3" fmla="*/ 132 h 171"/>
                <a:gd name="T4" fmla="*/ 158 w 171"/>
                <a:gd name="T5" fmla="*/ 128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3 w 171"/>
                <a:gd name="T23" fmla="*/ 13 h 171"/>
                <a:gd name="T24" fmla="*/ 118 w 171"/>
                <a:gd name="T25" fmla="*/ 5 h 171"/>
                <a:gd name="T26" fmla="*/ 102 w 171"/>
                <a:gd name="T27" fmla="*/ 1 h 171"/>
                <a:gd name="T28" fmla="*/ 86 w 171"/>
                <a:gd name="T29" fmla="*/ 0 h 171"/>
                <a:gd name="T30" fmla="*/ 68 w 171"/>
                <a:gd name="T31" fmla="*/ 1 h 171"/>
                <a:gd name="T32" fmla="*/ 53 w 171"/>
                <a:gd name="T33" fmla="*/ 5 h 171"/>
                <a:gd name="T34" fmla="*/ 38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59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8" y="128"/>
                  </a:lnTo>
                  <a:lnTo>
                    <a:pt x="160" y="124"/>
                  </a:lnTo>
                  <a:lnTo>
                    <a:pt x="164" y="117"/>
                  </a:lnTo>
                  <a:lnTo>
                    <a:pt x="169" y="101"/>
                  </a:lnTo>
                  <a:lnTo>
                    <a:pt x="171" y="85"/>
                  </a:lnTo>
                  <a:lnTo>
                    <a:pt x="169" y="67"/>
                  </a:lnTo>
                  <a:lnTo>
                    <a:pt x="164" y="52"/>
                  </a:lnTo>
                  <a:lnTo>
                    <a:pt x="156" y="37"/>
                  </a:lnTo>
                  <a:lnTo>
                    <a:pt x="146" y="25"/>
                  </a:lnTo>
                  <a:lnTo>
                    <a:pt x="133" y="13"/>
                  </a:lnTo>
                  <a:lnTo>
                    <a:pt x="118" y="5"/>
                  </a:lnTo>
                  <a:lnTo>
                    <a:pt x="102" y="1"/>
                  </a:lnTo>
                  <a:lnTo>
                    <a:pt x="86" y="0"/>
                  </a:lnTo>
                  <a:lnTo>
                    <a:pt x="68" y="1"/>
                  </a:lnTo>
                  <a:lnTo>
                    <a:pt x="53" y="5"/>
                  </a:lnTo>
                  <a:lnTo>
                    <a:pt x="38" y="13"/>
                  </a:lnTo>
                  <a:lnTo>
                    <a:pt x="25" y="25"/>
                  </a:lnTo>
                  <a:lnTo>
                    <a:pt x="14" y="37"/>
                  </a:lnTo>
                  <a:lnTo>
                    <a:pt x="6" y="52"/>
                  </a:lnTo>
                  <a:lnTo>
                    <a:pt x="1" y="67"/>
                  </a:lnTo>
                  <a:lnTo>
                    <a:pt x="0" y="85"/>
                  </a:lnTo>
                  <a:lnTo>
                    <a:pt x="1" y="101"/>
                  </a:lnTo>
                  <a:lnTo>
                    <a:pt x="6" y="117"/>
                  </a:lnTo>
                  <a:lnTo>
                    <a:pt x="14" y="132"/>
                  </a:lnTo>
                  <a:lnTo>
                    <a:pt x="25" y="146"/>
                  </a:lnTo>
                  <a:lnTo>
                    <a:pt x="38" y="156"/>
                  </a:lnTo>
                  <a:lnTo>
                    <a:pt x="53" y="164"/>
                  </a:lnTo>
                  <a:lnTo>
                    <a:pt x="68" y="169"/>
                  </a:lnTo>
                  <a:lnTo>
                    <a:pt x="86" y="171"/>
                  </a:lnTo>
                  <a:lnTo>
                    <a:pt x="102" y="169"/>
                  </a:lnTo>
                  <a:lnTo>
                    <a:pt x="118" y="164"/>
                  </a:lnTo>
                  <a:lnTo>
                    <a:pt x="125" y="159"/>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3" name="Freeform 389">
              <a:extLst>
                <a:ext uri="{FF2B5EF4-FFF2-40B4-BE49-F238E27FC236}">
                  <a16:creationId xmlns:a16="http://schemas.microsoft.com/office/drawing/2014/main" id="{6B91112F-5DC5-7110-DB13-93BE067C5AC2}"/>
                </a:ext>
              </a:extLst>
            </p:cNvPr>
            <p:cNvSpPr>
              <a:spLocks/>
            </p:cNvSpPr>
            <p:nvPr/>
          </p:nvSpPr>
          <p:spPr bwMode="auto">
            <a:xfrm>
              <a:off x="1710719" y="4681538"/>
              <a:ext cx="44450" cy="46038"/>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8 h 171"/>
                <a:gd name="T10" fmla="*/ 169 w 171"/>
                <a:gd name="T11" fmla="*/ 102 h 171"/>
                <a:gd name="T12" fmla="*/ 171 w 171"/>
                <a:gd name="T13" fmla="*/ 86 h 171"/>
                <a:gd name="T14" fmla="*/ 169 w 171"/>
                <a:gd name="T15" fmla="*/ 67 h 171"/>
                <a:gd name="T16" fmla="*/ 165 w 171"/>
                <a:gd name="T17" fmla="*/ 52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2 h 171"/>
                <a:gd name="T42" fmla="*/ 1 w 171"/>
                <a:gd name="T43" fmla="*/ 67 h 171"/>
                <a:gd name="T44" fmla="*/ 0 w 171"/>
                <a:gd name="T45" fmla="*/ 86 h 171"/>
                <a:gd name="T46" fmla="*/ 1 w 171"/>
                <a:gd name="T47" fmla="*/ 102 h 171"/>
                <a:gd name="T48" fmla="*/ 6 w 171"/>
                <a:gd name="T49" fmla="*/ 118 h 171"/>
                <a:gd name="T50" fmla="*/ 14 w 171"/>
                <a:gd name="T51" fmla="*/ 132 h 171"/>
                <a:gd name="T52" fmla="*/ 25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8"/>
                  </a:lnTo>
                  <a:lnTo>
                    <a:pt x="169" y="102"/>
                  </a:lnTo>
                  <a:lnTo>
                    <a:pt x="171" y="86"/>
                  </a:lnTo>
                  <a:lnTo>
                    <a:pt x="169" y="67"/>
                  </a:lnTo>
                  <a:lnTo>
                    <a:pt x="165" y="52"/>
                  </a:lnTo>
                  <a:lnTo>
                    <a:pt x="157" y="38"/>
                  </a:lnTo>
                  <a:lnTo>
                    <a:pt x="146" y="25"/>
                  </a:lnTo>
                  <a:lnTo>
                    <a:pt x="133" y="14"/>
                  </a:lnTo>
                  <a:lnTo>
                    <a:pt x="118" y="6"/>
                  </a:lnTo>
                  <a:lnTo>
                    <a:pt x="102" y="1"/>
                  </a:lnTo>
                  <a:lnTo>
                    <a:pt x="86" y="0"/>
                  </a:lnTo>
                  <a:lnTo>
                    <a:pt x="68" y="1"/>
                  </a:lnTo>
                  <a:lnTo>
                    <a:pt x="53" y="6"/>
                  </a:lnTo>
                  <a:lnTo>
                    <a:pt x="38" y="14"/>
                  </a:lnTo>
                  <a:lnTo>
                    <a:pt x="25" y="25"/>
                  </a:lnTo>
                  <a:lnTo>
                    <a:pt x="14" y="38"/>
                  </a:lnTo>
                  <a:lnTo>
                    <a:pt x="6" y="52"/>
                  </a:lnTo>
                  <a:lnTo>
                    <a:pt x="1" y="67"/>
                  </a:lnTo>
                  <a:lnTo>
                    <a:pt x="0" y="86"/>
                  </a:lnTo>
                  <a:lnTo>
                    <a:pt x="1" y="102"/>
                  </a:lnTo>
                  <a:lnTo>
                    <a:pt x="6" y="118"/>
                  </a:lnTo>
                  <a:lnTo>
                    <a:pt x="14" y="132"/>
                  </a:lnTo>
                  <a:lnTo>
                    <a:pt x="25"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4" name="Freeform 390">
              <a:extLst>
                <a:ext uri="{FF2B5EF4-FFF2-40B4-BE49-F238E27FC236}">
                  <a16:creationId xmlns:a16="http://schemas.microsoft.com/office/drawing/2014/main" id="{59EB6746-9123-0D24-CB34-515238F41E69}"/>
                </a:ext>
              </a:extLst>
            </p:cNvPr>
            <p:cNvSpPr>
              <a:spLocks/>
            </p:cNvSpPr>
            <p:nvPr/>
          </p:nvSpPr>
          <p:spPr bwMode="auto">
            <a:xfrm>
              <a:off x="1710719" y="4743451"/>
              <a:ext cx="44450" cy="46038"/>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8 h 171"/>
                <a:gd name="T10" fmla="*/ 169 w 171"/>
                <a:gd name="T11" fmla="*/ 102 h 171"/>
                <a:gd name="T12" fmla="*/ 171 w 171"/>
                <a:gd name="T13" fmla="*/ 86 h 171"/>
                <a:gd name="T14" fmla="*/ 169 w 171"/>
                <a:gd name="T15" fmla="*/ 67 h 171"/>
                <a:gd name="T16" fmla="*/ 165 w 171"/>
                <a:gd name="T17" fmla="*/ 52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2 h 171"/>
                <a:gd name="T42" fmla="*/ 1 w 171"/>
                <a:gd name="T43" fmla="*/ 67 h 171"/>
                <a:gd name="T44" fmla="*/ 0 w 171"/>
                <a:gd name="T45" fmla="*/ 86 h 171"/>
                <a:gd name="T46" fmla="*/ 1 w 171"/>
                <a:gd name="T47" fmla="*/ 102 h 171"/>
                <a:gd name="T48" fmla="*/ 6 w 171"/>
                <a:gd name="T49" fmla="*/ 118 h 171"/>
                <a:gd name="T50" fmla="*/ 14 w 171"/>
                <a:gd name="T51" fmla="*/ 132 h 171"/>
                <a:gd name="T52" fmla="*/ 25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8"/>
                  </a:lnTo>
                  <a:lnTo>
                    <a:pt x="169" y="102"/>
                  </a:lnTo>
                  <a:lnTo>
                    <a:pt x="171" y="86"/>
                  </a:lnTo>
                  <a:lnTo>
                    <a:pt x="169" y="67"/>
                  </a:lnTo>
                  <a:lnTo>
                    <a:pt x="165" y="52"/>
                  </a:lnTo>
                  <a:lnTo>
                    <a:pt x="157" y="38"/>
                  </a:lnTo>
                  <a:lnTo>
                    <a:pt x="146" y="25"/>
                  </a:lnTo>
                  <a:lnTo>
                    <a:pt x="133" y="14"/>
                  </a:lnTo>
                  <a:lnTo>
                    <a:pt x="118" y="6"/>
                  </a:lnTo>
                  <a:lnTo>
                    <a:pt x="102" y="1"/>
                  </a:lnTo>
                  <a:lnTo>
                    <a:pt x="86" y="0"/>
                  </a:lnTo>
                  <a:lnTo>
                    <a:pt x="68" y="1"/>
                  </a:lnTo>
                  <a:lnTo>
                    <a:pt x="53" y="6"/>
                  </a:lnTo>
                  <a:lnTo>
                    <a:pt x="38" y="14"/>
                  </a:lnTo>
                  <a:lnTo>
                    <a:pt x="25" y="25"/>
                  </a:lnTo>
                  <a:lnTo>
                    <a:pt x="14" y="38"/>
                  </a:lnTo>
                  <a:lnTo>
                    <a:pt x="6" y="52"/>
                  </a:lnTo>
                  <a:lnTo>
                    <a:pt x="1" y="67"/>
                  </a:lnTo>
                  <a:lnTo>
                    <a:pt x="0" y="86"/>
                  </a:lnTo>
                  <a:lnTo>
                    <a:pt x="1" y="102"/>
                  </a:lnTo>
                  <a:lnTo>
                    <a:pt x="6" y="118"/>
                  </a:lnTo>
                  <a:lnTo>
                    <a:pt x="14" y="132"/>
                  </a:lnTo>
                  <a:lnTo>
                    <a:pt x="25"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Freeform 391">
              <a:extLst>
                <a:ext uri="{FF2B5EF4-FFF2-40B4-BE49-F238E27FC236}">
                  <a16:creationId xmlns:a16="http://schemas.microsoft.com/office/drawing/2014/main" id="{85A9CF91-9BC8-EF8A-A8F3-7D105C88C636}"/>
                </a:ext>
              </a:extLst>
            </p:cNvPr>
            <p:cNvSpPr>
              <a:spLocks/>
            </p:cNvSpPr>
            <p:nvPr/>
          </p:nvSpPr>
          <p:spPr bwMode="auto">
            <a:xfrm>
              <a:off x="1755169" y="4811713"/>
              <a:ext cx="46038" cy="46038"/>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8 h 171"/>
                <a:gd name="T10" fmla="*/ 169 w 171"/>
                <a:gd name="T11" fmla="*/ 102 h 171"/>
                <a:gd name="T12" fmla="*/ 171 w 171"/>
                <a:gd name="T13" fmla="*/ 86 h 171"/>
                <a:gd name="T14" fmla="*/ 169 w 171"/>
                <a:gd name="T15" fmla="*/ 67 h 171"/>
                <a:gd name="T16" fmla="*/ 165 w 171"/>
                <a:gd name="T17" fmla="*/ 53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3 h 171"/>
                <a:gd name="T42" fmla="*/ 2 w 171"/>
                <a:gd name="T43" fmla="*/ 67 h 171"/>
                <a:gd name="T44" fmla="*/ 0 w 171"/>
                <a:gd name="T45" fmla="*/ 86 h 171"/>
                <a:gd name="T46" fmla="*/ 2 w 171"/>
                <a:gd name="T47" fmla="*/ 102 h 171"/>
                <a:gd name="T48" fmla="*/ 6 w 171"/>
                <a:gd name="T49" fmla="*/ 118 h 171"/>
                <a:gd name="T50" fmla="*/ 14 w 171"/>
                <a:gd name="T51" fmla="*/ 132 h 171"/>
                <a:gd name="T52" fmla="*/ 25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8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8"/>
                  </a:lnTo>
                  <a:lnTo>
                    <a:pt x="169" y="102"/>
                  </a:lnTo>
                  <a:lnTo>
                    <a:pt x="171" y="86"/>
                  </a:lnTo>
                  <a:lnTo>
                    <a:pt x="169" y="67"/>
                  </a:lnTo>
                  <a:lnTo>
                    <a:pt x="165" y="53"/>
                  </a:lnTo>
                  <a:lnTo>
                    <a:pt x="157" y="38"/>
                  </a:lnTo>
                  <a:lnTo>
                    <a:pt x="146" y="25"/>
                  </a:lnTo>
                  <a:lnTo>
                    <a:pt x="133" y="14"/>
                  </a:lnTo>
                  <a:lnTo>
                    <a:pt x="118" y="6"/>
                  </a:lnTo>
                  <a:lnTo>
                    <a:pt x="102" y="1"/>
                  </a:lnTo>
                  <a:lnTo>
                    <a:pt x="86" y="0"/>
                  </a:lnTo>
                  <a:lnTo>
                    <a:pt x="68" y="1"/>
                  </a:lnTo>
                  <a:lnTo>
                    <a:pt x="53" y="6"/>
                  </a:lnTo>
                  <a:lnTo>
                    <a:pt x="38" y="14"/>
                  </a:lnTo>
                  <a:lnTo>
                    <a:pt x="25" y="25"/>
                  </a:lnTo>
                  <a:lnTo>
                    <a:pt x="14" y="38"/>
                  </a:lnTo>
                  <a:lnTo>
                    <a:pt x="6" y="53"/>
                  </a:lnTo>
                  <a:lnTo>
                    <a:pt x="2" y="67"/>
                  </a:lnTo>
                  <a:lnTo>
                    <a:pt x="0" y="86"/>
                  </a:lnTo>
                  <a:lnTo>
                    <a:pt x="2" y="102"/>
                  </a:lnTo>
                  <a:lnTo>
                    <a:pt x="6" y="118"/>
                  </a:lnTo>
                  <a:lnTo>
                    <a:pt x="14" y="132"/>
                  </a:lnTo>
                  <a:lnTo>
                    <a:pt x="25" y="146"/>
                  </a:lnTo>
                  <a:lnTo>
                    <a:pt x="38" y="156"/>
                  </a:lnTo>
                  <a:lnTo>
                    <a:pt x="53" y="164"/>
                  </a:lnTo>
                  <a:lnTo>
                    <a:pt x="68" y="169"/>
                  </a:lnTo>
                  <a:lnTo>
                    <a:pt x="86" y="171"/>
                  </a:lnTo>
                  <a:lnTo>
                    <a:pt x="102" y="169"/>
                  </a:lnTo>
                  <a:lnTo>
                    <a:pt x="118" y="164"/>
                  </a:lnTo>
                  <a:lnTo>
                    <a:pt x="125" y="160"/>
                  </a:lnTo>
                  <a:lnTo>
                    <a:pt x="128" y="158"/>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6" name="Freeform 392">
              <a:extLst>
                <a:ext uri="{FF2B5EF4-FFF2-40B4-BE49-F238E27FC236}">
                  <a16:creationId xmlns:a16="http://schemas.microsoft.com/office/drawing/2014/main" id="{35779489-6514-CF37-78D9-B1352104AE2E}"/>
                </a:ext>
              </a:extLst>
            </p:cNvPr>
            <p:cNvSpPr>
              <a:spLocks/>
            </p:cNvSpPr>
            <p:nvPr/>
          </p:nvSpPr>
          <p:spPr bwMode="auto">
            <a:xfrm>
              <a:off x="1699606" y="4878388"/>
              <a:ext cx="46038" cy="46038"/>
            </a:xfrm>
            <a:custGeom>
              <a:avLst/>
              <a:gdLst>
                <a:gd name="T0" fmla="*/ 146 w 171"/>
                <a:gd name="T1" fmla="*/ 146 h 171"/>
                <a:gd name="T2" fmla="*/ 157 w 171"/>
                <a:gd name="T3" fmla="*/ 133 h 171"/>
                <a:gd name="T4" fmla="*/ 158 w 171"/>
                <a:gd name="T5" fmla="*/ 128 h 171"/>
                <a:gd name="T6" fmla="*/ 160 w 171"/>
                <a:gd name="T7" fmla="*/ 125 h 171"/>
                <a:gd name="T8" fmla="*/ 165 w 171"/>
                <a:gd name="T9" fmla="*/ 118 h 171"/>
                <a:gd name="T10" fmla="*/ 169 w 171"/>
                <a:gd name="T11" fmla="*/ 102 h 171"/>
                <a:gd name="T12" fmla="*/ 171 w 171"/>
                <a:gd name="T13" fmla="*/ 86 h 171"/>
                <a:gd name="T14" fmla="*/ 169 w 171"/>
                <a:gd name="T15" fmla="*/ 68 h 171"/>
                <a:gd name="T16" fmla="*/ 165 w 171"/>
                <a:gd name="T17" fmla="*/ 53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6 w 171"/>
                <a:gd name="T37" fmla="*/ 25 h 171"/>
                <a:gd name="T38" fmla="*/ 14 w 171"/>
                <a:gd name="T39" fmla="*/ 38 h 171"/>
                <a:gd name="T40" fmla="*/ 6 w 171"/>
                <a:gd name="T41" fmla="*/ 53 h 171"/>
                <a:gd name="T42" fmla="*/ 2 w 171"/>
                <a:gd name="T43" fmla="*/ 68 h 171"/>
                <a:gd name="T44" fmla="*/ 0 w 171"/>
                <a:gd name="T45" fmla="*/ 86 h 171"/>
                <a:gd name="T46" fmla="*/ 2 w 171"/>
                <a:gd name="T47" fmla="*/ 102 h 171"/>
                <a:gd name="T48" fmla="*/ 6 w 171"/>
                <a:gd name="T49" fmla="*/ 118 h 171"/>
                <a:gd name="T50" fmla="*/ 14 w 171"/>
                <a:gd name="T51" fmla="*/ 133 h 171"/>
                <a:gd name="T52" fmla="*/ 26 w 171"/>
                <a:gd name="T53" fmla="*/ 146 h 171"/>
                <a:gd name="T54" fmla="*/ 38 w 171"/>
                <a:gd name="T55" fmla="*/ 157 h 171"/>
                <a:gd name="T56" fmla="*/ 53 w 171"/>
                <a:gd name="T57" fmla="*/ 165 h 171"/>
                <a:gd name="T58" fmla="*/ 68 w 171"/>
                <a:gd name="T59" fmla="*/ 169 h 171"/>
                <a:gd name="T60" fmla="*/ 86 w 171"/>
                <a:gd name="T61" fmla="*/ 171 h 171"/>
                <a:gd name="T62" fmla="*/ 102 w 171"/>
                <a:gd name="T63" fmla="*/ 169 h 171"/>
                <a:gd name="T64" fmla="*/ 118 w 171"/>
                <a:gd name="T65" fmla="*/ 165 h 171"/>
                <a:gd name="T66" fmla="*/ 125 w 171"/>
                <a:gd name="T67" fmla="*/ 160 h 171"/>
                <a:gd name="T68" fmla="*/ 128 w 171"/>
                <a:gd name="T69" fmla="*/ 158 h 171"/>
                <a:gd name="T70" fmla="*/ 133 w 171"/>
                <a:gd name="T71" fmla="*/ 157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3"/>
                  </a:lnTo>
                  <a:lnTo>
                    <a:pt x="158" y="128"/>
                  </a:lnTo>
                  <a:lnTo>
                    <a:pt x="160" y="125"/>
                  </a:lnTo>
                  <a:lnTo>
                    <a:pt x="165" y="118"/>
                  </a:lnTo>
                  <a:lnTo>
                    <a:pt x="169" y="102"/>
                  </a:lnTo>
                  <a:lnTo>
                    <a:pt x="171" y="86"/>
                  </a:lnTo>
                  <a:lnTo>
                    <a:pt x="169" y="68"/>
                  </a:lnTo>
                  <a:lnTo>
                    <a:pt x="165" y="53"/>
                  </a:lnTo>
                  <a:lnTo>
                    <a:pt x="157" y="38"/>
                  </a:lnTo>
                  <a:lnTo>
                    <a:pt x="146" y="25"/>
                  </a:lnTo>
                  <a:lnTo>
                    <a:pt x="133" y="14"/>
                  </a:lnTo>
                  <a:lnTo>
                    <a:pt x="118" y="6"/>
                  </a:lnTo>
                  <a:lnTo>
                    <a:pt x="102" y="1"/>
                  </a:lnTo>
                  <a:lnTo>
                    <a:pt x="86" y="0"/>
                  </a:lnTo>
                  <a:lnTo>
                    <a:pt x="68" y="1"/>
                  </a:lnTo>
                  <a:lnTo>
                    <a:pt x="53" y="6"/>
                  </a:lnTo>
                  <a:lnTo>
                    <a:pt x="38" y="14"/>
                  </a:lnTo>
                  <a:lnTo>
                    <a:pt x="26" y="25"/>
                  </a:lnTo>
                  <a:lnTo>
                    <a:pt x="14" y="38"/>
                  </a:lnTo>
                  <a:lnTo>
                    <a:pt x="6" y="53"/>
                  </a:lnTo>
                  <a:lnTo>
                    <a:pt x="2" y="68"/>
                  </a:lnTo>
                  <a:lnTo>
                    <a:pt x="0" y="86"/>
                  </a:lnTo>
                  <a:lnTo>
                    <a:pt x="2" y="102"/>
                  </a:lnTo>
                  <a:lnTo>
                    <a:pt x="6" y="118"/>
                  </a:lnTo>
                  <a:lnTo>
                    <a:pt x="14" y="133"/>
                  </a:lnTo>
                  <a:lnTo>
                    <a:pt x="26" y="146"/>
                  </a:lnTo>
                  <a:lnTo>
                    <a:pt x="38" y="157"/>
                  </a:lnTo>
                  <a:lnTo>
                    <a:pt x="53" y="165"/>
                  </a:lnTo>
                  <a:lnTo>
                    <a:pt x="68" y="169"/>
                  </a:lnTo>
                  <a:lnTo>
                    <a:pt x="86" y="171"/>
                  </a:lnTo>
                  <a:lnTo>
                    <a:pt x="102" y="169"/>
                  </a:lnTo>
                  <a:lnTo>
                    <a:pt x="118" y="165"/>
                  </a:lnTo>
                  <a:lnTo>
                    <a:pt x="125" y="160"/>
                  </a:lnTo>
                  <a:lnTo>
                    <a:pt x="128" y="158"/>
                  </a:lnTo>
                  <a:lnTo>
                    <a:pt x="133"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7" name="Freeform 393">
              <a:extLst>
                <a:ext uri="{FF2B5EF4-FFF2-40B4-BE49-F238E27FC236}">
                  <a16:creationId xmlns:a16="http://schemas.microsoft.com/office/drawing/2014/main" id="{551E4A43-49FF-FD97-5753-D6FEFED4B212}"/>
                </a:ext>
              </a:extLst>
            </p:cNvPr>
            <p:cNvSpPr>
              <a:spLocks/>
            </p:cNvSpPr>
            <p:nvPr/>
          </p:nvSpPr>
          <p:spPr bwMode="auto">
            <a:xfrm>
              <a:off x="1736119" y="4941888"/>
              <a:ext cx="46038" cy="44450"/>
            </a:xfrm>
            <a:custGeom>
              <a:avLst/>
              <a:gdLst>
                <a:gd name="T0" fmla="*/ 146 w 171"/>
                <a:gd name="T1" fmla="*/ 147 h 172"/>
                <a:gd name="T2" fmla="*/ 156 w 171"/>
                <a:gd name="T3" fmla="*/ 133 h 172"/>
                <a:gd name="T4" fmla="*/ 158 w 171"/>
                <a:gd name="T5" fmla="*/ 128 h 172"/>
                <a:gd name="T6" fmla="*/ 160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6 h 172"/>
                <a:gd name="T22" fmla="*/ 133 w 171"/>
                <a:gd name="T23" fmla="*/ 14 h 172"/>
                <a:gd name="T24" fmla="*/ 118 w 171"/>
                <a:gd name="T25" fmla="*/ 6 h 172"/>
                <a:gd name="T26" fmla="*/ 102 w 171"/>
                <a:gd name="T27" fmla="*/ 2 h 172"/>
                <a:gd name="T28" fmla="*/ 86 w 171"/>
                <a:gd name="T29" fmla="*/ 0 h 172"/>
                <a:gd name="T30" fmla="*/ 68 w 171"/>
                <a:gd name="T31" fmla="*/ 2 h 172"/>
                <a:gd name="T32" fmla="*/ 53 w 171"/>
                <a:gd name="T33" fmla="*/ 6 h 172"/>
                <a:gd name="T34" fmla="*/ 38 w 171"/>
                <a:gd name="T35" fmla="*/ 14 h 172"/>
                <a:gd name="T36" fmla="*/ 25 w 171"/>
                <a:gd name="T37" fmla="*/ 26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7 h 172"/>
                <a:gd name="T54" fmla="*/ 38 w 171"/>
                <a:gd name="T55" fmla="*/ 157 h 172"/>
                <a:gd name="T56" fmla="*/ 53 w 171"/>
                <a:gd name="T57" fmla="*/ 165 h 172"/>
                <a:gd name="T58" fmla="*/ 68 w 171"/>
                <a:gd name="T59" fmla="*/ 169 h 172"/>
                <a:gd name="T60" fmla="*/ 86 w 171"/>
                <a:gd name="T61" fmla="*/ 172 h 172"/>
                <a:gd name="T62" fmla="*/ 102 w 171"/>
                <a:gd name="T63" fmla="*/ 169 h 172"/>
                <a:gd name="T64" fmla="*/ 118 w 171"/>
                <a:gd name="T65" fmla="*/ 165 h 172"/>
                <a:gd name="T66" fmla="*/ 125 w 171"/>
                <a:gd name="T67" fmla="*/ 160 h 172"/>
                <a:gd name="T68" fmla="*/ 128 w 171"/>
                <a:gd name="T69" fmla="*/ 158 h 172"/>
                <a:gd name="T70" fmla="*/ 133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8" y="128"/>
                  </a:lnTo>
                  <a:lnTo>
                    <a:pt x="160" y="125"/>
                  </a:lnTo>
                  <a:lnTo>
                    <a:pt x="164" y="118"/>
                  </a:lnTo>
                  <a:lnTo>
                    <a:pt x="169" y="102"/>
                  </a:lnTo>
                  <a:lnTo>
                    <a:pt x="171" y="86"/>
                  </a:lnTo>
                  <a:lnTo>
                    <a:pt x="169" y="68"/>
                  </a:lnTo>
                  <a:lnTo>
                    <a:pt x="164" y="53"/>
                  </a:lnTo>
                  <a:lnTo>
                    <a:pt x="156" y="38"/>
                  </a:lnTo>
                  <a:lnTo>
                    <a:pt x="146" y="26"/>
                  </a:lnTo>
                  <a:lnTo>
                    <a:pt x="133" y="14"/>
                  </a:lnTo>
                  <a:lnTo>
                    <a:pt x="118" y="6"/>
                  </a:lnTo>
                  <a:lnTo>
                    <a:pt x="102" y="2"/>
                  </a:lnTo>
                  <a:lnTo>
                    <a:pt x="86" y="0"/>
                  </a:lnTo>
                  <a:lnTo>
                    <a:pt x="68" y="2"/>
                  </a:lnTo>
                  <a:lnTo>
                    <a:pt x="53" y="6"/>
                  </a:lnTo>
                  <a:lnTo>
                    <a:pt x="38" y="14"/>
                  </a:lnTo>
                  <a:lnTo>
                    <a:pt x="25" y="26"/>
                  </a:lnTo>
                  <a:lnTo>
                    <a:pt x="14" y="38"/>
                  </a:lnTo>
                  <a:lnTo>
                    <a:pt x="6" y="53"/>
                  </a:lnTo>
                  <a:lnTo>
                    <a:pt x="1" y="68"/>
                  </a:lnTo>
                  <a:lnTo>
                    <a:pt x="0" y="86"/>
                  </a:lnTo>
                  <a:lnTo>
                    <a:pt x="1" y="102"/>
                  </a:lnTo>
                  <a:lnTo>
                    <a:pt x="6" y="118"/>
                  </a:lnTo>
                  <a:lnTo>
                    <a:pt x="14" y="133"/>
                  </a:lnTo>
                  <a:lnTo>
                    <a:pt x="25" y="147"/>
                  </a:lnTo>
                  <a:lnTo>
                    <a:pt x="38" y="157"/>
                  </a:lnTo>
                  <a:lnTo>
                    <a:pt x="53" y="165"/>
                  </a:lnTo>
                  <a:lnTo>
                    <a:pt x="68" y="169"/>
                  </a:lnTo>
                  <a:lnTo>
                    <a:pt x="86" y="172"/>
                  </a:lnTo>
                  <a:lnTo>
                    <a:pt x="102" y="169"/>
                  </a:lnTo>
                  <a:lnTo>
                    <a:pt x="118" y="165"/>
                  </a:lnTo>
                  <a:lnTo>
                    <a:pt x="125" y="160"/>
                  </a:lnTo>
                  <a:lnTo>
                    <a:pt x="128" y="158"/>
                  </a:lnTo>
                  <a:lnTo>
                    <a:pt x="133"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8" name="Freeform 394">
              <a:extLst>
                <a:ext uri="{FF2B5EF4-FFF2-40B4-BE49-F238E27FC236}">
                  <a16:creationId xmlns:a16="http://schemas.microsoft.com/office/drawing/2014/main" id="{69EE3F35-E51B-C132-CD76-7A8EFF4A8289}"/>
                </a:ext>
              </a:extLst>
            </p:cNvPr>
            <p:cNvSpPr>
              <a:spLocks/>
            </p:cNvSpPr>
            <p:nvPr/>
          </p:nvSpPr>
          <p:spPr bwMode="auto">
            <a:xfrm>
              <a:off x="1713894" y="5005388"/>
              <a:ext cx="44450" cy="44450"/>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8 w 171"/>
                <a:gd name="T11" fmla="*/ 102 h 172"/>
                <a:gd name="T12" fmla="*/ 171 w 171"/>
                <a:gd name="T13" fmla="*/ 86 h 172"/>
                <a:gd name="T14" fmla="*/ 168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3 w 171"/>
                <a:gd name="T39" fmla="*/ 38 h 172"/>
                <a:gd name="T40" fmla="*/ 5 w 171"/>
                <a:gd name="T41" fmla="*/ 53 h 172"/>
                <a:gd name="T42" fmla="*/ 1 w 171"/>
                <a:gd name="T43" fmla="*/ 68 h 172"/>
                <a:gd name="T44" fmla="*/ 0 w 171"/>
                <a:gd name="T45" fmla="*/ 86 h 172"/>
                <a:gd name="T46" fmla="*/ 1 w 171"/>
                <a:gd name="T47" fmla="*/ 102 h 172"/>
                <a:gd name="T48" fmla="*/ 5 w 171"/>
                <a:gd name="T49" fmla="*/ 118 h 172"/>
                <a:gd name="T50" fmla="*/ 13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7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8" y="102"/>
                  </a:lnTo>
                  <a:lnTo>
                    <a:pt x="171" y="86"/>
                  </a:lnTo>
                  <a:lnTo>
                    <a:pt x="168"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3" y="38"/>
                  </a:lnTo>
                  <a:lnTo>
                    <a:pt x="5" y="53"/>
                  </a:lnTo>
                  <a:lnTo>
                    <a:pt x="1" y="68"/>
                  </a:lnTo>
                  <a:lnTo>
                    <a:pt x="0" y="86"/>
                  </a:lnTo>
                  <a:lnTo>
                    <a:pt x="1" y="102"/>
                  </a:lnTo>
                  <a:lnTo>
                    <a:pt x="5" y="118"/>
                  </a:lnTo>
                  <a:lnTo>
                    <a:pt x="13" y="133"/>
                  </a:lnTo>
                  <a:lnTo>
                    <a:pt x="25" y="147"/>
                  </a:lnTo>
                  <a:lnTo>
                    <a:pt x="37" y="157"/>
                  </a:lnTo>
                  <a:lnTo>
                    <a:pt x="52" y="165"/>
                  </a:lnTo>
                  <a:lnTo>
                    <a:pt x="67" y="169"/>
                  </a:lnTo>
                  <a:lnTo>
                    <a:pt x="85" y="172"/>
                  </a:lnTo>
                  <a:lnTo>
                    <a:pt x="101" y="169"/>
                  </a:lnTo>
                  <a:lnTo>
                    <a:pt x="117" y="165"/>
                  </a:lnTo>
                  <a:lnTo>
                    <a:pt x="124" y="160"/>
                  </a:lnTo>
                  <a:lnTo>
                    <a:pt x="127"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9" name="Freeform 395">
              <a:extLst>
                <a:ext uri="{FF2B5EF4-FFF2-40B4-BE49-F238E27FC236}">
                  <a16:creationId xmlns:a16="http://schemas.microsoft.com/office/drawing/2014/main" id="{519D662A-0AC5-2D44-916D-880791EF85C9}"/>
                </a:ext>
              </a:extLst>
            </p:cNvPr>
            <p:cNvSpPr>
              <a:spLocks/>
            </p:cNvSpPr>
            <p:nvPr/>
          </p:nvSpPr>
          <p:spPr bwMode="auto">
            <a:xfrm>
              <a:off x="1739294" y="5073651"/>
              <a:ext cx="44450" cy="46038"/>
            </a:xfrm>
            <a:custGeom>
              <a:avLst/>
              <a:gdLst>
                <a:gd name="T0" fmla="*/ 146 w 171"/>
                <a:gd name="T1" fmla="*/ 146 h 171"/>
                <a:gd name="T2" fmla="*/ 156 w 171"/>
                <a:gd name="T3" fmla="*/ 132 h 171"/>
                <a:gd name="T4" fmla="*/ 157 w 171"/>
                <a:gd name="T5" fmla="*/ 127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59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7"/>
                  </a:lnTo>
                  <a:lnTo>
                    <a:pt x="159" y="124"/>
                  </a:lnTo>
                  <a:lnTo>
                    <a:pt x="164" y="117"/>
                  </a:lnTo>
                  <a:lnTo>
                    <a:pt x="168" y="101"/>
                  </a:lnTo>
                  <a:lnTo>
                    <a:pt x="171" y="85"/>
                  </a:lnTo>
                  <a:lnTo>
                    <a:pt x="168"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59"/>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0" name="Freeform 396">
              <a:extLst>
                <a:ext uri="{FF2B5EF4-FFF2-40B4-BE49-F238E27FC236}">
                  <a16:creationId xmlns:a16="http://schemas.microsoft.com/office/drawing/2014/main" id="{23A0DBF6-A97F-9D0D-463B-F4E939CA7BF3}"/>
                </a:ext>
              </a:extLst>
            </p:cNvPr>
            <p:cNvSpPr>
              <a:spLocks/>
            </p:cNvSpPr>
            <p:nvPr/>
          </p:nvSpPr>
          <p:spPr bwMode="auto">
            <a:xfrm>
              <a:off x="1739294" y="5200651"/>
              <a:ext cx="44450" cy="46038"/>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8 h 171"/>
                <a:gd name="T10" fmla="*/ 168 w 171"/>
                <a:gd name="T11" fmla="*/ 102 h 171"/>
                <a:gd name="T12" fmla="*/ 171 w 171"/>
                <a:gd name="T13" fmla="*/ 86 h 171"/>
                <a:gd name="T14" fmla="*/ 168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7 h 171"/>
                <a:gd name="T44" fmla="*/ 0 w 171"/>
                <a:gd name="T45" fmla="*/ 86 h 171"/>
                <a:gd name="T46" fmla="*/ 1 w 171"/>
                <a:gd name="T47" fmla="*/ 102 h 171"/>
                <a:gd name="T48" fmla="*/ 5 w 171"/>
                <a:gd name="T49" fmla="*/ 118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8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8"/>
                  </a:lnTo>
                  <a:lnTo>
                    <a:pt x="168" y="102"/>
                  </a:lnTo>
                  <a:lnTo>
                    <a:pt x="171" y="86"/>
                  </a:lnTo>
                  <a:lnTo>
                    <a:pt x="168" y="67"/>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7"/>
                  </a:lnTo>
                  <a:lnTo>
                    <a:pt x="0" y="86"/>
                  </a:lnTo>
                  <a:lnTo>
                    <a:pt x="1" y="102"/>
                  </a:lnTo>
                  <a:lnTo>
                    <a:pt x="5" y="118"/>
                  </a:lnTo>
                  <a:lnTo>
                    <a:pt x="13" y="132"/>
                  </a:lnTo>
                  <a:lnTo>
                    <a:pt x="25" y="146"/>
                  </a:lnTo>
                  <a:lnTo>
                    <a:pt x="37" y="156"/>
                  </a:lnTo>
                  <a:lnTo>
                    <a:pt x="52" y="164"/>
                  </a:lnTo>
                  <a:lnTo>
                    <a:pt x="67" y="169"/>
                  </a:lnTo>
                  <a:lnTo>
                    <a:pt x="85" y="171"/>
                  </a:lnTo>
                  <a:lnTo>
                    <a:pt x="101" y="169"/>
                  </a:lnTo>
                  <a:lnTo>
                    <a:pt x="117" y="164"/>
                  </a:lnTo>
                  <a:lnTo>
                    <a:pt x="124" y="160"/>
                  </a:lnTo>
                  <a:lnTo>
                    <a:pt x="127" y="158"/>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1" name="Freeform 397">
              <a:extLst>
                <a:ext uri="{FF2B5EF4-FFF2-40B4-BE49-F238E27FC236}">
                  <a16:creationId xmlns:a16="http://schemas.microsoft.com/office/drawing/2014/main" id="{4E39E039-4271-D249-EB29-36ACBFAA92C3}"/>
                </a:ext>
              </a:extLst>
            </p:cNvPr>
            <p:cNvSpPr>
              <a:spLocks/>
            </p:cNvSpPr>
            <p:nvPr/>
          </p:nvSpPr>
          <p:spPr bwMode="auto">
            <a:xfrm>
              <a:off x="1721831" y="5268913"/>
              <a:ext cx="46038" cy="46038"/>
            </a:xfrm>
            <a:custGeom>
              <a:avLst/>
              <a:gdLst>
                <a:gd name="T0" fmla="*/ 146 w 171"/>
                <a:gd name="T1" fmla="*/ 146 h 171"/>
                <a:gd name="T2" fmla="*/ 156 w 171"/>
                <a:gd name="T3" fmla="*/ 132 h 171"/>
                <a:gd name="T4" fmla="*/ 157 w 171"/>
                <a:gd name="T5" fmla="*/ 128 h 171"/>
                <a:gd name="T6" fmla="*/ 160 w 171"/>
                <a:gd name="T7" fmla="*/ 124 h 171"/>
                <a:gd name="T8" fmla="*/ 164 w 171"/>
                <a:gd name="T9" fmla="*/ 118 h 171"/>
                <a:gd name="T10" fmla="*/ 169 w 171"/>
                <a:gd name="T11" fmla="*/ 102 h 171"/>
                <a:gd name="T12" fmla="*/ 171 w 171"/>
                <a:gd name="T13" fmla="*/ 86 h 171"/>
                <a:gd name="T14" fmla="*/ 169 w 171"/>
                <a:gd name="T15" fmla="*/ 67 h 171"/>
                <a:gd name="T16" fmla="*/ 164 w 171"/>
                <a:gd name="T17" fmla="*/ 52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8 w 171"/>
                <a:gd name="T35" fmla="*/ 14 h 171"/>
                <a:gd name="T36" fmla="*/ 25 w 171"/>
                <a:gd name="T37" fmla="*/ 25 h 171"/>
                <a:gd name="T38" fmla="*/ 14 w 171"/>
                <a:gd name="T39" fmla="*/ 38 h 171"/>
                <a:gd name="T40" fmla="*/ 6 w 171"/>
                <a:gd name="T41" fmla="*/ 52 h 171"/>
                <a:gd name="T42" fmla="*/ 1 w 171"/>
                <a:gd name="T43" fmla="*/ 67 h 171"/>
                <a:gd name="T44" fmla="*/ 0 w 171"/>
                <a:gd name="T45" fmla="*/ 86 h 171"/>
                <a:gd name="T46" fmla="*/ 1 w 171"/>
                <a:gd name="T47" fmla="*/ 102 h 171"/>
                <a:gd name="T48" fmla="*/ 6 w 171"/>
                <a:gd name="T49" fmla="*/ 118 h 171"/>
                <a:gd name="T50" fmla="*/ 14 w 171"/>
                <a:gd name="T51" fmla="*/ 132 h 171"/>
                <a:gd name="T52" fmla="*/ 25 w 171"/>
                <a:gd name="T53" fmla="*/ 146 h 171"/>
                <a:gd name="T54" fmla="*/ 38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60" y="124"/>
                  </a:lnTo>
                  <a:lnTo>
                    <a:pt x="164" y="118"/>
                  </a:lnTo>
                  <a:lnTo>
                    <a:pt x="169" y="102"/>
                  </a:lnTo>
                  <a:lnTo>
                    <a:pt x="171" y="86"/>
                  </a:lnTo>
                  <a:lnTo>
                    <a:pt x="169" y="67"/>
                  </a:lnTo>
                  <a:lnTo>
                    <a:pt x="164" y="52"/>
                  </a:lnTo>
                  <a:lnTo>
                    <a:pt x="156" y="38"/>
                  </a:lnTo>
                  <a:lnTo>
                    <a:pt x="146" y="25"/>
                  </a:lnTo>
                  <a:lnTo>
                    <a:pt x="132" y="14"/>
                  </a:lnTo>
                  <a:lnTo>
                    <a:pt x="117" y="6"/>
                  </a:lnTo>
                  <a:lnTo>
                    <a:pt x="101" y="1"/>
                  </a:lnTo>
                  <a:lnTo>
                    <a:pt x="85" y="0"/>
                  </a:lnTo>
                  <a:lnTo>
                    <a:pt x="67" y="1"/>
                  </a:lnTo>
                  <a:lnTo>
                    <a:pt x="52" y="6"/>
                  </a:lnTo>
                  <a:lnTo>
                    <a:pt x="38" y="14"/>
                  </a:lnTo>
                  <a:lnTo>
                    <a:pt x="25" y="25"/>
                  </a:lnTo>
                  <a:lnTo>
                    <a:pt x="14" y="38"/>
                  </a:lnTo>
                  <a:lnTo>
                    <a:pt x="6" y="52"/>
                  </a:lnTo>
                  <a:lnTo>
                    <a:pt x="1" y="67"/>
                  </a:lnTo>
                  <a:lnTo>
                    <a:pt x="0" y="86"/>
                  </a:lnTo>
                  <a:lnTo>
                    <a:pt x="1" y="102"/>
                  </a:lnTo>
                  <a:lnTo>
                    <a:pt x="6" y="118"/>
                  </a:lnTo>
                  <a:lnTo>
                    <a:pt x="14" y="132"/>
                  </a:lnTo>
                  <a:lnTo>
                    <a:pt x="25" y="146"/>
                  </a:lnTo>
                  <a:lnTo>
                    <a:pt x="38" y="156"/>
                  </a:lnTo>
                  <a:lnTo>
                    <a:pt x="52" y="164"/>
                  </a:lnTo>
                  <a:lnTo>
                    <a:pt x="67" y="169"/>
                  </a:lnTo>
                  <a:lnTo>
                    <a:pt x="85" y="171"/>
                  </a:lnTo>
                  <a:lnTo>
                    <a:pt x="101" y="169"/>
                  </a:lnTo>
                  <a:lnTo>
                    <a:pt x="117" y="164"/>
                  </a:lnTo>
                  <a:lnTo>
                    <a:pt x="124" y="160"/>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2" name="Freeform 398">
              <a:extLst>
                <a:ext uri="{FF2B5EF4-FFF2-40B4-BE49-F238E27FC236}">
                  <a16:creationId xmlns:a16="http://schemas.microsoft.com/office/drawing/2014/main" id="{14F166BC-C6B9-240F-C803-2227495D51E0}"/>
                </a:ext>
              </a:extLst>
            </p:cNvPr>
            <p:cNvSpPr>
              <a:spLocks/>
            </p:cNvSpPr>
            <p:nvPr/>
          </p:nvSpPr>
          <p:spPr bwMode="auto">
            <a:xfrm>
              <a:off x="1655156" y="5400676"/>
              <a:ext cx="44450" cy="44450"/>
            </a:xfrm>
            <a:custGeom>
              <a:avLst/>
              <a:gdLst>
                <a:gd name="T0" fmla="*/ 146 w 171"/>
                <a:gd name="T1" fmla="*/ 146 h 172"/>
                <a:gd name="T2" fmla="*/ 157 w 171"/>
                <a:gd name="T3" fmla="*/ 133 h 172"/>
                <a:gd name="T4" fmla="*/ 158 w 171"/>
                <a:gd name="T5" fmla="*/ 128 h 172"/>
                <a:gd name="T6" fmla="*/ 160 w 171"/>
                <a:gd name="T7" fmla="*/ 125 h 172"/>
                <a:gd name="T8" fmla="*/ 165 w 171"/>
                <a:gd name="T9" fmla="*/ 118 h 172"/>
                <a:gd name="T10" fmla="*/ 169 w 171"/>
                <a:gd name="T11" fmla="*/ 102 h 172"/>
                <a:gd name="T12" fmla="*/ 171 w 171"/>
                <a:gd name="T13" fmla="*/ 86 h 172"/>
                <a:gd name="T14" fmla="*/ 169 w 171"/>
                <a:gd name="T15" fmla="*/ 68 h 172"/>
                <a:gd name="T16" fmla="*/ 165 w 171"/>
                <a:gd name="T17" fmla="*/ 53 h 172"/>
                <a:gd name="T18" fmla="*/ 157 w 171"/>
                <a:gd name="T19" fmla="*/ 38 h 172"/>
                <a:gd name="T20" fmla="*/ 146 w 171"/>
                <a:gd name="T21" fmla="*/ 25 h 172"/>
                <a:gd name="T22" fmla="*/ 133 w 171"/>
                <a:gd name="T23" fmla="*/ 14 h 172"/>
                <a:gd name="T24" fmla="*/ 118 w 171"/>
                <a:gd name="T25" fmla="*/ 6 h 172"/>
                <a:gd name="T26" fmla="*/ 102 w 171"/>
                <a:gd name="T27" fmla="*/ 2 h 172"/>
                <a:gd name="T28" fmla="*/ 86 w 171"/>
                <a:gd name="T29" fmla="*/ 0 h 172"/>
                <a:gd name="T30" fmla="*/ 68 w 171"/>
                <a:gd name="T31" fmla="*/ 2 h 172"/>
                <a:gd name="T32" fmla="*/ 53 w 171"/>
                <a:gd name="T33" fmla="*/ 6 h 172"/>
                <a:gd name="T34" fmla="*/ 38 w 171"/>
                <a:gd name="T35" fmla="*/ 14 h 172"/>
                <a:gd name="T36" fmla="*/ 25 w 171"/>
                <a:gd name="T37" fmla="*/ 25 h 172"/>
                <a:gd name="T38" fmla="*/ 14 w 171"/>
                <a:gd name="T39" fmla="*/ 38 h 172"/>
                <a:gd name="T40" fmla="*/ 6 w 171"/>
                <a:gd name="T41" fmla="*/ 53 h 172"/>
                <a:gd name="T42" fmla="*/ 2 w 171"/>
                <a:gd name="T43" fmla="*/ 68 h 172"/>
                <a:gd name="T44" fmla="*/ 0 w 171"/>
                <a:gd name="T45" fmla="*/ 86 h 172"/>
                <a:gd name="T46" fmla="*/ 2 w 171"/>
                <a:gd name="T47" fmla="*/ 102 h 172"/>
                <a:gd name="T48" fmla="*/ 6 w 171"/>
                <a:gd name="T49" fmla="*/ 118 h 172"/>
                <a:gd name="T50" fmla="*/ 14 w 171"/>
                <a:gd name="T51" fmla="*/ 133 h 172"/>
                <a:gd name="T52" fmla="*/ 25 w 171"/>
                <a:gd name="T53" fmla="*/ 146 h 172"/>
                <a:gd name="T54" fmla="*/ 38 w 171"/>
                <a:gd name="T55" fmla="*/ 157 h 172"/>
                <a:gd name="T56" fmla="*/ 53 w 171"/>
                <a:gd name="T57" fmla="*/ 165 h 172"/>
                <a:gd name="T58" fmla="*/ 68 w 171"/>
                <a:gd name="T59" fmla="*/ 169 h 172"/>
                <a:gd name="T60" fmla="*/ 86 w 171"/>
                <a:gd name="T61" fmla="*/ 172 h 172"/>
                <a:gd name="T62" fmla="*/ 102 w 171"/>
                <a:gd name="T63" fmla="*/ 169 h 172"/>
                <a:gd name="T64" fmla="*/ 118 w 171"/>
                <a:gd name="T65" fmla="*/ 165 h 172"/>
                <a:gd name="T66" fmla="*/ 125 w 171"/>
                <a:gd name="T67" fmla="*/ 160 h 172"/>
                <a:gd name="T68" fmla="*/ 128 w 171"/>
                <a:gd name="T69" fmla="*/ 158 h 172"/>
                <a:gd name="T70" fmla="*/ 133 w 171"/>
                <a:gd name="T71" fmla="*/ 157 h 172"/>
                <a:gd name="T72" fmla="*/ 146 w 171"/>
                <a:gd name="T73" fmla="*/ 1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6"/>
                  </a:moveTo>
                  <a:lnTo>
                    <a:pt x="157" y="133"/>
                  </a:lnTo>
                  <a:lnTo>
                    <a:pt x="158" y="128"/>
                  </a:lnTo>
                  <a:lnTo>
                    <a:pt x="160" y="125"/>
                  </a:lnTo>
                  <a:lnTo>
                    <a:pt x="165" y="118"/>
                  </a:lnTo>
                  <a:lnTo>
                    <a:pt x="169" y="102"/>
                  </a:lnTo>
                  <a:lnTo>
                    <a:pt x="171" y="86"/>
                  </a:lnTo>
                  <a:lnTo>
                    <a:pt x="169" y="68"/>
                  </a:lnTo>
                  <a:lnTo>
                    <a:pt x="165" y="53"/>
                  </a:lnTo>
                  <a:lnTo>
                    <a:pt x="157" y="38"/>
                  </a:lnTo>
                  <a:lnTo>
                    <a:pt x="146" y="25"/>
                  </a:lnTo>
                  <a:lnTo>
                    <a:pt x="133" y="14"/>
                  </a:lnTo>
                  <a:lnTo>
                    <a:pt x="118" y="6"/>
                  </a:lnTo>
                  <a:lnTo>
                    <a:pt x="102" y="2"/>
                  </a:lnTo>
                  <a:lnTo>
                    <a:pt x="86" y="0"/>
                  </a:lnTo>
                  <a:lnTo>
                    <a:pt x="68" y="2"/>
                  </a:lnTo>
                  <a:lnTo>
                    <a:pt x="53" y="6"/>
                  </a:lnTo>
                  <a:lnTo>
                    <a:pt x="38" y="14"/>
                  </a:lnTo>
                  <a:lnTo>
                    <a:pt x="25" y="25"/>
                  </a:lnTo>
                  <a:lnTo>
                    <a:pt x="14" y="38"/>
                  </a:lnTo>
                  <a:lnTo>
                    <a:pt x="6" y="53"/>
                  </a:lnTo>
                  <a:lnTo>
                    <a:pt x="2" y="68"/>
                  </a:lnTo>
                  <a:lnTo>
                    <a:pt x="0" y="86"/>
                  </a:lnTo>
                  <a:lnTo>
                    <a:pt x="2" y="102"/>
                  </a:lnTo>
                  <a:lnTo>
                    <a:pt x="6" y="118"/>
                  </a:lnTo>
                  <a:lnTo>
                    <a:pt x="14" y="133"/>
                  </a:lnTo>
                  <a:lnTo>
                    <a:pt x="25" y="146"/>
                  </a:lnTo>
                  <a:lnTo>
                    <a:pt x="38" y="157"/>
                  </a:lnTo>
                  <a:lnTo>
                    <a:pt x="53" y="165"/>
                  </a:lnTo>
                  <a:lnTo>
                    <a:pt x="68" y="169"/>
                  </a:lnTo>
                  <a:lnTo>
                    <a:pt x="86" y="172"/>
                  </a:lnTo>
                  <a:lnTo>
                    <a:pt x="102" y="169"/>
                  </a:lnTo>
                  <a:lnTo>
                    <a:pt x="118" y="165"/>
                  </a:lnTo>
                  <a:lnTo>
                    <a:pt x="125" y="160"/>
                  </a:lnTo>
                  <a:lnTo>
                    <a:pt x="128" y="158"/>
                  </a:lnTo>
                  <a:lnTo>
                    <a:pt x="133"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3" name="Freeform 399">
              <a:extLst>
                <a:ext uri="{FF2B5EF4-FFF2-40B4-BE49-F238E27FC236}">
                  <a16:creationId xmlns:a16="http://schemas.microsoft.com/office/drawing/2014/main" id="{62283B0B-2890-2F3B-F7D1-675C35B7064B}"/>
                </a:ext>
              </a:extLst>
            </p:cNvPr>
            <p:cNvSpPr>
              <a:spLocks/>
            </p:cNvSpPr>
            <p:nvPr/>
          </p:nvSpPr>
          <p:spPr bwMode="auto">
            <a:xfrm>
              <a:off x="1677381" y="5337176"/>
              <a:ext cx="42863" cy="42863"/>
            </a:xfrm>
            <a:custGeom>
              <a:avLst/>
              <a:gdLst>
                <a:gd name="T0" fmla="*/ 160 w 160"/>
                <a:gd name="T1" fmla="*/ 81 h 160"/>
                <a:gd name="T2" fmla="*/ 79 w 160"/>
                <a:gd name="T3" fmla="*/ 0 h 160"/>
                <a:gd name="T4" fmla="*/ 0 w 160"/>
                <a:gd name="T5" fmla="*/ 80 h 160"/>
                <a:gd name="T6" fmla="*/ 80 w 160"/>
                <a:gd name="T7" fmla="*/ 160 h 160"/>
                <a:gd name="T8" fmla="*/ 160 w 160"/>
                <a:gd name="T9" fmla="*/ 81 h 160"/>
              </a:gdLst>
              <a:ahLst/>
              <a:cxnLst>
                <a:cxn ang="0">
                  <a:pos x="T0" y="T1"/>
                </a:cxn>
                <a:cxn ang="0">
                  <a:pos x="T2" y="T3"/>
                </a:cxn>
                <a:cxn ang="0">
                  <a:pos x="T4" y="T5"/>
                </a:cxn>
                <a:cxn ang="0">
                  <a:pos x="T6" y="T7"/>
                </a:cxn>
                <a:cxn ang="0">
                  <a:pos x="T8" y="T9"/>
                </a:cxn>
              </a:cxnLst>
              <a:rect l="0" t="0" r="r" b="b"/>
              <a:pathLst>
                <a:path w="160" h="160">
                  <a:moveTo>
                    <a:pt x="160" y="81"/>
                  </a:moveTo>
                  <a:lnTo>
                    <a:pt x="79" y="0"/>
                  </a:lnTo>
                  <a:lnTo>
                    <a:pt x="0" y="80"/>
                  </a:lnTo>
                  <a:lnTo>
                    <a:pt x="80" y="160"/>
                  </a:lnTo>
                  <a:lnTo>
                    <a:pt x="160" y="81"/>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4" name="Freeform 400">
              <a:extLst>
                <a:ext uri="{FF2B5EF4-FFF2-40B4-BE49-F238E27FC236}">
                  <a16:creationId xmlns:a16="http://schemas.microsoft.com/office/drawing/2014/main" id="{735FF37C-F2A2-2880-E49F-E2657A0D9E38}"/>
                </a:ext>
              </a:extLst>
            </p:cNvPr>
            <p:cNvSpPr>
              <a:spLocks/>
            </p:cNvSpPr>
            <p:nvPr/>
          </p:nvSpPr>
          <p:spPr bwMode="auto">
            <a:xfrm>
              <a:off x="1878994" y="4551363"/>
              <a:ext cx="42863" cy="36513"/>
            </a:xfrm>
            <a:custGeom>
              <a:avLst/>
              <a:gdLst>
                <a:gd name="T0" fmla="*/ 159 w 159"/>
                <a:gd name="T1" fmla="*/ 137 h 137"/>
                <a:gd name="T2" fmla="*/ 79 w 159"/>
                <a:gd name="T3" fmla="*/ 0 h 137"/>
                <a:gd name="T4" fmla="*/ 0 w 159"/>
                <a:gd name="T5" fmla="*/ 137 h 137"/>
                <a:gd name="T6" fmla="*/ 159 w 159"/>
                <a:gd name="T7" fmla="*/ 137 h 137"/>
              </a:gdLst>
              <a:ahLst/>
              <a:cxnLst>
                <a:cxn ang="0">
                  <a:pos x="T0" y="T1"/>
                </a:cxn>
                <a:cxn ang="0">
                  <a:pos x="T2" y="T3"/>
                </a:cxn>
                <a:cxn ang="0">
                  <a:pos x="T4" y="T5"/>
                </a:cxn>
                <a:cxn ang="0">
                  <a:pos x="T6" y="T7"/>
                </a:cxn>
              </a:cxnLst>
              <a:rect l="0" t="0" r="r" b="b"/>
              <a:pathLst>
                <a:path w="159" h="137">
                  <a:moveTo>
                    <a:pt x="159" y="137"/>
                  </a:moveTo>
                  <a:lnTo>
                    <a:pt x="79" y="0"/>
                  </a:lnTo>
                  <a:lnTo>
                    <a:pt x="0" y="137"/>
                  </a:lnTo>
                  <a:lnTo>
                    <a:pt x="159" y="137"/>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5" name="Freeform 179">
            <a:extLst>
              <a:ext uri="{FF2B5EF4-FFF2-40B4-BE49-F238E27FC236}">
                <a16:creationId xmlns:a16="http://schemas.microsoft.com/office/drawing/2014/main" id="{05C0F434-0736-A6A8-1A6D-58BE2A4828B6}"/>
              </a:ext>
            </a:extLst>
          </p:cNvPr>
          <p:cNvSpPr>
            <a:spLocks/>
          </p:cNvSpPr>
          <p:nvPr/>
        </p:nvSpPr>
        <p:spPr bwMode="auto">
          <a:xfrm>
            <a:off x="5558560" y="3296570"/>
            <a:ext cx="102114" cy="95732"/>
          </a:xfrm>
          <a:custGeom>
            <a:avLst/>
            <a:gdLst>
              <a:gd name="T0" fmla="*/ 0 w 290"/>
              <a:gd name="T1" fmla="*/ 0 h 274"/>
              <a:gd name="T2" fmla="*/ 0 w 290"/>
              <a:gd name="T3" fmla="*/ 165 h 274"/>
              <a:gd name="T4" fmla="*/ 148 w 290"/>
              <a:gd name="T5" fmla="*/ 274 h 274"/>
              <a:gd name="T6" fmla="*/ 290 w 290"/>
              <a:gd name="T7" fmla="*/ 148 h 274"/>
              <a:gd name="T8" fmla="*/ 290 w 290"/>
              <a:gd name="T9" fmla="*/ 0 h 274"/>
              <a:gd name="T10" fmla="*/ 0 w 290"/>
              <a:gd name="T11" fmla="*/ 0 h 274"/>
            </a:gdLst>
            <a:ahLst/>
            <a:cxnLst>
              <a:cxn ang="0">
                <a:pos x="T0" y="T1"/>
              </a:cxn>
              <a:cxn ang="0">
                <a:pos x="T2" y="T3"/>
              </a:cxn>
              <a:cxn ang="0">
                <a:pos x="T4" y="T5"/>
              </a:cxn>
              <a:cxn ang="0">
                <a:pos x="T6" y="T7"/>
              </a:cxn>
              <a:cxn ang="0">
                <a:pos x="T8" y="T9"/>
              </a:cxn>
              <a:cxn ang="0">
                <a:pos x="T10" y="T11"/>
              </a:cxn>
            </a:cxnLst>
            <a:rect l="0" t="0" r="r" b="b"/>
            <a:pathLst>
              <a:path w="290" h="274">
                <a:moveTo>
                  <a:pt x="0" y="0"/>
                </a:moveTo>
                <a:lnTo>
                  <a:pt x="0" y="165"/>
                </a:lnTo>
                <a:lnTo>
                  <a:pt x="148" y="274"/>
                </a:lnTo>
                <a:lnTo>
                  <a:pt x="290" y="148"/>
                </a:lnTo>
                <a:lnTo>
                  <a:pt x="290" y="0"/>
                </a:lnTo>
                <a:lnTo>
                  <a:pt x="0" y="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6" name="Freeform 401">
            <a:extLst>
              <a:ext uri="{FF2B5EF4-FFF2-40B4-BE49-F238E27FC236}">
                <a16:creationId xmlns:a16="http://schemas.microsoft.com/office/drawing/2014/main" id="{B0769500-B44D-8BAA-F71B-E02F5FA0FF64}"/>
              </a:ext>
            </a:extLst>
          </p:cNvPr>
          <p:cNvSpPr>
            <a:spLocks/>
          </p:cNvSpPr>
          <p:nvPr/>
        </p:nvSpPr>
        <p:spPr bwMode="auto">
          <a:xfrm>
            <a:off x="5569197" y="2649852"/>
            <a:ext cx="80840" cy="80840"/>
          </a:xfrm>
          <a:custGeom>
            <a:avLst/>
            <a:gdLst>
              <a:gd name="T0" fmla="*/ 195 w 228"/>
              <a:gd name="T1" fmla="*/ 195 h 228"/>
              <a:gd name="T2" fmla="*/ 209 w 228"/>
              <a:gd name="T3" fmla="*/ 176 h 228"/>
              <a:gd name="T4" fmla="*/ 213 w 228"/>
              <a:gd name="T5" fmla="*/ 166 h 228"/>
              <a:gd name="T6" fmla="*/ 219 w 228"/>
              <a:gd name="T7" fmla="*/ 157 h 228"/>
              <a:gd name="T8" fmla="*/ 223 w 228"/>
              <a:gd name="T9" fmla="*/ 146 h 228"/>
              <a:gd name="T10" fmla="*/ 223 w 228"/>
              <a:gd name="T11" fmla="*/ 142 h 228"/>
              <a:gd name="T12" fmla="*/ 224 w 228"/>
              <a:gd name="T13" fmla="*/ 140 h 228"/>
              <a:gd name="T14" fmla="*/ 226 w 228"/>
              <a:gd name="T15" fmla="*/ 135 h 228"/>
              <a:gd name="T16" fmla="*/ 227 w 228"/>
              <a:gd name="T17" fmla="*/ 124 h 228"/>
              <a:gd name="T18" fmla="*/ 227 w 228"/>
              <a:gd name="T19" fmla="*/ 118 h 228"/>
              <a:gd name="T20" fmla="*/ 228 w 228"/>
              <a:gd name="T21" fmla="*/ 114 h 228"/>
              <a:gd name="T22" fmla="*/ 226 w 228"/>
              <a:gd name="T23" fmla="*/ 90 h 228"/>
              <a:gd name="T24" fmla="*/ 219 w 228"/>
              <a:gd name="T25" fmla="*/ 69 h 228"/>
              <a:gd name="T26" fmla="*/ 209 w 228"/>
              <a:gd name="T27" fmla="*/ 50 h 228"/>
              <a:gd name="T28" fmla="*/ 195 w 228"/>
              <a:gd name="T29" fmla="*/ 33 h 228"/>
              <a:gd name="T30" fmla="*/ 177 w 228"/>
              <a:gd name="T31" fmla="*/ 17 h 228"/>
              <a:gd name="T32" fmla="*/ 167 w 228"/>
              <a:gd name="T33" fmla="*/ 11 h 228"/>
              <a:gd name="T34" fmla="*/ 158 w 228"/>
              <a:gd name="T35" fmla="*/ 8 h 228"/>
              <a:gd name="T36" fmla="*/ 146 w 228"/>
              <a:gd name="T37" fmla="*/ 3 h 228"/>
              <a:gd name="T38" fmla="*/ 136 w 228"/>
              <a:gd name="T39" fmla="*/ 1 h 228"/>
              <a:gd name="T40" fmla="*/ 114 w 228"/>
              <a:gd name="T41" fmla="*/ 0 h 228"/>
              <a:gd name="T42" fmla="*/ 90 w 228"/>
              <a:gd name="T43" fmla="*/ 1 h 228"/>
              <a:gd name="T44" fmla="*/ 70 w 228"/>
              <a:gd name="T45" fmla="*/ 8 h 228"/>
              <a:gd name="T46" fmla="*/ 50 w 228"/>
              <a:gd name="T47" fmla="*/ 17 h 228"/>
              <a:gd name="T48" fmla="*/ 33 w 228"/>
              <a:gd name="T49" fmla="*/ 33 h 228"/>
              <a:gd name="T50" fmla="*/ 17 w 228"/>
              <a:gd name="T51" fmla="*/ 50 h 228"/>
              <a:gd name="T52" fmla="*/ 8 w 228"/>
              <a:gd name="T53" fmla="*/ 69 h 228"/>
              <a:gd name="T54" fmla="*/ 1 w 228"/>
              <a:gd name="T55" fmla="*/ 90 h 228"/>
              <a:gd name="T56" fmla="*/ 0 w 228"/>
              <a:gd name="T57" fmla="*/ 114 h 228"/>
              <a:gd name="T58" fmla="*/ 1 w 228"/>
              <a:gd name="T59" fmla="*/ 135 h 228"/>
              <a:gd name="T60" fmla="*/ 4 w 228"/>
              <a:gd name="T61" fmla="*/ 146 h 228"/>
              <a:gd name="T62" fmla="*/ 8 w 228"/>
              <a:gd name="T63" fmla="*/ 157 h 228"/>
              <a:gd name="T64" fmla="*/ 12 w 228"/>
              <a:gd name="T65" fmla="*/ 166 h 228"/>
              <a:gd name="T66" fmla="*/ 17 w 228"/>
              <a:gd name="T67" fmla="*/ 176 h 228"/>
              <a:gd name="T68" fmla="*/ 33 w 228"/>
              <a:gd name="T69" fmla="*/ 195 h 228"/>
              <a:gd name="T70" fmla="*/ 50 w 228"/>
              <a:gd name="T71" fmla="*/ 208 h 228"/>
              <a:gd name="T72" fmla="*/ 70 w 228"/>
              <a:gd name="T73" fmla="*/ 219 h 228"/>
              <a:gd name="T74" fmla="*/ 90 w 228"/>
              <a:gd name="T75" fmla="*/ 226 h 228"/>
              <a:gd name="T76" fmla="*/ 114 w 228"/>
              <a:gd name="T77" fmla="*/ 228 h 228"/>
              <a:gd name="T78" fmla="*/ 119 w 228"/>
              <a:gd name="T79" fmla="*/ 227 h 228"/>
              <a:gd name="T80" fmla="*/ 124 w 228"/>
              <a:gd name="T81" fmla="*/ 227 h 228"/>
              <a:gd name="T82" fmla="*/ 136 w 228"/>
              <a:gd name="T83" fmla="*/ 226 h 228"/>
              <a:gd name="T84" fmla="*/ 140 w 228"/>
              <a:gd name="T85" fmla="*/ 223 h 228"/>
              <a:gd name="T86" fmla="*/ 143 w 228"/>
              <a:gd name="T87" fmla="*/ 222 h 228"/>
              <a:gd name="T88" fmla="*/ 146 w 228"/>
              <a:gd name="T89" fmla="*/ 222 h 228"/>
              <a:gd name="T90" fmla="*/ 158 w 228"/>
              <a:gd name="T91" fmla="*/ 219 h 228"/>
              <a:gd name="T92" fmla="*/ 167 w 228"/>
              <a:gd name="T93" fmla="*/ 213 h 228"/>
              <a:gd name="T94" fmla="*/ 177 w 228"/>
              <a:gd name="T95" fmla="*/ 208 h 228"/>
              <a:gd name="T96" fmla="*/ 195 w 228"/>
              <a:gd name="T9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28">
                <a:moveTo>
                  <a:pt x="195" y="195"/>
                </a:moveTo>
                <a:lnTo>
                  <a:pt x="209" y="176"/>
                </a:lnTo>
                <a:lnTo>
                  <a:pt x="213" y="166"/>
                </a:lnTo>
                <a:lnTo>
                  <a:pt x="219" y="157"/>
                </a:lnTo>
                <a:lnTo>
                  <a:pt x="223" y="146"/>
                </a:lnTo>
                <a:lnTo>
                  <a:pt x="223" y="142"/>
                </a:lnTo>
                <a:lnTo>
                  <a:pt x="224" y="140"/>
                </a:lnTo>
                <a:lnTo>
                  <a:pt x="226" y="135"/>
                </a:lnTo>
                <a:lnTo>
                  <a:pt x="227" y="124"/>
                </a:lnTo>
                <a:lnTo>
                  <a:pt x="227" y="118"/>
                </a:lnTo>
                <a:lnTo>
                  <a:pt x="228" y="114"/>
                </a:lnTo>
                <a:lnTo>
                  <a:pt x="226" y="90"/>
                </a:lnTo>
                <a:lnTo>
                  <a:pt x="219" y="69"/>
                </a:lnTo>
                <a:lnTo>
                  <a:pt x="209" y="50"/>
                </a:lnTo>
                <a:lnTo>
                  <a:pt x="195" y="33"/>
                </a:lnTo>
                <a:lnTo>
                  <a:pt x="177" y="17"/>
                </a:lnTo>
                <a:lnTo>
                  <a:pt x="167" y="11"/>
                </a:lnTo>
                <a:lnTo>
                  <a:pt x="158" y="8"/>
                </a:lnTo>
                <a:lnTo>
                  <a:pt x="146" y="3"/>
                </a:lnTo>
                <a:lnTo>
                  <a:pt x="136" y="1"/>
                </a:lnTo>
                <a:lnTo>
                  <a:pt x="114" y="0"/>
                </a:lnTo>
                <a:lnTo>
                  <a:pt x="90" y="1"/>
                </a:lnTo>
                <a:lnTo>
                  <a:pt x="70" y="8"/>
                </a:lnTo>
                <a:lnTo>
                  <a:pt x="50" y="17"/>
                </a:lnTo>
                <a:lnTo>
                  <a:pt x="33" y="33"/>
                </a:lnTo>
                <a:lnTo>
                  <a:pt x="17" y="50"/>
                </a:lnTo>
                <a:lnTo>
                  <a:pt x="8" y="69"/>
                </a:lnTo>
                <a:lnTo>
                  <a:pt x="1" y="90"/>
                </a:lnTo>
                <a:lnTo>
                  <a:pt x="0" y="114"/>
                </a:lnTo>
                <a:lnTo>
                  <a:pt x="1" y="135"/>
                </a:lnTo>
                <a:lnTo>
                  <a:pt x="4" y="146"/>
                </a:lnTo>
                <a:lnTo>
                  <a:pt x="8" y="157"/>
                </a:lnTo>
                <a:lnTo>
                  <a:pt x="12" y="166"/>
                </a:lnTo>
                <a:lnTo>
                  <a:pt x="17" y="176"/>
                </a:lnTo>
                <a:lnTo>
                  <a:pt x="33" y="195"/>
                </a:lnTo>
                <a:lnTo>
                  <a:pt x="50" y="208"/>
                </a:lnTo>
                <a:lnTo>
                  <a:pt x="70" y="219"/>
                </a:lnTo>
                <a:lnTo>
                  <a:pt x="90" y="226"/>
                </a:lnTo>
                <a:lnTo>
                  <a:pt x="114" y="228"/>
                </a:lnTo>
                <a:lnTo>
                  <a:pt x="119" y="227"/>
                </a:lnTo>
                <a:lnTo>
                  <a:pt x="124" y="227"/>
                </a:lnTo>
                <a:lnTo>
                  <a:pt x="136" y="226"/>
                </a:lnTo>
                <a:lnTo>
                  <a:pt x="140" y="223"/>
                </a:lnTo>
                <a:lnTo>
                  <a:pt x="143" y="222"/>
                </a:lnTo>
                <a:lnTo>
                  <a:pt x="146" y="222"/>
                </a:lnTo>
                <a:lnTo>
                  <a:pt x="158" y="219"/>
                </a:lnTo>
                <a:lnTo>
                  <a:pt x="167" y="213"/>
                </a:lnTo>
                <a:lnTo>
                  <a:pt x="177" y="208"/>
                </a:lnTo>
                <a:lnTo>
                  <a:pt x="195" y="195"/>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7" name="Freeform 402">
            <a:extLst>
              <a:ext uri="{FF2B5EF4-FFF2-40B4-BE49-F238E27FC236}">
                <a16:creationId xmlns:a16="http://schemas.microsoft.com/office/drawing/2014/main" id="{09B0A74E-28A2-ED4A-8E56-127A79E9CF1A}"/>
              </a:ext>
            </a:extLst>
          </p:cNvPr>
          <p:cNvSpPr>
            <a:spLocks/>
          </p:cNvSpPr>
          <p:nvPr/>
        </p:nvSpPr>
        <p:spPr bwMode="auto">
          <a:xfrm>
            <a:off x="5564943" y="2817913"/>
            <a:ext cx="89349" cy="76585"/>
          </a:xfrm>
          <a:custGeom>
            <a:avLst/>
            <a:gdLst>
              <a:gd name="T0" fmla="*/ 254 w 254"/>
              <a:gd name="T1" fmla="*/ 218 h 218"/>
              <a:gd name="T2" fmla="*/ 126 w 254"/>
              <a:gd name="T3" fmla="*/ 0 h 218"/>
              <a:gd name="T4" fmla="*/ 0 w 254"/>
              <a:gd name="T5" fmla="*/ 218 h 218"/>
              <a:gd name="T6" fmla="*/ 254 w 254"/>
              <a:gd name="T7" fmla="*/ 218 h 218"/>
            </a:gdLst>
            <a:ahLst/>
            <a:cxnLst>
              <a:cxn ang="0">
                <a:pos x="T0" y="T1"/>
              </a:cxn>
              <a:cxn ang="0">
                <a:pos x="T2" y="T3"/>
              </a:cxn>
              <a:cxn ang="0">
                <a:pos x="T4" y="T5"/>
              </a:cxn>
              <a:cxn ang="0">
                <a:pos x="T6" y="T7"/>
              </a:cxn>
            </a:cxnLst>
            <a:rect l="0" t="0" r="r" b="b"/>
            <a:pathLst>
              <a:path w="254" h="218">
                <a:moveTo>
                  <a:pt x="254" y="218"/>
                </a:moveTo>
                <a:lnTo>
                  <a:pt x="126" y="0"/>
                </a:lnTo>
                <a:lnTo>
                  <a:pt x="0" y="218"/>
                </a:lnTo>
                <a:lnTo>
                  <a:pt x="254" y="21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Freeform 403">
            <a:extLst>
              <a:ext uri="{FF2B5EF4-FFF2-40B4-BE49-F238E27FC236}">
                <a16:creationId xmlns:a16="http://schemas.microsoft.com/office/drawing/2014/main" id="{299F2400-615A-169B-09AB-B05C81635693}"/>
              </a:ext>
            </a:extLst>
          </p:cNvPr>
          <p:cNvSpPr>
            <a:spLocks/>
          </p:cNvSpPr>
          <p:nvPr/>
        </p:nvSpPr>
        <p:spPr bwMode="auto">
          <a:xfrm>
            <a:off x="5566006" y="3128509"/>
            <a:ext cx="87223" cy="89349"/>
          </a:xfrm>
          <a:custGeom>
            <a:avLst/>
            <a:gdLst>
              <a:gd name="T0" fmla="*/ 251 w 251"/>
              <a:gd name="T1" fmla="*/ 128 h 251"/>
              <a:gd name="T2" fmla="*/ 123 w 251"/>
              <a:gd name="T3" fmla="*/ 0 h 251"/>
              <a:gd name="T4" fmla="*/ 0 w 251"/>
              <a:gd name="T5" fmla="*/ 125 h 251"/>
              <a:gd name="T6" fmla="*/ 125 w 251"/>
              <a:gd name="T7" fmla="*/ 251 h 251"/>
              <a:gd name="T8" fmla="*/ 251 w 251"/>
              <a:gd name="T9" fmla="*/ 128 h 251"/>
            </a:gdLst>
            <a:ahLst/>
            <a:cxnLst>
              <a:cxn ang="0">
                <a:pos x="T0" y="T1"/>
              </a:cxn>
              <a:cxn ang="0">
                <a:pos x="T2" y="T3"/>
              </a:cxn>
              <a:cxn ang="0">
                <a:pos x="T4" y="T5"/>
              </a:cxn>
              <a:cxn ang="0">
                <a:pos x="T6" y="T7"/>
              </a:cxn>
              <a:cxn ang="0">
                <a:pos x="T8" y="T9"/>
              </a:cxn>
            </a:cxnLst>
            <a:rect l="0" t="0" r="r" b="b"/>
            <a:pathLst>
              <a:path w="251" h="251">
                <a:moveTo>
                  <a:pt x="251" y="128"/>
                </a:moveTo>
                <a:lnTo>
                  <a:pt x="123" y="0"/>
                </a:lnTo>
                <a:lnTo>
                  <a:pt x="0" y="125"/>
                </a:lnTo>
                <a:lnTo>
                  <a:pt x="125" y="251"/>
                </a:lnTo>
                <a:lnTo>
                  <a:pt x="251" y="128"/>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9" name="Freeform 404">
            <a:extLst>
              <a:ext uri="{FF2B5EF4-FFF2-40B4-BE49-F238E27FC236}">
                <a16:creationId xmlns:a16="http://schemas.microsoft.com/office/drawing/2014/main" id="{A2A8ED68-E7BD-6F93-512D-F31F1763725E}"/>
              </a:ext>
            </a:extLst>
          </p:cNvPr>
          <p:cNvSpPr>
            <a:spLocks/>
          </p:cNvSpPr>
          <p:nvPr/>
        </p:nvSpPr>
        <p:spPr bwMode="auto">
          <a:xfrm>
            <a:off x="5569197" y="2962574"/>
            <a:ext cx="80840" cy="80840"/>
          </a:xfrm>
          <a:custGeom>
            <a:avLst/>
            <a:gdLst>
              <a:gd name="T0" fmla="*/ 227 w 228"/>
              <a:gd name="T1" fmla="*/ 229 h 229"/>
              <a:gd name="T2" fmla="*/ 228 w 228"/>
              <a:gd name="T3" fmla="*/ 0 h 229"/>
              <a:gd name="T4" fmla="*/ 0 w 228"/>
              <a:gd name="T5" fmla="*/ 3 h 229"/>
              <a:gd name="T6" fmla="*/ 2 w 228"/>
              <a:gd name="T7" fmla="*/ 226 h 229"/>
              <a:gd name="T8" fmla="*/ 227 w 228"/>
              <a:gd name="T9" fmla="*/ 229 h 229"/>
            </a:gdLst>
            <a:ahLst/>
            <a:cxnLst>
              <a:cxn ang="0">
                <a:pos x="T0" y="T1"/>
              </a:cxn>
              <a:cxn ang="0">
                <a:pos x="T2" y="T3"/>
              </a:cxn>
              <a:cxn ang="0">
                <a:pos x="T4" y="T5"/>
              </a:cxn>
              <a:cxn ang="0">
                <a:pos x="T6" y="T7"/>
              </a:cxn>
              <a:cxn ang="0">
                <a:pos x="T8" y="T9"/>
              </a:cxn>
            </a:cxnLst>
            <a:rect l="0" t="0" r="r" b="b"/>
            <a:pathLst>
              <a:path w="228" h="229">
                <a:moveTo>
                  <a:pt x="227" y="229"/>
                </a:moveTo>
                <a:lnTo>
                  <a:pt x="228" y="0"/>
                </a:lnTo>
                <a:lnTo>
                  <a:pt x="0" y="3"/>
                </a:lnTo>
                <a:lnTo>
                  <a:pt x="2" y="226"/>
                </a:lnTo>
                <a:lnTo>
                  <a:pt x="227" y="22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0" name="Freeform 744">
            <a:extLst>
              <a:ext uri="{FF2B5EF4-FFF2-40B4-BE49-F238E27FC236}">
                <a16:creationId xmlns:a16="http://schemas.microsoft.com/office/drawing/2014/main" id="{A425EB41-79E2-F994-B839-02014D96C529}"/>
              </a:ext>
            </a:extLst>
          </p:cNvPr>
          <p:cNvSpPr>
            <a:spLocks/>
          </p:cNvSpPr>
          <p:nvPr/>
        </p:nvSpPr>
        <p:spPr bwMode="auto">
          <a:xfrm>
            <a:off x="5570261" y="3794374"/>
            <a:ext cx="78713" cy="85095"/>
          </a:xfrm>
          <a:custGeom>
            <a:avLst/>
            <a:gdLst>
              <a:gd name="T0" fmla="*/ 0 w 226"/>
              <a:gd name="T1" fmla="*/ 0 h 239"/>
              <a:gd name="T2" fmla="*/ 0 w 226"/>
              <a:gd name="T3" fmla="*/ 239 h 239"/>
              <a:gd name="T4" fmla="*/ 226 w 226"/>
              <a:gd name="T5" fmla="*/ 120 h 239"/>
              <a:gd name="T6" fmla="*/ 0 w 226"/>
              <a:gd name="T7" fmla="*/ 0 h 239"/>
            </a:gdLst>
            <a:ahLst/>
            <a:cxnLst>
              <a:cxn ang="0">
                <a:pos x="T0" y="T1"/>
              </a:cxn>
              <a:cxn ang="0">
                <a:pos x="T2" y="T3"/>
              </a:cxn>
              <a:cxn ang="0">
                <a:pos x="T4" y="T5"/>
              </a:cxn>
              <a:cxn ang="0">
                <a:pos x="T6" y="T7"/>
              </a:cxn>
            </a:cxnLst>
            <a:rect l="0" t="0" r="r" b="b"/>
            <a:pathLst>
              <a:path w="226" h="239">
                <a:moveTo>
                  <a:pt x="0" y="0"/>
                </a:moveTo>
                <a:lnTo>
                  <a:pt x="0" y="239"/>
                </a:lnTo>
                <a:lnTo>
                  <a:pt x="226" y="1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1" name="Rectangle 753">
            <a:extLst>
              <a:ext uri="{FF2B5EF4-FFF2-40B4-BE49-F238E27FC236}">
                <a16:creationId xmlns:a16="http://schemas.microsoft.com/office/drawing/2014/main" id="{45F6845B-2C00-57EF-3B7F-599BB4F9EA3F}"/>
              </a:ext>
            </a:extLst>
          </p:cNvPr>
          <p:cNvSpPr>
            <a:spLocks noChangeArrowheads="1"/>
          </p:cNvSpPr>
          <p:nvPr/>
        </p:nvSpPr>
        <p:spPr bwMode="auto">
          <a:xfrm>
            <a:off x="5570261" y="4128372"/>
            <a:ext cx="78713" cy="787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2" name="Freeform 754">
            <a:extLst>
              <a:ext uri="{FF2B5EF4-FFF2-40B4-BE49-F238E27FC236}">
                <a16:creationId xmlns:a16="http://schemas.microsoft.com/office/drawing/2014/main" id="{D2B01FA3-455F-344D-803C-2FA8E3A73798}"/>
              </a:ext>
            </a:extLst>
          </p:cNvPr>
          <p:cNvSpPr>
            <a:spLocks/>
          </p:cNvSpPr>
          <p:nvPr/>
        </p:nvSpPr>
        <p:spPr bwMode="auto">
          <a:xfrm>
            <a:off x="5561751" y="4626176"/>
            <a:ext cx="95732" cy="82968"/>
          </a:xfrm>
          <a:custGeom>
            <a:avLst/>
            <a:gdLst>
              <a:gd name="T0" fmla="*/ 0 w 275"/>
              <a:gd name="T1" fmla="*/ 235 h 235"/>
              <a:gd name="T2" fmla="*/ 135 w 275"/>
              <a:gd name="T3" fmla="*/ 0 h 235"/>
              <a:gd name="T4" fmla="*/ 275 w 275"/>
              <a:gd name="T5" fmla="*/ 235 h 235"/>
              <a:gd name="T6" fmla="*/ 0 w 275"/>
              <a:gd name="T7" fmla="*/ 235 h 235"/>
            </a:gdLst>
            <a:ahLst/>
            <a:cxnLst>
              <a:cxn ang="0">
                <a:pos x="T0" y="T1"/>
              </a:cxn>
              <a:cxn ang="0">
                <a:pos x="T2" y="T3"/>
              </a:cxn>
              <a:cxn ang="0">
                <a:pos x="T4" y="T5"/>
              </a:cxn>
              <a:cxn ang="0">
                <a:pos x="T6" y="T7"/>
              </a:cxn>
            </a:cxnLst>
            <a:rect l="0" t="0" r="r" b="b"/>
            <a:pathLst>
              <a:path w="275" h="235">
                <a:moveTo>
                  <a:pt x="0" y="235"/>
                </a:moveTo>
                <a:lnTo>
                  <a:pt x="135" y="0"/>
                </a:lnTo>
                <a:lnTo>
                  <a:pt x="275" y="235"/>
                </a:lnTo>
                <a:lnTo>
                  <a:pt x="0" y="23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 name="Freeform 759">
            <a:extLst>
              <a:ext uri="{FF2B5EF4-FFF2-40B4-BE49-F238E27FC236}">
                <a16:creationId xmlns:a16="http://schemas.microsoft.com/office/drawing/2014/main" id="{7D205C5A-66B1-D8F4-3597-6F5DBB68AF41}"/>
              </a:ext>
            </a:extLst>
          </p:cNvPr>
          <p:cNvSpPr>
            <a:spLocks/>
          </p:cNvSpPr>
          <p:nvPr/>
        </p:nvSpPr>
        <p:spPr bwMode="auto">
          <a:xfrm>
            <a:off x="5562815" y="4460241"/>
            <a:ext cx="93604" cy="93604"/>
          </a:xfrm>
          <a:custGeom>
            <a:avLst/>
            <a:gdLst>
              <a:gd name="T0" fmla="*/ 0 w 264"/>
              <a:gd name="T1" fmla="*/ 133 h 265"/>
              <a:gd name="T2" fmla="*/ 0 w 264"/>
              <a:gd name="T3" fmla="*/ 145 h 265"/>
              <a:gd name="T4" fmla="*/ 0 w 264"/>
              <a:gd name="T5" fmla="*/ 156 h 265"/>
              <a:gd name="T6" fmla="*/ 2 w 264"/>
              <a:gd name="T7" fmla="*/ 167 h 265"/>
              <a:gd name="T8" fmla="*/ 10 w 264"/>
              <a:gd name="T9" fmla="*/ 189 h 265"/>
              <a:gd name="T10" fmla="*/ 20 w 264"/>
              <a:gd name="T11" fmla="*/ 208 h 265"/>
              <a:gd name="T12" fmla="*/ 36 w 264"/>
              <a:gd name="T13" fmla="*/ 226 h 265"/>
              <a:gd name="T14" fmla="*/ 56 w 264"/>
              <a:gd name="T15" fmla="*/ 242 h 265"/>
              <a:gd name="T16" fmla="*/ 77 w 264"/>
              <a:gd name="T17" fmla="*/ 254 h 265"/>
              <a:gd name="T18" fmla="*/ 100 w 264"/>
              <a:gd name="T19" fmla="*/ 261 h 265"/>
              <a:gd name="T20" fmla="*/ 126 w 264"/>
              <a:gd name="T21" fmla="*/ 265 h 265"/>
              <a:gd name="T22" fmla="*/ 131 w 264"/>
              <a:gd name="T23" fmla="*/ 265 h 265"/>
              <a:gd name="T24" fmla="*/ 133 w 264"/>
              <a:gd name="T25" fmla="*/ 264 h 265"/>
              <a:gd name="T26" fmla="*/ 137 w 264"/>
              <a:gd name="T27" fmla="*/ 264 h 265"/>
              <a:gd name="T28" fmla="*/ 143 w 264"/>
              <a:gd name="T29" fmla="*/ 264 h 265"/>
              <a:gd name="T30" fmla="*/ 157 w 264"/>
              <a:gd name="T31" fmla="*/ 262 h 265"/>
              <a:gd name="T32" fmla="*/ 169 w 264"/>
              <a:gd name="T33" fmla="*/ 258 h 265"/>
              <a:gd name="T34" fmla="*/ 174 w 264"/>
              <a:gd name="T35" fmla="*/ 256 h 265"/>
              <a:gd name="T36" fmla="*/ 181 w 264"/>
              <a:gd name="T37" fmla="*/ 255 h 265"/>
              <a:gd name="T38" fmla="*/ 186 w 264"/>
              <a:gd name="T39" fmla="*/ 251 h 265"/>
              <a:gd name="T40" fmla="*/ 191 w 264"/>
              <a:gd name="T41" fmla="*/ 249 h 265"/>
              <a:gd name="T42" fmla="*/ 203 w 264"/>
              <a:gd name="T43" fmla="*/ 242 h 265"/>
              <a:gd name="T44" fmla="*/ 207 w 264"/>
              <a:gd name="T45" fmla="*/ 238 h 265"/>
              <a:gd name="T46" fmla="*/ 210 w 264"/>
              <a:gd name="T47" fmla="*/ 235 h 265"/>
              <a:gd name="T48" fmla="*/ 210 w 264"/>
              <a:gd name="T49" fmla="*/ 234 h 265"/>
              <a:gd name="T50" fmla="*/ 211 w 264"/>
              <a:gd name="T51" fmla="*/ 234 h 265"/>
              <a:gd name="T52" fmla="*/ 213 w 264"/>
              <a:gd name="T53" fmla="*/ 234 h 265"/>
              <a:gd name="T54" fmla="*/ 224 w 264"/>
              <a:gd name="T55" fmla="*/ 226 h 265"/>
              <a:gd name="T56" fmla="*/ 239 w 264"/>
              <a:gd name="T57" fmla="*/ 208 h 265"/>
              <a:gd name="T58" fmla="*/ 242 w 264"/>
              <a:gd name="T59" fmla="*/ 202 h 265"/>
              <a:gd name="T60" fmla="*/ 245 w 264"/>
              <a:gd name="T61" fmla="*/ 198 h 265"/>
              <a:gd name="T62" fmla="*/ 252 w 264"/>
              <a:gd name="T63" fmla="*/ 189 h 265"/>
              <a:gd name="T64" fmla="*/ 255 w 264"/>
              <a:gd name="T65" fmla="*/ 177 h 265"/>
              <a:gd name="T66" fmla="*/ 260 w 264"/>
              <a:gd name="T67" fmla="*/ 167 h 265"/>
              <a:gd name="T68" fmla="*/ 262 w 264"/>
              <a:gd name="T69" fmla="*/ 156 h 265"/>
              <a:gd name="T70" fmla="*/ 264 w 264"/>
              <a:gd name="T71" fmla="*/ 145 h 265"/>
              <a:gd name="T72" fmla="*/ 264 w 264"/>
              <a:gd name="T73" fmla="*/ 133 h 265"/>
              <a:gd name="T74" fmla="*/ 263 w 264"/>
              <a:gd name="T75" fmla="*/ 118 h 265"/>
              <a:gd name="T76" fmla="*/ 261 w 264"/>
              <a:gd name="T77" fmla="*/ 104 h 265"/>
              <a:gd name="T78" fmla="*/ 254 w 264"/>
              <a:gd name="T79" fmla="*/ 80 h 265"/>
              <a:gd name="T80" fmla="*/ 240 w 264"/>
              <a:gd name="T81" fmla="*/ 57 h 265"/>
              <a:gd name="T82" fmla="*/ 224 w 264"/>
              <a:gd name="T83" fmla="*/ 38 h 265"/>
              <a:gd name="T84" fmla="*/ 213 w 264"/>
              <a:gd name="T85" fmla="*/ 28 h 265"/>
              <a:gd name="T86" fmla="*/ 203 w 264"/>
              <a:gd name="T87" fmla="*/ 21 h 265"/>
              <a:gd name="T88" fmla="*/ 191 w 264"/>
              <a:gd name="T89" fmla="*/ 14 h 265"/>
              <a:gd name="T90" fmla="*/ 181 w 264"/>
              <a:gd name="T91" fmla="*/ 9 h 265"/>
              <a:gd name="T92" fmla="*/ 169 w 264"/>
              <a:gd name="T93" fmla="*/ 5 h 265"/>
              <a:gd name="T94" fmla="*/ 157 w 264"/>
              <a:gd name="T95" fmla="*/ 3 h 265"/>
              <a:gd name="T96" fmla="*/ 143 w 264"/>
              <a:gd name="T97" fmla="*/ 0 h 265"/>
              <a:gd name="T98" fmla="*/ 131 w 264"/>
              <a:gd name="T99" fmla="*/ 0 h 265"/>
              <a:gd name="T100" fmla="*/ 126 w 264"/>
              <a:gd name="T101" fmla="*/ 0 h 265"/>
              <a:gd name="T102" fmla="*/ 100 w 264"/>
              <a:gd name="T103" fmla="*/ 3 h 265"/>
              <a:gd name="T104" fmla="*/ 77 w 264"/>
              <a:gd name="T105" fmla="*/ 11 h 265"/>
              <a:gd name="T106" fmla="*/ 56 w 264"/>
              <a:gd name="T107" fmla="*/ 22 h 265"/>
              <a:gd name="T108" fmla="*/ 36 w 264"/>
              <a:gd name="T109" fmla="*/ 38 h 265"/>
              <a:gd name="T110" fmla="*/ 20 w 264"/>
              <a:gd name="T111" fmla="*/ 57 h 265"/>
              <a:gd name="T112" fmla="*/ 9 w 264"/>
              <a:gd name="T113" fmla="*/ 80 h 265"/>
              <a:gd name="T114" fmla="*/ 2 w 264"/>
              <a:gd name="T115" fmla="*/ 104 h 265"/>
              <a:gd name="T116" fmla="*/ 0 w 264"/>
              <a:gd name="T117" fmla="*/ 13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 h="265">
                <a:moveTo>
                  <a:pt x="0" y="133"/>
                </a:moveTo>
                <a:lnTo>
                  <a:pt x="0" y="145"/>
                </a:lnTo>
                <a:lnTo>
                  <a:pt x="0" y="156"/>
                </a:lnTo>
                <a:lnTo>
                  <a:pt x="2" y="167"/>
                </a:lnTo>
                <a:lnTo>
                  <a:pt x="10" y="189"/>
                </a:lnTo>
                <a:lnTo>
                  <a:pt x="20" y="208"/>
                </a:lnTo>
                <a:lnTo>
                  <a:pt x="36" y="226"/>
                </a:lnTo>
                <a:lnTo>
                  <a:pt x="56" y="242"/>
                </a:lnTo>
                <a:lnTo>
                  <a:pt x="77" y="254"/>
                </a:lnTo>
                <a:lnTo>
                  <a:pt x="100" y="261"/>
                </a:lnTo>
                <a:lnTo>
                  <a:pt x="126" y="265"/>
                </a:lnTo>
                <a:lnTo>
                  <a:pt x="131" y="265"/>
                </a:lnTo>
                <a:lnTo>
                  <a:pt x="133" y="264"/>
                </a:lnTo>
                <a:lnTo>
                  <a:pt x="137" y="264"/>
                </a:lnTo>
                <a:lnTo>
                  <a:pt x="143" y="264"/>
                </a:lnTo>
                <a:lnTo>
                  <a:pt x="157" y="262"/>
                </a:lnTo>
                <a:lnTo>
                  <a:pt x="169" y="258"/>
                </a:lnTo>
                <a:lnTo>
                  <a:pt x="174" y="256"/>
                </a:lnTo>
                <a:lnTo>
                  <a:pt x="181" y="255"/>
                </a:lnTo>
                <a:lnTo>
                  <a:pt x="186" y="251"/>
                </a:lnTo>
                <a:lnTo>
                  <a:pt x="191" y="249"/>
                </a:lnTo>
                <a:lnTo>
                  <a:pt x="203" y="242"/>
                </a:lnTo>
                <a:lnTo>
                  <a:pt x="207" y="238"/>
                </a:lnTo>
                <a:lnTo>
                  <a:pt x="210" y="235"/>
                </a:lnTo>
                <a:lnTo>
                  <a:pt x="210" y="234"/>
                </a:lnTo>
                <a:lnTo>
                  <a:pt x="211" y="234"/>
                </a:lnTo>
                <a:lnTo>
                  <a:pt x="213" y="234"/>
                </a:lnTo>
                <a:lnTo>
                  <a:pt x="224" y="226"/>
                </a:lnTo>
                <a:lnTo>
                  <a:pt x="239" y="208"/>
                </a:lnTo>
                <a:lnTo>
                  <a:pt x="242" y="202"/>
                </a:lnTo>
                <a:lnTo>
                  <a:pt x="245" y="198"/>
                </a:lnTo>
                <a:lnTo>
                  <a:pt x="252" y="189"/>
                </a:lnTo>
                <a:lnTo>
                  <a:pt x="255" y="177"/>
                </a:lnTo>
                <a:lnTo>
                  <a:pt x="260" y="167"/>
                </a:lnTo>
                <a:lnTo>
                  <a:pt x="262" y="156"/>
                </a:lnTo>
                <a:lnTo>
                  <a:pt x="264" y="145"/>
                </a:lnTo>
                <a:lnTo>
                  <a:pt x="264" y="133"/>
                </a:lnTo>
                <a:lnTo>
                  <a:pt x="263" y="118"/>
                </a:lnTo>
                <a:lnTo>
                  <a:pt x="261" y="104"/>
                </a:lnTo>
                <a:lnTo>
                  <a:pt x="254" y="80"/>
                </a:lnTo>
                <a:lnTo>
                  <a:pt x="240" y="57"/>
                </a:lnTo>
                <a:lnTo>
                  <a:pt x="224" y="38"/>
                </a:lnTo>
                <a:lnTo>
                  <a:pt x="213" y="28"/>
                </a:lnTo>
                <a:lnTo>
                  <a:pt x="203" y="21"/>
                </a:lnTo>
                <a:lnTo>
                  <a:pt x="191" y="14"/>
                </a:lnTo>
                <a:lnTo>
                  <a:pt x="181" y="9"/>
                </a:lnTo>
                <a:lnTo>
                  <a:pt x="169" y="5"/>
                </a:lnTo>
                <a:lnTo>
                  <a:pt x="157" y="3"/>
                </a:lnTo>
                <a:lnTo>
                  <a:pt x="143" y="0"/>
                </a:lnTo>
                <a:lnTo>
                  <a:pt x="131" y="0"/>
                </a:lnTo>
                <a:lnTo>
                  <a:pt x="126" y="0"/>
                </a:lnTo>
                <a:lnTo>
                  <a:pt x="100" y="3"/>
                </a:lnTo>
                <a:lnTo>
                  <a:pt x="77" y="11"/>
                </a:lnTo>
                <a:lnTo>
                  <a:pt x="56" y="22"/>
                </a:lnTo>
                <a:lnTo>
                  <a:pt x="36" y="38"/>
                </a:lnTo>
                <a:lnTo>
                  <a:pt x="20" y="57"/>
                </a:lnTo>
                <a:lnTo>
                  <a:pt x="9" y="80"/>
                </a:lnTo>
                <a:lnTo>
                  <a:pt x="2" y="104"/>
                </a:lnTo>
                <a:lnTo>
                  <a:pt x="0" y="13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 name="Freeform 760">
            <a:extLst>
              <a:ext uri="{FF2B5EF4-FFF2-40B4-BE49-F238E27FC236}">
                <a16:creationId xmlns:a16="http://schemas.microsoft.com/office/drawing/2014/main" id="{9714E699-2B94-77E7-D297-341064011CFA}"/>
              </a:ext>
            </a:extLst>
          </p:cNvPr>
          <p:cNvSpPr>
            <a:spLocks/>
          </p:cNvSpPr>
          <p:nvPr/>
        </p:nvSpPr>
        <p:spPr bwMode="auto">
          <a:xfrm>
            <a:off x="5537287" y="4279414"/>
            <a:ext cx="144661" cy="117006"/>
          </a:xfrm>
          <a:custGeom>
            <a:avLst/>
            <a:gdLst>
              <a:gd name="T0" fmla="*/ 154 w 409"/>
              <a:gd name="T1" fmla="*/ 122 h 330"/>
              <a:gd name="T2" fmla="*/ 212 w 409"/>
              <a:gd name="T3" fmla="*/ 0 h 330"/>
              <a:gd name="T4" fmla="*/ 269 w 409"/>
              <a:gd name="T5" fmla="*/ 111 h 330"/>
              <a:gd name="T6" fmla="*/ 409 w 409"/>
              <a:gd name="T7" fmla="*/ 122 h 330"/>
              <a:gd name="T8" fmla="*/ 302 w 409"/>
              <a:gd name="T9" fmla="*/ 203 h 330"/>
              <a:gd name="T10" fmla="*/ 329 w 409"/>
              <a:gd name="T11" fmla="*/ 319 h 330"/>
              <a:gd name="T12" fmla="*/ 213 w 409"/>
              <a:gd name="T13" fmla="*/ 247 h 330"/>
              <a:gd name="T14" fmla="*/ 89 w 409"/>
              <a:gd name="T15" fmla="*/ 330 h 330"/>
              <a:gd name="T16" fmla="*/ 119 w 409"/>
              <a:gd name="T17" fmla="*/ 198 h 330"/>
              <a:gd name="T18" fmla="*/ 0 w 409"/>
              <a:gd name="T19" fmla="*/ 122 h 330"/>
              <a:gd name="T20" fmla="*/ 154 w 409"/>
              <a:gd name="T21" fmla="*/ 1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30">
                <a:moveTo>
                  <a:pt x="154" y="122"/>
                </a:moveTo>
                <a:lnTo>
                  <a:pt x="212" y="0"/>
                </a:lnTo>
                <a:lnTo>
                  <a:pt x="269" y="111"/>
                </a:lnTo>
                <a:lnTo>
                  <a:pt x="409" y="122"/>
                </a:lnTo>
                <a:lnTo>
                  <a:pt x="302" y="203"/>
                </a:lnTo>
                <a:lnTo>
                  <a:pt x="329" y="319"/>
                </a:lnTo>
                <a:lnTo>
                  <a:pt x="213" y="247"/>
                </a:lnTo>
                <a:lnTo>
                  <a:pt x="89" y="330"/>
                </a:lnTo>
                <a:lnTo>
                  <a:pt x="119" y="198"/>
                </a:lnTo>
                <a:lnTo>
                  <a:pt x="0" y="122"/>
                </a:lnTo>
                <a:lnTo>
                  <a:pt x="154" y="12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15" name="Groupe 314">
            <a:extLst>
              <a:ext uri="{FF2B5EF4-FFF2-40B4-BE49-F238E27FC236}">
                <a16:creationId xmlns:a16="http://schemas.microsoft.com/office/drawing/2014/main" id="{64240768-5FB4-E06D-3E34-527A78EB6D0A}"/>
              </a:ext>
            </a:extLst>
          </p:cNvPr>
          <p:cNvGrpSpPr/>
          <p:nvPr/>
        </p:nvGrpSpPr>
        <p:grpSpPr>
          <a:xfrm>
            <a:off x="7597627" y="2134182"/>
            <a:ext cx="3149600" cy="3309937"/>
            <a:chOff x="5297488" y="2230438"/>
            <a:chExt cx="3149600" cy="3309937"/>
          </a:xfrm>
        </p:grpSpPr>
        <p:sp>
          <p:nvSpPr>
            <p:cNvPr id="316" name="Freeform 8">
              <a:extLst>
                <a:ext uri="{FF2B5EF4-FFF2-40B4-BE49-F238E27FC236}">
                  <a16:creationId xmlns:a16="http://schemas.microsoft.com/office/drawing/2014/main" id="{E38EEC9D-F191-3831-0D72-6DD934986695}"/>
                </a:ext>
              </a:extLst>
            </p:cNvPr>
            <p:cNvSpPr>
              <a:spLocks/>
            </p:cNvSpPr>
            <p:nvPr/>
          </p:nvSpPr>
          <p:spPr bwMode="auto">
            <a:xfrm>
              <a:off x="5297488" y="2230438"/>
              <a:ext cx="3149600" cy="3236913"/>
            </a:xfrm>
            <a:custGeom>
              <a:avLst/>
              <a:gdLst>
                <a:gd name="T0" fmla="*/ 11904 w 11904"/>
                <a:gd name="T1" fmla="*/ 12235 h 12235"/>
                <a:gd name="T2" fmla="*/ 0 w 11904"/>
                <a:gd name="T3" fmla="*/ 12235 h 12235"/>
                <a:gd name="T4" fmla="*/ 0 w 11904"/>
                <a:gd name="T5" fmla="*/ 0 h 12235"/>
              </a:gdLst>
              <a:ahLst/>
              <a:cxnLst>
                <a:cxn ang="0">
                  <a:pos x="T0" y="T1"/>
                </a:cxn>
                <a:cxn ang="0">
                  <a:pos x="T2" y="T3"/>
                </a:cxn>
                <a:cxn ang="0">
                  <a:pos x="T4" y="T5"/>
                </a:cxn>
              </a:cxnLst>
              <a:rect l="0" t="0" r="r" b="b"/>
              <a:pathLst>
                <a:path w="11904" h="12235">
                  <a:moveTo>
                    <a:pt x="11904" y="12235"/>
                  </a:moveTo>
                  <a:lnTo>
                    <a:pt x="0" y="12235"/>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7" name="Line 9">
              <a:extLst>
                <a:ext uri="{FF2B5EF4-FFF2-40B4-BE49-F238E27FC236}">
                  <a16:creationId xmlns:a16="http://schemas.microsoft.com/office/drawing/2014/main" id="{91EBF1FC-68DD-5B51-1610-31F5DE6C242D}"/>
                </a:ext>
              </a:extLst>
            </p:cNvPr>
            <p:cNvSpPr>
              <a:spLocks noChangeShapeType="1"/>
            </p:cNvSpPr>
            <p:nvPr/>
          </p:nvSpPr>
          <p:spPr bwMode="auto">
            <a:xfrm flipV="1">
              <a:off x="8326438"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8" name="Line 10">
              <a:extLst>
                <a:ext uri="{FF2B5EF4-FFF2-40B4-BE49-F238E27FC236}">
                  <a16:creationId xmlns:a16="http://schemas.microsoft.com/office/drawing/2014/main" id="{B1F7C6EC-7959-35FC-9D16-062A5DA87444}"/>
                </a:ext>
              </a:extLst>
            </p:cNvPr>
            <p:cNvSpPr>
              <a:spLocks noChangeShapeType="1"/>
            </p:cNvSpPr>
            <p:nvPr/>
          </p:nvSpPr>
          <p:spPr bwMode="auto">
            <a:xfrm flipV="1">
              <a:off x="7821613"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9" name="Line 11">
              <a:extLst>
                <a:ext uri="{FF2B5EF4-FFF2-40B4-BE49-F238E27FC236}">
                  <a16:creationId xmlns:a16="http://schemas.microsoft.com/office/drawing/2014/main" id="{09F269B2-06C0-D502-F85B-EE6D1DBC3905}"/>
                </a:ext>
              </a:extLst>
            </p:cNvPr>
            <p:cNvSpPr>
              <a:spLocks noChangeShapeType="1"/>
            </p:cNvSpPr>
            <p:nvPr/>
          </p:nvSpPr>
          <p:spPr bwMode="auto">
            <a:xfrm flipV="1">
              <a:off x="7316788"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0" name="Line 16">
              <a:extLst>
                <a:ext uri="{FF2B5EF4-FFF2-40B4-BE49-F238E27FC236}">
                  <a16:creationId xmlns:a16="http://schemas.microsoft.com/office/drawing/2014/main" id="{65083164-3FEA-12EB-EA33-80A2B25968C3}"/>
                </a:ext>
              </a:extLst>
            </p:cNvPr>
            <p:cNvSpPr>
              <a:spLocks noChangeShapeType="1"/>
            </p:cNvSpPr>
            <p:nvPr/>
          </p:nvSpPr>
          <p:spPr bwMode="auto">
            <a:xfrm flipV="1">
              <a:off x="6811963"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1" name="Line 17">
              <a:extLst>
                <a:ext uri="{FF2B5EF4-FFF2-40B4-BE49-F238E27FC236}">
                  <a16:creationId xmlns:a16="http://schemas.microsoft.com/office/drawing/2014/main" id="{80E508B8-8459-1383-7DF8-034233BC2CAD}"/>
                </a:ext>
              </a:extLst>
            </p:cNvPr>
            <p:cNvSpPr>
              <a:spLocks noChangeShapeType="1"/>
            </p:cNvSpPr>
            <p:nvPr/>
          </p:nvSpPr>
          <p:spPr bwMode="auto">
            <a:xfrm flipV="1">
              <a:off x="6307138"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2" name="Line 18">
              <a:extLst>
                <a:ext uri="{FF2B5EF4-FFF2-40B4-BE49-F238E27FC236}">
                  <a16:creationId xmlns:a16="http://schemas.microsoft.com/office/drawing/2014/main" id="{6FC23585-D323-D235-C125-0C73BA4B54A4}"/>
                </a:ext>
              </a:extLst>
            </p:cNvPr>
            <p:cNvSpPr>
              <a:spLocks noChangeShapeType="1"/>
            </p:cNvSpPr>
            <p:nvPr/>
          </p:nvSpPr>
          <p:spPr bwMode="auto">
            <a:xfrm flipV="1">
              <a:off x="5802313"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3" name="Line 19">
              <a:extLst>
                <a:ext uri="{FF2B5EF4-FFF2-40B4-BE49-F238E27FC236}">
                  <a16:creationId xmlns:a16="http://schemas.microsoft.com/office/drawing/2014/main" id="{D178DD82-6F32-8AA7-2F6D-41F562B5E4D6}"/>
                </a:ext>
              </a:extLst>
            </p:cNvPr>
            <p:cNvSpPr>
              <a:spLocks noChangeShapeType="1"/>
            </p:cNvSpPr>
            <p:nvPr/>
          </p:nvSpPr>
          <p:spPr bwMode="auto">
            <a:xfrm flipV="1">
              <a:off x="5297488" y="5467350"/>
              <a:ext cx="0" cy="730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4" name="Rectangle 80">
              <a:extLst>
                <a:ext uri="{FF2B5EF4-FFF2-40B4-BE49-F238E27FC236}">
                  <a16:creationId xmlns:a16="http://schemas.microsoft.com/office/drawing/2014/main" id="{BD07FE90-C98C-49F5-1AA4-2A2E6FE97F9A}"/>
                </a:ext>
              </a:extLst>
            </p:cNvPr>
            <p:cNvSpPr>
              <a:spLocks noChangeArrowheads="1"/>
            </p:cNvSpPr>
            <p:nvPr/>
          </p:nvSpPr>
          <p:spPr bwMode="auto">
            <a:xfrm>
              <a:off x="5297488" y="5395913"/>
              <a:ext cx="7461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5" name="Rectangle 81">
              <a:extLst>
                <a:ext uri="{FF2B5EF4-FFF2-40B4-BE49-F238E27FC236}">
                  <a16:creationId xmlns:a16="http://schemas.microsoft.com/office/drawing/2014/main" id="{2755E393-1AF7-534F-B6D5-9C740BD3438B}"/>
                </a:ext>
              </a:extLst>
            </p:cNvPr>
            <p:cNvSpPr>
              <a:spLocks noChangeArrowheads="1"/>
            </p:cNvSpPr>
            <p:nvPr/>
          </p:nvSpPr>
          <p:spPr bwMode="auto">
            <a:xfrm>
              <a:off x="5297488" y="5319713"/>
              <a:ext cx="9683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6" name="Rectangle 82">
              <a:extLst>
                <a:ext uri="{FF2B5EF4-FFF2-40B4-BE49-F238E27FC236}">
                  <a16:creationId xmlns:a16="http://schemas.microsoft.com/office/drawing/2014/main" id="{56C94DBB-DEC5-E488-7C70-C69500334770}"/>
                </a:ext>
              </a:extLst>
            </p:cNvPr>
            <p:cNvSpPr>
              <a:spLocks noChangeArrowheads="1"/>
            </p:cNvSpPr>
            <p:nvPr/>
          </p:nvSpPr>
          <p:spPr bwMode="auto">
            <a:xfrm>
              <a:off x="5297488" y="5256213"/>
              <a:ext cx="9207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7" name="Rectangle 83">
              <a:extLst>
                <a:ext uri="{FF2B5EF4-FFF2-40B4-BE49-F238E27FC236}">
                  <a16:creationId xmlns:a16="http://schemas.microsoft.com/office/drawing/2014/main" id="{A6CBAF56-FB72-BDB4-4526-5C4717DAAA16}"/>
                </a:ext>
              </a:extLst>
            </p:cNvPr>
            <p:cNvSpPr>
              <a:spLocks noChangeArrowheads="1"/>
            </p:cNvSpPr>
            <p:nvPr/>
          </p:nvSpPr>
          <p:spPr bwMode="auto">
            <a:xfrm>
              <a:off x="5297488" y="5192713"/>
              <a:ext cx="9207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8" name="Rectangle 84">
              <a:extLst>
                <a:ext uri="{FF2B5EF4-FFF2-40B4-BE49-F238E27FC236}">
                  <a16:creationId xmlns:a16="http://schemas.microsoft.com/office/drawing/2014/main" id="{60337216-E6C1-5BC8-9932-3B3F76E8188A}"/>
                </a:ext>
              </a:extLst>
            </p:cNvPr>
            <p:cNvSpPr>
              <a:spLocks noChangeArrowheads="1"/>
            </p:cNvSpPr>
            <p:nvPr/>
          </p:nvSpPr>
          <p:spPr bwMode="auto">
            <a:xfrm>
              <a:off x="5297488" y="5129213"/>
              <a:ext cx="1016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9" name="Rectangle 85">
              <a:extLst>
                <a:ext uri="{FF2B5EF4-FFF2-40B4-BE49-F238E27FC236}">
                  <a16:creationId xmlns:a16="http://schemas.microsoft.com/office/drawing/2014/main" id="{D34E4821-F853-1582-16CB-D0F72FAC4E77}"/>
                </a:ext>
              </a:extLst>
            </p:cNvPr>
            <p:cNvSpPr>
              <a:spLocks noChangeArrowheads="1"/>
            </p:cNvSpPr>
            <p:nvPr/>
          </p:nvSpPr>
          <p:spPr bwMode="auto">
            <a:xfrm>
              <a:off x="5297488" y="5065713"/>
              <a:ext cx="146050"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Rectangle 86">
              <a:extLst>
                <a:ext uri="{FF2B5EF4-FFF2-40B4-BE49-F238E27FC236}">
                  <a16:creationId xmlns:a16="http://schemas.microsoft.com/office/drawing/2014/main" id="{9CC32548-5E77-D33F-5DDC-5D98259FD247}"/>
                </a:ext>
              </a:extLst>
            </p:cNvPr>
            <p:cNvSpPr>
              <a:spLocks noChangeArrowheads="1"/>
            </p:cNvSpPr>
            <p:nvPr/>
          </p:nvSpPr>
          <p:spPr bwMode="auto">
            <a:xfrm>
              <a:off x="5297488" y="5000625"/>
              <a:ext cx="16351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1" name="Rectangle 87">
              <a:extLst>
                <a:ext uri="{FF2B5EF4-FFF2-40B4-BE49-F238E27FC236}">
                  <a16:creationId xmlns:a16="http://schemas.microsoft.com/office/drawing/2014/main" id="{9BDDD9D5-2DEC-0C61-7C58-0624DCB12067}"/>
                </a:ext>
              </a:extLst>
            </p:cNvPr>
            <p:cNvSpPr>
              <a:spLocks noChangeArrowheads="1"/>
            </p:cNvSpPr>
            <p:nvPr/>
          </p:nvSpPr>
          <p:spPr bwMode="auto">
            <a:xfrm>
              <a:off x="5297488" y="4937125"/>
              <a:ext cx="16351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Rectangle 88">
              <a:extLst>
                <a:ext uri="{FF2B5EF4-FFF2-40B4-BE49-F238E27FC236}">
                  <a16:creationId xmlns:a16="http://schemas.microsoft.com/office/drawing/2014/main" id="{CFCB1E3A-24B3-3BD8-F4BB-DAAE66F463D4}"/>
                </a:ext>
              </a:extLst>
            </p:cNvPr>
            <p:cNvSpPr>
              <a:spLocks noChangeArrowheads="1"/>
            </p:cNvSpPr>
            <p:nvPr/>
          </p:nvSpPr>
          <p:spPr bwMode="auto">
            <a:xfrm>
              <a:off x="5297488" y="4873625"/>
              <a:ext cx="1905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Rectangle 89">
              <a:extLst>
                <a:ext uri="{FF2B5EF4-FFF2-40B4-BE49-F238E27FC236}">
                  <a16:creationId xmlns:a16="http://schemas.microsoft.com/office/drawing/2014/main" id="{6E5B0724-B7F8-E365-B5CE-72282BC1BE01}"/>
                </a:ext>
              </a:extLst>
            </p:cNvPr>
            <p:cNvSpPr>
              <a:spLocks noChangeArrowheads="1"/>
            </p:cNvSpPr>
            <p:nvPr/>
          </p:nvSpPr>
          <p:spPr bwMode="auto">
            <a:xfrm>
              <a:off x="5297488" y="4810125"/>
              <a:ext cx="23018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4" name="Rectangle 90">
              <a:extLst>
                <a:ext uri="{FF2B5EF4-FFF2-40B4-BE49-F238E27FC236}">
                  <a16:creationId xmlns:a16="http://schemas.microsoft.com/office/drawing/2014/main" id="{8BB3F5BA-5601-390A-8D08-9617C24FD821}"/>
                </a:ext>
              </a:extLst>
            </p:cNvPr>
            <p:cNvSpPr>
              <a:spLocks noChangeArrowheads="1"/>
            </p:cNvSpPr>
            <p:nvPr/>
          </p:nvSpPr>
          <p:spPr bwMode="auto">
            <a:xfrm>
              <a:off x="5297488" y="4746625"/>
              <a:ext cx="28575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5" name="Rectangle 91">
              <a:extLst>
                <a:ext uri="{FF2B5EF4-FFF2-40B4-BE49-F238E27FC236}">
                  <a16:creationId xmlns:a16="http://schemas.microsoft.com/office/drawing/2014/main" id="{3EC61644-4307-5785-F11B-81F5D84F0562}"/>
                </a:ext>
              </a:extLst>
            </p:cNvPr>
            <p:cNvSpPr>
              <a:spLocks noChangeArrowheads="1"/>
            </p:cNvSpPr>
            <p:nvPr/>
          </p:nvSpPr>
          <p:spPr bwMode="auto">
            <a:xfrm>
              <a:off x="5297488" y="4683125"/>
              <a:ext cx="3302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6" name="Rectangle 92">
              <a:extLst>
                <a:ext uri="{FF2B5EF4-FFF2-40B4-BE49-F238E27FC236}">
                  <a16:creationId xmlns:a16="http://schemas.microsoft.com/office/drawing/2014/main" id="{02C6A4C7-9E9A-BC8A-4D78-108D11AD090D}"/>
                </a:ext>
              </a:extLst>
            </p:cNvPr>
            <p:cNvSpPr>
              <a:spLocks noChangeArrowheads="1"/>
            </p:cNvSpPr>
            <p:nvPr/>
          </p:nvSpPr>
          <p:spPr bwMode="auto">
            <a:xfrm>
              <a:off x="5297488" y="4619625"/>
              <a:ext cx="379413"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Rectangle 93">
              <a:extLst>
                <a:ext uri="{FF2B5EF4-FFF2-40B4-BE49-F238E27FC236}">
                  <a16:creationId xmlns:a16="http://schemas.microsoft.com/office/drawing/2014/main" id="{BA48478E-2729-CF1F-4843-214E5113635B}"/>
                </a:ext>
              </a:extLst>
            </p:cNvPr>
            <p:cNvSpPr>
              <a:spLocks noChangeArrowheads="1"/>
            </p:cNvSpPr>
            <p:nvPr/>
          </p:nvSpPr>
          <p:spPr bwMode="auto">
            <a:xfrm>
              <a:off x="5297488" y="4554538"/>
              <a:ext cx="37147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Rectangle 94">
              <a:extLst>
                <a:ext uri="{FF2B5EF4-FFF2-40B4-BE49-F238E27FC236}">
                  <a16:creationId xmlns:a16="http://schemas.microsoft.com/office/drawing/2014/main" id="{3ECB9F67-3745-6C40-D59D-D9EB2F379E07}"/>
                </a:ext>
              </a:extLst>
            </p:cNvPr>
            <p:cNvSpPr>
              <a:spLocks noChangeArrowheads="1"/>
            </p:cNvSpPr>
            <p:nvPr/>
          </p:nvSpPr>
          <p:spPr bwMode="auto">
            <a:xfrm>
              <a:off x="5297488" y="4491038"/>
              <a:ext cx="40798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9" name="Rectangle 95">
              <a:extLst>
                <a:ext uri="{FF2B5EF4-FFF2-40B4-BE49-F238E27FC236}">
                  <a16:creationId xmlns:a16="http://schemas.microsoft.com/office/drawing/2014/main" id="{AC841DB1-60FC-11C3-501B-1D12313F9565}"/>
                </a:ext>
              </a:extLst>
            </p:cNvPr>
            <p:cNvSpPr>
              <a:spLocks noChangeArrowheads="1"/>
            </p:cNvSpPr>
            <p:nvPr/>
          </p:nvSpPr>
          <p:spPr bwMode="auto">
            <a:xfrm>
              <a:off x="5297488" y="4427538"/>
              <a:ext cx="43497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Rectangle 96">
              <a:extLst>
                <a:ext uri="{FF2B5EF4-FFF2-40B4-BE49-F238E27FC236}">
                  <a16:creationId xmlns:a16="http://schemas.microsoft.com/office/drawing/2014/main" id="{4BC1B9FC-690E-A2EC-77E2-374E0CF3998B}"/>
                </a:ext>
              </a:extLst>
            </p:cNvPr>
            <p:cNvSpPr>
              <a:spLocks noChangeArrowheads="1"/>
            </p:cNvSpPr>
            <p:nvPr/>
          </p:nvSpPr>
          <p:spPr bwMode="auto">
            <a:xfrm>
              <a:off x="5297488" y="4364038"/>
              <a:ext cx="42862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1" name="Rectangle 97">
              <a:extLst>
                <a:ext uri="{FF2B5EF4-FFF2-40B4-BE49-F238E27FC236}">
                  <a16:creationId xmlns:a16="http://schemas.microsoft.com/office/drawing/2014/main" id="{3A290AA6-AD5A-6967-B7D7-B162B0000768}"/>
                </a:ext>
              </a:extLst>
            </p:cNvPr>
            <p:cNvSpPr>
              <a:spLocks noChangeArrowheads="1"/>
            </p:cNvSpPr>
            <p:nvPr/>
          </p:nvSpPr>
          <p:spPr bwMode="auto">
            <a:xfrm>
              <a:off x="5297488" y="4300538"/>
              <a:ext cx="4191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2" name="Rectangle 98">
              <a:extLst>
                <a:ext uri="{FF2B5EF4-FFF2-40B4-BE49-F238E27FC236}">
                  <a16:creationId xmlns:a16="http://schemas.microsoft.com/office/drawing/2014/main" id="{CC20143E-56BE-A1B8-5924-65C541E13990}"/>
                </a:ext>
              </a:extLst>
            </p:cNvPr>
            <p:cNvSpPr>
              <a:spLocks noChangeArrowheads="1"/>
            </p:cNvSpPr>
            <p:nvPr/>
          </p:nvSpPr>
          <p:spPr bwMode="auto">
            <a:xfrm>
              <a:off x="5297488" y="4237038"/>
              <a:ext cx="45085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3" name="Rectangle 99">
              <a:extLst>
                <a:ext uri="{FF2B5EF4-FFF2-40B4-BE49-F238E27FC236}">
                  <a16:creationId xmlns:a16="http://schemas.microsoft.com/office/drawing/2014/main" id="{FED3FB0B-30C4-1676-CF32-D31FF332CDF2}"/>
                </a:ext>
              </a:extLst>
            </p:cNvPr>
            <p:cNvSpPr>
              <a:spLocks noChangeArrowheads="1"/>
            </p:cNvSpPr>
            <p:nvPr/>
          </p:nvSpPr>
          <p:spPr bwMode="auto">
            <a:xfrm>
              <a:off x="5297488" y="4173538"/>
              <a:ext cx="519113"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4" name="Rectangle 100">
              <a:extLst>
                <a:ext uri="{FF2B5EF4-FFF2-40B4-BE49-F238E27FC236}">
                  <a16:creationId xmlns:a16="http://schemas.microsoft.com/office/drawing/2014/main" id="{A40CD632-C31A-83A8-E0B3-62C241EC7BBD}"/>
                </a:ext>
              </a:extLst>
            </p:cNvPr>
            <p:cNvSpPr>
              <a:spLocks noChangeArrowheads="1"/>
            </p:cNvSpPr>
            <p:nvPr/>
          </p:nvSpPr>
          <p:spPr bwMode="auto">
            <a:xfrm>
              <a:off x="5297488" y="4108450"/>
              <a:ext cx="54133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5" name="Rectangle 101">
              <a:extLst>
                <a:ext uri="{FF2B5EF4-FFF2-40B4-BE49-F238E27FC236}">
                  <a16:creationId xmlns:a16="http://schemas.microsoft.com/office/drawing/2014/main" id="{3DA50234-ADFB-9808-FD36-80CBC8C0F013}"/>
                </a:ext>
              </a:extLst>
            </p:cNvPr>
            <p:cNvSpPr>
              <a:spLocks noChangeArrowheads="1"/>
            </p:cNvSpPr>
            <p:nvPr/>
          </p:nvSpPr>
          <p:spPr bwMode="auto">
            <a:xfrm>
              <a:off x="5297488" y="4044950"/>
              <a:ext cx="56832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6" name="Rectangle 102">
              <a:extLst>
                <a:ext uri="{FF2B5EF4-FFF2-40B4-BE49-F238E27FC236}">
                  <a16:creationId xmlns:a16="http://schemas.microsoft.com/office/drawing/2014/main" id="{C5BCFB12-495E-8D61-6244-590279EDA51C}"/>
                </a:ext>
              </a:extLst>
            </p:cNvPr>
            <p:cNvSpPr>
              <a:spLocks noChangeArrowheads="1"/>
            </p:cNvSpPr>
            <p:nvPr/>
          </p:nvSpPr>
          <p:spPr bwMode="auto">
            <a:xfrm>
              <a:off x="5297488" y="3981450"/>
              <a:ext cx="649288"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7" name="Rectangle 103">
              <a:extLst>
                <a:ext uri="{FF2B5EF4-FFF2-40B4-BE49-F238E27FC236}">
                  <a16:creationId xmlns:a16="http://schemas.microsoft.com/office/drawing/2014/main" id="{62708DAE-0C82-2796-5003-46E1AC291380}"/>
                </a:ext>
              </a:extLst>
            </p:cNvPr>
            <p:cNvSpPr>
              <a:spLocks noChangeArrowheads="1"/>
            </p:cNvSpPr>
            <p:nvPr/>
          </p:nvSpPr>
          <p:spPr bwMode="auto">
            <a:xfrm>
              <a:off x="5297488" y="3917950"/>
              <a:ext cx="663575"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8" name="Rectangle 104">
              <a:extLst>
                <a:ext uri="{FF2B5EF4-FFF2-40B4-BE49-F238E27FC236}">
                  <a16:creationId xmlns:a16="http://schemas.microsoft.com/office/drawing/2014/main" id="{EE6C42F5-CB6B-5F7A-E09E-0912D89EC4EB}"/>
                </a:ext>
              </a:extLst>
            </p:cNvPr>
            <p:cNvSpPr>
              <a:spLocks noChangeArrowheads="1"/>
            </p:cNvSpPr>
            <p:nvPr/>
          </p:nvSpPr>
          <p:spPr bwMode="auto">
            <a:xfrm>
              <a:off x="5297488" y="3790950"/>
              <a:ext cx="69691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9" name="Rectangle 105">
              <a:extLst>
                <a:ext uri="{FF2B5EF4-FFF2-40B4-BE49-F238E27FC236}">
                  <a16:creationId xmlns:a16="http://schemas.microsoft.com/office/drawing/2014/main" id="{5A099234-6630-5B7F-A331-6804A2111DC6}"/>
                </a:ext>
              </a:extLst>
            </p:cNvPr>
            <p:cNvSpPr>
              <a:spLocks noChangeArrowheads="1"/>
            </p:cNvSpPr>
            <p:nvPr/>
          </p:nvSpPr>
          <p:spPr bwMode="auto">
            <a:xfrm>
              <a:off x="5297488" y="3727450"/>
              <a:ext cx="769938" cy="33338"/>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0" name="Rectangle 106">
              <a:extLst>
                <a:ext uri="{FF2B5EF4-FFF2-40B4-BE49-F238E27FC236}">
                  <a16:creationId xmlns:a16="http://schemas.microsoft.com/office/drawing/2014/main" id="{4B8CEDA9-74FC-AE05-71E8-9095C88C21A4}"/>
                </a:ext>
              </a:extLst>
            </p:cNvPr>
            <p:cNvSpPr>
              <a:spLocks noChangeArrowheads="1"/>
            </p:cNvSpPr>
            <p:nvPr/>
          </p:nvSpPr>
          <p:spPr bwMode="auto">
            <a:xfrm>
              <a:off x="5297488" y="3598863"/>
              <a:ext cx="887413"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1" name="Rectangle 107">
              <a:extLst>
                <a:ext uri="{FF2B5EF4-FFF2-40B4-BE49-F238E27FC236}">
                  <a16:creationId xmlns:a16="http://schemas.microsoft.com/office/drawing/2014/main" id="{D494FB85-524D-B58C-75B1-9F275C160B03}"/>
                </a:ext>
              </a:extLst>
            </p:cNvPr>
            <p:cNvSpPr>
              <a:spLocks noChangeArrowheads="1"/>
            </p:cNvSpPr>
            <p:nvPr/>
          </p:nvSpPr>
          <p:spPr bwMode="auto">
            <a:xfrm>
              <a:off x="5297488" y="3535363"/>
              <a:ext cx="89535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2" name="Rectangle 108">
              <a:extLst>
                <a:ext uri="{FF2B5EF4-FFF2-40B4-BE49-F238E27FC236}">
                  <a16:creationId xmlns:a16="http://schemas.microsoft.com/office/drawing/2014/main" id="{FFF08AD8-982D-9E82-295E-0F7B2419BB63}"/>
                </a:ext>
              </a:extLst>
            </p:cNvPr>
            <p:cNvSpPr>
              <a:spLocks noChangeArrowheads="1"/>
            </p:cNvSpPr>
            <p:nvPr/>
          </p:nvSpPr>
          <p:spPr bwMode="auto">
            <a:xfrm>
              <a:off x="5297488" y="2706688"/>
              <a:ext cx="1612900" cy="34925"/>
            </a:xfrm>
            <a:prstGeom prst="rect">
              <a:avLst/>
            </a:prstGeom>
            <a:solidFill>
              <a:srgbClr val="C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3" name="Freeform 109">
              <a:extLst>
                <a:ext uri="{FF2B5EF4-FFF2-40B4-BE49-F238E27FC236}">
                  <a16:creationId xmlns:a16="http://schemas.microsoft.com/office/drawing/2014/main" id="{F410761B-53E6-4C35-D336-098981ED02B5}"/>
                </a:ext>
              </a:extLst>
            </p:cNvPr>
            <p:cNvSpPr>
              <a:spLocks/>
            </p:cNvSpPr>
            <p:nvPr/>
          </p:nvSpPr>
          <p:spPr bwMode="auto">
            <a:xfrm>
              <a:off x="5873751" y="2260600"/>
              <a:ext cx="2038350" cy="34925"/>
            </a:xfrm>
            <a:custGeom>
              <a:avLst/>
              <a:gdLst>
                <a:gd name="T0" fmla="*/ 7702 w 7702"/>
                <a:gd name="T1" fmla="*/ 131 h 131"/>
                <a:gd name="T2" fmla="*/ 7702 w 7702"/>
                <a:gd name="T3" fmla="*/ 0 h 131"/>
                <a:gd name="T4" fmla="*/ 0 w 7702"/>
                <a:gd name="T5" fmla="*/ 0 h 131"/>
                <a:gd name="T6" fmla="*/ 0 w 7702"/>
                <a:gd name="T7" fmla="*/ 66 h 131"/>
                <a:gd name="T8" fmla="*/ 0 w 7702"/>
                <a:gd name="T9" fmla="*/ 131 h 131"/>
                <a:gd name="T10" fmla="*/ 7702 w 7702"/>
                <a:gd name="T11" fmla="*/ 131 h 131"/>
              </a:gdLst>
              <a:ahLst/>
              <a:cxnLst>
                <a:cxn ang="0">
                  <a:pos x="T0" y="T1"/>
                </a:cxn>
                <a:cxn ang="0">
                  <a:pos x="T2" y="T3"/>
                </a:cxn>
                <a:cxn ang="0">
                  <a:pos x="T4" y="T5"/>
                </a:cxn>
                <a:cxn ang="0">
                  <a:pos x="T6" y="T7"/>
                </a:cxn>
                <a:cxn ang="0">
                  <a:pos x="T8" y="T9"/>
                </a:cxn>
                <a:cxn ang="0">
                  <a:pos x="T10" y="T11"/>
                </a:cxn>
              </a:cxnLst>
              <a:rect l="0" t="0" r="r" b="b"/>
              <a:pathLst>
                <a:path w="7702" h="131">
                  <a:moveTo>
                    <a:pt x="7702" y="131"/>
                  </a:moveTo>
                  <a:lnTo>
                    <a:pt x="7702" y="0"/>
                  </a:lnTo>
                  <a:lnTo>
                    <a:pt x="0" y="0"/>
                  </a:lnTo>
                  <a:lnTo>
                    <a:pt x="0" y="66"/>
                  </a:lnTo>
                  <a:lnTo>
                    <a:pt x="0" y="131"/>
                  </a:lnTo>
                  <a:lnTo>
                    <a:pt x="7702"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4" name="Freeform 110">
              <a:extLst>
                <a:ext uri="{FF2B5EF4-FFF2-40B4-BE49-F238E27FC236}">
                  <a16:creationId xmlns:a16="http://schemas.microsoft.com/office/drawing/2014/main" id="{11653702-CA15-0D7D-35CC-7586E723BCD7}"/>
                </a:ext>
              </a:extLst>
            </p:cNvPr>
            <p:cNvSpPr>
              <a:spLocks/>
            </p:cNvSpPr>
            <p:nvPr/>
          </p:nvSpPr>
          <p:spPr bwMode="auto">
            <a:xfrm>
              <a:off x="5297488" y="2260600"/>
              <a:ext cx="388938" cy="34925"/>
            </a:xfrm>
            <a:custGeom>
              <a:avLst/>
              <a:gdLst>
                <a:gd name="T0" fmla="*/ 0 w 1473"/>
                <a:gd name="T1" fmla="*/ 0 h 131"/>
                <a:gd name="T2" fmla="*/ 0 w 1473"/>
                <a:gd name="T3" fmla="*/ 131 h 131"/>
                <a:gd name="T4" fmla="*/ 1473 w 1473"/>
                <a:gd name="T5" fmla="*/ 131 h 131"/>
                <a:gd name="T6" fmla="*/ 1473 w 1473"/>
                <a:gd name="T7" fmla="*/ 66 h 131"/>
                <a:gd name="T8" fmla="*/ 1473 w 1473"/>
                <a:gd name="T9" fmla="*/ 0 h 131"/>
                <a:gd name="T10" fmla="*/ 0 w 1473"/>
                <a:gd name="T11" fmla="*/ 0 h 131"/>
              </a:gdLst>
              <a:ahLst/>
              <a:cxnLst>
                <a:cxn ang="0">
                  <a:pos x="T0" y="T1"/>
                </a:cxn>
                <a:cxn ang="0">
                  <a:pos x="T2" y="T3"/>
                </a:cxn>
                <a:cxn ang="0">
                  <a:pos x="T4" y="T5"/>
                </a:cxn>
                <a:cxn ang="0">
                  <a:pos x="T6" y="T7"/>
                </a:cxn>
                <a:cxn ang="0">
                  <a:pos x="T8" y="T9"/>
                </a:cxn>
                <a:cxn ang="0">
                  <a:pos x="T10" y="T11"/>
                </a:cxn>
              </a:cxnLst>
              <a:rect l="0" t="0" r="r" b="b"/>
              <a:pathLst>
                <a:path w="1473" h="131">
                  <a:moveTo>
                    <a:pt x="0" y="0"/>
                  </a:moveTo>
                  <a:lnTo>
                    <a:pt x="0" y="131"/>
                  </a:lnTo>
                  <a:lnTo>
                    <a:pt x="1473" y="131"/>
                  </a:lnTo>
                  <a:lnTo>
                    <a:pt x="1473" y="66"/>
                  </a:lnTo>
                  <a:lnTo>
                    <a:pt x="1473"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5" name="Freeform 111">
              <a:extLst>
                <a:ext uri="{FF2B5EF4-FFF2-40B4-BE49-F238E27FC236}">
                  <a16:creationId xmlns:a16="http://schemas.microsoft.com/office/drawing/2014/main" id="{AFBF3455-3804-E0B4-A722-B0DC9036CA8B}"/>
                </a:ext>
              </a:extLst>
            </p:cNvPr>
            <p:cNvSpPr>
              <a:spLocks/>
            </p:cNvSpPr>
            <p:nvPr/>
          </p:nvSpPr>
          <p:spPr bwMode="auto">
            <a:xfrm>
              <a:off x="6799263" y="2324100"/>
              <a:ext cx="862013" cy="34925"/>
            </a:xfrm>
            <a:custGeom>
              <a:avLst/>
              <a:gdLst>
                <a:gd name="T0" fmla="*/ 3255 w 3255"/>
                <a:gd name="T1" fmla="*/ 131 h 131"/>
                <a:gd name="T2" fmla="*/ 3255 w 3255"/>
                <a:gd name="T3" fmla="*/ 0 h 131"/>
                <a:gd name="T4" fmla="*/ 0 w 3255"/>
                <a:gd name="T5" fmla="*/ 0 h 131"/>
                <a:gd name="T6" fmla="*/ 0 w 3255"/>
                <a:gd name="T7" fmla="*/ 66 h 131"/>
                <a:gd name="T8" fmla="*/ 0 w 3255"/>
                <a:gd name="T9" fmla="*/ 131 h 131"/>
                <a:gd name="T10" fmla="*/ 3255 w 3255"/>
                <a:gd name="T11" fmla="*/ 131 h 131"/>
              </a:gdLst>
              <a:ahLst/>
              <a:cxnLst>
                <a:cxn ang="0">
                  <a:pos x="T0" y="T1"/>
                </a:cxn>
                <a:cxn ang="0">
                  <a:pos x="T2" y="T3"/>
                </a:cxn>
                <a:cxn ang="0">
                  <a:pos x="T4" y="T5"/>
                </a:cxn>
                <a:cxn ang="0">
                  <a:pos x="T6" y="T7"/>
                </a:cxn>
                <a:cxn ang="0">
                  <a:pos x="T8" y="T9"/>
                </a:cxn>
                <a:cxn ang="0">
                  <a:pos x="T10" y="T11"/>
                </a:cxn>
              </a:cxnLst>
              <a:rect l="0" t="0" r="r" b="b"/>
              <a:pathLst>
                <a:path w="3255" h="131">
                  <a:moveTo>
                    <a:pt x="3255" y="131"/>
                  </a:moveTo>
                  <a:lnTo>
                    <a:pt x="3255" y="0"/>
                  </a:lnTo>
                  <a:lnTo>
                    <a:pt x="0" y="0"/>
                  </a:lnTo>
                  <a:lnTo>
                    <a:pt x="0" y="66"/>
                  </a:lnTo>
                  <a:lnTo>
                    <a:pt x="0" y="131"/>
                  </a:lnTo>
                  <a:lnTo>
                    <a:pt x="3255"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6" name="Freeform 112">
              <a:extLst>
                <a:ext uri="{FF2B5EF4-FFF2-40B4-BE49-F238E27FC236}">
                  <a16:creationId xmlns:a16="http://schemas.microsoft.com/office/drawing/2014/main" id="{058FE2A5-0136-9A4A-EA75-10D367BFB41A}"/>
                </a:ext>
              </a:extLst>
            </p:cNvPr>
            <p:cNvSpPr>
              <a:spLocks/>
            </p:cNvSpPr>
            <p:nvPr/>
          </p:nvSpPr>
          <p:spPr bwMode="auto">
            <a:xfrm>
              <a:off x="5297488" y="2324100"/>
              <a:ext cx="1077913" cy="34925"/>
            </a:xfrm>
            <a:custGeom>
              <a:avLst/>
              <a:gdLst>
                <a:gd name="T0" fmla="*/ 0 w 4074"/>
                <a:gd name="T1" fmla="*/ 0 h 131"/>
                <a:gd name="T2" fmla="*/ 0 w 4074"/>
                <a:gd name="T3" fmla="*/ 131 h 131"/>
                <a:gd name="T4" fmla="*/ 4074 w 4074"/>
                <a:gd name="T5" fmla="*/ 131 h 131"/>
                <a:gd name="T6" fmla="*/ 4074 w 4074"/>
                <a:gd name="T7" fmla="*/ 66 h 131"/>
                <a:gd name="T8" fmla="*/ 4074 w 4074"/>
                <a:gd name="T9" fmla="*/ 0 h 131"/>
                <a:gd name="T10" fmla="*/ 0 w 4074"/>
                <a:gd name="T11" fmla="*/ 0 h 131"/>
              </a:gdLst>
              <a:ahLst/>
              <a:cxnLst>
                <a:cxn ang="0">
                  <a:pos x="T0" y="T1"/>
                </a:cxn>
                <a:cxn ang="0">
                  <a:pos x="T2" y="T3"/>
                </a:cxn>
                <a:cxn ang="0">
                  <a:pos x="T4" y="T5"/>
                </a:cxn>
                <a:cxn ang="0">
                  <a:pos x="T6" y="T7"/>
                </a:cxn>
                <a:cxn ang="0">
                  <a:pos x="T8" y="T9"/>
                </a:cxn>
                <a:cxn ang="0">
                  <a:pos x="T10" y="T11"/>
                </a:cxn>
              </a:cxnLst>
              <a:rect l="0" t="0" r="r" b="b"/>
              <a:pathLst>
                <a:path w="4074" h="131">
                  <a:moveTo>
                    <a:pt x="0" y="0"/>
                  </a:moveTo>
                  <a:lnTo>
                    <a:pt x="0" y="131"/>
                  </a:lnTo>
                  <a:lnTo>
                    <a:pt x="4074" y="131"/>
                  </a:lnTo>
                  <a:lnTo>
                    <a:pt x="4074" y="66"/>
                  </a:lnTo>
                  <a:lnTo>
                    <a:pt x="4074"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7" name="Freeform 113">
              <a:extLst>
                <a:ext uri="{FF2B5EF4-FFF2-40B4-BE49-F238E27FC236}">
                  <a16:creationId xmlns:a16="http://schemas.microsoft.com/office/drawing/2014/main" id="{E9C6A8F2-E5D5-EFB9-3259-01FC41327780}"/>
                </a:ext>
              </a:extLst>
            </p:cNvPr>
            <p:cNvSpPr>
              <a:spLocks/>
            </p:cNvSpPr>
            <p:nvPr/>
          </p:nvSpPr>
          <p:spPr bwMode="auto">
            <a:xfrm>
              <a:off x="5865813" y="2387600"/>
              <a:ext cx="1412875" cy="34925"/>
            </a:xfrm>
            <a:custGeom>
              <a:avLst/>
              <a:gdLst>
                <a:gd name="T0" fmla="*/ 5341 w 5341"/>
                <a:gd name="T1" fmla="*/ 131 h 131"/>
                <a:gd name="T2" fmla="*/ 5341 w 5341"/>
                <a:gd name="T3" fmla="*/ 0 h 131"/>
                <a:gd name="T4" fmla="*/ 0 w 5341"/>
                <a:gd name="T5" fmla="*/ 0 h 131"/>
                <a:gd name="T6" fmla="*/ 0 w 5341"/>
                <a:gd name="T7" fmla="*/ 66 h 131"/>
                <a:gd name="T8" fmla="*/ 0 w 5341"/>
                <a:gd name="T9" fmla="*/ 131 h 131"/>
                <a:gd name="T10" fmla="*/ 5341 w 5341"/>
                <a:gd name="T11" fmla="*/ 131 h 131"/>
              </a:gdLst>
              <a:ahLst/>
              <a:cxnLst>
                <a:cxn ang="0">
                  <a:pos x="T0" y="T1"/>
                </a:cxn>
                <a:cxn ang="0">
                  <a:pos x="T2" y="T3"/>
                </a:cxn>
                <a:cxn ang="0">
                  <a:pos x="T4" y="T5"/>
                </a:cxn>
                <a:cxn ang="0">
                  <a:pos x="T6" y="T7"/>
                </a:cxn>
                <a:cxn ang="0">
                  <a:pos x="T8" y="T9"/>
                </a:cxn>
                <a:cxn ang="0">
                  <a:pos x="T10" y="T11"/>
                </a:cxn>
              </a:cxnLst>
              <a:rect l="0" t="0" r="r" b="b"/>
              <a:pathLst>
                <a:path w="5341" h="131">
                  <a:moveTo>
                    <a:pt x="5341" y="131"/>
                  </a:moveTo>
                  <a:lnTo>
                    <a:pt x="5341" y="0"/>
                  </a:lnTo>
                  <a:lnTo>
                    <a:pt x="0" y="0"/>
                  </a:lnTo>
                  <a:lnTo>
                    <a:pt x="0" y="66"/>
                  </a:lnTo>
                  <a:lnTo>
                    <a:pt x="0" y="131"/>
                  </a:lnTo>
                  <a:lnTo>
                    <a:pt x="5341"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8" name="Freeform 114">
              <a:extLst>
                <a:ext uri="{FF2B5EF4-FFF2-40B4-BE49-F238E27FC236}">
                  <a16:creationId xmlns:a16="http://schemas.microsoft.com/office/drawing/2014/main" id="{7A8E6E3C-FF91-A272-DA65-B8616453A703}"/>
                </a:ext>
              </a:extLst>
            </p:cNvPr>
            <p:cNvSpPr>
              <a:spLocks/>
            </p:cNvSpPr>
            <p:nvPr/>
          </p:nvSpPr>
          <p:spPr bwMode="auto">
            <a:xfrm>
              <a:off x="5297488" y="2387600"/>
              <a:ext cx="328613" cy="34925"/>
            </a:xfrm>
            <a:custGeom>
              <a:avLst/>
              <a:gdLst>
                <a:gd name="T0" fmla="*/ 0 w 1239"/>
                <a:gd name="T1" fmla="*/ 0 h 131"/>
                <a:gd name="T2" fmla="*/ 0 w 1239"/>
                <a:gd name="T3" fmla="*/ 131 h 131"/>
                <a:gd name="T4" fmla="*/ 1239 w 1239"/>
                <a:gd name="T5" fmla="*/ 131 h 131"/>
                <a:gd name="T6" fmla="*/ 1239 w 1239"/>
                <a:gd name="T7" fmla="*/ 66 h 131"/>
                <a:gd name="T8" fmla="*/ 1239 w 1239"/>
                <a:gd name="T9" fmla="*/ 0 h 131"/>
                <a:gd name="T10" fmla="*/ 0 w 1239"/>
                <a:gd name="T11" fmla="*/ 0 h 131"/>
              </a:gdLst>
              <a:ahLst/>
              <a:cxnLst>
                <a:cxn ang="0">
                  <a:pos x="T0" y="T1"/>
                </a:cxn>
                <a:cxn ang="0">
                  <a:pos x="T2" y="T3"/>
                </a:cxn>
                <a:cxn ang="0">
                  <a:pos x="T4" y="T5"/>
                </a:cxn>
                <a:cxn ang="0">
                  <a:pos x="T6" y="T7"/>
                </a:cxn>
                <a:cxn ang="0">
                  <a:pos x="T8" y="T9"/>
                </a:cxn>
                <a:cxn ang="0">
                  <a:pos x="T10" y="T11"/>
                </a:cxn>
              </a:cxnLst>
              <a:rect l="0" t="0" r="r" b="b"/>
              <a:pathLst>
                <a:path w="1239" h="131">
                  <a:moveTo>
                    <a:pt x="0" y="0"/>
                  </a:moveTo>
                  <a:lnTo>
                    <a:pt x="0" y="131"/>
                  </a:lnTo>
                  <a:lnTo>
                    <a:pt x="1239" y="131"/>
                  </a:lnTo>
                  <a:lnTo>
                    <a:pt x="1239" y="66"/>
                  </a:lnTo>
                  <a:lnTo>
                    <a:pt x="1239"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9" name="Freeform 115">
              <a:extLst>
                <a:ext uri="{FF2B5EF4-FFF2-40B4-BE49-F238E27FC236}">
                  <a16:creationId xmlns:a16="http://schemas.microsoft.com/office/drawing/2014/main" id="{BB19FC49-922C-445F-575D-4FB8110E81D7}"/>
                </a:ext>
              </a:extLst>
            </p:cNvPr>
            <p:cNvSpPr>
              <a:spLocks/>
            </p:cNvSpPr>
            <p:nvPr/>
          </p:nvSpPr>
          <p:spPr bwMode="auto">
            <a:xfrm>
              <a:off x="6091238" y="2452688"/>
              <a:ext cx="1138238" cy="33338"/>
            </a:xfrm>
            <a:custGeom>
              <a:avLst/>
              <a:gdLst>
                <a:gd name="T0" fmla="*/ 4302 w 4302"/>
                <a:gd name="T1" fmla="*/ 132 h 132"/>
                <a:gd name="T2" fmla="*/ 4302 w 4302"/>
                <a:gd name="T3" fmla="*/ 0 h 132"/>
                <a:gd name="T4" fmla="*/ 0 w 4302"/>
                <a:gd name="T5" fmla="*/ 0 h 132"/>
                <a:gd name="T6" fmla="*/ 0 w 4302"/>
                <a:gd name="T7" fmla="*/ 67 h 132"/>
                <a:gd name="T8" fmla="*/ 0 w 4302"/>
                <a:gd name="T9" fmla="*/ 132 h 132"/>
                <a:gd name="T10" fmla="*/ 4302 w 4302"/>
                <a:gd name="T11" fmla="*/ 132 h 132"/>
              </a:gdLst>
              <a:ahLst/>
              <a:cxnLst>
                <a:cxn ang="0">
                  <a:pos x="T0" y="T1"/>
                </a:cxn>
                <a:cxn ang="0">
                  <a:pos x="T2" y="T3"/>
                </a:cxn>
                <a:cxn ang="0">
                  <a:pos x="T4" y="T5"/>
                </a:cxn>
                <a:cxn ang="0">
                  <a:pos x="T6" y="T7"/>
                </a:cxn>
                <a:cxn ang="0">
                  <a:pos x="T8" y="T9"/>
                </a:cxn>
                <a:cxn ang="0">
                  <a:pos x="T10" y="T11"/>
                </a:cxn>
              </a:cxnLst>
              <a:rect l="0" t="0" r="r" b="b"/>
              <a:pathLst>
                <a:path w="4302" h="132">
                  <a:moveTo>
                    <a:pt x="4302" y="132"/>
                  </a:moveTo>
                  <a:lnTo>
                    <a:pt x="4302" y="0"/>
                  </a:lnTo>
                  <a:lnTo>
                    <a:pt x="0" y="0"/>
                  </a:lnTo>
                  <a:lnTo>
                    <a:pt x="0" y="67"/>
                  </a:lnTo>
                  <a:lnTo>
                    <a:pt x="0" y="132"/>
                  </a:lnTo>
                  <a:lnTo>
                    <a:pt x="4302"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0" name="Freeform 116">
              <a:extLst>
                <a:ext uri="{FF2B5EF4-FFF2-40B4-BE49-F238E27FC236}">
                  <a16:creationId xmlns:a16="http://schemas.microsoft.com/office/drawing/2014/main" id="{0123CE69-8B66-BACE-933E-A6A85225B0AE}"/>
                </a:ext>
              </a:extLst>
            </p:cNvPr>
            <p:cNvSpPr>
              <a:spLocks/>
            </p:cNvSpPr>
            <p:nvPr/>
          </p:nvSpPr>
          <p:spPr bwMode="auto">
            <a:xfrm>
              <a:off x="5297488" y="2452688"/>
              <a:ext cx="346075" cy="33338"/>
            </a:xfrm>
            <a:custGeom>
              <a:avLst/>
              <a:gdLst>
                <a:gd name="T0" fmla="*/ 0 w 1305"/>
                <a:gd name="T1" fmla="*/ 0 h 132"/>
                <a:gd name="T2" fmla="*/ 0 w 1305"/>
                <a:gd name="T3" fmla="*/ 132 h 132"/>
                <a:gd name="T4" fmla="*/ 1305 w 1305"/>
                <a:gd name="T5" fmla="*/ 132 h 132"/>
                <a:gd name="T6" fmla="*/ 1305 w 1305"/>
                <a:gd name="T7" fmla="*/ 67 h 132"/>
                <a:gd name="T8" fmla="*/ 1305 w 1305"/>
                <a:gd name="T9" fmla="*/ 0 h 132"/>
                <a:gd name="T10" fmla="*/ 0 w 1305"/>
                <a:gd name="T11" fmla="*/ 0 h 132"/>
              </a:gdLst>
              <a:ahLst/>
              <a:cxnLst>
                <a:cxn ang="0">
                  <a:pos x="T0" y="T1"/>
                </a:cxn>
                <a:cxn ang="0">
                  <a:pos x="T2" y="T3"/>
                </a:cxn>
                <a:cxn ang="0">
                  <a:pos x="T4" y="T5"/>
                </a:cxn>
                <a:cxn ang="0">
                  <a:pos x="T6" y="T7"/>
                </a:cxn>
                <a:cxn ang="0">
                  <a:pos x="T8" y="T9"/>
                </a:cxn>
                <a:cxn ang="0">
                  <a:pos x="T10" y="T11"/>
                </a:cxn>
              </a:cxnLst>
              <a:rect l="0" t="0" r="r" b="b"/>
              <a:pathLst>
                <a:path w="1305" h="132">
                  <a:moveTo>
                    <a:pt x="0" y="0"/>
                  </a:moveTo>
                  <a:lnTo>
                    <a:pt x="0" y="132"/>
                  </a:lnTo>
                  <a:lnTo>
                    <a:pt x="1305" y="132"/>
                  </a:lnTo>
                  <a:lnTo>
                    <a:pt x="1305" y="67"/>
                  </a:lnTo>
                  <a:lnTo>
                    <a:pt x="1305"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1" name="Freeform 117">
              <a:extLst>
                <a:ext uri="{FF2B5EF4-FFF2-40B4-BE49-F238E27FC236}">
                  <a16:creationId xmlns:a16="http://schemas.microsoft.com/office/drawing/2014/main" id="{7663EA95-3FFC-2347-E26B-5F235E70C6A3}"/>
                </a:ext>
              </a:extLst>
            </p:cNvPr>
            <p:cNvSpPr>
              <a:spLocks/>
            </p:cNvSpPr>
            <p:nvPr/>
          </p:nvSpPr>
          <p:spPr bwMode="auto">
            <a:xfrm>
              <a:off x="6064251" y="2516188"/>
              <a:ext cx="1101725" cy="34925"/>
            </a:xfrm>
            <a:custGeom>
              <a:avLst/>
              <a:gdLst>
                <a:gd name="T0" fmla="*/ 4161 w 4161"/>
                <a:gd name="T1" fmla="*/ 132 h 132"/>
                <a:gd name="T2" fmla="*/ 4161 w 4161"/>
                <a:gd name="T3" fmla="*/ 0 h 132"/>
                <a:gd name="T4" fmla="*/ 0 w 4161"/>
                <a:gd name="T5" fmla="*/ 0 h 132"/>
                <a:gd name="T6" fmla="*/ 0 w 4161"/>
                <a:gd name="T7" fmla="*/ 66 h 132"/>
                <a:gd name="T8" fmla="*/ 0 w 4161"/>
                <a:gd name="T9" fmla="*/ 132 h 132"/>
                <a:gd name="T10" fmla="*/ 4161 w 4161"/>
                <a:gd name="T11" fmla="*/ 132 h 132"/>
              </a:gdLst>
              <a:ahLst/>
              <a:cxnLst>
                <a:cxn ang="0">
                  <a:pos x="T0" y="T1"/>
                </a:cxn>
                <a:cxn ang="0">
                  <a:pos x="T2" y="T3"/>
                </a:cxn>
                <a:cxn ang="0">
                  <a:pos x="T4" y="T5"/>
                </a:cxn>
                <a:cxn ang="0">
                  <a:pos x="T6" y="T7"/>
                </a:cxn>
                <a:cxn ang="0">
                  <a:pos x="T8" y="T9"/>
                </a:cxn>
                <a:cxn ang="0">
                  <a:pos x="T10" y="T11"/>
                </a:cxn>
              </a:cxnLst>
              <a:rect l="0" t="0" r="r" b="b"/>
              <a:pathLst>
                <a:path w="4161" h="132">
                  <a:moveTo>
                    <a:pt x="4161" y="132"/>
                  </a:moveTo>
                  <a:lnTo>
                    <a:pt x="4161" y="0"/>
                  </a:lnTo>
                  <a:lnTo>
                    <a:pt x="0" y="0"/>
                  </a:lnTo>
                  <a:lnTo>
                    <a:pt x="0" y="66"/>
                  </a:lnTo>
                  <a:lnTo>
                    <a:pt x="0" y="132"/>
                  </a:lnTo>
                  <a:lnTo>
                    <a:pt x="4161"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2" name="Freeform 118">
              <a:extLst>
                <a:ext uri="{FF2B5EF4-FFF2-40B4-BE49-F238E27FC236}">
                  <a16:creationId xmlns:a16="http://schemas.microsoft.com/office/drawing/2014/main" id="{B93F4F9D-827A-F443-4506-67EA5D99FA6F}"/>
                </a:ext>
              </a:extLst>
            </p:cNvPr>
            <p:cNvSpPr>
              <a:spLocks/>
            </p:cNvSpPr>
            <p:nvPr/>
          </p:nvSpPr>
          <p:spPr bwMode="auto">
            <a:xfrm>
              <a:off x="5297488" y="2516188"/>
              <a:ext cx="209550" cy="34925"/>
            </a:xfrm>
            <a:custGeom>
              <a:avLst/>
              <a:gdLst>
                <a:gd name="T0" fmla="*/ 0 w 792"/>
                <a:gd name="T1" fmla="*/ 0 h 132"/>
                <a:gd name="T2" fmla="*/ 0 w 792"/>
                <a:gd name="T3" fmla="*/ 132 h 132"/>
                <a:gd name="T4" fmla="*/ 792 w 792"/>
                <a:gd name="T5" fmla="*/ 132 h 132"/>
                <a:gd name="T6" fmla="*/ 792 w 792"/>
                <a:gd name="T7" fmla="*/ 66 h 132"/>
                <a:gd name="T8" fmla="*/ 792 w 792"/>
                <a:gd name="T9" fmla="*/ 0 h 132"/>
                <a:gd name="T10" fmla="*/ 0 w 792"/>
                <a:gd name="T11" fmla="*/ 0 h 132"/>
              </a:gdLst>
              <a:ahLst/>
              <a:cxnLst>
                <a:cxn ang="0">
                  <a:pos x="T0" y="T1"/>
                </a:cxn>
                <a:cxn ang="0">
                  <a:pos x="T2" y="T3"/>
                </a:cxn>
                <a:cxn ang="0">
                  <a:pos x="T4" y="T5"/>
                </a:cxn>
                <a:cxn ang="0">
                  <a:pos x="T6" y="T7"/>
                </a:cxn>
                <a:cxn ang="0">
                  <a:pos x="T8" y="T9"/>
                </a:cxn>
                <a:cxn ang="0">
                  <a:pos x="T10" y="T11"/>
                </a:cxn>
              </a:cxnLst>
              <a:rect l="0" t="0" r="r" b="b"/>
              <a:pathLst>
                <a:path w="792" h="132">
                  <a:moveTo>
                    <a:pt x="0" y="0"/>
                  </a:moveTo>
                  <a:lnTo>
                    <a:pt x="0" y="132"/>
                  </a:lnTo>
                  <a:lnTo>
                    <a:pt x="792" y="132"/>
                  </a:lnTo>
                  <a:lnTo>
                    <a:pt x="792" y="66"/>
                  </a:lnTo>
                  <a:lnTo>
                    <a:pt x="792"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3" name="Freeform 119">
              <a:extLst>
                <a:ext uri="{FF2B5EF4-FFF2-40B4-BE49-F238E27FC236}">
                  <a16:creationId xmlns:a16="http://schemas.microsoft.com/office/drawing/2014/main" id="{EEA8F66C-9A7F-AD26-C7CA-9DE2732B062B}"/>
                </a:ext>
              </a:extLst>
            </p:cNvPr>
            <p:cNvSpPr>
              <a:spLocks/>
            </p:cNvSpPr>
            <p:nvPr/>
          </p:nvSpPr>
          <p:spPr bwMode="auto">
            <a:xfrm>
              <a:off x="5930901" y="2579688"/>
              <a:ext cx="1103313" cy="34925"/>
            </a:xfrm>
            <a:custGeom>
              <a:avLst/>
              <a:gdLst>
                <a:gd name="T0" fmla="*/ 4166 w 4166"/>
                <a:gd name="T1" fmla="*/ 131 h 131"/>
                <a:gd name="T2" fmla="*/ 4166 w 4166"/>
                <a:gd name="T3" fmla="*/ 0 h 131"/>
                <a:gd name="T4" fmla="*/ 0 w 4166"/>
                <a:gd name="T5" fmla="*/ 0 h 131"/>
                <a:gd name="T6" fmla="*/ 0 w 4166"/>
                <a:gd name="T7" fmla="*/ 66 h 131"/>
                <a:gd name="T8" fmla="*/ 0 w 4166"/>
                <a:gd name="T9" fmla="*/ 131 h 131"/>
                <a:gd name="T10" fmla="*/ 4166 w 4166"/>
                <a:gd name="T11" fmla="*/ 131 h 131"/>
              </a:gdLst>
              <a:ahLst/>
              <a:cxnLst>
                <a:cxn ang="0">
                  <a:pos x="T0" y="T1"/>
                </a:cxn>
                <a:cxn ang="0">
                  <a:pos x="T2" y="T3"/>
                </a:cxn>
                <a:cxn ang="0">
                  <a:pos x="T4" y="T5"/>
                </a:cxn>
                <a:cxn ang="0">
                  <a:pos x="T6" y="T7"/>
                </a:cxn>
                <a:cxn ang="0">
                  <a:pos x="T8" y="T9"/>
                </a:cxn>
                <a:cxn ang="0">
                  <a:pos x="T10" y="T11"/>
                </a:cxn>
              </a:cxnLst>
              <a:rect l="0" t="0" r="r" b="b"/>
              <a:pathLst>
                <a:path w="4166" h="131">
                  <a:moveTo>
                    <a:pt x="4166" y="131"/>
                  </a:moveTo>
                  <a:lnTo>
                    <a:pt x="4166" y="0"/>
                  </a:lnTo>
                  <a:lnTo>
                    <a:pt x="0" y="0"/>
                  </a:lnTo>
                  <a:lnTo>
                    <a:pt x="0" y="66"/>
                  </a:lnTo>
                  <a:lnTo>
                    <a:pt x="0" y="131"/>
                  </a:lnTo>
                  <a:lnTo>
                    <a:pt x="4166"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Freeform 120">
              <a:extLst>
                <a:ext uri="{FF2B5EF4-FFF2-40B4-BE49-F238E27FC236}">
                  <a16:creationId xmlns:a16="http://schemas.microsoft.com/office/drawing/2014/main" id="{9A024190-4A42-D415-EEE8-C06DC4789E67}"/>
                </a:ext>
              </a:extLst>
            </p:cNvPr>
            <p:cNvSpPr>
              <a:spLocks/>
            </p:cNvSpPr>
            <p:nvPr/>
          </p:nvSpPr>
          <p:spPr bwMode="auto">
            <a:xfrm>
              <a:off x="5297488" y="2579688"/>
              <a:ext cx="230188" cy="34925"/>
            </a:xfrm>
            <a:custGeom>
              <a:avLst/>
              <a:gdLst>
                <a:gd name="T0" fmla="*/ 0 w 872"/>
                <a:gd name="T1" fmla="*/ 0 h 131"/>
                <a:gd name="T2" fmla="*/ 0 w 872"/>
                <a:gd name="T3" fmla="*/ 131 h 131"/>
                <a:gd name="T4" fmla="*/ 872 w 872"/>
                <a:gd name="T5" fmla="*/ 131 h 131"/>
                <a:gd name="T6" fmla="*/ 872 w 872"/>
                <a:gd name="T7" fmla="*/ 66 h 131"/>
                <a:gd name="T8" fmla="*/ 872 w 872"/>
                <a:gd name="T9" fmla="*/ 0 h 131"/>
                <a:gd name="T10" fmla="*/ 0 w 872"/>
                <a:gd name="T11" fmla="*/ 0 h 131"/>
              </a:gdLst>
              <a:ahLst/>
              <a:cxnLst>
                <a:cxn ang="0">
                  <a:pos x="T0" y="T1"/>
                </a:cxn>
                <a:cxn ang="0">
                  <a:pos x="T2" y="T3"/>
                </a:cxn>
                <a:cxn ang="0">
                  <a:pos x="T4" y="T5"/>
                </a:cxn>
                <a:cxn ang="0">
                  <a:pos x="T6" y="T7"/>
                </a:cxn>
                <a:cxn ang="0">
                  <a:pos x="T8" y="T9"/>
                </a:cxn>
                <a:cxn ang="0">
                  <a:pos x="T10" y="T11"/>
                </a:cxn>
              </a:cxnLst>
              <a:rect l="0" t="0" r="r" b="b"/>
              <a:pathLst>
                <a:path w="872" h="131">
                  <a:moveTo>
                    <a:pt x="0" y="0"/>
                  </a:moveTo>
                  <a:lnTo>
                    <a:pt x="0" y="131"/>
                  </a:lnTo>
                  <a:lnTo>
                    <a:pt x="872" y="131"/>
                  </a:lnTo>
                  <a:lnTo>
                    <a:pt x="872" y="66"/>
                  </a:lnTo>
                  <a:lnTo>
                    <a:pt x="872"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5" name="Freeform 121">
              <a:extLst>
                <a:ext uri="{FF2B5EF4-FFF2-40B4-BE49-F238E27FC236}">
                  <a16:creationId xmlns:a16="http://schemas.microsoft.com/office/drawing/2014/main" id="{4E3293A1-4DA5-70B3-C932-18B864901190}"/>
                </a:ext>
              </a:extLst>
            </p:cNvPr>
            <p:cNvSpPr>
              <a:spLocks/>
            </p:cNvSpPr>
            <p:nvPr/>
          </p:nvSpPr>
          <p:spPr bwMode="auto">
            <a:xfrm>
              <a:off x="5297488" y="2643188"/>
              <a:ext cx="320675" cy="34925"/>
            </a:xfrm>
            <a:custGeom>
              <a:avLst/>
              <a:gdLst>
                <a:gd name="T0" fmla="*/ 0 w 1213"/>
                <a:gd name="T1" fmla="*/ 0 h 131"/>
                <a:gd name="T2" fmla="*/ 0 w 1213"/>
                <a:gd name="T3" fmla="*/ 131 h 131"/>
                <a:gd name="T4" fmla="*/ 1213 w 1213"/>
                <a:gd name="T5" fmla="*/ 131 h 131"/>
                <a:gd name="T6" fmla="*/ 1213 w 1213"/>
                <a:gd name="T7" fmla="*/ 66 h 131"/>
                <a:gd name="T8" fmla="*/ 1213 w 1213"/>
                <a:gd name="T9" fmla="*/ 0 h 131"/>
                <a:gd name="T10" fmla="*/ 0 w 1213"/>
                <a:gd name="T11" fmla="*/ 0 h 131"/>
              </a:gdLst>
              <a:ahLst/>
              <a:cxnLst>
                <a:cxn ang="0">
                  <a:pos x="T0" y="T1"/>
                </a:cxn>
                <a:cxn ang="0">
                  <a:pos x="T2" y="T3"/>
                </a:cxn>
                <a:cxn ang="0">
                  <a:pos x="T4" y="T5"/>
                </a:cxn>
                <a:cxn ang="0">
                  <a:pos x="T6" y="T7"/>
                </a:cxn>
                <a:cxn ang="0">
                  <a:pos x="T8" y="T9"/>
                </a:cxn>
                <a:cxn ang="0">
                  <a:pos x="T10" y="T11"/>
                </a:cxn>
              </a:cxnLst>
              <a:rect l="0" t="0" r="r" b="b"/>
              <a:pathLst>
                <a:path w="1213" h="131">
                  <a:moveTo>
                    <a:pt x="0" y="0"/>
                  </a:moveTo>
                  <a:lnTo>
                    <a:pt x="0" y="131"/>
                  </a:lnTo>
                  <a:lnTo>
                    <a:pt x="1213" y="131"/>
                  </a:lnTo>
                  <a:lnTo>
                    <a:pt x="1213" y="66"/>
                  </a:lnTo>
                  <a:lnTo>
                    <a:pt x="1213"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6" name="Freeform 122">
              <a:extLst>
                <a:ext uri="{FF2B5EF4-FFF2-40B4-BE49-F238E27FC236}">
                  <a16:creationId xmlns:a16="http://schemas.microsoft.com/office/drawing/2014/main" id="{7513628F-8F58-762F-2726-72E35C027161}"/>
                </a:ext>
              </a:extLst>
            </p:cNvPr>
            <p:cNvSpPr>
              <a:spLocks/>
            </p:cNvSpPr>
            <p:nvPr/>
          </p:nvSpPr>
          <p:spPr bwMode="auto">
            <a:xfrm>
              <a:off x="5829301" y="2643188"/>
              <a:ext cx="1081088" cy="34925"/>
            </a:xfrm>
            <a:custGeom>
              <a:avLst/>
              <a:gdLst>
                <a:gd name="T0" fmla="*/ 0 w 4090"/>
                <a:gd name="T1" fmla="*/ 0 h 131"/>
                <a:gd name="T2" fmla="*/ 0 w 4090"/>
                <a:gd name="T3" fmla="*/ 66 h 131"/>
                <a:gd name="T4" fmla="*/ 0 w 4090"/>
                <a:gd name="T5" fmla="*/ 131 h 131"/>
                <a:gd name="T6" fmla="*/ 4090 w 4090"/>
                <a:gd name="T7" fmla="*/ 131 h 131"/>
                <a:gd name="T8" fmla="*/ 4090 w 4090"/>
                <a:gd name="T9" fmla="*/ 0 h 131"/>
                <a:gd name="T10" fmla="*/ 0 w 4090"/>
                <a:gd name="T11" fmla="*/ 0 h 131"/>
              </a:gdLst>
              <a:ahLst/>
              <a:cxnLst>
                <a:cxn ang="0">
                  <a:pos x="T0" y="T1"/>
                </a:cxn>
                <a:cxn ang="0">
                  <a:pos x="T2" y="T3"/>
                </a:cxn>
                <a:cxn ang="0">
                  <a:pos x="T4" y="T5"/>
                </a:cxn>
                <a:cxn ang="0">
                  <a:pos x="T6" y="T7"/>
                </a:cxn>
                <a:cxn ang="0">
                  <a:pos x="T8" y="T9"/>
                </a:cxn>
                <a:cxn ang="0">
                  <a:pos x="T10" y="T11"/>
                </a:cxn>
              </a:cxnLst>
              <a:rect l="0" t="0" r="r" b="b"/>
              <a:pathLst>
                <a:path w="4090" h="131">
                  <a:moveTo>
                    <a:pt x="0" y="0"/>
                  </a:moveTo>
                  <a:lnTo>
                    <a:pt x="0" y="66"/>
                  </a:lnTo>
                  <a:lnTo>
                    <a:pt x="0" y="131"/>
                  </a:lnTo>
                  <a:lnTo>
                    <a:pt x="4090" y="131"/>
                  </a:lnTo>
                  <a:lnTo>
                    <a:pt x="4090"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7" name="Freeform 123">
              <a:extLst>
                <a:ext uri="{FF2B5EF4-FFF2-40B4-BE49-F238E27FC236}">
                  <a16:creationId xmlns:a16="http://schemas.microsoft.com/office/drawing/2014/main" id="{78C96C6F-2FDF-7EC6-1179-8148C9E8C829}"/>
                </a:ext>
              </a:extLst>
            </p:cNvPr>
            <p:cNvSpPr>
              <a:spLocks/>
            </p:cNvSpPr>
            <p:nvPr/>
          </p:nvSpPr>
          <p:spPr bwMode="auto">
            <a:xfrm>
              <a:off x="6251576" y="2770188"/>
              <a:ext cx="658813" cy="34925"/>
            </a:xfrm>
            <a:custGeom>
              <a:avLst/>
              <a:gdLst>
                <a:gd name="T0" fmla="*/ 2493 w 2493"/>
                <a:gd name="T1" fmla="*/ 131 h 131"/>
                <a:gd name="T2" fmla="*/ 2493 w 2493"/>
                <a:gd name="T3" fmla="*/ 0 h 131"/>
                <a:gd name="T4" fmla="*/ 0 w 2493"/>
                <a:gd name="T5" fmla="*/ 0 h 131"/>
                <a:gd name="T6" fmla="*/ 0 w 2493"/>
                <a:gd name="T7" fmla="*/ 65 h 131"/>
                <a:gd name="T8" fmla="*/ 0 w 2493"/>
                <a:gd name="T9" fmla="*/ 131 h 131"/>
                <a:gd name="T10" fmla="*/ 2493 w 2493"/>
                <a:gd name="T11" fmla="*/ 131 h 131"/>
              </a:gdLst>
              <a:ahLst/>
              <a:cxnLst>
                <a:cxn ang="0">
                  <a:pos x="T0" y="T1"/>
                </a:cxn>
                <a:cxn ang="0">
                  <a:pos x="T2" y="T3"/>
                </a:cxn>
                <a:cxn ang="0">
                  <a:pos x="T4" y="T5"/>
                </a:cxn>
                <a:cxn ang="0">
                  <a:pos x="T6" y="T7"/>
                </a:cxn>
                <a:cxn ang="0">
                  <a:pos x="T8" y="T9"/>
                </a:cxn>
                <a:cxn ang="0">
                  <a:pos x="T10" y="T11"/>
                </a:cxn>
              </a:cxnLst>
              <a:rect l="0" t="0" r="r" b="b"/>
              <a:pathLst>
                <a:path w="2493" h="131">
                  <a:moveTo>
                    <a:pt x="2493" y="131"/>
                  </a:moveTo>
                  <a:lnTo>
                    <a:pt x="2493" y="0"/>
                  </a:lnTo>
                  <a:lnTo>
                    <a:pt x="0" y="0"/>
                  </a:lnTo>
                  <a:lnTo>
                    <a:pt x="0" y="65"/>
                  </a:lnTo>
                  <a:lnTo>
                    <a:pt x="0" y="131"/>
                  </a:lnTo>
                  <a:lnTo>
                    <a:pt x="2493"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8" name="Freeform 124">
              <a:extLst>
                <a:ext uri="{FF2B5EF4-FFF2-40B4-BE49-F238E27FC236}">
                  <a16:creationId xmlns:a16="http://schemas.microsoft.com/office/drawing/2014/main" id="{E9E4D43B-50EF-B9E8-FA4F-CB0A9714A883}"/>
                </a:ext>
              </a:extLst>
            </p:cNvPr>
            <p:cNvSpPr>
              <a:spLocks/>
            </p:cNvSpPr>
            <p:nvPr/>
          </p:nvSpPr>
          <p:spPr bwMode="auto">
            <a:xfrm>
              <a:off x="5297488" y="2770188"/>
              <a:ext cx="298450" cy="34925"/>
            </a:xfrm>
            <a:custGeom>
              <a:avLst/>
              <a:gdLst>
                <a:gd name="T0" fmla="*/ 1126 w 1126"/>
                <a:gd name="T1" fmla="*/ 65 h 131"/>
                <a:gd name="T2" fmla="*/ 1126 w 1126"/>
                <a:gd name="T3" fmla="*/ 0 h 131"/>
                <a:gd name="T4" fmla="*/ 0 w 1126"/>
                <a:gd name="T5" fmla="*/ 0 h 131"/>
                <a:gd name="T6" fmla="*/ 0 w 1126"/>
                <a:gd name="T7" fmla="*/ 131 h 131"/>
                <a:gd name="T8" fmla="*/ 1126 w 1126"/>
                <a:gd name="T9" fmla="*/ 131 h 131"/>
                <a:gd name="T10" fmla="*/ 1126 w 1126"/>
                <a:gd name="T11" fmla="*/ 65 h 131"/>
              </a:gdLst>
              <a:ahLst/>
              <a:cxnLst>
                <a:cxn ang="0">
                  <a:pos x="T0" y="T1"/>
                </a:cxn>
                <a:cxn ang="0">
                  <a:pos x="T2" y="T3"/>
                </a:cxn>
                <a:cxn ang="0">
                  <a:pos x="T4" y="T5"/>
                </a:cxn>
                <a:cxn ang="0">
                  <a:pos x="T6" y="T7"/>
                </a:cxn>
                <a:cxn ang="0">
                  <a:pos x="T8" y="T9"/>
                </a:cxn>
                <a:cxn ang="0">
                  <a:pos x="T10" y="T11"/>
                </a:cxn>
              </a:cxnLst>
              <a:rect l="0" t="0" r="r" b="b"/>
              <a:pathLst>
                <a:path w="1126" h="131">
                  <a:moveTo>
                    <a:pt x="1126" y="65"/>
                  </a:moveTo>
                  <a:lnTo>
                    <a:pt x="1126" y="0"/>
                  </a:lnTo>
                  <a:lnTo>
                    <a:pt x="0" y="0"/>
                  </a:lnTo>
                  <a:lnTo>
                    <a:pt x="0" y="131"/>
                  </a:lnTo>
                  <a:lnTo>
                    <a:pt x="1126" y="131"/>
                  </a:lnTo>
                  <a:lnTo>
                    <a:pt x="1126" y="65"/>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9" name="Freeform 125">
              <a:extLst>
                <a:ext uri="{FF2B5EF4-FFF2-40B4-BE49-F238E27FC236}">
                  <a16:creationId xmlns:a16="http://schemas.microsoft.com/office/drawing/2014/main" id="{FD3DDB5F-8309-E0D1-7E80-2E3CE5136215}"/>
                </a:ext>
              </a:extLst>
            </p:cNvPr>
            <p:cNvSpPr>
              <a:spLocks/>
            </p:cNvSpPr>
            <p:nvPr/>
          </p:nvSpPr>
          <p:spPr bwMode="auto">
            <a:xfrm>
              <a:off x="6627813" y="2835275"/>
              <a:ext cx="280988" cy="33338"/>
            </a:xfrm>
            <a:custGeom>
              <a:avLst/>
              <a:gdLst>
                <a:gd name="T0" fmla="*/ 1062 w 1062"/>
                <a:gd name="T1" fmla="*/ 131 h 131"/>
                <a:gd name="T2" fmla="*/ 1062 w 1062"/>
                <a:gd name="T3" fmla="*/ 0 h 131"/>
                <a:gd name="T4" fmla="*/ 0 w 1062"/>
                <a:gd name="T5" fmla="*/ 0 h 131"/>
                <a:gd name="T6" fmla="*/ 0 w 1062"/>
                <a:gd name="T7" fmla="*/ 65 h 131"/>
                <a:gd name="T8" fmla="*/ 0 w 1062"/>
                <a:gd name="T9" fmla="*/ 131 h 131"/>
                <a:gd name="T10" fmla="*/ 1062 w 1062"/>
                <a:gd name="T11" fmla="*/ 131 h 131"/>
              </a:gdLst>
              <a:ahLst/>
              <a:cxnLst>
                <a:cxn ang="0">
                  <a:pos x="T0" y="T1"/>
                </a:cxn>
                <a:cxn ang="0">
                  <a:pos x="T2" y="T3"/>
                </a:cxn>
                <a:cxn ang="0">
                  <a:pos x="T4" y="T5"/>
                </a:cxn>
                <a:cxn ang="0">
                  <a:pos x="T6" y="T7"/>
                </a:cxn>
                <a:cxn ang="0">
                  <a:pos x="T8" y="T9"/>
                </a:cxn>
                <a:cxn ang="0">
                  <a:pos x="T10" y="T11"/>
                </a:cxn>
              </a:cxnLst>
              <a:rect l="0" t="0" r="r" b="b"/>
              <a:pathLst>
                <a:path w="1062" h="131">
                  <a:moveTo>
                    <a:pt x="1062" y="131"/>
                  </a:moveTo>
                  <a:lnTo>
                    <a:pt x="1062" y="0"/>
                  </a:lnTo>
                  <a:lnTo>
                    <a:pt x="0" y="0"/>
                  </a:lnTo>
                  <a:lnTo>
                    <a:pt x="0" y="65"/>
                  </a:lnTo>
                  <a:lnTo>
                    <a:pt x="0" y="131"/>
                  </a:lnTo>
                  <a:lnTo>
                    <a:pt x="1062"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0" name="Freeform 126">
              <a:extLst>
                <a:ext uri="{FF2B5EF4-FFF2-40B4-BE49-F238E27FC236}">
                  <a16:creationId xmlns:a16="http://schemas.microsoft.com/office/drawing/2014/main" id="{AED26243-41F9-49B0-7ED1-BF4C7F5064B9}"/>
                </a:ext>
              </a:extLst>
            </p:cNvPr>
            <p:cNvSpPr>
              <a:spLocks/>
            </p:cNvSpPr>
            <p:nvPr/>
          </p:nvSpPr>
          <p:spPr bwMode="auto">
            <a:xfrm>
              <a:off x="5297488" y="2835275"/>
              <a:ext cx="1082675" cy="33338"/>
            </a:xfrm>
            <a:custGeom>
              <a:avLst/>
              <a:gdLst>
                <a:gd name="T0" fmla="*/ 4090 w 4090"/>
                <a:gd name="T1" fmla="*/ 65 h 131"/>
                <a:gd name="T2" fmla="*/ 4090 w 4090"/>
                <a:gd name="T3" fmla="*/ 0 h 131"/>
                <a:gd name="T4" fmla="*/ 0 w 4090"/>
                <a:gd name="T5" fmla="*/ 0 h 131"/>
                <a:gd name="T6" fmla="*/ 0 w 4090"/>
                <a:gd name="T7" fmla="*/ 131 h 131"/>
                <a:gd name="T8" fmla="*/ 4090 w 4090"/>
                <a:gd name="T9" fmla="*/ 131 h 131"/>
                <a:gd name="T10" fmla="*/ 4090 w 4090"/>
                <a:gd name="T11" fmla="*/ 65 h 131"/>
              </a:gdLst>
              <a:ahLst/>
              <a:cxnLst>
                <a:cxn ang="0">
                  <a:pos x="T0" y="T1"/>
                </a:cxn>
                <a:cxn ang="0">
                  <a:pos x="T2" y="T3"/>
                </a:cxn>
                <a:cxn ang="0">
                  <a:pos x="T4" y="T5"/>
                </a:cxn>
                <a:cxn ang="0">
                  <a:pos x="T6" y="T7"/>
                </a:cxn>
                <a:cxn ang="0">
                  <a:pos x="T8" y="T9"/>
                </a:cxn>
                <a:cxn ang="0">
                  <a:pos x="T10" y="T11"/>
                </a:cxn>
              </a:cxnLst>
              <a:rect l="0" t="0" r="r" b="b"/>
              <a:pathLst>
                <a:path w="4090" h="131">
                  <a:moveTo>
                    <a:pt x="4090" y="65"/>
                  </a:moveTo>
                  <a:lnTo>
                    <a:pt x="4090" y="0"/>
                  </a:lnTo>
                  <a:lnTo>
                    <a:pt x="0" y="0"/>
                  </a:lnTo>
                  <a:lnTo>
                    <a:pt x="0" y="131"/>
                  </a:lnTo>
                  <a:lnTo>
                    <a:pt x="4090" y="131"/>
                  </a:lnTo>
                  <a:lnTo>
                    <a:pt x="4090" y="65"/>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1" name="Freeform 127">
              <a:extLst>
                <a:ext uri="{FF2B5EF4-FFF2-40B4-BE49-F238E27FC236}">
                  <a16:creationId xmlns:a16="http://schemas.microsoft.com/office/drawing/2014/main" id="{993FB54C-7962-1AA3-E64B-2A58670B33C6}"/>
                </a:ext>
              </a:extLst>
            </p:cNvPr>
            <p:cNvSpPr>
              <a:spLocks/>
            </p:cNvSpPr>
            <p:nvPr/>
          </p:nvSpPr>
          <p:spPr bwMode="auto">
            <a:xfrm>
              <a:off x="5729288" y="2898775"/>
              <a:ext cx="1146175" cy="34925"/>
            </a:xfrm>
            <a:custGeom>
              <a:avLst/>
              <a:gdLst>
                <a:gd name="T0" fmla="*/ 4327 w 4327"/>
                <a:gd name="T1" fmla="*/ 131 h 131"/>
                <a:gd name="T2" fmla="*/ 4327 w 4327"/>
                <a:gd name="T3" fmla="*/ 0 h 131"/>
                <a:gd name="T4" fmla="*/ 0 w 4327"/>
                <a:gd name="T5" fmla="*/ 0 h 131"/>
                <a:gd name="T6" fmla="*/ 0 w 4327"/>
                <a:gd name="T7" fmla="*/ 65 h 131"/>
                <a:gd name="T8" fmla="*/ 0 w 4327"/>
                <a:gd name="T9" fmla="*/ 131 h 131"/>
                <a:gd name="T10" fmla="*/ 4327 w 4327"/>
                <a:gd name="T11" fmla="*/ 131 h 131"/>
              </a:gdLst>
              <a:ahLst/>
              <a:cxnLst>
                <a:cxn ang="0">
                  <a:pos x="T0" y="T1"/>
                </a:cxn>
                <a:cxn ang="0">
                  <a:pos x="T2" y="T3"/>
                </a:cxn>
                <a:cxn ang="0">
                  <a:pos x="T4" y="T5"/>
                </a:cxn>
                <a:cxn ang="0">
                  <a:pos x="T6" y="T7"/>
                </a:cxn>
                <a:cxn ang="0">
                  <a:pos x="T8" y="T9"/>
                </a:cxn>
                <a:cxn ang="0">
                  <a:pos x="T10" y="T11"/>
                </a:cxn>
              </a:cxnLst>
              <a:rect l="0" t="0" r="r" b="b"/>
              <a:pathLst>
                <a:path w="4327" h="131">
                  <a:moveTo>
                    <a:pt x="4327" y="131"/>
                  </a:moveTo>
                  <a:lnTo>
                    <a:pt x="4327" y="0"/>
                  </a:lnTo>
                  <a:lnTo>
                    <a:pt x="0" y="0"/>
                  </a:lnTo>
                  <a:lnTo>
                    <a:pt x="0" y="65"/>
                  </a:lnTo>
                  <a:lnTo>
                    <a:pt x="0" y="131"/>
                  </a:lnTo>
                  <a:lnTo>
                    <a:pt x="4327"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2" name="Freeform 128">
              <a:extLst>
                <a:ext uri="{FF2B5EF4-FFF2-40B4-BE49-F238E27FC236}">
                  <a16:creationId xmlns:a16="http://schemas.microsoft.com/office/drawing/2014/main" id="{54CFD9F4-1FD0-E5A0-1380-62ACB72F1571}"/>
                </a:ext>
              </a:extLst>
            </p:cNvPr>
            <p:cNvSpPr>
              <a:spLocks/>
            </p:cNvSpPr>
            <p:nvPr/>
          </p:nvSpPr>
          <p:spPr bwMode="auto">
            <a:xfrm>
              <a:off x="5297488" y="2898775"/>
              <a:ext cx="228600" cy="34925"/>
            </a:xfrm>
            <a:custGeom>
              <a:avLst/>
              <a:gdLst>
                <a:gd name="T0" fmla="*/ 862 w 862"/>
                <a:gd name="T1" fmla="*/ 65 h 131"/>
                <a:gd name="T2" fmla="*/ 862 w 862"/>
                <a:gd name="T3" fmla="*/ 0 h 131"/>
                <a:gd name="T4" fmla="*/ 0 w 862"/>
                <a:gd name="T5" fmla="*/ 0 h 131"/>
                <a:gd name="T6" fmla="*/ 0 w 862"/>
                <a:gd name="T7" fmla="*/ 131 h 131"/>
                <a:gd name="T8" fmla="*/ 862 w 862"/>
                <a:gd name="T9" fmla="*/ 131 h 131"/>
                <a:gd name="T10" fmla="*/ 862 w 862"/>
                <a:gd name="T11" fmla="*/ 65 h 131"/>
              </a:gdLst>
              <a:ahLst/>
              <a:cxnLst>
                <a:cxn ang="0">
                  <a:pos x="T0" y="T1"/>
                </a:cxn>
                <a:cxn ang="0">
                  <a:pos x="T2" y="T3"/>
                </a:cxn>
                <a:cxn ang="0">
                  <a:pos x="T4" y="T5"/>
                </a:cxn>
                <a:cxn ang="0">
                  <a:pos x="T6" y="T7"/>
                </a:cxn>
                <a:cxn ang="0">
                  <a:pos x="T8" y="T9"/>
                </a:cxn>
                <a:cxn ang="0">
                  <a:pos x="T10" y="T11"/>
                </a:cxn>
              </a:cxnLst>
              <a:rect l="0" t="0" r="r" b="b"/>
              <a:pathLst>
                <a:path w="862" h="131">
                  <a:moveTo>
                    <a:pt x="862" y="65"/>
                  </a:moveTo>
                  <a:lnTo>
                    <a:pt x="862" y="0"/>
                  </a:lnTo>
                  <a:lnTo>
                    <a:pt x="0" y="0"/>
                  </a:lnTo>
                  <a:lnTo>
                    <a:pt x="0" y="131"/>
                  </a:lnTo>
                  <a:lnTo>
                    <a:pt x="862" y="131"/>
                  </a:lnTo>
                  <a:lnTo>
                    <a:pt x="862" y="65"/>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3" name="Freeform 129">
              <a:extLst>
                <a:ext uri="{FF2B5EF4-FFF2-40B4-BE49-F238E27FC236}">
                  <a16:creationId xmlns:a16="http://schemas.microsoft.com/office/drawing/2014/main" id="{5503CC3B-8315-579C-93CF-BEE1E409FEF2}"/>
                </a:ext>
              </a:extLst>
            </p:cNvPr>
            <p:cNvSpPr>
              <a:spLocks/>
            </p:cNvSpPr>
            <p:nvPr/>
          </p:nvSpPr>
          <p:spPr bwMode="auto">
            <a:xfrm>
              <a:off x="6026151" y="2962275"/>
              <a:ext cx="822325" cy="34925"/>
            </a:xfrm>
            <a:custGeom>
              <a:avLst/>
              <a:gdLst>
                <a:gd name="T0" fmla="*/ 3113 w 3113"/>
                <a:gd name="T1" fmla="*/ 132 h 132"/>
                <a:gd name="T2" fmla="*/ 3113 w 3113"/>
                <a:gd name="T3" fmla="*/ 0 h 132"/>
                <a:gd name="T4" fmla="*/ 0 w 3113"/>
                <a:gd name="T5" fmla="*/ 0 h 132"/>
                <a:gd name="T6" fmla="*/ 0 w 3113"/>
                <a:gd name="T7" fmla="*/ 65 h 132"/>
                <a:gd name="T8" fmla="*/ 0 w 3113"/>
                <a:gd name="T9" fmla="*/ 132 h 132"/>
                <a:gd name="T10" fmla="*/ 3113 w 3113"/>
                <a:gd name="T11" fmla="*/ 132 h 132"/>
              </a:gdLst>
              <a:ahLst/>
              <a:cxnLst>
                <a:cxn ang="0">
                  <a:pos x="T0" y="T1"/>
                </a:cxn>
                <a:cxn ang="0">
                  <a:pos x="T2" y="T3"/>
                </a:cxn>
                <a:cxn ang="0">
                  <a:pos x="T4" y="T5"/>
                </a:cxn>
                <a:cxn ang="0">
                  <a:pos x="T6" y="T7"/>
                </a:cxn>
                <a:cxn ang="0">
                  <a:pos x="T8" y="T9"/>
                </a:cxn>
                <a:cxn ang="0">
                  <a:pos x="T10" y="T11"/>
                </a:cxn>
              </a:cxnLst>
              <a:rect l="0" t="0" r="r" b="b"/>
              <a:pathLst>
                <a:path w="3113" h="132">
                  <a:moveTo>
                    <a:pt x="3113" y="132"/>
                  </a:moveTo>
                  <a:lnTo>
                    <a:pt x="3113" y="0"/>
                  </a:lnTo>
                  <a:lnTo>
                    <a:pt x="0" y="0"/>
                  </a:lnTo>
                  <a:lnTo>
                    <a:pt x="0" y="65"/>
                  </a:lnTo>
                  <a:lnTo>
                    <a:pt x="0" y="132"/>
                  </a:lnTo>
                  <a:lnTo>
                    <a:pt x="3113"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4" name="Freeform 130">
              <a:extLst>
                <a:ext uri="{FF2B5EF4-FFF2-40B4-BE49-F238E27FC236}">
                  <a16:creationId xmlns:a16="http://schemas.microsoft.com/office/drawing/2014/main" id="{C9705480-B3F4-C1B4-21A8-F1D410894DB0}"/>
                </a:ext>
              </a:extLst>
            </p:cNvPr>
            <p:cNvSpPr>
              <a:spLocks/>
            </p:cNvSpPr>
            <p:nvPr/>
          </p:nvSpPr>
          <p:spPr bwMode="auto">
            <a:xfrm>
              <a:off x="5297488" y="2962275"/>
              <a:ext cx="531813" cy="34925"/>
            </a:xfrm>
            <a:custGeom>
              <a:avLst/>
              <a:gdLst>
                <a:gd name="T0" fmla="*/ 2012 w 2012"/>
                <a:gd name="T1" fmla="*/ 65 h 132"/>
                <a:gd name="T2" fmla="*/ 2012 w 2012"/>
                <a:gd name="T3" fmla="*/ 0 h 132"/>
                <a:gd name="T4" fmla="*/ 0 w 2012"/>
                <a:gd name="T5" fmla="*/ 0 h 132"/>
                <a:gd name="T6" fmla="*/ 0 w 2012"/>
                <a:gd name="T7" fmla="*/ 132 h 132"/>
                <a:gd name="T8" fmla="*/ 2012 w 2012"/>
                <a:gd name="T9" fmla="*/ 132 h 132"/>
                <a:gd name="T10" fmla="*/ 2012 w 2012"/>
                <a:gd name="T11" fmla="*/ 65 h 132"/>
              </a:gdLst>
              <a:ahLst/>
              <a:cxnLst>
                <a:cxn ang="0">
                  <a:pos x="T0" y="T1"/>
                </a:cxn>
                <a:cxn ang="0">
                  <a:pos x="T2" y="T3"/>
                </a:cxn>
                <a:cxn ang="0">
                  <a:pos x="T4" y="T5"/>
                </a:cxn>
                <a:cxn ang="0">
                  <a:pos x="T6" y="T7"/>
                </a:cxn>
                <a:cxn ang="0">
                  <a:pos x="T8" y="T9"/>
                </a:cxn>
                <a:cxn ang="0">
                  <a:pos x="T10" y="T11"/>
                </a:cxn>
              </a:cxnLst>
              <a:rect l="0" t="0" r="r" b="b"/>
              <a:pathLst>
                <a:path w="2012" h="132">
                  <a:moveTo>
                    <a:pt x="2012" y="65"/>
                  </a:moveTo>
                  <a:lnTo>
                    <a:pt x="2012" y="0"/>
                  </a:lnTo>
                  <a:lnTo>
                    <a:pt x="0" y="0"/>
                  </a:lnTo>
                  <a:lnTo>
                    <a:pt x="0" y="132"/>
                  </a:lnTo>
                  <a:lnTo>
                    <a:pt x="2012" y="132"/>
                  </a:lnTo>
                  <a:lnTo>
                    <a:pt x="2012" y="65"/>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5" name="Freeform 131">
              <a:extLst>
                <a:ext uri="{FF2B5EF4-FFF2-40B4-BE49-F238E27FC236}">
                  <a16:creationId xmlns:a16="http://schemas.microsoft.com/office/drawing/2014/main" id="{F34D9E2C-6D32-6EA6-4000-6D7658C7B2AC}"/>
                </a:ext>
              </a:extLst>
            </p:cNvPr>
            <p:cNvSpPr>
              <a:spLocks/>
            </p:cNvSpPr>
            <p:nvPr/>
          </p:nvSpPr>
          <p:spPr bwMode="auto">
            <a:xfrm>
              <a:off x="5822951" y="3025775"/>
              <a:ext cx="881063" cy="34925"/>
            </a:xfrm>
            <a:custGeom>
              <a:avLst/>
              <a:gdLst>
                <a:gd name="T0" fmla="*/ 3330 w 3330"/>
                <a:gd name="T1" fmla="*/ 131 h 131"/>
                <a:gd name="T2" fmla="*/ 3330 w 3330"/>
                <a:gd name="T3" fmla="*/ 0 h 131"/>
                <a:gd name="T4" fmla="*/ 0 w 3330"/>
                <a:gd name="T5" fmla="*/ 0 h 131"/>
                <a:gd name="T6" fmla="*/ 0 w 3330"/>
                <a:gd name="T7" fmla="*/ 65 h 131"/>
                <a:gd name="T8" fmla="*/ 0 w 3330"/>
                <a:gd name="T9" fmla="*/ 131 h 131"/>
                <a:gd name="T10" fmla="*/ 3330 w 3330"/>
                <a:gd name="T11" fmla="*/ 131 h 131"/>
              </a:gdLst>
              <a:ahLst/>
              <a:cxnLst>
                <a:cxn ang="0">
                  <a:pos x="T0" y="T1"/>
                </a:cxn>
                <a:cxn ang="0">
                  <a:pos x="T2" y="T3"/>
                </a:cxn>
                <a:cxn ang="0">
                  <a:pos x="T4" y="T5"/>
                </a:cxn>
                <a:cxn ang="0">
                  <a:pos x="T6" y="T7"/>
                </a:cxn>
                <a:cxn ang="0">
                  <a:pos x="T8" y="T9"/>
                </a:cxn>
                <a:cxn ang="0">
                  <a:pos x="T10" y="T11"/>
                </a:cxn>
              </a:cxnLst>
              <a:rect l="0" t="0" r="r" b="b"/>
              <a:pathLst>
                <a:path w="3330" h="131">
                  <a:moveTo>
                    <a:pt x="3330" y="131"/>
                  </a:moveTo>
                  <a:lnTo>
                    <a:pt x="3330" y="0"/>
                  </a:lnTo>
                  <a:lnTo>
                    <a:pt x="0" y="0"/>
                  </a:lnTo>
                  <a:lnTo>
                    <a:pt x="0" y="65"/>
                  </a:lnTo>
                  <a:lnTo>
                    <a:pt x="0" y="131"/>
                  </a:lnTo>
                  <a:lnTo>
                    <a:pt x="3330"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6" name="Freeform 132">
              <a:extLst>
                <a:ext uri="{FF2B5EF4-FFF2-40B4-BE49-F238E27FC236}">
                  <a16:creationId xmlns:a16="http://schemas.microsoft.com/office/drawing/2014/main" id="{4089B7A1-A31A-2AB7-6FA2-A9ED7FA47EFF}"/>
                </a:ext>
              </a:extLst>
            </p:cNvPr>
            <p:cNvSpPr>
              <a:spLocks/>
            </p:cNvSpPr>
            <p:nvPr/>
          </p:nvSpPr>
          <p:spPr bwMode="auto">
            <a:xfrm>
              <a:off x="5297488" y="3025775"/>
              <a:ext cx="325438" cy="34925"/>
            </a:xfrm>
            <a:custGeom>
              <a:avLst/>
              <a:gdLst>
                <a:gd name="T0" fmla="*/ 1229 w 1229"/>
                <a:gd name="T1" fmla="*/ 65 h 131"/>
                <a:gd name="T2" fmla="*/ 1229 w 1229"/>
                <a:gd name="T3" fmla="*/ 0 h 131"/>
                <a:gd name="T4" fmla="*/ 0 w 1229"/>
                <a:gd name="T5" fmla="*/ 0 h 131"/>
                <a:gd name="T6" fmla="*/ 0 w 1229"/>
                <a:gd name="T7" fmla="*/ 131 h 131"/>
                <a:gd name="T8" fmla="*/ 1229 w 1229"/>
                <a:gd name="T9" fmla="*/ 131 h 131"/>
                <a:gd name="T10" fmla="*/ 1229 w 1229"/>
                <a:gd name="T11" fmla="*/ 65 h 131"/>
              </a:gdLst>
              <a:ahLst/>
              <a:cxnLst>
                <a:cxn ang="0">
                  <a:pos x="T0" y="T1"/>
                </a:cxn>
                <a:cxn ang="0">
                  <a:pos x="T2" y="T3"/>
                </a:cxn>
                <a:cxn ang="0">
                  <a:pos x="T4" y="T5"/>
                </a:cxn>
                <a:cxn ang="0">
                  <a:pos x="T6" y="T7"/>
                </a:cxn>
                <a:cxn ang="0">
                  <a:pos x="T8" y="T9"/>
                </a:cxn>
                <a:cxn ang="0">
                  <a:pos x="T10" y="T11"/>
                </a:cxn>
              </a:cxnLst>
              <a:rect l="0" t="0" r="r" b="b"/>
              <a:pathLst>
                <a:path w="1229" h="131">
                  <a:moveTo>
                    <a:pt x="1229" y="65"/>
                  </a:moveTo>
                  <a:lnTo>
                    <a:pt x="1229" y="0"/>
                  </a:lnTo>
                  <a:lnTo>
                    <a:pt x="0" y="0"/>
                  </a:lnTo>
                  <a:lnTo>
                    <a:pt x="0" y="131"/>
                  </a:lnTo>
                  <a:lnTo>
                    <a:pt x="1229" y="131"/>
                  </a:lnTo>
                  <a:lnTo>
                    <a:pt x="1229" y="65"/>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7" name="Freeform 133">
              <a:extLst>
                <a:ext uri="{FF2B5EF4-FFF2-40B4-BE49-F238E27FC236}">
                  <a16:creationId xmlns:a16="http://schemas.microsoft.com/office/drawing/2014/main" id="{7BACA961-FC41-9534-2832-93E39744E018}"/>
                </a:ext>
              </a:extLst>
            </p:cNvPr>
            <p:cNvSpPr>
              <a:spLocks/>
            </p:cNvSpPr>
            <p:nvPr/>
          </p:nvSpPr>
          <p:spPr bwMode="auto">
            <a:xfrm>
              <a:off x="5907088" y="3089275"/>
              <a:ext cx="736600" cy="34925"/>
            </a:xfrm>
            <a:custGeom>
              <a:avLst/>
              <a:gdLst>
                <a:gd name="T0" fmla="*/ 2783 w 2783"/>
                <a:gd name="T1" fmla="*/ 131 h 131"/>
                <a:gd name="T2" fmla="*/ 2783 w 2783"/>
                <a:gd name="T3" fmla="*/ 0 h 131"/>
                <a:gd name="T4" fmla="*/ 0 w 2783"/>
                <a:gd name="T5" fmla="*/ 0 h 131"/>
                <a:gd name="T6" fmla="*/ 0 w 2783"/>
                <a:gd name="T7" fmla="*/ 65 h 131"/>
                <a:gd name="T8" fmla="*/ 0 w 2783"/>
                <a:gd name="T9" fmla="*/ 131 h 131"/>
                <a:gd name="T10" fmla="*/ 2783 w 2783"/>
                <a:gd name="T11" fmla="*/ 131 h 131"/>
              </a:gdLst>
              <a:ahLst/>
              <a:cxnLst>
                <a:cxn ang="0">
                  <a:pos x="T0" y="T1"/>
                </a:cxn>
                <a:cxn ang="0">
                  <a:pos x="T2" y="T3"/>
                </a:cxn>
                <a:cxn ang="0">
                  <a:pos x="T4" y="T5"/>
                </a:cxn>
                <a:cxn ang="0">
                  <a:pos x="T6" y="T7"/>
                </a:cxn>
                <a:cxn ang="0">
                  <a:pos x="T8" y="T9"/>
                </a:cxn>
                <a:cxn ang="0">
                  <a:pos x="T10" y="T11"/>
                </a:cxn>
              </a:cxnLst>
              <a:rect l="0" t="0" r="r" b="b"/>
              <a:pathLst>
                <a:path w="2783" h="131">
                  <a:moveTo>
                    <a:pt x="2783" y="131"/>
                  </a:moveTo>
                  <a:lnTo>
                    <a:pt x="2783" y="0"/>
                  </a:lnTo>
                  <a:lnTo>
                    <a:pt x="0" y="0"/>
                  </a:lnTo>
                  <a:lnTo>
                    <a:pt x="0" y="65"/>
                  </a:lnTo>
                  <a:lnTo>
                    <a:pt x="0" y="131"/>
                  </a:lnTo>
                  <a:lnTo>
                    <a:pt x="2783"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8" name="Freeform 134">
              <a:extLst>
                <a:ext uri="{FF2B5EF4-FFF2-40B4-BE49-F238E27FC236}">
                  <a16:creationId xmlns:a16="http://schemas.microsoft.com/office/drawing/2014/main" id="{18931870-0FFC-2875-82EC-C16E1BFC72E4}"/>
                </a:ext>
              </a:extLst>
            </p:cNvPr>
            <p:cNvSpPr>
              <a:spLocks/>
            </p:cNvSpPr>
            <p:nvPr/>
          </p:nvSpPr>
          <p:spPr bwMode="auto">
            <a:xfrm>
              <a:off x="5297488" y="3089275"/>
              <a:ext cx="307975" cy="34925"/>
            </a:xfrm>
            <a:custGeom>
              <a:avLst/>
              <a:gdLst>
                <a:gd name="T0" fmla="*/ 1164 w 1164"/>
                <a:gd name="T1" fmla="*/ 65 h 131"/>
                <a:gd name="T2" fmla="*/ 1164 w 1164"/>
                <a:gd name="T3" fmla="*/ 0 h 131"/>
                <a:gd name="T4" fmla="*/ 0 w 1164"/>
                <a:gd name="T5" fmla="*/ 0 h 131"/>
                <a:gd name="T6" fmla="*/ 0 w 1164"/>
                <a:gd name="T7" fmla="*/ 131 h 131"/>
                <a:gd name="T8" fmla="*/ 1164 w 1164"/>
                <a:gd name="T9" fmla="*/ 131 h 131"/>
                <a:gd name="T10" fmla="*/ 1164 w 1164"/>
                <a:gd name="T11" fmla="*/ 65 h 131"/>
              </a:gdLst>
              <a:ahLst/>
              <a:cxnLst>
                <a:cxn ang="0">
                  <a:pos x="T0" y="T1"/>
                </a:cxn>
                <a:cxn ang="0">
                  <a:pos x="T2" y="T3"/>
                </a:cxn>
                <a:cxn ang="0">
                  <a:pos x="T4" y="T5"/>
                </a:cxn>
                <a:cxn ang="0">
                  <a:pos x="T6" y="T7"/>
                </a:cxn>
                <a:cxn ang="0">
                  <a:pos x="T8" y="T9"/>
                </a:cxn>
                <a:cxn ang="0">
                  <a:pos x="T10" y="T11"/>
                </a:cxn>
              </a:cxnLst>
              <a:rect l="0" t="0" r="r" b="b"/>
              <a:pathLst>
                <a:path w="1164" h="131">
                  <a:moveTo>
                    <a:pt x="1164" y="65"/>
                  </a:moveTo>
                  <a:lnTo>
                    <a:pt x="1164" y="0"/>
                  </a:lnTo>
                  <a:lnTo>
                    <a:pt x="0" y="0"/>
                  </a:lnTo>
                  <a:lnTo>
                    <a:pt x="0" y="131"/>
                  </a:lnTo>
                  <a:lnTo>
                    <a:pt x="1164" y="131"/>
                  </a:lnTo>
                  <a:lnTo>
                    <a:pt x="1164" y="65"/>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9" name="Freeform 135">
              <a:extLst>
                <a:ext uri="{FF2B5EF4-FFF2-40B4-BE49-F238E27FC236}">
                  <a16:creationId xmlns:a16="http://schemas.microsoft.com/office/drawing/2014/main" id="{A42197F0-B576-9785-9179-1817B1EF02CF}"/>
                </a:ext>
              </a:extLst>
            </p:cNvPr>
            <p:cNvSpPr>
              <a:spLocks/>
            </p:cNvSpPr>
            <p:nvPr/>
          </p:nvSpPr>
          <p:spPr bwMode="auto">
            <a:xfrm>
              <a:off x="6165851" y="3152775"/>
              <a:ext cx="490538" cy="34925"/>
            </a:xfrm>
            <a:custGeom>
              <a:avLst/>
              <a:gdLst>
                <a:gd name="T0" fmla="*/ 1855 w 1855"/>
                <a:gd name="T1" fmla="*/ 131 h 131"/>
                <a:gd name="T2" fmla="*/ 1855 w 1855"/>
                <a:gd name="T3" fmla="*/ 0 h 131"/>
                <a:gd name="T4" fmla="*/ 0 w 1855"/>
                <a:gd name="T5" fmla="*/ 0 h 131"/>
                <a:gd name="T6" fmla="*/ 0 w 1855"/>
                <a:gd name="T7" fmla="*/ 65 h 131"/>
                <a:gd name="T8" fmla="*/ 0 w 1855"/>
                <a:gd name="T9" fmla="*/ 131 h 131"/>
                <a:gd name="T10" fmla="*/ 1855 w 1855"/>
                <a:gd name="T11" fmla="*/ 131 h 131"/>
              </a:gdLst>
              <a:ahLst/>
              <a:cxnLst>
                <a:cxn ang="0">
                  <a:pos x="T0" y="T1"/>
                </a:cxn>
                <a:cxn ang="0">
                  <a:pos x="T2" y="T3"/>
                </a:cxn>
                <a:cxn ang="0">
                  <a:pos x="T4" y="T5"/>
                </a:cxn>
                <a:cxn ang="0">
                  <a:pos x="T6" y="T7"/>
                </a:cxn>
                <a:cxn ang="0">
                  <a:pos x="T8" y="T9"/>
                </a:cxn>
                <a:cxn ang="0">
                  <a:pos x="T10" y="T11"/>
                </a:cxn>
              </a:cxnLst>
              <a:rect l="0" t="0" r="r" b="b"/>
              <a:pathLst>
                <a:path w="1855" h="131">
                  <a:moveTo>
                    <a:pt x="1855" y="131"/>
                  </a:moveTo>
                  <a:lnTo>
                    <a:pt x="1855" y="0"/>
                  </a:lnTo>
                  <a:lnTo>
                    <a:pt x="0" y="0"/>
                  </a:lnTo>
                  <a:lnTo>
                    <a:pt x="0" y="65"/>
                  </a:lnTo>
                  <a:lnTo>
                    <a:pt x="0" y="131"/>
                  </a:lnTo>
                  <a:lnTo>
                    <a:pt x="1855"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0" name="Freeform 136">
              <a:extLst>
                <a:ext uri="{FF2B5EF4-FFF2-40B4-BE49-F238E27FC236}">
                  <a16:creationId xmlns:a16="http://schemas.microsoft.com/office/drawing/2014/main" id="{A17B9BCB-FF4A-E414-051A-11597D84C206}"/>
                </a:ext>
              </a:extLst>
            </p:cNvPr>
            <p:cNvSpPr>
              <a:spLocks/>
            </p:cNvSpPr>
            <p:nvPr/>
          </p:nvSpPr>
          <p:spPr bwMode="auto">
            <a:xfrm>
              <a:off x="5297488" y="3152775"/>
              <a:ext cx="490538" cy="34925"/>
            </a:xfrm>
            <a:custGeom>
              <a:avLst/>
              <a:gdLst>
                <a:gd name="T0" fmla="*/ 1855 w 1855"/>
                <a:gd name="T1" fmla="*/ 65 h 131"/>
                <a:gd name="T2" fmla="*/ 1855 w 1855"/>
                <a:gd name="T3" fmla="*/ 0 h 131"/>
                <a:gd name="T4" fmla="*/ 0 w 1855"/>
                <a:gd name="T5" fmla="*/ 0 h 131"/>
                <a:gd name="T6" fmla="*/ 0 w 1855"/>
                <a:gd name="T7" fmla="*/ 131 h 131"/>
                <a:gd name="T8" fmla="*/ 1855 w 1855"/>
                <a:gd name="T9" fmla="*/ 131 h 131"/>
                <a:gd name="T10" fmla="*/ 1855 w 1855"/>
                <a:gd name="T11" fmla="*/ 65 h 131"/>
              </a:gdLst>
              <a:ahLst/>
              <a:cxnLst>
                <a:cxn ang="0">
                  <a:pos x="T0" y="T1"/>
                </a:cxn>
                <a:cxn ang="0">
                  <a:pos x="T2" y="T3"/>
                </a:cxn>
                <a:cxn ang="0">
                  <a:pos x="T4" y="T5"/>
                </a:cxn>
                <a:cxn ang="0">
                  <a:pos x="T6" y="T7"/>
                </a:cxn>
                <a:cxn ang="0">
                  <a:pos x="T8" y="T9"/>
                </a:cxn>
                <a:cxn ang="0">
                  <a:pos x="T10" y="T11"/>
                </a:cxn>
              </a:cxnLst>
              <a:rect l="0" t="0" r="r" b="b"/>
              <a:pathLst>
                <a:path w="1855" h="131">
                  <a:moveTo>
                    <a:pt x="1855" y="65"/>
                  </a:moveTo>
                  <a:lnTo>
                    <a:pt x="1855" y="0"/>
                  </a:lnTo>
                  <a:lnTo>
                    <a:pt x="0" y="0"/>
                  </a:lnTo>
                  <a:lnTo>
                    <a:pt x="0" y="131"/>
                  </a:lnTo>
                  <a:lnTo>
                    <a:pt x="1855" y="131"/>
                  </a:lnTo>
                  <a:lnTo>
                    <a:pt x="1855" y="65"/>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1" name="Freeform 137">
              <a:extLst>
                <a:ext uri="{FF2B5EF4-FFF2-40B4-BE49-F238E27FC236}">
                  <a16:creationId xmlns:a16="http://schemas.microsoft.com/office/drawing/2014/main" id="{AC24795A-1499-05F0-B0CC-E4B6D2A5559B}"/>
                </a:ext>
              </a:extLst>
            </p:cNvPr>
            <p:cNvSpPr>
              <a:spLocks/>
            </p:cNvSpPr>
            <p:nvPr/>
          </p:nvSpPr>
          <p:spPr bwMode="auto">
            <a:xfrm>
              <a:off x="6024563" y="3216275"/>
              <a:ext cx="555625" cy="34925"/>
            </a:xfrm>
            <a:custGeom>
              <a:avLst/>
              <a:gdLst>
                <a:gd name="T0" fmla="*/ 2104 w 2104"/>
                <a:gd name="T1" fmla="*/ 131 h 131"/>
                <a:gd name="T2" fmla="*/ 2104 w 2104"/>
                <a:gd name="T3" fmla="*/ 0 h 131"/>
                <a:gd name="T4" fmla="*/ 0 w 2104"/>
                <a:gd name="T5" fmla="*/ 0 h 131"/>
                <a:gd name="T6" fmla="*/ 0 w 2104"/>
                <a:gd name="T7" fmla="*/ 65 h 131"/>
                <a:gd name="T8" fmla="*/ 0 w 2104"/>
                <a:gd name="T9" fmla="*/ 131 h 131"/>
                <a:gd name="T10" fmla="*/ 2104 w 2104"/>
                <a:gd name="T11" fmla="*/ 131 h 131"/>
              </a:gdLst>
              <a:ahLst/>
              <a:cxnLst>
                <a:cxn ang="0">
                  <a:pos x="T0" y="T1"/>
                </a:cxn>
                <a:cxn ang="0">
                  <a:pos x="T2" y="T3"/>
                </a:cxn>
                <a:cxn ang="0">
                  <a:pos x="T4" y="T5"/>
                </a:cxn>
                <a:cxn ang="0">
                  <a:pos x="T6" y="T7"/>
                </a:cxn>
                <a:cxn ang="0">
                  <a:pos x="T8" y="T9"/>
                </a:cxn>
                <a:cxn ang="0">
                  <a:pos x="T10" y="T11"/>
                </a:cxn>
              </a:cxnLst>
              <a:rect l="0" t="0" r="r" b="b"/>
              <a:pathLst>
                <a:path w="2104" h="131">
                  <a:moveTo>
                    <a:pt x="2104" y="131"/>
                  </a:moveTo>
                  <a:lnTo>
                    <a:pt x="2104" y="0"/>
                  </a:lnTo>
                  <a:lnTo>
                    <a:pt x="0" y="0"/>
                  </a:lnTo>
                  <a:lnTo>
                    <a:pt x="0" y="65"/>
                  </a:lnTo>
                  <a:lnTo>
                    <a:pt x="0" y="131"/>
                  </a:lnTo>
                  <a:lnTo>
                    <a:pt x="2104"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2" name="Freeform 138">
              <a:extLst>
                <a:ext uri="{FF2B5EF4-FFF2-40B4-BE49-F238E27FC236}">
                  <a16:creationId xmlns:a16="http://schemas.microsoft.com/office/drawing/2014/main" id="{A4B06259-63F4-9BB2-21BB-B40FD3D6E617}"/>
                </a:ext>
              </a:extLst>
            </p:cNvPr>
            <p:cNvSpPr>
              <a:spLocks/>
            </p:cNvSpPr>
            <p:nvPr/>
          </p:nvSpPr>
          <p:spPr bwMode="auto">
            <a:xfrm>
              <a:off x="5297488" y="3216275"/>
              <a:ext cx="385763" cy="34925"/>
            </a:xfrm>
            <a:custGeom>
              <a:avLst/>
              <a:gdLst>
                <a:gd name="T0" fmla="*/ 1456 w 1456"/>
                <a:gd name="T1" fmla="*/ 65 h 131"/>
                <a:gd name="T2" fmla="*/ 1456 w 1456"/>
                <a:gd name="T3" fmla="*/ 0 h 131"/>
                <a:gd name="T4" fmla="*/ 0 w 1456"/>
                <a:gd name="T5" fmla="*/ 0 h 131"/>
                <a:gd name="T6" fmla="*/ 0 w 1456"/>
                <a:gd name="T7" fmla="*/ 131 h 131"/>
                <a:gd name="T8" fmla="*/ 1456 w 1456"/>
                <a:gd name="T9" fmla="*/ 131 h 131"/>
                <a:gd name="T10" fmla="*/ 1456 w 1456"/>
                <a:gd name="T11" fmla="*/ 65 h 131"/>
              </a:gdLst>
              <a:ahLst/>
              <a:cxnLst>
                <a:cxn ang="0">
                  <a:pos x="T0" y="T1"/>
                </a:cxn>
                <a:cxn ang="0">
                  <a:pos x="T2" y="T3"/>
                </a:cxn>
                <a:cxn ang="0">
                  <a:pos x="T4" y="T5"/>
                </a:cxn>
                <a:cxn ang="0">
                  <a:pos x="T6" y="T7"/>
                </a:cxn>
                <a:cxn ang="0">
                  <a:pos x="T8" y="T9"/>
                </a:cxn>
                <a:cxn ang="0">
                  <a:pos x="T10" y="T11"/>
                </a:cxn>
              </a:cxnLst>
              <a:rect l="0" t="0" r="r" b="b"/>
              <a:pathLst>
                <a:path w="1456" h="131">
                  <a:moveTo>
                    <a:pt x="1456" y="65"/>
                  </a:moveTo>
                  <a:lnTo>
                    <a:pt x="1456" y="0"/>
                  </a:lnTo>
                  <a:lnTo>
                    <a:pt x="0" y="0"/>
                  </a:lnTo>
                  <a:lnTo>
                    <a:pt x="0" y="131"/>
                  </a:lnTo>
                  <a:lnTo>
                    <a:pt x="1456" y="131"/>
                  </a:lnTo>
                  <a:lnTo>
                    <a:pt x="1456" y="65"/>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3" name="Freeform 139">
              <a:extLst>
                <a:ext uri="{FF2B5EF4-FFF2-40B4-BE49-F238E27FC236}">
                  <a16:creationId xmlns:a16="http://schemas.microsoft.com/office/drawing/2014/main" id="{9F9531EB-0241-343D-9C38-41DD95F15E9C}"/>
                </a:ext>
              </a:extLst>
            </p:cNvPr>
            <p:cNvSpPr>
              <a:spLocks/>
            </p:cNvSpPr>
            <p:nvPr/>
          </p:nvSpPr>
          <p:spPr bwMode="auto">
            <a:xfrm>
              <a:off x="6202363" y="3281363"/>
              <a:ext cx="319088" cy="33338"/>
            </a:xfrm>
            <a:custGeom>
              <a:avLst/>
              <a:gdLst>
                <a:gd name="T0" fmla="*/ 1203 w 1203"/>
                <a:gd name="T1" fmla="*/ 131 h 131"/>
                <a:gd name="T2" fmla="*/ 1203 w 1203"/>
                <a:gd name="T3" fmla="*/ 0 h 131"/>
                <a:gd name="T4" fmla="*/ 0 w 1203"/>
                <a:gd name="T5" fmla="*/ 0 h 131"/>
                <a:gd name="T6" fmla="*/ 0 w 1203"/>
                <a:gd name="T7" fmla="*/ 65 h 131"/>
                <a:gd name="T8" fmla="*/ 0 w 1203"/>
                <a:gd name="T9" fmla="*/ 131 h 131"/>
                <a:gd name="T10" fmla="*/ 1203 w 1203"/>
                <a:gd name="T11" fmla="*/ 131 h 131"/>
              </a:gdLst>
              <a:ahLst/>
              <a:cxnLst>
                <a:cxn ang="0">
                  <a:pos x="T0" y="T1"/>
                </a:cxn>
                <a:cxn ang="0">
                  <a:pos x="T2" y="T3"/>
                </a:cxn>
                <a:cxn ang="0">
                  <a:pos x="T4" y="T5"/>
                </a:cxn>
                <a:cxn ang="0">
                  <a:pos x="T6" y="T7"/>
                </a:cxn>
                <a:cxn ang="0">
                  <a:pos x="T8" y="T9"/>
                </a:cxn>
                <a:cxn ang="0">
                  <a:pos x="T10" y="T11"/>
                </a:cxn>
              </a:cxnLst>
              <a:rect l="0" t="0" r="r" b="b"/>
              <a:pathLst>
                <a:path w="1203" h="131">
                  <a:moveTo>
                    <a:pt x="1203" y="131"/>
                  </a:moveTo>
                  <a:lnTo>
                    <a:pt x="1203" y="0"/>
                  </a:lnTo>
                  <a:lnTo>
                    <a:pt x="0" y="0"/>
                  </a:lnTo>
                  <a:lnTo>
                    <a:pt x="0" y="65"/>
                  </a:lnTo>
                  <a:lnTo>
                    <a:pt x="0" y="131"/>
                  </a:lnTo>
                  <a:lnTo>
                    <a:pt x="1203"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4" name="Freeform 140">
              <a:extLst>
                <a:ext uri="{FF2B5EF4-FFF2-40B4-BE49-F238E27FC236}">
                  <a16:creationId xmlns:a16="http://schemas.microsoft.com/office/drawing/2014/main" id="{E5BB4D07-8B4B-A58A-19FF-AC7D0B15FFD8}"/>
                </a:ext>
              </a:extLst>
            </p:cNvPr>
            <p:cNvSpPr>
              <a:spLocks/>
            </p:cNvSpPr>
            <p:nvPr/>
          </p:nvSpPr>
          <p:spPr bwMode="auto">
            <a:xfrm>
              <a:off x="5297488" y="3281363"/>
              <a:ext cx="354013" cy="33338"/>
            </a:xfrm>
            <a:custGeom>
              <a:avLst/>
              <a:gdLst>
                <a:gd name="T0" fmla="*/ 1337 w 1337"/>
                <a:gd name="T1" fmla="*/ 65 h 131"/>
                <a:gd name="T2" fmla="*/ 1337 w 1337"/>
                <a:gd name="T3" fmla="*/ 0 h 131"/>
                <a:gd name="T4" fmla="*/ 0 w 1337"/>
                <a:gd name="T5" fmla="*/ 0 h 131"/>
                <a:gd name="T6" fmla="*/ 0 w 1337"/>
                <a:gd name="T7" fmla="*/ 131 h 131"/>
                <a:gd name="T8" fmla="*/ 1337 w 1337"/>
                <a:gd name="T9" fmla="*/ 131 h 131"/>
                <a:gd name="T10" fmla="*/ 1337 w 1337"/>
                <a:gd name="T11" fmla="*/ 65 h 131"/>
              </a:gdLst>
              <a:ahLst/>
              <a:cxnLst>
                <a:cxn ang="0">
                  <a:pos x="T0" y="T1"/>
                </a:cxn>
                <a:cxn ang="0">
                  <a:pos x="T2" y="T3"/>
                </a:cxn>
                <a:cxn ang="0">
                  <a:pos x="T4" y="T5"/>
                </a:cxn>
                <a:cxn ang="0">
                  <a:pos x="T6" y="T7"/>
                </a:cxn>
                <a:cxn ang="0">
                  <a:pos x="T8" y="T9"/>
                </a:cxn>
                <a:cxn ang="0">
                  <a:pos x="T10" y="T11"/>
                </a:cxn>
              </a:cxnLst>
              <a:rect l="0" t="0" r="r" b="b"/>
              <a:pathLst>
                <a:path w="1337" h="131">
                  <a:moveTo>
                    <a:pt x="1337" y="65"/>
                  </a:moveTo>
                  <a:lnTo>
                    <a:pt x="1337" y="0"/>
                  </a:lnTo>
                  <a:lnTo>
                    <a:pt x="0" y="0"/>
                  </a:lnTo>
                  <a:lnTo>
                    <a:pt x="0" y="131"/>
                  </a:lnTo>
                  <a:lnTo>
                    <a:pt x="1337" y="131"/>
                  </a:lnTo>
                  <a:lnTo>
                    <a:pt x="1337" y="65"/>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5" name="Freeform 141">
              <a:extLst>
                <a:ext uri="{FF2B5EF4-FFF2-40B4-BE49-F238E27FC236}">
                  <a16:creationId xmlns:a16="http://schemas.microsoft.com/office/drawing/2014/main" id="{18986D44-3B7B-C0B8-F3DF-50D77AEB40F3}"/>
                </a:ext>
              </a:extLst>
            </p:cNvPr>
            <p:cNvSpPr>
              <a:spLocks/>
            </p:cNvSpPr>
            <p:nvPr/>
          </p:nvSpPr>
          <p:spPr bwMode="auto">
            <a:xfrm>
              <a:off x="5913438" y="3344863"/>
              <a:ext cx="554038" cy="34925"/>
            </a:xfrm>
            <a:custGeom>
              <a:avLst/>
              <a:gdLst>
                <a:gd name="T0" fmla="*/ 2093 w 2093"/>
                <a:gd name="T1" fmla="*/ 132 h 132"/>
                <a:gd name="T2" fmla="*/ 2093 w 2093"/>
                <a:gd name="T3" fmla="*/ 0 h 132"/>
                <a:gd name="T4" fmla="*/ 0 w 2093"/>
                <a:gd name="T5" fmla="*/ 0 h 132"/>
                <a:gd name="T6" fmla="*/ 0 w 2093"/>
                <a:gd name="T7" fmla="*/ 66 h 132"/>
                <a:gd name="T8" fmla="*/ 0 w 2093"/>
                <a:gd name="T9" fmla="*/ 132 h 132"/>
                <a:gd name="T10" fmla="*/ 2093 w 2093"/>
                <a:gd name="T11" fmla="*/ 132 h 132"/>
              </a:gdLst>
              <a:ahLst/>
              <a:cxnLst>
                <a:cxn ang="0">
                  <a:pos x="T0" y="T1"/>
                </a:cxn>
                <a:cxn ang="0">
                  <a:pos x="T2" y="T3"/>
                </a:cxn>
                <a:cxn ang="0">
                  <a:pos x="T4" y="T5"/>
                </a:cxn>
                <a:cxn ang="0">
                  <a:pos x="T6" y="T7"/>
                </a:cxn>
                <a:cxn ang="0">
                  <a:pos x="T8" y="T9"/>
                </a:cxn>
                <a:cxn ang="0">
                  <a:pos x="T10" y="T11"/>
                </a:cxn>
              </a:cxnLst>
              <a:rect l="0" t="0" r="r" b="b"/>
              <a:pathLst>
                <a:path w="2093" h="132">
                  <a:moveTo>
                    <a:pt x="2093" y="132"/>
                  </a:moveTo>
                  <a:lnTo>
                    <a:pt x="2093" y="0"/>
                  </a:lnTo>
                  <a:lnTo>
                    <a:pt x="0" y="0"/>
                  </a:lnTo>
                  <a:lnTo>
                    <a:pt x="0" y="66"/>
                  </a:lnTo>
                  <a:lnTo>
                    <a:pt x="0" y="132"/>
                  </a:lnTo>
                  <a:lnTo>
                    <a:pt x="2093"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6" name="Freeform 142">
              <a:extLst>
                <a:ext uri="{FF2B5EF4-FFF2-40B4-BE49-F238E27FC236}">
                  <a16:creationId xmlns:a16="http://schemas.microsoft.com/office/drawing/2014/main" id="{AB8459EE-F2DC-ECCE-DB80-5F57FAEF55D9}"/>
                </a:ext>
              </a:extLst>
            </p:cNvPr>
            <p:cNvSpPr>
              <a:spLocks/>
            </p:cNvSpPr>
            <p:nvPr/>
          </p:nvSpPr>
          <p:spPr bwMode="auto">
            <a:xfrm>
              <a:off x="5297488" y="3344863"/>
              <a:ext cx="215900" cy="34925"/>
            </a:xfrm>
            <a:custGeom>
              <a:avLst/>
              <a:gdLst>
                <a:gd name="T0" fmla="*/ 814 w 814"/>
                <a:gd name="T1" fmla="*/ 132 h 132"/>
                <a:gd name="T2" fmla="*/ 814 w 814"/>
                <a:gd name="T3" fmla="*/ 66 h 132"/>
                <a:gd name="T4" fmla="*/ 814 w 814"/>
                <a:gd name="T5" fmla="*/ 0 h 132"/>
                <a:gd name="T6" fmla="*/ 0 w 814"/>
                <a:gd name="T7" fmla="*/ 0 h 132"/>
                <a:gd name="T8" fmla="*/ 0 w 814"/>
                <a:gd name="T9" fmla="*/ 132 h 132"/>
                <a:gd name="T10" fmla="*/ 814 w 814"/>
                <a:gd name="T11" fmla="*/ 132 h 132"/>
              </a:gdLst>
              <a:ahLst/>
              <a:cxnLst>
                <a:cxn ang="0">
                  <a:pos x="T0" y="T1"/>
                </a:cxn>
                <a:cxn ang="0">
                  <a:pos x="T2" y="T3"/>
                </a:cxn>
                <a:cxn ang="0">
                  <a:pos x="T4" y="T5"/>
                </a:cxn>
                <a:cxn ang="0">
                  <a:pos x="T6" y="T7"/>
                </a:cxn>
                <a:cxn ang="0">
                  <a:pos x="T8" y="T9"/>
                </a:cxn>
                <a:cxn ang="0">
                  <a:pos x="T10" y="T11"/>
                </a:cxn>
              </a:cxnLst>
              <a:rect l="0" t="0" r="r" b="b"/>
              <a:pathLst>
                <a:path w="814" h="132">
                  <a:moveTo>
                    <a:pt x="814" y="132"/>
                  </a:moveTo>
                  <a:lnTo>
                    <a:pt x="814" y="66"/>
                  </a:lnTo>
                  <a:lnTo>
                    <a:pt x="814" y="0"/>
                  </a:lnTo>
                  <a:lnTo>
                    <a:pt x="0" y="0"/>
                  </a:lnTo>
                  <a:lnTo>
                    <a:pt x="0" y="132"/>
                  </a:lnTo>
                  <a:lnTo>
                    <a:pt x="814"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7" name="Freeform 143">
              <a:extLst>
                <a:ext uri="{FF2B5EF4-FFF2-40B4-BE49-F238E27FC236}">
                  <a16:creationId xmlns:a16="http://schemas.microsoft.com/office/drawing/2014/main" id="{FDDD4704-8F3E-303D-B9AD-867C9E04BBA0}"/>
                </a:ext>
              </a:extLst>
            </p:cNvPr>
            <p:cNvSpPr>
              <a:spLocks/>
            </p:cNvSpPr>
            <p:nvPr/>
          </p:nvSpPr>
          <p:spPr bwMode="auto">
            <a:xfrm>
              <a:off x="5954713" y="3408363"/>
              <a:ext cx="477838" cy="34925"/>
            </a:xfrm>
            <a:custGeom>
              <a:avLst/>
              <a:gdLst>
                <a:gd name="T0" fmla="*/ 1807 w 1807"/>
                <a:gd name="T1" fmla="*/ 132 h 132"/>
                <a:gd name="T2" fmla="*/ 1807 w 1807"/>
                <a:gd name="T3" fmla="*/ 0 h 132"/>
                <a:gd name="T4" fmla="*/ 0 w 1807"/>
                <a:gd name="T5" fmla="*/ 0 h 132"/>
                <a:gd name="T6" fmla="*/ 0 w 1807"/>
                <a:gd name="T7" fmla="*/ 65 h 132"/>
                <a:gd name="T8" fmla="*/ 0 w 1807"/>
                <a:gd name="T9" fmla="*/ 132 h 132"/>
                <a:gd name="T10" fmla="*/ 1807 w 1807"/>
                <a:gd name="T11" fmla="*/ 132 h 132"/>
              </a:gdLst>
              <a:ahLst/>
              <a:cxnLst>
                <a:cxn ang="0">
                  <a:pos x="T0" y="T1"/>
                </a:cxn>
                <a:cxn ang="0">
                  <a:pos x="T2" y="T3"/>
                </a:cxn>
                <a:cxn ang="0">
                  <a:pos x="T4" y="T5"/>
                </a:cxn>
                <a:cxn ang="0">
                  <a:pos x="T6" y="T7"/>
                </a:cxn>
                <a:cxn ang="0">
                  <a:pos x="T8" y="T9"/>
                </a:cxn>
                <a:cxn ang="0">
                  <a:pos x="T10" y="T11"/>
                </a:cxn>
              </a:cxnLst>
              <a:rect l="0" t="0" r="r" b="b"/>
              <a:pathLst>
                <a:path w="1807" h="132">
                  <a:moveTo>
                    <a:pt x="1807" y="132"/>
                  </a:moveTo>
                  <a:lnTo>
                    <a:pt x="1807" y="0"/>
                  </a:lnTo>
                  <a:lnTo>
                    <a:pt x="0" y="0"/>
                  </a:lnTo>
                  <a:lnTo>
                    <a:pt x="0" y="65"/>
                  </a:lnTo>
                  <a:lnTo>
                    <a:pt x="0" y="132"/>
                  </a:lnTo>
                  <a:lnTo>
                    <a:pt x="1807"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8" name="Freeform 144">
              <a:extLst>
                <a:ext uri="{FF2B5EF4-FFF2-40B4-BE49-F238E27FC236}">
                  <a16:creationId xmlns:a16="http://schemas.microsoft.com/office/drawing/2014/main" id="{C2D138C6-7C09-EEA0-FB4A-3A028D552A4D}"/>
                </a:ext>
              </a:extLst>
            </p:cNvPr>
            <p:cNvSpPr>
              <a:spLocks/>
            </p:cNvSpPr>
            <p:nvPr/>
          </p:nvSpPr>
          <p:spPr bwMode="auto">
            <a:xfrm>
              <a:off x="5297488" y="3408363"/>
              <a:ext cx="344488" cy="34925"/>
            </a:xfrm>
            <a:custGeom>
              <a:avLst/>
              <a:gdLst>
                <a:gd name="T0" fmla="*/ 0 w 1304"/>
                <a:gd name="T1" fmla="*/ 0 h 132"/>
                <a:gd name="T2" fmla="*/ 0 w 1304"/>
                <a:gd name="T3" fmla="*/ 132 h 132"/>
                <a:gd name="T4" fmla="*/ 1304 w 1304"/>
                <a:gd name="T5" fmla="*/ 132 h 132"/>
                <a:gd name="T6" fmla="*/ 1304 w 1304"/>
                <a:gd name="T7" fmla="*/ 65 h 132"/>
                <a:gd name="T8" fmla="*/ 1304 w 1304"/>
                <a:gd name="T9" fmla="*/ 0 h 132"/>
                <a:gd name="T10" fmla="*/ 0 w 1304"/>
                <a:gd name="T11" fmla="*/ 0 h 132"/>
              </a:gdLst>
              <a:ahLst/>
              <a:cxnLst>
                <a:cxn ang="0">
                  <a:pos x="T0" y="T1"/>
                </a:cxn>
                <a:cxn ang="0">
                  <a:pos x="T2" y="T3"/>
                </a:cxn>
                <a:cxn ang="0">
                  <a:pos x="T4" y="T5"/>
                </a:cxn>
                <a:cxn ang="0">
                  <a:pos x="T6" y="T7"/>
                </a:cxn>
                <a:cxn ang="0">
                  <a:pos x="T8" y="T9"/>
                </a:cxn>
                <a:cxn ang="0">
                  <a:pos x="T10" y="T11"/>
                </a:cxn>
              </a:cxnLst>
              <a:rect l="0" t="0" r="r" b="b"/>
              <a:pathLst>
                <a:path w="1304" h="132">
                  <a:moveTo>
                    <a:pt x="0" y="0"/>
                  </a:moveTo>
                  <a:lnTo>
                    <a:pt x="0" y="132"/>
                  </a:lnTo>
                  <a:lnTo>
                    <a:pt x="1304" y="132"/>
                  </a:lnTo>
                  <a:lnTo>
                    <a:pt x="1304" y="65"/>
                  </a:lnTo>
                  <a:lnTo>
                    <a:pt x="1304"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9" name="Freeform 145">
              <a:extLst>
                <a:ext uri="{FF2B5EF4-FFF2-40B4-BE49-F238E27FC236}">
                  <a16:creationId xmlns:a16="http://schemas.microsoft.com/office/drawing/2014/main" id="{048A45E2-9152-D850-80B6-4971883EE988}"/>
                </a:ext>
              </a:extLst>
            </p:cNvPr>
            <p:cNvSpPr>
              <a:spLocks/>
            </p:cNvSpPr>
            <p:nvPr/>
          </p:nvSpPr>
          <p:spPr bwMode="auto">
            <a:xfrm>
              <a:off x="5756276" y="3471863"/>
              <a:ext cx="531813" cy="34925"/>
            </a:xfrm>
            <a:custGeom>
              <a:avLst/>
              <a:gdLst>
                <a:gd name="T0" fmla="*/ 2008 w 2008"/>
                <a:gd name="T1" fmla="*/ 131 h 131"/>
                <a:gd name="T2" fmla="*/ 2008 w 2008"/>
                <a:gd name="T3" fmla="*/ 0 h 131"/>
                <a:gd name="T4" fmla="*/ 0 w 2008"/>
                <a:gd name="T5" fmla="*/ 0 h 131"/>
                <a:gd name="T6" fmla="*/ 0 w 2008"/>
                <a:gd name="T7" fmla="*/ 65 h 131"/>
                <a:gd name="T8" fmla="*/ 0 w 2008"/>
                <a:gd name="T9" fmla="*/ 131 h 131"/>
                <a:gd name="T10" fmla="*/ 2008 w 2008"/>
                <a:gd name="T11" fmla="*/ 131 h 131"/>
              </a:gdLst>
              <a:ahLst/>
              <a:cxnLst>
                <a:cxn ang="0">
                  <a:pos x="T0" y="T1"/>
                </a:cxn>
                <a:cxn ang="0">
                  <a:pos x="T2" y="T3"/>
                </a:cxn>
                <a:cxn ang="0">
                  <a:pos x="T4" y="T5"/>
                </a:cxn>
                <a:cxn ang="0">
                  <a:pos x="T6" y="T7"/>
                </a:cxn>
                <a:cxn ang="0">
                  <a:pos x="T8" y="T9"/>
                </a:cxn>
                <a:cxn ang="0">
                  <a:pos x="T10" y="T11"/>
                </a:cxn>
              </a:cxnLst>
              <a:rect l="0" t="0" r="r" b="b"/>
              <a:pathLst>
                <a:path w="2008" h="131">
                  <a:moveTo>
                    <a:pt x="2008" y="131"/>
                  </a:moveTo>
                  <a:lnTo>
                    <a:pt x="2008" y="0"/>
                  </a:lnTo>
                  <a:lnTo>
                    <a:pt x="0" y="0"/>
                  </a:lnTo>
                  <a:lnTo>
                    <a:pt x="0" y="65"/>
                  </a:lnTo>
                  <a:lnTo>
                    <a:pt x="0" y="131"/>
                  </a:lnTo>
                  <a:lnTo>
                    <a:pt x="2008" y="131"/>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0" name="Freeform 146">
              <a:extLst>
                <a:ext uri="{FF2B5EF4-FFF2-40B4-BE49-F238E27FC236}">
                  <a16:creationId xmlns:a16="http://schemas.microsoft.com/office/drawing/2014/main" id="{511E1C7B-4D2A-CF31-D726-65BD4D2944A4}"/>
                </a:ext>
              </a:extLst>
            </p:cNvPr>
            <p:cNvSpPr>
              <a:spLocks/>
            </p:cNvSpPr>
            <p:nvPr/>
          </p:nvSpPr>
          <p:spPr bwMode="auto">
            <a:xfrm>
              <a:off x="5297488" y="3471863"/>
              <a:ext cx="204788" cy="34925"/>
            </a:xfrm>
            <a:custGeom>
              <a:avLst/>
              <a:gdLst>
                <a:gd name="T0" fmla="*/ 0 w 776"/>
                <a:gd name="T1" fmla="*/ 0 h 131"/>
                <a:gd name="T2" fmla="*/ 0 w 776"/>
                <a:gd name="T3" fmla="*/ 131 h 131"/>
                <a:gd name="T4" fmla="*/ 776 w 776"/>
                <a:gd name="T5" fmla="*/ 131 h 131"/>
                <a:gd name="T6" fmla="*/ 776 w 776"/>
                <a:gd name="T7" fmla="*/ 65 h 131"/>
                <a:gd name="T8" fmla="*/ 776 w 776"/>
                <a:gd name="T9" fmla="*/ 0 h 131"/>
                <a:gd name="T10" fmla="*/ 0 w 776"/>
                <a:gd name="T11" fmla="*/ 0 h 131"/>
              </a:gdLst>
              <a:ahLst/>
              <a:cxnLst>
                <a:cxn ang="0">
                  <a:pos x="T0" y="T1"/>
                </a:cxn>
                <a:cxn ang="0">
                  <a:pos x="T2" y="T3"/>
                </a:cxn>
                <a:cxn ang="0">
                  <a:pos x="T4" y="T5"/>
                </a:cxn>
                <a:cxn ang="0">
                  <a:pos x="T6" y="T7"/>
                </a:cxn>
                <a:cxn ang="0">
                  <a:pos x="T8" y="T9"/>
                </a:cxn>
                <a:cxn ang="0">
                  <a:pos x="T10" y="T11"/>
                </a:cxn>
              </a:cxnLst>
              <a:rect l="0" t="0" r="r" b="b"/>
              <a:pathLst>
                <a:path w="776" h="131">
                  <a:moveTo>
                    <a:pt x="0" y="0"/>
                  </a:moveTo>
                  <a:lnTo>
                    <a:pt x="0" y="131"/>
                  </a:lnTo>
                  <a:lnTo>
                    <a:pt x="776" y="131"/>
                  </a:lnTo>
                  <a:lnTo>
                    <a:pt x="776" y="65"/>
                  </a:lnTo>
                  <a:lnTo>
                    <a:pt x="776"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1" name="Freeform 147">
              <a:extLst>
                <a:ext uri="{FF2B5EF4-FFF2-40B4-BE49-F238E27FC236}">
                  <a16:creationId xmlns:a16="http://schemas.microsoft.com/office/drawing/2014/main" id="{C8371D55-59AC-862D-535D-639E2C69B060}"/>
                </a:ext>
              </a:extLst>
            </p:cNvPr>
            <p:cNvSpPr>
              <a:spLocks/>
            </p:cNvSpPr>
            <p:nvPr/>
          </p:nvSpPr>
          <p:spPr bwMode="auto">
            <a:xfrm>
              <a:off x="5999163" y="3662363"/>
              <a:ext cx="142875" cy="34925"/>
            </a:xfrm>
            <a:custGeom>
              <a:avLst/>
              <a:gdLst>
                <a:gd name="T0" fmla="*/ 0 w 539"/>
                <a:gd name="T1" fmla="*/ 0 h 131"/>
                <a:gd name="T2" fmla="*/ 0 w 539"/>
                <a:gd name="T3" fmla="*/ 65 h 131"/>
                <a:gd name="T4" fmla="*/ 0 w 539"/>
                <a:gd name="T5" fmla="*/ 131 h 131"/>
                <a:gd name="T6" fmla="*/ 539 w 539"/>
                <a:gd name="T7" fmla="*/ 131 h 131"/>
                <a:gd name="T8" fmla="*/ 539 w 539"/>
                <a:gd name="T9" fmla="*/ 0 h 131"/>
                <a:gd name="T10" fmla="*/ 0 w 539"/>
                <a:gd name="T11" fmla="*/ 0 h 131"/>
              </a:gdLst>
              <a:ahLst/>
              <a:cxnLst>
                <a:cxn ang="0">
                  <a:pos x="T0" y="T1"/>
                </a:cxn>
                <a:cxn ang="0">
                  <a:pos x="T2" y="T3"/>
                </a:cxn>
                <a:cxn ang="0">
                  <a:pos x="T4" y="T5"/>
                </a:cxn>
                <a:cxn ang="0">
                  <a:pos x="T6" y="T7"/>
                </a:cxn>
                <a:cxn ang="0">
                  <a:pos x="T8" y="T9"/>
                </a:cxn>
                <a:cxn ang="0">
                  <a:pos x="T10" y="T11"/>
                </a:cxn>
              </a:cxnLst>
              <a:rect l="0" t="0" r="r" b="b"/>
              <a:pathLst>
                <a:path w="539" h="131">
                  <a:moveTo>
                    <a:pt x="0" y="0"/>
                  </a:moveTo>
                  <a:lnTo>
                    <a:pt x="0" y="65"/>
                  </a:lnTo>
                  <a:lnTo>
                    <a:pt x="0" y="131"/>
                  </a:lnTo>
                  <a:lnTo>
                    <a:pt x="539" y="131"/>
                  </a:lnTo>
                  <a:lnTo>
                    <a:pt x="539"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2" name="Freeform 148">
              <a:extLst>
                <a:ext uri="{FF2B5EF4-FFF2-40B4-BE49-F238E27FC236}">
                  <a16:creationId xmlns:a16="http://schemas.microsoft.com/office/drawing/2014/main" id="{49B5FA27-A84C-9698-D8D8-6C6F8A766577}"/>
                </a:ext>
              </a:extLst>
            </p:cNvPr>
            <p:cNvSpPr>
              <a:spLocks/>
            </p:cNvSpPr>
            <p:nvPr/>
          </p:nvSpPr>
          <p:spPr bwMode="auto">
            <a:xfrm>
              <a:off x="5297488" y="3662363"/>
              <a:ext cx="231775" cy="34925"/>
            </a:xfrm>
            <a:custGeom>
              <a:avLst/>
              <a:gdLst>
                <a:gd name="T0" fmla="*/ 0 w 879"/>
                <a:gd name="T1" fmla="*/ 0 h 131"/>
                <a:gd name="T2" fmla="*/ 0 w 879"/>
                <a:gd name="T3" fmla="*/ 131 h 131"/>
                <a:gd name="T4" fmla="*/ 879 w 879"/>
                <a:gd name="T5" fmla="*/ 131 h 131"/>
                <a:gd name="T6" fmla="*/ 879 w 879"/>
                <a:gd name="T7" fmla="*/ 65 h 131"/>
                <a:gd name="T8" fmla="*/ 879 w 879"/>
                <a:gd name="T9" fmla="*/ 0 h 131"/>
                <a:gd name="T10" fmla="*/ 0 w 879"/>
                <a:gd name="T11" fmla="*/ 0 h 131"/>
              </a:gdLst>
              <a:ahLst/>
              <a:cxnLst>
                <a:cxn ang="0">
                  <a:pos x="T0" y="T1"/>
                </a:cxn>
                <a:cxn ang="0">
                  <a:pos x="T2" y="T3"/>
                </a:cxn>
                <a:cxn ang="0">
                  <a:pos x="T4" y="T5"/>
                </a:cxn>
                <a:cxn ang="0">
                  <a:pos x="T6" y="T7"/>
                </a:cxn>
                <a:cxn ang="0">
                  <a:pos x="T8" y="T9"/>
                </a:cxn>
                <a:cxn ang="0">
                  <a:pos x="T10" y="T11"/>
                </a:cxn>
              </a:cxnLst>
              <a:rect l="0" t="0" r="r" b="b"/>
              <a:pathLst>
                <a:path w="879" h="131">
                  <a:moveTo>
                    <a:pt x="0" y="0"/>
                  </a:moveTo>
                  <a:lnTo>
                    <a:pt x="0" y="131"/>
                  </a:lnTo>
                  <a:lnTo>
                    <a:pt x="879" y="131"/>
                  </a:lnTo>
                  <a:lnTo>
                    <a:pt x="879" y="65"/>
                  </a:lnTo>
                  <a:lnTo>
                    <a:pt x="879"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3" name="Freeform 149">
              <a:extLst>
                <a:ext uri="{FF2B5EF4-FFF2-40B4-BE49-F238E27FC236}">
                  <a16:creationId xmlns:a16="http://schemas.microsoft.com/office/drawing/2014/main" id="{867FA82A-890C-A3DD-A040-5CF47708D36A}"/>
                </a:ext>
              </a:extLst>
            </p:cNvPr>
            <p:cNvSpPr>
              <a:spLocks/>
            </p:cNvSpPr>
            <p:nvPr/>
          </p:nvSpPr>
          <p:spPr bwMode="auto">
            <a:xfrm>
              <a:off x="5862638" y="3854450"/>
              <a:ext cx="107950" cy="34925"/>
            </a:xfrm>
            <a:custGeom>
              <a:avLst/>
              <a:gdLst>
                <a:gd name="T0" fmla="*/ 409 w 409"/>
                <a:gd name="T1" fmla="*/ 132 h 132"/>
                <a:gd name="T2" fmla="*/ 409 w 409"/>
                <a:gd name="T3" fmla="*/ 0 h 132"/>
                <a:gd name="T4" fmla="*/ 0 w 409"/>
                <a:gd name="T5" fmla="*/ 0 h 132"/>
                <a:gd name="T6" fmla="*/ 0 w 409"/>
                <a:gd name="T7" fmla="*/ 65 h 132"/>
                <a:gd name="T8" fmla="*/ 0 w 409"/>
                <a:gd name="T9" fmla="*/ 132 h 132"/>
                <a:gd name="T10" fmla="*/ 409 w 409"/>
                <a:gd name="T11" fmla="*/ 132 h 132"/>
              </a:gdLst>
              <a:ahLst/>
              <a:cxnLst>
                <a:cxn ang="0">
                  <a:pos x="T0" y="T1"/>
                </a:cxn>
                <a:cxn ang="0">
                  <a:pos x="T2" y="T3"/>
                </a:cxn>
                <a:cxn ang="0">
                  <a:pos x="T4" y="T5"/>
                </a:cxn>
                <a:cxn ang="0">
                  <a:pos x="T6" y="T7"/>
                </a:cxn>
                <a:cxn ang="0">
                  <a:pos x="T8" y="T9"/>
                </a:cxn>
                <a:cxn ang="0">
                  <a:pos x="T10" y="T11"/>
                </a:cxn>
              </a:cxnLst>
              <a:rect l="0" t="0" r="r" b="b"/>
              <a:pathLst>
                <a:path w="409" h="132">
                  <a:moveTo>
                    <a:pt x="409" y="132"/>
                  </a:moveTo>
                  <a:lnTo>
                    <a:pt x="409" y="0"/>
                  </a:lnTo>
                  <a:lnTo>
                    <a:pt x="0" y="0"/>
                  </a:lnTo>
                  <a:lnTo>
                    <a:pt x="0" y="65"/>
                  </a:lnTo>
                  <a:lnTo>
                    <a:pt x="0" y="132"/>
                  </a:lnTo>
                  <a:lnTo>
                    <a:pt x="409" y="132"/>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4" name="Freeform 150">
              <a:extLst>
                <a:ext uri="{FF2B5EF4-FFF2-40B4-BE49-F238E27FC236}">
                  <a16:creationId xmlns:a16="http://schemas.microsoft.com/office/drawing/2014/main" id="{559BE9CD-7AFB-4E64-036E-C364B5387CFF}"/>
                </a:ext>
              </a:extLst>
            </p:cNvPr>
            <p:cNvSpPr>
              <a:spLocks/>
            </p:cNvSpPr>
            <p:nvPr/>
          </p:nvSpPr>
          <p:spPr bwMode="auto">
            <a:xfrm>
              <a:off x="5297488" y="3854450"/>
              <a:ext cx="393700" cy="34925"/>
            </a:xfrm>
            <a:custGeom>
              <a:avLst/>
              <a:gdLst>
                <a:gd name="T0" fmla="*/ 0 w 1488"/>
                <a:gd name="T1" fmla="*/ 0 h 132"/>
                <a:gd name="T2" fmla="*/ 0 w 1488"/>
                <a:gd name="T3" fmla="*/ 132 h 132"/>
                <a:gd name="T4" fmla="*/ 1488 w 1488"/>
                <a:gd name="T5" fmla="*/ 132 h 132"/>
                <a:gd name="T6" fmla="*/ 1488 w 1488"/>
                <a:gd name="T7" fmla="*/ 65 h 132"/>
                <a:gd name="T8" fmla="*/ 1488 w 1488"/>
                <a:gd name="T9" fmla="*/ 0 h 132"/>
                <a:gd name="T10" fmla="*/ 0 w 1488"/>
                <a:gd name="T11" fmla="*/ 0 h 132"/>
              </a:gdLst>
              <a:ahLst/>
              <a:cxnLst>
                <a:cxn ang="0">
                  <a:pos x="T0" y="T1"/>
                </a:cxn>
                <a:cxn ang="0">
                  <a:pos x="T2" y="T3"/>
                </a:cxn>
                <a:cxn ang="0">
                  <a:pos x="T4" y="T5"/>
                </a:cxn>
                <a:cxn ang="0">
                  <a:pos x="T6" y="T7"/>
                </a:cxn>
                <a:cxn ang="0">
                  <a:pos x="T8" y="T9"/>
                </a:cxn>
                <a:cxn ang="0">
                  <a:pos x="T10" y="T11"/>
                </a:cxn>
              </a:cxnLst>
              <a:rect l="0" t="0" r="r" b="b"/>
              <a:pathLst>
                <a:path w="1488" h="132">
                  <a:moveTo>
                    <a:pt x="0" y="0"/>
                  </a:moveTo>
                  <a:lnTo>
                    <a:pt x="0" y="132"/>
                  </a:lnTo>
                  <a:lnTo>
                    <a:pt x="1488" y="132"/>
                  </a:lnTo>
                  <a:lnTo>
                    <a:pt x="1488" y="65"/>
                  </a:lnTo>
                  <a:lnTo>
                    <a:pt x="1488" y="0"/>
                  </a:lnTo>
                  <a:lnTo>
                    <a:pt x="0" y="0"/>
                  </a:lnTo>
                  <a:close/>
                </a:path>
              </a:pathLst>
            </a:custGeom>
            <a:solidFill>
              <a:srgbClr val="CA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5" name="Line 151">
              <a:extLst>
                <a:ext uri="{FF2B5EF4-FFF2-40B4-BE49-F238E27FC236}">
                  <a16:creationId xmlns:a16="http://schemas.microsoft.com/office/drawing/2014/main" id="{5FC5C5EA-8F07-9632-E90D-8BBC0D2B0D77}"/>
                </a:ext>
              </a:extLst>
            </p:cNvPr>
            <p:cNvSpPr>
              <a:spLocks noChangeShapeType="1"/>
            </p:cNvSpPr>
            <p:nvPr/>
          </p:nvSpPr>
          <p:spPr bwMode="auto">
            <a:xfrm flipH="1">
              <a:off x="5618163" y="2660650"/>
              <a:ext cx="2111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6" name="Line 152">
              <a:extLst>
                <a:ext uri="{FF2B5EF4-FFF2-40B4-BE49-F238E27FC236}">
                  <a16:creationId xmlns:a16="http://schemas.microsoft.com/office/drawing/2014/main" id="{1E561C46-B20B-E697-45EA-E6955B118E28}"/>
                </a:ext>
              </a:extLst>
            </p:cNvPr>
            <p:cNvSpPr>
              <a:spLocks noChangeShapeType="1"/>
            </p:cNvSpPr>
            <p:nvPr/>
          </p:nvSpPr>
          <p:spPr bwMode="auto">
            <a:xfrm flipH="1">
              <a:off x="5527676" y="2597150"/>
              <a:ext cx="403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7" name="Line 153">
              <a:extLst>
                <a:ext uri="{FF2B5EF4-FFF2-40B4-BE49-F238E27FC236}">
                  <a16:creationId xmlns:a16="http://schemas.microsoft.com/office/drawing/2014/main" id="{266A8A27-E6BD-B27D-BE13-2EBD12138649}"/>
                </a:ext>
              </a:extLst>
            </p:cNvPr>
            <p:cNvSpPr>
              <a:spLocks noChangeShapeType="1"/>
            </p:cNvSpPr>
            <p:nvPr/>
          </p:nvSpPr>
          <p:spPr bwMode="auto">
            <a:xfrm flipH="1">
              <a:off x="5626101" y="2405063"/>
              <a:ext cx="2397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8" name="Line 154">
              <a:extLst>
                <a:ext uri="{FF2B5EF4-FFF2-40B4-BE49-F238E27FC236}">
                  <a16:creationId xmlns:a16="http://schemas.microsoft.com/office/drawing/2014/main" id="{AB54E3D9-3F8D-1CC4-9DBA-A972EB85F9A6}"/>
                </a:ext>
              </a:extLst>
            </p:cNvPr>
            <p:cNvSpPr>
              <a:spLocks noChangeShapeType="1"/>
            </p:cNvSpPr>
            <p:nvPr/>
          </p:nvSpPr>
          <p:spPr bwMode="auto">
            <a:xfrm flipH="1">
              <a:off x="5686426" y="2278063"/>
              <a:ext cx="1873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Line 155">
              <a:extLst>
                <a:ext uri="{FF2B5EF4-FFF2-40B4-BE49-F238E27FC236}">
                  <a16:creationId xmlns:a16="http://schemas.microsoft.com/office/drawing/2014/main" id="{FFA22F4D-AFE0-E43D-2050-3097437D38CB}"/>
                </a:ext>
              </a:extLst>
            </p:cNvPr>
            <p:cNvSpPr>
              <a:spLocks noChangeShapeType="1"/>
            </p:cNvSpPr>
            <p:nvPr/>
          </p:nvSpPr>
          <p:spPr bwMode="auto">
            <a:xfrm flipH="1">
              <a:off x="6375401" y="2341563"/>
              <a:ext cx="4238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Line 156">
              <a:extLst>
                <a:ext uri="{FF2B5EF4-FFF2-40B4-BE49-F238E27FC236}">
                  <a16:creationId xmlns:a16="http://schemas.microsoft.com/office/drawing/2014/main" id="{0B03F606-95DE-B3BE-706A-C19F5FEBCB26}"/>
                </a:ext>
              </a:extLst>
            </p:cNvPr>
            <p:cNvSpPr>
              <a:spLocks noChangeShapeType="1"/>
            </p:cNvSpPr>
            <p:nvPr/>
          </p:nvSpPr>
          <p:spPr bwMode="auto">
            <a:xfrm flipH="1">
              <a:off x="5507038" y="2533650"/>
              <a:ext cx="5572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1" name="Line 157">
              <a:extLst>
                <a:ext uri="{FF2B5EF4-FFF2-40B4-BE49-F238E27FC236}">
                  <a16:creationId xmlns:a16="http://schemas.microsoft.com/office/drawing/2014/main" id="{03BF14FF-83F5-831B-9219-0A5D4E056523}"/>
                </a:ext>
              </a:extLst>
            </p:cNvPr>
            <p:cNvSpPr>
              <a:spLocks noChangeShapeType="1"/>
            </p:cNvSpPr>
            <p:nvPr/>
          </p:nvSpPr>
          <p:spPr bwMode="auto">
            <a:xfrm flipH="1">
              <a:off x="5643563" y="2470150"/>
              <a:ext cx="4476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2" name="Line 158">
              <a:extLst>
                <a:ext uri="{FF2B5EF4-FFF2-40B4-BE49-F238E27FC236}">
                  <a16:creationId xmlns:a16="http://schemas.microsoft.com/office/drawing/2014/main" id="{31EBCCC0-BAF5-6712-A514-6AC12C7EEF67}"/>
                </a:ext>
              </a:extLst>
            </p:cNvPr>
            <p:cNvSpPr>
              <a:spLocks noChangeShapeType="1"/>
            </p:cNvSpPr>
            <p:nvPr/>
          </p:nvSpPr>
          <p:spPr bwMode="auto">
            <a:xfrm flipH="1">
              <a:off x="6380163" y="2851150"/>
              <a:ext cx="2476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3" name="Line 159">
              <a:extLst>
                <a:ext uri="{FF2B5EF4-FFF2-40B4-BE49-F238E27FC236}">
                  <a16:creationId xmlns:a16="http://schemas.microsoft.com/office/drawing/2014/main" id="{FA1B1D13-345C-C6EB-C7E4-97A37F46FFC8}"/>
                </a:ext>
              </a:extLst>
            </p:cNvPr>
            <p:cNvSpPr>
              <a:spLocks noChangeShapeType="1"/>
            </p:cNvSpPr>
            <p:nvPr/>
          </p:nvSpPr>
          <p:spPr bwMode="auto">
            <a:xfrm flipH="1">
              <a:off x="5605463" y="3106738"/>
              <a:ext cx="3016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4" name="Line 160">
              <a:extLst>
                <a:ext uri="{FF2B5EF4-FFF2-40B4-BE49-F238E27FC236}">
                  <a16:creationId xmlns:a16="http://schemas.microsoft.com/office/drawing/2014/main" id="{8EA58BDF-8208-FC3C-C02A-C6AB3D0B2951}"/>
                </a:ext>
              </a:extLst>
            </p:cNvPr>
            <p:cNvSpPr>
              <a:spLocks noChangeShapeType="1"/>
            </p:cNvSpPr>
            <p:nvPr/>
          </p:nvSpPr>
          <p:spPr bwMode="auto">
            <a:xfrm flipH="1">
              <a:off x="5622926" y="3043238"/>
              <a:ext cx="2000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5" name="Line 161">
              <a:extLst>
                <a:ext uri="{FF2B5EF4-FFF2-40B4-BE49-F238E27FC236}">
                  <a16:creationId xmlns:a16="http://schemas.microsoft.com/office/drawing/2014/main" id="{1D3588D0-54E3-3CAE-342D-1DA92CBF597A}"/>
                </a:ext>
              </a:extLst>
            </p:cNvPr>
            <p:cNvSpPr>
              <a:spLocks noChangeShapeType="1"/>
            </p:cNvSpPr>
            <p:nvPr/>
          </p:nvSpPr>
          <p:spPr bwMode="auto">
            <a:xfrm flipH="1">
              <a:off x="5526088" y="2916238"/>
              <a:ext cx="203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6" name="Line 162">
              <a:extLst>
                <a:ext uri="{FF2B5EF4-FFF2-40B4-BE49-F238E27FC236}">
                  <a16:creationId xmlns:a16="http://schemas.microsoft.com/office/drawing/2014/main" id="{14D30BA1-2FF6-E488-166C-EA374C0D4754}"/>
                </a:ext>
              </a:extLst>
            </p:cNvPr>
            <p:cNvSpPr>
              <a:spLocks noChangeShapeType="1"/>
            </p:cNvSpPr>
            <p:nvPr/>
          </p:nvSpPr>
          <p:spPr bwMode="auto">
            <a:xfrm flipH="1">
              <a:off x="5691188" y="3871913"/>
              <a:ext cx="1714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7" name="Line 163">
              <a:extLst>
                <a:ext uri="{FF2B5EF4-FFF2-40B4-BE49-F238E27FC236}">
                  <a16:creationId xmlns:a16="http://schemas.microsoft.com/office/drawing/2014/main" id="{56E25BA3-D48F-30FA-D163-9C86B1D3257D}"/>
                </a:ext>
              </a:extLst>
            </p:cNvPr>
            <p:cNvSpPr>
              <a:spLocks noChangeShapeType="1"/>
            </p:cNvSpPr>
            <p:nvPr/>
          </p:nvSpPr>
          <p:spPr bwMode="auto">
            <a:xfrm flipH="1">
              <a:off x="5502276" y="3489325"/>
              <a:ext cx="2540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8" name="Line 164">
              <a:extLst>
                <a:ext uri="{FF2B5EF4-FFF2-40B4-BE49-F238E27FC236}">
                  <a16:creationId xmlns:a16="http://schemas.microsoft.com/office/drawing/2014/main" id="{4400BE65-FFA9-3602-CFDE-068554F90190}"/>
                </a:ext>
              </a:extLst>
            </p:cNvPr>
            <p:cNvSpPr>
              <a:spLocks noChangeShapeType="1"/>
            </p:cNvSpPr>
            <p:nvPr/>
          </p:nvSpPr>
          <p:spPr bwMode="auto">
            <a:xfrm flipH="1">
              <a:off x="5513388" y="3362325"/>
              <a:ext cx="400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9" name="Line 165">
              <a:extLst>
                <a:ext uri="{FF2B5EF4-FFF2-40B4-BE49-F238E27FC236}">
                  <a16:creationId xmlns:a16="http://schemas.microsoft.com/office/drawing/2014/main" id="{145EADF9-07A9-ED21-2842-EA1558DD439F}"/>
                </a:ext>
              </a:extLst>
            </p:cNvPr>
            <p:cNvSpPr>
              <a:spLocks noChangeShapeType="1"/>
            </p:cNvSpPr>
            <p:nvPr/>
          </p:nvSpPr>
          <p:spPr bwMode="auto">
            <a:xfrm flipH="1">
              <a:off x="5529263" y="3679825"/>
              <a:ext cx="4699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 name="Line 166">
              <a:extLst>
                <a:ext uri="{FF2B5EF4-FFF2-40B4-BE49-F238E27FC236}">
                  <a16:creationId xmlns:a16="http://schemas.microsoft.com/office/drawing/2014/main" id="{A59777C6-0709-E47B-5254-07DE867CAAD4}"/>
                </a:ext>
              </a:extLst>
            </p:cNvPr>
            <p:cNvSpPr>
              <a:spLocks noChangeShapeType="1"/>
            </p:cNvSpPr>
            <p:nvPr/>
          </p:nvSpPr>
          <p:spPr bwMode="auto">
            <a:xfrm flipH="1">
              <a:off x="5641976" y="3425825"/>
              <a:ext cx="3127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 name="Line 167">
              <a:extLst>
                <a:ext uri="{FF2B5EF4-FFF2-40B4-BE49-F238E27FC236}">
                  <a16:creationId xmlns:a16="http://schemas.microsoft.com/office/drawing/2014/main" id="{02476884-76F8-C3FB-DC35-AB6ED6B307E5}"/>
                </a:ext>
              </a:extLst>
            </p:cNvPr>
            <p:cNvSpPr>
              <a:spLocks noChangeShapeType="1"/>
            </p:cNvSpPr>
            <p:nvPr/>
          </p:nvSpPr>
          <p:spPr bwMode="auto">
            <a:xfrm flipH="1">
              <a:off x="5651501" y="3297238"/>
              <a:ext cx="5508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 name="Line 168">
              <a:extLst>
                <a:ext uri="{FF2B5EF4-FFF2-40B4-BE49-F238E27FC236}">
                  <a16:creationId xmlns:a16="http://schemas.microsoft.com/office/drawing/2014/main" id="{4B47622A-72D7-4710-C6A5-87C6E049EC5C}"/>
                </a:ext>
              </a:extLst>
            </p:cNvPr>
            <p:cNvSpPr>
              <a:spLocks noChangeShapeType="1"/>
            </p:cNvSpPr>
            <p:nvPr/>
          </p:nvSpPr>
          <p:spPr bwMode="auto">
            <a:xfrm flipH="1">
              <a:off x="5683251" y="3233738"/>
              <a:ext cx="3413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 name="Line 169">
              <a:extLst>
                <a:ext uri="{FF2B5EF4-FFF2-40B4-BE49-F238E27FC236}">
                  <a16:creationId xmlns:a16="http://schemas.microsoft.com/office/drawing/2014/main" id="{7E88E573-9B2D-C0C8-3BC2-A66BF9B33BA4}"/>
                </a:ext>
              </a:extLst>
            </p:cNvPr>
            <p:cNvSpPr>
              <a:spLocks noChangeShapeType="1"/>
            </p:cNvSpPr>
            <p:nvPr/>
          </p:nvSpPr>
          <p:spPr bwMode="auto">
            <a:xfrm flipH="1">
              <a:off x="5788026" y="3170238"/>
              <a:ext cx="3778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4" name="Line 170">
              <a:extLst>
                <a:ext uri="{FF2B5EF4-FFF2-40B4-BE49-F238E27FC236}">
                  <a16:creationId xmlns:a16="http://schemas.microsoft.com/office/drawing/2014/main" id="{4D7A5761-AC9B-C1DF-5ACE-29BAEE392C39}"/>
                </a:ext>
              </a:extLst>
            </p:cNvPr>
            <p:cNvSpPr>
              <a:spLocks noChangeShapeType="1"/>
            </p:cNvSpPr>
            <p:nvPr/>
          </p:nvSpPr>
          <p:spPr bwMode="auto">
            <a:xfrm flipH="1">
              <a:off x="5829301" y="2979738"/>
              <a:ext cx="1968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5" name="Line 171">
              <a:extLst>
                <a:ext uri="{FF2B5EF4-FFF2-40B4-BE49-F238E27FC236}">
                  <a16:creationId xmlns:a16="http://schemas.microsoft.com/office/drawing/2014/main" id="{641CAA89-D14D-E01E-D429-5F3D2E6FA36F}"/>
                </a:ext>
              </a:extLst>
            </p:cNvPr>
            <p:cNvSpPr>
              <a:spLocks noChangeShapeType="1"/>
            </p:cNvSpPr>
            <p:nvPr/>
          </p:nvSpPr>
          <p:spPr bwMode="auto">
            <a:xfrm flipH="1">
              <a:off x="5595938" y="2787650"/>
              <a:ext cx="655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6" name="Freeform 405">
              <a:extLst>
                <a:ext uri="{FF2B5EF4-FFF2-40B4-BE49-F238E27FC236}">
                  <a16:creationId xmlns:a16="http://schemas.microsoft.com/office/drawing/2014/main" id="{B21EAE81-EDD7-6C71-568D-4D8EA52B5C15}"/>
                </a:ext>
              </a:extLst>
            </p:cNvPr>
            <p:cNvSpPr>
              <a:spLocks/>
            </p:cNvSpPr>
            <p:nvPr/>
          </p:nvSpPr>
          <p:spPr bwMode="auto">
            <a:xfrm>
              <a:off x="5392739" y="5256213"/>
              <a:ext cx="42863" cy="36513"/>
            </a:xfrm>
            <a:custGeom>
              <a:avLst/>
              <a:gdLst>
                <a:gd name="T0" fmla="*/ 160 w 160"/>
                <a:gd name="T1" fmla="*/ 137 h 137"/>
                <a:gd name="T2" fmla="*/ 79 w 160"/>
                <a:gd name="T3" fmla="*/ 0 h 137"/>
                <a:gd name="T4" fmla="*/ 0 w 160"/>
                <a:gd name="T5" fmla="*/ 137 h 137"/>
                <a:gd name="T6" fmla="*/ 160 w 160"/>
                <a:gd name="T7" fmla="*/ 137 h 137"/>
              </a:gdLst>
              <a:ahLst/>
              <a:cxnLst>
                <a:cxn ang="0">
                  <a:pos x="T0" y="T1"/>
                </a:cxn>
                <a:cxn ang="0">
                  <a:pos x="T2" y="T3"/>
                </a:cxn>
                <a:cxn ang="0">
                  <a:pos x="T4" y="T5"/>
                </a:cxn>
                <a:cxn ang="0">
                  <a:pos x="T6" y="T7"/>
                </a:cxn>
              </a:cxnLst>
              <a:rect l="0" t="0" r="r" b="b"/>
              <a:pathLst>
                <a:path w="160" h="137">
                  <a:moveTo>
                    <a:pt x="160" y="137"/>
                  </a:moveTo>
                  <a:lnTo>
                    <a:pt x="79" y="0"/>
                  </a:lnTo>
                  <a:lnTo>
                    <a:pt x="0" y="137"/>
                  </a:lnTo>
                  <a:lnTo>
                    <a:pt x="160" y="137"/>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7" name="Freeform 407">
              <a:extLst>
                <a:ext uri="{FF2B5EF4-FFF2-40B4-BE49-F238E27FC236}">
                  <a16:creationId xmlns:a16="http://schemas.microsoft.com/office/drawing/2014/main" id="{D4A3915E-861B-7A34-510D-14843EBD6A17}"/>
                </a:ext>
              </a:extLst>
            </p:cNvPr>
            <p:cNvSpPr>
              <a:spLocks/>
            </p:cNvSpPr>
            <p:nvPr/>
          </p:nvSpPr>
          <p:spPr bwMode="auto">
            <a:xfrm>
              <a:off x="5459414" y="4678363"/>
              <a:ext cx="34925" cy="36513"/>
            </a:xfrm>
            <a:custGeom>
              <a:avLst/>
              <a:gdLst>
                <a:gd name="T0" fmla="*/ 135 w 137"/>
                <a:gd name="T1" fmla="*/ 137 h 137"/>
                <a:gd name="T2" fmla="*/ 137 w 137"/>
                <a:gd name="T3" fmla="*/ 0 h 137"/>
                <a:gd name="T4" fmla="*/ 0 w 137"/>
                <a:gd name="T5" fmla="*/ 1 h 137"/>
                <a:gd name="T6" fmla="*/ 1 w 137"/>
                <a:gd name="T7" fmla="*/ 135 h 137"/>
                <a:gd name="T8" fmla="*/ 135 w 137"/>
                <a:gd name="T9" fmla="*/ 137 h 137"/>
              </a:gdLst>
              <a:ahLst/>
              <a:cxnLst>
                <a:cxn ang="0">
                  <a:pos x="T0" y="T1"/>
                </a:cxn>
                <a:cxn ang="0">
                  <a:pos x="T2" y="T3"/>
                </a:cxn>
                <a:cxn ang="0">
                  <a:pos x="T4" y="T5"/>
                </a:cxn>
                <a:cxn ang="0">
                  <a:pos x="T6" y="T7"/>
                </a:cxn>
                <a:cxn ang="0">
                  <a:pos x="T8" y="T9"/>
                </a:cxn>
              </a:cxnLst>
              <a:rect l="0" t="0" r="r" b="b"/>
              <a:pathLst>
                <a:path w="137" h="137">
                  <a:moveTo>
                    <a:pt x="135" y="137"/>
                  </a:moveTo>
                  <a:lnTo>
                    <a:pt x="137" y="0"/>
                  </a:lnTo>
                  <a:lnTo>
                    <a:pt x="0" y="1"/>
                  </a:lnTo>
                  <a:lnTo>
                    <a:pt x="1" y="135"/>
                  </a:lnTo>
                  <a:lnTo>
                    <a:pt x="135" y="137"/>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8" name="Freeform 408">
              <a:extLst>
                <a:ext uri="{FF2B5EF4-FFF2-40B4-BE49-F238E27FC236}">
                  <a16:creationId xmlns:a16="http://schemas.microsoft.com/office/drawing/2014/main" id="{F07BC603-C775-9602-34DD-DA882D25C1D5}"/>
                </a:ext>
              </a:extLst>
            </p:cNvPr>
            <p:cNvSpPr>
              <a:spLocks/>
            </p:cNvSpPr>
            <p:nvPr/>
          </p:nvSpPr>
          <p:spPr bwMode="auto">
            <a:xfrm>
              <a:off x="5362576" y="4870451"/>
              <a:ext cx="36513" cy="36513"/>
            </a:xfrm>
            <a:custGeom>
              <a:avLst/>
              <a:gdLst>
                <a:gd name="T0" fmla="*/ 136 w 137"/>
                <a:gd name="T1" fmla="*/ 136 h 136"/>
                <a:gd name="T2" fmla="*/ 137 w 137"/>
                <a:gd name="T3" fmla="*/ 0 h 136"/>
                <a:gd name="T4" fmla="*/ 0 w 137"/>
                <a:gd name="T5" fmla="*/ 1 h 136"/>
                <a:gd name="T6" fmla="*/ 1 w 137"/>
                <a:gd name="T7" fmla="*/ 135 h 136"/>
                <a:gd name="T8" fmla="*/ 136 w 137"/>
                <a:gd name="T9" fmla="*/ 136 h 136"/>
              </a:gdLst>
              <a:ahLst/>
              <a:cxnLst>
                <a:cxn ang="0">
                  <a:pos x="T0" y="T1"/>
                </a:cxn>
                <a:cxn ang="0">
                  <a:pos x="T2" y="T3"/>
                </a:cxn>
                <a:cxn ang="0">
                  <a:pos x="T4" y="T5"/>
                </a:cxn>
                <a:cxn ang="0">
                  <a:pos x="T6" y="T7"/>
                </a:cxn>
                <a:cxn ang="0">
                  <a:pos x="T8" y="T9"/>
                </a:cxn>
              </a:cxnLst>
              <a:rect l="0" t="0" r="r" b="b"/>
              <a:pathLst>
                <a:path w="137" h="136">
                  <a:moveTo>
                    <a:pt x="136" y="136"/>
                  </a:moveTo>
                  <a:lnTo>
                    <a:pt x="137" y="0"/>
                  </a:lnTo>
                  <a:lnTo>
                    <a:pt x="0" y="1"/>
                  </a:lnTo>
                  <a:lnTo>
                    <a:pt x="1" y="135"/>
                  </a:lnTo>
                  <a:lnTo>
                    <a:pt x="136" y="136"/>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9" name="Freeform 409">
              <a:extLst>
                <a:ext uri="{FF2B5EF4-FFF2-40B4-BE49-F238E27FC236}">
                  <a16:creationId xmlns:a16="http://schemas.microsoft.com/office/drawing/2014/main" id="{E2F7E76F-A785-A5EC-695A-9198846820AB}"/>
                </a:ext>
              </a:extLst>
            </p:cNvPr>
            <p:cNvSpPr>
              <a:spLocks/>
            </p:cNvSpPr>
            <p:nvPr/>
          </p:nvSpPr>
          <p:spPr bwMode="auto">
            <a:xfrm>
              <a:off x="5403851" y="5330826"/>
              <a:ext cx="36513" cy="36513"/>
            </a:xfrm>
            <a:custGeom>
              <a:avLst/>
              <a:gdLst>
                <a:gd name="T0" fmla="*/ 136 w 137"/>
                <a:gd name="T1" fmla="*/ 137 h 137"/>
                <a:gd name="T2" fmla="*/ 137 w 137"/>
                <a:gd name="T3" fmla="*/ 0 h 137"/>
                <a:gd name="T4" fmla="*/ 0 w 137"/>
                <a:gd name="T5" fmla="*/ 1 h 137"/>
                <a:gd name="T6" fmla="*/ 2 w 137"/>
                <a:gd name="T7" fmla="*/ 136 h 137"/>
                <a:gd name="T8" fmla="*/ 136 w 137"/>
                <a:gd name="T9" fmla="*/ 137 h 137"/>
              </a:gdLst>
              <a:ahLst/>
              <a:cxnLst>
                <a:cxn ang="0">
                  <a:pos x="T0" y="T1"/>
                </a:cxn>
                <a:cxn ang="0">
                  <a:pos x="T2" y="T3"/>
                </a:cxn>
                <a:cxn ang="0">
                  <a:pos x="T4" y="T5"/>
                </a:cxn>
                <a:cxn ang="0">
                  <a:pos x="T6" y="T7"/>
                </a:cxn>
                <a:cxn ang="0">
                  <a:pos x="T8" y="T9"/>
                </a:cxn>
              </a:cxnLst>
              <a:rect l="0" t="0" r="r" b="b"/>
              <a:pathLst>
                <a:path w="137" h="137">
                  <a:moveTo>
                    <a:pt x="136" y="137"/>
                  </a:moveTo>
                  <a:lnTo>
                    <a:pt x="137" y="0"/>
                  </a:lnTo>
                  <a:lnTo>
                    <a:pt x="0" y="1"/>
                  </a:lnTo>
                  <a:lnTo>
                    <a:pt x="2" y="136"/>
                  </a:lnTo>
                  <a:lnTo>
                    <a:pt x="136" y="137"/>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0" name="Freeform 410">
              <a:extLst>
                <a:ext uri="{FF2B5EF4-FFF2-40B4-BE49-F238E27FC236}">
                  <a16:creationId xmlns:a16="http://schemas.microsoft.com/office/drawing/2014/main" id="{741D5BEA-C6EA-9385-764F-E5B4F89BA5B7}"/>
                </a:ext>
              </a:extLst>
            </p:cNvPr>
            <p:cNvSpPr>
              <a:spLocks/>
            </p:cNvSpPr>
            <p:nvPr/>
          </p:nvSpPr>
          <p:spPr bwMode="auto">
            <a:xfrm>
              <a:off x="5705476" y="2278063"/>
              <a:ext cx="19050" cy="19050"/>
            </a:xfrm>
            <a:custGeom>
              <a:avLst/>
              <a:gdLst>
                <a:gd name="T0" fmla="*/ 0 w 77"/>
                <a:gd name="T1" fmla="*/ 0 h 73"/>
                <a:gd name="T2" fmla="*/ 1 w 77"/>
                <a:gd name="T3" fmla="*/ 13 h 73"/>
                <a:gd name="T4" fmla="*/ 7 w 77"/>
                <a:gd name="T5" fmla="*/ 26 h 73"/>
                <a:gd name="T6" fmla="*/ 13 w 77"/>
                <a:gd name="T7" fmla="*/ 38 h 73"/>
                <a:gd name="T8" fmla="*/ 23 w 77"/>
                <a:gd name="T9" fmla="*/ 49 h 73"/>
                <a:gd name="T10" fmla="*/ 34 w 77"/>
                <a:gd name="T11" fmla="*/ 58 h 73"/>
                <a:gd name="T12" fmla="*/ 47 w 77"/>
                <a:gd name="T13" fmla="*/ 66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3"/>
                  </a:lnTo>
                  <a:lnTo>
                    <a:pt x="7" y="26"/>
                  </a:lnTo>
                  <a:lnTo>
                    <a:pt x="13" y="38"/>
                  </a:lnTo>
                  <a:lnTo>
                    <a:pt x="23" y="49"/>
                  </a:lnTo>
                  <a:lnTo>
                    <a:pt x="34" y="58"/>
                  </a:lnTo>
                  <a:lnTo>
                    <a:pt x="47" y="66"/>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1" name="Freeform 411">
              <a:extLst>
                <a:ext uri="{FF2B5EF4-FFF2-40B4-BE49-F238E27FC236}">
                  <a16:creationId xmlns:a16="http://schemas.microsoft.com/office/drawing/2014/main" id="{E10B96C7-137A-886E-B66D-33AB5EF3DB88}"/>
                </a:ext>
              </a:extLst>
            </p:cNvPr>
            <p:cNvSpPr>
              <a:spLocks/>
            </p:cNvSpPr>
            <p:nvPr/>
          </p:nvSpPr>
          <p:spPr bwMode="auto">
            <a:xfrm>
              <a:off x="5705476" y="2255838"/>
              <a:ext cx="19050" cy="22225"/>
            </a:xfrm>
            <a:custGeom>
              <a:avLst/>
              <a:gdLst>
                <a:gd name="T0" fmla="*/ 77 w 77"/>
                <a:gd name="T1" fmla="*/ 0 h 87"/>
                <a:gd name="T2" fmla="*/ 61 w 77"/>
                <a:gd name="T3" fmla="*/ 1 h 87"/>
                <a:gd name="T4" fmla="*/ 47 w 77"/>
                <a:gd name="T5" fmla="*/ 6 h 87"/>
                <a:gd name="T6" fmla="*/ 34 w 77"/>
                <a:gd name="T7" fmla="*/ 13 h 87"/>
                <a:gd name="T8" fmla="*/ 23 w 77"/>
                <a:gd name="T9" fmla="*/ 23 h 87"/>
                <a:gd name="T10" fmla="*/ 13 w 77"/>
                <a:gd name="T11" fmla="*/ 35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4" y="13"/>
                  </a:lnTo>
                  <a:lnTo>
                    <a:pt x="23" y="23"/>
                  </a:lnTo>
                  <a:lnTo>
                    <a:pt x="13" y="35"/>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2" name="Line 412">
              <a:extLst>
                <a:ext uri="{FF2B5EF4-FFF2-40B4-BE49-F238E27FC236}">
                  <a16:creationId xmlns:a16="http://schemas.microsoft.com/office/drawing/2014/main" id="{D68479EE-ACA6-B40F-1B95-6EE32C6F6B9C}"/>
                </a:ext>
              </a:extLst>
            </p:cNvPr>
            <p:cNvSpPr>
              <a:spLocks noChangeShapeType="1"/>
            </p:cNvSpPr>
            <p:nvPr/>
          </p:nvSpPr>
          <p:spPr bwMode="auto">
            <a:xfrm flipV="1">
              <a:off x="5724526" y="2278063"/>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3" name="Freeform 413">
              <a:extLst>
                <a:ext uri="{FF2B5EF4-FFF2-40B4-BE49-F238E27FC236}">
                  <a16:creationId xmlns:a16="http://schemas.microsoft.com/office/drawing/2014/main" id="{5DC1B689-EF14-815E-F941-9AA6702A3A94}"/>
                </a:ext>
              </a:extLst>
            </p:cNvPr>
            <p:cNvSpPr>
              <a:spLocks/>
            </p:cNvSpPr>
            <p:nvPr/>
          </p:nvSpPr>
          <p:spPr bwMode="auto">
            <a:xfrm>
              <a:off x="5724526" y="2278063"/>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9 h 73"/>
                <a:gd name="T16" fmla="*/ 33 w 83"/>
                <a:gd name="T17" fmla="*/ 66 h 73"/>
                <a:gd name="T18" fmla="*/ 46 w 83"/>
                <a:gd name="T19" fmla="*/ 58 h 73"/>
                <a:gd name="T20" fmla="*/ 52 w 83"/>
                <a:gd name="T21" fmla="*/ 54 h 73"/>
                <a:gd name="T22" fmla="*/ 59 w 83"/>
                <a:gd name="T23" fmla="*/ 49 h 73"/>
                <a:gd name="T24" fmla="*/ 67 w 83"/>
                <a:gd name="T25" fmla="*/ 38 h 73"/>
                <a:gd name="T26" fmla="*/ 75 w 83"/>
                <a:gd name="T27" fmla="*/ 26 h 73"/>
                <a:gd name="T28" fmla="*/ 79 w 83"/>
                <a:gd name="T29" fmla="*/ 13 h 73"/>
                <a:gd name="T30" fmla="*/ 80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9"/>
                  </a:lnTo>
                  <a:lnTo>
                    <a:pt x="33" y="66"/>
                  </a:lnTo>
                  <a:lnTo>
                    <a:pt x="46" y="58"/>
                  </a:lnTo>
                  <a:lnTo>
                    <a:pt x="52" y="54"/>
                  </a:lnTo>
                  <a:lnTo>
                    <a:pt x="59" y="49"/>
                  </a:lnTo>
                  <a:lnTo>
                    <a:pt x="67" y="38"/>
                  </a:lnTo>
                  <a:lnTo>
                    <a:pt x="75" y="26"/>
                  </a:lnTo>
                  <a:lnTo>
                    <a:pt x="79" y="13"/>
                  </a:lnTo>
                  <a:lnTo>
                    <a:pt x="80"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4" name="Line 414">
              <a:extLst>
                <a:ext uri="{FF2B5EF4-FFF2-40B4-BE49-F238E27FC236}">
                  <a16:creationId xmlns:a16="http://schemas.microsoft.com/office/drawing/2014/main" id="{590F0A24-8846-0F32-9E22-B11C0223B520}"/>
                </a:ext>
              </a:extLst>
            </p:cNvPr>
            <p:cNvSpPr>
              <a:spLocks noChangeShapeType="1"/>
            </p:cNvSpPr>
            <p:nvPr/>
          </p:nvSpPr>
          <p:spPr bwMode="auto">
            <a:xfrm>
              <a:off x="5724526" y="2255838"/>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5" name="Line 415">
              <a:extLst>
                <a:ext uri="{FF2B5EF4-FFF2-40B4-BE49-F238E27FC236}">
                  <a16:creationId xmlns:a16="http://schemas.microsoft.com/office/drawing/2014/main" id="{D678EFE7-CA10-C0E1-70C0-E062F2357D06}"/>
                </a:ext>
              </a:extLst>
            </p:cNvPr>
            <p:cNvSpPr>
              <a:spLocks noChangeShapeType="1"/>
            </p:cNvSpPr>
            <p:nvPr/>
          </p:nvSpPr>
          <p:spPr bwMode="auto">
            <a:xfrm flipH="1">
              <a:off x="5705476" y="2278063"/>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6" name="Line 416">
              <a:extLst>
                <a:ext uri="{FF2B5EF4-FFF2-40B4-BE49-F238E27FC236}">
                  <a16:creationId xmlns:a16="http://schemas.microsoft.com/office/drawing/2014/main" id="{BE74E79F-4221-A658-15BC-BD1A0E05B1F4}"/>
                </a:ext>
              </a:extLst>
            </p:cNvPr>
            <p:cNvSpPr>
              <a:spLocks noChangeShapeType="1"/>
            </p:cNvSpPr>
            <p:nvPr/>
          </p:nvSpPr>
          <p:spPr bwMode="auto">
            <a:xfrm>
              <a:off x="5724526" y="2278063"/>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7" name="Freeform 417">
              <a:extLst>
                <a:ext uri="{FF2B5EF4-FFF2-40B4-BE49-F238E27FC236}">
                  <a16:creationId xmlns:a16="http://schemas.microsoft.com/office/drawing/2014/main" id="{EF68D232-7542-FEFC-34B0-264D19843C9F}"/>
                </a:ext>
              </a:extLst>
            </p:cNvPr>
            <p:cNvSpPr>
              <a:spLocks/>
            </p:cNvSpPr>
            <p:nvPr/>
          </p:nvSpPr>
          <p:spPr bwMode="auto">
            <a:xfrm>
              <a:off x="5724526" y="2255838"/>
              <a:ext cx="22225" cy="22225"/>
            </a:xfrm>
            <a:custGeom>
              <a:avLst/>
              <a:gdLst>
                <a:gd name="T0" fmla="*/ 83 w 83"/>
                <a:gd name="T1" fmla="*/ 87 h 87"/>
                <a:gd name="T2" fmla="*/ 83 w 83"/>
                <a:gd name="T3" fmla="*/ 80 h 87"/>
                <a:gd name="T4" fmla="*/ 80 w 83"/>
                <a:gd name="T5" fmla="*/ 63 h 87"/>
                <a:gd name="T6" fmla="*/ 76 w 83"/>
                <a:gd name="T7" fmla="*/ 48 h 87"/>
                <a:gd name="T8" fmla="*/ 68 w 83"/>
                <a:gd name="T9" fmla="*/ 35 h 87"/>
                <a:gd name="T10" fmla="*/ 59 w 83"/>
                <a:gd name="T11" fmla="*/ 23 h 87"/>
                <a:gd name="T12" fmla="*/ 46 w 83"/>
                <a:gd name="T13" fmla="*/ 13 h 87"/>
                <a:gd name="T14" fmla="*/ 33 w 83"/>
                <a:gd name="T15" fmla="*/ 6 h 87"/>
                <a:gd name="T16" fmla="*/ 25 w 83"/>
                <a:gd name="T17" fmla="*/ 3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0" y="63"/>
                  </a:lnTo>
                  <a:lnTo>
                    <a:pt x="76" y="48"/>
                  </a:lnTo>
                  <a:lnTo>
                    <a:pt x="68" y="35"/>
                  </a:lnTo>
                  <a:lnTo>
                    <a:pt x="59" y="23"/>
                  </a:lnTo>
                  <a:lnTo>
                    <a:pt x="46" y="13"/>
                  </a:lnTo>
                  <a:lnTo>
                    <a:pt x="33" y="6"/>
                  </a:lnTo>
                  <a:lnTo>
                    <a:pt x="25" y="3"/>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8" name="Freeform 418">
              <a:extLst>
                <a:ext uri="{FF2B5EF4-FFF2-40B4-BE49-F238E27FC236}">
                  <a16:creationId xmlns:a16="http://schemas.microsoft.com/office/drawing/2014/main" id="{C962DC6B-AB09-52A1-A719-968D6844D357}"/>
                </a:ext>
              </a:extLst>
            </p:cNvPr>
            <p:cNvSpPr>
              <a:spLocks/>
            </p:cNvSpPr>
            <p:nvPr/>
          </p:nvSpPr>
          <p:spPr bwMode="auto">
            <a:xfrm>
              <a:off x="6384926" y="2341563"/>
              <a:ext cx="20638" cy="19050"/>
            </a:xfrm>
            <a:custGeom>
              <a:avLst/>
              <a:gdLst>
                <a:gd name="T0" fmla="*/ 0 w 76"/>
                <a:gd name="T1" fmla="*/ 0 h 73"/>
                <a:gd name="T2" fmla="*/ 1 w 76"/>
                <a:gd name="T3" fmla="*/ 12 h 73"/>
                <a:gd name="T4" fmla="*/ 7 w 76"/>
                <a:gd name="T5" fmla="*/ 26 h 73"/>
                <a:gd name="T6" fmla="*/ 13 w 76"/>
                <a:gd name="T7" fmla="*/ 38 h 73"/>
                <a:gd name="T8" fmla="*/ 23 w 76"/>
                <a:gd name="T9" fmla="*/ 49 h 73"/>
                <a:gd name="T10" fmla="*/ 34 w 76"/>
                <a:gd name="T11" fmla="*/ 58 h 73"/>
                <a:gd name="T12" fmla="*/ 47 w 76"/>
                <a:gd name="T13" fmla="*/ 66 h 73"/>
                <a:gd name="T14" fmla="*/ 60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7" y="26"/>
                  </a:lnTo>
                  <a:lnTo>
                    <a:pt x="13" y="38"/>
                  </a:lnTo>
                  <a:lnTo>
                    <a:pt x="23" y="49"/>
                  </a:lnTo>
                  <a:lnTo>
                    <a:pt x="34" y="58"/>
                  </a:lnTo>
                  <a:lnTo>
                    <a:pt x="47" y="66"/>
                  </a:lnTo>
                  <a:lnTo>
                    <a:pt x="60"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9" name="Freeform 419">
              <a:extLst>
                <a:ext uri="{FF2B5EF4-FFF2-40B4-BE49-F238E27FC236}">
                  <a16:creationId xmlns:a16="http://schemas.microsoft.com/office/drawing/2014/main" id="{8E1BB78F-26A6-2C2E-B5CF-B22A5720B698}"/>
                </a:ext>
              </a:extLst>
            </p:cNvPr>
            <p:cNvSpPr>
              <a:spLocks/>
            </p:cNvSpPr>
            <p:nvPr/>
          </p:nvSpPr>
          <p:spPr bwMode="auto">
            <a:xfrm>
              <a:off x="6384926" y="2319338"/>
              <a:ext cx="20638" cy="22225"/>
            </a:xfrm>
            <a:custGeom>
              <a:avLst/>
              <a:gdLst>
                <a:gd name="T0" fmla="*/ 76 w 76"/>
                <a:gd name="T1" fmla="*/ 0 h 87"/>
                <a:gd name="T2" fmla="*/ 60 w 76"/>
                <a:gd name="T3" fmla="*/ 1 h 87"/>
                <a:gd name="T4" fmla="*/ 47 w 76"/>
                <a:gd name="T5" fmla="*/ 6 h 87"/>
                <a:gd name="T6" fmla="*/ 34 w 76"/>
                <a:gd name="T7" fmla="*/ 13 h 87"/>
                <a:gd name="T8" fmla="*/ 23 w 76"/>
                <a:gd name="T9" fmla="*/ 23 h 87"/>
                <a:gd name="T10" fmla="*/ 13 w 76"/>
                <a:gd name="T11" fmla="*/ 34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7" y="6"/>
                  </a:lnTo>
                  <a:lnTo>
                    <a:pt x="34" y="13"/>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0" name="Line 420">
              <a:extLst>
                <a:ext uri="{FF2B5EF4-FFF2-40B4-BE49-F238E27FC236}">
                  <a16:creationId xmlns:a16="http://schemas.microsoft.com/office/drawing/2014/main" id="{670F4221-2CB3-E42D-DB20-E91D7076FD72}"/>
                </a:ext>
              </a:extLst>
            </p:cNvPr>
            <p:cNvSpPr>
              <a:spLocks noChangeShapeType="1"/>
            </p:cNvSpPr>
            <p:nvPr/>
          </p:nvSpPr>
          <p:spPr bwMode="auto">
            <a:xfrm flipV="1">
              <a:off x="6405564" y="2341563"/>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1" name="Freeform 421">
              <a:extLst>
                <a:ext uri="{FF2B5EF4-FFF2-40B4-BE49-F238E27FC236}">
                  <a16:creationId xmlns:a16="http://schemas.microsoft.com/office/drawing/2014/main" id="{CDCC3DE7-4D13-49FF-BDB2-C62E3377F0FA}"/>
                </a:ext>
              </a:extLst>
            </p:cNvPr>
            <p:cNvSpPr>
              <a:spLocks/>
            </p:cNvSpPr>
            <p:nvPr/>
          </p:nvSpPr>
          <p:spPr bwMode="auto">
            <a:xfrm>
              <a:off x="6405564" y="2341563"/>
              <a:ext cx="20638" cy="19050"/>
            </a:xfrm>
            <a:custGeom>
              <a:avLst/>
              <a:gdLst>
                <a:gd name="T0" fmla="*/ 0 w 84"/>
                <a:gd name="T1" fmla="*/ 73 h 73"/>
                <a:gd name="T2" fmla="*/ 4 w 84"/>
                <a:gd name="T3" fmla="*/ 73 h 73"/>
                <a:gd name="T4" fmla="*/ 11 w 84"/>
                <a:gd name="T5" fmla="*/ 72 h 73"/>
                <a:gd name="T6" fmla="*/ 11 w 84"/>
                <a:gd name="T7" fmla="*/ 71 h 73"/>
                <a:gd name="T8" fmla="*/ 12 w 84"/>
                <a:gd name="T9" fmla="*/ 71 h 73"/>
                <a:gd name="T10" fmla="*/ 14 w 84"/>
                <a:gd name="T11" fmla="*/ 71 h 73"/>
                <a:gd name="T12" fmla="*/ 19 w 84"/>
                <a:gd name="T13" fmla="*/ 71 h 73"/>
                <a:gd name="T14" fmla="*/ 26 w 84"/>
                <a:gd name="T15" fmla="*/ 68 h 73"/>
                <a:gd name="T16" fmla="*/ 34 w 84"/>
                <a:gd name="T17" fmla="*/ 66 h 73"/>
                <a:gd name="T18" fmla="*/ 47 w 84"/>
                <a:gd name="T19" fmla="*/ 58 h 73"/>
                <a:gd name="T20" fmla="*/ 53 w 84"/>
                <a:gd name="T21" fmla="*/ 54 h 73"/>
                <a:gd name="T22" fmla="*/ 60 w 84"/>
                <a:gd name="T23" fmla="*/ 49 h 73"/>
                <a:gd name="T24" fmla="*/ 68 w 84"/>
                <a:gd name="T25" fmla="*/ 38 h 73"/>
                <a:gd name="T26" fmla="*/ 76 w 84"/>
                <a:gd name="T27" fmla="*/ 26 h 73"/>
                <a:gd name="T28" fmla="*/ 80 w 84"/>
                <a:gd name="T29" fmla="*/ 12 h 73"/>
                <a:gd name="T30" fmla="*/ 81 w 84"/>
                <a:gd name="T31" fmla="*/ 6 h 73"/>
                <a:gd name="T32" fmla="*/ 84 w 8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3">
                  <a:moveTo>
                    <a:pt x="0" y="73"/>
                  </a:moveTo>
                  <a:lnTo>
                    <a:pt x="4" y="73"/>
                  </a:lnTo>
                  <a:lnTo>
                    <a:pt x="11" y="72"/>
                  </a:lnTo>
                  <a:lnTo>
                    <a:pt x="11" y="71"/>
                  </a:lnTo>
                  <a:lnTo>
                    <a:pt x="12" y="71"/>
                  </a:lnTo>
                  <a:lnTo>
                    <a:pt x="14" y="71"/>
                  </a:lnTo>
                  <a:lnTo>
                    <a:pt x="19" y="71"/>
                  </a:lnTo>
                  <a:lnTo>
                    <a:pt x="26" y="68"/>
                  </a:lnTo>
                  <a:lnTo>
                    <a:pt x="34" y="66"/>
                  </a:lnTo>
                  <a:lnTo>
                    <a:pt x="47" y="58"/>
                  </a:lnTo>
                  <a:lnTo>
                    <a:pt x="53" y="54"/>
                  </a:lnTo>
                  <a:lnTo>
                    <a:pt x="60" y="49"/>
                  </a:lnTo>
                  <a:lnTo>
                    <a:pt x="68" y="38"/>
                  </a:lnTo>
                  <a:lnTo>
                    <a:pt x="76" y="26"/>
                  </a:lnTo>
                  <a:lnTo>
                    <a:pt x="80" y="12"/>
                  </a:lnTo>
                  <a:lnTo>
                    <a:pt x="81" y="6"/>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2" name="Line 422">
              <a:extLst>
                <a:ext uri="{FF2B5EF4-FFF2-40B4-BE49-F238E27FC236}">
                  <a16:creationId xmlns:a16="http://schemas.microsoft.com/office/drawing/2014/main" id="{89FA2897-97EF-FF3E-BCB6-952983AD19A7}"/>
                </a:ext>
              </a:extLst>
            </p:cNvPr>
            <p:cNvSpPr>
              <a:spLocks noChangeShapeType="1"/>
            </p:cNvSpPr>
            <p:nvPr/>
          </p:nvSpPr>
          <p:spPr bwMode="auto">
            <a:xfrm>
              <a:off x="6405564" y="2319338"/>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3" name="Line 423">
              <a:extLst>
                <a:ext uri="{FF2B5EF4-FFF2-40B4-BE49-F238E27FC236}">
                  <a16:creationId xmlns:a16="http://schemas.microsoft.com/office/drawing/2014/main" id="{390B75B9-5874-EE09-3D55-42DFEA6A5CA4}"/>
                </a:ext>
              </a:extLst>
            </p:cNvPr>
            <p:cNvSpPr>
              <a:spLocks noChangeShapeType="1"/>
            </p:cNvSpPr>
            <p:nvPr/>
          </p:nvSpPr>
          <p:spPr bwMode="auto">
            <a:xfrm flipH="1">
              <a:off x="6384926" y="2341563"/>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4" name="Line 424">
              <a:extLst>
                <a:ext uri="{FF2B5EF4-FFF2-40B4-BE49-F238E27FC236}">
                  <a16:creationId xmlns:a16="http://schemas.microsoft.com/office/drawing/2014/main" id="{20CA3D9F-7B67-C196-36B7-95339A2EF4B7}"/>
                </a:ext>
              </a:extLst>
            </p:cNvPr>
            <p:cNvSpPr>
              <a:spLocks noChangeShapeType="1"/>
            </p:cNvSpPr>
            <p:nvPr/>
          </p:nvSpPr>
          <p:spPr bwMode="auto">
            <a:xfrm>
              <a:off x="6405564" y="2341563"/>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5" name="Freeform 425">
              <a:extLst>
                <a:ext uri="{FF2B5EF4-FFF2-40B4-BE49-F238E27FC236}">
                  <a16:creationId xmlns:a16="http://schemas.microsoft.com/office/drawing/2014/main" id="{1ADABC3D-DE53-2033-3C12-2D9438F3BB12}"/>
                </a:ext>
              </a:extLst>
            </p:cNvPr>
            <p:cNvSpPr>
              <a:spLocks/>
            </p:cNvSpPr>
            <p:nvPr/>
          </p:nvSpPr>
          <p:spPr bwMode="auto">
            <a:xfrm>
              <a:off x="6405564" y="2319338"/>
              <a:ext cx="20638" cy="22225"/>
            </a:xfrm>
            <a:custGeom>
              <a:avLst/>
              <a:gdLst>
                <a:gd name="T0" fmla="*/ 84 w 84"/>
                <a:gd name="T1" fmla="*/ 87 h 87"/>
                <a:gd name="T2" fmla="*/ 84 w 84"/>
                <a:gd name="T3" fmla="*/ 80 h 87"/>
                <a:gd name="T4" fmla="*/ 81 w 84"/>
                <a:gd name="T5" fmla="*/ 63 h 87"/>
                <a:gd name="T6" fmla="*/ 77 w 84"/>
                <a:gd name="T7" fmla="*/ 48 h 87"/>
                <a:gd name="T8" fmla="*/ 69 w 84"/>
                <a:gd name="T9" fmla="*/ 34 h 87"/>
                <a:gd name="T10" fmla="*/ 60 w 84"/>
                <a:gd name="T11" fmla="*/ 23 h 87"/>
                <a:gd name="T12" fmla="*/ 47 w 84"/>
                <a:gd name="T13" fmla="*/ 13 h 87"/>
                <a:gd name="T14" fmla="*/ 34 w 84"/>
                <a:gd name="T15" fmla="*/ 6 h 87"/>
                <a:gd name="T16" fmla="*/ 26 w 84"/>
                <a:gd name="T17" fmla="*/ 2 h 87"/>
                <a:gd name="T18" fmla="*/ 19 w 84"/>
                <a:gd name="T19" fmla="*/ 1 h 87"/>
                <a:gd name="T20" fmla="*/ 4 w 84"/>
                <a:gd name="T21" fmla="*/ 0 h 87"/>
                <a:gd name="T22" fmla="*/ 0 w 84"/>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7">
                  <a:moveTo>
                    <a:pt x="84" y="87"/>
                  </a:moveTo>
                  <a:lnTo>
                    <a:pt x="84" y="80"/>
                  </a:lnTo>
                  <a:lnTo>
                    <a:pt x="81" y="63"/>
                  </a:lnTo>
                  <a:lnTo>
                    <a:pt x="77" y="48"/>
                  </a:lnTo>
                  <a:lnTo>
                    <a:pt x="69" y="34"/>
                  </a:lnTo>
                  <a:lnTo>
                    <a:pt x="60" y="23"/>
                  </a:lnTo>
                  <a:lnTo>
                    <a:pt x="47" y="13"/>
                  </a:lnTo>
                  <a:lnTo>
                    <a:pt x="34" y="6"/>
                  </a:lnTo>
                  <a:lnTo>
                    <a:pt x="26" y="2"/>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6" name="Freeform 426">
              <a:extLst>
                <a:ext uri="{FF2B5EF4-FFF2-40B4-BE49-F238E27FC236}">
                  <a16:creationId xmlns:a16="http://schemas.microsoft.com/office/drawing/2014/main" id="{202DF4CE-CC8E-240F-8851-9F36BAD635F4}"/>
                </a:ext>
              </a:extLst>
            </p:cNvPr>
            <p:cNvSpPr>
              <a:spLocks/>
            </p:cNvSpPr>
            <p:nvPr/>
          </p:nvSpPr>
          <p:spPr bwMode="auto">
            <a:xfrm>
              <a:off x="5654676" y="2405063"/>
              <a:ext cx="20638" cy="20638"/>
            </a:xfrm>
            <a:custGeom>
              <a:avLst/>
              <a:gdLst>
                <a:gd name="T0" fmla="*/ 0 w 76"/>
                <a:gd name="T1" fmla="*/ 0 h 73"/>
                <a:gd name="T2" fmla="*/ 1 w 76"/>
                <a:gd name="T3" fmla="*/ 12 h 73"/>
                <a:gd name="T4" fmla="*/ 7 w 76"/>
                <a:gd name="T5" fmla="*/ 26 h 73"/>
                <a:gd name="T6" fmla="*/ 12 w 76"/>
                <a:gd name="T7" fmla="*/ 37 h 73"/>
                <a:gd name="T8" fmla="*/ 23 w 76"/>
                <a:gd name="T9" fmla="*/ 49 h 73"/>
                <a:gd name="T10" fmla="*/ 34 w 76"/>
                <a:gd name="T11" fmla="*/ 58 h 73"/>
                <a:gd name="T12" fmla="*/ 47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7" y="26"/>
                  </a:lnTo>
                  <a:lnTo>
                    <a:pt x="12" y="37"/>
                  </a:lnTo>
                  <a:lnTo>
                    <a:pt x="23" y="49"/>
                  </a:lnTo>
                  <a:lnTo>
                    <a:pt x="34" y="58"/>
                  </a:lnTo>
                  <a:lnTo>
                    <a:pt x="47"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7" name="Freeform 427">
              <a:extLst>
                <a:ext uri="{FF2B5EF4-FFF2-40B4-BE49-F238E27FC236}">
                  <a16:creationId xmlns:a16="http://schemas.microsoft.com/office/drawing/2014/main" id="{97CA9000-B7EA-022C-C959-B0407AE5CA0A}"/>
                </a:ext>
              </a:extLst>
            </p:cNvPr>
            <p:cNvSpPr>
              <a:spLocks/>
            </p:cNvSpPr>
            <p:nvPr/>
          </p:nvSpPr>
          <p:spPr bwMode="auto">
            <a:xfrm>
              <a:off x="5654676" y="2382838"/>
              <a:ext cx="20638" cy="22225"/>
            </a:xfrm>
            <a:custGeom>
              <a:avLst/>
              <a:gdLst>
                <a:gd name="T0" fmla="*/ 76 w 76"/>
                <a:gd name="T1" fmla="*/ 0 h 87"/>
                <a:gd name="T2" fmla="*/ 60 w 76"/>
                <a:gd name="T3" fmla="*/ 1 h 87"/>
                <a:gd name="T4" fmla="*/ 47 w 76"/>
                <a:gd name="T5" fmla="*/ 6 h 87"/>
                <a:gd name="T6" fmla="*/ 34 w 76"/>
                <a:gd name="T7" fmla="*/ 13 h 87"/>
                <a:gd name="T8" fmla="*/ 23 w 76"/>
                <a:gd name="T9" fmla="*/ 23 h 87"/>
                <a:gd name="T10" fmla="*/ 12 w 76"/>
                <a:gd name="T11" fmla="*/ 34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7" y="6"/>
                  </a:lnTo>
                  <a:lnTo>
                    <a:pt x="34" y="13"/>
                  </a:lnTo>
                  <a:lnTo>
                    <a:pt x="23" y="23"/>
                  </a:lnTo>
                  <a:lnTo>
                    <a:pt x="12"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8" name="Line 428">
              <a:extLst>
                <a:ext uri="{FF2B5EF4-FFF2-40B4-BE49-F238E27FC236}">
                  <a16:creationId xmlns:a16="http://schemas.microsoft.com/office/drawing/2014/main" id="{C8955E6D-F1BD-300C-42BF-9415B2E90306}"/>
                </a:ext>
              </a:extLst>
            </p:cNvPr>
            <p:cNvSpPr>
              <a:spLocks noChangeShapeType="1"/>
            </p:cNvSpPr>
            <p:nvPr/>
          </p:nvSpPr>
          <p:spPr bwMode="auto">
            <a:xfrm flipV="1">
              <a:off x="5675314" y="2405063"/>
              <a:ext cx="0" cy="206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9" name="Freeform 429">
              <a:extLst>
                <a:ext uri="{FF2B5EF4-FFF2-40B4-BE49-F238E27FC236}">
                  <a16:creationId xmlns:a16="http://schemas.microsoft.com/office/drawing/2014/main" id="{77B808C1-BEE4-1799-3C88-206A23639577}"/>
                </a:ext>
              </a:extLst>
            </p:cNvPr>
            <p:cNvSpPr>
              <a:spLocks/>
            </p:cNvSpPr>
            <p:nvPr/>
          </p:nvSpPr>
          <p:spPr bwMode="auto">
            <a:xfrm>
              <a:off x="5675314" y="2405063"/>
              <a:ext cx="22225" cy="20638"/>
            </a:xfrm>
            <a:custGeom>
              <a:avLst/>
              <a:gdLst>
                <a:gd name="T0" fmla="*/ 0 w 83"/>
                <a:gd name="T1" fmla="*/ 73 h 73"/>
                <a:gd name="T2" fmla="*/ 4 w 83"/>
                <a:gd name="T3" fmla="*/ 73 h 73"/>
                <a:gd name="T4" fmla="*/ 11 w 83"/>
                <a:gd name="T5" fmla="*/ 72 h 73"/>
                <a:gd name="T6" fmla="*/ 11 w 83"/>
                <a:gd name="T7" fmla="*/ 71 h 73"/>
                <a:gd name="T8" fmla="*/ 12 w 83"/>
                <a:gd name="T9" fmla="*/ 71 h 73"/>
                <a:gd name="T10" fmla="*/ 14 w 83"/>
                <a:gd name="T11" fmla="*/ 71 h 73"/>
                <a:gd name="T12" fmla="*/ 18 w 83"/>
                <a:gd name="T13" fmla="*/ 71 h 73"/>
                <a:gd name="T14" fmla="*/ 25 w 83"/>
                <a:gd name="T15" fmla="*/ 68 h 73"/>
                <a:gd name="T16" fmla="*/ 33 w 83"/>
                <a:gd name="T17" fmla="*/ 66 h 73"/>
                <a:gd name="T18" fmla="*/ 47 w 83"/>
                <a:gd name="T19" fmla="*/ 58 h 73"/>
                <a:gd name="T20" fmla="*/ 53 w 83"/>
                <a:gd name="T21" fmla="*/ 53 h 73"/>
                <a:gd name="T22" fmla="*/ 60 w 83"/>
                <a:gd name="T23" fmla="*/ 49 h 73"/>
                <a:gd name="T24" fmla="*/ 68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4" y="73"/>
                  </a:lnTo>
                  <a:lnTo>
                    <a:pt x="11" y="72"/>
                  </a:lnTo>
                  <a:lnTo>
                    <a:pt x="11" y="71"/>
                  </a:lnTo>
                  <a:lnTo>
                    <a:pt x="12" y="71"/>
                  </a:lnTo>
                  <a:lnTo>
                    <a:pt x="14" y="71"/>
                  </a:lnTo>
                  <a:lnTo>
                    <a:pt x="18" y="71"/>
                  </a:lnTo>
                  <a:lnTo>
                    <a:pt x="25" y="68"/>
                  </a:lnTo>
                  <a:lnTo>
                    <a:pt x="33" y="66"/>
                  </a:lnTo>
                  <a:lnTo>
                    <a:pt x="47" y="58"/>
                  </a:lnTo>
                  <a:lnTo>
                    <a:pt x="53" y="53"/>
                  </a:lnTo>
                  <a:lnTo>
                    <a:pt x="60" y="49"/>
                  </a:lnTo>
                  <a:lnTo>
                    <a:pt x="68"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0" name="Line 430">
              <a:extLst>
                <a:ext uri="{FF2B5EF4-FFF2-40B4-BE49-F238E27FC236}">
                  <a16:creationId xmlns:a16="http://schemas.microsoft.com/office/drawing/2014/main" id="{F0B78165-A039-FF11-F458-2A293DCE8C4E}"/>
                </a:ext>
              </a:extLst>
            </p:cNvPr>
            <p:cNvSpPr>
              <a:spLocks noChangeShapeType="1"/>
            </p:cNvSpPr>
            <p:nvPr/>
          </p:nvSpPr>
          <p:spPr bwMode="auto">
            <a:xfrm>
              <a:off x="5675314" y="2382838"/>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1" name="Line 431">
              <a:extLst>
                <a:ext uri="{FF2B5EF4-FFF2-40B4-BE49-F238E27FC236}">
                  <a16:creationId xmlns:a16="http://schemas.microsoft.com/office/drawing/2014/main" id="{FFDD5D94-0594-1563-FCDB-55D9BCC8DF6A}"/>
                </a:ext>
              </a:extLst>
            </p:cNvPr>
            <p:cNvSpPr>
              <a:spLocks noChangeShapeType="1"/>
            </p:cNvSpPr>
            <p:nvPr/>
          </p:nvSpPr>
          <p:spPr bwMode="auto">
            <a:xfrm flipH="1">
              <a:off x="5654676" y="2405063"/>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2" name="Line 432">
              <a:extLst>
                <a:ext uri="{FF2B5EF4-FFF2-40B4-BE49-F238E27FC236}">
                  <a16:creationId xmlns:a16="http://schemas.microsoft.com/office/drawing/2014/main" id="{7D704E64-C669-595F-65E2-0F4B6C08C25F}"/>
                </a:ext>
              </a:extLst>
            </p:cNvPr>
            <p:cNvSpPr>
              <a:spLocks noChangeShapeType="1"/>
            </p:cNvSpPr>
            <p:nvPr/>
          </p:nvSpPr>
          <p:spPr bwMode="auto">
            <a:xfrm>
              <a:off x="5675314" y="2405063"/>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3" name="Freeform 433">
              <a:extLst>
                <a:ext uri="{FF2B5EF4-FFF2-40B4-BE49-F238E27FC236}">
                  <a16:creationId xmlns:a16="http://schemas.microsoft.com/office/drawing/2014/main" id="{D3369343-7E2F-0FBA-4D17-B8EEBF8FDC85}"/>
                </a:ext>
              </a:extLst>
            </p:cNvPr>
            <p:cNvSpPr>
              <a:spLocks/>
            </p:cNvSpPr>
            <p:nvPr/>
          </p:nvSpPr>
          <p:spPr bwMode="auto">
            <a:xfrm>
              <a:off x="5675314" y="2382838"/>
              <a:ext cx="22225" cy="22225"/>
            </a:xfrm>
            <a:custGeom>
              <a:avLst/>
              <a:gdLst>
                <a:gd name="T0" fmla="*/ 83 w 83"/>
                <a:gd name="T1" fmla="*/ 87 h 87"/>
                <a:gd name="T2" fmla="*/ 83 w 83"/>
                <a:gd name="T3" fmla="*/ 80 h 87"/>
                <a:gd name="T4" fmla="*/ 81 w 83"/>
                <a:gd name="T5" fmla="*/ 63 h 87"/>
                <a:gd name="T6" fmla="*/ 77 w 83"/>
                <a:gd name="T7" fmla="*/ 48 h 87"/>
                <a:gd name="T8" fmla="*/ 69 w 83"/>
                <a:gd name="T9" fmla="*/ 34 h 87"/>
                <a:gd name="T10" fmla="*/ 60 w 83"/>
                <a:gd name="T11" fmla="*/ 23 h 87"/>
                <a:gd name="T12" fmla="*/ 47 w 83"/>
                <a:gd name="T13" fmla="*/ 13 h 87"/>
                <a:gd name="T14" fmla="*/ 33 w 83"/>
                <a:gd name="T15" fmla="*/ 6 h 87"/>
                <a:gd name="T16" fmla="*/ 25 w 83"/>
                <a:gd name="T17" fmla="*/ 2 h 87"/>
                <a:gd name="T18" fmla="*/ 18 w 83"/>
                <a:gd name="T19" fmla="*/ 1 h 87"/>
                <a:gd name="T20" fmla="*/ 4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7" y="48"/>
                  </a:lnTo>
                  <a:lnTo>
                    <a:pt x="69" y="34"/>
                  </a:lnTo>
                  <a:lnTo>
                    <a:pt x="60" y="23"/>
                  </a:lnTo>
                  <a:lnTo>
                    <a:pt x="47" y="13"/>
                  </a:lnTo>
                  <a:lnTo>
                    <a:pt x="33" y="6"/>
                  </a:lnTo>
                  <a:lnTo>
                    <a:pt x="25" y="2"/>
                  </a:lnTo>
                  <a:lnTo>
                    <a:pt x="18"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4" name="Freeform 434">
              <a:extLst>
                <a:ext uri="{FF2B5EF4-FFF2-40B4-BE49-F238E27FC236}">
                  <a16:creationId xmlns:a16="http://schemas.microsoft.com/office/drawing/2014/main" id="{28158ED5-69A5-248E-288B-AB0F99D3EA66}"/>
                </a:ext>
              </a:extLst>
            </p:cNvPr>
            <p:cNvSpPr>
              <a:spLocks/>
            </p:cNvSpPr>
            <p:nvPr/>
          </p:nvSpPr>
          <p:spPr bwMode="auto">
            <a:xfrm>
              <a:off x="5651501" y="2470151"/>
              <a:ext cx="20638" cy="19050"/>
            </a:xfrm>
            <a:custGeom>
              <a:avLst/>
              <a:gdLst>
                <a:gd name="T0" fmla="*/ 0 w 77"/>
                <a:gd name="T1" fmla="*/ 0 h 73"/>
                <a:gd name="T2" fmla="*/ 2 w 77"/>
                <a:gd name="T3" fmla="*/ 12 h 73"/>
                <a:gd name="T4" fmla="*/ 7 w 77"/>
                <a:gd name="T5" fmla="*/ 26 h 73"/>
                <a:gd name="T6" fmla="*/ 13 w 77"/>
                <a:gd name="T7" fmla="*/ 37 h 73"/>
                <a:gd name="T8" fmla="*/ 23 w 77"/>
                <a:gd name="T9" fmla="*/ 49 h 73"/>
                <a:gd name="T10" fmla="*/ 35 w 77"/>
                <a:gd name="T11" fmla="*/ 58 h 73"/>
                <a:gd name="T12" fmla="*/ 47 w 77"/>
                <a:gd name="T13" fmla="*/ 66 h 73"/>
                <a:gd name="T14" fmla="*/ 61 w 77"/>
                <a:gd name="T15" fmla="*/ 69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2" y="12"/>
                  </a:lnTo>
                  <a:lnTo>
                    <a:pt x="7" y="26"/>
                  </a:lnTo>
                  <a:lnTo>
                    <a:pt x="13" y="37"/>
                  </a:lnTo>
                  <a:lnTo>
                    <a:pt x="23" y="49"/>
                  </a:lnTo>
                  <a:lnTo>
                    <a:pt x="35" y="58"/>
                  </a:lnTo>
                  <a:lnTo>
                    <a:pt x="47" y="66"/>
                  </a:lnTo>
                  <a:lnTo>
                    <a:pt x="61" y="69"/>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5" name="Freeform 435">
              <a:extLst>
                <a:ext uri="{FF2B5EF4-FFF2-40B4-BE49-F238E27FC236}">
                  <a16:creationId xmlns:a16="http://schemas.microsoft.com/office/drawing/2014/main" id="{A1253219-0061-635F-E820-395BD87A5342}"/>
                </a:ext>
              </a:extLst>
            </p:cNvPr>
            <p:cNvSpPr>
              <a:spLocks/>
            </p:cNvSpPr>
            <p:nvPr/>
          </p:nvSpPr>
          <p:spPr bwMode="auto">
            <a:xfrm>
              <a:off x="5651501" y="2446338"/>
              <a:ext cx="20638" cy="23813"/>
            </a:xfrm>
            <a:custGeom>
              <a:avLst/>
              <a:gdLst>
                <a:gd name="T0" fmla="*/ 77 w 77"/>
                <a:gd name="T1" fmla="*/ 0 h 87"/>
                <a:gd name="T2" fmla="*/ 61 w 77"/>
                <a:gd name="T3" fmla="*/ 1 h 87"/>
                <a:gd name="T4" fmla="*/ 47 w 77"/>
                <a:gd name="T5" fmla="*/ 6 h 87"/>
                <a:gd name="T6" fmla="*/ 35 w 77"/>
                <a:gd name="T7" fmla="*/ 12 h 87"/>
                <a:gd name="T8" fmla="*/ 23 w 77"/>
                <a:gd name="T9" fmla="*/ 23 h 87"/>
                <a:gd name="T10" fmla="*/ 13 w 77"/>
                <a:gd name="T11" fmla="*/ 34 h 87"/>
                <a:gd name="T12" fmla="*/ 6 w 77"/>
                <a:gd name="T13" fmla="*/ 48 h 87"/>
                <a:gd name="T14" fmla="*/ 2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5" y="12"/>
                  </a:lnTo>
                  <a:lnTo>
                    <a:pt x="23" y="23"/>
                  </a:lnTo>
                  <a:lnTo>
                    <a:pt x="13" y="34"/>
                  </a:lnTo>
                  <a:lnTo>
                    <a:pt x="6" y="48"/>
                  </a:lnTo>
                  <a:lnTo>
                    <a:pt x="2"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6" name="Line 436">
              <a:extLst>
                <a:ext uri="{FF2B5EF4-FFF2-40B4-BE49-F238E27FC236}">
                  <a16:creationId xmlns:a16="http://schemas.microsoft.com/office/drawing/2014/main" id="{6F5249D5-2C77-B8FA-A428-CDB0EE0E9EE9}"/>
                </a:ext>
              </a:extLst>
            </p:cNvPr>
            <p:cNvSpPr>
              <a:spLocks noChangeShapeType="1"/>
            </p:cNvSpPr>
            <p:nvPr/>
          </p:nvSpPr>
          <p:spPr bwMode="auto">
            <a:xfrm flipV="1">
              <a:off x="5672139" y="2470151"/>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7" name="Freeform 437">
              <a:extLst>
                <a:ext uri="{FF2B5EF4-FFF2-40B4-BE49-F238E27FC236}">
                  <a16:creationId xmlns:a16="http://schemas.microsoft.com/office/drawing/2014/main" id="{A32BD995-453B-0E1A-44C3-AF36D44C5E1C}"/>
                </a:ext>
              </a:extLst>
            </p:cNvPr>
            <p:cNvSpPr>
              <a:spLocks/>
            </p:cNvSpPr>
            <p:nvPr/>
          </p:nvSpPr>
          <p:spPr bwMode="auto">
            <a:xfrm>
              <a:off x="5672139" y="2470151"/>
              <a:ext cx="22225" cy="19050"/>
            </a:xfrm>
            <a:custGeom>
              <a:avLst/>
              <a:gdLst>
                <a:gd name="T0" fmla="*/ 0 w 83"/>
                <a:gd name="T1" fmla="*/ 73 h 73"/>
                <a:gd name="T2" fmla="*/ 3 w 83"/>
                <a:gd name="T3" fmla="*/ 73 h 73"/>
                <a:gd name="T4" fmla="*/ 10 w 83"/>
                <a:gd name="T5" fmla="*/ 72 h 73"/>
                <a:gd name="T6" fmla="*/ 10 w 83"/>
                <a:gd name="T7" fmla="*/ 70 h 73"/>
                <a:gd name="T8" fmla="*/ 11 w 83"/>
                <a:gd name="T9" fmla="*/ 70 h 73"/>
                <a:gd name="T10" fmla="*/ 14 w 83"/>
                <a:gd name="T11" fmla="*/ 70 h 73"/>
                <a:gd name="T12" fmla="*/ 18 w 83"/>
                <a:gd name="T13" fmla="*/ 70 h 73"/>
                <a:gd name="T14" fmla="*/ 25 w 83"/>
                <a:gd name="T15" fmla="*/ 68 h 73"/>
                <a:gd name="T16" fmla="*/ 33 w 83"/>
                <a:gd name="T17" fmla="*/ 66 h 73"/>
                <a:gd name="T18" fmla="*/ 47 w 83"/>
                <a:gd name="T19" fmla="*/ 58 h 73"/>
                <a:gd name="T20" fmla="*/ 52 w 83"/>
                <a:gd name="T21" fmla="*/ 53 h 73"/>
                <a:gd name="T22" fmla="*/ 59 w 83"/>
                <a:gd name="T23" fmla="*/ 49 h 73"/>
                <a:gd name="T24" fmla="*/ 67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0"/>
                  </a:lnTo>
                  <a:lnTo>
                    <a:pt x="11" y="70"/>
                  </a:lnTo>
                  <a:lnTo>
                    <a:pt x="14" y="70"/>
                  </a:lnTo>
                  <a:lnTo>
                    <a:pt x="18" y="70"/>
                  </a:lnTo>
                  <a:lnTo>
                    <a:pt x="25" y="68"/>
                  </a:lnTo>
                  <a:lnTo>
                    <a:pt x="33" y="66"/>
                  </a:lnTo>
                  <a:lnTo>
                    <a:pt x="47" y="58"/>
                  </a:lnTo>
                  <a:lnTo>
                    <a:pt x="52" y="53"/>
                  </a:lnTo>
                  <a:lnTo>
                    <a:pt x="59" y="49"/>
                  </a:lnTo>
                  <a:lnTo>
                    <a:pt x="67"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8" name="Line 438">
              <a:extLst>
                <a:ext uri="{FF2B5EF4-FFF2-40B4-BE49-F238E27FC236}">
                  <a16:creationId xmlns:a16="http://schemas.microsoft.com/office/drawing/2014/main" id="{10B3404C-CF56-2270-29D2-C749A8CE1D1E}"/>
                </a:ext>
              </a:extLst>
            </p:cNvPr>
            <p:cNvSpPr>
              <a:spLocks noChangeShapeType="1"/>
            </p:cNvSpPr>
            <p:nvPr/>
          </p:nvSpPr>
          <p:spPr bwMode="auto">
            <a:xfrm>
              <a:off x="5672139" y="2446338"/>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9" name="Line 439">
              <a:extLst>
                <a:ext uri="{FF2B5EF4-FFF2-40B4-BE49-F238E27FC236}">
                  <a16:creationId xmlns:a16="http://schemas.microsoft.com/office/drawing/2014/main" id="{4D36B4ED-A520-0C99-DE69-DB469CF92B6E}"/>
                </a:ext>
              </a:extLst>
            </p:cNvPr>
            <p:cNvSpPr>
              <a:spLocks noChangeShapeType="1"/>
            </p:cNvSpPr>
            <p:nvPr/>
          </p:nvSpPr>
          <p:spPr bwMode="auto">
            <a:xfrm flipH="1">
              <a:off x="5651501" y="2470151"/>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0" name="Line 440">
              <a:extLst>
                <a:ext uri="{FF2B5EF4-FFF2-40B4-BE49-F238E27FC236}">
                  <a16:creationId xmlns:a16="http://schemas.microsoft.com/office/drawing/2014/main" id="{8086B687-B2CD-12D2-B2E1-F9960402959B}"/>
                </a:ext>
              </a:extLst>
            </p:cNvPr>
            <p:cNvSpPr>
              <a:spLocks noChangeShapeType="1"/>
            </p:cNvSpPr>
            <p:nvPr/>
          </p:nvSpPr>
          <p:spPr bwMode="auto">
            <a:xfrm>
              <a:off x="5672139" y="2470151"/>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1" name="Freeform 441">
              <a:extLst>
                <a:ext uri="{FF2B5EF4-FFF2-40B4-BE49-F238E27FC236}">
                  <a16:creationId xmlns:a16="http://schemas.microsoft.com/office/drawing/2014/main" id="{4980EDC8-A70D-F85E-D9EE-6B5C7B6BA4A4}"/>
                </a:ext>
              </a:extLst>
            </p:cNvPr>
            <p:cNvSpPr>
              <a:spLocks/>
            </p:cNvSpPr>
            <p:nvPr/>
          </p:nvSpPr>
          <p:spPr bwMode="auto">
            <a:xfrm>
              <a:off x="5672139" y="2446338"/>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7 w 83"/>
                <a:gd name="T13" fmla="*/ 12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7" y="12"/>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2" name="Freeform 442">
              <a:extLst>
                <a:ext uri="{FF2B5EF4-FFF2-40B4-BE49-F238E27FC236}">
                  <a16:creationId xmlns:a16="http://schemas.microsoft.com/office/drawing/2014/main" id="{4F1CE75A-4747-A3AA-C4F4-36B8880E7405}"/>
                </a:ext>
              </a:extLst>
            </p:cNvPr>
            <p:cNvSpPr>
              <a:spLocks/>
            </p:cNvSpPr>
            <p:nvPr/>
          </p:nvSpPr>
          <p:spPr bwMode="auto">
            <a:xfrm>
              <a:off x="5526089" y="2533651"/>
              <a:ext cx="20638" cy="19050"/>
            </a:xfrm>
            <a:custGeom>
              <a:avLst/>
              <a:gdLst>
                <a:gd name="T0" fmla="*/ 0 w 76"/>
                <a:gd name="T1" fmla="*/ 0 h 74"/>
                <a:gd name="T2" fmla="*/ 1 w 76"/>
                <a:gd name="T3" fmla="*/ 13 h 74"/>
                <a:gd name="T4" fmla="*/ 7 w 76"/>
                <a:gd name="T5" fmla="*/ 27 h 74"/>
                <a:gd name="T6" fmla="*/ 13 w 76"/>
                <a:gd name="T7" fmla="*/ 38 h 74"/>
                <a:gd name="T8" fmla="*/ 23 w 76"/>
                <a:gd name="T9" fmla="*/ 50 h 74"/>
                <a:gd name="T10" fmla="*/ 34 w 76"/>
                <a:gd name="T11" fmla="*/ 59 h 74"/>
                <a:gd name="T12" fmla="*/ 47 w 76"/>
                <a:gd name="T13" fmla="*/ 67 h 74"/>
                <a:gd name="T14" fmla="*/ 60 w 76"/>
                <a:gd name="T15" fmla="*/ 70 h 74"/>
                <a:gd name="T16" fmla="*/ 76 w 76"/>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4">
                  <a:moveTo>
                    <a:pt x="0" y="0"/>
                  </a:moveTo>
                  <a:lnTo>
                    <a:pt x="1" y="13"/>
                  </a:lnTo>
                  <a:lnTo>
                    <a:pt x="7" y="27"/>
                  </a:lnTo>
                  <a:lnTo>
                    <a:pt x="13" y="38"/>
                  </a:lnTo>
                  <a:lnTo>
                    <a:pt x="23" y="50"/>
                  </a:lnTo>
                  <a:lnTo>
                    <a:pt x="34" y="59"/>
                  </a:lnTo>
                  <a:lnTo>
                    <a:pt x="47" y="67"/>
                  </a:lnTo>
                  <a:lnTo>
                    <a:pt x="60" y="70"/>
                  </a:lnTo>
                  <a:lnTo>
                    <a:pt x="76" y="7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3" name="Freeform 443">
              <a:extLst>
                <a:ext uri="{FF2B5EF4-FFF2-40B4-BE49-F238E27FC236}">
                  <a16:creationId xmlns:a16="http://schemas.microsoft.com/office/drawing/2014/main" id="{A7387286-4069-DA74-FBD4-60690F6AE039}"/>
                </a:ext>
              </a:extLst>
            </p:cNvPr>
            <p:cNvSpPr>
              <a:spLocks/>
            </p:cNvSpPr>
            <p:nvPr/>
          </p:nvSpPr>
          <p:spPr bwMode="auto">
            <a:xfrm>
              <a:off x="5526089" y="2509838"/>
              <a:ext cx="20638" cy="23813"/>
            </a:xfrm>
            <a:custGeom>
              <a:avLst/>
              <a:gdLst>
                <a:gd name="T0" fmla="*/ 76 w 76"/>
                <a:gd name="T1" fmla="*/ 0 h 86"/>
                <a:gd name="T2" fmla="*/ 60 w 76"/>
                <a:gd name="T3" fmla="*/ 1 h 86"/>
                <a:gd name="T4" fmla="*/ 47 w 76"/>
                <a:gd name="T5" fmla="*/ 5 h 86"/>
                <a:gd name="T6" fmla="*/ 34 w 76"/>
                <a:gd name="T7" fmla="*/ 12 h 86"/>
                <a:gd name="T8" fmla="*/ 23 w 76"/>
                <a:gd name="T9" fmla="*/ 23 h 86"/>
                <a:gd name="T10" fmla="*/ 13 w 76"/>
                <a:gd name="T11" fmla="*/ 34 h 86"/>
                <a:gd name="T12" fmla="*/ 6 w 76"/>
                <a:gd name="T13" fmla="*/ 48 h 86"/>
                <a:gd name="T14" fmla="*/ 1 w 76"/>
                <a:gd name="T15" fmla="*/ 62 h 86"/>
                <a:gd name="T16" fmla="*/ 0 w 76"/>
                <a:gd name="T17" fmla="*/ 80 h 86"/>
                <a:gd name="T18" fmla="*/ 0 w 76"/>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6">
                  <a:moveTo>
                    <a:pt x="76" y="0"/>
                  </a:moveTo>
                  <a:lnTo>
                    <a:pt x="60" y="1"/>
                  </a:lnTo>
                  <a:lnTo>
                    <a:pt x="47" y="5"/>
                  </a:lnTo>
                  <a:lnTo>
                    <a:pt x="34" y="12"/>
                  </a:lnTo>
                  <a:lnTo>
                    <a:pt x="23" y="23"/>
                  </a:lnTo>
                  <a:lnTo>
                    <a:pt x="13" y="34"/>
                  </a:lnTo>
                  <a:lnTo>
                    <a:pt x="6" y="48"/>
                  </a:lnTo>
                  <a:lnTo>
                    <a:pt x="1" y="62"/>
                  </a:lnTo>
                  <a:lnTo>
                    <a:pt x="0" y="80"/>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4" name="Line 444">
              <a:extLst>
                <a:ext uri="{FF2B5EF4-FFF2-40B4-BE49-F238E27FC236}">
                  <a16:creationId xmlns:a16="http://schemas.microsoft.com/office/drawing/2014/main" id="{4605DED2-32C8-8CE5-B456-C5CD9438D1E0}"/>
                </a:ext>
              </a:extLst>
            </p:cNvPr>
            <p:cNvSpPr>
              <a:spLocks noChangeShapeType="1"/>
            </p:cNvSpPr>
            <p:nvPr/>
          </p:nvSpPr>
          <p:spPr bwMode="auto">
            <a:xfrm flipV="1">
              <a:off x="5546726" y="2533651"/>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5" name="Freeform 445">
              <a:extLst>
                <a:ext uri="{FF2B5EF4-FFF2-40B4-BE49-F238E27FC236}">
                  <a16:creationId xmlns:a16="http://schemas.microsoft.com/office/drawing/2014/main" id="{1349DF32-E62B-24F8-FFC7-8E7EDF43E9AF}"/>
                </a:ext>
              </a:extLst>
            </p:cNvPr>
            <p:cNvSpPr>
              <a:spLocks/>
            </p:cNvSpPr>
            <p:nvPr/>
          </p:nvSpPr>
          <p:spPr bwMode="auto">
            <a:xfrm>
              <a:off x="5546726" y="2533651"/>
              <a:ext cx="22225" cy="19050"/>
            </a:xfrm>
            <a:custGeom>
              <a:avLst/>
              <a:gdLst>
                <a:gd name="T0" fmla="*/ 0 w 84"/>
                <a:gd name="T1" fmla="*/ 74 h 74"/>
                <a:gd name="T2" fmla="*/ 4 w 84"/>
                <a:gd name="T3" fmla="*/ 74 h 74"/>
                <a:gd name="T4" fmla="*/ 11 w 84"/>
                <a:gd name="T5" fmla="*/ 72 h 74"/>
                <a:gd name="T6" fmla="*/ 11 w 84"/>
                <a:gd name="T7" fmla="*/ 71 h 74"/>
                <a:gd name="T8" fmla="*/ 12 w 84"/>
                <a:gd name="T9" fmla="*/ 71 h 74"/>
                <a:gd name="T10" fmla="*/ 14 w 84"/>
                <a:gd name="T11" fmla="*/ 71 h 74"/>
                <a:gd name="T12" fmla="*/ 19 w 84"/>
                <a:gd name="T13" fmla="*/ 71 h 74"/>
                <a:gd name="T14" fmla="*/ 25 w 84"/>
                <a:gd name="T15" fmla="*/ 69 h 74"/>
                <a:gd name="T16" fmla="*/ 33 w 84"/>
                <a:gd name="T17" fmla="*/ 67 h 74"/>
                <a:gd name="T18" fmla="*/ 47 w 84"/>
                <a:gd name="T19" fmla="*/ 59 h 74"/>
                <a:gd name="T20" fmla="*/ 53 w 84"/>
                <a:gd name="T21" fmla="*/ 54 h 74"/>
                <a:gd name="T22" fmla="*/ 60 w 84"/>
                <a:gd name="T23" fmla="*/ 50 h 74"/>
                <a:gd name="T24" fmla="*/ 68 w 84"/>
                <a:gd name="T25" fmla="*/ 38 h 74"/>
                <a:gd name="T26" fmla="*/ 76 w 84"/>
                <a:gd name="T27" fmla="*/ 27 h 74"/>
                <a:gd name="T28" fmla="*/ 80 w 84"/>
                <a:gd name="T29" fmla="*/ 13 h 74"/>
                <a:gd name="T30" fmla="*/ 81 w 84"/>
                <a:gd name="T31" fmla="*/ 6 h 74"/>
                <a:gd name="T32" fmla="*/ 84 w 84"/>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4">
                  <a:moveTo>
                    <a:pt x="0" y="74"/>
                  </a:moveTo>
                  <a:lnTo>
                    <a:pt x="4" y="74"/>
                  </a:lnTo>
                  <a:lnTo>
                    <a:pt x="11" y="72"/>
                  </a:lnTo>
                  <a:lnTo>
                    <a:pt x="11" y="71"/>
                  </a:lnTo>
                  <a:lnTo>
                    <a:pt x="12" y="71"/>
                  </a:lnTo>
                  <a:lnTo>
                    <a:pt x="14" y="71"/>
                  </a:lnTo>
                  <a:lnTo>
                    <a:pt x="19" y="71"/>
                  </a:lnTo>
                  <a:lnTo>
                    <a:pt x="25" y="69"/>
                  </a:lnTo>
                  <a:lnTo>
                    <a:pt x="33" y="67"/>
                  </a:lnTo>
                  <a:lnTo>
                    <a:pt x="47" y="59"/>
                  </a:lnTo>
                  <a:lnTo>
                    <a:pt x="53" y="54"/>
                  </a:lnTo>
                  <a:lnTo>
                    <a:pt x="60" y="50"/>
                  </a:lnTo>
                  <a:lnTo>
                    <a:pt x="68" y="38"/>
                  </a:lnTo>
                  <a:lnTo>
                    <a:pt x="76" y="27"/>
                  </a:lnTo>
                  <a:lnTo>
                    <a:pt x="80" y="13"/>
                  </a:lnTo>
                  <a:lnTo>
                    <a:pt x="81" y="6"/>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6" name="Line 446">
              <a:extLst>
                <a:ext uri="{FF2B5EF4-FFF2-40B4-BE49-F238E27FC236}">
                  <a16:creationId xmlns:a16="http://schemas.microsoft.com/office/drawing/2014/main" id="{306E5B7A-1481-F32A-594E-7CD4E30B3F60}"/>
                </a:ext>
              </a:extLst>
            </p:cNvPr>
            <p:cNvSpPr>
              <a:spLocks noChangeShapeType="1"/>
            </p:cNvSpPr>
            <p:nvPr/>
          </p:nvSpPr>
          <p:spPr bwMode="auto">
            <a:xfrm>
              <a:off x="5546726" y="2509838"/>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7" name="Line 447">
              <a:extLst>
                <a:ext uri="{FF2B5EF4-FFF2-40B4-BE49-F238E27FC236}">
                  <a16:creationId xmlns:a16="http://schemas.microsoft.com/office/drawing/2014/main" id="{CF785A92-F360-AA25-9FB2-204DFDCB87DE}"/>
                </a:ext>
              </a:extLst>
            </p:cNvPr>
            <p:cNvSpPr>
              <a:spLocks noChangeShapeType="1"/>
            </p:cNvSpPr>
            <p:nvPr/>
          </p:nvSpPr>
          <p:spPr bwMode="auto">
            <a:xfrm flipH="1">
              <a:off x="5526089" y="2533651"/>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8" name="Line 448">
              <a:extLst>
                <a:ext uri="{FF2B5EF4-FFF2-40B4-BE49-F238E27FC236}">
                  <a16:creationId xmlns:a16="http://schemas.microsoft.com/office/drawing/2014/main" id="{C5E0F3C7-B50F-7C1F-B246-0E7965842EAA}"/>
                </a:ext>
              </a:extLst>
            </p:cNvPr>
            <p:cNvSpPr>
              <a:spLocks noChangeShapeType="1"/>
            </p:cNvSpPr>
            <p:nvPr/>
          </p:nvSpPr>
          <p:spPr bwMode="auto">
            <a:xfrm>
              <a:off x="5546726" y="2533651"/>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9" name="Freeform 449">
              <a:extLst>
                <a:ext uri="{FF2B5EF4-FFF2-40B4-BE49-F238E27FC236}">
                  <a16:creationId xmlns:a16="http://schemas.microsoft.com/office/drawing/2014/main" id="{8F34CC1B-03E1-5F7A-386E-CEB8E423D406}"/>
                </a:ext>
              </a:extLst>
            </p:cNvPr>
            <p:cNvSpPr>
              <a:spLocks/>
            </p:cNvSpPr>
            <p:nvPr/>
          </p:nvSpPr>
          <p:spPr bwMode="auto">
            <a:xfrm>
              <a:off x="5546726" y="2509838"/>
              <a:ext cx="22225" cy="23813"/>
            </a:xfrm>
            <a:custGeom>
              <a:avLst/>
              <a:gdLst>
                <a:gd name="T0" fmla="*/ 84 w 84"/>
                <a:gd name="T1" fmla="*/ 86 h 86"/>
                <a:gd name="T2" fmla="*/ 84 w 84"/>
                <a:gd name="T3" fmla="*/ 80 h 86"/>
                <a:gd name="T4" fmla="*/ 81 w 84"/>
                <a:gd name="T5" fmla="*/ 62 h 86"/>
                <a:gd name="T6" fmla="*/ 77 w 84"/>
                <a:gd name="T7" fmla="*/ 48 h 86"/>
                <a:gd name="T8" fmla="*/ 69 w 84"/>
                <a:gd name="T9" fmla="*/ 34 h 86"/>
                <a:gd name="T10" fmla="*/ 60 w 84"/>
                <a:gd name="T11" fmla="*/ 23 h 86"/>
                <a:gd name="T12" fmla="*/ 47 w 84"/>
                <a:gd name="T13" fmla="*/ 12 h 86"/>
                <a:gd name="T14" fmla="*/ 33 w 84"/>
                <a:gd name="T15" fmla="*/ 5 h 86"/>
                <a:gd name="T16" fmla="*/ 25 w 84"/>
                <a:gd name="T17" fmla="*/ 2 h 86"/>
                <a:gd name="T18" fmla="*/ 19 w 84"/>
                <a:gd name="T19" fmla="*/ 1 h 86"/>
                <a:gd name="T20" fmla="*/ 4 w 84"/>
                <a:gd name="T21" fmla="*/ 0 h 86"/>
                <a:gd name="T22" fmla="*/ 0 w 84"/>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84" y="86"/>
                  </a:moveTo>
                  <a:lnTo>
                    <a:pt x="84" y="80"/>
                  </a:lnTo>
                  <a:lnTo>
                    <a:pt x="81" y="62"/>
                  </a:lnTo>
                  <a:lnTo>
                    <a:pt x="77" y="48"/>
                  </a:lnTo>
                  <a:lnTo>
                    <a:pt x="69" y="34"/>
                  </a:lnTo>
                  <a:lnTo>
                    <a:pt x="60" y="23"/>
                  </a:lnTo>
                  <a:lnTo>
                    <a:pt x="47" y="12"/>
                  </a:lnTo>
                  <a:lnTo>
                    <a:pt x="33" y="5"/>
                  </a:lnTo>
                  <a:lnTo>
                    <a:pt x="25" y="2"/>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0" name="Freeform 450">
              <a:extLst>
                <a:ext uri="{FF2B5EF4-FFF2-40B4-BE49-F238E27FC236}">
                  <a16:creationId xmlns:a16="http://schemas.microsoft.com/office/drawing/2014/main" id="{7DCEC42D-DE47-9504-7A9A-31AF291322AE}"/>
                </a:ext>
              </a:extLst>
            </p:cNvPr>
            <p:cNvSpPr>
              <a:spLocks/>
            </p:cNvSpPr>
            <p:nvPr/>
          </p:nvSpPr>
          <p:spPr bwMode="auto">
            <a:xfrm>
              <a:off x="5607051" y="2597151"/>
              <a:ext cx="20638" cy="19050"/>
            </a:xfrm>
            <a:custGeom>
              <a:avLst/>
              <a:gdLst>
                <a:gd name="T0" fmla="*/ 0 w 76"/>
                <a:gd name="T1" fmla="*/ 0 h 73"/>
                <a:gd name="T2" fmla="*/ 1 w 76"/>
                <a:gd name="T3" fmla="*/ 13 h 73"/>
                <a:gd name="T4" fmla="*/ 7 w 76"/>
                <a:gd name="T5" fmla="*/ 27 h 73"/>
                <a:gd name="T6" fmla="*/ 12 w 76"/>
                <a:gd name="T7" fmla="*/ 38 h 73"/>
                <a:gd name="T8" fmla="*/ 23 w 76"/>
                <a:gd name="T9" fmla="*/ 49 h 73"/>
                <a:gd name="T10" fmla="*/ 34 w 76"/>
                <a:gd name="T11" fmla="*/ 59 h 73"/>
                <a:gd name="T12" fmla="*/ 47 w 76"/>
                <a:gd name="T13" fmla="*/ 67 h 73"/>
                <a:gd name="T14" fmla="*/ 60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3"/>
                  </a:lnTo>
                  <a:lnTo>
                    <a:pt x="7" y="27"/>
                  </a:lnTo>
                  <a:lnTo>
                    <a:pt x="12" y="38"/>
                  </a:lnTo>
                  <a:lnTo>
                    <a:pt x="23" y="49"/>
                  </a:lnTo>
                  <a:lnTo>
                    <a:pt x="34" y="59"/>
                  </a:lnTo>
                  <a:lnTo>
                    <a:pt x="47" y="67"/>
                  </a:lnTo>
                  <a:lnTo>
                    <a:pt x="60"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1" name="Freeform 451">
              <a:extLst>
                <a:ext uri="{FF2B5EF4-FFF2-40B4-BE49-F238E27FC236}">
                  <a16:creationId xmlns:a16="http://schemas.microsoft.com/office/drawing/2014/main" id="{00530D4F-DE50-1A8F-6E32-75FB0EC76075}"/>
                </a:ext>
              </a:extLst>
            </p:cNvPr>
            <p:cNvSpPr>
              <a:spLocks/>
            </p:cNvSpPr>
            <p:nvPr/>
          </p:nvSpPr>
          <p:spPr bwMode="auto">
            <a:xfrm>
              <a:off x="5607051" y="2573338"/>
              <a:ext cx="20638" cy="23813"/>
            </a:xfrm>
            <a:custGeom>
              <a:avLst/>
              <a:gdLst>
                <a:gd name="T0" fmla="*/ 76 w 76"/>
                <a:gd name="T1" fmla="*/ 0 h 86"/>
                <a:gd name="T2" fmla="*/ 60 w 76"/>
                <a:gd name="T3" fmla="*/ 1 h 86"/>
                <a:gd name="T4" fmla="*/ 47 w 76"/>
                <a:gd name="T5" fmla="*/ 5 h 86"/>
                <a:gd name="T6" fmla="*/ 34 w 76"/>
                <a:gd name="T7" fmla="*/ 12 h 86"/>
                <a:gd name="T8" fmla="*/ 23 w 76"/>
                <a:gd name="T9" fmla="*/ 22 h 86"/>
                <a:gd name="T10" fmla="*/ 12 w 76"/>
                <a:gd name="T11" fmla="*/ 34 h 86"/>
                <a:gd name="T12" fmla="*/ 6 w 76"/>
                <a:gd name="T13" fmla="*/ 48 h 86"/>
                <a:gd name="T14" fmla="*/ 1 w 76"/>
                <a:gd name="T15" fmla="*/ 62 h 86"/>
                <a:gd name="T16" fmla="*/ 0 w 76"/>
                <a:gd name="T17" fmla="*/ 79 h 86"/>
                <a:gd name="T18" fmla="*/ 0 w 76"/>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6">
                  <a:moveTo>
                    <a:pt x="76" y="0"/>
                  </a:moveTo>
                  <a:lnTo>
                    <a:pt x="60" y="1"/>
                  </a:lnTo>
                  <a:lnTo>
                    <a:pt x="47" y="5"/>
                  </a:lnTo>
                  <a:lnTo>
                    <a:pt x="34" y="12"/>
                  </a:lnTo>
                  <a:lnTo>
                    <a:pt x="23" y="22"/>
                  </a:lnTo>
                  <a:lnTo>
                    <a:pt x="12" y="34"/>
                  </a:lnTo>
                  <a:lnTo>
                    <a:pt x="6" y="48"/>
                  </a:lnTo>
                  <a:lnTo>
                    <a:pt x="1" y="62"/>
                  </a:lnTo>
                  <a:lnTo>
                    <a:pt x="0" y="79"/>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2" name="Line 452">
              <a:extLst>
                <a:ext uri="{FF2B5EF4-FFF2-40B4-BE49-F238E27FC236}">
                  <a16:creationId xmlns:a16="http://schemas.microsoft.com/office/drawing/2014/main" id="{8BF70296-D027-4448-D08B-6DD6C683B599}"/>
                </a:ext>
              </a:extLst>
            </p:cNvPr>
            <p:cNvSpPr>
              <a:spLocks noChangeShapeType="1"/>
            </p:cNvSpPr>
            <p:nvPr/>
          </p:nvSpPr>
          <p:spPr bwMode="auto">
            <a:xfrm flipV="1">
              <a:off x="5627689" y="2597151"/>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3" name="Freeform 453">
              <a:extLst>
                <a:ext uri="{FF2B5EF4-FFF2-40B4-BE49-F238E27FC236}">
                  <a16:creationId xmlns:a16="http://schemas.microsoft.com/office/drawing/2014/main" id="{4FC39334-83F6-616E-BF4F-C4978A0972D8}"/>
                </a:ext>
              </a:extLst>
            </p:cNvPr>
            <p:cNvSpPr>
              <a:spLocks/>
            </p:cNvSpPr>
            <p:nvPr/>
          </p:nvSpPr>
          <p:spPr bwMode="auto">
            <a:xfrm>
              <a:off x="5627689" y="2597151"/>
              <a:ext cx="22225" cy="19050"/>
            </a:xfrm>
            <a:custGeom>
              <a:avLst/>
              <a:gdLst>
                <a:gd name="T0" fmla="*/ 0 w 83"/>
                <a:gd name="T1" fmla="*/ 73 h 73"/>
                <a:gd name="T2" fmla="*/ 4 w 83"/>
                <a:gd name="T3" fmla="*/ 73 h 73"/>
                <a:gd name="T4" fmla="*/ 10 w 83"/>
                <a:gd name="T5" fmla="*/ 72 h 73"/>
                <a:gd name="T6" fmla="*/ 10 w 83"/>
                <a:gd name="T7" fmla="*/ 71 h 73"/>
                <a:gd name="T8" fmla="*/ 12 w 83"/>
                <a:gd name="T9" fmla="*/ 71 h 73"/>
                <a:gd name="T10" fmla="*/ 14 w 83"/>
                <a:gd name="T11" fmla="*/ 71 h 73"/>
                <a:gd name="T12" fmla="*/ 18 w 83"/>
                <a:gd name="T13" fmla="*/ 71 h 73"/>
                <a:gd name="T14" fmla="*/ 25 w 83"/>
                <a:gd name="T15" fmla="*/ 69 h 73"/>
                <a:gd name="T16" fmla="*/ 33 w 83"/>
                <a:gd name="T17" fmla="*/ 67 h 73"/>
                <a:gd name="T18" fmla="*/ 47 w 83"/>
                <a:gd name="T19" fmla="*/ 59 h 73"/>
                <a:gd name="T20" fmla="*/ 53 w 83"/>
                <a:gd name="T21" fmla="*/ 54 h 73"/>
                <a:gd name="T22" fmla="*/ 60 w 83"/>
                <a:gd name="T23" fmla="*/ 49 h 73"/>
                <a:gd name="T24" fmla="*/ 68 w 83"/>
                <a:gd name="T25" fmla="*/ 38 h 73"/>
                <a:gd name="T26" fmla="*/ 75 w 83"/>
                <a:gd name="T27" fmla="*/ 27 h 73"/>
                <a:gd name="T28" fmla="*/ 80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4" y="73"/>
                  </a:lnTo>
                  <a:lnTo>
                    <a:pt x="10" y="72"/>
                  </a:lnTo>
                  <a:lnTo>
                    <a:pt x="10" y="71"/>
                  </a:lnTo>
                  <a:lnTo>
                    <a:pt x="12" y="71"/>
                  </a:lnTo>
                  <a:lnTo>
                    <a:pt x="14" y="71"/>
                  </a:lnTo>
                  <a:lnTo>
                    <a:pt x="18" y="71"/>
                  </a:lnTo>
                  <a:lnTo>
                    <a:pt x="25" y="69"/>
                  </a:lnTo>
                  <a:lnTo>
                    <a:pt x="33" y="67"/>
                  </a:lnTo>
                  <a:lnTo>
                    <a:pt x="47" y="59"/>
                  </a:lnTo>
                  <a:lnTo>
                    <a:pt x="53" y="54"/>
                  </a:lnTo>
                  <a:lnTo>
                    <a:pt x="60" y="49"/>
                  </a:lnTo>
                  <a:lnTo>
                    <a:pt x="68" y="38"/>
                  </a:lnTo>
                  <a:lnTo>
                    <a:pt x="75" y="27"/>
                  </a:lnTo>
                  <a:lnTo>
                    <a:pt x="80"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4" name="Line 454">
              <a:extLst>
                <a:ext uri="{FF2B5EF4-FFF2-40B4-BE49-F238E27FC236}">
                  <a16:creationId xmlns:a16="http://schemas.microsoft.com/office/drawing/2014/main" id="{6E990E62-CA69-671D-D606-328C703BE3E4}"/>
                </a:ext>
              </a:extLst>
            </p:cNvPr>
            <p:cNvSpPr>
              <a:spLocks noChangeShapeType="1"/>
            </p:cNvSpPr>
            <p:nvPr/>
          </p:nvSpPr>
          <p:spPr bwMode="auto">
            <a:xfrm>
              <a:off x="5627689" y="2573338"/>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5" name="Line 455">
              <a:extLst>
                <a:ext uri="{FF2B5EF4-FFF2-40B4-BE49-F238E27FC236}">
                  <a16:creationId xmlns:a16="http://schemas.microsoft.com/office/drawing/2014/main" id="{1212815A-BA72-D45D-B31A-F090819990F5}"/>
                </a:ext>
              </a:extLst>
            </p:cNvPr>
            <p:cNvSpPr>
              <a:spLocks noChangeShapeType="1"/>
            </p:cNvSpPr>
            <p:nvPr/>
          </p:nvSpPr>
          <p:spPr bwMode="auto">
            <a:xfrm flipH="1">
              <a:off x="5607051" y="2597151"/>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6" name="Line 456">
              <a:extLst>
                <a:ext uri="{FF2B5EF4-FFF2-40B4-BE49-F238E27FC236}">
                  <a16:creationId xmlns:a16="http://schemas.microsoft.com/office/drawing/2014/main" id="{4264CD32-63A5-E634-14FB-4A93DEA292AD}"/>
                </a:ext>
              </a:extLst>
            </p:cNvPr>
            <p:cNvSpPr>
              <a:spLocks noChangeShapeType="1"/>
            </p:cNvSpPr>
            <p:nvPr/>
          </p:nvSpPr>
          <p:spPr bwMode="auto">
            <a:xfrm>
              <a:off x="5627689" y="2597151"/>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7" name="Freeform 457">
              <a:extLst>
                <a:ext uri="{FF2B5EF4-FFF2-40B4-BE49-F238E27FC236}">
                  <a16:creationId xmlns:a16="http://schemas.microsoft.com/office/drawing/2014/main" id="{2FF8CDE0-6EA4-C50C-2694-5A0D4A42EC69}"/>
                </a:ext>
              </a:extLst>
            </p:cNvPr>
            <p:cNvSpPr>
              <a:spLocks/>
            </p:cNvSpPr>
            <p:nvPr/>
          </p:nvSpPr>
          <p:spPr bwMode="auto">
            <a:xfrm>
              <a:off x="5627689" y="2573338"/>
              <a:ext cx="22225" cy="23813"/>
            </a:xfrm>
            <a:custGeom>
              <a:avLst/>
              <a:gdLst>
                <a:gd name="T0" fmla="*/ 83 w 83"/>
                <a:gd name="T1" fmla="*/ 86 h 86"/>
                <a:gd name="T2" fmla="*/ 83 w 83"/>
                <a:gd name="T3" fmla="*/ 79 h 86"/>
                <a:gd name="T4" fmla="*/ 81 w 83"/>
                <a:gd name="T5" fmla="*/ 62 h 86"/>
                <a:gd name="T6" fmla="*/ 77 w 83"/>
                <a:gd name="T7" fmla="*/ 48 h 86"/>
                <a:gd name="T8" fmla="*/ 69 w 83"/>
                <a:gd name="T9" fmla="*/ 34 h 86"/>
                <a:gd name="T10" fmla="*/ 60 w 83"/>
                <a:gd name="T11" fmla="*/ 22 h 86"/>
                <a:gd name="T12" fmla="*/ 47 w 83"/>
                <a:gd name="T13" fmla="*/ 12 h 86"/>
                <a:gd name="T14" fmla="*/ 33 w 83"/>
                <a:gd name="T15" fmla="*/ 5 h 86"/>
                <a:gd name="T16" fmla="*/ 25 w 83"/>
                <a:gd name="T17" fmla="*/ 2 h 86"/>
                <a:gd name="T18" fmla="*/ 18 w 83"/>
                <a:gd name="T19" fmla="*/ 1 h 86"/>
                <a:gd name="T20" fmla="*/ 4 w 83"/>
                <a:gd name="T21" fmla="*/ 0 h 86"/>
                <a:gd name="T22" fmla="*/ 0 w 8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83" y="86"/>
                  </a:moveTo>
                  <a:lnTo>
                    <a:pt x="83" y="79"/>
                  </a:lnTo>
                  <a:lnTo>
                    <a:pt x="81" y="62"/>
                  </a:lnTo>
                  <a:lnTo>
                    <a:pt x="77" y="48"/>
                  </a:lnTo>
                  <a:lnTo>
                    <a:pt x="69" y="34"/>
                  </a:lnTo>
                  <a:lnTo>
                    <a:pt x="60" y="22"/>
                  </a:lnTo>
                  <a:lnTo>
                    <a:pt x="47" y="12"/>
                  </a:lnTo>
                  <a:lnTo>
                    <a:pt x="33" y="5"/>
                  </a:lnTo>
                  <a:lnTo>
                    <a:pt x="25" y="2"/>
                  </a:lnTo>
                  <a:lnTo>
                    <a:pt x="18"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8" name="Freeform 458">
              <a:extLst>
                <a:ext uri="{FF2B5EF4-FFF2-40B4-BE49-F238E27FC236}">
                  <a16:creationId xmlns:a16="http://schemas.microsoft.com/office/drawing/2014/main" id="{708E77CF-D736-9DFD-A70C-BC5D52250234}"/>
                </a:ext>
              </a:extLst>
            </p:cNvPr>
            <p:cNvSpPr>
              <a:spLocks/>
            </p:cNvSpPr>
            <p:nvPr/>
          </p:nvSpPr>
          <p:spPr bwMode="auto">
            <a:xfrm>
              <a:off x="5627689" y="2660651"/>
              <a:ext cx="20638" cy="19050"/>
            </a:xfrm>
            <a:custGeom>
              <a:avLst/>
              <a:gdLst>
                <a:gd name="T0" fmla="*/ 0 w 77"/>
                <a:gd name="T1" fmla="*/ 0 h 73"/>
                <a:gd name="T2" fmla="*/ 1 w 77"/>
                <a:gd name="T3" fmla="*/ 13 h 73"/>
                <a:gd name="T4" fmla="*/ 7 w 77"/>
                <a:gd name="T5" fmla="*/ 26 h 73"/>
                <a:gd name="T6" fmla="*/ 13 w 77"/>
                <a:gd name="T7" fmla="*/ 38 h 73"/>
                <a:gd name="T8" fmla="*/ 23 w 77"/>
                <a:gd name="T9" fmla="*/ 49 h 73"/>
                <a:gd name="T10" fmla="*/ 34 w 77"/>
                <a:gd name="T11" fmla="*/ 58 h 73"/>
                <a:gd name="T12" fmla="*/ 47 w 77"/>
                <a:gd name="T13" fmla="*/ 66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3"/>
                  </a:lnTo>
                  <a:lnTo>
                    <a:pt x="7" y="26"/>
                  </a:lnTo>
                  <a:lnTo>
                    <a:pt x="13" y="38"/>
                  </a:lnTo>
                  <a:lnTo>
                    <a:pt x="23" y="49"/>
                  </a:lnTo>
                  <a:lnTo>
                    <a:pt x="34" y="58"/>
                  </a:lnTo>
                  <a:lnTo>
                    <a:pt x="47" y="66"/>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9" name="Freeform 459">
              <a:extLst>
                <a:ext uri="{FF2B5EF4-FFF2-40B4-BE49-F238E27FC236}">
                  <a16:creationId xmlns:a16="http://schemas.microsoft.com/office/drawing/2014/main" id="{86F9A57E-0E2C-8C6B-004B-651D2C9F5792}"/>
                </a:ext>
              </a:extLst>
            </p:cNvPr>
            <p:cNvSpPr>
              <a:spLocks/>
            </p:cNvSpPr>
            <p:nvPr/>
          </p:nvSpPr>
          <p:spPr bwMode="auto">
            <a:xfrm>
              <a:off x="5627689" y="2638426"/>
              <a:ext cx="20638" cy="22225"/>
            </a:xfrm>
            <a:custGeom>
              <a:avLst/>
              <a:gdLst>
                <a:gd name="T0" fmla="*/ 77 w 77"/>
                <a:gd name="T1" fmla="*/ 0 h 87"/>
                <a:gd name="T2" fmla="*/ 61 w 77"/>
                <a:gd name="T3" fmla="*/ 2 h 87"/>
                <a:gd name="T4" fmla="*/ 47 w 77"/>
                <a:gd name="T5" fmla="*/ 6 h 87"/>
                <a:gd name="T6" fmla="*/ 34 w 77"/>
                <a:gd name="T7" fmla="*/ 13 h 87"/>
                <a:gd name="T8" fmla="*/ 23 w 77"/>
                <a:gd name="T9" fmla="*/ 23 h 87"/>
                <a:gd name="T10" fmla="*/ 13 w 77"/>
                <a:gd name="T11" fmla="*/ 35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2"/>
                  </a:lnTo>
                  <a:lnTo>
                    <a:pt x="47" y="6"/>
                  </a:lnTo>
                  <a:lnTo>
                    <a:pt x="34" y="13"/>
                  </a:lnTo>
                  <a:lnTo>
                    <a:pt x="23" y="23"/>
                  </a:lnTo>
                  <a:lnTo>
                    <a:pt x="13" y="35"/>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0" name="Line 460">
              <a:extLst>
                <a:ext uri="{FF2B5EF4-FFF2-40B4-BE49-F238E27FC236}">
                  <a16:creationId xmlns:a16="http://schemas.microsoft.com/office/drawing/2014/main" id="{720F0059-9B58-ACD2-AD6E-79F1EAE84D5C}"/>
                </a:ext>
              </a:extLst>
            </p:cNvPr>
            <p:cNvSpPr>
              <a:spLocks noChangeShapeType="1"/>
            </p:cNvSpPr>
            <p:nvPr/>
          </p:nvSpPr>
          <p:spPr bwMode="auto">
            <a:xfrm flipV="1">
              <a:off x="5648326" y="2660651"/>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1" name="Freeform 461">
              <a:extLst>
                <a:ext uri="{FF2B5EF4-FFF2-40B4-BE49-F238E27FC236}">
                  <a16:creationId xmlns:a16="http://schemas.microsoft.com/office/drawing/2014/main" id="{F4A21A8C-72D2-581B-144F-04465F4C044A}"/>
                </a:ext>
              </a:extLst>
            </p:cNvPr>
            <p:cNvSpPr>
              <a:spLocks/>
            </p:cNvSpPr>
            <p:nvPr/>
          </p:nvSpPr>
          <p:spPr bwMode="auto">
            <a:xfrm>
              <a:off x="5648326" y="2660651"/>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9 h 73"/>
                <a:gd name="T16" fmla="*/ 33 w 83"/>
                <a:gd name="T17" fmla="*/ 66 h 73"/>
                <a:gd name="T18" fmla="*/ 46 w 83"/>
                <a:gd name="T19" fmla="*/ 58 h 73"/>
                <a:gd name="T20" fmla="*/ 52 w 83"/>
                <a:gd name="T21" fmla="*/ 54 h 73"/>
                <a:gd name="T22" fmla="*/ 59 w 83"/>
                <a:gd name="T23" fmla="*/ 49 h 73"/>
                <a:gd name="T24" fmla="*/ 67 w 83"/>
                <a:gd name="T25" fmla="*/ 38 h 73"/>
                <a:gd name="T26" fmla="*/ 75 w 83"/>
                <a:gd name="T27" fmla="*/ 26 h 73"/>
                <a:gd name="T28" fmla="*/ 79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9"/>
                  </a:lnTo>
                  <a:lnTo>
                    <a:pt x="33" y="66"/>
                  </a:lnTo>
                  <a:lnTo>
                    <a:pt x="46" y="58"/>
                  </a:lnTo>
                  <a:lnTo>
                    <a:pt x="52" y="54"/>
                  </a:lnTo>
                  <a:lnTo>
                    <a:pt x="59" y="49"/>
                  </a:lnTo>
                  <a:lnTo>
                    <a:pt x="67" y="38"/>
                  </a:lnTo>
                  <a:lnTo>
                    <a:pt x="75" y="26"/>
                  </a:lnTo>
                  <a:lnTo>
                    <a:pt x="79"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2" name="Line 462">
              <a:extLst>
                <a:ext uri="{FF2B5EF4-FFF2-40B4-BE49-F238E27FC236}">
                  <a16:creationId xmlns:a16="http://schemas.microsoft.com/office/drawing/2014/main" id="{EB1AC588-026C-8945-C260-3E6608414C04}"/>
                </a:ext>
              </a:extLst>
            </p:cNvPr>
            <p:cNvSpPr>
              <a:spLocks noChangeShapeType="1"/>
            </p:cNvSpPr>
            <p:nvPr/>
          </p:nvSpPr>
          <p:spPr bwMode="auto">
            <a:xfrm>
              <a:off x="5648326" y="2638426"/>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3" name="Line 463">
              <a:extLst>
                <a:ext uri="{FF2B5EF4-FFF2-40B4-BE49-F238E27FC236}">
                  <a16:creationId xmlns:a16="http://schemas.microsoft.com/office/drawing/2014/main" id="{6CA117E6-9575-CE23-4592-C3356FB33012}"/>
                </a:ext>
              </a:extLst>
            </p:cNvPr>
            <p:cNvSpPr>
              <a:spLocks noChangeShapeType="1"/>
            </p:cNvSpPr>
            <p:nvPr/>
          </p:nvSpPr>
          <p:spPr bwMode="auto">
            <a:xfrm flipH="1">
              <a:off x="5627689" y="2660651"/>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4" name="Line 464">
              <a:extLst>
                <a:ext uri="{FF2B5EF4-FFF2-40B4-BE49-F238E27FC236}">
                  <a16:creationId xmlns:a16="http://schemas.microsoft.com/office/drawing/2014/main" id="{DD057CE3-7651-8FB3-49D8-DCE456534505}"/>
                </a:ext>
              </a:extLst>
            </p:cNvPr>
            <p:cNvSpPr>
              <a:spLocks noChangeShapeType="1"/>
            </p:cNvSpPr>
            <p:nvPr/>
          </p:nvSpPr>
          <p:spPr bwMode="auto">
            <a:xfrm>
              <a:off x="5648326" y="2660651"/>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5" name="Freeform 465">
              <a:extLst>
                <a:ext uri="{FF2B5EF4-FFF2-40B4-BE49-F238E27FC236}">
                  <a16:creationId xmlns:a16="http://schemas.microsoft.com/office/drawing/2014/main" id="{B6E3F4AE-13EE-47B2-4EB8-ED8C25FF53EE}"/>
                </a:ext>
              </a:extLst>
            </p:cNvPr>
            <p:cNvSpPr>
              <a:spLocks/>
            </p:cNvSpPr>
            <p:nvPr/>
          </p:nvSpPr>
          <p:spPr bwMode="auto">
            <a:xfrm>
              <a:off x="5648326" y="2638426"/>
              <a:ext cx="22225" cy="22225"/>
            </a:xfrm>
            <a:custGeom>
              <a:avLst/>
              <a:gdLst>
                <a:gd name="T0" fmla="*/ 83 w 83"/>
                <a:gd name="T1" fmla="*/ 87 h 87"/>
                <a:gd name="T2" fmla="*/ 83 w 83"/>
                <a:gd name="T3" fmla="*/ 80 h 87"/>
                <a:gd name="T4" fmla="*/ 81 w 83"/>
                <a:gd name="T5" fmla="*/ 63 h 87"/>
                <a:gd name="T6" fmla="*/ 76 w 83"/>
                <a:gd name="T7" fmla="*/ 48 h 87"/>
                <a:gd name="T8" fmla="*/ 68 w 83"/>
                <a:gd name="T9" fmla="*/ 35 h 87"/>
                <a:gd name="T10" fmla="*/ 59 w 83"/>
                <a:gd name="T11" fmla="*/ 23 h 87"/>
                <a:gd name="T12" fmla="*/ 46 w 83"/>
                <a:gd name="T13" fmla="*/ 13 h 87"/>
                <a:gd name="T14" fmla="*/ 33 w 83"/>
                <a:gd name="T15" fmla="*/ 6 h 87"/>
                <a:gd name="T16" fmla="*/ 25 w 83"/>
                <a:gd name="T17" fmla="*/ 3 h 87"/>
                <a:gd name="T18" fmla="*/ 18 w 83"/>
                <a:gd name="T19" fmla="*/ 2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5"/>
                  </a:lnTo>
                  <a:lnTo>
                    <a:pt x="59" y="23"/>
                  </a:lnTo>
                  <a:lnTo>
                    <a:pt x="46" y="13"/>
                  </a:lnTo>
                  <a:lnTo>
                    <a:pt x="33" y="6"/>
                  </a:lnTo>
                  <a:lnTo>
                    <a:pt x="25" y="3"/>
                  </a:lnTo>
                  <a:lnTo>
                    <a:pt x="18" y="2"/>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6" name="Freeform 466">
              <a:extLst>
                <a:ext uri="{FF2B5EF4-FFF2-40B4-BE49-F238E27FC236}">
                  <a16:creationId xmlns:a16="http://schemas.microsoft.com/office/drawing/2014/main" id="{C027DBBC-0F05-7F47-F1D0-3E63CBEA0954}"/>
                </a:ext>
              </a:extLst>
            </p:cNvPr>
            <p:cNvSpPr>
              <a:spLocks/>
            </p:cNvSpPr>
            <p:nvPr/>
          </p:nvSpPr>
          <p:spPr bwMode="auto">
            <a:xfrm>
              <a:off x="5708651" y="2789238"/>
              <a:ext cx="20638" cy="20638"/>
            </a:xfrm>
            <a:custGeom>
              <a:avLst/>
              <a:gdLst>
                <a:gd name="T0" fmla="*/ 0 w 76"/>
                <a:gd name="T1" fmla="*/ 0 h 73"/>
                <a:gd name="T2" fmla="*/ 1 w 76"/>
                <a:gd name="T3" fmla="*/ 12 h 73"/>
                <a:gd name="T4" fmla="*/ 7 w 76"/>
                <a:gd name="T5" fmla="*/ 26 h 73"/>
                <a:gd name="T6" fmla="*/ 12 w 76"/>
                <a:gd name="T7" fmla="*/ 37 h 73"/>
                <a:gd name="T8" fmla="*/ 23 w 76"/>
                <a:gd name="T9" fmla="*/ 49 h 73"/>
                <a:gd name="T10" fmla="*/ 34 w 76"/>
                <a:gd name="T11" fmla="*/ 58 h 73"/>
                <a:gd name="T12" fmla="*/ 47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7" y="26"/>
                  </a:lnTo>
                  <a:lnTo>
                    <a:pt x="12" y="37"/>
                  </a:lnTo>
                  <a:lnTo>
                    <a:pt x="23" y="49"/>
                  </a:lnTo>
                  <a:lnTo>
                    <a:pt x="34" y="58"/>
                  </a:lnTo>
                  <a:lnTo>
                    <a:pt x="47"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7" name="Freeform 467">
              <a:extLst>
                <a:ext uri="{FF2B5EF4-FFF2-40B4-BE49-F238E27FC236}">
                  <a16:creationId xmlns:a16="http://schemas.microsoft.com/office/drawing/2014/main" id="{8485132B-EE9C-C86C-C81E-D254A85535BC}"/>
                </a:ext>
              </a:extLst>
            </p:cNvPr>
            <p:cNvSpPr>
              <a:spLocks/>
            </p:cNvSpPr>
            <p:nvPr/>
          </p:nvSpPr>
          <p:spPr bwMode="auto">
            <a:xfrm>
              <a:off x="5708651" y="2767013"/>
              <a:ext cx="20638" cy="22225"/>
            </a:xfrm>
            <a:custGeom>
              <a:avLst/>
              <a:gdLst>
                <a:gd name="T0" fmla="*/ 76 w 76"/>
                <a:gd name="T1" fmla="*/ 0 h 87"/>
                <a:gd name="T2" fmla="*/ 60 w 76"/>
                <a:gd name="T3" fmla="*/ 1 h 87"/>
                <a:gd name="T4" fmla="*/ 47 w 76"/>
                <a:gd name="T5" fmla="*/ 6 h 87"/>
                <a:gd name="T6" fmla="*/ 34 w 76"/>
                <a:gd name="T7" fmla="*/ 13 h 87"/>
                <a:gd name="T8" fmla="*/ 23 w 76"/>
                <a:gd name="T9" fmla="*/ 23 h 87"/>
                <a:gd name="T10" fmla="*/ 12 w 76"/>
                <a:gd name="T11" fmla="*/ 34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7" y="6"/>
                  </a:lnTo>
                  <a:lnTo>
                    <a:pt x="34" y="13"/>
                  </a:lnTo>
                  <a:lnTo>
                    <a:pt x="23" y="23"/>
                  </a:lnTo>
                  <a:lnTo>
                    <a:pt x="12"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8" name="Line 468">
              <a:extLst>
                <a:ext uri="{FF2B5EF4-FFF2-40B4-BE49-F238E27FC236}">
                  <a16:creationId xmlns:a16="http://schemas.microsoft.com/office/drawing/2014/main" id="{F9A934F8-0663-AD98-E123-AEE9EA5516A0}"/>
                </a:ext>
              </a:extLst>
            </p:cNvPr>
            <p:cNvSpPr>
              <a:spLocks noChangeShapeType="1"/>
            </p:cNvSpPr>
            <p:nvPr/>
          </p:nvSpPr>
          <p:spPr bwMode="auto">
            <a:xfrm flipV="1">
              <a:off x="5729289" y="2789238"/>
              <a:ext cx="0" cy="206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9" name="Freeform 469">
              <a:extLst>
                <a:ext uri="{FF2B5EF4-FFF2-40B4-BE49-F238E27FC236}">
                  <a16:creationId xmlns:a16="http://schemas.microsoft.com/office/drawing/2014/main" id="{03196D93-BBA0-F698-84EE-EB8197C123E8}"/>
                </a:ext>
              </a:extLst>
            </p:cNvPr>
            <p:cNvSpPr>
              <a:spLocks/>
            </p:cNvSpPr>
            <p:nvPr/>
          </p:nvSpPr>
          <p:spPr bwMode="auto">
            <a:xfrm>
              <a:off x="5729289" y="2789238"/>
              <a:ext cx="22225" cy="20638"/>
            </a:xfrm>
            <a:custGeom>
              <a:avLst/>
              <a:gdLst>
                <a:gd name="T0" fmla="*/ 0 w 84"/>
                <a:gd name="T1" fmla="*/ 73 h 73"/>
                <a:gd name="T2" fmla="*/ 4 w 84"/>
                <a:gd name="T3" fmla="*/ 73 h 73"/>
                <a:gd name="T4" fmla="*/ 11 w 84"/>
                <a:gd name="T5" fmla="*/ 72 h 73"/>
                <a:gd name="T6" fmla="*/ 11 w 84"/>
                <a:gd name="T7" fmla="*/ 70 h 73"/>
                <a:gd name="T8" fmla="*/ 12 w 84"/>
                <a:gd name="T9" fmla="*/ 70 h 73"/>
                <a:gd name="T10" fmla="*/ 14 w 84"/>
                <a:gd name="T11" fmla="*/ 70 h 73"/>
                <a:gd name="T12" fmla="*/ 19 w 84"/>
                <a:gd name="T13" fmla="*/ 70 h 73"/>
                <a:gd name="T14" fmla="*/ 25 w 84"/>
                <a:gd name="T15" fmla="*/ 68 h 73"/>
                <a:gd name="T16" fmla="*/ 33 w 84"/>
                <a:gd name="T17" fmla="*/ 66 h 73"/>
                <a:gd name="T18" fmla="*/ 47 w 84"/>
                <a:gd name="T19" fmla="*/ 58 h 73"/>
                <a:gd name="T20" fmla="*/ 53 w 84"/>
                <a:gd name="T21" fmla="*/ 53 h 73"/>
                <a:gd name="T22" fmla="*/ 60 w 84"/>
                <a:gd name="T23" fmla="*/ 49 h 73"/>
                <a:gd name="T24" fmla="*/ 68 w 84"/>
                <a:gd name="T25" fmla="*/ 37 h 73"/>
                <a:gd name="T26" fmla="*/ 76 w 84"/>
                <a:gd name="T27" fmla="*/ 26 h 73"/>
                <a:gd name="T28" fmla="*/ 80 w 84"/>
                <a:gd name="T29" fmla="*/ 12 h 73"/>
                <a:gd name="T30" fmla="*/ 81 w 84"/>
                <a:gd name="T31" fmla="*/ 5 h 73"/>
                <a:gd name="T32" fmla="*/ 84 w 8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3">
                  <a:moveTo>
                    <a:pt x="0" y="73"/>
                  </a:moveTo>
                  <a:lnTo>
                    <a:pt x="4" y="73"/>
                  </a:lnTo>
                  <a:lnTo>
                    <a:pt x="11" y="72"/>
                  </a:lnTo>
                  <a:lnTo>
                    <a:pt x="11" y="70"/>
                  </a:lnTo>
                  <a:lnTo>
                    <a:pt x="12" y="70"/>
                  </a:lnTo>
                  <a:lnTo>
                    <a:pt x="14" y="70"/>
                  </a:lnTo>
                  <a:lnTo>
                    <a:pt x="19" y="70"/>
                  </a:lnTo>
                  <a:lnTo>
                    <a:pt x="25" y="68"/>
                  </a:lnTo>
                  <a:lnTo>
                    <a:pt x="33" y="66"/>
                  </a:lnTo>
                  <a:lnTo>
                    <a:pt x="47" y="58"/>
                  </a:lnTo>
                  <a:lnTo>
                    <a:pt x="53" y="53"/>
                  </a:lnTo>
                  <a:lnTo>
                    <a:pt x="60" y="49"/>
                  </a:lnTo>
                  <a:lnTo>
                    <a:pt x="68" y="37"/>
                  </a:lnTo>
                  <a:lnTo>
                    <a:pt x="76" y="26"/>
                  </a:lnTo>
                  <a:lnTo>
                    <a:pt x="80" y="12"/>
                  </a:lnTo>
                  <a:lnTo>
                    <a:pt x="81" y="5"/>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0" name="Line 470">
              <a:extLst>
                <a:ext uri="{FF2B5EF4-FFF2-40B4-BE49-F238E27FC236}">
                  <a16:creationId xmlns:a16="http://schemas.microsoft.com/office/drawing/2014/main" id="{184A196F-58C2-6B5E-1190-CBF765C870FF}"/>
                </a:ext>
              </a:extLst>
            </p:cNvPr>
            <p:cNvSpPr>
              <a:spLocks noChangeShapeType="1"/>
            </p:cNvSpPr>
            <p:nvPr/>
          </p:nvSpPr>
          <p:spPr bwMode="auto">
            <a:xfrm>
              <a:off x="5729289" y="2767013"/>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1" name="Line 471">
              <a:extLst>
                <a:ext uri="{FF2B5EF4-FFF2-40B4-BE49-F238E27FC236}">
                  <a16:creationId xmlns:a16="http://schemas.microsoft.com/office/drawing/2014/main" id="{E54F1BB6-2454-4093-7CCC-7C0ACAFC7A48}"/>
                </a:ext>
              </a:extLst>
            </p:cNvPr>
            <p:cNvSpPr>
              <a:spLocks noChangeShapeType="1"/>
            </p:cNvSpPr>
            <p:nvPr/>
          </p:nvSpPr>
          <p:spPr bwMode="auto">
            <a:xfrm flipH="1">
              <a:off x="5708651" y="278923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2" name="Line 472">
              <a:extLst>
                <a:ext uri="{FF2B5EF4-FFF2-40B4-BE49-F238E27FC236}">
                  <a16:creationId xmlns:a16="http://schemas.microsoft.com/office/drawing/2014/main" id="{B2C4C07B-04B6-1630-31C1-5EF720105765}"/>
                </a:ext>
              </a:extLst>
            </p:cNvPr>
            <p:cNvSpPr>
              <a:spLocks noChangeShapeType="1"/>
            </p:cNvSpPr>
            <p:nvPr/>
          </p:nvSpPr>
          <p:spPr bwMode="auto">
            <a:xfrm>
              <a:off x="5729289" y="2789238"/>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3" name="Freeform 473">
              <a:extLst>
                <a:ext uri="{FF2B5EF4-FFF2-40B4-BE49-F238E27FC236}">
                  <a16:creationId xmlns:a16="http://schemas.microsoft.com/office/drawing/2014/main" id="{2260D67D-D1E5-FB4C-EBD3-FCAC73717BAE}"/>
                </a:ext>
              </a:extLst>
            </p:cNvPr>
            <p:cNvSpPr>
              <a:spLocks/>
            </p:cNvSpPr>
            <p:nvPr/>
          </p:nvSpPr>
          <p:spPr bwMode="auto">
            <a:xfrm>
              <a:off x="5729289" y="2767013"/>
              <a:ext cx="22225" cy="22225"/>
            </a:xfrm>
            <a:custGeom>
              <a:avLst/>
              <a:gdLst>
                <a:gd name="T0" fmla="*/ 84 w 84"/>
                <a:gd name="T1" fmla="*/ 87 h 87"/>
                <a:gd name="T2" fmla="*/ 84 w 84"/>
                <a:gd name="T3" fmla="*/ 80 h 87"/>
                <a:gd name="T4" fmla="*/ 81 w 84"/>
                <a:gd name="T5" fmla="*/ 63 h 87"/>
                <a:gd name="T6" fmla="*/ 77 w 84"/>
                <a:gd name="T7" fmla="*/ 48 h 87"/>
                <a:gd name="T8" fmla="*/ 69 w 84"/>
                <a:gd name="T9" fmla="*/ 34 h 87"/>
                <a:gd name="T10" fmla="*/ 60 w 84"/>
                <a:gd name="T11" fmla="*/ 23 h 87"/>
                <a:gd name="T12" fmla="*/ 47 w 84"/>
                <a:gd name="T13" fmla="*/ 13 h 87"/>
                <a:gd name="T14" fmla="*/ 33 w 84"/>
                <a:gd name="T15" fmla="*/ 6 h 87"/>
                <a:gd name="T16" fmla="*/ 25 w 84"/>
                <a:gd name="T17" fmla="*/ 2 h 87"/>
                <a:gd name="T18" fmla="*/ 19 w 84"/>
                <a:gd name="T19" fmla="*/ 1 h 87"/>
                <a:gd name="T20" fmla="*/ 4 w 84"/>
                <a:gd name="T21" fmla="*/ 0 h 87"/>
                <a:gd name="T22" fmla="*/ 0 w 84"/>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7">
                  <a:moveTo>
                    <a:pt x="84" y="87"/>
                  </a:moveTo>
                  <a:lnTo>
                    <a:pt x="84" y="80"/>
                  </a:lnTo>
                  <a:lnTo>
                    <a:pt x="81" y="63"/>
                  </a:lnTo>
                  <a:lnTo>
                    <a:pt x="77" y="48"/>
                  </a:lnTo>
                  <a:lnTo>
                    <a:pt x="69" y="34"/>
                  </a:lnTo>
                  <a:lnTo>
                    <a:pt x="60" y="23"/>
                  </a:lnTo>
                  <a:lnTo>
                    <a:pt x="47" y="13"/>
                  </a:lnTo>
                  <a:lnTo>
                    <a:pt x="33" y="6"/>
                  </a:lnTo>
                  <a:lnTo>
                    <a:pt x="25" y="2"/>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4" name="Freeform 474">
              <a:extLst>
                <a:ext uri="{FF2B5EF4-FFF2-40B4-BE49-F238E27FC236}">
                  <a16:creationId xmlns:a16="http://schemas.microsoft.com/office/drawing/2014/main" id="{22126740-BF4B-2A14-D5BB-07FF2793995A}"/>
                </a:ext>
              </a:extLst>
            </p:cNvPr>
            <p:cNvSpPr>
              <a:spLocks/>
            </p:cNvSpPr>
            <p:nvPr/>
          </p:nvSpPr>
          <p:spPr bwMode="auto">
            <a:xfrm>
              <a:off x="6469064" y="2854326"/>
              <a:ext cx="19050" cy="19050"/>
            </a:xfrm>
            <a:custGeom>
              <a:avLst/>
              <a:gdLst>
                <a:gd name="T0" fmla="*/ 0 w 76"/>
                <a:gd name="T1" fmla="*/ 0 h 73"/>
                <a:gd name="T2" fmla="*/ 1 w 76"/>
                <a:gd name="T3" fmla="*/ 12 h 73"/>
                <a:gd name="T4" fmla="*/ 7 w 76"/>
                <a:gd name="T5" fmla="*/ 26 h 73"/>
                <a:gd name="T6" fmla="*/ 13 w 76"/>
                <a:gd name="T7" fmla="*/ 37 h 73"/>
                <a:gd name="T8" fmla="*/ 23 w 76"/>
                <a:gd name="T9" fmla="*/ 49 h 73"/>
                <a:gd name="T10" fmla="*/ 34 w 76"/>
                <a:gd name="T11" fmla="*/ 58 h 73"/>
                <a:gd name="T12" fmla="*/ 47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7" y="26"/>
                  </a:lnTo>
                  <a:lnTo>
                    <a:pt x="13" y="37"/>
                  </a:lnTo>
                  <a:lnTo>
                    <a:pt x="23" y="49"/>
                  </a:lnTo>
                  <a:lnTo>
                    <a:pt x="34" y="58"/>
                  </a:lnTo>
                  <a:lnTo>
                    <a:pt x="47"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5" name="Freeform 475">
              <a:extLst>
                <a:ext uri="{FF2B5EF4-FFF2-40B4-BE49-F238E27FC236}">
                  <a16:creationId xmlns:a16="http://schemas.microsoft.com/office/drawing/2014/main" id="{444CAB8E-FE66-B451-9637-D50D8A0B191A}"/>
                </a:ext>
              </a:extLst>
            </p:cNvPr>
            <p:cNvSpPr>
              <a:spLocks/>
            </p:cNvSpPr>
            <p:nvPr/>
          </p:nvSpPr>
          <p:spPr bwMode="auto">
            <a:xfrm>
              <a:off x="6469064" y="2830513"/>
              <a:ext cx="19050" cy="23813"/>
            </a:xfrm>
            <a:custGeom>
              <a:avLst/>
              <a:gdLst>
                <a:gd name="T0" fmla="*/ 76 w 76"/>
                <a:gd name="T1" fmla="*/ 0 h 87"/>
                <a:gd name="T2" fmla="*/ 60 w 76"/>
                <a:gd name="T3" fmla="*/ 1 h 87"/>
                <a:gd name="T4" fmla="*/ 47 w 76"/>
                <a:gd name="T5" fmla="*/ 6 h 87"/>
                <a:gd name="T6" fmla="*/ 34 w 76"/>
                <a:gd name="T7" fmla="*/ 12 h 87"/>
                <a:gd name="T8" fmla="*/ 23 w 76"/>
                <a:gd name="T9" fmla="*/ 23 h 87"/>
                <a:gd name="T10" fmla="*/ 13 w 76"/>
                <a:gd name="T11" fmla="*/ 34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7" y="6"/>
                  </a:lnTo>
                  <a:lnTo>
                    <a:pt x="34" y="12"/>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6" name="Line 476">
              <a:extLst>
                <a:ext uri="{FF2B5EF4-FFF2-40B4-BE49-F238E27FC236}">
                  <a16:creationId xmlns:a16="http://schemas.microsoft.com/office/drawing/2014/main" id="{FD3710EE-C68D-ED2D-D3DE-2A2792EF0608}"/>
                </a:ext>
              </a:extLst>
            </p:cNvPr>
            <p:cNvSpPr>
              <a:spLocks noChangeShapeType="1"/>
            </p:cNvSpPr>
            <p:nvPr/>
          </p:nvSpPr>
          <p:spPr bwMode="auto">
            <a:xfrm flipV="1">
              <a:off x="6488114" y="2854326"/>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7" name="Freeform 477">
              <a:extLst>
                <a:ext uri="{FF2B5EF4-FFF2-40B4-BE49-F238E27FC236}">
                  <a16:creationId xmlns:a16="http://schemas.microsoft.com/office/drawing/2014/main" id="{DA64B8A5-E6FB-A6DF-A623-2C286E1CF227}"/>
                </a:ext>
              </a:extLst>
            </p:cNvPr>
            <p:cNvSpPr>
              <a:spLocks/>
            </p:cNvSpPr>
            <p:nvPr/>
          </p:nvSpPr>
          <p:spPr bwMode="auto">
            <a:xfrm>
              <a:off x="6488114" y="2854326"/>
              <a:ext cx="22225" cy="19050"/>
            </a:xfrm>
            <a:custGeom>
              <a:avLst/>
              <a:gdLst>
                <a:gd name="T0" fmla="*/ 0 w 84"/>
                <a:gd name="T1" fmla="*/ 73 h 73"/>
                <a:gd name="T2" fmla="*/ 4 w 84"/>
                <a:gd name="T3" fmla="*/ 73 h 73"/>
                <a:gd name="T4" fmla="*/ 11 w 84"/>
                <a:gd name="T5" fmla="*/ 71 h 73"/>
                <a:gd name="T6" fmla="*/ 11 w 84"/>
                <a:gd name="T7" fmla="*/ 70 h 73"/>
                <a:gd name="T8" fmla="*/ 12 w 84"/>
                <a:gd name="T9" fmla="*/ 70 h 73"/>
                <a:gd name="T10" fmla="*/ 14 w 84"/>
                <a:gd name="T11" fmla="*/ 70 h 73"/>
                <a:gd name="T12" fmla="*/ 19 w 84"/>
                <a:gd name="T13" fmla="*/ 70 h 73"/>
                <a:gd name="T14" fmla="*/ 26 w 84"/>
                <a:gd name="T15" fmla="*/ 68 h 73"/>
                <a:gd name="T16" fmla="*/ 33 w 84"/>
                <a:gd name="T17" fmla="*/ 66 h 73"/>
                <a:gd name="T18" fmla="*/ 47 w 84"/>
                <a:gd name="T19" fmla="*/ 58 h 73"/>
                <a:gd name="T20" fmla="*/ 53 w 84"/>
                <a:gd name="T21" fmla="*/ 53 h 73"/>
                <a:gd name="T22" fmla="*/ 60 w 84"/>
                <a:gd name="T23" fmla="*/ 49 h 73"/>
                <a:gd name="T24" fmla="*/ 68 w 84"/>
                <a:gd name="T25" fmla="*/ 37 h 73"/>
                <a:gd name="T26" fmla="*/ 76 w 84"/>
                <a:gd name="T27" fmla="*/ 26 h 73"/>
                <a:gd name="T28" fmla="*/ 80 w 84"/>
                <a:gd name="T29" fmla="*/ 12 h 73"/>
                <a:gd name="T30" fmla="*/ 81 w 84"/>
                <a:gd name="T31" fmla="*/ 5 h 73"/>
                <a:gd name="T32" fmla="*/ 84 w 8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3">
                  <a:moveTo>
                    <a:pt x="0" y="73"/>
                  </a:moveTo>
                  <a:lnTo>
                    <a:pt x="4" y="73"/>
                  </a:lnTo>
                  <a:lnTo>
                    <a:pt x="11" y="71"/>
                  </a:lnTo>
                  <a:lnTo>
                    <a:pt x="11" y="70"/>
                  </a:lnTo>
                  <a:lnTo>
                    <a:pt x="12" y="70"/>
                  </a:lnTo>
                  <a:lnTo>
                    <a:pt x="14" y="70"/>
                  </a:lnTo>
                  <a:lnTo>
                    <a:pt x="19" y="70"/>
                  </a:lnTo>
                  <a:lnTo>
                    <a:pt x="26" y="68"/>
                  </a:lnTo>
                  <a:lnTo>
                    <a:pt x="33" y="66"/>
                  </a:lnTo>
                  <a:lnTo>
                    <a:pt x="47" y="58"/>
                  </a:lnTo>
                  <a:lnTo>
                    <a:pt x="53" y="53"/>
                  </a:lnTo>
                  <a:lnTo>
                    <a:pt x="60" y="49"/>
                  </a:lnTo>
                  <a:lnTo>
                    <a:pt x="68" y="37"/>
                  </a:lnTo>
                  <a:lnTo>
                    <a:pt x="76" y="26"/>
                  </a:lnTo>
                  <a:lnTo>
                    <a:pt x="80" y="12"/>
                  </a:lnTo>
                  <a:lnTo>
                    <a:pt x="81" y="5"/>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8" name="Line 478">
              <a:extLst>
                <a:ext uri="{FF2B5EF4-FFF2-40B4-BE49-F238E27FC236}">
                  <a16:creationId xmlns:a16="http://schemas.microsoft.com/office/drawing/2014/main" id="{FF740E45-77B2-3DB2-9F1E-37CEBFA5181F}"/>
                </a:ext>
              </a:extLst>
            </p:cNvPr>
            <p:cNvSpPr>
              <a:spLocks noChangeShapeType="1"/>
            </p:cNvSpPr>
            <p:nvPr/>
          </p:nvSpPr>
          <p:spPr bwMode="auto">
            <a:xfrm>
              <a:off x="6488114" y="2830513"/>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9" name="Line 479">
              <a:extLst>
                <a:ext uri="{FF2B5EF4-FFF2-40B4-BE49-F238E27FC236}">
                  <a16:creationId xmlns:a16="http://schemas.microsoft.com/office/drawing/2014/main" id="{433328E6-797D-A23B-3C2C-19E67D4376B0}"/>
                </a:ext>
              </a:extLst>
            </p:cNvPr>
            <p:cNvSpPr>
              <a:spLocks noChangeShapeType="1"/>
            </p:cNvSpPr>
            <p:nvPr/>
          </p:nvSpPr>
          <p:spPr bwMode="auto">
            <a:xfrm flipH="1">
              <a:off x="6469064" y="2854326"/>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0" name="Line 480">
              <a:extLst>
                <a:ext uri="{FF2B5EF4-FFF2-40B4-BE49-F238E27FC236}">
                  <a16:creationId xmlns:a16="http://schemas.microsoft.com/office/drawing/2014/main" id="{D98E906D-44E3-C00F-8F43-EC452BCCBDD3}"/>
                </a:ext>
              </a:extLst>
            </p:cNvPr>
            <p:cNvSpPr>
              <a:spLocks noChangeShapeType="1"/>
            </p:cNvSpPr>
            <p:nvPr/>
          </p:nvSpPr>
          <p:spPr bwMode="auto">
            <a:xfrm>
              <a:off x="6488114" y="2854326"/>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1" name="Freeform 481">
              <a:extLst>
                <a:ext uri="{FF2B5EF4-FFF2-40B4-BE49-F238E27FC236}">
                  <a16:creationId xmlns:a16="http://schemas.microsoft.com/office/drawing/2014/main" id="{68DACC98-B856-E9B6-BBA6-819CDC847B44}"/>
                </a:ext>
              </a:extLst>
            </p:cNvPr>
            <p:cNvSpPr>
              <a:spLocks/>
            </p:cNvSpPr>
            <p:nvPr/>
          </p:nvSpPr>
          <p:spPr bwMode="auto">
            <a:xfrm>
              <a:off x="6488114" y="2830513"/>
              <a:ext cx="22225" cy="23813"/>
            </a:xfrm>
            <a:custGeom>
              <a:avLst/>
              <a:gdLst>
                <a:gd name="T0" fmla="*/ 84 w 84"/>
                <a:gd name="T1" fmla="*/ 87 h 87"/>
                <a:gd name="T2" fmla="*/ 84 w 84"/>
                <a:gd name="T3" fmla="*/ 80 h 87"/>
                <a:gd name="T4" fmla="*/ 81 w 84"/>
                <a:gd name="T5" fmla="*/ 63 h 87"/>
                <a:gd name="T6" fmla="*/ 77 w 84"/>
                <a:gd name="T7" fmla="*/ 48 h 87"/>
                <a:gd name="T8" fmla="*/ 69 w 84"/>
                <a:gd name="T9" fmla="*/ 34 h 87"/>
                <a:gd name="T10" fmla="*/ 60 w 84"/>
                <a:gd name="T11" fmla="*/ 23 h 87"/>
                <a:gd name="T12" fmla="*/ 47 w 84"/>
                <a:gd name="T13" fmla="*/ 12 h 87"/>
                <a:gd name="T14" fmla="*/ 33 w 84"/>
                <a:gd name="T15" fmla="*/ 6 h 87"/>
                <a:gd name="T16" fmla="*/ 26 w 84"/>
                <a:gd name="T17" fmla="*/ 2 h 87"/>
                <a:gd name="T18" fmla="*/ 19 w 84"/>
                <a:gd name="T19" fmla="*/ 1 h 87"/>
                <a:gd name="T20" fmla="*/ 4 w 84"/>
                <a:gd name="T21" fmla="*/ 0 h 87"/>
                <a:gd name="T22" fmla="*/ 0 w 84"/>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7">
                  <a:moveTo>
                    <a:pt x="84" y="87"/>
                  </a:moveTo>
                  <a:lnTo>
                    <a:pt x="84" y="80"/>
                  </a:lnTo>
                  <a:lnTo>
                    <a:pt x="81" y="63"/>
                  </a:lnTo>
                  <a:lnTo>
                    <a:pt x="77" y="48"/>
                  </a:lnTo>
                  <a:lnTo>
                    <a:pt x="69" y="34"/>
                  </a:lnTo>
                  <a:lnTo>
                    <a:pt x="60" y="23"/>
                  </a:lnTo>
                  <a:lnTo>
                    <a:pt x="47" y="12"/>
                  </a:lnTo>
                  <a:lnTo>
                    <a:pt x="33" y="6"/>
                  </a:lnTo>
                  <a:lnTo>
                    <a:pt x="26" y="2"/>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2" name="Freeform 482">
              <a:extLst>
                <a:ext uri="{FF2B5EF4-FFF2-40B4-BE49-F238E27FC236}">
                  <a16:creationId xmlns:a16="http://schemas.microsoft.com/office/drawing/2014/main" id="{2F146580-EC71-D3F0-9182-7DF479B1D272}"/>
                </a:ext>
              </a:extLst>
            </p:cNvPr>
            <p:cNvSpPr>
              <a:spLocks/>
            </p:cNvSpPr>
            <p:nvPr/>
          </p:nvSpPr>
          <p:spPr bwMode="auto">
            <a:xfrm>
              <a:off x="5565776" y="2916238"/>
              <a:ext cx="20638" cy="19050"/>
            </a:xfrm>
            <a:custGeom>
              <a:avLst/>
              <a:gdLst>
                <a:gd name="T0" fmla="*/ 0 w 76"/>
                <a:gd name="T1" fmla="*/ 0 h 73"/>
                <a:gd name="T2" fmla="*/ 1 w 76"/>
                <a:gd name="T3" fmla="*/ 12 h 73"/>
                <a:gd name="T4" fmla="*/ 6 w 76"/>
                <a:gd name="T5" fmla="*/ 26 h 73"/>
                <a:gd name="T6" fmla="*/ 12 w 76"/>
                <a:gd name="T7" fmla="*/ 37 h 73"/>
                <a:gd name="T8" fmla="*/ 22 w 76"/>
                <a:gd name="T9" fmla="*/ 49 h 73"/>
                <a:gd name="T10" fmla="*/ 34 w 76"/>
                <a:gd name="T11" fmla="*/ 58 h 73"/>
                <a:gd name="T12" fmla="*/ 46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6" y="26"/>
                  </a:lnTo>
                  <a:lnTo>
                    <a:pt x="12" y="37"/>
                  </a:lnTo>
                  <a:lnTo>
                    <a:pt x="22" y="49"/>
                  </a:lnTo>
                  <a:lnTo>
                    <a:pt x="34" y="58"/>
                  </a:lnTo>
                  <a:lnTo>
                    <a:pt x="46"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3" name="Freeform 483">
              <a:extLst>
                <a:ext uri="{FF2B5EF4-FFF2-40B4-BE49-F238E27FC236}">
                  <a16:creationId xmlns:a16="http://schemas.microsoft.com/office/drawing/2014/main" id="{B01974E0-B15E-5AEC-EDFC-11A0341E66EC}"/>
                </a:ext>
              </a:extLst>
            </p:cNvPr>
            <p:cNvSpPr>
              <a:spLocks/>
            </p:cNvSpPr>
            <p:nvPr/>
          </p:nvSpPr>
          <p:spPr bwMode="auto">
            <a:xfrm>
              <a:off x="5565776" y="2892426"/>
              <a:ext cx="20638" cy="23813"/>
            </a:xfrm>
            <a:custGeom>
              <a:avLst/>
              <a:gdLst>
                <a:gd name="T0" fmla="*/ 76 w 76"/>
                <a:gd name="T1" fmla="*/ 0 h 87"/>
                <a:gd name="T2" fmla="*/ 60 w 76"/>
                <a:gd name="T3" fmla="*/ 1 h 87"/>
                <a:gd name="T4" fmla="*/ 46 w 76"/>
                <a:gd name="T5" fmla="*/ 6 h 87"/>
                <a:gd name="T6" fmla="*/ 34 w 76"/>
                <a:gd name="T7" fmla="*/ 12 h 87"/>
                <a:gd name="T8" fmla="*/ 22 w 76"/>
                <a:gd name="T9" fmla="*/ 23 h 87"/>
                <a:gd name="T10" fmla="*/ 12 w 76"/>
                <a:gd name="T11" fmla="*/ 34 h 87"/>
                <a:gd name="T12" fmla="*/ 5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6" y="6"/>
                  </a:lnTo>
                  <a:lnTo>
                    <a:pt x="34" y="12"/>
                  </a:lnTo>
                  <a:lnTo>
                    <a:pt x="22" y="23"/>
                  </a:lnTo>
                  <a:lnTo>
                    <a:pt x="12" y="34"/>
                  </a:lnTo>
                  <a:lnTo>
                    <a:pt x="5"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4" name="Line 484">
              <a:extLst>
                <a:ext uri="{FF2B5EF4-FFF2-40B4-BE49-F238E27FC236}">
                  <a16:creationId xmlns:a16="http://schemas.microsoft.com/office/drawing/2014/main" id="{E89BD8AB-E459-6D64-8566-9E4E63BAC189}"/>
                </a:ext>
              </a:extLst>
            </p:cNvPr>
            <p:cNvSpPr>
              <a:spLocks noChangeShapeType="1"/>
            </p:cNvSpPr>
            <p:nvPr/>
          </p:nvSpPr>
          <p:spPr bwMode="auto">
            <a:xfrm flipV="1">
              <a:off x="5586414" y="2916238"/>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5" name="Freeform 485">
              <a:extLst>
                <a:ext uri="{FF2B5EF4-FFF2-40B4-BE49-F238E27FC236}">
                  <a16:creationId xmlns:a16="http://schemas.microsoft.com/office/drawing/2014/main" id="{4AA90E51-2A4C-81FF-3F66-1BB58F80818F}"/>
                </a:ext>
              </a:extLst>
            </p:cNvPr>
            <p:cNvSpPr>
              <a:spLocks/>
            </p:cNvSpPr>
            <p:nvPr/>
          </p:nvSpPr>
          <p:spPr bwMode="auto">
            <a:xfrm>
              <a:off x="5586414" y="2916238"/>
              <a:ext cx="22225" cy="19050"/>
            </a:xfrm>
            <a:custGeom>
              <a:avLst/>
              <a:gdLst>
                <a:gd name="T0" fmla="*/ 0 w 83"/>
                <a:gd name="T1" fmla="*/ 73 h 73"/>
                <a:gd name="T2" fmla="*/ 3 w 83"/>
                <a:gd name="T3" fmla="*/ 73 h 73"/>
                <a:gd name="T4" fmla="*/ 10 w 83"/>
                <a:gd name="T5" fmla="*/ 71 h 73"/>
                <a:gd name="T6" fmla="*/ 10 w 83"/>
                <a:gd name="T7" fmla="*/ 70 h 73"/>
                <a:gd name="T8" fmla="*/ 11 w 83"/>
                <a:gd name="T9" fmla="*/ 70 h 73"/>
                <a:gd name="T10" fmla="*/ 14 w 83"/>
                <a:gd name="T11" fmla="*/ 70 h 73"/>
                <a:gd name="T12" fmla="*/ 18 w 83"/>
                <a:gd name="T13" fmla="*/ 70 h 73"/>
                <a:gd name="T14" fmla="*/ 25 w 83"/>
                <a:gd name="T15" fmla="*/ 68 h 73"/>
                <a:gd name="T16" fmla="*/ 33 w 83"/>
                <a:gd name="T17" fmla="*/ 66 h 73"/>
                <a:gd name="T18" fmla="*/ 47 w 83"/>
                <a:gd name="T19" fmla="*/ 58 h 73"/>
                <a:gd name="T20" fmla="*/ 52 w 83"/>
                <a:gd name="T21" fmla="*/ 53 h 73"/>
                <a:gd name="T22" fmla="*/ 59 w 83"/>
                <a:gd name="T23" fmla="*/ 49 h 73"/>
                <a:gd name="T24" fmla="*/ 67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1"/>
                  </a:lnTo>
                  <a:lnTo>
                    <a:pt x="10" y="70"/>
                  </a:lnTo>
                  <a:lnTo>
                    <a:pt x="11" y="70"/>
                  </a:lnTo>
                  <a:lnTo>
                    <a:pt x="14" y="70"/>
                  </a:lnTo>
                  <a:lnTo>
                    <a:pt x="18" y="70"/>
                  </a:lnTo>
                  <a:lnTo>
                    <a:pt x="25" y="68"/>
                  </a:lnTo>
                  <a:lnTo>
                    <a:pt x="33" y="66"/>
                  </a:lnTo>
                  <a:lnTo>
                    <a:pt x="47" y="58"/>
                  </a:lnTo>
                  <a:lnTo>
                    <a:pt x="52" y="53"/>
                  </a:lnTo>
                  <a:lnTo>
                    <a:pt x="59" y="49"/>
                  </a:lnTo>
                  <a:lnTo>
                    <a:pt x="67"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6" name="Line 486">
              <a:extLst>
                <a:ext uri="{FF2B5EF4-FFF2-40B4-BE49-F238E27FC236}">
                  <a16:creationId xmlns:a16="http://schemas.microsoft.com/office/drawing/2014/main" id="{70D7493F-0CA5-5BFB-E224-EDEA9C7EDDF8}"/>
                </a:ext>
              </a:extLst>
            </p:cNvPr>
            <p:cNvSpPr>
              <a:spLocks noChangeShapeType="1"/>
            </p:cNvSpPr>
            <p:nvPr/>
          </p:nvSpPr>
          <p:spPr bwMode="auto">
            <a:xfrm>
              <a:off x="5586414" y="2892426"/>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7" name="Line 487">
              <a:extLst>
                <a:ext uri="{FF2B5EF4-FFF2-40B4-BE49-F238E27FC236}">
                  <a16:creationId xmlns:a16="http://schemas.microsoft.com/office/drawing/2014/main" id="{E5663CD0-2272-8F29-D325-503C6B20F923}"/>
                </a:ext>
              </a:extLst>
            </p:cNvPr>
            <p:cNvSpPr>
              <a:spLocks noChangeShapeType="1"/>
            </p:cNvSpPr>
            <p:nvPr/>
          </p:nvSpPr>
          <p:spPr bwMode="auto">
            <a:xfrm flipH="1">
              <a:off x="5565776" y="291623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8" name="Line 488">
              <a:extLst>
                <a:ext uri="{FF2B5EF4-FFF2-40B4-BE49-F238E27FC236}">
                  <a16:creationId xmlns:a16="http://schemas.microsoft.com/office/drawing/2014/main" id="{7C24A7CF-73B2-A1EC-9971-5F3DD967B75A}"/>
                </a:ext>
              </a:extLst>
            </p:cNvPr>
            <p:cNvSpPr>
              <a:spLocks noChangeShapeType="1"/>
            </p:cNvSpPr>
            <p:nvPr/>
          </p:nvSpPr>
          <p:spPr bwMode="auto">
            <a:xfrm>
              <a:off x="5586414" y="2916238"/>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9" name="Freeform 489">
              <a:extLst>
                <a:ext uri="{FF2B5EF4-FFF2-40B4-BE49-F238E27FC236}">
                  <a16:creationId xmlns:a16="http://schemas.microsoft.com/office/drawing/2014/main" id="{99496920-54B6-09BF-42E4-EACB9797E0BF}"/>
                </a:ext>
              </a:extLst>
            </p:cNvPr>
            <p:cNvSpPr>
              <a:spLocks/>
            </p:cNvSpPr>
            <p:nvPr/>
          </p:nvSpPr>
          <p:spPr bwMode="auto">
            <a:xfrm>
              <a:off x="5586414" y="2892426"/>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7 w 83"/>
                <a:gd name="T13" fmla="*/ 12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7" y="12"/>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0" name="Freeform 490">
              <a:extLst>
                <a:ext uri="{FF2B5EF4-FFF2-40B4-BE49-F238E27FC236}">
                  <a16:creationId xmlns:a16="http://schemas.microsoft.com/office/drawing/2014/main" id="{5E1918B8-F970-4525-EB17-4AC1CEAE6064}"/>
                </a:ext>
              </a:extLst>
            </p:cNvPr>
            <p:cNvSpPr>
              <a:spLocks/>
            </p:cNvSpPr>
            <p:nvPr/>
          </p:nvSpPr>
          <p:spPr bwMode="auto">
            <a:xfrm>
              <a:off x="5849939" y="2979738"/>
              <a:ext cx="19050" cy="19050"/>
            </a:xfrm>
            <a:custGeom>
              <a:avLst/>
              <a:gdLst>
                <a:gd name="T0" fmla="*/ 0 w 77"/>
                <a:gd name="T1" fmla="*/ 0 h 73"/>
                <a:gd name="T2" fmla="*/ 1 w 77"/>
                <a:gd name="T3" fmla="*/ 13 h 73"/>
                <a:gd name="T4" fmla="*/ 7 w 77"/>
                <a:gd name="T5" fmla="*/ 27 h 73"/>
                <a:gd name="T6" fmla="*/ 13 w 77"/>
                <a:gd name="T7" fmla="*/ 38 h 73"/>
                <a:gd name="T8" fmla="*/ 23 w 77"/>
                <a:gd name="T9" fmla="*/ 50 h 73"/>
                <a:gd name="T10" fmla="*/ 34 w 77"/>
                <a:gd name="T11" fmla="*/ 59 h 73"/>
                <a:gd name="T12" fmla="*/ 47 w 77"/>
                <a:gd name="T13" fmla="*/ 67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3"/>
                  </a:lnTo>
                  <a:lnTo>
                    <a:pt x="7" y="27"/>
                  </a:lnTo>
                  <a:lnTo>
                    <a:pt x="13" y="38"/>
                  </a:lnTo>
                  <a:lnTo>
                    <a:pt x="23" y="50"/>
                  </a:lnTo>
                  <a:lnTo>
                    <a:pt x="34" y="59"/>
                  </a:lnTo>
                  <a:lnTo>
                    <a:pt x="47" y="67"/>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1" name="Freeform 491">
              <a:extLst>
                <a:ext uri="{FF2B5EF4-FFF2-40B4-BE49-F238E27FC236}">
                  <a16:creationId xmlns:a16="http://schemas.microsoft.com/office/drawing/2014/main" id="{BA15ECCC-8221-27D9-F3E7-6F6BB49EE681}"/>
                </a:ext>
              </a:extLst>
            </p:cNvPr>
            <p:cNvSpPr>
              <a:spLocks/>
            </p:cNvSpPr>
            <p:nvPr/>
          </p:nvSpPr>
          <p:spPr bwMode="auto">
            <a:xfrm>
              <a:off x="5849939" y="2955926"/>
              <a:ext cx="19050" cy="23813"/>
            </a:xfrm>
            <a:custGeom>
              <a:avLst/>
              <a:gdLst>
                <a:gd name="T0" fmla="*/ 77 w 77"/>
                <a:gd name="T1" fmla="*/ 0 h 86"/>
                <a:gd name="T2" fmla="*/ 61 w 77"/>
                <a:gd name="T3" fmla="*/ 1 h 86"/>
                <a:gd name="T4" fmla="*/ 47 w 77"/>
                <a:gd name="T5" fmla="*/ 5 h 86"/>
                <a:gd name="T6" fmla="*/ 34 w 77"/>
                <a:gd name="T7" fmla="*/ 12 h 86"/>
                <a:gd name="T8" fmla="*/ 23 w 77"/>
                <a:gd name="T9" fmla="*/ 23 h 86"/>
                <a:gd name="T10" fmla="*/ 13 w 77"/>
                <a:gd name="T11" fmla="*/ 34 h 86"/>
                <a:gd name="T12" fmla="*/ 6 w 77"/>
                <a:gd name="T13" fmla="*/ 48 h 86"/>
                <a:gd name="T14" fmla="*/ 1 w 77"/>
                <a:gd name="T15" fmla="*/ 62 h 86"/>
                <a:gd name="T16" fmla="*/ 0 w 77"/>
                <a:gd name="T17" fmla="*/ 80 h 86"/>
                <a:gd name="T18" fmla="*/ 0 w 77"/>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6">
                  <a:moveTo>
                    <a:pt x="77" y="0"/>
                  </a:moveTo>
                  <a:lnTo>
                    <a:pt x="61" y="1"/>
                  </a:lnTo>
                  <a:lnTo>
                    <a:pt x="47" y="5"/>
                  </a:lnTo>
                  <a:lnTo>
                    <a:pt x="34" y="12"/>
                  </a:lnTo>
                  <a:lnTo>
                    <a:pt x="23" y="23"/>
                  </a:lnTo>
                  <a:lnTo>
                    <a:pt x="13" y="34"/>
                  </a:lnTo>
                  <a:lnTo>
                    <a:pt x="6" y="48"/>
                  </a:lnTo>
                  <a:lnTo>
                    <a:pt x="1" y="62"/>
                  </a:lnTo>
                  <a:lnTo>
                    <a:pt x="0" y="80"/>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2" name="Line 492">
              <a:extLst>
                <a:ext uri="{FF2B5EF4-FFF2-40B4-BE49-F238E27FC236}">
                  <a16:creationId xmlns:a16="http://schemas.microsoft.com/office/drawing/2014/main" id="{C3EE2CDC-8206-3724-2076-2C2BC41F19C9}"/>
                </a:ext>
              </a:extLst>
            </p:cNvPr>
            <p:cNvSpPr>
              <a:spLocks noChangeShapeType="1"/>
            </p:cNvSpPr>
            <p:nvPr/>
          </p:nvSpPr>
          <p:spPr bwMode="auto">
            <a:xfrm flipV="1">
              <a:off x="5868989" y="2979738"/>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3" name="Freeform 493">
              <a:extLst>
                <a:ext uri="{FF2B5EF4-FFF2-40B4-BE49-F238E27FC236}">
                  <a16:creationId xmlns:a16="http://schemas.microsoft.com/office/drawing/2014/main" id="{374CBC17-C623-C33F-4C1E-F3513D355E8F}"/>
                </a:ext>
              </a:extLst>
            </p:cNvPr>
            <p:cNvSpPr>
              <a:spLocks/>
            </p:cNvSpPr>
            <p:nvPr/>
          </p:nvSpPr>
          <p:spPr bwMode="auto">
            <a:xfrm>
              <a:off x="5868989" y="2979738"/>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9 h 73"/>
                <a:gd name="T16" fmla="*/ 33 w 83"/>
                <a:gd name="T17" fmla="*/ 67 h 73"/>
                <a:gd name="T18" fmla="*/ 46 w 83"/>
                <a:gd name="T19" fmla="*/ 59 h 73"/>
                <a:gd name="T20" fmla="*/ 52 w 83"/>
                <a:gd name="T21" fmla="*/ 54 h 73"/>
                <a:gd name="T22" fmla="*/ 59 w 83"/>
                <a:gd name="T23" fmla="*/ 50 h 73"/>
                <a:gd name="T24" fmla="*/ 67 w 83"/>
                <a:gd name="T25" fmla="*/ 38 h 73"/>
                <a:gd name="T26" fmla="*/ 75 w 83"/>
                <a:gd name="T27" fmla="*/ 27 h 73"/>
                <a:gd name="T28" fmla="*/ 79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9"/>
                  </a:lnTo>
                  <a:lnTo>
                    <a:pt x="33" y="67"/>
                  </a:lnTo>
                  <a:lnTo>
                    <a:pt x="46" y="59"/>
                  </a:lnTo>
                  <a:lnTo>
                    <a:pt x="52" y="54"/>
                  </a:lnTo>
                  <a:lnTo>
                    <a:pt x="59" y="50"/>
                  </a:lnTo>
                  <a:lnTo>
                    <a:pt x="67" y="38"/>
                  </a:lnTo>
                  <a:lnTo>
                    <a:pt x="75" y="27"/>
                  </a:lnTo>
                  <a:lnTo>
                    <a:pt x="79"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4" name="Line 494">
              <a:extLst>
                <a:ext uri="{FF2B5EF4-FFF2-40B4-BE49-F238E27FC236}">
                  <a16:creationId xmlns:a16="http://schemas.microsoft.com/office/drawing/2014/main" id="{D8C93434-51FD-0FFC-C3D2-566AE050309F}"/>
                </a:ext>
              </a:extLst>
            </p:cNvPr>
            <p:cNvSpPr>
              <a:spLocks noChangeShapeType="1"/>
            </p:cNvSpPr>
            <p:nvPr/>
          </p:nvSpPr>
          <p:spPr bwMode="auto">
            <a:xfrm>
              <a:off x="5868989" y="2955926"/>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5" name="Line 495">
              <a:extLst>
                <a:ext uri="{FF2B5EF4-FFF2-40B4-BE49-F238E27FC236}">
                  <a16:creationId xmlns:a16="http://schemas.microsoft.com/office/drawing/2014/main" id="{7F1645E0-8E37-BACC-E5B9-D99F978DC1BE}"/>
                </a:ext>
              </a:extLst>
            </p:cNvPr>
            <p:cNvSpPr>
              <a:spLocks noChangeShapeType="1"/>
            </p:cNvSpPr>
            <p:nvPr/>
          </p:nvSpPr>
          <p:spPr bwMode="auto">
            <a:xfrm flipH="1">
              <a:off x="5849939" y="2979738"/>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6" name="Line 496">
              <a:extLst>
                <a:ext uri="{FF2B5EF4-FFF2-40B4-BE49-F238E27FC236}">
                  <a16:creationId xmlns:a16="http://schemas.microsoft.com/office/drawing/2014/main" id="{3D9C075E-287F-8EE2-88FB-B44F38ED2F64}"/>
                </a:ext>
              </a:extLst>
            </p:cNvPr>
            <p:cNvSpPr>
              <a:spLocks noChangeShapeType="1"/>
            </p:cNvSpPr>
            <p:nvPr/>
          </p:nvSpPr>
          <p:spPr bwMode="auto">
            <a:xfrm>
              <a:off x="5868989" y="2979738"/>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7" name="Freeform 497">
              <a:extLst>
                <a:ext uri="{FF2B5EF4-FFF2-40B4-BE49-F238E27FC236}">
                  <a16:creationId xmlns:a16="http://schemas.microsoft.com/office/drawing/2014/main" id="{E8E0E455-1EA6-BE4C-3D0F-56B867725880}"/>
                </a:ext>
              </a:extLst>
            </p:cNvPr>
            <p:cNvSpPr>
              <a:spLocks/>
            </p:cNvSpPr>
            <p:nvPr/>
          </p:nvSpPr>
          <p:spPr bwMode="auto">
            <a:xfrm>
              <a:off x="5868989" y="2955926"/>
              <a:ext cx="22225" cy="23813"/>
            </a:xfrm>
            <a:custGeom>
              <a:avLst/>
              <a:gdLst>
                <a:gd name="T0" fmla="*/ 83 w 83"/>
                <a:gd name="T1" fmla="*/ 86 h 86"/>
                <a:gd name="T2" fmla="*/ 83 w 83"/>
                <a:gd name="T3" fmla="*/ 80 h 86"/>
                <a:gd name="T4" fmla="*/ 81 w 83"/>
                <a:gd name="T5" fmla="*/ 62 h 86"/>
                <a:gd name="T6" fmla="*/ 76 w 83"/>
                <a:gd name="T7" fmla="*/ 48 h 86"/>
                <a:gd name="T8" fmla="*/ 68 w 83"/>
                <a:gd name="T9" fmla="*/ 34 h 86"/>
                <a:gd name="T10" fmla="*/ 59 w 83"/>
                <a:gd name="T11" fmla="*/ 23 h 86"/>
                <a:gd name="T12" fmla="*/ 46 w 83"/>
                <a:gd name="T13" fmla="*/ 12 h 86"/>
                <a:gd name="T14" fmla="*/ 33 w 83"/>
                <a:gd name="T15" fmla="*/ 5 h 86"/>
                <a:gd name="T16" fmla="*/ 25 w 83"/>
                <a:gd name="T17" fmla="*/ 2 h 86"/>
                <a:gd name="T18" fmla="*/ 18 w 83"/>
                <a:gd name="T19" fmla="*/ 1 h 86"/>
                <a:gd name="T20" fmla="*/ 3 w 83"/>
                <a:gd name="T21" fmla="*/ 0 h 86"/>
                <a:gd name="T22" fmla="*/ 0 w 8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83" y="86"/>
                  </a:moveTo>
                  <a:lnTo>
                    <a:pt x="83" y="80"/>
                  </a:lnTo>
                  <a:lnTo>
                    <a:pt x="81" y="62"/>
                  </a:lnTo>
                  <a:lnTo>
                    <a:pt x="76" y="48"/>
                  </a:lnTo>
                  <a:lnTo>
                    <a:pt x="68" y="34"/>
                  </a:lnTo>
                  <a:lnTo>
                    <a:pt x="59" y="23"/>
                  </a:lnTo>
                  <a:lnTo>
                    <a:pt x="46" y="12"/>
                  </a:lnTo>
                  <a:lnTo>
                    <a:pt x="33" y="5"/>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8" name="Freeform 498">
              <a:extLst>
                <a:ext uri="{FF2B5EF4-FFF2-40B4-BE49-F238E27FC236}">
                  <a16:creationId xmlns:a16="http://schemas.microsoft.com/office/drawing/2014/main" id="{EC1DEE6F-9247-71EB-3AB1-AE99579B1303}"/>
                </a:ext>
              </a:extLst>
            </p:cNvPr>
            <p:cNvSpPr>
              <a:spLocks/>
            </p:cNvSpPr>
            <p:nvPr/>
          </p:nvSpPr>
          <p:spPr bwMode="auto">
            <a:xfrm>
              <a:off x="5648326" y="3043238"/>
              <a:ext cx="20638" cy="19050"/>
            </a:xfrm>
            <a:custGeom>
              <a:avLst/>
              <a:gdLst>
                <a:gd name="T0" fmla="*/ 0 w 76"/>
                <a:gd name="T1" fmla="*/ 0 h 73"/>
                <a:gd name="T2" fmla="*/ 1 w 76"/>
                <a:gd name="T3" fmla="*/ 13 h 73"/>
                <a:gd name="T4" fmla="*/ 6 w 76"/>
                <a:gd name="T5" fmla="*/ 27 h 73"/>
                <a:gd name="T6" fmla="*/ 12 w 76"/>
                <a:gd name="T7" fmla="*/ 38 h 73"/>
                <a:gd name="T8" fmla="*/ 22 w 76"/>
                <a:gd name="T9" fmla="*/ 49 h 73"/>
                <a:gd name="T10" fmla="*/ 34 w 76"/>
                <a:gd name="T11" fmla="*/ 58 h 73"/>
                <a:gd name="T12" fmla="*/ 46 w 76"/>
                <a:gd name="T13" fmla="*/ 66 h 73"/>
                <a:gd name="T14" fmla="*/ 60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3"/>
                  </a:lnTo>
                  <a:lnTo>
                    <a:pt x="6" y="27"/>
                  </a:lnTo>
                  <a:lnTo>
                    <a:pt x="12" y="38"/>
                  </a:lnTo>
                  <a:lnTo>
                    <a:pt x="22" y="49"/>
                  </a:lnTo>
                  <a:lnTo>
                    <a:pt x="34" y="58"/>
                  </a:lnTo>
                  <a:lnTo>
                    <a:pt x="46" y="66"/>
                  </a:lnTo>
                  <a:lnTo>
                    <a:pt x="60"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9" name="Freeform 499">
              <a:extLst>
                <a:ext uri="{FF2B5EF4-FFF2-40B4-BE49-F238E27FC236}">
                  <a16:creationId xmlns:a16="http://schemas.microsoft.com/office/drawing/2014/main" id="{02C5FFC7-B546-77BC-0EBE-12D37DF615B5}"/>
                </a:ext>
              </a:extLst>
            </p:cNvPr>
            <p:cNvSpPr>
              <a:spLocks/>
            </p:cNvSpPr>
            <p:nvPr/>
          </p:nvSpPr>
          <p:spPr bwMode="auto">
            <a:xfrm>
              <a:off x="5648326" y="3019426"/>
              <a:ext cx="20638" cy="23813"/>
            </a:xfrm>
            <a:custGeom>
              <a:avLst/>
              <a:gdLst>
                <a:gd name="T0" fmla="*/ 76 w 76"/>
                <a:gd name="T1" fmla="*/ 0 h 86"/>
                <a:gd name="T2" fmla="*/ 60 w 76"/>
                <a:gd name="T3" fmla="*/ 1 h 86"/>
                <a:gd name="T4" fmla="*/ 46 w 76"/>
                <a:gd name="T5" fmla="*/ 5 h 86"/>
                <a:gd name="T6" fmla="*/ 34 w 76"/>
                <a:gd name="T7" fmla="*/ 12 h 86"/>
                <a:gd name="T8" fmla="*/ 22 w 76"/>
                <a:gd name="T9" fmla="*/ 22 h 86"/>
                <a:gd name="T10" fmla="*/ 12 w 76"/>
                <a:gd name="T11" fmla="*/ 34 h 86"/>
                <a:gd name="T12" fmla="*/ 5 w 76"/>
                <a:gd name="T13" fmla="*/ 47 h 86"/>
                <a:gd name="T14" fmla="*/ 1 w 76"/>
                <a:gd name="T15" fmla="*/ 62 h 86"/>
                <a:gd name="T16" fmla="*/ 0 w 76"/>
                <a:gd name="T17" fmla="*/ 79 h 86"/>
                <a:gd name="T18" fmla="*/ 0 w 76"/>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6">
                  <a:moveTo>
                    <a:pt x="76" y="0"/>
                  </a:moveTo>
                  <a:lnTo>
                    <a:pt x="60" y="1"/>
                  </a:lnTo>
                  <a:lnTo>
                    <a:pt x="46" y="5"/>
                  </a:lnTo>
                  <a:lnTo>
                    <a:pt x="34" y="12"/>
                  </a:lnTo>
                  <a:lnTo>
                    <a:pt x="22" y="22"/>
                  </a:lnTo>
                  <a:lnTo>
                    <a:pt x="12" y="34"/>
                  </a:lnTo>
                  <a:lnTo>
                    <a:pt x="5" y="47"/>
                  </a:lnTo>
                  <a:lnTo>
                    <a:pt x="1" y="62"/>
                  </a:lnTo>
                  <a:lnTo>
                    <a:pt x="0" y="79"/>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0" name="Line 500">
              <a:extLst>
                <a:ext uri="{FF2B5EF4-FFF2-40B4-BE49-F238E27FC236}">
                  <a16:creationId xmlns:a16="http://schemas.microsoft.com/office/drawing/2014/main" id="{579F10B5-73CE-63F5-07AA-CDDB7EDBC056}"/>
                </a:ext>
              </a:extLst>
            </p:cNvPr>
            <p:cNvSpPr>
              <a:spLocks noChangeShapeType="1"/>
            </p:cNvSpPr>
            <p:nvPr/>
          </p:nvSpPr>
          <p:spPr bwMode="auto">
            <a:xfrm flipV="1">
              <a:off x="5668964" y="3043238"/>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1" name="Freeform 501">
              <a:extLst>
                <a:ext uri="{FF2B5EF4-FFF2-40B4-BE49-F238E27FC236}">
                  <a16:creationId xmlns:a16="http://schemas.microsoft.com/office/drawing/2014/main" id="{D8AC8F87-9ED7-FC20-565A-22F7284F30CA}"/>
                </a:ext>
              </a:extLst>
            </p:cNvPr>
            <p:cNvSpPr>
              <a:spLocks/>
            </p:cNvSpPr>
            <p:nvPr/>
          </p:nvSpPr>
          <p:spPr bwMode="auto">
            <a:xfrm>
              <a:off x="5668964" y="3043238"/>
              <a:ext cx="20638"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4 w 83"/>
                <a:gd name="T11" fmla="*/ 71 h 73"/>
                <a:gd name="T12" fmla="*/ 18 w 83"/>
                <a:gd name="T13" fmla="*/ 71 h 73"/>
                <a:gd name="T14" fmla="*/ 25 w 83"/>
                <a:gd name="T15" fmla="*/ 69 h 73"/>
                <a:gd name="T16" fmla="*/ 33 w 83"/>
                <a:gd name="T17" fmla="*/ 66 h 73"/>
                <a:gd name="T18" fmla="*/ 47 w 83"/>
                <a:gd name="T19" fmla="*/ 58 h 73"/>
                <a:gd name="T20" fmla="*/ 52 w 83"/>
                <a:gd name="T21" fmla="*/ 54 h 73"/>
                <a:gd name="T22" fmla="*/ 59 w 83"/>
                <a:gd name="T23" fmla="*/ 49 h 73"/>
                <a:gd name="T24" fmla="*/ 67 w 83"/>
                <a:gd name="T25" fmla="*/ 38 h 73"/>
                <a:gd name="T26" fmla="*/ 75 w 83"/>
                <a:gd name="T27" fmla="*/ 27 h 73"/>
                <a:gd name="T28" fmla="*/ 80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4" y="71"/>
                  </a:lnTo>
                  <a:lnTo>
                    <a:pt x="18" y="71"/>
                  </a:lnTo>
                  <a:lnTo>
                    <a:pt x="25" y="69"/>
                  </a:lnTo>
                  <a:lnTo>
                    <a:pt x="33" y="66"/>
                  </a:lnTo>
                  <a:lnTo>
                    <a:pt x="47" y="58"/>
                  </a:lnTo>
                  <a:lnTo>
                    <a:pt x="52" y="54"/>
                  </a:lnTo>
                  <a:lnTo>
                    <a:pt x="59" y="49"/>
                  </a:lnTo>
                  <a:lnTo>
                    <a:pt x="67" y="38"/>
                  </a:lnTo>
                  <a:lnTo>
                    <a:pt x="75" y="27"/>
                  </a:lnTo>
                  <a:lnTo>
                    <a:pt x="80"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2" name="Line 502">
              <a:extLst>
                <a:ext uri="{FF2B5EF4-FFF2-40B4-BE49-F238E27FC236}">
                  <a16:creationId xmlns:a16="http://schemas.microsoft.com/office/drawing/2014/main" id="{C7A1B4B3-CA84-D15F-1698-D539BD81BD61}"/>
                </a:ext>
              </a:extLst>
            </p:cNvPr>
            <p:cNvSpPr>
              <a:spLocks noChangeShapeType="1"/>
            </p:cNvSpPr>
            <p:nvPr/>
          </p:nvSpPr>
          <p:spPr bwMode="auto">
            <a:xfrm>
              <a:off x="5668964" y="3019426"/>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3" name="Line 503">
              <a:extLst>
                <a:ext uri="{FF2B5EF4-FFF2-40B4-BE49-F238E27FC236}">
                  <a16:creationId xmlns:a16="http://schemas.microsoft.com/office/drawing/2014/main" id="{B8894E4B-A4A7-1F6B-75DD-400442D3A446}"/>
                </a:ext>
              </a:extLst>
            </p:cNvPr>
            <p:cNvSpPr>
              <a:spLocks noChangeShapeType="1"/>
            </p:cNvSpPr>
            <p:nvPr/>
          </p:nvSpPr>
          <p:spPr bwMode="auto">
            <a:xfrm flipH="1">
              <a:off x="5648326" y="304323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4" name="Line 504">
              <a:extLst>
                <a:ext uri="{FF2B5EF4-FFF2-40B4-BE49-F238E27FC236}">
                  <a16:creationId xmlns:a16="http://schemas.microsoft.com/office/drawing/2014/main" id="{70CC162E-FE47-941D-7412-4F18DC6F533C}"/>
                </a:ext>
              </a:extLst>
            </p:cNvPr>
            <p:cNvSpPr>
              <a:spLocks noChangeShapeType="1"/>
            </p:cNvSpPr>
            <p:nvPr/>
          </p:nvSpPr>
          <p:spPr bwMode="auto">
            <a:xfrm>
              <a:off x="5668964" y="304323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5" name="Freeform 505">
              <a:extLst>
                <a:ext uri="{FF2B5EF4-FFF2-40B4-BE49-F238E27FC236}">
                  <a16:creationId xmlns:a16="http://schemas.microsoft.com/office/drawing/2014/main" id="{9673D36B-BFD0-186F-E68C-D68B13E13A89}"/>
                </a:ext>
              </a:extLst>
            </p:cNvPr>
            <p:cNvSpPr>
              <a:spLocks/>
            </p:cNvSpPr>
            <p:nvPr/>
          </p:nvSpPr>
          <p:spPr bwMode="auto">
            <a:xfrm>
              <a:off x="5668964" y="3019426"/>
              <a:ext cx="20638" cy="23813"/>
            </a:xfrm>
            <a:custGeom>
              <a:avLst/>
              <a:gdLst>
                <a:gd name="T0" fmla="*/ 83 w 83"/>
                <a:gd name="T1" fmla="*/ 86 h 86"/>
                <a:gd name="T2" fmla="*/ 83 w 83"/>
                <a:gd name="T3" fmla="*/ 79 h 86"/>
                <a:gd name="T4" fmla="*/ 81 w 83"/>
                <a:gd name="T5" fmla="*/ 62 h 86"/>
                <a:gd name="T6" fmla="*/ 76 w 83"/>
                <a:gd name="T7" fmla="*/ 47 h 86"/>
                <a:gd name="T8" fmla="*/ 68 w 83"/>
                <a:gd name="T9" fmla="*/ 34 h 86"/>
                <a:gd name="T10" fmla="*/ 59 w 83"/>
                <a:gd name="T11" fmla="*/ 22 h 86"/>
                <a:gd name="T12" fmla="*/ 47 w 83"/>
                <a:gd name="T13" fmla="*/ 12 h 86"/>
                <a:gd name="T14" fmla="*/ 33 w 83"/>
                <a:gd name="T15" fmla="*/ 5 h 86"/>
                <a:gd name="T16" fmla="*/ 25 w 83"/>
                <a:gd name="T17" fmla="*/ 2 h 86"/>
                <a:gd name="T18" fmla="*/ 18 w 83"/>
                <a:gd name="T19" fmla="*/ 1 h 86"/>
                <a:gd name="T20" fmla="*/ 3 w 83"/>
                <a:gd name="T21" fmla="*/ 0 h 86"/>
                <a:gd name="T22" fmla="*/ 0 w 8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83" y="86"/>
                  </a:moveTo>
                  <a:lnTo>
                    <a:pt x="83" y="79"/>
                  </a:lnTo>
                  <a:lnTo>
                    <a:pt x="81" y="62"/>
                  </a:lnTo>
                  <a:lnTo>
                    <a:pt x="76" y="47"/>
                  </a:lnTo>
                  <a:lnTo>
                    <a:pt x="68" y="34"/>
                  </a:lnTo>
                  <a:lnTo>
                    <a:pt x="59" y="22"/>
                  </a:lnTo>
                  <a:lnTo>
                    <a:pt x="47" y="12"/>
                  </a:lnTo>
                  <a:lnTo>
                    <a:pt x="33" y="5"/>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6" name="Freeform 506">
              <a:extLst>
                <a:ext uri="{FF2B5EF4-FFF2-40B4-BE49-F238E27FC236}">
                  <a16:creationId xmlns:a16="http://schemas.microsoft.com/office/drawing/2014/main" id="{A41348B5-A33C-450A-7E8E-1A0E1F6758B4}"/>
                </a:ext>
              </a:extLst>
            </p:cNvPr>
            <p:cNvSpPr>
              <a:spLocks/>
            </p:cNvSpPr>
            <p:nvPr/>
          </p:nvSpPr>
          <p:spPr bwMode="auto">
            <a:xfrm>
              <a:off x="5661026" y="3106738"/>
              <a:ext cx="20638" cy="19050"/>
            </a:xfrm>
            <a:custGeom>
              <a:avLst/>
              <a:gdLst>
                <a:gd name="T0" fmla="*/ 0 w 76"/>
                <a:gd name="T1" fmla="*/ 0 h 73"/>
                <a:gd name="T2" fmla="*/ 1 w 76"/>
                <a:gd name="T3" fmla="*/ 13 h 73"/>
                <a:gd name="T4" fmla="*/ 6 w 76"/>
                <a:gd name="T5" fmla="*/ 26 h 73"/>
                <a:gd name="T6" fmla="*/ 12 w 76"/>
                <a:gd name="T7" fmla="*/ 38 h 73"/>
                <a:gd name="T8" fmla="*/ 22 w 76"/>
                <a:gd name="T9" fmla="*/ 49 h 73"/>
                <a:gd name="T10" fmla="*/ 34 w 76"/>
                <a:gd name="T11" fmla="*/ 58 h 73"/>
                <a:gd name="T12" fmla="*/ 46 w 76"/>
                <a:gd name="T13" fmla="*/ 66 h 73"/>
                <a:gd name="T14" fmla="*/ 60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3"/>
                  </a:lnTo>
                  <a:lnTo>
                    <a:pt x="6" y="26"/>
                  </a:lnTo>
                  <a:lnTo>
                    <a:pt x="12" y="38"/>
                  </a:lnTo>
                  <a:lnTo>
                    <a:pt x="22" y="49"/>
                  </a:lnTo>
                  <a:lnTo>
                    <a:pt x="34" y="58"/>
                  </a:lnTo>
                  <a:lnTo>
                    <a:pt x="46" y="66"/>
                  </a:lnTo>
                  <a:lnTo>
                    <a:pt x="60"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7" name="Freeform 507">
              <a:extLst>
                <a:ext uri="{FF2B5EF4-FFF2-40B4-BE49-F238E27FC236}">
                  <a16:creationId xmlns:a16="http://schemas.microsoft.com/office/drawing/2014/main" id="{4EAA1107-216E-6D32-8BC2-A67738C632E7}"/>
                </a:ext>
              </a:extLst>
            </p:cNvPr>
            <p:cNvSpPr>
              <a:spLocks/>
            </p:cNvSpPr>
            <p:nvPr/>
          </p:nvSpPr>
          <p:spPr bwMode="auto">
            <a:xfrm>
              <a:off x="5661026" y="3084513"/>
              <a:ext cx="20638" cy="22225"/>
            </a:xfrm>
            <a:custGeom>
              <a:avLst/>
              <a:gdLst>
                <a:gd name="T0" fmla="*/ 76 w 76"/>
                <a:gd name="T1" fmla="*/ 0 h 87"/>
                <a:gd name="T2" fmla="*/ 60 w 76"/>
                <a:gd name="T3" fmla="*/ 2 h 87"/>
                <a:gd name="T4" fmla="*/ 46 w 76"/>
                <a:gd name="T5" fmla="*/ 6 h 87"/>
                <a:gd name="T6" fmla="*/ 34 w 76"/>
                <a:gd name="T7" fmla="*/ 13 h 87"/>
                <a:gd name="T8" fmla="*/ 22 w 76"/>
                <a:gd name="T9" fmla="*/ 23 h 87"/>
                <a:gd name="T10" fmla="*/ 12 w 76"/>
                <a:gd name="T11" fmla="*/ 35 h 87"/>
                <a:gd name="T12" fmla="*/ 5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2"/>
                  </a:lnTo>
                  <a:lnTo>
                    <a:pt x="46" y="6"/>
                  </a:lnTo>
                  <a:lnTo>
                    <a:pt x="34" y="13"/>
                  </a:lnTo>
                  <a:lnTo>
                    <a:pt x="22" y="23"/>
                  </a:lnTo>
                  <a:lnTo>
                    <a:pt x="12" y="35"/>
                  </a:lnTo>
                  <a:lnTo>
                    <a:pt x="5"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8" name="Line 508">
              <a:extLst>
                <a:ext uri="{FF2B5EF4-FFF2-40B4-BE49-F238E27FC236}">
                  <a16:creationId xmlns:a16="http://schemas.microsoft.com/office/drawing/2014/main" id="{EA572257-F7BB-B774-C660-544F51F005E4}"/>
                </a:ext>
              </a:extLst>
            </p:cNvPr>
            <p:cNvSpPr>
              <a:spLocks noChangeShapeType="1"/>
            </p:cNvSpPr>
            <p:nvPr/>
          </p:nvSpPr>
          <p:spPr bwMode="auto">
            <a:xfrm flipV="1">
              <a:off x="5681664" y="3106738"/>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9" name="Freeform 509">
              <a:extLst>
                <a:ext uri="{FF2B5EF4-FFF2-40B4-BE49-F238E27FC236}">
                  <a16:creationId xmlns:a16="http://schemas.microsoft.com/office/drawing/2014/main" id="{A392C67A-0894-E707-52B4-D21BD2F906DF}"/>
                </a:ext>
              </a:extLst>
            </p:cNvPr>
            <p:cNvSpPr>
              <a:spLocks/>
            </p:cNvSpPr>
            <p:nvPr/>
          </p:nvSpPr>
          <p:spPr bwMode="auto">
            <a:xfrm>
              <a:off x="5681664" y="3106738"/>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4 w 83"/>
                <a:gd name="T11" fmla="*/ 71 h 73"/>
                <a:gd name="T12" fmla="*/ 18 w 83"/>
                <a:gd name="T13" fmla="*/ 71 h 73"/>
                <a:gd name="T14" fmla="*/ 25 w 83"/>
                <a:gd name="T15" fmla="*/ 69 h 73"/>
                <a:gd name="T16" fmla="*/ 33 w 83"/>
                <a:gd name="T17" fmla="*/ 66 h 73"/>
                <a:gd name="T18" fmla="*/ 47 w 83"/>
                <a:gd name="T19" fmla="*/ 58 h 73"/>
                <a:gd name="T20" fmla="*/ 52 w 83"/>
                <a:gd name="T21" fmla="*/ 54 h 73"/>
                <a:gd name="T22" fmla="*/ 59 w 83"/>
                <a:gd name="T23" fmla="*/ 49 h 73"/>
                <a:gd name="T24" fmla="*/ 67 w 83"/>
                <a:gd name="T25" fmla="*/ 38 h 73"/>
                <a:gd name="T26" fmla="*/ 75 w 83"/>
                <a:gd name="T27" fmla="*/ 26 h 73"/>
                <a:gd name="T28" fmla="*/ 80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4" y="71"/>
                  </a:lnTo>
                  <a:lnTo>
                    <a:pt x="18" y="71"/>
                  </a:lnTo>
                  <a:lnTo>
                    <a:pt x="25" y="69"/>
                  </a:lnTo>
                  <a:lnTo>
                    <a:pt x="33" y="66"/>
                  </a:lnTo>
                  <a:lnTo>
                    <a:pt x="47" y="58"/>
                  </a:lnTo>
                  <a:lnTo>
                    <a:pt x="52" y="54"/>
                  </a:lnTo>
                  <a:lnTo>
                    <a:pt x="59" y="49"/>
                  </a:lnTo>
                  <a:lnTo>
                    <a:pt x="67" y="38"/>
                  </a:lnTo>
                  <a:lnTo>
                    <a:pt x="75" y="26"/>
                  </a:lnTo>
                  <a:lnTo>
                    <a:pt x="80"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0" name="Line 510">
              <a:extLst>
                <a:ext uri="{FF2B5EF4-FFF2-40B4-BE49-F238E27FC236}">
                  <a16:creationId xmlns:a16="http://schemas.microsoft.com/office/drawing/2014/main" id="{F529FEF3-E926-4138-2CF9-7A849794F950}"/>
                </a:ext>
              </a:extLst>
            </p:cNvPr>
            <p:cNvSpPr>
              <a:spLocks noChangeShapeType="1"/>
            </p:cNvSpPr>
            <p:nvPr/>
          </p:nvSpPr>
          <p:spPr bwMode="auto">
            <a:xfrm>
              <a:off x="5681664" y="3084513"/>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1" name="Line 511">
              <a:extLst>
                <a:ext uri="{FF2B5EF4-FFF2-40B4-BE49-F238E27FC236}">
                  <a16:creationId xmlns:a16="http://schemas.microsoft.com/office/drawing/2014/main" id="{ACADFC1C-CB1B-5308-D9C7-416D42A9FD5C}"/>
                </a:ext>
              </a:extLst>
            </p:cNvPr>
            <p:cNvSpPr>
              <a:spLocks noChangeShapeType="1"/>
            </p:cNvSpPr>
            <p:nvPr/>
          </p:nvSpPr>
          <p:spPr bwMode="auto">
            <a:xfrm flipH="1">
              <a:off x="5661026" y="3106738"/>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2" name="Line 512">
              <a:extLst>
                <a:ext uri="{FF2B5EF4-FFF2-40B4-BE49-F238E27FC236}">
                  <a16:creationId xmlns:a16="http://schemas.microsoft.com/office/drawing/2014/main" id="{B6E12901-9771-9989-D62C-07C83EB75B11}"/>
                </a:ext>
              </a:extLst>
            </p:cNvPr>
            <p:cNvSpPr>
              <a:spLocks noChangeShapeType="1"/>
            </p:cNvSpPr>
            <p:nvPr/>
          </p:nvSpPr>
          <p:spPr bwMode="auto">
            <a:xfrm>
              <a:off x="5681664" y="3106738"/>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3" name="Freeform 513">
              <a:extLst>
                <a:ext uri="{FF2B5EF4-FFF2-40B4-BE49-F238E27FC236}">
                  <a16:creationId xmlns:a16="http://schemas.microsoft.com/office/drawing/2014/main" id="{37A93BD7-FC7C-1419-DCF5-52EF912382CB}"/>
                </a:ext>
              </a:extLst>
            </p:cNvPr>
            <p:cNvSpPr>
              <a:spLocks/>
            </p:cNvSpPr>
            <p:nvPr/>
          </p:nvSpPr>
          <p:spPr bwMode="auto">
            <a:xfrm>
              <a:off x="5681664" y="3084513"/>
              <a:ext cx="22225" cy="22225"/>
            </a:xfrm>
            <a:custGeom>
              <a:avLst/>
              <a:gdLst>
                <a:gd name="T0" fmla="*/ 83 w 83"/>
                <a:gd name="T1" fmla="*/ 87 h 87"/>
                <a:gd name="T2" fmla="*/ 83 w 83"/>
                <a:gd name="T3" fmla="*/ 80 h 87"/>
                <a:gd name="T4" fmla="*/ 81 w 83"/>
                <a:gd name="T5" fmla="*/ 63 h 87"/>
                <a:gd name="T6" fmla="*/ 76 w 83"/>
                <a:gd name="T7" fmla="*/ 48 h 87"/>
                <a:gd name="T8" fmla="*/ 68 w 83"/>
                <a:gd name="T9" fmla="*/ 35 h 87"/>
                <a:gd name="T10" fmla="*/ 59 w 83"/>
                <a:gd name="T11" fmla="*/ 23 h 87"/>
                <a:gd name="T12" fmla="*/ 47 w 83"/>
                <a:gd name="T13" fmla="*/ 13 h 87"/>
                <a:gd name="T14" fmla="*/ 33 w 83"/>
                <a:gd name="T15" fmla="*/ 6 h 87"/>
                <a:gd name="T16" fmla="*/ 25 w 83"/>
                <a:gd name="T17" fmla="*/ 3 h 87"/>
                <a:gd name="T18" fmla="*/ 18 w 83"/>
                <a:gd name="T19" fmla="*/ 2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5"/>
                  </a:lnTo>
                  <a:lnTo>
                    <a:pt x="59" y="23"/>
                  </a:lnTo>
                  <a:lnTo>
                    <a:pt x="47" y="13"/>
                  </a:lnTo>
                  <a:lnTo>
                    <a:pt x="33" y="6"/>
                  </a:lnTo>
                  <a:lnTo>
                    <a:pt x="25" y="3"/>
                  </a:lnTo>
                  <a:lnTo>
                    <a:pt x="18" y="2"/>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4" name="Freeform 514">
              <a:extLst>
                <a:ext uri="{FF2B5EF4-FFF2-40B4-BE49-F238E27FC236}">
                  <a16:creationId xmlns:a16="http://schemas.microsoft.com/office/drawing/2014/main" id="{3BF22A80-4375-3010-2F2D-B6D31318DC37}"/>
                </a:ext>
              </a:extLst>
            </p:cNvPr>
            <p:cNvSpPr>
              <a:spLocks/>
            </p:cNvSpPr>
            <p:nvPr/>
          </p:nvSpPr>
          <p:spPr bwMode="auto">
            <a:xfrm>
              <a:off x="5795964" y="3171826"/>
              <a:ext cx="19050" cy="19050"/>
            </a:xfrm>
            <a:custGeom>
              <a:avLst/>
              <a:gdLst>
                <a:gd name="T0" fmla="*/ 0 w 76"/>
                <a:gd name="T1" fmla="*/ 0 h 73"/>
                <a:gd name="T2" fmla="*/ 1 w 76"/>
                <a:gd name="T3" fmla="*/ 12 h 73"/>
                <a:gd name="T4" fmla="*/ 7 w 76"/>
                <a:gd name="T5" fmla="*/ 26 h 73"/>
                <a:gd name="T6" fmla="*/ 13 w 76"/>
                <a:gd name="T7" fmla="*/ 38 h 73"/>
                <a:gd name="T8" fmla="*/ 23 w 76"/>
                <a:gd name="T9" fmla="*/ 49 h 73"/>
                <a:gd name="T10" fmla="*/ 34 w 76"/>
                <a:gd name="T11" fmla="*/ 58 h 73"/>
                <a:gd name="T12" fmla="*/ 47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7" y="26"/>
                  </a:lnTo>
                  <a:lnTo>
                    <a:pt x="13" y="38"/>
                  </a:lnTo>
                  <a:lnTo>
                    <a:pt x="23" y="49"/>
                  </a:lnTo>
                  <a:lnTo>
                    <a:pt x="34" y="58"/>
                  </a:lnTo>
                  <a:lnTo>
                    <a:pt x="47"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5" name="Freeform 515">
              <a:extLst>
                <a:ext uri="{FF2B5EF4-FFF2-40B4-BE49-F238E27FC236}">
                  <a16:creationId xmlns:a16="http://schemas.microsoft.com/office/drawing/2014/main" id="{9EBBE547-B609-4CAB-77A2-95341B999126}"/>
                </a:ext>
              </a:extLst>
            </p:cNvPr>
            <p:cNvSpPr>
              <a:spLocks/>
            </p:cNvSpPr>
            <p:nvPr/>
          </p:nvSpPr>
          <p:spPr bwMode="auto">
            <a:xfrm>
              <a:off x="5795964" y="3149601"/>
              <a:ext cx="19050" cy="22225"/>
            </a:xfrm>
            <a:custGeom>
              <a:avLst/>
              <a:gdLst>
                <a:gd name="T0" fmla="*/ 76 w 76"/>
                <a:gd name="T1" fmla="*/ 0 h 87"/>
                <a:gd name="T2" fmla="*/ 60 w 76"/>
                <a:gd name="T3" fmla="*/ 1 h 87"/>
                <a:gd name="T4" fmla="*/ 47 w 76"/>
                <a:gd name="T5" fmla="*/ 6 h 87"/>
                <a:gd name="T6" fmla="*/ 34 w 76"/>
                <a:gd name="T7" fmla="*/ 13 h 87"/>
                <a:gd name="T8" fmla="*/ 23 w 76"/>
                <a:gd name="T9" fmla="*/ 23 h 87"/>
                <a:gd name="T10" fmla="*/ 13 w 76"/>
                <a:gd name="T11" fmla="*/ 34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7" y="6"/>
                  </a:lnTo>
                  <a:lnTo>
                    <a:pt x="34" y="13"/>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6" name="Line 516">
              <a:extLst>
                <a:ext uri="{FF2B5EF4-FFF2-40B4-BE49-F238E27FC236}">
                  <a16:creationId xmlns:a16="http://schemas.microsoft.com/office/drawing/2014/main" id="{02A6331C-354B-92C9-BD05-9B4A476BAE37}"/>
                </a:ext>
              </a:extLst>
            </p:cNvPr>
            <p:cNvSpPr>
              <a:spLocks noChangeShapeType="1"/>
            </p:cNvSpPr>
            <p:nvPr/>
          </p:nvSpPr>
          <p:spPr bwMode="auto">
            <a:xfrm flipV="1">
              <a:off x="5815014" y="3171826"/>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7" name="Freeform 517">
              <a:extLst>
                <a:ext uri="{FF2B5EF4-FFF2-40B4-BE49-F238E27FC236}">
                  <a16:creationId xmlns:a16="http://schemas.microsoft.com/office/drawing/2014/main" id="{6E859A97-B0E9-41B2-CC7A-CF4ADE4582C3}"/>
                </a:ext>
              </a:extLst>
            </p:cNvPr>
            <p:cNvSpPr>
              <a:spLocks/>
            </p:cNvSpPr>
            <p:nvPr/>
          </p:nvSpPr>
          <p:spPr bwMode="auto">
            <a:xfrm>
              <a:off x="5815014" y="3171826"/>
              <a:ext cx="22225" cy="19050"/>
            </a:xfrm>
            <a:custGeom>
              <a:avLst/>
              <a:gdLst>
                <a:gd name="T0" fmla="*/ 0 w 84"/>
                <a:gd name="T1" fmla="*/ 73 h 73"/>
                <a:gd name="T2" fmla="*/ 4 w 84"/>
                <a:gd name="T3" fmla="*/ 73 h 73"/>
                <a:gd name="T4" fmla="*/ 11 w 84"/>
                <a:gd name="T5" fmla="*/ 72 h 73"/>
                <a:gd name="T6" fmla="*/ 11 w 84"/>
                <a:gd name="T7" fmla="*/ 71 h 73"/>
                <a:gd name="T8" fmla="*/ 12 w 84"/>
                <a:gd name="T9" fmla="*/ 71 h 73"/>
                <a:gd name="T10" fmla="*/ 14 w 84"/>
                <a:gd name="T11" fmla="*/ 71 h 73"/>
                <a:gd name="T12" fmla="*/ 19 w 84"/>
                <a:gd name="T13" fmla="*/ 71 h 73"/>
                <a:gd name="T14" fmla="*/ 26 w 84"/>
                <a:gd name="T15" fmla="*/ 68 h 73"/>
                <a:gd name="T16" fmla="*/ 34 w 84"/>
                <a:gd name="T17" fmla="*/ 66 h 73"/>
                <a:gd name="T18" fmla="*/ 47 w 84"/>
                <a:gd name="T19" fmla="*/ 58 h 73"/>
                <a:gd name="T20" fmla="*/ 53 w 84"/>
                <a:gd name="T21" fmla="*/ 53 h 73"/>
                <a:gd name="T22" fmla="*/ 60 w 84"/>
                <a:gd name="T23" fmla="*/ 49 h 73"/>
                <a:gd name="T24" fmla="*/ 68 w 84"/>
                <a:gd name="T25" fmla="*/ 38 h 73"/>
                <a:gd name="T26" fmla="*/ 76 w 84"/>
                <a:gd name="T27" fmla="*/ 26 h 73"/>
                <a:gd name="T28" fmla="*/ 80 w 84"/>
                <a:gd name="T29" fmla="*/ 12 h 73"/>
                <a:gd name="T30" fmla="*/ 81 w 84"/>
                <a:gd name="T31" fmla="*/ 6 h 73"/>
                <a:gd name="T32" fmla="*/ 84 w 8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3">
                  <a:moveTo>
                    <a:pt x="0" y="73"/>
                  </a:moveTo>
                  <a:lnTo>
                    <a:pt x="4" y="73"/>
                  </a:lnTo>
                  <a:lnTo>
                    <a:pt x="11" y="72"/>
                  </a:lnTo>
                  <a:lnTo>
                    <a:pt x="11" y="71"/>
                  </a:lnTo>
                  <a:lnTo>
                    <a:pt x="12" y="71"/>
                  </a:lnTo>
                  <a:lnTo>
                    <a:pt x="14" y="71"/>
                  </a:lnTo>
                  <a:lnTo>
                    <a:pt x="19" y="71"/>
                  </a:lnTo>
                  <a:lnTo>
                    <a:pt x="26" y="68"/>
                  </a:lnTo>
                  <a:lnTo>
                    <a:pt x="34" y="66"/>
                  </a:lnTo>
                  <a:lnTo>
                    <a:pt x="47" y="58"/>
                  </a:lnTo>
                  <a:lnTo>
                    <a:pt x="53" y="53"/>
                  </a:lnTo>
                  <a:lnTo>
                    <a:pt x="60" y="49"/>
                  </a:lnTo>
                  <a:lnTo>
                    <a:pt x="68" y="38"/>
                  </a:lnTo>
                  <a:lnTo>
                    <a:pt x="76" y="26"/>
                  </a:lnTo>
                  <a:lnTo>
                    <a:pt x="80" y="12"/>
                  </a:lnTo>
                  <a:lnTo>
                    <a:pt x="81" y="6"/>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8" name="Line 518">
              <a:extLst>
                <a:ext uri="{FF2B5EF4-FFF2-40B4-BE49-F238E27FC236}">
                  <a16:creationId xmlns:a16="http://schemas.microsoft.com/office/drawing/2014/main" id="{4F4B8734-1C77-19F7-AC36-C914BA6C9933}"/>
                </a:ext>
              </a:extLst>
            </p:cNvPr>
            <p:cNvSpPr>
              <a:spLocks noChangeShapeType="1"/>
            </p:cNvSpPr>
            <p:nvPr/>
          </p:nvSpPr>
          <p:spPr bwMode="auto">
            <a:xfrm>
              <a:off x="5815014" y="3149601"/>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9" name="Line 519">
              <a:extLst>
                <a:ext uri="{FF2B5EF4-FFF2-40B4-BE49-F238E27FC236}">
                  <a16:creationId xmlns:a16="http://schemas.microsoft.com/office/drawing/2014/main" id="{012DD337-FC1D-6A0D-B584-7366EEA8A81D}"/>
                </a:ext>
              </a:extLst>
            </p:cNvPr>
            <p:cNvSpPr>
              <a:spLocks noChangeShapeType="1"/>
            </p:cNvSpPr>
            <p:nvPr/>
          </p:nvSpPr>
          <p:spPr bwMode="auto">
            <a:xfrm flipH="1">
              <a:off x="5795964" y="3171826"/>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0" name="Line 520">
              <a:extLst>
                <a:ext uri="{FF2B5EF4-FFF2-40B4-BE49-F238E27FC236}">
                  <a16:creationId xmlns:a16="http://schemas.microsoft.com/office/drawing/2014/main" id="{73719C74-2988-34D6-2CC7-A0847AEFFAB9}"/>
                </a:ext>
              </a:extLst>
            </p:cNvPr>
            <p:cNvSpPr>
              <a:spLocks noChangeShapeType="1"/>
            </p:cNvSpPr>
            <p:nvPr/>
          </p:nvSpPr>
          <p:spPr bwMode="auto">
            <a:xfrm>
              <a:off x="5815014" y="3171826"/>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1" name="Freeform 521">
              <a:extLst>
                <a:ext uri="{FF2B5EF4-FFF2-40B4-BE49-F238E27FC236}">
                  <a16:creationId xmlns:a16="http://schemas.microsoft.com/office/drawing/2014/main" id="{250E4338-CFE3-02D1-5FB5-AE13D2FA044B}"/>
                </a:ext>
              </a:extLst>
            </p:cNvPr>
            <p:cNvSpPr>
              <a:spLocks/>
            </p:cNvSpPr>
            <p:nvPr/>
          </p:nvSpPr>
          <p:spPr bwMode="auto">
            <a:xfrm>
              <a:off x="5815014" y="3149601"/>
              <a:ext cx="22225" cy="22225"/>
            </a:xfrm>
            <a:custGeom>
              <a:avLst/>
              <a:gdLst>
                <a:gd name="T0" fmla="*/ 84 w 84"/>
                <a:gd name="T1" fmla="*/ 87 h 87"/>
                <a:gd name="T2" fmla="*/ 84 w 84"/>
                <a:gd name="T3" fmla="*/ 80 h 87"/>
                <a:gd name="T4" fmla="*/ 81 w 84"/>
                <a:gd name="T5" fmla="*/ 63 h 87"/>
                <a:gd name="T6" fmla="*/ 77 w 84"/>
                <a:gd name="T7" fmla="*/ 48 h 87"/>
                <a:gd name="T8" fmla="*/ 69 w 84"/>
                <a:gd name="T9" fmla="*/ 34 h 87"/>
                <a:gd name="T10" fmla="*/ 60 w 84"/>
                <a:gd name="T11" fmla="*/ 23 h 87"/>
                <a:gd name="T12" fmla="*/ 47 w 84"/>
                <a:gd name="T13" fmla="*/ 13 h 87"/>
                <a:gd name="T14" fmla="*/ 34 w 84"/>
                <a:gd name="T15" fmla="*/ 6 h 87"/>
                <a:gd name="T16" fmla="*/ 26 w 84"/>
                <a:gd name="T17" fmla="*/ 2 h 87"/>
                <a:gd name="T18" fmla="*/ 19 w 84"/>
                <a:gd name="T19" fmla="*/ 1 h 87"/>
                <a:gd name="T20" fmla="*/ 4 w 84"/>
                <a:gd name="T21" fmla="*/ 0 h 87"/>
                <a:gd name="T22" fmla="*/ 0 w 84"/>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7">
                  <a:moveTo>
                    <a:pt x="84" y="87"/>
                  </a:moveTo>
                  <a:lnTo>
                    <a:pt x="84" y="80"/>
                  </a:lnTo>
                  <a:lnTo>
                    <a:pt x="81" y="63"/>
                  </a:lnTo>
                  <a:lnTo>
                    <a:pt x="77" y="48"/>
                  </a:lnTo>
                  <a:lnTo>
                    <a:pt x="69" y="34"/>
                  </a:lnTo>
                  <a:lnTo>
                    <a:pt x="60" y="23"/>
                  </a:lnTo>
                  <a:lnTo>
                    <a:pt x="47" y="13"/>
                  </a:lnTo>
                  <a:lnTo>
                    <a:pt x="34" y="6"/>
                  </a:lnTo>
                  <a:lnTo>
                    <a:pt x="26" y="2"/>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2" name="Freeform 522">
              <a:extLst>
                <a:ext uri="{FF2B5EF4-FFF2-40B4-BE49-F238E27FC236}">
                  <a16:creationId xmlns:a16="http://schemas.microsoft.com/office/drawing/2014/main" id="{14A2350F-F260-DB8B-C38B-59CEDD69F932}"/>
                </a:ext>
              </a:extLst>
            </p:cNvPr>
            <p:cNvSpPr>
              <a:spLocks/>
            </p:cNvSpPr>
            <p:nvPr/>
          </p:nvSpPr>
          <p:spPr bwMode="auto">
            <a:xfrm>
              <a:off x="5694364" y="3235326"/>
              <a:ext cx="19050" cy="20638"/>
            </a:xfrm>
            <a:custGeom>
              <a:avLst/>
              <a:gdLst>
                <a:gd name="T0" fmla="*/ 0 w 76"/>
                <a:gd name="T1" fmla="*/ 0 h 73"/>
                <a:gd name="T2" fmla="*/ 1 w 76"/>
                <a:gd name="T3" fmla="*/ 12 h 73"/>
                <a:gd name="T4" fmla="*/ 7 w 76"/>
                <a:gd name="T5" fmla="*/ 26 h 73"/>
                <a:gd name="T6" fmla="*/ 12 w 76"/>
                <a:gd name="T7" fmla="*/ 37 h 73"/>
                <a:gd name="T8" fmla="*/ 23 w 76"/>
                <a:gd name="T9" fmla="*/ 49 h 73"/>
                <a:gd name="T10" fmla="*/ 34 w 76"/>
                <a:gd name="T11" fmla="*/ 58 h 73"/>
                <a:gd name="T12" fmla="*/ 47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7" y="26"/>
                  </a:lnTo>
                  <a:lnTo>
                    <a:pt x="12" y="37"/>
                  </a:lnTo>
                  <a:lnTo>
                    <a:pt x="23" y="49"/>
                  </a:lnTo>
                  <a:lnTo>
                    <a:pt x="34" y="58"/>
                  </a:lnTo>
                  <a:lnTo>
                    <a:pt x="47"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3" name="Freeform 523">
              <a:extLst>
                <a:ext uri="{FF2B5EF4-FFF2-40B4-BE49-F238E27FC236}">
                  <a16:creationId xmlns:a16="http://schemas.microsoft.com/office/drawing/2014/main" id="{46E63F2D-0509-DEB7-F505-76FE73302694}"/>
                </a:ext>
              </a:extLst>
            </p:cNvPr>
            <p:cNvSpPr>
              <a:spLocks/>
            </p:cNvSpPr>
            <p:nvPr/>
          </p:nvSpPr>
          <p:spPr bwMode="auto">
            <a:xfrm>
              <a:off x="5694364" y="3213101"/>
              <a:ext cx="19050" cy="22225"/>
            </a:xfrm>
            <a:custGeom>
              <a:avLst/>
              <a:gdLst>
                <a:gd name="T0" fmla="*/ 76 w 76"/>
                <a:gd name="T1" fmla="*/ 0 h 87"/>
                <a:gd name="T2" fmla="*/ 60 w 76"/>
                <a:gd name="T3" fmla="*/ 1 h 87"/>
                <a:gd name="T4" fmla="*/ 47 w 76"/>
                <a:gd name="T5" fmla="*/ 6 h 87"/>
                <a:gd name="T6" fmla="*/ 34 w 76"/>
                <a:gd name="T7" fmla="*/ 12 h 87"/>
                <a:gd name="T8" fmla="*/ 23 w 76"/>
                <a:gd name="T9" fmla="*/ 23 h 87"/>
                <a:gd name="T10" fmla="*/ 12 w 76"/>
                <a:gd name="T11" fmla="*/ 34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7" y="6"/>
                  </a:lnTo>
                  <a:lnTo>
                    <a:pt x="34" y="12"/>
                  </a:lnTo>
                  <a:lnTo>
                    <a:pt x="23" y="23"/>
                  </a:lnTo>
                  <a:lnTo>
                    <a:pt x="12"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4" name="Line 524">
              <a:extLst>
                <a:ext uri="{FF2B5EF4-FFF2-40B4-BE49-F238E27FC236}">
                  <a16:creationId xmlns:a16="http://schemas.microsoft.com/office/drawing/2014/main" id="{6FF53FE1-65C3-925D-1FBD-30C19D3B1969}"/>
                </a:ext>
              </a:extLst>
            </p:cNvPr>
            <p:cNvSpPr>
              <a:spLocks noChangeShapeType="1"/>
            </p:cNvSpPr>
            <p:nvPr/>
          </p:nvSpPr>
          <p:spPr bwMode="auto">
            <a:xfrm flipV="1">
              <a:off x="5713414" y="3235326"/>
              <a:ext cx="0" cy="206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5" name="Freeform 525">
              <a:extLst>
                <a:ext uri="{FF2B5EF4-FFF2-40B4-BE49-F238E27FC236}">
                  <a16:creationId xmlns:a16="http://schemas.microsoft.com/office/drawing/2014/main" id="{6D81726B-1F96-80F1-60FF-72264E647C21}"/>
                </a:ext>
              </a:extLst>
            </p:cNvPr>
            <p:cNvSpPr>
              <a:spLocks/>
            </p:cNvSpPr>
            <p:nvPr/>
          </p:nvSpPr>
          <p:spPr bwMode="auto">
            <a:xfrm>
              <a:off x="5713414" y="3235326"/>
              <a:ext cx="22225" cy="20638"/>
            </a:xfrm>
            <a:custGeom>
              <a:avLst/>
              <a:gdLst>
                <a:gd name="T0" fmla="*/ 0 w 84"/>
                <a:gd name="T1" fmla="*/ 73 h 73"/>
                <a:gd name="T2" fmla="*/ 4 w 84"/>
                <a:gd name="T3" fmla="*/ 73 h 73"/>
                <a:gd name="T4" fmla="*/ 11 w 84"/>
                <a:gd name="T5" fmla="*/ 72 h 73"/>
                <a:gd name="T6" fmla="*/ 11 w 84"/>
                <a:gd name="T7" fmla="*/ 70 h 73"/>
                <a:gd name="T8" fmla="*/ 12 w 84"/>
                <a:gd name="T9" fmla="*/ 70 h 73"/>
                <a:gd name="T10" fmla="*/ 14 w 84"/>
                <a:gd name="T11" fmla="*/ 70 h 73"/>
                <a:gd name="T12" fmla="*/ 19 w 84"/>
                <a:gd name="T13" fmla="*/ 70 h 73"/>
                <a:gd name="T14" fmla="*/ 25 w 84"/>
                <a:gd name="T15" fmla="*/ 68 h 73"/>
                <a:gd name="T16" fmla="*/ 33 w 84"/>
                <a:gd name="T17" fmla="*/ 66 h 73"/>
                <a:gd name="T18" fmla="*/ 47 w 84"/>
                <a:gd name="T19" fmla="*/ 58 h 73"/>
                <a:gd name="T20" fmla="*/ 53 w 84"/>
                <a:gd name="T21" fmla="*/ 53 h 73"/>
                <a:gd name="T22" fmla="*/ 60 w 84"/>
                <a:gd name="T23" fmla="*/ 49 h 73"/>
                <a:gd name="T24" fmla="*/ 68 w 84"/>
                <a:gd name="T25" fmla="*/ 37 h 73"/>
                <a:gd name="T26" fmla="*/ 76 w 84"/>
                <a:gd name="T27" fmla="*/ 26 h 73"/>
                <a:gd name="T28" fmla="*/ 80 w 84"/>
                <a:gd name="T29" fmla="*/ 12 h 73"/>
                <a:gd name="T30" fmla="*/ 81 w 84"/>
                <a:gd name="T31" fmla="*/ 5 h 73"/>
                <a:gd name="T32" fmla="*/ 84 w 8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3">
                  <a:moveTo>
                    <a:pt x="0" y="73"/>
                  </a:moveTo>
                  <a:lnTo>
                    <a:pt x="4" y="73"/>
                  </a:lnTo>
                  <a:lnTo>
                    <a:pt x="11" y="72"/>
                  </a:lnTo>
                  <a:lnTo>
                    <a:pt x="11" y="70"/>
                  </a:lnTo>
                  <a:lnTo>
                    <a:pt x="12" y="70"/>
                  </a:lnTo>
                  <a:lnTo>
                    <a:pt x="14" y="70"/>
                  </a:lnTo>
                  <a:lnTo>
                    <a:pt x="19" y="70"/>
                  </a:lnTo>
                  <a:lnTo>
                    <a:pt x="25" y="68"/>
                  </a:lnTo>
                  <a:lnTo>
                    <a:pt x="33" y="66"/>
                  </a:lnTo>
                  <a:lnTo>
                    <a:pt x="47" y="58"/>
                  </a:lnTo>
                  <a:lnTo>
                    <a:pt x="53" y="53"/>
                  </a:lnTo>
                  <a:lnTo>
                    <a:pt x="60" y="49"/>
                  </a:lnTo>
                  <a:lnTo>
                    <a:pt x="68" y="37"/>
                  </a:lnTo>
                  <a:lnTo>
                    <a:pt x="76" y="26"/>
                  </a:lnTo>
                  <a:lnTo>
                    <a:pt x="80" y="12"/>
                  </a:lnTo>
                  <a:lnTo>
                    <a:pt x="81" y="5"/>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6" name="Line 526">
              <a:extLst>
                <a:ext uri="{FF2B5EF4-FFF2-40B4-BE49-F238E27FC236}">
                  <a16:creationId xmlns:a16="http://schemas.microsoft.com/office/drawing/2014/main" id="{5A291E11-53A4-AB1F-7840-633F8CAB20BA}"/>
                </a:ext>
              </a:extLst>
            </p:cNvPr>
            <p:cNvSpPr>
              <a:spLocks noChangeShapeType="1"/>
            </p:cNvSpPr>
            <p:nvPr/>
          </p:nvSpPr>
          <p:spPr bwMode="auto">
            <a:xfrm>
              <a:off x="5713414" y="3213101"/>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7" name="Line 527">
              <a:extLst>
                <a:ext uri="{FF2B5EF4-FFF2-40B4-BE49-F238E27FC236}">
                  <a16:creationId xmlns:a16="http://schemas.microsoft.com/office/drawing/2014/main" id="{D3243EFC-0AFF-AE1F-64F1-A8D9CE1F3AD6}"/>
                </a:ext>
              </a:extLst>
            </p:cNvPr>
            <p:cNvSpPr>
              <a:spLocks noChangeShapeType="1"/>
            </p:cNvSpPr>
            <p:nvPr/>
          </p:nvSpPr>
          <p:spPr bwMode="auto">
            <a:xfrm flipH="1">
              <a:off x="5694364" y="3235326"/>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8" name="Line 528">
              <a:extLst>
                <a:ext uri="{FF2B5EF4-FFF2-40B4-BE49-F238E27FC236}">
                  <a16:creationId xmlns:a16="http://schemas.microsoft.com/office/drawing/2014/main" id="{6EBB3970-DFFA-FA66-A6A1-CD20DBD94455}"/>
                </a:ext>
              </a:extLst>
            </p:cNvPr>
            <p:cNvSpPr>
              <a:spLocks noChangeShapeType="1"/>
            </p:cNvSpPr>
            <p:nvPr/>
          </p:nvSpPr>
          <p:spPr bwMode="auto">
            <a:xfrm>
              <a:off x="5713414" y="3235326"/>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9" name="Freeform 529">
              <a:extLst>
                <a:ext uri="{FF2B5EF4-FFF2-40B4-BE49-F238E27FC236}">
                  <a16:creationId xmlns:a16="http://schemas.microsoft.com/office/drawing/2014/main" id="{9BD69E0D-630B-EB1D-E21E-49F4E9B8B756}"/>
                </a:ext>
              </a:extLst>
            </p:cNvPr>
            <p:cNvSpPr>
              <a:spLocks/>
            </p:cNvSpPr>
            <p:nvPr/>
          </p:nvSpPr>
          <p:spPr bwMode="auto">
            <a:xfrm>
              <a:off x="5713414" y="3213101"/>
              <a:ext cx="22225" cy="22225"/>
            </a:xfrm>
            <a:custGeom>
              <a:avLst/>
              <a:gdLst>
                <a:gd name="T0" fmla="*/ 84 w 84"/>
                <a:gd name="T1" fmla="*/ 87 h 87"/>
                <a:gd name="T2" fmla="*/ 84 w 84"/>
                <a:gd name="T3" fmla="*/ 80 h 87"/>
                <a:gd name="T4" fmla="*/ 81 w 84"/>
                <a:gd name="T5" fmla="*/ 63 h 87"/>
                <a:gd name="T6" fmla="*/ 77 w 84"/>
                <a:gd name="T7" fmla="*/ 48 h 87"/>
                <a:gd name="T8" fmla="*/ 69 w 84"/>
                <a:gd name="T9" fmla="*/ 34 h 87"/>
                <a:gd name="T10" fmla="*/ 60 w 84"/>
                <a:gd name="T11" fmla="*/ 23 h 87"/>
                <a:gd name="T12" fmla="*/ 47 w 84"/>
                <a:gd name="T13" fmla="*/ 12 h 87"/>
                <a:gd name="T14" fmla="*/ 33 w 84"/>
                <a:gd name="T15" fmla="*/ 6 h 87"/>
                <a:gd name="T16" fmla="*/ 25 w 84"/>
                <a:gd name="T17" fmla="*/ 2 h 87"/>
                <a:gd name="T18" fmla="*/ 19 w 84"/>
                <a:gd name="T19" fmla="*/ 1 h 87"/>
                <a:gd name="T20" fmla="*/ 4 w 84"/>
                <a:gd name="T21" fmla="*/ 0 h 87"/>
                <a:gd name="T22" fmla="*/ 0 w 84"/>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7">
                  <a:moveTo>
                    <a:pt x="84" y="87"/>
                  </a:moveTo>
                  <a:lnTo>
                    <a:pt x="84" y="80"/>
                  </a:lnTo>
                  <a:lnTo>
                    <a:pt x="81" y="63"/>
                  </a:lnTo>
                  <a:lnTo>
                    <a:pt x="77" y="48"/>
                  </a:lnTo>
                  <a:lnTo>
                    <a:pt x="69" y="34"/>
                  </a:lnTo>
                  <a:lnTo>
                    <a:pt x="60" y="23"/>
                  </a:lnTo>
                  <a:lnTo>
                    <a:pt x="47" y="12"/>
                  </a:lnTo>
                  <a:lnTo>
                    <a:pt x="33" y="6"/>
                  </a:lnTo>
                  <a:lnTo>
                    <a:pt x="25" y="2"/>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0" name="Freeform 530">
              <a:extLst>
                <a:ext uri="{FF2B5EF4-FFF2-40B4-BE49-F238E27FC236}">
                  <a16:creationId xmlns:a16="http://schemas.microsoft.com/office/drawing/2014/main" id="{088C2FCE-0608-2A56-E39D-831E780E4738}"/>
                </a:ext>
              </a:extLst>
            </p:cNvPr>
            <p:cNvSpPr>
              <a:spLocks/>
            </p:cNvSpPr>
            <p:nvPr/>
          </p:nvSpPr>
          <p:spPr bwMode="auto">
            <a:xfrm>
              <a:off x="5905501" y="3300413"/>
              <a:ext cx="20638" cy="19050"/>
            </a:xfrm>
            <a:custGeom>
              <a:avLst/>
              <a:gdLst>
                <a:gd name="T0" fmla="*/ 0 w 76"/>
                <a:gd name="T1" fmla="*/ 0 h 73"/>
                <a:gd name="T2" fmla="*/ 1 w 76"/>
                <a:gd name="T3" fmla="*/ 12 h 73"/>
                <a:gd name="T4" fmla="*/ 6 w 76"/>
                <a:gd name="T5" fmla="*/ 26 h 73"/>
                <a:gd name="T6" fmla="*/ 12 w 76"/>
                <a:gd name="T7" fmla="*/ 37 h 73"/>
                <a:gd name="T8" fmla="*/ 22 w 76"/>
                <a:gd name="T9" fmla="*/ 49 h 73"/>
                <a:gd name="T10" fmla="*/ 34 w 76"/>
                <a:gd name="T11" fmla="*/ 58 h 73"/>
                <a:gd name="T12" fmla="*/ 46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6" y="26"/>
                  </a:lnTo>
                  <a:lnTo>
                    <a:pt x="12" y="37"/>
                  </a:lnTo>
                  <a:lnTo>
                    <a:pt x="22" y="49"/>
                  </a:lnTo>
                  <a:lnTo>
                    <a:pt x="34" y="58"/>
                  </a:lnTo>
                  <a:lnTo>
                    <a:pt x="46"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1" name="Freeform 531">
              <a:extLst>
                <a:ext uri="{FF2B5EF4-FFF2-40B4-BE49-F238E27FC236}">
                  <a16:creationId xmlns:a16="http://schemas.microsoft.com/office/drawing/2014/main" id="{540A5EB7-3B86-4A2F-EE7C-2090BB0EDFA2}"/>
                </a:ext>
              </a:extLst>
            </p:cNvPr>
            <p:cNvSpPr>
              <a:spLocks/>
            </p:cNvSpPr>
            <p:nvPr/>
          </p:nvSpPr>
          <p:spPr bwMode="auto">
            <a:xfrm>
              <a:off x="5905501" y="3276601"/>
              <a:ext cx="20638" cy="23813"/>
            </a:xfrm>
            <a:custGeom>
              <a:avLst/>
              <a:gdLst>
                <a:gd name="T0" fmla="*/ 76 w 76"/>
                <a:gd name="T1" fmla="*/ 0 h 87"/>
                <a:gd name="T2" fmla="*/ 60 w 76"/>
                <a:gd name="T3" fmla="*/ 1 h 87"/>
                <a:gd name="T4" fmla="*/ 46 w 76"/>
                <a:gd name="T5" fmla="*/ 5 h 87"/>
                <a:gd name="T6" fmla="*/ 34 w 76"/>
                <a:gd name="T7" fmla="*/ 12 h 87"/>
                <a:gd name="T8" fmla="*/ 22 w 76"/>
                <a:gd name="T9" fmla="*/ 23 h 87"/>
                <a:gd name="T10" fmla="*/ 12 w 76"/>
                <a:gd name="T11" fmla="*/ 34 h 87"/>
                <a:gd name="T12" fmla="*/ 5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6" y="5"/>
                  </a:lnTo>
                  <a:lnTo>
                    <a:pt x="34" y="12"/>
                  </a:lnTo>
                  <a:lnTo>
                    <a:pt x="22" y="23"/>
                  </a:lnTo>
                  <a:lnTo>
                    <a:pt x="12" y="34"/>
                  </a:lnTo>
                  <a:lnTo>
                    <a:pt x="5"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2" name="Line 532">
              <a:extLst>
                <a:ext uri="{FF2B5EF4-FFF2-40B4-BE49-F238E27FC236}">
                  <a16:creationId xmlns:a16="http://schemas.microsoft.com/office/drawing/2014/main" id="{9E8EAE1D-6AC6-D33E-3032-036C22984F72}"/>
                </a:ext>
              </a:extLst>
            </p:cNvPr>
            <p:cNvSpPr>
              <a:spLocks noChangeShapeType="1"/>
            </p:cNvSpPr>
            <p:nvPr/>
          </p:nvSpPr>
          <p:spPr bwMode="auto">
            <a:xfrm flipV="1">
              <a:off x="5926139" y="3300413"/>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3" name="Freeform 533">
              <a:extLst>
                <a:ext uri="{FF2B5EF4-FFF2-40B4-BE49-F238E27FC236}">
                  <a16:creationId xmlns:a16="http://schemas.microsoft.com/office/drawing/2014/main" id="{6481BBC0-57AE-2A2E-FCB8-055B4FBC6278}"/>
                </a:ext>
              </a:extLst>
            </p:cNvPr>
            <p:cNvSpPr>
              <a:spLocks/>
            </p:cNvSpPr>
            <p:nvPr/>
          </p:nvSpPr>
          <p:spPr bwMode="auto">
            <a:xfrm>
              <a:off x="5926139" y="3300413"/>
              <a:ext cx="22225" cy="19050"/>
            </a:xfrm>
            <a:custGeom>
              <a:avLst/>
              <a:gdLst>
                <a:gd name="T0" fmla="*/ 0 w 83"/>
                <a:gd name="T1" fmla="*/ 73 h 73"/>
                <a:gd name="T2" fmla="*/ 3 w 83"/>
                <a:gd name="T3" fmla="*/ 73 h 73"/>
                <a:gd name="T4" fmla="*/ 10 w 83"/>
                <a:gd name="T5" fmla="*/ 71 h 73"/>
                <a:gd name="T6" fmla="*/ 10 w 83"/>
                <a:gd name="T7" fmla="*/ 70 h 73"/>
                <a:gd name="T8" fmla="*/ 11 w 83"/>
                <a:gd name="T9" fmla="*/ 70 h 73"/>
                <a:gd name="T10" fmla="*/ 14 w 83"/>
                <a:gd name="T11" fmla="*/ 70 h 73"/>
                <a:gd name="T12" fmla="*/ 18 w 83"/>
                <a:gd name="T13" fmla="*/ 70 h 73"/>
                <a:gd name="T14" fmla="*/ 25 w 83"/>
                <a:gd name="T15" fmla="*/ 68 h 73"/>
                <a:gd name="T16" fmla="*/ 33 w 83"/>
                <a:gd name="T17" fmla="*/ 66 h 73"/>
                <a:gd name="T18" fmla="*/ 47 w 83"/>
                <a:gd name="T19" fmla="*/ 58 h 73"/>
                <a:gd name="T20" fmla="*/ 52 w 83"/>
                <a:gd name="T21" fmla="*/ 53 h 73"/>
                <a:gd name="T22" fmla="*/ 59 w 83"/>
                <a:gd name="T23" fmla="*/ 49 h 73"/>
                <a:gd name="T24" fmla="*/ 67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1"/>
                  </a:lnTo>
                  <a:lnTo>
                    <a:pt x="10" y="70"/>
                  </a:lnTo>
                  <a:lnTo>
                    <a:pt x="11" y="70"/>
                  </a:lnTo>
                  <a:lnTo>
                    <a:pt x="14" y="70"/>
                  </a:lnTo>
                  <a:lnTo>
                    <a:pt x="18" y="70"/>
                  </a:lnTo>
                  <a:lnTo>
                    <a:pt x="25" y="68"/>
                  </a:lnTo>
                  <a:lnTo>
                    <a:pt x="33" y="66"/>
                  </a:lnTo>
                  <a:lnTo>
                    <a:pt x="47" y="58"/>
                  </a:lnTo>
                  <a:lnTo>
                    <a:pt x="52" y="53"/>
                  </a:lnTo>
                  <a:lnTo>
                    <a:pt x="59" y="49"/>
                  </a:lnTo>
                  <a:lnTo>
                    <a:pt x="67"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4" name="Line 534">
              <a:extLst>
                <a:ext uri="{FF2B5EF4-FFF2-40B4-BE49-F238E27FC236}">
                  <a16:creationId xmlns:a16="http://schemas.microsoft.com/office/drawing/2014/main" id="{49F5751A-B021-D90B-026C-E60F872D2214}"/>
                </a:ext>
              </a:extLst>
            </p:cNvPr>
            <p:cNvSpPr>
              <a:spLocks noChangeShapeType="1"/>
            </p:cNvSpPr>
            <p:nvPr/>
          </p:nvSpPr>
          <p:spPr bwMode="auto">
            <a:xfrm>
              <a:off x="5926139" y="3276601"/>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5" name="Line 535">
              <a:extLst>
                <a:ext uri="{FF2B5EF4-FFF2-40B4-BE49-F238E27FC236}">
                  <a16:creationId xmlns:a16="http://schemas.microsoft.com/office/drawing/2014/main" id="{D30C281B-1B45-E07B-AB6A-5F8F2B75B2E9}"/>
                </a:ext>
              </a:extLst>
            </p:cNvPr>
            <p:cNvSpPr>
              <a:spLocks noChangeShapeType="1"/>
            </p:cNvSpPr>
            <p:nvPr/>
          </p:nvSpPr>
          <p:spPr bwMode="auto">
            <a:xfrm flipH="1">
              <a:off x="5905501" y="3300413"/>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6" name="Line 536">
              <a:extLst>
                <a:ext uri="{FF2B5EF4-FFF2-40B4-BE49-F238E27FC236}">
                  <a16:creationId xmlns:a16="http://schemas.microsoft.com/office/drawing/2014/main" id="{B41627F9-DFF9-B2CC-8488-79A055285E82}"/>
                </a:ext>
              </a:extLst>
            </p:cNvPr>
            <p:cNvSpPr>
              <a:spLocks noChangeShapeType="1"/>
            </p:cNvSpPr>
            <p:nvPr/>
          </p:nvSpPr>
          <p:spPr bwMode="auto">
            <a:xfrm>
              <a:off x="5926139" y="3300413"/>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7" name="Freeform 537">
              <a:extLst>
                <a:ext uri="{FF2B5EF4-FFF2-40B4-BE49-F238E27FC236}">
                  <a16:creationId xmlns:a16="http://schemas.microsoft.com/office/drawing/2014/main" id="{AF551D19-B160-E179-3D91-4034F3803C21}"/>
                </a:ext>
              </a:extLst>
            </p:cNvPr>
            <p:cNvSpPr>
              <a:spLocks/>
            </p:cNvSpPr>
            <p:nvPr/>
          </p:nvSpPr>
          <p:spPr bwMode="auto">
            <a:xfrm>
              <a:off x="5926139" y="3276601"/>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7 w 83"/>
                <a:gd name="T13" fmla="*/ 12 h 87"/>
                <a:gd name="T14" fmla="*/ 33 w 83"/>
                <a:gd name="T15" fmla="*/ 5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7" y="12"/>
                  </a:lnTo>
                  <a:lnTo>
                    <a:pt x="33" y="5"/>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8" name="Freeform 538">
              <a:extLst>
                <a:ext uri="{FF2B5EF4-FFF2-40B4-BE49-F238E27FC236}">
                  <a16:creationId xmlns:a16="http://schemas.microsoft.com/office/drawing/2014/main" id="{1DBE4336-9C96-0978-BA49-0A93FB3E06BB}"/>
                </a:ext>
              </a:extLst>
            </p:cNvPr>
            <p:cNvSpPr>
              <a:spLocks/>
            </p:cNvSpPr>
            <p:nvPr/>
          </p:nvSpPr>
          <p:spPr bwMode="auto">
            <a:xfrm>
              <a:off x="5527676" y="3363913"/>
              <a:ext cx="20638" cy="19050"/>
            </a:xfrm>
            <a:custGeom>
              <a:avLst/>
              <a:gdLst>
                <a:gd name="T0" fmla="*/ 0 w 76"/>
                <a:gd name="T1" fmla="*/ 0 h 73"/>
                <a:gd name="T2" fmla="*/ 1 w 76"/>
                <a:gd name="T3" fmla="*/ 13 h 73"/>
                <a:gd name="T4" fmla="*/ 7 w 76"/>
                <a:gd name="T5" fmla="*/ 27 h 73"/>
                <a:gd name="T6" fmla="*/ 12 w 76"/>
                <a:gd name="T7" fmla="*/ 38 h 73"/>
                <a:gd name="T8" fmla="*/ 22 w 76"/>
                <a:gd name="T9" fmla="*/ 49 h 73"/>
                <a:gd name="T10" fmla="*/ 34 w 76"/>
                <a:gd name="T11" fmla="*/ 59 h 73"/>
                <a:gd name="T12" fmla="*/ 46 w 76"/>
                <a:gd name="T13" fmla="*/ 67 h 73"/>
                <a:gd name="T14" fmla="*/ 60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3"/>
                  </a:lnTo>
                  <a:lnTo>
                    <a:pt x="7" y="27"/>
                  </a:lnTo>
                  <a:lnTo>
                    <a:pt x="12" y="38"/>
                  </a:lnTo>
                  <a:lnTo>
                    <a:pt x="22" y="49"/>
                  </a:lnTo>
                  <a:lnTo>
                    <a:pt x="34" y="59"/>
                  </a:lnTo>
                  <a:lnTo>
                    <a:pt x="46" y="67"/>
                  </a:lnTo>
                  <a:lnTo>
                    <a:pt x="60"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9" name="Freeform 539">
              <a:extLst>
                <a:ext uri="{FF2B5EF4-FFF2-40B4-BE49-F238E27FC236}">
                  <a16:creationId xmlns:a16="http://schemas.microsoft.com/office/drawing/2014/main" id="{F03ED196-9180-CB3E-A15D-A589506768AF}"/>
                </a:ext>
              </a:extLst>
            </p:cNvPr>
            <p:cNvSpPr>
              <a:spLocks/>
            </p:cNvSpPr>
            <p:nvPr/>
          </p:nvSpPr>
          <p:spPr bwMode="auto">
            <a:xfrm>
              <a:off x="5527676" y="3340101"/>
              <a:ext cx="20638" cy="23813"/>
            </a:xfrm>
            <a:custGeom>
              <a:avLst/>
              <a:gdLst>
                <a:gd name="T0" fmla="*/ 76 w 76"/>
                <a:gd name="T1" fmla="*/ 0 h 86"/>
                <a:gd name="T2" fmla="*/ 60 w 76"/>
                <a:gd name="T3" fmla="*/ 1 h 86"/>
                <a:gd name="T4" fmla="*/ 46 w 76"/>
                <a:gd name="T5" fmla="*/ 5 h 86"/>
                <a:gd name="T6" fmla="*/ 34 w 76"/>
                <a:gd name="T7" fmla="*/ 12 h 86"/>
                <a:gd name="T8" fmla="*/ 22 w 76"/>
                <a:gd name="T9" fmla="*/ 22 h 86"/>
                <a:gd name="T10" fmla="*/ 12 w 76"/>
                <a:gd name="T11" fmla="*/ 34 h 86"/>
                <a:gd name="T12" fmla="*/ 5 w 76"/>
                <a:gd name="T13" fmla="*/ 48 h 86"/>
                <a:gd name="T14" fmla="*/ 1 w 76"/>
                <a:gd name="T15" fmla="*/ 62 h 86"/>
                <a:gd name="T16" fmla="*/ 0 w 76"/>
                <a:gd name="T17" fmla="*/ 80 h 86"/>
                <a:gd name="T18" fmla="*/ 0 w 76"/>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6">
                  <a:moveTo>
                    <a:pt x="76" y="0"/>
                  </a:moveTo>
                  <a:lnTo>
                    <a:pt x="60" y="1"/>
                  </a:lnTo>
                  <a:lnTo>
                    <a:pt x="46" y="5"/>
                  </a:lnTo>
                  <a:lnTo>
                    <a:pt x="34" y="12"/>
                  </a:lnTo>
                  <a:lnTo>
                    <a:pt x="22" y="22"/>
                  </a:lnTo>
                  <a:lnTo>
                    <a:pt x="12" y="34"/>
                  </a:lnTo>
                  <a:lnTo>
                    <a:pt x="5" y="48"/>
                  </a:lnTo>
                  <a:lnTo>
                    <a:pt x="1" y="62"/>
                  </a:lnTo>
                  <a:lnTo>
                    <a:pt x="0" y="80"/>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0" name="Line 540">
              <a:extLst>
                <a:ext uri="{FF2B5EF4-FFF2-40B4-BE49-F238E27FC236}">
                  <a16:creationId xmlns:a16="http://schemas.microsoft.com/office/drawing/2014/main" id="{990C7C4B-6BFE-4BD5-F8ED-09E9736380D7}"/>
                </a:ext>
              </a:extLst>
            </p:cNvPr>
            <p:cNvSpPr>
              <a:spLocks noChangeShapeType="1"/>
            </p:cNvSpPr>
            <p:nvPr/>
          </p:nvSpPr>
          <p:spPr bwMode="auto">
            <a:xfrm flipV="1">
              <a:off x="5548314" y="3363913"/>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1" name="Freeform 541">
              <a:extLst>
                <a:ext uri="{FF2B5EF4-FFF2-40B4-BE49-F238E27FC236}">
                  <a16:creationId xmlns:a16="http://schemas.microsoft.com/office/drawing/2014/main" id="{66655060-A330-EBF7-E46A-6DAE2119F27C}"/>
                </a:ext>
              </a:extLst>
            </p:cNvPr>
            <p:cNvSpPr>
              <a:spLocks/>
            </p:cNvSpPr>
            <p:nvPr/>
          </p:nvSpPr>
          <p:spPr bwMode="auto">
            <a:xfrm>
              <a:off x="5548314" y="3363913"/>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4 w 83"/>
                <a:gd name="T11" fmla="*/ 71 h 73"/>
                <a:gd name="T12" fmla="*/ 18 w 83"/>
                <a:gd name="T13" fmla="*/ 71 h 73"/>
                <a:gd name="T14" fmla="*/ 25 w 83"/>
                <a:gd name="T15" fmla="*/ 69 h 73"/>
                <a:gd name="T16" fmla="*/ 33 w 83"/>
                <a:gd name="T17" fmla="*/ 67 h 73"/>
                <a:gd name="T18" fmla="*/ 47 w 83"/>
                <a:gd name="T19" fmla="*/ 59 h 73"/>
                <a:gd name="T20" fmla="*/ 53 w 83"/>
                <a:gd name="T21" fmla="*/ 54 h 73"/>
                <a:gd name="T22" fmla="*/ 59 w 83"/>
                <a:gd name="T23" fmla="*/ 49 h 73"/>
                <a:gd name="T24" fmla="*/ 67 w 83"/>
                <a:gd name="T25" fmla="*/ 38 h 73"/>
                <a:gd name="T26" fmla="*/ 75 w 83"/>
                <a:gd name="T27" fmla="*/ 27 h 73"/>
                <a:gd name="T28" fmla="*/ 80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4" y="71"/>
                  </a:lnTo>
                  <a:lnTo>
                    <a:pt x="18" y="71"/>
                  </a:lnTo>
                  <a:lnTo>
                    <a:pt x="25" y="69"/>
                  </a:lnTo>
                  <a:lnTo>
                    <a:pt x="33" y="67"/>
                  </a:lnTo>
                  <a:lnTo>
                    <a:pt x="47" y="59"/>
                  </a:lnTo>
                  <a:lnTo>
                    <a:pt x="53" y="54"/>
                  </a:lnTo>
                  <a:lnTo>
                    <a:pt x="59" y="49"/>
                  </a:lnTo>
                  <a:lnTo>
                    <a:pt x="67" y="38"/>
                  </a:lnTo>
                  <a:lnTo>
                    <a:pt x="75" y="27"/>
                  </a:lnTo>
                  <a:lnTo>
                    <a:pt x="80"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2" name="Line 542">
              <a:extLst>
                <a:ext uri="{FF2B5EF4-FFF2-40B4-BE49-F238E27FC236}">
                  <a16:creationId xmlns:a16="http://schemas.microsoft.com/office/drawing/2014/main" id="{75BB3012-A31B-9EA2-A2C7-6E64A0DBA382}"/>
                </a:ext>
              </a:extLst>
            </p:cNvPr>
            <p:cNvSpPr>
              <a:spLocks noChangeShapeType="1"/>
            </p:cNvSpPr>
            <p:nvPr/>
          </p:nvSpPr>
          <p:spPr bwMode="auto">
            <a:xfrm>
              <a:off x="5548314" y="3340101"/>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3" name="Line 543">
              <a:extLst>
                <a:ext uri="{FF2B5EF4-FFF2-40B4-BE49-F238E27FC236}">
                  <a16:creationId xmlns:a16="http://schemas.microsoft.com/office/drawing/2014/main" id="{BBB19E40-D439-84F7-4DDF-113B6E948CBB}"/>
                </a:ext>
              </a:extLst>
            </p:cNvPr>
            <p:cNvSpPr>
              <a:spLocks noChangeShapeType="1"/>
            </p:cNvSpPr>
            <p:nvPr/>
          </p:nvSpPr>
          <p:spPr bwMode="auto">
            <a:xfrm flipH="1">
              <a:off x="5527676" y="3363913"/>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4" name="Line 544">
              <a:extLst>
                <a:ext uri="{FF2B5EF4-FFF2-40B4-BE49-F238E27FC236}">
                  <a16:creationId xmlns:a16="http://schemas.microsoft.com/office/drawing/2014/main" id="{984FC297-9AD4-AC20-5991-D77E19C781C2}"/>
                </a:ext>
              </a:extLst>
            </p:cNvPr>
            <p:cNvSpPr>
              <a:spLocks noChangeShapeType="1"/>
            </p:cNvSpPr>
            <p:nvPr/>
          </p:nvSpPr>
          <p:spPr bwMode="auto">
            <a:xfrm>
              <a:off x="5548314" y="3363913"/>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5" name="Freeform 545">
              <a:extLst>
                <a:ext uri="{FF2B5EF4-FFF2-40B4-BE49-F238E27FC236}">
                  <a16:creationId xmlns:a16="http://schemas.microsoft.com/office/drawing/2014/main" id="{375A838D-A459-643E-3340-CB04EA08D8C4}"/>
                </a:ext>
              </a:extLst>
            </p:cNvPr>
            <p:cNvSpPr>
              <a:spLocks/>
            </p:cNvSpPr>
            <p:nvPr/>
          </p:nvSpPr>
          <p:spPr bwMode="auto">
            <a:xfrm>
              <a:off x="5548314" y="3340101"/>
              <a:ext cx="22225" cy="23813"/>
            </a:xfrm>
            <a:custGeom>
              <a:avLst/>
              <a:gdLst>
                <a:gd name="T0" fmla="*/ 83 w 83"/>
                <a:gd name="T1" fmla="*/ 86 h 86"/>
                <a:gd name="T2" fmla="*/ 83 w 83"/>
                <a:gd name="T3" fmla="*/ 80 h 86"/>
                <a:gd name="T4" fmla="*/ 81 w 83"/>
                <a:gd name="T5" fmla="*/ 62 h 86"/>
                <a:gd name="T6" fmla="*/ 76 w 83"/>
                <a:gd name="T7" fmla="*/ 48 h 86"/>
                <a:gd name="T8" fmla="*/ 68 w 83"/>
                <a:gd name="T9" fmla="*/ 34 h 86"/>
                <a:gd name="T10" fmla="*/ 59 w 83"/>
                <a:gd name="T11" fmla="*/ 22 h 86"/>
                <a:gd name="T12" fmla="*/ 47 w 83"/>
                <a:gd name="T13" fmla="*/ 12 h 86"/>
                <a:gd name="T14" fmla="*/ 33 w 83"/>
                <a:gd name="T15" fmla="*/ 5 h 86"/>
                <a:gd name="T16" fmla="*/ 25 w 83"/>
                <a:gd name="T17" fmla="*/ 2 h 86"/>
                <a:gd name="T18" fmla="*/ 18 w 83"/>
                <a:gd name="T19" fmla="*/ 1 h 86"/>
                <a:gd name="T20" fmla="*/ 3 w 83"/>
                <a:gd name="T21" fmla="*/ 0 h 86"/>
                <a:gd name="T22" fmla="*/ 0 w 8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83" y="86"/>
                  </a:moveTo>
                  <a:lnTo>
                    <a:pt x="83" y="80"/>
                  </a:lnTo>
                  <a:lnTo>
                    <a:pt x="81" y="62"/>
                  </a:lnTo>
                  <a:lnTo>
                    <a:pt x="76" y="48"/>
                  </a:lnTo>
                  <a:lnTo>
                    <a:pt x="68" y="34"/>
                  </a:lnTo>
                  <a:lnTo>
                    <a:pt x="59" y="22"/>
                  </a:lnTo>
                  <a:lnTo>
                    <a:pt x="47" y="12"/>
                  </a:lnTo>
                  <a:lnTo>
                    <a:pt x="33" y="5"/>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6" name="Freeform 546">
              <a:extLst>
                <a:ext uri="{FF2B5EF4-FFF2-40B4-BE49-F238E27FC236}">
                  <a16:creationId xmlns:a16="http://schemas.microsoft.com/office/drawing/2014/main" id="{B46D7ED8-6225-4362-4BC4-E1A1C2D6BE1B}"/>
                </a:ext>
              </a:extLst>
            </p:cNvPr>
            <p:cNvSpPr>
              <a:spLocks/>
            </p:cNvSpPr>
            <p:nvPr/>
          </p:nvSpPr>
          <p:spPr bwMode="auto">
            <a:xfrm>
              <a:off x="5649914" y="3425826"/>
              <a:ext cx="19050" cy="19050"/>
            </a:xfrm>
            <a:custGeom>
              <a:avLst/>
              <a:gdLst>
                <a:gd name="T0" fmla="*/ 0 w 77"/>
                <a:gd name="T1" fmla="*/ 0 h 73"/>
                <a:gd name="T2" fmla="*/ 1 w 77"/>
                <a:gd name="T3" fmla="*/ 13 h 73"/>
                <a:gd name="T4" fmla="*/ 7 w 77"/>
                <a:gd name="T5" fmla="*/ 27 h 73"/>
                <a:gd name="T6" fmla="*/ 13 w 77"/>
                <a:gd name="T7" fmla="*/ 38 h 73"/>
                <a:gd name="T8" fmla="*/ 23 w 77"/>
                <a:gd name="T9" fmla="*/ 49 h 73"/>
                <a:gd name="T10" fmla="*/ 34 w 77"/>
                <a:gd name="T11" fmla="*/ 59 h 73"/>
                <a:gd name="T12" fmla="*/ 47 w 77"/>
                <a:gd name="T13" fmla="*/ 67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3"/>
                  </a:lnTo>
                  <a:lnTo>
                    <a:pt x="7" y="27"/>
                  </a:lnTo>
                  <a:lnTo>
                    <a:pt x="13" y="38"/>
                  </a:lnTo>
                  <a:lnTo>
                    <a:pt x="23" y="49"/>
                  </a:lnTo>
                  <a:lnTo>
                    <a:pt x="34" y="59"/>
                  </a:lnTo>
                  <a:lnTo>
                    <a:pt x="47" y="67"/>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7" name="Freeform 547">
              <a:extLst>
                <a:ext uri="{FF2B5EF4-FFF2-40B4-BE49-F238E27FC236}">
                  <a16:creationId xmlns:a16="http://schemas.microsoft.com/office/drawing/2014/main" id="{816B5093-69F7-A482-2430-8B44E8E7FB78}"/>
                </a:ext>
              </a:extLst>
            </p:cNvPr>
            <p:cNvSpPr>
              <a:spLocks/>
            </p:cNvSpPr>
            <p:nvPr/>
          </p:nvSpPr>
          <p:spPr bwMode="auto">
            <a:xfrm>
              <a:off x="5649914" y="3402013"/>
              <a:ext cx="19050" cy="23813"/>
            </a:xfrm>
            <a:custGeom>
              <a:avLst/>
              <a:gdLst>
                <a:gd name="T0" fmla="*/ 77 w 77"/>
                <a:gd name="T1" fmla="*/ 0 h 86"/>
                <a:gd name="T2" fmla="*/ 61 w 77"/>
                <a:gd name="T3" fmla="*/ 1 h 86"/>
                <a:gd name="T4" fmla="*/ 47 w 77"/>
                <a:gd name="T5" fmla="*/ 5 h 86"/>
                <a:gd name="T6" fmla="*/ 34 w 77"/>
                <a:gd name="T7" fmla="*/ 12 h 86"/>
                <a:gd name="T8" fmla="*/ 23 w 77"/>
                <a:gd name="T9" fmla="*/ 22 h 86"/>
                <a:gd name="T10" fmla="*/ 13 w 77"/>
                <a:gd name="T11" fmla="*/ 34 h 86"/>
                <a:gd name="T12" fmla="*/ 6 w 77"/>
                <a:gd name="T13" fmla="*/ 48 h 86"/>
                <a:gd name="T14" fmla="*/ 1 w 77"/>
                <a:gd name="T15" fmla="*/ 62 h 86"/>
                <a:gd name="T16" fmla="*/ 0 w 77"/>
                <a:gd name="T17" fmla="*/ 80 h 86"/>
                <a:gd name="T18" fmla="*/ 0 w 77"/>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6">
                  <a:moveTo>
                    <a:pt x="77" y="0"/>
                  </a:moveTo>
                  <a:lnTo>
                    <a:pt x="61" y="1"/>
                  </a:lnTo>
                  <a:lnTo>
                    <a:pt x="47" y="5"/>
                  </a:lnTo>
                  <a:lnTo>
                    <a:pt x="34" y="12"/>
                  </a:lnTo>
                  <a:lnTo>
                    <a:pt x="23" y="22"/>
                  </a:lnTo>
                  <a:lnTo>
                    <a:pt x="13" y="34"/>
                  </a:lnTo>
                  <a:lnTo>
                    <a:pt x="6" y="48"/>
                  </a:lnTo>
                  <a:lnTo>
                    <a:pt x="1" y="62"/>
                  </a:lnTo>
                  <a:lnTo>
                    <a:pt x="0" y="80"/>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8" name="Line 548">
              <a:extLst>
                <a:ext uri="{FF2B5EF4-FFF2-40B4-BE49-F238E27FC236}">
                  <a16:creationId xmlns:a16="http://schemas.microsoft.com/office/drawing/2014/main" id="{86E4B9B1-AE6D-C8AF-F1B3-F4400C0055B6}"/>
                </a:ext>
              </a:extLst>
            </p:cNvPr>
            <p:cNvSpPr>
              <a:spLocks noChangeShapeType="1"/>
            </p:cNvSpPr>
            <p:nvPr/>
          </p:nvSpPr>
          <p:spPr bwMode="auto">
            <a:xfrm flipV="1">
              <a:off x="5668964" y="3425826"/>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9" name="Freeform 549">
              <a:extLst>
                <a:ext uri="{FF2B5EF4-FFF2-40B4-BE49-F238E27FC236}">
                  <a16:creationId xmlns:a16="http://schemas.microsoft.com/office/drawing/2014/main" id="{3812ED1E-DBF2-C595-21B2-AF35C6CB9EC3}"/>
                </a:ext>
              </a:extLst>
            </p:cNvPr>
            <p:cNvSpPr>
              <a:spLocks/>
            </p:cNvSpPr>
            <p:nvPr/>
          </p:nvSpPr>
          <p:spPr bwMode="auto">
            <a:xfrm>
              <a:off x="5668964" y="3425826"/>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9 h 73"/>
                <a:gd name="T16" fmla="*/ 33 w 83"/>
                <a:gd name="T17" fmla="*/ 67 h 73"/>
                <a:gd name="T18" fmla="*/ 46 w 83"/>
                <a:gd name="T19" fmla="*/ 59 h 73"/>
                <a:gd name="T20" fmla="*/ 52 w 83"/>
                <a:gd name="T21" fmla="*/ 54 h 73"/>
                <a:gd name="T22" fmla="*/ 59 w 83"/>
                <a:gd name="T23" fmla="*/ 49 h 73"/>
                <a:gd name="T24" fmla="*/ 67 w 83"/>
                <a:gd name="T25" fmla="*/ 38 h 73"/>
                <a:gd name="T26" fmla="*/ 75 w 83"/>
                <a:gd name="T27" fmla="*/ 27 h 73"/>
                <a:gd name="T28" fmla="*/ 79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9"/>
                  </a:lnTo>
                  <a:lnTo>
                    <a:pt x="33" y="67"/>
                  </a:lnTo>
                  <a:lnTo>
                    <a:pt x="46" y="59"/>
                  </a:lnTo>
                  <a:lnTo>
                    <a:pt x="52" y="54"/>
                  </a:lnTo>
                  <a:lnTo>
                    <a:pt x="59" y="49"/>
                  </a:lnTo>
                  <a:lnTo>
                    <a:pt x="67" y="38"/>
                  </a:lnTo>
                  <a:lnTo>
                    <a:pt x="75" y="27"/>
                  </a:lnTo>
                  <a:lnTo>
                    <a:pt x="79"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0" name="Line 550">
              <a:extLst>
                <a:ext uri="{FF2B5EF4-FFF2-40B4-BE49-F238E27FC236}">
                  <a16:creationId xmlns:a16="http://schemas.microsoft.com/office/drawing/2014/main" id="{E7AA6FC3-61CF-81A6-28BB-445ADBEC937F}"/>
                </a:ext>
              </a:extLst>
            </p:cNvPr>
            <p:cNvSpPr>
              <a:spLocks noChangeShapeType="1"/>
            </p:cNvSpPr>
            <p:nvPr/>
          </p:nvSpPr>
          <p:spPr bwMode="auto">
            <a:xfrm>
              <a:off x="5668964" y="3402013"/>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1" name="Line 551">
              <a:extLst>
                <a:ext uri="{FF2B5EF4-FFF2-40B4-BE49-F238E27FC236}">
                  <a16:creationId xmlns:a16="http://schemas.microsoft.com/office/drawing/2014/main" id="{FEEF0229-45B8-84E4-8A4F-F5A8536D1F52}"/>
                </a:ext>
              </a:extLst>
            </p:cNvPr>
            <p:cNvSpPr>
              <a:spLocks noChangeShapeType="1"/>
            </p:cNvSpPr>
            <p:nvPr/>
          </p:nvSpPr>
          <p:spPr bwMode="auto">
            <a:xfrm flipH="1">
              <a:off x="5649914" y="3425826"/>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2" name="Line 552">
              <a:extLst>
                <a:ext uri="{FF2B5EF4-FFF2-40B4-BE49-F238E27FC236}">
                  <a16:creationId xmlns:a16="http://schemas.microsoft.com/office/drawing/2014/main" id="{C3C6714C-60EB-0E2E-9BDD-F78FBAE274A2}"/>
                </a:ext>
              </a:extLst>
            </p:cNvPr>
            <p:cNvSpPr>
              <a:spLocks noChangeShapeType="1"/>
            </p:cNvSpPr>
            <p:nvPr/>
          </p:nvSpPr>
          <p:spPr bwMode="auto">
            <a:xfrm>
              <a:off x="5668964" y="3425826"/>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3" name="Freeform 553">
              <a:extLst>
                <a:ext uri="{FF2B5EF4-FFF2-40B4-BE49-F238E27FC236}">
                  <a16:creationId xmlns:a16="http://schemas.microsoft.com/office/drawing/2014/main" id="{6B0CC651-1FDF-42FB-9796-91C50C6F4B39}"/>
                </a:ext>
              </a:extLst>
            </p:cNvPr>
            <p:cNvSpPr>
              <a:spLocks/>
            </p:cNvSpPr>
            <p:nvPr/>
          </p:nvSpPr>
          <p:spPr bwMode="auto">
            <a:xfrm>
              <a:off x="5668964" y="3402013"/>
              <a:ext cx="22225" cy="23813"/>
            </a:xfrm>
            <a:custGeom>
              <a:avLst/>
              <a:gdLst>
                <a:gd name="T0" fmla="*/ 83 w 83"/>
                <a:gd name="T1" fmla="*/ 86 h 86"/>
                <a:gd name="T2" fmla="*/ 83 w 83"/>
                <a:gd name="T3" fmla="*/ 80 h 86"/>
                <a:gd name="T4" fmla="*/ 81 w 83"/>
                <a:gd name="T5" fmla="*/ 62 h 86"/>
                <a:gd name="T6" fmla="*/ 76 w 83"/>
                <a:gd name="T7" fmla="*/ 48 h 86"/>
                <a:gd name="T8" fmla="*/ 68 w 83"/>
                <a:gd name="T9" fmla="*/ 34 h 86"/>
                <a:gd name="T10" fmla="*/ 59 w 83"/>
                <a:gd name="T11" fmla="*/ 22 h 86"/>
                <a:gd name="T12" fmla="*/ 46 w 83"/>
                <a:gd name="T13" fmla="*/ 12 h 86"/>
                <a:gd name="T14" fmla="*/ 33 w 83"/>
                <a:gd name="T15" fmla="*/ 5 h 86"/>
                <a:gd name="T16" fmla="*/ 25 w 83"/>
                <a:gd name="T17" fmla="*/ 2 h 86"/>
                <a:gd name="T18" fmla="*/ 18 w 83"/>
                <a:gd name="T19" fmla="*/ 1 h 86"/>
                <a:gd name="T20" fmla="*/ 3 w 83"/>
                <a:gd name="T21" fmla="*/ 0 h 86"/>
                <a:gd name="T22" fmla="*/ 0 w 8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83" y="86"/>
                  </a:moveTo>
                  <a:lnTo>
                    <a:pt x="83" y="80"/>
                  </a:lnTo>
                  <a:lnTo>
                    <a:pt x="81" y="62"/>
                  </a:lnTo>
                  <a:lnTo>
                    <a:pt x="76" y="48"/>
                  </a:lnTo>
                  <a:lnTo>
                    <a:pt x="68" y="34"/>
                  </a:lnTo>
                  <a:lnTo>
                    <a:pt x="59" y="22"/>
                  </a:lnTo>
                  <a:lnTo>
                    <a:pt x="46" y="12"/>
                  </a:lnTo>
                  <a:lnTo>
                    <a:pt x="33" y="5"/>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4" name="Freeform 554">
              <a:extLst>
                <a:ext uri="{FF2B5EF4-FFF2-40B4-BE49-F238E27FC236}">
                  <a16:creationId xmlns:a16="http://schemas.microsoft.com/office/drawing/2014/main" id="{418A40F1-49B1-1CB8-3DFC-7E477EDA4E05}"/>
                </a:ext>
              </a:extLst>
            </p:cNvPr>
            <p:cNvSpPr>
              <a:spLocks/>
            </p:cNvSpPr>
            <p:nvPr/>
          </p:nvSpPr>
          <p:spPr bwMode="auto">
            <a:xfrm>
              <a:off x="6202364" y="3565526"/>
              <a:ext cx="20638" cy="19050"/>
            </a:xfrm>
            <a:custGeom>
              <a:avLst/>
              <a:gdLst>
                <a:gd name="T0" fmla="*/ 0 w 76"/>
                <a:gd name="T1" fmla="*/ 0 h 73"/>
                <a:gd name="T2" fmla="*/ 1 w 76"/>
                <a:gd name="T3" fmla="*/ 12 h 73"/>
                <a:gd name="T4" fmla="*/ 6 w 76"/>
                <a:gd name="T5" fmla="*/ 26 h 73"/>
                <a:gd name="T6" fmla="*/ 12 w 76"/>
                <a:gd name="T7" fmla="*/ 38 h 73"/>
                <a:gd name="T8" fmla="*/ 22 w 76"/>
                <a:gd name="T9" fmla="*/ 49 h 73"/>
                <a:gd name="T10" fmla="*/ 34 w 76"/>
                <a:gd name="T11" fmla="*/ 58 h 73"/>
                <a:gd name="T12" fmla="*/ 46 w 76"/>
                <a:gd name="T13" fmla="*/ 66 h 73"/>
                <a:gd name="T14" fmla="*/ 60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6" y="26"/>
                  </a:lnTo>
                  <a:lnTo>
                    <a:pt x="12" y="38"/>
                  </a:lnTo>
                  <a:lnTo>
                    <a:pt x="22" y="49"/>
                  </a:lnTo>
                  <a:lnTo>
                    <a:pt x="34" y="58"/>
                  </a:lnTo>
                  <a:lnTo>
                    <a:pt x="46" y="66"/>
                  </a:lnTo>
                  <a:lnTo>
                    <a:pt x="60"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5" name="Freeform 555">
              <a:extLst>
                <a:ext uri="{FF2B5EF4-FFF2-40B4-BE49-F238E27FC236}">
                  <a16:creationId xmlns:a16="http://schemas.microsoft.com/office/drawing/2014/main" id="{F656D01A-969C-0E99-65C6-FA3261154A97}"/>
                </a:ext>
              </a:extLst>
            </p:cNvPr>
            <p:cNvSpPr>
              <a:spLocks/>
            </p:cNvSpPr>
            <p:nvPr/>
          </p:nvSpPr>
          <p:spPr bwMode="auto">
            <a:xfrm>
              <a:off x="6202364" y="3541713"/>
              <a:ext cx="20638" cy="23813"/>
            </a:xfrm>
            <a:custGeom>
              <a:avLst/>
              <a:gdLst>
                <a:gd name="T0" fmla="*/ 76 w 76"/>
                <a:gd name="T1" fmla="*/ 0 h 87"/>
                <a:gd name="T2" fmla="*/ 60 w 76"/>
                <a:gd name="T3" fmla="*/ 1 h 87"/>
                <a:gd name="T4" fmla="*/ 46 w 76"/>
                <a:gd name="T5" fmla="*/ 6 h 87"/>
                <a:gd name="T6" fmla="*/ 34 w 76"/>
                <a:gd name="T7" fmla="*/ 13 h 87"/>
                <a:gd name="T8" fmla="*/ 22 w 76"/>
                <a:gd name="T9" fmla="*/ 23 h 87"/>
                <a:gd name="T10" fmla="*/ 12 w 76"/>
                <a:gd name="T11" fmla="*/ 34 h 87"/>
                <a:gd name="T12" fmla="*/ 5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6" y="6"/>
                  </a:lnTo>
                  <a:lnTo>
                    <a:pt x="34" y="13"/>
                  </a:lnTo>
                  <a:lnTo>
                    <a:pt x="22" y="23"/>
                  </a:lnTo>
                  <a:lnTo>
                    <a:pt x="12" y="34"/>
                  </a:lnTo>
                  <a:lnTo>
                    <a:pt x="5"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6" name="Line 556">
              <a:extLst>
                <a:ext uri="{FF2B5EF4-FFF2-40B4-BE49-F238E27FC236}">
                  <a16:creationId xmlns:a16="http://schemas.microsoft.com/office/drawing/2014/main" id="{BBE9B9C3-35FA-D17B-6674-B772F1DFE205}"/>
                </a:ext>
              </a:extLst>
            </p:cNvPr>
            <p:cNvSpPr>
              <a:spLocks noChangeShapeType="1"/>
            </p:cNvSpPr>
            <p:nvPr/>
          </p:nvSpPr>
          <p:spPr bwMode="auto">
            <a:xfrm flipV="1">
              <a:off x="6223001" y="3565526"/>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7" name="Freeform 557">
              <a:extLst>
                <a:ext uri="{FF2B5EF4-FFF2-40B4-BE49-F238E27FC236}">
                  <a16:creationId xmlns:a16="http://schemas.microsoft.com/office/drawing/2014/main" id="{3D037597-7D14-CD20-CAE9-F7A937ADC700}"/>
                </a:ext>
              </a:extLst>
            </p:cNvPr>
            <p:cNvSpPr>
              <a:spLocks/>
            </p:cNvSpPr>
            <p:nvPr/>
          </p:nvSpPr>
          <p:spPr bwMode="auto">
            <a:xfrm>
              <a:off x="6223001" y="3565526"/>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4 w 83"/>
                <a:gd name="T11" fmla="*/ 71 h 73"/>
                <a:gd name="T12" fmla="*/ 18 w 83"/>
                <a:gd name="T13" fmla="*/ 71 h 73"/>
                <a:gd name="T14" fmla="*/ 25 w 83"/>
                <a:gd name="T15" fmla="*/ 68 h 73"/>
                <a:gd name="T16" fmla="*/ 33 w 83"/>
                <a:gd name="T17" fmla="*/ 66 h 73"/>
                <a:gd name="T18" fmla="*/ 47 w 83"/>
                <a:gd name="T19" fmla="*/ 58 h 73"/>
                <a:gd name="T20" fmla="*/ 52 w 83"/>
                <a:gd name="T21" fmla="*/ 54 h 73"/>
                <a:gd name="T22" fmla="*/ 59 w 83"/>
                <a:gd name="T23" fmla="*/ 49 h 73"/>
                <a:gd name="T24" fmla="*/ 67 w 83"/>
                <a:gd name="T25" fmla="*/ 38 h 73"/>
                <a:gd name="T26" fmla="*/ 75 w 83"/>
                <a:gd name="T27" fmla="*/ 26 h 73"/>
                <a:gd name="T28" fmla="*/ 80 w 83"/>
                <a:gd name="T29" fmla="*/ 12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4" y="71"/>
                  </a:lnTo>
                  <a:lnTo>
                    <a:pt x="18" y="71"/>
                  </a:lnTo>
                  <a:lnTo>
                    <a:pt x="25" y="68"/>
                  </a:lnTo>
                  <a:lnTo>
                    <a:pt x="33" y="66"/>
                  </a:lnTo>
                  <a:lnTo>
                    <a:pt x="47" y="58"/>
                  </a:lnTo>
                  <a:lnTo>
                    <a:pt x="52" y="54"/>
                  </a:lnTo>
                  <a:lnTo>
                    <a:pt x="59" y="49"/>
                  </a:lnTo>
                  <a:lnTo>
                    <a:pt x="67" y="38"/>
                  </a:lnTo>
                  <a:lnTo>
                    <a:pt x="75" y="26"/>
                  </a:lnTo>
                  <a:lnTo>
                    <a:pt x="80" y="12"/>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8" name="Line 558">
              <a:extLst>
                <a:ext uri="{FF2B5EF4-FFF2-40B4-BE49-F238E27FC236}">
                  <a16:creationId xmlns:a16="http://schemas.microsoft.com/office/drawing/2014/main" id="{0F60E464-99DE-3185-19E6-B491D7CBC941}"/>
                </a:ext>
              </a:extLst>
            </p:cNvPr>
            <p:cNvSpPr>
              <a:spLocks noChangeShapeType="1"/>
            </p:cNvSpPr>
            <p:nvPr/>
          </p:nvSpPr>
          <p:spPr bwMode="auto">
            <a:xfrm>
              <a:off x="6223001" y="3541713"/>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9" name="Line 559">
              <a:extLst>
                <a:ext uri="{FF2B5EF4-FFF2-40B4-BE49-F238E27FC236}">
                  <a16:creationId xmlns:a16="http://schemas.microsoft.com/office/drawing/2014/main" id="{6120AE0F-FCD0-7EC5-648C-C1E933CD651D}"/>
                </a:ext>
              </a:extLst>
            </p:cNvPr>
            <p:cNvSpPr>
              <a:spLocks noChangeShapeType="1"/>
            </p:cNvSpPr>
            <p:nvPr/>
          </p:nvSpPr>
          <p:spPr bwMode="auto">
            <a:xfrm flipH="1">
              <a:off x="6202364" y="3565526"/>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0" name="Line 560">
              <a:extLst>
                <a:ext uri="{FF2B5EF4-FFF2-40B4-BE49-F238E27FC236}">
                  <a16:creationId xmlns:a16="http://schemas.microsoft.com/office/drawing/2014/main" id="{71DA0A04-A1CE-3ECD-E57C-6EC6158C9894}"/>
                </a:ext>
              </a:extLst>
            </p:cNvPr>
            <p:cNvSpPr>
              <a:spLocks noChangeShapeType="1"/>
            </p:cNvSpPr>
            <p:nvPr/>
          </p:nvSpPr>
          <p:spPr bwMode="auto">
            <a:xfrm>
              <a:off x="6223001" y="3565526"/>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1" name="Freeform 561">
              <a:extLst>
                <a:ext uri="{FF2B5EF4-FFF2-40B4-BE49-F238E27FC236}">
                  <a16:creationId xmlns:a16="http://schemas.microsoft.com/office/drawing/2014/main" id="{205B3702-1465-C59A-9349-6D64ECCB6E29}"/>
                </a:ext>
              </a:extLst>
            </p:cNvPr>
            <p:cNvSpPr>
              <a:spLocks/>
            </p:cNvSpPr>
            <p:nvPr/>
          </p:nvSpPr>
          <p:spPr bwMode="auto">
            <a:xfrm>
              <a:off x="6223001" y="3541713"/>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7 w 83"/>
                <a:gd name="T13" fmla="*/ 13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7" y="13"/>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2" name="Freeform 562">
              <a:extLst>
                <a:ext uri="{FF2B5EF4-FFF2-40B4-BE49-F238E27FC236}">
                  <a16:creationId xmlns:a16="http://schemas.microsoft.com/office/drawing/2014/main" id="{E2E14BA2-DA9C-C630-7BF7-FD1D50BF0994}"/>
                </a:ext>
              </a:extLst>
            </p:cNvPr>
            <p:cNvSpPr>
              <a:spLocks/>
            </p:cNvSpPr>
            <p:nvPr/>
          </p:nvSpPr>
          <p:spPr bwMode="auto">
            <a:xfrm>
              <a:off x="5532439" y="3681413"/>
              <a:ext cx="19050" cy="20638"/>
            </a:xfrm>
            <a:custGeom>
              <a:avLst/>
              <a:gdLst>
                <a:gd name="T0" fmla="*/ 0 w 76"/>
                <a:gd name="T1" fmla="*/ 0 h 73"/>
                <a:gd name="T2" fmla="*/ 1 w 76"/>
                <a:gd name="T3" fmla="*/ 12 h 73"/>
                <a:gd name="T4" fmla="*/ 6 w 76"/>
                <a:gd name="T5" fmla="*/ 26 h 73"/>
                <a:gd name="T6" fmla="*/ 12 w 76"/>
                <a:gd name="T7" fmla="*/ 37 h 73"/>
                <a:gd name="T8" fmla="*/ 22 w 76"/>
                <a:gd name="T9" fmla="*/ 49 h 73"/>
                <a:gd name="T10" fmla="*/ 34 w 76"/>
                <a:gd name="T11" fmla="*/ 58 h 73"/>
                <a:gd name="T12" fmla="*/ 46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6" y="26"/>
                  </a:lnTo>
                  <a:lnTo>
                    <a:pt x="12" y="37"/>
                  </a:lnTo>
                  <a:lnTo>
                    <a:pt x="22" y="49"/>
                  </a:lnTo>
                  <a:lnTo>
                    <a:pt x="34" y="58"/>
                  </a:lnTo>
                  <a:lnTo>
                    <a:pt x="46"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3" name="Freeform 563">
              <a:extLst>
                <a:ext uri="{FF2B5EF4-FFF2-40B4-BE49-F238E27FC236}">
                  <a16:creationId xmlns:a16="http://schemas.microsoft.com/office/drawing/2014/main" id="{0B82ACE8-721D-BF89-D778-CA0134E78B54}"/>
                </a:ext>
              </a:extLst>
            </p:cNvPr>
            <p:cNvSpPr>
              <a:spLocks/>
            </p:cNvSpPr>
            <p:nvPr/>
          </p:nvSpPr>
          <p:spPr bwMode="auto">
            <a:xfrm>
              <a:off x="5532439" y="3659188"/>
              <a:ext cx="19050" cy="22225"/>
            </a:xfrm>
            <a:custGeom>
              <a:avLst/>
              <a:gdLst>
                <a:gd name="T0" fmla="*/ 76 w 76"/>
                <a:gd name="T1" fmla="*/ 0 h 87"/>
                <a:gd name="T2" fmla="*/ 60 w 76"/>
                <a:gd name="T3" fmla="*/ 1 h 87"/>
                <a:gd name="T4" fmla="*/ 46 w 76"/>
                <a:gd name="T5" fmla="*/ 6 h 87"/>
                <a:gd name="T6" fmla="*/ 34 w 76"/>
                <a:gd name="T7" fmla="*/ 12 h 87"/>
                <a:gd name="T8" fmla="*/ 22 w 76"/>
                <a:gd name="T9" fmla="*/ 23 h 87"/>
                <a:gd name="T10" fmla="*/ 12 w 76"/>
                <a:gd name="T11" fmla="*/ 34 h 87"/>
                <a:gd name="T12" fmla="*/ 5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6" y="6"/>
                  </a:lnTo>
                  <a:lnTo>
                    <a:pt x="34" y="12"/>
                  </a:lnTo>
                  <a:lnTo>
                    <a:pt x="22" y="23"/>
                  </a:lnTo>
                  <a:lnTo>
                    <a:pt x="12" y="34"/>
                  </a:lnTo>
                  <a:lnTo>
                    <a:pt x="5"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4" name="Line 564">
              <a:extLst>
                <a:ext uri="{FF2B5EF4-FFF2-40B4-BE49-F238E27FC236}">
                  <a16:creationId xmlns:a16="http://schemas.microsoft.com/office/drawing/2014/main" id="{A7A22A28-DE2A-F2D7-A712-56EE963568BE}"/>
                </a:ext>
              </a:extLst>
            </p:cNvPr>
            <p:cNvSpPr>
              <a:spLocks noChangeShapeType="1"/>
            </p:cNvSpPr>
            <p:nvPr/>
          </p:nvSpPr>
          <p:spPr bwMode="auto">
            <a:xfrm flipV="1">
              <a:off x="5551489" y="3681413"/>
              <a:ext cx="0" cy="206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5" name="Freeform 565">
              <a:extLst>
                <a:ext uri="{FF2B5EF4-FFF2-40B4-BE49-F238E27FC236}">
                  <a16:creationId xmlns:a16="http://schemas.microsoft.com/office/drawing/2014/main" id="{72991F13-99E5-ED7D-C596-6057EA7A821A}"/>
                </a:ext>
              </a:extLst>
            </p:cNvPr>
            <p:cNvSpPr>
              <a:spLocks/>
            </p:cNvSpPr>
            <p:nvPr/>
          </p:nvSpPr>
          <p:spPr bwMode="auto">
            <a:xfrm>
              <a:off x="5551489" y="3681413"/>
              <a:ext cx="22225" cy="20638"/>
            </a:xfrm>
            <a:custGeom>
              <a:avLst/>
              <a:gdLst>
                <a:gd name="T0" fmla="*/ 0 w 83"/>
                <a:gd name="T1" fmla="*/ 73 h 73"/>
                <a:gd name="T2" fmla="*/ 3 w 83"/>
                <a:gd name="T3" fmla="*/ 73 h 73"/>
                <a:gd name="T4" fmla="*/ 10 w 83"/>
                <a:gd name="T5" fmla="*/ 72 h 73"/>
                <a:gd name="T6" fmla="*/ 10 w 83"/>
                <a:gd name="T7" fmla="*/ 70 h 73"/>
                <a:gd name="T8" fmla="*/ 11 w 83"/>
                <a:gd name="T9" fmla="*/ 70 h 73"/>
                <a:gd name="T10" fmla="*/ 14 w 83"/>
                <a:gd name="T11" fmla="*/ 70 h 73"/>
                <a:gd name="T12" fmla="*/ 18 w 83"/>
                <a:gd name="T13" fmla="*/ 70 h 73"/>
                <a:gd name="T14" fmla="*/ 25 w 83"/>
                <a:gd name="T15" fmla="*/ 68 h 73"/>
                <a:gd name="T16" fmla="*/ 33 w 83"/>
                <a:gd name="T17" fmla="*/ 66 h 73"/>
                <a:gd name="T18" fmla="*/ 47 w 83"/>
                <a:gd name="T19" fmla="*/ 58 h 73"/>
                <a:gd name="T20" fmla="*/ 52 w 83"/>
                <a:gd name="T21" fmla="*/ 53 h 73"/>
                <a:gd name="T22" fmla="*/ 59 w 83"/>
                <a:gd name="T23" fmla="*/ 49 h 73"/>
                <a:gd name="T24" fmla="*/ 67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0"/>
                  </a:lnTo>
                  <a:lnTo>
                    <a:pt x="11" y="70"/>
                  </a:lnTo>
                  <a:lnTo>
                    <a:pt x="14" y="70"/>
                  </a:lnTo>
                  <a:lnTo>
                    <a:pt x="18" y="70"/>
                  </a:lnTo>
                  <a:lnTo>
                    <a:pt x="25" y="68"/>
                  </a:lnTo>
                  <a:lnTo>
                    <a:pt x="33" y="66"/>
                  </a:lnTo>
                  <a:lnTo>
                    <a:pt x="47" y="58"/>
                  </a:lnTo>
                  <a:lnTo>
                    <a:pt x="52" y="53"/>
                  </a:lnTo>
                  <a:lnTo>
                    <a:pt x="59" y="49"/>
                  </a:lnTo>
                  <a:lnTo>
                    <a:pt x="67"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6" name="Line 566">
              <a:extLst>
                <a:ext uri="{FF2B5EF4-FFF2-40B4-BE49-F238E27FC236}">
                  <a16:creationId xmlns:a16="http://schemas.microsoft.com/office/drawing/2014/main" id="{DCD465D2-328C-68E5-28D1-E758A2A6DAEC}"/>
                </a:ext>
              </a:extLst>
            </p:cNvPr>
            <p:cNvSpPr>
              <a:spLocks noChangeShapeType="1"/>
            </p:cNvSpPr>
            <p:nvPr/>
          </p:nvSpPr>
          <p:spPr bwMode="auto">
            <a:xfrm>
              <a:off x="5551489" y="3659188"/>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7" name="Line 567">
              <a:extLst>
                <a:ext uri="{FF2B5EF4-FFF2-40B4-BE49-F238E27FC236}">
                  <a16:creationId xmlns:a16="http://schemas.microsoft.com/office/drawing/2014/main" id="{6417BE6E-DEE9-40EC-BD6A-D9720E762FCF}"/>
                </a:ext>
              </a:extLst>
            </p:cNvPr>
            <p:cNvSpPr>
              <a:spLocks noChangeShapeType="1"/>
            </p:cNvSpPr>
            <p:nvPr/>
          </p:nvSpPr>
          <p:spPr bwMode="auto">
            <a:xfrm flipH="1">
              <a:off x="5532439" y="3681413"/>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8" name="Line 568">
              <a:extLst>
                <a:ext uri="{FF2B5EF4-FFF2-40B4-BE49-F238E27FC236}">
                  <a16:creationId xmlns:a16="http://schemas.microsoft.com/office/drawing/2014/main" id="{79F29A92-99FD-9844-FBBE-760E2EF08407}"/>
                </a:ext>
              </a:extLst>
            </p:cNvPr>
            <p:cNvSpPr>
              <a:spLocks noChangeShapeType="1"/>
            </p:cNvSpPr>
            <p:nvPr/>
          </p:nvSpPr>
          <p:spPr bwMode="auto">
            <a:xfrm>
              <a:off x="5551489" y="3681413"/>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9" name="Freeform 569">
              <a:extLst>
                <a:ext uri="{FF2B5EF4-FFF2-40B4-BE49-F238E27FC236}">
                  <a16:creationId xmlns:a16="http://schemas.microsoft.com/office/drawing/2014/main" id="{37B98D0A-7979-E2C1-2819-3C393514363C}"/>
                </a:ext>
              </a:extLst>
            </p:cNvPr>
            <p:cNvSpPr>
              <a:spLocks/>
            </p:cNvSpPr>
            <p:nvPr/>
          </p:nvSpPr>
          <p:spPr bwMode="auto">
            <a:xfrm>
              <a:off x="5551489" y="3659188"/>
              <a:ext cx="22225" cy="22225"/>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7 w 83"/>
                <a:gd name="T13" fmla="*/ 12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7" y="12"/>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0" name="Freeform 570">
              <a:extLst>
                <a:ext uri="{FF2B5EF4-FFF2-40B4-BE49-F238E27FC236}">
                  <a16:creationId xmlns:a16="http://schemas.microsoft.com/office/drawing/2014/main" id="{ECBDC4A5-21A7-B13C-D264-A53938332F1D}"/>
                </a:ext>
              </a:extLst>
            </p:cNvPr>
            <p:cNvSpPr>
              <a:spLocks/>
            </p:cNvSpPr>
            <p:nvPr/>
          </p:nvSpPr>
          <p:spPr bwMode="auto">
            <a:xfrm>
              <a:off x="6008689" y="3813176"/>
              <a:ext cx="20638" cy="19050"/>
            </a:xfrm>
            <a:custGeom>
              <a:avLst/>
              <a:gdLst>
                <a:gd name="T0" fmla="*/ 0 w 77"/>
                <a:gd name="T1" fmla="*/ 0 h 73"/>
                <a:gd name="T2" fmla="*/ 1 w 77"/>
                <a:gd name="T3" fmla="*/ 12 h 73"/>
                <a:gd name="T4" fmla="*/ 7 w 77"/>
                <a:gd name="T5" fmla="*/ 26 h 73"/>
                <a:gd name="T6" fmla="*/ 13 w 77"/>
                <a:gd name="T7" fmla="*/ 38 h 73"/>
                <a:gd name="T8" fmla="*/ 23 w 77"/>
                <a:gd name="T9" fmla="*/ 49 h 73"/>
                <a:gd name="T10" fmla="*/ 35 w 77"/>
                <a:gd name="T11" fmla="*/ 58 h 73"/>
                <a:gd name="T12" fmla="*/ 47 w 77"/>
                <a:gd name="T13" fmla="*/ 66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2"/>
                  </a:lnTo>
                  <a:lnTo>
                    <a:pt x="7" y="26"/>
                  </a:lnTo>
                  <a:lnTo>
                    <a:pt x="13" y="38"/>
                  </a:lnTo>
                  <a:lnTo>
                    <a:pt x="23" y="49"/>
                  </a:lnTo>
                  <a:lnTo>
                    <a:pt x="35" y="58"/>
                  </a:lnTo>
                  <a:lnTo>
                    <a:pt x="47" y="66"/>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1" name="Freeform 571">
              <a:extLst>
                <a:ext uri="{FF2B5EF4-FFF2-40B4-BE49-F238E27FC236}">
                  <a16:creationId xmlns:a16="http://schemas.microsoft.com/office/drawing/2014/main" id="{C583C34B-E9FD-CAE2-C144-94FC83F146B9}"/>
                </a:ext>
              </a:extLst>
            </p:cNvPr>
            <p:cNvSpPr>
              <a:spLocks/>
            </p:cNvSpPr>
            <p:nvPr/>
          </p:nvSpPr>
          <p:spPr bwMode="auto">
            <a:xfrm>
              <a:off x="6008689" y="3789363"/>
              <a:ext cx="20638" cy="23813"/>
            </a:xfrm>
            <a:custGeom>
              <a:avLst/>
              <a:gdLst>
                <a:gd name="T0" fmla="*/ 77 w 77"/>
                <a:gd name="T1" fmla="*/ 0 h 87"/>
                <a:gd name="T2" fmla="*/ 61 w 77"/>
                <a:gd name="T3" fmla="*/ 1 h 87"/>
                <a:gd name="T4" fmla="*/ 47 w 77"/>
                <a:gd name="T5" fmla="*/ 6 h 87"/>
                <a:gd name="T6" fmla="*/ 35 w 77"/>
                <a:gd name="T7" fmla="*/ 13 h 87"/>
                <a:gd name="T8" fmla="*/ 23 w 77"/>
                <a:gd name="T9" fmla="*/ 23 h 87"/>
                <a:gd name="T10" fmla="*/ 13 w 77"/>
                <a:gd name="T11" fmla="*/ 34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5" y="13"/>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2" name="Line 572">
              <a:extLst>
                <a:ext uri="{FF2B5EF4-FFF2-40B4-BE49-F238E27FC236}">
                  <a16:creationId xmlns:a16="http://schemas.microsoft.com/office/drawing/2014/main" id="{D561F973-FE70-166F-8077-7087E71B1D39}"/>
                </a:ext>
              </a:extLst>
            </p:cNvPr>
            <p:cNvSpPr>
              <a:spLocks noChangeShapeType="1"/>
            </p:cNvSpPr>
            <p:nvPr/>
          </p:nvSpPr>
          <p:spPr bwMode="auto">
            <a:xfrm flipV="1">
              <a:off x="6029326" y="3813176"/>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3" name="Freeform 573">
              <a:extLst>
                <a:ext uri="{FF2B5EF4-FFF2-40B4-BE49-F238E27FC236}">
                  <a16:creationId xmlns:a16="http://schemas.microsoft.com/office/drawing/2014/main" id="{ADD5C036-5831-BC1E-1CB5-1028A9C6D2F4}"/>
                </a:ext>
              </a:extLst>
            </p:cNvPr>
            <p:cNvSpPr>
              <a:spLocks/>
            </p:cNvSpPr>
            <p:nvPr/>
          </p:nvSpPr>
          <p:spPr bwMode="auto">
            <a:xfrm>
              <a:off x="6029326" y="3813176"/>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8 h 73"/>
                <a:gd name="T16" fmla="*/ 33 w 83"/>
                <a:gd name="T17" fmla="*/ 66 h 73"/>
                <a:gd name="T18" fmla="*/ 46 w 83"/>
                <a:gd name="T19" fmla="*/ 58 h 73"/>
                <a:gd name="T20" fmla="*/ 52 w 83"/>
                <a:gd name="T21" fmla="*/ 54 h 73"/>
                <a:gd name="T22" fmla="*/ 59 w 83"/>
                <a:gd name="T23" fmla="*/ 49 h 73"/>
                <a:gd name="T24" fmla="*/ 67 w 83"/>
                <a:gd name="T25" fmla="*/ 38 h 73"/>
                <a:gd name="T26" fmla="*/ 75 w 83"/>
                <a:gd name="T27" fmla="*/ 26 h 73"/>
                <a:gd name="T28" fmla="*/ 80 w 83"/>
                <a:gd name="T29" fmla="*/ 12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8"/>
                  </a:lnTo>
                  <a:lnTo>
                    <a:pt x="33" y="66"/>
                  </a:lnTo>
                  <a:lnTo>
                    <a:pt x="46" y="58"/>
                  </a:lnTo>
                  <a:lnTo>
                    <a:pt x="52" y="54"/>
                  </a:lnTo>
                  <a:lnTo>
                    <a:pt x="59" y="49"/>
                  </a:lnTo>
                  <a:lnTo>
                    <a:pt x="67" y="38"/>
                  </a:lnTo>
                  <a:lnTo>
                    <a:pt x="75" y="26"/>
                  </a:lnTo>
                  <a:lnTo>
                    <a:pt x="80" y="12"/>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4" name="Line 574">
              <a:extLst>
                <a:ext uri="{FF2B5EF4-FFF2-40B4-BE49-F238E27FC236}">
                  <a16:creationId xmlns:a16="http://schemas.microsoft.com/office/drawing/2014/main" id="{16A2F0D9-F6BE-F458-E6DF-04A9123D8F1F}"/>
                </a:ext>
              </a:extLst>
            </p:cNvPr>
            <p:cNvSpPr>
              <a:spLocks noChangeShapeType="1"/>
            </p:cNvSpPr>
            <p:nvPr/>
          </p:nvSpPr>
          <p:spPr bwMode="auto">
            <a:xfrm>
              <a:off x="6029326" y="3789363"/>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5" name="Line 575">
              <a:extLst>
                <a:ext uri="{FF2B5EF4-FFF2-40B4-BE49-F238E27FC236}">
                  <a16:creationId xmlns:a16="http://schemas.microsoft.com/office/drawing/2014/main" id="{1948E886-8295-EB3C-C348-1224D88BA0AE}"/>
                </a:ext>
              </a:extLst>
            </p:cNvPr>
            <p:cNvSpPr>
              <a:spLocks noChangeShapeType="1"/>
            </p:cNvSpPr>
            <p:nvPr/>
          </p:nvSpPr>
          <p:spPr bwMode="auto">
            <a:xfrm flipH="1">
              <a:off x="6008689" y="3813176"/>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6" name="Line 576">
              <a:extLst>
                <a:ext uri="{FF2B5EF4-FFF2-40B4-BE49-F238E27FC236}">
                  <a16:creationId xmlns:a16="http://schemas.microsoft.com/office/drawing/2014/main" id="{0B676AE9-2E70-FCBB-690F-B78D073532F5}"/>
                </a:ext>
              </a:extLst>
            </p:cNvPr>
            <p:cNvSpPr>
              <a:spLocks noChangeShapeType="1"/>
            </p:cNvSpPr>
            <p:nvPr/>
          </p:nvSpPr>
          <p:spPr bwMode="auto">
            <a:xfrm>
              <a:off x="6029326" y="3813176"/>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7" name="Freeform 577">
              <a:extLst>
                <a:ext uri="{FF2B5EF4-FFF2-40B4-BE49-F238E27FC236}">
                  <a16:creationId xmlns:a16="http://schemas.microsoft.com/office/drawing/2014/main" id="{0089D8F4-D855-BA8E-6A0E-7E5588B29FA8}"/>
                </a:ext>
              </a:extLst>
            </p:cNvPr>
            <p:cNvSpPr>
              <a:spLocks/>
            </p:cNvSpPr>
            <p:nvPr/>
          </p:nvSpPr>
          <p:spPr bwMode="auto">
            <a:xfrm>
              <a:off x="6029326" y="3789363"/>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6 w 83"/>
                <a:gd name="T13" fmla="*/ 13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6" y="13"/>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8" name="Freeform 578">
              <a:extLst>
                <a:ext uri="{FF2B5EF4-FFF2-40B4-BE49-F238E27FC236}">
                  <a16:creationId xmlns:a16="http://schemas.microsoft.com/office/drawing/2014/main" id="{7CABB13F-7C68-EAA4-798C-1105851F09A0}"/>
                </a:ext>
              </a:extLst>
            </p:cNvPr>
            <p:cNvSpPr>
              <a:spLocks/>
            </p:cNvSpPr>
            <p:nvPr/>
          </p:nvSpPr>
          <p:spPr bwMode="auto">
            <a:xfrm>
              <a:off x="5703889" y="3873501"/>
              <a:ext cx="19050" cy="19050"/>
            </a:xfrm>
            <a:custGeom>
              <a:avLst/>
              <a:gdLst>
                <a:gd name="T0" fmla="*/ 0 w 77"/>
                <a:gd name="T1" fmla="*/ 0 h 73"/>
                <a:gd name="T2" fmla="*/ 1 w 77"/>
                <a:gd name="T3" fmla="*/ 13 h 73"/>
                <a:gd name="T4" fmla="*/ 7 w 77"/>
                <a:gd name="T5" fmla="*/ 26 h 73"/>
                <a:gd name="T6" fmla="*/ 13 w 77"/>
                <a:gd name="T7" fmla="*/ 38 h 73"/>
                <a:gd name="T8" fmla="*/ 23 w 77"/>
                <a:gd name="T9" fmla="*/ 49 h 73"/>
                <a:gd name="T10" fmla="*/ 34 w 77"/>
                <a:gd name="T11" fmla="*/ 58 h 73"/>
                <a:gd name="T12" fmla="*/ 47 w 77"/>
                <a:gd name="T13" fmla="*/ 66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3"/>
                  </a:lnTo>
                  <a:lnTo>
                    <a:pt x="7" y="26"/>
                  </a:lnTo>
                  <a:lnTo>
                    <a:pt x="13" y="38"/>
                  </a:lnTo>
                  <a:lnTo>
                    <a:pt x="23" y="49"/>
                  </a:lnTo>
                  <a:lnTo>
                    <a:pt x="34" y="58"/>
                  </a:lnTo>
                  <a:lnTo>
                    <a:pt x="47" y="66"/>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9" name="Freeform 579">
              <a:extLst>
                <a:ext uri="{FF2B5EF4-FFF2-40B4-BE49-F238E27FC236}">
                  <a16:creationId xmlns:a16="http://schemas.microsoft.com/office/drawing/2014/main" id="{2F7009D4-3169-86CF-6944-D01044D76F78}"/>
                </a:ext>
              </a:extLst>
            </p:cNvPr>
            <p:cNvSpPr>
              <a:spLocks/>
            </p:cNvSpPr>
            <p:nvPr/>
          </p:nvSpPr>
          <p:spPr bwMode="auto">
            <a:xfrm>
              <a:off x="5703889" y="3849688"/>
              <a:ext cx="19050" cy="23813"/>
            </a:xfrm>
            <a:custGeom>
              <a:avLst/>
              <a:gdLst>
                <a:gd name="T0" fmla="*/ 77 w 77"/>
                <a:gd name="T1" fmla="*/ 0 h 87"/>
                <a:gd name="T2" fmla="*/ 61 w 77"/>
                <a:gd name="T3" fmla="*/ 2 h 87"/>
                <a:gd name="T4" fmla="*/ 47 w 77"/>
                <a:gd name="T5" fmla="*/ 6 h 87"/>
                <a:gd name="T6" fmla="*/ 34 w 77"/>
                <a:gd name="T7" fmla="*/ 13 h 87"/>
                <a:gd name="T8" fmla="*/ 23 w 77"/>
                <a:gd name="T9" fmla="*/ 23 h 87"/>
                <a:gd name="T10" fmla="*/ 13 w 77"/>
                <a:gd name="T11" fmla="*/ 35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2"/>
                  </a:lnTo>
                  <a:lnTo>
                    <a:pt x="47" y="6"/>
                  </a:lnTo>
                  <a:lnTo>
                    <a:pt x="34" y="13"/>
                  </a:lnTo>
                  <a:lnTo>
                    <a:pt x="23" y="23"/>
                  </a:lnTo>
                  <a:lnTo>
                    <a:pt x="13" y="35"/>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0" name="Line 580">
              <a:extLst>
                <a:ext uri="{FF2B5EF4-FFF2-40B4-BE49-F238E27FC236}">
                  <a16:creationId xmlns:a16="http://schemas.microsoft.com/office/drawing/2014/main" id="{39FE298A-FB19-E464-D6A6-828A38761CC0}"/>
                </a:ext>
              </a:extLst>
            </p:cNvPr>
            <p:cNvSpPr>
              <a:spLocks noChangeShapeType="1"/>
            </p:cNvSpPr>
            <p:nvPr/>
          </p:nvSpPr>
          <p:spPr bwMode="auto">
            <a:xfrm flipV="1">
              <a:off x="5722939" y="3873501"/>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1" name="Freeform 581">
              <a:extLst>
                <a:ext uri="{FF2B5EF4-FFF2-40B4-BE49-F238E27FC236}">
                  <a16:creationId xmlns:a16="http://schemas.microsoft.com/office/drawing/2014/main" id="{9935EE4D-7D6D-C873-98CA-0734230D04E6}"/>
                </a:ext>
              </a:extLst>
            </p:cNvPr>
            <p:cNvSpPr>
              <a:spLocks/>
            </p:cNvSpPr>
            <p:nvPr/>
          </p:nvSpPr>
          <p:spPr bwMode="auto">
            <a:xfrm>
              <a:off x="5722939" y="3873501"/>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9 h 73"/>
                <a:gd name="T16" fmla="*/ 33 w 83"/>
                <a:gd name="T17" fmla="*/ 66 h 73"/>
                <a:gd name="T18" fmla="*/ 46 w 83"/>
                <a:gd name="T19" fmla="*/ 58 h 73"/>
                <a:gd name="T20" fmla="*/ 52 w 83"/>
                <a:gd name="T21" fmla="*/ 54 h 73"/>
                <a:gd name="T22" fmla="*/ 59 w 83"/>
                <a:gd name="T23" fmla="*/ 49 h 73"/>
                <a:gd name="T24" fmla="*/ 67 w 83"/>
                <a:gd name="T25" fmla="*/ 38 h 73"/>
                <a:gd name="T26" fmla="*/ 75 w 83"/>
                <a:gd name="T27" fmla="*/ 26 h 73"/>
                <a:gd name="T28" fmla="*/ 79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9"/>
                  </a:lnTo>
                  <a:lnTo>
                    <a:pt x="33" y="66"/>
                  </a:lnTo>
                  <a:lnTo>
                    <a:pt x="46" y="58"/>
                  </a:lnTo>
                  <a:lnTo>
                    <a:pt x="52" y="54"/>
                  </a:lnTo>
                  <a:lnTo>
                    <a:pt x="59" y="49"/>
                  </a:lnTo>
                  <a:lnTo>
                    <a:pt x="67" y="38"/>
                  </a:lnTo>
                  <a:lnTo>
                    <a:pt x="75" y="26"/>
                  </a:lnTo>
                  <a:lnTo>
                    <a:pt x="79"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2" name="Line 582">
              <a:extLst>
                <a:ext uri="{FF2B5EF4-FFF2-40B4-BE49-F238E27FC236}">
                  <a16:creationId xmlns:a16="http://schemas.microsoft.com/office/drawing/2014/main" id="{F90AF02A-8001-A16F-9C47-ED601F565D68}"/>
                </a:ext>
              </a:extLst>
            </p:cNvPr>
            <p:cNvSpPr>
              <a:spLocks noChangeShapeType="1"/>
            </p:cNvSpPr>
            <p:nvPr/>
          </p:nvSpPr>
          <p:spPr bwMode="auto">
            <a:xfrm>
              <a:off x="5722939" y="3849688"/>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3" name="Line 583">
              <a:extLst>
                <a:ext uri="{FF2B5EF4-FFF2-40B4-BE49-F238E27FC236}">
                  <a16:creationId xmlns:a16="http://schemas.microsoft.com/office/drawing/2014/main" id="{E578F6BE-237E-4EF2-DF2E-4FCBA3989048}"/>
                </a:ext>
              </a:extLst>
            </p:cNvPr>
            <p:cNvSpPr>
              <a:spLocks noChangeShapeType="1"/>
            </p:cNvSpPr>
            <p:nvPr/>
          </p:nvSpPr>
          <p:spPr bwMode="auto">
            <a:xfrm flipH="1">
              <a:off x="5703889" y="3873501"/>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4" name="Line 584">
              <a:extLst>
                <a:ext uri="{FF2B5EF4-FFF2-40B4-BE49-F238E27FC236}">
                  <a16:creationId xmlns:a16="http://schemas.microsoft.com/office/drawing/2014/main" id="{FEE734F7-1332-5683-FA8B-837E6823E72D}"/>
                </a:ext>
              </a:extLst>
            </p:cNvPr>
            <p:cNvSpPr>
              <a:spLocks noChangeShapeType="1"/>
            </p:cNvSpPr>
            <p:nvPr/>
          </p:nvSpPr>
          <p:spPr bwMode="auto">
            <a:xfrm>
              <a:off x="5722939" y="3873501"/>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5" name="Freeform 585">
              <a:extLst>
                <a:ext uri="{FF2B5EF4-FFF2-40B4-BE49-F238E27FC236}">
                  <a16:creationId xmlns:a16="http://schemas.microsoft.com/office/drawing/2014/main" id="{F2079D70-799C-7A2C-2B26-0642AD8FC496}"/>
                </a:ext>
              </a:extLst>
            </p:cNvPr>
            <p:cNvSpPr>
              <a:spLocks/>
            </p:cNvSpPr>
            <p:nvPr/>
          </p:nvSpPr>
          <p:spPr bwMode="auto">
            <a:xfrm>
              <a:off x="5722939" y="3849688"/>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5 h 87"/>
                <a:gd name="T10" fmla="*/ 59 w 83"/>
                <a:gd name="T11" fmla="*/ 23 h 87"/>
                <a:gd name="T12" fmla="*/ 46 w 83"/>
                <a:gd name="T13" fmla="*/ 13 h 87"/>
                <a:gd name="T14" fmla="*/ 33 w 83"/>
                <a:gd name="T15" fmla="*/ 6 h 87"/>
                <a:gd name="T16" fmla="*/ 25 w 83"/>
                <a:gd name="T17" fmla="*/ 3 h 87"/>
                <a:gd name="T18" fmla="*/ 18 w 83"/>
                <a:gd name="T19" fmla="*/ 2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5"/>
                  </a:lnTo>
                  <a:lnTo>
                    <a:pt x="59" y="23"/>
                  </a:lnTo>
                  <a:lnTo>
                    <a:pt x="46" y="13"/>
                  </a:lnTo>
                  <a:lnTo>
                    <a:pt x="33" y="6"/>
                  </a:lnTo>
                  <a:lnTo>
                    <a:pt x="25" y="3"/>
                  </a:lnTo>
                  <a:lnTo>
                    <a:pt x="18" y="2"/>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6" name="Freeform 586">
              <a:extLst>
                <a:ext uri="{FF2B5EF4-FFF2-40B4-BE49-F238E27FC236}">
                  <a16:creationId xmlns:a16="http://schemas.microsoft.com/office/drawing/2014/main" id="{D7A7DADE-58CE-FCA4-A957-351074A680B1}"/>
                </a:ext>
              </a:extLst>
            </p:cNvPr>
            <p:cNvSpPr>
              <a:spLocks/>
            </p:cNvSpPr>
            <p:nvPr/>
          </p:nvSpPr>
          <p:spPr bwMode="auto">
            <a:xfrm>
              <a:off x="5970589" y="3944938"/>
              <a:ext cx="19050" cy="19050"/>
            </a:xfrm>
            <a:custGeom>
              <a:avLst/>
              <a:gdLst>
                <a:gd name="T0" fmla="*/ 0 w 77"/>
                <a:gd name="T1" fmla="*/ 0 h 73"/>
                <a:gd name="T2" fmla="*/ 2 w 77"/>
                <a:gd name="T3" fmla="*/ 12 h 73"/>
                <a:gd name="T4" fmla="*/ 7 w 77"/>
                <a:gd name="T5" fmla="*/ 26 h 73"/>
                <a:gd name="T6" fmla="*/ 13 w 77"/>
                <a:gd name="T7" fmla="*/ 37 h 73"/>
                <a:gd name="T8" fmla="*/ 23 w 77"/>
                <a:gd name="T9" fmla="*/ 49 h 73"/>
                <a:gd name="T10" fmla="*/ 35 w 77"/>
                <a:gd name="T11" fmla="*/ 58 h 73"/>
                <a:gd name="T12" fmla="*/ 47 w 77"/>
                <a:gd name="T13" fmla="*/ 66 h 73"/>
                <a:gd name="T14" fmla="*/ 61 w 77"/>
                <a:gd name="T15" fmla="*/ 69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2" y="12"/>
                  </a:lnTo>
                  <a:lnTo>
                    <a:pt x="7" y="26"/>
                  </a:lnTo>
                  <a:lnTo>
                    <a:pt x="13" y="37"/>
                  </a:lnTo>
                  <a:lnTo>
                    <a:pt x="23" y="49"/>
                  </a:lnTo>
                  <a:lnTo>
                    <a:pt x="35" y="58"/>
                  </a:lnTo>
                  <a:lnTo>
                    <a:pt x="47" y="66"/>
                  </a:lnTo>
                  <a:lnTo>
                    <a:pt x="61" y="69"/>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7" name="Freeform 587">
              <a:extLst>
                <a:ext uri="{FF2B5EF4-FFF2-40B4-BE49-F238E27FC236}">
                  <a16:creationId xmlns:a16="http://schemas.microsoft.com/office/drawing/2014/main" id="{B175F79C-2E16-48FC-902D-34A9B8019E84}"/>
                </a:ext>
              </a:extLst>
            </p:cNvPr>
            <p:cNvSpPr>
              <a:spLocks/>
            </p:cNvSpPr>
            <p:nvPr/>
          </p:nvSpPr>
          <p:spPr bwMode="auto">
            <a:xfrm>
              <a:off x="5970589" y="3921126"/>
              <a:ext cx="19050" cy="23813"/>
            </a:xfrm>
            <a:custGeom>
              <a:avLst/>
              <a:gdLst>
                <a:gd name="T0" fmla="*/ 77 w 77"/>
                <a:gd name="T1" fmla="*/ 0 h 87"/>
                <a:gd name="T2" fmla="*/ 61 w 77"/>
                <a:gd name="T3" fmla="*/ 1 h 87"/>
                <a:gd name="T4" fmla="*/ 47 w 77"/>
                <a:gd name="T5" fmla="*/ 6 h 87"/>
                <a:gd name="T6" fmla="*/ 35 w 77"/>
                <a:gd name="T7" fmla="*/ 13 h 87"/>
                <a:gd name="T8" fmla="*/ 23 w 77"/>
                <a:gd name="T9" fmla="*/ 23 h 87"/>
                <a:gd name="T10" fmla="*/ 13 w 77"/>
                <a:gd name="T11" fmla="*/ 34 h 87"/>
                <a:gd name="T12" fmla="*/ 6 w 77"/>
                <a:gd name="T13" fmla="*/ 48 h 87"/>
                <a:gd name="T14" fmla="*/ 2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5" y="13"/>
                  </a:lnTo>
                  <a:lnTo>
                    <a:pt x="23" y="23"/>
                  </a:lnTo>
                  <a:lnTo>
                    <a:pt x="13" y="34"/>
                  </a:lnTo>
                  <a:lnTo>
                    <a:pt x="6" y="48"/>
                  </a:lnTo>
                  <a:lnTo>
                    <a:pt x="2"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8" name="Line 588">
              <a:extLst>
                <a:ext uri="{FF2B5EF4-FFF2-40B4-BE49-F238E27FC236}">
                  <a16:creationId xmlns:a16="http://schemas.microsoft.com/office/drawing/2014/main" id="{3896C581-881A-A5E4-88E0-462D2AE26728}"/>
                </a:ext>
              </a:extLst>
            </p:cNvPr>
            <p:cNvSpPr>
              <a:spLocks noChangeShapeType="1"/>
            </p:cNvSpPr>
            <p:nvPr/>
          </p:nvSpPr>
          <p:spPr bwMode="auto">
            <a:xfrm flipV="1">
              <a:off x="5989639" y="3944938"/>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9" name="Freeform 589">
              <a:extLst>
                <a:ext uri="{FF2B5EF4-FFF2-40B4-BE49-F238E27FC236}">
                  <a16:creationId xmlns:a16="http://schemas.microsoft.com/office/drawing/2014/main" id="{5EDB73E9-C03E-8CD8-55CF-792182421D3E}"/>
                </a:ext>
              </a:extLst>
            </p:cNvPr>
            <p:cNvSpPr>
              <a:spLocks/>
            </p:cNvSpPr>
            <p:nvPr/>
          </p:nvSpPr>
          <p:spPr bwMode="auto">
            <a:xfrm>
              <a:off x="5989639" y="3944938"/>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8 h 73"/>
                <a:gd name="T16" fmla="*/ 33 w 83"/>
                <a:gd name="T17" fmla="*/ 66 h 73"/>
                <a:gd name="T18" fmla="*/ 47 w 83"/>
                <a:gd name="T19" fmla="*/ 58 h 73"/>
                <a:gd name="T20" fmla="*/ 52 w 83"/>
                <a:gd name="T21" fmla="*/ 53 h 73"/>
                <a:gd name="T22" fmla="*/ 59 w 83"/>
                <a:gd name="T23" fmla="*/ 49 h 73"/>
                <a:gd name="T24" fmla="*/ 67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8"/>
                  </a:lnTo>
                  <a:lnTo>
                    <a:pt x="33" y="66"/>
                  </a:lnTo>
                  <a:lnTo>
                    <a:pt x="47" y="58"/>
                  </a:lnTo>
                  <a:lnTo>
                    <a:pt x="52" y="53"/>
                  </a:lnTo>
                  <a:lnTo>
                    <a:pt x="59" y="49"/>
                  </a:lnTo>
                  <a:lnTo>
                    <a:pt x="67"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0" name="Line 590">
              <a:extLst>
                <a:ext uri="{FF2B5EF4-FFF2-40B4-BE49-F238E27FC236}">
                  <a16:creationId xmlns:a16="http://schemas.microsoft.com/office/drawing/2014/main" id="{99410695-7BFE-23F0-EDFA-469AE16069AD}"/>
                </a:ext>
              </a:extLst>
            </p:cNvPr>
            <p:cNvSpPr>
              <a:spLocks noChangeShapeType="1"/>
            </p:cNvSpPr>
            <p:nvPr/>
          </p:nvSpPr>
          <p:spPr bwMode="auto">
            <a:xfrm>
              <a:off x="5989639" y="3921126"/>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1" name="Line 591">
              <a:extLst>
                <a:ext uri="{FF2B5EF4-FFF2-40B4-BE49-F238E27FC236}">
                  <a16:creationId xmlns:a16="http://schemas.microsoft.com/office/drawing/2014/main" id="{A99EDFBB-993F-A2BD-7CDA-1EB93B693B32}"/>
                </a:ext>
              </a:extLst>
            </p:cNvPr>
            <p:cNvSpPr>
              <a:spLocks noChangeShapeType="1"/>
            </p:cNvSpPr>
            <p:nvPr/>
          </p:nvSpPr>
          <p:spPr bwMode="auto">
            <a:xfrm flipH="1">
              <a:off x="5970589" y="3944938"/>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2" name="Line 592">
              <a:extLst>
                <a:ext uri="{FF2B5EF4-FFF2-40B4-BE49-F238E27FC236}">
                  <a16:creationId xmlns:a16="http://schemas.microsoft.com/office/drawing/2014/main" id="{C2CC44D0-A955-129E-FEF8-AA388271561F}"/>
                </a:ext>
              </a:extLst>
            </p:cNvPr>
            <p:cNvSpPr>
              <a:spLocks noChangeShapeType="1"/>
            </p:cNvSpPr>
            <p:nvPr/>
          </p:nvSpPr>
          <p:spPr bwMode="auto">
            <a:xfrm>
              <a:off x="5989639" y="3944938"/>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3" name="Freeform 593">
              <a:extLst>
                <a:ext uri="{FF2B5EF4-FFF2-40B4-BE49-F238E27FC236}">
                  <a16:creationId xmlns:a16="http://schemas.microsoft.com/office/drawing/2014/main" id="{A995D7CD-B5EE-FCAD-017D-9976E3D75969}"/>
                </a:ext>
              </a:extLst>
            </p:cNvPr>
            <p:cNvSpPr>
              <a:spLocks/>
            </p:cNvSpPr>
            <p:nvPr/>
          </p:nvSpPr>
          <p:spPr bwMode="auto">
            <a:xfrm>
              <a:off x="5989639" y="3921126"/>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7 w 83"/>
                <a:gd name="T13" fmla="*/ 13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7" y="13"/>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4" name="Freeform 594">
              <a:extLst>
                <a:ext uri="{FF2B5EF4-FFF2-40B4-BE49-F238E27FC236}">
                  <a16:creationId xmlns:a16="http://schemas.microsoft.com/office/drawing/2014/main" id="{3AA5BD4C-06D2-1211-0BA5-633310544554}"/>
                </a:ext>
              </a:extLst>
            </p:cNvPr>
            <p:cNvSpPr>
              <a:spLocks/>
            </p:cNvSpPr>
            <p:nvPr/>
          </p:nvSpPr>
          <p:spPr bwMode="auto">
            <a:xfrm>
              <a:off x="5849939" y="4138613"/>
              <a:ext cx="19050" cy="19050"/>
            </a:xfrm>
            <a:custGeom>
              <a:avLst/>
              <a:gdLst>
                <a:gd name="T0" fmla="*/ 0 w 77"/>
                <a:gd name="T1" fmla="*/ 0 h 73"/>
                <a:gd name="T2" fmla="*/ 1 w 77"/>
                <a:gd name="T3" fmla="*/ 12 h 73"/>
                <a:gd name="T4" fmla="*/ 7 w 77"/>
                <a:gd name="T5" fmla="*/ 26 h 73"/>
                <a:gd name="T6" fmla="*/ 13 w 77"/>
                <a:gd name="T7" fmla="*/ 37 h 73"/>
                <a:gd name="T8" fmla="*/ 23 w 77"/>
                <a:gd name="T9" fmla="*/ 49 h 73"/>
                <a:gd name="T10" fmla="*/ 34 w 77"/>
                <a:gd name="T11" fmla="*/ 58 h 73"/>
                <a:gd name="T12" fmla="*/ 47 w 77"/>
                <a:gd name="T13" fmla="*/ 66 h 73"/>
                <a:gd name="T14" fmla="*/ 61 w 77"/>
                <a:gd name="T15" fmla="*/ 69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2"/>
                  </a:lnTo>
                  <a:lnTo>
                    <a:pt x="7" y="26"/>
                  </a:lnTo>
                  <a:lnTo>
                    <a:pt x="13" y="37"/>
                  </a:lnTo>
                  <a:lnTo>
                    <a:pt x="23" y="49"/>
                  </a:lnTo>
                  <a:lnTo>
                    <a:pt x="34" y="58"/>
                  </a:lnTo>
                  <a:lnTo>
                    <a:pt x="47" y="66"/>
                  </a:lnTo>
                  <a:lnTo>
                    <a:pt x="61" y="69"/>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5" name="Freeform 595">
              <a:extLst>
                <a:ext uri="{FF2B5EF4-FFF2-40B4-BE49-F238E27FC236}">
                  <a16:creationId xmlns:a16="http://schemas.microsoft.com/office/drawing/2014/main" id="{99557BED-3A85-2150-6BC4-F68FDE49FABF}"/>
                </a:ext>
              </a:extLst>
            </p:cNvPr>
            <p:cNvSpPr>
              <a:spLocks/>
            </p:cNvSpPr>
            <p:nvPr/>
          </p:nvSpPr>
          <p:spPr bwMode="auto">
            <a:xfrm>
              <a:off x="5849939" y="4116388"/>
              <a:ext cx="19050" cy="22225"/>
            </a:xfrm>
            <a:custGeom>
              <a:avLst/>
              <a:gdLst>
                <a:gd name="T0" fmla="*/ 77 w 77"/>
                <a:gd name="T1" fmla="*/ 0 h 87"/>
                <a:gd name="T2" fmla="*/ 61 w 77"/>
                <a:gd name="T3" fmla="*/ 1 h 87"/>
                <a:gd name="T4" fmla="*/ 47 w 77"/>
                <a:gd name="T5" fmla="*/ 6 h 87"/>
                <a:gd name="T6" fmla="*/ 34 w 77"/>
                <a:gd name="T7" fmla="*/ 12 h 87"/>
                <a:gd name="T8" fmla="*/ 23 w 77"/>
                <a:gd name="T9" fmla="*/ 23 h 87"/>
                <a:gd name="T10" fmla="*/ 13 w 77"/>
                <a:gd name="T11" fmla="*/ 34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4" y="12"/>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6" name="Line 596">
              <a:extLst>
                <a:ext uri="{FF2B5EF4-FFF2-40B4-BE49-F238E27FC236}">
                  <a16:creationId xmlns:a16="http://schemas.microsoft.com/office/drawing/2014/main" id="{DA886696-8B59-F4D2-4A35-D195135B7EDA}"/>
                </a:ext>
              </a:extLst>
            </p:cNvPr>
            <p:cNvSpPr>
              <a:spLocks noChangeShapeType="1"/>
            </p:cNvSpPr>
            <p:nvPr/>
          </p:nvSpPr>
          <p:spPr bwMode="auto">
            <a:xfrm flipV="1">
              <a:off x="5868989" y="4138613"/>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7" name="Freeform 597">
              <a:extLst>
                <a:ext uri="{FF2B5EF4-FFF2-40B4-BE49-F238E27FC236}">
                  <a16:creationId xmlns:a16="http://schemas.microsoft.com/office/drawing/2014/main" id="{5623BB00-EBBF-64A9-6B79-C0FD97F77FFE}"/>
                </a:ext>
              </a:extLst>
            </p:cNvPr>
            <p:cNvSpPr>
              <a:spLocks/>
            </p:cNvSpPr>
            <p:nvPr/>
          </p:nvSpPr>
          <p:spPr bwMode="auto">
            <a:xfrm>
              <a:off x="5868989" y="4138613"/>
              <a:ext cx="22225" cy="19050"/>
            </a:xfrm>
            <a:custGeom>
              <a:avLst/>
              <a:gdLst>
                <a:gd name="T0" fmla="*/ 0 w 83"/>
                <a:gd name="T1" fmla="*/ 73 h 73"/>
                <a:gd name="T2" fmla="*/ 3 w 83"/>
                <a:gd name="T3" fmla="*/ 73 h 73"/>
                <a:gd name="T4" fmla="*/ 10 w 83"/>
                <a:gd name="T5" fmla="*/ 71 h 73"/>
                <a:gd name="T6" fmla="*/ 10 w 83"/>
                <a:gd name="T7" fmla="*/ 70 h 73"/>
                <a:gd name="T8" fmla="*/ 11 w 83"/>
                <a:gd name="T9" fmla="*/ 70 h 73"/>
                <a:gd name="T10" fmla="*/ 13 w 83"/>
                <a:gd name="T11" fmla="*/ 70 h 73"/>
                <a:gd name="T12" fmla="*/ 18 w 83"/>
                <a:gd name="T13" fmla="*/ 70 h 73"/>
                <a:gd name="T14" fmla="*/ 25 w 83"/>
                <a:gd name="T15" fmla="*/ 68 h 73"/>
                <a:gd name="T16" fmla="*/ 33 w 83"/>
                <a:gd name="T17" fmla="*/ 66 h 73"/>
                <a:gd name="T18" fmla="*/ 46 w 83"/>
                <a:gd name="T19" fmla="*/ 58 h 73"/>
                <a:gd name="T20" fmla="*/ 52 w 83"/>
                <a:gd name="T21" fmla="*/ 53 h 73"/>
                <a:gd name="T22" fmla="*/ 59 w 83"/>
                <a:gd name="T23" fmla="*/ 49 h 73"/>
                <a:gd name="T24" fmla="*/ 67 w 83"/>
                <a:gd name="T25" fmla="*/ 37 h 73"/>
                <a:gd name="T26" fmla="*/ 75 w 83"/>
                <a:gd name="T27" fmla="*/ 26 h 73"/>
                <a:gd name="T28" fmla="*/ 79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1"/>
                  </a:lnTo>
                  <a:lnTo>
                    <a:pt x="10" y="70"/>
                  </a:lnTo>
                  <a:lnTo>
                    <a:pt x="11" y="70"/>
                  </a:lnTo>
                  <a:lnTo>
                    <a:pt x="13" y="70"/>
                  </a:lnTo>
                  <a:lnTo>
                    <a:pt x="18" y="70"/>
                  </a:lnTo>
                  <a:lnTo>
                    <a:pt x="25" y="68"/>
                  </a:lnTo>
                  <a:lnTo>
                    <a:pt x="33" y="66"/>
                  </a:lnTo>
                  <a:lnTo>
                    <a:pt x="46" y="58"/>
                  </a:lnTo>
                  <a:lnTo>
                    <a:pt x="52" y="53"/>
                  </a:lnTo>
                  <a:lnTo>
                    <a:pt x="59" y="49"/>
                  </a:lnTo>
                  <a:lnTo>
                    <a:pt x="67" y="37"/>
                  </a:lnTo>
                  <a:lnTo>
                    <a:pt x="75" y="26"/>
                  </a:lnTo>
                  <a:lnTo>
                    <a:pt x="79"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8" name="Line 598">
              <a:extLst>
                <a:ext uri="{FF2B5EF4-FFF2-40B4-BE49-F238E27FC236}">
                  <a16:creationId xmlns:a16="http://schemas.microsoft.com/office/drawing/2014/main" id="{ADD7B805-B142-CB9A-EC3E-447A3B4C2BF1}"/>
                </a:ext>
              </a:extLst>
            </p:cNvPr>
            <p:cNvSpPr>
              <a:spLocks noChangeShapeType="1"/>
            </p:cNvSpPr>
            <p:nvPr/>
          </p:nvSpPr>
          <p:spPr bwMode="auto">
            <a:xfrm>
              <a:off x="5868989" y="4116388"/>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9" name="Line 599">
              <a:extLst>
                <a:ext uri="{FF2B5EF4-FFF2-40B4-BE49-F238E27FC236}">
                  <a16:creationId xmlns:a16="http://schemas.microsoft.com/office/drawing/2014/main" id="{5D31015F-816C-7437-19E8-A39122248A67}"/>
                </a:ext>
              </a:extLst>
            </p:cNvPr>
            <p:cNvSpPr>
              <a:spLocks noChangeShapeType="1"/>
            </p:cNvSpPr>
            <p:nvPr/>
          </p:nvSpPr>
          <p:spPr bwMode="auto">
            <a:xfrm flipH="1">
              <a:off x="5849939" y="4138613"/>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0" name="Line 600">
              <a:extLst>
                <a:ext uri="{FF2B5EF4-FFF2-40B4-BE49-F238E27FC236}">
                  <a16:creationId xmlns:a16="http://schemas.microsoft.com/office/drawing/2014/main" id="{33EE9E67-60E5-CB33-331F-E156D72C5762}"/>
                </a:ext>
              </a:extLst>
            </p:cNvPr>
            <p:cNvSpPr>
              <a:spLocks noChangeShapeType="1"/>
            </p:cNvSpPr>
            <p:nvPr/>
          </p:nvSpPr>
          <p:spPr bwMode="auto">
            <a:xfrm>
              <a:off x="5868989" y="4138613"/>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1" name="Freeform 601">
              <a:extLst>
                <a:ext uri="{FF2B5EF4-FFF2-40B4-BE49-F238E27FC236}">
                  <a16:creationId xmlns:a16="http://schemas.microsoft.com/office/drawing/2014/main" id="{2A925612-2B2B-E163-706F-1B3CD710BA0B}"/>
                </a:ext>
              </a:extLst>
            </p:cNvPr>
            <p:cNvSpPr>
              <a:spLocks/>
            </p:cNvSpPr>
            <p:nvPr/>
          </p:nvSpPr>
          <p:spPr bwMode="auto">
            <a:xfrm>
              <a:off x="5868989" y="4116388"/>
              <a:ext cx="22225" cy="22225"/>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6 w 83"/>
                <a:gd name="T13" fmla="*/ 12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6" y="12"/>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2" name="Freeform 602">
              <a:extLst>
                <a:ext uri="{FF2B5EF4-FFF2-40B4-BE49-F238E27FC236}">
                  <a16:creationId xmlns:a16="http://schemas.microsoft.com/office/drawing/2014/main" id="{E23D01D8-9DEE-2B9A-B659-190371D8BFD3}"/>
                </a:ext>
              </a:extLst>
            </p:cNvPr>
            <p:cNvSpPr>
              <a:spLocks/>
            </p:cNvSpPr>
            <p:nvPr/>
          </p:nvSpPr>
          <p:spPr bwMode="auto">
            <a:xfrm>
              <a:off x="5745164" y="4392613"/>
              <a:ext cx="20638" cy="20638"/>
            </a:xfrm>
            <a:custGeom>
              <a:avLst/>
              <a:gdLst>
                <a:gd name="T0" fmla="*/ 0 w 76"/>
                <a:gd name="T1" fmla="*/ 0 h 73"/>
                <a:gd name="T2" fmla="*/ 1 w 76"/>
                <a:gd name="T3" fmla="*/ 12 h 73"/>
                <a:gd name="T4" fmla="*/ 7 w 76"/>
                <a:gd name="T5" fmla="*/ 26 h 73"/>
                <a:gd name="T6" fmla="*/ 12 w 76"/>
                <a:gd name="T7" fmla="*/ 37 h 73"/>
                <a:gd name="T8" fmla="*/ 23 w 76"/>
                <a:gd name="T9" fmla="*/ 49 h 73"/>
                <a:gd name="T10" fmla="*/ 34 w 76"/>
                <a:gd name="T11" fmla="*/ 58 h 73"/>
                <a:gd name="T12" fmla="*/ 47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7" y="26"/>
                  </a:lnTo>
                  <a:lnTo>
                    <a:pt x="12" y="37"/>
                  </a:lnTo>
                  <a:lnTo>
                    <a:pt x="23" y="49"/>
                  </a:lnTo>
                  <a:lnTo>
                    <a:pt x="34" y="58"/>
                  </a:lnTo>
                  <a:lnTo>
                    <a:pt x="47"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3" name="Freeform 603">
              <a:extLst>
                <a:ext uri="{FF2B5EF4-FFF2-40B4-BE49-F238E27FC236}">
                  <a16:creationId xmlns:a16="http://schemas.microsoft.com/office/drawing/2014/main" id="{5D4BCF1D-5CAE-C68A-7020-668718C37661}"/>
                </a:ext>
              </a:extLst>
            </p:cNvPr>
            <p:cNvSpPr>
              <a:spLocks/>
            </p:cNvSpPr>
            <p:nvPr/>
          </p:nvSpPr>
          <p:spPr bwMode="auto">
            <a:xfrm>
              <a:off x="5745164" y="4370388"/>
              <a:ext cx="20638" cy="22225"/>
            </a:xfrm>
            <a:custGeom>
              <a:avLst/>
              <a:gdLst>
                <a:gd name="T0" fmla="*/ 76 w 76"/>
                <a:gd name="T1" fmla="*/ 0 h 87"/>
                <a:gd name="T2" fmla="*/ 60 w 76"/>
                <a:gd name="T3" fmla="*/ 1 h 87"/>
                <a:gd name="T4" fmla="*/ 47 w 76"/>
                <a:gd name="T5" fmla="*/ 6 h 87"/>
                <a:gd name="T6" fmla="*/ 34 w 76"/>
                <a:gd name="T7" fmla="*/ 13 h 87"/>
                <a:gd name="T8" fmla="*/ 23 w 76"/>
                <a:gd name="T9" fmla="*/ 23 h 87"/>
                <a:gd name="T10" fmla="*/ 12 w 76"/>
                <a:gd name="T11" fmla="*/ 34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7" y="6"/>
                  </a:lnTo>
                  <a:lnTo>
                    <a:pt x="34" y="13"/>
                  </a:lnTo>
                  <a:lnTo>
                    <a:pt x="23" y="23"/>
                  </a:lnTo>
                  <a:lnTo>
                    <a:pt x="12"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4" name="Line 604">
              <a:extLst>
                <a:ext uri="{FF2B5EF4-FFF2-40B4-BE49-F238E27FC236}">
                  <a16:creationId xmlns:a16="http://schemas.microsoft.com/office/drawing/2014/main" id="{10E43C93-A550-40E3-3186-43E292CE88C5}"/>
                </a:ext>
              </a:extLst>
            </p:cNvPr>
            <p:cNvSpPr>
              <a:spLocks noChangeShapeType="1"/>
            </p:cNvSpPr>
            <p:nvPr/>
          </p:nvSpPr>
          <p:spPr bwMode="auto">
            <a:xfrm flipV="1">
              <a:off x="5765801" y="4392613"/>
              <a:ext cx="0" cy="206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5" name="Freeform 605">
              <a:extLst>
                <a:ext uri="{FF2B5EF4-FFF2-40B4-BE49-F238E27FC236}">
                  <a16:creationId xmlns:a16="http://schemas.microsoft.com/office/drawing/2014/main" id="{77E0A3DA-B288-4996-ACE1-D7D47500EC18}"/>
                </a:ext>
              </a:extLst>
            </p:cNvPr>
            <p:cNvSpPr>
              <a:spLocks/>
            </p:cNvSpPr>
            <p:nvPr/>
          </p:nvSpPr>
          <p:spPr bwMode="auto">
            <a:xfrm>
              <a:off x="5765801" y="4392613"/>
              <a:ext cx="22225" cy="20638"/>
            </a:xfrm>
            <a:custGeom>
              <a:avLst/>
              <a:gdLst>
                <a:gd name="T0" fmla="*/ 0 w 84"/>
                <a:gd name="T1" fmla="*/ 73 h 73"/>
                <a:gd name="T2" fmla="*/ 4 w 84"/>
                <a:gd name="T3" fmla="*/ 73 h 73"/>
                <a:gd name="T4" fmla="*/ 11 w 84"/>
                <a:gd name="T5" fmla="*/ 72 h 73"/>
                <a:gd name="T6" fmla="*/ 11 w 84"/>
                <a:gd name="T7" fmla="*/ 71 h 73"/>
                <a:gd name="T8" fmla="*/ 12 w 84"/>
                <a:gd name="T9" fmla="*/ 71 h 73"/>
                <a:gd name="T10" fmla="*/ 14 w 84"/>
                <a:gd name="T11" fmla="*/ 71 h 73"/>
                <a:gd name="T12" fmla="*/ 19 w 84"/>
                <a:gd name="T13" fmla="*/ 71 h 73"/>
                <a:gd name="T14" fmla="*/ 25 w 84"/>
                <a:gd name="T15" fmla="*/ 68 h 73"/>
                <a:gd name="T16" fmla="*/ 33 w 84"/>
                <a:gd name="T17" fmla="*/ 66 h 73"/>
                <a:gd name="T18" fmla="*/ 47 w 84"/>
                <a:gd name="T19" fmla="*/ 58 h 73"/>
                <a:gd name="T20" fmla="*/ 53 w 84"/>
                <a:gd name="T21" fmla="*/ 53 h 73"/>
                <a:gd name="T22" fmla="*/ 60 w 84"/>
                <a:gd name="T23" fmla="*/ 49 h 73"/>
                <a:gd name="T24" fmla="*/ 68 w 84"/>
                <a:gd name="T25" fmla="*/ 37 h 73"/>
                <a:gd name="T26" fmla="*/ 76 w 84"/>
                <a:gd name="T27" fmla="*/ 26 h 73"/>
                <a:gd name="T28" fmla="*/ 80 w 84"/>
                <a:gd name="T29" fmla="*/ 12 h 73"/>
                <a:gd name="T30" fmla="*/ 81 w 84"/>
                <a:gd name="T31" fmla="*/ 6 h 73"/>
                <a:gd name="T32" fmla="*/ 84 w 8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3">
                  <a:moveTo>
                    <a:pt x="0" y="73"/>
                  </a:moveTo>
                  <a:lnTo>
                    <a:pt x="4" y="73"/>
                  </a:lnTo>
                  <a:lnTo>
                    <a:pt x="11" y="72"/>
                  </a:lnTo>
                  <a:lnTo>
                    <a:pt x="11" y="71"/>
                  </a:lnTo>
                  <a:lnTo>
                    <a:pt x="12" y="71"/>
                  </a:lnTo>
                  <a:lnTo>
                    <a:pt x="14" y="71"/>
                  </a:lnTo>
                  <a:lnTo>
                    <a:pt x="19" y="71"/>
                  </a:lnTo>
                  <a:lnTo>
                    <a:pt x="25" y="68"/>
                  </a:lnTo>
                  <a:lnTo>
                    <a:pt x="33" y="66"/>
                  </a:lnTo>
                  <a:lnTo>
                    <a:pt x="47" y="58"/>
                  </a:lnTo>
                  <a:lnTo>
                    <a:pt x="53" y="53"/>
                  </a:lnTo>
                  <a:lnTo>
                    <a:pt x="60" y="49"/>
                  </a:lnTo>
                  <a:lnTo>
                    <a:pt x="68" y="37"/>
                  </a:lnTo>
                  <a:lnTo>
                    <a:pt x="76" y="26"/>
                  </a:lnTo>
                  <a:lnTo>
                    <a:pt x="80" y="12"/>
                  </a:lnTo>
                  <a:lnTo>
                    <a:pt x="81" y="6"/>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6" name="Line 606">
              <a:extLst>
                <a:ext uri="{FF2B5EF4-FFF2-40B4-BE49-F238E27FC236}">
                  <a16:creationId xmlns:a16="http://schemas.microsoft.com/office/drawing/2014/main" id="{80E01D11-6F4D-9172-51EE-770B53E30E72}"/>
                </a:ext>
              </a:extLst>
            </p:cNvPr>
            <p:cNvSpPr>
              <a:spLocks noChangeShapeType="1"/>
            </p:cNvSpPr>
            <p:nvPr/>
          </p:nvSpPr>
          <p:spPr bwMode="auto">
            <a:xfrm>
              <a:off x="5765801" y="4370388"/>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7" name="Line 608">
              <a:extLst>
                <a:ext uri="{FF2B5EF4-FFF2-40B4-BE49-F238E27FC236}">
                  <a16:creationId xmlns:a16="http://schemas.microsoft.com/office/drawing/2014/main" id="{15D13001-81DB-3E90-F273-E7CDE09D7745}"/>
                </a:ext>
              </a:extLst>
            </p:cNvPr>
            <p:cNvSpPr>
              <a:spLocks noChangeShapeType="1"/>
            </p:cNvSpPr>
            <p:nvPr/>
          </p:nvSpPr>
          <p:spPr bwMode="auto">
            <a:xfrm flipH="1">
              <a:off x="5745163" y="4392613"/>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8" name="Line 609">
              <a:extLst>
                <a:ext uri="{FF2B5EF4-FFF2-40B4-BE49-F238E27FC236}">
                  <a16:creationId xmlns:a16="http://schemas.microsoft.com/office/drawing/2014/main" id="{AB44B8D1-7F50-3D0D-4A93-505B5B8E5629}"/>
                </a:ext>
              </a:extLst>
            </p:cNvPr>
            <p:cNvSpPr>
              <a:spLocks noChangeShapeType="1"/>
            </p:cNvSpPr>
            <p:nvPr/>
          </p:nvSpPr>
          <p:spPr bwMode="auto">
            <a:xfrm>
              <a:off x="5765801" y="4392613"/>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9" name="Freeform 610">
              <a:extLst>
                <a:ext uri="{FF2B5EF4-FFF2-40B4-BE49-F238E27FC236}">
                  <a16:creationId xmlns:a16="http://schemas.microsoft.com/office/drawing/2014/main" id="{34060FB0-92BA-3A96-925F-7DB1C384E457}"/>
                </a:ext>
              </a:extLst>
            </p:cNvPr>
            <p:cNvSpPr>
              <a:spLocks/>
            </p:cNvSpPr>
            <p:nvPr/>
          </p:nvSpPr>
          <p:spPr bwMode="auto">
            <a:xfrm>
              <a:off x="5765801" y="4370388"/>
              <a:ext cx="22225" cy="22225"/>
            </a:xfrm>
            <a:custGeom>
              <a:avLst/>
              <a:gdLst>
                <a:gd name="T0" fmla="*/ 84 w 84"/>
                <a:gd name="T1" fmla="*/ 87 h 87"/>
                <a:gd name="T2" fmla="*/ 84 w 84"/>
                <a:gd name="T3" fmla="*/ 80 h 87"/>
                <a:gd name="T4" fmla="*/ 81 w 84"/>
                <a:gd name="T5" fmla="*/ 63 h 87"/>
                <a:gd name="T6" fmla="*/ 77 w 84"/>
                <a:gd name="T7" fmla="*/ 48 h 87"/>
                <a:gd name="T8" fmla="*/ 69 w 84"/>
                <a:gd name="T9" fmla="*/ 34 h 87"/>
                <a:gd name="T10" fmla="*/ 60 w 84"/>
                <a:gd name="T11" fmla="*/ 23 h 87"/>
                <a:gd name="T12" fmla="*/ 47 w 84"/>
                <a:gd name="T13" fmla="*/ 13 h 87"/>
                <a:gd name="T14" fmla="*/ 33 w 84"/>
                <a:gd name="T15" fmla="*/ 6 h 87"/>
                <a:gd name="T16" fmla="*/ 25 w 84"/>
                <a:gd name="T17" fmla="*/ 2 h 87"/>
                <a:gd name="T18" fmla="*/ 19 w 84"/>
                <a:gd name="T19" fmla="*/ 1 h 87"/>
                <a:gd name="T20" fmla="*/ 4 w 84"/>
                <a:gd name="T21" fmla="*/ 0 h 87"/>
                <a:gd name="T22" fmla="*/ 0 w 84"/>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7">
                  <a:moveTo>
                    <a:pt x="84" y="87"/>
                  </a:moveTo>
                  <a:lnTo>
                    <a:pt x="84" y="80"/>
                  </a:lnTo>
                  <a:lnTo>
                    <a:pt x="81" y="63"/>
                  </a:lnTo>
                  <a:lnTo>
                    <a:pt x="77" y="48"/>
                  </a:lnTo>
                  <a:lnTo>
                    <a:pt x="69" y="34"/>
                  </a:lnTo>
                  <a:lnTo>
                    <a:pt x="60" y="23"/>
                  </a:lnTo>
                  <a:lnTo>
                    <a:pt x="47" y="13"/>
                  </a:lnTo>
                  <a:lnTo>
                    <a:pt x="33" y="6"/>
                  </a:lnTo>
                  <a:lnTo>
                    <a:pt x="25" y="2"/>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0" name="Freeform 611">
              <a:extLst>
                <a:ext uri="{FF2B5EF4-FFF2-40B4-BE49-F238E27FC236}">
                  <a16:creationId xmlns:a16="http://schemas.microsoft.com/office/drawing/2014/main" id="{28609FE3-68E6-5A3A-3F14-A7792EC5AF51}"/>
                </a:ext>
              </a:extLst>
            </p:cNvPr>
            <p:cNvSpPr>
              <a:spLocks/>
            </p:cNvSpPr>
            <p:nvPr/>
          </p:nvSpPr>
          <p:spPr bwMode="auto">
            <a:xfrm>
              <a:off x="5724526" y="4521200"/>
              <a:ext cx="19050" cy="19050"/>
            </a:xfrm>
            <a:custGeom>
              <a:avLst/>
              <a:gdLst>
                <a:gd name="T0" fmla="*/ 0 w 76"/>
                <a:gd name="T1" fmla="*/ 0 h 73"/>
                <a:gd name="T2" fmla="*/ 1 w 76"/>
                <a:gd name="T3" fmla="*/ 13 h 73"/>
                <a:gd name="T4" fmla="*/ 7 w 76"/>
                <a:gd name="T5" fmla="*/ 27 h 73"/>
                <a:gd name="T6" fmla="*/ 13 w 76"/>
                <a:gd name="T7" fmla="*/ 38 h 73"/>
                <a:gd name="T8" fmla="*/ 23 w 76"/>
                <a:gd name="T9" fmla="*/ 49 h 73"/>
                <a:gd name="T10" fmla="*/ 34 w 76"/>
                <a:gd name="T11" fmla="*/ 59 h 73"/>
                <a:gd name="T12" fmla="*/ 47 w 76"/>
                <a:gd name="T13" fmla="*/ 67 h 73"/>
                <a:gd name="T14" fmla="*/ 60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3"/>
                  </a:lnTo>
                  <a:lnTo>
                    <a:pt x="7" y="27"/>
                  </a:lnTo>
                  <a:lnTo>
                    <a:pt x="13" y="38"/>
                  </a:lnTo>
                  <a:lnTo>
                    <a:pt x="23" y="49"/>
                  </a:lnTo>
                  <a:lnTo>
                    <a:pt x="34" y="59"/>
                  </a:lnTo>
                  <a:lnTo>
                    <a:pt x="47" y="67"/>
                  </a:lnTo>
                  <a:lnTo>
                    <a:pt x="60"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1" name="Freeform 612">
              <a:extLst>
                <a:ext uri="{FF2B5EF4-FFF2-40B4-BE49-F238E27FC236}">
                  <a16:creationId xmlns:a16="http://schemas.microsoft.com/office/drawing/2014/main" id="{516FF55E-03C9-FC59-E851-8F04F5B13070}"/>
                </a:ext>
              </a:extLst>
            </p:cNvPr>
            <p:cNvSpPr>
              <a:spLocks/>
            </p:cNvSpPr>
            <p:nvPr/>
          </p:nvSpPr>
          <p:spPr bwMode="auto">
            <a:xfrm>
              <a:off x="5724526" y="4497388"/>
              <a:ext cx="19050" cy="23813"/>
            </a:xfrm>
            <a:custGeom>
              <a:avLst/>
              <a:gdLst>
                <a:gd name="T0" fmla="*/ 76 w 76"/>
                <a:gd name="T1" fmla="*/ 0 h 86"/>
                <a:gd name="T2" fmla="*/ 60 w 76"/>
                <a:gd name="T3" fmla="*/ 1 h 86"/>
                <a:gd name="T4" fmla="*/ 47 w 76"/>
                <a:gd name="T5" fmla="*/ 5 h 86"/>
                <a:gd name="T6" fmla="*/ 34 w 76"/>
                <a:gd name="T7" fmla="*/ 12 h 86"/>
                <a:gd name="T8" fmla="*/ 23 w 76"/>
                <a:gd name="T9" fmla="*/ 22 h 86"/>
                <a:gd name="T10" fmla="*/ 13 w 76"/>
                <a:gd name="T11" fmla="*/ 34 h 86"/>
                <a:gd name="T12" fmla="*/ 6 w 76"/>
                <a:gd name="T13" fmla="*/ 48 h 86"/>
                <a:gd name="T14" fmla="*/ 1 w 76"/>
                <a:gd name="T15" fmla="*/ 62 h 86"/>
                <a:gd name="T16" fmla="*/ 0 w 76"/>
                <a:gd name="T17" fmla="*/ 80 h 86"/>
                <a:gd name="T18" fmla="*/ 0 w 76"/>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6">
                  <a:moveTo>
                    <a:pt x="76" y="0"/>
                  </a:moveTo>
                  <a:lnTo>
                    <a:pt x="60" y="1"/>
                  </a:lnTo>
                  <a:lnTo>
                    <a:pt x="47" y="5"/>
                  </a:lnTo>
                  <a:lnTo>
                    <a:pt x="34" y="12"/>
                  </a:lnTo>
                  <a:lnTo>
                    <a:pt x="23" y="22"/>
                  </a:lnTo>
                  <a:lnTo>
                    <a:pt x="13" y="34"/>
                  </a:lnTo>
                  <a:lnTo>
                    <a:pt x="6" y="48"/>
                  </a:lnTo>
                  <a:lnTo>
                    <a:pt x="1" y="62"/>
                  </a:lnTo>
                  <a:lnTo>
                    <a:pt x="0" y="80"/>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2" name="Line 613">
              <a:extLst>
                <a:ext uri="{FF2B5EF4-FFF2-40B4-BE49-F238E27FC236}">
                  <a16:creationId xmlns:a16="http://schemas.microsoft.com/office/drawing/2014/main" id="{08018379-2D7A-901E-028B-B0F4E9139739}"/>
                </a:ext>
              </a:extLst>
            </p:cNvPr>
            <p:cNvSpPr>
              <a:spLocks noChangeShapeType="1"/>
            </p:cNvSpPr>
            <p:nvPr/>
          </p:nvSpPr>
          <p:spPr bwMode="auto">
            <a:xfrm flipV="1">
              <a:off x="5743576" y="4521200"/>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3" name="Freeform 614">
              <a:extLst>
                <a:ext uri="{FF2B5EF4-FFF2-40B4-BE49-F238E27FC236}">
                  <a16:creationId xmlns:a16="http://schemas.microsoft.com/office/drawing/2014/main" id="{656BBAB8-B61A-7935-8094-DD0CFE8A1BE1}"/>
                </a:ext>
              </a:extLst>
            </p:cNvPr>
            <p:cNvSpPr>
              <a:spLocks/>
            </p:cNvSpPr>
            <p:nvPr/>
          </p:nvSpPr>
          <p:spPr bwMode="auto">
            <a:xfrm>
              <a:off x="5743576" y="4521200"/>
              <a:ext cx="22225" cy="19050"/>
            </a:xfrm>
            <a:custGeom>
              <a:avLst/>
              <a:gdLst>
                <a:gd name="T0" fmla="*/ 0 w 84"/>
                <a:gd name="T1" fmla="*/ 73 h 73"/>
                <a:gd name="T2" fmla="*/ 4 w 84"/>
                <a:gd name="T3" fmla="*/ 73 h 73"/>
                <a:gd name="T4" fmla="*/ 11 w 84"/>
                <a:gd name="T5" fmla="*/ 72 h 73"/>
                <a:gd name="T6" fmla="*/ 11 w 84"/>
                <a:gd name="T7" fmla="*/ 71 h 73"/>
                <a:gd name="T8" fmla="*/ 12 w 84"/>
                <a:gd name="T9" fmla="*/ 71 h 73"/>
                <a:gd name="T10" fmla="*/ 14 w 84"/>
                <a:gd name="T11" fmla="*/ 71 h 73"/>
                <a:gd name="T12" fmla="*/ 19 w 84"/>
                <a:gd name="T13" fmla="*/ 71 h 73"/>
                <a:gd name="T14" fmla="*/ 25 w 84"/>
                <a:gd name="T15" fmla="*/ 69 h 73"/>
                <a:gd name="T16" fmla="*/ 33 w 84"/>
                <a:gd name="T17" fmla="*/ 67 h 73"/>
                <a:gd name="T18" fmla="*/ 47 w 84"/>
                <a:gd name="T19" fmla="*/ 59 h 73"/>
                <a:gd name="T20" fmla="*/ 53 w 84"/>
                <a:gd name="T21" fmla="*/ 54 h 73"/>
                <a:gd name="T22" fmla="*/ 60 w 84"/>
                <a:gd name="T23" fmla="*/ 49 h 73"/>
                <a:gd name="T24" fmla="*/ 68 w 84"/>
                <a:gd name="T25" fmla="*/ 38 h 73"/>
                <a:gd name="T26" fmla="*/ 76 w 84"/>
                <a:gd name="T27" fmla="*/ 27 h 73"/>
                <a:gd name="T28" fmla="*/ 80 w 84"/>
                <a:gd name="T29" fmla="*/ 13 h 73"/>
                <a:gd name="T30" fmla="*/ 81 w 84"/>
                <a:gd name="T31" fmla="*/ 6 h 73"/>
                <a:gd name="T32" fmla="*/ 84 w 8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3">
                  <a:moveTo>
                    <a:pt x="0" y="73"/>
                  </a:moveTo>
                  <a:lnTo>
                    <a:pt x="4" y="73"/>
                  </a:lnTo>
                  <a:lnTo>
                    <a:pt x="11" y="72"/>
                  </a:lnTo>
                  <a:lnTo>
                    <a:pt x="11" y="71"/>
                  </a:lnTo>
                  <a:lnTo>
                    <a:pt x="12" y="71"/>
                  </a:lnTo>
                  <a:lnTo>
                    <a:pt x="14" y="71"/>
                  </a:lnTo>
                  <a:lnTo>
                    <a:pt x="19" y="71"/>
                  </a:lnTo>
                  <a:lnTo>
                    <a:pt x="25" y="69"/>
                  </a:lnTo>
                  <a:lnTo>
                    <a:pt x="33" y="67"/>
                  </a:lnTo>
                  <a:lnTo>
                    <a:pt x="47" y="59"/>
                  </a:lnTo>
                  <a:lnTo>
                    <a:pt x="53" y="54"/>
                  </a:lnTo>
                  <a:lnTo>
                    <a:pt x="60" y="49"/>
                  </a:lnTo>
                  <a:lnTo>
                    <a:pt x="68" y="38"/>
                  </a:lnTo>
                  <a:lnTo>
                    <a:pt x="76" y="27"/>
                  </a:lnTo>
                  <a:lnTo>
                    <a:pt x="80" y="13"/>
                  </a:lnTo>
                  <a:lnTo>
                    <a:pt x="81" y="6"/>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4" name="Line 615">
              <a:extLst>
                <a:ext uri="{FF2B5EF4-FFF2-40B4-BE49-F238E27FC236}">
                  <a16:creationId xmlns:a16="http://schemas.microsoft.com/office/drawing/2014/main" id="{5F44AE35-010F-4C19-9932-25ACB217B576}"/>
                </a:ext>
              </a:extLst>
            </p:cNvPr>
            <p:cNvSpPr>
              <a:spLocks noChangeShapeType="1"/>
            </p:cNvSpPr>
            <p:nvPr/>
          </p:nvSpPr>
          <p:spPr bwMode="auto">
            <a:xfrm>
              <a:off x="5743576" y="4497388"/>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5" name="Line 616">
              <a:extLst>
                <a:ext uri="{FF2B5EF4-FFF2-40B4-BE49-F238E27FC236}">
                  <a16:creationId xmlns:a16="http://schemas.microsoft.com/office/drawing/2014/main" id="{D671E87D-C3A9-F038-833F-A9EBF6C4A34E}"/>
                </a:ext>
              </a:extLst>
            </p:cNvPr>
            <p:cNvSpPr>
              <a:spLocks noChangeShapeType="1"/>
            </p:cNvSpPr>
            <p:nvPr/>
          </p:nvSpPr>
          <p:spPr bwMode="auto">
            <a:xfrm flipH="1">
              <a:off x="5724526" y="4521200"/>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6" name="Line 617">
              <a:extLst>
                <a:ext uri="{FF2B5EF4-FFF2-40B4-BE49-F238E27FC236}">
                  <a16:creationId xmlns:a16="http://schemas.microsoft.com/office/drawing/2014/main" id="{C4090271-071C-78C3-88BF-F42FDD1CD996}"/>
                </a:ext>
              </a:extLst>
            </p:cNvPr>
            <p:cNvSpPr>
              <a:spLocks noChangeShapeType="1"/>
            </p:cNvSpPr>
            <p:nvPr/>
          </p:nvSpPr>
          <p:spPr bwMode="auto">
            <a:xfrm>
              <a:off x="5743576" y="4521200"/>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7" name="Freeform 618">
              <a:extLst>
                <a:ext uri="{FF2B5EF4-FFF2-40B4-BE49-F238E27FC236}">
                  <a16:creationId xmlns:a16="http://schemas.microsoft.com/office/drawing/2014/main" id="{36FA70C5-D1F3-CE69-AF77-037AFB41CD27}"/>
                </a:ext>
              </a:extLst>
            </p:cNvPr>
            <p:cNvSpPr>
              <a:spLocks/>
            </p:cNvSpPr>
            <p:nvPr/>
          </p:nvSpPr>
          <p:spPr bwMode="auto">
            <a:xfrm>
              <a:off x="5743576" y="4497388"/>
              <a:ext cx="22225" cy="23813"/>
            </a:xfrm>
            <a:custGeom>
              <a:avLst/>
              <a:gdLst>
                <a:gd name="T0" fmla="*/ 84 w 84"/>
                <a:gd name="T1" fmla="*/ 86 h 86"/>
                <a:gd name="T2" fmla="*/ 84 w 84"/>
                <a:gd name="T3" fmla="*/ 80 h 86"/>
                <a:gd name="T4" fmla="*/ 81 w 84"/>
                <a:gd name="T5" fmla="*/ 62 h 86"/>
                <a:gd name="T6" fmla="*/ 77 w 84"/>
                <a:gd name="T7" fmla="*/ 48 h 86"/>
                <a:gd name="T8" fmla="*/ 69 w 84"/>
                <a:gd name="T9" fmla="*/ 34 h 86"/>
                <a:gd name="T10" fmla="*/ 60 w 84"/>
                <a:gd name="T11" fmla="*/ 22 h 86"/>
                <a:gd name="T12" fmla="*/ 47 w 84"/>
                <a:gd name="T13" fmla="*/ 12 h 86"/>
                <a:gd name="T14" fmla="*/ 33 w 84"/>
                <a:gd name="T15" fmla="*/ 5 h 86"/>
                <a:gd name="T16" fmla="*/ 25 w 84"/>
                <a:gd name="T17" fmla="*/ 2 h 86"/>
                <a:gd name="T18" fmla="*/ 19 w 84"/>
                <a:gd name="T19" fmla="*/ 1 h 86"/>
                <a:gd name="T20" fmla="*/ 4 w 84"/>
                <a:gd name="T21" fmla="*/ 0 h 86"/>
                <a:gd name="T22" fmla="*/ 0 w 84"/>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84" y="86"/>
                  </a:moveTo>
                  <a:lnTo>
                    <a:pt x="84" y="80"/>
                  </a:lnTo>
                  <a:lnTo>
                    <a:pt x="81" y="62"/>
                  </a:lnTo>
                  <a:lnTo>
                    <a:pt x="77" y="48"/>
                  </a:lnTo>
                  <a:lnTo>
                    <a:pt x="69" y="34"/>
                  </a:lnTo>
                  <a:lnTo>
                    <a:pt x="60" y="22"/>
                  </a:lnTo>
                  <a:lnTo>
                    <a:pt x="47" y="12"/>
                  </a:lnTo>
                  <a:lnTo>
                    <a:pt x="33" y="5"/>
                  </a:lnTo>
                  <a:lnTo>
                    <a:pt x="25" y="2"/>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8" name="Freeform 619">
              <a:extLst>
                <a:ext uri="{FF2B5EF4-FFF2-40B4-BE49-F238E27FC236}">
                  <a16:creationId xmlns:a16="http://schemas.microsoft.com/office/drawing/2014/main" id="{0E016702-97B9-AF40-98AB-9C5CF354443F}"/>
                </a:ext>
              </a:extLst>
            </p:cNvPr>
            <p:cNvSpPr>
              <a:spLocks/>
            </p:cNvSpPr>
            <p:nvPr/>
          </p:nvSpPr>
          <p:spPr bwMode="auto">
            <a:xfrm>
              <a:off x="5640388" y="4708525"/>
              <a:ext cx="20638" cy="19050"/>
            </a:xfrm>
            <a:custGeom>
              <a:avLst/>
              <a:gdLst>
                <a:gd name="T0" fmla="*/ 0 w 77"/>
                <a:gd name="T1" fmla="*/ 0 h 73"/>
                <a:gd name="T2" fmla="*/ 1 w 77"/>
                <a:gd name="T3" fmla="*/ 13 h 73"/>
                <a:gd name="T4" fmla="*/ 7 w 77"/>
                <a:gd name="T5" fmla="*/ 26 h 73"/>
                <a:gd name="T6" fmla="*/ 13 w 77"/>
                <a:gd name="T7" fmla="*/ 38 h 73"/>
                <a:gd name="T8" fmla="*/ 23 w 77"/>
                <a:gd name="T9" fmla="*/ 49 h 73"/>
                <a:gd name="T10" fmla="*/ 34 w 77"/>
                <a:gd name="T11" fmla="*/ 58 h 73"/>
                <a:gd name="T12" fmla="*/ 47 w 77"/>
                <a:gd name="T13" fmla="*/ 66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3"/>
                  </a:lnTo>
                  <a:lnTo>
                    <a:pt x="7" y="26"/>
                  </a:lnTo>
                  <a:lnTo>
                    <a:pt x="13" y="38"/>
                  </a:lnTo>
                  <a:lnTo>
                    <a:pt x="23" y="49"/>
                  </a:lnTo>
                  <a:lnTo>
                    <a:pt x="34" y="58"/>
                  </a:lnTo>
                  <a:lnTo>
                    <a:pt x="47" y="66"/>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9" name="Freeform 620">
              <a:extLst>
                <a:ext uri="{FF2B5EF4-FFF2-40B4-BE49-F238E27FC236}">
                  <a16:creationId xmlns:a16="http://schemas.microsoft.com/office/drawing/2014/main" id="{F469B392-D2B7-44D8-EC00-17C7DEC90E34}"/>
                </a:ext>
              </a:extLst>
            </p:cNvPr>
            <p:cNvSpPr>
              <a:spLocks/>
            </p:cNvSpPr>
            <p:nvPr/>
          </p:nvSpPr>
          <p:spPr bwMode="auto">
            <a:xfrm>
              <a:off x="5640388" y="4684713"/>
              <a:ext cx="20638" cy="23813"/>
            </a:xfrm>
            <a:custGeom>
              <a:avLst/>
              <a:gdLst>
                <a:gd name="T0" fmla="*/ 77 w 77"/>
                <a:gd name="T1" fmla="*/ 0 h 87"/>
                <a:gd name="T2" fmla="*/ 61 w 77"/>
                <a:gd name="T3" fmla="*/ 1 h 87"/>
                <a:gd name="T4" fmla="*/ 47 w 77"/>
                <a:gd name="T5" fmla="*/ 6 h 87"/>
                <a:gd name="T6" fmla="*/ 34 w 77"/>
                <a:gd name="T7" fmla="*/ 13 h 87"/>
                <a:gd name="T8" fmla="*/ 23 w 77"/>
                <a:gd name="T9" fmla="*/ 23 h 87"/>
                <a:gd name="T10" fmla="*/ 13 w 77"/>
                <a:gd name="T11" fmla="*/ 35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4" y="13"/>
                  </a:lnTo>
                  <a:lnTo>
                    <a:pt x="23" y="23"/>
                  </a:lnTo>
                  <a:lnTo>
                    <a:pt x="13" y="35"/>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0" name="Line 621">
              <a:extLst>
                <a:ext uri="{FF2B5EF4-FFF2-40B4-BE49-F238E27FC236}">
                  <a16:creationId xmlns:a16="http://schemas.microsoft.com/office/drawing/2014/main" id="{F8AA80D1-EB5B-BD7E-BA3B-1BB2A1A006D6}"/>
                </a:ext>
              </a:extLst>
            </p:cNvPr>
            <p:cNvSpPr>
              <a:spLocks noChangeShapeType="1"/>
            </p:cNvSpPr>
            <p:nvPr/>
          </p:nvSpPr>
          <p:spPr bwMode="auto">
            <a:xfrm flipV="1">
              <a:off x="5661026" y="4708525"/>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1" name="Freeform 622">
              <a:extLst>
                <a:ext uri="{FF2B5EF4-FFF2-40B4-BE49-F238E27FC236}">
                  <a16:creationId xmlns:a16="http://schemas.microsoft.com/office/drawing/2014/main" id="{9175A857-77AF-E938-BA9C-7F15CC9C6A34}"/>
                </a:ext>
              </a:extLst>
            </p:cNvPr>
            <p:cNvSpPr>
              <a:spLocks/>
            </p:cNvSpPr>
            <p:nvPr/>
          </p:nvSpPr>
          <p:spPr bwMode="auto">
            <a:xfrm>
              <a:off x="5661026" y="4708525"/>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9 h 73"/>
                <a:gd name="T16" fmla="*/ 33 w 83"/>
                <a:gd name="T17" fmla="*/ 66 h 73"/>
                <a:gd name="T18" fmla="*/ 46 w 83"/>
                <a:gd name="T19" fmla="*/ 58 h 73"/>
                <a:gd name="T20" fmla="*/ 52 w 83"/>
                <a:gd name="T21" fmla="*/ 54 h 73"/>
                <a:gd name="T22" fmla="*/ 59 w 83"/>
                <a:gd name="T23" fmla="*/ 49 h 73"/>
                <a:gd name="T24" fmla="*/ 67 w 83"/>
                <a:gd name="T25" fmla="*/ 38 h 73"/>
                <a:gd name="T26" fmla="*/ 75 w 83"/>
                <a:gd name="T27" fmla="*/ 26 h 73"/>
                <a:gd name="T28" fmla="*/ 79 w 83"/>
                <a:gd name="T29" fmla="*/ 13 h 73"/>
                <a:gd name="T30" fmla="*/ 80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9"/>
                  </a:lnTo>
                  <a:lnTo>
                    <a:pt x="33" y="66"/>
                  </a:lnTo>
                  <a:lnTo>
                    <a:pt x="46" y="58"/>
                  </a:lnTo>
                  <a:lnTo>
                    <a:pt x="52" y="54"/>
                  </a:lnTo>
                  <a:lnTo>
                    <a:pt x="59" y="49"/>
                  </a:lnTo>
                  <a:lnTo>
                    <a:pt x="67" y="38"/>
                  </a:lnTo>
                  <a:lnTo>
                    <a:pt x="75" y="26"/>
                  </a:lnTo>
                  <a:lnTo>
                    <a:pt x="79" y="13"/>
                  </a:lnTo>
                  <a:lnTo>
                    <a:pt x="80"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2" name="Line 623">
              <a:extLst>
                <a:ext uri="{FF2B5EF4-FFF2-40B4-BE49-F238E27FC236}">
                  <a16:creationId xmlns:a16="http://schemas.microsoft.com/office/drawing/2014/main" id="{EAC97FC2-EB2E-5144-6019-796932EB493B}"/>
                </a:ext>
              </a:extLst>
            </p:cNvPr>
            <p:cNvSpPr>
              <a:spLocks noChangeShapeType="1"/>
            </p:cNvSpPr>
            <p:nvPr/>
          </p:nvSpPr>
          <p:spPr bwMode="auto">
            <a:xfrm>
              <a:off x="5661026" y="4684713"/>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3" name="Line 624">
              <a:extLst>
                <a:ext uri="{FF2B5EF4-FFF2-40B4-BE49-F238E27FC236}">
                  <a16:creationId xmlns:a16="http://schemas.microsoft.com/office/drawing/2014/main" id="{D72D9B5B-79F5-E0B4-8BAB-94D2EFF729DE}"/>
                </a:ext>
              </a:extLst>
            </p:cNvPr>
            <p:cNvSpPr>
              <a:spLocks noChangeShapeType="1"/>
            </p:cNvSpPr>
            <p:nvPr/>
          </p:nvSpPr>
          <p:spPr bwMode="auto">
            <a:xfrm flipH="1">
              <a:off x="5640388" y="4708525"/>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4" name="Line 625">
              <a:extLst>
                <a:ext uri="{FF2B5EF4-FFF2-40B4-BE49-F238E27FC236}">
                  <a16:creationId xmlns:a16="http://schemas.microsoft.com/office/drawing/2014/main" id="{0F8D37A6-09B8-CC9A-274B-F1D67833A44F}"/>
                </a:ext>
              </a:extLst>
            </p:cNvPr>
            <p:cNvSpPr>
              <a:spLocks noChangeShapeType="1"/>
            </p:cNvSpPr>
            <p:nvPr/>
          </p:nvSpPr>
          <p:spPr bwMode="auto">
            <a:xfrm>
              <a:off x="5661026" y="4708525"/>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5" name="Freeform 626">
              <a:extLst>
                <a:ext uri="{FF2B5EF4-FFF2-40B4-BE49-F238E27FC236}">
                  <a16:creationId xmlns:a16="http://schemas.microsoft.com/office/drawing/2014/main" id="{79C3E5EA-D0EB-F651-86C0-FCF56E5F68D0}"/>
                </a:ext>
              </a:extLst>
            </p:cNvPr>
            <p:cNvSpPr>
              <a:spLocks/>
            </p:cNvSpPr>
            <p:nvPr/>
          </p:nvSpPr>
          <p:spPr bwMode="auto">
            <a:xfrm>
              <a:off x="5661026" y="4684713"/>
              <a:ext cx="22225" cy="23813"/>
            </a:xfrm>
            <a:custGeom>
              <a:avLst/>
              <a:gdLst>
                <a:gd name="T0" fmla="*/ 83 w 83"/>
                <a:gd name="T1" fmla="*/ 87 h 87"/>
                <a:gd name="T2" fmla="*/ 83 w 83"/>
                <a:gd name="T3" fmla="*/ 80 h 87"/>
                <a:gd name="T4" fmla="*/ 80 w 83"/>
                <a:gd name="T5" fmla="*/ 63 h 87"/>
                <a:gd name="T6" fmla="*/ 76 w 83"/>
                <a:gd name="T7" fmla="*/ 48 h 87"/>
                <a:gd name="T8" fmla="*/ 68 w 83"/>
                <a:gd name="T9" fmla="*/ 35 h 87"/>
                <a:gd name="T10" fmla="*/ 59 w 83"/>
                <a:gd name="T11" fmla="*/ 23 h 87"/>
                <a:gd name="T12" fmla="*/ 46 w 83"/>
                <a:gd name="T13" fmla="*/ 13 h 87"/>
                <a:gd name="T14" fmla="*/ 33 w 83"/>
                <a:gd name="T15" fmla="*/ 6 h 87"/>
                <a:gd name="T16" fmla="*/ 25 w 83"/>
                <a:gd name="T17" fmla="*/ 3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0" y="63"/>
                  </a:lnTo>
                  <a:lnTo>
                    <a:pt x="76" y="48"/>
                  </a:lnTo>
                  <a:lnTo>
                    <a:pt x="68" y="35"/>
                  </a:lnTo>
                  <a:lnTo>
                    <a:pt x="59" y="23"/>
                  </a:lnTo>
                  <a:lnTo>
                    <a:pt x="46" y="13"/>
                  </a:lnTo>
                  <a:lnTo>
                    <a:pt x="33" y="6"/>
                  </a:lnTo>
                  <a:lnTo>
                    <a:pt x="25" y="3"/>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6" name="Freeform 627">
              <a:extLst>
                <a:ext uri="{FF2B5EF4-FFF2-40B4-BE49-F238E27FC236}">
                  <a16:creationId xmlns:a16="http://schemas.microsoft.com/office/drawing/2014/main" id="{D2722978-9F9B-0F3D-520D-3BFE0C79D825}"/>
                </a:ext>
              </a:extLst>
            </p:cNvPr>
            <p:cNvSpPr>
              <a:spLocks/>
            </p:cNvSpPr>
            <p:nvPr/>
          </p:nvSpPr>
          <p:spPr bwMode="auto">
            <a:xfrm>
              <a:off x="5541963" y="4845050"/>
              <a:ext cx="20638" cy="19050"/>
            </a:xfrm>
            <a:custGeom>
              <a:avLst/>
              <a:gdLst>
                <a:gd name="T0" fmla="*/ 0 w 77"/>
                <a:gd name="T1" fmla="*/ 0 h 74"/>
                <a:gd name="T2" fmla="*/ 1 w 77"/>
                <a:gd name="T3" fmla="*/ 13 h 74"/>
                <a:gd name="T4" fmla="*/ 7 w 77"/>
                <a:gd name="T5" fmla="*/ 27 h 74"/>
                <a:gd name="T6" fmla="*/ 13 w 77"/>
                <a:gd name="T7" fmla="*/ 38 h 74"/>
                <a:gd name="T8" fmla="*/ 23 w 77"/>
                <a:gd name="T9" fmla="*/ 50 h 74"/>
                <a:gd name="T10" fmla="*/ 34 w 77"/>
                <a:gd name="T11" fmla="*/ 59 h 74"/>
                <a:gd name="T12" fmla="*/ 47 w 77"/>
                <a:gd name="T13" fmla="*/ 67 h 74"/>
                <a:gd name="T14" fmla="*/ 61 w 77"/>
                <a:gd name="T15" fmla="*/ 70 h 74"/>
                <a:gd name="T16" fmla="*/ 77 w 77"/>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4">
                  <a:moveTo>
                    <a:pt x="0" y="0"/>
                  </a:moveTo>
                  <a:lnTo>
                    <a:pt x="1" y="13"/>
                  </a:lnTo>
                  <a:lnTo>
                    <a:pt x="7" y="27"/>
                  </a:lnTo>
                  <a:lnTo>
                    <a:pt x="13" y="38"/>
                  </a:lnTo>
                  <a:lnTo>
                    <a:pt x="23" y="50"/>
                  </a:lnTo>
                  <a:lnTo>
                    <a:pt x="34" y="59"/>
                  </a:lnTo>
                  <a:lnTo>
                    <a:pt x="47" y="67"/>
                  </a:lnTo>
                  <a:lnTo>
                    <a:pt x="61" y="70"/>
                  </a:lnTo>
                  <a:lnTo>
                    <a:pt x="77" y="7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7" name="Freeform 628">
              <a:extLst>
                <a:ext uri="{FF2B5EF4-FFF2-40B4-BE49-F238E27FC236}">
                  <a16:creationId xmlns:a16="http://schemas.microsoft.com/office/drawing/2014/main" id="{29684733-3A0B-19FD-25C9-085CAE5B3CB4}"/>
                </a:ext>
              </a:extLst>
            </p:cNvPr>
            <p:cNvSpPr>
              <a:spLocks/>
            </p:cNvSpPr>
            <p:nvPr/>
          </p:nvSpPr>
          <p:spPr bwMode="auto">
            <a:xfrm>
              <a:off x="5541963" y="4822825"/>
              <a:ext cx="20638" cy="22225"/>
            </a:xfrm>
            <a:custGeom>
              <a:avLst/>
              <a:gdLst>
                <a:gd name="T0" fmla="*/ 77 w 77"/>
                <a:gd name="T1" fmla="*/ 0 h 86"/>
                <a:gd name="T2" fmla="*/ 61 w 77"/>
                <a:gd name="T3" fmla="*/ 1 h 86"/>
                <a:gd name="T4" fmla="*/ 47 w 77"/>
                <a:gd name="T5" fmla="*/ 5 h 86"/>
                <a:gd name="T6" fmla="*/ 34 w 77"/>
                <a:gd name="T7" fmla="*/ 12 h 86"/>
                <a:gd name="T8" fmla="*/ 23 w 77"/>
                <a:gd name="T9" fmla="*/ 23 h 86"/>
                <a:gd name="T10" fmla="*/ 13 w 77"/>
                <a:gd name="T11" fmla="*/ 34 h 86"/>
                <a:gd name="T12" fmla="*/ 6 w 77"/>
                <a:gd name="T13" fmla="*/ 48 h 86"/>
                <a:gd name="T14" fmla="*/ 1 w 77"/>
                <a:gd name="T15" fmla="*/ 63 h 86"/>
                <a:gd name="T16" fmla="*/ 0 w 77"/>
                <a:gd name="T17" fmla="*/ 80 h 86"/>
                <a:gd name="T18" fmla="*/ 0 w 77"/>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6">
                  <a:moveTo>
                    <a:pt x="77" y="0"/>
                  </a:moveTo>
                  <a:lnTo>
                    <a:pt x="61" y="1"/>
                  </a:lnTo>
                  <a:lnTo>
                    <a:pt x="47" y="5"/>
                  </a:lnTo>
                  <a:lnTo>
                    <a:pt x="34" y="12"/>
                  </a:lnTo>
                  <a:lnTo>
                    <a:pt x="23" y="23"/>
                  </a:lnTo>
                  <a:lnTo>
                    <a:pt x="13" y="34"/>
                  </a:lnTo>
                  <a:lnTo>
                    <a:pt x="6" y="48"/>
                  </a:lnTo>
                  <a:lnTo>
                    <a:pt x="1" y="63"/>
                  </a:lnTo>
                  <a:lnTo>
                    <a:pt x="0" y="80"/>
                  </a:lnTo>
                  <a:lnTo>
                    <a:pt x="0" y="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8" name="Line 629">
              <a:extLst>
                <a:ext uri="{FF2B5EF4-FFF2-40B4-BE49-F238E27FC236}">
                  <a16:creationId xmlns:a16="http://schemas.microsoft.com/office/drawing/2014/main" id="{CE736AFA-8A4C-D3DE-AB06-50F4DF98C084}"/>
                </a:ext>
              </a:extLst>
            </p:cNvPr>
            <p:cNvSpPr>
              <a:spLocks noChangeShapeType="1"/>
            </p:cNvSpPr>
            <p:nvPr/>
          </p:nvSpPr>
          <p:spPr bwMode="auto">
            <a:xfrm flipV="1">
              <a:off x="5562601" y="4845050"/>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9" name="Freeform 630">
              <a:extLst>
                <a:ext uri="{FF2B5EF4-FFF2-40B4-BE49-F238E27FC236}">
                  <a16:creationId xmlns:a16="http://schemas.microsoft.com/office/drawing/2014/main" id="{35910554-ABFE-12AF-6753-1943ADF4750C}"/>
                </a:ext>
              </a:extLst>
            </p:cNvPr>
            <p:cNvSpPr>
              <a:spLocks/>
            </p:cNvSpPr>
            <p:nvPr/>
          </p:nvSpPr>
          <p:spPr bwMode="auto">
            <a:xfrm>
              <a:off x="5562601" y="4845050"/>
              <a:ext cx="20638" cy="19050"/>
            </a:xfrm>
            <a:custGeom>
              <a:avLst/>
              <a:gdLst>
                <a:gd name="T0" fmla="*/ 0 w 83"/>
                <a:gd name="T1" fmla="*/ 74 h 74"/>
                <a:gd name="T2" fmla="*/ 3 w 83"/>
                <a:gd name="T3" fmla="*/ 74 h 74"/>
                <a:gd name="T4" fmla="*/ 10 w 83"/>
                <a:gd name="T5" fmla="*/ 72 h 74"/>
                <a:gd name="T6" fmla="*/ 10 w 83"/>
                <a:gd name="T7" fmla="*/ 71 h 74"/>
                <a:gd name="T8" fmla="*/ 11 w 83"/>
                <a:gd name="T9" fmla="*/ 71 h 74"/>
                <a:gd name="T10" fmla="*/ 13 w 83"/>
                <a:gd name="T11" fmla="*/ 71 h 74"/>
                <a:gd name="T12" fmla="*/ 18 w 83"/>
                <a:gd name="T13" fmla="*/ 71 h 74"/>
                <a:gd name="T14" fmla="*/ 25 w 83"/>
                <a:gd name="T15" fmla="*/ 69 h 74"/>
                <a:gd name="T16" fmla="*/ 33 w 83"/>
                <a:gd name="T17" fmla="*/ 67 h 74"/>
                <a:gd name="T18" fmla="*/ 46 w 83"/>
                <a:gd name="T19" fmla="*/ 59 h 74"/>
                <a:gd name="T20" fmla="*/ 52 w 83"/>
                <a:gd name="T21" fmla="*/ 54 h 74"/>
                <a:gd name="T22" fmla="*/ 59 w 83"/>
                <a:gd name="T23" fmla="*/ 50 h 74"/>
                <a:gd name="T24" fmla="*/ 67 w 83"/>
                <a:gd name="T25" fmla="*/ 38 h 74"/>
                <a:gd name="T26" fmla="*/ 75 w 83"/>
                <a:gd name="T27" fmla="*/ 27 h 74"/>
                <a:gd name="T28" fmla="*/ 79 w 83"/>
                <a:gd name="T29" fmla="*/ 13 h 74"/>
                <a:gd name="T30" fmla="*/ 81 w 83"/>
                <a:gd name="T31" fmla="*/ 6 h 74"/>
                <a:gd name="T32" fmla="*/ 83 w 83"/>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4">
                  <a:moveTo>
                    <a:pt x="0" y="74"/>
                  </a:moveTo>
                  <a:lnTo>
                    <a:pt x="3" y="74"/>
                  </a:lnTo>
                  <a:lnTo>
                    <a:pt x="10" y="72"/>
                  </a:lnTo>
                  <a:lnTo>
                    <a:pt x="10" y="71"/>
                  </a:lnTo>
                  <a:lnTo>
                    <a:pt x="11" y="71"/>
                  </a:lnTo>
                  <a:lnTo>
                    <a:pt x="13" y="71"/>
                  </a:lnTo>
                  <a:lnTo>
                    <a:pt x="18" y="71"/>
                  </a:lnTo>
                  <a:lnTo>
                    <a:pt x="25" y="69"/>
                  </a:lnTo>
                  <a:lnTo>
                    <a:pt x="33" y="67"/>
                  </a:lnTo>
                  <a:lnTo>
                    <a:pt x="46" y="59"/>
                  </a:lnTo>
                  <a:lnTo>
                    <a:pt x="52" y="54"/>
                  </a:lnTo>
                  <a:lnTo>
                    <a:pt x="59" y="50"/>
                  </a:lnTo>
                  <a:lnTo>
                    <a:pt x="67" y="38"/>
                  </a:lnTo>
                  <a:lnTo>
                    <a:pt x="75" y="27"/>
                  </a:lnTo>
                  <a:lnTo>
                    <a:pt x="79"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0" name="Line 631">
              <a:extLst>
                <a:ext uri="{FF2B5EF4-FFF2-40B4-BE49-F238E27FC236}">
                  <a16:creationId xmlns:a16="http://schemas.microsoft.com/office/drawing/2014/main" id="{A2534641-4946-DCC3-7423-6AB8CFA30DE2}"/>
                </a:ext>
              </a:extLst>
            </p:cNvPr>
            <p:cNvSpPr>
              <a:spLocks noChangeShapeType="1"/>
            </p:cNvSpPr>
            <p:nvPr/>
          </p:nvSpPr>
          <p:spPr bwMode="auto">
            <a:xfrm>
              <a:off x="5562601" y="4822825"/>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1" name="Line 632">
              <a:extLst>
                <a:ext uri="{FF2B5EF4-FFF2-40B4-BE49-F238E27FC236}">
                  <a16:creationId xmlns:a16="http://schemas.microsoft.com/office/drawing/2014/main" id="{E7089456-C65E-B4CC-6378-DE17053538E7}"/>
                </a:ext>
              </a:extLst>
            </p:cNvPr>
            <p:cNvSpPr>
              <a:spLocks noChangeShapeType="1"/>
            </p:cNvSpPr>
            <p:nvPr/>
          </p:nvSpPr>
          <p:spPr bwMode="auto">
            <a:xfrm flipH="1">
              <a:off x="5541963" y="4845050"/>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2" name="Line 633">
              <a:extLst>
                <a:ext uri="{FF2B5EF4-FFF2-40B4-BE49-F238E27FC236}">
                  <a16:creationId xmlns:a16="http://schemas.microsoft.com/office/drawing/2014/main" id="{3A498BAA-4775-BA38-1A69-C255D04CE996}"/>
                </a:ext>
              </a:extLst>
            </p:cNvPr>
            <p:cNvSpPr>
              <a:spLocks noChangeShapeType="1"/>
            </p:cNvSpPr>
            <p:nvPr/>
          </p:nvSpPr>
          <p:spPr bwMode="auto">
            <a:xfrm>
              <a:off x="5562601" y="4845050"/>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3" name="Freeform 634">
              <a:extLst>
                <a:ext uri="{FF2B5EF4-FFF2-40B4-BE49-F238E27FC236}">
                  <a16:creationId xmlns:a16="http://schemas.microsoft.com/office/drawing/2014/main" id="{EADC3284-9323-E228-57BA-5A11816AC180}"/>
                </a:ext>
              </a:extLst>
            </p:cNvPr>
            <p:cNvSpPr>
              <a:spLocks/>
            </p:cNvSpPr>
            <p:nvPr/>
          </p:nvSpPr>
          <p:spPr bwMode="auto">
            <a:xfrm>
              <a:off x="5562601" y="4822825"/>
              <a:ext cx="20638" cy="22225"/>
            </a:xfrm>
            <a:custGeom>
              <a:avLst/>
              <a:gdLst>
                <a:gd name="T0" fmla="*/ 83 w 83"/>
                <a:gd name="T1" fmla="*/ 86 h 86"/>
                <a:gd name="T2" fmla="*/ 83 w 83"/>
                <a:gd name="T3" fmla="*/ 80 h 86"/>
                <a:gd name="T4" fmla="*/ 81 w 83"/>
                <a:gd name="T5" fmla="*/ 63 h 86"/>
                <a:gd name="T6" fmla="*/ 76 w 83"/>
                <a:gd name="T7" fmla="*/ 48 h 86"/>
                <a:gd name="T8" fmla="*/ 68 w 83"/>
                <a:gd name="T9" fmla="*/ 34 h 86"/>
                <a:gd name="T10" fmla="*/ 59 w 83"/>
                <a:gd name="T11" fmla="*/ 23 h 86"/>
                <a:gd name="T12" fmla="*/ 46 w 83"/>
                <a:gd name="T13" fmla="*/ 12 h 86"/>
                <a:gd name="T14" fmla="*/ 33 w 83"/>
                <a:gd name="T15" fmla="*/ 5 h 86"/>
                <a:gd name="T16" fmla="*/ 25 w 83"/>
                <a:gd name="T17" fmla="*/ 2 h 86"/>
                <a:gd name="T18" fmla="*/ 18 w 83"/>
                <a:gd name="T19" fmla="*/ 1 h 86"/>
                <a:gd name="T20" fmla="*/ 3 w 83"/>
                <a:gd name="T21" fmla="*/ 0 h 86"/>
                <a:gd name="T22" fmla="*/ 0 w 83"/>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83" y="86"/>
                  </a:moveTo>
                  <a:lnTo>
                    <a:pt x="83" y="80"/>
                  </a:lnTo>
                  <a:lnTo>
                    <a:pt x="81" y="63"/>
                  </a:lnTo>
                  <a:lnTo>
                    <a:pt x="76" y="48"/>
                  </a:lnTo>
                  <a:lnTo>
                    <a:pt x="68" y="34"/>
                  </a:lnTo>
                  <a:lnTo>
                    <a:pt x="59" y="23"/>
                  </a:lnTo>
                  <a:lnTo>
                    <a:pt x="46" y="12"/>
                  </a:lnTo>
                  <a:lnTo>
                    <a:pt x="33" y="5"/>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4" name="Freeform 635">
              <a:extLst>
                <a:ext uri="{FF2B5EF4-FFF2-40B4-BE49-F238E27FC236}">
                  <a16:creationId xmlns:a16="http://schemas.microsoft.com/office/drawing/2014/main" id="{07EE1E19-BFA1-67C1-25BD-CA67854E6168}"/>
                </a:ext>
              </a:extLst>
            </p:cNvPr>
            <p:cNvSpPr>
              <a:spLocks/>
            </p:cNvSpPr>
            <p:nvPr/>
          </p:nvSpPr>
          <p:spPr bwMode="auto">
            <a:xfrm>
              <a:off x="5465763" y="4967288"/>
              <a:ext cx="19050" cy="19050"/>
            </a:xfrm>
            <a:custGeom>
              <a:avLst/>
              <a:gdLst>
                <a:gd name="T0" fmla="*/ 0 w 76"/>
                <a:gd name="T1" fmla="*/ 0 h 73"/>
                <a:gd name="T2" fmla="*/ 1 w 76"/>
                <a:gd name="T3" fmla="*/ 12 h 73"/>
                <a:gd name="T4" fmla="*/ 6 w 76"/>
                <a:gd name="T5" fmla="*/ 26 h 73"/>
                <a:gd name="T6" fmla="*/ 12 w 76"/>
                <a:gd name="T7" fmla="*/ 37 h 73"/>
                <a:gd name="T8" fmla="*/ 22 w 76"/>
                <a:gd name="T9" fmla="*/ 49 h 73"/>
                <a:gd name="T10" fmla="*/ 34 w 76"/>
                <a:gd name="T11" fmla="*/ 58 h 73"/>
                <a:gd name="T12" fmla="*/ 46 w 76"/>
                <a:gd name="T13" fmla="*/ 66 h 73"/>
                <a:gd name="T14" fmla="*/ 60 w 76"/>
                <a:gd name="T15" fmla="*/ 69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2"/>
                  </a:lnTo>
                  <a:lnTo>
                    <a:pt x="6" y="26"/>
                  </a:lnTo>
                  <a:lnTo>
                    <a:pt x="12" y="37"/>
                  </a:lnTo>
                  <a:lnTo>
                    <a:pt x="22" y="49"/>
                  </a:lnTo>
                  <a:lnTo>
                    <a:pt x="34" y="58"/>
                  </a:lnTo>
                  <a:lnTo>
                    <a:pt x="46" y="66"/>
                  </a:lnTo>
                  <a:lnTo>
                    <a:pt x="60" y="69"/>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5" name="Freeform 636">
              <a:extLst>
                <a:ext uri="{FF2B5EF4-FFF2-40B4-BE49-F238E27FC236}">
                  <a16:creationId xmlns:a16="http://schemas.microsoft.com/office/drawing/2014/main" id="{B2B4DA14-697D-D4EF-1A3B-6775B520A320}"/>
                </a:ext>
              </a:extLst>
            </p:cNvPr>
            <p:cNvSpPr>
              <a:spLocks/>
            </p:cNvSpPr>
            <p:nvPr/>
          </p:nvSpPr>
          <p:spPr bwMode="auto">
            <a:xfrm>
              <a:off x="5465763" y="4943475"/>
              <a:ext cx="19050" cy="23813"/>
            </a:xfrm>
            <a:custGeom>
              <a:avLst/>
              <a:gdLst>
                <a:gd name="T0" fmla="*/ 76 w 76"/>
                <a:gd name="T1" fmla="*/ 0 h 87"/>
                <a:gd name="T2" fmla="*/ 60 w 76"/>
                <a:gd name="T3" fmla="*/ 1 h 87"/>
                <a:gd name="T4" fmla="*/ 46 w 76"/>
                <a:gd name="T5" fmla="*/ 6 h 87"/>
                <a:gd name="T6" fmla="*/ 34 w 76"/>
                <a:gd name="T7" fmla="*/ 12 h 87"/>
                <a:gd name="T8" fmla="*/ 22 w 76"/>
                <a:gd name="T9" fmla="*/ 23 h 87"/>
                <a:gd name="T10" fmla="*/ 12 w 76"/>
                <a:gd name="T11" fmla="*/ 34 h 87"/>
                <a:gd name="T12" fmla="*/ 5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0" y="1"/>
                  </a:lnTo>
                  <a:lnTo>
                    <a:pt x="46" y="6"/>
                  </a:lnTo>
                  <a:lnTo>
                    <a:pt x="34" y="12"/>
                  </a:lnTo>
                  <a:lnTo>
                    <a:pt x="22" y="23"/>
                  </a:lnTo>
                  <a:lnTo>
                    <a:pt x="12" y="34"/>
                  </a:lnTo>
                  <a:lnTo>
                    <a:pt x="5"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6" name="Line 637">
              <a:extLst>
                <a:ext uri="{FF2B5EF4-FFF2-40B4-BE49-F238E27FC236}">
                  <a16:creationId xmlns:a16="http://schemas.microsoft.com/office/drawing/2014/main" id="{CBC7B851-1FB8-3241-2B8F-BC66FC71C96F}"/>
                </a:ext>
              </a:extLst>
            </p:cNvPr>
            <p:cNvSpPr>
              <a:spLocks noChangeShapeType="1"/>
            </p:cNvSpPr>
            <p:nvPr/>
          </p:nvSpPr>
          <p:spPr bwMode="auto">
            <a:xfrm flipV="1">
              <a:off x="5484813" y="4967288"/>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7" name="Freeform 638">
              <a:extLst>
                <a:ext uri="{FF2B5EF4-FFF2-40B4-BE49-F238E27FC236}">
                  <a16:creationId xmlns:a16="http://schemas.microsoft.com/office/drawing/2014/main" id="{B4B2E35C-D8EB-1B5F-D3FD-AC4E16A6B404}"/>
                </a:ext>
              </a:extLst>
            </p:cNvPr>
            <p:cNvSpPr>
              <a:spLocks/>
            </p:cNvSpPr>
            <p:nvPr/>
          </p:nvSpPr>
          <p:spPr bwMode="auto">
            <a:xfrm>
              <a:off x="5484813" y="4967288"/>
              <a:ext cx="22225" cy="19050"/>
            </a:xfrm>
            <a:custGeom>
              <a:avLst/>
              <a:gdLst>
                <a:gd name="T0" fmla="*/ 0 w 83"/>
                <a:gd name="T1" fmla="*/ 73 h 73"/>
                <a:gd name="T2" fmla="*/ 3 w 83"/>
                <a:gd name="T3" fmla="*/ 73 h 73"/>
                <a:gd name="T4" fmla="*/ 10 w 83"/>
                <a:gd name="T5" fmla="*/ 72 h 73"/>
                <a:gd name="T6" fmla="*/ 10 w 83"/>
                <a:gd name="T7" fmla="*/ 70 h 73"/>
                <a:gd name="T8" fmla="*/ 11 w 83"/>
                <a:gd name="T9" fmla="*/ 70 h 73"/>
                <a:gd name="T10" fmla="*/ 14 w 83"/>
                <a:gd name="T11" fmla="*/ 70 h 73"/>
                <a:gd name="T12" fmla="*/ 18 w 83"/>
                <a:gd name="T13" fmla="*/ 70 h 73"/>
                <a:gd name="T14" fmla="*/ 25 w 83"/>
                <a:gd name="T15" fmla="*/ 68 h 73"/>
                <a:gd name="T16" fmla="*/ 33 w 83"/>
                <a:gd name="T17" fmla="*/ 66 h 73"/>
                <a:gd name="T18" fmla="*/ 47 w 83"/>
                <a:gd name="T19" fmla="*/ 58 h 73"/>
                <a:gd name="T20" fmla="*/ 52 w 83"/>
                <a:gd name="T21" fmla="*/ 53 h 73"/>
                <a:gd name="T22" fmla="*/ 59 w 83"/>
                <a:gd name="T23" fmla="*/ 49 h 73"/>
                <a:gd name="T24" fmla="*/ 67 w 83"/>
                <a:gd name="T25" fmla="*/ 37 h 73"/>
                <a:gd name="T26" fmla="*/ 75 w 83"/>
                <a:gd name="T27" fmla="*/ 26 h 73"/>
                <a:gd name="T28" fmla="*/ 80 w 83"/>
                <a:gd name="T29" fmla="*/ 12 h 73"/>
                <a:gd name="T30" fmla="*/ 81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0"/>
                  </a:lnTo>
                  <a:lnTo>
                    <a:pt x="11" y="70"/>
                  </a:lnTo>
                  <a:lnTo>
                    <a:pt x="14" y="70"/>
                  </a:lnTo>
                  <a:lnTo>
                    <a:pt x="18" y="70"/>
                  </a:lnTo>
                  <a:lnTo>
                    <a:pt x="25" y="68"/>
                  </a:lnTo>
                  <a:lnTo>
                    <a:pt x="33" y="66"/>
                  </a:lnTo>
                  <a:lnTo>
                    <a:pt x="47" y="58"/>
                  </a:lnTo>
                  <a:lnTo>
                    <a:pt x="52" y="53"/>
                  </a:lnTo>
                  <a:lnTo>
                    <a:pt x="59" y="49"/>
                  </a:lnTo>
                  <a:lnTo>
                    <a:pt x="67" y="37"/>
                  </a:lnTo>
                  <a:lnTo>
                    <a:pt x="75" y="26"/>
                  </a:lnTo>
                  <a:lnTo>
                    <a:pt x="80" y="12"/>
                  </a:lnTo>
                  <a:lnTo>
                    <a:pt x="81"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8" name="Line 639">
              <a:extLst>
                <a:ext uri="{FF2B5EF4-FFF2-40B4-BE49-F238E27FC236}">
                  <a16:creationId xmlns:a16="http://schemas.microsoft.com/office/drawing/2014/main" id="{23654B06-48EF-685F-BA01-ACFABCA528B4}"/>
                </a:ext>
              </a:extLst>
            </p:cNvPr>
            <p:cNvSpPr>
              <a:spLocks noChangeShapeType="1"/>
            </p:cNvSpPr>
            <p:nvPr/>
          </p:nvSpPr>
          <p:spPr bwMode="auto">
            <a:xfrm>
              <a:off x="5484813" y="4943475"/>
              <a:ext cx="0" cy="238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9" name="Line 640">
              <a:extLst>
                <a:ext uri="{FF2B5EF4-FFF2-40B4-BE49-F238E27FC236}">
                  <a16:creationId xmlns:a16="http://schemas.microsoft.com/office/drawing/2014/main" id="{FE31F9F7-FFCB-535A-06CB-143610BB0399}"/>
                </a:ext>
              </a:extLst>
            </p:cNvPr>
            <p:cNvSpPr>
              <a:spLocks noChangeShapeType="1"/>
            </p:cNvSpPr>
            <p:nvPr/>
          </p:nvSpPr>
          <p:spPr bwMode="auto">
            <a:xfrm flipH="1">
              <a:off x="5465763" y="4967288"/>
              <a:ext cx="190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0" name="Line 641">
              <a:extLst>
                <a:ext uri="{FF2B5EF4-FFF2-40B4-BE49-F238E27FC236}">
                  <a16:creationId xmlns:a16="http://schemas.microsoft.com/office/drawing/2014/main" id="{328BA7FF-1F55-A805-ED57-2E0C139D130C}"/>
                </a:ext>
              </a:extLst>
            </p:cNvPr>
            <p:cNvSpPr>
              <a:spLocks noChangeShapeType="1"/>
            </p:cNvSpPr>
            <p:nvPr/>
          </p:nvSpPr>
          <p:spPr bwMode="auto">
            <a:xfrm>
              <a:off x="5484813" y="4967288"/>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1" name="Freeform 642">
              <a:extLst>
                <a:ext uri="{FF2B5EF4-FFF2-40B4-BE49-F238E27FC236}">
                  <a16:creationId xmlns:a16="http://schemas.microsoft.com/office/drawing/2014/main" id="{BCEDA8E4-90A8-DB56-8BB3-B7740361A23C}"/>
                </a:ext>
              </a:extLst>
            </p:cNvPr>
            <p:cNvSpPr>
              <a:spLocks/>
            </p:cNvSpPr>
            <p:nvPr/>
          </p:nvSpPr>
          <p:spPr bwMode="auto">
            <a:xfrm>
              <a:off x="5484813" y="4943475"/>
              <a:ext cx="22225" cy="23813"/>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7 w 83"/>
                <a:gd name="T13" fmla="*/ 12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7" y="12"/>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2" name="Freeform 643">
              <a:extLst>
                <a:ext uri="{FF2B5EF4-FFF2-40B4-BE49-F238E27FC236}">
                  <a16:creationId xmlns:a16="http://schemas.microsoft.com/office/drawing/2014/main" id="{E6A5EC16-98DE-3A14-3751-9A856F177A3F}"/>
                </a:ext>
              </a:extLst>
            </p:cNvPr>
            <p:cNvSpPr>
              <a:spLocks/>
            </p:cNvSpPr>
            <p:nvPr/>
          </p:nvSpPr>
          <p:spPr bwMode="auto">
            <a:xfrm>
              <a:off x="5472113" y="5095875"/>
              <a:ext cx="20638" cy="19050"/>
            </a:xfrm>
            <a:custGeom>
              <a:avLst/>
              <a:gdLst>
                <a:gd name="T0" fmla="*/ 0 w 77"/>
                <a:gd name="T1" fmla="*/ 0 h 73"/>
                <a:gd name="T2" fmla="*/ 1 w 77"/>
                <a:gd name="T3" fmla="*/ 12 h 73"/>
                <a:gd name="T4" fmla="*/ 7 w 77"/>
                <a:gd name="T5" fmla="*/ 26 h 73"/>
                <a:gd name="T6" fmla="*/ 13 w 77"/>
                <a:gd name="T7" fmla="*/ 38 h 73"/>
                <a:gd name="T8" fmla="*/ 23 w 77"/>
                <a:gd name="T9" fmla="*/ 49 h 73"/>
                <a:gd name="T10" fmla="*/ 34 w 77"/>
                <a:gd name="T11" fmla="*/ 58 h 73"/>
                <a:gd name="T12" fmla="*/ 47 w 77"/>
                <a:gd name="T13" fmla="*/ 66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2"/>
                  </a:lnTo>
                  <a:lnTo>
                    <a:pt x="7" y="26"/>
                  </a:lnTo>
                  <a:lnTo>
                    <a:pt x="13" y="38"/>
                  </a:lnTo>
                  <a:lnTo>
                    <a:pt x="23" y="49"/>
                  </a:lnTo>
                  <a:lnTo>
                    <a:pt x="34" y="58"/>
                  </a:lnTo>
                  <a:lnTo>
                    <a:pt x="47" y="66"/>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3" name="Freeform 644">
              <a:extLst>
                <a:ext uri="{FF2B5EF4-FFF2-40B4-BE49-F238E27FC236}">
                  <a16:creationId xmlns:a16="http://schemas.microsoft.com/office/drawing/2014/main" id="{9298EBB5-63A3-EB66-1AE1-EAB0F6E655BC}"/>
                </a:ext>
              </a:extLst>
            </p:cNvPr>
            <p:cNvSpPr>
              <a:spLocks/>
            </p:cNvSpPr>
            <p:nvPr/>
          </p:nvSpPr>
          <p:spPr bwMode="auto">
            <a:xfrm>
              <a:off x="5472113" y="5073650"/>
              <a:ext cx="20638" cy="22225"/>
            </a:xfrm>
            <a:custGeom>
              <a:avLst/>
              <a:gdLst>
                <a:gd name="T0" fmla="*/ 77 w 77"/>
                <a:gd name="T1" fmla="*/ 0 h 87"/>
                <a:gd name="T2" fmla="*/ 61 w 77"/>
                <a:gd name="T3" fmla="*/ 1 h 87"/>
                <a:gd name="T4" fmla="*/ 47 w 77"/>
                <a:gd name="T5" fmla="*/ 6 h 87"/>
                <a:gd name="T6" fmla="*/ 34 w 77"/>
                <a:gd name="T7" fmla="*/ 13 h 87"/>
                <a:gd name="T8" fmla="*/ 23 w 77"/>
                <a:gd name="T9" fmla="*/ 23 h 87"/>
                <a:gd name="T10" fmla="*/ 13 w 77"/>
                <a:gd name="T11" fmla="*/ 34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4" y="13"/>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4" name="Line 645">
              <a:extLst>
                <a:ext uri="{FF2B5EF4-FFF2-40B4-BE49-F238E27FC236}">
                  <a16:creationId xmlns:a16="http://schemas.microsoft.com/office/drawing/2014/main" id="{C064F3D9-9AE2-475F-0F8E-7A842C6594F7}"/>
                </a:ext>
              </a:extLst>
            </p:cNvPr>
            <p:cNvSpPr>
              <a:spLocks noChangeShapeType="1"/>
            </p:cNvSpPr>
            <p:nvPr/>
          </p:nvSpPr>
          <p:spPr bwMode="auto">
            <a:xfrm flipV="1">
              <a:off x="5492751" y="5095875"/>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5" name="Freeform 646">
              <a:extLst>
                <a:ext uri="{FF2B5EF4-FFF2-40B4-BE49-F238E27FC236}">
                  <a16:creationId xmlns:a16="http://schemas.microsoft.com/office/drawing/2014/main" id="{9A5D928B-01DB-FC51-51EE-90ED80C74E7F}"/>
                </a:ext>
              </a:extLst>
            </p:cNvPr>
            <p:cNvSpPr>
              <a:spLocks/>
            </p:cNvSpPr>
            <p:nvPr/>
          </p:nvSpPr>
          <p:spPr bwMode="auto">
            <a:xfrm>
              <a:off x="5492751" y="5095875"/>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3 w 83"/>
                <a:gd name="T11" fmla="*/ 71 h 73"/>
                <a:gd name="T12" fmla="*/ 18 w 83"/>
                <a:gd name="T13" fmla="*/ 71 h 73"/>
                <a:gd name="T14" fmla="*/ 25 w 83"/>
                <a:gd name="T15" fmla="*/ 68 h 73"/>
                <a:gd name="T16" fmla="*/ 33 w 83"/>
                <a:gd name="T17" fmla="*/ 66 h 73"/>
                <a:gd name="T18" fmla="*/ 46 w 83"/>
                <a:gd name="T19" fmla="*/ 58 h 73"/>
                <a:gd name="T20" fmla="*/ 52 w 83"/>
                <a:gd name="T21" fmla="*/ 54 h 73"/>
                <a:gd name="T22" fmla="*/ 59 w 83"/>
                <a:gd name="T23" fmla="*/ 49 h 73"/>
                <a:gd name="T24" fmla="*/ 67 w 83"/>
                <a:gd name="T25" fmla="*/ 38 h 73"/>
                <a:gd name="T26" fmla="*/ 75 w 83"/>
                <a:gd name="T27" fmla="*/ 26 h 73"/>
                <a:gd name="T28" fmla="*/ 79 w 83"/>
                <a:gd name="T29" fmla="*/ 12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3" y="71"/>
                  </a:lnTo>
                  <a:lnTo>
                    <a:pt x="18" y="71"/>
                  </a:lnTo>
                  <a:lnTo>
                    <a:pt x="25" y="68"/>
                  </a:lnTo>
                  <a:lnTo>
                    <a:pt x="33" y="66"/>
                  </a:lnTo>
                  <a:lnTo>
                    <a:pt x="46" y="58"/>
                  </a:lnTo>
                  <a:lnTo>
                    <a:pt x="52" y="54"/>
                  </a:lnTo>
                  <a:lnTo>
                    <a:pt x="59" y="49"/>
                  </a:lnTo>
                  <a:lnTo>
                    <a:pt x="67" y="38"/>
                  </a:lnTo>
                  <a:lnTo>
                    <a:pt x="75" y="26"/>
                  </a:lnTo>
                  <a:lnTo>
                    <a:pt x="79" y="12"/>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6" name="Line 647">
              <a:extLst>
                <a:ext uri="{FF2B5EF4-FFF2-40B4-BE49-F238E27FC236}">
                  <a16:creationId xmlns:a16="http://schemas.microsoft.com/office/drawing/2014/main" id="{4C64C334-B060-C8FF-3670-A9D3DF73E2FD}"/>
                </a:ext>
              </a:extLst>
            </p:cNvPr>
            <p:cNvSpPr>
              <a:spLocks noChangeShapeType="1"/>
            </p:cNvSpPr>
            <p:nvPr/>
          </p:nvSpPr>
          <p:spPr bwMode="auto">
            <a:xfrm>
              <a:off x="5492751" y="5073650"/>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7" name="Line 648">
              <a:extLst>
                <a:ext uri="{FF2B5EF4-FFF2-40B4-BE49-F238E27FC236}">
                  <a16:creationId xmlns:a16="http://schemas.microsoft.com/office/drawing/2014/main" id="{91C71FD6-BEDA-0E5D-A858-829E3232D7C0}"/>
                </a:ext>
              </a:extLst>
            </p:cNvPr>
            <p:cNvSpPr>
              <a:spLocks noChangeShapeType="1"/>
            </p:cNvSpPr>
            <p:nvPr/>
          </p:nvSpPr>
          <p:spPr bwMode="auto">
            <a:xfrm flipH="1">
              <a:off x="5472113" y="5095875"/>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8" name="Line 649">
              <a:extLst>
                <a:ext uri="{FF2B5EF4-FFF2-40B4-BE49-F238E27FC236}">
                  <a16:creationId xmlns:a16="http://schemas.microsoft.com/office/drawing/2014/main" id="{F3891F03-9A7E-854C-BF66-F517BA26219D}"/>
                </a:ext>
              </a:extLst>
            </p:cNvPr>
            <p:cNvSpPr>
              <a:spLocks noChangeShapeType="1"/>
            </p:cNvSpPr>
            <p:nvPr/>
          </p:nvSpPr>
          <p:spPr bwMode="auto">
            <a:xfrm>
              <a:off x="5492751" y="5095875"/>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9" name="Freeform 650">
              <a:extLst>
                <a:ext uri="{FF2B5EF4-FFF2-40B4-BE49-F238E27FC236}">
                  <a16:creationId xmlns:a16="http://schemas.microsoft.com/office/drawing/2014/main" id="{45B415E5-8EF4-BAD8-C322-12152A414ED0}"/>
                </a:ext>
              </a:extLst>
            </p:cNvPr>
            <p:cNvSpPr>
              <a:spLocks/>
            </p:cNvSpPr>
            <p:nvPr/>
          </p:nvSpPr>
          <p:spPr bwMode="auto">
            <a:xfrm>
              <a:off x="5492751" y="5073650"/>
              <a:ext cx="22225" cy="22225"/>
            </a:xfrm>
            <a:custGeom>
              <a:avLst/>
              <a:gdLst>
                <a:gd name="T0" fmla="*/ 83 w 83"/>
                <a:gd name="T1" fmla="*/ 87 h 87"/>
                <a:gd name="T2" fmla="*/ 83 w 83"/>
                <a:gd name="T3" fmla="*/ 80 h 87"/>
                <a:gd name="T4" fmla="*/ 81 w 83"/>
                <a:gd name="T5" fmla="*/ 63 h 87"/>
                <a:gd name="T6" fmla="*/ 76 w 83"/>
                <a:gd name="T7" fmla="*/ 48 h 87"/>
                <a:gd name="T8" fmla="*/ 68 w 83"/>
                <a:gd name="T9" fmla="*/ 34 h 87"/>
                <a:gd name="T10" fmla="*/ 59 w 83"/>
                <a:gd name="T11" fmla="*/ 23 h 87"/>
                <a:gd name="T12" fmla="*/ 46 w 83"/>
                <a:gd name="T13" fmla="*/ 13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4"/>
                  </a:lnTo>
                  <a:lnTo>
                    <a:pt x="59" y="23"/>
                  </a:lnTo>
                  <a:lnTo>
                    <a:pt x="46" y="13"/>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0" name="Freeform 651">
              <a:extLst>
                <a:ext uri="{FF2B5EF4-FFF2-40B4-BE49-F238E27FC236}">
                  <a16:creationId xmlns:a16="http://schemas.microsoft.com/office/drawing/2014/main" id="{6141717F-FA6B-B60A-D33F-9948014A2133}"/>
                </a:ext>
              </a:extLst>
            </p:cNvPr>
            <p:cNvSpPr>
              <a:spLocks/>
            </p:cNvSpPr>
            <p:nvPr/>
          </p:nvSpPr>
          <p:spPr bwMode="auto">
            <a:xfrm>
              <a:off x="5449888" y="5286375"/>
              <a:ext cx="20638" cy="19050"/>
            </a:xfrm>
            <a:custGeom>
              <a:avLst/>
              <a:gdLst>
                <a:gd name="T0" fmla="*/ 0 w 77"/>
                <a:gd name="T1" fmla="*/ 0 h 73"/>
                <a:gd name="T2" fmla="*/ 2 w 77"/>
                <a:gd name="T3" fmla="*/ 13 h 73"/>
                <a:gd name="T4" fmla="*/ 7 w 77"/>
                <a:gd name="T5" fmla="*/ 26 h 73"/>
                <a:gd name="T6" fmla="*/ 13 w 77"/>
                <a:gd name="T7" fmla="*/ 38 h 73"/>
                <a:gd name="T8" fmla="*/ 23 w 77"/>
                <a:gd name="T9" fmla="*/ 49 h 73"/>
                <a:gd name="T10" fmla="*/ 35 w 77"/>
                <a:gd name="T11" fmla="*/ 58 h 73"/>
                <a:gd name="T12" fmla="*/ 47 w 77"/>
                <a:gd name="T13" fmla="*/ 66 h 73"/>
                <a:gd name="T14" fmla="*/ 61 w 77"/>
                <a:gd name="T15" fmla="*/ 70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2" y="13"/>
                  </a:lnTo>
                  <a:lnTo>
                    <a:pt x="7" y="26"/>
                  </a:lnTo>
                  <a:lnTo>
                    <a:pt x="13" y="38"/>
                  </a:lnTo>
                  <a:lnTo>
                    <a:pt x="23" y="49"/>
                  </a:lnTo>
                  <a:lnTo>
                    <a:pt x="35" y="58"/>
                  </a:lnTo>
                  <a:lnTo>
                    <a:pt x="47" y="66"/>
                  </a:lnTo>
                  <a:lnTo>
                    <a:pt x="61" y="70"/>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1" name="Freeform 652">
              <a:extLst>
                <a:ext uri="{FF2B5EF4-FFF2-40B4-BE49-F238E27FC236}">
                  <a16:creationId xmlns:a16="http://schemas.microsoft.com/office/drawing/2014/main" id="{83AEE18E-1CE3-A899-4946-351E66F233B1}"/>
                </a:ext>
              </a:extLst>
            </p:cNvPr>
            <p:cNvSpPr>
              <a:spLocks/>
            </p:cNvSpPr>
            <p:nvPr/>
          </p:nvSpPr>
          <p:spPr bwMode="auto">
            <a:xfrm>
              <a:off x="5449888" y="5264150"/>
              <a:ext cx="20638" cy="22225"/>
            </a:xfrm>
            <a:custGeom>
              <a:avLst/>
              <a:gdLst>
                <a:gd name="T0" fmla="*/ 77 w 77"/>
                <a:gd name="T1" fmla="*/ 0 h 87"/>
                <a:gd name="T2" fmla="*/ 61 w 77"/>
                <a:gd name="T3" fmla="*/ 2 h 87"/>
                <a:gd name="T4" fmla="*/ 47 w 77"/>
                <a:gd name="T5" fmla="*/ 6 h 87"/>
                <a:gd name="T6" fmla="*/ 35 w 77"/>
                <a:gd name="T7" fmla="*/ 13 h 87"/>
                <a:gd name="T8" fmla="*/ 23 w 77"/>
                <a:gd name="T9" fmla="*/ 23 h 87"/>
                <a:gd name="T10" fmla="*/ 13 w 77"/>
                <a:gd name="T11" fmla="*/ 35 h 87"/>
                <a:gd name="T12" fmla="*/ 6 w 77"/>
                <a:gd name="T13" fmla="*/ 48 h 87"/>
                <a:gd name="T14" fmla="*/ 2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2"/>
                  </a:lnTo>
                  <a:lnTo>
                    <a:pt x="47" y="6"/>
                  </a:lnTo>
                  <a:lnTo>
                    <a:pt x="35" y="13"/>
                  </a:lnTo>
                  <a:lnTo>
                    <a:pt x="23" y="23"/>
                  </a:lnTo>
                  <a:lnTo>
                    <a:pt x="13" y="35"/>
                  </a:lnTo>
                  <a:lnTo>
                    <a:pt x="6" y="48"/>
                  </a:lnTo>
                  <a:lnTo>
                    <a:pt x="2"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2" name="Line 653">
              <a:extLst>
                <a:ext uri="{FF2B5EF4-FFF2-40B4-BE49-F238E27FC236}">
                  <a16:creationId xmlns:a16="http://schemas.microsoft.com/office/drawing/2014/main" id="{965B9069-B1BF-AAA8-7ED0-3E46DA9E9D25}"/>
                </a:ext>
              </a:extLst>
            </p:cNvPr>
            <p:cNvSpPr>
              <a:spLocks noChangeShapeType="1"/>
            </p:cNvSpPr>
            <p:nvPr/>
          </p:nvSpPr>
          <p:spPr bwMode="auto">
            <a:xfrm flipV="1">
              <a:off x="5470526" y="5286375"/>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3" name="Freeform 654">
              <a:extLst>
                <a:ext uri="{FF2B5EF4-FFF2-40B4-BE49-F238E27FC236}">
                  <a16:creationId xmlns:a16="http://schemas.microsoft.com/office/drawing/2014/main" id="{7B946D28-FA70-C927-D891-3074A7546DC6}"/>
                </a:ext>
              </a:extLst>
            </p:cNvPr>
            <p:cNvSpPr>
              <a:spLocks/>
            </p:cNvSpPr>
            <p:nvPr/>
          </p:nvSpPr>
          <p:spPr bwMode="auto">
            <a:xfrm>
              <a:off x="5470526" y="5286375"/>
              <a:ext cx="22225" cy="19050"/>
            </a:xfrm>
            <a:custGeom>
              <a:avLst/>
              <a:gdLst>
                <a:gd name="T0" fmla="*/ 0 w 83"/>
                <a:gd name="T1" fmla="*/ 73 h 73"/>
                <a:gd name="T2" fmla="*/ 3 w 83"/>
                <a:gd name="T3" fmla="*/ 73 h 73"/>
                <a:gd name="T4" fmla="*/ 10 w 83"/>
                <a:gd name="T5" fmla="*/ 72 h 73"/>
                <a:gd name="T6" fmla="*/ 10 w 83"/>
                <a:gd name="T7" fmla="*/ 71 h 73"/>
                <a:gd name="T8" fmla="*/ 11 w 83"/>
                <a:gd name="T9" fmla="*/ 71 h 73"/>
                <a:gd name="T10" fmla="*/ 14 w 83"/>
                <a:gd name="T11" fmla="*/ 71 h 73"/>
                <a:gd name="T12" fmla="*/ 18 w 83"/>
                <a:gd name="T13" fmla="*/ 71 h 73"/>
                <a:gd name="T14" fmla="*/ 25 w 83"/>
                <a:gd name="T15" fmla="*/ 69 h 73"/>
                <a:gd name="T16" fmla="*/ 33 w 83"/>
                <a:gd name="T17" fmla="*/ 66 h 73"/>
                <a:gd name="T18" fmla="*/ 47 w 83"/>
                <a:gd name="T19" fmla="*/ 58 h 73"/>
                <a:gd name="T20" fmla="*/ 52 w 83"/>
                <a:gd name="T21" fmla="*/ 54 h 73"/>
                <a:gd name="T22" fmla="*/ 59 w 83"/>
                <a:gd name="T23" fmla="*/ 49 h 73"/>
                <a:gd name="T24" fmla="*/ 67 w 83"/>
                <a:gd name="T25" fmla="*/ 38 h 73"/>
                <a:gd name="T26" fmla="*/ 75 w 83"/>
                <a:gd name="T27" fmla="*/ 26 h 73"/>
                <a:gd name="T28" fmla="*/ 80 w 83"/>
                <a:gd name="T29" fmla="*/ 13 h 73"/>
                <a:gd name="T30" fmla="*/ 81 w 83"/>
                <a:gd name="T31" fmla="*/ 6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2"/>
                  </a:lnTo>
                  <a:lnTo>
                    <a:pt x="10" y="71"/>
                  </a:lnTo>
                  <a:lnTo>
                    <a:pt x="11" y="71"/>
                  </a:lnTo>
                  <a:lnTo>
                    <a:pt x="14" y="71"/>
                  </a:lnTo>
                  <a:lnTo>
                    <a:pt x="18" y="71"/>
                  </a:lnTo>
                  <a:lnTo>
                    <a:pt x="25" y="69"/>
                  </a:lnTo>
                  <a:lnTo>
                    <a:pt x="33" y="66"/>
                  </a:lnTo>
                  <a:lnTo>
                    <a:pt x="47" y="58"/>
                  </a:lnTo>
                  <a:lnTo>
                    <a:pt x="52" y="54"/>
                  </a:lnTo>
                  <a:lnTo>
                    <a:pt x="59" y="49"/>
                  </a:lnTo>
                  <a:lnTo>
                    <a:pt x="67" y="38"/>
                  </a:lnTo>
                  <a:lnTo>
                    <a:pt x="75" y="26"/>
                  </a:lnTo>
                  <a:lnTo>
                    <a:pt x="80" y="13"/>
                  </a:lnTo>
                  <a:lnTo>
                    <a:pt x="81" y="6"/>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4" name="Line 655">
              <a:extLst>
                <a:ext uri="{FF2B5EF4-FFF2-40B4-BE49-F238E27FC236}">
                  <a16:creationId xmlns:a16="http://schemas.microsoft.com/office/drawing/2014/main" id="{4A49D941-EB97-3D7B-9CA1-4B63D746F6F9}"/>
                </a:ext>
              </a:extLst>
            </p:cNvPr>
            <p:cNvSpPr>
              <a:spLocks noChangeShapeType="1"/>
            </p:cNvSpPr>
            <p:nvPr/>
          </p:nvSpPr>
          <p:spPr bwMode="auto">
            <a:xfrm>
              <a:off x="5470526" y="5264150"/>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5" name="Line 656">
              <a:extLst>
                <a:ext uri="{FF2B5EF4-FFF2-40B4-BE49-F238E27FC236}">
                  <a16:creationId xmlns:a16="http://schemas.microsoft.com/office/drawing/2014/main" id="{AA67D6DB-D310-0925-9367-43517068D54F}"/>
                </a:ext>
              </a:extLst>
            </p:cNvPr>
            <p:cNvSpPr>
              <a:spLocks noChangeShapeType="1"/>
            </p:cNvSpPr>
            <p:nvPr/>
          </p:nvSpPr>
          <p:spPr bwMode="auto">
            <a:xfrm flipH="1">
              <a:off x="5449888" y="5286375"/>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6" name="Line 657">
              <a:extLst>
                <a:ext uri="{FF2B5EF4-FFF2-40B4-BE49-F238E27FC236}">
                  <a16:creationId xmlns:a16="http://schemas.microsoft.com/office/drawing/2014/main" id="{A9F97096-C0A0-BFBE-FE8B-C93C5C9A36BA}"/>
                </a:ext>
              </a:extLst>
            </p:cNvPr>
            <p:cNvSpPr>
              <a:spLocks noChangeShapeType="1"/>
            </p:cNvSpPr>
            <p:nvPr/>
          </p:nvSpPr>
          <p:spPr bwMode="auto">
            <a:xfrm>
              <a:off x="5470526" y="5286375"/>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7" name="Freeform 658">
              <a:extLst>
                <a:ext uri="{FF2B5EF4-FFF2-40B4-BE49-F238E27FC236}">
                  <a16:creationId xmlns:a16="http://schemas.microsoft.com/office/drawing/2014/main" id="{38A94B54-3169-28A7-5E5A-B10CCDD05E43}"/>
                </a:ext>
              </a:extLst>
            </p:cNvPr>
            <p:cNvSpPr>
              <a:spLocks/>
            </p:cNvSpPr>
            <p:nvPr/>
          </p:nvSpPr>
          <p:spPr bwMode="auto">
            <a:xfrm>
              <a:off x="5470526" y="5264150"/>
              <a:ext cx="22225" cy="22225"/>
            </a:xfrm>
            <a:custGeom>
              <a:avLst/>
              <a:gdLst>
                <a:gd name="T0" fmla="*/ 83 w 83"/>
                <a:gd name="T1" fmla="*/ 87 h 87"/>
                <a:gd name="T2" fmla="*/ 83 w 83"/>
                <a:gd name="T3" fmla="*/ 80 h 87"/>
                <a:gd name="T4" fmla="*/ 81 w 83"/>
                <a:gd name="T5" fmla="*/ 63 h 87"/>
                <a:gd name="T6" fmla="*/ 76 w 83"/>
                <a:gd name="T7" fmla="*/ 48 h 87"/>
                <a:gd name="T8" fmla="*/ 68 w 83"/>
                <a:gd name="T9" fmla="*/ 35 h 87"/>
                <a:gd name="T10" fmla="*/ 59 w 83"/>
                <a:gd name="T11" fmla="*/ 23 h 87"/>
                <a:gd name="T12" fmla="*/ 47 w 83"/>
                <a:gd name="T13" fmla="*/ 13 h 87"/>
                <a:gd name="T14" fmla="*/ 33 w 83"/>
                <a:gd name="T15" fmla="*/ 6 h 87"/>
                <a:gd name="T16" fmla="*/ 25 w 83"/>
                <a:gd name="T17" fmla="*/ 3 h 87"/>
                <a:gd name="T18" fmla="*/ 18 w 83"/>
                <a:gd name="T19" fmla="*/ 2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1" y="63"/>
                  </a:lnTo>
                  <a:lnTo>
                    <a:pt x="76" y="48"/>
                  </a:lnTo>
                  <a:lnTo>
                    <a:pt x="68" y="35"/>
                  </a:lnTo>
                  <a:lnTo>
                    <a:pt x="59" y="23"/>
                  </a:lnTo>
                  <a:lnTo>
                    <a:pt x="47" y="13"/>
                  </a:lnTo>
                  <a:lnTo>
                    <a:pt x="33" y="6"/>
                  </a:lnTo>
                  <a:lnTo>
                    <a:pt x="25" y="3"/>
                  </a:lnTo>
                  <a:lnTo>
                    <a:pt x="18" y="2"/>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8" name="Rectangle 659">
              <a:extLst>
                <a:ext uri="{FF2B5EF4-FFF2-40B4-BE49-F238E27FC236}">
                  <a16:creationId xmlns:a16="http://schemas.microsoft.com/office/drawing/2014/main" id="{9C55FF0E-A2DC-6770-76A2-2566CF50010D}"/>
                </a:ext>
              </a:extLst>
            </p:cNvPr>
            <p:cNvSpPr>
              <a:spLocks noChangeArrowheads="1"/>
            </p:cNvSpPr>
            <p:nvPr/>
          </p:nvSpPr>
          <p:spPr bwMode="auto">
            <a:xfrm>
              <a:off x="5403851" y="5200650"/>
              <a:ext cx="33338"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9" name="Rectangle 660">
              <a:extLst>
                <a:ext uri="{FF2B5EF4-FFF2-40B4-BE49-F238E27FC236}">
                  <a16:creationId xmlns:a16="http://schemas.microsoft.com/office/drawing/2014/main" id="{0A5F7279-1899-84B2-F96B-31EE50BDB1E3}"/>
                </a:ext>
              </a:extLst>
            </p:cNvPr>
            <p:cNvSpPr>
              <a:spLocks noChangeArrowheads="1"/>
            </p:cNvSpPr>
            <p:nvPr/>
          </p:nvSpPr>
          <p:spPr bwMode="auto">
            <a:xfrm>
              <a:off x="5403851" y="5138738"/>
              <a:ext cx="33338"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0" name="Rectangle 661">
              <a:extLst>
                <a:ext uri="{FF2B5EF4-FFF2-40B4-BE49-F238E27FC236}">
                  <a16:creationId xmlns:a16="http://schemas.microsoft.com/office/drawing/2014/main" id="{7C508690-39B3-002D-AE31-7874B63A7D86}"/>
                </a:ext>
              </a:extLst>
            </p:cNvPr>
            <p:cNvSpPr>
              <a:spLocks noChangeArrowheads="1"/>
            </p:cNvSpPr>
            <p:nvPr/>
          </p:nvSpPr>
          <p:spPr bwMode="auto">
            <a:xfrm>
              <a:off x="5473701" y="5011738"/>
              <a:ext cx="33338" cy="33338"/>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1" name="Rectangle 662">
              <a:extLst>
                <a:ext uri="{FF2B5EF4-FFF2-40B4-BE49-F238E27FC236}">
                  <a16:creationId xmlns:a16="http://schemas.microsoft.com/office/drawing/2014/main" id="{A70CDB45-7AD5-FEEB-9327-D40582DEA6B1}"/>
                </a:ext>
              </a:extLst>
            </p:cNvPr>
            <p:cNvSpPr>
              <a:spLocks noChangeArrowheads="1"/>
            </p:cNvSpPr>
            <p:nvPr/>
          </p:nvSpPr>
          <p:spPr bwMode="auto">
            <a:xfrm>
              <a:off x="5530851" y="4948238"/>
              <a:ext cx="34925"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2" name="Rectangle 663">
              <a:extLst>
                <a:ext uri="{FF2B5EF4-FFF2-40B4-BE49-F238E27FC236}">
                  <a16:creationId xmlns:a16="http://schemas.microsoft.com/office/drawing/2014/main" id="{6D28EE81-0C68-D9B2-2A95-4D11ED3D1308}"/>
                </a:ext>
              </a:extLst>
            </p:cNvPr>
            <p:cNvSpPr>
              <a:spLocks noChangeArrowheads="1"/>
            </p:cNvSpPr>
            <p:nvPr/>
          </p:nvSpPr>
          <p:spPr bwMode="auto">
            <a:xfrm>
              <a:off x="5738813" y="4303713"/>
              <a:ext cx="34925"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3" name="Rectangle 664">
              <a:extLst>
                <a:ext uri="{FF2B5EF4-FFF2-40B4-BE49-F238E27FC236}">
                  <a16:creationId xmlns:a16="http://schemas.microsoft.com/office/drawing/2014/main" id="{F0453D72-E547-03D9-3098-C0D0DE812081}"/>
                </a:ext>
              </a:extLst>
            </p:cNvPr>
            <p:cNvSpPr>
              <a:spLocks noChangeArrowheads="1"/>
            </p:cNvSpPr>
            <p:nvPr/>
          </p:nvSpPr>
          <p:spPr bwMode="auto">
            <a:xfrm>
              <a:off x="5837238" y="4179888"/>
              <a:ext cx="33338"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4" name="Rectangle 665">
              <a:extLst>
                <a:ext uri="{FF2B5EF4-FFF2-40B4-BE49-F238E27FC236}">
                  <a16:creationId xmlns:a16="http://schemas.microsoft.com/office/drawing/2014/main" id="{028F8A83-A303-6AD0-8AA3-D37F9486A74E}"/>
                </a:ext>
              </a:extLst>
            </p:cNvPr>
            <p:cNvSpPr>
              <a:spLocks noChangeArrowheads="1"/>
            </p:cNvSpPr>
            <p:nvPr/>
          </p:nvSpPr>
          <p:spPr bwMode="auto">
            <a:xfrm>
              <a:off x="5972176" y="3989388"/>
              <a:ext cx="33338" cy="33338"/>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5" name="Rectangle 666">
              <a:extLst>
                <a:ext uri="{FF2B5EF4-FFF2-40B4-BE49-F238E27FC236}">
                  <a16:creationId xmlns:a16="http://schemas.microsoft.com/office/drawing/2014/main" id="{4C3685E7-FED0-9420-ACEF-7AA98B399F8F}"/>
                </a:ext>
              </a:extLst>
            </p:cNvPr>
            <p:cNvSpPr>
              <a:spLocks noChangeArrowheads="1"/>
            </p:cNvSpPr>
            <p:nvPr/>
          </p:nvSpPr>
          <p:spPr bwMode="auto">
            <a:xfrm>
              <a:off x="6086476" y="3730625"/>
              <a:ext cx="33338"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6" name="Rectangle 667">
              <a:extLst>
                <a:ext uri="{FF2B5EF4-FFF2-40B4-BE49-F238E27FC236}">
                  <a16:creationId xmlns:a16="http://schemas.microsoft.com/office/drawing/2014/main" id="{61573F1E-8C83-4571-D9C5-8D9A1BE6E506}"/>
                </a:ext>
              </a:extLst>
            </p:cNvPr>
            <p:cNvSpPr>
              <a:spLocks noChangeArrowheads="1"/>
            </p:cNvSpPr>
            <p:nvPr/>
          </p:nvSpPr>
          <p:spPr bwMode="auto">
            <a:xfrm>
              <a:off x="6872288" y="2965450"/>
              <a:ext cx="33338"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7" name="Rectangle 668">
              <a:extLst>
                <a:ext uri="{FF2B5EF4-FFF2-40B4-BE49-F238E27FC236}">
                  <a16:creationId xmlns:a16="http://schemas.microsoft.com/office/drawing/2014/main" id="{E611B1DF-312E-3C7A-B75E-59E9B1767849}"/>
                </a:ext>
              </a:extLst>
            </p:cNvPr>
            <p:cNvSpPr>
              <a:spLocks noChangeArrowheads="1"/>
            </p:cNvSpPr>
            <p:nvPr/>
          </p:nvSpPr>
          <p:spPr bwMode="auto">
            <a:xfrm>
              <a:off x="6897688" y="2903538"/>
              <a:ext cx="33338" cy="3492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8" name="Line 669">
              <a:extLst>
                <a:ext uri="{FF2B5EF4-FFF2-40B4-BE49-F238E27FC236}">
                  <a16:creationId xmlns:a16="http://schemas.microsoft.com/office/drawing/2014/main" id="{E6A803C8-0413-8583-B219-A98D7957579A}"/>
                </a:ext>
              </a:extLst>
            </p:cNvPr>
            <p:cNvSpPr>
              <a:spLocks noChangeShapeType="1"/>
            </p:cNvSpPr>
            <p:nvPr/>
          </p:nvSpPr>
          <p:spPr bwMode="auto">
            <a:xfrm>
              <a:off x="5624513" y="4841875"/>
              <a:ext cx="19050" cy="15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9" name="Line 670">
              <a:extLst>
                <a:ext uri="{FF2B5EF4-FFF2-40B4-BE49-F238E27FC236}">
                  <a16:creationId xmlns:a16="http://schemas.microsoft.com/office/drawing/2014/main" id="{B69C3736-9E66-CA8C-4858-CBCA9D36CCEB}"/>
                </a:ext>
              </a:extLst>
            </p:cNvPr>
            <p:cNvSpPr>
              <a:spLocks noChangeShapeType="1"/>
            </p:cNvSpPr>
            <p:nvPr/>
          </p:nvSpPr>
          <p:spPr bwMode="auto">
            <a:xfrm flipH="1">
              <a:off x="5624513" y="4822825"/>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0" name="Line 671">
              <a:extLst>
                <a:ext uri="{FF2B5EF4-FFF2-40B4-BE49-F238E27FC236}">
                  <a16:creationId xmlns:a16="http://schemas.microsoft.com/office/drawing/2014/main" id="{1BB66BBF-F9C6-D740-0FBD-B56ACABA97B8}"/>
                </a:ext>
              </a:extLst>
            </p:cNvPr>
            <p:cNvSpPr>
              <a:spLocks noChangeShapeType="1"/>
            </p:cNvSpPr>
            <p:nvPr/>
          </p:nvSpPr>
          <p:spPr bwMode="auto">
            <a:xfrm flipH="1" flipV="1">
              <a:off x="5605463" y="482441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1" name="Line 672">
              <a:extLst>
                <a:ext uri="{FF2B5EF4-FFF2-40B4-BE49-F238E27FC236}">
                  <a16:creationId xmlns:a16="http://schemas.microsoft.com/office/drawing/2014/main" id="{FA139E54-3A3D-1323-706E-EFFAF97D3271}"/>
                </a:ext>
              </a:extLst>
            </p:cNvPr>
            <p:cNvSpPr>
              <a:spLocks noChangeShapeType="1"/>
            </p:cNvSpPr>
            <p:nvPr/>
          </p:nvSpPr>
          <p:spPr bwMode="auto">
            <a:xfrm flipV="1">
              <a:off x="5607051" y="4841875"/>
              <a:ext cx="17463" cy="15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2" name="Line 673">
              <a:extLst>
                <a:ext uri="{FF2B5EF4-FFF2-40B4-BE49-F238E27FC236}">
                  <a16:creationId xmlns:a16="http://schemas.microsoft.com/office/drawing/2014/main" id="{3807C0A6-8CD2-6088-96BD-41A85FCEC24B}"/>
                </a:ext>
              </a:extLst>
            </p:cNvPr>
            <p:cNvSpPr>
              <a:spLocks noChangeShapeType="1"/>
            </p:cNvSpPr>
            <p:nvPr/>
          </p:nvSpPr>
          <p:spPr bwMode="auto">
            <a:xfrm flipH="1" flipV="1">
              <a:off x="5586413" y="4754563"/>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3" name="Line 674">
              <a:extLst>
                <a:ext uri="{FF2B5EF4-FFF2-40B4-BE49-F238E27FC236}">
                  <a16:creationId xmlns:a16="http://schemas.microsoft.com/office/drawing/2014/main" id="{9FAE7072-FD84-ADCD-5B2F-59036743F71F}"/>
                </a:ext>
              </a:extLst>
            </p:cNvPr>
            <p:cNvSpPr>
              <a:spLocks noChangeShapeType="1"/>
            </p:cNvSpPr>
            <p:nvPr/>
          </p:nvSpPr>
          <p:spPr bwMode="auto">
            <a:xfrm flipV="1">
              <a:off x="5588001" y="4772025"/>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4" name="Line 675">
              <a:extLst>
                <a:ext uri="{FF2B5EF4-FFF2-40B4-BE49-F238E27FC236}">
                  <a16:creationId xmlns:a16="http://schemas.microsoft.com/office/drawing/2014/main" id="{82368450-9E4D-0AA2-C9EE-A0F46637BB62}"/>
                </a:ext>
              </a:extLst>
            </p:cNvPr>
            <p:cNvSpPr>
              <a:spLocks noChangeShapeType="1"/>
            </p:cNvSpPr>
            <p:nvPr/>
          </p:nvSpPr>
          <p:spPr bwMode="auto">
            <a:xfrm>
              <a:off x="5605463" y="4772025"/>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5" name="Line 676">
              <a:extLst>
                <a:ext uri="{FF2B5EF4-FFF2-40B4-BE49-F238E27FC236}">
                  <a16:creationId xmlns:a16="http://schemas.microsoft.com/office/drawing/2014/main" id="{9F74296E-25F6-DF37-1241-F6AE6E936A22}"/>
                </a:ext>
              </a:extLst>
            </p:cNvPr>
            <p:cNvSpPr>
              <a:spLocks noChangeShapeType="1"/>
            </p:cNvSpPr>
            <p:nvPr/>
          </p:nvSpPr>
          <p:spPr bwMode="auto">
            <a:xfrm flipH="1">
              <a:off x="5605463" y="4752975"/>
              <a:ext cx="20638"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6" name="Line 677">
              <a:extLst>
                <a:ext uri="{FF2B5EF4-FFF2-40B4-BE49-F238E27FC236}">
                  <a16:creationId xmlns:a16="http://schemas.microsoft.com/office/drawing/2014/main" id="{137DF7F7-F2E3-7F54-A4CB-57AEE149F57F}"/>
                </a:ext>
              </a:extLst>
            </p:cNvPr>
            <p:cNvSpPr>
              <a:spLocks noChangeShapeType="1"/>
            </p:cNvSpPr>
            <p:nvPr/>
          </p:nvSpPr>
          <p:spPr bwMode="auto">
            <a:xfrm>
              <a:off x="5697538" y="4584700"/>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7" name="Line 678">
              <a:extLst>
                <a:ext uri="{FF2B5EF4-FFF2-40B4-BE49-F238E27FC236}">
                  <a16:creationId xmlns:a16="http://schemas.microsoft.com/office/drawing/2014/main" id="{DE265380-751D-C01B-6073-9E735E24D9E2}"/>
                </a:ext>
              </a:extLst>
            </p:cNvPr>
            <p:cNvSpPr>
              <a:spLocks noChangeShapeType="1"/>
            </p:cNvSpPr>
            <p:nvPr/>
          </p:nvSpPr>
          <p:spPr bwMode="auto">
            <a:xfrm flipH="1">
              <a:off x="5697538" y="4565650"/>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8" name="Line 679">
              <a:extLst>
                <a:ext uri="{FF2B5EF4-FFF2-40B4-BE49-F238E27FC236}">
                  <a16:creationId xmlns:a16="http://schemas.microsoft.com/office/drawing/2014/main" id="{6321BFCD-DB49-FFFA-3D8C-A215F414E13E}"/>
                </a:ext>
              </a:extLst>
            </p:cNvPr>
            <p:cNvSpPr>
              <a:spLocks noChangeShapeType="1"/>
            </p:cNvSpPr>
            <p:nvPr/>
          </p:nvSpPr>
          <p:spPr bwMode="auto">
            <a:xfrm flipH="1" flipV="1">
              <a:off x="5676901" y="4567238"/>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9" name="Line 680">
              <a:extLst>
                <a:ext uri="{FF2B5EF4-FFF2-40B4-BE49-F238E27FC236}">
                  <a16:creationId xmlns:a16="http://schemas.microsoft.com/office/drawing/2014/main" id="{DD228207-1145-9F80-5F70-52C04938E630}"/>
                </a:ext>
              </a:extLst>
            </p:cNvPr>
            <p:cNvSpPr>
              <a:spLocks noChangeShapeType="1"/>
            </p:cNvSpPr>
            <p:nvPr/>
          </p:nvSpPr>
          <p:spPr bwMode="auto">
            <a:xfrm flipV="1">
              <a:off x="5678488" y="4584700"/>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0" name="Line 681">
              <a:extLst>
                <a:ext uri="{FF2B5EF4-FFF2-40B4-BE49-F238E27FC236}">
                  <a16:creationId xmlns:a16="http://schemas.microsoft.com/office/drawing/2014/main" id="{02A6C1DB-65F4-E177-F489-676898CF5432}"/>
                </a:ext>
              </a:extLst>
            </p:cNvPr>
            <p:cNvSpPr>
              <a:spLocks noChangeShapeType="1"/>
            </p:cNvSpPr>
            <p:nvPr/>
          </p:nvSpPr>
          <p:spPr bwMode="auto">
            <a:xfrm flipH="1" flipV="1">
              <a:off x="5751513" y="4435475"/>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1" name="Line 682">
              <a:extLst>
                <a:ext uri="{FF2B5EF4-FFF2-40B4-BE49-F238E27FC236}">
                  <a16:creationId xmlns:a16="http://schemas.microsoft.com/office/drawing/2014/main" id="{4BE6880B-E23B-F454-0FD7-909F59E4C852}"/>
                </a:ext>
              </a:extLst>
            </p:cNvPr>
            <p:cNvSpPr>
              <a:spLocks noChangeShapeType="1"/>
            </p:cNvSpPr>
            <p:nvPr/>
          </p:nvSpPr>
          <p:spPr bwMode="auto">
            <a:xfrm flipV="1">
              <a:off x="5753101" y="4452938"/>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2" name="Line 683">
              <a:extLst>
                <a:ext uri="{FF2B5EF4-FFF2-40B4-BE49-F238E27FC236}">
                  <a16:creationId xmlns:a16="http://schemas.microsoft.com/office/drawing/2014/main" id="{BE066A1C-028B-A888-7245-EE9A26DDB480}"/>
                </a:ext>
              </a:extLst>
            </p:cNvPr>
            <p:cNvSpPr>
              <a:spLocks noChangeShapeType="1"/>
            </p:cNvSpPr>
            <p:nvPr/>
          </p:nvSpPr>
          <p:spPr bwMode="auto">
            <a:xfrm>
              <a:off x="5770563" y="4452938"/>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3" name="Line 684">
              <a:extLst>
                <a:ext uri="{FF2B5EF4-FFF2-40B4-BE49-F238E27FC236}">
                  <a16:creationId xmlns:a16="http://schemas.microsoft.com/office/drawing/2014/main" id="{E52D1FF0-F1F5-39C8-4B54-7D5BBC3B7D12}"/>
                </a:ext>
              </a:extLst>
            </p:cNvPr>
            <p:cNvSpPr>
              <a:spLocks noChangeShapeType="1"/>
            </p:cNvSpPr>
            <p:nvPr/>
          </p:nvSpPr>
          <p:spPr bwMode="auto">
            <a:xfrm flipH="1">
              <a:off x="5770563" y="4433888"/>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4" name="Line 685">
              <a:extLst>
                <a:ext uri="{FF2B5EF4-FFF2-40B4-BE49-F238E27FC236}">
                  <a16:creationId xmlns:a16="http://schemas.microsoft.com/office/drawing/2014/main" id="{607DED3D-D798-4F25-99C2-A0F185FA253B}"/>
                </a:ext>
              </a:extLst>
            </p:cNvPr>
            <p:cNvSpPr>
              <a:spLocks noChangeShapeType="1"/>
            </p:cNvSpPr>
            <p:nvPr/>
          </p:nvSpPr>
          <p:spPr bwMode="auto">
            <a:xfrm>
              <a:off x="5815013" y="4389438"/>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5" name="Line 686">
              <a:extLst>
                <a:ext uri="{FF2B5EF4-FFF2-40B4-BE49-F238E27FC236}">
                  <a16:creationId xmlns:a16="http://schemas.microsoft.com/office/drawing/2014/main" id="{3856193E-D579-00C5-2D04-D1AD46B343D4}"/>
                </a:ext>
              </a:extLst>
            </p:cNvPr>
            <p:cNvSpPr>
              <a:spLocks noChangeShapeType="1"/>
            </p:cNvSpPr>
            <p:nvPr/>
          </p:nvSpPr>
          <p:spPr bwMode="auto">
            <a:xfrm flipH="1">
              <a:off x="5815013" y="4370388"/>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6" name="Line 687">
              <a:extLst>
                <a:ext uri="{FF2B5EF4-FFF2-40B4-BE49-F238E27FC236}">
                  <a16:creationId xmlns:a16="http://schemas.microsoft.com/office/drawing/2014/main" id="{802EE026-8441-B142-0F82-931A34550EAC}"/>
                </a:ext>
              </a:extLst>
            </p:cNvPr>
            <p:cNvSpPr>
              <a:spLocks noChangeShapeType="1"/>
            </p:cNvSpPr>
            <p:nvPr/>
          </p:nvSpPr>
          <p:spPr bwMode="auto">
            <a:xfrm flipH="1" flipV="1">
              <a:off x="5795963" y="4371975"/>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7" name="Line 688">
              <a:extLst>
                <a:ext uri="{FF2B5EF4-FFF2-40B4-BE49-F238E27FC236}">
                  <a16:creationId xmlns:a16="http://schemas.microsoft.com/office/drawing/2014/main" id="{F17B895B-2D0C-6F82-02B2-C6412ADE43E7}"/>
                </a:ext>
              </a:extLst>
            </p:cNvPr>
            <p:cNvSpPr>
              <a:spLocks noChangeShapeType="1"/>
            </p:cNvSpPr>
            <p:nvPr/>
          </p:nvSpPr>
          <p:spPr bwMode="auto">
            <a:xfrm flipV="1">
              <a:off x="5795963" y="4389438"/>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8" name="Line 689">
              <a:extLst>
                <a:ext uri="{FF2B5EF4-FFF2-40B4-BE49-F238E27FC236}">
                  <a16:creationId xmlns:a16="http://schemas.microsoft.com/office/drawing/2014/main" id="{C4AAEFE4-F60F-8642-A05D-02E368DECC9E}"/>
                </a:ext>
              </a:extLst>
            </p:cNvPr>
            <p:cNvSpPr>
              <a:spLocks noChangeShapeType="1"/>
            </p:cNvSpPr>
            <p:nvPr/>
          </p:nvSpPr>
          <p:spPr bwMode="auto">
            <a:xfrm flipH="1" flipV="1">
              <a:off x="5756276" y="4249738"/>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9" name="Line 690">
              <a:extLst>
                <a:ext uri="{FF2B5EF4-FFF2-40B4-BE49-F238E27FC236}">
                  <a16:creationId xmlns:a16="http://schemas.microsoft.com/office/drawing/2014/main" id="{C2816F63-A1C2-A8DF-E2E5-B908748EA094}"/>
                </a:ext>
              </a:extLst>
            </p:cNvPr>
            <p:cNvSpPr>
              <a:spLocks noChangeShapeType="1"/>
            </p:cNvSpPr>
            <p:nvPr/>
          </p:nvSpPr>
          <p:spPr bwMode="auto">
            <a:xfrm flipV="1">
              <a:off x="5757863" y="4267200"/>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0" name="Line 691">
              <a:extLst>
                <a:ext uri="{FF2B5EF4-FFF2-40B4-BE49-F238E27FC236}">
                  <a16:creationId xmlns:a16="http://schemas.microsoft.com/office/drawing/2014/main" id="{FCFEB632-BAA4-6561-E320-3EDFB4A3AFEF}"/>
                </a:ext>
              </a:extLst>
            </p:cNvPr>
            <p:cNvSpPr>
              <a:spLocks noChangeShapeType="1"/>
            </p:cNvSpPr>
            <p:nvPr/>
          </p:nvSpPr>
          <p:spPr bwMode="auto">
            <a:xfrm>
              <a:off x="5776913" y="4267200"/>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1" name="Line 692">
              <a:extLst>
                <a:ext uri="{FF2B5EF4-FFF2-40B4-BE49-F238E27FC236}">
                  <a16:creationId xmlns:a16="http://schemas.microsoft.com/office/drawing/2014/main" id="{780BD776-6883-D7CA-4B72-5FE946032FF6}"/>
                </a:ext>
              </a:extLst>
            </p:cNvPr>
            <p:cNvSpPr>
              <a:spLocks noChangeShapeType="1"/>
            </p:cNvSpPr>
            <p:nvPr/>
          </p:nvSpPr>
          <p:spPr bwMode="auto">
            <a:xfrm flipH="1">
              <a:off x="5776913" y="4248150"/>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2" name="Line 693">
              <a:extLst>
                <a:ext uri="{FF2B5EF4-FFF2-40B4-BE49-F238E27FC236}">
                  <a16:creationId xmlns:a16="http://schemas.microsoft.com/office/drawing/2014/main" id="{87DDBED8-D8A7-F9A7-DFF3-9DBB3CAF74E6}"/>
                </a:ext>
              </a:extLst>
            </p:cNvPr>
            <p:cNvSpPr>
              <a:spLocks noChangeShapeType="1"/>
            </p:cNvSpPr>
            <p:nvPr/>
          </p:nvSpPr>
          <p:spPr bwMode="auto">
            <a:xfrm>
              <a:off x="5926138" y="4135438"/>
              <a:ext cx="19050" cy="15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3" name="Line 694">
              <a:extLst>
                <a:ext uri="{FF2B5EF4-FFF2-40B4-BE49-F238E27FC236}">
                  <a16:creationId xmlns:a16="http://schemas.microsoft.com/office/drawing/2014/main" id="{D2BC5F06-7D4D-18E2-9C4D-7BC503328877}"/>
                </a:ext>
              </a:extLst>
            </p:cNvPr>
            <p:cNvSpPr>
              <a:spLocks noChangeShapeType="1"/>
            </p:cNvSpPr>
            <p:nvPr/>
          </p:nvSpPr>
          <p:spPr bwMode="auto">
            <a:xfrm flipH="1">
              <a:off x="5926138" y="4116388"/>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4" name="Line 695">
              <a:extLst>
                <a:ext uri="{FF2B5EF4-FFF2-40B4-BE49-F238E27FC236}">
                  <a16:creationId xmlns:a16="http://schemas.microsoft.com/office/drawing/2014/main" id="{C2D66507-209D-1664-2685-AC918D1FBD87}"/>
                </a:ext>
              </a:extLst>
            </p:cNvPr>
            <p:cNvSpPr>
              <a:spLocks noChangeShapeType="1"/>
            </p:cNvSpPr>
            <p:nvPr/>
          </p:nvSpPr>
          <p:spPr bwMode="auto">
            <a:xfrm flipH="1" flipV="1">
              <a:off x="5905501" y="4117975"/>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5" name="Line 696">
              <a:extLst>
                <a:ext uri="{FF2B5EF4-FFF2-40B4-BE49-F238E27FC236}">
                  <a16:creationId xmlns:a16="http://schemas.microsoft.com/office/drawing/2014/main" id="{4F8C832C-BFDB-6712-E677-37DD80452AC8}"/>
                </a:ext>
              </a:extLst>
            </p:cNvPr>
            <p:cNvSpPr>
              <a:spLocks noChangeShapeType="1"/>
            </p:cNvSpPr>
            <p:nvPr/>
          </p:nvSpPr>
          <p:spPr bwMode="auto">
            <a:xfrm flipV="1">
              <a:off x="5907088" y="4135438"/>
              <a:ext cx="19050" cy="158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6" name="Line 697">
              <a:extLst>
                <a:ext uri="{FF2B5EF4-FFF2-40B4-BE49-F238E27FC236}">
                  <a16:creationId xmlns:a16="http://schemas.microsoft.com/office/drawing/2014/main" id="{D898FABD-A237-48BF-8FCE-B89C8AE222B6}"/>
                </a:ext>
              </a:extLst>
            </p:cNvPr>
            <p:cNvSpPr>
              <a:spLocks noChangeShapeType="1"/>
            </p:cNvSpPr>
            <p:nvPr/>
          </p:nvSpPr>
          <p:spPr bwMode="auto">
            <a:xfrm flipH="1" flipV="1">
              <a:off x="5973763" y="3862388"/>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7" name="Line 698">
              <a:extLst>
                <a:ext uri="{FF2B5EF4-FFF2-40B4-BE49-F238E27FC236}">
                  <a16:creationId xmlns:a16="http://schemas.microsoft.com/office/drawing/2014/main" id="{D5790CF8-63D3-9018-A20D-182A7F40390A}"/>
                </a:ext>
              </a:extLst>
            </p:cNvPr>
            <p:cNvSpPr>
              <a:spLocks noChangeShapeType="1"/>
            </p:cNvSpPr>
            <p:nvPr/>
          </p:nvSpPr>
          <p:spPr bwMode="auto">
            <a:xfrm flipV="1">
              <a:off x="5975351" y="3879850"/>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8" name="Line 699">
              <a:extLst>
                <a:ext uri="{FF2B5EF4-FFF2-40B4-BE49-F238E27FC236}">
                  <a16:creationId xmlns:a16="http://schemas.microsoft.com/office/drawing/2014/main" id="{366D617F-50F2-025D-467A-4C66483BC40F}"/>
                </a:ext>
              </a:extLst>
            </p:cNvPr>
            <p:cNvSpPr>
              <a:spLocks noChangeShapeType="1"/>
            </p:cNvSpPr>
            <p:nvPr/>
          </p:nvSpPr>
          <p:spPr bwMode="auto">
            <a:xfrm>
              <a:off x="5992813" y="3879850"/>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9" name="Line 700">
              <a:extLst>
                <a:ext uri="{FF2B5EF4-FFF2-40B4-BE49-F238E27FC236}">
                  <a16:creationId xmlns:a16="http://schemas.microsoft.com/office/drawing/2014/main" id="{9763F54B-7141-4D85-8CBF-EDABA0FF6457}"/>
                </a:ext>
              </a:extLst>
            </p:cNvPr>
            <p:cNvSpPr>
              <a:spLocks noChangeShapeType="1"/>
            </p:cNvSpPr>
            <p:nvPr/>
          </p:nvSpPr>
          <p:spPr bwMode="auto">
            <a:xfrm flipH="1">
              <a:off x="5992813" y="3860800"/>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0" name="Line 701">
              <a:extLst>
                <a:ext uri="{FF2B5EF4-FFF2-40B4-BE49-F238E27FC236}">
                  <a16:creationId xmlns:a16="http://schemas.microsoft.com/office/drawing/2014/main" id="{6053B852-1B96-C28D-84B1-A053881CC469}"/>
                </a:ext>
              </a:extLst>
            </p:cNvPr>
            <p:cNvSpPr>
              <a:spLocks noChangeShapeType="1"/>
            </p:cNvSpPr>
            <p:nvPr/>
          </p:nvSpPr>
          <p:spPr bwMode="auto">
            <a:xfrm>
              <a:off x="6550026" y="3302000"/>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1" name="Line 702">
              <a:extLst>
                <a:ext uri="{FF2B5EF4-FFF2-40B4-BE49-F238E27FC236}">
                  <a16:creationId xmlns:a16="http://schemas.microsoft.com/office/drawing/2014/main" id="{D059774D-0408-BBB2-7FC0-305143C9FB46}"/>
                </a:ext>
              </a:extLst>
            </p:cNvPr>
            <p:cNvSpPr>
              <a:spLocks noChangeShapeType="1"/>
            </p:cNvSpPr>
            <p:nvPr/>
          </p:nvSpPr>
          <p:spPr bwMode="auto">
            <a:xfrm flipH="1">
              <a:off x="6550026" y="3282950"/>
              <a:ext cx="1905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2" name="Line 703">
              <a:extLst>
                <a:ext uri="{FF2B5EF4-FFF2-40B4-BE49-F238E27FC236}">
                  <a16:creationId xmlns:a16="http://schemas.microsoft.com/office/drawing/2014/main" id="{710064B8-93B7-CA6E-7B3B-8AB9DE86E205}"/>
                </a:ext>
              </a:extLst>
            </p:cNvPr>
            <p:cNvSpPr>
              <a:spLocks noChangeShapeType="1"/>
            </p:cNvSpPr>
            <p:nvPr/>
          </p:nvSpPr>
          <p:spPr bwMode="auto">
            <a:xfrm flipH="1" flipV="1">
              <a:off x="6529388" y="3284538"/>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3" name="Line 704">
              <a:extLst>
                <a:ext uri="{FF2B5EF4-FFF2-40B4-BE49-F238E27FC236}">
                  <a16:creationId xmlns:a16="http://schemas.microsoft.com/office/drawing/2014/main" id="{2CBE51F9-EBB9-BBD0-A0AA-4C5979A99B01}"/>
                </a:ext>
              </a:extLst>
            </p:cNvPr>
            <p:cNvSpPr>
              <a:spLocks noChangeShapeType="1"/>
            </p:cNvSpPr>
            <p:nvPr/>
          </p:nvSpPr>
          <p:spPr bwMode="auto">
            <a:xfrm flipV="1">
              <a:off x="6530976" y="3302000"/>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4" name="Line 705">
              <a:extLst>
                <a:ext uri="{FF2B5EF4-FFF2-40B4-BE49-F238E27FC236}">
                  <a16:creationId xmlns:a16="http://schemas.microsoft.com/office/drawing/2014/main" id="{F1C8F7A0-477F-2D36-6462-87F71A00B96E}"/>
                </a:ext>
              </a:extLst>
            </p:cNvPr>
            <p:cNvSpPr>
              <a:spLocks noChangeShapeType="1"/>
            </p:cNvSpPr>
            <p:nvPr/>
          </p:nvSpPr>
          <p:spPr bwMode="auto">
            <a:xfrm flipH="1" flipV="1">
              <a:off x="6656388" y="3095625"/>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5" name="Line 706">
              <a:extLst>
                <a:ext uri="{FF2B5EF4-FFF2-40B4-BE49-F238E27FC236}">
                  <a16:creationId xmlns:a16="http://schemas.microsoft.com/office/drawing/2014/main" id="{6B6D1269-E45B-8149-9FD8-1E17AAB41AE8}"/>
                </a:ext>
              </a:extLst>
            </p:cNvPr>
            <p:cNvSpPr>
              <a:spLocks noChangeShapeType="1"/>
            </p:cNvSpPr>
            <p:nvPr/>
          </p:nvSpPr>
          <p:spPr bwMode="auto">
            <a:xfrm flipV="1">
              <a:off x="6657976" y="3113088"/>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6" name="Line 707">
              <a:extLst>
                <a:ext uri="{FF2B5EF4-FFF2-40B4-BE49-F238E27FC236}">
                  <a16:creationId xmlns:a16="http://schemas.microsoft.com/office/drawing/2014/main" id="{FE920AAC-215B-798E-B0C1-E707B47BF399}"/>
                </a:ext>
              </a:extLst>
            </p:cNvPr>
            <p:cNvSpPr>
              <a:spLocks noChangeShapeType="1"/>
            </p:cNvSpPr>
            <p:nvPr/>
          </p:nvSpPr>
          <p:spPr bwMode="auto">
            <a:xfrm>
              <a:off x="6675438" y="3113088"/>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7" name="Line 708">
              <a:extLst>
                <a:ext uri="{FF2B5EF4-FFF2-40B4-BE49-F238E27FC236}">
                  <a16:creationId xmlns:a16="http://schemas.microsoft.com/office/drawing/2014/main" id="{F57425D4-E217-D3BD-F370-818F2E0F2124}"/>
                </a:ext>
              </a:extLst>
            </p:cNvPr>
            <p:cNvSpPr>
              <a:spLocks noChangeShapeType="1"/>
            </p:cNvSpPr>
            <p:nvPr/>
          </p:nvSpPr>
          <p:spPr bwMode="auto">
            <a:xfrm flipH="1">
              <a:off x="6675438" y="3094038"/>
              <a:ext cx="20638"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8" name="Freeform 709">
              <a:extLst>
                <a:ext uri="{FF2B5EF4-FFF2-40B4-BE49-F238E27FC236}">
                  <a16:creationId xmlns:a16="http://schemas.microsoft.com/office/drawing/2014/main" id="{86C5A3B9-E46A-1038-0476-F104F9676A66}"/>
                </a:ext>
              </a:extLst>
            </p:cNvPr>
            <p:cNvSpPr>
              <a:spLocks/>
            </p:cNvSpPr>
            <p:nvPr/>
          </p:nvSpPr>
          <p:spPr bwMode="auto">
            <a:xfrm>
              <a:off x="7929563" y="2260600"/>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9" name="Freeform 710">
              <a:extLst>
                <a:ext uri="{FF2B5EF4-FFF2-40B4-BE49-F238E27FC236}">
                  <a16:creationId xmlns:a16="http://schemas.microsoft.com/office/drawing/2014/main" id="{FED1F726-44EC-D5C9-76B4-E1C226112092}"/>
                </a:ext>
              </a:extLst>
            </p:cNvPr>
            <p:cNvSpPr>
              <a:spLocks/>
            </p:cNvSpPr>
            <p:nvPr/>
          </p:nvSpPr>
          <p:spPr bwMode="auto">
            <a:xfrm>
              <a:off x="7693026" y="2330450"/>
              <a:ext cx="36513" cy="36513"/>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0" name="Freeform 711">
              <a:extLst>
                <a:ext uri="{FF2B5EF4-FFF2-40B4-BE49-F238E27FC236}">
                  <a16:creationId xmlns:a16="http://schemas.microsoft.com/office/drawing/2014/main" id="{CAA8C57C-5604-C8F8-A08E-1DACA1F12005}"/>
                </a:ext>
              </a:extLst>
            </p:cNvPr>
            <p:cNvSpPr>
              <a:spLocks/>
            </p:cNvSpPr>
            <p:nvPr/>
          </p:nvSpPr>
          <p:spPr bwMode="auto">
            <a:xfrm>
              <a:off x="7302501" y="2387600"/>
              <a:ext cx="36513" cy="38100"/>
            </a:xfrm>
            <a:custGeom>
              <a:avLst/>
              <a:gdLst>
                <a:gd name="T0" fmla="*/ 0 w 137"/>
                <a:gd name="T1" fmla="*/ 0 h 143"/>
                <a:gd name="T2" fmla="*/ 0 w 137"/>
                <a:gd name="T3" fmla="*/ 143 h 143"/>
                <a:gd name="T4" fmla="*/ 137 w 137"/>
                <a:gd name="T5" fmla="*/ 71 h 143"/>
                <a:gd name="T6" fmla="*/ 0 w 137"/>
                <a:gd name="T7" fmla="*/ 0 h 143"/>
              </a:gdLst>
              <a:ahLst/>
              <a:cxnLst>
                <a:cxn ang="0">
                  <a:pos x="T0" y="T1"/>
                </a:cxn>
                <a:cxn ang="0">
                  <a:pos x="T2" y="T3"/>
                </a:cxn>
                <a:cxn ang="0">
                  <a:pos x="T4" y="T5"/>
                </a:cxn>
                <a:cxn ang="0">
                  <a:pos x="T6" y="T7"/>
                </a:cxn>
              </a:cxnLst>
              <a:rect l="0" t="0" r="r" b="b"/>
              <a:pathLst>
                <a:path w="137" h="143">
                  <a:moveTo>
                    <a:pt x="0" y="0"/>
                  </a:moveTo>
                  <a:lnTo>
                    <a:pt x="0" y="143"/>
                  </a:lnTo>
                  <a:lnTo>
                    <a:pt x="137"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1" name="Freeform 712">
              <a:extLst>
                <a:ext uri="{FF2B5EF4-FFF2-40B4-BE49-F238E27FC236}">
                  <a16:creationId xmlns:a16="http://schemas.microsoft.com/office/drawing/2014/main" id="{B7AF636E-8511-7DD5-8EB1-5A345A926874}"/>
                </a:ext>
              </a:extLst>
            </p:cNvPr>
            <p:cNvSpPr>
              <a:spLocks/>
            </p:cNvSpPr>
            <p:nvPr/>
          </p:nvSpPr>
          <p:spPr bwMode="auto">
            <a:xfrm>
              <a:off x="7258051" y="2451100"/>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2" name="Freeform 713">
              <a:extLst>
                <a:ext uri="{FF2B5EF4-FFF2-40B4-BE49-F238E27FC236}">
                  <a16:creationId xmlns:a16="http://schemas.microsoft.com/office/drawing/2014/main" id="{D56BDAEE-4F41-4BB7-DFAF-CD75EFA0CCAE}"/>
                </a:ext>
              </a:extLst>
            </p:cNvPr>
            <p:cNvSpPr>
              <a:spLocks/>
            </p:cNvSpPr>
            <p:nvPr/>
          </p:nvSpPr>
          <p:spPr bwMode="auto">
            <a:xfrm>
              <a:off x="7192963" y="2516188"/>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3" name="Freeform 714">
              <a:extLst>
                <a:ext uri="{FF2B5EF4-FFF2-40B4-BE49-F238E27FC236}">
                  <a16:creationId xmlns:a16="http://schemas.microsoft.com/office/drawing/2014/main" id="{1C159EF3-1786-5B5B-5D8F-28628FBDDFBC}"/>
                </a:ext>
              </a:extLst>
            </p:cNvPr>
            <p:cNvSpPr>
              <a:spLocks/>
            </p:cNvSpPr>
            <p:nvPr/>
          </p:nvSpPr>
          <p:spPr bwMode="auto">
            <a:xfrm>
              <a:off x="7058026" y="2581275"/>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4" name="Freeform 715">
              <a:extLst>
                <a:ext uri="{FF2B5EF4-FFF2-40B4-BE49-F238E27FC236}">
                  <a16:creationId xmlns:a16="http://schemas.microsoft.com/office/drawing/2014/main" id="{053C87F0-9867-1B7E-6962-B57752101186}"/>
                </a:ext>
              </a:extLst>
            </p:cNvPr>
            <p:cNvSpPr>
              <a:spLocks/>
            </p:cNvSpPr>
            <p:nvPr/>
          </p:nvSpPr>
          <p:spPr bwMode="auto">
            <a:xfrm>
              <a:off x="6934201" y="2646363"/>
              <a:ext cx="36513" cy="38100"/>
            </a:xfrm>
            <a:custGeom>
              <a:avLst/>
              <a:gdLst>
                <a:gd name="T0" fmla="*/ 0 w 136"/>
                <a:gd name="T1" fmla="*/ 0 h 143"/>
                <a:gd name="T2" fmla="*/ 0 w 136"/>
                <a:gd name="T3" fmla="*/ 143 h 143"/>
                <a:gd name="T4" fmla="*/ 136 w 136"/>
                <a:gd name="T5" fmla="*/ 71 h 143"/>
                <a:gd name="T6" fmla="*/ 0 w 136"/>
                <a:gd name="T7" fmla="*/ 0 h 143"/>
              </a:gdLst>
              <a:ahLst/>
              <a:cxnLst>
                <a:cxn ang="0">
                  <a:pos x="T0" y="T1"/>
                </a:cxn>
                <a:cxn ang="0">
                  <a:pos x="T2" y="T3"/>
                </a:cxn>
                <a:cxn ang="0">
                  <a:pos x="T4" y="T5"/>
                </a:cxn>
                <a:cxn ang="0">
                  <a:pos x="T6" y="T7"/>
                </a:cxn>
              </a:cxnLst>
              <a:rect l="0" t="0" r="r" b="b"/>
              <a:pathLst>
                <a:path w="136" h="143">
                  <a:moveTo>
                    <a:pt x="0" y="0"/>
                  </a:moveTo>
                  <a:lnTo>
                    <a:pt x="0" y="143"/>
                  </a:lnTo>
                  <a:lnTo>
                    <a:pt x="136"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5" name="Freeform 716">
              <a:extLst>
                <a:ext uri="{FF2B5EF4-FFF2-40B4-BE49-F238E27FC236}">
                  <a16:creationId xmlns:a16="http://schemas.microsoft.com/office/drawing/2014/main" id="{C36308A9-2EB7-0861-225F-281C82E3CF78}"/>
                </a:ext>
              </a:extLst>
            </p:cNvPr>
            <p:cNvSpPr>
              <a:spLocks/>
            </p:cNvSpPr>
            <p:nvPr/>
          </p:nvSpPr>
          <p:spPr bwMode="auto">
            <a:xfrm>
              <a:off x="6934201" y="2708275"/>
              <a:ext cx="36513" cy="38100"/>
            </a:xfrm>
            <a:custGeom>
              <a:avLst/>
              <a:gdLst>
                <a:gd name="T0" fmla="*/ 0 w 136"/>
                <a:gd name="T1" fmla="*/ 0 h 144"/>
                <a:gd name="T2" fmla="*/ 0 w 136"/>
                <a:gd name="T3" fmla="*/ 144 h 144"/>
                <a:gd name="T4" fmla="*/ 136 w 136"/>
                <a:gd name="T5" fmla="*/ 72 h 144"/>
                <a:gd name="T6" fmla="*/ 0 w 136"/>
                <a:gd name="T7" fmla="*/ 0 h 144"/>
              </a:gdLst>
              <a:ahLst/>
              <a:cxnLst>
                <a:cxn ang="0">
                  <a:pos x="T0" y="T1"/>
                </a:cxn>
                <a:cxn ang="0">
                  <a:pos x="T2" y="T3"/>
                </a:cxn>
                <a:cxn ang="0">
                  <a:pos x="T4" y="T5"/>
                </a:cxn>
                <a:cxn ang="0">
                  <a:pos x="T6" y="T7"/>
                </a:cxn>
              </a:cxnLst>
              <a:rect l="0" t="0" r="r" b="b"/>
              <a:pathLst>
                <a:path w="136" h="144">
                  <a:moveTo>
                    <a:pt x="0" y="0"/>
                  </a:moveTo>
                  <a:lnTo>
                    <a:pt x="0" y="144"/>
                  </a:lnTo>
                  <a:lnTo>
                    <a:pt x="136"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6" name="Freeform 717">
              <a:extLst>
                <a:ext uri="{FF2B5EF4-FFF2-40B4-BE49-F238E27FC236}">
                  <a16:creationId xmlns:a16="http://schemas.microsoft.com/office/drawing/2014/main" id="{678D0EB6-FCEC-4BF5-FE2E-B8C0DBEDAFF1}"/>
                </a:ext>
              </a:extLst>
            </p:cNvPr>
            <p:cNvSpPr>
              <a:spLocks/>
            </p:cNvSpPr>
            <p:nvPr/>
          </p:nvSpPr>
          <p:spPr bwMode="auto">
            <a:xfrm>
              <a:off x="6934201" y="2771775"/>
              <a:ext cx="36513" cy="38100"/>
            </a:xfrm>
            <a:custGeom>
              <a:avLst/>
              <a:gdLst>
                <a:gd name="T0" fmla="*/ 0 w 136"/>
                <a:gd name="T1" fmla="*/ 0 h 143"/>
                <a:gd name="T2" fmla="*/ 0 w 136"/>
                <a:gd name="T3" fmla="*/ 143 h 143"/>
                <a:gd name="T4" fmla="*/ 136 w 136"/>
                <a:gd name="T5" fmla="*/ 71 h 143"/>
                <a:gd name="T6" fmla="*/ 0 w 136"/>
                <a:gd name="T7" fmla="*/ 0 h 143"/>
              </a:gdLst>
              <a:ahLst/>
              <a:cxnLst>
                <a:cxn ang="0">
                  <a:pos x="T0" y="T1"/>
                </a:cxn>
                <a:cxn ang="0">
                  <a:pos x="T2" y="T3"/>
                </a:cxn>
                <a:cxn ang="0">
                  <a:pos x="T4" y="T5"/>
                </a:cxn>
                <a:cxn ang="0">
                  <a:pos x="T6" y="T7"/>
                </a:cxn>
              </a:cxnLst>
              <a:rect l="0" t="0" r="r" b="b"/>
              <a:pathLst>
                <a:path w="136" h="143">
                  <a:moveTo>
                    <a:pt x="0" y="0"/>
                  </a:moveTo>
                  <a:lnTo>
                    <a:pt x="0" y="143"/>
                  </a:lnTo>
                  <a:lnTo>
                    <a:pt x="136"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7" name="Freeform 718">
              <a:extLst>
                <a:ext uri="{FF2B5EF4-FFF2-40B4-BE49-F238E27FC236}">
                  <a16:creationId xmlns:a16="http://schemas.microsoft.com/office/drawing/2014/main" id="{04EA2F9B-C171-CAEB-4956-7C4E9EEC36EB}"/>
                </a:ext>
              </a:extLst>
            </p:cNvPr>
            <p:cNvSpPr>
              <a:spLocks/>
            </p:cNvSpPr>
            <p:nvPr/>
          </p:nvSpPr>
          <p:spPr bwMode="auto">
            <a:xfrm>
              <a:off x="6934201" y="2838450"/>
              <a:ext cx="36513" cy="38100"/>
            </a:xfrm>
            <a:custGeom>
              <a:avLst/>
              <a:gdLst>
                <a:gd name="T0" fmla="*/ 0 w 136"/>
                <a:gd name="T1" fmla="*/ 0 h 144"/>
                <a:gd name="T2" fmla="*/ 0 w 136"/>
                <a:gd name="T3" fmla="*/ 144 h 144"/>
                <a:gd name="T4" fmla="*/ 136 w 136"/>
                <a:gd name="T5" fmla="*/ 72 h 144"/>
                <a:gd name="T6" fmla="*/ 0 w 136"/>
                <a:gd name="T7" fmla="*/ 0 h 144"/>
              </a:gdLst>
              <a:ahLst/>
              <a:cxnLst>
                <a:cxn ang="0">
                  <a:pos x="T0" y="T1"/>
                </a:cxn>
                <a:cxn ang="0">
                  <a:pos x="T2" y="T3"/>
                </a:cxn>
                <a:cxn ang="0">
                  <a:pos x="T4" y="T5"/>
                </a:cxn>
                <a:cxn ang="0">
                  <a:pos x="T6" y="T7"/>
                </a:cxn>
              </a:cxnLst>
              <a:rect l="0" t="0" r="r" b="b"/>
              <a:pathLst>
                <a:path w="136" h="144">
                  <a:moveTo>
                    <a:pt x="0" y="0"/>
                  </a:moveTo>
                  <a:lnTo>
                    <a:pt x="0" y="144"/>
                  </a:lnTo>
                  <a:lnTo>
                    <a:pt x="136"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8" name="Freeform 719">
              <a:extLst>
                <a:ext uri="{FF2B5EF4-FFF2-40B4-BE49-F238E27FC236}">
                  <a16:creationId xmlns:a16="http://schemas.microsoft.com/office/drawing/2014/main" id="{5FFC4901-BC82-97BB-661D-9E69DB4B1099}"/>
                </a:ext>
              </a:extLst>
            </p:cNvPr>
            <p:cNvSpPr>
              <a:spLocks/>
            </p:cNvSpPr>
            <p:nvPr/>
          </p:nvSpPr>
          <p:spPr bwMode="auto">
            <a:xfrm>
              <a:off x="6727826" y="3030538"/>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9" name="Freeform 720">
              <a:extLst>
                <a:ext uri="{FF2B5EF4-FFF2-40B4-BE49-F238E27FC236}">
                  <a16:creationId xmlns:a16="http://schemas.microsoft.com/office/drawing/2014/main" id="{1DF666F3-7E2A-039C-F660-6E408D38776E}"/>
                </a:ext>
              </a:extLst>
            </p:cNvPr>
            <p:cNvSpPr>
              <a:spLocks/>
            </p:cNvSpPr>
            <p:nvPr/>
          </p:nvSpPr>
          <p:spPr bwMode="auto">
            <a:xfrm>
              <a:off x="6681788" y="3157538"/>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0" name="Freeform 721">
              <a:extLst>
                <a:ext uri="{FF2B5EF4-FFF2-40B4-BE49-F238E27FC236}">
                  <a16:creationId xmlns:a16="http://schemas.microsoft.com/office/drawing/2014/main" id="{26147EDD-48E0-4DC7-DAB8-D80D2DB5D13E}"/>
                </a:ext>
              </a:extLst>
            </p:cNvPr>
            <p:cNvSpPr>
              <a:spLocks/>
            </p:cNvSpPr>
            <p:nvPr/>
          </p:nvSpPr>
          <p:spPr bwMode="auto">
            <a:xfrm>
              <a:off x="6604001" y="3222625"/>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1" name="Freeform 722">
              <a:extLst>
                <a:ext uri="{FF2B5EF4-FFF2-40B4-BE49-F238E27FC236}">
                  <a16:creationId xmlns:a16="http://schemas.microsoft.com/office/drawing/2014/main" id="{FF6D234F-5EE2-D629-7569-78DBED51295B}"/>
                </a:ext>
              </a:extLst>
            </p:cNvPr>
            <p:cNvSpPr>
              <a:spLocks/>
            </p:cNvSpPr>
            <p:nvPr/>
          </p:nvSpPr>
          <p:spPr bwMode="auto">
            <a:xfrm>
              <a:off x="6484938" y="3349625"/>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2" name="Freeform 723">
              <a:extLst>
                <a:ext uri="{FF2B5EF4-FFF2-40B4-BE49-F238E27FC236}">
                  <a16:creationId xmlns:a16="http://schemas.microsoft.com/office/drawing/2014/main" id="{DCE5DBC2-101B-F32E-EE04-F33370B21F12}"/>
                </a:ext>
              </a:extLst>
            </p:cNvPr>
            <p:cNvSpPr>
              <a:spLocks/>
            </p:cNvSpPr>
            <p:nvPr/>
          </p:nvSpPr>
          <p:spPr bwMode="auto">
            <a:xfrm>
              <a:off x="6453188" y="3414713"/>
              <a:ext cx="36513" cy="38100"/>
            </a:xfrm>
            <a:custGeom>
              <a:avLst/>
              <a:gdLst>
                <a:gd name="T0" fmla="*/ 0 w 137"/>
                <a:gd name="T1" fmla="*/ 0 h 143"/>
                <a:gd name="T2" fmla="*/ 0 w 137"/>
                <a:gd name="T3" fmla="*/ 143 h 143"/>
                <a:gd name="T4" fmla="*/ 137 w 137"/>
                <a:gd name="T5" fmla="*/ 71 h 143"/>
                <a:gd name="T6" fmla="*/ 0 w 137"/>
                <a:gd name="T7" fmla="*/ 0 h 143"/>
              </a:gdLst>
              <a:ahLst/>
              <a:cxnLst>
                <a:cxn ang="0">
                  <a:pos x="T0" y="T1"/>
                </a:cxn>
                <a:cxn ang="0">
                  <a:pos x="T2" y="T3"/>
                </a:cxn>
                <a:cxn ang="0">
                  <a:pos x="T4" y="T5"/>
                </a:cxn>
                <a:cxn ang="0">
                  <a:pos x="T6" y="T7"/>
                </a:cxn>
              </a:cxnLst>
              <a:rect l="0" t="0" r="r" b="b"/>
              <a:pathLst>
                <a:path w="137" h="143">
                  <a:moveTo>
                    <a:pt x="0" y="0"/>
                  </a:moveTo>
                  <a:lnTo>
                    <a:pt x="0" y="143"/>
                  </a:lnTo>
                  <a:lnTo>
                    <a:pt x="137"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3" name="Freeform 724">
              <a:extLst>
                <a:ext uri="{FF2B5EF4-FFF2-40B4-BE49-F238E27FC236}">
                  <a16:creationId xmlns:a16="http://schemas.microsoft.com/office/drawing/2014/main" id="{984AF4E3-A329-7954-EDA0-B30D75E771F0}"/>
                </a:ext>
              </a:extLst>
            </p:cNvPr>
            <p:cNvSpPr>
              <a:spLocks/>
            </p:cNvSpPr>
            <p:nvPr/>
          </p:nvSpPr>
          <p:spPr bwMode="auto">
            <a:xfrm>
              <a:off x="6316663" y="3476625"/>
              <a:ext cx="36513" cy="38100"/>
            </a:xfrm>
            <a:custGeom>
              <a:avLst/>
              <a:gdLst>
                <a:gd name="T0" fmla="*/ 0 w 137"/>
                <a:gd name="T1" fmla="*/ 0 h 143"/>
                <a:gd name="T2" fmla="*/ 0 w 137"/>
                <a:gd name="T3" fmla="*/ 143 h 143"/>
                <a:gd name="T4" fmla="*/ 137 w 137"/>
                <a:gd name="T5" fmla="*/ 71 h 143"/>
                <a:gd name="T6" fmla="*/ 0 w 137"/>
                <a:gd name="T7" fmla="*/ 0 h 143"/>
              </a:gdLst>
              <a:ahLst/>
              <a:cxnLst>
                <a:cxn ang="0">
                  <a:pos x="T0" y="T1"/>
                </a:cxn>
                <a:cxn ang="0">
                  <a:pos x="T2" y="T3"/>
                </a:cxn>
                <a:cxn ang="0">
                  <a:pos x="T4" y="T5"/>
                </a:cxn>
                <a:cxn ang="0">
                  <a:pos x="T6" y="T7"/>
                </a:cxn>
              </a:cxnLst>
              <a:rect l="0" t="0" r="r" b="b"/>
              <a:pathLst>
                <a:path w="137" h="143">
                  <a:moveTo>
                    <a:pt x="0" y="0"/>
                  </a:moveTo>
                  <a:lnTo>
                    <a:pt x="0" y="143"/>
                  </a:lnTo>
                  <a:lnTo>
                    <a:pt x="137"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4" name="Freeform 725">
              <a:extLst>
                <a:ext uri="{FF2B5EF4-FFF2-40B4-BE49-F238E27FC236}">
                  <a16:creationId xmlns:a16="http://schemas.microsoft.com/office/drawing/2014/main" id="{28602A2C-05E7-E5F9-9E35-196D888FDA15}"/>
                </a:ext>
              </a:extLst>
            </p:cNvPr>
            <p:cNvSpPr>
              <a:spLocks/>
            </p:cNvSpPr>
            <p:nvPr/>
          </p:nvSpPr>
          <p:spPr bwMode="auto">
            <a:xfrm>
              <a:off x="6261101" y="3535363"/>
              <a:ext cx="34925"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5" name="Freeform 726">
              <a:extLst>
                <a:ext uri="{FF2B5EF4-FFF2-40B4-BE49-F238E27FC236}">
                  <a16:creationId xmlns:a16="http://schemas.microsoft.com/office/drawing/2014/main" id="{DD7622A5-3F27-9582-14AE-5CA8784E48FA}"/>
                </a:ext>
              </a:extLst>
            </p:cNvPr>
            <p:cNvSpPr>
              <a:spLocks/>
            </p:cNvSpPr>
            <p:nvPr/>
          </p:nvSpPr>
          <p:spPr bwMode="auto">
            <a:xfrm>
              <a:off x="6202363" y="3606800"/>
              <a:ext cx="36513" cy="38100"/>
            </a:xfrm>
            <a:custGeom>
              <a:avLst/>
              <a:gdLst>
                <a:gd name="T0" fmla="*/ 0 w 136"/>
                <a:gd name="T1" fmla="*/ 0 h 144"/>
                <a:gd name="T2" fmla="*/ 0 w 136"/>
                <a:gd name="T3" fmla="*/ 144 h 144"/>
                <a:gd name="T4" fmla="*/ 136 w 136"/>
                <a:gd name="T5" fmla="*/ 72 h 144"/>
                <a:gd name="T6" fmla="*/ 0 w 136"/>
                <a:gd name="T7" fmla="*/ 0 h 144"/>
              </a:gdLst>
              <a:ahLst/>
              <a:cxnLst>
                <a:cxn ang="0">
                  <a:pos x="T0" y="T1"/>
                </a:cxn>
                <a:cxn ang="0">
                  <a:pos x="T2" y="T3"/>
                </a:cxn>
                <a:cxn ang="0">
                  <a:pos x="T4" y="T5"/>
                </a:cxn>
                <a:cxn ang="0">
                  <a:pos x="T6" y="T7"/>
                </a:cxn>
              </a:cxnLst>
              <a:rect l="0" t="0" r="r" b="b"/>
              <a:pathLst>
                <a:path w="136" h="144">
                  <a:moveTo>
                    <a:pt x="0" y="0"/>
                  </a:moveTo>
                  <a:lnTo>
                    <a:pt x="0" y="144"/>
                  </a:lnTo>
                  <a:lnTo>
                    <a:pt x="136"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6" name="Freeform 727">
              <a:extLst>
                <a:ext uri="{FF2B5EF4-FFF2-40B4-BE49-F238E27FC236}">
                  <a16:creationId xmlns:a16="http://schemas.microsoft.com/office/drawing/2014/main" id="{E93FACEC-D4A9-404C-FACF-1C9027567243}"/>
                </a:ext>
              </a:extLst>
            </p:cNvPr>
            <p:cNvSpPr>
              <a:spLocks/>
            </p:cNvSpPr>
            <p:nvPr/>
          </p:nvSpPr>
          <p:spPr bwMode="auto">
            <a:xfrm>
              <a:off x="6064251" y="3792538"/>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7" name="Freeform 728">
              <a:extLst>
                <a:ext uri="{FF2B5EF4-FFF2-40B4-BE49-F238E27FC236}">
                  <a16:creationId xmlns:a16="http://schemas.microsoft.com/office/drawing/2014/main" id="{86979693-C9DD-1B1A-CA1B-31EADAD5EA9B}"/>
                </a:ext>
              </a:extLst>
            </p:cNvPr>
            <p:cNvSpPr>
              <a:spLocks/>
            </p:cNvSpPr>
            <p:nvPr/>
          </p:nvSpPr>
          <p:spPr bwMode="auto">
            <a:xfrm>
              <a:off x="6030913" y="3921125"/>
              <a:ext cx="36513" cy="38100"/>
            </a:xfrm>
            <a:custGeom>
              <a:avLst/>
              <a:gdLst>
                <a:gd name="T0" fmla="*/ 0 w 137"/>
                <a:gd name="T1" fmla="*/ 0 h 144"/>
                <a:gd name="T2" fmla="*/ 0 w 137"/>
                <a:gd name="T3" fmla="*/ 144 h 144"/>
                <a:gd name="T4" fmla="*/ 137 w 137"/>
                <a:gd name="T5" fmla="*/ 72 h 144"/>
                <a:gd name="T6" fmla="*/ 0 w 137"/>
                <a:gd name="T7" fmla="*/ 0 h 144"/>
              </a:gdLst>
              <a:ahLst/>
              <a:cxnLst>
                <a:cxn ang="0">
                  <a:pos x="T0" y="T1"/>
                </a:cxn>
                <a:cxn ang="0">
                  <a:pos x="T2" y="T3"/>
                </a:cxn>
                <a:cxn ang="0">
                  <a:pos x="T4" y="T5"/>
                </a:cxn>
                <a:cxn ang="0">
                  <a:pos x="T6" y="T7"/>
                </a:cxn>
              </a:cxnLst>
              <a:rect l="0" t="0" r="r" b="b"/>
              <a:pathLst>
                <a:path w="137" h="144">
                  <a:moveTo>
                    <a:pt x="0" y="0"/>
                  </a:moveTo>
                  <a:lnTo>
                    <a:pt x="0" y="144"/>
                  </a:lnTo>
                  <a:lnTo>
                    <a:pt x="137"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8" name="Freeform 729">
              <a:extLst>
                <a:ext uri="{FF2B5EF4-FFF2-40B4-BE49-F238E27FC236}">
                  <a16:creationId xmlns:a16="http://schemas.microsoft.com/office/drawing/2014/main" id="{5D1A438B-824E-626C-A8E3-B7C886029AE6}"/>
                </a:ext>
              </a:extLst>
            </p:cNvPr>
            <p:cNvSpPr>
              <a:spLocks/>
            </p:cNvSpPr>
            <p:nvPr/>
          </p:nvSpPr>
          <p:spPr bwMode="auto">
            <a:xfrm>
              <a:off x="5383213" y="5395913"/>
              <a:ext cx="41275" cy="36513"/>
            </a:xfrm>
            <a:custGeom>
              <a:avLst/>
              <a:gdLst>
                <a:gd name="T0" fmla="*/ 0 w 160"/>
                <a:gd name="T1" fmla="*/ 137 h 137"/>
                <a:gd name="T2" fmla="*/ 79 w 160"/>
                <a:gd name="T3" fmla="*/ 0 h 137"/>
                <a:gd name="T4" fmla="*/ 160 w 160"/>
                <a:gd name="T5" fmla="*/ 137 h 137"/>
                <a:gd name="T6" fmla="*/ 0 w 160"/>
                <a:gd name="T7" fmla="*/ 137 h 137"/>
              </a:gdLst>
              <a:ahLst/>
              <a:cxnLst>
                <a:cxn ang="0">
                  <a:pos x="T0" y="T1"/>
                </a:cxn>
                <a:cxn ang="0">
                  <a:pos x="T2" y="T3"/>
                </a:cxn>
                <a:cxn ang="0">
                  <a:pos x="T4" y="T5"/>
                </a:cxn>
                <a:cxn ang="0">
                  <a:pos x="T6" y="T7"/>
                </a:cxn>
              </a:cxnLst>
              <a:rect l="0" t="0" r="r" b="b"/>
              <a:pathLst>
                <a:path w="160" h="137">
                  <a:moveTo>
                    <a:pt x="0" y="137"/>
                  </a:moveTo>
                  <a:lnTo>
                    <a:pt x="79" y="0"/>
                  </a:lnTo>
                  <a:lnTo>
                    <a:pt x="160"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9" name="Freeform 730">
              <a:extLst>
                <a:ext uri="{FF2B5EF4-FFF2-40B4-BE49-F238E27FC236}">
                  <a16:creationId xmlns:a16="http://schemas.microsoft.com/office/drawing/2014/main" id="{741C3133-4A98-659F-F6B0-4A4A2F3FE602}"/>
                </a:ext>
              </a:extLst>
            </p:cNvPr>
            <p:cNvSpPr>
              <a:spLocks/>
            </p:cNvSpPr>
            <p:nvPr/>
          </p:nvSpPr>
          <p:spPr bwMode="auto">
            <a:xfrm>
              <a:off x="5449888" y="5334000"/>
              <a:ext cx="42863" cy="36513"/>
            </a:xfrm>
            <a:custGeom>
              <a:avLst/>
              <a:gdLst>
                <a:gd name="T0" fmla="*/ 0 w 160"/>
                <a:gd name="T1" fmla="*/ 137 h 137"/>
                <a:gd name="T2" fmla="*/ 79 w 160"/>
                <a:gd name="T3" fmla="*/ 0 h 137"/>
                <a:gd name="T4" fmla="*/ 160 w 160"/>
                <a:gd name="T5" fmla="*/ 137 h 137"/>
                <a:gd name="T6" fmla="*/ 0 w 160"/>
                <a:gd name="T7" fmla="*/ 137 h 137"/>
              </a:gdLst>
              <a:ahLst/>
              <a:cxnLst>
                <a:cxn ang="0">
                  <a:pos x="T0" y="T1"/>
                </a:cxn>
                <a:cxn ang="0">
                  <a:pos x="T2" y="T3"/>
                </a:cxn>
                <a:cxn ang="0">
                  <a:pos x="T4" y="T5"/>
                </a:cxn>
                <a:cxn ang="0">
                  <a:pos x="T6" y="T7"/>
                </a:cxn>
              </a:cxnLst>
              <a:rect l="0" t="0" r="r" b="b"/>
              <a:pathLst>
                <a:path w="160" h="137">
                  <a:moveTo>
                    <a:pt x="0" y="137"/>
                  </a:moveTo>
                  <a:lnTo>
                    <a:pt x="79" y="0"/>
                  </a:lnTo>
                  <a:lnTo>
                    <a:pt x="160"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0" name="Freeform 731">
              <a:extLst>
                <a:ext uri="{FF2B5EF4-FFF2-40B4-BE49-F238E27FC236}">
                  <a16:creationId xmlns:a16="http://schemas.microsoft.com/office/drawing/2014/main" id="{0BF4E8E3-26B7-16D3-F50C-4146386604A6}"/>
                </a:ext>
              </a:extLst>
            </p:cNvPr>
            <p:cNvSpPr>
              <a:spLocks/>
            </p:cNvSpPr>
            <p:nvPr/>
          </p:nvSpPr>
          <p:spPr bwMode="auto">
            <a:xfrm>
              <a:off x="5527676" y="5073650"/>
              <a:ext cx="42863" cy="36513"/>
            </a:xfrm>
            <a:custGeom>
              <a:avLst/>
              <a:gdLst>
                <a:gd name="T0" fmla="*/ 0 w 160"/>
                <a:gd name="T1" fmla="*/ 137 h 137"/>
                <a:gd name="T2" fmla="*/ 79 w 160"/>
                <a:gd name="T3" fmla="*/ 0 h 137"/>
                <a:gd name="T4" fmla="*/ 160 w 160"/>
                <a:gd name="T5" fmla="*/ 137 h 137"/>
                <a:gd name="T6" fmla="*/ 0 w 160"/>
                <a:gd name="T7" fmla="*/ 137 h 137"/>
              </a:gdLst>
              <a:ahLst/>
              <a:cxnLst>
                <a:cxn ang="0">
                  <a:pos x="T0" y="T1"/>
                </a:cxn>
                <a:cxn ang="0">
                  <a:pos x="T2" y="T3"/>
                </a:cxn>
                <a:cxn ang="0">
                  <a:pos x="T4" y="T5"/>
                </a:cxn>
                <a:cxn ang="0">
                  <a:pos x="T6" y="T7"/>
                </a:cxn>
              </a:cxnLst>
              <a:rect l="0" t="0" r="r" b="b"/>
              <a:pathLst>
                <a:path w="160" h="137">
                  <a:moveTo>
                    <a:pt x="0" y="137"/>
                  </a:moveTo>
                  <a:lnTo>
                    <a:pt x="79" y="0"/>
                  </a:lnTo>
                  <a:lnTo>
                    <a:pt x="160"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1" name="Freeform 732">
              <a:extLst>
                <a:ext uri="{FF2B5EF4-FFF2-40B4-BE49-F238E27FC236}">
                  <a16:creationId xmlns:a16="http://schemas.microsoft.com/office/drawing/2014/main" id="{BC1DF37E-5B43-386E-D2D1-413186CF921E}"/>
                </a:ext>
              </a:extLst>
            </p:cNvPr>
            <p:cNvSpPr>
              <a:spLocks/>
            </p:cNvSpPr>
            <p:nvPr/>
          </p:nvSpPr>
          <p:spPr bwMode="auto">
            <a:xfrm>
              <a:off x="5494338" y="4878388"/>
              <a:ext cx="42863" cy="36513"/>
            </a:xfrm>
            <a:custGeom>
              <a:avLst/>
              <a:gdLst>
                <a:gd name="T0" fmla="*/ 0 w 159"/>
                <a:gd name="T1" fmla="*/ 137 h 137"/>
                <a:gd name="T2" fmla="*/ 78 w 159"/>
                <a:gd name="T3" fmla="*/ 0 h 137"/>
                <a:gd name="T4" fmla="*/ 159 w 159"/>
                <a:gd name="T5" fmla="*/ 137 h 137"/>
                <a:gd name="T6" fmla="*/ 0 w 159"/>
                <a:gd name="T7" fmla="*/ 137 h 137"/>
              </a:gdLst>
              <a:ahLst/>
              <a:cxnLst>
                <a:cxn ang="0">
                  <a:pos x="T0" y="T1"/>
                </a:cxn>
                <a:cxn ang="0">
                  <a:pos x="T2" y="T3"/>
                </a:cxn>
                <a:cxn ang="0">
                  <a:pos x="T4" y="T5"/>
                </a:cxn>
                <a:cxn ang="0">
                  <a:pos x="T6" y="T7"/>
                </a:cxn>
              </a:cxnLst>
              <a:rect l="0" t="0" r="r" b="b"/>
              <a:pathLst>
                <a:path w="159" h="137">
                  <a:moveTo>
                    <a:pt x="0" y="137"/>
                  </a:moveTo>
                  <a:lnTo>
                    <a:pt x="78" y="0"/>
                  </a:lnTo>
                  <a:lnTo>
                    <a:pt x="159"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2" name="Freeform 733">
              <a:extLst>
                <a:ext uri="{FF2B5EF4-FFF2-40B4-BE49-F238E27FC236}">
                  <a16:creationId xmlns:a16="http://schemas.microsoft.com/office/drawing/2014/main" id="{F3905E94-E645-0729-E313-0381B25CF177}"/>
                </a:ext>
              </a:extLst>
            </p:cNvPr>
            <p:cNvSpPr>
              <a:spLocks/>
            </p:cNvSpPr>
            <p:nvPr/>
          </p:nvSpPr>
          <p:spPr bwMode="auto">
            <a:xfrm>
              <a:off x="5684838" y="4619625"/>
              <a:ext cx="41275" cy="34925"/>
            </a:xfrm>
            <a:custGeom>
              <a:avLst/>
              <a:gdLst>
                <a:gd name="T0" fmla="*/ 0 w 159"/>
                <a:gd name="T1" fmla="*/ 136 h 136"/>
                <a:gd name="T2" fmla="*/ 78 w 159"/>
                <a:gd name="T3" fmla="*/ 0 h 136"/>
                <a:gd name="T4" fmla="*/ 159 w 159"/>
                <a:gd name="T5" fmla="*/ 136 h 136"/>
                <a:gd name="T6" fmla="*/ 0 w 159"/>
                <a:gd name="T7" fmla="*/ 136 h 136"/>
              </a:gdLst>
              <a:ahLst/>
              <a:cxnLst>
                <a:cxn ang="0">
                  <a:pos x="T0" y="T1"/>
                </a:cxn>
                <a:cxn ang="0">
                  <a:pos x="T2" y="T3"/>
                </a:cxn>
                <a:cxn ang="0">
                  <a:pos x="T4" y="T5"/>
                </a:cxn>
                <a:cxn ang="0">
                  <a:pos x="T6" y="T7"/>
                </a:cxn>
              </a:cxnLst>
              <a:rect l="0" t="0" r="r" b="b"/>
              <a:pathLst>
                <a:path w="159" h="136">
                  <a:moveTo>
                    <a:pt x="0" y="136"/>
                  </a:moveTo>
                  <a:lnTo>
                    <a:pt x="78" y="0"/>
                  </a:lnTo>
                  <a:lnTo>
                    <a:pt x="159" y="136"/>
                  </a:lnTo>
                  <a:lnTo>
                    <a:pt x="0" y="13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3" name="Freeform 734">
              <a:extLst>
                <a:ext uri="{FF2B5EF4-FFF2-40B4-BE49-F238E27FC236}">
                  <a16:creationId xmlns:a16="http://schemas.microsoft.com/office/drawing/2014/main" id="{4C17ACCE-F665-96AB-43E8-34D25D650F1D}"/>
                </a:ext>
              </a:extLst>
            </p:cNvPr>
            <p:cNvSpPr>
              <a:spLocks/>
            </p:cNvSpPr>
            <p:nvPr/>
          </p:nvSpPr>
          <p:spPr bwMode="auto">
            <a:xfrm>
              <a:off x="5781676" y="4503738"/>
              <a:ext cx="41275" cy="36513"/>
            </a:xfrm>
            <a:custGeom>
              <a:avLst/>
              <a:gdLst>
                <a:gd name="T0" fmla="*/ 0 w 160"/>
                <a:gd name="T1" fmla="*/ 137 h 137"/>
                <a:gd name="T2" fmla="*/ 79 w 160"/>
                <a:gd name="T3" fmla="*/ 0 h 137"/>
                <a:gd name="T4" fmla="*/ 160 w 160"/>
                <a:gd name="T5" fmla="*/ 137 h 137"/>
                <a:gd name="T6" fmla="*/ 0 w 160"/>
                <a:gd name="T7" fmla="*/ 137 h 137"/>
              </a:gdLst>
              <a:ahLst/>
              <a:cxnLst>
                <a:cxn ang="0">
                  <a:pos x="T0" y="T1"/>
                </a:cxn>
                <a:cxn ang="0">
                  <a:pos x="T2" y="T3"/>
                </a:cxn>
                <a:cxn ang="0">
                  <a:pos x="T4" y="T5"/>
                </a:cxn>
                <a:cxn ang="0">
                  <a:pos x="T6" y="T7"/>
                </a:cxn>
              </a:cxnLst>
              <a:rect l="0" t="0" r="r" b="b"/>
              <a:pathLst>
                <a:path w="160" h="137">
                  <a:moveTo>
                    <a:pt x="0" y="137"/>
                  </a:moveTo>
                  <a:lnTo>
                    <a:pt x="79" y="0"/>
                  </a:lnTo>
                  <a:lnTo>
                    <a:pt x="160"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4" name="Freeform 735">
              <a:extLst>
                <a:ext uri="{FF2B5EF4-FFF2-40B4-BE49-F238E27FC236}">
                  <a16:creationId xmlns:a16="http://schemas.microsoft.com/office/drawing/2014/main" id="{F3618A4C-801A-AABD-9F90-F1B15795D344}"/>
                </a:ext>
              </a:extLst>
            </p:cNvPr>
            <p:cNvSpPr>
              <a:spLocks/>
            </p:cNvSpPr>
            <p:nvPr/>
          </p:nvSpPr>
          <p:spPr bwMode="auto">
            <a:xfrm>
              <a:off x="5880101" y="4048125"/>
              <a:ext cx="42863" cy="36513"/>
            </a:xfrm>
            <a:custGeom>
              <a:avLst/>
              <a:gdLst>
                <a:gd name="T0" fmla="*/ 0 w 160"/>
                <a:gd name="T1" fmla="*/ 137 h 137"/>
                <a:gd name="T2" fmla="*/ 79 w 160"/>
                <a:gd name="T3" fmla="*/ 0 h 137"/>
                <a:gd name="T4" fmla="*/ 160 w 160"/>
                <a:gd name="T5" fmla="*/ 137 h 137"/>
                <a:gd name="T6" fmla="*/ 0 w 160"/>
                <a:gd name="T7" fmla="*/ 137 h 137"/>
              </a:gdLst>
              <a:ahLst/>
              <a:cxnLst>
                <a:cxn ang="0">
                  <a:pos x="T0" y="T1"/>
                </a:cxn>
                <a:cxn ang="0">
                  <a:pos x="T2" y="T3"/>
                </a:cxn>
                <a:cxn ang="0">
                  <a:pos x="T4" y="T5"/>
                </a:cxn>
                <a:cxn ang="0">
                  <a:pos x="T6" y="T7"/>
                </a:cxn>
              </a:cxnLst>
              <a:rect l="0" t="0" r="r" b="b"/>
              <a:pathLst>
                <a:path w="160" h="137">
                  <a:moveTo>
                    <a:pt x="0" y="137"/>
                  </a:moveTo>
                  <a:lnTo>
                    <a:pt x="79" y="0"/>
                  </a:lnTo>
                  <a:lnTo>
                    <a:pt x="160" y="137"/>
                  </a:lnTo>
                  <a:lnTo>
                    <a:pt x="0" y="1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5" name="Freeform 736">
              <a:extLst>
                <a:ext uri="{FF2B5EF4-FFF2-40B4-BE49-F238E27FC236}">
                  <a16:creationId xmlns:a16="http://schemas.microsoft.com/office/drawing/2014/main" id="{439EBEB6-C8D2-1DEF-063B-7DA29FE7704D}"/>
                </a:ext>
              </a:extLst>
            </p:cNvPr>
            <p:cNvSpPr>
              <a:spLocks/>
            </p:cNvSpPr>
            <p:nvPr/>
          </p:nvSpPr>
          <p:spPr bwMode="auto">
            <a:xfrm>
              <a:off x="5513388" y="3490913"/>
              <a:ext cx="20638" cy="19050"/>
            </a:xfrm>
            <a:custGeom>
              <a:avLst/>
              <a:gdLst>
                <a:gd name="T0" fmla="*/ 0 w 76"/>
                <a:gd name="T1" fmla="*/ 0 h 73"/>
                <a:gd name="T2" fmla="*/ 1 w 76"/>
                <a:gd name="T3" fmla="*/ 13 h 73"/>
                <a:gd name="T4" fmla="*/ 7 w 76"/>
                <a:gd name="T5" fmla="*/ 26 h 73"/>
                <a:gd name="T6" fmla="*/ 13 w 76"/>
                <a:gd name="T7" fmla="*/ 38 h 73"/>
                <a:gd name="T8" fmla="*/ 23 w 76"/>
                <a:gd name="T9" fmla="*/ 49 h 73"/>
                <a:gd name="T10" fmla="*/ 34 w 76"/>
                <a:gd name="T11" fmla="*/ 58 h 73"/>
                <a:gd name="T12" fmla="*/ 47 w 76"/>
                <a:gd name="T13" fmla="*/ 66 h 73"/>
                <a:gd name="T14" fmla="*/ 61 w 76"/>
                <a:gd name="T15" fmla="*/ 70 h 73"/>
                <a:gd name="T16" fmla="*/ 76 w 7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3">
                  <a:moveTo>
                    <a:pt x="0" y="0"/>
                  </a:moveTo>
                  <a:lnTo>
                    <a:pt x="1" y="13"/>
                  </a:lnTo>
                  <a:lnTo>
                    <a:pt x="7" y="26"/>
                  </a:lnTo>
                  <a:lnTo>
                    <a:pt x="13" y="38"/>
                  </a:lnTo>
                  <a:lnTo>
                    <a:pt x="23" y="49"/>
                  </a:lnTo>
                  <a:lnTo>
                    <a:pt x="34" y="58"/>
                  </a:lnTo>
                  <a:lnTo>
                    <a:pt x="47" y="66"/>
                  </a:lnTo>
                  <a:lnTo>
                    <a:pt x="61" y="70"/>
                  </a:lnTo>
                  <a:lnTo>
                    <a:pt x="76"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6" name="Freeform 737">
              <a:extLst>
                <a:ext uri="{FF2B5EF4-FFF2-40B4-BE49-F238E27FC236}">
                  <a16:creationId xmlns:a16="http://schemas.microsoft.com/office/drawing/2014/main" id="{4E0FACED-31A5-0DEA-BD5D-47A04CE0A5DD}"/>
                </a:ext>
              </a:extLst>
            </p:cNvPr>
            <p:cNvSpPr>
              <a:spLocks/>
            </p:cNvSpPr>
            <p:nvPr/>
          </p:nvSpPr>
          <p:spPr bwMode="auto">
            <a:xfrm>
              <a:off x="5513388" y="3468688"/>
              <a:ext cx="20638" cy="22225"/>
            </a:xfrm>
            <a:custGeom>
              <a:avLst/>
              <a:gdLst>
                <a:gd name="T0" fmla="*/ 76 w 76"/>
                <a:gd name="T1" fmla="*/ 0 h 87"/>
                <a:gd name="T2" fmla="*/ 61 w 76"/>
                <a:gd name="T3" fmla="*/ 1 h 87"/>
                <a:gd name="T4" fmla="*/ 47 w 76"/>
                <a:gd name="T5" fmla="*/ 6 h 87"/>
                <a:gd name="T6" fmla="*/ 34 w 76"/>
                <a:gd name="T7" fmla="*/ 13 h 87"/>
                <a:gd name="T8" fmla="*/ 23 w 76"/>
                <a:gd name="T9" fmla="*/ 23 h 87"/>
                <a:gd name="T10" fmla="*/ 13 w 76"/>
                <a:gd name="T11" fmla="*/ 35 h 87"/>
                <a:gd name="T12" fmla="*/ 6 w 76"/>
                <a:gd name="T13" fmla="*/ 48 h 87"/>
                <a:gd name="T14" fmla="*/ 1 w 76"/>
                <a:gd name="T15" fmla="*/ 63 h 87"/>
                <a:gd name="T16" fmla="*/ 0 w 76"/>
                <a:gd name="T17" fmla="*/ 80 h 87"/>
                <a:gd name="T18" fmla="*/ 0 w 76"/>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7">
                  <a:moveTo>
                    <a:pt x="76" y="0"/>
                  </a:moveTo>
                  <a:lnTo>
                    <a:pt x="61" y="1"/>
                  </a:lnTo>
                  <a:lnTo>
                    <a:pt x="47" y="6"/>
                  </a:lnTo>
                  <a:lnTo>
                    <a:pt x="34" y="13"/>
                  </a:lnTo>
                  <a:lnTo>
                    <a:pt x="23" y="23"/>
                  </a:lnTo>
                  <a:lnTo>
                    <a:pt x="13" y="35"/>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7" name="Line 738">
              <a:extLst>
                <a:ext uri="{FF2B5EF4-FFF2-40B4-BE49-F238E27FC236}">
                  <a16:creationId xmlns:a16="http://schemas.microsoft.com/office/drawing/2014/main" id="{A3E6C846-73DF-8A90-3BB3-B4F86647FF10}"/>
                </a:ext>
              </a:extLst>
            </p:cNvPr>
            <p:cNvSpPr>
              <a:spLocks noChangeShapeType="1"/>
            </p:cNvSpPr>
            <p:nvPr/>
          </p:nvSpPr>
          <p:spPr bwMode="auto">
            <a:xfrm flipV="1">
              <a:off x="5534026" y="3490913"/>
              <a:ext cx="0"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8" name="Freeform 739">
              <a:extLst>
                <a:ext uri="{FF2B5EF4-FFF2-40B4-BE49-F238E27FC236}">
                  <a16:creationId xmlns:a16="http://schemas.microsoft.com/office/drawing/2014/main" id="{09EA4BCF-FC4F-177D-480D-DE718360822A}"/>
                </a:ext>
              </a:extLst>
            </p:cNvPr>
            <p:cNvSpPr>
              <a:spLocks/>
            </p:cNvSpPr>
            <p:nvPr/>
          </p:nvSpPr>
          <p:spPr bwMode="auto">
            <a:xfrm>
              <a:off x="5534026" y="3490913"/>
              <a:ext cx="22225" cy="19050"/>
            </a:xfrm>
            <a:custGeom>
              <a:avLst/>
              <a:gdLst>
                <a:gd name="T0" fmla="*/ 0 w 84"/>
                <a:gd name="T1" fmla="*/ 73 h 73"/>
                <a:gd name="T2" fmla="*/ 4 w 84"/>
                <a:gd name="T3" fmla="*/ 73 h 73"/>
                <a:gd name="T4" fmla="*/ 11 w 84"/>
                <a:gd name="T5" fmla="*/ 72 h 73"/>
                <a:gd name="T6" fmla="*/ 11 w 84"/>
                <a:gd name="T7" fmla="*/ 71 h 73"/>
                <a:gd name="T8" fmla="*/ 12 w 84"/>
                <a:gd name="T9" fmla="*/ 71 h 73"/>
                <a:gd name="T10" fmla="*/ 14 w 84"/>
                <a:gd name="T11" fmla="*/ 71 h 73"/>
                <a:gd name="T12" fmla="*/ 19 w 84"/>
                <a:gd name="T13" fmla="*/ 71 h 73"/>
                <a:gd name="T14" fmla="*/ 26 w 84"/>
                <a:gd name="T15" fmla="*/ 69 h 73"/>
                <a:gd name="T16" fmla="*/ 34 w 84"/>
                <a:gd name="T17" fmla="*/ 66 h 73"/>
                <a:gd name="T18" fmla="*/ 47 w 84"/>
                <a:gd name="T19" fmla="*/ 58 h 73"/>
                <a:gd name="T20" fmla="*/ 53 w 84"/>
                <a:gd name="T21" fmla="*/ 54 h 73"/>
                <a:gd name="T22" fmla="*/ 60 w 84"/>
                <a:gd name="T23" fmla="*/ 49 h 73"/>
                <a:gd name="T24" fmla="*/ 68 w 84"/>
                <a:gd name="T25" fmla="*/ 38 h 73"/>
                <a:gd name="T26" fmla="*/ 76 w 84"/>
                <a:gd name="T27" fmla="*/ 26 h 73"/>
                <a:gd name="T28" fmla="*/ 80 w 84"/>
                <a:gd name="T29" fmla="*/ 13 h 73"/>
                <a:gd name="T30" fmla="*/ 81 w 84"/>
                <a:gd name="T31" fmla="*/ 6 h 73"/>
                <a:gd name="T32" fmla="*/ 84 w 84"/>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3">
                  <a:moveTo>
                    <a:pt x="0" y="73"/>
                  </a:moveTo>
                  <a:lnTo>
                    <a:pt x="4" y="73"/>
                  </a:lnTo>
                  <a:lnTo>
                    <a:pt x="11" y="72"/>
                  </a:lnTo>
                  <a:lnTo>
                    <a:pt x="11" y="71"/>
                  </a:lnTo>
                  <a:lnTo>
                    <a:pt x="12" y="71"/>
                  </a:lnTo>
                  <a:lnTo>
                    <a:pt x="14" y="71"/>
                  </a:lnTo>
                  <a:lnTo>
                    <a:pt x="19" y="71"/>
                  </a:lnTo>
                  <a:lnTo>
                    <a:pt x="26" y="69"/>
                  </a:lnTo>
                  <a:lnTo>
                    <a:pt x="34" y="66"/>
                  </a:lnTo>
                  <a:lnTo>
                    <a:pt x="47" y="58"/>
                  </a:lnTo>
                  <a:lnTo>
                    <a:pt x="53" y="54"/>
                  </a:lnTo>
                  <a:lnTo>
                    <a:pt x="60" y="49"/>
                  </a:lnTo>
                  <a:lnTo>
                    <a:pt x="68" y="38"/>
                  </a:lnTo>
                  <a:lnTo>
                    <a:pt x="76" y="26"/>
                  </a:lnTo>
                  <a:lnTo>
                    <a:pt x="80" y="13"/>
                  </a:lnTo>
                  <a:lnTo>
                    <a:pt x="81" y="6"/>
                  </a:lnTo>
                  <a:lnTo>
                    <a:pt x="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9" name="Line 740">
              <a:extLst>
                <a:ext uri="{FF2B5EF4-FFF2-40B4-BE49-F238E27FC236}">
                  <a16:creationId xmlns:a16="http://schemas.microsoft.com/office/drawing/2014/main" id="{420BA040-6FCC-2C56-8A2D-56786B69B6B3}"/>
                </a:ext>
              </a:extLst>
            </p:cNvPr>
            <p:cNvSpPr>
              <a:spLocks noChangeShapeType="1"/>
            </p:cNvSpPr>
            <p:nvPr/>
          </p:nvSpPr>
          <p:spPr bwMode="auto">
            <a:xfrm>
              <a:off x="5534026" y="3468688"/>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0" name="Line 741">
              <a:extLst>
                <a:ext uri="{FF2B5EF4-FFF2-40B4-BE49-F238E27FC236}">
                  <a16:creationId xmlns:a16="http://schemas.microsoft.com/office/drawing/2014/main" id="{5EE5385C-3821-6BB6-36A2-1BD4CD631DB8}"/>
                </a:ext>
              </a:extLst>
            </p:cNvPr>
            <p:cNvSpPr>
              <a:spLocks noChangeShapeType="1"/>
            </p:cNvSpPr>
            <p:nvPr/>
          </p:nvSpPr>
          <p:spPr bwMode="auto">
            <a:xfrm flipH="1">
              <a:off x="5513388" y="3490913"/>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1" name="Line 742">
              <a:extLst>
                <a:ext uri="{FF2B5EF4-FFF2-40B4-BE49-F238E27FC236}">
                  <a16:creationId xmlns:a16="http://schemas.microsoft.com/office/drawing/2014/main" id="{F94E6449-061E-20EE-7B5B-07B91E28BC96}"/>
                </a:ext>
              </a:extLst>
            </p:cNvPr>
            <p:cNvSpPr>
              <a:spLocks noChangeShapeType="1"/>
            </p:cNvSpPr>
            <p:nvPr/>
          </p:nvSpPr>
          <p:spPr bwMode="auto">
            <a:xfrm>
              <a:off x="5534026" y="3490913"/>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2" name="Freeform 743">
              <a:extLst>
                <a:ext uri="{FF2B5EF4-FFF2-40B4-BE49-F238E27FC236}">
                  <a16:creationId xmlns:a16="http://schemas.microsoft.com/office/drawing/2014/main" id="{0E7FF70A-893D-FCD1-5C9E-F8D29001D178}"/>
                </a:ext>
              </a:extLst>
            </p:cNvPr>
            <p:cNvSpPr>
              <a:spLocks/>
            </p:cNvSpPr>
            <p:nvPr/>
          </p:nvSpPr>
          <p:spPr bwMode="auto">
            <a:xfrm>
              <a:off x="5534026" y="3468688"/>
              <a:ext cx="22225" cy="22225"/>
            </a:xfrm>
            <a:custGeom>
              <a:avLst/>
              <a:gdLst>
                <a:gd name="T0" fmla="*/ 84 w 84"/>
                <a:gd name="T1" fmla="*/ 87 h 87"/>
                <a:gd name="T2" fmla="*/ 84 w 84"/>
                <a:gd name="T3" fmla="*/ 80 h 87"/>
                <a:gd name="T4" fmla="*/ 81 w 84"/>
                <a:gd name="T5" fmla="*/ 63 h 87"/>
                <a:gd name="T6" fmla="*/ 77 w 84"/>
                <a:gd name="T7" fmla="*/ 48 h 87"/>
                <a:gd name="T8" fmla="*/ 69 w 84"/>
                <a:gd name="T9" fmla="*/ 35 h 87"/>
                <a:gd name="T10" fmla="*/ 60 w 84"/>
                <a:gd name="T11" fmla="*/ 23 h 87"/>
                <a:gd name="T12" fmla="*/ 47 w 84"/>
                <a:gd name="T13" fmla="*/ 13 h 87"/>
                <a:gd name="T14" fmla="*/ 34 w 84"/>
                <a:gd name="T15" fmla="*/ 6 h 87"/>
                <a:gd name="T16" fmla="*/ 26 w 84"/>
                <a:gd name="T17" fmla="*/ 3 h 87"/>
                <a:gd name="T18" fmla="*/ 19 w 84"/>
                <a:gd name="T19" fmla="*/ 1 h 87"/>
                <a:gd name="T20" fmla="*/ 4 w 84"/>
                <a:gd name="T21" fmla="*/ 0 h 87"/>
                <a:gd name="T22" fmla="*/ 0 w 84"/>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7">
                  <a:moveTo>
                    <a:pt x="84" y="87"/>
                  </a:moveTo>
                  <a:lnTo>
                    <a:pt x="84" y="80"/>
                  </a:lnTo>
                  <a:lnTo>
                    <a:pt x="81" y="63"/>
                  </a:lnTo>
                  <a:lnTo>
                    <a:pt x="77" y="48"/>
                  </a:lnTo>
                  <a:lnTo>
                    <a:pt x="69" y="35"/>
                  </a:lnTo>
                  <a:lnTo>
                    <a:pt x="60" y="23"/>
                  </a:lnTo>
                  <a:lnTo>
                    <a:pt x="47" y="13"/>
                  </a:lnTo>
                  <a:lnTo>
                    <a:pt x="34" y="6"/>
                  </a:lnTo>
                  <a:lnTo>
                    <a:pt x="26" y="3"/>
                  </a:lnTo>
                  <a:lnTo>
                    <a:pt x="19" y="1"/>
                  </a:lnTo>
                  <a:lnTo>
                    <a:pt x="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3" name="Freeform 761">
              <a:extLst>
                <a:ext uri="{FF2B5EF4-FFF2-40B4-BE49-F238E27FC236}">
                  <a16:creationId xmlns:a16="http://schemas.microsoft.com/office/drawing/2014/main" id="{495FD777-ED15-9B02-C20D-842DADECCB00}"/>
                </a:ext>
              </a:extLst>
            </p:cNvPr>
            <p:cNvSpPr>
              <a:spLocks/>
            </p:cNvSpPr>
            <p:nvPr/>
          </p:nvSpPr>
          <p:spPr bwMode="auto">
            <a:xfrm>
              <a:off x="5697538" y="4687888"/>
              <a:ext cx="57150" cy="46038"/>
            </a:xfrm>
            <a:custGeom>
              <a:avLst/>
              <a:gdLst>
                <a:gd name="T0" fmla="*/ 83 w 217"/>
                <a:gd name="T1" fmla="*/ 64 h 173"/>
                <a:gd name="T2" fmla="*/ 112 w 217"/>
                <a:gd name="T3" fmla="*/ 0 h 173"/>
                <a:gd name="T4" fmla="*/ 143 w 217"/>
                <a:gd name="T5" fmla="*/ 58 h 173"/>
                <a:gd name="T6" fmla="*/ 217 w 217"/>
                <a:gd name="T7" fmla="*/ 64 h 173"/>
                <a:gd name="T8" fmla="*/ 160 w 217"/>
                <a:gd name="T9" fmla="*/ 107 h 173"/>
                <a:gd name="T10" fmla="*/ 174 w 217"/>
                <a:gd name="T11" fmla="*/ 168 h 173"/>
                <a:gd name="T12" fmla="*/ 113 w 217"/>
                <a:gd name="T13" fmla="*/ 130 h 173"/>
                <a:gd name="T14" fmla="*/ 47 w 217"/>
                <a:gd name="T15" fmla="*/ 173 h 173"/>
                <a:gd name="T16" fmla="*/ 63 w 217"/>
                <a:gd name="T17" fmla="*/ 104 h 173"/>
                <a:gd name="T18" fmla="*/ 0 w 217"/>
                <a:gd name="T19" fmla="*/ 64 h 173"/>
                <a:gd name="T20" fmla="*/ 83 w 217"/>
                <a:gd name="T21" fmla="*/ 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173">
                  <a:moveTo>
                    <a:pt x="83" y="64"/>
                  </a:moveTo>
                  <a:lnTo>
                    <a:pt x="112" y="0"/>
                  </a:lnTo>
                  <a:lnTo>
                    <a:pt x="143" y="58"/>
                  </a:lnTo>
                  <a:lnTo>
                    <a:pt x="217" y="64"/>
                  </a:lnTo>
                  <a:lnTo>
                    <a:pt x="160" y="107"/>
                  </a:lnTo>
                  <a:lnTo>
                    <a:pt x="174" y="168"/>
                  </a:lnTo>
                  <a:lnTo>
                    <a:pt x="113" y="130"/>
                  </a:lnTo>
                  <a:lnTo>
                    <a:pt x="47" y="173"/>
                  </a:lnTo>
                  <a:lnTo>
                    <a:pt x="63" y="104"/>
                  </a:lnTo>
                  <a:lnTo>
                    <a:pt x="0" y="64"/>
                  </a:lnTo>
                  <a:lnTo>
                    <a:pt x="83" y="6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4" name="Freeform 762">
              <a:extLst>
                <a:ext uri="{FF2B5EF4-FFF2-40B4-BE49-F238E27FC236}">
                  <a16:creationId xmlns:a16="http://schemas.microsoft.com/office/drawing/2014/main" id="{1FD9ED51-C6EA-8D32-1BFD-67C8E1591DF6}"/>
                </a:ext>
              </a:extLst>
            </p:cNvPr>
            <p:cNvSpPr>
              <a:spLocks/>
            </p:cNvSpPr>
            <p:nvPr/>
          </p:nvSpPr>
          <p:spPr bwMode="auto">
            <a:xfrm>
              <a:off x="5508626" y="5264150"/>
              <a:ext cx="57150" cy="44450"/>
            </a:xfrm>
            <a:custGeom>
              <a:avLst/>
              <a:gdLst>
                <a:gd name="T0" fmla="*/ 82 w 217"/>
                <a:gd name="T1" fmla="*/ 64 h 174"/>
                <a:gd name="T2" fmla="*/ 112 w 217"/>
                <a:gd name="T3" fmla="*/ 0 h 174"/>
                <a:gd name="T4" fmla="*/ 143 w 217"/>
                <a:gd name="T5" fmla="*/ 59 h 174"/>
                <a:gd name="T6" fmla="*/ 217 w 217"/>
                <a:gd name="T7" fmla="*/ 64 h 174"/>
                <a:gd name="T8" fmla="*/ 160 w 217"/>
                <a:gd name="T9" fmla="*/ 108 h 174"/>
                <a:gd name="T10" fmla="*/ 173 w 217"/>
                <a:gd name="T11" fmla="*/ 168 h 174"/>
                <a:gd name="T12" fmla="*/ 113 w 217"/>
                <a:gd name="T13" fmla="*/ 131 h 174"/>
                <a:gd name="T14" fmla="*/ 47 w 217"/>
                <a:gd name="T15" fmla="*/ 174 h 174"/>
                <a:gd name="T16" fmla="*/ 63 w 217"/>
                <a:gd name="T17" fmla="*/ 104 h 174"/>
                <a:gd name="T18" fmla="*/ 0 w 217"/>
                <a:gd name="T19" fmla="*/ 64 h 174"/>
                <a:gd name="T20" fmla="*/ 82 w 217"/>
                <a:gd name="T21" fmla="*/ 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174">
                  <a:moveTo>
                    <a:pt x="82" y="64"/>
                  </a:moveTo>
                  <a:lnTo>
                    <a:pt x="112" y="0"/>
                  </a:lnTo>
                  <a:lnTo>
                    <a:pt x="143" y="59"/>
                  </a:lnTo>
                  <a:lnTo>
                    <a:pt x="217" y="64"/>
                  </a:lnTo>
                  <a:lnTo>
                    <a:pt x="160" y="108"/>
                  </a:lnTo>
                  <a:lnTo>
                    <a:pt x="173" y="168"/>
                  </a:lnTo>
                  <a:lnTo>
                    <a:pt x="113" y="131"/>
                  </a:lnTo>
                  <a:lnTo>
                    <a:pt x="47" y="174"/>
                  </a:lnTo>
                  <a:lnTo>
                    <a:pt x="63" y="104"/>
                  </a:lnTo>
                  <a:lnTo>
                    <a:pt x="0" y="64"/>
                  </a:lnTo>
                  <a:lnTo>
                    <a:pt x="82" y="6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5" name="Freeform 763">
              <a:extLst>
                <a:ext uri="{FF2B5EF4-FFF2-40B4-BE49-F238E27FC236}">
                  <a16:creationId xmlns:a16="http://schemas.microsoft.com/office/drawing/2014/main" id="{0CA09B3B-6180-072E-43E5-EDD1F15F477E}"/>
                </a:ext>
              </a:extLst>
            </p:cNvPr>
            <p:cNvSpPr>
              <a:spLocks/>
            </p:cNvSpPr>
            <p:nvPr/>
          </p:nvSpPr>
          <p:spPr bwMode="auto">
            <a:xfrm>
              <a:off x="5573713" y="2257425"/>
              <a:ext cx="44450" cy="44450"/>
            </a:xfrm>
            <a:custGeom>
              <a:avLst/>
              <a:gdLst>
                <a:gd name="T0" fmla="*/ 146 w 171"/>
                <a:gd name="T1" fmla="*/ 146 h 171"/>
                <a:gd name="T2" fmla="*/ 156 w 171"/>
                <a:gd name="T3" fmla="*/ 133 h 171"/>
                <a:gd name="T4" fmla="*/ 157 w 171"/>
                <a:gd name="T5" fmla="*/ 128 h 171"/>
                <a:gd name="T6" fmla="*/ 159 w 171"/>
                <a:gd name="T7" fmla="*/ 125 h 171"/>
                <a:gd name="T8" fmla="*/ 164 w 171"/>
                <a:gd name="T9" fmla="*/ 118 h 171"/>
                <a:gd name="T10" fmla="*/ 169 w 171"/>
                <a:gd name="T11" fmla="*/ 102 h 171"/>
                <a:gd name="T12" fmla="*/ 171 w 171"/>
                <a:gd name="T13" fmla="*/ 86 h 171"/>
                <a:gd name="T14" fmla="*/ 169 w 171"/>
                <a:gd name="T15" fmla="*/ 68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4 w 171"/>
                <a:gd name="T39" fmla="*/ 38 h 171"/>
                <a:gd name="T40" fmla="*/ 6 w 171"/>
                <a:gd name="T41" fmla="*/ 53 h 171"/>
                <a:gd name="T42" fmla="*/ 1 w 171"/>
                <a:gd name="T43" fmla="*/ 68 h 171"/>
                <a:gd name="T44" fmla="*/ 0 w 171"/>
                <a:gd name="T45" fmla="*/ 86 h 171"/>
                <a:gd name="T46" fmla="*/ 1 w 171"/>
                <a:gd name="T47" fmla="*/ 102 h 171"/>
                <a:gd name="T48" fmla="*/ 6 w 171"/>
                <a:gd name="T49" fmla="*/ 118 h 171"/>
                <a:gd name="T50" fmla="*/ 14 w 171"/>
                <a:gd name="T51" fmla="*/ 133 h 171"/>
                <a:gd name="T52" fmla="*/ 25 w 171"/>
                <a:gd name="T53" fmla="*/ 146 h 171"/>
                <a:gd name="T54" fmla="*/ 37 w 171"/>
                <a:gd name="T55" fmla="*/ 157 h 171"/>
                <a:gd name="T56" fmla="*/ 52 w 171"/>
                <a:gd name="T57" fmla="*/ 165 h 171"/>
                <a:gd name="T58" fmla="*/ 67 w 171"/>
                <a:gd name="T59" fmla="*/ 169 h 171"/>
                <a:gd name="T60" fmla="*/ 85 w 171"/>
                <a:gd name="T61" fmla="*/ 171 h 171"/>
                <a:gd name="T62" fmla="*/ 101 w 171"/>
                <a:gd name="T63" fmla="*/ 169 h 171"/>
                <a:gd name="T64" fmla="*/ 117 w 171"/>
                <a:gd name="T65" fmla="*/ 165 h 171"/>
                <a:gd name="T66" fmla="*/ 124 w 171"/>
                <a:gd name="T67" fmla="*/ 160 h 171"/>
                <a:gd name="T68" fmla="*/ 128 w 171"/>
                <a:gd name="T69" fmla="*/ 158 h 171"/>
                <a:gd name="T70" fmla="*/ 132 w 171"/>
                <a:gd name="T71" fmla="*/ 157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59" y="125"/>
                  </a:lnTo>
                  <a:lnTo>
                    <a:pt x="164" y="118"/>
                  </a:lnTo>
                  <a:lnTo>
                    <a:pt x="169" y="102"/>
                  </a:lnTo>
                  <a:lnTo>
                    <a:pt x="171" y="86"/>
                  </a:lnTo>
                  <a:lnTo>
                    <a:pt x="169" y="68"/>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4" y="38"/>
                  </a:lnTo>
                  <a:lnTo>
                    <a:pt x="6" y="53"/>
                  </a:lnTo>
                  <a:lnTo>
                    <a:pt x="1" y="68"/>
                  </a:lnTo>
                  <a:lnTo>
                    <a:pt x="0" y="86"/>
                  </a:lnTo>
                  <a:lnTo>
                    <a:pt x="1" y="102"/>
                  </a:lnTo>
                  <a:lnTo>
                    <a:pt x="6" y="118"/>
                  </a:lnTo>
                  <a:lnTo>
                    <a:pt x="14" y="133"/>
                  </a:lnTo>
                  <a:lnTo>
                    <a:pt x="25" y="146"/>
                  </a:lnTo>
                  <a:lnTo>
                    <a:pt x="37" y="157"/>
                  </a:lnTo>
                  <a:lnTo>
                    <a:pt x="52" y="165"/>
                  </a:lnTo>
                  <a:lnTo>
                    <a:pt x="67" y="169"/>
                  </a:lnTo>
                  <a:lnTo>
                    <a:pt x="85" y="171"/>
                  </a:lnTo>
                  <a:lnTo>
                    <a:pt x="101" y="169"/>
                  </a:lnTo>
                  <a:lnTo>
                    <a:pt x="117" y="165"/>
                  </a:lnTo>
                  <a:lnTo>
                    <a:pt x="124" y="160"/>
                  </a:lnTo>
                  <a:lnTo>
                    <a:pt x="128"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6" name="Freeform 764">
              <a:extLst>
                <a:ext uri="{FF2B5EF4-FFF2-40B4-BE49-F238E27FC236}">
                  <a16:creationId xmlns:a16="http://schemas.microsoft.com/office/drawing/2014/main" id="{6EE24777-9FAE-C912-C1A0-FFAFA1FB61FD}"/>
                </a:ext>
              </a:extLst>
            </p:cNvPr>
            <p:cNvSpPr>
              <a:spLocks/>
            </p:cNvSpPr>
            <p:nvPr/>
          </p:nvSpPr>
          <p:spPr bwMode="auto">
            <a:xfrm>
              <a:off x="5526088" y="2322513"/>
              <a:ext cx="44450" cy="44450"/>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8" y="101"/>
                  </a:lnTo>
                  <a:lnTo>
                    <a:pt x="171" y="85"/>
                  </a:lnTo>
                  <a:lnTo>
                    <a:pt x="168"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7" name="Freeform 765">
              <a:extLst>
                <a:ext uri="{FF2B5EF4-FFF2-40B4-BE49-F238E27FC236}">
                  <a16:creationId xmlns:a16="http://schemas.microsoft.com/office/drawing/2014/main" id="{63930A3A-8908-CD5D-0446-E0023F0D455A}"/>
                </a:ext>
              </a:extLst>
            </p:cNvPr>
            <p:cNvSpPr>
              <a:spLocks/>
            </p:cNvSpPr>
            <p:nvPr/>
          </p:nvSpPr>
          <p:spPr bwMode="auto">
            <a:xfrm>
              <a:off x="5449888" y="2387600"/>
              <a:ext cx="44450" cy="46038"/>
            </a:xfrm>
            <a:custGeom>
              <a:avLst/>
              <a:gdLst>
                <a:gd name="T0" fmla="*/ 146 w 172"/>
                <a:gd name="T1" fmla="*/ 146 h 171"/>
                <a:gd name="T2" fmla="*/ 157 w 172"/>
                <a:gd name="T3" fmla="*/ 133 h 171"/>
                <a:gd name="T4" fmla="*/ 158 w 172"/>
                <a:gd name="T5" fmla="*/ 128 h 171"/>
                <a:gd name="T6" fmla="*/ 160 w 172"/>
                <a:gd name="T7" fmla="*/ 125 h 171"/>
                <a:gd name="T8" fmla="*/ 165 w 172"/>
                <a:gd name="T9" fmla="*/ 118 h 171"/>
                <a:gd name="T10" fmla="*/ 169 w 172"/>
                <a:gd name="T11" fmla="*/ 102 h 171"/>
                <a:gd name="T12" fmla="*/ 172 w 172"/>
                <a:gd name="T13" fmla="*/ 86 h 171"/>
                <a:gd name="T14" fmla="*/ 169 w 172"/>
                <a:gd name="T15" fmla="*/ 68 h 171"/>
                <a:gd name="T16" fmla="*/ 165 w 172"/>
                <a:gd name="T17" fmla="*/ 53 h 171"/>
                <a:gd name="T18" fmla="*/ 157 w 172"/>
                <a:gd name="T19" fmla="*/ 38 h 171"/>
                <a:gd name="T20" fmla="*/ 146 w 172"/>
                <a:gd name="T21" fmla="*/ 25 h 171"/>
                <a:gd name="T22" fmla="*/ 133 w 172"/>
                <a:gd name="T23" fmla="*/ 14 h 171"/>
                <a:gd name="T24" fmla="*/ 118 w 172"/>
                <a:gd name="T25" fmla="*/ 6 h 171"/>
                <a:gd name="T26" fmla="*/ 102 w 172"/>
                <a:gd name="T27" fmla="*/ 1 h 171"/>
                <a:gd name="T28" fmla="*/ 86 w 172"/>
                <a:gd name="T29" fmla="*/ 0 h 171"/>
                <a:gd name="T30" fmla="*/ 68 w 172"/>
                <a:gd name="T31" fmla="*/ 1 h 171"/>
                <a:gd name="T32" fmla="*/ 53 w 172"/>
                <a:gd name="T33" fmla="*/ 6 h 171"/>
                <a:gd name="T34" fmla="*/ 38 w 172"/>
                <a:gd name="T35" fmla="*/ 14 h 171"/>
                <a:gd name="T36" fmla="*/ 26 w 172"/>
                <a:gd name="T37" fmla="*/ 25 h 171"/>
                <a:gd name="T38" fmla="*/ 14 w 172"/>
                <a:gd name="T39" fmla="*/ 38 h 171"/>
                <a:gd name="T40" fmla="*/ 6 w 172"/>
                <a:gd name="T41" fmla="*/ 53 h 171"/>
                <a:gd name="T42" fmla="*/ 2 w 172"/>
                <a:gd name="T43" fmla="*/ 68 h 171"/>
                <a:gd name="T44" fmla="*/ 0 w 172"/>
                <a:gd name="T45" fmla="*/ 86 h 171"/>
                <a:gd name="T46" fmla="*/ 2 w 172"/>
                <a:gd name="T47" fmla="*/ 102 h 171"/>
                <a:gd name="T48" fmla="*/ 6 w 172"/>
                <a:gd name="T49" fmla="*/ 118 h 171"/>
                <a:gd name="T50" fmla="*/ 14 w 172"/>
                <a:gd name="T51" fmla="*/ 133 h 171"/>
                <a:gd name="T52" fmla="*/ 26 w 172"/>
                <a:gd name="T53" fmla="*/ 146 h 171"/>
                <a:gd name="T54" fmla="*/ 38 w 172"/>
                <a:gd name="T55" fmla="*/ 157 h 171"/>
                <a:gd name="T56" fmla="*/ 53 w 172"/>
                <a:gd name="T57" fmla="*/ 165 h 171"/>
                <a:gd name="T58" fmla="*/ 68 w 172"/>
                <a:gd name="T59" fmla="*/ 169 h 171"/>
                <a:gd name="T60" fmla="*/ 86 w 172"/>
                <a:gd name="T61" fmla="*/ 171 h 171"/>
                <a:gd name="T62" fmla="*/ 102 w 172"/>
                <a:gd name="T63" fmla="*/ 169 h 171"/>
                <a:gd name="T64" fmla="*/ 118 w 172"/>
                <a:gd name="T65" fmla="*/ 165 h 171"/>
                <a:gd name="T66" fmla="*/ 125 w 172"/>
                <a:gd name="T67" fmla="*/ 160 h 171"/>
                <a:gd name="T68" fmla="*/ 128 w 172"/>
                <a:gd name="T69" fmla="*/ 158 h 171"/>
                <a:gd name="T70" fmla="*/ 133 w 172"/>
                <a:gd name="T71" fmla="*/ 157 h 171"/>
                <a:gd name="T72" fmla="*/ 146 w 172"/>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171">
                  <a:moveTo>
                    <a:pt x="146" y="146"/>
                  </a:moveTo>
                  <a:lnTo>
                    <a:pt x="157" y="133"/>
                  </a:lnTo>
                  <a:lnTo>
                    <a:pt x="158" y="128"/>
                  </a:lnTo>
                  <a:lnTo>
                    <a:pt x="160" y="125"/>
                  </a:lnTo>
                  <a:lnTo>
                    <a:pt x="165" y="118"/>
                  </a:lnTo>
                  <a:lnTo>
                    <a:pt x="169" y="102"/>
                  </a:lnTo>
                  <a:lnTo>
                    <a:pt x="172" y="86"/>
                  </a:lnTo>
                  <a:lnTo>
                    <a:pt x="169" y="68"/>
                  </a:lnTo>
                  <a:lnTo>
                    <a:pt x="165" y="53"/>
                  </a:lnTo>
                  <a:lnTo>
                    <a:pt x="157" y="38"/>
                  </a:lnTo>
                  <a:lnTo>
                    <a:pt x="146" y="25"/>
                  </a:lnTo>
                  <a:lnTo>
                    <a:pt x="133" y="14"/>
                  </a:lnTo>
                  <a:lnTo>
                    <a:pt x="118" y="6"/>
                  </a:lnTo>
                  <a:lnTo>
                    <a:pt x="102" y="1"/>
                  </a:lnTo>
                  <a:lnTo>
                    <a:pt x="86" y="0"/>
                  </a:lnTo>
                  <a:lnTo>
                    <a:pt x="68" y="1"/>
                  </a:lnTo>
                  <a:lnTo>
                    <a:pt x="53" y="6"/>
                  </a:lnTo>
                  <a:lnTo>
                    <a:pt x="38" y="14"/>
                  </a:lnTo>
                  <a:lnTo>
                    <a:pt x="26" y="25"/>
                  </a:lnTo>
                  <a:lnTo>
                    <a:pt x="14" y="38"/>
                  </a:lnTo>
                  <a:lnTo>
                    <a:pt x="6" y="53"/>
                  </a:lnTo>
                  <a:lnTo>
                    <a:pt x="2" y="68"/>
                  </a:lnTo>
                  <a:lnTo>
                    <a:pt x="0" y="86"/>
                  </a:lnTo>
                  <a:lnTo>
                    <a:pt x="2" y="102"/>
                  </a:lnTo>
                  <a:lnTo>
                    <a:pt x="6" y="118"/>
                  </a:lnTo>
                  <a:lnTo>
                    <a:pt x="14" y="133"/>
                  </a:lnTo>
                  <a:lnTo>
                    <a:pt x="26" y="146"/>
                  </a:lnTo>
                  <a:lnTo>
                    <a:pt x="38" y="157"/>
                  </a:lnTo>
                  <a:lnTo>
                    <a:pt x="53" y="165"/>
                  </a:lnTo>
                  <a:lnTo>
                    <a:pt x="68" y="169"/>
                  </a:lnTo>
                  <a:lnTo>
                    <a:pt x="86" y="171"/>
                  </a:lnTo>
                  <a:lnTo>
                    <a:pt x="102" y="169"/>
                  </a:lnTo>
                  <a:lnTo>
                    <a:pt x="118" y="165"/>
                  </a:lnTo>
                  <a:lnTo>
                    <a:pt x="125" y="160"/>
                  </a:lnTo>
                  <a:lnTo>
                    <a:pt x="128" y="158"/>
                  </a:lnTo>
                  <a:lnTo>
                    <a:pt x="133"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8" name="Freeform 766">
              <a:extLst>
                <a:ext uri="{FF2B5EF4-FFF2-40B4-BE49-F238E27FC236}">
                  <a16:creationId xmlns:a16="http://schemas.microsoft.com/office/drawing/2014/main" id="{181F282C-CA61-F143-85EE-044306FAD73C}"/>
                </a:ext>
              </a:extLst>
            </p:cNvPr>
            <p:cNvSpPr>
              <a:spLocks/>
            </p:cNvSpPr>
            <p:nvPr/>
          </p:nvSpPr>
          <p:spPr bwMode="auto">
            <a:xfrm>
              <a:off x="5399088" y="2443163"/>
              <a:ext cx="44450" cy="46038"/>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8 w 171"/>
                <a:gd name="T11" fmla="*/ 102 h 172"/>
                <a:gd name="T12" fmla="*/ 171 w 171"/>
                <a:gd name="T13" fmla="*/ 86 h 172"/>
                <a:gd name="T14" fmla="*/ 168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3 w 171"/>
                <a:gd name="T39" fmla="*/ 38 h 172"/>
                <a:gd name="T40" fmla="*/ 5 w 171"/>
                <a:gd name="T41" fmla="*/ 53 h 172"/>
                <a:gd name="T42" fmla="*/ 1 w 171"/>
                <a:gd name="T43" fmla="*/ 68 h 172"/>
                <a:gd name="T44" fmla="*/ 0 w 171"/>
                <a:gd name="T45" fmla="*/ 86 h 172"/>
                <a:gd name="T46" fmla="*/ 1 w 171"/>
                <a:gd name="T47" fmla="*/ 102 h 172"/>
                <a:gd name="T48" fmla="*/ 5 w 171"/>
                <a:gd name="T49" fmla="*/ 118 h 172"/>
                <a:gd name="T50" fmla="*/ 13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7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8" y="102"/>
                  </a:lnTo>
                  <a:lnTo>
                    <a:pt x="171" y="86"/>
                  </a:lnTo>
                  <a:lnTo>
                    <a:pt x="168"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3" y="38"/>
                  </a:lnTo>
                  <a:lnTo>
                    <a:pt x="5" y="53"/>
                  </a:lnTo>
                  <a:lnTo>
                    <a:pt x="1" y="68"/>
                  </a:lnTo>
                  <a:lnTo>
                    <a:pt x="0" y="86"/>
                  </a:lnTo>
                  <a:lnTo>
                    <a:pt x="1" y="102"/>
                  </a:lnTo>
                  <a:lnTo>
                    <a:pt x="5" y="118"/>
                  </a:lnTo>
                  <a:lnTo>
                    <a:pt x="13" y="133"/>
                  </a:lnTo>
                  <a:lnTo>
                    <a:pt x="25" y="147"/>
                  </a:lnTo>
                  <a:lnTo>
                    <a:pt x="37" y="157"/>
                  </a:lnTo>
                  <a:lnTo>
                    <a:pt x="52" y="165"/>
                  </a:lnTo>
                  <a:lnTo>
                    <a:pt x="67" y="169"/>
                  </a:lnTo>
                  <a:lnTo>
                    <a:pt x="85" y="172"/>
                  </a:lnTo>
                  <a:lnTo>
                    <a:pt x="101" y="169"/>
                  </a:lnTo>
                  <a:lnTo>
                    <a:pt x="117" y="165"/>
                  </a:lnTo>
                  <a:lnTo>
                    <a:pt x="124" y="160"/>
                  </a:lnTo>
                  <a:lnTo>
                    <a:pt x="127"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9" name="Freeform 767">
              <a:extLst>
                <a:ext uri="{FF2B5EF4-FFF2-40B4-BE49-F238E27FC236}">
                  <a16:creationId xmlns:a16="http://schemas.microsoft.com/office/drawing/2014/main" id="{A67A7454-E634-2D00-11D3-45292B05AE86}"/>
                </a:ext>
              </a:extLst>
            </p:cNvPr>
            <p:cNvSpPr>
              <a:spLocks/>
            </p:cNvSpPr>
            <p:nvPr/>
          </p:nvSpPr>
          <p:spPr bwMode="auto">
            <a:xfrm>
              <a:off x="5462588" y="2508250"/>
              <a:ext cx="44450" cy="46038"/>
            </a:xfrm>
            <a:custGeom>
              <a:avLst/>
              <a:gdLst>
                <a:gd name="T0" fmla="*/ 146 w 171"/>
                <a:gd name="T1" fmla="*/ 146 h 171"/>
                <a:gd name="T2" fmla="*/ 156 w 171"/>
                <a:gd name="T3" fmla="*/ 132 h 171"/>
                <a:gd name="T4" fmla="*/ 158 w 171"/>
                <a:gd name="T5" fmla="*/ 128 h 171"/>
                <a:gd name="T6" fmla="*/ 160 w 171"/>
                <a:gd name="T7" fmla="*/ 124 h 171"/>
                <a:gd name="T8" fmla="*/ 164 w 171"/>
                <a:gd name="T9" fmla="*/ 118 h 171"/>
                <a:gd name="T10" fmla="*/ 169 w 171"/>
                <a:gd name="T11" fmla="*/ 102 h 171"/>
                <a:gd name="T12" fmla="*/ 171 w 171"/>
                <a:gd name="T13" fmla="*/ 86 h 171"/>
                <a:gd name="T14" fmla="*/ 169 w 171"/>
                <a:gd name="T15" fmla="*/ 67 h 171"/>
                <a:gd name="T16" fmla="*/ 164 w 171"/>
                <a:gd name="T17" fmla="*/ 53 h 171"/>
                <a:gd name="T18" fmla="*/ 156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3 h 171"/>
                <a:gd name="T42" fmla="*/ 1 w 171"/>
                <a:gd name="T43" fmla="*/ 67 h 171"/>
                <a:gd name="T44" fmla="*/ 0 w 171"/>
                <a:gd name="T45" fmla="*/ 86 h 171"/>
                <a:gd name="T46" fmla="*/ 1 w 171"/>
                <a:gd name="T47" fmla="*/ 102 h 171"/>
                <a:gd name="T48" fmla="*/ 6 w 171"/>
                <a:gd name="T49" fmla="*/ 118 h 171"/>
                <a:gd name="T50" fmla="*/ 14 w 171"/>
                <a:gd name="T51" fmla="*/ 132 h 171"/>
                <a:gd name="T52" fmla="*/ 25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8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8" y="128"/>
                  </a:lnTo>
                  <a:lnTo>
                    <a:pt x="160" y="124"/>
                  </a:lnTo>
                  <a:lnTo>
                    <a:pt x="164" y="118"/>
                  </a:lnTo>
                  <a:lnTo>
                    <a:pt x="169" y="102"/>
                  </a:lnTo>
                  <a:lnTo>
                    <a:pt x="171" y="86"/>
                  </a:lnTo>
                  <a:lnTo>
                    <a:pt x="169" y="67"/>
                  </a:lnTo>
                  <a:lnTo>
                    <a:pt x="164" y="53"/>
                  </a:lnTo>
                  <a:lnTo>
                    <a:pt x="156" y="38"/>
                  </a:lnTo>
                  <a:lnTo>
                    <a:pt x="146" y="25"/>
                  </a:lnTo>
                  <a:lnTo>
                    <a:pt x="133" y="14"/>
                  </a:lnTo>
                  <a:lnTo>
                    <a:pt x="118" y="6"/>
                  </a:lnTo>
                  <a:lnTo>
                    <a:pt x="102" y="1"/>
                  </a:lnTo>
                  <a:lnTo>
                    <a:pt x="86" y="0"/>
                  </a:lnTo>
                  <a:lnTo>
                    <a:pt x="68" y="1"/>
                  </a:lnTo>
                  <a:lnTo>
                    <a:pt x="53" y="6"/>
                  </a:lnTo>
                  <a:lnTo>
                    <a:pt x="38" y="14"/>
                  </a:lnTo>
                  <a:lnTo>
                    <a:pt x="25" y="25"/>
                  </a:lnTo>
                  <a:lnTo>
                    <a:pt x="14" y="38"/>
                  </a:lnTo>
                  <a:lnTo>
                    <a:pt x="6" y="53"/>
                  </a:lnTo>
                  <a:lnTo>
                    <a:pt x="1" y="67"/>
                  </a:lnTo>
                  <a:lnTo>
                    <a:pt x="0" y="86"/>
                  </a:lnTo>
                  <a:lnTo>
                    <a:pt x="1" y="102"/>
                  </a:lnTo>
                  <a:lnTo>
                    <a:pt x="6" y="118"/>
                  </a:lnTo>
                  <a:lnTo>
                    <a:pt x="14" y="132"/>
                  </a:lnTo>
                  <a:lnTo>
                    <a:pt x="25" y="146"/>
                  </a:lnTo>
                  <a:lnTo>
                    <a:pt x="38" y="156"/>
                  </a:lnTo>
                  <a:lnTo>
                    <a:pt x="53" y="164"/>
                  </a:lnTo>
                  <a:lnTo>
                    <a:pt x="68" y="169"/>
                  </a:lnTo>
                  <a:lnTo>
                    <a:pt x="86" y="171"/>
                  </a:lnTo>
                  <a:lnTo>
                    <a:pt x="102" y="169"/>
                  </a:lnTo>
                  <a:lnTo>
                    <a:pt x="118" y="164"/>
                  </a:lnTo>
                  <a:lnTo>
                    <a:pt x="125" y="160"/>
                  </a:lnTo>
                  <a:lnTo>
                    <a:pt x="128" y="158"/>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0" name="Freeform 768">
              <a:extLst>
                <a:ext uri="{FF2B5EF4-FFF2-40B4-BE49-F238E27FC236}">
                  <a16:creationId xmlns:a16="http://schemas.microsoft.com/office/drawing/2014/main" id="{D88CAB9C-153B-DAC2-1FE3-54E79B1FECCE}"/>
                </a:ext>
              </a:extLst>
            </p:cNvPr>
            <p:cNvSpPr>
              <a:spLocks/>
            </p:cNvSpPr>
            <p:nvPr/>
          </p:nvSpPr>
          <p:spPr bwMode="auto">
            <a:xfrm>
              <a:off x="5424488" y="2573338"/>
              <a:ext cx="46038" cy="46038"/>
            </a:xfrm>
            <a:custGeom>
              <a:avLst/>
              <a:gdLst>
                <a:gd name="T0" fmla="*/ 146 w 171"/>
                <a:gd name="T1" fmla="*/ 146 h 171"/>
                <a:gd name="T2" fmla="*/ 156 w 171"/>
                <a:gd name="T3" fmla="*/ 132 h 171"/>
                <a:gd name="T4" fmla="*/ 157 w 171"/>
                <a:gd name="T5" fmla="*/ 127 h 171"/>
                <a:gd name="T6" fmla="*/ 159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59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7"/>
                  </a:lnTo>
                  <a:lnTo>
                    <a:pt x="159" y="124"/>
                  </a:lnTo>
                  <a:lnTo>
                    <a:pt x="164" y="117"/>
                  </a:lnTo>
                  <a:lnTo>
                    <a:pt x="169" y="101"/>
                  </a:lnTo>
                  <a:lnTo>
                    <a:pt x="171" y="85"/>
                  </a:lnTo>
                  <a:lnTo>
                    <a:pt x="169"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4" y="37"/>
                  </a:lnTo>
                  <a:lnTo>
                    <a:pt x="6" y="52"/>
                  </a:lnTo>
                  <a:lnTo>
                    <a:pt x="1" y="67"/>
                  </a:lnTo>
                  <a:lnTo>
                    <a:pt x="0" y="85"/>
                  </a:lnTo>
                  <a:lnTo>
                    <a:pt x="1" y="101"/>
                  </a:lnTo>
                  <a:lnTo>
                    <a:pt x="6" y="117"/>
                  </a:lnTo>
                  <a:lnTo>
                    <a:pt x="14" y="132"/>
                  </a:lnTo>
                  <a:lnTo>
                    <a:pt x="25" y="146"/>
                  </a:lnTo>
                  <a:lnTo>
                    <a:pt x="37" y="156"/>
                  </a:lnTo>
                  <a:lnTo>
                    <a:pt x="52" y="164"/>
                  </a:lnTo>
                  <a:lnTo>
                    <a:pt x="67" y="169"/>
                  </a:lnTo>
                  <a:lnTo>
                    <a:pt x="85" y="171"/>
                  </a:lnTo>
                  <a:lnTo>
                    <a:pt x="101" y="169"/>
                  </a:lnTo>
                  <a:lnTo>
                    <a:pt x="117" y="164"/>
                  </a:lnTo>
                  <a:lnTo>
                    <a:pt x="124" y="159"/>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1" name="Freeform 769">
              <a:extLst>
                <a:ext uri="{FF2B5EF4-FFF2-40B4-BE49-F238E27FC236}">
                  <a16:creationId xmlns:a16="http://schemas.microsoft.com/office/drawing/2014/main" id="{0B7367FA-9B30-7864-3C43-02C39E032B9C}"/>
                </a:ext>
              </a:extLst>
            </p:cNvPr>
            <p:cNvSpPr>
              <a:spLocks/>
            </p:cNvSpPr>
            <p:nvPr/>
          </p:nvSpPr>
          <p:spPr bwMode="auto">
            <a:xfrm>
              <a:off x="5389563" y="2640013"/>
              <a:ext cx="46038" cy="44450"/>
            </a:xfrm>
            <a:custGeom>
              <a:avLst/>
              <a:gdLst>
                <a:gd name="T0" fmla="*/ 146 w 171"/>
                <a:gd name="T1" fmla="*/ 146 h 171"/>
                <a:gd name="T2" fmla="*/ 156 w 171"/>
                <a:gd name="T3" fmla="*/ 133 h 171"/>
                <a:gd name="T4" fmla="*/ 157 w 171"/>
                <a:gd name="T5" fmla="*/ 128 h 171"/>
                <a:gd name="T6" fmla="*/ 159 w 171"/>
                <a:gd name="T7" fmla="*/ 125 h 171"/>
                <a:gd name="T8" fmla="*/ 164 w 171"/>
                <a:gd name="T9" fmla="*/ 118 h 171"/>
                <a:gd name="T10" fmla="*/ 168 w 171"/>
                <a:gd name="T11" fmla="*/ 102 h 171"/>
                <a:gd name="T12" fmla="*/ 171 w 171"/>
                <a:gd name="T13" fmla="*/ 86 h 171"/>
                <a:gd name="T14" fmla="*/ 168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7 h 171"/>
                <a:gd name="T44" fmla="*/ 0 w 171"/>
                <a:gd name="T45" fmla="*/ 86 h 171"/>
                <a:gd name="T46" fmla="*/ 1 w 171"/>
                <a:gd name="T47" fmla="*/ 102 h 171"/>
                <a:gd name="T48" fmla="*/ 5 w 171"/>
                <a:gd name="T49" fmla="*/ 118 h 171"/>
                <a:gd name="T50" fmla="*/ 13 w 171"/>
                <a:gd name="T51" fmla="*/ 133 h 171"/>
                <a:gd name="T52" fmla="*/ 25 w 171"/>
                <a:gd name="T53" fmla="*/ 146 h 171"/>
                <a:gd name="T54" fmla="*/ 37 w 171"/>
                <a:gd name="T55" fmla="*/ 157 h 171"/>
                <a:gd name="T56" fmla="*/ 52 w 171"/>
                <a:gd name="T57" fmla="*/ 165 h 171"/>
                <a:gd name="T58" fmla="*/ 67 w 171"/>
                <a:gd name="T59" fmla="*/ 169 h 171"/>
                <a:gd name="T60" fmla="*/ 85 w 171"/>
                <a:gd name="T61" fmla="*/ 171 h 171"/>
                <a:gd name="T62" fmla="*/ 101 w 171"/>
                <a:gd name="T63" fmla="*/ 169 h 171"/>
                <a:gd name="T64" fmla="*/ 117 w 171"/>
                <a:gd name="T65" fmla="*/ 165 h 171"/>
                <a:gd name="T66" fmla="*/ 124 w 171"/>
                <a:gd name="T67" fmla="*/ 160 h 171"/>
                <a:gd name="T68" fmla="*/ 127 w 171"/>
                <a:gd name="T69" fmla="*/ 158 h 171"/>
                <a:gd name="T70" fmla="*/ 132 w 171"/>
                <a:gd name="T71" fmla="*/ 157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59" y="125"/>
                  </a:lnTo>
                  <a:lnTo>
                    <a:pt x="164" y="118"/>
                  </a:lnTo>
                  <a:lnTo>
                    <a:pt x="168" y="102"/>
                  </a:lnTo>
                  <a:lnTo>
                    <a:pt x="171" y="86"/>
                  </a:lnTo>
                  <a:lnTo>
                    <a:pt x="168" y="67"/>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7"/>
                  </a:lnTo>
                  <a:lnTo>
                    <a:pt x="0" y="86"/>
                  </a:lnTo>
                  <a:lnTo>
                    <a:pt x="1" y="102"/>
                  </a:lnTo>
                  <a:lnTo>
                    <a:pt x="5" y="118"/>
                  </a:lnTo>
                  <a:lnTo>
                    <a:pt x="13" y="133"/>
                  </a:lnTo>
                  <a:lnTo>
                    <a:pt x="25" y="146"/>
                  </a:lnTo>
                  <a:lnTo>
                    <a:pt x="37" y="157"/>
                  </a:lnTo>
                  <a:lnTo>
                    <a:pt x="52" y="165"/>
                  </a:lnTo>
                  <a:lnTo>
                    <a:pt x="67" y="169"/>
                  </a:lnTo>
                  <a:lnTo>
                    <a:pt x="85" y="171"/>
                  </a:lnTo>
                  <a:lnTo>
                    <a:pt x="101" y="169"/>
                  </a:lnTo>
                  <a:lnTo>
                    <a:pt x="117" y="165"/>
                  </a:lnTo>
                  <a:lnTo>
                    <a:pt x="124" y="160"/>
                  </a:lnTo>
                  <a:lnTo>
                    <a:pt x="127"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2" name="Freeform 770">
              <a:extLst>
                <a:ext uri="{FF2B5EF4-FFF2-40B4-BE49-F238E27FC236}">
                  <a16:creationId xmlns:a16="http://schemas.microsoft.com/office/drawing/2014/main" id="{38917EF1-FA48-CE5F-B7AD-9BFDAF97D4F2}"/>
                </a:ext>
              </a:extLst>
            </p:cNvPr>
            <p:cNvSpPr>
              <a:spLocks/>
            </p:cNvSpPr>
            <p:nvPr/>
          </p:nvSpPr>
          <p:spPr bwMode="auto">
            <a:xfrm>
              <a:off x="5372101" y="2697163"/>
              <a:ext cx="46038" cy="46038"/>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8 w 171"/>
                <a:gd name="T11" fmla="*/ 102 h 172"/>
                <a:gd name="T12" fmla="*/ 171 w 171"/>
                <a:gd name="T13" fmla="*/ 86 h 172"/>
                <a:gd name="T14" fmla="*/ 168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3 w 171"/>
                <a:gd name="T39" fmla="*/ 38 h 172"/>
                <a:gd name="T40" fmla="*/ 5 w 171"/>
                <a:gd name="T41" fmla="*/ 53 h 172"/>
                <a:gd name="T42" fmla="*/ 1 w 171"/>
                <a:gd name="T43" fmla="*/ 68 h 172"/>
                <a:gd name="T44" fmla="*/ 0 w 171"/>
                <a:gd name="T45" fmla="*/ 86 h 172"/>
                <a:gd name="T46" fmla="*/ 1 w 171"/>
                <a:gd name="T47" fmla="*/ 102 h 172"/>
                <a:gd name="T48" fmla="*/ 5 w 171"/>
                <a:gd name="T49" fmla="*/ 118 h 172"/>
                <a:gd name="T50" fmla="*/ 13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7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8" y="102"/>
                  </a:lnTo>
                  <a:lnTo>
                    <a:pt x="171" y="86"/>
                  </a:lnTo>
                  <a:lnTo>
                    <a:pt x="168"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3" y="38"/>
                  </a:lnTo>
                  <a:lnTo>
                    <a:pt x="5" y="53"/>
                  </a:lnTo>
                  <a:lnTo>
                    <a:pt x="1" y="68"/>
                  </a:lnTo>
                  <a:lnTo>
                    <a:pt x="0" y="86"/>
                  </a:lnTo>
                  <a:lnTo>
                    <a:pt x="1" y="102"/>
                  </a:lnTo>
                  <a:lnTo>
                    <a:pt x="5" y="118"/>
                  </a:lnTo>
                  <a:lnTo>
                    <a:pt x="13" y="133"/>
                  </a:lnTo>
                  <a:lnTo>
                    <a:pt x="25" y="147"/>
                  </a:lnTo>
                  <a:lnTo>
                    <a:pt x="37" y="157"/>
                  </a:lnTo>
                  <a:lnTo>
                    <a:pt x="52" y="165"/>
                  </a:lnTo>
                  <a:lnTo>
                    <a:pt x="67" y="169"/>
                  </a:lnTo>
                  <a:lnTo>
                    <a:pt x="85" y="172"/>
                  </a:lnTo>
                  <a:lnTo>
                    <a:pt x="101" y="169"/>
                  </a:lnTo>
                  <a:lnTo>
                    <a:pt x="117" y="165"/>
                  </a:lnTo>
                  <a:lnTo>
                    <a:pt x="124" y="160"/>
                  </a:lnTo>
                  <a:lnTo>
                    <a:pt x="127"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3" name="Freeform 771">
              <a:extLst>
                <a:ext uri="{FF2B5EF4-FFF2-40B4-BE49-F238E27FC236}">
                  <a16:creationId xmlns:a16="http://schemas.microsoft.com/office/drawing/2014/main" id="{485E2626-6786-B555-6F40-E8A48485C6D9}"/>
                </a:ext>
              </a:extLst>
            </p:cNvPr>
            <p:cNvSpPr>
              <a:spLocks/>
            </p:cNvSpPr>
            <p:nvPr/>
          </p:nvSpPr>
          <p:spPr bwMode="auto">
            <a:xfrm>
              <a:off x="5389563" y="2767013"/>
              <a:ext cx="46038" cy="46038"/>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8 h 171"/>
                <a:gd name="T10" fmla="*/ 168 w 171"/>
                <a:gd name="T11" fmla="*/ 102 h 171"/>
                <a:gd name="T12" fmla="*/ 171 w 171"/>
                <a:gd name="T13" fmla="*/ 86 h 171"/>
                <a:gd name="T14" fmla="*/ 168 w 171"/>
                <a:gd name="T15" fmla="*/ 67 h 171"/>
                <a:gd name="T16" fmla="*/ 164 w 171"/>
                <a:gd name="T17" fmla="*/ 52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2 h 171"/>
                <a:gd name="T42" fmla="*/ 1 w 171"/>
                <a:gd name="T43" fmla="*/ 67 h 171"/>
                <a:gd name="T44" fmla="*/ 0 w 171"/>
                <a:gd name="T45" fmla="*/ 86 h 171"/>
                <a:gd name="T46" fmla="*/ 1 w 171"/>
                <a:gd name="T47" fmla="*/ 102 h 171"/>
                <a:gd name="T48" fmla="*/ 5 w 171"/>
                <a:gd name="T49" fmla="*/ 118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8"/>
                  </a:lnTo>
                  <a:lnTo>
                    <a:pt x="168" y="102"/>
                  </a:lnTo>
                  <a:lnTo>
                    <a:pt x="171" y="86"/>
                  </a:lnTo>
                  <a:lnTo>
                    <a:pt x="168" y="67"/>
                  </a:lnTo>
                  <a:lnTo>
                    <a:pt x="164" y="52"/>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2"/>
                  </a:lnTo>
                  <a:lnTo>
                    <a:pt x="1" y="67"/>
                  </a:lnTo>
                  <a:lnTo>
                    <a:pt x="0" y="86"/>
                  </a:lnTo>
                  <a:lnTo>
                    <a:pt x="1" y="102"/>
                  </a:lnTo>
                  <a:lnTo>
                    <a:pt x="5" y="118"/>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4" name="Freeform 772">
              <a:extLst>
                <a:ext uri="{FF2B5EF4-FFF2-40B4-BE49-F238E27FC236}">
                  <a16:creationId xmlns:a16="http://schemas.microsoft.com/office/drawing/2014/main" id="{572C2408-B0BD-2339-5D7C-FBE483F59893}"/>
                </a:ext>
              </a:extLst>
            </p:cNvPr>
            <p:cNvSpPr>
              <a:spLocks/>
            </p:cNvSpPr>
            <p:nvPr/>
          </p:nvSpPr>
          <p:spPr bwMode="auto">
            <a:xfrm>
              <a:off x="5372101" y="2827338"/>
              <a:ext cx="46038" cy="46038"/>
            </a:xfrm>
            <a:custGeom>
              <a:avLst/>
              <a:gdLst>
                <a:gd name="T0" fmla="*/ 146 w 171"/>
                <a:gd name="T1" fmla="*/ 146 h 171"/>
                <a:gd name="T2" fmla="*/ 156 w 171"/>
                <a:gd name="T3" fmla="*/ 132 h 171"/>
                <a:gd name="T4" fmla="*/ 157 w 171"/>
                <a:gd name="T5" fmla="*/ 127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8 h 171"/>
                <a:gd name="T60" fmla="*/ 85 w 171"/>
                <a:gd name="T61" fmla="*/ 171 h 171"/>
                <a:gd name="T62" fmla="*/ 101 w 171"/>
                <a:gd name="T63" fmla="*/ 168 h 171"/>
                <a:gd name="T64" fmla="*/ 117 w 171"/>
                <a:gd name="T65" fmla="*/ 164 h 171"/>
                <a:gd name="T66" fmla="*/ 124 w 171"/>
                <a:gd name="T67" fmla="*/ 159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7"/>
                  </a:lnTo>
                  <a:lnTo>
                    <a:pt x="159" y="124"/>
                  </a:lnTo>
                  <a:lnTo>
                    <a:pt x="164" y="117"/>
                  </a:lnTo>
                  <a:lnTo>
                    <a:pt x="168" y="101"/>
                  </a:lnTo>
                  <a:lnTo>
                    <a:pt x="171" y="85"/>
                  </a:lnTo>
                  <a:lnTo>
                    <a:pt x="168"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8"/>
                  </a:lnTo>
                  <a:lnTo>
                    <a:pt x="85" y="171"/>
                  </a:lnTo>
                  <a:lnTo>
                    <a:pt x="101" y="168"/>
                  </a:lnTo>
                  <a:lnTo>
                    <a:pt x="117" y="164"/>
                  </a:lnTo>
                  <a:lnTo>
                    <a:pt x="124" y="159"/>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5" name="Freeform 773">
              <a:extLst>
                <a:ext uri="{FF2B5EF4-FFF2-40B4-BE49-F238E27FC236}">
                  <a16:creationId xmlns:a16="http://schemas.microsoft.com/office/drawing/2014/main" id="{9EAC92B2-6BFB-4EB5-C09C-16417EA48AFF}"/>
                </a:ext>
              </a:extLst>
            </p:cNvPr>
            <p:cNvSpPr>
              <a:spLocks/>
            </p:cNvSpPr>
            <p:nvPr/>
          </p:nvSpPr>
          <p:spPr bwMode="auto">
            <a:xfrm>
              <a:off x="5424488" y="2897188"/>
              <a:ext cx="46038" cy="44450"/>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59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9" y="101"/>
                  </a:lnTo>
                  <a:lnTo>
                    <a:pt x="171" y="85"/>
                  </a:lnTo>
                  <a:lnTo>
                    <a:pt x="169"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4" y="37"/>
                  </a:lnTo>
                  <a:lnTo>
                    <a:pt x="6" y="52"/>
                  </a:lnTo>
                  <a:lnTo>
                    <a:pt x="1" y="67"/>
                  </a:lnTo>
                  <a:lnTo>
                    <a:pt x="0" y="85"/>
                  </a:lnTo>
                  <a:lnTo>
                    <a:pt x="1" y="101"/>
                  </a:lnTo>
                  <a:lnTo>
                    <a:pt x="6" y="117"/>
                  </a:lnTo>
                  <a:lnTo>
                    <a:pt x="14" y="132"/>
                  </a:lnTo>
                  <a:lnTo>
                    <a:pt x="25" y="146"/>
                  </a:lnTo>
                  <a:lnTo>
                    <a:pt x="37" y="156"/>
                  </a:lnTo>
                  <a:lnTo>
                    <a:pt x="52" y="164"/>
                  </a:lnTo>
                  <a:lnTo>
                    <a:pt x="67" y="169"/>
                  </a:lnTo>
                  <a:lnTo>
                    <a:pt x="85" y="171"/>
                  </a:lnTo>
                  <a:lnTo>
                    <a:pt x="101" y="169"/>
                  </a:lnTo>
                  <a:lnTo>
                    <a:pt x="117" y="164"/>
                  </a:lnTo>
                  <a:lnTo>
                    <a:pt x="124" y="159"/>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6" name="Freeform 774">
              <a:extLst>
                <a:ext uri="{FF2B5EF4-FFF2-40B4-BE49-F238E27FC236}">
                  <a16:creationId xmlns:a16="http://schemas.microsoft.com/office/drawing/2014/main" id="{897EAF25-3E99-F62F-5E7A-E2C5714852D1}"/>
                </a:ext>
              </a:extLst>
            </p:cNvPr>
            <p:cNvSpPr>
              <a:spLocks/>
            </p:cNvSpPr>
            <p:nvPr/>
          </p:nvSpPr>
          <p:spPr bwMode="auto">
            <a:xfrm>
              <a:off x="5443538" y="2955925"/>
              <a:ext cx="46038" cy="44450"/>
            </a:xfrm>
            <a:custGeom>
              <a:avLst/>
              <a:gdLst>
                <a:gd name="T0" fmla="*/ 146 w 171"/>
                <a:gd name="T1" fmla="*/ 146 h 171"/>
                <a:gd name="T2" fmla="*/ 156 w 171"/>
                <a:gd name="T3" fmla="*/ 133 h 171"/>
                <a:gd name="T4" fmla="*/ 157 w 171"/>
                <a:gd name="T5" fmla="*/ 128 h 171"/>
                <a:gd name="T6" fmla="*/ 159 w 171"/>
                <a:gd name="T7" fmla="*/ 125 h 171"/>
                <a:gd name="T8" fmla="*/ 164 w 171"/>
                <a:gd name="T9" fmla="*/ 118 h 171"/>
                <a:gd name="T10" fmla="*/ 168 w 171"/>
                <a:gd name="T11" fmla="*/ 102 h 171"/>
                <a:gd name="T12" fmla="*/ 171 w 171"/>
                <a:gd name="T13" fmla="*/ 86 h 171"/>
                <a:gd name="T14" fmla="*/ 168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7 h 171"/>
                <a:gd name="T44" fmla="*/ 0 w 171"/>
                <a:gd name="T45" fmla="*/ 86 h 171"/>
                <a:gd name="T46" fmla="*/ 1 w 171"/>
                <a:gd name="T47" fmla="*/ 102 h 171"/>
                <a:gd name="T48" fmla="*/ 5 w 171"/>
                <a:gd name="T49" fmla="*/ 118 h 171"/>
                <a:gd name="T50" fmla="*/ 13 w 171"/>
                <a:gd name="T51" fmla="*/ 133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8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59" y="125"/>
                  </a:lnTo>
                  <a:lnTo>
                    <a:pt x="164" y="118"/>
                  </a:lnTo>
                  <a:lnTo>
                    <a:pt x="168" y="102"/>
                  </a:lnTo>
                  <a:lnTo>
                    <a:pt x="171" y="86"/>
                  </a:lnTo>
                  <a:lnTo>
                    <a:pt x="168" y="67"/>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7"/>
                  </a:lnTo>
                  <a:lnTo>
                    <a:pt x="0" y="86"/>
                  </a:lnTo>
                  <a:lnTo>
                    <a:pt x="1" y="102"/>
                  </a:lnTo>
                  <a:lnTo>
                    <a:pt x="5" y="118"/>
                  </a:lnTo>
                  <a:lnTo>
                    <a:pt x="13" y="133"/>
                  </a:lnTo>
                  <a:lnTo>
                    <a:pt x="25" y="146"/>
                  </a:lnTo>
                  <a:lnTo>
                    <a:pt x="37" y="156"/>
                  </a:lnTo>
                  <a:lnTo>
                    <a:pt x="52" y="164"/>
                  </a:lnTo>
                  <a:lnTo>
                    <a:pt x="67" y="169"/>
                  </a:lnTo>
                  <a:lnTo>
                    <a:pt x="85" y="171"/>
                  </a:lnTo>
                  <a:lnTo>
                    <a:pt x="101" y="169"/>
                  </a:lnTo>
                  <a:lnTo>
                    <a:pt x="117" y="164"/>
                  </a:lnTo>
                  <a:lnTo>
                    <a:pt x="124" y="160"/>
                  </a:lnTo>
                  <a:lnTo>
                    <a:pt x="127" y="158"/>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7" name="Freeform 775">
              <a:extLst>
                <a:ext uri="{FF2B5EF4-FFF2-40B4-BE49-F238E27FC236}">
                  <a16:creationId xmlns:a16="http://schemas.microsoft.com/office/drawing/2014/main" id="{3C24D8E9-C462-47E7-95D5-B62DF7117BDC}"/>
                </a:ext>
              </a:extLst>
            </p:cNvPr>
            <p:cNvSpPr>
              <a:spLocks/>
            </p:cNvSpPr>
            <p:nvPr/>
          </p:nvSpPr>
          <p:spPr bwMode="auto">
            <a:xfrm>
              <a:off x="5424488" y="3021013"/>
              <a:ext cx="46038" cy="44450"/>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59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9" y="101"/>
                  </a:lnTo>
                  <a:lnTo>
                    <a:pt x="171" y="85"/>
                  </a:lnTo>
                  <a:lnTo>
                    <a:pt x="169"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4" y="37"/>
                  </a:lnTo>
                  <a:lnTo>
                    <a:pt x="6" y="52"/>
                  </a:lnTo>
                  <a:lnTo>
                    <a:pt x="1" y="67"/>
                  </a:lnTo>
                  <a:lnTo>
                    <a:pt x="0" y="85"/>
                  </a:lnTo>
                  <a:lnTo>
                    <a:pt x="1" y="101"/>
                  </a:lnTo>
                  <a:lnTo>
                    <a:pt x="6" y="117"/>
                  </a:lnTo>
                  <a:lnTo>
                    <a:pt x="14" y="132"/>
                  </a:lnTo>
                  <a:lnTo>
                    <a:pt x="25" y="146"/>
                  </a:lnTo>
                  <a:lnTo>
                    <a:pt x="37" y="156"/>
                  </a:lnTo>
                  <a:lnTo>
                    <a:pt x="52" y="164"/>
                  </a:lnTo>
                  <a:lnTo>
                    <a:pt x="67" y="169"/>
                  </a:lnTo>
                  <a:lnTo>
                    <a:pt x="85" y="171"/>
                  </a:lnTo>
                  <a:lnTo>
                    <a:pt x="101" y="169"/>
                  </a:lnTo>
                  <a:lnTo>
                    <a:pt x="117" y="164"/>
                  </a:lnTo>
                  <a:lnTo>
                    <a:pt x="124" y="159"/>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8" name="Freeform 776">
              <a:extLst>
                <a:ext uri="{FF2B5EF4-FFF2-40B4-BE49-F238E27FC236}">
                  <a16:creationId xmlns:a16="http://schemas.microsoft.com/office/drawing/2014/main" id="{F6C91F25-9B5C-44C8-3FF7-4749DCAF1BBE}"/>
                </a:ext>
              </a:extLst>
            </p:cNvPr>
            <p:cNvSpPr>
              <a:spLocks/>
            </p:cNvSpPr>
            <p:nvPr/>
          </p:nvSpPr>
          <p:spPr bwMode="auto">
            <a:xfrm>
              <a:off x="5507038" y="3086100"/>
              <a:ext cx="46038" cy="44450"/>
            </a:xfrm>
            <a:custGeom>
              <a:avLst/>
              <a:gdLst>
                <a:gd name="T0" fmla="*/ 146 w 171"/>
                <a:gd name="T1" fmla="*/ 146 h 171"/>
                <a:gd name="T2" fmla="*/ 156 w 171"/>
                <a:gd name="T3" fmla="*/ 133 h 171"/>
                <a:gd name="T4" fmla="*/ 158 w 171"/>
                <a:gd name="T5" fmla="*/ 128 h 171"/>
                <a:gd name="T6" fmla="*/ 160 w 171"/>
                <a:gd name="T7" fmla="*/ 125 h 171"/>
                <a:gd name="T8" fmla="*/ 164 w 171"/>
                <a:gd name="T9" fmla="*/ 118 h 171"/>
                <a:gd name="T10" fmla="*/ 169 w 171"/>
                <a:gd name="T11" fmla="*/ 102 h 171"/>
                <a:gd name="T12" fmla="*/ 171 w 171"/>
                <a:gd name="T13" fmla="*/ 86 h 171"/>
                <a:gd name="T14" fmla="*/ 169 w 171"/>
                <a:gd name="T15" fmla="*/ 68 h 171"/>
                <a:gd name="T16" fmla="*/ 164 w 171"/>
                <a:gd name="T17" fmla="*/ 53 h 171"/>
                <a:gd name="T18" fmla="*/ 156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3 h 171"/>
                <a:gd name="T42" fmla="*/ 1 w 171"/>
                <a:gd name="T43" fmla="*/ 68 h 171"/>
                <a:gd name="T44" fmla="*/ 0 w 171"/>
                <a:gd name="T45" fmla="*/ 86 h 171"/>
                <a:gd name="T46" fmla="*/ 1 w 171"/>
                <a:gd name="T47" fmla="*/ 102 h 171"/>
                <a:gd name="T48" fmla="*/ 6 w 171"/>
                <a:gd name="T49" fmla="*/ 118 h 171"/>
                <a:gd name="T50" fmla="*/ 14 w 171"/>
                <a:gd name="T51" fmla="*/ 133 h 171"/>
                <a:gd name="T52" fmla="*/ 25 w 171"/>
                <a:gd name="T53" fmla="*/ 146 h 171"/>
                <a:gd name="T54" fmla="*/ 38 w 171"/>
                <a:gd name="T55" fmla="*/ 157 h 171"/>
                <a:gd name="T56" fmla="*/ 53 w 171"/>
                <a:gd name="T57" fmla="*/ 165 h 171"/>
                <a:gd name="T58" fmla="*/ 68 w 171"/>
                <a:gd name="T59" fmla="*/ 169 h 171"/>
                <a:gd name="T60" fmla="*/ 86 w 171"/>
                <a:gd name="T61" fmla="*/ 171 h 171"/>
                <a:gd name="T62" fmla="*/ 102 w 171"/>
                <a:gd name="T63" fmla="*/ 169 h 171"/>
                <a:gd name="T64" fmla="*/ 118 w 171"/>
                <a:gd name="T65" fmla="*/ 165 h 171"/>
                <a:gd name="T66" fmla="*/ 125 w 171"/>
                <a:gd name="T67" fmla="*/ 160 h 171"/>
                <a:gd name="T68" fmla="*/ 128 w 171"/>
                <a:gd name="T69" fmla="*/ 158 h 171"/>
                <a:gd name="T70" fmla="*/ 133 w 171"/>
                <a:gd name="T71" fmla="*/ 157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8" y="128"/>
                  </a:lnTo>
                  <a:lnTo>
                    <a:pt x="160" y="125"/>
                  </a:lnTo>
                  <a:lnTo>
                    <a:pt x="164" y="118"/>
                  </a:lnTo>
                  <a:lnTo>
                    <a:pt x="169" y="102"/>
                  </a:lnTo>
                  <a:lnTo>
                    <a:pt x="171" y="86"/>
                  </a:lnTo>
                  <a:lnTo>
                    <a:pt x="169" y="68"/>
                  </a:lnTo>
                  <a:lnTo>
                    <a:pt x="164" y="53"/>
                  </a:lnTo>
                  <a:lnTo>
                    <a:pt x="156" y="38"/>
                  </a:lnTo>
                  <a:lnTo>
                    <a:pt x="146" y="25"/>
                  </a:lnTo>
                  <a:lnTo>
                    <a:pt x="133" y="14"/>
                  </a:lnTo>
                  <a:lnTo>
                    <a:pt x="118" y="6"/>
                  </a:lnTo>
                  <a:lnTo>
                    <a:pt x="102" y="1"/>
                  </a:lnTo>
                  <a:lnTo>
                    <a:pt x="86" y="0"/>
                  </a:lnTo>
                  <a:lnTo>
                    <a:pt x="68" y="1"/>
                  </a:lnTo>
                  <a:lnTo>
                    <a:pt x="53" y="6"/>
                  </a:lnTo>
                  <a:lnTo>
                    <a:pt x="38" y="14"/>
                  </a:lnTo>
                  <a:lnTo>
                    <a:pt x="25" y="25"/>
                  </a:lnTo>
                  <a:lnTo>
                    <a:pt x="14" y="38"/>
                  </a:lnTo>
                  <a:lnTo>
                    <a:pt x="6" y="53"/>
                  </a:lnTo>
                  <a:lnTo>
                    <a:pt x="1" y="68"/>
                  </a:lnTo>
                  <a:lnTo>
                    <a:pt x="0" y="86"/>
                  </a:lnTo>
                  <a:lnTo>
                    <a:pt x="1" y="102"/>
                  </a:lnTo>
                  <a:lnTo>
                    <a:pt x="6" y="118"/>
                  </a:lnTo>
                  <a:lnTo>
                    <a:pt x="14" y="133"/>
                  </a:lnTo>
                  <a:lnTo>
                    <a:pt x="25" y="146"/>
                  </a:lnTo>
                  <a:lnTo>
                    <a:pt x="38" y="157"/>
                  </a:lnTo>
                  <a:lnTo>
                    <a:pt x="53" y="165"/>
                  </a:lnTo>
                  <a:lnTo>
                    <a:pt x="68" y="169"/>
                  </a:lnTo>
                  <a:lnTo>
                    <a:pt x="86" y="171"/>
                  </a:lnTo>
                  <a:lnTo>
                    <a:pt x="102" y="169"/>
                  </a:lnTo>
                  <a:lnTo>
                    <a:pt x="118" y="165"/>
                  </a:lnTo>
                  <a:lnTo>
                    <a:pt x="125" y="160"/>
                  </a:lnTo>
                  <a:lnTo>
                    <a:pt x="128" y="158"/>
                  </a:lnTo>
                  <a:lnTo>
                    <a:pt x="133"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9" name="Freeform 777">
              <a:extLst>
                <a:ext uri="{FF2B5EF4-FFF2-40B4-BE49-F238E27FC236}">
                  <a16:creationId xmlns:a16="http://schemas.microsoft.com/office/drawing/2014/main" id="{A136CEE6-63C8-D952-6257-3CE71C770109}"/>
                </a:ext>
              </a:extLst>
            </p:cNvPr>
            <p:cNvSpPr>
              <a:spLocks/>
            </p:cNvSpPr>
            <p:nvPr/>
          </p:nvSpPr>
          <p:spPr bwMode="auto">
            <a:xfrm>
              <a:off x="5538788" y="3151188"/>
              <a:ext cx="44450" cy="44450"/>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9" y="101"/>
                  </a:lnTo>
                  <a:lnTo>
                    <a:pt x="171" y="85"/>
                  </a:lnTo>
                  <a:lnTo>
                    <a:pt x="169"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4" y="37"/>
                  </a:lnTo>
                  <a:lnTo>
                    <a:pt x="6" y="52"/>
                  </a:lnTo>
                  <a:lnTo>
                    <a:pt x="1" y="67"/>
                  </a:lnTo>
                  <a:lnTo>
                    <a:pt x="0" y="85"/>
                  </a:lnTo>
                  <a:lnTo>
                    <a:pt x="1" y="101"/>
                  </a:lnTo>
                  <a:lnTo>
                    <a:pt x="6" y="117"/>
                  </a:lnTo>
                  <a:lnTo>
                    <a:pt x="14" y="132"/>
                  </a:lnTo>
                  <a:lnTo>
                    <a:pt x="25" y="146"/>
                  </a:lnTo>
                  <a:lnTo>
                    <a:pt x="37" y="156"/>
                  </a:lnTo>
                  <a:lnTo>
                    <a:pt x="52" y="164"/>
                  </a:lnTo>
                  <a:lnTo>
                    <a:pt x="67" y="169"/>
                  </a:lnTo>
                  <a:lnTo>
                    <a:pt x="85" y="171"/>
                  </a:lnTo>
                  <a:lnTo>
                    <a:pt x="101" y="169"/>
                  </a:lnTo>
                  <a:lnTo>
                    <a:pt x="117" y="164"/>
                  </a:lnTo>
                  <a:lnTo>
                    <a:pt x="124" y="160"/>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0" name="Freeform 778">
              <a:extLst>
                <a:ext uri="{FF2B5EF4-FFF2-40B4-BE49-F238E27FC236}">
                  <a16:creationId xmlns:a16="http://schemas.microsoft.com/office/drawing/2014/main" id="{689DD307-18CF-50A6-10D6-6A69640146E8}"/>
                </a:ext>
              </a:extLst>
            </p:cNvPr>
            <p:cNvSpPr>
              <a:spLocks/>
            </p:cNvSpPr>
            <p:nvPr/>
          </p:nvSpPr>
          <p:spPr bwMode="auto">
            <a:xfrm>
              <a:off x="5570538" y="3206750"/>
              <a:ext cx="46038" cy="44450"/>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8" y="101"/>
                  </a:lnTo>
                  <a:lnTo>
                    <a:pt x="171" y="85"/>
                  </a:lnTo>
                  <a:lnTo>
                    <a:pt x="168" y="67"/>
                  </a:lnTo>
                  <a:lnTo>
                    <a:pt x="164" y="52"/>
                  </a:lnTo>
                  <a:lnTo>
                    <a:pt x="156" y="37"/>
                  </a:lnTo>
                  <a:lnTo>
                    <a:pt x="146" y="25"/>
                  </a:lnTo>
                  <a:lnTo>
                    <a:pt x="132" y="14"/>
                  </a:lnTo>
                  <a:lnTo>
                    <a:pt x="117" y="6"/>
                  </a:lnTo>
                  <a:lnTo>
                    <a:pt x="101" y="1"/>
                  </a:lnTo>
                  <a:lnTo>
                    <a:pt x="85" y="0"/>
                  </a:lnTo>
                  <a:lnTo>
                    <a:pt x="67" y="1"/>
                  </a:lnTo>
                  <a:lnTo>
                    <a:pt x="52" y="6"/>
                  </a:lnTo>
                  <a:lnTo>
                    <a:pt x="37" y="14"/>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1" name="Freeform 779">
              <a:extLst>
                <a:ext uri="{FF2B5EF4-FFF2-40B4-BE49-F238E27FC236}">
                  <a16:creationId xmlns:a16="http://schemas.microsoft.com/office/drawing/2014/main" id="{CC5162AF-42DA-A8B5-4160-028159968587}"/>
                </a:ext>
              </a:extLst>
            </p:cNvPr>
            <p:cNvSpPr>
              <a:spLocks/>
            </p:cNvSpPr>
            <p:nvPr/>
          </p:nvSpPr>
          <p:spPr bwMode="auto">
            <a:xfrm>
              <a:off x="5399088" y="3281363"/>
              <a:ext cx="44450" cy="44450"/>
            </a:xfrm>
            <a:custGeom>
              <a:avLst/>
              <a:gdLst>
                <a:gd name="T0" fmla="*/ 146 w 171"/>
                <a:gd name="T1" fmla="*/ 146 h 171"/>
                <a:gd name="T2" fmla="*/ 156 w 171"/>
                <a:gd name="T3" fmla="*/ 132 h 171"/>
                <a:gd name="T4" fmla="*/ 157 w 171"/>
                <a:gd name="T5" fmla="*/ 127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59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7"/>
                  </a:lnTo>
                  <a:lnTo>
                    <a:pt x="159" y="124"/>
                  </a:lnTo>
                  <a:lnTo>
                    <a:pt x="164" y="117"/>
                  </a:lnTo>
                  <a:lnTo>
                    <a:pt x="168" y="101"/>
                  </a:lnTo>
                  <a:lnTo>
                    <a:pt x="171" y="85"/>
                  </a:lnTo>
                  <a:lnTo>
                    <a:pt x="168"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59"/>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2" name="Freeform 780">
              <a:extLst>
                <a:ext uri="{FF2B5EF4-FFF2-40B4-BE49-F238E27FC236}">
                  <a16:creationId xmlns:a16="http://schemas.microsoft.com/office/drawing/2014/main" id="{CC3C5F4B-F3DC-E525-8A85-9198A0F1F190}"/>
                </a:ext>
              </a:extLst>
            </p:cNvPr>
            <p:cNvSpPr>
              <a:spLocks/>
            </p:cNvSpPr>
            <p:nvPr/>
          </p:nvSpPr>
          <p:spPr bwMode="auto">
            <a:xfrm>
              <a:off x="5399088" y="3340100"/>
              <a:ext cx="44450" cy="44450"/>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8 h 171"/>
                <a:gd name="T10" fmla="*/ 168 w 171"/>
                <a:gd name="T11" fmla="*/ 102 h 171"/>
                <a:gd name="T12" fmla="*/ 171 w 171"/>
                <a:gd name="T13" fmla="*/ 86 h 171"/>
                <a:gd name="T14" fmla="*/ 168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7 h 171"/>
                <a:gd name="T44" fmla="*/ 0 w 171"/>
                <a:gd name="T45" fmla="*/ 86 h 171"/>
                <a:gd name="T46" fmla="*/ 1 w 171"/>
                <a:gd name="T47" fmla="*/ 102 h 171"/>
                <a:gd name="T48" fmla="*/ 5 w 171"/>
                <a:gd name="T49" fmla="*/ 118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8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8"/>
                  </a:lnTo>
                  <a:lnTo>
                    <a:pt x="168" y="102"/>
                  </a:lnTo>
                  <a:lnTo>
                    <a:pt x="171" y="86"/>
                  </a:lnTo>
                  <a:lnTo>
                    <a:pt x="168" y="67"/>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7"/>
                  </a:lnTo>
                  <a:lnTo>
                    <a:pt x="0" y="86"/>
                  </a:lnTo>
                  <a:lnTo>
                    <a:pt x="1" y="102"/>
                  </a:lnTo>
                  <a:lnTo>
                    <a:pt x="5" y="118"/>
                  </a:lnTo>
                  <a:lnTo>
                    <a:pt x="13" y="132"/>
                  </a:lnTo>
                  <a:lnTo>
                    <a:pt x="25" y="146"/>
                  </a:lnTo>
                  <a:lnTo>
                    <a:pt x="37" y="156"/>
                  </a:lnTo>
                  <a:lnTo>
                    <a:pt x="52" y="164"/>
                  </a:lnTo>
                  <a:lnTo>
                    <a:pt x="67" y="169"/>
                  </a:lnTo>
                  <a:lnTo>
                    <a:pt x="85" y="171"/>
                  </a:lnTo>
                  <a:lnTo>
                    <a:pt x="101" y="169"/>
                  </a:lnTo>
                  <a:lnTo>
                    <a:pt x="117" y="164"/>
                  </a:lnTo>
                  <a:lnTo>
                    <a:pt x="124" y="160"/>
                  </a:lnTo>
                  <a:lnTo>
                    <a:pt x="127" y="158"/>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3" name="Freeform 781">
              <a:extLst>
                <a:ext uri="{FF2B5EF4-FFF2-40B4-BE49-F238E27FC236}">
                  <a16:creationId xmlns:a16="http://schemas.microsoft.com/office/drawing/2014/main" id="{A70E6CA4-BF7A-46AB-6798-14672C67D61E}"/>
                </a:ext>
              </a:extLst>
            </p:cNvPr>
            <p:cNvSpPr>
              <a:spLocks/>
            </p:cNvSpPr>
            <p:nvPr/>
          </p:nvSpPr>
          <p:spPr bwMode="auto">
            <a:xfrm>
              <a:off x="5416551" y="3408363"/>
              <a:ext cx="46038" cy="44450"/>
            </a:xfrm>
            <a:custGeom>
              <a:avLst/>
              <a:gdLst>
                <a:gd name="T0" fmla="*/ 146 w 171"/>
                <a:gd name="T1" fmla="*/ 146 h 172"/>
                <a:gd name="T2" fmla="*/ 156 w 171"/>
                <a:gd name="T3" fmla="*/ 133 h 172"/>
                <a:gd name="T4" fmla="*/ 158 w 171"/>
                <a:gd name="T5" fmla="*/ 128 h 172"/>
                <a:gd name="T6" fmla="*/ 160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5 h 172"/>
                <a:gd name="T22" fmla="*/ 132 w 171"/>
                <a:gd name="T23" fmla="*/ 14 h 172"/>
                <a:gd name="T24" fmla="*/ 118 w 171"/>
                <a:gd name="T25" fmla="*/ 6 h 172"/>
                <a:gd name="T26" fmla="*/ 102 w 171"/>
                <a:gd name="T27" fmla="*/ 1 h 172"/>
                <a:gd name="T28" fmla="*/ 86 w 171"/>
                <a:gd name="T29" fmla="*/ 0 h 172"/>
                <a:gd name="T30" fmla="*/ 67 w 171"/>
                <a:gd name="T31" fmla="*/ 1 h 172"/>
                <a:gd name="T32" fmla="*/ 53 w 171"/>
                <a:gd name="T33" fmla="*/ 6 h 172"/>
                <a:gd name="T34" fmla="*/ 38 w 171"/>
                <a:gd name="T35" fmla="*/ 14 h 172"/>
                <a:gd name="T36" fmla="*/ 25 w 171"/>
                <a:gd name="T37" fmla="*/ 25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6 h 172"/>
                <a:gd name="T54" fmla="*/ 38 w 171"/>
                <a:gd name="T55" fmla="*/ 157 h 172"/>
                <a:gd name="T56" fmla="*/ 53 w 171"/>
                <a:gd name="T57" fmla="*/ 165 h 172"/>
                <a:gd name="T58" fmla="*/ 67 w 171"/>
                <a:gd name="T59" fmla="*/ 169 h 172"/>
                <a:gd name="T60" fmla="*/ 86 w 171"/>
                <a:gd name="T61" fmla="*/ 172 h 172"/>
                <a:gd name="T62" fmla="*/ 102 w 171"/>
                <a:gd name="T63" fmla="*/ 169 h 172"/>
                <a:gd name="T64" fmla="*/ 118 w 171"/>
                <a:gd name="T65" fmla="*/ 165 h 172"/>
                <a:gd name="T66" fmla="*/ 124 w 171"/>
                <a:gd name="T67" fmla="*/ 160 h 172"/>
                <a:gd name="T68" fmla="*/ 128 w 171"/>
                <a:gd name="T69" fmla="*/ 158 h 172"/>
                <a:gd name="T70" fmla="*/ 132 w 171"/>
                <a:gd name="T71" fmla="*/ 157 h 172"/>
                <a:gd name="T72" fmla="*/ 146 w 171"/>
                <a:gd name="T73" fmla="*/ 1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6"/>
                  </a:moveTo>
                  <a:lnTo>
                    <a:pt x="156" y="133"/>
                  </a:lnTo>
                  <a:lnTo>
                    <a:pt x="158" y="128"/>
                  </a:lnTo>
                  <a:lnTo>
                    <a:pt x="160" y="125"/>
                  </a:lnTo>
                  <a:lnTo>
                    <a:pt x="164" y="118"/>
                  </a:lnTo>
                  <a:lnTo>
                    <a:pt x="169" y="102"/>
                  </a:lnTo>
                  <a:lnTo>
                    <a:pt x="171" y="86"/>
                  </a:lnTo>
                  <a:lnTo>
                    <a:pt x="169" y="68"/>
                  </a:lnTo>
                  <a:lnTo>
                    <a:pt x="164" y="53"/>
                  </a:lnTo>
                  <a:lnTo>
                    <a:pt x="156" y="38"/>
                  </a:lnTo>
                  <a:lnTo>
                    <a:pt x="146" y="25"/>
                  </a:lnTo>
                  <a:lnTo>
                    <a:pt x="132" y="14"/>
                  </a:lnTo>
                  <a:lnTo>
                    <a:pt x="118" y="6"/>
                  </a:lnTo>
                  <a:lnTo>
                    <a:pt x="102" y="1"/>
                  </a:lnTo>
                  <a:lnTo>
                    <a:pt x="86" y="0"/>
                  </a:lnTo>
                  <a:lnTo>
                    <a:pt x="67" y="1"/>
                  </a:lnTo>
                  <a:lnTo>
                    <a:pt x="53" y="6"/>
                  </a:lnTo>
                  <a:lnTo>
                    <a:pt x="38" y="14"/>
                  </a:lnTo>
                  <a:lnTo>
                    <a:pt x="25" y="25"/>
                  </a:lnTo>
                  <a:lnTo>
                    <a:pt x="14" y="38"/>
                  </a:lnTo>
                  <a:lnTo>
                    <a:pt x="6" y="53"/>
                  </a:lnTo>
                  <a:lnTo>
                    <a:pt x="1" y="68"/>
                  </a:lnTo>
                  <a:lnTo>
                    <a:pt x="0" y="86"/>
                  </a:lnTo>
                  <a:lnTo>
                    <a:pt x="1" y="102"/>
                  </a:lnTo>
                  <a:lnTo>
                    <a:pt x="6" y="118"/>
                  </a:lnTo>
                  <a:lnTo>
                    <a:pt x="14" y="133"/>
                  </a:lnTo>
                  <a:lnTo>
                    <a:pt x="25" y="146"/>
                  </a:lnTo>
                  <a:lnTo>
                    <a:pt x="38" y="157"/>
                  </a:lnTo>
                  <a:lnTo>
                    <a:pt x="53" y="165"/>
                  </a:lnTo>
                  <a:lnTo>
                    <a:pt x="67" y="169"/>
                  </a:lnTo>
                  <a:lnTo>
                    <a:pt x="86" y="172"/>
                  </a:lnTo>
                  <a:lnTo>
                    <a:pt x="102" y="169"/>
                  </a:lnTo>
                  <a:lnTo>
                    <a:pt x="118" y="165"/>
                  </a:lnTo>
                  <a:lnTo>
                    <a:pt x="124" y="160"/>
                  </a:lnTo>
                  <a:lnTo>
                    <a:pt x="128"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4" name="Freeform 782">
              <a:extLst>
                <a:ext uri="{FF2B5EF4-FFF2-40B4-BE49-F238E27FC236}">
                  <a16:creationId xmlns:a16="http://schemas.microsoft.com/office/drawing/2014/main" id="{F52A7297-2D15-03B6-BB9A-E0D15AE24BF4}"/>
                </a:ext>
              </a:extLst>
            </p:cNvPr>
            <p:cNvSpPr>
              <a:spLocks/>
            </p:cNvSpPr>
            <p:nvPr/>
          </p:nvSpPr>
          <p:spPr bwMode="auto">
            <a:xfrm>
              <a:off x="5441951" y="3535363"/>
              <a:ext cx="46038" cy="46038"/>
            </a:xfrm>
            <a:custGeom>
              <a:avLst/>
              <a:gdLst>
                <a:gd name="T0" fmla="*/ 146 w 171"/>
                <a:gd name="T1" fmla="*/ 146 h 171"/>
                <a:gd name="T2" fmla="*/ 156 w 171"/>
                <a:gd name="T3" fmla="*/ 132 h 171"/>
                <a:gd name="T4" fmla="*/ 157 w 171"/>
                <a:gd name="T5" fmla="*/ 128 h 171"/>
                <a:gd name="T6" fmla="*/ 160 w 171"/>
                <a:gd name="T7" fmla="*/ 124 h 171"/>
                <a:gd name="T8" fmla="*/ 164 w 171"/>
                <a:gd name="T9" fmla="*/ 118 h 171"/>
                <a:gd name="T10" fmla="*/ 169 w 171"/>
                <a:gd name="T11" fmla="*/ 102 h 171"/>
                <a:gd name="T12" fmla="*/ 171 w 171"/>
                <a:gd name="T13" fmla="*/ 86 h 171"/>
                <a:gd name="T14" fmla="*/ 169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6 w 171"/>
                <a:gd name="T29" fmla="*/ 0 h 171"/>
                <a:gd name="T30" fmla="*/ 67 w 171"/>
                <a:gd name="T31" fmla="*/ 1 h 171"/>
                <a:gd name="T32" fmla="*/ 52 w 171"/>
                <a:gd name="T33" fmla="*/ 6 h 171"/>
                <a:gd name="T34" fmla="*/ 38 w 171"/>
                <a:gd name="T35" fmla="*/ 14 h 171"/>
                <a:gd name="T36" fmla="*/ 25 w 171"/>
                <a:gd name="T37" fmla="*/ 25 h 171"/>
                <a:gd name="T38" fmla="*/ 14 w 171"/>
                <a:gd name="T39" fmla="*/ 38 h 171"/>
                <a:gd name="T40" fmla="*/ 6 w 171"/>
                <a:gd name="T41" fmla="*/ 53 h 171"/>
                <a:gd name="T42" fmla="*/ 1 w 171"/>
                <a:gd name="T43" fmla="*/ 67 h 171"/>
                <a:gd name="T44" fmla="*/ 0 w 171"/>
                <a:gd name="T45" fmla="*/ 86 h 171"/>
                <a:gd name="T46" fmla="*/ 1 w 171"/>
                <a:gd name="T47" fmla="*/ 102 h 171"/>
                <a:gd name="T48" fmla="*/ 6 w 171"/>
                <a:gd name="T49" fmla="*/ 118 h 171"/>
                <a:gd name="T50" fmla="*/ 14 w 171"/>
                <a:gd name="T51" fmla="*/ 132 h 171"/>
                <a:gd name="T52" fmla="*/ 25 w 171"/>
                <a:gd name="T53" fmla="*/ 146 h 171"/>
                <a:gd name="T54" fmla="*/ 38 w 171"/>
                <a:gd name="T55" fmla="*/ 156 h 171"/>
                <a:gd name="T56" fmla="*/ 52 w 171"/>
                <a:gd name="T57" fmla="*/ 164 h 171"/>
                <a:gd name="T58" fmla="*/ 67 w 171"/>
                <a:gd name="T59" fmla="*/ 169 h 171"/>
                <a:gd name="T60" fmla="*/ 86 w 171"/>
                <a:gd name="T61" fmla="*/ 171 h 171"/>
                <a:gd name="T62" fmla="*/ 101 w 171"/>
                <a:gd name="T63" fmla="*/ 169 h 171"/>
                <a:gd name="T64" fmla="*/ 117 w 171"/>
                <a:gd name="T65" fmla="*/ 164 h 171"/>
                <a:gd name="T66" fmla="*/ 124 w 171"/>
                <a:gd name="T67" fmla="*/ 160 h 171"/>
                <a:gd name="T68" fmla="*/ 128 w 171"/>
                <a:gd name="T69" fmla="*/ 158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60" y="124"/>
                  </a:lnTo>
                  <a:lnTo>
                    <a:pt x="164" y="118"/>
                  </a:lnTo>
                  <a:lnTo>
                    <a:pt x="169" y="102"/>
                  </a:lnTo>
                  <a:lnTo>
                    <a:pt x="171" y="86"/>
                  </a:lnTo>
                  <a:lnTo>
                    <a:pt x="169" y="67"/>
                  </a:lnTo>
                  <a:lnTo>
                    <a:pt x="164" y="53"/>
                  </a:lnTo>
                  <a:lnTo>
                    <a:pt x="156" y="38"/>
                  </a:lnTo>
                  <a:lnTo>
                    <a:pt x="146" y="25"/>
                  </a:lnTo>
                  <a:lnTo>
                    <a:pt x="132" y="14"/>
                  </a:lnTo>
                  <a:lnTo>
                    <a:pt x="117" y="6"/>
                  </a:lnTo>
                  <a:lnTo>
                    <a:pt x="101" y="1"/>
                  </a:lnTo>
                  <a:lnTo>
                    <a:pt x="86" y="0"/>
                  </a:lnTo>
                  <a:lnTo>
                    <a:pt x="67" y="1"/>
                  </a:lnTo>
                  <a:lnTo>
                    <a:pt x="52" y="6"/>
                  </a:lnTo>
                  <a:lnTo>
                    <a:pt x="38" y="14"/>
                  </a:lnTo>
                  <a:lnTo>
                    <a:pt x="25" y="25"/>
                  </a:lnTo>
                  <a:lnTo>
                    <a:pt x="14" y="38"/>
                  </a:lnTo>
                  <a:lnTo>
                    <a:pt x="6" y="53"/>
                  </a:lnTo>
                  <a:lnTo>
                    <a:pt x="1" y="67"/>
                  </a:lnTo>
                  <a:lnTo>
                    <a:pt x="0" y="86"/>
                  </a:lnTo>
                  <a:lnTo>
                    <a:pt x="1" y="102"/>
                  </a:lnTo>
                  <a:lnTo>
                    <a:pt x="6" y="118"/>
                  </a:lnTo>
                  <a:lnTo>
                    <a:pt x="14" y="132"/>
                  </a:lnTo>
                  <a:lnTo>
                    <a:pt x="25" y="146"/>
                  </a:lnTo>
                  <a:lnTo>
                    <a:pt x="38" y="156"/>
                  </a:lnTo>
                  <a:lnTo>
                    <a:pt x="52" y="164"/>
                  </a:lnTo>
                  <a:lnTo>
                    <a:pt x="67" y="169"/>
                  </a:lnTo>
                  <a:lnTo>
                    <a:pt x="86" y="171"/>
                  </a:lnTo>
                  <a:lnTo>
                    <a:pt x="101" y="169"/>
                  </a:lnTo>
                  <a:lnTo>
                    <a:pt x="117" y="164"/>
                  </a:lnTo>
                  <a:lnTo>
                    <a:pt x="124" y="160"/>
                  </a:lnTo>
                  <a:lnTo>
                    <a:pt x="128" y="158"/>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5" name="Freeform 783">
              <a:extLst>
                <a:ext uri="{FF2B5EF4-FFF2-40B4-BE49-F238E27FC236}">
                  <a16:creationId xmlns:a16="http://schemas.microsoft.com/office/drawing/2014/main" id="{4006D5B8-8B1D-AFDB-5FC1-3507A2462664}"/>
                </a:ext>
              </a:extLst>
            </p:cNvPr>
            <p:cNvSpPr>
              <a:spLocks/>
            </p:cNvSpPr>
            <p:nvPr/>
          </p:nvSpPr>
          <p:spPr bwMode="auto">
            <a:xfrm>
              <a:off x="5627688" y="3592513"/>
              <a:ext cx="46038" cy="46038"/>
            </a:xfrm>
            <a:custGeom>
              <a:avLst/>
              <a:gdLst>
                <a:gd name="T0" fmla="*/ 145 w 171"/>
                <a:gd name="T1" fmla="*/ 146 h 171"/>
                <a:gd name="T2" fmla="*/ 156 w 171"/>
                <a:gd name="T3" fmla="*/ 132 h 171"/>
                <a:gd name="T4" fmla="*/ 157 w 171"/>
                <a:gd name="T5" fmla="*/ 128 h 171"/>
                <a:gd name="T6" fmla="*/ 159 w 171"/>
                <a:gd name="T7" fmla="*/ 124 h 171"/>
                <a:gd name="T8" fmla="*/ 164 w 171"/>
                <a:gd name="T9" fmla="*/ 117 h 171"/>
                <a:gd name="T10" fmla="*/ 168 w 171"/>
                <a:gd name="T11" fmla="*/ 101 h 171"/>
                <a:gd name="T12" fmla="*/ 171 w 171"/>
                <a:gd name="T13" fmla="*/ 85 h 171"/>
                <a:gd name="T14" fmla="*/ 168 w 171"/>
                <a:gd name="T15" fmla="*/ 67 h 171"/>
                <a:gd name="T16" fmla="*/ 164 w 171"/>
                <a:gd name="T17" fmla="*/ 52 h 171"/>
                <a:gd name="T18" fmla="*/ 156 w 171"/>
                <a:gd name="T19" fmla="*/ 37 h 171"/>
                <a:gd name="T20" fmla="*/ 145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3 w 171"/>
                <a:gd name="T39" fmla="*/ 37 h 171"/>
                <a:gd name="T40" fmla="*/ 5 w 171"/>
                <a:gd name="T41" fmla="*/ 52 h 171"/>
                <a:gd name="T42" fmla="*/ 1 w 171"/>
                <a:gd name="T43" fmla="*/ 67 h 171"/>
                <a:gd name="T44" fmla="*/ 0 w 171"/>
                <a:gd name="T45" fmla="*/ 85 h 171"/>
                <a:gd name="T46" fmla="*/ 1 w 171"/>
                <a:gd name="T47" fmla="*/ 101 h 171"/>
                <a:gd name="T48" fmla="*/ 5 w 171"/>
                <a:gd name="T49" fmla="*/ 117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5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5" y="146"/>
                  </a:moveTo>
                  <a:lnTo>
                    <a:pt x="156" y="132"/>
                  </a:lnTo>
                  <a:lnTo>
                    <a:pt x="157" y="128"/>
                  </a:lnTo>
                  <a:lnTo>
                    <a:pt x="159" y="124"/>
                  </a:lnTo>
                  <a:lnTo>
                    <a:pt x="164" y="117"/>
                  </a:lnTo>
                  <a:lnTo>
                    <a:pt x="168" y="101"/>
                  </a:lnTo>
                  <a:lnTo>
                    <a:pt x="171" y="85"/>
                  </a:lnTo>
                  <a:lnTo>
                    <a:pt x="168" y="67"/>
                  </a:lnTo>
                  <a:lnTo>
                    <a:pt x="164" y="52"/>
                  </a:lnTo>
                  <a:lnTo>
                    <a:pt x="156" y="37"/>
                  </a:lnTo>
                  <a:lnTo>
                    <a:pt x="145" y="25"/>
                  </a:lnTo>
                  <a:lnTo>
                    <a:pt x="132" y="13"/>
                  </a:lnTo>
                  <a:lnTo>
                    <a:pt x="117" y="5"/>
                  </a:lnTo>
                  <a:lnTo>
                    <a:pt x="101" y="1"/>
                  </a:lnTo>
                  <a:lnTo>
                    <a:pt x="85" y="0"/>
                  </a:lnTo>
                  <a:lnTo>
                    <a:pt x="67" y="1"/>
                  </a:lnTo>
                  <a:lnTo>
                    <a:pt x="52" y="5"/>
                  </a:lnTo>
                  <a:lnTo>
                    <a:pt x="37" y="13"/>
                  </a:lnTo>
                  <a:lnTo>
                    <a:pt x="25" y="25"/>
                  </a:lnTo>
                  <a:lnTo>
                    <a:pt x="13" y="37"/>
                  </a:lnTo>
                  <a:lnTo>
                    <a:pt x="5" y="52"/>
                  </a:lnTo>
                  <a:lnTo>
                    <a:pt x="1" y="67"/>
                  </a:lnTo>
                  <a:lnTo>
                    <a:pt x="0" y="85"/>
                  </a:lnTo>
                  <a:lnTo>
                    <a:pt x="1" y="101"/>
                  </a:lnTo>
                  <a:lnTo>
                    <a:pt x="5" y="117"/>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5"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6" name="Freeform 784">
              <a:extLst>
                <a:ext uri="{FF2B5EF4-FFF2-40B4-BE49-F238E27FC236}">
                  <a16:creationId xmlns:a16="http://schemas.microsoft.com/office/drawing/2014/main" id="{01B18180-D86C-7754-97A9-62A31588E94A}"/>
                </a:ext>
              </a:extLst>
            </p:cNvPr>
            <p:cNvSpPr>
              <a:spLocks/>
            </p:cNvSpPr>
            <p:nvPr/>
          </p:nvSpPr>
          <p:spPr bwMode="auto">
            <a:xfrm>
              <a:off x="5397501" y="3657600"/>
              <a:ext cx="44450" cy="46038"/>
            </a:xfrm>
            <a:custGeom>
              <a:avLst/>
              <a:gdLst>
                <a:gd name="T0" fmla="*/ 146 w 171"/>
                <a:gd name="T1" fmla="*/ 146 h 172"/>
                <a:gd name="T2" fmla="*/ 156 w 171"/>
                <a:gd name="T3" fmla="*/ 133 h 172"/>
                <a:gd name="T4" fmla="*/ 157 w 171"/>
                <a:gd name="T5" fmla="*/ 128 h 172"/>
                <a:gd name="T6" fmla="*/ 160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5 h 172"/>
                <a:gd name="T22" fmla="*/ 132 w 171"/>
                <a:gd name="T23" fmla="*/ 14 h 172"/>
                <a:gd name="T24" fmla="*/ 117 w 171"/>
                <a:gd name="T25" fmla="*/ 6 h 172"/>
                <a:gd name="T26" fmla="*/ 101 w 171"/>
                <a:gd name="T27" fmla="*/ 1 h 172"/>
                <a:gd name="T28" fmla="*/ 85 w 171"/>
                <a:gd name="T29" fmla="*/ 0 h 172"/>
                <a:gd name="T30" fmla="*/ 67 w 171"/>
                <a:gd name="T31" fmla="*/ 1 h 172"/>
                <a:gd name="T32" fmla="*/ 52 w 171"/>
                <a:gd name="T33" fmla="*/ 6 h 172"/>
                <a:gd name="T34" fmla="*/ 38 w 171"/>
                <a:gd name="T35" fmla="*/ 14 h 172"/>
                <a:gd name="T36" fmla="*/ 25 w 171"/>
                <a:gd name="T37" fmla="*/ 25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6 h 172"/>
                <a:gd name="T54" fmla="*/ 38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8 w 171"/>
                <a:gd name="T69" fmla="*/ 158 h 172"/>
                <a:gd name="T70" fmla="*/ 132 w 171"/>
                <a:gd name="T71" fmla="*/ 157 h 172"/>
                <a:gd name="T72" fmla="*/ 146 w 171"/>
                <a:gd name="T73" fmla="*/ 1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6"/>
                  </a:moveTo>
                  <a:lnTo>
                    <a:pt x="156" y="133"/>
                  </a:lnTo>
                  <a:lnTo>
                    <a:pt x="157" y="128"/>
                  </a:lnTo>
                  <a:lnTo>
                    <a:pt x="160" y="125"/>
                  </a:lnTo>
                  <a:lnTo>
                    <a:pt x="164" y="118"/>
                  </a:lnTo>
                  <a:lnTo>
                    <a:pt x="169" y="102"/>
                  </a:lnTo>
                  <a:lnTo>
                    <a:pt x="171" y="86"/>
                  </a:lnTo>
                  <a:lnTo>
                    <a:pt x="169" y="68"/>
                  </a:lnTo>
                  <a:lnTo>
                    <a:pt x="164" y="53"/>
                  </a:lnTo>
                  <a:lnTo>
                    <a:pt x="156" y="38"/>
                  </a:lnTo>
                  <a:lnTo>
                    <a:pt x="146" y="25"/>
                  </a:lnTo>
                  <a:lnTo>
                    <a:pt x="132" y="14"/>
                  </a:lnTo>
                  <a:lnTo>
                    <a:pt x="117" y="6"/>
                  </a:lnTo>
                  <a:lnTo>
                    <a:pt x="101" y="1"/>
                  </a:lnTo>
                  <a:lnTo>
                    <a:pt x="85" y="0"/>
                  </a:lnTo>
                  <a:lnTo>
                    <a:pt x="67" y="1"/>
                  </a:lnTo>
                  <a:lnTo>
                    <a:pt x="52" y="6"/>
                  </a:lnTo>
                  <a:lnTo>
                    <a:pt x="38" y="14"/>
                  </a:lnTo>
                  <a:lnTo>
                    <a:pt x="25" y="25"/>
                  </a:lnTo>
                  <a:lnTo>
                    <a:pt x="14" y="38"/>
                  </a:lnTo>
                  <a:lnTo>
                    <a:pt x="6" y="53"/>
                  </a:lnTo>
                  <a:lnTo>
                    <a:pt x="1" y="68"/>
                  </a:lnTo>
                  <a:lnTo>
                    <a:pt x="0" y="86"/>
                  </a:lnTo>
                  <a:lnTo>
                    <a:pt x="1" y="102"/>
                  </a:lnTo>
                  <a:lnTo>
                    <a:pt x="6" y="118"/>
                  </a:lnTo>
                  <a:lnTo>
                    <a:pt x="14" y="133"/>
                  </a:lnTo>
                  <a:lnTo>
                    <a:pt x="25" y="146"/>
                  </a:lnTo>
                  <a:lnTo>
                    <a:pt x="38" y="157"/>
                  </a:lnTo>
                  <a:lnTo>
                    <a:pt x="52" y="165"/>
                  </a:lnTo>
                  <a:lnTo>
                    <a:pt x="67" y="169"/>
                  </a:lnTo>
                  <a:lnTo>
                    <a:pt x="85" y="172"/>
                  </a:lnTo>
                  <a:lnTo>
                    <a:pt x="101" y="169"/>
                  </a:lnTo>
                  <a:lnTo>
                    <a:pt x="117" y="165"/>
                  </a:lnTo>
                  <a:lnTo>
                    <a:pt x="124" y="160"/>
                  </a:lnTo>
                  <a:lnTo>
                    <a:pt x="128"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7" name="Freeform 785">
              <a:extLst>
                <a:ext uri="{FF2B5EF4-FFF2-40B4-BE49-F238E27FC236}">
                  <a16:creationId xmlns:a16="http://schemas.microsoft.com/office/drawing/2014/main" id="{42465107-10C6-7151-CEBD-FFD206C17EBB}"/>
                </a:ext>
              </a:extLst>
            </p:cNvPr>
            <p:cNvSpPr>
              <a:spLocks/>
            </p:cNvSpPr>
            <p:nvPr/>
          </p:nvSpPr>
          <p:spPr bwMode="auto">
            <a:xfrm>
              <a:off x="5397501" y="3721100"/>
              <a:ext cx="44450" cy="44450"/>
            </a:xfrm>
            <a:custGeom>
              <a:avLst/>
              <a:gdLst>
                <a:gd name="T0" fmla="*/ 146 w 171"/>
                <a:gd name="T1" fmla="*/ 146 h 171"/>
                <a:gd name="T2" fmla="*/ 156 w 171"/>
                <a:gd name="T3" fmla="*/ 132 h 171"/>
                <a:gd name="T4" fmla="*/ 157 w 171"/>
                <a:gd name="T5" fmla="*/ 128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8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60" y="124"/>
                  </a:lnTo>
                  <a:lnTo>
                    <a:pt x="164" y="117"/>
                  </a:lnTo>
                  <a:lnTo>
                    <a:pt x="169" y="101"/>
                  </a:lnTo>
                  <a:lnTo>
                    <a:pt x="171" y="85"/>
                  </a:lnTo>
                  <a:lnTo>
                    <a:pt x="169" y="67"/>
                  </a:lnTo>
                  <a:lnTo>
                    <a:pt x="164" y="52"/>
                  </a:lnTo>
                  <a:lnTo>
                    <a:pt x="156" y="37"/>
                  </a:lnTo>
                  <a:lnTo>
                    <a:pt x="146" y="25"/>
                  </a:lnTo>
                  <a:lnTo>
                    <a:pt x="132" y="13"/>
                  </a:lnTo>
                  <a:lnTo>
                    <a:pt x="117" y="5"/>
                  </a:lnTo>
                  <a:lnTo>
                    <a:pt x="101" y="1"/>
                  </a:lnTo>
                  <a:lnTo>
                    <a:pt x="85" y="0"/>
                  </a:lnTo>
                  <a:lnTo>
                    <a:pt x="67" y="1"/>
                  </a:lnTo>
                  <a:lnTo>
                    <a:pt x="52" y="5"/>
                  </a:lnTo>
                  <a:lnTo>
                    <a:pt x="38" y="13"/>
                  </a:lnTo>
                  <a:lnTo>
                    <a:pt x="25" y="25"/>
                  </a:lnTo>
                  <a:lnTo>
                    <a:pt x="14" y="37"/>
                  </a:lnTo>
                  <a:lnTo>
                    <a:pt x="6" y="52"/>
                  </a:lnTo>
                  <a:lnTo>
                    <a:pt x="1" y="67"/>
                  </a:lnTo>
                  <a:lnTo>
                    <a:pt x="0" y="85"/>
                  </a:lnTo>
                  <a:lnTo>
                    <a:pt x="1" y="101"/>
                  </a:lnTo>
                  <a:lnTo>
                    <a:pt x="6" y="117"/>
                  </a:lnTo>
                  <a:lnTo>
                    <a:pt x="14" y="132"/>
                  </a:lnTo>
                  <a:lnTo>
                    <a:pt x="25" y="146"/>
                  </a:lnTo>
                  <a:lnTo>
                    <a:pt x="38" y="156"/>
                  </a:lnTo>
                  <a:lnTo>
                    <a:pt x="52" y="164"/>
                  </a:lnTo>
                  <a:lnTo>
                    <a:pt x="67" y="169"/>
                  </a:lnTo>
                  <a:lnTo>
                    <a:pt x="85" y="171"/>
                  </a:lnTo>
                  <a:lnTo>
                    <a:pt x="101" y="169"/>
                  </a:lnTo>
                  <a:lnTo>
                    <a:pt x="117" y="164"/>
                  </a:lnTo>
                  <a:lnTo>
                    <a:pt x="124" y="160"/>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8" name="Freeform 786">
              <a:extLst>
                <a:ext uri="{FF2B5EF4-FFF2-40B4-BE49-F238E27FC236}">
                  <a16:creationId xmlns:a16="http://schemas.microsoft.com/office/drawing/2014/main" id="{4D019874-4608-9D04-3E9D-C0DE13A4ABC1}"/>
                </a:ext>
              </a:extLst>
            </p:cNvPr>
            <p:cNvSpPr>
              <a:spLocks/>
            </p:cNvSpPr>
            <p:nvPr/>
          </p:nvSpPr>
          <p:spPr bwMode="auto">
            <a:xfrm>
              <a:off x="5397501" y="3784600"/>
              <a:ext cx="44450" cy="46038"/>
            </a:xfrm>
            <a:custGeom>
              <a:avLst/>
              <a:gdLst>
                <a:gd name="T0" fmla="*/ 146 w 171"/>
                <a:gd name="T1" fmla="*/ 146 h 171"/>
                <a:gd name="T2" fmla="*/ 156 w 171"/>
                <a:gd name="T3" fmla="*/ 132 h 171"/>
                <a:gd name="T4" fmla="*/ 157 w 171"/>
                <a:gd name="T5" fmla="*/ 128 h 171"/>
                <a:gd name="T6" fmla="*/ 160 w 171"/>
                <a:gd name="T7" fmla="*/ 124 h 171"/>
                <a:gd name="T8" fmla="*/ 164 w 171"/>
                <a:gd name="T9" fmla="*/ 117 h 171"/>
                <a:gd name="T10" fmla="*/ 169 w 171"/>
                <a:gd name="T11" fmla="*/ 101 h 171"/>
                <a:gd name="T12" fmla="*/ 171 w 171"/>
                <a:gd name="T13" fmla="*/ 86 h 171"/>
                <a:gd name="T14" fmla="*/ 169 w 171"/>
                <a:gd name="T15" fmla="*/ 67 h 171"/>
                <a:gd name="T16" fmla="*/ 164 w 171"/>
                <a:gd name="T17" fmla="*/ 52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8 w 171"/>
                <a:gd name="T35" fmla="*/ 14 h 171"/>
                <a:gd name="T36" fmla="*/ 25 w 171"/>
                <a:gd name="T37" fmla="*/ 25 h 171"/>
                <a:gd name="T38" fmla="*/ 14 w 171"/>
                <a:gd name="T39" fmla="*/ 38 h 171"/>
                <a:gd name="T40" fmla="*/ 6 w 171"/>
                <a:gd name="T41" fmla="*/ 52 h 171"/>
                <a:gd name="T42" fmla="*/ 1 w 171"/>
                <a:gd name="T43" fmla="*/ 67 h 171"/>
                <a:gd name="T44" fmla="*/ 0 w 171"/>
                <a:gd name="T45" fmla="*/ 86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60" y="124"/>
                  </a:lnTo>
                  <a:lnTo>
                    <a:pt x="164" y="117"/>
                  </a:lnTo>
                  <a:lnTo>
                    <a:pt x="169" y="101"/>
                  </a:lnTo>
                  <a:lnTo>
                    <a:pt x="171" y="86"/>
                  </a:lnTo>
                  <a:lnTo>
                    <a:pt x="169" y="67"/>
                  </a:lnTo>
                  <a:lnTo>
                    <a:pt x="164" y="52"/>
                  </a:lnTo>
                  <a:lnTo>
                    <a:pt x="156" y="38"/>
                  </a:lnTo>
                  <a:lnTo>
                    <a:pt x="146" y="25"/>
                  </a:lnTo>
                  <a:lnTo>
                    <a:pt x="132" y="14"/>
                  </a:lnTo>
                  <a:lnTo>
                    <a:pt x="117" y="6"/>
                  </a:lnTo>
                  <a:lnTo>
                    <a:pt x="101" y="1"/>
                  </a:lnTo>
                  <a:lnTo>
                    <a:pt x="85" y="0"/>
                  </a:lnTo>
                  <a:lnTo>
                    <a:pt x="67" y="1"/>
                  </a:lnTo>
                  <a:lnTo>
                    <a:pt x="52" y="6"/>
                  </a:lnTo>
                  <a:lnTo>
                    <a:pt x="38" y="14"/>
                  </a:lnTo>
                  <a:lnTo>
                    <a:pt x="25" y="25"/>
                  </a:lnTo>
                  <a:lnTo>
                    <a:pt x="14" y="38"/>
                  </a:lnTo>
                  <a:lnTo>
                    <a:pt x="6" y="52"/>
                  </a:lnTo>
                  <a:lnTo>
                    <a:pt x="1" y="67"/>
                  </a:lnTo>
                  <a:lnTo>
                    <a:pt x="0" y="86"/>
                  </a:lnTo>
                  <a:lnTo>
                    <a:pt x="1" y="101"/>
                  </a:lnTo>
                  <a:lnTo>
                    <a:pt x="6" y="117"/>
                  </a:lnTo>
                  <a:lnTo>
                    <a:pt x="14" y="132"/>
                  </a:lnTo>
                  <a:lnTo>
                    <a:pt x="25" y="146"/>
                  </a:lnTo>
                  <a:lnTo>
                    <a:pt x="38" y="156"/>
                  </a:lnTo>
                  <a:lnTo>
                    <a:pt x="52" y="164"/>
                  </a:lnTo>
                  <a:lnTo>
                    <a:pt x="67" y="169"/>
                  </a:lnTo>
                  <a:lnTo>
                    <a:pt x="85" y="171"/>
                  </a:lnTo>
                  <a:lnTo>
                    <a:pt x="101" y="169"/>
                  </a:lnTo>
                  <a:lnTo>
                    <a:pt x="117" y="164"/>
                  </a:lnTo>
                  <a:lnTo>
                    <a:pt x="124" y="160"/>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9" name="Freeform 787">
              <a:extLst>
                <a:ext uri="{FF2B5EF4-FFF2-40B4-BE49-F238E27FC236}">
                  <a16:creationId xmlns:a16="http://schemas.microsoft.com/office/drawing/2014/main" id="{FD00A8F5-F18A-C040-DBAF-D7A69500714F}"/>
                </a:ext>
              </a:extLst>
            </p:cNvPr>
            <p:cNvSpPr>
              <a:spLocks/>
            </p:cNvSpPr>
            <p:nvPr/>
          </p:nvSpPr>
          <p:spPr bwMode="auto">
            <a:xfrm>
              <a:off x="5424488" y="3849688"/>
              <a:ext cx="46038" cy="46038"/>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8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9" y="102"/>
                  </a:lnTo>
                  <a:lnTo>
                    <a:pt x="171" y="86"/>
                  </a:lnTo>
                  <a:lnTo>
                    <a:pt x="169"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4" y="38"/>
                  </a:lnTo>
                  <a:lnTo>
                    <a:pt x="6" y="53"/>
                  </a:lnTo>
                  <a:lnTo>
                    <a:pt x="1" y="68"/>
                  </a:lnTo>
                  <a:lnTo>
                    <a:pt x="0" y="86"/>
                  </a:lnTo>
                  <a:lnTo>
                    <a:pt x="1" y="102"/>
                  </a:lnTo>
                  <a:lnTo>
                    <a:pt x="6" y="118"/>
                  </a:lnTo>
                  <a:lnTo>
                    <a:pt x="14" y="133"/>
                  </a:lnTo>
                  <a:lnTo>
                    <a:pt x="25" y="147"/>
                  </a:lnTo>
                  <a:lnTo>
                    <a:pt x="37" y="157"/>
                  </a:lnTo>
                  <a:lnTo>
                    <a:pt x="52" y="165"/>
                  </a:lnTo>
                  <a:lnTo>
                    <a:pt x="67" y="169"/>
                  </a:lnTo>
                  <a:lnTo>
                    <a:pt x="85" y="172"/>
                  </a:lnTo>
                  <a:lnTo>
                    <a:pt x="101" y="169"/>
                  </a:lnTo>
                  <a:lnTo>
                    <a:pt x="117" y="165"/>
                  </a:lnTo>
                  <a:lnTo>
                    <a:pt x="124" y="160"/>
                  </a:lnTo>
                  <a:lnTo>
                    <a:pt x="128"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0" name="Freeform 788">
              <a:extLst>
                <a:ext uri="{FF2B5EF4-FFF2-40B4-BE49-F238E27FC236}">
                  <a16:creationId xmlns:a16="http://schemas.microsoft.com/office/drawing/2014/main" id="{6B62DD85-E5A3-1D1C-1FA7-1501BD6376F7}"/>
                </a:ext>
              </a:extLst>
            </p:cNvPr>
            <p:cNvSpPr>
              <a:spLocks/>
            </p:cNvSpPr>
            <p:nvPr/>
          </p:nvSpPr>
          <p:spPr bwMode="auto">
            <a:xfrm>
              <a:off x="5457826" y="3917950"/>
              <a:ext cx="44450" cy="44450"/>
            </a:xfrm>
            <a:custGeom>
              <a:avLst/>
              <a:gdLst>
                <a:gd name="T0" fmla="*/ 146 w 171"/>
                <a:gd name="T1" fmla="*/ 146 h 171"/>
                <a:gd name="T2" fmla="*/ 156 w 171"/>
                <a:gd name="T3" fmla="*/ 132 h 171"/>
                <a:gd name="T4" fmla="*/ 157 w 171"/>
                <a:gd name="T5" fmla="*/ 128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6 w 171"/>
                <a:gd name="T29" fmla="*/ 0 h 171"/>
                <a:gd name="T30" fmla="*/ 67 w 171"/>
                <a:gd name="T31" fmla="*/ 1 h 171"/>
                <a:gd name="T32" fmla="*/ 52 w 171"/>
                <a:gd name="T33" fmla="*/ 6 h 171"/>
                <a:gd name="T34" fmla="*/ 38 w 171"/>
                <a:gd name="T35" fmla="*/ 14 h 171"/>
                <a:gd name="T36" fmla="*/ 25 w 171"/>
                <a:gd name="T37" fmla="*/ 25 h 171"/>
                <a:gd name="T38" fmla="*/ 14 w 171"/>
                <a:gd name="T39" fmla="*/ 38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2 w 171"/>
                <a:gd name="T57" fmla="*/ 164 h 171"/>
                <a:gd name="T58" fmla="*/ 67 w 171"/>
                <a:gd name="T59" fmla="*/ 169 h 171"/>
                <a:gd name="T60" fmla="*/ 86 w 171"/>
                <a:gd name="T61" fmla="*/ 171 h 171"/>
                <a:gd name="T62" fmla="*/ 101 w 171"/>
                <a:gd name="T63" fmla="*/ 169 h 171"/>
                <a:gd name="T64" fmla="*/ 117 w 171"/>
                <a:gd name="T65" fmla="*/ 164 h 171"/>
                <a:gd name="T66" fmla="*/ 124 w 171"/>
                <a:gd name="T67" fmla="*/ 160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60" y="124"/>
                  </a:lnTo>
                  <a:lnTo>
                    <a:pt x="164" y="117"/>
                  </a:lnTo>
                  <a:lnTo>
                    <a:pt x="169" y="101"/>
                  </a:lnTo>
                  <a:lnTo>
                    <a:pt x="171" y="85"/>
                  </a:lnTo>
                  <a:lnTo>
                    <a:pt x="169" y="67"/>
                  </a:lnTo>
                  <a:lnTo>
                    <a:pt x="164" y="52"/>
                  </a:lnTo>
                  <a:lnTo>
                    <a:pt x="156" y="38"/>
                  </a:lnTo>
                  <a:lnTo>
                    <a:pt x="146" y="25"/>
                  </a:lnTo>
                  <a:lnTo>
                    <a:pt x="132" y="14"/>
                  </a:lnTo>
                  <a:lnTo>
                    <a:pt x="117" y="6"/>
                  </a:lnTo>
                  <a:lnTo>
                    <a:pt x="101" y="1"/>
                  </a:lnTo>
                  <a:lnTo>
                    <a:pt x="86" y="0"/>
                  </a:lnTo>
                  <a:lnTo>
                    <a:pt x="67" y="1"/>
                  </a:lnTo>
                  <a:lnTo>
                    <a:pt x="52" y="6"/>
                  </a:lnTo>
                  <a:lnTo>
                    <a:pt x="38" y="14"/>
                  </a:lnTo>
                  <a:lnTo>
                    <a:pt x="25" y="25"/>
                  </a:lnTo>
                  <a:lnTo>
                    <a:pt x="14" y="38"/>
                  </a:lnTo>
                  <a:lnTo>
                    <a:pt x="6" y="52"/>
                  </a:lnTo>
                  <a:lnTo>
                    <a:pt x="1" y="67"/>
                  </a:lnTo>
                  <a:lnTo>
                    <a:pt x="0" y="85"/>
                  </a:lnTo>
                  <a:lnTo>
                    <a:pt x="1" y="101"/>
                  </a:lnTo>
                  <a:lnTo>
                    <a:pt x="6" y="117"/>
                  </a:lnTo>
                  <a:lnTo>
                    <a:pt x="14" y="132"/>
                  </a:lnTo>
                  <a:lnTo>
                    <a:pt x="25" y="146"/>
                  </a:lnTo>
                  <a:lnTo>
                    <a:pt x="38" y="156"/>
                  </a:lnTo>
                  <a:lnTo>
                    <a:pt x="52" y="164"/>
                  </a:lnTo>
                  <a:lnTo>
                    <a:pt x="67" y="169"/>
                  </a:lnTo>
                  <a:lnTo>
                    <a:pt x="86" y="171"/>
                  </a:lnTo>
                  <a:lnTo>
                    <a:pt x="101" y="169"/>
                  </a:lnTo>
                  <a:lnTo>
                    <a:pt x="117" y="164"/>
                  </a:lnTo>
                  <a:lnTo>
                    <a:pt x="124" y="160"/>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1" name="Freeform 789">
              <a:extLst>
                <a:ext uri="{FF2B5EF4-FFF2-40B4-BE49-F238E27FC236}">
                  <a16:creationId xmlns:a16="http://schemas.microsoft.com/office/drawing/2014/main" id="{CF6A0B65-4F06-1C9D-5CC1-E915D4D9F4FC}"/>
                </a:ext>
              </a:extLst>
            </p:cNvPr>
            <p:cNvSpPr>
              <a:spLocks/>
            </p:cNvSpPr>
            <p:nvPr/>
          </p:nvSpPr>
          <p:spPr bwMode="auto">
            <a:xfrm>
              <a:off x="5380038" y="3978275"/>
              <a:ext cx="44450" cy="46038"/>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8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9" y="102"/>
                  </a:lnTo>
                  <a:lnTo>
                    <a:pt x="171" y="86"/>
                  </a:lnTo>
                  <a:lnTo>
                    <a:pt x="169"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4" y="38"/>
                  </a:lnTo>
                  <a:lnTo>
                    <a:pt x="6" y="53"/>
                  </a:lnTo>
                  <a:lnTo>
                    <a:pt x="1" y="68"/>
                  </a:lnTo>
                  <a:lnTo>
                    <a:pt x="0" y="86"/>
                  </a:lnTo>
                  <a:lnTo>
                    <a:pt x="1" y="102"/>
                  </a:lnTo>
                  <a:lnTo>
                    <a:pt x="6" y="118"/>
                  </a:lnTo>
                  <a:lnTo>
                    <a:pt x="14" y="133"/>
                  </a:lnTo>
                  <a:lnTo>
                    <a:pt x="25" y="147"/>
                  </a:lnTo>
                  <a:lnTo>
                    <a:pt x="37" y="157"/>
                  </a:lnTo>
                  <a:lnTo>
                    <a:pt x="52" y="165"/>
                  </a:lnTo>
                  <a:lnTo>
                    <a:pt x="67" y="169"/>
                  </a:lnTo>
                  <a:lnTo>
                    <a:pt x="85" y="172"/>
                  </a:lnTo>
                  <a:lnTo>
                    <a:pt x="101" y="169"/>
                  </a:lnTo>
                  <a:lnTo>
                    <a:pt x="117" y="165"/>
                  </a:lnTo>
                  <a:lnTo>
                    <a:pt x="124" y="160"/>
                  </a:lnTo>
                  <a:lnTo>
                    <a:pt x="128"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2" name="Freeform 790">
              <a:extLst>
                <a:ext uri="{FF2B5EF4-FFF2-40B4-BE49-F238E27FC236}">
                  <a16:creationId xmlns:a16="http://schemas.microsoft.com/office/drawing/2014/main" id="{94FC4C3A-D756-1639-784A-2BC9428F71EE}"/>
                </a:ext>
              </a:extLst>
            </p:cNvPr>
            <p:cNvSpPr>
              <a:spLocks/>
            </p:cNvSpPr>
            <p:nvPr/>
          </p:nvSpPr>
          <p:spPr bwMode="auto">
            <a:xfrm>
              <a:off x="5605463" y="4040188"/>
              <a:ext cx="46038" cy="44450"/>
            </a:xfrm>
            <a:custGeom>
              <a:avLst/>
              <a:gdLst>
                <a:gd name="T0" fmla="*/ 146 w 171"/>
                <a:gd name="T1" fmla="*/ 146 h 171"/>
                <a:gd name="T2" fmla="*/ 156 w 171"/>
                <a:gd name="T3" fmla="*/ 132 h 171"/>
                <a:gd name="T4" fmla="*/ 157 w 171"/>
                <a:gd name="T5" fmla="*/ 128 h 171"/>
                <a:gd name="T6" fmla="*/ 160 w 171"/>
                <a:gd name="T7" fmla="*/ 124 h 171"/>
                <a:gd name="T8" fmla="*/ 164 w 171"/>
                <a:gd name="T9" fmla="*/ 118 h 171"/>
                <a:gd name="T10" fmla="*/ 169 w 171"/>
                <a:gd name="T11" fmla="*/ 102 h 171"/>
                <a:gd name="T12" fmla="*/ 171 w 171"/>
                <a:gd name="T13" fmla="*/ 86 h 171"/>
                <a:gd name="T14" fmla="*/ 169 w 171"/>
                <a:gd name="T15" fmla="*/ 67 h 171"/>
                <a:gd name="T16" fmla="*/ 164 w 171"/>
                <a:gd name="T17" fmla="*/ 53 h 171"/>
                <a:gd name="T18" fmla="*/ 156 w 171"/>
                <a:gd name="T19" fmla="*/ 38 h 171"/>
                <a:gd name="T20" fmla="*/ 146 w 171"/>
                <a:gd name="T21" fmla="*/ 25 h 171"/>
                <a:gd name="T22" fmla="*/ 132 w 171"/>
                <a:gd name="T23" fmla="*/ 14 h 171"/>
                <a:gd name="T24" fmla="*/ 118 w 171"/>
                <a:gd name="T25" fmla="*/ 6 h 171"/>
                <a:gd name="T26" fmla="*/ 102 w 171"/>
                <a:gd name="T27" fmla="*/ 1 h 171"/>
                <a:gd name="T28" fmla="*/ 86 w 171"/>
                <a:gd name="T29" fmla="*/ 0 h 171"/>
                <a:gd name="T30" fmla="*/ 67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3 h 171"/>
                <a:gd name="T42" fmla="*/ 1 w 171"/>
                <a:gd name="T43" fmla="*/ 67 h 171"/>
                <a:gd name="T44" fmla="*/ 0 w 171"/>
                <a:gd name="T45" fmla="*/ 86 h 171"/>
                <a:gd name="T46" fmla="*/ 1 w 171"/>
                <a:gd name="T47" fmla="*/ 102 h 171"/>
                <a:gd name="T48" fmla="*/ 6 w 171"/>
                <a:gd name="T49" fmla="*/ 118 h 171"/>
                <a:gd name="T50" fmla="*/ 14 w 171"/>
                <a:gd name="T51" fmla="*/ 132 h 171"/>
                <a:gd name="T52" fmla="*/ 25 w 171"/>
                <a:gd name="T53" fmla="*/ 146 h 171"/>
                <a:gd name="T54" fmla="*/ 38 w 171"/>
                <a:gd name="T55" fmla="*/ 156 h 171"/>
                <a:gd name="T56" fmla="*/ 53 w 171"/>
                <a:gd name="T57" fmla="*/ 164 h 171"/>
                <a:gd name="T58" fmla="*/ 67 w 171"/>
                <a:gd name="T59" fmla="*/ 169 h 171"/>
                <a:gd name="T60" fmla="*/ 86 w 171"/>
                <a:gd name="T61" fmla="*/ 171 h 171"/>
                <a:gd name="T62" fmla="*/ 102 w 171"/>
                <a:gd name="T63" fmla="*/ 169 h 171"/>
                <a:gd name="T64" fmla="*/ 118 w 171"/>
                <a:gd name="T65" fmla="*/ 164 h 171"/>
                <a:gd name="T66" fmla="*/ 124 w 171"/>
                <a:gd name="T67" fmla="*/ 160 h 171"/>
                <a:gd name="T68" fmla="*/ 128 w 171"/>
                <a:gd name="T69" fmla="*/ 158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60" y="124"/>
                  </a:lnTo>
                  <a:lnTo>
                    <a:pt x="164" y="118"/>
                  </a:lnTo>
                  <a:lnTo>
                    <a:pt x="169" y="102"/>
                  </a:lnTo>
                  <a:lnTo>
                    <a:pt x="171" y="86"/>
                  </a:lnTo>
                  <a:lnTo>
                    <a:pt x="169" y="67"/>
                  </a:lnTo>
                  <a:lnTo>
                    <a:pt x="164" y="53"/>
                  </a:lnTo>
                  <a:lnTo>
                    <a:pt x="156" y="38"/>
                  </a:lnTo>
                  <a:lnTo>
                    <a:pt x="146" y="25"/>
                  </a:lnTo>
                  <a:lnTo>
                    <a:pt x="132" y="14"/>
                  </a:lnTo>
                  <a:lnTo>
                    <a:pt x="118" y="6"/>
                  </a:lnTo>
                  <a:lnTo>
                    <a:pt x="102" y="1"/>
                  </a:lnTo>
                  <a:lnTo>
                    <a:pt x="86" y="0"/>
                  </a:lnTo>
                  <a:lnTo>
                    <a:pt x="67" y="1"/>
                  </a:lnTo>
                  <a:lnTo>
                    <a:pt x="53" y="6"/>
                  </a:lnTo>
                  <a:lnTo>
                    <a:pt x="38" y="14"/>
                  </a:lnTo>
                  <a:lnTo>
                    <a:pt x="25" y="25"/>
                  </a:lnTo>
                  <a:lnTo>
                    <a:pt x="14" y="38"/>
                  </a:lnTo>
                  <a:lnTo>
                    <a:pt x="6" y="53"/>
                  </a:lnTo>
                  <a:lnTo>
                    <a:pt x="1" y="67"/>
                  </a:lnTo>
                  <a:lnTo>
                    <a:pt x="0" y="86"/>
                  </a:lnTo>
                  <a:lnTo>
                    <a:pt x="1" y="102"/>
                  </a:lnTo>
                  <a:lnTo>
                    <a:pt x="6" y="118"/>
                  </a:lnTo>
                  <a:lnTo>
                    <a:pt x="14" y="132"/>
                  </a:lnTo>
                  <a:lnTo>
                    <a:pt x="25" y="146"/>
                  </a:lnTo>
                  <a:lnTo>
                    <a:pt x="38" y="156"/>
                  </a:lnTo>
                  <a:lnTo>
                    <a:pt x="53" y="164"/>
                  </a:lnTo>
                  <a:lnTo>
                    <a:pt x="67" y="169"/>
                  </a:lnTo>
                  <a:lnTo>
                    <a:pt x="86" y="171"/>
                  </a:lnTo>
                  <a:lnTo>
                    <a:pt x="102" y="169"/>
                  </a:lnTo>
                  <a:lnTo>
                    <a:pt x="118" y="164"/>
                  </a:lnTo>
                  <a:lnTo>
                    <a:pt x="124" y="160"/>
                  </a:lnTo>
                  <a:lnTo>
                    <a:pt x="128" y="158"/>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3" name="Freeform 791">
              <a:extLst>
                <a:ext uri="{FF2B5EF4-FFF2-40B4-BE49-F238E27FC236}">
                  <a16:creationId xmlns:a16="http://schemas.microsoft.com/office/drawing/2014/main" id="{9CFF9ADC-EDC1-13ED-57C7-5CFAF85C1023}"/>
                </a:ext>
              </a:extLst>
            </p:cNvPr>
            <p:cNvSpPr>
              <a:spLocks/>
            </p:cNvSpPr>
            <p:nvPr/>
          </p:nvSpPr>
          <p:spPr bwMode="auto">
            <a:xfrm>
              <a:off x="5372101" y="4106863"/>
              <a:ext cx="44450" cy="44450"/>
            </a:xfrm>
            <a:custGeom>
              <a:avLst/>
              <a:gdLst>
                <a:gd name="T0" fmla="*/ 146 w 171"/>
                <a:gd name="T1" fmla="*/ 146 h 172"/>
                <a:gd name="T2" fmla="*/ 156 w 171"/>
                <a:gd name="T3" fmla="*/ 133 h 172"/>
                <a:gd name="T4" fmla="*/ 157 w 171"/>
                <a:gd name="T5" fmla="*/ 128 h 172"/>
                <a:gd name="T6" fmla="*/ 160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5 h 172"/>
                <a:gd name="T22" fmla="*/ 132 w 171"/>
                <a:gd name="T23" fmla="*/ 14 h 172"/>
                <a:gd name="T24" fmla="*/ 117 w 171"/>
                <a:gd name="T25" fmla="*/ 6 h 172"/>
                <a:gd name="T26" fmla="*/ 102 w 171"/>
                <a:gd name="T27" fmla="*/ 1 h 172"/>
                <a:gd name="T28" fmla="*/ 86 w 171"/>
                <a:gd name="T29" fmla="*/ 0 h 172"/>
                <a:gd name="T30" fmla="*/ 67 w 171"/>
                <a:gd name="T31" fmla="*/ 1 h 172"/>
                <a:gd name="T32" fmla="*/ 52 w 171"/>
                <a:gd name="T33" fmla="*/ 6 h 172"/>
                <a:gd name="T34" fmla="*/ 38 w 171"/>
                <a:gd name="T35" fmla="*/ 14 h 172"/>
                <a:gd name="T36" fmla="*/ 25 w 171"/>
                <a:gd name="T37" fmla="*/ 25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6 h 172"/>
                <a:gd name="T54" fmla="*/ 38 w 171"/>
                <a:gd name="T55" fmla="*/ 157 h 172"/>
                <a:gd name="T56" fmla="*/ 52 w 171"/>
                <a:gd name="T57" fmla="*/ 165 h 172"/>
                <a:gd name="T58" fmla="*/ 67 w 171"/>
                <a:gd name="T59" fmla="*/ 169 h 172"/>
                <a:gd name="T60" fmla="*/ 86 w 171"/>
                <a:gd name="T61" fmla="*/ 172 h 172"/>
                <a:gd name="T62" fmla="*/ 102 w 171"/>
                <a:gd name="T63" fmla="*/ 169 h 172"/>
                <a:gd name="T64" fmla="*/ 117 w 171"/>
                <a:gd name="T65" fmla="*/ 165 h 172"/>
                <a:gd name="T66" fmla="*/ 124 w 171"/>
                <a:gd name="T67" fmla="*/ 160 h 172"/>
                <a:gd name="T68" fmla="*/ 128 w 171"/>
                <a:gd name="T69" fmla="*/ 158 h 172"/>
                <a:gd name="T70" fmla="*/ 132 w 171"/>
                <a:gd name="T71" fmla="*/ 157 h 172"/>
                <a:gd name="T72" fmla="*/ 146 w 171"/>
                <a:gd name="T73" fmla="*/ 1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6"/>
                  </a:moveTo>
                  <a:lnTo>
                    <a:pt x="156" y="133"/>
                  </a:lnTo>
                  <a:lnTo>
                    <a:pt x="157" y="128"/>
                  </a:lnTo>
                  <a:lnTo>
                    <a:pt x="160" y="125"/>
                  </a:lnTo>
                  <a:lnTo>
                    <a:pt x="164" y="118"/>
                  </a:lnTo>
                  <a:lnTo>
                    <a:pt x="169" y="102"/>
                  </a:lnTo>
                  <a:lnTo>
                    <a:pt x="171" y="86"/>
                  </a:lnTo>
                  <a:lnTo>
                    <a:pt x="169" y="68"/>
                  </a:lnTo>
                  <a:lnTo>
                    <a:pt x="164" y="53"/>
                  </a:lnTo>
                  <a:lnTo>
                    <a:pt x="156" y="38"/>
                  </a:lnTo>
                  <a:lnTo>
                    <a:pt x="146" y="25"/>
                  </a:lnTo>
                  <a:lnTo>
                    <a:pt x="132" y="14"/>
                  </a:lnTo>
                  <a:lnTo>
                    <a:pt x="117" y="6"/>
                  </a:lnTo>
                  <a:lnTo>
                    <a:pt x="102" y="1"/>
                  </a:lnTo>
                  <a:lnTo>
                    <a:pt x="86" y="0"/>
                  </a:lnTo>
                  <a:lnTo>
                    <a:pt x="67" y="1"/>
                  </a:lnTo>
                  <a:lnTo>
                    <a:pt x="52" y="6"/>
                  </a:lnTo>
                  <a:lnTo>
                    <a:pt x="38" y="14"/>
                  </a:lnTo>
                  <a:lnTo>
                    <a:pt x="25" y="25"/>
                  </a:lnTo>
                  <a:lnTo>
                    <a:pt x="14" y="38"/>
                  </a:lnTo>
                  <a:lnTo>
                    <a:pt x="6" y="53"/>
                  </a:lnTo>
                  <a:lnTo>
                    <a:pt x="1" y="68"/>
                  </a:lnTo>
                  <a:lnTo>
                    <a:pt x="0" y="86"/>
                  </a:lnTo>
                  <a:lnTo>
                    <a:pt x="1" y="102"/>
                  </a:lnTo>
                  <a:lnTo>
                    <a:pt x="6" y="118"/>
                  </a:lnTo>
                  <a:lnTo>
                    <a:pt x="14" y="133"/>
                  </a:lnTo>
                  <a:lnTo>
                    <a:pt x="25" y="146"/>
                  </a:lnTo>
                  <a:lnTo>
                    <a:pt x="38" y="157"/>
                  </a:lnTo>
                  <a:lnTo>
                    <a:pt x="52" y="165"/>
                  </a:lnTo>
                  <a:lnTo>
                    <a:pt x="67" y="169"/>
                  </a:lnTo>
                  <a:lnTo>
                    <a:pt x="86" y="172"/>
                  </a:lnTo>
                  <a:lnTo>
                    <a:pt x="102" y="169"/>
                  </a:lnTo>
                  <a:lnTo>
                    <a:pt x="117" y="165"/>
                  </a:lnTo>
                  <a:lnTo>
                    <a:pt x="124" y="160"/>
                  </a:lnTo>
                  <a:lnTo>
                    <a:pt x="128"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4" name="Freeform 792">
              <a:extLst>
                <a:ext uri="{FF2B5EF4-FFF2-40B4-BE49-F238E27FC236}">
                  <a16:creationId xmlns:a16="http://schemas.microsoft.com/office/drawing/2014/main" id="{54E45BFB-6B67-12E7-869F-5935DD5D782C}"/>
                </a:ext>
              </a:extLst>
            </p:cNvPr>
            <p:cNvSpPr>
              <a:spLocks/>
            </p:cNvSpPr>
            <p:nvPr/>
          </p:nvSpPr>
          <p:spPr bwMode="auto">
            <a:xfrm>
              <a:off x="5389563" y="4167188"/>
              <a:ext cx="46038" cy="46038"/>
            </a:xfrm>
            <a:custGeom>
              <a:avLst/>
              <a:gdLst>
                <a:gd name="T0" fmla="*/ 146 w 171"/>
                <a:gd name="T1" fmla="*/ 146 h 171"/>
                <a:gd name="T2" fmla="*/ 156 w 171"/>
                <a:gd name="T3" fmla="*/ 133 h 171"/>
                <a:gd name="T4" fmla="*/ 157 w 171"/>
                <a:gd name="T5" fmla="*/ 128 h 171"/>
                <a:gd name="T6" fmla="*/ 159 w 171"/>
                <a:gd name="T7" fmla="*/ 125 h 171"/>
                <a:gd name="T8" fmla="*/ 164 w 171"/>
                <a:gd name="T9" fmla="*/ 118 h 171"/>
                <a:gd name="T10" fmla="*/ 168 w 171"/>
                <a:gd name="T11" fmla="*/ 102 h 171"/>
                <a:gd name="T12" fmla="*/ 171 w 171"/>
                <a:gd name="T13" fmla="*/ 86 h 171"/>
                <a:gd name="T14" fmla="*/ 168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7 h 171"/>
                <a:gd name="T44" fmla="*/ 0 w 171"/>
                <a:gd name="T45" fmla="*/ 86 h 171"/>
                <a:gd name="T46" fmla="*/ 1 w 171"/>
                <a:gd name="T47" fmla="*/ 102 h 171"/>
                <a:gd name="T48" fmla="*/ 5 w 171"/>
                <a:gd name="T49" fmla="*/ 118 h 171"/>
                <a:gd name="T50" fmla="*/ 13 w 171"/>
                <a:gd name="T51" fmla="*/ 133 h 171"/>
                <a:gd name="T52" fmla="*/ 25 w 171"/>
                <a:gd name="T53" fmla="*/ 146 h 171"/>
                <a:gd name="T54" fmla="*/ 37 w 171"/>
                <a:gd name="T55" fmla="*/ 157 h 171"/>
                <a:gd name="T56" fmla="*/ 52 w 171"/>
                <a:gd name="T57" fmla="*/ 165 h 171"/>
                <a:gd name="T58" fmla="*/ 67 w 171"/>
                <a:gd name="T59" fmla="*/ 169 h 171"/>
                <a:gd name="T60" fmla="*/ 85 w 171"/>
                <a:gd name="T61" fmla="*/ 171 h 171"/>
                <a:gd name="T62" fmla="*/ 101 w 171"/>
                <a:gd name="T63" fmla="*/ 169 h 171"/>
                <a:gd name="T64" fmla="*/ 117 w 171"/>
                <a:gd name="T65" fmla="*/ 165 h 171"/>
                <a:gd name="T66" fmla="*/ 124 w 171"/>
                <a:gd name="T67" fmla="*/ 160 h 171"/>
                <a:gd name="T68" fmla="*/ 127 w 171"/>
                <a:gd name="T69" fmla="*/ 158 h 171"/>
                <a:gd name="T70" fmla="*/ 132 w 171"/>
                <a:gd name="T71" fmla="*/ 157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59" y="125"/>
                  </a:lnTo>
                  <a:lnTo>
                    <a:pt x="164" y="118"/>
                  </a:lnTo>
                  <a:lnTo>
                    <a:pt x="168" y="102"/>
                  </a:lnTo>
                  <a:lnTo>
                    <a:pt x="171" y="86"/>
                  </a:lnTo>
                  <a:lnTo>
                    <a:pt x="168" y="67"/>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7"/>
                  </a:lnTo>
                  <a:lnTo>
                    <a:pt x="0" y="86"/>
                  </a:lnTo>
                  <a:lnTo>
                    <a:pt x="1" y="102"/>
                  </a:lnTo>
                  <a:lnTo>
                    <a:pt x="5" y="118"/>
                  </a:lnTo>
                  <a:lnTo>
                    <a:pt x="13" y="133"/>
                  </a:lnTo>
                  <a:lnTo>
                    <a:pt x="25" y="146"/>
                  </a:lnTo>
                  <a:lnTo>
                    <a:pt x="37" y="157"/>
                  </a:lnTo>
                  <a:lnTo>
                    <a:pt x="52" y="165"/>
                  </a:lnTo>
                  <a:lnTo>
                    <a:pt x="67" y="169"/>
                  </a:lnTo>
                  <a:lnTo>
                    <a:pt x="85" y="171"/>
                  </a:lnTo>
                  <a:lnTo>
                    <a:pt x="101" y="169"/>
                  </a:lnTo>
                  <a:lnTo>
                    <a:pt x="117" y="165"/>
                  </a:lnTo>
                  <a:lnTo>
                    <a:pt x="124" y="160"/>
                  </a:lnTo>
                  <a:lnTo>
                    <a:pt x="127"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5" name="Freeform 793">
              <a:extLst>
                <a:ext uri="{FF2B5EF4-FFF2-40B4-BE49-F238E27FC236}">
                  <a16:creationId xmlns:a16="http://schemas.microsoft.com/office/drawing/2014/main" id="{C269F42C-FF4C-7706-E046-36CD4E354F8F}"/>
                </a:ext>
              </a:extLst>
            </p:cNvPr>
            <p:cNvSpPr>
              <a:spLocks/>
            </p:cNvSpPr>
            <p:nvPr/>
          </p:nvSpPr>
          <p:spPr bwMode="auto">
            <a:xfrm>
              <a:off x="5457826" y="4230688"/>
              <a:ext cx="44450" cy="44450"/>
            </a:xfrm>
            <a:custGeom>
              <a:avLst/>
              <a:gdLst>
                <a:gd name="T0" fmla="*/ 146 w 171"/>
                <a:gd name="T1" fmla="*/ 146 h 171"/>
                <a:gd name="T2" fmla="*/ 156 w 171"/>
                <a:gd name="T3" fmla="*/ 132 h 171"/>
                <a:gd name="T4" fmla="*/ 157 w 171"/>
                <a:gd name="T5" fmla="*/ 127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6 w 171"/>
                <a:gd name="T29" fmla="*/ 0 h 171"/>
                <a:gd name="T30" fmla="*/ 67 w 171"/>
                <a:gd name="T31" fmla="*/ 1 h 171"/>
                <a:gd name="T32" fmla="*/ 52 w 171"/>
                <a:gd name="T33" fmla="*/ 5 h 171"/>
                <a:gd name="T34" fmla="*/ 38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2 w 171"/>
                <a:gd name="T57" fmla="*/ 164 h 171"/>
                <a:gd name="T58" fmla="*/ 67 w 171"/>
                <a:gd name="T59" fmla="*/ 169 h 171"/>
                <a:gd name="T60" fmla="*/ 86 w 171"/>
                <a:gd name="T61" fmla="*/ 171 h 171"/>
                <a:gd name="T62" fmla="*/ 101 w 171"/>
                <a:gd name="T63" fmla="*/ 169 h 171"/>
                <a:gd name="T64" fmla="*/ 117 w 171"/>
                <a:gd name="T65" fmla="*/ 164 h 171"/>
                <a:gd name="T66" fmla="*/ 124 w 171"/>
                <a:gd name="T67" fmla="*/ 159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7"/>
                  </a:lnTo>
                  <a:lnTo>
                    <a:pt x="160" y="124"/>
                  </a:lnTo>
                  <a:lnTo>
                    <a:pt x="164" y="117"/>
                  </a:lnTo>
                  <a:lnTo>
                    <a:pt x="169" y="101"/>
                  </a:lnTo>
                  <a:lnTo>
                    <a:pt x="171" y="85"/>
                  </a:lnTo>
                  <a:lnTo>
                    <a:pt x="169" y="67"/>
                  </a:lnTo>
                  <a:lnTo>
                    <a:pt x="164" y="52"/>
                  </a:lnTo>
                  <a:lnTo>
                    <a:pt x="156" y="37"/>
                  </a:lnTo>
                  <a:lnTo>
                    <a:pt x="146" y="25"/>
                  </a:lnTo>
                  <a:lnTo>
                    <a:pt x="132" y="13"/>
                  </a:lnTo>
                  <a:lnTo>
                    <a:pt x="117" y="5"/>
                  </a:lnTo>
                  <a:lnTo>
                    <a:pt x="101" y="1"/>
                  </a:lnTo>
                  <a:lnTo>
                    <a:pt x="86" y="0"/>
                  </a:lnTo>
                  <a:lnTo>
                    <a:pt x="67" y="1"/>
                  </a:lnTo>
                  <a:lnTo>
                    <a:pt x="52" y="5"/>
                  </a:lnTo>
                  <a:lnTo>
                    <a:pt x="38" y="13"/>
                  </a:lnTo>
                  <a:lnTo>
                    <a:pt x="25" y="25"/>
                  </a:lnTo>
                  <a:lnTo>
                    <a:pt x="14" y="37"/>
                  </a:lnTo>
                  <a:lnTo>
                    <a:pt x="6" y="52"/>
                  </a:lnTo>
                  <a:lnTo>
                    <a:pt x="1" y="67"/>
                  </a:lnTo>
                  <a:lnTo>
                    <a:pt x="0" y="85"/>
                  </a:lnTo>
                  <a:lnTo>
                    <a:pt x="1" y="101"/>
                  </a:lnTo>
                  <a:lnTo>
                    <a:pt x="6" y="117"/>
                  </a:lnTo>
                  <a:lnTo>
                    <a:pt x="14" y="132"/>
                  </a:lnTo>
                  <a:lnTo>
                    <a:pt x="25" y="146"/>
                  </a:lnTo>
                  <a:lnTo>
                    <a:pt x="38" y="156"/>
                  </a:lnTo>
                  <a:lnTo>
                    <a:pt x="52" y="164"/>
                  </a:lnTo>
                  <a:lnTo>
                    <a:pt x="67" y="169"/>
                  </a:lnTo>
                  <a:lnTo>
                    <a:pt x="86" y="171"/>
                  </a:lnTo>
                  <a:lnTo>
                    <a:pt x="101" y="169"/>
                  </a:lnTo>
                  <a:lnTo>
                    <a:pt x="117" y="164"/>
                  </a:lnTo>
                  <a:lnTo>
                    <a:pt x="124" y="159"/>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6" name="Freeform 794">
              <a:extLst>
                <a:ext uri="{FF2B5EF4-FFF2-40B4-BE49-F238E27FC236}">
                  <a16:creationId xmlns:a16="http://schemas.microsoft.com/office/drawing/2014/main" id="{BA592020-E742-4861-94A0-483BAACDCDEA}"/>
                </a:ext>
              </a:extLst>
            </p:cNvPr>
            <p:cNvSpPr>
              <a:spLocks/>
            </p:cNvSpPr>
            <p:nvPr/>
          </p:nvSpPr>
          <p:spPr bwMode="auto">
            <a:xfrm>
              <a:off x="5380038" y="4295775"/>
              <a:ext cx="44450" cy="46038"/>
            </a:xfrm>
            <a:custGeom>
              <a:avLst/>
              <a:gdLst>
                <a:gd name="T0" fmla="*/ 146 w 171"/>
                <a:gd name="T1" fmla="*/ 147 h 172"/>
                <a:gd name="T2" fmla="*/ 156 w 171"/>
                <a:gd name="T3" fmla="*/ 133 h 172"/>
                <a:gd name="T4" fmla="*/ 157 w 171"/>
                <a:gd name="T5" fmla="*/ 128 h 172"/>
                <a:gd name="T6" fmla="*/ 159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1 w 171"/>
                <a:gd name="T27" fmla="*/ 2 h 172"/>
                <a:gd name="T28" fmla="*/ 85 w 171"/>
                <a:gd name="T29" fmla="*/ 0 h 172"/>
                <a:gd name="T30" fmla="*/ 67 w 171"/>
                <a:gd name="T31" fmla="*/ 2 h 172"/>
                <a:gd name="T32" fmla="*/ 52 w 171"/>
                <a:gd name="T33" fmla="*/ 6 h 172"/>
                <a:gd name="T34" fmla="*/ 37 w 171"/>
                <a:gd name="T35" fmla="*/ 14 h 172"/>
                <a:gd name="T36" fmla="*/ 25 w 171"/>
                <a:gd name="T37" fmla="*/ 26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7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8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59" y="125"/>
                  </a:lnTo>
                  <a:lnTo>
                    <a:pt x="164" y="118"/>
                  </a:lnTo>
                  <a:lnTo>
                    <a:pt x="169" y="102"/>
                  </a:lnTo>
                  <a:lnTo>
                    <a:pt x="171" y="86"/>
                  </a:lnTo>
                  <a:lnTo>
                    <a:pt x="169" y="68"/>
                  </a:lnTo>
                  <a:lnTo>
                    <a:pt x="164" y="53"/>
                  </a:lnTo>
                  <a:lnTo>
                    <a:pt x="156" y="38"/>
                  </a:lnTo>
                  <a:lnTo>
                    <a:pt x="146" y="26"/>
                  </a:lnTo>
                  <a:lnTo>
                    <a:pt x="132" y="14"/>
                  </a:lnTo>
                  <a:lnTo>
                    <a:pt x="117" y="6"/>
                  </a:lnTo>
                  <a:lnTo>
                    <a:pt x="101" y="2"/>
                  </a:lnTo>
                  <a:lnTo>
                    <a:pt x="85" y="0"/>
                  </a:lnTo>
                  <a:lnTo>
                    <a:pt x="67" y="2"/>
                  </a:lnTo>
                  <a:lnTo>
                    <a:pt x="52" y="6"/>
                  </a:lnTo>
                  <a:lnTo>
                    <a:pt x="37" y="14"/>
                  </a:lnTo>
                  <a:lnTo>
                    <a:pt x="25" y="26"/>
                  </a:lnTo>
                  <a:lnTo>
                    <a:pt x="14" y="38"/>
                  </a:lnTo>
                  <a:lnTo>
                    <a:pt x="6" y="53"/>
                  </a:lnTo>
                  <a:lnTo>
                    <a:pt x="1" y="68"/>
                  </a:lnTo>
                  <a:lnTo>
                    <a:pt x="0" y="86"/>
                  </a:lnTo>
                  <a:lnTo>
                    <a:pt x="1" y="102"/>
                  </a:lnTo>
                  <a:lnTo>
                    <a:pt x="6" y="118"/>
                  </a:lnTo>
                  <a:lnTo>
                    <a:pt x="14" y="133"/>
                  </a:lnTo>
                  <a:lnTo>
                    <a:pt x="25" y="147"/>
                  </a:lnTo>
                  <a:lnTo>
                    <a:pt x="37" y="157"/>
                  </a:lnTo>
                  <a:lnTo>
                    <a:pt x="52" y="165"/>
                  </a:lnTo>
                  <a:lnTo>
                    <a:pt x="67" y="169"/>
                  </a:lnTo>
                  <a:lnTo>
                    <a:pt x="85" y="172"/>
                  </a:lnTo>
                  <a:lnTo>
                    <a:pt x="101" y="169"/>
                  </a:lnTo>
                  <a:lnTo>
                    <a:pt x="117" y="165"/>
                  </a:lnTo>
                  <a:lnTo>
                    <a:pt x="124" y="160"/>
                  </a:lnTo>
                  <a:lnTo>
                    <a:pt x="128"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7" name="Freeform 795">
              <a:extLst>
                <a:ext uri="{FF2B5EF4-FFF2-40B4-BE49-F238E27FC236}">
                  <a16:creationId xmlns:a16="http://schemas.microsoft.com/office/drawing/2014/main" id="{A8FBA541-2A86-BAA0-B974-45CF3751DB95}"/>
                </a:ext>
              </a:extLst>
            </p:cNvPr>
            <p:cNvSpPr>
              <a:spLocks/>
            </p:cNvSpPr>
            <p:nvPr/>
          </p:nvSpPr>
          <p:spPr bwMode="auto">
            <a:xfrm>
              <a:off x="5467351" y="4356100"/>
              <a:ext cx="46038" cy="44450"/>
            </a:xfrm>
            <a:custGeom>
              <a:avLst/>
              <a:gdLst>
                <a:gd name="T0" fmla="*/ 146 w 171"/>
                <a:gd name="T1" fmla="*/ 146 h 172"/>
                <a:gd name="T2" fmla="*/ 156 w 171"/>
                <a:gd name="T3" fmla="*/ 133 h 172"/>
                <a:gd name="T4" fmla="*/ 157 w 171"/>
                <a:gd name="T5" fmla="*/ 128 h 172"/>
                <a:gd name="T6" fmla="*/ 159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5 h 172"/>
                <a:gd name="T22" fmla="*/ 132 w 171"/>
                <a:gd name="T23" fmla="*/ 14 h 172"/>
                <a:gd name="T24" fmla="*/ 117 w 171"/>
                <a:gd name="T25" fmla="*/ 6 h 172"/>
                <a:gd name="T26" fmla="*/ 101 w 171"/>
                <a:gd name="T27" fmla="*/ 1 h 172"/>
                <a:gd name="T28" fmla="*/ 85 w 171"/>
                <a:gd name="T29" fmla="*/ 0 h 172"/>
                <a:gd name="T30" fmla="*/ 67 w 171"/>
                <a:gd name="T31" fmla="*/ 1 h 172"/>
                <a:gd name="T32" fmla="*/ 52 w 171"/>
                <a:gd name="T33" fmla="*/ 6 h 172"/>
                <a:gd name="T34" fmla="*/ 37 w 171"/>
                <a:gd name="T35" fmla="*/ 14 h 172"/>
                <a:gd name="T36" fmla="*/ 25 w 171"/>
                <a:gd name="T37" fmla="*/ 25 h 172"/>
                <a:gd name="T38" fmla="*/ 13 w 171"/>
                <a:gd name="T39" fmla="*/ 38 h 172"/>
                <a:gd name="T40" fmla="*/ 5 w 171"/>
                <a:gd name="T41" fmla="*/ 53 h 172"/>
                <a:gd name="T42" fmla="*/ 1 w 171"/>
                <a:gd name="T43" fmla="*/ 68 h 172"/>
                <a:gd name="T44" fmla="*/ 0 w 171"/>
                <a:gd name="T45" fmla="*/ 86 h 172"/>
                <a:gd name="T46" fmla="*/ 1 w 171"/>
                <a:gd name="T47" fmla="*/ 102 h 172"/>
                <a:gd name="T48" fmla="*/ 5 w 171"/>
                <a:gd name="T49" fmla="*/ 118 h 172"/>
                <a:gd name="T50" fmla="*/ 13 w 171"/>
                <a:gd name="T51" fmla="*/ 133 h 172"/>
                <a:gd name="T52" fmla="*/ 25 w 171"/>
                <a:gd name="T53" fmla="*/ 146 h 172"/>
                <a:gd name="T54" fmla="*/ 37 w 171"/>
                <a:gd name="T55" fmla="*/ 157 h 172"/>
                <a:gd name="T56" fmla="*/ 52 w 171"/>
                <a:gd name="T57" fmla="*/ 165 h 172"/>
                <a:gd name="T58" fmla="*/ 67 w 171"/>
                <a:gd name="T59" fmla="*/ 169 h 172"/>
                <a:gd name="T60" fmla="*/ 85 w 171"/>
                <a:gd name="T61" fmla="*/ 172 h 172"/>
                <a:gd name="T62" fmla="*/ 101 w 171"/>
                <a:gd name="T63" fmla="*/ 169 h 172"/>
                <a:gd name="T64" fmla="*/ 117 w 171"/>
                <a:gd name="T65" fmla="*/ 165 h 172"/>
                <a:gd name="T66" fmla="*/ 124 w 171"/>
                <a:gd name="T67" fmla="*/ 160 h 172"/>
                <a:gd name="T68" fmla="*/ 127 w 171"/>
                <a:gd name="T69" fmla="*/ 158 h 172"/>
                <a:gd name="T70" fmla="*/ 132 w 171"/>
                <a:gd name="T71" fmla="*/ 157 h 172"/>
                <a:gd name="T72" fmla="*/ 146 w 171"/>
                <a:gd name="T73" fmla="*/ 1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6"/>
                  </a:moveTo>
                  <a:lnTo>
                    <a:pt x="156" y="133"/>
                  </a:lnTo>
                  <a:lnTo>
                    <a:pt x="157" y="128"/>
                  </a:lnTo>
                  <a:lnTo>
                    <a:pt x="159" y="125"/>
                  </a:lnTo>
                  <a:lnTo>
                    <a:pt x="164" y="118"/>
                  </a:lnTo>
                  <a:lnTo>
                    <a:pt x="169" y="102"/>
                  </a:lnTo>
                  <a:lnTo>
                    <a:pt x="171" y="86"/>
                  </a:lnTo>
                  <a:lnTo>
                    <a:pt x="169" y="68"/>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8"/>
                  </a:lnTo>
                  <a:lnTo>
                    <a:pt x="0" y="86"/>
                  </a:lnTo>
                  <a:lnTo>
                    <a:pt x="1" y="102"/>
                  </a:lnTo>
                  <a:lnTo>
                    <a:pt x="5" y="118"/>
                  </a:lnTo>
                  <a:lnTo>
                    <a:pt x="13" y="133"/>
                  </a:lnTo>
                  <a:lnTo>
                    <a:pt x="25" y="146"/>
                  </a:lnTo>
                  <a:lnTo>
                    <a:pt x="37" y="157"/>
                  </a:lnTo>
                  <a:lnTo>
                    <a:pt x="52" y="165"/>
                  </a:lnTo>
                  <a:lnTo>
                    <a:pt x="67" y="169"/>
                  </a:lnTo>
                  <a:lnTo>
                    <a:pt x="85" y="172"/>
                  </a:lnTo>
                  <a:lnTo>
                    <a:pt x="101" y="169"/>
                  </a:lnTo>
                  <a:lnTo>
                    <a:pt x="117" y="165"/>
                  </a:lnTo>
                  <a:lnTo>
                    <a:pt x="124" y="160"/>
                  </a:lnTo>
                  <a:lnTo>
                    <a:pt x="127" y="158"/>
                  </a:lnTo>
                  <a:lnTo>
                    <a:pt x="132" y="157"/>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8" name="Freeform 796">
              <a:extLst>
                <a:ext uri="{FF2B5EF4-FFF2-40B4-BE49-F238E27FC236}">
                  <a16:creationId xmlns:a16="http://schemas.microsoft.com/office/drawing/2014/main" id="{ACA6BE1F-2DD9-BAA7-CEB4-B537B9CAC28D}"/>
                </a:ext>
              </a:extLst>
            </p:cNvPr>
            <p:cNvSpPr>
              <a:spLocks/>
            </p:cNvSpPr>
            <p:nvPr/>
          </p:nvSpPr>
          <p:spPr bwMode="auto">
            <a:xfrm>
              <a:off x="5395913" y="4422775"/>
              <a:ext cx="44450" cy="44450"/>
            </a:xfrm>
            <a:custGeom>
              <a:avLst/>
              <a:gdLst>
                <a:gd name="T0" fmla="*/ 146 w 171"/>
                <a:gd name="T1" fmla="*/ 147 h 172"/>
                <a:gd name="T2" fmla="*/ 156 w 171"/>
                <a:gd name="T3" fmla="*/ 133 h 172"/>
                <a:gd name="T4" fmla="*/ 158 w 171"/>
                <a:gd name="T5" fmla="*/ 128 h 172"/>
                <a:gd name="T6" fmla="*/ 160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6 h 172"/>
                <a:gd name="T22" fmla="*/ 133 w 171"/>
                <a:gd name="T23" fmla="*/ 14 h 172"/>
                <a:gd name="T24" fmla="*/ 118 w 171"/>
                <a:gd name="T25" fmla="*/ 6 h 172"/>
                <a:gd name="T26" fmla="*/ 102 w 171"/>
                <a:gd name="T27" fmla="*/ 2 h 172"/>
                <a:gd name="T28" fmla="*/ 86 w 171"/>
                <a:gd name="T29" fmla="*/ 0 h 172"/>
                <a:gd name="T30" fmla="*/ 68 w 171"/>
                <a:gd name="T31" fmla="*/ 2 h 172"/>
                <a:gd name="T32" fmla="*/ 53 w 171"/>
                <a:gd name="T33" fmla="*/ 6 h 172"/>
                <a:gd name="T34" fmla="*/ 38 w 171"/>
                <a:gd name="T35" fmla="*/ 14 h 172"/>
                <a:gd name="T36" fmla="*/ 25 w 171"/>
                <a:gd name="T37" fmla="*/ 26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7 h 172"/>
                <a:gd name="T54" fmla="*/ 38 w 171"/>
                <a:gd name="T55" fmla="*/ 157 h 172"/>
                <a:gd name="T56" fmla="*/ 53 w 171"/>
                <a:gd name="T57" fmla="*/ 165 h 172"/>
                <a:gd name="T58" fmla="*/ 68 w 171"/>
                <a:gd name="T59" fmla="*/ 169 h 172"/>
                <a:gd name="T60" fmla="*/ 86 w 171"/>
                <a:gd name="T61" fmla="*/ 172 h 172"/>
                <a:gd name="T62" fmla="*/ 102 w 171"/>
                <a:gd name="T63" fmla="*/ 169 h 172"/>
                <a:gd name="T64" fmla="*/ 118 w 171"/>
                <a:gd name="T65" fmla="*/ 165 h 172"/>
                <a:gd name="T66" fmla="*/ 125 w 171"/>
                <a:gd name="T67" fmla="*/ 160 h 172"/>
                <a:gd name="T68" fmla="*/ 128 w 171"/>
                <a:gd name="T69" fmla="*/ 158 h 172"/>
                <a:gd name="T70" fmla="*/ 133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8" y="128"/>
                  </a:lnTo>
                  <a:lnTo>
                    <a:pt x="160" y="125"/>
                  </a:lnTo>
                  <a:lnTo>
                    <a:pt x="164" y="118"/>
                  </a:lnTo>
                  <a:lnTo>
                    <a:pt x="169" y="102"/>
                  </a:lnTo>
                  <a:lnTo>
                    <a:pt x="171" y="86"/>
                  </a:lnTo>
                  <a:lnTo>
                    <a:pt x="169" y="68"/>
                  </a:lnTo>
                  <a:lnTo>
                    <a:pt x="164" y="53"/>
                  </a:lnTo>
                  <a:lnTo>
                    <a:pt x="156" y="38"/>
                  </a:lnTo>
                  <a:lnTo>
                    <a:pt x="146" y="26"/>
                  </a:lnTo>
                  <a:lnTo>
                    <a:pt x="133" y="14"/>
                  </a:lnTo>
                  <a:lnTo>
                    <a:pt x="118" y="6"/>
                  </a:lnTo>
                  <a:lnTo>
                    <a:pt x="102" y="2"/>
                  </a:lnTo>
                  <a:lnTo>
                    <a:pt x="86" y="0"/>
                  </a:lnTo>
                  <a:lnTo>
                    <a:pt x="68" y="2"/>
                  </a:lnTo>
                  <a:lnTo>
                    <a:pt x="53" y="6"/>
                  </a:lnTo>
                  <a:lnTo>
                    <a:pt x="38" y="14"/>
                  </a:lnTo>
                  <a:lnTo>
                    <a:pt x="25" y="26"/>
                  </a:lnTo>
                  <a:lnTo>
                    <a:pt x="14" y="38"/>
                  </a:lnTo>
                  <a:lnTo>
                    <a:pt x="6" y="53"/>
                  </a:lnTo>
                  <a:lnTo>
                    <a:pt x="1" y="68"/>
                  </a:lnTo>
                  <a:lnTo>
                    <a:pt x="0" y="86"/>
                  </a:lnTo>
                  <a:lnTo>
                    <a:pt x="1" y="102"/>
                  </a:lnTo>
                  <a:lnTo>
                    <a:pt x="6" y="118"/>
                  </a:lnTo>
                  <a:lnTo>
                    <a:pt x="14" y="133"/>
                  </a:lnTo>
                  <a:lnTo>
                    <a:pt x="25" y="147"/>
                  </a:lnTo>
                  <a:lnTo>
                    <a:pt x="38" y="157"/>
                  </a:lnTo>
                  <a:lnTo>
                    <a:pt x="53" y="165"/>
                  </a:lnTo>
                  <a:lnTo>
                    <a:pt x="68" y="169"/>
                  </a:lnTo>
                  <a:lnTo>
                    <a:pt x="86" y="172"/>
                  </a:lnTo>
                  <a:lnTo>
                    <a:pt x="102" y="169"/>
                  </a:lnTo>
                  <a:lnTo>
                    <a:pt x="118" y="165"/>
                  </a:lnTo>
                  <a:lnTo>
                    <a:pt x="125" y="160"/>
                  </a:lnTo>
                  <a:lnTo>
                    <a:pt x="128" y="158"/>
                  </a:lnTo>
                  <a:lnTo>
                    <a:pt x="133"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9" name="Freeform 797">
              <a:extLst>
                <a:ext uri="{FF2B5EF4-FFF2-40B4-BE49-F238E27FC236}">
                  <a16:creationId xmlns:a16="http://schemas.microsoft.com/office/drawing/2014/main" id="{2B28B1EA-D66A-193A-6465-A1327856D8E2}"/>
                </a:ext>
              </a:extLst>
            </p:cNvPr>
            <p:cNvSpPr>
              <a:spLocks/>
            </p:cNvSpPr>
            <p:nvPr/>
          </p:nvSpPr>
          <p:spPr bwMode="auto">
            <a:xfrm>
              <a:off x="5395913" y="4486275"/>
              <a:ext cx="44450" cy="46038"/>
            </a:xfrm>
            <a:custGeom>
              <a:avLst/>
              <a:gdLst>
                <a:gd name="T0" fmla="*/ 146 w 171"/>
                <a:gd name="T1" fmla="*/ 146 h 171"/>
                <a:gd name="T2" fmla="*/ 156 w 171"/>
                <a:gd name="T3" fmla="*/ 132 h 171"/>
                <a:gd name="T4" fmla="*/ 158 w 171"/>
                <a:gd name="T5" fmla="*/ 127 h 171"/>
                <a:gd name="T6" fmla="*/ 160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3 w 171"/>
                <a:gd name="T23" fmla="*/ 13 h 171"/>
                <a:gd name="T24" fmla="*/ 118 w 171"/>
                <a:gd name="T25" fmla="*/ 5 h 171"/>
                <a:gd name="T26" fmla="*/ 102 w 171"/>
                <a:gd name="T27" fmla="*/ 1 h 171"/>
                <a:gd name="T28" fmla="*/ 86 w 171"/>
                <a:gd name="T29" fmla="*/ 0 h 171"/>
                <a:gd name="T30" fmla="*/ 68 w 171"/>
                <a:gd name="T31" fmla="*/ 1 h 171"/>
                <a:gd name="T32" fmla="*/ 53 w 171"/>
                <a:gd name="T33" fmla="*/ 5 h 171"/>
                <a:gd name="T34" fmla="*/ 38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8 w 171"/>
                <a:gd name="T55" fmla="*/ 156 h 171"/>
                <a:gd name="T56" fmla="*/ 53 w 171"/>
                <a:gd name="T57" fmla="*/ 164 h 171"/>
                <a:gd name="T58" fmla="*/ 68 w 171"/>
                <a:gd name="T59" fmla="*/ 168 h 171"/>
                <a:gd name="T60" fmla="*/ 86 w 171"/>
                <a:gd name="T61" fmla="*/ 171 h 171"/>
                <a:gd name="T62" fmla="*/ 102 w 171"/>
                <a:gd name="T63" fmla="*/ 168 h 171"/>
                <a:gd name="T64" fmla="*/ 118 w 171"/>
                <a:gd name="T65" fmla="*/ 164 h 171"/>
                <a:gd name="T66" fmla="*/ 125 w 171"/>
                <a:gd name="T67" fmla="*/ 159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8" y="127"/>
                  </a:lnTo>
                  <a:lnTo>
                    <a:pt x="160" y="124"/>
                  </a:lnTo>
                  <a:lnTo>
                    <a:pt x="164" y="117"/>
                  </a:lnTo>
                  <a:lnTo>
                    <a:pt x="169" y="101"/>
                  </a:lnTo>
                  <a:lnTo>
                    <a:pt x="171" y="85"/>
                  </a:lnTo>
                  <a:lnTo>
                    <a:pt x="169" y="67"/>
                  </a:lnTo>
                  <a:lnTo>
                    <a:pt x="164" y="52"/>
                  </a:lnTo>
                  <a:lnTo>
                    <a:pt x="156" y="37"/>
                  </a:lnTo>
                  <a:lnTo>
                    <a:pt x="146" y="25"/>
                  </a:lnTo>
                  <a:lnTo>
                    <a:pt x="133" y="13"/>
                  </a:lnTo>
                  <a:lnTo>
                    <a:pt x="118" y="5"/>
                  </a:lnTo>
                  <a:lnTo>
                    <a:pt x="102" y="1"/>
                  </a:lnTo>
                  <a:lnTo>
                    <a:pt x="86" y="0"/>
                  </a:lnTo>
                  <a:lnTo>
                    <a:pt x="68" y="1"/>
                  </a:lnTo>
                  <a:lnTo>
                    <a:pt x="53" y="5"/>
                  </a:lnTo>
                  <a:lnTo>
                    <a:pt x="38" y="13"/>
                  </a:lnTo>
                  <a:lnTo>
                    <a:pt x="25" y="25"/>
                  </a:lnTo>
                  <a:lnTo>
                    <a:pt x="14" y="37"/>
                  </a:lnTo>
                  <a:lnTo>
                    <a:pt x="6" y="52"/>
                  </a:lnTo>
                  <a:lnTo>
                    <a:pt x="1" y="67"/>
                  </a:lnTo>
                  <a:lnTo>
                    <a:pt x="0" y="85"/>
                  </a:lnTo>
                  <a:lnTo>
                    <a:pt x="1" y="101"/>
                  </a:lnTo>
                  <a:lnTo>
                    <a:pt x="6" y="117"/>
                  </a:lnTo>
                  <a:lnTo>
                    <a:pt x="14" y="132"/>
                  </a:lnTo>
                  <a:lnTo>
                    <a:pt x="25" y="146"/>
                  </a:lnTo>
                  <a:lnTo>
                    <a:pt x="38" y="156"/>
                  </a:lnTo>
                  <a:lnTo>
                    <a:pt x="53" y="164"/>
                  </a:lnTo>
                  <a:lnTo>
                    <a:pt x="68" y="168"/>
                  </a:lnTo>
                  <a:lnTo>
                    <a:pt x="86" y="171"/>
                  </a:lnTo>
                  <a:lnTo>
                    <a:pt x="102" y="168"/>
                  </a:lnTo>
                  <a:lnTo>
                    <a:pt x="118" y="164"/>
                  </a:lnTo>
                  <a:lnTo>
                    <a:pt x="125" y="159"/>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90" name="Freeform 798">
              <a:extLst>
                <a:ext uri="{FF2B5EF4-FFF2-40B4-BE49-F238E27FC236}">
                  <a16:creationId xmlns:a16="http://schemas.microsoft.com/office/drawing/2014/main" id="{9924B43D-1A53-7341-BD81-092798F0893C}"/>
                </a:ext>
              </a:extLst>
            </p:cNvPr>
            <p:cNvSpPr>
              <a:spLocks/>
            </p:cNvSpPr>
            <p:nvPr/>
          </p:nvSpPr>
          <p:spPr bwMode="auto">
            <a:xfrm>
              <a:off x="5372101" y="4548188"/>
              <a:ext cx="44450" cy="46038"/>
            </a:xfrm>
            <a:custGeom>
              <a:avLst/>
              <a:gdLst>
                <a:gd name="T0" fmla="*/ 146 w 171"/>
                <a:gd name="T1" fmla="*/ 147 h 172"/>
                <a:gd name="T2" fmla="*/ 156 w 171"/>
                <a:gd name="T3" fmla="*/ 133 h 172"/>
                <a:gd name="T4" fmla="*/ 157 w 171"/>
                <a:gd name="T5" fmla="*/ 128 h 172"/>
                <a:gd name="T6" fmla="*/ 160 w 171"/>
                <a:gd name="T7" fmla="*/ 125 h 172"/>
                <a:gd name="T8" fmla="*/ 164 w 171"/>
                <a:gd name="T9" fmla="*/ 118 h 172"/>
                <a:gd name="T10" fmla="*/ 169 w 171"/>
                <a:gd name="T11" fmla="*/ 102 h 172"/>
                <a:gd name="T12" fmla="*/ 171 w 171"/>
                <a:gd name="T13" fmla="*/ 86 h 172"/>
                <a:gd name="T14" fmla="*/ 169 w 171"/>
                <a:gd name="T15" fmla="*/ 68 h 172"/>
                <a:gd name="T16" fmla="*/ 164 w 171"/>
                <a:gd name="T17" fmla="*/ 53 h 172"/>
                <a:gd name="T18" fmla="*/ 156 w 171"/>
                <a:gd name="T19" fmla="*/ 38 h 172"/>
                <a:gd name="T20" fmla="*/ 146 w 171"/>
                <a:gd name="T21" fmla="*/ 26 h 172"/>
                <a:gd name="T22" fmla="*/ 132 w 171"/>
                <a:gd name="T23" fmla="*/ 14 h 172"/>
                <a:gd name="T24" fmla="*/ 117 w 171"/>
                <a:gd name="T25" fmla="*/ 6 h 172"/>
                <a:gd name="T26" fmla="*/ 102 w 171"/>
                <a:gd name="T27" fmla="*/ 2 h 172"/>
                <a:gd name="T28" fmla="*/ 86 w 171"/>
                <a:gd name="T29" fmla="*/ 0 h 172"/>
                <a:gd name="T30" fmla="*/ 67 w 171"/>
                <a:gd name="T31" fmla="*/ 2 h 172"/>
                <a:gd name="T32" fmla="*/ 52 w 171"/>
                <a:gd name="T33" fmla="*/ 6 h 172"/>
                <a:gd name="T34" fmla="*/ 38 w 171"/>
                <a:gd name="T35" fmla="*/ 14 h 172"/>
                <a:gd name="T36" fmla="*/ 25 w 171"/>
                <a:gd name="T37" fmla="*/ 26 h 172"/>
                <a:gd name="T38" fmla="*/ 14 w 171"/>
                <a:gd name="T39" fmla="*/ 38 h 172"/>
                <a:gd name="T40" fmla="*/ 6 w 171"/>
                <a:gd name="T41" fmla="*/ 53 h 172"/>
                <a:gd name="T42" fmla="*/ 1 w 171"/>
                <a:gd name="T43" fmla="*/ 68 h 172"/>
                <a:gd name="T44" fmla="*/ 0 w 171"/>
                <a:gd name="T45" fmla="*/ 86 h 172"/>
                <a:gd name="T46" fmla="*/ 1 w 171"/>
                <a:gd name="T47" fmla="*/ 102 h 172"/>
                <a:gd name="T48" fmla="*/ 6 w 171"/>
                <a:gd name="T49" fmla="*/ 118 h 172"/>
                <a:gd name="T50" fmla="*/ 14 w 171"/>
                <a:gd name="T51" fmla="*/ 133 h 172"/>
                <a:gd name="T52" fmla="*/ 25 w 171"/>
                <a:gd name="T53" fmla="*/ 147 h 172"/>
                <a:gd name="T54" fmla="*/ 38 w 171"/>
                <a:gd name="T55" fmla="*/ 157 h 172"/>
                <a:gd name="T56" fmla="*/ 52 w 171"/>
                <a:gd name="T57" fmla="*/ 165 h 172"/>
                <a:gd name="T58" fmla="*/ 67 w 171"/>
                <a:gd name="T59" fmla="*/ 169 h 172"/>
                <a:gd name="T60" fmla="*/ 86 w 171"/>
                <a:gd name="T61" fmla="*/ 172 h 172"/>
                <a:gd name="T62" fmla="*/ 102 w 171"/>
                <a:gd name="T63" fmla="*/ 169 h 172"/>
                <a:gd name="T64" fmla="*/ 117 w 171"/>
                <a:gd name="T65" fmla="*/ 165 h 172"/>
                <a:gd name="T66" fmla="*/ 124 w 171"/>
                <a:gd name="T67" fmla="*/ 160 h 172"/>
                <a:gd name="T68" fmla="*/ 128 w 171"/>
                <a:gd name="T69" fmla="*/ 158 h 172"/>
                <a:gd name="T70" fmla="*/ 132 w 171"/>
                <a:gd name="T71" fmla="*/ 157 h 172"/>
                <a:gd name="T72" fmla="*/ 146 w 171"/>
                <a:gd name="T73" fmla="*/ 14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2">
                  <a:moveTo>
                    <a:pt x="146" y="147"/>
                  </a:moveTo>
                  <a:lnTo>
                    <a:pt x="156" y="133"/>
                  </a:lnTo>
                  <a:lnTo>
                    <a:pt x="157" y="128"/>
                  </a:lnTo>
                  <a:lnTo>
                    <a:pt x="160" y="125"/>
                  </a:lnTo>
                  <a:lnTo>
                    <a:pt x="164" y="118"/>
                  </a:lnTo>
                  <a:lnTo>
                    <a:pt x="169" y="102"/>
                  </a:lnTo>
                  <a:lnTo>
                    <a:pt x="171" y="86"/>
                  </a:lnTo>
                  <a:lnTo>
                    <a:pt x="169" y="68"/>
                  </a:lnTo>
                  <a:lnTo>
                    <a:pt x="164" y="53"/>
                  </a:lnTo>
                  <a:lnTo>
                    <a:pt x="156" y="38"/>
                  </a:lnTo>
                  <a:lnTo>
                    <a:pt x="146" y="26"/>
                  </a:lnTo>
                  <a:lnTo>
                    <a:pt x="132" y="14"/>
                  </a:lnTo>
                  <a:lnTo>
                    <a:pt x="117" y="6"/>
                  </a:lnTo>
                  <a:lnTo>
                    <a:pt x="102" y="2"/>
                  </a:lnTo>
                  <a:lnTo>
                    <a:pt x="86" y="0"/>
                  </a:lnTo>
                  <a:lnTo>
                    <a:pt x="67" y="2"/>
                  </a:lnTo>
                  <a:lnTo>
                    <a:pt x="52" y="6"/>
                  </a:lnTo>
                  <a:lnTo>
                    <a:pt x="38" y="14"/>
                  </a:lnTo>
                  <a:lnTo>
                    <a:pt x="25" y="26"/>
                  </a:lnTo>
                  <a:lnTo>
                    <a:pt x="14" y="38"/>
                  </a:lnTo>
                  <a:lnTo>
                    <a:pt x="6" y="53"/>
                  </a:lnTo>
                  <a:lnTo>
                    <a:pt x="1" y="68"/>
                  </a:lnTo>
                  <a:lnTo>
                    <a:pt x="0" y="86"/>
                  </a:lnTo>
                  <a:lnTo>
                    <a:pt x="1" y="102"/>
                  </a:lnTo>
                  <a:lnTo>
                    <a:pt x="6" y="118"/>
                  </a:lnTo>
                  <a:lnTo>
                    <a:pt x="14" y="133"/>
                  </a:lnTo>
                  <a:lnTo>
                    <a:pt x="25" y="147"/>
                  </a:lnTo>
                  <a:lnTo>
                    <a:pt x="38" y="157"/>
                  </a:lnTo>
                  <a:lnTo>
                    <a:pt x="52" y="165"/>
                  </a:lnTo>
                  <a:lnTo>
                    <a:pt x="67" y="169"/>
                  </a:lnTo>
                  <a:lnTo>
                    <a:pt x="86" y="172"/>
                  </a:lnTo>
                  <a:lnTo>
                    <a:pt x="102" y="169"/>
                  </a:lnTo>
                  <a:lnTo>
                    <a:pt x="117" y="165"/>
                  </a:lnTo>
                  <a:lnTo>
                    <a:pt x="124" y="160"/>
                  </a:lnTo>
                  <a:lnTo>
                    <a:pt x="128" y="158"/>
                  </a:lnTo>
                  <a:lnTo>
                    <a:pt x="132" y="157"/>
                  </a:lnTo>
                  <a:lnTo>
                    <a:pt x="146"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91" name="Freeform 799">
              <a:extLst>
                <a:ext uri="{FF2B5EF4-FFF2-40B4-BE49-F238E27FC236}">
                  <a16:creationId xmlns:a16="http://schemas.microsoft.com/office/drawing/2014/main" id="{536444C5-2695-19C0-2475-96A53338D382}"/>
                </a:ext>
              </a:extLst>
            </p:cNvPr>
            <p:cNvSpPr>
              <a:spLocks/>
            </p:cNvSpPr>
            <p:nvPr/>
          </p:nvSpPr>
          <p:spPr bwMode="auto">
            <a:xfrm>
              <a:off x="5461001" y="4614863"/>
              <a:ext cx="46038" cy="46038"/>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7 h 171"/>
                <a:gd name="T10" fmla="*/ 169 w 171"/>
                <a:gd name="T11" fmla="*/ 101 h 171"/>
                <a:gd name="T12" fmla="*/ 171 w 171"/>
                <a:gd name="T13" fmla="*/ 85 h 171"/>
                <a:gd name="T14" fmla="*/ 169 w 171"/>
                <a:gd name="T15" fmla="*/ 67 h 171"/>
                <a:gd name="T16" fmla="*/ 164 w 171"/>
                <a:gd name="T17" fmla="*/ 52 h 171"/>
                <a:gd name="T18" fmla="*/ 156 w 171"/>
                <a:gd name="T19" fmla="*/ 37 h 171"/>
                <a:gd name="T20" fmla="*/ 146 w 171"/>
                <a:gd name="T21" fmla="*/ 25 h 171"/>
                <a:gd name="T22" fmla="*/ 132 w 171"/>
                <a:gd name="T23" fmla="*/ 13 h 171"/>
                <a:gd name="T24" fmla="*/ 117 w 171"/>
                <a:gd name="T25" fmla="*/ 5 h 171"/>
                <a:gd name="T26" fmla="*/ 101 w 171"/>
                <a:gd name="T27" fmla="*/ 1 h 171"/>
                <a:gd name="T28" fmla="*/ 85 w 171"/>
                <a:gd name="T29" fmla="*/ 0 h 171"/>
                <a:gd name="T30" fmla="*/ 67 w 171"/>
                <a:gd name="T31" fmla="*/ 1 h 171"/>
                <a:gd name="T32" fmla="*/ 52 w 171"/>
                <a:gd name="T33" fmla="*/ 5 h 171"/>
                <a:gd name="T34" fmla="*/ 37 w 171"/>
                <a:gd name="T35" fmla="*/ 13 h 171"/>
                <a:gd name="T36" fmla="*/ 25 w 171"/>
                <a:gd name="T37" fmla="*/ 25 h 171"/>
                <a:gd name="T38" fmla="*/ 14 w 171"/>
                <a:gd name="T39" fmla="*/ 37 h 171"/>
                <a:gd name="T40" fmla="*/ 6 w 171"/>
                <a:gd name="T41" fmla="*/ 52 h 171"/>
                <a:gd name="T42" fmla="*/ 1 w 171"/>
                <a:gd name="T43" fmla="*/ 67 h 171"/>
                <a:gd name="T44" fmla="*/ 0 w 171"/>
                <a:gd name="T45" fmla="*/ 85 h 171"/>
                <a:gd name="T46" fmla="*/ 1 w 171"/>
                <a:gd name="T47" fmla="*/ 101 h 171"/>
                <a:gd name="T48" fmla="*/ 6 w 171"/>
                <a:gd name="T49" fmla="*/ 117 h 171"/>
                <a:gd name="T50" fmla="*/ 14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59 h 171"/>
                <a:gd name="T68" fmla="*/ 128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7"/>
                  </a:lnTo>
                  <a:lnTo>
                    <a:pt x="169" y="101"/>
                  </a:lnTo>
                  <a:lnTo>
                    <a:pt x="171" y="85"/>
                  </a:lnTo>
                  <a:lnTo>
                    <a:pt x="169" y="67"/>
                  </a:lnTo>
                  <a:lnTo>
                    <a:pt x="164" y="52"/>
                  </a:lnTo>
                  <a:lnTo>
                    <a:pt x="156" y="37"/>
                  </a:lnTo>
                  <a:lnTo>
                    <a:pt x="146" y="25"/>
                  </a:lnTo>
                  <a:lnTo>
                    <a:pt x="132" y="13"/>
                  </a:lnTo>
                  <a:lnTo>
                    <a:pt x="117" y="5"/>
                  </a:lnTo>
                  <a:lnTo>
                    <a:pt x="101" y="1"/>
                  </a:lnTo>
                  <a:lnTo>
                    <a:pt x="85" y="0"/>
                  </a:lnTo>
                  <a:lnTo>
                    <a:pt x="67" y="1"/>
                  </a:lnTo>
                  <a:lnTo>
                    <a:pt x="52" y="5"/>
                  </a:lnTo>
                  <a:lnTo>
                    <a:pt x="37" y="13"/>
                  </a:lnTo>
                  <a:lnTo>
                    <a:pt x="25" y="25"/>
                  </a:lnTo>
                  <a:lnTo>
                    <a:pt x="14" y="37"/>
                  </a:lnTo>
                  <a:lnTo>
                    <a:pt x="6" y="52"/>
                  </a:lnTo>
                  <a:lnTo>
                    <a:pt x="1" y="67"/>
                  </a:lnTo>
                  <a:lnTo>
                    <a:pt x="0" y="85"/>
                  </a:lnTo>
                  <a:lnTo>
                    <a:pt x="1" y="101"/>
                  </a:lnTo>
                  <a:lnTo>
                    <a:pt x="6" y="117"/>
                  </a:lnTo>
                  <a:lnTo>
                    <a:pt x="14" y="132"/>
                  </a:lnTo>
                  <a:lnTo>
                    <a:pt x="25" y="146"/>
                  </a:lnTo>
                  <a:lnTo>
                    <a:pt x="37" y="156"/>
                  </a:lnTo>
                  <a:lnTo>
                    <a:pt x="52" y="164"/>
                  </a:lnTo>
                  <a:lnTo>
                    <a:pt x="67" y="169"/>
                  </a:lnTo>
                  <a:lnTo>
                    <a:pt x="85" y="171"/>
                  </a:lnTo>
                  <a:lnTo>
                    <a:pt x="101" y="169"/>
                  </a:lnTo>
                  <a:lnTo>
                    <a:pt x="117" y="164"/>
                  </a:lnTo>
                  <a:lnTo>
                    <a:pt x="124" y="159"/>
                  </a:lnTo>
                  <a:lnTo>
                    <a:pt x="128"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92" name="Freeform 800">
              <a:extLst>
                <a:ext uri="{FF2B5EF4-FFF2-40B4-BE49-F238E27FC236}">
                  <a16:creationId xmlns:a16="http://schemas.microsoft.com/office/drawing/2014/main" id="{47A199B4-921F-8B7F-6B6B-A0B469780E5B}"/>
                </a:ext>
              </a:extLst>
            </p:cNvPr>
            <p:cNvSpPr>
              <a:spLocks/>
            </p:cNvSpPr>
            <p:nvPr/>
          </p:nvSpPr>
          <p:spPr bwMode="auto">
            <a:xfrm>
              <a:off x="5399088" y="4743450"/>
              <a:ext cx="44450" cy="46038"/>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8 h 171"/>
                <a:gd name="T10" fmla="*/ 168 w 171"/>
                <a:gd name="T11" fmla="*/ 102 h 171"/>
                <a:gd name="T12" fmla="*/ 171 w 171"/>
                <a:gd name="T13" fmla="*/ 86 h 171"/>
                <a:gd name="T14" fmla="*/ 168 w 171"/>
                <a:gd name="T15" fmla="*/ 67 h 171"/>
                <a:gd name="T16" fmla="*/ 164 w 171"/>
                <a:gd name="T17" fmla="*/ 52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2 h 171"/>
                <a:gd name="T42" fmla="*/ 1 w 171"/>
                <a:gd name="T43" fmla="*/ 67 h 171"/>
                <a:gd name="T44" fmla="*/ 0 w 171"/>
                <a:gd name="T45" fmla="*/ 86 h 171"/>
                <a:gd name="T46" fmla="*/ 1 w 171"/>
                <a:gd name="T47" fmla="*/ 102 h 171"/>
                <a:gd name="T48" fmla="*/ 5 w 171"/>
                <a:gd name="T49" fmla="*/ 118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8"/>
                  </a:lnTo>
                  <a:lnTo>
                    <a:pt x="168" y="102"/>
                  </a:lnTo>
                  <a:lnTo>
                    <a:pt x="171" y="86"/>
                  </a:lnTo>
                  <a:lnTo>
                    <a:pt x="168" y="67"/>
                  </a:lnTo>
                  <a:lnTo>
                    <a:pt x="164" y="52"/>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2"/>
                  </a:lnTo>
                  <a:lnTo>
                    <a:pt x="1" y="67"/>
                  </a:lnTo>
                  <a:lnTo>
                    <a:pt x="0" y="86"/>
                  </a:lnTo>
                  <a:lnTo>
                    <a:pt x="1" y="102"/>
                  </a:lnTo>
                  <a:lnTo>
                    <a:pt x="5" y="118"/>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93" name="Freeform 801">
              <a:extLst>
                <a:ext uri="{FF2B5EF4-FFF2-40B4-BE49-F238E27FC236}">
                  <a16:creationId xmlns:a16="http://schemas.microsoft.com/office/drawing/2014/main" id="{14A29C8C-014E-7EB1-ABDE-03204F555F35}"/>
                </a:ext>
              </a:extLst>
            </p:cNvPr>
            <p:cNvSpPr>
              <a:spLocks/>
            </p:cNvSpPr>
            <p:nvPr/>
          </p:nvSpPr>
          <p:spPr bwMode="auto">
            <a:xfrm>
              <a:off x="5399088" y="4803775"/>
              <a:ext cx="44450" cy="46038"/>
            </a:xfrm>
            <a:custGeom>
              <a:avLst/>
              <a:gdLst>
                <a:gd name="T0" fmla="*/ 146 w 171"/>
                <a:gd name="T1" fmla="*/ 146 h 171"/>
                <a:gd name="T2" fmla="*/ 156 w 171"/>
                <a:gd name="T3" fmla="*/ 133 h 171"/>
                <a:gd name="T4" fmla="*/ 157 w 171"/>
                <a:gd name="T5" fmla="*/ 128 h 171"/>
                <a:gd name="T6" fmla="*/ 159 w 171"/>
                <a:gd name="T7" fmla="*/ 125 h 171"/>
                <a:gd name="T8" fmla="*/ 164 w 171"/>
                <a:gd name="T9" fmla="*/ 118 h 171"/>
                <a:gd name="T10" fmla="*/ 168 w 171"/>
                <a:gd name="T11" fmla="*/ 102 h 171"/>
                <a:gd name="T12" fmla="*/ 171 w 171"/>
                <a:gd name="T13" fmla="*/ 86 h 171"/>
                <a:gd name="T14" fmla="*/ 168 w 171"/>
                <a:gd name="T15" fmla="*/ 67 h 171"/>
                <a:gd name="T16" fmla="*/ 164 w 171"/>
                <a:gd name="T17" fmla="*/ 53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3 h 171"/>
                <a:gd name="T42" fmla="*/ 1 w 171"/>
                <a:gd name="T43" fmla="*/ 67 h 171"/>
                <a:gd name="T44" fmla="*/ 0 w 171"/>
                <a:gd name="T45" fmla="*/ 86 h 171"/>
                <a:gd name="T46" fmla="*/ 1 w 171"/>
                <a:gd name="T47" fmla="*/ 102 h 171"/>
                <a:gd name="T48" fmla="*/ 5 w 171"/>
                <a:gd name="T49" fmla="*/ 118 h 171"/>
                <a:gd name="T50" fmla="*/ 13 w 171"/>
                <a:gd name="T51" fmla="*/ 133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8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3"/>
                  </a:lnTo>
                  <a:lnTo>
                    <a:pt x="157" y="128"/>
                  </a:lnTo>
                  <a:lnTo>
                    <a:pt x="159" y="125"/>
                  </a:lnTo>
                  <a:lnTo>
                    <a:pt x="164" y="118"/>
                  </a:lnTo>
                  <a:lnTo>
                    <a:pt x="168" y="102"/>
                  </a:lnTo>
                  <a:lnTo>
                    <a:pt x="171" y="86"/>
                  </a:lnTo>
                  <a:lnTo>
                    <a:pt x="168" y="67"/>
                  </a:lnTo>
                  <a:lnTo>
                    <a:pt x="164" y="53"/>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3"/>
                  </a:lnTo>
                  <a:lnTo>
                    <a:pt x="1" y="67"/>
                  </a:lnTo>
                  <a:lnTo>
                    <a:pt x="0" y="86"/>
                  </a:lnTo>
                  <a:lnTo>
                    <a:pt x="1" y="102"/>
                  </a:lnTo>
                  <a:lnTo>
                    <a:pt x="5" y="118"/>
                  </a:lnTo>
                  <a:lnTo>
                    <a:pt x="13" y="133"/>
                  </a:lnTo>
                  <a:lnTo>
                    <a:pt x="25" y="146"/>
                  </a:lnTo>
                  <a:lnTo>
                    <a:pt x="37" y="156"/>
                  </a:lnTo>
                  <a:lnTo>
                    <a:pt x="52" y="164"/>
                  </a:lnTo>
                  <a:lnTo>
                    <a:pt x="67" y="169"/>
                  </a:lnTo>
                  <a:lnTo>
                    <a:pt x="85" y="171"/>
                  </a:lnTo>
                  <a:lnTo>
                    <a:pt x="101" y="169"/>
                  </a:lnTo>
                  <a:lnTo>
                    <a:pt x="117" y="164"/>
                  </a:lnTo>
                  <a:lnTo>
                    <a:pt x="124" y="160"/>
                  </a:lnTo>
                  <a:lnTo>
                    <a:pt x="127" y="158"/>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94" name="Freeform 802">
              <a:extLst>
                <a:ext uri="{FF2B5EF4-FFF2-40B4-BE49-F238E27FC236}">
                  <a16:creationId xmlns:a16="http://schemas.microsoft.com/office/drawing/2014/main" id="{67012940-83EC-1924-8BFF-A1C7FB4CF924}"/>
                </a:ext>
              </a:extLst>
            </p:cNvPr>
            <p:cNvSpPr>
              <a:spLocks/>
            </p:cNvSpPr>
            <p:nvPr/>
          </p:nvSpPr>
          <p:spPr bwMode="auto">
            <a:xfrm>
              <a:off x="5359401" y="4930775"/>
              <a:ext cx="46038" cy="46038"/>
            </a:xfrm>
            <a:custGeom>
              <a:avLst/>
              <a:gdLst>
                <a:gd name="T0" fmla="*/ 146 w 171"/>
                <a:gd name="T1" fmla="*/ 146 h 171"/>
                <a:gd name="T2" fmla="*/ 156 w 171"/>
                <a:gd name="T3" fmla="*/ 132 h 171"/>
                <a:gd name="T4" fmla="*/ 157 w 171"/>
                <a:gd name="T5" fmla="*/ 128 h 171"/>
                <a:gd name="T6" fmla="*/ 159 w 171"/>
                <a:gd name="T7" fmla="*/ 124 h 171"/>
                <a:gd name="T8" fmla="*/ 164 w 171"/>
                <a:gd name="T9" fmla="*/ 118 h 171"/>
                <a:gd name="T10" fmla="*/ 168 w 171"/>
                <a:gd name="T11" fmla="*/ 102 h 171"/>
                <a:gd name="T12" fmla="*/ 171 w 171"/>
                <a:gd name="T13" fmla="*/ 86 h 171"/>
                <a:gd name="T14" fmla="*/ 168 w 171"/>
                <a:gd name="T15" fmla="*/ 67 h 171"/>
                <a:gd name="T16" fmla="*/ 164 w 171"/>
                <a:gd name="T17" fmla="*/ 52 h 171"/>
                <a:gd name="T18" fmla="*/ 156 w 171"/>
                <a:gd name="T19" fmla="*/ 38 h 171"/>
                <a:gd name="T20" fmla="*/ 146 w 171"/>
                <a:gd name="T21" fmla="*/ 25 h 171"/>
                <a:gd name="T22" fmla="*/ 132 w 171"/>
                <a:gd name="T23" fmla="*/ 14 h 171"/>
                <a:gd name="T24" fmla="*/ 117 w 171"/>
                <a:gd name="T25" fmla="*/ 6 h 171"/>
                <a:gd name="T26" fmla="*/ 101 w 171"/>
                <a:gd name="T27" fmla="*/ 1 h 171"/>
                <a:gd name="T28" fmla="*/ 85 w 171"/>
                <a:gd name="T29" fmla="*/ 0 h 171"/>
                <a:gd name="T30" fmla="*/ 67 w 171"/>
                <a:gd name="T31" fmla="*/ 1 h 171"/>
                <a:gd name="T32" fmla="*/ 52 w 171"/>
                <a:gd name="T33" fmla="*/ 6 h 171"/>
                <a:gd name="T34" fmla="*/ 37 w 171"/>
                <a:gd name="T35" fmla="*/ 14 h 171"/>
                <a:gd name="T36" fmla="*/ 25 w 171"/>
                <a:gd name="T37" fmla="*/ 25 h 171"/>
                <a:gd name="T38" fmla="*/ 13 w 171"/>
                <a:gd name="T39" fmla="*/ 38 h 171"/>
                <a:gd name="T40" fmla="*/ 5 w 171"/>
                <a:gd name="T41" fmla="*/ 52 h 171"/>
                <a:gd name="T42" fmla="*/ 1 w 171"/>
                <a:gd name="T43" fmla="*/ 67 h 171"/>
                <a:gd name="T44" fmla="*/ 0 w 171"/>
                <a:gd name="T45" fmla="*/ 86 h 171"/>
                <a:gd name="T46" fmla="*/ 1 w 171"/>
                <a:gd name="T47" fmla="*/ 102 h 171"/>
                <a:gd name="T48" fmla="*/ 5 w 171"/>
                <a:gd name="T49" fmla="*/ 118 h 171"/>
                <a:gd name="T50" fmla="*/ 13 w 171"/>
                <a:gd name="T51" fmla="*/ 132 h 171"/>
                <a:gd name="T52" fmla="*/ 25 w 171"/>
                <a:gd name="T53" fmla="*/ 146 h 171"/>
                <a:gd name="T54" fmla="*/ 37 w 171"/>
                <a:gd name="T55" fmla="*/ 156 h 171"/>
                <a:gd name="T56" fmla="*/ 52 w 171"/>
                <a:gd name="T57" fmla="*/ 164 h 171"/>
                <a:gd name="T58" fmla="*/ 67 w 171"/>
                <a:gd name="T59" fmla="*/ 169 h 171"/>
                <a:gd name="T60" fmla="*/ 85 w 171"/>
                <a:gd name="T61" fmla="*/ 171 h 171"/>
                <a:gd name="T62" fmla="*/ 101 w 171"/>
                <a:gd name="T63" fmla="*/ 169 h 171"/>
                <a:gd name="T64" fmla="*/ 117 w 171"/>
                <a:gd name="T65" fmla="*/ 164 h 171"/>
                <a:gd name="T66" fmla="*/ 124 w 171"/>
                <a:gd name="T67" fmla="*/ 160 h 171"/>
                <a:gd name="T68" fmla="*/ 127 w 171"/>
                <a:gd name="T69" fmla="*/ 157 h 171"/>
                <a:gd name="T70" fmla="*/ 132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6" y="132"/>
                  </a:lnTo>
                  <a:lnTo>
                    <a:pt x="157" y="128"/>
                  </a:lnTo>
                  <a:lnTo>
                    <a:pt x="159" y="124"/>
                  </a:lnTo>
                  <a:lnTo>
                    <a:pt x="164" y="118"/>
                  </a:lnTo>
                  <a:lnTo>
                    <a:pt x="168" y="102"/>
                  </a:lnTo>
                  <a:lnTo>
                    <a:pt x="171" y="86"/>
                  </a:lnTo>
                  <a:lnTo>
                    <a:pt x="168" y="67"/>
                  </a:lnTo>
                  <a:lnTo>
                    <a:pt x="164" y="52"/>
                  </a:lnTo>
                  <a:lnTo>
                    <a:pt x="156" y="38"/>
                  </a:lnTo>
                  <a:lnTo>
                    <a:pt x="146" y="25"/>
                  </a:lnTo>
                  <a:lnTo>
                    <a:pt x="132" y="14"/>
                  </a:lnTo>
                  <a:lnTo>
                    <a:pt x="117" y="6"/>
                  </a:lnTo>
                  <a:lnTo>
                    <a:pt x="101" y="1"/>
                  </a:lnTo>
                  <a:lnTo>
                    <a:pt x="85" y="0"/>
                  </a:lnTo>
                  <a:lnTo>
                    <a:pt x="67" y="1"/>
                  </a:lnTo>
                  <a:lnTo>
                    <a:pt x="52" y="6"/>
                  </a:lnTo>
                  <a:lnTo>
                    <a:pt x="37" y="14"/>
                  </a:lnTo>
                  <a:lnTo>
                    <a:pt x="25" y="25"/>
                  </a:lnTo>
                  <a:lnTo>
                    <a:pt x="13" y="38"/>
                  </a:lnTo>
                  <a:lnTo>
                    <a:pt x="5" y="52"/>
                  </a:lnTo>
                  <a:lnTo>
                    <a:pt x="1" y="67"/>
                  </a:lnTo>
                  <a:lnTo>
                    <a:pt x="0" y="86"/>
                  </a:lnTo>
                  <a:lnTo>
                    <a:pt x="1" y="102"/>
                  </a:lnTo>
                  <a:lnTo>
                    <a:pt x="5" y="118"/>
                  </a:lnTo>
                  <a:lnTo>
                    <a:pt x="13" y="132"/>
                  </a:lnTo>
                  <a:lnTo>
                    <a:pt x="25" y="146"/>
                  </a:lnTo>
                  <a:lnTo>
                    <a:pt x="37" y="156"/>
                  </a:lnTo>
                  <a:lnTo>
                    <a:pt x="52" y="164"/>
                  </a:lnTo>
                  <a:lnTo>
                    <a:pt x="67" y="169"/>
                  </a:lnTo>
                  <a:lnTo>
                    <a:pt x="85" y="171"/>
                  </a:lnTo>
                  <a:lnTo>
                    <a:pt x="101" y="169"/>
                  </a:lnTo>
                  <a:lnTo>
                    <a:pt x="117" y="164"/>
                  </a:lnTo>
                  <a:lnTo>
                    <a:pt x="124" y="160"/>
                  </a:lnTo>
                  <a:lnTo>
                    <a:pt x="127" y="157"/>
                  </a:lnTo>
                  <a:lnTo>
                    <a:pt x="132"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95" name="Freeform 803">
              <a:extLst>
                <a:ext uri="{FF2B5EF4-FFF2-40B4-BE49-F238E27FC236}">
                  <a16:creationId xmlns:a16="http://schemas.microsoft.com/office/drawing/2014/main" id="{E6AEEBEA-8DC5-E27B-77DB-AD5EEE267D08}"/>
                </a:ext>
              </a:extLst>
            </p:cNvPr>
            <p:cNvSpPr>
              <a:spLocks/>
            </p:cNvSpPr>
            <p:nvPr/>
          </p:nvSpPr>
          <p:spPr bwMode="auto">
            <a:xfrm>
              <a:off x="5414963" y="5059363"/>
              <a:ext cx="46038" cy="46038"/>
            </a:xfrm>
            <a:custGeom>
              <a:avLst/>
              <a:gdLst>
                <a:gd name="T0" fmla="*/ 146 w 171"/>
                <a:gd name="T1" fmla="*/ 146 h 171"/>
                <a:gd name="T2" fmla="*/ 157 w 171"/>
                <a:gd name="T3" fmla="*/ 132 h 171"/>
                <a:gd name="T4" fmla="*/ 158 w 171"/>
                <a:gd name="T5" fmla="*/ 128 h 171"/>
                <a:gd name="T6" fmla="*/ 160 w 171"/>
                <a:gd name="T7" fmla="*/ 124 h 171"/>
                <a:gd name="T8" fmla="*/ 165 w 171"/>
                <a:gd name="T9" fmla="*/ 117 h 171"/>
                <a:gd name="T10" fmla="*/ 169 w 171"/>
                <a:gd name="T11" fmla="*/ 102 h 171"/>
                <a:gd name="T12" fmla="*/ 171 w 171"/>
                <a:gd name="T13" fmla="*/ 86 h 171"/>
                <a:gd name="T14" fmla="*/ 169 w 171"/>
                <a:gd name="T15" fmla="*/ 67 h 171"/>
                <a:gd name="T16" fmla="*/ 165 w 171"/>
                <a:gd name="T17" fmla="*/ 52 h 171"/>
                <a:gd name="T18" fmla="*/ 157 w 171"/>
                <a:gd name="T19" fmla="*/ 38 h 171"/>
                <a:gd name="T20" fmla="*/ 146 w 171"/>
                <a:gd name="T21" fmla="*/ 25 h 171"/>
                <a:gd name="T22" fmla="*/ 133 w 171"/>
                <a:gd name="T23" fmla="*/ 14 h 171"/>
                <a:gd name="T24" fmla="*/ 118 w 171"/>
                <a:gd name="T25" fmla="*/ 6 h 171"/>
                <a:gd name="T26" fmla="*/ 102 w 171"/>
                <a:gd name="T27" fmla="*/ 1 h 171"/>
                <a:gd name="T28" fmla="*/ 86 w 171"/>
                <a:gd name="T29" fmla="*/ 0 h 171"/>
                <a:gd name="T30" fmla="*/ 68 w 171"/>
                <a:gd name="T31" fmla="*/ 1 h 171"/>
                <a:gd name="T32" fmla="*/ 53 w 171"/>
                <a:gd name="T33" fmla="*/ 6 h 171"/>
                <a:gd name="T34" fmla="*/ 38 w 171"/>
                <a:gd name="T35" fmla="*/ 14 h 171"/>
                <a:gd name="T36" fmla="*/ 25 w 171"/>
                <a:gd name="T37" fmla="*/ 25 h 171"/>
                <a:gd name="T38" fmla="*/ 14 w 171"/>
                <a:gd name="T39" fmla="*/ 38 h 171"/>
                <a:gd name="T40" fmla="*/ 6 w 171"/>
                <a:gd name="T41" fmla="*/ 52 h 171"/>
                <a:gd name="T42" fmla="*/ 2 w 171"/>
                <a:gd name="T43" fmla="*/ 67 h 171"/>
                <a:gd name="T44" fmla="*/ 0 w 171"/>
                <a:gd name="T45" fmla="*/ 86 h 171"/>
                <a:gd name="T46" fmla="*/ 2 w 171"/>
                <a:gd name="T47" fmla="*/ 102 h 171"/>
                <a:gd name="T48" fmla="*/ 6 w 171"/>
                <a:gd name="T49" fmla="*/ 117 h 171"/>
                <a:gd name="T50" fmla="*/ 14 w 171"/>
                <a:gd name="T51" fmla="*/ 132 h 171"/>
                <a:gd name="T52" fmla="*/ 25 w 171"/>
                <a:gd name="T53" fmla="*/ 146 h 171"/>
                <a:gd name="T54" fmla="*/ 38 w 171"/>
                <a:gd name="T55" fmla="*/ 156 h 171"/>
                <a:gd name="T56" fmla="*/ 53 w 171"/>
                <a:gd name="T57" fmla="*/ 164 h 171"/>
                <a:gd name="T58" fmla="*/ 68 w 171"/>
                <a:gd name="T59" fmla="*/ 169 h 171"/>
                <a:gd name="T60" fmla="*/ 86 w 171"/>
                <a:gd name="T61" fmla="*/ 171 h 171"/>
                <a:gd name="T62" fmla="*/ 102 w 171"/>
                <a:gd name="T63" fmla="*/ 169 h 171"/>
                <a:gd name="T64" fmla="*/ 118 w 171"/>
                <a:gd name="T65" fmla="*/ 164 h 171"/>
                <a:gd name="T66" fmla="*/ 125 w 171"/>
                <a:gd name="T67" fmla="*/ 160 h 171"/>
                <a:gd name="T68" fmla="*/ 128 w 171"/>
                <a:gd name="T69" fmla="*/ 157 h 171"/>
                <a:gd name="T70" fmla="*/ 133 w 171"/>
                <a:gd name="T71" fmla="*/ 156 h 171"/>
                <a:gd name="T72" fmla="*/ 146 w 171"/>
                <a:gd name="T7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71">
                  <a:moveTo>
                    <a:pt x="146" y="146"/>
                  </a:moveTo>
                  <a:lnTo>
                    <a:pt x="157" y="132"/>
                  </a:lnTo>
                  <a:lnTo>
                    <a:pt x="158" y="128"/>
                  </a:lnTo>
                  <a:lnTo>
                    <a:pt x="160" y="124"/>
                  </a:lnTo>
                  <a:lnTo>
                    <a:pt x="165" y="117"/>
                  </a:lnTo>
                  <a:lnTo>
                    <a:pt x="169" y="102"/>
                  </a:lnTo>
                  <a:lnTo>
                    <a:pt x="171" y="86"/>
                  </a:lnTo>
                  <a:lnTo>
                    <a:pt x="169" y="67"/>
                  </a:lnTo>
                  <a:lnTo>
                    <a:pt x="165" y="52"/>
                  </a:lnTo>
                  <a:lnTo>
                    <a:pt x="157" y="38"/>
                  </a:lnTo>
                  <a:lnTo>
                    <a:pt x="146" y="25"/>
                  </a:lnTo>
                  <a:lnTo>
                    <a:pt x="133" y="14"/>
                  </a:lnTo>
                  <a:lnTo>
                    <a:pt x="118" y="6"/>
                  </a:lnTo>
                  <a:lnTo>
                    <a:pt x="102" y="1"/>
                  </a:lnTo>
                  <a:lnTo>
                    <a:pt x="86" y="0"/>
                  </a:lnTo>
                  <a:lnTo>
                    <a:pt x="68" y="1"/>
                  </a:lnTo>
                  <a:lnTo>
                    <a:pt x="53" y="6"/>
                  </a:lnTo>
                  <a:lnTo>
                    <a:pt x="38" y="14"/>
                  </a:lnTo>
                  <a:lnTo>
                    <a:pt x="25" y="25"/>
                  </a:lnTo>
                  <a:lnTo>
                    <a:pt x="14" y="38"/>
                  </a:lnTo>
                  <a:lnTo>
                    <a:pt x="6" y="52"/>
                  </a:lnTo>
                  <a:lnTo>
                    <a:pt x="2" y="67"/>
                  </a:lnTo>
                  <a:lnTo>
                    <a:pt x="0" y="86"/>
                  </a:lnTo>
                  <a:lnTo>
                    <a:pt x="2" y="102"/>
                  </a:lnTo>
                  <a:lnTo>
                    <a:pt x="6" y="117"/>
                  </a:lnTo>
                  <a:lnTo>
                    <a:pt x="14" y="132"/>
                  </a:lnTo>
                  <a:lnTo>
                    <a:pt x="25" y="146"/>
                  </a:lnTo>
                  <a:lnTo>
                    <a:pt x="38" y="156"/>
                  </a:lnTo>
                  <a:lnTo>
                    <a:pt x="53" y="164"/>
                  </a:lnTo>
                  <a:lnTo>
                    <a:pt x="68" y="169"/>
                  </a:lnTo>
                  <a:lnTo>
                    <a:pt x="86" y="171"/>
                  </a:lnTo>
                  <a:lnTo>
                    <a:pt x="102" y="169"/>
                  </a:lnTo>
                  <a:lnTo>
                    <a:pt x="118" y="164"/>
                  </a:lnTo>
                  <a:lnTo>
                    <a:pt x="125" y="160"/>
                  </a:lnTo>
                  <a:lnTo>
                    <a:pt x="128" y="157"/>
                  </a:lnTo>
                  <a:lnTo>
                    <a:pt x="133" y="156"/>
                  </a:lnTo>
                  <a:lnTo>
                    <a:pt x="146" y="14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96" name="ZoneTexte 795">
            <a:extLst>
              <a:ext uri="{FF2B5EF4-FFF2-40B4-BE49-F238E27FC236}">
                <a16:creationId xmlns:a16="http://schemas.microsoft.com/office/drawing/2014/main" id="{C0E1C8C0-914D-08FE-844E-8607C337C50B}"/>
              </a:ext>
            </a:extLst>
          </p:cNvPr>
          <p:cNvSpPr txBox="1"/>
          <p:nvPr/>
        </p:nvSpPr>
        <p:spPr>
          <a:xfrm>
            <a:off x="2285393" y="1805054"/>
            <a:ext cx="166211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00000"/>
                </a:solidFill>
                <a:effectLst/>
                <a:uLnTx/>
                <a:uFillTx/>
                <a:latin typeface="Calibri"/>
                <a:ea typeface="+mn-ea"/>
                <a:cs typeface="+mn-cs"/>
              </a:rPr>
              <a:t>NPM1-m</a:t>
            </a:r>
          </a:p>
        </p:txBody>
      </p:sp>
      <p:sp>
        <p:nvSpPr>
          <p:cNvPr id="797" name="ZoneTexte 796">
            <a:extLst>
              <a:ext uri="{FF2B5EF4-FFF2-40B4-BE49-F238E27FC236}">
                <a16:creationId xmlns:a16="http://schemas.microsoft.com/office/drawing/2014/main" id="{265ACAA5-16C5-902B-E6AA-36D3AC32FB8E}"/>
              </a:ext>
            </a:extLst>
          </p:cNvPr>
          <p:cNvSpPr txBox="1"/>
          <p:nvPr/>
        </p:nvSpPr>
        <p:spPr>
          <a:xfrm>
            <a:off x="8261026" y="1805054"/>
            <a:ext cx="166211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00000"/>
                </a:solidFill>
                <a:effectLst/>
                <a:uLnTx/>
                <a:uFillTx/>
                <a:latin typeface="Calibri"/>
                <a:ea typeface="+mn-ea"/>
                <a:cs typeface="+mn-cs"/>
              </a:rPr>
              <a:t>KMT2A-r</a:t>
            </a:r>
          </a:p>
        </p:txBody>
      </p:sp>
      <p:sp>
        <p:nvSpPr>
          <p:cNvPr id="798" name="ZoneTexte 797">
            <a:extLst>
              <a:ext uri="{FF2B5EF4-FFF2-40B4-BE49-F238E27FC236}">
                <a16:creationId xmlns:a16="http://schemas.microsoft.com/office/drawing/2014/main" id="{A89E23C3-2FBE-E507-D15E-1A2AF1597C88}"/>
              </a:ext>
            </a:extLst>
          </p:cNvPr>
          <p:cNvSpPr txBox="1"/>
          <p:nvPr/>
        </p:nvSpPr>
        <p:spPr>
          <a:xfrm>
            <a:off x="1490273" y="5396791"/>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799" name="ZoneTexte 798">
            <a:extLst>
              <a:ext uri="{FF2B5EF4-FFF2-40B4-BE49-F238E27FC236}">
                <a16:creationId xmlns:a16="http://schemas.microsoft.com/office/drawing/2014/main" id="{75FA6685-7DB9-F7C5-6078-D10AD18EE10D}"/>
              </a:ext>
            </a:extLst>
          </p:cNvPr>
          <p:cNvSpPr txBox="1"/>
          <p:nvPr/>
        </p:nvSpPr>
        <p:spPr>
          <a:xfrm>
            <a:off x="1995912" y="5396791"/>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800" name="ZoneTexte 799">
            <a:extLst>
              <a:ext uri="{FF2B5EF4-FFF2-40B4-BE49-F238E27FC236}">
                <a16:creationId xmlns:a16="http://schemas.microsoft.com/office/drawing/2014/main" id="{6A94E3E8-FA3D-A11F-FE4C-2E975337EC51}"/>
              </a:ext>
            </a:extLst>
          </p:cNvPr>
          <p:cNvSpPr txBox="1"/>
          <p:nvPr/>
        </p:nvSpPr>
        <p:spPr>
          <a:xfrm>
            <a:off x="2501551" y="5396791"/>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801" name="ZoneTexte 800">
            <a:extLst>
              <a:ext uri="{FF2B5EF4-FFF2-40B4-BE49-F238E27FC236}">
                <a16:creationId xmlns:a16="http://schemas.microsoft.com/office/drawing/2014/main" id="{15D95CC0-9F61-9323-72D0-D2EF456C8D4F}"/>
              </a:ext>
            </a:extLst>
          </p:cNvPr>
          <p:cNvSpPr txBox="1"/>
          <p:nvPr/>
        </p:nvSpPr>
        <p:spPr>
          <a:xfrm>
            <a:off x="2974329" y="5396791"/>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802" name="ZoneTexte 801">
            <a:extLst>
              <a:ext uri="{FF2B5EF4-FFF2-40B4-BE49-F238E27FC236}">
                <a16:creationId xmlns:a16="http://schemas.microsoft.com/office/drawing/2014/main" id="{67C604FF-D0DA-13C4-562D-8B21F8749152}"/>
              </a:ext>
            </a:extLst>
          </p:cNvPr>
          <p:cNvSpPr txBox="1"/>
          <p:nvPr/>
        </p:nvSpPr>
        <p:spPr>
          <a:xfrm>
            <a:off x="3479968" y="5396791"/>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16</a:t>
            </a:r>
          </a:p>
        </p:txBody>
      </p:sp>
      <p:sp>
        <p:nvSpPr>
          <p:cNvPr id="803" name="ZoneTexte 802">
            <a:extLst>
              <a:ext uri="{FF2B5EF4-FFF2-40B4-BE49-F238E27FC236}">
                <a16:creationId xmlns:a16="http://schemas.microsoft.com/office/drawing/2014/main" id="{E2F48253-DEF9-0E92-8E68-21EC6195C07C}"/>
              </a:ext>
            </a:extLst>
          </p:cNvPr>
          <p:cNvSpPr txBox="1"/>
          <p:nvPr/>
        </p:nvSpPr>
        <p:spPr>
          <a:xfrm>
            <a:off x="3985607" y="5396791"/>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804" name="ZoneTexte 803">
            <a:extLst>
              <a:ext uri="{FF2B5EF4-FFF2-40B4-BE49-F238E27FC236}">
                <a16:creationId xmlns:a16="http://schemas.microsoft.com/office/drawing/2014/main" id="{EBC2A41D-0180-3BC7-B346-BE366316C2DB}"/>
              </a:ext>
            </a:extLst>
          </p:cNvPr>
          <p:cNvSpPr txBox="1"/>
          <p:nvPr/>
        </p:nvSpPr>
        <p:spPr>
          <a:xfrm>
            <a:off x="4491244" y="5396791"/>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805" name="ZoneTexte 804">
            <a:extLst>
              <a:ext uri="{FF2B5EF4-FFF2-40B4-BE49-F238E27FC236}">
                <a16:creationId xmlns:a16="http://schemas.microsoft.com/office/drawing/2014/main" id="{2FF8C576-E3C2-7BB3-91C9-67D61AF3D8BD}"/>
              </a:ext>
            </a:extLst>
          </p:cNvPr>
          <p:cNvSpPr txBox="1"/>
          <p:nvPr/>
        </p:nvSpPr>
        <p:spPr>
          <a:xfrm>
            <a:off x="5209085" y="5370720"/>
            <a:ext cx="1882247"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Duration of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treatment</a:t>
            </a:r>
            <a:r>
              <a:rPr kumimoji="0" lang="fr-FR" sz="1000" b="1" i="0" u="none" strike="noStrike" kern="1200" cap="none" spc="0" normalizeH="0" baseline="0" noProof="0" dirty="0">
                <a:ln>
                  <a:noFill/>
                </a:ln>
                <a:solidFill>
                  <a:prstClr val="black"/>
                </a:solidFill>
                <a:effectLst/>
                <a:uLnTx/>
                <a:uFillTx/>
                <a:latin typeface="Calibri"/>
                <a:ea typeface="+mn-ea"/>
                <a:cs typeface="+mn-cs"/>
              </a:rPr>
              <a: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06" name="ZoneTexte 805">
            <a:extLst>
              <a:ext uri="{FF2B5EF4-FFF2-40B4-BE49-F238E27FC236}">
                <a16:creationId xmlns:a16="http://schemas.microsoft.com/office/drawing/2014/main" id="{35D32A6A-5302-E643-72E6-3FDA25427D36}"/>
              </a:ext>
            </a:extLst>
          </p:cNvPr>
          <p:cNvSpPr txBox="1"/>
          <p:nvPr/>
        </p:nvSpPr>
        <p:spPr>
          <a:xfrm>
            <a:off x="7483367" y="5396791"/>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807" name="ZoneTexte 806">
            <a:extLst>
              <a:ext uri="{FF2B5EF4-FFF2-40B4-BE49-F238E27FC236}">
                <a16:creationId xmlns:a16="http://schemas.microsoft.com/office/drawing/2014/main" id="{F2D6A433-C4E6-3514-3366-CEF9492BA661}"/>
              </a:ext>
            </a:extLst>
          </p:cNvPr>
          <p:cNvSpPr txBox="1"/>
          <p:nvPr/>
        </p:nvSpPr>
        <p:spPr>
          <a:xfrm>
            <a:off x="7989006" y="5396791"/>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808" name="ZoneTexte 807">
            <a:extLst>
              <a:ext uri="{FF2B5EF4-FFF2-40B4-BE49-F238E27FC236}">
                <a16:creationId xmlns:a16="http://schemas.microsoft.com/office/drawing/2014/main" id="{392189BF-71FA-3E4A-765B-98BB5505F053}"/>
              </a:ext>
            </a:extLst>
          </p:cNvPr>
          <p:cNvSpPr txBox="1"/>
          <p:nvPr/>
        </p:nvSpPr>
        <p:spPr>
          <a:xfrm>
            <a:off x="8494645" y="5396791"/>
            <a:ext cx="25039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809" name="ZoneTexte 808">
            <a:extLst>
              <a:ext uri="{FF2B5EF4-FFF2-40B4-BE49-F238E27FC236}">
                <a16:creationId xmlns:a16="http://schemas.microsoft.com/office/drawing/2014/main" id="{3589FC31-FA83-B15F-4035-E54A389EC816}"/>
              </a:ext>
            </a:extLst>
          </p:cNvPr>
          <p:cNvSpPr txBox="1"/>
          <p:nvPr/>
        </p:nvSpPr>
        <p:spPr>
          <a:xfrm>
            <a:off x="8967423" y="5396791"/>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810" name="ZoneTexte 809">
            <a:extLst>
              <a:ext uri="{FF2B5EF4-FFF2-40B4-BE49-F238E27FC236}">
                <a16:creationId xmlns:a16="http://schemas.microsoft.com/office/drawing/2014/main" id="{27A3C2DA-C8EF-263E-0308-9E04475B1388}"/>
              </a:ext>
            </a:extLst>
          </p:cNvPr>
          <p:cNvSpPr txBox="1"/>
          <p:nvPr/>
        </p:nvSpPr>
        <p:spPr>
          <a:xfrm>
            <a:off x="9473062" y="5396791"/>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16</a:t>
            </a:r>
          </a:p>
        </p:txBody>
      </p:sp>
      <p:sp>
        <p:nvSpPr>
          <p:cNvPr id="811" name="ZoneTexte 810">
            <a:extLst>
              <a:ext uri="{FF2B5EF4-FFF2-40B4-BE49-F238E27FC236}">
                <a16:creationId xmlns:a16="http://schemas.microsoft.com/office/drawing/2014/main" id="{E9718B1A-1311-FA4B-D978-97B7895D4755}"/>
              </a:ext>
            </a:extLst>
          </p:cNvPr>
          <p:cNvSpPr txBox="1"/>
          <p:nvPr/>
        </p:nvSpPr>
        <p:spPr>
          <a:xfrm>
            <a:off x="9978701" y="5396791"/>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812" name="ZoneTexte 811">
            <a:extLst>
              <a:ext uri="{FF2B5EF4-FFF2-40B4-BE49-F238E27FC236}">
                <a16:creationId xmlns:a16="http://schemas.microsoft.com/office/drawing/2014/main" id="{ADC9D356-65F8-B741-0DB7-A5ABDBAC4A54}"/>
              </a:ext>
            </a:extLst>
          </p:cNvPr>
          <p:cNvSpPr txBox="1"/>
          <p:nvPr/>
        </p:nvSpPr>
        <p:spPr>
          <a:xfrm>
            <a:off x="10484338" y="5396791"/>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813" name="ZoneTexte 812">
            <a:extLst>
              <a:ext uri="{FF2B5EF4-FFF2-40B4-BE49-F238E27FC236}">
                <a16:creationId xmlns:a16="http://schemas.microsoft.com/office/drawing/2014/main" id="{1B67A0FF-831E-68AE-898C-862C05B1542D}"/>
              </a:ext>
            </a:extLst>
          </p:cNvPr>
          <p:cNvSpPr txBox="1"/>
          <p:nvPr/>
        </p:nvSpPr>
        <p:spPr>
          <a:xfrm>
            <a:off x="5660168" y="2568749"/>
            <a:ext cx="32252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CR</a:t>
            </a:r>
          </a:p>
        </p:txBody>
      </p:sp>
      <p:sp>
        <p:nvSpPr>
          <p:cNvPr id="814" name="ZoneTexte 813">
            <a:extLst>
              <a:ext uri="{FF2B5EF4-FFF2-40B4-BE49-F238E27FC236}">
                <a16:creationId xmlns:a16="http://schemas.microsoft.com/office/drawing/2014/main" id="{66C6C875-AC93-4E23-AA33-E186D560BA76}"/>
              </a:ext>
            </a:extLst>
          </p:cNvPr>
          <p:cNvSpPr txBox="1"/>
          <p:nvPr/>
        </p:nvSpPr>
        <p:spPr>
          <a:xfrm>
            <a:off x="5660168" y="2729290"/>
            <a:ext cx="38985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CRh</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5" name="ZoneTexte 814">
            <a:extLst>
              <a:ext uri="{FF2B5EF4-FFF2-40B4-BE49-F238E27FC236}">
                <a16:creationId xmlns:a16="http://schemas.microsoft.com/office/drawing/2014/main" id="{6790865D-AE75-7980-2BCA-5E606427626E}"/>
              </a:ext>
            </a:extLst>
          </p:cNvPr>
          <p:cNvSpPr txBox="1"/>
          <p:nvPr/>
        </p:nvSpPr>
        <p:spPr>
          <a:xfrm>
            <a:off x="5660168" y="2880404"/>
            <a:ext cx="35137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CRi</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6" name="ZoneTexte 815">
            <a:extLst>
              <a:ext uri="{FF2B5EF4-FFF2-40B4-BE49-F238E27FC236}">
                <a16:creationId xmlns:a16="http://schemas.microsoft.com/office/drawing/2014/main" id="{65E3D9CD-19A2-3974-1461-ADD51474755D}"/>
              </a:ext>
            </a:extLst>
          </p:cNvPr>
          <p:cNvSpPr txBox="1"/>
          <p:nvPr/>
        </p:nvSpPr>
        <p:spPr>
          <a:xfrm>
            <a:off x="5660168" y="3051577"/>
            <a:ext cx="46679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MLFS</a:t>
            </a:r>
          </a:p>
        </p:txBody>
      </p:sp>
      <p:sp>
        <p:nvSpPr>
          <p:cNvPr id="817" name="ZoneTexte 816">
            <a:extLst>
              <a:ext uri="{FF2B5EF4-FFF2-40B4-BE49-F238E27FC236}">
                <a16:creationId xmlns:a16="http://schemas.microsoft.com/office/drawing/2014/main" id="{4D51B741-3E91-820A-8B9D-32A8D2C4D602}"/>
              </a:ext>
            </a:extLst>
          </p:cNvPr>
          <p:cNvSpPr txBox="1"/>
          <p:nvPr/>
        </p:nvSpPr>
        <p:spPr>
          <a:xfrm>
            <a:off x="5660168" y="3212118"/>
            <a:ext cx="31931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PR</a:t>
            </a:r>
          </a:p>
        </p:txBody>
      </p:sp>
      <p:grpSp>
        <p:nvGrpSpPr>
          <p:cNvPr id="818" name="Groupe 817">
            <a:extLst>
              <a:ext uri="{FF2B5EF4-FFF2-40B4-BE49-F238E27FC236}">
                <a16:creationId xmlns:a16="http://schemas.microsoft.com/office/drawing/2014/main" id="{7A0D03E5-DF21-00AD-C830-7830ABAF1314}"/>
              </a:ext>
            </a:extLst>
          </p:cNvPr>
          <p:cNvGrpSpPr/>
          <p:nvPr/>
        </p:nvGrpSpPr>
        <p:grpSpPr>
          <a:xfrm>
            <a:off x="5547798" y="3947106"/>
            <a:ext cx="107572" cy="107575"/>
            <a:chOff x="3437919" y="4577921"/>
            <a:chExt cx="42862" cy="42863"/>
          </a:xfrm>
        </p:grpSpPr>
        <p:sp>
          <p:nvSpPr>
            <p:cNvPr id="819" name="Freeform 273">
              <a:extLst>
                <a:ext uri="{FF2B5EF4-FFF2-40B4-BE49-F238E27FC236}">
                  <a16:creationId xmlns:a16="http://schemas.microsoft.com/office/drawing/2014/main" id="{E737DF85-7287-6B85-8E45-F781F5899FFB}"/>
                </a:ext>
              </a:extLst>
            </p:cNvPr>
            <p:cNvSpPr>
              <a:spLocks/>
            </p:cNvSpPr>
            <p:nvPr/>
          </p:nvSpPr>
          <p:spPr bwMode="auto">
            <a:xfrm>
              <a:off x="3437919" y="4600146"/>
              <a:ext cx="20638" cy="20638"/>
            </a:xfrm>
            <a:custGeom>
              <a:avLst/>
              <a:gdLst>
                <a:gd name="T0" fmla="*/ 0 w 77"/>
                <a:gd name="T1" fmla="*/ 0 h 73"/>
                <a:gd name="T2" fmla="*/ 1 w 77"/>
                <a:gd name="T3" fmla="*/ 12 h 73"/>
                <a:gd name="T4" fmla="*/ 7 w 77"/>
                <a:gd name="T5" fmla="*/ 26 h 73"/>
                <a:gd name="T6" fmla="*/ 13 w 77"/>
                <a:gd name="T7" fmla="*/ 37 h 73"/>
                <a:gd name="T8" fmla="*/ 23 w 77"/>
                <a:gd name="T9" fmla="*/ 49 h 73"/>
                <a:gd name="T10" fmla="*/ 34 w 77"/>
                <a:gd name="T11" fmla="*/ 58 h 73"/>
                <a:gd name="T12" fmla="*/ 47 w 77"/>
                <a:gd name="T13" fmla="*/ 66 h 73"/>
                <a:gd name="T14" fmla="*/ 61 w 77"/>
                <a:gd name="T15" fmla="*/ 69 h 73"/>
                <a:gd name="T16" fmla="*/ 77 w 77"/>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3">
                  <a:moveTo>
                    <a:pt x="0" y="0"/>
                  </a:moveTo>
                  <a:lnTo>
                    <a:pt x="1" y="12"/>
                  </a:lnTo>
                  <a:lnTo>
                    <a:pt x="7" y="26"/>
                  </a:lnTo>
                  <a:lnTo>
                    <a:pt x="13" y="37"/>
                  </a:lnTo>
                  <a:lnTo>
                    <a:pt x="23" y="49"/>
                  </a:lnTo>
                  <a:lnTo>
                    <a:pt x="34" y="58"/>
                  </a:lnTo>
                  <a:lnTo>
                    <a:pt x="47" y="66"/>
                  </a:lnTo>
                  <a:lnTo>
                    <a:pt x="61" y="69"/>
                  </a:lnTo>
                  <a:lnTo>
                    <a:pt x="77"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0" name="Freeform 274">
              <a:extLst>
                <a:ext uri="{FF2B5EF4-FFF2-40B4-BE49-F238E27FC236}">
                  <a16:creationId xmlns:a16="http://schemas.microsoft.com/office/drawing/2014/main" id="{B41C81E2-1391-320B-F3CA-AA774F66DA35}"/>
                </a:ext>
              </a:extLst>
            </p:cNvPr>
            <p:cNvSpPr>
              <a:spLocks/>
            </p:cNvSpPr>
            <p:nvPr/>
          </p:nvSpPr>
          <p:spPr bwMode="auto">
            <a:xfrm>
              <a:off x="3437919" y="4577921"/>
              <a:ext cx="20638" cy="22225"/>
            </a:xfrm>
            <a:custGeom>
              <a:avLst/>
              <a:gdLst>
                <a:gd name="T0" fmla="*/ 77 w 77"/>
                <a:gd name="T1" fmla="*/ 0 h 87"/>
                <a:gd name="T2" fmla="*/ 61 w 77"/>
                <a:gd name="T3" fmla="*/ 1 h 87"/>
                <a:gd name="T4" fmla="*/ 47 w 77"/>
                <a:gd name="T5" fmla="*/ 6 h 87"/>
                <a:gd name="T6" fmla="*/ 34 w 77"/>
                <a:gd name="T7" fmla="*/ 12 h 87"/>
                <a:gd name="T8" fmla="*/ 23 w 77"/>
                <a:gd name="T9" fmla="*/ 23 h 87"/>
                <a:gd name="T10" fmla="*/ 13 w 77"/>
                <a:gd name="T11" fmla="*/ 34 h 87"/>
                <a:gd name="T12" fmla="*/ 6 w 77"/>
                <a:gd name="T13" fmla="*/ 48 h 87"/>
                <a:gd name="T14" fmla="*/ 1 w 77"/>
                <a:gd name="T15" fmla="*/ 63 h 87"/>
                <a:gd name="T16" fmla="*/ 0 w 77"/>
                <a:gd name="T17" fmla="*/ 80 h 87"/>
                <a:gd name="T18" fmla="*/ 0 w 77"/>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7">
                  <a:moveTo>
                    <a:pt x="77" y="0"/>
                  </a:moveTo>
                  <a:lnTo>
                    <a:pt x="61" y="1"/>
                  </a:lnTo>
                  <a:lnTo>
                    <a:pt x="47" y="6"/>
                  </a:lnTo>
                  <a:lnTo>
                    <a:pt x="34" y="12"/>
                  </a:lnTo>
                  <a:lnTo>
                    <a:pt x="23" y="23"/>
                  </a:lnTo>
                  <a:lnTo>
                    <a:pt x="13" y="34"/>
                  </a:lnTo>
                  <a:lnTo>
                    <a:pt x="6" y="48"/>
                  </a:lnTo>
                  <a:lnTo>
                    <a:pt x="1" y="63"/>
                  </a:lnTo>
                  <a:lnTo>
                    <a:pt x="0" y="80"/>
                  </a:lnTo>
                  <a:lnTo>
                    <a:pt x="0" y="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1" name="Line 275">
              <a:extLst>
                <a:ext uri="{FF2B5EF4-FFF2-40B4-BE49-F238E27FC236}">
                  <a16:creationId xmlns:a16="http://schemas.microsoft.com/office/drawing/2014/main" id="{C62A8D73-0CD1-2E89-859C-0E783E01138E}"/>
                </a:ext>
              </a:extLst>
            </p:cNvPr>
            <p:cNvSpPr>
              <a:spLocks noChangeShapeType="1"/>
            </p:cNvSpPr>
            <p:nvPr/>
          </p:nvSpPr>
          <p:spPr bwMode="auto">
            <a:xfrm flipV="1">
              <a:off x="3458556" y="4600146"/>
              <a:ext cx="0" cy="206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2" name="Freeform 276">
              <a:extLst>
                <a:ext uri="{FF2B5EF4-FFF2-40B4-BE49-F238E27FC236}">
                  <a16:creationId xmlns:a16="http://schemas.microsoft.com/office/drawing/2014/main" id="{C3285D79-67A2-4AE9-E764-5859F6650B4C}"/>
                </a:ext>
              </a:extLst>
            </p:cNvPr>
            <p:cNvSpPr>
              <a:spLocks/>
            </p:cNvSpPr>
            <p:nvPr/>
          </p:nvSpPr>
          <p:spPr bwMode="auto">
            <a:xfrm>
              <a:off x="3458556" y="4600146"/>
              <a:ext cx="22225" cy="20638"/>
            </a:xfrm>
            <a:custGeom>
              <a:avLst/>
              <a:gdLst>
                <a:gd name="T0" fmla="*/ 0 w 83"/>
                <a:gd name="T1" fmla="*/ 73 h 73"/>
                <a:gd name="T2" fmla="*/ 3 w 83"/>
                <a:gd name="T3" fmla="*/ 73 h 73"/>
                <a:gd name="T4" fmla="*/ 10 w 83"/>
                <a:gd name="T5" fmla="*/ 71 h 73"/>
                <a:gd name="T6" fmla="*/ 10 w 83"/>
                <a:gd name="T7" fmla="*/ 70 h 73"/>
                <a:gd name="T8" fmla="*/ 11 w 83"/>
                <a:gd name="T9" fmla="*/ 70 h 73"/>
                <a:gd name="T10" fmla="*/ 13 w 83"/>
                <a:gd name="T11" fmla="*/ 70 h 73"/>
                <a:gd name="T12" fmla="*/ 18 w 83"/>
                <a:gd name="T13" fmla="*/ 70 h 73"/>
                <a:gd name="T14" fmla="*/ 25 w 83"/>
                <a:gd name="T15" fmla="*/ 68 h 73"/>
                <a:gd name="T16" fmla="*/ 33 w 83"/>
                <a:gd name="T17" fmla="*/ 66 h 73"/>
                <a:gd name="T18" fmla="*/ 46 w 83"/>
                <a:gd name="T19" fmla="*/ 58 h 73"/>
                <a:gd name="T20" fmla="*/ 52 w 83"/>
                <a:gd name="T21" fmla="*/ 53 h 73"/>
                <a:gd name="T22" fmla="*/ 59 w 83"/>
                <a:gd name="T23" fmla="*/ 49 h 73"/>
                <a:gd name="T24" fmla="*/ 67 w 83"/>
                <a:gd name="T25" fmla="*/ 37 h 73"/>
                <a:gd name="T26" fmla="*/ 75 w 83"/>
                <a:gd name="T27" fmla="*/ 26 h 73"/>
                <a:gd name="T28" fmla="*/ 79 w 83"/>
                <a:gd name="T29" fmla="*/ 12 h 73"/>
                <a:gd name="T30" fmla="*/ 80 w 83"/>
                <a:gd name="T31" fmla="*/ 5 h 73"/>
                <a:gd name="T32" fmla="*/ 83 w 8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73">
                  <a:moveTo>
                    <a:pt x="0" y="73"/>
                  </a:moveTo>
                  <a:lnTo>
                    <a:pt x="3" y="73"/>
                  </a:lnTo>
                  <a:lnTo>
                    <a:pt x="10" y="71"/>
                  </a:lnTo>
                  <a:lnTo>
                    <a:pt x="10" y="70"/>
                  </a:lnTo>
                  <a:lnTo>
                    <a:pt x="11" y="70"/>
                  </a:lnTo>
                  <a:lnTo>
                    <a:pt x="13" y="70"/>
                  </a:lnTo>
                  <a:lnTo>
                    <a:pt x="18" y="70"/>
                  </a:lnTo>
                  <a:lnTo>
                    <a:pt x="25" y="68"/>
                  </a:lnTo>
                  <a:lnTo>
                    <a:pt x="33" y="66"/>
                  </a:lnTo>
                  <a:lnTo>
                    <a:pt x="46" y="58"/>
                  </a:lnTo>
                  <a:lnTo>
                    <a:pt x="52" y="53"/>
                  </a:lnTo>
                  <a:lnTo>
                    <a:pt x="59" y="49"/>
                  </a:lnTo>
                  <a:lnTo>
                    <a:pt x="67" y="37"/>
                  </a:lnTo>
                  <a:lnTo>
                    <a:pt x="75" y="26"/>
                  </a:lnTo>
                  <a:lnTo>
                    <a:pt x="79" y="12"/>
                  </a:lnTo>
                  <a:lnTo>
                    <a:pt x="80" y="5"/>
                  </a:lnTo>
                  <a:lnTo>
                    <a:pt x="8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3" name="Line 277">
              <a:extLst>
                <a:ext uri="{FF2B5EF4-FFF2-40B4-BE49-F238E27FC236}">
                  <a16:creationId xmlns:a16="http://schemas.microsoft.com/office/drawing/2014/main" id="{9D15A801-0833-CCAA-51D4-17DA47C799C0}"/>
                </a:ext>
              </a:extLst>
            </p:cNvPr>
            <p:cNvSpPr>
              <a:spLocks noChangeShapeType="1"/>
            </p:cNvSpPr>
            <p:nvPr/>
          </p:nvSpPr>
          <p:spPr bwMode="auto">
            <a:xfrm flipH="1">
              <a:off x="3437919" y="4600146"/>
              <a:ext cx="206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4" name="Line 278">
              <a:extLst>
                <a:ext uri="{FF2B5EF4-FFF2-40B4-BE49-F238E27FC236}">
                  <a16:creationId xmlns:a16="http://schemas.microsoft.com/office/drawing/2014/main" id="{0F2D6DE0-3784-2092-43E7-15BE4E74D30A}"/>
                </a:ext>
              </a:extLst>
            </p:cNvPr>
            <p:cNvSpPr>
              <a:spLocks noChangeShapeType="1"/>
            </p:cNvSpPr>
            <p:nvPr/>
          </p:nvSpPr>
          <p:spPr bwMode="auto">
            <a:xfrm flipV="1">
              <a:off x="3458556" y="4577921"/>
              <a:ext cx="0" cy="2222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5" name="Line 279">
              <a:extLst>
                <a:ext uri="{FF2B5EF4-FFF2-40B4-BE49-F238E27FC236}">
                  <a16:creationId xmlns:a16="http://schemas.microsoft.com/office/drawing/2014/main" id="{D0B86FD5-0004-3CE0-3258-83C82AA2300A}"/>
                </a:ext>
              </a:extLst>
            </p:cNvPr>
            <p:cNvSpPr>
              <a:spLocks noChangeShapeType="1"/>
            </p:cNvSpPr>
            <p:nvPr/>
          </p:nvSpPr>
          <p:spPr bwMode="auto">
            <a:xfrm>
              <a:off x="3458556" y="4600146"/>
              <a:ext cx="222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6" name="Freeform 280">
              <a:extLst>
                <a:ext uri="{FF2B5EF4-FFF2-40B4-BE49-F238E27FC236}">
                  <a16:creationId xmlns:a16="http://schemas.microsoft.com/office/drawing/2014/main" id="{3CA53446-BA8E-102C-950C-5D6E3ECCD056}"/>
                </a:ext>
              </a:extLst>
            </p:cNvPr>
            <p:cNvSpPr>
              <a:spLocks/>
            </p:cNvSpPr>
            <p:nvPr/>
          </p:nvSpPr>
          <p:spPr bwMode="auto">
            <a:xfrm>
              <a:off x="3458556" y="4577921"/>
              <a:ext cx="22225" cy="22225"/>
            </a:xfrm>
            <a:custGeom>
              <a:avLst/>
              <a:gdLst>
                <a:gd name="T0" fmla="*/ 83 w 83"/>
                <a:gd name="T1" fmla="*/ 87 h 87"/>
                <a:gd name="T2" fmla="*/ 83 w 83"/>
                <a:gd name="T3" fmla="*/ 80 h 87"/>
                <a:gd name="T4" fmla="*/ 80 w 83"/>
                <a:gd name="T5" fmla="*/ 63 h 87"/>
                <a:gd name="T6" fmla="*/ 76 w 83"/>
                <a:gd name="T7" fmla="*/ 48 h 87"/>
                <a:gd name="T8" fmla="*/ 68 w 83"/>
                <a:gd name="T9" fmla="*/ 34 h 87"/>
                <a:gd name="T10" fmla="*/ 59 w 83"/>
                <a:gd name="T11" fmla="*/ 23 h 87"/>
                <a:gd name="T12" fmla="*/ 46 w 83"/>
                <a:gd name="T13" fmla="*/ 12 h 87"/>
                <a:gd name="T14" fmla="*/ 33 w 83"/>
                <a:gd name="T15" fmla="*/ 6 h 87"/>
                <a:gd name="T16" fmla="*/ 25 w 83"/>
                <a:gd name="T17" fmla="*/ 2 h 87"/>
                <a:gd name="T18" fmla="*/ 18 w 83"/>
                <a:gd name="T19" fmla="*/ 1 h 87"/>
                <a:gd name="T20" fmla="*/ 3 w 83"/>
                <a:gd name="T21" fmla="*/ 0 h 87"/>
                <a:gd name="T22" fmla="*/ 0 w 83"/>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7">
                  <a:moveTo>
                    <a:pt x="83" y="87"/>
                  </a:moveTo>
                  <a:lnTo>
                    <a:pt x="83" y="80"/>
                  </a:lnTo>
                  <a:lnTo>
                    <a:pt x="80" y="63"/>
                  </a:lnTo>
                  <a:lnTo>
                    <a:pt x="76" y="48"/>
                  </a:lnTo>
                  <a:lnTo>
                    <a:pt x="68" y="34"/>
                  </a:lnTo>
                  <a:lnTo>
                    <a:pt x="59" y="23"/>
                  </a:lnTo>
                  <a:lnTo>
                    <a:pt x="46" y="12"/>
                  </a:lnTo>
                  <a:lnTo>
                    <a:pt x="33" y="6"/>
                  </a:lnTo>
                  <a:lnTo>
                    <a:pt x="25" y="2"/>
                  </a:lnTo>
                  <a:lnTo>
                    <a:pt x="18" y="1"/>
                  </a:lnTo>
                  <a:lnTo>
                    <a:pt x="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7" name="Groupe 826">
            <a:extLst>
              <a:ext uri="{FF2B5EF4-FFF2-40B4-BE49-F238E27FC236}">
                <a16:creationId xmlns:a16="http://schemas.microsoft.com/office/drawing/2014/main" id="{0EBCB1F4-15F9-E28E-D6FC-FCA4F6023D48}"/>
              </a:ext>
            </a:extLst>
          </p:cNvPr>
          <p:cNvGrpSpPr/>
          <p:nvPr/>
        </p:nvGrpSpPr>
        <p:grpSpPr>
          <a:xfrm>
            <a:off x="5574560" y="4803134"/>
            <a:ext cx="97505" cy="89705"/>
            <a:chOff x="2107594" y="5030788"/>
            <a:chExt cx="39688" cy="36513"/>
          </a:xfrm>
        </p:grpSpPr>
        <p:sp>
          <p:nvSpPr>
            <p:cNvPr id="828" name="Line 218">
              <a:extLst>
                <a:ext uri="{FF2B5EF4-FFF2-40B4-BE49-F238E27FC236}">
                  <a16:creationId xmlns:a16="http://schemas.microsoft.com/office/drawing/2014/main" id="{21F76804-BE33-C1DD-E908-4DB3A2BF526B}"/>
                </a:ext>
              </a:extLst>
            </p:cNvPr>
            <p:cNvSpPr>
              <a:spLocks noChangeShapeType="1"/>
            </p:cNvSpPr>
            <p:nvPr/>
          </p:nvSpPr>
          <p:spPr bwMode="auto">
            <a:xfrm flipH="1" flipV="1">
              <a:off x="2107594" y="5032376"/>
              <a:ext cx="19050"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9" name="Line 219">
              <a:extLst>
                <a:ext uri="{FF2B5EF4-FFF2-40B4-BE49-F238E27FC236}">
                  <a16:creationId xmlns:a16="http://schemas.microsoft.com/office/drawing/2014/main" id="{B70DE9D6-B855-5B15-5E2D-47EE238B3066}"/>
                </a:ext>
              </a:extLst>
            </p:cNvPr>
            <p:cNvSpPr>
              <a:spLocks noChangeShapeType="1"/>
            </p:cNvSpPr>
            <p:nvPr/>
          </p:nvSpPr>
          <p:spPr bwMode="auto">
            <a:xfrm flipV="1">
              <a:off x="2109181" y="5049838"/>
              <a:ext cx="17463"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30" name="Line 220">
              <a:extLst>
                <a:ext uri="{FF2B5EF4-FFF2-40B4-BE49-F238E27FC236}">
                  <a16:creationId xmlns:a16="http://schemas.microsoft.com/office/drawing/2014/main" id="{F07082E2-0C6C-4016-9829-75BD095C836B}"/>
                </a:ext>
              </a:extLst>
            </p:cNvPr>
            <p:cNvSpPr>
              <a:spLocks noChangeShapeType="1"/>
            </p:cNvSpPr>
            <p:nvPr/>
          </p:nvSpPr>
          <p:spPr bwMode="auto">
            <a:xfrm>
              <a:off x="2126644" y="5049838"/>
              <a:ext cx="20638" cy="1746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31" name="Line 221">
              <a:extLst>
                <a:ext uri="{FF2B5EF4-FFF2-40B4-BE49-F238E27FC236}">
                  <a16:creationId xmlns:a16="http://schemas.microsoft.com/office/drawing/2014/main" id="{AB5B81E9-3D08-3CE5-8A4C-87306174F915}"/>
                </a:ext>
              </a:extLst>
            </p:cNvPr>
            <p:cNvSpPr>
              <a:spLocks noChangeShapeType="1"/>
            </p:cNvSpPr>
            <p:nvPr/>
          </p:nvSpPr>
          <p:spPr bwMode="auto">
            <a:xfrm flipH="1">
              <a:off x="2126644" y="5030788"/>
              <a:ext cx="20638" cy="190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32" name="ZoneTexte 831">
            <a:extLst>
              <a:ext uri="{FF2B5EF4-FFF2-40B4-BE49-F238E27FC236}">
                <a16:creationId xmlns:a16="http://schemas.microsoft.com/office/drawing/2014/main" id="{0D1CD8B3-6EDB-5833-BC1D-62330427A637}"/>
              </a:ext>
            </a:extLst>
          </p:cNvPr>
          <p:cNvSpPr txBox="1"/>
          <p:nvPr/>
        </p:nvSpPr>
        <p:spPr>
          <a:xfrm>
            <a:off x="5660168" y="3718379"/>
            <a:ext cx="62228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Ongoing</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3" name="ZoneTexte 832">
            <a:extLst>
              <a:ext uri="{FF2B5EF4-FFF2-40B4-BE49-F238E27FC236}">
                <a16:creationId xmlns:a16="http://schemas.microsoft.com/office/drawing/2014/main" id="{4AB0BB9C-5DD8-765D-F288-3143310FCC57}"/>
              </a:ext>
            </a:extLst>
          </p:cNvPr>
          <p:cNvSpPr txBox="1"/>
          <p:nvPr/>
        </p:nvSpPr>
        <p:spPr>
          <a:xfrm>
            <a:off x="5660168" y="3878172"/>
            <a:ext cx="45557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HSCT</a:t>
            </a:r>
          </a:p>
        </p:txBody>
      </p:sp>
      <p:sp>
        <p:nvSpPr>
          <p:cNvPr id="834" name="ZoneTexte 833">
            <a:extLst>
              <a:ext uri="{FF2B5EF4-FFF2-40B4-BE49-F238E27FC236}">
                <a16:creationId xmlns:a16="http://schemas.microsoft.com/office/drawing/2014/main" id="{AA3FC1AE-3C5E-53F7-31F4-1679C75063E0}"/>
              </a:ext>
            </a:extLst>
          </p:cNvPr>
          <p:cNvSpPr txBox="1"/>
          <p:nvPr/>
        </p:nvSpPr>
        <p:spPr>
          <a:xfrm>
            <a:off x="5660168" y="4045549"/>
            <a:ext cx="122661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Relapsed</a:t>
            </a:r>
            <a:r>
              <a:rPr kumimoji="0" lang="fr-FR" sz="1000" b="0" i="0" u="none" strike="noStrike" kern="1200" cap="none" spc="0" normalizeH="0" baseline="0" noProof="0" dirty="0">
                <a:ln>
                  <a:noFill/>
                </a:ln>
                <a:solidFill>
                  <a:prstClr val="black"/>
                </a:solidFill>
                <a:effectLst/>
                <a:uLnTx/>
                <a:uFillTx/>
                <a:latin typeface="Calibri"/>
                <a:ea typeface="+mn-ea"/>
                <a:cs typeface="+mn-cs"/>
              </a:rPr>
              <a:t>/</a:t>
            </a:r>
            <a:r>
              <a:rPr kumimoji="0" lang="fr-FR" sz="1000" b="0" i="0" u="none" strike="noStrike" kern="1200" cap="none" spc="0" normalizeH="0" baseline="0" noProof="0" dirty="0" err="1">
                <a:ln>
                  <a:noFill/>
                </a:ln>
                <a:solidFill>
                  <a:prstClr val="black"/>
                </a:solidFill>
                <a:effectLst/>
                <a:uLnTx/>
                <a:uFillTx/>
                <a:latin typeface="Calibri"/>
                <a:ea typeface="+mn-ea"/>
                <a:cs typeface="+mn-cs"/>
              </a:rPr>
              <a:t>refractory</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5" name="ZoneTexte 834">
            <a:extLst>
              <a:ext uri="{FF2B5EF4-FFF2-40B4-BE49-F238E27FC236}">
                <a16:creationId xmlns:a16="http://schemas.microsoft.com/office/drawing/2014/main" id="{4EFE9456-5FE5-B8A5-0EBC-B3AD633D952F}"/>
              </a:ext>
            </a:extLst>
          </p:cNvPr>
          <p:cNvSpPr txBox="1"/>
          <p:nvPr/>
        </p:nvSpPr>
        <p:spPr>
          <a:xfrm>
            <a:off x="5660168" y="4231038"/>
            <a:ext cx="117211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Patient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withdrawal</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6" name="ZoneTexte 835">
            <a:extLst>
              <a:ext uri="{FF2B5EF4-FFF2-40B4-BE49-F238E27FC236}">
                <a16:creationId xmlns:a16="http://schemas.microsoft.com/office/drawing/2014/main" id="{4632EF7D-2D57-97BC-D07F-98515C508DCA}"/>
              </a:ext>
            </a:extLst>
          </p:cNvPr>
          <p:cNvSpPr txBox="1"/>
          <p:nvPr/>
        </p:nvSpPr>
        <p:spPr>
          <a:xfrm>
            <a:off x="5660168" y="4385487"/>
            <a:ext cx="49885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Death</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7" name="ZoneTexte 836">
            <a:extLst>
              <a:ext uri="{FF2B5EF4-FFF2-40B4-BE49-F238E27FC236}">
                <a16:creationId xmlns:a16="http://schemas.microsoft.com/office/drawing/2014/main" id="{421AF91C-C376-AFB2-85E3-5DB64AA025F8}"/>
              </a:ext>
            </a:extLst>
          </p:cNvPr>
          <p:cNvSpPr txBox="1"/>
          <p:nvPr/>
        </p:nvSpPr>
        <p:spPr>
          <a:xfrm>
            <a:off x="5660168" y="4561934"/>
            <a:ext cx="32092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AE</a:t>
            </a:r>
          </a:p>
        </p:txBody>
      </p:sp>
      <p:sp>
        <p:nvSpPr>
          <p:cNvPr id="838" name="ZoneTexte 837">
            <a:extLst>
              <a:ext uri="{FF2B5EF4-FFF2-40B4-BE49-F238E27FC236}">
                <a16:creationId xmlns:a16="http://schemas.microsoft.com/office/drawing/2014/main" id="{9E02C95C-ED95-0A86-A124-192EE3E3D434}"/>
              </a:ext>
            </a:extLst>
          </p:cNvPr>
          <p:cNvSpPr txBox="1"/>
          <p:nvPr/>
        </p:nvSpPr>
        <p:spPr>
          <a:xfrm>
            <a:off x="5660168" y="4716739"/>
            <a:ext cx="48923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Other</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9" name="ZoneTexte 838">
            <a:extLst>
              <a:ext uri="{FF2B5EF4-FFF2-40B4-BE49-F238E27FC236}">
                <a16:creationId xmlns:a16="http://schemas.microsoft.com/office/drawing/2014/main" id="{3F169835-D068-3F0C-8197-48FA9FDA7DF7}"/>
              </a:ext>
            </a:extLst>
          </p:cNvPr>
          <p:cNvSpPr txBox="1"/>
          <p:nvPr/>
        </p:nvSpPr>
        <p:spPr>
          <a:xfrm>
            <a:off x="5449958" y="3523364"/>
            <a:ext cx="136447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Treatment</a:t>
            </a:r>
            <a:r>
              <a:rPr kumimoji="0" lang="fr-FR" sz="1000" b="1" i="0" u="none" strike="noStrike" kern="1200" cap="none" spc="0" normalizeH="0" baseline="0" noProof="0" dirty="0">
                <a:ln>
                  <a:noFill/>
                </a:ln>
                <a:solidFill>
                  <a:prstClr val="black"/>
                </a:solidFill>
                <a:effectLst/>
                <a:uLnTx/>
                <a:uFillTx/>
                <a:latin typeface="Calibri"/>
                <a:ea typeface="+mn-ea"/>
                <a:cs typeface="+mn-cs"/>
              </a:rPr>
              <a:t> disposition</a:t>
            </a:r>
          </a:p>
        </p:txBody>
      </p:sp>
      <p:sp>
        <p:nvSpPr>
          <p:cNvPr id="840" name="ZoneTexte 839">
            <a:extLst>
              <a:ext uri="{FF2B5EF4-FFF2-40B4-BE49-F238E27FC236}">
                <a16:creationId xmlns:a16="http://schemas.microsoft.com/office/drawing/2014/main" id="{378AF26B-9C83-BE3F-7D4D-E4674D7DD869}"/>
              </a:ext>
            </a:extLst>
          </p:cNvPr>
          <p:cNvSpPr txBox="1"/>
          <p:nvPr/>
        </p:nvSpPr>
        <p:spPr>
          <a:xfrm>
            <a:off x="5449958" y="2347706"/>
            <a:ext cx="132279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Best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overall</a:t>
            </a:r>
            <a:r>
              <a:rPr kumimoji="0" lang="fr-FR" sz="1000" b="1" i="0" u="none" strike="noStrike" kern="1200" cap="none" spc="0" normalizeH="0" baseline="0" noProof="0" dirty="0">
                <a:ln>
                  <a:noFill/>
                </a:ln>
                <a:solidFill>
                  <a:prstClr val="black"/>
                </a:solidFill>
                <a:effectLst/>
                <a:uLnTx/>
                <a:uFillTx/>
                <a:latin typeface="Calibri"/>
                <a:ea typeface="+mn-ea"/>
                <a:cs typeface="+mn-cs"/>
              </a:rPr>
              <a: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response</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re 1">
            <a:extLst>
              <a:ext uri="{FF2B5EF4-FFF2-40B4-BE49-F238E27FC236}">
                <a16:creationId xmlns:a16="http://schemas.microsoft.com/office/drawing/2014/main" id="{7ED4B86F-20DB-6DDE-ED61-0344D38D6F21}"/>
              </a:ext>
            </a:extLst>
          </p:cNvPr>
          <p:cNvSpPr>
            <a:spLocks noGrp="1"/>
          </p:cNvSpPr>
          <p:nvPr>
            <p:ph type="title"/>
          </p:nvPr>
        </p:nvSpPr>
        <p:spPr>
          <a:xfrm>
            <a:off x="0" y="-5203"/>
            <a:ext cx="9409114" cy="1556545"/>
          </a:xfrm>
        </p:spPr>
        <p:txBody>
          <a:bodyPr/>
          <a:lstStyle/>
          <a:p>
            <a:r>
              <a:rPr lang="fr-FR" dirty="0" err="1"/>
              <a:t>Ziftomenib</a:t>
            </a:r>
            <a:r>
              <a:rPr lang="fr-FR" dirty="0"/>
              <a:t> + Intensive </a:t>
            </a:r>
            <a:r>
              <a:rPr lang="fr-FR" dirty="0" err="1"/>
              <a:t>Chemotherapy</a:t>
            </a:r>
            <a:r>
              <a:rPr lang="fr-FR" dirty="0"/>
              <a:t>: Long-</a:t>
            </a:r>
            <a:r>
              <a:rPr lang="fr-FR" dirty="0" err="1"/>
              <a:t>Term</a:t>
            </a:r>
            <a:r>
              <a:rPr lang="fr-FR" dirty="0"/>
              <a:t> </a:t>
            </a:r>
            <a:r>
              <a:rPr lang="fr-FR" dirty="0" err="1"/>
              <a:t>Results</a:t>
            </a:r>
            <a:r>
              <a:rPr lang="fr-FR" dirty="0"/>
              <a:t> of the KOMET-007 Study </a:t>
            </a:r>
            <a:r>
              <a:rPr lang="fr-FR" i="1" dirty="0"/>
              <a:t>(4)</a:t>
            </a:r>
          </a:p>
        </p:txBody>
      </p:sp>
    </p:spTree>
    <p:extLst>
      <p:ext uri="{BB962C8B-B14F-4D97-AF65-F5344CB8AC3E}">
        <p14:creationId xmlns:p14="http://schemas.microsoft.com/office/powerpoint/2010/main" val="374268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44D3E-D13D-5D9B-907C-3D58C0259D7B}"/>
              </a:ext>
            </a:extLst>
          </p:cNvPr>
          <p:cNvSpPr>
            <a:spLocks noGrp="1"/>
          </p:cNvSpPr>
          <p:nvPr>
            <p:ph type="title"/>
          </p:nvPr>
        </p:nvSpPr>
        <p:spPr/>
        <p:txBody>
          <a:bodyPr/>
          <a:lstStyle/>
          <a:p>
            <a:r>
              <a:rPr lang="fr-FR" dirty="0"/>
              <a:t>Triplet </a:t>
            </a:r>
            <a:r>
              <a:rPr lang="fr-FR" dirty="0" err="1"/>
              <a:t>Therapy</a:t>
            </a:r>
            <a:r>
              <a:rPr lang="fr-FR" dirty="0"/>
              <a:t> (IVO + VEN + AZA) in IDH1-Mutated AML </a:t>
            </a:r>
            <a:r>
              <a:rPr lang="fr-FR" i="1" dirty="0"/>
              <a:t>(5)</a:t>
            </a:r>
            <a:endParaRPr lang="fr-FR" dirty="0"/>
          </a:p>
        </p:txBody>
      </p:sp>
      <p:sp>
        <p:nvSpPr>
          <p:cNvPr id="3" name="Espace réservé du texte 2">
            <a:extLst>
              <a:ext uri="{FF2B5EF4-FFF2-40B4-BE49-F238E27FC236}">
                <a16:creationId xmlns:a16="http://schemas.microsoft.com/office/drawing/2014/main" id="{6FBFF121-A442-EFFE-E152-580E60B020B7}"/>
              </a:ext>
            </a:extLst>
          </p:cNvPr>
          <p:cNvSpPr>
            <a:spLocks noGrp="1"/>
          </p:cNvSpPr>
          <p:nvPr>
            <p:ph type="body" sz="quarter" idx="10"/>
          </p:nvPr>
        </p:nvSpPr>
        <p:spPr>
          <a:xfrm>
            <a:off x="234948" y="5905047"/>
            <a:ext cx="11722100" cy="759277"/>
          </a:xfrm>
        </p:spPr>
        <p:txBody>
          <a:bodyPr>
            <a:normAutofit/>
          </a:bodyPr>
          <a:lstStyle/>
          <a:p>
            <a:r>
              <a:rPr lang="fr-FR" sz="2000" dirty="0"/>
              <a:t>The </a:t>
            </a:r>
            <a:r>
              <a:rPr lang="fr-FR" sz="2000" dirty="0" err="1"/>
              <a:t>most</a:t>
            </a:r>
            <a:r>
              <a:rPr lang="fr-FR" sz="2000" dirty="0"/>
              <a:t> </a:t>
            </a:r>
            <a:r>
              <a:rPr lang="fr-FR" sz="2000" dirty="0" err="1"/>
              <a:t>common</a:t>
            </a:r>
            <a:r>
              <a:rPr lang="fr-FR" sz="2000" dirty="0"/>
              <a:t> </a:t>
            </a:r>
            <a:r>
              <a:rPr lang="fr-FR" sz="2000" dirty="0" err="1"/>
              <a:t>reason</a:t>
            </a:r>
            <a:r>
              <a:rPr lang="fr-FR" sz="2000" dirty="0"/>
              <a:t> for </a:t>
            </a:r>
            <a:r>
              <a:rPr lang="fr-FR" sz="2000" dirty="0" err="1"/>
              <a:t>discontinuing</a:t>
            </a:r>
            <a:r>
              <a:rPr lang="fr-FR" sz="2000" dirty="0"/>
              <a:t> </a:t>
            </a:r>
            <a:r>
              <a:rPr lang="fr-FR" sz="2000" dirty="0" err="1"/>
              <a:t>therapy</a:t>
            </a:r>
            <a:r>
              <a:rPr lang="fr-FR" sz="2000" dirty="0"/>
              <a:t> </a:t>
            </a:r>
            <a:r>
              <a:rPr lang="fr-FR" sz="2000" dirty="0" err="1"/>
              <a:t>was</a:t>
            </a:r>
            <a:r>
              <a:rPr lang="fr-FR" sz="2000" dirty="0"/>
              <a:t> for HSCT (18 patients, 45%) </a:t>
            </a:r>
          </a:p>
          <a:p>
            <a:r>
              <a:rPr lang="fr-FR" sz="2000" dirty="0"/>
              <a:t>Only 3 patients (7.5%) have </a:t>
            </a:r>
            <a:r>
              <a:rPr lang="fr-FR" sz="2000" dirty="0" err="1"/>
              <a:t>relapsed</a:t>
            </a:r>
            <a:r>
              <a:rPr lang="fr-FR" sz="2000" dirty="0"/>
              <a:t>, all </a:t>
            </a:r>
            <a:r>
              <a:rPr lang="fr-FR" sz="2000" dirty="0" err="1"/>
              <a:t>with</a:t>
            </a:r>
            <a:r>
              <a:rPr lang="fr-FR" sz="2000" dirty="0"/>
              <a:t> IDH1 </a:t>
            </a:r>
            <a:r>
              <a:rPr lang="fr-FR" sz="2000" dirty="0" err="1"/>
              <a:t>negative</a:t>
            </a:r>
            <a:r>
              <a:rPr lang="fr-FR" sz="2000" dirty="0"/>
              <a:t> clones</a:t>
            </a:r>
          </a:p>
        </p:txBody>
      </p:sp>
      <p:grpSp>
        <p:nvGrpSpPr>
          <p:cNvPr id="3080" name="Groupe 3079">
            <a:extLst>
              <a:ext uri="{FF2B5EF4-FFF2-40B4-BE49-F238E27FC236}">
                <a16:creationId xmlns:a16="http://schemas.microsoft.com/office/drawing/2014/main" id="{E457F4DA-A7C4-0762-4A12-ADDE6C71954F}"/>
              </a:ext>
            </a:extLst>
          </p:cNvPr>
          <p:cNvGrpSpPr/>
          <p:nvPr/>
        </p:nvGrpSpPr>
        <p:grpSpPr>
          <a:xfrm>
            <a:off x="371475" y="3095625"/>
            <a:ext cx="1717676" cy="1158876"/>
            <a:chOff x="200025" y="3095625"/>
            <a:chExt cx="1717676" cy="1158876"/>
          </a:xfrm>
        </p:grpSpPr>
        <p:sp>
          <p:nvSpPr>
            <p:cNvPr id="9" name="Freeform 7">
              <a:extLst>
                <a:ext uri="{FF2B5EF4-FFF2-40B4-BE49-F238E27FC236}">
                  <a16:creationId xmlns:a16="http://schemas.microsoft.com/office/drawing/2014/main" id="{4E222DF1-E46C-4CE7-904D-77D20F99DE06}"/>
                </a:ext>
              </a:extLst>
            </p:cNvPr>
            <p:cNvSpPr>
              <a:spLocks/>
            </p:cNvSpPr>
            <p:nvPr/>
          </p:nvSpPr>
          <p:spPr bwMode="auto">
            <a:xfrm>
              <a:off x="255588" y="3095625"/>
              <a:ext cx="1662113" cy="1096963"/>
            </a:xfrm>
            <a:custGeom>
              <a:avLst/>
              <a:gdLst>
                <a:gd name="T0" fmla="*/ 6277 w 6277"/>
                <a:gd name="T1" fmla="*/ 4148 h 4148"/>
                <a:gd name="T2" fmla="*/ 0 w 6277"/>
                <a:gd name="T3" fmla="*/ 4148 h 4148"/>
                <a:gd name="T4" fmla="*/ 0 w 6277"/>
                <a:gd name="T5" fmla="*/ 0 h 4148"/>
              </a:gdLst>
              <a:ahLst/>
              <a:cxnLst>
                <a:cxn ang="0">
                  <a:pos x="T0" y="T1"/>
                </a:cxn>
                <a:cxn ang="0">
                  <a:pos x="T2" y="T3"/>
                </a:cxn>
                <a:cxn ang="0">
                  <a:pos x="T4" y="T5"/>
                </a:cxn>
              </a:cxnLst>
              <a:rect l="0" t="0" r="r" b="b"/>
              <a:pathLst>
                <a:path w="6277" h="4148">
                  <a:moveTo>
                    <a:pt x="6277" y="4148"/>
                  </a:moveTo>
                  <a:lnTo>
                    <a:pt x="0" y="4148"/>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8">
              <a:extLst>
                <a:ext uri="{FF2B5EF4-FFF2-40B4-BE49-F238E27FC236}">
                  <a16:creationId xmlns:a16="http://schemas.microsoft.com/office/drawing/2014/main" id="{6738B991-6B5E-6326-9DA2-3D5018896B3E}"/>
                </a:ext>
              </a:extLst>
            </p:cNvPr>
            <p:cNvSpPr>
              <a:spLocks noChangeShapeType="1"/>
            </p:cNvSpPr>
            <p:nvPr/>
          </p:nvSpPr>
          <p:spPr bwMode="auto">
            <a:xfrm flipV="1">
              <a:off x="1831975"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22">
              <a:extLst>
                <a:ext uri="{FF2B5EF4-FFF2-40B4-BE49-F238E27FC236}">
                  <a16:creationId xmlns:a16="http://schemas.microsoft.com/office/drawing/2014/main" id="{B8835936-2520-711F-5CBC-AC9190E9A52D}"/>
                </a:ext>
              </a:extLst>
            </p:cNvPr>
            <p:cNvSpPr>
              <a:spLocks noChangeShapeType="1"/>
            </p:cNvSpPr>
            <p:nvPr/>
          </p:nvSpPr>
          <p:spPr bwMode="auto">
            <a:xfrm flipV="1">
              <a:off x="334963"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23">
              <a:extLst>
                <a:ext uri="{FF2B5EF4-FFF2-40B4-BE49-F238E27FC236}">
                  <a16:creationId xmlns:a16="http://schemas.microsoft.com/office/drawing/2014/main" id="{242E731B-6CC9-FDD4-B205-CD02E0CAD61E}"/>
                </a:ext>
              </a:extLst>
            </p:cNvPr>
            <p:cNvSpPr>
              <a:spLocks noChangeShapeType="1"/>
            </p:cNvSpPr>
            <p:nvPr/>
          </p:nvSpPr>
          <p:spPr bwMode="auto">
            <a:xfrm flipV="1">
              <a:off x="635000"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24">
              <a:extLst>
                <a:ext uri="{FF2B5EF4-FFF2-40B4-BE49-F238E27FC236}">
                  <a16:creationId xmlns:a16="http://schemas.microsoft.com/office/drawing/2014/main" id="{FD6E2C08-1446-A1BA-3195-28F98F275D7C}"/>
                </a:ext>
              </a:extLst>
            </p:cNvPr>
            <p:cNvSpPr>
              <a:spLocks noChangeShapeType="1"/>
            </p:cNvSpPr>
            <p:nvPr/>
          </p:nvSpPr>
          <p:spPr bwMode="auto">
            <a:xfrm flipV="1">
              <a:off x="1233488"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Line 25">
              <a:extLst>
                <a:ext uri="{FF2B5EF4-FFF2-40B4-BE49-F238E27FC236}">
                  <a16:creationId xmlns:a16="http://schemas.microsoft.com/office/drawing/2014/main" id="{752305BB-CE35-4ABD-BC53-63CEEAB447AC}"/>
                </a:ext>
              </a:extLst>
            </p:cNvPr>
            <p:cNvSpPr>
              <a:spLocks noChangeShapeType="1"/>
            </p:cNvSpPr>
            <p:nvPr/>
          </p:nvSpPr>
          <p:spPr bwMode="auto">
            <a:xfrm flipV="1">
              <a:off x="1533525"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Line 26">
              <a:extLst>
                <a:ext uri="{FF2B5EF4-FFF2-40B4-BE49-F238E27FC236}">
                  <a16:creationId xmlns:a16="http://schemas.microsoft.com/office/drawing/2014/main" id="{5B37820A-BD00-7BDE-AA5F-3596B17A5A45}"/>
                </a:ext>
              </a:extLst>
            </p:cNvPr>
            <p:cNvSpPr>
              <a:spLocks noChangeShapeType="1"/>
            </p:cNvSpPr>
            <p:nvPr/>
          </p:nvSpPr>
          <p:spPr bwMode="auto">
            <a:xfrm flipV="1">
              <a:off x="933450"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Line 37">
              <a:extLst>
                <a:ext uri="{FF2B5EF4-FFF2-40B4-BE49-F238E27FC236}">
                  <a16:creationId xmlns:a16="http://schemas.microsoft.com/office/drawing/2014/main" id="{7367C145-112E-2FBB-7DD2-743E358EF885}"/>
                </a:ext>
              </a:extLst>
            </p:cNvPr>
            <p:cNvSpPr>
              <a:spLocks noChangeShapeType="1"/>
            </p:cNvSpPr>
            <p:nvPr/>
          </p:nvSpPr>
          <p:spPr bwMode="auto">
            <a:xfrm>
              <a:off x="200025" y="3146425"/>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Line 38">
              <a:extLst>
                <a:ext uri="{FF2B5EF4-FFF2-40B4-BE49-F238E27FC236}">
                  <a16:creationId xmlns:a16="http://schemas.microsoft.com/office/drawing/2014/main" id="{2394CD34-631B-3A08-D9F0-0B0012DFC652}"/>
                </a:ext>
              </a:extLst>
            </p:cNvPr>
            <p:cNvSpPr>
              <a:spLocks noChangeShapeType="1"/>
            </p:cNvSpPr>
            <p:nvPr/>
          </p:nvSpPr>
          <p:spPr bwMode="auto">
            <a:xfrm>
              <a:off x="200025" y="3397250"/>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Line 39">
              <a:extLst>
                <a:ext uri="{FF2B5EF4-FFF2-40B4-BE49-F238E27FC236}">
                  <a16:creationId xmlns:a16="http://schemas.microsoft.com/office/drawing/2014/main" id="{C76FE167-94A3-BD7A-9760-DA493F7F05EF}"/>
                </a:ext>
              </a:extLst>
            </p:cNvPr>
            <p:cNvSpPr>
              <a:spLocks noChangeShapeType="1"/>
            </p:cNvSpPr>
            <p:nvPr/>
          </p:nvSpPr>
          <p:spPr bwMode="auto">
            <a:xfrm>
              <a:off x="200025" y="3646488"/>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Line 40">
              <a:extLst>
                <a:ext uri="{FF2B5EF4-FFF2-40B4-BE49-F238E27FC236}">
                  <a16:creationId xmlns:a16="http://schemas.microsoft.com/office/drawing/2014/main" id="{2F159A02-4036-ED80-B8D7-844A1CBC99FE}"/>
                </a:ext>
              </a:extLst>
            </p:cNvPr>
            <p:cNvSpPr>
              <a:spLocks noChangeShapeType="1"/>
            </p:cNvSpPr>
            <p:nvPr/>
          </p:nvSpPr>
          <p:spPr bwMode="auto">
            <a:xfrm>
              <a:off x="200025" y="3897313"/>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Line 41">
              <a:extLst>
                <a:ext uri="{FF2B5EF4-FFF2-40B4-BE49-F238E27FC236}">
                  <a16:creationId xmlns:a16="http://schemas.microsoft.com/office/drawing/2014/main" id="{F805B4BC-3DCE-B359-3E62-C600CFF91045}"/>
                </a:ext>
              </a:extLst>
            </p:cNvPr>
            <p:cNvSpPr>
              <a:spLocks noChangeShapeType="1"/>
            </p:cNvSpPr>
            <p:nvPr/>
          </p:nvSpPr>
          <p:spPr bwMode="auto">
            <a:xfrm>
              <a:off x="200025" y="4148138"/>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43">
              <a:extLst>
                <a:ext uri="{FF2B5EF4-FFF2-40B4-BE49-F238E27FC236}">
                  <a16:creationId xmlns:a16="http://schemas.microsoft.com/office/drawing/2014/main" id="{87C28D94-00EB-2373-DE5F-1EFA706CB479}"/>
                </a:ext>
              </a:extLst>
            </p:cNvPr>
            <p:cNvSpPr>
              <a:spLocks/>
            </p:cNvSpPr>
            <p:nvPr/>
          </p:nvSpPr>
          <p:spPr bwMode="auto">
            <a:xfrm>
              <a:off x="339725" y="3144838"/>
              <a:ext cx="1562100" cy="347663"/>
            </a:xfrm>
            <a:custGeom>
              <a:avLst/>
              <a:gdLst>
                <a:gd name="T0" fmla="*/ 5903 w 5903"/>
                <a:gd name="T1" fmla="*/ 1315 h 1315"/>
                <a:gd name="T2" fmla="*/ 4959 w 5903"/>
                <a:gd name="T3" fmla="*/ 1315 h 1315"/>
                <a:gd name="T4" fmla="*/ 4959 w 5903"/>
                <a:gd name="T5" fmla="*/ 813 h 1315"/>
                <a:gd name="T6" fmla="*/ 2930 w 5903"/>
                <a:gd name="T7" fmla="*/ 813 h 1315"/>
                <a:gd name="T8" fmla="*/ 2930 w 5903"/>
                <a:gd name="T9" fmla="*/ 615 h 1315"/>
                <a:gd name="T10" fmla="*/ 1986 w 5903"/>
                <a:gd name="T11" fmla="*/ 615 h 1315"/>
                <a:gd name="T12" fmla="*/ 1986 w 5903"/>
                <a:gd name="T13" fmla="*/ 454 h 1315"/>
                <a:gd name="T14" fmla="*/ 801 w 5903"/>
                <a:gd name="T15" fmla="*/ 454 h 1315"/>
                <a:gd name="T16" fmla="*/ 801 w 5903"/>
                <a:gd name="T17" fmla="*/ 348 h 1315"/>
                <a:gd name="T18" fmla="*/ 699 w 5903"/>
                <a:gd name="T19" fmla="*/ 348 h 1315"/>
                <a:gd name="T20" fmla="*/ 699 w 5903"/>
                <a:gd name="T21" fmla="*/ 107 h 1315"/>
                <a:gd name="T22" fmla="*/ 587 w 5903"/>
                <a:gd name="T23" fmla="*/ 107 h 1315"/>
                <a:gd name="T24" fmla="*/ 587 w 5903"/>
                <a:gd name="T25" fmla="*/ 0 h 1315"/>
                <a:gd name="T26" fmla="*/ 0 w 5903"/>
                <a:gd name="T27"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3" h="1315">
                  <a:moveTo>
                    <a:pt x="5903" y="1315"/>
                  </a:moveTo>
                  <a:lnTo>
                    <a:pt x="4959" y="1315"/>
                  </a:lnTo>
                  <a:lnTo>
                    <a:pt x="4959" y="813"/>
                  </a:lnTo>
                  <a:lnTo>
                    <a:pt x="2930" y="813"/>
                  </a:lnTo>
                  <a:lnTo>
                    <a:pt x="2930" y="615"/>
                  </a:lnTo>
                  <a:lnTo>
                    <a:pt x="1986" y="615"/>
                  </a:lnTo>
                  <a:lnTo>
                    <a:pt x="1986" y="454"/>
                  </a:lnTo>
                  <a:lnTo>
                    <a:pt x="801" y="454"/>
                  </a:lnTo>
                  <a:lnTo>
                    <a:pt x="801" y="348"/>
                  </a:lnTo>
                  <a:lnTo>
                    <a:pt x="699" y="348"/>
                  </a:lnTo>
                  <a:lnTo>
                    <a:pt x="699" y="107"/>
                  </a:lnTo>
                  <a:lnTo>
                    <a:pt x="587" y="107"/>
                  </a:lnTo>
                  <a:lnTo>
                    <a:pt x="587" y="0"/>
                  </a:lnTo>
                  <a:lnTo>
                    <a:pt x="0" y="0"/>
                  </a:lnTo>
                </a:path>
              </a:pathLst>
            </a:custGeom>
            <a:noFill/>
            <a:ln w="17463">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81" name="Groupe 3080">
            <a:extLst>
              <a:ext uri="{FF2B5EF4-FFF2-40B4-BE49-F238E27FC236}">
                <a16:creationId xmlns:a16="http://schemas.microsoft.com/office/drawing/2014/main" id="{952181ED-3E67-17D8-D0BB-758A6186DCE7}"/>
              </a:ext>
            </a:extLst>
          </p:cNvPr>
          <p:cNvGrpSpPr/>
          <p:nvPr/>
        </p:nvGrpSpPr>
        <p:grpSpPr>
          <a:xfrm>
            <a:off x="4156869" y="3046671"/>
            <a:ext cx="1729581" cy="1166909"/>
            <a:chOff x="4300538" y="3016250"/>
            <a:chExt cx="1717675" cy="1158876"/>
          </a:xfrm>
        </p:grpSpPr>
        <p:sp>
          <p:nvSpPr>
            <p:cNvPr id="10" name="Freeform 8">
              <a:extLst>
                <a:ext uri="{FF2B5EF4-FFF2-40B4-BE49-F238E27FC236}">
                  <a16:creationId xmlns:a16="http://schemas.microsoft.com/office/drawing/2014/main" id="{A4A7BAF7-F98B-9603-D94E-D8809A8AC6D4}"/>
                </a:ext>
              </a:extLst>
            </p:cNvPr>
            <p:cNvSpPr>
              <a:spLocks/>
            </p:cNvSpPr>
            <p:nvPr/>
          </p:nvSpPr>
          <p:spPr bwMode="auto">
            <a:xfrm>
              <a:off x="4357688" y="3016250"/>
              <a:ext cx="1660525" cy="1096963"/>
            </a:xfrm>
            <a:custGeom>
              <a:avLst/>
              <a:gdLst>
                <a:gd name="T0" fmla="*/ 6277 w 6277"/>
                <a:gd name="T1" fmla="*/ 4148 h 4148"/>
                <a:gd name="T2" fmla="*/ 0 w 6277"/>
                <a:gd name="T3" fmla="*/ 4148 h 4148"/>
                <a:gd name="T4" fmla="*/ 0 w 6277"/>
                <a:gd name="T5" fmla="*/ 0 h 4148"/>
              </a:gdLst>
              <a:ahLst/>
              <a:cxnLst>
                <a:cxn ang="0">
                  <a:pos x="T0" y="T1"/>
                </a:cxn>
                <a:cxn ang="0">
                  <a:pos x="T2" y="T3"/>
                </a:cxn>
                <a:cxn ang="0">
                  <a:pos x="T4" y="T5"/>
                </a:cxn>
              </a:cxnLst>
              <a:rect l="0" t="0" r="r" b="b"/>
              <a:pathLst>
                <a:path w="6277" h="4148">
                  <a:moveTo>
                    <a:pt x="6277" y="4148"/>
                  </a:moveTo>
                  <a:lnTo>
                    <a:pt x="0" y="4148"/>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9">
              <a:extLst>
                <a:ext uri="{FF2B5EF4-FFF2-40B4-BE49-F238E27FC236}">
                  <a16:creationId xmlns:a16="http://schemas.microsoft.com/office/drawing/2014/main" id="{765B4D83-0D97-170D-C0B2-D55193B30D4C}"/>
                </a:ext>
              </a:extLst>
            </p:cNvPr>
            <p:cNvSpPr>
              <a:spLocks noChangeShapeType="1"/>
            </p:cNvSpPr>
            <p:nvPr/>
          </p:nvSpPr>
          <p:spPr bwMode="auto">
            <a:xfrm flipV="1">
              <a:off x="5894388" y="4113213"/>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Line 10">
              <a:extLst>
                <a:ext uri="{FF2B5EF4-FFF2-40B4-BE49-F238E27FC236}">
                  <a16:creationId xmlns:a16="http://schemas.microsoft.com/office/drawing/2014/main" id="{7C2E1346-0947-090D-4EED-EF03F94B6EEC}"/>
                </a:ext>
              </a:extLst>
            </p:cNvPr>
            <p:cNvSpPr>
              <a:spLocks noChangeShapeType="1"/>
            </p:cNvSpPr>
            <p:nvPr/>
          </p:nvSpPr>
          <p:spPr bwMode="auto">
            <a:xfrm flipV="1">
              <a:off x="5310188" y="4113213"/>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Line 11">
              <a:extLst>
                <a:ext uri="{FF2B5EF4-FFF2-40B4-BE49-F238E27FC236}">
                  <a16:creationId xmlns:a16="http://schemas.microsoft.com/office/drawing/2014/main" id="{7B853146-6FD2-6941-A658-0FC672C968E2}"/>
                </a:ext>
              </a:extLst>
            </p:cNvPr>
            <p:cNvSpPr>
              <a:spLocks noChangeShapeType="1"/>
            </p:cNvSpPr>
            <p:nvPr/>
          </p:nvSpPr>
          <p:spPr bwMode="auto">
            <a:xfrm flipV="1">
              <a:off x="5602288" y="4113213"/>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14">
              <a:extLst>
                <a:ext uri="{FF2B5EF4-FFF2-40B4-BE49-F238E27FC236}">
                  <a16:creationId xmlns:a16="http://schemas.microsoft.com/office/drawing/2014/main" id="{A33DC573-271B-ECDD-2B98-CF21D1C27B16}"/>
                </a:ext>
              </a:extLst>
            </p:cNvPr>
            <p:cNvSpPr>
              <a:spLocks noChangeShapeType="1"/>
            </p:cNvSpPr>
            <p:nvPr/>
          </p:nvSpPr>
          <p:spPr bwMode="auto">
            <a:xfrm flipV="1">
              <a:off x="5019675" y="4113213"/>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15">
              <a:extLst>
                <a:ext uri="{FF2B5EF4-FFF2-40B4-BE49-F238E27FC236}">
                  <a16:creationId xmlns:a16="http://schemas.microsoft.com/office/drawing/2014/main" id="{88CCEF13-2CEE-8A20-6615-104265F0EB34}"/>
                </a:ext>
              </a:extLst>
            </p:cNvPr>
            <p:cNvSpPr>
              <a:spLocks noChangeShapeType="1"/>
            </p:cNvSpPr>
            <p:nvPr/>
          </p:nvSpPr>
          <p:spPr bwMode="auto">
            <a:xfrm flipV="1">
              <a:off x="4437063" y="4113213"/>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Line 16">
              <a:extLst>
                <a:ext uri="{FF2B5EF4-FFF2-40B4-BE49-F238E27FC236}">
                  <a16:creationId xmlns:a16="http://schemas.microsoft.com/office/drawing/2014/main" id="{11ADDBCD-B14A-2B76-B481-75CE7138DF0B}"/>
                </a:ext>
              </a:extLst>
            </p:cNvPr>
            <p:cNvSpPr>
              <a:spLocks noChangeShapeType="1"/>
            </p:cNvSpPr>
            <p:nvPr/>
          </p:nvSpPr>
          <p:spPr bwMode="auto">
            <a:xfrm flipV="1">
              <a:off x="4727575" y="4113213"/>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Line 27">
              <a:extLst>
                <a:ext uri="{FF2B5EF4-FFF2-40B4-BE49-F238E27FC236}">
                  <a16:creationId xmlns:a16="http://schemas.microsoft.com/office/drawing/2014/main" id="{F93F2215-248A-AA45-8AE8-2F54E0F01B3B}"/>
                </a:ext>
              </a:extLst>
            </p:cNvPr>
            <p:cNvSpPr>
              <a:spLocks noChangeShapeType="1"/>
            </p:cNvSpPr>
            <p:nvPr/>
          </p:nvSpPr>
          <p:spPr bwMode="auto">
            <a:xfrm>
              <a:off x="4300538" y="4113213"/>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Line 28">
              <a:extLst>
                <a:ext uri="{FF2B5EF4-FFF2-40B4-BE49-F238E27FC236}">
                  <a16:creationId xmlns:a16="http://schemas.microsoft.com/office/drawing/2014/main" id="{1A48CCDC-E0EE-9C69-B80C-2E1BF14064CB}"/>
                </a:ext>
              </a:extLst>
            </p:cNvPr>
            <p:cNvSpPr>
              <a:spLocks noChangeShapeType="1"/>
            </p:cNvSpPr>
            <p:nvPr/>
          </p:nvSpPr>
          <p:spPr bwMode="auto">
            <a:xfrm>
              <a:off x="4300538" y="3113088"/>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Line 29">
              <a:extLst>
                <a:ext uri="{FF2B5EF4-FFF2-40B4-BE49-F238E27FC236}">
                  <a16:creationId xmlns:a16="http://schemas.microsoft.com/office/drawing/2014/main" id="{9C3092B0-E377-EFAB-5A92-9D5B5EB024F0}"/>
                </a:ext>
              </a:extLst>
            </p:cNvPr>
            <p:cNvSpPr>
              <a:spLocks noChangeShapeType="1"/>
            </p:cNvSpPr>
            <p:nvPr/>
          </p:nvSpPr>
          <p:spPr bwMode="auto">
            <a:xfrm>
              <a:off x="4300538" y="3863975"/>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30">
              <a:extLst>
                <a:ext uri="{FF2B5EF4-FFF2-40B4-BE49-F238E27FC236}">
                  <a16:creationId xmlns:a16="http://schemas.microsoft.com/office/drawing/2014/main" id="{F9C31D4A-761C-8ADE-0530-228C3B3DDC98}"/>
                </a:ext>
              </a:extLst>
            </p:cNvPr>
            <p:cNvSpPr>
              <a:spLocks noChangeShapeType="1"/>
            </p:cNvSpPr>
            <p:nvPr/>
          </p:nvSpPr>
          <p:spPr bwMode="auto">
            <a:xfrm>
              <a:off x="4300538" y="3613150"/>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31">
              <a:extLst>
                <a:ext uri="{FF2B5EF4-FFF2-40B4-BE49-F238E27FC236}">
                  <a16:creationId xmlns:a16="http://schemas.microsoft.com/office/drawing/2014/main" id="{4F9FF5F8-ACB3-8D97-7D48-CA0B35AD3A98}"/>
                </a:ext>
              </a:extLst>
            </p:cNvPr>
            <p:cNvSpPr>
              <a:spLocks noChangeShapeType="1"/>
            </p:cNvSpPr>
            <p:nvPr/>
          </p:nvSpPr>
          <p:spPr bwMode="auto">
            <a:xfrm>
              <a:off x="4300538" y="3362325"/>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4">
              <a:extLst>
                <a:ext uri="{FF2B5EF4-FFF2-40B4-BE49-F238E27FC236}">
                  <a16:creationId xmlns:a16="http://schemas.microsoft.com/office/drawing/2014/main" id="{7D14DEC4-BAC4-5C60-32B1-A5853682C324}"/>
                </a:ext>
              </a:extLst>
            </p:cNvPr>
            <p:cNvSpPr>
              <a:spLocks/>
            </p:cNvSpPr>
            <p:nvPr/>
          </p:nvSpPr>
          <p:spPr bwMode="auto">
            <a:xfrm>
              <a:off x="4437063" y="3876675"/>
              <a:ext cx="1528763" cy="236538"/>
            </a:xfrm>
            <a:custGeom>
              <a:avLst/>
              <a:gdLst>
                <a:gd name="T0" fmla="*/ 5780 w 5780"/>
                <a:gd name="T1" fmla="*/ 0 h 894"/>
                <a:gd name="T2" fmla="*/ 3986 w 5780"/>
                <a:gd name="T3" fmla="*/ 0 h 894"/>
                <a:gd name="T4" fmla="*/ 3986 w 5780"/>
                <a:gd name="T5" fmla="*/ 577 h 894"/>
                <a:gd name="T6" fmla="*/ 2236 w 5780"/>
                <a:gd name="T7" fmla="*/ 577 h 894"/>
                <a:gd name="T8" fmla="*/ 2236 w 5780"/>
                <a:gd name="T9" fmla="*/ 786 h 894"/>
                <a:gd name="T10" fmla="*/ 661 w 5780"/>
                <a:gd name="T11" fmla="*/ 786 h 894"/>
                <a:gd name="T12" fmla="*/ 661 w 5780"/>
                <a:gd name="T13" fmla="*/ 894 h 894"/>
                <a:gd name="T14" fmla="*/ 0 w 5780"/>
                <a:gd name="T15" fmla="*/ 894 h 8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0" h="894">
                  <a:moveTo>
                    <a:pt x="5780" y="0"/>
                  </a:moveTo>
                  <a:lnTo>
                    <a:pt x="3986" y="0"/>
                  </a:lnTo>
                  <a:lnTo>
                    <a:pt x="3986" y="577"/>
                  </a:lnTo>
                  <a:lnTo>
                    <a:pt x="2236" y="577"/>
                  </a:lnTo>
                  <a:lnTo>
                    <a:pt x="2236" y="786"/>
                  </a:lnTo>
                  <a:lnTo>
                    <a:pt x="661" y="786"/>
                  </a:lnTo>
                  <a:lnTo>
                    <a:pt x="661" y="894"/>
                  </a:lnTo>
                  <a:lnTo>
                    <a:pt x="0" y="894"/>
                  </a:lnTo>
                </a:path>
              </a:pathLst>
            </a:custGeom>
            <a:noFill/>
            <a:ln w="17463">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82" name="ZoneTexte 3081">
            <a:extLst>
              <a:ext uri="{FF2B5EF4-FFF2-40B4-BE49-F238E27FC236}">
                <a16:creationId xmlns:a16="http://schemas.microsoft.com/office/drawing/2014/main" id="{F62A12CD-C8DE-9653-ABAA-0E98F70E4469}"/>
              </a:ext>
            </a:extLst>
          </p:cNvPr>
          <p:cNvSpPr txBox="1"/>
          <p:nvPr/>
        </p:nvSpPr>
        <p:spPr>
          <a:xfrm>
            <a:off x="1459786" y="1822123"/>
            <a:ext cx="328549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a:ea typeface="+mn-ea"/>
                <a:cs typeface="+mn-cs"/>
              </a:rPr>
              <a:t>Survival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outcomes</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br>
              <a:rPr kumimoji="0" lang="fr-FR" sz="1800" b="1" i="0" u="none" strike="noStrike" kern="1200" cap="none" spc="0" normalizeH="0" baseline="0" noProof="0" dirty="0">
                <a:ln>
                  <a:noFill/>
                </a:ln>
                <a:solidFill>
                  <a:srgbClr val="C00000"/>
                </a:solidFill>
                <a:effectLst/>
                <a:uLnTx/>
                <a:uFillTx/>
                <a:latin typeface="Calibri"/>
                <a:ea typeface="+mn-ea"/>
                <a:cs typeface="+mn-cs"/>
              </a:rPr>
            </a:br>
            <a:r>
              <a:rPr kumimoji="0" lang="fr-FR" sz="1800" b="1" i="0" u="none" strike="noStrike" kern="1200" cap="none" spc="0" normalizeH="0" baseline="0" noProof="0" dirty="0" err="1">
                <a:ln>
                  <a:noFill/>
                </a:ln>
                <a:solidFill>
                  <a:srgbClr val="C00000"/>
                </a:solidFill>
                <a:effectLst/>
                <a:uLnTx/>
                <a:uFillTx/>
                <a:latin typeface="Calibri"/>
                <a:ea typeface="+mn-ea"/>
                <a:cs typeface="+mn-cs"/>
              </a:rPr>
              <a:t>with</a:t>
            </a:r>
            <a:r>
              <a:rPr kumimoji="0" lang="fr-FR" sz="1800" b="1" i="0" u="none" strike="noStrike" kern="1200" cap="none" spc="0" normalizeH="0" baseline="0" noProof="0" dirty="0">
                <a:ln>
                  <a:noFill/>
                </a:ln>
                <a:solidFill>
                  <a:srgbClr val="C00000"/>
                </a:solidFill>
                <a:effectLst/>
                <a:uLnTx/>
                <a:uFillTx/>
                <a:latin typeface="Calibri"/>
                <a:ea typeface="+mn-ea"/>
                <a:cs typeface="+mn-cs"/>
              </a:rPr>
              <a:t> AZA + VEN + IVO</a:t>
            </a:r>
          </a:p>
        </p:txBody>
      </p:sp>
      <p:sp>
        <p:nvSpPr>
          <p:cNvPr id="3083" name="ZoneTexte 3082">
            <a:extLst>
              <a:ext uri="{FF2B5EF4-FFF2-40B4-BE49-F238E27FC236}">
                <a16:creationId xmlns:a16="http://schemas.microsoft.com/office/drawing/2014/main" id="{AAD45ECF-C322-8C21-FB56-5771C831B16E}"/>
              </a:ext>
            </a:extLst>
          </p:cNvPr>
          <p:cNvSpPr txBox="1"/>
          <p:nvPr/>
        </p:nvSpPr>
        <p:spPr>
          <a:xfrm>
            <a:off x="7029450" y="1822123"/>
            <a:ext cx="4509616"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a:ea typeface="+mn-ea"/>
                <a:cs typeface="+mn-cs"/>
              </a:rPr>
              <a:t>Survival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outcomes</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br>
              <a:rPr kumimoji="0" lang="fr-FR" sz="1800" b="1" i="0" u="none" strike="noStrike" kern="1200" cap="none" spc="0" normalizeH="0" baseline="0" noProof="0" dirty="0">
                <a:ln>
                  <a:noFill/>
                </a:ln>
                <a:solidFill>
                  <a:srgbClr val="C00000"/>
                </a:solidFill>
                <a:effectLst/>
                <a:uLnTx/>
                <a:uFillTx/>
                <a:latin typeface="Calibri"/>
                <a:ea typeface="+mn-ea"/>
                <a:cs typeface="+mn-cs"/>
              </a:rPr>
            </a:br>
            <a:r>
              <a:rPr kumimoji="0" lang="fr-FR" sz="1800" b="1" i="0" u="none" strike="noStrike" kern="1200" cap="none" spc="0" normalizeH="0" baseline="0" noProof="0" dirty="0">
                <a:ln>
                  <a:noFill/>
                </a:ln>
                <a:solidFill>
                  <a:srgbClr val="C00000"/>
                </a:solidFill>
                <a:effectLst/>
                <a:uLnTx/>
                <a:uFillTx/>
                <a:latin typeface="Calibri"/>
                <a:ea typeface="+mn-ea"/>
                <a:cs typeface="+mn-cs"/>
              </a:rPr>
              <a:t>in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responding</a:t>
            </a:r>
            <a:r>
              <a:rPr kumimoji="0" lang="fr-FR" sz="1800" b="1" i="0" u="none" strike="noStrike" kern="1200" cap="none" spc="0" normalizeH="0" baseline="0" noProof="0" dirty="0">
                <a:ln>
                  <a:noFill/>
                </a:ln>
                <a:solidFill>
                  <a:srgbClr val="C00000"/>
                </a:solidFill>
                <a:effectLst/>
                <a:uLnTx/>
                <a:uFillTx/>
                <a:latin typeface="Calibri"/>
                <a:ea typeface="+mn-ea"/>
                <a:cs typeface="+mn-cs"/>
              </a:rPr>
              <a:t> patients by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allogenic</a:t>
            </a:r>
            <a:r>
              <a:rPr kumimoji="0" lang="fr-FR" sz="1800" b="1" i="0" u="none" strike="noStrike" kern="1200" cap="none" spc="0" normalizeH="0" baseline="0" noProof="0" dirty="0">
                <a:ln>
                  <a:noFill/>
                </a:ln>
                <a:solidFill>
                  <a:srgbClr val="C00000"/>
                </a:solidFill>
                <a:effectLst/>
                <a:uLnTx/>
                <a:uFillTx/>
                <a:latin typeface="Calibri"/>
                <a:ea typeface="+mn-ea"/>
                <a:cs typeface="+mn-cs"/>
              </a:rPr>
              <a:t> HSCT</a:t>
            </a:r>
          </a:p>
        </p:txBody>
      </p:sp>
      <p:sp>
        <p:nvSpPr>
          <p:cNvPr id="3085" name="ZoneTexte 3084">
            <a:extLst>
              <a:ext uri="{FF2B5EF4-FFF2-40B4-BE49-F238E27FC236}">
                <a16:creationId xmlns:a16="http://schemas.microsoft.com/office/drawing/2014/main" id="{C962B207-67E3-BA77-D686-BF1A805996AE}"/>
              </a:ext>
            </a:extLst>
          </p:cNvPr>
          <p:cNvSpPr txBox="1"/>
          <p:nvPr/>
        </p:nvSpPr>
        <p:spPr>
          <a:xfrm>
            <a:off x="177285" y="4038699"/>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086" name="ZoneTexte 3085">
            <a:extLst>
              <a:ext uri="{FF2B5EF4-FFF2-40B4-BE49-F238E27FC236}">
                <a16:creationId xmlns:a16="http://schemas.microsoft.com/office/drawing/2014/main" id="{D6900B63-26D3-8F29-6000-3BA4863899D4}"/>
              </a:ext>
            </a:extLst>
          </p:cNvPr>
          <p:cNvSpPr txBox="1"/>
          <p:nvPr/>
        </p:nvSpPr>
        <p:spPr>
          <a:xfrm>
            <a:off x="111562" y="3786375"/>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3087" name="ZoneTexte 3086">
            <a:extLst>
              <a:ext uri="{FF2B5EF4-FFF2-40B4-BE49-F238E27FC236}">
                <a16:creationId xmlns:a16="http://schemas.microsoft.com/office/drawing/2014/main" id="{5E3F6584-B478-098E-DD32-4384364F1B85}"/>
              </a:ext>
            </a:extLst>
          </p:cNvPr>
          <p:cNvSpPr txBox="1"/>
          <p:nvPr/>
        </p:nvSpPr>
        <p:spPr>
          <a:xfrm>
            <a:off x="111562" y="3534050"/>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3088" name="ZoneTexte 3087">
            <a:extLst>
              <a:ext uri="{FF2B5EF4-FFF2-40B4-BE49-F238E27FC236}">
                <a16:creationId xmlns:a16="http://schemas.microsoft.com/office/drawing/2014/main" id="{024C903A-DB46-E13F-28B8-DC610EC29964}"/>
              </a:ext>
            </a:extLst>
          </p:cNvPr>
          <p:cNvSpPr txBox="1"/>
          <p:nvPr/>
        </p:nvSpPr>
        <p:spPr>
          <a:xfrm>
            <a:off x="111562" y="3281725"/>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75</a:t>
            </a:r>
          </a:p>
        </p:txBody>
      </p:sp>
      <p:sp>
        <p:nvSpPr>
          <p:cNvPr id="3089" name="ZoneTexte 3088">
            <a:extLst>
              <a:ext uri="{FF2B5EF4-FFF2-40B4-BE49-F238E27FC236}">
                <a16:creationId xmlns:a16="http://schemas.microsoft.com/office/drawing/2014/main" id="{E701AE6F-110A-0E28-6299-A0808EC876D4}"/>
              </a:ext>
            </a:extLst>
          </p:cNvPr>
          <p:cNvSpPr txBox="1"/>
          <p:nvPr/>
        </p:nvSpPr>
        <p:spPr>
          <a:xfrm>
            <a:off x="45838" y="3029400"/>
            <a:ext cx="381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100</a:t>
            </a:r>
          </a:p>
        </p:txBody>
      </p:sp>
      <p:sp>
        <p:nvSpPr>
          <p:cNvPr id="3090" name="ZoneTexte 3089">
            <a:extLst>
              <a:ext uri="{FF2B5EF4-FFF2-40B4-BE49-F238E27FC236}">
                <a16:creationId xmlns:a16="http://schemas.microsoft.com/office/drawing/2014/main" id="{7BD76A5E-4450-6B53-B425-BD7AA5B4AB86}"/>
              </a:ext>
            </a:extLst>
          </p:cNvPr>
          <p:cNvSpPr txBox="1"/>
          <p:nvPr/>
        </p:nvSpPr>
        <p:spPr>
          <a:xfrm>
            <a:off x="383124" y="4227770"/>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091" name="ZoneTexte 3090">
            <a:extLst>
              <a:ext uri="{FF2B5EF4-FFF2-40B4-BE49-F238E27FC236}">
                <a16:creationId xmlns:a16="http://schemas.microsoft.com/office/drawing/2014/main" id="{483041EF-A402-155D-6429-B0B9161FA84E}"/>
              </a:ext>
            </a:extLst>
          </p:cNvPr>
          <p:cNvSpPr txBox="1"/>
          <p:nvPr/>
        </p:nvSpPr>
        <p:spPr>
          <a:xfrm>
            <a:off x="649339"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3092" name="ZoneTexte 3091">
            <a:extLst>
              <a:ext uri="{FF2B5EF4-FFF2-40B4-BE49-F238E27FC236}">
                <a16:creationId xmlns:a16="http://schemas.microsoft.com/office/drawing/2014/main" id="{23F0EC40-6C28-8FF1-4E48-34C479DAB5F7}"/>
              </a:ext>
            </a:extLst>
          </p:cNvPr>
          <p:cNvSpPr txBox="1"/>
          <p:nvPr/>
        </p:nvSpPr>
        <p:spPr>
          <a:xfrm>
            <a:off x="948415"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3093" name="ZoneTexte 3092">
            <a:extLst>
              <a:ext uri="{FF2B5EF4-FFF2-40B4-BE49-F238E27FC236}">
                <a16:creationId xmlns:a16="http://schemas.microsoft.com/office/drawing/2014/main" id="{EF26D000-BA27-FF5A-89C5-CAE1E09E2C49}"/>
              </a:ext>
            </a:extLst>
          </p:cNvPr>
          <p:cNvSpPr txBox="1"/>
          <p:nvPr/>
        </p:nvSpPr>
        <p:spPr>
          <a:xfrm>
            <a:off x="1247491"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3094" name="ZoneTexte 3093">
            <a:extLst>
              <a:ext uri="{FF2B5EF4-FFF2-40B4-BE49-F238E27FC236}">
                <a16:creationId xmlns:a16="http://schemas.microsoft.com/office/drawing/2014/main" id="{3A401013-06B5-75D3-2752-9B14D5239F69}"/>
              </a:ext>
            </a:extLst>
          </p:cNvPr>
          <p:cNvSpPr txBox="1"/>
          <p:nvPr/>
        </p:nvSpPr>
        <p:spPr>
          <a:xfrm>
            <a:off x="1546567"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3095" name="ZoneTexte 3094">
            <a:extLst>
              <a:ext uri="{FF2B5EF4-FFF2-40B4-BE49-F238E27FC236}">
                <a16:creationId xmlns:a16="http://schemas.microsoft.com/office/drawing/2014/main" id="{0AE39646-2DA2-63B5-9714-6DD13EF75129}"/>
              </a:ext>
            </a:extLst>
          </p:cNvPr>
          <p:cNvSpPr txBox="1"/>
          <p:nvPr/>
        </p:nvSpPr>
        <p:spPr>
          <a:xfrm>
            <a:off x="1845645"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3096" name="ZoneTexte 3095">
            <a:extLst>
              <a:ext uri="{FF2B5EF4-FFF2-40B4-BE49-F238E27FC236}">
                <a16:creationId xmlns:a16="http://schemas.microsoft.com/office/drawing/2014/main" id="{030F9161-8A0B-95FD-C3E9-C15C7E0B5E13}"/>
              </a:ext>
            </a:extLst>
          </p:cNvPr>
          <p:cNvSpPr txBox="1"/>
          <p:nvPr/>
        </p:nvSpPr>
        <p:spPr>
          <a:xfrm>
            <a:off x="345990" y="2650148"/>
            <a:ext cx="1662113"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srgbClr val="C00000"/>
                </a:solidFill>
                <a:effectLst/>
                <a:uLnTx/>
                <a:uFillTx/>
                <a:latin typeface="Calibri"/>
                <a:ea typeface="+mn-ea"/>
                <a:cs typeface="+mn-cs"/>
              </a:rPr>
              <a:t>Overall</a:t>
            </a:r>
            <a:r>
              <a:rPr kumimoji="0" lang="fr-FR" sz="1200" b="1" i="0" u="none" strike="noStrike" kern="1200" cap="none" spc="0" normalizeH="0" baseline="0" noProof="0" dirty="0">
                <a:ln>
                  <a:noFill/>
                </a:ln>
                <a:solidFill>
                  <a:srgbClr val="C00000"/>
                </a:solidFill>
                <a:effectLst/>
                <a:uLnTx/>
                <a:uFillTx/>
                <a:latin typeface="Calibri"/>
                <a:ea typeface="+mn-ea"/>
                <a:cs typeface="+mn-cs"/>
              </a:rPr>
              <a:t> </a:t>
            </a:r>
            <a:r>
              <a:rPr kumimoji="0" lang="fr-FR" sz="1200" b="1" i="0" u="none" strike="noStrike" kern="1200" cap="none" spc="0" normalizeH="0" baseline="0" noProof="0" dirty="0" err="1">
                <a:ln>
                  <a:noFill/>
                </a:ln>
                <a:solidFill>
                  <a:srgbClr val="C00000"/>
                </a:solidFill>
                <a:effectLst/>
                <a:uLnTx/>
                <a:uFillTx/>
                <a:latin typeface="Calibri"/>
                <a:ea typeface="+mn-ea"/>
                <a:cs typeface="+mn-cs"/>
              </a:rPr>
              <a:t>survival</a:t>
            </a:r>
            <a:r>
              <a:rPr kumimoji="0" lang="fr-FR" sz="1200" b="1" i="0" u="none" strike="noStrike" kern="1200" cap="none" spc="0" normalizeH="0" baseline="0" noProof="0" dirty="0">
                <a:ln>
                  <a:noFill/>
                </a:ln>
                <a:solidFill>
                  <a:srgbClr val="C00000"/>
                </a:solidFill>
                <a:effectLst/>
                <a:uLnTx/>
                <a:uFillTx/>
                <a:latin typeface="Calibri"/>
                <a:ea typeface="+mn-ea"/>
                <a:cs typeface="+mn-cs"/>
              </a:rPr>
              <a:t> (OS)</a:t>
            </a:r>
          </a:p>
        </p:txBody>
      </p:sp>
      <p:sp>
        <p:nvSpPr>
          <p:cNvPr id="3097" name="ZoneTexte 3096">
            <a:extLst>
              <a:ext uri="{FF2B5EF4-FFF2-40B4-BE49-F238E27FC236}">
                <a16:creationId xmlns:a16="http://schemas.microsoft.com/office/drawing/2014/main" id="{0C7EDF94-66DE-03BA-58B2-67262967E6D5}"/>
              </a:ext>
            </a:extLst>
          </p:cNvPr>
          <p:cNvSpPr txBox="1"/>
          <p:nvPr/>
        </p:nvSpPr>
        <p:spPr>
          <a:xfrm>
            <a:off x="2234486" y="2557815"/>
            <a:ext cx="16621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Calibri"/>
                <a:ea typeface="+mn-ea"/>
                <a:cs typeface="+mn-cs"/>
              </a:rPr>
              <a:t>Duration of </a:t>
            </a:r>
            <a:r>
              <a:rPr kumimoji="0" lang="fr-FR" sz="1200" b="1" i="0" u="none" strike="noStrike" kern="1200" cap="none" spc="0" normalizeH="0" baseline="0" noProof="0" dirty="0" err="1">
                <a:ln>
                  <a:noFill/>
                </a:ln>
                <a:solidFill>
                  <a:srgbClr val="C00000"/>
                </a:solidFill>
                <a:effectLst/>
                <a:uLnTx/>
                <a:uFillTx/>
                <a:latin typeface="Calibri"/>
                <a:ea typeface="+mn-ea"/>
                <a:cs typeface="+mn-cs"/>
              </a:rPr>
              <a:t>remission</a:t>
            </a:r>
            <a:br>
              <a:rPr kumimoji="0" lang="fr-FR" sz="1200" b="1" i="0" u="none" strike="noStrike" kern="1200" cap="none" spc="0" normalizeH="0" baseline="0" noProof="0" dirty="0">
                <a:ln>
                  <a:noFill/>
                </a:ln>
                <a:solidFill>
                  <a:srgbClr val="C00000"/>
                </a:solidFill>
                <a:effectLst/>
                <a:uLnTx/>
                <a:uFillTx/>
                <a:latin typeface="Calibri"/>
                <a:ea typeface="+mn-ea"/>
                <a:cs typeface="+mn-cs"/>
              </a:rPr>
            </a:br>
            <a:r>
              <a:rPr kumimoji="0" lang="fr-FR" sz="1200" b="1" i="0" u="none" strike="noStrike" kern="1200" cap="none" spc="0" normalizeH="0" baseline="0" noProof="0" dirty="0">
                <a:ln>
                  <a:noFill/>
                </a:ln>
                <a:solidFill>
                  <a:srgbClr val="C00000"/>
                </a:solidFill>
                <a:effectLst/>
                <a:uLnTx/>
                <a:uFillTx/>
                <a:latin typeface="Calibri"/>
                <a:ea typeface="+mn-ea"/>
                <a:cs typeface="+mn-cs"/>
              </a:rPr>
              <a:t>(DOR)</a:t>
            </a:r>
          </a:p>
        </p:txBody>
      </p:sp>
      <p:sp>
        <p:nvSpPr>
          <p:cNvPr id="3098" name="ZoneTexte 3097">
            <a:extLst>
              <a:ext uri="{FF2B5EF4-FFF2-40B4-BE49-F238E27FC236}">
                <a16:creationId xmlns:a16="http://schemas.microsoft.com/office/drawing/2014/main" id="{5D5FFAD1-E886-4BBB-79F8-BB96F74A96B2}"/>
              </a:ext>
            </a:extLst>
          </p:cNvPr>
          <p:cNvSpPr txBox="1"/>
          <p:nvPr/>
        </p:nvSpPr>
        <p:spPr>
          <a:xfrm>
            <a:off x="4296965" y="2557815"/>
            <a:ext cx="16621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Calibri"/>
                <a:ea typeface="+mn-ea"/>
                <a:cs typeface="+mn-cs"/>
              </a:rPr>
              <a:t>Cumulative incidence</a:t>
            </a:r>
            <a:br>
              <a:rPr kumimoji="0" lang="fr-FR" sz="1200" b="1" i="0" u="none" strike="noStrike" kern="1200" cap="none" spc="0" normalizeH="0" baseline="0" noProof="0" dirty="0">
                <a:ln>
                  <a:noFill/>
                </a:ln>
                <a:solidFill>
                  <a:srgbClr val="C00000"/>
                </a:solidFill>
                <a:effectLst/>
                <a:uLnTx/>
                <a:uFillTx/>
                <a:latin typeface="Calibri"/>
                <a:ea typeface="+mn-ea"/>
                <a:cs typeface="+mn-cs"/>
              </a:rPr>
            </a:br>
            <a:r>
              <a:rPr kumimoji="0" lang="fr-FR" sz="1200" b="1" i="0" u="none" strike="noStrike" kern="1200" cap="none" spc="0" normalizeH="0" baseline="0" noProof="0" dirty="0">
                <a:ln>
                  <a:noFill/>
                </a:ln>
                <a:solidFill>
                  <a:srgbClr val="C00000"/>
                </a:solidFill>
                <a:effectLst/>
                <a:uLnTx/>
                <a:uFillTx/>
                <a:latin typeface="Calibri"/>
                <a:ea typeface="+mn-ea"/>
                <a:cs typeface="+mn-cs"/>
              </a:rPr>
              <a:t>of relapse (CIR)</a:t>
            </a:r>
          </a:p>
        </p:txBody>
      </p:sp>
      <p:sp>
        <p:nvSpPr>
          <p:cNvPr id="3099" name="ZoneTexte 3098">
            <a:extLst>
              <a:ext uri="{FF2B5EF4-FFF2-40B4-BE49-F238E27FC236}">
                <a16:creationId xmlns:a16="http://schemas.microsoft.com/office/drawing/2014/main" id="{BA63E6D8-92C7-7DEC-18E4-BFBDC47C948B}"/>
              </a:ext>
            </a:extLst>
          </p:cNvPr>
          <p:cNvSpPr txBox="1"/>
          <p:nvPr/>
        </p:nvSpPr>
        <p:spPr>
          <a:xfrm>
            <a:off x="2317299" y="4227770"/>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100" name="ZoneTexte 3099">
            <a:extLst>
              <a:ext uri="{FF2B5EF4-FFF2-40B4-BE49-F238E27FC236}">
                <a16:creationId xmlns:a16="http://schemas.microsoft.com/office/drawing/2014/main" id="{75E4C76D-87D7-73CB-02CF-D3CFDD5D6A7D}"/>
              </a:ext>
            </a:extLst>
          </p:cNvPr>
          <p:cNvSpPr txBox="1"/>
          <p:nvPr/>
        </p:nvSpPr>
        <p:spPr>
          <a:xfrm>
            <a:off x="2583514"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3101" name="ZoneTexte 3100">
            <a:extLst>
              <a:ext uri="{FF2B5EF4-FFF2-40B4-BE49-F238E27FC236}">
                <a16:creationId xmlns:a16="http://schemas.microsoft.com/office/drawing/2014/main" id="{D551C55F-4C8D-E45E-A83E-60FBB2660B7F}"/>
              </a:ext>
            </a:extLst>
          </p:cNvPr>
          <p:cNvSpPr txBox="1"/>
          <p:nvPr/>
        </p:nvSpPr>
        <p:spPr>
          <a:xfrm>
            <a:off x="2882590"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3102" name="ZoneTexte 3101">
            <a:extLst>
              <a:ext uri="{FF2B5EF4-FFF2-40B4-BE49-F238E27FC236}">
                <a16:creationId xmlns:a16="http://schemas.microsoft.com/office/drawing/2014/main" id="{F587BD7A-92C6-3F39-DD84-0FA017B02D1A}"/>
              </a:ext>
            </a:extLst>
          </p:cNvPr>
          <p:cNvSpPr txBox="1"/>
          <p:nvPr/>
        </p:nvSpPr>
        <p:spPr>
          <a:xfrm>
            <a:off x="3181666"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3103" name="ZoneTexte 3102">
            <a:extLst>
              <a:ext uri="{FF2B5EF4-FFF2-40B4-BE49-F238E27FC236}">
                <a16:creationId xmlns:a16="http://schemas.microsoft.com/office/drawing/2014/main" id="{20F47F8E-EDE5-1DB1-1835-D021014415EF}"/>
              </a:ext>
            </a:extLst>
          </p:cNvPr>
          <p:cNvSpPr txBox="1"/>
          <p:nvPr/>
        </p:nvSpPr>
        <p:spPr>
          <a:xfrm>
            <a:off x="3480742"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3104" name="ZoneTexte 3103">
            <a:extLst>
              <a:ext uri="{FF2B5EF4-FFF2-40B4-BE49-F238E27FC236}">
                <a16:creationId xmlns:a16="http://schemas.microsoft.com/office/drawing/2014/main" id="{E1E3A281-7E9B-F522-CA96-9DDA1FD3C8D2}"/>
              </a:ext>
            </a:extLst>
          </p:cNvPr>
          <p:cNvSpPr txBox="1"/>
          <p:nvPr/>
        </p:nvSpPr>
        <p:spPr>
          <a:xfrm>
            <a:off x="3779820"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3105" name="ZoneTexte 3104">
            <a:extLst>
              <a:ext uri="{FF2B5EF4-FFF2-40B4-BE49-F238E27FC236}">
                <a16:creationId xmlns:a16="http://schemas.microsoft.com/office/drawing/2014/main" id="{15116FEA-DAF0-D2C2-C07D-408E0ADF6F23}"/>
              </a:ext>
            </a:extLst>
          </p:cNvPr>
          <p:cNvSpPr txBox="1"/>
          <p:nvPr/>
        </p:nvSpPr>
        <p:spPr>
          <a:xfrm>
            <a:off x="4165015" y="4227770"/>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106" name="ZoneTexte 3105">
            <a:extLst>
              <a:ext uri="{FF2B5EF4-FFF2-40B4-BE49-F238E27FC236}">
                <a16:creationId xmlns:a16="http://schemas.microsoft.com/office/drawing/2014/main" id="{263E5021-F2BB-4981-4B81-EDD8A657B958}"/>
              </a:ext>
            </a:extLst>
          </p:cNvPr>
          <p:cNvSpPr txBox="1"/>
          <p:nvPr/>
        </p:nvSpPr>
        <p:spPr>
          <a:xfrm>
            <a:off x="4431230"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3107" name="ZoneTexte 3106">
            <a:extLst>
              <a:ext uri="{FF2B5EF4-FFF2-40B4-BE49-F238E27FC236}">
                <a16:creationId xmlns:a16="http://schemas.microsoft.com/office/drawing/2014/main" id="{0F6B8EB5-7F34-0E11-B948-A1A3ECE92390}"/>
              </a:ext>
            </a:extLst>
          </p:cNvPr>
          <p:cNvSpPr txBox="1"/>
          <p:nvPr/>
        </p:nvSpPr>
        <p:spPr>
          <a:xfrm>
            <a:off x="4730306"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3108" name="ZoneTexte 3107">
            <a:extLst>
              <a:ext uri="{FF2B5EF4-FFF2-40B4-BE49-F238E27FC236}">
                <a16:creationId xmlns:a16="http://schemas.microsoft.com/office/drawing/2014/main" id="{B84997A9-A3E9-4C68-72F2-E008A480F77E}"/>
              </a:ext>
            </a:extLst>
          </p:cNvPr>
          <p:cNvSpPr txBox="1"/>
          <p:nvPr/>
        </p:nvSpPr>
        <p:spPr>
          <a:xfrm>
            <a:off x="5029382"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3109" name="ZoneTexte 3108">
            <a:extLst>
              <a:ext uri="{FF2B5EF4-FFF2-40B4-BE49-F238E27FC236}">
                <a16:creationId xmlns:a16="http://schemas.microsoft.com/office/drawing/2014/main" id="{576BB620-0133-30B5-212D-01406C488014}"/>
              </a:ext>
            </a:extLst>
          </p:cNvPr>
          <p:cNvSpPr txBox="1"/>
          <p:nvPr/>
        </p:nvSpPr>
        <p:spPr>
          <a:xfrm>
            <a:off x="5328458"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3110" name="ZoneTexte 3109">
            <a:extLst>
              <a:ext uri="{FF2B5EF4-FFF2-40B4-BE49-F238E27FC236}">
                <a16:creationId xmlns:a16="http://schemas.microsoft.com/office/drawing/2014/main" id="{804647F8-8AE2-B966-9D9F-B4D1EBE8288E}"/>
              </a:ext>
            </a:extLst>
          </p:cNvPr>
          <p:cNvSpPr txBox="1"/>
          <p:nvPr/>
        </p:nvSpPr>
        <p:spPr>
          <a:xfrm>
            <a:off x="5627536" y="4227770"/>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3111" name="ZoneTexte 3110">
            <a:extLst>
              <a:ext uri="{FF2B5EF4-FFF2-40B4-BE49-F238E27FC236}">
                <a16:creationId xmlns:a16="http://schemas.microsoft.com/office/drawing/2014/main" id="{0196BCD8-C351-E22F-522B-74DA31C3E5B4}"/>
              </a:ext>
            </a:extLst>
          </p:cNvPr>
          <p:cNvSpPr txBox="1"/>
          <p:nvPr/>
        </p:nvSpPr>
        <p:spPr>
          <a:xfrm>
            <a:off x="210490" y="4681280"/>
            <a:ext cx="1907895"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mOS</a:t>
            </a:r>
            <a:r>
              <a:rPr kumimoji="0" lang="fr-FR" sz="1000" b="0" i="0" u="none" strike="noStrike" kern="1200" cap="none" spc="0" normalizeH="0" baseline="0" noProof="0" dirty="0">
                <a:ln>
                  <a:noFill/>
                </a:ln>
                <a:solidFill>
                  <a:prstClr val="black"/>
                </a:solidFill>
                <a:effectLst/>
                <a:uLnTx/>
                <a:uFillTx/>
                <a:latin typeface="Calibri"/>
                <a:ea typeface="+mn-ea"/>
                <a:cs typeface="+mn-cs"/>
              </a:rPr>
              <a:t> : NR (95% CI : 52,8-NR)</a:t>
            </a:r>
            <a:br>
              <a:rPr kumimoji="0" lang="fr-FR" sz="1000" b="0"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3-yr OS : 79 % (95% CI : 64- 96 %)</a:t>
            </a:r>
          </a:p>
        </p:txBody>
      </p:sp>
      <p:sp>
        <p:nvSpPr>
          <p:cNvPr id="3112" name="ZoneTexte 3111">
            <a:extLst>
              <a:ext uri="{FF2B5EF4-FFF2-40B4-BE49-F238E27FC236}">
                <a16:creationId xmlns:a16="http://schemas.microsoft.com/office/drawing/2014/main" id="{B807E595-3AA7-2EF0-73F6-18C72709CFB9}"/>
              </a:ext>
            </a:extLst>
          </p:cNvPr>
          <p:cNvSpPr txBox="1"/>
          <p:nvPr/>
        </p:nvSpPr>
        <p:spPr>
          <a:xfrm>
            <a:off x="1754833" y="5392191"/>
            <a:ext cx="2853666"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Median</a:t>
            </a:r>
            <a:r>
              <a:rPr kumimoji="0" lang="fr-FR" sz="1000" b="1" i="0" u="none" strike="noStrike" kern="1200" cap="none" spc="0" normalizeH="0" baseline="0" noProof="0" dirty="0">
                <a:ln>
                  <a:noFill/>
                </a:ln>
                <a:solidFill>
                  <a:prstClr val="black"/>
                </a:solidFill>
                <a:effectLst/>
                <a:uLnTx/>
                <a:uFillTx/>
                <a:latin typeface="Calibri"/>
                <a:ea typeface="+mn-ea"/>
                <a:cs typeface="+mn-cs"/>
              </a:rPr>
              <a:t> follow-up : 35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000" b="1" i="0" u="none" strike="noStrike" kern="1200" cap="none" spc="0" normalizeH="0" baseline="0" noProof="0" dirty="0">
                <a:ln>
                  <a:noFill/>
                </a:ln>
                <a:solidFill>
                  <a:prstClr val="black"/>
                </a:solidFill>
                <a:effectLst/>
                <a:uLnTx/>
                <a:uFillTx/>
                <a:latin typeface="Calibri"/>
                <a:ea typeface="+mn-ea"/>
                <a:cs typeface="+mn-cs"/>
              </a:rPr>
              <a:t> (95% CI : 19,3-40,5)</a:t>
            </a:r>
          </a:p>
        </p:txBody>
      </p:sp>
      <p:sp>
        <p:nvSpPr>
          <p:cNvPr id="3113" name="ZoneTexte 3112">
            <a:extLst>
              <a:ext uri="{FF2B5EF4-FFF2-40B4-BE49-F238E27FC236}">
                <a16:creationId xmlns:a16="http://schemas.microsoft.com/office/drawing/2014/main" id="{B5DFD381-7042-32BD-A991-70757D121C34}"/>
              </a:ext>
            </a:extLst>
          </p:cNvPr>
          <p:cNvSpPr txBox="1"/>
          <p:nvPr/>
        </p:nvSpPr>
        <p:spPr>
          <a:xfrm>
            <a:off x="2136818" y="4681280"/>
            <a:ext cx="2061783"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prstClr val="black"/>
                </a:solidFill>
                <a:effectLst/>
                <a:uLnTx/>
                <a:uFillTx/>
                <a:latin typeface="Calibri"/>
                <a:ea typeface="+mn-ea"/>
                <a:cs typeface="+mn-cs"/>
              </a:rPr>
              <a:t>mDOR</a:t>
            </a:r>
            <a:r>
              <a:rPr kumimoji="0" lang="fr-FR" sz="1000" b="0" i="0" u="none" strike="noStrike" kern="1200" cap="none" spc="0" normalizeH="0" baseline="0" noProof="0" dirty="0">
                <a:ln>
                  <a:noFill/>
                </a:ln>
                <a:solidFill>
                  <a:prstClr val="black"/>
                </a:solidFill>
                <a:effectLst/>
                <a:uLnTx/>
                <a:uFillTx/>
                <a:latin typeface="Calibri"/>
                <a:ea typeface="+mn-ea"/>
                <a:cs typeface="+mn-cs"/>
              </a:rPr>
              <a:t> : NR (95% CI : 43,4-NR)</a:t>
            </a:r>
            <a:br>
              <a:rPr kumimoji="0" lang="fr-FR" sz="1000" b="0" i="0" u="none" strike="noStrike" kern="1200" cap="none" spc="0" normalizeH="0" baseline="0" noProof="0" dirty="0">
                <a:ln>
                  <a:noFill/>
                </a:ln>
                <a:solidFill>
                  <a:prstClr val="black"/>
                </a:solidFill>
                <a:effectLst/>
                <a:uLnTx/>
                <a:uFillTx/>
                <a:latin typeface="Calibri"/>
                <a:ea typeface="+mn-ea"/>
                <a:cs typeface="+mn-cs"/>
              </a:rPr>
            </a:br>
            <a:r>
              <a:rPr kumimoji="0" lang="fr-FR" sz="1000" b="0" i="0" u="none" strike="noStrike" kern="1200" cap="none" spc="0" normalizeH="0" baseline="0" noProof="0" dirty="0">
                <a:ln>
                  <a:noFill/>
                </a:ln>
                <a:solidFill>
                  <a:prstClr val="black"/>
                </a:solidFill>
                <a:effectLst/>
                <a:uLnTx/>
                <a:uFillTx/>
                <a:latin typeface="Calibri"/>
                <a:ea typeface="+mn-ea"/>
                <a:cs typeface="+mn-cs"/>
              </a:rPr>
              <a:t>3-yr DOR : 83 % (95% CI : 64- 100 %)</a:t>
            </a:r>
          </a:p>
        </p:txBody>
      </p:sp>
      <p:sp>
        <p:nvSpPr>
          <p:cNvPr id="3114" name="ZoneTexte 3113">
            <a:extLst>
              <a:ext uri="{FF2B5EF4-FFF2-40B4-BE49-F238E27FC236}">
                <a16:creationId xmlns:a16="http://schemas.microsoft.com/office/drawing/2014/main" id="{0D51BDA5-D81B-AC9E-45EB-CCCD5C209983}"/>
              </a:ext>
            </a:extLst>
          </p:cNvPr>
          <p:cNvSpPr txBox="1"/>
          <p:nvPr/>
        </p:nvSpPr>
        <p:spPr>
          <a:xfrm>
            <a:off x="979128" y="4409202"/>
            <a:ext cx="59984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115" name="ZoneTexte 3114">
            <a:extLst>
              <a:ext uri="{FF2B5EF4-FFF2-40B4-BE49-F238E27FC236}">
                <a16:creationId xmlns:a16="http://schemas.microsoft.com/office/drawing/2014/main" id="{26DE8E67-642E-ED07-9DAF-24069BA4C2B9}"/>
              </a:ext>
            </a:extLst>
          </p:cNvPr>
          <p:cNvSpPr txBox="1"/>
          <p:nvPr/>
        </p:nvSpPr>
        <p:spPr>
          <a:xfrm>
            <a:off x="2854299" y="4409202"/>
            <a:ext cx="59984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116" name="ZoneTexte 3115">
            <a:extLst>
              <a:ext uri="{FF2B5EF4-FFF2-40B4-BE49-F238E27FC236}">
                <a16:creationId xmlns:a16="http://schemas.microsoft.com/office/drawing/2014/main" id="{B5B86DC4-B38A-F7FA-4BFE-25A59699164E}"/>
              </a:ext>
            </a:extLst>
          </p:cNvPr>
          <p:cNvSpPr txBox="1"/>
          <p:nvPr/>
        </p:nvSpPr>
        <p:spPr>
          <a:xfrm>
            <a:off x="4815052" y="4409202"/>
            <a:ext cx="59984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117" name="ZoneTexte 3116">
            <a:extLst>
              <a:ext uri="{FF2B5EF4-FFF2-40B4-BE49-F238E27FC236}">
                <a16:creationId xmlns:a16="http://schemas.microsoft.com/office/drawing/2014/main" id="{1828F854-0F90-6228-1A0D-C7619955D112}"/>
              </a:ext>
            </a:extLst>
          </p:cNvPr>
          <p:cNvSpPr txBox="1"/>
          <p:nvPr/>
        </p:nvSpPr>
        <p:spPr>
          <a:xfrm>
            <a:off x="4181064" y="4681280"/>
            <a:ext cx="186781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3-yr CIR : 79 % (95% CI : 0- 20 %)</a:t>
            </a:r>
          </a:p>
        </p:txBody>
      </p:sp>
      <p:grpSp>
        <p:nvGrpSpPr>
          <p:cNvPr id="3121" name="Groupe 3120">
            <a:extLst>
              <a:ext uri="{FF2B5EF4-FFF2-40B4-BE49-F238E27FC236}">
                <a16:creationId xmlns:a16="http://schemas.microsoft.com/office/drawing/2014/main" id="{9E5F6DFB-5116-31BC-B33F-E72BF5027E56}"/>
              </a:ext>
            </a:extLst>
          </p:cNvPr>
          <p:cNvGrpSpPr/>
          <p:nvPr/>
        </p:nvGrpSpPr>
        <p:grpSpPr>
          <a:xfrm>
            <a:off x="2290763" y="3095625"/>
            <a:ext cx="1717675" cy="1158876"/>
            <a:chOff x="2290763" y="3095625"/>
            <a:chExt cx="1717675" cy="1158876"/>
          </a:xfrm>
        </p:grpSpPr>
        <p:grpSp>
          <p:nvGrpSpPr>
            <p:cNvPr id="3079" name="Groupe 3078">
              <a:extLst>
                <a:ext uri="{FF2B5EF4-FFF2-40B4-BE49-F238E27FC236}">
                  <a16:creationId xmlns:a16="http://schemas.microsoft.com/office/drawing/2014/main" id="{A31A6B60-D4CF-3606-4BD2-7966B9A2538A}"/>
                </a:ext>
              </a:extLst>
            </p:cNvPr>
            <p:cNvGrpSpPr/>
            <p:nvPr/>
          </p:nvGrpSpPr>
          <p:grpSpPr>
            <a:xfrm>
              <a:off x="2290763" y="3095625"/>
              <a:ext cx="1717675" cy="1158876"/>
              <a:chOff x="2233613" y="3095625"/>
              <a:chExt cx="1717675" cy="1158876"/>
            </a:xfrm>
          </p:grpSpPr>
          <p:sp>
            <p:nvSpPr>
              <p:cNvPr id="8" name="Freeform 6">
                <a:extLst>
                  <a:ext uri="{FF2B5EF4-FFF2-40B4-BE49-F238E27FC236}">
                    <a16:creationId xmlns:a16="http://schemas.microsoft.com/office/drawing/2014/main" id="{77320CFB-4468-6CDE-FEDC-DBFAC0ABD09A}"/>
                  </a:ext>
                </a:extLst>
              </p:cNvPr>
              <p:cNvSpPr>
                <a:spLocks/>
              </p:cNvSpPr>
              <p:nvPr/>
            </p:nvSpPr>
            <p:spPr bwMode="auto">
              <a:xfrm>
                <a:off x="2289175" y="3095625"/>
                <a:ext cx="1662113" cy="1096963"/>
              </a:xfrm>
              <a:custGeom>
                <a:avLst/>
                <a:gdLst>
                  <a:gd name="T0" fmla="*/ 6277 w 6277"/>
                  <a:gd name="T1" fmla="*/ 4148 h 4148"/>
                  <a:gd name="T2" fmla="*/ 0 w 6277"/>
                  <a:gd name="T3" fmla="*/ 4148 h 4148"/>
                  <a:gd name="T4" fmla="*/ 0 w 6277"/>
                  <a:gd name="T5" fmla="*/ 0 h 4148"/>
                </a:gdLst>
                <a:ahLst/>
                <a:cxnLst>
                  <a:cxn ang="0">
                    <a:pos x="T0" y="T1"/>
                  </a:cxn>
                  <a:cxn ang="0">
                    <a:pos x="T2" y="T3"/>
                  </a:cxn>
                  <a:cxn ang="0">
                    <a:pos x="T4" y="T5"/>
                  </a:cxn>
                </a:cxnLst>
                <a:rect l="0" t="0" r="r" b="b"/>
                <a:pathLst>
                  <a:path w="6277" h="4148">
                    <a:moveTo>
                      <a:pt x="6277" y="4148"/>
                    </a:moveTo>
                    <a:lnTo>
                      <a:pt x="0" y="4148"/>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Line 12">
                <a:extLst>
                  <a:ext uri="{FF2B5EF4-FFF2-40B4-BE49-F238E27FC236}">
                    <a16:creationId xmlns:a16="http://schemas.microsoft.com/office/drawing/2014/main" id="{05C897A6-25BF-5903-5C8A-F0AF087D4489}"/>
                  </a:ext>
                </a:extLst>
              </p:cNvPr>
              <p:cNvSpPr>
                <a:spLocks noChangeShapeType="1"/>
              </p:cNvSpPr>
              <p:nvPr/>
            </p:nvSpPr>
            <p:spPr bwMode="auto">
              <a:xfrm flipV="1">
                <a:off x="3567113"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Line 13">
                <a:extLst>
                  <a:ext uri="{FF2B5EF4-FFF2-40B4-BE49-F238E27FC236}">
                    <a16:creationId xmlns:a16="http://schemas.microsoft.com/office/drawing/2014/main" id="{55C92470-C669-C5CD-9B1E-F478C1369DE6}"/>
                  </a:ext>
                </a:extLst>
              </p:cNvPr>
              <p:cNvSpPr>
                <a:spLocks noChangeShapeType="1"/>
              </p:cNvSpPr>
              <p:nvPr/>
            </p:nvSpPr>
            <p:spPr bwMode="auto">
              <a:xfrm flipV="1">
                <a:off x="3865563"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17">
                <a:extLst>
                  <a:ext uri="{FF2B5EF4-FFF2-40B4-BE49-F238E27FC236}">
                    <a16:creationId xmlns:a16="http://schemas.microsoft.com/office/drawing/2014/main" id="{87E3CDEC-8AAD-C91D-CAD1-B1046B280F50}"/>
                  </a:ext>
                </a:extLst>
              </p:cNvPr>
              <p:cNvSpPr>
                <a:spLocks noChangeShapeType="1"/>
              </p:cNvSpPr>
              <p:nvPr/>
            </p:nvSpPr>
            <p:spPr bwMode="auto">
              <a:xfrm flipV="1">
                <a:off x="2368550"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19">
                <a:extLst>
                  <a:ext uri="{FF2B5EF4-FFF2-40B4-BE49-F238E27FC236}">
                    <a16:creationId xmlns:a16="http://schemas.microsoft.com/office/drawing/2014/main" id="{43826172-03C6-42C5-CCD2-EBD09723703D}"/>
                  </a:ext>
                </a:extLst>
              </p:cNvPr>
              <p:cNvSpPr>
                <a:spLocks noChangeShapeType="1"/>
              </p:cNvSpPr>
              <p:nvPr/>
            </p:nvSpPr>
            <p:spPr bwMode="auto">
              <a:xfrm flipV="1">
                <a:off x="3267075"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20">
                <a:extLst>
                  <a:ext uri="{FF2B5EF4-FFF2-40B4-BE49-F238E27FC236}">
                    <a16:creationId xmlns:a16="http://schemas.microsoft.com/office/drawing/2014/main" id="{5C63C5CF-9453-ADDE-D621-D8F7BE3ECE45}"/>
                  </a:ext>
                </a:extLst>
              </p:cNvPr>
              <p:cNvSpPr>
                <a:spLocks noChangeShapeType="1"/>
              </p:cNvSpPr>
              <p:nvPr/>
            </p:nvSpPr>
            <p:spPr bwMode="auto">
              <a:xfrm flipV="1">
                <a:off x="2668588"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21">
                <a:extLst>
                  <a:ext uri="{FF2B5EF4-FFF2-40B4-BE49-F238E27FC236}">
                    <a16:creationId xmlns:a16="http://schemas.microsoft.com/office/drawing/2014/main" id="{42759913-3788-835F-BE18-76B5D583BB8C}"/>
                  </a:ext>
                </a:extLst>
              </p:cNvPr>
              <p:cNvSpPr>
                <a:spLocks noChangeShapeType="1"/>
              </p:cNvSpPr>
              <p:nvPr/>
            </p:nvSpPr>
            <p:spPr bwMode="auto">
              <a:xfrm flipV="1">
                <a:off x="2967038" y="4192588"/>
                <a:ext cx="0" cy="619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32">
                <a:extLst>
                  <a:ext uri="{FF2B5EF4-FFF2-40B4-BE49-F238E27FC236}">
                    <a16:creationId xmlns:a16="http://schemas.microsoft.com/office/drawing/2014/main" id="{EDE6239C-5EC6-962B-41C5-F829623CEEAD}"/>
                  </a:ext>
                </a:extLst>
              </p:cNvPr>
              <p:cNvSpPr>
                <a:spLocks noChangeShapeType="1"/>
              </p:cNvSpPr>
              <p:nvPr/>
            </p:nvSpPr>
            <p:spPr bwMode="auto">
              <a:xfrm>
                <a:off x="2233613" y="3146425"/>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Line 33">
                <a:extLst>
                  <a:ext uri="{FF2B5EF4-FFF2-40B4-BE49-F238E27FC236}">
                    <a16:creationId xmlns:a16="http://schemas.microsoft.com/office/drawing/2014/main" id="{078CECE7-6CFE-3D4B-C986-1354E6E7DCC7}"/>
                  </a:ext>
                </a:extLst>
              </p:cNvPr>
              <p:cNvSpPr>
                <a:spLocks noChangeShapeType="1"/>
              </p:cNvSpPr>
              <p:nvPr/>
            </p:nvSpPr>
            <p:spPr bwMode="auto">
              <a:xfrm>
                <a:off x="2233613" y="3397250"/>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Line 34">
                <a:extLst>
                  <a:ext uri="{FF2B5EF4-FFF2-40B4-BE49-F238E27FC236}">
                    <a16:creationId xmlns:a16="http://schemas.microsoft.com/office/drawing/2014/main" id="{AD1535F2-E588-3514-91F4-8BD96F97DB07}"/>
                  </a:ext>
                </a:extLst>
              </p:cNvPr>
              <p:cNvSpPr>
                <a:spLocks noChangeShapeType="1"/>
              </p:cNvSpPr>
              <p:nvPr/>
            </p:nvSpPr>
            <p:spPr bwMode="auto">
              <a:xfrm>
                <a:off x="2233613" y="3646488"/>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Line 35">
                <a:extLst>
                  <a:ext uri="{FF2B5EF4-FFF2-40B4-BE49-F238E27FC236}">
                    <a16:creationId xmlns:a16="http://schemas.microsoft.com/office/drawing/2014/main" id="{FF12FF75-07D7-D93D-32C7-A6428E4C287E}"/>
                  </a:ext>
                </a:extLst>
              </p:cNvPr>
              <p:cNvSpPr>
                <a:spLocks noChangeShapeType="1"/>
              </p:cNvSpPr>
              <p:nvPr/>
            </p:nvSpPr>
            <p:spPr bwMode="auto">
              <a:xfrm>
                <a:off x="2233613" y="3897313"/>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Line 36">
                <a:extLst>
                  <a:ext uri="{FF2B5EF4-FFF2-40B4-BE49-F238E27FC236}">
                    <a16:creationId xmlns:a16="http://schemas.microsoft.com/office/drawing/2014/main" id="{C3715457-CF0D-5E20-E70F-FA3F67291E02}"/>
                  </a:ext>
                </a:extLst>
              </p:cNvPr>
              <p:cNvSpPr>
                <a:spLocks noChangeShapeType="1"/>
              </p:cNvSpPr>
              <p:nvPr/>
            </p:nvSpPr>
            <p:spPr bwMode="auto">
              <a:xfrm>
                <a:off x="2233613" y="4148138"/>
                <a:ext cx="55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42">
                <a:extLst>
                  <a:ext uri="{FF2B5EF4-FFF2-40B4-BE49-F238E27FC236}">
                    <a16:creationId xmlns:a16="http://schemas.microsoft.com/office/drawing/2014/main" id="{C62112FF-12B6-A30E-3C79-182123D765E1}"/>
                  </a:ext>
                </a:extLst>
              </p:cNvPr>
              <p:cNvSpPr>
                <a:spLocks/>
              </p:cNvSpPr>
              <p:nvPr/>
            </p:nvSpPr>
            <p:spPr bwMode="auto">
              <a:xfrm>
                <a:off x="2365375" y="3141663"/>
                <a:ext cx="1087438" cy="323850"/>
              </a:xfrm>
              <a:custGeom>
                <a:avLst/>
                <a:gdLst>
                  <a:gd name="T0" fmla="*/ 4104 w 4104"/>
                  <a:gd name="T1" fmla="*/ 1224 h 1224"/>
                  <a:gd name="T2" fmla="*/ 4104 w 4104"/>
                  <a:gd name="T3" fmla="*/ 706 h 1224"/>
                  <a:gd name="T4" fmla="*/ 2300 w 4104"/>
                  <a:gd name="T5" fmla="*/ 706 h 1224"/>
                  <a:gd name="T6" fmla="*/ 2300 w 4104"/>
                  <a:gd name="T7" fmla="*/ 530 h 1224"/>
                  <a:gd name="T8" fmla="*/ 736 w 4104"/>
                  <a:gd name="T9" fmla="*/ 530 h 1224"/>
                  <a:gd name="T10" fmla="*/ 736 w 4104"/>
                  <a:gd name="T11" fmla="*/ 268 h 1224"/>
                  <a:gd name="T12" fmla="*/ 677 w 4104"/>
                  <a:gd name="T13" fmla="*/ 268 h 1224"/>
                  <a:gd name="T14" fmla="*/ 677 w 4104"/>
                  <a:gd name="T15" fmla="*/ 145 h 1224"/>
                  <a:gd name="T16" fmla="*/ 619 w 4104"/>
                  <a:gd name="T17" fmla="*/ 145 h 1224"/>
                  <a:gd name="T18" fmla="*/ 619 w 4104"/>
                  <a:gd name="T19" fmla="*/ 0 h 1224"/>
                  <a:gd name="T20" fmla="*/ 0 w 4104"/>
                  <a:gd name="T21"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4" h="1224">
                    <a:moveTo>
                      <a:pt x="4104" y="1224"/>
                    </a:moveTo>
                    <a:lnTo>
                      <a:pt x="4104" y="706"/>
                    </a:lnTo>
                    <a:lnTo>
                      <a:pt x="2300" y="706"/>
                    </a:lnTo>
                    <a:lnTo>
                      <a:pt x="2300" y="530"/>
                    </a:lnTo>
                    <a:lnTo>
                      <a:pt x="736" y="530"/>
                    </a:lnTo>
                    <a:lnTo>
                      <a:pt x="736" y="268"/>
                    </a:lnTo>
                    <a:lnTo>
                      <a:pt x="677" y="268"/>
                    </a:lnTo>
                    <a:lnTo>
                      <a:pt x="677" y="145"/>
                    </a:lnTo>
                    <a:lnTo>
                      <a:pt x="619" y="145"/>
                    </a:lnTo>
                    <a:lnTo>
                      <a:pt x="619" y="0"/>
                    </a:lnTo>
                    <a:lnTo>
                      <a:pt x="0" y="0"/>
                    </a:lnTo>
                  </a:path>
                </a:pathLst>
              </a:custGeom>
              <a:noFill/>
              <a:ln w="17463">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3119" name="Connecteur droit 3118">
              <a:extLst>
                <a:ext uri="{FF2B5EF4-FFF2-40B4-BE49-F238E27FC236}">
                  <a16:creationId xmlns:a16="http://schemas.microsoft.com/office/drawing/2014/main" id="{96AD9ADE-793F-D817-9377-ADD5B75716A9}"/>
                </a:ext>
              </a:extLst>
            </p:cNvPr>
            <p:cNvCxnSpPr>
              <a:cxnSpLocks/>
            </p:cNvCxnSpPr>
            <p:nvPr/>
          </p:nvCxnSpPr>
          <p:spPr>
            <a:xfrm>
              <a:off x="3507826" y="3472405"/>
              <a:ext cx="430050" cy="0"/>
            </a:xfrm>
            <a:prstGeom prst="line">
              <a:avLst/>
            </a:prstGeom>
            <a:ln w="12700">
              <a:solidFill>
                <a:srgbClr val="0099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96" name="Groupe 3195">
            <a:extLst>
              <a:ext uri="{FF2B5EF4-FFF2-40B4-BE49-F238E27FC236}">
                <a16:creationId xmlns:a16="http://schemas.microsoft.com/office/drawing/2014/main" id="{A4C023CD-8828-0852-8251-DE692CDC0B04}"/>
              </a:ext>
            </a:extLst>
          </p:cNvPr>
          <p:cNvGrpSpPr/>
          <p:nvPr/>
        </p:nvGrpSpPr>
        <p:grpSpPr>
          <a:xfrm>
            <a:off x="6462713" y="3113088"/>
            <a:ext cx="1565275" cy="1128713"/>
            <a:chOff x="6510338" y="3179763"/>
            <a:chExt cx="1565275" cy="1128713"/>
          </a:xfrm>
        </p:grpSpPr>
        <p:sp>
          <p:nvSpPr>
            <p:cNvPr id="3127" name="Freeform 71">
              <a:extLst>
                <a:ext uri="{FF2B5EF4-FFF2-40B4-BE49-F238E27FC236}">
                  <a16:creationId xmlns:a16="http://schemas.microsoft.com/office/drawing/2014/main" id="{D97A7F83-FB9B-31C0-C1B1-2D74A32F15FB}"/>
                </a:ext>
              </a:extLst>
            </p:cNvPr>
            <p:cNvSpPr>
              <a:spLocks/>
            </p:cNvSpPr>
            <p:nvPr/>
          </p:nvSpPr>
          <p:spPr bwMode="auto">
            <a:xfrm>
              <a:off x="6564313" y="3179763"/>
              <a:ext cx="1511300" cy="1068388"/>
            </a:xfrm>
            <a:custGeom>
              <a:avLst/>
              <a:gdLst>
                <a:gd name="T0" fmla="*/ 5707 w 5707"/>
                <a:gd name="T1" fmla="*/ 4034 h 4034"/>
                <a:gd name="T2" fmla="*/ 0 w 5707"/>
                <a:gd name="T3" fmla="*/ 4034 h 4034"/>
                <a:gd name="T4" fmla="*/ 0 w 5707"/>
                <a:gd name="T5" fmla="*/ 0 h 4034"/>
              </a:gdLst>
              <a:ahLst/>
              <a:cxnLst>
                <a:cxn ang="0">
                  <a:pos x="T0" y="T1"/>
                </a:cxn>
                <a:cxn ang="0">
                  <a:pos x="T2" y="T3"/>
                </a:cxn>
                <a:cxn ang="0">
                  <a:pos x="T4" y="T5"/>
                </a:cxn>
              </a:cxnLst>
              <a:rect l="0" t="0" r="r" b="b"/>
              <a:pathLst>
                <a:path w="5707" h="4034">
                  <a:moveTo>
                    <a:pt x="5707" y="4034"/>
                  </a:moveTo>
                  <a:lnTo>
                    <a:pt x="0" y="40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8" name="Line 82">
              <a:extLst>
                <a:ext uri="{FF2B5EF4-FFF2-40B4-BE49-F238E27FC236}">
                  <a16:creationId xmlns:a16="http://schemas.microsoft.com/office/drawing/2014/main" id="{6AB53394-B5A4-BC46-4083-42F21B56C041}"/>
                </a:ext>
              </a:extLst>
            </p:cNvPr>
            <p:cNvSpPr>
              <a:spLocks noChangeShapeType="1"/>
            </p:cNvSpPr>
            <p:nvPr/>
          </p:nvSpPr>
          <p:spPr bwMode="auto">
            <a:xfrm flipV="1">
              <a:off x="7997825"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3" name="Line 86">
              <a:extLst>
                <a:ext uri="{FF2B5EF4-FFF2-40B4-BE49-F238E27FC236}">
                  <a16:creationId xmlns:a16="http://schemas.microsoft.com/office/drawing/2014/main" id="{4D334492-3FE4-F358-9FBF-02ED57D9C176}"/>
                </a:ext>
              </a:extLst>
            </p:cNvPr>
            <p:cNvSpPr>
              <a:spLocks noChangeShapeType="1"/>
            </p:cNvSpPr>
            <p:nvPr/>
          </p:nvSpPr>
          <p:spPr bwMode="auto">
            <a:xfrm flipV="1">
              <a:off x="6630988"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4" name="Line 87">
              <a:extLst>
                <a:ext uri="{FF2B5EF4-FFF2-40B4-BE49-F238E27FC236}">
                  <a16:creationId xmlns:a16="http://schemas.microsoft.com/office/drawing/2014/main" id="{8DE2B07B-3B75-F7BB-B481-CF670D45EB07}"/>
                </a:ext>
              </a:extLst>
            </p:cNvPr>
            <p:cNvSpPr>
              <a:spLocks noChangeShapeType="1"/>
            </p:cNvSpPr>
            <p:nvPr/>
          </p:nvSpPr>
          <p:spPr bwMode="auto">
            <a:xfrm flipV="1">
              <a:off x="6904038"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5" name="Line 88">
              <a:extLst>
                <a:ext uri="{FF2B5EF4-FFF2-40B4-BE49-F238E27FC236}">
                  <a16:creationId xmlns:a16="http://schemas.microsoft.com/office/drawing/2014/main" id="{7EC1A249-EE8F-657A-0E23-3E6EE7E229B9}"/>
                </a:ext>
              </a:extLst>
            </p:cNvPr>
            <p:cNvSpPr>
              <a:spLocks noChangeShapeType="1"/>
            </p:cNvSpPr>
            <p:nvPr/>
          </p:nvSpPr>
          <p:spPr bwMode="auto">
            <a:xfrm flipV="1">
              <a:off x="7451725"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6" name="Line 89">
              <a:extLst>
                <a:ext uri="{FF2B5EF4-FFF2-40B4-BE49-F238E27FC236}">
                  <a16:creationId xmlns:a16="http://schemas.microsoft.com/office/drawing/2014/main" id="{7FFBF564-8943-EB76-BEF9-011A51D6435B}"/>
                </a:ext>
              </a:extLst>
            </p:cNvPr>
            <p:cNvSpPr>
              <a:spLocks noChangeShapeType="1"/>
            </p:cNvSpPr>
            <p:nvPr/>
          </p:nvSpPr>
          <p:spPr bwMode="auto">
            <a:xfrm flipV="1">
              <a:off x="7724775"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7" name="Line 90">
              <a:extLst>
                <a:ext uri="{FF2B5EF4-FFF2-40B4-BE49-F238E27FC236}">
                  <a16:creationId xmlns:a16="http://schemas.microsoft.com/office/drawing/2014/main" id="{978CD862-8D5A-D31D-371A-735F79C3F84E}"/>
                </a:ext>
              </a:extLst>
            </p:cNvPr>
            <p:cNvSpPr>
              <a:spLocks noChangeShapeType="1"/>
            </p:cNvSpPr>
            <p:nvPr/>
          </p:nvSpPr>
          <p:spPr bwMode="auto">
            <a:xfrm flipV="1">
              <a:off x="7177088"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8" name="Line 101">
              <a:extLst>
                <a:ext uri="{FF2B5EF4-FFF2-40B4-BE49-F238E27FC236}">
                  <a16:creationId xmlns:a16="http://schemas.microsoft.com/office/drawing/2014/main" id="{3081F7FC-6160-8E02-C481-20999F47E683}"/>
                </a:ext>
              </a:extLst>
            </p:cNvPr>
            <p:cNvSpPr>
              <a:spLocks noChangeShapeType="1"/>
            </p:cNvSpPr>
            <p:nvPr/>
          </p:nvSpPr>
          <p:spPr bwMode="auto">
            <a:xfrm>
              <a:off x="6510338" y="3228976"/>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9" name="Line 102">
              <a:extLst>
                <a:ext uri="{FF2B5EF4-FFF2-40B4-BE49-F238E27FC236}">
                  <a16:creationId xmlns:a16="http://schemas.microsoft.com/office/drawing/2014/main" id="{258FAB13-8107-E27B-8C2A-D61558E058CC}"/>
                </a:ext>
              </a:extLst>
            </p:cNvPr>
            <p:cNvSpPr>
              <a:spLocks noChangeShapeType="1"/>
            </p:cNvSpPr>
            <p:nvPr/>
          </p:nvSpPr>
          <p:spPr bwMode="auto">
            <a:xfrm>
              <a:off x="6510338" y="3473451"/>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60" name="Line 103">
              <a:extLst>
                <a:ext uri="{FF2B5EF4-FFF2-40B4-BE49-F238E27FC236}">
                  <a16:creationId xmlns:a16="http://schemas.microsoft.com/office/drawing/2014/main" id="{EC4D10E1-4CBF-9AF4-C579-811E4F542498}"/>
                </a:ext>
              </a:extLst>
            </p:cNvPr>
            <p:cNvSpPr>
              <a:spLocks noChangeShapeType="1"/>
            </p:cNvSpPr>
            <p:nvPr/>
          </p:nvSpPr>
          <p:spPr bwMode="auto">
            <a:xfrm>
              <a:off x="6510338" y="3716338"/>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61" name="Line 104">
              <a:extLst>
                <a:ext uri="{FF2B5EF4-FFF2-40B4-BE49-F238E27FC236}">
                  <a16:creationId xmlns:a16="http://schemas.microsoft.com/office/drawing/2014/main" id="{8D6C8450-16F1-6A8D-3345-71DAC2540B6D}"/>
                </a:ext>
              </a:extLst>
            </p:cNvPr>
            <p:cNvSpPr>
              <a:spLocks noChangeShapeType="1"/>
            </p:cNvSpPr>
            <p:nvPr/>
          </p:nvSpPr>
          <p:spPr bwMode="auto">
            <a:xfrm>
              <a:off x="6510338" y="3959226"/>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62" name="Line 105">
              <a:extLst>
                <a:ext uri="{FF2B5EF4-FFF2-40B4-BE49-F238E27FC236}">
                  <a16:creationId xmlns:a16="http://schemas.microsoft.com/office/drawing/2014/main" id="{179A9C9A-7A9B-718D-F4DE-7CC3E49D8180}"/>
                </a:ext>
              </a:extLst>
            </p:cNvPr>
            <p:cNvSpPr>
              <a:spLocks noChangeShapeType="1"/>
            </p:cNvSpPr>
            <p:nvPr/>
          </p:nvSpPr>
          <p:spPr bwMode="auto">
            <a:xfrm>
              <a:off x="6510338" y="4203701"/>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64" name="Freeform 107">
              <a:extLst>
                <a:ext uri="{FF2B5EF4-FFF2-40B4-BE49-F238E27FC236}">
                  <a16:creationId xmlns:a16="http://schemas.microsoft.com/office/drawing/2014/main" id="{9B637730-646A-6254-4F31-8E8340A70202}"/>
                </a:ext>
              </a:extLst>
            </p:cNvPr>
            <p:cNvSpPr>
              <a:spLocks/>
            </p:cNvSpPr>
            <p:nvPr/>
          </p:nvSpPr>
          <p:spPr bwMode="auto">
            <a:xfrm>
              <a:off x="6634163" y="3230563"/>
              <a:ext cx="1433513" cy="388938"/>
            </a:xfrm>
            <a:custGeom>
              <a:avLst/>
              <a:gdLst>
                <a:gd name="T0" fmla="*/ 5416 w 5416"/>
                <a:gd name="T1" fmla="*/ 1472 h 1472"/>
                <a:gd name="T2" fmla="*/ 4545 w 5416"/>
                <a:gd name="T3" fmla="*/ 1472 h 1472"/>
                <a:gd name="T4" fmla="*/ 4545 w 5416"/>
                <a:gd name="T5" fmla="*/ 359 h 1472"/>
                <a:gd name="T6" fmla="*/ 2687 w 5416"/>
                <a:gd name="T7" fmla="*/ 359 h 1472"/>
                <a:gd name="T8" fmla="*/ 2687 w 5416"/>
                <a:gd name="T9" fmla="*/ 0 h 1472"/>
                <a:gd name="T10" fmla="*/ 0 w 5416"/>
                <a:gd name="T11" fmla="*/ 0 h 1472"/>
              </a:gdLst>
              <a:ahLst/>
              <a:cxnLst>
                <a:cxn ang="0">
                  <a:pos x="T0" y="T1"/>
                </a:cxn>
                <a:cxn ang="0">
                  <a:pos x="T2" y="T3"/>
                </a:cxn>
                <a:cxn ang="0">
                  <a:pos x="T4" y="T5"/>
                </a:cxn>
                <a:cxn ang="0">
                  <a:pos x="T6" y="T7"/>
                </a:cxn>
                <a:cxn ang="0">
                  <a:pos x="T8" y="T9"/>
                </a:cxn>
                <a:cxn ang="0">
                  <a:pos x="T10" y="T11"/>
                </a:cxn>
              </a:cxnLst>
              <a:rect l="0" t="0" r="r" b="b"/>
              <a:pathLst>
                <a:path w="5416" h="1472">
                  <a:moveTo>
                    <a:pt x="5416" y="1472"/>
                  </a:moveTo>
                  <a:lnTo>
                    <a:pt x="4545" y="1472"/>
                  </a:lnTo>
                  <a:lnTo>
                    <a:pt x="4545" y="359"/>
                  </a:lnTo>
                  <a:lnTo>
                    <a:pt x="2687" y="359"/>
                  </a:lnTo>
                  <a:lnTo>
                    <a:pt x="2687" y="0"/>
                  </a:lnTo>
                  <a:lnTo>
                    <a:pt x="0" y="0"/>
                  </a:lnTo>
                </a:path>
              </a:pathLst>
            </a:custGeom>
            <a:noFill/>
            <a:ln w="15875">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87" name="Freeform 130">
              <a:extLst>
                <a:ext uri="{FF2B5EF4-FFF2-40B4-BE49-F238E27FC236}">
                  <a16:creationId xmlns:a16="http://schemas.microsoft.com/office/drawing/2014/main" id="{C815641A-2EB8-FEE8-D91E-45EF583F90C8}"/>
                </a:ext>
              </a:extLst>
            </p:cNvPr>
            <p:cNvSpPr>
              <a:spLocks/>
            </p:cNvSpPr>
            <p:nvPr/>
          </p:nvSpPr>
          <p:spPr bwMode="auto">
            <a:xfrm>
              <a:off x="6637338" y="3227388"/>
              <a:ext cx="1430338" cy="176213"/>
            </a:xfrm>
            <a:custGeom>
              <a:avLst/>
              <a:gdLst>
                <a:gd name="T0" fmla="*/ 5406 w 5406"/>
                <a:gd name="T1" fmla="*/ 660 h 660"/>
                <a:gd name="T2" fmla="*/ 716 w 5406"/>
                <a:gd name="T3" fmla="*/ 660 h 660"/>
                <a:gd name="T4" fmla="*/ 716 w 5406"/>
                <a:gd name="T5" fmla="*/ 431 h 660"/>
                <a:gd name="T6" fmla="*/ 638 w 5406"/>
                <a:gd name="T7" fmla="*/ 431 h 660"/>
                <a:gd name="T8" fmla="*/ 638 w 5406"/>
                <a:gd name="T9" fmla="*/ 0 h 660"/>
                <a:gd name="T10" fmla="*/ 0 w 5406"/>
                <a:gd name="T11" fmla="*/ 0 h 660"/>
              </a:gdLst>
              <a:ahLst/>
              <a:cxnLst>
                <a:cxn ang="0">
                  <a:pos x="T0" y="T1"/>
                </a:cxn>
                <a:cxn ang="0">
                  <a:pos x="T2" y="T3"/>
                </a:cxn>
                <a:cxn ang="0">
                  <a:pos x="T4" y="T5"/>
                </a:cxn>
                <a:cxn ang="0">
                  <a:pos x="T6" y="T7"/>
                </a:cxn>
                <a:cxn ang="0">
                  <a:pos x="T8" y="T9"/>
                </a:cxn>
                <a:cxn ang="0">
                  <a:pos x="T10" y="T11"/>
                </a:cxn>
              </a:cxnLst>
              <a:rect l="0" t="0" r="r" b="b"/>
              <a:pathLst>
                <a:path w="5406" h="660">
                  <a:moveTo>
                    <a:pt x="5406" y="660"/>
                  </a:moveTo>
                  <a:lnTo>
                    <a:pt x="716" y="660"/>
                  </a:lnTo>
                  <a:lnTo>
                    <a:pt x="716" y="431"/>
                  </a:lnTo>
                  <a:lnTo>
                    <a:pt x="638" y="431"/>
                  </a:lnTo>
                  <a:lnTo>
                    <a:pt x="638" y="0"/>
                  </a:lnTo>
                  <a:lnTo>
                    <a:pt x="0" y="0"/>
                  </a:lnTo>
                </a:path>
              </a:pathLst>
            </a:custGeom>
            <a:noFill/>
            <a:ln w="15875">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97" name="Groupe 3196">
            <a:extLst>
              <a:ext uri="{FF2B5EF4-FFF2-40B4-BE49-F238E27FC236}">
                <a16:creationId xmlns:a16="http://schemas.microsoft.com/office/drawing/2014/main" id="{B2776059-A77D-27FA-A2B2-27BE32C0F10A}"/>
              </a:ext>
            </a:extLst>
          </p:cNvPr>
          <p:cNvGrpSpPr/>
          <p:nvPr/>
        </p:nvGrpSpPr>
        <p:grpSpPr>
          <a:xfrm>
            <a:off x="8388350" y="3113088"/>
            <a:ext cx="1565276" cy="1128713"/>
            <a:chOff x="8359775" y="3179763"/>
            <a:chExt cx="1565276" cy="1128713"/>
          </a:xfrm>
        </p:grpSpPr>
        <p:sp>
          <p:nvSpPr>
            <p:cNvPr id="3126" name="Freeform 70">
              <a:extLst>
                <a:ext uri="{FF2B5EF4-FFF2-40B4-BE49-F238E27FC236}">
                  <a16:creationId xmlns:a16="http://schemas.microsoft.com/office/drawing/2014/main" id="{296E48AD-F452-39AB-7F29-D2AF22B6D618}"/>
                </a:ext>
              </a:extLst>
            </p:cNvPr>
            <p:cNvSpPr>
              <a:spLocks/>
            </p:cNvSpPr>
            <p:nvPr/>
          </p:nvSpPr>
          <p:spPr bwMode="auto">
            <a:xfrm>
              <a:off x="8415338" y="3179763"/>
              <a:ext cx="1509713" cy="1068388"/>
            </a:xfrm>
            <a:custGeom>
              <a:avLst/>
              <a:gdLst>
                <a:gd name="T0" fmla="*/ 5707 w 5707"/>
                <a:gd name="T1" fmla="*/ 4034 h 4034"/>
                <a:gd name="T2" fmla="*/ 0 w 5707"/>
                <a:gd name="T3" fmla="*/ 4034 h 4034"/>
                <a:gd name="T4" fmla="*/ 0 w 5707"/>
                <a:gd name="T5" fmla="*/ 0 h 4034"/>
              </a:gdLst>
              <a:ahLst/>
              <a:cxnLst>
                <a:cxn ang="0">
                  <a:pos x="T0" y="T1"/>
                </a:cxn>
                <a:cxn ang="0">
                  <a:pos x="T2" y="T3"/>
                </a:cxn>
                <a:cxn ang="0">
                  <a:pos x="T4" y="T5"/>
                </a:cxn>
              </a:cxnLst>
              <a:rect l="0" t="0" r="r" b="b"/>
              <a:pathLst>
                <a:path w="5707" h="4034">
                  <a:moveTo>
                    <a:pt x="5707" y="4034"/>
                  </a:moveTo>
                  <a:lnTo>
                    <a:pt x="0" y="40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2" name="Line 76">
              <a:extLst>
                <a:ext uri="{FF2B5EF4-FFF2-40B4-BE49-F238E27FC236}">
                  <a16:creationId xmlns:a16="http://schemas.microsoft.com/office/drawing/2014/main" id="{79D2E73D-B7AC-7319-80FE-F84687655047}"/>
                </a:ext>
              </a:extLst>
            </p:cNvPr>
            <p:cNvSpPr>
              <a:spLocks noChangeShapeType="1"/>
            </p:cNvSpPr>
            <p:nvPr/>
          </p:nvSpPr>
          <p:spPr bwMode="auto">
            <a:xfrm flipV="1">
              <a:off x="9848850"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6" name="Line 80">
              <a:extLst>
                <a:ext uri="{FF2B5EF4-FFF2-40B4-BE49-F238E27FC236}">
                  <a16:creationId xmlns:a16="http://schemas.microsoft.com/office/drawing/2014/main" id="{EAE4F4CC-FDF9-D90E-BCAE-D3F919FBDCCF}"/>
                </a:ext>
              </a:extLst>
            </p:cNvPr>
            <p:cNvSpPr>
              <a:spLocks noChangeShapeType="1"/>
            </p:cNvSpPr>
            <p:nvPr/>
          </p:nvSpPr>
          <p:spPr bwMode="auto">
            <a:xfrm flipV="1">
              <a:off x="8480425"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7" name="Line 81">
              <a:extLst>
                <a:ext uri="{FF2B5EF4-FFF2-40B4-BE49-F238E27FC236}">
                  <a16:creationId xmlns:a16="http://schemas.microsoft.com/office/drawing/2014/main" id="{413461B1-B5D6-3B03-D4BB-E578DF2A748B}"/>
                </a:ext>
              </a:extLst>
            </p:cNvPr>
            <p:cNvSpPr>
              <a:spLocks noChangeShapeType="1"/>
            </p:cNvSpPr>
            <p:nvPr/>
          </p:nvSpPr>
          <p:spPr bwMode="auto">
            <a:xfrm flipV="1">
              <a:off x="8755063"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9" name="Line 83">
              <a:extLst>
                <a:ext uri="{FF2B5EF4-FFF2-40B4-BE49-F238E27FC236}">
                  <a16:creationId xmlns:a16="http://schemas.microsoft.com/office/drawing/2014/main" id="{FE8119A5-86FA-A25D-993F-1815302F1A8C}"/>
                </a:ext>
              </a:extLst>
            </p:cNvPr>
            <p:cNvSpPr>
              <a:spLocks noChangeShapeType="1"/>
            </p:cNvSpPr>
            <p:nvPr/>
          </p:nvSpPr>
          <p:spPr bwMode="auto">
            <a:xfrm flipV="1">
              <a:off x="9301163"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0" name="Line 84">
              <a:extLst>
                <a:ext uri="{FF2B5EF4-FFF2-40B4-BE49-F238E27FC236}">
                  <a16:creationId xmlns:a16="http://schemas.microsoft.com/office/drawing/2014/main" id="{65E1EDB5-3E0B-F6DD-FBB4-897A8C1741A0}"/>
                </a:ext>
              </a:extLst>
            </p:cNvPr>
            <p:cNvSpPr>
              <a:spLocks noChangeShapeType="1"/>
            </p:cNvSpPr>
            <p:nvPr/>
          </p:nvSpPr>
          <p:spPr bwMode="auto">
            <a:xfrm flipV="1">
              <a:off x="9574213"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2" name="Line 85">
              <a:extLst>
                <a:ext uri="{FF2B5EF4-FFF2-40B4-BE49-F238E27FC236}">
                  <a16:creationId xmlns:a16="http://schemas.microsoft.com/office/drawing/2014/main" id="{B34FEAC4-D7CB-7D29-3DFD-0F294131C973}"/>
                </a:ext>
              </a:extLst>
            </p:cNvPr>
            <p:cNvSpPr>
              <a:spLocks noChangeShapeType="1"/>
            </p:cNvSpPr>
            <p:nvPr/>
          </p:nvSpPr>
          <p:spPr bwMode="auto">
            <a:xfrm flipV="1">
              <a:off x="9028113" y="4248151"/>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3" name="Line 96">
              <a:extLst>
                <a:ext uri="{FF2B5EF4-FFF2-40B4-BE49-F238E27FC236}">
                  <a16:creationId xmlns:a16="http://schemas.microsoft.com/office/drawing/2014/main" id="{867C0135-18AE-359F-5CCD-A4EACBC54234}"/>
                </a:ext>
              </a:extLst>
            </p:cNvPr>
            <p:cNvSpPr>
              <a:spLocks noChangeShapeType="1"/>
            </p:cNvSpPr>
            <p:nvPr/>
          </p:nvSpPr>
          <p:spPr bwMode="auto">
            <a:xfrm>
              <a:off x="8359775" y="3228976"/>
              <a:ext cx="5556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4" name="Line 97">
              <a:extLst>
                <a:ext uri="{FF2B5EF4-FFF2-40B4-BE49-F238E27FC236}">
                  <a16:creationId xmlns:a16="http://schemas.microsoft.com/office/drawing/2014/main" id="{23B5CFDE-2732-4A79-95C9-B0C23429558D}"/>
                </a:ext>
              </a:extLst>
            </p:cNvPr>
            <p:cNvSpPr>
              <a:spLocks noChangeShapeType="1"/>
            </p:cNvSpPr>
            <p:nvPr/>
          </p:nvSpPr>
          <p:spPr bwMode="auto">
            <a:xfrm>
              <a:off x="8359775" y="3473451"/>
              <a:ext cx="5556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5" name="Line 98">
              <a:extLst>
                <a:ext uri="{FF2B5EF4-FFF2-40B4-BE49-F238E27FC236}">
                  <a16:creationId xmlns:a16="http://schemas.microsoft.com/office/drawing/2014/main" id="{56E1CCF4-F98B-341F-C269-C22FF5AAE378}"/>
                </a:ext>
              </a:extLst>
            </p:cNvPr>
            <p:cNvSpPr>
              <a:spLocks noChangeShapeType="1"/>
            </p:cNvSpPr>
            <p:nvPr/>
          </p:nvSpPr>
          <p:spPr bwMode="auto">
            <a:xfrm>
              <a:off x="8359775" y="3716338"/>
              <a:ext cx="5556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6" name="Line 99">
              <a:extLst>
                <a:ext uri="{FF2B5EF4-FFF2-40B4-BE49-F238E27FC236}">
                  <a16:creationId xmlns:a16="http://schemas.microsoft.com/office/drawing/2014/main" id="{A3F4927A-AE2F-00B7-FD42-C13B8AC29F6B}"/>
                </a:ext>
              </a:extLst>
            </p:cNvPr>
            <p:cNvSpPr>
              <a:spLocks noChangeShapeType="1"/>
            </p:cNvSpPr>
            <p:nvPr/>
          </p:nvSpPr>
          <p:spPr bwMode="auto">
            <a:xfrm>
              <a:off x="8359775" y="3959226"/>
              <a:ext cx="5556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7" name="Line 100">
              <a:extLst>
                <a:ext uri="{FF2B5EF4-FFF2-40B4-BE49-F238E27FC236}">
                  <a16:creationId xmlns:a16="http://schemas.microsoft.com/office/drawing/2014/main" id="{A0B0A075-EB9B-41CC-5CA4-647E036D18CB}"/>
                </a:ext>
              </a:extLst>
            </p:cNvPr>
            <p:cNvSpPr>
              <a:spLocks noChangeShapeType="1"/>
            </p:cNvSpPr>
            <p:nvPr/>
          </p:nvSpPr>
          <p:spPr bwMode="auto">
            <a:xfrm>
              <a:off x="8359775" y="4203701"/>
              <a:ext cx="5556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63" name="Freeform 106">
              <a:extLst>
                <a:ext uri="{FF2B5EF4-FFF2-40B4-BE49-F238E27FC236}">
                  <a16:creationId xmlns:a16="http://schemas.microsoft.com/office/drawing/2014/main" id="{545E89CD-EF19-B9C1-BECC-A3F7EBAF8C63}"/>
                </a:ext>
              </a:extLst>
            </p:cNvPr>
            <p:cNvSpPr>
              <a:spLocks/>
            </p:cNvSpPr>
            <p:nvPr/>
          </p:nvSpPr>
          <p:spPr bwMode="auto">
            <a:xfrm>
              <a:off x="8480425" y="3235326"/>
              <a:ext cx="1438275" cy="434975"/>
            </a:xfrm>
            <a:custGeom>
              <a:avLst/>
              <a:gdLst>
                <a:gd name="T0" fmla="*/ 5437 w 5437"/>
                <a:gd name="T1" fmla="*/ 1648 h 1648"/>
                <a:gd name="T2" fmla="*/ 3766 w 5437"/>
                <a:gd name="T3" fmla="*/ 1648 h 1648"/>
                <a:gd name="T4" fmla="*/ 3766 w 5437"/>
                <a:gd name="T5" fmla="*/ 618 h 1648"/>
                <a:gd name="T6" fmla="*/ 2096 w 5437"/>
                <a:gd name="T7" fmla="*/ 618 h 1648"/>
                <a:gd name="T8" fmla="*/ 2096 w 5437"/>
                <a:gd name="T9" fmla="*/ 281 h 1648"/>
                <a:gd name="T10" fmla="*/ 648 w 5437"/>
                <a:gd name="T11" fmla="*/ 281 h 1648"/>
                <a:gd name="T12" fmla="*/ 648 w 5437"/>
                <a:gd name="T13" fmla="*/ 0 h 1648"/>
                <a:gd name="T14" fmla="*/ 0 w 5437"/>
                <a:gd name="T15" fmla="*/ 0 h 1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7" h="1648">
                  <a:moveTo>
                    <a:pt x="5437" y="1648"/>
                  </a:moveTo>
                  <a:lnTo>
                    <a:pt x="3766" y="1648"/>
                  </a:lnTo>
                  <a:lnTo>
                    <a:pt x="3766" y="618"/>
                  </a:lnTo>
                  <a:lnTo>
                    <a:pt x="2096" y="618"/>
                  </a:lnTo>
                  <a:lnTo>
                    <a:pt x="2096" y="281"/>
                  </a:lnTo>
                  <a:lnTo>
                    <a:pt x="648" y="281"/>
                  </a:lnTo>
                  <a:lnTo>
                    <a:pt x="648" y="0"/>
                  </a:lnTo>
                  <a:lnTo>
                    <a:pt x="0" y="0"/>
                  </a:lnTo>
                </a:path>
              </a:pathLst>
            </a:custGeom>
            <a:noFill/>
            <a:ln w="15875">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89" name="Freeform 132">
              <a:extLst>
                <a:ext uri="{FF2B5EF4-FFF2-40B4-BE49-F238E27FC236}">
                  <a16:creationId xmlns:a16="http://schemas.microsoft.com/office/drawing/2014/main" id="{BC1A658D-7B7D-963C-0B60-B121544B7839}"/>
                </a:ext>
              </a:extLst>
            </p:cNvPr>
            <p:cNvSpPr>
              <a:spLocks/>
            </p:cNvSpPr>
            <p:nvPr/>
          </p:nvSpPr>
          <p:spPr bwMode="auto">
            <a:xfrm>
              <a:off x="8478838" y="3235326"/>
              <a:ext cx="1435100" cy="177800"/>
            </a:xfrm>
            <a:custGeom>
              <a:avLst/>
              <a:gdLst>
                <a:gd name="T0" fmla="*/ 5425 w 5425"/>
                <a:gd name="T1" fmla="*/ 676 h 676"/>
                <a:gd name="T2" fmla="*/ 669 w 5425"/>
                <a:gd name="T3" fmla="*/ 676 h 676"/>
                <a:gd name="T4" fmla="*/ 669 w 5425"/>
                <a:gd name="T5" fmla="*/ 457 h 676"/>
                <a:gd name="T6" fmla="*/ 612 w 5425"/>
                <a:gd name="T7" fmla="*/ 457 h 676"/>
                <a:gd name="T8" fmla="*/ 612 w 5425"/>
                <a:gd name="T9" fmla="*/ 239 h 676"/>
                <a:gd name="T10" fmla="*/ 560 w 5425"/>
                <a:gd name="T11" fmla="*/ 239 h 676"/>
                <a:gd name="T12" fmla="*/ 560 w 5425"/>
                <a:gd name="T13" fmla="*/ 0 h 676"/>
                <a:gd name="T14" fmla="*/ 0 w 5425"/>
                <a:gd name="T15" fmla="*/ 0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5" h="676">
                  <a:moveTo>
                    <a:pt x="5425" y="676"/>
                  </a:moveTo>
                  <a:lnTo>
                    <a:pt x="669" y="676"/>
                  </a:lnTo>
                  <a:lnTo>
                    <a:pt x="669" y="457"/>
                  </a:lnTo>
                  <a:lnTo>
                    <a:pt x="612" y="457"/>
                  </a:lnTo>
                  <a:lnTo>
                    <a:pt x="612" y="239"/>
                  </a:lnTo>
                  <a:lnTo>
                    <a:pt x="560" y="239"/>
                  </a:lnTo>
                  <a:lnTo>
                    <a:pt x="560" y="0"/>
                  </a:lnTo>
                  <a:lnTo>
                    <a:pt x="0" y="0"/>
                  </a:lnTo>
                </a:path>
              </a:pathLst>
            </a:custGeom>
            <a:noFill/>
            <a:ln w="15875">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98" name="Groupe 3197">
            <a:extLst>
              <a:ext uri="{FF2B5EF4-FFF2-40B4-BE49-F238E27FC236}">
                <a16:creationId xmlns:a16="http://schemas.microsoft.com/office/drawing/2014/main" id="{BFD65E60-3E73-D0B5-B929-18011AB0C760}"/>
              </a:ext>
            </a:extLst>
          </p:cNvPr>
          <p:cNvGrpSpPr/>
          <p:nvPr/>
        </p:nvGrpSpPr>
        <p:grpSpPr>
          <a:xfrm>
            <a:off x="10310011" y="3065775"/>
            <a:ext cx="1563688" cy="1127125"/>
            <a:chOff x="10233025" y="3152776"/>
            <a:chExt cx="1563688" cy="1127125"/>
          </a:xfrm>
        </p:grpSpPr>
        <p:sp>
          <p:nvSpPr>
            <p:cNvPr id="3128" name="Freeform 72">
              <a:extLst>
                <a:ext uri="{FF2B5EF4-FFF2-40B4-BE49-F238E27FC236}">
                  <a16:creationId xmlns:a16="http://schemas.microsoft.com/office/drawing/2014/main" id="{C539CED0-559E-3C0F-088A-7E8F8D96647B}"/>
                </a:ext>
              </a:extLst>
            </p:cNvPr>
            <p:cNvSpPr>
              <a:spLocks/>
            </p:cNvSpPr>
            <p:nvPr/>
          </p:nvSpPr>
          <p:spPr bwMode="auto">
            <a:xfrm>
              <a:off x="10287000" y="3152776"/>
              <a:ext cx="1509713" cy="1066800"/>
            </a:xfrm>
            <a:custGeom>
              <a:avLst/>
              <a:gdLst>
                <a:gd name="T0" fmla="*/ 5706 w 5706"/>
                <a:gd name="T1" fmla="*/ 4034 h 4034"/>
                <a:gd name="T2" fmla="*/ 0 w 5706"/>
                <a:gd name="T3" fmla="*/ 4034 h 4034"/>
                <a:gd name="T4" fmla="*/ 0 w 5706"/>
                <a:gd name="T5" fmla="*/ 0 h 4034"/>
              </a:gdLst>
              <a:ahLst/>
              <a:cxnLst>
                <a:cxn ang="0">
                  <a:pos x="T0" y="T1"/>
                </a:cxn>
                <a:cxn ang="0">
                  <a:pos x="T2" y="T3"/>
                </a:cxn>
                <a:cxn ang="0">
                  <a:pos x="T4" y="T5"/>
                </a:cxn>
              </a:cxnLst>
              <a:rect l="0" t="0" r="r" b="b"/>
              <a:pathLst>
                <a:path w="5706" h="4034">
                  <a:moveTo>
                    <a:pt x="5706" y="4034"/>
                  </a:moveTo>
                  <a:lnTo>
                    <a:pt x="0" y="40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29" name="Line 73">
              <a:extLst>
                <a:ext uri="{FF2B5EF4-FFF2-40B4-BE49-F238E27FC236}">
                  <a16:creationId xmlns:a16="http://schemas.microsoft.com/office/drawing/2014/main" id="{785CF542-9B5F-C0D0-C72C-4B719C10DAC7}"/>
                </a:ext>
              </a:extLst>
            </p:cNvPr>
            <p:cNvSpPr>
              <a:spLocks noChangeShapeType="1"/>
            </p:cNvSpPr>
            <p:nvPr/>
          </p:nvSpPr>
          <p:spPr bwMode="auto">
            <a:xfrm flipV="1">
              <a:off x="11447463" y="4219576"/>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0" name="Line 74">
              <a:extLst>
                <a:ext uri="{FF2B5EF4-FFF2-40B4-BE49-F238E27FC236}">
                  <a16:creationId xmlns:a16="http://schemas.microsoft.com/office/drawing/2014/main" id="{2A874DC2-F4BB-8EBD-1AD1-670CDAB3F050}"/>
                </a:ext>
              </a:extLst>
            </p:cNvPr>
            <p:cNvSpPr>
              <a:spLocks noChangeShapeType="1"/>
            </p:cNvSpPr>
            <p:nvPr/>
          </p:nvSpPr>
          <p:spPr bwMode="auto">
            <a:xfrm flipV="1">
              <a:off x="11698288" y="4219576"/>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1" name="Line 75">
              <a:extLst>
                <a:ext uri="{FF2B5EF4-FFF2-40B4-BE49-F238E27FC236}">
                  <a16:creationId xmlns:a16="http://schemas.microsoft.com/office/drawing/2014/main" id="{FC811D1C-8B35-1D38-A329-8446F7395C73}"/>
                </a:ext>
              </a:extLst>
            </p:cNvPr>
            <p:cNvSpPr>
              <a:spLocks noChangeShapeType="1"/>
            </p:cNvSpPr>
            <p:nvPr/>
          </p:nvSpPr>
          <p:spPr bwMode="auto">
            <a:xfrm flipV="1">
              <a:off x="10353675" y="4219576"/>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3" name="Line 77">
              <a:extLst>
                <a:ext uri="{FF2B5EF4-FFF2-40B4-BE49-F238E27FC236}">
                  <a16:creationId xmlns:a16="http://schemas.microsoft.com/office/drawing/2014/main" id="{84AA4E87-A2DC-C50B-95CD-FDD4860EA80B}"/>
                </a:ext>
              </a:extLst>
            </p:cNvPr>
            <p:cNvSpPr>
              <a:spLocks noChangeShapeType="1"/>
            </p:cNvSpPr>
            <p:nvPr/>
          </p:nvSpPr>
          <p:spPr bwMode="auto">
            <a:xfrm flipV="1">
              <a:off x="11172825" y="4219576"/>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4" name="Line 78">
              <a:extLst>
                <a:ext uri="{FF2B5EF4-FFF2-40B4-BE49-F238E27FC236}">
                  <a16:creationId xmlns:a16="http://schemas.microsoft.com/office/drawing/2014/main" id="{EF425FA0-6FFF-A5E3-185F-B71607959F67}"/>
                </a:ext>
              </a:extLst>
            </p:cNvPr>
            <p:cNvSpPr>
              <a:spLocks noChangeShapeType="1"/>
            </p:cNvSpPr>
            <p:nvPr/>
          </p:nvSpPr>
          <p:spPr bwMode="auto">
            <a:xfrm flipV="1">
              <a:off x="10626725" y="4219576"/>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35" name="Line 79">
              <a:extLst>
                <a:ext uri="{FF2B5EF4-FFF2-40B4-BE49-F238E27FC236}">
                  <a16:creationId xmlns:a16="http://schemas.microsoft.com/office/drawing/2014/main" id="{E77ABABB-0FC2-3F04-B9AA-348FBEF81206}"/>
                </a:ext>
              </a:extLst>
            </p:cNvPr>
            <p:cNvSpPr>
              <a:spLocks noChangeShapeType="1"/>
            </p:cNvSpPr>
            <p:nvPr/>
          </p:nvSpPr>
          <p:spPr bwMode="auto">
            <a:xfrm flipV="1">
              <a:off x="10899775" y="4219576"/>
              <a:ext cx="0" cy="6032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8" name="Line 91">
              <a:extLst>
                <a:ext uri="{FF2B5EF4-FFF2-40B4-BE49-F238E27FC236}">
                  <a16:creationId xmlns:a16="http://schemas.microsoft.com/office/drawing/2014/main" id="{ED04B93F-9075-FC0A-1CDF-1E947CA93FB1}"/>
                </a:ext>
              </a:extLst>
            </p:cNvPr>
            <p:cNvSpPr>
              <a:spLocks noChangeShapeType="1"/>
            </p:cNvSpPr>
            <p:nvPr/>
          </p:nvSpPr>
          <p:spPr bwMode="auto">
            <a:xfrm>
              <a:off x="10233025" y="3246438"/>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49" name="Line 92">
              <a:extLst>
                <a:ext uri="{FF2B5EF4-FFF2-40B4-BE49-F238E27FC236}">
                  <a16:creationId xmlns:a16="http://schemas.microsoft.com/office/drawing/2014/main" id="{B4A2A109-8F3E-2F35-471D-F6D6E8BDABDF}"/>
                </a:ext>
              </a:extLst>
            </p:cNvPr>
            <p:cNvSpPr>
              <a:spLocks noChangeShapeType="1"/>
            </p:cNvSpPr>
            <p:nvPr/>
          </p:nvSpPr>
          <p:spPr bwMode="auto">
            <a:xfrm>
              <a:off x="10233025" y="3489326"/>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0" name="Line 93">
              <a:extLst>
                <a:ext uri="{FF2B5EF4-FFF2-40B4-BE49-F238E27FC236}">
                  <a16:creationId xmlns:a16="http://schemas.microsoft.com/office/drawing/2014/main" id="{D00F02B4-78B9-CAD0-5CDB-41C3ACDC8D5E}"/>
                </a:ext>
              </a:extLst>
            </p:cNvPr>
            <p:cNvSpPr>
              <a:spLocks noChangeShapeType="1"/>
            </p:cNvSpPr>
            <p:nvPr/>
          </p:nvSpPr>
          <p:spPr bwMode="auto">
            <a:xfrm>
              <a:off x="10233025" y="3732213"/>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1" name="Line 94">
              <a:extLst>
                <a:ext uri="{FF2B5EF4-FFF2-40B4-BE49-F238E27FC236}">
                  <a16:creationId xmlns:a16="http://schemas.microsoft.com/office/drawing/2014/main" id="{266488DB-5083-44A9-56F3-7FEA42CD48C1}"/>
                </a:ext>
              </a:extLst>
            </p:cNvPr>
            <p:cNvSpPr>
              <a:spLocks noChangeShapeType="1"/>
            </p:cNvSpPr>
            <p:nvPr/>
          </p:nvSpPr>
          <p:spPr bwMode="auto">
            <a:xfrm>
              <a:off x="10233025" y="3976688"/>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52" name="Line 95">
              <a:extLst>
                <a:ext uri="{FF2B5EF4-FFF2-40B4-BE49-F238E27FC236}">
                  <a16:creationId xmlns:a16="http://schemas.microsoft.com/office/drawing/2014/main" id="{9FBD47D8-6BF9-7962-A239-F2F0E961F9AB}"/>
                </a:ext>
              </a:extLst>
            </p:cNvPr>
            <p:cNvSpPr>
              <a:spLocks noChangeShapeType="1"/>
            </p:cNvSpPr>
            <p:nvPr/>
          </p:nvSpPr>
          <p:spPr bwMode="auto">
            <a:xfrm>
              <a:off x="10233025" y="4219576"/>
              <a:ext cx="539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65" name="Freeform 108">
              <a:extLst>
                <a:ext uri="{FF2B5EF4-FFF2-40B4-BE49-F238E27FC236}">
                  <a16:creationId xmlns:a16="http://schemas.microsoft.com/office/drawing/2014/main" id="{5D9FA8EC-04F0-148C-9AC9-869E2C3AB1EC}"/>
                </a:ext>
              </a:extLst>
            </p:cNvPr>
            <p:cNvSpPr>
              <a:spLocks/>
            </p:cNvSpPr>
            <p:nvPr/>
          </p:nvSpPr>
          <p:spPr bwMode="auto">
            <a:xfrm>
              <a:off x="10353675" y="3787776"/>
              <a:ext cx="1404938" cy="431800"/>
            </a:xfrm>
            <a:custGeom>
              <a:avLst/>
              <a:gdLst>
                <a:gd name="T0" fmla="*/ 5313 w 5313"/>
                <a:gd name="T1" fmla="*/ 0 h 1632"/>
                <a:gd name="T2" fmla="*/ 3689 w 5313"/>
                <a:gd name="T3" fmla="*/ 0 h 1632"/>
                <a:gd name="T4" fmla="*/ 3689 w 5313"/>
                <a:gd name="T5" fmla="*/ 993 h 1632"/>
                <a:gd name="T6" fmla="*/ 2060 w 5313"/>
                <a:gd name="T7" fmla="*/ 993 h 1632"/>
                <a:gd name="T8" fmla="*/ 2060 w 5313"/>
                <a:gd name="T9" fmla="*/ 1336 h 1632"/>
                <a:gd name="T10" fmla="*/ 623 w 5313"/>
                <a:gd name="T11" fmla="*/ 1336 h 1632"/>
                <a:gd name="T12" fmla="*/ 623 w 5313"/>
                <a:gd name="T13" fmla="*/ 1632 h 1632"/>
                <a:gd name="T14" fmla="*/ 0 w 5313"/>
                <a:gd name="T15" fmla="*/ 1632 h 1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3" h="1632">
                  <a:moveTo>
                    <a:pt x="5313" y="0"/>
                  </a:moveTo>
                  <a:lnTo>
                    <a:pt x="3689" y="0"/>
                  </a:lnTo>
                  <a:lnTo>
                    <a:pt x="3689" y="993"/>
                  </a:lnTo>
                  <a:lnTo>
                    <a:pt x="2060" y="993"/>
                  </a:lnTo>
                  <a:lnTo>
                    <a:pt x="2060" y="1336"/>
                  </a:lnTo>
                  <a:lnTo>
                    <a:pt x="623" y="1336"/>
                  </a:lnTo>
                  <a:lnTo>
                    <a:pt x="623" y="1632"/>
                  </a:lnTo>
                  <a:lnTo>
                    <a:pt x="0" y="1632"/>
                  </a:lnTo>
                </a:path>
              </a:pathLst>
            </a:custGeom>
            <a:noFill/>
            <a:ln w="15875">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88" name="Line 131">
              <a:extLst>
                <a:ext uri="{FF2B5EF4-FFF2-40B4-BE49-F238E27FC236}">
                  <a16:creationId xmlns:a16="http://schemas.microsoft.com/office/drawing/2014/main" id="{6B5F6225-831F-A250-ECF9-06A490DD3BEE}"/>
                </a:ext>
              </a:extLst>
            </p:cNvPr>
            <p:cNvSpPr>
              <a:spLocks noChangeShapeType="1"/>
            </p:cNvSpPr>
            <p:nvPr/>
          </p:nvSpPr>
          <p:spPr bwMode="auto">
            <a:xfrm flipH="1">
              <a:off x="10353675" y="4219576"/>
              <a:ext cx="1411288" cy="0"/>
            </a:xfrm>
            <a:prstGeom prst="line">
              <a:avLst/>
            </a:prstGeom>
            <a:noFill/>
            <a:ln w="15875">
              <a:solidFill>
                <a:srgbClr val="FF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90" name="Line 133">
              <a:extLst>
                <a:ext uri="{FF2B5EF4-FFF2-40B4-BE49-F238E27FC236}">
                  <a16:creationId xmlns:a16="http://schemas.microsoft.com/office/drawing/2014/main" id="{A5C18CC2-A6F2-935C-FEBB-D65232831AA7}"/>
                </a:ext>
              </a:extLst>
            </p:cNvPr>
            <p:cNvSpPr>
              <a:spLocks noChangeShapeType="1"/>
            </p:cNvSpPr>
            <p:nvPr/>
          </p:nvSpPr>
          <p:spPr bwMode="auto">
            <a:xfrm>
              <a:off x="10353675" y="4219576"/>
              <a:ext cx="1411288"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95" name="Groupe 3194">
            <a:extLst>
              <a:ext uri="{FF2B5EF4-FFF2-40B4-BE49-F238E27FC236}">
                <a16:creationId xmlns:a16="http://schemas.microsoft.com/office/drawing/2014/main" id="{22580497-4AC1-A283-3BD4-05F02C2BB2B9}"/>
              </a:ext>
            </a:extLst>
          </p:cNvPr>
          <p:cNvGrpSpPr/>
          <p:nvPr/>
        </p:nvGrpSpPr>
        <p:grpSpPr>
          <a:xfrm>
            <a:off x="6149560" y="4948338"/>
            <a:ext cx="220660" cy="168276"/>
            <a:chOff x="6608763" y="4519613"/>
            <a:chExt cx="79375" cy="101600"/>
          </a:xfrm>
        </p:grpSpPr>
        <p:sp>
          <p:nvSpPr>
            <p:cNvPr id="3193" name="Line 136">
              <a:extLst>
                <a:ext uri="{FF2B5EF4-FFF2-40B4-BE49-F238E27FC236}">
                  <a16:creationId xmlns:a16="http://schemas.microsoft.com/office/drawing/2014/main" id="{00BC56FA-3BD8-05F4-5936-0952F46C474C}"/>
                </a:ext>
              </a:extLst>
            </p:cNvPr>
            <p:cNvSpPr>
              <a:spLocks noChangeShapeType="1"/>
            </p:cNvSpPr>
            <p:nvPr/>
          </p:nvSpPr>
          <p:spPr bwMode="auto">
            <a:xfrm flipH="1">
              <a:off x="6608763" y="4519613"/>
              <a:ext cx="79375" cy="0"/>
            </a:xfrm>
            <a:prstGeom prst="line">
              <a:avLst/>
            </a:prstGeom>
            <a:noFill/>
            <a:ln w="15875">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94" name="Line 137">
              <a:extLst>
                <a:ext uri="{FF2B5EF4-FFF2-40B4-BE49-F238E27FC236}">
                  <a16:creationId xmlns:a16="http://schemas.microsoft.com/office/drawing/2014/main" id="{087CA0ED-2F52-E9C1-C650-7015188DE612}"/>
                </a:ext>
              </a:extLst>
            </p:cNvPr>
            <p:cNvSpPr>
              <a:spLocks noChangeShapeType="1"/>
            </p:cNvSpPr>
            <p:nvPr/>
          </p:nvSpPr>
          <p:spPr bwMode="auto">
            <a:xfrm flipH="1">
              <a:off x="6608763" y="4621213"/>
              <a:ext cx="79375" cy="0"/>
            </a:xfrm>
            <a:prstGeom prst="line">
              <a:avLst/>
            </a:prstGeom>
            <a:noFill/>
            <a:ln w="15875">
              <a:solidFill>
                <a:srgbClr val="FF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99" name="ZoneTexte 3198">
            <a:extLst>
              <a:ext uri="{FF2B5EF4-FFF2-40B4-BE49-F238E27FC236}">
                <a16:creationId xmlns:a16="http://schemas.microsoft.com/office/drawing/2014/main" id="{FDA499F7-CD44-6817-D015-1C6D2D087FF8}"/>
              </a:ext>
            </a:extLst>
          </p:cNvPr>
          <p:cNvSpPr txBox="1"/>
          <p:nvPr/>
        </p:nvSpPr>
        <p:spPr>
          <a:xfrm>
            <a:off x="6473117" y="2650148"/>
            <a:ext cx="1662113"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srgbClr val="C00000"/>
                </a:solidFill>
                <a:effectLst/>
                <a:uLnTx/>
                <a:uFillTx/>
                <a:latin typeface="Calibri"/>
                <a:ea typeface="+mn-ea"/>
                <a:cs typeface="+mn-cs"/>
              </a:rPr>
              <a:t>Overall</a:t>
            </a:r>
            <a:r>
              <a:rPr kumimoji="0" lang="fr-FR" sz="1200" b="1" i="0" u="none" strike="noStrike" kern="1200" cap="none" spc="0" normalizeH="0" baseline="0" noProof="0" dirty="0">
                <a:ln>
                  <a:noFill/>
                </a:ln>
                <a:solidFill>
                  <a:srgbClr val="C00000"/>
                </a:solidFill>
                <a:effectLst/>
                <a:uLnTx/>
                <a:uFillTx/>
                <a:latin typeface="Calibri"/>
                <a:ea typeface="+mn-ea"/>
                <a:cs typeface="+mn-cs"/>
              </a:rPr>
              <a:t> </a:t>
            </a:r>
            <a:r>
              <a:rPr kumimoji="0" lang="fr-FR" sz="1200" b="1" i="0" u="none" strike="noStrike" kern="1200" cap="none" spc="0" normalizeH="0" baseline="0" noProof="0" dirty="0" err="1">
                <a:ln>
                  <a:noFill/>
                </a:ln>
                <a:solidFill>
                  <a:srgbClr val="C00000"/>
                </a:solidFill>
                <a:effectLst/>
                <a:uLnTx/>
                <a:uFillTx/>
                <a:latin typeface="Calibri"/>
                <a:ea typeface="+mn-ea"/>
                <a:cs typeface="+mn-cs"/>
              </a:rPr>
              <a:t>survival</a:t>
            </a:r>
            <a:r>
              <a:rPr kumimoji="0" lang="fr-FR" sz="1200" b="1" i="0" u="none" strike="noStrike" kern="1200" cap="none" spc="0" normalizeH="0" baseline="0" noProof="0" dirty="0">
                <a:ln>
                  <a:noFill/>
                </a:ln>
                <a:solidFill>
                  <a:srgbClr val="C00000"/>
                </a:solidFill>
                <a:effectLst/>
                <a:uLnTx/>
                <a:uFillTx/>
                <a:latin typeface="Calibri"/>
                <a:ea typeface="+mn-ea"/>
                <a:cs typeface="+mn-cs"/>
              </a:rPr>
              <a:t> (OS)</a:t>
            </a:r>
          </a:p>
        </p:txBody>
      </p:sp>
      <p:sp>
        <p:nvSpPr>
          <p:cNvPr id="3200" name="ZoneTexte 3199">
            <a:extLst>
              <a:ext uri="{FF2B5EF4-FFF2-40B4-BE49-F238E27FC236}">
                <a16:creationId xmlns:a16="http://schemas.microsoft.com/office/drawing/2014/main" id="{93C0C5A4-ECE4-FEA3-32B1-D3855F7301A9}"/>
              </a:ext>
            </a:extLst>
          </p:cNvPr>
          <p:cNvSpPr txBox="1"/>
          <p:nvPr/>
        </p:nvSpPr>
        <p:spPr>
          <a:xfrm>
            <a:off x="8361613" y="2557815"/>
            <a:ext cx="16621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Calibri"/>
                <a:ea typeface="+mn-ea"/>
                <a:cs typeface="+mn-cs"/>
              </a:rPr>
              <a:t>Duration of </a:t>
            </a:r>
            <a:r>
              <a:rPr kumimoji="0" lang="fr-FR" sz="1200" b="1" i="0" u="none" strike="noStrike" kern="1200" cap="none" spc="0" normalizeH="0" baseline="0" noProof="0" dirty="0" err="1">
                <a:ln>
                  <a:noFill/>
                </a:ln>
                <a:solidFill>
                  <a:srgbClr val="C00000"/>
                </a:solidFill>
                <a:effectLst/>
                <a:uLnTx/>
                <a:uFillTx/>
                <a:latin typeface="Calibri"/>
                <a:ea typeface="+mn-ea"/>
                <a:cs typeface="+mn-cs"/>
              </a:rPr>
              <a:t>remission</a:t>
            </a:r>
            <a:br>
              <a:rPr kumimoji="0" lang="fr-FR" sz="1200" b="1" i="0" u="none" strike="noStrike" kern="1200" cap="none" spc="0" normalizeH="0" baseline="0" noProof="0" dirty="0">
                <a:ln>
                  <a:noFill/>
                </a:ln>
                <a:solidFill>
                  <a:srgbClr val="C00000"/>
                </a:solidFill>
                <a:effectLst/>
                <a:uLnTx/>
                <a:uFillTx/>
                <a:latin typeface="Calibri"/>
                <a:ea typeface="+mn-ea"/>
                <a:cs typeface="+mn-cs"/>
              </a:rPr>
            </a:br>
            <a:r>
              <a:rPr kumimoji="0" lang="fr-FR" sz="1200" b="1" i="0" u="none" strike="noStrike" kern="1200" cap="none" spc="0" normalizeH="0" baseline="0" noProof="0" dirty="0">
                <a:ln>
                  <a:noFill/>
                </a:ln>
                <a:solidFill>
                  <a:srgbClr val="C00000"/>
                </a:solidFill>
                <a:effectLst/>
                <a:uLnTx/>
                <a:uFillTx/>
                <a:latin typeface="Calibri"/>
                <a:ea typeface="+mn-ea"/>
                <a:cs typeface="+mn-cs"/>
              </a:rPr>
              <a:t>(DOR)</a:t>
            </a:r>
          </a:p>
        </p:txBody>
      </p:sp>
      <p:sp>
        <p:nvSpPr>
          <p:cNvPr id="3201" name="ZoneTexte 3200">
            <a:extLst>
              <a:ext uri="{FF2B5EF4-FFF2-40B4-BE49-F238E27FC236}">
                <a16:creationId xmlns:a16="http://schemas.microsoft.com/office/drawing/2014/main" id="{648B04DE-6B1E-356B-3A84-0FEF2E181811}"/>
              </a:ext>
            </a:extLst>
          </p:cNvPr>
          <p:cNvSpPr txBox="1"/>
          <p:nvPr/>
        </p:nvSpPr>
        <p:spPr>
          <a:xfrm>
            <a:off x="10424092" y="2557815"/>
            <a:ext cx="16621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Calibri"/>
                <a:ea typeface="+mn-ea"/>
                <a:cs typeface="+mn-cs"/>
              </a:rPr>
              <a:t>Cumulative incidence</a:t>
            </a:r>
            <a:br>
              <a:rPr kumimoji="0" lang="fr-FR" sz="1200" b="1" i="0" u="none" strike="noStrike" kern="1200" cap="none" spc="0" normalizeH="0" baseline="0" noProof="0" dirty="0">
                <a:ln>
                  <a:noFill/>
                </a:ln>
                <a:solidFill>
                  <a:srgbClr val="C00000"/>
                </a:solidFill>
                <a:effectLst/>
                <a:uLnTx/>
                <a:uFillTx/>
                <a:latin typeface="Calibri"/>
                <a:ea typeface="+mn-ea"/>
                <a:cs typeface="+mn-cs"/>
              </a:rPr>
            </a:br>
            <a:r>
              <a:rPr kumimoji="0" lang="fr-FR" sz="1200" b="1" i="0" u="none" strike="noStrike" kern="1200" cap="none" spc="0" normalizeH="0" baseline="0" noProof="0" dirty="0">
                <a:ln>
                  <a:noFill/>
                </a:ln>
                <a:solidFill>
                  <a:srgbClr val="C00000"/>
                </a:solidFill>
                <a:effectLst/>
                <a:uLnTx/>
                <a:uFillTx/>
                <a:latin typeface="Calibri"/>
                <a:ea typeface="+mn-ea"/>
                <a:cs typeface="+mn-cs"/>
              </a:rPr>
              <a:t>of relapse (CIR)</a:t>
            </a:r>
          </a:p>
        </p:txBody>
      </p:sp>
      <p:sp>
        <p:nvSpPr>
          <p:cNvPr id="3202" name="ZoneTexte 3201">
            <a:extLst>
              <a:ext uri="{FF2B5EF4-FFF2-40B4-BE49-F238E27FC236}">
                <a16:creationId xmlns:a16="http://schemas.microsoft.com/office/drawing/2014/main" id="{C87FB38B-F0E2-A8EC-EE00-1B8F691A17E1}"/>
              </a:ext>
            </a:extLst>
          </p:cNvPr>
          <p:cNvSpPr txBox="1"/>
          <p:nvPr/>
        </p:nvSpPr>
        <p:spPr>
          <a:xfrm>
            <a:off x="6262875" y="4020618"/>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203" name="ZoneTexte 3202">
            <a:extLst>
              <a:ext uri="{FF2B5EF4-FFF2-40B4-BE49-F238E27FC236}">
                <a16:creationId xmlns:a16="http://schemas.microsoft.com/office/drawing/2014/main" id="{2AFB08E9-6A93-580F-7286-C9A885C81BF3}"/>
              </a:ext>
            </a:extLst>
          </p:cNvPr>
          <p:cNvSpPr txBox="1"/>
          <p:nvPr/>
        </p:nvSpPr>
        <p:spPr>
          <a:xfrm>
            <a:off x="6197152" y="3777819"/>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3204" name="ZoneTexte 3203">
            <a:extLst>
              <a:ext uri="{FF2B5EF4-FFF2-40B4-BE49-F238E27FC236}">
                <a16:creationId xmlns:a16="http://schemas.microsoft.com/office/drawing/2014/main" id="{88C72434-615D-60D5-E0F1-07A294CCDC97}"/>
              </a:ext>
            </a:extLst>
          </p:cNvPr>
          <p:cNvSpPr txBox="1"/>
          <p:nvPr/>
        </p:nvSpPr>
        <p:spPr>
          <a:xfrm>
            <a:off x="6197152" y="3535019"/>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3205" name="ZoneTexte 3204">
            <a:extLst>
              <a:ext uri="{FF2B5EF4-FFF2-40B4-BE49-F238E27FC236}">
                <a16:creationId xmlns:a16="http://schemas.microsoft.com/office/drawing/2014/main" id="{9912C85B-7012-1DA8-6918-1AEF19680F3B}"/>
              </a:ext>
            </a:extLst>
          </p:cNvPr>
          <p:cNvSpPr txBox="1"/>
          <p:nvPr/>
        </p:nvSpPr>
        <p:spPr>
          <a:xfrm>
            <a:off x="6197152" y="3292219"/>
            <a:ext cx="31611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75</a:t>
            </a:r>
          </a:p>
        </p:txBody>
      </p:sp>
      <p:sp>
        <p:nvSpPr>
          <p:cNvPr id="3206" name="ZoneTexte 3205">
            <a:extLst>
              <a:ext uri="{FF2B5EF4-FFF2-40B4-BE49-F238E27FC236}">
                <a16:creationId xmlns:a16="http://schemas.microsoft.com/office/drawing/2014/main" id="{B777A917-539F-D32F-1EFC-E36A312AE032}"/>
              </a:ext>
            </a:extLst>
          </p:cNvPr>
          <p:cNvSpPr txBox="1"/>
          <p:nvPr/>
        </p:nvSpPr>
        <p:spPr>
          <a:xfrm>
            <a:off x="6131428" y="3049419"/>
            <a:ext cx="381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100</a:t>
            </a:r>
          </a:p>
        </p:txBody>
      </p:sp>
      <p:sp>
        <p:nvSpPr>
          <p:cNvPr id="3207" name="ZoneTexte 3206">
            <a:extLst>
              <a:ext uri="{FF2B5EF4-FFF2-40B4-BE49-F238E27FC236}">
                <a16:creationId xmlns:a16="http://schemas.microsoft.com/office/drawing/2014/main" id="{468CC1A5-8724-0750-2029-B0C18CB0AE18}"/>
              </a:ext>
            </a:extLst>
          </p:cNvPr>
          <p:cNvSpPr txBox="1"/>
          <p:nvPr/>
        </p:nvSpPr>
        <p:spPr>
          <a:xfrm>
            <a:off x="6468714" y="4228739"/>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208" name="ZoneTexte 3207">
            <a:extLst>
              <a:ext uri="{FF2B5EF4-FFF2-40B4-BE49-F238E27FC236}">
                <a16:creationId xmlns:a16="http://schemas.microsoft.com/office/drawing/2014/main" id="{4076629C-39AF-5D53-3482-BD1E3C857DD7}"/>
              </a:ext>
            </a:extLst>
          </p:cNvPr>
          <p:cNvSpPr txBox="1"/>
          <p:nvPr/>
        </p:nvSpPr>
        <p:spPr>
          <a:xfrm>
            <a:off x="6706354"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3209" name="ZoneTexte 3208">
            <a:extLst>
              <a:ext uri="{FF2B5EF4-FFF2-40B4-BE49-F238E27FC236}">
                <a16:creationId xmlns:a16="http://schemas.microsoft.com/office/drawing/2014/main" id="{858DBAE6-31EC-E9C3-0DC2-C424D6A3C9E1}"/>
              </a:ext>
            </a:extLst>
          </p:cNvPr>
          <p:cNvSpPr txBox="1"/>
          <p:nvPr/>
        </p:nvSpPr>
        <p:spPr>
          <a:xfrm>
            <a:off x="6976855"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3210" name="ZoneTexte 3209">
            <a:extLst>
              <a:ext uri="{FF2B5EF4-FFF2-40B4-BE49-F238E27FC236}">
                <a16:creationId xmlns:a16="http://schemas.microsoft.com/office/drawing/2014/main" id="{3CE0E4AB-3BE9-BA2A-28B0-2E996E462EBC}"/>
              </a:ext>
            </a:extLst>
          </p:cNvPr>
          <p:cNvSpPr txBox="1"/>
          <p:nvPr/>
        </p:nvSpPr>
        <p:spPr>
          <a:xfrm>
            <a:off x="7247356"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3211" name="ZoneTexte 3210">
            <a:extLst>
              <a:ext uri="{FF2B5EF4-FFF2-40B4-BE49-F238E27FC236}">
                <a16:creationId xmlns:a16="http://schemas.microsoft.com/office/drawing/2014/main" id="{5B036571-E56E-7722-585F-3AC0B3357360}"/>
              </a:ext>
            </a:extLst>
          </p:cNvPr>
          <p:cNvSpPr txBox="1"/>
          <p:nvPr/>
        </p:nvSpPr>
        <p:spPr>
          <a:xfrm>
            <a:off x="7527382"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3212" name="ZoneTexte 3211">
            <a:extLst>
              <a:ext uri="{FF2B5EF4-FFF2-40B4-BE49-F238E27FC236}">
                <a16:creationId xmlns:a16="http://schemas.microsoft.com/office/drawing/2014/main" id="{2BEC93D7-90D0-0255-338D-2AFE04491C87}"/>
              </a:ext>
            </a:extLst>
          </p:cNvPr>
          <p:cNvSpPr txBox="1"/>
          <p:nvPr/>
        </p:nvSpPr>
        <p:spPr>
          <a:xfrm>
            <a:off x="7797885"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3213" name="ZoneTexte 3212">
            <a:extLst>
              <a:ext uri="{FF2B5EF4-FFF2-40B4-BE49-F238E27FC236}">
                <a16:creationId xmlns:a16="http://schemas.microsoft.com/office/drawing/2014/main" id="{B5DC52C7-A952-9618-64F7-AEE04C7545A7}"/>
              </a:ext>
            </a:extLst>
          </p:cNvPr>
          <p:cNvSpPr txBox="1"/>
          <p:nvPr/>
        </p:nvSpPr>
        <p:spPr>
          <a:xfrm>
            <a:off x="6959688" y="4407316"/>
            <a:ext cx="59984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14" name="ZoneTexte 3213">
            <a:extLst>
              <a:ext uri="{FF2B5EF4-FFF2-40B4-BE49-F238E27FC236}">
                <a16:creationId xmlns:a16="http://schemas.microsoft.com/office/drawing/2014/main" id="{7C587DE4-F08A-52B6-7825-B81371BFE9D8}"/>
              </a:ext>
            </a:extLst>
          </p:cNvPr>
          <p:cNvSpPr txBox="1"/>
          <p:nvPr/>
        </p:nvSpPr>
        <p:spPr>
          <a:xfrm>
            <a:off x="6412469" y="5335942"/>
            <a:ext cx="5222905"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Median</a:t>
            </a:r>
            <a:r>
              <a:rPr kumimoji="0" lang="fr-FR" sz="1000" b="1" i="0" u="none" strike="noStrike" kern="1200" cap="none" spc="0" normalizeH="0" baseline="0" noProof="0" dirty="0">
                <a:ln>
                  <a:noFill/>
                </a:ln>
                <a:solidFill>
                  <a:prstClr val="black"/>
                </a:solidFill>
                <a:effectLst/>
                <a:uLnTx/>
                <a:uFillTx/>
                <a:latin typeface="Calibri"/>
                <a:ea typeface="+mn-ea"/>
                <a:cs typeface="+mn-cs"/>
              </a:rPr>
              <a: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age</a:t>
            </a:r>
            <a:r>
              <a:rPr kumimoji="0" lang="fr-FR" sz="1000" b="1" i="0" u="none" strike="noStrike" kern="1200" cap="none" spc="0" normalizeH="0" baseline="0" noProof="0" dirty="0">
                <a:ln>
                  <a:noFill/>
                </a:ln>
                <a:solidFill>
                  <a:prstClr val="black"/>
                </a:solidFill>
                <a:effectLst/>
                <a:uLnTx/>
                <a:uFillTx/>
                <a:latin typeface="Calibri"/>
                <a:ea typeface="+mn-ea"/>
                <a:cs typeface="+mn-cs"/>
              </a:rPr>
              <a:t> : </a:t>
            </a:r>
            <a:r>
              <a:rPr kumimoji="0" lang="fr-FR" sz="1000" b="0" i="0" u="none" strike="noStrike" kern="1200" cap="none" spc="0" normalizeH="0" baseline="0" noProof="0" dirty="0">
                <a:ln>
                  <a:noFill/>
                </a:ln>
                <a:solidFill>
                  <a:prstClr val="black"/>
                </a:solidFill>
                <a:effectLst/>
                <a:uLnTx/>
                <a:uFillTx/>
                <a:latin typeface="Calibri"/>
                <a:ea typeface="+mn-ea"/>
                <a:cs typeface="+mn-cs"/>
              </a:rPr>
              <a:t>76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years</a:t>
            </a:r>
            <a:r>
              <a:rPr kumimoji="0" lang="fr-FR" sz="1000" b="0" i="0" u="none" strike="noStrike" kern="1200" cap="none" spc="0" normalizeH="0" baseline="0" noProof="0" dirty="0">
                <a:ln>
                  <a:noFill/>
                </a:ln>
                <a:solidFill>
                  <a:prstClr val="black"/>
                </a:solidFill>
                <a:effectLst/>
                <a:uLnTx/>
                <a:uFillTx/>
                <a:latin typeface="Calibri"/>
                <a:ea typeface="+mn-ea"/>
                <a:cs typeface="+mn-cs"/>
              </a:rPr>
              <a:t> (range, 51-80) in non-HSCT group ; 69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years</a:t>
            </a:r>
            <a:r>
              <a:rPr kumimoji="0" lang="fr-FR" sz="1000" b="0" i="0" u="none" strike="noStrike" kern="1200" cap="none" spc="0" normalizeH="0" baseline="0" noProof="0" dirty="0">
                <a:ln>
                  <a:noFill/>
                </a:ln>
                <a:solidFill>
                  <a:prstClr val="black"/>
                </a:solidFill>
                <a:effectLst/>
                <a:uLnTx/>
                <a:uFillTx/>
                <a:latin typeface="Calibri"/>
                <a:ea typeface="+mn-ea"/>
                <a:cs typeface="+mn-cs"/>
              </a:rPr>
              <a:t> (range, 62-76) in HSCT group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Median</a:t>
            </a:r>
            <a:r>
              <a:rPr kumimoji="0" lang="fr-FR" sz="1000" b="1" i="0" u="none" strike="noStrike" kern="1200" cap="none" spc="0" normalizeH="0" baseline="0" noProof="0" dirty="0">
                <a:ln>
                  <a:noFill/>
                </a:ln>
                <a:solidFill>
                  <a:prstClr val="black"/>
                </a:solidFill>
                <a:effectLst/>
                <a:uLnTx/>
                <a:uFillTx/>
                <a:latin typeface="Calibri"/>
                <a:ea typeface="+mn-ea"/>
                <a:cs typeface="+mn-cs"/>
              </a:rPr>
              <a:t> follow-up : </a:t>
            </a:r>
            <a:r>
              <a:rPr kumimoji="0" lang="fr-FR" sz="1000" b="0" i="0" u="none" strike="noStrike" kern="1200" cap="none" spc="0" normalizeH="0" baseline="0" noProof="0" dirty="0">
                <a:ln>
                  <a:noFill/>
                </a:ln>
                <a:solidFill>
                  <a:prstClr val="black"/>
                </a:solidFill>
                <a:effectLst/>
                <a:uLnTx/>
                <a:uFillTx/>
                <a:latin typeface="Calibri"/>
                <a:ea typeface="+mn-ea"/>
                <a:cs typeface="+mn-cs"/>
              </a:rPr>
              <a:t>35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months</a:t>
            </a:r>
            <a:r>
              <a:rPr kumimoji="0" lang="fr-FR" sz="1000" b="0" i="0" u="none" strike="noStrike" kern="1200" cap="none" spc="0" normalizeH="0" baseline="0" noProof="0" dirty="0">
                <a:ln>
                  <a:noFill/>
                </a:ln>
                <a:solidFill>
                  <a:prstClr val="black"/>
                </a:solidFill>
                <a:effectLst/>
                <a:uLnTx/>
                <a:uFillTx/>
                <a:latin typeface="Calibri"/>
                <a:ea typeface="+mn-ea"/>
                <a:cs typeface="+mn-cs"/>
              </a:rPr>
              <a:t> in non-HSCT group ; 30 </a:t>
            </a:r>
            <a:r>
              <a:rPr kumimoji="0" lang="fr-FR" sz="1000" b="0" i="0" u="none" strike="noStrike" kern="1200" cap="none" spc="0" normalizeH="0" baseline="0" noProof="0" dirty="0" err="1">
                <a:ln>
                  <a:noFill/>
                </a:ln>
                <a:solidFill>
                  <a:prstClr val="black"/>
                </a:solidFill>
                <a:effectLst/>
                <a:uLnTx/>
                <a:uFillTx/>
                <a:latin typeface="Calibri"/>
                <a:ea typeface="+mn-ea"/>
                <a:cs typeface="+mn-cs"/>
              </a:rPr>
              <a:t>months</a:t>
            </a:r>
            <a:r>
              <a:rPr kumimoji="0" lang="fr-FR" sz="1000" b="0" i="0" u="none" strike="noStrike" kern="1200" cap="none" spc="0" normalizeH="0" baseline="0" noProof="0" dirty="0">
                <a:ln>
                  <a:noFill/>
                </a:ln>
                <a:solidFill>
                  <a:prstClr val="black"/>
                </a:solidFill>
                <a:effectLst/>
                <a:uLnTx/>
                <a:uFillTx/>
                <a:latin typeface="Calibri"/>
                <a:ea typeface="+mn-ea"/>
                <a:cs typeface="+mn-cs"/>
              </a:rPr>
              <a:t> in HSCT group</a:t>
            </a:r>
          </a:p>
        </p:txBody>
      </p:sp>
      <p:sp>
        <p:nvSpPr>
          <p:cNvPr id="3215" name="ZoneTexte 3214">
            <a:extLst>
              <a:ext uri="{FF2B5EF4-FFF2-40B4-BE49-F238E27FC236}">
                <a16:creationId xmlns:a16="http://schemas.microsoft.com/office/drawing/2014/main" id="{C8FAA78B-D888-E244-13C4-5619817BF66A}"/>
              </a:ext>
            </a:extLst>
          </p:cNvPr>
          <p:cNvSpPr txBox="1"/>
          <p:nvPr/>
        </p:nvSpPr>
        <p:spPr>
          <a:xfrm>
            <a:off x="6386790" y="4834512"/>
            <a:ext cx="63511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No HSCT</a:t>
            </a:r>
          </a:p>
        </p:txBody>
      </p:sp>
      <p:sp>
        <p:nvSpPr>
          <p:cNvPr id="3216" name="ZoneTexte 3215">
            <a:extLst>
              <a:ext uri="{FF2B5EF4-FFF2-40B4-BE49-F238E27FC236}">
                <a16:creationId xmlns:a16="http://schemas.microsoft.com/office/drawing/2014/main" id="{90947F58-932E-23BB-7A5D-668D6707EEBD}"/>
              </a:ext>
            </a:extLst>
          </p:cNvPr>
          <p:cNvSpPr txBox="1"/>
          <p:nvPr/>
        </p:nvSpPr>
        <p:spPr>
          <a:xfrm>
            <a:off x="6386790" y="4997228"/>
            <a:ext cx="45557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HSCT</a:t>
            </a:r>
          </a:p>
        </p:txBody>
      </p:sp>
      <p:sp>
        <p:nvSpPr>
          <p:cNvPr id="3217" name="ZoneTexte 3216">
            <a:extLst>
              <a:ext uri="{FF2B5EF4-FFF2-40B4-BE49-F238E27FC236}">
                <a16:creationId xmlns:a16="http://schemas.microsoft.com/office/drawing/2014/main" id="{CFBBF689-3483-B44C-E794-95847CA7FBB3}"/>
              </a:ext>
            </a:extLst>
          </p:cNvPr>
          <p:cNvSpPr txBox="1"/>
          <p:nvPr/>
        </p:nvSpPr>
        <p:spPr>
          <a:xfrm>
            <a:off x="6983449" y="4834512"/>
            <a:ext cx="33695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NR</a:t>
            </a:r>
          </a:p>
        </p:txBody>
      </p:sp>
      <p:sp>
        <p:nvSpPr>
          <p:cNvPr id="3218" name="ZoneTexte 3217">
            <a:extLst>
              <a:ext uri="{FF2B5EF4-FFF2-40B4-BE49-F238E27FC236}">
                <a16:creationId xmlns:a16="http://schemas.microsoft.com/office/drawing/2014/main" id="{8707ACF5-55B6-B1C0-7B92-19DF15006467}"/>
              </a:ext>
            </a:extLst>
          </p:cNvPr>
          <p:cNvSpPr txBox="1"/>
          <p:nvPr/>
        </p:nvSpPr>
        <p:spPr>
          <a:xfrm>
            <a:off x="6983449" y="4997228"/>
            <a:ext cx="33695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NR</a:t>
            </a:r>
          </a:p>
        </p:txBody>
      </p:sp>
      <p:sp>
        <p:nvSpPr>
          <p:cNvPr id="3219" name="ZoneTexte 3218">
            <a:extLst>
              <a:ext uri="{FF2B5EF4-FFF2-40B4-BE49-F238E27FC236}">
                <a16:creationId xmlns:a16="http://schemas.microsoft.com/office/drawing/2014/main" id="{92182D19-72A1-1517-B6CD-B8CA0524A3A5}"/>
              </a:ext>
            </a:extLst>
          </p:cNvPr>
          <p:cNvSpPr txBox="1"/>
          <p:nvPr/>
        </p:nvSpPr>
        <p:spPr>
          <a:xfrm>
            <a:off x="7289574" y="4834512"/>
            <a:ext cx="100059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90% (73-100 %)</a:t>
            </a:r>
          </a:p>
        </p:txBody>
      </p:sp>
      <p:sp>
        <p:nvSpPr>
          <p:cNvPr id="3220" name="ZoneTexte 3219">
            <a:extLst>
              <a:ext uri="{FF2B5EF4-FFF2-40B4-BE49-F238E27FC236}">
                <a16:creationId xmlns:a16="http://schemas.microsoft.com/office/drawing/2014/main" id="{78724840-90E4-4626-7365-E8DE20EB31EB}"/>
              </a:ext>
            </a:extLst>
          </p:cNvPr>
          <p:cNvSpPr txBox="1"/>
          <p:nvPr/>
        </p:nvSpPr>
        <p:spPr>
          <a:xfrm>
            <a:off x="7289574" y="4997228"/>
            <a:ext cx="100059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82% (66-100 %)</a:t>
            </a:r>
          </a:p>
        </p:txBody>
      </p:sp>
      <p:sp>
        <p:nvSpPr>
          <p:cNvPr id="3221" name="ZoneTexte 3220">
            <a:extLst>
              <a:ext uri="{FF2B5EF4-FFF2-40B4-BE49-F238E27FC236}">
                <a16:creationId xmlns:a16="http://schemas.microsoft.com/office/drawing/2014/main" id="{C538B08D-1E84-4B73-19C3-EE0C19B7C9EE}"/>
              </a:ext>
            </a:extLst>
          </p:cNvPr>
          <p:cNvSpPr txBox="1"/>
          <p:nvPr/>
        </p:nvSpPr>
        <p:spPr>
          <a:xfrm>
            <a:off x="6933757" y="4681904"/>
            <a:ext cx="43633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mOS</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22" name="ZoneTexte 3221">
            <a:extLst>
              <a:ext uri="{FF2B5EF4-FFF2-40B4-BE49-F238E27FC236}">
                <a16:creationId xmlns:a16="http://schemas.microsoft.com/office/drawing/2014/main" id="{C292596F-D28F-4BBF-729A-DE27B53931E5}"/>
              </a:ext>
            </a:extLst>
          </p:cNvPr>
          <p:cNvSpPr txBox="1"/>
          <p:nvPr/>
        </p:nvSpPr>
        <p:spPr>
          <a:xfrm>
            <a:off x="7272743" y="4681904"/>
            <a:ext cx="1034257"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3-yr OS (95% CI)</a:t>
            </a:r>
          </a:p>
        </p:txBody>
      </p:sp>
      <p:sp>
        <p:nvSpPr>
          <p:cNvPr id="3223" name="ZoneTexte 3222">
            <a:extLst>
              <a:ext uri="{FF2B5EF4-FFF2-40B4-BE49-F238E27FC236}">
                <a16:creationId xmlns:a16="http://schemas.microsoft.com/office/drawing/2014/main" id="{C4225E95-DE1C-D873-CDB9-ED87DDF0D6D7}"/>
              </a:ext>
            </a:extLst>
          </p:cNvPr>
          <p:cNvSpPr txBox="1"/>
          <p:nvPr/>
        </p:nvSpPr>
        <p:spPr>
          <a:xfrm>
            <a:off x="8595791" y="4834512"/>
            <a:ext cx="33695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NR</a:t>
            </a:r>
          </a:p>
        </p:txBody>
      </p:sp>
      <p:sp>
        <p:nvSpPr>
          <p:cNvPr id="3224" name="ZoneTexte 3223">
            <a:extLst>
              <a:ext uri="{FF2B5EF4-FFF2-40B4-BE49-F238E27FC236}">
                <a16:creationId xmlns:a16="http://schemas.microsoft.com/office/drawing/2014/main" id="{AA0865FB-9DFE-340F-11CD-D0F57E8D1B16}"/>
              </a:ext>
            </a:extLst>
          </p:cNvPr>
          <p:cNvSpPr txBox="1"/>
          <p:nvPr/>
        </p:nvSpPr>
        <p:spPr>
          <a:xfrm>
            <a:off x="8595791" y="4997228"/>
            <a:ext cx="33695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NR</a:t>
            </a:r>
          </a:p>
        </p:txBody>
      </p:sp>
      <p:sp>
        <p:nvSpPr>
          <p:cNvPr id="3225" name="ZoneTexte 3224">
            <a:extLst>
              <a:ext uri="{FF2B5EF4-FFF2-40B4-BE49-F238E27FC236}">
                <a16:creationId xmlns:a16="http://schemas.microsoft.com/office/drawing/2014/main" id="{0E26E80D-9EF7-FEAB-DFB9-E865981C29BF}"/>
              </a:ext>
            </a:extLst>
          </p:cNvPr>
          <p:cNvSpPr txBox="1"/>
          <p:nvPr/>
        </p:nvSpPr>
        <p:spPr>
          <a:xfrm>
            <a:off x="9044791" y="4834512"/>
            <a:ext cx="100059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83% (64-100 %)</a:t>
            </a:r>
          </a:p>
        </p:txBody>
      </p:sp>
      <p:sp>
        <p:nvSpPr>
          <p:cNvPr id="3226" name="ZoneTexte 3225">
            <a:extLst>
              <a:ext uri="{FF2B5EF4-FFF2-40B4-BE49-F238E27FC236}">
                <a16:creationId xmlns:a16="http://schemas.microsoft.com/office/drawing/2014/main" id="{A4E42809-1BF4-A04E-80B8-DCBC101F2693}"/>
              </a:ext>
            </a:extLst>
          </p:cNvPr>
          <p:cNvSpPr txBox="1"/>
          <p:nvPr/>
        </p:nvSpPr>
        <p:spPr>
          <a:xfrm>
            <a:off x="9044791" y="4997228"/>
            <a:ext cx="1000595"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82% (65-100 %)</a:t>
            </a:r>
          </a:p>
        </p:txBody>
      </p:sp>
      <p:sp>
        <p:nvSpPr>
          <p:cNvPr id="3227" name="ZoneTexte 3226">
            <a:extLst>
              <a:ext uri="{FF2B5EF4-FFF2-40B4-BE49-F238E27FC236}">
                <a16:creationId xmlns:a16="http://schemas.microsoft.com/office/drawing/2014/main" id="{55FB4294-BC64-754E-4F8F-08351130B63C}"/>
              </a:ext>
            </a:extLst>
          </p:cNvPr>
          <p:cNvSpPr txBox="1"/>
          <p:nvPr/>
        </p:nvSpPr>
        <p:spPr>
          <a:xfrm>
            <a:off x="8500413" y="4681904"/>
            <a:ext cx="52771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mDOR</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28" name="ZoneTexte 3227">
            <a:extLst>
              <a:ext uri="{FF2B5EF4-FFF2-40B4-BE49-F238E27FC236}">
                <a16:creationId xmlns:a16="http://schemas.microsoft.com/office/drawing/2014/main" id="{724C5405-EC39-F0A6-CBD1-DFD52A988C58}"/>
              </a:ext>
            </a:extLst>
          </p:cNvPr>
          <p:cNvSpPr txBox="1"/>
          <p:nvPr/>
        </p:nvSpPr>
        <p:spPr>
          <a:xfrm>
            <a:off x="8982275" y="4681904"/>
            <a:ext cx="112562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3-yr DOR (95% CI)</a:t>
            </a:r>
          </a:p>
        </p:txBody>
      </p:sp>
      <p:sp>
        <p:nvSpPr>
          <p:cNvPr id="3229" name="ZoneTexte 3228">
            <a:extLst>
              <a:ext uri="{FF2B5EF4-FFF2-40B4-BE49-F238E27FC236}">
                <a16:creationId xmlns:a16="http://schemas.microsoft.com/office/drawing/2014/main" id="{648763F3-133D-8637-AC0D-680735BA130A}"/>
              </a:ext>
            </a:extLst>
          </p:cNvPr>
          <p:cNvSpPr txBox="1"/>
          <p:nvPr/>
        </p:nvSpPr>
        <p:spPr>
          <a:xfrm>
            <a:off x="8385442" y="4228739"/>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230" name="ZoneTexte 3229">
            <a:extLst>
              <a:ext uri="{FF2B5EF4-FFF2-40B4-BE49-F238E27FC236}">
                <a16:creationId xmlns:a16="http://schemas.microsoft.com/office/drawing/2014/main" id="{ABF04134-DF8B-3354-AA8F-2E66DF8CF37D}"/>
              </a:ext>
            </a:extLst>
          </p:cNvPr>
          <p:cNvSpPr txBox="1"/>
          <p:nvPr/>
        </p:nvSpPr>
        <p:spPr>
          <a:xfrm>
            <a:off x="8623082"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3231" name="ZoneTexte 3230">
            <a:extLst>
              <a:ext uri="{FF2B5EF4-FFF2-40B4-BE49-F238E27FC236}">
                <a16:creationId xmlns:a16="http://schemas.microsoft.com/office/drawing/2014/main" id="{0FAD467F-7EDA-56BD-2CDB-95510A8DAA24}"/>
              </a:ext>
            </a:extLst>
          </p:cNvPr>
          <p:cNvSpPr txBox="1"/>
          <p:nvPr/>
        </p:nvSpPr>
        <p:spPr>
          <a:xfrm>
            <a:off x="8893583"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3232" name="ZoneTexte 3231">
            <a:extLst>
              <a:ext uri="{FF2B5EF4-FFF2-40B4-BE49-F238E27FC236}">
                <a16:creationId xmlns:a16="http://schemas.microsoft.com/office/drawing/2014/main" id="{44EDF42E-2DA2-3048-BE1D-37E6968F2A07}"/>
              </a:ext>
            </a:extLst>
          </p:cNvPr>
          <p:cNvSpPr txBox="1"/>
          <p:nvPr/>
        </p:nvSpPr>
        <p:spPr>
          <a:xfrm>
            <a:off x="9164084"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3233" name="ZoneTexte 3232">
            <a:extLst>
              <a:ext uri="{FF2B5EF4-FFF2-40B4-BE49-F238E27FC236}">
                <a16:creationId xmlns:a16="http://schemas.microsoft.com/office/drawing/2014/main" id="{487E8B6C-07A4-439F-E61F-35EE92B1EF16}"/>
              </a:ext>
            </a:extLst>
          </p:cNvPr>
          <p:cNvSpPr txBox="1"/>
          <p:nvPr/>
        </p:nvSpPr>
        <p:spPr>
          <a:xfrm>
            <a:off x="9444110"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3234" name="ZoneTexte 3233">
            <a:extLst>
              <a:ext uri="{FF2B5EF4-FFF2-40B4-BE49-F238E27FC236}">
                <a16:creationId xmlns:a16="http://schemas.microsoft.com/office/drawing/2014/main" id="{64420FFE-FF3B-6B58-912B-6262D61DEE1A}"/>
              </a:ext>
            </a:extLst>
          </p:cNvPr>
          <p:cNvSpPr txBox="1"/>
          <p:nvPr/>
        </p:nvSpPr>
        <p:spPr>
          <a:xfrm>
            <a:off x="9714613"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3235" name="ZoneTexte 3234">
            <a:extLst>
              <a:ext uri="{FF2B5EF4-FFF2-40B4-BE49-F238E27FC236}">
                <a16:creationId xmlns:a16="http://schemas.microsoft.com/office/drawing/2014/main" id="{210BAF29-0B5B-14CA-C23D-5B756EB9F147}"/>
              </a:ext>
            </a:extLst>
          </p:cNvPr>
          <p:cNvSpPr txBox="1"/>
          <p:nvPr/>
        </p:nvSpPr>
        <p:spPr>
          <a:xfrm>
            <a:off x="8876416" y="4407316"/>
            <a:ext cx="59984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37" name="ZoneTexte 3236">
            <a:extLst>
              <a:ext uri="{FF2B5EF4-FFF2-40B4-BE49-F238E27FC236}">
                <a16:creationId xmlns:a16="http://schemas.microsoft.com/office/drawing/2014/main" id="{76D03613-A682-2805-9BD8-7DBC2A52C548}"/>
              </a:ext>
            </a:extLst>
          </p:cNvPr>
          <p:cNvSpPr txBox="1"/>
          <p:nvPr/>
        </p:nvSpPr>
        <p:spPr>
          <a:xfrm>
            <a:off x="10301580" y="4228739"/>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238" name="ZoneTexte 3237">
            <a:extLst>
              <a:ext uri="{FF2B5EF4-FFF2-40B4-BE49-F238E27FC236}">
                <a16:creationId xmlns:a16="http://schemas.microsoft.com/office/drawing/2014/main" id="{0BFA58AB-FC86-FE3A-4560-4CD72B2D119D}"/>
              </a:ext>
            </a:extLst>
          </p:cNvPr>
          <p:cNvSpPr txBox="1"/>
          <p:nvPr/>
        </p:nvSpPr>
        <p:spPr>
          <a:xfrm>
            <a:off x="10539220"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3239" name="ZoneTexte 3238">
            <a:extLst>
              <a:ext uri="{FF2B5EF4-FFF2-40B4-BE49-F238E27FC236}">
                <a16:creationId xmlns:a16="http://schemas.microsoft.com/office/drawing/2014/main" id="{569EBEB0-D617-B9B1-5EBA-9E2CCE277463}"/>
              </a:ext>
            </a:extLst>
          </p:cNvPr>
          <p:cNvSpPr txBox="1"/>
          <p:nvPr/>
        </p:nvSpPr>
        <p:spPr>
          <a:xfrm>
            <a:off x="10809721"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3240" name="ZoneTexte 3239">
            <a:extLst>
              <a:ext uri="{FF2B5EF4-FFF2-40B4-BE49-F238E27FC236}">
                <a16:creationId xmlns:a16="http://schemas.microsoft.com/office/drawing/2014/main" id="{75B53D46-5A8E-01F7-1DF2-151F250B9DF5}"/>
              </a:ext>
            </a:extLst>
          </p:cNvPr>
          <p:cNvSpPr txBox="1"/>
          <p:nvPr/>
        </p:nvSpPr>
        <p:spPr>
          <a:xfrm>
            <a:off x="11080222"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3241" name="ZoneTexte 3240">
            <a:extLst>
              <a:ext uri="{FF2B5EF4-FFF2-40B4-BE49-F238E27FC236}">
                <a16:creationId xmlns:a16="http://schemas.microsoft.com/office/drawing/2014/main" id="{67C0C0BD-E47A-876C-F420-104C5826BB80}"/>
              </a:ext>
            </a:extLst>
          </p:cNvPr>
          <p:cNvSpPr txBox="1"/>
          <p:nvPr/>
        </p:nvSpPr>
        <p:spPr>
          <a:xfrm>
            <a:off x="11360248"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3242" name="ZoneTexte 3241">
            <a:extLst>
              <a:ext uri="{FF2B5EF4-FFF2-40B4-BE49-F238E27FC236}">
                <a16:creationId xmlns:a16="http://schemas.microsoft.com/office/drawing/2014/main" id="{1EC5A11E-0C03-9E99-D8FE-96B63E18822B}"/>
              </a:ext>
            </a:extLst>
          </p:cNvPr>
          <p:cNvSpPr txBox="1"/>
          <p:nvPr/>
        </p:nvSpPr>
        <p:spPr>
          <a:xfrm>
            <a:off x="11630751" y="4228739"/>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3243" name="ZoneTexte 3242">
            <a:extLst>
              <a:ext uri="{FF2B5EF4-FFF2-40B4-BE49-F238E27FC236}">
                <a16:creationId xmlns:a16="http://schemas.microsoft.com/office/drawing/2014/main" id="{5D4F4A24-C188-703F-ED75-42EC339EF667}"/>
              </a:ext>
            </a:extLst>
          </p:cNvPr>
          <p:cNvSpPr txBox="1"/>
          <p:nvPr/>
        </p:nvSpPr>
        <p:spPr>
          <a:xfrm>
            <a:off x="10792554" y="4407316"/>
            <a:ext cx="599844"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45" name="ZoneTexte 3244">
            <a:extLst>
              <a:ext uri="{FF2B5EF4-FFF2-40B4-BE49-F238E27FC236}">
                <a16:creationId xmlns:a16="http://schemas.microsoft.com/office/drawing/2014/main" id="{D0F70D8F-5BEB-37EC-234A-2DA1B2A61B09}"/>
              </a:ext>
            </a:extLst>
          </p:cNvPr>
          <p:cNvSpPr txBox="1"/>
          <p:nvPr/>
        </p:nvSpPr>
        <p:spPr>
          <a:xfrm>
            <a:off x="7226659" y="3693800"/>
            <a:ext cx="60144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p = 0,70</a:t>
            </a:r>
          </a:p>
        </p:txBody>
      </p:sp>
      <p:sp>
        <p:nvSpPr>
          <p:cNvPr id="3246" name="ZoneTexte 3245">
            <a:extLst>
              <a:ext uri="{FF2B5EF4-FFF2-40B4-BE49-F238E27FC236}">
                <a16:creationId xmlns:a16="http://schemas.microsoft.com/office/drawing/2014/main" id="{8F4FED4B-AFFA-952D-7822-53028F55DA25}"/>
              </a:ext>
            </a:extLst>
          </p:cNvPr>
          <p:cNvSpPr txBox="1"/>
          <p:nvPr/>
        </p:nvSpPr>
        <p:spPr>
          <a:xfrm>
            <a:off x="9061803" y="3693800"/>
            <a:ext cx="60305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p = 0,93</a:t>
            </a:r>
          </a:p>
        </p:txBody>
      </p:sp>
      <p:sp>
        <p:nvSpPr>
          <p:cNvPr id="3247" name="ZoneTexte 3246">
            <a:extLst>
              <a:ext uri="{FF2B5EF4-FFF2-40B4-BE49-F238E27FC236}">
                <a16:creationId xmlns:a16="http://schemas.microsoft.com/office/drawing/2014/main" id="{BDEC6D88-4657-5D1F-F87D-884CC6386F13}"/>
              </a:ext>
            </a:extLst>
          </p:cNvPr>
          <p:cNvSpPr txBox="1"/>
          <p:nvPr/>
        </p:nvSpPr>
        <p:spPr>
          <a:xfrm>
            <a:off x="11030374" y="3312083"/>
            <a:ext cx="60305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p = 0,09</a:t>
            </a:r>
          </a:p>
        </p:txBody>
      </p:sp>
      <p:sp>
        <p:nvSpPr>
          <p:cNvPr id="3250" name="ZoneTexte 3249">
            <a:extLst>
              <a:ext uri="{FF2B5EF4-FFF2-40B4-BE49-F238E27FC236}">
                <a16:creationId xmlns:a16="http://schemas.microsoft.com/office/drawing/2014/main" id="{D9D98409-E43D-456B-0A05-8CA9F88D87A3}"/>
              </a:ext>
            </a:extLst>
          </p:cNvPr>
          <p:cNvSpPr txBox="1"/>
          <p:nvPr/>
        </p:nvSpPr>
        <p:spPr>
          <a:xfrm>
            <a:off x="10742652" y="4834512"/>
            <a:ext cx="86914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17% (0-36 %)</a:t>
            </a:r>
          </a:p>
        </p:txBody>
      </p:sp>
      <p:sp>
        <p:nvSpPr>
          <p:cNvPr id="3251" name="ZoneTexte 3250">
            <a:extLst>
              <a:ext uri="{FF2B5EF4-FFF2-40B4-BE49-F238E27FC236}">
                <a16:creationId xmlns:a16="http://schemas.microsoft.com/office/drawing/2014/main" id="{CAAB1576-FEB0-3800-38E8-2091621C887F}"/>
              </a:ext>
            </a:extLst>
          </p:cNvPr>
          <p:cNvSpPr txBox="1"/>
          <p:nvPr/>
        </p:nvSpPr>
        <p:spPr>
          <a:xfrm>
            <a:off x="10742652" y="4997228"/>
            <a:ext cx="86914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 (0-100 %)</a:t>
            </a:r>
          </a:p>
        </p:txBody>
      </p:sp>
      <p:sp>
        <p:nvSpPr>
          <p:cNvPr id="3253" name="ZoneTexte 3252">
            <a:extLst>
              <a:ext uri="{FF2B5EF4-FFF2-40B4-BE49-F238E27FC236}">
                <a16:creationId xmlns:a16="http://schemas.microsoft.com/office/drawing/2014/main" id="{DCFAF74A-01D0-D3F3-9D0C-3660841E4AA4}"/>
              </a:ext>
            </a:extLst>
          </p:cNvPr>
          <p:cNvSpPr txBox="1"/>
          <p:nvPr/>
        </p:nvSpPr>
        <p:spPr>
          <a:xfrm>
            <a:off x="10647273" y="4681904"/>
            <a:ext cx="1059907"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3-yr CIR (95% CI)</a:t>
            </a:r>
          </a:p>
        </p:txBody>
      </p:sp>
      <p:sp>
        <p:nvSpPr>
          <p:cNvPr id="4" name="Text Box 3">
            <a:extLst>
              <a:ext uri="{FF2B5EF4-FFF2-40B4-BE49-F238E27FC236}">
                <a16:creationId xmlns:a16="http://schemas.microsoft.com/office/drawing/2014/main" id="{8E05D6BA-1788-B78C-6FCC-AF204F7481F3}"/>
              </a:ext>
            </a:extLst>
          </p:cNvPr>
          <p:cNvSpPr txBox="1">
            <a:spLocks noChangeArrowheads="1"/>
          </p:cNvSpPr>
          <p:nvPr/>
        </p:nvSpPr>
        <p:spPr bwMode="auto">
          <a:xfrm>
            <a:off x="9520435" y="6538230"/>
            <a:ext cx="267156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fr-FR" sz="1200" b="0" i="1" u="none" strike="noStrike" kern="1200" cap="none" spc="0" normalizeH="0" baseline="0" noProof="0" dirty="0">
                <a:ln>
                  <a:noFill/>
                </a:ln>
                <a:solidFill>
                  <a:prstClr val="black"/>
                </a:solidFill>
                <a:effectLst/>
                <a:uLnTx/>
                <a:uFillTx/>
                <a:latin typeface="Calibri"/>
                <a:ea typeface="+mn-ea"/>
                <a:cs typeface="+mn-cs"/>
              </a:rPr>
              <a:t>Marvin-Peek J</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S127</a:t>
            </a:r>
          </a:p>
        </p:txBody>
      </p:sp>
    </p:spTree>
    <p:extLst>
      <p:ext uri="{BB962C8B-B14F-4D97-AF65-F5344CB8AC3E}">
        <p14:creationId xmlns:p14="http://schemas.microsoft.com/office/powerpoint/2010/main" val="7610739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E1A1DC3E-2A50-D39D-CAC3-C784FD578941}"/>
              </a:ext>
            </a:extLst>
          </p:cNvPr>
          <p:cNvSpPr txBox="1">
            <a:spLocks noChangeArrowheads="1"/>
          </p:cNvSpPr>
          <p:nvPr/>
        </p:nvSpPr>
        <p:spPr bwMode="auto">
          <a:xfrm>
            <a:off x="9725684" y="6538230"/>
            <a:ext cx="24663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Zeidan AM, abstract S130</a:t>
            </a:r>
          </a:p>
        </p:txBody>
      </p:sp>
      <p:sp>
        <p:nvSpPr>
          <p:cNvPr id="11" name="ZoneTexte 10">
            <a:extLst>
              <a:ext uri="{FF2B5EF4-FFF2-40B4-BE49-F238E27FC236}">
                <a16:creationId xmlns:a16="http://schemas.microsoft.com/office/drawing/2014/main" id="{E5F585B6-5BA6-560E-BCD5-6FF51580FF1C}"/>
              </a:ext>
            </a:extLst>
          </p:cNvPr>
          <p:cNvSpPr txBox="1"/>
          <p:nvPr/>
        </p:nvSpPr>
        <p:spPr>
          <a:xfrm>
            <a:off x="3588123" y="1665828"/>
            <a:ext cx="429705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C00000"/>
                </a:solidFill>
                <a:effectLst/>
                <a:uLnTx/>
                <a:uFillTx/>
                <a:latin typeface="Calibri"/>
                <a:ea typeface="+mn-ea"/>
                <a:cs typeface="+mn-cs"/>
              </a:rPr>
              <a:t>Overall</a:t>
            </a:r>
            <a:r>
              <a:rPr kumimoji="0" lang="fr-FR" sz="1800" b="1" i="0" u="none" strike="noStrike" kern="1200" cap="none" spc="0" normalizeH="0" baseline="0" noProof="0" dirty="0">
                <a:ln>
                  <a:noFill/>
                </a:ln>
                <a:solidFill>
                  <a:srgbClr val="C00000"/>
                </a:solidFill>
                <a:effectLst/>
                <a:uLnTx/>
                <a:uFillTx/>
                <a:latin typeface="Calibri"/>
                <a:ea typeface="+mn-ea"/>
                <a:cs typeface="+mn-cs"/>
              </a:rPr>
              <a:t>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survival</a:t>
            </a:r>
            <a:endParaRPr kumimoji="0" lang="fr-FR" sz="1800" b="1" i="0" u="none" strike="noStrike" kern="1200" cap="none" spc="0" normalizeH="0" baseline="0" noProof="0" dirty="0">
              <a:ln>
                <a:noFill/>
              </a:ln>
              <a:solidFill>
                <a:srgbClr val="C00000"/>
              </a:solidFill>
              <a:effectLst/>
              <a:uLnTx/>
              <a:uFillTx/>
              <a:latin typeface="Calibri"/>
              <a:ea typeface="+mn-ea"/>
              <a:cs typeface="+mn-cs"/>
            </a:endParaRPr>
          </a:p>
        </p:txBody>
      </p:sp>
      <p:sp>
        <p:nvSpPr>
          <p:cNvPr id="12" name="Rectangle : coins arrondis 11">
            <a:extLst>
              <a:ext uri="{FF2B5EF4-FFF2-40B4-BE49-F238E27FC236}">
                <a16:creationId xmlns:a16="http://schemas.microsoft.com/office/drawing/2014/main" id="{3C8D9636-D738-6FE5-84CB-5FFD1CE2B2D5}"/>
              </a:ext>
            </a:extLst>
          </p:cNvPr>
          <p:cNvSpPr/>
          <p:nvPr/>
        </p:nvSpPr>
        <p:spPr>
          <a:xfrm>
            <a:off x="1460036" y="5391829"/>
            <a:ext cx="4081032" cy="967522"/>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After</a:t>
            </a:r>
            <a:r>
              <a:rPr kumimoji="0" lang="fr-FR" sz="1200" b="1" i="0" u="none" strike="noStrike" kern="1200" cap="none" spc="0" normalizeH="0" baseline="0" noProof="0" dirty="0">
                <a:ln>
                  <a:noFill/>
                </a:ln>
                <a:solidFill>
                  <a:prstClr val="black"/>
                </a:solidFill>
                <a:effectLst/>
                <a:uLnTx/>
                <a:uFillTx/>
                <a:latin typeface="Calibri"/>
                <a:ea typeface="+mn-ea"/>
                <a:cs typeface="+mn-cs"/>
              </a:rPr>
              <a:t> a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1" i="0" u="none" strike="noStrike" kern="1200" cap="none" spc="0" normalizeH="0" baseline="0" noProof="0" dirty="0">
                <a:ln>
                  <a:noFill/>
                </a:ln>
                <a:solidFill>
                  <a:prstClr val="black"/>
                </a:solidFill>
                <a:effectLst/>
                <a:uLnTx/>
                <a:uFillTx/>
                <a:latin typeface="Calibri"/>
                <a:ea typeface="+mn-ea"/>
                <a:cs typeface="+mn-cs"/>
              </a:rPr>
              <a:t> follow-up of 17,6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200" b="1" i="0" u="none" strike="noStrike" kern="1200" cap="none" spc="0" normalizeH="0" baseline="0" noProof="0" dirty="0">
                <a:ln>
                  <a:noFill/>
                </a:ln>
                <a:solidFill>
                  <a:prstClr val="black"/>
                </a:solidFill>
                <a:effectLst/>
                <a:uLnTx/>
                <a:uFillTx/>
                <a:latin typeface="Calibri"/>
                <a:ea typeface="+mn-ea"/>
                <a:cs typeface="+mn-cs"/>
              </a:rPr>
              <a:t> (range 1,0-23,5)</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0" i="0" u="none" strike="noStrike" kern="1200" cap="none" spc="0" normalizeH="0" baseline="0" noProof="0" dirty="0">
                <a:ln>
                  <a:noFill/>
                </a:ln>
                <a:solidFill>
                  <a:prstClr val="black"/>
                </a:solidFill>
                <a:effectLst/>
                <a:uLnTx/>
                <a:uFillTx/>
                <a:latin typeface="Calibri"/>
                <a:ea typeface="+mn-ea"/>
                <a:cs typeface="+mn-cs"/>
              </a:rPr>
              <a:t> OS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was</a:t>
            </a:r>
            <a:r>
              <a:rPr kumimoji="0" lang="fr-FR" sz="1200" b="0" i="0" u="none" strike="noStrike" kern="1200" cap="none" spc="0" normalizeH="0" baseline="0" noProof="0" dirty="0">
                <a:ln>
                  <a:noFill/>
                </a:ln>
                <a:solidFill>
                  <a:prstClr val="black"/>
                </a:solidFill>
                <a:effectLst/>
                <a:uLnTx/>
                <a:uFillTx/>
                <a:latin typeface="Calibri"/>
                <a:ea typeface="+mn-ea"/>
                <a:cs typeface="+mn-cs"/>
              </a:rPr>
              <a:t> not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reached</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NPM1-m : 94% OS rate at 12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60-day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mortality</a:t>
            </a:r>
            <a:r>
              <a:rPr kumimoji="0" lang="fr-FR" sz="1200" b="0" i="0" u="none" strike="noStrike" kern="1200" cap="none" spc="0" normalizeH="0" baseline="0" noProof="0" dirty="0">
                <a:ln>
                  <a:noFill/>
                </a:ln>
                <a:solidFill>
                  <a:prstClr val="black"/>
                </a:solidFill>
                <a:effectLst/>
                <a:uLnTx/>
                <a:uFillTx/>
                <a:latin typeface="Calibri"/>
                <a:ea typeface="+mn-ea"/>
                <a:cs typeface="+mn-cs"/>
              </a:rPr>
              <a:t>: 2% (1/49)</a:t>
            </a:r>
          </a:p>
        </p:txBody>
      </p:sp>
      <p:sp>
        <p:nvSpPr>
          <p:cNvPr id="13" name="Rectangle : coins arrondis 12">
            <a:extLst>
              <a:ext uri="{FF2B5EF4-FFF2-40B4-BE49-F238E27FC236}">
                <a16:creationId xmlns:a16="http://schemas.microsoft.com/office/drawing/2014/main" id="{E61C201A-1ABC-171B-B33F-2D62104D7AA1}"/>
              </a:ext>
            </a:extLst>
          </p:cNvPr>
          <p:cNvSpPr/>
          <p:nvPr/>
        </p:nvSpPr>
        <p:spPr>
          <a:xfrm>
            <a:off x="7305047" y="5391829"/>
            <a:ext cx="4123830" cy="967522"/>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After</a:t>
            </a:r>
            <a:r>
              <a:rPr kumimoji="0" lang="fr-FR" sz="1200" b="1" i="0" u="none" strike="noStrike" kern="1200" cap="none" spc="0" normalizeH="0" baseline="0" noProof="0" dirty="0">
                <a:ln>
                  <a:noFill/>
                </a:ln>
                <a:solidFill>
                  <a:prstClr val="black"/>
                </a:solidFill>
                <a:effectLst/>
                <a:uLnTx/>
                <a:uFillTx/>
                <a:latin typeface="Calibri"/>
                <a:ea typeface="+mn-ea"/>
                <a:cs typeface="+mn-cs"/>
              </a:rPr>
              <a:t> a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1" i="0" u="none" strike="noStrike" kern="1200" cap="none" spc="0" normalizeH="0" baseline="0" noProof="0" dirty="0">
                <a:ln>
                  <a:noFill/>
                </a:ln>
                <a:solidFill>
                  <a:prstClr val="black"/>
                </a:solidFill>
                <a:effectLst/>
                <a:uLnTx/>
                <a:uFillTx/>
                <a:latin typeface="Calibri"/>
                <a:ea typeface="+mn-ea"/>
                <a:cs typeface="+mn-cs"/>
              </a:rPr>
              <a:t> follow-up of 11,0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r>
              <a:rPr kumimoji="0" lang="fr-FR" sz="1200" b="1" i="0" u="none" strike="noStrike" kern="1200" cap="none" spc="0" normalizeH="0" baseline="0" noProof="0" dirty="0">
                <a:ln>
                  <a:noFill/>
                </a:ln>
                <a:solidFill>
                  <a:prstClr val="black"/>
                </a:solidFill>
                <a:effectLst/>
                <a:uLnTx/>
                <a:uFillTx/>
                <a:latin typeface="Calibri"/>
                <a:ea typeface="+mn-ea"/>
                <a:cs typeface="+mn-cs"/>
              </a:rPr>
              <a:t> (range 0,9-21,9)</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Median</a:t>
            </a:r>
            <a:r>
              <a:rPr kumimoji="0" lang="fr-FR" sz="1200" b="0" i="0" u="none" strike="noStrike" kern="1200" cap="none" spc="0" normalizeH="0" baseline="0" noProof="0" dirty="0">
                <a:ln>
                  <a:noFill/>
                </a:ln>
                <a:solidFill>
                  <a:prstClr val="black"/>
                </a:solidFill>
                <a:effectLst/>
                <a:uLnTx/>
                <a:uFillTx/>
                <a:latin typeface="Calibri"/>
                <a:ea typeface="+mn-ea"/>
                <a:cs typeface="+mn-cs"/>
              </a:rPr>
              <a:t> OS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was</a:t>
            </a:r>
            <a:r>
              <a:rPr kumimoji="0" lang="fr-FR" sz="1200" b="0" i="0" u="none" strike="noStrike" kern="1200" cap="none" spc="0" normalizeH="0" baseline="0" noProof="0" dirty="0">
                <a:ln>
                  <a:noFill/>
                </a:ln>
                <a:solidFill>
                  <a:prstClr val="black"/>
                </a:solidFill>
                <a:effectLst/>
                <a:uLnTx/>
                <a:uFillTx/>
                <a:latin typeface="Calibri"/>
                <a:ea typeface="+mn-ea"/>
                <a:cs typeface="+mn-cs"/>
              </a:rPr>
              <a:t> not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reached</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KMT2A-r : 71% OS rate at 12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60-day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mortality</a:t>
            </a:r>
            <a:r>
              <a:rPr kumimoji="0" lang="fr-FR" sz="1200" b="0" i="0" u="none" strike="noStrike" kern="1200" cap="none" spc="0" normalizeH="0" baseline="0" noProof="0" dirty="0">
                <a:ln>
                  <a:noFill/>
                </a:ln>
                <a:solidFill>
                  <a:prstClr val="black"/>
                </a:solidFill>
                <a:effectLst/>
                <a:uLnTx/>
                <a:uFillTx/>
                <a:latin typeface="Calibri"/>
                <a:ea typeface="+mn-ea"/>
                <a:cs typeface="+mn-cs"/>
              </a:rPr>
              <a:t>: 4% (2/50)</a:t>
            </a:r>
          </a:p>
        </p:txBody>
      </p:sp>
      <p:grpSp>
        <p:nvGrpSpPr>
          <p:cNvPr id="14" name="Groupe 13">
            <a:extLst>
              <a:ext uri="{FF2B5EF4-FFF2-40B4-BE49-F238E27FC236}">
                <a16:creationId xmlns:a16="http://schemas.microsoft.com/office/drawing/2014/main" id="{01A8271E-41AB-3ED7-7B73-6429D348B0A9}"/>
              </a:ext>
            </a:extLst>
          </p:cNvPr>
          <p:cNvGrpSpPr/>
          <p:nvPr/>
        </p:nvGrpSpPr>
        <p:grpSpPr>
          <a:xfrm>
            <a:off x="1333500" y="2159000"/>
            <a:ext cx="4202113" cy="2289175"/>
            <a:chOff x="1333500" y="2159000"/>
            <a:chExt cx="4202113" cy="2289175"/>
          </a:xfrm>
        </p:grpSpPr>
        <p:sp>
          <p:nvSpPr>
            <p:cNvPr id="15" name="Freeform 7">
              <a:extLst>
                <a:ext uri="{FF2B5EF4-FFF2-40B4-BE49-F238E27FC236}">
                  <a16:creationId xmlns:a16="http://schemas.microsoft.com/office/drawing/2014/main" id="{BDB703FC-5EC6-0715-779E-46D0A57A9CBA}"/>
                </a:ext>
              </a:extLst>
            </p:cNvPr>
            <p:cNvSpPr>
              <a:spLocks/>
            </p:cNvSpPr>
            <p:nvPr/>
          </p:nvSpPr>
          <p:spPr bwMode="auto">
            <a:xfrm>
              <a:off x="1411288" y="2159000"/>
              <a:ext cx="4124325" cy="2217737"/>
            </a:xfrm>
            <a:custGeom>
              <a:avLst/>
              <a:gdLst>
                <a:gd name="T0" fmla="*/ 10394 w 10394"/>
                <a:gd name="T1" fmla="*/ 5590 h 5590"/>
                <a:gd name="T2" fmla="*/ 0 w 10394"/>
                <a:gd name="T3" fmla="*/ 5590 h 5590"/>
                <a:gd name="T4" fmla="*/ 0 w 10394"/>
                <a:gd name="T5" fmla="*/ 0 h 5590"/>
              </a:gdLst>
              <a:ahLst/>
              <a:cxnLst>
                <a:cxn ang="0">
                  <a:pos x="T0" y="T1"/>
                </a:cxn>
                <a:cxn ang="0">
                  <a:pos x="T2" y="T3"/>
                </a:cxn>
                <a:cxn ang="0">
                  <a:pos x="T4" y="T5"/>
                </a:cxn>
              </a:cxnLst>
              <a:rect l="0" t="0" r="r" b="b"/>
              <a:pathLst>
                <a:path w="10394" h="5590">
                  <a:moveTo>
                    <a:pt x="10394" y="5590"/>
                  </a:moveTo>
                  <a:lnTo>
                    <a:pt x="0" y="559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Line 18">
              <a:extLst>
                <a:ext uri="{FF2B5EF4-FFF2-40B4-BE49-F238E27FC236}">
                  <a16:creationId xmlns:a16="http://schemas.microsoft.com/office/drawing/2014/main" id="{CB27825B-24AB-20BC-C25C-A0582C68D416}"/>
                </a:ext>
              </a:extLst>
            </p:cNvPr>
            <p:cNvSpPr>
              <a:spLocks noChangeShapeType="1"/>
            </p:cNvSpPr>
            <p:nvPr/>
          </p:nvSpPr>
          <p:spPr bwMode="auto">
            <a:xfrm flipV="1">
              <a:off x="3987800"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Line 19">
              <a:extLst>
                <a:ext uri="{FF2B5EF4-FFF2-40B4-BE49-F238E27FC236}">
                  <a16:creationId xmlns:a16="http://schemas.microsoft.com/office/drawing/2014/main" id="{4E65226D-EE61-F3E8-E0DE-C93D07837B54}"/>
                </a:ext>
              </a:extLst>
            </p:cNvPr>
            <p:cNvSpPr>
              <a:spLocks noChangeShapeType="1"/>
            </p:cNvSpPr>
            <p:nvPr/>
          </p:nvSpPr>
          <p:spPr bwMode="auto">
            <a:xfrm flipV="1">
              <a:off x="4476750"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20">
              <a:extLst>
                <a:ext uri="{FF2B5EF4-FFF2-40B4-BE49-F238E27FC236}">
                  <a16:creationId xmlns:a16="http://schemas.microsoft.com/office/drawing/2014/main" id="{A3559037-B192-3540-D9F1-01DAD0FD3922}"/>
                </a:ext>
              </a:extLst>
            </p:cNvPr>
            <p:cNvSpPr>
              <a:spLocks noChangeShapeType="1"/>
            </p:cNvSpPr>
            <p:nvPr/>
          </p:nvSpPr>
          <p:spPr bwMode="auto">
            <a:xfrm flipV="1">
              <a:off x="3500438"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21">
              <a:extLst>
                <a:ext uri="{FF2B5EF4-FFF2-40B4-BE49-F238E27FC236}">
                  <a16:creationId xmlns:a16="http://schemas.microsoft.com/office/drawing/2014/main" id="{8D18932D-CBC4-2EBE-9493-446704522A23}"/>
                </a:ext>
              </a:extLst>
            </p:cNvPr>
            <p:cNvSpPr>
              <a:spLocks noChangeShapeType="1"/>
            </p:cNvSpPr>
            <p:nvPr/>
          </p:nvSpPr>
          <p:spPr bwMode="auto">
            <a:xfrm flipV="1">
              <a:off x="5453063"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Line 22">
              <a:extLst>
                <a:ext uri="{FF2B5EF4-FFF2-40B4-BE49-F238E27FC236}">
                  <a16:creationId xmlns:a16="http://schemas.microsoft.com/office/drawing/2014/main" id="{C15AA400-4791-18D9-A1A0-63A3C3CF1606}"/>
                </a:ext>
              </a:extLst>
            </p:cNvPr>
            <p:cNvSpPr>
              <a:spLocks noChangeShapeType="1"/>
            </p:cNvSpPr>
            <p:nvPr/>
          </p:nvSpPr>
          <p:spPr bwMode="auto">
            <a:xfrm flipV="1">
              <a:off x="4964113"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23">
              <a:extLst>
                <a:ext uri="{FF2B5EF4-FFF2-40B4-BE49-F238E27FC236}">
                  <a16:creationId xmlns:a16="http://schemas.microsoft.com/office/drawing/2014/main" id="{9EE30860-2091-5016-DB69-069166D3250D}"/>
                </a:ext>
              </a:extLst>
            </p:cNvPr>
            <p:cNvSpPr>
              <a:spLocks noChangeShapeType="1"/>
            </p:cNvSpPr>
            <p:nvPr/>
          </p:nvSpPr>
          <p:spPr bwMode="auto">
            <a:xfrm flipV="1">
              <a:off x="1547813"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4">
              <a:extLst>
                <a:ext uri="{FF2B5EF4-FFF2-40B4-BE49-F238E27FC236}">
                  <a16:creationId xmlns:a16="http://schemas.microsoft.com/office/drawing/2014/main" id="{2B6098F2-CAA8-E72D-3DD4-7526392C193E}"/>
                </a:ext>
              </a:extLst>
            </p:cNvPr>
            <p:cNvSpPr>
              <a:spLocks noChangeShapeType="1"/>
            </p:cNvSpPr>
            <p:nvPr/>
          </p:nvSpPr>
          <p:spPr bwMode="auto">
            <a:xfrm flipV="1">
              <a:off x="2524125"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25">
              <a:extLst>
                <a:ext uri="{FF2B5EF4-FFF2-40B4-BE49-F238E27FC236}">
                  <a16:creationId xmlns:a16="http://schemas.microsoft.com/office/drawing/2014/main" id="{7319ABFB-AD2C-F2A7-B540-3568623CCD80}"/>
                </a:ext>
              </a:extLst>
            </p:cNvPr>
            <p:cNvSpPr>
              <a:spLocks noChangeShapeType="1"/>
            </p:cNvSpPr>
            <p:nvPr/>
          </p:nvSpPr>
          <p:spPr bwMode="auto">
            <a:xfrm flipV="1">
              <a:off x="3011488"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26">
              <a:extLst>
                <a:ext uri="{FF2B5EF4-FFF2-40B4-BE49-F238E27FC236}">
                  <a16:creationId xmlns:a16="http://schemas.microsoft.com/office/drawing/2014/main" id="{B9475481-F3C9-F81E-D6C5-43680372A780}"/>
                </a:ext>
              </a:extLst>
            </p:cNvPr>
            <p:cNvSpPr>
              <a:spLocks noChangeShapeType="1"/>
            </p:cNvSpPr>
            <p:nvPr/>
          </p:nvSpPr>
          <p:spPr bwMode="auto">
            <a:xfrm flipV="1">
              <a:off x="2035175"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33">
              <a:extLst>
                <a:ext uri="{FF2B5EF4-FFF2-40B4-BE49-F238E27FC236}">
                  <a16:creationId xmlns:a16="http://schemas.microsoft.com/office/drawing/2014/main" id="{B8070117-7F2E-B2FB-8BAA-5D6155054123}"/>
                </a:ext>
              </a:extLst>
            </p:cNvPr>
            <p:cNvSpPr>
              <a:spLocks noChangeShapeType="1"/>
            </p:cNvSpPr>
            <p:nvPr/>
          </p:nvSpPr>
          <p:spPr bwMode="auto">
            <a:xfrm>
              <a:off x="1333500" y="2187575"/>
              <a:ext cx="7778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34">
              <a:extLst>
                <a:ext uri="{FF2B5EF4-FFF2-40B4-BE49-F238E27FC236}">
                  <a16:creationId xmlns:a16="http://schemas.microsoft.com/office/drawing/2014/main" id="{430560D5-7AC8-35AB-DDA2-F0E23F57EF90}"/>
                </a:ext>
              </a:extLst>
            </p:cNvPr>
            <p:cNvSpPr>
              <a:spLocks noChangeShapeType="1"/>
            </p:cNvSpPr>
            <p:nvPr/>
          </p:nvSpPr>
          <p:spPr bwMode="auto">
            <a:xfrm>
              <a:off x="1333500" y="2603500"/>
              <a:ext cx="7778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35">
              <a:extLst>
                <a:ext uri="{FF2B5EF4-FFF2-40B4-BE49-F238E27FC236}">
                  <a16:creationId xmlns:a16="http://schemas.microsoft.com/office/drawing/2014/main" id="{F1C0C28F-2AAE-38CF-1778-9B8E30FC1E4C}"/>
                </a:ext>
              </a:extLst>
            </p:cNvPr>
            <p:cNvSpPr>
              <a:spLocks noChangeShapeType="1"/>
            </p:cNvSpPr>
            <p:nvPr/>
          </p:nvSpPr>
          <p:spPr bwMode="auto">
            <a:xfrm>
              <a:off x="1333500" y="3021013"/>
              <a:ext cx="7778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36">
              <a:extLst>
                <a:ext uri="{FF2B5EF4-FFF2-40B4-BE49-F238E27FC236}">
                  <a16:creationId xmlns:a16="http://schemas.microsoft.com/office/drawing/2014/main" id="{79538F6D-767F-2368-211F-90568A1D6000}"/>
                </a:ext>
              </a:extLst>
            </p:cNvPr>
            <p:cNvSpPr>
              <a:spLocks noChangeShapeType="1"/>
            </p:cNvSpPr>
            <p:nvPr/>
          </p:nvSpPr>
          <p:spPr bwMode="auto">
            <a:xfrm>
              <a:off x="1333500" y="3436938"/>
              <a:ext cx="7778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Line 37">
              <a:extLst>
                <a:ext uri="{FF2B5EF4-FFF2-40B4-BE49-F238E27FC236}">
                  <a16:creationId xmlns:a16="http://schemas.microsoft.com/office/drawing/2014/main" id="{EE9ABACF-6A3B-99F1-A1B2-C665BB827463}"/>
                </a:ext>
              </a:extLst>
            </p:cNvPr>
            <p:cNvSpPr>
              <a:spLocks noChangeShapeType="1"/>
            </p:cNvSpPr>
            <p:nvPr/>
          </p:nvSpPr>
          <p:spPr bwMode="auto">
            <a:xfrm>
              <a:off x="1333500" y="3852863"/>
              <a:ext cx="7778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Line 38">
              <a:extLst>
                <a:ext uri="{FF2B5EF4-FFF2-40B4-BE49-F238E27FC236}">
                  <a16:creationId xmlns:a16="http://schemas.microsoft.com/office/drawing/2014/main" id="{1AECB7E0-05C8-A666-2271-CD16C91F9277}"/>
                </a:ext>
              </a:extLst>
            </p:cNvPr>
            <p:cNvSpPr>
              <a:spLocks noChangeShapeType="1"/>
            </p:cNvSpPr>
            <p:nvPr/>
          </p:nvSpPr>
          <p:spPr bwMode="auto">
            <a:xfrm>
              <a:off x="1333500" y="4270375"/>
              <a:ext cx="7778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9">
              <a:extLst>
                <a:ext uri="{FF2B5EF4-FFF2-40B4-BE49-F238E27FC236}">
                  <a16:creationId xmlns:a16="http://schemas.microsoft.com/office/drawing/2014/main" id="{234BB49B-FAE7-E011-7B97-D80617EFC87F}"/>
                </a:ext>
              </a:extLst>
            </p:cNvPr>
            <p:cNvSpPr>
              <a:spLocks/>
            </p:cNvSpPr>
            <p:nvPr/>
          </p:nvSpPr>
          <p:spPr bwMode="auto">
            <a:xfrm>
              <a:off x="1555750" y="2179638"/>
              <a:ext cx="3787775" cy="184150"/>
            </a:xfrm>
            <a:custGeom>
              <a:avLst/>
              <a:gdLst>
                <a:gd name="T0" fmla="*/ 9542 w 9542"/>
                <a:gd name="T1" fmla="*/ 463 h 463"/>
                <a:gd name="T2" fmla="*/ 6623 w 9542"/>
                <a:gd name="T3" fmla="*/ 463 h 463"/>
                <a:gd name="T4" fmla="*/ 6623 w 9542"/>
                <a:gd name="T5" fmla="*/ 322 h 463"/>
                <a:gd name="T6" fmla="*/ 4039 w 9542"/>
                <a:gd name="T7" fmla="*/ 322 h 463"/>
                <a:gd name="T8" fmla="*/ 4039 w 9542"/>
                <a:gd name="T9" fmla="*/ 224 h 463"/>
                <a:gd name="T10" fmla="*/ 2345 w 9542"/>
                <a:gd name="T11" fmla="*/ 224 h 463"/>
                <a:gd name="T12" fmla="*/ 2345 w 9542"/>
                <a:gd name="T13" fmla="*/ 112 h 463"/>
                <a:gd name="T14" fmla="*/ 396 w 9542"/>
                <a:gd name="T15" fmla="*/ 112 h 463"/>
                <a:gd name="T16" fmla="*/ 396 w 9542"/>
                <a:gd name="T17" fmla="*/ 0 h 463"/>
                <a:gd name="T18" fmla="*/ 0 w 9542"/>
                <a:gd name="T19"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42" h="463">
                  <a:moveTo>
                    <a:pt x="9542" y="463"/>
                  </a:moveTo>
                  <a:lnTo>
                    <a:pt x="6623" y="463"/>
                  </a:lnTo>
                  <a:lnTo>
                    <a:pt x="6623" y="322"/>
                  </a:lnTo>
                  <a:lnTo>
                    <a:pt x="4039" y="322"/>
                  </a:lnTo>
                  <a:lnTo>
                    <a:pt x="4039" y="224"/>
                  </a:lnTo>
                  <a:lnTo>
                    <a:pt x="2345" y="224"/>
                  </a:lnTo>
                  <a:lnTo>
                    <a:pt x="2345" y="112"/>
                  </a:lnTo>
                  <a:lnTo>
                    <a:pt x="396" y="112"/>
                  </a:lnTo>
                  <a:lnTo>
                    <a:pt x="396" y="0"/>
                  </a:lnTo>
                  <a:lnTo>
                    <a:pt x="0" y="0"/>
                  </a:lnTo>
                </a:path>
              </a:pathLst>
            </a:custGeom>
            <a:noFill/>
            <a:ln w="26988">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e 31">
            <a:extLst>
              <a:ext uri="{FF2B5EF4-FFF2-40B4-BE49-F238E27FC236}">
                <a16:creationId xmlns:a16="http://schemas.microsoft.com/office/drawing/2014/main" id="{0BC89D4E-AB9C-11C8-7D4C-607D85CEB7BA}"/>
              </a:ext>
            </a:extLst>
          </p:cNvPr>
          <p:cNvGrpSpPr/>
          <p:nvPr/>
        </p:nvGrpSpPr>
        <p:grpSpPr>
          <a:xfrm>
            <a:off x="7133514" y="2159000"/>
            <a:ext cx="4202112" cy="2289175"/>
            <a:chOff x="6502400" y="2159000"/>
            <a:chExt cx="4202112" cy="2289175"/>
          </a:xfrm>
        </p:grpSpPr>
        <p:sp>
          <p:nvSpPr>
            <p:cNvPr id="33" name="Freeform 8">
              <a:extLst>
                <a:ext uri="{FF2B5EF4-FFF2-40B4-BE49-F238E27FC236}">
                  <a16:creationId xmlns:a16="http://schemas.microsoft.com/office/drawing/2014/main" id="{DB629B88-4CEA-7D50-1B65-5C965C7157EC}"/>
                </a:ext>
              </a:extLst>
            </p:cNvPr>
            <p:cNvSpPr>
              <a:spLocks/>
            </p:cNvSpPr>
            <p:nvPr/>
          </p:nvSpPr>
          <p:spPr bwMode="auto">
            <a:xfrm>
              <a:off x="6578600" y="2159000"/>
              <a:ext cx="4125912" cy="2217737"/>
            </a:xfrm>
            <a:custGeom>
              <a:avLst/>
              <a:gdLst>
                <a:gd name="T0" fmla="*/ 10393 w 10393"/>
                <a:gd name="T1" fmla="*/ 5590 h 5590"/>
                <a:gd name="T2" fmla="*/ 0 w 10393"/>
                <a:gd name="T3" fmla="*/ 5590 h 5590"/>
                <a:gd name="T4" fmla="*/ 0 w 10393"/>
                <a:gd name="T5" fmla="*/ 0 h 5590"/>
              </a:gdLst>
              <a:ahLst/>
              <a:cxnLst>
                <a:cxn ang="0">
                  <a:pos x="T0" y="T1"/>
                </a:cxn>
                <a:cxn ang="0">
                  <a:pos x="T2" y="T3"/>
                </a:cxn>
                <a:cxn ang="0">
                  <a:pos x="T4" y="T5"/>
                </a:cxn>
              </a:cxnLst>
              <a:rect l="0" t="0" r="r" b="b"/>
              <a:pathLst>
                <a:path w="10393" h="5590">
                  <a:moveTo>
                    <a:pt x="10393" y="5590"/>
                  </a:moveTo>
                  <a:lnTo>
                    <a:pt x="0" y="559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9">
              <a:extLst>
                <a:ext uri="{FF2B5EF4-FFF2-40B4-BE49-F238E27FC236}">
                  <a16:creationId xmlns:a16="http://schemas.microsoft.com/office/drawing/2014/main" id="{F8053BDD-8083-45F3-F57A-261558C13D19}"/>
                </a:ext>
              </a:extLst>
            </p:cNvPr>
            <p:cNvSpPr>
              <a:spLocks noChangeShapeType="1"/>
            </p:cNvSpPr>
            <p:nvPr/>
          </p:nvSpPr>
          <p:spPr bwMode="auto">
            <a:xfrm flipV="1">
              <a:off x="10133013"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10">
              <a:extLst>
                <a:ext uri="{FF2B5EF4-FFF2-40B4-BE49-F238E27FC236}">
                  <a16:creationId xmlns:a16="http://schemas.microsoft.com/office/drawing/2014/main" id="{A31ED44C-4F27-7E2E-E2F8-7F925DB10369}"/>
                </a:ext>
              </a:extLst>
            </p:cNvPr>
            <p:cNvSpPr>
              <a:spLocks noChangeShapeType="1"/>
            </p:cNvSpPr>
            <p:nvPr/>
          </p:nvSpPr>
          <p:spPr bwMode="auto">
            <a:xfrm flipV="1">
              <a:off x="9156700"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11">
              <a:extLst>
                <a:ext uri="{FF2B5EF4-FFF2-40B4-BE49-F238E27FC236}">
                  <a16:creationId xmlns:a16="http://schemas.microsoft.com/office/drawing/2014/main" id="{9D906361-B9B1-90ED-B7AE-D3589F48ADCA}"/>
                </a:ext>
              </a:extLst>
            </p:cNvPr>
            <p:cNvSpPr>
              <a:spLocks noChangeShapeType="1"/>
            </p:cNvSpPr>
            <p:nvPr/>
          </p:nvSpPr>
          <p:spPr bwMode="auto">
            <a:xfrm flipV="1">
              <a:off x="9644063"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Line 12">
              <a:extLst>
                <a:ext uri="{FF2B5EF4-FFF2-40B4-BE49-F238E27FC236}">
                  <a16:creationId xmlns:a16="http://schemas.microsoft.com/office/drawing/2014/main" id="{699A8B9C-EA07-9105-6EFB-305CD7655E2C}"/>
                </a:ext>
              </a:extLst>
            </p:cNvPr>
            <p:cNvSpPr>
              <a:spLocks noChangeShapeType="1"/>
            </p:cNvSpPr>
            <p:nvPr/>
          </p:nvSpPr>
          <p:spPr bwMode="auto">
            <a:xfrm flipV="1">
              <a:off x="10621963"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Line 13">
              <a:extLst>
                <a:ext uri="{FF2B5EF4-FFF2-40B4-BE49-F238E27FC236}">
                  <a16:creationId xmlns:a16="http://schemas.microsoft.com/office/drawing/2014/main" id="{10FECA49-6364-427A-9394-8A39CA1BE1A9}"/>
                </a:ext>
              </a:extLst>
            </p:cNvPr>
            <p:cNvSpPr>
              <a:spLocks noChangeShapeType="1"/>
            </p:cNvSpPr>
            <p:nvPr/>
          </p:nvSpPr>
          <p:spPr bwMode="auto">
            <a:xfrm flipV="1">
              <a:off x="7204075"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Line 14">
              <a:extLst>
                <a:ext uri="{FF2B5EF4-FFF2-40B4-BE49-F238E27FC236}">
                  <a16:creationId xmlns:a16="http://schemas.microsoft.com/office/drawing/2014/main" id="{D2F9DE81-694B-9B4F-263D-0BFE86D740D1}"/>
                </a:ext>
              </a:extLst>
            </p:cNvPr>
            <p:cNvSpPr>
              <a:spLocks noChangeShapeType="1"/>
            </p:cNvSpPr>
            <p:nvPr/>
          </p:nvSpPr>
          <p:spPr bwMode="auto">
            <a:xfrm flipV="1">
              <a:off x="6715125"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Line 15">
              <a:extLst>
                <a:ext uri="{FF2B5EF4-FFF2-40B4-BE49-F238E27FC236}">
                  <a16:creationId xmlns:a16="http://schemas.microsoft.com/office/drawing/2014/main" id="{AB98625C-7B8F-8CCE-7263-CD2809798AD7}"/>
                </a:ext>
              </a:extLst>
            </p:cNvPr>
            <p:cNvSpPr>
              <a:spLocks noChangeShapeType="1"/>
            </p:cNvSpPr>
            <p:nvPr/>
          </p:nvSpPr>
          <p:spPr bwMode="auto">
            <a:xfrm flipV="1">
              <a:off x="8667750"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Line 16">
              <a:extLst>
                <a:ext uri="{FF2B5EF4-FFF2-40B4-BE49-F238E27FC236}">
                  <a16:creationId xmlns:a16="http://schemas.microsoft.com/office/drawing/2014/main" id="{69619014-1C9B-EA08-0FC9-3DD917E755F5}"/>
                </a:ext>
              </a:extLst>
            </p:cNvPr>
            <p:cNvSpPr>
              <a:spLocks noChangeShapeType="1"/>
            </p:cNvSpPr>
            <p:nvPr/>
          </p:nvSpPr>
          <p:spPr bwMode="auto">
            <a:xfrm flipV="1">
              <a:off x="7691438"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Line 17">
              <a:extLst>
                <a:ext uri="{FF2B5EF4-FFF2-40B4-BE49-F238E27FC236}">
                  <a16:creationId xmlns:a16="http://schemas.microsoft.com/office/drawing/2014/main" id="{D82235C0-A4EB-AB4F-CA56-8A7F9B1395EE}"/>
                </a:ext>
              </a:extLst>
            </p:cNvPr>
            <p:cNvSpPr>
              <a:spLocks noChangeShapeType="1"/>
            </p:cNvSpPr>
            <p:nvPr/>
          </p:nvSpPr>
          <p:spPr bwMode="auto">
            <a:xfrm flipV="1">
              <a:off x="8180388" y="4376738"/>
              <a:ext cx="0" cy="7143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Line 27">
              <a:extLst>
                <a:ext uri="{FF2B5EF4-FFF2-40B4-BE49-F238E27FC236}">
                  <a16:creationId xmlns:a16="http://schemas.microsoft.com/office/drawing/2014/main" id="{E552C3E3-CCCB-04E3-A6A1-55BA6AB11346}"/>
                </a:ext>
              </a:extLst>
            </p:cNvPr>
            <p:cNvSpPr>
              <a:spLocks noChangeShapeType="1"/>
            </p:cNvSpPr>
            <p:nvPr/>
          </p:nvSpPr>
          <p:spPr bwMode="auto">
            <a:xfrm>
              <a:off x="6502400" y="2603500"/>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Line 28">
              <a:extLst>
                <a:ext uri="{FF2B5EF4-FFF2-40B4-BE49-F238E27FC236}">
                  <a16:creationId xmlns:a16="http://schemas.microsoft.com/office/drawing/2014/main" id="{E83D1882-2D64-EC8A-121A-900521A27983}"/>
                </a:ext>
              </a:extLst>
            </p:cNvPr>
            <p:cNvSpPr>
              <a:spLocks noChangeShapeType="1"/>
            </p:cNvSpPr>
            <p:nvPr/>
          </p:nvSpPr>
          <p:spPr bwMode="auto">
            <a:xfrm>
              <a:off x="6502400" y="2187575"/>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Line 29">
              <a:extLst>
                <a:ext uri="{FF2B5EF4-FFF2-40B4-BE49-F238E27FC236}">
                  <a16:creationId xmlns:a16="http://schemas.microsoft.com/office/drawing/2014/main" id="{0D1E64BE-1CF6-8C8D-C338-982E5DDF98AB}"/>
                </a:ext>
              </a:extLst>
            </p:cNvPr>
            <p:cNvSpPr>
              <a:spLocks noChangeShapeType="1"/>
            </p:cNvSpPr>
            <p:nvPr/>
          </p:nvSpPr>
          <p:spPr bwMode="auto">
            <a:xfrm>
              <a:off x="6502400" y="3436938"/>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Line 30">
              <a:extLst>
                <a:ext uri="{FF2B5EF4-FFF2-40B4-BE49-F238E27FC236}">
                  <a16:creationId xmlns:a16="http://schemas.microsoft.com/office/drawing/2014/main" id="{73A9BF72-AED8-181A-153B-BA2C294C5A62}"/>
                </a:ext>
              </a:extLst>
            </p:cNvPr>
            <p:cNvSpPr>
              <a:spLocks noChangeShapeType="1"/>
            </p:cNvSpPr>
            <p:nvPr/>
          </p:nvSpPr>
          <p:spPr bwMode="auto">
            <a:xfrm>
              <a:off x="6502400" y="3021013"/>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Line 31">
              <a:extLst>
                <a:ext uri="{FF2B5EF4-FFF2-40B4-BE49-F238E27FC236}">
                  <a16:creationId xmlns:a16="http://schemas.microsoft.com/office/drawing/2014/main" id="{F2C8387A-9C77-D2D0-3D47-A7ABBEDCD2CB}"/>
                </a:ext>
              </a:extLst>
            </p:cNvPr>
            <p:cNvSpPr>
              <a:spLocks noChangeShapeType="1"/>
            </p:cNvSpPr>
            <p:nvPr/>
          </p:nvSpPr>
          <p:spPr bwMode="auto">
            <a:xfrm>
              <a:off x="6502400" y="4270375"/>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Line 32">
              <a:extLst>
                <a:ext uri="{FF2B5EF4-FFF2-40B4-BE49-F238E27FC236}">
                  <a16:creationId xmlns:a16="http://schemas.microsoft.com/office/drawing/2014/main" id="{1F7B9A16-97A3-354D-8C30-CB96C8DEF23B}"/>
                </a:ext>
              </a:extLst>
            </p:cNvPr>
            <p:cNvSpPr>
              <a:spLocks noChangeShapeType="1"/>
            </p:cNvSpPr>
            <p:nvPr/>
          </p:nvSpPr>
          <p:spPr bwMode="auto">
            <a:xfrm>
              <a:off x="6502400" y="3852863"/>
              <a:ext cx="762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0">
              <a:extLst>
                <a:ext uri="{FF2B5EF4-FFF2-40B4-BE49-F238E27FC236}">
                  <a16:creationId xmlns:a16="http://schemas.microsoft.com/office/drawing/2014/main" id="{3F3C5CF3-1BE5-C9D1-5871-459F8CFA2FBB}"/>
                </a:ext>
              </a:extLst>
            </p:cNvPr>
            <p:cNvSpPr>
              <a:spLocks/>
            </p:cNvSpPr>
            <p:nvPr/>
          </p:nvSpPr>
          <p:spPr bwMode="auto">
            <a:xfrm>
              <a:off x="6729413" y="2185988"/>
              <a:ext cx="3500437" cy="741362"/>
            </a:xfrm>
            <a:custGeom>
              <a:avLst/>
              <a:gdLst>
                <a:gd name="T0" fmla="*/ 8820 w 8820"/>
                <a:gd name="T1" fmla="*/ 1865 h 1865"/>
                <a:gd name="T2" fmla="*/ 5247 w 8820"/>
                <a:gd name="T3" fmla="*/ 1865 h 1865"/>
                <a:gd name="T4" fmla="*/ 5247 w 8820"/>
                <a:gd name="T5" fmla="*/ 1697 h 1865"/>
                <a:gd name="T6" fmla="*/ 5175 w 8820"/>
                <a:gd name="T7" fmla="*/ 1697 h 1865"/>
                <a:gd name="T8" fmla="*/ 5175 w 8820"/>
                <a:gd name="T9" fmla="*/ 1532 h 1865"/>
                <a:gd name="T10" fmla="*/ 4209 w 8820"/>
                <a:gd name="T11" fmla="*/ 1532 h 1865"/>
                <a:gd name="T12" fmla="*/ 4209 w 8820"/>
                <a:gd name="T13" fmla="*/ 1382 h 1865"/>
                <a:gd name="T14" fmla="*/ 3173 w 8820"/>
                <a:gd name="T15" fmla="*/ 1382 h 1865"/>
                <a:gd name="T16" fmla="*/ 3173 w 8820"/>
                <a:gd name="T17" fmla="*/ 1281 h 1865"/>
                <a:gd name="T18" fmla="*/ 3020 w 8820"/>
                <a:gd name="T19" fmla="*/ 1281 h 1865"/>
                <a:gd name="T20" fmla="*/ 3020 w 8820"/>
                <a:gd name="T21" fmla="*/ 1188 h 1865"/>
                <a:gd name="T22" fmla="*/ 2726 w 8820"/>
                <a:gd name="T23" fmla="*/ 1188 h 1865"/>
                <a:gd name="T24" fmla="*/ 2726 w 8820"/>
                <a:gd name="T25" fmla="*/ 1068 h 1865"/>
                <a:gd name="T26" fmla="*/ 2334 w 8820"/>
                <a:gd name="T27" fmla="*/ 1068 h 1865"/>
                <a:gd name="T28" fmla="*/ 2334 w 8820"/>
                <a:gd name="T29" fmla="*/ 971 h 1865"/>
                <a:gd name="T30" fmla="*/ 2192 w 8820"/>
                <a:gd name="T31" fmla="*/ 971 h 1865"/>
                <a:gd name="T32" fmla="*/ 2192 w 8820"/>
                <a:gd name="T33" fmla="*/ 860 h 1865"/>
                <a:gd name="T34" fmla="*/ 1908 w 8820"/>
                <a:gd name="T35" fmla="*/ 860 h 1865"/>
                <a:gd name="T36" fmla="*/ 1908 w 8820"/>
                <a:gd name="T37" fmla="*/ 755 h 1865"/>
                <a:gd name="T38" fmla="*/ 1766 w 8820"/>
                <a:gd name="T39" fmla="*/ 755 h 1865"/>
                <a:gd name="T40" fmla="*/ 1766 w 8820"/>
                <a:gd name="T41" fmla="*/ 635 h 1865"/>
                <a:gd name="T42" fmla="*/ 1685 w 8820"/>
                <a:gd name="T43" fmla="*/ 635 h 1865"/>
                <a:gd name="T44" fmla="*/ 1685 w 8820"/>
                <a:gd name="T45" fmla="*/ 538 h 1865"/>
                <a:gd name="T46" fmla="*/ 1625 w 8820"/>
                <a:gd name="T47" fmla="*/ 538 h 1865"/>
                <a:gd name="T48" fmla="*/ 1625 w 8820"/>
                <a:gd name="T49" fmla="*/ 434 h 1865"/>
                <a:gd name="T50" fmla="*/ 1415 w 8820"/>
                <a:gd name="T51" fmla="*/ 434 h 1865"/>
                <a:gd name="T52" fmla="*/ 1415 w 8820"/>
                <a:gd name="T53" fmla="*/ 317 h 1865"/>
                <a:gd name="T54" fmla="*/ 1352 w 8820"/>
                <a:gd name="T55" fmla="*/ 317 h 1865"/>
                <a:gd name="T56" fmla="*/ 1352 w 8820"/>
                <a:gd name="T57" fmla="*/ 209 h 1865"/>
                <a:gd name="T58" fmla="*/ 695 w 8820"/>
                <a:gd name="T59" fmla="*/ 209 h 1865"/>
                <a:gd name="T60" fmla="*/ 695 w 8820"/>
                <a:gd name="T61" fmla="*/ 86 h 1865"/>
                <a:gd name="T62" fmla="*/ 351 w 8820"/>
                <a:gd name="T63" fmla="*/ 86 h 1865"/>
                <a:gd name="T64" fmla="*/ 351 w 8820"/>
                <a:gd name="T65" fmla="*/ 0 h 1865"/>
                <a:gd name="T66" fmla="*/ 0 w 8820"/>
                <a:gd name="T67" fmla="*/ 0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20" h="1865">
                  <a:moveTo>
                    <a:pt x="8820" y="1865"/>
                  </a:moveTo>
                  <a:lnTo>
                    <a:pt x="5247" y="1865"/>
                  </a:lnTo>
                  <a:lnTo>
                    <a:pt x="5247" y="1697"/>
                  </a:lnTo>
                  <a:lnTo>
                    <a:pt x="5175" y="1697"/>
                  </a:lnTo>
                  <a:lnTo>
                    <a:pt x="5175" y="1532"/>
                  </a:lnTo>
                  <a:lnTo>
                    <a:pt x="4209" y="1532"/>
                  </a:lnTo>
                  <a:lnTo>
                    <a:pt x="4209" y="1382"/>
                  </a:lnTo>
                  <a:lnTo>
                    <a:pt x="3173" y="1382"/>
                  </a:lnTo>
                  <a:lnTo>
                    <a:pt x="3173" y="1281"/>
                  </a:lnTo>
                  <a:lnTo>
                    <a:pt x="3020" y="1281"/>
                  </a:lnTo>
                  <a:lnTo>
                    <a:pt x="3020" y="1188"/>
                  </a:lnTo>
                  <a:lnTo>
                    <a:pt x="2726" y="1188"/>
                  </a:lnTo>
                  <a:lnTo>
                    <a:pt x="2726" y="1068"/>
                  </a:lnTo>
                  <a:lnTo>
                    <a:pt x="2334" y="1068"/>
                  </a:lnTo>
                  <a:lnTo>
                    <a:pt x="2334" y="971"/>
                  </a:lnTo>
                  <a:lnTo>
                    <a:pt x="2192" y="971"/>
                  </a:lnTo>
                  <a:lnTo>
                    <a:pt x="2192" y="860"/>
                  </a:lnTo>
                  <a:lnTo>
                    <a:pt x="1908" y="860"/>
                  </a:lnTo>
                  <a:lnTo>
                    <a:pt x="1908" y="755"/>
                  </a:lnTo>
                  <a:lnTo>
                    <a:pt x="1766" y="755"/>
                  </a:lnTo>
                  <a:lnTo>
                    <a:pt x="1766" y="635"/>
                  </a:lnTo>
                  <a:lnTo>
                    <a:pt x="1685" y="635"/>
                  </a:lnTo>
                  <a:lnTo>
                    <a:pt x="1685" y="538"/>
                  </a:lnTo>
                  <a:lnTo>
                    <a:pt x="1625" y="538"/>
                  </a:lnTo>
                  <a:lnTo>
                    <a:pt x="1625" y="434"/>
                  </a:lnTo>
                  <a:lnTo>
                    <a:pt x="1415" y="434"/>
                  </a:lnTo>
                  <a:lnTo>
                    <a:pt x="1415" y="317"/>
                  </a:lnTo>
                  <a:lnTo>
                    <a:pt x="1352" y="317"/>
                  </a:lnTo>
                  <a:lnTo>
                    <a:pt x="1352" y="209"/>
                  </a:lnTo>
                  <a:lnTo>
                    <a:pt x="695" y="209"/>
                  </a:lnTo>
                  <a:lnTo>
                    <a:pt x="695" y="86"/>
                  </a:lnTo>
                  <a:lnTo>
                    <a:pt x="351" y="86"/>
                  </a:lnTo>
                  <a:lnTo>
                    <a:pt x="351" y="0"/>
                  </a:lnTo>
                  <a:lnTo>
                    <a:pt x="0" y="0"/>
                  </a:lnTo>
                </a:path>
              </a:pathLst>
            </a:custGeom>
            <a:noFill/>
            <a:ln w="26988">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ZoneTexte 49">
            <a:extLst>
              <a:ext uri="{FF2B5EF4-FFF2-40B4-BE49-F238E27FC236}">
                <a16:creationId xmlns:a16="http://schemas.microsoft.com/office/drawing/2014/main" id="{CDEF1382-F482-0B56-8478-DCD1264E717B}"/>
              </a:ext>
            </a:extLst>
          </p:cNvPr>
          <p:cNvSpPr txBox="1"/>
          <p:nvPr/>
        </p:nvSpPr>
        <p:spPr>
          <a:xfrm>
            <a:off x="2644717" y="1901310"/>
            <a:ext cx="166211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00000"/>
                </a:solidFill>
                <a:effectLst/>
                <a:uLnTx/>
                <a:uFillTx/>
                <a:latin typeface="Calibri"/>
                <a:ea typeface="+mn-ea"/>
                <a:cs typeface="+mn-cs"/>
              </a:rPr>
              <a:t>NPM1-m</a:t>
            </a:r>
          </a:p>
        </p:txBody>
      </p:sp>
      <p:sp>
        <p:nvSpPr>
          <p:cNvPr id="51" name="ZoneTexte 50">
            <a:extLst>
              <a:ext uri="{FF2B5EF4-FFF2-40B4-BE49-F238E27FC236}">
                <a16:creationId xmlns:a16="http://schemas.microsoft.com/office/drawing/2014/main" id="{BC251BBC-D559-7A20-4487-CDB0D3C3DA09}"/>
              </a:ext>
            </a:extLst>
          </p:cNvPr>
          <p:cNvSpPr txBox="1"/>
          <p:nvPr/>
        </p:nvSpPr>
        <p:spPr>
          <a:xfrm>
            <a:off x="8408295" y="1901310"/>
            <a:ext cx="166211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00000"/>
                </a:solidFill>
                <a:effectLst/>
                <a:uLnTx/>
                <a:uFillTx/>
                <a:latin typeface="Calibri"/>
                <a:ea typeface="+mn-ea"/>
                <a:cs typeface="+mn-cs"/>
              </a:rPr>
              <a:t>KMT2A-r</a:t>
            </a:r>
          </a:p>
        </p:txBody>
      </p:sp>
      <p:sp>
        <p:nvSpPr>
          <p:cNvPr id="52" name="ZoneTexte 51">
            <a:extLst>
              <a:ext uri="{FF2B5EF4-FFF2-40B4-BE49-F238E27FC236}">
                <a16:creationId xmlns:a16="http://schemas.microsoft.com/office/drawing/2014/main" id="{D606E312-5535-26C9-6579-6C31AB4543D8}"/>
              </a:ext>
            </a:extLst>
          </p:cNvPr>
          <p:cNvSpPr txBox="1"/>
          <p:nvPr/>
        </p:nvSpPr>
        <p:spPr>
          <a:xfrm>
            <a:off x="1128839" y="4133254"/>
            <a:ext cx="26321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53" name="ZoneTexte 52">
            <a:extLst>
              <a:ext uri="{FF2B5EF4-FFF2-40B4-BE49-F238E27FC236}">
                <a16:creationId xmlns:a16="http://schemas.microsoft.com/office/drawing/2014/main" id="{01A0487E-C5C1-D688-7336-3D6A35CCB3C0}"/>
              </a:ext>
            </a:extLst>
          </p:cNvPr>
          <p:cNvSpPr txBox="1"/>
          <p:nvPr/>
        </p:nvSpPr>
        <p:spPr>
          <a:xfrm>
            <a:off x="1011820" y="3718272"/>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0,2</a:t>
            </a:r>
          </a:p>
        </p:txBody>
      </p:sp>
      <p:sp>
        <p:nvSpPr>
          <p:cNvPr id="54" name="ZoneTexte 53">
            <a:extLst>
              <a:ext uri="{FF2B5EF4-FFF2-40B4-BE49-F238E27FC236}">
                <a16:creationId xmlns:a16="http://schemas.microsoft.com/office/drawing/2014/main" id="{B378D476-14D2-DDE3-1474-CF6461D0C92C}"/>
              </a:ext>
            </a:extLst>
          </p:cNvPr>
          <p:cNvSpPr txBox="1"/>
          <p:nvPr/>
        </p:nvSpPr>
        <p:spPr>
          <a:xfrm>
            <a:off x="1011820" y="3303291"/>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0,4</a:t>
            </a:r>
          </a:p>
        </p:txBody>
      </p:sp>
      <p:sp>
        <p:nvSpPr>
          <p:cNvPr id="55" name="ZoneTexte 54">
            <a:extLst>
              <a:ext uri="{FF2B5EF4-FFF2-40B4-BE49-F238E27FC236}">
                <a16:creationId xmlns:a16="http://schemas.microsoft.com/office/drawing/2014/main" id="{7AC024BB-A57D-83FA-1590-0DE332E010AD}"/>
              </a:ext>
            </a:extLst>
          </p:cNvPr>
          <p:cNvSpPr txBox="1"/>
          <p:nvPr/>
        </p:nvSpPr>
        <p:spPr>
          <a:xfrm>
            <a:off x="1011820" y="2888310"/>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0,6</a:t>
            </a:r>
          </a:p>
        </p:txBody>
      </p:sp>
      <p:sp>
        <p:nvSpPr>
          <p:cNvPr id="56" name="ZoneTexte 55">
            <a:extLst>
              <a:ext uri="{FF2B5EF4-FFF2-40B4-BE49-F238E27FC236}">
                <a16:creationId xmlns:a16="http://schemas.microsoft.com/office/drawing/2014/main" id="{9104C6CE-F9B5-DDF2-3F27-C26500A8CBBB}"/>
              </a:ext>
            </a:extLst>
          </p:cNvPr>
          <p:cNvSpPr txBox="1"/>
          <p:nvPr/>
        </p:nvSpPr>
        <p:spPr>
          <a:xfrm>
            <a:off x="1011820" y="2473329"/>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0,8</a:t>
            </a:r>
          </a:p>
        </p:txBody>
      </p:sp>
      <p:sp>
        <p:nvSpPr>
          <p:cNvPr id="57" name="ZoneTexte 56">
            <a:extLst>
              <a:ext uri="{FF2B5EF4-FFF2-40B4-BE49-F238E27FC236}">
                <a16:creationId xmlns:a16="http://schemas.microsoft.com/office/drawing/2014/main" id="{12DAB314-097A-08A2-7AA3-6F6ED580E255}"/>
              </a:ext>
            </a:extLst>
          </p:cNvPr>
          <p:cNvSpPr txBox="1"/>
          <p:nvPr/>
        </p:nvSpPr>
        <p:spPr>
          <a:xfrm>
            <a:off x="1011820" y="2058348"/>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58" name="ZoneTexte 57">
            <a:extLst>
              <a:ext uri="{FF2B5EF4-FFF2-40B4-BE49-F238E27FC236}">
                <a16:creationId xmlns:a16="http://schemas.microsoft.com/office/drawing/2014/main" id="{1FD71C44-E260-EAEF-4F2F-5A2111AC4807}"/>
              </a:ext>
            </a:extLst>
          </p:cNvPr>
          <p:cNvSpPr txBox="1"/>
          <p:nvPr/>
        </p:nvSpPr>
        <p:spPr>
          <a:xfrm>
            <a:off x="1425731" y="4421817"/>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59" name="ZoneTexte 58">
            <a:extLst>
              <a:ext uri="{FF2B5EF4-FFF2-40B4-BE49-F238E27FC236}">
                <a16:creationId xmlns:a16="http://schemas.microsoft.com/office/drawing/2014/main" id="{56A9480D-A4D3-46BF-05B0-D0F36E6ABDFC}"/>
              </a:ext>
            </a:extLst>
          </p:cNvPr>
          <p:cNvSpPr txBox="1"/>
          <p:nvPr/>
        </p:nvSpPr>
        <p:spPr>
          <a:xfrm>
            <a:off x="1912915" y="4421817"/>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60" name="ZoneTexte 59">
            <a:extLst>
              <a:ext uri="{FF2B5EF4-FFF2-40B4-BE49-F238E27FC236}">
                <a16:creationId xmlns:a16="http://schemas.microsoft.com/office/drawing/2014/main" id="{9858060E-5888-FFFA-7297-420A5ADF89FD}"/>
              </a:ext>
            </a:extLst>
          </p:cNvPr>
          <p:cNvSpPr txBox="1"/>
          <p:nvPr/>
        </p:nvSpPr>
        <p:spPr>
          <a:xfrm>
            <a:off x="2400099" y="4421817"/>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61" name="ZoneTexte 60">
            <a:extLst>
              <a:ext uri="{FF2B5EF4-FFF2-40B4-BE49-F238E27FC236}">
                <a16:creationId xmlns:a16="http://schemas.microsoft.com/office/drawing/2014/main" id="{4DA12564-BA88-25E8-8CAE-DEAFA3B73D09}"/>
              </a:ext>
            </a:extLst>
          </p:cNvPr>
          <p:cNvSpPr txBox="1"/>
          <p:nvPr/>
        </p:nvSpPr>
        <p:spPr>
          <a:xfrm>
            <a:off x="2887283" y="4421817"/>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9</a:t>
            </a:r>
          </a:p>
        </p:txBody>
      </p:sp>
      <p:sp>
        <p:nvSpPr>
          <p:cNvPr id="62" name="ZoneTexte 61">
            <a:extLst>
              <a:ext uri="{FF2B5EF4-FFF2-40B4-BE49-F238E27FC236}">
                <a16:creationId xmlns:a16="http://schemas.microsoft.com/office/drawing/2014/main" id="{8DED81A3-19AA-BAF6-C9BB-9C34D1928E8F}"/>
              </a:ext>
            </a:extLst>
          </p:cNvPr>
          <p:cNvSpPr txBox="1"/>
          <p:nvPr/>
        </p:nvSpPr>
        <p:spPr>
          <a:xfrm>
            <a:off x="3335194"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63" name="ZoneTexte 62">
            <a:extLst>
              <a:ext uri="{FF2B5EF4-FFF2-40B4-BE49-F238E27FC236}">
                <a16:creationId xmlns:a16="http://schemas.microsoft.com/office/drawing/2014/main" id="{7AD9F3A1-BD9A-18B9-777F-72155CC3BEC3}"/>
              </a:ext>
            </a:extLst>
          </p:cNvPr>
          <p:cNvSpPr txBox="1"/>
          <p:nvPr/>
        </p:nvSpPr>
        <p:spPr>
          <a:xfrm>
            <a:off x="3822378"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15</a:t>
            </a:r>
          </a:p>
        </p:txBody>
      </p:sp>
      <p:sp>
        <p:nvSpPr>
          <p:cNvPr id="64" name="ZoneTexte 63">
            <a:extLst>
              <a:ext uri="{FF2B5EF4-FFF2-40B4-BE49-F238E27FC236}">
                <a16:creationId xmlns:a16="http://schemas.microsoft.com/office/drawing/2014/main" id="{9C68E1C8-A599-DE8D-1ED4-C6037D87F02A}"/>
              </a:ext>
            </a:extLst>
          </p:cNvPr>
          <p:cNvSpPr txBox="1"/>
          <p:nvPr/>
        </p:nvSpPr>
        <p:spPr>
          <a:xfrm>
            <a:off x="4309562"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18</a:t>
            </a:r>
          </a:p>
        </p:txBody>
      </p:sp>
      <p:sp>
        <p:nvSpPr>
          <p:cNvPr id="65" name="ZoneTexte 64">
            <a:extLst>
              <a:ext uri="{FF2B5EF4-FFF2-40B4-BE49-F238E27FC236}">
                <a16:creationId xmlns:a16="http://schemas.microsoft.com/office/drawing/2014/main" id="{E361316A-5D52-D8B9-19EA-B597CCC8439F}"/>
              </a:ext>
            </a:extLst>
          </p:cNvPr>
          <p:cNvSpPr txBox="1"/>
          <p:nvPr/>
        </p:nvSpPr>
        <p:spPr>
          <a:xfrm>
            <a:off x="4796746"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21</a:t>
            </a:r>
          </a:p>
        </p:txBody>
      </p:sp>
      <p:sp>
        <p:nvSpPr>
          <p:cNvPr id="66" name="ZoneTexte 65">
            <a:extLst>
              <a:ext uri="{FF2B5EF4-FFF2-40B4-BE49-F238E27FC236}">
                <a16:creationId xmlns:a16="http://schemas.microsoft.com/office/drawing/2014/main" id="{8A93924F-1B3D-6622-DF11-9C08E1198DCC}"/>
              </a:ext>
            </a:extLst>
          </p:cNvPr>
          <p:cNvSpPr txBox="1"/>
          <p:nvPr/>
        </p:nvSpPr>
        <p:spPr>
          <a:xfrm>
            <a:off x="5283927"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67" name="ZoneTexte 66">
            <a:extLst>
              <a:ext uri="{FF2B5EF4-FFF2-40B4-BE49-F238E27FC236}">
                <a16:creationId xmlns:a16="http://schemas.microsoft.com/office/drawing/2014/main" id="{E775F1E8-B9D3-2919-A1A8-C77870EF7C81}"/>
              </a:ext>
            </a:extLst>
          </p:cNvPr>
          <p:cNvSpPr txBox="1"/>
          <p:nvPr/>
        </p:nvSpPr>
        <p:spPr>
          <a:xfrm>
            <a:off x="7228920" y="4421817"/>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68" name="ZoneTexte 67">
            <a:extLst>
              <a:ext uri="{FF2B5EF4-FFF2-40B4-BE49-F238E27FC236}">
                <a16:creationId xmlns:a16="http://schemas.microsoft.com/office/drawing/2014/main" id="{2E0CE2A3-A069-AE15-6A6C-D9469C117485}"/>
              </a:ext>
            </a:extLst>
          </p:cNvPr>
          <p:cNvSpPr txBox="1"/>
          <p:nvPr/>
        </p:nvSpPr>
        <p:spPr>
          <a:xfrm>
            <a:off x="7716104" y="4421817"/>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ZoneTexte 68">
            <a:extLst>
              <a:ext uri="{FF2B5EF4-FFF2-40B4-BE49-F238E27FC236}">
                <a16:creationId xmlns:a16="http://schemas.microsoft.com/office/drawing/2014/main" id="{7C2FAA69-FE43-DFBC-0E20-BC0F8FB4E223}"/>
              </a:ext>
            </a:extLst>
          </p:cNvPr>
          <p:cNvSpPr txBox="1"/>
          <p:nvPr/>
        </p:nvSpPr>
        <p:spPr>
          <a:xfrm>
            <a:off x="8203288" y="4421817"/>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70" name="ZoneTexte 69">
            <a:extLst>
              <a:ext uri="{FF2B5EF4-FFF2-40B4-BE49-F238E27FC236}">
                <a16:creationId xmlns:a16="http://schemas.microsoft.com/office/drawing/2014/main" id="{E41DE242-1408-5A67-C487-E5EF2AD63BE1}"/>
              </a:ext>
            </a:extLst>
          </p:cNvPr>
          <p:cNvSpPr txBox="1"/>
          <p:nvPr/>
        </p:nvSpPr>
        <p:spPr>
          <a:xfrm>
            <a:off x="8690472" y="4421817"/>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9</a:t>
            </a:r>
          </a:p>
        </p:txBody>
      </p:sp>
      <p:sp>
        <p:nvSpPr>
          <p:cNvPr id="71" name="ZoneTexte 70">
            <a:extLst>
              <a:ext uri="{FF2B5EF4-FFF2-40B4-BE49-F238E27FC236}">
                <a16:creationId xmlns:a16="http://schemas.microsoft.com/office/drawing/2014/main" id="{342CCA74-BC12-FEB9-6EF9-683DFA9D0794}"/>
              </a:ext>
            </a:extLst>
          </p:cNvPr>
          <p:cNvSpPr txBox="1"/>
          <p:nvPr/>
        </p:nvSpPr>
        <p:spPr>
          <a:xfrm>
            <a:off x="9138383"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72" name="ZoneTexte 71">
            <a:extLst>
              <a:ext uri="{FF2B5EF4-FFF2-40B4-BE49-F238E27FC236}">
                <a16:creationId xmlns:a16="http://schemas.microsoft.com/office/drawing/2014/main" id="{5DE88B77-1156-355C-8CA8-41D13127463D}"/>
              </a:ext>
            </a:extLst>
          </p:cNvPr>
          <p:cNvSpPr txBox="1"/>
          <p:nvPr/>
        </p:nvSpPr>
        <p:spPr>
          <a:xfrm>
            <a:off x="9625567"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15</a:t>
            </a:r>
          </a:p>
        </p:txBody>
      </p:sp>
      <p:sp>
        <p:nvSpPr>
          <p:cNvPr id="73" name="ZoneTexte 72">
            <a:extLst>
              <a:ext uri="{FF2B5EF4-FFF2-40B4-BE49-F238E27FC236}">
                <a16:creationId xmlns:a16="http://schemas.microsoft.com/office/drawing/2014/main" id="{AE579901-3503-BCC7-DE65-011C48844181}"/>
              </a:ext>
            </a:extLst>
          </p:cNvPr>
          <p:cNvSpPr txBox="1"/>
          <p:nvPr/>
        </p:nvSpPr>
        <p:spPr>
          <a:xfrm>
            <a:off x="10112751"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18</a:t>
            </a:r>
          </a:p>
        </p:txBody>
      </p:sp>
      <p:sp>
        <p:nvSpPr>
          <p:cNvPr id="74" name="ZoneTexte 73">
            <a:extLst>
              <a:ext uri="{FF2B5EF4-FFF2-40B4-BE49-F238E27FC236}">
                <a16:creationId xmlns:a16="http://schemas.microsoft.com/office/drawing/2014/main" id="{D27C87D0-5B5D-0826-EE0A-56086ACEEEE7}"/>
              </a:ext>
            </a:extLst>
          </p:cNvPr>
          <p:cNvSpPr txBox="1"/>
          <p:nvPr/>
        </p:nvSpPr>
        <p:spPr>
          <a:xfrm>
            <a:off x="10599935"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21</a:t>
            </a:r>
          </a:p>
        </p:txBody>
      </p:sp>
      <p:sp>
        <p:nvSpPr>
          <p:cNvPr id="75" name="ZoneTexte 74">
            <a:extLst>
              <a:ext uri="{FF2B5EF4-FFF2-40B4-BE49-F238E27FC236}">
                <a16:creationId xmlns:a16="http://schemas.microsoft.com/office/drawing/2014/main" id="{DD0E2570-71A6-25F8-22C5-9EBD856A8AA6}"/>
              </a:ext>
            </a:extLst>
          </p:cNvPr>
          <p:cNvSpPr txBox="1"/>
          <p:nvPr/>
        </p:nvSpPr>
        <p:spPr>
          <a:xfrm>
            <a:off x="11087116" y="4421817"/>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76" name="ZoneTexte 75">
            <a:extLst>
              <a:ext uri="{FF2B5EF4-FFF2-40B4-BE49-F238E27FC236}">
                <a16:creationId xmlns:a16="http://schemas.microsoft.com/office/drawing/2014/main" id="{274192D2-2AFA-454E-0CAE-302E5EE5F023}"/>
              </a:ext>
            </a:extLst>
          </p:cNvPr>
          <p:cNvSpPr txBox="1"/>
          <p:nvPr/>
        </p:nvSpPr>
        <p:spPr>
          <a:xfrm>
            <a:off x="6889855" y="4133254"/>
            <a:ext cx="26321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77" name="ZoneTexte 76">
            <a:extLst>
              <a:ext uri="{FF2B5EF4-FFF2-40B4-BE49-F238E27FC236}">
                <a16:creationId xmlns:a16="http://schemas.microsoft.com/office/drawing/2014/main" id="{304B273A-C968-1C47-A984-CD3FB850A08A}"/>
              </a:ext>
            </a:extLst>
          </p:cNvPr>
          <p:cNvSpPr txBox="1"/>
          <p:nvPr/>
        </p:nvSpPr>
        <p:spPr>
          <a:xfrm>
            <a:off x="6772836" y="3718272"/>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0,2</a:t>
            </a:r>
          </a:p>
        </p:txBody>
      </p:sp>
      <p:sp>
        <p:nvSpPr>
          <p:cNvPr id="78" name="ZoneTexte 77">
            <a:extLst>
              <a:ext uri="{FF2B5EF4-FFF2-40B4-BE49-F238E27FC236}">
                <a16:creationId xmlns:a16="http://schemas.microsoft.com/office/drawing/2014/main" id="{BFEB5B08-4E11-EBDF-9B92-41FE643CE2BE}"/>
              </a:ext>
            </a:extLst>
          </p:cNvPr>
          <p:cNvSpPr txBox="1"/>
          <p:nvPr/>
        </p:nvSpPr>
        <p:spPr>
          <a:xfrm>
            <a:off x="6772836" y="3303291"/>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0,4</a:t>
            </a:r>
          </a:p>
        </p:txBody>
      </p:sp>
      <p:sp>
        <p:nvSpPr>
          <p:cNvPr id="79" name="ZoneTexte 78">
            <a:extLst>
              <a:ext uri="{FF2B5EF4-FFF2-40B4-BE49-F238E27FC236}">
                <a16:creationId xmlns:a16="http://schemas.microsoft.com/office/drawing/2014/main" id="{BC5EE0D2-EE57-808C-EB99-F8B7E3D519F8}"/>
              </a:ext>
            </a:extLst>
          </p:cNvPr>
          <p:cNvSpPr txBox="1"/>
          <p:nvPr/>
        </p:nvSpPr>
        <p:spPr>
          <a:xfrm>
            <a:off x="6772836" y="2888310"/>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0,6</a:t>
            </a:r>
          </a:p>
        </p:txBody>
      </p:sp>
      <p:sp>
        <p:nvSpPr>
          <p:cNvPr id="80" name="ZoneTexte 79">
            <a:extLst>
              <a:ext uri="{FF2B5EF4-FFF2-40B4-BE49-F238E27FC236}">
                <a16:creationId xmlns:a16="http://schemas.microsoft.com/office/drawing/2014/main" id="{2C50EDDA-A548-91A8-9CE0-8B445847D6CF}"/>
              </a:ext>
            </a:extLst>
          </p:cNvPr>
          <p:cNvSpPr txBox="1"/>
          <p:nvPr/>
        </p:nvSpPr>
        <p:spPr>
          <a:xfrm>
            <a:off x="6772836" y="2473329"/>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0,8</a:t>
            </a:r>
          </a:p>
        </p:txBody>
      </p:sp>
      <p:sp>
        <p:nvSpPr>
          <p:cNvPr id="81" name="ZoneTexte 80">
            <a:extLst>
              <a:ext uri="{FF2B5EF4-FFF2-40B4-BE49-F238E27FC236}">
                <a16:creationId xmlns:a16="http://schemas.microsoft.com/office/drawing/2014/main" id="{F11CAB4E-26B4-6A71-E583-A6C87129F847}"/>
              </a:ext>
            </a:extLst>
          </p:cNvPr>
          <p:cNvSpPr txBox="1"/>
          <p:nvPr/>
        </p:nvSpPr>
        <p:spPr>
          <a:xfrm>
            <a:off x="6772836" y="2058348"/>
            <a:ext cx="380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82" name="ZoneTexte 81">
            <a:extLst>
              <a:ext uri="{FF2B5EF4-FFF2-40B4-BE49-F238E27FC236}">
                <a16:creationId xmlns:a16="http://schemas.microsoft.com/office/drawing/2014/main" id="{94CDDE2A-EB12-D30E-67B5-919242078BF4}"/>
              </a:ext>
            </a:extLst>
          </p:cNvPr>
          <p:cNvSpPr txBox="1"/>
          <p:nvPr/>
        </p:nvSpPr>
        <p:spPr>
          <a:xfrm>
            <a:off x="3165180" y="4603944"/>
            <a:ext cx="68179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ZoneTexte 82">
            <a:extLst>
              <a:ext uri="{FF2B5EF4-FFF2-40B4-BE49-F238E27FC236}">
                <a16:creationId xmlns:a16="http://schemas.microsoft.com/office/drawing/2014/main" id="{469E347F-8EC3-286D-D703-9B5FA0A9ED2E}"/>
              </a:ext>
            </a:extLst>
          </p:cNvPr>
          <p:cNvSpPr txBox="1"/>
          <p:nvPr/>
        </p:nvSpPr>
        <p:spPr>
          <a:xfrm>
            <a:off x="9099106" y="4603944"/>
            <a:ext cx="68179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Months</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ZoneTexte 83">
            <a:extLst>
              <a:ext uri="{FF2B5EF4-FFF2-40B4-BE49-F238E27FC236}">
                <a16:creationId xmlns:a16="http://schemas.microsoft.com/office/drawing/2014/main" id="{A2C65BC0-32F3-FBAA-DC86-D4AFCBE7C43D}"/>
              </a:ext>
            </a:extLst>
          </p:cNvPr>
          <p:cNvSpPr txBox="1"/>
          <p:nvPr/>
        </p:nvSpPr>
        <p:spPr>
          <a:xfrm rot="16200000">
            <a:off x="-233118" y="3129369"/>
            <a:ext cx="2050562"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Probability</a:t>
            </a:r>
            <a:r>
              <a:rPr kumimoji="0" lang="fr-FR" sz="1200" b="1" i="0" u="none" strike="noStrike" kern="1200" cap="none" spc="0" normalizeH="0" baseline="0" noProof="0" dirty="0">
                <a:ln>
                  <a:noFill/>
                </a:ln>
                <a:solidFill>
                  <a:prstClr val="black"/>
                </a:solidFill>
                <a:effectLst/>
                <a:uLnTx/>
                <a:uFillTx/>
                <a:latin typeface="Calibri"/>
                <a:ea typeface="+mn-ea"/>
                <a:cs typeface="+mn-cs"/>
              </a:rPr>
              <a:t> of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overall</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survival</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ZoneTexte 84">
            <a:extLst>
              <a:ext uri="{FF2B5EF4-FFF2-40B4-BE49-F238E27FC236}">
                <a16:creationId xmlns:a16="http://schemas.microsoft.com/office/drawing/2014/main" id="{07CF6D5E-9BBF-99D6-DD33-AA19CF117AFD}"/>
              </a:ext>
            </a:extLst>
          </p:cNvPr>
          <p:cNvSpPr txBox="1"/>
          <p:nvPr/>
        </p:nvSpPr>
        <p:spPr>
          <a:xfrm rot="16200000">
            <a:off x="5589548" y="3129370"/>
            <a:ext cx="2050562"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Probability</a:t>
            </a:r>
            <a:r>
              <a:rPr kumimoji="0" lang="fr-FR" sz="1200" b="1" i="0" u="none" strike="noStrike" kern="1200" cap="none" spc="0" normalizeH="0" baseline="0" noProof="0" dirty="0">
                <a:ln>
                  <a:noFill/>
                </a:ln>
                <a:solidFill>
                  <a:prstClr val="black"/>
                </a:solidFill>
                <a:effectLst/>
                <a:uLnTx/>
                <a:uFillTx/>
                <a:latin typeface="Calibri"/>
                <a:ea typeface="+mn-ea"/>
                <a:cs typeface="+mn-cs"/>
              </a:rPr>
              <a:t> of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overall</a:t>
            </a:r>
            <a:r>
              <a:rPr kumimoji="0" lang="fr-FR" sz="1200" b="1" i="0" u="none" strike="noStrike" kern="1200" cap="none" spc="0" normalizeH="0" baseline="0" noProof="0" dirty="0">
                <a:ln>
                  <a:noFill/>
                </a:ln>
                <a:solidFill>
                  <a:prstClr val="black"/>
                </a:solidFill>
                <a:effectLst/>
                <a:uLnTx/>
                <a:uFillTx/>
                <a:latin typeface="Calibri"/>
                <a:ea typeface="+mn-ea"/>
                <a:cs typeface="+mn-cs"/>
              </a:rPr>
              <a:t>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survival</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ZoneTexte 85">
            <a:extLst>
              <a:ext uri="{FF2B5EF4-FFF2-40B4-BE49-F238E27FC236}">
                <a16:creationId xmlns:a16="http://schemas.microsoft.com/office/drawing/2014/main" id="{2FC26355-1C39-C6DB-03B0-4396A0812BA0}"/>
              </a:ext>
            </a:extLst>
          </p:cNvPr>
          <p:cNvSpPr txBox="1"/>
          <p:nvPr/>
        </p:nvSpPr>
        <p:spPr>
          <a:xfrm>
            <a:off x="1386458"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49</a:t>
            </a:r>
          </a:p>
        </p:txBody>
      </p:sp>
      <p:sp>
        <p:nvSpPr>
          <p:cNvPr id="87" name="ZoneTexte 86">
            <a:extLst>
              <a:ext uri="{FF2B5EF4-FFF2-40B4-BE49-F238E27FC236}">
                <a16:creationId xmlns:a16="http://schemas.microsoft.com/office/drawing/2014/main" id="{42DDD65D-8F38-90D2-041A-1177F4982D76}"/>
              </a:ext>
            </a:extLst>
          </p:cNvPr>
          <p:cNvSpPr txBox="1"/>
          <p:nvPr/>
        </p:nvSpPr>
        <p:spPr>
          <a:xfrm>
            <a:off x="1873642"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88" name="ZoneTexte 87">
            <a:extLst>
              <a:ext uri="{FF2B5EF4-FFF2-40B4-BE49-F238E27FC236}">
                <a16:creationId xmlns:a16="http://schemas.microsoft.com/office/drawing/2014/main" id="{CC8558D3-DCF7-5ACC-2466-9DD21F95DB29}"/>
              </a:ext>
            </a:extLst>
          </p:cNvPr>
          <p:cNvSpPr txBox="1"/>
          <p:nvPr/>
        </p:nvSpPr>
        <p:spPr>
          <a:xfrm>
            <a:off x="2360826"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48</a:t>
            </a:r>
          </a:p>
        </p:txBody>
      </p:sp>
      <p:sp>
        <p:nvSpPr>
          <p:cNvPr id="89" name="ZoneTexte 88">
            <a:extLst>
              <a:ext uri="{FF2B5EF4-FFF2-40B4-BE49-F238E27FC236}">
                <a16:creationId xmlns:a16="http://schemas.microsoft.com/office/drawing/2014/main" id="{7FA94BD4-2FFB-CF9A-A758-969A288CC1B7}"/>
              </a:ext>
            </a:extLst>
          </p:cNvPr>
          <p:cNvSpPr txBox="1"/>
          <p:nvPr/>
        </p:nvSpPr>
        <p:spPr>
          <a:xfrm>
            <a:off x="2848010"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46</a:t>
            </a:r>
          </a:p>
        </p:txBody>
      </p:sp>
      <p:sp>
        <p:nvSpPr>
          <p:cNvPr id="90" name="ZoneTexte 89">
            <a:extLst>
              <a:ext uri="{FF2B5EF4-FFF2-40B4-BE49-F238E27FC236}">
                <a16:creationId xmlns:a16="http://schemas.microsoft.com/office/drawing/2014/main" id="{6450A05D-7F0C-9547-2B75-E4998419A088}"/>
              </a:ext>
            </a:extLst>
          </p:cNvPr>
          <p:cNvSpPr txBox="1"/>
          <p:nvPr/>
        </p:nvSpPr>
        <p:spPr>
          <a:xfrm>
            <a:off x="3335194"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45</a:t>
            </a:r>
          </a:p>
        </p:txBody>
      </p:sp>
      <p:sp>
        <p:nvSpPr>
          <p:cNvPr id="91" name="ZoneTexte 90">
            <a:extLst>
              <a:ext uri="{FF2B5EF4-FFF2-40B4-BE49-F238E27FC236}">
                <a16:creationId xmlns:a16="http://schemas.microsoft.com/office/drawing/2014/main" id="{A89B00F2-594A-C6A1-4F69-100A5F959F83}"/>
              </a:ext>
            </a:extLst>
          </p:cNvPr>
          <p:cNvSpPr txBox="1"/>
          <p:nvPr/>
        </p:nvSpPr>
        <p:spPr>
          <a:xfrm>
            <a:off x="3822378"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37</a:t>
            </a:r>
          </a:p>
        </p:txBody>
      </p:sp>
      <p:sp>
        <p:nvSpPr>
          <p:cNvPr id="92" name="ZoneTexte 91">
            <a:extLst>
              <a:ext uri="{FF2B5EF4-FFF2-40B4-BE49-F238E27FC236}">
                <a16:creationId xmlns:a16="http://schemas.microsoft.com/office/drawing/2014/main" id="{4599B2BC-DEA5-66E9-CE7C-8823E7466FE1}"/>
              </a:ext>
            </a:extLst>
          </p:cNvPr>
          <p:cNvSpPr txBox="1"/>
          <p:nvPr/>
        </p:nvSpPr>
        <p:spPr>
          <a:xfrm>
            <a:off x="4309562"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21</a:t>
            </a:r>
          </a:p>
        </p:txBody>
      </p:sp>
      <p:sp>
        <p:nvSpPr>
          <p:cNvPr id="93" name="ZoneTexte 92">
            <a:extLst>
              <a:ext uri="{FF2B5EF4-FFF2-40B4-BE49-F238E27FC236}">
                <a16:creationId xmlns:a16="http://schemas.microsoft.com/office/drawing/2014/main" id="{5CAB8514-0586-5AA7-9323-F88EA66AE6D9}"/>
              </a:ext>
            </a:extLst>
          </p:cNvPr>
          <p:cNvSpPr txBox="1"/>
          <p:nvPr/>
        </p:nvSpPr>
        <p:spPr>
          <a:xfrm>
            <a:off x="4836019" y="4926023"/>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94" name="ZoneTexte 93">
            <a:extLst>
              <a:ext uri="{FF2B5EF4-FFF2-40B4-BE49-F238E27FC236}">
                <a16:creationId xmlns:a16="http://schemas.microsoft.com/office/drawing/2014/main" id="{BD3163CF-9401-E6B3-A097-1EC2279D6276}"/>
              </a:ext>
            </a:extLst>
          </p:cNvPr>
          <p:cNvSpPr txBox="1"/>
          <p:nvPr/>
        </p:nvSpPr>
        <p:spPr>
          <a:xfrm>
            <a:off x="5323200" y="4926023"/>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95" name="ZoneTexte 94">
            <a:extLst>
              <a:ext uri="{FF2B5EF4-FFF2-40B4-BE49-F238E27FC236}">
                <a16:creationId xmlns:a16="http://schemas.microsoft.com/office/drawing/2014/main" id="{98317D0B-44B7-6B6B-FE63-61CB1DA56573}"/>
              </a:ext>
            </a:extLst>
          </p:cNvPr>
          <p:cNvSpPr txBox="1"/>
          <p:nvPr/>
        </p:nvSpPr>
        <p:spPr>
          <a:xfrm>
            <a:off x="7189647"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96" name="ZoneTexte 95">
            <a:extLst>
              <a:ext uri="{FF2B5EF4-FFF2-40B4-BE49-F238E27FC236}">
                <a16:creationId xmlns:a16="http://schemas.microsoft.com/office/drawing/2014/main" id="{6D80BBF5-B987-5914-3DEA-291E220B24A1}"/>
              </a:ext>
            </a:extLst>
          </p:cNvPr>
          <p:cNvSpPr txBox="1"/>
          <p:nvPr/>
        </p:nvSpPr>
        <p:spPr>
          <a:xfrm>
            <a:off x="7676831"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47</a:t>
            </a:r>
          </a:p>
        </p:txBody>
      </p:sp>
      <p:sp>
        <p:nvSpPr>
          <p:cNvPr id="97" name="ZoneTexte 96">
            <a:extLst>
              <a:ext uri="{FF2B5EF4-FFF2-40B4-BE49-F238E27FC236}">
                <a16:creationId xmlns:a16="http://schemas.microsoft.com/office/drawing/2014/main" id="{8D4F8040-6DA7-4CEB-6DD5-FB815A9499B5}"/>
              </a:ext>
            </a:extLst>
          </p:cNvPr>
          <p:cNvSpPr txBox="1"/>
          <p:nvPr/>
        </p:nvSpPr>
        <p:spPr>
          <a:xfrm>
            <a:off x="8164015"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38</a:t>
            </a:r>
          </a:p>
        </p:txBody>
      </p:sp>
      <p:sp>
        <p:nvSpPr>
          <p:cNvPr id="98" name="ZoneTexte 97">
            <a:extLst>
              <a:ext uri="{FF2B5EF4-FFF2-40B4-BE49-F238E27FC236}">
                <a16:creationId xmlns:a16="http://schemas.microsoft.com/office/drawing/2014/main" id="{569C1BE3-901D-4FB2-912C-8586E0D9296A}"/>
              </a:ext>
            </a:extLst>
          </p:cNvPr>
          <p:cNvSpPr txBox="1"/>
          <p:nvPr/>
        </p:nvSpPr>
        <p:spPr>
          <a:xfrm>
            <a:off x="8651199"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33</a:t>
            </a:r>
          </a:p>
        </p:txBody>
      </p:sp>
      <p:sp>
        <p:nvSpPr>
          <p:cNvPr id="99" name="ZoneTexte 98">
            <a:extLst>
              <a:ext uri="{FF2B5EF4-FFF2-40B4-BE49-F238E27FC236}">
                <a16:creationId xmlns:a16="http://schemas.microsoft.com/office/drawing/2014/main" id="{BD4B2AB9-0008-BB4A-23C2-5867D709B65C}"/>
              </a:ext>
            </a:extLst>
          </p:cNvPr>
          <p:cNvSpPr txBox="1"/>
          <p:nvPr/>
        </p:nvSpPr>
        <p:spPr>
          <a:xfrm>
            <a:off x="9138383"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23</a:t>
            </a:r>
          </a:p>
        </p:txBody>
      </p:sp>
      <p:sp>
        <p:nvSpPr>
          <p:cNvPr id="100" name="ZoneTexte 99">
            <a:extLst>
              <a:ext uri="{FF2B5EF4-FFF2-40B4-BE49-F238E27FC236}">
                <a16:creationId xmlns:a16="http://schemas.microsoft.com/office/drawing/2014/main" id="{F4BE283F-2F6B-8741-2B5F-0AF1C0EC8F28}"/>
              </a:ext>
            </a:extLst>
          </p:cNvPr>
          <p:cNvSpPr txBox="1"/>
          <p:nvPr/>
        </p:nvSpPr>
        <p:spPr>
          <a:xfrm>
            <a:off x="9625567" y="4926023"/>
            <a:ext cx="34176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13</a:t>
            </a:r>
          </a:p>
        </p:txBody>
      </p:sp>
      <p:sp>
        <p:nvSpPr>
          <p:cNvPr id="101" name="ZoneTexte 100">
            <a:extLst>
              <a:ext uri="{FF2B5EF4-FFF2-40B4-BE49-F238E27FC236}">
                <a16:creationId xmlns:a16="http://schemas.microsoft.com/office/drawing/2014/main" id="{B4253F16-79D3-A537-0F6E-8787A67270C5}"/>
              </a:ext>
            </a:extLst>
          </p:cNvPr>
          <p:cNvSpPr txBox="1"/>
          <p:nvPr/>
        </p:nvSpPr>
        <p:spPr>
          <a:xfrm>
            <a:off x="10152024" y="4926023"/>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02" name="ZoneTexte 101">
            <a:extLst>
              <a:ext uri="{FF2B5EF4-FFF2-40B4-BE49-F238E27FC236}">
                <a16:creationId xmlns:a16="http://schemas.microsoft.com/office/drawing/2014/main" id="{EBB01B9A-D62B-BFC9-A993-545C151EB56D}"/>
              </a:ext>
            </a:extLst>
          </p:cNvPr>
          <p:cNvSpPr txBox="1"/>
          <p:nvPr/>
        </p:nvSpPr>
        <p:spPr>
          <a:xfrm>
            <a:off x="10639208" y="4926023"/>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03" name="ZoneTexte 102">
            <a:extLst>
              <a:ext uri="{FF2B5EF4-FFF2-40B4-BE49-F238E27FC236}">
                <a16:creationId xmlns:a16="http://schemas.microsoft.com/office/drawing/2014/main" id="{13389544-6821-EB80-EABB-C94F7697AE6A}"/>
              </a:ext>
            </a:extLst>
          </p:cNvPr>
          <p:cNvSpPr txBox="1"/>
          <p:nvPr/>
        </p:nvSpPr>
        <p:spPr>
          <a:xfrm>
            <a:off x="11126389" y="4926023"/>
            <a:ext cx="26321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04" name="ZoneTexte 103">
            <a:extLst>
              <a:ext uri="{FF2B5EF4-FFF2-40B4-BE49-F238E27FC236}">
                <a16:creationId xmlns:a16="http://schemas.microsoft.com/office/drawing/2014/main" id="{48D6EE3F-0FE0-4466-AAA9-7A9D023A5DED}"/>
              </a:ext>
            </a:extLst>
          </p:cNvPr>
          <p:cNvSpPr txBox="1"/>
          <p:nvPr/>
        </p:nvSpPr>
        <p:spPr>
          <a:xfrm>
            <a:off x="770183" y="4688284"/>
            <a:ext cx="112639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Patients at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risk</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ZoneTexte 104">
            <a:extLst>
              <a:ext uri="{FF2B5EF4-FFF2-40B4-BE49-F238E27FC236}">
                <a16:creationId xmlns:a16="http://schemas.microsoft.com/office/drawing/2014/main" id="{5D601C9E-2BBC-4E81-E669-20B06CF6A082}"/>
              </a:ext>
            </a:extLst>
          </p:cNvPr>
          <p:cNvSpPr txBox="1"/>
          <p:nvPr/>
        </p:nvSpPr>
        <p:spPr>
          <a:xfrm>
            <a:off x="6786095" y="4688284"/>
            <a:ext cx="112639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Patients at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risk</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re 1">
            <a:extLst>
              <a:ext uri="{FF2B5EF4-FFF2-40B4-BE49-F238E27FC236}">
                <a16:creationId xmlns:a16="http://schemas.microsoft.com/office/drawing/2014/main" id="{8A6C0827-B747-1E64-F1C7-6D1138704801}"/>
              </a:ext>
            </a:extLst>
          </p:cNvPr>
          <p:cNvSpPr>
            <a:spLocks noGrp="1"/>
          </p:cNvSpPr>
          <p:nvPr>
            <p:ph type="title"/>
          </p:nvPr>
        </p:nvSpPr>
        <p:spPr>
          <a:xfrm>
            <a:off x="0" y="-5203"/>
            <a:ext cx="9409114" cy="1556545"/>
          </a:xfrm>
        </p:spPr>
        <p:txBody>
          <a:bodyPr/>
          <a:lstStyle/>
          <a:p>
            <a:r>
              <a:rPr lang="fr-FR" dirty="0" err="1"/>
              <a:t>Ziftomenib</a:t>
            </a:r>
            <a:r>
              <a:rPr lang="fr-FR" dirty="0"/>
              <a:t> + Intensive </a:t>
            </a:r>
            <a:r>
              <a:rPr lang="fr-FR" dirty="0" err="1"/>
              <a:t>Chemotherapy</a:t>
            </a:r>
            <a:r>
              <a:rPr lang="fr-FR" dirty="0"/>
              <a:t>: Long-</a:t>
            </a:r>
            <a:r>
              <a:rPr lang="fr-FR" dirty="0" err="1"/>
              <a:t>Term</a:t>
            </a:r>
            <a:r>
              <a:rPr lang="fr-FR" dirty="0"/>
              <a:t> </a:t>
            </a:r>
            <a:r>
              <a:rPr lang="fr-FR" dirty="0" err="1"/>
              <a:t>Results</a:t>
            </a:r>
            <a:r>
              <a:rPr lang="fr-FR" dirty="0"/>
              <a:t> of the KOMET-007 Study </a:t>
            </a:r>
            <a:r>
              <a:rPr lang="fr-FR" i="1" dirty="0"/>
              <a:t>(5)</a:t>
            </a:r>
          </a:p>
        </p:txBody>
      </p:sp>
    </p:spTree>
    <p:extLst>
      <p:ext uri="{BB962C8B-B14F-4D97-AF65-F5344CB8AC3E}">
        <p14:creationId xmlns:p14="http://schemas.microsoft.com/office/powerpoint/2010/main" val="259133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627225C-FD4F-C830-F9A3-C1EA8259176C}"/>
              </a:ext>
            </a:extLst>
          </p:cNvPr>
          <p:cNvSpPr>
            <a:spLocks noGrp="1"/>
          </p:cNvSpPr>
          <p:nvPr>
            <p:ph type="body" sz="quarter" idx="10"/>
          </p:nvPr>
        </p:nvSpPr>
        <p:spPr/>
        <p:txBody>
          <a:bodyPr>
            <a:normAutofit/>
          </a:bodyPr>
          <a:lstStyle/>
          <a:p>
            <a:endParaRPr lang="fr-FR" dirty="0"/>
          </a:p>
          <a:p>
            <a:r>
              <a:rPr lang="fr-FR" dirty="0"/>
              <a:t>In KOMET-007, </a:t>
            </a:r>
            <a:r>
              <a:rPr lang="fr-FR" dirty="0" err="1"/>
              <a:t>Ziftomenib</a:t>
            </a:r>
            <a:r>
              <a:rPr lang="fr-FR" dirty="0"/>
              <a:t> 600 mg QD </a:t>
            </a:r>
            <a:r>
              <a:rPr lang="fr-FR" dirty="0" err="1"/>
              <a:t>combined</a:t>
            </a:r>
            <a:r>
              <a:rPr lang="fr-FR" dirty="0"/>
              <a:t> </a:t>
            </a:r>
            <a:r>
              <a:rPr lang="fr-FR" dirty="0" err="1"/>
              <a:t>with</a:t>
            </a:r>
            <a:r>
              <a:rPr lang="fr-FR" dirty="0"/>
              <a:t> 7+3 </a:t>
            </a:r>
            <a:r>
              <a:rPr lang="fr-FR" dirty="0" err="1"/>
              <a:t>was</a:t>
            </a:r>
            <a:r>
              <a:rPr lang="fr-FR" dirty="0"/>
              <a:t> </a:t>
            </a:r>
            <a:r>
              <a:rPr lang="fr-FR" dirty="0" err="1"/>
              <a:t>well</a:t>
            </a:r>
            <a:r>
              <a:rPr lang="fr-FR" dirty="0"/>
              <a:t> </a:t>
            </a:r>
            <a:r>
              <a:rPr lang="fr-FR" dirty="0" err="1"/>
              <a:t>tolerated</a:t>
            </a:r>
            <a:r>
              <a:rPr lang="fr-FR" dirty="0"/>
              <a:t> </a:t>
            </a:r>
            <a:r>
              <a:rPr lang="fr-FR" dirty="0" err="1"/>
              <a:t>with</a:t>
            </a:r>
            <a:r>
              <a:rPr lang="fr-FR" dirty="0"/>
              <a:t> a </a:t>
            </a:r>
            <a:r>
              <a:rPr lang="fr-FR" dirty="0" err="1"/>
              <a:t>safety</a:t>
            </a:r>
            <a:r>
              <a:rPr lang="fr-FR" dirty="0"/>
              <a:t> profile consistent </a:t>
            </a:r>
            <a:r>
              <a:rPr lang="fr-FR" dirty="0" err="1"/>
              <a:t>with</a:t>
            </a:r>
            <a:r>
              <a:rPr lang="fr-FR" dirty="0"/>
              <a:t> </a:t>
            </a:r>
            <a:r>
              <a:rPr lang="fr-FR" dirty="0" err="1"/>
              <a:t>previous</a:t>
            </a:r>
            <a:r>
              <a:rPr lang="fr-FR" dirty="0"/>
              <a:t> reports </a:t>
            </a:r>
          </a:p>
          <a:p>
            <a:endParaRPr lang="fr-FR" dirty="0"/>
          </a:p>
          <a:p>
            <a:r>
              <a:rPr lang="fr-FR" dirty="0" err="1"/>
              <a:t>Robust</a:t>
            </a:r>
            <a:r>
              <a:rPr lang="fr-FR" dirty="0"/>
              <a:t> </a:t>
            </a:r>
            <a:r>
              <a:rPr lang="fr-FR" dirty="0" err="1"/>
              <a:t>clinical</a:t>
            </a:r>
            <a:r>
              <a:rPr lang="fr-FR" dirty="0"/>
              <a:t> </a:t>
            </a:r>
            <a:r>
              <a:rPr lang="fr-FR" dirty="0" err="1"/>
              <a:t>activity</a:t>
            </a:r>
            <a:r>
              <a:rPr lang="fr-FR" dirty="0"/>
              <a:t> </a:t>
            </a:r>
            <a:r>
              <a:rPr lang="fr-FR" dirty="0" err="1"/>
              <a:t>with</a:t>
            </a:r>
            <a:r>
              <a:rPr lang="fr-FR" dirty="0"/>
              <a:t> </a:t>
            </a:r>
            <a:r>
              <a:rPr lang="fr-FR" dirty="0" err="1"/>
              <a:t>deep</a:t>
            </a:r>
            <a:r>
              <a:rPr lang="fr-FR" dirty="0"/>
              <a:t> and durable </a:t>
            </a:r>
            <a:r>
              <a:rPr lang="fr-FR" dirty="0" err="1"/>
              <a:t>responses</a:t>
            </a:r>
            <a:r>
              <a:rPr lang="fr-FR" dirty="0"/>
              <a:t> in </a:t>
            </a:r>
            <a:r>
              <a:rPr lang="fr-FR" dirty="0" err="1"/>
              <a:t>newly</a:t>
            </a:r>
            <a:r>
              <a:rPr lang="fr-FR" dirty="0"/>
              <a:t> </a:t>
            </a:r>
            <a:r>
              <a:rPr lang="fr-FR" dirty="0" err="1"/>
              <a:t>diagnosed</a:t>
            </a:r>
            <a:r>
              <a:rPr lang="fr-FR" dirty="0"/>
              <a:t> NPM1-m and KMT2A-r AML </a:t>
            </a:r>
          </a:p>
          <a:p>
            <a:endParaRPr lang="fr-FR" dirty="0"/>
          </a:p>
          <a:p>
            <a:r>
              <a:rPr lang="fr-FR" dirty="0" err="1"/>
              <a:t>These</a:t>
            </a:r>
            <a:r>
              <a:rPr lang="fr-FR" dirty="0"/>
              <a:t> data support the </a:t>
            </a:r>
            <a:r>
              <a:rPr lang="fr-FR" dirty="0" err="1"/>
              <a:t>ongoing</a:t>
            </a:r>
            <a:r>
              <a:rPr lang="fr-FR" dirty="0"/>
              <a:t> Phase 3 </a:t>
            </a:r>
            <a:r>
              <a:rPr lang="fr-FR" dirty="0" err="1"/>
              <a:t>registrational</a:t>
            </a:r>
            <a:r>
              <a:rPr lang="fr-FR" dirty="0"/>
              <a:t> trial of </a:t>
            </a:r>
            <a:r>
              <a:rPr lang="fr-FR" dirty="0" err="1"/>
              <a:t>Ziftomenib</a:t>
            </a:r>
            <a:r>
              <a:rPr lang="fr-FR" dirty="0"/>
              <a:t> in combination </a:t>
            </a:r>
            <a:r>
              <a:rPr lang="fr-FR" dirty="0" err="1"/>
              <a:t>with</a:t>
            </a:r>
            <a:r>
              <a:rPr lang="fr-FR" dirty="0"/>
              <a:t> intensive </a:t>
            </a:r>
            <a:r>
              <a:rPr lang="fr-FR" dirty="0" err="1"/>
              <a:t>chemotherapy</a:t>
            </a:r>
            <a:r>
              <a:rPr lang="fr-FR" dirty="0"/>
              <a:t> in </a:t>
            </a:r>
            <a:r>
              <a:rPr lang="fr-FR" dirty="0" err="1"/>
              <a:t>newly</a:t>
            </a:r>
            <a:r>
              <a:rPr lang="fr-FR" dirty="0"/>
              <a:t> </a:t>
            </a:r>
            <a:r>
              <a:rPr lang="fr-FR" dirty="0" err="1"/>
              <a:t>diagnosed</a:t>
            </a:r>
            <a:r>
              <a:rPr lang="fr-FR" dirty="0"/>
              <a:t> AML (KOMET-017; NCT07007312)</a:t>
            </a:r>
          </a:p>
        </p:txBody>
      </p:sp>
      <p:sp>
        <p:nvSpPr>
          <p:cNvPr id="4" name="Text Box 3">
            <a:extLst>
              <a:ext uri="{FF2B5EF4-FFF2-40B4-BE49-F238E27FC236}">
                <a16:creationId xmlns:a16="http://schemas.microsoft.com/office/drawing/2014/main" id="{54BC587F-83B8-AC48-4B85-B26BE392C8C9}"/>
              </a:ext>
            </a:extLst>
          </p:cNvPr>
          <p:cNvSpPr txBox="1">
            <a:spLocks noChangeArrowheads="1"/>
          </p:cNvSpPr>
          <p:nvPr/>
        </p:nvSpPr>
        <p:spPr bwMode="auto">
          <a:xfrm>
            <a:off x="9725684" y="6538230"/>
            <a:ext cx="2466316"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Zeidan AM, abstract S130</a:t>
            </a:r>
          </a:p>
        </p:txBody>
      </p:sp>
      <p:sp>
        <p:nvSpPr>
          <p:cNvPr id="7" name="Titre 1">
            <a:extLst>
              <a:ext uri="{FF2B5EF4-FFF2-40B4-BE49-F238E27FC236}">
                <a16:creationId xmlns:a16="http://schemas.microsoft.com/office/drawing/2014/main" id="{61039C1B-2A03-275A-864F-5982134A3474}"/>
              </a:ext>
            </a:extLst>
          </p:cNvPr>
          <p:cNvSpPr>
            <a:spLocks noGrp="1"/>
          </p:cNvSpPr>
          <p:nvPr>
            <p:ph type="title"/>
          </p:nvPr>
        </p:nvSpPr>
        <p:spPr>
          <a:xfrm>
            <a:off x="0" y="-5203"/>
            <a:ext cx="9409114" cy="1556545"/>
          </a:xfrm>
        </p:spPr>
        <p:txBody>
          <a:bodyPr/>
          <a:lstStyle/>
          <a:p>
            <a:r>
              <a:rPr lang="fr-FR" dirty="0" err="1"/>
              <a:t>Ziftomenib</a:t>
            </a:r>
            <a:r>
              <a:rPr lang="fr-FR" dirty="0"/>
              <a:t> + Intensive </a:t>
            </a:r>
            <a:r>
              <a:rPr lang="fr-FR" dirty="0" err="1"/>
              <a:t>Chemotherapy</a:t>
            </a:r>
            <a:r>
              <a:rPr lang="fr-FR" dirty="0"/>
              <a:t>: Long-</a:t>
            </a:r>
            <a:r>
              <a:rPr lang="fr-FR" dirty="0" err="1"/>
              <a:t>Term</a:t>
            </a:r>
            <a:r>
              <a:rPr lang="fr-FR" dirty="0"/>
              <a:t> </a:t>
            </a:r>
            <a:r>
              <a:rPr lang="fr-FR" dirty="0" err="1"/>
              <a:t>Results</a:t>
            </a:r>
            <a:r>
              <a:rPr lang="fr-FR" dirty="0"/>
              <a:t> of the KOMET-007 Study </a:t>
            </a:r>
            <a:r>
              <a:rPr lang="fr-FR" i="1" dirty="0"/>
              <a:t>(6)</a:t>
            </a:r>
          </a:p>
        </p:txBody>
      </p:sp>
    </p:spTree>
    <p:extLst>
      <p:ext uri="{BB962C8B-B14F-4D97-AF65-F5344CB8AC3E}">
        <p14:creationId xmlns:p14="http://schemas.microsoft.com/office/powerpoint/2010/main" val="37500010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DBF9-F764-E161-B925-4763A2C970C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ED25AA-4562-DEDB-3C99-0EC41C493C83}"/>
              </a:ext>
            </a:extLst>
          </p:cNvPr>
          <p:cNvSpPr>
            <a:spLocks noGrp="1"/>
          </p:cNvSpPr>
          <p:nvPr>
            <p:ph type="title"/>
          </p:nvPr>
        </p:nvSpPr>
        <p:spPr>
          <a:xfrm>
            <a:off x="0" y="-5203"/>
            <a:ext cx="9409114" cy="1556545"/>
          </a:xfrm>
        </p:spPr>
        <p:txBody>
          <a:bodyPr/>
          <a:lstStyle/>
          <a:p>
            <a:r>
              <a:rPr lang="de-CH" dirty="0" err="1"/>
              <a:t>Ziftomenib</a:t>
            </a:r>
            <a:r>
              <a:rPr lang="de-CH" dirty="0"/>
              <a:t> </a:t>
            </a:r>
            <a:r>
              <a:rPr lang="de-CH" dirty="0" err="1"/>
              <a:t>Exposure</a:t>
            </a:r>
            <a:r>
              <a:rPr lang="de-CH" dirty="0"/>
              <a:t>–Response Analysis </a:t>
            </a:r>
            <a:br>
              <a:rPr lang="de-CH" dirty="0"/>
            </a:br>
            <a:r>
              <a:rPr lang="de-CH" dirty="0"/>
              <a:t>in NPM1m/KMT2Ar AML </a:t>
            </a:r>
            <a:r>
              <a:rPr lang="de-CH" i="1" dirty="0"/>
              <a:t>(1)</a:t>
            </a:r>
            <a:r>
              <a:rPr lang="de-CH" dirty="0"/>
              <a:t> </a:t>
            </a:r>
            <a:endParaRPr lang="es-419" i="1" dirty="0"/>
          </a:p>
        </p:txBody>
      </p:sp>
      <p:sp>
        <p:nvSpPr>
          <p:cNvPr id="7" name="Espace réservé du texte 6">
            <a:extLst>
              <a:ext uri="{FF2B5EF4-FFF2-40B4-BE49-F238E27FC236}">
                <a16:creationId xmlns:a16="http://schemas.microsoft.com/office/drawing/2014/main" id="{8FD12CF4-C27F-3809-095D-7EB8D8536B02}"/>
              </a:ext>
            </a:extLst>
          </p:cNvPr>
          <p:cNvSpPr>
            <a:spLocks noGrp="1"/>
          </p:cNvSpPr>
          <p:nvPr>
            <p:ph type="body" sz="quarter" idx="10"/>
          </p:nvPr>
        </p:nvSpPr>
        <p:spPr>
          <a:xfrm>
            <a:off x="234950" y="1708444"/>
            <a:ext cx="11722100" cy="1310719"/>
          </a:xfrm>
        </p:spPr>
        <p:txBody>
          <a:bodyPr>
            <a:normAutofit/>
          </a:bodyPr>
          <a:lstStyle/>
          <a:p>
            <a:r>
              <a:rPr lang="de-CH" sz="1600" dirty="0"/>
              <a:t>Population PK </a:t>
            </a:r>
            <a:r>
              <a:rPr lang="de-CH" sz="1600" dirty="0" err="1"/>
              <a:t>analysis</a:t>
            </a:r>
            <a:r>
              <a:rPr lang="de-CH" sz="1600" dirty="0"/>
              <a:t>: 450 </a:t>
            </a:r>
            <a:r>
              <a:rPr lang="de-CH" sz="1600" dirty="0" err="1"/>
              <a:t>subjects</a:t>
            </a:r>
            <a:r>
              <a:rPr lang="de-CH" sz="1600" dirty="0"/>
              <a:t> (14 </a:t>
            </a:r>
            <a:r>
              <a:rPr lang="de-CH" sz="1600" dirty="0" err="1"/>
              <a:t>healthy</a:t>
            </a:r>
            <a:r>
              <a:rPr lang="de-CH" sz="1600" dirty="0"/>
              <a:t> </a:t>
            </a:r>
            <a:r>
              <a:rPr lang="de-CH" sz="1600" dirty="0" err="1"/>
              <a:t>volunteers</a:t>
            </a:r>
            <a:r>
              <a:rPr lang="de-CH" sz="1600" dirty="0"/>
              <a:t>, 436 AML </a:t>
            </a:r>
            <a:r>
              <a:rPr lang="de-CH" sz="1600" dirty="0" err="1"/>
              <a:t>patients</a:t>
            </a:r>
            <a:r>
              <a:rPr lang="de-CH" sz="1600" dirty="0"/>
              <a:t>) </a:t>
            </a:r>
            <a:r>
              <a:rPr lang="de-CH" sz="1600" dirty="0" err="1"/>
              <a:t>from</a:t>
            </a:r>
            <a:r>
              <a:rPr lang="de-CH" sz="1600" dirty="0"/>
              <a:t> KOMET-001 and KOMET-007 </a:t>
            </a:r>
            <a:r>
              <a:rPr lang="de-CH" sz="1600" dirty="0" err="1"/>
              <a:t>used</a:t>
            </a:r>
            <a:r>
              <a:rPr lang="de-CH" sz="1600" dirty="0"/>
              <a:t> </a:t>
            </a:r>
            <a:r>
              <a:rPr lang="de-CH" sz="1600" dirty="0" err="1"/>
              <a:t>to</a:t>
            </a:r>
            <a:r>
              <a:rPr lang="de-CH" sz="1600" dirty="0"/>
              <a:t> </a:t>
            </a:r>
            <a:r>
              <a:rPr lang="de-CH" sz="1600" dirty="0" err="1"/>
              <a:t>characterize</a:t>
            </a:r>
            <a:r>
              <a:rPr lang="de-CH" sz="1600" dirty="0"/>
              <a:t> </a:t>
            </a:r>
            <a:r>
              <a:rPr lang="de-CH" sz="1600" dirty="0" err="1"/>
              <a:t>ziftomenib</a:t>
            </a:r>
            <a:r>
              <a:rPr lang="de-CH" sz="1600" dirty="0"/>
              <a:t> </a:t>
            </a:r>
            <a:r>
              <a:rPr lang="de-CH" sz="1600" dirty="0" err="1"/>
              <a:t>exposure</a:t>
            </a:r>
            <a:r>
              <a:rPr lang="de-CH" sz="1600" dirty="0"/>
              <a:t>.</a:t>
            </a:r>
          </a:p>
          <a:p>
            <a:r>
              <a:rPr lang="de-CH" sz="1600" dirty="0" err="1"/>
              <a:t>Exposure</a:t>
            </a:r>
            <a:r>
              <a:rPr lang="de-CH" sz="1600" dirty="0"/>
              <a:t>–</a:t>
            </a:r>
            <a:r>
              <a:rPr lang="de-CH" sz="1600" dirty="0" err="1"/>
              <a:t>response</a:t>
            </a:r>
            <a:r>
              <a:rPr lang="de-CH" sz="1600" dirty="0"/>
              <a:t> </a:t>
            </a:r>
            <a:r>
              <a:rPr lang="de-CH" sz="1600" dirty="0" err="1"/>
              <a:t>analysis</a:t>
            </a:r>
            <a:r>
              <a:rPr lang="de-CH" sz="1600" dirty="0"/>
              <a:t>: ~260 AML </a:t>
            </a:r>
            <a:r>
              <a:rPr lang="de-CH" sz="1600" dirty="0" err="1"/>
              <a:t>patients</a:t>
            </a:r>
            <a:r>
              <a:rPr lang="de-CH" sz="1600" dirty="0"/>
              <a:t> </a:t>
            </a:r>
            <a:r>
              <a:rPr lang="de-CH" sz="1600" dirty="0" err="1"/>
              <a:t>from</a:t>
            </a:r>
            <a:r>
              <a:rPr lang="de-CH" sz="1600" dirty="0"/>
              <a:t> KOMET-007 </a:t>
            </a:r>
            <a:r>
              <a:rPr lang="de-CH" sz="1600" dirty="0" err="1"/>
              <a:t>treated</a:t>
            </a:r>
            <a:r>
              <a:rPr lang="de-CH" sz="1600" dirty="0"/>
              <a:t> </a:t>
            </a:r>
            <a:r>
              <a:rPr lang="de-CH" sz="1600" dirty="0" err="1"/>
              <a:t>with</a:t>
            </a:r>
            <a:r>
              <a:rPr lang="de-CH" sz="1600" dirty="0"/>
              <a:t> </a:t>
            </a:r>
            <a:r>
              <a:rPr lang="de-CH" sz="1600" dirty="0" err="1"/>
              <a:t>ziftomenib</a:t>
            </a:r>
            <a:r>
              <a:rPr lang="de-CH" sz="1600" dirty="0"/>
              <a:t> + </a:t>
            </a:r>
            <a:r>
              <a:rPr lang="de-CH" sz="1600" dirty="0" err="1"/>
              <a:t>Ven</a:t>
            </a:r>
            <a:r>
              <a:rPr lang="de-CH" sz="1600" dirty="0"/>
              <a:t>/Aza </a:t>
            </a:r>
            <a:r>
              <a:rPr lang="de-CH" sz="1600" dirty="0" err="1"/>
              <a:t>or</a:t>
            </a:r>
            <a:r>
              <a:rPr lang="de-CH" sz="1600" dirty="0"/>
              <a:t> 7+3.</a:t>
            </a:r>
          </a:p>
          <a:p>
            <a:r>
              <a:rPr lang="de-CH" sz="1600" dirty="0" err="1"/>
              <a:t>Objective</a:t>
            </a:r>
            <a:r>
              <a:rPr lang="de-CH" sz="1600" dirty="0"/>
              <a:t>: </a:t>
            </a:r>
            <a:r>
              <a:rPr lang="de-CH" sz="1600" dirty="0" err="1"/>
              <a:t>Assess</a:t>
            </a:r>
            <a:r>
              <a:rPr lang="de-CH" sz="1600" dirty="0"/>
              <a:t> </a:t>
            </a:r>
            <a:r>
              <a:rPr lang="de-CH" sz="1600" dirty="0" err="1"/>
              <a:t>relationship</a:t>
            </a:r>
            <a:r>
              <a:rPr lang="de-CH" sz="1600" dirty="0"/>
              <a:t> </a:t>
            </a:r>
            <a:r>
              <a:rPr lang="de-CH" sz="1600" dirty="0" err="1"/>
              <a:t>between</a:t>
            </a:r>
            <a:r>
              <a:rPr lang="de-CH" sz="1600" dirty="0"/>
              <a:t> </a:t>
            </a:r>
            <a:r>
              <a:rPr lang="de-CH" sz="1600" dirty="0" err="1"/>
              <a:t>ziftomenib</a:t>
            </a:r>
            <a:r>
              <a:rPr lang="de-CH" sz="1600" dirty="0"/>
              <a:t> </a:t>
            </a:r>
            <a:r>
              <a:rPr lang="de-CH" sz="1600" dirty="0" err="1"/>
              <a:t>exposure</a:t>
            </a:r>
            <a:r>
              <a:rPr lang="de-CH" sz="1600" dirty="0"/>
              <a:t> and </a:t>
            </a:r>
            <a:r>
              <a:rPr lang="de-CH" sz="1600" dirty="0" err="1"/>
              <a:t>efficacy</a:t>
            </a:r>
            <a:r>
              <a:rPr lang="de-CH" sz="1600" dirty="0"/>
              <a:t> (ORR/CR), </a:t>
            </a:r>
            <a:r>
              <a:rPr lang="de-CH" sz="1600" dirty="0" err="1"/>
              <a:t>differentiation</a:t>
            </a:r>
            <a:r>
              <a:rPr lang="de-CH" sz="1600" dirty="0"/>
              <a:t> </a:t>
            </a:r>
            <a:r>
              <a:rPr lang="de-CH" sz="1600" dirty="0" err="1"/>
              <a:t>syndrome</a:t>
            </a:r>
            <a:r>
              <a:rPr lang="de-CH" sz="1600" dirty="0"/>
              <a:t>, and AEs </a:t>
            </a:r>
            <a:r>
              <a:rPr lang="de-CH" sz="1600" dirty="0" err="1"/>
              <a:t>to</a:t>
            </a:r>
            <a:r>
              <a:rPr lang="de-CH" sz="1600" dirty="0"/>
              <a:t> support dose </a:t>
            </a:r>
            <a:r>
              <a:rPr lang="de-CH" sz="1600" dirty="0" err="1"/>
              <a:t>selection</a:t>
            </a:r>
            <a:r>
              <a:rPr lang="de-CH" sz="1600" dirty="0"/>
              <a:t>.</a:t>
            </a:r>
            <a:endParaRPr lang="en-US" sz="1600" dirty="0"/>
          </a:p>
          <a:p>
            <a:endParaRPr lang="fr-FR" sz="1600" dirty="0"/>
          </a:p>
        </p:txBody>
      </p:sp>
      <p:sp>
        <p:nvSpPr>
          <p:cNvPr id="3" name="Text Box 3">
            <a:extLst>
              <a:ext uri="{FF2B5EF4-FFF2-40B4-BE49-F238E27FC236}">
                <a16:creationId xmlns:a16="http://schemas.microsoft.com/office/drawing/2014/main" id="{5AA6196C-74D6-C650-E1E3-CD3893D81047}"/>
              </a:ext>
            </a:extLst>
          </p:cNvPr>
          <p:cNvSpPr txBox="1">
            <a:spLocks noChangeArrowheads="1"/>
          </p:cNvSpPr>
          <p:nvPr/>
        </p:nvSpPr>
        <p:spPr bwMode="auto">
          <a:xfrm>
            <a:off x="9797690" y="6538230"/>
            <a:ext cx="239431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Mitra A, abstract PF537</a:t>
            </a:r>
          </a:p>
        </p:txBody>
      </p:sp>
      <p:grpSp>
        <p:nvGrpSpPr>
          <p:cNvPr id="11" name="Gruppieren 10">
            <a:extLst>
              <a:ext uri="{FF2B5EF4-FFF2-40B4-BE49-F238E27FC236}">
                <a16:creationId xmlns:a16="http://schemas.microsoft.com/office/drawing/2014/main" id="{4F3CE8C6-8C87-F69E-09AC-BFC50337CABF}"/>
              </a:ext>
            </a:extLst>
          </p:cNvPr>
          <p:cNvGrpSpPr/>
          <p:nvPr/>
        </p:nvGrpSpPr>
        <p:grpSpPr>
          <a:xfrm>
            <a:off x="187961" y="2923354"/>
            <a:ext cx="11829756" cy="3589866"/>
            <a:chOff x="187961" y="2923354"/>
            <a:chExt cx="11829756" cy="3589866"/>
          </a:xfrm>
        </p:grpSpPr>
        <p:sp>
          <p:nvSpPr>
            <p:cNvPr id="12" name="ZoneTexte 11">
              <a:extLst>
                <a:ext uri="{FF2B5EF4-FFF2-40B4-BE49-F238E27FC236}">
                  <a16:creationId xmlns:a16="http://schemas.microsoft.com/office/drawing/2014/main" id="{99FD7826-A4D1-8B14-E447-8B66C1463B84}"/>
                </a:ext>
              </a:extLst>
            </p:cNvPr>
            <p:cNvSpPr txBox="1"/>
            <p:nvPr/>
          </p:nvSpPr>
          <p:spPr>
            <a:xfrm>
              <a:off x="7611737" y="2923354"/>
              <a:ext cx="3353675"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Differentiation Syndrome Correlation</a:t>
              </a:r>
            </a:p>
          </p:txBody>
        </p:sp>
        <p:grpSp>
          <p:nvGrpSpPr>
            <p:cNvPr id="9" name="Gruppieren 8">
              <a:extLst>
                <a:ext uri="{FF2B5EF4-FFF2-40B4-BE49-F238E27FC236}">
                  <a16:creationId xmlns:a16="http://schemas.microsoft.com/office/drawing/2014/main" id="{2D443F4F-6D4F-E0A1-CCC7-A25D116286EB}"/>
                </a:ext>
              </a:extLst>
            </p:cNvPr>
            <p:cNvGrpSpPr/>
            <p:nvPr/>
          </p:nvGrpSpPr>
          <p:grpSpPr>
            <a:xfrm>
              <a:off x="187961" y="2923354"/>
              <a:ext cx="11829756" cy="3589866"/>
              <a:chOff x="187961" y="2923354"/>
              <a:chExt cx="11829756" cy="3589866"/>
            </a:xfrm>
          </p:grpSpPr>
          <p:sp>
            <p:nvSpPr>
              <p:cNvPr id="10" name="ZoneTexte 9">
                <a:extLst>
                  <a:ext uri="{FF2B5EF4-FFF2-40B4-BE49-F238E27FC236}">
                    <a16:creationId xmlns:a16="http://schemas.microsoft.com/office/drawing/2014/main" id="{34928B2A-1C5A-7C24-C813-35B55263BBEC}"/>
                  </a:ext>
                </a:extLst>
              </p:cNvPr>
              <p:cNvSpPr txBox="1"/>
              <p:nvPr/>
            </p:nvSpPr>
            <p:spPr>
              <a:xfrm>
                <a:off x="2132778" y="2923354"/>
                <a:ext cx="2822247"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Exposure-Response Correlation</a:t>
                </a:r>
              </a:p>
            </p:txBody>
          </p:sp>
          <p:grpSp>
            <p:nvGrpSpPr>
              <p:cNvPr id="8" name="Gruppieren 7">
                <a:extLst>
                  <a:ext uri="{FF2B5EF4-FFF2-40B4-BE49-F238E27FC236}">
                    <a16:creationId xmlns:a16="http://schemas.microsoft.com/office/drawing/2014/main" id="{DA85330C-D052-7508-596B-660CB5C54EFE}"/>
                  </a:ext>
                </a:extLst>
              </p:cNvPr>
              <p:cNvGrpSpPr/>
              <p:nvPr/>
            </p:nvGrpSpPr>
            <p:grpSpPr>
              <a:xfrm>
                <a:off x="187961" y="3018033"/>
                <a:ext cx="11829756" cy="3177841"/>
                <a:chOff x="-37670" y="3386161"/>
                <a:chExt cx="11829756" cy="3177841"/>
              </a:xfrm>
            </p:grpSpPr>
            <p:grpSp>
              <p:nvGrpSpPr>
                <p:cNvPr id="1198" name="Groupe 1197">
                  <a:extLst>
                    <a:ext uri="{FF2B5EF4-FFF2-40B4-BE49-F238E27FC236}">
                      <a16:creationId xmlns:a16="http://schemas.microsoft.com/office/drawing/2014/main" id="{AE2F05EE-E601-59AB-3AA1-EF1BB7FFAD7F}"/>
                    </a:ext>
                  </a:extLst>
                </p:cNvPr>
                <p:cNvGrpSpPr/>
                <p:nvPr/>
              </p:nvGrpSpPr>
              <p:grpSpPr>
                <a:xfrm>
                  <a:off x="666394" y="3647975"/>
                  <a:ext cx="5517775" cy="2666198"/>
                  <a:chOff x="708025" y="4127500"/>
                  <a:chExt cx="4819650" cy="2328863"/>
                </a:xfrm>
              </p:grpSpPr>
              <p:sp>
                <p:nvSpPr>
                  <p:cNvPr id="166" name="Freeform 5">
                    <a:extLst>
                      <a:ext uri="{FF2B5EF4-FFF2-40B4-BE49-F238E27FC236}">
                        <a16:creationId xmlns:a16="http://schemas.microsoft.com/office/drawing/2014/main" id="{48602549-DEF0-A58A-2FE8-6A771AAEFE0A}"/>
                      </a:ext>
                    </a:extLst>
                  </p:cNvPr>
                  <p:cNvSpPr>
                    <a:spLocks/>
                  </p:cNvSpPr>
                  <p:nvPr/>
                </p:nvSpPr>
                <p:spPr bwMode="auto">
                  <a:xfrm>
                    <a:off x="765175" y="4127500"/>
                    <a:ext cx="2228850" cy="2274887"/>
                  </a:xfrm>
                  <a:custGeom>
                    <a:avLst/>
                    <a:gdLst>
                      <a:gd name="T0" fmla="*/ 8426 w 8426"/>
                      <a:gd name="T1" fmla="*/ 8596 h 8596"/>
                      <a:gd name="T2" fmla="*/ 0 w 8426"/>
                      <a:gd name="T3" fmla="*/ 8596 h 8596"/>
                      <a:gd name="T4" fmla="*/ 0 w 8426"/>
                      <a:gd name="T5" fmla="*/ 0 h 8596"/>
                    </a:gdLst>
                    <a:ahLst/>
                    <a:cxnLst>
                      <a:cxn ang="0">
                        <a:pos x="T0" y="T1"/>
                      </a:cxn>
                      <a:cxn ang="0">
                        <a:pos x="T2" y="T3"/>
                      </a:cxn>
                      <a:cxn ang="0">
                        <a:pos x="T4" y="T5"/>
                      </a:cxn>
                    </a:cxnLst>
                    <a:rect l="0" t="0" r="r" b="b"/>
                    <a:pathLst>
                      <a:path w="8426" h="8596">
                        <a:moveTo>
                          <a:pt x="8426" y="8596"/>
                        </a:moveTo>
                        <a:lnTo>
                          <a:pt x="0" y="8596"/>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6">
                    <a:extLst>
                      <a:ext uri="{FF2B5EF4-FFF2-40B4-BE49-F238E27FC236}">
                        <a16:creationId xmlns:a16="http://schemas.microsoft.com/office/drawing/2014/main" id="{51A23929-68C3-F8E8-5C3B-9AA12DAD2CB6}"/>
                      </a:ext>
                    </a:extLst>
                  </p:cNvPr>
                  <p:cNvSpPr>
                    <a:spLocks/>
                  </p:cNvSpPr>
                  <p:nvPr/>
                </p:nvSpPr>
                <p:spPr bwMode="auto">
                  <a:xfrm>
                    <a:off x="3297238" y="4127500"/>
                    <a:ext cx="2230437" cy="2274887"/>
                  </a:xfrm>
                  <a:custGeom>
                    <a:avLst/>
                    <a:gdLst>
                      <a:gd name="T0" fmla="*/ 8426 w 8426"/>
                      <a:gd name="T1" fmla="*/ 8596 h 8596"/>
                      <a:gd name="T2" fmla="*/ 0 w 8426"/>
                      <a:gd name="T3" fmla="*/ 8596 h 8596"/>
                      <a:gd name="T4" fmla="*/ 0 w 8426"/>
                      <a:gd name="T5" fmla="*/ 0 h 8596"/>
                    </a:gdLst>
                    <a:ahLst/>
                    <a:cxnLst>
                      <a:cxn ang="0">
                        <a:pos x="T0" y="T1"/>
                      </a:cxn>
                      <a:cxn ang="0">
                        <a:pos x="T2" y="T3"/>
                      </a:cxn>
                      <a:cxn ang="0">
                        <a:pos x="T4" y="T5"/>
                      </a:cxn>
                    </a:cxnLst>
                    <a:rect l="0" t="0" r="r" b="b"/>
                    <a:pathLst>
                      <a:path w="8426" h="8596">
                        <a:moveTo>
                          <a:pt x="8426" y="8596"/>
                        </a:moveTo>
                        <a:lnTo>
                          <a:pt x="0" y="8596"/>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Line 7">
                    <a:extLst>
                      <a:ext uri="{FF2B5EF4-FFF2-40B4-BE49-F238E27FC236}">
                        <a16:creationId xmlns:a16="http://schemas.microsoft.com/office/drawing/2014/main" id="{26A3A80B-6F47-EDE0-9FD9-2B60A7236E0D}"/>
                      </a:ext>
                    </a:extLst>
                  </p:cNvPr>
                  <p:cNvSpPr>
                    <a:spLocks noChangeShapeType="1"/>
                  </p:cNvSpPr>
                  <p:nvPr/>
                </p:nvSpPr>
                <p:spPr bwMode="auto">
                  <a:xfrm flipV="1">
                    <a:off x="5308600"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Line 8">
                    <a:extLst>
                      <a:ext uri="{FF2B5EF4-FFF2-40B4-BE49-F238E27FC236}">
                        <a16:creationId xmlns:a16="http://schemas.microsoft.com/office/drawing/2014/main" id="{7E6F7EF5-5C93-B5CD-0E20-C1E417C75A87}"/>
                      </a:ext>
                    </a:extLst>
                  </p:cNvPr>
                  <p:cNvSpPr>
                    <a:spLocks noChangeShapeType="1"/>
                  </p:cNvSpPr>
                  <p:nvPr/>
                </p:nvSpPr>
                <p:spPr bwMode="auto">
                  <a:xfrm flipV="1">
                    <a:off x="2703513"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Line 9">
                    <a:extLst>
                      <a:ext uri="{FF2B5EF4-FFF2-40B4-BE49-F238E27FC236}">
                        <a16:creationId xmlns:a16="http://schemas.microsoft.com/office/drawing/2014/main" id="{D48FFF72-1C1B-1BE7-7550-AB10568C6268}"/>
                      </a:ext>
                    </a:extLst>
                  </p:cNvPr>
                  <p:cNvSpPr>
                    <a:spLocks noChangeShapeType="1"/>
                  </p:cNvSpPr>
                  <p:nvPr/>
                </p:nvSpPr>
                <p:spPr bwMode="auto">
                  <a:xfrm flipV="1">
                    <a:off x="2393950"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Line 10">
                    <a:extLst>
                      <a:ext uri="{FF2B5EF4-FFF2-40B4-BE49-F238E27FC236}">
                        <a16:creationId xmlns:a16="http://schemas.microsoft.com/office/drawing/2014/main" id="{D5DE4563-81C6-AF0D-311C-CD4C06E8E9B3}"/>
                      </a:ext>
                    </a:extLst>
                  </p:cNvPr>
                  <p:cNvSpPr>
                    <a:spLocks noChangeShapeType="1"/>
                  </p:cNvSpPr>
                  <p:nvPr/>
                </p:nvSpPr>
                <p:spPr bwMode="auto">
                  <a:xfrm flipV="1">
                    <a:off x="2084388"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2" name="Line 11">
                    <a:extLst>
                      <a:ext uri="{FF2B5EF4-FFF2-40B4-BE49-F238E27FC236}">
                        <a16:creationId xmlns:a16="http://schemas.microsoft.com/office/drawing/2014/main" id="{EBDBD3F9-834B-01BB-C7C7-251DBAAD1C94}"/>
                      </a:ext>
                    </a:extLst>
                  </p:cNvPr>
                  <p:cNvSpPr>
                    <a:spLocks noChangeShapeType="1"/>
                  </p:cNvSpPr>
                  <p:nvPr/>
                </p:nvSpPr>
                <p:spPr bwMode="auto">
                  <a:xfrm flipV="1">
                    <a:off x="1774825"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Line 12">
                    <a:extLst>
                      <a:ext uri="{FF2B5EF4-FFF2-40B4-BE49-F238E27FC236}">
                        <a16:creationId xmlns:a16="http://schemas.microsoft.com/office/drawing/2014/main" id="{D206FDDF-7604-5738-0DC2-95C0D3E8F102}"/>
                      </a:ext>
                    </a:extLst>
                  </p:cNvPr>
                  <p:cNvSpPr>
                    <a:spLocks noChangeShapeType="1"/>
                  </p:cNvSpPr>
                  <p:nvPr/>
                </p:nvSpPr>
                <p:spPr bwMode="auto">
                  <a:xfrm flipV="1">
                    <a:off x="1465263"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Line 13">
                    <a:extLst>
                      <a:ext uri="{FF2B5EF4-FFF2-40B4-BE49-F238E27FC236}">
                        <a16:creationId xmlns:a16="http://schemas.microsoft.com/office/drawing/2014/main" id="{7F32A8FE-0366-75EA-7AC1-EFFD6228B1A3}"/>
                      </a:ext>
                    </a:extLst>
                  </p:cNvPr>
                  <p:cNvSpPr>
                    <a:spLocks noChangeShapeType="1"/>
                  </p:cNvSpPr>
                  <p:nvPr/>
                </p:nvSpPr>
                <p:spPr bwMode="auto">
                  <a:xfrm flipV="1">
                    <a:off x="1155700"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5" name="Line 14">
                    <a:extLst>
                      <a:ext uri="{FF2B5EF4-FFF2-40B4-BE49-F238E27FC236}">
                        <a16:creationId xmlns:a16="http://schemas.microsoft.com/office/drawing/2014/main" id="{3A653261-BDC5-4588-3419-5861DB809DF8}"/>
                      </a:ext>
                    </a:extLst>
                  </p:cNvPr>
                  <p:cNvSpPr>
                    <a:spLocks noChangeShapeType="1"/>
                  </p:cNvSpPr>
                  <p:nvPr/>
                </p:nvSpPr>
                <p:spPr bwMode="auto">
                  <a:xfrm flipV="1">
                    <a:off x="4813300"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6" name="Line 15">
                    <a:extLst>
                      <a:ext uri="{FF2B5EF4-FFF2-40B4-BE49-F238E27FC236}">
                        <a16:creationId xmlns:a16="http://schemas.microsoft.com/office/drawing/2014/main" id="{A0E465A7-418F-D436-E2E3-94B5D6416EEF}"/>
                      </a:ext>
                    </a:extLst>
                  </p:cNvPr>
                  <p:cNvSpPr>
                    <a:spLocks noChangeShapeType="1"/>
                  </p:cNvSpPr>
                  <p:nvPr/>
                </p:nvSpPr>
                <p:spPr bwMode="auto">
                  <a:xfrm flipV="1">
                    <a:off x="4319588"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Line 16">
                    <a:extLst>
                      <a:ext uri="{FF2B5EF4-FFF2-40B4-BE49-F238E27FC236}">
                        <a16:creationId xmlns:a16="http://schemas.microsoft.com/office/drawing/2014/main" id="{BFC58F24-9853-280E-28A4-1F7E581D6599}"/>
                      </a:ext>
                    </a:extLst>
                  </p:cNvPr>
                  <p:cNvSpPr>
                    <a:spLocks noChangeShapeType="1"/>
                  </p:cNvSpPr>
                  <p:nvPr/>
                </p:nvSpPr>
                <p:spPr bwMode="auto">
                  <a:xfrm flipV="1">
                    <a:off x="3825875"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8" name="Line 17">
                    <a:extLst>
                      <a:ext uri="{FF2B5EF4-FFF2-40B4-BE49-F238E27FC236}">
                        <a16:creationId xmlns:a16="http://schemas.microsoft.com/office/drawing/2014/main" id="{393AB6EB-999A-08A1-4DEA-3CE12C872588}"/>
                      </a:ext>
                    </a:extLst>
                  </p:cNvPr>
                  <p:cNvSpPr>
                    <a:spLocks noChangeShapeType="1"/>
                  </p:cNvSpPr>
                  <p:nvPr/>
                </p:nvSpPr>
                <p:spPr bwMode="auto">
                  <a:xfrm flipV="1">
                    <a:off x="3332163"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Line 18">
                    <a:extLst>
                      <a:ext uri="{FF2B5EF4-FFF2-40B4-BE49-F238E27FC236}">
                        <a16:creationId xmlns:a16="http://schemas.microsoft.com/office/drawing/2014/main" id="{2645321B-BF16-7955-3B45-0CC12382AB20}"/>
                      </a:ext>
                    </a:extLst>
                  </p:cNvPr>
                  <p:cNvSpPr>
                    <a:spLocks noChangeShapeType="1"/>
                  </p:cNvSpPr>
                  <p:nvPr/>
                </p:nvSpPr>
                <p:spPr bwMode="auto">
                  <a:xfrm flipV="1">
                    <a:off x="846138" y="6402388"/>
                    <a:ext cx="0" cy="539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Line 19">
                    <a:extLst>
                      <a:ext uri="{FF2B5EF4-FFF2-40B4-BE49-F238E27FC236}">
                        <a16:creationId xmlns:a16="http://schemas.microsoft.com/office/drawing/2014/main" id="{459CE0B4-7E00-1EBA-5197-48C79F79176A}"/>
                      </a:ext>
                    </a:extLst>
                  </p:cNvPr>
                  <p:cNvSpPr>
                    <a:spLocks noChangeShapeType="1"/>
                  </p:cNvSpPr>
                  <p:nvPr/>
                </p:nvSpPr>
                <p:spPr bwMode="auto">
                  <a:xfrm>
                    <a:off x="3241675" y="4210050"/>
                    <a:ext cx="555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Line 20">
                    <a:extLst>
                      <a:ext uri="{FF2B5EF4-FFF2-40B4-BE49-F238E27FC236}">
                        <a16:creationId xmlns:a16="http://schemas.microsoft.com/office/drawing/2014/main" id="{153845F3-4CF0-99E8-7FFA-D371867DD190}"/>
                      </a:ext>
                    </a:extLst>
                  </p:cNvPr>
                  <p:cNvSpPr>
                    <a:spLocks noChangeShapeType="1"/>
                  </p:cNvSpPr>
                  <p:nvPr/>
                </p:nvSpPr>
                <p:spPr bwMode="auto">
                  <a:xfrm>
                    <a:off x="3241675" y="4451350"/>
                    <a:ext cx="555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Line 21">
                    <a:extLst>
                      <a:ext uri="{FF2B5EF4-FFF2-40B4-BE49-F238E27FC236}">
                        <a16:creationId xmlns:a16="http://schemas.microsoft.com/office/drawing/2014/main" id="{3859A711-89E3-5FDF-ED4B-03CD54A71FBA}"/>
                      </a:ext>
                    </a:extLst>
                  </p:cNvPr>
                  <p:cNvSpPr>
                    <a:spLocks noChangeShapeType="1"/>
                  </p:cNvSpPr>
                  <p:nvPr/>
                </p:nvSpPr>
                <p:spPr bwMode="auto">
                  <a:xfrm>
                    <a:off x="3241675" y="4930775"/>
                    <a:ext cx="555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3" name="Line 22">
                    <a:extLst>
                      <a:ext uri="{FF2B5EF4-FFF2-40B4-BE49-F238E27FC236}">
                        <a16:creationId xmlns:a16="http://schemas.microsoft.com/office/drawing/2014/main" id="{14EDC8C6-2998-03B7-3C10-40EDB665C6A8}"/>
                      </a:ext>
                    </a:extLst>
                  </p:cNvPr>
                  <p:cNvSpPr>
                    <a:spLocks noChangeShapeType="1"/>
                  </p:cNvSpPr>
                  <p:nvPr/>
                </p:nvSpPr>
                <p:spPr bwMode="auto">
                  <a:xfrm>
                    <a:off x="3241675" y="4691063"/>
                    <a:ext cx="555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Line 23">
                    <a:extLst>
                      <a:ext uri="{FF2B5EF4-FFF2-40B4-BE49-F238E27FC236}">
                        <a16:creationId xmlns:a16="http://schemas.microsoft.com/office/drawing/2014/main" id="{DE3C00D5-64AA-BEAB-E834-93A39040B189}"/>
                      </a:ext>
                    </a:extLst>
                  </p:cNvPr>
                  <p:cNvSpPr>
                    <a:spLocks noChangeShapeType="1"/>
                  </p:cNvSpPr>
                  <p:nvPr/>
                </p:nvSpPr>
                <p:spPr bwMode="auto">
                  <a:xfrm>
                    <a:off x="3241675" y="5172075"/>
                    <a:ext cx="555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Line 24">
                    <a:extLst>
                      <a:ext uri="{FF2B5EF4-FFF2-40B4-BE49-F238E27FC236}">
                        <a16:creationId xmlns:a16="http://schemas.microsoft.com/office/drawing/2014/main" id="{92BDC701-4838-4AE9-F946-DD8E718D18E6}"/>
                      </a:ext>
                    </a:extLst>
                  </p:cNvPr>
                  <p:cNvSpPr>
                    <a:spLocks noChangeShapeType="1"/>
                  </p:cNvSpPr>
                  <p:nvPr/>
                </p:nvSpPr>
                <p:spPr bwMode="auto">
                  <a:xfrm>
                    <a:off x="3241675" y="5980113"/>
                    <a:ext cx="555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6" name="Line 25">
                    <a:extLst>
                      <a:ext uri="{FF2B5EF4-FFF2-40B4-BE49-F238E27FC236}">
                        <a16:creationId xmlns:a16="http://schemas.microsoft.com/office/drawing/2014/main" id="{6A4386DF-75BF-8E69-818B-DB7501841E8C}"/>
                      </a:ext>
                    </a:extLst>
                  </p:cNvPr>
                  <p:cNvSpPr>
                    <a:spLocks noChangeShapeType="1"/>
                  </p:cNvSpPr>
                  <p:nvPr/>
                </p:nvSpPr>
                <p:spPr bwMode="auto">
                  <a:xfrm>
                    <a:off x="3241675" y="6272213"/>
                    <a:ext cx="555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Line 26">
                    <a:extLst>
                      <a:ext uri="{FF2B5EF4-FFF2-40B4-BE49-F238E27FC236}">
                        <a16:creationId xmlns:a16="http://schemas.microsoft.com/office/drawing/2014/main" id="{51A3A65F-ABA7-C885-F9F0-5391D8F02DA2}"/>
                      </a:ext>
                    </a:extLst>
                  </p:cNvPr>
                  <p:cNvSpPr>
                    <a:spLocks noChangeShapeType="1"/>
                  </p:cNvSpPr>
                  <p:nvPr/>
                </p:nvSpPr>
                <p:spPr bwMode="auto">
                  <a:xfrm>
                    <a:off x="3241675" y="6126163"/>
                    <a:ext cx="555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Line 27">
                    <a:extLst>
                      <a:ext uri="{FF2B5EF4-FFF2-40B4-BE49-F238E27FC236}">
                        <a16:creationId xmlns:a16="http://schemas.microsoft.com/office/drawing/2014/main" id="{67CA51CF-1075-7F51-6D28-FB3EF73AF9D0}"/>
                      </a:ext>
                    </a:extLst>
                  </p:cNvPr>
                  <p:cNvSpPr>
                    <a:spLocks noChangeShapeType="1"/>
                  </p:cNvSpPr>
                  <p:nvPr/>
                </p:nvSpPr>
                <p:spPr bwMode="auto">
                  <a:xfrm>
                    <a:off x="708025" y="4210050"/>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Line 28">
                    <a:extLst>
                      <a:ext uri="{FF2B5EF4-FFF2-40B4-BE49-F238E27FC236}">
                        <a16:creationId xmlns:a16="http://schemas.microsoft.com/office/drawing/2014/main" id="{5369C6C4-8DE1-974D-F6A7-AD7FACCC36BB}"/>
                      </a:ext>
                    </a:extLst>
                  </p:cNvPr>
                  <p:cNvSpPr>
                    <a:spLocks noChangeShapeType="1"/>
                  </p:cNvSpPr>
                  <p:nvPr/>
                </p:nvSpPr>
                <p:spPr bwMode="auto">
                  <a:xfrm>
                    <a:off x="708025" y="4451350"/>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Line 29">
                    <a:extLst>
                      <a:ext uri="{FF2B5EF4-FFF2-40B4-BE49-F238E27FC236}">
                        <a16:creationId xmlns:a16="http://schemas.microsoft.com/office/drawing/2014/main" id="{BEF6802A-6A63-5B40-77DF-0F33EF133701}"/>
                      </a:ext>
                    </a:extLst>
                  </p:cNvPr>
                  <p:cNvSpPr>
                    <a:spLocks noChangeShapeType="1"/>
                  </p:cNvSpPr>
                  <p:nvPr/>
                </p:nvSpPr>
                <p:spPr bwMode="auto">
                  <a:xfrm>
                    <a:off x="708025" y="4691063"/>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Line 30">
                    <a:extLst>
                      <a:ext uri="{FF2B5EF4-FFF2-40B4-BE49-F238E27FC236}">
                        <a16:creationId xmlns:a16="http://schemas.microsoft.com/office/drawing/2014/main" id="{8632FDB3-97DF-48FC-5BB7-8215B0274D32}"/>
                      </a:ext>
                    </a:extLst>
                  </p:cNvPr>
                  <p:cNvSpPr>
                    <a:spLocks noChangeShapeType="1"/>
                  </p:cNvSpPr>
                  <p:nvPr/>
                </p:nvSpPr>
                <p:spPr bwMode="auto">
                  <a:xfrm>
                    <a:off x="708025" y="4930775"/>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Line 31">
                    <a:extLst>
                      <a:ext uri="{FF2B5EF4-FFF2-40B4-BE49-F238E27FC236}">
                        <a16:creationId xmlns:a16="http://schemas.microsoft.com/office/drawing/2014/main" id="{4CD537F5-E15C-9983-E942-082FC6B572EF}"/>
                      </a:ext>
                    </a:extLst>
                  </p:cNvPr>
                  <p:cNvSpPr>
                    <a:spLocks noChangeShapeType="1"/>
                  </p:cNvSpPr>
                  <p:nvPr/>
                </p:nvSpPr>
                <p:spPr bwMode="auto">
                  <a:xfrm>
                    <a:off x="708025" y="5172075"/>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Line 32">
                    <a:extLst>
                      <a:ext uri="{FF2B5EF4-FFF2-40B4-BE49-F238E27FC236}">
                        <a16:creationId xmlns:a16="http://schemas.microsoft.com/office/drawing/2014/main" id="{888A2944-ED46-B387-B68F-6BAEBDD3C561}"/>
                      </a:ext>
                    </a:extLst>
                  </p:cNvPr>
                  <p:cNvSpPr>
                    <a:spLocks noChangeShapeType="1"/>
                  </p:cNvSpPr>
                  <p:nvPr/>
                </p:nvSpPr>
                <p:spPr bwMode="auto">
                  <a:xfrm>
                    <a:off x="708025" y="5980113"/>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6" name="Line 33">
                    <a:extLst>
                      <a:ext uri="{FF2B5EF4-FFF2-40B4-BE49-F238E27FC236}">
                        <a16:creationId xmlns:a16="http://schemas.microsoft.com/office/drawing/2014/main" id="{27B7615F-E55F-6F68-89AC-EA7839B47210}"/>
                      </a:ext>
                    </a:extLst>
                  </p:cNvPr>
                  <p:cNvSpPr>
                    <a:spLocks noChangeShapeType="1"/>
                  </p:cNvSpPr>
                  <p:nvPr/>
                </p:nvSpPr>
                <p:spPr bwMode="auto">
                  <a:xfrm>
                    <a:off x="708025" y="6126163"/>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7" name="Line 34">
                    <a:extLst>
                      <a:ext uri="{FF2B5EF4-FFF2-40B4-BE49-F238E27FC236}">
                        <a16:creationId xmlns:a16="http://schemas.microsoft.com/office/drawing/2014/main" id="{BC85C67E-F234-1F34-58B3-3B9D44D7944F}"/>
                      </a:ext>
                    </a:extLst>
                  </p:cNvPr>
                  <p:cNvSpPr>
                    <a:spLocks noChangeShapeType="1"/>
                  </p:cNvSpPr>
                  <p:nvPr/>
                </p:nvSpPr>
                <p:spPr bwMode="auto">
                  <a:xfrm>
                    <a:off x="708025" y="6272213"/>
                    <a:ext cx="57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9" name="Line 35">
                    <a:extLst>
                      <a:ext uri="{FF2B5EF4-FFF2-40B4-BE49-F238E27FC236}">
                        <a16:creationId xmlns:a16="http://schemas.microsoft.com/office/drawing/2014/main" id="{70E81D8E-D78E-3CB6-4EA0-B77F7F1977C3}"/>
                      </a:ext>
                    </a:extLst>
                  </p:cNvPr>
                  <p:cNvSpPr>
                    <a:spLocks noChangeShapeType="1"/>
                  </p:cNvSpPr>
                  <p:nvPr/>
                </p:nvSpPr>
                <p:spPr bwMode="auto">
                  <a:xfrm>
                    <a:off x="5126038"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0" name="Line 36">
                    <a:extLst>
                      <a:ext uri="{FF2B5EF4-FFF2-40B4-BE49-F238E27FC236}">
                        <a16:creationId xmlns:a16="http://schemas.microsoft.com/office/drawing/2014/main" id="{CC04631A-606B-8527-E00D-E109A526884B}"/>
                      </a:ext>
                    </a:extLst>
                  </p:cNvPr>
                  <p:cNvSpPr>
                    <a:spLocks noChangeShapeType="1"/>
                  </p:cNvSpPr>
                  <p:nvPr/>
                </p:nvSpPr>
                <p:spPr bwMode="auto">
                  <a:xfrm>
                    <a:off x="4268788"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1" name="Line 37">
                    <a:extLst>
                      <a:ext uri="{FF2B5EF4-FFF2-40B4-BE49-F238E27FC236}">
                        <a16:creationId xmlns:a16="http://schemas.microsoft.com/office/drawing/2014/main" id="{0E4691BC-28A3-A716-D521-5A3E0319E90F}"/>
                      </a:ext>
                    </a:extLst>
                  </p:cNvPr>
                  <p:cNvSpPr>
                    <a:spLocks noChangeShapeType="1"/>
                  </p:cNvSpPr>
                  <p:nvPr/>
                </p:nvSpPr>
                <p:spPr bwMode="auto">
                  <a:xfrm>
                    <a:off x="3995738"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2" name="Line 38">
                    <a:extLst>
                      <a:ext uri="{FF2B5EF4-FFF2-40B4-BE49-F238E27FC236}">
                        <a16:creationId xmlns:a16="http://schemas.microsoft.com/office/drawing/2014/main" id="{5D05364A-F902-9779-680E-BE16B168D6F7}"/>
                      </a:ext>
                    </a:extLst>
                  </p:cNvPr>
                  <p:cNvSpPr>
                    <a:spLocks noChangeShapeType="1"/>
                  </p:cNvSpPr>
                  <p:nvPr/>
                </p:nvSpPr>
                <p:spPr bwMode="auto">
                  <a:xfrm>
                    <a:off x="3670300"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3" name="Line 39">
                    <a:extLst>
                      <a:ext uri="{FF2B5EF4-FFF2-40B4-BE49-F238E27FC236}">
                        <a16:creationId xmlns:a16="http://schemas.microsoft.com/office/drawing/2014/main" id="{1F5FA65E-A554-9EDF-3B43-1EC6EC86DEE1}"/>
                      </a:ext>
                    </a:extLst>
                  </p:cNvPr>
                  <p:cNvSpPr>
                    <a:spLocks noChangeShapeType="1"/>
                  </p:cNvSpPr>
                  <p:nvPr/>
                </p:nvSpPr>
                <p:spPr bwMode="auto">
                  <a:xfrm>
                    <a:off x="3422650"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4" name="Line 40">
                    <a:extLst>
                      <a:ext uri="{FF2B5EF4-FFF2-40B4-BE49-F238E27FC236}">
                        <a16:creationId xmlns:a16="http://schemas.microsoft.com/office/drawing/2014/main" id="{C85530A9-50FB-F532-840E-DF6A28298472}"/>
                      </a:ext>
                    </a:extLst>
                  </p:cNvPr>
                  <p:cNvSpPr>
                    <a:spLocks noChangeShapeType="1"/>
                  </p:cNvSpPr>
                  <p:nvPr/>
                </p:nvSpPr>
                <p:spPr bwMode="auto">
                  <a:xfrm>
                    <a:off x="2592388"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5" name="Line 41">
                    <a:extLst>
                      <a:ext uri="{FF2B5EF4-FFF2-40B4-BE49-F238E27FC236}">
                        <a16:creationId xmlns:a16="http://schemas.microsoft.com/office/drawing/2014/main" id="{6A0DD140-246A-5DC4-D5E8-A0ED5566559C}"/>
                      </a:ext>
                    </a:extLst>
                  </p:cNvPr>
                  <p:cNvSpPr>
                    <a:spLocks noChangeShapeType="1"/>
                  </p:cNvSpPr>
                  <p:nvPr/>
                </p:nvSpPr>
                <p:spPr bwMode="auto">
                  <a:xfrm>
                    <a:off x="1463675"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6" name="Line 42">
                    <a:extLst>
                      <a:ext uri="{FF2B5EF4-FFF2-40B4-BE49-F238E27FC236}">
                        <a16:creationId xmlns:a16="http://schemas.microsoft.com/office/drawing/2014/main" id="{A68EF174-621B-A42B-B738-D117C30F7CAF}"/>
                      </a:ext>
                    </a:extLst>
                  </p:cNvPr>
                  <p:cNvSpPr>
                    <a:spLocks noChangeShapeType="1"/>
                  </p:cNvSpPr>
                  <p:nvPr/>
                </p:nvSpPr>
                <p:spPr bwMode="auto">
                  <a:xfrm>
                    <a:off x="1277938"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7" name="Line 43">
                    <a:extLst>
                      <a:ext uri="{FF2B5EF4-FFF2-40B4-BE49-F238E27FC236}">
                        <a16:creationId xmlns:a16="http://schemas.microsoft.com/office/drawing/2014/main" id="{9FC79052-B0E4-ACEF-A266-298A3C9440B0}"/>
                      </a:ext>
                    </a:extLst>
                  </p:cNvPr>
                  <p:cNvSpPr>
                    <a:spLocks noChangeShapeType="1"/>
                  </p:cNvSpPr>
                  <p:nvPr/>
                </p:nvSpPr>
                <p:spPr bwMode="auto">
                  <a:xfrm>
                    <a:off x="1076325"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8" name="Line 44">
                    <a:extLst>
                      <a:ext uri="{FF2B5EF4-FFF2-40B4-BE49-F238E27FC236}">
                        <a16:creationId xmlns:a16="http://schemas.microsoft.com/office/drawing/2014/main" id="{7DB1FA8A-3FED-E4F4-C173-D1EC79F859B3}"/>
                      </a:ext>
                    </a:extLst>
                  </p:cNvPr>
                  <p:cNvSpPr>
                    <a:spLocks noChangeShapeType="1"/>
                  </p:cNvSpPr>
                  <p:nvPr/>
                </p:nvSpPr>
                <p:spPr bwMode="auto">
                  <a:xfrm>
                    <a:off x="890588" y="4146550"/>
                    <a:ext cx="0" cy="2255837"/>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9" name="Line 45">
                    <a:extLst>
                      <a:ext uri="{FF2B5EF4-FFF2-40B4-BE49-F238E27FC236}">
                        <a16:creationId xmlns:a16="http://schemas.microsoft.com/office/drawing/2014/main" id="{ABF4CC59-03FB-FFAB-74AE-D350F847E601}"/>
                      </a:ext>
                    </a:extLst>
                  </p:cNvPr>
                  <p:cNvSpPr>
                    <a:spLocks noChangeShapeType="1"/>
                  </p:cNvSpPr>
                  <p:nvPr/>
                </p:nvSpPr>
                <p:spPr bwMode="auto">
                  <a:xfrm flipH="1">
                    <a:off x="765175" y="6315075"/>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0" name="Line 46">
                    <a:extLst>
                      <a:ext uri="{FF2B5EF4-FFF2-40B4-BE49-F238E27FC236}">
                        <a16:creationId xmlns:a16="http://schemas.microsoft.com/office/drawing/2014/main" id="{524C6FBE-60DE-E1D4-9389-5116CFA22C7B}"/>
                      </a:ext>
                    </a:extLst>
                  </p:cNvPr>
                  <p:cNvSpPr>
                    <a:spLocks noChangeShapeType="1"/>
                  </p:cNvSpPr>
                  <p:nvPr/>
                </p:nvSpPr>
                <p:spPr bwMode="auto">
                  <a:xfrm flipH="1">
                    <a:off x="765175" y="5441950"/>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1" name="Line 47">
                    <a:extLst>
                      <a:ext uri="{FF2B5EF4-FFF2-40B4-BE49-F238E27FC236}">
                        <a16:creationId xmlns:a16="http://schemas.microsoft.com/office/drawing/2014/main" id="{1017A53E-BA0B-5825-30E8-83EAFDE2CC7A}"/>
                      </a:ext>
                    </a:extLst>
                  </p:cNvPr>
                  <p:cNvSpPr>
                    <a:spLocks noChangeShapeType="1"/>
                  </p:cNvSpPr>
                  <p:nvPr/>
                </p:nvSpPr>
                <p:spPr bwMode="auto">
                  <a:xfrm flipH="1">
                    <a:off x="765175" y="5265738"/>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2" name="Line 48">
                    <a:extLst>
                      <a:ext uri="{FF2B5EF4-FFF2-40B4-BE49-F238E27FC236}">
                        <a16:creationId xmlns:a16="http://schemas.microsoft.com/office/drawing/2014/main" id="{B7D64E74-CDEC-91F4-DF39-0AB1CBD7CA50}"/>
                      </a:ext>
                    </a:extLst>
                  </p:cNvPr>
                  <p:cNvSpPr>
                    <a:spLocks noChangeShapeType="1"/>
                  </p:cNvSpPr>
                  <p:nvPr/>
                </p:nvSpPr>
                <p:spPr bwMode="auto">
                  <a:xfrm flipH="1">
                    <a:off x="765175" y="5172075"/>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3" name="Line 49">
                    <a:extLst>
                      <a:ext uri="{FF2B5EF4-FFF2-40B4-BE49-F238E27FC236}">
                        <a16:creationId xmlns:a16="http://schemas.microsoft.com/office/drawing/2014/main" id="{2DE18147-9527-173B-6EBB-535EB2C4AE69}"/>
                      </a:ext>
                    </a:extLst>
                  </p:cNvPr>
                  <p:cNvSpPr>
                    <a:spLocks noChangeShapeType="1"/>
                  </p:cNvSpPr>
                  <p:nvPr/>
                </p:nvSpPr>
                <p:spPr bwMode="auto">
                  <a:xfrm flipH="1">
                    <a:off x="765175" y="4210050"/>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4" name="Line 50">
                    <a:extLst>
                      <a:ext uri="{FF2B5EF4-FFF2-40B4-BE49-F238E27FC236}">
                        <a16:creationId xmlns:a16="http://schemas.microsoft.com/office/drawing/2014/main" id="{042BF649-EEF5-9EAF-9304-9F80C3E42103}"/>
                      </a:ext>
                    </a:extLst>
                  </p:cNvPr>
                  <p:cNvSpPr>
                    <a:spLocks noChangeShapeType="1"/>
                  </p:cNvSpPr>
                  <p:nvPr/>
                </p:nvSpPr>
                <p:spPr bwMode="auto">
                  <a:xfrm flipH="1">
                    <a:off x="3297238" y="4210050"/>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5" name="Line 51">
                    <a:extLst>
                      <a:ext uri="{FF2B5EF4-FFF2-40B4-BE49-F238E27FC236}">
                        <a16:creationId xmlns:a16="http://schemas.microsoft.com/office/drawing/2014/main" id="{AC4A0ECF-1F1E-03FE-B99A-D2FB5B813F97}"/>
                      </a:ext>
                    </a:extLst>
                  </p:cNvPr>
                  <p:cNvSpPr>
                    <a:spLocks noChangeShapeType="1"/>
                  </p:cNvSpPr>
                  <p:nvPr/>
                </p:nvSpPr>
                <p:spPr bwMode="auto">
                  <a:xfrm flipH="1">
                    <a:off x="3297238" y="5172075"/>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6" name="Line 52">
                    <a:extLst>
                      <a:ext uri="{FF2B5EF4-FFF2-40B4-BE49-F238E27FC236}">
                        <a16:creationId xmlns:a16="http://schemas.microsoft.com/office/drawing/2014/main" id="{A0769107-31FF-0277-86A9-41A01DC818D3}"/>
                      </a:ext>
                    </a:extLst>
                  </p:cNvPr>
                  <p:cNvSpPr>
                    <a:spLocks noChangeShapeType="1"/>
                  </p:cNvSpPr>
                  <p:nvPr/>
                </p:nvSpPr>
                <p:spPr bwMode="auto">
                  <a:xfrm flipH="1">
                    <a:off x="3297238" y="5265738"/>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7" name="Line 53">
                    <a:extLst>
                      <a:ext uri="{FF2B5EF4-FFF2-40B4-BE49-F238E27FC236}">
                        <a16:creationId xmlns:a16="http://schemas.microsoft.com/office/drawing/2014/main" id="{8457C981-110F-89E5-E836-B681FE8E8735}"/>
                      </a:ext>
                    </a:extLst>
                  </p:cNvPr>
                  <p:cNvSpPr>
                    <a:spLocks noChangeShapeType="1"/>
                  </p:cNvSpPr>
                  <p:nvPr/>
                </p:nvSpPr>
                <p:spPr bwMode="auto">
                  <a:xfrm flipH="1">
                    <a:off x="3297238" y="5441950"/>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8" name="Line 54">
                    <a:extLst>
                      <a:ext uri="{FF2B5EF4-FFF2-40B4-BE49-F238E27FC236}">
                        <a16:creationId xmlns:a16="http://schemas.microsoft.com/office/drawing/2014/main" id="{1B3D2235-E2C9-66D6-8F9A-384B86427B20}"/>
                      </a:ext>
                    </a:extLst>
                  </p:cNvPr>
                  <p:cNvSpPr>
                    <a:spLocks noChangeShapeType="1"/>
                  </p:cNvSpPr>
                  <p:nvPr/>
                </p:nvSpPr>
                <p:spPr bwMode="auto">
                  <a:xfrm flipH="1">
                    <a:off x="3297238" y="6315075"/>
                    <a:ext cx="2222500"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9" name="Freeform 55">
                    <a:extLst>
                      <a:ext uri="{FF2B5EF4-FFF2-40B4-BE49-F238E27FC236}">
                        <a16:creationId xmlns:a16="http://schemas.microsoft.com/office/drawing/2014/main" id="{E0E0A07B-1EEA-4181-0DF9-B8AC2572AE7F}"/>
                      </a:ext>
                    </a:extLst>
                  </p:cNvPr>
                  <p:cNvSpPr>
                    <a:spLocks noEditPoints="1"/>
                  </p:cNvSpPr>
                  <p:nvPr/>
                </p:nvSpPr>
                <p:spPr bwMode="auto">
                  <a:xfrm>
                    <a:off x="890588" y="4232275"/>
                    <a:ext cx="1697037" cy="665162"/>
                  </a:xfrm>
                  <a:custGeom>
                    <a:avLst/>
                    <a:gdLst>
                      <a:gd name="T0" fmla="*/ 6415 w 6415"/>
                      <a:gd name="T1" fmla="*/ 0 h 2514"/>
                      <a:gd name="T2" fmla="*/ 4725 w 6415"/>
                      <a:gd name="T3" fmla="*/ 70 h 2514"/>
                      <a:gd name="T4" fmla="*/ 4108 w 6415"/>
                      <a:gd name="T5" fmla="*/ 112 h 2514"/>
                      <a:gd name="T6" fmla="*/ 3493 w 6415"/>
                      <a:gd name="T7" fmla="*/ 170 h 2514"/>
                      <a:gd name="T8" fmla="*/ 2881 w 6415"/>
                      <a:gd name="T9" fmla="*/ 243 h 2514"/>
                      <a:gd name="T10" fmla="*/ 2413 w 6415"/>
                      <a:gd name="T11" fmla="*/ 304 h 2514"/>
                      <a:gd name="T12" fmla="*/ 2089 w 6415"/>
                      <a:gd name="T13" fmla="*/ 332 h 2514"/>
                      <a:gd name="T14" fmla="*/ 1765 w 6415"/>
                      <a:gd name="T15" fmla="*/ 348 h 2514"/>
                      <a:gd name="T16" fmla="*/ 1442 w 6415"/>
                      <a:gd name="T17" fmla="*/ 352 h 2514"/>
                      <a:gd name="T18" fmla="*/ 1120 w 6415"/>
                      <a:gd name="T19" fmla="*/ 344 h 2514"/>
                      <a:gd name="T20" fmla="*/ 799 w 6415"/>
                      <a:gd name="T21" fmla="*/ 324 h 2514"/>
                      <a:gd name="T22" fmla="*/ 478 w 6415"/>
                      <a:gd name="T23" fmla="*/ 293 h 2514"/>
                      <a:gd name="T24" fmla="*/ 158 w 6415"/>
                      <a:gd name="T25" fmla="*/ 250 h 2514"/>
                      <a:gd name="T26" fmla="*/ 11 w 6415"/>
                      <a:gd name="T27" fmla="*/ 1302 h 2514"/>
                      <a:gd name="T28" fmla="*/ 189 w 6415"/>
                      <a:gd name="T29" fmla="*/ 1237 h 2514"/>
                      <a:gd name="T30" fmla="*/ 365 w 6415"/>
                      <a:gd name="T31" fmla="*/ 1181 h 2514"/>
                      <a:gd name="T32" fmla="*/ 536 w 6415"/>
                      <a:gd name="T33" fmla="*/ 1130 h 2514"/>
                      <a:gd name="T34" fmla="*/ 703 w 6415"/>
                      <a:gd name="T35" fmla="*/ 1086 h 2514"/>
                      <a:gd name="T36" fmla="*/ 866 w 6415"/>
                      <a:gd name="T37" fmla="*/ 1047 h 2514"/>
                      <a:gd name="T38" fmla="*/ 1024 w 6415"/>
                      <a:gd name="T39" fmla="*/ 1016 h 2514"/>
                      <a:gd name="T40" fmla="*/ 1179 w 6415"/>
                      <a:gd name="T41" fmla="*/ 991 h 2514"/>
                      <a:gd name="T42" fmla="*/ 1330 w 6415"/>
                      <a:gd name="T43" fmla="*/ 973 h 2514"/>
                      <a:gd name="T44" fmla="*/ 1475 w 6415"/>
                      <a:gd name="T45" fmla="*/ 958 h 2514"/>
                      <a:gd name="T46" fmla="*/ 1617 w 6415"/>
                      <a:gd name="T47" fmla="*/ 953 h 2514"/>
                      <a:gd name="T48" fmla="*/ 1755 w 6415"/>
                      <a:gd name="T49" fmla="*/ 952 h 2514"/>
                      <a:gd name="T50" fmla="*/ 1888 w 6415"/>
                      <a:gd name="T51" fmla="*/ 959 h 2514"/>
                      <a:gd name="T52" fmla="*/ 2017 w 6415"/>
                      <a:gd name="T53" fmla="*/ 972 h 2514"/>
                      <a:gd name="T54" fmla="*/ 2142 w 6415"/>
                      <a:gd name="T55" fmla="*/ 991 h 2514"/>
                      <a:gd name="T56" fmla="*/ 2262 w 6415"/>
                      <a:gd name="T57" fmla="*/ 1016 h 2514"/>
                      <a:gd name="T58" fmla="*/ 2380 w 6415"/>
                      <a:gd name="T59" fmla="*/ 1048 h 2514"/>
                      <a:gd name="T60" fmla="*/ 2792 w 6415"/>
                      <a:gd name="T61" fmla="*/ 1164 h 2514"/>
                      <a:gd name="T62" fmla="*/ 3207 w 6415"/>
                      <a:gd name="T63" fmla="*/ 1295 h 2514"/>
                      <a:gd name="T64" fmla="*/ 3625 w 6415"/>
                      <a:gd name="T65" fmla="*/ 1438 h 2514"/>
                      <a:gd name="T66" fmla="*/ 4045 w 6415"/>
                      <a:gd name="T67" fmla="*/ 1596 h 2514"/>
                      <a:gd name="T68" fmla="*/ 22 w 6415"/>
                      <a:gd name="T69" fmla="*/ 620 h 2514"/>
                      <a:gd name="T70" fmla="*/ 22 w 6415"/>
                      <a:gd name="T71" fmla="*/ 62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15" h="2514">
                        <a:moveTo>
                          <a:pt x="6415" y="2514"/>
                        </a:moveTo>
                        <a:lnTo>
                          <a:pt x="6415" y="0"/>
                        </a:lnTo>
                        <a:lnTo>
                          <a:pt x="5036" y="56"/>
                        </a:lnTo>
                        <a:lnTo>
                          <a:pt x="4725" y="70"/>
                        </a:lnTo>
                        <a:lnTo>
                          <a:pt x="4416" y="90"/>
                        </a:lnTo>
                        <a:lnTo>
                          <a:pt x="4108" y="112"/>
                        </a:lnTo>
                        <a:lnTo>
                          <a:pt x="3800" y="140"/>
                        </a:lnTo>
                        <a:lnTo>
                          <a:pt x="3493" y="170"/>
                        </a:lnTo>
                        <a:lnTo>
                          <a:pt x="3186" y="205"/>
                        </a:lnTo>
                        <a:lnTo>
                          <a:pt x="2881" y="243"/>
                        </a:lnTo>
                        <a:lnTo>
                          <a:pt x="2577" y="288"/>
                        </a:lnTo>
                        <a:lnTo>
                          <a:pt x="2413" y="304"/>
                        </a:lnTo>
                        <a:lnTo>
                          <a:pt x="2251" y="320"/>
                        </a:lnTo>
                        <a:lnTo>
                          <a:pt x="2089" y="332"/>
                        </a:lnTo>
                        <a:lnTo>
                          <a:pt x="1927" y="342"/>
                        </a:lnTo>
                        <a:lnTo>
                          <a:pt x="1765" y="348"/>
                        </a:lnTo>
                        <a:lnTo>
                          <a:pt x="1604" y="352"/>
                        </a:lnTo>
                        <a:lnTo>
                          <a:pt x="1442" y="352"/>
                        </a:lnTo>
                        <a:lnTo>
                          <a:pt x="1282" y="351"/>
                        </a:lnTo>
                        <a:lnTo>
                          <a:pt x="1120" y="344"/>
                        </a:lnTo>
                        <a:lnTo>
                          <a:pt x="960" y="337"/>
                        </a:lnTo>
                        <a:lnTo>
                          <a:pt x="799" y="324"/>
                        </a:lnTo>
                        <a:lnTo>
                          <a:pt x="639" y="311"/>
                        </a:lnTo>
                        <a:lnTo>
                          <a:pt x="478" y="293"/>
                        </a:lnTo>
                        <a:lnTo>
                          <a:pt x="318" y="273"/>
                        </a:lnTo>
                        <a:lnTo>
                          <a:pt x="158" y="250"/>
                        </a:lnTo>
                        <a:lnTo>
                          <a:pt x="0" y="225"/>
                        </a:lnTo>
                        <a:lnTo>
                          <a:pt x="11" y="1302"/>
                        </a:lnTo>
                        <a:lnTo>
                          <a:pt x="99" y="1269"/>
                        </a:lnTo>
                        <a:lnTo>
                          <a:pt x="189" y="1237"/>
                        </a:lnTo>
                        <a:lnTo>
                          <a:pt x="277" y="1207"/>
                        </a:lnTo>
                        <a:lnTo>
                          <a:pt x="365" y="1181"/>
                        </a:lnTo>
                        <a:lnTo>
                          <a:pt x="450" y="1154"/>
                        </a:lnTo>
                        <a:lnTo>
                          <a:pt x="536" y="1130"/>
                        </a:lnTo>
                        <a:lnTo>
                          <a:pt x="619" y="1106"/>
                        </a:lnTo>
                        <a:lnTo>
                          <a:pt x="703" y="1086"/>
                        </a:lnTo>
                        <a:lnTo>
                          <a:pt x="785" y="1065"/>
                        </a:lnTo>
                        <a:lnTo>
                          <a:pt x="866" y="1047"/>
                        </a:lnTo>
                        <a:lnTo>
                          <a:pt x="944" y="1031"/>
                        </a:lnTo>
                        <a:lnTo>
                          <a:pt x="1024" y="1016"/>
                        </a:lnTo>
                        <a:lnTo>
                          <a:pt x="1101" y="1002"/>
                        </a:lnTo>
                        <a:lnTo>
                          <a:pt x="1179" y="991"/>
                        </a:lnTo>
                        <a:lnTo>
                          <a:pt x="1254" y="981"/>
                        </a:lnTo>
                        <a:lnTo>
                          <a:pt x="1330" y="973"/>
                        </a:lnTo>
                        <a:lnTo>
                          <a:pt x="1402" y="964"/>
                        </a:lnTo>
                        <a:lnTo>
                          <a:pt x="1475" y="958"/>
                        </a:lnTo>
                        <a:lnTo>
                          <a:pt x="1546" y="954"/>
                        </a:lnTo>
                        <a:lnTo>
                          <a:pt x="1617" y="953"/>
                        </a:lnTo>
                        <a:lnTo>
                          <a:pt x="1686" y="951"/>
                        </a:lnTo>
                        <a:lnTo>
                          <a:pt x="1755" y="952"/>
                        </a:lnTo>
                        <a:lnTo>
                          <a:pt x="1822" y="954"/>
                        </a:lnTo>
                        <a:lnTo>
                          <a:pt x="1888" y="959"/>
                        </a:lnTo>
                        <a:lnTo>
                          <a:pt x="1953" y="964"/>
                        </a:lnTo>
                        <a:lnTo>
                          <a:pt x="2017" y="972"/>
                        </a:lnTo>
                        <a:lnTo>
                          <a:pt x="2079" y="979"/>
                        </a:lnTo>
                        <a:lnTo>
                          <a:pt x="2142" y="991"/>
                        </a:lnTo>
                        <a:lnTo>
                          <a:pt x="2202" y="1002"/>
                        </a:lnTo>
                        <a:lnTo>
                          <a:pt x="2262" y="1016"/>
                        </a:lnTo>
                        <a:lnTo>
                          <a:pt x="2321" y="1031"/>
                        </a:lnTo>
                        <a:lnTo>
                          <a:pt x="2380" y="1048"/>
                        </a:lnTo>
                        <a:lnTo>
                          <a:pt x="2585" y="1104"/>
                        </a:lnTo>
                        <a:lnTo>
                          <a:pt x="2792" y="1164"/>
                        </a:lnTo>
                        <a:lnTo>
                          <a:pt x="2998" y="1227"/>
                        </a:lnTo>
                        <a:lnTo>
                          <a:pt x="3207" y="1295"/>
                        </a:lnTo>
                        <a:lnTo>
                          <a:pt x="3415" y="1364"/>
                        </a:lnTo>
                        <a:lnTo>
                          <a:pt x="3625" y="1438"/>
                        </a:lnTo>
                        <a:lnTo>
                          <a:pt x="3835" y="1514"/>
                        </a:lnTo>
                        <a:lnTo>
                          <a:pt x="4045" y="1596"/>
                        </a:lnTo>
                        <a:lnTo>
                          <a:pt x="6415" y="2514"/>
                        </a:lnTo>
                        <a:close/>
                        <a:moveTo>
                          <a:pt x="22" y="620"/>
                        </a:moveTo>
                        <a:lnTo>
                          <a:pt x="6398" y="552"/>
                        </a:lnTo>
                        <a:lnTo>
                          <a:pt x="22" y="620"/>
                        </a:lnTo>
                        <a:close/>
                      </a:path>
                    </a:pathLst>
                  </a:custGeom>
                  <a:solidFill>
                    <a:srgbClr val="D9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0" name="Freeform 56">
                    <a:extLst>
                      <a:ext uri="{FF2B5EF4-FFF2-40B4-BE49-F238E27FC236}">
                        <a16:creationId xmlns:a16="http://schemas.microsoft.com/office/drawing/2014/main" id="{DDE61838-6D42-543D-FB4E-F3B598E7703A}"/>
                      </a:ext>
                    </a:extLst>
                  </p:cNvPr>
                  <p:cNvSpPr>
                    <a:spLocks/>
                  </p:cNvSpPr>
                  <p:nvPr/>
                </p:nvSpPr>
                <p:spPr bwMode="auto">
                  <a:xfrm>
                    <a:off x="3422650" y="4413250"/>
                    <a:ext cx="1695450" cy="304800"/>
                  </a:xfrm>
                  <a:custGeom>
                    <a:avLst/>
                    <a:gdLst>
                      <a:gd name="T0" fmla="*/ 6409 w 6409"/>
                      <a:gd name="T1" fmla="*/ 1149 h 1149"/>
                      <a:gd name="T2" fmla="*/ 6406 w 6409"/>
                      <a:gd name="T3" fmla="*/ 0 h 1149"/>
                      <a:gd name="T4" fmla="*/ 6167 w 6409"/>
                      <a:gd name="T5" fmla="*/ 40 h 1149"/>
                      <a:gd name="T6" fmla="*/ 5929 w 6409"/>
                      <a:gd name="T7" fmla="*/ 78 h 1149"/>
                      <a:gd name="T8" fmla="*/ 5692 w 6409"/>
                      <a:gd name="T9" fmla="*/ 115 h 1149"/>
                      <a:gd name="T10" fmla="*/ 5456 w 6409"/>
                      <a:gd name="T11" fmla="*/ 151 h 1149"/>
                      <a:gd name="T12" fmla="*/ 5220 w 6409"/>
                      <a:gd name="T13" fmla="*/ 184 h 1149"/>
                      <a:gd name="T14" fmla="*/ 4985 w 6409"/>
                      <a:gd name="T15" fmla="*/ 216 h 1149"/>
                      <a:gd name="T16" fmla="*/ 4749 w 6409"/>
                      <a:gd name="T17" fmla="*/ 246 h 1149"/>
                      <a:gd name="T18" fmla="*/ 4515 w 6409"/>
                      <a:gd name="T19" fmla="*/ 275 h 1149"/>
                      <a:gd name="T20" fmla="*/ 4273 w 6409"/>
                      <a:gd name="T21" fmla="*/ 318 h 1149"/>
                      <a:gd name="T22" fmla="*/ 4151 w 6409"/>
                      <a:gd name="T23" fmla="*/ 336 h 1149"/>
                      <a:gd name="T24" fmla="*/ 4031 w 6409"/>
                      <a:gd name="T25" fmla="*/ 354 h 1149"/>
                      <a:gd name="T26" fmla="*/ 3909 w 6409"/>
                      <a:gd name="T27" fmla="*/ 370 h 1149"/>
                      <a:gd name="T28" fmla="*/ 3788 w 6409"/>
                      <a:gd name="T29" fmla="*/ 385 h 1149"/>
                      <a:gd name="T30" fmla="*/ 3666 w 6409"/>
                      <a:gd name="T31" fmla="*/ 399 h 1149"/>
                      <a:gd name="T32" fmla="*/ 3546 w 6409"/>
                      <a:gd name="T33" fmla="*/ 411 h 1149"/>
                      <a:gd name="T34" fmla="*/ 3424 w 6409"/>
                      <a:gd name="T35" fmla="*/ 421 h 1149"/>
                      <a:gd name="T36" fmla="*/ 3301 w 6409"/>
                      <a:gd name="T37" fmla="*/ 430 h 1149"/>
                      <a:gd name="T38" fmla="*/ 3179 w 6409"/>
                      <a:gd name="T39" fmla="*/ 437 h 1149"/>
                      <a:gd name="T40" fmla="*/ 3057 w 6409"/>
                      <a:gd name="T41" fmla="*/ 442 h 1149"/>
                      <a:gd name="T42" fmla="*/ 2995 w 6409"/>
                      <a:gd name="T43" fmla="*/ 443 h 1149"/>
                      <a:gd name="T44" fmla="*/ 2934 w 6409"/>
                      <a:gd name="T45" fmla="*/ 445 h 1149"/>
                      <a:gd name="T46" fmla="*/ 2812 w 6409"/>
                      <a:gd name="T47" fmla="*/ 449 h 1149"/>
                      <a:gd name="T48" fmla="*/ 2690 w 6409"/>
                      <a:gd name="T49" fmla="*/ 450 h 1149"/>
                      <a:gd name="T50" fmla="*/ 2567 w 6409"/>
                      <a:gd name="T51" fmla="*/ 450 h 1149"/>
                      <a:gd name="T52" fmla="*/ 2410 w 6409"/>
                      <a:gd name="T53" fmla="*/ 442 h 1149"/>
                      <a:gd name="T54" fmla="*/ 2254 w 6409"/>
                      <a:gd name="T55" fmla="*/ 434 h 1149"/>
                      <a:gd name="T56" fmla="*/ 2097 w 6409"/>
                      <a:gd name="T57" fmla="*/ 422 h 1149"/>
                      <a:gd name="T58" fmla="*/ 2018 w 6409"/>
                      <a:gd name="T59" fmla="*/ 415 h 1149"/>
                      <a:gd name="T60" fmla="*/ 1940 w 6409"/>
                      <a:gd name="T61" fmla="*/ 409 h 1149"/>
                      <a:gd name="T62" fmla="*/ 1860 w 6409"/>
                      <a:gd name="T63" fmla="*/ 400 h 1149"/>
                      <a:gd name="T64" fmla="*/ 1781 w 6409"/>
                      <a:gd name="T65" fmla="*/ 391 h 1149"/>
                      <a:gd name="T66" fmla="*/ 1624 w 6409"/>
                      <a:gd name="T67" fmla="*/ 372 h 1149"/>
                      <a:gd name="T68" fmla="*/ 1464 w 6409"/>
                      <a:gd name="T69" fmla="*/ 350 h 1149"/>
                      <a:gd name="T70" fmla="*/ 1306 w 6409"/>
                      <a:gd name="T71" fmla="*/ 326 h 1149"/>
                      <a:gd name="T72" fmla="*/ 1285 w 6409"/>
                      <a:gd name="T73" fmla="*/ 322 h 1149"/>
                      <a:gd name="T74" fmla="*/ 1265 w 6409"/>
                      <a:gd name="T75" fmla="*/ 319 h 1149"/>
                      <a:gd name="T76" fmla="*/ 1225 w 6409"/>
                      <a:gd name="T77" fmla="*/ 312 h 1149"/>
                      <a:gd name="T78" fmla="*/ 1145 w 6409"/>
                      <a:gd name="T79" fmla="*/ 299 h 1149"/>
                      <a:gd name="T80" fmla="*/ 985 w 6409"/>
                      <a:gd name="T81" fmla="*/ 270 h 1149"/>
                      <a:gd name="T82" fmla="*/ 823 w 6409"/>
                      <a:gd name="T83" fmla="*/ 237 h 1149"/>
                      <a:gd name="T84" fmla="*/ 663 w 6409"/>
                      <a:gd name="T85" fmla="*/ 203 h 1149"/>
                      <a:gd name="T86" fmla="*/ 581 w 6409"/>
                      <a:gd name="T87" fmla="*/ 183 h 1149"/>
                      <a:gd name="T88" fmla="*/ 560 w 6409"/>
                      <a:gd name="T89" fmla="*/ 177 h 1149"/>
                      <a:gd name="T90" fmla="*/ 540 w 6409"/>
                      <a:gd name="T91" fmla="*/ 173 h 1149"/>
                      <a:gd name="T92" fmla="*/ 500 w 6409"/>
                      <a:gd name="T93" fmla="*/ 164 h 1149"/>
                      <a:gd name="T94" fmla="*/ 338 w 6409"/>
                      <a:gd name="T95" fmla="*/ 125 h 1149"/>
                      <a:gd name="T96" fmla="*/ 256 w 6409"/>
                      <a:gd name="T97" fmla="*/ 103 h 1149"/>
                      <a:gd name="T98" fmla="*/ 215 w 6409"/>
                      <a:gd name="T99" fmla="*/ 92 h 1149"/>
                      <a:gd name="T100" fmla="*/ 175 w 6409"/>
                      <a:gd name="T101" fmla="*/ 82 h 1149"/>
                      <a:gd name="T102" fmla="*/ 13 w 6409"/>
                      <a:gd name="T103" fmla="*/ 38 h 1149"/>
                      <a:gd name="T104" fmla="*/ 0 w 6409"/>
                      <a:gd name="T105" fmla="*/ 777 h 1149"/>
                      <a:gd name="T106" fmla="*/ 6409 w 6409"/>
                      <a:gd name="T107"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09" h="1149">
                        <a:moveTo>
                          <a:pt x="6409" y="1149"/>
                        </a:moveTo>
                        <a:lnTo>
                          <a:pt x="6406" y="0"/>
                        </a:lnTo>
                        <a:lnTo>
                          <a:pt x="6167" y="40"/>
                        </a:lnTo>
                        <a:lnTo>
                          <a:pt x="5929" y="78"/>
                        </a:lnTo>
                        <a:lnTo>
                          <a:pt x="5692" y="115"/>
                        </a:lnTo>
                        <a:lnTo>
                          <a:pt x="5456" y="151"/>
                        </a:lnTo>
                        <a:lnTo>
                          <a:pt x="5220" y="184"/>
                        </a:lnTo>
                        <a:lnTo>
                          <a:pt x="4985" y="216"/>
                        </a:lnTo>
                        <a:lnTo>
                          <a:pt x="4749" y="246"/>
                        </a:lnTo>
                        <a:lnTo>
                          <a:pt x="4515" y="275"/>
                        </a:lnTo>
                        <a:lnTo>
                          <a:pt x="4273" y="318"/>
                        </a:lnTo>
                        <a:lnTo>
                          <a:pt x="4151" y="336"/>
                        </a:lnTo>
                        <a:lnTo>
                          <a:pt x="4031" y="354"/>
                        </a:lnTo>
                        <a:lnTo>
                          <a:pt x="3909" y="370"/>
                        </a:lnTo>
                        <a:lnTo>
                          <a:pt x="3788" y="385"/>
                        </a:lnTo>
                        <a:lnTo>
                          <a:pt x="3666" y="399"/>
                        </a:lnTo>
                        <a:lnTo>
                          <a:pt x="3546" y="411"/>
                        </a:lnTo>
                        <a:lnTo>
                          <a:pt x="3424" y="421"/>
                        </a:lnTo>
                        <a:lnTo>
                          <a:pt x="3301" y="430"/>
                        </a:lnTo>
                        <a:lnTo>
                          <a:pt x="3179" y="437"/>
                        </a:lnTo>
                        <a:lnTo>
                          <a:pt x="3057" y="442"/>
                        </a:lnTo>
                        <a:lnTo>
                          <a:pt x="2995" y="443"/>
                        </a:lnTo>
                        <a:lnTo>
                          <a:pt x="2934" y="445"/>
                        </a:lnTo>
                        <a:lnTo>
                          <a:pt x="2812" y="449"/>
                        </a:lnTo>
                        <a:lnTo>
                          <a:pt x="2690" y="450"/>
                        </a:lnTo>
                        <a:lnTo>
                          <a:pt x="2567" y="450"/>
                        </a:lnTo>
                        <a:lnTo>
                          <a:pt x="2410" y="442"/>
                        </a:lnTo>
                        <a:lnTo>
                          <a:pt x="2254" y="434"/>
                        </a:lnTo>
                        <a:lnTo>
                          <a:pt x="2097" y="422"/>
                        </a:lnTo>
                        <a:lnTo>
                          <a:pt x="2018" y="415"/>
                        </a:lnTo>
                        <a:lnTo>
                          <a:pt x="1940" y="409"/>
                        </a:lnTo>
                        <a:lnTo>
                          <a:pt x="1860" y="400"/>
                        </a:lnTo>
                        <a:lnTo>
                          <a:pt x="1781" y="391"/>
                        </a:lnTo>
                        <a:lnTo>
                          <a:pt x="1624" y="372"/>
                        </a:lnTo>
                        <a:lnTo>
                          <a:pt x="1464" y="350"/>
                        </a:lnTo>
                        <a:lnTo>
                          <a:pt x="1306" y="326"/>
                        </a:lnTo>
                        <a:lnTo>
                          <a:pt x="1285" y="322"/>
                        </a:lnTo>
                        <a:lnTo>
                          <a:pt x="1265" y="319"/>
                        </a:lnTo>
                        <a:lnTo>
                          <a:pt x="1225" y="312"/>
                        </a:lnTo>
                        <a:lnTo>
                          <a:pt x="1145" y="299"/>
                        </a:lnTo>
                        <a:lnTo>
                          <a:pt x="985" y="270"/>
                        </a:lnTo>
                        <a:lnTo>
                          <a:pt x="823" y="237"/>
                        </a:lnTo>
                        <a:lnTo>
                          <a:pt x="663" y="203"/>
                        </a:lnTo>
                        <a:lnTo>
                          <a:pt x="581" y="183"/>
                        </a:lnTo>
                        <a:lnTo>
                          <a:pt x="560" y="177"/>
                        </a:lnTo>
                        <a:lnTo>
                          <a:pt x="540" y="173"/>
                        </a:lnTo>
                        <a:lnTo>
                          <a:pt x="500" y="164"/>
                        </a:lnTo>
                        <a:lnTo>
                          <a:pt x="338" y="125"/>
                        </a:lnTo>
                        <a:lnTo>
                          <a:pt x="256" y="103"/>
                        </a:lnTo>
                        <a:lnTo>
                          <a:pt x="215" y="92"/>
                        </a:lnTo>
                        <a:lnTo>
                          <a:pt x="175" y="82"/>
                        </a:lnTo>
                        <a:lnTo>
                          <a:pt x="13" y="38"/>
                        </a:lnTo>
                        <a:lnTo>
                          <a:pt x="0" y="777"/>
                        </a:lnTo>
                        <a:lnTo>
                          <a:pt x="6409" y="1149"/>
                        </a:lnTo>
                        <a:close/>
                      </a:path>
                    </a:pathLst>
                  </a:custGeom>
                  <a:solidFill>
                    <a:srgbClr val="D9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1" name="Freeform 57">
                    <a:extLst>
                      <a:ext uri="{FF2B5EF4-FFF2-40B4-BE49-F238E27FC236}">
                        <a16:creationId xmlns:a16="http://schemas.microsoft.com/office/drawing/2014/main" id="{D1F9EDF3-AA5A-7BB9-ECC8-1A0EF685C3B9}"/>
                      </a:ext>
                    </a:extLst>
                  </p:cNvPr>
                  <p:cNvSpPr>
                    <a:spLocks/>
                  </p:cNvSpPr>
                  <p:nvPr/>
                </p:nvSpPr>
                <p:spPr bwMode="auto">
                  <a:xfrm>
                    <a:off x="3417888" y="4619625"/>
                    <a:ext cx="1701800" cy="379412"/>
                  </a:xfrm>
                  <a:custGeom>
                    <a:avLst/>
                    <a:gdLst>
                      <a:gd name="T0" fmla="*/ 6426 w 6426"/>
                      <a:gd name="T1" fmla="*/ 1438 h 1438"/>
                      <a:gd name="T2" fmla="*/ 6424 w 6426"/>
                      <a:gd name="T3" fmla="*/ 372 h 1438"/>
                      <a:gd name="T4" fmla="*/ 15 w 6426"/>
                      <a:gd name="T5" fmla="*/ 0 h 1438"/>
                      <a:gd name="T6" fmla="*/ 0 w 6426"/>
                      <a:gd name="T7" fmla="*/ 839 h 1438"/>
                      <a:gd name="T8" fmla="*/ 162 w 6426"/>
                      <a:gd name="T9" fmla="*/ 803 h 1438"/>
                      <a:gd name="T10" fmla="*/ 325 w 6426"/>
                      <a:gd name="T11" fmla="*/ 769 h 1438"/>
                      <a:gd name="T12" fmla="*/ 490 w 6426"/>
                      <a:gd name="T13" fmla="*/ 739 h 1438"/>
                      <a:gd name="T14" fmla="*/ 655 w 6426"/>
                      <a:gd name="T15" fmla="*/ 714 h 1438"/>
                      <a:gd name="T16" fmla="*/ 820 w 6426"/>
                      <a:gd name="T17" fmla="*/ 690 h 1438"/>
                      <a:gd name="T18" fmla="*/ 988 w 6426"/>
                      <a:gd name="T19" fmla="*/ 670 h 1438"/>
                      <a:gd name="T20" fmla="*/ 1156 w 6426"/>
                      <a:gd name="T21" fmla="*/ 654 h 1438"/>
                      <a:gd name="T22" fmla="*/ 1325 w 6426"/>
                      <a:gd name="T23" fmla="*/ 642 h 1438"/>
                      <a:gd name="T24" fmla="*/ 1493 w 6426"/>
                      <a:gd name="T25" fmla="*/ 630 h 1438"/>
                      <a:gd name="T26" fmla="*/ 1663 w 6426"/>
                      <a:gd name="T27" fmla="*/ 623 h 1438"/>
                      <a:gd name="T28" fmla="*/ 1834 w 6426"/>
                      <a:gd name="T29" fmla="*/ 618 h 1438"/>
                      <a:gd name="T30" fmla="*/ 2006 w 6426"/>
                      <a:gd name="T31" fmla="*/ 618 h 1438"/>
                      <a:gd name="T32" fmla="*/ 2178 w 6426"/>
                      <a:gd name="T33" fmla="*/ 620 h 1438"/>
                      <a:gd name="T34" fmla="*/ 2352 w 6426"/>
                      <a:gd name="T35" fmla="*/ 626 h 1438"/>
                      <a:gd name="T36" fmla="*/ 2526 w 6426"/>
                      <a:gd name="T37" fmla="*/ 635 h 1438"/>
                      <a:gd name="T38" fmla="*/ 2701 w 6426"/>
                      <a:gd name="T39" fmla="*/ 648 h 1438"/>
                      <a:gd name="T40" fmla="*/ 2836 w 6426"/>
                      <a:gd name="T41" fmla="*/ 667 h 1438"/>
                      <a:gd name="T42" fmla="*/ 2972 w 6426"/>
                      <a:gd name="T43" fmla="*/ 688 h 1438"/>
                      <a:gd name="T44" fmla="*/ 3249 w 6426"/>
                      <a:gd name="T45" fmla="*/ 735 h 1438"/>
                      <a:gd name="T46" fmla="*/ 3527 w 6426"/>
                      <a:gd name="T47" fmla="*/ 786 h 1438"/>
                      <a:gd name="T48" fmla="*/ 3810 w 6426"/>
                      <a:gd name="T49" fmla="*/ 843 h 1438"/>
                      <a:gd name="T50" fmla="*/ 4096 w 6426"/>
                      <a:gd name="T51" fmla="*/ 904 h 1438"/>
                      <a:gd name="T52" fmla="*/ 4386 w 6426"/>
                      <a:gd name="T53" fmla="*/ 972 h 1438"/>
                      <a:gd name="T54" fmla="*/ 4678 w 6426"/>
                      <a:gd name="T55" fmla="*/ 1044 h 1438"/>
                      <a:gd name="T56" fmla="*/ 4974 w 6426"/>
                      <a:gd name="T57" fmla="*/ 1122 h 1438"/>
                      <a:gd name="T58" fmla="*/ 6426 w 6426"/>
                      <a:gd name="T59" fmla="*/ 1438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26" h="1438">
                        <a:moveTo>
                          <a:pt x="6426" y="1438"/>
                        </a:moveTo>
                        <a:lnTo>
                          <a:pt x="6424" y="372"/>
                        </a:lnTo>
                        <a:lnTo>
                          <a:pt x="15" y="0"/>
                        </a:lnTo>
                        <a:lnTo>
                          <a:pt x="0" y="839"/>
                        </a:lnTo>
                        <a:lnTo>
                          <a:pt x="162" y="803"/>
                        </a:lnTo>
                        <a:lnTo>
                          <a:pt x="325" y="769"/>
                        </a:lnTo>
                        <a:lnTo>
                          <a:pt x="490" y="739"/>
                        </a:lnTo>
                        <a:lnTo>
                          <a:pt x="655" y="714"/>
                        </a:lnTo>
                        <a:lnTo>
                          <a:pt x="820" y="690"/>
                        </a:lnTo>
                        <a:lnTo>
                          <a:pt x="988" y="670"/>
                        </a:lnTo>
                        <a:lnTo>
                          <a:pt x="1156" y="654"/>
                        </a:lnTo>
                        <a:lnTo>
                          <a:pt x="1325" y="642"/>
                        </a:lnTo>
                        <a:lnTo>
                          <a:pt x="1493" y="630"/>
                        </a:lnTo>
                        <a:lnTo>
                          <a:pt x="1663" y="623"/>
                        </a:lnTo>
                        <a:lnTo>
                          <a:pt x="1834" y="618"/>
                        </a:lnTo>
                        <a:lnTo>
                          <a:pt x="2006" y="618"/>
                        </a:lnTo>
                        <a:lnTo>
                          <a:pt x="2178" y="620"/>
                        </a:lnTo>
                        <a:lnTo>
                          <a:pt x="2352" y="626"/>
                        </a:lnTo>
                        <a:lnTo>
                          <a:pt x="2526" y="635"/>
                        </a:lnTo>
                        <a:lnTo>
                          <a:pt x="2701" y="648"/>
                        </a:lnTo>
                        <a:lnTo>
                          <a:pt x="2836" y="667"/>
                        </a:lnTo>
                        <a:lnTo>
                          <a:pt x="2972" y="688"/>
                        </a:lnTo>
                        <a:lnTo>
                          <a:pt x="3249" y="735"/>
                        </a:lnTo>
                        <a:lnTo>
                          <a:pt x="3527" y="786"/>
                        </a:lnTo>
                        <a:lnTo>
                          <a:pt x="3810" y="843"/>
                        </a:lnTo>
                        <a:lnTo>
                          <a:pt x="4096" y="904"/>
                        </a:lnTo>
                        <a:lnTo>
                          <a:pt x="4386" y="972"/>
                        </a:lnTo>
                        <a:lnTo>
                          <a:pt x="4678" y="1044"/>
                        </a:lnTo>
                        <a:lnTo>
                          <a:pt x="4974" y="1122"/>
                        </a:lnTo>
                        <a:lnTo>
                          <a:pt x="6426" y="1438"/>
                        </a:lnTo>
                        <a:close/>
                      </a:path>
                    </a:pathLst>
                  </a:custGeom>
                  <a:solidFill>
                    <a:srgbClr val="D9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2" name="Freeform 58">
                    <a:extLst>
                      <a:ext uri="{FF2B5EF4-FFF2-40B4-BE49-F238E27FC236}">
                        <a16:creationId xmlns:a16="http://schemas.microsoft.com/office/drawing/2014/main" id="{2601D0FC-72DB-B113-2561-BFD93F559DD6}"/>
                      </a:ext>
                    </a:extLst>
                  </p:cNvPr>
                  <p:cNvSpPr>
                    <a:spLocks/>
                  </p:cNvSpPr>
                  <p:nvPr/>
                </p:nvSpPr>
                <p:spPr bwMode="auto">
                  <a:xfrm>
                    <a:off x="3425825" y="4413250"/>
                    <a:ext cx="1692275" cy="119062"/>
                  </a:xfrm>
                  <a:custGeom>
                    <a:avLst/>
                    <a:gdLst>
                      <a:gd name="T0" fmla="*/ 6393 w 6393"/>
                      <a:gd name="T1" fmla="*/ 0 h 450"/>
                      <a:gd name="T2" fmla="*/ 6154 w 6393"/>
                      <a:gd name="T3" fmla="*/ 40 h 450"/>
                      <a:gd name="T4" fmla="*/ 5916 w 6393"/>
                      <a:gd name="T5" fmla="*/ 78 h 450"/>
                      <a:gd name="T6" fmla="*/ 5679 w 6393"/>
                      <a:gd name="T7" fmla="*/ 115 h 450"/>
                      <a:gd name="T8" fmla="*/ 5443 w 6393"/>
                      <a:gd name="T9" fmla="*/ 151 h 450"/>
                      <a:gd name="T10" fmla="*/ 5207 w 6393"/>
                      <a:gd name="T11" fmla="*/ 184 h 450"/>
                      <a:gd name="T12" fmla="*/ 4972 w 6393"/>
                      <a:gd name="T13" fmla="*/ 216 h 450"/>
                      <a:gd name="T14" fmla="*/ 4736 w 6393"/>
                      <a:gd name="T15" fmla="*/ 246 h 450"/>
                      <a:gd name="T16" fmla="*/ 4502 w 6393"/>
                      <a:gd name="T17" fmla="*/ 275 h 450"/>
                      <a:gd name="T18" fmla="*/ 4260 w 6393"/>
                      <a:gd name="T19" fmla="*/ 318 h 450"/>
                      <a:gd name="T20" fmla="*/ 4138 w 6393"/>
                      <a:gd name="T21" fmla="*/ 336 h 450"/>
                      <a:gd name="T22" fmla="*/ 4018 w 6393"/>
                      <a:gd name="T23" fmla="*/ 354 h 450"/>
                      <a:gd name="T24" fmla="*/ 3896 w 6393"/>
                      <a:gd name="T25" fmla="*/ 370 h 450"/>
                      <a:gd name="T26" fmla="*/ 3775 w 6393"/>
                      <a:gd name="T27" fmla="*/ 385 h 450"/>
                      <a:gd name="T28" fmla="*/ 3653 w 6393"/>
                      <a:gd name="T29" fmla="*/ 399 h 450"/>
                      <a:gd name="T30" fmla="*/ 3533 w 6393"/>
                      <a:gd name="T31" fmla="*/ 411 h 450"/>
                      <a:gd name="T32" fmla="*/ 3411 w 6393"/>
                      <a:gd name="T33" fmla="*/ 421 h 450"/>
                      <a:gd name="T34" fmla="*/ 3288 w 6393"/>
                      <a:gd name="T35" fmla="*/ 430 h 450"/>
                      <a:gd name="T36" fmla="*/ 3166 w 6393"/>
                      <a:gd name="T37" fmla="*/ 437 h 450"/>
                      <a:gd name="T38" fmla="*/ 3044 w 6393"/>
                      <a:gd name="T39" fmla="*/ 442 h 450"/>
                      <a:gd name="T40" fmla="*/ 2982 w 6393"/>
                      <a:gd name="T41" fmla="*/ 443 h 450"/>
                      <a:gd name="T42" fmla="*/ 2921 w 6393"/>
                      <a:gd name="T43" fmla="*/ 445 h 450"/>
                      <a:gd name="T44" fmla="*/ 2799 w 6393"/>
                      <a:gd name="T45" fmla="*/ 449 h 450"/>
                      <a:gd name="T46" fmla="*/ 2677 w 6393"/>
                      <a:gd name="T47" fmla="*/ 450 h 450"/>
                      <a:gd name="T48" fmla="*/ 2554 w 6393"/>
                      <a:gd name="T49" fmla="*/ 450 h 450"/>
                      <a:gd name="T50" fmla="*/ 2397 w 6393"/>
                      <a:gd name="T51" fmla="*/ 442 h 450"/>
                      <a:gd name="T52" fmla="*/ 2241 w 6393"/>
                      <a:gd name="T53" fmla="*/ 434 h 450"/>
                      <a:gd name="T54" fmla="*/ 2084 w 6393"/>
                      <a:gd name="T55" fmla="*/ 422 h 450"/>
                      <a:gd name="T56" fmla="*/ 2005 w 6393"/>
                      <a:gd name="T57" fmla="*/ 415 h 450"/>
                      <a:gd name="T58" fmla="*/ 1927 w 6393"/>
                      <a:gd name="T59" fmla="*/ 409 h 450"/>
                      <a:gd name="T60" fmla="*/ 1847 w 6393"/>
                      <a:gd name="T61" fmla="*/ 400 h 450"/>
                      <a:gd name="T62" fmla="*/ 1768 w 6393"/>
                      <a:gd name="T63" fmla="*/ 391 h 450"/>
                      <a:gd name="T64" fmla="*/ 1611 w 6393"/>
                      <a:gd name="T65" fmla="*/ 372 h 450"/>
                      <a:gd name="T66" fmla="*/ 1451 w 6393"/>
                      <a:gd name="T67" fmla="*/ 350 h 450"/>
                      <a:gd name="T68" fmla="*/ 1293 w 6393"/>
                      <a:gd name="T69" fmla="*/ 326 h 450"/>
                      <a:gd name="T70" fmla="*/ 1272 w 6393"/>
                      <a:gd name="T71" fmla="*/ 322 h 450"/>
                      <a:gd name="T72" fmla="*/ 1252 w 6393"/>
                      <a:gd name="T73" fmla="*/ 319 h 450"/>
                      <a:gd name="T74" fmla="*/ 1212 w 6393"/>
                      <a:gd name="T75" fmla="*/ 312 h 450"/>
                      <a:gd name="T76" fmla="*/ 1132 w 6393"/>
                      <a:gd name="T77" fmla="*/ 299 h 450"/>
                      <a:gd name="T78" fmla="*/ 972 w 6393"/>
                      <a:gd name="T79" fmla="*/ 270 h 450"/>
                      <a:gd name="T80" fmla="*/ 810 w 6393"/>
                      <a:gd name="T81" fmla="*/ 237 h 450"/>
                      <a:gd name="T82" fmla="*/ 650 w 6393"/>
                      <a:gd name="T83" fmla="*/ 203 h 450"/>
                      <a:gd name="T84" fmla="*/ 568 w 6393"/>
                      <a:gd name="T85" fmla="*/ 183 h 450"/>
                      <a:gd name="T86" fmla="*/ 547 w 6393"/>
                      <a:gd name="T87" fmla="*/ 177 h 450"/>
                      <a:gd name="T88" fmla="*/ 527 w 6393"/>
                      <a:gd name="T89" fmla="*/ 173 h 450"/>
                      <a:gd name="T90" fmla="*/ 487 w 6393"/>
                      <a:gd name="T91" fmla="*/ 164 h 450"/>
                      <a:gd name="T92" fmla="*/ 325 w 6393"/>
                      <a:gd name="T93" fmla="*/ 125 h 450"/>
                      <a:gd name="T94" fmla="*/ 243 w 6393"/>
                      <a:gd name="T95" fmla="*/ 103 h 450"/>
                      <a:gd name="T96" fmla="*/ 202 w 6393"/>
                      <a:gd name="T97" fmla="*/ 92 h 450"/>
                      <a:gd name="T98" fmla="*/ 162 w 6393"/>
                      <a:gd name="T99" fmla="*/ 82 h 450"/>
                      <a:gd name="T100" fmla="*/ 0 w 6393"/>
                      <a:gd name="T101" fmla="*/ 3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93" h="450">
                        <a:moveTo>
                          <a:pt x="6393" y="0"/>
                        </a:moveTo>
                        <a:lnTo>
                          <a:pt x="6154" y="40"/>
                        </a:lnTo>
                        <a:lnTo>
                          <a:pt x="5916" y="78"/>
                        </a:lnTo>
                        <a:lnTo>
                          <a:pt x="5679" y="115"/>
                        </a:lnTo>
                        <a:lnTo>
                          <a:pt x="5443" y="151"/>
                        </a:lnTo>
                        <a:lnTo>
                          <a:pt x="5207" y="184"/>
                        </a:lnTo>
                        <a:lnTo>
                          <a:pt x="4972" y="216"/>
                        </a:lnTo>
                        <a:lnTo>
                          <a:pt x="4736" y="246"/>
                        </a:lnTo>
                        <a:lnTo>
                          <a:pt x="4502" y="275"/>
                        </a:lnTo>
                        <a:lnTo>
                          <a:pt x="4260" y="318"/>
                        </a:lnTo>
                        <a:lnTo>
                          <a:pt x="4138" y="336"/>
                        </a:lnTo>
                        <a:lnTo>
                          <a:pt x="4018" y="354"/>
                        </a:lnTo>
                        <a:lnTo>
                          <a:pt x="3896" y="370"/>
                        </a:lnTo>
                        <a:lnTo>
                          <a:pt x="3775" y="385"/>
                        </a:lnTo>
                        <a:lnTo>
                          <a:pt x="3653" y="399"/>
                        </a:lnTo>
                        <a:lnTo>
                          <a:pt x="3533" y="411"/>
                        </a:lnTo>
                        <a:lnTo>
                          <a:pt x="3411" y="421"/>
                        </a:lnTo>
                        <a:lnTo>
                          <a:pt x="3288" y="430"/>
                        </a:lnTo>
                        <a:lnTo>
                          <a:pt x="3166" y="437"/>
                        </a:lnTo>
                        <a:lnTo>
                          <a:pt x="3044" y="442"/>
                        </a:lnTo>
                        <a:lnTo>
                          <a:pt x="2982" y="443"/>
                        </a:lnTo>
                        <a:lnTo>
                          <a:pt x="2921" y="445"/>
                        </a:lnTo>
                        <a:lnTo>
                          <a:pt x="2799" y="449"/>
                        </a:lnTo>
                        <a:lnTo>
                          <a:pt x="2677" y="450"/>
                        </a:lnTo>
                        <a:lnTo>
                          <a:pt x="2554" y="450"/>
                        </a:lnTo>
                        <a:lnTo>
                          <a:pt x="2397" y="442"/>
                        </a:lnTo>
                        <a:lnTo>
                          <a:pt x="2241" y="434"/>
                        </a:lnTo>
                        <a:lnTo>
                          <a:pt x="2084" y="422"/>
                        </a:lnTo>
                        <a:lnTo>
                          <a:pt x="2005" y="415"/>
                        </a:lnTo>
                        <a:lnTo>
                          <a:pt x="1927" y="409"/>
                        </a:lnTo>
                        <a:lnTo>
                          <a:pt x="1847" y="400"/>
                        </a:lnTo>
                        <a:lnTo>
                          <a:pt x="1768" y="391"/>
                        </a:lnTo>
                        <a:lnTo>
                          <a:pt x="1611" y="372"/>
                        </a:lnTo>
                        <a:lnTo>
                          <a:pt x="1451" y="350"/>
                        </a:lnTo>
                        <a:lnTo>
                          <a:pt x="1293" y="326"/>
                        </a:lnTo>
                        <a:lnTo>
                          <a:pt x="1272" y="322"/>
                        </a:lnTo>
                        <a:lnTo>
                          <a:pt x="1252" y="319"/>
                        </a:lnTo>
                        <a:lnTo>
                          <a:pt x="1212" y="312"/>
                        </a:lnTo>
                        <a:lnTo>
                          <a:pt x="1132" y="299"/>
                        </a:lnTo>
                        <a:lnTo>
                          <a:pt x="972" y="270"/>
                        </a:lnTo>
                        <a:lnTo>
                          <a:pt x="810" y="237"/>
                        </a:lnTo>
                        <a:lnTo>
                          <a:pt x="650" y="203"/>
                        </a:lnTo>
                        <a:lnTo>
                          <a:pt x="568" y="183"/>
                        </a:lnTo>
                        <a:lnTo>
                          <a:pt x="547" y="177"/>
                        </a:lnTo>
                        <a:lnTo>
                          <a:pt x="527" y="173"/>
                        </a:lnTo>
                        <a:lnTo>
                          <a:pt x="487" y="164"/>
                        </a:lnTo>
                        <a:lnTo>
                          <a:pt x="325" y="125"/>
                        </a:lnTo>
                        <a:lnTo>
                          <a:pt x="243" y="103"/>
                        </a:lnTo>
                        <a:lnTo>
                          <a:pt x="202" y="92"/>
                        </a:lnTo>
                        <a:lnTo>
                          <a:pt x="162" y="82"/>
                        </a:lnTo>
                        <a:lnTo>
                          <a:pt x="0" y="38"/>
                        </a:lnTo>
                      </a:path>
                    </a:pathLst>
                  </a:custGeom>
                  <a:noFill/>
                  <a:ln w="635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3" name="Freeform 59">
                    <a:extLst>
                      <a:ext uri="{FF2B5EF4-FFF2-40B4-BE49-F238E27FC236}">
                        <a16:creationId xmlns:a16="http://schemas.microsoft.com/office/drawing/2014/main" id="{D9FBAEB6-C363-D778-AAC4-15F09A6357B1}"/>
                      </a:ext>
                    </a:extLst>
                  </p:cNvPr>
                  <p:cNvSpPr>
                    <a:spLocks/>
                  </p:cNvSpPr>
                  <p:nvPr/>
                </p:nvSpPr>
                <p:spPr bwMode="auto">
                  <a:xfrm>
                    <a:off x="890588" y="4232275"/>
                    <a:ext cx="1697037" cy="93662"/>
                  </a:xfrm>
                  <a:custGeom>
                    <a:avLst/>
                    <a:gdLst>
                      <a:gd name="T0" fmla="*/ 6415 w 6415"/>
                      <a:gd name="T1" fmla="*/ 0 h 352"/>
                      <a:gd name="T2" fmla="*/ 5036 w 6415"/>
                      <a:gd name="T3" fmla="*/ 56 h 352"/>
                      <a:gd name="T4" fmla="*/ 4725 w 6415"/>
                      <a:gd name="T5" fmla="*/ 70 h 352"/>
                      <a:gd name="T6" fmla="*/ 4416 w 6415"/>
                      <a:gd name="T7" fmla="*/ 90 h 352"/>
                      <a:gd name="T8" fmla="*/ 4108 w 6415"/>
                      <a:gd name="T9" fmla="*/ 112 h 352"/>
                      <a:gd name="T10" fmla="*/ 3800 w 6415"/>
                      <a:gd name="T11" fmla="*/ 140 h 352"/>
                      <a:gd name="T12" fmla="*/ 3493 w 6415"/>
                      <a:gd name="T13" fmla="*/ 170 h 352"/>
                      <a:gd name="T14" fmla="*/ 3186 w 6415"/>
                      <a:gd name="T15" fmla="*/ 205 h 352"/>
                      <a:gd name="T16" fmla="*/ 2881 w 6415"/>
                      <a:gd name="T17" fmla="*/ 243 h 352"/>
                      <a:gd name="T18" fmla="*/ 2577 w 6415"/>
                      <a:gd name="T19" fmla="*/ 288 h 352"/>
                      <a:gd name="T20" fmla="*/ 2413 w 6415"/>
                      <a:gd name="T21" fmla="*/ 304 h 352"/>
                      <a:gd name="T22" fmla="*/ 2251 w 6415"/>
                      <a:gd name="T23" fmla="*/ 320 h 352"/>
                      <a:gd name="T24" fmla="*/ 2089 w 6415"/>
                      <a:gd name="T25" fmla="*/ 332 h 352"/>
                      <a:gd name="T26" fmla="*/ 1927 w 6415"/>
                      <a:gd name="T27" fmla="*/ 342 h 352"/>
                      <a:gd name="T28" fmla="*/ 1765 w 6415"/>
                      <a:gd name="T29" fmla="*/ 348 h 352"/>
                      <a:gd name="T30" fmla="*/ 1604 w 6415"/>
                      <a:gd name="T31" fmla="*/ 352 h 352"/>
                      <a:gd name="T32" fmla="*/ 1442 w 6415"/>
                      <a:gd name="T33" fmla="*/ 352 h 352"/>
                      <a:gd name="T34" fmla="*/ 1282 w 6415"/>
                      <a:gd name="T35" fmla="*/ 351 h 352"/>
                      <a:gd name="T36" fmla="*/ 1120 w 6415"/>
                      <a:gd name="T37" fmla="*/ 344 h 352"/>
                      <a:gd name="T38" fmla="*/ 960 w 6415"/>
                      <a:gd name="T39" fmla="*/ 337 h 352"/>
                      <a:gd name="T40" fmla="*/ 799 w 6415"/>
                      <a:gd name="T41" fmla="*/ 324 h 352"/>
                      <a:gd name="T42" fmla="*/ 639 w 6415"/>
                      <a:gd name="T43" fmla="*/ 311 h 352"/>
                      <a:gd name="T44" fmla="*/ 478 w 6415"/>
                      <a:gd name="T45" fmla="*/ 293 h 352"/>
                      <a:gd name="T46" fmla="*/ 318 w 6415"/>
                      <a:gd name="T47" fmla="*/ 273 h 352"/>
                      <a:gd name="T48" fmla="*/ 158 w 6415"/>
                      <a:gd name="T49" fmla="*/ 250 h 352"/>
                      <a:gd name="T50" fmla="*/ 0 w 6415"/>
                      <a:gd name="T51" fmla="*/ 22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15" h="352">
                        <a:moveTo>
                          <a:pt x="6415" y="0"/>
                        </a:moveTo>
                        <a:lnTo>
                          <a:pt x="5036" y="56"/>
                        </a:lnTo>
                        <a:lnTo>
                          <a:pt x="4725" y="70"/>
                        </a:lnTo>
                        <a:lnTo>
                          <a:pt x="4416" y="90"/>
                        </a:lnTo>
                        <a:lnTo>
                          <a:pt x="4108" y="112"/>
                        </a:lnTo>
                        <a:lnTo>
                          <a:pt x="3800" y="140"/>
                        </a:lnTo>
                        <a:lnTo>
                          <a:pt x="3493" y="170"/>
                        </a:lnTo>
                        <a:lnTo>
                          <a:pt x="3186" y="205"/>
                        </a:lnTo>
                        <a:lnTo>
                          <a:pt x="2881" y="243"/>
                        </a:lnTo>
                        <a:lnTo>
                          <a:pt x="2577" y="288"/>
                        </a:lnTo>
                        <a:lnTo>
                          <a:pt x="2413" y="304"/>
                        </a:lnTo>
                        <a:lnTo>
                          <a:pt x="2251" y="320"/>
                        </a:lnTo>
                        <a:lnTo>
                          <a:pt x="2089" y="332"/>
                        </a:lnTo>
                        <a:lnTo>
                          <a:pt x="1927" y="342"/>
                        </a:lnTo>
                        <a:lnTo>
                          <a:pt x="1765" y="348"/>
                        </a:lnTo>
                        <a:lnTo>
                          <a:pt x="1604" y="352"/>
                        </a:lnTo>
                        <a:lnTo>
                          <a:pt x="1442" y="352"/>
                        </a:lnTo>
                        <a:lnTo>
                          <a:pt x="1282" y="351"/>
                        </a:lnTo>
                        <a:lnTo>
                          <a:pt x="1120" y="344"/>
                        </a:lnTo>
                        <a:lnTo>
                          <a:pt x="960" y="337"/>
                        </a:lnTo>
                        <a:lnTo>
                          <a:pt x="799" y="324"/>
                        </a:lnTo>
                        <a:lnTo>
                          <a:pt x="639" y="311"/>
                        </a:lnTo>
                        <a:lnTo>
                          <a:pt x="478" y="293"/>
                        </a:lnTo>
                        <a:lnTo>
                          <a:pt x="318" y="273"/>
                        </a:lnTo>
                        <a:lnTo>
                          <a:pt x="158" y="250"/>
                        </a:lnTo>
                        <a:lnTo>
                          <a:pt x="0" y="225"/>
                        </a:lnTo>
                      </a:path>
                    </a:pathLst>
                  </a:custGeom>
                  <a:noFill/>
                  <a:ln w="635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4" name="Freeform 60">
                    <a:extLst>
                      <a:ext uri="{FF2B5EF4-FFF2-40B4-BE49-F238E27FC236}">
                        <a16:creationId xmlns:a16="http://schemas.microsoft.com/office/drawing/2014/main" id="{CA7B6DB5-9374-0538-9151-6532530B94A5}"/>
                      </a:ext>
                    </a:extLst>
                  </p:cNvPr>
                  <p:cNvSpPr>
                    <a:spLocks/>
                  </p:cNvSpPr>
                  <p:nvPr/>
                </p:nvSpPr>
                <p:spPr bwMode="auto">
                  <a:xfrm>
                    <a:off x="893763" y="4484688"/>
                    <a:ext cx="1693862" cy="412750"/>
                  </a:xfrm>
                  <a:custGeom>
                    <a:avLst/>
                    <a:gdLst>
                      <a:gd name="T0" fmla="*/ 6404 w 6404"/>
                      <a:gd name="T1" fmla="*/ 1563 h 1563"/>
                      <a:gd name="T2" fmla="*/ 4034 w 6404"/>
                      <a:gd name="T3" fmla="*/ 645 h 1563"/>
                      <a:gd name="T4" fmla="*/ 3824 w 6404"/>
                      <a:gd name="T5" fmla="*/ 563 h 1563"/>
                      <a:gd name="T6" fmla="*/ 3614 w 6404"/>
                      <a:gd name="T7" fmla="*/ 487 h 1563"/>
                      <a:gd name="T8" fmla="*/ 3404 w 6404"/>
                      <a:gd name="T9" fmla="*/ 413 h 1563"/>
                      <a:gd name="T10" fmla="*/ 3196 w 6404"/>
                      <a:gd name="T11" fmla="*/ 344 h 1563"/>
                      <a:gd name="T12" fmla="*/ 2987 w 6404"/>
                      <a:gd name="T13" fmla="*/ 276 h 1563"/>
                      <a:gd name="T14" fmla="*/ 2781 w 6404"/>
                      <a:gd name="T15" fmla="*/ 213 h 1563"/>
                      <a:gd name="T16" fmla="*/ 2574 w 6404"/>
                      <a:gd name="T17" fmla="*/ 153 h 1563"/>
                      <a:gd name="T18" fmla="*/ 2369 w 6404"/>
                      <a:gd name="T19" fmla="*/ 97 h 1563"/>
                      <a:gd name="T20" fmla="*/ 2310 w 6404"/>
                      <a:gd name="T21" fmla="*/ 80 h 1563"/>
                      <a:gd name="T22" fmla="*/ 2251 w 6404"/>
                      <a:gd name="T23" fmla="*/ 65 h 1563"/>
                      <a:gd name="T24" fmla="*/ 2191 w 6404"/>
                      <a:gd name="T25" fmla="*/ 51 h 1563"/>
                      <a:gd name="T26" fmla="*/ 2131 w 6404"/>
                      <a:gd name="T27" fmla="*/ 40 h 1563"/>
                      <a:gd name="T28" fmla="*/ 2068 w 6404"/>
                      <a:gd name="T29" fmla="*/ 28 h 1563"/>
                      <a:gd name="T30" fmla="*/ 2006 w 6404"/>
                      <a:gd name="T31" fmla="*/ 21 h 1563"/>
                      <a:gd name="T32" fmla="*/ 1942 w 6404"/>
                      <a:gd name="T33" fmla="*/ 13 h 1563"/>
                      <a:gd name="T34" fmla="*/ 1877 w 6404"/>
                      <a:gd name="T35" fmla="*/ 8 h 1563"/>
                      <a:gd name="T36" fmla="*/ 1811 w 6404"/>
                      <a:gd name="T37" fmla="*/ 3 h 1563"/>
                      <a:gd name="T38" fmla="*/ 1744 w 6404"/>
                      <a:gd name="T39" fmla="*/ 1 h 1563"/>
                      <a:gd name="T40" fmla="*/ 1675 w 6404"/>
                      <a:gd name="T41" fmla="*/ 0 h 1563"/>
                      <a:gd name="T42" fmla="*/ 1606 w 6404"/>
                      <a:gd name="T43" fmla="*/ 2 h 1563"/>
                      <a:gd name="T44" fmla="*/ 1535 w 6404"/>
                      <a:gd name="T45" fmla="*/ 3 h 1563"/>
                      <a:gd name="T46" fmla="*/ 1464 w 6404"/>
                      <a:gd name="T47" fmla="*/ 7 h 1563"/>
                      <a:gd name="T48" fmla="*/ 1391 w 6404"/>
                      <a:gd name="T49" fmla="*/ 13 h 1563"/>
                      <a:gd name="T50" fmla="*/ 1319 w 6404"/>
                      <a:gd name="T51" fmla="*/ 22 h 1563"/>
                      <a:gd name="T52" fmla="*/ 1243 w 6404"/>
                      <a:gd name="T53" fmla="*/ 30 h 1563"/>
                      <a:gd name="T54" fmla="*/ 1168 w 6404"/>
                      <a:gd name="T55" fmla="*/ 40 h 1563"/>
                      <a:gd name="T56" fmla="*/ 1090 w 6404"/>
                      <a:gd name="T57" fmla="*/ 51 h 1563"/>
                      <a:gd name="T58" fmla="*/ 1013 w 6404"/>
                      <a:gd name="T59" fmla="*/ 65 h 1563"/>
                      <a:gd name="T60" fmla="*/ 933 w 6404"/>
                      <a:gd name="T61" fmla="*/ 80 h 1563"/>
                      <a:gd name="T62" fmla="*/ 855 w 6404"/>
                      <a:gd name="T63" fmla="*/ 96 h 1563"/>
                      <a:gd name="T64" fmla="*/ 774 w 6404"/>
                      <a:gd name="T65" fmla="*/ 114 h 1563"/>
                      <a:gd name="T66" fmla="*/ 692 w 6404"/>
                      <a:gd name="T67" fmla="*/ 135 h 1563"/>
                      <a:gd name="T68" fmla="*/ 608 w 6404"/>
                      <a:gd name="T69" fmla="*/ 155 h 1563"/>
                      <a:gd name="T70" fmla="*/ 525 w 6404"/>
                      <a:gd name="T71" fmla="*/ 179 h 1563"/>
                      <a:gd name="T72" fmla="*/ 439 w 6404"/>
                      <a:gd name="T73" fmla="*/ 203 h 1563"/>
                      <a:gd name="T74" fmla="*/ 354 w 6404"/>
                      <a:gd name="T75" fmla="*/ 230 h 1563"/>
                      <a:gd name="T76" fmla="*/ 266 w 6404"/>
                      <a:gd name="T77" fmla="*/ 256 h 1563"/>
                      <a:gd name="T78" fmla="*/ 178 w 6404"/>
                      <a:gd name="T79" fmla="*/ 286 h 1563"/>
                      <a:gd name="T80" fmla="*/ 88 w 6404"/>
                      <a:gd name="T81" fmla="*/ 318 h 1563"/>
                      <a:gd name="T82" fmla="*/ 0 w 6404"/>
                      <a:gd name="T83" fmla="*/ 351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04" h="1563">
                        <a:moveTo>
                          <a:pt x="6404" y="1563"/>
                        </a:moveTo>
                        <a:lnTo>
                          <a:pt x="4034" y="645"/>
                        </a:lnTo>
                        <a:lnTo>
                          <a:pt x="3824" y="563"/>
                        </a:lnTo>
                        <a:lnTo>
                          <a:pt x="3614" y="487"/>
                        </a:lnTo>
                        <a:lnTo>
                          <a:pt x="3404" y="413"/>
                        </a:lnTo>
                        <a:lnTo>
                          <a:pt x="3196" y="344"/>
                        </a:lnTo>
                        <a:lnTo>
                          <a:pt x="2987" y="276"/>
                        </a:lnTo>
                        <a:lnTo>
                          <a:pt x="2781" y="213"/>
                        </a:lnTo>
                        <a:lnTo>
                          <a:pt x="2574" y="153"/>
                        </a:lnTo>
                        <a:lnTo>
                          <a:pt x="2369" y="97"/>
                        </a:lnTo>
                        <a:lnTo>
                          <a:pt x="2310" y="80"/>
                        </a:lnTo>
                        <a:lnTo>
                          <a:pt x="2251" y="65"/>
                        </a:lnTo>
                        <a:lnTo>
                          <a:pt x="2191" y="51"/>
                        </a:lnTo>
                        <a:lnTo>
                          <a:pt x="2131" y="40"/>
                        </a:lnTo>
                        <a:lnTo>
                          <a:pt x="2068" y="28"/>
                        </a:lnTo>
                        <a:lnTo>
                          <a:pt x="2006" y="21"/>
                        </a:lnTo>
                        <a:lnTo>
                          <a:pt x="1942" y="13"/>
                        </a:lnTo>
                        <a:lnTo>
                          <a:pt x="1877" y="8"/>
                        </a:lnTo>
                        <a:lnTo>
                          <a:pt x="1811" y="3"/>
                        </a:lnTo>
                        <a:lnTo>
                          <a:pt x="1744" y="1"/>
                        </a:lnTo>
                        <a:lnTo>
                          <a:pt x="1675" y="0"/>
                        </a:lnTo>
                        <a:lnTo>
                          <a:pt x="1606" y="2"/>
                        </a:lnTo>
                        <a:lnTo>
                          <a:pt x="1535" y="3"/>
                        </a:lnTo>
                        <a:lnTo>
                          <a:pt x="1464" y="7"/>
                        </a:lnTo>
                        <a:lnTo>
                          <a:pt x="1391" y="13"/>
                        </a:lnTo>
                        <a:lnTo>
                          <a:pt x="1319" y="22"/>
                        </a:lnTo>
                        <a:lnTo>
                          <a:pt x="1243" y="30"/>
                        </a:lnTo>
                        <a:lnTo>
                          <a:pt x="1168" y="40"/>
                        </a:lnTo>
                        <a:lnTo>
                          <a:pt x="1090" y="51"/>
                        </a:lnTo>
                        <a:lnTo>
                          <a:pt x="1013" y="65"/>
                        </a:lnTo>
                        <a:lnTo>
                          <a:pt x="933" y="80"/>
                        </a:lnTo>
                        <a:lnTo>
                          <a:pt x="855" y="96"/>
                        </a:lnTo>
                        <a:lnTo>
                          <a:pt x="774" y="114"/>
                        </a:lnTo>
                        <a:lnTo>
                          <a:pt x="692" y="135"/>
                        </a:lnTo>
                        <a:lnTo>
                          <a:pt x="608" y="155"/>
                        </a:lnTo>
                        <a:lnTo>
                          <a:pt x="525" y="179"/>
                        </a:lnTo>
                        <a:lnTo>
                          <a:pt x="439" y="203"/>
                        </a:lnTo>
                        <a:lnTo>
                          <a:pt x="354" y="230"/>
                        </a:lnTo>
                        <a:lnTo>
                          <a:pt x="266" y="256"/>
                        </a:lnTo>
                        <a:lnTo>
                          <a:pt x="178" y="286"/>
                        </a:lnTo>
                        <a:lnTo>
                          <a:pt x="88" y="318"/>
                        </a:lnTo>
                        <a:lnTo>
                          <a:pt x="0" y="351"/>
                        </a:lnTo>
                      </a:path>
                    </a:pathLst>
                  </a:custGeom>
                  <a:noFill/>
                  <a:ln w="635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5" name="Line 61">
                    <a:extLst>
                      <a:ext uri="{FF2B5EF4-FFF2-40B4-BE49-F238E27FC236}">
                        <a16:creationId xmlns:a16="http://schemas.microsoft.com/office/drawing/2014/main" id="{9FA6885C-B435-2D10-BC80-B7C2C2F72887}"/>
                      </a:ext>
                    </a:extLst>
                  </p:cNvPr>
                  <p:cNvSpPr>
                    <a:spLocks noChangeShapeType="1"/>
                  </p:cNvSpPr>
                  <p:nvPr/>
                </p:nvSpPr>
                <p:spPr bwMode="auto">
                  <a:xfrm flipH="1">
                    <a:off x="895350" y="4378325"/>
                    <a:ext cx="1687512" cy="19050"/>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6" name="Line 62">
                    <a:extLst>
                      <a:ext uri="{FF2B5EF4-FFF2-40B4-BE49-F238E27FC236}">
                        <a16:creationId xmlns:a16="http://schemas.microsoft.com/office/drawing/2014/main" id="{5FA9EBF2-CD58-F131-79C3-A48E24BCDC0B}"/>
                      </a:ext>
                    </a:extLst>
                  </p:cNvPr>
                  <p:cNvSpPr>
                    <a:spLocks noChangeShapeType="1"/>
                  </p:cNvSpPr>
                  <p:nvPr/>
                </p:nvSpPr>
                <p:spPr bwMode="auto">
                  <a:xfrm flipH="1" flipV="1">
                    <a:off x="3422650" y="4619625"/>
                    <a:ext cx="1695450" cy="98425"/>
                  </a:xfrm>
                  <a:prstGeom prst="line">
                    <a:avLst/>
                  </a:prstGeom>
                  <a:noFill/>
                  <a:ln w="63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7" name="Freeform 63">
                    <a:extLst>
                      <a:ext uri="{FF2B5EF4-FFF2-40B4-BE49-F238E27FC236}">
                        <a16:creationId xmlns:a16="http://schemas.microsoft.com/office/drawing/2014/main" id="{18E2E4F7-DA4B-9DDC-0705-2F2993F1B065}"/>
                      </a:ext>
                    </a:extLst>
                  </p:cNvPr>
                  <p:cNvSpPr>
                    <a:spLocks/>
                  </p:cNvSpPr>
                  <p:nvPr/>
                </p:nvSpPr>
                <p:spPr bwMode="auto">
                  <a:xfrm>
                    <a:off x="3417888" y="4783138"/>
                    <a:ext cx="1701800" cy="215900"/>
                  </a:xfrm>
                  <a:custGeom>
                    <a:avLst/>
                    <a:gdLst>
                      <a:gd name="T0" fmla="*/ 6426 w 6426"/>
                      <a:gd name="T1" fmla="*/ 820 h 820"/>
                      <a:gd name="T2" fmla="*/ 4974 w 6426"/>
                      <a:gd name="T3" fmla="*/ 504 h 820"/>
                      <a:gd name="T4" fmla="*/ 4678 w 6426"/>
                      <a:gd name="T5" fmla="*/ 426 h 820"/>
                      <a:gd name="T6" fmla="*/ 4386 w 6426"/>
                      <a:gd name="T7" fmla="*/ 354 h 820"/>
                      <a:gd name="T8" fmla="*/ 4096 w 6426"/>
                      <a:gd name="T9" fmla="*/ 286 h 820"/>
                      <a:gd name="T10" fmla="*/ 3810 w 6426"/>
                      <a:gd name="T11" fmla="*/ 225 h 820"/>
                      <a:gd name="T12" fmla="*/ 3527 w 6426"/>
                      <a:gd name="T13" fmla="*/ 168 h 820"/>
                      <a:gd name="T14" fmla="*/ 3249 w 6426"/>
                      <a:gd name="T15" fmla="*/ 117 h 820"/>
                      <a:gd name="T16" fmla="*/ 2972 w 6426"/>
                      <a:gd name="T17" fmla="*/ 70 h 820"/>
                      <a:gd name="T18" fmla="*/ 2836 w 6426"/>
                      <a:gd name="T19" fmla="*/ 49 h 820"/>
                      <a:gd name="T20" fmla="*/ 2701 w 6426"/>
                      <a:gd name="T21" fmla="*/ 30 h 820"/>
                      <a:gd name="T22" fmla="*/ 2526 w 6426"/>
                      <a:gd name="T23" fmla="*/ 17 h 820"/>
                      <a:gd name="T24" fmla="*/ 2352 w 6426"/>
                      <a:gd name="T25" fmla="*/ 8 h 820"/>
                      <a:gd name="T26" fmla="*/ 2178 w 6426"/>
                      <a:gd name="T27" fmla="*/ 2 h 820"/>
                      <a:gd name="T28" fmla="*/ 2006 w 6426"/>
                      <a:gd name="T29" fmla="*/ 0 h 820"/>
                      <a:gd name="T30" fmla="*/ 1834 w 6426"/>
                      <a:gd name="T31" fmla="*/ 0 h 820"/>
                      <a:gd name="T32" fmla="*/ 1663 w 6426"/>
                      <a:gd name="T33" fmla="*/ 5 h 820"/>
                      <a:gd name="T34" fmla="*/ 1493 w 6426"/>
                      <a:gd name="T35" fmla="*/ 12 h 820"/>
                      <a:gd name="T36" fmla="*/ 1325 w 6426"/>
                      <a:gd name="T37" fmla="*/ 24 h 820"/>
                      <a:gd name="T38" fmla="*/ 1156 w 6426"/>
                      <a:gd name="T39" fmla="*/ 36 h 820"/>
                      <a:gd name="T40" fmla="*/ 988 w 6426"/>
                      <a:gd name="T41" fmla="*/ 52 h 820"/>
                      <a:gd name="T42" fmla="*/ 820 w 6426"/>
                      <a:gd name="T43" fmla="*/ 72 h 820"/>
                      <a:gd name="T44" fmla="*/ 655 w 6426"/>
                      <a:gd name="T45" fmla="*/ 96 h 820"/>
                      <a:gd name="T46" fmla="*/ 490 w 6426"/>
                      <a:gd name="T47" fmla="*/ 121 h 820"/>
                      <a:gd name="T48" fmla="*/ 325 w 6426"/>
                      <a:gd name="T49" fmla="*/ 151 h 820"/>
                      <a:gd name="T50" fmla="*/ 162 w 6426"/>
                      <a:gd name="T51" fmla="*/ 185 h 820"/>
                      <a:gd name="T52" fmla="*/ 0 w 6426"/>
                      <a:gd name="T53" fmla="*/ 22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26" h="820">
                        <a:moveTo>
                          <a:pt x="6426" y="820"/>
                        </a:moveTo>
                        <a:lnTo>
                          <a:pt x="4974" y="504"/>
                        </a:lnTo>
                        <a:lnTo>
                          <a:pt x="4678" y="426"/>
                        </a:lnTo>
                        <a:lnTo>
                          <a:pt x="4386" y="354"/>
                        </a:lnTo>
                        <a:lnTo>
                          <a:pt x="4096" y="286"/>
                        </a:lnTo>
                        <a:lnTo>
                          <a:pt x="3810" y="225"/>
                        </a:lnTo>
                        <a:lnTo>
                          <a:pt x="3527" y="168"/>
                        </a:lnTo>
                        <a:lnTo>
                          <a:pt x="3249" y="117"/>
                        </a:lnTo>
                        <a:lnTo>
                          <a:pt x="2972" y="70"/>
                        </a:lnTo>
                        <a:lnTo>
                          <a:pt x="2836" y="49"/>
                        </a:lnTo>
                        <a:lnTo>
                          <a:pt x="2701" y="30"/>
                        </a:lnTo>
                        <a:lnTo>
                          <a:pt x="2526" y="17"/>
                        </a:lnTo>
                        <a:lnTo>
                          <a:pt x="2352" y="8"/>
                        </a:lnTo>
                        <a:lnTo>
                          <a:pt x="2178" y="2"/>
                        </a:lnTo>
                        <a:lnTo>
                          <a:pt x="2006" y="0"/>
                        </a:lnTo>
                        <a:lnTo>
                          <a:pt x="1834" y="0"/>
                        </a:lnTo>
                        <a:lnTo>
                          <a:pt x="1663" y="5"/>
                        </a:lnTo>
                        <a:lnTo>
                          <a:pt x="1493" y="12"/>
                        </a:lnTo>
                        <a:lnTo>
                          <a:pt x="1325" y="24"/>
                        </a:lnTo>
                        <a:lnTo>
                          <a:pt x="1156" y="36"/>
                        </a:lnTo>
                        <a:lnTo>
                          <a:pt x="988" y="52"/>
                        </a:lnTo>
                        <a:lnTo>
                          <a:pt x="820" y="72"/>
                        </a:lnTo>
                        <a:lnTo>
                          <a:pt x="655" y="96"/>
                        </a:lnTo>
                        <a:lnTo>
                          <a:pt x="490" y="121"/>
                        </a:lnTo>
                        <a:lnTo>
                          <a:pt x="325" y="151"/>
                        </a:lnTo>
                        <a:lnTo>
                          <a:pt x="162" y="185"/>
                        </a:lnTo>
                        <a:lnTo>
                          <a:pt x="0" y="221"/>
                        </a:lnTo>
                      </a:path>
                    </a:pathLst>
                  </a:custGeom>
                  <a:noFill/>
                  <a:ln w="635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8" name="Line 64">
                    <a:extLst>
                      <a:ext uri="{FF2B5EF4-FFF2-40B4-BE49-F238E27FC236}">
                        <a16:creationId xmlns:a16="http://schemas.microsoft.com/office/drawing/2014/main" id="{F1281F3E-C007-5818-37F5-72A79C383BE4}"/>
                      </a:ext>
                    </a:extLst>
                  </p:cNvPr>
                  <p:cNvSpPr>
                    <a:spLocks noChangeShapeType="1"/>
                  </p:cNvSpPr>
                  <p:nvPr/>
                </p:nvSpPr>
                <p:spPr bwMode="auto">
                  <a:xfrm flipV="1">
                    <a:off x="3530600" y="4395788"/>
                    <a:ext cx="0" cy="530225"/>
                  </a:xfrm>
                  <a:prstGeom prst="line">
                    <a:avLst/>
                  </a:prstGeom>
                  <a:noFill/>
                  <a:ln w="17463">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9" name="Line 65">
                    <a:extLst>
                      <a:ext uri="{FF2B5EF4-FFF2-40B4-BE49-F238E27FC236}">
                        <a16:creationId xmlns:a16="http://schemas.microsoft.com/office/drawing/2014/main" id="{DA5D17C4-7051-889D-0F6A-A69F3E35D18B}"/>
                      </a:ext>
                    </a:extLst>
                  </p:cNvPr>
                  <p:cNvSpPr>
                    <a:spLocks noChangeShapeType="1"/>
                  </p:cNvSpPr>
                  <p:nvPr/>
                </p:nvSpPr>
                <p:spPr bwMode="auto">
                  <a:xfrm flipV="1">
                    <a:off x="3838575" y="4348163"/>
                    <a:ext cx="0" cy="520700"/>
                  </a:xfrm>
                  <a:prstGeom prst="line">
                    <a:avLst/>
                  </a:prstGeom>
                  <a:noFill/>
                  <a:ln w="17463">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0" name="Line 66">
                    <a:extLst>
                      <a:ext uri="{FF2B5EF4-FFF2-40B4-BE49-F238E27FC236}">
                        <a16:creationId xmlns:a16="http://schemas.microsoft.com/office/drawing/2014/main" id="{70BD2C75-E301-0284-1835-B476F8F50C8F}"/>
                      </a:ext>
                    </a:extLst>
                  </p:cNvPr>
                  <p:cNvSpPr>
                    <a:spLocks noChangeShapeType="1"/>
                  </p:cNvSpPr>
                  <p:nvPr/>
                </p:nvSpPr>
                <p:spPr bwMode="auto">
                  <a:xfrm flipV="1">
                    <a:off x="4665663" y="4452938"/>
                    <a:ext cx="0" cy="534987"/>
                  </a:xfrm>
                  <a:prstGeom prst="line">
                    <a:avLst/>
                  </a:prstGeom>
                  <a:noFill/>
                  <a:ln w="17463">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1" name="Line 67">
                    <a:extLst>
                      <a:ext uri="{FF2B5EF4-FFF2-40B4-BE49-F238E27FC236}">
                        <a16:creationId xmlns:a16="http://schemas.microsoft.com/office/drawing/2014/main" id="{130276B4-9D18-6D26-A7D7-EBD1221C5434}"/>
                      </a:ext>
                    </a:extLst>
                  </p:cNvPr>
                  <p:cNvSpPr>
                    <a:spLocks noChangeShapeType="1"/>
                  </p:cNvSpPr>
                  <p:nvPr/>
                </p:nvSpPr>
                <p:spPr bwMode="auto">
                  <a:xfrm flipV="1">
                    <a:off x="1695450" y="4238625"/>
                    <a:ext cx="0" cy="303212"/>
                  </a:xfrm>
                  <a:prstGeom prst="line">
                    <a:avLst/>
                  </a:prstGeom>
                  <a:noFill/>
                  <a:ln w="17463">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2" name="Line 68">
                    <a:extLst>
                      <a:ext uri="{FF2B5EF4-FFF2-40B4-BE49-F238E27FC236}">
                        <a16:creationId xmlns:a16="http://schemas.microsoft.com/office/drawing/2014/main" id="{A5B24616-3110-25E0-8F3E-0B767FC4BCC0}"/>
                      </a:ext>
                    </a:extLst>
                  </p:cNvPr>
                  <p:cNvSpPr>
                    <a:spLocks noChangeShapeType="1"/>
                  </p:cNvSpPr>
                  <p:nvPr/>
                </p:nvSpPr>
                <p:spPr bwMode="auto">
                  <a:xfrm flipV="1">
                    <a:off x="1355725" y="4224338"/>
                    <a:ext cx="0" cy="277812"/>
                  </a:xfrm>
                  <a:prstGeom prst="line">
                    <a:avLst/>
                  </a:prstGeom>
                  <a:noFill/>
                  <a:ln w="17463">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3" name="Line 69">
                    <a:extLst>
                      <a:ext uri="{FF2B5EF4-FFF2-40B4-BE49-F238E27FC236}">
                        <a16:creationId xmlns:a16="http://schemas.microsoft.com/office/drawing/2014/main" id="{38BBF64D-A37A-F808-0098-99C183610B01}"/>
                      </a:ext>
                    </a:extLst>
                  </p:cNvPr>
                  <p:cNvSpPr>
                    <a:spLocks noChangeShapeType="1"/>
                  </p:cNvSpPr>
                  <p:nvPr/>
                </p:nvSpPr>
                <p:spPr bwMode="auto">
                  <a:xfrm flipV="1">
                    <a:off x="1165225" y="4352925"/>
                    <a:ext cx="0" cy="398462"/>
                  </a:xfrm>
                  <a:prstGeom prst="line">
                    <a:avLst/>
                  </a:prstGeom>
                  <a:noFill/>
                  <a:ln w="17463">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4" name="Line 70">
                    <a:extLst>
                      <a:ext uri="{FF2B5EF4-FFF2-40B4-BE49-F238E27FC236}">
                        <a16:creationId xmlns:a16="http://schemas.microsoft.com/office/drawing/2014/main" id="{0A8A943D-17F4-01D6-0862-A9B2D3FF2605}"/>
                      </a:ext>
                    </a:extLst>
                  </p:cNvPr>
                  <p:cNvSpPr>
                    <a:spLocks noChangeShapeType="1"/>
                  </p:cNvSpPr>
                  <p:nvPr/>
                </p:nvSpPr>
                <p:spPr bwMode="auto">
                  <a:xfrm flipV="1">
                    <a:off x="979488" y="4264025"/>
                    <a:ext cx="0" cy="349250"/>
                  </a:xfrm>
                  <a:prstGeom prst="line">
                    <a:avLst/>
                  </a:prstGeom>
                  <a:noFill/>
                  <a:ln w="17463">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5" name="Line 71">
                    <a:extLst>
                      <a:ext uri="{FF2B5EF4-FFF2-40B4-BE49-F238E27FC236}">
                        <a16:creationId xmlns:a16="http://schemas.microsoft.com/office/drawing/2014/main" id="{1C35ECA2-3E32-6153-B6EC-93A2842090DE}"/>
                      </a:ext>
                    </a:extLst>
                  </p:cNvPr>
                  <p:cNvSpPr>
                    <a:spLocks noChangeShapeType="1"/>
                  </p:cNvSpPr>
                  <p:nvPr/>
                </p:nvSpPr>
                <p:spPr bwMode="auto">
                  <a:xfrm flipV="1">
                    <a:off x="4133850" y="4397375"/>
                    <a:ext cx="0" cy="530225"/>
                  </a:xfrm>
                  <a:prstGeom prst="line">
                    <a:avLst/>
                  </a:prstGeom>
                  <a:noFill/>
                  <a:ln w="17463">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6" name="Freeform 72">
                    <a:extLst>
                      <a:ext uri="{FF2B5EF4-FFF2-40B4-BE49-F238E27FC236}">
                        <a16:creationId xmlns:a16="http://schemas.microsoft.com/office/drawing/2014/main" id="{C85DE9B7-65F3-9CB4-436A-5EDBA9411643}"/>
                      </a:ext>
                    </a:extLst>
                  </p:cNvPr>
                  <p:cNvSpPr>
                    <a:spLocks/>
                  </p:cNvSpPr>
                  <p:nvPr/>
                </p:nvSpPr>
                <p:spPr bwMode="auto">
                  <a:xfrm>
                    <a:off x="960438" y="4378325"/>
                    <a:ext cx="38100" cy="39687"/>
                  </a:xfrm>
                  <a:custGeom>
                    <a:avLst/>
                    <a:gdLst>
                      <a:gd name="T0" fmla="*/ 73 w 146"/>
                      <a:gd name="T1" fmla="*/ 0 h 147"/>
                      <a:gd name="T2" fmla="*/ 58 w 146"/>
                      <a:gd name="T3" fmla="*/ 1 h 147"/>
                      <a:gd name="T4" fmla="*/ 44 w 146"/>
                      <a:gd name="T5" fmla="*/ 5 h 147"/>
                      <a:gd name="T6" fmla="*/ 32 w 146"/>
                      <a:gd name="T7" fmla="*/ 12 h 147"/>
                      <a:gd name="T8" fmla="*/ 21 w 146"/>
                      <a:gd name="T9" fmla="*/ 22 h 147"/>
                      <a:gd name="T10" fmla="*/ 11 w 146"/>
                      <a:gd name="T11" fmla="*/ 33 h 147"/>
                      <a:gd name="T12" fmla="*/ 4 w 146"/>
                      <a:gd name="T13" fmla="*/ 45 h 147"/>
                      <a:gd name="T14" fmla="*/ 1 w 146"/>
                      <a:gd name="T15" fmla="*/ 58 h 147"/>
                      <a:gd name="T16" fmla="*/ 0 w 146"/>
                      <a:gd name="T17" fmla="*/ 74 h 147"/>
                      <a:gd name="T18" fmla="*/ 1 w 146"/>
                      <a:gd name="T19" fmla="*/ 87 h 147"/>
                      <a:gd name="T20" fmla="*/ 4 w 146"/>
                      <a:gd name="T21" fmla="*/ 100 h 147"/>
                      <a:gd name="T22" fmla="*/ 6 w 146"/>
                      <a:gd name="T23" fmla="*/ 106 h 147"/>
                      <a:gd name="T24" fmla="*/ 11 w 146"/>
                      <a:gd name="T25" fmla="*/ 113 h 147"/>
                      <a:gd name="T26" fmla="*/ 21 w 146"/>
                      <a:gd name="T27" fmla="*/ 125 h 147"/>
                      <a:gd name="T28" fmla="*/ 32 w 146"/>
                      <a:gd name="T29" fmla="*/ 134 h 147"/>
                      <a:gd name="T30" fmla="*/ 44 w 146"/>
                      <a:gd name="T31" fmla="*/ 142 h 147"/>
                      <a:gd name="T32" fmla="*/ 58 w 146"/>
                      <a:gd name="T33" fmla="*/ 145 h 147"/>
                      <a:gd name="T34" fmla="*/ 73 w 146"/>
                      <a:gd name="T35" fmla="*/ 147 h 147"/>
                      <a:gd name="T36" fmla="*/ 86 w 146"/>
                      <a:gd name="T37" fmla="*/ 145 h 147"/>
                      <a:gd name="T38" fmla="*/ 100 w 146"/>
                      <a:gd name="T39" fmla="*/ 142 h 147"/>
                      <a:gd name="T40" fmla="*/ 105 w 146"/>
                      <a:gd name="T41" fmla="*/ 137 h 147"/>
                      <a:gd name="T42" fmla="*/ 112 w 146"/>
                      <a:gd name="T43" fmla="*/ 134 h 147"/>
                      <a:gd name="T44" fmla="*/ 118 w 146"/>
                      <a:gd name="T45" fmla="*/ 129 h 147"/>
                      <a:gd name="T46" fmla="*/ 124 w 146"/>
                      <a:gd name="T47" fmla="*/ 125 h 147"/>
                      <a:gd name="T48" fmla="*/ 129 w 146"/>
                      <a:gd name="T49" fmla="*/ 118 h 147"/>
                      <a:gd name="T50" fmla="*/ 133 w 146"/>
                      <a:gd name="T51" fmla="*/ 113 h 147"/>
                      <a:gd name="T52" fmla="*/ 136 w 146"/>
                      <a:gd name="T53" fmla="*/ 106 h 147"/>
                      <a:gd name="T54" fmla="*/ 141 w 146"/>
                      <a:gd name="T55" fmla="*/ 100 h 147"/>
                      <a:gd name="T56" fmla="*/ 144 w 146"/>
                      <a:gd name="T57" fmla="*/ 87 h 147"/>
                      <a:gd name="T58" fmla="*/ 146 w 146"/>
                      <a:gd name="T59" fmla="*/ 74 h 147"/>
                      <a:gd name="T60" fmla="*/ 144 w 146"/>
                      <a:gd name="T61" fmla="*/ 58 h 147"/>
                      <a:gd name="T62" fmla="*/ 141 w 146"/>
                      <a:gd name="T63" fmla="*/ 45 h 147"/>
                      <a:gd name="T64" fmla="*/ 133 w 146"/>
                      <a:gd name="T65" fmla="*/ 33 h 147"/>
                      <a:gd name="T66" fmla="*/ 124 w 146"/>
                      <a:gd name="T67" fmla="*/ 22 h 147"/>
                      <a:gd name="T68" fmla="*/ 112 w 146"/>
                      <a:gd name="T69" fmla="*/ 12 h 147"/>
                      <a:gd name="T70" fmla="*/ 105 w 146"/>
                      <a:gd name="T71" fmla="*/ 7 h 147"/>
                      <a:gd name="T72" fmla="*/ 100 w 146"/>
                      <a:gd name="T73" fmla="*/ 5 h 147"/>
                      <a:gd name="T74" fmla="*/ 86 w 146"/>
                      <a:gd name="T75" fmla="*/ 1 h 147"/>
                      <a:gd name="T76" fmla="*/ 73 w 146"/>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7">
                        <a:moveTo>
                          <a:pt x="73" y="0"/>
                        </a:moveTo>
                        <a:lnTo>
                          <a:pt x="58" y="1"/>
                        </a:lnTo>
                        <a:lnTo>
                          <a:pt x="44" y="5"/>
                        </a:lnTo>
                        <a:lnTo>
                          <a:pt x="32" y="12"/>
                        </a:lnTo>
                        <a:lnTo>
                          <a:pt x="21" y="22"/>
                        </a:lnTo>
                        <a:lnTo>
                          <a:pt x="11" y="33"/>
                        </a:lnTo>
                        <a:lnTo>
                          <a:pt x="4" y="45"/>
                        </a:lnTo>
                        <a:lnTo>
                          <a:pt x="1" y="58"/>
                        </a:lnTo>
                        <a:lnTo>
                          <a:pt x="0" y="74"/>
                        </a:lnTo>
                        <a:lnTo>
                          <a:pt x="1" y="87"/>
                        </a:lnTo>
                        <a:lnTo>
                          <a:pt x="4" y="100"/>
                        </a:lnTo>
                        <a:lnTo>
                          <a:pt x="6" y="106"/>
                        </a:lnTo>
                        <a:lnTo>
                          <a:pt x="11" y="113"/>
                        </a:lnTo>
                        <a:lnTo>
                          <a:pt x="21" y="125"/>
                        </a:lnTo>
                        <a:lnTo>
                          <a:pt x="32" y="134"/>
                        </a:lnTo>
                        <a:lnTo>
                          <a:pt x="44" y="142"/>
                        </a:lnTo>
                        <a:lnTo>
                          <a:pt x="58" y="145"/>
                        </a:lnTo>
                        <a:lnTo>
                          <a:pt x="73" y="147"/>
                        </a:lnTo>
                        <a:lnTo>
                          <a:pt x="86" y="145"/>
                        </a:lnTo>
                        <a:lnTo>
                          <a:pt x="100" y="142"/>
                        </a:lnTo>
                        <a:lnTo>
                          <a:pt x="105" y="137"/>
                        </a:lnTo>
                        <a:lnTo>
                          <a:pt x="112" y="134"/>
                        </a:lnTo>
                        <a:lnTo>
                          <a:pt x="118" y="129"/>
                        </a:lnTo>
                        <a:lnTo>
                          <a:pt x="124" y="125"/>
                        </a:lnTo>
                        <a:lnTo>
                          <a:pt x="129" y="118"/>
                        </a:lnTo>
                        <a:lnTo>
                          <a:pt x="133" y="113"/>
                        </a:lnTo>
                        <a:lnTo>
                          <a:pt x="136" y="106"/>
                        </a:lnTo>
                        <a:lnTo>
                          <a:pt x="141" y="100"/>
                        </a:lnTo>
                        <a:lnTo>
                          <a:pt x="144" y="87"/>
                        </a:lnTo>
                        <a:lnTo>
                          <a:pt x="146" y="74"/>
                        </a:lnTo>
                        <a:lnTo>
                          <a:pt x="144" y="58"/>
                        </a:lnTo>
                        <a:lnTo>
                          <a:pt x="141" y="45"/>
                        </a:lnTo>
                        <a:lnTo>
                          <a:pt x="133" y="33"/>
                        </a:lnTo>
                        <a:lnTo>
                          <a:pt x="124" y="22"/>
                        </a:lnTo>
                        <a:lnTo>
                          <a:pt x="112" y="12"/>
                        </a:lnTo>
                        <a:lnTo>
                          <a:pt x="105" y="7"/>
                        </a:lnTo>
                        <a:lnTo>
                          <a:pt x="100" y="5"/>
                        </a:lnTo>
                        <a:lnTo>
                          <a:pt x="86" y="1"/>
                        </a:lnTo>
                        <a:lnTo>
                          <a:pt x="73"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7" name="Freeform 73">
                    <a:extLst>
                      <a:ext uri="{FF2B5EF4-FFF2-40B4-BE49-F238E27FC236}">
                        <a16:creationId xmlns:a16="http://schemas.microsoft.com/office/drawing/2014/main" id="{E926ABAF-AFC9-7D55-27C3-EC0801ED63EB}"/>
                      </a:ext>
                    </a:extLst>
                  </p:cNvPr>
                  <p:cNvSpPr>
                    <a:spLocks/>
                  </p:cNvSpPr>
                  <p:nvPr/>
                </p:nvSpPr>
                <p:spPr bwMode="auto">
                  <a:xfrm>
                    <a:off x="1146175" y="4511675"/>
                    <a:ext cx="39687" cy="38100"/>
                  </a:xfrm>
                  <a:custGeom>
                    <a:avLst/>
                    <a:gdLst>
                      <a:gd name="T0" fmla="*/ 73 w 146"/>
                      <a:gd name="T1" fmla="*/ 0 h 147"/>
                      <a:gd name="T2" fmla="*/ 57 w 146"/>
                      <a:gd name="T3" fmla="*/ 1 h 147"/>
                      <a:gd name="T4" fmla="*/ 44 w 146"/>
                      <a:gd name="T5" fmla="*/ 4 h 147"/>
                      <a:gd name="T6" fmla="*/ 32 w 146"/>
                      <a:gd name="T7" fmla="*/ 11 h 147"/>
                      <a:gd name="T8" fmla="*/ 21 w 146"/>
                      <a:gd name="T9" fmla="*/ 21 h 147"/>
                      <a:gd name="T10" fmla="*/ 11 w 146"/>
                      <a:gd name="T11" fmla="*/ 32 h 147"/>
                      <a:gd name="T12" fmla="*/ 4 w 146"/>
                      <a:gd name="T13" fmla="*/ 44 h 147"/>
                      <a:gd name="T14" fmla="*/ 1 w 146"/>
                      <a:gd name="T15" fmla="*/ 58 h 147"/>
                      <a:gd name="T16" fmla="*/ 0 w 146"/>
                      <a:gd name="T17" fmla="*/ 73 h 147"/>
                      <a:gd name="T18" fmla="*/ 1 w 146"/>
                      <a:gd name="T19" fmla="*/ 87 h 147"/>
                      <a:gd name="T20" fmla="*/ 4 w 146"/>
                      <a:gd name="T21" fmla="*/ 100 h 147"/>
                      <a:gd name="T22" fmla="*/ 6 w 146"/>
                      <a:gd name="T23" fmla="*/ 106 h 147"/>
                      <a:gd name="T24" fmla="*/ 11 w 146"/>
                      <a:gd name="T25" fmla="*/ 112 h 147"/>
                      <a:gd name="T26" fmla="*/ 21 w 146"/>
                      <a:gd name="T27" fmla="*/ 124 h 147"/>
                      <a:gd name="T28" fmla="*/ 32 w 146"/>
                      <a:gd name="T29" fmla="*/ 133 h 147"/>
                      <a:gd name="T30" fmla="*/ 44 w 146"/>
                      <a:gd name="T31" fmla="*/ 141 h 147"/>
                      <a:gd name="T32" fmla="*/ 57 w 146"/>
                      <a:gd name="T33" fmla="*/ 145 h 147"/>
                      <a:gd name="T34" fmla="*/ 73 w 146"/>
                      <a:gd name="T35" fmla="*/ 147 h 147"/>
                      <a:gd name="T36" fmla="*/ 86 w 146"/>
                      <a:gd name="T37" fmla="*/ 145 h 147"/>
                      <a:gd name="T38" fmla="*/ 100 w 146"/>
                      <a:gd name="T39" fmla="*/ 141 h 147"/>
                      <a:gd name="T40" fmla="*/ 105 w 146"/>
                      <a:gd name="T41" fmla="*/ 137 h 147"/>
                      <a:gd name="T42" fmla="*/ 112 w 146"/>
                      <a:gd name="T43" fmla="*/ 133 h 147"/>
                      <a:gd name="T44" fmla="*/ 117 w 146"/>
                      <a:gd name="T45" fmla="*/ 129 h 147"/>
                      <a:gd name="T46" fmla="*/ 124 w 146"/>
                      <a:gd name="T47" fmla="*/ 124 h 147"/>
                      <a:gd name="T48" fmla="*/ 129 w 146"/>
                      <a:gd name="T49" fmla="*/ 118 h 147"/>
                      <a:gd name="T50" fmla="*/ 133 w 146"/>
                      <a:gd name="T51" fmla="*/ 112 h 147"/>
                      <a:gd name="T52" fmla="*/ 136 w 146"/>
                      <a:gd name="T53" fmla="*/ 106 h 147"/>
                      <a:gd name="T54" fmla="*/ 141 w 146"/>
                      <a:gd name="T55" fmla="*/ 100 h 147"/>
                      <a:gd name="T56" fmla="*/ 144 w 146"/>
                      <a:gd name="T57" fmla="*/ 87 h 147"/>
                      <a:gd name="T58" fmla="*/ 146 w 146"/>
                      <a:gd name="T59" fmla="*/ 73 h 147"/>
                      <a:gd name="T60" fmla="*/ 144 w 146"/>
                      <a:gd name="T61" fmla="*/ 58 h 147"/>
                      <a:gd name="T62" fmla="*/ 141 w 146"/>
                      <a:gd name="T63" fmla="*/ 44 h 147"/>
                      <a:gd name="T64" fmla="*/ 133 w 146"/>
                      <a:gd name="T65" fmla="*/ 32 h 147"/>
                      <a:gd name="T66" fmla="*/ 124 w 146"/>
                      <a:gd name="T67" fmla="*/ 21 h 147"/>
                      <a:gd name="T68" fmla="*/ 112 w 146"/>
                      <a:gd name="T69" fmla="*/ 11 h 147"/>
                      <a:gd name="T70" fmla="*/ 105 w 146"/>
                      <a:gd name="T71" fmla="*/ 7 h 147"/>
                      <a:gd name="T72" fmla="*/ 100 w 146"/>
                      <a:gd name="T73" fmla="*/ 4 h 147"/>
                      <a:gd name="T74" fmla="*/ 86 w 146"/>
                      <a:gd name="T75" fmla="*/ 1 h 147"/>
                      <a:gd name="T76" fmla="*/ 73 w 146"/>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7">
                        <a:moveTo>
                          <a:pt x="73" y="0"/>
                        </a:moveTo>
                        <a:lnTo>
                          <a:pt x="57" y="1"/>
                        </a:lnTo>
                        <a:lnTo>
                          <a:pt x="44" y="4"/>
                        </a:lnTo>
                        <a:lnTo>
                          <a:pt x="32" y="11"/>
                        </a:lnTo>
                        <a:lnTo>
                          <a:pt x="21" y="21"/>
                        </a:lnTo>
                        <a:lnTo>
                          <a:pt x="11" y="32"/>
                        </a:lnTo>
                        <a:lnTo>
                          <a:pt x="4" y="44"/>
                        </a:lnTo>
                        <a:lnTo>
                          <a:pt x="1" y="58"/>
                        </a:lnTo>
                        <a:lnTo>
                          <a:pt x="0" y="73"/>
                        </a:lnTo>
                        <a:lnTo>
                          <a:pt x="1" y="87"/>
                        </a:lnTo>
                        <a:lnTo>
                          <a:pt x="4" y="100"/>
                        </a:lnTo>
                        <a:lnTo>
                          <a:pt x="6" y="106"/>
                        </a:lnTo>
                        <a:lnTo>
                          <a:pt x="11" y="112"/>
                        </a:lnTo>
                        <a:lnTo>
                          <a:pt x="21" y="124"/>
                        </a:lnTo>
                        <a:lnTo>
                          <a:pt x="32" y="133"/>
                        </a:lnTo>
                        <a:lnTo>
                          <a:pt x="44" y="141"/>
                        </a:lnTo>
                        <a:lnTo>
                          <a:pt x="57" y="145"/>
                        </a:lnTo>
                        <a:lnTo>
                          <a:pt x="73" y="147"/>
                        </a:lnTo>
                        <a:lnTo>
                          <a:pt x="86" y="145"/>
                        </a:lnTo>
                        <a:lnTo>
                          <a:pt x="100" y="141"/>
                        </a:lnTo>
                        <a:lnTo>
                          <a:pt x="105" y="137"/>
                        </a:lnTo>
                        <a:lnTo>
                          <a:pt x="112" y="133"/>
                        </a:lnTo>
                        <a:lnTo>
                          <a:pt x="117" y="129"/>
                        </a:lnTo>
                        <a:lnTo>
                          <a:pt x="124" y="124"/>
                        </a:lnTo>
                        <a:lnTo>
                          <a:pt x="129" y="118"/>
                        </a:lnTo>
                        <a:lnTo>
                          <a:pt x="133" y="112"/>
                        </a:lnTo>
                        <a:lnTo>
                          <a:pt x="136" y="106"/>
                        </a:lnTo>
                        <a:lnTo>
                          <a:pt x="141" y="100"/>
                        </a:lnTo>
                        <a:lnTo>
                          <a:pt x="144" y="87"/>
                        </a:lnTo>
                        <a:lnTo>
                          <a:pt x="146" y="73"/>
                        </a:lnTo>
                        <a:lnTo>
                          <a:pt x="144" y="58"/>
                        </a:lnTo>
                        <a:lnTo>
                          <a:pt x="141" y="44"/>
                        </a:lnTo>
                        <a:lnTo>
                          <a:pt x="133" y="32"/>
                        </a:lnTo>
                        <a:lnTo>
                          <a:pt x="124" y="21"/>
                        </a:lnTo>
                        <a:lnTo>
                          <a:pt x="112" y="11"/>
                        </a:lnTo>
                        <a:lnTo>
                          <a:pt x="105" y="7"/>
                        </a:lnTo>
                        <a:lnTo>
                          <a:pt x="100" y="4"/>
                        </a:lnTo>
                        <a:lnTo>
                          <a:pt x="86" y="1"/>
                        </a:lnTo>
                        <a:lnTo>
                          <a:pt x="73"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8" name="Freeform 74">
                    <a:extLst>
                      <a:ext uri="{FF2B5EF4-FFF2-40B4-BE49-F238E27FC236}">
                        <a16:creationId xmlns:a16="http://schemas.microsoft.com/office/drawing/2014/main" id="{7652E36C-780D-58AD-5F20-8861FDA98D3B}"/>
                      </a:ext>
                    </a:extLst>
                  </p:cNvPr>
                  <p:cNvSpPr>
                    <a:spLocks/>
                  </p:cNvSpPr>
                  <p:nvPr/>
                </p:nvSpPr>
                <p:spPr bwMode="auto">
                  <a:xfrm>
                    <a:off x="1335088" y="4284663"/>
                    <a:ext cx="39687" cy="39687"/>
                  </a:xfrm>
                  <a:custGeom>
                    <a:avLst/>
                    <a:gdLst>
                      <a:gd name="T0" fmla="*/ 73 w 146"/>
                      <a:gd name="T1" fmla="*/ 0 h 146"/>
                      <a:gd name="T2" fmla="*/ 58 w 146"/>
                      <a:gd name="T3" fmla="*/ 1 h 146"/>
                      <a:gd name="T4" fmla="*/ 44 w 146"/>
                      <a:gd name="T5" fmla="*/ 4 h 146"/>
                      <a:gd name="T6" fmla="*/ 32 w 146"/>
                      <a:gd name="T7" fmla="*/ 11 h 146"/>
                      <a:gd name="T8" fmla="*/ 21 w 146"/>
                      <a:gd name="T9" fmla="*/ 21 h 146"/>
                      <a:gd name="T10" fmla="*/ 11 w 146"/>
                      <a:gd name="T11" fmla="*/ 32 h 146"/>
                      <a:gd name="T12" fmla="*/ 4 w 146"/>
                      <a:gd name="T13" fmla="*/ 44 h 146"/>
                      <a:gd name="T14" fmla="*/ 1 w 146"/>
                      <a:gd name="T15" fmla="*/ 57 h 146"/>
                      <a:gd name="T16" fmla="*/ 0 w 146"/>
                      <a:gd name="T17" fmla="*/ 73 h 146"/>
                      <a:gd name="T18" fmla="*/ 1 w 146"/>
                      <a:gd name="T19" fmla="*/ 86 h 146"/>
                      <a:gd name="T20" fmla="*/ 4 w 146"/>
                      <a:gd name="T21" fmla="*/ 100 h 146"/>
                      <a:gd name="T22" fmla="*/ 6 w 146"/>
                      <a:gd name="T23" fmla="*/ 105 h 146"/>
                      <a:gd name="T24" fmla="*/ 11 w 146"/>
                      <a:gd name="T25" fmla="*/ 112 h 146"/>
                      <a:gd name="T26" fmla="*/ 21 w 146"/>
                      <a:gd name="T27" fmla="*/ 124 h 146"/>
                      <a:gd name="T28" fmla="*/ 32 w 146"/>
                      <a:gd name="T29" fmla="*/ 133 h 146"/>
                      <a:gd name="T30" fmla="*/ 44 w 146"/>
                      <a:gd name="T31" fmla="*/ 141 h 146"/>
                      <a:gd name="T32" fmla="*/ 58 w 146"/>
                      <a:gd name="T33" fmla="*/ 144 h 146"/>
                      <a:gd name="T34" fmla="*/ 73 w 146"/>
                      <a:gd name="T35" fmla="*/ 146 h 146"/>
                      <a:gd name="T36" fmla="*/ 86 w 146"/>
                      <a:gd name="T37" fmla="*/ 144 h 146"/>
                      <a:gd name="T38" fmla="*/ 100 w 146"/>
                      <a:gd name="T39" fmla="*/ 141 h 146"/>
                      <a:gd name="T40" fmla="*/ 105 w 146"/>
                      <a:gd name="T41" fmla="*/ 136 h 146"/>
                      <a:gd name="T42" fmla="*/ 112 w 146"/>
                      <a:gd name="T43" fmla="*/ 133 h 146"/>
                      <a:gd name="T44" fmla="*/ 117 w 146"/>
                      <a:gd name="T45" fmla="*/ 129 h 146"/>
                      <a:gd name="T46" fmla="*/ 124 w 146"/>
                      <a:gd name="T47" fmla="*/ 124 h 146"/>
                      <a:gd name="T48" fmla="*/ 129 w 146"/>
                      <a:gd name="T49" fmla="*/ 118 h 146"/>
                      <a:gd name="T50" fmla="*/ 133 w 146"/>
                      <a:gd name="T51" fmla="*/ 112 h 146"/>
                      <a:gd name="T52" fmla="*/ 136 w 146"/>
                      <a:gd name="T53" fmla="*/ 105 h 146"/>
                      <a:gd name="T54" fmla="*/ 141 w 146"/>
                      <a:gd name="T55" fmla="*/ 100 h 146"/>
                      <a:gd name="T56" fmla="*/ 144 w 146"/>
                      <a:gd name="T57" fmla="*/ 86 h 146"/>
                      <a:gd name="T58" fmla="*/ 146 w 146"/>
                      <a:gd name="T59" fmla="*/ 73 h 146"/>
                      <a:gd name="T60" fmla="*/ 144 w 146"/>
                      <a:gd name="T61" fmla="*/ 57 h 146"/>
                      <a:gd name="T62" fmla="*/ 141 w 146"/>
                      <a:gd name="T63" fmla="*/ 44 h 146"/>
                      <a:gd name="T64" fmla="*/ 133 w 146"/>
                      <a:gd name="T65" fmla="*/ 32 h 146"/>
                      <a:gd name="T66" fmla="*/ 124 w 146"/>
                      <a:gd name="T67" fmla="*/ 21 h 146"/>
                      <a:gd name="T68" fmla="*/ 112 w 146"/>
                      <a:gd name="T69" fmla="*/ 11 h 146"/>
                      <a:gd name="T70" fmla="*/ 105 w 146"/>
                      <a:gd name="T71" fmla="*/ 6 h 146"/>
                      <a:gd name="T72" fmla="*/ 100 w 146"/>
                      <a:gd name="T73" fmla="*/ 4 h 146"/>
                      <a:gd name="T74" fmla="*/ 86 w 146"/>
                      <a:gd name="T75" fmla="*/ 1 h 146"/>
                      <a:gd name="T76" fmla="*/ 73 w 146"/>
                      <a:gd name="T7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73" y="0"/>
                        </a:moveTo>
                        <a:lnTo>
                          <a:pt x="58" y="1"/>
                        </a:lnTo>
                        <a:lnTo>
                          <a:pt x="44" y="4"/>
                        </a:lnTo>
                        <a:lnTo>
                          <a:pt x="32" y="11"/>
                        </a:lnTo>
                        <a:lnTo>
                          <a:pt x="21" y="21"/>
                        </a:lnTo>
                        <a:lnTo>
                          <a:pt x="11" y="32"/>
                        </a:lnTo>
                        <a:lnTo>
                          <a:pt x="4" y="44"/>
                        </a:lnTo>
                        <a:lnTo>
                          <a:pt x="1" y="57"/>
                        </a:lnTo>
                        <a:lnTo>
                          <a:pt x="0" y="73"/>
                        </a:lnTo>
                        <a:lnTo>
                          <a:pt x="1" y="86"/>
                        </a:lnTo>
                        <a:lnTo>
                          <a:pt x="4" y="100"/>
                        </a:lnTo>
                        <a:lnTo>
                          <a:pt x="6" y="105"/>
                        </a:lnTo>
                        <a:lnTo>
                          <a:pt x="11" y="112"/>
                        </a:lnTo>
                        <a:lnTo>
                          <a:pt x="21" y="124"/>
                        </a:lnTo>
                        <a:lnTo>
                          <a:pt x="32" y="133"/>
                        </a:lnTo>
                        <a:lnTo>
                          <a:pt x="44" y="141"/>
                        </a:lnTo>
                        <a:lnTo>
                          <a:pt x="58" y="144"/>
                        </a:lnTo>
                        <a:lnTo>
                          <a:pt x="73" y="146"/>
                        </a:lnTo>
                        <a:lnTo>
                          <a:pt x="86" y="144"/>
                        </a:lnTo>
                        <a:lnTo>
                          <a:pt x="100" y="141"/>
                        </a:lnTo>
                        <a:lnTo>
                          <a:pt x="105" y="136"/>
                        </a:lnTo>
                        <a:lnTo>
                          <a:pt x="112" y="133"/>
                        </a:lnTo>
                        <a:lnTo>
                          <a:pt x="117" y="129"/>
                        </a:lnTo>
                        <a:lnTo>
                          <a:pt x="124" y="124"/>
                        </a:lnTo>
                        <a:lnTo>
                          <a:pt x="129" y="118"/>
                        </a:lnTo>
                        <a:lnTo>
                          <a:pt x="133" y="112"/>
                        </a:lnTo>
                        <a:lnTo>
                          <a:pt x="136" y="105"/>
                        </a:lnTo>
                        <a:lnTo>
                          <a:pt x="141" y="100"/>
                        </a:lnTo>
                        <a:lnTo>
                          <a:pt x="144" y="86"/>
                        </a:lnTo>
                        <a:lnTo>
                          <a:pt x="146" y="73"/>
                        </a:lnTo>
                        <a:lnTo>
                          <a:pt x="144" y="57"/>
                        </a:lnTo>
                        <a:lnTo>
                          <a:pt x="141" y="44"/>
                        </a:lnTo>
                        <a:lnTo>
                          <a:pt x="133" y="32"/>
                        </a:lnTo>
                        <a:lnTo>
                          <a:pt x="124" y="21"/>
                        </a:lnTo>
                        <a:lnTo>
                          <a:pt x="112" y="11"/>
                        </a:lnTo>
                        <a:lnTo>
                          <a:pt x="105" y="6"/>
                        </a:lnTo>
                        <a:lnTo>
                          <a:pt x="100" y="4"/>
                        </a:lnTo>
                        <a:lnTo>
                          <a:pt x="86" y="1"/>
                        </a:lnTo>
                        <a:lnTo>
                          <a:pt x="73"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9" name="Freeform 75">
                    <a:extLst>
                      <a:ext uri="{FF2B5EF4-FFF2-40B4-BE49-F238E27FC236}">
                        <a16:creationId xmlns:a16="http://schemas.microsoft.com/office/drawing/2014/main" id="{2B6BFB8A-8EAE-4A0D-6C9D-061F0428AF55}"/>
                      </a:ext>
                    </a:extLst>
                  </p:cNvPr>
                  <p:cNvSpPr>
                    <a:spLocks/>
                  </p:cNvSpPr>
                  <p:nvPr/>
                </p:nvSpPr>
                <p:spPr bwMode="auto">
                  <a:xfrm>
                    <a:off x="1676400" y="4324350"/>
                    <a:ext cx="38100" cy="39687"/>
                  </a:xfrm>
                  <a:custGeom>
                    <a:avLst/>
                    <a:gdLst>
                      <a:gd name="T0" fmla="*/ 73 w 146"/>
                      <a:gd name="T1" fmla="*/ 0 h 147"/>
                      <a:gd name="T2" fmla="*/ 57 w 146"/>
                      <a:gd name="T3" fmla="*/ 1 h 147"/>
                      <a:gd name="T4" fmla="*/ 44 w 146"/>
                      <a:gd name="T5" fmla="*/ 4 h 147"/>
                      <a:gd name="T6" fmla="*/ 32 w 146"/>
                      <a:gd name="T7" fmla="*/ 11 h 147"/>
                      <a:gd name="T8" fmla="*/ 21 w 146"/>
                      <a:gd name="T9" fmla="*/ 21 h 147"/>
                      <a:gd name="T10" fmla="*/ 11 w 146"/>
                      <a:gd name="T11" fmla="*/ 32 h 147"/>
                      <a:gd name="T12" fmla="*/ 4 w 146"/>
                      <a:gd name="T13" fmla="*/ 44 h 147"/>
                      <a:gd name="T14" fmla="*/ 1 w 146"/>
                      <a:gd name="T15" fmla="*/ 58 h 147"/>
                      <a:gd name="T16" fmla="*/ 0 w 146"/>
                      <a:gd name="T17" fmla="*/ 73 h 147"/>
                      <a:gd name="T18" fmla="*/ 1 w 146"/>
                      <a:gd name="T19" fmla="*/ 87 h 147"/>
                      <a:gd name="T20" fmla="*/ 4 w 146"/>
                      <a:gd name="T21" fmla="*/ 100 h 147"/>
                      <a:gd name="T22" fmla="*/ 6 w 146"/>
                      <a:gd name="T23" fmla="*/ 106 h 147"/>
                      <a:gd name="T24" fmla="*/ 11 w 146"/>
                      <a:gd name="T25" fmla="*/ 112 h 147"/>
                      <a:gd name="T26" fmla="*/ 21 w 146"/>
                      <a:gd name="T27" fmla="*/ 124 h 147"/>
                      <a:gd name="T28" fmla="*/ 32 w 146"/>
                      <a:gd name="T29" fmla="*/ 133 h 147"/>
                      <a:gd name="T30" fmla="*/ 44 w 146"/>
                      <a:gd name="T31" fmla="*/ 141 h 147"/>
                      <a:gd name="T32" fmla="*/ 57 w 146"/>
                      <a:gd name="T33" fmla="*/ 144 h 147"/>
                      <a:gd name="T34" fmla="*/ 73 w 146"/>
                      <a:gd name="T35" fmla="*/ 147 h 147"/>
                      <a:gd name="T36" fmla="*/ 86 w 146"/>
                      <a:gd name="T37" fmla="*/ 144 h 147"/>
                      <a:gd name="T38" fmla="*/ 100 w 146"/>
                      <a:gd name="T39" fmla="*/ 141 h 147"/>
                      <a:gd name="T40" fmla="*/ 105 w 146"/>
                      <a:gd name="T41" fmla="*/ 137 h 147"/>
                      <a:gd name="T42" fmla="*/ 112 w 146"/>
                      <a:gd name="T43" fmla="*/ 133 h 147"/>
                      <a:gd name="T44" fmla="*/ 117 w 146"/>
                      <a:gd name="T45" fmla="*/ 129 h 147"/>
                      <a:gd name="T46" fmla="*/ 124 w 146"/>
                      <a:gd name="T47" fmla="*/ 124 h 147"/>
                      <a:gd name="T48" fmla="*/ 129 w 146"/>
                      <a:gd name="T49" fmla="*/ 118 h 147"/>
                      <a:gd name="T50" fmla="*/ 133 w 146"/>
                      <a:gd name="T51" fmla="*/ 112 h 147"/>
                      <a:gd name="T52" fmla="*/ 136 w 146"/>
                      <a:gd name="T53" fmla="*/ 106 h 147"/>
                      <a:gd name="T54" fmla="*/ 141 w 146"/>
                      <a:gd name="T55" fmla="*/ 100 h 147"/>
                      <a:gd name="T56" fmla="*/ 144 w 146"/>
                      <a:gd name="T57" fmla="*/ 87 h 147"/>
                      <a:gd name="T58" fmla="*/ 146 w 146"/>
                      <a:gd name="T59" fmla="*/ 73 h 147"/>
                      <a:gd name="T60" fmla="*/ 144 w 146"/>
                      <a:gd name="T61" fmla="*/ 58 h 147"/>
                      <a:gd name="T62" fmla="*/ 141 w 146"/>
                      <a:gd name="T63" fmla="*/ 44 h 147"/>
                      <a:gd name="T64" fmla="*/ 133 w 146"/>
                      <a:gd name="T65" fmla="*/ 32 h 147"/>
                      <a:gd name="T66" fmla="*/ 124 w 146"/>
                      <a:gd name="T67" fmla="*/ 21 h 147"/>
                      <a:gd name="T68" fmla="*/ 112 w 146"/>
                      <a:gd name="T69" fmla="*/ 11 h 147"/>
                      <a:gd name="T70" fmla="*/ 105 w 146"/>
                      <a:gd name="T71" fmla="*/ 7 h 147"/>
                      <a:gd name="T72" fmla="*/ 100 w 146"/>
                      <a:gd name="T73" fmla="*/ 4 h 147"/>
                      <a:gd name="T74" fmla="*/ 86 w 146"/>
                      <a:gd name="T75" fmla="*/ 1 h 147"/>
                      <a:gd name="T76" fmla="*/ 73 w 146"/>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7">
                        <a:moveTo>
                          <a:pt x="73" y="0"/>
                        </a:moveTo>
                        <a:lnTo>
                          <a:pt x="57" y="1"/>
                        </a:lnTo>
                        <a:lnTo>
                          <a:pt x="44" y="4"/>
                        </a:lnTo>
                        <a:lnTo>
                          <a:pt x="32" y="11"/>
                        </a:lnTo>
                        <a:lnTo>
                          <a:pt x="21" y="21"/>
                        </a:lnTo>
                        <a:lnTo>
                          <a:pt x="11" y="32"/>
                        </a:lnTo>
                        <a:lnTo>
                          <a:pt x="4" y="44"/>
                        </a:lnTo>
                        <a:lnTo>
                          <a:pt x="1" y="58"/>
                        </a:lnTo>
                        <a:lnTo>
                          <a:pt x="0" y="73"/>
                        </a:lnTo>
                        <a:lnTo>
                          <a:pt x="1" y="87"/>
                        </a:lnTo>
                        <a:lnTo>
                          <a:pt x="4" y="100"/>
                        </a:lnTo>
                        <a:lnTo>
                          <a:pt x="6" y="106"/>
                        </a:lnTo>
                        <a:lnTo>
                          <a:pt x="11" y="112"/>
                        </a:lnTo>
                        <a:lnTo>
                          <a:pt x="21" y="124"/>
                        </a:lnTo>
                        <a:lnTo>
                          <a:pt x="32" y="133"/>
                        </a:lnTo>
                        <a:lnTo>
                          <a:pt x="44" y="141"/>
                        </a:lnTo>
                        <a:lnTo>
                          <a:pt x="57" y="144"/>
                        </a:lnTo>
                        <a:lnTo>
                          <a:pt x="73" y="147"/>
                        </a:lnTo>
                        <a:lnTo>
                          <a:pt x="86" y="144"/>
                        </a:lnTo>
                        <a:lnTo>
                          <a:pt x="100" y="141"/>
                        </a:lnTo>
                        <a:lnTo>
                          <a:pt x="105" y="137"/>
                        </a:lnTo>
                        <a:lnTo>
                          <a:pt x="112" y="133"/>
                        </a:lnTo>
                        <a:lnTo>
                          <a:pt x="117" y="129"/>
                        </a:lnTo>
                        <a:lnTo>
                          <a:pt x="124" y="124"/>
                        </a:lnTo>
                        <a:lnTo>
                          <a:pt x="129" y="118"/>
                        </a:lnTo>
                        <a:lnTo>
                          <a:pt x="133" y="112"/>
                        </a:lnTo>
                        <a:lnTo>
                          <a:pt x="136" y="106"/>
                        </a:lnTo>
                        <a:lnTo>
                          <a:pt x="141" y="100"/>
                        </a:lnTo>
                        <a:lnTo>
                          <a:pt x="144" y="87"/>
                        </a:lnTo>
                        <a:lnTo>
                          <a:pt x="146" y="73"/>
                        </a:lnTo>
                        <a:lnTo>
                          <a:pt x="144" y="58"/>
                        </a:lnTo>
                        <a:lnTo>
                          <a:pt x="141" y="44"/>
                        </a:lnTo>
                        <a:lnTo>
                          <a:pt x="133" y="32"/>
                        </a:lnTo>
                        <a:lnTo>
                          <a:pt x="124" y="21"/>
                        </a:lnTo>
                        <a:lnTo>
                          <a:pt x="112" y="11"/>
                        </a:lnTo>
                        <a:lnTo>
                          <a:pt x="105" y="7"/>
                        </a:lnTo>
                        <a:lnTo>
                          <a:pt x="100" y="4"/>
                        </a:lnTo>
                        <a:lnTo>
                          <a:pt x="86" y="1"/>
                        </a:lnTo>
                        <a:lnTo>
                          <a:pt x="73"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0" name="Freeform 76">
                    <a:extLst>
                      <a:ext uri="{FF2B5EF4-FFF2-40B4-BE49-F238E27FC236}">
                        <a16:creationId xmlns:a16="http://schemas.microsoft.com/office/drawing/2014/main" id="{7053164C-CE56-7557-5251-34C530D02F94}"/>
                      </a:ext>
                    </a:extLst>
                  </p:cNvPr>
                  <p:cNvSpPr>
                    <a:spLocks/>
                  </p:cNvSpPr>
                  <p:nvPr/>
                </p:nvSpPr>
                <p:spPr bwMode="auto">
                  <a:xfrm>
                    <a:off x="3509963" y="4638675"/>
                    <a:ext cx="39687" cy="38100"/>
                  </a:xfrm>
                  <a:custGeom>
                    <a:avLst/>
                    <a:gdLst>
                      <a:gd name="T0" fmla="*/ 74 w 147"/>
                      <a:gd name="T1" fmla="*/ 0 h 147"/>
                      <a:gd name="T2" fmla="*/ 58 w 147"/>
                      <a:gd name="T3" fmla="*/ 1 h 147"/>
                      <a:gd name="T4" fmla="*/ 45 w 147"/>
                      <a:gd name="T5" fmla="*/ 5 h 147"/>
                      <a:gd name="T6" fmla="*/ 33 w 147"/>
                      <a:gd name="T7" fmla="*/ 11 h 147"/>
                      <a:gd name="T8" fmla="*/ 22 w 147"/>
                      <a:gd name="T9" fmla="*/ 21 h 147"/>
                      <a:gd name="T10" fmla="*/ 12 w 147"/>
                      <a:gd name="T11" fmla="*/ 33 h 147"/>
                      <a:gd name="T12" fmla="*/ 5 w 147"/>
                      <a:gd name="T13" fmla="*/ 45 h 147"/>
                      <a:gd name="T14" fmla="*/ 2 w 147"/>
                      <a:gd name="T15" fmla="*/ 58 h 147"/>
                      <a:gd name="T16" fmla="*/ 0 w 147"/>
                      <a:gd name="T17" fmla="*/ 74 h 147"/>
                      <a:gd name="T18" fmla="*/ 2 w 147"/>
                      <a:gd name="T19" fmla="*/ 87 h 147"/>
                      <a:gd name="T20" fmla="*/ 5 w 147"/>
                      <a:gd name="T21" fmla="*/ 100 h 147"/>
                      <a:gd name="T22" fmla="*/ 7 w 147"/>
                      <a:gd name="T23" fmla="*/ 106 h 147"/>
                      <a:gd name="T24" fmla="*/ 12 w 147"/>
                      <a:gd name="T25" fmla="*/ 113 h 147"/>
                      <a:gd name="T26" fmla="*/ 22 w 147"/>
                      <a:gd name="T27" fmla="*/ 125 h 147"/>
                      <a:gd name="T28" fmla="*/ 33 w 147"/>
                      <a:gd name="T29" fmla="*/ 134 h 147"/>
                      <a:gd name="T30" fmla="*/ 45 w 147"/>
                      <a:gd name="T31" fmla="*/ 141 h 147"/>
                      <a:gd name="T32" fmla="*/ 58 w 147"/>
                      <a:gd name="T33" fmla="*/ 145 h 147"/>
                      <a:gd name="T34" fmla="*/ 74 w 147"/>
                      <a:gd name="T35" fmla="*/ 147 h 147"/>
                      <a:gd name="T36" fmla="*/ 87 w 147"/>
                      <a:gd name="T37" fmla="*/ 145 h 147"/>
                      <a:gd name="T38" fmla="*/ 100 w 147"/>
                      <a:gd name="T39" fmla="*/ 141 h 147"/>
                      <a:gd name="T40" fmla="*/ 106 w 147"/>
                      <a:gd name="T41" fmla="*/ 137 h 147"/>
                      <a:gd name="T42" fmla="*/ 113 w 147"/>
                      <a:gd name="T43" fmla="*/ 134 h 147"/>
                      <a:gd name="T44" fmla="*/ 118 w 147"/>
                      <a:gd name="T45" fmla="*/ 129 h 147"/>
                      <a:gd name="T46" fmla="*/ 125 w 147"/>
                      <a:gd name="T47" fmla="*/ 125 h 147"/>
                      <a:gd name="T48" fmla="*/ 129 w 147"/>
                      <a:gd name="T49" fmla="*/ 118 h 147"/>
                      <a:gd name="T50" fmla="*/ 134 w 147"/>
                      <a:gd name="T51" fmla="*/ 113 h 147"/>
                      <a:gd name="T52" fmla="*/ 137 w 147"/>
                      <a:gd name="T53" fmla="*/ 106 h 147"/>
                      <a:gd name="T54" fmla="*/ 141 w 147"/>
                      <a:gd name="T55" fmla="*/ 100 h 147"/>
                      <a:gd name="T56" fmla="*/ 145 w 147"/>
                      <a:gd name="T57" fmla="*/ 87 h 147"/>
                      <a:gd name="T58" fmla="*/ 147 w 147"/>
                      <a:gd name="T59" fmla="*/ 74 h 147"/>
                      <a:gd name="T60" fmla="*/ 145 w 147"/>
                      <a:gd name="T61" fmla="*/ 58 h 147"/>
                      <a:gd name="T62" fmla="*/ 141 w 147"/>
                      <a:gd name="T63" fmla="*/ 45 h 147"/>
                      <a:gd name="T64" fmla="*/ 134 w 147"/>
                      <a:gd name="T65" fmla="*/ 33 h 147"/>
                      <a:gd name="T66" fmla="*/ 125 w 147"/>
                      <a:gd name="T67" fmla="*/ 21 h 147"/>
                      <a:gd name="T68" fmla="*/ 113 w 147"/>
                      <a:gd name="T69" fmla="*/ 11 h 147"/>
                      <a:gd name="T70" fmla="*/ 106 w 147"/>
                      <a:gd name="T71" fmla="*/ 7 h 147"/>
                      <a:gd name="T72" fmla="*/ 100 w 147"/>
                      <a:gd name="T73" fmla="*/ 5 h 147"/>
                      <a:gd name="T74" fmla="*/ 87 w 147"/>
                      <a:gd name="T75" fmla="*/ 1 h 147"/>
                      <a:gd name="T76" fmla="*/ 74 w 147"/>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47">
                        <a:moveTo>
                          <a:pt x="74" y="0"/>
                        </a:moveTo>
                        <a:lnTo>
                          <a:pt x="58" y="1"/>
                        </a:lnTo>
                        <a:lnTo>
                          <a:pt x="45" y="5"/>
                        </a:lnTo>
                        <a:lnTo>
                          <a:pt x="33" y="11"/>
                        </a:lnTo>
                        <a:lnTo>
                          <a:pt x="22" y="21"/>
                        </a:lnTo>
                        <a:lnTo>
                          <a:pt x="12" y="33"/>
                        </a:lnTo>
                        <a:lnTo>
                          <a:pt x="5" y="45"/>
                        </a:lnTo>
                        <a:lnTo>
                          <a:pt x="2" y="58"/>
                        </a:lnTo>
                        <a:lnTo>
                          <a:pt x="0" y="74"/>
                        </a:lnTo>
                        <a:lnTo>
                          <a:pt x="2" y="87"/>
                        </a:lnTo>
                        <a:lnTo>
                          <a:pt x="5" y="100"/>
                        </a:lnTo>
                        <a:lnTo>
                          <a:pt x="7" y="106"/>
                        </a:lnTo>
                        <a:lnTo>
                          <a:pt x="12" y="113"/>
                        </a:lnTo>
                        <a:lnTo>
                          <a:pt x="22" y="125"/>
                        </a:lnTo>
                        <a:lnTo>
                          <a:pt x="33" y="134"/>
                        </a:lnTo>
                        <a:lnTo>
                          <a:pt x="45" y="141"/>
                        </a:lnTo>
                        <a:lnTo>
                          <a:pt x="58" y="145"/>
                        </a:lnTo>
                        <a:lnTo>
                          <a:pt x="74" y="147"/>
                        </a:lnTo>
                        <a:lnTo>
                          <a:pt x="87" y="145"/>
                        </a:lnTo>
                        <a:lnTo>
                          <a:pt x="100" y="141"/>
                        </a:lnTo>
                        <a:lnTo>
                          <a:pt x="106" y="137"/>
                        </a:lnTo>
                        <a:lnTo>
                          <a:pt x="113" y="134"/>
                        </a:lnTo>
                        <a:lnTo>
                          <a:pt x="118" y="129"/>
                        </a:lnTo>
                        <a:lnTo>
                          <a:pt x="125" y="125"/>
                        </a:lnTo>
                        <a:lnTo>
                          <a:pt x="129" y="118"/>
                        </a:lnTo>
                        <a:lnTo>
                          <a:pt x="134" y="113"/>
                        </a:lnTo>
                        <a:lnTo>
                          <a:pt x="137" y="106"/>
                        </a:lnTo>
                        <a:lnTo>
                          <a:pt x="141" y="100"/>
                        </a:lnTo>
                        <a:lnTo>
                          <a:pt x="145" y="87"/>
                        </a:lnTo>
                        <a:lnTo>
                          <a:pt x="147" y="74"/>
                        </a:lnTo>
                        <a:lnTo>
                          <a:pt x="145" y="58"/>
                        </a:lnTo>
                        <a:lnTo>
                          <a:pt x="141" y="45"/>
                        </a:lnTo>
                        <a:lnTo>
                          <a:pt x="134" y="33"/>
                        </a:lnTo>
                        <a:lnTo>
                          <a:pt x="125" y="21"/>
                        </a:lnTo>
                        <a:lnTo>
                          <a:pt x="113" y="11"/>
                        </a:lnTo>
                        <a:lnTo>
                          <a:pt x="106" y="7"/>
                        </a:lnTo>
                        <a:lnTo>
                          <a:pt x="100" y="5"/>
                        </a:lnTo>
                        <a:lnTo>
                          <a:pt x="87" y="1"/>
                        </a:lnTo>
                        <a:lnTo>
                          <a:pt x="74"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1" name="Freeform 77">
                    <a:extLst>
                      <a:ext uri="{FF2B5EF4-FFF2-40B4-BE49-F238E27FC236}">
                        <a16:creationId xmlns:a16="http://schemas.microsoft.com/office/drawing/2014/main" id="{0F5260E2-17A3-0580-9C53-146386A46C7F}"/>
                      </a:ext>
                    </a:extLst>
                  </p:cNvPr>
                  <p:cNvSpPr>
                    <a:spLocks/>
                  </p:cNvSpPr>
                  <p:nvPr/>
                </p:nvSpPr>
                <p:spPr bwMode="auto">
                  <a:xfrm>
                    <a:off x="3819525" y="4560888"/>
                    <a:ext cx="38100" cy="38100"/>
                  </a:xfrm>
                  <a:custGeom>
                    <a:avLst/>
                    <a:gdLst>
                      <a:gd name="T0" fmla="*/ 74 w 147"/>
                      <a:gd name="T1" fmla="*/ 0 h 146"/>
                      <a:gd name="T2" fmla="*/ 58 w 147"/>
                      <a:gd name="T3" fmla="*/ 1 h 146"/>
                      <a:gd name="T4" fmla="*/ 45 w 147"/>
                      <a:gd name="T5" fmla="*/ 4 h 146"/>
                      <a:gd name="T6" fmla="*/ 32 w 147"/>
                      <a:gd name="T7" fmla="*/ 11 h 146"/>
                      <a:gd name="T8" fmla="*/ 21 w 147"/>
                      <a:gd name="T9" fmla="*/ 21 h 146"/>
                      <a:gd name="T10" fmla="*/ 11 w 147"/>
                      <a:gd name="T11" fmla="*/ 32 h 146"/>
                      <a:gd name="T12" fmla="*/ 5 w 147"/>
                      <a:gd name="T13" fmla="*/ 44 h 146"/>
                      <a:gd name="T14" fmla="*/ 1 w 147"/>
                      <a:gd name="T15" fmla="*/ 57 h 146"/>
                      <a:gd name="T16" fmla="*/ 0 w 147"/>
                      <a:gd name="T17" fmla="*/ 73 h 146"/>
                      <a:gd name="T18" fmla="*/ 1 w 147"/>
                      <a:gd name="T19" fmla="*/ 86 h 146"/>
                      <a:gd name="T20" fmla="*/ 5 w 147"/>
                      <a:gd name="T21" fmla="*/ 100 h 146"/>
                      <a:gd name="T22" fmla="*/ 7 w 147"/>
                      <a:gd name="T23" fmla="*/ 105 h 146"/>
                      <a:gd name="T24" fmla="*/ 11 w 147"/>
                      <a:gd name="T25" fmla="*/ 112 h 146"/>
                      <a:gd name="T26" fmla="*/ 21 w 147"/>
                      <a:gd name="T27" fmla="*/ 124 h 146"/>
                      <a:gd name="T28" fmla="*/ 32 w 147"/>
                      <a:gd name="T29" fmla="*/ 133 h 146"/>
                      <a:gd name="T30" fmla="*/ 45 w 147"/>
                      <a:gd name="T31" fmla="*/ 141 h 146"/>
                      <a:gd name="T32" fmla="*/ 58 w 147"/>
                      <a:gd name="T33" fmla="*/ 144 h 146"/>
                      <a:gd name="T34" fmla="*/ 74 w 147"/>
                      <a:gd name="T35" fmla="*/ 146 h 146"/>
                      <a:gd name="T36" fmla="*/ 87 w 147"/>
                      <a:gd name="T37" fmla="*/ 144 h 146"/>
                      <a:gd name="T38" fmla="*/ 100 w 147"/>
                      <a:gd name="T39" fmla="*/ 141 h 146"/>
                      <a:gd name="T40" fmla="*/ 106 w 147"/>
                      <a:gd name="T41" fmla="*/ 136 h 146"/>
                      <a:gd name="T42" fmla="*/ 112 w 147"/>
                      <a:gd name="T43" fmla="*/ 133 h 146"/>
                      <a:gd name="T44" fmla="*/ 118 w 147"/>
                      <a:gd name="T45" fmla="*/ 129 h 146"/>
                      <a:gd name="T46" fmla="*/ 125 w 147"/>
                      <a:gd name="T47" fmla="*/ 124 h 146"/>
                      <a:gd name="T48" fmla="*/ 129 w 147"/>
                      <a:gd name="T49" fmla="*/ 118 h 146"/>
                      <a:gd name="T50" fmla="*/ 133 w 147"/>
                      <a:gd name="T51" fmla="*/ 112 h 146"/>
                      <a:gd name="T52" fmla="*/ 137 w 147"/>
                      <a:gd name="T53" fmla="*/ 105 h 146"/>
                      <a:gd name="T54" fmla="*/ 141 w 147"/>
                      <a:gd name="T55" fmla="*/ 100 h 146"/>
                      <a:gd name="T56" fmla="*/ 145 w 147"/>
                      <a:gd name="T57" fmla="*/ 86 h 146"/>
                      <a:gd name="T58" fmla="*/ 147 w 147"/>
                      <a:gd name="T59" fmla="*/ 73 h 146"/>
                      <a:gd name="T60" fmla="*/ 145 w 147"/>
                      <a:gd name="T61" fmla="*/ 57 h 146"/>
                      <a:gd name="T62" fmla="*/ 141 w 147"/>
                      <a:gd name="T63" fmla="*/ 44 h 146"/>
                      <a:gd name="T64" fmla="*/ 133 w 147"/>
                      <a:gd name="T65" fmla="*/ 32 h 146"/>
                      <a:gd name="T66" fmla="*/ 125 w 147"/>
                      <a:gd name="T67" fmla="*/ 21 h 146"/>
                      <a:gd name="T68" fmla="*/ 112 w 147"/>
                      <a:gd name="T69" fmla="*/ 11 h 146"/>
                      <a:gd name="T70" fmla="*/ 106 w 147"/>
                      <a:gd name="T71" fmla="*/ 6 h 146"/>
                      <a:gd name="T72" fmla="*/ 100 w 147"/>
                      <a:gd name="T73" fmla="*/ 4 h 146"/>
                      <a:gd name="T74" fmla="*/ 87 w 147"/>
                      <a:gd name="T75" fmla="*/ 1 h 146"/>
                      <a:gd name="T76" fmla="*/ 74 w 147"/>
                      <a:gd name="T7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46">
                        <a:moveTo>
                          <a:pt x="74" y="0"/>
                        </a:moveTo>
                        <a:lnTo>
                          <a:pt x="58" y="1"/>
                        </a:lnTo>
                        <a:lnTo>
                          <a:pt x="45" y="4"/>
                        </a:lnTo>
                        <a:lnTo>
                          <a:pt x="32" y="11"/>
                        </a:lnTo>
                        <a:lnTo>
                          <a:pt x="21" y="21"/>
                        </a:lnTo>
                        <a:lnTo>
                          <a:pt x="11" y="32"/>
                        </a:lnTo>
                        <a:lnTo>
                          <a:pt x="5" y="44"/>
                        </a:lnTo>
                        <a:lnTo>
                          <a:pt x="1" y="57"/>
                        </a:lnTo>
                        <a:lnTo>
                          <a:pt x="0" y="73"/>
                        </a:lnTo>
                        <a:lnTo>
                          <a:pt x="1" y="86"/>
                        </a:lnTo>
                        <a:lnTo>
                          <a:pt x="5" y="100"/>
                        </a:lnTo>
                        <a:lnTo>
                          <a:pt x="7" y="105"/>
                        </a:lnTo>
                        <a:lnTo>
                          <a:pt x="11" y="112"/>
                        </a:lnTo>
                        <a:lnTo>
                          <a:pt x="21" y="124"/>
                        </a:lnTo>
                        <a:lnTo>
                          <a:pt x="32" y="133"/>
                        </a:lnTo>
                        <a:lnTo>
                          <a:pt x="45" y="141"/>
                        </a:lnTo>
                        <a:lnTo>
                          <a:pt x="58" y="144"/>
                        </a:lnTo>
                        <a:lnTo>
                          <a:pt x="74" y="146"/>
                        </a:lnTo>
                        <a:lnTo>
                          <a:pt x="87" y="144"/>
                        </a:lnTo>
                        <a:lnTo>
                          <a:pt x="100" y="141"/>
                        </a:lnTo>
                        <a:lnTo>
                          <a:pt x="106" y="136"/>
                        </a:lnTo>
                        <a:lnTo>
                          <a:pt x="112" y="133"/>
                        </a:lnTo>
                        <a:lnTo>
                          <a:pt x="118" y="129"/>
                        </a:lnTo>
                        <a:lnTo>
                          <a:pt x="125" y="124"/>
                        </a:lnTo>
                        <a:lnTo>
                          <a:pt x="129" y="118"/>
                        </a:lnTo>
                        <a:lnTo>
                          <a:pt x="133" y="112"/>
                        </a:lnTo>
                        <a:lnTo>
                          <a:pt x="137" y="105"/>
                        </a:lnTo>
                        <a:lnTo>
                          <a:pt x="141" y="100"/>
                        </a:lnTo>
                        <a:lnTo>
                          <a:pt x="145" y="86"/>
                        </a:lnTo>
                        <a:lnTo>
                          <a:pt x="147" y="73"/>
                        </a:lnTo>
                        <a:lnTo>
                          <a:pt x="145" y="57"/>
                        </a:lnTo>
                        <a:lnTo>
                          <a:pt x="141" y="44"/>
                        </a:lnTo>
                        <a:lnTo>
                          <a:pt x="133" y="32"/>
                        </a:lnTo>
                        <a:lnTo>
                          <a:pt x="125" y="21"/>
                        </a:lnTo>
                        <a:lnTo>
                          <a:pt x="112" y="11"/>
                        </a:lnTo>
                        <a:lnTo>
                          <a:pt x="106" y="6"/>
                        </a:lnTo>
                        <a:lnTo>
                          <a:pt x="100" y="4"/>
                        </a:lnTo>
                        <a:lnTo>
                          <a:pt x="87" y="1"/>
                        </a:lnTo>
                        <a:lnTo>
                          <a:pt x="74"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2" name="Freeform 78">
                    <a:extLst>
                      <a:ext uri="{FF2B5EF4-FFF2-40B4-BE49-F238E27FC236}">
                        <a16:creationId xmlns:a16="http://schemas.microsoft.com/office/drawing/2014/main" id="{82FE3179-3335-EC1F-CC69-F69DCACEF953}"/>
                      </a:ext>
                    </a:extLst>
                  </p:cNvPr>
                  <p:cNvSpPr>
                    <a:spLocks/>
                  </p:cNvSpPr>
                  <p:nvPr/>
                </p:nvSpPr>
                <p:spPr bwMode="auto">
                  <a:xfrm>
                    <a:off x="4114800" y="4645025"/>
                    <a:ext cx="39687" cy="38100"/>
                  </a:xfrm>
                  <a:custGeom>
                    <a:avLst/>
                    <a:gdLst>
                      <a:gd name="T0" fmla="*/ 74 w 147"/>
                      <a:gd name="T1" fmla="*/ 0 h 147"/>
                      <a:gd name="T2" fmla="*/ 58 w 147"/>
                      <a:gd name="T3" fmla="*/ 2 h 147"/>
                      <a:gd name="T4" fmla="*/ 45 w 147"/>
                      <a:gd name="T5" fmla="*/ 5 h 147"/>
                      <a:gd name="T6" fmla="*/ 33 w 147"/>
                      <a:gd name="T7" fmla="*/ 12 h 147"/>
                      <a:gd name="T8" fmla="*/ 22 w 147"/>
                      <a:gd name="T9" fmla="*/ 22 h 147"/>
                      <a:gd name="T10" fmla="*/ 12 w 147"/>
                      <a:gd name="T11" fmla="*/ 33 h 147"/>
                      <a:gd name="T12" fmla="*/ 5 w 147"/>
                      <a:gd name="T13" fmla="*/ 45 h 147"/>
                      <a:gd name="T14" fmla="*/ 2 w 147"/>
                      <a:gd name="T15" fmla="*/ 58 h 147"/>
                      <a:gd name="T16" fmla="*/ 0 w 147"/>
                      <a:gd name="T17" fmla="*/ 74 h 147"/>
                      <a:gd name="T18" fmla="*/ 2 w 147"/>
                      <a:gd name="T19" fmla="*/ 87 h 147"/>
                      <a:gd name="T20" fmla="*/ 5 w 147"/>
                      <a:gd name="T21" fmla="*/ 101 h 147"/>
                      <a:gd name="T22" fmla="*/ 7 w 147"/>
                      <a:gd name="T23" fmla="*/ 106 h 147"/>
                      <a:gd name="T24" fmla="*/ 12 w 147"/>
                      <a:gd name="T25" fmla="*/ 113 h 147"/>
                      <a:gd name="T26" fmla="*/ 22 w 147"/>
                      <a:gd name="T27" fmla="*/ 125 h 147"/>
                      <a:gd name="T28" fmla="*/ 33 w 147"/>
                      <a:gd name="T29" fmla="*/ 134 h 147"/>
                      <a:gd name="T30" fmla="*/ 45 w 147"/>
                      <a:gd name="T31" fmla="*/ 142 h 147"/>
                      <a:gd name="T32" fmla="*/ 58 w 147"/>
                      <a:gd name="T33" fmla="*/ 145 h 147"/>
                      <a:gd name="T34" fmla="*/ 74 w 147"/>
                      <a:gd name="T35" fmla="*/ 147 h 147"/>
                      <a:gd name="T36" fmla="*/ 87 w 147"/>
                      <a:gd name="T37" fmla="*/ 145 h 147"/>
                      <a:gd name="T38" fmla="*/ 100 w 147"/>
                      <a:gd name="T39" fmla="*/ 142 h 147"/>
                      <a:gd name="T40" fmla="*/ 106 w 147"/>
                      <a:gd name="T41" fmla="*/ 137 h 147"/>
                      <a:gd name="T42" fmla="*/ 113 w 147"/>
                      <a:gd name="T43" fmla="*/ 134 h 147"/>
                      <a:gd name="T44" fmla="*/ 118 w 147"/>
                      <a:gd name="T45" fmla="*/ 130 h 147"/>
                      <a:gd name="T46" fmla="*/ 125 w 147"/>
                      <a:gd name="T47" fmla="*/ 125 h 147"/>
                      <a:gd name="T48" fmla="*/ 129 w 147"/>
                      <a:gd name="T49" fmla="*/ 118 h 147"/>
                      <a:gd name="T50" fmla="*/ 134 w 147"/>
                      <a:gd name="T51" fmla="*/ 113 h 147"/>
                      <a:gd name="T52" fmla="*/ 137 w 147"/>
                      <a:gd name="T53" fmla="*/ 106 h 147"/>
                      <a:gd name="T54" fmla="*/ 141 w 147"/>
                      <a:gd name="T55" fmla="*/ 101 h 147"/>
                      <a:gd name="T56" fmla="*/ 145 w 147"/>
                      <a:gd name="T57" fmla="*/ 87 h 147"/>
                      <a:gd name="T58" fmla="*/ 147 w 147"/>
                      <a:gd name="T59" fmla="*/ 74 h 147"/>
                      <a:gd name="T60" fmla="*/ 145 w 147"/>
                      <a:gd name="T61" fmla="*/ 58 h 147"/>
                      <a:gd name="T62" fmla="*/ 141 w 147"/>
                      <a:gd name="T63" fmla="*/ 45 h 147"/>
                      <a:gd name="T64" fmla="*/ 134 w 147"/>
                      <a:gd name="T65" fmla="*/ 33 h 147"/>
                      <a:gd name="T66" fmla="*/ 125 w 147"/>
                      <a:gd name="T67" fmla="*/ 22 h 147"/>
                      <a:gd name="T68" fmla="*/ 113 w 147"/>
                      <a:gd name="T69" fmla="*/ 12 h 147"/>
                      <a:gd name="T70" fmla="*/ 106 w 147"/>
                      <a:gd name="T71" fmla="*/ 7 h 147"/>
                      <a:gd name="T72" fmla="*/ 100 w 147"/>
                      <a:gd name="T73" fmla="*/ 5 h 147"/>
                      <a:gd name="T74" fmla="*/ 87 w 147"/>
                      <a:gd name="T75" fmla="*/ 2 h 147"/>
                      <a:gd name="T76" fmla="*/ 74 w 147"/>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47">
                        <a:moveTo>
                          <a:pt x="74" y="0"/>
                        </a:moveTo>
                        <a:lnTo>
                          <a:pt x="58" y="2"/>
                        </a:lnTo>
                        <a:lnTo>
                          <a:pt x="45" y="5"/>
                        </a:lnTo>
                        <a:lnTo>
                          <a:pt x="33" y="12"/>
                        </a:lnTo>
                        <a:lnTo>
                          <a:pt x="22" y="22"/>
                        </a:lnTo>
                        <a:lnTo>
                          <a:pt x="12" y="33"/>
                        </a:lnTo>
                        <a:lnTo>
                          <a:pt x="5" y="45"/>
                        </a:lnTo>
                        <a:lnTo>
                          <a:pt x="2" y="58"/>
                        </a:lnTo>
                        <a:lnTo>
                          <a:pt x="0" y="74"/>
                        </a:lnTo>
                        <a:lnTo>
                          <a:pt x="2" y="87"/>
                        </a:lnTo>
                        <a:lnTo>
                          <a:pt x="5" y="101"/>
                        </a:lnTo>
                        <a:lnTo>
                          <a:pt x="7" y="106"/>
                        </a:lnTo>
                        <a:lnTo>
                          <a:pt x="12" y="113"/>
                        </a:lnTo>
                        <a:lnTo>
                          <a:pt x="22" y="125"/>
                        </a:lnTo>
                        <a:lnTo>
                          <a:pt x="33" y="134"/>
                        </a:lnTo>
                        <a:lnTo>
                          <a:pt x="45" y="142"/>
                        </a:lnTo>
                        <a:lnTo>
                          <a:pt x="58" y="145"/>
                        </a:lnTo>
                        <a:lnTo>
                          <a:pt x="74" y="147"/>
                        </a:lnTo>
                        <a:lnTo>
                          <a:pt x="87" y="145"/>
                        </a:lnTo>
                        <a:lnTo>
                          <a:pt x="100" y="142"/>
                        </a:lnTo>
                        <a:lnTo>
                          <a:pt x="106" y="137"/>
                        </a:lnTo>
                        <a:lnTo>
                          <a:pt x="113" y="134"/>
                        </a:lnTo>
                        <a:lnTo>
                          <a:pt x="118" y="130"/>
                        </a:lnTo>
                        <a:lnTo>
                          <a:pt x="125" y="125"/>
                        </a:lnTo>
                        <a:lnTo>
                          <a:pt x="129" y="118"/>
                        </a:lnTo>
                        <a:lnTo>
                          <a:pt x="134" y="113"/>
                        </a:lnTo>
                        <a:lnTo>
                          <a:pt x="137" y="106"/>
                        </a:lnTo>
                        <a:lnTo>
                          <a:pt x="141" y="101"/>
                        </a:lnTo>
                        <a:lnTo>
                          <a:pt x="145" y="87"/>
                        </a:lnTo>
                        <a:lnTo>
                          <a:pt x="147" y="74"/>
                        </a:lnTo>
                        <a:lnTo>
                          <a:pt x="145" y="58"/>
                        </a:lnTo>
                        <a:lnTo>
                          <a:pt x="141" y="45"/>
                        </a:lnTo>
                        <a:lnTo>
                          <a:pt x="134" y="33"/>
                        </a:lnTo>
                        <a:lnTo>
                          <a:pt x="125" y="22"/>
                        </a:lnTo>
                        <a:lnTo>
                          <a:pt x="113" y="12"/>
                        </a:lnTo>
                        <a:lnTo>
                          <a:pt x="106" y="7"/>
                        </a:lnTo>
                        <a:lnTo>
                          <a:pt x="100" y="5"/>
                        </a:lnTo>
                        <a:lnTo>
                          <a:pt x="87" y="2"/>
                        </a:lnTo>
                        <a:lnTo>
                          <a:pt x="74"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3" name="Freeform 79">
                    <a:extLst>
                      <a:ext uri="{FF2B5EF4-FFF2-40B4-BE49-F238E27FC236}">
                        <a16:creationId xmlns:a16="http://schemas.microsoft.com/office/drawing/2014/main" id="{B497DB18-F467-3EFD-1BE7-2B42D714A215}"/>
                      </a:ext>
                    </a:extLst>
                  </p:cNvPr>
                  <p:cNvSpPr>
                    <a:spLocks/>
                  </p:cNvSpPr>
                  <p:nvPr/>
                </p:nvSpPr>
                <p:spPr bwMode="auto">
                  <a:xfrm>
                    <a:off x="4646613" y="4708525"/>
                    <a:ext cx="39687" cy="38100"/>
                  </a:xfrm>
                  <a:custGeom>
                    <a:avLst/>
                    <a:gdLst>
                      <a:gd name="T0" fmla="*/ 73 w 147"/>
                      <a:gd name="T1" fmla="*/ 0 h 147"/>
                      <a:gd name="T2" fmla="*/ 58 w 147"/>
                      <a:gd name="T3" fmla="*/ 1 h 147"/>
                      <a:gd name="T4" fmla="*/ 44 w 147"/>
                      <a:gd name="T5" fmla="*/ 4 h 147"/>
                      <a:gd name="T6" fmla="*/ 32 w 147"/>
                      <a:gd name="T7" fmla="*/ 11 h 147"/>
                      <a:gd name="T8" fmla="*/ 21 w 147"/>
                      <a:gd name="T9" fmla="*/ 21 h 147"/>
                      <a:gd name="T10" fmla="*/ 11 w 147"/>
                      <a:gd name="T11" fmla="*/ 32 h 147"/>
                      <a:gd name="T12" fmla="*/ 5 w 147"/>
                      <a:gd name="T13" fmla="*/ 44 h 147"/>
                      <a:gd name="T14" fmla="*/ 1 w 147"/>
                      <a:gd name="T15" fmla="*/ 58 h 147"/>
                      <a:gd name="T16" fmla="*/ 0 w 147"/>
                      <a:gd name="T17" fmla="*/ 73 h 147"/>
                      <a:gd name="T18" fmla="*/ 1 w 147"/>
                      <a:gd name="T19" fmla="*/ 87 h 147"/>
                      <a:gd name="T20" fmla="*/ 5 w 147"/>
                      <a:gd name="T21" fmla="*/ 100 h 147"/>
                      <a:gd name="T22" fmla="*/ 7 w 147"/>
                      <a:gd name="T23" fmla="*/ 105 h 147"/>
                      <a:gd name="T24" fmla="*/ 11 w 147"/>
                      <a:gd name="T25" fmla="*/ 112 h 147"/>
                      <a:gd name="T26" fmla="*/ 21 w 147"/>
                      <a:gd name="T27" fmla="*/ 124 h 147"/>
                      <a:gd name="T28" fmla="*/ 32 w 147"/>
                      <a:gd name="T29" fmla="*/ 133 h 147"/>
                      <a:gd name="T30" fmla="*/ 44 w 147"/>
                      <a:gd name="T31" fmla="*/ 141 h 147"/>
                      <a:gd name="T32" fmla="*/ 58 w 147"/>
                      <a:gd name="T33" fmla="*/ 144 h 147"/>
                      <a:gd name="T34" fmla="*/ 73 w 147"/>
                      <a:gd name="T35" fmla="*/ 147 h 147"/>
                      <a:gd name="T36" fmla="*/ 87 w 147"/>
                      <a:gd name="T37" fmla="*/ 144 h 147"/>
                      <a:gd name="T38" fmla="*/ 100 w 147"/>
                      <a:gd name="T39" fmla="*/ 141 h 147"/>
                      <a:gd name="T40" fmla="*/ 106 w 147"/>
                      <a:gd name="T41" fmla="*/ 137 h 147"/>
                      <a:gd name="T42" fmla="*/ 112 w 147"/>
                      <a:gd name="T43" fmla="*/ 133 h 147"/>
                      <a:gd name="T44" fmla="*/ 118 w 147"/>
                      <a:gd name="T45" fmla="*/ 129 h 147"/>
                      <a:gd name="T46" fmla="*/ 124 w 147"/>
                      <a:gd name="T47" fmla="*/ 124 h 147"/>
                      <a:gd name="T48" fmla="*/ 129 w 147"/>
                      <a:gd name="T49" fmla="*/ 118 h 147"/>
                      <a:gd name="T50" fmla="*/ 133 w 147"/>
                      <a:gd name="T51" fmla="*/ 112 h 147"/>
                      <a:gd name="T52" fmla="*/ 137 w 147"/>
                      <a:gd name="T53" fmla="*/ 105 h 147"/>
                      <a:gd name="T54" fmla="*/ 141 w 147"/>
                      <a:gd name="T55" fmla="*/ 100 h 147"/>
                      <a:gd name="T56" fmla="*/ 144 w 147"/>
                      <a:gd name="T57" fmla="*/ 87 h 147"/>
                      <a:gd name="T58" fmla="*/ 147 w 147"/>
                      <a:gd name="T59" fmla="*/ 73 h 147"/>
                      <a:gd name="T60" fmla="*/ 144 w 147"/>
                      <a:gd name="T61" fmla="*/ 58 h 147"/>
                      <a:gd name="T62" fmla="*/ 141 w 147"/>
                      <a:gd name="T63" fmla="*/ 44 h 147"/>
                      <a:gd name="T64" fmla="*/ 133 w 147"/>
                      <a:gd name="T65" fmla="*/ 32 h 147"/>
                      <a:gd name="T66" fmla="*/ 124 w 147"/>
                      <a:gd name="T67" fmla="*/ 21 h 147"/>
                      <a:gd name="T68" fmla="*/ 112 w 147"/>
                      <a:gd name="T69" fmla="*/ 11 h 147"/>
                      <a:gd name="T70" fmla="*/ 106 w 147"/>
                      <a:gd name="T71" fmla="*/ 6 h 147"/>
                      <a:gd name="T72" fmla="*/ 100 w 147"/>
                      <a:gd name="T73" fmla="*/ 4 h 147"/>
                      <a:gd name="T74" fmla="*/ 87 w 147"/>
                      <a:gd name="T75" fmla="*/ 1 h 147"/>
                      <a:gd name="T76" fmla="*/ 73 w 147"/>
                      <a:gd name="T7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47">
                        <a:moveTo>
                          <a:pt x="73" y="0"/>
                        </a:moveTo>
                        <a:lnTo>
                          <a:pt x="58" y="1"/>
                        </a:lnTo>
                        <a:lnTo>
                          <a:pt x="44" y="4"/>
                        </a:lnTo>
                        <a:lnTo>
                          <a:pt x="32" y="11"/>
                        </a:lnTo>
                        <a:lnTo>
                          <a:pt x="21" y="21"/>
                        </a:lnTo>
                        <a:lnTo>
                          <a:pt x="11" y="32"/>
                        </a:lnTo>
                        <a:lnTo>
                          <a:pt x="5" y="44"/>
                        </a:lnTo>
                        <a:lnTo>
                          <a:pt x="1" y="58"/>
                        </a:lnTo>
                        <a:lnTo>
                          <a:pt x="0" y="73"/>
                        </a:lnTo>
                        <a:lnTo>
                          <a:pt x="1" y="87"/>
                        </a:lnTo>
                        <a:lnTo>
                          <a:pt x="5" y="100"/>
                        </a:lnTo>
                        <a:lnTo>
                          <a:pt x="7" y="105"/>
                        </a:lnTo>
                        <a:lnTo>
                          <a:pt x="11" y="112"/>
                        </a:lnTo>
                        <a:lnTo>
                          <a:pt x="21" y="124"/>
                        </a:lnTo>
                        <a:lnTo>
                          <a:pt x="32" y="133"/>
                        </a:lnTo>
                        <a:lnTo>
                          <a:pt x="44" y="141"/>
                        </a:lnTo>
                        <a:lnTo>
                          <a:pt x="58" y="144"/>
                        </a:lnTo>
                        <a:lnTo>
                          <a:pt x="73" y="147"/>
                        </a:lnTo>
                        <a:lnTo>
                          <a:pt x="87" y="144"/>
                        </a:lnTo>
                        <a:lnTo>
                          <a:pt x="100" y="141"/>
                        </a:lnTo>
                        <a:lnTo>
                          <a:pt x="106" y="137"/>
                        </a:lnTo>
                        <a:lnTo>
                          <a:pt x="112" y="133"/>
                        </a:lnTo>
                        <a:lnTo>
                          <a:pt x="118" y="129"/>
                        </a:lnTo>
                        <a:lnTo>
                          <a:pt x="124" y="124"/>
                        </a:lnTo>
                        <a:lnTo>
                          <a:pt x="129" y="118"/>
                        </a:lnTo>
                        <a:lnTo>
                          <a:pt x="133" y="112"/>
                        </a:lnTo>
                        <a:lnTo>
                          <a:pt x="137" y="105"/>
                        </a:lnTo>
                        <a:lnTo>
                          <a:pt x="141" y="100"/>
                        </a:lnTo>
                        <a:lnTo>
                          <a:pt x="144" y="87"/>
                        </a:lnTo>
                        <a:lnTo>
                          <a:pt x="147" y="73"/>
                        </a:lnTo>
                        <a:lnTo>
                          <a:pt x="144" y="58"/>
                        </a:lnTo>
                        <a:lnTo>
                          <a:pt x="141" y="44"/>
                        </a:lnTo>
                        <a:lnTo>
                          <a:pt x="133" y="32"/>
                        </a:lnTo>
                        <a:lnTo>
                          <a:pt x="124" y="21"/>
                        </a:lnTo>
                        <a:lnTo>
                          <a:pt x="112" y="11"/>
                        </a:lnTo>
                        <a:lnTo>
                          <a:pt x="106" y="6"/>
                        </a:lnTo>
                        <a:lnTo>
                          <a:pt x="100" y="4"/>
                        </a:lnTo>
                        <a:lnTo>
                          <a:pt x="87" y="1"/>
                        </a:lnTo>
                        <a:lnTo>
                          <a:pt x="73"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4" name="Line 80">
                    <a:extLst>
                      <a:ext uri="{FF2B5EF4-FFF2-40B4-BE49-F238E27FC236}">
                        <a16:creationId xmlns:a16="http://schemas.microsoft.com/office/drawing/2014/main" id="{D7F9017E-B313-AB23-AAC6-4307A4FE15D1}"/>
                      </a:ext>
                    </a:extLst>
                  </p:cNvPr>
                  <p:cNvSpPr>
                    <a:spLocks noChangeShapeType="1"/>
                  </p:cNvSpPr>
                  <p:nvPr/>
                </p:nvSpPr>
                <p:spPr bwMode="auto">
                  <a:xfrm flipH="1">
                    <a:off x="4427538" y="5981700"/>
                    <a:ext cx="6921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5" name="Line 81">
                    <a:extLst>
                      <a:ext uri="{FF2B5EF4-FFF2-40B4-BE49-F238E27FC236}">
                        <a16:creationId xmlns:a16="http://schemas.microsoft.com/office/drawing/2014/main" id="{15B4C7F5-C1D1-ADB9-881B-4059D88610A2}"/>
                      </a:ext>
                    </a:extLst>
                  </p:cNvPr>
                  <p:cNvSpPr>
                    <a:spLocks noChangeShapeType="1"/>
                  </p:cNvSpPr>
                  <p:nvPr/>
                </p:nvSpPr>
                <p:spPr bwMode="auto">
                  <a:xfrm>
                    <a:off x="923925" y="5981700"/>
                    <a:ext cx="18891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6" name="Freeform 82">
                    <a:extLst>
                      <a:ext uri="{FF2B5EF4-FFF2-40B4-BE49-F238E27FC236}">
                        <a16:creationId xmlns:a16="http://schemas.microsoft.com/office/drawing/2014/main" id="{1A759027-5BAD-4416-E07B-CE73A5076867}"/>
                      </a:ext>
                    </a:extLst>
                  </p:cNvPr>
                  <p:cNvSpPr>
                    <a:spLocks/>
                  </p:cNvSpPr>
                  <p:nvPr/>
                </p:nvSpPr>
                <p:spPr bwMode="auto">
                  <a:xfrm>
                    <a:off x="1023938" y="6108700"/>
                    <a:ext cx="228600" cy="15875"/>
                  </a:xfrm>
                  <a:custGeom>
                    <a:avLst/>
                    <a:gdLst>
                      <a:gd name="T0" fmla="*/ 860 w 860"/>
                      <a:gd name="T1" fmla="*/ 0 h 61"/>
                      <a:gd name="T2" fmla="*/ 0 w 860"/>
                      <a:gd name="T3" fmla="*/ 0 h 61"/>
                      <a:gd name="T4" fmla="*/ 0 w 860"/>
                      <a:gd name="T5" fmla="*/ 61 h 61"/>
                    </a:gdLst>
                    <a:ahLst/>
                    <a:cxnLst>
                      <a:cxn ang="0">
                        <a:pos x="T0" y="T1"/>
                      </a:cxn>
                      <a:cxn ang="0">
                        <a:pos x="T2" y="T3"/>
                      </a:cxn>
                      <a:cxn ang="0">
                        <a:pos x="T4" y="T5"/>
                      </a:cxn>
                    </a:cxnLst>
                    <a:rect l="0" t="0" r="r" b="b"/>
                    <a:pathLst>
                      <a:path w="860" h="61">
                        <a:moveTo>
                          <a:pt x="860" y="0"/>
                        </a:moveTo>
                        <a:lnTo>
                          <a:pt x="0" y="0"/>
                        </a:lnTo>
                        <a:lnTo>
                          <a:pt x="0" y="6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7" name="Freeform 83">
                    <a:extLst>
                      <a:ext uri="{FF2B5EF4-FFF2-40B4-BE49-F238E27FC236}">
                        <a16:creationId xmlns:a16="http://schemas.microsoft.com/office/drawing/2014/main" id="{C80CE0C4-A5CB-40A3-68E5-1101A67605F3}"/>
                      </a:ext>
                    </a:extLst>
                  </p:cNvPr>
                  <p:cNvSpPr>
                    <a:spLocks/>
                  </p:cNvSpPr>
                  <p:nvPr/>
                </p:nvSpPr>
                <p:spPr bwMode="auto">
                  <a:xfrm>
                    <a:off x="1023938" y="6124575"/>
                    <a:ext cx="228600" cy="17462"/>
                  </a:xfrm>
                  <a:custGeom>
                    <a:avLst/>
                    <a:gdLst>
                      <a:gd name="T0" fmla="*/ 0 w 860"/>
                      <a:gd name="T1" fmla="*/ 0 h 61"/>
                      <a:gd name="T2" fmla="*/ 0 w 860"/>
                      <a:gd name="T3" fmla="*/ 61 h 61"/>
                      <a:gd name="T4" fmla="*/ 860 w 860"/>
                      <a:gd name="T5" fmla="*/ 61 h 61"/>
                    </a:gdLst>
                    <a:ahLst/>
                    <a:cxnLst>
                      <a:cxn ang="0">
                        <a:pos x="T0" y="T1"/>
                      </a:cxn>
                      <a:cxn ang="0">
                        <a:pos x="T2" y="T3"/>
                      </a:cxn>
                      <a:cxn ang="0">
                        <a:pos x="T4" y="T5"/>
                      </a:cxn>
                    </a:cxnLst>
                    <a:rect l="0" t="0" r="r" b="b"/>
                    <a:pathLst>
                      <a:path w="860" h="61">
                        <a:moveTo>
                          <a:pt x="0" y="0"/>
                        </a:moveTo>
                        <a:lnTo>
                          <a:pt x="0" y="61"/>
                        </a:lnTo>
                        <a:lnTo>
                          <a:pt x="860" y="6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8" name="Freeform 84">
                    <a:extLst>
                      <a:ext uri="{FF2B5EF4-FFF2-40B4-BE49-F238E27FC236}">
                        <a16:creationId xmlns:a16="http://schemas.microsoft.com/office/drawing/2014/main" id="{34A0ACCE-7EBD-1073-05E0-1F1A2FED0000}"/>
                      </a:ext>
                    </a:extLst>
                  </p:cNvPr>
                  <p:cNvSpPr>
                    <a:spLocks/>
                  </p:cNvSpPr>
                  <p:nvPr/>
                </p:nvSpPr>
                <p:spPr bwMode="auto">
                  <a:xfrm>
                    <a:off x="1081088" y="6272213"/>
                    <a:ext cx="74612" cy="15875"/>
                  </a:xfrm>
                  <a:custGeom>
                    <a:avLst/>
                    <a:gdLst>
                      <a:gd name="T0" fmla="*/ 0 w 285"/>
                      <a:gd name="T1" fmla="*/ 62 h 62"/>
                      <a:gd name="T2" fmla="*/ 285 w 285"/>
                      <a:gd name="T3" fmla="*/ 62 h 62"/>
                      <a:gd name="T4" fmla="*/ 285 w 285"/>
                      <a:gd name="T5" fmla="*/ 0 h 62"/>
                    </a:gdLst>
                    <a:ahLst/>
                    <a:cxnLst>
                      <a:cxn ang="0">
                        <a:pos x="T0" y="T1"/>
                      </a:cxn>
                      <a:cxn ang="0">
                        <a:pos x="T2" y="T3"/>
                      </a:cxn>
                      <a:cxn ang="0">
                        <a:pos x="T4" y="T5"/>
                      </a:cxn>
                    </a:cxnLst>
                    <a:rect l="0" t="0" r="r" b="b"/>
                    <a:pathLst>
                      <a:path w="285" h="62">
                        <a:moveTo>
                          <a:pt x="0" y="62"/>
                        </a:moveTo>
                        <a:lnTo>
                          <a:pt x="285" y="62"/>
                        </a:lnTo>
                        <a:lnTo>
                          <a:pt x="28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9" name="Line 85">
                    <a:extLst>
                      <a:ext uri="{FF2B5EF4-FFF2-40B4-BE49-F238E27FC236}">
                        <a16:creationId xmlns:a16="http://schemas.microsoft.com/office/drawing/2014/main" id="{ABF4D8A4-59D6-80DE-9907-8DC76D7A56BF}"/>
                      </a:ext>
                    </a:extLst>
                  </p:cNvPr>
                  <p:cNvSpPr>
                    <a:spLocks noChangeShapeType="1"/>
                  </p:cNvSpPr>
                  <p:nvPr/>
                </p:nvSpPr>
                <p:spPr bwMode="auto">
                  <a:xfrm flipH="1">
                    <a:off x="1155700" y="6272213"/>
                    <a:ext cx="39687"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0" name="Freeform 86">
                    <a:extLst>
                      <a:ext uri="{FF2B5EF4-FFF2-40B4-BE49-F238E27FC236}">
                        <a16:creationId xmlns:a16="http://schemas.microsoft.com/office/drawing/2014/main" id="{A6146E1F-0C55-4DD3-F188-B290CEA70866}"/>
                      </a:ext>
                    </a:extLst>
                  </p:cNvPr>
                  <p:cNvSpPr>
                    <a:spLocks/>
                  </p:cNvSpPr>
                  <p:nvPr/>
                </p:nvSpPr>
                <p:spPr bwMode="auto">
                  <a:xfrm>
                    <a:off x="1252538" y="6124575"/>
                    <a:ext cx="168275" cy="17462"/>
                  </a:xfrm>
                  <a:custGeom>
                    <a:avLst/>
                    <a:gdLst>
                      <a:gd name="T0" fmla="*/ 0 w 639"/>
                      <a:gd name="T1" fmla="*/ 61 h 61"/>
                      <a:gd name="T2" fmla="*/ 639 w 639"/>
                      <a:gd name="T3" fmla="*/ 61 h 61"/>
                      <a:gd name="T4" fmla="*/ 639 w 639"/>
                      <a:gd name="T5" fmla="*/ 0 h 61"/>
                    </a:gdLst>
                    <a:ahLst/>
                    <a:cxnLst>
                      <a:cxn ang="0">
                        <a:pos x="T0" y="T1"/>
                      </a:cxn>
                      <a:cxn ang="0">
                        <a:pos x="T2" y="T3"/>
                      </a:cxn>
                      <a:cxn ang="0">
                        <a:pos x="T4" y="T5"/>
                      </a:cxn>
                    </a:cxnLst>
                    <a:rect l="0" t="0" r="r" b="b"/>
                    <a:pathLst>
                      <a:path w="639" h="61">
                        <a:moveTo>
                          <a:pt x="0" y="61"/>
                        </a:moveTo>
                        <a:lnTo>
                          <a:pt x="639" y="61"/>
                        </a:lnTo>
                        <a:lnTo>
                          <a:pt x="63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1" name="Line 87">
                    <a:extLst>
                      <a:ext uri="{FF2B5EF4-FFF2-40B4-BE49-F238E27FC236}">
                        <a16:creationId xmlns:a16="http://schemas.microsoft.com/office/drawing/2014/main" id="{9A9133BE-1C27-00D2-2EC4-3AA49F70B166}"/>
                      </a:ext>
                    </a:extLst>
                  </p:cNvPr>
                  <p:cNvSpPr>
                    <a:spLocks noChangeShapeType="1"/>
                  </p:cNvSpPr>
                  <p:nvPr/>
                </p:nvSpPr>
                <p:spPr bwMode="auto">
                  <a:xfrm flipH="1">
                    <a:off x="1535113" y="5981700"/>
                    <a:ext cx="3333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2" name="Line 88">
                    <a:extLst>
                      <a:ext uri="{FF2B5EF4-FFF2-40B4-BE49-F238E27FC236}">
                        <a16:creationId xmlns:a16="http://schemas.microsoft.com/office/drawing/2014/main" id="{501A10D0-AD78-F967-6A70-A14F0354D0FC}"/>
                      </a:ext>
                    </a:extLst>
                  </p:cNvPr>
                  <p:cNvSpPr>
                    <a:spLocks noChangeShapeType="1"/>
                  </p:cNvSpPr>
                  <p:nvPr/>
                </p:nvSpPr>
                <p:spPr bwMode="auto">
                  <a:xfrm flipH="1">
                    <a:off x="1420813" y="6124575"/>
                    <a:ext cx="20637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3" name="Freeform 89">
                    <a:extLst>
                      <a:ext uri="{FF2B5EF4-FFF2-40B4-BE49-F238E27FC236}">
                        <a16:creationId xmlns:a16="http://schemas.microsoft.com/office/drawing/2014/main" id="{080ABDE8-9F7D-5DD8-826E-2C03E8C2F67D}"/>
                      </a:ext>
                    </a:extLst>
                  </p:cNvPr>
                  <p:cNvSpPr>
                    <a:spLocks/>
                  </p:cNvSpPr>
                  <p:nvPr/>
                </p:nvSpPr>
                <p:spPr bwMode="auto">
                  <a:xfrm>
                    <a:off x="4003675" y="6126163"/>
                    <a:ext cx="134937" cy="15875"/>
                  </a:xfrm>
                  <a:custGeom>
                    <a:avLst/>
                    <a:gdLst>
                      <a:gd name="T0" fmla="*/ 0 w 511"/>
                      <a:gd name="T1" fmla="*/ 57 h 57"/>
                      <a:gd name="T2" fmla="*/ 511 w 511"/>
                      <a:gd name="T3" fmla="*/ 57 h 57"/>
                      <a:gd name="T4" fmla="*/ 511 w 511"/>
                      <a:gd name="T5" fmla="*/ 0 h 57"/>
                    </a:gdLst>
                    <a:ahLst/>
                    <a:cxnLst>
                      <a:cxn ang="0">
                        <a:pos x="T0" y="T1"/>
                      </a:cxn>
                      <a:cxn ang="0">
                        <a:pos x="T2" y="T3"/>
                      </a:cxn>
                      <a:cxn ang="0">
                        <a:pos x="T4" y="T5"/>
                      </a:cxn>
                    </a:cxnLst>
                    <a:rect l="0" t="0" r="r" b="b"/>
                    <a:pathLst>
                      <a:path w="511" h="57">
                        <a:moveTo>
                          <a:pt x="0" y="57"/>
                        </a:moveTo>
                        <a:lnTo>
                          <a:pt x="511" y="57"/>
                        </a:lnTo>
                        <a:lnTo>
                          <a:pt x="511"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4" name="Freeform 90">
                    <a:extLst>
                      <a:ext uri="{FF2B5EF4-FFF2-40B4-BE49-F238E27FC236}">
                        <a16:creationId xmlns:a16="http://schemas.microsoft.com/office/drawing/2014/main" id="{CDA39D84-F80A-F236-2C92-FFF065A1286A}"/>
                      </a:ext>
                    </a:extLst>
                  </p:cNvPr>
                  <p:cNvSpPr>
                    <a:spLocks/>
                  </p:cNvSpPr>
                  <p:nvPr/>
                </p:nvSpPr>
                <p:spPr bwMode="auto">
                  <a:xfrm>
                    <a:off x="1252538" y="6108700"/>
                    <a:ext cx="168275" cy="15875"/>
                  </a:xfrm>
                  <a:custGeom>
                    <a:avLst/>
                    <a:gdLst>
                      <a:gd name="T0" fmla="*/ 639 w 639"/>
                      <a:gd name="T1" fmla="*/ 61 h 61"/>
                      <a:gd name="T2" fmla="*/ 639 w 639"/>
                      <a:gd name="T3" fmla="*/ 0 h 61"/>
                      <a:gd name="T4" fmla="*/ 0 w 639"/>
                      <a:gd name="T5" fmla="*/ 0 h 61"/>
                    </a:gdLst>
                    <a:ahLst/>
                    <a:cxnLst>
                      <a:cxn ang="0">
                        <a:pos x="T0" y="T1"/>
                      </a:cxn>
                      <a:cxn ang="0">
                        <a:pos x="T2" y="T3"/>
                      </a:cxn>
                      <a:cxn ang="0">
                        <a:pos x="T4" y="T5"/>
                      </a:cxn>
                    </a:cxnLst>
                    <a:rect l="0" t="0" r="r" b="b"/>
                    <a:pathLst>
                      <a:path w="639" h="61">
                        <a:moveTo>
                          <a:pt x="639" y="61"/>
                        </a:moveTo>
                        <a:lnTo>
                          <a:pt x="639"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5" name="Line 91">
                    <a:extLst>
                      <a:ext uri="{FF2B5EF4-FFF2-40B4-BE49-F238E27FC236}">
                        <a16:creationId xmlns:a16="http://schemas.microsoft.com/office/drawing/2014/main" id="{14AD48D4-515A-F9E4-6DC8-50659F2ABF5C}"/>
                      </a:ext>
                    </a:extLst>
                  </p:cNvPr>
                  <p:cNvSpPr>
                    <a:spLocks noChangeShapeType="1"/>
                  </p:cNvSpPr>
                  <p:nvPr/>
                </p:nvSpPr>
                <p:spPr bwMode="auto">
                  <a:xfrm flipH="1">
                    <a:off x="4138613" y="6126163"/>
                    <a:ext cx="76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6" name="Freeform 92">
                    <a:extLst>
                      <a:ext uri="{FF2B5EF4-FFF2-40B4-BE49-F238E27FC236}">
                        <a16:creationId xmlns:a16="http://schemas.microsoft.com/office/drawing/2014/main" id="{20DEF112-FBB4-0A31-D833-948424B7BDAB}"/>
                      </a:ext>
                    </a:extLst>
                  </p:cNvPr>
                  <p:cNvSpPr>
                    <a:spLocks/>
                  </p:cNvSpPr>
                  <p:nvPr/>
                </p:nvSpPr>
                <p:spPr bwMode="auto">
                  <a:xfrm>
                    <a:off x="3838575" y="6126163"/>
                    <a:ext cx="165100" cy="15875"/>
                  </a:xfrm>
                  <a:custGeom>
                    <a:avLst/>
                    <a:gdLst>
                      <a:gd name="T0" fmla="*/ 0 w 624"/>
                      <a:gd name="T1" fmla="*/ 0 h 57"/>
                      <a:gd name="T2" fmla="*/ 0 w 624"/>
                      <a:gd name="T3" fmla="*/ 57 h 57"/>
                      <a:gd name="T4" fmla="*/ 624 w 624"/>
                      <a:gd name="T5" fmla="*/ 57 h 57"/>
                    </a:gdLst>
                    <a:ahLst/>
                    <a:cxnLst>
                      <a:cxn ang="0">
                        <a:pos x="T0" y="T1"/>
                      </a:cxn>
                      <a:cxn ang="0">
                        <a:pos x="T2" y="T3"/>
                      </a:cxn>
                      <a:cxn ang="0">
                        <a:pos x="T4" y="T5"/>
                      </a:cxn>
                    </a:cxnLst>
                    <a:rect l="0" t="0" r="r" b="b"/>
                    <a:pathLst>
                      <a:path w="624" h="57">
                        <a:moveTo>
                          <a:pt x="0" y="0"/>
                        </a:moveTo>
                        <a:lnTo>
                          <a:pt x="0" y="57"/>
                        </a:lnTo>
                        <a:lnTo>
                          <a:pt x="624" y="5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7" name="Freeform 93">
                    <a:extLst>
                      <a:ext uri="{FF2B5EF4-FFF2-40B4-BE49-F238E27FC236}">
                        <a16:creationId xmlns:a16="http://schemas.microsoft.com/office/drawing/2014/main" id="{97C7545C-305D-58E4-3D7E-36A33A6E8C7C}"/>
                      </a:ext>
                    </a:extLst>
                  </p:cNvPr>
                  <p:cNvSpPr>
                    <a:spLocks/>
                  </p:cNvSpPr>
                  <p:nvPr/>
                </p:nvSpPr>
                <p:spPr bwMode="auto">
                  <a:xfrm>
                    <a:off x="1312863" y="5967413"/>
                    <a:ext cx="222250" cy="14287"/>
                  </a:xfrm>
                  <a:custGeom>
                    <a:avLst/>
                    <a:gdLst>
                      <a:gd name="T0" fmla="*/ 839 w 839"/>
                      <a:gd name="T1" fmla="*/ 56 h 56"/>
                      <a:gd name="T2" fmla="*/ 839 w 839"/>
                      <a:gd name="T3" fmla="*/ 0 h 56"/>
                      <a:gd name="T4" fmla="*/ 0 w 839"/>
                      <a:gd name="T5" fmla="*/ 0 h 56"/>
                    </a:gdLst>
                    <a:ahLst/>
                    <a:cxnLst>
                      <a:cxn ang="0">
                        <a:pos x="T0" y="T1"/>
                      </a:cxn>
                      <a:cxn ang="0">
                        <a:pos x="T2" y="T3"/>
                      </a:cxn>
                      <a:cxn ang="0">
                        <a:pos x="T4" y="T5"/>
                      </a:cxn>
                    </a:cxnLst>
                    <a:rect l="0" t="0" r="r" b="b"/>
                    <a:pathLst>
                      <a:path w="839" h="56">
                        <a:moveTo>
                          <a:pt x="839" y="56"/>
                        </a:moveTo>
                        <a:lnTo>
                          <a:pt x="839"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8" name="Freeform 94">
                    <a:extLst>
                      <a:ext uri="{FF2B5EF4-FFF2-40B4-BE49-F238E27FC236}">
                        <a16:creationId xmlns:a16="http://schemas.microsoft.com/office/drawing/2014/main" id="{2824009A-27AC-674B-8172-52D257A84647}"/>
                      </a:ext>
                    </a:extLst>
                  </p:cNvPr>
                  <p:cNvSpPr>
                    <a:spLocks/>
                  </p:cNvSpPr>
                  <p:nvPr/>
                </p:nvSpPr>
                <p:spPr bwMode="auto">
                  <a:xfrm>
                    <a:off x="1312863" y="5981700"/>
                    <a:ext cx="222250" cy="14287"/>
                  </a:xfrm>
                  <a:custGeom>
                    <a:avLst/>
                    <a:gdLst>
                      <a:gd name="T0" fmla="*/ 0 w 839"/>
                      <a:gd name="T1" fmla="*/ 56 h 56"/>
                      <a:gd name="T2" fmla="*/ 839 w 839"/>
                      <a:gd name="T3" fmla="*/ 56 h 56"/>
                      <a:gd name="T4" fmla="*/ 839 w 839"/>
                      <a:gd name="T5" fmla="*/ 0 h 56"/>
                    </a:gdLst>
                    <a:ahLst/>
                    <a:cxnLst>
                      <a:cxn ang="0">
                        <a:pos x="T0" y="T1"/>
                      </a:cxn>
                      <a:cxn ang="0">
                        <a:pos x="T2" y="T3"/>
                      </a:cxn>
                      <a:cxn ang="0">
                        <a:pos x="T4" y="T5"/>
                      </a:cxn>
                    </a:cxnLst>
                    <a:rect l="0" t="0" r="r" b="b"/>
                    <a:pathLst>
                      <a:path w="839" h="56">
                        <a:moveTo>
                          <a:pt x="0" y="56"/>
                        </a:moveTo>
                        <a:lnTo>
                          <a:pt x="839" y="56"/>
                        </a:lnTo>
                        <a:lnTo>
                          <a:pt x="83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9" name="Line 95">
                    <a:extLst>
                      <a:ext uri="{FF2B5EF4-FFF2-40B4-BE49-F238E27FC236}">
                        <a16:creationId xmlns:a16="http://schemas.microsoft.com/office/drawing/2014/main" id="{664C5372-53E0-52AC-7F45-39C132873B99}"/>
                      </a:ext>
                    </a:extLst>
                  </p:cNvPr>
                  <p:cNvSpPr>
                    <a:spLocks noChangeShapeType="1"/>
                  </p:cNvSpPr>
                  <p:nvPr/>
                </p:nvSpPr>
                <p:spPr bwMode="auto">
                  <a:xfrm flipV="1">
                    <a:off x="1312863" y="5967413"/>
                    <a:ext cx="0" cy="285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0" name="Line 96">
                    <a:extLst>
                      <a:ext uri="{FF2B5EF4-FFF2-40B4-BE49-F238E27FC236}">
                        <a16:creationId xmlns:a16="http://schemas.microsoft.com/office/drawing/2014/main" id="{6F81071D-34B1-79E4-BAD5-872C387BEB2F}"/>
                      </a:ext>
                    </a:extLst>
                  </p:cNvPr>
                  <p:cNvSpPr>
                    <a:spLocks noChangeShapeType="1"/>
                  </p:cNvSpPr>
                  <p:nvPr/>
                </p:nvSpPr>
                <p:spPr bwMode="auto">
                  <a:xfrm>
                    <a:off x="890588" y="6124575"/>
                    <a:ext cx="1333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1" name="Line 97">
                    <a:extLst>
                      <a:ext uri="{FF2B5EF4-FFF2-40B4-BE49-F238E27FC236}">
                        <a16:creationId xmlns:a16="http://schemas.microsoft.com/office/drawing/2014/main" id="{AB3FBD5D-AB2B-BF5E-C14A-855409149221}"/>
                      </a:ext>
                    </a:extLst>
                  </p:cNvPr>
                  <p:cNvSpPr>
                    <a:spLocks noChangeShapeType="1"/>
                  </p:cNvSpPr>
                  <p:nvPr/>
                </p:nvSpPr>
                <p:spPr bwMode="auto">
                  <a:xfrm>
                    <a:off x="911225" y="6272213"/>
                    <a:ext cx="762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2" name="Freeform 98">
                    <a:extLst>
                      <a:ext uri="{FF2B5EF4-FFF2-40B4-BE49-F238E27FC236}">
                        <a16:creationId xmlns:a16="http://schemas.microsoft.com/office/drawing/2014/main" id="{6F74CCFC-5B81-8987-7C68-82123B4F3378}"/>
                      </a:ext>
                    </a:extLst>
                  </p:cNvPr>
                  <p:cNvSpPr>
                    <a:spLocks/>
                  </p:cNvSpPr>
                  <p:nvPr/>
                </p:nvSpPr>
                <p:spPr bwMode="auto">
                  <a:xfrm>
                    <a:off x="987425" y="6256338"/>
                    <a:ext cx="93662" cy="15875"/>
                  </a:xfrm>
                  <a:custGeom>
                    <a:avLst/>
                    <a:gdLst>
                      <a:gd name="T0" fmla="*/ 355 w 355"/>
                      <a:gd name="T1" fmla="*/ 0 h 63"/>
                      <a:gd name="T2" fmla="*/ 0 w 355"/>
                      <a:gd name="T3" fmla="*/ 0 h 63"/>
                      <a:gd name="T4" fmla="*/ 0 w 355"/>
                      <a:gd name="T5" fmla="*/ 63 h 63"/>
                    </a:gdLst>
                    <a:ahLst/>
                    <a:cxnLst>
                      <a:cxn ang="0">
                        <a:pos x="T0" y="T1"/>
                      </a:cxn>
                      <a:cxn ang="0">
                        <a:pos x="T2" y="T3"/>
                      </a:cxn>
                      <a:cxn ang="0">
                        <a:pos x="T4" y="T5"/>
                      </a:cxn>
                    </a:cxnLst>
                    <a:rect l="0" t="0" r="r" b="b"/>
                    <a:pathLst>
                      <a:path w="355" h="63">
                        <a:moveTo>
                          <a:pt x="355" y="0"/>
                        </a:moveTo>
                        <a:lnTo>
                          <a:pt x="0" y="0"/>
                        </a:lnTo>
                        <a:lnTo>
                          <a:pt x="0" y="6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3" name="Freeform 99">
                    <a:extLst>
                      <a:ext uri="{FF2B5EF4-FFF2-40B4-BE49-F238E27FC236}">
                        <a16:creationId xmlns:a16="http://schemas.microsoft.com/office/drawing/2014/main" id="{85A7276F-F935-CE87-7684-EB5F47CF5B83}"/>
                      </a:ext>
                    </a:extLst>
                  </p:cNvPr>
                  <p:cNvSpPr>
                    <a:spLocks/>
                  </p:cNvSpPr>
                  <p:nvPr/>
                </p:nvSpPr>
                <p:spPr bwMode="auto">
                  <a:xfrm>
                    <a:off x="987425" y="6272213"/>
                    <a:ext cx="93662" cy="15875"/>
                  </a:xfrm>
                  <a:custGeom>
                    <a:avLst/>
                    <a:gdLst>
                      <a:gd name="T0" fmla="*/ 0 w 355"/>
                      <a:gd name="T1" fmla="*/ 0 h 62"/>
                      <a:gd name="T2" fmla="*/ 0 w 355"/>
                      <a:gd name="T3" fmla="*/ 62 h 62"/>
                      <a:gd name="T4" fmla="*/ 355 w 355"/>
                      <a:gd name="T5" fmla="*/ 62 h 62"/>
                    </a:gdLst>
                    <a:ahLst/>
                    <a:cxnLst>
                      <a:cxn ang="0">
                        <a:pos x="T0" y="T1"/>
                      </a:cxn>
                      <a:cxn ang="0">
                        <a:pos x="T2" y="T3"/>
                      </a:cxn>
                      <a:cxn ang="0">
                        <a:pos x="T4" y="T5"/>
                      </a:cxn>
                    </a:cxnLst>
                    <a:rect l="0" t="0" r="r" b="b"/>
                    <a:pathLst>
                      <a:path w="355" h="62">
                        <a:moveTo>
                          <a:pt x="0" y="0"/>
                        </a:moveTo>
                        <a:lnTo>
                          <a:pt x="0" y="62"/>
                        </a:lnTo>
                        <a:lnTo>
                          <a:pt x="355" y="6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4" name="Freeform 100">
                    <a:extLst>
                      <a:ext uri="{FF2B5EF4-FFF2-40B4-BE49-F238E27FC236}">
                        <a16:creationId xmlns:a16="http://schemas.microsoft.com/office/drawing/2014/main" id="{72F9F3ED-291B-D373-3746-10280DD90DB8}"/>
                      </a:ext>
                    </a:extLst>
                  </p:cNvPr>
                  <p:cNvSpPr>
                    <a:spLocks/>
                  </p:cNvSpPr>
                  <p:nvPr/>
                </p:nvSpPr>
                <p:spPr bwMode="auto">
                  <a:xfrm>
                    <a:off x="3868738" y="5967413"/>
                    <a:ext cx="263525" cy="14287"/>
                  </a:xfrm>
                  <a:custGeom>
                    <a:avLst/>
                    <a:gdLst>
                      <a:gd name="T0" fmla="*/ 996 w 996"/>
                      <a:gd name="T1" fmla="*/ 0 h 54"/>
                      <a:gd name="T2" fmla="*/ 0 w 996"/>
                      <a:gd name="T3" fmla="*/ 0 h 54"/>
                      <a:gd name="T4" fmla="*/ 0 w 996"/>
                      <a:gd name="T5" fmla="*/ 54 h 54"/>
                    </a:gdLst>
                    <a:ahLst/>
                    <a:cxnLst>
                      <a:cxn ang="0">
                        <a:pos x="T0" y="T1"/>
                      </a:cxn>
                      <a:cxn ang="0">
                        <a:pos x="T2" y="T3"/>
                      </a:cxn>
                      <a:cxn ang="0">
                        <a:pos x="T4" y="T5"/>
                      </a:cxn>
                    </a:cxnLst>
                    <a:rect l="0" t="0" r="r" b="b"/>
                    <a:pathLst>
                      <a:path w="996" h="54">
                        <a:moveTo>
                          <a:pt x="996" y="0"/>
                        </a:moveTo>
                        <a:lnTo>
                          <a:pt x="0" y="0"/>
                        </a:lnTo>
                        <a:lnTo>
                          <a:pt x="0" y="5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5" name="Freeform 101">
                    <a:extLst>
                      <a:ext uri="{FF2B5EF4-FFF2-40B4-BE49-F238E27FC236}">
                        <a16:creationId xmlns:a16="http://schemas.microsoft.com/office/drawing/2014/main" id="{583D7D59-05D6-4E1D-B662-E3F660AB6FC8}"/>
                      </a:ext>
                    </a:extLst>
                  </p:cNvPr>
                  <p:cNvSpPr>
                    <a:spLocks/>
                  </p:cNvSpPr>
                  <p:nvPr/>
                </p:nvSpPr>
                <p:spPr bwMode="auto">
                  <a:xfrm>
                    <a:off x="3868738" y="5981700"/>
                    <a:ext cx="263525" cy="14287"/>
                  </a:xfrm>
                  <a:custGeom>
                    <a:avLst/>
                    <a:gdLst>
                      <a:gd name="T0" fmla="*/ 0 w 996"/>
                      <a:gd name="T1" fmla="*/ 0 h 54"/>
                      <a:gd name="T2" fmla="*/ 0 w 996"/>
                      <a:gd name="T3" fmla="*/ 54 h 54"/>
                      <a:gd name="T4" fmla="*/ 996 w 996"/>
                      <a:gd name="T5" fmla="*/ 54 h 54"/>
                    </a:gdLst>
                    <a:ahLst/>
                    <a:cxnLst>
                      <a:cxn ang="0">
                        <a:pos x="T0" y="T1"/>
                      </a:cxn>
                      <a:cxn ang="0">
                        <a:pos x="T2" y="T3"/>
                      </a:cxn>
                      <a:cxn ang="0">
                        <a:pos x="T4" y="T5"/>
                      </a:cxn>
                    </a:cxnLst>
                    <a:rect l="0" t="0" r="r" b="b"/>
                    <a:pathLst>
                      <a:path w="996" h="54">
                        <a:moveTo>
                          <a:pt x="0" y="0"/>
                        </a:moveTo>
                        <a:lnTo>
                          <a:pt x="0" y="54"/>
                        </a:lnTo>
                        <a:lnTo>
                          <a:pt x="996" y="5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6" name="Line 102">
                    <a:extLst>
                      <a:ext uri="{FF2B5EF4-FFF2-40B4-BE49-F238E27FC236}">
                        <a16:creationId xmlns:a16="http://schemas.microsoft.com/office/drawing/2014/main" id="{241C2D94-EE49-0E50-4226-45BCFB57FA0D}"/>
                      </a:ext>
                    </a:extLst>
                  </p:cNvPr>
                  <p:cNvSpPr>
                    <a:spLocks noChangeShapeType="1"/>
                  </p:cNvSpPr>
                  <p:nvPr/>
                </p:nvSpPr>
                <p:spPr bwMode="auto">
                  <a:xfrm flipV="1">
                    <a:off x="1081088" y="6256338"/>
                    <a:ext cx="0" cy="317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7" name="Freeform 103">
                    <a:extLst>
                      <a:ext uri="{FF2B5EF4-FFF2-40B4-BE49-F238E27FC236}">
                        <a16:creationId xmlns:a16="http://schemas.microsoft.com/office/drawing/2014/main" id="{91D0DCAE-30AA-7315-8493-5FDB640FADB0}"/>
                      </a:ext>
                    </a:extLst>
                  </p:cNvPr>
                  <p:cNvSpPr>
                    <a:spLocks/>
                  </p:cNvSpPr>
                  <p:nvPr/>
                </p:nvSpPr>
                <p:spPr bwMode="auto">
                  <a:xfrm>
                    <a:off x="1112838" y="5967413"/>
                    <a:ext cx="200025" cy="14287"/>
                  </a:xfrm>
                  <a:custGeom>
                    <a:avLst/>
                    <a:gdLst>
                      <a:gd name="T0" fmla="*/ 755 w 755"/>
                      <a:gd name="T1" fmla="*/ 0 h 56"/>
                      <a:gd name="T2" fmla="*/ 0 w 755"/>
                      <a:gd name="T3" fmla="*/ 0 h 56"/>
                      <a:gd name="T4" fmla="*/ 0 w 755"/>
                      <a:gd name="T5" fmla="*/ 56 h 56"/>
                    </a:gdLst>
                    <a:ahLst/>
                    <a:cxnLst>
                      <a:cxn ang="0">
                        <a:pos x="T0" y="T1"/>
                      </a:cxn>
                      <a:cxn ang="0">
                        <a:pos x="T2" y="T3"/>
                      </a:cxn>
                      <a:cxn ang="0">
                        <a:pos x="T4" y="T5"/>
                      </a:cxn>
                    </a:cxnLst>
                    <a:rect l="0" t="0" r="r" b="b"/>
                    <a:pathLst>
                      <a:path w="755" h="56">
                        <a:moveTo>
                          <a:pt x="755" y="0"/>
                        </a:moveTo>
                        <a:lnTo>
                          <a:pt x="0" y="0"/>
                        </a:lnTo>
                        <a:lnTo>
                          <a:pt x="0" y="5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8" name="Freeform 104">
                    <a:extLst>
                      <a:ext uri="{FF2B5EF4-FFF2-40B4-BE49-F238E27FC236}">
                        <a16:creationId xmlns:a16="http://schemas.microsoft.com/office/drawing/2014/main" id="{DB848506-2A04-4474-0B85-38CA0E1AB5C4}"/>
                      </a:ext>
                    </a:extLst>
                  </p:cNvPr>
                  <p:cNvSpPr>
                    <a:spLocks/>
                  </p:cNvSpPr>
                  <p:nvPr/>
                </p:nvSpPr>
                <p:spPr bwMode="auto">
                  <a:xfrm>
                    <a:off x="1112838" y="5981700"/>
                    <a:ext cx="200025" cy="14287"/>
                  </a:xfrm>
                  <a:custGeom>
                    <a:avLst/>
                    <a:gdLst>
                      <a:gd name="T0" fmla="*/ 0 w 755"/>
                      <a:gd name="T1" fmla="*/ 0 h 56"/>
                      <a:gd name="T2" fmla="*/ 0 w 755"/>
                      <a:gd name="T3" fmla="*/ 56 h 56"/>
                      <a:gd name="T4" fmla="*/ 755 w 755"/>
                      <a:gd name="T5" fmla="*/ 56 h 56"/>
                    </a:gdLst>
                    <a:ahLst/>
                    <a:cxnLst>
                      <a:cxn ang="0">
                        <a:pos x="T0" y="T1"/>
                      </a:cxn>
                      <a:cxn ang="0">
                        <a:pos x="T2" y="T3"/>
                      </a:cxn>
                      <a:cxn ang="0">
                        <a:pos x="T4" y="T5"/>
                      </a:cxn>
                    </a:cxnLst>
                    <a:rect l="0" t="0" r="r" b="b"/>
                    <a:pathLst>
                      <a:path w="755" h="56">
                        <a:moveTo>
                          <a:pt x="0" y="0"/>
                        </a:moveTo>
                        <a:lnTo>
                          <a:pt x="0" y="56"/>
                        </a:lnTo>
                        <a:lnTo>
                          <a:pt x="755" y="5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9" name="Freeform 105">
                    <a:extLst>
                      <a:ext uri="{FF2B5EF4-FFF2-40B4-BE49-F238E27FC236}">
                        <a16:creationId xmlns:a16="http://schemas.microsoft.com/office/drawing/2014/main" id="{46D35E0F-DB39-C807-4D94-4CBAE2532F63}"/>
                      </a:ext>
                    </a:extLst>
                  </p:cNvPr>
                  <p:cNvSpPr>
                    <a:spLocks/>
                  </p:cNvSpPr>
                  <p:nvPr/>
                </p:nvSpPr>
                <p:spPr bwMode="auto">
                  <a:xfrm>
                    <a:off x="3463925" y="6256338"/>
                    <a:ext cx="98425" cy="14287"/>
                  </a:xfrm>
                  <a:custGeom>
                    <a:avLst/>
                    <a:gdLst>
                      <a:gd name="T0" fmla="*/ 372 w 372"/>
                      <a:gd name="T1" fmla="*/ 0 h 55"/>
                      <a:gd name="T2" fmla="*/ 0 w 372"/>
                      <a:gd name="T3" fmla="*/ 0 h 55"/>
                      <a:gd name="T4" fmla="*/ 0 w 372"/>
                      <a:gd name="T5" fmla="*/ 55 h 55"/>
                    </a:gdLst>
                    <a:ahLst/>
                    <a:cxnLst>
                      <a:cxn ang="0">
                        <a:pos x="T0" y="T1"/>
                      </a:cxn>
                      <a:cxn ang="0">
                        <a:pos x="T2" y="T3"/>
                      </a:cxn>
                      <a:cxn ang="0">
                        <a:pos x="T4" y="T5"/>
                      </a:cxn>
                    </a:cxnLst>
                    <a:rect l="0" t="0" r="r" b="b"/>
                    <a:pathLst>
                      <a:path w="372" h="55">
                        <a:moveTo>
                          <a:pt x="372" y="0"/>
                        </a:moveTo>
                        <a:lnTo>
                          <a:pt x="0" y="0"/>
                        </a:lnTo>
                        <a:lnTo>
                          <a:pt x="0" y="5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0" name="Line 106">
                    <a:extLst>
                      <a:ext uri="{FF2B5EF4-FFF2-40B4-BE49-F238E27FC236}">
                        <a16:creationId xmlns:a16="http://schemas.microsoft.com/office/drawing/2014/main" id="{059C789E-DEEA-3C69-3F43-C6E8E2726D19}"/>
                      </a:ext>
                    </a:extLst>
                  </p:cNvPr>
                  <p:cNvSpPr>
                    <a:spLocks noChangeShapeType="1"/>
                  </p:cNvSpPr>
                  <p:nvPr/>
                </p:nvSpPr>
                <p:spPr bwMode="auto">
                  <a:xfrm>
                    <a:off x="3481388" y="5981700"/>
                    <a:ext cx="38735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1" name="Freeform 107">
                    <a:extLst>
                      <a:ext uri="{FF2B5EF4-FFF2-40B4-BE49-F238E27FC236}">
                        <a16:creationId xmlns:a16="http://schemas.microsoft.com/office/drawing/2014/main" id="{E2D3FC71-A7B6-339B-1E07-79FBB6E8A589}"/>
                      </a:ext>
                    </a:extLst>
                  </p:cNvPr>
                  <p:cNvSpPr>
                    <a:spLocks/>
                  </p:cNvSpPr>
                  <p:nvPr/>
                </p:nvSpPr>
                <p:spPr bwMode="auto">
                  <a:xfrm>
                    <a:off x="3463925" y="6270625"/>
                    <a:ext cx="98425" cy="14287"/>
                  </a:xfrm>
                  <a:custGeom>
                    <a:avLst/>
                    <a:gdLst>
                      <a:gd name="T0" fmla="*/ 0 w 372"/>
                      <a:gd name="T1" fmla="*/ 0 h 56"/>
                      <a:gd name="T2" fmla="*/ 0 w 372"/>
                      <a:gd name="T3" fmla="*/ 56 h 56"/>
                      <a:gd name="T4" fmla="*/ 372 w 372"/>
                      <a:gd name="T5" fmla="*/ 56 h 56"/>
                    </a:gdLst>
                    <a:ahLst/>
                    <a:cxnLst>
                      <a:cxn ang="0">
                        <a:pos x="T0" y="T1"/>
                      </a:cxn>
                      <a:cxn ang="0">
                        <a:pos x="T2" y="T3"/>
                      </a:cxn>
                      <a:cxn ang="0">
                        <a:pos x="T4" y="T5"/>
                      </a:cxn>
                    </a:cxnLst>
                    <a:rect l="0" t="0" r="r" b="b"/>
                    <a:pathLst>
                      <a:path w="372" h="56">
                        <a:moveTo>
                          <a:pt x="0" y="0"/>
                        </a:moveTo>
                        <a:lnTo>
                          <a:pt x="0" y="56"/>
                        </a:lnTo>
                        <a:lnTo>
                          <a:pt x="372" y="5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2" name="Freeform 108">
                    <a:extLst>
                      <a:ext uri="{FF2B5EF4-FFF2-40B4-BE49-F238E27FC236}">
                        <a16:creationId xmlns:a16="http://schemas.microsoft.com/office/drawing/2014/main" id="{8E39461D-B932-C528-CD3B-B6DDF42A456A}"/>
                      </a:ext>
                    </a:extLst>
                  </p:cNvPr>
                  <p:cNvSpPr>
                    <a:spLocks/>
                  </p:cNvSpPr>
                  <p:nvPr/>
                </p:nvSpPr>
                <p:spPr bwMode="auto">
                  <a:xfrm>
                    <a:off x="3562350" y="6270625"/>
                    <a:ext cx="131762" cy="14287"/>
                  </a:xfrm>
                  <a:custGeom>
                    <a:avLst/>
                    <a:gdLst>
                      <a:gd name="T0" fmla="*/ 0 w 499"/>
                      <a:gd name="T1" fmla="*/ 56 h 56"/>
                      <a:gd name="T2" fmla="*/ 499 w 499"/>
                      <a:gd name="T3" fmla="*/ 56 h 56"/>
                      <a:gd name="T4" fmla="*/ 499 w 499"/>
                      <a:gd name="T5" fmla="*/ 0 h 56"/>
                    </a:gdLst>
                    <a:ahLst/>
                    <a:cxnLst>
                      <a:cxn ang="0">
                        <a:pos x="T0" y="T1"/>
                      </a:cxn>
                      <a:cxn ang="0">
                        <a:pos x="T2" y="T3"/>
                      </a:cxn>
                      <a:cxn ang="0">
                        <a:pos x="T4" y="T5"/>
                      </a:cxn>
                    </a:cxnLst>
                    <a:rect l="0" t="0" r="r" b="b"/>
                    <a:pathLst>
                      <a:path w="499" h="56">
                        <a:moveTo>
                          <a:pt x="0" y="56"/>
                        </a:moveTo>
                        <a:lnTo>
                          <a:pt x="499" y="56"/>
                        </a:lnTo>
                        <a:lnTo>
                          <a:pt x="49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3" name="Freeform 109">
                    <a:extLst>
                      <a:ext uri="{FF2B5EF4-FFF2-40B4-BE49-F238E27FC236}">
                        <a16:creationId xmlns:a16="http://schemas.microsoft.com/office/drawing/2014/main" id="{F7EF7BE8-4EBA-C294-88CF-85496EB1433F}"/>
                      </a:ext>
                    </a:extLst>
                  </p:cNvPr>
                  <p:cNvSpPr>
                    <a:spLocks/>
                  </p:cNvSpPr>
                  <p:nvPr/>
                </p:nvSpPr>
                <p:spPr bwMode="auto">
                  <a:xfrm>
                    <a:off x="3562350" y="6256338"/>
                    <a:ext cx="131762" cy="14287"/>
                  </a:xfrm>
                  <a:custGeom>
                    <a:avLst/>
                    <a:gdLst>
                      <a:gd name="T0" fmla="*/ 499 w 499"/>
                      <a:gd name="T1" fmla="*/ 55 h 55"/>
                      <a:gd name="T2" fmla="*/ 499 w 499"/>
                      <a:gd name="T3" fmla="*/ 0 h 55"/>
                      <a:gd name="T4" fmla="*/ 0 w 499"/>
                      <a:gd name="T5" fmla="*/ 0 h 55"/>
                    </a:gdLst>
                    <a:ahLst/>
                    <a:cxnLst>
                      <a:cxn ang="0">
                        <a:pos x="T0" y="T1"/>
                      </a:cxn>
                      <a:cxn ang="0">
                        <a:pos x="T2" y="T3"/>
                      </a:cxn>
                      <a:cxn ang="0">
                        <a:pos x="T4" y="T5"/>
                      </a:cxn>
                    </a:cxnLst>
                    <a:rect l="0" t="0" r="r" b="b"/>
                    <a:pathLst>
                      <a:path w="499" h="55">
                        <a:moveTo>
                          <a:pt x="499" y="55"/>
                        </a:moveTo>
                        <a:lnTo>
                          <a:pt x="499"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4" name="Line 110">
                    <a:extLst>
                      <a:ext uri="{FF2B5EF4-FFF2-40B4-BE49-F238E27FC236}">
                        <a16:creationId xmlns:a16="http://schemas.microsoft.com/office/drawing/2014/main" id="{872AFA5C-19A3-6ED0-9EB7-3EBB677FE8C2}"/>
                      </a:ext>
                    </a:extLst>
                  </p:cNvPr>
                  <p:cNvSpPr>
                    <a:spLocks noChangeShapeType="1"/>
                  </p:cNvSpPr>
                  <p:nvPr/>
                </p:nvSpPr>
                <p:spPr bwMode="auto">
                  <a:xfrm flipV="1">
                    <a:off x="3562350" y="6256338"/>
                    <a:ext cx="0" cy="285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5" name="Line 111">
                    <a:extLst>
                      <a:ext uri="{FF2B5EF4-FFF2-40B4-BE49-F238E27FC236}">
                        <a16:creationId xmlns:a16="http://schemas.microsoft.com/office/drawing/2014/main" id="{8F5B57E8-B9D6-417E-F273-BCD555823166}"/>
                      </a:ext>
                    </a:extLst>
                  </p:cNvPr>
                  <p:cNvSpPr>
                    <a:spLocks noChangeShapeType="1"/>
                  </p:cNvSpPr>
                  <p:nvPr/>
                </p:nvSpPr>
                <p:spPr bwMode="auto">
                  <a:xfrm flipH="1">
                    <a:off x="3694113" y="6270625"/>
                    <a:ext cx="71437"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6" name="Line 112">
                    <a:extLst>
                      <a:ext uri="{FF2B5EF4-FFF2-40B4-BE49-F238E27FC236}">
                        <a16:creationId xmlns:a16="http://schemas.microsoft.com/office/drawing/2014/main" id="{AB2CD270-9FB9-A52B-08A3-3C6B58A3BA0D}"/>
                      </a:ext>
                    </a:extLst>
                  </p:cNvPr>
                  <p:cNvSpPr>
                    <a:spLocks noChangeShapeType="1"/>
                  </p:cNvSpPr>
                  <p:nvPr/>
                </p:nvSpPr>
                <p:spPr bwMode="auto">
                  <a:xfrm>
                    <a:off x="3636963" y="6126163"/>
                    <a:ext cx="20161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7" name="Freeform 113">
                    <a:extLst>
                      <a:ext uri="{FF2B5EF4-FFF2-40B4-BE49-F238E27FC236}">
                        <a16:creationId xmlns:a16="http://schemas.microsoft.com/office/drawing/2014/main" id="{66F12E2B-1CAF-3DAA-2127-C6D781CE42D4}"/>
                      </a:ext>
                    </a:extLst>
                  </p:cNvPr>
                  <p:cNvSpPr>
                    <a:spLocks/>
                  </p:cNvSpPr>
                  <p:nvPr/>
                </p:nvSpPr>
                <p:spPr bwMode="auto">
                  <a:xfrm>
                    <a:off x="3838575" y="6111875"/>
                    <a:ext cx="165100" cy="14287"/>
                  </a:xfrm>
                  <a:custGeom>
                    <a:avLst/>
                    <a:gdLst>
                      <a:gd name="T0" fmla="*/ 624 w 624"/>
                      <a:gd name="T1" fmla="*/ 0 h 57"/>
                      <a:gd name="T2" fmla="*/ 0 w 624"/>
                      <a:gd name="T3" fmla="*/ 0 h 57"/>
                      <a:gd name="T4" fmla="*/ 0 w 624"/>
                      <a:gd name="T5" fmla="*/ 57 h 57"/>
                    </a:gdLst>
                    <a:ahLst/>
                    <a:cxnLst>
                      <a:cxn ang="0">
                        <a:pos x="T0" y="T1"/>
                      </a:cxn>
                      <a:cxn ang="0">
                        <a:pos x="T2" y="T3"/>
                      </a:cxn>
                      <a:cxn ang="0">
                        <a:pos x="T4" y="T5"/>
                      </a:cxn>
                    </a:cxnLst>
                    <a:rect l="0" t="0" r="r" b="b"/>
                    <a:pathLst>
                      <a:path w="624" h="57">
                        <a:moveTo>
                          <a:pt x="624" y="0"/>
                        </a:moveTo>
                        <a:lnTo>
                          <a:pt x="0" y="0"/>
                        </a:lnTo>
                        <a:lnTo>
                          <a:pt x="0" y="5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8" name="Line 114">
                    <a:extLst>
                      <a:ext uri="{FF2B5EF4-FFF2-40B4-BE49-F238E27FC236}">
                        <a16:creationId xmlns:a16="http://schemas.microsoft.com/office/drawing/2014/main" id="{AF042B7F-4131-CA3C-B226-8349D87D701B}"/>
                      </a:ext>
                    </a:extLst>
                  </p:cNvPr>
                  <p:cNvSpPr>
                    <a:spLocks noChangeShapeType="1"/>
                  </p:cNvSpPr>
                  <p:nvPr/>
                </p:nvSpPr>
                <p:spPr bwMode="auto">
                  <a:xfrm>
                    <a:off x="3421063" y="6270625"/>
                    <a:ext cx="4286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9" name="Line 115">
                    <a:extLst>
                      <a:ext uri="{FF2B5EF4-FFF2-40B4-BE49-F238E27FC236}">
                        <a16:creationId xmlns:a16="http://schemas.microsoft.com/office/drawing/2014/main" id="{C5FFBE8A-0452-8B0E-74C5-B1553B254713}"/>
                      </a:ext>
                    </a:extLst>
                  </p:cNvPr>
                  <p:cNvSpPr>
                    <a:spLocks noChangeShapeType="1"/>
                  </p:cNvSpPr>
                  <p:nvPr/>
                </p:nvSpPr>
                <p:spPr bwMode="auto">
                  <a:xfrm flipV="1">
                    <a:off x="1252538" y="6108700"/>
                    <a:ext cx="0" cy="3333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0" name="Line 116">
                    <a:extLst>
                      <a:ext uri="{FF2B5EF4-FFF2-40B4-BE49-F238E27FC236}">
                        <a16:creationId xmlns:a16="http://schemas.microsoft.com/office/drawing/2014/main" id="{C093E20D-B602-8793-3C5D-1E5737256C33}"/>
                      </a:ext>
                    </a:extLst>
                  </p:cNvPr>
                  <p:cNvSpPr>
                    <a:spLocks noChangeShapeType="1"/>
                  </p:cNvSpPr>
                  <p:nvPr/>
                </p:nvSpPr>
                <p:spPr bwMode="auto">
                  <a:xfrm flipV="1">
                    <a:off x="4003675" y="6111875"/>
                    <a:ext cx="0" cy="301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1" name="Line 117">
                    <a:extLst>
                      <a:ext uri="{FF2B5EF4-FFF2-40B4-BE49-F238E27FC236}">
                        <a16:creationId xmlns:a16="http://schemas.microsoft.com/office/drawing/2014/main" id="{FA63185D-3FD2-1F85-8659-741EE93F1FB7}"/>
                      </a:ext>
                    </a:extLst>
                  </p:cNvPr>
                  <p:cNvSpPr>
                    <a:spLocks noChangeShapeType="1"/>
                  </p:cNvSpPr>
                  <p:nvPr/>
                </p:nvSpPr>
                <p:spPr bwMode="auto">
                  <a:xfrm flipV="1">
                    <a:off x="4132263" y="5967413"/>
                    <a:ext cx="0" cy="285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2" name="Freeform 118">
                    <a:extLst>
                      <a:ext uri="{FF2B5EF4-FFF2-40B4-BE49-F238E27FC236}">
                        <a16:creationId xmlns:a16="http://schemas.microsoft.com/office/drawing/2014/main" id="{5A5CFB0E-434B-0CBA-F8B3-85F41683F379}"/>
                      </a:ext>
                    </a:extLst>
                  </p:cNvPr>
                  <p:cNvSpPr>
                    <a:spLocks/>
                  </p:cNvSpPr>
                  <p:nvPr/>
                </p:nvSpPr>
                <p:spPr bwMode="auto">
                  <a:xfrm>
                    <a:off x="4003675" y="6111875"/>
                    <a:ext cx="134937" cy="14287"/>
                  </a:xfrm>
                  <a:custGeom>
                    <a:avLst/>
                    <a:gdLst>
                      <a:gd name="T0" fmla="*/ 511 w 511"/>
                      <a:gd name="T1" fmla="*/ 57 h 57"/>
                      <a:gd name="T2" fmla="*/ 511 w 511"/>
                      <a:gd name="T3" fmla="*/ 0 h 57"/>
                      <a:gd name="T4" fmla="*/ 0 w 511"/>
                      <a:gd name="T5" fmla="*/ 0 h 57"/>
                    </a:gdLst>
                    <a:ahLst/>
                    <a:cxnLst>
                      <a:cxn ang="0">
                        <a:pos x="T0" y="T1"/>
                      </a:cxn>
                      <a:cxn ang="0">
                        <a:pos x="T2" y="T3"/>
                      </a:cxn>
                      <a:cxn ang="0">
                        <a:pos x="T4" y="T5"/>
                      </a:cxn>
                    </a:cxnLst>
                    <a:rect l="0" t="0" r="r" b="b"/>
                    <a:pathLst>
                      <a:path w="511" h="57">
                        <a:moveTo>
                          <a:pt x="511" y="57"/>
                        </a:moveTo>
                        <a:lnTo>
                          <a:pt x="511"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3" name="Freeform 119">
                    <a:extLst>
                      <a:ext uri="{FF2B5EF4-FFF2-40B4-BE49-F238E27FC236}">
                        <a16:creationId xmlns:a16="http://schemas.microsoft.com/office/drawing/2014/main" id="{FE4352AD-0A7B-2462-DCB5-67D66876C9BC}"/>
                      </a:ext>
                    </a:extLst>
                  </p:cNvPr>
                  <p:cNvSpPr>
                    <a:spLocks/>
                  </p:cNvSpPr>
                  <p:nvPr/>
                </p:nvSpPr>
                <p:spPr bwMode="auto">
                  <a:xfrm>
                    <a:off x="4132263" y="5967413"/>
                    <a:ext cx="295275" cy="14287"/>
                  </a:xfrm>
                  <a:custGeom>
                    <a:avLst/>
                    <a:gdLst>
                      <a:gd name="T0" fmla="*/ 1113 w 1113"/>
                      <a:gd name="T1" fmla="*/ 54 h 54"/>
                      <a:gd name="T2" fmla="*/ 1113 w 1113"/>
                      <a:gd name="T3" fmla="*/ 0 h 54"/>
                      <a:gd name="T4" fmla="*/ 0 w 1113"/>
                      <a:gd name="T5" fmla="*/ 0 h 54"/>
                    </a:gdLst>
                    <a:ahLst/>
                    <a:cxnLst>
                      <a:cxn ang="0">
                        <a:pos x="T0" y="T1"/>
                      </a:cxn>
                      <a:cxn ang="0">
                        <a:pos x="T2" y="T3"/>
                      </a:cxn>
                      <a:cxn ang="0">
                        <a:pos x="T4" y="T5"/>
                      </a:cxn>
                    </a:cxnLst>
                    <a:rect l="0" t="0" r="r" b="b"/>
                    <a:pathLst>
                      <a:path w="1113" h="54">
                        <a:moveTo>
                          <a:pt x="1113" y="54"/>
                        </a:moveTo>
                        <a:lnTo>
                          <a:pt x="1113"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4" name="Freeform 120">
                    <a:extLst>
                      <a:ext uri="{FF2B5EF4-FFF2-40B4-BE49-F238E27FC236}">
                        <a16:creationId xmlns:a16="http://schemas.microsoft.com/office/drawing/2014/main" id="{381780F6-08B6-CD4C-79CA-37BDC2F8C7FD}"/>
                      </a:ext>
                    </a:extLst>
                  </p:cNvPr>
                  <p:cNvSpPr>
                    <a:spLocks/>
                  </p:cNvSpPr>
                  <p:nvPr/>
                </p:nvSpPr>
                <p:spPr bwMode="auto">
                  <a:xfrm>
                    <a:off x="4132263" y="5981700"/>
                    <a:ext cx="295275" cy="14287"/>
                  </a:xfrm>
                  <a:custGeom>
                    <a:avLst/>
                    <a:gdLst>
                      <a:gd name="T0" fmla="*/ 0 w 1113"/>
                      <a:gd name="T1" fmla="*/ 54 h 54"/>
                      <a:gd name="T2" fmla="*/ 1113 w 1113"/>
                      <a:gd name="T3" fmla="*/ 54 h 54"/>
                      <a:gd name="T4" fmla="*/ 1113 w 1113"/>
                      <a:gd name="T5" fmla="*/ 0 h 54"/>
                    </a:gdLst>
                    <a:ahLst/>
                    <a:cxnLst>
                      <a:cxn ang="0">
                        <a:pos x="T0" y="T1"/>
                      </a:cxn>
                      <a:cxn ang="0">
                        <a:pos x="T2" y="T3"/>
                      </a:cxn>
                      <a:cxn ang="0">
                        <a:pos x="T4" y="T5"/>
                      </a:cxn>
                    </a:cxnLst>
                    <a:rect l="0" t="0" r="r" b="b"/>
                    <a:pathLst>
                      <a:path w="1113" h="54">
                        <a:moveTo>
                          <a:pt x="0" y="54"/>
                        </a:moveTo>
                        <a:lnTo>
                          <a:pt x="1113" y="54"/>
                        </a:lnTo>
                        <a:lnTo>
                          <a:pt x="111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5" name="Freeform 121">
                    <a:extLst>
                      <a:ext uri="{FF2B5EF4-FFF2-40B4-BE49-F238E27FC236}">
                        <a16:creationId xmlns:a16="http://schemas.microsoft.com/office/drawing/2014/main" id="{3B919E7A-D505-9F24-A7D2-031E053E7156}"/>
                      </a:ext>
                    </a:extLst>
                  </p:cNvPr>
                  <p:cNvSpPr>
                    <a:spLocks/>
                  </p:cNvSpPr>
                  <p:nvPr/>
                </p:nvSpPr>
                <p:spPr bwMode="auto">
                  <a:xfrm>
                    <a:off x="1081088" y="6256338"/>
                    <a:ext cx="74612" cy="15875"/>
                  </a:xfrm>
                  <a:custGeom>
                    <a:avLst/>
                    <a:gdLst>
                      <a:gd name="T0" fmla="*/ 285 w 285"/>
                      <a:gd name="T1" fmla="*/ 63 h 63"/>
                      <a:gd name="T2" fmla="*/ 285 w 285"/>
                      <a:gd name="T3" fmla="*/ 0 h 63"/>
                      <a:gd name="T4" fmla="*/ 0 w 285"/>
                      <a:gd name="T5" fmla="*/ 0 h 63"/>
                    </a:gdLst>
                    <a:ahLst/>
                    <a:cxnLst>
                      <a:cxn ang="0">
                        <a:pos x="T0" y="T1"/>
                      </a:cxn>
                      <a:cxn ang="0">
                        <a:pos x="T2" y="T3"/>
                      </a:cxn>
                      <a:cxn ang="0">
                        <a:pos x="T4" y="T5"/>
                      </a:cxn>
                    </a:cxnLst>
                    <a:rect l="0" t="0" r="r" b="b"/>
                    <a:pathLst>
                      <a:path w="285" h="63">
                        <a:moveTo>
                          <a:pt x="285" y="63"/>
                        </a:moveTo>
                        <a:lnTo>
                          <a:pt x="285"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6" name="Line 122">
                    <a:extLst>
                      <a:ext uri="{FF2B5EF4-FFF2-40B4-BE49-F238E27FC236}">
                        <a16:creationId xmlns:a16="http://schemas.microsoft.com/office/drawing/2014/main" id="{41B8BEA4-7FE9-46F9-A336-78056E4B2773}"/>
                      </a:ext>
                    </a:extLst>
                  </p:cNvPr>
                  <p:cNvSpPr>
                    <a:spLocks noChangeShapeType="1"/>
                  </p:cNvSpPr>
                  <p:nvPr/>
                </p:nvSpPr>
                <p:spPr bwMode="auto">
                  <a:xfrm>
                    <a:off x="102076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7" name="Line 123">
                    <a:extLst>
                      <a:ext uri="{FF2B5EF4-FFF2-40B4-BE49-F238E27FC236}">
                        <a16:creationId xmlns:a16="http://schemas.microsoft.com/office/drawing/2014/main" id="{0B5C1409-F076-2DB2-B288-E5C88EE9714C}"/>
                      </a:ext>
                    </a:extLst>
                  </p:cNvPr>
                  <p:cNvSpPr>
                    <a:spLocks noChangeShapeType="1"/>
                  </p:cNvSpPr>
                  <p:nvPr/>
                </p:nvSpPr>
                <p:spPr bwMode="auto">
                  <a:xfrm>
                    <a:off x="100965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8" name="Line 124">
                    <a:extLst>
                      <a:ext uri="{FF2B5EF4-FFF2-40B4-BE49-F238E27FC236}">
                        <a16:creationId xmlns:a16="http://schemas.microsoft.com/office/drawing/2014/main" id="{413E2617-9C08-0F94-F8E4-C0F1E9C959D7}"/>
                      </a:ext>
                    </a:extLst>
                  </p:cNvPr>
                  <p:cNvSpPr>
                    <a:spLocks noChangeShapeType="1"/>
                  </p:cNvSpPr>
                  <p:nvPr/>
                </p:nvSpPr>
                <p:spPr bwMode="auto">
                  <a:xfrm>
                    <a:off x="98901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9" name="Line 125">
                    <a:extLst>
                      <a:ext uri="{FF2B5EF4-FFF2-40B4-BE49-F238E27FC236}">
                        <a16:creationId xmlns:a16="http://schemas.microsoft.com/office/drawing/2014/main" id="{63CF15E4-B38C-B4BF-0E4B-8079CB7DE3D3}"/>
                      </a:ext>
                    </a:extLst>
                  </p:cNvPr>
                  <p:cNvSpPr>
                    <a:spLocks noChangeShapeType="1"/>
                  </p:cNvSpPr>
                  <p:nvPr/>
                </p:nvSpPr>
                <p:spPr bwMode="auto">
                  <a:xfrm>
                    <a:off x="4703763"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0" name="Line 126">
                    <a:extLst>
                      <a:ext uri="{FF2B5EF4-FFF2-40B4-BE49-F238E27FC236}">
                        <a16:creationId xmlns:a16="http://schemas.microsoft.com/office/drawing/2014/main" id="{0BDEE46B-E2F9-CF94-4E97-B87E60B65E36}"/>
                      </a:ext>
                    </a:extLst>
                  </p:cNvPr>
                  <p:cNvSpPr>
                    <a:spLocks noChangeShapeType="1"/>
                  </p:cNvSpPr>
                  <p:nvPr/>
                </p:nvSpPr>
                <p:spPr bwMode="auto">
                  <a:xfrm>
                    <a:off x="4816475"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1" name="Line 127">
                    <a:extLst>
                      <a:ext uri="{FF2B5EF4-FFF2-40B4-BE49-F238E27FC236}">
                        <a16:creationId xmlns:a16="http://schemas.microsoft.com/office/drawing/2014/main" id="{F3CC15AA-0676-F32F-096B-1899B52DB3C8}"/>
                      </a:ext>
                    </a:extLst>
                  </p:cNvPr>
                  <p:cNvSpPr>
                    <a:spLocks noChangeShapeType="1"/>
                  </p:cNvSpPr>
                  <p:nvPr/>
                </p:nvSpPr>
                <p:spPr bwMode="auto">
                  <a:xfrm>
                    <a:off x="4518025"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2" name="Line 128">
                    <a:extLst>
                      <a:ext uri="{FF2B5EF4-FFF2-40B4-BE49-F238E27FC236}">
                        <a16:creationId xmlns:a16="http://schemas.microsoft.com/office/drawing/2014/main" id="{D25DE7D3-9F31-F48D-8CEF-133FEAB684D7}"/>
                      </a:ext>
                    </a:extLst>
                  </p:cNvPr>
                  <p:cNvSpPr>
                    <a:spLocks noChangeShapeType="1"/>
                  </p:cNvSpPr>
                  <p:nvPr/>
                </p:nvSpPr>
                <p:spPr bwMode="auto">
                  <a:xfrm>
                    <a:off x="107315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3" name="Line 129">
                    <a:extLst>
                      <a:ext uri="{FF2B5EF4-FFF2-40B4-BE49-F238E27FC236}">
                        <a16:creationId xmlns:a16="http://schemas.microsoft.com/office/drawing/2014/main" id="{8FDF6AF1-0955-C45B-B11C-8F60E21685C3}"/>
                      </a:ext>
                    </a:extLst>
                  </p:cNvPr>
                  <p:cNvSpPr>
                    <a:spLocks noChangeShapeType="1"/>
                  </p:cNvSpPr>
                  <p:nvPr/>
                </p:nvSpPr>
                <p:spPr bwMode="auto">
                  <a:xfrm>
                    <a:off x="102870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4" name="Line 130">
                    <a:extLst>
                      <a:ext uri="{FF2B5EF4-FFF2-40B4-BE49-F238E27FC236}">
                        <a16:creationId xmlns:a16="http://schemas.microsoft.com/office/drawing/2014/main" id="{D020C986-B4D2-6626-8E53-533EAB33A2A2}"/>
                      </a:ext>
                    </a:extLst>
                  </p:cNvPr>
                  <p:cNvSpPr>
                    <a:spLocks noChangeShapeType="1"/>
                  </p:cNvSpPr>
                  <p:nvPr/>
                </p:nvSpPr>
                <p:spPr bwMode="auto">
                  <a:xfrm>
                    <a:off x="96996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5" name="Line 131">
                    <a:extLst>
                      <a:ext uri="{FF2B5EF4-FFF2-40B4-BE49-F238E27FC236}">
                        <a16:creationId xmlns:a16="http://schemas.microsoft.com/office/drawing/2014/main" id="{85A67B9F-21F9-AD46-51B9-7E27185D10FC}"/>
                      </a:ext>
                    </a:extLst>
                  </p:cNvPr>
                  <p:cNvSpPr>
                    <a:spLocks noChangeShapeType="1"/>
                  </p:cNvSpPr>
                  <p:nvPr/>
                </p:nvSpPr>
                <p:spPr bwMode="auto">
                  <a:xfrm>
                    <a:off x="4005263"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6" name="Line 132">
                    <a:extLst>
                      <a:ext uri="{FF2B5EF4-FFF2-40B4-BE49-F238E27FC236}">
                        <a16:creationId xmlns:a16="http://schemas.microsoft.com/office/drawing/2014/main" id="{094DB3EB-890B-064F-9AF5-0C6849D13A44}"/>
                      </a:ext>
                    </a:extLst>
                  </p:cNvPr>
                  <p:cNvSpPr>
                    <a:spLocks noChangeShapeType="1"/>
                  </p:cNvSpPr>
                  <p:nvPr/>
                </p:nvSpPr>
                <p:spPr bwMode="auto">
                  <a:xfrm>
                    <a:off x="3986213"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7" name="Line 133">
                    <a:extLst>
                      <a:ext uri="{FF2B5EF4-FFF2-40B4-BE49-F238E27FC236}">
                        <a16:creationId xmlns:a16="http://schemas.microsoft.com/office/drawing/2014/main" id="{F660A266-6D5E-F734-1DED-E17B090206FC}"/>
                      </a:ext>
                    </a:extLst>
                  </p:cNvPr>
                  <p:cNvSpPr>
                    <a:spLocks noChangeShapeType="1"/>
                  </p:cNvSpPr>
                  <p:nvPr/>
                </p:nvSpPr>
                <p:spPr bwMode="auto">
                  <a:xfrm>
                    <a:off x="4157663"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8" name="Line 134">
                    <a:extLst>
                      <a:ext uri="{FF2B5EF4-FFF2-40B4-BE49-F238E27FC236}">
                        <a16:creationId xmlns:a16="http://schemas.microsoft.com/office/drawing/2014/main" id="{92A23B78-C93F-52D1-8D91-5E70CBE4975B}"/>
                      </a:ext>
                    </a:extLst>
                  </p:cNvPr>
                  <p:cNvSpPr>
                    <a:spLocks noChangeShapeType="1"/>
                  </p:cNvSpPr>
                  <p:nvPr/>
                </p:nvSpPr>
                <p:spPr bwMode="auto">
                  <a:xfrm>
                    <a:off x="4138613"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9" name="Line 135">
                    <a:extLst>
                      <a:ext uri="{FF2B5EF4-FFF2-40B4-BE49-F238E27FC236}">
                        <a16:creationId xmlns:a16="http://schemas.microsoft.com/office/drawing/2014/main" id="{88709348-CF99-FEF5-7181-0DBA0326C8CA}"/>
                      </a:ext>
                    </a:extLst>
                  </p:cNvPr>
                  <p:cNvSpPr>
                    <a:spLocks noChangeShapeType="1"/>
                  </p:cNvSpPr>
                  <p:nvPr/>
                </p:nvSpPr>
                <p:spPr bwMode="auto">
                  <a:xfrm>
                    <a:off x="4171950"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0" name="Line 136">
                    <a:extLst>
                      <a:ext uri="{FF2B5EF4-FFF2-40B4-BE49-F238E27FC236}">
                        <a16:creationId xmlns:a16="http://schemas.microsoft.com/office/drawing/2014/main" id="{11E6A842-5488-52DB-BB31-BC67D27971A8}"/>
                      </a:ext>
                    </a:extLst>
                  </p:cNvPr>
                  <p:cNvSpPr>
                    <a:spLocks noChangeShapeType="1"/>
                  </p:cNvSpPr>
                  <p:nvPr/>
                </p:nvSpPr>
                <p:spPr bwMode="auto">
                  <a:xfrm>
                    <a:off x="1557338"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1" name="Line 137">
                    <a:extLst>
                      <a:ext uri="{FF2B5EF4-FFF2-40B4-BE49-F238E27FC236}">
                        <a16:creationId xmlns:a16="http://schemas.microsoft.com/office/drawing/2014/main" id="{9C926ADB-BC33-5AB1-A03F-B830C7D18EE3}"/>
                      </a:ext>
                    </a:extLst>
                  </p:cNvPr>
                  <p:cNvSpPr>
                    <a:spLocks noChangeShapeType="1"/>
                  </p:cNvSpPr>
                  <p:nvPr/>
                </p:nvSpPr>
                <p:spPr bwMode="auto">
                  <a:xfrm>
                    <a:off x="153511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2" name="Line 138">
                    <a:extLst>
                      <a:ext uri="{FF2B5EF4-FFF2-40B4-BE49-F238E27FC236}">
                        <a16:creationId xmlns:a16="http://schemas.microsoft.com/office/drawing/2014/main" id="{8C516037-9790-CEEE-16A3-80A938291CF3}"/>
                      </a:ext>
                    </a:extLst>
                  </p:cNvPr>
                  <p:cNvSpPr>
                    <a:spLocks noChangeShapeType="1"/>
                  </p:cNvSpPr>
                  <p:nvPr/>
                </p:nvSpPr>
                <p:spPr bwMode="auto">
                  <a:xfrm>
                    <a:off x="1525588"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3" name="Line 139">
                    <a:extLst>
                      <a:ext uri="{FF2B5EF4-FFF2-40B4-BE49-F238E27FC236}">
                        <a16:creationId xmlns:a16="http://schemas.microsoft.com/office/drawing/2014/main" id="{08AA02EF-A559-96D5-1388-46BEE1C6EC24}"/>
                      </a:ext>
                    </a:extLst>
                  </p:cNvPr>
                  <p:cNvSpPr>
                    <a:spLocks noChangeShapeType="1"/>
                  </p:cNvSpPr>
                  <p:nvPr/>
                </p:nvSpPr>
                <p:spPr bwMode="auto">
                  <a:xfrm>
                    <a:off x="135731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4" name="Line 140">
                    <a:extLst>
                      <a:ext uri="{FF2B5EF4-FFF2-40B4-BE49-F238E27FC236}">
                        <a16:creationId xmlns:a16="http://schemas.microsoft.com/office/drawing/2014/main" id="{FB96A9F9-06F0-DBD0-3087-783ADFF43DA8}"/>
                      </a:ext>
                    </a:extLst>
                  </p:cNvPr>
                  <p:cNvSpPr>
                    <a:spLocks noChangeShapeType="1"/>
                  </p:cNvSpPr>
                  <p:nvPr/>
                </p:nvSpPr>
                <p:spPr bwMode="auto">
                  <a:xfrm>
                    <a:off x="133667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5" name="Line 141">
                    <a:extLst>
                      <a:ext uri="{FF2B5EF4-FFF2-40B4-BE49-F238E27FC236}">
                        <a16:creationId xmlns:a16="http://schemas.microsoft.com/office/drawing/2014/main" id="{395082B7-EC9B-7E68-7ED6-5F65EB9E3F9E}"/>
                      </a:ext>
                    </a:extLst>
                  </p:cNvPr>
                  <p:cNvSpPr>
                    <a:spLocks noChangeShapeType="1"/>
                  </p:cNvSpPr>
                  <p:nvPr/>
                </p:nvSpPr>
                <p:spPr bwMode="auto">
                  <a:xfrm>
                    <a:off x="132715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6" name="Line 142">
                    <a:extLst>
                      <a:ext uri="{FF2B5EF4-FFF2-40B4-BE49-F238E27FC236}">
                        <a16:creationId xmlns:a16="http://schemas.microsoft.com/office/drawing/2014/main" id="{ABC3AB19-7055-A2D2-71F1-0145199F2B21}"/>
                      </a:ext>
                    </a:extLst>
                  </p:cNvPr>
                  <p:cNvSpPr>
                    <a:spLocks noChangeShapeType="1"/>
                  </p:cNvSpPr>
                  <p:nvPr/>
                </p:nvSpPr>
                <p:spPr bwMode="auto">
                  <a:xfrm>
                    <a:off x="142875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7" name="Line 143">
                    <a:extLst>
                      <a:ext uri="{FF2B5EF4-FFF2-40B4-BE49-F238E27FC236}">
                        <a16:creationId xmlns:a16="http://schemas.microsoft.com/office/drawing/2014/main" id="{3A31E2AB-4B3B-2C32-D479-1B4B60C1AB8C}"/>
                      </a:ext>
                    </a:extLst>
                  </p:cNvPr>
                  <p:cNvSpPr>
                    <a:spLocks noChangeShapeType="1"/>
                  </p:cNvSpPr>
                  <p:nvPr/>
                </p:nvSpPr>
                <p:spPr bwMode="auto">
                  <a:xfrm>
                    <a:off x="1392238"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8" name="Line 144">
                    <a:extLst>
                      <a:ext uri="{FF2B5EF4-FFF2-40B4-BE49-F238E27FC236}">
                        <a16:creationId xmlns:a16="http://schemas.microsoft.com/office/drawing/2014/main" id="{F6E99A62-E710-453C-47E9-1A090303FF3A}"/>
                      </a:ext>
                    </a:extLst>
                  </p:cNvPr>
                  <p:cNvSpPr>
                    <a:spLocks noChangeShapeType="1"/>
                  </p:cNvSpPr>
                  <p:nvPr/>
                </p:nvSpPr>
                <p:spPr bwMode="auto">
                  <a:xfrm>
                    <a:off x="140335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9" name="Line 145">
                    <a:extLst>
                      <a:ext uri="{FF2B5EF4-FFF2-40B4-BE49-F238E27FC236}">
                        <a16:creationId xmlns:a16="http://schemas.microsoft.com/office/drawing/2014/main" id="{F2A819DB-646C-B932-E25D-FF0476A0089D}"/>
                      </a:ext>
                    </a:extLst>
                  </p:cNvPr>
                  <p:cNvSpPr>
                    <a:spLocks noChangeShapeType="1"/>
                  </p:cNvSpPr>
                  <p:nvPr/>
                </p:nvSpPr>
                <p:spPr bwMode="auto">
                  <a:xfrm>
                    <a:off x="141287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0" name="Line 146">
                    <a:extLst>
                      <a:ext uri="{FF2B5EF4-FFF2-40B4-BE49-F238E27FC236}">
                        <a16:creationId xmlns:a16="http://schemas.microsoft.com/office/drawing/2014/main" id="{E5978990-9EDF-6BCA-C3DA-ECCECF07D37D}"/>
                      </a:ext>
                    </a:extLst>
                  </p:cNvPr>
                  <p:cNvSpPr>
                    <a:spLocks noChangeShapeType="1"/>
                  </p:cNvSpPr>
                  <p:nvPr/>
                </p:nvSpPr>
                <p:spPr bwMode="auto">
                  <a:xfrm>
                    <a:off x="141922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1" name="Line 147">
                    <a:extLst>
                      <a:ext uri="{FF2B5EF4-FFF2-40B4-BE49-F238E27FC236}">
                        <a16:creationId xmlns:a16="http://schemas.microsoft.com/office/drawing/2014/main" id="{3CED8295-80E0-C327-2F9F-EA6962336E27}"/>
                      </a:ext>
                    </a:extLst>
                  </p:cNvPr>
                  <p:cNvSpPr>
                    <a:spLocks noChangeShapeType="1"/>
                  </p:cNvSpPr>
                  <p:nvPr/>
                </p:nvSpPr>
                <p:spPr bwMode="auto">
                  <a:xfrm>
                    <a:off x="131762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2" name="Line 148">
                    <a:extLst>
                      <a:ext uri="{FF2B5EF4-FFF2-40B4-BE49-F238E27FC236}">
                        <a16:creationId xmlns:a16="http://schemas.microsoft.com/office/drawing/2014/main" id="{5CC08DCD-F51A-672E-4541-9AC6DAD2DE8C}"/>
                      </a:ext>
                    </a:extLst>
                  </p:cNvPr>
                  <p:cNvSpPr>
                    <a:spLocks noChangeShapeType="1"/>
                  </p:cNvSpPr>
                  <p:nvPr/>
                </p:nvSpPr>
                <p:spPr bwMode="auto">
                  <a:xfrm>
                    <a:off x="126047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3" name="Line 149">
                    <a:extLst>
                      <a:ext uri="{FF2B5EF4-FFF2-40B4-BE49-F238E27FC236}">
                        <a16:creationId xmlns:a16="http://schemas.microsoft.com/office/drawing/2014/main" id="{449A254F-962F-6AD4-DF95-30A0158CB5FE}"/>
                      </a:ext>
                    </a:extLst>
                  </p:cNvPr>
                  <p:cNvSpPr>
                    <a:spLocks noChangeShapeType="1"/>
                  </p:cNvSpPr>
                  <p:nvPr/>
                </p:nvSpPr>
                <p:spPr bwMode="auto">
                  <a:xfrm>
                    <a:off x="1214438"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4" name="Line 150">
                    <a:extLst>
                      <a:ext uri="{FF2B5EF4-FFF2-40B4-BE49-F238E27FC236}">
                        <a16:creationId xmlns:a16="http://schemas.microsoft.com/office/drawing/2014/main" id="{DD5DB030-924B-7E90-9029-54D4BC74703D}"/>
                      </a:ext>
                    </a:extLst>
                  </p:cNvPr>
                  <p:cNvSpPr>
                    <a:spLocks noChangeShapeType="1"/>
                  </p:cNvSpPr>
                  <p:nvPr/>
                </p:nvSpPr>
                <p:spPr bwMode="auto">
                  <a:xfrm>
                    <a:off x="120650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5" name="Line 151">
                    <a:extLst>
                      <a:ext uri="{FF2B5EF4-FFF2-40B4-BE49-F238E27FC236}">
                        <a16:creationId xmlns:a16="http://schemas.microsoft.com/office/drawing/2014/main" id="{CD6DC6F1-532D-C9A7-6A9A-9A417F85E2E1}"/>
                      </a:ext>
                    </a:extLst>
                  </p:cNvPr>
                  <p:cNvSpPr>
                    <a:spLocks noChangeShapeType="1"/>
                  </p:cNvSpPr>
                  <p:nvPr/>
                </p:nvSpPr>
                <p:spPr bwMode="auto">
                  <a:xfrm>
                    <a:off x="113665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6" name="Line 152">
                    <a:extLst>
                      <a:ext uri="{FF2B5EF4-FFF2-40B4-BE49-F238E27FC236}">
                        <a16:creationId xmlns:a16="http://schemas.microsoft.com/office/drawing/2014/main" id="{B2095581-0517-1497-CCD7-B046038D95B0}"/>
                      </a:ext>
                    </a:extLst>
                  </p:cNvPr>
                  <p:cNvSpPr>
                    <a:spLocks noChangeShapeType="1"/>
                  </p:cNvSpPr>
                  <p:nvPr/>
                </p:nvSpPr>
                <p:spPr bwMode="auto">
                  <a:xfrm>
                    <a:off x="1093788"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7" name="Line 153">
                    <a:extLst>
                      <a:ext uri="{FF2B5EF4-FFF2-40B4-BE49-F238E27FC236}">
                        <a16:creationId xmlns:a16="http://schemas.microsoft.com/office/drawing/2014/main" id="{A430E8D9-9750-AD68-9BAA-2011DE3F80E1}"/>
                      </a:ext>
                    </a:extLst>
                  </p:cNvPr>
                  <p:cNvSpPr>
                    <a:spLocks noChangeShapeType="1"/>
                  </p:cNvSpPr>
                  <p:nvPr/>
                </p:nvSpPr>
                <p:spPr bwMode="auto">
                  <a:xfrm>
                    <a:off x="119856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8" name="Line 154">
                    <a:extLst>
                      <a:ext uri="{FF2B5EF4-FFF2-40B4-BE49-F238E27FC236}">
                        <a16:creationId xmlns:a16="http://schemas.microsoft.com/office/drawing/2014/main" id="{0156B833-BC79-8081-E5CD-9AB49F980B60}"/>
                      </a:ext>
                    </a:extLst>
                  </p:cNvPr>
                  <p:cNvSpPr>
                    <a:spLocks noChangeShapeType="1"/>
                  </p:cNvSpPr>
                  <p:nvPr/>
                </p:nvSpPr>
                <p:spPr bwMode="auto">
                  <a:xfrm>
                    <a:off x="118110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9" name="Line 155">
                    <a:extLst>
                      <a:ext uri="{FF2B5EF4-FFF2-40B4-BE49-F238E27FC236}">
                        <a16:creationId xmlns:a16="http://schemas.microsoft.com/office/drawing/2014/main" id="{015D5658-83C1-8E7F-5E10-9825A8F7173F}"/>
                      </a:ext>
                    </a:extLst>
                  </p:cNvPr>
                  <p:cNvSpPr>
                    <a:spLocks noChangeShapeType="1"/>
                  </p:cNvSpPr>
                  <p:nvPr/>
                </p:nvSpPr>
                <p:spPr bwMode="auto">
                  <a:xfrm>
                    <a:off x="116046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0" name="Line 156">
                    <a:extLst>
                      <a:ext uri="{FF2B5EF4-FFF2-40B4-BE49-F238E27FC236}">
                        <a16:creationId xmlns:a16="http://schemas.microsoft.com/office/drawing/2014/main" id="{797F0525-C913-8307-AB22-87C0221A7C93}"/>
                      </a:ext>
                    </a:extLst>
                  </p:cNvPr>
                  <p:cNvSpPr>
                    <a:spLocks noChangeShapeType="1"/>
                  </p:cNvSpPr>
                  <p:nvPr/>
                </p:nvSpPr>
                <p:spPr bwMode="auto">
                  <a:xfrm>
                    <a:off x="4289425"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1" name="Line 157">
                    <a:extLst>
                      <a:ext uri="{FF2B5EF4-FFF2-40B4-BE49-F238E27FC236}">
                        <a16:creationId xmlns:a16="http://schemas.microsoft.com/office/drawing/2014/main" id="{FDEA5376-DB48-2D9B-B8B0-E360184AB672}"/>
                      </a:ext>
                    </a:extLst>
                  </p:cNvPr>
                  <p:cNvSpPr>
                    <a:spLocks noChangeShapeType="1"/>
                  </p:cNvSpPr>
                  <p:nvPr/>
                </p:nvSpPr>
                <p:spPr bwMode="auto">
                  <a:xfrm>
                    <a:off x="4244975"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2" name="Line 158">
                    <a:extLst>
                      <a:ext uri="{FF2B5EF4-FFF2-40B4-BE49-F238E27FC236}">
                        <a16:creationId xmlns:a16="http://schemas.microsoft.com/office/drawing/2014/main" id="{E8BA30B2-5B2E-9070-FA60-EE0512F25F81}"/>
                      </a:ext>
                    </a:extLst>
                  </p:cNvPr>
                  <p:cNvSpPr>
                    <a:spLocks noChangeShapeType="1"/>
                  </p:cNvSpPr>
                  <p:nvPr/>
                </p:nvSpPr>
                <p:spPr bwMode="auto">
                  <a:xfrm>
                    <a:off x="4214813"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3" name="Line 159">
                    <a:extLst>
                      <a:ext uri="{FF2B5EF4-FFF2-40B4-BE49-F238E27FC236}">
                        <a16:creationId xmlns:a16="http://schemas.microsoft.com/office/drawing/2014/main" id="{A4C89F19-A9CB-18AA-5358-33F706C64C41}"/>
                      </a:ext>
                    </a:extLst>
                  </p:cNvPr>
                  <p:cNvSpPr>
                    <a:spLocks noChangeShapeType="1"/>
                  </p:cNvSpPr>
                  <p:nvPr/>
                </p:nvSpPr>
                <p:spPr bwMode="auto">
                  <a:xfrm>
                    <a:off x="4191000"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4" name="Line 160">
                    <a:extLst>
                      <a:ext uri="{FF2B5EF4-FFF2-40B4-BE49-F238E27FC236}">
                        <a16:creationId xmlns:a16="http://schemas.microsoft.com/office/drawing/2014/main" id="{FCB87967-5CF6-E71C-50E3-DADA69D1C3DD}"/>
                      </a:ext>
                    </a:extLst>
                  </p:cNvPr>
                  <p:cNvSpPr>
                    <a:spLocks noChangeShapeType="1"/>
                  </p:cNvSpPr>
                  <p:nvPr/>
                </p:nvSpPr>
                <p:spPr bwMode="auto">
                  <a:xfrm>
                    <a:off x="4354513"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5" name="Line 161">
                    <a:extLst>
                      <a:ext uri="{FF2B5EF4-FFF2-40B4-BE49-F238E27FC236}">
                        <a16:creationId xmlns:a16="http://schemas.microsoft.com/office/drawing/2014/main" id="{809A42A7-CA76-5058-BEE7-9C6EFEB7CB4A}"/>
                      </a:ext>
                    </a:extLst>
                  </p:cNvPr>
                  <p:cNvSpPr>
                    <a:spLocks noChangeShapeType="1"/>
                  </p:cNvSpPr>
                  <p:nvPr/>
                </p:nvSpPr>
                <p:spPr bwMode="auto">
                  <a:xfrm>
                    <a:off x="91122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6" name="Line 162">
                    <a:extLst>
                      <a:ext uri="{FF2B5EF4-FFF2-40B4-BE49-F238E27FC236}">
                        <a16:creationId xmlns:a16="http://schemas.microsoft.com/office/drawing/2014/main" id="{C71FACEC-3102-5759-9D33-D1D33C1C8465}"/>
                      </a:ext>
                    </a:extLst>
                  </p:cNvPr>
                  <p:cNvSpPr>
                    <a:spLocks noChangeShapeType="1"/>
                  </p:cNvSpPr>
                  <p:nvPr/>
                </p:nvSpPr>
                <p:spPr bwMode="auto">
                  <a:xfrm>
                    <a:off x="93027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7" name="Line 163">
                    <a:extLst>
                      <a:ext uri="{FF2B5EF4-FFF2-40B4-BE49-F238E27FC236}">
                        <a16:creationId xmlns:a16="http://schemas.microsoft.com/office/drawing/2014/main" id="{E4BB8321-2872-72C6-4362-1932EC5430D6}"/>
                      </a:ext>
                    </a:extLst>
                  </p:cNvPr>
                  <p:cNvSpPr>
                    <a:spLocks noChangeShapeType="1"/>
                  </p:cNvSpPr>
                  <p:nvPr/>
                </p:nvSpPr>
                <p:spPr bwMode="auto">
                  <a:xfrm>
                    <a:off x="95091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8" name="Line 164">
                    <a:extLst>
                      <a:ext uri="{FF2B5EF4-FFF2-40B4-BE49-F238E27FC236}">
                        <a16:creationId xmlns:a16="http://schemas.microsoft.com/office/drawing/2014/main" id="{28CA5C62-63DB-4955-5887-BC26771BE952}"/>
                      </a:ext>
                    </a:extLst>
                  </p:cNvPr>
                  <p:cNvSpPr>
                    <a:spLocks noChangeShapeType="1"/>
                  </p:cNvSpPr>
                  <p:nvPr/>
                </p:nvSpPr>
                <p:spPr bwMode="auto">
                  <a:xfrm>
                    <a:off x="3578225"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9" name="Line 165">
                    <a:extLst>
                      <a:ext uri="{FF2B5EF4-FFF2-40B4-BE49-F238E27FC236}">
                        <a16:creationId xmlns:a16="http://schemas.microsoft.com/office/drawing/2014/main" id="{616D17EA-6D0C-C13F-9DFF-2FD1B8A2EB7E}"/>
                      </a:ext>
                    </a:extLst>
                  </p:cNvPr>
                  <p:cNvSpPr>
                    <a:spLocks noChangeShapeType="1"/>
                  </p:cNvSpPr>
                  <p:nvPr/>
                </p:nvSpPr>
                <p:spPr bwMode="auto">
                  <a:xfrm>
                    <a:off x="3556000"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0" name="Line 166">
                    <a:extLst>
                      <a:ext uri="{FF2B5EF4-FFF2-40B4-BE49-F238E27FC236}">
                        <a16:creationId xmlns:a16="http://schemas.microsoft.com/office/drawing/2014/main" id="{A8AF2433-38B7-1AEF-CBB7-46E784E9F19B}"/>
                      </a:ext>
                    </a:extLst>
                  </p:cNvPr>
                  <p:cNvSpPr>
                    <a:spLocks noChangeShapeType="1"/>
                  </p:cNvSpPr>
                  <p:nvPr/>
                </p:nvSpPr>
                <p:spPr bwMode="auto">
                  <a:xfrm>
                    <a:off x="3498850"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1" name="Line 167">
                    <a:extLst>
                      <a:ext uri="{FF2B5EF4-FFF2-40B4-BE49-F238E27FC236}">
                        <a16:creationId xmlns:a16="http://schemas.microsoft.com/office/drawing/2014/main" id="{DACECFEA-3458-46AE-BDF3-40CD7EAD2301}"/>
                      </a:ext>
                    </a:extLst>
                  </p:cNvPr>
                  <p:cNvSpPr>
                    <a:spLocks noChangeShapeType="1"/>
                  </p:cNvSpPr>
                  <p:nvPr/>
                </p:nvSpPr>
                <p:spPr bwMode="auto">
                  <a:xfrm>
                    <a:off x="3475038"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2" name="Line 168">
                    <a:extLst>
                      <a:ext uri="{FF2B5EF4-FFF2-40B4-BE49-F238E27FC236}">
                        <a16:creationId xmlns:a16="http://schemas.microsoft.com/office/drawing/2014/main" id="{D30187AE-78F7-49A3-3F7A-6B98C4FABE9A}"/>
                      </a:ext>
                    </a:extLst>
                  </p:cNvPr>
                  <p:cNvSpPr>
                    <a:spLocks noChangeShapeType="1"/>
                  </p:cNvSpPr>
                  <p:nvPr/>
                </p:nvSpPr>
                <p:spPr bwMode="auto">
                  <a:xfrm>
                    <a:off x="3600450"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3" name="Line 169">
                    <a:extLst>
                      <a:ext uri="{FF2B5EF4-FFF2-40B4-BE49-F238E27FC236}">
                        <a16:creationId xmlns:a16="http://schemas.microsoft.com/office/drawing/2014/main" id="{CF634894-D9E2-2657-CC26-1EFE5361DEE4}"/>
                      </a:ext>
                    </a:extLst>
                  </p:cNvPr>
                  <p:cNvSpPr>
                    <a:spLocks noChangeShapeType="1"/>
                  </p:cNvSpPr>
                  <p:nvPr/>
                </p:nvSpPr>
                <p:spPr bwMode="auto">
                  <a:xfrm>
                    <a:off x="3632200"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4" name="Line 170">
                    <a:extLst>
                      <a:ext uri="{FF2B5EF4-FFF2-40B4-BE49-F238E27FC236}">
                        <a16:creationId xmlns:a16="http://schemas.microsoft.com/office/drawing/2014/main" id="{06D1CA98-2496-4904-8180-299DA6B8838B}"/>
                      </a:ext>
                    </a:extLst>
                  </p:cNvPr>
                  <p:cNvSpPr>
                    <a:spLocks noChangeShapeType="1"/>
                  </p:cNvSpPr>
                  <p:nvPr/>
                </p:nvSpPr>
                <p:spPr bwMode="auto">
                  <a:xfrm>
                    <a:off x="186690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5" name="Line 171">
                    <a:extLst>
                      <a:ext uri="{FF2B5EF4-FFF2-40B4-BE49-F238E27FC236}">
                        <a16:creationId xmlns:a16="http://schemas.microsoft.com/office/drawing/2014/main" id="{7574D677-89E2-BB22-C934-F82B1F04DBEE}"/>
                      </a:ext>
                    </a:extLst>
                  </p:cNvPr>
                  <p:cNvSpPr>
                    <a:spLocks noChangeShapeType="1"/>
                  </p:cNvSpPr>
                  <p:nvPr/>
                </p:nvSpPr>
                <p:spPr bwMode="auto">
                  <a:xfrm>
                    <a:off x="181451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6" name="Line 172">
                    <a:extLst>
                      <a:ext uri="{FF2B5EF4-FFF2-40B4-BE49-F238E27FC236}">
                        <a16:creationId xmlns:a16="http://schemas.microsoft.com/office/drawing/2014/main" id="{59103721-C02E-DAE4-0660-936A8795EAF6}"/>
                      </a:ext>
                    </a:extLst>
                  </p:cNvPr>
                  <p:cNvSpPr>
                    <a:spLocks noChangeShapeType="1"/>
                  </p:cNvSpPr>
                  <p:nvPr/>
                </p:nvSpPr>
                <p:spPr bwMode="auto">
                  <a:xfrm>
                    <a:off x="168275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7" name="Line 173">
                    <a:extLst>
                      <a:ext uri="{FF2B5EF4-FFF2-40B4-BE49-F238E27FC236}">
                        <a16:creationId xmlns:a16="http://schemas.microsoft.com/office/drawing/2014/main" id="{E6006126-CBC3-2FCC-4B1E-0C381B0CE372}"/>
                      </a:ext>
                    </a:extLst>
                  </p:cNvPr>
                  <p:cNvSpPr>
                    <a:spLocks noChangeShapeType="1"/>
                  </p:cNvSpPr>
                  <p:nvPr/>
                </p:nvSpPr>
                <p:spPr bwMode="auto">
                  <a:xfrm>
                    <a:off x="171450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8" name="Line 174">
                    <a:extLst>
                      <a:ext uri="{FF2B5EF4-FFF2-40B4-BE49-F238E27FC236}">
                        <a16:creationId xmlns:a16="http://schemas.microsoft.com/office/drawing/2014/main" id="{2874DD77-5B33-60EA-A025-96FF90E308D4}"/>
                      </a:ext>
                    </a:extLst>
                  </p:cNvPr>
                  <p:cNvSpPr>
                    <a:spLocks noChangeShapeType="1"/>
                  </p:cNvSpPr>
                  <p:nvPr/>
                </p:nvSpPr>
                <p:spPr bwMode="auto">
                  <a:xfrm>
                    <a:off x="173037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9" name="Line 175">
                    <a:extLst>
                      <a:ext uri="{FF2B5EF4-FFF2-40B4-BE49-F238E27FC236}">
                        <a16:creationId xmlns:a16="http://schemas.microsoft.com/office/drawing/2014/main" id="{CBE9B90E-5D32-EC40-2BD8-5F28ABADB57B}"/>
                      </a:ext>
                    </a:extLst>
                  </p:cNvPr>
                  <p:cNvSpPr>
                    <a:spLocks noChangeShapeType="1"/>
                  </p:cNvSpPr>
                  <p:nvPr/>
                </p:nvSpPr>
                <p:spPr bwMode="auto">
                  <a:xfrm>
                    <a:off x="177482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0" name="Line 176">
                    <a:extLst>
                      <a:ext uri="{FF2B5EF4-FFF2-40B4-BE49-F238E27FC236}">
                        <a16:creationId xmlns:a16="http://schemas.microsoft.com/office/drawing/2014/main" id="{5C4FE10C-FD84-730F-93A5-6953BC742B97}"/>
                      </a:ext>
                    </a:extLst>
                  </p:cNvPr>
                  <p:cNvSpPr>
                    <a:spLocks noChangeShapeType="1"/>
                  </p:cNvSpPr>
                  <p:nvPr/>
                </p:nvSpPr>
                <p:spPr bwMode="auto">
                  <a:xfrm>
                    <a:off x="175577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1" name="Line 177">
                    <a:extLst>
                      <a:ext uri="{FF2B5EF4-FFF2-40B4-BE49-F238E27FC236}">
                        <a16:creationId xmlns:a16="http://schemas.microsoft.com/office/drawing/2014/main" id="{0F2165B8-22FF-E4EA-124D-572E9AD4534D}"/>
                      </a:ext>
                    </a:extLst>
                  </p:cNvPr>
                  <p:cNvSpPr>
                    <a:spLocks noChangeShapeType="1"/>
                  </p:cNvSpPr>
                  <p:nvPr/>
                </p:nvSpPr>
                <p:spPr bwMode="auto">
                  <a:xfrm>
                    <a:off x="161766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2" name="Line 178">
                    <a:extLst>
                      <a:ext uri="{FF2B5EF4-FFF2-40B4-BE49-F238E27FC236}">
                        <a16:creationId xmlns:a16="http://schemas.microsoft.com/office/drawing/2014/main" id="{C69A8BA9-A669-EA01-92DE-A84A8201115A}"/>
                      </a:ext>
                    </a:extLst>
                  </p:cNvPr>
                  <p:cNvSpPr>
                    <a:spLocks noChangeShapeType="1"/>
                  </p:cNvSpPr>
                  <p:nvPr/>
                </p:nvSpPr>
                <p:spPr bwMode="auto">
                  <a:xfrm>
                    <a:off x="158432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3" name="Line 179">
                    <a:extLst>
                      <a:ext uri="{FF2B5EF4-FFF2-40B4-BE49-F238E27FC236}">
                        <a16:creationId xmlns:a16="http://schemas.microsoft.com/office/drawing/2014/main" id="{87A2082F-41CF-DB41-E048-ACD2EA273880}"/>
                      </a:ext>
                    </a:extLst>
                  </p:cNvPr>
                  <p:cNvSpPr>
                    <a:spLocks noChangeShapeType="1"/>
                  </p:cNvSpPr>
                  <p:nvPr/>
                </p:nvSpPr>
                <p:spPr bwMode="auto">
                  <a:xfrm>
                    <a:off x="1565275"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4" name="Line 180">
                    <a:extLst>
                      <a:ext uri="{FF2B5EF4-FFF2-40B4-BE49-F238E27FC236}">
                        <a16:creationId xmlns:a16="http://schemas.microsoft.com/office/drawing/2014/main" id="{2F7BC601-1B2B-2387-D71B-DE33553B2ACA}"/>
                      </a:ext>
                    </a:extLst>
                  </p:cNvPr>
                  <p:cNvSpPr>
                    <a:spLocks noChangeShapeType="1"/>
                  </p:cNvSpPr>
                  <p:nvPr/>
                </p:nvSpPr>
                <p:spPr bwMode="auto">
                  <a:xfrm>
                    <a:off x="1649413"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5" name="Line 181">
                    <a:extLst>
                      <a:ext uri="{FF2B5EF4-FFF2-40B4-BE49-F238E27FC236}">
                        <a16:creationId xmlns:a16="http://schemas.microsoft.com/office/drawing/2014/main" id="{5D3C3571-F976-DEC4-218F-043410CD65A2}"/>
                      </a:ext>
                    </a:extLst>
                  </p:cNvPr>
                  <p:cNvSpPr>
                    <a:spLocks noChangeShapeType="1"/>
                  </p:cNvSpPr>
                  <p:nvPr/>
                </p:nvSpPr>
                <p:spPr bwMode="auto">
                  <a:xfrm>
                    <a:off x="1625600"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6" name="Line 182">
                    <a:extLst>
                      <a:ext uri="{FF2B5EF4-FFF2-40B4-BE49-F238E27FC236}">
                        <a16:creationId xmlns:a16="http://schemas.microsoft.com/office/drawing/2014/main" id="{A976971D-710D-4FBF-00A3-0E35B5ED3B4D}"/>
                      </a:ext>
                    </a:extLst>
                  </p:cNvPr>
                  <p:cNvSpPr>
                    <a:spLocks noChangeShapeType="1"/>
                  </p:cNvSpPr>
                  <p:nvPr/>
                </p:nvSpPr>
                <p:spPr bwMode="auto">
                  <a:xfrm>
                    <a:off x="3679825"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7" name="Line 183">
                    <a:extLst>
                      <a:ext uri="{FF2B5EF4-FFF2-40B4-BE49-F238E27FC236}">
                        <a16:creationId xmlns:a16="http://schemas.microsoft.com/office/drawing/2014/main" id="{9772FFBD-3AEF-5BA9-8121-6E7BCA81AE14}"/>
                      </a:ext>
                    </a:extLst>
                  </p:cNvPr>
                  <p:cNvSpPr>
                    <a:spLocks noChangeShapeType="1"/>
                  </p:cNvSpPr>
                  <p:nvPr/>
                </p:nvSpPr>
                <p:spPr bwMode="auto">
                  <a:xfrm>
                    <a:off x="3698875"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8" name="Line 184">
                    <a:extLst>
                      <a:ext uri="{FF2B5EF4-FFF2-40B4-BE49-F238E27FC236}">
                        <a16:creationId xmlns:a16="http://schemas.microsoft.com/office/drawing/2014/main" id="{73BC06EB-1758-EF03-9104-FCA3F7478A80}"/>
                      </a:ext>
                    </a:extLst>
                  </p:cNvPr>
                  <p:cNvSpPr>
                    <a:spLocks noChangeShapeType="1"/>
                  </p:cNvSpPr>
                  <p:nvPr/>
                </p:nvSpPr>
                <p:spPr bwMode="auto">
                  <a:xfrm>
                    <a:off x="3871913"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9" name="Line 185">
                    <a:extLst>
                      <a:ext uri="{FF2B5EF4-FFF2-40B4-BE49-F238E27FC236}">
                        <a16:creationId xmlns:a16="http://schemas.microsoft.com/office/drawing/2014/main" id="{9178C51B-CA2D-7218-4835-42850DAA2B6D}"/>
                      </a:ext>
                    </a:extLst>
                  </p:cNvPr>
                  <p:cNvSpPr>
                    <a:spLocks noChangeShapeType="1"/>
                  </p:cNvSpPr>
                  <p:nvPr/>
                </p:nvSpPr>
                <p:spPr bwMode="auto">
                  <a:xfrm>
                    <a:off x="3902075"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0" name="Line 186">
                    <a:extLst>
                      <a:ext uri="{FF2B5EF4-FFF2-40B4-BE49-F238E27FC236}">
                        <a16:creationId xmlns:a16="http://schemas.microsoft.com/office/drawing/2014/main" id="{80F1F69F-9E1F-8816-7750-E78973AF1420}"/>
                      </a:ext>
                    </a:extLst>
                  </p:cNvPr>
                  <p:cNvSpPr>
                    <a:spLocks noChangeShapeType="1"/>
                  </p:cNvSpPr>
                  <p:nvPr/>
                </p:nvSpPr>
                <p:spPr bwMode="auto">
                  <a:xfrm>
                    <a:off x="3911600"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1" name="Line 187">
                    <a:extLst>
                      <a:ext uri="{FF2B5EF4-FFF2-40B4-BE49-F238E27FC236}">
                        <a16:creationId xmlns:a16="http://schemas.microsoft.com/office/drawing/2014/main" id="{F5ACCEED-621C-C4E7-A4E8-46E2351AF4BA}"/>
                      </a:ext>
                    </a:extLst>
                  </p:cNvPr>
                  <p:cNvSpPr>
                    <a:spLocks noChangeShapeType="1"/>
                  </p:cNvSpPr>
                  <p:nvPr/>
                </p:nvSpPr>
                <p:spPr bwMode="auto">
                  <a:xfrm>
                    <a:off x="3933825" y="5627688"/>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2" name="Line 188">
                    <a:extLst>
                      <a:ext uri="{FF2B5EF4-FFF2-40B4-BE49-F238E27FC236}">
                        <a16:creationId xmlns:a16="http://schemas.microsoft.com/office/drawing/2014/main" id="{3CAA671A-D5D5-26CD-00A6-B77C4E9AAC41}"/>
                      </a:ext>
                    </a:extLst>
                  </p:cNvPr>
                  <p:cNvSpPr>
                    <a:spLocks noChangeShapeType="1"/>
                  </p:cNvSpPr>
                  <p:nvPr/>
                </p:nvSpPr>
                <p:spPr bwMode="auto">
                  <a:xfrm>
                    <a:off x="1081088" y="5632450"/>
                    <a:ext cx="0" cy="17462"/>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3" name="Line 189">
                    <a:extLst>
                      <a:ext uri="{FF2B5EF4-FFF2-40B4-BE49-F238E27FC236}">
                        <a16:creationId xmlns:a16="http://schemas.microsoft.com/office/drawing/2014/main" id="{5C7FA89D-7853-F9D1-0486-3E3DBAACC100}"/>
                      </a:ext>
                    </a:extLst>
                  </p:cNvPr>
                  <p:cNvSpPr>
                    <a:spLocks noChangeShapeType="1"/>
                  </p:cNvSpPr>
                  <p:nvPr/>
                </p:nvSpPr>
                <p:spPr bwMode="auto">
                  <a:xfrm>
                    <a:off x="1620838"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4" name="Line 190">
                    <a:extLst>
                      <a:ext uri="{FF2B5EF4-FFF2-40B4-BE49-F238E27FC236}">
                        <a16:creationId xmlns:a16="http://schemas.microsoft.com/office/drawing/2014/main" id="{658F4B13-6DC4-E15E-C150-BC716089087C}"/>
                      </a:ext>
                    </a:extLst>
                  </p:cNvPr>
                  <p:cNvSpPr>
                    <a:spLocks noChangeShapeType="1"/>
                  </p:cNvSpPr>
                  <p:nvPr/>
                </p:nvSpPr>
                <p:spPr bwMode="auto">
                  <a:xfrm>
                    <a:off x="1681163"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5" name="Line 191">
                    <a:extLst>
                      <a:ext uri="{FF2B5EF4-FFF2-40B4-BE49-F238E27FC236}">
                        <a16:creationId xmlns:a16="http://schemas.microsoft.com/office/drawing/2014/main" id="{02080268-FB07-E5DF-EF77-645AA9FACED5}"/>
                      </a:ext>
                    </a:extLst>
                  </p:cNvPr>
                  <p:cNvSpPr>
                    <a:spLocks noChangeShapeType="1"/>
                  </p:cNvSpPr>
                  <p:nvPr/>
                </p:nvSpPr>
                <p:spPr bwMode="auto">
                  <a:xfrm>
                    <a:off x="1327150"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6" name="Line 192">
                    <a:extLst>
                      <a:ext uri="{FF2B5EF4-FFF2-40B4-BE49-F238E27FC236}">
                        <a16:creationId xmlns:a16="http://schemas.microsoft.com/office/drawing/2014/main" id="{8BB3D798-8F30-AAB0-ED13-4178469DC64C}"/>
                      </a:ext>
                    </a:extLst>
                  </p:cNvPr>
                  <p:cNvSpPr>
                    <a:spLocks noChangeShapeType="1"/>
                  </p:cNvSpPr>
                  <p:nvPr/>
                </p:nvSpPr>
                <p:spPr bwMode="auto">
                  <a:xfrm>
                    <a:off x="1381125"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7" name="Line 193">
                    <a:extLst>
                      <a:ext uri="{FF2B5EF4-FFF2-40B4-BE49-F238E27FC236}">
                        <a16:creationId xmlns:a16="http://schemas.microsoft.com/office/drawing/2014/main" id="{F4B7A1D0-1851-AD99-15FA-9AD4DA0B7FCB}"/>
                      </a:ext>
                    </a:extLst>
                  </p:cNvPr>
                  <p:cNvSpPr>
                    <a:spLocks noChangeShapeType="1"/>
                  </p:cNvSpPr>
                  <p:nvPr/>
                </p:nvSpPr>
                <p:spPr bwMode="auto">
                  <a:xfrm>
                    <a:off x="1163638"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8" name="Line 194">
                    <a:extLst>
                      <a:ext uri="{FF2B5EF4-FFF2-40B4-BE49-F238E27FC236}">
                        <a16:creationId xmlns:a16="http://schemas.microsoft.com/office/drawing/2014/main" id="{89FD9702-98DD-773C-0FB6-E92C6DE22CFA}"/>
                      </a:ext>
                    </a:extLst>
                  </p:cNvPr>
                  <p:cNvSpPr>
                    <a:spLocks noChangeShapeType="1"/>
                  </p:cNvSpPr>
                  <p:nvPr/>
                </p:nvSpPr>
                <p:spPr bwMode="auto">
                  <a:xfrm>
                    <a:off x="1149350"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9" name="Line 195">
                    <a:extLst>
                      <a:ext uri="{FF2B5EF4-FFF2-40B4-BE49-F238E27FC236}">
                        <a16:creationId xmlns:a16="http://schemas.microsoft.com/office/drawing/2014/main" id="{B6EEBD8A-C5E0-53C2-7646-4E8D80B61E3F}"/>
                      </a:ext>
                    </a:extLst>
                  </p:cNvPr>
                  <p:cNvSpPr>
                    <a:spLocks noChangeShapeType="1"/>
                  </p:cNvSpPr>
                  <p:nvPr/>
                </p:nvSpPr>
                <p:spPr bwMode="auto">
                  <a:xfrm>
                    <a:off x="1133475"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0" name="Line 196">
                    <a:extLst>
                      <a:ext uri="{FF2B5EF4-FFF2-40B4-BE49-F238E27FC236}">
                        <a16:creationId xmlns:a16="http://schemas.microsoft.com/office/drawing/2014/main" id="{4662EF7C-F142-CE0D-F1E6-BC9579FDEDD8}"/>
                      </a:ext>
                    </a:extLst>
                  </p:cNvPr>
                  <p:cNvSpPr>
                    <a:spLocks noChangeShapeType="1"/>
                  </p:cNvSpPr>
                  <p:nvPr/>
                </p:nvSpPr>
                <p:spPr bwMode="auto">
                  <a:xfrm>
                    <a:off x="1125538"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1" name="Line 197">
                    <a:extLst>
                      <a:ext uri="{FF2B5EF4-FFF2-40B4-BE49-F238E27FC236}">
                        <a16:creationId xmlns:a16="http://schemas.microsoft.com/office/drawing/2014/main" id="{66EDAB15-7046-2211-DF6B-82C91AF85826}"/>
                      </a:ext>
                    </a:extLst>
                  </p:cNvPr>
                  <p:cNvSpPr>
                    <a:spLocks noChangeShapeType="1"/>
                  </p:cNvSpPr>
                  <p:nvPr/>
                </p:nvSpPr>
                <p:spPr bwMode="auto">
                  <a:xfrm>
                    <a:off x="1254125"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2" name="Line 198">
                    <a:extLst>
                      <a:ext uri="{FF2B5EF4-FFF2-40B4-BE49-F238E27FC236}">
                        <a16:creationId xmlns:a16="http://schemas.microsoft.com/office/drawing/2014/main" id="{1F23F683-052C-D98A-0811-8715D9EBC096}"/>
                      </a:ext>
                    </a:extLst>
                  </p:cNvPr>
                  <p:cNvSpPr>
                    <a:spLocks noChangeShapeType="1"/>
                  </p:cNvSpPr>
                  <p:nvPr/>
                </p:nvSpPr>
                <p:spPr bwMode="auto">
                  <a:xfrm>
                    <a:off x="1243013"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3" name="Line 199">
                    <a:extLst>
                      <a:ext uri="{FF2B5EF4-FFF2-40B4-BE49-F238E27FC236}">
                        <a16:creationId xmlns:a16="http://schemas.microsoft.com/office/drawing/2014/main" id="{7A9CDD11-E6A5-2404-CCE8-43FE92C6E44B}"/>
                      </a:ext>
                    </a:extLst>
                  </p:cNvPr>
                  <p:cNvSpPr>
                    <a:spLocks noChangeShapeType="1"/>
                  </p:cNvSpPr>
                  <p:nvPr/>
                </p:nvSpPr>
                <p:spPr bwMode="auto">
                  <a:xfrm>
                    <a:off x="4962525"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4" name="Line 200">
                    <a:extLst>
                      <a:ext uri="{FF2B5EF4-FFF2-40B4-BE49-F238E27FC236}">
                        <a16:creationId xmlns:a16="http://schemas.microsoft.com/office/drawing/2014/main" id="{437E555D-EDF9-1F54-B73C-87AB85C3A2C9}"/>
                      </a:ext>
                    </a:extLst>
                  </p:cNvPr>
                  <p:cNvSpPr>
                    <a:spLocks noChangeShapeType="1"/>
                  </p:cNvSpPr>
                  <p:nvPr/>
                </p:nvSpPr>
                <p:spPr bwMode="auto">
                  <a:xfrm>
                    <a:off x="4659313"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5" name="Line 201">
                    <a:extLst>
                      <a:ext uri="{FF2B5EF4-FFF2-40B4-BE49-F238E27FC236}">
                        <a16:creationId xmlns:a16="http://schemas.microsoft.com/office/drawing/2014/main" id="{BE716B51-2D4F-F489-350A-963F8FF01E06}"/>
                      </a:ext>
                    </a:extLst>
                  </p:cNvPr>
                  <p:cNvSpPr>
                    <a:spLocks noChangeShapeType="1"/>
                  </p:cNvSpPr>
                  <p:nvPr/>
                </p:nvSpPr>
                <p:spPr bwMode="auto">
                  <a:xfrm>
                    <a:off x="4864100"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6" name="Line 202">
                    <a:extLst>
                      <a:ext uri="{FF2B5EF4-FFF2-40B4-BE49-F238E27FC236}">
                        <a16:creationId xmlns:a16="http://schemas.microsoft.com/office/drawing/2014/main" id="{0CE197CB-06E1-B79E-07D5-9A43729CB5C2}"/>
                      </a:ext>
                    </a:extLst>
                  </p:cNvPr>
                  <p:cNvSpPr>
                    <a:spLocks noChangeShapeType="1"/>
                  </p:cNvSpPr>
                  <p:nvPr/>
                </p:nvSpPr>
                <p:spPr bwMode="auto">
                  <a:xfrm>
                    <a:off x="4429125"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7" name="Line 203">
                    <a:extLst>
                      <a:ext uri="{FF2B5EF4-FFF2-40B4-BE49-F238E27FC236}">
                        <a16:creationId xmlns:a16="http://schemas.microsoft.com/office/drawing/2014/main" id="{50CC42E8-7A67-5381-2EA0-CF8D2DCA92FB}"/>
                      </a:ext>
                    </a:extLst>
                  </p:cNvPr>
                  <p:cNvSpPr>
                    <a:spLocks noChangeShapeType="1"/>
                  </p:cNvSpPr>
                  <p:nvPr/>
                </p:nvSpPr>
                <p:spPr bwMode="auto">
                  <a:xfrm>
                    <a:off x="4651375"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Line 205">
                    <a:extLst>
                      <a:ext uri="{FF2B5EF4-FFF2-40B4-BE49-F238E27FC236}">
                        <a16:creationId xmlns:a16="http://schemas.microsoft.com/office/drawing/2014/main" id="{B674C639-B900-C1A0-ED4F-AE78A6CCFEB2}"/>
                      </a:ext>
                    </a:extLst>
                  </p:cNvPr>
                  <p:cNvSpPr>
                    <a:spLocks noChangeShapeType="1"/>
                  </p:cNvSpPr>
                  <p:nvPr/>
                </p:nvSpPr>
                <p:spPr bwMode="auto">
                  <a:xfrm>
                    <a:off x="4265613"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Line 206">
                    <a:extLst>
                      <a:ext uri="{FF2B5EF4-FFF2-40B4-BE49-F238E27FC236}">
                        <a16:creationId xmlns:a16="http://schemas.microsoft.com/office/drawing/2014/main" id="{334629A8-ECDE-C719-6134-A817F409AF43}"/>
                      </a:ext>
                    </a:extLst>
                  </p:cNvPr>
                  <p:cNvSpPr>
                    <a:spLocks noChangeShapeType="1"/>
                  </p:cNvSpPr>
                  <p:nvPr/>
                </p:nvSpPr>
                <p:spPr bwMode="auto">
                  <a:xfrm>
                    <a:off x="4289425"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Line 207">
                    <a:extLst>
                      <a:ext uri="{FF2B5EF4-FFF2-40B4-BE49-F238E27FC236}">
                        <a16:creationId xmlns:a16="http://schemas.microsoft.com/office/drawing/2014/main" id="{DE70A238-CD8A-105A-F2F5-E424E197B741}"/>
                      </a:ext>
                    </a:extLst>
                  </p:cNvPr>
                  <p:cNvSpPr>
                    <a:spLocks noChangeShapeType="1"/>
                  </p:cNvSpPr>
                  <p:nvPr/>
                </p:nvSpPr>
                <p:spPr bwMode="auto">
                  <a:xfrm>
                    <a:off x="4016375"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208">
                    <a:extLst>
                      <a:ext uri="{FF2B5EF4-FFF2-40B4-BE49-F238E27FC236}">
                        <a16:creationId xmlns:a16="http://schemas.microsoft.com/office/drawing/2014/main" id="{A53E51AC-B410-0D2D-CF83-E49B55FF30B4}"/>
                      </a:ext>
                    </a:extLst>
                  </p:cNvPr>
                  <p:cNvSpPr>
                    <a:spLocks noChangeShapeType="1"/>
                  </p:cNvSpPr>
                  <p:nvPr/>
                </p:nvSpPr>
                <p:spPr bwMode="auto">
                  <a:xfrm>
                    <a:off x="4043363"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09">
                    <a:extLst>
                      <a:ext uri="{FF2B5EF4-FFF2-40B4-BE49-F238E27FC236}">
                        <a16:creationId xmlns:a16="http://schemas.microsoft.com/office/drawing/2014/main" id="{EC4E627F-F162-38F3-76D7-F1EBB2C56E61}"/>
                      </a:ext>
                    </a:extLst>
                  </p:cNvPr>
                  <p:cNvSpPr>
                    <a:spLocks noChangeShapeType="1"/>
                  </p:cNvSpPr>
                  <p:nvPr/>
                </p:nvSpPr>
                <p:spPr bwMode="auto">
                  <a:xfrm>
                    <a:off x="4110038"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210">
                    <a:extLst>
                      <a:ext uri="{FF2B5EF4-FFF2-40B4-BE49-F238E27FC236}">
                        <a16:creationId xmlns:a16="http://schemas.microsoft.com/office/drawing/2014/main" id="{6A7CED9F-7EC8-0EB6-315A-270311369E51}"/>
                      </a:ext>
                    </a:extLst>
                  </p:cNvPr>
                  <p:cNvSpPr>
                    <a:spLocks noChangeShapeType="1"/>
                  </p:cNvSpPr>
                  <p:nvPr/>
                </p:nvSpPr>
                <p:spPr bwMode="auto">
                  <a:xfrm>
                    <a:off x="4164013"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211">
                    <a:extLst>
                      <a:ext uri="{FF2B5EF4-FFF2-40B4-BE49-F238E27FC236}">
                        <a16:creationId xmlns:a16="http://schemas.microsoft.com/office/drawing/2014/main" id="{8AB7D432-2C75-6613-3396-608AC1FF6C2F}"/>
                      </a:ext>
                    </a:extLst>
                  </p:cNvPr>
                  <p:cNvSpPr>
                    <a:spLocks noChangeShapeType="1"/>
                  </p:cNvSpPr>
                  <p:nvPr/>
                </p:nvSpPr>
                <p:spPr bwMode="auto">
                  <a:xfrm>
                    <a:off x="3767138"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212">
                    <a:extLst>
                      <a:ext uri="{FF2B5EF4-FFF2-40B4-BE49-F238E27FC236}">
                        <a16:creationId xmlns:a16="http://schemas.microsoft.com/office/drawing/2014/main" id="{72E25F5A-82EC-C14E-3525-A51D1B384150}"/>
                      </a:ext>
                    </a:extLst>
                  </p:cNvPr>
                  <p:cNvSpPr>
                    <a:spLocks noChangeShapeType="1"/>
                  </p:cNvSpPr>
                  <p:nvPr/>
                </p:nvSpPr>
                <p:spPr bwMode="auto">
                  <a:xfrm>
                    <a:off x="3841750"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213">
                    <a:extLst>
                      <a:ext uri="{FF2B5EF4-FFF2-40B4-BE49-F238E27FC236}">
                        <a16:creationId xmlns:a16="http://schemas.microsoft.com/office/drawing/2014/main" id="{60CB6550-8E90-97F6-50B4-7187757C0325}"/>
                      </a:ext>
                    </a:extLst>
                  </p:cNvPr>
                  <p:cNvSpPr>
                    <a:spLocks noChangeShapeType="1"/>
                  </p:cNvSpPr>
                  <p:nvPr/>
                </p:nvSpPr>
                <p:spPr bwMode="auto">
                  <a:xfrm>
                    <a:off x="3894138"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Line 214">
                    <a:extLst>
                      <a:ext uri="{FF2B5EF4-FFF2-40B4-BE49-F238E27FC236}">
                        <a16:creationId xmlns:a16="http://schemas.microsoft.com/office/drawing/2014/main" id="{528C6B7B-C9D2-71B8-6753-D140FF4C5793}"/>
                      </a:ext>
                    </a:extLst>
                  </p:cNvPr>
                  <p:cNvSpPr>
                    <a:spLocks noChangeShapeType="1"/>
                  </p:cNvSpPr>
                  <p:nvPr/>
                </p:nvSpPr>
                <p:spPr bwMode="auto">
                  <a:xfrm>
                    <a:off x="1047750"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215">
                    <a:extLst>
                      <a:ext uri="{FF2B5EF4-FFF2-40B4-BE49-F238E27FC236}">
                        <a16:creationId xmlns:a16="http://schemas.microsoft.com/office/drawing/2014/main" id="{1232A328-ABE9-80AD-750A-5B1B3AC9DBC2}"/>
                      </a:ext>
                    </a:extLst>
                  </p:cNvPr>
                  <p:cNvSpPr>
                    <a:spLocks noChangeShapeType="1"/>
                  </p:cNvSpPr>
                  <p:nvPr/>
                </p:nvSpPr>
                <p:spPr bwMode="auto">
                  <a:xfrm>
                    <a:off x="1027113"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Line 216">
                    <a:extLst>
                      <a:ext uri="{FF2B5EF4-FFF2-40B4-BE49-F238E27FC236}">
                        <a16:creationId xmlns:a16="http://schemas.microsoft.com/office/drawing/2014/main" id="{54776989-5309-A1D2-613A-C3A8DBFC1A84}"/>
                      </a:ext>
                    </a:extLst>
                  </p:cNvPr>
                  <p:cNvSpPr>
                    <a:spLocks noChangeShapeType="1"/>
                  </p:cNvSpPr>
                  <p:nvPr/>
                </p:nvSpPr>
                <p:spPr bwMode="auto">
                  <a:xfrm>
                    <a:off x="955675"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Line 217">
                    <a:extLst>
                      <a:ext uri="{FF2B5EF4-FFF2-40B4-BE49-F238E27FC236}">
                        <a16:creationId xmlns:a16="http://schemas.microsoft.com/office/drawing/2014/main" id="{F22E0168-2D4F-3DD1-0730-709612E913FE}"/>
                      </a:ext>
                    </a:extLst>
                  </p:cNvPr>
                  <p:cNvSpPr>
                    <a:spLocks noChangeShapeType="1"/>
                  </p:cNvSpPr>
                  <p:nvPr/>
                </p:nvSpPr>
                <p:spPr bwMode="auto">
                  <a:xfrm>
                    <a:off x="930275" y="5826125"/>
                    <a:ext cx="0" cy="17462"/>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Line 218">
                    <a:extLst>
                      <a:ext uri="{FF2B5EF4-FFF2-40B4-BE49-F238E27FC236}">
                        <a16:creationId xmlns:a16="http://schemas.microsoft.com/office/drawing/2014/main" id="{4DC09009-CE30-BE5C-17F5-A3A6F3C73514}"/>
                      </a:ext>
                    </a:extLst>
                  </p:cNvPr>
                  <p:cNvSpPr>
                    <a:spLocks noChangeShapeType="1"/>
                  </p:cNvSpPr>
                  <p:nvPr/>
                </p:nvSpPr>
                <p:spPr bwMode="auto">
                  <a:xfrm>
                    <a:off x="3917950"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Line 219">
                    <a:extLst>
                      <a:ext uri="{FF2B5EF4-FFF2-40B4-BE49-F238E27FC236}">
                        <a16:creationId xmlns:a16="http://schemas.microsoft.com/office/drawing/2014/main" id="{FC7A85BA-C880-315E-A742-0C47A095B4CB}"/>
                      </a:ext>
                    </a:extLst>
                  </p:cNvPr>
                  <p:cNvSpPr>
                    <a:spLocks noChangeShapeType="1"/>
                  </p:cNvSpPr>
                  <p:nvPr/>
                </p:nvSpPr>
                <p:spPr bwMode="auto">
                  <a:xfrm>
                    <a:off x="3473450"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Line 220">
                    <a:extLst>
                      <a:ext uri="{FF2B5EF4-FFF2-40B4-BE49-F238E27FC236}">
                        <a16:creationId xmlns:a16="http://schemas.microsoft.com/office/drawing/2014/main" id="{AF363F13-04EB-45E3-E227-C134943B395C}"/>
                      </a:ext>
                    </a:extLst>
                  </p:cNvPr>
                  <p:cNvSpPr>
                    <a:spLocks noChangeShapeType="1"/>
                  </p:cNvSpPr>
                  <p:nvPr/>
                </p:nvSpPr>
                <p:spPr bwMode="auto">
                  <a:xfrm>
                    <a:off x="3486150"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221">
                    <a:extLst>
                      <a:ext uri="{FF2B5EF4-FFF2-40B4-BE49-F238E27FC236}">
                        <a16:creationId xmlns:a16="http://schemas.microsoft.com/office/drawing/2014/main" id="{5C4742CB-507A-D874-292F-C8B265507BB0}"/>
                      </a:ext>
                    </a:extLst>
                  </p:cNvPr>
                  <p:cNvSpPr>
                    <a:spLocks noChangeShapeType="1"/>
                  </p:cNvSpPr>
                  <p:nvPr/>
                </p:nvSpPr>
                <p:spPr bwMode="auto">
                  <a:xfrm>
                    <a:off x="3502025"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222">
                    <a:extLst>
                      <a:ext uri="{FF2B5EF4-FFF2-40B4-BE49-F238E27FC236}">
                        <a16:creationId xmlns:a16="http://schemas.microsoft.com/office/drawing/2014/main" id="{36582FBF-2B24-E93C-84A6-EE4C4686E59A}"/>
                      </a:ext>
                    </a:extLst>
                  </p:cNvPr>
                  <p:cNvSpPr>
                    <a:spLocks noChangeShapeType="1"/>
                  </p:cNvSpPr>
                  <p:nvPr/>
                </p:nvSpPr>
                <p:spPr bwMode="auto">
                  <a:xfrm>
                    <a:off x="3584575"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223">
                    <a:extLst>
                      <a:ext uri="{FF2B5EF4-FFF2-40B4-BE49-F238E27FC236}">
                        <a16:creationId xmlns:a16="http://schemas.microsoft.com/office/drawing/2014/main" id="{4A10D13C-F30D-CA68-119F-6EF77BA82642}"/>
                      </a:ext>
                    </a:extLst>
                  </p:cNvPr>
                  <p:cNvSpPr>
                    <a:spLocks noChangeShapeType="1"/>
                  </p:cNvSpPr>
                  <p:nvPr/>
                </p:nvSpPr>
                <p:spPr bwMode="auto">
                  <a:xfrm>
                    <a:off x="3449638"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Line 224">
                    <a:extLst>
                      <a:ext uri="{FF2B5EF4-FFF2-40B4-BE49-F238E27FC236}">
                        <a16:creationId xmlns:a16="http://schemas.microsoft.com/office/drawing/2014/main" id="{AADE7C2B-768D-FB7B-A27C-984F7A617E76}"/>
                      </a:ext>
                    </a:extLst>
                  </p:cNvPr>
                  <p:cNvSpPr>
                    <a:spLocks noChangeShapeType="1"/>
                  </p:cNvSpPr>
                  <p:nvPr/>
                </p:nvSpPr>
                <p:spPr bwMode="auto">
                  <a:xfrm>
                    <a:off x="5010150" y="5822950"/>
                    <a:ext cx="0" cy="19050"/>
                  </a:xfrm>
                  <a:prstGeom prst="line">
                    <a:avLst/>
                  </a:prstGeom>
                  <a:noFill/>
                  <a:ln w="6350">
                    <a:solidFill>
                      <a:srgbClr val="0BCB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225">
                    <a:extLst>
                      <a:ext uri="{FF2B5EF4-FFF2-40B4-BE49-F238E27FC236}">
                        <a16:creationId xmlns:a16="http://schemas.microsoft.com/office/drawing/2014/main" id="{F2885338-8942-A2EA-BA80-4EA56A8F1754}"/>
                      </a:ext>
                    </a:extLst>
                  </p:cNvPr>
                  <p:cNvSpPr>
                    <a:spLocks/>
                  </p:cNvSpPr>
                  <p:nvPr/>
                </p:nvSpPr>
                <p:spPr bwMode="auto">
                  <a:xfrm>
                    <a:off x="3419475" y="5505450"/>
                    <a:ext cx="1703387" cy="141287"/>
                  </a:xfrm>
                  <a:custGeom>
                    <a:avLst/>
                    <a:gdLst>
                      <a:gd name="T0" fmla="*/ 5280 w 6437"/>
                      <a:gd name="T1" fmla="*/ 535 h 535"/>
                      <a:gd name="T2" fmla="*/ 4152 w 6437"/>
                      <a:gd name="T3" fmla="*/ 535 h 535"/>
                      <a:gd name="T4" fmla="*/ 3287 w 6437"/>
                      <a:gd name="T5" fmla="*/ 535 h 535"/>
                      <a:gd name="T6" fmla="*/ 3007 w 6437"/>
                      <a:gd name="T7" fmla="*/ 535 h 535"/>
                      <a:gd name="T8" fmla="*/ 2841 w 6437"/>
                      <a:gd name="T9" fmla="*/ 535 h 535"/>
                      <a:gd name="T10" fmla="*/ 2715 w 6437"/>
                      <a:gd name="T11" fmla="*/ 535 h 535"/>
                      <a:gd name="T12" fmla="*/ 2140 w 6437"/>
                      <a:gd name="T13" fmla="*/ 535 h 535"/>
                      <a:gd name="T14" fmla="*/ 1860 w 6437"/>
                      <a:gd name="T15" fmla="*/ 535 h 535"/>
                      <a:gd name="T16" fmla="*/ 1707 w 6437"/>
                      <a:gd name="T17" fmla="*/ 535 h 535"/>
                      <a:gd name="T18" fmla="*/ 983 w 6437"/>
                      <a:gd name="T19" fmla="*/ 535 h 535"/>
                      <a:gd name="T20" fmla="*/ 683 w 6437"/>
                      <a:gd name="T21" fmla="*/ 535 h 535"/>
                      <a:gd name="T22" fmla="*/ 517 w 6437"/>
                      <a:gd name="T23" fmla="*/ 535 h 535"/>
                      <a:gd name="T24" fmla="*/ 208 w 6437"/>
                      <a:gd name="T25" fmla="*/ 535 h 535"/>
                      <a:gd name="T26" fmla="*/ 0 w 6437"/>
                      <a:gd name="T27" fmla="*/ 257 h 535"/>
                      <a:gd name="T28" fmla="*/ 167 w 6437"/>
                      <a:gd name="T29" fmla="*/ 183 h 535"/>
                      <a:gd name="T30" fmla="*/ 345 w 6437"/>
                      <a:gd name="T31" fmla="*/ 122 h 535"/>
                      <a:gd name="T32" fmla="*/ 530 w 6437"/>
                      <a:gd name="T33" fmla="*/ 70 h 535"/>
                      <a:gd name="T34" fmla="*/ 725 w 6437"/>
                      <a:gd name="T35" fmla="*/ 32 h 535"/>
                      <a:gd name="T36" fmla="*/ 932 w 6437"/>
                      <a:gd name="T37" fmla="*/ 13 h 535"/>
                      <a:gd name="T38" fmla="*/ 1146 w 6437"/>
                      <a:gd name="T39" fmla="*/ 4 h 535"/>
                      <a:gd name="T40" fmla="*/ 1366 w 6437"/>
                      <a:gd name="T41" fmla="*/ 1 h 535"/>
                      <a:gd name="T42" fmla="*/ 1594 w 6437"/>
                      <a:gd name="T43" fmla="*/ 9 h 535"/>
                      <a:gd name="T44" fmla="*/ 2644 w 6437"/>
                      <a:gd name="T45" fmla="*/ 20 h 535"/>
                      <a:gd name="T46" fmla="*/ 2807 w 6437"/>
                      <a:gd name="T47" fmla="*/ 38 h 535"/>
                      <a:gd name="T48" fmla="*/ 2968 w 6437"/>
                      <a:gd name="T49" fmla="*/ 60 h 535"/>
                      <a:gd name="T50" fmla="*/ 3129 w 6437"/>
                      <a:gd name="T51" fmla="*/ 87 h 535"/>
                      <a:gd name="T52" fmla="*/ 3456 w 6437"/>
                      <a:gd name="T53" fmla="*/ 164 h 535"/>
                      <a:gd name="T54" fmla="*/ 3784 w 6437"/>
                      <a:gd name="T55" fmla="*/ 257 h 535"/>
                      <a:gd name="T56" fmla="*/ 3994 w 6437"/>
                      <a:gd name="T57" fmla="*/ 304 h 535"/>
                      <a:gd name="T58" fmla="*/ 4206 w 6437"/>
                      <a:gd name="T59" fmla="*/ 341 h 535"/>
                      <a:gd name="T60" fmla="*/ 4418 w 6437"/>
                      <a:gd name="T61" fmla="*/ 366 h 535"/>
                      <a:gd name="T62" fmla="*/ 4633 w 6437"/>
                      <a:gd name="T63" fmla="*/ 382 h 535"/>
                      <a:gd name="T64" fmla="*/ 5534 w 6437"/>
                      <a:gd name="T65" fmla="*/ 430 h 535"/>
                      <a:gd name="T66" fmla="*/ 6210 w 6437"/>
                      <a:gd name="T67" fmla="*/ 459 h 535"/>
                      <a:gd name="T68" fmla="*/ 6437 w 6437"/>
                      <a:gd name="T69"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37" h="535">
                        <a:moveTo>
                          <a:pt x="6437" y="535"/>
                        </a:moveTo>
                        <a:lnTo>
                          <a:pt x="5280" y="535"/>
                        </a:lnTo>
                        <a:lnTo>
                          <a:pt x="4855" y="535"/>
                        </a:lnTo>
                        <a:lnTo>
                          <a:pt x="4152" y="535"/>
                        </a:lnTo>
                        <a:lnTo>
                          <a:pt x="3533" y="535"/>
                        </a:lnTo>
                        <a:lnTo>
                          <a:pt x="3287" y="535"/>
                        </a:lnTo>
                        <a:lnTo>
                          <a:pt x="3120" y="535"/>
                        </a:lnTo>
                        <a:lnTo>
                          <a:pt x="3007" y="535"/>
                        </a:lnTo>
                        <a:lnTo>
                          <a:pt x="2913" y="535"/>
                        </a:lnTo>
                        <a:lnTo>
                          <a:pt x="2841" y="535"/>
                        </a:lnTo>
                        <a:lnTo>
                          <a:pt x="2787" y="535"/>
                        </a:lnTo>
                        <a:lnTo>
                          <a:pt x="2715" y="535"/>
                        </a:lnTo>
                        <a:lnTo>
                          <a:pt x="2212" y="535"/>
                        </a:lnTo>
                        <a:lnTo>
                          <a:pt x="2140" y="535"/>
                        </a:lnTo>
                        <a:lnTo>
                          <a:pt x="1946" y="535"/>
                        </a:lnTo>
                        <a:lnTo>
                          <a:pt x="1860" y="535"/>
                        </a:lnTo>
                        <a:lnTo>
                          <a:pt x="1823" y="535"/>
                        </a:lnTo>
                        <a:lnTo>
                          <a:pt x="1707" y="535"/>
                        </a:lnTo>
                        <a:lnTo>
                          <a:pt x="1055" y="535"/>
                        </a:lnTo>
                        <a:lnTo>
                          <a:pt x="983" y="535"/>
                        </a:lnTo>
                        <a:lnTo>
                          <a:pt x="802" y="535"/>
                        </a:lnTo>
                        <a:lnTo>
                          <a:pt x="683" y="535"/>
                        </a:lnTo>
                        <a:lnTo>
                          <a:pt x="597" y="535"/>
                        </a:lnTo>
                        <a:lnTo>
                          <a:pt x="517" y="535"/>
                        </a:lnTo>
                        <a:lnTo>
                          <a:pt x="297" y="535"/>
                        </a:lnTo>
                        <a:lnTo>
                          <a:pt x="208" y="535"/>
                        </a:lnTo>
                        <a:lnTo>
                          <a:pt x="0" y="535"/>
                        </a:lnTo>
                        <a:lnTo>
                          <a:pt x="0" y="257"/>
                        </a:lnTo>
                        <a:lnTo>
                          <a:pt x="81" y="218"/>
                        </a:lnTo>
                        <a:lnTo>
                          <a:pt x="167" y="183"/>
                        </a:lnTo>
                        <a:lnTo>
                          <a:pt x="255" y="151"/>
                        </a:lnTo>
                        <a:lnTo>
                          <a:pt x="345" y="122"/>
                        </a:lnTo>
                        <a:lnTo>
                          <a:pt x="436" y="94"/>
                        </a:lnTo>
                        <a:lnTo>
                          <a:pt x="530" y="70"/>
                        </a:lnTo>
                        <a:lnTo>
                          <a:pt x="627" y="49"/>
                        </a:lnTo>
                        <a:lnTo>
                          <a:pt x="725" y="32"/>
                        </a:lnTo>
                        <a:lnTo>
                          <a:pt x="828" y="20"/>
                        </a:lnTo>
                        <a:lnTo>
                          <a:pt x="932" y="13"/>
                        </a:lnTo>
                        <a:lnTo>
                          <a:pt x="1037" y="7"/>
                        </a:lnTo>
                        <a:lnTo>
                          <a:pt x="1146" y="4"/>
                        </a:lnTo>
                        <a:lnTo>
                          <a:pt x="1255" y="0"/>
                        </a:lnTo>
                        <a:lnTo>
                          <a:pt x="1366" y="1"/>
                        </a:lnTo>
                        <a:lnTo>
                          <a:pt x="1478" y="4"/>
                        </a:lnTo>
                        <a:lnTo>
                          <a:pt x="1594" y="9"/>
                        </a:lnTo>
                        <a:lnTo>
                          <a:pt x="2480" y="9"/>
                        </a:lnTo>
                        <a:lnTo>
                          <a:pt x="2644" y="20"/>
                        </a:lnTo>
                        <a:lnTo>
                          <a:pt x="2725" y="28"/>
                        </a:lnTo>
                        <a:lnTo>
                          <a:pt x="2807" y="38"/>
                        </a:lnTo>
                        <a:lnTo>
                          <a:pt x="2887" y="48"/>
                        </a:lnTo>
                        <a:lnTo>
                          <a:pt x="2968" y="60"/>
                        </a:lnTo>
                        <a:lnTo>
                          <a:pt x="3048" y="73"/>
                        </a:lnTo>
                        <a:lnTo>
                          <a:pt x="3129" y="87"/>
                        </a:lnTo>
                        <a:lnTo>
                          <a:pt x="3291" y="123"/>
                        </a:lnTo>
                        <a:lnTo>
                          <a:pt x="3456" y="164"/>
                        </a:lnTo>
                        <a:lnTo>
                          <a:pt x="3620" y="208"/>
                        </a:lnTo>
                        <a:lnTo>
                          <a:pt x="3784" y="257"/>
                        </a:lnTo>
                        <a:lnTo>
                          <a:pt x="3889" y="281"/>
                        </a:lnTo>
                        <a:lnTo>
                          <a:pt x="3994" y="304"/>
                        </a:lnTo>
                        <a:lnTo>
                          <a:pt x="4100" y="323"/>
                        </a:lnTo>
                        <a:lnTo>
                          <a:pt x="4206" y="341"/>
                        </a:lnTo>
                        <a:lnTo>
                          <a:pt x="4312" y="354"/>
                        </a:lnTo>
                        <a:lnTo>
                          <a:pt x="4418" y="366"/>
                        </a:lnTo>
                        <a:lnTo>
                          <a:pt x="4525" y="374"/>
                        </a:lnTo>
                        <a:lnTo>
                          <a:pt x="4633" y="382"/>
                        </a:lnTo>
                        <a:lnTo>
                          <a:pt x="5083" y="406"/>
                        </a:lnTo>
                        <a:lnTo>
                          <a:pt x="5534" y="430"/>
                        </a:lnTo>
                        <a:lnTo>
                          <a:pt x="5985" y="450"/>
                        </a:lnTo>
                        <a:lnTo>
                          <a:pt x="6210" y="459"/>
                        </a:lnTo>
                        <a:lnTo>
                          <a:pt x="6437" y="469"/>
                        </a:lnTo>
                        <a:lnTo>
                          <a:pt x="6437" y="535"/>
                        </a:lnTo>
                      </a:path>
                    </a:pathLst>
                  </a:custGeom>
                  <a:noFill/>
                  <a:ln w="11113">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226">
                    <a:extLst>
                      <a:ext uri="{FF2B5EF4-FFF2-40B4-BE49-F238E27FC236}">
                        <a16:creationId xmlns:a16="http://schemas.microsoft.com/office/drawing/2014/main" id="{677E0F00-5C83-19E2-865E-1C8EFAAE8DB7}"/>
                      </a:ext>
                    </a:extLst>
                  </p:cNvPr>
                  <p:cNvSpPr>
                    <a:spLocks/>
                  </p:cNvSpPr>
                  <p:nvPr/>
                </p:nvSpPr>
                <p:spPr bwMode="auto">
                  <a:xfrm>
                    <a:off x="889000" y="5505450"/>
                    <a:ext cx="1697037" cy="144462"/>
                  </a:xfrm>
                  <a:custGeom>
                    <a:avLst/>
                    <a:gdLst>
                      <a:gd name="T0" fmla="*/ 4143 w 6414"/>
                      <a:gd name="T1" fmla="*/ 509 h 545"/>
                      <a:gd name="T2" fmla="*/ 3836 w 6414"/>
                      <a:gd name="T3" fmla="*/ 445 h 545"/>
                      <a:gd name="T4" fmla="*/ 3632 w 6414"/>
                      <a:gd name="T5" fmla="*/ 395 h 545"/>
                      <a:gd name="T6" fmla="*/ 3479 w 6414"/>
                      <a:gd name="T7" fmla="*/ 352 h 545"/>
                      <a:gd name="T8" fmla="*/ 3365 w 6414"/>
                      <a:gd name="T9" fmla="*/ 317 h 545"/>
                      <a:gd name="T10" fmla="*/ 3183 w 6414"/>
                      <a:gd name="T11" fmla="*/ 266 h 545"/>
                      <a:gd name="T12" fmla="*/ 3066 w 6414"/>
                      <a:gd name="T13" fmla="*/ 240 h 545"/>
                      <a:gd name="T14" fmla="*/ 2951 w 6414"/>
                      <a:gd name="T15" fmla="*/ 222 h 545"/>
                      <a:gd name="T16" fmla="*/ 2743 w 6414"/>
                      <a:gd name="T17" fmla="*/ 200 h 545"/>
                      <a:gd name="T18" fmla="*/ 2636 w 6414"/>
                      <a:gd name="T19" fmla="*/ 181 h 545"/>
                      <a:gd name="T20" fmla="*/ 2507 w 6414"/>
                      <a:gd name="T21" fmla="*/ 157 h 545"/>
                      <a:gd name="T22" fmla="*/ 2288 w 6414"/>
                      <a:gd name="T23" fmla="*/ 116 h 545"/>
                      <a:gd name="T24" fmla="*/ 2071 w 6414"/>
                      <a:gd name="T25" fmla="*/ 61 h 545"/>
                      <a:gd name="T26" fmla="*/ 1549 w 6414"/>
                      <a:gd name="T27" fmla="*/ 0 h 545"/>
                      <a:gd name="T28" fmla="*/ 750 w 6414"/>
                      <a:gd name="T29" fmla="*/ 28 h 545"/>
                      <a:gd name="T30" fmla="*/ 566 w 6414"/>
                      <a:gd name="T31" fmla="*/ 39 h 545"/>
                      <a:gd name="T32" fmla="*/ 394 w 6414"/>
                      <a:gd name="T33" fmla="*/ 61 h 545"/>
                      <a:gd name="T34" fmla="*/ 192 w 6414"/>
                      <a:gd name="T35" fmla="*/ 138 h 545"/>
                      <a:gd name="T36" fmla="*/ 94 w 6414"/>
                      <a:gd name="T37" fmla="*/ 185 h 545"/>
                      <a:gd name="T38" fmla="*/ 0 w 6414"/>
                      <a:gd name="T39" fmla="*/ 545 h 545"/>
                      <a:gd name="T40" fmla="*/ 153 w 6414"/>
                      <a:gd name="T41" fmla="*/ 545 h 545"/>
                      <a:gd name="T42" fmla="*/ 307 w 6414"/>
                      <a:gd name="T43" fmla="*/ 545 h 545"/>
                      <a:gd name="T44" fmla="*/ 456 w 6414"/>
                      <a:gd name="T45" fmla="*/ 545 h 545"/>
                      <a:gd name="T46" fmla="*/ 529 w 6414"/>
                      <a:gd name="T47" fmla="*/ 545 h 545"/>
                      <a:gd name="T48" fmla="*/ 728 w 6414"/>
                      <a:gd name="T49" fmla="*/ 545 h 545"/>
                      <a:gd name="T50" fmla="*/ 937 w 6414"/>
                      <a:gd name="T51" fmla="*/ 545 h 545"/>
                      <a:gd name="T52" fmla="*/ 1104 w 6414"/>
                      <a:gd name="T53" fmla="*/ 545 h 545"/>
                      <a:gd name="T54" fmla="*/ 1198 w 6414"/>
                      <a:gd name="T55" fmla="*/ 545 h 545"/>
                      <a:gd name="T56" fmla="*/ 1407 w 6414"/>
                      <a:gd name="T57" fmla="*/ 545 h 545"/>
                      <a:gd name="T58" fmla="*/ 1653 w 6414"/>
                      <a:gd name="T59" fmla="*/ 545 h 545"/>
                      <a:gd name="T60" fmla="*/ 1768 w 6414"/>
                      <a:gd name="T61" fmla="*/ 545 h 545"/>
                      <a:gd name="T62" fmla="*/ 1942 w 6414"/>
                      <a:gd name="T63" fmla="*/ 545 h 545"/>
                      <a:gd name="T64" fmla="*/ 2005 w 6414"/>
                      <a:gd name="T65" fmla="*/ 545 h 545"/>
                      <a:gd name="T66" fmla="*/ 2407 w 6414"/>
                      <a:gd name="T67" fmla="*/ 545 h 545"/>
                      <a:gd name="T68" fmla="*/ 2524 w 6414"/>
                      <a:gd name="T69" fmla="*/ 545 h 545"/>
                      <a:gd name="T70" fmla="*/ 2627 w 6414"/>
                      <a:gd name="T71" fmla="*/ 545 h 545"/>
                      <a:gd name="T72" fmla="*/ 2783 w 6414"/>
                      <a:gd name="T73" fmla="*/ 545 h 545"/>
                      <a:gd name="T74" fmla="*/ 3002 w 6414"/>
                      <a:gd name="T75" fmla="*/ 545 h 545"/>
                      <a:gd name="T76" fmla="*/ 3180 w 6414"/>
                      <a:gd name="T77" fmla="*/ 545 h 545"/>
                      <a:gd name="T78" fmla="*/ 3347 w 6414"/>
                      <a:gd name="T79" fmla="*/ 545 h 545"/>
                      <a:gd name="T80" fmla="*/ 3694 w 6414"/>
                      <a:gd name="T81" fmla="*/ 5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4" h="545">
                        <a:moveTo>
                          <a:pt x="4245" y="528"/>
                        </a:moveTo>
                        <a:lnTo>
                          <a:pt x="4143" y="509"/>
                        </a:lnTo>
                        <a:lnTo>
                          <a:pt x="4041" y="489"/>
                        </a:lnTo>
                        <a:lnTo>
                          <a:pt x="3836" y="445"/>
                        </a:lnTo>
                        <a:lnTo>
                          <a:pt x="3734" y="420"/>
                        </a:lnTo>
                        <a:lnTo>
                          <a:pt x="3632" y="395"/>
                        </a:lnTo>
                        <a:lnTo>
                          <a:pt x="3530" y="367"/>
                        </a:lnTo>
                        <a:lnTo>
                          <a:pt x="3479" y="352"/>
                        </a:lnTo>
                        <a:lnTo>
                          <a:pt x="3429" y="339"/>
                        </a:lnTo>
                        <a:lnTo>
                          <a:pt x="3365" y="317"/>
                        </a:lnTo>
                        <a:lnTo>
                          <a:pt x="3304" y="298"/>
                        </a:lnTo>
                        <a:lnTo>
                          <a:pt x="3183" y="266"/>
                        </a:lnTo>
                        <a:lnTo>
                          <a:pt x="3123" y="251"/>
                        </a:lnTo>
                        <a:lnTo>
                          <a:pt x="3066" y="240"/>
                        </a:lnTo>
                        <a:lnTo>
                          <a:pt x="3008" y="230"/>
                        </a:lnTo>
                        <a:lnTo>
                          <a:pt x="2951" y="222"/>
                        </a:lnTo>
                        <a:lnTo>
                          <a:pt x="2847" y="213"/>
                        </a:lnTo>
                        <a:lnTo>
                          <a:pt x="2743" y="200"/>
                        </a:lnTo>
                        <a:lnTo>
                          <a:pt x="2689" y="191"/>
                        </a:lnTo>
                        <a:lnTo>
                          <a:pt x="2636" y="181"/>
                        </a:lnTo>
                        <a:lnTo>
                          <a:pt x="2529" y="159"/>
                        </a:lnTo>
                        <a:lnTo>
                          <a:pt x="2507" y="157"/>
                        </a:lnTo>
                        <a:lnTo>
                          <a:pt x="2397" y="139"/>
                        </a:lnTo>
                        <a:lnTo>
                          <a:pt x="2288" y="116"/>
                        </a:lnTo>
                        <a:lnTo>
                          <a:pt x="2180" y="90"/>
                        </a:lnTo>
                        <a:lnTo>
                          <a:pt x="2071" y="61"/>
                        </a:lnTo>
                        <a:lnTo>
                          <a:pt x="1827" y="0"/>
                        </a:lnTo>
                        <a:lnTo>
                          <a:pt x="1549" y="0"/>
                        </a:lnTo>
                        <a:lnTo>
                          <a:pt x="1191" y="28"/>
                        </a:lnTo>
                        <a:lnTo>
                          <a:pt x="750" y="28"/>
                        </a:lnTo>
                        <a:lnTo>
                          <a:pt x="656" y="31"/>
                        </a:lnTo>
                        <a:lnTo>
                          <a:pt x="566" y="39"/>
                        </a:lnTo>
                        <a:lnTo>
                          <a:pt x="479" y="49"/>
                        </a:lnTo>
                        <a:lnTo>
                          <a:pt x="394" y="61"/>
                        </a:lnTo>
                        <a:lnTo>
                          <a:pt x="291" y="95"/>
                        </a:lnTo>
                        <a:lnTo>
                          <a:pt x="192" y="138"/>
                        </a:lnTo>
                        <a:lnTo>
                          <a:pt x="142" y="160"/>
                        </a:lnTo>
                        <a:lnTo>
                          <a:pt x="94" y="185"/>
                        </a:lnTo>
                        <a:lnTo>
                          <a:pt x="0" y="242"/>
                        </a:lnTo>
                        <a:lnTo>
                          <a:pt x="0" y="545"/>
                        </a:lnTo>
                        <a:lnTo>
                          <a:pt x="81" y="545"/>
                        </a:lnTo>
                        <a:lnTo>
                          <a:pt x="153" y="545"/>
                        </a:lnTo>
                        <a:lnTo>
                          <a:pt x="237" y="545"/>
                        </a:lnTo>
                        <a:lnTo>
                          <a:pt x="307" y="545"/>
                        </a:lnTo>
                        <a:lnTo>
                          <a:pt x="379" y="545"/>
                        </a:lnTo>
                        <a:lnTo>
                          <a:pt x="456" y="545"/>
                        </a:lnTo>
                        <a:lnTo>
                          <a:pt x="501" y="545"/>
                        </a:lnTo>
                        <a:lnTo>
                          <a:pt x="529" y="545"/>
                        </a:lnTo>
                        <a:lnTo>
                          <a:pt x="697" y="545"/>
                        </a:lnTo>
                        <a:lnTo>
                          <a:pt x="728" y="545"/>
                        </a:lnTo>
                        <a:lnTo>
                          <a:pt x="776" y="545"/>
                        </a:lnTo>
                        <a:lnTo>
                          <a:pt x="937" y="545"/>
                        </a:lnTo>
                        <a:lnTo>
                          <a:pt x="1026" y="545"/>
                        </a:lnTo>
                        <a:lnTo>
                          <a:pt x="1104" y="545"/>
                        </a:lnTo>
                        <a:lnTo>
                          <a:pt x="1168" y="545"/>
                        </a:lnTo>
                        <a:lnTo>
                          <a:pt x="1198" y="545"/>
                        </a:lnTo>
                        <a:lnTo>
                          <a:pt x="1229" y="545"/>
                        </a:lnTo>
                        <a:lnTo>
                          <a:pt x="1407" y="545"/>
                        </a:lnTo>
                        <a:lnTo>
                          <a:pt x="1618" y="545"/>
                        </a:lnTo>
                        <a:lnTo>
                          <a:pt x="1653" y="545"/>
                        </a:lnTo>
                        <a:lnTo>
                          <a:pt x="1690" y="545"/>
                        </a:lnTo>
                        <a:lnTo>
                          <a:pt x="1768" y="545"/>
                        </a:lnTo>
                        <a:lnTo>
                          <a:pt x="1903" y="545"/>
                        </a:lnTo>
                        <a:lnTo>
                          <a:pt x="1942" y="545"/>
                        </a:lnTo>
                        <a:lnTo>
                          <a:pt x="1978" y="545"/>
                        </a:lnTo>
                        <a:lnTo>
                          <a:pt x="2005" y="545"/>
                        </a:lnTo>
                        <a:lnTo>
                          <a:pt x="2039" y="545"/>
                        </a:lnTo>
                        <a:lnTo>
                          <a:pt x="2407" y="545"/>
                        </a:lnTo>
                        <a:lnTo>
                          <a:pt x="2441" y="545"/>
                        </a:lnTo>
                        <a:lnTo>
                          <a:pt x="2524" y="545"/>
                        </a:lnTo>
                        <a:lnTo>
                          <a:pt x="2555" y="545"/>
                        </a:lnTo>
                        <a:lnTo>
                          <a:pt x="2627" y="545"/>
                        </a:lnTo>
                        <a:lnTo>
                          <a:pt x="2753" y="545"/>
                        </a:lnTo>
                        <a:lnTo>
                          <a:pt x="2783" y="545"/>
                        </a:lnTo>
                        <a:lnTo>
                          <a:pt x="2877" y="545"/>
                        </a:lnTo>
                        <a:lnTo>
                          <a:pt x="3002" y="545"/>
                        </a:lnTo>
                        <a:lnTo>
                          <a:pt x="3119" y="545"/>
                        </a:lnTo>
                        <a:lnTo>
                          <a:pt x="3180" y="545"/>
                        </a:lnTo>
                        <a:lnTo>
                          <a:pt x="3278" y="545"/>
                        </a:lnTo>
                        <a:lnTo>
                          <a:pt x="3347" y="545"/>
                        </a:lnTo>
                        <a:lnTo>
                          <a:pt x="3500" y="545"/>
                        </a:lnTo>
                        <a:lnTo>
                          <a:pt x="3694" y="545"/>
                        </a:lnTo>
                        <a:lnTo>
                          <a:pt x="6414" y="545"/>
                        </a:lnTo>
                      </a:path>
                    </a:pathLst>
                  </a:custGeom>
                  <a:noFill/>
                  <a:ln w="11113">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227">
                    <a:extLst>
                      <a:ext uri="{FF2B5EF4-FFF2-40B4-BE49-F238E27FC236}">
                        <a16:creationId xmlns:a16="http://schemas.microsoft.com/office/drawing/2014/main" id="{2293757D-7276-089E-D071-3B7743B4E97C}"/>
                      </a:ext>
                    </a:extLst>
                  </p:cNvPr>
                  <p:cNvSpPr>
                    <a:spLocks/>
                  </p:cNvSpPr>
                  <p:nvPr/>
                </p:nvSpPr>
                <p:spPr bwMode="auto">
                  <a:xfrm>
                    <a:off x="923925" y="5949950"/>
                    <a:ext cx="14287" cy="15875"/>
                  </a:xfrm>
                  <a:custGeom>
                    <a:avLst/>
                    <a:gdLst>
                      <a:gd name="T0" fmla="*/ 48 w 56"/>
                      <a:gd name="T1" fmla="*/ 48 h 56"/>
                      <a:gd name="T2" fmla="*/ 50 w 56"/>
                      <a:gd name="T3" fmla="*/ 42 h 56"/>
                      <a:gd name="T4" fmla="*/ 53 w 56"/>
                      <a:gd name="T5" fmla="*/ 38 h 56"/>
                      <a:gd name="T6" fmla="*/ 53 w 56"/>
                      <a:gd name="T7" fmla="*/ 35 h 56"/>
                      <a:gd name="T8" fmla="*/ 54 w 56"/>
                      <a:gd name="T9" fmla="*/ 32 h 56"/>
                      <a:gd name="T10" fmla="*/ 56 w 56"/>
                      <a:gd name="T11" fmla="*/ 28 h 56"/>
                      <a:gd name="T12" fmla="*/ 53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2 h 56"/>
                      <a:gd name="T34" fmla="*/ 8 w 56"/>
                      <a:gd name="T35" fmla="*/ 48 h 56"/>
                      <a:gd name="T36" fmla="*/ 16 w 56"/>
                      <a:gd name="T37" fmla="*/ 53 h 56"/>
                      <a:gd name="T38" fmla="*/ 28 w 56"/>
                      <a:gd name="T39" fmla="*/ 56 h 56"/>
                      <a:gd name="T40" fmla="*/ 32 w 56"/>
                      <a:gd name="T41" fmla="*/ 55 h 56"/>
                      <a:gd name="T42" fmla="*/ 34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3" y="38"/>
                        </a:lnTo>
                        <a:lnTo>
                          <a:pt x="53" y="35"/>
                        </a:lnTo>
                        <a:lnTo>
                          <a:pt x="54" y="32"/>
                        </a:lnTo>
                        <a:lnTo>
                          <a:pt x="56" y="28"/>
                        </a:lnTo>
                        <a:lnTo>
                          <a:pt x="53" y="17"/>
                        </a:lnTo>
                        <a:lnTo>
                          <a:pt x="48" y="8"/>
                        </a:lnTo>
                        <a:lnTo>
                          <a:pt x="42" y="3"/>
                        </a:lnTo>
                        <a:lnTo>
                          <a:pt x="38" y="1"/>
                        </a:lnTo>
                        <a:lnTo>
                          <a:pt x="28" y="0"/>
                        </a:lnTo>
                        <a:lnTo>
                          <a:pt x="16" y="1"/>
                        </a:lnTo>
                        <a:lnTo>
                          <a:pt x="8" y="8"/>
                        </a:lnTo>
                        <a:lnTo>
                          <a:pt x="1" y="17"/>
                        </a:lnTo>
                        <a:lnTo>
                          <a:pt x="0" y="28"/>
                        </a:lnTo>
                        <a:lnTo>
                          <a:pt x="1" y="38"/>
                        </a:lnTo>
                        <a:lnTo>
                          <a:pt x="3" y="42"/>
                        </a:lnTo>
                        <a:lnTo>
                          <a:pt x="8" y="48"/>
                        </a:lnTo>
                        <a:lnTo>
                          <a:pt x="16" y="53"/>
                        </a:lnTo>
                        <a:lnTo>
                          <a:pt x="28" y="56"/>
                        </a:lnTo>
                        <a:lnTo>
                          <a:pt x="32" y="55"/>
                        </a:lnTo>
                        <a:lnTo>
                          <a:pt x="34"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228">
                    <a:extLst>
                      <a:ext uri="{FF2B5EF4-FFF2-40B4-BE49-F238E27FC236}">
                        <a16:creationId xmlns:a16="http://schemas.microsoft.com/office/drawing/2014/main" id="{46670B47-298D-31D7-951D-1373B3412725}"/>
                      </a:ext>
                    </a:extLst>
                  </p:cNvPr>
                  <p:cNvSpPr>
                    <a:spLocks/>
                  </p:cNvSpPr>
                  <p:nvPr/>
                </p:nvSpPr>
                <p:spPr bwMode="auto">
                  <a:xfrm>
                    <a:off x="941388" y="5989638"/>
                    <a:ext cx="14287" cy="14287"/>
                  </a:xfrm>
                  <a:custGeom>
                    <a:avLst/>
                    <a:gdLst>
                      <a:gd name="T0" fmla="*/ 47 w 55"/>
                      <a:gd name="T1" fmla="*/ 48 h 56"/>
                      <a:gd name="T2" fmla="*/ 49 w 55"/>
                      <a:gd name="T3" fmla="*/ 42 h 56"/>
                      <a:gd name="T4" fmla="*/ 53 w 55"/>
                      <a:gd name="T5" fmla="*/ 38 h 56"/>
                      <a:gd name="T6" fmla="*/ 53 w 55"/>
                      <a:gd name="T7" fmla="*/ 34 h 56"/>
                      <a:gd name="T8" fmla="*/ 54 w 55"/>
                      <a:gd name="T9" fmla="*/ 32 h 56"/>
                      <a:gd name="T10" fmla="*/ 55 w 55"/>
                      <a:gd name="T11" fmla="*/ 28 h 56"/>
                      <a:gd name="T12" fmla="*/ 53 w 55"/>
                      <a:gd name="T13" fmla="*/ 17 h 56"/>
                      <a:gd name="T14" fmla="*/ 47 w 55"/>
                      <a:gd name="T15" fmla="*/ 8 h 56"/>
                      <a:gd name="T16" fmla="*/ 42 w 55"/>
                      <a:gd name="T17" fmla="*/ 3 h 56"/>
                      <a:gd name="T18" fmla="*/ 37 w 55"/>
                      <a:gd name="T19" fmla="*/ 1 h 56"/>
                      <a:gd name="T20" fmla="*/ 27 w 55"/>
                      <a:gd name="T21" fmla="*/ 0 h 56"/>
                      <a:gd name="T22" fmla="*/ 15 w 55"/>
                      <a:gd name="T23" fmla="*/ 1 h 56"/>
                      <a:gd name="T24" fmla="*/ 7 w 55"/>
                      <a:gd name="T25" fmla="*/ 8 h 56"/>
                      <a:gd name="T26" fmla="*/ 1 w 55"/>
                      <a:gd name="T27" fmla="*/ 17 h 56"/>
                      <a:gd name="T28" fmla="*/ 0 w 55"/>
                      <a:gd name="T29" fmla="*/ 28 h 56"/>
                      <a:gd name="T30" fmla="*/ 1 w 55"/>
                      <a:gd name="T31" fmla="*/ 38 h 56"/>
                      <a:gd name="T32" fmla="*/ 3 w 55"/>
                      <a:gd name="T33" fmla="*/ 42 h 56"/>
                      <a:gd name="T34" fmla="*/ 7 w 55"/>
                      <a:gd name="T35" fmla="*/ 48 h 56"/>
                      <a:gd name="T36" fmla="*/ 15 w 55"/>
                      <a:gd name="T37" fmla="*/ 53 h 56"/>
                      <a:gd name="T38" fmla="*/ 27 w 55"/>
                      <a:gd name="T39" fmla="*/ 56 h 56"/>
                      <a:gd name="T40" fmla="*/ 32 w 55"/>
                      <a:gd name="T41" fmla="*/ 55 h 56"/>
                      <a:gd name="T42" fmla="*/ 34 w 55"/>
                      <a:gd name="T43" fmla="*/ 53 h 56"/>
                      <a:gd name="T44" fmla="*/ 37 w 55"/>
                      <a:gd name="T45" fmla="*/ 53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49" y="42"/>
                        </a:lnTo>
                        <a:lnTo>
                          <a:pt x="53" y="38"/>
                        </a:lnTo>
                        <a:lnTo>
                          <a:pt x="53" y="34"/>
                        </a:lnTo>
                        <a:lnTo>
                          <a:pt x="54" y="32"/>
                        </a:lnTo>
                        <a:lnTo>
                          <a:pt x="55" y="28"/>
                        </a:lnTo>
                        <a:lnTo>
                          <a:pt x="53" y="17"/>
                        </a:lnTo>
                        <a:lnTo>
                          <a:pt x="47" y="8"/>
                        </a:lnTo>
                        <a:lnTo>
                          <a:pt x="42" y="3"/>
                        </a:lnTo>
                        <a:lnTo>
                          <a:pt x="37" y="1"/>
                        </a:lnTo>
                        <a:lnTo>
                          <a:pt x="27" y="0"/>
                        </a:lnTo>
                        <a:lnTo>
                          <a:pt x="15" y="1"/>
                        </a:lnTo>
                        <a:lnTo>
                          <a:pt x="7" y="8"/>
                        </a:lnTo>
                        <a:lnTo>
                          <a:pt x="1" y="17"/>
                        </a:lnTo>
                        <a:lnTo>
                          <a:pt x="0" y="28"/>
                        </a:lnTo>
                        <a:lnTo>
                          <a:pt x="1" y="38"/>
                        </a:lnTo>
                        <a:lnTo>
                          <a:pt x="3" y="42"/>
                        </a:lnTo>
                        <a:lnTo>
                          <a:pt x="7" y="48"/>
                        </a:lnTo>
                        <a:lnTo>
                          <a:pt x="15" y="53"/>
                        </a:lnTo>
                        <a:lnTo>
                          <a:pt x="27" y="56"/>
                        </a:lnTo>
                        <a:lnTo>
                          <a:pt x="32" y="55"/>
                        </a:lnTo>
                        <a:lnTo>
                          <a:pt x="34" y="53"/>
                        </a:lnTo>
                        <a:lnTo>
                          <a:pt x="37" y="53"/>
                        </a:lnTo>
                        <a:lnTo>
                          <a:pt x="42" y="50"/>
                        </a:lnTo>
                        <a:lnTo>
                          <a:pt x="47"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229">
                    <a:extLst>
                      <a:ext uri="{FF2B5EF4-FFF2-40B4-BE49-F238E27FC236}">
                        <a16:creationId xmlns:a16="http://schemas.microsoft.com/office/drawing/2014/main" id="{46C6E9BF-E757-9DA4-B58E-2A053D00965D}"/>
                      </a:ext>
                    </a:extLst>
                  </p:cNvPr>
                  <p:cNvSpPr>
                    <a:spLocks/>
                  </p:cNvSpPr>
                  <p:nvPr/>
                </p:nvSpPr>
                <p:spPr bwMode="auto">
                  <a:xfrm>
                    <a:off x="1038225" y="5967413"/>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2 w 56"/>
                      <a:gd name="T17" fmla="*/ 4 h 56"/>
                      <a:gd name="T18" fmla="*/ 38 w 56"/>
                      <a:gd name="T19" fmla="*/ 2 h 56"/>
                      <a:gd name="T20" fmla="*/ 28 w 56"/>
                      <a:gd name="T21" fmla="*/ 0 h 56"/>
                      <a:gd name="T22" fmla="*/ 16 w 56"/>
                      <a:gd name="T23" fmla="*/ 2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1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2" y="4"/>
                        </a:lnTo>
                        <a:lnTo>
                          <a:pt x="38" y="2"/>
                        </a:lnTo>
                        <a:lnTo>
                          <a:pt x="28" y="0"/>
                        </a:lnTo>
                        <a:lnTo>
                          <a:pt x="16" y="2"/>
                        </a:lnTo>
                        <a:lnTo>
                          <a:pt x="8" y="8"/>
                        </a:lnTo>
                        <a:lnTo>
                          <a:pt x="1" y="17"/>
                        </a:lnTo>
                        <a:lnTo>
                          <a:pt x="0" y="28"/>
                        </a:lnTo>
                        <a:lnTo>
                          <a:pt x="1" y="38"/>
                        </a:lnTo>
                        <a:lnTo>
                          <a:pt x="4" y="43"/>
                        </a:lnTo>
                        <a:lnTo>
                          <a:pt x="8" y="48"/>
                        </a:lnTo>
                        <a:lnTo>
                          <a:pt x="16" y="54"/>
                        </a:lnTo>
                        <a:lnTo>
                          <a:pt x="28" y="56"/>
                        </a:lnTo>
                        <a:lnTo>
                          <a:pt x="32" y="55"/>
                        </a:lnTo>
                        <a:lnTo>
                          <a:pt x="35" y="54"/>
                        </a:lnTo>
                        <a:lnTo>
                          <a:pt x="38" y="54"/>
                        </a:lnTo>
                        <a:lnTo>
                          <a:pt x="42" y="51"/>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230">
                    <a:extLst>
                      <a:ext uri="{FF2B5EF4-FFF2-40B4-BE49-F238E27FC236}">
                        <a16:creationId xmlns:a16="http://schemas.microsoft.com/office/drawing/2014/main" id="{D91BFCEC-223D-8D3E-26B6-92EC272DF2F1}"/>
                      </a:ext>
                    </a:extLst>
                  </p:cNvPr>
                  <p:cNvSpPr>
                    <a:spLocks/>
                  </p:cNvSpPr>
                  <p:nvPr/>
                </p:nvSpPr>
                <p:spPr bwMode="auto">
                  <a:xfrm>
                    <a:off x="1143000" y="5945188"/>
                    <a:ext cx="14287" cy="14287"/>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8 h 55"/>
                      <a:gd name="T12" fmla="*/ 54 w 56"/>
                      <a:gd name="T13" fmla="*/ 17 h 55"/>
                      <a:gd name="T14" fmla="*/ 48 w 56"/>
                      <a:gd name="T15" fmla="*/ 8 h 55"/>
                      <a:gd name="T16" fmla="*/ 43 w 56"/>
                      <a:gd name="T17" fmla="*/ 3 h 55"/>
                      <a:gd name="T18" fmla="*/ 38 w 56"/>
                      <a:gd name="T19" fmla="*/ 1 h 55"/>
                      <a:gd name="T20" fmla="*/ 28 w 56"/>
                      <a:gd name="T21" fmla="*/ 0 h 55"/>
                      <a:gd name="T22" fmla="*/ 16 w 56"/>
                      <a:gd name="T23" fmla="*/ 1 h 55"/>
                      <a:gd name="T24" fmla="*/ 8 w 56"/>
                      <a:gd name="T25" fmla="*/ 8 h 55"/>
                      <a:gd name="T26" fmla="*/ 2 w 56"/>
                      <a:gd name="T27" fmla="*/ 17 h 55"/>
                      <a:gd name="T28" fmla="*/ 0 w 56"/>
                      <a:gd name="T29" fmla="*/ 28 h 55"/>
                      <a:gd name="T30" fmla="*/ 2 w 56"/>
                      <a:gd name="T31" fmla="*/ 38 h 55"/>
                      <a:gd name="T32" fmla="*/ 4 w 56"/>
                      <a:gd name="T33" fmla="*/ 42 h 55"/>
                      <a:gd name="T34" fmla="*/ 8 w 56"/>
                      <a:gd name="T35" fmla="*/ 48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8"/>
                        </a:lnTo>
                        <a:lnTo>
                          <a:pt x="54" y="17"/>
                        </a:lnTo>
                        <a:lnTo>
                          <a:pt x="48" y="8"/>
                        </a:lnTo>
                        <a:lnTo>
                          <a:pt x="43" y="3"/>
                        </a:lnTo>
                        <a:lnTo>
                          <a:pt x="38" y="1"/>
                        </a:lnTo>
                        <a:lnTo>
                          <a:pt x="28" y="0"/>
                        </a:lnTo>
                        <a:lnTo>
                          <a:pt x="16" y="1"/>
                        </a:lnTo>
                        <a:lnTo>
                          <a:pt x="8" y="8"/>
                        </a:lnTo>
                        <a:lnTo>
                          <a:pt x="2" y="17"/>
                        </a:lnTo>
                        <a:lnTo>
                          <a:pt x="0" y="28"/>
                        </a:lnTo>
                        <a:lnTo>
                          <a:pt x="2" y="38"/>
                        </a:lnTo>
                        <a:lnTo>
                          <a:pt x="4" y="42"/>
                        </a:lnTo>
                        <a:lnTo>
                          <a:pt x="8" y="48"/>
                        </a:lnTo>
                        <a:lnTo>
                          <a:pt x="16" y="53"/>
                        </a:lnTo>
                        <a:lnTo>
                          <a:pt x="28" y="55"/>
                        </a:lnTo>
                        <a:lnTo>
                          <a:pt x="33" y="54"/>
                        </a:lnTo>
                        <a:lnTo>
                          <a:pt x="35" y="53"/>
                        </a:lnTo>
                        <a:lnTo>
                          <a:pt x="38" y="53"/>
                        </a:lnTo>
                        <a:lnTo>
                          <a:pt x="43"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31">
                    <a:extLst>
                      <a:ext uri="{FF2B5EF4-FFF2-40B4-BE49-F238E27FC236}">
                        <a16:creationId xmlns:a16="http://schemas.microsoft.com/office/drawing/2014/main" id="{2A974481-17D2-124D-3F99-286E3AD97B7F}"/>
                      </a:ext>
                    </a:extLst>
                  </p:cNvPr>
                  <p:cNvSpPr>
                    <a:spLocks/>
                  </p:cNvSpPr>
                  <p:nvPr/>
                </p:nvSpPr>
                <p:spPr bwMode="auto">
                  <a:xfrm>
                    <a:off x="1154113" y="5953125"/>
                    <a:ext cx="15875" cy="14287"/>
                  </a:xfrm>
                  <a:custGeom>
                    <a:avLst/>
                    <a:gdLst>
                      <a:gd name="T0" fmla="*/ 48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7 h 55"/>
                      <a:gd name="T14" fmla="*/ 48 w 55"/>
                      <a:gd name="T15" fmla="*/ 8 h 55"/>
                      <a:gd name="T16" fmla="*/ 42 w 55"/>
                      <a:gd name="T17" fmla="*/ 3 h 55"/>
                      <a:gd name="T18" fmla="*/ 38 w 55"/>
                      <a:gd name="T19" fmla="*/ 1 h 55"/>
                      <a:gd name="T20" fmla="*/ 28 w 55"/>
                      <a:gd name="T21" fmla="*/ 0 h 55"/>
                      <a:gd name="T22" fmla="*/ 15 w 55"/>
                      <a:gd name="T23" fmla="*/ 1 h 55"/>
                      <a:gd name="T24" fmla="*/ 8 w 55"/>
                      <a:gd name="T25" fmla="*/ 8 h 55"/>
                      <a:gd name="T26" fmla="*/ 1 w 55"/>
                      <a:gd name="T27" fmla="*/ 17 h 55"/>
                      <a:gd name="T28" fmla="*/ 0 w 55"/>
                      <a:gd name="T29" fmla="*/ 28 h 55"/>
                      <a:gd name="T30" fmla="*/ 1 w 55"/>
                      <a:gd name="T31" fmla="*/ 38 h 55"/>
                      <a:gd name="T32" fmla="*/ 3 w 55"/>
                      <a:gd name="T33" fmla="*/ 42 h 55"/>
                      <a:gd name="T34" fmla="*/ 8 w 55"/>
                      <a:gd name="T35" fmla="*/ 48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8"/>
                        </a:moveTo>
                        <a:lnTo>
                          <a:pt x="50" y="42"/>
                        </a:lnTo>
                        <a:lnTo>
                          <a:pt x="53" y="38"/>
                        </a:lnTo>
                        <a:lnTo>
                          <a:pt x="53" y="34"/>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5"/>
                        </a:lnTo>
                        <a:lnTo>
                          <a:pt x="32" y="54"/>
                        </a:lnTo>
                        <a:lnTo>
                          <a:pt x="34"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32">
                    <a:extLst>
                      <a:ext uri="{FF2B5EF4-FFF2-40B4-BE49-F238E27FC236}">
                        <a16:creationId xmlns:a16="http://schemas.microsoft.com/office/drawing/2014/main" id="{2F1ED7F8-608D-FB78-0EE5-B3FB3F87E645}"/>
                      </a:ext>
                    </a:extLst>
                  </p:cNvPr>
                  <p:cNvSpPr>
                    <a:spLocks/>
                  </p:cNvSpPr>
                  <p:nvPr/>
                </p:nvSpPr>
                <p:spPr bwMode="auto">
                  <a:xfrm>
                    <a:off x="1128713" y="5969000"/>
                    <a:ext cx="14287" cy="15875"/>
                  </a:xfrm>
                  <a:custGeom>
                    <a:avLst/>
                    <a:gdLst>
                      <a:gd name="T0" fmla="*/ 48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8 w 55"/>
                      <a:gd name="T15" fmla="*/ 8 h 56"/>
                      <a:gd name="T16" fmla="*/ 42 w 55"/>
                      <a:gd name="T17" fmla="*/ 4 h 56"/>
                      <a:gd name="T18" fmla="*/ 38 w 55"/>
                      <a:gd name="T19" fmla="*/ 2 h 56"/>
                      <a:gd name="T20" fmla="*/ 28 w 55"/>
                      <a:gd name="T21" fmla="*/ 0 h 56"/>
                      <a:gd name="T22" fmla="*/ 15 w 55"/>
                      <a:gd name="T23" fmla="*/ 2 h 56"/>
                      <a:gd name="T24" fmla="*/ 8 w 55"/>
                      <a:gd name="T25" fmla="*/ 8 h 56"/>
                      <a:gd name="T26" fmla="*/ 1 w 55"/>
                      <a:gd name="T27" fmla="*/ 17 h 56"/>
                      <a:gd name="T28" fmla="*/ 0 w 55"/>
                      <a:gd name="T29" fmla="*/ 28 h 56"/>
                      <a:gd name="T30" fmla="*/ 1 w 55"/>
                      <a:gd name="T31" fmla="*/ 38 h 56"/>
                      <a:gd name="T32" fmla="*/ 3 w 55"/>
                      <a:gd name="T33" fmla="*/ 43 h 56"/>
                      <a:gd name="T34" fmla="*/ 8 w 55"/>
                      <a:gd name="T35" fmla="*/ 48 h 56"/>
                      <a:gd name="T36" fmla="*/ 15 w 55"/>
                      <a:gd name="T37" fmla="*/ 54 h 56"/>
                      <a:gd name="T38" fmla="*/ 28 w 55"/>
                      <a:gd name="T39" fmla="*/ 56 h 56"/>
                      <a:gd name="T40" fmla="*/ 32 w 55"/>
                      <a:gd name="T41" fmla="*/ 55 h 56"/>
                      <a:gd name="T42" fmla="*/ 34 w 55"/>
                      <a:gd name="T43" fmla="*/ 54 h 56"/>
                      <a:gd name="T44" fmla="*/ 38 w 55"/>
                      <a:gd name="T45" fmla="*/ 54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3"/>
                        </a:lnTo>
                        <a:lnTo>
                          <a:pt x="53" y="38"/>
                        </a:lnTo>
                        <a:lnTo>
                          <a:pt x="53" y="35"/>
                        </a:lnTo>
                        <a:lnTo>
                          <a:pt x="54" y="33"/>
                        </a:lnTo>
                        <a:lnTo>
                          <a:pt x="55" y="28"/>
                        </a:lnTo>
                        <a:lnTo>
                          <a:pt x="53" y="17"/>
                        </a:lnTo>
                        <a:lnTo>
                          <a:pt x="48" y="8"/>
                        </a:lnTo>
                        <a:lnTo>
                          <a:pt x="42" y="4"/>
                        </a:lnTo>
                        <a:lnTo>
                          <a:pt x="38" y="2"/>
                        </a:lnTo>
                        <a:lnTo>
                          <a:pt x="28" y="0"/>
                        </a:lnTo>
                        <a:lnTo>
                          <a:pt x="15" y="2"/>
                        </a:lnTo>
                        <a:lnTo>
                          <a:pt x="8" y="8"/>
                        </a:lnTo>
                        <a:lnTo>
                          <a:pt x="1" y="17"/>
                        </a:lnTo>
                        <a:lnTo>
                          <a:pt x="0" y="28"/>
                        </a:lnTo>
                        <a:lnTo>
                          <a:pt x="1" y="38"/>
                        </a:lnTo>
                        <a:lnTo>
                          <a:pt x="3" y="43"/>
                        </a:lnTo>
                        <a:lnTo>
                          <a:pt x="8" y="48"/>
                        </a:lnTo>
                        <a:lnTo>
                          <a:pt x="15" y="54"/>
                        </a:lnTo>
                        <a:lnTo>
                          <a:pt x="28" y="56"/>
                        </a:lnTo>
                        <a:lnTo>
                          <a:pt x="32" y="55"/>
                        </a:lnTo>
                        <a:lnTo>
                          <a:pt x="34" y="54"/>
                        </a:lnTo>
                        <a:lnTo>
                          <a:pt x="38" y="54"/>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33">
                    <a:extLst>
                      <a:ext uri="{FF2B5EF4-FFF2-40B4-BE49-F238E27FC236}">
                        <a16:creationId xmlns:a16="http://schemas.microsoft.com/office/drawing/2014/main" id="{2BF047E5-95FD-AA4D-9704-78EA44A714A9}"/>
                      </a:ext>
                    </a:extLst>
                  </p:cNvPr>
                  <p:cNvSpPr>
                    <a:spLocks/>
                  </p:cNvSpPr>
                  <p:nvPr/>
                </p:nvSpPr>
                <p:spPr bwMode="auto">
                  <a:xfrm>
                    <a:off x="1236663" y="5945188"/>
                    <a:ext cx="15875" cy="14287"/>
                  </a:xfrm>
                  <a:custGeom>
                    <a:avLst/>
                    <a:gdLst>
                      <a:gd name="T0" fmla="*/ 48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7 h 55"/>
                      <a:gd name="T14" fmla="*/ 48 w 55"/>
                      <a:gd name="T15" fmla="*/ 8 h 55"/>
                      <a:gd name="T16" fmla="*/ 42 w 55"/>
                      <a:gd name="T17" fmla="*/ 3 h 55"/>
                      <a:gd name="T18" fmla="*/ 38 w 55"/>
                      <a:gd name="T19" fmla="*/ 1 h 55"/>
                      <a:gd name="T20" fmla="*/ 28 w 55"/>
                      <a:gd name="T21" fmla="*/ 0 h 55"/>
                      <a:gd name="T22" fmla="*/ 15 w 55"/>
                      <a:gd name="T23" fmla="*/ 1 h 55"/>
                      <a:gd name="T24" fmla="*/ 8 w 55"/>
                      <a:gd name="T25" fmla="*/ 8 h 55"/>
                      <a:gd name="T26" fmla="*/ 1 w 55"/>
                      <a:gd name="T27" fmla="*/ 17 h 55"/>
                      <a:gd name="T28" fmla="*/ 0 w 55"/>
                      <a:gd name="T29" fmla="*/ 28 h 55"/>
                      <a:gd name="T30" fmla="*/ 1 w 55"/>
                      <a:gd name="T31" fmla="*/ 38 h 55"/>
                      <a:gd name="T32" fmla="*/ 3 w 55"/>
                      <a:gd name="T33" fmla="*/ 42 h 55"/>
                      <a:gd name="T34" fmla="*/ 8 w 55"/>
                      <a:gd name="T35" fmla="*/ 48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8"/>
                        </a:moveTo>
                        <a:lnTo>
                          <a:pt x="50" y="42"/>
                        </a:lnTo>
                        <a:lnTo>
                          <a:pt x="53" y="38"/>
                        </a:lnTo>
                        <a:lnTo>
                          <a:pt x="53" y="34"/>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5"/>
                        </a:lnTo>
                        <a:lnTo>
                          <a:pt x="32" y="54"/>
                        </a:lnTo>
                        <a:lnTo>
                          <a:pt x="34"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4">
                    <a:extLst>
                      <a:ext uri="{FF2B5EF4-FFF2-40B4-BE49-F238E27FC236}">
                        <a16:creationId xmlns:a16="http://schemas.microsoft.com/office/drawing/2014/main" id="{A0440F40-8035-54B4-79DC-5DB55A69EAEF}"/>
                      </a:ext>
                    </a:extLst>
                  </p:cNvPr>
                  <p:cNvSpPr>
                    <a:spLocks/>
                  </p:cNvSpPr>
                  <p:nvPr/>
                </p:nvSpPr>
                <p:spPr bwMode="auto">
                  <a:xfrm>
                    <a:off x="1243013" y="5981700"/>
                    <a:ext cx="14287" cy="14287"/>
                  </a:xfrm>
                  <a:custGeom>
                    <a:avLst/>
                    <a:gdLst>
                      <a:gd name="T0" fmla="*/ 48 w 56"/>
                      <a:gd name="T1" fmla="*/ 48 h 55"/>
                      <a:gd name="T2" fmla="*/ 50 w 56"/>
                      <a:gd name="T3" fmla="*/ 42 h 55"/>
                      <a:gd name="T4" fmla="*/ 53 w 56"/>
                      <a:gd name="T5" fmla="*/ 38 h 55"/>
                      <a:gd name="T6" fmla="*/ 53 w 56"/>
                      <a:gd name="T7" fmla="*/ 34 h 55"/>
                      <a:gd name="T8" fmla="*/ 54 w 56"/>
                      <a:gd name="T9" fmla="*/ 32 h 55"/>
                      <a:gd name="T10" fmla="*/ 56 w 56"/>
                      <a:gd name="T11" fmla="*/ 28 h 55"/>
                      <a:gd name="T12" fmla="*/ 53 w 56"/>
                      <a:gd name="T13" fmla="*/ 16 h 55"/>
                      <a:gd name="T14" fmla="*/ 48 w 56"/>
                      <a:gd name="T15" fmla="*/ 8 h 55"/>
                      <a:gd name="T16" fmla="*/ 42 w 56"/>
                      <a:gd name="T17" fmla="*/ 3 h 55"/>
                      <a:gd name="T18" fmla="*/ 38 w 56"/>
                      <a:gd name="T19" fmla="*/ 1 h 55"/>
                      <a:gd name="T20" fmla="*/ 28 w 56"/>
                      <a:gd name="T21" fmla="*/ 0 h 55"/>
                      <a:gd name="T22" fmla="*/ 16 w 56"/>
                      <a:gd name="T23" fmla="*/ 1 h 55"/>
                      <a:gd name="T24" fmla="*/ 8 w 56"/>
                      <a:gd name="T25" fmla="*/ 8 h 55"/>
                      <a:gd name="T26" fmla="*/ 1 w 56"/>
                      <a:gd name="T27" fmla="*/ 16 h 55"/>
                      <a:gd name="T28" fmla="*/ 0 w 56"/>
                      <a:gd name="T29" fmla="*/ 28 h 55"/>
                      <a:gd name="T30" fmla="*/ 1 w 56"/>
                      <a:gd name="T31" fmla="*/ 38 h 55"/>
                      <a:gd name="T32" fmla="*/ 3 w 56"/>
                      <a:gd name="T33" fmla="*/ 42 h 55"/>
                      <a:gd name="T34" fmla="*/ 8 w 56"/>
                      <a:gd name="T35" fmla="*/ 48 h 55"/>
                      <a:gd name="T36" fmla="*/ 16 w 56"/>
                      <a:gd name="T37" fmla="*/ 53 h 55"/>
                      <a:gd name="T38" fmla="*/ 28 w 56"/>
                      <a:gd name="T39" fmla="*/ 55 h 55"/>
                      <a:gd name="T40" fmla="*/ 32 w 56"/>
                      <a:gd name="T41" fmla="*/ 54 h 55"/>
                      <a:gd name="T42" fmla="*/ 34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3" y="38"/>
                        </a:lnTo>
                        <a:lnTo>
                          <a:pt x="53" y="34"/>
                        </a:lnTo>
                        <a:lnTo>
                          <a:pt x="54" y="32"/>
                        </a:lnTo>
                        <a:lnTo>
                          <a:pt x="56" y="28"/>
                        </a:lnTo>
                        <a:lnTo>
                          <a:pt x="53" y="16"/>
                        </a:lnTo>
                        <a:lnTo>
                          <a:pt x="48" y="8"/>
                        </a:lnTo>
                        <a:lnTo>
                          <a:pt x="42" y="3"/>
                        </a:lnTo>
                        <a:lnTo>
                          <a:pt x="38" y="1"/>
                        </a:lnTo>
                        <a:lnTo>
                          <a:pt x="28" y="0"/>
                        </a:lnTo>
                        <a:lnTo>
                          <a:pt x="16" y="1"/>
                        </a:lnTo>
                        <a:lnTo>
                          <a:pt x="8" y="8"/>
                        </a:lnTo>
                        <a:lnTo>
                          <a:pt x="1" y="16"/>
                        </a:lnTo>
                        <a:lnTo>
                          <a:pt x="0" y="28"/>
                        </a:lnTo>
                        <a:lnTo>
                          <a:pt x="1" y="38"/>
                        </a:lnTo>
                        <a:lnTo>
                          <a:pt x="3" y="42"/>
                        </a:lnTo>
                        <a:lnTo>
                          <a:pt x="8" y="48"/>
                        </a:lnTo>
                        <a:lnTo>
                          <a:pt x="16" y="53"/>
                        </a:lnTo>
                        <a:lnTo>
                          <a:pt x="28" y="55"/>
                        </a:lnTo>
                        <a:lnTo>
                          <a:pt x="32" y="54"/>
                        </a:lnTo>
                        <a:lnTo>
                          <a:pt x="34"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35">
                    <a:extLst>
                      <a:ext uri="{FF2B5EF4-FFF2-40B4-BE49-F238E27FC236}">
                        <a16:creationId xmlns:a16="http://schemas.microsoft.com/office/drawing/2014/main" id="{1565A554-3456-3354-B58B-B8621EE02DA6}"/>
                      </a:ext>
                    </a:extLst>
                  </p:cNvPr>
                  <p:cNvSpPr>
                    <a:spLocks/>
                  </p:cNvSpPr>
                  <p:nvPr/>
                </p:nvSpPr>
                <p:spPr bwMode="auto">
                  <a:xfrm>
                    <a:off x="1371600" y="5967413"/>
                    <a:ext cx="14287" cy="14287"/>
                  </a:xfrm>
                  <a:custGeom>
                    <a:avLst/>
                    <a:gdLst>
                      <a:gd name="T0" fmla="*/ 48 w 56"/>
                      <a:gd name="T1" fmla="*/ 48 h 56"/>
                      <a:gd name="T2" fmla="*/ 50 w 56"/>
                      <a:gd name="T3" fmla="*/ 43 h 56"/>
                      <a:gd name="T4" fmla="*/ 53 w 56"/>
                      <a:gd name="T5" fmla="*/ 38 h 56"/>
                      <a:gd name="T6" fmla="*/ 53 w 56"/>
                      <a:gd name="T7" fmla="*/ 35 h 56"/>
                      <a:gd name="T8" fmla="*/ 54 w 56"/>
                      <a:gd name="T9" fmla="*/ 33 h 56"/>
                      <a:gd name="T10" fmla="*/ 56 w 56"/>
                      <a:gd name="T11" fmla="*/ 28 h 56"/>
                      <a:gd name="T12" fmla="*/ 53 w 56"/>
                      <a:gd name="T13" fmla="*/ 17 h 56"/>
                      <a:gd name="T14" fmla="*/ 48 w 56"/>
                      <a:gd name="T15" fmla="*/ 8 h 56"/>
                      <a:gd name="T16" fmla="*/ 42 w 56"/>
                      <a:gd name="T17" fmla="*/ 4 h 56"/>
                      <a:gd name="T18" fmla="*/ 38 w 56"/>
                      <a:gd name="T19" fmla="*/ 2 h 56"/>
                      <a:gd name="T20" fmla="*/ 28 w 56"/>
                      <a:gd name="T21" fmla="*/ 0 h 56"/>
                      <a:gd name="T22" fmla="*/ 16 w 56"/>
                      <a:gd name="T23" fmla="*/ 2 h 56"/>
                      <a:gd name="T24" fmla="*/ 8 w 56"/>
                      <a:gd name="T25" fmla="*/ 8 h 56"/>
                      <a:gd name="T26" fmla="*/ 1 w 56"/>
                      <a:gd name="T27" fmla="*/ 17 h 56"/>
                      <a:gd name="T28" fmla="*/ 0 w 56"/>
                      <a:gd name="T29" fmla="*/ 28 h 56"/>
                      <a:gd name="T30" fmla="*/ 1 w 56"/>
                      <a:gd name="T31" fmla="*/ 38 h 56"/>
                      <a:gd name="T32" fmla="*/ 3 w 56"/>
                      <a:gd name="T33" fmla="*/ 43 h 56"/>
                      <a:gd name="T34" fmla="*/ 8 w 56"/>
                      <a:gd name="T35" fmla="*/ 48 h 56"/>
                      <a:gd name="T36" fmla="*/ 16 w 56"/>
                      <a:gd name="T37" fmla="*/ 54 h 56"/>
                      <a:gd name="T38" fmla="*/ 28 w 56"/>
                      <a:gd name="T39" fmla="*/ 56 h 56"/>
                      <a:gd name="T40" fmla="*/ 32 w 56"/>
                      <a:gd name="T41" fmla="*/ 55 h 56"/>
                      <a:gd name="T42" fmla="*/ 34 w 56"/>
                      <a:gd name="T43" fmla="*/ 54 h 56"/>
                      <a:gd name="T44" fmla="*/ 38 w 56"/>
                      <a:gd name="T45" fmla="*/ 54 h 56"/>
                      <a:gd name="T46" fmla="*/ 42 w 56"/>
                      <a:gd name="T47" fmla="*/ 51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4" y="33"/>
                        </a:lnTo>
                        <a:lnTo>
                          <a:pt x="56" y="28"/>
                        </a:lnTo>
                        <a:lnTo>
                          <a:pt x="53" y="17"/>
                        </a:lnTo>
                        <a:lnTo>
                          <a:pt x="48" y="8"/>
                        </a:lnTo>
                        <a:lnTo>
                          <a:pt x="42" y="4"/>
                        </a:lnTo>
                        <a:lnTo>
                          <a:pt x="38" y="2"/>
                        </a:lnTo>
                        <a:lnTo>
                          <a:pt x="28" y="0"/>
                        </a:lnTo>
                        <a:lnTo>
                          <a:pt x="16" y="2"/>
                        </a:lnTo>
                        <a:lnTo>
                          <a:pt x="8" y="8"/>
                        </a:lnTo>
                        <a:lnTo>
                          <a:pt x="1" y="17"/>
                        </a:lnTo>
                        <a:lnTo>
                          <a:pt x="0" y="28"/>
                        </a:lnTo>
                        <a:lnTo>
                          <a:pt x="1" y="38"/>
                        </a:lnTo>
                        <a:lnTo>
                          <a:pt x="3" y="43"/>
                        </a:lnTo>
                        <a:lnTo>
                          <a:pt x="8" y="48"/>
                        </a:lnTo>
                        <a:lnTo>
                          <a:pt x="16" y="54"/>
                        </a:lnTo>
                        <a:lnTo>
                          <a:pt x="28" y="56"/>
                        </a:lnTo>
                        <a:lnTo>
                          <a:pt x="32" y="55"/>
                        </a:lnTo>
                        <a:lnTo>
                          <a:pt x="34" y="54"/>
                        </a:lnTo>
                        <a:lnTo>
                          <a:pt x="38" y="54"/>
                        </a:lnTo>
                        <a:lnTo>
                          <a:pt x="42" y="51"/>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36">
                    <a:extLst>
                      <a:ext uri="{FF2B5EF4-FFF2-40B4-BE49-F238E27FC236}">
                        <a16:creationId xmlns:a16="http://schemas.microsoft.com/office/drawing/2014/main" id="{42DC71C9-28C2-05B7-1F30-F43B7F329692}"/>
                      </a:ext>
                    </a:extLst>
                  </p:cNvPr>
                  <p:cNvSpPr>
                    <a:spLocks/>
                  </p:cNvSpPr>
                  <p:nvPr/>
                </p:nvSpPr>
                <p:spPr bwMode="auto">
                  <a:xfrm>
                    <a:off x="1612900" y="5953125"/>
                    <a:ext cx="14287" cy="14287"/>
                  </a:xfrm>
                  <a:custGeom>
                    <a:avLst/>
                    <a:gdLst>
                      <a:gd name="T0" fmla="*/ 48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7 h 55"/>
                      <a:gd name="T14" fmla="*/ 48 w 55"/>
                      <a:gd name="T15" fmla="*/ 8 h 55"/>
                      <a:gd name="T16" fmla="*/ 42 w 55"/>
                      <a:gd name="T17" fmla="*/ 3 h 55"/>
                      <a:gd name="T18" fmla="*/ 38 w 55"/>
                      <a:gd name="T19" fmla="*/ 1 h 55"/>
                      <a:gd name="T20" fmla="*/ 28 w 55"/>
                      <a:gd name="T21" fmla="*/ 0 h 55"/>
                      <a:gd name="T22" fmla="*/ 15 w 55"/>
                      <a:gd name="T23" fmla="*/ 1 h 55"/>
                      <a:gd name="T24" fmla="*/ 8 w 55"/>
                      <a:gd name="T25" fmla="*/ 8 h 55"/>
                      <a:gd name="T26" fmla="*/ 1 w 55"/>
                      <a:gd name="T27" fmla="*/ 17 h 55"/>
                      <a:gd name="T28" fmla="*/ 0 w 55"/>
                      <a:gd name="T29" fmla="*/ 28 h 55"/>
                      <a:gd name="T30" fmla="*/ 1 w 55"/>
                      <a:gd name="T31" fmla="*/ 38 h 55"/>
                      <a:gd name="T32" fmla="*/ 3 w 55"/>
                      <a:gd name="T33" fmla="*/ 42 h 55"/>
                      <a:gd name="T34" fmla="*/ 8 w 55"/>
                      <a:gd name="T35" fmla="*/ 48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8"/>
                        </a:moveTo>
                        <a:lnTo>
                          <a:pt x="50" y="42"/>
                        </a:lnTo>
                        <a:lnTo>
                          <a:pt x="53" y="38"/>
                        </a:lnTo>
                        <a:lnTo>
                          <a:pt x="53" y="34"/>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5"/>
                        </a:lnTo>
                        <a:lnTo>
                          <a:pt x="32" y="54"/>
                        </a:lnTo>
                        <a:lnTo>
                          <a:pt x="34"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37">
                    <a:extLst>
                      <a:ext uri="{FF2B5EF4-FFF2-40B4-BE49-F238E27FC236}">
                        <a16:creationId xmlns:a16="http://schemas.microsoft.com/office/drawing/2014/main" id="{43ADC8E3-CE78-E116-8FBC-6614D9A9AF73}"/>
                      </a:ext>
                    </a:extLst>
                  </p:cNvPr>
                  <p:cNvSpPr>
                    <a:spLocks/>
                  </p:cNvSpPr>
                  <p:nvPr/>
                </p:nvSpPr>
                <p:spPr bwMode="auto">
                  <a:xfrm>
                    <a:off x="1681163" y="5953125"/>
                    <a:ext cx="14287" cy="14287"/>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8 h 55"/>
                      <a:gd name="T12" fmla="*/ 54 w 56"/>
                      <a:gd name="T13" fmla="*/ 17 h 55"/>
                      <a:gd name="T14" fmla="*/ 48 w 56"/>
                      <a:gd name="T15" fmla="*/ 8 h 55"/>
                      <a:gd name="T16" fmla="*/ 43 w 56"/>
                      <a:gd name="T17" fmla="*/ 3 h 55"/>
                      <a:gd name="T18" fmla="*/ 38 w 56"/>
                      <a:gd name="T19" fmla="*/ 1 h 55"/>
                      <a:gd name="T20" fmla="*/ 28 w 56"/>
                      <a:gd name="T21" fmla="*/ 0 h 55"/>
                      <a:gd name="T22" fmla="*/ 16 w 56"/>
                      <a:gd name="T23" fmla="*/ 1 h 55"/>
                      <a:gd name="T24" fmla="*/ 8 w 56"/>
                      <a:gd name="T25" fmla="*/ 8 h 55"/>
                      <a:gd name="T26" fmla="*/ 1 w 56"/>
                      <a:gd name="T27" fmla="*/ 17 h 55"/>
                      <a:gd name="T28" fmla="*/ 0 w 56"/>
                      <a:gd name="T29" fmla="*/ 28 h 55"/>
                      <a:gd name="T30" fmla="*/ 1 w 56"/>
                      <a:gd name="T31" fmla="*/ 38 h 55"/>
                      <a:gd name="T32" fmla="*/ 4 w 56"/>
                      <a:gd name="T33" fmla="*/ 42 h 55"/>
                      <a:gd name="T34" fmla="*/ 8 w 56"/>
                      <a:gd name="T35" fmla="*/ 48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8"/>
                        </a:lnTo>
                        <a:lnTo>
                          <a:pt x="54" y="17"/>
                        </a:lnTo>
                        <a:lnTo>
                          <a:pt x="48" y="8"/>
                        </a:lnTo>
                        <a:lnTo>
                          <a:pt x="43" y="3"/>
                        </a:lnTo>
                        <a:lnTo>
                          <a:pt x="38" y="1"/>
                        </a:lnTo>
                        <a:lnTo>
                          <a:pt x="28" y="0"/>
                        </a:lnTo>
                        <a:lnTo>
                          <a:pt x="16" y="1"/>
                        </a:lnTo>
                        <a:lnTo>
                          <a:pt x="8" y="8"/>
                        </a:lnTo>
                        <a:lnTo>
                          <a:pt x="1" y="17"/>
                        </a:lnTo>
                        <a:lnTo>
                          <a:pt x="0" y="28"/>
                        </a:lnTo>
                        <a:lnTo>
                          <a:pt x="1" y="38"/>
                        </a:lnTo>
                        <a:lnTo>
                          <a:pt x="4" y="42"/>
                        </a:lnTo>
                        <a:lnTo>
                          <a:pt x="8" y="48"/>
                        </a:lnTo>
                        <a:lnTo>
                          <a:pt x="16" y="53"/>
                        </a:lnTo>
                        <a:lnTo>
                          <a:pt x="28" y="55"/>
                        </a:lnTo>
                        <a:lnTo>
                          <a:pt x="33" y="54"/>
                        </a:lnTo>
                        <a:lnTo>
                          <a:pt x="35" y="53"/>
                        </a:lnTo>
                        <a:lnTo>
                          <a:pt x="38" y="53"/>
                        </a:lnTo>
                        <a:lnTo>
                          <a:pt x="43"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38">
                    <a:extLst>
                      <a:ext uri="{FF2B5EF4-FFF2-40B4-BE49-F238E27FC236}">
                        <a16:creationId xmlns:a16="http://schemas.microsoft.com/office/drawing/2014/main" id="{FDB02ACD-7569-6F6D-2D5F-E58169CD24A1}"/>
                      </a:ext>
                    </a:extLst>
                  </p:cNvPr>
                  <p:cNvSpPr>
                    <a:spLocks/>
                  </p:cNvSpPr>
                  <p:nvPr/>
                </p:nvSpPr>
                <p:spPr bwMode="auto">
                  <a:xfrm>
                    <a:off x="1676400" y="5965825"/>
                    <a:ext cx="14287" cy="14287"/>
                  </a:xfrm>
                  <a:custGeom>
                    <a:avLst/>
                    <a:gdLst>
                      <a:gd name="T0" fmla="*/ 47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6 h 55"/>
                      <a:gd name="T14" fmla="*/ 47 w 55"/>
                      <a:gd name="T15" fmla="*/ 7 h 55"/>
                      <a:gd name="T16" fmla="*/ 42 w 55"/>
                      <a:gd name="T17" fmla="*/ 3 h 55"/>
                      <a:gd name="T18" fmla="*/ 37 w 55"/>
                      <a:gd name="T19" fmla="*/ 1 h 55"/>
                      <a:gd name="T20" fmla="*/ 27 w 55"/>
                      <a:gd name="T21" fmla="*/ 0 h 55"/>
                      <a:gd name="T22" fmla="*/ 15 w 55"/>
                      <a:gd name="T23" fmla="*/ 1 h 55"/>
                      <a:gd name="T24" fmla="*/ 7 w 55"/>
                      <a:gd name="T25" fmla="*/ 7 h 55"/>
                      <a:gd name="T26" fmla="*/ 1 w 55"/>
                      <a:gd name="T27" fmla="*/ 16 h 55"/>
                      <a:gd name="T28" fmla="*/ 0 w 55"/>
                      <a:gd name="T29" fmla="*/ 28 h 55"/>
                      <a:gd name="T30" fmla="*/ 1 w 55"/>
                      <a:gd name="T31" fmla="*/ 38 h 55"/>
                      <a:gd name="T32" fmla="*/ 3 w 55"/>
                      <a:gd name="T33" fmla="*/ 42 h 55"/>
                      <a:gd name="T34" fmla="*/ 7 w 55"/>
                      <a:gd name="T35" fmla="*/ 48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8"/>
                        </a:moveTo>
                        <a:lnTo>
                          <a:pt x="50" y="42"/>
                        </a:lnTo>
                        <a:lnTo>
                          <a:pt x="53" y="38"/>
                        </a:lnTo>
                        <a:lnTo>
                          <a:pt x="53" y="34"/>
                        </a:lnTo>
                        <a:lnTo>
                          <a:pt x="54" y="32"/>
                        </a:lnTo>
                        <a:lnTo>
                          <a:pt x="55" y="28"/>
                        </a:lnTo>
                        <a:lnTo>
                          <a:pt x="53" y="16"/>
                        </a:lnTo>
                        <a:lnTo>
                          <a:pt x="47" y="7"/>
                        </a:lnTo>
                        <a:lnTo>
                          <a:pt x="42" y="3"/>
                        </a:lnTo>
                        <a:lnTo>
                          <a:pt x="37" y="1"/>
                        </a:lnTo>
                        <a:lnTo>
                          <a:pt x="27" y="0"/>
                        </a:lnTo>
                        <a:lnTo>
                          <a:pt x="15" y="1"/>
                        </a:lnTo>
                        <a:lnTo>
                          <a:pt x="7" y="7"/>
                        </a:lnTo>
                        <a:lnTo>
                          <a:pt x="1" y="16"/>
                        </a:lnTo>
                        <a:lnTo>
                          <a:pt x="0" y="28"/>
                        </a:lnTo>
                        <a:lnTo>
                          <a:pt x="1" y="38"/>
                        </a:lnTo>
                        <a:lnTo>
                          <a:pt x="3" y="42"/>
                        </a:lnTo>
                        <a:lnTo>
                          <a:pt x="7" y="48"/>
                        </a:lnTo>
                        <a:lnTo>
                          <a:pt x="15" y="53"/>
                        </a:lnTo>
                        <a:lnTo>
                          <a:pt x="27" y="55"/>
                        </a:lnTo>
                        <a:lnTo>
                          <a:pt x="32" y="54"/>
                        </a:lnTo>
                        <a:lnTo>
                          <a:pt x="34" y="53"/>
                        </a:lnTo>
                        <a:lnTo>
                          <a:pt x="37" y="53"/>
                        </a:lnTo>
                        <a:lnTo>
                          <a:pt x="42" y="50"/>
                        </a:lnTo>
                        <a:lnTo>
                          <a:pt x="47"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39">
                    <a:extLst>
                      <a:ext uri="{FF2B5EF4-FFF2-40B4-BE49-F238E27FC236}">
                        <a16:creationId xmlns:a16="http://schemas.microsoft.com/office/drawing/2014/main" id="{F7B6AFD8-F2DC-E983-853E-F9840D7A055B}"/>
                      </a:ext>
                    </a:extLst>
                  </p:cNvPr>
                  <p:cNvSpPr>
                    <a:spLocks/>
                  </p:cNvSpPr>
                  <p:nvPr/>
                </p:nvSpPr>
                <p:spPr bwMode="auto">
                  <a:xfrm>
                    <a:off x="1319213" y="6146800"/>
                    <a:ext cx="14287" cy="14287"/>
                  </a:xfrm>
                  <a:custGeom>
                    <a:avLst/>
                    <a:gdLst>
                      <a:gd name="T0" fmla="*/ 47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7 w 55"/>
                      <a:gd name="T15" fmla="*/ 7 h 55"/>
                      <a:gd name="T16" fmla="*/ 42 w 55"/>
                      <a:gd name="T17" fmla="*/ 3 h 55"/>
                      <a:gd name="T18" fmla="*/ 37 w 55"/>
                      <a:gd name="T19" fmla="*/ 1 h 55"/>
                      <a:gd name="T20" fmla="*/ 27 w 55"/>
                      <a:gd name="T21" fmla="*/ 0 h 55"/>
                      <a:gd name="T22" fmla="*/ 15 w 55"/>
                      <a:gd name="T23" fmla="*/ 1 h 55"/>
                      <a:gd name="T24" fmla="*/ 7 w 55"/>
                      <a:gd name="T25" fmla="*/ 7 h 55"/>
                      <a:gd name="T26" fmla="*/ 1 w 55"/>
                      <a:gd name="T27" fmla="*/ 16 h 55"/>
                      <a:gd name="T28" fmla="*/ 0 w 55"/>
                      <a:gd name="T29" fmla="*/ 27 h 55"/>
                      <a:gd name="T30" fmla="*/ 1 w 55"/>
                      <a:gd name="T31" fmla="*/ 37 h 55"/>
                      <a:gd name="T32" fmla="*/ 3 w 55"/>
                      <a:gd name="T33" fmla="*/ 42 h 55"/>
                      <a:gd name="T34" fmla="*/ 7 w 55"/>
                      <a:gd name="T35" fmla="*/ 47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7"/>
                        </a:moveTo>
                        <a:lnTo>
                          <a:pt x="50" y="42"/>
                        </a:lnTo>
                        <a:lnTo>
                          <a:pt x="53" y="37"/>
                        </a:lnTo>
                        <a:lnTo>
                          <a:pt x="53" y="34"/>
                        </a:lnTo>
                        <a:lnTo>
                          <a:pt x="54" y="32"/>
                        </a:lnTo>
                        <a:lnTo>
                          <a:pt x="55" y="27"/>
                        </a:lnTo>
                        <a:lnTo>
                          <a:pt x="53" y="16"/>
                        </a:lnTo>
                        <a:lnTo>
                          <a:pt x="47" y="7"/>
                        </a:lnTo>
                        <a:lnTo>
                          <a:pt x="42" y="3"/>
                        </a:lnTo>
                        <a:lnTo>
                          <a:pt x="37" y="1"/>
                        </a:lnTo>
                        <a:lnTo>
                          <a:pt x="27" y="0"/>
                        </a:lnTo>
                        <a:lnTo>
                          <a:pt x="15" y="1"/>
                        </a:lnTo>
                        <a:lnTo>
                          <a:pt x="7" y="7"/>
                        </a:lnTo>
                        <a:lnTo>
                          <a:pt x="1" y="16"/>
                        </a:lnTo>
                        <a:lnTo>
                          <a:pt x="0" y="27"/>
                        </a:lnTo>
                        <a:lnTo>
                          <a:pt x="1" y="37"/>
                        </a:lnTo>
                        <a:lnTo>
                          <a:pt x="3" y="42"/>
                        </a:lnTo>
                        <a:lnTo>
                          <a:pt x="7" y="47"/>
                        </a:lnTo>
                        <a:lnTo>
                          <a:pt x="15" y="53"/>
                        </a:lnTo>
                        <a:lnTo>
                          <a:pt x="27" y="55"/>
                        </a:lnTo>
                        <a:lnTo>
                          <a:pt x="32" y="54"/>
                        </a:lnTo>
                        <a:lnTo>
                          <a:pt x="34" y="53"/>
                        </a:lnTo>
                        <a:lnTo>
                          <a:pt x="37" y="53"/>
                        </a:lnTo>
                        <a:lnTo>
                          <a:pt x="42" y="50"/>
                        </a:lnTo>
                        <a:lnTo>
                          <a:pt x="47" y="47"/>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40">
                    <a:extLst>
                      <a:ext uri="{FF2B5EF4-FFF2-40B4-BE49-F238E27FC236}">
                        <a16:creationId xmlns:a16="http://schemas.microsoft.com/office/drawing/2014/main" id="{86D0E79F-9116-D8E9-D85C-006C0D525345}"/>
                      </a:ext>
                    </a:extLst>
                  </p:cNvPr>
                  <p:cNvSpPr>
                    <a:spLocks/>
                  </p:cNvSpPr>
                  <p:nvPr/>
                </p:nvSpPr>
                <p:spPr bwMode="auto">
                  <a:xfrm>
                    <a:off x="1116013" y="6265863"/>
                    <a:ext cx="15875"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3 w 56"/>
                      <a:gd name="T17" fmla="*/ 4 h 56"/>
                      <a:gd name="T18" fmla="*/ 38 w 56"/>
                      <a:gd name="T19" fmla="*/ 1 h 56"/>
                      <a:gd name="T20" fmla="*/ 28 w 56"/>
                      <a:gd name="T21" fmla="*/ 0 h 56"/>
                      <a:gd name="T22" fmla="*/ 16 w 56"/>
                      <a:gd name="T23" fmla="*/ 1 h 56"/>
                      <a:gd name="T24" fmla="*/ 8 w 56"/>
                      <a:gd name="T25" fmla="*/ 8 h 56"/>
                      <a:gd name="T26" fmla="*/ 2 w 56"/>
                      <a:gd name="T27" fmla="*/ 17 h 56"/>
                      <a:gd name="T28" fmla="*/ 0 w 56"/>
                      <a:gd name="T29" fmla="*/ 28 h 56"/>
                      <a:gd name="T30" fmla="*/ 2 w 56"/>
                      <a:gd name="T31" fmla="*/ 38 h 56"/>
                      <a:gd name="T32" fmla="*/ 4 w 56"/>
                      <a:gd name="T33" fmla="*/ 43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3" y="4"/>
                        </a:lnTo>
                        <a:lnTo>
                          <a:pt x="38" y="1"/>
                        </a:lnTo>
                        <a:lnTo>
                          <a:pt x="28" y="0"/>
                        </a:lnTo>
                        <a:lnTo>
                          <a:pt x="16" y="1"/>
                        </a:lnTo>
                        <a:lnTo>
                          <a:pt x="8" y="8"/>
                        </a:lnTo>
                        <a:lnTo>
                          <a:pt x="2" y="17"/>
                        </a:lnTo>
                        <a:lnTo>
                          <a:pt x="0" y="28"/>
                        </a:lnTo>
                        <a:lnTo>
                          <a:pt x="2" y="38"/>
                        </a:lnTo>
                        <a:lnTo>
                          <a:pt x="4" y="43"/>
                        </a:lnTo>
                        <a:lnTo>
                          <a:pt x="8" y="48"/>
                        </a:lnTo>
                        <a:lnTo>
                          <a:pt x="16" y="54"/>
                        </a:lnTo>
                        <a:lnTo>
                          <a:pt x="28" y="56"/>
                        </a:lnTo>
                        <a:lnTo>
                          <a:pt x="33" y="55"/>
                        </a:lnTo>
                        <a:lnTo>
                          <a:pt x="35" y="54"/>
                        </a:lnTo>
                        <a:lnTo>
                          <a:pt x="38" y="54"/>
                        </a:lnTo>
                        <a:lnTo>
                          <a:pt x="43"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241">
                    <a:extLst>
                      <a:ext uri="{FF2B5EF4-FFF2-40B4-BE49-F238E27FC236}">
                        <a16:creationId xmlns:a16="http://schemas.microsoft.com/office/drawing/2014/main" id="{FBE7640A-5C8F-90DF-D576-F411507C5AB8}"/>
                      </a:ext>
                    </a:extLst>
                  </p:cNvPr>
                  <p:cNvSpPr>
                    <a:spLocks/>
                  </p:cNvSpPr>
                  <p:nvPr/>
                </p:nvSpPr>
                <p:spPr bwMode="auto">
                  <a:xfrm>
                    <a:off x="1141413" y="6248400"/>
                    <a:ext cx="15875" cy="14287"/>
                  </a:xfrm>
                  <a:custGeom>
                    <a:avLst/>
                    <a:gdLst>
                      <a:gd name="T0" fmla="*/ 48 w 56"/>
                      <a:gd name="T1" fmla="*/ 47 h 55"/>
                      <a:gd name="T2" fmla="*/ 50 w 56"/>
                      <a:gd name="T3" fmla="*/ 42 h 55"/>
                      <a:gd name="T4" fmla="*/ 53 w 56"/>
                      <a:gd name="T5" fmla="*/ 37 h 55"/>
                      <a:gd name="T6" fmla="*/ 53 w 56"/>
                      <a:gd name="T7" fmla="*/ 34 h 55"/>
                      <a:gd name="T8" fmla="*/ 54 w 56"/>
                      <a:gd name="T9" fmla="*/ 32 h 55"/>
                      <a:gd name="T10" fmla="*/ 56 w 56"/>
                      <a:gd name="T11" fmla="*/ 27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3 w 56"/>
                      <a:gd name="T33" fmla="*/ 42 h 55"/>
                      <a:gd name="T34" fmla="*/ 8 w 56"/>
                      <a:gd name="T35" fmla="*/ 47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3" y="37"/>
                        </a:lnTo>
                        <a:lnTo>
                          <a:pt x="53" y="34"/>
                        </a:lnTo>
                        <a:lnTo>
                          <a:pt x="54" y="32"/>
                        </a:lnTo>
                        <a:lnTo>
                          <a:pt x="56"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5" y="53"/>
                        </a:lnTo>
                        <a:lnTo>
                          <a:pt x="38" y="53"/>
                        </a:lnTo>
                        <a:lnTo>
                          <a:pt x="42" y="50"/>
                        </a:lnTo>
                        <a:lnTo>
                          <a:pt x="48" y="47"/>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242">
                    <a:extLst>
                      <a:ext uri="{FF2B5EF4-FFF2-40B4-BE49-F238E27FC236}">
                        <a16:creationId xmlns:a16="http://schemas.microsoft.com/office/drawing/2014/main" id="{298B2EBC-9074-9FF2-68EA-B2A802B61B27}"/>
                      </a:ext>
                    </a:extLst>
                  </p:cNvPr>
                  <p:cNvSpPr>
                    <a:spLocks/>
                  </p:cNvSpPr>
                  <p:nvPr/>
                </p:nvSpPr>
                <p:spPr bwMode="auto">
                  <a:xfrm>
                    <a:off x="1187450" y="6272213"/>
                    <a:ext cx="15875" cy="14287"/>
                  </a:xfrm>
                  <a:custGeom>
                    <a:avLst/>
                    <a:gdLst>
                      <a:gd name="T0" fmla="*/ 48 w 56"/>
                      <a:gd name="T1" fmla="*/ 47 h 55"/>
                      <a:gd name="T2" fmla="*/ 50 w 56"/>
                      <a:gd name="T3" fmla="*/ 42 h 55"/>
                      <a:gd name="T4" fmla="*/ 54 w 56"/>
                      <a:gd name="T5" fmla="*/ 37 h 55"/>
                      <a:gd name="T6" fmla="*/ 54 w 56"/>
                      <a:gd name="T7" fmla="*/ 34 h 55"/>
                      <a:gd name="T8" fmla="*/ 55 w 56"/>
                      <a:gd name="T9" fmla="*/ 32 h 55"/>
                      <a:gd name="T10" fmla="*/ 56 w 56"/>
                      <a:gd name="T11" fmla="*/ 27 h 55"/>
                      <a:gd name="T12" fmla="*/ 54 w 56"/>
                      <a:gd name="T13" fmla="*/ 16 h 55"/>
                      <a:gd name="T14" fmla="*/ 48 w 56"/>
                      <a:gd name="T15" fmla="*/ 7 h 55"/>
                      <a:gd name="T16" fmla="*/ 43 w 56"/>
                      <a:gd name="T17" fmla="*/ 3 h 55"/>
                      <a:gd name="T18" fmla="*/ 38 w 56"/>
                      <a:gd name="T19" fmla="*/ 1 h 55"/>
                      <a:gd name="T20" fmla="*/ 28 w 56"/>
                      <a:gd name="T21" fmla="*/ 0 h 55"/>
                      <a:gd name="T22" fmla="*/ 16 w 56"/>
                      <a:gd name="T23" fmla="*/ 1 h 55"/>
                      <a:gd name="T24" fmla="*/ 8 w 56"/>
                      <a:gd name="T25" fmla="*/ 7 h 55"/>
                      <a:gd name="T26" fmla="*/ 2 w 56"/>
                      <a:gd name="T27" fmla="*/ 16 h 55"/>
                      <a:gd name="T28" fmla="*/ 0 w 56"/>
                      <a:gd name="T29" fmla="*/ 27 h 55"/>
                      <a:gd name="T30" fmla="*/ 2 w 56"/>
                      <a:gd name="T31" fmla="*/ 37 h 55"/>
                      <a:gd name="T32" fmla="*/ 4 w 56"/>
                      <a:gd name="T33" fmla="*/ 42 h 55"/>
                      <a:gd name="T34" fmla="*/ 8 w 56"/>
                      <a:gd name="T35" fmla="*/ 47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4" y="37"/>
                        </a:lnTo>
                        <a:lnTo>
                          <a:pt x="54" y="34"/>
                        </a:lnTo>
                        <a:lnTo>
                          <a:pt x="55" y="32"/>
                        </a:lnTo>
                        <a:lnTo>
                          <a:pt x="56" y="27"/>
                        </a:lnTo>
                        <a:lnTo>
                          <a:pt x="54" y="16"/>
                        </a:lnTo>
                        <a:lnTo>
                          <a:pt x="48" y="7"/>
                        </a:lnTo>
                        <a:lnTo>
                          <a:pt x="43" y="3"/>
                        </a:lnTo>
                        <a:lnTo>
                          <a:pt x="38" y="1"/>
                        </a:lnTo>
                        <a:lnTo>
                          <a:pt x="28" y="0"/>
                        </a:lnTo>
                        <a:lnTo>
                          <a:pt x="16" y="1"/>
                        </a:lnTo>
                        <a:lnTo>
                          <a:pt x="8" y="7"/>
                        </a:lnTo>
                        <a:lnTo>
                          <a:pt x="2" y="16"/>
                        </a:lnTo>
                        <a:lnTo>
                          <a:pt x="0" y="27"/>
                        </a:lnTo>
                        <a:lnTo>
                          <a:pt x="2" y="37"/>
                        </a:lnTo>
                        <a:lnTo>
                          <a:pt x="4" y="42"/>
                        </a:lnTo>
                        <a:lnTo>
                          <a:pt x="8" y="47"/>
                        </a:lnTo>
                        <a:lnTo>
                          <a:pt x="16" y="53"/>
                        </a:lnTo>
                        <a:lnTo>
                          <a:pt x="28" y="55"/>
                        </a:lnTo>
                        <a:lnTo>
                          <a:pt x="33" y="54"/>
                        </a:lnTo>
                        <a:lnTo>
                          <a:pt x="35" y="53"/>
                        </a:lnTo>
                        <a:lnTo>
                          <a:pt x="38" y="53"/>
                        </a:lnTo>
                        <a:lnTo>
                          <a:pt x="43" y="50"/>
                        </a:lnTo>
                        <a:lnTo>
                          <a:pt x="48" y="47"/>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243">
                    <a:extLst>
                      <a:ext uri="{FF2B5EF4-FFF2-40B4-BE49-F238E27FC236}">
                        <a16:creationId xmlns:a16="http://schemas.microsoft.com/office/drawing/2014/main" id="{5DBB4A00-4C0E-CE94-F60D-B5DC3AAFD4AB}"/>
                      </a:ext>
                    </a:extLst>
                  </p:cNvPr>
                  <p:cNvSpPr>
                    <a:spLocks/>
                  </p:cNvSpPr>
                  <p:nvPr/>
                </p:nvSpPr>
                <p:spPr bwMode="auto">
                  <a:xfrm>
                    <a:off x="2586038" y="5995988"/>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3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3" y="4"/>
                        </a:lnTo>
                        <a:lnTo>
                          <a:pt x="38" y="1"/>
                        </a:lnTo>
                        <a:lnTo>
                          <a:pt x="28" y="0"/>
                        </a:lnTo>
                        <a:lnTo>
                          <a:pt x="16" y="1"/>
                        </a:lnTo>
                        <a:lnTo>
                          <a:pt x="8" y="8"/>
                        </a:lnTo>
                        <a:lnTo>
                          <a:pt x="1" y="17"/>
                        </a:lnTo>
                        <a:lnTo>
                          <a:pt x="0" y="28"/>
                        </a:lnTo>
                        <a:lnTo>
                          <a:pt x="1" y="38"/>
                        </a:lnTo>
                        <a:lnTo>
                          <a:pt x="4" y="43"/>
                        </a:lnTo>
                        <a:lnTo>
                          <a:pt x="8" y="48"/>
                        </a:lnTo>
                        <a:lnTo>
                          <a:pt x="16" y="54"/>
                        </a:lnTo>
                        <a:lnTo>
                          <a:pt x="28" y="56"/>
                        </a:lnTo>
                        <a:lnTo>
                          <a:pt x="33" y="55"/>
                        </a:lnTo>
                        <a:lnTo>
                          <a:pt x="35" y="54"/>
                        </a:lnTo>
                        <a:lnTo>
                          <a:pt x="38" y="54"/>
                        </a:lnTo>
                        <a:lnTo>
                          <a:pt x="43"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244">
                    <a:extLst>
                      <a:ext uri="{FF2B5EF4-FFF2-40B4-BE49-F238E27FC236}">
                        <a16:creationId xmlns:a16="http://schemas.microsoft.com/office/drawing/2014/main" id="{F2A84119-14B7-C674-0653-383B383C5C83}"/>
                      </a:ext>
                    </a:extLst>
                  </p:cNvPr>
                  <p:cNvSpPr>
                    <a:spLocks/>
                  </p:cNvSpPr>
                  <p:nvPr/>
                </p:nvSpPr>
                <p:spPr bwMode="auto">
                  <a:xfrm>
                    <a:off x="3465513" y="5995988"/>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3 w 56"/>
                      <a:gd name="T17" fmla="*/ 4 h 56"/>
                      <a:gd name="T18" fmla="*/ 38 w 56"/>
                      <a:gd name="T19" fmla="*/ 1 h 56"/>
                      <a:gd name="T20" fmla="*/ 28 w 56"/>
                      <a:gd name="T21" fmla="*/ 0 h 56"/>
                      <a:gd name="T22" fmla="*/ 16 w 56"/>
                      <a:gd name="T23" fmla="*/ 1 h 56"/>
                      <a:gd name="T24" fmla="*/ 8 w 56"/>
                      <a:gd name="T25" fmla="*/ 8 h 56"/>
                      <a:gd name="T26" fmla="*/ 2 w 56"/>
                      <a:gd name="T27" fmla="*/ 17 h 56"/>
                      <a:gd name="T28" fmla="*/ 0 w 56"/>
                      <a:gd name="T29" fmla="*/ 28 h 56"/>
                      <a:gd name="T30" fmla="*/ 2 w 56"/>
                      <a:gd name="T31" fmla="*/ 38 h 56"/>
                      <a:gd name="T32" fmla="*/ 4 w 56"/>
                      <a:gd name="T33" fmla="*/ 43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3" y="4"/>
                        </a:lnTo>
                        <a:lnTo>
                          <a:pt x="38" y="1"/>
                        </a:lnTo>
                        <a:lnTo>
                          <a:pt x="28" y="0"/>
                        </a:lnTo>
                        <a:lnTo>
                          <a:pt x="16" y="1"/>
                        </a:lnTo>
                        <a:lnTo>
                          <a:pt x="8" y="8"/>
                        </a:lnTo>
                        <a:lnTo>
                          <a:pt x="2" y="17"/>
                        </a:lnTo>
                        <a:lnTo>
                          <a:pt x="0" y="28"/>
                        </a:lnTo>
                        <a:lnTo>
                          <a:pt x="2" y="38"/>
                        </a:lnTo>
                        <a:lnTo>
                          <a:pt x="4" y="43"/>
                        </a:lnTo>
                        <a:lnTo>
                          <a:pt x="8" y="48"/>
                        </a:lnTo>
                        <a:lnTo>
                          <a:pt x="16" y="54"/>
                        </a:lnTo>
                        <a:lnTo>
                          <a:pt x="28" y="56"/>
                        </a:lnTo>
                        <a:lnTo>
                          <a:pt x="33" y="55"/>
                        </a:lnTo>
                        <a:lnTo>
                          <a:pt x="35" y="54"/>
                        </a:lnTo>
                        <a:lnTo>
                          <a:pt x="38" y="54"/>
                        </a:lnTo>
                        <a:lnTo>
                          <a:pt x="43"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245">
                    <a:extLst>
                      <a:ext uri="{FF2B5EF4-FFF2-40B4-BE49-F238E27FC236}">
                        <a16:creationId xmlns:a16="http://schemas.microsoft.com/office/drawing/2014/main" id="{6DC5A17E-E208-EE8E-7872-90A56310E9BF}"/>
                      </a:ext>
                    </a:extLst>
                  </p:cNvPr>
                  <p:cNvSpPr>
                    <a:spLocks/>
                  </p:cNvSpPr>
                  <p:nvPr/>
                </p:nvSpPr>
                <p:spPr bwMode="auto">
                  <a:xfrm>
                    <a:off x="3495675" y="5984875"/>
                    <a:ext cx="14287" cy="14287"/>
                  </a:xfrm>
                  <a:custGeom>
                    <a:avLst/>
                    <a:gdLst>
                      <a:gd name="T0" fmla="*/ 48 w 55"/>
                      <a:gd name="T1" fmla="*/ 48 h 56"/>
                      <a:gd name="T2" fmla="*/ 50 w 55"/>
                      <a:gd name="T3" fmla="*/ 42 h 56"/>
                      <a:gd name="T4" fmla="*/ 53 w 55"/>
                      <a:gd name="T5" fmla="*/ 38 h 56"/>
                      <a:gd name="T6" fmla="*/ 53 w 55"/>
                      <a:gd name="T7" fmla="*/ 34 h 56"/>
                      <a:gd name="T8" fmla="*/ 54 w 55"/>
                      <a:gd name="T9" fmla="*/ 32 h 56"/>
                      <a:gd name="T10" fmla="*/ 55 w 55"/>
                      <a:gd name="T11" fmla="*/ 28 h 56"/>
                      <a:gd name="T12" fmla="*/ 53 w 55"/>
                      <a:gd name="T13" fmla="*/ 17 h 56"/>
                      <a:gd name="T14" fmla="*/ 48 w 55"/>
                      <a:gd name="T15" fmla="*/ 8 h 56"/>
                      <a:gd name="T16" fmla="*/ 42 w 55"/>
                      <a:gd name="T17" fmla="*/ 3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3 h 56"/>
                      <a:gd name="T38" fmla="*/ 28 w 55"/>
                      <a:gd name="T39" fmla="*/ 56 h 56"/>
                      <a:gd name="T40" fmla="*/ 32 w 55"/>
                      <a:gd name="T41" fmla="*/ 54 h 56"/>
                      <a:gd name="T42" fmla="*/ 34 w 55"/>
                      <a:gd name="T43" fmla="*/ 53 h 56"/>
                      <a:gd name="T44" fmla="*/ 38 w 55"/>
                      <a:gd name="T45" fmla="*/ 53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2"/>
                        </a:lnTo>
                        <a:lnTo>
                          <a:pt x="53" y="38"/>
                        </a:lnTo>
                        <a:lnTo>
                          <a:pt x="53" y="34"/>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6"/>
                        </a:lnTo>
                        <a:lnTo>
                          <a:pt x="32" y="54"/>
                        </a:lnTo>
                        <a:lnTo>
                          <a:pt x="34"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246">
                    <a:extLst>
                      <a:ext uri="{FF2B5EF4-FFF2-40B4-BE49-F238E27FC236}">
                        <a16:creationId xmlns:a16="http://schemas.microsoft.com/office/drawing/2014/main" id="{D23149AE-91D7-DF33-BC4B-79A4E0F5737B}"/>
                      </a:ext>
                    </a:extLst>
                  </p:cNvPr>
                  <p:cNvSpPr>
                    <a:spLocks/>
                  </p:cNvSpPr>
                  <p:nvPr/>
                </p:nvSpPr>
                <p:spPr bwMode="auto">
                  <a:xfrm>
                    <a:off x="3576638" y="5984875"/>
                    <a:ext cx="14287" cy="14287"/>
                  </a:xfrm>
                  <a:custGeom>
                    <a:avLst/>
                    <a:gdLst>
                      <a:gd name="T0" fmla="*/ 48 w 56"/>
                      <a:gd name="T1" fmla="*/ 48 h 56"/>
                      <a:gd name="T2" fmla="*/ 50 w 56"/>
                      <a:gd name="T3" fmla="*/ 42 h 56"/>
                      <a:gd name="T4" fmla="*/ 54 w 56"/>
                      <a:gd name="T5" fmla="*/ 38 h 56"/>
                      <a:gd name="T6" fmla="*/ 54 w 56"/>
                      <a:gd name="T7" fmla="*/ 34 h 56"/>
                      <a:gd name="T8" fmla="*/ 55 w 56"/>
                      <a:gd name="T9" fmla="*/ 32 h 56"/>
                      <a:gd name="T10" fmla="*/ 56 w 56"/>
                      <a:gd name="T11" fmla="*/ 28 h 56"/>
                      <a:gd name="T12" fmla="*/ 54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2 h 56"/>
                      <a:gd name="T34" fmla="*/ 8 w 56"/>
                      <a:gd name="T35" fmla="*/ 48 h 56"/>
                      <a:gd name="T36" fmla="*/ 16 w 56"/>
                      <a:gd name="T37" fmla="*/ 53 h 56"/>
                      <a:gd name="T38" fmla="*/ 28 w 56"/>
                      <a:gd name="T39" fmla="*/ 56 h 56"/>
                      <a:gd name="T40" fmla="*/ 32 w 56"/>
                      <a:gd name="T41" fmla="*/ 54 h 56"/>
                      <a:gd name="T42" fmla="*/ 35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4" y="38"/>
                        </a:lnTo>
                        <a:lnTo>
                          <a:pt x="54" y="34"/>
                        </a:lnTo>
                        <a:lnTo>
                          <a:pt x="55" y="32"/>
                        </a:lnTo>
                        <a:lnTo>
                          <a:pt x="56" y="28"/>
                        </a:lnTo>
                        <a:lnTo>
                          <a:pt x="54" y="17"/>
                        </a:lnTo>
                        <a:lnTo>
                          <a:pt x="48" y="8"/>
                        </a:lnTo>
                        <a:lnTo>
                          <a:pt x="42" y="3"/>
                        </a:lnTo>
                        <a:lnTo>
                          <a:pt x="38" y="1"/>
                        </a:lnTo>
                        <a:lnTo>
                          <a:pt x="28" y="0"/>
                        </a:lnTo>
                        <a:lnTo>
                          <a:pt x="16" y="1"/>
                        </a:lnTo>
                        <a:lnTo>
                          <a:pt x="8" y="8"/>
                        </a:lnTo>
                        <a:lnTo>
                          <a:pt x="1" y="17"/>
                        </a:lnTo>
                        <a:lnTo>
                          <a:pt x="0" y="28"/>
                        </a:lnTo>
                        <a:lnTo>
                          <a:pt x="1" y="38"/>
                        </a:lnTo>
                        <a:lnTo>
                          <a:pt x="4" y="42"/>
                        </a:lnTo>
                        <a:lnTo>
                          <a:pt x="8" y="48"/>
                        </a:lnTo>
                        <a:lnTo>
                          <a:pt x="16" y="53"/>
                        </a:lnTo>
                        <a:lnTo>
                          <a:pt x="28" y="56"/>
                        </a:lnTo>
                        <a:lnTo>
                          <a:pt x="32" y="54"/>
                        </a:lnTo>
                        <a:lnTo>
                          <a:pt x="35"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247">
                    <a:extLst>
                      <a:ext uri="{FF2B5EF4-FFF2-40B4-BE49-F238E27FC236}">
                        <a16:creationId xmlns:a16="http://schemas.microsoft.com/office/drawing/2014/main" id="{B6FCE0EB-9DFB-567A-48C2-14DE7FDD6082}"/>
                      </a:ext>
                    </a:extLst>
                  </p:cNvPr>
                  <p:cNvSpPr>
                    <a:spLocks/>
                  </p:cNvSpPr>
                  <p:nvPr/>
                </p:nvSpPr>
                <p:spPr bwMode="auto">
                  <a:xfrm>
                    <a:off x="3465513" y="5975350"/>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3 w 56"/>
                      <a:gd name="T17" fmla="*/ 4 h 56"/>
                      <a:gd name="T18" fmla="*/ 38 w 56"/>
                      <a:gd name="T19" fmla="*/ 2 h 56"/>
                      <a:gd name="T20" fmla="*/ 28 w 56"/>
                      <a:gd name="T21" fmla="*/ 0 h 56"/>
                      <a:gd name="T22" fmla="*/ 16 w 56"/>
                      <a:gd name="T23" fmla="*/ 2 h 56"/>
                      <a:gd name="T24" fmla="*/ 8 w 56"/>
                      <a:gd name="T25" fmla="*/ 8 h 56"/>
                      <a:gd name="T26" fmla="*/ 2 w 56"/>
                      <a:gd name="T27" fmla="*/ 17 h 56"/>
                      <a:gd name="T28" fmla="*/ 0 w 56"/>
                      <a:gd name="T29" fmla="*/ 28 h 56"/>
                      <a:gd name="T30" fmla="*/ 2 w 56"/>
                      <a:gd name="T31" fmla="*/ 38 h 56"/>
                      <a:gd name="T32" fmla="*/ 4 w 56"/>
                      <a:gd name="T33" fmla="*/ 43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3" y="4"/>
                        </a:lnTo>
                        <a:lnTo>
                          <a:pt x="38" y="2"/>
                        </a:lnTo>
                        <a:lnTo>
                          <a:pt x="28" y="0"/>
                        </a:lnTo>
                        <a:lnTo>
                          <a:pt x="16" y="2"/>
                        </a:lnTo>
                        <a:lnTo>
                          <a:pt x="8" y="8"/>
                        </a:lnTo>
                        <a:lnTo>
                          <a:pt x="2" y="17"/>
                        </a:lnTo>
                        <a:lnTo>
                          <a:pt x="0" y="28"/>
                        </a:lnTo>
                        <a:lnTo>
                          <a:pt x="2" y="38"/>
                        </a:lnTo>
                        <a:lnTo>
                          <a:pt x="4" y="43"/>
                        </a:lnTo>
                        <a:lnTo>
                          <a:pt x="8" y="48"/>
                        </a:lnTo>
                        <a:lnTo>
                          <a:pt x="16" y="54"/>
                        </a:lnTo>
                        <a:lnTo>
                          <a:pt x="28" y="56"/>
                        </a:lnTo>
                        <a:lnTo>
                          <a:pt x="33" y="55"/>
                        </a:lnTo>
                        <a:lnTo>
                          <a:pt x="35" y="54"/>
                        </a:lnTo>
                        <a:lnTo>
                          <a:pt x="38" y="54"/>
                        </a:lnTo>
                        <a:lnTo>
                          <a:pt x="43"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248">
                    <a:extLst>
                      <a:ext uri="{FF2B5EF4-FFF2-40B4-BE49-F238E27FC236}">
                        <a16:creationId xmlns:a16="http://schemas.microsoft.com/office/drawing/2014/main" id="{EC97EB21-C796-1555-1081-7F5C10F0B482}"/>
                      </a:ext>
                    </a:extLst>
                  </p:cNvPr>
                  <p:cNvSpPr>
                    <a:spLocks/>
                  </p:cNvSpPr>
                  <p:nvPr/>
                </p:nvSpPr>
                <p:spPr bwMode="auto">
                  <a:xfrm>
                    <a:off x="3413125" y="6278563"/>
                    <a:ext cx="14287" cy="14287"/>
                  </a:xfrm>
                  <a:custGeom>
                    <a:avLst/>
                    <a:gdLst>
                      <a:gd name="T0" fmla="*/ 47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7 h 55"/>
                      <a:gd name="T14" fmla="*/ 47 w 55"/>
                      <a:gd name="T15" fmla="*/ 8 h 55"/>
                      <a:gd name="T16" fmla="*/ 42 w 55"/>
                      <a:gd name="T17" fmla="*/ 3 h 55"/>
                      <a:gd name="T18" fmla="*/ 37 w 55"/>
                      <a:gd name="T19" fmla="*/ 1 h 55"/>
                      <a:gd name="T20" fmla="*/ 27 w 55"/>
                      <a:gd name="T21" fmla="*/ 0 h 55"/>
                      <a:gd name="T22" fmla="*/ 15 w 55"/>
                      <a:gd name="T23" fmla="*/ 1 h 55"/>
                      <a:gd name="T24" fmla="*/ 7 w 55"/>
                      <a:gd name="T25" fmla="*/ 8 h 55"/>
                      <a:gd name="T26" fmla="*/ 1 w 55"/>
                      <a:gd name="T27" fmla="*/ 17 h 55"/>
                      <a:gd name="T28" fmla="*/ 0 w 55"/>
                      <a:gd name="T29" fmla="*/ 28 h 55"/>
                      <a:gd name="T30" fmla="*/ 1 w 55"/>
                      <a:gd name="T31" fmla="*/ 38 h 55"/>
                      <a:gd name="T32" fmla="*/ 3 w 55"/>
                      <a:gd name="T33" fmla="*/ 42 h 55"/>
                      <a:gd name="T34" fmla="*/ 7 w 55"/>
                      <a:gd name="T35" fmla="*/ 48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8"/>
                        </a:moveTo>
                        <a:lnTo>
                          <a:pt x="50" y="42"/>
                        </a:lnTo>
                        <a:lnTo>
                          <a:pt x="53" y="38"/>
                        </a:lnTo>
                        <a:lnTo>
                          <a:pt x="53" y="34"/>
                        </a:lnTo>
                        <a:lnTo>
                          <a:pt x="54" y="32"/>
                        </a:lnTo>
                        <a:lnTo>
                          <a:pt x="55" y="28"/>
                        </a:lnTo>
                        <a:lnTo>
                          <a:pt x="53" y="17"/>
                        </a:lnTo>
                        <a:lnTo>
                          <a:pt x="47" y="8"/>
                        </a:lnTo>
                        <a:lnTo>
                          <a:pt x="42" y="3"/>
                        </a:lnTo>
                        <a:lnTo>
                          <a:pt x="37" y="1"/>
                        </a:lnTo>
                        <a:lnTo>
                          <a:pt x="27" y="0"/>
                        </a:lnTo>
                        <a:lnTo>
                          <a:pt x="15" y="1"/>
                        </a:lnTo>
                        <a:lnTo>
                          <a:pt x="7" y="8"/>
                        </a:lnTo>
                        <a:lnTo>
                          <a:pt x="1" y="17"/>
                        </a:lnTo>
                        <a:lnTo>
                          <a:pt x="0" y="28"/>
                        </a:lnTo>
                        <a:lnTo>
                          <a:pt x="1" y="38"/>
                        </a:lnTo>
                        <a:lnTo>
                          <a:pt x="3" y="42"/>
                        </a:lnTo>
                        <a:lnTo>
                          <a:pt x="7" y="48"/>
                        </a:lnTo>
                        <a:lnTo>
                          <a:pt x="15" y="53"/>
                        </a:lnTo>
                        <a:lnTo>
                          <a:pt x="27" y="55"/>
                        </a:lnTo>
                        <a:lnTo>
                          <a:pt x="32" y="54"/>
                        </a:lnTo>
                        <a:lnTo>
                          <a:pt x="34" y="53"/>
                        </a:lnTo>
                        <a:lnTo>
                          <a:pt x="37" y="53"/>
                        </a:lnTo>
                        <a:lnTo>
                          <a:pt x="42" y="50"/>
                        </a:lnTo>
                        <a:lnTo>
                          <a:pt x="47"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249">
                    <a:extLst>
                      <a:ext uri="{FF2B5EF4-FFF2-40B4-BE49-F238E27FC236}">
                        <a16:creationId xmlns:a16="http://schemas.microsoft.com/office/drawing/2014/main" id="{0B07B248-EE0E-DA5C-7763-F544F6D467F0}"/>
                      </a:ext>
                    </a:extLst>
                  </p:cNvPr>
                  <p:cNvSpPr>
                    <a:spLocks/>
                  </p:cNvSpPr>
                  <p:nvPr/>
                </p:nvSpPr>
                <p:spPr bwMode="auto">
                  <a:xfrm>
                    <a:off x="3443288" y="6264275"/>
                    <a:ext cx="14287" cy="14287"/>
                  </a:xfrm>
                  <a:custGeom>
                    <a:avLst/>
                    <a:gdLst>
                      <a:gd name="T0" fmla="*/ 48 w 56"/>
                      <a:gd name="T1" fmla="*/ 48 h 56"/>
                      <a:gd name="T2" fmla="*/ 50 w 56"/>
                      <a:gd name="T3" fmla="*/ 43 h 56"/>
                      <a:gd name="T4" fmla="*/ 53 w 56"/>
                      <a:gd name="T5" fmla="*/ 38 h 56"/>
                      <a:gd name="T6" fmla="*/ 53 w 56"/>
                      <a:gd name="T7" fmla="*/ 35 h 56"/>
                      <a:gd name="T8" fmla="*/ 55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5" y="33"/>
                        </a:lnTo>
                        <a:lnTo>
                          <a:pt x="56" y="28"/>
                        </a:lnTo>
                        <a:lnTo>
                          <a:pt x="53" y="17"/>
                        </a:lnTo>
                        <a:lnTo>
                          <a:pt x="48" y="8"/>
                        </a:lnTo>
                        <a:lnTo>
                          <a:pt x="42" y="4"/>
                        </a:lnTo>
                        <a:lnTo>
                          <a:pt x="38" y="1"/>
                        </a:lnTo>
                        <a:lnTo>
                          <a:pt x="28" y="0"/>
                        </a:lnTo>
                        <a:lnTo>
                          <a:pt x="16" y="1"/>
                        </a:lnTo>
                        <a:lnTo>
                          <a:pt x="8" y="8"/>
                        </a:lnTo>
                        <a:lnTo>
                          <a:pt x="1" y="17"/>
                        </a:lnTo>
                        <a:lnTo>
                          <a:pt x="0" y="28"/>
                        </a:lnTo>
                        <a:lnTo>
                          <a:pt x="1" y="38"/>
                        </a:lnTo>
                        <a:lnTo>
                          <a:pt x="4" y="43"/>
                        </a:lnTo>
                        <a:lnTo>
                          <a:pt x="8" y="48"/>
                        </a:lnTo>
                        <a:lnTo>
                          <a:pt x="16" y="54"/>
                        </a:lnTo>
                        <a:lnTo>
                          <a:pt x="28" y="56"/>
                        </a:lnTo>
                        <a:lnTo>
                          <a:pt x="32" y="55"/>
                        </a:lnTo>
                        <a:lnTo>
                          <a:pt x="35" y="54"/>
                        </a:lnTo>
                        <a:lnTo>
                          <a:pt x="38" y="54"/>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250">
                    <a:extLst>
                      <a:ext uri="{FF2B5EF4-FFF2-40B4-BE49-F238E27FC236}">
                        <a16:creationId xmlns:a16="http://schemas.microsoft.com/office/drawing/2014/main" id="{D2B5D61F-0D9C-D7D2-D5E2-1D5FF4810EA2}"/>
                      </a:ext>
                    </a:extLst>
                  </p:cNvPr>
                  <p:cNvSpPr>
                    <a:spLocks/>
                  </p:cNvSpPr>
                  <p:nvPr/>
                </p:nvSpPr>
                <p:spPr bwMode="auto">
                  <a:xfrm>
                    <a:off x="3833813" y="5989638"/>
                    <a:ext cx="14287" cy="14287"/>
                  </a:xfrm>
                  <a:custGeom>
                    <a:avLst/>
                    <a:gdLst>
                      <a:gd name="T0" fmla="*/ 48 w 55"/>
                      <a:gd name="T1" fmla="*/ 48 h 56"/>
                      <a:gd name="T2" fmla="*/ 50 w 55"/>
                      <a:gd name="T3" fmla="*/ 42 h 56"/>
                      <a:gd name="T4" fmla="*/ 53 w 55"/>
                      <a:gd name="T5" fmla="*/ 38 h 56"/>
                      <a:gd name="T6" fmla="*/ 53 w 55"/>
                      <a:gd name="T7" fmla="*/ 34 h 56"/>
                      <a:gd name="T8" fmla="*/ 54 w 55"/>
                      <a:gd name="T9" fmla="*/ 32 h 56"/>
                      <a:gd name="T10" fmla="*/ 55 w 55"/>
                      <a:gd name="T11" fmla="*/ 28 h 56"/>
                      <a:gd name="T12" fmla="*/ 53 w 55"/>
                      <a:gd name="T13" fmla="*/ 17 h 56"/>
                      <a:gd name="T14" fmla="*/ 48 w 55"/>
                      <a:gd name="T15" fmla="*/ 8 h 56"/>
                      <a:gd name="T16" fmla="*/ 42 w 55"/>
                      <a:gd name="T17" fmla="*/ 3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3 h 56"/>
                      <a:gd name="T38" fmla="*/ 28 w 55"/>
                      <a:gd name="T39" fmla="*/ 56 h 56"/>
                      <a:gd name="T40" fmla="*/ 32 w 55"/>
                      <a:gd name="T41" fmla="*/ 55 h 56"/>
                      <a:gd name="T42" fmla="*/ 34 w 55"/>
                      <a:gd name="T43" fmla="*/ 53 h 56"/>
                      <a:gd name="T44" fmla="*/ 38 w 55"/>
                      <a:gd name="T45" fmla="*/ 53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2"/>
                        </a:lnTo>
                        <a:lnTo>
                          <a:pt x="53" y="38"/>
                        </a:lnTo>
                        <a:lnTo>
                          <a:pt x="53" y="34"/>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6"/>
                        </a:lnTo>
                        <a:lnTo>
                          <a:pt x="32" y="55"/>
                        </a:lnTo>
                        <a:lnTo>
                          <a:pt x="34"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251">
                    <a:extLst>
                      <a:ext uri="{FF2B5EF4-FFF2-40B4-BE49-F238E27FC236}">
                        <a16:creationId xmlns:a16="http://schemas.microsoft.com/office/drawing/2014/main" id="{2CB60327-3D89-AF10-2846-07205053FD11}"/>
                      </a:ext>
                    </a:extLst>
                  </p:cNvPr>
                  <p:cNvSpPr>
                    <a:spLocks/>
                  </p:cNvSpPr>
                  <p:nvPr/>
                </p:nvSpPr>
                <p:spPr bwMode="auto">
                  <a:xfrm>
                    <a:off x="4013200" y="6111875"/>
                    <a:ext cx="15875"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3 w 56"/>
                      <a:gd name="T17" fmla="*/ 4 h 56"/>
                      <a:gd name="T18" fmla="*/ 38 w 56"/>
                      <a:gd name="T19" fmla="*/ 2 h 56"/>
                      <a:gd name="T20" fmla="*/ 28 w 56"/>
                      <a:gd name="T21" fmla="*/ 0 h 56"/>
                      <a:gd name="T22" fmla="*/ 16 w 56"/>
                      <a:gd name="T23" fmla="*/ 2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3" y="4"/>
                        </a:lnTo>
                        <a:lnTo>
                          <a:pt x="38" y="2"/>
                        </a:lnTo>
                        <a:lnTo>
                          <a:pt x="28" y="0"/>
                        </a:lnTo>
                        <a:lnTo>
                          <a:pt x="16" y="2"/>
                        </a:lnTo>
                        <a:lnTo>
                          <a:pt x="8" y="8"/>
                        </a:lnTo>
                        <a:lnTo>
                          <a:pt x="1" y="17"/>
                        </a:lnTo>
                        <a:lnTo>
                          <a:pt x="0" y="28"/>
                        </a:lnTo>
                        <a:lnTo>
                          <a:pt x="1" y="38"/>
                        </a:lnTo>
                        <a:lnTo>
                          <a:pt x="4" y="43"/>
                        </a:lnTo>
                        <a:lnTo>
                          <a:pt x="8" y="48"/>
                        </a:lnTo>
                        <a:lnTo>
                          <a:pt x="16" y="54"/>
                        </a:lnTo>
                        <a:lnTo>
                          <a:pt x="28" y="56"/>
                        </a:lnTo>
                        <a:lnTo>
                          <a:pt x="33" y="55"/>
                        </a:lnTo>
                        <a:lnTo>
                          <a:pt x="35" y="54"/>
                        </a:lnTo>
                        <a:lnTo>
                          <a:pt x="38" y="54"/>
                        </a:lnTo>
                        <a:lnTo>
                          <a:pt x="43"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252">
                    <a:extLst>
                      <a:ext uri="{FF2B5EF4-FFF2-40B4-BE49-F238E27FC236}">
                        <a16:creationId xmlns:a16="http://schemas.microsoft.com/office/drawing/2014/main" id="{4371FFF0-A83A-9EE4-6FBD-234E00E278A8}"/>
                      </a:ext>
                    </a:extLst>
                  </p:cNvPr>
                  <p:cNvSpPr>
                    <a:spLocks/>
                  </p:cNvSpPr>
                  <p:nvPr/>
                </p:nvSpPr>
                <p:spPr bwMode="auto">
                  <a:xfrm>
                    <a:off x="3838575" y="6096000"/>
                    <a:ext cx="14287" cy="15875"/>
                  </a:xfrm>
                  <a:custGeom>
                    <a:avLst/>
                    <a:gdLst>
                      <a:gd name="T0" fmla="*/ 47 w 55"/>
                      <a:gd name="T1" fmla="*/ 48 h 55"/>
                      <a:gd name="T2" fmla="*/ 49 w 55"/>
                      <a:gd name="T3" fmla="*/ 42 h 55"/>
                      <a:gd name="T4" fmla="*/ 53 w 55"/>
                      <a:gd name="T5" fmla="*/ 38 h 55"/>
                      <a:gd name="T6" fmla="*/ 53 w 55"/>
                      <a:gd name="T7" fmla="*/ 34 h 55"/>
                      <a:gd name="T8" fmla="*/ 54 w 55"/>
                      <a:gd name="T9" fmla="*/ 32 h 55"/>
                      <a:gd name="T10" fmla="*/ 55 w 55"/>
                      <a:gd name="T11" fmla="*/ 28 h 55"/>
                      <a:gd name="T12" fmla="*/ 53 w 55"/>
                      <a:gd name="T13" fmla="*/ 16 h 55"/>
                      <a:gd name="T14" fmla="*/ 47 w 55"/>
                      <a:gd name="T15" fmla="*/ 8 h 55"/>
                      <a:gd name="T16" fmla="*/ 42 w 55"/>
                      <a:gd name="T17" fmla="*/ 3 h 55"/>
                      <a:gd name="T18" fmla="*/ 37 w 55"/>
                      <a:gd name="T19" fmla="*/ 1 h 55"/>
                      <a:gd name="T20" fmla="*/ 27 w 55"/>
                      <a:gd name="T21" fmla="*/ 0 h 55"/>
                      <a:gd name="T22" fmla="*/ 15 w 55"/>
                      <a:gd name="T23" fmla="*/ 1 h 55"/>
                      <a:gd name="T24" fmla="*/ 7 w 55"/>
                      <a:gd name="T25" fmla="*/ 8 h 55"/>
                      <a:gd name="T26" fmla="*/ 1 w 55"/>
                      <a:gd name="T27" fmla="*/ 16 h 55"/>
                      <a:gd name="T28" fmla="*/ 0 w 55"/>
                      <a:gd name="T29" fmla="*/ 28 h 55"/>
                      <a:gd name="T30" fmla="*/ 1 w 55"/>
                      <a:gd name="T31" fmla="*/ 38 h 55"/>
                      <a:gd name="T32" fmla="*/ 3 w 55"/>
                      <a:gd name="T33" fmla="*/ 42 h 55"/>
                      <a:gd name="T34" fmla="*/ 7 w 55"/>
                      <a:gd name="T35" fmla="*/ 48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8"/>
                        </a:moveTo>
                        <a:lnTo>
                          <a:pt x="49" y="42"/>
                        </a:lnTo>
                        <a:lnTo>
                          <a:pt x="53" y="38"/>
                        </a:lnTo>
                        <a:lnTo>
                          <a:pt x="53" y="34"/>
                        </a:lnTo>
                        <a:lnTo>
                          <a:pt x="54" y="32"/>
                        </a:lnTo>
                        <a:lnTo>
                          <a:pt x="55" y="28"/>
                        </a:lnTo>
                        <a:lnTo>
                          <a:pt x="53" y="16"/>
                        </a:lnTo>
                        <a:lnTo>
                          <a:pt x="47" y="8"/>
                        </a:lnTo>
                        <a:lnTo>
                          <a:pt x="42" y="3"/>
                        </a:lnTo>
                        <a:lnTo>
                          <a:pt x="37" y="1"/>
                        </a:lnTo>
                        <a:lnTo>
                          <a:pt x="27" y="0"/>
                        </a:lnTo>
                        <a:lnTo>
                          <a:pt x="15" y="1"/>
                        </a:lnTo>
                        <a:lnTo>
                          <a:pt x="7" y="8"/>
                        </a:lnTo>
                        <a:lnTo>
                          <a:pt x="1" y="16"/>
                        </a:lnTo>
                        <a:lnTo>
                          <a:pt x="0" y="28"/>
                        </a:lnTo>
                        <a:lnTo>
                          <a:pt x="1" y="38"/>
                        </a:lnTo>
                        <a:lnTo>
                          <a:pt x="3" y="42"/>
                        </a:lnTo>
                        <a:lnTo>
                          <a:pt x="7" y="48"/>
                        </a:lnTo>
                        <a:lnTo>
                          <a:pt x="15" y="53"/>
                        </a:lnTo>
                        <a:lnTo>
                          <a:pt x="27" y="55"/>
                        </a:lnTo>
                        <a:lnTo>
                          <a:pt x="32" y="54"/>
                        </a:lnTo>
                        <a:lnTo>
                          <a:pt x="34" y="53"/>
                        </a:lnTo>
                        <a:lnTo>
                          <a:pt x="37" y="53"/>
                        </a:lnTo>
                        <a:lnTo>
                          <a:pt x="42" y="50"/>
                        </a:lnTo>
                        <a:lnTo>
                          <a:pt x="47"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253">
                    <a:extLst>
                      <a:ext uri="{FF2B5EF4-FFF2-40B4-BE49-F238E27FC236}">
                        <a16:creationId xmlns:a16="http://schemas.microsoft.com/office/drawing/2014/main" id="{6506AE63-970A-A7E0-E38F-FFCA92A6FB2B}"/>
                      </a:ext>
                    </a:extLst>
                  </p:cNvPr>
                  <p:cNvSpPr>
                    <a:spLocks/>
                  </p:cNvSpPr>
                  <p:nvPr/>
                </p:nvSpPr>
                <p:spPr bwMode="auto">
                  <a:xfrm>
                    <a:off x="3765550" y="6265863"/>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2" y="4"/>
                        </a:lnTo>
                        <a:lnTo>
                          <a:pt x="38" y="1"/>
                        </a:lnTo>
                        <a:lnTo>
                          <a:pt x="28" y="0"/>
                        </a:lnTo>
                        <a:lnTo>
                          <a:pt x="16" y="1"/>
                        </a:lnTo>
                        <a:lnTo>
                          <a:pt x="8" y="8"/>
                        </a:lnTo>
                        <a:lnTo>
                          <a:pt x="1" y="17"/>
                        </a:lnTo>
                        <a:lnTo>
                          <a:pt x="0" y="28"/>
                        </a:lnTo>
                        <a:lnTo>
                          <a:pt x="1" y="38"/>
                        </a:lnTo>
                        <a:lnTo>
                          <a:pt x="4" y="43"/>
                        </a:lnTo>
                        <a:lnTo>
                          <a:pt x="8" y="48"/>
                        </a:lnTo>
                        <a:lnTo>
                          <a:pt x="16" y="54"/>
                        </a:lnTo>
                        <a:lnTo>
                          <a:pt x="28" y="56"/>
                        </a:lnTo>
                        <a:lnTo>
                          <a:pt x="32" y="55"/>
                        </a:lnTo>
                        <a:lnTo>
                          <a:pt x="35" y="54"/>
                        </a:lnTo>
                        <a:lnTo>
                          <a:pt x="38" y="54"/>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254">
                    <a:extLst>
                      <a:ext uri="{FF2B5EF4-FFF2-40B4-BE49-F238E27FC236}">
                        <a16:creationId xmlns:a16="http://schemas.microsoft.com/office/drawing/2014/main" id="{E423197C-EC40-6571-1A0B-94B0CF40DF13}"/>
                      </a:ext>
                    </a:extLst>
                  </p:cNvPr>
                  <p:cNvSpPr>
                    <a:spLocks/>
                  </p:cNvSpPr>
                  <p:nvPr/>
                </p:nvSpPr>
                <p:spPr bwMode="auto">
                  <a:xfrm>
                    <a:off x="3478213" y="6278563"/>
                    <a:ext cx="14287" cy="14287"/>
                  </a:xfrm>
                  <a:custGeom>
                    <a:avLst/>
                    <a:gdLst>
                      <a:gd name="T0" fmla="*/ 48 w 56"/>
                      <a:gd name="T1" fmla="*/ 48 h 56"/>
                      <a:gd name="T2" fmla="*/ 50 w 56"/>
                      <a:gd name="T3" fmla="*/ 42 h 56"/>
                      <a:gd name="T4" fmla="*/ 53 w 56"/>
                      <a:gd name="T5" fmla="*/ 38 h 56"/>
                      <a:gd name="T6" fmla="*/ 53 w 56"/>
                      <a:gd name="T7" fmla="*/ 34 h 56"/>
                      <a:gd name="T8" fmla="*/ 55 w 56"/>
                      <a:gd name="T9" fmla="*/ 32 h 56"/>
                      <a:gd name="T10" fmla="*/ 56 w 56"/>
                      <a:gd name="T11" fmla="*/ 28 h 56"/>
                      <a:gd name="T12" fmla="*/ 53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2 h 56"/>
                      <a:gd name="T34" fmla="*/ 8 w 56"/>
                      <a:gd name="T35" fmla="*/ 48 h 56"/>
                      <a:gd name="T36" fmla="*/ 16 w 56"/>
                      <a:gd name="T37" fmla="*/ 53 h 56"/>
                      <a:gd name="T38" fmla="*/ 28 w 56"/>
                      <a:gd name="T39" fmla="*/ 56 h 56"/>
                      <a:gd name="T40" fmla="*/ 32 w 56"/>
                      <a:gd name="T41" fmla="*/ 54 h 56"/>
                      <a:gd name="T42" fmla="*/ 35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3" y="38"/>
                        </a:lnTo>
                        <a:lnTo>
                          <a:pt x="53" y="34"/>
                        </a:lnTo>
                        <a:lnTo>
                          <a:pt x="55" y="32"/>
                        </a:lnTo>
                        <a:lnTo>
                          <a:pt x="56" y="28"/>
                        </a:lnTo>
                        <a:lnTo>
                          <a:pt x="53" y="17"/>
                        </a:lnTo>
                        <a:lnTo>
                          <a:pt x="48" y="8"/>
                        </a:lnTo>
                        <a:lnTo>
                          <a:pt x="42" y="3"/>
                        </a:lnTo>
                        <a:lnTo>
                          <a:pt x="38" y="1"/>
                        </a:lnTo>
                        <a:lnTo>
                          <a:pt x="28" y="0"/>
                        </a:lnTo>
                        <a:lnTo>
                          <a:pt x="16" y="1"/>
                        </a:lnTo>
                        <a:lnTo>
                          <a:pt x="8" y="8"/>
                        </a:lnTo>
                        <a:lnTo>
                          <a:pt x="1" y="17"/>
                        </a:lnTo>
                        <a:lnTo>
                          <a:pt x="0" y="28"/>
                        </a:lnTo>
                        <a:lnTo>
                          <a:pt x="1" y="38"/>
                        </a:lnTo>
                        <a:lnTo>
                          <a:pt x="4" y="42"/>
                        </a:lnTo>
                        <a:lnTo>
                          <a:pt x="8" y="48"/>
                        </a:lnTo>
                        <a:lnTo>
                          <a:pt x="16" y="53"/>
                        </a:lnTo>
                        <a:lnTo>
                          <a:pt x="28" y="56"/>
                        </a:lnTo>
                        <a:lnTo>
                          <a:pt x="32" y="54"/>
                        </a:lnTo>
                        <a:lnTo>
                          <a:pt x="35"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255">
                    <a:extLst>
                      <a:ext uri="{FF2B5EF4-FFF2-40B4-BE49-F238E27FC236}">
                        <a16:creationId xmlns:a16="http://schemas.microsoft.com/office/drawing/2014/main" id="{0004FF67-20EF-38E2-B74B-1E6E9179D9C5}"/>
                      </a:ext>
                    </a:extLst>
                  </p:cNvPr>
                  <p:cNvSpPr>
                    <a:spLocks/>
                  </p:cNvSpPr>
                  <p:nvPr/>
                </p:nvSpPr>
                <p:spPr bwMode="auto">
                  <a:xfrm>
                    <a:off x="3911600" y="5959475"/>
                    <a:ext cx="15875" cy="15875"/>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7 h 55"/>
                      <a:gd name="T12" fmla="*/ 54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8 h 55"/>
                      <a:gd name="T32" fmla="*/ 4 w 56"/>
                      <a:gd name="T33" fmla="*/ 42 h 55"/>
                      <a:gd name="T34" fmla="*/ 8 w 56"/>
                      <a:gd name="T35" fmla="*/ 48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7"/>
                        </a:lnTo>
                        <a:lnTo>
                          <a:pt x="54" y="16"/>
                        </a:lnTo>
                        <a:lnTo>
                          <a:pt x="48" y="7"/>
                        </a:lnTo>
                        <a:lnTo>
                          <a:pt x="42" y="3"/>
                        </a:lnTo>
                        <a:lnTo>
                          <a:pt x="38" y="1"/>
                        </a:lnTo>
                        <a:lnTo>
                          <a:pt x="28" y="0"/>
                        </a:lnTo>
                        <a:lnTo>
                          <a:pt x="16" y="1"/>
                        </a:lnTo>
                        <a:lnTo>
                          <a:pt x="8" y="7"/>
                        </a:lnTo>
                        <a:lnTo>
                          <a:pt x="1" y="16"/>
                        </a:lnTo>
                        <a:lnTo>
                          <a:pt x="0" y="27"/>
                        </a:lnTo>
                        <a:lnTo>
                          <a:pt x="1" y="38"/>
                        </a:lnTo>
                        <a:lnTo>
                          <a:pt x="4" y="42"/>
                        </a:lnTo>
                        <a:lnTo>
                          <a:pt x="8" y="48"/>
                        </a:lnTo>
                        <a:lnTo>
                          <a:pt x="16" y="53"/>
                        </a:lnTo>
                        <a:lnTo>
                          <a:pt x="28" y="55"/>
                        </a:lnTo>
                        <a:lnTo>
                          <a:pt x="32" y="54"/>
                        </a:lnTo>
                        <a:lnTo>
                          <a:pt x="35"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256">
                    <a:extLst>
                      <a:ext uri="{FF2B5EF4-FFF2-40B4-BE49-F238E27FC236}">
                        <a16:creationId xmlns:a16="http://schemas.microsoft.com/office/drawing/2014/main" id="{10EB992B-03FF-F883-CBDB-180BF097AE24}"/>
                      </a:ext>
                    </a:extLst>
                  </p:cNvPr>
                  <p:cNvSpPr>
                    <a:spLocks/>
                  </p:cNvSpPr>
                  <p:nvPr/>
                </p:nvSpPr>
                <p:spPr bwMode="auto">
                  <a:xfrm>
                    <a:off x="4006850" y="5965825"/>
                    <a:ext cx="14287" cy="15875"/>
                  </a:xfrm>
                  <a:custGeom>
                    <a:avLst/>
                    <a:gdLst>
                      <a:gd name="T0" fmla="*/ 47 w 55"/>
                      <a:gd name="T1" fmla="*/ 48 h 56"/>
                      <a:gd name="T2" fmla="*/ 50 w 55"/>
                      <a:gd name="T3" fmla="*/ 42 h 56"/>
                      <a:gd name="T4" fmla="*/ 53 w 55"/>
                      <a:gd name="T5" fmla="*/ 38 h 56"/>
                      <a:gd name="T6" fmla="*/ 53 w 55"/>
                      <a:gd name="T7" fmla="*/ 35 h 56"/>
                      <a:gd name="T8" fmla="*/ 54 w 55"/>
                      <a:gd name="T9" fmla="*/ 32 h 56"/>
                      <a:gd name="T10" fmla="*/ 55 w 55"/>
                      <a:gd name="T11" fmla="*/ 28 h 56"/>
                      <a:gd name="T12" fmla="*/ 53 w 55"/>
                      <a:gd name="T13" fmla="*/ 17 h 56"/>
                      <a:gd name="T14" fmla="*/ 47 w 55"/>
                      <a:gd name="T15" fmla="*/ 8 h 56"/>
                      <a:gd name="T16" fmla="*/ 42 w 55"/>
                      <a:gd name="T17" fmla="*/ 3 h 56"/>
                      <a:gd name="T18" fmla="*/ 37 w 55"/>
                      <a:gd name="T19" fmla="*/ 1 h 56"/>
                      <a:gd name="T20" fmla="*/ 27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4 h 56"/>
                      <a:gd name="T38" fmla="*/ 27 w 55"/>
                      <a:gd name="T39" fmla="*/ 56 h 56"/>
                      <a:gd name="T40" fmla="*/ 32 w 55"/>
                      <a:gd name="T41" fmla="*/ 55 h 56"/>
                      <a:gd name="T42" fmla="*/ 34 w 55"/>
                      <a:gd name="T43" fmla="*/ 54 h 56"/>
                      <a:gd name="T44" fmla="*/ 37 w 55"/>
                      <a:gd name="T45" fmla="*/ 54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2"/>
                        </a:lnTo>
                        <a:lnTo>
                          <a:pt x="53" y="38"/>
                        </a:lnTo>
                        <a:lnTo>
                          <a:pt x="53" y="35"/>
                        </a:lnTo>
                        <a:lnTo>
                          <a:pt x="54" y="32"/>
                        </a:lnTo>
                        <a:lnTo>
                          <a:pt x="55" y="28"/>
                        </a:lnTo>
                        <a:lnTo>
                          <a:pt x="53" y="17"/>
                        </a:lnTo>
                        <a:lnTo>
                          <a:pt x="47" y="8"/>
                        </a:lnTo>
                        <a:lnTo>
                          <a:pt x="42" y="3"/>
                        </a:lnTo>
                        <a:lnTo>
                          <a:pt x="37" y="1"/>
                        </a:lnTo>
                        <a:lnTo>
                          <a:pt x="27" y="0"/>
                        </a:lnTo>
                        <a:lnTo>
                          <a:pt x="15" y="1"/>
                        </a:lnTo>
                        <a:lnTo>
                          <a:pt x="8" y="8"/>
                        </a:lnTo>
                        <a:lnTo>
                          <a:pt x="1" y="17"/>
                        </a:lnTo>
                        <a:lnTo>
                          <a:pt x="0" y="28"/>
                        </a:lnTo>
                        <a:lnTo>
                          <a:pt x="1" y="38"/>
                        </a:lnTo>
                        <a:lnTo>
                          <a:pt x="3" y="42"/>
                        </a:lnTo>
                        <a:lnTo>
                          <a:pt x="8" y="48"/>
                        </a:lnTo>
                        <a:lnTo>
                          <a:pt x="15" y="54"/>
                        </a:lnTo>
                        <a:lnTo>
                          <a:pt x="27" y="56"/>
                        </a:lnTo>
                        <a:lnTo>
                          <a:pt x="32" y="55"/>
                        </a:lnTo>
                        <a:lnTo>
                          <a:pt x="34" y="54"/>
                        </a:lnTo>
                        <a:lnTo>
                          <a:pt x="37" y="54"/>
                        </a:lnTo>
                        <a:lnTo>
                          <a:pt x="42" y="50"/>
                        </a:lnTo>
                        <a:lnTo>
                          <a:pt x="47"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257">
                    <a:extLst>
                      <a:ext uri="{FF2B5EF4-FFF2-40B4-BE49-F238E27FC236}">
                        <a16:creationId xmlns:a16="http://schemas.microsoft.com/office/drawing/2014/main" id="{6A140DAF-0E88-93B3-DA73-6F297DA4454D}"/>
                      </a:ext>
                    </a:extLst>
                  </p:cNvPr>
                  <p:cNvSpPr>
                    <a:spLocks/>
                  </p:cNvSpPr>
                  <p:nvPr/>
                </p:nvSpPr>
                <p:spPr bwMode="auto">
                  <a:xfrm>
                    <a:off x="4032250" y="5965825"/>
                    <a:ext cx="14287" cy="15875"/>
                  </a:xfrm>
                  <a:custGeom>
                    <a:avLst/>
                    <a:gdLst>
                      <a:gd name="T0" fmla="*/ 48 w 56"/>
                      <a:gd name="T1" fmla="*/ 48 h 56"/>
                      <a:gd name="T2" fmla="*/ 50 w 56"/>
                      <a:gd name="T3" fmla="*/ 42 h 56"/>
                      <a:gd name="T4" fmla="*/ 54 w 56"/>
                      <a:gd name="T5" fmla="*/ 38 h 56"/>
                      <a:gd name="T6" fmla="*/ 54 w 56"/>
                      <a:gd name="T7" fmla="*/ 35 h 56"/>
                      <a:gd name="T8" fmla="*/ 55 w 56"/>
                      <a:gd name="T9" fmla="*/ 32 h 56"/>
                      <a:gd name="T10" fmla="*/ 56 w 56"/>
                      <a:gd name="T11" fmla="*/ 28 h 56"/>
                      <a:gd name="T12" fmla="*/ 54 w 56"/>
                      <a:gd name="T13" fmla="*/ 17 h 56"/>
                      <a:gd name="T14" fmla="*/ 48 w 56"/>
                      <a:gd name="T15" fmla="*/ 8 h 56"/>
                      <a:gd name="T16" fmla="*/ 43 w 56"/>
                      <a:gd name="T17" fmla="*/ 3 h 56"/>
                      <a:gd name="T18" fmla="*/ 38 w 56"/>
                      <a:gd name="T19" fmla="*/ 1 h 56"/>
                      <a:gd name="T20" fmla="*/ 28 w 56"/>
                      <a:gd name="T21" fmla="*/ 0 h 56"/>
                      <a:gd name="T22" fmla="*/ 16 w 56"/>
                      <a:gd name="T23" fmla="*/ 1 h 56"/>
                      <a:gd name="T24" fmla="*/ 8 w 56"/>
                      <a:gd name="T25" fmla="*/ 8 h 56"/>
                      <a:gd name="T26" fmla="*/ 2 w 56"/>
                      <a:gd name="T27" fmla="*/ 17 h 56"/>
                      <a:gd name="T28" fmla="*/ 0 w 56"/>
                      <a:gd name="T29" fmla="*/ 28 h 56"/>
                      <a:gd name="T30" fmla="*/ 2 w 56"/>
                      <a:gd name="T31" fmla="*/ 38 h 56"/>
                      <a:gd name="T32" fmla="*/ 4 w 56"/>
                      <a:gd name="T33" fmla="*/ 42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4" y="38"/>
                        </a:lnTo>
                        <a:lnTo>
                          <a:pt x="54" y="35"/>
                        </a:lnTo>
                        <a:lnTo>
                          <a:pt x="55" y="32"/>
                        </a:lnTo>
                        <a:lnTo>
                          <a:pt x="56" y="28"/>
                        </a:lnTo>
                        <a:lnTo>
                          <a:pt x="54" y="17"/>
                        </a:lnTo>
                        <a:lnTo>
                          <a:pt x="48" y="8"/>
                        </a:lnTo>
                        <a:lnTo>
                          <a:pt x="43" y="3"/>
                        </a:lnTo>
                        <a:lnTo>
                          <a:pt x="38" y="1"/>
                        </a:lnTo>
                        <a:lnTo>
                          <a:pt x="28" y="0"/>
                        </a:lnTo>
                        <a:lnTo>
                          <a:pt x="16" y="1"/>
                        </a:lnTo>
                        <a:lnTo>
                          <a:pt x="8" y="8"/>
                        </a:lnTo>
                        <a:lnTo>
                          <a:pt x="2" y="17"/>
                        </a:lnTo>
                        <a:lnTo>
                          <a:pt x="0" y="28"/>
                        </a:lnTo>
                        <a:lnTo>
                          <a:pt x="2" y="38"/>
                        </a:lnTo>
                        <a:lnTo>
                          <a:pt x="4" y="42"/>
                        </a:lnTo>
                        <a:lnTo>
                          <a:pt x="8" y="48"/>
                        </a:lnTo>
                        <a:lnTo>
                          <a:pt x="16" y="54"/>
                        </a:lnTo>
                        <a:lnTo>
                          <a:pt x="28" y="56"/>
                        </a:lnTo>
                        <a:lnTo>
                          <a:pt x="33" y="55"/>
                        </a:lnTo>
                        <a:lnTo>
                          <a:pt x="35" y="54"/>
                        </a:lnTo>
                        <a:lnTo>
                          <a:pt x="38" y="54"/>
                        </a:lnTo>
                        <a:lnTo>
                          <a:pt x="43"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258">
                    <a:extLst>
                      <a:ext uri="{FF2B5EF4-FFF2-40B4-BE49-F238E27FC236}">
                        <a16:creationId xmlns:a16="http://schemas.microsoft.com/office/drawing/2014/main" id="{109B26B7-E38E-A93D-235F-86A3D0A49136}"/>
                      </a:ext>
                    </a:extLst>
                  </p:cNvPr>
                  <p:cNvSpPr>
                    <a:spLocks/>
                  </p:cNvSpPr>
                  <p:nvPr/>
                </p:nvSpPr>
                <p:spPr bwMode="auto">
                  <a:xfrm>
                    <a:off x="4033838" y="5973763"/>
                    <a:ext cx="14287" cy="14287"/>
                  </a:xfrm>
                  <a:custGeom>
                    <a:avLst/>
                    <a:gdLst>
                      <a:gd name="T0" fmla="*/ 48 w 55"/>
                      <a:gd name="T1" fmla="*/ 48 h 56"/>
                      <a:gd name="T2" fmla="*/ 50 w 55"/>
                      <a:gd name="T3" fmla="*/ 42 h 56"/>
                      <a:gd name="T4" fmla="*/ 53 w 55"/>
                      <a:gd name="T5" fmla="*/ 38 h 56"/>
                      <a:gd name="T6" fmla="*/ 53 w 55"/>
                      <a:gd name="T7" fmla="*/ 34 h 56"/>
                      <a:gd name="T8" fmla="*/ 54 w 55"/>
                      <a:gd name="T9" fmla="*/ 32 h 56"/>
                      <a:gd name="T10" fmla="*/ 55 w 55"/>
                      <a:gd name="T11" fmla="*/ 28 h 56"/>
                      <a:gd name="T12" fmla="*/ 53 w 55"/>
                      <a:gd name="T13" fmla="*/ 17 h 56"/>
                      <a:gd name="T14" fmla="*/ 48 w 55"/>
                      <a:gd name="T15" fmla="*/ 8 h 56"/>
                      <a:gd name="T16" fmla="*/ 42 w 55"/>
                      <a:gd name="T17" fmla="*/ 3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3 h 56"/>
                      <a:gd name="T38" fmla="*/ 28 w 55"/>
                      <a:gd name="T39" fmla="*/ 56 h 56"/>
                      <a:gd name="T40" fmla="*/ 32 w 55"/>
                      <a:gd name="T41" fmla="*/ 54 h 56"/>
                      <a:gd name="T42" fmla="*/ 34 w 55"/>
                      <a:gd name="T43" fmla="*/ 53 h 56"/>
                      <a:gd name="T44" fmla="*/ 38 w 55"/>
                      <a:gd name="T45" fmla="*/ 53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2"/>
                        </a:lnTo>
                        <a:lnTo>
                          <a:pt x="53" y="38"/>
                        </a:lnTo>
                        <a:lnTo>
                          <a:pt x="53" y="34"/>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6"/>
                        </a:lnTo>
                        <a:lnTo>
                          <a:pt x="32" y="54"/>
                        </a:lnTo>
                        <a:lnTo>
                          <a:pt x="34"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259">
                    <a:extLst>
                      <a:ext uri="{FF2B5EF4-FFF2-40B4-BE49-F238E27FC236}">
                        <a16:creationId xmlns:a16="http://schemas.microsoft.com/office/drawing/2014/main" id="{6DDD49AD-4D7A-D16D-91A6-A19B09FEA8B6}"/>
                      </a:ext>
                    </a:extLst>
                  </p:cNvPr>
                  <p:cNvSpPr>
                    <a:spLocks/>
                  </p:cNvSpPr>
                  <p:nvPr/>
                </p:nvSpPr>
                <p:spPr bwMode="auto">
                  <a:xfrm>
                    <a:off x="4103688" y="5988050"/>
                    <a:ext cx="14287" cy="15875"/>
                  </a:xfrm>
                  <a:custGeom>
                    <a:avLst/>
                    <a:gdLst>
                      <a:gd name="T0" fmla="*/ 48 w 56"/>
                      <a:gd name="T1" fmla="*/ 47 h 55"/>
                      <a:gd name="T2" fmla="*/ 50 w 56"/>
                      <a:gd name="T3" fmla="*/ 42 h 55"/>
                      <a:gd name="T4" fmla="*/ 53 w 56"/>
                      <a:gd name="T5" fmla="*/ 37 h 55"/>
                      <a:gd name="T6" fmla="*/ 53 w 56"/>
                      <a:gd name="T7" fmla="*/ 34 h 55"/>
                      <a:gd name="T8" fmla="*/ 54 w 56"/>
                      <a:gd name="T9" fmla="*/ 32 h 55"/>
                      <a:gd name="T10" fmla="*/ 56 w 56"/>
                      <a:gd name="T11" fmla="*/ 27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3 w 56"/>
                      <a:gd name="T33" fmla="*/ 42 h 55"/>
                      <a:gd name="T34" fmla="*/ 8 w 56"/>
                      <a:gd name="T35" fmla="*/ 47 h 55"/>
                      <a:gd name="T36" fmla="*/ 16 w 56"/>
                      <a:gd name="T37" fmla="*/ 53 h 55"/>
                      <a:gd name="T38" fmla="*/ 28 w 56"/>
                      <a:gd name="T39" fmla="*/ 55 h 55"/>
                      <a:gd name="T40" fmla="*/ 32 w 56"/>
                      <a:gd name="T41" fmla="*/ 54 h 55"/>
                      <a:gd name="T42" fmla="*/ 34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3" y="37"/>
                        </a:lnTo>
                        <a:lnTo>
                          <a:pt x="53" y="34"/>
                        </a:lnTo>
                        <a:lnTo>
                          <a:pt x="54" y="32"/>
                        </a:lnTo>
                        <a:lnTo>
                          <a:pt x="56"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4" y="53"/>
                        </a:lnTo>
                        <a:lnTo>
                          <a:pt x="38" y="53"/>
                        </a:lnTo>
                        <a:lnTo>
                          <a:pt x="42" y="50"/>
                        </a:lnTo>
                        <a:lnTo>
                          <a:pt x="48" y="47"/>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260">
                    <a:extLst>
                      <a:ext uri="{FF2B5EF4-FFF2-40B4-BE49-F238E27FC236}">
                        <a16:creationId xmlns:a16="http://schemas.microsoft.com/office/drawing/2014/main" id="{A7508728-647C-3553-A44B-11938507A0B3}"/>
                      </a:ext>
                    </a:extLst>
                  </p:cNvPr>
                  <p:cNvSpPr>
                    <a:spLocks/>
                  </p:cNvSpPr>
                  <p:nvPr/>
                </p:nvSpPr>
                <p:spPr bwMode="auto">
                  <a:xfrm>
                    <a:off x="4159250" y="5953125"/>
                    <a:ext cx="15875" cy="14287"/>
                  </a:xfrm>
                  <a:custGeom>
                    <a:avLst/>
                    <a:gdLst>
                      <a:gd name="T0" fmla="*/ 48 w 56"/>
                      <a:gd name="T1" fmla="*/ 48 h 55"/>
                      <a:gd name="T2" fmla="*/ 50 w 56"/>
                      <a:gd name="T3" fmla="*/ 42 h 55"/>
                      <a:gd name="T4" fmla="*/ 53 w 56"/>
                      <a:gd name="T5" fmla="*/ 38 h 55"/>
                      <a:gd name="T6" fmla="*/ 53 w 56"/>
                      <a:gd name="T7" fmla="*/ 34 h 55"/>
                      <a:gd name="T8" fmla="*/ 55 w 56"/>
                      <a:gd name="T9" fmla="*/ 32 h 55"/>
                      <a:gd name="T10" fmla="*/ 56 w 56"/>
                      <a:gd name="T11" fmla="*/ 28 h 55"/>
                      <a:gd name="T12" fmla="*/ 53 w 56"/>
                      <a:gd name="T13" fmla="*/ 17 h 55"/>
                      <a:gd name="T14" fmla="*/ 48 w 56"/>
                      <a:gd name="T15" fmla="*/ 8 h 55"/>
                      <a:gd name="T16" fmla="*/ 42 w 56"/>
                      <a:gd name="T17" fmla="*/ 3 h 55"/>
                      <a:gd name="T18" fmla="*/ 38 w 56"/>
                      <a:gd name="T19" fmla="*/ 1 h 55"/>
                      <a:gd name="T20" fmla="*/ 28 w 56"/>
                      <a:gd name="T21" fmla="*/ 0 h 55"/>
                      <a:gd name="T22" fmla="*/ 16 w 56"/>
                      <a:gd name="T23" fmla="*/ 1 h 55"/>
                      <a:gd name="T24" fmla="*/ 8 w 56"/>
                      <a:gd name="T25" fmla="*/ 8 h 55"/>
                      <a:gd name="T26" fmla="*/ 1 w 56"/>
                      <a:gd name="T27" fmla="*/ 17 h 55"/>
                      <a:gd name="T28" fmla="*/ 0 w 56"/>
                      <a:gd name="T29" fmla="*/ 28 h 55"/>
                      <a:gd name="T30" fmla="*/ 1 w 56"/>
                      <a:gd name="T31" fmla="*/ 38 h 55"/>
                      <a:gd name="T32" fmla="*/ 4 w 56"/>
                      <a:gd name="T33" fmla="*/ 42 h 55"/>
                      <a:gd name="T34" fmla="*/ 8 w 56"/>
                      <a:gd name="T35" fmla="*/ 48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3" y="38"/>
                        </a:lnTo>
                        <a:lnTo>
                          <a:pt x="53" y="34"/>
                        </a:lnTo>
                        <a:lnTo>
                          <a:pt x="55" y="32"/>
                        </a:lnTo>
                        <a:lnTo>
                          <a:pt x="56" y="28"/>
                        </a:lnTo>
                        <a:lnTo>
                          <a:pt x="53" y="17"/>
                        </a:lnTo>
                        <a:lnTo>
                          <a:pt x="48" y="8"/>
                        </a:lnTo>
                        <a:lnTo>
                          <a:pt x="42" y="3"/>
                        </a:lnTo>
                        <a:lnTo>
                          <a:pt x="38" y="1"/>
                        </a:lnTo>
                        <a:lnTo>
                          <a:pt x="28" y="0"/>
                        </a:lnTo>
                        <a:lnTo>
                          <a:pt x="16" y="1"/>
                        </a:lnTo>
                        <a:lnTo>
                          <a:pt x="8" y="8"/>
                        </a:lnTo>
                        <a:lnTo>
                          <a:pt x="1" y="17"/>
                        </a:lnTo>
                        <a:lnTo>
                          <a:pt x="0" y="28"/>
                        </a:lnTo>
                        <a:lnTo>
                          <a:pt x="1" y="38"/>
                        </a:lnTo>
                        <a:lnTo>
                          <a:pt x="4" y="42"/>
                        </a:lnTo>
                        <a:lnTo>
                          <a:pt x="8" y="48"/>
                        </a:lnTo>
                        <a:lnTo>
                          <a:pt x="16" y="53"/>
                        </a:lnTo>
                        <a:lnTo>
                          <a:pt x="28" y="55"/>
                        </a:lnTo>
                        <a:lnTo>
                          <a:pt x="32" y="54"/>
                        </a:lnTo>
                        <a:lnTo>
                          <a:pt x="35"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261">
                    <a:extLst>
                      <a:ext uri="{FF2B5EF4-FFF2-40B4-BE49-F238E27FC236}">
                        <a16:creationId xmlns:a16="http://schemas.microsoft.com/office/drawing/2014/main" id="{D85A452E-B14D-6848-8D56-49230FE79F13}"/>
                      </a:ext>
                    </a:extLst>
                  </p:cNvPr>
                  <p:cNvSpPr>
                    <a:spLocks/>
                  </p:cNvSpPr>
                  <p:nvPr/>
                </p:nvSpPr>
                <p:spPr bwMode="auto">
                  <a:xfrm>
                    <a:off x="4257675" y="5995988"/>
                    <a:ext cx="15875" cy="14287"/>
                  </a:xfrm>
                  <a:custGeom>
                    <a:avLst/>
                    <a:gdLst>
                      <a:gd name="T0" fmla="*/ 48 w 56"/>
                      <a:gd name="T1" fmla="*/ 48 h 56"/>
                      <a:gd name="T2" fmla="*/ 50 w 56"/>
                      <a:gd name="T3" fmla="*/ 43 h 56"/>
                      <a:gd name="T4" fmla="*/ 53 w 56"/>
                      <a:gd name="T5" fmla="*/ 38 h 56"/>
                      <a:gd name="T6" fmla="*/ 53 w 56"/>
                      <a:gd name="T7" fmla="*/ 35 h 56"/>
                      <a:gd name="T8" fmla="*/ 55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5" y="33"/>
                        </a:lnTo>
                        <a:lnTo>
                          <a:pt x="56" y="28"/>
                        </a:lnTo>
                        <a:lnTo>
                          <a:pt x="53" y="17"/>
                        </a:lnTo>
                        <a:lnTo>
                          <a:pt x="48" y="8"/>
                        </a:lnTo>
                        <a:lnTo>
                          <a:pt x="42" y="4"/>
                        </a:lnTo>
                        <a:lnTo>
                          <a:pt x="38" y="1"/>
                        </a:lnTo>
                        <a:lnTo>
                          <a:pt x="28" y="0"/>
                        </a:lnTo>
                        <a:lnTo>
                          <a:pt x="16" y="1"/>
                        </a:lnTo>
                        <a:lnTo>
                          <a:pt x="8" y="8"/>
                        </a:lnTo>
                        <a:lnTo>
                          <a:pt x="1" y="17"/>
                        </a:lnTo>
                        <a:lnTo>
                          <a:pt x="0" y="28"/>
                        </a:lnTo>
                        <a:lnTo>
                          <a:pt x="1" y="38"/>
                        </a:lnTo>
                        <a:lnTo>
                          <a:pt x="3" y="43"/>
                        </a:lnTo>
                        <a:lnTo>
                          <a:pt x="8" y="48"/>
                        </a:lnTo>
                        <a:lnTo>
                          <a:pt x="16" y="54"/>
                        </a:lnTo>
                        <a:lnTo>
                          <a:pt x="28" y="56"/>
                        </a:lnTo>
                        <a:lnTo>
                          <a:pt x="32" y="55"/>
                        </a:lnTo>
                        <a:lnTo>
                          <a:pt x="35" y="54"/>
                        </a:lnTo>
                        <a:lnTo>
                          <a:pt x="38" y="54"/>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262">
                    <a:extLst>
                      <a:ext uri="{FF2B5EF4-FFF2-40B4-BE49-F238E27FC236}">
                        <a16:creationId xmlns:a16="http://schemas.microsoft.com/office/drawing/2014/main" id="{6C0E9381-C39A-17D6-31E8-3F94616E413B}"/>
                      </a:ext>
                    </a:extLst>
                  </p:cNvPr>
                  <p:cNvSpPr>
                    <a:spLocks/>
                  </p:cNvSpPr>
                  <p:nvPr/>
                </p:nvSpPr>
                <p:spPr bwMode="auto">
                  <a:xfrm>
                    <a:off x="4281488" y="5988050"/>
                    <a:ext cx="14287" cy="15875"/>
                  </a:xfrm>
                  <a:custGeom>
                    <a:avLst/>
                    <a:gdLst>
                      <a:gd name="T0" fmla="*/ 48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8 w 55"/>
                      <a:gd name="T15" fmla="*/ 7 h 55"/>
                      <a:gd name="T16" fmla="*/ 42 w 55"/>
                      <a:gd name="T17" fmla="*/ 3 h 55"/>
                      <a:gd name="T18" fmla="*/ 38 w 55"/>
                      <a:gd name="T19" fmla="*/ 1 h 55"/>
                      <a:gd name="T20" fmla="*/ 28 w 55"/>
                      <a:gd name="T21" fmla="*/ 0 h 55"/>
                      <a:gd name="T22" fmla="*/ 16 w 55"/>
                      <a:gd name="T23" fmla="*/ 1 h 55"/>
                      <a:gd name="T24" fmla="*/ 8 w 55"/>
                      <a:gd name="T25" fmla="*/ 7 h 55"/>
                      <a:gd name="T26" fmla="*/ 1 w 55"/>
                      <a:gd name="T27" fmla="*/ 16 h 55"/>
                      <a:gd name="T28" fmla="*/ 0 w 55"/>
                      <a:gd name="T29" fmla="*/ 27 h 55"/>
                      <a:gd name="T30" fmla="*/ 1 w 55"/>
                      <a:gd name="T31" fmla="*/ 37 h 55"/>
                      <a:gd name="T32" fmla="*/ 3 w 55"/>
                      <a:gd name="T33" fmla="*/ 42 h 55"/>
                      <a:gd name="T34" fmla="*/ 8 w 55"/>
                      <a:gd name="T35" fmla="*/ 47 h 55"/>
                      <a:gd name="T36" fmla="*/ 16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7"/>
                        </a:moveTo>
                        <a:lnTo>
                          <a:pt x="50" y="42"/>
                        </a:lnTo>
                        <a:lnTo>
                          <a:pt x="53" y="37"/>
                        </a:lnTo>
                        <a:lnTo>
                          <a:pt x="53" y="34"/>
                        </a:lnTo>
                        <a:lnTo>
                          <a:pt x="54" y="32"/>
                        </a:lnTo>
                        <a:lnTo>
                          <a:pt x="55"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4" y="53"/>
                        </a:lnTo>
                        <a:lnTo>
                          <a:pt x="38" y="53"/>
                        </a:lnTo>
                        <a:lnTo>
                          <a:pt x="42" y="50"/>
                        </a:lnTo>
                        <a:lnTo>
                          <a:pt x="48" y="47"/>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263">
                    <a:extLst>
                      <a:ext uri="{FF2B5EF4-FFF2-40B4-BE49-F238E27FC236}">
                        <a16:creationId xmlns:a16="http://schemas.microsoft.com/office/drawing/2014/main" id="{227E53B8-299E-3DD5-7935-BB1E23CB2E73}"/>
                      </a:ext>
                    </a:extLst>
                  </p:cNvPr>
                  <p:cNvSpPr>
                    <a:spLocks/>
                  </p:cNvSpPr>
                  <p:nvPr/>
                </p:nvSpPr>
                <p:spPr bwMode="auto">
                  <a:xfrm>
                    <a:off x="4645025" y="5954713"/>
                    <a:ext cx="14287" cy="14287"/>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8 h 55"/>
                      <a:gd name="T12" fmla="*/ 54 w 56"/>
                      <a:gd name="T13" fmla="*/ 16 h 55"/>
                      <a:gd name="T14" fmla="*/ 48 w 56"/>
                      <a:gd name="T15" fmla="*/ 8 h 55"/>
                      <a:gd name="T16" fmla="*/ 43 w 56"/>
                      <a:gd name="T17" fmla="*/ 3 h 55"/>
                      <a:gd name="T18" fmla="*/ 38 w 56"/>
                      <a:gd name="T19" fmla="*/ 1 h 55"/>
                      <a:gd name="T20" fmla="*/ 28 w 56"/>
                      <a:gd name="T21" fmla="*/ 0 h 55"/>
                      <a:gd name="T22" fmla="*/ 16 w 56"/>
                      <a:gd name="T23" fmla="*/ 1 h 55"/>
                      <a:gd name="T24" fmla="*/ 8 w 56"/>
                      <a:gd name="T25" fmla="*/ 8 h 55"/>
                      <a:gd name="T26" fmla="*/ 2 w 56"/>
                      <a:gd name="T27" fmla="*/ 16 h 55"/>
                      <a:gd name="T28" fmla="*/ 0 w 56"/>
                      <a:gd name="T29" fmla="*/ 28 h 55"/>
                      <a:gd name="T30" fmla="*/ 2 w 56"/>
                      <a:gd name="T31" fmla="*/ 38 h 55"/>
                      <a:gd name="T32" fmla="*/ 4 w 56"/>
                      <a:gd name="T33" fmla="*/ 42 h 55"/>
                      <a:gd name="T34" fmla="*/ 8 w 56"/>
                      <a:gd name="T35" fmla="*/ 48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8"/>
                        </a:lnTo>
                        <a:lnTo>
                          <a:pt x="54" y="16"/>
                        </a:lnTo>
                        <a:lnTo>
                          <a:pt x="48" y="8"/>
                        </a:lnTo>
                        <a:lnTo>
                          <a:pt x="43" y="3"/>
                        </a:lnTo>
                        <a:lnTo>
                          <a:pt x="38" y="1"/>
                        </a:lnTo>
                        <a:lnTo>
                          <a:pt x="28" y="0"/>
                        </a:lnTo>
                        <a:lnTo>
                          <a:pt x="16" y="1"/>
                        </a:lnTo>
                        <a:lnTo>
                          <a:pt x="8" y="8"/>
                        </a:lnTo>
                        <a:lnTo>
                          <a:pt x="2" y="16"/>
                        </a:lnTo>
                        <a:lnTo>
                          <a:pt x="0" y="28"/>
                        </a:lnTo>
                        <a:lnTo>
                          <a:pt x="2" y="38"/>
                        </a:lnTo>
                        <a:lnTo>
                          <a:pt x="4" y="42"/>
                        </a:lnTo>
                        <a:lnTo>
                          <a:pt x="8" y="48"/>
                        </a:lnTo>
                        <a:lnTo>
                          <a:pt x="16" y="53"/>
                        </a:lnTo>
                        <a:lnTo>
                          <a:pt x="28" y="55"/>
                        </a:lnTo>
                        <a:lnTo>
                          <a:pt x="33" y="54"/>
                        </a:lnTo>
                        <a:lnTo>
                          <a:pt x="35" y="53"/>
                        </a:lnTo>
                        <a:lnTo>
                          <a:pt x="38" y="53"/>
                        </a:lnTo>
                        <a:lnTo>
                          <a:pt x="43"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264">
                    <a:extLst>
                      <a:ext uri="{FF2B5EF4-FFF2-40B4-BE49-F238E27FC236}">
                        <a16:creationId xmlns:a16="http://schemas.microsoft.com/office/drawing/2014/main" id="{5947E0E6-A834-836D-7981-6EEF256D3E69}"/>
                      </a:ext>
                    </a:extLst>
                  </p:cNvPr>
                  <p:cNvSpPr>
                    <a:spLocks/>
                  </p:cNvSpPr>
                  <p:nvPr/>
                </p:nvSpPr>
                <p:spPr bwMode="auto">
                  <a:xfrm>
                    <a:off x="4654550" y="5973763"/>
                    <a:ext cx="14287" cy="14287"/>
                  </a:xfrm>
                  <a:custGeom>
                    <a:avLst/>
                    <a:gdLst>
                      <a:gd name="T0" fmla="*/ 48 w 56"/>
                      <a:gd name="T1" fmla="*/ 48 h 56"/>
                      <a:gd name="T2" fmla="*/ 50 w 56"/>
                      <a:gd name="T3" fmla="*/ 42 h 56"/>
                      <a:gd name="T4" fmla="*/ 53 w 56"/>
                      <a:gd name="T5" fmla="*/ 38 h 56"/>
                      <a:gd name="T6" fmla="*/ 53 w 56"/>
                      <a:gd name="T7" fmla="*/ 35 h 56"/>
                      <a:gd name="T8" fmla="*/ 54 w 56"/>
                      <a:gd name="T9" fmla="*/ 32 h 56"/>
                      <a:gd name="T10" fmla="*/ 56 w 56"/>
                      <a:gd name="T11" fmla="*/ 28 h 56"/>
                      <a:gd name="T12" fmla="*/ 53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2 h 56"/>
                      <a:gd name="T34" fmla="*/ 8 w 56"/>
                      <a:gd name="T35" fmla="*/ 48 h 56"/>
                      <a:gd name="T36" fmla="*/ 16 w 56"/>
                      <a:gd name="T37" fmla="*/ 53 h 56"/>
                      <a:gd name="T38" fmla="*/ 28 w 56"/>
                      <a:gd name="T39" fmla="*/ 56 h 56"/>
                      <a:gd name="T40" fmla="*/ 32 w 56"/>
                      <a:gd name="T41" fmla="*/ 55 h 56"/>
                      <a:gd name="T42" fmla="*/ 34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3" y="38"/>
                        </a:lnTo>
                        <a:lnTo>
                          <a:pt x="53" y="35"/>
                        </a:lnTo>
                        <a:lnTo>
                          <a:pt x="54" y="32"/>
                        </a:lnTo>
                        <a:lnTo>
                          <a:pt x="56" y="28"/>
                        </a:lnTo>
                        <a:lnTo>
                          <a:pt x="53" y="17"/>
                        </a:lnTo>
                        <a:lnTo>
                          <a:pt x="48" y="8"/>
                        </a:lnTo>
                        <a:lnTo>
                          <a:pt x="42" y="3"/>
                        </a:lnTo>
                        <a:lnTo>
                          <a:pt x="38" y="1"/>
                        </a:lnTo>
                        <a:lnTo>
                          <a:pt x="28" y="0"/>
                        </a:lnTo>
                        <a:lnTo>
                          <a:pt x="16" y="1"/>
                        </a:lnTo>
                        <a:lnTo>
                          <a:pt x="8" y="8"/>
                        </a:lnTo>
                        <a:lnTo>
                          <a:pt x="1" y="17"/>
                        </a:lnTo>
                        <a:lnTo>
                          <a:pt x="0" y="28"/>
                        </a:lnTo>
                        <a:lnTo>
                          <a:pt x="1" y="38"/>
                        </a:lnTo>
                        <a:lnTo>
                          <a:pt x="3" y="42"/>
                        </a:lnTo>
                        <a:lnTo>
                          <a:pt x="8" y="48"/>
                        </a:lnTo>
                        <a:lnTo>
                          <a:pt x="16" y="53"/>
                        </a:lnTo>
                        <a:lnTo>
                          <a:pt x="28" y="56"/>
                        </a:lnTo>
                        <a:lnTo>
                          <a:pt x="32" y="55"/>
                        </a:lnTo>
                        <a:lnTo>
                          <a:pt x="34"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265">
                    <a:extLst>
                      <a:ext uri="{FF2B5EF4-FFF2-40B4-BE49-F238E27FC236}">
                        <a16:creationId xmlns:a16="http://schemas.microsoft.com/office/drawing/2014/main" id="{B79883AD-0ACB-B0C3-4C02-35416C0C834B}"/>
                      </a:ext>
                    </a:extLst>
                  </p:cNvPr>
                  <p:cNvSpPr>
                    <a:spLocks/>
                  </p:cNvSpPr>
                  <p:nvPr/>
                </p:nvSpPr>
                <p:spPr bwMode="auto">
                  <a:xfrm>
                    <a:off x="4857750" y="5999163"/>
                    <a:ext cx="14287" cy="14287"/>
                  </a:xfrm>
                  <a:custGeom>
                    <a:avLst/>
                    <a:gdLst>
                      <a:gd name="T0" fmla="*/ 48 w 56"/>
                      <a:gd name="T1" fmla="*/ 47 h 55"/>
                      <a:gd name="T2" fmla="*/ 50 w 56"/>
                      <a:gd name="T3" fmla="*/ 42 h 55"/>
                      <a:gd name="T4" fmla="*/ 54 w 56"/>
                      <a:gd name="T5" fmla="*/ 37 h 55"/>
                      <a:gd name="T6" fmla="*/ 54 w 56"/>
                      <a:gd name="T7" fmla="*/ 34 h 55"/>
                      <a:gd name="T8" fmla="*/ 55 w 56"/>
                      <a:gd name="T9" fmla="*/ 32 h 55"/>
                      <a:gd name="T10" fmla="*/ 56 w 56"/>
                      <a:gd name="T11" fmla="*/ 27 h 55"/>
                      <a:gd name="T12" fmla="*/ 54 w 56"/>
                      <a:gd name="T13" fmla="*/ 16 h 55"/>
                      <a:gd name="T14" fmla="*/ 48 w 56"/>
                      <a:gd name="T15" fmla="*/ 7 h 55"/>
                      <a:gd name="T16" fmla="*/ 43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4 w 56"/>
                      <a:gd name="T33" fmla="*/ 42 h 55"/>
                      <a:gd name="T34" fmla="*/ 8 w 56"/>
                      <a:gd name="T35" fmla="*/ 47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4" y="37"/>
                        </a:lnTo>
                        <a:lnTo>
                          <a:pt x="54" y="34"/>
                        </a:lnTo>
                        <a:lnTo>
                          <a:pt x="55" y="32"/>
                        </a:lnTo>
                        <a:lnTo>
                          <a:pt x="56" y="27"/>
                        </a:lnTo>
                        <a:lnTo>
                          <a:pt x="54" y="16"/>
                        </a:lnTo>
                        <a:lnTo>
                          <a:pt x="48" y="7"/>
                        </a:lnTo>
                        <a:lnTo>
                          <a:pt x="43" y="3"/>
                        </a:lnTo>
                        <a:lnTo>
                          <a:pt x="38" y="1"/>
                        </a:lnTo>
                        <a:lnTo>
                          <a:pt x="28" y="0"/>
                        </a:lnTo>
                        <a:lnTo>
                          <a:pt x="16" y="1"/>
                        </a:lnTo>
                        <a:lnTo>
                          <a:pt x="8" y="7"/>
                        </a:lnTo>
                        <a:lnTo>
                          <a:pt x="1" y="16"/>
                        </a:lnTo>
                        <a:lnTo>
                          <a:pt x="0" y="27"/>
                        </a:lnTo>
                        <a:lnTo>
                          <a:pt x="1" y="37"/>
                        </a:lnTo>
                        <a:lnTo>
                          <a:pt x="4" y="42"/>
                        </a:lnTo>
                        <a:lnTo>
                          <a:pt x="8" y="47"/>
                        </a:lnTo>
                        <a:lnTo>
                          <a:pt x="16" y="53"/>
                        </a:lnTo>
                        <a:lnTo>
                          <a:pt x="28" y="55"/>
                        </a:lnTo>
                        <a:lnTo>
                          <a:pt x="33" y="54"/>
                        </a:lnTo>
                        <a:lnTo>
                          <a:pt x="35" y="53"/>
                        </a:lnTo>
                        <a:lnTo>
                          <a:pt x="38" y="53"/>
                        </a:lnTo>
                        <a:lnTo>
                          <a:pt x="43" y="50"/>
                        </a:lnTo>
                        <a:lnTo>
                          <a:pt x="48" y="47"/>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266">
                    <a:extLst>
                      <a:ext uri="{FF2B5EF4-FFF2-40B4-BE49-F238E27FC236}">
                        <a16:creationId xmlns:a16="http://schemas.microsoft.com/office/drawing/2014/main" id="{B9627A2C-9623-DFA8-DE6B-E4DF0E55DCB0}"/>
                      </a:ext>
                    </a:extLst>
                  </p:cNvPr>
                  <p:cNvSpPr>
                    <a:spLocks/>
                  </p:cNvSpPr>
                  <p:nvPr/>
                </p:nvSpPr>
                <p:spPr bwMode="auto">
                  <a:xfrm>
                    <a:off x="4954588" y="5959475"/>
                    <a:ext cx="15875" cy="14287"/>
                  </a:xfrm>
                  <a:custGeom>
                    <a:avLst/>
                    <a:gdLst>
                      <a:gd name="T0" fmla="*/ 48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8 w 55"/>
                      <a:gd name="T15" fmla="*/ 8 h 56"/>
                      <a:gd name="T16" fmla="*/ 42 w 55"/>
                      <a:gd name="T17" fmla="*/ 4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3 h 56"/>
                      <a:gd name="T34" fmla="*/ 8 w 55"/>
                      <a:gd name="T35" fmla="*/ 48 h 56"/>
                      <a:gd name="T36" fmla="*/ 15 w 55"/>
                      <a:gd name="T37" fmla="*/ 54 h 56"/>
                      <a:gd name="T38" fmla="*/ 28 w 55"/>
                      <a:gd name="T39" fmla="*/ 56 h 56"/>
                      <a:gd name="T40" fmla="*/ 32 w 55"/>
                      <a:gd name="T41" fmla="*/ 55 h 56"/>
                      <a:gd name="T42" fmla="*/ 34 w 55"/>
                      <a:gd name="T43" fmla="*/ 54 h 56"/>
                      <a:gd name="T44" fmla="*/ 38 w 55"/>
                      <a:gd name="T45" fmla="*/ 54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3"/>
                        </a:lnTo>
                        <a:lnTo>
                          <a:pt x="53" y="38"/>
                        </a:lnTo>
                        <a:lnTo>
                          <a:pt x="53" y="35"/>
                        </a:lnTo>
                        <a:lnTo>
                          <a:pt x="54" y="33"/>
                        </a:lnTo>
                        <a:lnTo>
                          <a:pt x="55" y="28"/>
                        </a:lnTo>
                        <a:lnTo>
                          <a:pt x="53" y="17"/>
                        </a:lnTo>
                        <a:lnTo>
                          <a:pt x="48" y="8"/>
                        </a:lnTo>
                        <a:lnTo>
                          <a:pt x="42" y="4"/>
                        </a:lnTo>
                        <a:lnTo>
                          <a:pt x="38" y="1"/>
                        </a:lnTo>
                        <a:lnTo>
                          <a:pt x="28" y="0"/>
                        </a:lnTo>
                        <a:lnTo>
                          <a:pt x="15" y="1"/>
                        </a:lnTo>
                        <a:lnTo>
                          <a:pt x="8" y="8"/>
                        </a:lnTo>
                        <a:lnTo>
                          <a:pt x="1" y="17"/>
                        </a:lnTo>
                        <a:lnTo>
                          <a:pt x="0" y="28"/>
                        </a:lnTo>
                        <a:lnTo>
                          <a:pt x="1" y="38"/>
                        </a:lnTo>
                        <a:lnTo>
                          <a:pt x="3" y="43"/>
                        </a:lnTo>
                        <a:lnTo>
                          <a:pt x="8" y="48"/>
                        </a:lnTo>
                        <a:lnTo>
                          <a:pt x="15" y="54"/>
                        </a:lnTo>
                        <a:lnTo>
                          <a:pt x="28" y="56"/>
                        </a:lnTo>
                        <a:lnTo>
                          <a:pt x="32" y="55"/>
                        </a:lnTo>
                        <a:lnTo>
                          <a:pt x="34" y="54"/>
                        </a:lnTo>
                        <a:lnTo>
                          <a:pt x="38" y="54"/>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267">
                    <a:extLst>
                      <a:ext uri="{FF2B5EF4-FFF2-40B4-BE49-F238E27FC236}">
                        <a16:creationId xmlns:a16="http://schemas.microsoft.com/office/drawing/2014/main" id="{68F21BC0-9ED8-6243-703B-34D797B02372}"/>
                      </a:ext>
                    </a:extLst>
                  </p:cNvPr>
                  <p:cNvSpPr>
                    <a:spLocks/>
                  </p:cNvSpPr>
                  <p:nvPr/>
                </p:nvSpPr>
                <p:spPr bwMode="auto">
                  <a:xfrm>
                    <a:off x="5006975" y="5959475"/>
                    <a:ext cx="14287" cy="14287"/>
                  </a:xfrm>
                  <a:custGeom>
                    <a:avLst/>
                    <a:gdLst>
                      <a:gd name="T0" fmla="*/ 48 w 56"/>
                      <a:gd name="T1" fmla="*/ 48 h 56"/>
                      <a:gd name="T2" fmla="*/ 50 w 56"/>
                      <a:gd name="T3" fmla="*/ 43 h 56"/>
                      <a:gd name="T4" fmla="*/ 53 w 56"/>
                      <a:gd name="T5" fmla="*/ 38 h 56"/>
                      <a:gd name="T6" fmla="*/ 53 w 56"/>
                      <a:gd name="T7" fmla="*/ 35 h 56"/>
                      <a:gd name="T8" fmla="*/ 54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4" y="33"/>
                        </a:lnTo>
                        <a:lnTo>
                          <a:pt x="56" y="28"/>
                        </a:lnTo>
                        <a:lnTo>
                          <a:pt x="53" y="17"/>
                        </a:lnTo>
                        <a:lnTo>
                          <a:pt x="48" y="8"/>
                        </a:lnTo>
                        <a:lnTo>
                          <a:pt x="42" y="4"/>
                        </a:lnTo>
                        <a:lnTo>
                          <a:pt x="38" y="1"/>
                        </a:lnTo>
                        <a:lnTo>
                          <a:pt x="28" y="0"/>
                        </a:lnTo>
                        <a:lnTo>
                          <a:pt x="16" y="1"/>
                        </a:lnTo>
                        <a:lnTo>
                          <a:pt x="8" y="8"/>
                        </a:lnTo>
                        <a:lnTo>
                          <a:pt x="1" y="17"/>
                        </a:lnTo>
                        <a:lnTo>
                          <a:pt x="0" y="28"/>
                        </a:lnTo>
                        <a:lnTo>
                          <a:pt x="1" y="38"/>
                        </a:lnTo>
                        <a:lnTo>
                          <a:pt x="3" y="43"/>
                        </a:lnTo>
                        <a:lnTo>
                          <a:pt x="8" y="48"/>
                        </a:lnTo>
                        <a:lnTo>
                          <a:pt x="16" y="54"/>
                        </a:lnTo>
                        <a:lnTo>
                          <a:pt x="28" y="56"/>
                        </a:lnTo>
                        <a:lnTo>
                          <a:pt x="32" y="55"/>
                        </a:lnTo>
                        <a:lnTo>
                          <a:pt x="35" y="54"/>
                        </a:lnTo>
                        <a:lnTo>
                          <a:pt x="38" y="54"/>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268">
                    <a:extLst>
                      <a:ext uri="{FF2B5EF4-FFF2-40B4-BE49-F238E27FC236}">
                        <a16:creationId xmlns:a16="http://schemas.microsoft.com/office/drawing/2014/main" id="{76E8FC97-9768-54D2-B0B6-DF2170736500}"/>
                      </a:ext>
                    </a:extLst>
                  </p:cNvPr>
                  <p:cNvSpPr>
                    <a:spLocks/>
                  </p:cNvSpPr>
                  <p:nvPr/>
                </p:nvSpPr>
                <p:spPr bwMode="auto">
                  <a:xfrm>
                    <a:off x="4421188" y="5995988"/>
                    <a:ext cx="14287" cy="15875"/>
                  </a:xfrm>
                  <a:custGeom>
                    <a:avLst/>
                    <a:gdLst>
                      <a:gd name="T0" fmla="*/ 48 w 56"/>
                      <a:gd name="T1" fmla="*/ 48 h 55"/>
                      <a:gd name="T2" fmla="*/ 50 w 56"/>
                      <a:gd name="T3" fmla="*/ 42 h 55"/>
                      <a:gd name="T4" fmla="*/ 53 w 56"/>
                      <a:gd name="T5" fmla="*/ 38 h 55"/>
                      <a:gd name="T6" fmla="*/ 53 w 56"/>
                      <a:gd name="T7" fmla="*/ 34 h 55"/>
                      <a:gd name="T8" fmla="*/ 55 w 56"/>
                      <a:gd name="T9" fmla="*/ 32 h 55"/>
                      <a:gd name="T10" fmla="*/ 56 w 56"/>
                      <a:gd name="T11" fmla="*/ 28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8 h 55"/>
                      <a:gd name="T30" fmla="*/ 1 w 56"/>
                      <a:gd name="T31" fmla="*/ 38 h 55"/>
                      <a:gd name="T32" fmla="*/ 3 w 56"/>
                      <a:gd name="T33" fmla="*/ 42 h 55"/>
                      <a:gd name="T34" fmla="*/ 8 w 56"/>
                      <a:gd name="T35" fmla="*/ 48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3" y="38"/>
                        </a:lnTo>
                        <a:lnTo>
                          <a:pt x="53" y="34"/>
                        </a:lnTo>
                        <a:lnTo>
                          <a:pt x="55" y="32"/>
                        </a:lnTo>
                        <a:lnTo>
                          <a:pt x="56" y="28"/>
                        </a:lnTo>
                        <a:lnTo>
                          <a:pt x="53" y="16"/>
                        </a:lnTo>
                        <a:lnTo>
                          <a:pt x="48" y="7"/>
                        </a:lnTo>
                        <a:lnTo>
                          <a:pt x="42" y="3"/>
                        </a:lnTo>
                        <a:lnTo>
                          <a:pt x="38" y="1"/>
                        </a:lnTo>
                        <a:lnTo>
                          <a:pt x="28" y="0"/>
                        </a:lnTo>
                        <a:lnTo>
                          <a:pt x="16" y="1"/>
                        </a:lnTo>
                        <a:lnTo>
                          <a:pt x="8" y="7"/>
                        </a:lnTo>
                        <a:lnTo>
                          <a:pt x="1" y="16"/>
                        </a:lnTo>
                        <a:lnTo>
                          <a:pt x="0" y="28"/>
                        </a:lnTo>
                        <a:lnTo>
                          <a:pt x="1" y="38"/>
                        </a:lnTo>
                        <a:lnTo>
                          <a:pt x="3" y="42"/>
                        </a:lnTo>
                        <a:lnTo>
                          <a:pt x="8" y="48"/>
                        </a:lnTo>
                        <a:lnTo>
                          <a:pt x="16" y="53"/>
                        </a:lnTo>
                        <a:lnTo>
                          <a:pt x="28" y="55"/>
                        </a:lnTo>
                        <a:lnTo>
                          <a:pt x="32" y="54"/>
                        </a:lnTo>
                        <a:lnTo>
                          <a:pt x="35" y="53"/>
                        </a:lnTo>
                        <a:lnTo>
                          <a:pt x="38" y="53"/>
                        </a:lnTo>
                        <a:lnTo>
                          <a:pt x="42" y="50"/>
                        </a:lnTo>
                        <a:lnTo>
                          <a:pt x="48" y="48"/>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269">
                    <a:extLst>
                      <a:ext uri="{FF2B5EF4-FFF2-40B4-BE49-F238E27FC236}">
                        <a16:creationId xmlns:a16="http://schemas.microsoft.com/office/drawing/2014/main" id="{0E1D93B0-740F-4EE5-5267-CC90D8CCC21D}"/>
                      </a:ext>
                    </a:extLst>
                  </p:cNvPr>
                  <p:cNvSpPr>
                    <a:spLocks/>
                  </p:cNvSpPr>
                  <p:nvPr/>
                </p:nvSpPr>
                <p:spPr bwMode="auto">
                  <a:xfrm>
                    <a:off x="938213" y="5949950"/>
                    <a:ext cx="14287" cy="15875"/>
                  </a:xfrm>
                  <a:custGeom>
                    <a:avLst/>
                    <a:gdLst>
                      <a:gd name="T0" fmla="*/ 47 w 55"/>
                      <a:gd name="T1" fmla="*/ 48 h 56"/>
                      <a:gd name="T2" fmla="*/ 50 w 55"/>
                      <a:gd name="T3" fmla="*/ 42 h 56"/>
                      <a:gd name="T4" fmla="*/ 53 w 55"/>
                      <a:gd name="T5" fmla="*/ 38 h 56"/>
                      <a:gd name="T6" fmla="*/ 53 w 55"/>
                      <a:gd name="T7" fmla="*/ 35 h 56"/>
                      <a:gd name="T8" fmla="*/ 54 w 55"/>
                      <a:gd name="T9" fmla="*/ 32 h 56"/>
                      <a:gd name="T10" fmla="*/ 55 w 55"/>
                      <a:gd name="T11" fmla="*/ 28 h 56"/>
                      <a:gd name="T12" fmla="*/ 53 w 55"/>
                      <a:gd name="T13" fmla="*/ 17 h 56"/>
                      <a:gd name="T14" fmla="*/ 47 w 55"/>
                      <a:gd name="T15" fmla="*/ 8 h 56"/>
                      <a:gd name="T16" fmla="*/ 42 w 55"/>
                      <a:gd name="T17" fmla="*/ 3 h 56"/>
                      <a:gd name="T18" fmla="*/ 37 w 55"/>
                      <a:gd name="T19" fmla="*/ 1 h 56"/>
                      <a:gd name="T20" fmla="*/ 27 w 55"/>
                      <a:gd name="T21" fmla="*/ 0 h 56"/>
                      <a:gd name="T22" fmla="*/ 15 w 55"/>
                      <a:gd name="T23" fmla="*/ 1 h 56"/>
                      <a:gd name="T24" fmla="*/ 7 w 55"/>
                      <a:gd name="T25" fmla="*/ 8 h 56"/>
                      <a:gd name="T26" fmla="*/ 1 w 55"/>
                      <a:gd name="T27" fmla="*/ 17 h 56"/>
                      <a:gd name="T28" fmla="*/ 0 w 55"/>
                      <a:gd name="T29" fmla="*/ 28 h 56"/>
                      <a:gd name="T30" fmla="*/ 1 w 55"/>
                      <a:gd name="T31" fmla="*/ 38 h 56"/>
                      <a:gd name="T32" fmla="*/ 3 w 55"/>
                      <a:gd name="T33" fmla="*/ 42 h 56"/>
                      <a:gd name="T34" fmla="*/ 7 w 55"/>
                      <a:gd name="T35" fmla="*/ 48 h 56"/>
                      <a:gd name="T36" fmla="*/ 15 w 55"/>
                      <a:gd name="T37" fmla="*/ 53 h 56"/>
                      <a:gd name="T38" fmla="*/ 27 w 55"/>
                      <a:gd name="T39" fmla="*/ 56 h 56"/>
                      <a:gd name="T40" fmla="*/ 32 w 55"/>
                      <a:gd name="T41" fmla="*/ 55 h 56"/>
                      <a:gd name="T42" fmla="*/ 34 w 55"/>
                      <a:gd name="T43" fmla="*/ 53 h 56"/>
                      <a:gd name="T44" fmla="*/ 37 w 55"/>
                      <a:gd name="T45" fmla="*/ 53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2"/>
                        </a:lnTo>
                        <a:lnTo>
                          <a:pt x="53" y="38"/>
                        </a:lnTo>
                        <a:lnTo>
                          <a:pt x="53" y="35"/>
                        </a:lnTo>
                        <a:lnTo>
                          <a:pt x="54" y="32"/>
                        </a:lnTo>
                        <a:lnTo>
                          <a:pt x="55" y="28"/>
                        </a:lnTo>
                        <a:lnTo>
                          <a:pt x="53" y="17"/>
                        </a:lnTo>
                        <a:lnTo>
                          <a:pt x="47" y="8"/>
                        </a:lnTo>
                        <a:lnTo>
                          <a:pt x="42" y="3"/>
                        </a:lnTo>
                        <a:lnTo>
                          <a:pt x="37" y="1"/>
                        </a:lnTo>
                        <a:lnTo>
                          <a:pt x="27" y="0"/>
                        </a:lnTo>
                        <a:lnTo>
                          <a:pt x="15" y="1"/>
                        </a:lnTo>
                        <a:lnTo>
                          <a:pt x="7" y="8"/>
                        </a:lnTo>
                        <a:lnTo>
                          <a:pt x="1" y="17"/>
                        </a:lnTo>
                        <a:lnTo>
                          <a:pt x="0" y="28"/>
                        </a:lnTo>
                        <a:lnTo>
                          <a:pt x="1" y="38"/>
                        </a:lnTo>
                        <a:lnTo>
                          <a:pt x="3" y="42"/>
                        </a:lnTo>
                        <a:lnTo>
                          <a:pt x="7" y="48"/>
                        </a:lnTo>
                        <a:lnTo>
                          <a:pt x="15" y="53"/>
                        </a:lnTo>
                        <a:lnTo>
                          <a:pt x="27" y="56"/>
                        </a:lnTo>
                        <a:lnTo>
                          <a:pt x="32" y="55"/>
                        </a:lnTo>
                        <a:lnTo>
                          <a:pt x="34" y="53"/>
                        </a:lnTo>
                        <a:lnTo>
                          <a:pt x="37" y="53"/>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270">
                    <a:extLst>
                      <a:ext uri="{FF2B5EF4-FFF2-40B4-BE49-F238E27FC236}">
                        <a16:creationId xmlns:a16="http://schemas.microsoft.com/office/drawing/2014/main" id="{CF092AE1-00EC-4542-85DF-C551EA527CC0}"/>
                      </a:ext>
                    </a:extLst>
                  </p:cNvPr>
                  <p:cNvSpPr>
                    <a:spLocks/>
                  </p:cNvSpPr>
                  <p:nvPr/>
                </p:nvSpPr>
                <p:spPr bwMode="auto">
                  <a:xfrm>
                    <a:off x="949325" y="5959475"/>
                    <a:ext cx="15875" cy="15875"/>
                  </a:xfrm>
                  <a:custGeom>
                    <a:avLst/>
                    <a:gdLst>
                      <a:gd name="T0" fmla="*/ 48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6 h 55"/>
                      <a:gd name="T14" fmla="*/ 48 w 55"/>
                      <a:gd name="T15" fmla="*/ 8 h 55"/>
                      <a:gd name="T16" fmla="*/ 42 w 55"/>
                      <a:gd name="T17" fmla="*/ 3 h 55"/>
                      <a:gd name="T18" fmla="*/ 38 w 55"/>
                      <a:gd name="T19" fmla="*/ 1 h 55"/>
                      <a:gd name="T20" fmla="*/ 28 w 55"/>
                      <a:gd name="T21" fmla="*/ 0 h 55"/>
                      <a:gd name="T22" fmla="*/ 15 w 55"/>
                      <a:gd name="T23" fmla="*/ 1 h 55"/>
                      <a:gd name="T24" fmla="*/ 8 w 55"/>
                      <a:gd name="T25" fmla="*/ 8 h 55"/>
                      <a:gd name="T26" fmla="*/ 1 w 55"/>
                      <a:gd name="T27" fmla="*/ 16 h 55"/>
                      <a:gd name="T28" fmla="*/ 0 w 55"/>
                      <a:gd name="T29" fmla="*/ 28 h 55"/>
                      <a:gd name="T30" fmla="*/ 1 w 55"/>
                      <a:gd name="T31" fmla="*/ 38 h 55"/>
                      <a:gd name="T32" fmla="*/ 3 w 55"/>
                      <a:gd name="T33" fmla="*/ 42 h 55"/>
                      <a:gd name="T34" fmla="*/ 8 w 55"/>
                      <a:gd name="T35" fmla="*/ 48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8"/>
                        </a:moveTo>
                        <a:lnTo>
                          <a:pt x="50" y="42"/>
                        </a:lnTo>
                        <a:lnTo>
                          <a:pt x="53" y="38"/>
                        </a:lnTo>
                        <a:lnTo>
                          <a:pt x="53" y="34"/>
                        </a:lnTo>
                        <a:lnTo>
                          <a:pt x="54" y="32"/>
                        </a:lnTo>
                        <a:lnTo>
                          <a:pt x="55" y="28"/>
                        </a:lnTo>
                        <a:lnTo>
                          <a:pt x="53" y="16"/>
                        </a:lnTo>
                        <a:lnTo>
                          <a:pt x="48" y="8"/>
                        </a:lnTo>
                        <a:lnTo>
                          <a:pt x="42" y="3"/>
                        </a:lnTo>
                        <a:lnTo>
                          <a:pt x="38" y="1"/>
                        </a:lnTo>
                        <a:lnTo>
                          <a:pt x="28" y="0"/>
                        </a:lnTo>
                        <a:lnTo>
                          <a:pt x="15" y="1"/>
                        </a:lnTo>
                        <a:lnTo>
                          <a:pt x="8" y="8"/>
                        </a:lnTo>
                        <a:lnTo>
                          <a:pt x="1" y="16"/>
                        </a:lnTo>
                        <a:lnTo>
                          <a:pt x="0" y="28"/>
                        </a:lnTo>
                        <a:lnTo>
                          <a:pt x="1" y="38"/>
                        </a:lnTo>
                        <a:lnTo>
                          <a:pt x="3" y="42"/>
                        </a:lnTo>
                        <a:lnTo>
                          <a:pt x="8" y="48"/>
                        </a:lnTo>
                        <a:lnTo>
                          <a:pt x="15" y="53"/>
                        </a:lnTo>
                        <a:lnTo>
                          <a:pt x="28" y="55"/>
                        </a:lnTo>
                        <a:lnTo>
                          <a:pt x="32" y="54"/>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271">
                    <a:extLst>
                      <a:ext uri="{FF2B5EF4-FFF2-40B4-BE49-F238E27FC236}">
                        <a16:creationId xmlns:a16="http://schemas.microsoft.com/office/drawing/2014/main" id="{E1AE1004-1EAF-4300-5884-842A3CEA2E7E}"/>
                      </a:ext>
                    </a:extLst>
                  </p:cNvPr>
                  <p:cNvSpPr>
                    <a:spLocks/>
                  </p:cNvSpPr>
                  <p:nvPr/>
                </p:nvSpPr>
                <p:spPr bwMode="auto">
                  <a:xfrm>
                    <a:off x="915988" y="5975350"/>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3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3" y="4"/>
                        </a:lnTo>
                        <a:lnTo>
                          <a:pt x="38" y="1"/>
                        </a:lnTo>
                        <a:lnTo>
                          <a:pt x="28" y="0"/>
                        </a:lnTo>
                        <a:lnTo>
                          <a:pt x="16" y="1"/>
                        </a:lnTo>
                        <a:lnTo>
                          <a:pt x="8" y="8"/>
                        </a:lnTo>
                        <a:lnTo>
                          <a:pt x="1" y="17"/>
                        </a:lnTo>
                        <a:lnTo>
                          <a:pt x="0" y="28"/>
                        </a:lnTo>
                        <a:lnTo>
                          <a:pt x="1" y="38"/>
                        </a:lnTo>
                        <a:lnTo>
                          <a:pt x="4" y="43"/>
                        </a:lnTo>
                        <a:lnTo>
                          <a:pt x="8" y="48"/>
                        </a:lnTo>
                        <a:lnTo>
                          <a:pt x="16" y="54"/>
                        </a:lnTo>
                        <a:lnTo>
                          <a:pt x="28" y="56"/>
                        </a:lnTo>
                        <a:lnTo>
                          <a:pt x="33" y="55"/>
                        </a:lnTo>
                        <a:lnTo>
                          <a:pt x="35" y="54"/>
                        </a:lnTo>
                        <a:lnTo>
                          <a:pt x="38" y="54"/>
                        </a:lnTo>
                        <a:lnTo>
                          <a:pt x="43"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272">
                    <a:extLst>
                      <a:ext uri="{FF2B5EF4-FFF2-40B4-BE49-F238E27FC236}">
                        <a16:creationId xmlns:a16="http://schemas.microsoft.com/office/drawing/2014/main" id="{BB5C4B98-A37C-52C0-BB66-9769AAE1D772}"/>
                      </a:ext>
                    </a:extLst>
                  </p:cNvPr>
                  <p:cNvSpPr>
                    <a:spLocks/>
                  </p:cNvSpPr>
                  <p:nvPr/>
                </p:nvSpPr>
                <p:spPr bwMode="auto">
                  <a:xfrm>
                    <a:off x="920750" y="5980113"/>
                    <a:ext cx="14287" cy="15875"/>
                  </a:xfrm>
                  <a:custGeom>
                    <a:avLst/>
                    <a:gdLst>
                      <a:gd name="T0" fmla="*/ 48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8 w 55"/>
                      <a:gd name="T15" fmla="*/ 7 h 55"/>
                      <a:gd name="T16" fmla="*/ 42 w 55"/>
                      <a:gd name="T17" fmla="*/ 3 h 55"/>
                      <a:gd name="T18" fmla="*/ 38 w 55"/>
                      <a:gd name="T19" fmla="*/ 1 h 55"/>
                      <a:gd name="T20" fmla="*/ 28 w 55"/>
                      <a:gd name="T21" fmla="*/ 0 h 55"/>
                      <a:gd name="T22" fmla="*/ 15 w 55"/>
                      <a:gd name="T23" fmla="*/ 1 h 55"/>
                      <a:gd name="T24" fmla="*/ 8 w 55"/>
                      <a:gd name="T25" fmla="*/ 7 h 55"/>
                      <a:gd name="T26" fmla="*/ 1 w 55"/>
                      <a:gd name="T27" fmla="*/ 16 h 55"/>
                      <a:gd name="T28" fmla="*/ 0 w 55"/>
                      <a:gd name="T29" fmla="*/ 27 h 55"/>
                      <a:gd name="T30" fmla="*/ 1 w 55"/>
                      <a:gd name="T31" fmla="*/ 37 h 55"/>
                      <a:gd name="T32" fmla="*/ 3 w 55"/>
                      <a:gd name="T33" fmla="*/ 42 h 55"/>
                      <a:gd name="T34" fmla="*/ 8 w 55"/>
                      <a:gd name="T35" fmla="*/ 47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7"/>
                        </a:moveTo>
                        <a:lnTo>
                          <a:pt x="50" y="42"/>
                        </a:lnTo>
                        <a:lnTo>
                          <a:pt x="53" y="37"/>
                        </a:lnTo>
                        <a:lnTo>
                          <a:pt x="53" y="34"/>
                        </a:lnTo>
                        <a:lnTo>
                          <a:pt x="54" y="32"/>
                        </a:lnTo>
                        <a:lnTo>
                          <a:pt x="55" y="27"/>
                        </a:lnTo>
                        <a:lnTo>
                          <a:pt x="53" y="16"/>
                        </a:lnTo>
                        <a:lnTo>
                          <a:pt x="48" y="7"/>
                        </a:lnTo>
                        <a:lnTo>
                          <a:pt x="42" y="3"/>
                        </a:lnTo>
                        <a:lnTo>
                          <a:pt x="38" y="1"/>
                        </a:lnTo>
                        <a:lnTo>
                          <a:pt x="28" y="0"/>
                        </a:lnTo>
                        <a:lnTo>
                          <a:pt x="15" y="1"/>
                        </a:lnTo>
                        <a:lnTo>
                          <a:pt x="8" y="7"/>
                        </a:lnTo>
                        <a:lnTo>
                          <a:pt x="1" y="16"/>
                        </a:lnTo>
                        <a:lnTo>
                          <a:pt x="0" y="27"/>
                        </a:lnTo>
                        <a:lnTo>
                          <a:pt x="1" y="37"/>
                        </a:lnTo>
                        <a:lnTo>
                          <a:pt x="3" y="42"/>
                        </a:lnTo>
                        <a:lnTo>
                          <a:pt x="8" y="47"/>
                        </a:lnTo>
                        <a:lnTo>
                          <a:pt x="15" y="53"/>
                        </a:lnTo>
                        <a:lnTo>
                          <a:pt x="28" y="55"/>
                        </a:lnTo>
                        <a:lnTo>
                          <a:pt x="32" y="54"/>
                        </a:lnTo>
                        <a:lnTo>
                          <a:pt x="34"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273">
                    <a:extLst>
                      <a:ext uri="{FF2B5EF4-FFF2-40B4-BE49-F238E27FC236}">
                        <a16:creationId xmlns:a16="http://schemas.microsoft.com/office/drawing/2014/main" id="{F381CE11-9C50-5C33-D3C6-8EB2EA731381}"/>
                      </a:ext>
                    </a:extLst>
                  </p:cNvPr>
                  <p:cNvSpPr>
                    <a:spLocks/>
                  </p:cNvSpPr>
                  <p:nvPr/>
                </p:nvSpPr>
                <p:spPr bwMode="auto">
                  <a:xfrm>
                    <a:off x="958850" y="5975350"/>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3 w 56"/>
                      <a:gd name="T17" fmla="*/ 4 h 56"/>
                      <a:gd name="T18" fmla="*/ 38 w 56"/>
                      <a:gd name="T19" fmla="*/ 1 h 56"/>
                      <a:gd name="T20" fmla="*/ 28 w 56"/>
                      <a:gd name="T21" fmla="*/ 0 h 56"/>
                      <a:gd name="T22" fmla="*/ 16 w 56"/>
                      <a:gd name="T23" fmla="*/ 1 h 56"/>
                      <a:gd name="T24" fmla="*/ 8 w 56"/>
                      <a:gd name="T25" fmla="*/ 8 h 56"/>
                      <a:gd name="T26" fmla="*/ 2 w 56"/>
                      <a:gd name="T27" fmla="*/ 17 h 56"/>
                      <a:gd name="T28" fmla="*/ 0 w 56"/>
                      <a:gd name="T29" fmla="*/ 28 h 56"/>
                      <a:gd name="T30" fmla="*/ 2 w 56"/>
                      <a:gd name="T31" fmla="*/ 38 h 56"/>
                      <a:gd name="T32" fmla="*/ 4 w 56"/>
                      <a:gd name="T33" fmla="*/ 43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3" y="4"/>
                        </a:lnTo>
                        <a:lnTo>
                          <a:pt x="38" y="1"/>
                        </a:lnTo>
                        <a:lnTo>
                          <a:pt x="28" y="0"/>
                        </a:lnTo>
                        <a:lnTo>
                          <a:pt x="16" y="1"/>
                        </a:lnTo>
                        <a:lnTo>
                          <a:pt x="8" y="8"/>
                        </a:lnTo>
                        <a:lnTo>
                          <a:pt x="2" y="17"/>
                        </a:lnTo>
                        <a:lnTo>
                          <a:pt x="0" y="28"/>
                        </a:lnTo>
                        <a:lnTo>
                          <a:pt x="2" y="38"/>
                        </a:lnTo>
                        <a:lnTo>
                          <a:pt x="4" y="43"/>
                        </a:lnTo>
                        <a:lnTo>
                          <a:pt x="8" y="48"/>
                        </a:lnTo>
                        <a:lnTo>
                          <a:pt x="16" y="54"/>
                        </a:lnTo>
                        <a:lnTo>
                          <a:pt x="28" y="56"/>
                        </a:lnTo>
                        <a:lnTo>
                          <a:pt x="33" y="55"/>
                        </a:lnTo>
                        <a:lnTo>
                          <a:pt x="35" y="54"/>
                        </a:lnTo>
                        <a:lnTo>
                          <a:pt x="38" y="54"/>
                        </a:lnTo>
                        <a:lnTo>
                          <a:pt x="43"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274">
                    <a:extLst>
                      <a:ext uri="{FF2B5EF4-FFF2-40B4-BE49-F238E27FC236}">
                        <a16:creationId xmlns:a16="http://schemas.microsoft.com/office/drawing/2014/main" id="{EDB37EF9-2CC5-37CC-28A5-7AF211C526E7}"/>
                      </a:ext>
                    </a:extLst>
                  </p:cNvPr>
                  <p:cNvSpPr>
                    <a:spLocks/>
                  </p:cNvSpPr>
                  <p:nvPr/>
                </p:nvSpPr>
                <p:spPr bwMode="auto">
                  <a:xfrm>
                    <a:off x="979488" y="6003925"/>
                    <a:ext cx="14287" cy="14287"/>
                  </a:xfrm>
                  <a:custGeom>
                    <a:avLst/>
                    <a:gdLst>
                      <a:gd name="T0" fmla="*/ 48 w 56"/>
                      <a:gd name="T1" fmla="*/ 48 h 56"/>
                      <a:gd name="T2" fmla="*/ 50 w 56"/>
                      <a:gd name="T3" fmla="*/ 42 h 56"/>
                      <a:gd name="T4" fmla="*/ 53 w 56"/>
                      <a:gd name="T5" fmla="*/ 38 h 56"/>
                      <a:gd name="T6" fmla="*/ 53 w 56"/>
                      <a:gd name="T7" fmla="*/ 35 h 56"/>
                      <a:gd name="T8" fmla="*/ 54 w 56"/>
                      <a:gd name="T9" fmla="*/ 32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2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3" y="38"/>
                        </a:lnTo>
                        <a:lnTo>
                          <a:pt x="53" y="35"/>
                        </a:lnTo>
                        <a:lnTo>
                          <a:pt x="54" y="32"/>
                        </a:lnTo>
                        <a:lnTo>
                          <a:pt x="56" y="28"/>
                        </a:lnTo>
                        <a:lnTo>
                          <a:pt x="53" y="17"/>
                        </a:lnTo>
                        <a:lnTo>
                          <a:pt x="48" y="8"/>
                        </a:lnTo>
                        <a:lnTo>
                          <a:pt x="42" y="4"/>
                        </a:lnTo>
                        <a:lnTo>
                          <a:pt x="38" y="1"/>
                        </a:lnTo>
                        <a:lnTo>
                          <a:pt x="28" y="0"/>
                        </a:lnTo>
                        <a:lnTo>
                          <a:pt x="16" y="1"/>
                        </a:lnTo>
                        <a:lnTo>
                          <a:pt x="8" y="8"/>
                        </a:lnTo>
                        <a:lnTo>
                          <a:pt x="1" y="17"/>
                        </a:lnTo>
                        <a:lnTo>
                          <a:pt x="0" y="28"/>
                        </a:lnTo>
                        <a:lnTo>
                          <a:pt x="1" y="38"/>
                        </a:lnTo>
                        <a:lnTo>
                          <a:pt x="3" y="42"/>
                        </a:lnTo>
                        <a:lnTo>
                          <a:pt x="8" y="48"/>
                        </a:lnTo>
                        <a:lnTo>
                          <a:pt x="16" y="54"/>
                        </a:lnTo>
                        <a:lnTo>
                          <a:pt x="28" y="56"/>
                        </a:lnTo>
                        <a:lnTo>
                          <a:pt x="32" y="55"/>
                        </a:lnTo>
                        <a:lnTo>
                          <a:pt x="35"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275">
                    <a:extLst>
                      <a:ext uri="{FF2B5EF4-FFF2-40B4-BE49-F238E27FC236}">
                        <a16:creationId xmlns:a16="http://schemas.microsoft.com/office/drawing/2014/main" id="{77C07DBD-58B8-E2DD-43FF-A69C4611D808}"/>
                      </a:ext>
                    </a:extLst>
                  </p:cNvPr>
                  <p:cNvSpPr>
                    <a:spLocks/>
                  </p:cNvSpPr>
                  <p:nvPr/>
                </p:nvSpPr>
                <p:spPr bwMode="auto">
                  <a:xfrm>
                    <a:off x="998538" y="5988050"/>
                    <a:ext cx="14287" cy="15875"/>
                  </a:xfrm>
                  <a:custGeom>
                    <a:avLst/>
                    <a:gdLst>
                      <a:gd name="T0" fmla="*/ 48 w 56"/>
                      <a:gd name="T1" fmla="*/ 47 h 55"/>
                      <a:gd name="T2" fmla="*/ 50 w 56"/>
                      <a:gd name="T3" fmla="*/ 42 h 55"/>
                      <a:gd name="T4" fmla="*/ 54 w 56"/>
                      <a:gd name="T5" fmla="*/ 37 h 55"/>
                      <a:gd name="T6" fmla="*/ 54 w 56"/>
                      <a:gd name="T7" fmla="*/ 34 h 55"/>
                      <a:gd name="T8" fmla="*/ 55 w 56"/>
                      <a:gd name="T9" fmla="*/ 32 h 55"/>
                      <a:gd name="T10" fmla="*/ 56 w 56"/>
                      <a:gd name="T11" fmla="*/ 27 h 55"/>
                      <a:gd name="T12" fmla="*/ 54 w 56"/>
                      <a:gd name="T13" fmla="*/ 16 h 55"/>
                      <a:gd name="T14" fmla="*/ 48 w 56"/>
                      <a:gd name="T15" fmla="*/ 7 h 55"/>
                      <a:gd name="T16" fmla="*/ 43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4 w 56"/>
                      <a:gd name="T33" fmla="*/ 42 h 55"/>
                      <a:gd name="T34" fmla="*/ 8 w 56"/>
                      <a:gd name="T35" fmla="*/ 47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4" y="37"/>
                        </a:lnTo>
                        <a:lnTo>
                          <a:pt x="54" y="34"/>
                        </a:lnTo>
                        <a:lnTo>
                          <a:pt x="55" y="32"/>
                        </a:lnTo>
                        <a:lnTo>
                          <a:pt x="56" y="27"/>
                        </a:lnTo>
                        <a:lnTo>
                          <a:pt x="54" y="16"/>
                        </a:lnTo>
                        <a:lnTo>
                          <a:pt x="48" y="7"/>
                        </a:lnTo>
                        <a:lnTo>
                          <a:pt x="43" y="3"/>
                        </a:lnTo>
                        <a:lnTo>
                          <a:pt x="38" y="1"/>
                        </a:lnTo>
                        <a:lnTo>
                          <a:pt x="28" y="0"/>
                        </a:lnTo>
                        <a:lnTo>
                          <a:pt x="16" y="1"/>
                        </a:lnTo>
                        <a:lnTo>
                          <a:pt x="8" y="7"/>
                        </a:lnTo>
                        <a:lnTo>
                          <a:pt x="1" y="16"/>
                        </a:lnTo>
                        <a:lnTo>
                          <a:pt x="0" y="27"/>
                        </a:lnTo>
                        <a:lnTo>
                          <a:pt x="1" y="37"/>
                        </a:lnTo>
                        <a:lnTo>
                          <a:pt x="4" y="42"/>
                        </a:lnTo>
                        <a:lnTo>
                          <a:pt x="8" y="47"/>
                        </a:lnTo>
                        <a:lnTo>
                          <a:pt x="16" y="53"/>
                        </a:lnTo>
                        <a:lnTo>
                          <a:pt x="28" y="55"/>
                        </a:lnTo>
                        <a:lnTo>
                          <a:pt x="33" y="54"/>
                        </a:lnTo>
                        <a:lnTo>
                          <a:pt x="35" y="53"/>
                        </a:lnTo>
                        <a:lnTo>
                          <a:pt x="38" y="53"/>
                        </a:lnTo>
                        <a:lnTo>
                          <a:pt x="43"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276">
                    <a:extLst>
                      <a:ext uri="{FF2B5EF4-FFF2-40B4-BE49-F238E27FC236}">
                        <a16:creationId xmlns:a16="http://schemas.microsoft.com/office/drawing/2014/main" id="{B59D6A48-8241-258C-3FE9-B7E183197EFC}"/>
                      </a:ext>
                    </a:extLst>
                  </p:cNvPr>
                  <p:cNvSpPr>
                    <a:spLocks/>
                  </p:cNvSpPr>
                  <p:nvPr/>
                </p:nvSpPr>
                <p:spPr bwMode="auto">
                  <a:xfrm>
                    <a:off x="1004888" y="5967413"/>
                    <a:ext cx="15875" cy="14287"/>
                  </a:xfrm>
                  <a:custGeom>
                    <a:avLst/>
                    <a:gdLst>
                      <a:gd name="T0" fmla="*/ 48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8 w 55"/>
                      <a:gd name="T15" fmla="*/ 8 h 56"/>
                      <a:gd name="T16" fmla="*/ 42 w 55"/>
                      <a:gd name="T17" fmla="*/ 4 h 56"/>
                      <a:gd name="T18" fmla="*/ 38 w 55"/>
                      <a:gd name="T19" fmla="*/ 2 h 56"/>
                      <a:gd name="T20" fmla="*/ 28 w 55"/>
                      <a:gd name="T21" fmla="*/ 0 h 56"/>
                      <a:gd name="T22" fmla="*/ 15 w 55"/>
                      <a:gd name="T23" fmla="*/ 2 h 56"/>
                      <a:gd name="T24" fmla="*/ 8 w 55"/>
                      <a:gd name="T25" fmla="*/ 8 h 56"/>
                      <a:gd name="T26" fmla="*/ 1 w 55"/>
                      <a:gd name="T27" fmla="*/ 17 h 56"/>
                      <a:gd name="T28" fmla="*/ 0 w 55"/>
                      <a:gd name="T29" fmla="*/ 28 h 56"/>
                      <a:gd name="T30" fmla="*/ 1 w 55"/>
                      <a:gd name="T31" fmla="*/ 38 h 56"/>
                      <a:gd name="T32" fmla="*/ 3 w 55"/>
                      <a:gd name="T33" fmla="*/ 43 h 56"/>
                      <a:gd name="T34" fmla="*/ 8 w 55"/>
                      <a:gd name="T35" fmla="*/ 48 h 56"/>
                      <a:gd name="T36" fmla="*/ 15 w 55"/>
                      <a:gd name="T37" fmla="*/ 54 h 56"/>
                      <a:gd name="T38" fmla="*/ 28 w 55"/>
                      <a:gd name="T39" fmla="*/ 56 h 56"/>
                      <a:gd name="T40" fmla="*/ 32 w 55"/>
                      <a:gd name="T41" fmla="*/ 55 h 56"/>
                      <a:gd name="T42" fmla="*/ 34 w 55"/>
                      <a:gd name="T43" fmla="*/ 54 h 56"/>
                      <a:gd name="T44" fmla="*/ 38 w 55"/>
                      <a:gd name="T45" fmla="*/ 54 h 56"/>
                      <a:gd name="T46" fmla="*/ 42 w 55"/>
                      <a:gd name="T47" fmla="*/ 51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3"/>
                        </a:lnTo>
                        <a:lnTo>
                          <a:pt x="53" y="38"/>
                        </a:lnTo>
                        <a:lnTo>
                          <a:pt x="53" y="35"/>
                        </a:lnTo>
                        <a:lnTo>
                          <a:pt x="54" y="33"/>
                        </a:lnTo>
                        <a:lnTo>
                          <a:pt x="55" y="28"/>
                        </a:lnTo>
                        <a:lnTo>
                          <a:pt x="53" y="17"/>
                        </a:lnTo>
                        <a:lnTo>
                          <a:pt x="48" y="8"/>
                        </a:lnTo>
                        <a:lnTo>
                          <a:pt x="42" y="4"/>
                        </a:lnTo>
                        <a:lnTo>
                          <a:pt x="38" y="2"/>
                        </a:lnTo>
                        <a:lnTo>
                          <a:pt x="28" y="0"/>
                        </a:lnTo>
                        <a:lnTo>
                          <a:pt x="15" y="2"/>
                        </a:lnTo>
                        <a:lnTo>
                          <a:pt x="8" y="8"/>
                        </a:lnTo>
                        <a:lnTo>
                          <a:pt x="1" y="17"/>
                        </a:lnTo>
                        <a:lnTo>
                          <a:pt x="0" y="28"/>
                        </a:lnTo>
                        <a:lnTo>
                          <a:pt x="1" y="38"/>
                        </a:lnTo>
                        <a:lnTo>
                          <a:pt x="3" y="43"/>
                        </a:lnTo>
                        <a:lnTo>
                          <a:pt x="8" y="48"/>
                        </a:lnTo>
                        <a:lnTo>
                          <a:pt x="15" y="54"/>
                        </a:lnTo>
                        <a:lnTo>
                          <a:pt x="28" y="56"/>
                        </a:lnTo>
                        <a:lnTo>
                          <a:pt x="32" y="55"/>
                        </a:lnTo>
                        <a:lnTo>
                          <a:pt x="34" y="54"/>
                        </a:lnTo>
                        <a:lnTo>
                          <a:pt x="38" y="54"/>
                        </a:lnTo>
                        <a:lnTo>
                          <a:pt x="42" y="51"/>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277">
                    <a:extLst>
                      <a:ext uri="{FF2B5EF4-FFF2-40B4-BE49-F238E27FC236}">
                        <a16:creationId xmlns:a16="http://schemas.microsoft.com/office/drawing/2014/main" id="{32C4677C-0716-181A-0E51-FCCB2A79BFF8}"/>
                      </a:ext>
                    </a:extLst>
                  </p:cNvPr>
                  <p:cNvSpPr>
                    <a:spLocks/>
                  </p:cNvSpPr>
                  <p:nvPr/>
                </p:nvSpPr>
                <p:spPr bwMode="auto">
                  <a:xfrm>
                    <a:off x="1030288" y="5981700"/>
                    <a:ext cx="14287" cy="14287"/>
                  </a:xfrm>
                  <a:custGeom>
                    <a:avLst/>
                    <a:gdLst>
                      <a:gd name="T0" fmla="*/ 48 w 55"/>
                      <a:gd name="T1" fmla="*/ 48 h 56"/>
                      <a:gd name="T2" fmla="*/ 50 w 55"/>
                      <a:gd name="T3" fmla="*/ 42 h 56"/>
                      <a:gd name="T4" fmla="*/ 53 w 55"/>
                      <a:gd name="T5" fmla="*/ 38 h 56"/>
                      <a:gd name="T6" fmla="*/ 53 w 55"/>
                      <a:gd name="T7" fmla="*/ 35 h 56"/>
                      <a:gd name="T8" fmla="*/ 54 w 55"/>
                      <a:gd name="T9" fmla="*/ 32 h 56"/>
                      <a:gd name="T10" fmla="*/ 55 w 55"/>
                      <a:gd name="T11" fmla="*/ 28 h 56"/>
                      <a:gd name="T12" fmla="*/ 53 w 55"/>
                      <a:gd name="T13" fmla="*/ 17 h 56"/>
                      <a:gd name="T14" fmla="*/ 48 w 55"/>
                      <a:gd name="T15" fmla="*/ 8 h 56"/>
                      <a:gd name="T16" fmla="*/ 42 w 55"/>
                      <a:gd name="T17" fmla="*/ 3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3 h 56"/>
                      <a:gd name="T38" fmla="*/ 28 w 55"/>
                      <a:gd name="T39" fmla="*/ 56 h 56"/>
                      <a:gd name="T40" fmla="*/ 32 w 55"/>
                      <a:gd name="T41" fmla="*/ 55 h 56"/>
                      <a:gd name="T42" fmla="*/ 34 w 55"/>
                      <a:gd name="T43" fmla="*/ 53 h 56"/>
                      <a:gd name="T44" fmla="*/ 38 w 55"/>
                      <a:gd name="T45" fmla="*/ 53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2"/>
                        </a:lnTo>
                        <a:lnTo>
                          <a:pt x="53" y="38"/>
                        </a:lnTo>
                        <a:lnTo>
                          <a:pt x="53" y="35"/>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6"/>
                        </a:lnTo>
                        <a:lnTo>
                          <a:pt x="32" y="55"/>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278">
                    <a:extLst>
                      <a:ext uri="{FF2B5EF4-FFF2-40B4-BE49-F238E27FC236}">
                        <a16:creationId xmlns:a16="http://schemas.microsoft.com/office/drawing/2014/main" id="{ECB32B7F-7BB3-4400-67EF-F74342858797}"/>
                      </a:ext>
                    </a:extLst>
                  </p:cNvPr>
                  <p:cNvSpPr>
                    <a:spLocks/>
                  </p:cNvSpPr>
                  <p:nvPr/>
                </p:nvSpPr>
                <p:spPr bwMode="auto">
                  <a:xfrm>
                    <a:off x="1066800" y="5969000"/>
                    <a:ext cx="14287" cy="15875"/>
                  </a:xfrm>
                  <a:custGeom>
                    <a:avLst/>
                    <a:gdLst>
                      <a:gd name="T0" fmla="*/ 47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7 w 55"/>
                      <a:gd name="T15" fmla="*/ 8 h 56"/>
                      <a:gd name="T16" fmla="*/ 42 w 55"/>
                      <a:gd name="T17" fmla="*/ 4 h 56"/>
                      <a:gd name="T18" fmla="*/ 37 w 55"/>
                      <a:gd name="T19" fmla="*/ 2 h 56"/>
                      <a:gd name="T20" fmla="*/ 27 w 55"/>
                      <a:gd name="T21" fmla="*/ 0 h 56"/>
                      <a:gd name="T22" fmla="*/ 15 w 55"/>
                      <a:gd name="T23" fmla="*/ 2 h 56"/>
                      <a:gd name="T24" fmla="*/ 7 w 55"/>
                      <a:gd name="T25" fmla="*/ 8 h 56"/>
                      <a:gd name="T26" fmla="*/ 1 w 55"/>
                      <a:gd name="T27" fmla="*/ 17 h 56"/>
                      <a:gd name="T28" fmla="*/ 0 w 55"/>
                      <a:gd name="T29" fmla="*/ 28 h 56"/>
                      <a:gd name="T30" fmla="*/ 1 w 55"/>
                      <a:gd name="T31" fmla="*/ 38 h 56"/>
                      <a:gd name="T32" fmla="*/ 3 w 55"/>
                      <a:gd name="T33" fmla="*/ 43 h 56"/>
                      <a:gd name="T34" fmla="*/ 7 w 55"/>
                      <a:gd name="T35" fmla="*/ 48 h 56"/>
                      <a:gd name="T36" fmla="*/ 15 w 55"/>
                      <a:gd name="T37" fmla="*/ 54 h 56"/>
                      <a:gd name="T38" fmla="*/ 27 w 55"/>
                      <a:gd name="T39" fmla="*/ 56 h 56"/>
                      <a:gd name="T40" fmla="*/ 32 w 55"/>
                      <a:gd name="T41" fmla="*/ 55 h 56"/>
                      <a:gd name="T42" fmla="*/ 34 w 55"/>
                      <a:gd name="T43" fmla="*/ 54 h 56"/>
                      <a:gd name="T44" fmla="*/ 37 w 55"/>
                      <a:gd name="T45" fmla="*/ 54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3"/>
                        </a:lnTo>
                        <a:lnTo>
                          <a:pt x="53" y="38"/>
                        </a:lnTo>
                        <a:lnTo>
                          <a:pt x="53" y="35"/>
                        </a:lnTo>
                        <a:lnTo>
                          <a:pt x="54" y="33"/>
                        </a:lnTo>
                        <a:lnTo>
                          <a:pt x="55" y="28"/>
                        </a:lnTo>
                        <a:lnTo>
                          <a:pt x="53" y="17"/>
                        </a:lnTo>
                        <a:lnTo>
                          <a:pt x="47" y="8"/>
                        </a:lnTo>
                        <a:lnTo>
                          <a:pt x="42" y="4"/>
                        </a:lnTo>
                        <a:lnTo>
                          <a:pt x="37" y="2"/>
                        </a:lnTo>
                        <a:lnTo>
                          <a:pt x="27" y="0"/>
                        </a:lnTo>
                        <a:lnTo>
                          <a:pt x="15" y="2"/>
                        </a:lnTo>
                        <a:lnTo>
                          <a:pt x="7" y="8"/>
                        </a:lnTo>
                        <a:lnTo>
                          <a:pt x="1" y="17"/>
                        </a:lnTo>
                        <a:lnTo>
                          <a:pt x="0" y="28"/>
                        </a:lnTo>
                        <a:lnTo>
                          <a:pt x="1" y="38"/>
                        </a:lnTo>
                        <a:lnTo>
                          <a:pt x="3" y="43"/>
                        </a:lnTo>
                        <a:lnTo>
                          <a:pt x="7" y="48"/>
                        </a:lnTo>
                        <a:lnTo>
                          <a:pt x="15" y="54"/>
                        </a:lnTo>
                        <a:lnTo>
                          <a:pt x="27" y="56"/>
                        </a:lnTo>
                        <a:lnTo>
                          <a:pt x="32" y="55"/>
                        </a:lnTo>
                        <a:lnTo>
                          <a:pt x="34" y="54"/>
                        </a:lnTo>
                        <a:lnTo>
                          <a:pt x="37" y="54"/>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279">
                    <a:extLst>
                      <a:ext uri="{FF2B5EF4-FFF2-40B4-BE49-F238E27FC236}">
                        <a16:creationId xmlns:a16="http://schemas.microsoft.com/office/drawing/2014/main" id="{2675542C-B4BD-8B28-CD60-B53EE8D20DE8}"/>
                      </a:ext>
                    </a:extLst>
                  </p:cNvPr>
                  <p:cNvSpPr>
                    <a:spLocks/>
                  </p:cNvSpPr>
                  <p:nvPr/>
                </p:nvSpPr>
                <p:spPr bwMode="auto">
                  <a:xfrm>
                    <a:off x="1077913" y="5959475"/>
                    <a:ext cx="14287" cy="14287"/>
                  </a:xfrm>
                  <a:custGeom>
                    <a:avLst/>
                    <a:gdLst>
                      <a:gd name="T0" fmla="*/ 48 w 56"/>
                      <a:gd name="T1" fmla="*/ 48 h 56"/>
                      <a:gd name="T2" fmla="*/ 50 w 56"/>
                      <a:gd name="T3" fmla="*/ 43 h 56"/>
                      <a:gd name="T4" fmla="*/ 53 w 56"/>
                      <a:gd name="T5" fmla="*/ 38 h 56"/>
                      <a:gd name="T6" fmla="*/ 53 w 56"/>
                      <a:gd name="T7" fmla="*/ 35 h 56"/>
                      <a:gd name="T8" fmla="*/ 54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3 h 56"/>
                      <a:gd name="T34" fmla="*/ 8 w 56"/>
                      <a:gd name="T35" fmla="*/ 48 h 56"/>
                      <a:gd name="T36" fmla="*/ 16 w 56"/>
                      <a:gd name="T37" fmla="*/ 54 h 56"/>
                      <a:gd name="T38" fmla="*/ 28 w 56"/>
                      <a:gd name="T39" fmla="*/ 56 h 56"/>
                      <a:gd name="T40" fmla="*/ 32 w 56"/>
                      <a:gd name="T41" fmla="*/ 55 h 56"/>
                      <a:gd name="T42" fmla="*/ 34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4" y="33"/>
                        </a:lnTo>
                        <a:lnTo>
                          <a:pt x="56" y="28"/>
                        </a:lnTo>
                        <a:lnTo>
                          <a:pt x="53" y="17"/>
                        </a:lnTo>
                        <a:lnTo>
                          <a:pt x="48" y="8"/>
                        </a:lnTo>
                        <a:lnTo>
                          <a:pt x="42" y="4"/>
                        </a:lnTo>
                        <a:lnTo>
                          <a:pt x="38" y="1"/>
                        </a:lnTo>
                        <a:lnTo>
                          <a:pt x="28" y="0"/>
                        </a:lnTo>
                        <a:lnTo>
                          <a:pt x="16" y="1"/>
                        </a:lnTo>
                        <a:lnTo>
                          <a:pt x="8" y="8"/>
                        </a:lnTo>
                        <a:lnTo>
                          <a:pt x="1" y="17"/>
                        </a:lnTo>
                        <a:lnTo>
                          <a:pt x="0" y="28"/>
                        </a:lnTo>
                        <a:lnTo>
                          <a:pt x="1" y="38"/>
                        </a:lnTo>
                        <a:lnTo>
                          <a:pt x="3" y="43"/>
                        </a:lnTo>
                        <a:lnTo>
                          <a:pt x="8" y="48"/>
                        </a:lnTo>
                        <a:lnTo>
                          <a:pt x="16" y="54"/>
                        </a:lnTo>
                        <a:lnTo>
                          <a:pt x="28" y="56"/>
                        </a:lnTo>
                        <a:lnTo>
                          <a:pt x="32" y="55"/>
                        </a:lnTo>
                        <a:lnTo>
                          <a:pt x="34"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280">
                    <a:extLst>
                      <a:ext uri="{FF2B5EF4-FFF2-40B4-BE49-F238E27FC236}">
                        <a16:creationId xmlns:a16="http://schemas.microsoft.com/office/drawing/2014/main" id="{9E202185-B954-D9BA-8479-002EDBFE9571}"/>
                      </a:ext>
                    </a:extLst>
                  </p:cNvPr>
                  <p:cNvSpPr>
                    <a:spLocks/>
                  </p:cNvSpPr>
                  <p:nvPr/>
                </p:nvSpPr>
                <p:spPr bwMode="auto">
                  <a:xfrm>
                    <a:off x="1089025" y="5988050"/>
                    <a:ext cx="14287" cy="15875"/>
                  </a:xfrm>
                  <a:custGeom>
                    <a:avLst/>
                    <a:gdLst>
                      <a:gd name="T0" fmla="*/ 48 w 56"/>
                      <a:gd name="T1" fmla="*/ 47 h 55"/>
                      <a:gd name="T2" fmla="*/ 50 w 56"/>
                      <a:gd name="T3" fmla="*/ 42 h 55"/>
                      <a:gd name="T4" fmla="*/ 53 w 56"/>
                      <a:gd name="T5" fmla="*/ 37 h 55"/>
                      <a:gd name="T6" fmla="*/ 53 w 56"/>
                      <a:gd name="T7" fmla="*/ 34 h 55"/>
                      <a:gd name="T8" fmla="*/ 55 w 56"/>
                      <a:gd name="T9" fmla="*/ 32 h 55"/>
                      <a:gd name="T10" fmla="*/ 56 w 56"/>
                      <a:gd name="T11" fmla="*/ 27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3 w 56"/>
                      <a:gd name="T33" fmla="*/ 42 h 55"/>
                      <a:gd name="T34" fmla="*/ 8 w 56"/>
                      <a:gd name="T35" fmla="*/ 47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3" y="37"/>
                        </a:lnTo>
                        <a:lnTo>
                          <a:pt x="53" y="34"/>
                        </a:lnTo>
                        <a:lnTo>
                          <a:pt x="55" y="32"/>
                        </a:lnTo>
                        <a:lnTo>
                          <a:pt x="56"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5"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281">
                    <a:extLst>
                      <a:ext uri="{FF2B5EF4-FFF2-40B4-BE49-F238E27FC236}">
                        <a16:creationId xmlns:a16="http://schemas.microsoft.com/office/drawing/2014/main" id="{5F4DEFFB-1AE8-9A0A-4B54-20C7CBB7C0A5}"/>
                      </a:ext>
                    </a:extLst>
                  </p:cNvPr>
                  <p:cNvSpPr>
                    <a:spLocks/>
                  </p:cNvSpPr>
                  <p:nvPr/>
                </p:nvSpPr>
                <p:spPr bwMode="auto">
                  <a:xfrm>
                    <a:off x="1128713" y="5995988"/>
                    <a:ext cx="14287" cy="15875"/>
                  </a:xfrm>
                  <a:custGeom>
                    <a:avLst/>
                    <a:gdLst>
                      <a:gd name="T0" fmla="*/ 48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6 h 55"/>
                      <a:gd name="T14" fmla="*/ 48 w 55"/>
                      <a:gd name="T15" fmla="*/ 7 h 55"/>
                      <a:gd name="T16" fmla="*/ 42 w 55"/>
                      <a:gd name="T17" fmla="*/ 3 h 55"/>
                      <a:gd name="T18" fmla="*/ 38 w 55"/>
                      <a:gd name="T19" fmla="*/ 1 h 55"/>
                      <a:gd name="T20" fmla="*/ 28 w 55"/>
                      <a:gd name="T21" fmla="*/ 0 h 55"/>
                      <a:gd name="T22" fmla="*/ 15 w 55"/>
                      <a:gd name="T23" fmla="*/ 1 h 55"/>
                      <a:gd name="T24" fmla="*/ 8 w 55"/>
                      <a:gd name="T25" fmla="*/ 7 h 55"/>
                      <a:gd name="T26" fmla="*/ 1 w 55"/>
                      <a:gd name="T27" fmla="*/ 16 h 55"/>
                      <a:gd name="T28" fmla="*/ 0 w 55"/>
                      <a:gd name="T29" fmla="*/ 28 h 55"/>
                      <a:gd name="T30" fmla="*/ 1 w 55"/>
                      <a:gd name="T31" fmla="*/ 38 h 55"/>
                      <a:gd name="T32" fmla="*/ 3 w 55"/>
                      <a:gd name="T33" fmla="*/ 42 h 55"/>
                      <a:gd name="T34" fmla="*/ 8 w 55"/>
                      <a:gd name="T35" fmla="*/ 48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8"/>
                        </a:moveTo>
                        <a:lnTo>
                          <a:pt x="50" y="42"/>
                        </a:lnTo>
                        <a:lnTo>
                          <a:pt x="53" y="38"/>
                        </a:lnTo>
                        <a:lnTo>
                          <a:pt x="53" y="34"/>
                        </a:lnTo>
                        <a:lnTo>
                          <a:pt x="54" y="32"/>
                        </a:lnTo>
                        <a:lnTo>
                          <a:pt x="55" y="28"/>
                        </a:lnTo>
                        <a:lnTo>
                          <a:pt x="53" y="16"/>
                        </a:lnTo>
                        <a:lnTo>
                          <a:pt x="48" y="7"/>
                        </a:lnTo>
                        <a:lnTo>
                          <a:pt x="42" y="3"/>
                        </a:lnTo>
                        <a:lnTo>
                          <a:pt x="38" y="1"/>
                        </a:lnTo>
                        <a:lnTo>
                          <a:pt x="28" y="0"/>
                        </a:lnTo>
                        <a:lnTo>
                          <a:pt x="15" y="1"/>
                        </a:lnTo>
                        <a:lnTo>
                          <a:pt x="8" y="7"/>
                        </a:lnTo>
                        <a:lnTo>
                          <a:pt x="1" y="16"/>
                        </a:lnTo>
                        <a:lnTo>
                          <a:pt x="0" y="28"/>
                        </a:lnTo>
                        <a:lnTo>
                          <a:pt x="1" y="38"/>
                        </a:lnTo>
                        <a:lnTo>
                          <a:pt x="3" y="42"/>
                        </a:lnTo>
                        <a:lnTo>
                          <a:pt x="8" y="48"/>
                        </a:lnTo>
                        <a:lnTo>
                          <a:pt x="15" y="53"/>
                        </a:lnTo>
                        <a:lnTo>
                          <a:pt x="28" y="55"/>
                        </a:lnTo>
                        <a:lnTo>
                          <a:pt x="32" y="54"/>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282">
                    <a:extLst>
                      <a:ext uri="{FF2B5EF4-FFF2-40B4-BE49-F238E27FC236}">
                        <a16:creationId xmlns:a16="http://schemas.microsoft.com/office/drawing/2014/main" id="{27AD0AD2-C23A-14FE-8E91-D715F1DAC9F6}"/>
                      </a:ext>
                    </a:extLst>
                  </p:cNvPr>
                  <p:cNvSpPr>
                    <a:spLocks/>
                  </p:cNvSpPr>
                  <p:nvPr/>
                </p:nvSpPr>
                <p:spPr bwMode="auto">
                  <a:xfrm>
                    <a:off x="1149350" y="6003925"/>
                    <a:ext cx="14287" cy="15875"/>
                  </a:xfrm>
                  <a:custGeom>
                    <a:avLst/>
                    <a:gdLst>
                      <a:gd name="T0" fmla="*/ 47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7 w 55"/>
                      <a:gd name="T15" fmla="*/ 7 h 55"/>
                      <a:gd name="T16" fmla="*/ 42 w 55"/>
                      <a:gd name="T17" fmla="*/ 3 h 55"/>
                      <a:gd name="T18" fmla="*/ 37 w 55"/>
                      <a:gd name="T19" fmla="*/ 1 h 55"/>
                      <a:gd name="T20" fmla="*/ 27 w 55"/>
                      <a:gd name="T21" fmla="*/ 0 h 55"/>
                      <a:gd name="T22" fmla="*/ 15 w 55"/>
                      <a:gd name="T23" fmla="*/ 1 h 55"/>
                      <a:gd name="T24" fmla="*/ 8 w 55"/>
                      <a:gd name="T25" fmla="*/ 7 h 55"/>
                      <a:gd name="T26" fmla="*/ 1 w 55"/>
                      <a:gd name="T27" fmla="*/ 16 h 55"/>
                      <a:gd name="T28" fmla="*/ 0 w 55"/>
                      <a:gd name="T29" fmla="*/ 27 h 55"/>
                      <a:gd name="T30" fmla="*/ 1 w 55"/>
                      <a:gd name="T31" fmla="*/ 37 h 55"/>
                      <a:gd name="T32" fmla="*/ 3 w 55"/>
                      <a:gd name="T33" fmla="*/ 42 h 55"/>
                      <a:gd name="T34" fmla="*/ 8 w 55"/>
                      <a:gd name="T35" fmla="*/ 47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7"/>
                        </a:moveTo>
                        <a:lnTo>
                          <a:pt x="50" y="42"/>
                        </a:lnTo>
                        <a:lnTo>
                          <a:pt x="53" y="37"/>
                        </a:lnTo>
                        <a:lnTo>
                          <a:pt x="53" y="34"/>
                        </a:lnTo>
                        <a:lnTo>
                          <a:pt x="54" y="32"/>
                        </a:lnTo>
                        <a:lnTo>
                          <a:pt x="55" y="27"/>
                        </a:lnTo>
                        <a:lnTo>
                          <a:pt x="53" y="16"/>
                        </a:lnTo>
                        <a:lnTo>
                          <a:pt x="47" y="7"/>
                        </a:lnTo>
                        <a:lnTo>
                          <a:pt x="42" y="3"/>
                        </a:lnTo>
                        <a:lnTo>
                          <a:pt x="37" y="1"/>
                        </a:lnTo>
                        <a:lnTo>
                          <a:pt x="27" y="0"/>
                        </a:lnTo>
                        <a:lnTo>
                          <a:pt x="15" y="1"/>
                        </a:lnTo>
                        <a:lnTo>
                          <a:pt x="8" y="7"/>
                        </a:lnTo>
                        <a:lnTo>
                          <a:pt x="1" y="16"/>
                        </a:lnTo>
                        <a:lnTo>
                          <a:pt x="0" y="27"/>
                        </a:lnTo>
                        <a:lnTo>
                          <a:pt x="1" y="37"/>
                        </a:lnTo>
                        <a:lnTo>
                          <a:pt x="3" y="42"/>
                        </a:lnTo>
                        <a:lnTo>
                          <a:pt x="8" y="47"/>
                        </a:lnTo>
                        <a:lnTo>
                          <a:pt x="15" y="53"/>
                        </a:lnTo>
                        <a:lnTo>
                          <a:pt x="27" y="55"/>
                        </a:lnTo>
                        <a:lnTo>
                          <a:pt x="32" y="54"/>
                        </a:lnTo>
                        <a:lnTo>
                          <a:pt x="34" y="53"/>
                        </a:lnTo>
                        <a:lnTo>
                          <a:pt x="37" y="53"/>
                        </a:lnTo>
                        <a:lnTo>
                          <a:pt x="42" y="50"/>
                        </a:lnTo>
                        <a:lnTo>
                          <a:pt x="47"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283">
                    <a:extLst>
                      <a:ext uri="{FF2B5EF4-FFF2-40B4-BE49-F238E27FC236}">
                        <a16:creationId xmlns:a16="http://schemas.microsoft.com/office/drawing/2014/main" id="{6521F6E9-7A13-85D2-1C5D-9D0933E02669}"/>
                      </a:ext>
                    </a:extLst>
                  </p:cNvPr>
                  <p:cNvSpPr>
                    <a:spLocks/>
                  </p:cNvSpPr>
                  <p:nvPr/>
                </p:nvSpPr>
                <p:spPr bwMode="auto">
                  <a:xfrm>
                    <a:off x="1162050" y="5995988"/>
                    <a:ext cx="15875" cy="15875"/>
                  </a:xfrm>
                  <a:custGeom>
                    <a:avLst/>
                    <a:gdLst>
                      <a:gd name="T0" fmla="*/ 48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6 h 55"/>
                      <a:gd name="T14" fmla="*/ 48 w 55"/>
                      <a:gd name="T15" fmla="*/ 7 h 55"/>
                      <a:gd name="T16" fmla="*/ 42 w 55"/>
                      <a:gd name="T17" fmla="*/ 3 h 55"/>
                      <a:gd name="T18" fmla="*/ 38 w 55"/>
                      <a:gd name="T19" fmla="*/ 1 h 55"/>
                      <a:gd name="T20" fmla="*/ 28 w 55"/>
                      <a:gd name="T21" fmla="*/ 0 h 55"/>
                      <a:gd name="T22" fmla="*/ 15 w 55"/>
                      <a:gd name="T23" fmla="*/ 1 h 55"/>
                      <a:gd name="T24" fmla="*/ 8 w 55"/>
                      <a:gd name="T25" fmla="*/ 7 h 55"/>
                      <a:gd name="T26" fmla="*/ 1 w 55"/>
                      <a:gd name="T27" fmla="*/ 16 h 55"/>
                      <a:gd name="T28" fmla="*/ 0 w 55"/>
                      <a:gd name="T29" fmla="*/ 28 h 55"/>
                      <a:gd name="T30" fmla="*/ 1 w 55"/>
                      <a:gd name="T31" fmla="*/ 38 h 55"/>
                      <a:gd name="T32" fmla="*/ 3 w 55"/>
                      <a:gd name="T33" fmla="*/ 42 h 55"/>
                      <a:gd name="T34" fmla="*/ 8 w 55"/>
                      <a:gd name="T35" fmla="*/ 48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8"/>
                        </a:moveTo>
                        <a:lnTo>
                          <a:pt x="50" y="42"/>
                        </a:lnTo>
                        <a:lnTo>
                          <a:pt x="53" y="38"/>
                        </a:lnTo>
                        <a:lnTo>
                          <a:pt x="53" y="34"/>
                        </a:lnTo>
                        <a:lnTo>
                          <a:pt x="54" y="32"/>
                        </a:lnTo>
                        <a:lnTo>
                          <a:pt x="55" y="28"/>
                        </a:lnTo>
                        <a:lnTo>
                          <a:pt x="53" y="16"/>
                        </a:lnTo>
                        <a:lnTo>
                          <a:pt x="48" y="7"/>
                        </a:lnTo>
                        <a:lnTo>
                          <a:pt x="42" y="3"/>
                        </a:lnTo>
                        <a:lnTo>
                          <a:pt x="38" y="1"/>
                        </a:lnTo>
                        <a:lnTo>
                          <a:pt x="28" y="0"/>
                        </a:lnTo>
                        <a:lnTo>
                          <a:pt x="15" y="1"/>
                        </a:lnTo>
                        <a:lnTo>
                          <a:pt x="8" y="7"/>
                        </a:lnTo>
                        <a:lnTo>
                          <a:pt x="1" y="16"/>
                        </a:lnTo>
                        <a:lnTo>
                          <a:pt x="0" y="28"/>
                        </a:lnTo>
                        <a:lnTo>
                          <a:pt x="1" y="38"/>
                        </a:lnTo>
                        <a:lnTo>
                          <a:pt x="3" y="42"/>
                        </a:lnTo>
                        <a:lnTo>
                          <a:pt x="8" y="48"/>
                        </a:lnTo>
                        <a:lnTo>
                          <a:pt x="15" y="53"/>
                        </a:lnTo>
                        <a:lnTo>
                          <a:pt x="28" y="55"/>
                        </a:lnTo>
                        <a:lnTo>
                          <a:pt x="32" y="54"/>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284">
                    <a:extLst>
                      <a:ext uri="{FF2B5EF4-FFF2-40B4-BE49-F238E27FC236}">
                        <a16:creationId xmlns:a16="http://schemas.microsoft.com/office/drawing/2014/main" id="{9E9F3F17-803B-51DF-E9D1-E60697F2215E}"/>
                      </a:ext>
                    </a:extLst>
                  </p:cNvPr>
                  <p:cNvSpPr>
                    <a:spLocks/>
                  </p:cNvSpPr>
                  <p:nvPr/>
                </p:nvSpPr>
                <p:spPr bwMode="auto">
                  <a:xfrm>
                    <a:off x="1162050" y="5975350"/>
                    <a:ext cx="15875" cy="14287"/>
                  </a:xfrm>
                  <a:custGeom>
                    <a:avLst/>
                    <a:gdLst>
                      <a:gd name="T0" fmla="*/ 48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8 w 55"/>
                      <a:gd name="T15" fmla="*/ 8 h 56"/>
                      <a:gd name="T16" fmla="*/ 42 w 55"/>
                      <a:gd name="T17" fmla="*/ 4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3 h 56"/>
                      <a:gd name="T34" fmla="*/ 8 w 55"/>
                      <a:gd name="T35" fmla="*/ 48 h 56"/>
                      <a:gd name="T36" fmla="*/ 15 w 55"/>
                      <a:gd name="T37" fmla="*/ 54 h 56"/>
                      <a:gd name="T38" fmla="*/ 28 w 55"/>
                      <a:gd name="T39" fmla="*/ 56 h 56"/>
                      <a:gd name="T40" fmla="*/ 32 w 55"/>
                      <a:gd name="T41" fmla="*/ 55 h 56"/>
                      <a:gd name="T42" fmla="*/ 34 w 55"/>
                      <a:gd name="T43" fmla="*/ 54 h 56"/>
                      <a:gd name="T44" fmla="*/ 38 w 55"/>
                      <a:gd name="T45" fmla="*/ 54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3"/>
                        </a:lnTo>
                        <a:lnTo>
                          <a:pt x="53" y="38"/>
                        </a:lnTo>
                        <a:lnTo>
                          <a:pt x="53" y="35"/>
                        </a:lnTo>
                        <a:lnTo>
                          <a:pt x="54" y="33"/>
                        </a:lnTo>
                        <a:lnTo>
                          <a:pt x="55" y="28"/>
                        </a:lnTo>
                        <a:lnTo>
                          <a:pt x="53" y="17"/>
                        </a:lnTo>
                        <a:lnTo>
                          <a:pt x="48" y="8"/>
                        </a:lnTo>
                        <a:lnTo>
                          <a:pt x="42" y="4"/>
                        </a:lnTo>
                        <a:lnTo>
                          <a:pt x="38" y="1"/>
                        </a:lnTo>
                        <a:lnTo>
                          <a:pt x="28" y="0"/>
                        </a:lnTo>
                        <a:lnTo>
                          <a:pt x="15" y="1"/>
                        </a:lnTo>
                        <a:lnTo>
                          <a:pt x="8" y="8"/>
                        </a:lnTo>
                        <a:lnTo>
                          <a:pt x="1" y="17"/>
                        </a:lnTo>
                        <a:lnTo>
                          <a:pt x="0" y="28"/>
                        </a:lnTo>
                        <a:lnTo>
                          <a:pt x="1" y="38"/>
                        </a:lnTo>
                        <a:lnTo>
                          <a:pt x="3" y="43"/>
                        </a:lnTo>
                        <a:lnTo>
                          <a:pt x="8" y="48"/>
                        </a:lnTo>
                        <a:lnTo>
                          <a:pt x="15" y="54"/>
                        </a:lnTo>
                        <a:lnTo>
                          <a:pt x="28" y="56"/>
                        </a:lnTo>
                        <a:lnTo>
                          <a:pt x="32" y="55"/>
                        </a:lnTo>
                        <a:lnTo>
                          <a:pt x="34"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285">
                    <a:extLst>
                      <a:ext uri="{FF2B5EF4-FFF2-40B4-BE49-F238E27FC236}">
                        <a16:creationId xmlns:a16="http://schemas.microsoft.com/office/drawing/2014/main" id="{7DC857E4-B76F-4FD9-1CF9-39EB634C405C}"/>
                      </a:ext>
                    </a:extLst>
                  </p:cNvPr>
                  <p:cNvSpPr>
                    <a:spLocks/>
                  </p:cNvSpPr>
                  <p:nvPr/>
                </p:nvSpPr>
                <p:spPr bwMode="auto">
                  <a:xfrm>
                    <a:off x="1195388" y="5999163"/>
                    <a:ext cx="14287" cy="14287"/>
                  </a:xfrm>
                  <a:custGeom>
                    <a:avLst/>
                    <a:gdLst>
                      <a:gd name="T0" fmla="*/ 48 w 56"/>
                      <a:gd name="T1" fmla="*/ 47 h 55"/>
                      <a:gd name="T2" fmla="*/ 50 w 56"/>
                      <a:gd name="T3" fmla="*/ 42 h 55"/>
                      <a:gd name="T4" fmla="*/ 53 w 56"/>
                      <a:gd name="T5" fmla="*/ 37 h 55"/>
                      <a:gd name="T6" fmla="*/ 53 w 56"/>
                      <a:gd name="T7" fmla="*/ 34 h 55"/>
                      <a:gd name="T8" fmla="*/ 55 w 56"/>
                      <a:gd name="T9" fmla="*/ 32 h 55"/>
                      <a:gd name="T10" fmla="*/ 56 w 56"/>
                      <a:gd name="T11" fmla="*/ 27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3 w 56"/>
                      <a:gd name="T33" fmla="*/ 42 h 55"/>
                      <a:gd name="T34" fmla="*/ 8 w 56"/>
                      <a:gd name="T35" fmla="*/ 47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3" y="37"/>
                        </a:lnTo>
                        <a:lnTo>
                          <a:pt x="53" y="34"/>
                        </a:lnTo>
                        <a:lnTo>
                          <a:pt x="55" y="32"/>
                        </a:lnTo>
                        <a:lnTo>
                          <a:pt x="56"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5"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286">
                    <a:extLst>
                      <a:ext uri="{FF2B5EF4-FFF2-40B4-BE49-F238E27FC236}">
                        <a16:creationId xmlns:a16="http://schemas.microsoft.com/office/drawing/2014/main" id="{B70E6DF6-0D44-C378-98F4-91C9CB8EF64D}"/>
                      </a:ext>
                    </a:extLst>
                  </p:cNvPr>
                  <p:cNvSpPr>
                    <a:spLocks/>
                  </p:cNvSpPr>
                  <p:nvPr/>
                </p:nvSpPr>
                <p:spPr bwMode="auto">
                  <a:xfrm>
                    <a:off x="1203325" y="5999163"/>
                    <a:ext cx="14287" cy="14287"/>
                  </a:xfrm>
                  <a:custGeom>
                    <a:avLst/>
                    <a:gdLst>
                      <a:gd name="T0" fmla="*/ 48 w 56"/>
                      <a:gd name="T1" fmla="*/ 47 h 55"/>
                      <a:gd name="T2" fmla="*/ 50 w 56"/>
                      <a:gd name="T3" fmla="*/ 42 h 55"/>
                      <a:gd name="T4" fmla="*/ 53 w 56"/>
                      <a:gd name="T5" fmla="*/ 37 h 55"/>
                      <a:gd name="T6" fmla="*/ 53 w 56"/>
                      <a:gd name="T7" fmla="*/ 34 h 55"/>
                      <a:gd name="T8" fmla="*/ 54 w 56"/>
                      <a:gd name="T9" fmla="*/ 32 h 55"/>
                      <a:gd name="T10" fmla="*/ 56 w 56"/>
                      <a:gd name="T11" fmla="*/ 27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3 w 56"/>
                      <a:gd name="T33" fmla="*/ 42 h 55"/>
                      <a:gd name="T34" fmla="*/ 8 w 56"/>
                      <a:gd name="T35" fmla="*/ 47 h 55"/>
                      <a:gd name="T36" fmla="*/ 16 w 56"/>
                      <a:gd name="T37" fmla="*/ 53 h 55"/>
                      <a:gd name="T38" fmla="*/ 28 w 56"/>
                      <a:gd name="T39" fmla="*/ 55 h 55"/>
                      <a:gd name="T40" fmla="*/ 32 w 56"/>
                      <a:gd name="T41" fmla="*/ 54 h 55"/>
                      <a:gd name="T42" fmla="*/ 34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3" y="37"/>
                        </a:lnTo>
                        <a:lnTo>
                          <a:pt x="53" y="34"/>
                        </a:lnTo>
                        <a:lnTo>
                          <a:pt x="54" y="32"/>
                        </a:lnTo>
                        <a:lnTo>
                          <a:pt x="56"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4"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287">
                    <a:extLst>
                      <a:ext uri="{FF2B5EF4-FFF2-40B4-BE49-F238E27FC236}">
                        <a16:creationId xmlns:a16="http://schemas.microsoft.com/office/drawing/2014/main" id="{C93EC15C-4356-FC60-067B-0A90E620A203}"/>
                      </a:ext>
                    </a:extLst>
                  </p:cNvPr>
                  <p:cNvSpPr>
                    <a:spLocks/>
                  </p:cNvSpPr>
                  <p:nvPr/>
                </p:nvSpPr>
                <p:spPr bwMode="auto">
                  <a:xfrm>
                    <a:off x="1270000" y="5969000"/>
                    <a:ext cx="14287" cy="15875"/>
                  </a:xfrm>
                  <a:custGeom>
                    <a:avLst/>
                    <a:gdLst>
                      <a:gd name="T0" fmla="*/ 48 w 56"/>
                      <a:gd name="T1" fmla="*/ 48 h 56"/>
                      <a:gd name="T2" fmla="*/ 50 w 56"/>
                      <a:gd name="T3" fmla="*/ 43 h 56"/>
                      <a:gd name="T4" fmla="*/ 53 w 56"/>
                      <a:gd name="T5" fmla="*/ 38 h 56"/>
                      <a:gd name="T6" fmla="*/ 53 w 56"/>
                      <a:gd name="T7" fmla="*/ 35 h 56"/>
                      <a:gd name="T8" fmla="*/ 55 w 56"/>
                      <a:gd name="T9" fmla="*/ 33 h 56"/>
                      <a:gd name="T10" fmla="*/ 56 w 56"/>
                      <a:gd name="T11" fmla="*/ 28 h 56"/>
                      <a:gd name="T12" fmla="*/ 53 w 56"/>
                      <a:gd name="T13" fmla="*/ 17 h 56"/>
                      <a:gd name="T14" fmla="*/ 48 w 56"/>
                      <a:gd name="T15" fmla="*/ 8 h 56"/>
                      <a:gd name="T16" fmla="*/ 42 w 56"/>
                      <a:gd name="T17" fmla="*/ 4 h 56"/>
                      <a:gd name="T18" fmla="*/ 38 w 56"/>
                      <a:gd name="T19" fmla="*/ 2 h 56"/>
                      <a:gd name="T20" fmla="*/ 28 w 56"/>
                      <a:gd name="T21" fmla="*/ 0 h 56"/>
                      <a:gd name="T22" fmla="*/ 16 w 56"/>
                      <a:gd name="T23" fmla="*/ 2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5" y="33"/>
                        </a:lnTo>
                        <a:lnTo>
                          <a:pt x="56" y="28"/>
                        </a:lnTo>
                        <a:lnTo>
                          <a:pt x="53" y="17"/>
                        </a:lnTo>
                        <a:lnTo>
                          <a:pt x="48" y="8"/>
                        </a:lnTo>
                        <a:lnTo>
                          <a:pt x="42" y="4"/>
                        </a:lnTo>
                        <a:lnTo>
                          <a:pt x="38" y="2"/>
                        </a:lnTo>
                        <a:lnTo>
                          <a:pt x="28" y="0"/>
                        </a:lnTo>
                        <a:lnTo>
                          <a:pt x="16" y="2"/>
                        </a:lnTo>
                        <a:lnTo>
                          <a:pt x="8" y="8"/>
                        </a:lnTo>
                        <a:lnTo>
                          <a:pt x="1" y="17"/>
                        </a:lnTo>
                        <a:lnTo>
                          <a:pt x="0" y="28"/>
                        </a:lnTo>
                        <a:lnTo>
                          <a:pt x="1" y="38"/>
                        </a:lnTo>
                        <a:lnTo>
                          <a:pt x="4" y="43"/>
                        </a:lnTo>
                        <a:lnTo>
                          <a:pt x="8" y="48"/>
                        </a:lnTo>
                        <a:lnTo>
                          <a:pt x="16" y="54"/>
                        </a:lnTo>
                        <a:lnTo>
                          <a:pt x="28" y="56"/>
                        </a:lnTo>
                        <a:lnTo>
                          <a:pt x="32" y="55"/>
                        </a:lnTo>
                        <a:lnTo>
                          <a:pt x="35"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288">
                    <a:extLst>
                      <a:ext uri="{FF2B5EF4-FFF2-40B4-BE49-F238E27FC236}">
                        <a16:creationId xmlns:a16="http://schemas.microsoft.com/office/drawing/2014/main" id="{C988F817-1588-1BF0-1108-7436AC5FD7AF}"/>
                      </a:ext>
                    </a:extLst>
                  </p:cNvPr>
                  <p:cNvSpPr>
                    <a:spLocks/>
                  </p:cNvSpPr>
                  <p:nvPr/>
                </p:nvSpPr>
                <p:spPr bwMode="auto">
                  <a:xfrm>
                    <a:off x="1270000" y="5948363"/>
                    <a:ext cx="14287" cy="14287"/>
                  </a:xfrm>
                  <a:custGeom>
                    <a:avLst/>
                    <a:gdLst>
                      <a:gd name="T0" fmla="*/ 48 w 56"/>
                      <a:gd name="T1" fmla="*/ 48 h 56"/>
                      <a:gd name="T2" fmla="*/ 50 w 56"/>
                      <a:gd name="T3" fmla="*/ 43 h 56"/>
                      <a:gd name="T4" fmla="*/ 53 w 56"/>
                      <a:gd name="T5" fmla="*/ 38 h 56"/>
                      <a:gd name="T6" fmla="*/ 53 w 56"/>
                      <a:gd name="T7" fmla="*/ 35 h 56"/>
                      <a:gd name="T8" fmla="*/ 55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5" y="33"/>
                        </a:lnTo>
                        <a:lnTo>
                          <a:pt x="56" y="28"/>
                        </a:lnTo>
                        <a:lnTo>
                          <a:pt x="53" y="17"/>
                        </a:lnTo>
                        <a:lnTo>
                          <a:pt x="48" y="8"/>
                        </a:lnTo>
                        <a:lnTo>
                          <a:pt x="42" y="4"/>
                        </a:lnTo>
                        <a:lnTo>
                          <a:pt x="38" y="1"/>
                        </a:lnTo>
                        <a:lnTo>
                          <a:pt x="28" y="0"/>
                        </a:lnTo>
                        <a:lnTo>
                          <a:pt x="16" y="1"/>
                        </a:lnTo>
                        <a:lnTo>
                          <a:pt x="8" y="8"/>
                        </a:lnTo>
                        <a:lnTo>
                          <a:pt x="1" y="17"/>
                        </a:lnTo>
                        <a:lnTo>
                          <a:pt x="0" y="28"/>
                        </a:lnTo>
                        <a:lnTo>
                          <a:pt x="1" y="38"/>
                        </a:lnTo>
                        <a:lnTo>
                          <a:pt x="4" y="43"/>
                        </a:lnTo>
                        <a:lnTo>
                          <a:pt x="8" y="48"/>
                        </a:lnTo>
                        <a:lnTo>
                          <a:pt x="16" y="54"/>
                        </a:lnTo>
                        <a:lnTo>
                          <a:pt x="28" y="56"/>
                        </a:lnTo>
                        <a:lnTo>
                          <a:pt x="32" y="55"/>
                        </a:lnTo>
                        <a:lnTo>
                          <a:pt x="35"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289">
                    <a:extLst>
                      <a:ext uri="{FF2B5EF4-FFF2-40B4-BE49-F238E27FC236}">
                        <a16:creationId xmlns:a16="http://schemas.microsoft.com/office/drawing/2014/main" id="{A3321CF9-2135-B9AF-6C22-F813C624881F}"/>
                      </a:ext>
                    </a:extLst>
                  </p:cNvPr>
                  <p:cNvSpPr>
                    <a:spLocks/>
                  </p:cNvSpPr>
                  <p:nvPr/>
                </p:nvSpPr>
                <p:spPr bwMode="auto">
                  <a:xfrm>
                    <a:off x="1270000" y="5995988"/>
                    <a:ext cx="14287" cy="14287"/>
                  </a:xfrm>
                  <a:custGeom>
                    <a:avLst/>
                    <a:gdLst>
                      <a:gd name="T0" fmla="*/ 48 w 56"/>
                      <a:gd name="T1" fmla="*/ 48 h 56"/>
                      <a:gd name="T2" fmla="*/ 50 w 56"/>
                      <a:gd name="T3" fmla="*/ 43 h 56"/>
                      <a:gd name="T4" fmla="*/ 53 w 56"/>
                      <a:gd name="T5" fmla="*/ 38 h 56"/>
                      <a:gd name="T6" fmla="*/ 53 w 56"/>
                      <a:gd name="T7" fmla="*/ 35 h 56"/>
                      <a:gd name="T8" fmla="*/ 55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5" y="33"/>
                        </a:lnTo>
                        <a:lnTo>
                          <a:pt x="56" y="28"/>
                        </a:lnTo>
                        <a:lnTo>
                          <a:pt x="53" y="17"/>
                        </a:lnTo>
                        <a:lnTo>
                          <a:pt x="48" y="8"/>
                        </a:lnTo>
                        <a:lnTo>
                          <a:pt x="42" y="4"/>
                        </a:lnTo>
                        <a:lnTo>
                          <a:pt x="38" y="1"/>
                        </a:lnTo>
                        <a:lnTo>
                          <a:pt x="28" y="0"/>
                        </a:lnTo>
                        <a:lnTo>
                          <a:pt x="16" y="1"/>
                        </a:lnTo>
                        <a:lnTo>
                          <a:pt x="8" y="8"/>
                        </a:lnTo>
                        <a:lnTo>
                          <a:pt x="1" y="17"/>
                        </a:lnTo>
                        <a:lnTo>
                          <a:pt x="0" y="28"/>
                        </a:lnTo>
                        <a:lnTo>
                          <a:pt x="1" y="38"/>
                        </a:lnTo>
                        <a:lnTo>
                          <a:pt x="4" y="43"/>
                        </a:lnTo>
                        <a:lnTo>
                          <a:pt x="8" y="48"/>
                        </a:lnTo>
                        <a:lnTo>
                          <a:pt x="16" y="54"/>
                        </a:lnTo>
                        <a:lnTo>
                          <a:pt x="28" y="56"/>
                        </a:lnTo>
                        <a:lnTo>
                          <a:pt x="32" y="55"/>
                        </a:lnTo>
                        <a:lnTo>
                          <a:pt x="35"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290">
                    <a:extLst>
                      <a:ext uri="{FF2B5EF4-FFF2-40B4-BE49-F238E27FC236}">
                        <a16:creationId xmlns:a16="http://schemas.microsoft.com/office/drawing/2014/main" id="{D58D395E-4F7C-E018-5081-2ACC8A7664D8}"/>
                      </a:ext>
                    </a:extLst>
                  </p:cNvPr>
                  <p:cNvSpPr>
                    <a:spLocks/>
                  </p:cNvSpPr>
                  <p:nvPr/>
                </p:nvSpPr>
                <p:spPr bwMode="auto">
                  <a:xfrm>
                    <a:off x="1304925" y="5948363"/>
                    <a:ext cx="14287" cy="14287"/>
                  </a:xfrm>
                  <a:custGeom>
                    <a:avLst/>
                    <a:gdLst>
                      <a:gd name="T0" fmla="*/ 48 w 56"/>
                      <a:gd name="T1" fmla="*/ 48 h 56"/>
                      <a:gd name="T2" fmla="*/ 50 w 56"/>
                      <a:gd name="T3" fmla="*/ 43 h 56"/>
                      <a:gd name="T4" fmla="*/ 53 w 56"/>
                      <a:gd name="T5" fmla="*/ 38 h 56"/>
                      <a:gd name="T6" fmla="*/ 53 w 56"/>
                      <a:gd name="T7" fmla="*/ 35 h 56"/>
                      <a:gd name="T8" fmla="*/ 54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4" y="33"/>
                        </a:lnTo>
                        <a:lnTo>
                          <a:pt x="56" y="28"/>
                        </a:lnTo>
                        <a:lnTo>
                          <a:pt x="53" y="17"/>
                        </a:lnTo>
                        <a:lnTo>
                          <a:pt x="48" y="8"/>
                        </a:lnTo>
                        <a:lnTo>
                          <a:pt x="42" y="4"/>
                        </a:lnTo>
                        <a:lnTo>
                          <a:pt x="38" y="1"/>
                        </a:lnTo>
                        <a:lnTo>
                          <a:pt x="28" y="0"/>
                        </a:lnTo>
                        <a:lnTo>
                          <a:pt x="16" y="1"/>
                        </a:lnTo>
                        <a:lnTo>
                          <a:pt x="8" y="8"/>
                        </a:lnTo>
                        <a:lnTo>
                          <a:pt x="1" y="17"/>
                        </a:lnTo>
                        <a:lnTo>
                          <a:pt x="0" y="28"/>
                        </a:lnTo>
                        <a:lnTo>
                          <a:pt x="1" y="38"/>
                        </a:lnTo>
                        <a:lnTo>
                          <a:pt x="3" y="43"/>
                        </a:lnTo>
                        <a:lnTo>
                          <a:pt x="8" y="48"/>
                        </a:lnTo>
                        <a:lnTo>
                          <a:pt x="16" y="54"/>
                        </a:lnTo>
                        <a:lnTo>
                          <a:pt x="28" y="56"/>
                        </a:lnTo>
                        <a:lnTo>
                          <a:pt x="32" y="55"/>
                        </a:lnTo>
                        <a:lnTo>
                          <a:pt x="35"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291">
                    <a:extLst>
                      <a:ext uri="{FF2B5EF4-FFF2-40B4-BE49-F238E27FC236}">
                        <a16:creationId xmlns:a16="http://schemas.microsoft.com/office/drawing/2014/main" id="{C018F6D3-A175-1C5C-A9EC-040638F47E5D}"/>
                      </a:ext>
                    </a:extLst>
                  </p:cNvPr>
                  <p:cNvSpPr>
                    <a:spLocks/>
                  </p:cNvSpPr>
                  <p:nvPr/>
                </p:nvSpPr>
                <p:spPr bwMode="auto">
                  <a:xfrm>
                    <a:off x="1319213" y="5967413"/>
                    <a:ext cx="14287" cy="14287"/>
                  </a:xfrm>
                  <a:custGeom>
                    <a:avLst/>
                    <a:gdLst>
                      <a:gd name="T0" fmla="*/ 47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7 w 55"/>
                      <a:gd name="T15" fmla="*/ 8 h 56"/>
                      <a:gd name="T16" fmla="*/ 42 w 55"/>
                      <a:gd name="T17" fmla="*/ 4 h 56"/>
                      <a:gd name="T18" fmla="*/ 37 w 55"/>
                      <a:gd name="T19" fmla="*/ 2 h 56"/>
                      <a:gd name="T20" fmla="*/ 27 w 55"/>
                      <a:gd name="T21" fmla="*/ 0 h 56"/>
                      <a:gd name="T22" fmla="*/ 15 w 55"/>
                      <a:gd name="T23" fmla="*/ 2 h 56"/>
                      <a:gd name="T24" fmla="*/ 7 w 55"/>
                      <a:gd name="T25" fmla="*/ 8 h 56"/>
                      <a:gd name="T26" fmla="*/ 1 w 55"/>
                      <a:gd name="T27" fmla="*/ 17 h 56"/>
                      <a:gd name="T28" fmla="*/ 0 w 55"/>
                      <a:gd name="T29" fmla="*/ 28 h 56"/>
                      <a:gd name="T30" fmla="*/ 1 w 55"/>
                      <a:gd name="T31" fmla="*/ 38 h 56"/>
                      <a:gd name="T32" fmla="*/ 3 w 55"/>
                      <a:gd name="T33" fmla="*/ 43 h 56"/>
                      <a:gd name="T34" fmla="*/ 7 w 55"/>
                      <a:gd name="T35" fmla="*/ 48 h 56"/>
                      <a:gd name="T36" fmla="*/ 15 w 55"/>
                      <a:gd name="T37" fmla="*/ 54 h 56"/>
                      <a:gd name="T38" fmla="*/ 27 w 55"/>
                      <a:gd name="T39" fmla="*/ 56 h 56"/>
                      <a:gd name="T40" fmla="*/ 32 w 55"/>
                      <a:gd name="T41" fmla="*/ 55 h 56"/>
                      <a:gd name="T42" fmla="*/ 34 w 55"/>
                      <a:gd name="T43" fmla="*/ 54 h 56"/>
                      <a:gd name="T44" fmla="*/ 37 w 55"/>
                      <a:gd name="T45" fmla="*/ 54 h 56"/>
                      <a:gd name="T46" fmla="*/ 42 w 55"/>
                      <a:gd name="T47" fmla="*/ 51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3"/>
                        </a:lnTo>
                        <a:lnTo>
                          <a:pt x="53" y="38"/>
                        </a:lnTo>
                        <a:lnTo>
                          <a:pt x="53" y="35"/>
                        </a:lnTo>
                        <a:lnTo>
                          <a:pt x="54" y="33"/>
                        </a:lnTo>
                        <a:lnTo>
                          <a:pt x="55" y="28"/>
                        </a:lnTo>
                        <a:lnTo>
                          <a:pt x="53" y="17"/>
                        </a:lnTo>
                        <a:lnTo>
                          <a:pt x="47" y="8"/>
                        </a:lnTo>
                        <a:lnTo>
                          <a:pt x="42" y="4"/>
                        </a:lnTo>
                        <a:lnTo>
                          <a:pt x="37" y="2"/>
                        </a:lnTo>
                        <a:lnTo>
                          <a:pt x="27" y="0"/>
                        </a:lnTo>
                        <a:lnTo>
                          <a:pt x="15" y="2"/>
                        </a:lnTo>
                        <a:lnTo>
                          <a:pt x="7" y="8"/>
                        </a:lnTo>
                        <a:lnTo>
                          <a:pt x="1" y="17"/>
                        </a:lnTo>
                        <a:lnTo>
                          <a:pt x="0" y="28"/>
                        </a:lnTo>
                        <a:lnTo>
                          <a:pt x="1" y="38"/>
                        </a:lnTo>
                        <a:lnTo>
                          <a:pt x="3" y="43"/>
                        </a:lnTo>
                        <a:lnTo>
                          <a:pt x="7" y="48"/>
                        </a:lnTo>
                        <a:lnTo>
                          <a:pt x="15" y="54"/>
                        </a:lnTo>
                        <a:lnTo>
                          <a:pt x="27" y="56"/>
                        </a:lnTo>
                        <a:lnTo>
                          <a:pt x="32" y="55"/>
                        </a:lnTo>
                        <a:lnTo>
                          <a:pt x="34" y="54"/>
                        </a:lnTo>
                        <a:lnTo>
                          <a:pt x="37" y="54"/>
                        </a:lnTo>
                        <a:lnTo>
                          <a:pt x="42" y="51"/>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292">
                    <a:extLst>
                      <a:ext uri="{FF2B5EF4-FFF2-40B4-BE49-F238E27FC236}">
                        <a16:creationId xmlns:a16="http://schemas.microsoft.com/office/drawing/2014/main" id="{4376D302-5E60-79A3-D795-B0D7CA700665}"/>
                      </a:ext>
                    </a:extLst>
                  </p:cNvPr>
                  <p:cNvSpPr>
                    <a:spLocks/>
                  </p:cNvSpPr>
                  <p:nvPr/>
                </p:nvSpPr>
                <p:spPr bwMode="auto">
                  <a:xfrm>
                    <a:off x="1333500" y="5980113"/>
                    <a:ext cx="14287" cy="14287"/>
                  </a:xfrm>
                  <a:custGeom>
                    <a:avLst/>
                    <a:gdLst>
                      <a:gd name="T0" fmla="*/ 48 w 56"/>
                      <a:gd name="T1" fmla="*/ 48 h 56"/>
                      <a:gd name="T2" fmla="*/ 50 w 56"/>
                      <a:gd name="T3" fmla="*/ 43 h 56"/>
                      <a:gd name="T4" fmla="*/ 53 w 56"/>
                      <a:gd name="T5" fmla="*/ 38 h 56"/>
                      <a:gd name="T6" fmla="*/ 53 w 56"/>
                      <a:gd name="T7" fmla="*/ 35 h 56"/>
                      <a:gd name="T8" fmla="*/ 55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5" y="33"/>
                        </a:lnTo>
                        <a:lnTo>
                          <a:pt x="56" y="28"/>
                        </a:lnTo>
                        <a:lnTo>
                          <a:pt x="53" y="17"/>
                        </a:lnTo>
                        <a:lnTo>
                          <a:pt x="48" y="8"/>
                        </a:lnTo>
                        <a:lnTo>
                          <a:pt x="42" y="4"/>
                        </a:lnTo>
                        <a:lnTo>
                          <a:pt x="38" y="1"/>
                        </a:lnTo>
                        <a:lnTo>
                          <a:pt x="28" y="0"/>
                        </a:lnTo>
                        <a:lnTo>
                          <a:pt x="16" y="1"/>
                        </a:lnTo>
                        <a:lnTo>
                          <a:pt x="8" y="8"/>
                        </a:lnTo>
                        <a:lnTo>
                          <a:pt x="1" y="17"/>
                        </a:lnTo>
                        <a:lnTo>
                          <a:pt x="0" y="28"/>
                        </a:lnTo>
                        <a:lnTo>
                          <a:pt x="1" y="38"/>
                        </a:lnTo>
                        <a:lnTo>
                          <a:pt x="3" y="43"/>
                        </a:lnTo>
                        <a:lnTo>
                          <a:pt x="8" y="48"/>
                        </a:lnTo>
                        <a:lnTo>
                          <a:pt x="16" y="54"/>
                        </a:lnTo>
                        <a:lnTo>
                          <a:pt x="28" y="56"/>
                        </a:lnTo>
                        <a:lnTo>
                          <a:pt x="32" y="55"/>
                        </a:lnTo>
                        <a:lnTo>
                          <a:pt x="35"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293">
                    <a:extLst>
                      <a:ext uri="{FF2B5EF4-FFF2-40B4-BE49-F238E27FC236}">
                        <a16:creationId xmlns:a16="http://schemas.microsoft.com/office/drawing/2014/main" id="{0427F2E5-2615-992A-DA8D-245D811EC605}"/>
                      </a:ext>
                    </a:extLst>
                  </p:cNvPr>
                  <p:cNvSpPr>
                    <a:spLocks/>
                  </p:cNvSpPr>
                  <p:nvPr/>
                </p:nvSpPr>
                <p:spPr bwMode="auto">
                  <a:xfrm>
                    <a:off x="1341438" y="5980113"/>
                    <a:ext cx="14287" cy="15875"/>
                  </a:xfrm>
                  <a:custGeom>
                    <a:avLst/>
                    <a:gdLst>
                      <a:gd name="T0" fmla="*/ 48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8 w 55"/>
                      <a:gd name="T15" fmla="*/ 7 h 55"/>
                      <a:gd name="T16" fmla="*/ 42 w 55"/>
                      <a:gd name="T17" fmla="*/ 3 h 55"/>
                      <a:gd name="T18" fmla="*/ 38 w 55"/>
                      <a:gd name="T19" fmla="*/ 1 h 55"/>
                      <a:gd name="T20" fmla="*/ 28 w 55"/>
                      <a:gd name="T21" fmla="*/ 0 h 55"/>
                      <a:gd name="T22" fmla="*/ 15 w 55"/>
                      <a:gd name="T23" fmla="*/ 1 h 55"/>
                      <a:gd name="T24" fmla="*/ 8 w 55"/>
                      <a:gd name="T25" fmla="*/ 7 h 55"/>
                      <a:gd name="T26" fmla="*/ 1 w 55"/>
                      <a:gd name="T27" fmla="*/ 16 h 55"/>
                      <a:gd name="T28" fmla="*/ 0 w 55"/>
                      <a:gd name="T29" fmla="*/ 27 h 55"/>
                      <a:gd name="T30" fmla="*/ 1 w 55"/>
                      <a:gd name="T31" fmla="*/ 37 h 55"/>
                      <a:gd name="T32" fmla="*/ 3 w 55"/>
                      <a:gd name="T33" fmla="*/ 42 h 55"/>
                      <a:gd name="T34" fmla="*/ 8 w 55"/>
                      <a:gd name="T35" fmla="*/ 47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7"/>
                        </a:moveTo>
                        <a:lnTo>
                          <a:pt x="50" y="42"/>
                        </a:lnTo>
                        <a:lnTo>
                          <a:pt x="53" y="37"/>
                        </a:lnTo>
                        <a:lnTo>
                          <a:pt x="53" y="34"/>
                        </a:lnTo>
                        <a:lnTo>
                          <a:pt x="54" y="32"/>
                        </a:lnTo>
                        <a:lnTo>
                          <a:pt x="55" y="27"/>
                        </a:lnTo>
                        <a:lnTo>
                          <a:pt x="53" y="16"/>
                        </a:lnTo>
                        <a:lnTo>
                          <a:pt x="48" y="7"/>
                        </a:lnTo>
                        <a:lnTo>
                          <a:pt x="42" y="3"/>
                        </a:lnTo>
                        <a:lnTo>
                          <a:pt x="38" y="1"/>
                        </a:lnTo>
                        <a:lnTo>
                          <a:pt x="28" y="0"/>
                        </a:lnTo>
                        <a:lnTo>
                          <a:pt x="15" y="1"/>
                        </a:lnTo>
                        <a:lnTo>
                          <a:pt x="8" y="7"/>
                        </a:lnTo>
                        <a:lnTo>
                          <a:pt x="1" y="16"/>
                        </a:lnTo>
                        <a:lnTo>
                          <a:pt x="0" y="27"/>
                        </a:lnTo>
                        <a:lnTo>
                          <a:pt x="1" y="37"/>
                        </a:lnTo>
                        <a:lnTo>
                          <a:pt x="3" y="42"/>
                        </a:lnTo>
                        <a:lnTo>
                          <a:pt x="8" y="47"/>
                        </a:lnTo>
                        <a:lnTo>
                          <a:pt x="15" y="53"/>
                        </a:lnTo>
                        <a:lnTo>
                          <a:pt x="28" y="55"/>
                        </a:lnTo>
                        <a:lnTo>
                          <a:pt x="32" y="54"/>
                        </a:lnTo>
                        <a:lnTo>
                          <a:pt x="34"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294">
                    <a:extLst>
                      <a:ext uri="{FF2B5EF4-FFF2-40B4-BE49-F238E27FC236}">
                        <a16:creationId xmlns:a16="http://schemas.microsoft.com/office/drawing/2014/main" id="{49F38F35-6598-2E8D-D419-82A4E49CC048}"/>
                      </a:ext>
                    </a:extLst>
                  </p:cNvPr>
                  <p:cNvSpPr>
                    <a:spLocks/>
                  </p:cNvSpPr>
                  <p:nvPr/>
                </p:nvSpPr>
                <p:spPr bwMode="auto">
                  <a:xfrm>
                    <a:off x="1316038" y="5999163"/>
                    <a:ext cx="14287" cy="14287"/>
                  </a:xfrm>
                  <a:custGeom>
                    <a:avLst/>
                    <a:gdLst>
                      <a:gd name="T0" fmla="*/ 48 w 56"/>
                      <a:gd name="T1" fmla="*/ 47 h 55"/>
                      <a:gd name="T2" fmla="*/ 50 w 56"/>
                      <a:gd name="T3" fmla="*/ 42 h 55"/>
                      <a:gd name="T4" fmla="*/ 53 w 56"/>
                      <a:gd name="T5" fmla="*/ 37 h 55"/>
                      <a:gd name="T6" fmla="*/ 53 w 56"/>
                      <a:gd name="T7" fmla="*/ 34 h 55"/>
                      <a:gd name="T8" fmla="*/ 55 w 56"/>
                      <a:gd name="T9" fmla="*/ 32 h 55"/>
                      <a:gd name="T10" fmla="*/ 56 w 56"/>
                      <a:gd name="T11" fmla="*/ 27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3 w 56"/>
                      <a:gd name="T33" fmla="*/ 42 h 55"/>
                      <a:gd name="T34" fmla="*/ 8 w 56"/>
                      <a:gd name="T35" fmla="*/ 47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3" y="37"/>
                        </a:lnTo>
                        <a:lnTo>
                          <a:pt x="53" y="34"/>
                        </a:lnTo>
                        <a:lnTo>
                          <a:pt x="55" y="32"/>
                        </a:lnTo>
                        <a:lnTo>
                          <a:pt x="56"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5"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295">
                    <a:extLst>
                      <a:ext uri="{FF2B5EF4-FFF2-40B4-BE49-F238E27FC236}">
                        <a16:creationId xmlns:a16="http://schemas.microsoft.com/office/drawing/2014/main" id="{5B61BDBD-0BFD-47C1-C103-06D47F698177}"/>
                      </a:ext>
                    </a:extLst>
                  </p:cNvPr>
                  <p:cNvSpPr>
                    <a:spLocks/>
                  </p:cNvSpPr>
                  <p:nvPr/>
                </p:nvSpPr>
                <p:spPr bwMode="auto">
                  <a:xfrm>
                    <a:off x="1390650" y="5949950"/>
                    <a:ext cx="14287" cy="15875"/>
                  </a:xfrm>
                  <a:custGeom>
                    <a:avLst/>
                    <a:gdLst>
                      <a:gd name="T0" fmla="*/ 48 w 56"/>
                      <a:gd name="T1" fmla="*/ 48 h 56"/>
                      <a:gd name="T2" fmla="*/ 50 w 56"/>
                      <a:gd name="T3" fmla="*/ 42 h 56"/>
                      <a:gd name="T4" fmla="*/ 54 w 56"/>
                      <a:gd name="T5" fmla="*/ 38 h 56"/>
                      <a:gd name="T6" fmla="*/ 54 w 56"/>
                      <a:gd name="T7" fmla="*/ 35 h 56"/>
                      <a:gd name="T8" fmla="*/ 55 w 56"/>
                      <a:gd name="T9" fmla="*/ 32 h 56"/>
                      <a:gd name="T10" fmla="*/ 56 w 56"/>
                      <a:gd name="T11" fmla="*/ 28 h 56"/>
                      <a:gd name="T12" fmla="*/ 54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2 h 56"/>
                      <a:gd name="T34" fmla="*/ 8 w 56"/>
                      <a:gd name="T35" fmla="*/ 48 h 56"/>
                      <a:gd name="T36" fmla="*/ 16 w 56"/>
                      <a:gd name="T37" fmla="*/ 53 h 56"/>
                      <a:gd name="T38" fmla="*/ 28 w 56"/>
                      <a:gd name="T39" fmla="*/ 56 h 56"/>
                      <a:gd name="T40" fmla="*/ 32 w 56"/>
                      <a:gd name="T41" fmla="*/ 55 h 56"/>
                      <a:gd name="T42" fmla="*/ 35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4" y="38"/>
                        </a:lnTo>
                        <a:lnTo>
                          <a:pt x="54" y="35"/>
                        </a:lnTo>
                        <a:lnTo>
                          <a:pt x="55" y="32"/>
                        </a:lnTo>
                        <a:lnTo>
                          <a:pt x="56" y="28"/>
                        </a:lnTo>
                        <a:lnTo>
                          <a:pt x="54" y="17"/>
                        </a:lnTo>
                        <a:lnTo>
                          <a:pt x="48" y="8"/>
                        </a:lnTo>
                        <a:lnTo>
                          <a:pt x="42" y="3"/>
                        </a:lnTo>
                        <a:lnTo>
                          <a:pt x="38" y="1"/>
                        </a:lnTo>
                        <a:lnTo>
                          <a:pt x="28" y="0"/>
                        </a:lnTo>
                        <a:lnTo>
                          <a:pt x="16" y="1"/>
                        </a:lnTo>
                        <a:lnTo>
                          <a:pt x="8" y="8"/>
                        </a:lnTo>
                        <a:lnTo>
                          <a:pt x="1" y="17"/>
                        </a:lnTo>
                        <a:lnTo>
                          <a:pt x="0" y="28"/>
                        </a:lnTo>
                        <a:lnTo>
                          <a:pt x="1" y="38"/>
                        </a:lnTo>
                        <a:lnTo>
                          <a:pt x="4" y="42"/>
                        </a:lnTo>
                        <a:lnTo>
                          <a:pt x="8" y="48"/>
                        </a:lnTo>
                        <a:lnTo>
                          <a:pt x="16" y="53"/>
                        </a:lnTo>
                        <a:lnTo>
                          <a:pt x="28" y="56"/>
                        </a:lnTo>
                        <a:lnTo>
                          <a:pt x="32" y="55"/>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296">
                    <a:extLst>
                      <a:ext uri="{FF2B5EF4-FFF2-40B4-BE49-F238E27FC236}">
                        <a16:creationId xmlns:a16="http://schemas.microsoft.com/office/drawing/2014/main" id="{85225CDC-B301-E9ED-7263-9E57FF4E8722}"/>
                      </a:ext>
                    </a:extLst>
                  </p:cNvPr>
                  <p:cNvSpPr>
                    <a:spLocks/>
                  </p:cNvSpPr>
                  <p:nvPr/>
                </p:nvSpPr>
                <p:spPr bwMode="auto">
                  <a:xfrm>
                    <a:off x="1412875" y="5980113"/>
                    <a:ext cx="14287" cy="14287"/>
                  </a:xfrm>
                  <a:custGeom>
                    <a:avLst/>
                    <a:gdLst>
                      <a:gd name="T0" fmla="*/ 47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7 w 55"/>
                      <a:gd name="T15" fmla="*/ 8 h 56"/>
                      <a:gd name="T16" fmla="*/ 42 w 55"/>
                      <a:gd name="T17" fmla="*/ 4 h 56"/>
                      <a:gd name="T18" fmla="*/ 37 w 55"/>
                      <a:gd name="T19" fmla="*/ 1 h 56"/>
                      <a:gd name="T20" fmla="*/ 27 w 55"/>
                      <a:gd name="T21" fmla="*/ 0 h 56"/>
                      <a:gd name="T22" fmla="*/ 15 w 55"/>
                      <a:gd name="T23" fmla="*/ 1 h 56"/>
                      <a:gd name="T24" fmla="*/ 7 w 55"/>
                      <a:gd name="T25" fmla="*/ 8 h 56"/>
                      <a:gd name="T26" fmla="*/ 1 w 55"/>
                      <a:gd name="T27" fmla="*/ 17 h 56"/>
                      <a:gd name="T28" fmla="*/ 0 w 55"/>
                      <a:gd name="T29" fmla="*/ 28 h 56"/>
                      <a:gd name="T30" fmla="*/ 1 w 55"/>
                      <a:gd name="T31" fmla="*/ 38 h 56"/>
                      <a:gd name="T32" fmla="*/ 3 w 55"/>
                      <a:gd name="T33" fmla="*/ 43 h 56"/>
                      <a:gd name="T34" fmla="*/ 7 w 55"/>
                      <a:gd name="T35" fmla="*/ 48 h 56"/>
                      <a:gd name="T36" fmla="*/ 15 w 55"/>
                      <a:gd name="T37" fmla="*/ 54 h 56"/>
                      <a:gd name="T38" fmla="*/ 27 w 55"/>
                      <a:gd name="T39" fmla="*/ 56 h 56"/>
                      <a:gd name="T40" fmla="*/ 32 w 55"/>
                      <a:gd name="T41" fmla="*/ 55 h 56"/>
                      <a:gd name="T42" fmla="*/ 34 w 55"/>
                      <a:gd name="T43" fmla="*/ 54 h 56"/>
                      <a:gd name="T44" fmla="*/ 37 w 55"/>
                      <a:gd name="T45" fmla="*/ 54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3"/>
                        </a:lnTo>
                        <a:lnTo>
                          <a:pt x="53" y="38"/>
                        </a:lnTo>
                        <a:lnTo>
                          <a:pt x="53" y="35"/>
                        </a:lnTo>
                        <a:lnTo>
                          <a:pt x="54" y="33"/>
                        </a:lnTo>
                        <a:lnTo>
                          <a:pt x="55" y="28"/>
                        </a:lnTo>
                        <a:lnTo>
                          <a:pt x="53" y="17"/>
                        </a:lnTo>
                        <a:lnTo>
                          <a:pt x="47" y="8"/>
                        </a:lnTo>
                        <a:lnTo>
                          <a:pt x="42" y="4"/>
                        </a:lnTo>
                        <a:lnTo>
                          <a:pt x="37" y="1"/>
                        </a:lnTo>
                        <a:lnTo>
                          <a:pt x="27" y="0"/>
                        </a:lnTo>
                        <a:lnTo>
                          <a:pt x="15" y="1"/>
                        </a:lnTo>
                        <a:lnTo>
                          <a:pt x="7" y="8"/>
                        </a:lnTo>
                        <a:lnTo>
                          <a:pt x="1" y="17"/>
                        </a:lnTo>
                        <a:lnTo>
                          <a:pt x="0" y="28"/>
                        </a:lnTo>
                        <a:lnTo>
                          <a:pt x="1" y="38"/>
                        </a:lnTo>
                        <a:lnTo>
                          <a:pt x="3" y="43"/>
                        </a:lnTo>
                        <a:lnTo>
                          <a:pt x="7" y="48"/>
                        </a:lnTo>
                        <a:lnTo>
                          <a:pt x="15" y="54"/>
                        </a:lnTo>
                        <a:lnTo>
                          <a:pt x="27" y="56"/>
                        </a:lnTo>
                        <a:lnTo>
                          <a:pt x="32" y="55"/>
                        </a:lnTo>
                        <a:lnTo>
                          <a:pt x="34" y="54"/>
                        </a:lnTo>
                        <a:lnTo>
                          <a:pt x="37" y="54"/>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297">
                    <a:extLst>
                      <a:ext uri="{FF2B5EF4-FFF2-40B4-BE49-F238E27FC236}">
                        <a16:creationId xmlns:a16="http://schemas.microsoft.com/office/drawing/2014/main" id="{FB167FDA-D6C1-D0EB-AECE-B64125B64E89}"/>
                      </a:ext>
                    </a:extLst>
                  </p:cNvPr>
                  <p:cNvSpPr>
                    <a:spLocks/>
                  </p:cNvSpPr>
                  <p:nvPr/>
                </p:nvSpPr>
                <p:spPr bwMode="auto">
                  <a:xfrm>
                    <a:off x="1425575" y="5989638"/>
                    <a:ext cx="14287" cy="14287"/>
                  </a:xfrm>
                  <a:custGeom>
                    <a:avLst/>
                    <a:gdLst>
                      <a:gd name="T0" fmla="*/ 47 w 55"/>
                      <a:gd name="T1" fmla="*/ 48 h 56"/>
                      <a:gd name="T2" fmla="*/ 49 w 55"/>
                      <a:gd name="T3" fmla="*/ 42 h 56"/>
                      <a:gd name="T4" fmla="*/ 53 w 55"/>
                      <a:gd name="T5" fmla="*/ 38 h 56"/>
                      <a:gd name="T6" fmla="*/ 53 w 55"/>
                      <a:gd name="T7" fmla="*/ 34 h 56"/>
                      <a:gd name="T8" fmla="*/ 54 w 55"/>
                      <a:gd name="T9" fmla="*/ 32 h 56"/>
                      <a:gd name="T10" fmla="*/ 55 w 55"/>
                      <a:gd name="T11" fmla="*/ 28 h 56"/>
                      <a:gd name="T12" fmla="*/ 53 w 55"/>
                      <a:gd name="T13" fmla="*/ 17 h 56"/>
                      <a:gd name="T14" fmla="*/ 47 w 55"/>
                      <a:gd name="T15" fmla="*/ 8 h 56"/>
                      <a:gd name="T16" fmla="*/ 42 w 55"/>
                      <a:gd name="T17" fmla="*/ 3 h 56"/>
                      <a:gd name="T18" fmla="*/ 37 w 55"/>
                      <a:gd name="T19" fmla="*/ 1 h 56"/>
                      <a:gd name="T20" fmla="*/ 27 w 55"/>
                      <a:gd name="T21" fmla="*/ 0 h 56"/>
                      <a:gd name="T22" fmla="*/ 15 w 55"/>
                      <a:gd name="T23" fmla="*/ 1 h 56"/>
                      <a:gd name="T24" fmla="*/ 7 w 55"/>
                      <a:gd name="T25" fmla="*/ 8 h 56"/>
                      <a:gd name="T26" fmla="*/ 1 w 55"/>
                      <a:gd name="T27" fmla="*/ 17 h 56"/>
                      <a:gd name="T28" fmla="*/ 0 w 55"/>
                      <a:gd name="T29" fmla="*/ 28 h 56"/>
                      <a:gd name="T30" fmla="*/ 1 w 55"/>
                      <a:gd name="T31" fmla="*/ 38 h 56"/>
                      <a:gd name="T32" fmla="*/ 3 w 55"/>
                      <a:gd name="T33" fmla="*/ 42 h 56"/>
                      <a:gd name="T34" fmla="*/ 7 w 55"/>
                      <a:gd name="T35" fmla="*/ 48 h 56"/>
                      <a:gd name="T36" fmla="*/ 15 w 55"/>
                      <a:gd name="T37" fmla="*/ 53 h 56"/>
                      <a:gd name="T38" fmla="*/ 27 w 55"/>
                      <a:gd name="T39" fmla="*/ 56 h 56"/>
                      <a:gd name="T40" fmla="*/ 32 w 55"/>
                      <a:gd name="T41" fmla="*/ 54 h 56"/>
                      <a:gd name="T42" fmla="*/ 34 w 55"/>
                      <a:gd name="T43" fmla="*/ 53 h 56"/>
                      <a:gd name="T44" fmla="*/ 37 w 55"/>
                      <a:gd name="T45" fmla="*/ 53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49" y="42"/>
                        </a:lnTo>
                        <a:lnTo>
                          <a:pt x="53" y="38"/>
                        </a:lnTo>
                        <a:lnTo>
                          <a:pt x="53" y="34"/>
                        </a:lnTo>
                        <a:lnTo>
                          <a:pt x="54" y="32"/>
                        </a:lnTo>
                        <a:lnTo>
                          <a:pt x="55" y="28"/>
                        </a:lnTo>
                        <a:lnTo>
                          <a:pt x="53" y="17"/>
                        </a:lnTo>
                        <a:lnTo>
                          <a:pt x="47" y="8"/>
                        </a:lnTo>
                        <a:lnTo>
                          <a:pt x="42" y="3"/>
                        </a:lnTo>
                        <a:lnTo>
                          <a:pt x="37" y="1"/>
                        </a:lnTo>
                        <a:lnTo>
                          <a:pt x="27" y="0"/>
                        </a:lnTo>
                        <a:lnTo>
                          <a:pt x="15" y="1"/>
                        </a:lnTo>
                        <a:lnTo>
                          <a:pt x="7" y="8"/>
                        </a:lnTo>
                        <a:lnTo>
                          <a:pt x="1" y="17"/>
                        </a:lnTo>
                        <a:lnTo>
                          <a:pt x="0" y="28"/>
                        </a:lnTo>
                        <a:lnTo>
                          <a:pt x="1" y="38"/>
                        </a:lnTo>
                        <a:lnTo>
                          <a:pt x="3" y="42"/>
                        </a:lnTo>
                        <a:lnTo>
                          <a:pt x="7" y="48"/>
                        </a:lnTo>
                        <a:lnTo>
                          <a:pt x="15" y="53"/>
                        </a:lnTo>
                        <a:lnTo>
                          <a:pt x="27" y="56"/>
                        </a:lnTo>
                        <a:lnTo>
                          <a:pt x="32" y="54"/>
                        </a:lnTo>
                        <a:lnTo>
                          <a:pt x="34" y="53"/>
                        </a:lnTo>
                        <a:lnTo>
                          <a:pt x="37" y="53"/>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298">
                    <a:extLst>
                      <a:ext uri="{FF2B5EF4-FFF2-40B4-BE49-F238E27FC236}">
                        <a16:creationId xmlns:a16="http://schemas.microsoft.com/office/drawing/2014/main" id="{BC70AC6B-0F87-0FB0-677B-5FFBE8369D8A}"/>
                      </a:ext>
                    </a:extLst>
                  </p:cNvPr>
                  <p:cNvSpPr>
                    <a:spLocks/>
                  </p:cNvSpPr>
                  <p:nvPr/>
                </p:nvSpPr>
                <p:spPr bwMode="auto">
                  <a:xfrm>
                    <a:off x="1398588" y="5995988"/>
                    <a:ext cx="14287" cy="15875"/>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8 h 55"/>
                      <a:gd name="T12" fmla="*/ 54 w 56"/>
                      <a:gd name="T13" fmla="*/ 16 h 55"/>
                      <a:gd name="T14" fmla="*/ 48 w 56"/>
                      <a:gd name="T15" fmla="*/ 7 h 55"/>
                      <a:gd name="T16" fmla="*/ 43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8 h 55"/>
                      <a:gd name="T30" fmla="*/ 1 w 56"/>
                      <a:gd name="T31" fmla="*/ 38 h 55"/>
                      <a:gd name="T32" fmla="*/ 4 w 56"/>
                      <a:gd name="T33" fmla="*/ 42 h 55"/>
                      <a:gd name="T34" fmla="*/ 8 w 56"/>
                      <a:gd name="T35" fmla="*/ 48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8"/>
                        </a:lnTo>
                        <a:lnTo>
                          <a:pt x="54" y="16"/>
                        </a:lnTo>
                        <a:lnTo>
                          <a:pt x="48" y="7"/>
                        </a:lnTo>
                        <a:lnTo>
                          <a:pt x="43" y="3"/>
                        </a:lnTo>
                        <a:lnTo>
                          <a:pt x="38" y="1"/>
                        </a:lnTo>
                        <a:lnTo>
                          <a:pt x="28" y="0"/>
                        </a:lnTo>
                        <a:lnTo>
                          <a:pt x="16" y="1"/>
                        </a:lnTo>
                        <a:lnTo>
                          <a:pt x="8" y="7"/>
                        </a:lnTo>
                        <a:lnTo>
                          <a:pt x="1" y="16"/>
                        </a:lnTo>
                        <a:lnTo>
                          <a:pt x="0" y="28"/>
                        </a:lnTo>
                        <a:lnTo>
                          <a:pt x="1" y="38"/>
                        </a:lnTo>
                        <a:lnTo>
                          <a:pt x="4" y="42"/>
                        </a:lnTo>
                        <a:lnTo>
                          <a:pt x="8" y="48"/>
                        </a:lnTo>
                        <a:lnTo>
                          <a:pt x="16" y="53"/>
                        </a:lnTo>
                        <a:lnTo>
                          <a:pt x="28" y="55"/>
                        </a:lnTo>
                        <a:lnTo>
                          <a:pt x="33" y="54"/>
                        </a:lnTo>
                        <a:lnTo>
                          <a:pt x="35" y="53"/>
                        </a:lnTo>
                        <a:lnTo>
                          <a:pt x="38" y="53"/>
                        </a:lnTo>
                        <a:lnTo>
                          <a:pt x="43"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299">
                    <a:extLst>
                      <a:ext uri="{FF2B5EF4-FFF2-40B4-BE49-F238E27FC236}">
                        <a16:creationId xmlns:a16="http://schemas.microsoft.com/office/drawing/2014/main" id="{17CAA455-4BD2-30AF-750C-90B2D2761C28}"/>
                      </a:ext>
                    </a:extLst>
                  </p:cNvPr>
                  <p:cNvSpPr>
                    <a:spLocks/>
                  </p:cNvSpPr>
                  <p:nvPr/>
                </p:nvSpPr>
                <p:spPr bwMode="auto">
                  <a:xfrm>
                    <a:off x="1462088" y="5995988"/>
                    <a:ext cx="14287" cy="15875"/>
                  </a:xfrm>
                  <a:custGeom>
                    <a:avLst/>
                    <a:gdLst>
                      <a:gd name="T0" fmla="*/ 48 w 56"/>
                      <a:gd name="T1" fmla="*/ 48 h 55"/>
                      <a:gd name="T2" fmla="*/ 50 w 56"/>
                      <a:gd name="T3" fmla="*/ 42 h 55"/>
                      <a:gd name="T4" fmla="*/ 53 w 56"/>
                      <a:gd name="T5" fmla="*/ 38 h 55"/>
                      <a:gd name="T6" fmla="*/ 53 w 56"/>
                      <a:gd name="T7" fmla="*/ 34 h 55"/>
                      <a:gd name="T8" fmla="*/ 54 w 56"/>
                      <a:gd name="T9" fmla="*/ 32 h 55"/>
                      <a:gd name="T10" fmla="*/ 56 w 56"/>
                      <a:gd name="T11" fmla="*/ 28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8 h 55"/>
                      <a:gd name="T30" fmla="*/ 1 w 56"/>
                      <a:gd name="T31" fmla="*/ 38 h 55"/>
                      <a:gd name="T32" fmla="*/ 3 w 56"/>
                      <a:gd name="T33" fmla="*/ 42 h 55"/>
                      <a:gd name="T34" fmla="*/ 8 w 56"/>
                      <a:gd name="T35" fmla="*/ 48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3" y="38"/>
                        </a:lnTo>
                        <a:lnTo>
                          <a:pt x="53" y="34"/>
                        </a:lnTo>
                        <a:lnTo>
                          <a:pt x="54" y="32"/>
                        </a:lnTo>
                        <a:lnTo>
                          <a:pt x="56" y="28"/>
                        </a:lnTo>
                        <a:lnTo>
                          <a:pt x="53" y="16"/>
                        </a:lnTo>
                        <a:lnTo>
                          <a:pt x="48" y="7"/>
                        </a:lnTo>
                        <a:lnTo>
                          <a:pt x="42" y="3"/>
                        </a:lnTo>
                        <a:lnTo>
                          <a:pt x="38" y="1"/>
                        </a:lnTo>
                        <a:lnTo>
                          <a:pt x="28" y="0"/>
                        </a:lnTo>
                        <a:lnTo>
                          <a:pt x="16" y="1"/>
                        </a:lnTo>
                        <a:lnTo>
                          <a:pt x="8" y="7"/>
                        </a:lnTo>
                        <a:lnTo>
                          <a:pt x="1" y="16"/>
                        </a:lnTo>
                        <a:lnTo>
                          <a:pt x="0" y="28"/>
                        </a:lnTo>
                        <a:lnTo>
                          <a:pt x="1" y="38"/>
                        </a:lnTo>
                        <a:lnTo>
                          <a:pt x="3" y="42"/>
                        </a:lnTo>
                        <a:lnTo>
                          <a:pt x="8" y="48"/>
                        </a:lnTo>
                        <a:lnTo>
                          <a:pt x="16" y="53"/>
                        </a:lnTo>
                        <a:lnTo>
                          <a:pt x="28" y="55"/>
                        </a:lnTo>
                        <a:lnTo>
                          <a:pt x="32" y="54"/>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300">
                    <a:extLst>
                      <a:ext uri="{FF2B5EF4-FFF2-40B4-BE49-F238E27FC236}">
                        <a16:creationId xmlns:a16="http://schemas.microsoft.com/office/drawing/2014/main" id="{AD29FA4A-F2ED-38E0-9AA9-B4DD0D0D612D}"/>
                      </a:ext>
                    </a:extLst>
                  </p:cNvPr>
                  <p:cNvSpPr>
                    <a:spLocks/>
                  </p:cNvSpPr>
                  <p:nvPr/>
                </p:nvSpPr>
                <p:spPr bwMode="auto">
                  <a:xfrm>
                    <a:off x="1520825" y="5948363"/>
                    <a:ext cx="14287" cy="14287"/>
                  </a:xfrm>
                  <a:custGeom>
                    <a:avLst/>
                    <a:gdLst>
                      <a:gd name="T0" fmla="*/ 48 w 56"/>
                      <a:gd name="T1" fmla="*/ 48 h 56"/>
                      <a:gd name="T2" fmla="*/ 50 w 56"/>
                      <a:gd name="T3" fmla="*/ 43 h 56"/>
                      <a:gd name="T4" fmla="*/ 53 w 56"/>
                      <a:gd name="T5" fmla="*/ 38 h 56"/>
                      <a:gd name="T6" fmla="*/ 53 w 56"/>
                      <a:gd name="T7" fmla="*/ 35 h 56"/>
                      <a:gd name="T8" fmla="*/ 54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3 h 56"/>
                      <a:gd name="T34" fmla="*/ 8 w 56"/>
                      <a:gd name="T35" fmla="*/ 48 h 56"/>
                      <a:gd name="T36" fmla="*/ 16 w 56"/>
                      <a:gd name="T37" fmla="*/ 54 h 56"/>
                      <a:gd name="T38" fmla="*/ 28 w 56"/>
                      <a:gd name="T39" fmla="*/ 56 h 56"/>
                      <a:gd name="T40" fmla="*/ 32 w 56"/>
                      <a:gd name="T41" fmla="*/ 55 h 56"/>
                      <a:gd name="T42" fmla="*/ 34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4" y="33"/>
                        </a:lnTo>
                        <a:lnTo>
                          <a:pt x="56" y="28"/>
                        </a:lnTo>
                        <a:lnTo>
                          <a:pt x="53" y="17"/>
                        </a:lnTo>
                        <a:lnTo>
                          <a:pt x="48" y="8"/>
                        </a:lnTo>
                        <a:lnTo>
                          <a:pt x="42" y="4"/>
                        </a:lnTo>
                        <a:lnTo>
                          <a:pt x="38" y="1"/>
                        </a:lnTo>
                        <a:lnTo>
                          <a:pt x="28" y="0"/>
                        </a:lnTo>
                        <a:lnTo>
                          <a:pt x="16" y="1"/>
                        </a:lnTo>
                        <a:lnTo>
                          <a:pt x="8" y="8"/>
                        </a:lnTo>
                        <a:lnTo>
                          <a:pt x="1" y="17"/>
                        </a:lnTo>
                        <a:lnTo>
                          <a:pt x="0" y="28"/>
                        </a:lnTo>
                        <a:lnTo>
                          <a:pt x="1" y="38"/>
                        </a:lnTo>
                        <a:lnTo>
                          <a:pt x="3" y="43"/>
                        </a:lnTo>
                        <a:lnTo>
                          <a:pt x="8" y="48"/>
                        </a:lnTo>
                        <a:lnTo>
                          <a:pt x="16" y="54"/>
                        </a:lnTo>
                        <a:lnTo>
                          <a:pt x="28" y="56"/>
                        </a:lnTo>
                        <a:lnTo>
                          <a:pt x="32" y="55"/>
                        </a:lnTo>
                        <a:lnTo>
                          <a:pt x="34"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301">
                    <a:extLst>
                      <a:ext uri="{FF2B5EF4-FFF2-40B4-BE49-F238E27FC236}">
                        <a16:creationId xmlns:a16="http://schemas.microsoft.com/office/drawing/2014/main" id="{AE1C629B-6CC9-0B3B-4A1C-60DB9B00577C}"/>
                      </a:ext>
                    </a:extLst>
                  </p:cNvPr>
                  <p:cNvSpPr>
                    <a:spLocks/>
                  </p:cNvSpPr>
                  <p:nvPr/>
                </p:nvSpPr>
                <p:spPr bwMode="auto">
                  <a:xfrm>
                    <a:off x="1535113" y="5962650"/>
                    <a:ext cx="14287" cy="15875"/>
                  </a:xfrm>
                  <a:custGeom>
                    <a:avLst/>
                    <a:gdLst>
                      <a:gd name="T0" fmla="*/ 47 w 55"/>
                      <a:gd name="T1" fmla="*/ 48 h 56"/>
                      <a:gd name="T2" fmla="*/ 50 w 55"/>
                      <a:gd name="T3" fmla="*/ 42 h 56"/>
                      <a:gd name="T4" fmla="*/ 53 w 55"/>
                      <a:gd name="T5" fmla="*/ 38 h 56"/>
                      <a:gd name="T6" fmla="*/ 53 w 55"/>
                      <a:gd name="T7" fmla="*/ 34 h 56"/>
                      <a:gd name="T8" fmla="*/ 54 w 55"/>
                      <a:gd name="T9" fmla="*/ 32 h 56"/>
                      <a:gd name="T10" fmla="*/ 55 w 55"/>
                      <a:gd name="T11" fmla="*/ 28 h 56"/>
                      <a:gd name="T12" fmla="*/ 53 w 55"/>
                      <a:gd name="T13" fmla="*/ 17 h 56"/>
                      <a:gd name="T14" fmla="*/ 47 w 55"/>
                      <a:gd name="T15" fmla="*/ 8 h 56"/>
                      <a:gd name="T16" fmla="*/ 42 w 55"/>
                      <a:gd name="T17" fmla="*/ 3 h 56"/>
                      <a:gd name="T18" fmla="*/ 37 w 55"/>
                      <a:gd name="T19" fmla="*/ 1 h 56"/>
                      <a:gd name="T20" fmla="*/ 27 w 55"/>
                      <a:gd name="T21" fmla="*/ 0 h 56"/>
                      <a:gd name="T22" fmla="*/ 15 w 55"/>
                      <a:gd name="T23" fmla="*/ 1 h 56"/>
                      <a:gd name="T24" fmla="*/ 7 w 55"/>
                      <a:gd name="T25" fmla="*/ 8 h 56"/>
                      <a:gd name="T26" fmla="*/ 1 w 55"/>
                      <a:gd name="T27" fmla="*/ 17 h 56"/>
                      <a:gd name="T28" fmla="*/ 0 w 55"/>
                      <a:gd name="T29" fmla="*/ 28 h 56"/>
                      <a:gd name="T30" fmla="*/ 1 w 55"/>
                      <a:gd name="T31" fmla="*/ 38 h 56"/>
                      <a:gd name="T32" fmla="*/ 3 w 55"/>
                      <a:gd name="T33" fmla="*/ 42 h 56"/>
                      <a:gd name="T34" fmla="*/ 7 w 55"/>
                      <a:gd name="T35" fmla="*/ 48 h 56"/>
                      <a:gd name="T36" fmla="*/ 15 w 55"/>
                      <a:gd name="T37" fmla="*/ 53 h 56"/>
                      <a:gd name="T38" fmla="*/ 27 w 55"/>
                      <a:gd name="T39" fmla="*/ 56 h 56"/>
                      <a:gd name="T40" fmla="*/ 32 w 55"/>
                      <a:gd name="T41" fmla="*/ 54 h 56"/>
                      <a:gd name="T42" fmla="*/ 34 w 55"/>
                      <a:gd name="T43" fmla="*/ 53 h 56"/>
                      <a:gd name="T44" fmla="*/ 37 w 55"/>
                      <a:gd name="T45" fmla="*/ 53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2"/>
                        </a:lnTo>
                        <a:lnTo>
                          <a:pt x="53" y="38"/>
                        </a:lnTo>
                        <a:lnTo>
                          <a:pt x="53" y="34"/>
                        </a:lnTo>
                        <a:lnTo>
                          <a:pt x="54" y="32"/>
                        </a:lnTo>
                        <a:lnTo>
                          <a:pt x="55" y="28"/>
                        </a:lnTo>
                        <a:lnTo>
                          <a:pt x="53" y="17"/>
                        </a:lnTo>
                        <a:lnTo>
                          <a:pt x="47" y="8"/>
                        </a:lnTo>
                        <a:lnTo>
                          <a:pt x="42" y="3"/>
                        </a:lnTo>
                        <a:lnTo>
                          <a:pt x="37" y="1"/>
                        </a:lnTo>
                        <a:lnTo>
                          <a:pt x="27" y="0"/>
                        </a:lnTo>
                        <a:lnTo>
                          <a:pt x="15" y="1"/>
                        </a:lnTo>
                        <a:lnTo>
                          <a:pt x="7" y="8"/>
                        </a:lnTo>
                        <a:lnTo>
                          <a:pt x="1" y="17"/>
                        </a:lnTo>
                        <a:lnTo>
                          <a:pt x="0" y="28"/>
                        </a:lnTo>
                        <a:lnTo>
                          <a:pt x="1" y="38"/>
                        </a:lnTo>
                        <a:lnTo>
                          <a:pt x="3" y="42"/>
                        </a:lnTo>
                        <a:lnTo>
                          <a:pt x="7" y="48"/>
                        </a:lnTo>
                        <a:lnTo>
                          <a:pt x="15" y="53"/>
                        </a:lnTo>
                        <a:lnTo>
                          <a:pt x="27" y="56"/>
                        </a:lnTo>
                        <a:lnTo>
                          <a:pt x="32" y="54"/>
                        </a:lnTo>
                        <a:lnTo>
                          <a:pt x="34" y="53"/>
                        </a:lnTo>
                        <a:lnTo>
                          <a:pt x="37" y="53"/>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302">
                    <a:extLst>
                      <a:ext uri="{FF2B5EF4-FFF2-40B4-BE49-F238E27FC236}">
                        <a16:creationId xmlns:a16="http://schemas.microsoft.com/office/drawing/2014/main" id="{AF784101-C95E-9791-B843-9B68E1E31132}"/>
                      </a:ext>
                    </a:extLst>
                  </p:cNvPr>
                  <p:cNvSpPr>
                    <a:spLocks/>
                  </p:cNvSpPr>
                  <p:nvPr/>
                </p:nvSpPr>
                <p:spPr bwMode="auto">
                  <a:xfrm>
                    <a:off x="1527175" y="5999163"/>
                    <a:ext cx="14287" cy="14287"/>
                  </a:xfrm>
                  <a:custGeom>
                    <a:avLst/>
                    <a:gdLst>
                      <a:gd name="T0" fmla="*/ 48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8 w 55"/>
                      <a:gd name="T15" fmla="*/ 7 h 55"/>
                      <a:gd name="T16" fmla="*/ 42 w 55"/>
                      <a:gd name="T17" fmla="*/ 3 h 55"/>
                      <a:gd name="T18" fmla="*/ 38 w 55"/>
                      <a:gd name="T19" fmla="*/ 1 h 55"/>
                      <a:gd name="T20" fmla="*/ 28 w 55"/>
                      <a:gd name="T21" fmla="*/ 0 h 55"/>
                      <a:gd name="T22" fmla="*/ 15 w 55"/>
                      <a:gd name="T23" fmla="*/ 1 h 55"/>
                      <a:gd name="T24" fmla="*/ 8 w 55"/>
                      <a:gd name="T25" fmla="*/ 7 h 55"/>
                      <a:gd name="T26" fmla="*/ 1 w 55"/>
                      <a:gd name="T27" fmla="*/ 16 h 55"/>
                      <a:gd name="T28" fmla="*/ 0 w 55"/>
                      <a:gd name="T29" fmla="*/ 27 h 55"/>
                      <a:gd name="T30" fmla="*/ 1 w 55"/>
                      <a:gd name="T31" fmla="*/ 37 h 55"/>
                      <a:gd name="T32" fmla="*/ 3 w 55"/>
                      <a:gd name="T33" fmla="*/ 42 h 55"/>
                      <a:gd name="T34" fmla="*/ 8 w 55"/>
                      <a:gd name="T35" fmla="*/ 47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7"/>
                        </a:moveTo>
                        <a:lnTo>
                          <a:pt x="50" y="42"/>
                        </a:lnTo>
                        <a:lnTo>
                          <a:pt x="53" y="37"/>
                        </a:lnTo>
                        <a:lnTo>
                          <a:pt x="53" y="34"/>
                        </a:lnTo>
                        <a:lnTo>
                          <a:pt x="54" y="32"/>
                        </a:lnTo>
                        <a:lnTo>
                          <a:pt x="55" y="27"/>
                        </a:lnTo>
                        <a:lnTo>
                          <a:pt x="53" y="16"/>
                        </a:lnTo>
                        <a:lnTo>
                          <a:pt x="48" y="7"/>
                        </a:lnTo>
                        <a:lnTo>
                          <a:pt x="42" y="3"/>
                        </a:lnTo>
                        <a:lnTo>
                          <a:pt x="38" y="1"/>
                        </a:lnTo>
                        <a:lnTo>
                          <a:pt x="28" y="0"/>
                        </a:lnTo>
                        <a:lnTo>
                          <a:pt x="15" y="1"/>
                        </a:lnTo>
                        <a:lnTo>
                          <a:pt x="8" y="7"/>
                        </a:lnTo>
                        <a:lnTo>
                          <a:pt x="1" y="16"/>
                        </a:lnTo>
                        <a:lnTo>
                          <a:pt x="0" y="27"/>
                        </a:lnTo>
                        <a:lnTo>
                          <a:pt x="1" y="37"/>
                        </a:lnTo>
                        <a:lnTo>
                          <a:pt x="3" y="42"/>
                        </a:lnTo>
                        <a:lnTo>
                          <a:pt x="8" y="47"/>
                        </a:lnTo>
                        <a:lnTo>
                          <a:pt x="15" y="53"/>
                        </a:lnTo>
                        <a:lnTo>
                          <a:pt x="28" y="55"/>
                        </a:lnTo>
                        <a:lnTo>
                          <a:pt x="32" y="54"/>
                        </a:lnTo>
                        <a:lnTo>
                          <a:pt x="34"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303">
                    <a:extLst>
                      <a:ext uri="{FF2B5EF4-FFF2-40B4-BE49-F238E27FC236}">
                        <a16:creationId xmlns:a16="http://schemas.microsoft.com/office/drawing/2014/main" id="{F7B44C2F-2B31-12F4-AD5F-AA088E12B8F8}"/>
                      </a:ext>
                    </a:extLst>
                  </p:cNvPr>
                  <p:cNvSpPr>
                    <a:spLocks/>
                  </p:cNvSpPr>
                  <p:nvPr/>
                </p:nvSpPr>
                <p:spPr bwMode="auto">
                  <a:xfrm>
                    <a:off x="1552575" y="5953125"/>
                    <a:ext cx="14287" cy="14287"/>
                  </a:xfrm>
                  <a:custGeom>
                    <a:avLst/>
                    <a:gdLst>
                      <a:gd name="T0" fmla="*/ 48 w 56"/>
                      <a:gd name="T1" fmla="*/ 48 h 55"/>
                      <a:gd name="T2" fmla="*/ 50 w 56"/>
                      <a:gd name="T3" fmla="*/ 42 h 55"/>
                      <a:gd name="T4" fmla="*/ 53 w 56"/>
                      <a:gd name="T5" fmla="*/ 38 h 55"/>
                      <a:gd name="T6" fmla="*/ 53 w 56"/>
                      <a:gd name="T7" fmla="*/ 34 h 55"/>
                      <a:gd name="T8" fmla="*/ 55 w 56"/>
                      <a:gd name="T9" fmla="*/ 32 h 55"/>
                      <a:gd name="T10" fmla="*/ 56 w 56"/>
                      <a:gd name="T11" fmla="*/ 28 h 55"/>
                      <a:gd name="T12" fmla="*/ 53 w 56"/>
                      <a:gd name="T13" fmla="*/ 17 h 55"/>
                      <a:gd name="T14" fmla="*/ 48 w 56"/>
                      <a:gd name="T15" fmla="*/ 8 h 55"/>
                      <a:gd name="T16" fmla="*/ 42 w 56"/>
                      <a:gd name="T17" fmla="*/ 3 h 55"/>
                      <a:gd name="T18" fmla="*/ 38 w 56"/>
                      <a:gd name="T19" fmla="*/ 1 h 55"/>
                      <a:gd name="T20" fmla="*/ 28 w 56"/>
                      <a:gd name="T21" fmla="*/ 0 h 55"/>
                      <a:gd name="T22" fmla="*/ 16 w 56"/>
                      <a:gd name="T23" fmla="*/ 1 h 55"/>
                      <a:gd name="T24" fmla="*/ 8 w 56"/>
                      <a:gd name="T25" fmla="*/ 8 h 55"/>
                      <a:gd name="T26" fmla="*/ 1 w 56"/>
                      <a:gd name="T27" fmla="*/ 17 h 55"/>
                      <a:gd name="T28" fmla="*/ 0 w 56"/>
                      <a:gd name="T29" fmla="*/ 28 h 55"/>
                      <a:gd name="T30" fmla="*/ 1 w 56"/>
                      <a:gd name="T31" fmla="*/ 38 h 55"/>
                      <a:gd name="T32" fmla="*/ 4 w 56"/>
                      <a:gd name="T33" fmla="*/ 42 h 55"/>
                      <a:gd name="T34" fmla="*/ 8 w 56"/>
                      <a:gd name="T35" fmla="*/ 48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3" y="38"/>
                        </a:lnTo>
                        <a:lnTo>
                          <a:pt x="53" y="34"/>
                        </a:lnTo>
                        <a:lnTo>
                          <a:pt x="55" y="32"/>
                        </a:lnTo>
                        <a:lnTo>
                          <a:pt x="56" y="28"/>
                        </a:lnTo>
                        <a:lnTo>
                          <a:pt x="53" y="17"/>
                        </a:lnTo>
                        <a:lnTo>
                          <a:pt x="48" y="8"/>
                        </a:lnTo>
                        <a:lnTo>
                          <a:pt x="42" y="3"/>
                        </a:lnTo>
                        <a:lnTo>
                          <a:pt x="38" y="1"/>
                        </a:lnTo>
                        <a:lnTo>
                          <a:pt x="28" y="0"/>
                        </a:lnTo>
                        <a:lnTo>
                          <a:pt x="16" y="1"/>
                        </a:lnTo>
                        <a:lnTo>
                          <a:pt x="8" y="8"/>
                        </a:lnTo>
                        <a:lnTo>
                          <a:pt x="1" y="17"/>
                        </a:lnTo>
                        <a:lnTo>
                          <a:pt x="0" y="28"/>
                        </a:lnTo>
                        <a:lnTo>
                          <a:pt x="1" y="38"/>
                        </a:lnTo>
                        <a:lnTo>
                          <a:pt x="4" y="42"/>
                        </a:lnTo>
                        <a:lnTo>
                          <a:pt x="8" y="48"/>
                        </a:lnTo>
                        <a:lnTo>
                          <a:pt x="16" y="53"/>
                        </a:lnTo>
                        <a:lnTo>
                          <a:pt x="28" y="55"/>
                        </a:lnTo>
                        <a:lnTo>
                          <a:pt x="32" y="54"/>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Freeform 304">
                    <a:extLst>
                      <a:ext uri="{FF2B5EF4-FFF2-40B4-BE49-F238E27FC236}">
                        <a16:creationId xmlns:a16="http://schemas.microsoft.com/office/drawing/2014/main" id="{B25492A3-4373-365F-A43D-157DE0BCF144}"/>
                      </a:ext>
                    </a:extLst>
                  </p:cNvPr>
                  <p:cNvSpPr>
                    <a:spLocks/>
                  </p:cNvSpPr>
                  <p:nvPr/>
                </p:nvSpPr>
                <p:spPr bwMode="auto">
                  <a:xfrm>
                    <a:off x="1576388" y="5959475"/>
                    <a:ext cx="14287" cy="15875"/>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8 h 55"/>
                      <a:gd name="T12" fmla="*/ 54 w 56"/>
                      <a:gd name="T13" fmla="*/ 16 h 55"/>
                      <a:gd name="T14" fmla="*/ 48 w 56"/>
                      <a:gd name="T15" fmla="*/ 8 h 55"/>
                      <a:gd name="T16" fmla="*/ 42 w 56"/>
                      <a:gd name="T17" fmla="*/ 3 h 55"/>
                      <a:gd name="T18" fmla="*/ 38 w 56"/>
                      <a:gd name="T19" fmla="*/ 1 h 55"/>
                      <a:gd name="T20" fmla="*/ 28 w 56"/>
                      <a:gd name="T21" fmla="*/ 0 h 55"/>
                      <a:gd name="T22" fmla="*/ 16 w 56"/>
                      <a:gd name="T23" fmla="*/ 1 h 55"/>
                      <a:gd name="T24" fmla="*/ 8 w 56"/>
                      <a:gd name="T25" fmla="*/ 8 h 55"/>
                      <a:gd name="T26" fmla="*/ 1 w 56"/>
                      <a:gd name="T27" fmla="*/ 16 h 55"/>
                      <a:gd name="T28" fmla="*/ 0 w 56"/>
                      <a:gd name="T29" fmla="*/ 28 h 55"/>
                      <a:gd name="T30" fmla="*/ 1 w 56"/>
                      <a:gd name="T31" fmla="*/ 38 h 55"/>
                      <a:gd name="T32" fmla="*/ 4 w 56"/>
                      <a:gd name="T33" fmla="*/ 42 h 55"/>
                      <a:gd name="T34" fmla="*/ 8 w 56"/>
                      <a:gd name="T35" fmla="*/ 48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8"/>
                        </a:lnTo>
                        <a:lnTo>
                          <a:pt x="54" y="16"/>
                        </a:lnTo>
                        <a:lnTo>
                          <a:pt x="48" y="8"/>
                        </a:lnTo>
                        <a:lnTo>
                          <a:pt x="42" y="3"/>
                        </a:lnTo>
                        <a:lnTo>
                          <a:pt x="38" y="1"/>
                        </a:lnTo>
                        <a:lnTo>
                          <a:pt x="28" y="0"/>
                        </a:lnTo>
                        <a:lnTo>
                          <a:pt x="16" y="1"/>
                        </a:lnTo>
                        <a:lnTo>
                          <a:pt x="8" y="8"/>
                        </a:lnTo>
                        <a:lnTo>
                          <a:pt x="1" y="16"/>
                        </a:lnTo>
                        <a:lnTo>
                          <a:pt x="0" y="28"/>
                        </a:lnTo>
                        <a:lnTo>
                          <a:pt x="1" y="38"/>
                        </a:lnTo>
                        <a:lnTo>
                          <a:pt x="4" y="42"/>
                        </a:lnTo>
                        <a:lnTo>
                          <a:pt x="8" y="48"/>
                        </a:lnTo>
                        <a:lnTo>
                          <a:pt x="16" y="53"/>
                        </a:lnTo>
                        <a:lnTo>
                          <a:pt x="28" y="55"/>
                        </a:lnTo>
                        <a:lnTo>
                          <a:pt x="32" y="54"/>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Freeform 305">
                    <a:extLst>
                      <a:ext uri="{FF2B5EF4-FFF2-40B4-BE49-F238E27FC236}">
                        <a16:creationId xmlns:a16="http://schemas.microsoft.com/office/drawing/2014/main" id="{CC63C646-EEAF-2FE0-16C2-74186B060B73}"/>
                      </a:ext>
                    </a:extLst>
                  </p:cNvPr>
                  <p:cNvSpPr>
                    <a:spLocks/>
                  </p:cNvSpPr>
                  <p:nvPr/>
                </p:nvSpPr>
                <p:spPr bwMode="auto">
                  <a:xfrm>
                    <a:off x="1606550" y="6003925"/>
                    <a:ext cx="14287" cy="15875"/>
                  </a:xfrm>
                  <a:custGeom>
                    <a:avLst/>
                    <a:gdLst>
                      <a:gd name="T0" fmla="*/ 48 w 56"/>
                      <a:gd name="T1" fmla="*/ 47 h 55"/>
                      <a:gd name="T2" fmla="*/ 50 w 56"/>
                      <a:gd name="T3" fmla="*/ 42 h 55"/>
                      <a:gd name="T4" fmla="*/ 54 w 56"/>
                      <a:gd name="T5" fmla="*/ 37 h 55"/>
                      <a:gd name="T6" fmla="*/ 54 w 56"/>
                      <a:gd name="T7" fmla="*/ 34 h 55"/>
                      <a:gd name="T8" fmla="*/ 55 w 56"/>
                      <a:gd name="T9" fmla="*/ 32 h 55"/>
                      <a:gd name="T10" fmla="*/ 56 w 56"/>
                      <a:gd name="T11" fmla="*/ 27 h 55"/>
                      <a:gd name="T12" fmla="*/ 54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4 w 56"/>
                      <a:gd name="T33" fmla="*/ 42 h 55"/>
                      <a:gd name="T34" fmla="*/ 8 w 56"/>
                      <a:gd name="T35" fmla="*/ 47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4" y="37"/>
                        </a:lnTo>
                        <a:lnTo>
                          <a:pt x="54" y="34"/>
                        </a:lnTo>
                        <a:lnTo>
                          <a:pt x="55" y="32"/>
                        </a:lnTo>
                        <a:lnTo>
                          <a:pt x="56" y="27"/>
                        </a:lnTo>
                        <a:lnTo>
                          <a:pt x="54" y="16"/>
                        </a:lnTo>
                        <a:lnTo>
                          <a:pt x="48" y="7"/>
                        </a:lnTo>
                        <a:lnTo>
                          <a:pt x="42" y="3"/>
                        </a:lnTo>
                        <a:lnTo>
                          <a:pt x="38" y="1"/>
                        </a:lnTo>
                        <a:lnTo>
                          <a:pt x="28" y="0"/>
                        </a:lnTo>
                        <a:lnTo>
                          <a:pt x="16" y="1"/>
                        </a:lnTo>
                        <a:lnTo>
                          <a:pt x="8" y="7"/>
                        </a:lnTo>
                        <a:lnTo>
                          <a:pt x="1" y="16"/>
                        </a:lnTo>
                        <a:lnTo>
                          <a:pt x="0" y="27"/>
                        </a:lnTo>
                        <a:lnTo>
                          <a:pt x="1" y="37"/>
                        </a:lnTo>
                        <a:lnTo>
                          <a:pt x="4" y="42"/>
                        </a:lnTo>
                        <a:lnTo>
                          <a:pt x="8" y="47"/>
                        </a:lnTo>
                        <a:lnTo>
                          <a:pt x="16" y="53"/>
                        </a:lnTo>
                        <a:lnTo>
                          <a:pt x="28" y="55"/>
                        </a:lnTo>
                        <a:lnTo>
                          <a:pt x="32" y="54"/>
                        </a:lnTo>
                        <a:lnTo>
                          <a:pt x="35"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306">
                    <a:extLst>
                      <a:ext uri="{FF2B5EF4-FFF2-40B4-BE49-F238E27FC236}">
                        <a16:creationId xmlns:a16="http://schemas.microsoft.com/office/drawing/2014/main" id="{42393C3A-F4EC-BC38-F104-81595E08BAB3}"/>
                      </a:ext>
                    </a:extLst>
                  </p:cNvPr>
                  <p:cNvSpPr>
                    <a:spLocks/>
                  </p:cNvSpPr>
                  <p:nvPr/>
                </p:nvSpPr>
                <p:spPr bwMode="auto">
                  <a:xfrm>
                    <a:off x="1612900" y="6000750"/>
                    <a:ext cx="14287" cy="14287"/>
                  </a:xfrm>
                  <a:custGeom>
                    <a:avLst/>
                    <a:gdLst>
                      <a:gd name="T0" fmla="*/ 48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8 w 55"/>
                      <a:gd name="T15" fmla="*/ 8 h 56"/>
                      <a:gd name="T16" fmla="*/ 42 w 55"/>
                      <a:gd name="T17" fmla="*/ 4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3 h 56"/>
                      <a:gd name="T34" fmla="*/ 8 w 55"/>
                      <a:gd name="T35" fmla="*/ 48 h 56"/>
                      <a:gd name="T36" fmla="*/ 15 w 55"/>
                      <a:gd name="T37" fmla="*/ 54 h 56"/>
                      <a:gd name="T38" fmla="*/ 28 w 55"/>
                      <a:gd name="T39" fmla="*/ 56 h 56"/>
                      <a:gd name="T40" fmla="*/ 32 w 55"/>
                      <a:gd name="T41" fmla="*/ 55 h 56"/>
                      <a:gd name="T42" fmla="*/ 34 w 55"/>
                      <a:gd name="T43" fmla="*/ 54 h 56"/>
                      <a:gd name="T44" fmla="*/ 38 w 55"/>
                      <a:gd name="T45" fmla="*/ 54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3"/>
                        </a:lnTo>
                        <a:lnTo>
                          <a:pt x="53" y="38"/>
                        </a:lnTo>
                        <a:lnTo>
                          <a:pt x="53" y="35"/>
                        </a:lnTo>
                        <a:lnTo>
                          <a:pt x="54" y="33"/>
                        </a:lnTo>
                        <a:lnTo>
                          <a:pt x="55" y="28"/>
                        </a:lnTo>
                        <a:lnTo>
                          <a:pt x="53" y="17"/>
                        </a:lnTo>
                        <a:lnTo>
                          <a:pt x="48" y="8"/>
                        </a:lnTo>
                        <a:lnTo>
                          <a:pt x="42" y="4"/>
                        </a:lnTo>
                        <a:lnTo>
                          <a:pt x="38" y="1"/>
                        </a:lnTo>
                        <a:lnTo>
                          <a:pt x="28" y="0"/>
                        </a:lnTo>
                        <a:lnTo>
                          <a:pt x="15" y="1"/>
                        </a:lnTo>
                        <a:lnTo>
                          <a:pt x="8" y="8"/>
                        </a:lnTo>
                        <a:lnTo>
                          <a:pt x="1" y="17"/>
                        </a:lnTo>
                        <a:lnTo>
                          <a:pt x="0" y="28"/>
                        </a:lnTo>
                        <a:lnTo>
                          <a:pt x="1" y="38"/>
                        </a:lnTo>
                        <a:lnTo>
                          <a:pt x="3" y="43"/>
                        </a:lnTo>
                        <a:lnTo>
                          <a:pt x="8" y="48"/>
                        </a:lnTo>
                        <a:lnTo>
                          <a:pt x="15" y="54"/>
                        </a:lnTo>
                        <a:lnTo>
                          <a:pt x="28" y="56"/>
                        </a:lnTo>
                        <a:lnTo>
                          <a:pt x="32" y="55"/>
                        </a:lnTo>
                        <a:lnTo>
                          <a:pt x="34"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307">
                    <a:extLst>
                      <a:ext uri="{FF2B5EF4-FFF2-40B4-BE49-F238E27FC236}">
                        <a16:creationId xmlns:a16="http://schemas.microsoft.com/office/drawing/2014/main" id="{25458348-654D-BE8B-2660-F413E8D4AC71}"/>
                      </a:ext>
                    </a:extLst>
                  </p:cNvPr>
                  <p:cNvSpPr>
                    <a:spLocks/>
                  </p:cNvSpPr>
                  <p:nvPr/>
                </p:nvSpPr>
                <p:spPr bwMode="auto">
                  <a:xfrm>
                    <a:off x="1636713" y="5959475"/>
                    <a:ext cx="14287" cy="14287"/>
                  </a:xfrm>
                  <a:custGeom>
                    <a:avLst/>
                    <a:gdLst>
                      <a:gd name="T0" fmla="*/ 48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8 w 55"/>
                      <a:gd name="T15" fmla="*/ 8 h 56"/>
                      <a:gd name="T16" fmla="*/ 42 w 55"/>
                      <a:gd name="T17" fmla="*/ 4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3 h 56"/>
                      <a:gd name="T34" fmla="*/ 8 w 55"/>
                      <a:gd name="T35" fmla="*/ 48 h 56"/>
                      <a:gd name="T36" fmla="*/ 15 w 55"/>
                      <a:gd name="T37" fmla="*/ 54 h 56"/>
                      <a:gd name="T38" fmla="*/ 28 w 55"/>
                      <a:gd name="T39" fmla="*/ 56 h 56"/>
                      <a:gd name="T40" fmla="*/ 32 w 55"/>
                      <a:gd name="T41" fmla="*/ 55 h 56"/>
                      <a:gd name="T42" fmla="*/ 34 w 55"/>
                      <a:gd name="T43" fmla="*/ 54 h 56"/>
                      <a:gd name="T44" fmla="*/ 38 w 55"/>
                      <a:gd name="T45" fmla="*/ 54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3"/>
                        </a:lnTo>
                        <a:lnTo>
                          <a:pt x="53" y="38"/>
                        </a:lnTo>
                        <a:lnTo>
                          <a:pt x="53" y="35"/>
                        </a:lnTo>
                        <a:lnTo>
                          <a:pt x="54" y="33"/>
                        </a:lnTo>
                        <a:lnTo>
                          <a:pt x="55" y="28"/>
                        </a:lnTo>
                        <a:lnTo>
                          <a:pt x="53" y="17"/>
                        </a:lnTo>
                        <a:lnTo>
                          <a:pt x="48" y="8"/>
                        </a:lnTo>
                        <a:lnTo>
                          <a:pt x="42" y="4"/>
                        </a:lnTo>
                        <a:lnTo>
                          <a:pt x="38" y="1"/>
                        </a:lnTo>
                        <a:lnTo>
                          <a:pt x="28" y="0"/>
                        </a:lnTo>
                        <a:lnTo>
                          <a:pt x="15" y="1"/>
                        </a:lnTo>
                        <a:lnTo>
                          <a:pt x="8" y="8"/>
                        </a:lnTo>
                        <a:lnTo>
                          <a:pt x="1" y="17"/>
                        </a:lnTo>
                        <a:lnTo>
                          <a:pt x="0" y="28"/>
                        </a:lnTo>
                        <a:lnTo>
                          <a:pt x="1" y="38"/>
                        </a:lnTo>
                        <a:lnTo>
                          <a:pt x="3" y="43"/>
                        </a:lnTo>
                        <a:lnTo>
                          <a:pt x="8" y="48"/>
                        </a:lnTo>
                        <a:lnTo>
                          <a:pt x="15" y="54"/>
                        </a:lnTo>
                        <a:lnTo>
                          <a:pt x="28" y="56"/>
                        </a:lnTo>
                        <a:lnTo>
                          <a:pt x="32" y="55"/>
                        </a:lnTo>
                        <a:lnTo>
                          <a:pt x="34"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308">
                    <a:extLst>
                      <a:ext uri="{FF2B5EF4-FFF2-40B4-BE49-F238E27FC236}">
                        <a16:creationId xmlns:a16="http://schemas.microsoft.com/office/drawing/2014/main" id="{FFE9D9BB-37C0-81DA-3A45-7DB3B2A6BE39}"/>
                      </a:ext>
                    </a:extLst>
                  </p:cNvPr>
                  <p:cNvSpPr>
                    <a:spLocks/>
                  </p:cNvSpPr>
                  <p:nvPr/>
                </p:nvSpPr>
                <p:spPr bwMode="auto">
                  <a:xfrm>
                    <a:off x="1722438" y="5989638"/>
                    <a:ext cx="14287" cy="14287"/>
                  </a:xfrm>
                  <a:custGeom>
                    <a:avLst/>
                    <a:gdLst>
                      <a:gd name="T0" fmla="*/ 48 w 56"/>
                      <a:gd name="T1" fmla="*/ 48 h 56"/>
                      <a:gd name="T2" fmla="*/ 50 w 56"/>
                      <a:gd name="T3" fmla="*/ 42 h 56"/>
                      <a:gd name="T4" fmla="*/ 53 w 56"/>
                      <a:gd name="T5" fmla="*/ 38 h 56"/>
                      <a:gd name="T6" fmla="*/ 53 w 56"/>
                      <a:gd name="T7" fmla="*/ 34 h 56"/>
                      <a:gd name="T8" fmla="*/ 55 w 56"/>
                      <a:gd name="T9" fmla="*/ 32 h 56"/>
                      <a:gd name="T10" fmla="*/ 56 w 56"/>
                      <a:gd name="T11" fmla="*/ 28 h 56"/>
                      <a:gd name="T12" fmla="*/ 53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2 h 56"/>
                      <a:gd name="T34" fmla="*/ 8 w 56"/>
                      <a:gd name="T35" fmla="*/ 48 h 56"/>
                      <a:gd name="T36" fmla="*/ 16 w 56"/>
                      <a:gd name="T37" fmla="*/ 53 h 56"/>
                      <a:gd name="T38" fmla="*/ 28 w 56"/>
                      <a:gd name="T39" fmla="*/ 56 h 56"/>
                      <a:gd name="T40" fmla="*/ 32 w 56"/>
                      <a:gd name="T41" fmla="*/ 55 h 56"/>
                      <a:gd name="T42" fmla="*/ 35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3" y="38"/>
                        </a:lnTo>
                        <a:lnTo>
                          <a:pt x="53" y="34"/>
                        </a:lnTo>
                        <a:lnTo>
                          <a:pt x="55" y="32"/>
                        </a:lnTo>
                        <a:lnTo>
                          <a:pt x="56" y="28"/>
                        </a:lnTo>
                        <a:lnTo>
                          <a:pt x="53" y="17"/>
                        </a:lnTo>
                        <a:lnTo>
                          <a:pt x="48" y="8"/>
                        </a:lnTo>
                        <a:lnTo>
                          <a:pt x="42" y="3"/>
                        </a:lnTo>
                        <a:lnTo>
                          <a:pt x="38" y="1"/>
                        </a:lnTo>
                        <a:lnTo>
                          <a:pt x="28" y="0"/>
                        </a:lnTo>
                        <a:lnTo>
                          <a:pt x="16" y="1"/>
                        </a:lnTo>
                        <a:lnTo>
                          <a:pt x="8" y="8"/>
                        </a:lnTo>
                        <a:lnTo>
                          <a:pt x="1" y="17"/>
                        </a:lnTo>
                        <a:lnTo>
                          <a:pt x="0" y="28"/>
                        </a:lnTo>
                        <a:lnTo>
                          <a:pt x="1" y="38"/>
                        </a:lnTo>
                        <a:lnTo>
                          <a:pt x="3" y="42"/>
                        </a:lnTo>
                        <a:lnTo>
                          <a:pt x="8" y="48"/>
                        </a:lnTo>
                        <a:lnTo>
                          <a:pt x="16" y="53"/>
                        </a:lnTo>
                        <a:lnTo>
                          <a:pt x="28" y="56"/>
                        </a:lnTo>
                        <a:lnTo>
                          <a:pt x="32" y="55"/>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309">
                    <a:extLst>
                      <a:ext uri="{FF2B5EF4-FFF2-40B4-BE49-F238E27FC236}">
                        <a16:creationId xmlns:a16="http://schemas.microsoft.com/office/drawing/2014/main" id="{F251F659-4864-8CBA-0BB2-62147AE27B7D}"/>
                      </a:ext>
                    </a:extLst>
                  </p:cNvPr>
                  <p:cNvSpPr>
                    <a:spLocks/>
                  </p:cNvSpPr>
                  <p:nvPr/>
                </p:nvSpPr>
                <p:spPr bwMode="auto">
                  <a:xfrm>
                    <a:off x="1744663" y="5975350"/>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3 w 56"/>
                      <a:gd name="T17" fmla="*/ 4 h 56"/>
                      <a:gd name="T18" fmla="*/ 38 w 56"/>
                      <a:gd name="T19" fmla="*/ 1 h 56"/>
                      <a:gd name="T20" fmla="*/ 28 w 56"/>
                      <a:gd name="T21" fmla="*/ 0 h 56"/>
                      <a:gd name="T22" fmla="*/ 16 w 56"/>
                      <a:gd name="T23" fmla="*/ 1 h 56"/>
                      <a:gd name="T24" fmla="*/ 8 w 56"/>
                      <a:gd name="T25" fmla="*/ 8 h 56"/>
                      <a:gd name="T26" fmla="*/ 2 w 56"/>
                      <a:gd name="T27" fmla="*/ 17 h 56"/>
                      <a:gd name="T28" fmla="*/ 0 w 56"/>
                      <a:gd name="T29" fmla="*/ 28 h 56"/>
                      <a:gd name="T30" fmla="*/ 2 w 56"/>
                      <a:gd name="T31" fmla="*/ 38 h 56"/>
                      <a:gd name="T32" fmla="*/ 4 w 56"/>
                      <a:gd name="T33" fmla="*/ 43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3" y="4"/>
                        </a:lnTo>
                        <a:lnTo>
                          <a:pt x="38" y="1"/>
                        </a:lnTo>
                        <a:lnTo>
                          <a:pt x="28" y="0"/>
                        </a:lnTo>
                        <a:lnTo>
                          <a:pt x="16" y="1"/>
                        </a:lnTo>
                        <a:lnTo>
                          <a:pt x="8" y="8"/>
                        </a:lnTo>
                        <a:lnTo>
                          <a:pt x="2" y="17"/>
                        </a:lnTo>
                        <a:lnTo>
                          <a:pt x="0" y="28"/>
                        </a:lnTo>
                        <a:lnTo>
                          <a:pt x="2" y="38"/>
                        </a:lnTo>
                        <a:lnTo>
                          <a:pt x="4" y="43"/>
                        </a:lnTo>
                        <a:lnTo>
                          <a:pt x="8" y="48"/>
                        </a:lnTo>
                        <a:lnTo>
                          <a:pt x="16" y="54"/>
                        </a:lnTo>
                        <a:lnTo>
                          <a:pt x="28" y="56"/>
                        </a:lnTo>
                        <a:lnTo>
                          <a:pt x="33" y="55"/>
                        </a:lnTo>
                        <a:lnTo>
                          <a:pt x="35" y="54"/>
                        </a:lnTo>
                        <a:lnTo>
                          <a:pt x="38" y="54"/>
                        </a:lnTo>
                        <a:lnTo>
                          <a:pt x="43"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Freeform 310">
                    <a:extLst>
                      <a:ext uri="{FF2B5EF4-FFF2-40B4-BE49-F238E27FC236}">
                        <a16:creationId xmlns:a16="http://schemas.microsoft.com/office/drawing/2014/main" id="{F0EC6563-719A-AC4D-0C77-BA2335F2BF98}"/>
                      </a:ext>
                    </a:extLst>
                  </p:cNvPr>
                  <p:cNvSpPr>
                    <a:spLocks/>
                  </p:cNvSpPr>
                  <p:nvPr/>
                </p:nvSpPr>
                <p:spPr bwMode="auto">
                  <a:xfrm>
                    <a:off x="1763713" y="5959475"/>
                    <a:ext cx="15875" cy="15875"/>
                  </a:xfrm>
                  <a:custGeom>
                    <a:avLst/>
                    <a:gdLst>
                      <a:gd name="T0" fmla="*/ 48 w 55"/>
                      <a:gd name="T1" fmla="*/ 48 h 55"/>
                      <a:gd name="T2" fmla="*/ 50 w 55"/>
                      <a:gd name="T3" fmla="*/ 42 h 55"/>
                      <a:gd name="T4" fmla="*/ 53 w 55"/>
                      <a:gd name="T5" fmla="*/ 38 h 55"/>
                      <a:gd name="T6" fmla="*/ 53 w 55"/>
                      <a:gd name="T7" fmla="*/ 34 h 55"/>
                      <a:gd name="T8" fmla="*/ 54 w 55"/>
                      <a:gd name="T9" fmla="*/ 32 h 55"/>
                      <a:gd name="T10" fmla="*/ 55 w 55"/>
                      <a:gd name="T11" fmla="*/ 27 h 55"/>
                      <a:gd name="T12" fmla="*/ 53 w 55"/>
                      <a:gd name="T13" fmla="*/ 16 h 55"/>
                      <a:gd name="T14" fmla="*/ 48 w 55"/>
                      <a:gd name="T15" fmla="*/ 7 h 55"/>
                      <a:gd name="T16" fmla="*/ 42 w 55"/>
                      <a:gd name="T17" fmla="*/ 3 h 55"/>
                      <a:gd name="T18" fmla="*/ 38 w 55"/>
                      <a:gd name="T19" fmla="*/ 1 h 55"/>
                      <a:gd name="T20" fmla="*/ 28 w 55"/>
                      <a:gd name="T21" fmla="*/ 0 h 55"/>
                      <a:gd name="T22" fmla="*/ 15 w 55"/>
                      <a:gd name="T23" fmla="*/ 1 h 55"/>
                      <a:gd name="T24" fmla="*/ 8 w 55"/>
                      <a:gd name="T25" fmla="*/ 7 h 55"/>
                      <a:gd name="T26" fmla="*/ 1 w 55"/>
                      <a:gd name="T27" fmla="*/ 16 h 55"/>
                      <a:gd name="T28" fmla="*/ 0 w 55"/>
                      <a:gd name="T29" fmla="*/ 27 h 55"/>
                      <a:gd name="T30" fmla="*/ 1 w 55"/>
                      <a:gd name="T31" fmla="*/ 38 h 55"/>
                      <a:gd name="T32" fmla="*/ 3 w 55"/>
                      <a:gd name="T33" fmla="*/ 42 h 55"/>
                      <a:gd name="T34" fmla="*/ 8 w 55"/>
                      <a:gd name="T35" fmla="*/ 48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8"/>
                        </a:moveTo>
                        <a:lnTo>
                          <a:pt x="50" y="42"/>
                        </a:lnTo>
                        <a:lnTo>
                          <a:pt x="53" y="38"/>
                        </a:lnTo>
                        <a:lnTo>
                          <a:pt x="53" y="34"/>
                        </a:lnTo>
                        <a:lnTo>
                          <a:pt x="54" y="32"/>
                        </a:lnTo>
                        <a:lnTo>
                          <a:pt x="55" y="27"/>
                        </a:lnTo>
                        <a:lnTo>
                          <a:pt x="53" y="16"/>
                        </a:lnTo>
                        <a:lnTo>
                          <a:pt x="48" y="7"/>
                        </a:lnTo>
                        <a:lnTo>
                          <a:pt x="42" y="3"/>
                        </a:lnTo>
                        <a:lnTo>
                          <a:pt x="38" y="1"/>
                        </a:lnTo>
                        <a:lnTo>
                          <a:pt x="28" y="0"/>
                        </a:lnTo>
                        <a:lnTo>
                          <a:pt x="15" y="1"/>
                        </a:lnTo>
                        <a:lnTo>
                          <a:pt x="8" y="7"/>
                        </a:lnTo>
                        <a:lnTo>
                          <a:pt x="1" y="16"/>
                        </a:lnTo>
                        <a:lnTo>
                          <a:pt x="0" y="27"/>
                        </a:lnTo>
                        <a:lnTo>
                          <a:pt x="1" y="38"/>
                        </a:lnTo>
                        <a:lnTo>
                          <a:pt x="3" y="42"/>
                        </a:lnTo>
                        <a:lnTo>
                          <a:pt x="8" y="48"/>
                        </a:lnTo>
                        <a:lnTo>
                          <a:pt x="15" y="53"/>
                        </a:lnTo>
                        <a:lnTo>
                          <a:pt x="28" y="55"/>
                        </a:lnTo>
                        <a:lnTo>
                          <a:pt x="32" y="54"/>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Freeform 311">
                    <a:extLst>
                      <a:ext uri="{FF2B5EF4-FFF2-40B4-BE49-F238E27FC236}">
                        <a16:creationId xmlns:a16="http://schemas.microsoft.com/office/drawing/2014/main" id="{012F871C-9215-F10A-FD04-438886B9659B}"/>
                      </a:ext>
                    </a:extLst>
                  </p:cNvPr>
                  <p:cNvSpPr>
                    <a:spLocks/>
                  </p:cNvSpPr>
                  <p:nvPr/>
                </p:nvSpPr>
                <p:spPr bwMode="auto">
                  <a:xfrm>
                    <a:off x="1803400" y="5948363"/>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3 w 56"/>
                      <a:gd name="T17" fmla="*/ 4 h 56"/>
                      <a:gd name="T18" fmla="*/ 38 w 56"/>
                      <a:gd name="T19" fmla="*/ 1 h 56"/>
                      <a:gd name="T20" fmla="*/ 28 w 56"/>
                      <a:gd name="T21" fmla="*/ 0 h 56"/>
                      <a:gd name="T22" fmla="*/ 16 w 56"/>
                      <a:gd name="T23" fmla="*/ 1 h 56"/>
                      <a:gd name="T24" fmla="*/ 8 w 56"/>
                      <a:gd name="T25" fmla="*/ 8 h 56"/>
                      <a:gd name="T26" fmla="*/ 2 w 56"/>
                      <a:gd name="T27" fmla="*/ 17 h 56"/>
                      <a:gd name="T28" fmla="*/ 0 w 56"/>
                      <a:gd name="T29" fmla="*/ 28 h 56"/>
                      <a:gd name="T30" fmla="*/ 2 w 56"/>
                      <a:gd name="T31" fmla="*/ 38 h 56"/>
                      <a:gd name="T32" fmla="*/ 4 w 56"/>
                      <a:gd name="T33" fmla="*/ 43 h 56"/>
                      <a:gd name="T34" fmla="*/ 8 w 56"/>
                      <a:gd name="T35" fmla="*/ 48 h 56"/>
                      <a:gd name="T36" fmla="*/ 16 w 56"/>
                      <a:gd name="T37" fmla="*/ 54 h 56"/>
                      <a:gd name="T38" fmla="*/ 28 w 56"/>
                      <a:gd name="T39" fmla="*/ 56 h 56"/>
                      <a:gd name="T40" fmla="*/ 33 w 56"/>
                      <a:gd name="T41" fmla="*/ 55 h 56"/>
                      <a:gd name="T42" fmla="*/ 35 w 56"/>
                      <a:gd name="T43" fmla="*/ 54 h 56"/>
                      <a:gd name="T44" fmla="*/ 38 w 56"/>
                      <a:gd name="T45" fmla="*/ 54 h 56"/>
                      <a:gd name="T46" fmla="*/ 43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3" y="4"/>
                        </a:lnTo>
                        <a:lnTo>
                          <a:pt x="38" y="1"/>
                        </a:lnTo>
                        <a:lnTo>
                          <a:pt x="28" y="0"/>
                        </a:lnTo>
                        <a:lnTo>
                          <a:pt x="16" y="1"/>
                        </a:lnTo>
                        <a:lnTo>
                          <a:pt x="8" y="8"/>
                        </a:lnTo>
                        <a:lnTo>
                          <a:pt x="2" y="17"/>
                        </a:lnTo>
                        <a:lnTo>
                          <a:pt x="0" y="28"/>
                        </a:lnTo>
                        <a:lnTo>
                          <a:pt x="2" y="38"/>
                        </a:lnTo>
                        <a:lnTo>
                          <a:pt x="4" y="43"/>
                        </a:lnTo>
                        <a:lnTo>
                          <a:pt x="8" y="48"/>
                        </a:lnTo>
                        <a:lnTo>
                          <a:pt x="16" y="54"/>
                        </a:lnTo>
                        <a:lnTo>
                          <a:pt x="28" y="56"/>
                        </a:lnTo>
                        <a:lnTo>
                          <a:pt x="33" y="55"/>
                        </a:lnTo>
                        <a:lnTo>
                          <a:pt x="35" y="54"/>
                        </a:lnTo>
                        <a:lnTo>
                          <a:pt x="38" y="54"/>
                        </a:lnTo>
                        <a:lnTo>
                          <a:pt x="43"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312">
                    <a:extLst>
                      <a:ext uri="{FF2B5EF4-FFF2-40B4-BE49-F238E27FC236}">
                        <a16:creationId xmlns:a16="http://schemas.microsoft.com/office/drawing/2014/main" id="{8D0F946F-6D22-75CB-8383-4577EA406914}"/>
                      </a:ext>
                    </a:extLst>
                  </p:cNvPr>
                  <p:cNvSpPr>
                    <a:spLocks/>
                  </p:cNvSpPr>
                  <p:nvPr/>
                </p:nvSpPr>
                <p:spPr bwMode="auto">
                  <a:xfrm>
                    <a:off x="1763713" y="6003925"/>
                    <a:ext cx="15875" cy="14287"/>
                  </a:xfrm>
                  <a:custGeom>
                    <a:avLst/>
                    <a:gdLst>
                      <a:gd name="T0" fmla="*/ 48 w 55"/>
                      <a:gd name="T1" fmla="*/ 48 h 56"/>
                      <a:gd name="T2" fmla="*/ 50 w 55"/>
                      <a:gd name="T3" fmla="*/ 42 h 56"/>
                      <a:gd name="T4" fmla="*/ 53 w 55"/>
                      <a:gd name="T5" fmla="*/ 38 h 56"/>
                      <a:gd name="T6" fmla="*/ 53 w 55"/>
                      <a:gd name="T7" fmla="*/ 35 h 56"/>
                      <a:gd name="T8" fmla="*/ 54 w 55"/>
                      <a:gd name="T9" fmla="*/ 32 h 56"/>
                      <a:gd name="T10" fmla="*/ 55 w 55"/>
                      <a:gd name="T11" fmla="*/ 28 h 56"/>
                      <a:gd name="T12" fmla="*/ 53 w 55"/>
                      <a:gd name="T13" fmla="*/ 17 h 56"/>
                      <a:gd name="T14" fmla="*/ 48 w 55"/>
                      <a:gd name="T15" fmla="*/ 8 h 56"/>
                      <a:gd name="T16" fmla="*/ 42 w 55"/>
                      <a:gd name="T17" fmla="*/ 4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4 h 56"/>
                      <a:gd name="T38" fmla="*/ 28 w 55"/>
                      <a:gd name="T39" fmla="*/ 56 h 56"/>
                      <a:gd name="T40" fmla="*/ 32 w 55"/>
                      <a:gd name="T41" fmla="*/ 55 h 56"/>
                      <a:gd name="T42" fmla="*/ 34 w 55"/>
                      <a:gd name="T43" fmla="*/ 54 h 56"/>
                      <a:gd name="T44" fmla="*/ 38 w 55"/>
                      <a:gd name="T45" fmla="*/ 54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2"/>
                        </a:lnTo>
                        <a:lnTo>
                          <a:pt x="53" y="38"/>
                        </a:lnTo>
                        <a:lnTo>
                          <a:pt x="53" y="35"/>
                        </a:lnTo>
                        <a:lnTo>
                          <a:pt x="54" y="32"/>
                        </a:lnTo>
                        <a:lnTo>
                          <a:pt x="55" y="28"/>
                        </a:lnTo>
                        <a:lnTo>
                          <a:pt x="53" y="17"/>
                        </a:lnTo>
                        <a:lnTo>
                          <a:pt x="48" y="8"/>
                        </a:lnTo>
                        <a:lnTo>
                          <a:pt x="42" y="4"/>
                        </a:lnTo>
                        <a:lnTo>
                          <a:pt x="38" y="1"/>
                        </a:lnTo>
                        <a:lnTo>
                          <a:pt x="28" y="0"/>
                        </a:lnTo>
                        <a:lnTo>
                          <a:pt x="15" y="1"/>
                        </a:lnTo>
                        <a:lnTo>
                          <a:pt x="8" y="8"/>
                        </a:lnTo>
                        <a:lnTo>
                          <a:pt x="1" y="17"/>
                        </a:lnTo>
                        <a:lnTo>
                          <a:pt x="0" y="28"/>
                        </a:lnTo>
                        <a:lnTo>
                          <a:pt x="1" y="38"/>
                        </a:lnTo>
                        <a:lnTo>
                          <a:pt x="3" y="42"/>
                        </a:lnTo>
                        <a:lnTo>
                          <a:pt x="8" y="48"/>
                        </a:lnTo>
                        <a:lnTo>
                          <a:pt x="15" y="54"/>
                        </a:lnTo>
                        <a:lnTo>
                          <a:pt x="28" y="56"/>
                        </a:lnTo>
                        <a:lnTo>
                          <a:pt x="32" y="55"/>
                        </a:lnTo>
                        <a:lnTo>
                          <a:pt x="34"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Freeform 313">
                    <a:extLst>
                      <a:ext uri="{FF2B5EF4-FFF2-40B4-BE49-F238E27FC236}">
                        <a16:creationId xmlns:a16="http://schemas.microsoft.com/office/drawing/2014/main" id="{C9A07CE2-8088-6A0B-AC73-B8DBCF200F80}"/>
                      </a:ext>
                    </a:extLst>
                  </p:cNvPr>
                  <p:cNvSpPr>
                    <a:spLocks/>
                  </p:cNvSpPr>
                  <p:nvPr/>
                </p:nvSpPr>
                <p:spPr bwMode="auto">
                  <a:xfrm>
                    <a:off x="1862138" y="5981700"/>
                    <a:ext cx="14287" cy="14287"/>
                  </a:xfrm>
                  <a:custGeom>
                    <a:avLst/>
                    <a:gdLst>
                      <a:gd name="T0" fmla="*/ 48 w 56"/>
                      <a:gd name="T1" fmla="*/ 48 h 56"/>
                      <a:gd name="T2" fmla="*/ 50 w 56"/>
                      <a:gd name="T3" fmla="*/ 42 h 56"/>
                      <a:gd name="T4" fmla="*/ 54 w 56"/>
                      <a:gd name="T5" fmla="*/ 38 h 56"/>
                      <a:gd name="T6" fmla="*/ 54 w 56"/>
                      <a:gd name="T7" fmla="*/ 35 h 56"/>
                      <a:gd name="T8" fmla="*/ 55 w 56"/>
                      <a:gd name="T9" fmla="*/ 32 h 56"/>
                      <a:gd name="T10" fmla="*/ 56 w 56"/>
                      <a:gd name="T11" fmla="*/ 28 h 56"/>
                      <a:gd name="T12" fmla="*/ 54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2 h 56"/>
                      <a:gd name="T34" fmla="*/ 8 w 56"/>
                      <a:gd name="T35" fmla="*/ 48 h 56"/>
                      <a:gd name="T36" fmla="*/ 16 w 56"/>
                      <a:gd name="T37" fmla="*/ 53 h 56"/>
                      <a:gd name="T38" fmla="*/ 28 w 56"/>
                      <a:gd name="T39" fmla="*/ 56 h 56"/>
                      <a:gd name="T40" fmla="*/ 32 w 56"/>
                      <a:gd name="T41" fmla="*/ 55 h 56"/>
                      <a:gd name="T42" fmla="*/ 35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4" y="38"/>
                        </a:lnTo>
                        <a:lnTo>
                          <a:pt x="54" y="35"/>
                        </a:lnTo>
                        <a:lnTo>
                          <a:pt x="55" y="32"/>
                        </a:lnTo>
                        <a:lnTo>
                          <a:pt x="56" y="28"/>
                        </a:lnTo>
                        <a:lnTo>
                          <a:pt x="54" y="17"/>
                        </a:lnTo>
                        <a:lnTo>
                          <a:pt x="48" y="8"/>
                        </a:lnTo>
                        <a:lnTo>
                          <a:pt x="42" y="3"/>
                        </a:lnTo>
                        <a:lnTo>
                          <a:pt x="38" y="1"/>
                        </a:lnTo>
                        <a:lnTo>
                          <a:pt x="28" y="0"/>
                        </a:lnTo>
                        <a:lnTo>
                          <a:pt x="16" y="1"/>
                        </a:lnTo>
                        <a:lnTo>
                          <a:pt x="8" y="8"/>
                        </a:lnTo>
                        <a:lnTo>
                          <a:pt x="1" y="17"/>
                        </a:lnTo>
                        <a:lnTo>
                          <a:pt x="0" y="28"/>
                        </a:lnTo>
                        <a:lnTo>
                          <a:pt x="1" y="38"/>
                        </a:lnTo>
                        <a:lnTo>
                          <a:pt x="4" y="42"/>
                        </a:lnTo>
                        <a:lnTo>
                          <a:pt x="8" y="48"/>
                        </a:lnTo>
                        <a:lnTo>
                          <a:pt x="16" y="53"/>
                        </a:lnTo>
                        <a:lnTo>
                          <a:pt x="28" y="56"/>
                        </a:lnTo>
                        <a:lnTo>
                          <a:pt x="32" y="55"/>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Freeform 314">
                    <a:extLst>
                      <a:ext uri="{FF2B5EF4-FFF2-40B4-BE49-F238E27FC236}">
                        <a16:creationId xmlns:a16="http://schemas.microsoft.com/office/drawing/2014/main" id="{15E31535-64A2-6739-8561-241EA7FEC1C8}"/>
                      </a:ext>
                    </a:extLst>
                  </p:cNvPr>
                  <p:cNvSpPr>
                    <a:spLocks/>
                  </p:cNvSpPr>
                  <p:nvPr/>
                </p:nvSpPr>
                <p:spPr bwMode="auto">
                  <a:xfrm>
                    <a:off x="1173163" y="6094413"/>
                    <a:ext cx="14287" cy="14287"/>
                  </a:xfrm>
                  <a:custGeom>
                    <a:avLst/>
                    <a:gdLst>
                      <a:gd name="T0" fmla="*/ 48 w 55"/>
                      <a:gd name="T1" fmla="*/ 48 h 56"/>
                      <a:gd name="T2" fmla="*/ 50 w 55"/>
                      <a:gd name="T3" fmla="*/ 42 h 56"/>
                      <a:gd name="T4" fmla="*/ 53 w 55"/>
                      <a:gd name="T5" fmla="*/ 38 h 56"/>
                      <a:gd name="T6" fmla="*/ 53 w 55"/>
                      <a:gd name="T7" fmla="*/ 34 h 56"/>
                      <a:gd name="T8" fmla="*/ 54 w 55"/>
                      <a:gd name="T9" fmla="*/ 32 h 56"/>
                      <a:gd name="T10" fmla="*/ 55 w 55"/>
                      <a:gd name="T11" fmla="*/ 28 h 56"/>
                      <a:gd name="T12" fmla="*/ 53 w 55"/>
                      <a:gd name="T13" fmla="*/ 17 h 56"/>
                      <a:gd name="T14" fmla="*/ 48 w 55"/>
                      <a:gd name="T15" fmla="*/ 8 h 56"/>
                      <a:gd name="T16" fmla="*/ 42 w 55"/>
                      <a:gd name="T17" fmla="*/ 3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3 h 56"/>
                      <a:gd name="T38" fmla="*/ 28 w 55"/>
                      <a:gd name="T39" fmla="*/ 56 h 56"/>
                      <a:gd name="T40" fmla="*/ 32 w 55"/>
                      <a:gd name="T41" fmla="*/ 54 h 56"/>
                      <a:gd name="T42" fmla="*/ 34 w 55"/>
                      <a:gd name="T43" fmla="*/ 53 h 56"/>
                      <a:gd name="T44" fmla="*/ 38 w 55"/>
                      <a:gd name="T45" fmla="*/ 53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2"/>
                        </a:lnTo>
                        <a:lnTo>
                          <a:pt x="53" y="38"/>
                        </a:lnTo>
                        <a:lnTo>
                          <a:pt x="53" y="34"/>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6"/>
                        </a:lnTo>
                        <a:lnTo>
                          <a:pt x="32" y="54"/>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Freeform 315">
                    <a:extLst>
                      <a:ext uri="{FF2B5EF4-FFF2-40B4-BE49-F238E27FC236}">
                        <a16:creationId xmlns:a16="http://schemas.microsoft.com/office/drawing/2014/main" id="{35BC7722-5A5B-906F-65B6-8F6CC3D191FF}"/>
                      </a:ext>
                    </a:extLst>
                  </p:cNvPr>
                  <p:cNvSpPr>
                    <a:spLocks/>
                  </p:cNvSpPr>
                  <p:nvPr/>
                </p:nvSpPr>
                <p:spPr bwMode="auto">
                  <a:xfrm>
                    <a:off x="1612900" y="6126163"/>
                    <a:ext cx="14287" cy="14287"/>
                  </a:xfrm>
                  <a:custGeom>
                    <a:avLst/>
                    <a:gdLst>
                      <a:gd name="T0" fmla="*/ 48 w 55"/>
                      <a:gd name="T1" fmla="*/ 48 h 56"/>
                      <a:gd name="T2" fmla="*/ 50 w 55"/>
                      <a:gd name="T3" fmla="*/ 42 h 56"/>
                      <a:gd name="T4" fmla="*/ 53 w 55"/>
                      <a:gd name="T5" fmla="*/ 38 h 56"/>
                      <a:gd name="T6" fmla="*/ 53 w 55"/>
                      <a:gd name="T7" fmla="*/ 35 h 56"/>
                      <a:gd name="T8" fmla="*/ 54 w 55"/>
                      <a:gd name="T9" fmla="*/ 32 h 56"/>
                      <a:gd name="T10" fmla="*/ 55 w 55"/>
                      <a:gd name="T11" fmla="*/ 28 h 56"/>
                      <a:gd name="T12" fmla="*/ 53 w 55"/>
                      <a:gd name="T13" fmla="*/ 17 h 56"/>
                      <a:gd name="T14" fmla="*/ 48 w 55"/>
                      <a:gd name="T15" fmla="*/ 8 h 56"/>
                      <a:gd name="T16" fmla="*/ 42 w 55"/>
                      <a:gd name="T17" fmla="*/ 3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3 h 56"/>
                      <a:gd name="T38" fmla="*/ 28 w 55"/>
                      <a:gd name="T39" fmla="*/ 56 h 56"/>
                      <a:gd name="T40" fmla="*/ 32 w 55"/>
                      <a:gd name="T41" fmla="*/ 55 h 56"/>
                      <a:gd name="T42" fmla="*/ 34 w 55"/>
                      <a:gd name="T43" fmla="*/ 53 h 56"/>
                      <a:gd name="T44" fmla="*/ 38 w 55"/>
                      <a:gd name="T45" fmla="*/ 53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2"/>
                        </a:lnTo>
                        <a:lnTo>
                          <a:pt x="53" y="38"/>
                        </a:lnTo>
                        <a:lnTo>
                          <a:pt x="53" y="35"/>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6"/>
                        </a:lnTo>
                        <a:lnTo>
                          <a:pt x="32" y="55"/>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Freeform 316">
                    <a:extLst>
                      <a:ext uri="{FF2B5EF4-FFF2-40B4-BE49-F238E27FC236}">
                        <a16:creationId xmlns:a16="http://schemas.microsoft.com/office/drawing/2014/main" id="{8041C3D0-FA47-8939-F844-BCAFA3C7F511}"/>
                      </a:ext>
                    </a:extLst>
                  </p:cNvPr>
                  <p:cNvSpPr>
                    <a:spLocks/>
                  </p:cNvSpPr>
                  <p:nvPr/>
                </p:nvSpPr>
                <p:spPr bwMode="auto">
                  <a:xfrm>
                    <a:off x="1192213" y="6242050"/>
                    <a:ext cx="14287" cy="14287"/>
                  </a:xfrm>
                  <a:custGeom>
                    <a:avLst/>
                    <a:gdLst>
                      <a:gd name="T0" fmla="*/ 48 w 55"/>
                      <a:gd name="T1" fmla="*/ 48 h 56"/>
                      <a:gd name="T2" fmla="*/ 50 w 55"/>
                      <a:gd name="T3" fmla="*/ 42 h 56"/>
                      <a:gd name="T4" fmla="*/ 53 w 55"/>
                      <a:gd name="T5" fmla="*/ 38 h 56"/>
                      <a:gd name="T6" fmla="*/ 53 w 55"/>
                      <a:gd name="T7" fmla="*/ 34 h 56"/>
                      <a:gd name="T8" fmla="*/ 54 w 55"/>
                      <a:gd name="T9" fmla="*/ 32 h 56"/>
                      <a:gd name="T10" fmla="*/ 55 w 55"/>
                      <a:gd name="T11" fmla="*/ 28 h 56"/>
                      <a:gd name="T12" fmla="*/ 53 w 55"/>
                      <a:gd name="T13" fmla="*/ 17 h 56"/>
                      <a:gd name="T14" fmla="*/ 48 w 55"/>
                      <a:gd name="T15" fmla="*/ 8 h 56"/>
                      <a:gd name="T16" fmla="*/ 42 w 55"/>
                      <a:gd name="T17" fmla="*/ 3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3 h 56"/>
                      <a:gd name="T38" fmla="*/ 28 w 55"/>
                      <a:gd name="T39" fmla="*/ 56 h 56"/>
                      <a:gd name="T40" fmla="*/ 32 w 55"/>
                      <a:gd name="T41" fmla="*/ 54 h 56"/>
                      <a:gd name="T42" fmla="*/ 34 w 55"/>
                      <a:gd name="T43" fmla="*/ 53 h 56"/>
                      <a:gd name="T44" fmla="*/ 38 w 55"/>
                      <a:gd name="T45" fmla="*/ 53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2"/>
                        </a:lnTo>
                        <a:lnTo>
                          <a:pt x="53" y="38"/>
                        </a:lnTo>
                        <a:lnTo>
                          <a:pt x="53" y="34"/>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6"/>
                        </a:lnTo>
                        <a:lnTo>
                          <a:pt x="32" y="54"/>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Freeform 317">
                    <a:extLst>
                      <a:ext uri="{FF2B5EF4-FFF2-40B4-BE49-F238E27FC236}">
                        <a16:creationId xmlns:a16="http://schemas.microsoft.com/office/drawing/2014/main" id="{694FFA27-3779-C256-6C75-827E0BB95417}"/>
                      </a:ext>
                    </a:extLst>
                  </p:cNvPr>
                  <p:cNvSpPr>
                    <a:spLocks/>
                  </p:cNvSpPr>
                  <p:nvPr/>
                </p:nvSpPr>
                <p:spPr bwMode="auto">
                  <a:xfrm>
                    <a:off x="1192213" y="6254750"/>
                    <a:ext cx="14287" cy="14287"/>
                  </a:xfrm>
                  <a:custGeom>
                    <a:avLst/>
                    <a:gdLst>
                      <a:gd name="T0" fmla="*/ 48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6 h 55"/>
                      <a:gd name="T14" fmla="*/ 48 w 55"/>
                      <a:gd name="T15" fmla="*/ 8 h 55"/>
                      <a:gd name="T16" fmla="*/ 42 w 55"/>
                      <a:gd name="T17" fmla="*/ 3 h 55"/>
                      <a:gd name="T18" fmla="*/ 38 w 55"/>
                      <a:gd name="T19" fmla="*/ 1 h 55"/>
                      <a:gd name="T20" fmla="*/ 28 w 55"/>
                      <a:gd name="T21" fmla="*/ 0 h 55"/>
                      <a:gd name="T22" fmla="*/ 15 w 55"/>
                      <a:gd name="T23" fmla="*/ 1 h 55"/>
                      <a:gd name="T24" fmla="*/ 8 w 55"/>
                      <a:gd name="T25" fmla="*/ 8 h 55"/>
                      <a:gd name="T26" fmla="*/ 1 w 55"/>
                      <a:gd name="T27" fmla="*/ 16 h 55"/>
                      <a:gd name="T28" fmla="*/ 0 w 55"/>
                      <a:gd name="T29" fmla="*/ 28 h 55"/>
                      <a:gd name="T30" fmla="*/ 1 w 55"/>
                      <a:gd name="T31" fmla="*/ 38 h 55"/>
                      <a:gd name="T32" fmla="*/ 3 w 55"/>
                      <a:gd name="T33" fmla="*/ 42 h 55"/>
                      <a:gd name="T34" fmla="*/ 8 w 55"/>
                      <a:gd name="T35" fmla="*/ 48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8"/>
                        </a:moveTo>
                        <a:lnTo>
                          <a:pt x="50" y="42"/>
                        </a:lnTo>
                        <a:lnTo>
                          <a:pt x="53" y="38"/>
                        </a:lnTo>
                        <a:lnTo>
                          <a:pt x="53" y="34"/>
                        </a:lnTo>
                        <a:lnTo>
                          <a:pt x="54" y="32"/>
                        </a:lnTo>
                        <a:lnTo>
                          <a:pt x="55" y="28"/>
                        </a:lnTo>
                        <a:lnTo>
                          <a:pt x="53" y="16"/>
                        </a:lnTo>
                        <a:lnTo>
                          <a:pt x="48" y="8"/>
                        </a:lnTo>
                        <a:lnTo>
                          <a:pt x="42" y="3"/>
                        </a:lnTo>
                        <a:lnTo>
                          <a:pt x="38" y="1"/>
                        </a:lnTo>
                        <a:lnTo>
                          <a:pt x="28" y="0"/>
                        </a:lnTo>
                        <a:lnTo>
                          <a:pt x="15" y="1"/>
                        </a:lnTo>
                        <a:lnTo>
                          <a:pt x="8" y="8"/>
                        </a:lnTo>
                        <a:lnTo>
                          <a:pt x="1" y="16"/>
                        </a:lnTo>
                        <a:lnTo>
                          <a:pt x="0" y="28"/>
                        </a:lnTo>
                        <a:lnTo>
                          <a:pt x="1" y="38"/>
                        </a:lnTo>
                        <a:lnTo>
                          <a:pt x="3" y="42"/>
                        </a:lnTo>
                        <a:lnTo>
                          <a:pt x="8" y="48"/>
                        </a:lnTo>
                        <a:lnTo>
                          <a:pt x="15" y="53"/>
                        </a:lnTo>
                        <a:lnTo>
                          <a:pt x="28" y="55"/>
                        </a:lnTo>
                        <a:lnTo>
                          <a:pt x="32" y="54"/>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Freeform 318">
                    <a:extLst>
                      <a:ext uri="{FF2B5EF4-FFF2-40B4-BE49-F238E27FC236}">
                        <a16:creationId xmlns:a16="http://schemas.microsoft.com/office/drawing/2014/main" id="{B1D167DF-24B3-4809-A2C5-2B76499AE187}"/>
                      </a:ext>
                    </a:extLst>
                  </p:cNvPr>
                  <p:cNvSpPr>
                    <a:spLocks/>
                  </p:cNvSpPr>
                  <p:nvPr/>
                </p:nvSpPr>
                <p:spPr bwMode="auto">
                  <a:xfrm>
                    <a:off x="941388" y="6254750"/>
                    <a:ext cx="14287" cy="14287"/>
                  </a:xfrm>
                  <a:custGeom>
                    <a:avLst/>
                    <a:gdLst>
                      <a:gd name="T0" fmla="*/ 47 w 55"/>
                      <a:gd name="T1" fmla="*/ 48 h 55"/>
                      <a:gd name="T2" fmla="*/ 49 w 55"/>
                      <a:gd name="T3" fmla="*/ 42 h 55"/>
                      <a:gd name="T4" fmla="*/ 53 w 55"/>
                      <a:gd name="T5" fmla="*/ 38 h 55"/>
                      <a:gd name="T6" fmla="*/ 53 w 55"/>
                      <a:gd name="T7" fmla="*/ 34 h 55"/>
                      <a:gd name="T8" fmla="*/ 54 w 55"/>
                      <a:gd name="T9" fmla="*/ 32 h 55"/>
                      <a:gd name="T10" fmla="*/ 55 w 55"/>
                      <a:gd name="T11" fmla="*/ 28 h 55"/>
                      <a:gd name="T12" fmla="*/ 53 w 55"/>
                      <a:gd name="T13" fmla="*/ 16 h 55"/>
                      <a:gd name="T14" fmla="*/ 47 w 55"/>
                      <a:gd name="T15" fmla="*/ 8 h 55"/>
                      <a:gd name="T16" fmla="*/ 42 w 55"/>
                      <a:gd name="T17" fmla="*/ 3 h 55"/>
                      <a:gd name="T18" fmla="*/ 37 w 55"/>
                      <a:gd name="T19" fmla="*/ 1 h 55"/>
                      <a:gd name="T20" fmla="*/ 27 w 55"/>
                      <a:gd name="T21" fmla="*/ 0 h 55"/>
                      <a:gd name="T22" fmla="*/ 15 w 55"/>
                      <a:gd name="T23" fmla="*/ 1 h 55"/>
                      <a:gd name="T24" fmla="*/ 7 w 55"/>
                      <a:gd name="T25" fmla="*/ 8 h 55"/>
                      <a:gd name="T26" fmla="*/ 1 w 55"/>
                      <a:gd name="T27" fmla="*/ 16 h 55"/>
                      <a:gd name="T28" fmla="*/ 0 w 55"/>
                      <a:gd name="T29" fmla="*/ 28 h 55"/>
                      <a:gd name="T30" fmla="*/ 1 w 55"/>
                      <a:gd name="T31" fmla="*/ 38 h 55"/>
                      <a:gd name="T32" fmla="*/ 3 w 55"/>
                      <a:gd name="T33" fmla="*/ 42 h 55"/>
                      <a:gd name="T34" fmla="*/ 7 w 55"/>
                      <a:gd name="T35" fmla="*/ 48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8"/>
                        </a:moveTo>
                        <a:lnTo>
                          <a:pt x="49" y="42"/>
                        </a:lnTo>
                        <a:lnTo>
                          <a:pt x="53" y="38"/>
                        </a:lnTo>
                        <a:lnTo>
                          <a:pt x="53" y="34"/>
                        </a:lnTo>
                        <a:lnTo>
                          <a:pt x="54" y="32"/>
                        </a:lnTo>
                        <a:lnTo>
                          <a:pt x="55" y="28"/>
                        </a:lnTo>
                        <a:lnTo>
                          <a:pt x="53" y="16"/>
                        </a:lnTo>
                        <a:lnTo>
                          <a:pt x="47" y="8"/>
                        </a:lnTo>
                        <a:lnTo>
                          <a:pt x="42" y="3"/>
                        </a:lnTo>
                        <a:lnTo>
                          <a:pt x="37" y="1"/>
                        </a:lnTo>
                        <a:lnTo>
                          <a:pt x="27" y="0"/>
                        </a:lnTo>
                        <a:lnTo>
                          <a:pt x="15" y="1"/>
                        </a:lnTo>
                        <a:lnTo>
                          <a:pt x="7" y="8"/>
                        </a:lnTo>
                        <a:lnTo>
                          <a:pt x="1" y="16"/>
                        </a:lnTo>
                        <a:lnTo>
                          <a:pt x="0" y="28"/>
                        </a:lnTo>
                        <a:lnTo>
                          <a:pt x="1" y="38"/>
                        </a:lnTo>
                        <a:lnTo>
                          <a:pt x="3" y="42"/>
                        </a:lnTo>
                        <a:lnTo>
                          <a:pt x="7" y="48"/>
                        </a:lnTo>
                        <a:lnTo>
                          <a:pt x="15" y="53"/>
                        </a:lnTo>
                        <a:lnTo>
                          <a:pt x="27" y="55"/>
                        </a:lnTo>
                        <a:lnTo>
                          <a:pt x="32" y="54"/>
                        </a:lnTo>
                        <a:lnTo>
                          <a:pt x="34" y="53"/>
                        </a:lnTo>
                        <a:lnTo>
                          <a:pt x="37" y="53"/>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Freeform 319">
                    <a:extLst>
                      <a:ext uri="{FF2B5EF4-FFF2-40B4-BE49-F238E27FC236}">
                        <a16:creationId xmlns:a16="http://schemas.microsoft.com/office/drawing/2014/main" id="{987DB75E-6D37-7186-5932-B481B72B66F5}"/>
                      </a:ext>
                    </a:extLst>
                  </p:cNvPr>
                  <p:cNvSpPr>
                    <a:spLocks/>
                  </p:cNvSpPr>
                  <p:nvPr/>
                </p:nvSpPr>
                <p:spPr bwMode="auto">
                  <a:xfrm>
                    <a:off x="906463" y="6278563"/>
                    <a:ext cx="14287" cy="14287"/>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8 h 55"/>
                      <a:gd name="T12" fmla="*/ 54 w 56"/>
                      <a:gd name="T13" fmla="*/ 17 h 55"/>
                      <a:gd name="T14" fmla="*/ 48 w 56"/>
                      <a:gd name="T15" fmla="*/ 8 h 55"/>
                      <a:gd name="T16" fmla="*/ 43 w 56"/>
                      <a:gd name="T17" fmla="*/ 3 h 55"/>
                      <a:gd name="T18" fmla="*/ 38 w 56"/>
                      <a:gd name="T19" fmla="*/ 1 h 55"/>
                      <a:gd name="T20" fmla="*/ 28 w 56"/>
                      <a:gd name="T21" fmla="*/ 0 h 55"/>
                      <a:gd name="T22" fmla="*/ 16 w 56"/>
                      <a:gd name="T23" fmla="*/ 1 h 55"/>
                      <a:gd name="T24" fmla="*/ 8 w 56"/>
                      <a:gd name="T25" fmla="*/ 8 h 55"/>
                      <a:gd name="T26" fmla="*/ 2 w 56"/>
                      <a:gd name="T27" fmla="*/ 17 h 55"/>
                      <a:gd name="T28" fmla="*/ 0 w 56"/>
                      <a:gd name="T29" fmla="*/ 28 h 55"/>
                      <a:gd name="T30" fmla="*/ 2 w 56"/>
                      <a:gd name="T31" fmla="*/ 38 h 55"/>
                      <a:gd name="T32" fmla="*/ 4 w 56"/>
                      <a:gd name="T33" fmla="*/ 42 h 55"/>
                      <a:gd name="T34" fmla="*/ 8 w 56"/>
                      <a:gd name="T35" fmla="*/ 48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8"/>
                        </a:lnTo>
                        <a:lnTo>
                          <a:pt x="54" y="17"/>
                        </a:lnTo>
                        <a:lnTo>
                          <a:pt x="48" y="8"/>
                        </a:lnTo>
                        <a:lnTo>
                          <a:pt x="43" y="3"/>
                        </a:lnTo>
                        <a:lnTo>
                          <a:pt x="38" y="1"/>
                        </a:lnTo>
                        <a:lnTo>
                          <a:pt x="28" y="0"/>
                        </a:lnTo>
                        <a:lnTo>
                          <a:pt x="16" y="1"/>
                        </a:lnTo>
                        <a:lnTo>
                          <a:pt x="8" y="8"/>
                        </a:lnTo>
                        <a:lnTo>
                          <a:pt x="2" y="17"/>
                        </a:lnTo>
                        <a:lnTo>
                          <a:pt x="0" y="28"/>
                        </a:lnTo>
                        <a:lnTo>
                          <a:pt x="2" y="38"/>
                        </a:lnTo>
                        <a:lnTo>
                          <a:pt x="4" y="42"/>
                        </a:lnTo>
                        <a:lnTo>
                          <a:pt x="8" y="48"/>
                        </a:lnTo>
                        <a:lnTo>
                          <a:pt x="16" y="53"/>
                        </a:lnTo>
                        <a:lnTo>
                          <a:pt x="28" y="55"/>
                        </a:lnTo>
                        <a:lnTo>
                          <a:pt x="33" y="54"/>
                        </a:lnTo>
                        <a:lnTo>
                          <a:pt x="35" y="53"/>
                        </a:lnTo>
                        <a:lnTo>
                          <a:pt x="38" y="53"/>
                        </a:lnTo>
                        <a:lnTo>
                          <a:pt x="43"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320">
                    <a:extLst>
                      <a:ext uri="{FF2B5EF4-FFF2-40B4-BE49-F238E27FC236}">
                        <a16:creationId xmlns:a16="http://schemas.microsoft.com/office/drawing/2014/main" id="{FFB5E838-ED15-8780-C133-1E6C1BBE4E3A}"/>
                      </a:ext>
                    </a:extLst>
                  </p:cNvPr>
                  <p:cNvSpPr>
                    <a:spLocks/>
                  </p:cNvSpPr>
                  <p:nvPr/>
                </p:nvSpPr>
                <p:spPr bwMode="auto">
                  <a:xfrm>
                    <a:off x="906463" y="6259513"/>
                    <a:ext cx="14287" cy="14287"/>
                  </a:xfrm>
                  <a:custGeom>
                    <a:avLst/>
                    <a:gdLst>
                      <a:gd name="T0" fmla="*/ 48 w 56"/>
                      <a:gd name="T1" fmla="*/ 47 h 55"/>
                      <a:gd name="T2" fmla="*/ 50 w 56"/>
                      <a:gd name="T3" fmla="*/ 42 h 55"/>
                      <a:gd name="T4" fmla="*/ 54 w 56"/>
                      <a:gd name="T5" fmla="*/ 37 h 55"/>
                      <a:gd name="T6" fmla="*/ 54 w 56"/>
                      <a:gd name="T7" fmla="*/ 34 h 55"/>
                      <a:gd name="T8" fmla="*/ 55 w 56"/>
                      <a:gd name="T9" fmla="*/ 32 h 55"/>
                      <a:gd name="T10" fmla="*/ 56 w 56"/>
                      <a:gd name="T11" fmla="*/ 27 h 55"/>
                      <a:gd name="T12" fmla="*/ 54 w 56"/>
                      <a:gd name="T13" fmla="*/ 16 h 55"/>
                      <a:gd name="T14" fmla="*/ 48 w 56"/>
                      <a:gd name="T15" fmla="*/ 7 h 55"/>
                      <a:gd name="T16" fmla="*/ 43 w 56"/>
                      <a:gd name="T17" fmla="*/ 3 h 55"/>
                      <a:gd name="T18" fmla="*/ 38 w 56"/>
                      <a:gd name="T19" fmla="*/ 1 h 55"/>
                      <a:gd name="T20" fmla="*/ 28 w 56"/>
                      <a:gd name="T21" fmla="*/ 0 h 55"/>
                      <a:gd name="T22" fmla="*/ 16 w 56"/>
                      <a:gd name="T23" fmla="*/ 1 h 55"/>
                      <a:gd name="T24" fmla="*/ 8 w 56"/>
                      <a:gd name="T25" fmla="*/ 7 h 55"/>
                      <a:gd name="T26" fmla="*/ 2 w 56"/>
                      <a:gd name="T27" fmla="*/ 16 h 55"/>
                      <a:gd name="T28" fmla="*/ 0 w 56"/>
                      <a:gd name="T29" fmla="*/ 27 h 55"/>
                      <a:gd name="T30" fmla="*/ 2 w 56"/>
                      <a:gd name="T31" fmla="*/ 37 h 55"/>
                      <a:gd name="T32" fmla="*/ 4 w 56"/>
                      <a:gd name="T33" fmla="*/ 42 h 55"/>
                      <a:gd name="T34" fmla="*/ 8 w 56"/>
                      <a:gd name="T35" fmla="*/ 47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4" y="37"/>
                        </a:lnTo>
                        <a:lnTo>
                          <a:pt x="54" y="34"/>
                        </a:lnTo>
                        <a:lnTo>
                          <a:pt x="55" y="32"/>
                        </a:lnTo>
                        <a:lnTo>
                          <a:pt x="56" y="27"/>
                        </a:lnTo>
                        <a:lnTo>
                          <a:pt x="54" y="16"/>
                        </a:lnTo>
                        <a:lnTo>
                          <a:pt x="48" y="7"/>
                        </a:lnTo>
                        <a:lnTo>
                          <a:pt x="43" y="3"/>
                        </a:lnTo>
                        <a:lnTo>
                          <a:pt x="38" y="1"/>
                        </a:lnTo>
                        <a:lnTo>
                          <a:pt x="28" y="0"/>
                        </a:lnTo>
                        <a:lnTo>
                          <a:pt x="16" y="1"/>
                        </a:lnTo>
                        <a:lnTo>
                          <a:pt x="8" y="7"/>
                        </a:lnTo>
                        <a:lnTo>
                          <a:pt x="2" y="16"/>
                        </a:lnTo>
                        <a:lnTo>
                          <a:pt x="0" y="27"/>
                        </a:lnTo>
                        <a:lnTo>
                          <a:pt x="2" y="37"/>
                        </a:lnTo>
                        <a:lnTo>
                          <a:pt x="4" y="42"/>
                        </a:lnTo>
                        <a:lnTo>
                          <a:pt x="8" y="47"/>
                        </a:lnTo>
                        <a:lnTo>
                          <a:pt x="16" y="53"/>
                        </a:lnTo>
                        <a:lnTo>
                          <a:pt x="28" y="55"/>
                        </a:lnTo>
                        <a:lnTo>
                          <a:pt x="33" y="54"/>
                        </a:lnTo>
                        <a:lnTo>
                          <a:pt x="35" y="53"/>
                        </a:lnTo>
                        <a:lnTo>
                          <a:pt x="38" y="53"/>
                        </a:lnTo>
                        <a:lnTo>
                          <a:pt x="43"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Freeform 321">
                    <a:extLst>
                      <a:ext uri="{FF2B5EF4-FFF2-40B4-BE49-F238E27FC236}">
                        <a16:creationId xmlns:a16="http://schemas.microsoft.com/office/drawing/2014/main" id="{EE3E0265-A23C-72BA-AFBD-B65D213D3D6A}"/>
                      </a:ext>
                    </a:extLst>
                  </p:cNvPr>
                  <p:cNvSpPr>
                    <a:spLocks/>
                  </p:cNvSpPr>
                  <p:nvPr/>
                </p:nvSpPr>
                <p:spPr bwMode="auto">
                  <a:xfrm>
                    <a:off x="1023938" y="6292850"/>
                    <a:ext cx="14287" cy="14287"/>
                  </a:xfrm>
                  <a:custGeom>
                    <a:avLst/>
                    <a:gdLst>
                      <a:gd name="T0" fmla="*/ 47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7 w 55"/>
                      <a:gd name="T15" fmla="*/ 8 h 56"/>
                      <a:gd name="T16" fmla="*/ 42 w 55"/>
                      <a:gd name="T17" fmla="*/ 4 h 56"/>
                      <a:gd name="T18" fmla="*/ 37 w 55"/>
                      <a:gd name="T19" fmla="*/ 2 h 56"/>
                      <a:gd name="T20" fmla="*/ 28 w 55"/>
                      <a:gd name="T21" fmla="*/ 0 h 56"/>
                      <a:gd name="T22" fmla="*/ 15 w 55"/>
                      <a:gd name="T23" fmla="*/ 2 h 56"/>
                      <a:gd name="T24" fmla="*/ 8 w 55"/>
                      <a:gd name="T25" fmla="*/ 8 h 56"/>
                      <a:gd name="T26" fmla="*/ 1 w 55"/>
                      <a:gd name="T27" fmla="*/ 17 h 56"/>
                      <a:gd name="T28" fmla="*/ 0 w 55"/>
                      <a:gd name="T29" fmla="*/ 28 h 56"/>
                      <a:gd name="T30" fmla="*/ 1 w 55"/>
                      <a:gd name="T31" fmla="*/ 38 h 56"/>
                      <a:gd name="T32" fmla="*/ 3 w 55"/>
                      <a:gd name="T33" fmla="*/ 43 h 56"/>
                      <a:gd name="T34" fmla="*/ 8 w 55"/>
                      <a:gd name="T35" fmla="*/ 48 h 56"/>
                      <a:gd name="T36" fmla="*/ 15 w 55"/>
                      <a:gd name="T37" fmla="*/ 54 h 56"/>
                      <a:gd name="T38" fmla="*/ 28 w 55"/>
                      <a:gd name="T39" fmla="*/ 56 h 56"/>
                      <a:gd name="T40" fmla="*/ 32 w 55"/>
                      <a:gd name="T41" fmla="*/ 55 h 56"/>
                      <a:gd name="T42" fmla="*/ 34 w 55"/>
                      <a:gd name="T43" fmla="*/ 54 h 56"/>
                      <a:gd name="T44" fmla="*/ 37 w 55"/>
                      <a:gd name="T45" fmla="*/ 54 h 56"/>
                      <a:gd name="T46" fmla="*/ 42 w 55"/>
                      <a:gd name="T47" fmla="*/ 51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3"/>
                        </a:lnTo>
                        <a:lnTo>
                          <a:pt x="53" y="38"/>
                        </a:lnTo>
                        <a:lnTo>
                          <a:pt x="53" y="35"/>
                        </a:lnTo>
                        <a:lnTo>
                          <a:pt x="54" y="33"/>
                        </a:lnTo>
                        <a:lnTo>
                          <a:pt x="55" y="28"/>
                        </a:lnTo>
                        <a:lnTo>
                          <a:pt x="53" y="17"/>
                        </a:lnTo>
                        <a:lnTo>
                          <a:pt x="47" y="8"/>
                        </a:lnTo>
                        <a:lnTo>
                          <a:pt x="42" y="4"/>
                        </a:lnTo>
                        <a:lnTo>
                          <a:pt x="37" y="2"/>
                        </a:lnTo>
                        <a:lnTo>
                          <a:pt x="28" y="0"/>
                        </a:lnTo>
                        <a:lnTo>
                          <a:pt x="15" y="2"/>
                        </a:lnTo>
                        <a:lnTo>
                          <a:pt x="8" y="8"/>
                        </a:lnTo>
                        <a:lnTo>
                          <a:pt x="1" y="17"/>
                        </a:lnTo>
                        <a:lnTo>
                          <a:pt x="0" y="28"/>
                        </a:lnTo>
                        <a:lnTo>
                          <a:pt x="1" y="38"/>
                        </a:lnTo>
                        <a:lnTo>
                          <a:pt x="3" y="43"/>
                        </a:lnTo>
                        <a:lnTo>
                          <a:pt x="8" y="48"/>
                        </a:lnTo>
                        <a:lnTo>
                          <a:pt x="15" y="54"/>
                        </a:lnTo>
                        <a:lnTo>
                          <a:pt x="28" y="56"/>
                        </a:lnTo>
                        <a:lnTo>
                          <a:pt x="32" y="55"/>
                        </a:lnTo>
                        <a:lnTo>
                          <a:pt x="34" y="54"/>
                        </a:lnTo>
                        <a:lnTo>
                          <a:pt x="37" y="54"/>
                        </a:lnTo>
                        <a:lnTo>
                          <a:pt x="42" y="51"/>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Freeform 322">
                    <a:extLst>
                      <a:ext uri="{FF2B5EF4-FFF2-40B4-BE49-F238E27FC236}">
                        <a16:creationId xmlns:a16="http://schemas.microsoft.com/office/drawing/2014/main" id="{2545B07A-7C56-965E-22AB-45CA6B151FE5}"/>
                      </a:ext>
                    </a:extLst>
                  </p:cNvPr>
                  <p:cNvSpPr>
                    <a:spLocks/>
                  </p:cNvSpPr>
                  <p:nvPr/>
                </p:nvSpPr>
                <p:spPr bwMode="auto">
                  <a:xfrm>
                    <a:off x="1023938" y="6269038"/>
                    <a:ext cx="14287" cy="14287"/>
                  </a:xfrm>
                  <a:custGeom>
                    <a:avLst/>
                    <a:gdLst>
                      <a:gd name="T0" fmla="*/ 47 w 55"/>
                      <a:gd name="T1" fmla="*/ 48 h 56"/>
                      <a:gd name="T2" fmla="*/ 50 w 55"/>
                      <a:gd name="T3" fmla="*/ 42 h 56"/>
                      <a:gd name="T4" fmla="*/ 53 w 55"/>
                      <a:gd name="T5" fmla="*/ 38 h 56"/>
                      <a:gd name="T6" fmla="*/ 53 w 55"/>
                      <a:gd name="T7" fmla="*/ 35 h 56"/>
                      <a:gd name="T8" fmla="*/ 54 w 55"/>
                      <a:gd name="T9" fmla="*/ 32 h 56"/>
                      <a:gd name="T10" fmla="*/ 55 w 55"/>
                      <a:gd name="T11" fmla="*/ 28 h 56"/>
                      <a:gd name="T12" fmla="*/ 53 w 55"/>
                      <a:gd name="T13" fmla="*/ 17 h 56"/>
                      <a:gd name="T14" fmla="*/ 47 w 55"/>
                      <a:gd name="T15" fmla="*/ 8 h 56"/>
                      <a:gd name="T16" fmla="*/ 42 w 55"/>
                      <a:gd name="T17" fmla="*/ 4 h 56"/>
                      <a:gd name="T18" fmla="*/ 37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4 h 56"/>
                      <a:gd name="T38" fmla="*/ 28 w 55"/>
                      <a:gd name="T39" fmla="*/ 56 h 56"/>
                      <a:gd name="T40" fmla="*/ 32 w 55"/>
                      <a:gd name="T41" fmla="*/ 55 h 56"/>
                      <a:gd name="T42" fmla="*/ 34 w 55"/>
                      <a:gd name="T43" fmla="*/ 54 h 56"/>
                      <a:gd name="T44" fmla="*/ 37 w 55"/>
                      <a:gd name="T45" fmla="*/ 54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2"/>
                        </a:lnTo>
                        <a:lnTo>
                          <a:pt x="53" y="38"/>
                        </a:lnTo>
                        <a:lnTo>
                          <a:pt x="53" y="35"/>
                        </a:lnTo>
                        <a:lnTo>
                          <a:pt x="54" y="32"/>
                        </a:lnTo>
                        <a:lnTo>
                          <a:pt x="55" y="28"/>
                        </a:lnTo>
                        <a:lnTo>
                          <a:pt x="53" y="17"/>
                        </a:lnTo>
                        <a:lnTo>
                          <a:pt x="47" y="8"/>
                        </a:lnTo>
                        <a:lnTo>
                          <a:pt x="42" y="4"/>
                        </a:lnTo>
                        <a:lnTo>
                          <a:pt x="37" y="1"/>
                        </a:lnTo>
                        <a:lnTo>
                          <a:pt x="28" y="0"/>
                        </a:lnTo>
                        <a:lnTo>
                          <a:pt x="15" y="1"/>
                        </a:lnTo>
                        <a:lnTo>
                          <a:pt x="8" y="8"/>
                        </a:lnTo>
                        <a:lnTo>
                          <a:pt x="1" y="17"/>
                        </a:lnTo>
                        <a:lnTo>
                          <a:pt x="0" y="28"/>
                        </a:lnTo>
                        <a:lnTo>
                          <a:pt x="1" y="38"/>
                        </a:lnTo>
                        <a:lnTo>
                          <a:pt x="3" y="42"/>
                        </a:lnTo>
                        <a:lnTo>
                          <a:pt x="8" y="48"/>
                        </a:lnTo>
                        <a:lnTo>
                          <a:pt x="15" y="54"/>
                        </a:lnTo>
                        <a:lnTo>
                          <a:pt x="28" y="56"/>
                        </a:lnTo>
                        <a:lnTo>
                          <a:pt x="32" y="55"/>
                        </a:lnTo>
                        <a:lnTo>
                          <a:pt x="34" y="54"/>
                        </a:lnTo>
                        <a:lnTo>
                          <a:pt x="37" y="54"/>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Freeform 323">
                    <a:extLst>
                      <a:ext uri="{FF2B5EF4-FFF2-40B4-BE49-F238E27FC236}">
                        <a16:creationId xmlns:a16="http://schemas.microsoft.com/office/drawing/2014/main" id="{7394A9E7-21E9-1227-F682-FC33A528FE8C}"/>
                      </a:ext>
                    </a:extLst>
                  </p:cNvPr>
                  <p:cNvSpPr>
                    <a:spLocks/>
                  </p:cNvSpPr>
                  <p:nvPr/>
                </p:nvSpPr>
                <p:spPr bwMode="auto">
                  <a:xfrm>
                    <a:off x="3492500" y="5953125"/>
                    <a:ext cx="14287" cy="14287"/>
                  </a:xfrm>
                  <a:custGeom>
                    <a:avLst/>
                    <a:gdLst>
                      <a:gd name="T0" fmla="*/ 47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7 h 55"/>
                      <a:gd name="T14" fmla="*/ 47 w 55"/>
                      <a:gd name="T15" fmla="*/ 8 h 55"/>
                      <a:gd name="T16" fmla="*/ 42 w 55"/>
                      <a:gd name="T17" fmla="*/ 3 h 55"/>
                      <a:gd name="T18" fmla="*/ 37 w 55"/>
                      <a:gd name="T19" fmla="*/ 1 h 55"/>
                      <a:gd name="T20" fmla="*/ 27 w 55"/>
                      <a:gd name="T21" fmla="*/ 0 h 55"/>
                      <a:gd name="T22" fmla="*/ 15 w 55"/>
                      <a:gd name="T23" fmla="*/ 1 h 55"/>
                      <a:gd name="T24" fmla="*/ 7 w 55"/>
                      <a:gd name="T25" fmla="*/ 8 h 55"/>
                      <a:gd name="T26" fmla="*/ 1 w 55"/>
                      <a:gd name="T27" fmla="*/ 17 h 55"/>
                      <a:gd name="T28" fmla="*/ 0 w 55"/>
                      <a:gd name="T29" fmla="*/ 28 h 55"/>
                      <a:gd name="T30" fmla="*/ 1 w 55"/>
                      <a:gd name="T31" fmla="*/ 38 h 55"/>
                      <a:gd name="T32" fmla="*/ 3 w 55"/>
                      <a:gd name="T33" fmla="*/ 42 h 55"/>
                      <a:gd name="T34" fmla="*/ 7 w 55"/>
                      <a:gd name="T35" fmla="*/ 48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8"/>
                        </a:moveTo>
                        <a:lnTo>
                          <a:pt x="50" y="42"/>
                        </a:lnTo>
                        <a:lnTo>
                          <a:pt x="53" y="38"/>
                        </a:lnTo>
                        <a:lnTo>
                          <a:pt x="53" y="34"/>
                        </a:lnTo>
                        <a:lnTo>
                          <a:pt x="54" y="32"/>
                        </a:lnTo>
                        <a:lnTo>
                          <a:pt x="55" y="28"/>
                        </a:lnTo>
                        <a:lnTo>
                          <a:pt x="53" y="17"/>
                        </a:lnTo>
                        <a:lnTo>
                          <a:pt x="47" y="8"/>
                        </a:lnTo>
                        <a:lnTo>
                          <a:pt x="42" y="3"/>
                        </a:lnTo>
                        <a:lnTo>
                          <a:pt x="37" y="1"/>
                        </a:lnTo>
                        <a:lnTo>
                          <a:pt x="27" y="0"/>
                        </a:lnTo>
                        <a:lnTo>
                          <a:pt x="15" y="1"/>
                        </a:lnTo>
                        <a:lnTo>
                          <a:pt x="7" y="8"/>
                        </a:lnTo>
                        <a:lnTo>
                          <a:pt x="1" y="17"/>
                        </a:lnTo>
                        <a:lnTo>
                          <a:pt x="0" y="28"/>
                        </a:lnTo>
                        <a:lnTo>
                          <a:pt x="1" y="38"/>
                        </a:lnTo>
                        <a:lnTo>
                          <a:pt x="3" y="42"/>
                        </a:lnTo>
                        <a:lnTo>
                          <a:pt x="7" y="48"/>
                        </a:lnTo>
                        <a:lnTo>
                          <a:pt x="15" y="53"/>
                        </a:lnTo>
                        <a:lnTo>
                          <a:pt x="27" y="55"/>
                        </a:lnTo>
                        <a:lnTo>
                          <a:pt x="32" y="54"/>
                        </a:lnTo>
                        <a:lnTo>
                          <a:pt x="34" y="53"/>
                        </a:lnTo>
                        <a:lnTo>
                          <a:pt x="37" y="53"/>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324">
                    <a:extLst>
                      <a:ext uri="{FF2B5EF4-FFF2-40B4-BE49-F238E27FC236}">
                        <a16:creationId xmlns:a16="http://schemas.microsoft.com/office/drawing/2014/main" id="{66009DD8-A758-259B-FFDF-967051A0BA49}"/>
                      </a:ext>
                    </a:extLst>
                  </p:cNvPr>
                  <p:cNvSpPr>
                    <a:spLocks/>
                  </p:cNvSpPr>
                  <p:nvPr/>
                </p:nvSpPr>
                <p:spPr bwMode="auto">
                  <a:xfrm>
                    <a:off x="3549650" y="5995988"/>
                    <a:ext cx="14287" cy="15875"/>
                  </a:xfrm>
                  <a:custGeom>
                    <a:avLst/>
                    <a:gdLst>
                      <a:gd name="T0" fmla="*/ 48 w 56"/>
                      <a:gd name="T1" fmla="*/ 48 h 55"/>
                      <a:gd name="T2" fmla="*/ 50 w 56"/>
                      <a:gd name="T3" fmla="*/ 42 h 55"/>
                      <a:gd name="T4" fmla="*/ 53 w 56"/>
                      <a:gd name="T5" fmla="*/ 38 h 55"/>
                      <a:gd name="T6" fmla="*/ 53 w 56"/>
                      <a:gd name="T7" fmla="*/ 34 h 55"/>
                      <a:gd name="T8" fmla="*/ 54 w 56"/>
                      <a:gd name="T9" fmla="*/ 32 h 55"/>
                      <a:gd name="T10" fmla="*/ 56 w 56"/>
                      <a:gd name="T11" fmla="*/ 28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8 h 55"/>
                      <a:gd name="T30" fmla="*/ 1 w 56"/>
                      <a:gd name="T31" fmla="*/ 38 h 55"/>
                      <a:gd name="T32" fmla="*/ 3 w 56"/>
                      <a:gd name="T33" fmla="*/ 42 h 55"/>
                      <a:gd name="T34" fmla="*/ 8 w 56"/>
                      <a:gd name="T35" fmla="*/ 48 h 55"/>
                      <a:gd name="T36" fmla="*/ 16 w 56"/>
                      <a:gd name="T37" fmla="*/ 53 h 55"/>
                      <a:gd name="T38" fmla="*/ 28 w 56"/>
                      <a:gd name="T39" fmla="*/ 55 h 55"/>
                      <a:gd name="T40" fmla="*/ 32 w 56"/>
                      <a:gd name="T41" fmla="*/ 54 h 55"/>
                      <a:gd name="T42" fmla="*/ 34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3" y="38"/>
                        </a:lnTo>
                        <a:lnTo>
                          <a:pt x="53" y="34"/>
                        </a:lnTo>
                        <a:lnTo>
                          <a:pt x="54" y="32"/>
                        </a:lnTo>
                        <a:lnTo>
                          <a:pt x="56" y="28"/>
                        </a:lnTo>
                        <a:lnTo>
                          <a:pt x="53" y="16"/>
                        </a:lnTo>
                        <a:lnTo>
                          <a:pt x="48" y="7"/>
                        </a:lnTo>
                        <a:lnTo>
                          <a:pt x="42" y="3"/>
                        </a:lnTo>
                        <a:lnTo>
                          <a:pt x="38" y="1"/>
                        </a:lnTo>
                        <a:lnTo>
                          <a:pt x="28" y="0"/>
                        </a:lnTo>
                        <a:lnTo>
                          <a:pt x="16" y="1"/>
                        </a:lnTo>
                        <a:lnTo>
                          <a:pt x="8" y="7"/>
                        </a:lnTo>
                        <a:lnTo>
                          <a:pt x="1" y="16"/>
                        </a:lnTo>
                        <a:lnTo>
                          <a:pt x="0" y="28"/>
                        </a:lnTo>
                        <a:lnTo>
                          <a:pt x="1" y="38"/>
                        </a:lnTo>
                        <a:lnTo>
                          <a:pt x="3" y="42"/>
                        </a:lnTo>
                        <a:lnTo>
                          <a:pt x="8" y="48"/>
                        </a:lnTo>
                        <a:lnTo>
                          <a:pt x="16" y="53"/>
                        </a:lnTo>
                        <a:lnTo>
                          <a:pt x="28" y="55"/>
                        </a:lnTo>
                        <a:lnTo>
                          <a:pt x="32" y="54"/>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Freeform 325">
                    <a:extLst>
                      <a:ext uri="{FF2B5EF4-FFF2-40B4-BE49-F238E27FC236}">
                        <a16:creationId xmlns:a16="http://schemas.microsoft.com/office/drawing/2014/main" id="{CB73746A-B3A3-38CF-3E79-A3F0ACB9E720}"/>
                      </a:ext>
                    </a:extLst>
                  </p:cNvPr>
                  <p:cNvSpPr>
                    <a:spLocks/>
                  </p:cNvSpPr>
                  <p:nvPr/>
                </p:nvSpPr>
                <p:spPr bwMode="auto">
                  <a:xfrm>
                    <a:off x="3567113" y="6003925"/>
                    <a:ext cx="14287" cy="15875"/>
                  </a:xfrm>
                  <a:custGeom>
                    <a:avLst/>
                    <a:gdLst>
                      <a:gd name="T0" fmla="*/ 47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7 w 55"/>
                      <a:gd name="T15" fmla="*/ 7 h 55"/>
                      <a:gd name="T16" fmla="*/ 42 w 55"/>
                      <a:gd name="T17" fmla="*/ 3 h 55"/>
                      <a:gd name="T18" fmla="*/ 37 w 55"/>
                      <a:gd name="T19" fmla="*/ 1 h 55"/>
                      <a:gd name="T20" fmla="*/ 27 w 55"/>
                      <a:gd name="T21" fmla="*/ 0 h 55"/>
                      <a:gd name="T22" fmla="*/ 15 w 55"/>
                      <a:gd name="T23" fmla="*/ 1 h 55"/>
                      <a:gd name="T24" fmla="*/ 7 w 55"/>
                      <a:gd name="T25" fmla="*/ 7 h 55"/>
                      <a:gd name="T26" fmla="*/ 1 w 55"/>
                      <a:gd name="T27" fmla="*/ 16 h 55"/>
                      <a:gd name="T28" fmla="*/ 0 w 55"/>
                      <a:gd name="T29" fmla="*/ 27 h 55"/>
                      <a:gd name="T30" fmla="*/ 1 w 55"/>
                      <a:gd name="T31" fmla="*/ 37 h 55"/>
                      <a:gd name="T32" fmla="*/ 3 w 55"/>
                      <a:gd name="T33" fmla="*/ 42 h 55"/>
                      <a:gd name="T34" fmla="*/ 7 w 55"/>
                      <a:gd name="T35" fmla="*/ 47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7"/>
                        </a:moveTo>
                        <a:lnTo>
                          <a:pt x="50" y="42"/>
                        </a:lnTo>
                        <a:lnTo>
                          <a:pt x="53" y="37"/>
                        </a:lnTo>
                        <a:lnTo>
                          <a:pt x="53" y="34"/>
                        </a:lnTo>
                        <a:lnTo>
                          <a:pt x="54" y="32"/>
                        </a:lnTo>
                        <a:lnTo>
                          <a:pt x="55" y="27"/>
                        </a:lnTo>
                        <a:lnTo>
                          <a:pt x="53" y="16"/>
                        </a:lnTo>
                        <a:lnTo>
                          <a:pt x="47" y="7"/>
                        </a:lnTo>
                        <a:lnTo>
                          <a:pt x="42" y="3"/>
                        </a:lnTo>
                        <a:lnTo>
                          <a:pt x="37" y="1"/>
                        </a:lnTo>
                        <a:lnTo>
                          <a:pt x="27" y="0"/>
                        </a:lnTo>
                        <a:lnTo>
                          <a:pt x="15" y="1"/>
                        </a:lnTo>
                        <a:lnTo>
                          <a:pt x="7" y="7"/>
                        </a:lnTo>
                        <a:lnTo>
                          <a:pt x="1" y="16"/>
                        </a:lnTo>
                        <a:lnTo>
                          <a:pt x="0" y="27"/>
                        </a:lnTo>
                        <a:lnTo>
                          <a:pt x="1" y="37"/>
                        </a:lnTo>
                        <a:lnTo>
                          <a:pt x="3" y="42"/>
                        </a:lnTo>
                        <a:lnTo>
                          <a:pt x="7" y="47"/>
                        </a:lnTo>
                        <a:lnTo>
                          <a:pt x="15" y="53"/>
                        </a:lnTo>
                        <a:lnTo>
                          <a:pt x="27" y="55"/>
                        </a:lnTo>
                        <a:lnTo>
                          <a:pt x="32" y="54"/>
                        </a:lnTo>
                        <a:lnTo>
                          <a:pt x="34" y="53"/>
                        </a:lnTo>
                        <a:lnTo>
                          <a:pt x="37" y="53"/>
                        </a:lnTo>
                        <a:lnTo>
                          <a:pt x="42" y="50"/>
                        </a:lnTo>
                        <a:lnTo>
                          <a:pt x="47"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Freeform 326">
                    <a:extLst>
                      <a:ext uri="{FF2B5EF4-FFF2-40B4-BE49-F238E27FC236}">
                        <a16:creationId xmlns:a16="http://schemas.microsoft.com/office/drawing/2014/main" id="{40E3782A-C377-5E8A-D578-3E48DAE9C7EF}"/>
                      </a:ext>
                    </a:extLst>
                  </p:cNvPr>
                  <p:cNvSpPr>
                    <a:spLocks/>
                  </p:cNvSpPr>
                  <p:nvPr/>
                </p:nvSpPr>
                <p:spPr bwMode="auto">
                  <a:xfrm>
                    <a:off x="3592513" y="6003925"/>
                    <a:ext cx="14287" cy="15875"/>
                  </a:xfrm>
                  <a:custGeom>
                    <a:avLst/>
                    <a:gdLst>
                      <a:gd name="T0" fmla="*/ 48 w 56"/>
                      <a:gd name="T1" fmla="*/ 47 h 55"/>
                      <a:gd name="T2" fmla="*/ 50 w 56"/>
                      <a:gd name="T3" fmla="*/ 42 h 55"/>
                      <a:gd name="T4" fmla="*/ 53 w 56"/>
                      <a:gd name="T5" fmla="*/ 37 h 55"/>
                      <a:gd name="T6" fmla="*/ 53 w 56"/>
                      <a:gd name="T7" fmla="*/ 34 h 55"/>
                      <a:gd name="T8" fmla="*/ 54 w 56"/>
                      <a:gd name="T9" fmla="*/ 32 h 55"/>
                      <a:gd name="T10" fmla="*/ 56 w 56"/>
                      <a:gd name="T11" fmla="*/ 27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3 w 56"/>
                      <a:gd name="T33" fmla="*/ 42 h 55"/>
                      <a:gd name="T34" fmla="*/ 8 w 56"/>
                      <a:gd name="T35" fmla="*/ 47 h 55"/>
                      <a:gd name="T36" fmla="*/ 16 w 56"/>
                      <a:gd name="T37" fmla="*/ 53 h 55"/>
                      <a:gd name="T38" fmla="*/ 28 w 56"/>
                      <a:gd name="T39" fmla="*/ 55 h 55"/>
                      <a:gd name="T40" fmla="*/ 32 w 56"/>
                      <a:gd name="T41" fmla="*/ 54 h 55"/>
                      <a:gd name="T42" fmla="*/ 34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3" y="37"/>
                        </a:lnTo>
                        <a:lnTo>
                          <a:pt x="53" y="34"/>
                        </a:lnTo>
                        <a:lnTo>
                          <a:pt x="54" y="32"/>
                        </a:lnTo>
                        <a:lnTo>
                          <a:pt x="56"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4"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Freeform 327">
                    <a:extLst>
                      <a:ext uri="{FF2B5EF4-FFF2-40B4-BE49-F238E27FC236}">
                        <a16:creationId xmlns:a16="http://schemas.microsoft.com/office/drawing/2014/main" id="{4595E384-D083-34FF-5F52-AA88BFB51156}"/>
                      </a:ext>
                    </a:extLst>
                  </p:cNvPr>
                  <p:cNvSpPr>
                    <a:spLocks/>
                  </p:cNvSpPr>
                  <p:nvPr/>
                </p:nvSpPr>
                <p:spPr bwMode="auto">
                  <a:xfrm>
                    <a:off x="3676650" y="6003925"/>
                    <a:ext cx="14287" cy="15875"/>
                  </a:xfrm>
                  <a:custGeom>
                    <a:avLst/>
                    <a:gdLst>
                      <a:gd name="T0" fmla="*/ 48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8 w 55"/>
                      <a:gd name="T15" fmla="*/ 7 h 55"/>
                      <a:gd name="T16" fmla="*/ 42 w 55"/>
                      <a:gd name="T17" fmla="*/ 3 h 55"/>
                      <a:gd name="T18" fmla="*/ 38 w 55"/>
                      <a:gd name="T19" fmla="*/ 1 h 55"/>
                      <a:gd name="T20" fmla="*/ 28 w 55"/>
                      <a:gd name="T21" fmla="*/ 0 h 55"/>
                      <a:gd name="T22" fmla="*/ 15 w 55"/>
                      <a:gd name="T23" fmla="*/ 1 h 55"/>
                      <a:gd name="T24" fmla="*/ 8 w 55"/>
                      <a:gd name="T25" fmla="*/ 7 h 55"/>
                      <a:gd name="T26" fmla="*/ 1 w 55"/>
                      <a:gd name="T27" fmla="*/ 16 h 55"/>
                      <a:gd name="T28" fmla="*/ 0 w 55"/>
                      <a:gd name="T29" fmla="*/ 27 h 55"/>
                      <a:gd name="T30" fmla="*/ 1 w 55"/>
                      <a:gd name="T31" fmla="*/ 37 h 55"/>
                      <a:gd name="T32" fmla="*/ 3 w 55"/>
                      <a:gd name="T33" fmla="*/ 42 h 55"/>
                      <a:gd name="T34" fmla="*/ 8 w 55"/>
                      <a:gd name="T35" fmla="*/ 47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7"/>
                        </a:moveTo>
                        <a:lnTo>
                          <a:pt x="50" y="42"/>
                        </a:lnTo>
                        <a:lnTo>
                          <a:pt x="53" y="37"/>
                        </a:lnTo>
                        <a:lnTo>
                          <a:pt x="53" y="34"/>
                        </a:lnTo>
                        <a:lnTo>
                          <a:pt x="54" y="32"/>
                        </a:lnTo>
                        <a:lnTo>
                          <a:pt x="55" y="27"/>
                        </a:lnTo>
                        <a:lnTo>
                          <a:pt x="53" y="16"/>
                        </a:lnTo>
                        <a:lnTo>
                          <a:pt x="48" y="7"/>
                        </a:lnTo>
                        <a:lnTo>
                          <a:pt x="42" y="3"/>
                        </a:lnTo>
                        <a:lnTo>
                          <a:pt x="38" y="1"/>
                        </a:lnTo>
                        <a:lnTo>
                          <a:pt x="28" y="0"/>
                        </a:lnTo>
                        <a:lnTo>
                          <a:pt x="15" y="1"/>
                        </a:lnTo>
                        <a:lnTo>
                          <a:pt x="8" y="7"/>
                        </a:lnTo>
                        <a:lnTo>
                          <a:pt x="1" y="16"/>
                        </a:lnTo>
                        <a:lnTo>
                          <a:pt x="0" y="27"/>
                        </a:lnTo>
                        <a:lnTo>
                          <a:pt x="1" y="37"/>
                        </a:lnTo>
                        <a:lnTo>
                          <a:pt x="3" y="42"/>
                        </a:lnTo>
                        <a:lnTo>
                          <a:pt x="8" y="47"/>
                        </a:lnTo>
                        <a:lnTo>
                          <a:pt x="15" y="53"/>
                        </a:lnTo>
                        <a:lnTo>
                          <a:pt x="28" y="55"/>
                        </a:lnTo>
                        <a:lnTo>
                          <a:pt x="32" y="54"/>
                        </a:lnTo>
                        <a:lnTo>
                          <a:pt x="34"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328">
                    <a:extLst>
                      <a:ext uri="{FF2B5EF4-FFF2-40B4-BE49-F238E27FC236}">
                        <a16:creationId xmlns:a16="http://schemas.microsoft.com/office/drawing/2014/main" id="{65784937-38F2-5635-A70C-85BDDA9EF5C7}"/>
                      </a:ext>
                    </a:extLst>
                  </p:cNvPr>
                  <p:cNvSpPr>
                    <a:spLocks/>
                  </p:cNvSpPr>
                  <p:nvPr/>
                </p:nvSpPr>
                <p:spPr bwMode="auto">
                  <a:xfrm>
                    <a:off x="3884613" y="5980113"/>
                    <a:ext cx="15875" cy="14287"/>
                  </a:xfrm>
                  <a:custGeom>
                    <a:avLst/>
                    <a:gdLst>
                      <a:gd name="T0" fmla="*/ 48 w 56"/>
                      <a:gd name="T1" fmla="*/ 48 h 56"/>
                      <a:gd name="T2" fmla="*/ 50 w 56"/>
                      <a:gd name="T3" fmla="*/ 43 h 56"/>
                      <a:gd name="T4" fmla="*/ 53 w 56"/>
                      <a:gd name="T5" fmla="*/ 38 h 56"/>
                      <a:gd name="T6" fmla="*/ 53 w 56"/>
                      <a:gd name="T7" fmla="*/ 35 h 56"/>
                      <a:gd name="T8" fmla="*/ 54 w 56"/>
                      <a:gd name="T9" fmla="*/ 33 h 56"/>
                      <a:gd name="T10" fmla="*/ 56 w 56"/>
                      <a:gd name="T11" fmla="*/ 28 h 56"/>
                      <a:gd name="T12" fmla="*/ 53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3 h 56"/>
                      <a:gd name="T34" fmla="*/ 8 w 56"/>
                      <a:gd name="T35" fmla="*/ 48 h 56"/>
                      <a:gd name="T36" fmla="*/ 16 w 56"/>
                      <a:gd name="T37" fmla="*/ 54 h 56"/>
                      <a:gd name="T38" fmla="*/ 28 w 56"/>
                      <a:gd name="T39" fmla="*/ 56 h 56"/>
                      <a:gd name="T40" fmla="*/ 32 w 56"/>
                      <a:gd name="T41" fmla="*/ 55 h 56"/>
                      <a:gd name="T42" fmla="*/ 34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4" y="33"/>
                        </a:lnTo>
                        <a:lnTo>
                          <a:pt x="56" y="28"/>
                        </a:lnTo>
                        <a:lnTo>
                          <a:pt x="53" y="17"/>
                        </a:lnTo>
                        <a:lnTo>
                          <a:pt x="48" y="8"/>
                        </a:lnTo>
                        <a:lnTo>
                          <a:pt x="42" y="4"/>
                        </a:lnTo>
                        <a:lnTo>
                          <a:pt x="38" y="1"/>
                        </a:lnTo>
                        <a:lnTo>
                          <a:pt x="28" y="0"/>
                        </a:lnTo>
                        <a:lnTo>
                          <a:pt x="16" y="1"/>
                        </a:lnTo>
                        <a:lnTo>
                          <a:pt x="8" y="8"/>
                        </a:lnTo>
                        <a:lnTo>
                          <a:pt x="1" y="17"/>
                        </a:lnTo>
                        <a:lnTo>
                          <a:pt x="0" y="28"/>
                        </a:lnTo>
                        <a:lnTo>
                          <a:pt x="1" y="38"/>
                        </a:lnTo>
                        <a:lnTo>
                          <a:pt x="3" y="43"/>
                        </a:lnTo>
                        <a:lnTo>
                          <a:pt x="8" y="48"/>
                        </a:lnTo>
                        <a:lnTo>
                          <a:pt x="16" y="54"/>
                        </a:lnTo>
                        <a:lnTo>
                          <a:pt x="28" y="56"/>
                        </a:lnTo>
                        <a:lnTo>
                          <a:pt x="32" y="55"/>
                        </a:lnTo>
                        <a:lnTo>
                          <a:pt x="34"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329">
                    <a:extLst>
                      <a:ext uri="{FF2B5EF4-FFF2-40B4-BE49-F238E27FC236}">
                        <a16:creationId xmlns:a16="http://schemas.microsoft.com/office/drawing/2014/main" id="{C0CCC385-CD86-DF6A-3879-B165F6474F73}"/>
                      </a:ext>
                    </a:extLst>
                  </p:cNvPr>
                  <p:cNvSpPr>
                    <a:spLocks/>
                  </p:cNvSpPr>
                  <p:nvPr/>
                </p:nvSpPr>
                <p:spPr bwMode="auto">
                  <a:xfrm>
                    <a:off x="3905250" y="5999163"/>
                    <a:ext cx="15875" cy="14287"/>
                  </a:xfrm>
                  <a:custGeom>
                    <a:avLst/>
                    <a:gdLst>
                      <a:gd name="T0" fmla="*/ 48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8 w 55"/>
                      <a:gd name="T15" fmla="*/ 7 h 55"/>
                      <a:gd name="T16" fmla="*/ 42 w 55"/>
                      <a:gd name="T17" fmla="*/ 3 h 55"/>
                      <a:gd name="T18" fmla="*/ 38 w 55"/>
                      <a:gd name="T19" fmla="*/ 1 h 55"/>
                      <a:gd name="T20" fmla="*/ 28 w 55"/>
                      <a:gd name="T21" fmla="*/ 0 h 55"/>
                      <a:gd name="T22" fmla="*/ 15 w 55"/>
                      <a:gd name="T23" fmla="*/ 1 h 55"/>
                      <a:gd name="T24" fmla="*/ 8 w 55"/>
                      <a:gd name="T25" fmla="*/ 7 h 55"/>
                      <a:gd name="T26" fmla="*/ 1 w 55"/>
                      <a:gd name="T27" fmla="*/ 16 h 55"/>
                      <a:gd name="T28" fmla="*/ 0 w 55"/>
                      <a:gd name="T29" fmla="*/ 27 h 55"/>
                      <a:gd name="T30" fmla="*/ 1 w 55"/>
                      <a:gd name="T31" fmla="*/ 37 h 55"/>
                      <a:gd name="T32" fmla="*/ 3 w 55"/>
                      <a:gd name="T33" fmla="*/ 42 h 55"/>
                      <a:gd name="T34" fmla="*/ 8 w 55"/>
                      <a:gd name="T35" fmla="*/ 47 h 55"/>
                      <a:gd name="T36" fmla="*/ 15 w 55"/>
                      <a:gd name="T37" fmla="*/ 53 h 55"/>
                      <a:gd name="T38" fmla="*/ 28 w 55"/>
                      <a:gd name="T39" fmla="*/ 55 h 55"/>
                      <a:gd name="T40" fmla="*/ 32 w 55"/>
                      <a:gd name="T41" fmla="*/ 54 h 55"/>
                      <a:gd name="T42" fmla="*/ 34 w 55"/>
                      <a:gd name="T43" fmla="*/ 53 h 55"/>
                      <a:gd name="T44" fmla="*/ 38 w 55"/>
                      <a:gd name="T45" fmla="*/ 53 h 55"/>
                      <a:gd name="T46" fmla="*/ 42 w 55"/>
                      <a:gd name="T47" fmla="*/ 50 h 55"/>
                      <a:gd name="T48" fmla="*/ 48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8" y="47"/>
                        </a:moveTo>
                        <a:lnTo>
                          <a:pt x="50" y="42"/>
                        </a:lnTo>
                        <a:lnTo>
                          <a:pt x="53" y="37"/>
                        </a:lnTo>
                        <a:lnTo>
                          <a:pt x="53" y="34"/>
                        </a:lnTo>
                        <a:lnTo>
                          <a:pt x="54" y="32"/>
                        </a:lnTo>
                        <a:lnTo>
                          <a:pt x="55" y="27"/>
                        </a:lnTo>
                        <a:lnTo>
                          <a:pt x="53" y="16"/>
                        </a:lnTo>
                        <a:lnTo>
                          <a:pt x="48" y="7"/>
                        </a:lnTo>
                        <a:lnTo>
                          <a:pt x="42" y="3"/>
                        </a:lnTo>
                        <a:lnTo>
                          <a:pt x="38" y="1"/>
                        </a:lnTo>
                        <a:lnTo>
                          <a:pt x="28" y="0"/>
                        </a:lnTo>
                        <a:lnTo>
                          <a:pt x="15" y="1"/>
                        </a:lnTo>
                        <a:lnTo>
                          <a:pt x="8" y="7"/>
                        </a:lnTo>
                        <a:lnTo>
                          <a:pt x="1" y="16"/>
                        </a:lnTo>
                        <a:lnTo>
                          <a:pt x="0" y="27"/>
                        </a:lnTo>
                        <a:lnTo>
                          <a:pt x="1" y="37"/>
                        </a:lnTo>
                        <a:lnTo>
                          <a:pt x="3" y="42"/>
                        </a:lnTo>
                        <a:lnTo>
                          <a:pt x="8" y="47"/>
                        </a:lnTo>
                        <a:lnTo>
                          <a:pt x="15" y="53"/>
                        </a:lnTo>
                        <a:lnTo>
                          <a:pt x="28" y="55"/>
                        </a:lnTo>
                        <a:lnTo>
                          <a:pt x="32" y="54"/>
                        </a:lnTo>
                        <a:lnTo>
                          <a:pt x="34"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330">
                    <a:extLst>
                      <a:ext uri="{FF2B5EF4-FFF2-40B4-BE49-F238E27FC236}">
                        <a16:creationId xmlns:a16="http://schemas.microsoft.com/office/drawing/2014/main" id="{3DDCBD6A-BD8F-EBC6-2C54-38E809FA8AE4}"/>
                      </a:ext>
                    </a:extLst>
                  </p:cNvPr>
                  <p:cNvSpPr>
                    <a:spLocks/>
                  </p:cNvSpPr>
                  <p:nvPr/>
                </p:nvSpPr>
                <p:spPr bwMode="auto">
                  <a:xfrm>
                    <a:off x="3927475" y="5951538"/>
                    <a:ext cx="14287" cy="14287"/>
                  </a:xfrm>
                  <a:custGeom>
                    <a:avLst/>
                    <a:gdLst>
                      <a:gd name="T0" fmla="*/ 47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7 w 55"/>
                      <a:gd name="T15" fmla="*/ 7 h 55"/>
                      <a:gd name="T16" fmla="*/ 42 w 55"/>
                      <a:gd name="T17" fmla="*/ 3 h 55"/>
                      <a:gd name="T18" fmla="*/ 37 w 55"/>
                      <a:gd name="T19" fmla="*/ 1 h 55"/>
                      <a:gd name="T20" fmla="*/ 27 w 55"/>
                      <a:gd name="T21" fmla="*/ 0 h 55"/>
                      <a:gd name="T22" fmla="*/ 15 w 55"/>
                      <a:gd name="T23" fmla="*/ 1 h 55"/>
                      <a:gd name="T24" fmla="*/ 8 w 55"/>
                      <a:gd name="T25" fmla="*/ 7 h 55"/>
                      <a:gd name="T26" fmla="*/ 1 w 55"/>
                      <a:gd name="T27" fmla="*/ 16 h 55"/>
                      <a:gd name="T28" fmla="*/ 0 w 55"/>
                      <a:gd name="T29" fmla="*/ 27 h 55"/>
                      <a:gd name="T30" fmla="*/ 1 w 55"/>
                      <a:gd name="T31" fmla="*/ 37 h 55"/>
                      <a:gd name="T32" fmla="*/ 3 w 55"/>
                      <a:gd name="T33" fmla="*/ 42 h 55"/>
                      <a:gd name="T34" fmla="*/ 8 w 55"/>
                      <a:gd name="T35" fmla="*/ 47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7"/>
                        </a:moveTo>
                        <a:lnTo>
                          <a:pt x="50" y="42"/>
                        </a:lnTo>
                        <a:lnTo>
                          <a:pt x="53" y="37"/>
                        </a:lnTo>
                        <a:lnTo>
                          <a:pt x="53" y="34"/>
                        </a:lnTo>
                        <a:lnTo>
                          <a:pt x="54" y="32"/>
                        </a:lnTo>
                        <a:lnTo>
                          <a:pt x="55" y="27"/>
                        </a:lnTo>
                        <a:lnTo>
                          <a:pt x="53" y="16"/>
                        </a:lnTo>
                        <a:lnTo>
                          <a:pt x="47" y="7"/>
                        </a:lnTo>
                        <a:lnTo>
                          <a:pt x="42" y="3"/>
                        </a:lnTo>
                        <a:lnTo>
                          <a:pt x="37" y="1"/>
                        </a:lnTo>
                        <a:lnTo>
                          <a:pt x="27" y="0"/>
                        </a:lnTo>
                        <a:lnTo>
                          <a:pt x="15" y="1"/>
                        </a:lnTo>
                        <a:lnTo>
                          <a:pt x="8" y="7"/>
                        </a:lnTo>
                        <a:lnTo>
                          <a:pt x="1" y="16"/>
                        </a:lnTo>
                        <a:lnTo>
                          <a:pt x="0" y="27"/>
                        </a:lnTo>
                        <a:lnTo>
                          <a:pt x="1" y="37"/>
                        </a:lnTo>
                        <a:lnTo>
                          <a:pt x="3" y="42"/>
                        </a:lnTo>
                        <a:lnTo>
                          <a:pt x="8" y="47"/>
                        </a:lnTo>
                        <a:lnTo>
                          <a:pt x="15" y="53"/>
                        </a:lnTo>
                        <a:lnTo>
                          <a:pt x="27" y="55"/>
                        </a:lnTo>
                        <a:lnTo>
                          <a:pt x="32" y="54"/>
                        </a:lnTo>
                        <a:lnTo>
                          <a:pt x="34" y="53"/>
                        </a:lnTo>
                        <a:lnTo>
                          <a:pt x="37" y="53"/>
                        </a:lnTo>
                        <a:lnTo>
                          <a:pt x="42" y="50"/>
                        </a:lnTo>
                        <a:lnTo>
                          <a:pt x="47"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Freeform 331">
                    <a:extLst>
                      <a:ext uri="{FF2B5EF4-FFF2-40B4-BE49-F238E27FC236}">
                        <a16:creationId xmlns:a16="http://schemas.microsoft.com/office/drawing/2014/main" id="{3A3D02EA-906E-FB24-1B49-9A96FCD9E418}"/>
                      </a:ext>
                    </a:extLst>
                  </p:cNvPr>
                  <p:cNvSpPr>
                    <a:spLocks/>
                  </p:cNvSpPr>
                  <p:nvPr/>
                </p:nvSpPr>
                <p:spPr bwMode="auto">
                  <a:xfrm>
                    <a:off x="3995738" y="5951538"/>
                    <a:ext cx="14287" cy="14287"/>
                  </a:xfrm>
                  <a:custGeom>
                    <a:avLst/>
                    <a:gdLst>
                      <a:gd name="T0" fmla="*/ 47 w 55"/>
                      <a:gd name="T1" fmla="*/ 47 h 55"/>
                      <a:gd name="T2" fmla="*/ 50 w 55"/>
                      <a:gd name="T3" fmla="*/ 42 h 55"/>
                      <a:gd name="T4" fmla="*/ 53 w 55"/>
                      <a:gd name="T5" fmla="*/ 37 h 55"/>
                      <a:gd name="T6" fmla="*/ 53 w 55"/>
                      <a:gd name="T7" fmla="*/ 34 h 55"/>
                      <a:gd name="T8" fmla="*/ 54 w 55"/>
                      <a:gd name="T9" fmla="*/ 32 h 55"/>
                      <a:gd name="T10" fmla="*/ 55 w 55"/>
                      <a:gd name="T11" fmla="*/ 27 h 55"/>
                      <a:gd name="T12" fmla="*/ 53 w 55"/>
                      <a:gd name="T13" fmla="*/ 16 h 55"/>
                      <a:gd name="T14" fmla="*/ 47 w 55"/>
                      <a:gd name="T15" fmla="*/ 7 h 55"/>
                      <a:gd name="T16" fmla="*/ 42 w 55"/>
                      <a:gd name="T17" fmla="*/ 3 h 55"/>
                      <a:gd name="T18" fmla="*/ 37 w 55"/>
                      <a:gd name="T19" fmla="*/ 1 h 55"/>
                      <a:gd name="T20" fmla="*/ 27 w 55"/>
                      <a:gd name="T21" fmla="*/ 0 h 55"/>
                      <a:gd name="T22" fmla="*/ 15 w 55"/>
                      <a:gd name="T23" fmla="*/ 1 h 55"/>
                      <a:gd name="T24" fmla="*/ 7 w 55"/>
                      <a:gd name="T25" fmla="*/ 7 h 55"/>
                      <a:gd name="T26" fmla="*/ 1 w 55"/>
                      <a:gd name="T27" fmla="*/ 16 h 55"/>
                      <a:gd name="T28" fmla="*/ 0 w 55"/>
                      <a:gd name="T29" fmla="*/ 27 h 55"/>
                      <a:gd name="T30" fmla="*/ 1 w 55"/>
                      <a:gd name="T31" fmla="*/ 37 h 55"/>
                      <a:gd name="T32" fmla="*/ 3 w 55"/>
                      <a:gd name="T33" fmla="*/ 42 h 55"/>
                      <a:gd name="T34" fmla="*/ 7 w 55"/>
                      <a:gd name="T35" fmla="*/ 47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7"/>
                        </a:moveTo>
                        <a:lnTo>
                          <a:pt x="50" y="42"/>
                        </a:lnTo>
                        <a:lnTo>
                          <a:pt x="53" y="37"/>
                        </a:lnTo>
                        <a:lnTo>
                          <a:pt x="53" y="34"/>
                        </a:lnTo>
                        <a:lnTo>
                          <a:pt x="54" y="32"/>
                        </a:lnTo>
                        <a:lnTo>
                          <a:pt x="55" y="27"/>
                        </a:lnTo>
                        <a:lnTo>
                          <a:pt x="53" y="16"/>
                        </a:lnTo>
                        <a:lnTo>
                          <a:pt x="47" y="7"/>
                        </a:lnTo>
                        <a:lnTo>
                          <a:pt x="42" y="3"/>
                        </a:lnTo>
                        <a:lnTo>
                          <a:pt x="37" y="1"/>
                        </a:lnTo>
                        <a:lnTo>
                          <a:pt x="27" y="0"/>
                        </a:lnTo>
                        <a:lnTo>
                          <a:pt x="15" y="1"/>
                        </a:lnTo>
                        <a:lnTo>
                          <a:pt x="7" y="7"/>
                        </a:lnTo>
                        <a:lnTo>
                          <a:pt x="1" y="16"/>
                        </a:lnTo>
                        <a:lnTo>
                          <a:pt x="0" y="27"/>
                        </a:lnTo>
                        <a:lnTo>
                          <a:pt x="1" y="37"/>
                        </a:lnTo>
                        <a:lnTo>
                          <a:pt x="3" y="42"/>
                        </a:lnTo>
                        <a:lnTo>
                          <a:pt x="7" y="47"/>
                        </a:lnTo>
                        <a:lnTo>
                          <a:pt x="15" y="53"/>
                        </a:lnTo>
                        <a:lnTo>
                          <a:pt x="27" y="55"/>
                        </a:lnTo>
                        <a:lnTo>
                          <a:pt x="32" y="54"/>
                        </a:lnTo>
                        <a:lnTo>
                          <a:pt x="34" y="53"/>
                        </a:lnTo>
                        <a:lnTo>
                          <a:pt x="37" y="53"/>
                        </a:lnTo>
                        <a:lnTo>
                          <a:pt x="42" y="50"/>
                        </a:lnTo>
                        <a:lnTo>
                          <a:pt x="47"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Freeform 332">
                    <a:extLst>
                      <a:ext uri="{FF2B5EF4-FFF2-40B4-BE49-F238E27FC236}">
                        <a16:creationId xmlns:a16="http://schemas.microsoft.com/office/drawing/2014/main" id="{75F01B28-938A-8F3F-95BE-C4B2357E5F37}"/>
                      </a:ext>
                    </a:extLst>
                  </p:cNvPr>
                  <p:cNvSpPr>
                    <a:spLocks/>
                  </p:cNvSpPr>
                  <p:nvPr/>
                </p:nvSpPr>
                <p:spPr bwMode="auto">
                  <a:xfrm>
                    <a:off x="4149725" y="6000750"/>
                    <a:ext cx="14287" cy="14287"/>
                  </a:xfrm>
                  <a:custGeom>
                    <a:avLst/>
                    <a:gdLst>
                      <a:gd name="T0" fmla="*/ 48 w 56"/>
                      <a:gd name="T1" fmla="*/ 48 h 56"/>
                      <a:gd name="T2" fmla="*/ 50 w 56"/>
                      <a:gd name="T3" fmla="*/ 43 h 56"/>
                      <a:gd name="T4" fmla="*/ 54 w 56"/>
                      <a:gd name="T5" fmla="*/ 38 h 56"/>
                      <a:gd name="T6" fmla="*/ 54 w 56"/>
                      <a:gd name="T7" fmla="*/ 35 h 56"/>
                      <a:gd name="T8" fmla="*/ 55 w 56"/>
                      <a:gd name="T9" fmla="*/ 33 h 56"/>
                      <a:gd name="T10" fmla="*/ 56 w 56"/>
                      <a:gd name="T11" fmla="*/ 28 h 56"/>
                      <a:gd name="T12" fmla="*/ 54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4" y="38"/>
                        </a:lnTo>
                        <a:lnTo>
                          <a:pt x="54" y="35"/>
                        </a:lnTo>
                        <a:lnTo>
                          <a:pt x="55" y="33"/>
                        </a:lnTo>
                        <a:lnTo>
                          <a:pt x="56" y="28"/>
                        </a:lnTo>
                        <a:lnTo>
                          <a:pt x="54" y="17"/>
                        </a:lnTo>
                        <a:lnTo>
                          <a:pt x="48" y="8"/>
                        </a:lnTo>
                        <a:lnTo>
                          <a:pt x="42" y="4"/>
                        </a:lnTo>
                        <a:lnTo>
                          <a:pt x="38" y="1"/>
                        </a:lnTo>
                        <a:lnTo>
                          <a:pt x="28" y="0"/>
                        </a:lnTo>
                        <a:lnTo>
                          <a:pt x="16" y="1"/>
                        </a:lnTo>
                        <a:lnTo>
                          <a:pt x="8" y="8"/>
                        </a:lnTo>
                        <a:lnTo>
                          <a:pt x="1" y="17"/>
                        </a:lnTo>
                        <a:lnTo>
                          <a:pt x="0" y="28"/>
                        </a:lnTo>
                        <a:lnTo>
                          <a:pt x="1" y="38"/>
                        </a:lnTo>
                        <a:lnTo>
                          <a:pt x="4" y="43"/>
                        </a:lnTo>
                        <a:lnTo>
                          <a:pt x="8" y="48"/>
                        </a:lnTo>
                        <a:lnTo>
                          <a:pt x="16" y="54"/>
                        </a:lnTo>
                        <a:lnTo>
                          <a:pt x="28" y="56"/>
                        </a:lnTo>
                        <a:lnTo>
                          <a:pt x="32" y="55"/>
                        </a:lnTo>
                        <a:lnTo>
                          <a:pt x="35"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Freeform 333">
                    <a:extLst>
                      <a:ext uri="{FF2B5EF4-FFF2-40B4-BE49-F238E27FC236}">
                        <a16:creationId xmlns:a16="http://schemas.microsoft.com/office/drawing/2014/main" id="{30CD4236-7291-56A1-E8DE-1ECE41D82D4C}"/>
                      </a:ext>
                    </a:extLst>
                  </p:cNvPr>
                  <p:cNvSpPr>
                    <a:spLocks/>
                  </p:cNvSpPr>
                  <p:nvPr/>
                </p:nvSpPr>
                <p:spPr bwMode="auto">
                  <a:xfrm>
                    <a:off x="4162425" y="6005513"/>
                    <a:ext cx="15875" cy="14287"/>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8 h 55"/>
                      <a:gd name="T12" fmla="*/ 54 w 56"/>
                      <a:gd name="T13" fmla="*/ 17 h 55"/>
                      <a:gd name="T14" fmla="*/ 48 w 56"/>
                      <a:gd name="T15" fmla="*/ 8 h 55"/>
                      <a:gd name="T16" fmla="*/ 43 w 56"/>
                      <a:gd name="T17" fmla="*/ 3 h 55"/>
                      <a:gd name="T18" fmla="*/ 38 w 56"/>
                      <a:gd name="T19" fmla="*/ 1 h 55"/>
                      <a:gd name="T20" fmla="*/ 28 w 56"/>
                      <a:gd name="T21" fmla="*/ 0 h 55"/>
                      <a:gd name="T22" fmla="*/ 16 w 56"/>
                      <a:gd name="T23" fmla="*/ 1 h 55"/>
                      <a:gd name="T24" fmla="*/ 8 w 56"/>
                      <a:gd name="T25" fmla="*/ 8 h 55"/>
                      <a:gd name="T26" fmla="*/ 2 w 56"/>
                      <a:gd name="T27" fmla="*/ 17 h 55"/>
                      <a:gd name="T28" fmla="*/ 0 w 56"/>
                      <a:gd name="T29" fmla="*/ 28 h 55"/>
                      <a:gd name="T30" fmla="*/ 2 w 56"/>
                      <a:gd name="T31" fmla="*/ 38 h 55"/>
                      <a:gd name="T32" fmla="*/ 4 w 56"/>
                      <a:gd name="T33" fmla="*/ 42 h 55"/>
                      <a:gd name="T34" fmla="*/ 8 w 56"/>
                      <a:gd name="T35" fmla="*/ 48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8"/>
                        </a:lnTo>
                        <a:lnTo>
                          <a:pt x="54" y="17"/>
                        </a:lnTo>
                        <a:lnTo>
                          <a:pt x="48" y="8"/>
                        </a:lnTo>
                        <a:lnTo>
                          <a:pt x="43" y="3"/>
                        </a:lnTo>
                        <a:lnTo>
                          <a:pt x="38" y="1"/>
                        </a:lnTo>
                        <a:lnTo>
                          <a:pt x="28" y="0"/>
                        </a:lnTo>
                        <a:lnTo>
                          <a:pt x="16" y="1"/>
                        </a:lnTo>
                        <a:lnTo>
                          <a:pt x="8" y="8"/>
                        </a:lnTo>
                        <a:lnTo>
                          <a:pt x="2" y="17"/>
                        </a:lnTo>
                        <a:lnTo>
                          <a:pt x="0" y="28"/>
                        </a:lnTo>
                        <a:lnTo>
                          <a:pt x="2" y="38"/>
                        </a:lnTo>
                        <a:lnTo>
                          <a:pt x="4" y="42"/>
                        </a:lnTo>
                        <a:lnTo>
                          <a:pt x="8" y="48"/>
                        </a:lnTo>
                        <a:lnTo>
                          <a:pt x="16" y="53"/>
                        </a:lnTo>
                        <a:lnTo>
                          <a:pt x="28" y="55"/>
                        </a:lnTo>
                        <a:lnTo>
                          <a:pt x="33" y="54"/>
                        </a:lnTo>
                        <a:lnTo>
                          <a:pt x="35" y="53"/>
                        </a:lnTo>
                        <a:lnTo>
                          <a:pt x="38" y="53"/>
                        </a:lnTo>
                        <a:lnTo>
                          <a:pt x="43"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Freeform 334">
                    <a:extLst>
                      <a:ext uri="{FF2B5EF4-FFF2-40B4-BE49-F238E27FC236}">
                        <a16:creationId xmlns:a16="http://schemas.microsoft.com/office/drawing/2014/main" id="{B0316637-B7AD-CF72-5FE5-D9392315E8C0}"/>
                      </a:ext>
                    </a:extLst>
                  </p:cNvPr>
                  <p:cNvSpPr>
                    <a:spLocks/>
                  </p:cNvSpPr>
                  <p:nvPr/>
                </p:nvSpPr>
                <p:spPr bwMode="auto">
                  <a:xfrm>
                    <a:off x="4179888" y="5973763"/>
                    <a:ext cx="14287" cy="14287"/>
                  </a:xfrm>
                  <a:custGeom>
                    <a:avLst/>
                    <a:gdLst>
                      <a:gd name="T0" fmla="*/ 47 w 55"/>
                      <a:gd name="T1" fmla="*/ 48 h 56"/>
                      <a:gd name="T2" fmla="*/ 50 w 55"/>
                      <a:gd name="T3" fmla="*/ 42 h 56"/>
                      <a:gd name="T4" fmla="*/ 53 w 55"/>
                      <a:gd name="T5" fmla="*/ 38 h 56"/>
                      <a:gd name="T6" fmla="*/ 53 w 55"/>
                      <a:gd name="T7" fmla="*/ 34 h 56"/>
                      <a:gd name="T8" fmla="*/ 54 w 55"/>
                      <a:gd name="T9" fmla="*/ 32 h 56"/>
                      <a:gd name="T10" fmla="*/ 55 w 55"/>
                      <a:gd name="T11" fmla="*/ 28 h 56"/>
                      <a:gd name="T12" fmla="*/ 53 w 55"/>
                      <a:gd name="T13" fmla="*/ 17 h 56"/>
                      <a:gd name="T14" fmla="*/ 47 w 55"/>
                      <a:gd name="T15" fmla="*/ 8 h 56"/>
                      <a:gd name="T16" fmla="*/ 42 w 55"/>
                      <a:gd name="T17" fmla="*/ 3 h 56"/>
                      <a:gd name="T18" fmla="*/ 37 w 55"/>
                      <a:gd name="T19" fmla="*/ 1 h 56"/>
                      <a:gd name="T20" fmla="*/ 27 w 55"/>
                      <a:gd name="T21" fmla="*/ 0 h 56"/>
                      <a:gd name="T22" fmla="*/ 15 w 55"/>
                      <a:gd name="T23" fmla="*/ 1 h 56"/>
                      <a:gd name="T24" fmla="*/ 7 w 55"/>
                      <a:gd name="T25" fmla="*/ 8 h 56"/>
                      <a:gd name="T26" fmla="*/ 1 w 55"/>
                      <a:gd name="T27" fmla="*/ 17 h 56"/>
                      <a:gd name="T28" fmla="*/ 0 w 55"/>
                      <a:gd name="T29" fmla="*/ 28 h 56"/>
                      <a:gd name="T30" fmla="*/ 1 w 55"/>
                      <a:gd name="T31" fmla="*/ 38 h 56"/>
                      <a:gd name="T32" fmla="*/ 3 w 55"/>
                      <a:gd name="T33" fmla="*/ 42 h 56"/>
                      <a:gd name="T34" fmla="*/ 7 w 55"/>
                      <a:gd name="T35" fmla="*/ 48 h 56"/>
                      <a:gd name="T36" fmla="*/ 15 w 55"/>
                      <a:gd name="T37" fmla="*/ 53 h 56"/>
                      <a:gd name="T38" fmla="*/ 27 w 55"/>
                      <a:gd name="T39" fmla="*/ 56 h 56"/>
                      <a:gd name="T40" fmla="*/ 32 w 55"/>
                      <a:gd name="T41" fmla="*/ 54 h 56"/>
                      <a:gd name="T42" fmla="*/ 34 w 55"/>
                      <a:gd name="T43" fmla="*/ 53 h 56"/>
                      <a:gd name="T44" fmla="*/ 37 w 55"/>
                      <a:gd name="T45" fmla="*/ 53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2"/>
                        </a:lnTo>
                        <a:lnTo>
                          <a:pt x="53" y="38"/>
                        </a:lnTo>
                        <a:lnTo>
                          <a:pt x="53" y="34"/>
                        </a:lnTo>
                        <a:lnTo>
                          <a:pt x="54" y="32"/>
                        </a:lnTo>
                        <a:lnTo>
                          <a:pt x="55" y="28"/>
                        </a:lnTo>
                        <a:lnTo>
                          <a:pt x="53" y="17"/>
                        </a:lnTo>
                        <a:lnTo>
                          <a:pt x="47" y="8"/>
                        </a:lnTo>
                        <a:lnTo>
                          <a:pt x="42" y="3"/>
                        </a:lnTo>
                        <a:lnTo>
                          <a:pt x="37" y="1"/>
                        </a:lnTo>
                        <a:lnTo>
                          <a:pt x="27" y="0"/>
                        </a:lnTo>
                        <a:lnTo>
                          <a:pt x="15" y="1"/>
                        </a:lnTo>
                        <a:lnTo>
                          <a:pt x="7" y="8"/>
                        </a:lnTo>
                        <a:lnTo>
                          <a:pt x="1" y="17"/>
                        </a:lnTo>
                        <a:lnTo>
                          <a:pt x="0" y="28"/>
                        </a:lnTo>
                        <a:lnTo>
                          <a:pt x="1" y="38"/>
                        </a:lnTo>
                        <a:lnTo>
                          <a:pt x="3" y="42"/>
                        </a:lnTo>
                        <a:lnTo>
                          <a:pt x="7" y="48"/>
                        </a:lnTo>
                        <a:lnTo>
                          <a:pt x="15" y="53"/>
                        </a:lnTo>
                        <a:lnTo>
                          <a:pt x="27" y="56"/>
                        </a:lnTo>
                        <a:lnTo>
                          <a:pt x="32" y="54"/>
                        </a:lnTo>
                        <a:lnTo>
                          <a:pt x="34" y="53"/>
                        </a:lnTo>
                        <a:lnTo>
                          <a:pt x="37" y="53"/>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Freeform 335">
                    <a:extLst>
                      <a:ext uri="{FF2B5EF4-FFF2-40B4-BE49-F238E27FC236}">
                        <a16:creationId xmlns:a16="http://schemas.microsoft.com/office/drawing/2014/main" id="{111990D9-1144-EF27-231A-4BF101D64D68}"/>
                      </a:ext>
                    </a:extLst>
                  </p:cNvPr>
                  <p:cNvSpPr>
                    <a:spLocks/>
                  </p:cNvSpPr>
                  <p:nvPr/>
                </p:nvSpPr>
                <p:spPr bwMode="auto">
                  <a:xfrm>
                    <a:off x="4278313" y="5948363"/>
                    <a:ext cx="15875" cy="14287"/>
                  </a:xfrm>
                  <a:custGeom>
                    <a:avLst/>
                    <a:gdLst>
                      <a:gd name="T0" fmla="*/ 48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8 w 55"/>
                      <a:gd name="T15" fmla="*/ 8 h 56"/>
                      <a:gd name="T16" fmla="*/ 42 w 55"/>
                      <a:gd name="T17" fmla="*/ 4 h 56"/>
                      <a:gd name="T18" fmla="*/ 38 w 55"/>
                      <a:gd name="T19" fmla="*/ 1 h 56"/>
                      <a:gd name="T20" fmla="*/ 28 w 55"/>
                      <a:gd name="T21" fmla="*/ 0 h 56"/>
                      <a:gd name="T22" fmla="*/ 16 w 55"/>
                      <a:gd name="T23" fmla="*/ 1 h 56"/>
                      <a:gd name="T24" fmla="*/ 8 w 55"/>
                      <a:gd name="T25" fmla="*/ 8 h 56"/>
                      <a:gd name="T26" fmla="*/ 1 w 55"/>
                      <a:gd name="T27" fmla="*/ 17 h 56"/>
                      <a:gd name="T28" fmla="*/ 0 w 55"/>
                      <a:gd name="T29" fmla="*/ 28 h 56"/>
                      <a:gd name="T30" fmla="*/ 1 w 55"/>
                      <a:gd name="T31" fmla="*/ 38 h 56"/>
                      <a:gd name="T32" fmla="*/ 3 w 55"/>
                      <a:gd name="T33" fmla="*/ 43 h 56"/>
                      <a:gd name="T34" fmla="*/ 8 w 55"/>
                      <a:gd name="T35" fmla="*/ 48 h 56"/>
                      <a:gd name="T36" fmla="*/ 16 w 55"/>
                      <a:gd name="T37" fmla="*/ 54 h 56"/>
                      <a:gd name="T38" fmla="*/ 28 w 55"/>
                      <a:gd name="T39" fmla="*/ 56 h 56"/>
                      <a:gd name="T40" fmla="*/ 32 w 55"/>
                      <a:gd name="T41" fmla="*/ 55 h 56"/>
                      <a:gd name="T42" fmla="*/ 34 w 55"/>
                      <a:gd name="T43" fmla="*/ 54 h 56"/>
                      <a:gd name="T44" fmla="*/ 38 w 55"/>
                      <a:gd name="T45" fmla="*/ 54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3"/>
                        </a:lnTo>
                        <a:lnTo>
                          <a:pt x="53" y="38"/>
                        </a:lnTo>
                        <a:lnTo>
                          <a:pt x="53" y="35"/>
                        </a:lnTo>
                        <a:lnTo>
                          <a:pt x="54" y="33"/>
                        </a:lnTo>
                        <a:lnTo>
                          <a:pt x="55" y="28"/>
                        </a:lnTo>
                        <a:lnTo>
                          <a:pt x="53" y="17"/>
                        </a:lnTo>
                        <a:lnTo>
                          <a:pt x="48" y="8"/>
                        </a:lnTo>
                        <a:lnTo>
                          <a:pt x="42" y="4"/>
                        </a:lnTo>
                        <a:lnTo>
                          <a:pt x="38" y="1"/>
                        </a:lnTo>
                        <a:lnTo>
                          <a:pt x="28" y="0"/>
                        </a:lnTo>
                        <a:lnTo>
                          <a:pt x="16" y="1"/>
                        </a:lnTo>
                        <a:lnTo>
                          <a:pt x="8" y="8"/>
                        </a:lnTo>
                        <a:lnTo>
                          <a:pt x="1" y="17"/>
                        </a:lnTo>
                        <a:lnTo>
                          <a:pt x="0" y="28"/>
                        </a:lnTo>
                        <a:lnTo>
                          <a:pt x="1" y="38"/>
                        </a:lnTo>
                        <a:lnTo>
                          <a:pt x="3" y="43"/>
                        </a:lnTo>
                        <a:lnTo>
                          <a:pt x="8" y="48"/>
                        </a:lnTo>
                        <a:lnTo>
                          <a:pt x="16" y="54"/>
                        </a:lnTo>
                        <a:lnTo>
                          <a:pt x="28" y="56"/>
                        </a:lnTo>
                        <a:lnTo>
                          <a:pt x="32" y="55"/>
                        </a:lnTo>
                        <a:lnTo>
                          <a:pt x="34"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336">
                    <a:extLst>
                      <a:ext uri="{FF2B5EF4-FFF2-40B4-BE49-F238E27FC236}">
                        <a16:creationId xmlns:a16="http://schemas.microsoft.com/office/drawing/2014/main" id="{06FE4C77-F955-2DC2-1262-2D926F27009A}"/>
                      </a:ext>
                    </a:extLst>
                  </p:cNvPr>
                  <p:cNvSpPr>
                    <a:spLocks/>
                  </p:cNvSpPr>
                  <p:nvPr/>
                </p:nvSpPr>
                <p:spPr bwMode="auto">
                  <a:xfrm>
                    <a:off x="4237038" y="5999163"/>
                    <a:ext cx="14287" cy="14287"/>
                  </a:xfrm>
                  <a:custGeom>
                    <a:avLst/>
                    <a:gdLst>
                      <a:gd name="T0" fmla="*/ 48 w 56"/>
                      <a:gd name="T1" fmla="*/ 47 h 55"/>
                      <a:gd name="T2" fmla="*/ 50 w 56"/>
                      <a:gd name="T3" fmla="*/ 42 h 55"/>
                      <a:gd name="T4" fmla="*/ 53 w 56"/>
                      <a:gd name="T5" fmla="*/ 37 h 55"/>
                      <a:gd name="T6" fmla="*/ 53 w 56"/>
                      <a:gd name="T7" fmla="*/ 34 h 55"/>
                      <a:gd name="T8" fmla="*/ 54 w 56"/>
                      <a:gd name="T9" fmla="*/ 32 h 55"/>
                      <a:gd name="T10" fmla="*/ 56 w 56"/>
                      <a:gd name="T11" fmla="*/ 27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3 w 56"/>
                      <a:gd name="T33" fmla="*/ 42 h 55"/>
                      <a:gd name="T34" fmla="*/ 8 w 56"/>
                      <a:gd name="T35" fmla="*/ 47 h 55"/>
                      <a:gd name="T36" fmla="*/ 16 w 56"/>
                      <a:gd name="T37" fmla="*/ 53 h 55"/>
                      <a:gd name="T38" fmla="*/ 28 w 56"/>
                      <a:gd name="T39" fmla="*/ 55 h 55"/>
                      <a:gd name="T40" fmla="*/ 32 w 56"/>
                      <a:gd name="T41" fmla="*/ 54 h 55"/>
                      <a:gd name="T42" fmla="*/ 34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3" y="37"/>
                        </a:lnTo>
                        <a:lnTo>
                          <a:pt x="53" y="34"/>
                        </a:lnTo>
                        <a:lnTo>
                          <a:pt x="54" y="32"/>
                        </a:lnTo>
                        <a:lnTo>
                          <a:pt x="56"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4"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337">
                    <a:extLst>
                      <a:ext uri="{FF2B5EF4-FFF2-40B4-BE49-F238E27FC236}">
                        <a16:creationId xmlns:a16="http://schemas.microsoft.com/office/drawing/2014/main" id="{9FB8B041-52B8-7571-B11F-488B2415CD49}"/>
                      </a:ext>
                    </a:extLst>
                  </p:cNvPr>
                  <p:cNvSpPr>
                    <a:spLocks/>
                  </p:cNvSpPr>
                  <p:nvPr/>
                </p:nvSpPr>
                <p:spPr bwMode="auto">
                  <a:xfrm>
                    <a:off x="4343400" y="6005513"/>
                    <a:ext cx="14287" cy="14287"/>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8 h 55"/>
                      <a:gd name="T12" fmla="*/ 54 w 56"/>
                      <a:gd name="T13" fmla="*/ 17 h 55"/>
                      <a:gd name="T14" fmla="*/ 48 w 56"/>
                      <a:gd name="T15" fmla="*/ 8 h 55"/>
                      <a:gd name="T16" fmla="*/ 42 w 56"/>
                      <a:gd name="T17" fmla="*/ 3 h 55"/>
                      <a:gd name="T18" fmla="*/ 38 w 56"/>
                      <a:gd name="T19" fmla="*/ 1 h 55"/>
                      <a:gd name="T20" fmla="*/ 28 w 56"/>
                      <a:gd name="T21" fmla="*/ 0 h 55"/>
                      <a:gd name="T22" fmla="*/ 16 w 56"/>
                      <a:gd name="T23" fmla="*/ 1 h 55"/>
                      <a:gd name="T24" fmla="*/ 8 w 56"/>
                      <a:gd name="T25" fmla="*/ 8 h 55"/>
                      <a:gd name="T26" fmla="*/ 1 w 56"/>
                      <a:gd name="T27" fmla="*/ 17 h 55"/>
                      <a:gd name="T28" fmla="*/ 0 w 56"/>
                      <a:gd name="T29" fmla="*/ 28 h 55"/>
                      <a:gd name="T30" fmla="*/ 1 w 56"/>
                      <a:gd name="T31" fmla="*/ 38 h 55"/>
                      <a:gd name="T32" fmla="*/ 4 w 56"/>
                      <a:gd name="T33" fmla="*/ 42 h 55"/>
                      <a:gd name="T34" fmla="*/ 8 w 56"/>
                      <a:gd name="T35" fmla="*/ 48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8"/>
                        </a:lnTo>
                        <a:lnTo>
                          <a:pt x="54" y="17"/>
                        </a:lnTo>
                        <a:lnTo>
                          <a:pt x="48" y="8"/>
                        </a:lnTo>
                        <a:lnTo>
                          <a:pt x="42" y="3"/>
                        </a:lnTo>
                        <a:lnTo>
                          <a:pt x="38" y="1"/>
                        </a:lnTo>
                        <a:lnTo>
                          <a:pt x="28" y="0"/>
                        </a:lnTo>
                        <a:lnTo>
                          <a:pt x="16" y="1"/>
                        </a:lnTo>
                        <a:lnTo>
                          <a:pt x="8" y="8"/>
                        </a:lnTo>
                        <a:lnTo>
                          <a:pt x="1" y="17"/>
                        </a:lnTo>
                        <a:lnTo>
                          <a:pt x="0" y="28"/>
                        </a:lnTo>
                        <a:lnTo>
                          <a:pt x="1" y="38"/>
                        </a:lnTo>
                        <a:lnTo>
                          <a:pt x="4" y="42"/>
                        </a:lnTo>
                        <a:lnTo>
                          <a:pt x="8" y="48"/>
                        </a:lnTo>
                        <a:lnTo>
                          <a:pt x="16" y="53"/>
                        </a:lnTo>
                        <a:lnTo>
                          <a:pt x="28" y="55"/>
                        </a:lnTo>
                        <a:lnTo>
                          <a:pt x="32" y="54"/>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Freeform 338">
                    <a:extLst>
                      <a:ext uri="{FF2B5EF4-FFF2-40B4-BE49-F238E27FC236}">
                        <a16:creationId xmlns:a16="http://schemas.microsoft.com/office/drawing/2014/main" id="{7035B5D3-2557-3181-03FC-8721788AA508}"/>
                      </a:ext>
                    </a:extLst>
                  </p:cNvPr>
                  <p:cNvSpPr>
                    <a:spLocks/>
                  </p:cNvSpPr>
                  <p:nvPr/>
                </p:nvSpPr>
                <p:spPr bwMode="auto">
                  <a:xfrm>
                    <a:off x="4511675" y="5981700"/>
                    <a:ext cx="14287" cy="14287"/>
                  </a:xfrm>
                  <a:custGeom>
                    <a:avLst/>
                    <a:gdLst>
                      <a:gd name="T0" fmla="*/ 48 w 56"/>
                      <a:gd name="T1" fmla="*/ 48 h 56"/>
                      <a:gd name="T2" fmla="*/ 50 w 56"/>
                      <a:gd name="T3" fmla="*/ 42 h 56"/>
                      <a:gd name="T4" fmla="*/ 53 w 56"/>
                      <a:gd name="T5" fmla="*/ 38 h 56"/>
                      <a:gd name="T6" fmla="*/ 53 w 56"/>
                      <a:gd name="T7" fmla="*/ 35 h 56"/>
                      <a:gd name="T8" fmla="*/ 55 w 56"/>
                      <a:gd name="T9" fmla="*/ 32 h 56"/>
                      <a:gd name="T10" fmla="*/ 56 w 56"/>
                      <a:gd name="T11" fmla="*/ 28 h 56"/>
                      <a:gd name="T12" fmla="*/ 53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3 w 56"/>
                      <a:gd name="T33" fmla="*/ 42 h 56"/>
                      <a:gd name="T34" fmla="*/ 8 w 56"/>
                      <a:gd name="T35" fmla="*/ 48 h 56"/>
                      <a:gd name="T36" fmla="*/ 16 w 56"/>
                      <a:gd name="T37" fmla="*/ 53 h 56"/>
                      <a:gd name="T38" fmla="*/ 28 w 56"/>
                      <a:gd name="T39" fmla="*/ 56 h 56"/>
                      <a:gd name="T40" fmla="*/ 32 w 56"/>
                      <a:gd name="T41" fmla="*/ 55 h 56"/>
                      <a:gd name="T42" fmla="*/ 35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3" y="38"/>
                        </a:lnTo>
                        <a:lnTo>
                          <a:pt x="53" y="35"/>
                        </a:lnTo>
                        <a:lnTo>
                          <a:pt x="55" y="32"/>
                        </a:lnTo>
                        <a:lnTo>
                          <a:pt x="56" y="28"/>
                        </a:lnTo>
                        <a:lnTo>
                          <a:pt x="53" y="17"/>
                        </a:lnTo>
                        <a:lnTo>
                          <a:pt x="48" y="8"/>
                        </a:lnTo>
                        <a:lnTo>
                          <a:pt x="42" y="3"/>
                        </a:lnTo>
                        <a:lnTo>
                          <a:pt x="38" y="1"/>
                        </a:lnTo>
                        <a:lnTo>
                          <a:pt x="28" y="0"/>
                        </a:lnTo>
                        <a:lnTo>
                          <a:pt x="16" y="1"/>
                        </a:lnTo>
                        <a:lnTo>
                          <a:pt x="8" y="8"/>
                        </a:lnTo>
                        <a:lnTo>
                          <a:pt x="1" y="17"/>
                        </a:lnTo>
                        <a:lnTo>
                          <a:pt x="0" y="28"/>
                        </a:lnTo>
                        <a:lnTo>
                          <a:pt x="1" y="38"/>
                        </a:lnTo>
                        <a:lnTo>
                          <a:pt x="3" y="42"/>
                        </a:lnTo>
                        <a:lnTo>
                          <a:pt x="8" y="48"/>
                        </a:lnTo>
                        <a:lnTo>
                          <a:pt x="16" y="53"/>
                        </a:lnTo>
                        <a:lnTo>
                          <a:pt x="28" y="56"/>
                        </a:lnTo>
                        <a:lnTo>
                          <a:pt x="32" y="55"/>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Freeform 339">
                    <a:extLst>
                      <a:ext uri="{FF2B5EF4-FFF2-40B4-BE49-F238E27FC236}">
                        <a16:creationId xmlns:a16="http://schemas.microsoft.com/office/drawing/2014/main" id="{FAABB1FA-9008-2544-1749-79DA5A92B708}"/>
                      </a:ext>
                    </a:extLst>
                  </p:cNvPr>
                  <p:cNvSpPr>
                    <a:spLocks/>
                  </p:cNvSpPr>
                  <p:nvPr/>
                </p:nvSpPr>
                <p:spPr bwMode="auto">
                  <a:xfrm>
                    <a:off x="4697413" y="5981700"/>
                    <a:ext cx="14287" cy="14287"/>
                  </a:xfrm>
                  <a:custGeom>
                    <a:avLst/>
                    <a:gdLst>
                      <a:gd name="T0" fmla="*/ 48 w 55"/>
                      <a:gd name="T1" fmla="*/ 48 h 56"/>
                      <a:gd name="T2" fmla="*/ 50 w 55"/>
                      <a:gd name="T3" fmla="*/ 42 h 56"/>
                      <a:gd name="T4" fmla="*/ 53 w 55"/>
                      <a:gd name="T5" fmla="*/ 38 h 56"/>
                      <a:gd name="T6" fmla="*/ 53 w 55"/>
                      <a:gd name="T7" fmla="*/ 35 h 56"/>
                      <a:gd name="T8" fmla="*/ 54 w 55"/>
                      <a:gd name="T9" fmla="*/ 32 h 56"/>
                      <a:gd name="T10" fmla="*/ 55 w 55"/>
                      <a:gd name="T11" fmla="*/ 28 h 56"/>
                      <a:gd name="T12" fmla="*/ 53 w 55"/>
                      <a:gd name="T13" fmla="*/ 17 h 56"/>
                      <a:gd name="T14" fmla="*/ 48 w 55"/>
                      <a:gd name="T15" fmla="*/ 8 h 56"/>
                      <a:gd name="T16" fmla="*/ 42 w 55"/>
                      <a:gd name="T17" fmla="*/ 3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2 h 56"/>
                      <a:gd name="T34" fmla="*/ 8 w 55"/>
                      <a:gd name="T35" fmla="*/ 48 h 56"/>
                      <a:gd name="T36" fmla="*/ 15 w 55"/>
                      <a:gd name="T37" fmla="*/ 53 h 56"/>
                      <a:gd name="T38" fmla="*/ 28 w 55"/>
                      <a:gd name="T39" fmla="*/ 56 h 56"/>
                      <a:gd name="T40" fmla="*/ 32 w 55"/>
                      <a:gd name="T41" fmla="*/ 55 h 56"/>
                      <a:gd name="T42" fmla="*/ 34 w 55"/>
                      <a:gd name="T43" fmla="*/ 53 h 56"/>
                      <a:gd name="T44" fmla="*/ 38 w 55"/>
                      <a:gd name="T45" fmla="*/ 53 h 56"/>
                      <a:gd name="T46" fmla="*/ 42 w 55"/>
                      <a:gd name="T47" fmla="*/ 50 h 56"/>
                      <a:gd name="T48" fmla="*/ 48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8" y="48"/>
                        </a:moveTo>
                        <a:lnTo>
                          <a:pt x="50" y="42"/>
                        </a:lnTo>
                        <a:lnTo>
                          <a:pt x="53" y="38"/>
                        </a:lnTo>
                        <a:lnTo>
                          <a:pt x="53" y="35"/>
                        </a:lnTo>
                        <a:lnTo>
                          <a:pt x="54" y="32"/>
                        </a:lnTo>
                        <a:lnTo>
                          <a:pt x="55" y="28"/>
                        </a:lnTo>
                        <a:lnTo>
                          <a:pt x="53" y="17"/>
                        </a:lnTo>
                        <a:lnTo>
                          <a:pt x="48" y="8"/>
                        </a:lnTo>
                        <a:lnTo>
                          <a:pt x="42" y="3"/>
                        </a:lnTo>
                        <a:lnTo>
                          <a:pt x="38" y="1"/>
                        </a:lnTo>
                        <a:lnTo>
                          <a:pt x="28" y="0"/>
                        </a:lnTo>
                        <a:lnTo>
                          <a:pt x="15" y="1"/>
                        </a:lnTo>
                        <a:lnTo>
                          <a:pt x="8" y="8"/>
                        </a:lnTo>
                        <a:lnTo>
                          <a:pt x="1" y="17"/>
                        </a:lnTo>
                        <a:lnTo>
                          <a:pt x="0" y="28"/>
                        </a:lnTo>
                        <a:lnTo>
                          <a:pt x="1" y="38"/>
                        </a:lnTo>
                        <a:lnTo>
                          <a:pt x="3" y="42"/>
                        </a:lnTo>
                        <a:lnTo>
                          <a:pt x="8" y="48"/>
                        </a:lnTo>
                        <a:lnTo>
                          <a:pt x="15" y="53"/>
                        </a:lnTo>
                        <a:lnTo>
                          <a:pt x="28" y="56"/>
                        </a:lnTo>
                        <a:lnTo>
                          <a:pt x="32" y="55"/>
                        </a:lnTo>
                        <a:lnTo>
                          <a:pt x="34"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Freeform 340">
                    <a:extLst>
                      <a:ext uri="{FF2B5EF4-FFF2-40B4-BE49-F238E27FC236}">
                        <a16:creationId xmlns:a16="http://schemas.microsoft.com/office/drawing/2014/main" id="{CEFC7E4D-9E1C-AF49-9C56-1A0264E44D2C}"/>
                      </a:ext>
                    </a:extLst>
                  </p:cNvPr>
                  <p:cNvSpPr>
                    <a:spLocks/>
                  </p:cNvSpPr>
                  <p:nvPr/>
                </p:nvSpPr>
                <p:spPr bwMode="auto">
                  <a:xfrm>
                    <a:off x="4805363" y="6000750"/>
                    <a:ext cx="15875" cy="14287"/>
                  </a:xfrm>
                  <a:custGeom>
                    <a:avLst/>
                    <a:gdLst>
                      <a:gd name="T0" fmla="*/ 47 w 55"/>
                      <a:gd name="T1" fmla="*/ 48 h 56"/>
                      <a:gd name="T2" fmla="*/ 50 w 55"/>
                      <a:gd name="T3" fmla="*/ 43 h 56"/>
                      <a:gd name="T4" fmla="*/ 53 w 55"/>
                      <a:gd name="T5" fmla="*/ 38 h 56"/>
                      <a:gd name="T6" fmla="*/ 53 w 55"/>
                      <a:gd name="T7" fmla="*/ 35 h 56"/>
                      <a:gd name="T8" fmla="*/ 54 w 55"/>
                      <a:gd name="T9" fmla="*/ 33 h 56"/>
                      <a:gd name="T10" fmla="*/ 55 w 55"/>
                      <a:gd name="T11" fmla="*/ 28 h 56"/>
                      <a:gd name="T12" fmla="*/ 53 w 55"/>
                      <a:gd name="T13" fmla="*/ 17 h 56"/>
                      <a:gd name="T14" fmla="*/ 47 w 55"/>
                      <a:gd name="T15" fmla="*/ 8 h 56"/>
                      <a:gd name="T16" fmla="*/ 42 w 55"/>
                      <a:gd name="T17" fmla="*/ 4 h 56"/>
                      <a:gd name="T18" fmla="*/ 38 w 55"/>
                      <a:gd name="T19" fmla="*/ 1 h 56"/>
                      <a:gd name="T20" fmla="*/ 28 w 55"/>
                      <a:gd name="T21" fmla="*/ 0 h 56"/>
                      <a:gd name="T22" fmla="*/ 15 w 55"/>
                      <a:gd name="T23" fmla="*/ 1 h 56"/>
                      <a:gd name="T24" fmla="*/ 8 w 55"/>
                      <a:gd name="T25" fmla="*/ 8 h 56"/>
                      <a:gd name="T26" fmla="*/ 1 w 55"/>
                      <a:gd name="T27" fmla="*/ 17 h 56"/>
                      <a:gd name="T28" fmla="*/ 0 w 55"/>
                      <a:gd name="T29" fmla="*/ 28 h 56"/>
                      <a:gd name="T30" fmla="*/ 1 w 55"/>
                      <a:gd name="T31" fmla="*/ 38 h 56"/>
                      <a:gd name="T32" fmla="*/ 3 w 55"/>
                      <a:gd name="T33" fmla="*/ 43 h 56"/>
                      <a:gd name="T34" fmla="*/ 8 w 55"/>
                      <a:gd name="T35" fmla="*/ 48 h 56"/>
                      <a:gd name="T36" fmla="*/ 15 w 55"/>
                      <a:gd name="T37" fmla="*/ 54 h 56"/>
                      <a:gd name="T38" fmla="*/ 28 w 55"/>
                      <a:gd name="T39" fmla="*/ 56 h 56"/>
                      <a:gd name="T40" fmla="*/ 32 w 55"/>
                      <a:gd name="T41" fmla="*/ 55 h 56"/>
                      <a:gd name="T42" fmla="*/ 34 w 55"/>
                      <a:gd name="T43" fmla="*/ 54 h 56"/>
                      <a:gd name="T44" fmla="*/ 38 w 55"/>
                      <a:gd name="T45" fmla="*/ 54 h 56"/>
                      <a:gd name="T46" fmla="*/ 42 w 55"/>
                      <a:gd name="T47" fmla="*/ 50 h 56"/>
                      <a:gd name="T48" fmla="*/ 47 w 55"/>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6">
                        <a:moveTo>
                          <a:pt x="47" y="48"/>
                        </a:moveTo>
                        <a:lnTo>
                          <a:pt x="50" y="43"/>
                        </a:lnTo>
                        <a:lnTo>
                          <a:pt x="53" y="38"/>
                        </a:lnTo>
                        <a:lnTo>
                          <a:pt x="53" y="35"/>
                        </a:lnTo>
                        <a:lnTo>
                          <a:pt x="54" y="33"/>
                        </a:lnTo>
                        <a:lnTo>
                          <a:pt x="55" y="28"/>
                        </a:lnTo>
                        <a:lnTo>
                          <a:pt x="53" y="17"/>
                        </a:lnTo>
                        <a:lnTo>
                          <a:pt x="47" y="8"/>
                        </a:lnTo>
                        <a:lnTo>
                          <a:pt x="42" y="4"/>
                        </a:lnTo>
                        <a:lnTo>
                          <a:pt x="38" y="1"/>
                        </a:lnTo>
                        <a:lnTo>
                          <a:pt x="28" y="0"/>
                        </a:lnTo>
                        <a:lnTo>
                          <a:pt x="15" y="1"/>
                        </a:lnTo>
                        <a:lnTo>
                          <a:pt x="8" y="8"/>
                        </a:lnTo>
                        <a:lnTo>
                          <a:pt x="1" y="17"/>
                        </a:lnTo>
                        <a:lnTo>
                          <a:pt x="0" y="28"/>
                        </a:lnTo>
                        <a:lnTo>
                          <a:pt x="1" y="38"/>
                        </a:lnTo>
                        <a:lnTo>
                          <a:pt x="3" y="43"/>
                        </a:lnTo>
                        <a:lnTo>
                          <a:pt x="8" y="48"/>
                        </a:lnTo>
                        <a:lnTo>
                          <a:pt x="15" y="54"/>
                        </a:lnTo>
                        <a:lnTo>
                          <a:pt x="28" y="56"/>
                        </a:lnTo>
                        <a:lnTo>
                          <a:pt x="32" y="55"/>
                        </a:lnTo>
                        <a:lnTo>
                          <a:pt x="34" y="54"/>
                        </a:lnTo>
                        <a:lnTo>
                          <a:pt x="38" y="54"/>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341">
                    <a:extLst>
                      <a:ext uri="{FF2B5EF4-FFF2-40B4-BE49-F238E27FC236}">
                        <a16:creationId xmlns:a16="http://schemas.microsoft.com/office/drawing/2014/main" id="{FEAC3EA0-C439-BD86-190B-5D15156CAD39}"/>
                      </a:ext>
                    </a:extLst>
                  </p:cNvPr>
                  <p:cNvSpPr>
                    <a:spLocks/>
                  </p:cNvSpPr>
                  <p:nvPr/>
                </p:nvSpPr>
                <p:spPr bwMode="auto">
                  <a:xfrm>
                    <a:off x="4205288" y="6130925"/>
                    <a:ext cx="14287" cy="15875"/>
                  </a:xfrm>
                  <a:custGeom>
                    <a:avLst/>
                    <a:gdLst>
                      <a:gd name="T0" fmla="*/ 48 w 56"/>
                      <a:gd name="T1" fmla="*/ 48 h 56"/>
                      <a:gd name="T2" fmla="*/ 50 w 56"/>
                      <a:gd name="T3" fmla="*/ 42 h 56"/>
                      <a:gd name="T4" fmla="*/ 53 w 56"/>
                      <a:gd name="T5" fmla="*/ 38 h 56"/>
                      <a:gd name="T6" fmla="*/ 53 w 56"/>
                      <a:gd name="T7" fmla="*/ 35 h 56"/>
                      <a:gd name="T8" fmla="*/ 55 w 56"/>
                      <a:gd name="T9" fmla="*/ 32 h 56"/>
                      <a:gd name="T10" fmla="*/ 56 w 56"/>
                      <a:gd name="T11" fmla="*/ 28 h 56"/>
                      <a:gd name="T12" fmla="*/ 53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2 h 56"/>
                      <a:gd name="T34" fmla="*/ 8 w 56"/>
                      <a:gd name="T35" fmla="*/ 48 h 56"/>
                      <a:gd name="T36" fmla="*/ 16 w 56"/>
                      <a:gd name="T37" fmla="*/ 53 h 56"/>
                      <a:gd name="T38" fmla="*/ 28 w 56"/>
                      <a:gd name="T39" fmla="*/ 56 h 56"/>
                      <a:gd name="T40" fmla="*/ 32 w 56"/>
                      <a:gd name="T41" fmla="*/ 55 h 56"/>
                      <a:gd name="T42" fmla="*/ 35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3" y="38"/>
                        </a:lnTo>
                        <a:lnTo>
                          <a:pt x="53" y="35"/>
                        </a:lnTo>
                        <a:lnTo>
                          <a:pt x="55" y="32"/>
                        </a:lnTo>
                        <a:lnTo>
                          <a:pt x="56" y="28"/>
                        </a:lnTo>
                        <a:lnTo>
                          <a:pt x="53" y="17"/>
                        </a:lnTo>
                        <a:lnTo>
                          <a:pt x="48" y="8"/>
                        </a:lnTo>
                        <a:lnTo>
                          <a:pt x="42" y="3"/>
                        </a:lnTo>
                        <a:lnTo>
                          <a:pt x="38" y="1"/>
                        </a:lnTo>
                        <a:lnTo>
                          <a:pt x="28" y="0"/>
                        </a:lnTo>
                        <a:lnTo>
                          <a:pt x="16" y="1"/>
                        </a:lnTo>
                        <a:lnTo>
                          <a:pt x="8" y="8"/>
                        </a:lnTo>
                        <a:lnTo>
                          <a:pt x="1" y="17"/>
                        </a:lnTo>
                        <a:lnTo>
                          <a:pt x="0" y="28"/>
                        </a:lnTo>
                        <a:lnTo>
                          <a:pt x="1" y="38"/>
                        </a:lnTo>
                        <a:lnTo>
                          <a:pt x="4" y="42"/>
                        </a:lnTo>
                        <a:lnTo>
                          <a:pt x="8" y="48"/>
                        </a:lnTo>
                        <a:lnTo>
                          <a:pt x="16" y="53"/>
                        </a:lnTo>
                        <a:lnTo>
                          <a:pt x="28" y="56"/>
                        </a:lnTo>
                        <a:lnTo>
                          <a:pt x="32" y="55"/>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342">
                    <a:extLst>
                      <a:ext uri="{FF2B5EF4-FFF2-40B4-BE49-F238E27FC236}">
                        <a16:creationId xmlns:a16="http://schemas.microsoft.com/office/drawing/2014/main" id="{4680E29B-39BD-41C8-3629-ABD90D7FB0EF}"/>
                      </a:ext>
                    </a:extLst>
                  </p:cNvPr>
                  <p:cNvSpPr>
                    <a:spLocks/>
                  </p:cNvSpPr>
                  <p:nvPr/>
                </p:nvSpPr>
                <p:spPr bwMode="auto">
                  <a:xfrm>
                    <a:off x="4205288" y="6111875"/>
                    <a:ext cx="14287" cy="14287"/>
                  </a:xfrm>
                  <a:custGeom>
                    <a:avLst/>
                    <a:gdLst>
                      <a:gd name="T0" fmla="*/ 48 w 56"/>
                      <a:gd name="T1" fmla="*/ 48 h 56"/>
                      <a:gd name="T2" fmla="*/ 50 w 56"/>
                      <a:gd name="T3" fmla="*/ 43 h 56"/>
                      <a:gd name="T4" fmla="*/ 53 w 56"/>
                      <a:gd name="T5" fmla="*/ 38 h 56"/>
                      <a:gd name="T6" fmla="*/ 53 w 56"/>
                      <a:gd name="T7" fmla="*/ 35 h 56"/>
                      <a:gd name="T8" fmla="*/ 55 w 56"/>
                      <a:gd name="T9" fmla="*/ 33 h 56"/>
                      <a:gd name="T10" fmla="*/ 56 w 56"/>
                      <a:gd name="T11" fmla="*/ 28 h 56"/>
                      <a:gd name="T12" fmla="*/ 53 w 56"/>
                      <a:gd name="T13" fmla="*/ 17 h 56"/>
                      <a:gd name="T14" fmla="*/ 48 w 56"/>
                      <a:gd name="T15" fmla="*/ 8 h 56"/>
                      <a:gd name="T16" fmla="*/ 42 w 56"/>
                      <a:gd name="T17" fmla="*/ 4 h 56"/>
                      <a:gd name="T18" fmla="*/ 38 w 56"/>
                      <a:gd name="T19" fmla="*/ 2 h 56"/>
                      <a:gd name="T20" fmla="*/ 28 w 56"/>
                      <a:gd name="T21" fmla="*/ 0 h 56"/>
                      <a:gd name="T22" fmla="*/ 16 w 56"/>
                      <a:gd name="T23" fmla="*/ 2 h 56"/>
                      <a:gd name="T24" fmla="*/ 8 w 56"/>
                      <a:gd name="T25" fmla="*/ 8 h 56"/>
                      <a:gd name="T26" fmla="*/ 1 w 56"/>
                      <a:gd name="T27" fmla="*/ 17 h 56"/>
                      <a:gd name="T28" fmla="*/ 0 w 56"/>
                      <a:gd name="T29" fmla="*/ 28 h 56"/>
                      <a:gd name="T30" fmla="*/ 1 w 56"/>
                      <a:gd name="T31" fmla="*/ 38 h 56"/>
                      <a:gd name="T32" fmla="*/ 4 w 56"/>
                      <a:gd name="T33" fmla="*/ 43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3"/>
                        </a:lnTo>
                        <a:lnTo>
                          <a:pt x="53" y="38"/>
                        </a:lnTo>
                        <a:lnTo>
                          <a:pt x="53" y="35"/>
                        </a:lnTo>
                        <a:lnTo>
                          <a:pt x="55" y="33"/>
                        </a:lnTo>
                        <a:lnTo>
                          <a:pt x="56" y="28"/>
                        </a:lnTo>
                        <a:lnTo>
                          <a:pt x="53" y="17"/>
                        </a:lnTo>
                        <a:lnTo>
                          <a:pt x="48" y="8"/>
                        </a:lnTo>
                        <a:lnTo>
                          <a:pt x="42" y="4"/>
                        </a:lnTo>
                        <a:lnTo>
                          <a:pt x="38" y="2"/>
                        </a:lnTo>
                        <a:lnTo>
                          <a:pt x="28" y="0"/>
                        </a:lnTo>
                        <a:lnTo>
                          <a:pt x="16" y="2"/>
                        </a:lnTo>
                        <a:lnTo>
                          <a:pt x="8" y="8"/>
                        </a:lnTo>
                        <a:lnTo>
                          <a:pt x="1" y="17"/>
                        </a:lnTo>
                        <a:lnTo>
                          <a:pt x="0" y="28"/>
                        </a:lnTo>
                        <a:lnTo>
                          <a:pt x="1" y="38"/>
                        </a:lnTo>
                        <a:lnTo>
                          <a:pt x="4" y="43"/>
                        </a:lnTo>
                        <a:lnTo>
                          <a:pt x="8" y="48"/>
                        </a:lnTo>
                        <a:lnTo>
                          <a:pt x="16" y="54"/>
                        </a:lnTo>
                        <a:lnTo>
                          <a:pt x="28" y="56"/>
                        </a:lnTo>
                        <a:lnTo>
                          <a:pt x="32" y="55"/>
                        </a:lnTo>
                        <a:lnTo>
                          <a:pt x="35"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eform 343">
                    <a:extLst>
                      <a:ext uri="{FF2B5EF4-FFF2-40B4-BE49-F238E27FC236}">
                        <a16:creationId xmlns:a16="http://schemas.microsoft.com/office/drawing/2014/main" id="{DC7D8D6D-2BEE-3F2E-902E-E2BF09CA6CFF}"/>
                      </a:ext>
                    </a:extLst>
                  </p:cNvPr>
                  <p:cNvSpPr>
                    <a:spLocks/>
                  </p:cNvSpPr>
                  <p:nvPr/>
                </p:nvSpPr>
                <p:spPr bwMode="auto">
                  <a:xfrm>
                    <a:off x="4138613" y="6096000"/>
                    <a:ext cx="14287" cy="15875"/>
                  </a:xfrm>
                  <a:custGeom>
                    <a:avLst/>
                    <a:gdLst>
                      <a:gd name="T0" fmla="*/ 48 w 56"/>
                      <a:gd name="T1" fmla="*/ 48 h 55"/>
                      <a:gd name="T2" fmla="*/ 50 w 56"/>
                      <a:gd name="T3" fmla="*/ 42 h 55"/>
                      <a:gd name="T4" fmla="*/ 54 w 56"/>
                      <a:gd name="T5" fmla="*/ 38 h 55"/>
                      <a:gd name="T6" fmla="*/ 54 w 56"/>
                      <a:gd name="T7" fmla="*/ 34 h 55"/>
                      <a:gd name="T8" fmla="*/ 55 w 56"/>
                      <a:gd name="T9" fmla="*/ 32 h 55"/>
                      <a:gd name="T10" fmla="*/ 56 w 56"/>
                      <a:gd name="T11" fmla="*/ 28 h 55"/>
                      <a:gd name="T12" fmla="*/ 54 w 56"/>
                      <a:gd name="T13" fmla="*/ 16 h 55"/>
                      <a:gd name="T14" fmla="*/ 48 w 56"/>
                      <a:gd name="T15" fmla="*/ 8 h 55"/>
                      <a:gd name="T16" fmla="*/ 43 w 56"/>
                      <a:gd name="T17" fmla="*/ 3 h 55"/>
                      <a:gd name="T18" fmla="*/ 38 w 56"/>
                      <a:gd name="T19" fmla="*/ 1 h 55"/>
                      <a:gd name="T20" fmla="*/ 28 w 56"/>
                      <a:gd name="T21" fmla="*/ 0 h 55"/>
                      <a:gd name="T22" fmla="*/ 16 w 56"/>
                      <a:gd name="T23" fmla="*/ 1 h 55"/>
                      <a:gd name="T24" fmla="*/ 8 w 56"/>
                      <a:gd name="T25" fmla="*/ 8 h 55"/>
                      <a:gd name="T26" fmla="*/ 1 w 56"/>
                      <a:gd name="T27" fmla="*/ 16 h 55"/>
                      <a:gd name="T28" fmla="*/ 0 w 56"/>
                      <a:gd name="T29" fmla="*/ 28 h 55"/>
                      <a:gd name="T30" fmla="*/ 1 w 56"/>
                      <a:gd name="T31" fmla="*/ 38 h 55"/>
                      <a:gd name="T32" fmla="*/ 4 w 56"/>
                      <a:gd name="T33" fmla="*/ 42 h 55"/>
                      <a:gd name="T34" fmla="*/ 8 w 56"/>
                      <a:gd name="T35" fmla="*/ 48 h 55"/>
                      <a:gd name="T36" fmla="*/ 16 w 56"/>
                      <a:gd name="T37" fmla="*/ 53 h 55"/>
                      <a:gd name="T38" fmla="*/ 28 w 56"/>
                      <a:gd name="T39" fmla="*/ 55 h 55"/>
                      <a:gd name="T40" fmla="*/ 33 w 56"/>
                      <a:gd name="T41" fmla="*/ 54 h 55"/>
                      <a:gd name="T42" fmla="*/ 35 w 56"/>
                      <a:gd name="T43" fmla="*/ 53 h 55"/>
                      <a:gd name="T44" fmla="*/ 38 w 56"/>
                      <a:gd name="T45" fmla="*/ 53 h 55"/>
                      <a:gd name="T46" fmla="*/ 43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4" y="38"/>
                        </a:lnTo>
                        <a:lnTo>
                          <a:pt x="54" y="34"/>
                        </a:lnTo>
                        <a:lnTo>
                          <a:pt x="55" y="32"/>
                        </a:lnTo>
                        <a:lnTo>
                          <a:pt x="56" y="28"/>
                        </a:lnTo>
                        <a:lnTo>
                          <a:pt x="54" y="16"/>
                        </a:lnTo>
                        <a:lnTo>
                          <a:pt x="48" y="8"/>
                        </a:lnTo>
                        <a:lnTo>
                          <a:pt x="43" y="3"/>
                        </a:lnTo>
                        <a:lnTo>
                          <a:pt x="38" y="1"/>
                        </a:lnTo>
                        <a:lnTo>
                          <a:pt x="28" y="0"/>
                        </a:lnTo>
                        <a:lnTo>
                          <a:pt x="16" y="1"/>
                        </a:lnTo>
                        <a:lnTo>
                          <a:pt x="8" y="8"/>
                        </a:lnTo>
                        <a:lnTo>
                          <a:pt x="1" y="16"/>
                        </a:lnTo>
                        <a:lnTo>
                          <a:pt x="0" y="28"/>
                        </a:lnTo>
                        <a:lnTo>
                          <a:pt x="1" y="38"/>
                        </a:lnTo>
                        <a:lnTo>
                          <a:pt x="4" y="42"/>
                        </a:lnTo>
                        <a:lnTo>
                          <a:pt x="8" y="48"/>
                        </a:lnTo>
                        <a:lnTo>
                          <a:pt x="16" y="53"/>
                        </a:lnTo>
                        <a:lnTo>
                          <a:pt x="28" y="55"/>
                        </a:lnTo>
                        <a:lnTo>
                          <a:pt x="33" y="54"/>
                        </a:lnTo>
                        <a:lnTo>
                          <a:pt x="35" y="53"/>
                        </a:lnTo>
                        <a:lnTo>
                          <a:pt x="38" y="53"/>
                        </a:lnTo>
                        <a:lnTo>
                          <a:pt x="43"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344">
                    <a:extLst>
                      <a:ext uri="{FF2B5EF4-FFF2-40B4-BE49-F238E27FC236}">
                        <a16:creationId xmlns:a16="http://schemas.microsoft.com/office/drawing/2014/main" id="{D62FEFB0-5E3C-B2C7-CE38-94AF22A11EE8}"/>
                      </a:ext>
                    </a:extLst>
                  </p:cNvPr>
                  <p:cNvSpPr>
                    <a:spLocks/>
                  </p:cNvSpPr>
                  <p:nvPr/>
                </p:nvSpPr>
                <p:spPr bwMode="auto">
                  <a:xfrm>
                    <a:off x="3983038" y="6142038"/>
                    <a:ext cx="14287" cy="14287"/>
                  </a:xfrm>
                  <a:custGeom>
                    <a:avLst/>
                    <a:gdLst>
                      <a:gd name="T0" fmla="*/ 47 w 55"/>
                      <a:gd name="T1" fmla="*/ 48 h 55"/>
                      <a:gd name="T2" fmla="*/ 50 w 55"/>
                      <a:gd name="T3" fmla="*/ 42 h 55"/>
                      <a:gd name="T4" fmla="*/ 53 w 55"/>
                      <a:gd name="T5" fmla="*/ 38 h 55"/>
                      <a:gd name="T6" fmla="*/ 53 w 55"/>
                      <a:gd name="T7" fmla="*/ 34 h 55"/>
                      <a:gd name="T8" fmla="*/ 54 w 55"/>
                      <a:gd name="T9" fmla="*/ 32 h 55"/>
                      <a:gd name="T10" fmla="*/ 55 w 55"/>
                      <a:gd name="T11" fmla="*/ 28 h 55"/>
                      <a:gd name="T12" fmla="*/ 53 w 55"/>
                      <a:gd name="T13" fmla="*/ 17 h 55"/>
                      <a:gd name="T14" fmla="*/ 47 w 55"/>
                      <a:gd name="T15" fmla="*/ 8 h 55"/>
                      <a:gd name="T16" fmla="*/ 42 w 55"/>
                      <a:gd name="T17" fmla="*/ 3 h 55"/>
                      <a:gd name="T18" fmla="*/ 37 w 55"/>
                      <a:gd name="T19" fmla="*/ 1 h 55"/>
                      <a:gd name="T20" fmla="*/ 27 w 55"/>
                      <a:gd name="T21" fmla="*/ 0 h 55"/>
                      <a:gd name="T22" fmla="*/ 15 w 55"/>
                      <a:gd name="T23" fmla="*/ 1 h 55"/>
                      <a:gd name="T24" fmla="*/ 7 w 55"/>
                      <a:gd name="T25" fmla="*/ 8 h 55"/>
                      <a:gd name="T26" fmla="*/ 1 w 55"/>
                      <a:gd name="T27" fmla="*/ 17 h 55"/>
                      <a:gd name="T28" fmla="*/ 0 w 55"/>
                      <a:gd name="T29" fmla="*/ 28 h 55"/>
                      <a:gd name="T30" fmla="*/ 1 w 55"/>
                      <a:gd name="T31" fmla="*/ 38 h 55"/>
                      <a:gd name="T32" fmla="*/ 3 w 55"/>
                      <a:gd name="T33" fmla="*/ 42 h 55"/>
                      <a:gd name="T34" fmla="*/ 7 w 55"/>
                      <a:gd name="T35" fmla="*/ 48 h 55"/>
                      <a:gd name="T36" fmla="*/ 15 w 55"/>
                      <a:gd name="T37" fmla="*/ 53 h 55"/>
                      <a:gd name="T38" fmla="*/ 27 w 55"/>
                      <a:gd name="T39" fmla="*/ 55 h 55"/>
                      <a:gd name="T40" fmla="*/ 32 w 55"/>
                      <a:gd name="T41" fmla="*/ 54 h 55"/>
                      <a:gd name="T42" fmla="*/ 34 w 55"/>
                      <a:gd name="T43" fmla="*/ 53 h 55"/>
                      <a:gd name="T44" fmla="*/ 37 w 55"/>
                      <a:gd name="T45" fmla="*/ 53 h 55"/>
                      <a:gd name="T46" fmla="*/ 42 w 55"/>
                      <a:gd name="T47" fmla="*/ 50 h 55"/>
                      <a:gd name="T48" fmla="*/ 47 w 55"/>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47" y="48"/>
                        </a:moveTo>
                        <a:lnTo>
                          <a:pt x="50" y="42"/>
                        </a:lnTo>
                        <a:lnTo>
                          <a:pt x="53" y="38"/>
                        </a:lnTo>
                        <a:lnTo>
                          <a:pt x="53" y="34"/>
                        </a:lnTo>
                        <a:lnTo>
                          <a:pt x="54" y="32"/>
                        </a:lnTo>
                        <a:lnTo>
                          <a:pt x="55" y="28"/>
                        </a:lnTo>
                        <a:lnTo>
                          <a:pt x="53" y="17"/>
                        </a:lnTo>
                        <a:lnTo>
                          <a:pt x="47" y="8"/>
                        </a:lnTo>
                        <a:lnTo>
                          <a:pt x="42" y="3"/>
                        </a:lnTo>
                        <a:lnTo>
                          <a:pt x="37" y="1"/>
                        </a:lnTo>
                        <a:lnTo>
                          <a:pt x="27" y="0"/>
                        </a:lnTo>
                        <a:lnTo>
                          <a:pt x="15" y="1"/>
                        </a:lnTo>
                        <a:lnTo>
                          <a:pt x="7" y="8"/>
                        </a:lnTo>
                        <a:lnTo>
                          <a:pt x="1" y="17"/>
                        </a:lnTo>
                        <a:lnTo>
                          <a:pt x="0" y="28"/>
                        </a:lnTo>
                        <a:lnTo>
                          <a:pt x="1" y="38"/>
                        </a:lnTo>
                        <a:lnTo>
                          <a:pt x="3" y="42"/>
                        </a:lnTo>
                        <a:lnTo>
                          <a:pt x="7" y="48"/>
                        </a:lnTo>
                        <a:lnTo>
                          <a:pt x="15" y="53"/>
                        </a:lnTo>
                        <a:lnTo>
                          <a:pt x="27" y="55"/>
                        </a:lnTo>
                        <a:lnTo>
                          <a:pt x="32" y="54"/>
                        </a:lnTo>
                        <a:lnTo>
                          <a:pt x="34" y="53"/>
                        </a:lnTo>
                        <a:lnTo>
                          <a:pt x="37" y="53"/>
                        </a:lnTo>
                        <a:lnTo>
                          <a:pt x="42" y="50"/>
                        </a:lnTo>
                        <a:lnTo>
                          <a:pt x="47"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345">
                    <a:extLst>
                      <a:ext uri="{FF2B5EF4-FFF2-40B4-BE49-F238E27FC236}">
                        <a16:creationId xmlns:a16="http://schemas.microsoft.com/office/drawing/2014/main" id="{4B61896B-D132-B163-7537-1299C5991B88}"/>
                      </a:ext>
                    </a:extLst>
                  </p:cNvPr>
                  <p:cNvSpPr>
                    <a:spLocks/>
                  </p:cNvSpPr>
                  <p:nvPr/>
                </p:nvSpPr>
                <p:spPr bwMode="auto">
                  <a:xfrm>
                    <a:off x="3621088" y="6108700"/>
                    <a:ext cx="15875" cy="15875"/>
                  </a:xfrm>
                  <a:custGeom>
                    <a:avLst/>
                    <a:gdLst>
                      <a:gd name="T0" fmla="*/ 48 w 56"/>
                      <a:gd name="T1" fmla="*/ 47 h 55"/>
                      <a:gd name="T2" fmla="*/ 50 w 56"/>
                      <a:gd name="T3" fmla="*/ 42 h 55"/>
                      <a:gd name="T4" fmla="*/ 53 w 56"/>
                      <a:gd name="T5" fmla="*/ 37 h 55"/>
                      <a:gd name="T6" fmla="*/ 53 w 56"/>
                      <a:gd name="T7" fmla="*/ 34 h 55"/>
                      <a:gd name="T8" fmla="*/ 55 w 56"/>
                      <a:gd name="T9" fmla="*/ 32 h 55"/>
                      <a:gd name="T10" fmla="*/ 56 w 56"/>
                      <a:gd name="T11" fmla="*/ 27 h 55"/>
                      <a:gd name="T12" fmla="*/ 53 w 56"/>
                      <a:gd name="T13" fmla="*/ 16 h 55"/>
                      <a:gd name="T14" fmla="*/ 48 w 56"/>
                      <a:gd name="T15" fmla="*/ 7 h 55"/>
                      <a:gd name="T16" fmla="*/ 42 w 56"/>
                      <a:gd name="T17" fmla="*/ 3 h 55"/>
                      <a:gd name="T18" fmla="*/ 38 w 56"/>
                      <a:gd name="T19" fmla="*/ 1 h 55"/>
                      <a:gd name="T20" fmla="*/ 28 w 56"/>
                      <a:gd name="T21" fmla="*/ 0 h 55"/>
                      <a:gd name="T22" fmla="*/ 16 w 56"/>
                      <a:gd name="T23" fmla="*/ 1 h 55"/>
                      <a:gd name="T24" fmla="*/ 8 w 56"/>
                      <a:gd name="T25" fmla="*/ 7 h 55"/>
                      <a:gd name="T26" fmla="*/ 1 w 56"/>
                      <a:gd name="T27" fmla="*/ 16 h 55"/>
                      <a:gd name="T28" fmla="*/ 0 w 56"/>
                      <a:gd name="T29" fmla="*/ 27 h 55"/>
                      <a:gd name="T30" fmla="*/ 1 w 56"/>
                      <a:gd name="T31" fmla="*/ 37 h 55"/>
                      <a:gd name="T32" fmla="*/ 3 w 56"/>
                      <a:gd name="T33" fmla="*/ 42 h 55"/>
                      <a:gd name="T34" fmla="*/ 8 w 56"/>
                      <a:gd name="T35" fmla="*/ 47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7"/>
                        </a:moveTo>
                        <a:lnTo>
                          <a:pt x="50" y="42"/>
                        </a:lnTo>
                        <a:lnTo>
                          <a:pt x="53" y="37"/>
                        </a:lnTo>
                        <a:lnTo>
                          <a:pt x="53" y="34"/>
                        </a:lnTo>
                        <a:lnTo>
                          <a:pt x="55" y="32"/>
                        </a:lnTo>
                        <a:lnTo>
                          <a:pt x="56" y="27"/>
                        </a:lnTo>
                        <a:lnTo>
                          <a:pt x="53" y="16"/>
                        </a:lnTo>
                        <a:lnTo>
                          <a:pt x="48" y="7"/>
                        </a:lnTo>
                        <a:lnTo>
                          <a:pt x="42" y="3"/>
                        </a:lnTo>
                        <a:lnTo>
                          <a:pt x="38" y="1"/>
                        </a:lnTo>
                        <a:lnTo>
                          <a:pt x="28" y="0"/>
                        </a:lnTo>
                        <a:lnTo>
                          <a:pt x="16" y="1"/>
                        </a:lnTo>
                        <a:lnTo>
                          <a:pt x="8" y="7"/>
                        </a:lnTo>
                        <a:lnTo>
                          <a:pt x="1" y="16"/>
                        </a:lnTo>
                        <a:lnTo>
                          <a:pt x="0" y="27"/>
                        </a:lnTo>
                        <a:lnTo>
                          <a:pt x="1" y="37"/>
                        </a:lnTo>
                        <a:lnTo>
                          <a:pt x="3" y="42"/>
                        </a:lnTo>
                        <a:lnTo>
                          <a:pt x="8" y="47"/>
                        </a:lnTo>
                        <a:lnTo>
                          <a:pt x="16" y="53"/>
                        </a:lnTo>
                        <a:lnTo>
                          <a:pt x="28" y="55"/>
                        </a:lnTo>
                        <a:lnTo>
                          <a:pt x="32" y="54"/>
                        </a:lnTo>
                        <a:lnTo>
                          <a:pt x="35" y="53"/>
                        </a:lnTo>
                        <a:lnTo>
                          <a:pt x="38" y="53"/>
                        </a:lnTo>
                        <a:lnTo>
                          <a:pt x="42" y="50"/>
                        </a:lnTo>
                        <a:lnTo>
                          <a:pt x="48" y="47"/>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346">
                    <a:extLst>
                      <a:ext uri="{FF2B5EF4-FFF2-40B4-BE49-F238E27FC236}">
                        <a16:creationId xmlns:a16="http://schemas.microsoft.com/office/drawing/2014/main" id="{17116AAA-7242-E141-B926-A1131C51A0CC}"/>
                      </a:ext>
                    </a:extLst>
                  </p:cNvPr>
                  <p:cNvSpPr>
                    <a:spLocks/>
                  </p:cNvSpPr>
                  <p:nvPr/>
                </p:nvSpPr>
                <p:spPr bwMode="auto">
                  <a:xfrm>
                    <a:off x="3621088" y="6122988"/>
                    <a:ext cx="15875" cy="14287"/>
                  </a:xfrm>
                  <a:custGeom>
                    <a:avLst/>
                    <a:gdLst>
                      <a:gd name="T0" fmla="*/ 48 w 56"/>
                      <a:gd name="T1" fmla="*/ 48 h 55"/>
                      <a:gd name="T2" fmla="*/ 50 w 56"/>
                      <a:gd name="T3" fmla="*/ 42 h 55"/>
                      <a:gd name="T4" fmla="*/ 53 w 56"/>
                      <a:gd name="T5" fmla="*/ 38 h 55"/>
                      <a:gd name="T6" fmla="*/ 53 w 56"/>
                      <a:gd name="T7" fmla="*/ 34 h 55"/>
                      <a:gd name="T8" fmla="*/ 55 w 56"/>
                      <a:gd name="T9" fmla="*/ 32 h 55"/>
                      <a:gd name="T10" fmla="*/ 56 w 56"/>
                      <a:gd name="T11" fmla="*/ 28 h 55"/>
                      <a:gd name="T12" fmla="*/ 53 w 56"/>
                      <a:gd name="T13" fmla="*/ 16 h 55"/>
                      <a:gd name="T14" fmla="*/ 48 w 56"/>
                      <a:gd name="T15" fmla="*/ 8 h 55"/>
                      <a:gd name="T16" fmla="*/ 42 w 56"/>
                      <a:gd name="T17" fmla="*/ 3 h 55"/>
                      <a:gd name="T18" fmla="*/ 38 w 56"/>
                      <a:gd name="T19" fmla="*/ 1 h 55"/>
                      <a:gd name="T20" fmla="*/ 28 w 56"/>
                      <a:gd name="T21" fmla="*/ 0 h 55"/>
                      <a:gd name="T22" fmla="*/ 16 w 56"/>
                      <a:gd name="T23" fmla="*/ 1 h 55"/>
                      <a:gd name="T24" fmla="*/ 8 w 56"/>
                      <a:gd name="T25" fmla="*/ 8 h 55"/>
                      <a:gd name="T26" fmla="*/ 1 w 56"/>
                      <a:gd name="T27" fmla="*/ 16 h 55"/>
                      <a:gd name="T28" fmla="*/ 0 w 56"/>
                      <a:gd name="T29" fmla="*/ 28 h 55"/>
                      <a:gd name="T30" fmla="*/ 1 w 56"/>
                      <a:gd name="T31" fmla="*/ 38 h 55"/>
                      <a:gd name="T32" fmla="*/ 3 w 56"/>
                      <a:gd name="T33" fmla="*/ 42 h 55"/>
                      <a:gd name="T34" fmla="*/ 8 w 56"/>
                      <a:gd name="T35" fmla="*/ 48 h 55"/>
                      <a:gd name="T36" fmla="*/ 16 w 56"/>
                      <a:gd name="T37" fmla="*/ 53 h 55"/>
                      <a:gd name="T38" fmla="*/ 28 w 56"/>
                      <a:gd name="T39" fmla="*/ 55 h 55"/>
                      <a:gd name="T40" fmla="*/ 32 w 56"/>
                      <a:gd name="T41" fmla="*/ 54 h 55"/>
                      <a:gd name="T42" fmla="*/ 35 w 56"/>
                      <a:gd name="T43" fmla="*/ 53 h 55"/>
                      <a:gd name="T44" fmla="*/ 38 w 56"/>
                      <a:gd name="T45" fmla="*/ 53 h 55"/>
                      <a:gd name="T46" fmla="*/ 42 w 56"/>
                      <a:gd name="T47" fmla="*/ 50 h 55"/>
                      <a:gd name="T48" fmla="*/ 48 w 56"/>
                      <a:gd name="T4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5">
                        <a:moveTo>
                          <a:pt x="48" y="48"/>
                        </a:moveTo>
                        <a:lnTo>
                          <a:pt x="50" y="42"/>
                        </a:lnTo>
                        <a:lnTo>
                          <a:pt x="53" y="38"/>
                        </a:lnTo>
                        <a:lnTo>
                          <a:pt x="53" y="34"/>
                        </a:lnTo>
                        <a:lnTo>
                          <a:pt x="55" y="32"/>
                        </a:lnTo>
                        <a:lnTo>
                          <a:pt x="56" y="28"/>
                        </a:lnTo>
                        <a:lnTo>
                          <a:pt x="53" y="16"/>
                        </a:lnTo>
                        <a:lnTo>
                          <a:pt x="48" y="8"/>
                        </a:lnTo>
                        <a:lnTo>
                          <a:pt x="42" y="3"/>
                        </a:lnTo>
                        <a:lnTo>
                          <a:pt x="38" y="1"/>
                        </a:lnTo>
                        <a:lnTo>
                          <a:pt x="28" y="0"/>
                        </a:lnTo>
                        <a:lnTo>
                          <a:pt x="16" y="1"/>
                        </a:lnTo>
                        <a:lnTo>
                          <a:pt x="8" y="8"/>
                        </a:lnTo>
                        <a:lnTo>
                          <a:pt x="1" y="16"/>
                        </a:lnTo>
                        <a:lnTo>
                          <a:pt x="0" y="28"/>
                        </a:lnTo>
                        <a:lnTo>
                          <a:pt x="1" y="38"/>
                        </a:lnTo>
                        <a:lnTo>
                          <a:pt x="3" y="42"/>
                        </a:lnTo>
                        <a:lnTo>
                          <a:pt x="8" y="48"/>
                        </a:lnTo>
                        <a:lnTo>
                          <a:pt x="16" y="53"/>
                        </a:lnTo>
                        <a:lnTo>
                          <a:pt x="28" y="55"/>
                        </a:lnTo>
                        <a:lnTo>
                          <a:pt x="32" y="54"/>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347">
                    <a:extLst>
                      <a:ext uri="{FF2B5EF4-FFF2-40B4-BE49-F238E27FC236}">
                        <a16:creationId xmlns:a16="http://schemas.microsoft.com/office/drawing/2014/main" id="{6DDA6549-7D0E-2FBE-2D60-15D698C58531}"/>
                      </a:ext>
                    </a:extLst>
                  </p:cNvPr>
                  <p:cNvSpPr>
                    <a:spLocks/>
                  </p:cNvSpPr>
                  <p:nvPr/>
                </p:nvSpPr>
                <p:spPr bwMode="auto">
                  <a:xfrm>
                    <a:off x="3690938" y="6288088"/>
                    <a:ext cx="14287" cy="15875"/>
                  </a:xfrm>
                  <a:custGeom>
                    <a:avLst/>
                    <a:gdLst>
                      <a:gd name="T0" fmla="*/ 48 w 56"/>
                      <a:gd name="T1" fmla="*/ 48 h 56"/>
                      <a:gd name="T2" fmla="*/ 50 w 56"/>
                      <a:gd name="T3" fmla="*/ 42 h 56"/>
                      <a:gd name="T4" fmla="*/ 54 w 56"/>
                      <a:gd name="T5" fmla="*/ 38 h 56"/>
                      <a:gd name="T6" fmla="*/ 54 w 56"/>
                      <a:gd name="T7" fmla="*/ 34 h 56"/>
                      <a:gd name="T8" fmla="*/ 55 w 56"/>
                      <a:gd name="T9" fmla="*/ 32 h 56"/>
                      <a:gd name="T10" fmla="*/ 56 w 56"/>
                      <a:gd name="T11" fmla="*/ 28 h 56"/>
                      <a:gd name="T12" fmla="*/ 54 w 56"/>
                      <a:gd name="T13" fmla="*/ 17 h 56"/>
                      <a:gd name="T14" fmla="*/ 48 w 56"/>
                      <a:gd name="T15" fmla="*/ 8 h 56"/>
                      <a:gd name="T16" fmla="*/ 42 w 56"/>
                      <a:gd name="T17" fmla="*/ 3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2 h 56"/>
                      <a:gd name="T34" fmla="*/ 8 w 56"/>
                      <a:gd name="T35" fmla="*/ 48 h 56"/>
                      <a:gd name="T36" fmla="*/ 16 w 56"/>
                      <a:gd name="T37" fmla="*/ 53 h 56"/>
                      <a:gd name="T38" fmla="*/ 28 w 56"/>
                      <a:gd name="T39" fmla="*/ 56 h 56"/>
                      <a:gd name="T40" fmla="*/ 32 w 56"/>
                      <a:gd name="T41" fmla="*/ 54 h 56"/>
                      <a:gd name="T42" fmla="*/ 35 w 56"/>
                      <a:gd name="T43" fmla="*/ 53 h 56"/>
                      <a:gd name="T44" fmla="*/ 38 w 56"/>
                      <a:gd name="T45" fmla="*/ 53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4" y="38"/>
                        </a:lnTo>
                        <a:lnTo>
                          <a:pt x="54" y="34"/>
                        </a:lnTo>
                        <a:lnTo>
                          <a:pt x="55" y="32"/>
                        </a:lnTo>
                        <a:lnTo>
                          <a:pt x="56" y="28"/>
                        </a:lnTo>
                        <a:lnTo>
                          <a:pt x="54" y="17"/>
                        </a:lnTo>
                        <a:lnTo>
                          <a:pt x="48" y="8"/>
                        </a:lnTo>
                        <a:lnTo>
                          <a:pt x="42" y="3"/>
                        </a:lnTo>
                        <a:lnTo>
                          <a:pt x="38" y="1"/>
                        </a:lnTo>
                        <a:lnTo>
                          <a:pt x="28" y="0"/>
                        </a:lnTo>
                        <a:lnTo>
                          <a:pt x="16" y="1"/>
                        </a:lnTo>
                        <a:lnTo>
                          <a:pt x="8" y="8"/>
                        </a:lnTo>
                        <a:lnTo>
                          <a:pt x="1" y="17"/>
                        </a:lnTo>
                        <a:lnTo>
                          <a:pt x="0" y="28"/>
                        </a:lnTo>
                        <a:lnTo>
                          <a:pt x="1" y="38"/>
                        </a:lnTo>
                        <a:lnTo>
                          <a:pt x="4" y="42"/>
                        </a:lnTo>
                        <a:lnTo>
                          <a:pt x="8" y="48"/>
                        </a:lnTo>
                        <a:lnTo>
                          <a:pt x="16" y="53"/>
                        </a:lnTo>
                        <a:lnTo>
                          <a:pt x="28" y="56"/>
                        </a:lnTo>
                        <a:lnTo>
                          <a:pt x="32" y="54"/>
                        </a:lnTo>
                        <a:lnTo>
                          <a:pt x="35" y="53"/>
                        </a:lnTo>
                        <a:lnTo>
                          <a:pt x="38" y="53"/>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Freeform 348">
                    <a:extLst>
                      <a:ext uri="{FF2B5EF4-FFF2-40B4-BE49-F238E27FC236}">
                        <a16:creationId xmlns:a16="http://schemas.microsoft.com/office/drawing/2014/main" id="{208BB9A4-7311-7A00-ADDF-738EA46C6B29}"/>
                      </a:ext>
                    </a:extLst>
                  </p:cNvPr>
                  <p:cNvSpPr>
                    <a:spLocks/>
                  </p:cNvSpPr>
                  <p:nvPr/>
                </p:nvSpPr>
                <p:spPr bwMode="auto">
                  <a:xfrm>
                    <a:off x="3632200" y="6273800"/>
                    <a:ext cx="14287" cy="14287"/>
                  </a:xfrm>
                  <a:custGeom>
                    <a:avLst/>
                    <a:gdLst>
                      <a:gd name="T0" fmla="*/ 48 w 56"/>
                      <a:gd name="T1" fmla="*/ 48 h 56"/>
                      <a:gd name="T2" fmla="*/ 50 w 56"/>
                      <a:gd name="T3" fmla="*/ 42 h 56"/>
                      <a:gd name="T4" fmla="*/ 54 w 56"/>
                      <a:gd name="T5" fmla="*/ 38 h 56"/>
                      <a:gd name="T6" fmla="*/ 54 w 56"/>
                      <a:gd name="T7" fmla="*/ 35 h 56"/>
                      <a:gd name="T8" fmla="*/ 55 w 56"/>
                      <a:gd name="T9" fmla="*/ 32 h 56"/>
                      <a:gd name="T10" fmla="*/ 56 w 56"/>
                      <a:gd name="T11" fmla="*/ 28 h 56"/>
                      <a:gd name="T12" fmla="*/ 54 w 56"/>
                      <a:gd name="T13" fmla="*/ 17 h 56"/>
                      <a:gd name="T14" fmla="*/ 48 w 56"/>
                      <a:gd name="T15" fmla="*/ 8 h 56"/>
                      <a:gd name="T16" fmla="*/ 42 w 56"/>
                      <a:gd name="T17" fmla="*/ 4 h 56"/>
                      <a:gd name="T18" fmla="*/ 38 w 56"/>
                      <a:gd name="T19" fmla="*/ 1 h 56"/>
                      <a:gd name="T20" fmla="*/ 28 w 56"/>
                      <a:gd name="T21" fmla="*/ 0 h 56"/>
                      <a:gd name="T22" fmla="*/ 16 w 56"/>
                      <a:gd name="T23" fmla="*/ 1 h 56"/>
                      <a:gd name="T24" fmla="*/ 8 w 56"/>
                      <a:gd name="T25" fmla="*/ 8 h 56"/>
                      <a:gd name="T26" fmla="*/ 1 w 56"/>
                      <a:gd name="T27" fmla="*/ 17 h 56"/>
                      <a:gd name="T28" fmla="*/ 0 w 56"/>
                      <a:gd name="T29" fmla="*/ 28 h 56"/>
                      <a:gd name="T30" fmla="*/ 1 w 56"/>
                      <a:gd name="T31" fmla="*/ 38 h 56"/>
                      <a:gd name="T32" fmla="*/ 4 w 56"/>
                      <a:gd name="T33" fmla="*/ 42 h 56"/>
                      <a:gd name="T34" fmla="*/ 8 w 56"/>
                      <a:gd name="T35" fmla="*/ 48 h 56"/>
                      <a:gd name="T36" fmla="*/ 16 w 56"/>
                      <a:gd name="T37" fmla="*/ 54 h 56"/>
                      <a:gd name="T38" fmla="*/ 28 w 56"/>
                      <a:gd name="T39" fmla="*/ 56 h 56"/>
                      <a:gd name="T40" fmla="*/ 32 w 56"/>
                      <a:gd name="T41" fmla="*/ 55 h 56"/>
                      <a:gd name="T42" fmla="*/ 35 w 56"/>
                      <a:gd name="T43" fmla="*/ 54 h 56"/>
                      <a:gd name="T44" fmla="*/ 38 w 56"/>
                      <a:gd name="T45" fmla="*/ 54 h 56"/>
                      <a:gd name="T46" fmla="*/ 42 w 56"/>
                      <a:gd name="T47" fmla="*/ 50 h 56"/>
                      <a:gd name="T48" fmla="*/ 48 w 56"/>
                      <a:gd name="T4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48" y="48"/>
                        </a:moveTo>
                        <a:lnTo>
                          <a:pt x="50" y="42"/>
                        </a:lnTo>
                        <a:lnTo>
                          <a:pt x="54" y="38"/>
                        </a:lnTo>
                        <a:lnTo>
                          <a:pt x="54" y="35"/>
                        </a:lnTo>
                        <a:lnTo>
                          <a:pt x="55" y="32"/>
                        </a:lnTo>
                        <a:lnTo>
                          <a:pt x="56" y="28"/>
                        </a:lnTo>
                        <a:lnTo>
                          <a:pt x="54" y="17"/>
                        </a:lnTo>
                        <a:lnTo>
                          <a:pt x="48" y="8"/>
                        </a:lnTo>
                        <a:lnTo>
                          <a:pt x="42" y="4"/>
                        </a:lnTo>
                        <a:lnTo>
                          <a:pt x="38" y="1"/>
                        </a:lnTo>
                        <a:lnTo>
                          <a:pt x="28" y="0"/>
                        </a:lnTo>
                        <a:lnTo>
                          <a:pt x="16" y="1"/>
                        </a:lnTo>
                        <a:lnTo>
                          <a:pt x="8" y="8"/>
                        </a:lnTo>
                        <a:lnTo>
                          <a:pt x="1" y="17"/>
                        </a:lnTo>
                        <a:lnTo>
                          <a:pt x="0" y="28"/>
                        </a:lnTo>
                        <a:lnTo>
                          <a:pt x="1" y="38"/>
                        </a:lnTo>
                        <a:lnTo>
                          <a:pt x="4" y="42"/>
                        </a:lnTo>
                        <a:lnTo>
                          <a:pt x="8" y="48"/>
                        </a:lnTo>
                        <a:lnTo>
                          <a:pt x="16" y="54"/>
                        </a:lnTo>
                        <a:lnTo>
                          <a:pt x="28" y="56"/>
                        </a:lnTo>
                        <a:lnTo>
                          <a:pt x="32" y="55"/>
                        </a:lnTo>
                        <a:lnTo>
                          <a:pt x="35" y="54"/>
                        </a:lnTo>
                        <a:lnTo>
                          <a:pt x="38" y="54"/>
                        </a:lnTo>
                        <a:lnTo>
                          <a:pt x="42" y="50"/>
                        </a:lnTo>
                        <a:lnTo>
                          <a:pt x="48" y="48"/>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Freeform 349">
                    <a:extLst>
                      <a:ext uri="{FF2B5EF4-FFF2-40B4-BE49-F238E27FC236}">
                        <a16:creationId xmlns:a16="http://schemas.microsoft.com/office/drawing/2014/main" id="{0279EEDD-2304-32DD-D063-9BD18862DEEB}"/>
                      </a:ext>
                    </a:extLst>
                  </p:cNvPr>
                  <p:cNvSpPr>
                    <a:spLocks/>
                  </p:cNvSpPr>
                  <p:nvPr/>
                </p:nvSpPr>
                <p:spPr bwMode="auto">
                  <a:xfrm>
                    <a:off x="889000" y="5695950"/>
                    <a:ext cx="1025525" cy="147637"/>
                  </a:xfrm>
                  <a:custGeom>
                    <a:avLst/>
                    <a:gdLst>
                      <a:gd name="T0" fmla="*/ 3874 w 3874"/>
                      <a:gd name="T1" fmla="*/ 560 h 560"/>
                      <a:gd name="T2" fmla="*/ 3489 w 3874"/>
                      <a:gd name="T3" fmla="*/ 518 h 560"/>
                      <a:gd name="T4" fmla="*/ 3183 w 3874"/>
                      <a:gd name="T5" fmla="*/ 451 h 560"/>
                      <a:gd name="T6" fmla="*/ 3126 w 3874"/>
                      <a:gd name="T7" fmla="*/ 436 h 560"/>
                      <a:gd name="T8" fmla="*/ 3068 w 3874"/>
                      <a:gd name="T9" fmla="*/ 424 h 560"/>
                      <a:gd name="T10" fmla="*/ 3010 w 3874"/>
                      <a:gd name="T11" fmla="*/ 414 h 560"/>
                      <a:gd name="T12" fmla="*/ 2955 w 3874"/>
                      <a:gd name="T13" fmla="*/ 408 h 560"/>
                      <a:gd name="T14" fmla="*/ 2897 w 3874"/>
                      <a:gd name="T15" fmla="*/ 404 h 560"/>
                      <a:gd name="T16" fmla="*/ 2841 w 3874"/>
                      <a:gd name="T17" fmla="*/ 402 h 560"/>
                      <a:gd name="T18" fmla="*/ 2784 w 3874"/>
                      <a:gd name="T19" fmla="*/ 405 h 560"/>
                      <a:gd name="T20" fmla="*/ 2728 w 3874"/>
                      <a:gd name="T21" fmla="*/ 410 h 560"/>
                      <a:gd name="T22" fmla="*/ 2504 w 3874"/>
                      <a:gd name="T23" fmla="*/ 438 h 560"/>
                      <a:gd name="T24" fmla="*/ 2483 w 3874"/>
                      <a:gd name="T25" fmla="*/ 440 h 560"/>
                      <a:gd name="T26" fmla="*/ 2463 w 3874"/>
                      <a:gd name="T27" fmla="*/ 444 h 560"/>
                      <a:gd name="T28" fmla="*/ 2423 w 3874"/>
                      <a:gd name="T29" fmla="*/ 448 h 560"/>
                      <a:gd name="T30" fmla="*/ 2343 w 3874"/>
                      <a:gd name="T31" fmla="*/ 453 h 560"/>
                      <a:gd name="T32" fmla="*/ 2302 w 3874"/>
                      <a:gd name="T33" fmla="*/ 453 h 560"/>
                      <a:gd name="T34" fmla="*/ 2262 w 3874"/>
                      <a:gd name="T35" fmla="*/ 451 h 560"/>
                      <a:gd name="T36" fmla="*/ 2222 w 3874"/>
                      <a:gd name="T37" fmla="*/ 448 h 560"/>
                      <a:gd name="T38" fmla="*/ 2182 w 3874"/>
                      <a:gd name="T39" fmla="*/ 444 h 560"/>
                      <a:gd name="T40" fmla="*/ 2140 w 3874"/>
                      <a:gd name="T41" fmla="*/ 437 h 560"/>
                      <a:gd name="T42" fmla="*/ 2119 w 3874"/>
                      <a:gd name="T43" fmla="*/ 433 h 560"/>
                      <a:gd name="T44" fmla="*/ 2099 w 3874"/>
                      <a:gd name="T45" fmla="*/ 429 h 560"/>
                      <a:gd name="T46" fmla="*/ 2057 w 3874"/>
                      <a:gd name="T47" fmla="*/ 419 h 560"/>
                      <a:gd name="T48" fmla="*/ 2017 w 3874"/>
                      <a:gd name="T49" fmla="*/ 408 h 560"/>
                      <a:gd name="T50" fmla="*/ 1974 w 3874"/>
                      <a:gd name="T51" fmla="*/ 395 h 560"/>
                      <a:gd name="T52" fmla="*/ 1933 w 3874"/>
                      <a:gd name="T53" fmla="*/ 381 h 560"/>
                      <a:gd name="T54" fmla="*/ 1891 w 3874"/>
                      <a:gd name="T55" fmla="*/ 366 h 560"/>
                      <a:gd name="T56" fmla="*/ 1851 w 3874"/>
                      <a:gd name="T57" fmla="*/ 349 h 560"/>
                      <a:gd name="T58" fmla="*/ 1305 w 3874"/>
                      <a:gd name="T59" fmla="*/ 99 h 560"/>
                      <a:gd name="T60" fmla="*/ 1265 w 3874"/>
                      <a:gd name="T61" fmla="*/ 78 h 560"/>
                      <a:gd name="T62" fmla="*/ 1226 w 3874"/>
                      <a:gd name="T63" fmla="*/ 60 h 560"/>
                      <a:gd name="T64" fmla="*/ 1188 w 3874"/>
                      <a:gd name="T65" fmla="*/ 43 h 560"/>
                      <a:gd name="T66" fmla="*/ 1151 w 3874"/>
                      <a:gd name="T67" fmla="*/ 31 h 560"/>
                      <a:gd name="T68" fmla="*/ 1113 w 3874"/>
                      <a:gd name="T69" fmla="*/ 19 h 560"/>
                      <a:gd name="T70" fmla="*/ 1075 w 3874"/>
                      <a:gd name="T71" fmla="*/ 11 h 560"/>
                      <a:gd name="T72" fmla="*/ 1038 w 3874"/>
                      <a:gd name="T73" fmla="*/ 5 h 560"/>
                      <a:gd name="T74" fmla="*/ 1003 w 3874"/>
                      <a:gd name="T75" fmla="*/ 2 h 560"/>
                      <a:gd name="T76" fmla="*/ 966 w 3874"/>
                      <a:gd name="T77" fmla="*/ 0 h 560"/>
                      <a:gd name="T78" fmla="*/ 931 w 3874"/>
                      <a:gd name="T79" fmla="*/ 1 h 560"/>
                      <a:gd name="T80" fmla="*/ 895 w 3874"/>
                      <a:gd name="T81" fmla="*/ 4 h 560"/>
                      <a:gd name="T82" fmla="*/ 862 w 3874"/>
                      <a:gd name="T83" fmla="*/ 11 h 560"/>
                      <a:gd name="T84" fmla="*/ 827 w 3874"/>
                      <a:gd name="T85" fmla="*/ 19 h 560"/>
                      <a:gd name="T86" fmla="*/ 794 w 3874"/>
                      <a:gd name="T87" fmla="*/ 30 h 560"/>
                      <a:gd name="T88" fmla="*/ 761 w 3874"/>
                      <a:gd name="T89" fmla="*/ 43 h 560"/>
                      <a:gd name="T90" fmla="*/ 730 w 3874"/>
                      <a:gd name="T91" fmla="*/ 60 h 560"/>
                      <a:gd name="T92" fmla="*/ 0 w 3874"/>
                      <a:gd name="T93" fmla="*/ 388 h 560"/>
                      <a:gd name="T94" fmla="*/ 0 w 3874"/>
                      <a:gd name="T95" fmla="*/ 560 h 560"/>
                      <a:gd name="T96" fmla="*/ 3874 w 3874"/>
                      <a:gd name="T97" fmla="*/ 56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74" h="560">
                        <a:moveTo>
                          <a:pt x="3874" y="560"/>
                        </a:moveTo>
                        <a:lnTo>
                          <a:pt x="3489" y="518"/>
                        </a:lnTo>
                        <a:lnTo>
                          <a:pt x="3183" y="451"/>
                        </a:lnTo>
                        <a:lnTo>
                          <a:pt x="3126" y="436"/>
                        </a:lnTo>
                        <a:lnTo>
                          <a:pt x="3068" y="424"/>
                        </a:lnTo>
                        <a:lnTo>
                          <a:pt x="3010" y="414"/>
                        </a:lnTo>
                        <a:lnTo>
                          <a:pt x="2955" y="408"/>
                        </a:lnTo>
                        <a:lnTo>
                          <a:pt x="2897" y="404"/>
                        </a:lnTo>
                        <a:lnTo>
                          <a:pt x="2841" y="402"/>
                        </a:lnTo>
                        <a:lnTo>
                          <a:pt x="2784" y="405"/>
                        </a:lnTo>
                        <a:lnTo>
                          <a:pt x="2728" y="410"/>
                        </a:lnTo>
                        <a:lnTo>
                          <a:pt x="2504" y="438"/>
                        </a:lnTo>
                        <a:lnTo>
                          <a:pt x="2483" y="440"/>
                        </a:lnTo>
                        <a:lnTo>
                          <a:pt x="2463" y="444"/>
                        </a:lnTo>
                        <a:lnTo>
                          <a:pt x="2423" y="448"/>
                        </a:lnTo>
                        <a:lnTo>
                          <a:pt x="2343" y="453"/>
                        </a:lnTo>
                        <a:lnTo>
                          <a:pt x="2302" y="453"/>
                        </a:lnTo>
                        <a:lnTo>
                          <a:pt x="2262" y="451"/>
                        </a:lnTo>
                        <a:lnTo>
                          <a:pt x="2222" y="448"/>
                        </a:lnTo>
                        <a:lnTo>
                          <a:pt x="2182" y="444"/>
                        </a:lnTo>
                        <a:lnTo>
                          <a:pt x="2140" y="437"/>
                        </a:lnTo>
                        <a:lnTo>
                          <a:pt x="2119" y="433"/>
                        </a:lnTo>
                        <a:lnTo>
                          <a:pt x="2099" y="429"/>
                        </a:lnTo>
                        <a:lnTo>
                          <a:pt x="2057" y="419"/>
                        </a:lnTo>
                        <a:lnTo>
                          <a:pt x="2017" y="408"/>
                        </a:lnTo>
                        <a:lnTo>
                          <a:pt x="1974" y="395"/>
                        </a:lnTo>
                        <a:lnTo>
                          <a:pt x="1933" y="381"/>
                        </a:lnTo>
                        <a:lnTo>
                          <a:pt x="1891" y="366"/>
                        </a:lnTo>
                        <a:lnTo>
                          <a:pt x="1851" y="349"/>
                        </a:lnTo>
                        <a:lnTo>
                          <a:pt x="1305" y="99"/>
                        </a:lnTo>
                        <a:lnTo>
                          <a:pt x="1265" y="78"/>
                        </a:lnTo>
                        <a:lnTo>
                          <a:pt x="1226" y="60"/>
                        </a:lnTo>
                        <a:lnTo>
                          <a:pt x="1188" y="43"/>
                        </a:lnTo>
                        <a:lnTo>
                          <a:pt x="1151" y="31"/>
                        </a:lnTo>
                        <a:lnTo>
                          <a:pt x="1113" y="19"/>
                        </a:lnTo>
                        <a:lnTo>
                          <a:pt x="1075" y="11"/>
                        </a:lnTo>
                        <a:lnTo>
                          <a:pt x="1038" y="5"/>
                        </a:lnTo>
                        <a:lnTo>
                          <a:pt x="1003" y="2"/>
                        </a:lnTo>
                        <a:lnTo>
                          <a:pt x="966" y="0"/>
                        </a:lnTo>
                        <a:lnTo>
                          <a:pt x="931" y="1"/>
                        </a:lnTo>
                        <a:lnTo>
                          <a:pt x="895" y="4"/>
                        </a:lnTo>
                        <a:lnTo>
                          <a:pt x="862" y="11"/>
                        </a:lnTo>
                        <a:lnTo>
                          <a:pt x="827" y="19"/>
                        </a:lnTo>
                        <a:lnTo>
                          <a:pt x="794" y="30"/>
                        </a:lnTo>
                        <a:lnTo>
                          <a:pt x="761" y="43"/>
                        </a:lnTo>
                        <a:lnTo>
                          <a:pt x="730" y="60"/>
                        </a:lnTo>
                        <a:lnTo>
                          <a:pt x="0" y="388"/>
                        </a:lnTo>
                        <a:lnTo>
                          <a:pt x="0" y="560"/>
                        </a:lnTo>
                        <a:lnTo>
                          <a:pt x="3874" y="560"/>
                        </a:lnTo>
                      </a:path>
                    </a:pathLst>
                  </a:custGeom>
                  <a:noFill/>
                  <a:ln w="11113">
                    <a:solidFill>
                      <a:srgbClr val="00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350">
                    <a:extLst>
                      <a:ext uri="{FF2B5EF4-FFF2-40B4-BE49-F238E27FC236}">
                        <a16:creationId xmlns:a16="http://schemas.microsoft.com/office/drawing/2014/main" id="{C55A79C1-7FAE-3792-63A9-5020A721C479}"/>
                      </a:ext>
                    </a:extLst>
                  </p:cNvPr>
                  <p:cNvSpPr>
                    <a:spLocks/>
                  </p:cNvSpPr>
                  <p:nvPr/>
                </p:nvSpPr>
                <p:spPr bwMode="auto">
                  <a:xfrm>
                    <a:off x="2382838" y="5819775"/>
                    <a:ext cx="207962" cy="23812"/>
                  </a:xfrm>
                  <a:custGeom>
                    <a:avLst/>
                    <a:gdLst>
                      <a:gd name="T0" fmla="*/ 0 w 788"/>
                      <a:gd name="T1" fmla="*/ 92 h 92"/>
                      <a:gd name="T2" fmla="*/ 91 w 788"/>
                      <a:gd name="T3" fmla="*/ 74 h 92"/>
                      <a:gd name="T4" fmla="*/ 185 w 788"/>
                      <a:gd name="T5" fmla="*/ 58 h 92"/>
                      <a:gd name="T6" fmla="*/ 281 w 788"/>
                      <a:gd name="T7" fmla="*/ 43 h 92"/>
                      <a:gd name="T8" fmla="*/ 380 w 788"/>
                      <a:gd name="T9" fmla="*/ 31 h 92"/>
                      <a:gd name="T10" fmla="*/ 479 w 788"/>
                      <a:gd name="T11" fmla="*/ 20 h 92"/>
                      <a:gd name="T12" fmla="*/ 581 w 788"/>
                      <a:gd name="T13" fmla="*/ 12 h 92"/>
                      <a:gd name="T14" fmla="*/ 683 w 788"/>
                      <a:gd name="T15" fmla="*/ 5 h 92"/>
                      <a:gd name="T16" fmla="*/ 788 w 788"/>
                      <a:gd name="T17" fmla="*/ 0 h 92"/>
                      <a:gd name="T18" fmla="*/ 788 w 788"/>
                      <a:gd name="T19" fmla="*/ 92 h 92"/>
                      <a:gd name="T20" fmla="*/ 0 w 788"/>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8" h="92">
                        <a:moveTo>
                          <a:pt x="0" y="92"/>
                        </a:moveTo>
                        <a:lnTo>
                          <a:pt x="91" y="74"/>
                        </a:lnTo>
                        <a:lnTo>
                          <a:pt x="185" y="58"/>
                        </a:lnTo>
                        <a:lnTo>
                          <a:pt x="281" y="43"/>
                        </a:lnTo>
                        <a:lnTo>
                          <a:pt x="380" y="31"/>
                        </a:lnTo>
                        <a:lnTo>
                          <a:pt x="479" y="20"/>
                        </a:lnTo>
                        <a:lnTo>
                          <a:pt x="581" y="12"/>
                        </a:lnTo>
                        <a:lnTo>
                          <a:pt x="683" y="5"/>
                        </a:lnTo>
                        <a:lnTo>
                          <a:pt x="788" y="0"/>
                        </a:lnTo>
                        <a:lnTo>
                          <a:pt x="788" y="92"/>
                        </a:lnTo>
                        <a:lnTo>
                          <a:pt x="0" y="92"/>
                        </a:lnTo>
                      </a:path>
                    </a:pathLst>
                  </a:custGeom>
                  <a:noFill/>
                  <a:ln w="11113">
                    <a:solidFill>
                      <a:srgbClr val="00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Line 351">
                    <a:extLst>
                      <a:ext uri="{FF2B5EF4-FFF2-40B4-BE49-F238E27FC236}">
                        <a16:creationId xmlns:a16="http://schemas.microsoft.com/office/drawing/2014/main" id="{E2412D7B-B1C7-1138-5496-10BFCB767FDE}"/>
                      </a:ext>
                    </a:extLst>
                  </p:cNvPr>
                  <p:cNvSpPr>
                    <a:spLocks noChangeShapeType="1"/>
                  </p:cNvSpPr>
                  <p:nvPr/>
                </p:nvSpPr>
                <p:spPr bwMode="auto">
                  <a:xfrm>
                    <a:off x="1914525" y="5843588"/>
                    <a:ext cx="468312" cy="0"/>
                  </a:xfrm>
                  <a:prstGeom prst="line">
                    <a:avLst/>
                  </a:prstGeom>
                  <a:noFill/>
                  <a:ln w="11113">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352">
                    <a:extLst>
                      <a:ext uri="{FF2B5EF4-FFF2-40B4-BE49-F238E27FC236}">
                        <a16:creationId xmlns:a16="http://schemas.microsoft.com/office/drawing/2014/main" id="{CB0DC153-F7C8-0A0E-195B-97C350E9DB8C}"/>
                      </a:ext>
                    </a:extLst>
                  </p:cNvPr>
                  <p:cNvSpPr>
                    <a:spLocks/>
                  </p:cNvSpPr>
                  <p:nvPr/>
                </p:nvSpPr>
                <p:spPr bwMode="auto">
                  <a:xfrm>
                    <a:off x="3421063" y="5699125"/>
                    <a:ext cx="1703387" cy="142875"/>
                  </a:xfrm>
                  <a:custGeom>
                    <a:avLst/>
                    <a:gdLst>
                      <a:gd name="T0" fmla="*/ 6436 w 6436"/>
                      <a:gd name="T1" fmla="*/ 538 h 538"/>
                      <a:gd name="T2" fmla="*/ 0 w 6436"/>
                      <a:gd name="T3" fmla="*/ 538 h 538"/>
                      <a:gd name="T4" fmla="*/ 0 w 6436"/>
                      <a:gd name="T5" fmla="*/ 187 h 538"/>
                      <a:gd name="T6" fmla="*/ 180 w 6436"/>
                      <a:gd name="T7" fmla="*/ 152 h 538"/>
                      <a:gd name="T8" fmla="*/ 360 w 6436"/>
                      <a:gd name="T9" fmla="*/ 124 h 538"/>
                      <a:gd name="T10" fmla="*/ 540 w 6436"/>
                      <a:gd name="T11" fmla="*/ 102 h 538"/>
                      <a:gd name="T12" fmla="*/ 722 w 6436"/>
                      <a:gd name="T13" fmla="*/ 87 h 538"/>
                      <a:gd name="T14" fmla="*/ 1302 w 6436"/>
                      <a:gd name="T15" fmla="*/ 40 h 538"/>
                      <a:gd name="T16" fmla="*/ 1436 w 6436"/>
                      <a:gd name="T17" fmla="*/ 26 h 538"/>
                      <a:gd name="T18" fmla="*/ 1572 w 6436"/>
                      <a:gd name="T19" fmla="*/ 16 h 538"/>
                      <a:gd name="T20" fmla="*/ 1712 w 6436"/>
                      <a:gd name="T21" fmla="*/ 8 h 538"/>
                      <a:gd name="T22" fmla="*/ 1783 w 6436"/>
                      <a:gd name="T23" fmla="*/ 5 h 538"/>
                      <a:gd name="T24" fmla="*/ 1856 w 6436"/>
                      <a:gd name="T25" fmla="*/ 4 h 538"/>
                      <a:gd name="T26" fmla="*/ 2002 w 6436"/>
                      <a:gd name="T27" fmla="*/ 0 h 538"/>
                      <a:gd name="T28" fmla="*/ 2152 w 6436"/>
                      <a:gd name="T29" fmla="*/ 0 h 538"/>
                      <a:gd name="T30" fmla="*/ 2227 w 6436"/>
                      <a:gd name="T31" fmla="*/ 0 h 538"/>
                      <a:gd name="T32" fmla="*/ 2305 w 6436"/>
                      <a:gd name="T33" fmla="*/ 3 h 538"/>
                      <a:gd name="T34" fmla="*/ 2461 w 6436"/>
                      <a:gd name="T35" fmla="*/ 8 h 538"/>
                      <a:gd name="T36" fmla="*/ 2490 w 6436"/>
                      <a:gd name="T37" fmla="*/ 14 h 538"/>
                      <a:gd name="T38" fmla="*/ 2646 w 6436"/>
                      <a:gd name="T39" fmla="*/ 33 h 538"/>
                      <a:gd name="T40" fmla="*/ 2805 w 6436"/>
                      <a:gd name="T41" fmla="*/ 58 h 538"/>
                      <a:gd name="T42" fmla="*/ 2964 w 6436"/>
                      <a:gd name="T43" fmla="*/ 88 h 538"/>
                      <a:gd name="T44" fmla="*/ 3128 w 6436"/>
                      <a:gd name="T45" fmla="*/ 124 h 538"/>
                      <a:gd name="T46" fmla="*/ 3913 w 6436"/>
                      <a:gd name="T47" fmla="*/ 252 h 538"/>
                      <a:gd name="T48" fmla="*/ 4072 w 6436"/>
                      <a:gd name="T49" fmla="*/ 263 h 538"/>
                      <a:gd name="T50" fmla="*/ 4235 w 6436"/>
                      <a:gd name="T51" fmla="*/ 273 h 538"/>
                      <a:gd name="T52" fmla="*/ 4397 w 6436"/>
                      <a:gd name="T53" fmla="*/ 282 h 538"/>
                      <a:gd name="T54" fmla="*/ 4562 w 6436"/>
                      <a:gd name="T55" fmla="*/ 290 h 538"/>
                      <a:gd name="T56" fmla="*/ 4728 w 6436"/>
                      <a:gd name="T57" fmla="*/ 295 h 538"/>
                      <a:gd name="T58" fmla="*/ 4895 w 6436"/>
                      <a:gd name="T59" fmla="*/ 301 h 538"/>
                      <a:gd name="T60" fmla="*/ 5064 w 6436"/>
                      <a:gd name="T61" fmla="*/ 304 h 538"/>
                      <a:gd name="T62" fmla="*/ 5235 w 6436"/>
                      <a:gd name="T63" fmla="*/ 307 h 538"/>
                      <a:gd name="T64" fmla="*/ 5387 w 6436"/>
                      <a:gd name="T65" fmla="*/ 311 h 538"/>
                      <a:gd name="T66" fmla="*/ 5540 w 6436"/>
                      <a:gd name="T67" fmla="*/ 318 h 538"/>
                      <a:gd name="T68" fmla="*/ 5691 w 6436"/>
                      <a:gd name="T69" fmla="*/ 327 h 538"/>
                      <a:gd name="T70" fmla="*/ 5842 w 6436"/>
                      <a:gd name="T71" fmla="*/ 340 h 538"/>
                      <a:gd name="T72" fmla="*/ 5991 w 6436"/>
                      <a:gd name="T73" fmla="*/ 352 h 538"/>
                      <a:gd name="T74" fmla="*/ 6141 w 6436"/>
                      <a:gd name="T75" fmla="*/ 367 h 538"/>
                      <a:gd name="T76" fmla="*/ 6289 w 6436"/>
                      <a:gd name="T77" fmla="*/ 384 h 538"/>
                      <a:gd name="T78" fmla="*/ 6436 w 6436"/>
                      <a:gd name="T79" fmla="*/ 404 h 538"/>
                      <a:gd name="T80" fmla="*/ 6436 w 6436"/>
                      <a:gd name="T81"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6" h="538">
                        <a:moveTo>
                          <a:pt x="6436" y="538"/>
                        </a:moveTo>
                        <a:lnTo>
                          <a:pt x="0" y="538"/>
                        </a:lnTo>
                        <a:lnTo>
                          <a:pt x="0" y="187"/>
                        </a:lnTo>
                        <a:lnTo>
                          <a:pt x="180" y="152"/>
                        </a:lnTo>
                        <a:lnTo>
                          <a:pt x="360" y="124"/>
                        </a:lnTo>
                        <a:lnTo>
                          <a:pt x="540" y="102"/>
                        </a:lnTo>
                        <a:lnTo>
                          <a:pt x="722" y="87"/>
                        </a:lnTo>
                        <a:lnTo>
                          <a:pt x="1302" y="40"/>
                        </a:lnTo>
                        <a:lnTo>
                          <a:pt x="1436" y="26"/>
                        </a:lnTo>
                        <a:lnTo>
                          <a:pt x="1572" y="16"/>
                        </a:lnTo>
                        <a:lnTo>
                          <a:pt x="1712" y="8"/>
                        </a:lnTo>
                        <a:lnTo>
                          <a:pt x="1783" y="5"/>
                        </a:lnTo>
                        <a:lnTo>
                          <a:pt x="1856" y="4"/>
                        </a:lnTo>
                        <a:lnTo>
                          <a:pt x="2002" y="0"/>
                        </a:lnTo>
                        <a:lnTo>
                          <a:pt x="2152" y="0"/>
                        </a:lnTo>
                        <a:lnTo>
                          <a:pt x="2227" y="0"/>
                        </a:lnTo>
                        <a:lnTo>
                          <a:pt x="2305" y="3"/>
                        </a:lnTo>
                        <a:lnTo>
                          <a:pt x="2461" y="8"/>
                        </a:lnTo>
                        <a:lnTo>
                          <a:pt x="2490" y="14"/>
                        </a:lnTo>
                        <a:lnTo>
                          <a:pt x="2646" y="33"/>
                        </a:lnTo>
                        <a:lnTo>
                          <a:pt x="2805" y="58"/>
                        </a:lnTo>
                        <a:lnTo>
                          <a:pt x="2964" y="88"/>
                        </a:lnTo>
                        <a:lnTo>
                          <a:pt x="3128" y="124"/>
                        </a:lnTo>
                        <a:lnTo>
                          <a:pt x="3913" y="252"/>
                        </a:lnTo>
                        <a:lnTo>
                          <a:pt x="4072" y="263"/>
                        </a:lnTo>
                        <a:lnTo>
                          <a:pt x="4235" y="273"/>
                        </a:lnTo>
                        <a:lnTo>
                          <a:pt x="4397" y="282"/>
                        </a:lnTo>
                        <a:lnTo>
                          <a:pt x="4562" y="290"/>
                        </a:lnTo>
                        <a:lnTo>
                          <a:pt x="4728" y="295"/>
                        </a:lnTo>
                        <a:lnTo>
                          <a:pt x="4895" y="301"/>
                        </a:lnTo>
                        <a:lnTo>
                          <a:pt x="5064" y="304"/>
                        </a:lnTo>
                        <a:lnTo>
                          <a:pt x="5235" y="307"/>
                        </a:lnTo>
                        <a:lnTo>
                          <a:pt x="5387" y="311"/>
                        </a:lnTo>
                        <a:lnTo>
                          <a:pt x="5540" y="318"/>
                        </a:lnTo>
                        <a:lnTo>
                          <a:pt x="5691" y="327"/>
                        </a:lnTo>
                        <a:lnTo>
                          <a:pt x="5842" y="340"/>
                        </a:lnTo>
                        <a:lnTo>
                          <a:pt x="5991" y="352"/>
                        </a:lnTo>
                        <a:lnTo>
                          <a:pt x="6141" y="367"/>
                        </a:lnTo>
                        <a:lnTo>
                          <a:pt x="6289" y="384"/>
                        </a:lnTo>
                        <a:lnTo>
                          <a:pt x="6436" y="404"/>
                        </a:lnTo>
                        <a:lnTo>
                          <a:pt x="6436" y="538"/>
                        </a:lnTo>
                      </a:path>
                    </a:pathLst>
                  </a:custGeom>
                  <a:noFill/>
                  <a:ln w="11113">
                    <a:solidFill>
                      <a:srgbClr val="00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41" name="Groupe 1540">
                  <a:extLst>
                    <a:ext uri="{FF2B5EF4-FFF2-40B4-BE49-F238E27FC236}">
                      <a16:creationId xmlns:a16="http://schemas.microsoft.com/office/drawing/2014/main" id="{22811B4A-B78F-07E5-C5DB-EE239EF89309}"/>
                    </a:ext>
                  </a:extLst>
                </p:cNvPr>
                <p:cNvGrpSpPr/>
                <p:nvPr/>
              </p:nvGrpSpPr>
              <p:grpSpPr>
                <a:xfrm>
                  <a:off x="7068020" y="3659683"/>
                  <a:ext cx="4724066" cy="2655650"/>
                  <a:chOff x="6413500" y="3970338"/>
                  <a:chExt cx="4603060" cy="2587626"/>
                </a:xfrm>
              </p:grpSpPr>
              <p:sp>
                <p:nvSpPr>
                  <p:cNvPr id="1213" name="Freeform 357">
                    <a:extLst>
                      <a:ext uri="{FF2B5EF4-FFF2-40B4-BE49-F238E27FC236}">
                        <a16:creationId xmlns:a16="http://schemas.microsoft.com/office/drawing/2014/main" id="{8ECABA43-75F9-06B2-A35B-988189801111}"/>
                      </a:ext>
                    </a:extLst>
                  </p:cNvPr>
                  <p:cNvSpPr>
                    <a:spLocks/>
                  </p:cNvSpPr>
                  <p:nvPr/>
                </p:nvSpPr>
                <p:spPr bwMode="auto">
                  <a:xfrm>
                    <a:off x="6475413" y="3970338"/>
                    <a:ext cx="4541147" cy="2528888"/>
                  </a:xfrm>
                  <a:custGeom>
                    <a:avLst/>
                    <a:gdLst>
                      <a:gd name="T0" fmla="*/ 15504 w 15504"/>
                      <a:gd name="T1" fmla="*/ 7966 h 7966"/>
                      <a:gd name="T2" fmla="*/ 0 w 15504"/>
                      <a:gd name="T3" fmla="*/ 7966 h 7966"/>
                      <a:gd name="T4" fmla="*/ 0 w 15504"/>
                      <a:gd name="T5" fmla="*/ 0 h 7966"/>
                    </a:gdLst>
                    <a:ahLst/>
                    <a:cxnLst>
                      <a:cxn ang="0">
                        <a:pos x="T0" y="T1"/>
                      </a:cxn>
                      <a:cxn ang="0">
                        <a:pos x="T2" y="T3"/>
                      </a:cxn>
                      <a:cxn ang="0">
                        <a:pos x="T4" y="T5"/>
                      </a:cxn>
                    </a:cxnLst>
                    <a:rect l="0" t="0" r="r" b="b"/>
                    <a:pathLst>
                      <a:path w="15504" h="7966">
                        <a:moveTo>
                          <a:pt x="15504" y="7966"/>
                        </a:moveTo>
                        <a:lnTo>
                          <a:pt x="0" y="7966"/>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14" name="Line 358">
                    <a:extLst>
                      <a:ext uri="{FF2B5EF4-FFF2-40B4-BE49-F238E27FC236}">
                        <a16:creationId xmlns:a16="http://schemas.microsoft.com/office/drawing/2014/main" id="{1C8671D4-59C6-F321-9A41-686DBC003520}"/>
                      </a:ext>
                    </a:extLst>
                  </p:cNvPr>
                  <p:cNvSpPr>
                    <a:spLocks noChangeShapeType="1"/>
                  </p:cNvSpPr>
                  <p:nvPr/>
                </p:nvSpPr>
                <p:spPr bwMode="auto">
                  <a:xfrm flipV="1">
                    <a:off x="8018463" y="6499226"/>
                    <a:ext cx="0" cy="587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15" name="Line 359">
                    <a:extLst>
                      <a:ext uri="{FF2B5EF4-FFF2-40B4-BE49-F238E27FC236}">
                        <a16:creationId xmlns:a16="http://schemas.microsoft.com/office/drawing/2014/main" id="{638D416D-AE62-2DBC-5C36-15DA835CD503}"/>
                      </a:ext>
                    </a:extLst>
                  </p:cNvPr>
                  <p:cNvSpPr>
                    <a:spLocks noChangeShapeType="1"/>
                  </p:cNvSpPr>
                  <p:nvPr/>
                </p:nvSpPr>
                <p:spPr bwMode="auto">
                  <a:xfrm flipV="1">
                    <a:off x="7334250" y="6499226"/>
                    <a:ext cx="0" cy="587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44" name="Line 360">
                    <a:extLst>
                      <a:ext uri="{FF2B5EF4-FFF2-40B4-BE49-F238E27FC236}">
                        <a16:creationId xmlns:a16="http://schemas.microsoft.com/office/drawing/2014/main" id="{181C26AE-9EB5-0A3E-4695-51DF452E4870}"/>
                      </a:ext>
                    </a:extLst>
                  </p:cNvPr>
                  <p:cNvSpPr>
                    <a:spLocks noChangeShapeType="1"/>
                  </p:cNvSpPr>
                  <p:nvPr/>
                </p:nvSpPr>
                <p:spPr bwMode="auto">
                  <a:xfrm flipV="1">
                    <a:off x="6650038" y="6499226"/>
                    <a:ext cx="0" cy="587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45" name="Line 361">
                    <a:extLst>
                      <a:ext uri="{FF2B5EF4-FFF2-40B4-BE49-F238E27FC236}">
                        <a16:creationId xmlns:a16="http://schemas.microsoft.com/office/drawing/2014/main" id="{5BE49A3C-0810-2A5C-BB78-70DB1DB276D1}"/>
                      </a:ext>
                    </a:extLst>
                  </p:cNvPr>
                  <p:cNvSpPr>
                    <a:spLocks noChangeShapeType="1"/>
                  </p:cNvSpPr>
                  <p:nvPr/>
                </p:nvSpPr>
                <p:spPr bwMode="auto">
                  <a:xfrm flipV="1">
                    <a:off x="10072688" y="6499226"/>
                    <a:ext cx="0" cy="587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46" name="Line 362">
                    <a:extLst>
                      <a:ext uri="{FF2B5EF4-FFF2-40B4-BE49-F238E27FC236}">
                        <a16:creationId xmlns:a16="http://schemas.microsoft.com/office/drawing/2014/main" id="{4E21262B-6F92-341A-AE42-70D82BD1FD90}"/>
                      </a:ext>
                    </a:extLst>
                  </p:cNvPr>
                  <p:cNvSpPr>
                    <a:spLocks noChangeShapeType="1"/>
                  </p:cNvSpPr>
                  <p:nvPr/>
                </p:nvSpPr>
                <p:spPr bwMode="auto">
                  <a:xfrm flipV="1">
                    <a:off x="9388475" y="6499226"/>
                    <a:ext cx="0" cy="587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47" name="Line 363">
                    <a:extLst>
                      <a:ext uri="{FF2B5EF4-FFF2-40B4-BE49-F238E27FC236}">
                        <a16:creationId xmlns:a16="http://schemas.microsoft.com/office/drawing/2014/main" id="{B2A38AEA-29BB-1127-AE95-81C85AE18D1E}"/>
                      </a:ext>
                    </a:extLst>
                  </p:cNvPr>
                  <p:cNvSpPr>
                    <a:spLocks noChangeShapeType="1"/>
                  </p:cNvSpPr>
                  <p:nvPr/>
                </p:nvSpPr>
                <p:spPr bwMode="auto">
                  <a:xfrm flipV="1">
                    <a:off x="8702675" y="6499226"/>
                    <a:ext cx="0" cy="587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48" name="Line 364">
                    <a:extLst>
                      <a:ext uri="{FF2B5EF4-FFF2-40B4-BE49-F238E27FC236}">
                        <a16:creationId xmlns:a16="http://schemas.microsoft.com/office/drawing/2014/main" id="{F394B33E-96C6-F25C-A3B7-41EEBD970515}"/>
                      </a:ext>
                    </a:extLst>
                  </p:cNvPr>
                  <p:cNvSpPr>
                    <a:spLocks noChangeShapeType="1"/>
                  </p:cNvSpPr>
                  <p:nvPr/>
                </p:nvSpPr>
                <p:spPr bwMode="auto">
                  <a:xfrm flipV="1">
                    <a:off x="10758488" y="6499226"/>
                    <a:ext cx="0" cy="587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49" name="Line 365">
                    <a:extLst>
                      <a:ext uri="{FF2B5EF4-FFF2-40B4-BE49-F238E27FC236}">
                        <a16:creationId xmlns:a16="http://schemas.microsoft.com/office/drawing/2014/main" id="{DCC6BBD9-2571-8149-70B6-74A6677C2DC2}"/>
                      </a:ext>
                    </a:extLst>
                  </p:cNvPr>
                  <p:cNvSpPr>
                    <a:spLocks noChangeShapeType="1"/>
                  </p:cNvSpPr>
                  <p:nvPr/>
                </p:nvSpPr>
                <p:spPr bwMode="auto">
                  <a:xfrm>
                    <a:off x="6413500" y="43291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0" name="Line 366">
                    <a:extLst>
                      <a:ext uri="{FF2B5EF4-FFF2-40B4-BE49-F238E27FC236}">
                        <a16:creationId xmlns:a16="http://schemas.microsoft.com/office/drawing/2014/main" id="{93ADEAF5-81DE-D34C-C04C-5049E0C8623F}"/>
                      </a:ext>
                    </a:extLst>
                  </p:cNvPr>
                  <p:cNvSpPr>
                    <a:spLocks noChangeShapeType="1"/>
                  </p:cNvSpPr>
                  <p:nvPr/>
                </p:nvSpPr>
                <p:spPr bwMode="auto">
                  <a:xfrm>
                    <a:off x="6413500" y="45958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1" name="Line 367">
                    <a:extLst>
                      <a:ext uri="{FF2B5EF4-FFF2-40B4-BE49-F238E27FC236}">
                        <a16:creationId xmlns:a16="http://schemas.microsoft.com/office/drawing/2014/main" id="{73B0986B-F825-D28A-F0C1-C1034E47BAB7}"/>
                      </a:ext>
                    </a:extLst>
                  </p:cNvPr>
                  <p:cNvSpPr>
                    <a:spLocks noChangeShapeType="1"/>
                  </p:cNvSpPr>
                  <p:nvPr/>
                </p:nvSpPr>
                <p:spPr bwMode="auto">
                  <a:xfrm>
                    <a:off x="6413500" y="48625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2" name="Line 368">
                    <a:extLst>
                      <a:ext uri="{FF2B5EF4-FFF2-40B4-BE49-F238E27FC236}">
                        <a16:creationId xmlns:a16="http://schemas.microsoft.com/office/drawing/2014/main" id="{191EFB77-11C8-E6CB-B52B-A771110CB9BA}"/>
                      </a:ext>
                    </a:extLst>
                  </p:cNvPr>
                  <p:cNvSpPr>
                    <a:spLocks noChangeShapeType="1"/>
                  </p:cNvSpPr>
                  <p:nvPr/>
                </p:nvSpPr>
                <p:spPr bwMode="auto">
                  <a:xfrm>
                    <a:off x="6413500" y="5130801"/>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3" name="Line 369">
                    <a:extLst>
                      <a:ext uri="{FF2B5EF4-FFF2-40B4-BE49-F238E27FC236}">
                        <a16:creationId xmlns:a16="http://schemas.microsoft.com/office/drawing/2014/main" id="{B30B1724-34F7-2148-3245-269514AC820A}"/>
                      </a:ext>
                    </a:extLst>
                  </p:cNvPr>
                  <p:cNvSpPr>
                    <a:spLocks noChangeShapeType="1"/>
                  </p:cNvSpPr>
                  <p:nvPr/>
                </p:nvSpPr>
                <p:spPr bwMode="auto">
                  <a:xfrm>
                    <a:off x="6413500" y="6029326"/>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4" name="Line 370">
                    <a:extLst>
                      <a:ext uri="{FF2B5EF4-FFF2-40B4-BE49-F238E27FC236}">
                        <a16:creationId xmlns:a16="http://schemas.microsoft.com/office/drawing/2014/main" id="{95E38BE6-4655-B0B9-27A6-9EE22466DC7B}"/>
                      </a:ext>
                    </a:extLst>
                  </p:cNvPr>
                  <p:cNvSpPr>
                    <a:spLocks noChangeShapeType="1"/>
                  </p:cNvSpPr>
                  <p:nvPr/>
                </p:nvSpPr>
                <p:spPr bwMode="auto">
                  <a:xfrm>
                    <a:off x="6413500" y="6192838"/>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5" name="Line 371">
                    <a:extLst>
                      <a:ext uri="{FF2B5EF4-FFF2-40B4-BE49-F238E27FC236}">
                        <a16:creationId xmlns:a16="http://schemas.microsoft.com/office/drawing/2014/main" id="{3F832FC1-5F03-0A3C-547D-DA4B41CC2DF9}"/>
                      </a:ext>
                    </a:extLst>
                  </p:cNvPr>
                  <p:cNvSpPr>
                    <a:spLocks noChangeShapeType="1"/>
                  </p:cNvSpPr>
                  <p:nvPr/>
                </p:nvSpPr>
                <p:spPr bwMode="auto">
                  <a:xfrm>
                    <a:off x="6413500" y="635476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6" name="Line 372">
                    <a:extLst>
                      <a:ext uri="{FF2B5EF4-FFF2-40B4-BE49-F238E27FC236}">
                        <a16:creationId xmlns:a16="http://schemas.microsoft.com/office/drawing/2014/main" id="{600572A1-253C-4CC3-9917-2B2FD0A81E61}"/>
                      </a:ext>
                    </a:extLst>
                  </p:cNvPr>
                  <p:cNvSpPr>
                    <a:spLocks noChangeShapeType="1"/>
                  </p:cNvSpPr>
                  <p:nvPr/>
                </p:nvSpPr>
                <p:spPr bwMode="auto">
                  <a:xfrm>
                    <a:off x="6413500" y="4062413"/>
                    <a:ext cx="619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7" name="Line 373">
                    <a:extLst>
                      <a:ext uri="{FF2B5EF4-FFF2-40B4-BE49-F238E27FC236}">
                        <a16:creationId xmlns:a16="http://schemas.microsoft.com/office/drawing/2014/main" id="{6D21D2AA-5D8E-F44C-00F8-AF4003BB20DC}"/>
                      </a:ext>
                    </a:extLst>
                  </p:cNvPr>
                  <p:cNvSpPr>
                    <a:spLocks noChangeShapeType="1"/>
                  </p:cNvSpPr>
                  <p:nvPr/>
                </p:nvSpPr>
                <p:spPr bwMode="auto">
                  <a:xfrm>
                    <a:off x="8004175" y="3990976"/>
                    <a:ext cx="0" cy="250825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8" name="Line 374">
                    <a:extLst>
                      <a:ext uri="{FF2B5EF4-FFF2-40B4-BE49-F238E27FC236}">
                        <a16:creationId xmlns:a16="http://schemas.microsoft.com/office/drawing/2014/main" id="{ADB6C622-68E3-205D-7B9C-B5CE015DF6B9}"/>
                      </a:ext>
                    </a:extLst>
                  </p:cNvPr>
                  <p:cNvSpPr>
                    <a:spLocks noChangeShapeType="1"/>
                  </p:cNvSpPr>
                  <p:nvPr/>
                </p:nvSpPr>
                <p:spPr bwMode="auto">
                  <a:xfrm>
                    <a:off x="7575550" y="3990976"/>
                    <a:ext cx="0" cy="250825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59" name="Line 375">
                    <a:extLst>
                      <a:ext uri="{FF2B5EF4-FFF2-40B4-BE49-F238E27FC236}">
                        <a16:creationId xmlns:a16="http://schemas.microsoft.com/office/drawing/2014/main" id="{4C035690-3314-E37B-3B5D-ECA27AB04179}"/>
                      </a:ext>
                    </a:extLst>
                  </p:cNvPr>
                  <p:cNvSpPr>
                    <a:spLocks noChangeShapeType="1"/>
                  </p:cNvSpPr>
                  <p:nvPr/>
                </p:nvSpPr>
                <p:spPr bwMode="auto">
                  <a:xfrm>
                    <a:off x="6743700" y="3990976"/>
                    <a:ext cx="0" cy="250825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0" name="Line 376">
                    <a:extLst>
                      <a:ext uri="{FF2B5EF4-FFF2-40B4-BE49-F238E27FC236}">
                        <a16:creationId xmlns:a16="http://schemas.microsoft.com/office/drawing/2014/main" id="{CE1649B6-2E50-CEDC-F3C9-137D96A1A9A4}"/>
                      </a:ext>
                    </a:extLst>
                  </p:cNvPr>
                  <p:cNvSpPr>
                    <a:spLocks noChangeShapeType="1"/>
                  </p:cNvSpPr>
                  <p:nvPr/>
                </p:nvSpPr>
                <p:spPr bwMode="auto">
                  <a:xfrm>
                    <a:off x="10512425" y="3990976"/>
                    <a:ext cx="0" cy="250825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1" name="Line 377">
                    <a:extLst>
                      <a:ext uri="{FF2B5EF4-FFF2-40B4-BE49-F238E27FC236}">
                        <a16:creationId xmlns:a16="http://schemas.microsoft.com/office/drawing/2014/main" id="{B9503E8A-F7C0-6A89-9F40-CDB0A4EFB2A7}"/>
                      </a:ext>
                    </a:extLst>
                  </p:cNvPr>
                  <p:cNvSpPr>
                    <a:spLocks noChangeShapeType="1"/>
                  </p:cNvSpPr>
                  <p:nvPr/>
                </p:nvSpPr>
                <p:spPr bwMode="auto">
                  <a:xfrm>
                    <a:off x="7158038" y="3990976"/>
                    <a:ext cx="0" cy="250825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2" name="Line 378">
                    <a:extLst>
                      <a:ext uri="{FF2B5EF4-FFF2-40B4-BE49-F238E27FC236}">
                        <a16:creationId xmlns:a16="http://schemas.microsoft.com/office/drawing/2014/main" id="{69408973-B131-E0A1-D984-598C6962385C}"/>
                      </a:ext>
                    </a:extLst>
                  </p:cNvPr>
                  <p:cNvSpPr>
                    <a:spLocks noChangeShapeType="1"/>
                  </p:cNvSpPr>
                  <p:nvPr/>
                </p:nvSpPr>
                <p:spPr bwMode="auto">
                  <a:xfrm flipH="1">
                    <a:off x="6475413" y="5430838"/>
                    <a:ext cx="2471738"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3" name="Line 379">
                    <a:extLst>
                      <a:ext uri="{FF2B5EF4-FFF2-40B4-BE49-F238E27FC236}">
                        <a16:creationId xmlns:a16="http://schemas.microsoft.com/office/drawing/2014/main" id="{923E4C0B-99C0-4565-F1E4-E8BF0BD2453E}"/>
                      </a:ext>
                    </a:extLst>
                  </p:cNvPr>
                  <p:cNvSpPr>
                    <a:spLocks noChangeShapeType="1"/>
                  </p:cNvSpPr>
                  <p:nvPr/>
                </p:nvSpPr>
                <p:spPr bwMode="auto">
                  <a:xfrm flipH="1">
                    <a:off x="6475413" y="5235576"/>
                    <a:ext cx="2471738"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4" name="Line 380">
                    <a:extLst>
                      <a:ext uri="{FF2B5EF4-FFF2-40B4-BE49-F238E27FC236}">
                        <a16:creationId xmlns:a16="http://schemas.microsoft.com/office/drawing/2014/main" id="{9B98E940-A684-D67B-C00D-D28291F47DFF}"/>
                      </a:ext>
                    </a:extLst>
                  </p:cNvPr>
                  <p:cNvSpPr>
                    <a:spLocks noChangeShapeType="1"/>
                  </p:cNvSpPr>
                  <p:nvPr/>
                </p:nvSpPr>
                <p:spPr bwMode="auto">
                  <a:xfrm flipH="1">
                    <a:off x="6475413" y="5130801"/>
                    <a:ext cx="2471738"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5" name="Line 381">
                    <a:extLst>
                      <a:ext uri="{FF2B5EF4-FFF2-40B4-BE49-F238E27FC236}">
                        <a16:creationId xmlns:a16="http://schemas.microsoft.com/office/drawing/2014/main" id="{0C1B61BA-9A88-58C7-B3BD-ED84BD3129AD}"/>
                      </a:ext>
                    </a:extLst>
                  </p:cNvPr>
                  <p:cNvSpPr>
                    <a:spLocks noChangeShapeType="1"/>
                  </p:cNvSpPr>
                  <p:nvPr/>
                </p:nvSpPr>
                <p:spPr bwMode="auto">
                  <a:xfrm flipH="1">
                    <a:off x="6475413" y="4062413"/>
                    <a:ext cx="2471738"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6" name="Line 382">
                    <a:extLst>
                      <a:ext uri="{FF2B5EF4-FFF2-40B4-BE49-F238E27FC236}">
                        <a16:creationId xmlns:a16="http://schemas.microsoft.com/office/drawing/2014/main" id="{1E5123F0-D5A1-0F91-5750-CFFB3EC5ED2F}"/>
                      </a:ext>
                    </a:extLst>
                  </p:cNvPr>
                  <p:cNvSpPr>
                    <a:spLocks noChangeShapeType="1"/>
                  </p:cNvSpPr>
                  <p:nvPr/>
                </p:nvSpPr>
                <p:spPr bwMode="auto">
                  <a:xfrm flipH="1">
                    <a:off x="6475413" y="6400801"/>
                    <a:ext cx="2471738" cy="0"/>
                  </a:xfrm>
                  <a:prstGeom prst="line">
                    <a:avLst/>
                  </a:prstGeom>
                  <a:noFill/>
                  <a:ln w="6350">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7" name="Freeform 383">
                    <a:extLst>
                      <a:ext uri="{FF2B5EF4-FFF2-40B4-BE49-F238E27FC236}">
                        <a16:creationId xmlns:a16="http://schemas.microsoft.com/office/drawing/2014/main" id="{93FFCCB0-0BF5-FD28-A7B5-0839F73D4BDC}"/>
                      </a:ext>
                    </a:extLst>
                  </p:cNvPr>
                  <p:cNvSpPr>
                    <a:spLocks/>
                  </p:cNvSpPr>
                  <p:nvPr/>
                </p:nvSpPr>
                <p:spPr bwMode="auto">
                  <a:xfrm>
                    <a:off x="6743700" y="4148138"/>
                    <a:ext cx="3765550" cy="957263"/>
                  </a:xfrm>
                  <a:custGeom>
                    <a:avLst/>
                    <a:gdLst>
                      <a:gd name="T0" fmla="*/ 11852 w 11858"/>
                      <a:gd name="T1" fmla="*/ 0 h 3015"/>
                      <a:gd name="T2" fmla="*/ 11400 w 11858"/>
                      <a:gd name="T3" fmla="*/ 104 h 3015"/>
                      <a:gd name="T4" fmla="*/ 11071 w 11858"/>
                      <a:gd name="T5" fmla="*/ 190 h 3015"/>
                      <a:gd name="T6" fmla="*/ 10751 w 11858"/>
                      <a:gd name="T7" fmla="*/ 282 h 3015"/>
                      <a:gd name="T8" fmla="*/ 10543 w 11858"/>
                      <a:gd name="T9" fmla="*/ 348 h 3015"/>
                      <a:gd name="T10" fmla="*/ 10337 w 11858"/>
                      <a:gd name="T11" fmla="*/ 416 h 3015"/>
                      <a:gd name="T12" fmla="*/ 10137 w 11858"/>
                      <a:gd name="T13" fmla="*/ 488 h 3015"/>
                      <a:gd name="T14" fmla="*/ 9746 w 11858"/>
                      <a:gd name="T15" fmla="*/ 639 h 3015"/>
                      <a:gd name="T16" fmla="*/ 9371 w 11858"/>
                      <a:gd name="T17" fmla="*/ 803 h 3015"/>
                      <a:gd name="T18" fmla="*/ 9009 w 11858"/>
                      <a:gd name="T19" fmla="*/ 978 h 3015"/>
                      <a:gd name="T20" fmla="*/ 8665 w 11858"/>
                      <a:gd name="T21" fmla="*/ 1165 h 3015"/>
                      <a:gd name="T22" fmla="*/ 6760 w 11858"/>
                      <a:gd name="T23" fmla="*/ 2065 h 3015"/>
                      <a:gd name="T24" fmla="*/ 6383 w 11858"/>
                      <a:gd name="T25" fmla="*/ 2193 h 3015"/>
                      <a:gd name="T26" fmla="*/ 6008 w 11858"/>
                      <a:gd name="T27" fmla="*/ 2307 h 3015"/>
                      <a:gd name="T28" fmla="*/ 5634 w 11858"/>
                      <a:gd name="T29" fmla="*/ 2408 h 3015"/>
                      <a:gd name="T30" fmla="*/ 5260 w 11858"/>
                      <a:gd name="T31" fmla="*/ 2495 h 3015"/>
                      <a:gd name="T32" fmla="*/ 4887 w 11858"/>
                      <a:gd name="T33" fmla="*/ 2567 h 3015"/>
                      <a:gd name="T34" fmla="*/ 4515 w 11858"/>
                      <a:gd name="T35" fmla="*/ 2627 h 3015"/>
                      <a:gd name="T36" fmla="*/ 4145 w 11858"/>
                      <a:gd name="T37" fmla="*/ 2672 h 3015"/>
                      <a:gd name="T38" fmla="*/ 3711 w 11858"/>
                      <a:gd name="T39" fmla="*/ 2704 h 3015"/>
                      <a:gd name="T40" fmla="*/ 3217 w 11858"/>
                      <a:gd name="T41" fmla="*/ 2728 h 3015"/>
                      <a:gd name="T42" fmla="*/ 2721 w 11858"/>
                      <a:gd name="T43" fmla="*/ 2744 h 3015"/>
                      <a:gd name="T44" fmla="*/ 2227 w 11858"/>
                      <a:gd name="T45" fmla="*/ 2752 h 3015"/>
                      <a:gd name="T46" fmla="*/ 1731 w 11858"/>
                      <a:gd name="T47" fmla="*/ 2752 h 3015"/>
                      <a:gd name="T48" fmla="*/ 1237 w 11858"/>
                      <a:gd name="T49" fmla="*/ 2744 h 3015"/>
                      <a:gd name="T50" fmla="*/ 741 w 11858"/>
                      <a:gd name="T51" fmla="*/ 2728 h 3015"/>
                      <a:gd name="T52" fmla="*/ 247 w 11858"/>
                      <a:gd name="T53" fmla="*/ 2704 h 3015"/>
                      <a:gd name="T54" fmla="*/ 6 w 11858"/>
                      <a:gd name="T55" fmla="*/ 3015 h 3015"/>
                      <a:gd name="T56" fmla="*/ 3055 w 11858"/>
                      <a:gd name="T57" fmla="*/ 2965 h 3015"/>
                      <a:gd name="T58" fmla="*/ 3685 w 11858"/>
                      <a:gd name="T59" fmla="*/ 2947 h 3015"/>
                      <a:gd name="T60" fmla="*/ 4520 w 11858"/>
                      <a:gd name="T61" fmla="*/ 2919 h 3015"/>
                      <a:gd name="T62" fmla="*/ 5144 w 11858"/>
                      <a:gd name="T63" fmla="*/ 2893 h 3015"/>
                      <a:gd name="T64" fmla="*/ 5560 w 11858"/>
                      <a:gd name="T65" fmla="*/ 2875 h 3015"/>
                      <a:gd name="T66" fmla="*/ 6183 w 11858"/>
                      <a:gd name="T67" fmla="*/ 2845 h 3015"/>
                      <a:gd name="T68" fmla="*/ 6904 w 11858"/>
                      <a:gd name="T69" fmla="*/ 2810 h 3015"/>
                      <a:gd name="T70" fmla="*/ 7441 w 11858"/>
                      <a:gd name="T71" fmla="*/ 2777 h 3015"/>
                      <a:gd name="T72" fmla="*/ 7710 w 11858"/>
                      <a:gd name="T73" fmla="*/ 2759 h 3015"/>
                      <a:gd name="T74" fmla="*/ 7978 w 11858"/>
                      <a:gd name="T75" fmla="*/ 2741 h 3015"/>
                      <a:gd name="T76" fmla="*/ 8335 w 11858"/>
                      <a:gd name="T77" fmla="*/ 2713 h 3015"/>
                      <a:gd name="T78" fmla="*/ 8690 w 11858"/>
                      <a:gd name="T79" fmla="*/ 2683 h 3015"/>
                      <a:gd name="T80" fmla="*/ 9223 w 11858"/>
                      <a:gd name="T81" fmla="*/ 2633 h 3015"/>
                      <a:gd name="T82" fmla="*/ 9754 w 11858"/>
                      <a:gd name="T83" fmla="*/ 2579 h 3015"/>
                      <a:gd name="T84" fmla="*/ 10282 w 11858"/>
                      <a:gd name="T85" fmla="*/ 2518 h 3015"/>
                      <a:gd name="T86" fmla="*/ 10808 w 11858"/>
                      <a:gd name="T87" fmla="*/ 2453 h 3015"/>
                      <a:gd name="T88" fmla="*/ 11159 w 11858"/>
                      <a:gd name="T89" fmla="*/ 2407 h 3015"/>
                      <a:gd name="T90" fmla="*/ 11508 w 11858"/>
                      <a:gd name="T91" fmla="*/ 2359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58" h="3015">
                        <a:moveTo>
                          <a:pt x="11858" y="2308"/>
                        </a:moveTo>
                        <a:lnTo>
                          <a:pt x="11852" y="0"/>
                        </a:lnTo>
                        <a:lnTo>
                          <a:pt x="11624" y="50"/>
                        </a:lnTo>
                        <a:lnTo>
                          <a:pt x="11400" y="104"/>
                        </a:lnTo>
                        <a:lnTo>
                          <a:pt x="11180" y="161"/>
                        </a:lnTo>
                        <a:lnTo>
                          <a:pt x="11071" y="190"/>
                        </a:lnTo>
                        <a:lnTo>
                          <a:pt x="10964" y="220"/>
                        </a:lnTo>
                        <a:lnTo>
                          <a:pt x="10751" y="282"/>
                        </a:lnTo>
                        <a:lnTo>
                          <a:pt x="10646" y="314"/>
                        </a:lnTo>
                        <a:lnTo>
                          <a:pt x="10543" y="348"/>
                        </a:lnTo>
                        <a:lnTo>
                          <a:pt x="10439" y="381"/>
                        </a:lnTo>
                        <a:lnTo>
                          <a:pt x="10337" y="416"/>
                        </a:lnTo>
                        <a:lnTo>
                          <a:pt x="10236" y="451"/>
                        </a:lnTo>
                        <a:lnTo>
                          <a:pt x="10137" y="488"/>
                        </a:lnTo>
                        <a:lnTo>
                          <a:pt x="9940" y="562"/>
                        </a:lnTo>
                        <a:lnTo>
                          <a:pt x="9746" y="639"/>
                        </a:lnTo>
                        <a:lnTo>
                          <a:pt x="9556" y="719"/>
                        </a:lnTo>
                        <a:lnTo>
                          <a:pt x="9371" y="803"/>
                        </a:lnTo>
                        <a:lnTo>
                          <a:pt x="9188" y="888"/>
                        </a:lnTo>
                        <a:lnTo>
                          <a:pt x="9009" y="978"/>
                        </a:lnTo>
                        <a:lnTo>
                          <a:pt x="8835" y="1070"/>
                        </a:lnTo>
                        <a:lnTo>
                          <a:pt x="8665" y="1165"/>
                        </a:lnTo>
                        <a:lnTo>
                          <a:pt x="6949" y="1997"/>
                        </a:lnTo>
                        <a:lnTo>
                          <a:pt x="6760" y="2065"/>
                        </a:lnTo>
                        <a:lnTo>
                          <a:pt x="6571" y="2131"/>
                        </a:lnTo>
                        <a:lnTo>
                          <a:pt x="6383" y="2193"/>
                        </a:lnTo>
                        <a:lnTo>
                          <a:pt x="6196" y="2253"/>
                        </a:lnTo>
                        <a:lnTo>
                          <a:pt x="6008" y="2307"/>
                        </a:lnTo>
                        <a:lnTo>
                          <a:pt x="5821" y="2360"/>
                        </a:lnTo>
                        <a:lnTo>
                          <a:pt x="5634" y="2408"/>
                        </a:lnTo>
                        <a:lnTo>
                          <a:pt x="5448" y="2453"/>
                        </a:lnTo>
                        <a:lnTo>
                          <a:pt x="5260" y="2495"/>
                        </a:lnTo>
                        <a:lnTo>
                          <a:pt x="5074" y="2533"/>
                        </a:lnTo>
                        <a:lnTo>
                          <a:pt x="4887" y="2567"/>
                        </a:lnTo>
                        <a:lnTo>
                          <a:pt x="4701" y="2599"/>
                        </a:lnTo>
                        <a:lnTo>
                          <a:pt x="4515" y="2627"/>
                        </a:lnTo>
                        <a:lnTo>
                          <a:pt x="4330" y="2651"/>
                        </a:lnTo>
                        <a:lnTo>
                          <a:pt x="4145" y="2672"/>
                        </a:lnTo>
                        <a:lnTo>
                          <a:pt x="3960" y="2690"/>
                        </a:lnTo>
                        <a:lnTo>
                          <a:pt x="3711" y="2704"/>
                        </a:lnTo>
                        <a:lnTo>
                          <a:pt x="3464" y="2717"/>
                        </a:lnTo>
                        <a:lnTo>
                          <a:pt x="3217" y="2728"/>
                        </a:lnTo>
                        <a:lnTo>
                          <a:pt x="2970" y="2737"/>
                        </a:lnTo>
                        <a:lnTo>
                          <a:pt x="2721" y="2744"/>
                        </a:lnTo>
                        <a:lnTo>
                          <a:pt x="2474" y="2749"/>
                        </a:lnTo>
                        <a:lnTo>
                          <a:pt x="2227" y="2752"/>
                        </a:lnTo>
                        <a:lnTo>
                          <a:pt x="1980" y="2753"/>
                        </a:lnTo>
                        <a:lnTo>
                          <a:pt x="1731" y="2752"/>
                        </a:lnTo>
                        <a:lnTo>
                          <a:pt x="1484" y="2749"/>
                        </a:lnTo>
                        <a:lnTo>
                          <a:pt x="1237" y="2744"/>
                        </a:lnTo>
                        <a:lnTo>
                          <a:pt x="990" y="2737"/>
                        </a:lnTo>
                        <a:lnTo>
                          <a:pt x="741" y="2728"/>
                        </a:lnTo>
                        <a:lnTo>
                          <a:pt x="494" y="2717"/>
                        </a:lnTo>
                        <a:lnTo>
                          <a:pt x="247" y="2704"/>
                        </a:lnTo>
                        <a:lnTo>
                          <a:pt x="0" y="2690"/>
                        </a:lnTo>
                        <a:lnTo>
                          <a:pt x="6" y="3015"/>
                        </a:lnTo>
                        <a:lnTo>
                          <a:pt x="2846" y="2971"/>
                        </a:lnTo>
                        <a:lnTo>
                          <a:pt x="3055" y="2965"/>
                        </a:lnTo>
                        <a:lnTo>
                          <a:pt x="3265" y="2959"/>
                        </a:lnTo>
                        <a:lnTo>
                          <a:pt x="3685" y="2947"/>
                        </a:lnTo>
                        <a:lnTo>
                          <a:pt x="4102" y="2934"/>
                        </a:lnTo>
                        <a:lnTo>
                          <a:pt x="4520" y="2919"/>
                        </a:lnTo>
                        <a:lnTo>
                          <a:pt x="4936" y="2903"/>
                        </a:lnTo>
                        <a:lnTo>
                          <a:pt x="5144" y="2893"/>
                        </a:lnTo>
                        <a:lnTo>
                          <a:pt x="5353" y="2885"/>
                        </a:lnTo>
                        <a:lnTo>
                          <a:pt x="5560" y="2875"/>
                        </a:lnTo>
                        <a:lnTo>
                          <a:pt x="5768" y="2866"/>
                        </a:lnTo>
                        <a:lnTo>
                          <a:pt x="6183" y="2845"/>
                        </a:lnTo>
                        <a:lnTo>
                          <a:pt x="6544" y="2827"/>
                        </a:lnTo>
                        <a:lnTo>
                          <a:pt x="6904" y="2810"/>
                        </a:lnTo>
                        <a:lnTo>
                          <a:pt x="7262" y="2788"/>
                        </a:lnTo>
                        <a:lnTo>
                          <a:pt x="7441" y="2777"/>
                        </a:lnTo>
                        <a:lnTo>
                          <a:pt x="7621" y="2767"/>
                        </a:lnTo>
                        <a:lnTo>
                          <a:pt x="7710" y="2759"/>
                        </a:lnTo>
                        <a:lnTo>
                          <a:pt x="7799" y="2753"/>
                        </a:lnTo>
                        <a:lnTo>
                          <a:pt x="7978" y="2741"/>
                        </a:lnTo>
                        <a:lnTo>
                          <a:pt x="8156" y="2727"/>
                        </a:lnTo>
                        <a:lnTo>
                          <a:pt x="8335" y="2713"/>
                        </a:lnTo>
                        <a:lnTo>
                          <a:pt x="8512" y="2698"/>
                        </a:lnTo>
                        <a:lnTo>
                          <a:pt x="8690" y="2683"/>
                        </a:lnTo>
                        <a:lnTo>
                          <a:pt x="9047" y="2651"/>
                        </a:lnTo>
                        <a:lnTo>
                          <a:pt x="9223" y="2633"/>
                        </a:lnTo>
                        <a:lnTo>
                          <a:pt x="9400" y="2615"/>
                        </a:lnTo>
                        <a:lnTo>
                          <a:pt x="9754" y="2579"/>
                        </a:lnTo>
                        <a:lnTo>
                          <a:pt x="10106" y="2539"/>
                        </a:lnTo>
                        <a:lnTo>
                          <a:pt x="10282" y="2518"/>
                        </a:lnTo>
                        <a:lnTo>
                          <a:pt x="10459" y="2498"/>
                        </a:lnTo>
                        <a:lnTo>
                          <a:pt x="10808" y="2453"/>
                        </a:lnTo>
                        <a:lnTo>
                          <a:pt x="10983" y="2430"/>
                        </a:lnTo>
                        <a:lnTo>
                          <a:pt x="11159" y="2407"/>
                        </a:lnTo>
                        <a:lnTo>
                          <a:pt x="11333" y="2382"/>
                        </a:lnTo>
                        <a:lnTo>
                          <a:pt x="11508" y="2359"/>
                        </a:lnTo>
                        <a:lnTo>
                          <a:pt x="11858" y="2308"/>
                        </a:lnTo>
                        <a:close/>
                      </a:path>
                    </a:pathLst>
                  </a:custGeom>
                  <a:solidFill>
                    <a:srgbClr val="D9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8" name="Freeform 384">
                    <a:extLst>
                      <a:ext uri="{FF2B5EF4-FFF2-40B4-BE49-F238E27FC236}">
                        <a16:creationId xmlns:a16="http://schemas.microsoft.com/office/drawing/2014/main" id="{49B48B00-1C45-9221-E220-86B0FD6BB048}"/>
                      </a:ext>
                    </a:extLst>
                  </p:cNvPr>
                  <p:cNvSpPr>
                    <a:spLocks/>
                  </p:cNvSpPr>
                  <p:nvPr/>
                </p:nvSpPr>
                <p:spPr bwMode="auto">
                  <a:xfrm>
                    <a:off x="6745288" y="4879976"/>
                    <a:ext cx="3763963" cy="241300"/>
                  </a:xfrm>
                  <a:custGeom>
                    <a:avLst/>
                    <a:gdLst>
                      <a:gd name="T0" fmla="*/ 11852 w 11853"/>
                      <a:gd name="T1" fmla="*/ 0 h 759"/>
                      <a:gd name="T2" fmla="*/ 11502 w 11853"/>
                      <a:gd name="T3" fmla="*/ 51 h 759"/>
                      <a:gd name="T4" fmla="*/ 11327 w 11853"/>
                      <a:gd name="T5" fmla="*/ 74 h 759"/>
                      <a:gd name="T6" fmla="*/ 11153 w 11853"/>
                      <a:gd name="T7" fmla="*/ 99 h 759"/>
                      <a:gd name="T8" fmla="*/ 10977 w 11853"/>
                      <a:gd name="T9" fmla="*/ 122 h 759"/>
                      <a:gd name="T10" fmla="*/ 10802 w 11853"/>
                      <a:gd name="T11" fmla="*/ 145 h 759"/>
                      <a:gd name="T12" fmla="*/ 10453 w 11853"/>
                      <a:gd name="T13" fmla="*/ 190 h 759"/>
                      <a:gd name="T14" fmla="*/ 10276 w 11853"/>
                      <a:gd name="T15" fmla="*/ 210 h 759"/>
                      <a:gd name="T16" fmla="*/ 10100 w 11853"/>
                      <a:gd name="T17" fmla="*/ 231 h 759"/>
                      <a:gd name="T18" fmla="*/ 9748 w 11853"/>
                      <a:gd name="T19" fmla="*/ 271 h 759"/>
                      <a:gd name="T20" fmla="*/ 9394 w 11853"/>
                      <a:gd name="T21" fmla="*/ 307 h 759"/>
                      <a:gd name="T22" fmla="*/ 9217 w 11853"/>
                      <a:gd name="T23" fmla="*/ 325 h 759"/>
                      <a:gd name="T24" fmla="*/ 9041 w 11853"/>
                      <a:gd name="T25" fmla="*/ 343 h 759"/>
                      <a:gd name="T26" fmla="*/ 8684 w 11853"/>
                      <a:gd name="T27" fmla="*/ 375 h 759"/>
                      <a:gd name="T28" fmla="*/ 8506 w 11853"/>
                      <a:gd name="T29" fmla="*/ 390 h 759"/>
                      <a:gd name="T30" fmla="*/ 8329 w 11853"/>
                      <a:gd name="T31" fmla="*/ 405 h 759"/>
                      <a:gd name="T32" fmla="*/ 8150 w 11853"/>
                      <a:gd name="T33" fmla="*/ 419 h 759"/>
                      <a:gd name="T34" fmla="*/ 7972 w 11853"/>
                      <a:gd name="T35" fmla="*/ 433 h 759"/>
                      <a:gd name="T36" fmla="*/ 7793 w 11853"/>
                      <a:gd name="T37" fmla="*/ 445 h 759"/>
                      <a:gd name="T38" fmla="*/ 7704 w 11853"/>
                      <a:gd name="T39" fmla="*/ 451 h 759"/>
                      <a:gd name="T40" fmla="*/ 7615 w 11853"/>
                      <a:gd name="T41" fmla="*/ 459 h 759"/>
                      <a:gd name="T42" fmla="*/ 7435 w 11853"/>
                      <a:gd name="T43" fmla="*/ 469 h 759"/>
                      <a:gd name="T44" fmla="*/ 7256 w 11853"/>
                      <a:gd name="T45" fmla="*/ 480 h 759"/>
                      <a:gd name="T46" fmla="*/ 6898 w 11853"/>
                      <a:gd name="T47" fmla="*/ 502 h 759"/>
                      <a:gd name="T48" fmla="*/ 6538 w 11853"/>
                      <a:gd name="T49" fmla="*/ 519 h 759"/>
                      <a:gd name="T50" fmla="*/ 6177 w 11853"/>
                      <a:gd name="T51" fmla="*/ 537 h 759"/>
                      <a:gd name="T52" fmla="*/ 5762 w 11853"/>
                      <a:gd name="T53" fmla="*/ 558 h 759"/>
                      <a:gd name="T54" fmla="*/ 5554 w 11853"/>
                      <a:gd name="T55" fmla="*/ 567 h 759"/>
                      <a:gd name="T56" fmla="*/ 5347 w 11853"/>
                      <a:gd name="T57" fmla="*/ 577 h 759"/>
                      <a:gd name="T58" fmla="*/ 5138 w 11853"/>
                      <a:gd name="T59" fmla="*/ 585 h 759"/>
                      <a:gd name="T60" fmla="*/ 4930 w 11853"/>
                      <a:gd name="T61" fmla="*/ 595 h 759"/>
                      <a:gd name="T62" fmla="*/ 4514 w 11853"/>
                      <a:gd name="T63" fmla="*/ 611 h 759"/>
                      <a:gd name="T64" fmla="*/ 4096 w 11853"/>
                      <a:gd name="T65" fmla="*/ 626 h 759"/>
                      <a:gd name="T66" fmla="*/ 3679 w 11853"/>
                      <a:gd name="T67" fmla="*/ 639 h 759"/>
                      <a:gd name="T68" fmla="*/ 3259 w 11853"/>
                      <a:gd name="T69" fmla="*/ 651 h 759"/>
                      <a:gd name="T70" fmla="*/ 3049 w 11853"/>
                      <a:gd name="T71" fmla="*/ 657 h 759"/>
                      <a:gd name="T72" fmla="*/ 2840 w 11853"/>
                      <a:gd name="T73" fmla="*/ 663 h 759"/>
                      <a:gd name="T74" fmla="*/ 0 w 11853"/>
                      <a:gd name="T75" fmla="*/ 707 h 759"/>
                      <a:gd name="T76" fmla="*/ 1 w 11853"/>
                      <a:gd name="T77" fmla="*/ 759 h 759"/>
                      <a:gd name="T78" fmla="*/ 1481 w 11853"/>
                      <a:gd name="T79" fmla="*/ 742 h 759"/>
                      <a:gd name="T80" fmla="*/ 2963 w 11853"/>
                      <a:gd name="T81" fmla="*/ 732 h 759"/>
                      <a:gd name="T82" fmla="*/ 4445 w 11853"/>
                      <a:gd name="T83" fmla="*/ 726 h 759"/>
                      <a:gd name="T84" fmla="*/ 5927 w 11853"/>
                      <a:gd name="T85" fmla="*/ 724 h 759"/>
                      <a:gd name="T86" fmla="*/ 7407 w 11853"/>
                      <a:gd name="T87" fmla="*/ 726 h 759"/>
                      <a:gd name="T88" fmla="*/ 8889 w 11853"/>
                      <a:gd name="T89" fmla="*/ 732 h 759"/>
                      <a:gd name="T90" fmla="*/ 10371 w 11853"/>
                      <a:gd name="T91" fmla="*/ 742 h 759"/>
                      <a:gd name="T92" fmla="*/ 11853 w 11853"/>
                      <a:gd name="T93" fmla="*/ 759 h 759"/>
                      <a:gd name="T94" fmla="*/ 11852 w 11853"/>
                      <a:gd name="T95"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53" h="759">
                        <a:moveTo>
                          <a:pt x="11852" y="0"/>
                        </a:moveTo>
                        <a:lnTo>
                          <a:pt x="11502" y="51"/>
                        </a:lnTo>
                        <a:lnTo>
                          <a:pt x="11327" y="74"/>
                        </a:lnTo>
                        <a:lnTo>
                          <a:pt x="11153" y="99"/>
                        </a:lnTo>
                        <a:lnTo>
                          <a:pt x="10977" y="122"/>
                        </a:lnTo>
                        <a:lnTo>
                          <a:pt x="10802" y="145"/>
                        </a:lnTo>
                        <a:lnTo>
                          <a:pt x="10453" y="190"/>
                        </a:lnTo>
                        <a:lnTo>
                          <a:pt x="10276" y="210"/>
                        </a:lnTo>
                        <a:lnTo>
                          <a:pt x="10100" y="231"/>
                        </a:lnTo>
                        <a:lnTo>
                          <a:pt x="9748" y="271"/>
                        </a:lnTo>
                        <a:lnTo>
                          <a:pt x="9394" y="307"/>
                        </a:lnTo>
                        <a:lnTo>
                          <a:pt x="9217" y="325"/>
                        </a:lnTo>
                        <a:lnTo>
                          <a:pt x="9041" y="343"/>
                        </a:lnTo>
                        <a:lnTo>
                          <a:pt x="8684" y="375"/>
                        </a:lnTo>
                        <a:lnTo>
                          <a:pt x="8506" y="390"/>
                        </a:lnTo>
                        <a:lnTo>
                          <a:pt x="8329" y="405"/>
                        </a:lnTo>
                        <a:lnTo>
                          <a:pt x="8150" y="419"/>
                        </a:lnTo>
                        <a:lnTo>
                          <a:pt x="7972" y="433"/>
                        </a:lnTo>
                        <a:lnTo>
                          <a:pt x="7793" y="445"/>
                        </a:lnTo>
                        <a:lnTo>
                          <a:pt x="7704" y="451"/>
                        </a:lnTo>
                        <a:lnTo>
                          <a:pt x="7615" y="459"/>
                        </a:lnTo>
                        <a:lnTo>
                          <a:pt x="7435" y="469"/>
                        </a:lnTo>
                        <a:lnTo>
                          <a:pt x="7256" y="480"/>
                        </a:lnTo>
                        <a:lnTo>
                          <a:pt x="6898" y="502"/>
                        </a:lnTo>
                        <a:lnTo>
                          <a:pt x="6538" y="519"/>
                        </a:lnTo>
                        <a:lnTo>
                          <a:pt x="6177" y="537"/>
                        </a:lnTo>
                        <a:lnTo>
                          <a:pt x="5762" y="558"/>
                        </a:lnTo>
                        <a:lnTo>
                          <a:pt x="5554" y="567"/>
                        </a:lnTo>
                        <a:lnTo>
                          <a:pt x="5347" y="577"/>
                        </a:lnTo>
                        <a:lnTo>
                          <a:pt x="5138" y="585"/>
                        </a:lnTo>
                        <a:lnTo>
                          <a:pt x="4930" y="595"/>
                        </a:lnTo>
                        <a:lnTo>
                          <a:pt x="4514" y="611"/>
                        </a:lnTo>
                        <a:lnTo>
                          <a:pt x="4096" y="626"/>
                        </a:lnTo>
                        <a:lnTo>
                          <a:pt x="3679" y="639"/>
                        </a:lnTo>
                        <a:lnTo>
                          <a:pt x="3259" y="651"/>
                        </a:lnTo>
                        <a:lnTo>
                          <a:pt x="3049" y="657"/>
                        </a:lnTo>
                        <a:lnTo>
                          <a:pt x="2840" y="663"/>
                        </a:lnTo>
                        <a:lnTo>
                          <a:pt x="0" y="707"/>
                        </a:lnTo>
                        <a:lnTo>
                          <a:pt x="1" y="759"/>
                        </a:lnTo>
                        <a:lnTo>
                          <a:pt x="1481" y="742"/>
                        </a:lnTo>
                        <a:lnTo>
                          <a:pt x="2963" y="732"/>
                        </a:lnTo>
                        <a:lnTo>
                          <a:pt x="4445" y="726"/>
                        </a:lnTo>
                        <a:lnTo>
                          <a:pt x="5927" y="724"/>
                        </a:lnTo>
                        <a:lnTo>
                          <a:pt x="7407" y="726"/>
                        </a:lnTo>
                        <a:lnTo>
                          <a:pt x="8889" y="732"/>
                        </a:lnTo>
                        <a:lnTo>
                          <a:pt x="10371" y="742"/>
                        </a:lnTo>
                        <a:lnTo>
                          <a:pt x="11853" y="759"/>
                        </a:lnTo>
                        <a:lnTo>
                          <a:pt x="11852" y="0"/>
                        </a:lnTo>
                        <a:close/>
                      </a:path>
                    </a:pathLst>
                  </a:custGeom>
                  <a:solidFill>
                    <a:srgbClr val="D9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69" name="Freeform 385">
                    <a:extLst>
                      <a:ext uri="{FF2B5EF4-FFF2-40B4-BE49-F238E27FC236}">
                        <a16:creationId xmlns:a16="http://schemas.microsoft.com/office/drawing/2014/main" id="{C66B15D1-EA49-224B-381C-481D88C609D3}"/>
                      </a:ext>
                    </a:extLst>
                  </p:cNvPr>
                  <p:cNvSpPr>
                    <a:spLocks/>
                  </p:cNvSpPr>
                  <p:nvPr/>
                </p:nvSpPr>
                <p:spPr bwMode="auto">
                  <a:xfrm>
                    <a:off x="6745288" y="4879976"/>
                    <a:ext cx="3763963" cy="225425"/>
                  </a:xfrm>
                  <a:custGeom>
                    <a:avLst/>
                    <a:gdLst>
                      <a:gd name="T0" fmla="*/ 0 w 11852"/>
                      <a:gd name="T1" fmla="*/ 707 h 707"/>
                      <a:gd name="T2" fmla="*/ 2840 w 11852"/>
                      <a:gd name="T3" fmla="*/ 663 h 707"/>
                      <a:gd name="T4" fmla="*/ 3049 w 11852"/>
                      <a:gd name="T5" fmla="*/ 657 h 707"/>
                      <a:gd name="T6" fmla="*/ 3259 w 11852"/>
                      <a:gd name="T7" fmla="*/ 651 h 707"/>
                      <a:gd name="T8" fmla="*/ 3679 w 11852"/>
                      <a:gd name="T9" fmla="*/ 639 h 707"/>
                      <a:gd name="T10" fmla="*/ 4096 w 11852"/>
                      <a:gd name="T11" fmla="*/ 626 h 707"/>
                      <a:gd name="T12" fmla="*/ 4514 w 11852"/>
                      <a:gd name="T13" fmla="*/ 611 h 707"/>
                      <a:gd name="T14" fmla="*/ 4930 w 11852"/>
                      <a:gd name="T15" fmla="*/ 595 h 707"/>
                      <a:gd name="T16" fmla="*/ 5138 w 11852"/>
                      <a:gd name="T17" fmla="*/ 585 h 707"/>
                      <a:gd name="T18" fmla="*/ 5347 w 11852"/>
                      <a:gd name="T19" fmla="*/ 577 h 707"/>
                      <a:gd name="T20" fmla="*/ 5554 w 11852"/>
                      <a:gd name="T21" fmla="*/ 567 h 707"/>
                      <a:gd name="T22" fmla="*/ 5762 w 11852"/>
                      <a:gd name="T23" fmla="*/ 558 h 707"/>
                      <a:gd name="T24" fmla="*/ 6177 w 11852"/>
                      <a:gd name="T25" fmla="*/ 537 h 707"/>
                      <a:gd name="T26" fmla="*/ 6538 w 11852"/>
                      <a:gd name="T27" fmla="*/ 519 h 707"/>
                      <a:gd name="T28" fmla="*/ 6898 w 11852"/>
                      <a:gd name="T29" fmla="*/ 502 h 707"/>
                      <a:gd name="T30" fmla="*/ 7256 w 11852"/>
                      <a:gd name="T31" fmla="*/ 480 h 707"/>
                      <a:gd name="T32" fmla="*/ 7435 w 11852"/>
                      <a:gd name="T33" fmla="*/ 469 h 707"/>
                      <a:gd name="T34" fmla="*/ 7615 w 11852"/>
                      <a:gd name="T35" fmla="*/ 459 h 707"/>
                      <a:gd name="T36" fmla="*/ 7704 w 11852"/>
                      <a:gd name="T37" fmla="*/ 451 h 707"/>
                      <a:gd name="T38" fmla="*/ 7793 w 11852"/>
                      <a:gd name="T39" fmla="*/ 445 h 707"/>
                      <a:gd name="T40" fmla="*/ 7972 w 11852"/>
                      <a:gd name="T41" fmla="*/ 433 h 707"/>
                      <a:gd name="T42" fmla="*/ 8150 w 11852"/>
                      <a:gd name="T43" fmla="*/ 419 h 707"/>
                      <a:gd name="T44" fmla="*/ 8329 w 11852"/>
                      <a:gd name="T45" fmla="*/ 405 h 707"/>
                      <a:gd name="T46" fmla="*/ 8506 w 11852"/>
                      <a:gd name="T47" fmla="*/ 390 h 707"/>
                      <a:gd name="T48" fmla="*/ 8684 w 11852"/>
                      <a:gd name="T49" fmla="*/ 375 h 707"/>
                      <a:gd name="T50" fmla="*/ 9041 w 11852"/>
                      <a:gd name="T51" fmla="*/ 343 h 707"/>
                      <a:gd name="T52" fmla="*/ 9217 w 11852"/>
                      <a:gd name="T53" fmla="*/ 325 h 707"/>
                      <a:gd name="T54" fmla="*/ 9394 w 11852"/>
                      <a:gd name="T55" fmla="*/ 307 h 707"/>
                      <a:gd name="T56" fmla="*/ 9748 w 11852"/>
                      <a:gd name="T57" fmla="*/ 271 h 707"/>
                      <a:gd name="T58" fmla="*/ 10100 w 11852"/>
                      <a:gd name="T59" fmla="*/ 231 h 707"/>
                      <a:gd name="T60" fmla="*/ 10276 w 11852"/>
                      <a:gd name="T61" fmla="*/ 210 h 707"/>
                      <a:gd name="T62" fmla="*/ 10453 w 11852"/>
                      <a:gd name="T63" fmla="*/ 190 h 707"/>
                      <a:gd name="T64" fmla="*/ 10802 w 11852"/>
                      <a:gd name="T65" fmla="*/ 145 h 707"/>
                      <a:gd name="T66" fmla="*/ 10977 w 11852"/>
                      <a:gd name="T67" fmla="*/ 122 h 707"/>
                      <a:gd name="T68" fmla="*/ 11153 w 11852"/>
                      <a:gd name="T69" fmla="*/ 99 h 707"/>
                      <a:gd name="T70" fmla="*/ 11327 w 11852"/>
                      <a:gd name="T71" fmla="*/ 74 h 707"/>
                      <a:gd name="T72" fmla="*/ 11502 w 11852"/>
                      <a:gd name="T73" fmla="*/ 51 h 707"/>
                      <a:gd name="T74" fmla="*/ 11852 w 11852"/>
                      <a:gd name="T7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52" h="707">
                        <a:moveTo>
                          <a:pt x="0" y="707"/>
                        </a:moveTo>
                        <a:lnTo>
                          <a:pt x="2840" y="663"/>
                        </a:lnTo>
                        <a:lnTo>
                          <a:pt x="3049" y="657"/>
                        </a:lnTo>
                        <a:lnTo>
                          <a:pt x="3259" y="651"/>
                        </a:lnTo>
                        <a:lnTo>
                          <a:pt x="3679" y="639"/>
                        </a:lnTo>
                        <a:lnTo>
                          <a:pt x="4096" y="626"/>
                        </a:lnTo>
                        <a:lnTo>
                          <a:pt x="4514" y="611"/>
                        </a:lnTo>
                        <a:lnTo>
                          <a:pt x="4930" y="595"/>
                        </a:lnTo>
                        <a:lnTo>
                          <a:pt x="5138" y="585"/>
                        </a:lnTo>
                        <a:lnTo>
                          <a:pt x="5347" y="577"/>
                        </a:lnTo>
                        <a:lnTo>
                          <a:pt x="5554" y="567"/>
                        </a:lnTo>
                        <a:lnTo>
                          <a:pt x="5762" y="558"/>
                        </a:lnTo>
                        <a:lnTo>
                          <a:pt x="6177" y="537"/>
                        </a:lnTo>
                        <a:lnTo>
                          <a:pt x="6538" y="519"/>
                        </a:lnTo>
                        <a:lnTo>
                          <a:pt x="6898" y="502"/>
                        </a:lnTo>
                        <a:lnTo>
                          <a:pt x="7256" y="480"/>
                        </a:lnTo>
                        <a:lnTo>
                          <a:pt x="7435" y="469"/>
                        </a:lnTo>
                        <a:lnTo>
                          <a:pt x="7615" y="459"/>
                        </a:lnTo>
                        <a:lnTo>
                          <a:pt x="7704" y="451"/>
                        </a:lnTo>
                        <a:lnTo>
                          <a:pt x="7793" y="445"/>
                        </a:lnTo>
                        <a:lnTo>
                          <a:pt x="7972" y="433"/>
                        </a:lnTo>
                        <a:lnTo>
                          <a:pt x="8150" y="419"/>
                        </a:lnTo>
                        <a:lnTo>
                          <a:pt x="8329" y="405"/>
                        </a:lnTo>
                        <a:lnTo>
                          <a:pt x="8506" y="390"/>
                        </a:lnTo>
                        <a:lnTo>
                          <a:pt x="8684" y="375"/>
                        </a:lnTo>
                        <a:lnTo>
                          <a:pt x="9041" y="343"/>
                        </a:lnTo>
                        <a:lnTo>
                          <a:pt x="9217" y="325"/>
                        </a:lnTo>
                        <a:lnTo>
                          <a:pt x="9394" y="307"/>
                        </a:lnTo>
                        <a:lnTo>
                          <a:pt x="9748" y="271"/>
                        </a:lnTo>
                        <a:lnTo>
                          <a:pt x="10100" y="231"/>
                        </a:lnTo>
                        <a:lnTo>
                          <a:pt x="10276" y="210"/>
                        </a:lnTo>
                        <a:lnTo>
                          <a:pt x="10453" y="190"/>
                        </a:lnTo>
                        <a:lnTo>
                          <a:pt x="10802" y="145"/>
                        </a:lnTo>
                        <a:lnTo>
                          <a:pt x="10977" y="122"/>
                        </a:lnTo>
                        <a:lnTo>
                          <a:pt x="11153" y="99"/>
                        </a:lnTo>
                        <a:lnTo>
                          <a:pt x="11327" y="74"/>
                        </a:lnTo>
                        <a:lnTo>
                          <a:pt x="11502" y="51"/>
                        </a:lnTo>
                        <a:lnTo>
                          <a:pt x="11852" y="0"/>
                        </a:lnTo>
                      </a:path>
                    </a:pathLst>
                  </a:custGeom>
                  <a:noFill/>
                  <a:ln w="635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0" name="Freeform 386">
                    <a:extLst>
                      <a:ext uri="{FF2B5EF4-FFF2-40B4-BE49-F238E27FC236}">
                        <a16:creationId xmlns:a16="http://schemas.microsoft.com/office/drawing/2014/main" id="{27444900-88BF-0402-E6CD-9B94A939BEA4}"/>
                      </a:ext>
                    </a:extLst>
                  </p:cNvPr>
                  <p:cNvSpPr>
                    <a:spLocks/>
                  </p:cNvSpPr>
                  <p:nvPr/>
                </p:nvSpPr>
                <p:spPr bwMode="auto">
                  <a:xfrm>
                    <a:off x="6745288" y="4879976"/>
                    <a:ext cx="3763963" cy="241300"/>
                  </a:xfrm>
                  <a:custGeom>
                    <a:avLst/>
                    <a:gdLst>
                      <a:gd name="T0" fmla="*/ 11852 w 11853"/>
                      <a:gd name="T1" fmla="*/ 0 h 759"/>
                      <a:gd name="T2" fmla="*/ 11853 w 11853"/>
                      <a:gd name="T3" fmla="*/ 759 h 759"/>
                      <a:gd name="T4" fmla="*/ 10371 w 11853"/>
                      <a:gd name="T5" fmla="*/ 742 h 759"/>
                      <a:gd name="T6" fmla="*/ 8889 w 11853"/>
                      <a:gd name="T7" fmla="*/ 732 h 759"/>
                      <a:gd name="T8" fmla="*/ 7407 w 11853"/>
                      <a:gd name="T9" fmla="*/ 726 h 759"/>
                      <a:gd name="T10" fmla="*/ 5927 w 11853"/>
                      <a:gd name="T11" fmla="*/ 724 h 759"/>
                      <a:gd name="T12" fmla="*/ 4445 w 11853"/>
                      <a:gd name="T13" fmla="*/ 726 h 759"/>
                      <a:gd name="T14" fmla="*/ 2963 w 11853"/>
                      <a:gd name="T15" fmla="*/ 732 h 759"/>
                      <a:gd name="T16" fmla="*/ 1481 w 11853"/>
                      <a:gd name="T17" fmla="*/ 742 h 759"/>
                      <a:gd name="T18" fmla="*/ 1 w 11853"/>
                      <a:gd name="T19" fmla="*/ 759 h 759"/>
                      <a:gd name="T20" fmla="*/ 0 w 11853"/>
                      <a:gd name="T21" fmla="*/ 707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53" h="759">
                        <a:moveTo>
                          <a:pt x="11852" y="0"/>
                        </a:moveTo>
                        <a:lnTo>
                          <a:pt x="11853" y="759"/>
                        </a:lnTo>
                        <a:lnTo>
                          <a:pt x="10371" y="742"/>
                        </a:lnTo>
                        <a:lnTo>
                          <a:pt x="8889" y="732"/>
                        </a:lnTo>
                        <a:lnTo>
                          <a:pt x="7407" y="726"/>
                        </a:lnTo>
                        <a:lnTo>
                          <a:pt x="5927" y="724"/>
                        </a:lnTo>
                        <a:lnTo>
                          <a:pt x="4445" y="726"/>
                        </a:lnTo>
                        <a:lnTo>
                          <a:pt x="2963" y="732"/>
                        </a:lnTo>
                        <a:lnTo>
                          <a:pt x="1481" y="742"/>
                        </a:lnTo>
                        <a:lnTo>
                          <a:pt x="1" y="759"/>
                        </a:lnTo>
                        <a:lnTo>
                          <a:pt x="0" y="707"/>
                        </a:lnTo>
                      </a:path>
                    </a:pathLst>
                  </a:custGeom>
                  <a:noFill/>
                  <a:ln w="635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1" name="Freeform 387">
                    <a:extLst>
                      <a:ext uri="{FF2B5EF4-FFF2-40B4-BE49-F238E27FC236}">
                        <a16:creationId xmlns:a16="http://schemas.microsoft.com/office/drawing/2014/main" id="{2EB14D9A-3F82-E4DC-59C4-6654BA735B18}"/>
                      </a:ext>
                    </a:extLst>
                  </p:cNvPr>
                  <p:cNvSpPr>
                    <a:spLocks/>
                  </p:cNvSpPr>
                  <p:nvPr/>
                </p:nvSpPr>
                <p:spPr bwMode="auto">
                  <a:xfrm>
                    <a:off x="6743700" y="4148138"/>
                    <a:ext cx="3765550" cy="957263"/>
                  </a:xfrm>
                  <a:custGeom>
                    <a:avLst/>
                    <a:gdLst>
                      <a:gd name="T0" fmla="*/ 6 w 11858"/>
                      <a:gd name="T1" fmla="*/ 3015 h 3015"/>
                      <a:gd name="T2" fmla="*/ 0 w 11858"/>
                      <a:gd name="T3" fmla="*/ 2690 h 3015"/>
                      <a:gd name="T4" fmla="*/ 247 w 11858"/>
                      <a:gd name="T5" fmla="*/ 2704 h 3015"/>
                      <a:gd name="T6" fmla="*/ 494 w 11858"/>
                      <a:gd name="T7" fmla="*/ 2717 h 3015"/>
                      <a:gd name="T8" fmla="*/ 741 w 11858"/>
                      <a:gd name="T9" fmla="*/ 2728 h 3015"/>
                      <a:gd name="T10" fmla="*/ 990 w 11858"/>
                      <a:gd name="T11" fmla="*/ 2737 h 3015"/>
                      <a:gd name="T12" fmla="*/ 1237 w 11858"/>
                      <a:gd name="T13" fmla="*/ 2744 h 3015"/>
                      <a:gd name="T14" fmla="*/ 1484 w 11858"/>
                      <a:gd name="T15" fmla="*/ 2749 h 3015"/>
                      <a:gd name="T16" fmla="*/ 1731 w 11858"/>
                      <a:gd name="T17" fmla="*/ 2752 h 3015"/>
                      <a:gd name="T18" fmla="*/ 1980 w 11858"/>
                      <a:gd name="T19" fmla="*/ 2753 h 3015"/>
                      <a:gd name="T20" fmla="*/ 2227 w 11858"/>
                      <a:gd name="T21" fmla="*/ 2752 h 3015"/>
                      <a:gd name="T22" fmla="*/ 2474 w 11858"/>
                      <a:gd name="T23" fmla="*/ 2749 h 3015"/>
                      <a:gd name="T24" fmla="*/ 2721 w 11858"/>
                      <a:gd name="T25" fmla="*/ 2744 h 3015"/>
                      <a:gd name="T26" fmla="*/ 2970 w 11858"/>
                      <a:gd name="T27" fmla="*/ 2737 h 3015"/>
                      <a:gd name="T28" fmla="*/ 3217 w 11858"/>
                      <a:gd name="T29" fmla="*/ 2728 h 3015"/>
                      <a:gd name="T30" fmla="*/ 3464 w 11858"/>
                      <a:gd name="T31" fmla="*/ 2717 h 3015"/>
                      <a:gd name="T32" fmla="*/ 3711 w 11858"/>
                      <a:gd name="T33" fmla="*/ 2704 h 3015"/>
                      <a:gd name="T34" fmla="*/ 3960 w 11858"/>
                      <a:gd name="T35" fmla="*/ 2690 h 3015"/>
                      <a:gd name="T36" fmla="*/ 4145 w 11858"/>
                      <a:gd name="T37" fmla="*/ 2672 h 3015"/>
                      <a:gd name="T38" fmla="*/ 4330 w 11858"/>
                      <a:gd name="T39" fmla="*/ 2651 h 3015"/>
                      <a:gd name="T40" fmla="*/ 4515 w 11858"/>
                      <a:gd name="T41" fmla="*/ 2627 h 3015"/>
                      <a:gd name="T42" fmla="*/ 4701 w 11858"/>
                      <a:gd name="T43" fmla="*/ 2599 h 3015"/>
                      <a:gd name="T44" fmla="*/ 4887 w 11858"/>
                      <a:gd name="T45" fmla="*/ 2567 h 3015"/>
                      <a:gd name="T46" fmla="*/ 5074 w 11858"/>
                      <a:gd name="T47" fmla="*/ 2533 h 3015"/>
                      <a:gd name="T48" fmla="*/ 5260 w 11858"/>
                      <a:gd name="T49" fmla="*/ 2495 h 3015"/>
                      <a:gd name="T50" fmla="*/ 5448 w 11858"/>
                      <a:gd name="T51" fmla="*/ 2453 h 3015"/>
                      <a:gd name="T52" fmla="*/ 5634 w 11858"/>
                      <a:gd name="T53" fmla="*/ 2408 h 3015"/>
                      <a:gd name="T54" fmla="*/ 5821 w 11858"/>
                      <a:gd name="T55" fmla="*/ 2360 h 3015"/>
                      <a:gd name="T56" fmla="*/ 6008 w 11858"/>
                      <a:gd name="T57" fmla="*/ 2307 h 3015"/>
                      <a:gd name="T58" fmla="*/ 6196 w 11858"/>
                      <a:gd name="T59" fmla="*/ 2253 h 3015"/>
                      <a:gd name="T60" fmla="*/ 6383 w 11858"/>
                      <a:gd name="T61" fmla="*/ 2193 h 3015"/>
                      <a:gd name="T62" fmla="*/ 6571 w 11858"/>
                      <a:gd name="T63" fmla="*/ 2131 h 3015"/>
                      <a:gd name="T64" fmla="*/ 6760 w 11858"/>
                      <a:gd name="T65" fmla="*/ 2065 h 3015"/>
                      <a:gd name="T66" fmla="*/ 6949 w 11858"/>
                      <a:gd name="T67" fmla="*/ 1997 h 3015"/>
                      <a:gd name="T68" fmla="*/ 8665 w 11858"/>
                      <a:gd name="T69" fmla="*/ 1165 h 3015"/>
                      <a:gd name="T70" fmla="*/ 8835 w 11858"/>
                      <a:gd name="T71" fmla="*/ 1070 h 3015"/>
                      <a:gd name="T72" fmla="*/ 9009 w 11858"/>
                      <a:gd name="T73" fmla="*/ 978 h 3015"/>
                      <a:gd name="T74" fmla="*/ 9188 w 11858"/>
                      <a:gd name="T75" fmla="*/ 888 h 3015"/>
                      <a:gd name="T76" fmla="*/ 9371 w 11858"/>
                      <a:gd name="T77" fmla="*/ 803 h 3015"/>
                      <a:gd name="T78" fmla="*/ 9556 w 11858"/>
                      <a:gd name="T79" fmla="*/ 719 h 3015"/>
                      <a:gd name="T80" fmla="*/ 9746 w 11858"/>
                      <a:gd name="T81" fmla="*/ 639 h 3015"/>
                      <a:gd name="T82" fmla="*/ 9940 w 11858"/>
                      <a:gd name="T83" fmla="*/ 562 h 3015"/>
                      <a:gd name="T84" fmla="*/ 10137 w 11858"/>
                      <a:gd name="T85" fmla="*/ 488 h 3015"/>
                      <a:gd name="T86" fmla="*/ 10236 w 11858"/>
                      <a:gd name="T87" fmla="*/ 451 h 3015"/>
                      <a:gd name="T88" fmla="*/ 10337 w 11858"/>
                      <a:gd name="T89" fmla="*/ 416 h 3015"/>
                      <a:gd name="T90" fmla="*/ 10439 w 11858"/>
                      <a:gd name="T91" fmla="*/ 381 h 3015"/>
                      <a:gd name="T92" fmla="*/ 10543 w 11858"/>
                      <a:gd name="T93" fmla="*/ 348 h 3015"/>
                      <a:gd name="T94" fmla="*/ 10646 w 11858"/>
                      <a:gd name="T95" fmla="*/ 314 h 3015"/>
                      <a:gd name="T96" fmla="*/ 10751 w 11858"/>
                      <a:gd name="T97" fmla="*/ 282 h 3015"/>
                      <a:gd name="T98" fmla="*/ 10964 w 11858"/>
                      <a:gd name="T99" fmla="*/ 220 h 3015"/>
                      <a:gd name="T100" fmla="*/ 11071 w 11858"/>
                      <a:gd name="T101" fmla="*/ 190 h 3015"/>
                      <a:gd name="T102" fmla="*/ 11180 w 11858"/>
                      <a:gd name="T103" fmla="*/ 161 h 3015"/>
                      <a:gd name="T104" fmla="*/ 11400 w 11858"/>
                      <a:gd name="T105" fmla="*/ 104 h 3015"/>
                      <a:gd name="T106" fmla="*/ 11624 w 11858"/>
                      <a:gd name="T107" fmla="*/ 50 h 3015"/>
                      <a:gd name="T108" fmla="*/ 11852 w 11858"/>
                      <a:gd name="T109" fmla="*/ 0 h 3015"/>
                      <a:gd name="T110" fmla="*/ 11858 w 11858"/>
                      <a:gd name="T111" fmla="*/ 2308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58" h="3015">
                        <a:moveTo>
                          <a:pt x="6" y="3015"/>
                        </a:moveTo>
                        <a:lnTo>
                          <a:pt x="0" y="2690"/>
                        </a:lnTo>
                        <a:lnTo>
                          <a:pt x="247" y="2704"/>
                        </a:lnTo>
                        <a:lnTo>
                          <a:pt x="494" y="2717"/>
                        </a:lnTo>
                        <a:lnTo>
                          <a:pt x="741" y="2728"/>
                        </a:lnTo>
                        <a:lnTo>
                          <a:pt x="990" y="2737"/>
                        </a:lnTo>
                        <a:lnTo>
                          <a:pt x="1237" y="2744"/>
                        </a:lnTo>
                        <a:lnTo>
                          <a:pt x="1484" y="2749"/>
                        </a:lnTo>
                        <a:lnTo>
                          <a:pt x="1731" y="2752"/>
                        </a:lnTo>
                        <a:lnTo>
                          <a:pt x="1980" y="2753"/>
                        </a:lnTo>
                        <a:lnTo>
                          <a:pt x="2227" y="2752"/>
                        </a:lnTo>
                        <a:lnTo>
                          <a:pt x="2474" y="2749"/>
                        </a:lnTo>
                        <a:lnTo>
                          <a:pt x="2721" y="2744"/>
                        </a:lnTo>
                        <a:lnTo>
                          <a:pt x="2970" y="2737"/>
                        </a:lnTo>
                        <a:lnTo>
                          <a:pt x="3217" y="2728"/>
                        </a:lnTo>
                        <a:lnTo>
                          <a:pt x="3464" y="2717"/>
                        </a:lnTo>
                        <a:lnTo>
                          <a:pt x="3711" y="2704"/>
                        </a:lnTo>
                        <a:lnTo>
                          <a:pt x="3960" y="2690"/>
                        </a:lnTo>
                        <a:lnTo>
                          <a:pt x="4145" y="2672"/>
                        </a:lnTo>
                        <a:lnTo>
                          <a:pt x="4330" y="2651"/>
                        </a:lnTo>
                        <a:lnTo>
                          <a:pt x="4515" y="2627"/>
                        </a:lnTo>
                        <a:lnTo>
                          <a:pt x="4701" y="2599"/>
                        </a:lnTo>
                        <a:lnTo>
                          <a:pt x="4887" y="2567"/>
                        </a:lnTo>
                        <a:lnTo>
                          <a:pt x="5074" y="2533"/>
                        </a:lnTo>
                        <a:lnTo>
                          <a:pt x="5260" y="2495"/>
                        </a:lnTo>
                        <a:lnTo>
                          <a:pt x="5448" y="2453"/>
                        </a:lnTo>
                        <a:lnTo>
                          <a:pt x="5634" y="2408"/>
                        </a:lnTo>
                        <a:lnTo>
                          <a:pt x="5821" y="2360"/>
                        </a:lnTo>
                        <a:lnTo>
                          <a:pt x="6008" y="2307"/>
                        </a:lnTo>
                        <a:lnTo>
                          <a:pt x="6196" y="2253"/>
                        </a:lnTo>
                        <a:lnTo>
                          <a:pt x="6383" y="2193"/>
                        </a:lnTo>
                        <a:lnTo>
                          <a:pt x="6571" y="2131"/>
                        </a:lnTo>
                        <a:lnTo>
                          <a:pt x="6760" y="2065"/>
                        </a:lnTo>
                        <a:lnTo>
                          <a:pt x="6949" y="1997"/>
                        </a:lnTo>
                        <a:lnTo>
                          <a:pt x="8665" y="1165"/>
                        </a:lnTo>
                        <a:lnTo>
                          <a:pt x="8835" y="1070"/>
                        </a:lnTo>
                        <a:lnTo>
                          <a:pt x="9009" y="978"/>
                        </a:lnTo>
                        <a:lnTo>
                          <a:pt x="9188" y="888"/>
                        </a:lnTo>
                        <a:lnTo>
                          <a:pt x="9371" y="803"/>
                        </a:lnTo>
                        <a:lnTo>
                          <a:pt x="9556" y="719"/>
                        </a:lnTo>
                        <a:lnTo>
                          <a:pt x="9746" y="639"/>
                        </a:lnTo>
                        <a:lnTo>
                          <a:pt x="9940" y="562"/>
                        </a:lnTo>
                        <a:lnTo>
                          <a:pt x="10137" y="488"/>
                        </a:lnTo>
                        <a:lnTo>
                          <a:pt x="10236" y="451"/>
                        </a:lnTo>
                        <a:lnTo>
                          <a:pt x="10337" y="416"/>
                        </a:lnTo>
                        <a:lnTo>
                          <a:pt x="10439" y="381"/>
                        </a:lnTo>
                        <a:lnTo>
                          <a:pt x="10543" y="348"/>
                        </a:lnTo>
                        <a:lnTo>
                          <a:pt x="10646" y="314"/>
                        </a:lnTo>
                        <a:lnTo>
                          <a:pt x="10751" y="282"/>
                        </a:lnTo>
                        <a:lnTo>
                          <a:pt x="10964" y="220"/>
                        </a:lnTo>
                        <a:lnTo>
                          <a:pt x="11071" y="190"/>
                        </a:lnTo>
                        <a:lnTo>
                          <a:pt x="11180" y="161"/>
                        </a:lnTo>
                        <a:lnTo>
                          <a:pt x="11400" y="104"/>
                        </a:lnTo>
                        <a:lnTo>
                          <a:pt x="11624" y="50"/>
                        </a:lnTo>
                        <a:lnTo>
                          <a:pt x="11852" y="0"/>
                        </a:lnTo>
                        <a:lnTo>
                          <a:pt x="11858" y="2308"/>
                        </a:lnTo>
                      </a:path>
                    </a:pathLst>
                  </a:custGeom>
                  <a:noFill/>
                  <a:ln w="6350">
                    <a:solidFill>
                      <a:srgbClr val="00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2" name="Freeform 388">
                    <a:extLst>
                      <a:ext uri="{FF2B5EF4-FFF2-40B4-BE49-F238E27FC236}">
                        <a16:creationId xmlns:a16="http://schemas.microsoft.com/office/drawing/2014/main" id="{61FE95F1-9CCB-D466-2795-C4C4C8489ADD}"/>
                      </a:ext>
                    </a:extLst>
                  </p:cNvPr>
                  <p:cNvSpPr>
                    <a:spLocks/>
                  </p:cNvSpPr>
                  <p:nvPr/>
                </p:nvSpPr>
                <p:spPr bwMode="auto">
                  <a:xfrm>
                    <a:off x="7167563" y="6348413"/>
                    <a:ext cx="160338" cy="17463"/>
                  </a:xfrm>
                  <a:custGeom>
                    <a:avLst/>
                    <a:gdLst>
                      <a:gd name="T0" fmla="*/ 0 w 508"/>
                      <a:gd name="T1" fmla="*/ 55 h 55"/>
                      <a:gd name="T2" fmla="*/ 508 w 508"/>
                      <a:gd name="T3" fmla="*/ 55 h 55"/>
                      <a:gd name="T4" fmla="*/ 508 w 508"/>
                      <a:gd name="T5" fmla="*/ 0 h 55"/>
                    </a:gdLst>
                    <a:ahLst/>
                    <a:cxnLst>
                      <a:cxn ang="0">
                        <a:pos x="T0" y="T1"/>
                      </a:cxn>
                      <a:cxn ang="0">
                        <a:pos x="T2" y="T3"/>
                      </a:cxn>
                      <a:cxn ang="0">
                        <a:pos x="T4" y="T5"/>
                      </a:cxn>
                    </a:cxnLst>
                    <a:rect l="0" t="0" r="r" b="b"/>
                    <a:pathLst>
                      <a:path w="508" h="55">
                        <a:moveTo>
                          <a:pt x="0" y="55"/>
                        </a:moveTo>
                        <a:lnTo>
                          <a:pt x="508" y="55"/>
                        </a:lnTo>
                        <a:lnTo>
                          <a:pt x="508"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3" name="Line 389">
                    <a:extLst>
                      <a:ext uri="{FF2B5EF4-FFF2-40B4-BE49-F238E27FC236}">
                        <a16:creationId xmlns:a16="http://schemas.microsoft.com/office/drawing/2014/main" id="{A6B3FAA6-C5C6-2AA8-FA97-34A669AB8FF1}"/>
                      </a:ext>
                    </a:extLst>
                  </p:cNvPr>
                  <p:cNvSpPr>
                    <a:spLocks noChangeShapeType="1"/>
                  </p:cNvSpPr>
                  <p:nvPr/>
                </p:nvSpPr>
                <p:spPr bwMode="auto">
                  <a:xfrm flipH="1">
                    <a:off x="7921625" y="6189663"/>
                    <a:ext cx="4445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4" name="Freeform 390">
                    <a:extLst>
                      <a:ext uri="{FF2B5EF4-FFF2-40B4-BE49-F238E27FC236}">
                        <a16:creationId xmlns:a16="http://schemas.microsoft.com/office/drawing/2014/main" id="{CA0F149F-8A3E-8CB5-156E-BF8FC90DBDCF}"/>
                      </a:ext>
                    </a:extLst>
                  </p:cNvPr>
                  <p:cNvSpPr>
                    <a:spLocks/>
                  </p:cNvSpPr>
                  <p:nvPr/>
                </p:nvSpPr>
                <p:spPr bwMode="auto">
                  <a:xfrm>
                    <a:off x="7680325" y="6029326"/>
                    <a:ext cx="488950" cy="17463"/>
                  </a:xfrm>
                  <a:custGeom>
                    <a:avLst/>
                    <a:gdLst>
                      <a:gd name="T0" fmla="*/ 0 w 1538"/>
                      <a:gd name="T1" fmla="*/ 58 h 58"/>
                      <a:gd name="T2" fmla="*/ 1538 w 1538"/>
                      <a:gd name="T3" fmla="*/ 58 h 58"/>
                      <a:gd name="T4" fmla="*/ 1538 w 1538"/>
                      <a:gd name="T5" fmla="*/ 0 h 58"/>
                    </a:gdLst>
                    <a:ahLst/>
                    <a:cxnLst>
                      <a:cxn ang="0">
                        <a:pos x="T0" y="T1"/>
                      </a:cxn>
                      <a:cxn ang="0">
                        <a:pos x="T2" y="T3"/>
                      </a:cxn>
                      <a:cxn ang="0">
                        <a:pos x="T4" y="T5"/>
                      </a:cxn>
                    </a:cxnLst>
                    <a:rect l="0" t="0" r="r" b="b"/>
                    <a:pathLst>
                      <a:path w="1538" h="58">
                        <a:moveTo>
                          <a:pt x="0" y="58"/>
                        </a:moveTo>
                        <a:lnTo>
                          <a:pt x="1538" y="58"/>
                        </a:lnTo>
                        <a:lnTo>
                          <a:pt x="1538"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5" name="Freeform 391">
                    <a:extLst>
                      <a:ext uri="{FF2B5EF4-FFF2-40B4-BE49-F238E27FC236}">
                        <a16:creationId xmlns:a16="http://schemas.microsoft.com/office/drawing/2014/main" id="{D7B9772F-3177-FB21-1672-2F582975A929}"/>
                      </a:ext>
                    </a:extLst>
                  </p:cNvPr>
                  <p:cNvSpPr>
                    <a:spLocks/>
                  </p:cNvSpPr>
                  <p:nvPr/>
                </p:nvSpPr>
                <p:spPr bwMode="auto">
                  <a:xfrm>
                    <a:off x="7680325" y="6010276"/>
                    <a:ext cx="488950" cy="19050"/>
                  </a:xfrm>
                  <a:custGeom>
                    <a:avLst/>
                    <a:gdLst>
                      <a:gd name="T0" fmla="*/ 1538 w 1538"/>
                      <a:gd name="T1" fmla="*/ 57 h 57"/>
                      <a:gd name="T2" fmla="*/ 1538 w 1538"/>
                      <a:gd name="T3" fmla="*/ 0 h 57"/>
                      <a:gd name="T4" fmla="*/ 0 w 1538"/>
                      <a:gd name="T5" fmla="*/ 0 h 57"/>
                    </a:gdLst>
                    <a:ahLst/>
                    <a:cxnLst>
                      <a:cxn ang="0">
                        <a:pos x="T0" y="T1"/>
                      </a:cxn>
                      <a:cxn ang="0">
                        <a:pos x="T2" y="T3"/>
                      </a:cxn>
                      <a:cxn ang="0">
                        <a:pos x="T4" y="T5"/>
                      </a:cxn>
                    </a:cxnLst>
                    <a:rect l="0" t="0" r="r" b="b"/>
                    <a:pathLst>
                      <a:path w="1538" h="57">
                        <a:moveTo>
                          <a:pt x="1538" y="57"/>
                        </a:moveTo>
                        <a:lnTo>
                          <a:pt x="1538"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6" name="Line 392">
                    <a:extLst>
                      <a:ext uri="{FF2B5EF4-FFF2-40B4-BE49-F238E27FC236}">
                        <a16:creationId xmlns:a16="http://schemas.microsoft.com/office/drawing/2014/main" id="{745F8645-9E4B-CED9-6AAC-367972D872F0}"/>
                      </a:ext>
                    </a:extLst>
                  </p:cNvPr>
                  <p:cNvSpPr>
                    <a:spLocks noChangeShapeType="1"/>
                  </p:cNvSpPr>
                  <p:nvPr/>
                </p:nvSpPr>
                <p:spPr bwMode="auto">
                  <a:xfrm>
                    <a:off x="7680325" y="6010276"/>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7" name="Freeform 393">
                    <a:extLst>
                      <a:ext uri="{FF2B5EF4-FFF2-40B4-BE49-F238E27FC236}">
                        <a16:creationId xmlns:a16="http://schemas.microsoft.com/office/drawing/2014/main" id="{CC747065-9F39-4673-666E-E895D6575831}"/>
                      </a:ext>
                    </a:extLst>
                  </p:cNvPr>
                  <p:cNvSpPr>
                    <a:spLocks/>
                  </p:cNvSpPr>
                  <p:nvPr/>
                </p:nvSpPr>
                <p:spPr bwMode="auto">
                  <a:xfrm>
                    <a:off x="7548563" y="6173788"/>
                    <a:ext cx="373063" cy="15875"/>
                  </a:xfrm>
                  <a:custGeom>
                    <a:avLst/>
                    <a:gdLst>
                      <a:gd name="T0" fmla="*/ 1174 w 1174"/>
                      <a:gd name="T1" fmla="*/ 50 h 50"/>
                      <a:gd name="T2" fmla="*/ 1174 w 1174"/>
                      <a:gd name="T3" fmla="*/ 0 h 50"/>
                      <a:gd name="T4" fmla="*/ 0 w 1174"/>
                      <a:gd name="T5" fmla="*/ 0 h 50"/>
                    </a:gdLst>
                    <a:ahLst/>
                    <a:cxnLst>
                      <a:cxn ang="0">
                        <a:pos x="T0" y="T1"/>
                      </a:cxn>
                      <a:cxn ang="0">
                        <a:pos x="T2" y="T3"/>
                      </a:cxn>
                      <a:cxn ang="0">
                        <a:pos x="T4" y="T5"/>
                      </a:cxn>
                    </a:cxnLst>
                    <a:rect l="0" t="0" r="r" b="b"/>
                    <a:pathLst>
                      <a:path w="1174" h="50">
                        <a:moveTo>
                          <a:pt x="1174" y="50"/>
                        </a:moveTo>
                        <a:lnTo>
                          <a:pt x="1174"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8" name="Freeform 394">
                    <a:extLst>
                      <a:ext uri="{FF2B5EF4-FFF2-40B4-BE49-F238E27FC236}">
                        <a16:creationId xmlns:a16="http://schemas.microsoft.com/office/drawing/2014/main" id="{BC8E409E-CAF9-78C2-F530-50F6D1C5567F}"/>
                      </a:ext>
                    </a:extLst>
                  </p:cNvPr>
                  <p:cNvSpPr>
                    <a:spLocks/>
                  </p:cNvSpPr>
                  <p:nvPr/>
                </p:nvSpPr>
                <p:spPr bwMode="auto">
                  <a:xfrm>
                    <a:off x="7548563" y="6189663"/>
                    <a:ext cx="373063" cy="15875"/>
                  </a:xfrm>
                  <a:custGeom>
                    <a:avLst/>
                    <a:gdLst>
                      <a:gd name="T0" fmla="*/ 0 w 1174"/>
                      <a:gd name="T1" fmla="*/ 50 h 50"/>
                      <a:gd name="T2" fmla="*/ 1174 w 1174"/>
                      <a:gd name="T3" fmla="*/ 50 h 50"/>
                      <a:gd name="T4" fmla="*/ 1174 w 1174"/>
                      <a:gd name="T5" fmla="*/ 0 h 50"/>
                    </a:gdLst>
                    <a:ahLst/>
                    <a:cxnLst>
                      <a:cxn ang="0">
                        <a:pos x="T0" y="T1"/>
                      </a:cxn>
                      <a:cxn ang="0">
                        <a:pos x="T2" y="T3"/>
                      </a:cxn>
                      <a:cxn ang="0">
                        <a:pos x="T4" y="T5"/>
                      </a:cxn>
                    </a:cxnLst>
                    <a:rect l="0" t="0" r="r" b="b"/>
                    <a:pathLst>
                      <a:path w="1174" h="50">
                        <a:moveTo>
                          <a:pt x="0" y="50"/>
                        </a:moveTo>
                        <a:lnTo>
                          <a:pt x="1174" y="50"/>
                        </a:lnTo>
                        <a:lnTo>
                          <a:pt x="117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79" name="Line 395">
                    <a:extLst>
                      <a:ext uri="{FF2B5EF4-FFF2-40B4-BE49-F238E27FC236}">
                        <a16:creationId xmlns:a16="http://schemas.microsoft.com/office/drawing/2014/main" id="{E956C358-81DF-D8AF-6AFC-927CC6AE730E}"/>
                      </a:ext>
                    </a:extLst>
                  </p:cNvPr>
                  <p:cNvSpPr>
                    <a:spLocks noChangeShapeType="1"/>
                  </p:cNvSpPr>
                  <p:nvPr/>
                </p:nvSpPr>
                <p:spPr bwMode="auto">
                  <a:xfrm>
                    <a:off x="7548563" y="6173788"/>
                    <a:ext cx="0" cy="317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1" name="Line 396">
                    <a:extLst>
                      <a:ext uri="{FF2B5EF4-FFF2-40B4-BE49-F238E27FC236}">
                        <a16:creationId xmlns:a16="http://schemas.microsoft.com/office/drawing/2014/main" id="{CF90FCEF-CBF2-E6B7-B2B5-997F738F1B72}"/>
                      </a:ext>
                    </a:extLst>
                  </p:cNvPr>
                  <p:cNvSpPr>
                    <a:spLocks noChangeShapeType="1"/>
                  </p:cNvSpPr>
                  <p:nvPr/>
                </p:nvSpPr>
                <p:spPr bwMode="auto">
                  <a:xfrm>
                    <a:off x="6827838" y="6029326"/>
                    <a:ext cx="4111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2" name="Line 397">
                    <a:extLst>
                      <a:ext uri="{FF2B5EF4-FFF2-40B4-BE49-F238E27FC236}">
                        <a16:creationId xmlns:a16="http://schemas.microsoft.com/office/drawing/2014/main" id="{3CA176FC-54DE-5FDD-8893-9888B3B75EDA}"/>
                      </a:ext>
                    </a:extLst>
                  </p:cNvPr>
                  <p:cNvSpPr>
                    <a:spLocks noChangeShapeType="1"/>
                  </p:cNvSpPr>
                  <p:nvPr/>
                </p:nvSpPr>
                <p:spPr bwMode="auto">
                  <a:xfrm>
                    <a:off x="6737350" y="6189663"/>
                    <a:ext cx="3095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3" name="Line 398">
                    <a:extLst>
                      <a:ext uri="{FF2B5EF4-FFF2-40B4-BE49-F238E27FC236}">
                        <a16:creationId xmlns:a16="http://schemas.microsoft.com/office/drawing/2014/main" id="{FA3DEAE2-308E-8C13-0FA6-7D33D19B2A1D}"/>
                      </a:ext>
                    </a:extLst>
                  </p:cNvPr>
                  <p:cNvSpPr>
                    <a:spLocks noChangeShapeType="1"/>
                  </p:cNvSpPr>
                  <p:nvPr/>
                </p:nvSpPr>
                <p:spPr bwMode="auto">
                  <a:xfrm>
                    <a:off x="6791325" y="6348413"/>
                    <a:ext cx="1698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4" name="Freeform 399">
                    <a:extLst>
                      <a:ext uri="{FF2B5EF4-FFF2-40B4-BE49-F238E27FC236}">
                        <a16:creationId xmlns:a16="http://schemas.microsoft.com/office/drawing/2014/main" id="{129D5BEE-A6C2-AA80-72D2-11926207F154}"/>
                      </a:ext>
                    </a:extLst>
                  </p:cNvPr>
                  <p:cNvSpPr>
                    <a:spLocks/>
                  </p:cNvSpPr>
                  <p:nvPr/>
                </p:nvSpPr>
                <p:spPr bwMode="auto">
                  <a:xfrm>
                    <a:off x="7239000" y="6029326"/>
                    <a:ext cx="441325" cy="17463"/>
                  </a:xfrm>
                  <a:custGeom>
                    <a:avLst/>
                    <a:gdLst>
                      <a:gd name="T0" fmla="*/ 0 w 1388"/>
                      <a:gd name="T1" fmla="*/ 0 h 58"/>
                      <a:gd name="T2" fmla="*/ 0 w 1388"/>
                      <a:gd name="T3" fmla="*/ 58 h 58"/>
                      <a:gd name="T4" fmla="*/ 1388 w 1388"/>
                      <a:gd name="T5" fmla="*/ 58 h 58"/>
                    </a:gdLst>
                    <a:ahLst/>
                    <a:cxnLst>
                      <a:cxn ang="0">
                        <a:pos x="T0" y="T1"/>
                      </a:cxn>
                      <a:cxn ang="0">
                        <a:pos x="T2" y="T3"/>
                      </a:cxn>
                      <a:cxn ang="0">
                        <a:pos x="T4" y="T5"/>
                      </a:cxn>
                    </a:cxnLst>
                    <a:rect l="0" t="0" r="r" b="b"/>
                    <a:pathLst>
                      <a:path w="1388" h="58">
                        <a:moveTo>
                          <a:pt x="0" y="0"/>
                        </a:moveTo>
                        <a:lnTo>
                          <a:pt x="0" y="58"/>
                        </a:lnTo>
                        <a:lnTo>
                          <a:pt x="1388" y="5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5" name="Freeform 400">
                    <a:extLst>
                      <a:ext uri="{FF2B5EF4-FFF2-40B4-BE49-F238E27FC236}">
                        <a16:creationId xmlns:a16="http://schemas.microsoft.com/office/drawing/2014/main" id="{DF975AEC-A8DD-8109-0C57-20606F0F2676}"/>
                      </a:ext>
                    </a:extLst>
                  </p:cNvPr>
                  <p:cNvSpPr>
                    <a:spLocks/>
                  </p:cNvSpPr>
                  <p:nvPr/>
                </p:nvSpPr>
                <p:spPr bwMode="auto">
                  <a:xfrm>
                    <a:off x="7167563" y="6329363"/>
                    <a:ext cx="160338" cy="19050"/>
                  </a:xfrm>
                  <a:custGeom>
                    <a:avLst/>
                    <a:gdLst>
                      <a:gd name="T0" fmla="*/ 508 w 508"/>
                      <a:gd name="T1" fmla="*/ 56 h 56"/>
                      <a:gd name="T2" fmla="*/ 508 w 508"/>
                      <a:gd name="T3" fmla="*/ 0 h 56"/>
                      <a:gd name="T4" fmla="*/ 0 w 508"/>
                      <a:gd name="T5" fmla="*/ 0 h 56"/>
                    </a:gdLst>
                    <a:ahLst/>
                    <a:cxnLst>
                      <a:cxn ang="0">
                        <a:pos x="T0" y="T1"/>
                      </a:cxn>
                      <a:cxn ang="0">
                        <a:pos x="T2" y="T3"/>
                      </a:cxn>
                      <a:cxn ang="0">
                        <a:pos x="T4" y="T5"/>
                      </a:cxn>
                    </a:cxnLst>
                    <a:rect l="0" t="0" r="r" b="b"/>
                    <a:pathLst>
                      <a:path w="508" h="56">
                        <a:moveTo>
                          <a:pt x="508" y="56"/>
                        </a:moveTo>
                        <a:lnTo>
                          <a:pt x="508"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6" name="Line 401">
                    <a:extLst>
                      <a:ext uri="{FF2B5EF4-FFF2-40B4-BE49-F238E27FC236}">
                        <a16:creationId xmlns:a16="http://schemas.microsoft.com/office/drawing/2014/main" id="{B9EBDE42-CFA5-EAC7-07BE-94C18B430DF1}"/>
                      </a:ext>
                    </a:extLst>
                  </p:cNvPr>
                  <p:cNvSpPr>
                    <a:spLocks noChangeShapeType="1"/>
                  </p:cNvSpPr>
                  <p:nvPr/>
                </p:nvSpPr>
                <p:spPr bwMode="auto">
                  <a:xfrm flipH="1">
                    <a:off x="8169275" y="6029326"/>
                    <a:ext cx="73501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7" name="Line 402">
                    <a:extLst>
                      <a:ext uri="{FF2B5EF4-FFF2-40B4-BE49-F238E27FC236}">
                        <a16:creationId xmlns:a16="http://schemas.microsoft.com/office/drawing/2014/main" id="{AD7683BC-215F-D8D4-4A48-2E545DEF8944}"/>
                      </a:ext>
                    </a:extLst>
                  </p:cNvPr>
                  <p:cNvSpPr>
                    <a:spLocks noChangeShapeType="1"/>
                  </p:cNvSpPr>
                  <p:nvPr/>
                </p:nvSpPr>
                <p:spPr bwMode="auto">
                  <a:xfrm flipH="1">
                    <a:off x="7327900" y="6348413"/>
                    <a:ext cx="936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8" name="Line 403">
                    <a:extLst>
                      <a:ext uri="{FF2B5EF4-FFF2-40B4-BE49-F238E27FC236}">
                        <a16:creationId xmlns:a16="http://schemas.microsoft.com/office/drawing/2014/main" id="{B43664E8-AA71-2FCC-A4FA-E080DD78F9D3}"/>
                      </a:ext>
                    </a:extLst>
                  </p:cNvPr>
                  <p:cNvSpPr>
                    <a:spLocks noChangeShapeType="1"/>
                  </p:cNvSpPr>
                  <p:nvPr/>
                </p:nvSpPr>
                <p:spPr bwMode="auto">
                  <a:xfrm>
                    <a:off x="7167563" y="6329363"/>
                    <a:ext cx="0" cy="36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89" name="Freeform 404">
                    <a:extLst>
                      <a:ext uri="{FF2B5EF4-FFF2-40B4-BE49-F238E27FC236}">
                        <a16:creationId xmlns:a16="http://schemas.microsoft.com/office/drawing/2014/main" id="{3139F378-320F-0DE8-A6F5-B026E590A48B}"/>
                      </a:ext>
                    </a:extLst>
                  </p:cNvPr>
                  <p:cNvSpPr>
                    <a:spLocks/>
                  </p:cNvSpPr>
                  <p:nvPr/>
                </p:nvSpPr>
                <p:spPr bwMode="auto">
                  <a:xfrm>
                    <a:off x="7046913" y="6189663"/>
                    <a:ext cx="501650" cy="15875"/>
                  </a:xfrm>
                  <a:custGeom>
                    <a:avLst/>
                    <a:gdLst>
                      <a:gd name="T0" fmla="*/ 0 w 1582"/>
                      <a:gd name="T1" fmla="*/ 0 h 50"/>
                      <a:gd name="T2" fmla="*/ 0 w 1582"/>
                      <a:gd name="T3" fmla="*/ 50 h 50"/>
                      <a:gd name="T4" fmla="*/ 1582 w 1582"/>
                      <a:gd name="T5" fmla="*/ 50 h 50"/>
                    </a:gdLst>
                    <a:ahLst/>
                    <a:cxnLst>
                      <a:cxn ang="0">
                        <a:pos x="T0" y="T1"/>
                      </a:cxn>
                      <a:cxn ang="0">
                        <a:pos x="T2" y="T3"/>
                      </a:cxn>
                      <a:cxn ang="0">
                        <a:pos x="T4" y="T5"/>
                      </a:cxn>
                    </a:cxnLst>
                    <a:rect l="0" t="0" r="r" b="b"/>
                    <a:pathLst>
                      <a:path w="1582" h="50">
                        <a:moveTo>
                          <a:pt x="0" y="0"/>
                        </a:moveTo>
                        <a:lnTo>
                          <a:pt x="0" y="50"/>
                        </a:lnTo>
                        <a:lnTo>
                          <a:pt x="1582" y="5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0" name="Freeform 405">
                    <a:extLst>
                      <a:ext uri="{FF2B5EF4-FFF2-40B4-BE49-F238E27FC236}">
                        <a16:creationId xmlns:a16="http://schemas.microsoft.com/office/drawing/2014/main" id="{8DF30874-CE7B-86E9-3417-E5FA2E0E1E9C}"/>
                      </a:ext>
                    </a:extLst>
                  </p:cNvPr>
                  <p:cNvSpPr>
                    <a:spLocks/>
                  </p:cNvSpPr>
                  <p:nvPr/>
                </p:nvSpPr>
                <p:spPr bwMode="auto">
                  <a:xfrm>
                    <a:off x="7046913" y="6173788"/>
                    <a:ext cx="501650" cy="15875"/>
                  </a:xfrm>
                  <a:custGeom>
                    <a:avLst/>
                    <a:gdLst>
                      <a:gd name="T0" fmla="*/ 1582 w 1582"/>
                      <a:gd name="T1" fmla="*/ 0 h 50"/>
                      <a:gd name="T2" fmla="*/ 0 w 1582"/>
                      <a:gd name="T3" fmla="*/ 0 h 50"/>
                      <a:gd name="T4" fmla="*/ 0 w 1582"/>
                      <a:gd name="T5" fmla="*/ 50 h 50"/>
                    </a:gdLst>
                    <a:ahLst/>
                    <a:cxnLst>
                      <a:cxn ang="0">
                        <a:pos x="T0" y="T1"/>
                      </a:cxn>
                      <a:cxn ang="0">
                        <a:pos x="T2" y="T3"/>
                      </a:cxn>
                      <a:cxn ang="0">
                        <a:pos x="T4" y="T5"/>
                      </a:cxn>
                    </a:cxnLst>
                    <a:rect l="0" t="0" r="r" b="b"/>
                    <a:pathLst>
                      <a:path w="1582" h="50">
                        <a:moveTo>
                          <a:pt x="1582" y="0"/>
                        </a:moveTo>
                        <a:lnTo>
                          <a:pt x="0" y="0"/>
                        </a:lnTo>
                        <a:lnTo>
                          <a:pt x="0" y="5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1" name="Freeform 406">
                    <a:extLst>
                      <a:ext uri="{FF2B5EF4-FFF2-40B4-BE49-F238E27FC236}">
                        <a16:creationId xmlns:a16="http://schemas.microsoft.com/office/drawing/2014/main" id="{CE13D943-A394-9279-2BD7-96634D94964E}"/>
                      </a:ext>
                    </a:extLst>
                  </p:cNvPr>
                  <p:cNvSpPr>
                    <a:spLocks/>
                  </p:cNvSpPr>
                  <p:nvPr/>
                </p:nvSpPr>
                <p:spPr bwMode="auto">
                  <a:xfrm>
                    <a:off x="6961188" y="6348413"/>
                    <a:ext cx="206375" cy="17463"/>
                  </a:xfrm>
                  <a:custGeom>
                    <a:avLst/>
                    <a:gdLst>
                      <a:gd name="T0" fmla="*/ 0 w 648"/>
                      <a:gd name="T1" fmla="*/ 0 h 55"/>
                      <a:gd name="T2" fmla="*/ 0 w 648"/>
                      <a:gd name="T3" fmla="*/ 55 h 55"/>
                      <a:gd name="T4" fmla="*/ 648 w 648"/>
                      <a:gd name="T5" fmla="*/ 55 h 55"/>
                    </a:gdLst>
                    <a:ahLst/>
                    <a:cxnLst>
                      <a:cxn ang="0">
                        <a:pos x="T0" y="T1"/>
                      </a:cxn>
                      <a:cxn ang="0">
                        <a:pos x="T2" y="T3"/>
                      </a:cxn>
                      <a:cxn ang="0">
                        <a:pos x="T4" y="T5"/>
                      </a:cxn>
                    </a:cxnLst>
                    <a:rect l="0" t="0" r="r" b="b"/>
                    <a:pathLst>
                      <a:path w="648" h="55">
                        <a:moveTo>
                          <a:pt x="0" y="0"/>
                        </a:moveTo>
                        <a:lnTo>
                          <a:pt x="0" y="55"/>
                        </a:lnTo>
                        <a:lnTo>
                          <a:pt x="648" y="5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2" name="Freeform 407">
                    <a:extLst>
                      <a:ext uri="{FF2B5EF4-FFF2-40B4-BE49-F238E27FC236}">
                        <a16:creationId xmlns:a16="http://schemas.microsoft.com/office/drawing/2014/main" id="{D7A06F49-4473-DCFD-6C2F-314685016F59}"/>
                      </a:ext>
                    </a:extLst>
                  </p:cNvPr>
                  <p:cNvSpPr>
                    <a:spLocks/>
                  </p:cNvSpPr>
                  <p:nvPr/>
                </p:nvSpPr>
                <p:spPr bwMode="auto">
                  <a:xfrm>
                    <a:off x="6961188" y="6329363"/>
                    <a:ext cx="206375" cy="19050"/>
                  </a:xfrm>
                  <a:custGeom>
                    <a:avLst/>
                    <a:gdLst>
                      <a:gd name="T0" fmla="*/ 648 w 648"/>
                      <a:gd name="T1" fmla="*/ 0 h 56"/>
                      <a:gd name="T2" fmla="*/ 0 w 648"/>
                      <a:gd name="T3" fmla="*/ 0 h 56"/>
                      <a:gd name="T4" fmla="*/ 0 w 648"/>
                      <a:gd name="T5" fmla="*/ 56 h 56"/>
                    </a:gdLst>
                    <a:ahLst/>
                    <a:cxnLst>
                      <a:cxn ang="0">
                        <a:pos x="T0" y="T1"/>
                      </a:cxn>
                      <a:cxn ang="0">
                        <a:pos x="T2" y="T3"/>
                      </a:cxn>
                      <a:cxn ang="0">
                        <a:pos x="T4" y="T5"/>
                      </a:cxn>
                    </a:cxnLst>
                    <a:rect l="0" t="0" r="r" b="b"/>
                    <a:pathLst>
                      <a:path w="648" h="56">
                        <a:moveTo>
                          <a:pt x="648" y="0"/>
                        </a:moveTo>
                        <a:lnTo>
                          <a:pt x="0" y="0"/>
                        </a:lnTo>
                        <a:lnTo>
                          <a:pt x="0" y="5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3" name="Freeform 408">
                    <a:extLst>
                      <a:ext uri="{FF2B5EF4-FFF2-40B4-BE49-F238E27FC236}">
                        <a16:creationId xmlns:a16="http://schemas.microsoft.com/office/drawing/2014/main" id="{7578FF6C-9939-E80D-7463-164B725E1891}"/>
                      </a:ext>
                    </a:extLst>
                  </p:cNvPr>
                  <p:cNvSpPr>
                    <a:spLocks/>
                  </p:cNvSpPr>
                  <p:nvPr/>
                </p:nvSpPr>
                <p:spPr bwMode="auto">
                  <a:xfrm>
                    <a:off x="7239000" y="6010276"/>
                    <a:ext cx="441325" cy="19050"/>
                  </a:xfrm>
                  <a:custGeom>
                    <a:avLst/>
                    <a:gdLst>
                      <a:gd name="T0" fmla="*/ 1388 w 1388"/>
                      <a:gd name="T1" fmla="*/ 0 h 57"/>
                      <a:gd name="T2" fmla="*/ 0 w 1388"/>
                      <a:gd name="T3" fmla="*/ 0 h 57"/>
                      <a:gd name="T4" fmla="*/ 0 w 1388"/>
                      <a:gd name="T5" fmla="*/ 57 h 57"/>
                    </a:gdLst>
                    <a:ahLst/>
                    <a:cxnLst>
                      <a:cxn ang="0">
                        <a:pos x="T0" y="T1"/>
                      </a:cxn>
                      <a:cxn ang="0">
                        <a:pos x="T2" y="T3"/>
                      </a:cxn>
                      <a:cxn ang="0">
                        <a:pos x="T4" y="T5"/>
                      </a:cxn>
                    </a:cxnLst>
                    <a:rect l="0" t="0" r="r" b="b"/>
                    <a:pathLst>
                      <a:path w="1388" h="57">
                        <a:moveTo>
                          <a:pt x="1388" y="0"/>
                        </a:moveTo>
                        <a:lnTo>
                          <a:pt x="0" y="0"/>
                        </a:lnTo>
                        <a:lnTo>
                          <a:pt x="0" y="5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4" name="Line 409">
                    <a:extLst>
                      <a:ext uri="{FF2B5EF4-FFF2-40B4-BE49-F238E27FC236}">
                        <a16:creationId xmlns:a16="http://schemas.microsoft.com/office/drawing/2014/main" id="{CD30B00A-E073-DF8B-9809-5E486226DE44}"/>
                      </a:ext>
                    </a:extLst>
                  </p:cNvPr>
                  <p:cNvSpPr>
                    <a:spLocks noChangeShapeType="1"/>
                  </p:cNvSpPr>
                  <p:nvPr/>
                </p:nvSpPr>
                <p:spPr bwMode="auto">
                  <a:xfrm>
                    <a:off x="8694738" y="5635626"/>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5" name="Line 410">
                    <a:extLst>
                      <a:ext uri="{FF2B5EF4-FFF2-40B4-BE49-F238E27FC236}">
                        <a16:creationId xmlns:a16="http://schemas.microsoft.com/office/drawing/2014/main" id="{698D0AB0-BD0E-B327-C18C-154C7E4AB9BA}"/>
                      </a:ext>
                    </a:extLst>
                  </p:cNvPr>
                  <p:cNvSpPr>
                    <a:spLocks noChangeShapeType="1"/>
                  </p:cNvSpPr>
                  <p:nvPr/>
                </p:nvSpPr>
                <p:spPr bwMode="auto">
                  <a:xfrm>
                    <a:off x="8785225" y="5635626"/>
                    <a:ext cx="0" cy="19050"/>
                  </a:xfrm>
                  <a:prstGeom prst="line">
                    <a:avLst/>
                  </a:prstGeom>
                  <a:noFill/>
                  <a:ln w="635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6" name="Line 411">
                    <a:extLst>
                      <a:ext uri="{FF2B5EF4-FFF2-40B4-BE49-F238E27FC236}">
                        <a16:creationId xmlns:a16="http://schemas.microsoft.com/office/drawing/2014/main" id="{52408552-9517-ADB9-BD72-0F48BEA4440C}"/>
                      </a:ext>
                    </a:extLst>
                  </p:cNvPr>
                  <p:cNvSpPr>
                    <a:spLocks noChangeShapeType="1"/>
                  </p:cNvSpPr>
                  <p:nvPr/>
                </p:nvSpPr>
                <p:spPr bwMode="auto">
                  <a:xfrm>
                    <a:off x="726598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7" name="Line 412">
                    <a:extLst>
                      <a:ext uri="{FF2B5EF4-FFF2-40B4-BE49-F238E27FC236}">
                        <a16:creationId xmlns:a16="http://schemas.microsoft.com/office/drawing/2014/main" id="{2FD62F89-4D7A-49BF-E9B8-9717B2757353}"/>
                      </a:ext>
                    </a:extLst>
                  </p:cNvPr>
                  <p:cNvSpPr>
                    <a:spLocks noChangeShapeType="1"/>
                  </p:cNvSpPr>
                  <p:nvPr/>
                </p:nvSpPr>
                <p:spPr bwMode="auto">
                  <a:xfrm>
                    <a:off x="72866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8" name="Line 413">
                    <a:extLst>
                      <a:ext uri="{FF2B5EF4-FFF2-40B4-BE49-F238E27FC236}">
                        <a16:creationId xmlns:a16="http://schemas.microsoft.com/office/drawing/2014/main" id="{7CB1797F-9F5D-E9C1-27F4-2686B68A4091}"/>
                      </a:ext>
                    </a:extLst>
                  </p:cNvPr>
                  <p:cNvSpPr>
                    <a:spLocks noChangeShapeType="1"/>
                  </p:cNvSpPr>
                  <p:nvPr/>
                </p:nvSpPr>
                <p:spPr bwMode="auto">
                  <a:xfrm>
                    <a:off x="731996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99" name="Line 414">
                    <a:extLst>
                      <a:ext uri="{FF2B5EF4-FFF2-40B4-BE49-F238E27FC236}">
                        <a16:creationId xmlns:a16="http://schemas.microsoft.com/office/drawing/2014/main" id="{2604EF91-3FEC-072D-3E91-A7DE7B458E9C}"/>
                      </a:ext>
                    </a:extLst>
                  </p:cNvPr>
                  <p:cNvSpPr>
                    <a:spLocks noChangeShapeType="1"/>
                  </p:cNvSpPr>
                  <p:nvPr/>
                </p:nvSpPr>
                <p:spPr bwMode="auto">
                  <a:xfrm>
                    <a:off x="744696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0" name="Line 415">
                    <a:extLst>
                      <a:ext uri="{FF2B5EF4-FFF2-40B4-BE49-F238E27FC236}">
                        <a16:creationId xmlns:a16="http://schemas.microsoft.com/office/drawing/2014/main" id="{F18077A1-6639-9498-40C3-EB40E3F7CDDB}"/>
                      </a:ext>
                    </a:extLst>
                  </p:cNvPr>
                  <p:cNvSpPr>
                    <a:spLocks noChangeShapeType="1"/>
                  </p:cNvSpPr>
                  <p:nvPr/>
                </p:nvSpPr>
                <p:spPr bwMode="auto">
                  <a:xfrm>
                    <a:off x="716438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1" name="Line 416">
                    <a:extLst>
                      <a:ext uri="{FF2B5EF4-FFF2-40B4-BE49-F238E27FC236}">
                        <a16:creationId xmlns:a16="http://schemas.microsoft.com/office/drawing/2014/main" id="{E63C2F9E-61DA-4A4E-D7DF-F9092A7274E4}"/>
                      </a:ext>
                    </a:extLst>
                  </p:cNvPr>
                  <p:cNvSpPr>
                    <a:spLocks noChangeShapeType="1"/>
                  </p:cNvSpPr>
                  <p:nvPr/>
                </p:nvSpPr>
                <p:spPr bwMode="auto">
                  <a:xfrm>
                    <a:off x="714375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2" name="Line 417">
                    <a:extLst>
                      <a:ext uri="{FF2B5EF4-FFF2-40B4-BE49-F238E27FC236}">
                        <a16:creationId xmlns:a16="http://schemas.microsoft.com/office/drawing/2014/main" id="{5499B67F-B144-64A0-E6FE-AA4EDCACB1EF}"/>
                      </a:ext>
                    </a:extLst>
                  </p:cNvPr>
                  <p:cNvSpPr>
                    <a:spLocks noChangeShapeType="1"/>
                  </p:cNvSpPr>
                  <p:nvPr/>
                </p:nvSpPr>
                <p:spPr bwMode="auto">
                  <a:xfrm>
                    <a:off x="70961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3" name="Line 418">
                    <a:extLst>
                      <a:ext uri="{FF2B5EF4-FFF2-40B4-BE49-F238E27FC236}">
                        <a16:creationId xmlns:a16="http://schemas.microsoft.com/office/drawing/2014/main" id="{E18ABE45-C430-E1FB-F81B-6C1E11110464}"/>
                      </a:ext>
                    </a:extLst>
                  </p:cNvPr>
                  <p:cNvSpPr>
                    <a:spLocks noChangeShapeType="1"/>
                  </p:cNvSpPr>
                  <p:nvPr/>
                </p:nvSpPr>
                <p:spPr bwMode="auto">
                  <a:xfrm>
                    <a:off x="696436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4" name="Line 419">
                    <a:extLst>
                      <a:ext uri="{FF2B5EF4-FFF2-40B4-BE49-F238E27FC236}">
                        <a16:creationId xmlns:a16="http://schemas.microsoft.com/office/drawing/2014/main" id="{3F17FC5F-51C0-36DA-BCA3-79C8C5B61DA1}"/>
                      </a:ext>
                    </a:extLst>
                  </p:cNvPr>
                  <p:cNvSpPr>
                    <a:spLocks noChangeShapeType="1"/>
                  </p:cNvSpPr>
                  <p:nvPr/>
                </p:nvSpPr>
                <p:spPr bwMode="auto">
                  <a:xfrm>
                    <a:off x="706437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5" name="Line 420">
                    <a:extLst>
                      <a:ext uri="{FF2B5EF4-FFF2-40B4-BE49-F238E27FC236}">
                        <a16:creationId xmlns:a16="http://schemas.microsoft.com/office/drawing/2014/main" id="{E9F2BB0E-BD8C-B624-FCBB-04740859FC4E}"/>
                      </a:ext>
                    </a:extLst>
                  </p:cNvPr>
                  <p:cNvSpPr>
                    <a:spLocks noChangeShapeType="1"/>
                  </p:cNvSpPr>
                  <p:nvPr/>
                </p:nvSpPr>
                <p:spPr bwMode="auto">
                  <a:xfrm>
                    <a:off x="705485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6" name="Line 421">
                    <a:extLst>
                      <a:ext uri="{FF2B5EF4-FFF2-40B4-BE49-F238E27FC236}">
                        <a16:creationId xmlns:a16="http://schemas.microsoft.com/office/drawing/2014/main" id="{4371A088-0D7F-02E0-3FE0-15EB21166626}"/>
                      </a:ext>
                    </a:extLst>
                  </p:cNvPr>
                  <p:cNvSpPr>
                    <a:spLocks noChangeShapeType="1"/>
                  </p:cNvSpPr>
                  <p:nvPr/>
                </p:nvSpPr>
                <p:spPr bwMode="auto">
                  <a:xfrm>
                    <a:off x="719931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7" name="Line 422">
                    <a:extLst>
                      <a:ext uri="{FF2B5EF4-FFF2-40B4-BE49-F238E27FC236}">
                        <a16:creationId xmlns:a16="http://schemas.microsoft.com/office/drawing/2014/main" id="{77FF2298-8ADF-50A0-3AA6-D70601E5B49D}"/>
                      </a:ext>
                    </a:extLst>
                  </p:cNvPr>
                  <p:cNvSpPr>
                    <a:spLocks noChangeShapeType="1"/>
                  </p:cNvSpPr>
                  <p:nvPr/>
                </p:nvSpPr>
                <p:spPr bwMode="auto">
                  <a:xfrm>
                    <a:off x="700563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8" name="Line 423">
                    <a:extLst>
                      <a:ext uri="{FF2B5EF4-FFF2-40B4-BE49-F238E27FC236}">
                        <a16:creationId xmlns:a16="http://schemas.microsoft.com/office/drawing/2014/main" id="{E29C381B-9A62-6CBA-302C-7BC9C1AB3D7D}"/>
                      </a:ext>
                    </a:extLst>
                  </p:cNvPr>
                  <p:cNvSpPr>
                    <a:spLocks noChangeShapeType="1"/>
                  </p:cNvSpPr>
                  <p:nvPr/>
                </p:nvSpPr>
                <p:spPr bwMode="auto">
                  <a:xfrm>
                    <a:off x="738187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9" name="Line 424">
                    <a:extLst>
                      <a:ext uri="{FF2B5EF4-FFF2-40B4-BE49-F238E27FC236}">
                        <a16:creationId xmlns:a16="http://schemas.microsoft.com/office/drawing/2014/main" id="{1288FBFA-C6B1-E3DC-D9E2-F34098A5B62B}"/>
                      </a:ext>
                    </a:extLst>
                  </p:cNvPr>
                  <p:cNvSpPr>
                    <a:spLocks noChangeShapeType="1"/>
                  </p:cNvSpPr>
                  <p:nvPr/>
                </p:nvSpPr>
                <p:spPr bwMode="auto">
                  <a:xfrm>
                    <a:off x="734853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0" name="Line 425">
                    <a:extLst>
                      <a:ext uri="{FF2B5EF4-FFF2-40B4-BE49-F238E27FC236}">
                        <a16:creationId xmlns:a16="http://schemas.microsoft.com/office/drawing/2014/main" id="{DB3492A5-8446-C040-65CC-13D79689711D}"/>
                      </a:ext>
                    </a:extLst>
                  </p:cNvPr>
                  <p:cNvSpPr>
                    <a:spLocks noChangeShapeType="1"/>
                  </p:cNvSpPr>
                  <p:nvPr/>
                </p:nvSpPr>
                <p:spPr bwMode="auto">
                  <a:xfrm>
                    <a:off x="733901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1" name="Line 426">
                    <a:extLst>
                      <a:ext uri="{FF2B5EF4-FFF2-40B4-BE49-F238E27FC236}">
                        <a16:creationId xmlns:a16="http://schemas.microsoft.com/office/drawing/2014/main" id="{4326FC79-5D64-FA65-3C7E-71E88D240FB9}"/>
                      </a:ext>
                    </a:extLst>
                  </p:cNvPr>
                  <p:cNvSpPr>
                    <a:spLocks noChangeShapeType="1"/>
                  </p:cNvSpPr>
                  <p:nvPr/>
                </p:nvSpPr>
                <p:spPr bwMode="auto">
                  <a:xfrm>
                    <a:off x="67913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2" name="Line 427">
                    <a:extLst>
                      <a:ext uri="{FF2B5EF4-FFF2-40B4-BE49-F238E27FC236}">
                        <a16:creationId xmlns:a16="http://schemas.microsoft.com/office/drawing/2014/main" id="{7716CD64-E778-174E-F15E-78406368A601}"/>
                      </a:ext>
                    </a:extLst>
                  </p:cNvPr>
                  <p:cNvSpPr>
                    <a:spLocks noChangeShapeType="1"/>
                  </p:cNvSpPr>
                  <p:nvPr/>
                </p:nvSpPr>
                <p:spPr bwMode="auto">
                  <a:xfrm>
                    <a:off x="688975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3" name="Line 428">
                    <a:extLst>
                      <a:ext uri="{FF2B5EF4-FFF2-40B4-BE49-F238E27FC236}">
                        <a16:creationId xmlns:a16="http://schemas.microsoft.com/office/drawing/2014/main" id="{A690BFDC-EA17-BB62-BE36-663895589E65}"/>
                      </a:ext>
                    </a:extLst>
                  </p:cNvPr>
                  <p:cNvSpPr>
                    <a:spLocks noChangeShapeType="1"/>
                  </p:cNvSpPr>
                  <p:nvPr/>
                </p:nvSpPr>
                <p:spPr bwMode="auto">
                  <a:xfrm>
                    <a:off x="687387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4" name="Line 429">
                    <a:extLst>
                      <a:ext uri="{FF2B5EF4-FFF2-40B4-BE49-F238E27FC236}">
                        <a16:creationId xmlns:a16="http://schemas.microsoft.com/office/drawing/2014/main" id="{D9C64B14-0492-A7D7-C739-6A66F0572A2A}"/>
                      </a:ext>
                    </a:extLst>
                  </p:cNvPr>
                  <p:cNvSpPr>
                    <a:spLocks noChangeShapeType="1"/>
                  </p:cNvSpPr>
                  <p:nvPr/>
                </p:nvSpPr>
                <p:spPr bwMode="auto">
                  <a:xfrm>
                    <a:off x="692785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5" name="Line 430">
                    <a:extLst>
                      <a:ext uri="{FF2B5EF4-FFF2-40B4-BE49-F238E27FC236}">
                        <a16:creationId xmlns:a16="http://schemas.microsoft.com/office/drawing/2014/main" id="{21B7C858-854E-E807-B8E3-CADA33C2A927}"/>
                      </a:ext>
                    </a:extLst>
                  </p:cNvPr>
                  <p:cNvSpPr>
                    <a:spLocks noChangeShapeType="1"/>
                  </p:cNvSpPr>
                  <p:nvPr/>
                </p:nvSpPr>
                <p:spPr bwMode="auto">
                  <a:xfrm>
                    <a:off x="682625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6" name="Line 431">
                    <a:extLst>
                      <a:ext uri="{FF2B5EF4-FFF2-40B4-BE49-F238E27FC236}">
                        <a16:creationId xmlns:a16="http://schemas.microsoft.com/office/drawing/2014/main" id="{F7A918BE-2C58-5E35-7933-57C451EC52D3}"/>
                      </a:ext>
                    </a:extLst>
                  </p:cNvPr>
                  <p:cNvSpPr>
                    <a:spLocks noChangeShapeType="1"/>
                  </p:cNvSpPr>
                  <p:nvPr/>
                </p:nvSpPr>
                <p:spPr bwMode="auto">
                  <a:xfrm>
                    <a:off x="684053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7" name="Line 432">
                    <a:extLst>
                      <a:ext uri="{FF2B5EF4-FFF2-40B4-BE49-F238E27FC236}">
                        <a16:creationId xmlns:a16="http://schemas.microsoft.com/office/drawing/2014/main" id="{0F545FCD-D8B2-E0B7-FF25-CD0EBDADEBC4}"/>
                      </a:ext>
                    </a:extLst>
                  </p:cNvPr>
                  <p:cNvSpPr>
                    <a:spLocks noChangeShapeType="1"/>
                  </p:cNvSpPr>
                  <p:nvPr/>
                </p:nvSpPr>
                <p:spPr bwMode="auto">
                  <a:xfrm>
                    <a:off x="70326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8" name="Line 433">
                    <a:extLst>
                      <a:ext uri="{FF2B5EF4-FFF2-40B4-BE49-F238E27FC236}">
                        <a16:creationId xmlns:a16="http://schemas.microsoft.com/office/drawing/2014/main" id="{B1803AB3-6A38-57B0-F103-85B4E47256C1}"/>
                      </a:ext>
                    </a:extLst>
                  </p:cNvPr>
                  <p:cNvSpPr>
                    <a:spLocks noChangeShapeType="1"/>
                  </p:cNvSpPr>
                  <p:nvPr/>
                </p:nvSpPr>
                <p:spPr bwMode="auto">
                  <a:xfrm>
                    <a:off x="802163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19" name="Line 434">
                    <a:extLst>
                      <a:ext uri="{FF2B5EF4-FFF2-40B4-BE49-F238E27FC236}">
                        <a16:creationId xmlns:a16="http://schemas.microsoft.com/office/drawing/2014/main" id="{9A058528-887D-B8A3-30D7-8FE1C9368162}"/>
                      </a:ext>
                    </a:extLst>
                  </p:cNvPr>
                  <p:cNvSpPr>
                    <a:spLocks noChangeShapeType="1"/>
                  </p:cNvSpPr>
                  <p:nvPr/>
                </p:nvSpPr>
                <p:spPr bwMode="auto">
                  <a:xfrm>
                    <a:off x="81502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0" name="Line 435">
                    <a:extLst>
                      <a:ext uri="{FF2B5EF4-FFF2-40B4-BE49-F238E27FC236}">
                        <a16:creationId xmlns:a16="http://schemas.microsoft.com/office/drawing/2014/main" id="{0676609E-2985-EB32-8F5F-657DB2A14B54}"/>
                      </a:ext>
                    </a:extLst>
                  </p:cNvPr>
                  <p:cNvSpPr>
                    <a:spLocks noChangeShapeType="1"/>
                  </p:cNvSpPr>
                  <p:nvPr/>
                </p:nvSpPr>
                <p:spPr bwMode="auto">
                  <a:xfrm>
                    <a:off x="787400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1" name="Line 436">
                    <a:extLst>
                      <a:ext uri="{FF2B5EF4-FFF2-40B4-BE49-F238E27FC236}">
                        <a16:creationId xmlns:a16="http://schemas.microsoft.com/office/drawing/2014/main" id="{54822867-BCE6-12AD-C4C2-51C0222314D9}"/>
                      </a:ext>
                    </a:extLst>
                  </p:cNvPr>
                  <p:cNvSpPr>
                    <a:spLocks noChangeShapeType="1"/>
                  </p:cNvSpPr>
                  <p:nvPr/>
                </p:nvSpPr>
                <p:spPr bwMode="auto">
                  <a:xfrm>
                    <a:off x="788670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2" name="Line 437">
                    <a:extLst>
                      <a:ext uri="{FF2B5EF4-FFF2-40B4-BE49-F238E27FC236}">
                        <a16:creationId xmlns:a16="http://schemas.microsoft.com/office/drawing/2014/main" id="{5ECFFC32-C6CE-75A8-0596-93294893E6EF}"/>
                      </a:ext>
                    </a:extLst>
                  </p:cNvPr>
                  <p:cNvSpPr>
                    <a:spLocks noChangeShapeType="1"/>
                  </p:cNvSpPr>
                  <p:nvPr/>
                </p:nvSpPr>
                <p:spPr bwMode="auto">
                  <a:xfrm>
                    <a:off x="790416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3" name="Line 438">
                    <a:extLst>
                      <a:ext uri="{FF2B5EF4-FFF2-40B4-BE49-F238E27FC236}">
                        <a16:creationId xmlns:a16="http://schemas.microsoft.com/office/drawing/2014/main" id="{A6B27524-51E3-736A-2A6E-92D322825867}"/>
                      </a:ext>
                    </a:extLst>
                  </p:cNvPr>
                  <p:cNvSpPr>
                    <a:spLocks noChangeShapeType="1"/>
                  </p:cNvSpPr>
                  <p:nvPr/>
                </p:nvSpPr>
                <p:spPr bwMode="auto">
                  <a:xfrm>
                    <a:off x="79216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4" name="Line 439">
                    <a:extLst>
                      <a:ext uri="{FF2B5EF4-FFF2-40B4-BE49-F238E27FC236}">
                        <a16:creationId xmlns:a16="http://schemas.microsoft.com/office/drawing/2014/main" id="{415DF390-842B-E2BA-6F23-8648639082D3}"/>
                      </a:ext>
                    </a:extLst>
                  </p:cNvPr>
                  <p:cNvSpPr>
                    <a:spLocks noChangeShapeType="1"/>
                  </p:cNvSpPr>
                  <p:nvPr/>
                </p:nvSpPr>
                <p:spPr bwMode="auto">
                  <a:xfrm>
                    <a:off x="793591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5" name="Line 440">
                    <a:extLst>
                      <a:ext uri="{FF2B5EF4-FFF2-40B4-BE49-F238E27FC236}">
                        <a16:creationId xmlns:a16="http://schemas.microsoft.com/office/drawing/2014/main" id="{30A6C096-FA87-D3C8-9CEE-1223259048EC}"/>
                      </a:ext>
                    </a:extLst>
                  </p:cNvPr>
                  <p:cNvSpPr>
                    <a:spLocks noChangeShapeType="1"/>
                  </p:cNvSpPr>
                  <p:nvPr/>
                </p:nvSpPr>
                <p:spPr bwMode="auto">
                  <a:xfrm>
                    <a:off x="773430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6" name="Line 441">
                    <a:extLst>
                      <a:ext uri="{FF2B5EF4-FFF2-40B4-BE49-F238E27FC236}">
                        <a16:creationId xmlns:a16="http://schemas.microsoft.com/office/drawing/2014/main" id="{1C512777-BD9A-A940-DAF9-DE98622E3FB2}"/>
                      </a:ext>
                    </a:extLst>
                  </p:cNvPr>
                  <p:cNvSpPr>
                    <a:spLocks noChangeShapeType="1"/>
                  </p:cNvSpPr>
                  <p:nvPr/>
                </p:nvSpPr>
                <p:spPr bwMode="auto">
                  <a:xfrm>
                    <a:off x="777081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7" name="Line 442">
                    <a:extLst>
                      <a:ext uri="{FF2B5EF4-FFF2-40B4-BE49-F238E27FC236}">
                        <a16:creationId xmlns:a16="http://schemas.microsoft.com/office/drawing/2014/main" id="{C6D0AA96-F0F9-A2F6-4D90-D44D37240F81}"/>
                      </a:ext>
                    </a:extLst>
                  </p:cNvPr>
                  <p:cNvSpPr>
                    <a:spLocks noChangeShapeType="1"/>
                  </p:cNvSpPr>
                  <p:nvPr/>
                </p:nvSpPr>
                <p:spPr bwMode="auto">
                  <a:xfrm>
                    <a:off x="78327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8" name="Line 443">
                    <a:extLst>
                      <a:ext uri="{FF2B5EF4-FFF2-40B4-BE49-F238E27FC236}">
                        <a16:creationId xmlns:a16="http://schemas.microsoft.com/office/drawing/2014/main" id="{18467D52-B988-00B3-6E1D-DAD8E5EC3F27}"/>
                      </a:ext>
                    </a:extLst>
                  </p:cNvPr>
                  <p:cNvSpPr>
                    <a:spLocks noChangeShapeType="1"/>
                  </p:cNvSpPr>
                  <p:nvPr/>
                </p:nvSpPr>
                <p:spPr bwMode="auto">
                  <a:xfrm>
                    <a:off x="785336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29" name="Line 444">
                    <a:extLst>
                      <a:ext uri="{FF2B5EF4-FFF2-40B4-BE49-F238E27FC236}">
                        <a16:creationId xmlns:a16="http://schemas.microsoft.com/office/drawing/2014/main" id="{CA4D571D-9B31-A603-2E0A-F47B3A3C45AE}"/>
                      </a:ext>
                    </a:extLst>
                  </p:cNvPr>
                  <p:cNvSpPr>
                    <a:spLocks noChangeShapeType="1"/>
                  </p:cNvSpPr>
                  <p:nvPr/>
                </p:nvSpPr>
                <p:spPr bwMode="auto">
                  <a:xfrm>
                    <a:off x="771683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0" name="Line 445">
                    <a:extLst>
                      <a:ext uri="{FF2B5EF4-FFF2-40B4-BE49-F238E27FC236}">
                        <a16:creationId xmlns:a16="http://schemas.microsoft.com/office/drawing/2014/main" id="{D2FFED67-8F69-97A1-1971-E02768B38077}"/>
                      </a:ext>
                    </a:extLst>
                  </p:cNvPr>
                  <p:cNvSpPr>
                    <a:spLocks noChangeShapeType="1"/>
                  </p:cNvSpPr>
                  <p:nvPr/>
                </p:nvSpPr>
                <p:spPr bwMode="auto">
                  <a:xfrm>
                    <a:off x="770890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1" name="Line 446">
                    <a:extLst>
                      <a:ext uri="{FF2B5EF4-FFF2-40B4-BE49-F238E27FC236}">
                        <a16:creationId xmlns:a16="http://schemas.microsoft.com/office/drawing/2014/main" id="{96E27C0E-72EA-361F-8034-21428668E915}"/>
                      </a:ext>
                    </a:extLst>
                  </p:cNvPr>
                  <p:cNvSpPr>
                    <a:spLocks noChangeShapeType="1"/>
                  </p:cNvSpPr>
                  <p:nvPr/>
                </p:nvSpPr>
                <p:spPr bwMode="auto">
                  <a:xfrm>
                    <a:off x="76041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2" name="Line 447">
                    <a:extLst>
                      <a:ext uri="{FF2B5EF4-FFF2-40B4-BE49-F238E27FC236}">
                        <a16:creationId xmlns:a16="http://schemas.microsoft.com/office/drawing/2014/main" id="{BC354ADD-72D5-9D7E-2DDE-0ECB52FEE9CE}"/>
                      </a:ext>
                    </a:extLst>
                  </p:cNvPr>
                  <p:cNvSpPr>
                    <a:spLocks noChangeShapeType="1"/>
                  </p:cNvSpPr>
                  <p:nvPr/>
                </p:nvSpPr>
                <p:spPr bwMode="auto">
                  <a:xfrm>
                    <a:off x="768350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3" name="Line 448">
                    <a:extLst>
                      <a:ext uri="{FF2B5EF4-FFF2-40B4-BE49-F238E27FC236}">
                        <a16:creationId xmlns:a16="http://schemas.microsoft.com/office/drawing/2014/main" id="{52083C8D-1AE4-E8DA-C90E-D75A54149282}"/>
                      </a:ext>
                    </a:extLst>
                  </p:cNvPr>
                  <p:cNvSpPr>
                    <a:spLocks noChangeShapeType="1"/>
                  </p:cNvSpPr>
                  <p:nvPr/>
                </p:nvSpPr>
                <p:spPr bwMode="auto">
                  <a:xfrm>
                    <a:off x="752475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4" name="Line 449">
                    <a:extLst>
                      <a:ext uri="{FF2B5EF4-FFF2-40B4-BE49-F238E27FC236}">
                        <a16:creationId xmlns:a16="http://schemas.microsoft.com/office/drawing/2014/main" id="{EB5B2C0C-214C-C882-3CD8-B92AA9F23450}"/>
                      </a:ext>
                    </a:extLst>
                  </p:cNvPr>
                  <p:cNvSpPr>
                    <a:spLocks noChangeShapeType="1"/>
                  </p:cNvSpPr>
                  <p:nvPr/>
                </p:nvSpPr>
                <p:spPr bwMode="auto">
                  <a:xfrm>
                    <a:off x="755491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5" name="Line 450">
                    <a:extLst>
                      <a:ext uri="{FF2B5EF4-FFF2-40B4-BE49-F238E27FC236}">
                        <a16:creationId xmlns:a16="http://schemas.microsoft.com/office/drawing/2014/main" id="{2FED9F2A-C922-3703-0C33-F4C664E9F777}"/>
                      </a:ext>
                    </a:extLst>
                  </p:cNvPr>
                  <p:cNvSpPr>
                    <a:spLocks noChangeShapeType="1"/>
                  </p:cNvSpPr>
                  <p:nvPr/>
                </p:nvSpPr>
                <p:spPr bwMode="auto">
                  <a:xfrm>
                    <a:off x="856773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6" name="Line 451">
                    <a:extLst>
                      <a:ext uri="{FF2B5EF4-FFF2-40B4-BE49-F238E27FC236}">
                        <a16:creationId xmlns:a16="http://schemas.microsoft.com/office/drawing/2014/main" id="{5ECE7C7B-E0B0-72C0-BC8A-29288471D1CE}"/>
                      </a:ext>
                    </a:extLst>
                  </p:cNvPr>
                  <p:cNvSpPr>
                    <a:spLocks noChangeShapeType="1"/>
                  </p:cNvSpPr>
                  <p:nvPr/>
                </p:nvSpPr>
                <p:spPr bwMode="auto">
                  <a:xfrm>
                    <a:off x="860901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7" name="Line 452">
                    <a:extLst>
                      <a:ext uri="{FF2B5EF4-FFF2-40B4-BE49-F238E27FC236}">
                        <a16:creationId xmlns:a16="http://schemas.microsoft.com/office/drawing/2014/main" id="{9CF81584-02E5-BB7B-305D-7D067F2D043B}"/>
                      </a:ext>
                    </a:extLst>
                  </p:cNvPr>
                  <p:cNvSpPr>
                    <a:spLocks noChangeShapeType="1"/>
                  </p:cNvSpPr>
                  <p:nvPr/>
                </p:nvSpPr>
                <p:spPr bwMode="auto">
                  <a:xfrm>
                    <a:off x="866616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8" name="Line 453">
                    <a:extLst>
                      <a:ext uri="{FF2B5EF4-FFF2-40B4-BE49-F238E27FC236}">
                        <a16:creationId xmlns:a16="http://schemas.microsoft.com/office/drawing/2014/main" id="{BBB0ADFB-E6AD-9C06-66B4-5F5818924081}"/>
                      </a:ext>
                    </a:extLst>
                  </p:cNvPr>
                  <p:cNvSpPr>
                    <a:spLocks noChangeShapeType="1"/>
                  </p:cNvSpPr>
                  <p:nvPr/>
                </p:nvSpPr>
                <p:spPr bwMode="auto">
                  <a:xfrm>
                    <a:off x="817245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39" name="Line 454">
                    <a:extLst>
                      <a:ext uri="{FF2B5EF4-FFF2-40B4-BE49-F238E27FC236}">
                        <a16:creationId xmlns:a16="http://schemas.microsoft.com/office/drawing/2014/main" id="{D163C70D-153B-AC90-9F43-3047B6E22260}"/>
                      </a:ext>
                    </a:extLst>
                  </p:cNvPr>
                  <p:cNvSpPr>
                    <a:spLocks noChangeShapeType="1"/>
                  </p:cNvSpPr>
                  <p:nvPr/>
                </p:nvSpPr>
                <p:spPr bwMode="auto">
                  <a:xfrm>
                    <a:off x="850423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0" name="Line 455">
                    <a:extLst>
                      <a:ext uri="{FF2B5EF4-FFF2-40B4-BE49-F238E27FC236}">
                        <a16:creationId xmlns:a16="http://schemas.microsoft.com/office/drawing/2014/main" id="{294D2561-4076-4F79-2265-03780B0BE2C7}"/>
                      </a:ext>
                    </a:extLst>
                  </p:cNvPr>
                  <p:cNvSpPr>
                    <a:spLocks noChangeShapeType="1"/>
                  </p:cNvSpPr>
                  <p:nvPr/>
                </p:nvSpPr>
                <p:spPr bwMode="auto">
                  <a:xfrm>
                    <a:off x="84931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1" name="Line 456">
                    <a:extLst>
                      <a:ext uri="{FF2B5EF4-FFF2-40B4-BE49-F238E27FC236}">
                        <a16:creationId xmlns:a16="http://schemas.microsoft.com/office/drawing/2014/main" id="{4F4020AD-9491-CE75-F0BD-FF9F013C972D}"/>
                      </a:ext>
                    </a:extLst>
                  </p:cNvPr>
                  <p:cNvSpPr>
                    <a:spLocks noChangeShapeType="1"/>
                  </p:cNvSpPr>
                  <p:nvPr/>
                </p:nvSpPr>
                <p:spPr bwMode="auto">
                  <a:xfrm>
                    <a:off x="842327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2" name="Line 457">
                    <a:extLst>
                      <a:ext uri="{FF2B5EF4-FFF2-40B4-BE49-F238E27FC236}">
                        <a16:creationId xmlns:a16="http://schemas.microsoft.com/office/drawing/2014/main" id="{86150570-3BA9-BBDD-99B4-6FA15D3A93BD}"/>
                      </a:ext>
                    </a:extLst>
                  </p:cNvPr>
                  <p:cNvSpPr>
                    <a:spLocks noChangeShapeType="1"/>
                  </p:cNvSpPr>
                  <p:nvPr/>
                </p:nvSpPr>
                <p:spPr bwMode="auto">
                  <a:xfrm>
                    <a:off x="828040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3" name="Line 458">
                    <a:extLst>
                      <a:ext uri="{FF2B5EF4-FFF2-40B4-BE49-F238E27FC236}">
                        <a16:creationId xmlns:a16="http://schemas.microsoft.com/office/drawing/2014/main" id="{C312783D-D2E5-70DE-8710-69FCB3321344}"/>
                      </a:ext>
                    </a:extLst>
                  </p:cNvPr>
                  <p:cNvSpPr>
                    <a:spLocks noChangeShapeType="1"/>
                  </p:cNvSpPr>
                  <p:nvPr/>
                </p:nvSpPr>
                <p:spPr bwMode="auto">
                  <a:xfrm>
                    <a:off x="8355013"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4" name="Line 459">
                    <a:extLst>
                      <a:ext uri="{FF2B5EF4-FFF2-40B4-BE49-F238E27FC236}">
                        <a16:creationId xmlns:a16="http://schemas.microsoft.com/office/drawing/2014/main" id="{AFD0FC2B-B1AD-A994-4DCD-BCF4ACE58114}"/>
                      </a:ext>
                    </a:extLst>
                  </p:cNvPr>
                  <p:cNvSpPr>
                    <a:spLocks noChangeShapeType="1"/>
                  </p:cNvSpPr>
                  <p:nvPr/>
                </p:nvSpPr>
                <p:spPr bwMode="auto">
                  <a:xfrm>
                    <a:off x="836453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5" name="Line 460">
                    <a:extLst>
                      <a:ext uri="{FF2B5EF4-FFF2-40B4-BE49-F238E27FC236}">
                        <a16:creationId xmlns:a16="http://schemas.microsoft.com/office/drawing/2014/main" id="{F3DAD48F-8EBB-9FF8-9924-63F64771C089}"/>
                      </a:ext>
                    </a:extLst>
                  </p:cNvPr>
                  <p:cNvSpPr>
                    <a:spLocks noChangeShapeType="1"/>
                  </p:cNvSpPr>
                  <p:nvPr/>
                </p:nvSpPr>
                <p:spPr bwMode="auto">
                  <a:xfrm>
                    <a:off x="8701088"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6" name="Line 461">
                    <a:extLst>
                      <a:ext uri="{FF2B5EF4-FFF2-40B4-BE49-F238E27FC236}">
                        <a16:creationId xmlns:a16="http://schemas.microsoft.com/office/drawing/2014/main" id="{15FB8773-F972-CA34-87C3-33B651E99238}"/>
                      </a:ext>
                    </a:extLst>
                  </p:cNvPr>
                  <p:cNvSpPr>
                    <a:spLocks noChangeShapeType="1"/>
                  </p:cNvSpPr>
                  <p:nvPr/>
                </p:nvSpPr>
                <p:spPr bwMode="auto">
                  <a:xfrm>
                    <a:off x="8229600"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7" name="Line 462">
                    <a:extLst>
                      <a:ext uri="{FF2B5EF4-FFF2-40B4-BE49-F238E27FC236}">
                        <a16:creationId xmlns:a16="http://schemas.microsoft.com/office/drawing/2014/main" id="{5591706D-C1E3-262E-813F-1C7DBC6171F8}"/>
                      </a:ext>
                    </a:extLst>
                  </p:cNvPr>
                  <p:cNvSpPr>
                    <a:spLocks noChangeShapeType="1"/>
                  </p:cNvSpPr>
                  <p:nvPr/>
                </p:nvSpPr>
                <p:spPr bwMode="auto">
                  <a:xfrm>
                    <a:off x="7426325" y="5845176"/>
                    <a:ext cx="0" cy="20638"/>
                  </a:xfrm>
                  <a:prstGeom prst="line">
                    <a:avLst/>
                  </a:prstGeom>
                  <a:noFill/>
                  <a:ln w="635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8" name="Line 463">
                    <a:extLst>
                      <a:ext uri="{FF2B5EF4-FFF2-40B4-BE49-F238E27FC236}">
                        <a16:creationId xmlns:a16="http://schemas.microsoft.com/office/drawing/2014/main" id="{FCA33746-A273-9795-450C-AE339A6ADECD}"/>
                      </a:ext>
                    </a:extLst>
                  </p:cNvPr>
                  <p:cNvSpPr>
                    <a:spLocks noChangeShapeType="1"/>
                  </p:cNvSpPr>
                  <p:nvPr/>
                </p:nvSpPr>
                <p:spPr bwMode="auto">
                  <a:xfrm>
                    <a:off x="10279063" y="5654676"/>
                    <a:ext cx="230188" cy="0"/>
                  </a:xfrm>
                  <a:prstGeom prst="line">
                    <a:avLst/>
                  </a:prstGeom>
                  <a:noFill/>
                  <a:ln w="12700">
                    <a:solidFill>
                      <a:srgbClr val="00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49" name="Freeform 464">
                    <a:extLst>
                      <a:ext uri="{FF2B5EF4-FFF2-40B4-BE49-F238E27FC236}">
                        <a16:creationId xmlns:a16="http://schemas.microsoft.com/office/drawing/2014/main" id="{47814C2D-1567-76D0-01DE-081CC157F2D5}"/>
                      </a:ext>
                    </a:extLst>
                  </p:cNvPr>
                  <p:cNvSpPr>
                    <a:spLocks/>
                  </p:cNvSpPr>
                  <p:nvPr/>
                </p:nvSpPr>
                <p:spPr bwMode="auto">
                  <a:xfrm>
                    <a:off x="6742113" y="5497513"/>
                    <a:ext cx="3536950" cy="157163"/>
                  </a:xfrm>
                  <a:custGeom>
                    <a:avLst/>
                    <a:gdLst>
                      <a:gd name="T0" fmla="*/ 11143 w 11143"/>
                      <a:gd name="T1" fmla="*/ 493 h 495"/>
                      <a:gd name="T2" fmla="*/ 10835 w 11143"/>
                      <a:gd name="T3" fmla="*/ 483 h 495"/>
                      <a:gd name="T4" fmla="*/ 10530 w 11143"/>
                      <a:gd name="T5" fmla="*/ 469 h 495"/>
                      <a:gd name="T6" fmla="*/ 10226 w 11143"/>
                      <a:gd name="T7" fmla="*/ 453 h 495"/>
                      <a:gd name="T8" fmla="*/ 9923 w 11143"/>
                      <a:gd name="T9" fmla="*/ 433 h 495"/>
                      <a:gd name="T10" fmla="*/ 9621 w 11143"/>
                      <a:gd name="T11" fmla="*/ 409 h 495"/>
                      <a:gd name="T12" fmla="*/ 9320 w 11143"/>
                      <a:gd name="T13" fmla="*/ 381 h 495"/>
                      <a:gd name="T14" fmla="*/ 9020 w 11143"/>
                      <a:gd name="T15" fmla="*/ 350 h 495"/>
                      <a:gd name="T16" fmla="*/ 8721 w 11143"/>
                      <a:gd name="T17" fmla="*/ 315 h 495"/>
                      <a:gd name="T18" fmla="*/ 8508 w 11143"/>
                      <a:gd name="T19" fmla="*/ 274 h 495"/>
                      <a:gd name="T20" fmla="*/ 8297 w 11143"/>
                      <a:gd name="T21" fmla="*/ 236 h 495"/>
                      <a:gd name="T22" fmla="*/ 8087 w 11143"/>
                      <a:gd name="T23" fmla="*/ 197 h 495"/>
                      <a:gd name="T24" fmla="*/ 7880 w 11143"/>
                      <a:gd name="T25" fmla="*/ 163 h 495"/>
                      <a:gd name="T26" fmla="*/ 7673 w 11143"/>
                      <a:gd name="T27" fmla="*/ 129 h 495"/>
                      <a:gd name="T28" fmla="*/ 7471 w 11143"/>
                      <a:gd name="T29" fmla="*/ 98 h 495"/>
                      <a:gd name="T30" fmla="*/ 7268 w 11143"/>
                      <a:gd name="T31" fmla="*/ 69 h 495"/>
                      <a:gd name="T32" fmla="*/ 7068 w 11143"/>
                      <a:gd name="T33" fmla="*/ 42 h 495"/>
                      <a:gd name="T34" fmla="*/ 6929 w 11143"/>
                      <a:gd name="T35" fmla="*/ 29 h 495"/>
                      <a:gd name="T36" fmla="*/ 6794 w 11143"/>
                      <a:gd name="T37" fmla="*/ 20 h 495"/>
                      <a:gd name="T38" fmla="*/ 6662 w 11143"/>
                      <a:gd name="T39" fmla="*/ 12 h 495"/>
                      <a:gd name="T40" fmla="*/ 6531 w 11143"/>
                      <a:gd name="T41" fmla="*/ 7 h 495"/>
                      <a:gd name="T42" fmla="*/ 6402 w 11143"/>
                      <a:gd name="T43" fmla="*/ 2 h 495"/>
                      <a:gd name="T44" fmla="*/ 6277 w 11143"/>
                      <a:gd name="T45" fmla="*/ 1 h 495"/>
                      <a:gd name="T46" fmla="*/ 6154 w 11143"/>
                      <a:gd name="T47" fmla="*/ 0 h 495"/>
                      <a:gd name="T48" fmla="*/ 6034 w 11143"/>
                      <a:gd name="T49" fmla="*/ 3 h 495"/>
                      <a:gd name="T50" fmla="*/ 5915 w 11143"/>
                      <a:gd name="T51" fmla="*/ 6 h 495"/>
                      <a:gd name="T52" fmla="*/ 5798 w 11143"/>
                      <a:gd name="T53" fmla="*/ 11 h 495"/>
                      <a:gd name="T54" fmla="*/ 5684 w 11143"/>
                      <a:gd name="T55" fmla="*/ 18 h 495"/>
                      <a:gd name="T56" fmla="*/ 5574 w 11143"/>
                      <a:gd name="T57" fmla="*/ 28 h 495"/>
                      <a:gd name="T58" fmla="*/ 5465 w 11143"/>
                      <a:gd name="T59" fmla="*/ 40 h 495"/>
                      <a:gd name="T60" fmla="*/ 5359 w 11143"/>
                      <a:gd name="T61" fmla="*/ 53 h 495"/>
                      <a:gd name="T62" fmla="*/ 5255 w 11143"/>
                      <a:gd name="T63" fmla="*/ 69 h 495"/>
                      <a:gd name="T64" fmla="*/ 5154 w 11143"/>
                      <a:gd name="T65" fmla="*/ 86 h 495"/>
                      <a:gd name="T66" fmla="*/ 4310 w 11143"/>
                      <a:gd name="T67" fmla="*/ 221 h 495"/>
                      <a:gd name="T68" fmla="*/ 4168 w 11143"/>
                      <a:gd name="T69" fmla="*/ 243 h 495"/>
                      <a:gd name="T70" fmla="*/ 4027 w 11143"/>
                      <a:gd name="T71" fmla="*/ 263 h 495"/>
                      <a:gd name="T72" fmla="*/ 3885 w 11143"/>
                      <a:gd name="T73" fmla="*/ 281 h 495"/>
                      <a:gd name="T74" fmla="*/ 3814 w 11143"/>
                      <a:gd name="T75" fmla="*/ 289 h 495"/>
                      <a:gd name="T76" fmla="*/ 3744 w 11143"/>
                      <a:gd name="T77" fmla="*/ 298 h 495"/>
                      <a:gd name="T78" fmla="*/ 3672 w 11143"/>
                      <a:gd name="T79" fmla="*/ 305 h 495"/>
                      <a:gd name="T80" fmla="*/ 3653 w 11143"/>
                      <a:gd name="T81" fmla="*/ 306 h 495"/>
                      <a:gd name="T82" fmla="*/ 3636 w 11143"/>
                      <a:gd name="T83" fmla="*/ 308 h 495"/>
                      <a:gd name="T84" fmla="*/ 3601 w 11143"/>
                      <a:gd name="T85" fmla="*/ 312 h 495"/>
                      <a:gd name="T86" fmla="*/ 3459 w 11143"/>
                      <a:gd name="T87" fmla="*/ 325 h 495"/>
                      <a:gd name="T88" fmla="*/ 3316 w 11143"/>
                      <a:gd name="T89" fmla="*/ 335 h 495"/>
                      <a:gd name="T90" fmla="*/ 3174 w 11143"/>
                      <a:gd name="T91" fmla="*/ 345 h 495"/>
                      <a:gd name="T92" fmla="*/ 3030 w 11143"/>
                      <a:gd name="T93" fmla="*/ 350 h 495"/>
                      <a:gd name="T94" fmla="*/ 2958 w 11143"/>
                      <a:gd name="T95" fmla="*/ 352 h 495"/>
                      <a:gd name="T96" fmla="*/ 2939 w 11143"/>
                      <a:gd name="T97" fmla="*/ 352 h 495"/>
                      <a:gd name="T98" fmla="*/ 2922 w 11143"/>
                      <a:gd name="T99" fmla="*/ 353 h 495"/>
                      <a:gd name="T100" fmla="*/ 2887 w 11143"/>
                      <a:gd name="T101" fmla="*/ 355 h 495"/>
                      <a:gd name="T102" fmla="*/ 2743 w 11143"/>
                      <a:gd name="T103" fmla="*/ 357 h 495"/>
                      <a:gd name="T104" fmla="*/ 2599 w 11143"/>
                      <a:gd name="T105" fmla="*/ 358 h 495"/>
                      <a:gd name="T106" fmla="*/ 2452 w 11143"/>
                      <a:gd name="T107" fmla="*/ 356 h 495"/>
                      <a:gd name="T108" fmla="*/ 2308 w 11143"/>
                      <a:gd name="T109" fmla="*/ 353 h 495"/>
                      <a:gd name="T110" fmla="*/ 2162 w 11143"/>
                      <a:gd name="T111" fmla="*/ 348 h 495"/>
                      <a:gd name="T112" fmla="*/ 2018 w 11143"/>
                      <a:gd name="T113" fmla="*/ 341 h 495"/>
                      <a:gd name="T114" fmla="*/ 0 w 11143"/>
                      <a:gd name="T115" fmla="*/ 238 h 495"/>
                      <a:gd name="T116" fmla="*/ 0 w 11143"/>
                      <a:gd name="T117" fmla="*/ 495 h 495"/>
                      <a:gd name="T118" fmla="*/ 6154 w 11143"/>
                      <a:gd name="T119" fmla="*/ 494 h 495"/>
                      <a:gd name="T120" fmla="*/ 6438 w 11143"/>
                      <a:gd name="T121" fmla="*/ 494 h 495"/>
                      <a:gd name="T122" fmla="*/ 11143 w 11143"/>
                      <a:gd name="T123" fmla="*/ 49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43" h="495">
                        <a:moveTo>
                          <a:pt x="11143" y="493"/>
                        </a:moveTo>
                        <a:lnTo>
                          <a:pt x="10835" y="483"/>
                        </a:lnTo>
                        <a:lnTo>
                          <a:pt x="10530" y="469"/>
                        </a:lnTo>
                        <a:lnTo>
                          <a:pt x="10226" y="453"/>
                        </a:lnTo>
                        <a:lnTo>
                          <a:pt x="9923" y="433"/>
                        </a:lnTo>
                        <a:lnTo>
                          <a:pt x="9621" y="409"/>
                        </a:lnTo>
                        <a:lnTo>
                          <a:pt x="9320" y="381"/>
                        </a:lnTo>
                        <a:lnTo>
                          <a:pt x="9020" y="350"/>
                        </a:lnTo>
                        <a:lnTo>
                          <a:pt x="8721" y="315"/>
                        </a:lnTo>
                        <a:lnTo>
                          <a:pt x="8508" y="274"/>
                        </a:lnTo>
                        <a:lnTo>
                          <a:pt x="8297" y="236"/>
                        </a:lnTo>
                        <a:lnTo>
                          <a:pt x="8087" y="197"/>
                        </a:lnTo>
                        <a:lnTo>
                          <a:pt x="7880" y="163"/>
                        </a:lnTo>
                        <a:lnTo>
                          <a:pt x="7673" y="129"/>
                        </a:lnTo>
                        <a:lnTo>
                          <a:pt x="7471" y="98"/>
                        </a:lnTo>
                        <a:lnTo>
                          <a:pt x="7268" y="69"/>
                        </a:lnTo>
                        <a:lnTo>
                          <a:pt x="7068" y="42"/>
                        </a:lnTo>
                        <a:lnTo>
                          <a:pt x="6929" y="29"/>
                        </a:lnTo>
                        <a:lnTo>
                          <a:pt x="6794" y="20"/>
                        </a:lnTo>
                        <a:lnTo>
                          <a:pt x="6662" y="12"/>
                        </a:lnTo>
                        <a:lnTo>
                          <a:pt x="6531" y="7"/>
                        </a:lnTo>
                        <a:lnTo>
                          <a:pt x="6402" y="2"/>
                        </a:lnTo>
                        <a:lnTo>
                          <a:pt x="6277" y="1"/>
                        </a:lnTo>
                        <a:lnTo>
                          <a:pt x="6154" y="0"/>
                        </a:lnTo>
                        <a:lnTo>
                          <a:pt x="6034" y="3"/>
                        </a:lnTo>
                        <a:lnTo>
                          <a:pt x="5915" y="6"/>
                        </a:lnTo>
                        <a:lnTo>
                          <a:pt x="5798" y="11"/>
                        </a:lnTo>
                        <a:lnTo>
                          <a:pt x="5684" y="18"/>
                        </a:lnTo>
                        <a:lnTo>
                          <a:pt x="5574" y="28"/>
                        </a:lnTo>
                        <a:lnTo>
                          <a:pt x="5465" y="40"/>
                        </a:lnTo>
                        <a:lnTo>
                          <a:pt x="5359" y="53"/>
                        </a:lnTo>
                        <a:lnTo>
                          <a:pt x="5255" y="69"/>
                        </a:lnTo>
                        <a:lnTo>
                          <a:pt x="5154" y="86"/>
                        </a:lnTo>
                        <a:lnTo>
                          <a:pt x="4310" y="221"/>
                        </a:lnTo>
                        <a:lnTo>
                          <a:pt x="4168" y="243"/>
                        </a:lnTo>
                        <a:lnTo>
                          <a:pt x="4027" y="263"/>
                        </a:lnTo>
                        <a:lnTo>
                          <a:pt x="3885" y="281"/>
                        </a:lnTo>
                        <a:lnTo>
                          <a:pt x="3814" y="289"/>
                        </a:lnTo>
                        <a:lnTo>
                          <a:pt x="3744" y="298"/>
                        </a:lnTo>
                        <a:lnTo>
                          <a:pt x="3672" y="305"/>
                        </a:lnTo>
                        <a:lnTo>
                          <a:pt x="3653" y="306"/>
                        </a:lnTo>
                        <a:lnTo>
                          <a:pt x="3636" y="308"/>
                        </a:lnTo>
                        <a:lnTo>
                          <a:pt x="3601" y="312"/>
                        </a:lnTo>
                        <a:lnTo>
                          <a:pt x="3459" y="325"/>
                        </a:lnTo>
                        <a:lnTo>
                          <a:pt x="3316" y="335"/>
                        </a:lnTo>
                        <a:lnTo>
                          <a:pt x="3174" y="345"/>
                        </a:lnTo>
                        <a:lnTo>
                          <a:pt x="3030" y="350"/>
                        </a:lnTo>
                        <a:lnTo>
                          <a:pt x="2958" y="352"/>
                        </a:lnTo>
                        <a:lnTo>
                          <a:pt x="2939" y="352"/>
                        </a:lnTo>
                        <a:lnTo>
                          <a:pt x="2922" y="353"/>
                        </a:lnTo>
                        <a:lnTo>
                          <a:pt x="2887" y="355"/>
                        </a:lnTo>
                        <a:lnTo>
                          <a:pt x="2743" y="357"/>
                        </a:lnTo>
                        <a:lnTo>
                          <a:pt x="2599" y="358"/>
                        </a:lnTo>
                        <a:lnTo>
                          <a:pt x="2452" y="356"/>
                        </a:lnTo>
                        <a:lnTo>
                          <a:pt x="2308" y="353"/>
                        </a:lnTo>
                        <a:lnTo>
                          <a:pt x="2162" y="348"/>
                        </a:lnTo>
                        <a:lnTo>
                          <a:pt x="2018" y="341"/>
                        </a:lnTo>
                        <a:lnTo>
                          <a:pt x="0" y="238"/>
                        </a:lnTo>
                        <a:lnTo>
                          <a:pt x="0" y="495"/>
                        </a:lnTo>
                        <a:lnTo>
                          <a:pt x="6154" y="494"/>
                        </a:lnTo>
                        <a:lnTo>
                          <a:pt x="6438" y="494"/>
                        </a:lnTo>
                        <a:lnTo>
                          <a:pt x="11143" y="493"/>
                        </a:lnTo>
                      </a:path>
                    </a:pathLst>
                  </a:custGeom>
                  <a:noFill/>
                  <a:ln w="12700">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0" name="Line 465">
                    <a:extLst>
                      <a:ext uri="{FF2B5EF4-FFF2-40B4-BE49-F238E27FC236}">
                        <a16:creationId xmlns:a16="http://schemas.microsoft.com/office/drawing/2014/main" id="{0F67BB71-9B1B-5E7A-048F-18B304847E53}"/>
                      </a:ext>
                    </a:extLst>
                  </p:cNvPr>
                  <p:cNvSpPr>
                    <a:spLocks noChangeShapeType="1"/>
                  </p:cNvSpPr>
                  <p:nvPr/>
                </p:nvSpPr>
                <p:spPr bwMode="auto">
                  <a:xfrm>
                    <a:off x="9126538" y="5865813"/>
                    <a:ext cx="1390650" cy="0"/>
                  </a:xfrm>
                  <a:prstGeom prst="line">
                    <a:avLst/>
                  </a:prstGeom>
                  <a:noFill/>
                  <a:ln w="12700">
                    <a:solidFill>
                      <a:srgbClr val="00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1" name="Freeform 466">
                    <a:extLst>
                      <a:ext uri="{FF2B5EF4-FFF2-40B4-BE49-F238E27FC236}">
                        <a16:creationId xmlns:a16="http://schemas.microsoft.com/office/drawing/2014/main" id="{114D1F92-425D-3AAC-10BA-9D052713FB3F}"/>
                      </a:ext>
                    </a:extLst>
                  </p:cNvPr>
                  <p:cNvSpPr>
                    <a:spLocks/>
                  </p:cNvSpPr>
                  <p:nvPr/>
                </p:nvSpPr>
                <p:spPr bwMode="auto">
                  <a:xfrm>
                    <a:off x="6743700" y="5708651"/>
                    <a:ext cx="2382838" cy="157163"/>
                  </a:xfrm>
                  <a:custGeom>
                    <a:avLst/>
                    <a:gdLst>
                      <a:gd name="T0" fmla="*/ 7402 w 7508"/>
                      <a:gd name="T1" fmla="*/ 486 h 494"/>
                      <a:gd name="T2" fmla="*/ 7173 w 7508"/>
                      <a:gd name="T3" fmla="*/ 470 h 494"/>
                      <a:gd name="T4" fmla="*/ 6839 w 7508"/>
                      <a:gd name="T5" fmla="*/ 442 h 494"/>
                      <a:gd name="T6" fmla="*/ 6336 w 7508"/>
                      <a:gd name="T7" fmla="*/ 390 h 494"/>
                      <a:gd name="T8" fmla="*/ 5792 w 7508"/>
                      <a:gd name="T9" fmla="*/ 320 h 494"/>
                      <a:gd name="T10" fmla="*/ 5729 w 7508"/>
                      <a:gd name="T11" fmla="*/ 310 h 494"/>
                      <a:gd name="T12" fmla="*/ 5186 w 7508"/>
                      <a:gd name="T13" fmla="*/ 251 h 494"/>
                      <a:gd name="T14" fmla="*/ 4710 w 7508"/>
                      <a:gd name="T15" fmla="*/ 221 h 494"/>
                      <a:gd name="T16" fmla="*/ 4372 w 7508"/>
                      <a:gd name="T17" fmla="*/ 209 h 494"/>
                      <a:gd name="T18" fmla="*/ 4262 w 7508"/>
                      <a:gd name="T19" fmla="*/ 206 h 494"/>
                      <a:gd name="T20" fmla="*/ 4146 w 7508"/>
                      <a:gd name="T21" fmla="*/ 198 h 494"/>
                      <a:gd name="T22" fmla="*/ 4026 w 7508"/>
                      <a:gd name="T23" fmla="*/ 189 h 494"/>
                      <a:gd name="T24" fmla="*/ 3898 w 7508"/>
                      <a:gd name="T25" fmla="*/ 171 h 494"/>
                      <a:gd name="T26" fmla="*/ 3820 w 7508"/>
                      <a:gd name="T27" fmla="*/ 161 h 494"/>
                      <a:gd name="T28" fmla="*/ 3766 w 7508"/>
                      <a:gd name="T29" fmla="*/ 152 h 494"/>
                      <a:gd name="T30" fmla="*/ 3601 w 7508"/>
                      <a:gd name="T31" fmla="*/ 124 h 494"/>
                      <a:gd name="T32" fmla="*/ 3251 w 7508"/>
                      <a:gd name="T33" fmla="*/ 65 h 494"/>
                      <a:gd name="T34" fmla="*/ 2889 w 7508"/>
                      <a:gd name="T35" fmla="*/ 29 h 494"/>
                      <a:gd name="T36" fmla="*/ 2473 w 7508"/>
                      <a:gd name="T37" fmla="*/ 6 h 494"/>
                      <a:gd name="T38" fmla="*/ 1976 w 7508"/>
                      <a:gd name="T39" fmla="*/ 2 h 494"/>
                      <a:gd name="T40" fmla="*/ 1479 w 7508"/>
                      <a:gd name="T41" fmla="*/ 24 h 494"/>
                      <a:gd name="T42" fmla="*/ 1143 w 7508"/>
                      <a:gd name="T43" fmla="*/ 50 h 494"/>
                      <a:gd name="T44" fmla="*/ 894 w 7508"/>
                      <a:gd name="T45" fmla="*/ 79 h 494"/>
                      <a:gd name="T46" fmla="*/ 578 w 7508"/>
                      <a:gd name="T47" fmla="*/ 132 h 494"/>
                      <a:gd name="T48" fmla="*/ 352 w 7508"/>
                      <a:gd name="T49" fmla="*/ 184 h 494"/>
                      <a:gd name="T50" fmla="*/ 135 w 7508"/>
                      <a:gd name="T51" fmla="*/ 243 h 494"/>
                      <a:gd name="T52" fmla="*/ 0 w 7508"/>
                      <a:gd name="T53" fmla="*/ 494 h 494"/>
                      <a:gd name="T54" fmla="*/ 305 w 7508"/>
                      <a:gd name="T55" fmla="*/ 494 h 494"/>
                      <a:gd name="T56" fmla="*/ 583 w 7508"/>
                      <a:gd name="T57" fmla="*/ 494 h 494"/>
                      <a:gd name="T58" fmla="*/ 913 w 7508"/>
                      <a:gd name="T59" fmla="*/ 494 h 494"/>
                      <a:gd name="T60" fmla="*/ 1112 w 7508"/>
                      <a:gd name="T61" fmla="*/ 494 h 494"/>
                      <a:gd name="T62" fmla="*/ 1437 w 7508"/>
                      <a:gd name="T63" fmla="*/ 494 h 494"/>
                      <a:gd name="T64" fmla="*/ 1819 w 7508"/>
                      <a:gd name="T65" fmla="*/ 494 h 494"/>
                      <a:gd name="T66" fmla="*/ 2014 w 7508"/>
                      <a:gd name="T67" fmla="*/ 494 h 494"/>
                      <a:gd name="T68" fmla="*/ 2460 w 7508"/>
                      <a:gd name="T69" fmla="*/ 494 h 494"/>
                      <a:gd name="T70" fmla="*/ 2962 w 7508"/>
                      <a:gd name="T71" fmla="*/ 494 h 494"/>
                      <a:gd name="T72" fmla="*/ 3121 w 7508"/>
                      <a:gd name="T73" fmla="*/ 494 h 494"/>
                      <a:gd name="T74" fmla="*/ 3499 w 7508"/>
                      <a:gd name="T75" fmla="*/ 494 h 494"/>
                      <a:gd name="T76" fmla="*/ 3659 w 7508"/>
                      <a:gd name="T77" fmla="*/ 494 h 494"/>
                      <a:gd name="T78" fmla="*/ 4027 w 7508"/>
                      <a:gd name="T79" fmla="*/ 494 h 494"/>
                      <a:gd name="T80" fmla="*/ 4680 w 7508"/>
                      <a:gd name="T81" fmla="*/ 494 h 494"/>
                      <a:gd name="T82" fmla="*/ 5105 w 7508"/>
                      <a:gd name="T83" fmla="*/ 494 h 494"/>
                      <a:gd name="T84" fmla="*/ 5547 w 7508"/>
                      <a:gd name="T85" fmla="*/ 494 h 494"/>
                      <a:gd name="T86" fmla="*/ 6056 w 7508"/>
                      <a:gd name="T87"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08" h="494">
                        <a:moveTo>
                          <a:pt x="7508" y="494"/>
                        </a:moveTo>
                        <a:lnTo>
                          <a:pt x="7423" y="488"/>
                        </a:lnTo>
                        <a:lnTo>
                          <a:pt x="7402" y="486"/>
                        </a:lnTo>
                        <a:lnTo>
                          <a:pt x="7381" y="485"/>
                        </a:lnTo>
                        <a:lnTo>
                          <a:pt x="7340" y="482"/>
                        </a:lnTo>
                        <a:lnTo>
                          <a:pt x="7173" y="470"/>
                        </a:lnTo>
                        <a:lnTo>
                          <a:pt x="7089" y="463"/>
                        </a:lnTo>
                        <a:lnTo>
                          <a:pt x="7006" y="457"/>
                        </a:lnTo>
                        <a:lnTo>
                          <a:pt x="6839" y="442"/>
                        </a:lnTo>
                        <a:lnTo>
                          <a:pt x="6670" y="426"/>
                        </a:lnTo>
                        <a:lnTo>
                          <a:pt x="6503" y="408"/>
                        </a:lnTo>
                        <a:lnTo>
                          <a:pt x="6336" y="390"/>
                        </a:lnTo>
                        <a:lnTo>
                          <a:pt x="6169" y="370"/>
                        </a:lnTo>
                        <a:lnTo>
                          <a:pt x="5918" y="337"/>
                        </a:lnTo>
                        <a:lnTo>
                          <a:pt x="5792" y="320"/>
                        </a:lnTo>
                        <a:lnTo>
                          <a:pt x="5776" y="317"/>
                        </a:lnTo>
                        <a:lnTo>
                          <a:pt x="5760" y="314"/>
                        </a:lnTo>
                        <a:lnTo>
                          <a:pt x="5729" y="310"/>
                        </a:lnTo>
                        <a:lnTo>
                          <a:pt x="5668" y="302"/>
                        </a:lnTo>
                        <a:lnTo>
                          <a:pt x="5347" y="266"/>
                        </a:lnTo>
                        <a:lnTo>
                          <a:pt x="5186" y="251"/>
                        </a:lnTo>
                        <a:lnTo>
                          <a:pt x="5028" y="239"/>
                        </a:lnTo>
                        <a:lnTo>
                          <a:pt x="4868" y="228"/>
                        </a:lnTo>
                        <a:lnTo>
                          <a:pt x="4710" y="221"/>
                        </a:lnTo>
                        <a:lnTo>
                          <a:pt x="4551" y="213"/>
                        </a:lnTo>
                        <a:lnTo>
                          <a:pt x="4395" y="210"/>
                        </a:lnTo>
                        <a:lnTo>
                          <a:pt x="4372" y="209"/>
                        </a:lnTo>
                        <a:lnTo>
                          <a:pt x="4350" y="209"/>
                        </a:lnTo>
                        <a:lnTo>
                          <a:pt x="4307" y="208"/>
                        </a:lnTo>
                        <a:lnTo>
                          <a:pt x="4262" y="206"/>
                        </a:lnTo>
                        <a:lnTo>
                          <a:pt x="4217" y="204"/>
                        </a:lnTo>
                        <a:lnTo>
                          <a:pt x="4169" y="200"/>
                        </a:lnTo>
                        <a:lnTo>
                          <a:pt x="4146" y="198"/>
                        </a:lnTo>
                        <a:lnTo>
                          <a:pt x="4123" y="197"/>
                        </a:lnTo>
                        <a:lnTo>
                          <a:pt x="4075" y="193"/>
                        </a:lnTo>
                        <a:lnTo>
                          <a:pt x="4026" y="189"/>
                        </a:lnTo>
                        <a:lnTo>
                          <a:pt x="3975" y="182"/>
                        </a:lnTo>
                        <a:lnTo>
                          <a:pt x="3924" y="175"/>
                        </a:lnTo>
                        <a:lnTo>
                          <a:pt x="3898" y="171"/>
                        </a:lnTo>
                        <a:lnTo>
                          <a:pt x="3884" y="169"/>
                        </a:lnTo>
                        <a:lnTo>
                          <a:pt x="3872" y="168"/>
                        </a:lnTo>
                        <a:lnTo>
                          <a:pt x="3820" y="161"/>
                        </a:lnTo>
                        <a:lnTo>
                          <a:pt x="3806" y="158"/>
                        </a:lnTo>
                        <a:lnTo>
                          <a:pt x="3793" y="156"/>
                        </a:lnTo>
                        <a:lnTo>
                          <a:pt x="3766" y="152"/>
                        </a:lnTo>
                        <a:lnTo>
                          <a:pt x="3712" y="143"/>
                        </a:lnTo>
                        <a:lnTo>
                          <a:pt x="3657" y="133"/>
                        </a:lnTo>
                        <a:lnTo>
                          <a:pt x="3601" y="124"/>
                        </a:lnTo>
                        <a:lnTo>
                          <a:pt x="3486" y="102"/>
                        </a:lnTo>
                        <a:lnTo>
                          <a:pt x="3370" y="83"/>
                        </a:lnTo>
                        <a:lnTo>
                          <a:pt x="3251" y="65"/>
                        </a:lnTo>
                        <a:lnTo>
                          <a:pt x="3133" y="52"/>
                        </a:lnTo>
                        <a:lnTo>
                          <a:pt x="3011" y="38"/>
                        </a:lnTo>
                        <a:lnTo>
                          <a:pt x="2889" y="29"/>
                        </a:lnTo>
                        <a:lnTo>
                          <a:pt x="2764" y="20"/>
                        </a:lnTo>
                        <a:lnTo>
                          <a:pt x="2640" y="15"/>
                        </a:lnTo>
                        <a:lnTo>
                          <a:pt x="2473" y="6"/>
                        </a:lnTo>
                        <a:lnTo>
                          <a:pt x="2307" y="2"/>
                        </a:lnTo>
                        <a:lnTo>
                          <a:pt x="2141" y="0"/>
                        </a:lnTo>
                        <a:lnTo>
                          <a:pt x="1976" y="2"/>
                        </a:lnTo>
                        <a:lnTo>
                          <a:pt x="1809" y="6"/>
                        </a:lnTo>
                        <a:lnTo>
                          <a:pt x="1645" y="14"/>
                        </a:lnTo>
                        <a:lnTo>
                          <a:pt x="1479" y="24"/>
                        </a:lnTo>
                        <a:lnTo>
                          <a:pt x="1314" y="37"/>
                        </a:lnTo>
                        <a:lnTo>
                          <a:pt x="1228" y="42"/>
                        </a:lnTo>
                        <a:lnTo>
                          <a:pt x="1143" y="50"/>
                        </a:lnTo>
                        <a:lnTo>
                          <a:pt x="1059" y="58"/>
                        </a:lnTo>
                        <a:lnTo>
                          <a:pt x="977" y="68"/>
                        </a:lnTo>
                        <a:lnTo>
                          <a:pt x="894" y="79"/>
                        </a:lnTo>
                        <a:lnTo>
                          <a:pt x="814" y="91"/>
                        </a:lnTo>
                        <a:lnTo>
                          <a:pt x="657" y="118"/>
                        </a:lnTo>
                        <a:lnTo>
                          <a:pt x="578" y="132"/>
                        </a:lnTo>
                        <a:lnTo>
                          <a:pt x="502" y="149"/>
                        </a:lnTo>
                        <a:lnTo>
                          <a:pt x="426" y="165"/>
                        </a:lnTo>
                        <a:lnTo>
                          <a:pt x="352" y="184"/>
                        </a:lnTo>
                        <a:lnTo>
                          <a:pt x="278" y="202"/>
                        </a:lnTo>
                        <a:lnTo>
                          <a:pt x="206" y="223"/>
                        </a:lnTo>
                        <a:lnTo>
                          <a:pt x="135" y="243"/>
                        </a:lnTo>
                        <a:lnTo>
                          <a:pt x="66" y="266"/>
                        </a:lnTo>
                        <a:lnTo>
                          <a:pt x="0" y="288"/>
                        </a:lnTo>
                        <a:lnTo>
                          <a:pt x="0" y="494"/>
                        </a:lnTo>
                        <a:lnTo>
                          <a:pt x="150" y="494"/>
                        </a:lnTo>
                        <a:lnTo>
                          <a:pt x="260" y="494"/>
                        </a:lnTo>
                        <a:lnTo>
                          <a:pt x="305" y="494"/>
                        </a:lnTo>
                        <a:lnTo>
                          <a:pt x="412" y="494"/>
                        </a:lnTo>
                        <a:lnTo>
                          <a:pt x="463" y="494"/>
                        </a:lnTo>
                        <a:lnTo>
                          <a:pt x="583" y="494"/>
                        </a:lnTo>
                        <a:lnTo>
                          <a:pt x="695" y="494"/>
                        </a:lnTo>
                        <a:lnTo>
                          <a:pt x="828" y="494"/>
                        </a:lnTo>
                        <a:lnTo>
                          <a:pt x="913" y="494"/>
                        </a:lnTo>
                        <a:lnTo>
                          <a:pt x="980" y="494"/>
                        </a:lnTo>
                        <a:lnTo>
                          <a:pt x="1014" y="494"/>
                        </a:lnTo>
                        <a:lnTo>
                          <a:pt x="1112" y="494"/>
                        </a:lnTo>
                        <a:lnTo>
                          <a:pt x="1263" y="494"/>
                        </a:lnTo>
                        <a:lnTo>
                          <a:pt x="1328" y="494"/>
                        </a:lnTo>
                        <a:lnTo>
                          <a:pt x="1437" y="494"/>
                        </a:lnTo>
                        <a:lnTo>
                          <a:pt x="1647" y="494"/>
                        </a:lnTo>
                        <a:lnTo>
                          <a:pt x="1714" y="494"/>
                        </a:lnTo>
                        <a:lnTo>
                          <a:pt x="1819" y="494"/>
                        </a:lnTo>
                        <a:lnTo>
                          <a:pt x="1875" y="494"/>
                        </a:lnTo>
                        <a:lnTo>
                          <a:pt x="1907" y="494"/>
                        </a:lnTo>
                        <a:lnTo>
                          <a:pt x="2014" y="494"/>
                        </a:lnTo>
                        <a:lnTo>
                          <a:pt x="2151" y="494"/>
                        </a:lnTo>
                        <a:lnTo>
                          <a:pt x="2217" y="494"/>
                        </a:lnTo>
                        <a:lnTo>
                          <a:pt x="2460" y="494"/>
                        </a:lnTo>
                        <a:lnTo>
                          <a:pt x="2556" y="494"/>
                        </a:lnTo>
                        <a:lnTo>
                          <a:pt x="2712" y="494"/>
                        </a:lnTo>
                        <a:lnTo>
                          <a:pt x="2962" y="494"/>
                        </a:lnTo>
                        <a:lnTo>
                          <a:pt x="3040" y="494"/>
                        </a:lnTo>
                        <a:lnTo>
                          <a:pt x="3066" y="494"/>
                        </a:lnTo>
                        <a:lnTo>
                          <a:pt x="3121" y="494"/>
                        </a:lnTo>
                        <a:lnTo>
                          <a:pt x="3239" y="494"/>
                        </a:lnTo>
                        <a:lnTo>
                          <a:pt x="3432" y="494"/>
                        </a:lnTo>
                        <a:lnTo>
                          <a:pt x="3499" y="494"/>
                        </a:lnTo>
                        <a:lnTo>
                          <a:pt x="3560" y="494"/>
                        </a:lnTo>
                        <a:lnTo>
                          <a:pt x="3602" y="494"/>
                        </a:lnTo>
                        <a:lnTo>
                          <a:pt x="3659" y="494"/>
                        </a:lnTo>
                        <a:lnTo>
                          <a:pt x="3712" y="494"/>
                        </a:lnTo>
                        <a:lnTo>
                          <a:pt x="3759" y="494"/>
                        </a:lnTo>
                        <a:lnTo>
                          <a:pt x="4027" y="494"/>
                        </a:lnTo>
                        <a:lnTo>
                          <a:pt x="4431" y="494"/>
                        </a:lnTo>
                        <a:lnTo>
                          <a:pt x="4501" y="494"/>
                        </a:lnTo>
                        <a:lnTo>
                          <a:pt x="4680" y="494"/>
                        </a:lnTo>
                        <a:lnTo>
                          <a:pt x="4841" y="494"/>
                        </a:lnTo>
                        <a:lnTo>
                          <a:pt x="5077" y="494"/>
                        </a:lnTo>
                        <a:lnTo>
                          <a:pt x="5105" y="494"/>
                        </a:lnTo>
                        <a:lnTo>
                          <a:pt x="5292" y="494"/>
                        </a:lnTo>
                        <a:lnTo>
                          <a:pt x="5513" y="494"/>
                        </a:lnTo>
                        <a:lnTo>
                          <a:pt x="5547" y="494"/>
                        </a:lnTo>
                        <a:lnTo>
                          <a:pt x="5748" y="494"/>
                        </a:lnTo>
                        <a:lnTo>
                          <a:pt x="5876" y="494"/>
                        </a:lnTo>
                        <a:lnTo>
                          <a:pt x="6056" y="494"/>
                        </a:lnTo>
                        <a:lnTo>
                          <a:pt x="6168" y="494"/>
                        </a:lnTo>
                        <a:lnTo>
                          <a:pt x="7508" y="494"/>
                        </a:lnTo>
                      </a:path>
                    </a:pathLst>
                  </a:custGeom>
                  <a:noFill/>
                  <a:ln w="12700">
                    <a:solidFill>
                      <a:srgbClr val="00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2" name="Line 467">
                    <a:extLst>
                      <a:ext uri="{FF2B5EF4-FFF2-40B4-BE49-F238E27FC236}">
                        <a16:creationId xmlns:a16="http://schemas.microsoft.com/office/drawing/2014/main" id="{066468C2-96CF-5832-2D62-E7810B344D9F}"/>
                      </a:ext>
                    </a:extLst>
                  </p:cNvPr>
                  <p:cNvSpPr>
                    <a:spLocks noChangeShapeType="1"/>
                  </p:cNvSpPr>
                  <p:nvPr/>
                </p:nvSpPr>
                <p:spPr bwMode="auto">
                  <a:xfrm flipV="1">
                    <a:off x="7372350" y="4951413"/>
                    <a:ext cx="0" cy="168275"/>
                  </a:xfrm>
                  <a:prstGeom prst="line">
                    <a:avLst/>
                  </a:prstGeom>
                  <a:noFill/>
                  <a:ln w="190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3" name="Line 468">
                    <a:extLst>
                      <a:ext uri="{FF2B5EF4-FFF2-40B4-BE49-F238E27FC236}">
                        <a16:creationId xmlns:a16="http://schemas.microsoft.com/office/drawing/2014/main" id="{1731744A-4B7A-5A52-B2CA-4C52602AB7CB}"/>
                      </a:ext>
                    </a:extLst>
                  </p:cNvPr>
                  <p:cNvSpPr>
                    <a:spLocks noChangeShapeType="1"/>
                  </p:cNvSpPr>
                  <p:nvPr/>
                </p:nvSpPr>
                <p:spPr bwMode="auto">
                  <a:xfrm flipV="1">
                    <a:off x="6951663" y="4879976"/>
                    <a:ext cx="0" cy="241300"/>
                  </a:xfrm>
                  <a:prstGeom prst="line">
                    <a:avLst/>
                  </a:prstGeom>
                  <a:noFill/>
                  <a:ln w="190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4" name="Line 469">
                    <a:extLst>
                      <a:ext uri="{FF2B5EF4-FFF2-40B4-BE49-F238E27FC236}">
                        <a16:creationId xmlns:a16="http://schemas.microsoft.com/office/drawing/2014/main" id="{C08F6833-B99D-8452-3D57-131F7ACEC3C0}"/>
                      </a:ext>
                    </a:extLst>
                  </p:cNvPr>
                  <p:cNvSpPr>
                    <a:spLocks noChangeShapeType="1"/>
                  </p:cNvSpPr>
                  <p:nvPr/>
                </p:nvSpPr>
                <p:spPr bwMode="auto">
                  <a:xfrm flipV="1">
                    <a:off x="7770813" y="4954588"/>
                    <a:ext cx="0" cy="169863"/>
                  </a:xfrm>
                  <a:prstGeom prst="line">
                    <a:avLst/>
                  </a:prstGeom>
                  <a:noFill/>
                  <a:ln w="190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5" name="Line 470">
                    <a:extLst>
                      <a:ext uri="{FF2B5EF4-FFF2-40B4-BE49-F238E27FC236}">
                        <a16:creationId xmlns:a16="http://schemas.microsoft.com/office/drawing/2014/main" id="{A728C307-25A8-4B71-450F-367068DCF385}"/>
                      </a:ext>
                    </a:extLst>
                  </p:cNvPr>
                  <p:cNvSpPr>
                    <a:spLocks noChangeShapeType="1"/>
                  </p:cNvSpPr>
                  <p:nvPr/>
                </p:nvSpPr>
                <p:spPr bwMode="auto">
                  <a:xfrm flipV="1">
                    <a:off x="8523288" y="4816476"/>
                    <a:ext cx="0" cy="290513"/>
                  </a:xfrm>
                  <a:prstGeom prst="line">
                    <a:avLst/>
                  </a:prstGeom>
                  <a:noFill/>
                  <a:ln w="19050">
                    <a:solidFill>
                      <a:srgbClr val="0066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6" name="Freeform 471">
                    <a:extLst>
                      <a:ext uri="{FF2B5EF4-FFF2-40B4-BE49-F238E27FC236}">
                        <a16:creationId xmlns:a16="http://schemas.microsoft.com/office/drawing/2014/main" id="{A4798DED-D8B0-5F98-2866-38115FE0690B}"/>
                      </a:ext>
                    </a:extLst>
                  </p:cNvPr>
                  <p:cNvSpPr>
                    <a:spLocks/>
                  </p:cNvSpPr>
                  <p:nvPr/>
                </p:nvSpPr>
                <p:spPr bwMode="auto">
                  <a:xfrm>
                    <a:off x="6931025" y="5051426"/>
                    <a:ext cx="42863" cy="42863"/>
                  </a:xfrm>
                  <a:custGeom>
                    <a:avLst/>
                    <a:gdLst>
                      <a:gd name="T0" fmla="*/ 68 w 136"/>
                      <a:gd name="T1" fmla="*/ 0 h 136"/>
                      <a:gd name="T2" fmla="*/ 53 w 136"/>
                      <a:gd name="T3" fmla="*/ 1 h 136"/>
                      <a:gd name="T4" fmla="*/ 41 w 136"/>
                      <a:gd name="T5" fmla="*/ 4 h 136"/>
                      <a:gd name="T6" fmla="*/ 30 w 136"/>
                      <a:gd name="T7" fmla="*/ 10 h 136"/>
                      <a:gd name="T8" fmla="*/ 19 w 136"/>
                      <a:gd name="T9" fmla="*/ 20 h 136"/>
                      <a:gd name="T10" fmla="*/ 10 w 136"/>
                      <a:gd name="T11" fmla="*/ 30 h 136"/>
                      <a:gd name="T12" fmla="*/ 4 w 136"/>
                      <a:gd name="T13" fmla="*/ 41 h 136"/>
                      <a:gd name="T14" fmla="*/ 1 w 136"/>
                      <a:gd name="T15" fmla="*/ 54 h 136"/>
                      <a:gd name="T16" fmla="*/ 0 w 136"/>
                      <a:gd name="T17" fmla="*/ 68 h 136"/>
                      <a:gd name="T18" fmla="*/ 1 w 136"/>
                      <a:gd name="T19" fmla="*/ 80 h 136"/>
                      <a:gd name="T20" fmla="*/ 4 w 136"/>
                      <a:gd name="T21" fmla="*/ 93 h 136"/>
                      <a:gd name="T22" fmla="*/ 6 w 136"/>
                      <a:gd name="T23" fmla="*/ 98 h 136"/>
                      <a:gd name="T24" fmla="*/ 10 w 136"/>
                      <a:gd name="T25" fmla="*/ 104 h 136"/>
                      <a:gd name="T26" fmla="*/ 19 w 136"/>
                      <a:gd name="T27" fmla="*/ 115 h 136"/>
                      <a:gd name="T28" fmla="*/ 30 w 136"/>
                      <a:gd name="T29" fmla="*/ 124 h 136"/>
                      <a:gd name="T30" fmla="*/ 41 w 136"/>
                      <a:gd name="T31" fmla="*/ 131 h 136"/>
                      <a:gd name="T32" fmla="*/ 53 w 136"/>
                      <a:gd name="T33" fmla="*/ 134 h 136"/>
                      <a:gd name="T34" fmla="*/ 68 w 136"/>
                      <a:gd name="T35" fmla="*/ 136 h 136"/>
                      <a:gd name="T36" fmla="*/ 80 w 136"/>
                      <a:gd name="T37" fmla="*/ 134 h 136"/>
                      <a:gd name="T38" fmla="*/ 92 w 136"/>
                      <a:gd name="T39" fmla="*/ 131 h 136"/>
                      <a:gd name="T40" fmla="*/ 98 w 136"/>
                      <a:gd name="T41" fmla="*/ 127 h 136"/>
                      <a:gd name="T42" fmla="*/ 104 w 136"/>
                      <a:gd name="T43" fmla="*/ 124 h 136"/>
                      <a:gd name="T44" fmla="*/ 109 w 136"/>
                      <a:gd name="T45" fmla="*/ 120 h 136"/>
                      <a:gd name="T46" fmla="*/ 115 w 136"/>
                      <a:gd name="T47" fmla="*/ 115 h 136"/>
                      <a:gd name="T48" fmla="*/ 119 w 136"/>
                      <a:gd name="T49" fmla="*/ 109 h 136"/>
                      <a:gd name="T50" fmla="*/ 123 w 136"/>
                      <a:gd name="T51" fmla="*/ 104 h 136"/>
                      <a:gd name="T52" fmla="*/ 126 w 136"/>
                      <a:gd name="T53" fmla="*/ 98 h 136"/>
                      <a:gd name="T54" fmla="*/ 131 w 136"/>
                      <a:gd name="T55" fmla="*/ 93 h 136"/>
                      <a:gd name="T56" fmla="*/ 134 w 136"/>
                      <a:gd name="T57" fmla="*/ 80 h 136"/>
                      <a:gd name="T58" fmla="*/ 136 w 136"/>
                      <a:gd name="T59" fmla="*/ 68 h 136"/>
                      <a:gd name="T60" fmla="*/ 134 w 136"/>
                      <a:gd name="T61" fmla="*/ 54 h 136"/>
                      <a:gd name="T62" fmla="*/ 131 w 136"/>
                      <a:gd name="T63" fmla="*/ 41 h 136"/>
                      <a:gd name="T64" fmla="*/ 123 w 136"/>
                      <a:gd name="T65" fmla="*/ 30 h 136"/>
                      <a:gd name="T66" fmla="*/ 115 w 136"/>
                      <a:gd name="T67" fmla="*/ 20 h 136"/>
                      <a:gd name="T68" fmla="*/ 104 w 136"/>
                      <a:gd name="T69" fmla="*/ 10 h 136"/>
                      <a:gd name="T70" fmla="*/ 98 w 136"/>
                      <a:gd name="T71" fmla="*/ 6 h 136"/>
                      <a:gd name="T72" fmla="*/ 92 w 136"/>
                      <a:gd name="T73" fmla="*/ 4 h 136"/>
                      <a:gd name="T74" fmla="*/ 80 w 136"/>
                      <a:gd name="T75" fmla="*/ 1 h 136"/>
                      <a:gd name="T76" fmla="*/ 68 w 136"/>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36">
                        <a:moveTo>
                          <a:pt x="68" y="0"/>
                        </a:moveTo>
                        <a:lnTo>
                          <a:pt x="53" y="1"/>
                        </a:lnTo>
                        <a:lnTo>
                          <a:pt x="41" y="4"/>
                        </a:lnTo>
                        <a:lnTo>
                          <a:pt x="30" y="10"/>
                        </a:lnTo>
                        <a:lnTo>
                          <a:pt x="19" y="20"/>
                        </a:lnTo>
                        <a:lnTo>
                          <a:pt x="10" y="30"/>
                        </a:lnTo>
                        <a:lnTo>
                          <a:pt x="4" y="41"/>
                        </a:lnTo>
                        <a:lnTo>
                          <a:pt x="1" y="54"/>
                        </a:lnTo>
                        <a:lnTo>
                          <a:pt x="0" y="68"/>
                        </a:lnTo>
                        <a:lnTo>
                          <a:pt x="1" y="80"/>
                        </a:lnTo>
                        <a:lnTo>
                          <a:pt x="4" y="93"/>
                        </a:lnTo>
                        <a:lnTo>
                          <a:pt x="6" y="98"/>
                        </a:lnTo>
                        <a:lnTo>
                          <a:pt x="10" y="104"/>
                        </a:lnTo>
                        <a:lnTo>
                          <a:pt x="19" y="115"/>
                        </a:lnTo>
                        <a:lnTo>
                          <a:pt x="30" y="124"/>
                        </a:lnTo>
                        <a:lnTo>
                          <a:pt x="41" y="131"/>
                        </a:lnTo>
                        <a:lnTo>
                          <a:pt x="53" y="134"/>
                        </a:lnTo>
                        <a:lnTo>
                          <a:pt x="68" y="136"/>
                        </a:lnTo>
                        <a:lnTo>
                          <a:pt x="80" y="134"/>
                        </a:lnTo>
                        <a:lnTo>
                          <a:pt x="92" y="131"/>
                        </a:lnTo>
                        <a:lnTo>
                          <a:pt x="98" y="127"/>
                        </a:lnTo>
                        <a:lnTo>
                          <a:pt x="104" y="124"/>
                        </a:lnTo>
                        <a:lnTo>
                          <a:pt x="109" y="120"/>
                        </a:lnTo>
                        <a:lnTo>
                          <a:pt x="115" y="115"/>
                        </a:lnTo>
                        <a:lnTo>
                          <a:pt x="119" y="109"/>
                        </a:lnTo>
                        <a:lnTo>
                          <a:pt x="123" y="104"/>
                        </a:lnTo>
                        <a:lnTo>
                          <a:pt x="126" y="98"/>
                        </a:lnTo>
                        <a:lnTo>
                          <a:pt x="131" y="93"/>
                        </a:lnTo>
                        <a:lnTo>
                          <a:pt x="134" y="80"/>
                        </a:lnTo>
                        <a:lnTo>
                          <a:pt x="136" y="68"/>
                        </a:lnTo>
                        <a:lnTo>
                          <a:pt x="134" y="54"/>
                        </a:lnTo>
                        <a:lnTo>
                          <a:pt x="131" y="41"/>
                        </a:lnTo>
                        <a:lnTo>
                          <a:pt x="123" y="30"/>
                        </a:lnTo>
                        <a:lnTo>
                          <a:pt x="115" y="20"/>
                        </a:lnTo>
                        <a:lnTo>
                          <a:pt x="104" y="10"/>
                        </a:lnTo>
                        <a:lnTo>
                          <a:pt x="98" y="6"/>
                        </a:lnTo>
                        <a:lnTo>
                          <a:pt x="92" y="4"/>
                        </a:lnTo>
                        <a:lnTo>
                          <a:pt x="80" y="1"/>
                        </a:lnTo>
                        <a:lnTo>
                          <a:pt x="68"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7" name="Freeform 472">
                    <a:extLst>
                      <a:ext uri="{FF2B5EF4-FFF2-40B4-BE49-F238E27FC236}">
                        <a16:creationId xmlns:a16="http://schemas.microsoft.com/office/drawing/2014/main" id="{7DCD4FCC-0D87-3D8B-C687-B9E764FFC8B7}"/>
                      </a:ext>
                    </a:extLst>
                  </p:cNvPr>
                  <p:cNvSpPr>
                    <a:spLocks/>
                  </p:cNvSpPr>
                  <p:nvPr/>
                </p:nvSpPr>
                <p:spPr bwMode="auto">
                  <a:xfrm>
                    <a:off x="7351713" y="5097463"/>
                    <a:ext cx="42863" cy="42863"/>
                  </a:xfrm>
                  <a:custGeom>
                    <a:avLst/>
                    <a:gdLst>
                      <a:gd name="T0" fmla="*/ 68 w 136"/>
                      <a:gd name="T1" fmla="*/ 0 h 136"/>
                      <a:gd name="T2" fmla="*/ 54 w 136"/>
                      <a:gd name="T3" fmla="*/ 1 h 136"/>
                      <a:gd name="T4" fmla="*/ 42 w 136"/>
                      <a:gd name="T5" fmla="*/ 4 h 136"/>
                      <a:gd name="T6" fmla="*/ 30 w 136"/>
                      <a:gd name="T7" fmla="*/ 11 h 136"/>
                      <a:gd name="T8" fmla="*/ 20 w 136"/>
                      <a:gd name="T9" fmla="*/ 20 h 136"/>
                      <a:gd name="T10" fmla="*/ 11 w 136"/>
                      <a:gd name="T11" fmla="*/ 30 h 136"/>
                      <a:gd name="T12" fmla="*/ 5 w 136"/>
                      <a:gd name="T13" fmla="*/ 42 h 136"/>
                      <a:gd name="T14" fmla="*/ 1 w 136"/>
                      <a:gd name="T15" fmla="*/ 54 h 136"/>
                      <a:gd name="T16" fmla="*/ 0 w 136"/>
                      <a:gd name="T17" fmla="*/ 68 h 136"/>
                      <a:gd name="T18" fmla="*/ 1 w 136"/>
                      <a:gd name="T19" fmla="*/ 81 h 136"/>
                      <a:gd name="T20" fmla="*/ 5 w 136"/>
                      <a:gd name="T21" fmla="*/ 93 h 136"/>
                      <a:gd name="T22" fmla="*/ 7 w 136"/>
                      <a:gd name="T23" fmla="*/ 98 h 136"/>
                      <a:gd name="T24" fmla="*/ 11 w 136"/>
                      <a:gd name="T25" fmla="*/ 104 h 136"/>
                      <a:gd name="T26" fmla="*/ 20 w 136"/>
                      <a:gd name="T27" fmla="*/ 116 h 136"/>
                      <a:gd name="T28" fmla="*/ 30 w 136"/>
                      <a:gd name="T29" fmla="*/ 124 h 136"/>
                      <a:gd name="T30" fmla="*/ 42 w 136"/>
                      <a:gd name="T31" fmla="*/ 131 h 136"/>
                      <a:gd name="T32" fmla="*/ 54 w 136"/>
                      <a:gd name="T33" fmla="*/ 134 h 136"/>
                      <a:gd name="T34" fmla="*/ 68 w 136"/>
                      <a:gd name="T35" fmla="*/ 136 h 136"/>
                      <a:gd name="T36" fmla="*/ 81 w 136"/>
                      <a:gd name="T37" fmla="*/ 134 h 136"/>
                      <a:gd name="T38" fmla="*/ 93 w 136"/>
                      <a:gd name="T39" fmla="*/ 131 h 136"/>
                      <a:gd name="T40" fmla="*/ 98 w 136"/>
                      <a:gd name="T41" fmla="*/ 127 h 136"/>
                      <a:gd name="T42" fmla="*/ 104 w 136"/>
                      <a:gd name="T43" fmla="*/ 124 h 136"/>
                      <a:gd name="T44" fmla="*/ 109 w 136"/>
                      <a:gd name="T45" fmla="*/ 120 h 136"/>
                      <a:gd name="T46" fmla="*/ 116 w 136"/>
                      <a:gd name="T47" fmla="*/ 116 h 136"/>
                      <a:gd name="T48" fmla="*/ 120 w 136"/>
                      <a:gd name="T49" fmla="*/ 110 h 136"/>
                      <a:gd name="T50" fmla="*/ 124 w 136"/>
                      <a:gd name="T51" fmla="*/ 104 h 136"/>
                      <a:gd name="T52" fmla="*/ 127 w 136"/>
                      <a:gd name="T53" fmla="*/ 98 h 136"/>
                      <a:gd name="T54" fmla="*/ 131 w 136"/>
                      <a:gd name="T55" fmla="*/ 93 h 136"/>
                      <a:gd name="T56" fmla="*/ 134 w 136"/>
                      <a:gd name="T57" fmla="*/ 81 h 136"/>
                      <a:gd name="T58" fmla="*/ 136 w 136"/>
                      <a:gd name="T59" fmla="*/ 68 h 136"/>
                      <a:gd name="T60" fmla="*/ 134 w 136"/>
                      <a:gd name="T61" fmla="*/ 54 h 136"/>
                      <a:gd name="T62" fmla="*/ 131 w 136"/>
                      <a:gd name="T63" fmla="*/ 42 h 136"/>
                      <a:gd name="T64" fmla="*/ 124 w 136"/>
                      <a:gd name="T65" fmla="*/ 30 h 136"/>
                      <a:gd name="T66" fmla="*/ 116 w 136"/>
                      <a:gd name="T67" fmla="*/ 20 h 136"/>
                      <a:gd name="T68" fmla="*/ 104 w 136"/>
                      <a:gd name="T69" fmla="*/ 11 h 136"/>
                      <a:gd name="T70" fmla="*/ 98 w 136"/>
                      <a:gd name="T71" fmla="*/ 7 h 136"/>
                      <a:gd name="T72" fmla="*/ 93 w 136"/>
                      <a:gd name="T73" fmla="*/ 4 h 136"/>
                      <a:gd name="T74" fmla="*/ 81 w 136"/>
                      <a:gd name="T75" fmla="*/ 1 h 136"/>
                      <a:gd name="T76" fmla="*/ 68 w 136"/>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36">
                        <a:moveTo>
                          <a:pt x="68" y="0"/>
                        </a:moveTo>
                        <a:lnTo>
                          <a:pt x="54" y="1"/>
                        </a:lnTo>
                        <a:lnTo>
                          <a:pt x="42" y="4"/>
                        </a:lnTo>
                        <a:lnTo>
                          <a:pt x="30" y="11"/>
                        </a:lnTo>
                        <a:lnTo>
                          <a:pt x="20" y="20"/>
                        </a:lnTo>
                        <a:lnTo>
                          <a:pt x="11" y="30"/>
                        </a:lnTo>
                        <a:lnTo>
                          <a:pt x="5" y="42"/>
                        </a:lnTo>
                        <a:lnTo>
                          <a:pt x="1" y="54"/>
                        </a:lnTo>
                        <a:lnTo>
                          <a:pt x="0" y="68"/>
                        </a:lnTo>
                        <a:lnTo>
                          <a:pt x="1" y="81"/>
                        </a:lnTo>
                        <a:lnTo>
                          <a:pt x="5" y="93"/>
                        </a:lnTo>
                        <a:lnTo>
                          <a:pt x="7" y="98"/>
                        </a:lnTo>
                        <a:lnTo>
                          <a:pt x="11" y="104"/>
                        </a:lnTo>
                        <a:lnTo>
                          <a:pt x="20" y="116"/>
                        </a:lnTo>
                        <a:lnTo>
                          <a:pt x="30" y="124"/>
                        </a:lnTo>
                        <a:lnTo>
                          <a:pt x="42" y="131"/>
                        </a:lnTo>
                        <a:lnTo>
                          <a:pt x="54" y="134"/>
                        </a:lnTo>
                        <a:lnTo>
                          <a:pt x="68" y="136"/>
                        </a:lnTo>
                        <a:lnTo>
                          <a:pt x="81" y="134"/>
                        </a:lnTo>
                        <a:lnTo>
                          <a:pt x="93" y="131"/>
                        </a:lnTo>
                        <a:lnTo>
                          <a:pt x="98" y="127"/>
                        </a:lnTo>
                        <a:lnTo>
                          <a:pt x="104" y="124"/>
                        </a:lnTo>
                        <a:lnTo>
                          <a:pt x="109" y="120"/>
                        </a:lnTo>
                        <a:lnTo>
                          <a:pt x="116" y="116"/>
                        </a:lnTo>
                        <a:lnTo>
                          <a:pt x="120" y="110"/>
                        </a:lnTo>
                        <a:lnTo>
                          <a:pt x="124" y="104"/>
                        </a:lnTo>
                        <a:lnTo>
                          <a:pt x="127" y="98"/>
                        </a:lnTo>
                        <a:lnTo>
                          <a:pt x="131" y="93"/>
                        </a:lnTo>
                        <a:lnTo>
                          <a:pt x="134" y="81"/>
                        </a:lnTo>
                        <a:lnTo>
                          <a:pt x="136" y="68"/>
                        </a:lnTo>
                        <a:lnTo>
                          <a:pt x="134" y="54"/>
                        </a:lnTo>
                        <a:lnTo>
                          <a:pt x="131" y="42"/>
                        </a:lnTo>
                        <a:lnTo>
                          <a:pt x="124" y="30"/>
                        </a:lnTo>
                        <a:lnTo>
                          <a:pt x="116" y="20"/>
                        </a:lnTo>
                        <a:lnTo>
                          <a:pt x="104" y="11"/>
                        </a:lnTo>
                        <a:lnTo>
                          <a:pt x="98" y="7"/>
                        </a:lnTo>
                        <a:lnTo>
                          <a:pt x="93" y="4"/>
                        </a:lnTo>
                        <a:lnTo>
                          <a:pt x="81" y="1"/>
                        </a:lnTo>
                        <a:lnTo>
                          <a:pt x="68"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8" name="Freeform 473">
                    <a:extLst>
                      <a:ext uri="{FF2B5EF4-FFF2-40B4-BE49-F238E27FC236}">
                        <a16:creationId xmlns:a16="http://schemas.microsoft.com/office/drawing/2014/main" id="{716F5B76-9E00-D9F9-C7CC-1F8CBC14B2D4}"/>
                      </a:ext>
                    </a:extLst>
                  </p:cNvPr>
                  <p:cNvSpPr>
                    <a:spLocks/>
                  </p:cNvSpPr>
                  <p:nvPr/>
                </p:nvSpPr>
                <p:spPr bwMode="auto">
                  <a:xfrm>
                    <a:off x="7750175" y="5103813"/>
                    <a:ext cx="42863" cy="42863"/>
                  </a:xfrm>
                  <a:custGeom>
                    <a:avLst/>
                    <a:gdLst>
                      <a:gd name="T0" fmla="*/ 68 w 136"/>
                      <a:gd name="T1" fmla="*/ 0 h 136"/>
                      <a:gd name="T2" fmla="*/ 53 w 136"/>
                      <a:gd name="T3" fmla="*/ 1 h 136"/>
                      <a:gd name="T4" fmla="*/ 41 w 136"/>
                      <a:gd name="T5" fmla="*/ 4 h 136"/>
                      <a:gd name="T6" fmla="*/ 30 w 136"/>
                      <a:gd name="T7" fmla="*/ 10 h 136"/>
                      <a:gd name="T8" fmla="*/ 19 w 136"/>
                      <a:gd name="T9" fmla="*/ 19 h 136"/>
                      <a:gd name="T10" fmla="*/ 10 w 136"/>
                      <a:gd name="T11" fmla="*/ 30 h 136"/>
                      <a:gd name="T12" fmla="*/ 4 w 136"/>
                      <a:gd name="T13" fmla="*/ 41 h 136"/>
                      <a:gd name="T14" fmla="*/ 1 w 136"/>
                      <a:gd name="T15" fmla="*/ 53 h 136"/>
                      <a:gd name="T16" fmla="*/ 0 w 136"/>
                      <a:gd name="T17" fmla="*/ 68 h 136"/>
                      <a:gd name="T18" fmla="*/ 1 w 136"/>
                      <a:gd name="T19" fmla="*/ 80 h 136"/>
                      <a:gd name="T20" fmla="*/ 4 w 136"/>
                      <a:gd name="T21" fmla="*/ 93 h 136"/>
                      <a:gd name="T22" fmla="*/ 6 w 136"/>
                      <a:gd name="T23" fmla="*/ 98 h 136"/>
                      <a:gd name="T24" fmla="*/ 10 w 136"/>
                      <a:gd name="T25" fmla="*/ 104 h 136"/>
                      <a:gd name="T26" fmla="*/ 19 w 136"/>
                      <a:gd name="T27" fmla="*/ 115 h 136"/>
                      <a:gd name="T28" fmla="*/ 30 w 136"/>
                      <a:gd name="T29" fmla="*/ 124 h 136"/>
                      <a:gd name="T30" fmla="*/ 41 w 136"/>
                      <a:gd name="T31" fmla="*/ 131 h 136"/>
                      <a:gd name="T32" fmla="*/ 53 w 136"/>
                      <a:gd name="T33" fmla="*/ 134 h 136"/>
                      <a:gd name="T34" fmla="*/ 68 w 136"/>
                      <a:gd name="T35" fmla="*/ 136 h 136"/>
                      <a:gd name="T36" fmla="*/ 80 w 136"/>
                      <a:gd name="T37" fmla="*/ 134 h 136"/>
                      <a:gd name="T38" fmla="*/ 93 w 136"/>
                      <a:gd name="T39" fmla="*/ 131 h 136"/>
                      <a:gd name="T40" fmla="*/ 98 w 136"/>
                      <a:gd name="T41" fmla="*/ 127 h 136"/>
                      <a:gd name="T42" fmla="*/ 104 w 136"/>
                      <a:gd name="T43" fmla="*/ 124 h 136"/>
                      <a:gd name="T44" fmla="*/ 109 w 136"/>
                      <a:gd name="T45" fmla="*/ 119 h 136"/>
                      <a:gd name="T46" fmla="*/ 115 w 136"/>
                      <a:gd name="T47" fmla="*/ 115 h 136"/>
                      <a:gd name="T48" fmla="*/ 119 w 136"/>
                      <a:gd name="T49" fmla="*/ 109 h 136"/>
                      <a:gd name="T50" fmla="*/ 123 w 136"/>
                      <a:gd name="T51" fmla="*/ 104 h 136"/>
                      <a:gd name="T52" fmla="*/ 127 w 136"/>
                      <a:gd name="T53" fmla="*/ 98 h 136"/>
                      <a:gd name="T54" fmla="*/ 131 w 136"/>
                      <a:gd name="T55" fmla="*/ 93 h 136"/>
                      <a:gd name="T56" fmla="*/ 134 w 136"/>
                      <a:gd name="T57" fmla="*/ 80 h 136"/>
                      <a:gd name="T58" fmla="*/ 136 w 136"/>
                      <a:gd name="T59" fmla="*/ 68 h 136"/>
                      <a:gd name="T60" fmla="*/ 134 w 136"/>
                      <a:gd name="T61" fmla="*/ 53 h 136"/>
                      <a:gd name="T62" fmla="*/ 131 w 136"/>
                      <a:gd name="T63" fmla="*/ 41 h 136"/>
                      <a:gd name="T64" fmla="*/ 123 w 136"/>
                      <a:gd name="T65" fmla="*/ 30 h 136"/>
                      <a:gd name="T66" fmla="*/ 115 w 136"/>
                      <a:gd name="T67" fmla="*/ 19 h 136"/>
                      <a:gd name="T68" fmla="*/ 104 w 136"/>
                      <a:gd name="T69" fmla="*/ 10 h 136"/>
                      <a:gd name="T70" fmla="*/ 98 w 136"/>
                      <a:gd name="T71" fmla="*/ 6 h 136"/>
                      <a:gd name="T72" fmla="*/ 93 w 136"/>
                      <a:gd name="T73" fmla="*/ 4 h 136"/>
                      <a:gd name="T74" fmla="*/ 80 w 136"/>
                      <a:gd name="T75" fmla="*/ 1 h 136"/>
                      <a:gd name="T76" fmla="*/ 68 w 136"/>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36">
                        <a:moveTo>
                          <a:pt x="68" y="0"/>
                        </a:moveTo>
                        <a:lnTo>
                          <a:pt x="53" y="1"/>
                        </a:lnTo>
                        <a:lnTo>
                          <a:pt x="41" y="4"/>
                        </a:lnTo>
                        <a:lnTo>
                          <a:pt x="30" y="10"/>
                        </a:lnTo>
                        <a:lnTo>
                          <a:pt x="19" y="19"/>
                        </a:lnTo>
                        <a:lnTo>
                          <a:pt x="10" y="30"/>
                        </a:lnTo>
                        <a:lnTo>
                          <a:pt x="4" y="41"/>
                        </a:lnTo>
                        <a:lnTo>
                          <a:pt x="1" y="53"/>
                        </a:lnTo>
                        <a:lnTo>
                          <a:pt x="0" y="68"/>
                        </a:lnTo>
                        <a:lnTo>
                          <a:pt x="1" y="80"/>
                        </a:lnTo>
                        <a:lnTo>
                          <a:pt x="4" y="93"/>
                        </a:lnTo>
                        <a:lnTo>
                          <a:pt x="6" y="98"/>
                        </a:lnTo>
                        <a:lnTo>
                          <a:pt x="10" y="104"/>
                        </a:lnTo>
                        <a:lnTo>
                          <a:pt x="19" y="115"/>
                        </a:lnTo>
                        <a:lnTo>
                          <a:pt x="30" y="124"/>
                        </a:lnTo>
                        <a:lnTo>
                          <a:pt x="41" y="131"/>
                        </a:lnTo>
                        <a:lnTo>
                          <a:pt x="53" y="134"/>
                        </a:lnTo>
                        <a:lnTo>
                          <a:pt x="68" y="136"/>
                        </a:lnTo>
                        <a:lnTo>
                          <a:pt x="80" y="134"/>
                        </a:lnTo>
                        <a:lnTo>
                          <a:pt x="93" y="131"/>
                        </a:lnTo>
                        <a:lnTo>
                          <a:pt x="98" y="127"/>
                        </a:lnTo>
                        <a:lnTo>
                          <a:pt x="104" y="124"/>
                        </a:lnTo>
                        <a:lnTo>
                          <a:pt x="109" y="119"/>
                        </a:lnTo>
                        <a:lnTo>
                          <a:pt x="115" y="115"/>
                        </a:lnTo>
                        <a:lnTo>
                          <a:pt x="119" y="109"/>
                        </a:lnTo>
                        <a:lnTo>
                          <a:pt x="123" y="104"/>
                        </a:lnTo>
                        <a:lnTo>
                          <a:pt x="127" y="98"/>
                        </a:lnTo>
                        <a:lnTo>
                          <a:pt x="131" y="93"/>
                        </a:lnTo>
                        <a:lnTo>
                          <a:pt x="134" y="80"/>
                        </a:lnTo>
                        <a:lnTo>
                          <a:pt x="136" y="68"/>
                        </a:lnTo>
                        <a:lnTo>
                          <a:pt x="134" y="53"/>
                        </a:lnTo>
                        <a:lnTo>
                          <a:pt x="131" y="41"/>
                        </a:lnTo>
                        <a:lnTo>
                          <a:pt x="123" y="30"/>
                        </a:lnTo>
                        <a:lnTo>
                          <a:pt x="115" y="19"/>
                        </a:lnTo>
                        <a:lnTo>
                          <a:pt x="104" y="10"/>
                        </a:lnTo>
                        <a:lnTo>
                          <a:pt x="98" y="6"/>
                        </a:lnTo>
                        <a:lnTo>
                          <a:pt x="93" y="4"/>
                        </a:lnTo>
                        <a:lnTo>
                          <a:pt x="80" y="1"/>
                        </a:lnTo>
                        <a:lnTo>
                          <a:pt x="68"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59" name="Freeform 474">
                    <a:extLst>
                      <a:ext uri="{FF2B5EF4-FFF2-40B4-BE49-F238E27FC236}">
                        <a16:creationId xmlns:a16="http://schemas.microsoft.com/office/drawing/2014/main" id="{469F38EF-4E67-7D2C-995C-ADF1B5194F53}"/>
                      </a:ext>
                    </a:extLst>
                  </p:cNvPr>
                  <p:cNvSpPr>
                    <a:spLocks/>
                  </p:cNvSpPr>
                  <p:nvPr/>
                </p:nvSpPr>
                <p:spPr bwMode="auto">
                  <a:xfrm>
                    <a:off x="8502650" y="5006976"/>
                    <a:ext cx="42863" cy="44450"/>
                  </a:xfrm>
                  <a:custGeom>
                    <a:avLst/>
                    <a:gdLst>
                      <a:gd name="T0" fmla="*/ 68 w 136"/>
                      <a:gd name="T1" fmla="*/ 0 h 136"/>
                      <a:gd name="T2" fmla="*/ 54 w 136"/>
                      <a:gd name="T3" fmla="*/ 1 h 136"/>
                      <a:gd name="T4" fmla="*/ 41 w 136"/>
                      <a:gd name="T5" fmla="*/ 4 h 136"/>
                      <a:gd name="T6" fmla="*/ 30 w 136"/>
                      <a:gd name="T7" fmla="*/ 10 h 136"/>
                      <a:gd name="T8" fmla="*/ 20 w 136"/>
                      <a:gd name="T9" fmla="*/ 20 h 136"/>
                      <a:gd name="T10" fmla="*/ 10 w 136"/>
                      <a:gd name="T11" fmla="*/ 30 h 136"/>
                      <a:gd name="T12" fmla="*/ 4 w 136"/>
                      <a:gd name="T13" fmla="*/ 41 h 136"/>
                      <a:gd name="T14" fmla="*/ 1 w 136"/>
                      <a:gd name="T15" fmla="*/ 54 h 136"/>
                      <a:gd name="T16" fmla="*/ 0 w 136"/>
                      <a:gd name="T17" fmla="*/ 68 h 136"/>
                      <a:gd name="T18" fmla="*/ 1 w 136"/>
                      <a:gd name="T19" fmla="*/ 80 h 136"/>
                      <a:gd name="T20" fmla="*/ 4 w 136"/>
                      <a:gd name="T21" fmla="*/ 93 h 136"/>
                      <a:gd name="T22" fmla="*/ 6 w 136"/>
                      <a:gd name="T23" fmla="*/ 98 h 136"/>
                      <a:gd name="T24" fmla="*/ 10 w 136"/>
                      <a:gd name="T25" fmla="*/ 104 h 136"/>
                      <a:gd name="T26" fmla="*/ 20 w 136"/>
                      <a:gd name="T27" fmla="*/ 115 h 136"/>
                      <a:gd name="T28" fmla="*/ 30 w 136"/>
                      <a:gd name="T29" fmla="*/ 124 h 136"/>
                      <a:gd name="T30" fmla="*/ 41 w 136"/>
                      <a:gd name="T31" fmla="*/ 131 h 136"/>
                      <a:gd name="T32" fmla="*/ 54 w 136"/>
                      <a:gd name="T33" fmla="*/ 134 h 136"/>
                      <a:gd name="T34" fmla="*/ 68 w 136"/>
                      <a:gd name="T35" fmla="*/ 136 h 136"/>
                      <a:gd name="T36" fmla="*/ 80 w 136"/>
                      <a:gd name="T37" fmla="*/ 134 h 136"/>
                      <a:gd name="T38" fmla="*/ 93 w 136"/>
                      <a:gd name="T39" fmla="*/ 131 h 136"/>
                      <a:gd name="T40" fmla="*/ 98 w 136"/>
                      <a:gd name="T41" fmla="*/ 127 h 136"/>
                      <a:gd name="T42" fmla="*/ 104 w 136"/>
                      <a:gd name="T43" fmla="*/ 124 h 136"/>
                      <a:gd name="T44" fmla="*/ 109 w 136"/>
                      <a:gd name="T45" fmla="*/ 119 h 136"/>
                      <a:gd name="T46" fmla="*/ 115 w 136"/>
                      <a:gd name="T47" fmla="*/ 115 h 136"/>
                      <a:gd name="T48" fmla="*/ 119 w 136"/>
                      <a:gd name="T49" fmla="*/ 109 h 136"/>
                      <a:gd name="T50" fmla="*/ 124 w 136"/>
                      <a:gd name="T51" fmla="*/ 104 h 136"/>
                      <a:gd name="T52" fmla="*/ 127 w 136"/>
                      <a:gd name="T53" fmla="*/ 98 h 136"/>
                      <a:gd name="T54" fmla="*/ 131 w 136"/>
                      <a:gd name="T55" fmla="*/ 93 h 136"/>
                      <a:gd name="T56" fmla="*/ 134 w 136"/>
                      <a:gd name="T57" fmla="*/ 80 h 136"/>
                      <a:gd name="T58" fmla="*/ 136 w 136"/>
                      <a:gd name="T59" fmla="*/ 68 h 136"/>
                      <a:gd name="T60" fmla="*/ 134 w 136"/>
                      <a:gd name="T61" fmla="*/ 54 h 136"/>
                      <a:gd name="T62" fmla="*/ 131 w 136"/>
                      <a:gd name="T63" fmla="*/ 41 h 136"/>
                      <a:gd name="T64" fmla="*/ 124 w 136"/>
                      <a:gd name="T65" fmla="*/ 30 h 136"/>
                      <a:gd name="T66" fmla="*/ 115 w 136"/>
                      <a:gd name="T67" fmla="*/ 20 h 136"/>
                      <a:gd name="T68" fmla="*/ 104 w 136"/>
                      <a:gd name="T69" fmla="*/ 10 h 136"/>
                      <a:gd name="T70" fmla="*/ 98 w 136"/>
                      <a:gd name="T71" fmla="*/ 6 h 136"/>
                      <a:gd name="T72" fmla="*/ 93 w 136"/>
                      <a:gd name="T73" fmla="*/ 4 h 136"/>
                      <a:gd name="T74" fmla="*/ 80 w 136"/>
                      <a:gd name="T75" fmla="*/ 1 h 136"/>
                      <a:gd name="T76" fmla="*/ 68 w 136"/>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36">
                        <a:moveTo>
                          <a:pt x="68" y="0"/>
                        </a:moveTo>
                        <a:lnTo>
                          <a:pt x="54" y="1"/>
                        </a:lnTo>
                        <a:lnTo>
                          <a:pt x="41" y="4"/>
                        </a:lnTo>
                        <a:lnTo>
                          <a:pt x="30" y="10"/>
                        </a:lnTo>
                        <a:lnTo>
                          <a:pt x="20" y="20"/>
                        </a:lnTo>
                        <a:lnTo>
                          <a:pt x="10" y="30"/>
                        </a:lnTo>
                        <a:lnTo>
                          <a:pt x="4" y="41"/>
                        </a:lnTo>
                        <a:lnTo>
                          <a:pt x="1" y="54"/>
                        </a:lnTo>
                        <a:lnTo>
                          <a:pt x="0" y="68"/>
                        </a:lnTo>
                        <a:lnTo>
                          <a:pt x="1" y="80"/>
                        </a:lnTo>
                        <a:lnTo>
                          <a:pt x="4" y="93"/>
                        </a:lnTo>
                        <a:lnTo>
                          <a:pt x="6" y="98"/>
                        </a:lnTo>
                        <a:lnTo>
                          <a:pt x="10" y="104"/>
                        </a:lnTo>
                        <a:lnTo>
                          <a:pt x="20" y="115"/>
                        </a:lnTo>
                        <a:lnTo>
                          <a:pt x="30" y="124"/>
                        </a:lnTo>
                        <a:lnTo>
                          <a:pt x="41" y="131"/>
                        </a:lnTo>
                        <a:lnTo>
                          <a:pt x="54" y="134"/>
                        </a:lnTo>
                        <a:lnTo>
                          <a:pt x="68" y="136"/>
                        </a:lnTo>
                        <a:lnTo>
                          <a:pt x="80" y="134"/>
                        </a:lnTo>
                        <a:lnTo>
                          <a:pt x="93" y="131"/>
                        </a:lnTo>
                        <a:lnTo>
                          <a:pt x="98" y="127"/>
                        </a:lnTo>
                        <a:lnTo>
                          <a:pt x="104" y="124"/>
                        </a:lnTo>
                        <a:lnTo>
                          <a:pt x="109" y="119"/>
                        </a:lnTo>
                        <a:lnTo>
                          <a:pt x="115" y="115"/>
                        </a:lnTo>
                        <a:lnTo>
                          <a:pt x="119" y="109"/>
                        </a:lnTo>
                        <a:lnTo>
                          <a:pt x="124" y="104"/>
                        </a:lnTo>
                        <a:lnTo>
                          <a:pt x="127" y="98"/>
                        </a:lnTo>
                        <a:lnTo>
                          <a:pt x="131" y="93"/>
                        </a:lnTo>
                        <a:lnTo>
                          <a:pt x="134" y="80"/>
                        </a:lnTo>
                        <a:lnTo>
                          <a:pt x="136" y="68"/>
                        </a:lnTo>
                        <a:lnTo>
                          <a:pt x="134" y="54"/>
                        </a:lnTo>
                        <a:lnTo>
                          <a:pt x="131" y="41"/>
                        </a:lnTo>
                        <a:lnTo>
                          <a:pt x="124" y="30"/>
                        </a:lnTo>
                        <a:lnTo>
                          <a:pt x="115" y="20"/>
                        </a:lnTo>
                        <a:lnTo>
                          <a:pt x="104" y="10"/>
                        </a:lnTo>
                        <a:lnTo>
                          <a:pt x="98" y="6"/>
                        </a:lnTo>
                        <a:lnTo>
                          <a:pt x="93" y="4"/>
                        </a:lnTo>
                        <a:lnTo>
                          <a:pt x="80" y="1"/>
                        </a:lnTo>
                        <a:lnTo>
                          <a:pt x="68" y="0"/>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0" name="Freeform 475">
                    <a:extLst>
                      <a:ext uri="{FF2B5EF4-FFF2-40B4-BE49-F238E27FC236}">
                        <a16:creationId xmlns:a16="http://schemas.microsoft.com/office/drawing/2014/main" id="{1628DE6C-6EA2-7631-FE06-74BB22CF430C}"/>
                      </a:ext>
                    </a:extLst>
                  </p:cNvPr>
                  <p:cNvSpPr>
                    <a:spLocks/>
                  </p:cNvSpPr>
                  <p:nvPr/>
                </p:nvSpPr>
                <p:spPr bwMode="auto">
                  <a:xfrm>
                    <a:off x="6807200" y="6010276"/>
                    <a:ext cx="20638" cy="20638"/>
                  </a:xfrm>
                  <a:custGeom>
                    <a:avLst/>
                    <a:gdLst>
                      <a:gd name="T0" fmla="*/ 52 w 62"/>
                      <a:gd name="T1" fmla="*/ 53 h 62"/>
                      <a:gd name="T2" fmla="*/ 52 w 62"/>
                      <a:gd name="T3" fmla="*/ 51 h 62"/>
                      <a:gd name="T4" fmla="*/ 52 w 62"/>
                      <a:gd name="T5" fmla="*/ 50 h 62"/>
                      <a:gd name="T6" fmla="*/ 53 w 62"/>
                      <a:gd name="T7" fmla="*/ 50 h 62"/>
                      <a:gd name="T8" fmla="*/ 55 w 62"/>
                      <a:gd name="T9" fmla="*/ 48 h 62"/>
                      <a:gd name="T10" fmla="*/ 55 w 62"/>
                      <a:gd name="T11" fmla="*/ 46 h 62"/>
                      <a:gd name="T12" fmla="*/ 55 w 62"/>
                      <a:gd name="T13" fmla="*/ 45 h 62"/>
                      <a:gd name="T14" fmla="*/ 56 w 62"/>
                      <a:gd name="T15" fmla="*/ 45 h 62"/>
                      <a:gd name="T16" fmla="*/ 58 w 62"/>
                      <a:gd name="T17" fmla="*/ 43 h 62"/>
                      <a:gd name="T18" fmla="*/ 61 w 62"/>
                      <a:gd name="T19" fmla="*/ 36 h 62"/>
                      <a:gd name="T20" fmla="*/ 61 w 62"/>
                      <a:gd name="T21" fmla="*/ 33 h 62"/>
                      <a:gd name="T22" fmla="*/ 62 w 62"/>
                      <a:gd name="T23" fmla="*/ 31 h 62"/>
                      <a:gd name="T24" fmla="*/ 61 w 62"/>
                      <a:gd name="T25" fmla="*/ 25 h 62"/>
                      <a:gd name="T26" fmla="*/ 58 w 62"/>
                      <a:gd name="T27" fmla="*/ 19 h 62"/>
                      <a:gd name="T28" fmla="*/ 52 w 62"/>
                      <a:gd name="T29" fmla="*/ 9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8 w 62"/>
                      <a:gd name="T53" fmla="*/ 53 h 62"/>
                      <a:gd name="T54" fmla="*/ 17 w 62"/>
                      <a:gd name="T55" fmla="*/ 59 h 62"/>
                      <a:gd name="T56" fmla="*/ 23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5" y="48"/>
                        </a:lnTo>
                        <a:lnTo>
                          <a:pt x="55" y="46"/>
                        </a:lnTo>
                        <a:lnTo>
                          <a:pt x="55" y="45"/>
                        </a:lnTo>
                        <a:lnTo>
                          <a:pt x="56" y="45"/>
                        </a:lnTo>
                        <a:lnTo>
                          <a:pt x="58" y="43"/>
                        </a:lnTo>
                        <a:lnTo>
                          <a:pt x="61" y="36"/>
                        </a:lnTo>
                        <a:lnTo>
                          <a:pt x="61" y="33"/>
                        </a:lnTo>
                        <a:lnTo>
                          <a:pt x="62" y="31"/>
                        </a:lnTo>
                        <a:lnTo>
                          <a:pt x="61" y="25"/>
                        </a:lnTo>
                        <a:lnTo>
                          <a:pt x="58" y="19"/>
                        </a:lnTo>
                        <a:lnTo>
                          <a:pt x="52" y="9"/>
                        </a:lnTo>
                        <a:lnTo>
                          <a:pt x="47" y="4"/>
                        </a:lnTo>
                        <a:lnTo>
                          <a:pt x="42" y="2"/>
                        </a:lnTo>
                        <a:lnTo>
                          <a:pt x="36" y="0"/>
                        </a:lnTo>
                        <a:lnTo>
                          <a:pt x="31" y="0"/>
                        </a:lnTo>
                        <a:lnTo>
                          <a:pt x="17" y="2"/>
                        </a:lnTo>
                        <a:lnTo>
                          <a:pt x="8" y="9"/>
                        </a:lnTo>
                        <a:lnTo>
                          <a:pt x="2" y="19"/>
                        </a:lnTo>
                        <a:lnTo>
                          <a:pt x="0" y="31"/>
                        </a:lnTo>
                        <a:lnTo>
                          <a:pt x="0" y="36"/>
                        </a:lnTo>
                        <a:lnTo>
                          <a:pt x="2" y="43"/>
                        </a:lnTo>
                        <a:lnTo>
                          <a:pt x="4" y="48"/>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1" name="Freeform 476">
                    <a:extLst>
                      <a:ext uri="{FF2B5EF4-FFF2-40B4-BE49-F238E27FC236}">
                        <a16:creationId xmlns:a16="http://schemas.microsoft.com/office/drawing/2014/main" id="{032AE81B-AFFD-C967-8250-3F9131591D61}"/>
                      </a:ext>
                    </a:extLst>
                  </p:cNvPr>
                  <p:cNvSpPr>
                    <a:spLocks/>
                  </p:cNvSpPr>
                  <p:nvPr/>
                </p:nvSpPr>
                <p:spPr bwMode="auto">
                  <a:xfrm>
                    <a:off x="6734175" y="6156326"/>
                    <a:ext cx="19050" cy="20638"/>
                  </a:xfrm>
                  <a:custGeom>
                    <a:avLst/>
                    <a:gdLst>
                      <a:gd name="T0" fmla="*/ 54 w 62"/>
                      <a:gd name="T1" fmla="*/ 53 h 62"/>
                      <a:gd name="T2" fmla="*/ 57 w 62"/>
                      <a:gd name="T3" fmla="*/ 47 h 62"/>
                      <a:gd name="T4" fmla="*/ 57 w 62"/>
                      <a:gd name="T5" fmla="*/ 45 h 62"/>
                      <a:gd name="T6" fmla="*/ 57 w 62"/>
                      <a:gd name="T7" fmla="*/ 44 h 62"/>
                      <a:gd name="T8" fmla="*/ 58 w 62"/>
                      <a:gd name="T9" fmla="*/ 44 h 62"/>
                      <a:gd name="T10" fmla="*/ 60 w 62"/>
                      <a:gd name="T11" fmla="*/ 42 h 62"/>
                      <a:gd name="T12" fmla="*/ 61 w 62"/>
                      <a:gd name="T13" fmla="*/ 36 h 62"/>
                      <a:gd name="T14" fmla="*/ 61 w 62"/>
                      <a:gd name="T15" fmla="*/ 33 h 62"/>
                      <a:gd name="T16" fmla="*/ 62 w 62"/>
                      <a:gd name="T17" fmla="*/ 31 h 62"/>
                      <a:gd name="T18" fmla="*/ 60 w 62"/>
                      <a:gd name="T19" fmla="*/ 18 h 62"/>
                      <a:gd name="T20" fmla="*/ 54 w 62"/>
                      <a:gd name="T21" fmla="*/ 8 h 62"/>
                      <a:gd name="T22" fmla="*/ 49 w 62"/>
                      <a:gd name="T23" fmla="*/ 4 h 62"/>
                      <a:gd name="T24" fmla="*/ 43 w 62"/>
                      <a:gd name="T25" fmla="*/ 2 h 62"/>
                      <a:gd name="T26" fmla="*/ 37 w 62"/>
                      <a:gd name="T27" fmla="*/ 0 h 62"/>
                      <a:gd name="T28" fmla="*/ 31 w 62"/>
                      <a:gd name="T29" fmla="*/ 0 h 62"/>
                      <a:gd name="T30" fmla="*/ 24 w 62"/>
                      <a:gd name="T31" fmla="*/ 0 h 62"/>
                      <a:gd name="T32" fmla="*/ 19 w 62"/>
                      <a:gd name="T33" fmla="*/ 2 h 62"/>
                      <a:gd name="T34" fmla="*/ 10 w 62"/>
                      <a:gd name="T35" fmla="*/ 8 h 62"/>
                      <a:gd name="T36" fmla="*/ 2 w 62"/>
                      <a:gd name="T37" fmla="*/ 18 h 62"/>
                      <a:gd name="T38" fmla="*/ 0 w 62"/>
                      <a:gd name="T39" fmla="*/ 31 h 62"/>
                      <a:gd name="T40" fmla="*/ 0 w 62"/>
                      <a:gd name="T41" fmla="*/ 36 h 62"/>
                      <a:gd name="T42" fmla="*/ 2 w 62"/>
                      <a:gd name="T43" fmla="*/ 42 h 62"/>
                      <a:gd name="T44" fmla="*/ 4 w 62"/>
                      <a:gd name="T45" fmla="*/ 47 h 62"/>
                      <a:gd name="T46" fmla="*/ 10 w 62"/>
                      <a:gd name="T47" fmla="*/ 53 h 62"/>
                      <a:gd name="T48" fmla="*/ 19 w 62"/>
                      <a:gd name="T49" fmla="*/ 60 h 62"/>
                      <a:gd name="T50" fmla="*/ 24 w 62"/>
                      <a:gd name="T51" fmla="*/ 61 h 62"/>
                      <a:gd name="T52" fmla="*/ 31 w 62"/>
                      <a:gd name="T53" fmla="*/ 62 h 62"/>
                      <a:gd name="T54" fmla="*/ 37 w 62"/>
                      <a:gd name="T55" fmla="*/ 61 h 62"/>
                      <a:gd name="T56" fmla="*/ 43 w 62"/>
                      <a:gd name="T57" fmla="*/ 60 h 62"/>
                      <a:gd name="T58" fmla="*/ 46 w 62"/>
                      <a:gd name="T59" fmla="*/ 58 h 62"/>
                      <a:gd name="T60" fmla="*/ 46 w 62"/>
                      <a:gd name="T61" fmla="*/ 57 h 62"/>
                      <a:gd name="T62" fmla="*/ 47 w 62"/>
                      <a:gd name="T63" fmla="*/ 57 h 62"/>
                      <a:gd name="T64" fmla="*/ 49 w 62"/>
                      <a:gd name="T65" fmla="*/ 57 h 62"/>
                      <a:gd name="T66" fmla="*/ 51 w 62"/>
                      <a:gd name="T67" fmla="*/ 55 h 62"/>
                      <a:gd name="T68" fmla="*/ 51 w 62"/>
                      <a:gd name="T69" fmla="*/ 53 h 62"/>
                      <a:gd name="T70" fmla="*/ 52 w 62"/>
                      <a:gd name="T71" fmla="*/ 53 h 62"/>
                      <a:gd name="T72" fmla="*/ 54 w 62"/>
                      <a:gd name="T73"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54" y="53"/>
                        </a:moveTo>
                        <a:lnTo>
                          <a:pt x="57" y="47"/>
                        </a:lnTo>
                        <a:lnTo>
                          <a:pt x="57" y="45"/>
                        </a:lnTo>
                        <a:lnTo>
                          <a:pt x="57" y="44"/>
                        </a:lnTo>
                        <a:lnTo>
                          <a:pt x="58" y="44"/>
                        </a:lnTo>
                        <a:lnTo>
                          <a:pt x="60" y="42"/>
                        </a:lnTo>
                        <a:lnTo>
                          <a:pt x="61" y="36"/>
                        </a:lnTo>
                        <a:lnTo>
                          <a:pt x="61" y="33"/>
                        </a:lnTo>
                        <a:lnTo>
                          <a:pt x="62" y="31"/>
                        </a:lnTo>
                        <a:lnTo>
                          <a:pt x="60" y="18"/>
                        </a:lnTo>
                        <a:lnTo>
                          <a:pt x="54" y="8"/>
                        </a:lnTo>
                        <a:lnTo>
                          <a:pt x="49" y="4"/>
                        </a:lnTo>
                        <a:lnTo>
                          <a:pt x="43" y="2"/>
                        </a:lnTo>
                        <a:lnTo>
                          <a:pt x="37" y="0"/>
                        </a:lnTo>
                        <a:lnTo>
                          <a:pt x="31" y="0"/>
                        </a:lnTo>
                        <a:lnTo>
                          <a:pt x="24" y="0"/>
                        </a:lnTo>
                        <a:lnTo>
                          <a:pt x="19" y="2"/>
                        </a:lnTo>
                        <a:lnTo>
                          <a:pt x="10" y="8"/>
                        </a:lnTo>
                        <a:lnTo>
                          <a:pt x="2" y="18"/>
                        </a:lnTo>
                        <a:lnTo>
                          <a:pt x="0" y="31"/>
                        </a:lnTo>
                        <a:lnTo>
                          <a:pt x="0" y="36"/>
                        </a:lnTo>
                        <a:lnTo>
                          <a:pt x="2" y="42"/>
                        </a:lnTo>
                        <a:lnTo>
                          <a:pt x="4" y="47"/>
                        </a:lnTo>
                        <a:lnTo>
                          <a:pt x="10" y="53"/>
                        </a:lnTo>
                        <a:lnTo>
                          <a:pt x="19" y="60"/>
                        </a:lnTo>
                        <a:lnTo>
                          <a:pt x="24" y="61"/>
                        </a:lnTo>
                        <a:lnTo>
                          <a:pt x="31" y="62"/>
                        </a:lnTo>
                        <a:lnTo>
                          <a:pt x="37" y="61"/>
                        </a:lnTo>
                        <a:lnTo>
                          <a:pt x="43" y="60"/>
                        </a:lnTo>
                        <a:lnTo>
                          <a:pt x="46" y="58"/>
                        </a:lnTo>
                        <a:lnTo>
                          <a:pt x="46" y="57"/>
                        </a:lnTo>
                        <a:lnTo>
                          <a:pt x="47" y="57"/>
                        </a:lnTo>
                        <a:lnTo>
                          <a:pt x="49" y="57"/>
                        </a:lnTo>
                        <a:lnTo>
                          <a:pt x="51" y="55"/>
                        </a:lnTo>
                        <a:lnTo>
                          <a:pt x="51" y="53"/>
                        </a:lnTo>
                        <a:lnTo>
                          <a:pt x="52" y="53"/>
                        </a:lnTo>
                        <a:lnTo>
                          <a:pt x="54" y="5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2" name="Freeform 477">
                    <a:extLst>
                      <a:ext uri="{FF2B5EF4-FFF2-40B4-BE49-F238E27FC236}">
                        <a16:creationId xmlns:a16="http://schemas.microsoft.com/office/drawing/2014/main" id="{95ADB442-C6F6-3CBC-C4F1-F45285E41000}"/>
                      </a:ext>
                    </a:extLst>
                  </p:cNvPr>
                  <p:cNvSpPr>
                    <a:spLocks/>
                  </p:cNvSpPr>
                  <p:nvPr/>
                </p:nvSpPr>
                <p:spPr bwMode="auto">
                  <a:xfrm>
                    <a:off x="8775700" y="6046788"/>
                    <a:ext cx="19050" cy="19050"/>
                  </a:xfrm>
                  <a:custGeom>
                    <a:avLst/>
                    <a:gdLst>
                      <a:gd name="T0" fmla="*/ 54 w 62"/>
                      <a:gd name="T1" fmla="*/ 53 h 61"/>
                      <a:gd name="T2" fmla="*/ 57 w 62"/>
                      <a:gd name="T3" fmla="*/ 47 h 61"/>
                      <a:gd name="T4" fmla="*/ 57 w 62"/>
                      <a:gd name="T5" fmla="*/ 45 h 61"/>
                      <a:gd name="T6" fmla="*/ 57 w 62"/>
                      <a:gd name="T7" fmla="*/ 44 h 61"/>
                      <a:gd name="T8" fmla="*/ 58 w 62"/>
                      <a:gd name="T9" fmla="*/ 44 h 61"/>
                      <a:gd name="T10" fmla="*/ 60 w 62"/>
                      <a:gd name="T11" fmla="*/ 42 h 61"/>
                      <a:gd name="T12" fmla="*/ 61 w 62"/>
                      <a:gd name="T13" fmla="*/ 36 h 61"/>
                      <a:gd name="T14" fmla="*/ 61 w 62"/>
                      <a:gd name="T15" fmla="*/ 33 h 61"/>
                      <a:gd name="T16" fmla="*/ 62 w 62"/>
                      <a:gd name="T17" fmla="*/ 31 h 61"/>
                      <a:gd name="T18" fmla="*/ 60 w 62"/>
                      <a:gd name="T19" fmla="*/ 18 h 61"/>
                      <a:gd name="T20" fmla="*/ 54 w 62"/>
                      <a:gd name="T21" fmla="*/ 8 h 61"/>
                      <a:gd name="T22" fmla="*/ 49 w 62"/>
                      <a:gd name="T23" fmla="*/ 4 h 61"/>
                      <a:gd name="T24" fmla="*/ 44 w 62"/>
                      <a:gd name="T25" fmla="*/ 2 h 61"/>
                      <a:gd name="T26" fmla="*/ 38 w 62"/>
                      <a:gd name="T27" fmla="*/ 0 h 61"/>
                      <a:gd name="T28" fmla="*/ 31 w 62"/>
                      <a:gd name="T29" fmla="*/ 0 h 61"/>
                      <a:gd name="T30" fmla="*/ 24 w 62"/>
                      <a:gd name="T31" fmla="*/ 0 h 61"/>
                      <a:gd name="T32" fmla="*/ 19 w 62"/>
                      <a:gd name="T33" fmla="*/ 2 h 61"/>
                      <a:gd name="T34" fmla="*/ 10 w 62"/>
                      <a:gd name="T35" fmla="*/ 8 h 61"/>
                      <a:gd name="T36" fmla="*/ 3 w 62"/>
                      <a:gd name="T37" fmla="*/ 18 h 61"/>
                      <a:gd name="T38" fmla="*/ 0 w 62"/>
                      <a:gd name="T39" fmla="*/ 31 h 61"/>
                      <a:gd name="T40" fmla="*/ 0 w 62"/>
                      <a:gd name="T41" fmla="*/ 36 h 61"/>
                      <a:gd name="T42" fmla="*/ 3 w 62"/>
                      <a:gd name="T43" fmla="*/ 42 h 61"/>
                      <a:gd name="T44" fmla="*/ 5 w 62"/>
                      <a:gd name="T45" fmla="*/ 47 h 61"/>
                      <a:gd name="T46" fmla="*/ 10 w 62"/>
                      <a:gd name="T47" fmla="*/ 53 h 61"/>
                      <a:gd name="T48" fmla="*/ 19 w 62"/>
                      <a:gd name="T49" fmla="*/ 59 h 61"/>
                      <a:gd name="T50" fmla="*/ 24 w 62"/>
                      <a:gd name="T51" fmla="*/ 60 h 61"/>
                      <a:gd name="T52" fmla="*/ 31 w 62"/>
                      <a:gd name="T53" fmla="*/ 61 h 61"/>
                      <a:gd name="T54" fmla="*/ 38 w 62"/>
                      <a:gd name="T55" fmla="*/ 60 h 61"/>
                      <a:gd name="T56" fmla="*/ 44 w 62"/>
                      <a:gd name="T57" fmla="*/ 59 h 61"/>
                      <a:gd name="T58" fmla="*/ 46 w 62"/>
                      <a:gd name="T59" fmla="*/ 57 h 61"/>
                      <a:gd name="T60" fmla="*/ 46 w 62"/>
                      <a:gd name="T61" fmla="*/ 56 h 61"/>
                      <a:gd name="T62" fmla="*/ 47 w 62"/>
                      <a:gd name="T63" fmla="*/ 56 h 61"/>
                      <a:gd name="T64" fmla="*/ 49 w 62"/>
                      <a:gd name="T65" fmla="*/ 56 h 61"/>
                      <a:gd name="T66" fmla="*/ 51 w 62"/>
                      <a:gd name="T67" fmla="*/ 54 h 61"/>
                      <a:gd name="T68" fmla="*/ 51 w 62"/>
                      <a:gd name="T69" fmla="*/ 53 h 61"/>
                      <a:gd name="T70" fmla="*/ 52 w 62"/>
                      <a:gd name="T71" fmla="*/ 53 h 61"/>
                      <a:gd name="T72" fmla="*/ 54 w 62"/>
                      <a:gd name="T7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1">
                        <a:moveTo>
                          <a:pt x="54" y="53"/>
                        </a:moveTo>
                        <a:lnTo>
                          <a:pt x="57" y="47"/>
                        </a:lnTo>
                        <a:lnTo>
                          <a:pt x="57" y="45"/>
                        </a:lnTo>
                        <a:lnTo>
                          <a:pt x="57" y="44"/>
                        </a:lnTo>
                        <a:lnTo>
                          <a:pt x="58" y="44"/>
                        </a:lnTo>
                        <a:lnTo>
                          <a:pt x="60" y="42"/>
                        </a:lnTo>
                        <a:lnTo>
                          <a:pt x="61" y="36"/>
                        </a:lnTo>
                        <a:lnTo>
                          <a:pt x="61" y="33"/>
                        </a:lnTo>
                        <a:lnTo>
                          <a:pt x="62" y="31"/>
                        </a:lnTo>
                        <a:lnTo>
                          <a:pt x="60" y="18"/>
                        </a:lnTo>
                        <a:lnTo>
                          <a:pt x="54" y="8"/>
                        </a:lnTo>
                        <a:lnTo>
                          <a:pt x="49" y="4"/>
                        </a:lnTo>
                        <a:lnTo>
                          <a:pt x="44" y="2"/>
                        </a:lnTo>
                        <a:lnTo>
                          <a:pt x="38" y="0"/>
                        </a:lnTo>
                        <a:lnTo>
                          <a:pt x="31" y="0"/>
                        </a:lnTo>
                        <a:lnTo>
                          <a:pt x="24" y="0"/>
                        </a:lnTo>
                        <a:lnTo>
                          <a:pt x="19" y="2"/>
                        </a:lnTo>
                        <a:lnTo>
                          <a:pt x="10" y="8"/>
                        </a:lnTo>
                        <a:lnTo>
                          <a:pt x="3" y="18"/>
                        </a:lnTo>
                        <a:lnTo>
                          <a:pt x="0" y="31"/>
                        </a:lnTo>
                        <a:lnTo>
                          <a:pt x="0" y="36"/>
                        </a:lnTo>
                        <a:lnTo>
                          <a:pt x="3" y="42"/>
                        </a:lnTo>
                        <a:lnTo>
                          <a:pt x="5" y="47"/>
                        </a:lnTo>
                        <a:lnTo>
                          <a:pt x="10" y="53"/>
                        </a:lnTo>
                        <a:lnTo>
                          <a:pt x="19" y="59"/>
                        </a:lnTo>
                        <a:lnTo>
                          <a:pt x="24" y="60"/>
                        </a:lnTo>
                        <a:lnTo>
                          <a:pt x="31" y="61"/>
                        </a:lnTo>
                        <a:lnTo>
                          <a:pt x="38" y="60"/>
                        </a:lnTo>
                        <a:lnTo>
                          <a:pt x="44" y="59"/>
                        </a:lnTo>
                        <a:lnTo>
                          <a:pt x="46" y="57"/>
                        </a:lnTo>
                        <a:lnTo>
                          <a:pt x="46" y="56"/>
                        </a:lnTo>
                        <a:lnTo>
                          <a:pt x="47" y="56"/>
                        </a:lnTo>
                        <a:lnTo>
                          <a:pt x="49" y="56"/>
                        </a:lnTo>
                        <a:lnTo>
                          <a:pt x="51" y="54"/>
                        </a:lnTo>
                        <a:lnTo>
                          <a:pt x="51" y="53"/>
                        </a:lnTo>
                        <a:lnTo>
                          <a:pt x="52" y="53"/>
                        </a:lnTo>
                        <a:lnTo>
                          <a:pt x="54" y="53"/>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3" name="Freeform 478">
                    <a:extLst>
                      <a:ext uri="{FF2B5EF4-FFF2-40B4-BE49-F238E27FC236}">
                        <a16:creationId xmlns:a16="http://schemas.microsoft.com/office/drawing/2014/main" id="{9E5B460F-4AB2-6FD7-660F-0C7CBD0C309A}"/>
                      </a:ext>
                    </a:extLst>
                  </p:cNvPr>
                  <p:cNvSpPr>
                    <a:spLocks/>
                  </p:cNvSpPr>
                  <p:nvPr/>
                </p:nvSpPr>
                <p:spPr bwMode="auto">
                  <a:xfrm>
                    <a:off x="6821488" y="6027738"/>
                    <a:ext cx="19050" cy="19050"/>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8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5 h 62"/>
                      <a:gd name="T70" fmla="*/ 45 w 62"/>
                      <a:gd name="T71" fmla="*/ 55 h 62"/>
                      <a:gd name="T72" fmla="*/ 47 w 62"/>
                      <a:gd name="T73" fmla="*/ 55 h 62"/>
                      <a:gd name="T74" fmla="*/ 49 w 62"/>
                      <a:gd name="T75" fmla="*/ 53 h 62"/>
                      <a:gd name="T76" fmla="*/ 49 w 62"/>
                      <a:gd name="T77" fmla="*/ 52 h 62"/>
                      <a:gd name="T78" fmla="*/ 51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8"/>
                        </a:lnTo>
                        <a:lnTo>
                          <a:pt x="53" y="8"/>
                        </a:lnTo>
                        <a:lnTo>
                          <a:pt x="47" y="4"/>
                        </a:lnTo>
                        <a:lnTo>
                          <a:pt x="42" y="2"/>
                        </a:lnTo>
                        <a:lnTo>
                          <a:pt x="36" y="0"/>
                        </a:lnTo>
                        <a:lnTo>
                          <a:pt x="31" y="0"/>
                        </a:lnTo>
                        <a:lnTo>
                          <a:pt x="18" y="2"/>
                        </a:lnTo>
                        <a:lnTo>
                          <a:pt x="8" y="8"/>
                        </a:lnTo>
                        <a:lnTo>
                          <a:pt x="2" y="18"/>
                        </a:lnTo>
                        <a:lnTo>
                          <a:pt x="0" y="31"/>
                        </a:lnTo>
                        <a:lnTo>
                          <a:pt x="0" y="36"/>
                        </a:lnTo>
                        <a:lnTo>
                          <a:pt x="2" y="42"/>
                        </a:lnTo>
                        <a:lnTo>
                          <a:pt x="4" y="47"/>
                        </a:lnTo>
                        <a:lnTo>
                          <a:pt x="8" y="52"/>
                        </a:lnTo>
                        <a:lnTo>
                          <a:pt x="18" y="59"/>
                        </a:lnTo>
                        <a:lnTo>
                          <a:pt x="24" y="61"/>
                        </a:lnTo>
                        <a:lnTo>
                          <a:pt x="31" y="62"/>
                        </a:lnTo>
                        <a:lnTo>
                          <a:pt x="33" y="61"/>
                        </a:lnTo>
                        <a:lnTo>
                          <a:pt x="36" y="61"/>
                        </a:lnTo>
                        <a:lnTo>
                          <a:pt x="42" y="59"/>
                        </a:lnTo>
                        <a:lnTo>
                          <a:pt x="44" y="57"/>
                        </a:lnTo>
                        <a:lnTo>
                          <a:pt x="44" y="55"/>
                        </a:lnTo>
                        <a:lnTo>
                          <a:pt x="45" y="55"/>
                        </a:lnTo>
                        <a:lnTo>
                          <a:pt x="47" y="55"/>
                        </a:lnTo>
                        <a:lnTo>
                          <a:pt x="49" y="53"/>
                        </a:lnTo>
                        <a:lnTo>
                          <a:pt x="49"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4" name="Freeform 479">
                    <a:extLst>
                      <a:ext uri="{FF2B5EF4-FFF2-40B4-BE49-F238E27FC236}">
                        <a16:creationId xmlns:a16="http://schemas.microsoft.com/office/drawing/2014/main" id="{76D8FC1D-1E7E-8B18-B4B1-95A3CA8548E3}"/>
                      </a:ext>
                    </a:extLst>
                  </p:cNvPr>
                  <p:cNvSpPr>
                    <a:spLocks/>
                  </p:cNvSpPr>
                  <p:nvPr/>
                </p:nvSpPr>
                <p:spPr bwMode="auto">
                  <a:xfrm>
                    <a:off x="6831013" y="6046788"/>
                    <a:ext cx="20638" cy="19050"/>
                  </a:xfrm>
                  <a:custGeom>
                    <a:avLst/>
                    <a:gdLst>
                      <a:gd name="T0" fmla="*/ 52 w 62"/>
                      <a:gd name="T1" fmla="*/ 52 h 61"/>
                      <a:gd name="T2" fmla="*/ 52 w 62"/>
                      <a:gd name="T3" fmla="*/ 50 h 61"/>
                      <a:gd name="T4" fmla="*/ 52 w 62"/>
                      <a:gd name="T5" fmla="*/ 49 h 61"/>
                      <a:gd name="T6" fmla="*/ 53 w 62"/>
                      <a:gd name="T7" fmla="*/ 49 h 61"/>
                      <a:gd name="T8" fmla="*/ 56 w 62"/>
                      <a:gd name="T9" fmla="*/ 47 h 61"/>
                      <a:gd name="T10" fmla="*/ 56 w 62"/>
                      <a:gd name="T11" fmla="*/ 45 h 61"/>
                      <a:gd name="T12" fmla="*/ 56 w 62"/>
                      <a:gd name="T13" fmla="*/ 44 h 61"/>
                      <a:gd name="T14" fmla="*/ 57 w 62"/>
                      <a:gd name="T15" fmla="*/ 44 h 61"/>
                      <a:gd name="T16" fmla="*/ 59 w 62"/>
                      <a:gd name="T17" fmla="*/ 42 h 61"/>
                      <a:gd name="T18" fmla="*/ 61 w 62"/>
                      <a:gd name="T19" fmla="*/ 36 h 61"/>
                      <a:gd name="T20" fmla="*/ 61 w 62"/>
                      <a:gd name="T21" fmla="*/ 33 h 61"/>
                      <a:gd name="T22" fmla="*/ 62 w 62"/>
                      <a:gd name="T23" fmla="*/ 31 h 61"/>
                      <a:gd name="T24" fmla="*/ 61 w 62"/>
                      <a:gd name="T25" fmla="*/ 24 h 61"/>
                      <a:gd name="T26" fmla="*/ 59 w 62"/>
                      <a:gd name="T27" fmla="*/ 18 h 61"/>
                      <a:gd name="T28" fmla="*/ 52 w 62"/>
                      <a:gd name="T29" fmla="*/ 8 h 61"/>
                      <a:gd name="T30" fmla="*/ 47 w 62"/>
                      <a:gd name="T31" fmla="*/ 4 h 61"/>
                      <a:gd name="T32" fmla="*/ 42 w 62"/>
                      <a:gd name="T33" fmla="*/ 2 h 61"/>
                      <a:gd name="T34" fmla="*/ 36 w 62"/>
                      <a:gd name="T35" fmla="*/ 0 h 61"/>
                      <a:gd name="T36" fmla="*/ 31 w 62"/>
                      <a:gd name="T37" fmla="*/ 0 h 61"/>
                      <a:gd name="T38" fmla="*/ 17 w 62"/>
                      <a:gd name="T39" fmla="*/ 2 h 61"/>
                      <a:gd name="T40" fmla="*/ 8 w 62"/>
                      <a:gd name="T41" fmla="*/ 8 h 61"/>
                      <a:gd name="T42" fmla="*/ 2 w 62"/>
                      <a:gd name="T43" fmla="*/ 18 h 61"/>
                      <a:gd name="T44" fmla="*/ 0 w 62"/>
                      <a:gd name="T45" fmla="*/ 31 h 61"/>
                      <a:gd name="T46" fmla="*/ 0 w 62"/>
                      <a:gd name="T47" fmla="*/ 36 h 61"/>
                      <a:gd name="T48" fmla="*/ 2 w 62"/>
                      <a:gd name="T49" fmla="*/ 42 h 61"/>
                      <a:gd name="T50" fmla="*/ 4 w 62"/>
                      <a:gd name="T51" fmla="*/ 47 h 61"/>
                      <a:gd name="T52" fmla="*/ 8 w 62"/>
                      <a:gd name="T53" fmla="*/ 52 h 61"/>
                      <a:gd name="T54" fmla="*/ 17 w 62"/>
                      <a:gd name="T55" fmla="*/ 58 h 61"/>
                      <a:gd name="T56" fmla="*/ 24 w 62"/>
                      <a:gd name="T57" fmla="*/ 60 h 61"/>
                      <a:gd name="T58" fmla="*/ 31 w 62"/>
                      <a:gd name="T59" fmla="*/ 61 h 61"/>
                      <a:gd name="T60" fmla="*/ 33 w 62"/>
                      <a:gd name="T61" fmla="*/ 60 h 61"/>
                      <a:gd name="T62" fmla="*/ 36 w 62"/>
                      <a:gd name="T63" fmla="*/ 60 h 61"/>
                      <a:gd name="T64" fmla="*/ 42 w 62"/>
                      <a:gd name="T65" fmla="*/ 58 h 61"/>
                      <a:gd name="T66" fmla="*/ 44 w 62"/>
                      <a:gd name="T67" fmla="*/ 56 h 61"/>
                      <a:gd name="T68" fmla="*/ 44 w 62"/>
                      <a:gd name="T69" fmla="*/ 55 h 61"/>
                      <a:gd name="T70" fmla="*/ 45 w 62"/>
                      <a:gd name="T71" fmla="*/ 55 h 61"/>
                      <a:gd name="T72" fmla="*/ 47 w 62"/>
                      <a:gd name="T73" fmla="*/ 55 h 61"/>
                      <a:gd name="T74" fmla="*/ 49 w 62"/>
                      <a:gd name="T75" fmla="*/ 53 h 61"/>
                      <a:gd name="T76" fmla="*/ 49 w 62"/>
                      <a:gd name="T77" fmla="*/ 52 h 61"/>
                      <a:gd name="T78" fmla="*/ 50 w 62"/>
                      <a:gd name="T79" fmla="*/ 52 h 61"/>
                      <a:gd name="T80" fmla="*/ 52 w 62"/>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1">
                        <a:moveTo>
                          <a:pt x="52" y="52"/>
                        </a:moveTo>
                        <a:lnTo>
                          <a:pt x="52" y="50"/>
                        </a:lnTo>
                        <a:lnTo>
                          <a:pt x="52" y="49"/>
                        </a:lnTo>
                        <a:lnTo>
                          <a:pt x="53" y="49"/>
                        </a:lnTo>
                        <a:lnTo>
                          <a:pt x="56" y="47"/>
                        </a:lnTo>
                        <a:lnTo>
                          <a:pt x="56" y="45"/>
                        </a:lnTo>
                        <a:lnTo>
                          <a:pt x="56" y="44"/>
                        </a:lnTo>
                        <a:lnTo>
                          <a:pt x="57" y="44"/>
                        </a:lnTo>
                        <a:lnTo>
                          <a:pt x="59" y="42"/>
                        </a:lnTo>
                        <a:lnTo>
                          <a:pt x="61" y="36"/>
                        </a:lnTo>
                        <a:lnTo>
                          <a:pt x="61" y="33"/>
                        </a:lnTo>
                        <a:lnTo>
                          <a:pt x="62" y="31"/>
                        </a:lnTo>
                        <a:lnTo>
                          <a:pt x="61" y="24"/>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4" y="60"/>
                        </a:lnTo>
                        <a:lnTo>
                          <a:pt x="31" y="61"/>
                        </a:lnTo>
                        <a:lnTo>
                          <a:pt x="33" y="60"/>
                        </a:lnTo>
                        <a:lnTo>
                          <a:pt x="36" y="60"/>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5" name="Freeform 480">
                    <a:extLst>
                      <a:ext uri="{FF2B5EF4-FFF2-40B4-BE49-F238E27FC236}">
                        <a16:creationId xmlns:a16="http://schemas.microsoft.com/office/drawing/2014/main" id="{B33E4F3C-BF07-BBF5-3149-6A4B1F2AA020}"/>
                      </a:ext>
                    </a:extLst>
                  </p:cNvPr>
                  <p:cNvSpPr>
                    <a:spLocks/>
                  </p:cNvSpPr>
                  <p:nvPr/>
                </p:nvSpPr>
                <p:spPr bwMode="auto">
                  <a:xfrm>
                    <a:off x="6856413" y="5991226"/>
                    <a:ext cx="19050"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7 h 62"/>
                      <a:gd name="T20" fmla="*/ 61 w 62"/>
                      <a:gd name="T21" fmla="*/ 33 h 62"/>
                      <a:gd name="T22" fmla="*/ 62 w 62"/>
                      <a:gd name="T23" fmla="*/ 31 h 62"/>
                      <a:gd name="T24" fmla="*/ 61 w 62"/>
                      <a:gd name="T25" fmla="*/ 25 h 62"/>
                      <a:gd name="T26" fmla="*/ 59 w 62"/>
                      <a:gd name="T27" fmla="*/ 19 h 62"/>
                      <a:gd name="T28" fmla="*/ 53 w 62"/>
                      <a:gd name="T29" fmla="*/ 9 h 62"/>
                      <a:gd name="T30" fmla="*/ 48 w 62"/>
                      <a:gd name="T31" fmla="*/ 5 h 62"/>
                      <a:gd name="T32" fmla="*/ 42 w 62"/>
                      <a:gd name="T33" fmla="*/ 3 h 62"/>
                      <a:gd name="T34" fmla="*/ 36 w 62"/>
                      <a:gd name="T35" fmla="*/ 0 h 62"/>
                      <a:gd name="T36" fmla="*/ 31 w 62"/>
                      <a:gd name="T37" fmla="*/ 0 h 62"/>
                      <a:gd name="T38" fmla="*/ 18 w 62"/>
                      <a:gd name="T39" fmla="*/ 3 h 62"/>
                      <a:gd name="T40" fmla="*/ 8 w 62"/>
                      <a:gd name="T41" fmla="*/ 9 h 62"/>
                      <a:gd name="T42" fmla="*/ 2 w 62"/>
                      <a:gd name="T43" fmla="*/ 19 h 62"/>
                      <a:gd name="T44" fmla="*/ 0 w 62"/>
                      <a:gd name="T45" fmla="*/ 31 h 62"/>
                      <a:gd name="T46" fmla="*/ 0 w 62"/>
                      <a:gd name="T47" fmla="*/ 37 h 62"/>
                      <a:gd name="T48" fmla="*/ 2 w 62"/>
                      <a:gd name="T49" fmla="*/ 43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7"/>
                        </a:lnTo>
                        <a:lnTo>
                          <a:pt x="61" y="33"/>
                        </a:lnTo>
                        <a:lnTo>
                          <a:pt x="62" y="31"/>
                        </a:lnTo>
                        <a:lnTo>
                          <a:pt x="61" y="25"/>
                        </a:lnTo>
                        <a:lnTo>
                          <a:pt x="59" y="19"/>
                        </a:lnTo>
                        <a:lnTo>
                          <a:pt x="53" y="9"/>
                        </a:lnTo>
                        <a:lnTo>
                          <a:pt x="48" y="5"/>
                        </a:lnTo>
                        <a:lnTo>
                          <a:pt x="42" y="3"/>
                        </a:lnTo>
                        <a:lnTo>
                          <a:pt x="36" y="0"/>
                        </a:lnTo>
                        <a:lnTo>
                          <a:pt x="31" y="0"/>
                        </a:lnTo>
                        <a:lnTo>
                          <a:pt x="18" y="3"/>
                        </a:lnTo>
                        <a:lnTo>
                          <a:pt x="8" y="9"/>
                        </a:lnTo>
                        <a:lnTo>
                          <a:pt x="2" y="19"/>
                        </a:lnTo>
                        <a:lnTo>
                          <a:pt x="0" y="31"/>
                        </a:lnTo>
                        <a:lnTo>
                          <a:pt x="0" y="37"/>
                        </a:lnTo>
                        <a:lnTo>
                          <a:pt x="2" y="43"/>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6" name="Freeform 481">
                    <a:extLst>
                      <a:ext uri="{FF2B5EF4-FFF2-40B4-BE49-F238E27FC236}">
                        <a16:creationId xmlns:a16="http://schemas.microsoft.com/office/drawing/2014/main" id="{E6DE4AA0-092A-9DB3-417F-D7573E0CD426}"/>
                      </a:ext>
                    </a:extLst>
                  </p:cNvPr>
                  <p:cNvSpPr>
                    <a:spLocks/>
                  </p:cNvSpPr>
                  <p:nvPr/>
                </p:nvSpPr>
                <p:spPr bwMode="auto">
                  <a:xfrm>
                    <a:off x="6872288" y="6003926"/>
                    <a:ext cx="19050" cy="20638"/>
                  </a:xfrm>
                  <a:custGeom>
                    <a:avLst/>
                    <a:gdLst>
                      <a:gd name="T0" fmla="*/ 52 w 61"/>
                      <a:gd name="T1" fmla="*/ 52 h 62"/>
                      <a:gd name="T2" fmla="*/ 52 w 61"/>
                      <a:gd name="T3" fmla="*/ 50 h 62"/>
                      <a:gd name="T4" fmla="*/ 52 w 61"/>
                      <a:gd name="T5" fmla="*/ 49 h 62"/>
                      <a:gd name="T6" fmla="*/ 53 w 61"/>
                      <a:gd name="T7" fmla="*/ 49 h 62"/>
                      <a:gd name="T8" fmla="*/ 55 w 61"/>
                      <a:gd name="T9" fmla="*/ 47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4 h 62"/>
                      <a:gd name="T26" fmla="*/ 58 w 61"/>
                      <a:gd name="T27" fmla="*/ 18 h 62"/>
                      <a:gd name="T28" fmla="*/ 52 w 61"/>
                      <a:gd name="T29" fmla="*/ 8 h 62"/>
                      <a:gd name="T30" fmla="*/ 47 w 61"/>
                      <a:gd name="T31" fmla="*/ 4 h 62"/>
                      <a:gd name="T32" fmla="*/ 42 w 61"/>
                      <a:gd name="T33" fmla="*/ 2 h 62"/>
                      <a:gd name="T34" fmla="*/ 36 w 61"/>
                      <a:gd name="T35" fmla="*/ 0 h 62"/>
                      <a:gd name="T36" fmla="*/ 31 w 61"/>
                      <a:gd name="T37" fmla="*/ 0 h 62"/>
                      <a:gd name="T38" fmla="*/ 17 w 61"/>
                      <a:gd name="T39" fmla="*/ 2 h 62"/>
                      <a:gd name="T40" fmla="*/ 8 w 61"/>
                      <a:gd name="T41" fmla="*/ 8 h 62"/>
                      <a:gd name="T42" fmla="*/ 2 w 61"/>
                      <a:gd name="T43" fmla="*/ 18 h 62"/>
                      <a:gd name="T44" fmla="*/ 0 w 61"/>
                      <a:gd name="T45" fmla="*/ 31 h 62"/>
                      <a:gd name="T46" fmla="*/ 0 w 61"/>
                      <a:gd name="T47" fmla="*/ 36 h 62"/>
                      <a:gd name="T48" fmla="*/ 2 w 61"/>
                      <a:gd name="T49" fmla="*/ 42 h 62"/>
                      <a:gd name="T50" fmla="*/ 4 w 61"/>
                      <a:gd name="T51" fmla="*/ 47 h 62"/>
                      <a:gd name="T52" fmla="*/ 8 w 61"/>
                      <a:gd name="T53" fmla="*/ 52 h 62"/>
                      <a:gd name="T54" fmla="*/ 17 w 61"/>
                      <a:gd name="T55" fmla="*/ 58 h 62"/>
                      <a:gd name="T56" fmla="*/ 23 w 61"/>
                      <a:gd name="T57" fmla="*/ 61 h 62"/>
                      <a:gd name="T58" fmla="*/ 31 w 61"/>
                      <a:gd name="T59" fmla="*/ 62 h 62"/>
                      <a:gd name="T60" fmla="*/ 33 w 61"/>
                      <a:gd name="T61" fmla="*/ 61 h 62"/>
                      <a:gd name="T62" fmla="*/ 36 w 61"/>
                      <a:gd name="T63" fmla="*/ 61 h 62"/>
                      <a:gd name="T64" fmla="*/ 42 w 61"/>
                      <a:gd name="T65" fmla="*/ 58 h 62"/>
                      <a:gd name="T66" fmla="*/ 44 w 61"/>
                      <a:gd name="T67" fmla="*/ 56 h 62"/>
                      <a:gd name="T68" fmla="*/ 44 w 61"/>
                      <a:gd name="T69" fmla="*/ 55 h 62"/>
                      <a:gd name="T70" fmla="*/ 45 w 61"/>
                      <a:gd name="T71" fmla="*/ 55 h 62"/>
                      <a:gd name="T72" fmla="*/ 47 w 61"/>
                      <a:gd name="T73" fmla="*/ 55 h 62"/>
                      <a:gd name="T74" fmla="*/ 49 w 61"/>
                      <a:gd name="T75" fmla="*/ 53 h 62"/>
                      <a:gd name="T76" fmla="*/ 49 w 61"/>
                      <a:gd name="T77" fmla="*/ 52 h 62"/>
                      <a:gd name="T78" fmla="*/ 50 w 61"/>
                      <a:gd name="T79" fmla="*/ 52 h 62"/>
                      <a:gd name="T80" fmla="*/ 52 w 61"/>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2"/>
                        </a:moveTo>
                        <a:lnTo>
                          <a:pt x="52" y="50"/>
                        </a:lnTo>
                        <a:lnTo>
                          <a:pt x="52" y="49"/>
                        </a:lnTo>
                        <a:lnTo>
                          <a:pt x="53" y="49"/>
                        </a:lnTo>
                        <a:lnTo>
                          <a:pt x="55" y="47"/>
                        </a:lnTo>
                        <a:lnTo>
                          <a:pt x="55" y="45"/>
                        </a:lnTo>
                        <a:lnTo>
                          <a:pt x="55" y="44"/>
                        </a:lnTo>
                        <a:lnTo>
                          <a:pt x="56" y="44"/>
                        </a:lnTo>
                        <a:lnTo>
                          <a:pt x="58" y="42"/>
                        </a:lnTo>
                        <a:lnTo>
                          <a:pt x="60" y="36"/>
                        </a:lnTo>
                        <a:lnTo>
                          <a:pt x="60" y="33"/>
                        </a:lnTo>
                        <a:lnTo>
                          <a:pt x="61" y="31"/>
                        </a:lnTo>
                        <a:lnTo>
                          <a:pt x="60" y="24"/>
                        </a:lnTo>
                        <a:lnTo>
                          <a:pt x="58"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3" y="61"/>
                        </a:lnTo>
                        <a:lnTo>
                          <a:pt x="31" y="62"/>
                        </a:lnTo>
                        <a:lnTo>
                          <a:pt x="33" y="61"/>
                        </a:lnTo>
                        <a:lnTo>
                          <a:pt x="36" y="61"/>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7" name="Freeform 482">
                    <a:extLst>
                      <a:ext uri="{FF2B5EF4-FFF2-40B4-BE49-F238E27FC236}">
                        <a16:creationId xmlns:a16="http://schemas.microsoft.com/office/drawing/2014/main" id="{5E7DF44C-6CD3-8179-0421-1B1C41C224E8}"/>
                      </a:ext>
                    </a:extLst>
                  </p:cNvPr>
                  <p:cNvSpPr>
                    <a:spLocks/>
                  </p:cNvSpPr>
                  <p:nvPr/>
                </p:nvSpPr>
                <p:spPr bwMode="auto">
                  <a:xfrm>
                    <a:off x="6881813" y="6037263"/>
                    <a:ext cx="19050" cy="19050"/>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4 h 62"/>
                      <a:gd name="T26" fmla="*/ 59 w 62"/>
                      <a:gd name="T27" fmla="*/ 18 h 62"/>
                      <a:gd name="T28" fmla="*/ 53 w 62"/>
                      <a:gd name="T29" fmla="*/ 8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8 h 62"/>
                      <a:gd name="T42" fmla="*/ 3 w 62"/>
                      <a:gd name="T43" fmla="*/ 18 h 62"/>
                      <a:gd name="T44" fmla="*/ 0 w 62"/>
                      <a:gd name="T45" fmla="*/ 31 h 62"/>
                      <a:gd name="T46" fmla="*/ 0 w 62"/>
                      <a:gd name="T47" fmla="*/ 36 h 62"/>
                      <a:gd name="T48" fmla="*/ 3 w 62"/>
                      <a:gd name="T49" fmla="*/ 42 h 62"/>
                      <a:gd name="T50" fmla="*/ 5 w 62"/>
                      <a:gd name="T51" fmla="*/ 47 h 62"/>
                      <a:gd name="T52" fmla="*/ 9 w 62"/>
                      <a:gd name="T53" fmla="*/ 52 h 62"/>
                      <a:gd name="T54" fmla="*/ 18 w 62"/>
                      <a:gd name="T55" fmla="*/ 58 h 62"/>
                      <a:gd name="T56" fmla="*/ 24 w 62"/>
                      <a:gd name="T57" fmla="*/ 61 h 62"/>
                      <a:gd name="T58" fmla="*/ 31 w 62"/>
                      <a:gd name="T59" fmla="*/ 62 h 62"/>
                      <a:gd name="T60" fmla="*/ 33 w 62"/>
                      <a:gd name="T61" fmla="*/ 61 h 62"/>
                      <a:gd name="T62" fmla="*/ 36 w 62"/>
                      <a:gd name="T63" fmla="*/ 61 h 62"/>
                      <a:gd name="T64" fmla="*/ 43 w 62"/>
                      <a:gd name="T65" fmla="*/ 58 h 62"/>
                      <a:gd name="T66" fmla="*/ 45 w 62"/>
                      <a:gd name="T67" fmla="*/ 56 h 62"/>
                      <a:gd name="T68" fmla="*/ 45 w 62"/>
                      <a:gd name="T69" fmla="*/ 55 h 62"/>
                      <a:gd name="T70" fmla="*/ 46 w 62"/>
                      <a:gd name="T71" fmla="*/ 55 h 62"/>
                      <a:gd name="T72" fmla="*/ 48 w 62"/>
                      <a:gd name="T73" fmla="*/ 55 h 62"/>
                      <a:gd name="T74" fmla="*/ 50 w 62"/>
                      <a:gd name="T75" fmla="*/ 53 h 62"/>
                      <a:gd name="T76" fmla="*/ 50 w 62"/>
                      <a:gd name="T77" fmla="*/ 52 h 62"/>
                      <a:gd name="T78" fmla="*/ 51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4"/>
                        </a:lnTo>
                        <a:lnTo>
                          <a:pt x="59" y="18"/>
                        </a:lnTo>
                        <a:lnTo>
                          <a:pt x="53" y="8"/>
                        </a:lnTo>
                        <a:lnTo>
                          <a:pt x="48" y="4"/>
                        </a:lnTo>
                        <a:lnTo>
                          <a:pt x="43" y="2"/>
                        </a:lnTo>
                        <a:lnTo>
                          <a:pt x="36" y="0"/>
                        </a:lnTo>
                        <a:lnTo>
                          <a:pt x="31" y="0"/>
                        </a:lnTo>
                        <a:lnTo>
                          <a:pt x="18" y="2"/>
                        </a:lnTo>
                        <a:lnTo>
                          <a:pt x="9" y="8"/>
                        </a:lnTo>
                        <a:lnTo>
                          <a:pt x="3" y="18"/>
                        </a:lnTo>
                        <a:lnTo>
                          <a:pt x="0" y="31"/>
                        </a:lnTo>
                        <a:lnTo>
                          <a:pt x="0" y="36"/>
                        </a:lnTo>
                        <a:lnTo>
                          <a:pt x="3" y="42"/>
                        </a:lnTo>
                        <a:lnTo>
                          <a:pt x="5" y="47"/>
                        </a:lnTo>
                        <a:lnTo>
                          <a:pt x="9" y="52"/>
                        </a:lnTo>
                        <a:lnTo>
                          <a:pt x="18" y="58"/>
                        </a:lnTo>
                        <a:lnTo>
                          <a:pt x="24" y="61"/>
                        </a:lnTo>
                        <a:lnTo>
                          <a:pt x="31" y="62"/>
                        </a:lnTo>
                        <a:lnTo>
                          <a:pt x="33" y="61"/>
                        </a:lnTo>
                        <a:lnTo>
                          <a:pt x="36" y="61"/>
                        </a:lnTo>
                        <a:lnTo>
                          <a:pt x="43" y="58"/>
                        </a:lnTo>
                        <a:lnTo>
                          <a:pt x="45" y="56"/>
                        </a:lnTo>
                        <a:lnTo>
                          <a:pt x="45" y="55"/>
                        </a:lnTo>
                        <a:lnTo>
                          <a:pt x="46" y="55"/>
                        </a:lnTo>
                        <a:lnTo>
                          <a:pt x="48" y="55"/>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8" name="Freeform 483">
                    <a:extLst>
                      <a:ext uri="{FF2B5EF4-FFF2-40B4-BE49-F238E27FC236}">
                        <a16:creationId xmlns:a16="http://schemas.microsoft.com/office/drawing/2014/main" id="{2B891D35-F657-2994-0316-E20596BE0D2F}"/>
                      </a:ext>
                    </a:extLst>
                  </p:cNvPr>
                  <p:cNvSpPr>
                    <a:spLocks/>
                  </p:cNvSpPr>
                  <p:nvPr/>
                </p:nvSpPr>
                <p:spPr bwMode="auto">
                  <a:xfrm>
                    <a:off x="6915150" y="5999163"/>
                    <a:ext cx="20638" cy="20638"/>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9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9 h 62"/>
                      <a:gd name="T42" fmla="*/ 3 w 62"/>
                      <a:gd name="T43" fmla="*/ 19 h 62"/>
                      <a:gd name="T44" fmla="*/ 0 w 62"/>
                      <a:gd name="T45" fmla="*/ 31 h 62"/>
                      <a:gd name="T46" fmla="*/ 0 w 62"/>
                      <a:gd name="T47" fmla="*/ 36 h 62"/>
                      <a:gd name="T48" fmla="*/ 3 w 62"/>
                      <a:gd name="T49" fmla="*/ 43 h 62"/>
                      <a:gd name="T50" fmla="*/ 5 w 62"/>
                      <a:gd name="T51" fmla="*/ 48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6"/>
                        </a:lnTo>
                        <a:lnTo>
                          <a:pt x="61" y="33"/>
                        </a:lnTo>
                        <a:lnTo>
                          <a:pt x="62" y="31"/>
                        </a:lnTo>
                        <a:lnTo>
                          <a:pt x="61" y="25"/>
                        </a:lnTo>
                        <a:lnTo>
                          <a:pt x="59" y="19"/>
                        </a:lnTo>
                        <a:lnTo>
                          <a:pt x="53" y="9"/>
                        </a:lnTo>
                        <a:lnTo>
                          <a:pt x="48" y="4"/>
                        </a:lnTo>
                        <a:lnTo>
                          <a:pt x="43" y="2"/>
                        </a:lnTo>
                        <a:lnTo>
                          <a:pt x="36" y="0"/>
                        </a:lnTo>
                        <a:lnTo>
                          <a:pt x="31" y="0"/>
                        </a:lnTo>
                        <a:lnTo>
                          <a:pt x="18" y="2"/>
                        </a:lnTo>
                        <a:lnTo>
                          <a:pt x="9" y="9"/>
                        </a:lnTo>
                        <a:lnTo>
                          <a:pt x="3" y="19"/>
                        </a:lnTo>
                        <a:lnTo>
                          <a:pt x="0" y="31"/>
                        </a:lnTo>
                        <a:lnTo>
                          <a:pt x="0" y="36"/>
                        </a:lnTo>
                        <a:lnTo>
                          <a:pt x="3" y="43"/>
                        </a:lnTo>
                        <a:lnTo>
                          <a:pt x="5" y="48"/>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69" name="Freeform 484">
                    <a:extLst>
                      <a:ext uri="{FF2B5EF4-FFF2-40B4-BE49-F238E27FC236}">
                        <a16:creationId xmlns:a16="http://schemas.microsoft.com/office/drawing/2014/main" id="{91EFF339-3D1A-6181-162F-F4360C4D9980}"/>
                      </a:ext>
                    </a:extLst>
                  </p:cNvPr>
                  <p:cNvSpPr>
                    <a:spLocks/>
                  </p:cNvSpPr>
                  <p:nvPr/>
                </p:nvSpPr>
                <p:spPr bwMode="auto">
                  <a:xfrm>
                    <a:off x="6954838" y="6046788"/>
                    <a:ext cx="19050" cy="19050"/>
                  </a:xfrm>
                  <a:custGeom>
                    <a:avLst/>
                    <a:gdLst>
                      <a:gd name="T0" fmla="*/ 52 w 62"/>
                      <a:gd name="T1" fmla="*/ 52 h 61"/>
                      <a:gd name="T2" fmla="*/ 52 w 62"/>
                      <a:gd name="T3" fmla="*/ 50 h 61"/>
                      <a:gd name="T4" fmla="*/ 52 w 62"/>
                      <a:gd name="T5" fmla="*/ 49 h 61"/>
                      <a:gd name="T6" fmla="*/ 53 w 62"/>
                      <a:gd name="T7" fmla="*/ 49 h 61"/>
                      <a:gd name="T8" fmla="*/ 55 w 62"/>
                      <a:gd name="T9" fmla="*/ 47 h 61"/>
                      <a:gd name="T10" fmla="*/ 55 w 62"/>
                      <a:gd name="T11" fmla="*/ 45 h 61"/>
                      <a:gd name="T12" fmla="*/ 55 w 62"/>
                      <a:gd name="T13" fmla="*/ 44 h 61"/>
                      <a:gd name="T14" fmla="*/ 57 w 62"/>
                      <a:gd name="T15" fmla="*/ 44 h 61"/>
                      <a:gd name="T16" fmla="*/ 59 w 62"/>
                      <a:gd name="T17" fmla="*/ 42 h 61"/>
                      <a:gd name="T18" fmla="*/ 61 w 62"/>
                      <a:gd name="T19" fmla="*/ 36 h 61"/>
                      <a:gd name="T20" fmla="*/ 61 w 62"/>
                      <a:gd name="T21" fmla="*/ 33 h 61"/>
                      <a:gd name="T22" fmla="*/ 62 w 62"/>
                      <a:gd name="T23" fmla="*/ 31 h 61"/>
                      <a:gd name="T24" fmla="*/ 61 w 62"/>
                      <a:gd name="T25" fmla="*/ 24 h 61"/>
                      <a:gd name="T26" fmla="*/ 59 w 62"/>
                      <a:gd name="T27" fmla="*/ 18 h 61"/>
                      <a:gd name="T28" fmla="*/ 52 w 62"/>
                      <a:gd name="T29" fmla="*/ 8 h 61"/>
                      <a:gd name="T30" fmla="*/ 47 w 62"/>
                      <a:gd name="T31" fmla="*/ 4 h 61"/>
                      <a:gd name="T32" fmla="*/ 42 w 62"/>
                      <a:gd name="T33" fmla="*/ 2 h 61"/>
                      <a:gd name="T34" fmla="*/ 36 w 62"/>
                      <a:gd name="T35" fmla="*/ 0 h 61"/>
                      <a:gd name="T36" fmla="*/ 31 w 62"/>
                      <a:gd name="T37" fmla="*/ 0 h 61"/>
                      <a:gd name="T38" fmla="*/ 17 w 62"/>
                      <a:gd name="T39" fmla="*/ 2 h 61"/>
                      <a:gd name="T40" fmla="*/ 8 w 62"/>
                      <a:gd name="T41" fmla="*/ 8 h 61"/>
                      <a:gd name="T42" fmla="*/ 2 w 62"/>
                      <a:gd name="T43" fmla="*/ 18 h 61"/>
                      <a:gd name="T44" fmla="*/ 0 w 62"/>
                      <a:gd name="T45" fmla="*/ 31 h 61"/>
                      <a:gd name="T46" fmla="*/ 0 w 62"/>
                      <a:gd name="T47" fmla="*/ 36 h 61"/>
                      <a:gd name="T48" fmla="*/ 2 w 62"/>
                      <a:gd name="T49" fmla="*/ 42 h 61"/>
                      <a:gd name="T50" fmla="*/ 4 w 62"/>
                      <a:gd name="T51" fmla="*/ 47 h 61"/>
                      <a:gd name="T52" fmla="*/ 8 w 62"/>
                      <a:gd name="T53" fmla="*/ 52 h 61"/>
                      <a:gd name="T54" fmla="*/ 17 w 62"/>
                      <a:gd name="T55" fmla="*/ 58 h 61"/>
                      <a:gd name="T56" fmla="*/ 24 w 62"/>
                      <a:gd name="T57" fmla="*/ 60 h 61"/>
                      <a:gd name="T58" fmla="*/ 31 w 62"/>
                      <a:gd name="T59" fmla="*/ 61 h 61"/>
                      <a:gd name="T60" fmla="*/ 33 w 62"/>
                      <a:gd name="T61" fmla="*/ 60 h 61"/>
                      <a:gd name="T62" fmla="*/ 36 w 62"/>
                      <a:gd name="T63" fmla="*/ 60 h 61"/>
                      <a:gd name="T64" fmla="*/ 42 w 62"/>
                      <a:gd name="T65" fmla="*/ 58 h 61"/>
                      <a:gd name="T66" fmla="*/ 44 w 62"/>
                      <a:gd name="T67" fmla="*/ 56 h 61"/>
                      <a:gd name="T68" fmla="*/ 44 w 62"/>
                      <a:gd name="T69" fmla="*/ 55 h 61"/>
                      <a:gd name="T70" fmla="*/ 45 w 62"/>
                      <a:gd name="T71" fmla="*/ 55 h 61"/>
                      <a:gd name="T72" fmla="*/ 47 w 62"/>
                      <a:gd name="T73" fmla="*/ 55 h 61"/>
                      <a:gd name="T74" fmla="*/ 49 w 62"/>
                      <a:gd name="T75" fmla="*/ 53 h 61"/>
                      <a:gd name="T76" fmla="*/ 49 w 62"/>
                      <a:gd name="T77" fmla="*/ 52 h 61"/>
                      <a:gd name="T78" fmla="*/ 50 w 62"/>
                      <a:gd name="T79" fmla="*/ 52 h 61"/>
                      <a:gd name="T80" fmla="*/ 52 w 62"/>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1">
                        <a:moveTo>
                          <a:pt x="52" y="52"/>
                        </a:moveTo>
                        <a:lnTo>
                          <a:pt x="52" y="50"/>
                        </a:lnTo>
                        <a:lnTo>
                          <a:pt x="52" y="49"/>
                        </a:lnTo>
                        <a:lnTo>
                          <a:pt x="53" y="49"/>
                        </a:lnTo>
                        <a:lnTo>
                          <a:pt x="55" y="47"/>
                        </a:lnTo>
                        <a:lnTo>
                          <a:pt x="55" y="45"/>
                        </a:lnTo>
                        <a:lnTo>
                          <a:pt x="55" y="44"/>
                        </a:lnTo>
                        <a:lnTo>
                          <a:pt x="57" y="44"/>
                        </a:lnTo>
                        <a:lnTo>
                          <a:pt x="59" y="42"/>
                        </a:lnTo>
                        <a:lnTo>
                          <a:pt x="61" y="36"/>
                        </a:lnTo>
                        <a:lnTo>
                          <a:pt x="61" y="33"/>
                        </a:lnTo>
                        <a:lnTo>
                          <a:pt x="62" y="31"/>
                        </a:lnTo>
                        <a:lnTo>
                          <a:pt x="61" y="24"/>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4" y="60"/>
                        </a:lnTo>
                        <a:lnTo>
                          <a:pt x="31" y="61"/>
                        </a:lnTo>
                        <a:lnTo>
                          <a:pt x="33" y="60"/>
                        </a:lnTo>
                        <a:lnTo>
                          <a:pt x="36" y="60"/>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0" name="Freeform 485">
                    <a:extLst>
                      <a:ext uri="{FF2B5EF4-FFF2-40B4-BE49-F238E27FC236}">
                        <a16:creationId xmlns:a16="http://schemas.microsoft.com/office/drawing/2014/main" id="{8AC7ED8A-51EF-DBE2-E207-B16255342DD3}"/>
                      </a:ext>
                    </a:extLst>
                  </p:cNvPr>
                  <p:cNvSpPr>
                    <a:spLocks/>
                  </p:cNvSpPr>
                  <p:nvPr/>
                </p:nvSpPr>
                <p:spPr bwMode="auto">
                  <a:xfrm>
                    <a:off x="6991350" y="6003926"/>
                    <a:ext cx="20638" cy="20638"/>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4 h 62"/>
                      <a:gd name="T26" fmla="*/ 59 w 62"/>
                      <a:gd name="T27" fmla="*/ 18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9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9 w 62"/>
                      <a:gd name="T53" fmla="*/ 52 h 62"/>
                      <a:gd name="T54" fmla="*/ 18 w 62"/>
                      <a:gd name="T55" fmla="*/ 58 h 62"/>
                      <a:gd name="T56" fmla="*/ 24 w 62"/>
                      <a:gd name="T57" fmla="*/ 61 h 62"/>
                      <a:gd name="T58" fmla="*/ 31 w 62"/>
                      <a:gd name="T59" fmla="*/ 62 h 62"/>
                      <a:gd name="T60" fmla="*/ 33 w 62"/>
                      <a:gd name="T61" fmla="*/ 61 h 62"/>
                      <a:gd name="T62" fmla="*/ 36 w 62"/>
                      <a:gd name="T63" fmla="*/ 61 h 62"/>
                      <a:gd name="T64" fmla="*/ 42 w 62"/>
                      <a:gd name="T65" fmla="*/ 58 h 62"/>
                      <a:gd name="T66" fmla="*/ 45 w 62"/>
                      <a:gd name="T67" fmla="*/ 56 h 62"/>
                      <a:gd name="T68" fmla="*/ 45 w 62"/>
                      <a:gd name="T69" fmla="*/ 55 h 62"/>
                      <a:gd name="T70" fmla="*/ 46 w 62"/>
                      <a:gd name="T71" fmla="*/ 55 h 62"/>
                      <a:gd name="T72" fmla="*/ 48 w 62"/>
                      <a:gd name="T73" fmla="*/ 55 h 62"/>
                      <a:gd name="T74" fmla="*/ 50 w 62"/>
                      <a:gd name="T75" fmla="*/ 53 h 62"/>
                      <a:gd name="T76" fmla="*/ 50 w 62"/>
                      <a:gd name="T77" fmla="*/ 52 h 62"/>
                      <a:gd name="T78" fmla="*/ 51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4"/>
                        </a:lnTo>
                        <a:lnTo>
                          <a:pt x="59" y="18"/>
                        </a:lnTo>
                        <a:lnTo>
                          <a:pt x="53" y="8"/>
                        </a:lnTo>
                        <a:lnTo>
                          <a:pt x="48" y="4"/>
                        </a:lnTo>
                        <a:lnTo>
                          <a:pt x="42" y="2"/>
                        </a:lnTo>
                        <a:lnTo>
                          <a:pt x="36" y="0"/>
                        </a:lnTo>
                        <a:lnTo>
                          <a:pt x="31" y="0"/>
                        </a:lnTo>
                        <a:lnTo>
                          <a:pt x="18" y="2"/>
                        </a:lnTo>
                        <a:lnTo>
                          <a:pt x="9" y="8"/>
                        </a:lnTo>
                        <a:lnTo>
                          <a:pt x="2" y="18"/>
                        </a:lnTo>
                        <a:lnTo>
                          <a:pt x="0" y="31"/>
                        </a:lnTo>
                        <a:lnTo>
                          <a:pt x="0" y="36"/>
                        </a:lnTo>
                        <a:lnTo>
                          <a:pt x="2" y="42"/>
                        </a:lnTo>
                        <a:lnTo>
                          <a:pt x="4" y="47"/>
                        </a:lnTo>
                        <a:lnTo>
                          <a:pt x="9" y="52"/>
                        </a:lnTo>
                        <a:lnTo>
                          <a:pt x="18" y="58"/>
                        </a:lnTo>
                        <a:lnTo>
                          <a:pt x="24" y="61"/>
                        </a:lnTo>
                        <a:lnTo>
                          <a:pt x="31" y="62"/>
                        </a:lnTo>
                        <a:lnTo>
                          <a:pt x="33" y="61"/>
                        </a:lnTo>
                        <a:lnTo>
                          <a:pt x="36" y="61"/>
                        </a:lnTo>
                        <a:lnTo>
                          <a:pt x="42" y="58"/>
                        </a:lnTo>
                        <a:lnTo>
                          <a:pt x="45" y="56"/>
                        </a:lnTo>
                        <a:lnTo>
                          <a:pt x="45" y="55"/>
                        </a:lnTo>
                        <a:lnTo>
                          <a:pt x="46" y="55"/>
                        </a:lnTo>
                        <a:lnTo>
                          <a:pt x="48" y="55"/>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1" name="Freeform 486">
                    <a:extLst>
                      <a:ext uri="{FF2B5EF4-FFF2-40B4-BE49-F238E27FC236}">
                        <a16:creationId xmlns:a16="http://schemas.microsoft.com/office/drawing/2014/main" id="{165CAEF4-74B1-0F7D-0E13-9EC2A7331C1D}"/>
                      </a:ext>
                    </a:extLst>
                  </p:cNvPr>
                  <p:cNvSpPr>
                    <a:spLocks/>
                  </p:cNvSpPr>
                  <p:nvPr/>
                </p:nvSpPr>
                <p:spPr bwMode="auto">
                  <a:xfrm>
                    <a:off x="6991350" y="6040438"/>
                    <a:ext cx="20638" cy="19050"/>
                  </a:xfrm>
                  <a:custGeom>
                    <a:avLst/>
                    <a:gdLst>
                      <a:gd name="T0" fmla="*/ 53 w 62"/>
                      <a:gd name="T1" fmla="*/ 53 h 62"/>
                      <a:gd name="T2" fmla="*/ 53 w 62"/>
                      <a:gd name="T3" fmla="*/ 51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9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2" y="2"/>
                        </a:lnTo>
                        <a:lnTo>
                          <a:pt x="36" y="0"/>
                        </a:lnTo>
                        <a:lnTo>
                          <a:pt x="31" y="0"/>
                        </a:lnTo>
                        <a:lnTo>
                          <a:pt x="18" y="2"/>
                        </a:lnTo>
                        <a:lnTo>
                          <a:pt x="9" y="8"/>
                        </a:lnTo>
                        <a:lnTo>
                          <a:pt x="2" y="19"/>
                        </a:lnTo>
                        <a:lnTo>
                          <a:pt x="0" y="31"/>
                        </a:lnTo>
                        <a:lnTo>
                          <a:pt x="0" y="36"/>
                        </a:lnTo>
                        <a:lnTo>
                          <a:pt x="2" y="42"/>
                        </a:lnTo>
                        <a:lnTo>
                          <a:pt x="4" y="47"/>
                        </a:lnTo>
                        <a:lnTo>
                          <a:pt x="9" y="53"/>
                        </a:lnTo>
                        <a:lnTo>
                          <a:pt x="18" y="59"/>
                        </a:lnTo>
                        <a:lnTo>
                          <a:pt x="24" y="61"/>
                        </a:lnTo>
                        <a:lnTo>
                          <a:pt x="31" y="62"/>
                        </a:lnTo>
                        <a:lnTo>
                          <a:pt x="33" y="61"/>
                        </a:lnTo>
                        <a:lnTo>
                          <a:pt x="36" y="61"/>
                        </a:lnTo>
                        <a:lnTo>
                          <a:pt x="42"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2" name="Freeform 487">
                    <a:extLst>
                      <a:ext uri="{FF2B5EF4-FFF2-40B4-BE49-F238E27FC236}">
                        <a16:creationId xmlns:a16="http://schemas.microsoft.com/office/drawing/2014/main" id="{06C773D7-E283-CB2B-9924-0F79165A0D2A}"/>
                      </a:ext>
                    </a:extLst>
                  </p:cNvPr>
                  <p:cNvSpPr>
                    <a:spLocks/>
                  </p:cNvSpPr>
                  <p:nvPr/>
                </p:nvSpPr>
                <p:spPr bwMode="auto">
                  <a:xfrm>
                    <a:off x="7019925" y="5991226"/>
                    <a:ext cx="19050" cy="19050"/>
                  </a:xfrm>
                  <a:custGeom>
                    <a:avLst/>
                    <a:gdLst>
                      <a:gd name="T0" fmla="*/ 52 w 61"/>
                      <a:gd name="T1" fmla="*/ 53 h 62"/>
                      <a:gd name="T2" fmla="*/ 52 w 61"/>
                      <a:gd name="T3" fmla="*/ 51 h 62"/>
                      <a:gd name="T4" fmla="*/ 52 w 61"/>
                      <a:gd name="T5" fmla="*/ 50 h 62"/>
                      <a:gd name="T6" fmla="*/ 53 w 61"/>
                      <a:gd name="T7" fmla="*/ 50 h 62"/>
                      <a:gd name="T8" fmla="*/ 55 w 61"/>
                      <a:gd name="T9" fmla="*/ 48 h 62"/>
                      <a:gd name="T10" fmla="*/ 55 w 61"/>
                      <a:gd name="T11" fmla="*/ 46 h 62"/>
                      <a:gd name="T12" fmla="*/ 55 w 61"/>
                      <a:gd name="T13" fmla="*/ 45 h 62"/>
                      <a:gd name="T14" fmla="*/ 56 w 61"/>
                      <a:gd name="T15" fmla="*/ 45 h 62"/>
                      <a:gd name="T16" fmla="*/ 58 w 61"/>
                      <a:gd name="T17" fmla="*/ 43 h 62"/>
                      <a:gd name="T18" fmla="*/ 60 w 61"/>
                      <a:gd name="T19" fmla="*/ 37 h 62"/>
                      <a:gd name="T20" fmla="*/ 60 w 61"/>
                      <a:gd name="T21" fmla="*/ 33 h 62"/>
                      <a:gd name="T22" fmla="*/ 61 w 61"/>
                      <a:gd name="T23" fmla="*/ 31 h 62"/>
                      <a:gd name="T24" fmla="*/ 60 w 61"/>
                      <a:gd name="T25" fmla="*/ 25 h 62"/>
                      <a:gd name="T26" fmla="*/ 58 w 61"/>
                      <a:gd name="T27" fmla="*/ 19 h 62"/>
                      <a:gd name="T28" fmla="*/ 52 w 61"/>
                      <a:gd name="T29" fmla="*/ 9 h 62"/>
                      <a:gd name="T30" fmla="*/ 47 w 61"/>
                      <a:gd name="T31" fmla="*/ 5 h 62"/>
                      <a:gd name="T32" fmla="*/ 42 w 61"/>
                      <a:gd name="T33" fmla="*/ 3 h 62"/>
                      <a:gd name="T34" fmla="*/ 36 w 61"/>
                      <a:gd name="T35" fmla="*/ 0 h 62"/>
                      <a:gd name="T36" fmla="*/ 31 w 61"/>
                      <a:gd name="T37" fmla="*/ 0 h 62"/>
                      <a:gd name="T38" fmla="*/ 17 w 61"/>
                      <a:gd name="T39" fmla="*/ 3 h 62"/>
                      <a:gd name="T40" fmla="*/ 8 w 61"/>
                      <a:gd name="T41" fmla="*/ 9 h 62"/>
                      <a:gd name="T42" fmla="*/ 2 w 61"/>
                      <a:gd name="T43" fmla="*/ 19 h 62"/>
                      <a:gd name="T44" fmla="*/ 0 w 61"/>
                      <a:gd name="T45" fmla="*/ 31 h 62"/>
                      <a:gd name="T46" fmla="*/ 0 w 61"/>
                      <a:gd name="T47" fmla="*/ 37 h 62"/>
                      <a:gd name="T48" fmla="*/ 2 w 61"/>
                      <a:gd name="T49" fmla="*/ 43 h 62"/>
                      <a:gd name="T50" fmla="*/ 4 w 61"/>
                      <a:gd name="T51" fmla="*/ 48 h 62"/>
                      <a:gd name="T52" fmla="*/ 8 w 61"/>
                      <a:gd name="T53" fmla="*/ 53 h 62"/>
                      <a:gd name="T54" fmla="*/ 17 w 61"/>
                      <a:gd name="T55" fmla="*/ 59 h 62"/>
                      <a:gd name="T56" fmla="*/ 23 w 61"/>
                      <a:gd name="T57" fmla="*/ 61 h 62"/>
                      <a:gd name="T58" fmla="*/ 31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1"/>
                        </a:lnTo>
                        <a:lnTo>
                          <a:pt x="52" y="50"/>
                        </a:lnTo>
                        <a:lnTo>
                          <a:pt x="53" y="50"/>
                        </a:lnTo>
                        <a:lnTo>
                          <a:pt x="55" y="48"/>
                        </a:lnTo>
                        <a:lnTo>
                          <a:pt x="55" y="46"/>
                        </a:lnTo>
                        <a:lnTo>
                          <a:pt x="55" y="45"/>
                        </a:lnTo>
                        <a:lnTo>
                          <a:pt x="56" y="45"/>
                        </a:lnTo>
                        <a:lnTo>
                          <a:pt x="58" y="43"/>
                        </a:lnTo>
                        <a:lnTo>
                          <a:pt x="60" y="37"/>
                        </a:lnTo>
                        <a:lnTo>
                          <a:pt x="60" y="33"/>
                        </a:lnTo>
                        <a:lnTo>
                          <a:pt x="61" y="31"/>
                        </a:lnTo>
                        <a:lnTo>
                          <a:pt x="60" y="25"/>
                        </a:lnTo>
                        <a:lnTo>
                          <a:pt x="58" y="19"/>
                        </a:lnTo>
                        <a:lnTo>
                          <a:pt x="52" y="9"/>
                        </a:lnTo>
                        <a:lnTo>
                          <a:pt x="47" y="5"/>
                        </a:lnTo>
                        <a:lnTo>
                          <a:pt x="42" y="3"/>
                        </a:lnTo>
                        <a:lnTo>
                          <a:pt x="36" y="0"/>
                        </a:lnTo>
                        <a:lnTo>
                          <a:pt x="31" y="0"/>
                        </a:lnTo>
                        <a:lnTo>
                          <a:pt x="17" y="3"/>
                        </a:lnTo>
                        <a:lnTo>
                          <a:pt x="8" y="9"/>
                        </a:lnTo>
                        <a:lnTo>
                          <a:pt x="2" y="19"/>
                        </a:lnTo>
                        <a:lnTo>
                          <a:pt x="0" y="31"/>
                        </a:lnTo>
                        <a:lnTo>
                          <a:pt x="0" y="37"/>
                        </a:lnTo>
                        <a:lnTo>
                          <a:pt x="2" y="43"/>
                        </a:lnTo>
                        <a:lnTo>
                          <a:pt x="4" y="48"/>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3" name="Freeform 488">
                    <a:extLst>
                      <a:ext uri="{FF2B5EF4-FFF2-40B4-BE49-F238E27FC236}">
                        <a16:creationId xmlns:a16="http://schemas.microsoft.com/office/drawing/2014/main" id="{90C65AC6-27B3-D6B5-67B8-241EA17C6195}"/>
                      </a:ext>
                    </a:extLst>
                  </p:cNvPr>
                  <p:cNvSpPr>
                    <a:spLocks/>
                  </p:cNvSpPr>
                  <p:nvPr/>
                </p:nvSpPr>
                <p:spPr bwMode="auto">
                  <a:xfrm>
                    <a:off x="7054850" y="6046788"/>
                    <a:ext cx="20638" cy="19050"/>
                  </a:xfrm>
                  <a:custGeom>
                    <a:avLst/>
                    <a:gdLst>
                      <a:gd name="T0" fmla="*/ 52 w 62"/>
                      <a:gd name="T1" fmla="*/ 52 h 61"/>
                      <a:gd name="T2" fmla="*/ 52 w 62"/>
                      <a:gd name="T3" fmla="*/ 50 h 61"/>
                      <a:gd name="T4" fmla="*/ 52 w 62"/>
                      <a:gd name="T5" fmla="*/ 49 h 61"/>
                      <a:gd name="T6" fmla="*/ 53 w 62"/>
                      <a:gd name="T7" fmla="*/ 49 h 61"/>
                      <a:gd name="T8" fmla="*/ 56 w 62"/>
                      <a:gd name="T9" fmla="*/ 47 h 61"/>
                      <a:gd name="T10" fmla="*/ 56 w 62"/>
                      <a:gd name="T11" fmla="*/ 45 h 61"/>
                      <a:gd name="T12" fmla="*/ 56 w 62"/>
                      <a:gd name="T13" fmla="*/ 44 h 61"/>
                      <a:gd name="T14" fmla="*/ 57 w 62"/>
                      <a:gd name="T15" fmla="*/ 44 h 61"/>
                      <a:gd name="T16" fmla="*/ 59 w 62"/>
                      <a:gd name="T17" fmla="*/ 42 h 61"/>
                      <a:gd name="T18" fmla="*/ 61 w 62"/>
                      <a:gd name="T19" fmla="*/ 36 h 61"/>
                      <a:gd name="T20" fmla="*/ 61 w 62"/>
                      <a:gd name="T21" fmla="*/ 33 h 61"/>
                      <a:gd name="T22" fmla="*/ 62 w 62"/>
                      <a:gd name="T23" fmla="*/ 31 h 61"/>
                      <a:gd name="T24" fmla="*/ 61 w 62"/>
                      <a:gd name="T25" fmla="*/ 24 h 61"/>
                      <a:gd name="T26" fmla="*/ 59 w 62"/>
                      <a:gd name="T27" fmla="*/ 18 h 61"/>
                      <a:gd name="T28" fmla="*/ 52 w 62"/>
                      <a:gd name="T29" fmla="*/ 8 h 61"/>
                      <a:gd name="T30" fmla="*/ 47 w 62"/>
                      <a:gd name="T31" fmla="*/ 4 h 61"/>
                      <a:gd name="T32" fmla="*/ 42 w 62"/>
                      <a:gd name="T33" fmla="*/ 2 h 61"/>
                      <a:gd name="T34" fmla="*/ 36 w 62"/>
                      <a:gd name="T35" fmla="*/ 0 h 61"/>
                      <a:gd name="T36" fmla="*/ 31 w 62"/>
                      <a:gd name="T37" fmla="*/ 0 h 61"/>
                      <a:gd name="T38" fmla="*/ 17 w 62"/>
                      <a:gd name="T39" fmla="*/ 2 h 61"/>
                      <a:gd name="T40" fmla="*/ 8 w 62"/>
                      <a:gd name="T41" fmla="*/ 8 h 61"/>
                      <a:gd name="T42" fmla="*/ 2 w 62"/>
                      <a:gd name="T43" fmla="*/ 18 h 61"/>
                      <a:gd name="T44" fmla="*/ 0 w 62"/>
                      <a:gd name="T45" fmla="*/ 31 h 61"/>
                      <a:gd name="T46" fmla="*/ 0 w 62"/>
                      <a:gd name="T47" fmla="*/ 36 h 61"/>
                      <a:gd name="T48" fmla="*/ 2 w 62"/>
                      <a:gd name="T49" fmla="*/ 42 h 61"/>
                      <a:gd name="T50" fmla="*/ 4 w 62"/>
                      <a:gd name="T51" fmla="*/ 47 h 61"/>
                      <a:gd name="T52" fmla="*/ 8 w 62"/>
                      <a:gd name="T53" fmla="*/ 52 h 61"/>
                      <a:gd name="T54" fmla="*/ 17 w 62"/>
                      <a:gd name="T55" fmla="*/ 58 h 61"/>
                      <a:gd name="T56" fmla="*/ 24 w 62"/>
                      <a:gd name="T57" fmla="*/ 60 h 61"/>
                      <a:gd name="T58" fmla="*/ 31 w 62"/>
                      <a:gd name="T59" fmla="*/ 61 h 61"/>
                      <a:gd name="T60" fmla="*/ 33 w 62"/>
                      <a:gd name="T61" fmla="*/ 60 h 61"/>
                      <a:gd name="T62" fmla="*/ 36 w 62"/>
                      <a:gd name="T63" fmla="*/ 60 h 61"/>
                      <a:gd name="T64" fmla="*/ 42 w 62"/>
                      <a:gd name="T65" fmla="*/ 58 h 61"/>
                      <a:gd name="T66" fmla="*/ 44 w 62"/>
                      <a:gd name="T67" fmla="*/ 56 h 61"/>
                      <a:gd name="T68" fmla="*/ 44 w 62"/>
                      <a:gd name="T69" fmla="*/ 55 h 61"/>
                      <a:gd name="T70" fmla="*/ 45 w 62"/>
                      <a:gd name="T71" fmla="*/ 55 h 61"/>
                      <a:gd name="T72" fmla="*/ 47 w 62"/>
                      <a:gd name="T73" fmla="*/ 55 h 61"/>
                      <a:gd name="T74" fmla="*/ 49 w 62"/>
                      <a:gd name="T75" fmla="*/ 53 h 61"/>
                      <a:gd name="T76" fmla="*/ 49 w 62"/>
                      <a:gd name="T77" fmla="*/ 52 h 61"/>
                      <a:gd name="T78" fmla="*/ 50 w 62"/>
                      <a:gd name="T79" fmla="*/ 52 h 61"/>
                      <a:gd name="T80" fmla="*/ 52 w 62"/>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1">
                        <a:moveTo>
                          <a:pt x="52" y="52"/>
                        </a:moveTo>
                        <a:lnTo>
                          <a:pt x="52" y="50"/>
                        </a:lnTo>
                        <a:lnTo>
                          <a:pt x="52" y="49"/>
                        </a:lnTo>
                        <a:lnTo>
                          <a:pt x="53" y="49"/>
                        </a:lnTo>
                        <a:lnTo>
                          <a:pt x="56" y="47"/>
                        </a:lnTo>
                        <a:lnTo>
                          <a:pt x="56" y="45"/>
                        </a:lnTo>
                        <a:lnTo>
                          <a:pt x="56" y="44"/>
                        </a:lnTo>
                        <a:lnTo>
                          <a:pt x="57" y="44"/>
                        </a:lnTo>
                        <a:lnTo>
                          <a:pt x="59" y="42"/>
                        </a:lnTo>
                        <a:lnTo>
                          <a:pt x="61" y="36"/>
                        </a:lnTo>
                        <a:lnTo>
                          <a:pt x="61" y="33"/>
                        </a:lnTo>
                        <a:lnTo>
                          <a:pt x="62" y="31"/>
                        </a:lnTo>
                        <a:lnTo>
                          <a:pt x="61" y="24"/>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4" y="60"/>
                        </a:lnTo>
                        <a:lnTo>
                          <a:pt x="31" y="61"/>
                        </a:lnTo>
                        <a:lnTo>
                          <a:pt x="33" y="60"/>
                        </a:lnTo>
                        <a:lnTo>
                          <a:pt x="36" y="60"/>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4" name="Freeform 489">
                    <a:extLst>
                      <a:ext uri="{FF2B5EF4-FFF2-40B4-BE49-F238E27FC236}">
                        <a16:creationId xmlns:a16="http://schemas.microsoft.com/office/drawing/2014/main" id="{21B675F3-97E9-735F-BF2F-C0FA32F63A22}"/>
                      </a:ext>
                    </a:extLst>
                  </p:cNvPr>
                  <p:cNvSpPr>
                    <a:spLocks/>
                  </p:cNvSpPr>
                  <p:nvPr/>
                </p:nvSpPr>
                <p:spPr bwMode="auto">
                  <a:xfrm>
                    <a:off x="7088188" y="5991226"/>
                    <a:ext cx="19050" cy="19050"/>
                  </a:xfrm>
                  <a:custGeom>
                    <a:avLst/>
                    <a:gdLst>
                      <a:gd name="T0" fmla="*/ 52 w 62"/>
                      <a:gd name="T1" fmla="*/ 53 h 62"/>
                      <a:gd name="T2" fmla="*/ 52 w 62"/>
                      <a:gd name="T3" fmla="*/ 51 h 62"/>
                      <a:gd name="T4" fmla="*/ 52 w 62"/>
                      <a:gd name="T5" fmla="*/ 50 h 62"/>
                      <a:gd name="T6" fmla="*/ 53 w 62"/>
                      <a:gd name="T7" fmla="*/ 50 h 62"/>
                      <a:gd name="T8" fmla="*/ 55 w 62"/>
                      <a:gd name="T9" fmla="*/ 48 h 62"/>
                      <a:gd name="T10" fmla="*/ 55 w 62"/>
                      <a:gd name="T11" fmla="*/ 46 h 62"/>
                      <a:gd name="T12" fmla="*/ 55 w 62"/>
                      <a:gd name="T13" fmla="*/ 45 h 62"/>
                      <a:gd name="T14" fmla="*/ 56 w 62"/>
                      <a:gd name="T15" fmla="*/ 45 h 62"/>
                      <a:gd name="T16" fmla="*/ 58 w 62"/>
                      <a:gd name="T17" fmla="*/ 43 h 62"/>
                      <a:gd name="T18" fmla="*/ 61 w 62"/>
                      <a:gd name="T19" fmla="*/ 37 h 62"/>
                      <a:gd name="T20" fmla="*/ 61 w 62"/>
                      <a:gd name="T21" fmla="*/ 33 h 62"/>
                      <a:gd name="T22" fmla="*/ 62 w 62"/>
                      <a:gd name="T23" fmla="*/ 31 h 62"/>
                      <a:gd name="T24" fmla="*/ 61 w 62"/>
                      <a:gd name="T25" fmla="*/ 25 h 62"/>
                      <a:gd name="T26" fmla="*/ 58 w 62"/>
                      <a:gd name="T27" fmla="*/ 19 h 62"/>
                      <a:gd name="T28" fmla="*/ 52 w 62"/>
                      <a:gd name="T29" fmla="*/ 9 h 62"/>
                      <a:gd name="T30" fmla="*/ 47 w 62"/>
                      <a:gd name="T31" fmla="*/ 5 h 62"/>
                      <a:gd name="T32" fmla="*/ 42 w 62"/>
                      <a:gd name="T33" fmla="*/ 3 h 62"/>
                      <a:gd name="T34" fmla="*/ 36 w 62"/>
                      <a:gd name="T35" fmla="*/ 0 h 62"/>
                      <a:gd name="T36" fmla="*/ 31 w 62"/>
                      <a:gd name="T37" fmla="*/ 0 h 62"/>
                      <a:gd name="T38" fmla="*/ 17 w 62"/>
                      <a:gd name="T39" fmla="*/ 3 h 62"/>
                      <a:gd name="T40" fmla="*/ 8 w 62"/>
                      <a:gd name="T41" fmla="*/ 9 h 62"/>
                      <a:gd name="T42" fmla="*/ 2 w 62"/>
                      <a:gd name="T43" fmla="*/ 19 h 62"/>
                      <a:gd name="T44" fmla="*/ 0 w 62"/>
                      <a:gd name="T45" fmla="*/ 31 h 62"/>
                      <a:gd name="T46" fmla="*/ 0 w 62"/>
                      <a:gd name="T47" fmla="*/ 37 h 62"/>
                      <a:gd name="T48" fmla="*/ 2 w 62"/>
                      <a:gd name="T49" fmla="*/ 43 h 62"/>
                      <a:gd name="T50" fmla="*/ 4 w 62"/>
                      <a:gd name="T51" fmla="*/ 48 h 62"/>
                      <a:gd name="T52" fmla="*/ 8 w 62"/>
                      <a:gd name="T53" fmla="*/ 53 h 62"/>
                      <a:gd name="T54" fmla="*/ 17 w 62"/>
                      <a:gd name="T55" fmla="*/ 59 h 62"/>
                      <a:gd name="T56" fmla="*/ 23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5" y="48"/>
                        </a:lnTo>
                        <a:lnTo>
                          <a:pt x="55" y="46"/>
                        </a:lnTo>
                        <a:lnTo>
                          <a:pt x="55" y="45"/>
                        </a:lnTo>
                        <a:lnTo>
                          <a:pt x="56" y="45"/>
                        </a:lnTo>
                        <a:lnTo>
                          <a:pt x="58" y="43"/>
                        </a:lnTo>
                        <a:lnTo>
                          <a:pt x="61" y="37"/>
                        </a:lnTo>
                        <a:lnTo>
                          <a:pt x="61" y="33"/>
                        </a:lnTo>
                        <a:lnTo>
                          <a:pt x="62" y="31"/>
                        </a:lnTo>
                        <a:lnTo>
                          <a:pt x="61" y="25"/>
                        </a:lnTo>
                        <a:lnTo>
                          <a:pt x="58" y="19"/>
                        </a:lnTo>
                        <a:lnTo>
                          <a:pt x="52" y="9"/>
                        </a:lnTo>
                        <a:lnTo>
                          <a:pt x="47" y="5"/>
                        </a:lnTo>
                        <a:lnTo>
                          <a:pt x="42" y="3"/>
                        </a:lnTo>
                        <a:lnTo>
                          <a:pt x="36" y="0"/>
                        </a:lnTo>
                        <a:lnTo>
                          <a:pt x="31" y="0"/>
                        </a:lnTo>
                        <a:lnTo>
                          <a:pt x="17" y="3"/>
                        </a:lnTo>
                        <a:lnTo>
                          <a:pt x="8" y="9"/>
                        </a:lnTo>
                        <a:lnTo>
                          <a:pt x="2" y="19"/>
                        </a:lnTo>
                        <a:lnTo>
                          <a:pt x="0" y="31"/>
                        </a:lnTo>
                        <a:lnTo>
                          <a:pt x="0" y="37"/>
                        </a:lnTo>
                        <a:lnTo>
                          <a:pt x="2" y="43"/>
                        </a:lnTo>
                        <a:lnTo>
                          <a:pt x="4" y="48"/>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5" name="Freeform 490">
                    <a:extLst>
                      <a:ext uri="{FF2B5EF4-FFF2-40B4-BE49-F238E27FC236}">
                        <a16:creationId xmlns:a16="http://schemas.microsoft.com/office/drawing/2014/main" id="{311FFA35-4AB1-EED4-6C37-FF93DF44CBAB}"/>
                      </a:ext>
                    </a:extLst>
                  </p:cNvPr>
                  <p:cNvSpPr>
                    <a:spLocks/>
                  </p:cNvSpPr>
                  <p:nvPr/>
                </p:nvSpPr>
                <p:spPr bwMode="auto">
                  <a:xfrm>
                    <a:off x="7132638" y="6030913"/>
                    <a:ext cx="19050" cy="19050"/>
                  </a:xfrm>
                  <a:custGeom>
                    <a:avLst/>
                    <a:gdLst>
                      <a:gd name="T0" fmla="*/ 52 w 62"/>
                      <a:gd name="T1" fmla="*/ 53 h 62"/>
                      <a:gd name="T2" fmla="*/ 52 w 62"/>
                      <a:gd name="T3" fmla="*/ 51 h 62"/>
                      <a:gd name="T4" fmla="*/ 52 w 62"/>
                      <a:gd name="T5" fmla="*/ 50 h 62"/>
                      <a:gd name="T6" fmla="*/ 53 w 62"/>
                      <a:gd name="T7" fmla="*/ 50 h 62"/>
                      <a:gd name="T8" fmla="*/ 55 w 62"/>
                      <a:gd name="T9" fmla="*/ 48 h 62"/>
                      <a:gd name="T10" fmla="*/ 55 w 62"/>
                      <a:gd name="T11" fmla="*/ 45 h 62"/>
                      <a:gd name="T12" fmla="*/ 55 w 62"/>
                      <a:gd name="T13" fmla="*/ 44 h 62"/>
                      <a:gd name="T14" fmla="*/ 56 w 62"/>
                      <a:gd name="T15" fmla="*/ 44 h 62"/>
                      <a:gd name="T16" fmla="*/ 58 w 62"/>
                      <a:gd name="T17" fmla="*/ 42 h 62"/>
                      <a:gd name="T18" fmla="*/ 61 w 62"/>
                      <a:gd name="T19" fmla="*/ 36 h 62"/>
                      <a:gd name="T20" fmla="*/ 61 w 62"/>
                      <a:gd name="T21" fmla="*/ 33 h 62"/>
                      <a:gd name="T22" fmla="*/ 62 w 62"/>
                      <a:gd name="T23" fmla="*/ 31 h 62"/>
                      <a:gd name="T24" fmla="*/ 61 w 62"/>
                      <a:gd name="T25" fmla="*/ 25 h 62"/>
                      <a:gd name="T26" fmla="*/ 58 w 62"/>
                      <a:gd name="T27" fmla="*/ 19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7 w 62"/>
                      <a:gd name="T55" fmla="*/ 59 h 62"/>
                      <a:gd name="T56" fmla="*/ 23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5" y="48"/>
                        </a:lnTo>
                        <a:lnTo>
                          <a:pt x="55" y="45"/>
                        </a:lnTo>
                        <a:lnTo>
                          <a:pt x="55" y="44"/>
                        </a:lnTo>
                        <a:lnTo>
                          <a:pt x="56" y="44"/>
                        </a:lnTo>
                        <a:lnTo>
                          <a:pt x="58" y="42"/>
                        </a:lnTo>
                        <a:lnTo>
                          <a:pt x="61" y="36"/>
                        </a:lnTo>
                        <a:lnTo>
                          <a:pt x="61" y="33"/>
                        </a:lnTo>
                        <a:lnTo>
                          <a:pt x="62" y="31"/>
                        </a:lnTo>
                        <a:lnTo>
                          <a:pt x="61" y="25"/>
                        </a:lnTo>
                        <a:lnTo>
                          <a:pt x="58" y="19"/>
                        </a:lnTo>
                        <a:lnTo>
                          <a:pt x="52" y="8"/>
                        </a:lnTo>
                        <a:lnTo>
                          <a:pt x="47" y="4"/>
                        </a:lnTo>
                        <a:lnTo>
                          <a:pt x="42" y="2"/>
                        </a:lnTo>
                        <a:lnTo>
                          <a:pt x="36" y="0"/>
                        </a:lnTo>
                        <a:lnTo>
                          <a:pt x="31" y="0"/>
                        </a:lnTo>
                        <a:lnTo>
                          <a:pt x="17" y="2"/>
                        </a:lnTo>
                        <a:lnTo>
                          <a:pt x="8" y="8"/>
                        </a:lnTo>
                        <a:lnTo>
                          <a:pt x="2" y="19"/>
                        </a:lnTo>
                        <a:lnTo>
                          <a:pt x="0" y="31"/>
                        </a:lnTo>
                        <a:lnTo>
                          <a:pt x="0" y="36"/>
                        </a:lnTo>
                        <a:lnTo>
                          <a:pt x="2" y="42"/>
                        </a:lnTo>
                        <a:lnTo>
                          <a:pt x="4" y="48"/>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6" name="Freeform 491">
                    <a:extLst>
                      <a:ext uri="{FF2B5EF4-FFF2-40B4-BE49-F238E27FC236}">
                        <a16:creationId xmlns:a16="http://schemas.microsoft.com/office/drawing/2014/main" id="{E0358363-6624-0319-D18C-AA2A45BB9038}"/>
                      </a:ext>
                    </a:extLst>
                  </p:cNvPr>
                  <p:cNvSpPr>
                    <a:spLocks/>
                  </p:cNvSpPr>
                  <p:nvPr/>
                </p:nvSpPr>
                <p:spPr bwMode="auto">
                  <a:xfrm>
                    <a:off x="7153275" y="6037263"/>
                    <a:ext cx="19050" cy="19050"/>
                  </a:xfrm>
                  <a:custGeom>
                    <a:avLst/>
                    <a:gdLst>
                      <a:gd name="T0" fmla="*/ 52 w 61"/>
                      <a:gd name="T1" fmla="*/ 52 h 62"/>
                      <a:gd name="T2" fmla="*/ 52 w 61"/>
                      <a:gd name="T3" fmla="*/ 50 h 62"/>
                      <a:gd name="T4" fmla="*/ 52 w 61"/>
                      <a:gd name="T5" fmla="*/ 49 h 62"/>
                      <a:gd name="T6" fmla="*/ 53 w 61"/>
                      <a:gd name="T7" fmla="*/ 49 h 62"/>
                      <a:gd name="T8" fmla="*/ 55 w 61"/>
                      <a:gd name="T9" fmla="*/ 47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4 h 62"/>
                      <a:gd name="T26" fmla="*/ 58 w 61"/>
                      <a:gd name="T27" fmla="*/ 18 h 62"/>
                      <a:gd name="T28" fmla="*/ 52 w 61"/>
                      <a:gd name="T29" fmla="*/ 8 h 62"/>
                      <a:gd name="T30" fmla="*/ 47 w 61"/>
                      <a:gd name="T31" fmla="*/ 4 h 62"/>
                      <a:gd name="T32" fmla="*/ 42 w 61"/>
                      <a:gd name="T33" fmla="*/ 2 h 62"/>
                      <a:gd name="T34" fmla="*/ 36 w 61"/>
                      <a:gd name="T35" fmla="*/ 0 h 62"/>
                      <a:gd name="T36" fmla="*/ 31 w 61"/>
                      <a:gd name="T37" fmla="*/ 0 h 62"/>
                      <a:gd name="T38" fmla="*/ 17 w 61"/>
                      <a:gd name="T39" fmla="*/ 2 h 62"/>
                      <a:gd name="T40" fmla="*/ 8 w 61"/>
                      <a:gd name="T41" fmla="*/ 8 h 62"/>
                      <a:gd name="T42" fmla="*/ 2 w 61"/>
                      <a:gd name="T43" fmla="*/ 18 h 62"/>
                      <a:gd name="T44" fmla="*/ 0 w 61"/>
                      <a:gd name="T45" fmla="*/ 31 h 62"/>
                      <a:gd name="T46" fmla="*/ 0 w 61"/>
                      <a:gd name="T47" fmla="*/ 36 h 62"/>
                      <a:gd name="T48" fmla="*/ 2 w 61"/>
                      <a:gd name="T49" fmla="*/ 42 h 62"/>
                      <a:gd name="T50" fmla="*/ 4 w 61"/>
                      <a:gd name="T51" fmla="*/ 47 h 62"/>
                      <a:gd name="T52" fmla="*/ 8 w 61"/>
                      <a:gd name="T53" fmla="*/ 52 h 62"/>
                      <a:gd name="T54" fmla="*/ 17 w 61"/>
                      <a:gd name="T55" fmla="*/ 58 h 62"/>
                      <a:gd name="T56" fmla="*/ 23 w 61"/>
                      <a:gd name="T57" fmla="*/ 61 h 62"/>
                      <a:gd name="T58" fmla="*/ 31 w 61"/>
                      <a:gd name="T59" fmla="*/ 62 h 62"/>
                      <a:gd name="T60" fmla="*/ 33 w 61"/>
                      <a:gd name="T61" fmla="*/ 61 h 62"/>
                      <a:gd name="T62" fmla="*/ 36 w 61"/>
                      <a:gd name="T63" fmla="*/ 61 h 62"/>
                      <a:gd name="T64" fmla="*/ 42 w 61"/>
                      <a:gd name="T65" fmla="*/ 58 h 62"/>
                      <a:gd name="T66" fmla="*/ 44 w 61"/>
                      <a:gd name="T67" fmla="*/ 56 h 62"/>
                      <a:gd name="T68" fmla="*/ 44 w 61"/>
                      <a:gd name="T69" fmla="*/ 55 h 62"/>
                      <a:gd name="T70" fmla="*/ 45 w 61"/>
                      <a:gd name="T71" fmla="*/ 55 h 62"/>
                      <a:gd name="T72" fmla="*/ 47 w 61"/>
                      <a:gd name="T73" fmla="*/ 55 h 62"/>
                      <a:gd name="T74" fmla="*/ 49 w 61"/>
                      <a:gd name="T75" fmla="*/ 53 h 62"/>
                      <a:gd name="T76" fmla="*/ 49 w 61"/>
                      <a:gd name="T77" fmla="*/ 52 h 62"/>
                      <a:gd name="T78" fmla="*/ 50 w 61"/>
                      <a:gd name="T79" fmla="*/ 52 h 62"/>
                      <a:gd name="T80" fmla="*/ 52 w 61"/>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2"/>
                        </a:moveTo>
                        <a:lnTo>
                          <a:pt x="52" y="50"/>
                        </a:lnTo>
                        <a:lnTo>
                          <a:pt x="52" y="49"/>
                        </a:lnTo>
                        <a:lnTo>
                          <a:pt x="53" y="49"/>
                        </a:lnTo>
                        <a:lnTo>
                          <a:pt x="55" y="47"/>
                        </a:lnTo>
                        <a:lnTo>
                          <a:pt x="55" y="45"/>
                        </a:lnTo>
                        <a:lnTo>
                          <a:pt x="55" y="44"/>
                        </a:lnTo>
                        <a:lnTo>
                          <a:pt x="56" y="44"/>
                        </a:lnTo>
                        <a:lnTo>
                          <a:pt x="58" y="42"/>
                        </a:lnTo>
                        <a:lnTo>
                          <a:pt x="60" y="36"/>
                        </a:lnTo>
                        <a:lnTo>
                          <a:pt x="60" y="33"/>
                        </a:lnTo>
                        <a:lnTo>
                          <a:pt x="61" y="31"/>
                        </a:lnTo>
                        <a:lnTo>
                          <a:pt x="60" y="24"/>
                        </a:lnTo>
                        <a:lnTo>
                          <a:pt x="58"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3" y="61"/>
                        </a:lnTo>
                        <a:lnTo>
                          <a:pt x="31" y="62"/>
                        </a:lnTo>
                        <a:lnTo>
                          <a:pt x="33" y="61"/>
                        </a:lnTo>
                        <a:lnTo>
                          <a:pt x="36" y="61"/>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7" name="Freeform 492">
                    <a:extLst>
                      <a:ext uri="{FF2B5EF4-FFF2-40B4-BE49-F238E27FC236}">
                        <a16:creationId xmlns:a16="http://schemas.microsoft.com/office/drawing/2014/main" id="{41CBBF84-37D3-9607-6B36-700CBE78E000}"/>
                      </a:ext>
                    </a:extLst>
                  </p:cNvPr>
                  <p:cNvSpPr>
                    <a:spLocks/>
                  </p:cNvSpPr>
                  <p:nvPr/>
                </p:nvSpPr>
                <p:spPr bwMode="auto">
                  <a:xfrm>
                    <a:off x="7159625" y="6007101"/>
                    <a:ext cx="19050" cy="20638"/>
                  </a:xfrm>
                  <a:custGeom>
                    <a:avLst/>
                    <a:gdLst>
                      <a:gd name="T0" fmla="*/ 53 w 62"/>
                      <a:gd name="T1" fmla="*/ 53 h 62"/>
                      <a:gd name="T2" fmla="*/ 53 w 62"/>
                      <a:gd name="T3" fmla="*/ 51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2" y="2"/>
                        </a:lnTo>
                        <a:lnTo>
                          <a:pt x="36" y="0"/>
                        </a:lnTo>
                        <a:lnTo>
                          <a:pt x="31" y="0"/>
                        </a:lnTo>
                        <a:lnTo>
                          <a:pt x="18" y="2"/>
                        </a:lnTo>
                        <a:lnTo>
                          <a:pt x="8" y="8"/>
                        </a:lnTo>
                        <a:lnTo>
                          <a:pt x="2" y="19"/>
                        </a:lnTo>
                        <a:lnTo>
                          <a:pt x="0" y="31"/>
                        </a:lnTo>
                        <a:lnTo>
                          <a:pt x="0" y="36"/>
                        </a:lnTo>
                        <a:lnTo>
                          <a:pt x="2" y="42"/>
                        </a:lnTo>
                        <a:lnTo>
                          <a:pt x="4" y="47"/>
                        </a:lnTo>
                        <a:lnTo>
                          <a:pt x="8" y="53"/>
                        </a:lnTo>
                        <a:lnTo>
                          <a:pt x="18" y="59"/>
                        </a:lnTo>
                        <a:lnTo>
                          <a:pt x="24" y="61"/>
                        </a:lnTo>
                        <a:lnTo>
                          <a:pt x="31" y="62"/>
                        </a:lnTo>
                        <a:lnTo>
                          <a:pt x="33" y="61"/>
                        </a:lnTo>
                        <a:lnTo>
                          <a:pt x="36" y="61"/>
                        </a:lnTo>
                        <a:lnTo>
                          <a:pt x="42" y="59"/>
                        </a:lnTo>
                        <a:lnTo>
                          <a:pt x="44" y="57"/>
                        </a:lnTo>
                        <a:lnTo>
                          <a:pt x="44"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8" name="Freeform 493">
                    <a:extLst>
                      <a:ext uri="{FF2B5EF4-FFF2-40B4-BE49-F238E27FC236}">
                        <a16:creationId xmlns:a16="http://schemas.microsoft.com/office/drawing/2014/main" id="{FA5CAD8B-A178-D9A5-81A2-1C1F2AF8148C}"/>
                      </a:ext>
                    </a:extLst>
                  </p:cNvPr>
                  <p:cNvSpPr>
                    <a:spLocks/>
                  </p:cNvSpPr>
                  <p:nvPr/>
                </p:nvSpPr>
                <p:spPr bwMode="auto">
                  <a:xfrm>
                    <a:off x="7192963" y="6007101"/>
                    <a:ext cx="19050" cy="20638"/>
                  </a:xfrm>
                  <a:custGeom>
                    <a:avLst/>
                    <a:gdLst>
                      <a:gd name="T0" fmla="*/ 53 w 62"/>
                      <a:gd name="T1" fmla="*/ 53 h 62"/>
                      <a:gd name="T2" fmla="*/ 53 w 62"/>
                      <a:gd name="T3" fmla="*/ 51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2" y="2"/>
                        </a:lnTo>
                        <a:lnTo>
                          <a:pt x="36" y="0"/>
                        </a:lnTo>
                        <a:lnTo>
                          <a:pt x="31" y="0"/>
                        </a:lnTo>
                        <a:lnTo>
                          <a:pt x="18" y="2"/>
                        </a:lnTo>
                        <a:lnTo>
                          <a:pt x="8" y="8"/>
                        </a:lnTo>
                        <a:lnTo>
                          <a:pt x="2" y="19"/>
                        </a:lnTo>
                        <a:lnTo>
                          <a:pt x="0" y="31"/>
                        </a:lnTo>
                        <a:lnTo>
                          <a:pt x="0" y="36"/>
                        </a:lnTo>
                        <a:lnTo>
                          <a:pt x="2" y="42"/>
                        </a:lnTo>
                        <a:lnTo>
                          <a:pt x="4" y="47"/>
                        </a:lnTo>
                        <a:lnTo>
                          <a:pt x="8" y="53"/>
                        </a:lnTo>
                        <a:lnTo>
                          <a:pt x="18" y="59"/>
                        </a:lnTo>
                        <a:lnTo>
                          <a:pt x="24" y="61"/>
                        </a:lnTo>
                        <a:lnTo>
                          <a:pt x="31" y="62"/>
                        </a:lnTo>
                        <a:lnTo>
                          <a:pt x="33" y="61"/>
                        </a:lnTo>
                        <a:lnTo>
                          <a:pt x="36" y="61"/>
                        </a:lnTo>
                        <a:lnTo>
                          <a:pt x="42" y="59"/>
                        </a:lnTo>
                        <a:lnTo>
                          <a:pt x="44" y="57"/>
                        </a:lnTo>
                        <a:lnTo>
                          <a:pt x="44" y="56"/>
                        </a:lnTo>
                        <a:lnTo>
                          <a:pt x="45"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79" name="Freeform 494">
                    <a:extLst>
                      <a:ext uri="{FF2B5EF4-FFF2-40B4-BE49-F238E27FC236}">
                        <a16:creationId xmlns:a16="http://schemas.microsoft.com/office/drawing/2014/main" id="{F26D23BC-FE13-E6FD-23FD-1BD6AD20F04B}"/>
                      </a:ext>
                    </a:extLst>
                  </p:cNvPr>
                  <p:cNvSpPr>
                    <a:spLocks/>
                  </p:cNvSpPr>
                  <p:nvPr/>
                </p:nvSpPr>
                <p:spPr bwMode="auto">
                  <a:xfrm>
                    <a:off x="7275513" y="6019801"/>
                    <a:ext cx="19050" cy="19050"/>
                  </a:xfrm>
                  <a:custGeom>
                    <a:avLst/>
                    <a:gdLst>
                      <a:gd name="T0" fmla="*/ 52 w 61"/>
                      <a:gd name="T1" fmla="*/ 53 h 62"/>
                      <a:gd name="T2" fmla="*/ 52 w 61"/>
                      <a:gd name="T3" fmla="*/ 51 h 62"/>
                      <a:gd name="T4" fmla="*/ 52 w 61"/>
                      <a:gd name="T5" fmla="*/ 50 h 62"/>
                      <a:gd name="T6" fmla="*/ 53 w 61"/>
                      <a:gd name="T7" fmla="*/ 50 h 62"/>
                      <a:gd name="T8" fmla="*/ 55 w 61"/>
                      <a:gd name="T9" fmla="*/ 48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8 h 62"/>
                      <a:gd name="T30" fmla="*/ 47 w 61"/>
                      <a:gd name="T31" fmla="*/ 4 h 62"/>
                      <a:gd name="T32" fmla="*/ 42 w 61"/>
                      <a:gd name="T33" fmla="*/ 2 h 62"/>
                      <a:gd name="T34" fmla="*/ 36 w 61"/>
                      <a:gd name="T35" fmla="*/ 0 h 62"/>
                      <a:gd name="T36" fmla="*/ 30 w 61"/>
                      <a:gd name="T37" fmla="*/ 0 h 62"/>
                      <a:gd name="T38" fmla="*/ 17 w 61"/>
                      <a:gd name="T39" fmla="*/ 2 h 62"/>
                      <a:gd name="T40" fmla="*/ 8 w 61"/>
                      <a:gd name="T41" fmla="*/ 8 h 62"/>
                      <a:gd name="T42" fmla="*/ 2 w 61"/>
                      <a:gd name="T43" fmla="*/ 19 h 62"/>
                      <a:gd name="T44" fmla="*/ 0 w 61"/>
                      <a:gd name="T45" fmla="*/ 31 h 62"/>
                      <a:gd name="T46" fmla="*/ 0 w 61"/>
                      <a:gd name="T47" fmla="*/ 36 h 62"/>
                      <a:gd name="T48" fmla="*/ 2 w 61"/>
                      <a:gd name="T49" fmla="*/ 42 h 62"/>
                      <a:gd name="T50" fmla="*/ 4 w 61"/>
                      <a:gd name="T51" fmla="*/ 48 h 62"/>
                      <a:gd name="T52" fmla="*/ 8 w 61"/>
                      <a:gd name="T53" fmla="*/ 53 h 62"/>
                      <a:gd name="T54" fmla="*/ 17 w 61"/>
                      <a:gd name="T55" fmla="*/ 59 h 62"/>
                      <a:gd name="T56" fmla="*/ 23 w 61"/>
                      <a:gd name="T57" fmla="*/ 61 h 62"/>
                      <a:gd name="T58" fmla="*/ 30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1"/>
                        </a:lnTo>
                        <a:lnTo>
                          <a:pt x="52" y="50"/>
                        </a:lnTo>
                        <a:lnTo>
                          <a:pt x="53" y="50"/>
                        </a:lnTo>
                        <a:lnTo>
                          <a:pt x="55" y="48"/>
                        </a:lnTo>
                        <a:lnTo>
                          <a:pt x="55" y="45"/>
                        </a:lnTo>
                        <a:lnTo>
                          <a:pt x="55" y="44"/>
                        </a:lnTo>
                        <a:lnTo>
                          <a:pt x="56" y="44"/>
                        </a:lnTo>
                        <a:lnTo>
                          <a:pt x="58" y="42"/>
                        </a:lnTo>
                        <a:lnTo>
                          <a:pt x="60" y="36"/>
                        </a:lnTo>
                        <a:lnTo>
                          <a:pt x="60" y="33"/>
                        </a:lnTo>
                        <a:lnTo>
                          <a:pt x="61" y="31"/>
                        </a:lnTo>
                        <a:lnTo>
                          <a:pt x="60" y="25"/>
                        </a:lnTo>
                        <a:lnTo>
                          <a:pt x="58" y="19"/>
                        </a:lnTo>
                        <a:lnTo>
                          <a:pt x="52" y="8"/>
                        </a:lnTo>
                        <a:lnTo>
                          <a:pt x="47" y="4"/>
                        </a:lnTo>
                        <a:lnTo>
                          <a:pt x="42" y="2"/>
                        </a:lnTo>
                        <a:lnTo>
                          <a:pt x="36" y="0"/>
                        </a:lnTo>
                        <a:lnTo>
                          <a:pt x="30" y="0"/>
                        </a:lnTo>
                        <a:lnTo>
                          <a:pt x="17" y="2"/>
                        </a:lnTo>
                        <a:lnTo>
                          <a:pt x="8" y="8"/>
                        </a:lnTo>
                        <a:lnTo>
                          <a:pt x="2" y="19"/>
                        </a:lnTo>
                        <a:lnTo>
                          <a:pt x="0" y="31"/>
                        </a:lnTo>
                        <a:lnTo>
                          <a:pt x="0" y="36"/>
                        </a:lnTo>
                        <a:lnTo>
                          <a:pt x="2" y="42"/>
                        </a:lnTo>
                        <a:lnTo>
                          <a:pt x="4" y="48"/>
                        </a:lnTo>
                        <a:lnTo>
                          <a:pt x="8" y="53"/>
                        </a:lnTo>
                        <a:lnTo>
                          <a:pt x="17" y="59"/>
                        </a:lnTo>
                        <a:lnTo>
                          <a:pt x="23" y="61"/>
                        </a:lnTo>
                        <a:lnTo>
                          <a:pt x="30"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0" name="Freeform 495">
                    <a:extLst>
                      <a:ext uri="{FF2B5EF4-FFF2-40B4-BE49-F238E27FC236}">
                        <a16:creationId xmlns:a16="http://schemas.microsoft.com/office/drawing/2014/main" id="{7D94EA06-E7FB-2AD6-B768-1349D021D6DE}"/>
                      </a:ext>
                    </a:extLst>
                  </p:cNvPr>
                  <p:cNvSpPr>
                    <a:spLocks/>
                  </p:cNvSpPr>
                  <p:nvPr/>
                </p:nvSpPr>
                <p:spPr bwMode="auto">
                  <a:xfrm>
                    <a:off x="7275513" y="6046788"/>
                    <a:ext cx="19050" cy="19050"/>
                  </a:xfrm>
                  <a:custGeom>
                    <a:avLst/>
                    <a:gdLst>
                      <a:gd name="T0" fmla="*/ 52 w 61"/>
                      <a:gd name="T1" fmla="*/ 52 h 61"/>
                      <a:gd name="T2" fmla="*/ 52 w 61"/>
                      <a:gd name="T3" fmla="*/ 50 h 61"/>
                      <a:gd name="T4" fmla="*/ 52 w 61"/>
                      <a:gd name="T5" fmla="*/ 49 h 61"/>
                      <a:gd name="T6" fmla="*/ 53 w 61"/>
                      <a:gd name="T7" fmla="*/ 49 h 61"/>
                      <a:gd name="T8" fmla="*/ 55 w 61"/>
                      <a:gd name="T9" fmla="*/ 47 h 61"/>
                      <a:gd name="T10" fmla="*/ 55 w 61"/>
                      <a:gd name="T11" fmla="*/ 45 h 61"/>
                      <a:gd name="T12" fmla="*/ 55 w 61"/>
                      <a:gd name="T13" fmla="*/ 44 h 61"/>
                      <a:gd name="T14" fmla="*/ 56 w 61"/>
                      <a:gd name="T15" fmla="*/ 44 h 61"/>
                      <a:gd name="T16" fmla="*/ 58 w 61"/>
                      <a:gd name="T17" fmla="*/ 42 h 61"/>
                      <a:gd name="T18" fmla="*/ 60 w 61"/>
                      <a:gd name="T19" fmla="*/ 36 h 61"/>
                      <a:gd name="T20" fmla="*/ 60 w 61"/>
                      <a:gd name="T21" fmla="*/ 33 h 61"/>
                      <a:gd name="T22" fmla="*/ 61 w 61"/>
                      <a:gd name="T23" fmla="*/ 31 h 61"/>
                      <a:gd name="T24" fmla="*/ 60 w 61"/>
                      <a:gd name="T25" fmla="*/ 24 h 61"/>
                      <a:gd name="T26" fmla="*/ 58 w 61"/>
                      <a:gd name="T27" fmla="*/ 18 h 61"/>
                      <a:gd name="T28" fmla="*/ 52 w 61"/>
                      <a:gd name="T29" fmla="*/ 8 h 61"/>
                      <a:gd name="T30" fmla="*/ 47 w 61"/>
                      <a:gd name="T31" fmla="*/ 4 h 61"/>
                      <a:gd name="T32" fmla="*/ 42 w 61"/>
                      <a:gd name="T33" fmla="*/ 2 h 61"/>
                      <a:gd name="T34" fmla="*/ 36 w 61"/>
                      <a:gd name="T35" fmla="*/ 0 h 61"/>
                      <a:gd name="T36" fmla="*/ 30 w 61"/>
                      <a:gd name="T37" fmla="*/ 0 h 61"/>
                      <a:gd name="T38" fmla="*/ 17 w 61"/>
                      <a:gd name="T39" fmla="*/ 2 h 61"/>
                      <a:gd name="T40" fmla="*/ 8 w 61"/>
                      <a:gd name="T41" fmla="*/ 8 h 61"/>
                      <a:gd name="T42" fmla="*/ 2 w 61"/>
                      <a:gd name="T43" fmla="*/ 18 h 61"/>
                      <a:gd name="T44" fmla="*/ 0 w 61"/>
                      <a:gd name="T45" fmla="*/ 31 h 61"/>
                      <a:gd name="T46" fmla="*/ 0 w 61"/>
                      <a:gd name="T47" fmla="*/ 36 h 61"/>
                      <a:gd name="T48" fmla="*/ 2 w 61"/>
                      <a:gd name="T49" fmla="*/ 42 h 61"/>
                      <a:gd name="T50" fmla="*/ 4 w 61"/>
                      <a:gd name="T51" fmla="*/ 47 h 61"/>
                      <a:gd name="T52" fmla="*/ 8 w 61"/>
                      <a:gd name="T53" fmla="*/ 52 h 61"/>
                      <a:gd name="T54" fmla="*/ 17 w 61"/>
                      <a:gd name="T55" fmla="*/ 58 h 61"/>
                      <a:gd name="T56" fmla="*/ 23 w 61"/>
                      <a:gd name="T57" fmla="*/ 60 h 61"/>
                      <a:gd name="T58" fmla="*/ 30 w 61"/>
                      <a:gd name="T59" fmla="*/ 61 h 61"/>
                      <a:gd name="T60" fmla="*/ 33 w 61"/>
                      <a:gd name="T61" fmla="*/ 60 h 61"/>
                      <a:gd name="T62" fmla="*/ 36 w 61"/>
                      <a:gd name="T63" fmla="*/ 60 h 61"/>
                      <a:gd name="T64" fmla="*/ 42 w 61"/>
                      <a:gd name="T65" fmla="*/ 58 h 61"/>
                      <a:gd name="T66" fmla="*/ 44 w 61"/>
                      <a:gd name="T67" fmla="*/ 56 h 61"/>
                      <a:gd name="T68" fmla="*/ 44 w 61"/>
                      <a:gd name="T69" fmla="*/ 55 h 61"/>
                      <a:gd name="T70" fmla="*/ 45 w 61"/>
                      <a:gd name="T71" fmla="*/ 55 h 61"/>
                      <a:gd name="T72" fmla="*/ 47 w 61"/>
                      <a:gd name="T73" fmla="*/ 55 h 61"/>
                      <a:gd name="T74" fmla="*/ 49 w 61"/>
                      <a:gd name="T75" fmla="*/ 53 h 61"/>
                      <a:gd name="T76" fmla="*/ 49 w 61"/>
                      <a:gd name="T77" fmla="*/ 52 h 61"/>
                      <a:gd name="T78" fmla="*/ 50 w 61"/>
                      <a:gd name="T79" fmla="*/ 52 h 61"/>
                      <a:gd name="T80" fmla="*/ 52 w 61"/>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1">
                        <a:moveTo>
                          <a:pt x="52" y="52"/>
                        </a:moveTo>
                        <a:lnTo>
                          <a:pt x="52" y="50"/>
                        </a:lnTo>
                        <a:lnTo>
                          <a:pt x="52" y="49"/>
                        </a:lnTo>
                        <a:lnTo>
                          <a:pt x="53" y="49"/>
                        </a:lnTo>
                        <a:lnTo>
                          <a:pt x="55" y="47"/>
                        </a:lnTo>
                        <a:lnTo>
                          <a:pt x="55" y="45"/>
                        </a:lnTo>
                        <a:lnTo>
                          <a:pt x="55" y="44"/>
                        </a:lnTo>
                        <a:lnTo>
                          <a:pt x="56" y="44"/>
                        </a:lnTo>
                        <a:lnTo>
                          <a:pt x="58" y="42"/>
                        </a:lnTo>
                        <a:lnTo>
                          <a:pt x="60" y="36"/>
                        </a:lnTo>
                        <a:lnTo>
                          <a:pt x="60" y="33"/>
                        </a:lnTo>
                        <a:lnTo>
                          <a:pt x="61" y="31"/>
                        </a:lnTo>
                        <a:lnTo>
                          <a:pt x="60" y="24"/>
                        </a:lnTo>
                        <a:lnTo>
                          <a:pt x="58" y="18"/>
                        </a:lnTo>
                        <a:lnTo>
                          <a:pt x="52" y="8"/>
                        </a:lnTo>
                        <a:lnTo>
                          <a:pt x="47" y="4"/>
                        </a:lnTo>
                        <a:lnTo>
                          <a:pt x="42" y="2"/>
                        </a:lnTo>
                        <a:lnTo>
                          <a:pt x="36" y="0"/>
                        </a:lnTo>
                        <a:lnTo>
                          <a:pt x="30" y="0"/>
                        </a:lnTo>
                        <a:lnTo>
                          <a:pt x="17" y="2"/>
                        </a:lnTo>
                        <a:lnTo>
                          <a:pt x="8" y="8"/>
                        </a:lnTo>
                        <a:lnTo>
                          <a:pt x="2" y="18"/>
                        </a:lnTo>
                        <a:lnTo>
                          <a:pt x="0" y="31"/>
                        </a:lnTo>
                        <a:lnTo>
                          <a:pt x="0" y="36"/>
                        </a:lnTo>
                        <a:lnTo>
                          <a:pt x="2" y="42"/>
                        </a:lnTo>
                        <a:lnTo>
                          <a:pt x="4" y="47"/>
                        </a:lnTo>
                        <a:lnTo>
                          <a:pt x="8" y="52"/>
                        </a:lnTo>
                        <a:lnTo>
                          <a:pt x="17" y="58"/>
                        </a:lnTo>
                        <a:lnTo>
                          <a:pt x="23" y="60"/>
                        </a:lnTo>
                        <a:lnTo>
                          <a:pt x="30" y="61"/>
                        </a:lnTo>
                        <a:lnTo>
                          <a:pt x="33" y="60"/>
                        </a:lnTo>
                        <a:lnTo>
                          <a:pt x="36" y="60"/>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1" name="Freeform 496">
                    <a:extLst>
                      <a:ext uri="{FF2B5EF4-FFF2-40B4-BE49-F238E27FC236}">
                        <a16:creationId xmlns:a16="http://schemas.microsoft.com/office/drawing/2014/main" id="{10585900-D29A-ED59-1C81-E762A266E2E5}"/>
                      </a:ext>
                    </a:extLst>
                  </p:cNvPr>
                  <p:cNvSpPr>
                    <a:spLocks/>
                  </p:cNvSpPr>
                  <p:nvPr/>
                </p:nvSpPr>
                <p:spPr bwMode="auto">
                  <a:xfrm>
                    <a:off x="7310438" y="6000751"/>
                    <a:ext cx="19050" cy="19050"/>
                  </a:xfrm>
                  <a:custGeom>
                    <a:avLst/>
                    <a:gdLst>
                      <a:gd name="T0" fmla="*/ 52 w 61"/>
                      <a:gd name="T1" fmla="*/ 53 h 62"/>
                      <a:gd name="T2" fmla="*/ 52 w 61"/>
                      <a:gd name="T3" fmla="*/ 51 h 62"/>
                      <a:gd name="T4" fmla="*/ 52 w 61"/>
                      <a:gd name="T5" fmla="*/ 50 h 62"/>
                      <a:gd name="T6" fmla="*/ 53 w 61"/>
                      <a:gd name="T7" fmla="*/ 50 h 62"/>
                      <a:gd name="T8" fmla="*/ 55 w 61"/>
                      <a:gd name="T9" fmla="*/ 48 h 62"/>
                      <a:gd name="T10" fmla="*/ 55 w 61"/>
                      <a:gd name="T11" fmla="*/ 46 h 62"/>
                      <a:gd name="T12" fmla="*/ 55 w 61"/>
                      <a:gd name="T13" fmla="*/ 45 h 62"/>
                      <a:gd name="T14" fmla="*/ 56 w 61"/>
                      <a:gd name="T15" fmla="*/ 45 h 62"/>
                      <a:gd name="T16" fmla="*/ 58 w 61"/>
                      <a:gd name="T17" fmla="*/ 43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9 h 62"/>
                      <a:gd name="T30" fmla="*/ 47 w 61"/>
                      <a:gd name="T31" fmla="*/ 4 h 62"/>
                      <a:gd name="T32" fmla="*/ 42 w 61"/>
                      <a:gd name="T33" fmla="*/ 2 h 62"/>
                      <a:gd name="T34" fmla="*/ 36 w 61"/>
                      <a:gd name="T35" fmla="*/ 0 h 62"/>
                      <a:gd name="T36" fmla="*/ 31 w 61"/>
                      <a:gd name="T37" fmla="*/ 0 h 62"/>
                      <a:gd name="T38" fmla="*/ 17 w 61"/>
                      <a:gd name="T39" fmla="*/ 2 h 62"/>
                      <a:gd name="T40" fmla="*/ 8 w 61"/>
                      <a:gd name="T41" fmla="*/ 9 h 62"/>
                      <a:gd name="T42" fmla="*/ 2 w 61"/>
                      <a:gd name="T43" fmla="*/ 19 h 62"/>
                      <a:gd name="T44" fmla="*/ 0 w 61"/>
                      <a:gd name="T45" fmla="*/ 31 h 62"/>
                      <a:gd name="T46" fmla="*/ 0 w 61"/>
                      <a:gd name="T47" fmla="*/ 36 h 62"/>
                      <a:gd name="T48" fmla="*/ 2 w 61"/>
                      <a:gd name="T49" fmla="*/ 43 h 62"/>
                      <a:gd name="T50" fmla="*/ 4 w 61"/>
                      <a:gd name="T51" fmla="*/ 48 h 62"/>
                      <a:gd name="T52" fmla="*/ 8 w 61"/>
                      <a:gd name="T53" fmla="*/ 53 h 62"/>
                      <a:gd name="T54" fmla="*/ 17 w 61"/>
                      <a:gd name="T55" fmla="*/ 59 h 62"/>
                      <a:gd name="T56" fmla="*/ 23 w 61"/>
                      <a:gd name="T57" fmla="*/ 61 h 62"/>
                      <a:gd name="T58" fmla="*/ 31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1"/>
                        </a:lnTo>
                        <a:lnTo>
                          <a:pt x="52" y="50"/>
                        </a:lnTo>
                        <a:lnTo>
                          <a:pt x="53" y="50"/>
                        </a:lnTo>
                        <a:lnTo>
                          <a:pt x="55" y="48"/>
                        </a:lnTo>
                        <a:lnTo>
                          <a:pt x="55" y="46"/>
                        </a:lnTo>
                        <a:lnTo>
                          <a:pt x="55" y="45"/>
                        </a:lnTo>
                        <a:lnTo>
                          <a:pt x="56" y="45"/>
                        </a:lnTo>
                        <a:lnTo>
                          <a:pt x="58" y="43"/>
                        </a:lnTo>
                        <a:lnTo>
                          <a:pt x="60" y="36"/>
                        </a:lnTo>
                        <a:lnTo>
                          <a:pt x="60" y="33"/>
                        </a:lnTo>
                        <a:lnTo>
                          <a:pt x="61" y="31"/>
                        </a:lnTo>
                        <a:lnTo>
                          <a:pt x="60" y="25"/>
                        </a:lnTo>
                        <a:lnTo>
                          <a:pt x="58" y="19"/>
                        </a:lnTo>
                        <a:lnTo>
                          <a:pt x="52" y="9"/>
                        </a:lnTo>
                        <a:lnTo>
                          <a:pt x="47" y="4"/>
                        </a:lnTo>
                        <a:lnTo>
                          <a:pt x="42" y="2"/>
                        </a:lnTo>
                        <a:lnTo>
                          <a:pt x="36" y="0"/>
                        </a:lnTo>
                        <a:lnTo>
                          <a:pt x="31" y="0"/>
                        </a:lnTo>
                        <a:lnTo>
                          <a:pt x="17" y="2"/>
                        </a:lnTo>
                        <a:lnTo>
                          <a:pt x="8" y="9"/>
                        </a:lnTo>
                        <a:lnTo>
                          <a:pt x="2" y="19"/>
                        </a:lnTo>
                        <a:lnTo>
                          <a:pt x="0" y="31"/>
                        </a:lnTo>
                        <a:lnTo>
                          <a:pt x="0" y="36"/>
                        </a:lnTo>
                        <a:lnTo>
                          <a:pt x="2" y="43"/>
                        </a:lnTo>
                        <a:lnTo>
                          <a:pt x="4" y="48"/>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2" name="Freeform 497">
                    <a:extLst>
                      <a:ext uri="{FF2B5EF4-FFF2-40B4-BE49-F238E27FC236}">
                        <a16:creationId xmlns:a16="http://schemas.microsoft.com/office/drawing/2014/main" id="{199D9CAD-E023-E262-123E-C21570C41A9D}"/>
                      </a:ext>
                    </a:extLst>
                  </p:cNvPr>
                  <p:cNvSpPr>
                    <a:spLocks/>
                  </p:cNvSpPr>
                  <p:nvPr/>
                </p:nvSpPr>
                <p:spPr bwMode="auto">
                  <a:xfrm>
                    <a:off x="7346950" y="6000751"/>
                    <a:ext cx="20638"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9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6"/>
                        </a:lnTo>
                        <a:lnTo>
                          <a:pt x="61" y="33"/>
                        </a:lnTo>
                        <a:lnTo>
                          <a:pt x="62" y="31"/>
                        </a:lnTo>
                        <a:lnTo>
                          <a:pt x="61" y="25"/>
                        </a:lnTo>
                        <a:lnTo>
                          <a:pt x="59" y="19"/>
                        </a:lnTo>
                        <a:lnTo>
                          <a:pt x="53" y="9"/>
                        </a:lnTo>
                        <a:lnTo>
                          <a:pt x="47" y="4"/>
                        </a:lnTo>
                        <a:lnTo>
                          <a:pt x="42" y="2"/>
                        </a:lnTo>
                        <a:lnTo>
                          <a:pt x="36" y="0"/>
                        </a:lnTo>
                        <a:lnTo>
                          <a:pt x="31" y="0"/>
                        </a:lnTo>
                        <a:lnTo>
                          <a:pt x="18" y="2"/>
                        </a:lnTo>
                        <a:lnTo>
                          <a:pt x="8" y="9"/>
                        </a:lnTo>
                        <a:lnTo>
                          <a:pt x="2" y="19"/>
                        </a:lnTo>
                        <a:lnTo>
                          <a:pt x="0" y="31"/>
                        </a:lnTo>
                        <a:lnTo>
                          <a:pt x="0" y="36"/>
                        </a:lnTo>
                        <a:lnTo>
                          <a:pt x="2" y="43"/>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3" name="Freeform 498">
                    <a:extLst>
                      <a:ext uri="{FF2B5EF4-FFF2-40B4-BE49-F238E27FC236}">
                        <a16:creationId xmlns:a16="http://schemas.microsoft.com/office/drawing/2014/main" id="{5437E997-0ABD-1AE0-3AC5-9484A3983BB1}"/>
                      </a:ext>
                    </a:extLst>
                  </p:cNvPr>
                  <p:cNvSpPr>
                    <a:spLocks/>
                  </p:cNvSpPr>
                  <p:nvPr/>
                </p:nvSpPr>
                <p:spPr bwMode="auto">
                  <a:xfrm>
                    <a:off x="7335838" y="6027738"/>
                    <a:ext cx="19050" cy="19050"/>
                  </a:xfrm>
                  <a:custGeom>
                    <a:avLst/>
                    <a:gdLst>
                      <a:gd name="T0" fmla="*/ 52 w 62"/>
                      <a:gd name="T1" fmla="*/ 52 h 62"/>
                      <a:gd name="T2" fmla="*/ 52 w 62"/>
                      <a:gd name="T3" fmla="*/ 50 h 62"/>
                      <a:gd name="T4" fmla="*/ 52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8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7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5 h 62"/>
                      <a:gd name="T70" fmla="*/ 45 w 62"/>
                      <a:gd name="T71" fmla="*/ 55 h 62"/>
                      <a:gd name="T72" fmla="*/ 47 w 62"/>
                      <a:gd name="T73" fmla="*/ 55 h 62"/>
                      <a:gd name="T74" fmla="*/ 49 w 62"/>
                      <a:gd name="T75" fmla="*/ 53 h 62"/>
                      <a:gd name="T76" fmla="*/ 49 w 62"/>
                      <a:gd name="T77" fmla="*/ 52 h 62"/>
                      <a:gd name="T78" fmla="*/ 50 w 62"/>
                      <a:gd name="T79" fmla="*/ 52 h 62"/>
                      <a:gd name="T80" fmla="*/ 52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2"/>
                        </a:moveTo>
                        <a:lnTo>
                          <a:pt x="52" y="50"/>
                        </a:lnTo>
                        <a:lnTo>
                          <a:pt x="52" y="49"/>
                        </a:lnTo>
                        <a:lnTo>
                          <a:pt x="54" y="49"/>
                        </a:lnTo>
                        <a:lnTo>
                          <a:pt x="56" y="47"/>
                        </a:lnTo>
                        <a:lnTo>
                          <a:pt x="56" y="45"/>
                        </a:lnTo>
                        <a:lnTo>
                          <a:pt x="56" y="44"/>
                        </a:lnTo>
                        <a:lnTo>
                          <a:pt x="57" y="44"/>
                        </a:lnTo>
                        <a:lnTo>
                          <a:pt x="59" y="42"/>
                        </a:lnTo>
                        <a:lnTo>
                          <a:pt x="61" y="36"/>
                        </a:lnTo>
                        <a:lnTo>
                          <a:pt x="61" y="33"/>
                        </a:lnTo>
                        <a:lnTo>
                          <a:pt x="62" y="31"/>
                        </a:lnTo>
                        <a:lnTo>
                          <a:pt x="61" y="25"/>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9"/>
                        </a:lnTo>
                        <a:lnTo>
                          <a:pt x="24" y="61"/>
                        </a:lnTo>
                        <a:lnTo>
                          <a:pt x="31" y="62"/>
                        </a:lnTo>
                        <a:lnTo>
                          <a:pt x="33" y="61"/>
                        </a:lnTo>
                        <a:lnTo>
                          <a:pt x="36" y="61"/>
                        </a:lnTo>
                        <a:lnTo>
                          <a:pt x="42" y="59"/>
                        </a:lnTo>
                        <a:lnTo>
                          <a:pt x="44" y="57"/>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4" name="Freeform 499">
                    <a:extLst>
                      <a:ext uri="{FF2B5EF4-FFF2-40B4-BE49-F238E27FC236}">
                        <a16:creationId xmlns:a16="http://schemas.microsoft.com/office/drawing/2014/main" id="{20E1B3A2-86A1-23AA-D126-E62978A2C217}"/>
                      </a:ext>
                    </a:extLst>
                  </p:cNvPr>
                  <p:cNvSpPr>
                    <a:spLocks/>
                  </p:cNvSpPr>
                  <p:nvPr/>
                </p:nvSpPr>
                <p:spPr bwMode="auto">
                  <a:xfrm>
                    <a:off x="7327900" y="6046788"/>
                    <a:ext cx="19050" cy="19050"/>
                  </a:xfrm>
                  <a:custGeom>
                    <a:avLst/>
                    <a:gdLst>
                      <a:gd name="T0" fmla="*/ 53 w 62"/>
                      <a:gd name="T1" fmla="*/ 52 h 61"/>
                      <a:gd name="T2" fmla="*/ 53 w 62"/>
                      <a:gd name="T3" fmla="*/ 50 h 61"/>
                      <a:gd name="T4" fmla="*/ 53 w 62"/>
                      <a:gd name="T5" fmla="*/ 49 h 61"/>
                      <a:gd name="T6" fmla="*/ 54 w 62"/>
                      <a:gd name="T7" fmla="*/ 49 h 61"/>
                      <a:gd name="T8" fmla="*/ 56 w 62"/>
                      <a:gd name="T9" fmla="*/ 47 h 61"/>
                      <a:gd name="T10" fmla="*/ 56 w 62"/>
                      <a:gd name="T11" fmla="*/ 45 h 61"/>
                      <a:gd name="T12" fmla="*/ 56 w 62"/>
                      <a:gd name="T13" fmla="*/ 44 h 61"/>
                      <a:gd name="T14" fmla="*/ 57 w 62"/>
                      <a:gd name="T15" fmla="*/ 44 h 61"/>
                      <a:gd name="T16" fmla="*/ 59 w 62"/>
                      <a:gd name="T17" fmla="*/ 42 h 61"/>
                      <a:gd name="T18" fmla="*/ 61 w 62"/>
                      <a:gd name="T19" fmla="*/ 36 h 61"/>
                      <a:gd name="T20" fmla="*/ 61 w 62"/>
                      <a:gd name="T21" fmla="*/ 33 h 61"/>
                      <a:gd name="T22" fmla="*/ 62 w 62"/>
                      <a:gd name="T23" fmla="*/ 31 h 61"/>
                      <a:gd name="T24" fmla="*/ 61 w 62"/>
                      <a:gd name="T25" fmla="*/ 24 h 61"/>
                      <a:gd name="T26" fmla="*/ 59 w 62"/>
                      <a:gd name="T27" fmla="*/ 18 h 61"/>
                      <a:gd name="T28" fmla="*/ 53 w 62"/>
                      <a:gd name="T29" fmla="*/ 8 h 61"/>
                      <a:gd name="T30" fmla="*/ 48 w 62"/>
                      <a:gd name="T31" fmla="*/ 4 h 61"/>
                      <a:gd name="T32" fmla="*/ 42 w 62"/>
                      <a:gd name="T33" fmla="*/ 2 h 61"/>
                      <a:gd name="T34" fmla="*/ 36 w 62"/>
                      <a:gd name="T35" fmla="*/ 0 h 61"/>
                      <a:gd name="T36" fmla="*/ 31 w 62"/>
                      <a:gd name="T37" fmla="*/ 0 h 61"/>
                      <a:gd name="T38" fmla="*/ 18 w 62"/>
                      <a:gd name="T39" fmla="*/ 2 h 61"/>
                      <a:gd name="T40" fmla="*/ 9 w 62"/>
                      <a:gd name="T41" fmla="*/ 8 h 61"/>
                      <a:gd name="T42" fmla="*/ 2 w 62"/>
                      <a:gd name="T43" fmla="*/ 18 h 61"/>
                      <a:gd name="T44" fmla="*/ 0 w 62"/>
                      <a:gd name="T45" fmla="*/ 31 h 61"/>
                      <a:gd name="T46" fmla="*/ 0 w 62"/>
                      <a:gd name="T47" fmla="*/ 36 h 61"/>
                      <a:gd name="T48" fmla="*/ 2 w 62"/>
                      <a:gd name="T49" fmla="*/ 42 h 61"/>
                      <a:gd name="T50" fmla="*/ 4 w 62"/>
                      <a:gd name="T51" fmla="*/ 47 h 61"/>
                      <a:gd name="T52" fmla="*/ 9 w 62"/>
                      <a:gd name="T53" fmla="*/ 52 h 61"/>
                      <a:gd name="T54" fmla="*/ 18 w 62"/>
                      <a:gd name="T55" fmla="*/ 58 h 61"/>
                      <a:gd name="T56" fmla="*/ 24 w 62"/>
                      <a:gd name="T57" fmla="*/ 60 h 61"/>
                      <a:gd name="T58" fmla="*/ 31 w 62"/>
                      <a:gd name="T59" fmla="*/ 61 h 61"/>
                      <a:gd name="T60" fmla="*/ 33 w 62"/>
                      <a:gd name="T61" fmla="*/ 60 h 61"/>
                      <a:gd name="T62" fmla="*/ 36 w 62"/>
                      <a:gd name="T63" fmla="*/ 60 h 61"/>
                      <a:gd name="T64" fmla="*/ 42 w 62"/>
                      <a:gd name="T65" fmla="*/ 58 h 61"/>
                      <a:gd name="T66" fmla="*/ 45 w 62"/>
                      <a:gd name="T67" fmla="*/ 56 h 61"/>
                      <a:gd name="T68" fmla="*/ 45 w 62"/>
                      <a:gd name="T69" fmla="*/ 55 h 61"/>
                      <a:gd name="T70" fmla="*/ 46 w 62"/>
                      <a:gd name="T71" fmla="*/ 55 h 61"/>
                      <a:gd name="T72" fmla="*/ 48 w 62"/>
                      <a:gd name="T73" fmla="*/ 55 h 61"/>
                      <a:gd name="T74" fmla="*/ 50 w 62"/>
                      <a:gd name="T75" fmla="*/ 53 h 61"/>
                      <a:gd name="T76" fmla="*/ 50 w 62"/>
                      <a:gd name="T77" fmla="*/ 52 h 61"/>
                      <a:gd name="T78" fmla="*/ 51 w 62"/>
                      <a:gd name="T79" fmla="*/ 52 h 61"/>
                      <a:gd name="T80" fmla="*/ 53 w 62"/>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1">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4"/>
                        </a:lnTo>
                        <a:lnTo>
                          <a:pt x="59" y="18"/>
                        </a:lnTo>
                        <a:lnTo>
                          <a:pt x="53" y="8"/>
                        </a:lnTo>
                        <a:lnTo>
                          <a:pt x="48" y="4"/>
                        </a:lnTo>
                        <a:lnTo>
                          <a:pt x="42" y="2"/>
                        </a:lnTo>
                        <a:lnTo>
                          <a:pt x="36" y="0"/>
                        </a:lnTo>
                        <a:lnTo>
                          <a:pt x="31" y="0"/>
                        </a:lnTo>
                        <a:lnTo>
                          <a:pt x="18" y="2"/>
                        </a:lnTo>
                        <a:lnTo>
                          <a:pt x="9" y="8"/>
                        </a:lnTo>
                        <a:lnTo>
                          <a:pt x="2" y="18"/>
                        </a:lnTo>
                        <a:lnTo>
                          <a:pt x="0" y="31"/>
                        </a:lnTo>
                        <a:lnTo>
                          <a:pt x="0" y="36"/>
                        </a:lnTo>
                        <a:lnTo>
                          <a:pt x="2" y="42"/>
                        </a:lnTo>
                        <a:lnTo>
                          <a:pt x="4" y="47"/>
                        </a:lnTo>
                        <a:lnTo>
                          <a:pt x="9" y="52"/>
                        </a:lnTo>
                        <a:lnTo>
                          <a:pt x="18" y="58"/>
                        </a:lnTo>
                        <a:lnTo>
                          <a:pt x="24" y="60"/>
                        </a:lnTo>
                        <a:lnTo>
                          <a:pt x="31" y="61"/>
                        </a:lnTo>
                        <a:lnTo>
                          <a:pt x="33" y="60"/>
                        </a:lnTo>
                        <a:lnTo>
                          <a:pt x="36" y="60"/>
                        </a:lnTo>
                        <a:lnTo>
                          <a:pt x="42" y="58"/>
                        </a:lnTo>
                        <a:lnTo>
                          <a:pt x="45" y="56"/>
                        </a:lnTo>
                        <a:lnTo>
                          <a:pt x="45" y="55"/>
                        </a:lnTo>
                        <a:lnTo>
                          <a:pt x="46" y="55"/>
                        </a:lnTo>
                        <a:lnTo>
                          <a:pt x="48" y="55"/>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5" name="Freeform 500">
                    <a:extLst>
                      <a:ext uri="{FF2B5EF4-FFF2-40B4-BE49-F238E27FC236}">
                        <a16:creationId xmlns:a16="http://schemas.microsoft.com/office/drawing/2014/main" id="{DB79C2B8-76BC-99C2-57F0-A4E00085EF83}"/>
                      </a:ext>
                    </a:extLst>
                  </p:cNvPr>
                  <p:cNvSpPr>
                    <a:spLocks/>
                  </p:cNvSpPr>
                  <p:nvPr/>
                </p:nvSpPr>
                <p:spPr bwMode="auto">
                  <a:xfrm>
                    <a:off x="7421563" y="6016626"/>
                    <a:ext cx="19050" cy="20638"/>
                  </a:xfrm>
                  <a:custGeom>
                    <a:avLst/>
                    <a:gdLst>
                      <a:gd name="T0" fmla="*/ 52 w 61"/>
                      <a:gd name="T1" fmla="*/ 52 h 62"/>
                      <a:gd name="T2" fmla="*/ 52 w 61"/>
                      <a:gd name="T3" fmla="*/ 50 h 62"/>
                      <a:gd name="T4" fmla="*/ 52 w 61"/>
                      <a:gd name="T5" fmla="*/ 49 h 62"/>
                      <a:gd name="T6" fmla="*/ 53 w 61"/>
                      <a:gd name="T7" fmla="*/ 49 h 62"/>
                      <a:gd name="T8" fmla="*/ 55 w 61"/>
                      <a:gd name="T9" fmla="*/ 47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8 h 62"/>
                      <a:gd name="T28" fmla="*/ 52 w 61"/>
                      <a:gd name="T29" fmla="*/ 8 h 62"/>
                      <a:gd name="T30" fmla="*/ 47 w 61"/>
                      <a:gd name="T31" fmla="*/ 4 h 62"/>
                      <a:gd name="T32" fmla="*/ 42 w 61"/>
                      <a:gd name="T33" fmla="*/ 2 h 62"/>
                      <a:gd name="T34" fmla="*/ 36 w 61"/>
                      <a:gd name="T35" fmla="*/ 0 h 62"/>
                      <a:gd name="T36" fmla="*/ 30 w 61"/>
                      <a:gd name="T37" fmla="*/ 0 h 62"/>
                      <a:gd name="T38" fmla="*/ 17 w 61"/>
                      <a:gd name="T39" fmla="*/ 2 h 62"/>
                      <a:gd name="T40" fmla="*/ 8 w 61"/>
                      <a:gd name="T41" fmla="*/ 8 h 62"/>
                      <a:gd name="T42" fmla="*/ 2 w 61"/>
                      <a:gd name="T43" fmla="*/ 18 h 62"/>
                      <a:gd name="T44" fmla="*/ 0 w 61"/>
                      <a:gd name="T45" fmla="*/ 31 h 62"/>
                      <a:gd name="T46" fmla="*/ 0 w 61"/>
                      <a:gd name="T47" fmla="*/ 36 h 62"/>
                      <a:gd name="T48" fmla="*/ 2 w 61"/>
                      <a:gd name="T49" fmla="*/ 42 h 62"/>
                      <a:gd name="T50" fmla="*/ 4 w 61"/>
                      <a:gd name="T51" fmla="*/ 47 h 62"/>
                      <a:gd name="T52" fmla="*/ 8 w 61"/>
                      <a:gd name="T53" fmla="*/ 52 h 62"/>
                      <a:gd name="T54" fmla="*/ 17 w 61"/>
                      <a:gd name="T55" fmla="*/ 59 h 62"/>
                      <a:gd name="T56" fmla="*/ 23 w 61"/>
                      <a:gd name="T57" fmla="*/ 61 h 62"/>
                      <a:gd name="T58" fmla="*/ 30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3 h 62"/>
                      <a:gd name="T76" fmla="*/ 49 w 61"/>
                      <a:gd name="T77" fmla="*/ 52 h 62"/>
                      <a:gd name="T78" fmla="*/ 50 w 61"/>
                      <a:gd name="T79" fmla="*/ 52 h 62"/>
                      <a:gd name="T80" fmla="*/ 52 w 61"/>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2"/>
                        </a:moveTo>
                        <a:lnTo>
                          <a:pt x="52" y="50"/>
                        </a:lnTo>
                        <a:lnTo>
                          <a:pt x="52" y="49"/>
                        </a:lnTo>
                        <a:lnTo>
                          <a:pt x="53" y="49"/>
                        </a:lnTo>
                        <a:lnTo>
                          <a:pt x="55" y="47"/>
                        </a:lnTo>
                        <a:lnTo>
                          <a:pt x="55" y="45"/>
                        </a:lnTo>
                        <a:lnTo>
                          <a:pt x="55" y="44"/>
                        </a:lnTo>
                        <a:lnTo>
                          <a:pt x="56" y="44"/>
                        </a:lnTo>
                        <a:lnTo>
                          <a:pt x="58" y="42"/>
                        </a:lnTo>
                        <a:lnTo>
                          <a:pt x="60" y="36"/>
                        </a:lnTo>
                        <a:lnTo>
                          <a:pt x="60" y="33"/>
                        </a:lnTo>
                        <a:lnTo>
                          <a:pt x="61" y="31"/>
                        </a:lnTo>
                        <a:lnTo>
                          <a:pt x="60" y="25"/>
                        </a:lnTo>
                        <a:lnTo>
                          <a:pt x="58" y="18"/>
                        </a:lnTo>
                        <a:lnTo>
                          <a:pt x="52" y="8"/>
                        </a:lnTo>
                        <a:lnTo>
                          <a:pt x="47" y="4"/>
                        </a:lnTo>
                        <a:lnTo>
                          <a:pt x="42" y="2"/>
                        </a:lnTo>
                        <a:lnTo>
                          <a:pt x="36" y="0"/>
                        </a:lnTo>
                        <a:lnTo>
                          <a:pt x="30" y="0"/>
                        </a:lnTo>
                        <a:lnTo>
                          <a:pt x="17" y="2"/>
                        </a:lnTo>
                        <a:lnTo>
                          <a:pt x="8" y="8"/>
                        </a:lnTo>
                        <a:lnTo>
                          <a:pt x="2" y="18"/>
                        </a:lnTo>
                        <a:lnTo>
                          <a:pt x="0" y="31"/>
                        </a:lnTo>
                        <a:lnTo>
                          <a:pt x="0" y="36"/>
                        </a:lnTo>
                        <a:lnTo>
                          <a:pt x="2" y="42"/>
                        </a:lnTo>
                        <a:lnTo>
                          <a:pt x="4" y="47"/>
                        </a:lnTo>
                        <a:lnTo>
                          <a:pt x="8" y="52"/>
                        </a:lnTo>
                        <a:lnTo>
                          <a:pt x="17" y="59"/>
                        </a:lnTo>
                        <a:lnTo>
                          <a:pt x="23" y="61"/>
                        </a:lnTo>
                        <a:lnTo>
                          <a:pt x="30" y="62"/>
                        </a:lnTo>
                        <a:lnTo>
                          <a:pt x="33" y="61"/>
                        </a:lnTo>
                        <a:lnTo>
                          <a:pt x="36" y="61"/>
                        </a:lnTo>
                        <a:lnTo>
                          <a:pt x="42" y="59"/>
                        </a:lnTo>
                        <a:lnTo>
                          <a:pt x="44" y="57"/>
                        </a:lnTo>
                        <a:lnTo>
                          <a:pt x="44" y="56"/>
                        </a:lnTo>
                        <a:lnTo>
                          <a:pt x="45" y="56"/>
                        </a:lnTo>
                        <a:lnTo>
                          <a:pt x="47" y="56"/>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6" name="Freeform 501">
                    <a:extLst>
                      <a:ext uri="{FF2B5EF4-FFF2-40B4-BE49-F238E27FC236}">
                        <a16:creationId xmlns:a16="http://schemas.microsoft.com/office/drawing/2014/main" id="{AD031CAE-C031-61D1-693C-FFE0D84F8B5A}"/>
                      </a:ext>
                    </a:extLst>
                  </p:cNvPr>
                  <p:cNvSpPr>
                    <a:spLocks/>
                  </p:cNvSpPr>
                  <p:nvPr/>
                </p:nvSpPr>
                <p:spPr bwMode="auto">
                  <a:xfrm>
                    <a:off x="7435850" y="6027738"/>
                    <a:ext cx="19050" cy="19050"/>
                  </a:xfrm>
                  <a:custGeom>
                    <a:avLst/>
                    <a:gdLst>
                      <a:gd name="T0" fmla="*/ 52 w 62"/>
                      <a:gd name="T1" fmla="*/ 52 h 62"/>
                      <a:gd name="T2" fmla="*/ 52 w 62"/>
                      <a:gd name="T3" fmla="*/ 50 h 62"/>
                      <a:gd name="T4" fmla="*/ 52 w 62"/>
                      <a:gd name="T5" fmla="*/ 49 h 62"/>
                      <a:gd name="T6" fmla="*/ 53 w 62"/>
                      <a:gd name="T7" fmla="*/ 49 h 62"/>
                      <a:gd name="T8" fmla="*/ 55 w 62"/>
                      <a:gd name="T9" fmla="*/ 47 h 62"/>
                      <a:gd name="T10" fmla="*/ 55 w 62"/>
                      <a:gd name="T11" fmla="*/ 45 h 62"/>
                      <a:gd name="T12" fmla="*/ 55 w 62"/>
                      <a:gd name="T13" fmla="*/ 44 h 62"/>
                      <a:gd name="T14" fmla="*/ 56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8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7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6 h 62"/>
                      <a:gd name="T68" fmla="*/ 44 w 62"/>
                      <a:gd name="T69" fmla="*/ 55 h 62"/>
                      <a:gd name="T70" fmla="*/ 45 w 62"/>
                      <a:gd name="T71" fmla="*/ 55 h 62"/>
                      <a:gd name="T72" fmla="*/ 47 w 62"/>
                      <a:gd name="T73" fmla="*/ 55 h 62"/>
                      <a:gd name="T74" fmla="*/ 49 w 62"/>
                      <a:gd name="T75" fmla="*/ 53 h 62"/>
                      <a:gd name="T76" fmla="*/ 49 w 62"/>
                      <a:gd name="T77" fmla="*/ 52 h 62"/>
                      <a:gd name="T78" fmla="*/ 50 w 62"/>
                      <a:gd name="T79" fmla="*/ 52 h 62"/>
                      <a:gd name="T80" fmla="*/ 52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2"/>
                        </a:moveTo>
                        <a:lnTo>
                          <a:pt x="52" y="50"/>
                        </a:lnTo>
                        <a:lnTo>
                          <a:pt x="52" y="49"/>
                        </a:lnTo>
                        <a:lnTo>
                          <a:pt x="53" y="49"/>
                        </a:lnTo>
                        <a:lnTo>
                          <a:pt x="55" y="47"/>
                        </a:lnTo>
                        <a:lnTo>
                          <a:pt x="55" y="45"/>
                        </a:lnTo>
                        <a:lnTo>
                          <a:pt x="55" y="44"/>
                        </a:lnTo>
                        <a:lnTo>
                          <a:pt x="56" y="44"/>
                        </a:lnTo>
                        <a:lnTo>
                          <a:pt x="59" y="42"/>
                        </a:lnTo>
                        <a:lnTo>
                          <a:pt x="61" y="36"/>
                        </a:lnTo>
                        <a:lnTo>
                          <a:pt x="61" y="33"/>
                        </a:lnTo>
                        <a:lnTo>
                          <a:pt x="62" y="31"/>
                        </a:lnTo>
                        <a:lnTo>
                          <a:pt x="61" y="25"/>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9"/>
                        </a:lnTo>
                        <a:lnTo>
                          <a:pt x="24" y="61"/>
                        </a:lnTo>
                        <a:lnTo>
                          <a:pt x="31" y="62"/>
                        </a:lnTo>
                        <a:lnTo>
                          <a:pt x="33" y="61"/>
                        </a:lnTo>
                        <a:lnTo>
                          <a:pt x="36" y="61"/>
                        </a:lnTo>
                        <a:lnTo>
                          <a:pt x="42" y="59"/>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7" name="Freeform 502">
                    <a:extLst>
                      <a:ext uri="{FF2B5EF4-FFF2-40B4-BE49-F238E27FC236}">
                        <a16:creationId xmlns:a16="http://schemas.microsoft.com/office/drawing/2014/main" id="{D800C6CC-E9E8-9429-9533-F59722130814}"/>
                      </a:ext>
                    </a:extLst>
                  </p:cNvPr>
                  <p:cNvSpPr>
                    <a:spLocks/>
                  </p:cNvSpPr>
                  <p:nvPr/>
                </p:nvSpPr>
                <p:spPr bwMode="auto">
                  <a:xfrm>
                    <a:off x="7439025" y="6018213"/>
                    <a:ext cx="19050" cy="19050"/>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8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50 w 62"/>
                      <a:gd name="T75" fmla="*/ 54 h 62"/>
                      <a:gd name="T76" fmla="*/ 50 w 62"/>
                      <a:gd name="T77" fmla="*/ 52 h 62"/>
                      <a:gd name="T78" fmla="*/ 51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8"/>
                        </a:lnTo>
                        <a:lnTo>
                          <a:pt x="53" y="8"/>
                        </a:lnTo>
                        <a:lnTo>
                          <a:pt x="47" y="4"/>
                        </a:lnTo>
                        <a:lnTo>
                          <a:pt x="42" y="2"/>
                        </a:lnTo>
                        <a:lnTo>
                          <a:pt x="36" y="0"/>
                        </a:lnTo>
                        <a:lnTo>
                          <a:pt x="31" y="0"/>
                        </a:lnTo>
                        <a:lnTo>
                          <a:pt x="18" y="2"/>
                        </a:lnTo>
                        <a:lnTo>
                          <a:pt x="8" y="8"/>
                        </a:lnTo>
                        <a:lnTo>
                          <a:pt x="2" y="18"/>
                        </a:lnTo>
                        <a:lnTo>
                          <a:pt x="0" y="31"/>
                        </a:lnTo>
                        <a:lnTo>
                          <a:pt x="0" y="36"/>
                        </a:lnTo>
                        <a:lnTo>
                          <a:pt x="2" y="42"/>
                        </a:lnTo>
                        <a:lnTo>
                          <a:pt x="4" y="47"/>
                        </a:lnTo>
                        <a:lnTo>
                          <a:pt x="8" y="52"/>
                        </a:lnTo>
                        <a:lnTo>
                          <a:pt x="18" y="59"/>
                        </a:lnTo>
                        <a:lnTo>
                          <a:pt x="24" y="61"/>
                        </a:lnTo>
                        <a:lnTo>
                          <a:pt x="31" y="62"/>
                        </a:lnTo>
                        <a:lnTo>
                          <a:pt x="33" y="61"/>
                        </a:lnTo>
                        <a:lnTo>
                          <a:pt x="36" y="61"/>
                        </a:lnTo>
                        <a:lnTo>
                          <a:pt x="42" y="59"/>
                        </a:lnTo>
                        <a:lnTo>
                          <a:pt x="44" y="57"/>
                        </a:lnTo>
                        <a:lnTo>
                          <a:pt x="44" y="56"/>
                        </a:lnTo>
                        <a:lnTo>
                          <a:pt x="45" y="56"/>
                        </a:lnTo>
                        <a:lnTo>
                          <a:pt x="47" y="56"/>
                        </a:lnTo>
                        <a:lnTo>
                          <a:pt x="50" y="54"/>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8" name="Freeform 503">
                    <a:extLst>
                      <a:ext uri="{FF2B5EF4-FFF2-40B4-BE49-F238E27FC236}">
                        <a16:creationId xmlns:a16="http://schemas.microsoft.com/office/drawing/2014/main" id="{FFE0A453-FC88-7B04-E9D3-244B2FCD481F}"/>
                      </a:ext>
                    </a:extLst>
                  </p:cNvPr>
                  <p:cNvSpPr>
                    <a:spLocks/>
                  </p:cNvSpPr>
                  <p:nvPr/>
                </p:nvSpPr>
                <p:spPr bwMode="auto">
                  <a:xfrm>
                    <a:off x="7439025" y="5997576"/>
                    <a:ext cx="19050" cy="20638"/>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5"/>
                        </a:lnTo>
                        <a:lnTo>
                          <a:pt x="56" y="44"/>
                        </a:lnTo>
                        <a:lnTo>
                          <a:pt x="57" y="44"/>
                        </a:lnTo>
                        <a:lnTo>
                          <a:pt x="59" y="42"/>
                        </a:lnTo>
                        <a:lnTo>
                          <a:pt x="61" y="36"/>
                        </a:lnTo>
                        <a:lnTo>
                          <a:pt x="61" y="33"/>
                        </a:lnTo>
                        <a:lnTo>
                          <a:pt x="62" y="31"/>
                        </a:lnTo>
                        <a:lnTo>
                          <a:pt x="61" y="25"/>
                        </a:lnTo>
                        <a:lnTo>
                          <a:pt x="59" y="19"/>
                        </a:lnTo>
                        <a:lnTo>
                          <a:pt x="53" y="8"/>
                        </a:lnTo>
                        <a:lnTo>
                          <a:pt x="47" y="4"/>
                        </a:lnTo>
                        <a:lnTo>
                          <a:pt x="42" y="2"/>
                        </a:lnTo>
                        <a:lnTo>
                          <a:pt x="36" y="0"/>
                        </a:lnTo>
                        <a:lnTo>
                          <a:pt x="31" y="0"/>
                        </a:lnTo>
                        <a:lnTo>
                          <a:pt x="18" y="2"/>
                        </a:lnTo>
                        <a:lnTo>
                          <a:pt x="8" y="8"/>
                        </a:lnTo>
                        <a:lnTo>
                          <a:pt x="2" y="19"/>
                        </a:lnTo>
                        <a:lnTo>
                          <a:pt x="0" y="31"/>
                        </a:lnTo>
                        <a:lnTo>
                          <a:pt x="0" y="36"/>
                        </a:lnTo>
                        <a:lnTo>
                          <a:pt x="2" y="42"/>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89" name="Freeform 504">
                    <a:extLst>
                      <a:ext uri="{FF2B5EF4-FFF2-40B4-BE49-F238E27FC236}">
                        <a16:creationId xmlns:a16="http://schemas.microsoft.com/office/drawing/2014/main" id="{EB500BCF-D1DB-D699-1499-4A1FC299D4FF}"/>
                      </a:ext>
                    </a:extLst>
                  </p:cNvPr>
                  <p:cNvSpPr>
                    <a:spLocks/>
                  </p:cNvSpPr>
                  <p:nvPr/>
                </p:nvSpPr>
                <p:spPr bwMode="auto">
                  <a:xfrm>
                    <a:off x="7440613" y="6046788"/>
                    <a:ext cx="19050" cy="19050"/>
                  </a:xfrm>
                  <a:custGeom>
                    <a:avLst/>
                    <a:gdLst>
                      <a:gd name="T0" fmla="*/ 53 w 62"/>
                      <a:gd name="T1" fmla="*/ 52 h 61"/>
                      <a:gd name="T2" fmla="*/ 53 w 62"/>
                      <a:gd name="T3" fmla="*/ 50 h 61"/>
                      <a:gd name="T4" fmla="*/ 53 w 62"/>
                      <a:gd name="T5" fmla="*/ 49 h 61"/>
                      <a:gd name="T6" fmla="*/ 54 w 62"/>
                      <a:gd name="T7" fmla="*/ 49 h 61"/>
                      <a:gd name="T8" fmla="*/ 56 w 62"/>
                      <a:gd name="T9" fmla="*/ 47 h 61"/>
                      <a:gd name="T10" fmla="*/ 56 w 62"/>
                      <a:gd name="T11" fmla="*/ 45 h 61"/>
                      <a:gd name="T12" fmla="*/ 56 w 62"/>
                      <a:gd name="T13" fmla="*/ 44 h 61"/>
                      <a:gd name="T14" fmla="*/ 57 w 62"/>
                      <a:gd name="T15" fmla="*/ 44 h 61"/>
                      <a:gd name="T16" fmla="*/ 59 w 62"/>
                      <a:gd name="T17" fmla="*/ 42 h 61"/>
                      <a:gd name="T18" fmla="*/ 61 w 62"/>
                      <a:gd name="T19" fmla="*/ 36 h 61"/>
                      <a:gd name="T20" fmla="*/ 61 w 62"/>
                      <a:gd name="T21" fmla="*/ 33 h 61"/>
                      <a:gd name="T22" fmla="*/ 62 w 62"/>
                      <a:gd name="T23" fmla="*/ 31 h 61"/>
                      <a:gd name="T24" fmla="*/ 61 w 62"/>
                      <a:gd name="T25" fmla="*/ 24 h 61"/>
                      <a:gd name="T26" fmla="*/ 59 w 62"/>
                      <a:gd name="T27" fmla="*/ 18 h 61"/>
                      <a:gd name="T28" fmla="*/ 53 w 62"/>
                      <a:gd name="T29" fmla="*/ 8 h 61"/>
                      <a:gd name="T30" fmla="*/ 48 w 62"/>
                      <a:gd name="T31" fmla="*/ 4 h 61"/>
                      <a:gd name="T32" fmla="*/ 42 w 62"/>
                      <a:gd name="T33" fmla="*/ 2 h 61"/>
                      <a:gd name="T34" fmla="*/ 36 w 62"/>
                      <a:gd name="T35" fmla="*/ 0 h 61"/>
                      <a:gd name="T36" fmla="*/ 31 w 62"/>
                      <a:gd name="T37" fmla="*/ 0 h 61"/>
                      <a:gd name="T38" fmla="*/ 18 w 62"/>
                      <a:gd name="T39" fmla="*/ 2 h 61"/>
                      <a:gd name="T40" fmla="*/ 9 w 62"/>
                      <a:gd name="T41" fmla="*/ 8 h 61"/>
                      <a:gd name="T42" fmla="*/ 2 w 62"/>
                      <a:gd name="T43" fmla="*/ 18 h 61"/>
                      <a:gd name="T44" fmla="*/ 0 w 62"/>
                      <a:gd name="T45" fmla="*/ 31 h 61"/>
                      <a:gd name="T46" fmla="*/ 0 w 62"/>
                      <a:gd name="T47" fmla="*/ 36 h 61"/>
                      <a:gd name="T48" fmla="*/ 2 w 62"/>
                      <a:gd name="T49" fmla="*/ 42 h 61"/>
                      <a:gd name="T50" fmla="*/ 4 w 62"/>
                      <a:gd name="T51" fmla="*/ 47 h 61"/>
                      <a:gd name="T52" fmla="*/ 9 w 62"/>
                      <a:gd name="T53" fmla="*/ 52 h 61"/>
                      <a:gd name="T54" fmla="*/ 18 w 62"/>
                      <a:gd name="T55" fmla="*/ 58 h 61"/>
                      <a:gd name="T56" fmla="*/ 24 w 62"/>
                      <a:gd name="T57" fmla="*/ 60 h 61"/>
                      <a:gd name="T58" fmla="*/ 31 w 62"/>
                      <a:gd name="T59" fmla="*/ 61 h 61"/>
                      <a:gd name="T60" fmla="*/ 33 w 62"/>
                      <a:gd name="T61" fmla="*/ 60 h 61"/>
                      <a:gd name="T62" fmla="*/ 36 w 62"/>
                      <a:gd name="T63" fmla="*/ 60 h 61"/>
                      <a:gd name="T64" fmla="*/ 42 w 62"/>
                      <a:gd name="T65" fmla="*/ 58 h 61"/>
                      <a:gd name="T66" fmla="*/ 45 w 62"/>
                      <a:gd name="T67" fmla="*/ 56 h 61"/>
                      <a:gd name="T68" fmla="*/ 45 w 62"/>
                      <a:gd name="T69" fmla="*/ 55 h 61"/>
                      <a:gd name="T70" fmla="*/ 46 w 62"/>
                      <a:gd name="T71" fmla="*/ 55 h 61"/>
                      <a:gd name="T72" fmla="*/ 48 w 62"/>
                      <a:gd name="T73" fmla="*/ 55 h 61"/>
                      <a:gd name="T74" fmla="*/ 50 w 62"/>
                      <a:gd name="T75" fmla="*/ 53 h 61"/>
                      <a:gd name="T76" fmla="*/ 50 w 62"/>
                      <a:gd name="T77" fmla="*/ 52 h 61"/>
                      <a:gd name="T78" fmla="*/ 51 w 62"/>
                      <a:gd name="T79" fmla="*/ 52 h 61"/>
                      <a:gd name="T80" fmla="*/ 53 w 62"/>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1">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4"/>
                        </a:lnTo>
                        <a:lnTo>
                          <a:pt x="59" y="18"/>
                        </a:lnTo>
                        <a:lnTo>
                          <a:pt x="53" y="8"/>
                        </a:lnTo>
                        <a:lnTo>
                          <a:pt x="48" y="4"/>
                        </a:lnTo>
                        <a:lnTo>
                          <a:pt x="42" y="2"/>
                        </a:lnTo>
                        <a:lnTo>
                          <a:pt x="36" y="0"/>
                        </a:lnTo>
                        <a:lnTo>
                          <a:pt x="31" y="0"/>
                        </a:lnTo>
                        <a:lnTo>
                          <a:pt x="18" y="2"/>
                        </a:lnTo>
                        <a:lnTo>
                          <a:pt x="9" y="8"/>
                        </a:lnTo>
                        <a:lnTo>
                          <a:pt x="2" y="18"/>
                        </a:lnTo>
                        <a:lnTo>
                          <a:pt x="0" y="31"/>
                        </a:lnTo>
                        <a:lnTo>
                          <a:pt x="0" y="36"/>
                        </a:lnTo>
                        <a:lnTo>
                          <a:pt x="2" y="42"/>
                        </a:lnTo>
                        <a:lnTo>
                          <a:pt x="4" y="47"/>
                        </a:lnTo>
                        <a:lnTo>
                          <a:pt x="9" y="52"/>
                        </a:lnTo>
                        <a:lnTo>
                          <a:pt x="18" y="58"/>
                        </a:lnTo>
                        <a:lnTo>
                          <a:pt x="24" y="60"/>
                        </a:lnTo>
                        <a:lnTo>
                          <a:pt x="31" y="61"/>
                        </a:lnTo>
                        <a:lnTo>
                          <a:pt x="33" y="60"/>
                        </a:lnTo>
                        <a:lnTo>
                          <a:pt x="36" y="60"/>
                        </a:lnTo>
                        <a:lnTo>
                          <a:pt x="42" y="58"/>
                        </a:lnTo>
                        <a:lnTo>
                          <a:pt x="45" y="56"/>
                        </a:lnTo>
                        <a:lnTo>
                          <a:pt x="45" y="55"/>
                        </a:lnTo>
                        <a:lnTo>
                          <a:pt x="46" y="55"/>
                        </a:lnTo>
                        <a:lnTo>
                          <a:pt x="48" y="55"/>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0" name="Freeform 505">
                    <a:extLst>
                      <a:ext uri="{FF2B5EF4-FFF2-40B4-BE49-F238E27FC236}">
                        <a16:creationId xmlns:a16="http://schemas.microsoft.com/office/drawing/2014/main" id="{70F35981-D54F-FD12-DD0D-A056054C50A7}"/>
                      </a:ext>
                    </a:extLst>
                  </p:cNvPr>
                  <p:cNvSpPr>
                    <a:spLocks/>
                  </p:cNvSpPr>
                  <p:nvPr/>
                </p:nvSpPr>
                <p:spPr bwMode="auto">
                  <a:xfrm>
                    <a:off x="7515225" y="6019801"/>
                    <a:ext cx="20638"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5"/>
                        </a:lnTo>
                        <a:lnTo>
                          <a:pt x="56" y="44"/>
                        </a:lnTo>
                        <a:lnTo>
                          <a:pt x="57" y="44"/>
                        </a:lnTo>
                        <a:lnTo>
                          <a:pt x="59" y="42"/>
                        </a:lnTo>
                        <a:lnTo>
                          <a:pt x="61" y="36"/>
                        </a:lnTo>
                        <a:lnTo>
                          <a:pt x="61" y="33"/>
                        </a:lnTo>
                        <a:lnTo>
                          <a:pt x="62" y="31"/>
                        </a:lnTo>
                        <a:lnTo>
                          <a:pt x="61" y="25"/>
                        </a:lnTo>
                        <a:lnTo>
                          <a:pt x="59" y="19"/>
                        </a:lnTo>
                        <a:lnTo>
                          <a:pt x="53" y="8"/>
                        </a:lnTo>
                        <a:lnTo>
                          <a:pt x="47" y="4"/>
                        </a:lnTo>
                        <a:lnTo>
                          <a:pt x="42" y="2"/>
                        </a:lnTo>
                        <a:lnTo>
                          <a:pt x="36" y="0"/>
                        </a:lnTo>
                        <a:lnTo>
                          <a:pt x="31" y="0"/>
                        </a:lnTo>
                        <a:lnTo>
                          <a:pt x="18" y="2"/>
                        </a:lnTo>
                        <a:lnTo>
                          <a:pt x="8" y="8"/>
                        </a:lnTo>
                        <a:lnTo>
                          <a:pt x="2" y="19"/>
                        </a:lnTo>
                        <a:lnTo>
                          <a:pt x="0" y="31"/>
                        </a:lnTo>
                        <a:lnTo>
                          <a:pt x="0" y="36"/>
                        </a:lnTo>
                        <a:lnTo>
                          <a:pt x="2" y="42"/>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1" name="Freeform 506">
                    <a:extLst>
                      <a:ext uri="{FF2B5EF4-FFF2-40B4-BE49-F238E27FC236}">
                        <a16:creationId xmlns:a16="http://schemas.microsoft.com/office/drawing/2014/main" id="{996305CB-07E5-3CA4-AFC2-4C66692F979B}"/>
                      </a:ext>
                    </a:extLst>
                  </p:cNvPr>
                  <p:cNvSpPr>
                    <a:spLocks/>
                  </p:cNvSpPr>
                  <p:nvPr/>
                </p:nvSpPr>
                <p:spPr bwMode="auto">
                  <a:xfrm>
                    <a:off x="7545388" y="6019801"/>
                    <a:ext cx="20638" cy="19050"/>
                  </a:xfrm>
                  <a:custGeom>
                    <a:avLst/>
                    <a:gdLst>
                      <a:gd name="T0" fmla="*/ 52 w 61"/>
                      <a:gd name="T1" fmla="*/ 53 h 62"/>
                      <a:gd name="T2" fmla="*/ 52 w 61"/>
                      <a:gd name="T3" fmla="*/ 51 h 62"/>
                      <a:gd name="T4" fmla="*/ 52 w 61"/>
                      <a:gd name="T5" fmla="*/ 50 h 62"/>
                      <a:gd name="T6" fmla="*/ 53 w 61"/>
                      <a:gd name="T7" fmla="*/ 50 h 62"/>
                      <a:gd name="T8" fmla="*/ 55 w 61"/>
                      <a:gd name="T9" fmla="*/ 48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8 h 62"/>
                      <a:gd name="T30" fmla="*/ 47 w 61"/>
                      <a:gd name="T31" fmla="*/ 4 h 62"/>
                      <a:gd name="T32" fmla="*/ 42 w 61"/>
                      <a:gd name="T33" fmla="*/ 2 h 62"/>
                      <a:gd name="T34" fmla="*/ 36 w 61"/>
                      <a:gd name="T35" fmla="*/ 0 h 62"/>
                      <a:gd name="T36" fmla="*/ 31 w 61"/>
                      <a:gd name="T37" fmla="*/ 0 h 62"/>
                      <a:gd name="T38" fmla="*/ 17 w 61"/>
                      <a:gd name="T39" fmla="*/ 2 h 62"/>
                      <a:gd name="T40" fmla="*/ 8 w 61"/>
                      <a:gd name="T41" fmla="*/ 8 h 62"/>
                      <a:gd name="T42" fmla="*/ 2 w 61"/>
                      <a:gd name="T43" fmla="*/ 19 h 62"/>
                      <a:gd name="T44" fmla="*/ 0 w 61"/>
                      <a:gd name="T45" fmla="*/ 31 h 62"/>
                      <a:gd name="T46" fmla="*/ 0 w 61"/>
                      <a:gd name="T47" fmla="*/ 36 h 62"/>
                      <a:gd name="T48" fmla="*/ 2 w 61"/>
                      <a:gd name="T49" fmla="*/ 42 h 62"/>
                      <a:gd name="T50" fmla="*/ 4 w 61"/>
                      <a:gd name="T51" fmla="*/ 48 h 62"/>
                      <a:gd name="T52" fmla="*/ 8 w 61"/>
                      <a:gd name="T53" fmla="*/ 53 h 62"/>
                      <a:gd name="T54" fmla="*/ 17 w 61"/>
                      <a:gd name="T55" fmla="*/ 59 h 62"/>
                      <a:gd name="T56" fmla="*/ 23 w 61"/>
                      <a:gd name="T57" fmla="*/ 61 h 62"/>
                      <a:gd name="T58" fmla="*/ 31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1"/>
                        </a:lnTo>
                        <a:lnTo>
                          <a:pt x="52" y="50"/>
                        </a:lnTo>
                        <a:lnTo>
                          <a:pt x="53" y="50"/>
                        </a:lnTo>
                        <a:lnTo>
                          <a:pt x="55" y="48"/>
                        </a:lnTo>
                        <a:lnTo>
                          <a:pt x="55" y="45"/>
                        </a:lnTo>
                        <a:lnTo>
                          <a:pt x="55" y="44"/>
                        </a:lnTo>
                        <a:lnTo>
                          <a:pt x="56" y="44"/>
                        </a:lnTo>
                        <a:lnTo>
                          <a:pt x="58" y="42"/>
                        </a:lnTo>
                        <a:lnTo>
                          <a:pt x="60" y="36"/>
                        </a:lnTo>
                        <a:lnTo>
                          <a:pt x="60" y="33"/>
                        </a:lnTo>
                        <a:lnTo>
                          <a:pt x="61" y="31"/>
                        </a:lnTo>
                        <a:lnTo>
                          <a:pt x="60" y="25"/>
                        </a:lnTo>
                        <a:lnTo>
                          <a:pt x="58" y="19"/>
                        </a:lnTo>
                        <a:lnTo>
                          <a:pt x="52" y="8"/>
                        </a:lnTo>
                        <a:lnTo>
                          <a:pt x="47" y="4"/>
                        </a:lnTo>
                        <a:lnTo>
                          <a:pt x="42" y="2"/>
                        </a:lnTo>
                        <a:lnTo>
                          <a:pt x="36" y="0"/>
                        </a:lnTo>
                        <a:lnTo>
                          <a:pt x="31" y="0"/>
                        </a:lnTo>
                        <a:lnTo>
                          <a:pt x="17" y="2"/>
                        </a:lnTo>
                        <a:lnTo>
                          <a:pt x="8" y="8"/>
                        </a:lnTo>
                        <a:lnTo>
                          <a:pt x="2" y="19"/>
                        </a:lnTo>
                        <a:lnTo>
                          <a:pt x="0" y="31"/>
                        </a:lnTo>
                        <a:lnTo>
                          <a:pt x="0" y="36"/>
                        </a:lnTo>
                        <a:lnTo>
                          <a:pt x="2" y="42"/>
                        </a:lnTo>
                        <a:lnTo>
                          <a:pt x="4" y="48"/>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2" name="Freeform 507">
                    <a:extLst>
                      <a:ext uri="{FF2B5EF4-FFF2-40B4-BE49-F238E27FC236}">
                        <a16:creationId xmlns:a16="http://schemas.microsoft.com/office/drawing/2014/main" id="{0430F4A7-8D55-B5E4-E695-D3A218374142}"/>
                      </a:ext>
                    </a:extLst>
                  </p:cNvPr>
                  <p:cNvSpPr>
                    <a:spLocks/>
                  </p:cNvSpPr>
                  <p:nvPr/>
                </p:nvSpPr>
                <p:spPr bwMode="auto">
                  <a:xfrm>
                    <a:off x="7596188" y="6019801"/>
                    <a:ext cx="19050"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2" y="2"/>
                        </a:lnTo>
                        <a:lnTo>
                          <a:pt x="36" y="0"/>
                        </a:lnTo>
                        <a:lnTo>
                          <a:pt x="31" y="0"/>
                        </a:lnTo>
                        <a:lnTo>
                          <a:pt x="18" y="2"/>
                        </a:lnTo>
                        <a:lnTo>
                          <a:pt x="8" y="8"/>
                        </a:lnTo>
                        <a:lnTo>
                          <a:pt x="2" y="19"/>
                        </a:lnTo>
                        <a:lnTo>
                          <a:pt x="0" y="31"/>
                        </a:lnTo>
                        <a:lnTo>
                          <a:pt x="0" y="36"/>
                        </a:lnTo>
                        <a:lnTo>
                          <a:pt x="2" y="42"/>
                        </a:lnTo>
                        <a:lnTo>
                          <a:pt x="4" y="48"/>
                        </a:lnTo>
                        <a:lnTo>
                          <a:pt x="8" y="53"/>
                        </a:lnTo>
                        <a:lnTo>
                          <a:pt x="18" y="59"/>
                        </a:lnTo>
                        <a:lnTo>
                          <a:pt x="24" y="61"/>
                        </a:lnTo>
                        <a:lnTo>
                          <a:pt x="31" y="62"/>
                        </a:lnTo>
                        <a:lnTo>
                          <a:pt x="33" y="61"/>
                        </a:lnTo>
                        <a:lnTo>
                          <a:pt x="36" y="61"/>
                        </a:lnTo>
                        <a:lnTo>
                          <a:pt x="42" y="59"/>
                        </a:lnTo>
                        <a:lnTo>
                          <a:pt x="44" y="57"/>
                        </a:lnTo>
                        <a:lnTo>
                          <a:pt x="44"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3" name="Freeform 508">
                    <a:extLst>
                      <a:ext uri="{FF2B5EF4-FFF2-40B4-BE49-F238E27FC236}">
                        <a16:creationId xmlns:a16="http://schemas.microsoft.com/office/drawing/2014/main" id="{99535AA7-2EE7-5958-20D2-9911FA8D58F4}"/>
                      </a:ext>
                    </a:extLst>
                  </p:cNvPr>
                  <p:cNvSpPr>
                    <a:spLocks/>
                  </p:cNvSpPr>
                  <p:nvPr/>
                </p:nvSpPr>
                <p:spPr bwMode="auto">
                  <a:xfrm>
                    <a:off x="7594600" y="6010276"/>
                    <a:ext cx="20638"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2"/>
                        </a:lnTo>
                        <a:lnTo>
                          <a:pt x="61" y="36"/>
                        </a:lnTo>
                        <a:lnTo>
                          <a:pt x="61" y="33"/>
                        </a:lnTo>
                        <a:lnTo>
                          <a:pt x="62" y="31"/>
                        </a:lnTo>
                        <a:lnTo>
                          <a:pt x="61" y="25"/>
                        </a:lnTo>
                        <a:lnTo>
                          <a:pt x="59" y="19"/>
                        </a:lnTo>
                        <a:lnTo>
                          <a:pt x="53" y="8"/>
                        </a:lnTo>
                        <a:lnTo>
                          <a:pt x="47" y="4"/>
                        </a:lnTo>
                        <a:lnTo>
                          <a:pt x="42" y="2"/>
                        </a:lnTo>
                        <a:lnTo>
                          <a:pt x="36" y="0"/>
                        </a:lnTo>
                        <a:lnTo>
                          <a:pt x="31" y="0"/>
                        </a:lnTo>
                        <a:lnTo>
                          <a:pt x="18" y="2"/>
                        </a:lnTo>
                        <a:lnTo>
                          <a:pt x="8" y="8"/>
                        </a:lnTo>
                        <a:lnTo>
                          <a:pt x="2" y="19"/>
                        </a:lnTo>
                        <a:lnTo>
                          <a:pt x="0" y="31"/>
                        </a:lnTo>
                        <a:lnTo>
                          <a:pt x="0" y="36"/>
                        </a:lnTo>
                        <a:lnTo>
                          <a:pt x="2" y="42"/>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4" name="Freeform 509">
                    <a:extLst>
                      <a:ext uri="{FF2B5EF4-FFF2-40B4-BE49-F238E27FC236}">
                        <a16:creationId xmlns:a16="http://schemas.microsoft.com/office/drawing/2014/main" id="{81E9F5D3-FBC9-54B5-41DA-E4E78C90E830}"/>
                      </a:ext>
                    </a:extLst>
                  </p:cNvPr>
                  <p:cNvSpPr>
                    <a:spLocks/>
                  </p:cNvSpPr>
                  <p:nvPr/>
                </p:nvSpPr>
                <p:spPr bwMode="auto">
                  <a:xfrm>
                    <a:off x="7594600" y="5992813"/>
                    <a:ext cx="20638" cy="19050"/>
                  </a:xfrm>
                  <a:custGeom>
                    <a:avLst/>
                    <a:gdLst>
                      <a:gd name="T0" fmla="*/ 53 w 62"/>
                      <a:gd name="T1" fmla="*/ 52 h 61"/>
                      <a:gd name="T2" fmla="*/ 53 w 62"/>
                      <a:gd name="T3" fmla="*/ 50 h 61"/>
                      <a:gd name="T4" fmla="*/ 53 w 62"/>
                      <a:gd name="T5" fmla="*/ 49 h 61"/>
                      <a:gd name="T6" fmla="*/ 54 w 62"/>
                      <a:gd name="T7" fmla="*/ 49 h 61"/>
                      <a:gd name="T8" fmla="*/ 56 w 62"/>
                      <a:gd name="T9" fmla="*/ 47 h 61"/>
                      <a:gd name="T10" fmla="*/ 56 w 62"/>
                      <a:gd name="T11" fmla="*/ 45 h 61"/>
                      <a:gd name="T12" fmla="*/ 56 w 62"/>
                      <a:gd name="T13" fmla="*/ 44 h 61"/>
                      <a:gd name="T14" fmla="*/ 57 w 62"/>
                      <a:gd name="T15" fmla="*/ 44 h 61"/>
                      <a:gd name="T16" fmla="*/ 59 w 62"/>
                      <a:gd name="T17" fmla="*/ 42 h 61"/>
                      <a:gd name="T18" fmla="*/ 61 w 62"/>
                      <a:gd name="T19" fmla="*/ 36 h 61"/>
                      <a:gd name="T20" fmla="*/ 61 w 62"/>
                      <a:gd name="T21" fmla="*/ 33 h 61"/>
                      <a:gd name="T22" fmla="*/ 62 w 62"/>
                      <a:gd name="T23" fmla="*/ 30 h 61"/>
                      <a:gd name="T24" fmla="*/ 61 w 62"/>
                      <a:gd name="T25" fmla="*/ 24 h 61"/>
                      <a:gd name="T26" fmla="*/ 59 w 62"/>
                      <a:gd name="T27" fmla="*/ 18 h 61"/>
                      <a:gd name="T28" fmla="*/ 53 w 62"/>
                      <a:gd name="T29" fmla="*/ 8 h 61"/>
                      <a:gd name="T30" fmla="*/ 47 w 62"/>
                      <a:gd name="T31" fmla="*/ 4 h 61"/>
                      <a:gd name="T32" fmla="*/ 42 w 62"/>
                      <a:gd name="T33" fmla="*/ 2 h 61"/>
                      <a:gd name="T34" fmla="*/ 36 w 62"/>
                      <a:gd name="T35" fmla="*/ 0 h 61"/>
                      <a:gd name="T36" fmla="*/ 31 w 62"/>
                      <a:gd name="T37" fmla="*/ 0 h 61"/>
                      <a:gd name="T38" fmla="*/ 18 w 62"/>
                      <a:gd name="T39" fmla="*/ 2 h 61"/>
                      <a:gd name="T40" fmla="*/ 8 w 62"/>
                      <a:gd name="T41" fmla="*/ 8 h 61"/>
                      <a:gd name="T42" fmla="*/ 2 w 62"/>
                      <a:gd name="T43" fmla="*/ 18 h 61"/>
                      <a:gd name="T44" fmla="*/ 0 w 62"/>
                      <a:gd name="T45" fmla="*/ 30 h 61"/>
                      <a:gd name="T46" fmla="*/ 0 w 62"/>
                      <a:gd name="T47" fmla="*/ 36 h 61"/>
                      <a:gd name="T48" fmla="*/ 2 w 62"/>
                      <a:gd name="T49" fmla="*/ 42 h 61"/>
                      <a:gd name="T50" fmla="*/ 4 w 62"/>
                      <a:gd name="T51" fmla="*/ 47 h 61"/>
                      <a:gd name="T52" fmla="*/ 8 w 62"/>
                      <a:gd name="T53" fmla="*/ 52 h 61"/>
                      <a:gd name="T54" fmla="*/ 18 w 62"/>
                      <a:gd name="T55" fmla="*/ 58 h 61"/>
                      <a:gd name="T56" fmla="*/ 24 w 62"/>
                      <a:gd name="T57" fmla="*/ 60 h 61"/>
                      <a:gd name="T58" fmla="*/ 31 w 62"/>
                      <a:gd name="T59" fmla="*/ 61 h 61"/>
                      <a:gd name="T60" fmla="*/ 33 w 62"/>
                      <a:gd name="T61" fmla="*/ 60 h 61"/>
                      <a:gd name="T62" fmla="*/ 36 w 62"/>
                      <a:gd name="T63" fmla="*/ 60 h 61"/>
                      <a:gd name="T64" fmla="*/ 42 w 62"/>
                      <a:gd name="T65" fmla="*/ 58 h 61"/>
                      <a:gd name="T66" fmla="*/ 44 w 62"/>
                      <a:gd name="T67" fmla="*/ 56 h 61"/>
                      <a:gd name="T68" fmla="*/ 44 w 62"/>
                      <a:gd name="T69" fmla="*/ 55 h 61"/>
                      <a:gd name="T70" fmla="*/ 45 w 62"/>
                      <a:gd name="T71" fmla="*/ 55 h 61"/>
                      <a:gd name="T72" fmla="*/ 47 w 62"/>
                      <a:gd name="T73" fmla="*/ 55 h 61"/>
                      <a:gd name="T74" fmla="*/ 50 w 62"/>
                      <a:gd name="T75" fmla="*/ 53 h 61"/>
                      <a:gd name="T76" fmla="*/ 50 w 62"/>
                      <a:gd name="T77" fmla="*/ 52 h 61"/>
                      <a:gd name="T78" fmla="*/ 51 w 62"/>
                      <a:gd name="T79" fmla="*/ 52 h 61"/>
                      <a:gd name="T80" fmla="*/ 53 w 62"/>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1">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0"/>
                        </a:lnTo>
                        <a:lnTo>
                          <a:pt x="61" y="24"/>
                        </a:lnTo>
                        <a:lnTo>
                          <a:pt x="59" y="18"/>
                        </a:lnTo>
                        <a:lnTo>
                          <a:pt x="53" y="8"/>
                        </a:lnTo>
                        <a:lnTo>
                          <a:pt x="47" y="4"/>
                        </a:lnTo>
                        <a:lnTo>
                          <a:pt x="42" y="2"/>
                        </a:lnTo>
                        <a:lnTo>
                          <a:pt x="36" y="0"/>
                        </a:lnTo>
                        <a:lnTo>
                          <a:pt x="31" y="0"/>
                        </a:lnTo>
                        <a:lnTo>
                          <a:pt x="18" y="2"/>
                        </a:lnTo>
                        <a:lnTo>
                          <a:pt x="8" y="8"/>
                        </a:lnTo>
                        <a:lnTo>
                          <a:pt x="2" y="18"/>
                        </a:lnTo>
                        <a:lnTo>
                          <a:pt x="0" y="30"/>
                        </a:lnTo>
                        <a:lnTo>
                          <a:pt x="0" y="36"/>
                        </a:lnTo>
                        <a:lnTo>
                          <a:pt x="2" y="42"/>
                        </a:lnTo>
                        <a:lnTo>
                          <a:pt x="4" y="47"/>
                        </a:lnTo>
                        <a:lnTo>
                          <a:pt x="8" y="52"/>
                        </a:lnTo>
                        <a:lnTo>
                          <a:pt x="18" y="58"/>
                        </a:lnTo>
                        <a:lnTo>
                          <a:pt x="24" y="60"/>
                        </a:lnTo>
                        <a:lnTo>
                          <a:pt x="31" y="61"/>
                        </a:lnTo>
                        <a:lnTo>
                          <a:pt x="33" y="60"/>
                        </a:lnTo>
                        <a:lnTo>
                          <a:pt x="36" y="60"/>
                        </a:lnTo>
                        <a:lnTo>
                          <a:pt x="42" y="58"/>
                        </a:lnTo>
                        <a:lnTo>
                          <a:pt x="44" y="56"/>
                        </a:lnTo>
                        <a:lnTo>
                          <a:pt x="44" y="55"/>
                        </a:lnTo>
                        <a:lnTo>
                          <a:pt x="45" y="55"/>
                        </a:lnTo>
                        <a:lnTo>
                          <a:pt x="47" y="55"/>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5" name="Freeform 510">
                    <a:extLst>
                      <a:ext uri="{FF2B5EF4-FFF2-40B4-BE49-F238E27FC236}">
                        <a16:creationId xmlns:a16="http://schemas.microsoft.com/office/drawing/2014/main" id="{AC7E0993-AB29-C1BC-B172-DE28331F5FA2}"/>
                      </a:ext>
                    </a:extLst>
                  </p:cNvPr>
                  <p:cNvSpPr>
                    <a:spLocks/>
                  </p:cNvSpPr>
                  <p:nvPr/>
                </p:nvSpPr>
                <p:spPr bwMode="auto">
                  <a:xfrm>
                    <a:off x="7548563" y="6046788"/>
                    <a:ext cx="20638" cy="19050"/>
                  </a:xfrm>
                  <a:custGeom>
                    <a:avLst/>
                    <a:gdLst>
                      <a:gd name="T0" fmla="*/ 53 w 62"/>
                      <a:gd name="T1" fmla="*/ 52 h 61"/>
                      <a:gd name="T2" fmla="*/ 53 w 62"/>
                      <a:gd name="T3" fmla="*/ 50 h 61"/>
                      <a:gd name="T4" fmla="*/ 53 w 62"/>
                      <a:gd name="T5" fmla="*/ 49 h 61"/>
                      <a:gd name="T6" fmla="*/ 54 w 62"/>
                      <a:gd name="T7" fmla="*/ 49 h 61"/>
                      <a:gd name="T8" fmla="*/ 56 w 62"/>
                      <a:gd name="T9" fmla="*/ 47 h 61"/>
                      <a:gd name="T10" fmla="*/ 56 w 62"/>
                      <a:gd name="T11" fmla="*/ 45 h 61"/>
                      <a:gd name="T12" fmla="*/ 56 w 62"/>
                      <a:gd name="T13" fmla="*/ 44 h 61"/>
                      <a:gd name="T14" fmla="*/ 57 w 62"/>
                      <a:gd name="T15" fmla="*/ 44 h 61"/>
                      <a:gd name="T16" fmla="*/ 59 w 62"/>
                      <a:gd name="T17" fmla="*/ 42 h 61"/>
                      <a:gd name="T18" fmla="*/ 61 w 62"/>
                      <a:gd name="T19" fmla="*/ 36 h 61"/>
                      <a:gd name="T20" fmla="*/ 61 w 62"/>
                      <a:gd name="T21" fmla="*/ 33 h 61"/>
                      <a:gd name="T22" fmla="*/ 62 w 62"/>
                      <a:gd name="T23" fmla="*/ 31 h 61"/>
                      <a:gd name="T24" fmla="*/ 61 w 62"/>
                      <a:gd name="T25" fmla="*/ 24 h 61"/>
                      <a:gd name="T26" fmla="*/ 59 w 62"/>
                      <a:gd name="T27" fmla="*/ 18 h 61"/>
                      <a:gd name="T28" fmla="*/ 53 w 62"/>
                      <a:gd name="T29" fmla="*/ 8 h 61"/>
                      <a:gd name="T30" fmla="*/ 47 w 62"/>
                      <a:gd name="T31" fmla="*/ 4 h 61"/>
                      <a:gd name="T32" fmla="*/ 42 w 62"/>
                      <a:gd name="T33" fmla="*/ 2 h 61"/>
                      <a:gd name="T34" fmla="*/ 36 w 62"/>
                      <a:gd name="T35" fmla="*/ 0 h 61"/>
                      <a:gd name="T36" fmla="*/ 31 w 62"/>
                      <a:gd name="T37" fmla="*/ 0 h 61"/>
                      <a:gd name="T38" fmla="*/ 18 w 62"/>
                      <a:gd name="T39" fmla="*/ 2 h 61"/>
                      <a:gd name="T40" fmla="*/ 8 w 62"/>
                      <a:gd name="T41" fmla="*/ 8 h 61"/>
                      <a:gd name="T42" fmla="*/ 2 w 62"/>
                      <a:gd name="T43" fmla="*/ 18 h 61"/>
                      <a:gd name="T44" fmla="*/ 0 w 62"/>
                      <a:gd name="T45" fmla="*/ 31 h 61"/>
                      <a:gd name="T46" fmla="*/ 0 w 62"/>
                      <a:gd name="T47" fmla="*/ 36 h 61"/>
                      <a:gd name="T48" fmla="*/ 2 w 62"/>
                      <a:gd name="T49" fmla="*/ 42 h 61"/>
                      <a:gd name="T50" fmla="*/ 4 w 62"/>
                      <a:gd name="T51" fmla="*/ 47 h 61"/>
                      <a:gd name="T52" fmla="*/ 8 w 62"/>
                      <a:gd name="T53" fmla="*/ 52 h 61"/>
                      <a:gd name="T54" fmla="*/ 18 w 62"/>
                      <a:gd name="T55" fmla="*/ 58 h 61"/>
                      <a:gd name="T56" fmla="*/ 24 w 62"/>
                      <a:gd name="T57" fmla="*/ 60 h 61"/>
                      <a:gd name="T58" fmla="*/ 31 w 62"/>
                      <a:gd name="T59" fmla="*/ 61 h 61"/>
                      <a:gd name="T60" fmla="*/ 33 w 62"/>
                      <a:gd name="T61" fmla="*/ 60 h 61"/>
                      <a:gd name="T62" fmla="*/ 36 w 62"/>
                      <a:gd name="T63" fmla="*/ 60 h 61"/>
                      <a:gd name="T64" fmla="*/ 42 w 62"/>
                      <a:gd name="T65" fmla="*/ 58 h 61"/>
                      <a:gd name="T66" fmla="*/ 44 w 62"/>
                      <a:gd name="T67" fmla="*/ 56 h 61"/>
                      <a:gd name="T68" fmla="*/ 44 w 62"/>
                      <a:gd name="T69" fmla="*/ 55 h 61"/>
                      <a:gd name="T70" fmla="*/ 45 w 62"/>
                      <a:gd name="T71" fmla="*/ 55 h 61"/>
                      <a:gd name="T72" fmla="*/ 47 w 62"/>
                      <a:gd name="T73" fmla="*/ 55 h 61"/>
                      <a:gd name="T74" fmla="*/ 49 w 62"/>
                      <a:gd name="T75" fmla="*/ 53 h 61"/>
                      <a:gd name="T76" fmla="*/ 49 w 62"/>
                      <a:gd name="T77" fmla="*/ 52 h 61"/>
                      <a:gd name="T78" fmla="*/ 50 w 62"/>
                      <a:gd name="T79" fmla="*/ 52 h 61"/>
                      <a:gd name="T80" fmla="*/ 53 w 62"/>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1">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4"/>
                        </a:lnTo>
                        <a:lnTo>
                          <a:pt x="59" y="18"/>
                        </a:lnTo>
                        <a:lnTo>
                          <a:pt x="53" y="8"/>
                        </a:lnTo>
                        <a:lnTo>
                          <a:pt x="47" y="4"/>
                        </a:lnTo>
                        <a:lnTo>
                          <a:pt x="42" y="2"/>
                        </a:lnTo>
                        <a:lnTo>
                          <a:pt x="36" y="0"/>
                        </a:lnTo>
                        <a:lnTo>
                          <a:pt x="31" y="0"/>
                        </a:lnTo>
                        <a:lnTo>
                          <a:pt x="18" y="2"/>
                        </a:lnTo>
                        <a:lnTo>
                          <a:pt x="8" y="8"/>
                        </a:lnTo>
                        <a:lnTo>
                          <a:pt x="2" y="18"/>
                        </a:lnTo>
                        <a:lnTo>
                          <a:pt x="0" y="31"/>
                        </a:lnTo>
                        <a:lnTo>
                          <a:pt x="0" y="36"/>
                        </a:lnTo>
                        <a:lnTo>
                          <a:pt x="2" y="42"/>
                        </a:lnTo>
                        <a:lnTo>
                          <a:pt x="4" y="47"/>
                        </a:lnTo>
                        <a:lnTo>
                          <a:pt x="8" y="52"/>
                        </a:lnTo>
                        <a:lnTo>
                          <a:pt x="18" y="58"/>
                        </a:lnTo>
                        <a:lnTo>
                          <a:pt x="24" y="60"/>
                        </a:lnTo>
                        <a:lnTo>
                          <a:pt x="31" y="61"/>
                        </a:lnTo>
                        <a:lnTo>
                          <a:pt x="33" y="60"/>
                        </a:lnTo>
                        <a:lnTo>
                          <a:pt x="36" y="60"/>
                        </a:lnTo>
                        <a:lnTo>
                          <a:pt x="42" y="58"/>
                        </a:lnTo>
                        <a:lnTo>
                          <a:pt x="44" y="56"/>
                        </a:lnTo>
                        <a:lnTo>
                          <a:pt x="44" y="55"/>
                        </a:lnTo>
                        <a:lnTo>
                          <a:pt x="45" y="55"/>
                        </a:lnTo>
                        <a:lnTo>
                          <a:pt x="47" y="55"/>
                        </a:lnTo>
                        <a:lnTo>
                          <a:pt x="49" y="53"/>
                        </a:lnTo>
                        <a:lnTo>
                          <a:pt x="49" y="52"/>
                        </a:lnTo>
                        <a:lnTo>
                          <a:pt x="50"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6" name="Freeform 511">
                    <a:extLst>
                      <a:ext uri="{FF2B5EF4-FFF2-40B4-BE49-F238E27FC236}">
                        <a16:creationId xmlns:a16="http://schemas.microsoft.com/office/drawing/2014/main" id="{6113E08F-66CB-AE38-52B6-29A958E2309F}"/>
                      </a:ext>
                    </a:extLst>
                  </p:cNvPr>
                  <p:cNvSpPr>
                    <a:spLocks/>
                  </p:cNvSpPr>
                  <p:nvPr/>
                </p:nvSpPr>
                <p:spPr bwMode="auto">
                  <a:xfrm>
                    <a:off x="7670800" y="5988051"/>
                    <a:ext cx="19050" cy="19050"/>
                  </a:xfrm>
                  <a:custGeom>
                    <a:avLst/>
                    <a:gdLst>
                      <a:gd name="T0" fmla="*/ 52 w 62"/>
                      <a:gd name="T1" fmla="*/ 53 h 62"/>
                      <a:gd name="T2" fmla="*/ 52 w 62"/>
                      <a:gd name="T3" fmla="*/ 51 h 62"/>
                      <a:gd name="T4" fmla="*/ 52 w 62"/>
                      <a:gd name="T5" fmla="*/ 50 h 62"/>
                      <a:gd name="T6" fmla="*/ 53 w 62"/>
                      <a:gd name="T7" fmla="*/ 50 h 62"/>
                      <a:gd name="T8" fmla="*/ 55 w 62"/>
                      <a:gd name="T9" fmla="*/ 48 h 62"/>
                      <a:gd name="T10" fmla="*/ 55 w 62"/>
                      <a:gd name="T11" fmla="*/ 46 h 62"/>
                      <a:gd name="T12" fmla="*/ 55 w 62"/>
                      <a:gd name="T13" fmla="*/ 44 h 62"/>
                      <a:gd name="T14" fmla="*/ 56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7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5" y="48"/>
                        </a:lnTo>
                        <a:lnTo>
                          <a:pt x="55" y="46"/>
                        </a:lnTo>
                        <a:lnTo>
                          <a:pt x="55" y="44"/>
                        </a:lnTo>
                        <a:lnTo>
                          <a:pt x="56" y="44"/>
                        </a:lnTo>
                        <a:lnTo>
                          <a:pt x="59" y="42"/>
                        </a:lnTo>
                        <a:lnTo>
                          <a:pt x="61" y="36"/>
                        </a:lnTo>
                        <a:lnTo>
                          <a:pt x="61" y="33"/>
                        </a:lnTo>
                        <a:lnTo>
                          <a:pt x="62" y="31"/>
                        </a:lnTo>
                        <a:lnTo>
                          <a:pt x="61" y="25"/>
                        </a:lnTo>
                        <a:lnTo>
                          <a:pt x="59" y="19"/>
                        </a:lnTo>
                        <a:lnTo>
                          <a:pt x="52" y="8"/>
                        </a:lnTo>
                        <a:lnTo>
                          <a:pt x="47" y="4"/>
                        </a:lnTo>
                        <a:lnTo>
                          <a:pt x="42" y="2"/>
                        </a:lnTo>
                        <a:lnTo>
                          <a:pt x="36" y="0"/>
                        </a:lnTo>
                        <a:lnTo>
                          <a:pt x="31" y="0"/>
                        </a:lnTo>
                        <a:lnTo>
                          <a:pt x="17" y="2"/>
                        </a:lnTo>
                        <a:lnTo>
                          <a:pt x="8" y="8"/>
                        </a:lnTo>
                        <a:lnTo>
                          <a:pt x="2" y="19"/>
                        </a:lnTo>
                        <a:lnTo>
                          <a:pt x="0" y="31"/>
                        </a:lnTo>
                        <a:lnTo>
                          <a:pt x="0" y="36"/>
                        </a:lnTo>
                        <a:lnTo>
                          <a:pt x="2" y="42"/>
                        </a:lnTo>
                        <a:lnTo>
                          <a:pt x="4" y="48"/>
                        </a:lnTo>
                        <a:lnTo>
                          <a:pt x="8" y="53"/>
                        </a:lnTo>
                        <a:lnTo>
                          <a:pt x="17"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7" name="Freeform 512">
                    <a:extLst>
                      <a:ext uri="{FF2B5EF4-FFF2-40B4-BE49-F238E27FC236}">
                        <a16:creationId xmlns:a16="http://schemas.microsoft.com/office/drawing/2014/main" id="{EBFAC029-AA05-1C56-B990-57060F020FDB}"/>
                      </a:ext>
                    </a:extLst>
                  </p:cNvPr>
                  <p:cNvSpPr>
                    <a:spLocks/>
                  </p:cNvSpPr>
                  <p:nvPr/>
                </p:nvSpPr>
                <p:spPr bwMode="auto">
                  <a:xfrm>
                    <a:off x="7694613" y="5988051"/>
                    <a:ext cx="20638"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4"/>
                        </a:lnTo>
                        <a:lnTo>
                          <a:pt x="57" y="44"/>
                        </a:lnTo>
                        <a:lnTo>
                          <a:pt x="59" y="42"/>
                        </a:lnTo>
                        <a:lnTo>
                          <a:pt x="61" y="36"/>
                        </a:lnTo>
                        <a:lnTo>
                          <a:pt x="61" y="33"/>
                        </a:lnTo>
                        <a:lnTo>
                          <a:pt x="62" y="31"/>
                        </a:lnTo>
                        <a:lnTo>
                          <a:pt x="61" y="25"/>
                        </a:lnTo>
                        <a:lnTo>
                          <a:pt x="59" y="19"/>
                        </a:lnTo>
                        <a:lnTo>
                          <a:pt x="53" y="8"/>
                        </a:lnTo>
                        <a:lnTo>
                          <a:pt x="47" y="4"/>
                        </a:lnTo>
                        <a:lnTo>
                          <a:pt x="42" y="2"/>
                        </a:lnTo>
                        <a:lnTo>
                          <a:pt x="36" y="0"/>
                        </a:lnTo>
                        <a:lnTo>
                          <a:pt x="31" y="0"/>
                        </a:lnTo>
                        <a:lnTo>
                          <a:pt x="18" y="2"/>
                        </a:lnTo>
                        <a:lnTo>
                          <a:pt x="8" y="8"/>
                        </a:lnTo>
                        <a:lnTo>
                          <a:pt x="2" y="19"/>
                        </a:lnTo>
                        <a:lnTo>
                          <a:pt x="0" y="31"/>
                        </a:lnTo>
                        <a:lnTo>
                          <a:pt x="0" y="36"/>
                        </a:lnTo>
                        <a:lnTo>
                          <a:pt x="2" y="42"/>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8" name="Freeform 513">
                    <a:extLst>
                      <a:ext uri="{FF2B5EF4-FFF2-40B4-BE49-F238E27FC236}">
                        <a16:creationId xmlns:a16="http://schemas.microsoft.com/office/drawing/2014/main" id="{14FBB7A5-7B99-4D9E-D8ED-5998E8FDE401}"/>
                      </a:ext>
                    </a:extLst>
                  </p:cNvPr>
                  <p:cNvSpPr>
                    <a:spLocks/>
                  </p:cNvSpPr>
                  <p:nvPr/>
                </p:nvSpPr>
                <p:spPr bwMode="auto">
                  <a:xfrm>
                    <a:off x="7680325" y="6000751"/>
                    <a:ext cx="19050" cy="19050"/>
                  </a:xfrm>
                  <a:custGeom>
                    <a:avLst/>
                    <a:gdLst>
                      <a:gd name="T0" fmla="*/ 52 w 61"/>
                      <a:gd name="T1" fmla="*/ 53 h 62"/>
                      <a:gd name="T2" fmla="*/ 52 w 61"/>
                      <a:gd name="T3" fmla="*/ 51 h 62"/>
                      <a:gd name="T4" fmla="*/ 52 w 61"/>
                      <a:gd name="T5" fmla="*/ 50 h 62"/>
                      <a:gd name="T6" fmla="*/ 53 w 61"/>
                      <a:gd name="T7" fmla="*/ 50 h 62"/>
                      <a:gd name="T8" fmla="*/ 55 w 61"/>
                      <a:gd name="T9" fmla="*/ 48 h 62"/>
                      <a:gd name="T10" fmla="*/ 55 w 61"/>
                      <a:gd name="T11" fmla="*/ 46 h 62"/>
                      <a:gd name="T12" fmla="*/ 55 w 61"/>
                      <a:gd name="T13" fmla="*/ 45 h 62"/>
                      <a:gd name="T14" fmla="*/ 56 w 61"/>
                      <a:gd name="T15" fmla="*/ 45 h 62"/>
                      <a:gd name="T16" fmla="*/ 58 w 61"/>
                      <a:gd name="T17" fmla="*/ 43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9 h 62"/>
                      <a:gd name="T30" fmla="*/ 47 w 61"/>
                      <a:gd name="T31" fmla="*/ 4 h 62"/>
                      <a:gd name="T32" fmla="*/ 42 w 61"/>
                      <a:gd name="T33" fmla="*/ 2 h 62"/>
                      <a:gd name="T34" fmla="*/ 36 w 61"/>
                      <a:gd name="T35" fmla="*/ 0 h 62"/>
                      <a:gd name="T36" fmla="*/ 31 w 61"/>
                      <a:gd name="T37" fmla="*/ 0 h 62"/>
                      <a:gd name="T38" fmla="*/ 17 w 61"/>
                      <a:gd name="T39" fmla="*/ 2 h 62"/>
                      <a:gd name="T40" fmla="*/ 8 w 61"/>
                      <a:gd name="T41" fmla="*/ 9 h 62"/>
                      <a:gd name="T42" fmla="*/ 2 w 61"/>
                      <a:gd name="T43" fmla="*/ 19 h 62"/>
                      <a:gd name="T44" fmla="*/ 0 w 61"/>
                      <a:gd name="T45" fmla="*/ 31 h 62"/>
                      <a:gd name="T46" fmla="*/ 0 w 61"/>
                      <a:gd name="T47" fmla="*/ 36 h 62"/>
                      <a:gd name="T48" fmla="*/ 2 w 61"/>
                      <a:gd name="T49" fmla="*/ 43 h 62"/>
                      <a:gd name="T50" fmla="*/ 4 w 61"/>
                      <a:gd name="T51" fmla="*/ 48 h 62"/>
                      <a:gd name="T52" fmla="*/ 8 w 61"/>
                      <a:gd name="T53" fmla="*/ 53 h 62"/>
                      <a:gd name="T54" fmla="*/ 17 w 61"/>
                      <a:gd name="T55" fmla="*/ 59 h 62"/>
                      <a:gd name="T56" fmla="*/ 23 w 61"/>
                      <a:gd name="T57" fmla="*/ 61 h 62"/>
                      <a:gd name="T58" fmla="*/ 31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1"/>
                        </a:lnTo>
                        <a:lnTo>
                          <a:pt x="52" y="50"/>
                        </a:lnTo>
                        <a:lnTo>
                          <a:pt x="53" y="50"/>
                        </a:lnTo>
                        <a:lnTo>
                          <a:pt x="55" y="48"/>
                        </a:lnTo>
                        <a:lnTo>
                          <a:pt x="55" y="46"/>
                        </a:lnTo>
                        <a:lnTo>
                          <a:pt x="55" y="45"/>
                        </a:lnTo>
                        <a:lnTo>
                          <a:pt x="56" y="45"/>
                        </a:lnTo>
                        <a:lnTo>
                          <a:pt x="58" y="43"/>
                        </a:lnTo>
                        <a:lnTo>
                          <a:pt x="60" y="36"/>
                        </a:lnTo>
                        <a:lnTo>
                          <a:pt x="60" y="33"/>
                        </a:lnTo>
                        <a:lnTo>
                          <a:pt x="61" y="31"/>
                        </a:lnTo>
                        <a:lnTo>
                          <a:pt x="60" y="25"/>
                        </a:lnTo>
                        <a:lnTo>
                          <a:pt x="58" y="19"/>
                        </a:lnTo>
                        <a:lnTo>
                          <a:pt x="52" y="9"/>
                        </a:lnTo>
                        <a:lnTo>
                          <a:pt x="47" y="4"/>
                        </a:lnTo>
                        <a:lnTo>
                          <a:pt x="42" y="2"/>
                        </a:lnTo>
                        <a:lnTo>
                          <a:pt x="36" y="0"/>
                        </a:lnTo>
                        <a:lnTo>
                          <a:pt x="31" y="0"/>
                        </a:lnTo>
                        <a:lnTo>
                          <a:pt x="17" y="2"/>
                        </a:lnTo>
                        <a:lnTo>
                          <a:pt x="8" y="9"/>
                        </a:lnTo>
                        <a:lnTo>
                          <a:pt x="2" y="19"/>
                        </a:lnTo>
                        <a:lnTo>
                          <a:pt x="0" y="31"/>
                        </a:lnTo>
                        <a:lnTo>
                          <a:pt x="0" y="36"/>
                        </a:lnTo>
                        <a:lnTo>
                          <a:pt x="2" y="43"/>
                        </a:lnTo>
                        <a:lnTo>
                          <a:pt x="4" y="48"/>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99" name="Freeform 514">
                    <a:extLst>
                      <a:ext uri="{FF2B5EF4-FFF2-40B4-BE49-F238E27FC236}">
                        <a16:creationId xmlns:a16="http://schemas.microsoft.com/office/drawing/2014/main" id="{20801B8E-FE93-BE03-F518-D091D2440BAC}"/>
                      </a:ext>
                    </a:extLst>
                  </p:cNvPr>
                  <p:cNvSpPr>
                    <a:spLocks/>
                  </p:cNvSpPr>
                  <p:nvPr/>
                </p:nvSpPr>
                <p:spPr bwMode="auto">
                  <a:xfrm>
                    <a:off x="7680325" y="6018213"/>
                    <a:ext cx="19050" cy="20638"/>
                  </a:xfrm>
                  <a:custGeom>
                    <a:avLst/>
                    <a:gdLst>
                      <a:gd name="T0" fmla="*/ 52 w 61"/>
                      <a:gd name="T1" fmla="*/ 53 h 62"/>
                      <a:gd name="T2" fmla="*/ 52 w 61"/>
                      <a:gd name="T3" fmla="*/ 51 h 62"/>
                      <a:gd name="T4" fmla="*/ 52 w 61"/>
                      <a:gd name="T5" fmla="*/ 50 h 62"/>
                      <a:gd name="T6" fmla="*/ 53 w 61"/>
                      <a:gd name="T7" fmla="*/ 50 h 62"/>
                      <a:gd name="T8" fmla="*/ 55 w 61"/>
                      <a:gd name="T9" fmla="*/ 47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8 h 62"/>
                      <a:gd name="T30" fmla="*/ 47 w 61"/>
                      <a:gd name="T31" fmla="*/ 4 h 62"/>
                      <a:gd name="T32" fmla="*/ 42 w 61"/>
                      <a:gd name="T33" fmla="*/ 2 h 62"/>
                      <a:gd name="T34" fmla="*/ 36 w 61"/>
                      <a:gd name="T35" fmla="*/ 0 h 62"/>
                      <a:gd name="T36" fmla="*/ 31 w 61"/>
                      <a:gd name="T37" fmla="*/ 0 h 62"/>
                      <a:gd name="T38" fmla="*/ 17 w 61"/>
                      <a:gd name="T39" fmla="*/ 2 h 62"/>
                      <a:gd name="T40" fmla="*/ 8 w 61"/>
                      <a:gd name="T41" fmla="*/ 8 h 62"/>
                      <a:gd name="T42" fmla="*/ 2 w 61"/>
                      <a:gd name="T43" fmla="*/ 19 h 62"/>
                      <a:gd name="T44" fmla="*/ 0 w 61"/>
                      <a:gd name="T45" fmla="*/ 31 h 62"/>
                      <a:gd name="T46" fmla="*/ 0 w 61"/>
                      <a:gd name="T47" fmla="*/ 36 h 62"/>
                      <a:gd name="T48" fmla="*/ 2 w 61"/>
                      <a:gd name="T49" fmla="*/ 42 h 62"/>
                      <a:gd name="T50" fmla="*/ 4 w 61"/>
                      <a:gd name="T51" fmla="*/ 47 h 62"/>
                      <a:gd name="T52" fmla="*/ 8 w 61"/>
                      <a:gd name="T53" fmla="*/ 53 h 62"/>
                      <a:gd name="T54" fmla="*/ 17 w 61"/>
                      <a:gd name="T55" fmla="*/ 59 h 62"/>
                      <a:gd name="T56" fmla="*/ 23 w 61"/>
                      <a:gd name="T57" fmla="*/ 61 h 62"/>
                      <a:gd name="T58" fmla="*/ 31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1"/>
                        </a:lnTo>
                        <a:lnTo>
                          <a:pt x="52" y="50"/>
                        </a:lnTo>
                        <a:lnTo>
                          <a:pt x="53" y="50"/>
                        </a:lnTo>
                        <a:lnTo>
                          <a:pt x="55" y="47"/>
                        </a:lnTo>
                        <a:lnTo>
                          <a:pt x="55" y="45"/>
                        </a:lnTo>
                        <a:lnTo>
                          <a:pt x="55" y="44"/>
                        </a:lnTo>
                        <a:lnTo>
                          <a:pt x="56" y="44"/>
                        </a:lnTo>
                        <a:lnTo>
                          <a:pt x="58" y="42"/>
                        </a:lnTo>
                        <a:lnTo>
                          <a:pt x="60" y="36"/>
                        </a:lnTo>
                        <a:lnTo>
                          <a:pt x="60" y="33"/>
                        </a:lnTo>
                        <a:lnTo>
                          <a:pt x="61" y="31"/>
                        </a:lnTo>
                        <a:lnTo>
                          <a:pt x="60" y="25"/>
                        </a:lnTo>
                        <a:lnTo>
                          <a:pt x="58" y="19"/>
                        </a:lnTo>
                        <a:lnTo>
                          <a:pt x="52" y="8"/>
                        </a:lnTo>
                        <a:lnTo>
                          <a:pt x="47" y="4"/>
                        </a:lnTo>
                        <a:lnTo>
                          <a:pt x="42" y="2"/>
                        </a:lnTo>
                        <a:lnTo>
                          <a:pt x="36" y="0"/>
                        </a:lnTo>
                        <a:lnTo>
                          <a:pt x="31" y="0"/>
                        </a:lnTo>
                        <a:lnTo>
                          <a:pt x="17" y="2"/>
                        </a:lnTo>
                        <a:lnTo>
                          <a:pt x="8" y="8"/>
                        </a:lnTo>
                        <a:lnTo>
                          <a:pt x="2" y="19"/>
                        </a:lnTo>
                        <a:lnTo>
                          <a:pt x="0" y="31"/>
                        </a:lnTo>
                        <a:lnTo>
                          <a:pt x="0" y="36"/>
                        </a:lnTo>
                        <a:lnTo>
                          <a:pt x="2" y="42"/>
                        </a:lnTo>
                        <a:lnTo>
                          <a:pt x="4" y="47"/>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0" name="Freeform 515">
                    <a:extLst>
                      <a:ext uri="{FF2B5EF4-FFF2-40B4-BE49-F238E27FC236}">
                        <a16:creationId xmlns:a16="http://schemas.microsoft.com/office/drawing/2014/main" id="{DCE2D42B-9716-755F-D397-A89CA8EE577C}"/>
                      </a:ext>
                    </a:extLst>
                  </p:cNvPr>
                  <p:cNvSpPr>
                    <a:spLocks/>
                  </p:cNvSpPr>
                  <p:nvPr/>
                </p:nvSpPr>
                <p:spPr bwMode="auto">
                  <a:xfrm>
                    <a:off x="7710488" y="6010276"/>
                    <a:ext cx="19050"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8 h 62"/>
                      <a:gd name="T42" fmla="*/ 3 w 62"/>
                      <a:gd name="T43" fmla="*/ 19 h 62"/>
                      <a:gd name="T44" fmla="*/ 0 w 62"/>
                      <a:gd name="T45" fmla="*/ 31 h 62"/>
                      <a:gd name="T46" fmla="*/ 0 w 62"/>
                      <a:gd name="T47" fmla="*/ 36 h 62"/>
                      <a:gd name="T48" fmla="*/ 3 w 62"/>
                      <a:gd name="T49" fmla="*/ 42 h 62"/>
                      <a:gd name="T50" fmla="*/ 5 w 62"/>
                      <a:gd name="T51" fmla="*/ 48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2"/>
                        </a:lnTo>
                        <a:lnTo>
                          <a:pt x="61" y="36"/>
                        </a:lnTo>
                        <a:lnTo>
                          <a:pt x="61" y="33"/>
                        </a:lnTo>
                        <a:lnTo>
                          <a:pt x="62" y="31"/>
                        </a:lnTo>
                        <a:lnTo>
                          <a:pt x="61" y="25"/>
                        </a:lnTo>
                        <a:lnTo>
                          <a:pt x="59" y="19"/>
                        </a:lnTo>
                        <a:lnTo>
                          <a:pt x="53" y="8"/>
                        </a:lnTo>
                        <a:lnTo>
                          <a:pt x="48" y="4"/>
                        </a:lnTo>
                        <a:lnTo>
                          <a:pt x="43" y="2"/>
                        </a:lnTo>
                        <a:lnTo>
                          <a:pt x="36" y="0"/>
                        </a:lnTo>
                        <a:lnTo>
                          <a:pt x="31" y="0"/>
                        </a:lnTo>
                        <a:lnTo>
                          <a:pt x="18" y="2"/>
                        </a:lnTo>
                        <a:lnTo>
                          <a:pt x="9" y="8"/>
                        </a:lnTo>
                        <a:lnTo>
                          <a:pt x="3" y="19"/>
                        </a:lnTo>
                        <a:lnTo>
                          <a:pt x="0" y="31"/>
                        </a:lnTo>
                        <a:lnTo>
                          <a:pt x="0" y="36"/>
                        </a:lnTo>
                        <a:lnTo>
                          <a:pt x="3" y="42"/>
                        </a:lnTo>
                        <a:lnTo>
                          <a:pt x="5" y="48"/>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1" name="Freeform 516">
                    <a:extLst>
                      <a:ext uri="{FF2B5EF4-FFF2-40B4-BE49-F238E27FC236}">
                        <a16:creationId xmlns:a16="http://schemas.microsoft.com/office/drawing/2014/main" id="{86773B8A-E2F5-64BA-BB8E-43ED4A85403D}"/>
                      </a:ext>
                    </a:extLst>
                  </p:cNvPr>
                  <p:cNvSpPr>
                    <a:spLocks/>
                  </p:cNvSpPr>
                  <p:nvPr/>
                </p:nvSpPr>
                <p:spPr bwMode="auto">
                  <a:xfrm>
                    <a:off x="7691438" y="6037263"/>
                    <a:ext cx="20638" cy="19050"/>
                  </a:xfrm>
                  <a:custGeom>
                    <a:avLst/>
                    <a:gdLst>
                      <a:gd name="T0" fmla="*/ 52 w 62"/>
                      <a:gd name="T1" fmla="*/ 52 h 62"/>
                      <a:gd name="T2" fmla="*/ 52 w 62"/>
                      <a:gd name="T3" fmla="*/ 50 h 62"/>
                      <a:gd name="T4" fmla="*/ 52 w 62"/>
                      <a:gd name="T5" fmla="*/ 49 h 62"/>
                      <a:gd name="T6" fmla="*/ 53 w 62"/>
                      <a:gd name="T7" fmla="*/ 49 h 62"/>
                      <a:gd name="T8" fmla="*/ 55 w 62"/>
                      <a:gd name="T9" fmla="*/ 47 h 62"/>
                      <a:gd name="T10" fmla="*/ 55 w 62"/>
                      <a:gd name="T11" fmla="*/ 45 h 62"/>
                      <a:gd name="T12" fmla="*/ 55 w 62"/>
                      <a:gd name="T13" fmla="*/ 44 h 62"/>
                      <a:gd name="T14" fmla="*/ 56 w 62"/>
                      <a:gd name="T15" fmla="*/ 44 h 62"/>
                      <a:gd name="T16" fmla="*/ 58 w 62"/>
                      <a:gd name="T17" fmla="*/ 42 h 62"/>
                      <a:gd name="T18" fmla="*/ 61 w 62"/>
                      <a:gd name="T19" fmla="*/ 36 h 62"/>
                      <a:gd name="T20" fmla="*/ 61 w 62"/>
                      <a:gd name="T21" fmla="*/ 33 h 62"/>
                      <a:gd name="T22" fmla="*/ 62 w 62"/>
                      <a:gd name="T23" fmla="*/ 31 h 62"/>
                      <a:gd name="T24" fmla="*/ 61 w 62"/>
                      <a:gd name="T25" fmla="*/ 24 h 62"/>
                      <a:gd name="T26" fmla="*/ 58 w 62"/>
                      <a:gd name="T27" fmla="*/ 18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7 w 62"/>
                      <a:gd name="T55" fmla="*/ 58 h 62"/>
                      <a:gd name="T56" fmla="*/ 23 w 62"/>
                      <a:gd name="T57" fmla="*/ 61 h 62"/>
                      <a:gd name="T58" fmla="*/ 31 w 62"/>
                      <a:gd name="T59" fmla="*/ 62 h 62"/>
                      <a:gd name="T60" fmla="*/ 33 w 62"/>
                      <a:gd name="T61" fmla="*/ 61 h 62"/>
                      <a:gd name="T62" fmla="*/ 36 w 62"/>
                      <a:gd name="T63" fmla="*/ 61 h 62"/>
                      <a:gd name="T64" fmla="*/ 42 w 62"/>
                      <a:gd name="T65" fmla="*/ 58 h 62"/>
                      <a:gd name="T66" fmla="*/ 44 w 62"/>
                      <a:gd name="T67" fmla="*/ 56 h 62"/>
                      <a:gd name="T68" fmla="*/ 44 w 62"/>
                      <a:gd name="T69" fmla="*/ 55 h 62"/>
                      <a:gd name="T70" fmla="*/ 45 w 62"/>
                      <a:gd name="T71" fmla="*/ 55 h 62"/>
                      <a:gd name="T72" fmla="*/ 47 w 62"/>
                      <a:gd name="T73" fmla="*/ 55 h 62"/>
                      <a:gd name="T74" fmla="*/ 49 w 62"/>
                      <a:gd name="T75" fmla="*/ 53 h 62"/>
                      <a:gd name="T76" fmla="*/ 49 w 62"/>
                      <a:gd name="T77" fmla="*/ 52 h 62"/>
                      <a:gd name="T78" fmla="*/ 50 w 62"/>
                      <a:gd name="T79" fmla="*/ 52 h 62"/>
                      <a:gd name="T80" fmla="*/ 52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2"/>
                        </a:moveTo>
                        <a:lnTo>
                          <a:pt x="52" y="50"/>
                        </a:lnTo>
                        <a:lnTo>
                          <a:pt x="52" y="49"/>
                        </a:lnTo>
                        <a:lnTo>
                          <a:pt x="53" y="49"/>
                        </a:lnTo>
                        <a:lnTo>
                          <a:pt x="55" y="47"/>
                        </a:lnTo>
                        <a:lnTo>
                          <a:pt x="55" y="45"/>
                        </a:lnTo>
                        <a:lnTo>
                          <a:pt x="55" y="44"/>
                        </a:lnTo>
                        <a:lnTo>
                          <a:pt x="56" y="44"/>
                        </a:lnTo>
                        <a:lnTo>
                          <a:pt x="58" y="42"/>
                        </a:lnTo>
                        <a:lnTo>
                          <a:pt x="61" y="36"/>
                        </a:lnTo>
                        <a:lnTo>
                          <a:pt x="61" y="33"/>
                        </a:lnTo>
                        <a:lnTo>
                          <a:pt x="62" y="31"/>
                        </a:lnTo>
                        <a:lnTo>
                          <a:pt x="61" y="24"/>
                        </a:lnTo>
                        <a:lnTo>
                          <a:pt x="58"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3" y="61"/>
                        </a:lnTo>
                        <a:lnTo>
                          <a:pt x="31" y="62"/>
                        </a:lnTo>
                        <a:lnTo>
                          <a:pt x="33" y="61"/>
                        </a:lnTo>
                        <a:lnTo>
                          <a:pt x="36" y="61"/>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2" name="Freeform 517">
                    <a:extLst>
                      <a:ext uri="{FF2B5EF4-FFF2-40B4-BE49-F238E27FC236}">
                        <a16:creationId xmlns:a16="http://schemas.microsoft.com/office/drawing/2014/main" id="{AA53CF51-76C6-CF97-B0BA-1A9E089DB57B}"/>
                      </a:ext>
                    </a:extLst>
                  </p:cNvPr>
                  <p:cNvSpPr>
                    <a:spLocks/>
                  </p:cNvSpPr>
                  <p:nvPr/>
                </p:nvSpPr>
                <p:spPr bwMode="auto">
                  <a:xfrm>
                    <a:off x="7710488" y="6027738"/>
                    <a:ext cx="19050" cy="19050"/>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8 h 62"/>
                      <a:gd name="T28" fmla="*/ 53 w 62"/>
                      <a:gd name="T29" fmla="*/ 8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8 h 62"/>
                      <a:gd name="T42" fmla="*/ 3 w 62"/>
                      <a:gd name="T43" fmla="*/ 18 h 62"/>
                      <a:gd name="T44" fmla="*/ 0 w 62"/>
                      <a:gd name="T45" fmla="*/ 31 h 62"/>
                      <a:gd name="T46" fmla="*/ 0 w 62"/>
                      <a:gd name="T47" fmla="*/ 36 h 62"/>
                      <a:gd name="T48" fmla="*/ 3 w 62"/>
                      <a:gd name="T49" fmla="*/ 42 h 62"/>
                      <a:gd name="T50" fmla="*/ 5 w 62"/>
                      <a:gd name="T51" fmla="*/ 47 h 62"/>
                      <a:gd name="T52" fmla="*/ 9 w 62"/>
                      <a:gd name="T53" fmla="*/ 52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5 h 62"/>
                      <a:gd name="T70" fmla="*/ 46 w 62"/>
                      <a:gd name="T71" fmla="*/ 55 h 62"/>
                      <a:gd name="T72" fmla="*/ 48 w 62"/>
                      <a:gd name="T73" fmla="*/ 55 h 62"/>
                      <a:gd name="T74" fmla="*/ 50 w 62"/>
                      <a:gd name="T75" fmla="*/ 53 h 62"/>
                      <a:gd name="T76" fmla="*/ 50 w 62"/>
                      <a:gd name="T77" fmla="*/ 52 h 62"/>
                      <a:gd name="T78" fmla="*/ 51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8"/>
                        </a:lnTo>
                        <a:lnTo>
                          <a:pt x="53" y="8"/>
                        </a:lnTo>
                        <a:lnTo>
                          <a:pt x="48" y="4"/>
                        </a:lnTo>
                        <a:lnTo>
                          <a:pt x="43" y="2"/>
                        </a:lnTo>
                        <a:lnTo>
                          <a:pt x="36" y="0"/>
                        </a:lnTo>
                        <a:lnTo>
                          <a:pt x="31" y="0"/>
                        </a:lnTo>
                        <a:lnTo>
                          <a:pt x="18" y="2"/>
                        </a:lnTo>
                        <a:lnTo>
                          <a:pt x="9" y="8"/>
                        </a:lnTo>
                        <a:lnTo>
                          <a:pt x="3" y="18"/>
                        </a:lnTo>
                        <a:lnTo>
                          <a:pt x="0" y="31"/>
                        </a:lnTo>
                        <a:lnTo>
                          <a:pt x="0" y="36"/>
                        </a:lnTo>
                        <a:lnTo>
                          <a:pt x="3" y="42"/>
                        </a:lnTo>
                        <a:lnTo>
                          <a:pt x="5" y="47"/>
                        </a:lnTo>
                        <a:lnTo>
                          <a:pt x="9" y="52"/>
                        </a:lnTo>
                        <a:lnTo>
                          <a:pt x="18" y="59"/>
                        </a:lnTo>
                        <a:lnTo>
                          <a:pt x="24" y="61"/>
                        </a:lnTo>
                        <a:lnTo>
                          <a:pt x="31" y="62"/>
                        </a:lnTo>
                        <a:lnTo>
                          <a:pt x="33" y="61"/>
                        </a:lnTo>
                        <a:lnTo>
                          <a:pt x="36" y="61"/>
                        </a:lnTo>
                        <a:lnTo>
                          <a:pt x="43" y="59"/>
                        </a:lnTo>
                        <a:lnTo>
                          <a:pt x="45" y="57"/>
                        </a:lnTo>
                        <a:lnTo>
                          <a:pt x="45" y="55"/>
                        </a:lnTo>
                        <a:lnTo>
                          <a:pt x="46" y="55"/>
                        </a:lnTo>
                        <a:lnTo>
                          <a:pt x="48" y="55"/>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3" name="Freeform 518">
                    <a:extLst>
                      <a:ext uri="{FF2B5EF4-FFF2-40B4-BE49-F238E27FC236}">
                        <a16:creationId xmlns:a16="http://schemas.microsoft.com/office/drawing/2014/main" id="{42B329D8-6F6C-4B97-1601-E020BA001C7B}"/>
                      </a:ext>
                    </a:extLst>
                  </p:cNvPr>
                  <p:cNvSpPr>
                    <a:spLocks/>
                  </p:cNvSpPr>
                  <p:nvPr/>
                </p:nvSpPr>
                <p:spPr bwMode="auto">
                  <a:xfrm>
                    <a:off x="7727950" y="6027738"/>
                    <a:ext cx="20638" cy="19050"/>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8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5 h 62"/>
                      <a:gd name="T70" fmla="*/ 45 w 62"/>
                      <a:gd name="T71" fmla="*/ 55 h 62"/>
                      <a:gd name="T72" fmla="*/ 47 w 62"/>
                      <a:gd name="T73" fmla="*/ 55 h 62"/>
                      <a:gd name="T74" fmla="*/ 49 w 62"/>
                      <a:gd name="T75" fmla="*/ 53 h 62"/>
                      <a:gd name="T76" fmla="*/ 49 w 62"/>
                      <a:gd name="T77" fmla="*/ 52 h 62"/>
                      <a:gd name="T78" fmla="*/ 50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8"/>
                        </a:lnTo>
                        <a:lnTo>
                          <a:pt x="53" y="8"/>
                        </a:lnTo>
                        <a:lnTo>
                          <a:pt x="47" y="4"/>
                        </a:lnTo>
                        <a:lnTo>
                          <a:pt x="42" y="2"/>
                        </a:lnTo>
                        <a:lnTo>
                          <a:pt x="36" y="0"/>
                        </a:lnTo>
                        <a:lnTo>
                          <a:pt x="31" y="0"/>
                        </a:lnTo>
                        <a:lnTo>
                          <a:pt x="18" y="2"/>
                        </a:lnTo>
                        <a:lnTo>
                          <a:pt x="8" y="8"/>
                        </a:lnTo>
                        <a:lnTo>
                          <a:pt x="2" y="18"/>
                        </a:lnTo>
                        <a:lnTo>
                          <a:pt x="0" y="31"/>
                        </a:lnTo>
                        <a:lnTo>
                          <a:pt x="0" y="36"/>
                        </a:lnTo>
                        <a:lnTo>
                          <a:pt x="2" y="42"/>
                        </a:lnTo>
                        <a:lnTo>
                          <a:pt x="4" y="47"/>
                        </a:lnTo>
                        <a:lnTo>
                          <a:pt x="8" y="52"/>
                        </a:lnTo>
                        <a:lnTo>
                          <a:pt x="18" y="59"/>
                        </a:lnTo>
                        <a:lnTo>
                          <a:pt x="24" y="61"/>
                        </a:lnTo>
                        <a:lnTo>
                          <a:pt x="31" y="62"/>
                        </a:lnTo>
                        <a:lnTo>
                          <a:pt x="33" y="61"/>
                        </a:lnTo>
                        <a:lnTo>
                          <a:pt x="36" y="61"/>
                        </a:lnTo>
                        <a:lnTo>
                          <a:pt x="42" y="59"/>
                        </a:lnTo>
                        <a:lnTo>
                          <a:pt x="44" y="57"/>
                        </a:lnTo>
                        <a:lnTo>
                          <a:pt x="44" y="55"/>
                        </a:lnTo>
                        <a:lnTo>
                          <a:pt x="45" y="55"/>
                        </a:lnTo>
                        <a:lnTo>
                          <a:pt x="47" y="55"/>
                        </a:lnTo>
                        <a:lnTo>
                          <a:pt x="49" y="53"/>
                        </a:lnTo>
                        <a:lnTo>
                          <a:pt x="49" y="52"/>
                        </a:lnTo>
                        <a:lnTo>
                          <a:pt x="50"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4" name="Freeform 519">
                    <a:extLst>
                      <a:ext uri="{FF2B5EF4-FFF2-40B4-BE49-F238E27FC236}">
                        <a16:creationId xmlns:a16="http://schemas.microsoft.com/office/drawing/2014/main" id="{2D7CF94C-7E25-414C-A8F0-122ACC9AE046}"/>
                      </a:ext>
                    </a:extLst>
                  </p:cNvPr>
                  <p:cNvSpPr>
                    <a:spLocks/>
                  </p:cNvSpPr>
                  <p:nvPr/>
                </p:nvSpPr>
                <p:spPr bwMode="auto">
                  <a:xfrm>
                    <a:off x="7727950" y="6037263"/>
                    <a:ext cx="19050" cy="19050"/>
                  </a:xfrm>
                  <a:custGeom>
                    <a:avLst/>
                    <a:gdLst>
                      <a:gd name="T0" fmla="*/ 52 w 62"/>
                      <a:gd name="T1" fmla="*/ 52 h 62"/>
                      <a:gd name="T2" fmla="*/ 52 w 62"/>
                      <a:gd name="T3" fmla="*/ 50 h 62"/>
                      <a:gd name="T4" fmla="*/ 52 w 62"/>
                      <a:gd name="T5" fmla="*/ 49 h 62"/>
                      <a:gd name="T6" fmla="*/ 53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4 h 62"/>
                      <a:gd name="T26" fmla="*/ 59 w 62"/>
                      <a:gd name="T27" fmla="*/ 18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7 w 62"/>
                      <a:gd name="T55" fmla="*/ 58 h 62"/>
                      <a:gd name="T56" fmla="*/ 24 w 62"/>
                      <a:gd name="T57" fmla="*/ 61 h 62"/>
                      <a:gd name="T58" fmla="*/ 31 w 62"/>
                      <a:gd name="T59" fmla="*/ 62 h 62"/>
                      <a:gd name="T60" fmla="*/ 33 w 62"/>
                      <a:gd name="T61" fmla="*/ 61 h 62"/>
                      <a:gd name="T62" fmla="*/ 36 w 62"/>
                      <a:gd name="T63" fmla="*/ 61 h 62"/>
                      <a:gd name="T64" fmla="*/ 42 w 62"/>
                      <a:gd name="T65" fmla="*/ 58 h 62"/>
                      <a:gd name="T66" fmla="*/ 44 w 62"/>
                      <a:gd name="T67" fmla="*/ 56 h 62"/>
                      <a:gd name="T68" fmla="*/ 44 w 62"/>
                      <a:gd name="T69" fmla="*/ 55 h 62"/>
                      <a:gd name="T70" fmla="*/ 45 w 62"/>
                      <a:gd name="T71" fmla="*/ 55 h 62"/>
                      <a:gd name="T72" fmla="*/ 47 w 62"/>
                      <a:gd name="T73" fmla="*/ 55 h 62"/>
                      <a:gd name="T74" fmla="*/ 49 w 62"/>
                      <a:gd name="T75" fmla="*/ 53 h 62"/>
                      <a:gd name="T76" fmla="*/ 49 w 62"/>
                      <a:gd name="T77" fmla="*/ 52 h 62"/>
                      <a:gd name="T78" fmla="*/ 50 w 62"/>
                      <a:gd name="T79" fmla="*/ 52 h 62"/>
                      <a:gd name="T80" fmla="*/ 52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2"/>
                        </a:moveTo>
                        <a:lnTo>
                          <a:pt x="52" y="50"/>
                        </a:lnTo>
                        <a:lnTo>
                          <a:pt x="52" y="49"/>
                        </a:lnTo>
                        <a:lnTo>
                          <a:pt x="53" y="49"/>
                        </a:lnTo>
                        <a:lnTo>
                          <a:pt x="56" y="47"/>
                        </a:lnTo>
                        <a:lnTo>
                          <a:pt x="56" y="45"/>
                        </a:lnTo>
                        <a:lnTo>
                          <a:pt x="56" y="44"/>
                        </a:lnTo>
                        <a:lnTo>
                          <a:pt x="57" y="44"/>
                        </a:lnTo>
                        <a:lnTo>
                          <a:pt x="59" y="42"/>
                        </a:lnTo>
                        <a:lnTo>
                          <a:pt x="61" y="36"/>
                        </a:lnTo>
                        <a:lnTo>
                          <a:pt x="61" y="33"/>
                        </a:lnTo>
                        <a:lnTo>
                          <a:pt x="62" y="31"/>
                        </a:lnTo>
                        <a:lnTo>
                          <a:pt x="61" y="24"/>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4" y="61"/>
                        </a:lnTo>
                        <a:lnTo>
                          <a:pt x="31" y="62"/>
                        </a:lnTo>
                        <a:lnTo>
                          <a:pt x="33" y="61"/>
                        </a:lnTo>
                        <a:lnTo>
                          <a:pt x="36" y="61"/>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5" name="Freeform 520">
                    <a:extLst>
                      <a:ext uri="{FF2B5EF4-FFF2-40B4-BE49-F238E27FC236}">
                        <a16:creationId xmlns:a16="http://schemas.microsoft.com/office/drawing/2014/main" id="{141136BE-99FC-A528-7AFF-EC45209A91B5}"/>
                      </a:ext>
                    </a:extLst>
                  </p:cNvPr>
                  <p:cNvSpPr>
                    <a:spLocks/>
                  </p:cNvSpPr>
                  <p:nvPr/>
                </p:nvSpPr>
                <p:spPr bwMode="auto">
                  <a:xfrm>
                    <a:off x="7766050" y="6037263"/>
                    <a:ext cx="20638" cy="19050"/>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4 h 62"/>
                      <a:gd name="T26" fmla="*/ 59 w 62"/>
                      <a:gd name="T27" fmla="*/ 18 h 62"/>
                      <a:gd name="T28" fmla="*/ 53 w 62"/>
                      <a:gd name="T29" fmla="*/ 8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8 h 62"/>
                      <a:gd name="T42" fmla="*/ 3 w 62"/>
                      <a:gd name="T43" fmla="*/ 18 h 62"/>
                      <a:gd name="T44" fmla="*/ 0 w 62"/>
                      <a:gd name="T45" fmla="*/ 31 h 62"/>
                      <a:gd name="T46" fmla="*/ 0 w 62"/>
                      <a:gd name="T47" fmla="*/ 36 h 62"/>
                      <a:gd name="T48" fmla="*/ 3 w 62"/>
                      <a:gd name="T49" fmla="*/ 42 h 62"/>
                      <a:gd name="T50" fmla="*/ 5 w 62"/>
                      <a:gd name="T51" fmla="*/ 47 h 62"/>
                      <a:gd name="T52" fmla="*/ 9 w 62"/>
                      <a:gd name="T53" fmla="*/ 52 h 62"/>
                      <a:gd name="T54" fmla="*/ 18 w 62"/>
                      <a:gd name="T55" fmla="*/ 58 h 62"/>
                      <a:gd name="T56" fmla="*/ 24 w 62"/>
                      <a:gd name="T57" fmla="*/ 61 h 62"/>
                      <a:gd name="T58" fmla="*/ 31 w 62"/>
                      <a:gd name="T59" fmla="*/ 62 h 62"/>
                      <a:gd name="T60" fmla="*/ 33 w 62"/>
                      <a:gd name="T61" fmla="*/ 61 h 62"/>
                      <a:gd name="T62" fmla="*/ 36 w 62"/>
                      <a:gd name="T63" fmla="*/ 61 h 62"/>
                      <a:gd name="T64" fmla="*/ 43 w 62"/>
                      <a:gd name="T65" fmla="*/ 58 h 62"/>
                      <a:gd name="T66" fmla="*/ 45 w 62"/>
                      <a:gd name="T67" fmla="*/ 56 h 62"/>
                      <a:gd name="T68" fmla="*/ 45 w 62"/>
                      <a:gd name="T69" fmla="*/ 55 h 62"/>
                      <a:gd name="T70" fmla="*/ 46 w 62"/>
                      <a:gd name="T71" fmla="*/ 55 h 62"/>
                      <a:gd name="T72" fmla="*/ 48 w 62"/>
                      <a:gd name="T73" fmla="*/ 55 h 62"/>
                      <a:gd name="T74" fmla="*/ 50 w 62"/>
                      <a:gd name="T75" fmla="*/ 53 h 62"/>
                      <a:gd name="T76" fmla="*/ 50 w 62"/>
                      <a:gd name="T77" fmla="*/ 52 h 62"/>
                      <a:gd name="T78" fmla="*/ 51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4"/>
                        </a:lnTo>
                        <a:lnTo>
                          <a:pt x="59" y="18"/>
                        </a:lnTo>
                        <a:lnTo>
                          <a:pt x="53" y="8"/>
                        </a:lnTo>
                        <a:lnTo>
                          <a:pt x="48" y="4"/>
                        </a:lnTo>
                        <a:lnTo>
                          <a:pt x="43" y="2"/>
                        </a:lnTo>
                        <a:lnTo>
                          <a:pt x="36" y="0"/>
                        </a:lnTo>
                        <a:lnTo>
                          <a:pt x="31" y="0"/>
                        </a:lnTo>
                        <a:lnTo>
                          <a:pt x="18" y="2"/>
                        </a:lnTo>
                        <a:lnTo>
                          <a:pt x="9" y="8"/>
                        </a:lnTo>
                        <a:lnTo>
                          <a:pt x="3" y="18"/>
                        </a:lnTo>
                        <a:lnTo>
                          <a:pt x="0" y="31"/>
                        </a:lnTo>
                        <a:lnTo>
                          <a:pt x="0" y="36"/>
                        </a:lnTo>
                        <a:lnTo>
                          <a:pt x="3" y="42"/>
                        </a:lnTo>
                        <a:lnTo>
                          <a:pt x="5" y="47"/>
                        </a:lnTo>
                        <a:lnTo>
                          <a:pt x="9" y="52"/>
                        </a:lnTo>
                        <a:lnTo>
                          <a:pt x="18" y="58"/>
                        </a:lnTo>
                        <a:lnTo>
                          <a:pt x="24" y="61"/>
                        </a:lnTo>
                        <a:lnTo>
                          <a:pt x="31" y="62"/>
                        </a:lnTo>
                        <a:lnTo>
                          <a:pt x="33" y="61"/>
                        </a:lnTo>
                        <a:lnTo>
                          <a:pt x="36" y="61"/>
                        </a:lnTo>
                        <a:lnTo>
                          <a:pt x="43" y="58"/>
                        </a:lnTo>
                        <a:lnTo>
                          <a:pt x="45" y="56"/>
                        </a:lnTo>
                        <a:lnTo>
                          <a:pt x="45" y="55"/>
                        </a:lnTo>
                        <a:lnTo>
                          <a:pt x="46" y="55"/>
                        </a:lnTo>
                        <a:lnTo>
                          <a:pt x="48" y="55"/>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6" name="Freeform 521">
                    <a:extLst>
                      <a:ext uri="{FF2B5EF4-FFF2-40B4-BE49-F238E27FC236}">
                        <a16:creationId xmlns:a16="http://schemas.microsoft.com/office/drawing/2014/main" id="{B7D57AC6-61C0-AB16-7A57-09A82EC035D8}"/>
                      </a:ext>
                    </a:extLst>
                  </p:cNvPr>
                  <p:cNvSpPr>
                    <a:spLocks/>
                  </p:cNvSpPr>
                  <p:nvPr/>
                </p:nvSpPr>
                <p:spPr bwMode="auto">
                  <a:xfrm>
                    <a:off x="7816850" y="5997576"/>
                    <a:ext cx="19050" cy="20638"/>
                  </a:xfrm>
                  <a:custGeom>
                    <a:avLst/>
                    <a:gdLst>
                      <a:gd name="T0" fmla="*/ 52 w 62"/>
                      <a:gd name="T1" fmla="*/ 53 h 62"/>
                      <a:gd name="T2" fmla="*/ 52 w 62"/>
                      <a:gd name="T3" fmla="*/ 51 h 62"/>
                      <a:gd name="T4" fmla="*/ 52 w 62"/>
                      <a:gd name="T5" fmla="*/ 50 h 62"/>
                      <a:gd name="T6" fmla="*/ 53 w 62"/>
                      <a:gd name="T7" fmla="*/ 50 h 62"/>
                      <a:gd name="T8" fmla="*/ 55 w 62"/>
                      <a:gd name="T9" fmla="*/ 48 h 62"/>
                      <a:gd name="T10" fmla="*/ 55 w 62"/>
                      <a:gd name="T11" fmla="*/ 45 h 62"/>
                      <a:gd name="T12" fmla="*/ 55 w 62"/>
                      <a:gd name="T13" fmla="*/ 44 h 62"/>
                      <a:gd name="T14" fmla="*/ 56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7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5" y="48"/>
                        </a:lnTo>
                        <a:lnTo>
                          <a:pt x="55" y="45"/>
                        </a:lnTo>
                        <a:lnTo>
                          <a:pt x="55" y="44"/>
                        </a:lnTo>
                        <a:lnTo>
                          <a:pt x="56" y="44"/>
                        </a:lnTo>
                        <a:lnTo>
                          <a:pt x="59" y="42"/>
                        </a:lnTo>
                        <a:lnTo>
                          <a:pt x="61" y="36"/>
                        </a:lnTo>
                        <a:lnTo>
                          <a:pt x="61" y="33"/>
                        </a:lnTo>
                        <a:lnTo>
                          <a:pt x="62" y="31"/>
                        </a:lnTo>
                        <a:lnTo>
                          <a:pt x="61" y="25"/>
                        </a:lnTo>
                        <a:lnTo>
                          <a:pt x="59" y="19"/>
                        </a:lnTo>
                        <a:lnTo>
                          <a:pt x="52" y="8"/>
                        </a:lnTo>
                        <a:lnTo>
                          <a:pt x="47" y="4"/>
                        </a:lnTo>
                        <a:lnTo>
                          <a:pt x="42" y="2"/>
                        </a:lnTo>
                        <a:lnTo>
                          <a:pt x="36" y="0"/>
                        </a:lnTo>
                        <a:lnTo>
                          <a:pt x="31" y="0"/>
                        </a:lnTo>
                        <a:lnTo>
                          <a:pt x="17" y="2"/>
                        </a:lnTo>
                        <a:lnTo>
                          <a:pt x="8" y="8"/>
                        </a:lnTo>
                        <a:lnTo>
                          <a:pt x="2" y="19"/>
                        </a:lnTo>
                        <a:lnTo>
                          <a:pt x="0" y="31"/>
                        </a:lnTo>
                        <a:lnTo>
                          <a:pt x="0" y="36"/>
                        </a:lnTo>
                        <a:lnTo>
                          <a:pt x="2" y="42"/>
                        </a:lnTo>
                        <a:lnTo>
                          <a:pt x="4" y="48"/>
                        </a:lnTo>
                        <a:lnTo>
                          <a:pt x="8" y="53"/>
                        </a:lnTo>
                        <a:lnTo>
                          <a:pt x="17"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7" name="Freeform 522">
                    <a:extLst>
                      <a:ext uri="{FF2B5EF4-FFF2-40B4-BE49-F238E27FC236}">
                        <a16:creationId xmlns:a16="http://schemas.microsoft.com/office/drawing/2014/main" id="{75D78667-798F-3942-4AE8-F0414BDB624D}"/>
                      </a:ext>
                    </a:extLst>
                  </p:cNvPr>
                  <p:cNvSpPr>
                    <a:spLocks/>
                  </p:cNvSpPr>
                  <p:nvPr/>
                </p:nvSpPr>
                <p:spPr bwMode="auto">
                  <a:xfrm>
                    <a:off x="7839075" y="6010276"/>
                    <a:ext cx="20638" cy="20638"/>
                  </a:xfrm>
                  <a:custGeom>
                    <a:avLst/>
                    <a:gdLst>
                      <a:gd name="T0" fmla="*/ 52 w 62"/>
                      <a:gd name="T1" fmla="*/ 53 h 62"/>
                      <a:gd name="T2" fmla="*/ 52 w 62"/>
                      <a:gd name="T3" fmla="*/ 51 h 62"/>
                      <a:gd name="T4" fmla="*/ 52 w 62"/>
                      <a:gd name="T5" fmla="*/ 50 h 62"/>
                      <a:gd name="T6" fmla="*/ 53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2 w 62"/>
                      <a:gd name="T29" fmla="*/ 9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8 w 62"/>
                      <a:gd name="T53" fmla="*/ 53 h 62"/>
                      <a:gd name="T54" fmla="*/ 17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6" y="48"/>
                        </a:lnTo>
                        <a:lnTo>
                          <a:pt x="56" y="46"/>
                        </a:lnTo>
                        <a:lnTo>
                          <a:pt x="56" y="45"/>
                        </a:lnTo>
                        <a:lnTo>
                          <a:pt x="57" y="45"/>
                        </a:lnTo>
                        <a:lnTo>
                          <a:pt x="59" y="43"/>
                        </a:lnTo>
                        <a:lnTo>
                          <a:pt x="61" y="36"/>
                        </a:lnTo>
                        <a:lnTo>
                          <a:pt x="61" y="33"/>
                        </a:lnTo>
                        <a:lnTo>
                          <a:pt x="62" y="31"/>
                        </a:lnTo>
                        <a:lnTo>
                          <a:pt x="61" y="25"/>
                        </a:lnTo>
                        <a:lnTo>
                          <a:pt x="59" y="19"/>
                        </a:lnTo>
                        <a:lnTo>
                          <a:pt x="52" y="9"/>
                        </a:lnTo>
                        <a:lnTo>
                          <a:pt x="47" y="4"/>
                        </a:lnTo>
                        <a:lnTo>
                          <a:pt x="42" y="2"/>
                        </a:lnTo>
                        <a:lnTo>
                          <a:pt x="36" y="0"/>
                        </a:lnTo>
                        <a:lnTo>
                          <a:pt x="31" y="0"/>
                        </a:lnTo>
                        <a:lnTo>
                          <a:pt x="17" y="2"/>
                        </a:lnTo>
                        <a:lnTo>
                          <a:pt x="8" y="9"/>
                        </a:lnTo>
                        <a:lnTo>
                          <a:pt x="2" y="19"/>
                        </a:lnTo>
                        <a:lnTo>
                          <a:pt x="0" y="31"/>
                        </a:lnTo>
                        <a:lnTo>
                          <a:pt x="0" y="36"/>
                        </a:lnTo>
                        <a:lnTo>
                          <a:pt x="2" y="43"/>
                        </a:lnTo>
                        <a:lnTo>
                          <a:pt x="4" y="48"/>
                        </a:lnTo>
                        <a:lnTo>
                          <a:pt x="8" y="53"/>
                        </a:lnTo>
                        <a:lnTo>
                          <a:pt x="17"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8" name="Freeform 523">
                    <a:extLst>
                      <a:ext uri="{FF2B5EF4-FFF2-40B4-BE49-F238E27FC236}">
                        <a16:creationId xmlns:a16="http://schemas.microsoft.com/office/drawing/2014/main" id="{640E0C5C-8425-7B85-5525-257E80CBE84C}"/>
                      </a:ext>
                    </a:extLst>
                  </p:cNvPr>
                  <p:cNvSpPr>
                    <a:spLocks/>
                  </p:cNvSpPr>
                  <p:nvPr/>
                </p:nvSpPr>
                <p:spPr bwMode="auto">
                  <a:xfrm>
                    <a:off x="7859713" y="6010276"/>
                    <a:ext cx="20638" cy="20638"/>
                  </a:xfrm>
                  <a:custGeom>
                    <a:avLst/>
                    <a:gdLst>
                      <a:gd name="T0" fmla="*/ 52 w 62"/>
                      <a:gd name="T1" fmla="*/ 53 h 62"/>
                      <a:gd name="T2" fmla="*/ 52 w 62"/>
                      <a:gd name="T3" fmla="*/ 51 h 62"/>
                      <a:gd name="T4" fmla="*/ 52 w 62"/>
                      <a:gd name="T5" fmla="*/ 50 h 62"/>
                      <a:gd name="T6" fmla="*/ 53 w 62"/>
                      <a:gd name="T7" fmla="*/ 50 h 62"/>
                      <a:gd name="T8" fmla="*/ 55 w 62"/>
                      <a:gd name="T9" fmla="*/ 48 h 62"/>
                      <a:gd name="T10" fmla="*/ 55 w 62"/>
                      <a:gd name="T11" fmla="*/ 46 h 62"/>
                      <a:gd name="T12" fmla="*/ 55 w 62"/>
                      <a:gd name="T13" fmla="*/ 45 h 62"/>
                      <a:gd name="T14" fmla="*/ 56 w 62"/>
                      <a:gd name="T15" fmla="*/ 45 h 62"/>
                      <a:gd name="T16" fmla="*/ 58 w 62"/>
                      <a:gd name="T17" fmla="*/ 43 h 62"/>
                      <a:gd name="T18" fmla="*/ 60 w 62"/>
                      <a:gd name="T19" fmla="*/ 36 h 62"/>
                      <a:gd name="T20" fmla="*/ 60 w 62"/>
                      <a:gd name="T21" fmla="*/ 33 h 62"/>
                      <a:gd name="T22" fmla="*/ 62 w 62"/>
                      <a:gd name="T23" fmla="*/ 31 h 62"/>
                      <a:gd name="T24" fmla="*/ 60 w 62"/>
                      <a:gd name="T25" fmla="*/ 25 h 62"/>
                      <a:gd name="T26" fmla="*/ 58 w 62"/>
                      <a:gd name="T27" fmla="*/ 19 h 62"/>
                      <a:gd name="T28" fmla="*/ 52 w 62"/>
                      <a:gd name="T29" fmla="*/ 9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8 w 62"/>
                      <a:gd name="T53" fmla="*/ 53 h 62"/>
                      <a:gd name="T54" fmla="*/ 17 w 62"/>
                      <a:gd name="T55" fmla="*/ 59 h 62"/>
                      <a:gd name="T56" fmla="*/ 23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5" y="48"/>
                        </a:lnTo>
                        <a:lnTo>
                          <a:pt x="55" y="46"/>
                        </a:lnTo>
                        <a:lnTo>
                          <a:pt x="55" y="45"/>
                        </a:lnTo>
                        <a:lnTo>
                          <a:pt x="56" y="45"/>
                        </a:lnTo>
                        <a:lnTo>
                          <a:pt x="58" y="43"/>
                        </a:lnTo>
                        <a:lnTo>
                          <a:pt x="60" y="36"/>
                        </a:lnTo>
                        <a:lnTo>
                          <a:pt x="60" y="33"/>
                        </a:lnTo>
                        <a:lnTo>
                          <a:pt x="62" y="31"/>
                        </a:lnTo>
                        <a:lnTo>
                          <a:pt x="60" y="25"/>
                        </a:lnTo>
                        <a:lnTo>
                          <a:pt x="58" y="19"/>
                        </a:lnTo>
                        <a:lnTo>
                          <a:pt x="52" y="9"/>
                        </a:lnTo>
                        <a:lnTo>
                          <a:pt x="47" y="4"/>
                        </a:lnTo>
                        <a:lnTo>
                          <a:pt x="42" y="2"/>
                        </a:lnTo>
                        <a:lnTo>
                          <a:pt x="36" y="0"/>
                        </a:lnTo>
                        <a:lnTo>
                          <a:pt x="31" y="0"/>
                        </a:lnTo>
                        <a:lnTo>
                          <a:pt x="17" y="2"/>
                        </a:lnTo>
                        <a:lnTo>
                          <a:pt x="8" y="9"/>
                        </a:lnTo>
                        <a:lnTo>
                          <a:pt x="2" y="19"/>
                        </a:lnTo>
                        <a:lnTo>
                          <a:pt x="0" y="31"/>
                        </a:lnTo>
                        <a:lnTo>
                          <a:pt x="0" y="36"/>
                        </a:lnTo>
                        <a:lnTo>
                          <a:pt x="2" y="43"/>
                        </a:lnTo>
                        <a:lnTo>
                          <a:pt x="4" y="48"/>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09" name="Freeform 524">
                    <a:extLst>
                      <a:ext uri="{FF2B5EF4-FFF2-40B4-BE49-F238E27FC236}">
                        <a16:creationId xmlns:a16="http://schemas.microsoft.com/office/drawing/2014/main" id="{692B1F44-4FF4-047E-98EF-2F14F820B30E}"/>
                      </a:ext>
                    </a:extLst>
                  </p:cNvPr>
                  <p:cNvSpPr>
                    <a:spLocks/>
                  </p:cNvSpPr>
                  <p:nvPr/>
                </p:nvSpPr>
                <p:spPr bwMode="auto">
                  <a:xfrm>
                    <a:off x="7875588" y="5988051"/>
                    <a:ext cx="19050"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4"/>
                        </a:lnTo>
                        <a:lnTo>
                          <a:pt x="57" y="44"/>
                        </a:lnTo>
                        <a:lnTo>
                          <a:pt x="59" y="42"/>
                        </a:lnTo>
                        <a:lnTo>
                          <a:pt x="61" y="36"/>
                        </a:lnTo>
                        <a:lnTo>
                          <a:pt x="61" y="33"/>
                        </a:lnTo>
                        <a:lnTo>
                          <a:pt x="62" y="31"/>
                        </a:lnTo>
                        <a:lnTo>
                          <a:pt x="61" y="25"/>
                        </a:lnTo>
                        <a:lnTo>
                          <a:pt x="59" y="19"/>
                        </a:lnTo>
                        <a:lnTo>
                          <a:pt x="53" y="8"/>
                        </a:lnTo>
                        <a:lnTo>
                          <a:pt x="47" y="4"/>
                        </a:lnTo>
                        <a:lnTo>
                          <a:pt x="42" y="2"/>
                        </a:lnTo>
                        <a:lnTo>
                          <a:pt x="36" y="0"/>
                        </a:lnTo>
                        <a:lnTo>
                          <a:pt x="31" y="0"/>
                        </a:lnTo>
                        <a:lnTo>
                          <a:pt x="18" y="2"/>
                        </a:lnTo>
                        <a:lnTo>
                          <a:pt x="8" y="8"/>
                        </a:lnTo>
                        <a:lnTo>
                          <a:pt x="2" y="19"/>
                        </a:lnTo>
                        <a:lnTo>
                          <a:pt x="0" y="31"/>
                        </a:lnTo>
                        <a:lnTo>
                          <a:pt x="0" y="36"/>
                        </a:lnTo>
                        <a:lnTo>
                          <a:pt x="2" y="42"/>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0" name="Freeform 525">
                    <a:extLst>
                      <a:ext uri="{FF2B5EF4-FFF2-40B4-BE49-F238E27FC236}">
                        <a16:creationId xmlns:a16="http://schemas.microsoft.com/office/drawing/2014/main" id="{26387D89-0E6A-6C95-3512-4683C1ECD645}"/>
                      </a:ext>
                    </a:extLst>
                  </p:cNvPr>
                  <p:cNvSpPr>
                    <a:spLocks/>
                  </p:cNvSpPr>
                  <p:nvPr/>
                </p:nvSpPr>
                <p:spPr bwMode="auto">
                  <a:xfrm>
                    <a:off x="7869238" y="6008688"/>
                    <a:ext cx="20638" cy="19050"/>
                  </a:xfrm>
                  <a:custGeom>
                    <a:avLst/>
                    <a:gdLst>
                      <a:gd name="T0" fmla="*/ 52 w 61"/>
                      <a:gd name="T1" fmla="*/ 53 h 62"/>
                      <a:gd name="T2" fmla="*/ 52 w 61"/>
                      <a:gd name="T3" fmla="*/ 51 h 62"/>
                      <a:gd name="T4" fmla="*/ 52 w 61"/>
                      <a:gd name="T5" fmla="*/ 50 h 62"/>
                      <a:gd name="T6" fmla="*/ 53 w 61"/>
                      <a:gd name="T7" fmla="*/ 50 h 62"/>
                      <a:gd name="T8" fmla="*/ 55 w 61"/>
                      <a:gd name="T9" fmla="*/ 47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8 h 62"/>
                      <a:gd name="T30" fmla="*/ 47 w 61"/>
                      <a:gd name="T31" fmla="*/ 4 h 62"/>
                      <a:gd name="T32" fmla="*/ 42 w 61"/>
                      <a:gd name="T33" fmla="*/ 2 h 62"/>
                      <a:gd name="T34" fmla="*/ 36 w 61"/>
                      <a:gd name="T35" fmla="*/ 0 h 62"/>
                      <a:gd name="T36" fmla="*/ 31 w 61"/>
                      <a:gd name="T37" fmla="*/ 0 h 62"/>
                      <a:gd name="T38" fmla="*/ 17 w 61"/>
                      <a:gd name="T39" fmla="*/ 2 h 62"/>
                      <a:gd name="T40" fmla="*/ 8 w 61"/>
                      <a:gd name="T41" fmla="*/ 8 h 62"/>
                      <a:gd name="T42" fmla="*/ 2 w 61"/>
                      <a:gd name="T43" fmla="*/ 19 h 62"/>
                      <a:gd name="T44" fmla="*/ 0 w 61"/>
                      <a:gd name="T45" fmla="*/ 31 h 62"/>
                      <a:gd name="T46" fmla="*/ 0 w 61"/>
                      <a:gd name="T47" fmla="*/ 36 h 62"/>
                      <a:gd name="T48" fmla="*/ 2 w 61"/>
                      <a:gd name="T49" fmla="*/ 42 h 62"/>
                      <a:gd name="T50" fmla="*/ 4 w 61"/>
                      <a:gd name="T51" fmla="*/ 47 h 62"/>
                      <a:gd name="T52" fmla="*/ 8 w 61"/>
                      <a:gd name="T53" fmla="*/ 53 h 62"/>
                      <a:gd name="T54" fmla="*/ 17 w 61"/>
                      <a:gd name="T55" fmla="*/ 59 h 62"/>
                      <a:gd name="T56" fmla="*/ 23 w 61"/>
                      <a:gd name="T57" fmla="*/ 61 h 62"/>
                      <a:gd name="T58" fmla="*/ 31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1"/>
                        </a:lnTo>
                        <a:lnTo>
                          <a:pt x="52" y="50"/>
                        </a:lnTo>
                        <a:lnTo>
                          <a:pt x="53" y="50"/>
                        </a:lnTo>
                        <a:lnTo>
                          <a:pt x="55" y="47"/>
                        </a:lnTo>
                        <a:lnTo>
                          <a:pt x="55" y="45"/>
                        </a:lnTo>
                        <a:lnTo>
                          <a:pt x="55" y="44"/>
                        </a:lnTo>
                        <a:lnTo>
                          <a:pt x="56" y="44"/>
                        </a:lnTo>
                        <a:lnTo>
                          <a:pt x="58" y="42"/>
                        </a:lnTo>
                        <a:lnTo>
                          <a:pt x="60" y="36"/>
                        </a:lnTo>
                        <a:lnTo>
                          <a:pt x="60" y="33"/>
                        </a:lnTo>
                        <a:lnTo>
                          <a:pt x="61" y="31"/>
                        </a:lnTo>
                        <a:lnTo>
                          <a:pt x="60" y="25"/>
                        </a:lnTo>
                        <a:lnTo>
                          <a:pt x="58" y="19"/>
                        </a:lnTo>
                        <a:lnTo>
                          <a:pt x="52" y="8"/>
                        </a:lnTo>
                        <a:lnTo>
                          <a:pt x="47" y="4"/>
                        </a:lnTo>
                        <a:lnTo>
                          <a:pt x="42" y="2"/>
                        </a:lnTo>
                        <a:lnTo>
                          <a:pt x="36" y="0"/>
                        </a:lnTo>
                        <a:lnTo>
                          <a:pt x="31" y="0"/>
                        </a:lnTo>
                        <a:lnTo>
                          <a:pt x="17" y="2"/>
                        </a:lnTo>
                        <a:lnTo>
                          <a:pt x="8" y="8"/>
                        </a:lnTo>
                        <a:lnTo>
                          <a:pt x="2" y="19"/>
                        </a:lnTo>
                        <a:lnTo>
                          <a:pt x="0" y="31"/>
                        </a:lnTo>
                        <a:lnTo>
                          <a:pt x="0" y="36"/>
                        </a:lnTo>
                        <a:lnTo>
                          <a:pt x="2" y="42"/>
                        </a:lnTo>
                        <a:lnTo>
                          <a:pt x="4" y="47"/>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1" name="Freeform 526">
                    <a:extLst>
                      <a:ext uri="{FF2B5EF4-FFF2-40B4-BE49-F238E27FC236}">
                        <a16:creationId xmlns:a16="http://schemas.microsoft.com/office/drawing/2014/main" id="{8C8F3F6A-A0B3-6C92-7FD9-8200B339ADC5}"/>
                      </a:ext>
                    </a:extLst>
                  </p:cNvPr>
                  <p:cNvSpPr>
                    <a:spLocks/>
                  </p:cNvSpPr>
                  <p:nvPr/>
                </p:nvSpPr>
                <p:spPr bwMode="auto">
                  <a:xfrm>
                    <a:off x="7932738" y="6000751"/>
                    <a:ext cx="19050"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9 h 62"/>
                      <a:gd name="T30" fmla="*/ 48 w 62"/>
                      <a:gd name="T31" fmla="*/ 4 h 62"/>
                      <a:gd name="T32" fmla="*/ 42 w 62"/>
                      <a:gd name="T33" fmla="*/ 2 h 62"/>
                      <a:gd name="T34" fmla="*/ 36 w 62"/>
                      <a:gd name="T35" fmla="*/ 0 h 62"/>
                      <a:gd name="T36" fmla="*/ 31 w 62"/>
                      <a:gd name="T37" fmla="*/ 0 h 62"/>
                      <a:gd name="T38" fmla="*/ 18 w 62"/>
                      <a:gd name="T39" fmla="*/ 2 h 62"/>
                      <a:gd name="T40" fmla="*/ 8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6"/>
                        </a:lnTo>
                        <a:lnTo>
                          <a:pt x="61" y="33"/>
                        </a:lnTo>
                        <a:lnTo>
                          <a:pt x="62" y="31"/>
                        </a:lnTo>
                        <a:lnTo>
                          <a:pt x="61" y="25"/>
                        </a:lnTo>
                        <a:lnTo>
                          <a:pt x="59" y="19"/>
                        </a:lnTo>
                        <a:lnTo>
                          <a:pt x="53" y="9"/>
                        </a:lnTo>
                        <a:lnTo>
                          <a:pt x="48" y="4"/>
                        </a:lnTo>
                        <a:lnTo>
                          <a:pt x="42" y="2"/>
                        </a:lnTo>
                        <a:lnTo>
                          <a:pt x="36" y="0"/>
                        </a:lnTo>
                        <a:lnTo>
                          <a:pt x="31" y="0"/>
                        </a:lnTo>
                        <a:lnTo>
                          <a:pt x="18" y="2"/>
                        </a:lnTo>
                        <a:lnTo>
                          <a:pt x="8" y="9"/>
                        </a:lnTo>
                        <a:lnTo>
                          <a:pt x="2" y="19"/>
                        </a:lnTo>
                        <a:lnTo>
                          <a:pt x="0" y="31"/>
                        </a:lnTo>
                        <a:lnTo>
                          <a:pt x="0" y="36"/>
                        </a:lnTo>
                        <a:lnTo>
                          <a:pt x="2" y="43"/>
                        </a:lnTo>
                        <a:lnTo>
                          <a:pt x="4" y="48"/>
                        </a:lnTo>
                        <a:lnTo>
                          <a:pt x="8" y="53"/>
                        </a:lnTo>
                        <a:lnTo>
                          <a:pt x="18" y="59"/>
                        </a:lnTo>
                        <a:lnTo>
                          <a:pt x="24" y="61"/>
                        </a:lnTo>
                        <a:lnTo>
                          <a:pt x="31" y="62"/>
                        </a:lnTo>
                        <a:lnTo>
                          <a:pt x="33" y="61"/>
                        </a:lnTo>
                        <a:lnTo>
                          <a:pt x="36" y="61"/>
                        </a:lnTo>
                        <a:lnTo>
                          <a:pt x="42" y="59"/>
                        </a:lnTo>
                        <a:lnTo>
                          <a:pt x="44" y="57"/>
                        </a:lnTo>
                        <a:lnTo>
                          <a:pt x="44"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2" name="Freeform 527">
                    <a:extLst>
                      <a:ext uri="{FF2B5EF4-FFF2-40B4-BE49-F238E27FC236}">
                        <a16:creationId xmlns:a16="http://schemas.microsoft.com/office/drawing/2014/main" id="{BF28173E-368A-8BAB-7F13-01EFD8C03760}"/>
                      </a:ext>
                    </a:extLst>
                  </p:cNvPr>
                  <p:cNvSpPr>
                    <a:spLocks/>
                  </p:cNvSpPr>
                  <p:nvPr/>
                </p:nvSpPr>
                <p:spPr bwMode="auto">
                  <a:xfrm>
                    <a:off x="7931150" y="6010276"/>
                    <a:ext cx="19050" cy="20638"/>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9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6"/>
                        </a:lnTo>
                        <a:lnTo>
                          <a:pt x="61" y="33"/>
                        </a:lnTo>
                        <a:lnTo>
                          <a:pt x="62" y="31"/>
                        </a:lnTo>
                        <a:lnTo>
                          <a:pt x="61" y="25"/>
                        </a:lnTo>
                        <a:lnTo>
                          <a:pt x="59" y="19"/>
                        </a:lnTo>
                        <a:lnTo>
                          <a:pt x="53" y="9"/>
                        </a:lnTo>
                        <a:lnTo>
                          <a:pt x="47" y="4"/>
                        </a:lnTo>
                        <a:lnTo>
                          <a:pt x="42" y="2"/>
                        </a:lnTo>
                        <a:lnTo>
                          <a:pt x="36" y="0"/>
                        </a:lnTo>
                        <a:lnTo>
                          <a:pt x="31" y="0"/>
                        </a:lnTo>
                        <a:lnTo>
                          <a:pt x="18" y="2"/>
                        </a:lnTo>
                        <a:lnTo>
                          <a:pt x="8" y="9"/>
                        </a:lnTo>
                        <a:lnTo>
                          <a:pt x="2" y="19"/>
                        </a:lnTo>
                        <a:lnTo>
                          <a:pt x="0" y="31"/>
                        </a:lnTo>
                        <a:lnTo>
                          <a:pt x="0" y="36"/>
                        </a:lnTo>
                        <a:lnTo>
                          <a:pt x="2" y="43"/>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3" name="Freeform 528">
                    <a:extLst>
                      <a:ext uri="{FF2B5EF4-FFF2-40B4-BE49-F238E27FC236}">
                        <a16:creationId xmlns:a16="http://schemas.microsoft.com/office/drawing/2014/main" id="{D206E2D0-1BD5-7CC1-FCD7-3215F70F9223}"/>
                      </a:ext>
                    </a:extLst>
                  </p:cNvPr>
                  <p:cNvSpPr>
                    <a:spLocks/>
                  </p:cNvSpPr>
                  <p:nvPr/>
                </p:nvSpPr>
                <p:spPr bwMode="auto">
                  <a:xfrm>
                    <a:off x="7894638" y="6037263"/>
                    <a:ext cx="20638" cy="19050"/>
                  </a:xfrm>
                  <a:custGeom>
                    <a:avLst/>
                    <a:gdLst>
                      <a:gd name="T0" fmla="*/ 52 w 62"/>
                      <a:gd name="T1" fmla="*/ 52 h 62"/>
                      <a:gd name="T2" fmla="*/ 52 w 62"/>
                      <a:gd name="T3" fmla="*/ 50 h 62"/>
                      <a:gd name="T4" fmla="*/ 52 w 62"/>
                      <a:gd name="T5" fmla="*/ 49 h 62"/>
                      <a:gd name="T6" fmla="*/ 53 w 62"/>
                      <a:gd name="T7" fmla="*/ 49 h 62"/>
                      <a:gd name="T8" fmla="*/ 55 w 62"/>
                      <a:gd name="T9" fmla="*/ 47 h 62"/>
                      <a:gd name="T10" fmla="*/ 55 w 62"/>
                      <a:gd name="T11" fmla="*/ 45 h 62"/>
                      <a:gd name="T12" fmla="*/ 55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4 h 62"/>
                      <a:gd name="T26" fmla="*/ 59 w 62"/>
                      <a:gd name="T27" fmla="*/ 18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7 w 62"/>
                      <a:gd name="T55" fmla="*/ 58 h 62"/>
                      <a:gd name="T56" fmla="*/ 24 w 62"/>
                      <a:gd name="T57" fmla="*/ 61 h 62"/>
                      <a:gd name="T58" fmla="*/ 31 w 62"/>
                      <a:gd name="T59" fmla="*/ 62 h 62"/>
                      <a:gd name="T60" fmla="*/ 33 w 62"/>
                      <a:gd name="T61" fmla="*/ 61 h 62"/>
                      <a:gd name="T62" fmla="*/ 36 w 62"/>
                      <a:gd name="T63" fmla="*/ 61 h 62"/>
                      <a:gd name="T64" fmla="*/ 42 w 62"/>
                      <a:gd name="T65" fmla="*/ 58 h 62"/>
                      <a:gd name="T66" fmla="*/ 44 w 62"/>
                      <a:gd name="T67" fmla="*/ 56 h 62"/>
                      <a:gd name="T68" fmla="*/ 44 w 62"/>
                      <a:gd name="T69" fmla="*/ 55 h 62"/>
                      <a:gd name="T70" fmla="*/ 45 w 62"/>
                      <a:gd name="T71" fmla="*/ 55 h 62"/>
                      <a:gd name="T72" fmla="*/ 47 w 62"/>
                      <a:gd name="T73" fmla="*/ 55 h 62"/>
                      <a:gd name="T74" fmla="*/ 49 w 62"/>
                      <a:gd name="T75" fmla="*/ 53 h 62"/>
                      <a:gd name="T76" fmla="*/ 49 w 62"/>
                      <a:gd name="T77" fmla="*/ 52 h 62"/>
                      <a:gd name="T78" fmla="*/ 50 w 62"/>
                      <a:gd name="T79" fmla="*/ 52 h 62"/>
                      <a:gd name="T80" fmla="*/ 52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2"/>
                        </a:moveTo>
                        <a:lnTo>
                          <a:pt x="52" y="50"/>
                        </a:lnTo>
                        <a:lnTo>
                          <a:pt x="52" y="49"/>
                        </a:lnTo>
                        <a:lnTo>
                          <a:pt x="53" y="49"/>
                        </a:lnTo>
                        <a:lnTo>
                          <a:pt x="55" y="47"/>
                        </a:lnTo>
                        <a:lnTo>
                          <a:pt x="55" y="45"/>
                        </a:lnTo>
                        <a:lnTo>
                          <a:pt x="55" y="44"/>
                        </a:lnTo>
                        <a:lnTo>
                          <a:pt x="57" y="44"/>
                        </a:lnTo>
                        <a:lnTo>
                          <a:pt x="59" y="42"/>
                        </a:lnTo>
                        <a:lnTo>
                          <a:pt x="61" y="36"/>
                        </a:lnTo>
                        <a:lnTo>
                          <a:pt x="61" y="33"/>
                        </a:lnTo>
                        <a:lnTo>
                          <a:pt x="62" y="31"/>
                        </a:lnTo>
                        <a:lnTo>
                          <a:pt x="61" y="24"/>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4" y="61"/>
                        </a:lnTo>
                        <a:lnTo>
                          <a:pt x="31" y="62"/>
                        </a:lnTo>
                        <a:lnTo>
                          <a:pt x="33" y="61"/>
                        </a:lnTo>
                        <a:lnTo>
                          <a:pt x="36" y="61"/>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4" name="Freeform 529">
                    <a:extLst>
                      <a:ext uri="{FF2B5EF4-FFF2-40B4-BE49-F238E27FC236}">
                        <a16:creationId xmlns:a16="http://schemas.microsoft.com/office/drawing/2014/main" id="{A381BA8B-8EC5-7106-01BC-EFD292B47AFB}"/>
                      </a:ext>
                    </a:extLst>
                  </p:cNvPr>
                  <p:cNvSpPr>
                    <a:spLocks/>
                  </p:cNvSpPr>
                  <p:nvPr/>
                </p:nvSpPr>
                <p:spPr bwMode="auto">
                  <a:xfrm>
                    <a:off x="8013700" y="6046788"/>
                    <a:ext cx="20638" cy="19050"/>
                  </a:xfrm>
                  <a:custGeom>
                    <a:avLst/>
                    <a:gdLst>
                      <a:gd name="T0" fmla="*/ 52 w 61"/>
                      <a:gd name="T1" fmla="*/ 52 h 61"/>
                      <a:gd name="T2" fmla="*/ 52 w 61"/>
                      <a:gd name="T3" fmla="*/ 50 h 61"/>
                      <a:gd name="T4" fmla="*/ 52 w 61"/>
                      <a:gd name="T5" fmla="*/ 49 h 61"/>
                      <a:gd name="T6" fmla="*/ 53 w 61"/>
                      <a:gd name="T7" fmla="*/ 49 h 61"/>
                      <a:gd name="T8" fmla="*/ 55 w 61"/>
                      <a:gd name="T9" fmla="*/ 47 h 61"/>
                      <a:gd name="T10" fmla="*/ 55 w 61"/>
                      <a:gd name="T11" fmla="*/ 45 h 61"/>
                      <a:gd name="T12" fmla="*/ 55 w 61"/>
                      <a:gd name="T13" fmla="*/ 44 h 61"/>
                      <a:gd name="T14" fmla="*/ 56 w 61"/>
                      <a:gd name="T15" fmla="*/ 44 h 61"/>
                      <a:gd name="T16" fmla="*/ 58 w 61"/>
                      <a:gd name="T17" fmla="*/ 42 h 61"/>
                      <a:gd name="T18" fmla="*/ 60 w 61"/>
                      <a:gd name="T19" fmla="*/ 36 h 61"/>
                      <a:gd name="T20" fmla="*/ 60 w 61"/>
                      <a:gd name="T21" fmla="*/ 33 h 61"/>
                      <a:gd name="T22" fmla="*/ 61 w 61"/>
                      <a:gd name="T23" fmla="*/ 31 h 61"/>
                      <a:gd name="T24" fmla="*/ 60 w 61"/>
                      <a:gd name="T25" fmla="*/ 24 h 61"/>
                      <a:gd name="T26" fmla="*/ 58 w 61"/>
                      <a:gd name="T27" fmla="*/ 18 h 61"/>
                      <a:gd name="T28" fmla="*/ 52 w 61"/>
                      <a:gd name="T29" fmla="*/ 8 h 61"/>
                      <a:gd name="T30" fmla="*/ 47 w 61"/>
                      <a:gd name="T31" fmla="*/ 4 h 61"/>
                      <a:gd name="T32" fmla="*/ 42 w 61"/>
                      <a:gd name="T33" fmla="*/ 2 h 61"/>
                      <a:gd name="T34" fmla="*/ 36 w 61"/>
                      <a:gd name="T35" fmla="*/ 0 h 61"/>
                      <a:gd name="T36" fmla="*/ 30 w 61"/>
                      <a:gd name="T37" fmla="*/ 0 h 61"/>
                      <a:gd name="T38" fmla="*/ 17 w 61"/>
                      <a:gd name="T39" fmla="*/ 2 h 61"/>
                      <a:gd name="T40" fmla="*/ 8 w 61"/>
                      <a:gd name="T41" fmla="*/ 8 h 61"/>
                      <a:gd name="T42" fmla="*/ 2 w 61"/>
                      <a:gd name="T43" fmla="*/ 18 h 61"/>
                      <a:gd name="T44" fmla="*/ 0 w 61"/>
                      <a:gd name="T45" fmla="*/ 31 h 61"/>
                      <a:gd name="T46" fmla="*/ 0 w 61"/>
                      <a:gd name="T47" fmla="*/ 36 h 61"/>
                      <a:gd name="T48" fmla="*/ 2 w 61"/>
                      <a:gd name="T49" fmla="*/ 42 h 61"/>
                      <a:gd name="T50" fmla="*/ 4 w 61"/>
                      <a:gd name="T51" fmla="*/ 47 h 61"/>
                      <a:gd name="T52" fmla="*/ 8 w 61"/>
                      <a:gd name="T53" fmla="*/ 52 h 61"/>
                      <a:gd name="T54" fmla="*/ 17 w 61"/>
                      <a:gd name="T55" fmla="*/ 58 h 61"/>
                      <a:gd name="T56" fmla="*/ 23 w 61"/>
                      <a:gd name="T57" fmla="*/ 60 h 61"/>
                      <a:gd name="T58" fmla="*/ 30 w 61"/>
                      <a:gd name="T59" fmla="*/ 61 h 61"/>
                      <a:gd name="T60" fmla="*/ 32 w 61"/>
                      <a:gd name="T61" fmla="*/ 60 h 61"/>
                      <a:gd name="T62" fmla="*/ 36 w 61"/>
                      <a:gd name="T63" fmla="*/ 60 h 61"/>
                      <a:gd name="T64" fmla="*/ 42 w 61"/>
                      <a:gd name="T65" fmla="*/ 58 h 61"/>
                      <a:gd name="T66" fmla="*/ 44 w 61"/>
                      <a:gd name="T67" fmla="*/ 56 h 61"/>
                      <a:gd name="T68" fmla="*/ 44 w 61"/>
                      <a:gd name="T69" fmla="*/ 55 h 61"/>
                      <a:gd name="T70" fmla="*/ 45 w 61"/>
                      <a:gd name="T71" fmla="*/ 55 h 61"/>
                      <a:gd name="T72" fmla="*/ 47 w 61"/>
                      <a:gd name="T73" fmla="*/ 55 h 61"/>
                      <a:gd name="T74" fmla="*/ 49 w 61"/>
                      <a:gd name="T75" fmla="*/ 53 h 61"/>
                      <a:gd name="T76" fmla="*/ 49 w 61"/>
                      <a:gd name="T77" fmla="*/ 52 h 61"/>
                      <a:gd name="T78" fmla="*/ 50 w 61"/>
                      <a:gd name="T79" fmla="*/ 52 h 61"/>
                      <a:gd name="T80" fmla="*/ 52 w 61"/>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1">
                        <a:moveTo>
                          <a:pt x="52" y="52"/>
                        </a:moveTo>
                        <a:lnTo>
                          <a:pt x="52" y="50"/>
                        </a:lnTo>
                        <a:lnTo>
                          <a:pt x="52" y="49"/>
                        </a:lnTo>
                        <a:lnTo>
                          <a:pt x="53" y="49"/>
                        </a:lnTo>
                        <a:lnTo>
                          <a:pt x="55" y="47"/>
                        </a:lnTo>
                        <a:lnTo>
                          <a:pt x="55" y="45"/>
                        </a:lnTo>
                        <a:lnTo>
                          <a:pt x="55" y="44"/>
                        </a:lnTo>
                        <a:lnTo>
                          <a:pt x="56" y="44"/>
                        </a:lnTo>
                        <a:lnTo>
                          <a:pt x="58" y="42"/>
                        </a:lnTo>
                        <a:lnTo>
                          <a:pt x="60" y="36"/>
                        </a:lnTo>
                        <a:lnTo>
                          <a:pt x="60" y="33"/>
                        </a:lnTo>
                        <a:lnTo>
                          <a:pt x="61" y="31"/>
                        </a:lnTo>
                        <a:lnTo>
                          <a:pt x="60" y="24"/>
                        </a:lnTo>
                        <a:lnTo>
                          <a:pt x="58" y="18"/>
                        </a:lnTo>
                        <a:lnTo>
                          <a:pt x="52" y="8"/>
                        </a:lnTo>
                        <a:lnTo>
                          <a:pt x="47" y="4"/>
                        </a:lnTo>
                        <a:lnTo>
                          <a:pt x="42" y="2"/>
                        </a:lnTo>
                        <a:lnTo>
                          <a:pt x="36" y="0"/>
                        </a:lnTo>
                        <a:lnTo>
                          <a:pt x="30" y="0"/>
                        </a:lnTo>
                        <a:lnTo>
                          <a:pt x="17" y="2"/>
                        </a:lnTo>
                        <a:lnTo>
                          <a:pt x="8" y="8"/>
                        </a:lnTo>
                        <a:lnTo>
                          <a:pt x="2" y="18"/>
                        </a:lnTo>
                        <a:lnTo>
                          <a:pt x="0" y="31"/>
                        </a:lnTo>
                        <a:lnTo>
                          <a:pt x="0" y="36"/>
                        </a:lnTo>
                        <a:lnTo>
                          <a:pt x="2" y="42"/>
                        </a:lnTo>
                        <a:lnTo>
                          <a:pt x="4" y="47"/>
                        </a:lnTo>
                        <a:lnTo>
                          <a:pt x="8" y="52"/>
                        </a:lnTo>
                        <a:lnTo>
                          <a:pt x="17" y="58"/>
                        </a:lnTo>
                        <a:lnTo>
                          <a:pt x="23" y="60"/>
                        </a:lnTo>
                        <a:lnTo>
                          <a:pt x="30" y="61"/>
                        </a:lnTo>
                        <a:lnTo>
                          <a:pt x="32" y="60"/>
                        </a:lnTo>
                        <a:lnTo>
                          <a:pt x="36" y="60"/>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5" name="Freeform 530">
                    <a:extLst>
                      <a:ext uri="{FF2B5EF4-FFF2-40B4-BE49-F238E27FC236}">
                        <a16:creationId xmlns:a16="http://schemas.microsoft.com/office/drawing/2014/main" id="{A4A8FE62-D325-A73A-916F-F6953D06FD8B}"/>
                      </a:ext>
                    </a:extLst>
                  </p:cNvPr>
                  <p:cNvSpPr>
                    <a:spLocks/>
                  </p:cNvSpPr>
                  <p:nvPr/>
                </p:nvSpPr>
                <p:spPr bwMode="auto">
                  <a:xfrm>
                    <a:off x="7856538" y="6019801"/>
                    <a:ext cx="19050"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8 h 62"/>
                      <a:gd name="T42" fmla="*/ 2 w 62"/>
                      <a:gd name="T43" fmla="*/ 19 h 62"/>
                      <a:gd name="T44" fmla="*/ 0 w 62"/>
                      <a:gd name="T45" fmla="*/ 31 h 62"/>
                      <a:gd name="T46" fmla="*/ 0 w 62"/>
                      <a:gd name="T47" fmla="*/ 36 h 62"/>
                      <a:gd name="T48" fmla="*/ 2 w 62"/>
                      <a:gd name="T49" fmla="*/ 42 h 62"/>
                      <a:gd name="T50" fmla="*/ 5 w 62"/>
                      <a:gd name="T51" fmla="*/ 48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3" y="2"/>
                        </a:lnTo>
                        <a:lnTo>
                          <a:pt x="36" y="0"/>
                        </a:lnTo>
                        <a:lnTo>
                          <a:pt x="31" y="0"/>
                        </a:lnTo>
                        <a:lnTo>
                          <a:pt x="18" y="2"/>
                        </a:lnTo>
                        <a:lnTo>
                          <a:pt x="9" y="8"/>
                        </a:lnTo>
                        <a:lnTo>
                          <a:pt x="2" y="19"/>
                        </a:lnTo>
                        <a:lnTo>
                          <a:pt x="0" y="31"/>
                        </a:lnTo>
                        <a:lnTo>
                          <a:pt x="0" y="36"/>
                        </a:lnTo>
                        <a:lnTo>
                          <a:pt x="2" y="42"/>
                        </a:lnTo>
                        <a:lnTo>
                          <a:pt x="5" y="48"/>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6" name="Freeform 531">
                    <a:extLst>
                      <a:ext uri="{FF2B5EF4-FFF2-40B4-BE49-F238E27FC236}">
                        <a16:creationId xmlns:a16="http://schemas.microsoft.com/office/drawing/2014/main" id="{D386A1AE-EED2-EC35-890E-392A45DD6308}"/>
                      </a:ext>
                    </a:extLst>
                  </p:cNvPr>
                  <p:cNvSpPr>
                    <a:spLocks/>
                  </p:cNvSpPr>
                  <p:nvPr/>
                </p:nvSpPr>
                <p:spPr bwMode="auto">
                  <a:xfrm>
                    <a:off x="8140700" y="6010276"/>
                    <a:ext cx="20638" cy="19050"/>
                  </a:xfrm>
                  <a:custGeom>
                    <a:avLst/>
                    <a:gdLst>
                      <a:gd name="T0" fmla="*/ 52 w 62"/>
                      <a:gd name="T1" fmla="*/ 53 h 62"/>
                      <a:gd name="T2" fmla="*/ 52 w 62"/>
                      <a:gd name="T3" fmla="*/ 51 h 62"/>
                      <a:gd name="T4" fmla="*/ 52 w 62"/>
                      <a:gd name="T5" fmla="*/ 50 h 62"/>
                      <a:gd name="T6" fmla="*/ 53 w 62"/>
                      <a:gd name="T7" fmla="*/ 50 h 62"/>
                      <a:gd name="T8" fmla="*/ 55 w 62"/>
                      <a:gd name="T9" fmla="*/ 48 h 62"/>
                      <a:gd name="T10" fmla="*/ 55 w 62"/>
                      <a:gd name="T11" fmla="*/ 46 h 62"/>
                      <a:gd name="T12" fmla="*/ 55 w 62"/>
                      <a:gd name="T13" fmla="*/ 45 h 62"/>
                      <a:gd name="T14" fmla="*/ 56 w 62"/>
                      <a:gd name="T15" fmla="*/ 45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7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5" y="48"/>
                        </a:lnTo>
                        <a:lnTo>
                          <a:pt x="55" y="46"/>
                        </a:lnTo>
                        <a:lnTo>
                          <a:pt x="55" y="45"/>
                        </a:lnTo>
                        <a:lnTo>
                          <a:pt x="56" y="45"/>
                        </a:lnTo>
                        <a:lnTo>
                          <a:pt x="59" y="42"/>
                        </a:lnTo>
                        <a:lnTo>
                          <a:pt x="61" y="36"/>
                        </a:lnTo>
                        <a:lnTo>
                          <a:pt x="61" y="33"/>
                        </a:lnTo>
                        <a:lnTo>
                          <a:pt x="62" y="31"/>
                        </a:lnTo>
                        <a:lnTo>
                          <a:pt x="61" y="25"/>
                        </a:lnTo>
                        <a:lnTo>
                          <a:pt x="59" y="19"/>
                        </a:lnTo>
                        <a:lnTo>
                          <a:pt x="52" y="8"/>
                        </a:lnTo>
                        <a:lnTo>
                          <a:pt x="47" y="4"/>
                        </a:lnTo>
                        <a:lnTo>
                          <a:pt x="42" y="2"/>
                        </a:lnTo>
                        <a:lnTo>
                          <a:pt x="36" y="0"/>
                        </a:lnTo>
                        <a:lnTo>
                          <a:pt x="31" y="0"/>
                        </a:lnTo>
                        <a:lnTo>
                          <a:pt x="17" y="2"/>
                        </a:lnTo>
                        <a:lnTo>
                          <a:pt x="8" y="8"/>
                        </a:lnTo>
                        <a:lnTo>
                          <a:pt x="2" y="19"/>
                        </a:lnTo>
                        <a:lnTo>
                          <a:pt x="0" y="31"/>
                        </a:lnTo>
                        <a:lnTo>
                          <a:pt x="0" y="36"/>
                        </a:lnTo>
                        <a:lnTo>
                          <a:pt x="2" y="42"/>
                        </a:lnTo>
                        <a:lnTo>
                          <a:pt x="4" y="48"/>
                        </a:lnTo>
                        <a:lnTo>
                          <a:pt x="8" y="53"/>
                        </a:lnTo>
                        <a:lnTo>
                          <a:pt x="17"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7" name="Freeform 532">
                    <a:extLst>
                      <a:ext uri="{FF2B5EF4-FFF2-40B4-BE49-F238E27FC236}">
                        <a16:creationId xmlns:a16="http://schemas.microsoft.com/office/drawing/2014/main" id="{DBC784FA-0EC2-52F3-D262-7ED600E308F2}"/>
                      </a:ext>
                    </a:extLst>
                  </p:cNvPr>
                  <p:cNvSpPr>
                    <a:spLocks/>
                  </p:cNvSpPr>
                  <p:nvPr/>
                </p:nvSpPr>
                <p:spPr bwMode="auto">
                  <a:xfrm>
                    <a:off x="8169275" y="6000751"/>
                    <a:ext cx="19050"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9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6"/>
                        </a:lnTo>
                        <a:lnTo>
                          <a:pt x="61" y="33"/>
                        </a:lnTo>
                        <a:lnTo>
                          <a:pt x="62" y="31"/>
                        </a:lnTo>
                        <a:lnTo>
                          <a:pt x="61" y="25"/>
                        </a:lnTo>
                        <a:lnTo>
                          <a:pt x="59" y="19"/>
                        </a:lnTo>
                        <a:lnTo>
                          <a:pt x="53" y="9"/>
                        </a:lnTo>
                        <a:lnTo>
                          <a:pt x="48" y="4"/>
                        </a:lnTo>
                        <a:lnTo>
                          <a:pt x="43" y="2"/>
                        </a:lnTo>
                        <a:lnTo>
                          <a:pt x="36" y="0"/>
                        </a:lnTo>
                        <a:lnTo>
                          <a:pt x="31" y="0"/>
                        </a:lnTo>
                        <a:lnTo>
                          <a:pt x="18" y="2"/>
                        </a:lnTo>
                        <a:lnTo>
                          <a:pt x="9" y="9"/>
                        </a:lnTo>
                        <a:lnTo>
                          <a:pt x="2" y="19"/>
                        </a:lnTo>
                        <a:lnTo>
                          <a:pt x="0" y="31"/>
                        </a:lnTo>
                        <a:lnTo>
                          <a:pt x="0" y="36"/>
                        </a:lnTo>
                        <a:lnTo>
                          <a:pt x="2" y="43"/>
                        </a:lnTo>
                        <a:lnTo>
                          <a:pt x="4" y="48"/>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8" name="Freeform 533">
                    <a:extLst>
                      <a:ext uri="{FF2B5EF4-FFF2-40B4-BE49-F238E27FC236}">
                        <a16:creationId xmlns:a16="http://schemas.microsoft.com/office/drawing/2014/main" id="{D7E0E9A1-B3FE-7F0B-D813-6A7E09A4CDED}"/>
                      </a:ext>
                    </a:extLst>
                  </p:cNvPr>
                  <p:cNvSpPr>
                    <a:spLocks/>
                  </p:cNvSpPr>
                  <p:nvPr/>
                </p:nvSpPr>
                <p:spPr bwMode="auto">
                  <a:xfrm>
                    <a:off x="8158163" y="6016626"/>
                    <a:ext cx="19050" cy="20638"/>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8 h 62"/>
                      <a:gd name="T28" fmla="*/ 53 w 62"/>
                      <a:gd name="T29" fmla="*/ 8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9 w 62"/>
                      <a:gd name="T53" fmla="*/ 52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3 h 62"/>
                      <a:gd name="T76" fmla="*/ 50 w 62"/>
                      <a:gd name="T77" fmla="*/ 52 h 62"/>
                      <a:gd name="T78" fmla="*/ 51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8"/>
                        </a:lnTo>
                        <a:lnTo>
                          <a:pt x="53" y="8"/>
                        </a:lnTo>
                        <a:lnTo>
                          <a:pt x="48" y="4"/>
                        </a:lnTo>
                        <a:lnTo>
                          <a:pt x="43" y="2"/>
                        </a:lnTo>
                        <a:lnTo>
                          <a:pt x="36" y="0"/>
                        </a:lnTo>
                        <a:lnTo>
                          <a:pt x="31" y="0"/>
                        </a:lnTo>
                        <a:lnTo>
                          <a:pt x="18" y="2"/>
                        </a:lnTo>
                        <a:lnTo>
                          <a:pt x="9" y="8"/>
                        </a:lnTo>
                        <a:lnTo>
                          <a:pt x="2" y="18"/>
                        </a:lnTo>
                        <a:lnTo>
                          <a:pt x="0" y="31"/>
                        </a:lnTo>
                        <a:lnTo>
                          <a:pt x="0" y="36"/>
                        </a:lnTo>
                        <a:lnTo>
                          <a:pt x="2" y="42"/>
                        </a:lnTo>
                        <a:lnTo>
                          <a:pt x="4" y="47"/>
                        </a:lnTo>
                        <a:lnTo>
                          <a:pt x="9" y="52"/>
                        </a:lnTo>
                        <a:lnTo>
                          <a:pt x="18" y="59"/>
                        </a:lnTo>
                        <a:lnTo>
                          <a:pt x="24" y="61"/>
                        </a:lnTo>
                        <a:lnTo>
                          <a:pt x="31" y="62"/>
                        </a:lnTo>
                        <a:lnTo>
                          <a:pt x="33" y="61"/>
                        </a:lnTo>
                        <a:lnTo>
                          <a:pt x="36" y="61"/>
                        </a:lnTo>
                        <a:lnTo>
                          <a:pt x="43" y="59"/>
                        </a:lnTo>
                        <a:lnTo>
                          <a:pt x="45" y="57"/>
                        </a:lnTo>
                        <a:lnTo>
                          <a:pt x="45" y="56"/>
                        </a:lnTo>
                        <a:lnTo>
                          <a:pt x="46" y="56"/>
                        </a:lnTo>
                        <a:lnTo>
                          <a:pt x="48" y="56"/>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19" name="Freeform 534">
                    <a:extLst>
                      <a:ext uri="{FF2B5EF4-FFF2-40B4-BE49-F238E27FC236}">
                        <a16:creationId xmlns:a16="http://schemas.microsoft.com/office/drawing/2014/main" id="{7FCAE142-D9A7-267A-20B1-CB11618D4B42}"/>
                      </a:ext>
                    </a:extLst>
                  </p:cNvPr>
                  <p:cNvSpPr>
                    <a:spLocks/>
                  </p:cNvSpPr>
                  <p:nvPr/>
                </p:nvSpPr>
                <p:spPr bwMode="auto">
                  <a:xfrm>
                    <a:off x="8169275" y="6042026"/>
                    <a:ext cx="19050" cy="20638"/>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9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6"/>
                        </a:lnTo>
                        <a:lnTo>
                          <a:pt x="61" y="33"/>
                        </a:lnTo>
                        <a:lnTo>
                          <a:pt x="62" y="31"/>
                        </a:lnTo>
                        <a:lnTo>
                          <a:pt x="61" y="25"/>
                        </a:lnTo>
                        <a:lnTo>
                          <a:pt x="59" y="19"/>
                        </a:lnTo>
                        <a:lnTo>
                          <a:pt x="53" y="9"/>
                        </a:lnTo>
                        <a:lnTo>
                          <a:pt x="48" y="4"/>
                        </a:lnTo>
                        <a:lnTo>
                          <a:pt x="43" y="2"/>
                        </a:lnTo>
                        <a:lnTo>
                          <a:pt x="36" y="0"/>
                        </a:lnTo>
                        <a:lnTo>
                          <a:pt x="31" y="0"/>
                        </a:lnTo>
                        <a:lnTo>
                          <a:pt x="18" y="2"/>
                        </a:lnTo>
                        <a:lnTo>
                          <a:pt x="9" y="9"/>
                        </a:lnTo>
                        <a:lnTo>
                          <a:pt x="2" y="19"/>
                        </a:lnTo>
                        <a:lnTo>
                          <a:pt x="0" y="31"/>
                        </a:lnTo>
                        <a:lnTo>
                          <a:pt x="0" y="36"/>
                        </a:lnTo>
                        <a:lnTo>
                          <a:pt x="2" y="43"/>
                        </a:lnTo>
                        <a:lnTo>
                          <a:pt x="4" y="48"/>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0" name="Freeform 535">
                    <a:extLst>
                      <a:ext uri="{FF2B5EF4-FFF2-40B4-BE49-F238E27FC236}">
                        <a16:creationId xmlns:a16="http://schemas.microsoft.com/office/drawing/2014/main" id="{ADB1AC99-A050-567D-E9F2-314B2D0143DA}"/>
                      </a:ext>
                    </a:extLst>
                  </p:cNvPr>
                  <p:cNvSpPr>
                    <a:spLocks/>
                  </p:cNvSpPr>
                  <p:nvPr/>
                </p:nvSpPr>
                <p:spPr bwMode="auto">
                  <a:xfrm>
                    <a:off x="8223250" y="6018213"/>
                    <a:ext cx="20638" cy="20638"/>
                  </a:xfrm>
                  <a:custGeom>
                    <a:avLst/>
                    <a:gdLst>
                      <a:gd name="T0" fmla="*/ 53 w 62"/>
                      <a:gd name="T1" fmla="*/ 53 h 62"/>
                      <a:gd name="T2" fmla="*/ 53 w 62"/>
                      <a:gd name="T3" fmla="*/ 51 h 62"/>
                      <a:gd name="T4" fmla="*/ 53 w 62"/>
                      <a:gd name="T5" fmla="*/ 50 h 62"/>
                      <a:gd name="T6" fmla="*/ 54 w 62"/>
                      <a:gd name="T7" fmla="*/ 50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2" y="2"/>
                        </a:lnTo>
                        <a:lnTo>
                          <a:pt x="36" y="0"/>
                        </a:lnTo>
                        <a:lnTo>
                          <a:pt x="31" y="0"/>
                        </a:lnTo>
                        <a:lnTo>
                          <a:pt x="18" y="2"/>
                        </a:lnTo>
                        <a:lnTo>
                          <a:pt x="8" y="8"/>
                        </a:lnTo>
                        <a:lnTo>
                          <a:pt x="2" y="19"/>
                        </a:lnTo>
                        <a:lnTo>
                          <a:pt x="0" y="31"/>
                        </a:lnTo>
                        <a:lnTo>
                          <a:pt x="0" y="36"/>
                        </a:lnTo>
                        <a:lnTo>
                          <a:pt x="2" y="42"/>
                        </a:lnTo>
                        <a:lnTo>
                          <a:pt x="4" y="47"/>
                        </a:lnTo>
                        <a:lnTo>
                          <a:pt x="8" y="53"/>
                        </a:lnTo>
                        <a:lnTo>
                          <a:pt x="18" y="59"/>
                        </a:lnTo>
                        <a:lnTo>
                          <a:pt x="24" y="61"/>
                        </a:lnTo>
                        <a:lnTo>
                          <a:pt x="31" y="62"/>
                        </a:lnTo>
                        <a:lnTo>
                          <a:pt x="33" y="61"/>
                        </a:lnTo>
                        <a:lnTo>
                          <a:pt x="36" y="61"/>
                        </a:lnTo>
                        <a:lnTo>
                          <a:pt x="42" y="59"/>
                        </a:lnTo>
                        <a:lnTo>
                          <a:pt x="44" y="57"/>
                        </a:lnTo>
                        <a:lnTo>
                          <a:pt x="44"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1" name="Freeform 536">
                    <a:extLst>
                      <a:ext uri="{FF2B5EF4-FFF2-40B4-BE49-F238E27FC236}">
                        <a16:creationId xmlns:a16="http://schemas.microsoft.com/office/drawing/2014/main" id="{62DBA2D0-BD0B-E803-8837-24FC5375DC5D}"/>
                      </a:ext>
                    </a:extLst>
                  </p:cNvPr>
                  <p:cNvSpPr>
                    <a:spLocks/>
                  </p:cNvSpPr>
                  <p:nvPr/>
                </p:nvSpPr>
                <p:spPr bwMode="auto">
                  <a:xfrm>
                    <a:off x="8212138" y="6000751"/>
                    <a:ext cx="19050"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9 h 62"/>
                      <a:gd name="T30" fmla="*/ 48 w 62"/>
                      <a:gd name="T31" fmla="*/ 4 h 62"/>
                      <a:gd name="T32" fmla="*/ 42 w 62"/>
                      <a:gd name="T33" fmla="*/ 2 h 62"/>
                      <a:gd name="T34" fmla="*/ 36 w 62"/>
                      <a:gd name="T35" fmla="*/ 0 h 62"/>
                      <a:gd name="T36" fmla="*/ 31 w 62"/>
                      <a:gd name="T37" fmla="*/ 0 h 62"/>
                      <a:gd name="T38" fmla="*/ 18 w 62"/>
                      <a:gd name="T39" fmla="*/ 2 h 62"/>
                      <a:gd name="T40" fmla="*/ 8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6"/>
                        </a:lnTo>
                        <a:lnTo>
                          <a:pt x="61" y="33"/>
                        </a:lnTo>
                        <a:lnTo>
                          <a:pt x="62" y="31"/>
                        </a:lnTo>
                        <a:lnTo>
                          <a:pt x="61" y="25"/>
                        </a:lnTo>
                        <a:lnTo>
                          <a:pt x="59" y="19"/>
                        </a:lnTo>
                        <a:lnTo>
                          <a:pt x="53" y="9"/>
                        </a:lnTo>
                        <a:lnTo>
                          <a:pt x="48" y="4"/>
                        </a:lnTo>
                        <a:lnTo>
                          <a:pt x="42" y="2"/>
                        </a:lnTo>
                        <a:lnTo>
                          <a:pt x="36" y="0"/>
                        </a:lnTo>
                        <a:lnTo>
                          <a:pt x="31" y="0"/>
                        </a:lnTo>
                        <a:lnTo>
                          <a:pt x="18" y="2"/>
                        </a:lnTo>
                        <a:lnTo>
                          <a:pt x="8" y="9"/>
                        </a:lnTo>
                        <a:lnTo>
                          <a:pt x="2" y="19"/>
                        </a:lnTo>
                        <a:lnTo>
                          <a:pt x="0" y="31"/>
                        </a:lnTo>
                        <a:lnTo>
                          <a:pt x="0" y="36"/>
                        </a:lnTo>
                        <a:lnTo>
                          <a:pt x="2" y="43"/>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2" name="Freeform 537">
                    <a:extLst>
                      <a:ext uri="{FF2B5EF4-FFF2-40B4-BE49-F238E27FC236}">
                        <a16:creationId xmlns:a16="http://schemas.microsoft.com/office/drawing/2014/main" id="{B79D39C6-8D8B-D803-1430-E108980C760A}"/>
                      </a:ext>
                    </a:extLst>
                  </p:cNvPr>
                  <p:cNvSpPr>
                    <a:spLocks/>
                  </p:cNvSpPr>
                  <p:nvPr/>
                </p:nvSpPr>
                <p:spPr bwMode="auto">
                  <a:xfrm>
                    <a:off x="8267700" y="5984876"/>
                    <a:ext cx="19050" cy="19050"/>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8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8 w 62"/>
                      <a:gd name="T73" fmla="*/ 56 h 62"/>
                      <a:gd name="T74" fmla="*/ 50 w 62"/>
                      <a:gd name="T75" fmla="*/ 53 h 62"/>
                      <a:gd name="T76" fmla="*/ 50 w 62"/>
                      <a:gd name="T77" fmla="*/ 52 h 62"/>
                      <a:gd name="T78" fmla="*/ 51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8"/>
                        </a:lnTo>
                        <a:lnTo>
                          <a:pt x="53" y="8"/>
                        </a:lnTo>
                        <a:lnTo>
                          <a:pt x="48" y="4"/>
                        </a:lnTo>
                        <a:lnTo>
                          <a:pt x="42" y="2"/>
                        </a:lnTo>
                        <a:lnTo>
                          <a:pt x="36" y="0"/>
                        </a:lnTo>
                        <a:lnTo>
                          <a:pt x="31" y="0"/>
                        </a:lnTo>
                        <a:lnTo>
                          <a:pt x="18" y="2"/>
                        </a:lnTo>
                        <a:lnTo>
                          <a:pt x="8" y="8"/>
                        </a:lnTo>
                        <a:lnTo>
                          <a:pt x="2" y="18"/>
                        </a:lnTo>
                        <a:lnTo>
                          <a:pt x="0" y="31"/>
                        </a:lnTo>
                        <a:lnTo>
                          <a:pt x="0" y="36"/>
                        </a:lnTo>
                        <a:lnTo>
                          <a:pt x="2" y="42"/>
                        </a:lnTo>
                        <a:lnTo>
                          <a:pt x="4" y="47"/>
                        </a:lnTo>
                        <a:lnTo>
                          <a:pt x="8" y="52"/>
                        </a:lnTo>
                        <a:lnTo>
                          <a:pt x="18" y="59"/>
                        </a:lnTo>
                        <a:lnTo>
                          <a:pt x="24" y="61"/>
                        </a:lnTo>
                        <a:lnTo>
                          <a:pt x="31" y="62"/>
                        </a:lnTo>
                        <a:lnTo>
                          <a:pt x="33" y="61"/>
                        </a:lnTo>
                        <a:lnTo>
                          <a:pt x="36" y="61"/>
                        </a:lnTo>
                        <a:lnTo>
                          <a:pt x="42" y="59"/>
                        </a:lnTo>
                        <a:lnTo>
                          <a:pt x="44" y="57"/>
                        </a:lnTo>
                        <a:lnTo>
                          <a:pt x="44" y="56"/>
                        </a:lnTo>
                        <a:lnTo>
                          <a:pt x="45" y="56"/>
                        </a:lnTo>
                        <a:lnTo>
                          <a:pt x="48" y="56"/>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3" name="Freeform 538">
                    <a:extLst>
                      <a:ext uri="{FF2B5EF4-FFF2-40B4-BE49-F238E27FC236}">
                        <a16:creationId xmlns:a16="http://schemas.microsoft.com/office/drawing/2014/main" id="{BF6919AC-AE4D-65D7-028C-97681F4ABA05}"/>
                      </a:ext>
                    </a:extLst>
                  </p:cNvPr>
                  <p:cNvSpPr>
                    <a:spLocks/>
                  </p:cNvSpPr>
                  <p:nvPr/>
                </p:nvSpPr>
                <p:spPr bwMode="auto">
                  <a:xfrm>
                    <a:off x="8355013" y="6010276"/>
                    <a:ext cx="20638"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2"/>
                        </a:lnTo>
                        <a:lnTo>
                          <a:pt x="61" y="36"/>
                        </a:lnTo>
                        <a:lnTo>
                          <a:pt x="61" y="33"/>
                        </a:lnTo>
                        <a:lnTo>
                          <a:pt x="62" y="31"/>
                        </a:lnTo>
                        <a:lnTo>
                          <a:pt x="61" y="25"/>
                        </a:lnTo>
                        <a:lnTo>
                          <a:pt x="59" y="19"/>
                        </a:lnTo>
                        <a:lnTo>
                          <a:pt x="53" y="8"/>
                        </a:lnTo>
                        <a:lnTo>
                          <a:pt x="47" y="4"/>
                        </a:lnTo>
                        <a:lnTo>
                          <a:pt x="42" y="2"/>
                        </a:lnTo>
                        <a:lnTo>
                          <a:pt x="36" y="0"/>
                        </a:lnTo>
                        <a:lnTo>
                          <a:pt x="31" y="0"/>
                        </a:lnTo>
                        <a:lnTo>
                          <a:pt x="18" y="2"/>
                        </a:lnTo>
                        <a:lnTo>
                          <a:pt x="8" y="8"/>
                        </a:lnTo>
                        <a:lnTo>
                          <a:pt x="2" y="19"/>
                        </a:lnTo>
                        <a:lnTo>
                          <a:pt x="0" y="31"/>
                        </a:lnTo>
                        <a:lnTo>
                          <a:pt x="0" y="36"/>
                        </a:lnTo>
                        <a:lnTo>
                          <a:pt x="2" y="42"/>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4" name="Freeform 539">
                    <a:extLst>
                      <a:ext uri="{FF2B5EF4-FFF2-40B4-BE49-F238E27FC236}">
                        <a16:creationId xmlns:a16="http://schemas.microsoft.com/office/drawing/2014/main" id="{C9BBA563-3DF8-6966-2706-03C20B85FF30}"/>
                      </a:ext>
                    </a:extLst>
                  </p:cNvPr>
                  <p:cNvSpPr>
                    <a:spLocks/>
                  </p:cNvSpPr>
                  <p:nvPr/>
                </p:nvSpPr>
                <p:spPr bwMode="auto">
                  <a:xfrm>
                    <a:off x="8347075" y="6018213"/>
                    <a:ext cx="20638" cy="20638"/>
                  </a:xfrm>
                  <a:custGeom>
                    <a:avLst/>
                    <a:gdLst>
                      <a:gd name="T0" fmla="*/ 53 w 62"/>
                      <a:gd name="T1" fmla="*/ 53 h 62"/>
                      <a:gd name="T2" fmla="*/ 53 w 62"/>
                      <a:gd name="T3" fmla="*/ 51 h 62"/>
                      <a:gd name="T4" fmla="*/ 53 w 62"/>
                      <a:gd name="T5" fmla="*/ 50 h 62"/>
                      <a:gd name="T6" fmla="*/ 54 w 62"/>
                      <a:gd name="T7" fmla="*/ 50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9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2" y="2"/>
                        </a:lnTo>
                        <a:lnTo>
                          <a:pt x="36" y="0"/>
                        </a:lnTo>
                        <a:lnTo>
                          <a:pt x="31" y="0"/>
                        </a:lnTo>
                        <a:lnTo>
                          <a:pt x="18" y="2"/>
                        </a:lnTo>
                        <a:lnTo>
                          <a:pt x="9" y="8"/>
                        </a:lnTo>
                        <a:lnTo>
                          <a:pt x="2" y="19"/>
                        </a:lnTo>
                        <a:lnTo>
                          <a:pt x="0" y="31"/>
                        </a:lnTo>
                        <a:lnTo>
                          <a:pt x="0" y="36"/>
                        </a:lnTo>
                        <a:lnTo>
                          <a:pt x="2" y="42"/>
                        </a:lnTo>
                        <a:lnTo>
                          <a:pt x="4" y="47"/>
                        </a:lnTo>
                        <a:lnTo>
                          <a:pt x="9" y="53"/>
                        </a:lnTo>
                        <a:lnTo>
                          <a:pt x="18" y="59"/>
                        </a:lnTo>
                        <a:lnTo>
                          <a:pt x="24" y="61"/>
                        </a:lnTo>
                        <a:lnTo>
                          <a:pt x="31" y="62"/>
                        </a:lnTo>
                        <a:lnTo>
                          <a:pt x="33" y="61"/>
                        </a:lnTo>
                        <a:lnTo>
                          <a:pt x="36" y="61"/>
                        </a:lnTo>
                        <a:lnTo>
                          <a:pt x="42"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5" name="Freeform 540">
                    <a:extLst>
                      <a:ext uri="{FF2B5EF4-FFF2-40B4-BE49-F238E27FC236}">
                        <a16:creationId xmlns:a16="http://schemas.microsoft.com/office/drawing/2014/main" id="{A2815041-BE16-1D8B-FF94-190A37C2C3F2}"/>
                      </a:ext>
                    </a:extLst>
                  </p:cNvPr>
                  <p:cNvSpPr>
                    <a:spLocks/>
                  </p:cNvSpPr>
                  <p:nvPr/>
                </p:nvSpPr>
                <p:spPr bwMode="auto">
                  <a:xfrm>
                    <a:off x="8347075" y="6038851"/>
                    <a:ext cx="20638" cy="20638"/>
                  </a:xfrm>
                  <a:custGeom>
                    <a:avLst/>
                    <a:gdLst>
                      <a:gd name="T0" fmla="*/ 53 w 62"/>
                      <a:gd name="T1" fmla="*/ 53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9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2" y="2"/>
                        </a:lnTo>
                        <a:lnTo>
                          <a:pt x="36" y="0"/>
                        </a:lnTo>
                        <a:lnTo>
                          <a:pt x="31" y="0"/>
                        </a:lnTo>
                        <a:lnTo>
                          <a:pt x="18" y="2"/>
                        </a:lnTo>
                        <a:lnTo>
                          <a:pt x="9" y="8"/>
                        </a:lnTo>
                        <a:lnTo>
                          <a:pt x="2" y="19"/>
                        </a:lnTo>
                        <a:lnTo>
                          <a:pt x="0" y="31"/>
                        </a:lnTo>
                        <a:lnTo>
                          <a:pt x="0" y="36"/>
                        </a:lnTo>
                        <a:lnTo>
                          <a:pt x="2" y="42"/>
                        </a:lnTo>
                        <a:lnTo>
                          <a:pt x="4" y="47"/>
                        </a:lnTo>
                        <a:lnTo>
                          <a:pt x="9" y="53"/>
                        </a:lnTo>
                        <a:lnTo>
                          <a:pt x="18" y="59"/>
                        </a:lnTo>
                        <a:lnTo>
                          <a:pt x="24" y="61"/>
                        </a:lnTo>
                        <a:lnTo>
                          <a:pt x="31" y="62"/>
                        </a:lnTo>
                        <a:lnTo>
                          <a:pt x="33" y="61"/>
                        </a:lnTo>
                        <a:lnTo>
                          <a:pt x="36" y="61"/>
                        </a:lnTo>
                        <a:lnTo>
                          <a:pt x="42"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6" name="Freeform 541">
                    <a:extLst>
                      <a:ext uri="{FF2B5EF4-FFF2-40B4-BE49-F238E27FC236}">
                        <a16:creationId xmlns:a16="http://schemas.microsoft.com/office/drawing/2014/main" id="{B07DDAFB-BC4C-64AE-7A73-EF5FA953887D}"/>
                      </a:ext>
                    </a:extLst>
                  </p:cNvPr>
                  <p:cNvSpPr>
                    <a:spLocks/>
                  </p:cNvSpPr>
                  <p:nvPr/>
                </p:nvSpPr>
                <p:spPr bwMode="auto">
                  <a:xfrm>
                    <a:off x="8413750" y="6007101"/>
                    <a:ext cx="19050" cy="20638"/>
                  </a:xfrm>
                  <a:custGeom>
                    <a:avLst/>
                    <a:gdLst>
                      <a:gd name="T0" fmla="*/ 53 w 62"/>
                      <a:gd name="T1" fmla="*/ 53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2" y="2"/>
                        </a:lnTo>
                        <a:lnTo>
                          <a:pt x="36" y="0"/>
                        </a:lnTo>
                        <a:lnTo>
                          <a:pt x="31" y="0"/>
                        </a:lnTo>
                        <a:lnTo>
                          <a:pt x="18" y="2"/>
                        </a:lnTo>
                        <a:lnTo>
                          <a:pt x="8" y="8"/>
                        </a:lnTo>
                        <a:lnTo>
                          <a:pt x="2" y="19"/>
                        </a:lnTo>
                        <a:lnTo>
                          <a:pt x="0" y="31"/>
                        </a:lnTo>
                        <a:lnTo>
                          <a:pt x="0" y="36"/>
                        </a:lnTo>
                        <a:lnTo>
                          <a:pt x="2" y="42"/>
                        </a:lnTo>
                        <a:lnTo>
                          <a:pt x="4" y="47"/>
                        </a:lnTo>
                        <a:lnTo>
                          <a:pt x="8" y="53"/>
                        </a:lnTo>
                        <a:lnTo>
                          <a:pt x="18" y="59"/>
                        </a:lnTo>
                        <a:lnTo>
                          <a:pt x="24" y="61"/>
                        </a:lnTo>
                        <a:lnTo>
                          <a:pt x="31" y="62"/>
                        </a:lnTo>
                        <a:lnTo>
                          <a:pt x="33" y="61"/>
                        </a:lnTo>
                        <a:lnTo>
                          <a:pt x="36" y="61"/>
                        </a:lnTo>
                        <a:lnTo>
                          <a:pt x="42" y="59"/>
                        </a:lnTo>
                        <a:lnTo>
                          <a:pt x="44" y="57"/>
                        </a:lnTo>
                        <a:lnTo>
                          <a:pt x="44" y="56"/>
                        </a:lnTo>
                        <a:lnTo>
                          <a:pt x="45"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7" name="Freeform 542">
                    <a:extLst>
                      <a:ext uri="{FF2B5EF4-FFF2-40B4-BE49-F238E27FC236}">
                        <a16:creationId xmlns:a16="http://schemas.microsoft.com/office/drawing/2014/main" id="{E28211DD-1545-4AF1-E3D2-B1AEF02F6B13}"/>
                      </a:ext>
                    </a:extLst>
                  </p:cNvPr>
                  <p:cNvSpPr>
                    <a:spLocks/>
                  </p:cNvSpPr>
                  <p:nvPr/>
                </p:nvSpPr>
                <p:spPr bwMode="auto">
                  <a:xfrm>
                    <a:off x="8482013" y="5988051"/>
                    <a:ext cx="20638"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4"/>
                        </a:lnTo>
                        <a:lnTo>
                          <a:pt x="57" y="44"/>
                        </a:lnTo>
                        <a:lnTo>
                          <a:pt x="59" y="42"/>
                        </a:lnTo>
                        <a:lnTo>
                          <a:pt x="61" y="36"/>
                        </a:lnTo>
                        <a:lnTo>
                          <a:pt x="61" y="33"/>
                        </a:lnTo>
                        <a:lnTo>
                          <a:pt x="62" y="31"/>
                        </a:lnTo>
                        <a:lnTo>
                          <a:pt x="61" y="25"/>
                        </a:lnTo>
                        <a:lnTo>
                          <a:pt x="59" y="19"/>
                        </a:lnTo>
                        <a:lnTo>
                          <a:pt x="53" y="8"/>
                        </a:lnTo>
                        <a:lnTo>
                          <a:pt x="48" y="4"/>
                        </a:lnTo>
                        <a:lnTo>
                          <a:pt x="43" y="2"/>
                        </a:lnTo>
                        <a:lnTo>
                          <a:pt x="36" y="0"/>
                        </a:lnTo>
                        <a:lnTo>
                          <a:pt x="31" y="0"/>
                        </a:lnTo>
                        <a:lnTo>
                          <a:pt x="18" y="2"/>
                        </a:lnTo>
                        <a:lnTo>
                          <a:pt x="9" y="8"/>
                        </a:lnTo>
                        <a:lnTo>
                          <a:pt x="2" y="19"/>
                        </a:lnTo>
                        <a:lnTo>
                          <a:pt x="0" y="31"/>
                        </a:lnTo>
                        <a:lnTo>
                          <a:pt x="0" y="36"/>
                        </a:lnTo>
                        <a:lnTo>
                          <a:pt x="2" y="42"/>
                        </a:lnTo>
                        <a:lnTo>
                          <a:pt x="4" y="48"/>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8" name="Freeform 543">
                    <a:extLst>
                      <a:ext uri="{FF2B5EF4-FFF2-40B4-BE49-F238E27FC236}">
                        <a16:creationId xmlns:a16="http://schemas.microsoft.com/office/drawing/2014/main" id="{508544F4-9395-BFB5-EB2E-8D722190DDAB}"/>
                      </a:ext>
                    </a:extLst>
                  </p:cNvPr>
                  <p:cNvSpPr>
                    <a:spLocks/>
                  </p:cNvSpPr>
                  <p:nvPr/>
                </p:nvSpPr>
                <p:spPr bwMode="auto">
                  <a:xfrm>
                    <a:off x="8496300" y="6018213"/>
                    <a:ext cx="19050" cy="20638"/>
                  </a:xfrm>
                  <a:custGeom>
                    <a:avLst/>
                    <a:gdLst>
                      <a:gd name="T0" fmla="*/ 52 w 61"/>
                      <a:gd name="T1" fmla="*/ 53 h 62"/>
                      <a:gd name="T2" fmla="*/ 52 w 61"/>
                      <a:gd name="T3" fmla="*/ 51 h 62"/>
                      <a:gd name="T4" fmla="*/ 52 w 61"/>
                      <a:gd name="T5" fmla="*/ 50 h 62"/>
                      <a:gd name="T6" fmla="*/ 53 w 61"/>
                      <a:gd name="T7" fmla="*/ 50 h 62"/>
                      <a:gd name="T8" fmla="*/ 55 w 61"/>
                      <a:gd name="T9" fmla="*/ 47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8 h 62"/>
                      <a:gd name="T30" fmla="*/ 47 w 61"/>
                      <a:gd name="T31" fmla="*/ 4 h 62"/>
                      <a:gd name="T32" fmla="*/ 42 w 61"/>
                      <a:gd name="T33" fmla="*/ 2 h 62"/>
                      <a:gd name="T34" fmla="*/ 36 w 61"/>
                      <a:gd name="T35" fmla="*/ 0 h 62"/>
                      <a:gd name="T36" fmla="*/ 30 w 61"/>
                      <a:gd name="T37" fmla="*/ 0 h 62"/>
                      <a:gd name="T38" fmla="*/ 17 w 61"/>
                      <a:gd name="T39" fmla="*/ 2 h 62"/>
                      <a:gd name="T40" fmla="*/ 8 w 61"/>
                      <a:gd name="T41" fmla="*/ 8 h 62"/>
                      <a:gd name="T42" fmla="*/ 2 w 61"/>
                      <a:gd name="T43" fmla="*/ 19 h 62"/>
                      <a:gd name="T44" fmla="*/ 0 w 61"/>
                      <a:gd name="T45" fmla="*/ 31 h 62"/>
                      <a:gd name="T46" fmla="*/ 0 w 61"/>
                      <a:gd name="T47" fmla="*/ 36 h 62"/>
                      <a:gd name="T48" fmla="*/ 2 w 61"/>
                      <a:gd name="T49" fmla="*/ 42 h 62"/>
                      <a:gd name="T50" fmla="*/ 4 w 61"/>
                      <a:gd name="T51" fmla="*/ 47 h 62"/>
                      <a:gd name="T52" fmla="*/ 8 w 61"/>
                      <a:gd name="T53" fmla="*/ 53 h 62"/>
                      <a:gd name="T54" fmla="*/ 17 w 61"/>
                      <a:gd name="T55" fmla="*/ 59 h 62"/>
                      <a:gd name="T56" fmla="*/ 23 w 61"/>
                      <a:gd name="T57" fmla="*/ 61 h 62"/>
                      <a:gd name="T58" fmla="*/ 30 w 61"/>
                      <a:gd name="T59" fmla="*/ 62 h 62"/>
                      <a:gd name="T60" fmla="*/ 32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1"/>
                        </a:lnTo>
                        <a:lnTo>
                          <a:pt x="52" y="50"/>
                        </a:lnTo>
                        <a:lnTo>
                          <a:pt x="53" y="50"/>
                        </a:lnTo>
                        <a:lnTo>
                          <a:pt x="55" y="47"/>
                        </a:lnTo>
                        <a:lnTo>
                          <a:pt x="55" y="45"/>
                        </a:lnTo>
                        <a:lnTo>
                          <a:pt x="55" y="44"/>
                        </a:lnTo>
                        <a:lnTo>
                          <a:pt x="56" y="44"/>
                        </a:lnTo>
                        <a:lnTo>
                          <a:pt x="58" y="42"/>
                        </a:lnTo>
                        <a:lnTo>
                          <a:pt x="60" y="36"/>
                        </a:lnTo>
                        <a:lnTo>
                          <a:pt x="60" y="33"/>
                        </a:lnTo>
                        <a:lnTo>
                          <a:pt x="61" y="31"/>
                        </a:lnTo>
                        <a:lnTo>
                          <a:pt x="60" y="25"/>
                        </a:lnTo>
                        <a:lnTo>
                          <a:pt x="58" y="19"/>
                        </a:lnTo>
                        <a:lnTo>
                          <a:pt x="52" y="8"/>
                        </a:lnTo>
                        <a:lnTo>
                          <a:pt x="47" y="4"/>
                        </a:lnTo>
                        <a:lnTo>
                          <a:pt x="42" y="2"/>
                        </a:lnTo>
                        <a:lnTo>
                          <a:pt x="36" y="0"/>
                        </a:lnTo>
                        <a:lnTo>
                          <a:pt x="30" y="0"/>
                        </a:lnTo>
                        <a:lnTo>
                          <a:pt x="17" y="2"/>
                        </a:lnTo>
                        <a:lnTo>
                          <a:pt x="8" y="8"/>
                        </a:lnTo>
                        <a:lnTo>
                          <a:pt x="2" y="19"/>
                        </a:lnTo>
                        <a:lnTo>
                          <a:pt x="0" y="31"/>
                        </a:lnTo>
                        <a:lnTo>
                          <a:pt x="0" y="36"/>
                        </a:lnTo>
                        <a:lnTo>
                          <a:pt x="2" y="42"/>
                        </a:lnTo>
                        <a:lnTo>
                          <a:pt x="4" y="47"/>
                        </a:lnTo>
                        <a:lnTo>
                          <a:pt x="8" y="53"/>
                        </a:lnTo>
                        <a:lnTo>
                          <a:pt x="17" y="59"/>
                        </a:lnTo>
                        <a:lnTo>
                          <a:pt x="23" y="61"/>
                        </a:lnTo>
                        <a:lnTo>
                          <a:pt x="30" y="62"/>
                        </a:lnTo>
                        <a:lnTo>
                          <a:pt x="32"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29" name="Freeform 544">
                    <a:extLst>
                      <a:ext uri="{FF2B5EF4-FFF2-40B4-BE49-F238E27FC236}">
                        <a16:creationId xmlns:a16="http://schemas.microsoft.com/office/drawing/2014/main" id="{DE0B2923-AD63-B8C2-6D3A-2E41F3341405}"/>
                      </a:ext>
                    </a:extLst>
                  </p:cNvPr>
                  <p:cNvSpPr>
                    <a:spLocks/>
                  </p:cNvSpPr>
                  <p:nvPr/>
                </p:nvSpPr>
                <p:spPr bwMode="auto">
                  <a:xfrm>
                    <a:off x="8559800" y="6007101"/>
                    <a:ext cx="20638" cy="20638"/>
                  </a:xfrm>
                  <a:custGeom>
                    <a:avLst/>
                    <a:gdLst>
                      <a:gd name="T0" fmla="*/ 53 w 62"/>
                      <a:gd name="T1" fmla="*/ 53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3" y="2"/>
                        </a:lnTo>
                        <a:lnTo>
                          <a:pt x="36" y="0"/>
                        </a:lnTo>
                        <a:lnTo>
                          <a:pt x="31" y="0"/>
                        </a:lnTo>
                        <a:lnTo>
                          <a:pt x="18" y="2"/>
                        </a:lnTo>
                        <a:lnTo>
                          <a:pt x="9" y="8"/>
                        </a:lnTo>
                        <a:lnTo>
                          <a:pt x="2" y="19"/>
                        </a:lnTo>
                        <a:lnTo>
                          <a:pt x="0" y="31"/>
                        </a:lnTo>
                        <a:lnTo>
                          <a:pt x="0" y="36"/>
                        </a:lnTo>
                        <a:lnTo>
                          <a:pt x="2" y="42"/>
                        </a:lnTo>
                        <a:lnTo>
                          <a:pt x="4" y="47"/>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0" name="Freeform 545">
                    <a:extLst>
                      <a:ext uri="{FF2B5EF4-FFF2-40B4-BE49-F238E27FC236}">
                        <a16:creationId xmlns:a16="http://schemas.microsoft.com/office/drawing/2014/main" id="{C36427E1-45E6-4A9F-21B3-199429C8919D}"/>
                      </a:ext>
                    </a:extLst>
                  </p:cNvPr>
                  <p:cNvSpPr>
                    <a:spLocks/>
                  </p:cNvSpPr>
                  <p:nvPr/>
                </p:nvSpPr>
                <p:spPr bwMode="auto">
                  <a:xfrm>
                    <a:off x="8601075" y="6037263"/>
                    <a:ext cx="19050" cy="19050"/>
                  </a:xfrm>
                  <a:custGeom>
                    <a:avLst/>
                    <a:gdLst>
                      <a:gd name="T0" fmla="*/ 52 w 62"/>
                      <a:gd name="T1" fmla="*/ 52 h 62"/>
                      <a:gd name="T2" fmla="*/ 52 w 62"/>
                      <a:gd name="T3" fmla="*/ 50 h 62"/>
                      <a:gd name="T4" fmla="*/ 52 w 62"/>
                      <a:gd name="T5" fmla="*/ 49 h 62"/>
                      <a:gd name="T6" fmla="*/ 53 w 62"/>
                      <a:gd name="T7" fmla="*/ 49 h 62"/>
                      <a:gd name="T8" fmla="*/ 55 w 62"/>
                      <a:gd name="T9" fmla="*/ 47 h 62"/>
                      <a:gd name="T10" fmla="*/ 55 w 62"/>
                      <a:gd name="T11" fmla="*/ 45 h 62"/>
                      <a:gd name="T12" fmla="*/ 55 w 62"/>
                      <a:gd name="T13" fmla="*/ 44 h 62"/>
                      <a:gd name="T14" fmla="*/ 56 w 62"/>
                      <a:gd name="T15" fmla="*/ 44 h 62"/>
                      <a:gd name="T16" fmla="*/ 59 w 62"/>
                      <a:gd name="T17" fmla="*/ 42 h 62"/>
                      <a:gd name="T18" fmla="*/ 61 w 62"/>
                      <a:gd name="T19" fmla="*/ 36 h 62"/>
                      <a:gd name="T20" fmla="*/ 61 w 62"/>
                      <a:gd name="T21" fmla="*/ 33 h 62"/>
                      <a:gd name="T22" fmla="*/ 62 w 62"/>
                      <a:gd name="T23" fmla="*/ 31 h 62"/>
                      <a:gd name="T24" fmla="*/ 61 w 62"/>
                      <a:gd name="T25" fmla="*/ 24 h 62"/>
                      <a:gd name="T26" fmla="*/ 59 w 62"/>
                      <a:gd name="T27" fmla="*/ 18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7 w 62"/>
                      <a:gd name="T55" fmla="*/ 58 h 62"/>
                      <a:gd name="T56" fmla="*/ 24 w 62"/>
                      <a:gd name="T57" fmla="*/ 60 h 62"/>
                      <a:gd name="T58" fmla="*/ 31 w 62"/>
                      <a:gd name="T59" fmla="*/ 62 h 62"/>
                      <a:gd name="T60" fmla="*/ 33 w 62"/>
                      <a:gd name="T61" fmla="*/ 60 h 62"/>
                      <a:gd name="T62" fmla="*/ 36 w 62"/>
                      <a:gd name="T63" fmla="*/ 60 h 62"/>
                      <a:gd name="T64" fmla="*/ 42 w 62"/>
                      <a:gd name="T65" fmla="*/ 58 h 62"/>
                      <a:gd name="T66" fmla="*/ 44 w 62"/>
                      <a:gd name="T67" fmla="*/ 56 h 62"/>
                      <a:gd name="T68" fmla="*/ 44 w 62"/>
                      <a:gd name="T69" fmla="*/ 55 h 62"/>
                      <a:gd name="T70" fmla="*/ 45 w 62"/>
                      <a:gd name="T71" fmla="*/ 55 h 62"/>
                      <a:gd name="T72" fmla="*/ 47 w 62"/>
                      <a:gd name="T73" fmla="*/ 55 h 62"/>
                      <a:gd name="T74" fmla="*/ 49 w 62"/>
                      <a:gd name="T75" fmla="*/ 53 h 62"/>
                      <a:gd name="T76" fmla="*/ 49 w 62"/>
                      <a:gd name="T77" fmla="*/ 52 h 62"/>
                      <a:gd name="T78" fmla="*/ 50 w 62"/>
                      <a:gd name="T79" fmla="*/ 52 h 62"/>
                      <a:gd name="T80" fmla="*/ 52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2"/>
                        </a:moveTo>
                        <a:lnTo>
                          <a:pt x="52" y="50"/>
                        </a:lnTo>
                        <a:lnTo>
                          <a:pt x="52" y="49"/>
                        </a:lnTo>
                        <a:lnTo>
                          <a:pt x="53" y="49"/>
                        </a:lnTo>
                        <a:lnTo>
                          <a:pt x="55" y="47"/>
                        </a:lnTo>
                        <a:lnTo>
                          <a:pt x="55" y="45"/>
                        </a:lnTo>
                        <a:lnTo>
                          <a:pt x="55" y="44"/>
                        </a:lnTo>
                        <a:lnTo>
                          <a:pt x="56" y="44"/>
                        </a:lnTo>
                        <a:lnTo>
                          <a:pt x="59" y="42"/>
                        </a:lnTo>
                        <a:lnTo>
                          <a:pt x="61" y="36"/>
                        </a:lnTo>
                        <a:lnTo>
                          <a:pt x="61" y="33"/>
                        </a:lnTo>
                        <a:lnTo>
                          <a:pt x="62" y="31"/>
                        </a:lnTo>
                        <a:lnTo>
                          <a:pt x="61" y="24"/>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4" y="60"/>
                        </a:lnTo>
                        <a:lnTo>
                          <a:pt x="31" y="62"/>
                        </a:lnTo>
                        <a:lnTo>
                          <a:pt x="33" y="60"/>
                        </a:lnTo>
                        <a:lnTo>
                          <a:pt x="36" y="60"/>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1" name="Freeform 546">
                    <a:extLst>
                      <a:ext uri="{FF2B5EF4-FFF2-40B4-BE49-F238E27FC236}">
                        <a16:creationId xmlns:a16="http://schemas.microsoft.com/office/drawing/2014/main" id="{246AE845-9874-4DC3-AC3D-730759503740}"/>
                      </a:ext>
                    </a:extLst>
                  </p:cNvPr>
                  <p:cNvSpPr>
                    <a:spLocks/>
                  </p:cNvSpPr>
                  <p:nvPr/>
                </p:nvSpPr>
                <p:spPr bwMode="auto">
                  <a:xfrm>
                    <a:off x="8656638" y="6000751"/>
                    <a:ext cx="19050" cy="19050"/>
                  </a:xfrm>
                  <a:custGeom>
                    <a:avLst/>
                    <a:gdLst>
                      <a:gd name="T0" fmla="*/ 52 w 62"/>
                      <a:gd name="T1" fmla="*/ 53 h 62"/>
                      <a:gd name="T2" fmla="*/ 52 w 62"/>
                      <a:gd name="T3" fmla="*/ 51 h 62"/>
                      <a:gd name="T4" fmla="*/ 52 w 62"/>
                      <a:gd name="T5" fmla="*/ 50 h 62"/>
                      <a:gd name="T6" fmla="*/ 53 w 62"/>
                      <a:gd name="T7" fmla="*/ 50 h 62"/>
                      <a:gd name="T8" fmla="*/ 55 w 62"/>
                      <a:gd name="T9" fmla="*/ 48 h 62"/>
                      <a:gd name="T10" fmla="*/ 55 w 62"/>
                      <a:gd name="T11" fmla="*/ 46 h 62"/>
                      <a:gd name="T12" fmla="*/ 55 w 62"/>
                      <a:gd name="T13" fmla="*/ 45 h 62"/>
                      <a:gd name="T14" fmla="*/ 56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2 w 62"/>
                      <a:gd name="T29" fmla="*/ 9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8 w 62"/>
                      <a:gd name="T53" fmla="*/ 53 h 62"/>
                      <a:gd name="T54" fmla="*/ 17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5" y="48"/>
                        </a:lnTo>
                        <a:lnTo>
                          <a:pt x="55" y="46"/>
                        </a:lnTo>
                        <a:lnTo>
                          <a:pt x="55" y="45"/>
                        </a:lnTo>
                        <a:lnTo>
                          <a:pt x="56" y="45"/>
                        </a:lnTo>
                        <a:lnTo>
                          <a:pt x="59" y="43"/>
                        </a:lnTo>
                        <a:lnTo>
                          <a:pt x="61" y="36"/>
                        </a:lnTo>
                        <a:lnTo>
                          <a:pt x="61" y="33"/>
                        </a:lnTo>
                        <a:lnTo>
                          <a:pt x="62" y="31"/>
                        </a:lnTo>
                        <a:lnTo>
                          <a:pt x="61" y="25"/>
                        </a:lnTo>
                        <a:lnTo>
                          <a:pt x="59" y="19"/>
                        </a:lnTo>
                        <a:lnTo>
                          <a:pt x="52" y="9"/>
                        </a:lnTo>
                        <a:lnTo>
                          <a:pt x="47" y="4"/>
                        </a:lnTo>
                        <a:lnTo>
                          <a:pt x="42" y="2"/>
                        </a:lnTo>
                        <a:lnTo>
                          <a:pt x="36" y="0"/>
                        </a:lnTo>
                        <a:lnTo>
                          <a:pt x="31" y="0"/>
                        </a:lnTo>
                        <a:lnTo>
                          <a:pt x="17" y="2"/>
                        </a:lnTo>
                        <a:lnTo>
                          <a:pt x="8" y="9"/>
                        </a:lnTo>
                        <a:lnTo>
                          <a:pt x="2" y="19"/>
                        </a:lnTo>
                        <a:lnTo>
                          <a:pt x="0" y="31"/>
                        </a:lnTo>
                        <a:lnTo>
                          <a:pt x="0" y="36"/>
                        </a:lnTo>
                        <a:lnTo>
                          <a:pt x="2" y="43"/>
                        </a:lnTo>
                        <a:lnTo>
                          <a:pt x="4" y="48"/>
                        </a:lnTo>
                        <a:lnTo>
                          <a:pt x="8" y="53"/>
                        </a:lnTo>
                        <a:lnTo>
                          <a:pt x="17"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2" name="Freeform 547">
                    <a:extLst>
                      <a:ext uri="{FF2B5EF4-FFF2-40B4-BE49-F238E27FC236}">
                        <a16:creationId xmlns:a16="http://schemas.microsoft.com/office/drawing/2014/main" id="{AE7A56C7-7B82-5FD1-3D96-776F1365416E}"/>
                      </a:ext>
                    </a:extLst>
                  </p:cNvPr>
                  <p:cNvSpPr>
                    <a:spLocks/>
                  </p:cNvSpPr>
                  <p:nvPr/>
                </p:nvSpPr>
                <p:spPr bwMode="auto">
                  <a:xfrm>
                    <a:off x="8686800" y="6030913"/>
                    <a:ext cx="19050" cy="19050"/>
                  </a:xfrm>
                  <a:custGeom>
                    <a:avLst/>
                    <a:gdLst>
                      <a:gd name="T0" fmla="*/ 52 w 61"/>
                      <a:gd name="T1" fmla="*/ 53 h 62"/>
                      <a:gd name="T2" fmla="*/ 52 w 61"/>
                      <a:gd name="T3" fmla="*/ 51 h 62"/>
                      <a:gd name="T4" fmla="*/ 52 w 61"/>
                      <a:gd name="T5" fmla="*/ 50 h 62"/>
                      <a:gd name="T6" fmla="*/ 53 w 61"/>
                      <a:gd name="T7" fmla="*/ 50 h 62"/>
                      <a:gd name="T8" fmla="*/ 55 w 61"/>
                      <a:gd name="T9" fmla="*/ 48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8 h 62"/>
                      <a:gd name="T30" fmla="*/ 47 w 61"/>
                      <a:gd name="T31" fmla="*/ 4 h 62"/>
                      <a:gd name="T32" fmla="*/ 42 w 61"/>
                      <a:gd name="T33" fmla="*/ 2 h 62"/>
                      <a:gd name="T34" fmla="*/ 36 w 61"/>
                      <a:gd name="T35" fmla="*/ 0 h 62"/>
                      <a:gd name="T36" fmla="*/ 30 w 61"/>
                      <a:gd name="T37" fmla="*/ 0 h 62"/>
                      <a:gd name="T38" fmla="*/ 17 w 61"/>
                      <a:gd name="T39" fmla="*/ 2 h 62"/>
                      <a:gd name="T40" fmla="*/ 8 w 61"/>
                      <a:gd name="T41" fmla="*/ 8 h 62"/>
                      <a:gd name="T42" fmla="*/ 2 w 61"/>
                      <a:gd name="T43" fmla="*/ 19 h 62"/>
                      <a:gd name="T44" fmla="*/ 0 w 61"/>
                      <a:gd name="T45" fmla="*/ 31 h 62"/>
                      <a:gd name="T46" fmla="*/ 0 w 61"/>
                      <a:gd name="T47" fmla="*/ 36 h 62"/>
                      <a:gd name="T48" fmla="*/ 2 w 61"/>
                      <a:gd name="T49" fmla="*/ 42 h 62"/>
                      <a:gd name="T50" fmla="*/ 4 w 61"/>
                      <a:gd name="T51" fmla="*/ 48 h 62"/>
                      <a:gd name="T52" fmla="*/ 8 w 61"/>
                      <a:gd name="T53" fmla="*/ 53 h 62"/>
                      <a:gd name="T54" fmla="*/ 17 w 61"/>
                      <a:gd name="T55" fmla="*/ 59 h 62"/>
                      <a:gd name="T56" fmla="*/ 23 w 61"/>
                      <a:gd name="T57" fmla="*/ 61 h 62"/>
                      <a:gd name="T58" fmla="*/ 30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1"/>
                        </a:lnTo>
                        <a:lnTo>
                          <a:pt x="52" y="50"/>
                        </a:lnTo>
                        <a:lnTo>
                          <a:pt x="53" y="50"/>
                        </a:lnTo>
                        <a:lnTo>
                          <a:pt x="55" y="48"/>
                        </a:lnTo>
                        <a:lnTo>
                          <a:pt x="55" y="45"/>
                        </a:lnTo>
                        <a:lnTo>
                          <a:pt x="55" y="44"/>
                        </a:lnTo>
                        <a:lnTo>
                          <a:pt x="56" y="44"/>
                        </a:lnTo>
                        <a:lnTo>
                          <a:pt x="58" y="42"/>
                        </a:lnTo>
                        <a:lnTo>
                          <a:pt x="60" y="36"/>
                        </a:lnTo>
                        <a:lnTo>
                          <a:pt x="60" y="33"/>
                        </a:lnTo>
                        <a:lnTo>
                          <a:pt x="61" y="31"/>
                        </a:lnTo>
                        <a:lnTo>
                          <a:pt x="60" y="25"/>
                        </a:lnTo>
                        <a:lnTo>
                          <a:pt x="58" y="19"/>
                        </a:lnTo>
                        <a:lnTo>
                          <a:pt x="52" y="8"/>
                        </a:lnTo>
                        <a:lnTo>
                          <a:pt x="47" y="4"/>
                        </a:lnTo>
                        <a:lnTo>
                          <a:pt x="42" y="2"/>
                        </a:lnTo>
                        <a:lnTo>
                          <a:pt x="36" y="0"/>
                        </a:lnTo>
                        <a:lnTo>
                          <a:pt x="30" y="0"/>
                        </a:lnTo>
                        <a:lnTo>
                          <a:pt x="17" y="2"/>
                        </a:lnTo>
                        <a:lnTo>
                          <a:pt x="8" y="8"/>
                        </a:lnTo>
                        <a:lnTo>
                          <a:pt x="2" y="19"/>
                        </a:lnTo>
                        <a:lnTo>
                          <a:pt x="0" y="31"/>
                        </a:lnTo>
                        <a:lnTo>
                          <a:pt x="0" y="36"/>
                        </a:lnTo>
                        <a:lnTo>
                          <a:pt x="2" y="42"/>
                        </a:lnTo>
                        <a:lnTo>
                          <a:pt x="4" y="48"/>
                        </a:lnTo>
                        <a:lnTo>
                          <a:pt x="8" y="53"/>
                        </a:lnTo>
                        <a:lnTo>
                          <a:pt x="17" y="59"/>
                        </a:lnTo>
                        <a:lnTo>
                          <a:pt x="23" y="61"/>
                        </a:lnTo>
                        <a:lnTo>
                          <a:pt x="30"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3" name="Freeform 548">
                    <a:extLst>
                      <a:ext uri="{FF2B5EF4-FFF2-40B4-BE49-F238E27FC236}">
                        <a16:creationId xmlns:a16="http://schemas.microsoft.com/office/drawing/2014/main" id="{F43B3716-B5DE-B5F8-2900-AD63E3179864}"/>
                      </a:ext>
                    </a:extLst>
                  </p:cNvPr>
                  <p:cNvSpPr>
                    <a:spLocks/>
                  </p:cNvSpPr>
                  <p:nvPr/>
                </p:nvSpPr>
                <p:spPr bwMode="auto">
                  <a:xfrm>
                    <a:off x="8904288" y="6037263"/>
                    <a:ext cx="19050" cy="19050"/>
                  </a:xfrm>
                  <a:custGeom>
                    <a:avLst/>
                    <a:gdLst>
                      <a:gd name="T0" fmla="*/ 52 w 62"/>
                      <a:gd name="T1" fmla="*/ 52 h 62"/>
                      <a:gd name="T2" fmla="*/ 52 w 62"/>
                      <a:gd name="T3" fmla="*/ 50 h 62"/>
                      <a:gd name="T4" fmla="*/ 52 w 62"/>
                      <a:gd name="T5" fmla="*/ 49 h 62"/>
                      <a:gd name="T6" fmla="*/ 53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4 h 62"/>
                      <a:gd name="T26" fmla="*/ 59 w 62"/>
                      <a:gd name="T27" fmla="*/ 18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7 w 62"/>
                      <a:gd name="T55" fmla="*/ 58 h 62"/>
                      <a:gd name="T56" fmla="*/ 24 w 62"/>
                      <a:gd name="T57" fmla="*/ 61 h 62"/>
                      <a:gd name="T58" fmla="*/ 31 w 62"/>
                      <a:gd name="T59" fmla="*/ 62 h 62"/>
                      <a:gd name="T60" fmla="*/ 33 w 62"/>
                      <a:gd name="T61" fmla="*/ 61 h 62"/>
                      <a:gd name="T62" fmla="*/ 36 w 62"/>
                      <a:gd name="T63" fmla="*/ 61 h 62"/>
                      <a:gd name="T64" fmla="*/ 42 w 62"/>
                      <a:gd name="T65" fmla="*/ 58 h 62"/>
                      <a:gd name="T66" fmla="*/ 44 w 62"/>
                      <a:gd name="T67" fmla="*/ 56 h 62"/>
                      <a:gd name="T68" fmla="*/ 44 w 62"/>
                      <a:gd name="T69" fmla="*/ 55 h 62"/>
                      <a:gd name="T70" fmla="*/ 45 w 62"/>
                      <a:gd name="T71" fmla="*/ 55 h 62"/>
                      <a:gd name="T72" fmla="*/ 47 w 62"/>
                      <a:gd name="T73" fmla="*/ 55 h 62"/>
                      <a:gd name="T74" fmla="*/ 49 w 62"/>
                      <a:gd name="T75" fmla="*/ 53 h 62"/>
                      <a:gd name="T76" fmla="*/ 49 w 62"/>
                      <a:gd name="T77" fmla="*/ 52 h 62"/>
                      <a:gd name="T78" fmla="*/ 50 w 62"/>
                      <a:gd name="T79" fmla="*/ 52 h 62"/>
                      <a:gd name="T80" fmla="*/ 52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2"/>
                        </a:moveTo>
                        <a:lnTo>
                          <a:pt x="52" y="50"/>
                        </a:lnTo>
                        <a:lnTo>
                          <a:pt x="52" y="49"/>
                        </a:lnTo>
                        <a:lnTo>
                          <a:pt x="53" y="49"/>
                        </a:lnTo>
                        <a:lnTo>
                          <a:pt x="56" y="47"/>
                        </a:lnTo>
                        <a:lnTo>
                          <a:pt x="56" y="45"/>
                        </a:lnTo>
                        <a:lnTo>
                          <a:pt x="56" y="44"/>
                        </a:lnTo>
                        <a:lnTo>
                          <a:pt x="57" y="44"/>
                        </a:lnTo>
                        <a:lnTo>
                          <a:pt x="59" y="42"/>
                        </a:lnTo>
                        <a:lnTo>
                          <a:pt x="61" y="36"/>
                        </a:lnTo>
                        <a:lnTo>
                          <a:pt x="61" y="33"/>
                        </a:lnTo>
                        <a:lnTo>
                          <a:pt x="62" y="31"/>
                        </a:lnTo>
                        <a:lnTo>
                          <a:pt x="61" y="24"/>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4" y="61"/>
                        </a:lnTo>
                        <a:lnTo>
                          <a:pt x="31" y="62"/>
                        </a:lnTo>
                        <a:lnTo>
                          <a:pt x="33" y="61"/>
                        </a:lnTo>
                        <a:lnTo>
                          <a:pt x="36" y="61"/>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4" name="Freeform 549">
                    <a:extLst>
                      <a:ext uri="{FF2B5EF4-FFF2-40B4-BE49-F238E27FC236}">
                        <a16:creationId xmlns:a16="http://schemas.microsoft.com/office/drawing/2014/main" id="{7FC1836C-8A86-C00C-AB13-16FE7ED61CB4}"/>
                      </a:ext>
                    </a:extLst>
                  </p:cNvPr>
                  <p:cNvSpPr>
                    <a:spLocks/>
                  </p:cNvSpPr>
                  <p:nvPr/>
                </p:nvSpPr>
                <p:spPr bwMode="auto">
                  <a:xfrm>
                    <a:off x="8894763" y="6018213"/>
                    <a:ext cx="19050" cy="20638"/>
                  </a:xfrm>
                  <a:custGeom>
                    <a:avLst/>
                    <a:gdLst>
                      <a:gd name="T0" fmla="*/ 53 w 62"/>
                      <a:gd name="T1" fmla="*/ 53 h 62"/>
                      <a:gd name="T2" fmla="*/ 53 w 62"/>
                      <a:gd name="T3" fmla="*/ 51 h 62"/>
                      <a:gd name="T4" fmla="*/ 53 w 62"/>
                      <a:gd name="T5" fmla="*/ 50 h 62"/>
                      <a:gd name="T6" fmla="*/ 54 w 62"/>
                      <a:gd name="T7" fmla="*/ 50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7" y="4"/>
                        </a:lnTo>
                        <a:lnTo>
                          <a:pt x="42" y="2"/>
                        </a:lnTo>
                        <a:lnTo>
                          <a:pt x="36" y="0"/>
                        </a:lnTo>
                        <a:lnTo>
                          <a:pt x="31" y="0"/>
                        </a:lnTo>
                        <a:lnTo>
                          <a:pt x="18" y="2"/>
                        </a:lnTo>
                        <a:lnTo>
                          <a:pt x="8" y="8"/>
                        </a:lnTo>
                        <a:lnTo>
                          <a:pt x="2" y="19"/>
                        </a:lnTo>
                        <a:lnTo>
                          <a:pt x="0" y="31"/>
                        </a:lnTo>
                        <a:lnTo>
                          <a:pt x="0" y="36"/>
                        </a:lnTo>
                        <a:lnTo>
                          <a:pt x="2" y="42"/>
                        </a:lnTo>
                        <a:lnTo>
                          <a:pt x="4" y="47"/>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5" name="Freeform 550">
                    <a:extLst>
                      <a:ext uri="{FF2B5EF4-FFF2-40B4-BE49-F238E27FC236}">
                        <a16:creationId xmlns:a16="http://schemas.microsoft.com/office/drawing/2014/main" id="{FA8BD11B-6B80-93B0-F955-106BEBA60827}"/>
                      </a:ext>
                    </a:extLst>
                  </p:cNvPr>
                  <p:cNvSpPr>
                    <a:spLocks/>
                  </p:cNvSpPr>
                  <p:nvPr/>
                </p:nvSpPr>
                <p:spPr bwMode="auto">
                  <a:xfrm>
                    <a:off x="8355013" y="6149976"/>
                    <a:ext cx="20638"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8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2"/>
                        </a:lnTo>
                        <a:lnTo>
                          <a:pt x="61" y="36"/>
                        </a:lnTo>
                        <a:lnTo>
                          <a:pt x="61" y="33"/>
                        </a:lnTo>
                        <a:lnTo>
                          <a:pt x="62" y="31"/>
                        </a:lnTo>
                        <a:lnTo>
                          <a:pt x="61" y="25"/>
                        </a:lnTo>
                        <a:lnTo>
                          <a:pt x="59" y="19"/>
                        </a:lnTo>
                        <a:lnTo>
                          <a:pt x="53" y="8"/>
                        </a:lnTo>
                        <a:lnTo>
                          <a:pt x="47" y="4"/>
                        </a:lnTo>
                        <a:lnTo>
                          <a:pt x="42" y="2"/>
                        </a:lnTo>
                        <a:lnTo>
                          <a:pt x="36" y="0"/>
                        </a:lnTo>
                        <a:lnTo>
                          <a:pt x="31" y="0"/>
                        </a:lnTo>
                        <a:lnTo>
                          <a:pt x="18" y="2"/>
                        </a:lnTo>
                        <a:lnTo>
                          <a:pt x="8" y="8"/>
                        </a:lnTo>
                        <a:lnTo>
                          <a:pt x="2" y="19"/>
                        </a:lnTo>
                        <a:lnTo>
                          <a:pt x="0" y="31"/>
                        </a:lnTo>
                        <a:lnTo>
                          <a:pt x="0" y="36"/>
                        </a:lnTo>
                        <a:lnTo>
                          <a:pt x="2" y="42"/>
                        </a:lnTo>
                        <a:lnTo>
                          <a:pt x="4" y="48"/>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6" name="Freeform 551">
                    <a:extLst>
                      <a:ext uri="{FF2B5EF4-FFF2-40B4-BE49-F238E27FC236}">
                        <a16:creationId xmlns:a16="http://schemas.microsoft.com/office/drawing/2014/main" id="{3239FAB6-EEA8-E88E-17BF-022DEDBB060A}"/>
                      </a:ext>
                    </a:extLst>
                  </p:cNvPr>
                  <p:cNvSpPr>
                    <a:spLocks/>
                  </p:cNvSpPr>
                  <p:nvPr/>
                </p:nvSpPr>
                <p:spPr bwMode="auto">
                  <a:xfrm>
                    <a:off x="7912100" y="6178551"/>
                    <a:ext cx="19050" cy="20638"/>
                  </a:xfrm>
                  <a:custGeom>
                    <a:avLst/>
                    <a:gdLst>
                      <a:gd name="T0" fmla="*/ 53 w 62"/>
                      <a:gd name="T1" fmla="*/ 53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8 h 62"/>
                      <a:gd name="T42" fmla="*/ 2 w 62"/>
                      <a:gd name="T43" fmla="*/ 19 h 62"/>
                      <a:gd name="T44" fmla="*/ 0 w 62"/>
                      <a:gd name="T45" fmla="*/ 31 h 62"/>
                      <a:gd name="T46" fmla="*/ 0 w 62"/>
                      <a:gd name="T47" fmla="*/ 36 h 62"/>
                      <a:gd name="T48" fmla="*/ 2 w 62"/>
                      <a:gd name="T49" fmla="*/ 42 h 62"/>
                      <a:gd name="T50" fmla="*/ 5 w 62"/>
                      <a:gd name="T51" fmla="*/ 47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8" y="4"/>
                        </a:lnTo>
                        <a:lnTo>
                          <a:pt x="43" y="2"/>
                        </a:lnTo>
                        <a:lnTo>
                          <a:pt x="36" y="0"/>
                        </a:lnTo>
                        <a:lnTo>
                          <a:pt x="31" y="0"/>
                        </a:lnTo>
                        <a:lnTo>
                          <a:pt x="18" y="2"/>
                        </a:lnTo>
                        <a:lnTo>
                          <a:pt x="9" y="8"/>
                        </a:lnTo>
                        <a:lnTo>
                          <a:pt x="2" y="19"/>
                        </a:lnTo>
                        <a:lnTo>
                          <a:pt x="0" y="31"/>
                        </a:lnTo>
                        <a:lnTo>
                          <a:pt x="0" y="36"/>
                        </a:lnTo>
                        <a:lnTo>
                          <a:pt x="2" y="42"/>
                        </a:lnTo>
                        <a:lnTo>
                          <a:pt x="5" y="47"/>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7" name="Freeform 552">
                    <a:extLst>
                      <a:ext uri="{FF2B5EF4-FFF2-40B4-BE49-F238E27FC236}">
                        <a16:creationId xmlns:a16="http://schemas.microsoft.com/office/drawing/2014/main" id="{DDCBE3BD-02C0-15C5-E1D8-34F3D2E79FD8}"/>
                      </a:ext>
                    </a:extLst>
                  </p:cNvPr>
                  <p:cNvSpPr>
                    <a:spLocks/>
                  </p:cNvSpPr>
                  <p:nvPr/>
                </p:nvSpPr>
                <p:spPr bwMode="auto">
                  <a:xfrm>
                    <a:off x="7702550" y="6178551"/>
                    <a:ext cx="19050" cy="20638"/>
                  </a:xfrm>
                  <a:custGeom>
                    <a:avLst/>
                    <a:gdLst>
                      <a:gd name="T0" fmla="*/ 52 w 61"/>
                      <a:gd name="T1" fmla="*/ 53 h 62"/>
                      <a:gd name="T2" fmla="*/ 52 w 61"/>
                      <a:gd name="T3" fmla="*/ 50 h 62"/>
                      <a:gd name="T4" fmla="*/ 52 w 61"/>
                      <a:gd name="T5" fmla="*/ 49 h 62"/>
                      <a:gd name="T6" fmla="*/ 53 w 61"/>
                      <a:gd name="T7" fmla="*/ 49 h 62"/>
                      <a:gd name="T8" fmla="*/ 55 w 61"/>
                      <a:gd name="T9" fmla="*/ 47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8 h 62"/>
                      <a:gd name="T30" fmla="*/ 47 w 61"/>
                      <a:gd name="T31" fmla="*/ 4 h 62"/>
                      <a:gd name="T32" fmla="*/ 42 w 61"/>
                      <a:gd name="T33" fmla="*/ 2 h 62"/>
                      <a:gd name="T34" fmla="*/ 36 w 61"/>
                      <a:gd name="T35" fmla="*/ 0 h 62"/>
                      <a:gd name="T36" fmla="*/ 31 w 61"/>
                      <a:gd name="T37" fmla="*/ 0 h 62"/>
                      <a:gd name="T38" fmla="*/ 17 w 61"/>
                      <a:gd name="T39" fmla="*/ 2 h 62"/>
                      <a:gd name="T40" fmla="*/ 8 w 61"/>
                      <a:gd name="T41" fmla="*/ 8 h 62"/>
                      <a:gd name="T42" fmla="*/ 2 w 61"/>
                      <a:gd name="T43" fmla="*/ 19 h 62"/>
                      <a:gd name="T44" fmla="*/ 0 w 61"/>
                      <a:gd name="T45" fmla="*/ 31 h 62"/>
                      <a:gd name="T46" fmla="*/ 0 w 61"/>
                      <a:gd name="T47" fmla="*/ 36 h 62"/>
                      <a:gd name="T48" fmla="*/ 2 w 61"/>
                      <a:gd name="T49" fmla="*/ 42 h 62"/>
                      <a:gd name="T50" fmla="*/ 4 w 61"/>
                      <a:gd name="T51" fmla="*/ 47 h 62"/>
                      <a:gd name="T52" fmla="*/ 8 w 61"/>
                      <a:gd name="T53" fmla="*/ 53 h 62"/>
                      <a:gd name="T54" fmla="*/ 17 w 61"/>
                      <a:gd name="T55" fmla="*/ 59 h 62"/>
                      <a:gd name="T56" fmla="*/ 23 w 61"/>
                      <a:gd name="T57" fmla="*/ 61 h 62"/>
                      <a:gd name="T58" fmla="*/ 31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0"/>
                        </a:lnTo>
                        <a:lnTo>
                          <a:pt x="52" y="49"/>
                        </a:lnTo>
                        <a:lnTo>
                          <a:pt x="53" y="49"/>
                        </a:lnTo>
                        <a:lnTo>
                          <a:pt x="55" y="47"/>
                        </a:lnTo>
                        <a:lnTo>
                          <a:pt x="55" y="45"/>
                        </a:lnTo>
                        <a:lnTo>
                          <a:pt x="55" y="44"/>
                        </a:lnTo>
                        <a:lnTo>
                          <a:pt x="56" y="44"/>
                        </a:lnTo>
                        <a:lnTo>
                          <a:pt x="58" y="42"/>
                        </a:lnTo>
                        <a:lnTo>
                          <a:pt x="60" y="36"/>
                        </a:lnTo>
                        <a:lnTo>
                          <a:pt x="60" y="33"/>
                        </a:lnTo>
                        <a:lnTo>
                          <a:pt x="61" y="31"/>
                        </a:lnTo>
                        <a:lnTo>
                          <a:pt x="60" y="25"/>
                        </a:lnTo>
                        <a:lnTo>
                          <a:pt x="58" y="19"/>
                        </a:lnTo>
                        <a:lnTo>
                          <a:pt x="52" y="8"/>
                        </a:lnTo>
                        <a:lnTo>
                          <a:pt x="47" y="4"/>
                        </a:lnTo>
                        <a:lnTo>
                          <a:pt x="42" y="2"/>
                        </a:lnTo>
                        <a:lnTo>
                          <a:pt x="36" y="0"/>
                        </a:lnTo>
                        <a:lnTo>
                          <a:pt x="31" y="0"/>
                        </a:lnTo>
                        <a:lnTo>
                          <a:pt x="17" y="2"/>
                        </a:lnTo>
                        <a:lnTo>
                          <a:pt x="8" y="8"/>
                        </a:lnTo>
                        <a:lnTo>
                          <a:pt x="2" y="19"/>
                        </a:lnTo>
                        <a:lnTo>
                          <a:pt x="0" y="31"/>
                        </a:lnTo>
                        <a:lnTo>
                          <a:pt x="0" y="36"/>
                        </a:lnTo>
                        <a:lnTo>
                          <a:pt x="2" y="42"/>
                        </a:lnTo>
                        <a:lnTo>
                          <a:pt x="4" y="47"/>
                        </a:lnTo>
                        <a:lnTo>
                          <a:pt x="8" y="53"/>
                        </a:lnTo>
                        <a:lnTo>
                          <a:pt x="17" y="59"/>
                        </a:lnTo>
                        <a:lnTo>
                          <a:pt x="23"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8" name="Freeform 553">
                    <a:extLst>
                      <a:ext uri="{FF2B5EF4-FFF2-40B4-BE49-F238E27FC236}">
                        <a16:creationId xmlns:a16="http://schemas.microsoft.com/office/drawing/2014/main" id="{74B48EAE-51DC-4BEF-B860-DF03A7D64013}"/>
                      </a:ext>
                    </a:extLst>
                  </p:cNvPr>
                  <p:cNvSpPr>
                    <a:spLocks/>
                  </p:cNvSpPr>
                  <p:nvPr/>
                </p:nvSpPr>
                <p:spPr bwMode="auto">
                  <a:xfrm>
                    <a:off x="7370763" y="6178551"/>
                    <a:ext cx="20638" cy="20638"/>
                  </a:xfrm>
                  <a:custGeom>
                    <a:avLst/>
                    <a:gdLst>
                      <a:gd name="T0" fmla="*/ 53 w 62"/>
                      <a:gd name="T1" fmla="*/ 53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8 h 62"/>
                      <a:gd name="T30" fmla="*/ 47 w 62"/>
                      <a:gd name="T31" fmla="*/ 4 h 62"/>
                      <a:gd name="T32" fmla="*/ 42 w 62"/>
                      <a:gd name="T33" fmla="*/ 2 h 62"/>
                      <a:gd name="T34" fmla="*/ 36 w 62"/>
                      <a:gd name="T35" fmla="*/ 0 h 62"/>
                      <a:gd name="T36" fmla="*/ 31 w 62"/>
                      <a:gd name="T37" fmla="*/ 0 h 62"/>
                      <a:gd name="T38" fmla="*/ 18 w 62"/>
                      <a:gd name="T39" fmla="*/ 2 h 62"/>
                      <a:gd name="T40" fmla="*/ 8 w 62"/>
                      <a:gd name="T41" fmla="*/ 8 h 62"/>
                      <a:gd name="T42" fmla="*/ 2 w 62"/>
                      <a:gd name="T43" fmla="*/ 19 h 62"/>
                      <a:gd name="T44" fmla="*/ 0 w 62"/>
                      <a:gd name="T45" fmla="*/ 31 h 62"/>
                      <a:gd name="T46" fmla="*/ 0 w 62"/>
                      <a:gd name="T47" fmla="*/ 36 h 62"/>
                      <a:gd name="T48" fmla="*/ 2 w 62"/>
                      <a:gd name="T49" fmla="*/ 42 h 62"/>
                      <a:gd name="T50" fmla="*/ 4 w 62"/>
                      <a:gd name="T51" fmla="*/ 47 h 62"/>
                      <a:gd name="T52" fmla="*/ 8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5"/>
                        </a:lnTo>
                        <a:lnTo>
                          <a:pt x="59" y="19"/>
                        </a:lnTo>
                        <a:lnTo>
                          <a:pt x="53" y="8"/>
                        </a:lnTo>
                        <a:lnTo>
                          <a:pt x="47" y="4"/>
                        </a:lnTo>
                        <a:lnTo>
                          <a:pt x="42" y="2"/>
                        </a:lnTo>
                        <a:lnTo>
                          <a:pt x="36" y="0"/>
                        </a:lnTo>
                        <a:lnTo>
                          <a:pt x="31" y="0"/>
                        </a:lnTo>
                        <a:lnTo>
                          <a:pt x="18" y="2"/>
                        </a:lnTo>
                        <a:lnTo>
                          <a:pt x="8" y="8"/>
                        </a:lnTo>
                        <a:lnTo>
                          <a:pt x="2" y="19"/>
                        </a:lnTo>
                        <a:lnTo>
                          <a:pt x="0" y="31"/>
                        </a:lnTo>
                        <a:lnTo>
                          <a:pt x="0" y="36"/>
                        </a:lnTo>
                        <a:lnTo>
                          <a:pt x="2" y="42"/>
                        </a:lnTo>
                        <a:lnTo>
                          <a:pt x="4" y="47"/>
                        </a:lnTo>
                        <a:lnTo>
                          <a:pt x="8" y="53"/>
                        </a:lnTo>
                        <a:lnTo>
                          <a:pt x="18" y="59"/>
                        </a:lnTo>
                        <a:lnTo>
                          <a:pt x="24" y="61"/>
                        </a:lnTo>
                        <a:lnTo>
                          <a:pt x="31" y="62"/>
                        </a:lnTo>
                        <a:lnTo>
                          <a:pt x="33" y="61"/>
                        </a:lnTo>
                        <a:lnTo>
                          <a:pt x="36" y="61"/>
                        </a:lnTo>
                        <a:lnTo>
                          <a:pt x="42" y="59"/>
                        </a:lnTo>
                        <a:lnTo>
                          <a:pt x="44" y="57"/>
                        </a:lnTo>
                        <a:lnTo>
                          <a:pt x="44" y="56"/>
                        </a:lnTo>
                        <a:lnTo>
                          <a:pt x="45" y="56"/>
                        </a:lnTo>
                        <a:lnTo>
                          <a:pt x="47"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39" name="Freeform 554">
                    <a:extLst>
                      <a:ext uri="{FF2B5EF4-FFF2-40B4-BE49-F238E27FC236}">
                        <a16:creationId xmlns:a16="http://schemas.microsoft.com/office/drawing/2014/main" id="{5DCBF136-9A92-99C8-12ED-4A9DDCA977E5}"/>
                      </a:ext>
                    </a:extLst>
                  </p:cNvPr>
                  <p:cNvSpPr>
                    <a:spLocks/>
                  </p:cNvSpPr>
                  <p:nvPr/>
                </p:nvSpPr>
                <p:spPr bwMode="auto">
                  <a:xfrm>
                    <a:off x="7037388" y="6194426"/>
                    <a:ext cx="19050" cy="20638"/>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7 h 62"/>
                      <a:gd name="T20" fmla="*/ 61 w 62"/>
                      <a:gd name="T21" fmla="*/ 33 h 62"/>
                      <a:gd name="T22" fmla="*/ 62 w 62"/>
                      <a:gd name="T23" fmla="*/ 31 h 62"/>
                      <a:gd name="T24" fmla="*/ 61 w 62"/>
                      <a:gd name="T25" fmla="*/ 25 h 62"/>
                      <a:gd name="T26" fmla="*/ 59 w 62"/>
                      <a:gd name="T27" fmla="*/ 19 h 62"/>
                      <a:gd name="T28" fmla="*/ 53 w 62"/>
                      <a:gd name="T29" fmla="*/ 9 h 62"/>
                      <a:gd name="T30" fmla="*/ 48 w 62"/>
                      <a:gd name="T31" fmla="*/ 5 h 62"/>
                      <a:gd name="T32" fmla="*/ 43 w 62"/>
                      <a:gd name="T33" fmla="*/ 3 h 62"/>
                      <a:gd name="T34" fmla="*/ 36 w 62"/>
                      <a:gd name="T35" fmla="*/ 0 h 62"/>
                      <a:gd name="T36" fmla="*/ 31 w 62"/>
                      <a:gd name="T37" fmla="*/ 0 h 62"/>
                      <a:gd name="T38" fmla="*/ 18 w 62"/>
                      <a:gd name="T39" fmla="*/ 3 h 62"/>
                      <a:gd name="T40" fmla="*/ 9 w 62"/>
                      <a:gd name="T41" fmla="*/ 9 h 62"/>
                      <a:gd name="T42" fmla="*/ 2 w 62"/>
                      <a:gd name="T43" fmla="*/ 19 h 62"/>
                      <a:gd name="T44" fmla="*/ 0 w 62"/>
                      <a:gd name="T45" fmla="*/ 31 h 62"/>
                      <a:gd name="T46" fmla="*/ 0 w 62"/>
                      <a:gd name="T47" fmla="*/ 37 h 62"/>
                      <a:gd name="T48" fmla="*/ 2 w 62"/>
                      <a:gd name="T49" fmla="*/ 43 h 62"/>
                      <a:gd name="T50" fmla="*/ 4 w 62"/>
                      <a:gd name="T51" fmla="*/ 48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7"/>
                        </a:lnTo>
                        <a:lnTo>
                          <a:pt x="61" y="33"/>
                        </a:lnTo>
                        <a:lnTo>
                          <a:pt x="62" y="31"/>
                        </a:lnTo>
                        <a:lnTo>
                          <a:pt x="61" y="25"/>
                        </a:lnTo>
                        <a:lnTo>
                          <a:pt x="59" y="19"/>
                        </a:lnTo>
                        <a:lnTo>
                          <a:pt x="53" y="9"/>
                        </a:lnTo>
                        <a:lnTo>
                          <a:pt x="48" y="5"/>
                        </a:lnTo>
                        <a:lnTo>
                          <a:pt x="43" y="3"/>
                        </a:lnTo>
                        <a:lnTo>
                          <a:pt x="36" y="0"/>
                        </a:lnTo>
                        <a:lnTo>
                          <a:pt x="31" y="0"/>
                        </a:lnTo>
                        <a:lnTo>
                          <a:pt x="18" y="3"/>
                        </a:lnTo>
                        <a:lnTo>
                          <a:pt x="9" y="9"/>
                        </a:lnTo>
                        <a:lnTo>
                          <a:pt x="2" y="19"/>
                        </a:lnTo>
                        <a:lnTo>
                          <a:pt x="0" y="31"/>
                        </a:lnTo>
                        <a:lnTo>
                          <a:pt x="0" y="37"/>
                        </a:lnTo>
                        <a:lnTo>
                          <a:pt x="2" y="43"/>
                        </a:lnTo>
                        <a:lnTo>
                          <a:pt x="4" y="48"/>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40" name="Freeform 555">
                    <a:extLst>
                      <a:ext uri="{FF2B5EF4-FFF2-40B4-BE49-F238E27FC236}">
                        <a16:creationId xmlns:a16="http://schemas.microsoft.com/office/drawing/2014/main" id="{3A444B02-793C-85B4-A033-16AAC399ED6A}"/>
                      </a:ext>
                    </a:extLst>
                  </p:cNvPr>
                  <p:cNvSpPr>
                    <a:spLocks/>
                  </p:cNvSpPr>
                  <p:nvPr/>
                </p:nvSpPr>
                <p:spPr bwMode="auto">
                  <a:xfrm>
                    <a:off x="6862763" y="6326188"/>
                    <a:ext cx="19050" cy="19050"/>
                  </a:xfrm>
                  <a:custGeom>
                    <a:avLst/>
                    <a:gdLst>
                      <a:gd name="T0" fmla="*/ 52 w 61"/>
                      <a:gd name="T1" fmla="*/ 52 h 61"/>
                      <a:gd name="T2" fmla="*/ 52 w 61"/>
                      <a:gd name="T3" fmla="*/ 50 h 61"/>
                      <a:gd name="T4" fmla="*/ 52 w 61"/>
                      <a:gd name="T5" fmla="*/ 49 h 61"/>
                      <a:gd name="T6" fmla="*/ 53 w 61"/>
                      <a:gd name="T7" fmla="*/ 49 h 61"/>
                      <a:gd name="T8" fmla="*/ 55 w 61"/>
                      <a:gd name="T9" fmla="*/ 47 h 61"/>
                      <a:gd name="T10" fmla="*/ 55 w 61"/>
                      <a:gd name="T11" fmla="*/ 45 h 61"/>
                      <a:gd name="T12" fmla="*/ 55 w 61"/>
                      <a:gd name="T13" fmla="*/ 44 h 61"/>
                      <a:gd name="T14" fmla="*/ 56 w 61"/>
                      <a:gd name="T15" fmla="*/ 44 h 61"/>
                      <a:gd name="T16" fmla="*/ 58 w 61"/>
                      <a:gd name="T17" fmla="*/ 42 h 61"/>
                      <a:gd name="T18" fmla="*/ 60 w 61"/>
                      <a:gd name="T19" fmla="*/ 36 h 61"/>
                      <a:gd name="T20" fmla="*/ 60 w 61"/>
                      <a:gd name="T21" fmla="*/ 33 h 61"/>
                      <a:gd name="T22" fmla="*/ 61 w 61"/>
                      <a:gd name="T23" fmla="*/ 31 h 61"/>
                      <a:gd name="T24" fmla="*/ 60 w 61"/>
                      <a:gd name="T25" fmla="*/ 24 h 61"/>
                      <a:gd name="T26" fmla="*/ 58 w 61"/>
                      <a:gd name="T27" fmla="*/ 18 h 61"/>
                      <a:gd name="T28" fmla="*/ 52 w 61"/>
                      <a:gd name="T29" fmla="*/ 8 h 61"/>
                      <a:gd name="T30" fmla="*/ 47 w 61"/>
                      <a:gd name="T31" fmla="*/ 4 h 61"/>
                      <a:gd name="T32" fmla="*/ 42 w 61"/>
                      <a:gd name="T33" fmla="*/ 2 h 61"/>
                      <a:gd name="T34" fmla="*/ 36 w 61"/>
                      <a:gd name="T35" fmla="*/ 0 h 61"/>
                      <a:gd name="T36" fmla="*/ 31 w 61"/>
                      <a:gd name="T37" fmla="*/ 0 h 61"/>
                      <a:gd name="T38" fmla="*/ 17 w 61"/>
                      <a:gd name="T39" fmla="*/ 2 h 61"/>
                      <a:gd name="T40" fmla="*/ 8 w 61"/>
                      <a:gd name="T41" fmla="*/ 8 h 61"/>
                      <a:gd name="T42" fmla="*/ 2 w 61"/>
                      <a:gd name="T43" fmla="*/ 18 h 61"/>
                      <a:gd name="T44" fmla="*/ 0 w 61"/>
                      <a:gd name="T45" fmla="*/ 31 h 61"/>
                      <a:gd name="T46" fmla="*/ 0 w 61"/>
                      <a:gd name="T47" fmla="*/ 36 h 61"/>
                      <a:gd name="T48" fmla="*/ 2 w 61"/>
                      <a:gd name="T49" fmla="*/ 42 h 61"/>
                      <a:gd name="T50" fmla="*/ 4 w 61"/>
                      <a:gd name="T51" fmla="*/ 47 h 61"/>
                      <a:gd name="T52" fmla="*/ 8 w 61"/>
                      <a:gd name="T53" fmla="*/ 52 h 61"/>
                      <a:gd name="T54" fmla="*/ 17 w 61"/>
                      <a:gd name="T55" fmla="*/ 58 h 61"/>
                      <a:gd name="T56" fmla="*/ 23 w 61"/>
                      <a:gd name="T57" fmla="*/ 60 h 61"/>
                      <a:gd name="T58" fmla="*/ 31 w 61"/>
                      <a:gd name="T59" fmla="*/ 61 h 61"/>
                      <a:gd name="T60" fmla="*/ 33 w 61"/>
                      <a:gd name="T61" fmla="*/ 60 h 61"/>
                      <a:gd name="T62" fmla="*/ 36 w 61"/>
                      <a:gd name="T63" fmla="*/ 60 h 61"/>
                      <a:gd name="T64" fmla="*/ 42 w 61"/>
                      <a:gd name="T65" fmla="*/ 58 h 61"/>
                      <a:gd name="T66" fmla="*/ 44 w 61"/>
                      <a:gd name="T67" fmla="*/ 56 h 61"/>
                      <a:gd name="T68" fmla="*/ 44 w 61"/>
                      <a:gd name="T69" fmla="*/ 55 h 61"/>
                      <a:gd name="T70" fmla="*/ 45 w 61"/>
                      <a:gd name="T71" fmla="*/ 55 h 61"/>
                      <a:gd name="T72" fmla="*/ 47 w 61"/>
                      <a:gd name="T73" fmla="*/ 55 h 61"/>
                      <a:gd name="T74" fmla="*/ 49 w 61"/>
                      <a:gd name="T75" fmla="*/ 53 h 61"/>
                      <a:gd name="T76" fmla="*/ 49 w 61"/>
                      <a:gd name="T77" fmla="*/ 52 h 61"/>
                      <a:gd name="T78" fmla="*/ 50 w 61"/>
                      <a:gd name="T79" fmla="*/ 52 h 61"/>
                      <a:gd name="T80" fmla="*/ 52 w 61"/>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1">
                        <a:moveTo>
                          <a:pt x="52" y="52"/>
                        </a:moveTo>
                        <a:lnTo>
                          <a:pt x="52" y="50"/>
                        </a:lnTo>
                        <a:lnTo>
                          <a:pt x="52" y="49"/>
                        </a:lnTo>
                        <a:lnTo>
                          <a:pt x="53" y="49"/>
                        </a:lnTo>
                        <a:lnTo>
                          <a:pt x="55" y="47"/>
                        </a:lnTo>
                        <a:lnTo>
                          <a:pt x="55" y="45"/>
                        </a:lnTo>
                        <a:lnTo>
                          <a:pt x="55" y="44"/>
                        </a:lnTo>
                        <a:lnTo>
                          <a:pt x="56" y="44"/>
                        </a:lnTo>
                        <a:lnTo>
                          <a:pt x="58" y="42"/>
                        </a:lnTo>
                        <a:lnTo>
                          <a:pt x="60" y="36"/>
                        </a:lnTo>
                        <a:lnTo>
                          <a:pt x="60" y="33"/>
                        </a:lnTo>
                        <a:lnTo>
                          <a:pt x="61" y="31"/>
                        </a:lnTo>
                        <a:lnTo>
                          <a:pt x="60" y="24"/>
                        </a:lnTo>
                        <a:lnTo>
                          <a:pt x="58"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3" y="60"/>
                        </a:lnTo>
                        <a:lnTo>
                          <a:pt x="31" y="61"/>
                        </a:lnTo>
                        <a:lnTo>
                          <a:pt x="33" y="60"/>
                        </a:lnTo>
                        <a:lnTo>
                          <a:pt x="36" y="60"/>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04" name="Freeform 557">
                    <a:extLst>
                      <a:ext uri="{FF2B5EF4-FFF2-40B4-BE49-F238E27FC236}">
                        <a16:creationId xmlns:a16="http://schemas.microsoft.com/office/drawing/2014/main" id="{A54544A4-20B0-AA19-1CE6-BA747A0585BD}"/>
                      </a:ext>
                    </a:extLst>
                  </p:cNvPr>
                  <p:cNvSpPr>
                    <a:spLocks/>
                  </p:cNvSpPr>
                  <p:nvPr/>
                </p:nvSpPr>
                <p:spPr bwMode="auto">
                  <a:xfrm>
                    <a:off x="6780213" y="6365876"/>
                    <a:ext cx="19050" cy="19050"/>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9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6"/>
                        </a:lnTo>
                        <a:lnTo>
                          <a:pt x="61" y="33"/>
                        </a:lnTo>
                        <a:lnTo>
                          <a:pt x="62" y="31"/>
                        </a:lnTo>
                        <a:lnTo>
                          <a:pt x="61" y="25"/>
                        </a:lnTo>
                        <a:lnTo>
                          <a:pt x="59" y="19"/>
                        </a:lnTo>
                        <a:lnTo>
                          <a:pt x="53" y="9"/>
                        </a:lnTo>
                        <a:lnTo>
                          <a:pt x="48" y="4"/>
                        </a:lnTo>
                        <a:lnTo>
                          <a:pt x="43" y="2"/>
                        </a:lnTo>
                        <a:lnTo>
                          <a:pt x="36" y="0"/>
                        </a:lnTo>
                        <a:lnTo>
                          <a:pt x="31" y="0"/>
                        </a:lnTo>
                        <a:lnTo>
                          <a:pt x="18" y="2"/>
                        </a:lnTo>
                        <a:lnTo>
                          <a:pt x="9" y="9"/>
                        </a:lnTo>
                        <a:lnTo>
                          <a:pt x="2" y="19"/>
                        </a:lnTo>
                        <a:lnTo>
                          <a:pt x="0" y="31"/>
                        </a:lnTo>
                        <a:lnTo>
                          <a:pt x="0" y="36"/>
                        </a:lnTo>
                        <a:lnTo>
                          <a:pt x="2" y="43"/>
                        </a:lnTo>
                        <a:lnTo>
                          <a:pt x="4" y="48"/>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05" name="Freeform 558">
                    <a:extLst>
                      <a:ext uri="{FF2B5EF4-FFF2-40B4-BE49-F238E27FC236}">
                        <a16:creationId xmlns:a16="http://schemas.microsoft.com/office/drawing/2014/main" id="{01C0D857-6D08-B2CB-379D-95666F8F8675}"/>
                      </a:ext>
                    </a:extLst>
                  </p:cNvPr>
                  <p:cNvSpPr>
                    <a:spLocks/>
                  </p:cNvSpPr>
                  <p:nvPr/>
                </p:nvSpPr>
                <p:spPr bwMode="auto">
                  <a:xfrm>
                    <a:off x="7037388" y="6375401"/>
                    <a:ext cx="19050" cy="20638"/>
                  </a:xfrm>
                  <a:custGeom>
                    <a:avLst/>
                    <a:gdLst>
                      <a:gd name="T0" fmla="*/ 53 w 62"/>
                      <a:gd name="T1" fmla="*/ 53 h 62"/>
                      <a:gd name="T2" fmla="*/ 53 w 62"/>
                      <a:gd name="T3" fmla="*/ 51 h 62"/>
                      <a:gd name="T4" fmla="*/ 53 w 62"/>
                      <a:gd name="T5" fmla="*/ 50 h 62"/>
                      <a:gd name="T6" fmla="*/ 54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3 w 62"/>
                      <a:gd name="T29" fmla="*/ 9 h 62"/>
                      <a:gd name="T30" fmla="*/ 48 w 62"/>
                      <a:gd name="T31" fmla="*/ 4 h 62"/>
                      <a:gd name="T32" fmla="*/ 43 w 62"/>
                      <a:gd name="T33" fmla="*/ 2 h 62"/>
                      <a:gd name="T34" fmla="*/ 36 w 62"/>
                      <a:gd name="T35" fmla="*/ 0 h 62"/>
                      <a:gd name="T36" fmla="*/ 31 w 62"/>
                      <a:gd name="T37" fmla="*/ 0 h 62"/>
                      <a:gd name="T38" fmla="*/ 18 w 62"/>
                      <a:gd name="T39" fmla="*/ 2 h 62"/>
                      <a:gd name="T40" fmla="*/ 9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9 w 62"/>
                      <a:gd name="T53" fmla="*/ 53 h 62"/>
                      <a:gd name="T54" fmla="*/ 18 w 62"/>
                      <a:gd name="T55" fmla="*/ 59 h 62"/>
                      <a:gd name="T56" fmla="*/ 24 w 62"/>
                      <a:gd name="T57" fmla="*/ 61 h 62"/>
                      <a:gd name="T58" fmla="*/ 31 w 62"/>
                      <a:gd name="T59" fmla="*/ 62 h 62"/>
                      <a:gd name="T60" fmla="*/ 33 w 62"/>
                      <a:gd name="T61" fmla="*/ 61 h 62"/>
                      <a:gd name="T62" fmla="*/ 36 w 62"/>
                      <a:gd name="T63" fmla="*/ 61 h 62"/>
                      <a:gd name="T64" fmla="*/ 43 w 62"/>
                      <a:gd name="T65" fmla="*/ 59 h 62"/>
                      <a:gd name="T66" fmla="*/ 45 w 62"/>
                      <a:gd name="T67" fmla="*/ 57 h 62"/>
                      <a:gd name="T68" fmla="*/ 45 w 62"/>
                      <a:gd name="T69" fmla="*/ 56 h 62"/>
                      <a:gd name="T70" fmla="*/ 46 w 62"/>
                      <a:gd name="T71" fmla="*/ 56 h 62"/>
                      <a:gd name="T72" fmla="*/ 48 w 62"/>
                      <a:gd name="T73" fmla="*/ 56 h 62"/>
                      <a:gd name="T74" fmla="*/ 50 w 62"/>
                      <a:gd name="T75" fmla="*/ 54 h 62"/>
                      <a:gd name="T76" fmla="*/ 50 w 62"/>
                      <a:gd name="T77" fmla="*/ 53 h 62"/>
                      <a:gd name="T78" fmla="*/ 51 w 62"/>
                      <a:gd name="T79" fmla="*/ 53 h 62"/>
                      <a:gd name="T80" fmla="*/ 53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3"/>
                        </a:moveTo>
                        <a:lnTo>
                          <a:pt x="53" y="51"/>
                        </a:lnTo>
                        <a:lnTo>
                          <a:pt x="53" y="50"/>
                        </a:lnTo>
                        <a:lnTo>
                          <a:pt x="54" y="50"/>
                        </a:lnTo>
                        <a:lnTo>
                          <a:pt x="56" y="48"/>
                        </a:lnTo>
                        <a:lnTo>
                          <a:pt x="56" y="46"/>
                        </a:lnTo>
                        <a:lnTo>
                          <a:pt x="56" y="45"/>
                        </a:lnTo>
                        <a:lnTo>
                          <a:pt x="57" y="45"/>
                        </a:lnTo>
                        <a:lnTo>
                          <a:pt x="59" y="43"/>
                        </a:lnTo>
                        <a:lnTo>
                          <a:pt x="61" y="36"/>
                        </a:lnTo>
                        <a:lnTo>
                          <a:pt x="61" y="33"/>
                        </a:lnTo>
                        <a:lnTo>
                          <a:pt x="62" y="31"/>
                        </a:lnTo>
                        <a:lnTo>
                          <a:pt x="61" y="25"/>
                        </a:lnTo>
                        <a:lnTo>
                          <a:pt x="59" y="19"/>
                        </a:lnTo>
                        <a:lnTo>
                          <a:pt x="53" y="9"/>
                        </a:lnTo>
                        <a:lnTo>
                          <a:pt x="48" y="4"/>
                        </a:lnTo>
                        <a:lnTo>
                          <a:pt x="43" y="2"/>
                        </a:lnTo>
                        <a:lnTo>
                          <a:pt x="36" y="0"/>
                        </a:lnTo>
                        <a:lnTo>
                          <a:pt x="31" y="0"/>
                        </a:lnTo>
                        <a:lnTo>
                          <a:pt x="18" y="2"/>
                        </a:lnTo>
                        <a:lnTo>
                          <a:pt x="9" y="9"/>
                        </a:lnTo>
                        <a:lnTo>
                          <a:pt x="2" y="19"/>
                        </a:lnTo>
                        <a:lnTo>
                          <a:pt x="0" y="31"/>
                        </a:lnTo>
                        <a:lnTo>
                          <a:pt x="0" y="36"/>
                        </a:lnTo>
                        <a:lnTo>
                          <a:pt x="2" y="43"/>
                        </a:lnTo>
                        <a:lnTo>
                          <a:pt x="4" y="48"/>
                        </a:lnTo>
                        <a:lnTo>
                          <a:pt x="9" y="53"/>
                        </a:lnTo>
                        <a:lnTo>
                          <a:pt x="18" y="59"/>
                        </a:lnTo>
                        <a:lnTo>
                          <a:pt x="24" y="61"/>
                        </a:lnTo>
                        <a:lnTo>
                          <a:pt x="31" y="62"/>
                        </a:lnTo>
                        <a:lnTo>
                          <a:pt x="33" y="61"/>
                        </a:lnTo>
                        <a:lnTo>
                          <a:pt x="36" y="61"/>
                        </a:lnTo>
                        <a:lnTo>
                          <a:pt x="43" y="59"/>
                        </a:lnTo>
                        <a:lnTo>
                          <a:pt x="45" y="57"/>
                        </a:lnTo>
                        <a:lnTo>
                          <a:pt x="45" y="56"/>
                        </a:lnTo>
                        <a:lnTo>
                          <a:pt x="46" y="56"/>
                        </a:lnTo>
                        <a:lnTo>
                          <a:pt x="48" y="56"/>
                        </a:lnTo>
                        <a:lnTo>
                          <a:pt x="50" y="54"/>
                        </a:lnTo>
                        <a:lnTo>
                          <a:pt x="50" y="53"/>
                        </a:lnTo>
                        <a:lnTo>
                          <a:pt x="51" y="53"/>
                        </a:lnTo>
                        <a:lnTo>
                          <a:pt x="53"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06" name="Freeform 559">
                    <a:extLst>
                      <a:ext uri="{FF2B5EF4-FFF2-40B4-BE49-F238E27FC236}">
                        <a16:creationId xmlns:a16="http://schemas.microsoft.com/office/drawing/2014/main" id="{7D59C9D6-B550-E5E4-7CC0-1DFC0CB65DB7}"/>
                      </a:ext>
                    </a:extLst>
                  </p:cNvPr>
                  <p:cNvSpPr>
                    <a:spLocks/>
                  </p:cNvSpPr>
                  <p:nvPr/>
                </p:nvSpPr>
                <p:spPr bwMode="auto">
                  <a:xfrm>
                    <a:off x="7054850" y="6365876"/>
                    <a:ext cx="20638" cy="19050"/>
                  </a:xfrm>
                  <a:custGeom>
                    <a:avLst/>
                    <a:gdLst>
                      <a:gd name="T0" fmla="*/ 52 w 62"/>
                      <a:gd name="T1" fmla="*/ 53 h 62"/>
                      <a:gd name="T2" fmla="*/ 52 w 62"/>
                      <a:gd name="T3" fmla="*/ 51 h 62"/>
                      <a:gd name="T4" fmla="*/ 52 w 62"/>
                      <a:gd name="T5" fmla="*/ 50 h 62"/>
                      <a:gd name="T6" fmla="*/ 53 w 62"/>
                      <a:gd name="T7" fmla="*/ 50 h 62"/>
                      <a:gd name="T8" fmla="*/ 56 w 62"/>
                      <a:gd name="T9" fmla="*/ 48 h 62"/>
                      <a:gd name="T10" fmla="*/ 56 w 62"/>
                      <a:gd name="T11" fmla="*/ 46 h 62"/>
                      <a:gd name="T12" fmla="*/ 56 w 62"/>
                      <a:gd name="T13" fmla="*/ 45 h 62"/>
                      <a:gd name="T14" fmla="*/ 57 w 62"/>
                      <a:gd name="T15" fmla="*/ 45 h 62"/>
                      <a:gd name="T16" fmla="*/ 59 w 62"/>
                      <a:gd name="T17" fmla="*/ 43 h 62"/>
                      <a:gd name="T18" fmla="*/ 61 w 62"/>
                      <a:gd name="T19" fmla="*/ 36 h 62"/>
                      <a:gd name="T20" fmla="*/ 61 w 62"/>
                      <a:gd name="T21" fmla="*/ 33 h 62"/>
                      <a:gd name="T22" fmla="*/ 62 w 62"/>
                      <a:gd name="T23" fmla="*/ 31 h 62"/>
                      <a:gd name="T24" fmla="*/ 61 w 62"/>
                      <a:gd name="T25" fmla="*/ 25 h 62"/>
                      <a:gd name="T26" fmla="*/ 59 w 62"/>
                      <a:gd name="T27" fmla="*/ 19 h 62"/>
                      <a:gd name="T28" fmla="*/ 52 w 62"/>
                      <a:gd name="T29" fmla="*/ 9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9 h 62"/>
                      <a:gd name="T42" fmla="*/ 2 w 62"/>
                      <a:gd name="T43" fmla="*/ 19 h 62"/>
                      <a:gd name="T44" fmla="*/ 0 w 62"/>
                      <a:gd name="T45" fmla="*/ 31 h 62"/>
                      <a:gd name="T46" fmla="*/ 0 w 62"/>
                      <a:gd name="T47" fmla="*/ 36 h 62"/>
                      <a:gd name="T48" fmla="*/ 2 w 62"/>
                      <a:gd name="T49" fmla="*/ 43 h 62"/>
                      <a:gd name="T50" fmla="*/ 4 w 62"/>
                      <a:gd name="T51" fmla="*/ 48 h 62"/>
                      <a:gd name="T52" fmla="*/ 8 w 62"/>
                      <a:gd name="T53" fmla="*/ 53 h 62"/>
                      <a:gd name="T54" fmla="*/ 17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6 h 62"/>
                      <a:gd name="T70" fmla="*/ 45 w 62"/>
                      <a:gd name="T71" fmla="*/ 56 h 62"/>
                      <a:gd name="T72" fmla="*/ 47 w 62"/>
                      <a:gd name="T73" fmla="*/ 56 h 62"/>
                      <a:gd name="T74" fmla="*/ 49 w 62"/>
                      <a:gd name="T75" fmla="*/ 54 h 62"/>
                      <a:gd name="T76" fmla="*/ 49 w 62"/>
                      <a:gd name="T77" fmla="*/ 53 h 62"/>
                      <a:gd name="T78" fmla="*/ 50 w 62"/>
                      <a:gd name="T79" fmla="*/ 53 h 62"/>
                      <a:gd name="T80" fmla="*/ 52 w 62"/>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3"/>
                        </a:moveTo>
                        <a:lnTo>
                          <a:pt x="52" y="51"/>
                        </a:lnTo>
                        <a:lnTo>
                          <a:pt x="52" y="50"/>
                        </a:lnTo>
                        <a:lnTo>
                          <a:pt x="53" y="50"/>
                        </a:lnTo>
                        <a:lnTo>
                          <a:pt x="56" y="48"/>
                        </a:lnTo>
                        <a:lnTo>
                          <a:pt x="56" y="46"/>
                        </a:lnTo>
                        <a:lnTo>
                          <a:pt x="56" y="45"/>
                        </a:lnTo>
                        <a:lnTo>
                          <a:pt x="57" y="45"/>
                        </a:lnTo>
                        <a:lnTo>
                          <a:pt x="59" y="43"/>
                        </a:lnTo>
                        <a:lnTo>
                          <a:pt x="61" y="36"/>
                        </a:lnTo>
                        <a:lnTo>
                          <a:pt x="61" y="33"/>
                        </a:lnTo>
                        <a:lnTo>
                          <a:pt x="62" y="31"/>
                        </a:lnTo>
                        <a:lnTo>
                          <a:pt x="61" y="25"/>
                        </a:lnTo>
                        <a:lnTo>
                          <a:pt x="59" y="19"/>
                        </a:lnTo>
                        <a:lnTo>
                          <a:pt x="52" y="9"/>
                        </a:lnTo>
                        <a:lnTo>
                          <a:pt x="47" y="4"/>
                        </a:lnTo>
                        <a:lnTo>
                          <a:pt x="42" y="2"/>
                        </a:lnTo>
                        <a:lnTo>
                          <a:pt x="36" y="0"/>
                        </a:lnTo>
                        <a:lnTo>
                          <a:pt x="31" y="0"/>
                        </a:lnTo>
                        <a:lnTo>
                          <a:pt x="17" y="2"/>
                        </a:lnTo>
                        <a:lnTo>
                          <a:pt x="8" y="9"/>
                        </a:lnTo>
                        <a:lnTo>
                          <a:pt x="2" y="19"/>
                        </a:lnTo>
                        <a:lnTo>
                          <a:pt x="0" y="31"/>
                        </a:lnTo>
                        <a:lnTo>
                          <a:pt x="0" y="36"/>
                        </a:lnTo>
                        <a:lnTo>
                          <a:pt x="2" y="43"/>
                        </a:lnTo>
                        <a:lnTo>
                          <a:pt x="4" y="48"/>
                        </a:lnTo>
                        <a:lnTo>
                          <a:pt x="8" y="53"/>
                        </a:lnTo>
                        <a:lnTo>
                          <a:pt x="17" y="59"/>
                        </a:lnTo>
                        <a:lnTo>
                          <a:pt x="24" y="61"/>
                        </a:lnTo>
                        <a:lnTo>
                          <a:pt x="31" y="62"/>
                        </a:lnTo>
                        <a:lnTo>
                          <a:pt x="33"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07" name="Freeform 560">
                    <a:extLst>
                      <a:ext uri="{FF2B5EF4-FFF2-40B4-BE49-F238E27FC236}">
                        <a16:creationId xmlns:a16="http://schemas.microsoft.com/office/drawing/2014/main" id="{59DD1D43-BE01-6A45-36E2-7D56B77EEABD}"/>
                      </a:ext>
                    </a:extLst>
                  </p:cNvPr>
                  <p:cNvSpPr>
                    <a:spLocks/>
                  </p:cNvSpPr>
                  <p:nvPr/>
                </p:nvSpPr>
                <p:spPr bwMode="auto">
                  <a:xfrm>
                    <a:off x="7256463" y="6338888"/>
                    <a:ext cx="19050" cy="20638"/>
                  </a:xfrm>
                  <a:custGeom>
                    <a:avLst/>
                    <a:gdLst>
                      <a:gd name="T0" fmla="*/ 52 w 62"/>
                      <a:gd name="T1" fmla="*/ 52 h 62"/>
                      <a:gd name="T2" fmla="*/ 52 w 62"/>
                      <a:gd name="T3" fmla="*/ 50 h 62"/>
                      <a:gd name="T4" fmla="*/ 52 w 62"/>
                      <a:gd name="T5" fmla="*/ 49 h 62"/>
                      <a:gd name="T6" fmla="*/ 53 w 62"/>
                      <a:gd name="T7" fmla="*/ 49 h 62"/>
                      <a:gd name="T8" fmla="*/ 55 w 62"/>
                      <a:gd name="T9" fmla="*/ 47 h 62"/>
                      <a:gd name="T10" fmla="*/ 55 w 62"/>
                      <a:gd name="T11" fmla="*/ 45 h 62"/>
                      <a:gd name="T12" fmla="*/ 55 w 62"/>
                      <a:gd name="T13" fmla="*/ 44 h 62"/>
                      <a:gd name="T14" fmla="*/ 56 w 62"/>
                      <a:gd name="T15" fmla="*/ 44 h 62"/>
                      <a:gd name="T16" fmla="*/ 59 w 62"/>
                      <a:gd name="T17" fmla="*/ 42 h 62"/>
                      <a:gd name="T18" fmla="*/ 61 w 62"/>
                      <a:gd name="T19" fmla="*/ 36 h 62"/>
                      <a:gd name="T20" fmla="*/ 61 w 62"/>
                      <a:gd name="T21" fmla="*/ 33 h 62"/>
                      <a:gd name="T22" fmla="*/ 62 w 62"/>
                      <a:gd name="T23" fmla="*/ 31 h 62"/>
                      <a:gd name="T24" fmla="*/ 61 w 62"/>
                      <a:gd name="T25" fmla="*/ 25 h 62"/>
                      <a:gd name="T26" fmla="*/ 59 w 62"/>
                      <a:gd name="T27" fmla="*/ 18 h 62"/>
                      <a:gd name="T28" fmla="*/ 52 w 62"/>
                      <a:gd name="T29" fmla="*/ 8 h 62"/>
                      <a:gd name="T30" fmla="*/ 47 w 62"/>
                      <a:gd name="T31" fmla="*/ 4 h 62"/>
                      <a:gd name="T32" fmla="*/ 42 w 62"/>
                      <a:gd name="T33" fmla="*/ 2 h 62"/>
                      <a:gd name="T34" fmla="*/ 36 w 62"/>
                      <a:gd name="T35" fmla="*/ 0 h 62"/>
                      <a:gd name="T36" fmla="*/ 31 w 62"/>
                      <a:gd name="T37" fmla="*/ 0 h 62"/>
                      <a:gd name="T38" fmla="*/ 17 w 62"/>
                      <a:gd name="T39" fmla="*/ 2 h 62"/>
                      <a:gd name="T40" fmla="*/ 8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8 w 62"/>
                      <a:gd name="T53" fmla="*/ 52 h 62"/>
                      <a:gd name="T54" fmla="*/ 17 w 62"/>
                      <a:gd name="T55" fmla="*/ 59 h 62"/>
                      <a:gd name="T56" fmla="*/ 24 w 62"/>
                      <a:gd name="T57" fmla="*/ 61 h 62"/>
                      <a:gd name="T58" fmla="*/ 31 w 62"/>
                      <a:gd name="T59" fmla="*/ 62 h 62"/>
                      <a:gd name="T60" fmla="*/ 33 w 62"/>
                      <a:gd name="T61" fmla="*/ 61 h 62"/>
                      <a:gd name="T62" fmla="*/ 36 w 62"/>
                      <a:gd name="T63" fmla="*/ 61 h 62"/>
                      <a:gd name="T64" fmla="*/ 42 w 62"/>
                      <a:gd name="T65" fmla="*/ 59 h 62"/>
                      <a:gd name="T66" fmla="*/ 44 w 62"/>
                      <a:gd name="T67" fmla="*/ 57 h 62"/>
                      <a:gd name="T68" fmla="*/ 44 w 62"/>
                      <a:gd name="T69" fmla="*/ 55 h 62"/>
                      <a:gd name="T70" fmla="*/ 45 w 62"/>
                      <a:gd name="T71" fmla="*/ 55 h 62"/>
                      <a:gd name="T72" fmla="*/ 47 w 62"/>
                      <a:gd name="T73" fmla="*/ 55 h 62"/>
                      <a:gd name="T74" fmla="*/ 49 w 62"/>
                      <a:gd name="T75" fmla="*/ 53 h 62"/>
                      <a:gd name="T76" fmla="*/ 49 w 62"/>
                      <a:gd name="T77" fmla="*/ 52 h 62"/>
                      <a:gd name="T78" fmla="*/ 50 w 62"/>
                      <a:gd name="T79" fmla="*/ 52 h 62"/>
                      <a:gd name="T80" fmla="*/ 52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2" y="52"/>
                        </a:moveTo>
                        <a:lnTo>
                          <a:pt x="52" y="50"/>
                        </a:lnTo>
                        <a:lnTo>
                          <a:pt x="52" y="49"/>
                        </a:lnTo>
                        <a:lnTo>
                          <a:pt x="53" y="49"/>
                        </a:lnTo>
                        <a:lnTo>
                          <a:pt x="55" y="47"/>
                        </a:lnTo>
                        <a:lnTo>
                          <a:pt x="55" y="45"/>
                        </a:lnTo>
                        <a:lnTo>
                          <a:pt x="55" y="44"/>
                        </a:lnTo>
                        <a:lnTo>
                          <a:pt x="56" y="44"/>
                        </a:lnTo>
                        <a:lnTo>
                          <a:pt x="59" y="42"/>
                        </a:lnTo>
                        <a:lnTo>
                          <a:pt x="61" y="36"/>
                        </a:lnTo>
                        <a:lnTo>
                          <a:pt x="61" y="33"/>
                        </a:lnTo>
                        <a:lnTo>
                          <a:pt x="62" y="31"/>
                        </a:lnTo>
                        <a:lnTo>
                          <a:pt x="61" y="25"/>
                        </a:lnTo>
                        <a:lnTo>
                          <a:pt x="59"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9"/>
                        </a:lnTo>
                        <a:lnTo>
                          <a:pt x="24" y="61"/>
                        </a:lnTo>
                        <a:lnTo>
                          <a:pt x="31" y="62"/>
                        </a:lnTo>
                        <a:lnTo>
                          <a:pt x="33" y="61"/>
                        </a:lnTo>
                        <a:lnTo>
                          <a:pt x="36" y="61"/>
                        </a:lnTo>
                        <a:lnTo>
                          <a:pt x="42" y="59"/>
                        </a:lnTo>
                        <a:lnTo>
                          <a:pt x="44" y="57"/>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08" name="Freeform 561">
                    <a:extLst>
                      <a:ext uri="{FF2B5EF4-FFF2-40B4-BE49-F238E27FC236}">
                        <a16:creationId xmlns:a16="http://schemas.microsoft.com/office/drawing/2014/main" id="{0E424F4F-2CBD-4CFF-0A95-559C224953A4}"/>
                      </a:ext>
                    </a:extLst>
                  </p:cNvPr>
                  <p:cNvSpPr>
                    <a:spLocks/>
                  </p:cNvSpPr>
                  <p:nvPr/>
                </p:nvSpPr>
                <p:spPr bwMode="auto">
                  <a:xfrm>
                    <a:off x="7308850" y="6329363"/>
                    <a:ext cx="19050" cy="20638"/>
                  </a:xfrm>
                  <a:custGeom>
                    <a:avLst/>
                    <a:gdLst>
                      <a:gd name="T0" fmla="*/ 52 w 61"/>
                      <a:gd name="T1" fmla="*/ 53 h 62"/>
                      <a:gd name="T2" fmla="*/ 52 w 61"/>
                      <a:gd name="T3" fmla="*/ 50 h 62"/>
                      <a:gd name="T4" fmla="*/ 52 w 61"/>
                      <a:gd name="T5" fmla="*/ 49 h 62"/>
                      <a:gd name="T6" fmla="*/ 53 w 61"/>
                      <a:gd name="T7" fmla="*/ 49 h 62"/>
                      <a:gd name="T8" fmla="*/ 55 w 61"/>
                      <a:gd name="T9" fmla="*/ 47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9 h 62"/>
                      <a:gd name="T28" fmla="*/ 52 w 61"/>
                      <a:gd name="T29" fmla="*/ 8 h 62"/>
                      <a:gd name="T30" fmla="*/ 47 w 61"/>
                      <a:gd name="T31" fmla="*/ 4 h 62"/>
                      <a:gd name="T32" fmla="*/ 42 w 61"/>
                      <a:gd name="T33" fmla="*/ 2 h 62"/>
                      <a:gd name="T34" fmla="*/ 36 w 61"/>
                      <a:gd name="T35" fmla="*/ 0 h 62"/>
                      <a:gd name="T36" fmla="*/ 30 w 61"/>
                      <a:gd name="T37" fmla="*/ 0 h 62"/>
                      <a:gd name="T38" fmla="*/ 17 w 61"/>
                      <a:gd name="T39" fmla="*/ 2 h 62"/>
                      <a:gd name="T40" fmla="*/ 8 w 61"/>
                      <a:gd name="T41" fmla="*/ 8 h 62"/>
                      <a:gd name="T42" fmla="*/ 2 w 61"/>
                      <a:gd name="T43" fmla="*/ 19 h 62"/>
                      <a:gd name="T44" fmla="*/ 0 w 61"/>
                      <a:gd name="T45" fmla="*/ 31 h 62"/>
                      <a:gd name="T46" fmla="*/ 0 w 61"/>
                      <a:gd name="T47" fmla="*/ 36 h 62"/>
                      <a:gd name="T48" fmla="*/ 2 w 61"/>
                      <a:gd name="T49" fmla="*/ 42 h 62"/>
                      <a:gd name="T50" fmla="*/ 4 w 61"/>
                      <a:gd name="T51" fmla="*/ 47 h 62"/>
                      <a:gd name="T52" fmla="*/ 8 w 61"/>
                      <a:gd name="T53" fmla="*/ 53 h 62"/>
                      <a:gd name="T54" fmla="*/ 17 w 61"/>
                      <a:gd name="T55" fmla="*/ 59 h 62"/>
                      <a:gd name="T56" fmla="*/ 23 w 61"/>
                      <a:gd name="T57" fmla="*/ 61 h 62"/>
                      <a:gd name="T58" fmla="*/ 30 w 61"/>
                      <a:gd name="T59" fmla="*/ 62 h 62"/>
                      <a:gd name="T60" fmla="*/ 32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4 h 62"/>
                      <a:gd name="T76" fmla="*/ 49 w 61"/>
                      <a:gd name="T77" fmla="*/ 53 h 62"/>
                      <a:gd name="T78" fmla="*/ 50 w 61"/>
                      <a:gd name="T79" fmla="*/ 53 h 62"/>
                      <a:gd name="T80" fmla="*/ 52 w 61"/>
                      <a:gd name="T8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3"/>
                        </a:moveTo>
                        <a:lnTo>
                          <a:pt x="52" y="50"/>
                        </a:lnTo>
                        <a:lnTo>
                          <a:pt x="52" y="49"/>
                        </a:lnTo>
                        <a:lnTo>
                          <a:pt x="53" y="49"/>
                        </a:lnTo>
                        <a:lnTo>
                          <a:pt x="55" y="47"/>
                        </a:lnTo>
                        <a:lnTo>
                          <a:pt x="55" y="45"/>
                        </a:lnTo>
                        <a:lnTo>
                          <a:pt x="55" y="44"/>
                        </a:lnTo>
                        <a:lnTo>
                          <a:pt x="56" y="44"/>
                        </a:lnTo>
                        <a:lnTo>
                          <a:pt x="58" y="42"/>
                        </a:lnTo>
                        <a:lnTo>
                          <a:pt x="60" y="36"/>
                        </a:lnTo>
                        <a:lnTo>
                          <a:pt x="60" y="33"/>
                        </a:lnTo>
                        <a:lnTo>
                          <a:pt x="61" y="31"/>
                        </a:lnTo>
                        <a:lnTo>
                          <a:pt x="60" y="25"/>
                        </a:lnTo>
                        <a:lnTo>
                          <a:pt x="58" y="19"/>
                        </a:lnTo>
                        <a:lnTo>
                          <a:pt x="52" y="8"/>
                        </a:lnTo>
                        <a:lnTo>
                          <a:pt x="47" y="4"/>
                        </a:lnTo>
                        <a:lnTo>
                          <a:pt x="42" y="2"/>
                        </a:lnTo>
                        <a:lnTo>
                          <a:pt x="36" y="0"/>
                        </a:lnTo>
                        <a:lnTo>
                          <a:pt x="30" y="0"/>
                        </a:lnTo>
                        <a:lnTo>
                          <a:pt x="17" y="2"/>
                        </a:lnTo>
                        <a:lnTo>
                          <a:pt x="8" y="8"/>
                        </a:lnTo>
                        <a:lnTo>
                          <a:pt x="2" y="19"/>
                        </a:lnTo>
                        <a:lnTo>
                          <a:pt x="0" y="31"/>
                        </a:lnTo>
                        <a:lnTo>
                          <a:pt x="0" y="36"/>
                        </a:lnTo>
                        <a:lnTo>
                          <a:pt x="2" y="42"/>
                        </a:lnTo>
                        <a:lnTo>
                          <a:pt x="4" y="47"/>
                        </a:lnTo>
                        <a:lnTo>
                          <a:pt x="8" y="53"/>
                        </a:lnTo>
                        <a:lnTo>
                          <a:pt x="17" y="59"/>
                        </a:lnTo>
                        <a:lnTo>
                          <a:pt x="23" y="61"/>
                        </a:lnTo>
                        <a:lnTo>
                          <a:pt x="30" y="62"/>
                        </a:lnTo>
                        <a:lnTo>
                          <a:pt x="32" y="61"/>
                        </a:lnTo>
                        <a:lnTo>
                          <a:pt x="36" y="61"/>
                        </a:lnTo>
                        <a:lnTo>
                          <a:pt x="42" y="59"/>
                        </a:lnTo>
                        <a:lnTo>
                          <a:pt x="44" y="57"/>
                        </a:lnTo>
                        <a:lnTo>
                          <a:pt x="44" y="56"/>
                        </a:lnTo>
                        <a:lnTo>
                          <a:pt x="45" y="56"/>
                        </a:lnTo>
                        <a:lnTo>
                          <a:pt x="47" y="56"/>
                        </a:lnTo>
                        <a:lnTo>
                          <a:pt x="49" y="54"/>
                        </a:lnTo>
                        <a:lnTo>
                          <a:pt x="49" y="53"/>
                        </a:lnTo>
                        <a:lnTo>
                          <a:pt x="50" y="53"/>
                        </a:lnTo>
                        <a:lnTo>
                          <a:pt x="52" y="5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09" name="Freeform 562">
                    <a:extLst>
                      <a:ext uri="{FF2B5EF4-FFF2-40B4-BE49-F238E27FC236}">
                        <a16:creationId xmlns:a16="http://schemas.microsoft.com/office/drawing/2014/main" id="{21C2A616-BFB7-AE39-9DE8-BDC964A6A971}"/>
                      </a:ext>
                    </a:extLst>
                  </p:cNvPr>
                  <p:cNvSpPr>
                    <a:spLocks/>
                  </p:cNvSpPr>
                  <p:nvPr/>
                </p:nvSpPr>
                <p:spPr bwMode="auto">
                  <a:xfrm>
                    <a:off x="7308850" y="6340476"/>
                    <a:ext cx="20638" cy="19050"/>
                  </a:xfrm>
                  <a:custGeom>
                    <a:avLst/>
                    <a:gdLst>
                      <a:gd name="T0" fmla="*/ 52 w 61"/>
                      <a:gd name="T1" fmla="*/ 52 h 62"/>
                      <a:gd name="T2" fmla="*/ 52 w 61"/>
                      <a:gd name="T3" fmla="*/ 50 h 62"/>
                      <a:gd name="T4" fmla="*/ 52 w 61"/>
                      <a:gd name="T5" fmla="*/ 49 h 62"/>
                      <a:gd name="T6" fmla="*/ 53 w 61"/>
                      <a:gd name="T7" fmla="*/ 49 h 62"/>
                      <a:gd name="T8" fmla="*/ 55 w 61"/>
                      <a:gd name="T9" fmla="*/ 47 h 62"/>
                      <a:gd name="T10" fmla="*/ 55 w 61"/>
                      <a:gd name="T11" fmla="*/ 45 h 62"/>
                      <a:gd name="T12" fmla="*/ 55 w 61"/>
                      <a:gd name="T13" fmla="*/ 44 h 62"/>
                      <a:gd name="T14" fmla="*/ 56 w 61"/>
                      <a:gd name="T15" fmla="*/ 44 h 62"/>
                      <a:gd name="T16" fmla="*/ 58 w 61"/>
                      <a:gd name="T17" fmla="*/ 42 h 62"/>
                      <a:gd name="T18" fmla="*/ 60 w 61"/>
                      <a:gd name="T19" fmla="*/ 36 h 62"/>
                      <a:gd name="T20" fmla="*/ 60 w 61"/>
                      <a:gd name="T21" fmla="*/ 33 h 62"/>
                      <a:gd name="T22" fmla="*/ 61 w 61"/>
                      <a:gd name="T23" fmla="*/ 31 h 62"/>
                      <a:gd name="T24" fmla="*/ 60 w 61"/>
                      <a:gd name="T25" fmla="*/ 25 h 62"/>
                      <a:gd name="T26" fmla="*/ 58 w 61"/>
                      <a:gd name="T27" fmla="*/ 18 h 62"/>
                      <a:gd name="T28" fmla="*/ 52 w 61"/>
                      <a:gd name="T29" fmla="*/ 8 h 62"/>
                      <a:gd name="T30" fmla="*/ 47 w 61"/>
                      <a:gd name="T31" fmla="*/ 4 h 62"/>
                      <a:gd name="T32" fmla="*/ 42 w 61"/>
                      <a:gd name="T33" fmla="*/ 2 h 62"/>
                      <a:gd name="T34" fmla="*/ 36 w 61"/>
                      <a:gd name="T35" fmla="*/ 0 h 62"/>
                      <a:gd name="T36" fmla="*/ 30 w 61"/>
                      <a:gd name="T37" fmla="*/ 0 h 62"/>
                      <a:gd name="T38" fmla="*/ 17 w 61"/>
                      <a:gd name="T39" fmla="*/ 2 h 62"/>
                      <a:gd name="T40" fmla="*/ 8 w 61"/>
                      <a:gd name="T41" fmla="*/ 8 h 62"/>
                      <a:gd name="T42" fmla="*/ 2 w 61"/>
                      <a:gd name="T43" fmla="*/ 18 h 62"/>
                      <a:gd name="T44" fmla="*/ 0 w 61"/>
                      <a:gd name="T45" fmla="*/ 31 h 62"/>
                      <a:gd name="T46" fmla="*/ 0 w 61"/>
                      <a:gd name="T47" fmla="*/ 36 h 62"/>
                      <a:gd name="T48" fmla="*/ 2 w 61"/>
                      <a:gd name="T49" fmla="*/ 42 h 62"/>
                      <a:gd name="T50" fmla="*/ 4 w 61"/>
                      <a:gd name="T51" fmla="*/ 47 h 62"/>
                      <a:gd name="T52" fmla="*/ 8 w 61"/>
                      <a:gd name="T53" fmla="*/ 52 h 62"/>
                      <a:gd name="T54" fmla="*/ 17 w 61"/>
                      <a:gd name="T55" fmla="*/ 59 h 62"/>
                      <a:gd name="T56" fmla="*/ 23 w 61"/>
                      <a:gd name="T57" fmla="*/ 61 h 62"/>
                      <a:gd name="T58" fmla="*/ 30 w 61"/>
                      <a:gd name="T59" fmla="*/ 62 h 62"/>
                      <a:gd name="T60" fmla="*/ 33 w 61"/>
                      <a:gd name="T61" fmla="*/ 61 h 62"/>
                      <a:gd name="T62" fmla="*/ 36 w 61"/>
                      <a:gd name="T63" fmla="*/ 61 h 62"/>
                      <a:gd name="T64" fmla="*/ 42 w 61"/>
                      <a:gd name="T65" fmla="*/ 59 h 62"/>
                      <a:gd name="T66" fmla="*/ 44 w 61"/>
                      <a:gd name="T67" fmla="*/ 57 h 62"/>
                      <a:gd name="T68" fmla="*/ 44 w 61"/>
                      <a:gd name="T69" fmla="*/ 56 h 62"/>
                      <a:gd name="T70" fmla="*/ 45 w 61"/>
                      <a:gd name="T71" fmla="*/ 56 h 62"/>
                      <a:gd name="T72" fmla="*/ 47 w 61"/>
                      <a:gd name="T73" fmla="*/ 56 h 62"/>
                      <a:gd name="T74" fmla="*/ 49 w 61"/>
                      <a:gd name="T75" fmla="*/ 53 h 62"/>
                      <a:gd name="T76" fmla="*/ 49 w 61"/>
                      <a:gd name="T77" fmla="*/ 52 h 62"/>
                      <a:gd name="T78" fmla="*/ 50 w 61"/>
                      <a:gd name="T79" fmla="*/ 52 h 62"/>
                      <a:gd name="T80" fmla="*/ 52 w 61"/>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2">
                        <a:moveTo>
                          <a:pt x="52" y="52"/>
                        </a:moveTo>
                        <a:lnTo>
                          <a:pt x="52" y="50"/>
                        </a:lnTo>
                        <a:lnTo>
                          <a:pt x="52" y="49"/>
                        </a:lnTo>
                        <a:lnTo>
                          <a:pt x="53" y="49"/>
                        </a:lnTo>
                        <a:lnTo>
                          <a:pt x="55" y="47"/>
                        </a:lnTo>
                        <a:lnTo>
                          <a:pt x="55" y="45"/>
                        </a:lnTo>
                        <a:lnTo>
                          <a:pt x="55" y="44"/>
                        </a:lnTo>
                        <a:lnTo>
                          <a:pt x="56" y="44"/>
                        </a:lnTo>
                        <a:lnTo>
                          <a:pt x="58" y="42"/>
                        </a:lnTo>
                        <a:lnTo>
                          <a:pt x="60" y="36"/>
                        </a:lnTo>
                        <a:lnTo>
                          <a:pt x="60" y="33"/>
                        </a:lnTo>
                        <a:lnTo>
                          <a:pt x="61" y="31"/>
                        </a:lnTo>
                        <a:lnTo>
                          <a:pt x="60" y="25"/>
                        </a:lnTo>
                        <a:lnTo>
                          <a:pt x="58" y="18"/>
                        </a:lnTo>
                        <a:lnTo>
                          <a:pt x="52" y="8"/>
                        </a:lnTo>
                        <a:lnTo>
                          <a:pt x="47" y="4"/>
                        </a:lnTo>
                        <a:lnTo>
                          <a:pt x="42" y="2"/>
                        </a:lnTo>
                        <a:lnTo>
                          <a:pt x="36" y="0"/>
                        </a:lnTo>
                        <a:lnTo>
                          <a:pt x="30" y="0"/>
                        </a:lnTo>
                        <a:lnTo>
                          <a:pt x="17" y="2"/>
                        </a:lnTo>
                        <a:lnTo>
                          <a:pt x="8" y="8"/>
                        </a:lnTo>
                        <a:lnTo>
                          <a:pt x="2" y="18"/>
                        </a:lnTo>
                        <a:lnTo>
                          <a:pt x="0" y="31"/>
                        </a:lnTo>
                        <a:lnTo>
                          <a:pt x="0" y="36"/>
                        </a:lnTo>
                        <a:lnTo>
                          <a:pt x="2" y="42"/>
                        </a:lnTo>
                        <a:lnTo>
                          <a:pt x="4" y="47"/>
                        </a:lnTo>
                        <a:lnTo>
                          <a:pt x="8" y="52"/>
                        </a:lnTo>
                        <a:lnTo>
                          <a:pt x="17" y="59"/>
                        </a:lnTo>
                        <a:lnTo>
                          <a:pt x="23" y="61"/>
                        </a:lnTo>
                        <a:lnTo>
                          <a:pt x="30" y="62"/>
                        </a:lnTo>
                        <a:lnTo>
                          <a:pt x="33" y="61"/>
                        </a:lnTo>
                        <a:lnTo>
                          <a:pt x="36" y="61"/>
                        </a:lnTo>
                        <a:lnTo>
                          <a:pt x="42" y="59"/>
                        </a:lnTo>
                        <a:lnTo>
                          <a:pt x="44" y="57"/>
                        </a:lnTo>
                        <a:lnTo>
                          <a:pt x="44" y="56"/>
                        </a:lnTo>
                        <a:lnTo>
                          <a:pt x="45" y="56"/>
                        </a:lnTo>
                        <a:lnTo>
                          <a:pt x="47" y="56"/>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10" name="Freeform 563">
                    <a:extLst>
                      <a:ext uri="{FF2B5EF4-FFF2-40B4-BE49-F238E27FC236}">
                        <a16:creationId xmlns:a16="http://schemas.microsoft.com/office/drawing/2014/main" id="{C03CC4A1-EB98-E4BC-8E26-B26131C849E7}"/>
                      </a:ext>
                    </a:extLst>
                  </p:cNvPr>
                  <p:cNvSpPr>
                    <a:spLocks/>
                  </p:cNvSpPr>
                  <p:nvPr/>
                </p:nvSpPr>
                <p:spPr bwMode="auto">
                  <a:xfrm>
                    <a:off x="7327900" y="6337301"/>
                    <a:ext cx="19050" cy="20638"/>
                  </a:xfrm>
                  <a:custGeom>
                    <a:avLst/>
                    <a:gdLst>
                      <a:gd name="T0" fmla="*/ 53 w 62"/>
                      <a:gd name="T1" fmla="*/ 52 h 62"/>
                      <a:gd name="T2" fmla="*/ 53 w 62"/>
                      <a:gd name="T3" fmla="*/ 50 h 62"/>
                      <a:gd name="T4" fmla="*/ 53 w 62"/>
                      <a:gd name="T5" fmla="*/ 49 h 62"/>
                      <a:gd name="T6" fmla="*/ 54 w 62"/>
                      <a:gd name="T7" fmla="*/ 49 h 62"/>
                      <a:gd name="T8" fmla="*/ 56 w 62"/>
                      <a:gd name="T9" fmla="*/ 47 h 62"/>
                      <a:gd name="T10" fmla="*/ 56 w 62"/>
                      <a:gd name="T11" fmla="*/ 45 h 62"/>
                      <a:gd name="T12" fmla="*/ 56 w 62"/>
                      <a:gd name="T13" fmla="*/ 44 h 62"/>
                      <a:gd name="T14" fmla="*/ 57 w 62"/>
                      <a:gd name="T15" fmla="*/ 44 h 62"/>
                      <a:gd name="T16" fmla="*/ 59 w 62"/>
                      <a:gd name="T17" fmla="*/ 42 h 62"/>
                      <a:gd name="T18" fmla="*/ 61 w 62"/>
                      <a:gd name="T19" fmla="*/ 36 h 62"/>
                      <a:gd name="T20" fmla="*/ 61 w 62"/>
                      <a:gd name="T21" fmla="*/ 33 h 62"/>
                      <a:gd name="T22" fmla="*/ 62 w 62"/>
                      <a:gd name="T23" fmla="*/ 31 h 62"/>
                      <a:gd name="T24" fmla="*/ 61 w 62"/>
                      <a:gd name="T25" fmla="*/ 24 h 62"/>
                      <a:gd name="T26" fmla="*/ 59 w 62"/>
                      <a:gd name="T27" fmla="*/ 18 h 62"/>
                      <a:gd name="T28" fmla="*/ 53 w 62"/>
                      <a:gd name="T29" fmla="*/ 8 h 62"/>
                      <a:gd name="T30" fmla="*/ 48 w 62"/>
                      <a:gd name="T31" fmla="*/ 4 h 62"/>
                      <a:gd name="T32" fmla="*/ 42 w 62"/>
                      <a:gd name="T33" fmla="*/ 2 h 62"/>
                      <a:gd name="T34" fmla="*/ 36 w 62"/>
                      <a:gd name="T35" fmla="*/ 0 h 62"/>
                      <a:gd name="T36" fmla="*/ 31 w 62"/>
                      <a:gd name="T37" fmla="*/ 0 h 62"/>
                      <a:gd name="T38" fmla="*/ 18 w 62"/>
                      <a:gd name="T39" fmla="*/ 2 h 62"/>
                      <a:gd name="T40" fmla="*/ 9 w 62"/>
                      <a:gd name="T41" fmla="*/ 8 h 62"/>
                      <a:gd name="T42" fmla="*/ 2 w 62"/>
                      <a:gd name="T43" fmla="*/ 18 h 62"/>
                      <a:gd name="T44" fmla="*/ 0 w 62"/>
                      <a:gd name="T45" fmla="*/ 31 h 62"/>
                      <a:gd name="T46" fmla="*/ 0 w 62"/>
                      <a:gd name="T47" fmla="*/ 36 h 62"/>
                      <a:gd name="T48" fmla="*/ 2 w 62"/>
                      <a:gd name="T49" fmla="*/ 42 h 62"/>
                      <a:gd name="T50" fmla="*/ 4 w 62"/>
                      <a:gd name="T51" fmla="*/ 47 h 62"/>
                      <a:gd name="T52" fmla="*/ 9 w 62"/>
                      <a:gd name="T53" fmla="*/ 52 h 62"/>
                      <a:gd name="T54" fmla="*/ 18 w 62"/>
                      <a:gd name="T55" fmla="*/ 58 h 62"/>
                      <a:gd name="T56" fmla="*/ 24 w 62"/>
                      <a:gd name="T57" fmla="*/ 61 h 62"/>
                      <a:gd name="T58" fmla="*/ 31 w 62"/>
                      <a:gd name="T59" fmla="*/ 62 h 62"/>
                      <a:gd name="T60" fmla="*/ 33 w 62"/>
                      <a:gd name="T61" fmla="*/ 61 h 62"/>
                      <a:gd name="T62" fmla="*/ 36 w 62"/>
                      <a:gd name="T63" fmla="*/ 61 h 62"/>
                      <a:gd name="T64" fmla="*/ 42 w 62"/>
                      <a:gd name="T65" fmla="*/ 58 h 62"/>
                      <a:gd name="T66" fmla="*/ 45 w 62"/>
                      <a:gd name="T67" fmla="*/ 56 h 62"/>
                      <a:gd name="T68" fmla="*/ 45 w 62"/>
                      <a:gd name="T69" fmla="*/ 55 h 62"/>
                      <a:gd name="T70" fmla="*/ 46 w 62"/>
                      <a:gd name="T71" fmla="*/ 55 h 62"/>
                      <a:gd name="T72" fmla="*/ 48 w 62"/>
                      <a:gd name="T73" fmla="*/ 55 h 62"/>
                      <a:gd name="T74" fmla="*/ 50 w 62"/>
                      <a:gd name="T75" fmla="*/ 53 h 62"/>
                      <a:gd name="T76" fmla="*/ 50 w 62"/>
                      <a:gd name="T77" fmla="*/ 52 h 62"/>
                      <a:gd name="T78" fmla="*/ 51 w 62"/>
                      <a:gd name="T79" fmla="*/ 52 h 62"/>
                      <a:gd name="T80" fmla="*/ 53 w 62"/>
                      <a:gd name="T81"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4"/>
                        </a:lnTo>
                        <a:lnTo>
                          <a:pt x="59" y="18"/>
                        </a:lnTo>
                        <a:lnTo>
                          <a:pt x="53" y="8"/>
                        </a:lnTo>
                        <a:lnTo>
                          <a:pt x="48" y="4"/>
                        </a:lnTo>
                        <a:lnTo>
                          <a:pt x="42" y="2"/>
                        </a:lnTo>
                        <a:lnTo>
                          <a:pt x="36" y="0"/>
                        </a:lnTo>
                        <a:lnTo>
                          <a:pt x="31" y="0"/>
                        </a:lnTo>
                        <a:lnTo>
                          <a:pt x="18" y="2"/>
                        </a:lnTo>
                        <a:lnTo>
                          <a:pt x="9" y="8"/>
                        </a:lnTo>
                        <a:lnTo>
                          <a:pt x="2" y="18"/>
                        </a:lnTo>
                        <a:lnTo>
                          <a:pt x="0" y="31"/>
                        </a:lnTo>
                        <a:lnTo>
                          <a:pt x="0" y="36"/>
                        </a:lnTo>
                        <a:lnTo>
                          <a:pt x="2" y="42"/>
                        </a:lnTo>
                        <a:lnTo>
                          <a:pt x="4" y="47"/>
                        </a:lnTo>
                        <a:lnTo>
                          <a:pt x="9" y="52"/>
                        </a:lnTo>
                        <a:lnTo>
                          <a:pt x="18" y="58"/>
                        </a:lnTo>
                        <a:lnTo>
                          <a:pt x="24" y="61"/>
                        </a:lnTo>
                        <a:lnTo>
                          <a:pt x="31" y="62"/>
                        </a:lnTo>
                        <a:lnTo>
                          <a:pt x="33" y="61"/>
                        </a:lnTo>
                        <a:lnTo>
                          <a:pt x="36" y="61"/>
                        </a:lnTo>
                        <a:lnTo>
                          <a:pt x="42" y="58"/>
                        </a:lnTo>
                        <a:lnTo>
                          <a:pt x="45" y="56"/>
                        </a:lnTo>
                        <a:lnTo>
                          <a:pt x="45" y="55"/>
                        </a:lnTo>
                        <a:lnTo>
                          <a:pt x="46" y="55"/>
                        </a:lnTo>
                        <a:lnTo>
                          <a:pt x="48" y="55"/>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11" name="Freeform 564">
                    <a:extLst>
                      <a:ext uri="{FF2B5EF4-FFF2-40B4-BE49-F238E27FC236}">
                        <a16:creationId xmlns:a16="http://schemas.microsoft.com/office/drawing/2014/main" id="{7F403AA8-946D-89D7-520A-F084730BE91B}"/>
                      </a:ext>
                    </a:extLst>
                  </p:cNvPr>
                  <p:cNvSpPr>
                    <a:spLocks/>
                  </p:cNvSpPr>
                  <p:nvPr/>
                </p:nvSpPr>
                <p:spPr bwMode="auto">
                  <a:xfrm>
                    <a:off x="7415213" y="6326188"/>
                    <a:ext cx="20638" cy="19050"/>
                  </a:xfrm>
                  <a:custGeom>
                    <a:avLst/>
                    <a:gdLst>
                      <a:gd name="T0" fmla="*/ 53 w 62"/>
                      <a:gd name="T1" fmla="*/ 52 h 61"/>
                      <a:gd name="T2" fmla="*/ 53 w 62"/>
                      <a:gd name="T3" fmla="*/ 50 h 61"/>
                      <a:gd name="T4" fmla="*/ 53 w 62"/>
                      <a:gd name="T5" fmla="*/ 49 h 61"/>
                      <a:gd name="T6" fmla="*/ 54 w 62"/>
                      <a:gd name="T7" fmla="*/ 49 h 61"/>
                      <a:gd name="T8" fmla="*/ 56 w 62"/>
                      <a:gd name="T9" fmla="*/ 47 h 61"/>
                      <a:gd name="T10" fmla="*/ 56 w 62"/>
                      <a:gd name="T11" fmla="*/ 45 h 61"/>
                      <a:gd name="T12" fmla="*/ 56 w 62"/>
                      <a:gd name="T13" fmla="*/ 44 h 61"/>
                      <a:gd name="T14" fmla="*/ 57 w 62"/>
                      <a:gd name="T15" fmla="*/ 44 h 61"/>
                      <a:gd name="T16" fmla="*/ 59 w 62"/>
                      <a:gd name="T17" fmla="*/ 42 h 61"/>
                      <a:gd name="T18" fmla="*/ 61 w 62"/>
                      <a:gd name="T19" fmla="*/ 36 h 61"/>
                      <a:gd name="T20" fmla="*/ 61 w 62"/>
                      <a:gd name="T21" fmla="*/ 33 h 61"/>
                      <a:gd name="T22" fmla="*/ 62 w 62"/>
                      <a:gd name="T23" fmla="*/ 31 h 61"/>
                      <a:gd name="T24" fmla="*/ 61 w 62"/>
                      <a:gd name="T25" fmla="*/ 24 h 61"/>
                      <a:gd name="T26" fmla="*/ 59 w 62"/>
                      <a:gd name="T27" fmla="*/ 18 h 61"/>
                      <a:gd name="T28" fmla="*/ 53 w 62"/>
                      <a:gd name="T29" fmla="*/ 8 h 61"/>
                      <a:gd name="T30" fmla="*/ 47 w 62"/>
                      <a:gd name="T31" fmla="*/ 4 h 61"/>
                      <a:gd name="T32" fmla="*/ 42 w 62"/>
                      <a:gd name="T33" fmla="*/ 2 h 61"/>
                      <a:gd name="T34" fmla="*/ 36 w 62"/>
                      <a:gd name="T35" fmla="*/ 0 h 61"/>
                      <a:gd name="T36" fmla="*/ 31 w 62"/>
                      <a:gd name="T37" fmla="*/ 0 h 61"/>
                      <a:gd name="T38" fmla="*/ 18 w 62"/>
                      <a:gd name="T39" fmla="*/ 2 h 61"/>
                      <a:gd name="T40" fmla="*/ 8 w 62"/>
                      <a:gd name="T41" fmla="*/ 8 h 61"/>
                      <a:gd name="T42" fmla="*/ 2 w 62"/>
                      <a:gd name="T43" fmla="*/ 18 h 61"/>
                      <a:gd name="T44" fmla="*/ 0 w 62"/>
                      <a:gd name="T45" fmla="*/ 31 h 61"/>
                      <a:gd name="T46" fmla="*/ 0 w 62"/>
                      <a:gd name="T47" fmla="*/ 36 h 61"/>
                      <a:gd name="T48" fmla="*/ 2 w 62"/>
                      <a:gd name="T49" fmla="*/ 42 h 61"/>
                      <a:gd name="T50" fmla="*/ 4 w 62"/>
                      <a:gd name="T51" fmla="*/ 47 h 61"/>
                      <a:gd name="T52" fmla="*/ 8 w 62"/>
                      <a:gd name="T53" fmla="*/ 52 h 61"/>
                      <a:gd name="T54" fmla="*/ 18 w 62"/>
                      <a:gd name="T55" fmla="*/ 58 h 61"/>
                      <a:gd name="T56" fmla="*/ 24 w 62"/>
                      <a:gd name="T57" fmla="*/ 60 h 61"/>
                      <a:gd name="T58" fmla="*/ 31 w 62"/>
                      <a:gd name="T59" fmla="*/ 61 h 61"/>
                      <a:gd name="T60" fmla="*/ 33 w 62"/>
                      <a:gd name="T61" fmla="*/ 60 h 61"/>
                      <a:gd name="T62" fmla="*/ 36 w 62"/>
                      <a:gd name="T63" fmla="*/ 60 h 61"/>
                      <a:gd name="T64" fmla="*/ 42 w 62"/>
                      <a:gd name="T65" fmla="*/ 58 h 61"/>
                      <a:gd name="T66" fmla="*/ 44 w 62"/>
                      <a:gd name="T67" fmla="*/ 56 h 61"/>
                      <a:gd name="T68" fmla="*/ 44 w 62"/>
                      <a:gd name="T69" fmla="*/ 55 h 61"/>
                      <a:gd name="T70" fmla="*/ 45 w 62"/>
                      <a:gd name="T71" fmla="*/ 55 h 61"/>
                      <a:gd name="T72" fmla="*/ 47 w 62"/>
                      <a:gd name="T73" fmla="*/ 55 h 61"/>
                      <a:gd name="T74" fmla="*/ 50 w 62"/>
                      <a:gd name="T75" fmla="*/ 53 h 61"/>
                      <a:gd name="T76" fmla="*/ 50 w 62"/>
                      <a:gd name="T77" fmla="*/ 52 h 61"/>
                      <a:gd name="T78" fmla="*/ 51 w 62"/>
                      <a:gd name="T79" fmla="*/ 52 h 61"/>
                      <a:gd name="T80" fmla="*/ 53 w 62"/>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1">
                        <a:moveTo>
                          <a:pt x="53" y="52"/>
                        </a:moveTo>
                        <a:lnTo>
                          <a:pt x="53" y="50"/>
                        </a:lnTo>
                        <a:lnTo>
                          <a:pt x="53" y="49"/>
                        </a:lnTo>
                        <a:lnTo>
                          <a:pt x="54" y="49"/>
                        </a:lnTo>
                        <a:lnTo>
                          <a:pt x="56" y="47"/>
                        </a:lnTo>
                        <a:lnTo>
                          <a:pt x="56" y="45"/>
                        </a:lnTo>
                        <a:lnTo>
                          <a:pt x="56" y="44"/>
                        </a:lnTo>
                        <a:lnTo>
                          <a:pt x="57" y="44"/>
                        </a:lnTo>
                        <a:lnTo>
                          <a:pt x="59" y="42"/>
                        </a:lnTo>
                        <a:lnTo>
                          <a:pt x="61" y="36"/>
                        </a:lnTo>
                        <a:lnTo>
                          <a:pt x="61" y="33"/>
                        </a:lnTo>
                        <a:lnTo>
                          <a:pt x="62" y="31"/>
                        </a:lnTo>
                        <a:lnTo>
                          <a:pt x="61" y="24"/>
                        </a:lnTo>
                        <a:lnTo>
                          <a:pt x="59" y="18"/>
                        </a:lnTo>
                        <a:lnTo>
                          <a:pt x="53" y="8"/>
                        </a:lnTo>
                        <a:lnTo>
                          <a:pt x="47" y="4"/>
                        </a:lnTo>
                        <a:lnTo>
                          <a:pt x="42" y="2"/>
                        </a:lnTo>
                        <a:lnTo>
                          <a:pt x="36" y="0"/>
                        </a:lnTo>
                        <a:lnTo>
                          <a:pt x="31" y="0"/>
                        </a:lnTo>
                        <a:lnTo>
                          <a:pt x="18" y="2"/>
                        </a:lnTo>
                        <a:lnTo>
                          <a:pt x="8" y="8"/>
                        </a:lnTo>
                        <a:lnTo>
                          <a:pt x="2" y="18"/>
                        </a:lnTo>
                        <a:lnTo>
                          <a:pt x="0" y="31"/>
                        </a:lnTo>
                        <a:lnTo>
                          <a:pt x="0" y="36"/>
                        </a:lnTo>
                        <a:lnTo>
                          <a:pt x="2" y="42"/>
                        </a:lnTo>
                        <a:lnTo>
                          <a:pt x="4" y="47"/>
                        </a:lnTo>
                        <a:lnTo>
                          <a:pt x="8" y="52"/>
                        </a:lnTo>
                        <a:lnTo>
                          <a:pt x="18" y="58"/>
                        </a:lnTo>
                        <a:lnTo>
                          <a:pt x="24" y="60"/>
                        </a:lnTo>
                        <a:lnTo>
                          <a:pt x="31" y="61"/>
                        </a:lnTo>
                        <a:lnTo>
                          <a:pt x="33" y="60"/>
                        </a:lnTo>
                        <a:lnTo>
                          <a:pt x="36" y="60"/>
                        </a:lnTo>
                        <a:lnTo>
                          <a:pt x="42" y="58"/>
                        </a:lnTo>
                        <a:lnTo>
                          <a:pt x="44" y="56"/>
                        </a:lnTo>
                        <a:lnTo>
                          <a:pt x="44" y="55"/>
                        </a:lnTo>
                        <a:lnTo>
                          <a:pt x="45" y="55"/>
                        </a:lnTo>
                        <a:lnTo>
                          <a:pt x="47" y="55"/>
                        </a:lnTo>
                        <a:lnTo>
                          <a:pt x="50" y="53"/>
                        </a:lnTo>
                        <a:lnTo>
                          <a:pt x="50" y="52"/>
                        </a:lnTo>
                        <a:lnTo>
                          <a:pt x="51" y="52"/>
                        </a:lnTo>
                        <a:lnTo>
                          <a:pt x="53"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12" name="Freeform 565">
                    <a:extLst>
                      <a:ext uri="{FF2B5EF4-FFF2-40B4-BE49-F238E27FC236}">
                        <a16:creationId xmlns:a16="http://schemas.microsoft.com/office/drawing/2014/main" id="{B0DB4024-4CEC-5BC7-0A7A-D73D6ADD1D10}"/>
                      </a:ext>
                    </a:extLst>
                  </p:cNvPr>
                  <p:cNvSpPr>
                    <a:spLocks/>
                  </p:cNvSpPr>
                  <p:nvPr/>
                </p:nvSpPr>
                <p:spPr bwMode="auto">
                  <a:xfrm>
                    <a:off x="10504488" y="6015038"/>
                    <a:ext cx="19050" cy="19050"/>
                  </a:xfrm>
                  <a:custGeom>
                    <a:avLst/>
                    <a:gdLst>
                      <a:gd name="T0" fmla="*/ 52 w 62"/>
                      <a:gd name="T1" fmla="*/ 52 h 61"/>
                      <a:gd name="T2" fmla="*/ 52 w 62"/>
                      <a:gd name="T3" fmla="*/ 50 h 61"/>
                      <a:gd name="T4" fmla="*/ 52 w 62"/>
                      <a:gd name="T5" fmla="*/ 49 h 61"/>
                      <a:gd name="T6" fmla="*/ 53 w 62"/>
                      <a:gd name="T7" fmla="*/ 49 h 61"/>
                      <a:gd name="T8" fmla="*/ 55 w 62"/>
                      <a:gd name="T9" fmla="*/ 47 h 61"/>
                      <a:gd name="T10" fmla="*/ 55 w 62"/>
                      <a:gd name="T11" fmla="*/ 45 h 61"/>
                      <a:gd name="T12" fmla="*/ 55 w 62"/>
                      <a:gd name="T13" fmla="*/ 44 h 61"/>
                      <a:gd name="T14" fmla="*/ 56 w 62"/>
                      <a:gd name="T15" fmla="*/ 44 h 61"/>
                      <a:gd name="T16" fmla="*/ 58 w 62"/>
                      <a:gd name="T17" fmla="*/ 42 h 61"/>
                      <a:gd name="T18" fmla="*/ 61 w 62"/>
                      <a:gd name="T19" fmla="*/ 36 h 61"/>
                      <a:gd name="T20" fmla="*/ 61 w 62"/>
                      <a:gd name="T21" fmla="*/ 33 h 61"/>
                      <a:gd name="T22" fmla="*/ 62 w 62"/>
                      <a:gd name="T23" fmla="*/ 31 h 61"/>
                      <a:gd name="T24" fmla="*/ 61 w 62"/>
                      <a:gd name="T25" fmla="*/ 24 h 61"/>
                      <a:gd name="T26" fmla="*/ 58 w 62"/>
                      <a:gd name="T27" fmla="*/ 18 h 61"/>
                      <a:gd name="T28" fmla="*/ 52 w 62"/>
                      <a:gd name="T29" fmla="*/ 8 h 61"/>
                      <a:gd name="T30" fmla="*/ 47 w 62"/>
                      <a:gd name="T31" fmla="*/ 4 h 61"/>
                      <a:gd name="T32" fmla="*/ 42 w 62"/>
                      <a:gd name="T33" fmla="*/ 2 h 61"/>
                      <a:gd name="T34" fmla="*/ 36 w 62"/>
                      <a:gd name="T35" fmla="*/ 0 h 61"/>
                      <a:gd name="T36" fmla="*/ 31 w 62"/>
                      <a:gd name="T37" fmla="*/ 0 h 61"/>
                      <a:gd name="T38" fmla="*/ 17 w 62"/>
                      <a:gd name="T39" fmla="*/ 2 h 61"/>
                      <a:gd name="T40" fmla="*/ 8 w 62"/>
                      <a:gd name="T41" fmla="*/ 8 h 61"/>
                      <a:gd name="T42" fmla="*/ 2 w 62"/>
                      <a:gd name="T43" fmla="*/ 18 h 61"/>
                      <a:gd name="T44" fmla="*/ 0 w 62"/>
                      <a:gd name="T45" fmla="*/ 31 h 61"/>
                      <a:gd name="T46" fmla="*/ 0 w 62"/>
                      <a:gd name="T47" fmla="*/ 36 h 61"/>
                      <a:gd name="T48" fmla="*/ 2 w 62"/>
                      <a:gd name="T49" fmla="*/ 42 h 61"/>
                      <a:gd name="T50" fmla="*/ 4 w 62"/>
                      <a:gd name="T51" fmla="*/ 47 h 61"/>
                      <a:gd name="T52" fmla="*/ 8 w 62"/>
                      <a:gd name="T53" fmla="*/ 52 h 61"/>
                      <a:gd name="T54" fmla="*/ 17 w 62"/>
                      <a:gd name="T55" fmla="*/ 58 h 61"/>
                      <a:gd name="T56" fmla="*/ 23 w 62"/>
                      <a:gd name="T57" fmla="*/ 60 h 61"/>
                      <a:gd name="T58" fmla="*/ 31 w 62"/>
                      <a:gd name="T59" fmla="*/ 61 h 61"/>
                      <a:gd name="T60" fmla="*/ 33 w 62"/>
                      <a:gd name="T61" fmla="*/ 60 h 61"/>
                      <a:gd name="T62" fmla="*/ 36 w 62"/>
                      <a:gd name="T63" fmla="*/ 60 h 61"/>
                      <a:gd name="T64" fmla="*/ 42 w 62"/>
                      <a:gd name="T65" fmla="*/ 58 h 61"/>
                      <a:gd name="T66" fmla="*/ 44 w 62"/>
                      <a:gd name="T67" fmla="*/ 56 h 61"/>
                      <a:gd name="T68" fmla="*/ 44 w 62"/>
                      <a:gd name="T69" fmla="*/ 55 h 61"/>
                      <a:gd name="T70" fmla="*/ 45 w 62"/>
                      <a:gd name="T71" fmla="*/ 55 h 61"/>
                      <a:gd name="T72" fmla="*/ 47 w 62"/>
                      <a:gd name="T73" fmla="*/ 55 h 61"/>
                      <a:gd name="T74" fmla="*/ 49 w 62"/>
                      <a:gd name="T75" fmla="*/ 53 h 61"/>
                      <a:gd name="T76" fmla="*/ 49 w 62"/>
                      <a:gd name="T77" fmla="*/ 52 h 61"/>
                      <a:gd name="T78" fmla="*/ 50 w 62"/>
                      <a:gd name="T79" fmla="*/ 52 h 61"/>
                      <a:gd name="T80" fmla="*/ 52 w 62"/>
                      <a:gd name="T8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1">
                        <a:moveTo>
                          <a:pt x="52" y="52"/>
                        </a:moveTo>
                        <a:lnTo>
                          <a:pt x="52" y="50"/>
                        </a:lnTo>
                        <a:lnTo>
                          <a:pt x="52" y="49"/>
                        </a:lnTo>
                        <a:lnTo>
                          <a:pt x="53" y="49"/>
                        </a:lnTo>
                        <a:lnTo>
                          <a:pt x="55" y="47"/>
                        </a:lnTo>
                        <a:lnTo>
                          <a:pt x="55" y="45"/>
                        </a:lnTo>
                        <a:lnTo>
                          <a:pt x="55" y="44"/>
                        </a:lnTo>
                        <a:lnTo>
                          <a:pt x="56" y="44"/>
                        </a:lnTo>
                        <a:lnTo>
                          <a:pt x="58" y="42"/>
                        </a:lnTo>
                        <a:lnTo>
                          <a:pt x="61" y="36"/>
                        </a:lnTo>
                        <a:lnTo>
                          <a:pt x="61" y="33"/>
                        </a:lnTo>
                        <a:lnTo>
                          <a:pt x="62" y="31"/>
                        </a:lnTo>
                        <a:lnTo>
                          <a:pt x="61" y="24"/>
                        </a:lnTo>
                        <a:lnTo>
                          <a:pt x="58" y="18"/>
                        </a:lnTo>
                        <a:lnTo>
                          <a:pt x="52" y="8"/>
                        </a:lnTo>
                        <a:lnTo>
                          <a:pt x="47" y="4"/>
                        </a:lnTo>
                        <a:lnTo>
                          <a:pt x="42" y="2"/>
                        </a:lnTo>
                        <a:lnTo>
                          <a:pt x="36" y="0"/>
                        </a:lnTo>
                        <a:lnTo>
                          <a:pt x="31" y="0"/>
                        </a:lnTo>
                        <a:lnTo>
                          <a:pt x="17" y="2"/>
                        </a:lnTo>
                        <a:lnTo>
                          <a:pt x="8" y="8"/>
                        </a:lnTo>
                        <a:lnTo>
                          <a:pt x="2" y="18"/>
                        </a:lnTo>
                        <a:lnTo>
                          <a:pt x="0" y="31"/>
                        </a:lnTo>
                        <a:lnTo>
                          <a:pt x="0" y="36"/>
                        </a:lnTo>
                        <a:lnTo>
                          <a:pt x="2" y="42"/>
                        </a:lnTo>
                        <a:lnTo>
                          <a:pt x="4" y="47"/>
                        </a:lnTo>
                        <a:lnTo>
                          <a:pt x="8" y="52"/>
                        </a:lnTo>
                        <a:lnTo>
                          <a:pt x="17" y="58"/>
                        </a:lnTo>
                        <a:lnTo>
                          <a:pt x="23" y="60"/>
                        </a:lnTo>
                        <a:lnTo>
                          <a:pt x="31" y="61"/>
                        </a:lnTo>
                        <a:lnTo>
                          <a:pt x="33" y="60"/>
                        </a:lnTo>
                        <a:lnTo>
                          <a:pt x="36" y="60"/>
                        </a:lnTo>
                        <a:lnTo>
                          <a:pt x="42" y="58"/>
                        </a:lnTo>
                        <a:lnTo>
                          <a:pt x="44" y="56"/>
                        </a:lnTo>
                        <a:lnTo>
                          <a:pt x="44" y="55"/>
                        </a:lnTo>
                        <a:lnTo>
                          <a:pt x="45" y="55"/>
                        </a:lnTo>
                        <a:lnTo>
                          <a:pt x="47" y="55"/>
                        </a:lnTo>
                        <a:lnTo>
                          <a:pt x="49" y="53"/>
                        </a:lnTo>
                        <a:lnTo>
                          <a:pt x="49" y="52"/>
                        </a:lnTo>
                        <a:lnTo>
                          <a:pt x="50" y="52"/>
                        </a:lnTo>
                        <a:lnTo>
                          <a:pt x="52" y="52"/>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42" name="ZoneTexte 1541">
                  <a:extLst>
                    <a:ext uri="{FF2B5EF4-FFF2-40B4-BE49-F238E27FC236}">
                      <a16:creationId xmlns:a16="http://schemas.microsoft.com/office/drawing/2014/main" id="{8285562B-A5EA-E514-9903-134657663939}"/>
                    </a:ext>
                  </a:extLst>
                </p:cNvPr>
                <p:cNvSpPr txBox="1"/>
                <p:nvPr/>
              </p:nvSpPr>
              <p:spPr>
                <a:xfrm>
                  <a:off x="450644" y="4724802"/>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543" name="ZoneTexte 1542">
                  <a:extLst>
                    <a:ext uri="{FF2B5EF4-FFF2-40B4-BE49-F238E27FC236}">
                      <a16:creationId xmlns:a16="http://schemas.microsoft.com/office/drawing/2014/main" id="{58D95DBD-9044-5845-E110-0546FD4D7D0C}"/>
                    </a:ext>
                  </a:extLst>
                </p:cNvPr>
                <p:cNvSpPr txBox="1"/>
                <p:nvPr/>
              </p:nvSpPr>
              <p:spPr>
                <a:xfrm>
                  <a:off x="287137" y="4449563"/>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0,25</a:t>
                  </a:r>
                </a:p>
              </p:txBody>
            </p:sp>
            <p:sp>
              <p:nvSpPr>
                <p:cNvPr id="1544" name="ZoneTexte 1543">
                  <a:extLst>
                    <a:ext uri="{FF2B5EF4-FFF2-40B4-BE49-F238E27FC236}">
                      <a16:creationId xmlns:a16="http://schemas.microsoft.com/office/drawing/2014/main" id="{9E448F28-E5AA-8361-5DA2-69628E4BB747}"/>
                    </a:ext>
                  </a:extLst>
                </p:cNvPr>
                <p:cNvSpPr txBox="1"/>
                <p:nvPr/>
              </p:nvSpPr>
              <p:spPr>
                <a:xfrm>
                  <a:off x="287137" y="4174324"/>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0,50</a:t>
                  </a:r>
                </a:p>
              </p:txBody>
            </p:sp>
            <p:sp>
              <p:nvSpPr>
                <p:cNvPr id="1545" name="ZoneTexte 1544">
                  <a:extLst>
                    <a:ext uri="{FF2B5EF4-FFF2-40B4-BE49-F238E27FC236}">
                      <a16:creationId xmlns:a16="http://schemas.microsoft.com/office/drawing/2014/main" id="{A175AA88-1512-28DA-026C-EE528FDE2348}"/>
                    </a:ext>
                  </a:extLst>
                </p:cNvPr>
                <p:cNvSpPr txBox="1"/>
                <p:nvPr/>
              </p:nvSpPr>
              <p:spPr>
                <a:xfrm>
                  <a:off x="287137" y="3899085"/>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0,75</a:t>
                  </a:r>
                </a:p>
              </p:txBody>
            </p:sp>
            <p:sp>
              <p:nvSpPr>
                <p:cNvPr id="1546" name="ZoneTexte 1545">
                  <a:extLst>
                    <a:ext uri="{FF2B5EF4-FFF2-40B4-BE49-F238E27FC236}">
                      <a16:creationId xmlns:a16="http://schemas.microsoft.com/office/drawing/2014/main" id="{3FE70546-C56B-B75D-858F-492E43D83880}"/>
                    </a:ext>
                  </a:extLst>
                </p:cNvPr>
                <p:cNvSpPr txBox="1"/>
                <p:nvPr/>
              </p:nvSpPr>
              <p:spPr>
                <a:xfrm>
                  <a:off x="352861" y="3623846"/>
                  <a:ext cx="34817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1547" name="ZoneTexte 1546">
                  <a:extLst>
                    <a:ext uri="{FF2B5EF4-FFF2-40B4-BE49-F238E27FC236}">
                      <a16:creationId xmlns:a16="http://schemas.microsoft.com/office/drawing/2014/main" id="{7E441E22-BD67-B3B6-1B21-67477F423A80}"/>
                    </a:ext>
                  </a:extLst>
                </p:cNvPr>
                <p:cNvSpPr txBox="1"/>
                <p:nvPr/>
              </p:nvSpPr>
              <p:spPr>
                <a:xfrm>
                  <a:off x="319197" y="5648827"/>
                  <a:ext cx="381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600</a:t>
                  </a:r>
                </a:p>
              </p:txBody>
            </p:sp>
            <p:sp>
              <p:nvSpPr>
                <p:cNvPr id="1548" name="ZoneTexte 1547">
                  <a:extLst>
                    <a:ext uri="{FF2B5EF4-FFF2-40B4-BE49-F238E27FC236}">
                      <a16:creationId xmlns:a16="http://schemas.microsoft.com/office/drawing/2014/main" id="{E73E94A8-DDD0-091C-86A4-DC7A9CAE80B4}"/>
                    </a:ext>
                  </a:extLst>
                </p:cNvPr>
                <p:cNvSpPr txBox="1"/>
                <p:nvPr/>
              </p:nvSpPr>
              <p:spPr>
                <a:xfrm>
                  <a:off x="319197" y="5814827"/>
                  <a:ext cx="381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400</a:t>
                  </a:r>
                </a:p>
              </p:txBody>
            </p:sp>
            <p:sp>
              <p:nvSpPr>
                <p:cNvPr id="1549" name="ZoneTexte 1548">
                  <a:extLst>
                    <a:ext uri="{FF2B5EF4-FFF2-40B4-BE49-F238E27FC236}">
                      <a16:creationId xmlns:a16="http://schemas.microsoft.com/office/drawing/2014/main" id="{6E2085B3-9494-60D0-D88F-249ABF0E1B14}"/>
                    </a:ext>
                  </a:extLst>
                </p:cNvPr>
                <p:cNvSpPr txBox="1"/>
                <p:nvPr/>
              </p:nvSpPr>
              <p:spPr>
                <a:xfrm>
                  <a:off x="319197" y="5980827"/>
                  <a:ext cx="381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200</a:t>
                  </a:r>
                </a:p>
              </p:txBody>
            </p:sp>
            <p:sp>
              <p:nvSpPr>
                <p:cNvPr id="1550" name="ZoneTexte 1549">
                  <a:extLst>
                    <a:ext uri="{FF2B5EF4-FFF2-40B4-BE49-F238E27FC236}">
                      <a16:creationId xmlns:a16="http://schemas.microsoft.com/office/drawing/2014/main" id="{95E59F75-FBB4-9064-5159-E81DE49F4EE7}"/>
                    </a:ext>
                  </a:extLst>
                </p:cNvPr>
                <p:cNvSpPr txBox="1"/>
                <p:nvPr/>
              </p:nvSpPr>
              <p:spPr>
                <a:xfrm rot="16200000">
                  <a:off x="-348341" y="5835940"/>
                  <a:ext cx="1021433"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Treatment</a:t>
                  </a:r>
                  <a:r>
                    <a:rPr kumimoji="0" lang="fr-FR" sz="1000" b="1" i="0" u="none" strike="noStrike" kern="1200" cap="none" spc="0" normalizeH="0" baseline="0" noProof="0" dirty="0">
                      <a:ln>
                        <a:noFill/>
                      </a:ln>
                      <a:solidFill>
                        <a:prstClr val="black"/>
                      </a:solidFill>
                      <a:effectLst/>
                      <a:uLnTx/>
                      <a:uFillTx/>
                      <a:latin typeface="Calibri"/>
                      <a:ea typeface="+mn-ea"/>
                      <a:cs typeface="+mn-cs"/>
                    </a:rPr>
                    <a:t> (mg)</a:t>
                  </a:r>
                </a:p>
              </p:txBody>
            </p:sp>
            <p:sp>
              <p:nvSpPr>
                <p:cNvPr id="1551" name="ZoneTexte 1550">
                  <a:extLst>
                    <a:ext uri="{FF2B5EF4-FFF2-40B4-BE49-F238E27FC236}">
                      <a16:creationId xmlns:a16="http://schemas.microsoft.com/office/drawing/2014/main" id="{50E7E021-901A-8DBC-B8F5-6961304B485B}"/>
                    </a:ext>
                  </a:extLst>
                </p:cNvPr>
                <p:cNvSpPr txBox="1"/>
                <p:nvPr/>
              </p:nvSpPr>
              <p:spPr>
                <a:xfrm rot="16200000">
                  <a:off x="-628857" y="4143259"/>
                  <a:ext cx="1582484" cy="400110"/>
                </a:xfrm>
                <a:prstGeom prst="rect">
                  <a:avLst/>
                </a:prstGeom>
                <a:noFill/>
              </p:spPr>
              <p:txBody>
                <a:bodyPr wrap="none" rtlCol="0">
                  <a:spAutoFit/>
                </a:bodyPr>
                <a:lstStyle/>
                <a:p>
                  <a:pPr lvl="0" algn="ctr" defTabSz="457200">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Probability</a:t>
                  </a:r>
                  <a:r>
                    <a:rPr kumimoji="0" lang="fr-FR" sz="1000" b="1" i="0" u="none" strike="noStrike" kern="1200" cap="none" spc="0" normalizeH="0" baseline="0" noProof="0" dirty="0">
                      <a:ln>
                        <a:noFill/>
                      </a:ln>
                      <a:solidFill>
                        <a:prstClr val="black"/>
                      </a:solidFill>
                      <a:effectLst/>
                      <a:uLnTx/>
                      <a:uFillTx/>
                      <a:latin typeface="Calibri"/>
                      <a:ea typeface="+mn-ea"/>
                      <a:cs typeface="+mn-cs"/>
                    </a:rPr>
                    <a:t> of MLFS </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1" i="0" u="none" strike="noStrike" kern="1200" cap="none" spc="0" normalizeH="0" baseline="0" noProof="0" dirty="0" err="1">
                      <a:ln>
                        <a:noFill/>
                      </a:ln>
                      <a:solidFill>
                        <a:prstClr val="black"/>
                      </a:solidFill>
                      <a:effectLst/>
                      <a:uLnTx/>
                      <a:uFillTx/>
                      <a:latin typeface="Calibri"/>
                      <a:ea typeface="+mn-ea"/>
                      <a:cs typeface="+mn-cs"/>
                    </a:rPr>
                    <a:t>CRp</a:t>
                  </a:r>
                  <a:r>
                    <a:rPr kumimoji="0" lang="fr-FR" sz="1000" b="1" i="0" u="none" strike="noStrike" kern="1200" cap="none" spc="0" normalizeH="0" baseline="0" noProof="0" dirty="0">
                      <a:ln>
                        <a:noFill/>
                      </a:ln>
                      <a:solidFill>
                        <a:prstClr val="black"/>
                      </a:solidFill>
                      <a:effectLst/>
                      <a:uLnTx/>
                      <a:uFillTx/>
                      <a:latin typeface="Calibri"/>
                      <a:ea typeface="+mn-ea"/>
                      <a:cs typeface="+mn-cs"/>
                    </a:rPr>
                    <a: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CRi</a:t>
                  </a:r>
                  <a:r>
                    <a:rPr kumimoji="0" lang="fr-FR" sz="1000" b="1" i="0" u="none" strike="noStrike" kern="1200" cap="none" spc="0" normalizeH="0" baseline="0" noProof="0" dirty="0">
                      <a:ln>
                        <a:noFill/>
                      </a:ln>
                      <a:solidFill>
                        <a:prstClr val="black"/>
                      </a:solidFill>
                      <a:effectLst/>
                      <a:uLnTx/>
                      <a:uFillTx/>
                      <a:latin typeface="Calibri"/>
                      <a:ea typeface="+mn-ea"/>
                      <a:cs typeface="+mn-cs"/>
                    </a:rPr>
                    <a:t>,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CRh</a:t>
                  </a:r>
                  <a:r>
                    <a:rPr kumimoji="0" lang="fr-FR" sz="1000" b="1" i="0" u="none" strike="noStrike" kern="1200" cap="none" spc="0" normalizeH="0" baseline="0" noProof="0" dirty="0">
                      <a:ln>
                        <a:noFill/>
                      </a:ln>
                      <a:solidFill>
                        <a:prstClr val="black"/>
                      </a:solidFill>
                      <a:effectLst/>
                      <a:uLnTx/>
                      <a:uFillTx/>
                      <a:latin typeface="Calibri"/>
                      <a:ea typeface="+mn-ea"/>
                      <a:cs typeface="+mn-cs"/>
                    </a:rPr>
                    <a:t>, CR or </a:t>
                  </a:r>
                  <a:r>
                    <a:rPr lang="fr-FR" sz="1000" dirty="0"/>
                    <a:t>CR</a:t>
                  </a:r>
                  <a:r>
                    <a:rPr lang="fr-FR" sz="1000" baseline="-25000" dirty="0"/>
                    <a:t>MRD</a:t>
                  </a:r>
                  <a:endParaRPr kumimoji="0" lang="fr-FR" sz="1000" b="1" i="0" u="none" strike="noStrike" kern="1200" cap="none" spc="0" normalizeH="0" baseline="-25000" noProof="0" dirty="0">
                    <a:ln>
                      <a:noFill/>
                    </a:ln>
                    <a:solidFill>
                      <a:prstClr val="black"/>
                    </a:solidFill>
                    <a:effectLst/>
                    <a:uLnTx/>
                    <a:uFillTx/>
                    <a:latin typeface="Calibri"/>
                    <a:ea typeface="+mn-ea"/>
                    <a:cs typeface="+mn-cs"/>
                  </a:endParaRPr>
                </a:p>
              </p:txBody>
            </p:sp>
            <p:sp>
              <p:nvSpPr>
                <p:cNvPr id="1552" name="ZoneTexte 1551">
                  <a:extLst>
                    <a:ext uri="{FF2B5EF4-FFF2-40B4-BE49-F238E27FC236}">
                      <a16:creationId xmlns:a16="http://schemas.microsoft.com/office/drawing/2014/main" id="{A6F2F3D7-4128-880E-6541-677A61CB0AE0}"/>
                    </a:ext>
                  </a:extLst>
                </p:cNvPr>
                <p:cNvSpPr txBox="1"/>
                <p:nvPr/>
              </p:nvSpPr>
              <p:spPr>
                <a:xfrm>
                  <a:off x="6861067" y="4724802"/>
                  <a:ext cx="250389"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553" name="ZoneTexte 1552">
                  <a:extLst>
                    <a:ext uri="{FF2B5EF4-FFF2-40B4-BE49-F238E27FC236}">
                      <a16:creationId xmlns:a16="http://schemas.microsoft.com/office/drawing/2014/main" id="{F0863837-5B2D-9FD1-BDA7-DCAA6585D72F}"/>
                    </a:ext>
                  </a:extLst>
                </p:cNvPr>
                <p:cNvSpPr txBox="1"/>
                <p:nvPr/>
              </p:nvSpPr>
              <p:spPr>
                <a:xfrm>
                  <a:off x="6697560" y="4449563"/>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0,25</a:t>
                  </a:r>
                </a:p>
              </p:txBody>
            </p:sp>
            <p:sp>
              <p:nvSpPr>
                <p:cNvPr id="1554" name="ZoneTexte 1553">
                  <a:extLst>
                    <a:ext uri="{FF2B5EF4-FFF2-40B4-BE49-F238E27FC236}">
                      <a16:creationId xmlns:a16="http://schemas.microsoft.com/office/drawing/2014/main" id="{A3C4A795-DEE6-A2F2-B27B-64D4D04A19DB}"/>
                    </a:ext>
                  </a:extLst>
                </p:cNvPr>
                <p:cNvSpPr txBox="1"/>
                <p:nvPr/>
              </p:nvSpPr>
              <p:spPr>
                <a:xfrm>
                  <a:off x="6697560" y="4174324"/>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0,50</a:t>
                  </a:r>
                </a:p>
              </p:txBody>
            </p:sp>
            <p:sp>
              <p:nvSpPr>
                <p:cNvPr id="1555" name="ZoneTexte 1554">
                  <a:extLst>
                    <a:ext uri="{FF2B5EF4-FFF2-40B4-BE49-F238E27FC236}">
                      <a16:creationId xmlns:a16="http://schemas.microsoft.com/office/drawing/2014/main" id="{EB722DC4-A73F-4F8B-6B30-E191F883259C}"/>
                    </a:ext>
                  </a:extLst>
                </p:cNvPr>
                <p:cNvSpPr txBox="1"/>
                <p:nvPr/>
              </p:nvSpPr>
              <p:spPr>
                <a:xfrm>
                  <a:off x="6697560" y="3899085"/>
                  <a:ext cx="41389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0,75</a:t>
                  </a:r>
                </a:p>
              </p:txBody>
            </p:sp>
            <p:sp>
              <p:nvSpPr>
                <p:cNvPr id="1556" name="ZoneTexte 1555">
                  <a:extLst>
                    <a:ext uri="{FF2B5EF4-FFF2-40B4-BE49-F238E27FC236}">
                      <a16:creationId xmlns:a16="http://schemas.microsoft.com/office/drawing/2014/main" id="{18FD4168-2A4C-2227-6C43-F8661D8CBB7F}"/>
                    </a:ext>
                  </a:extLst>
                </p:cNvPr>
                <p:cNvSpPr txBox="1"/>
                <p:nvPr/>
              </p:nvSpPr>
              <p:spPr>
                <a:xfrm>
                  <a:off x="6763284" y="3623846"/>
                  <a:ext cx="348172"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1557" name="ZoneTexte 1556">
                  <a:extLst>
                    <a:ext uri="{FF2B5EF4-FFF2-40B4-BE49-F238E27FC236}">
                      <a16:creationId xmlns:a16="http://schemas.microsoft.com/office/drawing/2014/main" id="{1383CC1C-ED18-021F-E469-746D2D80C1B6}"/>
                    </a:ext>
                  </a:extLst>
                </p:cNvPr>
                <p:cNvSpPr txBox="1"/>
                <p:nvPr/>
              </p:nvSpPr>
              <p:spPr>
                <a:xfrm>
                  <a:off x="6729620" y="5648827"/>
                  <a:ext cx="381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600</a:t>
                  </a:r>
                </a:p>
              </p:txBody>
            </p:sp>
            <p:sp>
              <p:nvSpPr>
                <p:cNvPr id="1558" name="ZoneTexte 1557">
                  <a:extLst>
                    <a:ext uri="{FF2B5EF4-FFF2-40B4-BE49-F238E27FC236}">
                      <a16:creationId xmlns:a16="http://schemas.microsoft.com/office/drawing/2014/main" id="{F9018B95-08C1-1406-D9DA-F796825EEB6F}"/>
                    </a:ext>
                  </a:extLst>
                </p:cNvPr>
                <p:cNvSpPr txBox="1"/>
                <p:nvPr/>
              </p:nvSpPr>
              <p:spPr>
                <a:xfrm>
                  <a:off x="6729620" y="5814827"/>
                  <a:ext cx="381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400</a:t>
                  </a:r>
                </a:p>
              </p:txBody>
            </p:sp>
            <p:sp>
              <p:nvSpPr>
                <p:cNvPr id="1559" name="ZoneTexte 1558">
                  <a:extLst>
                    <a:ext uri="{FF2B5EF4-FFF2-40B4-BE49-F238E27FC236}">
                      <a16:creationId xmlns:a16="http://schemas.microsoft.com/office/drawing/2014/main" id="{8AE1897B-1EF6-90F8-72DF-296FE001424B}"/>
                    </a:ext>
                  </a:extLst>
                </p:cNvPr>
                <p:cNvSpPr txBox="1"/>
                <p:nvPr/>
              </p:nvSpPr>
              <p:spPr>
                <a:xfrm>
                  <a:off x="6729620" y="5980827"/>
                  <a:ext cx="381836" cy="246221"/>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200</a:t>
                  </a:r>
                </a:p>
              </p:txBody>
            </p:sp>
            <p:sp>
              <p:nvSpPr>
                <p:cNvPr id="1560" name="ZoneTexte 1559">
                  <a:extLst>
                    <a:ext uri="{FF2B5EF4-FFF2-40B4-BE49-F238E27FC236}">
                      <a16:creationId xmlns:a16="http://schemas.microsoft.com/office/drawing/2014/main" id="{BE90A182-0AEA-F5AF-379F-66E49EB49166}"/>
                    </a:ext>
                  </a:extLst>
                </p:cNvPr>
                <p:cNvSpPr txBox="1"/>
                <p:nvPr/>
              </p:nvSpPr>
              <p:spPr>
                <a:xfrm rot="16200000">
                  <a:off x="6062082" y="5835940"/>
                  <a:ext cx="1021433"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Treatment</a:t>
                  </a:r>
                  <a:r>
                    <a:rPr kumimoji="0" lang="fr-FR" sz="1000" b="1" i="0" u="none" strike="noStrike" kern="1200" cap="none" spc="0" normalizeH="0" baseline="0" noProof="0" dirty="0">
                      <a:ln>
                        <a:noFill/>
                      </a:ln>
                      <a:solidFill>
                        <a:prstClr val="black"/>
                      </a:solidFill>
                      <a:effectLst/>
                      <a:uLnTx/>
                      <a:uFillTx/>
                      <a:latin typeface="Calibri"/>
                      <a:ea typeface="+mn-ea"/>
                      <a:cs typeface="+mn-cs"/>
                    </a:rPr>
                    <a:t> (mg)</a:t>
                  </a:r>
                </a:p>
              </p:txBody>
            </p:sp>
            <p:sp>
              <p:nvSpPr>
                <p:cNvPr id="1561" name="ZoneTexte 1560">
                  <a:extLst>
                    <a:ext uri="{FF2B5EF4-FFF2-40B4-BE49-F238E27FC236}">
                      <a16:creationId xmlns:a16="http://schemas.microsoft.com/office/drawing/2014/main" id="{2F205AD4-C920-07AA-2D1D-1B86ED8AF29E}"/>
                    </a:ext>
                  </a:extLst>
                </p:cNvPr>
                <p:cNvSpPr txBox="1"/>
                <p:nvPr/>
              </p:nvSpPr>
              <p:spPr>
                <a:xfrm rot="16200000">
                  <a:off x="5615657" y="4143259"/>
                  <a:ext cx="1914306"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prstClr val="black"/>
                      </a:solidFill>
                      <a:effectLst/>
                      <a:uLnTx/>
                      <a:uFillTx/>
                      <a:latin typeface="Calibri"/>
                      <a:ea typeface="+mn-ea"/>
                      <a:cs typeface="+mn-cs"/>
                    </a:rPr>
                    <a:t>Probability</a:t>
                  </a:r>
                  <a:r>
                    <a:rPr kumimoji="0" lang="fr-FR" sz="1000" b="1" i="0" u="none" strike="noStrike" kern="1200" cap="none" spc="0" normalizeH="0" baseline="0" noProof="0" dirty="0">
                      <a:ln>
                        <a:noFill/>
                      </a:ln>
                      <a:solidFill>
                        <a:prstClr val="black"/>
                      </a:solidFill>
                      <a:effectLst/>
                      <a:uLnTx/>
                      <a:uFillTx/>
                      <a:latin typeface="Calibri"/>
                      <a:ea typeface="+mn-ea"/>
                      <a:cs typeface="+mn-cs"/>
                    </a:rPr>
                    <a:t> of TE </a:t>
                  </a:r>
                  <a:r>
                    <a:rPr kumimoji="0" lang="fr-FR" sz="1000" b="1" i="0" u="none" strike="noStrike" kern="1200" cap="none" spc="0" normalizeH="0" baseline="0" noProof="0" dirty="0" err="1">
                      <a:ln>
                        <a:noFill/>
                      </a:ln>
                      <a:solidFill>
                        <a:prstClr val="black"/>
                      </a:solidFill>
                      <a:effectLst/>
                      <a:uLnTx/>
                      <a:uFillTx/>
                      <a:latin typeface="Calibri"/>
                      <a:ea typeface="+mn-ea"/>
                      <a:cs typeface="+mn-cs"/>
                    </a:rPr>
                    <a:t>differentitation</a:t>
                  </a:r>
                  <a:br>
                    <a:rPr kumimoji="0" lang="fr-FR" sz="1000" b="1" i="0" u="none" strike="noStrike" kern="1200" cap="none" spc="0" normalizeH="0" baseline="0" noProof="0" dirty="0">
                      <a:ln>
                        <a:noFill/>
                      </a:ln>
                      <a:solidFill>
                        <a:prstClr val="black"/>
                      </a:solidFill>
                      <a:effectLst/>
                      <a:uLnTx/>
                      <a:uFillTx/>
                      <a:latin typeface="Calibri"/>
                      <a:ea typeface="+mn-ea"/>
                      <a:cs typeface="+mn-cs"/>
                    </a:rPr>
                  </a:br>
                  <a:r>
                    <a:rPr kumimoji="0" lang="fr-FR" sz="1000" b="1" i="0" u="none" strike="noStrike" kern="1200" cap="none" spc="0" normalizeH="0" baseline="0" noProof="0" dirty="0">
                      <a:ln>
                        <a:noFill/>
                      </a:ln>
                      <a:solidFill>
                        <a:prstClr val="black"/>
                      </a:solidFill>
                      <a:effectLst/>
                      <a:uLnTx/>
                      <a:uFillTx/>
                      <a:latin typeface="Calibri"/>
                      <a:ea typeface="+mn-ea"/>
                      <a:cs typeface="+mn-cs"/>
                    </a:rPr>
                    <a:t>syndrome</a:t>
                  </a:r>
                </a:p>
              </p:txBody>
            </p:sp>
            <p:sp>
              <p:nvSpPr>
                <p:cNvPr id="1562" name="ZoneTexte 1561">
                  <a:extLst>
                    <a:ext uri="{FF2B5EF4-FFF2-40B4-BE49-F238E27FC236}">
                      <a16:creationId xmlns:a16="http://schemas.microsoft.com/office/drawing/2014/main" id="{5F5EDB7C-F3E5-9F65-8E9A-261C81726E62}"/>
                    </a:ext>
                  </a:extLst>
                </p:cNvPr>
                <p:cNvSpPr txBox="1"/>
                <p:nvPr/>
              </p:nvSpPr>
              <p:spPr>
                <a:xfrm>
                  <a:off x="705869" y="6317781"/>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563" name="ZoneTexte 1562">
                  <a:extLst>
                    <a:ext uri="{FF2B5EF4-FFF2-40B4-BE49-F238E27FC236}">
                      <a16:creationId xmlns:a16="http://schemas.microsoft.com/office/drawing/2014/main" id="{D1D7870F-FCF6-3016-E504-D800801C9008}"/>
                    </a:ext>
                  </a:extLst>
                </p:cNvPr>
                <p:cNvSpPr txBox="1"/>
                <p:nvPr/>
              </p:nvSpPr>
              <p:spPr>
                <a:xfrm>
                  <a:off x="962652" y="6317781"/>
                  <a:ext cx="44755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5000</a:t>
                  </a:r>
                </a:p>
              </p:txBody>
            </p:sp>
            <p:sp>
              <p:nvSpPr>
                <p:cNvPr id="1564" name="ZoneTexte 1563">
                  <a:extLst>
                    <a:ext uri="{FF2B5EF4-FFF2-40B4-BE49-F238E27FC236}">
                      <a16:creationId xmlns:a16="http://schemas.microsoft.com/office/drawing/2014/main" id="{CC7A9F8B-9404-4197-073A-6554ACBA6966}"/>
                    </a:ext>
                  </a:extLst>
                </p:cNvPr>
                <p:cNvSpPr txBox="1"/>
                <p:nvPr/>
              </p:nvSpPr>
              <p:spPr>
                <a:xfrm>
                  <a:off x="1285158"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10000</a:t>
                  </a:r>
                </a:p>
              </p:txBody>
            </p:sp>
            <p:sp>
              <p:nvSpPr>
                <p:cNvPr id="1565" name="ZoneTexte 1564">
                  <a:extLst>
                    <a:ext uri="{FF2B5EF4-FFF2-40B4-BE49-F238E27FC236}">
                      <a16:creationId xmlns:a16="http://schemas.microsoft.com/office/drawing/2014/main" id="{94A61C19-E8EF-8817-99B3-B1B452B7125A}"/>
                    </a:ext>
                  </a:extLst>
                </p:cNvPr>
                <p:cNvSpPr txBox="1"/>
                <p:nvPr/>
              </p:nvSpPr>
              <p:spPr>
                <a:xfrm>
                  <a:off x="1640525"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15000</a:t>
                  </a:r>
                </a:p>
              </p:txBody>
            </p:sp>
            <p:sp>
              <p:nvSpPr>
                <p:cNvPr id="1566" name="ZoneTexte 1565">
                  <a:extLst>
                    <a:ext uri="{FF2B5EF4-FFF2-40B4-BE49-F238E27FC236}">
                      <a16:creationId xmlns:a16="http://schemas.microsoft.com/office/drawing/2014/main" id="{E34B100C-428E-B416-5642-49D08729906D}"/>
                    </a:ext>
                  </a:extLst>
                </p:cNvPr>
                <p:cNvSpPr txBox="1"/>
                <p:nvPr/>
              </p:nvSpPr>
              <p:spPr>
                <a:xfrm>
                  <a:off x="1995892"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567" name="ZoneTexte 1566">
                  <a:extLst>
                    <a:ext uri="{FF2B5EF4-FFF2-40B4-BE49-F238E27FC236}">
                      <a16:creationId xmlns:a16="http://schemas.microsoft.com/office/drawing/2014/main" id="{4A88D8DD-2FEE-4619-66A3-FFB58F563CEF}"/>
                    </a:ext>
                  </a:extLst>
                </p:cNvPr>
                <p:cNvSpPr txBox="1"/>
                <p:nvPr/>
              </p:nvSpPr>
              <p:spPr>
                <a:xfrm>
                  <a:off x="2351259"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25000</a:t>
                  </a:r>
                </a:p>
              </p:txBody>
            </p:sp>
            <p:sp>
              <p:nvSpPr>
                <p:cNvPr id="1568" name="ZoneTexte 1567">
                  <a:extLst>
                    <a:ext uri="{FF2B5EF4-FFF2-40B4-BE49-F238E27FC236}">
                      <a16:creationId xmlns:a16="http://schemas.microsoft.com/office/drawing/2014/main" id="{BEA72543-3378-FD35-EA18-B3EBEBA835E2}"/>
                    </a:ext>
                  </a:extLst>
                </p:cNvPr>
                <p:cNvSpPr txBox="1"/>
                <p:nvPr/>
              </p:nvSpPr>
              <p:spPr>
                <a:xfrm>
                  <a:off x="2706624"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30000</a:t>
                  </a:r>
                </a:p>
              </p:txBody>
            </p:sp>
            <p:sp>
              <p:nvSpPr>
                <p:cNvPr id="1569" name="ZoneTexte 1568">
                  <a:extLst>
                    <a:ext uri="{FF2B5EF4-FFF2-40B4-BE49-F238E27FC236}">
                      <a16:creationId xmlns:a16="http://schemas.microsoft.com/office/drawing/2014/main" id="{093873D3-A1FA-996D-81B0-8C7C0CA68DE3}"/>
                    </a:ext>
                  </a:extLst>
                </p:cNvPr>
                <p:cNvSpPr txBox="1"/>
                <p:nvPr/>
              </p:nvSpPr>
              <p:spPr>
                <a:xfrm>
                  <a:off x="3545697" y="6317781"/>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570" name="ZoneTexte 1569">
                  <a:extLst>
                    <a:ext uri="{FF2B5EF4-FFF2-40B4-BE49-F238E27FC236}">
                      <a16:creationId xmlns:a16="http://schemas.microsoft.com/office/drawing/2014/main" id="{B9B9114B-7723-780A-1C0A-FAEE517A1915}"/>
                    </a:ext>
                  </a:extLst>
                </p:cNvPr>
                <p:cNvSpPr txBox="1"/>
                <p:nvPr/>
              </p:nvSpPr>
              <p:spPr>
                <a:xfrm>
                  <a:off x="4014237" y="6317781"/>
                  <a:ext cx="44755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5000</a:t>
                  </a:r>
                </a:p>
              </p:txBody>
            </p:sp>
            <p:sp>
              <p:nvSpPr>
                <p:cNvPr id="1571" name="ZoneTexte 1570">
                  <a:extLst>
                    <a:ext uri="{FF2B5EF4-FFF2-40B4-BE49-F238E27FC236}">
                      <a16:creationId xmlns:a16="http://schemas.microsoft.com/office/drawing/2014/main" id="{2CAB456E-465D-B596-FCF5-FA797F24C11E}"/>
                    </a:ext>
                  </a:extLst>
                </p:cNvPr>
                <p:cNvSpPr txBox="1"/>
                <p:nvPr/>
              </p:nvSpPr>
              <p:spPr>
                <a:xfrm>
                  <a:off x="4548497"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10000</a:t>
                  </a:r>
                </a:p>
              </p:txBody>
            </p:sp>
            <p:sp>
              <p:nvSpPr>
                <p:cNvPr id="1572" name="ZoneTexte 1571">
                  <a:extLst>
                    <a:ext uri="{FF2B5EF4-FFF2-40B4-BE49-F238E27FC236}">
                      <a16:creationId xmlns:a16="http://schemas.microsoft.com/office/drawing/2014/main" id="{6FAB249D-2D1F-929B-CDC9-236B0A876590}"/>
                    </a:ext>
                  </a:extLst>
                </p:cNvPr>
                <p:cNvSpPr txBox="1"/>
                <p:nvPr/>
              </p:nvSpPr>
              <p:spPr>
                <a:xfrm>
                  <a:off x="5115621"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15000</a:t>
                  </a:r>
                </a:p>
              </p:txBody>
            </p:sp>
            <p:sp>
              <p:nvSpPr>
                <p:cNvPr id="1573" name="ZoneTexte 1572">
                  <a:extLst>
                    <a:ext uri="{FF2B5EF4-FFF2-40B4-BE49-F238E27FC236}">
                      <a16:creationId xmlns:a16="http://schemas.microsoft.com/office/drawing/2014/main" id="{C86F659E-C759-EDCD-34A0-02C281C6F24B}"/>
                    </a:ext>
                  </a:extLst>
                </p:cNvPr>
                <p:cNvSpPr txBox="1"/>
                <p:nvPr/>
              </p:nvSpPr>
              <p:spPr>
                <a:xfrm>
                  <a:off x="5673119"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574" name="ZoneTexte 1573">
                  <a:extLst>
                    <a:ext uri="{FF2B5EF4-FFF2-40B4-BE49-F238E27FC236}">
                      <a16:creationId xmlns:a16="http://schemas.microsoft.com/office/drawing/2014/main" id="{821B6565-E9AF-90A9-F477-43A8D5460E29}"/>
                    </a:ext>
                  </a:extLst>
                </p:cNvPr>
                <p:cNvSpPr txBox="1"/>
                <p:nvPr/>
              </p:nvSpPr>
              <p:spPr>
                <a:xfrm>
                  <a:off x="7198990" y="6317781"/>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1575" name="ZoneTexte 1574">
                  <a:extLst>
                    <a:ext uri="{FF2B5EF4-FFF2-40B4-BE49-F238E27FC236}">
                      <a16:creationId xmlns:a16="http://schemas.microsoft.com/office/drawing/2014/main" id="{96E48C86-CF75-7B49-1B8F-DA10601365F2}"/>
                    </a:ext>
                  </a:extLst>
                </p:cNvPr>
                <p:cNvSpPr txBox="1"/>
                <p:nvPr/>
              </p:nvSpPr>
              <p:spPr>
                <a:xfrm>
                  <a:off x="7792658" y="6317781"/>
                  <a:ext cx="44755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5000</a:t>
                  </a:r>
                </a:p>
              </p:txBody>
            </p:sp>
            <p:sp>
              <p:nvSpPr>
                <p:cNvPr id="1576" name="ZoneTexte 1575">
                  <a:extLst>
                    <a:ext uri="{FF2B5EF4-FFF2-40B4-BE49-F238E27FC236}">
                      <a16:creationId xmlns:a16="http://schemas.microsoft.com/office/drawing/2014/main" id="{EF9C33C9-4967-86CF-1D78-1D1B7F868C7C}"/>
                    </a:ext>
                  </a:extLst>
                </p:cNvPr>
                <p:cNvSpPr txBox="1"/>
                <p:nvPr/>
              </p:nvSpPr>
              <p:spPr>
                <a:xfrm>
                  <a:off x="8461674"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10000</a:t>
                  </a:r>
                </a:p>
              </p:txBody>
            </p:sp>
            <p:sp>
              <p:nvSpPr>
                <p:cNvPr id="1577" name="ZoneTexte 1576">
                  <a:extLst>
                    <a:ext uri="{FF2B5EF4-FFF2-40B4-BE49-F238E27FC236}">
                      <a16:creationId xmlns:a16="http://schemas.microsoft.com/office/drawing/2014/main" id="{7A08959C-1E05-1A23-C84D-F89E5959448D}"/>
                    </a:ext>
                  </a:extLst>
                </p:cNvPr>
                <p:cNvSpPr txBox="1"/>
                <p:nvPr/>
              </p:nvSpPr>
              <p:spPr>
                <a:xfrm>
                  <a:off x="9163547"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15000</a:t>
                  </a:r>
                </a:p>
              </p:txBody>
            </p:sp>
            <p:sp>
              <p:nvSpPr>
                <p:cNvPr id="1578" name="ZoneTexte 1577">
                  <a:extLst>
                    <a:ext uri="{FF2B5EF4-FFF2-40B4-BE49-F238E27FC236}">
                      <a16:creationId xmlns:a16="http://schemas.microsoft.com/office/drawing/2014/main" id="{F1E4D68E-5D81-9E42-E3AA-CE9388A2AD55}"/>
                    </a:ext>
                  </a:extLst>
                </p:cNvPr>
                <p:cNvSpPr txBox="1"/>
                <p:nvPr/>
              </p:nvSpPr>
              <p:spPr>
                <a:xfrm>
                  <a:off x="9875052"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579" name="ZoneTexte 1578">
                  <a:extLst>
                    <a:ext uri="{FF2B5EF4-FFF2-40B4-BE49-F238E27FC236}">
                      <a16:creationId xmlns:a16="http://schemas.microsoft.com/office/drawing/2014/main" id="{EF5AD05F-19D6-C1E6-976C-0EB3AC945334}"/>
                    </a:ext>
                  </a:extLst>
                </p:cNvPr>
                <p:cNvSpPr txBox="1"/>
                <p:nvPr/>
              </p:nvSpPr>
              <p:spPr>
                <a:xfrm>
                  <a:off x="10567300"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25000</a:t>
                  </a:r>
                </a:p>
              </p:txBody>
            </p:sp>
            <p:sp>
              <p:nvSpPr>
                <p:cNvPr id="1580" name="ZoneTexte 1579">
                  <a:extLst>
                    <a:ext uri="{FF2B5EF4-FFF2-40B4-BE49-F238E27FC236}">
                      <a16:creationId xmlns:a16="http://schemas.microsoft.com/office/drawing/2014/main" id="{D69A113D-8424-6CD2-2F45-74C6837AE766}"/>
                    </a:ext>
                  </a:extLst>
                </p:cNvPr>
                <p:cNvSpPr txBox="1"/>
                <p:nvPr/>
              </p:nvSpPr>
              <p:spPr>
                <a:xfrm>
                  <a:off x="11278804" y="6317781"/>
                  <a:ext cx="51328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30000</a:t>
                  </a:r>
                </a:p>
              </p:txBody>
            </p:sp>
          </p:grpSp>
          <p:sp>
            <p:nvSpPr>
              <p:cNvPr id="4" name="Textfeld 3">
                <a:extLst>
                  <a:ext uri="{FF2B5EF4-FFF2-40B4-BE49-F238E27FC236}">
                    <a16:creationId xmlns:a16="http://schemas.microsoft.com/office/drawing/2014/main" id="{5FA93556-65B8-ED0F-25FA-4D38FA3D5C64}"/>
                  </a:ext>
                </a:extLst>
              </p:cNvPr>
              <p:cNvSpPr txBox="1"/>
              <p:nvPr/>
            </p:nvSpPr>
            <p:spPr>
              <a:xfrm>
                <a:off x="1826888" y="6174666"/>
                <a:ext cx="712054"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NPM1</a:t>
                </a:r>
              </a:p>
            </p:txBody>
          </p:sp>
          <p:sp>
            <p:nvSpPr>
              <p:cNvPr id="5" name="Textfeld 4">
                <a:extLst>
                  <a:ext uri="{FF2B5EF4-FFF2-40B4-BE49-F238E27FC236}">
                    <a16:creationId xmlns:a16="http://schemas.microsoft.com/office/drawing/2014/main" id="{068F5F00-4077-6859-D8C8-4D4BBF9D2F5C}"/>
                  </a:ext>
                </a:extLst>
              </p:cNvPr>
              <p:cNvSpPr txBox="1"/>
              <p:nvPr/>
            </p:nvSpPr>
            <p:spPr>
              <a:xfrm>
                <a:off x="4627452" y="6174666"/>
                <a:ext cx="806632"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KMT2A</a:t>
                </a:r>
              </a:p>
            </p:txBody>
          </p:sp>
          <p:sp>
            <p:nvSpPr>
              <p:cNvPr id="6" name="Textfeld 5">
                <a:extLst>
                  <a:ext uri="{FF2B5EF4-FFF2-40B4-BE49-F238E27FC236}">
                    <a16:creationId xmlns:a16="http://schemas.microsoft.com/office/drawing/2014/main" id="{E0C03D1A-D33E-1F7E-6BEF-E6BBA63E052A}"/>
                  </a:ext>
                </a:extLst>
              </p:cNvPr>
              <p:cNvSpPr txBox="1"/>
              <p:nvPr/>
            </p:nvSpPr>
            <p:spPr>
              <a:xfrm>
                <a:off x="9221426" y="6174666"/>
                <a:ext cx="712054"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NPM1</a:t>
                </a:r>
              </a:p>
            </p:txBody>
          </p:sp>
        </p:grpSp>
      </p:grpSp>
    </p:spTree>
    <p:extLst>
      <p:ext uri="{BB962C8B-B14F-4D97-AF65-F5344CB8AC3E}">
        <p14:creationId xmlns:p14="http://schemas.microsoft.com/office/powerpoint/2010/main" val="23094051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26F39-EB72-99AD-B206-9194974DEF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372FAF-A3F0-C1FD-F91D-05D9D5A75B4D}"/>
              </a:ext>
            </a:extLst>
          </p:cNvPr>
          <p:cNvSpPr>
            <a:spLocks noGrp="1"/>
          </p:cNvSpPr>
          <p:nvPr>
            <p:ph type="title"/>
          </p:nvPr>
        </p:nvSpPr>
        <p:spPr>
          <a:xfrm>
            <a:off x="0" y="-5203"/>
            <a:ext cx="9409114" cy="1556545"/>
          </a:xfrm>
        </p:spPr>
        <p:txBody>
          <a:bodyPr/>
          <a:lstStyle/>
          <a:p>
            <a:r>
              <a:rPr lang="de-CH" dirty="0" err="1"/>
              <a:t>Ziftomenib</a:t>
            </a:r>
            <a:r>
              <a:rPr lang="de-CH" dirty="0"/>
              <a:t> </a:t>
            </a:r>
            <a:r>
              <a:rPr lang="de-CH" dirty="0" err="1"/>
              <a:t>Exposure</a:t>
            </a:r>
            <a:r>
              <a:rPr lang="de-CH" dirty="0"/>
              <a:t>–Response Analysis </a:t>
            </a:r>
            <a:br>
              <a:rPr lang="de-CH" dirty="0"/>
            </a:br>
            <a:r>
              <a:rPr lang="de-CH" dirty="0"/>
              <a:t>in NPM1m/KMT2Ar AML </a:t>
            </a:r>
            <a:r>
              <a:rPr lang="de-CH" i="1" dirty="0"/>
              <a:t>(2)</a:t>
            </a:r>
            <a:endParaRPr lang="es-419" i="1" dirty="0"/>
          </a:p>
        </p:txBody>
      </p:sp>
      <p:sp>
        <p:nvSpPr>
          <p:cNvPr id="4" name="Espace réservé du texte 3">
            <a:extLst>
              <a:ext uri="{FF2B5EF4-FFF2-40B4-BE49-F238E27FC236}">
                <a16:creationId xmlns:a16="http://schemas.microsoft.com/office/drawing/2014/main" id="{4437529C-BE31-DDC5-C26D-3AC0F177000A}"/>
              </a:ext>
            </a:extLst>
          </p:cNvPr>
          <p:cNvSpPr>
            <a:spLocks noGrp="1"/>
          </p:cNvSpPr>
          <p:nvPr>
            <p:ph type="body" sz="quarter" idx="10"/>
          </p:nvPr>
        </p:nvSpPr>
        <p:spPr>
          <a:xfrm>
            <a:off x="424206" y="4094036"/>
            <a:ext cx="11722100" cy="2566740"/>
          </a:xfrm>
        </p:spPr>
        <p:txBody>
          <a:bodyPr>
            <a:noAutofit/>
          </a:bodyPr>
          <a:lstStyle/>
          <a:p>
            <a:pPr marL="0" indent="0">
              <a:lnSpc>
                <a:spcPct val="150000"/>
              </a:lnSpc>
              <a:buNone/>
            </a:pPr>
            <a:r>
              <a:rPr lang="de-CH" sz="2000" b="1" dirty="0" err="1">
                <a:solidFill>
                  <a:srgbClr val="000000"/>
                </a:solidFill>
                <a:cs typeface="Arial" panose="020B0604020202020204" pitchFamily="34" charset="0"/>
              </a:rPr>
              <a:t>What</a:t>
            </a:r>
            <a:r>
              <a:rPr lang="de-CH" sz="2000" b="1" dirty="0">
                <a:solidFill>
                  <a:srgbClr val="000000"/>
                </a:solidFill>
                <a:cs typeface="Arial" panose="020B0604020202020204" pitchFamily="34" charset="0"/>
              </a:rPr>
              <a:t> </a:t>
            </a:r>
            <a:r>
              <a:rPr lang="de-CH" sz="2000" b="1" dirty="0" err="1">
                <a:solidFill>
                  <a:srgbClr val="000000"/>
                </a:solidFill>
                <a:cs typeface="Arial" panose="020B0604020202020204" pitchFamily="34" charset="0"/>
              </a:rPr>
              <a:t>this</a:t>
            </a:r>
            <a:r>
              <a:rPr lang="de-CH" sz="2000" b="1" dirty="0">
                <a:solidFill>
                  <a:srgbClr val="000000"/>
                </a:solidFill>
                <a:cs typeface="Arial" panose="020B0604020202020204" pitchFamily="34" charset="0"/>
              </a:rPr>
              <a:t> </a:t>
            </a:r>
            <a:r>
              <a:rPr lang="de-CH" sz="2000" b="1" dirty="0" err="1">
                <a:solidFill>
                  <a:srgbClr val="000000"/>
                </a:solidFill>
                <a:cs typeface="Arial" panose="020B0604020202020204" pitchFamily="34" charset="0"/>
              </a:rPr>
              <a:t>supports</a:t>
            </a:r>
            <a:endParaRPr lang="de-CH" sz="2000" b="1" dirty="0">
              <a:solidFill>
                <a:srgbClr val="000000"/>
              </a:solidFill>
              <a:cs typeface="Arial" panose="020B0604020202020204" pitchFamily="34" charset="0"/>
            </a:endParaRPr>
          </a:p>
          <a:p>
            <a:pPr marL="285750" indent="-285750">
              <a:lnSpc>
                <a:spcPct val="150000"/>
              </a:lnSpc>
            </a:pPr>
            <a:r>
              <a:rPr lang="de-CH" sz="2000" dirty="0">
                <a:solidFill>
                  <a:srgbClr val="000000"/>
                </a:solidFill>
                <a:cs typeface="Arial" panose="020B0604020202020204" pitchFamily="34" charset="0"/>
              </a:rPr>
              <a:t>Fixed-dose </a:t>
            </a:r>
            <a:r>
              <a:rPr lang="de-CH" sz="2000" dirty="0" err="1">
                <a:solidFill>
                  <a:srgbClr val="000000"/>
                </a:solidFill>
                <a:cs typeface="Arial" panose="020B0604020202020204" pitchFamily="34" charset="0"/>
              </a:rPr>
              <a:t>ziftomenib</a:t>
            </a:r>
            <a:endParaRPr lang="de-CH" sz="2000" dirty="0">
              <a:solidFill>
                <a:srgbClr val="000000"/>
              </a:solidFill>
              <a:cs typeface="Arial" panose="020B0604020202020204" pitchFamily="34" charset="0"/>
            </a:endParaRPr>
          </a:p>
          <a:p>
            <a:pPr marL="285750" indent="-285750">
              <a:lnSpc>
                <a:spcPct val="150000"/>
              </a:lnSpc>
            </a:pPr>
            <a:r>
              <a:rPr lang="de-CH" sz="2000" dirty="0" err="1">
                <a:solidFill>
                  <a:srgbClr val="000000"/>
                </a:solidFill>
                <a:cs typeface="Arial" panose="020B0604020202020204" pitchFamily="34" charset="0"/>
              </a:rPr>
              <a:t>No</a:t>
            </a:r>
            <a:r>
              <a:rPr lang="de-CH" sz="2000" dirty="0">
                <a:solidFill>
                  <a:srgbClr val="000000"/>
                </a:solidFill>
                <a:cs typeface="Arial" panose="020B0604020202020204" pitchFamily="34" charset="0"/>
              </a:rPr>
              <a:t> </a:t>
            </a:r>
            <a:r>
              <a:rPr lang="de-CH" sz="2000" dirty="0" err="1">
                <a:solidFill>
                  <a:srgbClr val="000000"/>
                </a:solidFill>
                <a:cs typeface="Arial" panose="020B0604020202020204" pitchFamily="34" charset="0"/>
              </a:rPr>
              <a:t>therapeutic</a:t>
            </a:r>
            <a:r>
              <a:rPr lang="de-CH" sz="2000" dirty="0">
                <a:solidFill>
                  <a:srgbClr val="000000"/>
                </a:solidFill>
                <a:cs typeface="Arial" panose="020B0604020202020204" pitchFamily="34" charset="0"/>
              </a:rPr>
              <a:t> </a:t>
            </a:r>
            <a:r>
              <a:rPr lang="de-CH" sz="2000" dirty="0" err="1">
                <a:solidFill>
                  <a:srgbClr val="000000"/>
                </a:solidFill>
                <a:cs typeface="Arial" panose="020B0604020202020204" pitchFamily="34" charset="0"/>
              </a:rPr>
              <a:t>drug</a:t>
            </a:r>
            <a:r>
              <a:rPr lang="de-CH" sz="2000" dirty="0">
                <a:solidFill>
                  <a:srgbClr val="000000"/>
                </a:solidFill>
                <a:cs typeface="Arial" panose="020B0604020202020204" pitchFamily="34" charset="0"/>
              </a:rPr>
              <a:t> </a:t>
            </a:r>
            <a:r>
              <a:rPr lang="de-CH" sz="2000" dirty="0" err="1">
                <a:solidFill>
                  <a:srgbClr val="000000"/>
                </a:solidFill>
                <a:cs typeface="Arial" panose="020B0604020202020204" pitchFamily="34" charset="0"/>
              </a:rPr>
              <a:t>monitoring</a:t>
            </a:r>
            <a:endParaRPr lang="de-CH" sz="2000" dirty="0">
              <a:solidFill>
                <a:srgbClr val="000000"/>
              </a:solidFill>
              <a:cs typeface="Arial" panose="020B0604020202020204" pitchFamily="34" charset="0"/>
            </a:endParaRPr>
          </a:p>
          <a:p>
            <a:pPr marL="285750" indent="-285750">
              <a:lnSpc>
                <a:spcPct val="150000"/>
              </a:lnSpc>
            </a:pPr>
            <a:r>
              <a:rPr lang="de-CH" sz="2000" dirty="0" err="1">
                <a:solidFill>
                  <a:srgbClr val="000000"/>
                </a:solidFill>
                <a:cs typeface="Arial" panose="020B0604020202020204" pitchFamily="34" charset="0"/>
              </a:rPr>
              <a:t>No</a:t>
            </a:r>
            <a:r>
              <a:rPr lang="de-CH" sz="2000" dirty="0">
                <a:solidFill>
                  <a:srgbClr val="000000"/>
                </a:solidFill>
                <a:cs typeface="Arial" panose="020B0604020202020204" pitchFamily="34" charset="0"/>
              </a:rPr>
              <a:t> </a:t>
            </a:r>
            <a:r>
              <a:rPr lang="de-CH" sz="2000" dirty="0" err="1">
                <a:solidFill>
                  <a:srgbClr val="000000"/>
                </a:solidFill>
                <a:cs typeface="Arial" panose="020B0604020202020204" pitchFamily="34" charset="0"/>
              </a:rPr>
              <a:t>exposure-based</a:t>
            </a:r>
            <a:r>
              <a:rPr lang="de-CH" sz="2000" dirty="0">
                <a:solidFill>
                  <a:srgbClr val="000000"/>
                </a:solidFill>
                <a:cs typeface="Arial" panose="020B0604020202020204" pitchFamily="34" charset="0"/>
              </a:rPr>
              <a:t> dose </a:t>
            </a:r>
            <a:r>
              <a:rPr lang="de-CH" sz="2000" dirty="0" err="1">
                <a:solidFill>
                  <a:srgbClr val="000000"/>
                </a:solidFill>
                <a:cs typeface="Arial" panose="020B0604020202020204" pitchFamily="34" charset="0"/>
              </a:rPr>
              <a:t>titration</a:t>
            </a:r>
            <a:endParaRPr lang="de-CH" sz="2000" dirty="0">
              <a:solidFill>
                <a:srgbClr val="000000"/>
              </a:solidFill>
              <a:cs typeface="Arial" panose="020B0604020202020204" pitchFamily="34" charset="0"/>
            </a:endParaRPr>
          </a:p>
          <a:p>
            <a:pPr marL="285750" indent="-285750">
              <a:lnSpc>
                <a:spcPct val="150000"/>
              </a:lnSpc>
            </a:pPr>
            <a:r>
              <a:rPr lang="de-CH" sz="2000" dirty="0" err="1">
                <a:solidFill>
                  <a:srgbClr val="000000"/>
                </a:solidFill>
                <a:cs typeface="Arial" panose="020B0604020202020204" pitchFamily="34" charset="0"/>
              </a:rPr>
              <a:t>Continued</a:t>
            </a:r>
            <a:r>
              <a:rPr lang="de-CH" sz="2000" dirty="0">
                <a:solidFill>
                  <a:srgbClr val="000000"/>
                </a:solidFill>
                <a:cs typeface="Arial" panose="020B0604020202020204" pitchFamily="34" charset="0"/>
              </a:rPr>
              <a:t> </a:t>
            </a:r>
            <a:r>
              <a:rPr lang="de-CH" sz="2000" dirty="0" err="1">
                <a:solidFill>
                  <a:srgbClr val="000000"/>
                </a:solidFill>
                <a:cs typeface="Arial" panose="020B0604020202020204" pitchFamily="34" charset="0"/>
              </a:rPr>
              <a:t>use</a:t>
            </a:r>
            <a:r>
              <a:rPr lang="de-CH" sz="2000" dirty="0">
                <a:solidFill>
                  <a:srgbClr val="000000"/>
                </a:solidFill>
                <a:cs typeface="Arial" panose="020B0604020202020204" pitchFamily="34" charset="0"/>
              </a:rPr>
              <a:t> </a:t>
            </a:r>
            <a:r>
              <a:rPr lang="de-CH" sz="2000" dirty="0" err="1">
                <a:solidFill>
                  <a:srgbClr val="000000"/>
                </a:solidFill>
                <a:cs typeface="Arial" panose="020B0604020202020204" pitchFamily="34" charset="0"/>
              </a:rPr>
              <a:t>of</a:t>
            </a:r>
            <a:r>
              <a:rPr lang="de-CH" sz="2000" dirty="0">
                <a:solidFill>
                  <a:srgbClr val="000000"/>
                </a:solidFill>
                <a:cs typeface="Arial" panose="020B0604020202020204" pitchFamily="34" charset="0"/>
              </a:rPr>
              <a:t> </a:t>
            </a:r>
            <a:r>
              <a:rPr lang="de-CH" sz="2000" b="1" dirty="0">
                <a:solidFill>
                  <a:srgbClr val="000000"/>
                </a:solidFill>
                <a:cs typeface="Arial" panose="020B0604020202020204" pitchFamily="34" charset="0"/>
              </a:rPr>
              <a:t>600 mg QD</a:t>
            </a:r>
            <a:r>
              <a:rPr lang="de-CH" sz="2000" dirty="0">
                <a:solidFill>
                  <a:srgbClr val="000000"/>
                </a:solidFill>
                <a:cs typeface="Arial" panose="020B0604020202020204" pitchFamily="34" charset="0"/>
              </a:rPr>
              <a:t> in </a:t>
            </a:r>
            <a:r>
              <a:rPr lang="de-CH" sz="2000" dirty="0" err="1">
                <a:solidFill>
                  <a:srgbClr val="000000"/>
                </a:solidFill>
                <a:cs typeface="Arial" panose="020B0604020202020204" pitchFamily="34" charset="0"/>
              </a:rPr>
              <a:t>registration</a:t>
            </a:r>
            <a:r>
              <a:rPr lang="de-CH" sz="2000" dirty="0">
                <a:solidFill>
                  <a:srgbClr val="000000"/>
                </a:solidFill>
                <a:cs typeface="Arial" panose="020B0604020202020204" pitchFamily="34" charset="0"/>
              </a:rPr>
              <a:t> </a:t>
            </a:r>
            <a:r>
              <a:rPr lang="de-CH" sz="2000" dirty="0" err="1">
                <a:solidFill>
                  <a:srgbClr val="000000"/>
                </a:solidFill>
                <a:cs typeface="Arial" panose="020B0604020202020204" pitchFamily="34" charset="0"/>
              </a:rPr>
              <a:t>studies</a:t>
            </a:r>
            <a:r>
              <a:rPr lang="de-CH" sz="2000" dirty="0">
                <a:solidFill>
                  <a:srgbClr val="000000"/>
                </a:solidFill>
                <a:cs typeface="Arial" panose="020B0604020202020204" pitchFamily="34" charset="0"/>
              </a:rPr>
              <a:t> and </a:t>
            </a:r>
            <a:r>
              <a:rPr lang="de-CH" sz="2000" dirty="0" err="1">
                <a:solidFill>
                  <a:srgbClr val="000000"/>
                </a:solidFill>
                <a:cs typeface="Arial" panose="020B0604020202020204" pitchFamily="34" charset="0"/>
              </a:rPr>
              <a:t>clinical</a:t>
            </a:r>
            <a:r>
              <a:rPr lang="de-CH" sz="2000" dirty="0">
                <a:solidFill>
                  <a:srgbClr val="000000"/>
                </a:solidFill>
                <a:cs typeface="Arial" panose="020B0604020202020204" pitchFamily="34" charset="0"/>
              </a:rPr>
              <a:t> </a:t>
            </a:r>
            <a:r>
              <a:rPr lang="de-CH" sz="2000" dirty="0" err="1">
                <a:solidFill>
                  <a:srgbClr val="000000"/>
                </a:solidFill>
                <a:cs typeface="Arial" panose="020B0604020202020204" pitchFamily="34" charset="0"/>
              </a:rPr>
              <a:t>practice</a:t>
            </a:r>
            <a:endParaRPr lang="de-CH" sz="2000" dirty="0">
              <a:solidFill>
                <a:srgbClr val="000000"/>
              </a:solidFill>
              <a:cs typeface="Arial" panose="020B0604020202020204" pitchFamily="34" charset="0"/>
            </a:endParaRPr>
          </a:p>
          <a:p>
            <a:endParaRPr lang="fr-FR" sz="2000" dirty="0"/>
          </a:p>
        </p:txBody>
      </p:sp>
      <p:graphicFrame>
        <p:nvGraphicFramePr>
          <p:cNvPr id="5" name="Tableau 4">
            <a:extLst>
              <a:ext uri="{FF2B5EF4-FFF2-40B4-BE49-F238E27FC236}">
                <a16:creationId xmlns:a16="http://schemas.microsoft.com/office/drawing/2014/main" id="{86D9BF06-394C-AD63-2C5A-B859C305BABF}"/>
              </a:ext>
            </a:extLst>
          </p:cNvPr>
          <p:cNvGraphicFramePr>
            <a:graphicFrameLocks noGrp="1"/>
          </p:cNvGraphicFramePr>
          <p:nvPr/>
        </p:nvGraphicFramePr>
        <p:xfrm>
          <a:off x="424206" y="1823276"/>
          <a:ext cx="11532842" cy="2270760"/>
        </p:xfrm>
        <a:graphic>
          <a:graphicData uri="http://schemas.openxmlformats.org/drawingml/2006/table">
            <a:tbl>
              <a:tblPr firstRow="1" bandRow="1">
                <a:tableStyleId>{5C22544A-7EE6-4342-B048-85BDC9FD1C3A}</a:tableStyleId>
              </a:tblPr>
              <a:tblGrid>
                <a:gridCol w="5542961">
                  <a:extLst>
                    <a:ext uri="{9D8B030D-6E8A-4147-A177-3AD203B41FA5}">
                      <a16:colId xmlns:a16="http://schemas.microsoft.com/office/drawing/2014/main" val="3335006079"/>
                    </a:ext>
                  </a:extLst>
                </a:gridCol>
                <a:gridCol w="5989881">
                  <a:extLst>
                    <a:ext uri="{9D8B030D-6E8A-4147-A177-3AD203B41FA5}">
                      <a16:colId xmlns:a16="http://schemas.microsoft.com/office/drawing/2014/main" val="3928578366"/>
                    </a:ext>
                  </a:extLst>
                </a:gridCol>
              </a:tblGrid>
              <a:tr h="370840">
                <a:tc>
                  <a:txBody>
                    <a:bodyPr/>
                    <a:lstStyle/>
                    <a:p>
                      <a:pPr>
                        <a:buNone/>
                      </a:pPr>
                      <a:r>
                        <a:rPr lang="de-CH" sz="1600" b="1" dirty="0">
                          <a:latin typeface="+mj-lt"/>
                          <a:cs typeface="Arial" panose="020B0604020202020204" pitchFamily="34" charset="0"/>
                        </a:rPr>
                        <a:t>Question</a:t>
                      </a:r>
                    </a:p>
                  </a:txBody>
                  <a:tcPr anchor="ctr"/>
                </a:tc>
                <a:tc>
                  <a:txBody>
                    <a:bodyPr/>
                    <a:lstStyle/>
                    <a:p>
                      <a:pPr>
                        <a:buNone/>
                      </a:pPr>
                      <a:r>
                        <a:rPr lang="de-CH" sz="1600" b="1" dirty="0" err="1">
                          <a:latin typeface="+mj-lt"/>
                          <a:cs typeface="Arial" panose="020B0604020202020204" pitchFamily="34" charset="0"/>
                        </a:rPr>
                        <a:t>Answer</a:t>
                      </a:r>
                      <a:endParaRPr lang="de-CH" sz="1600" b="1" dirty="0">
                        <a:latin typeface="+mj-lt"/>
                        <a:cs typeface="Arial" panose="020B0604020202020204" pitchFamily="34" charset="0"/>
                      </a:endParaRPr>
                    </a:p>
                  </a:txBody>
                  <a:tcPr anchor="ctr"/>
                </a:tc>
                <a:extLst>
                  <a:ext uri="{0D108BD9-81ED-4DB2-BD59-A6C34878D82A}">
                    <a16:rowId xmlns:a16="http://schemas.microsoft.com/office/drawing/2014/main" val="2209176023"/>
                  </a:ext>
                </a:extLst>
              </a:tr>
              <a:tr h="370840">
                <a:tc>
                  <a:txBody>
                    <a:bodyPr/>
                    <a:lstStyle/>
                    <a:p>
                      <a:pPr>
                        <a:buNone/>
                      </a:pPr>
                      <a:r>
                        <a:rPr lang="de-CH" sz="1600" dirty="0">
                          <a:latin typeface="+mj-lt"/>
                          <a:cs typeface="Arial" panose="020B0604020202020204" pitchFamily="34" charset="0"/>
                        </a:rPr>
                        <a:t>Does </a:t>
                      </a:r>
                      <a:r>
                        <a:rPr lang="de-CH" sz="1600" dirty="0" err="1">
                          <a:latin typeface="+mj-lt"/>
                          <a:cs typeface="Arial" panose="020B0604020202020204" pitchFamily="34" charset="0"/>
                        </a:rPr>
                        <a:t>higher</a:t>
                      </a:r>
                      <a:r>
                        <a:rPr lang="de-CH" sz="1600" dirty="0">
                          <a:latin typeface="+mj-lt"/>
                          <a:cs typeface="Arial" panose="020B0604020202020204" pitchFamily="34" charset="0"/>
                        </a:rPr>
                        <a:t> </a:t>
                      </a:r>
                      <a:r>
                        <a:rPr lang="de-CH" sz="1600" dirty="0" err="1">
                          <a:latin typeface="+mj-lt"/>
                          <a:cs typeface="Arial" panose="020B0604020202020204" pitchFamily="34" charset="0"/>
                        </a:rPr>
                        <a:t>ziftomenib</a:t>
                      </a:r>
                      <a:r>
                        <a:rPr lang="de-CH" sz="1600" dirty="0">
                          <a:latin typeface="+mj-lt"/>
                          <a:cs typeface="Arial" panose="020B0604020202020204" pitchFamily="34" charset="0"/>
                        </a:rPr>
                        <a:t> </a:t>
                      </a:r>
                      <a:r>
                        <a:rPr lang="de-CH" sz="1600" dirty="0" err="1">
                          <a:latin typeface="+mj-lt"/>
                          <a:cs typeface="Arial" panose="020B0604020202020204" pitchFamily="34" charset="0"/>
                        </a:rPr>
                        <a:t>exposure</a:t>
                      </a:r>
                      <a:r>
                        <a:rPr lang="de-CH" sz="1600" dirty="0">
                          <a:latin typeface="+mj-lt"/>
                          <a:cs typeface="Arial" panose="020B0604020202020204" pitchFamily="34" charset="0"/>
                        </a:rPr>
                        <a:t> </a:t>
                      </a:r>
                      <a:r>
                        <a:rPr lang="de-CH" sz="1600" dirty="0" err="1">
                          <a:latin typeface="+mj-lt"/>
                          <a:cs typeface="Arial" panose="020B0604020202020204" pitchFamily="34" charset="0"/>
                        </a:rPr>
                        <a:t>improve</a:t>
                      </a:r>
                      <a:r>
                        <a:rPr lang="de-CH" sz="1600" dirty="0">
                          <a:latin typeface="+mj-lt"/>
                          <a:cs typeface="Arial" panose="020B0604020202020204" pitchFamily="34" charset="0"/>
                        </a:rPr>
                        <a:t> ORR </a:t>
                      </a:r>
                      <a:r>
                        <a:rPr lang="de-CH" sz="1600" dirty="0" err="1">
                          <a:latin typeface="+mj-lt"/>
                          <a:cs typeface="Arial" panose="020B0604020202020204" pitchFamily="34" charset="0"/>
                        </a:rPr>
                        <a:t>with</a:t>
                      </a:r>
                      <a:r>
                        <a:rPr lang="de-CH" sz="1600" dirty="0">
                          <a:latin typeface="+mj-lt"/>
                          <a:cs typeface="Arial" panose="020B0604020202020204" pitchFamily="34" charset="0"/>
                        </a:rPr>
                        <a:t> </a:t>
                      </a:r>
                      <a:r>
                        <a:rPr lang="de-CH" sz="1600" dirty="0" err="1">
                          <a:latin typeface="+mj-lt"/>
                          <a:cs typeface="Arial" panose="020B0604020202020204" pitchFamily="34" charset="0"/>
                        </a:rPr>
                        <a:t>Ven</a:t>
                      </a:r>
                      <a:r>
                        <a:rPr lang="de-CH" sz="1600" dirty="0">
                          <a:latin typeface="+mj-lt"/>
                          <a:cs typeface="Arial" panose="020B0604020202020204" pitchFamily="34" charset="0"/>
                        </a:rPr>
                        <a:t>/Aza?</a:t>
                      </a:r>
                    </a:p>
                  </a:txBody>
                  <a:tcPr anchor="ctr"/>
                </a:tc>
                <a:tc>
                  <a:txBody>
                    <a:bodyPr/>
                    <a:lstStyle/>
                    <a:p>
                      <a:pPr>
                        <a:buNone/>
                      </a:pPr>
                      <a:r>
                        <a:rPr lang="de-CH" sz="1600" b="1" dirty="0" err="1">
                          <a:latin typeface="+mj-lt"/>
                          <a:cs typeface="Arial" panose="020B0604020202020204" pitchFamily="34" charset="0"/>
                        </a:rPr>
                        <a:t>No</a:t>
                      </a:r>
                      <a:r>
                        <a:rPr lang="de-CH" sz="1600" dirty="0">
                          <a:latin typeface="+mj-lt"/>
                          <a:cs typeface="Arial" panose="020B0604020202020204" pitchFamily="34" charset="0"/>
                        </a:rPr>
                        <a:t> (NPM1-m p=0.935; KMT2A-r p=0.695)</a:t>
                      </a:r>
                    </a:p>
                  </a:txBody>
                  <a:tcPr anchor="ctr"/>
                </a:tc>
                <a:extLst>
                  <a:ext uri="{0D108BD9-81ED-4DB2-BD59-A6C34878D82A}">
                    <a16:rowId xmlns:a16="http://schemas.microsoft.com/office/drawing/2014/main" val="1910343555"/>
                  </a:ext>
                </a:extLst>
              </a:tr>
              <a:tr h="370840">
                <a:tc>
                  <a:txBody>
                    <a:bodyPr/>
                    <a:lstStyle/>
                    <a:p>
                      <a:pPr>
                        <a:buNone/>
                      </a:pPr>
                      <a:r>
                        <a:rPr lang="de-CH" sz="1600" dirty="0" err="1">
                          <a:latin typeface="+mj-lt"/>
                          <a:cs typeface="Arial" panose="020B0604020202020204" pitchFamily="34" charset="0"/>
                        </a:rPr>
                        <a:t>Does</a:t>
                      </a:r>
                      <a:r>
                        <a:rPr lang="de-CH" sz="1600" dirty="0">
                          <a:latin typeface="+mj-lt"/>
                          <a:cs typeface="Arial" panose="020B0604020202020204" pitchFamily="34" charset="0"/>
                        </a:rPr>
                        <a:t> </a:t>
                      </a:r>
                      <a:r>
                        <a:rPr lang="de-CH" sz="1600" dirty="0" err="1">
                          <a:latin typeface="+mj-lt"/>
                          <a:cs typeface="Arial" panose="020B0604020202020204" pitchFamily="34" charset="0"/>
                        </a:rPr>
                        <a:t>higher</a:t>
                      </a:r>
                      <a:r>
                        <a:rPr lang="de-CH" sz="1600" dirty="0">
                          <a:latin typeface="+mj-lt"/>
                          <a:cs typeface="Arial" panose="020B0604020202020204" pitchFamily="34" charset="0"/>
                        </a:rPr>
                        <a:t> </a:t>
                      </a:r>
                      <a:r>
                        <a:rPr lang="de-CH" sz="1600" dirty="0" err="1">
                          <a:latin typeface="+mj-lt"/>
                          <a:cs typeface="Arial" panose="020B0604020202020204" pitchFamily="34" charset="0"/>
                        </a:rPr>
                        <a:t>ziftomenib</a:t>
                      </a:r>
                      <a:r>
                        <a:rPr lang="de-CH" sz="1600" dirty="0">
                          <a:latin typeface="+mj-lt"/>
                          <a:cs typeface="Arial" panose="020B0604020202020204" pitchFamily="34" charset="0"/>
                        </a:rPr>
                        <a:t> </a:t>
                      </a:r>
                      <a:r>
                        <a:rPr lang="de-CH" sz="1600" dirty="0" err="1">
                          <a:latin typeface="+mj-lt"/>
                          <a:cs typeface="Arial" panose="020B0604020202020204" pitchFamily="34" charset="0"/>
                        </a:rPr>
                        <a:t>exposure</a:t>
                      </a:r>
                      <a:r>
                        <a:rPr lang="de-CH" sz="1600" dirty="0">
                          <a:latin typeface="+mj-lt"/>
                          <a:cs typeface="Arial" panose="020B0604020202020204" pitchFamily="34" charset="0"/>
                        </a:rPr>
                        <a:t> </a:t>
                      </a:r>
                      <a:r>
                        <a:rPr lang="de-CH" sz="1600" dirty="0" err="1">
                          <a:latin typeface="+mj-lt"/>
                          <a:cs typeface="Arial" panose="020B0604020202020204" pitchFamily="34" charset="0"/>
                        </a:rPr>
                        <a:t>improve</a:t>
                      </a:r>
                      <a:r>
                        <a:rPr lang="de-CH" sz="1600" dirty="0">
                          <a:latin typeface="+mj-lt"/>
                          <a:cs typeface="Arial" panose="020B0604020202020204" pitchFamily="34" charset="0"/>
                        </a:rPr>
                        <a:t> ORR </a:t>
                      </a:r>
                      <a:r>
                        <a:rPr lang="de-CH" sz="1600" dirty="0" err="1">
                          <a:latin typeface="+mj-lt"/>
                          <a:cs typeface="Arial" panose="020B0604020202020204" pitchFamily="34" charset="0"/>
                        </a:rPr>
                        <a:t>with</a:t>
                      </a:r>
                      <a:r>
                        <a:rPr lang="de-CH" sz="1600" dirty="0">
                          <a:latin typeface="+mj-lt"/>
                          <a:cs typeface="Arial" panose="020B0604020202020204" pitchFamily="34" charset="0"/>
                        </a:rPr>
                        <a:t> 7+3?</a:t>
                      </a:r>
                    </a:p>
                  </a:txBody>
                  <a:tcPr anchor="ctr"/>
                </a:tc>
                <a:tc>
                  <a:txBody>
                    <a:bodyPr/>
                    <a:lstStyle/>
                    <a:p>
                      <a:pPr>
                        <a:buNone/>
                      </a:pPr>
                      <a:r>
                        <a:rPr lang="de-CH" sz="1600" b="1">
                          <a:latin typeface="+mj-lt"/>
                          <a:cs typeface="Arial" panose="020B0604020202020204" pitchFamily="34" charset="0"/>
                        </a:rPr>
                        <a:t>No</a:t>
                      </a:r>
                      <a:r>
                        <a:rPr lang="de-CH" sz="1600">
                          <a:latin typeface="+mj-lt"/>
                          <a:cs typeface="Arial" panose="020B0604020202020204" pitchFamily="34" charset="0"/>
                        </a:rPr>
                        <a:t> (KMT2A-r p=0.924; ORR &gt;90% across exposure range in NPM1-m)</a:t>
                      </a:r>
                    </a:p>
                  </a:txBody>
                  <a:tcPr anchor="ctr"/>
                </a:tc>
                <a:extLst>
                  <a:ext uri="{0D108BD9-81ED-4DB2-BD59-A6C34878D82A}">
                    <a16:rowId xmlns:a16="http://schemas.microsoft.com/office/drawing/2014/main" val="3035184576"/>
                  </a:ext>
                </a:extLst>
              </a:tr>
              <a:tr h="370840">
                <a:tc>
                  <a:txBody>
                    <a:bodyPr/>
                    <a:lstStyle/>
                    <a:p>
                      <a:pPr>
                        <a:buNone/>
                      </a:pPr>
                      <a:r>
                        <a:rPr lang="de-CH" sz="1600" dirty="0">
                          <a:latin typeface="+mj-lt"/>
                          <a:cs typeface="Arial" panose="020B0604020202020204" pitchFamily="34" charset="0"/>
                        </a:rPr>
                        <a:t>Does </a:t>
                      </a:r>
                      <a:r>
                        <a:rPr lang="de-CH" sz="1600" dirty="0" err="1">
                          <a:latin typeface="+mj-lt"/>
                          <a:cs typeface="Arial" panose="020B0604020202020204" pitchFamily="34" charset="0"/>
                        </a:rPr>
                        <a:t>higher</a:t>
                      </a:r>
                      <a:r>
                        <a:rPr lang="de-CH" sz="1600" dirty="0">
                          <a:latin typeface="+mj-lt"/>
                          <a:cs typeface="Arial" panose="020B0604020202020204" pitchFamily="34" charset="0"/>
                        </a:rPr>
                        <a:t> </a:t>
                      </a:r>
                      <a:r>
                        <a:rPr lang="de-CH" sz="1600" dirty="0" err="1">
                          <a:latin typeface="+mj-lt"/>
                          <a:cs typeface="Arial" panose="020B0604020202020204" pitchFamily="34" charset="0"/>
                        </a:rPr>
                        <a:t>ziftomenib</a:t>
                      </a:r>
                      <a:r>
                        <a:rPr lang="de-CH" sz="1600" dirty="0">
                          <a:latin typeface="+mj-lt"/>
                          <a:cs typeface="Arial" panose="020B0604020202020204" pitchFamily="34" charset="0"/>
                        </a:rPr>
                        <a:t> </a:t>
                      </a:r>
                      <a:r>
                        <a:rPr lang="de-CH" sz="1600" dirty="0" err="1">
                          <a:latin typeface="+mj-lt"/>
                          <a:cs typeface="Arial" panose="020B0604020202020204" pitchFamily="34" charset="0"/>
                        </a:rPr>
                        <a:t>exposure</a:t>
                      </a:r>
                      <a:r>
                        <a:rPr lang="de-CH" sz="1600" dirty="0">
                          <a:latin typeface="+mj-lt"/>
                          <a:cs typeface="Arial" panose="020B0604020202020204" pitchFamily="34" charset="0"/>
                        </a:rPr>
                        <a:t> </a:t>
                      </a:r>
                      <a:r>
                        <a:rPr lang="de-CH" sz="1600" dirty="0" err="1">
                          <a:latin typeface="+mj-lt"/>
                          <a:cs typeface="Arial" panose="020B0604020202020204" pitchFamily="34" charset="0"/>
                        </a:rPr>
                        <a:t>increase</a:t>
                      </a:r>
                      <a:r>
                        <a:rPr lang="de-CH" sz="1600" dirty="0">
                          <a:latin typeface="+mj-lt"/>
                          <a:cs typeface="Arial" panose="020B0604020202020204" pitchFamily="34" charset="0"/>
                        </a:rPr>
                        <a:t> </a:t>
                      </a:r>
                      <a:r>
                        <a:rPr lang="de-CH" sz="1600" dirty="0" err="1">
                          <a:latin typeface="+mj-lt"/>
                          <a:cs typeface="Arial" panose="020B0604020202020204" pitchFamily="34" charset="0"/>
                        </a:rPr>
                        <a:t>differentiation</a:t>
                      </a:r>
                      <a:r>
                        <a:rPr lang="de-CH" sz="1600" dirty="0">
                          <a:latin typeface="+mj-lt"/>
                          <a:cs typeface="Arial" panose="020B0604020202020204" pitchFamily="34" charset="0"/>
                        </a:rPr>
                        <a:t> </a:t>
                      </a:r>
                      <a:r>
                        <a:rPr lang="de-CH" sz="1600" dirty="0" err="1">
                          <a:latin typeface="+mj-lt"/>
                          <a:cs typeface="Arial" panose="020B0604020202020204" pitchFamily="34" charset="0"/>
                        </a:rPr>
                        <a:t>syndrome</a:t>
                      </a:r>
                      <a:r>
                        <a:rPr lang="de-CH" sz="1600" dirty="0">
                          <a:latin typeface="+mj-lt"/>
                          <a:cs typeface="Arial" panose="020B0604020202020204" pitchFamily="34" charset="0"/>
                        </a:rPr>
                        <a:t>?</a:t>
                      </a:r>
                    </a:p>
                  </a:txBody>
                  <a:tcPr anchor="ctr"/>
                </a:tc>
                <a:tc>
                  <a:txBody>
                    <a:bodyPr/>
                    <a:lstStyle/>
                    <a:p>
                      <a:pPr>
                        <a:buNone/>
                      </a:pPr>
                      <a:r>
                        <a:rPr lang="de-CH" sz="1600" b="1" dirty="0" err="1">
                          <a:latin typeface="+mj-lt"/>
                          <a:cs typeface="Arial" panose="020B0604020202020204" pitchFamily="34" charset="0"/>
                        </a:rPr>
                        <a:t>No</a:t>
                      </a:r>
                      <a:r>
                        <a:rPr lang="de-CH" sz="1600" dirty="0">
                          <a:latin typeface="+mj-lt"/>
                          <a:cs typeface="Arial" panose="020B0604020202020204" pitchFamily="34" charset="0"/>
                        </a:rPr>
                        <a:t> (all </a:t>
                      </a:r>
                      <a:r>
                        <a:rPr lang="de-CH" sz="1600" dirty="0" err="1">
                          <a:latin typeface="+mj-lt"/>
                          <a:cs typeface="Arial" panose="020B0604020202020204" pitchFamily="34" charset="0"/>
                        </a:rPr>
                        <a:t>analyses</a:t>
                      </a:r>
                      <a:r>
                        <a:rPr lang="de-CH" sz="1600" dirty="0">
                          <a:latin typeface="+mj-lt"/>
                          <a:cs typeface="Arial" panose="020B0604020202020204" pitchFamily="34" charset="0"/>
                        </a:rPr>
                        <a:t> non-</a:t>
                      </a:r>
                      <a:r>
                        <a:rPr lang="de-CH" sz="1600" dirty="0" err="1">
                          <a:latin typeface="+mj-lt"/>
                          <a:cs typeface="Arial" panose="020B0604020202020204" pitchFamily="34" charset="0"/>
                        </a:rPr>
                        <a:t>significant</a:t>
                      </a:r>
                      <a:r>
                        <a:rPr lang="de-CH" sz="1600" dirty="0">
                          <a:latin typeface="+mj-lt"/>
                          <a:cs typeface="Arial" panose="020B0604020202020204" pitchFamily="34" charset="0"/>
                        </a:rPr>
                        <a:t>)</a:t>
                      </a:r>
                    </a:p>
                  </a:txBody>
                  <a:tcPr anchor="ctr"/>
                </a:tc>
                <a:extLst>
                  <a:ext uri="{0D108BD9-81ED-4DB2-BD59-A6C34878D82A}">
                    <a16:rowId xmlns:a16="http://schemas.microsoft.com/office/drawing/2014/main" val="4120621855"/>
                  </a:ext>
                </a:extLst>
              </a:tr>
              <a:tr h="370840">
                <a:tc>
                  <a:txBody>
                    <a:bodyPr/>
                    <a:lstStyle/>
                    <a:p>
                      <a:pPr>
                        <a:buNone/>
                      </a:pPr>
                      <a:r>
                        <a:rPr lang="de-CH" sz="1600" dirty="0">
                          <a:latin typeface="+mj-lt"/>
                          <a:cs typeface="Arial" panose="020B0604020202020204" pitchFamily="34" charset="0"/>
                        </a:rPr>
                        <a:t>Do </a:t>
                      </a:r>
                      <a:r>
                        <a:rPr lang="de-CH" sz="1600" dirty="0" err="1">
                          <a:latin typeface="+mj-lt"/>
                          <a:cs typeface="Arial" panose="020B0604020202020204" pitchFamily="34" charset="0"/>
                        </a:rPr>
                        <a:t>patient</a:t>
                      </a:r>
                      <a:r>
                        <a:rPr lang="de-CH" sz="1600" dirty="0">
                          <a:latin typeface="+mj-lt"/>
                          <a:cs typeface="Arial" panose="020B0604020202020204" pitchFamily="34" charset="0"/>
                        </a:rPr>
                        <a:t> </a:t>
                      </a:r>
                      <a:r>
                        <a:rPr lang="de-CH" sz="1600" dirty="0" err="1">
                          <a:latin typeface="+mj-lt"/>
                          <a:cs typeface="Arial" panose="020B0604020202020204" pitchFamily="34" charset="0"/>
                        </a:rPr>
                        <a:t>or</a:t>
                      </a:r>
                      <a:r>
                        <a:rPr lang="de-CH" sz="1600" dirty="0">
                          <a:latin typeface="+mj-lt"/>
                          <a:cs typeface="Arial" panose="020B0604020202020204" pitchFamily="34" charset="0"/>
                        </a:rPr>
                        <a:t> </a:t>
                      </a:r>
                      <a:r>
                        <a:rPr lang="de-CH" sz="1600" dirty="0" err="1">
                          <a:latin typeface="+mj-lt"/>
                          <a:cs typeface="Arial" panose="020B0604020202020204" pitchFamily="34" charset="0"/>
                        </a:rPr>
                        <a:t>treatment</a:t>
                      </a:r>
                      <a:r>
                        <a:rPr lang="de-CH" sz="1600" dirty="0">
                          <a:latin typeface="+mj-lt"/>
                          <a:cs typeface="Arial" panose="020B0604020202020204" pitchFamily="34" charset="0"/>
                        </a:rPr>
                        <a:t> </a:t>
                      </a:r>
                      <a:r>
                        <a:rPr lang="de-CH" sz="1600" dirty="0" err="1">
                          <a:latin typeface="+mj-lt"/>
                          <a:cs typeface="Arial" panose="020B0604020202020204" pitchFamily="34" charset="0"/>
                        </a:rPr>
                        <a:t>factors</a:t>
                      </a:r>
                      <a:r>
                        <a:rPr lang="de-CH" sz="1600" dirty="0">
                          <a:latin typeface="+mj-lt"/>
                          <a:cs typeface="Arial" panose="020B0604020202020204" pitchFamily="34" charset="0"/>
                        </a:rPr>
                        <a:t> </a:t>
                      </a:r>
                      <a:r>
                        <a:rPr lang="de-CH" sz="1600" dirty="0" err="1">
                          <a:latin typeface="+mj-lt"/>
                          <a:cs typeface="Arial" panose="020B0604020202020204" pitchFamily="34" charset="0"/>
                        </a:rPr>
                        <a:t>meaningfully</a:t>
                      </a:r>
                      <a:r>
                        <a:rPr lang="de-CH" sz="1600" dirty="0">
                          <a:latin typeface="+mj-lt"/>
                          <a:cs typeface="Arial" panose="020B0604020202020204" pitchFamily="34" charset="0"/>
                        </a:rPr>
                        <a:t> </a:t>
                      </a:r>
                      <a:r>
                        <a:rPr lang="de-CH" sz="1600" dirty="0" err="1">
                          <a:latin typeface="+mj-lt"/>
                          <a:cs typeface="Arial" panose="020B0604020202020204" pitchFamily="34" charset="0"/>
                        </a:rPr>
                        <a:t>affect</a:t>
                      </a:r>
                      <a:r>
                        <a:rPr lang="de-CH" sz="1600" dirty="0">
                          <a:latin typeface="+mj-lt"/>
                          <a:cs typeface="Arial" panose="020B0604020202020204" pitchFamily="34" charset="0"/>
                        </a:rPr>
                        <a:t> </a:t>
                      </a:r>
                      <a:r>
                        <a:rPr lang="de-CH" sz="1600" dirty="0" err="1">
                          <a:latin typeface="+mj-lt"/>
                          <a:cs typeface="Arial" panose="020B0604020202020204" pitchFamily="34" charset="0"/>
                        </a:rPr>
                        <a:t>ziftomenib</a:t>
                      </a:r>
                      <a:r>
                        <a:rPr lang="de-CH" sz="1600" dirty="0">
                          <a:latin typeface="+mj-lt"/>
                          <a:cs typeface="Arial" panose="020B0604020202020204" pitchFamily="34" charset="0"/>
                        </a:rPr>
                        <a:t> </a:t>
                      </a:r>
                      <a:r>
                        <a:rPr lang="de-CH" sz="1600" dirty="0" err="1">
                          <a:latin typeface="+mj-lt"/>
                          <a:cs typeface="Arial" panose="020B0604020202020204" pitchFamily="34" charset="0"/>
                        </a:rPr>
                        <a:t>exposure</a:t>
                      </a:r>
                      <a:r>
                        <a:rPr lang="de-CH" sz="1600" dirty="0">
                          <a:latin typeface="+mj-lt"/>
                          <a:cs typeface="Arial" panose="020B0604020202020204" pitchFamily="34" charset="0"/>
                        </a:rPr>
                        <a:t>?</a:t>
                      </a:r>
                    </a:p>
                  </a:txBody>
                  <a:tcPr anchor="ctr"/>
                </a:tc>
                <a:tc>
                  <a:txBody>
                    <a:bodyPr/>
                    <a:lstStyle/>
                    <a:p>
                      <a:pPr>
                        <a:buNone/>
                      </a:pPr>
                      <a:r>
                        <a:rPr lang="de-CH" sz="1600" b="1" dirty="0">
                          <a:latin typeface="+mj-lt"/>
                          <a:cs typeface="Arial" panose="020B0604020202020204" pitchFamily="34" charset="0"/>
                        </a:rPr>
                        <a:t>Yes, </a:t>
                      </a:r>
                      <a:r>
                        <a:rPr lang="de-CH" sz="1600" b="1" dirty="0" err="1">
                          <a:latin typeface="+mj-lt"/>
                          <a:cs typeface="Arial" panose="020B0604020202020204" pitchFamily="34" charset="0"/>
                        </a:rPr>
                        <a:t>clinically</a:t>
                      </a:r>
                      <a:r>
                        <a:rPr lang="de-CH" sz="1600" b="1" dirty="0">
                          <a:latin typeface="+mj-lt"/>
                          <a:cs typeface="Arial" panose="020B0604020202020204" pitchFamily="34" charset="0"/>
                        </a:rPr>
                        <a:t> </a:t>
                      </a:r>
                      <a:r>
                        <a:rPr lang="de-CH" sz="1600" b="1" dirty="0" err="1">
                          <a:latin typeface="+mj-lt"/>
                          <a:cs typeface="Arial" panose="020B0604020202020204" pitchFamily="34" charset="0"/>
                        </a:rPr>
                        <a:t>meaningful</a:t>
                      </a:r>
                      <a:r>
                        <a:rPr lang="de-CH" sz="1600" b="1" dirty="0">
                          <a:latin typeface="+mj-lt"/>
                          <a:cs typeface="Arial" panose="020B0604020202020204" pitchFamily="34" charset="0"/>
                        </a:rPr>
                        <a:t> </a:t>
                      </a:r>
                      <a:r>
                        <a:rPr lang="de-CH" sz="1600" b="1" dirty="0" err="1">
                          <a:latin typeface="+mj-lt"/>
                          <a:cs typeface="Arial" panose="020B0604020202020204" pitchFamily="34" charset="0"/>
                        </a:rPr>
                        <a:t>covariates</a:t>
                      </a:r>
                      <a:r>
                        <a:rPr lang="de-CH" sz="1600" b="1" dirty="0">
                          <a:latin typeface="+mj-lt"/>
                          <a:cs typeface="Arial" panose="020B0604020202020204" pitchFamily="34" charset="0"/>
                        </a:rPr>
                        <a:t> </a:t>
                      </a:r>
                      <a:r>
                        <a:rPr lang="de-CH" sz="1600" b="1" dirty="0" err="1">
                          <a:latin typeface="+mj-lt"/>
                          <a:cs typeface="Arial" panose="020B0604020202020204" pitchFamily="34" charset="0"/>
                        </a:rPr>
                        <a:t>identified</a:t>
                      </a:r>
                      <a:r>
                        <a:rPr lang="de-CH" sz="1600" dirty="0">
                          <a:latin typeface="+mj-lt"/>
                          <a:cs typeface="Arial" panose="020B0604020202020204" pitchFamily="34" charset="0"/>
                        </a:rPr>
                        <a:t> (</a:t>
                      </a:r>
                      <a:r>
                        <a:rPr lang="de-CH" sz="1600" dirty="0" err="1">
                          <a:latin typeface="+mj-lt"/>
                          <a:cs typeface="Arial" panose="020B0604020202020204" pitchFamily="34" charset="0"/>
                        </a:rPr>
                        <a:t>including</a:t>
                      </a:r>
                      <a:r>
                        <a:rPr lang="de-CH" sz="1600" dirty="0">
                          <a:latin typeface="+mj-lt"/>
                          <a:cs typeface="Arial" panose="020B0604020202020204" pitchFamily="34" charset="0"/>
                        </a:rPr>
                        <a:t> Health </a:t>
                      </a:r>
                      <a:r>
                        <a:rPr lang="de-CH" sz="1600" dirty="0" err="1">
                          <a:latin typeface="+mj-lt"/>
                          <a:cs typeface="Arial" panose="020B0604020202020204" pitchFamily="34" charset="0"/>
                        </a:rPr>
                        <a:t>status</a:t>
                      </a:r>
                      <a:r>
                        <a:rPr lang="de-CH" sz="1600" dirty="0">
                          <a:latin typeface="+mj-lt"/>
                          <a:cs typeface="Arial" panose="020B0604020202020204" pitchFamily="34" charset="0"/>
                        </a:rPr>
                        <a:t>, Food, PPIs, and CYP3A </a:t>
                      </a:r>
                      <a:r>
                        <a:rPr lang="de-CH" sz="1600" dirty="0" err="1">
                          <a:latin typeface="+mj-lt"/>
                          <a:cs typeface="Arial" panose="020B0604020202020204" pitchFamily="34" charset="0"/>
                        </a:rPr>
                        <a:t>inhibitors</a:t>
                      </a:r>
                      <a:r>
                        <a:rPr lang="de-CH" sz="1600" dirty="0">
                          <a:latin typeface="+mj-lt"/>
                          <a:cs typeface="Arial" panose="020B0604020202020204" pitchFamily="34" charset="0"/>
                        </a:rPr>
                        <a:t>)</a:t>
                      </a:r>
                    </a:p>
                  </a:txBody>
                  <a:tcPr/>
                </a:tc>
                <a:extLst>
                  <a:ext uri="{0D108BD9-81ED-4DB2-BD59-A6C34878D82A}">
                    <a16:rowId xmlns:a16="http://schemas.microsoft.com/office/drawing/2014/main" val="1914355063"/>
                  </a:ext>
                </a:extLst>
              </a:tr>
            </a:tbl>
          </a:graphicData>
        </a:graphic>
      </p:graphicFrame>
      <p:sp>
        <p:nvSpPr>
          <p:cNvPr id="6" name="Text Box 3">
            <a:extLst>
              <a:ext uri="{FF2B5EF4-FFF2-40B4-BE49-F238E27FC236}">
                <a16:creationId xmlns:a16="http://schemas.microsoft.com/office/drawing/2014/main" id="{C0348CCD-9058-97C5-490C-2FE918DE4374}"/>
              </a:ext>
            </a:extLst>
          </p:cNvPr>
          <p:cNvSpPr txBox="1">
            <a:spLocks noChangeArrowheads="1"/>
          </p:cNvSpPr>
          <p:nvPr/>
        </p:nvSpPr>
        <p:spPr bwMode="auto">
          <a:xfrm>
            <a:off x="9797690" y="6538230"/>
            <a:ext cx="239431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Mitra A, abstract PF537</a:t>
            </a:r>
          </a:p>
        </p:txBody>
      </p:sp>
    </p:spTree>
    <p:extLst>
      <p:ext uri="{BB962C8B-B14F-4D97-AF65-F5344CB8AC3E}">
        <p14:creationId xmlns:p14="http://schemas.microsoft.com/office/powerpoint/2010/main" val="41716829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8545C-187C-6E0D-8478-A6FAF8DB1076}"/>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7C10453F-BC0F-A07C-4CA6-770775D6259E}"/>
              </a:ext>
            </a:extLst>
          </p:cNvPr>
          <p:cNvSpPr txBox="1"/>
          <p:nvPr/>
        </p:nvSpPr>
        <p:spPr>
          <a:xfrm>
            <a:off x="2842646" y="1788459"/>
            <a:ext cx="6871368"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a:ea typeface="+mn-ea"/>
                <a:cs typeface="+mn-cs"/>
              </a:rPr>
              <a:t>Menin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inhibitors</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demonstrated</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promising</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efficacy</a:t>
            </a:r>
            <a:r>
              <a:rPr kumimoji="0" lang="fr-FR" sz="2400" b="1" i="0" u="none" strike="noStrike" kern="1200" cap="none" spc="0" normalizeH="0" baseline="0" noProof="0" dirty="0">
                <a:ln>
                  <a:noFill/>
                </a:ln>
                <a:solidFill>
                  <a:srgbClr val="C00000"/>
                </a:solidFill>
                <a:effectLst/>
                <a:uLnTx/>
                <a:uFillTx/>
                <a:latin typeface="Calibri"/>
                <a:ea typeface="+mn-ea"/>
                <a:cs typeface="+mn-cs"/>
              </a:rPr>
              <a:t> 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C00000"/>
                </a:solidFill>
                <a:effectLst/>
                <a:uLnTx/>
                <a:uFillTx/>
                <a:latin typeface="Calibri"/>
                <a:ea typeface="+mn-ea"/>
                <a:cs typeface="+mn-cs"/>
              </a:rPr>
              <a:t>relapsed</a:t>
            </a:r>
            <a:r>
              <a:rPr kumimoji="0" lang="fr-FR" sz="2400" b="1" i="0" u="none" strike="noStrike" kern="1200" cap="none" spc="0" normalizeH="0" baseline="0" noProof="0" dirty="0">
                <a:ln>
                  <a:noFill/>
                </a:ln>
                <a:solidFill>
                  <a:srgbClr val="C00000"/>
                </a:solidFill>
                <a:effectLst/>
                <a:uLnTx/>
                <a:uFillTx/>
                <a:latin typeface="Calibri"/>
                <a:ea typeface="+mn-ea"/>
                <a:cs typeface="+mn-cs"/>
              </a:rPr>
              <a:t>/</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refractory</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1" u="none" strike="noStrike" kern="1200" cap="none" spc="0" normalizeH="0" baseline="0" noProof="0" dirty="0">
                <a:ln>
                  <a:noFill/>
                </a:ln>
                <a:solidFill>
                  <a:srgbClr val="C00000"/>
                </a:solidFill>
                <a:effectLst/>
                <a:uLnTx/>
                <a:uFillTx/>
                <a:latin typeface="Calibri"/>
                <a:ea typeface="+mn-ea"/>
                <a:cs typeface="+mn-cs"/>
              </a:rPr>
              <a:t>KMT2Ar</a:t>
            </a:r>
            <a:r>
              <a:rPr kumimoji="0" lang="fr-FR" sz="2400" b="1" i="0" u="none" strike="noStrike" kern="1200" cap="none" spc="0" normalizeH="0" baseline="0" noProof="0" dirty="0">
                <a:ln>
                  <a:noFill/>
                </a:ln>
                <a:solidFill>
                  <a:srgbClr val="C00000"/>
                </a:solidFill>
                <a:effectLst/>
                <a:uLnTx/>
                <a:uFillTx/>
                <a:latin typeface="Calibri"/>
                <a:ea typeface="+mn-ea"/>
                <a:cs typeface="+mn-cs"/>
              </a:rPr>
              <a:t> and </a:t>
            </a:r>
            <a:r>
              <a:rPr kumimoji="0" lang="fr-FR" sz="2400" b="1" i="1" u="none" strike="noStrike" kern="1200" cap="none" spc="0" normalizeH="0" baseline="0" noProof="0" dirty="0">
                <a:ln>
                  <a:noFill/>
                </a:ln>
                <a:solidFill>
                  <a:srgbClr val="C00000"/>
                </a:solidFill>
                <a:effectLst/>
                <a:uLnTx/>
                <a:uFillTx/>
                <a:latin typeface="Calibri"/>
                <a:ea typeface="+mn-ea"/>
                <a:cs typeface="+mn-cs"/>
              </a:rPr>
              <a:t>NPM1m</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leukaemia</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graphicFrame>
        <p:nvGraphicFramePr>
          <p:cNvPr id="5" name="Tableau 4">
            <a:extLst>
              <a:ext uri="{FF2B5EF4-FFF2-40B4-BE49-F238E27FC236}">
                <a16:creationId xmlns:a16="http://schemas.microsoft.com/office/drawing/2014/main" id="{CE3822FC-1482-3C10-1058-1F2B887E9665}"/>
              </a:ext>
            </a:extLst>
          </p:cNvPr>
          <p:cNvGraphicFramePr>
            <a:graphicFrameLocks noGrp="1"/>
          </p:cNvGraphicFramePr>
          <p:nvPr/>
        </p:nvGraphicFramePr>
        <p:xfrm>
          <a:off x="6415741" y="3058790"/>
          <a:ext cx="5484906" cy="2570480"/>
        </p:xfrm>
        <a:graphic>
          <a:graphicData uri="http://schemas.openxmlformats.org/drawingml/2006/table">
            <a:tbl>
              <a:tblPr firstRow="1" bandRow="1">
                <a:tableStyleId>{5C22544A-7EE6-4342-B048-85BDC9FD1C3A}</a:tableStyleId>
              </a:tblPr>
              <a:tblGrid>
                <a:gridCol w="1068008">
                  <a:extLst>
                    <a:ext uri="{9D8B030D-6E8A-4147-A177-3AD203B41FA5}">
                      <a16:colId xmlns:a16="http://schemas.microsoft.com/office/drawing/2014/main" val="352084223"/>
                    </a:ext>
                  </a:extLst>
                </a:gridCol>
                <a:gridCol w="842163">
                  <a:extLst>
                    <a:ext uri="{9D8B030D-6E8A-4147-A177-3AD203B41FA5}">
                      <a16:colId xmlns:a16="http://schemas.microsoft.com/office/drawing/2014/main" val="2452759930"/>
                    </a:ext>
                  </a:extLst>
                </a:gridCol>
                <a:gridCol w="1366286">
                  <a:extLst>
                    <a:ext uri="{9D8B030D-6E8A-4147-A177-3AD203B41FA5}">
                      <a16:colId xmlns:a16="http://schemas.microsoft.com/office/drawing/2014/main" val="3508109108"/>
                    </a:ext>
                  </a:extLst>
                </a:gridCol>
                <a:gridCol w="842163">
                  <a:extLst>
                    <a:ext uri="{9D8B030D-6E8A-4147-A177-3AD203B41FA5}">
                      <a16:colId xmlns:a16="http://schemas.microsoft.com/office/drawing/2014/main" val="373912603"/>
                    </a:ext>
                  </a:extLst>
                </a:gridCol>
                <a:gridCol w="1366286">
                  <a:extLst>
                    <a:ext uri="{9D8B030D-6E8A-4147-A177-3AD203B41FA5}">
                      <a16:colId xmlns:a16="http://schemas.microsoft.com/office/drawing/2014/main" val="1027432154"/>
                    </a:ext>
                  </a:extLst>
                </a:gridCol>
              </a:tblGrid>
              <a:tr h="370840">
                <a:tc>
                  <a:txBody>
                    <a:bodyPr/>
                    <a:lstStyle/>
                    <a:p>
                      <a:pPr>
                        <a:buNone/>
                      </a:pPr>
                      <a:br>
                        <a:rPr lang="fr-FR" sz="1200" dirty="0">
                          <a:effectLst/>
                          <a:latin typeface="+mj-lt"/>
                        </a:rPr>
                      </a:br>
                      <a:endParaRPr lang="fr-FR" sz="1200" dirty="0">
                        <a:effectLst/>
                        <a:latin typeface="+mj-lt"/>
                      </a:endParaRPr>
                    </a:p>
                  </a:txBody>
                  <a:tcPr anchor="ctr"/>
                </a:tc>
                <a:tc gridSpan="2">
                  <a:txBody>
                    <a:bodyPr/>
                    <a:lstStyle/>
                    <a:p>
                      <a:pPr algn="ctr">
                        <a:buNone/>
                      </a:pPr>
                      <a:r>
                        <a:rPr lang="fr-FR" sz="1200" dirty="0" err="1">
                          <a:effectLst/>
                          <a:latin typeface="+mj-lt"/>
                        </a:rPr>
                        <a:t>KMIZAr</a:t>
                      </a:r>
                      <a:endParaRPr lang="fr-FR" sz="1200" dirty="0">
                        <a:effectLst/>
                        <a:latin typeface="+mj-lt"/>
                      </a:endParaRPr>
                    </a:p>
                  </a:txBody>
                  <a:tcPr anchor="ctr"/>
                </a:tc>
                <a:tc hMerge="1">
                  <a:txBody>
                    <a:bodyPr/>
                    <a:lstStyle/>
                    <a:p>
                      <a:endParaRPr dirty="0"/>
                    </a:p>
                  </a:txBody>
                  <a:tcPr anchor="ctr"/>
                </a:tc>
                <a:tc gridSpan="2">
                  <a:txBody>
                    <a:bodyPr/>
                    <a:lstStyle/>
                    <a:p>
                      <a:pPr algn="ctr">
                        <a:buNone/>
                      </a:pPr>
                      <a:r>
                        <a:rPr lang="fr-FR" sz="1200" dirty="0">
                          <a:effectLst/>
                          <a:latin typeface="+mj-lt"/>
                        </a:rPr>
                        <a:t>NPM1m</a:t>
                      </a:r>
                    </a:p>
                  </a:txBody>
                  <a:tcPr anchor="ctr"/>
                </a:tc>
                <a:tc hMerge="1">
                  <a:txBody>
                    <a:bodyPr/>
                    <a:lstStyle/>
                    <a:p>
                      <a:endParaRPr lang="fr-FR"/>
                    </a:p>
                  </a:txBody>
                  <a:tcPr/>
                </a:tc>
                <a:extLst>
                  <a:ext uri="{0D108BD9-81ED-4DB2-BD59-A6C34878D82A}">
                    <a16:rowId xmlns:a16="http://schemas.microsoft.com/office/drawing/2014/main" val="773689388"/>
                  </a:ext>
                </a:extLst>
              </a:tr>
              <a:tr h="370840">
                <a:tc>
                  <a:txBody>
                    <a:bodyPr/>
                    <a:lstStyle/>
                    <a:p>
                      <a:pPr>
                        <a:buNone/>
                      </a:pPr>
                      <a:br>
                        <a:rPr lang="fr-FR" sz="1200">
                          <a:effectLst/>
                          <a:latin typeface="+mj-lt"/>
                        </a:rPr>
                      </a:br>
                      <a:endParaRPr lang="fr-FR" sz="1200">
                        <a:effectLst/>
                        <a:latin typeface="+mj-lt"/>
                      </a:endParaRPr>
                    </a:p>
                  </a:txBody>
                  <a:tcPr anchor="ctr"/>
                </a:tc>
                <a:tc>
                  <a:txBody>
                    <a:bodyPr/>
                    <a:lstStyle/>
                    <a:p>
                      <a:pPr algn="ctr">
                        <a:buNone/>
                      </a:pPr>
                      <a:r>
                        <a:rPr lang="fr-FR" sz="1200" dirty="0">
                          <a:effectLst/>
                          <a:latin typeface="+mj-lt"/>
                        </a:rPr>
                        <a:t>No of</a:t>
                      </a:r>
                    </a:p>
                    <a:p>
                      <a:pPr algn="ctr">
                        <a:buNone/>
                      </a:pPr>
                      <a:r>
                        <a:rPr lang="fr-FR" sz="1200" dirty="0">
                          <a:effectLst/>
                          <a:latin typeface="+mj-lt"/>
                        </a:rPr>
                        <a:t>patients</a:t>
                      </a:r>
                    </a:p>
                  </a:txBody>
                  <a:tcPr anchor="ctr"/>
                </a:tc>
                <a:tc>
                  <a:txBody>
                    <a:bodyPr/>
                    <a:lstStyle/>
                    <a:p>
                      <a:pPr algn="ctr">
                        <a:buNone/>
                      </a:pPr>
                      <a:r>
                        <a:rPr lang="fr-FR" sz="1200" dirty="0" err="1">
                          <a:effectLst/>
                          <a:latin typeface="+mj-lt"/>
                        </a:rPr>
                        <a:t>Response</a:t>
                      </a:r>
                      <a:r>
                        <a:rPr lang="fr-FR" sz="1200" dirty="0">
                          <a:effectLst/>
                          <a:latin typeface="+mj-lt"/>
                        </a:rPr>
                        <a:t> rate*</a:t>
                      </a:r>
                    </a:p>
                  </a:txBody>
                  <a:tcPr anchor="ctr"/>
                </a:tc>
                <a:tc>
                  <a:txBody>
                    <a:bodyPr/>
                    <a:lstStyle/>
                    <a:p>
                      <a:pPr algn="ctr">
                        <a:buNone/>
                      </a:pPr>
                      <a:r>
                        <a:rPr lang="fr-FR" sz="1200" dirty="0">
                          <a:effectLst/>
                          <a:latin typeface="+mj-lt"/>
                        </a:rPr>
                        <a:t>No of</a:t>
                      </a:r>
                    </a:p>
                    <a:p>
                      <a:pPr algn="ctr">
                        <a:buNone/>
                      </a:pPr>
                      <a:r>
                        <a:rPr lang="fr-FR" sz="1200" dirty="0">
                          <a:effectLst/>
                          <a:latin typeface="+mj-lt"/>
                        </a:rPr>
                        <a:t>patients</a:t>
                      </a:r>
                    </a:p>
                  </a:txBody>
                  <a:tcPr anchor="ctr"/>
                </a:tc>
                <a:tc>
                  <a:txBody>
                    <a:bodyPr/>
                    <a:lstStyle/>
                    <a:p>
                      <a:pPr algn="ctr">
                        <a:buNone/>
                      </a:pPr>
                      <a:r>
                        <a:rPr lang="fr-FR" sz="1200" dirty="0" err="1">
                          <a:effectLst/>
                          <a:latin typeface="+mj-lt"/>
                        </a:rPr>
                        <a:t>Response</a:t>
                      </a:r>
                      <a:r>
                        <a:rPr lang="fr-FR" sz="1200" dirty="0">
                          <a:effectLst/>
                          <a:latin typeface="+mj-lt"/>
                        </a:rPr>
                        <a:t> rate*</a:t>
                      </a:r>
                    </a:p>
                  </a:txBody>
                  <a:tcPr anchor="ctr"/>
                </a:tc>
                <a:extLst>
                  <a:ext uri="{0D108BD9-81ED-4DB2-BD59-A6C34878D82A}">
                    <a16:rowId xmlns:a16="http://schemas.microsoft.com/office/drawing/2014/main" val="60707722"/>
                  </a:ext>
                </a:extLst>
              </a:tr>
              <a:tr h="370840">
                <a:tc>
                  <a:txBody>
                    <a:bodyPr/>
                    <a:lstStyle/>
                    <a:p>
                      <a:pPr>
                        <a:buNone/>
                      </a:pPr>
                      <a:r>
                        <a:rPr lang="fr-FR" sz="1200">
                          <a:effectLst/>
                          <a:latin typeface="+mj-lt"/>
                        </a:rPr>
                        <a:t>Revumenib</a:t>
                      </a:r>
                    </a:p>
                  </a:txBody>
                  <a:tcPr anchor="ctr"/>
                </a:tc>
                <a:tc>
                  <a:txBody>
                    <a:bodyPr/>
                    <a:lstStyle/>
                    <a:p>
                      <a:pPr algn="ctr">
                        <a:buNone/>
                      </a:pPr>
                      <a:r>
                        <a:rPr lang="fr-FR" sz="1200">
                          <a:effectLst/>
                          <a:latin typeface="+mj-lt"/>
                        </a:rPr>
                        <a:t>57</a:t>
                      </a:r>
                    </a:p>
                  </a:txBody>
                  <a:tcPr anchor="ctr"/>
                </a:tc>
                <a:tc>
                  <a:txBody>
                    <a:bodyPr/>
                    <a:lstStyle/>
                    <a:p>
                      <a:pPr algn="ctr">
                        <a:buNone/>
                      </a:pPr>
                      <a:r>
                        <a:rPr lang="fr-FR" sz="1200">
                          <a:effectLst/>
                          <a:latin typeface="+mj-lt"/>
                        </a:rPr>
                        <a:t>44%</a:t>
                      </a:r>
                    </a:p>
                    <a:p>
                      <a:pPr algn="ctr">
                        <a:buNone/>
                      </a:pPr>
                      <a:r>
                        <a:rPr lang="fr-FR" sz="1200">
                          <a:effectLst/>
                          <a:latin typeface="+mj-lt"/>
                        </a:rPr>
                        <a:t>(22.8% CR/Ch)</a:t>
                      </a:r>
                    </a:p>
                  </a:txBody>
                  <a:tcPr anchor="ctr"/>
                </a:tc>
                <a:tc>
                  <a:txBody>
                    <a:bodyPr/>
                    <a:lstStyle/>
                    <a:p>
                      <a:pPr algn="ctr">
                        <a:buNone/>
                      </a:pPr>
                      <a:r>
                        <a:rPr lang="fr-FR" sz="1200" dirty="0">
                          <a:effectLst/>
                          <a:latin typeface="+mj-lt"/>
                        </a:rPr>
                        <a:t>64</a:t>
                      </a:r>
                    </a:p>
                  </a:txBody>
                  <a:tcPr anchor="ctr"/>
                </a:tc>
                <a:tc>
                  <a:txBody>
                    <a:bodyPr/>
                    <a:lstStyle/>
                    <a:p>
                      <a:pPr algn="ctr">
                        <a:buNone/>
                      </a:pPr>
                      <a:r>
                        <a:rPr lang="fr-FR" sz="1200">
                          <a:effectLst/>
                          <a:latin typeface="+mj-lt"/>
                        </a:rPr>
                        <a:t>29.7%</a:t>
                      </a:r>
                    </a:p>
                    <a:p>
                      <a:pPr algn="ctr">
                        <a:buNone/>
                      </a:pPr>
                      <a:r>
                        <a:rPr lang="fr-FR" sz="1200">
                          <a:effectLst/>
                          <a:latin typeface="+mj-lt"/>
                        </a:rPr>
                        <a:t>(23% CR/CRh)</a:t>
                      </a:r>
                    </a:p>
                  </a:txBody>
                  <a:tcPr anchor="ctr"/>
                </a:tc>
                <a:extLst>
                  <a:ext uri="{0D108BD9-81ED-4DB2-BD59-A6C34878D82A}">
                    <a16:rowId xmlns:a16="http://schemas.microsoft.com/office/drawing/2014/main" val="967600602"/>
                  </a:ext>
                </a:extLst>
              </a:tr>
              <a:tr h="370840">
                <a:tc>
                  <a:txBody>
                    <a:bodyPr/>
                    <a:lstStyle/>
                    <a:p>
                      <a:pPr>
                        <a:buNone/>
                      </a:pPr>
                      <a:r>
                        <a:rPr lang="fr-FR" sz="1200">
                          <a:effectLst/>
                          <a:latin typeface="+mj-lt"/>
                        </a:rPr>
                        <a:t>Ziftomenib</a:t>
                      </a:r>
                    </a:p>
                  </a:txBody>
                  <a:tcPr anchor="ctr"/>
                </a:tc>
                <a:tc>
                  <a:txBody>
                    <a:bodyPr/>
                    <a:lstStyle/>
                    <a:p>
                      <a:pPr algn="ctr">
                        <a:buNone/>
                      </a:pPr>
                      <a:r>
                        <a:rPr lang="fr-FR" sz="1200" dirty="0">
                          <a:effectLst/>
                          <a:latin typeface="+mj-lt"/>
                        </a:rPr>
                        <a:t>-</a:t>
                      </a:r>
                    </a:p>
                  </a:txBody>
                  <a:tcPr anchor="ctr"/>
                </a:tc>
                <a:tc>
                  <a:txBody>
                    <a:bodyPr/>
                    <a:lstStyle/>
                    <a:p>
                      <a:pPr algn="ctr">
                        <a:buNone/>
                      </a:pPr>
                      <a:r>
                        <a:rPr lang="fr-FR" sz="1200" dirty="0">
                          <a:effectLst/>
                          <a:latin typeface="+mj-lt"/>
                        </a:rPr>
                        <a:t>-</a:t>
                      </a:r>
                    </a:p>
                  </a:txBody>
                  <a:tcPr anchor="ctr"/>
                </a:tc>
                <a:tc>
                  <a:txBody>
                    <a:bodyPr/>
                    <a:lstStyle/>
                    <a:p>
                      <a:pPr algn="ctr">
                        <a:buNone/>
                      </a:pPr>
                      <a:r>
                        <a:rPr lang="fr-FR" sz="1200" dirty="0">
                          <a:effectLst/>
                          <a:latin typeface="+mj-lt"/>
                        </a:rPr>
                        <a:t>92</a:t>
                      </a:r>
                    </a:p>
                  </a:txBody>
                  <a:tcPr anchor="ctr"/>
                </a:tc>
                <a:tc>
                  <a:txBody>
                    <a:bodyPr/>
                    <a:lstStyle/>
                    <a:p>
                      <a:pPr algn="ctr">
                        <a:buNone/>
                      </a:pPr>
                      <a:r>
                        <a:rPr lang="fr-FR" sz="1200" dirty="0">
                          <a:effectLst/>
                          <a:latin typeface="+mj-lt"/>
                        </a:rPr>
                        <a:t>26%</a:t>
                      </a:r>
                    </a:p>
                    <a:p>
                      <a:pPr algn="ctr">
                        <a:buNone/>
                      </a:pPr>
                      <a:r>
                        <a:rPr lang="fr-FR" sz="1200" dirty="0">
                          <a:effectLst/>
                          <a:latin typeface="+mj-lt"/>
                        </a:rPr>
                        <a:t>(22% CR/</a:t>
                      </a:r>
                      <a:r>
                        <a:rPr lang="fr-FR" sz="1200" dirty="0" err="1">
                          <a:effectLst/>
                          <a:latin typeface="+mj-lt"/>
                        </a:rPr>
                        <a:t>CRh</a:t>
                      </a:r>
                      <a:r>
                        <a:rPr lang="fr-FR" sz="1200" dirty="0">
                          <a:effectLst/>
                          <a:latin typeface="+mj-lt"/>
                        </a:rPr>
                        <a:t>]</a:t>
                      </a:r>
                    </a:p>
                  </a:txBody>
                  <a:tcPr anchor="ctr"/>
                </a:tc>
                <a:extLst>
                  <a:ext uri="{0D108BD9-81ED-4DB2-BD59-A6C34878D82A}">
                    <a16:rowId xmlns:a16="http://schemas.microsoft.com/office/drawing/2014/main" val="2254925430"/>
                  </a:ext>
                </a:extLst>
              </a:tr>
              <a:tr h="370840">
                <a:tc>
                  <a:txBody>
                    <a:bodyPr/>
                    <a:lstStyle/>
                    <a:p>
                      <a:pPr>
                        <a:buNone/>
                      </a:pPr>
                      <a:r>
                        <a:rPr lang="fr-FR" sz="1200" dirty="0" err="1">
                          <a:effectLst/>
                          <a:latin typeface="+mj-lt"/>
                        </a:rPr>
                        <a:t>Bleximenib</a:t>
                      </a:r>
                      <a:endParaRPr lang="fr-FR" sz="1200" dirty="0">
                        <a:effectLst/>
                        <a:latin typeface="+mj-lt"/>
                      </a:endParaRPr>
                    </a:p>
                  </a:txBody>
                  <a:tcPr anchor="ctr"/>
                </a:tc>
                <a:tc gridSpan="4">
                  <a:txBody>
                    <a:bodyPr/>
                    <a:lstStyle/>
                    <a:p>
                      <a:pPr algn="ctr">
                        <a:buNone/>
                      </a:pPr>
                      <a:r>
                        <a:rPr lang="fr-FR" sz="1200" dirty="0" err="1">
                          <a:effectLst/>
                          <a:latin typeface="+mj-lt"/>
                        </a:rPr>
                        <a:t>Response</a:t>
                      </a:r>
                      <a:r>
                        <a:rPr lang="fr-FR" sz="1200" dirty="0">
                          <a:effectLst/>
                          <a:latin typeface="+mj-lt"/>
                        </a:rPr>
                        <a:t> rate 40%</a:t>
                      </a: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39194730"/>
                  </a:ext>
                </a:extLst>
              </a:tr>
              <a:tr h="370840">
                <a:tc>
                  <a:txBody>
                    <a:bodyPr/>
                    <a:lstStyle/>
                    <a:p>
                      <a:pPr>
                        <a:buNone/>
                      </a:pPr>
                      <a:r>
                        <a:rPr lang="fr-FR" sz="1200">
                          <a:effectLst/>
                          <a:latin typeface="+mj-lt"/>
                        </a:rPr>
                        <a:t>Enzomenib</a:t>
                      </a:r>
                    </a:p>
                  </a:txBody>
                  <a:tcPr anchor="ctr"/>
                </a:tc>
                <a:tc>
                  <a:txBody>
                    <a:bodyPr/>
                    <a:lstStyle/>
                    <a:p>
                      <a:pPr algn="ctr">
                        <a:buNone/>
                      </a:pPr>
                      <a:r>
                        <a:rPr lang="fr-FR" sz="1200" dirty="0">
                          <a:effectLst/>
                          <a:latin typeface="+mj-lt"/>
                        </a:rPr>
                        <a:t>61</a:t>
                      </a:r>
                    </a:p>
                  </a:txBody>
                  <a:tcPr anchor="ctr"/>
                </a:tc>
                <a:tc>
                  <a:txBody>
                    <a:bodyPr/>
                    <a:lstStyle/>
                    <a:p>
                      <a:pPr algn="ctr">
                        <a:buNone/>
                      </a:pPr>
                      <a:r>
                        <a:rPr lang="fr-FR" sz="1200">
                          <a:effectLst/>
                          <a:latin typeface="+mj-lt"/>
                        </a:rPr>
                        <a:t>40%</a:t>
                      </a:r>
                    </a:p>
                  </a:txBody>
                  <a:tcPr anchor="ctr"/>
                </a:tc>
                <a:tc>
                  <a:txBody>
                    <a:bodyPr/>
                    <a:lstStyle/>
                    <a:p>
                      <a:pPr algn="ctr">
                        <a:buNone/>
                      </a:pPr>
                      <a:r>
                        <a:rPr lang="fr-FR" sz="1200">
                          <a:effectLst/>
                          <a:latin typeface="+mj-lt"/>
                        </a:rPr>
                        <a:t>34</a:t>
                      </a:r>
                    </a:p>
                  </a:txBody>
                  <a:tcPr anchor="ctr"/>
                </a:tc>
                <a:tc>
                  <a:txBody>
                    <a:bodyPr/>
                    <a:lstStyle/>
                    <a:p>
                      <a:pPr algn="ctr">
                        <a:buNone/>
                      </a:pPr>
                      <a:r>
                        <a:rPr lang="fr-FR" sz="1200" dirty="0">
                          <a:effectLst/>
                          <a:latin typeface="+mj-lt"/>
                        </a:rPr>
                        <a:t>44%</a:t>
                      </a:r>
                    </a:p>
                  </a:txBody>
                  <a:tcPr anchor="ctr"/>
                </a:tc>
                <a:extLst>
                  <a:ext uri="{0D108BD9-81ED-4DB2-BD59-A6C34878D82A}">
                    <a16:rowId xmlns:a16="http://schemas.microsoft.com/office/drawing/2014/main" val="3301218812"/>
                  </a:ext>
                </a:extLst>
              </a:tr>
            </a:tbl>
          </a:graphicData>
        </a:graphic>
      </p:graphicFrame>
      <p:pic>
        <p:nvPicPr>
          <p:cNvPr id="7" name="Image 6">
            <a:extLst>
              <a:ext uri="{FF2B5EF4-FFF2-40B4-BE49-F238E27FC236}">
                <a16:creationId xmlns:a16="http://schemas.microsoft.com/office/drawing/2014/main" id="{CA51E6A1-35A9-DEB3-051E-6F7C6B4B32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436" y="2856572"/>
            <a:ext cx="5810345" cy="3873563"/>
          </a:xfrm>
          <a:prstGeom prst="rect">
            <a:avLst/>
          </a:prstGeom>
        </p:spPr>
      </p:pic>
      <p:sp>
        <p:nvSpPr>
          <p:cNvPr id="6" name="Textfeld 5">
            <a:extLst>
              <a:ext uri="{FF2B5EF4-FFF2-40B4-BE49-F238E27FC236}">
                <a16:creationId xmlns:a16="http://schemas.microsoft.com/office/drawing/2014/main" id="{06606BCD-282D-5534-9EF1-ED3309D73C58}"/>
              </a:ext>
            </a:extLst>
          </p:cNvPr>
          <p:cNvSpPr txBox="1"/>
          <p:nvPr/>
        </p:nvSpPr>
        <p:spPr>
          <a:xfrm>
            <a:off x="6415741" y="5914715"/>
            <a:ext cx="197682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*CR,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CRi</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CRh</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CRp</a:t>
            </a:r>
            <a:r>
              <a:rPr kumimoji="0" lang="en-US" sz="1400" b="0" i="0" u="none" strike="noStrike" kern="1200" cap="none" spc="0" normalizeH="0" baseline="0" noProof="0" dirty="0">
                <a:ln>
                  <a:noFill/>
                </a:ln>
                <a:solidFill>
                  <a:prstClr val="black"/>
                </a:solidFill>
                <a:effectLst/>
                <a:uLnTx/>
                <a:uFillTx/>
                <a:latin typeface="Calibri"/>
                <a:ea typeface="+mn-ea"/>
                <a:cs typeface="+mn-cs"/>
              </a:rPr>
              <a:t> only </a:t>
            </a:r>
          </a:p>
        </p:txBody>
      </p:sp>
      <p:sp>
        <p:nvSpPr>
          <p:cNvPr id="11" name="Titre 1">
            <a:extLst>
              <a:ext uri="{FF2B5EF4-FFF2-40B4-BE49-F238E27FC236}">
                <a16:creationId xmlns:a16="http://schemas.microsoft.com/office/drawing/2014/main" id="{9398F806-972B-6DC9-E41D-239049806C1F}"/>
              </a:ext>
            </a:extLst>
          </p:cNvPr>
          <p:cNvSpPr>
            <a:spLocks noGrp="1"/>
          </p:cNvSpPr>
          <p:nvPr>
            <p:ph type="title"/>
          </p:nvPr>
        </p:nvSpPr>
        <p:spPr>
          <a:xfrm>
            <a:off x="0" y="-5203"/>
            <a:ext cx="9409114" cy="1556545"/>
          </a:xfrm>
        </p:spPr>
        <p:txBody>
          <a:bodyPr/>
          <a:lstStyle/>
          <a:p>
            <a:r>
              <a:rPr lang="es-419" dirty="0"/>
              <a:t>Acquired MEN1 Resistance Mutations Identified During Menin Inhibition in a Phase 1 Enzomenib Trial </a:t>
            </a:r>
            <a:r>
              <a:rPr lang="es-419" i="1" dirty="0"/>
              <a:t>(1)</a:t>
            </a:r>
          </a:p>
        </p:txBody>
      </p:sp>
      <p:sp>
        <p:nvSpPr>
          <p:cNvPr id="2" name="Rectangle 1">
            <a:extLst>
              <a:ext uri="{FF2B5EF4-FFF2-40B4-BE49-F238E27FC236}">
                <a16:creationId xmlns:a16="http://schemas.microsoft.com/office/drawing/2014/main" id="{513575CB-ABB7-1664-3C1A-9B3123E463FF}"/>
              </a:ext>
            </a:extLst>
          </p:cNvPr>
          <p:cNvSpPr/>
          <p:nvPr/>
        </p:nvSpPr>
        <p:spPr>
          <a:xfrm>
            <a:off x="4787153" y="5172635"/>
            <a:ext cx="887506" cy="618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feld 7">
            <a:extLst>
              <a:ext uri="{FF2B5EF4-FFF2-40B4-BE49-F238E27FC236}">
                <a16:creationId xmlns:a16="http://schemas.microsoft.com/office/drawing/2014/main" id="{FE9C6741-F56E-A9BE-E6C6-FB50F1C03BE0}"/>
              </a:ext>
            </a:extLst>
          </p:cNvPr>
          <p:cNvSpPr txBox="1"/>
          <p:nvPr/>
        </p:nvSpPr>
        <p:spPr>
          <a:xfrm>
            <a:off x="4704557" y="5295731"/>
            <a:ext cx="1179875"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Leukemia</a:t>
            </a:r>
          </a:p>
        </p:txBody>
      </p:sp>
      <p:sp>
        <p:nvSpPr>
          <p:cNvPr id="9" name="Signe de multiplication 8">
            <a:extLst>
              <a:ext uri="{FF2B5EF4-FFF2-40B4-BE49-F238E27FC236}">
                <a16:creationId xmlns:a16="http://schemas.microsoft.com/office/drawing/2014/main" id="{F75EE85C-897C-E05D-25AE-1FF406180F42}"/>
              </a:ext>
            </a:extLst>
          </p:cNvPr>
          <p:cNvSpPr/>
          <p:nvPr/>
        </p:nvSpPr>
        <p:spPr>
          <a:xfrm>
            <a:off x="4787153" y="5094623"/>
            <a:ext cx="1013012" cy="820092"/>
          </a:xfrm>
          <a:prstGeom prst="mathMultiply">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Box 3">
            <a:extLst>
              <a:ext uri="{FF2B5EF4-FFF2-40B4-BE49-F238E27FC236}">
                <a16:creationId xmlns:a16="http://schemas.microsoft.com/office/drawing/2014/main" id="{F9A93140-2EE5-8A8B-A9CF-816F79419DC1}"/>
              </a:ext>
            </a:extLst>
          </p:cNvPr>
          <p:cNvSpPr txBox="1">
            <a:spLocks noChangeArrowheads="1"/>
          </p:cNvSpPr>
          <p:nvPr/>
        </p:nvSpPr>
        <p:spPr bwMode="auto">
          <a:xfrm>
            <a:off x="9456773" y="5674897"/>
            <a:ext cx="2443874" cy="646331"/>
          </a:xfrm>
          <a:prstGeom prst="rect">
            <a:avLst/>
          </a:prstGeom>
          <a:noFill/>
          <a:ln w="9525">
            <a:noFill/>
            <a:miter lim="800000"/>
            <a:headEnd/>
            <a:tailEnd/>
          </a:ln>
        </p:spPr>
        <p:txBody>
          <a:bodyPr wrap="none" anchor="b">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Issa, JCO 2024, Arellano, Blood 2025</a:t>
            </a:r>
          </a:p>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Wang, JCO 2025, Searle, ASH 2024</a:t>
            </a:r>
          </a:p>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Daver, ASH 2025</a:t>
            </a:r>
          </a:p>
        </p:txBody>
      </p:sp>
      <p:sp>
        <p:nvSpPr>
          <p:cNvPr id="3" name="Text Box 3">
            <a:extLst>
              <a:ext uri="{FF2B5EF4-FFF2-40B4-BE49-F238E27FC236}">
                <a16:creationId xmlns:a16="http://schemas.microsoft.com/office/drawing/2014/main" id="{0BEADFB3-DBDA-0957-505D-133739CA494D}"/>
              </a:ext>
            </a:extLst>
          </p:cNvPr>
          <p:cNvSpPr txBox="1">
            <a:spLocks noChangeArrowheads="1"/>
          </p:cNvSpPr>
          <p:nvPr/>
        </p:nvSpPr>
        <p:spPr bwMode="auto">
          <a:xfrm>
            <a:off x="9758320" y="6538230"/>
            <a:ext cx="243368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Allred C, abstract PS1527</a:t>
            </a:r>
          </a:p>
        </p:txBody>
      </p:sp>
    </p:spTree>
    <p:extLst>
      <p:ext uri="{BB962C8B-B14F-4D97-AF65-F5344CB8AC3E}">
        <p14:creationId xmlns:p14="http://schemas.microsoft.com/office/powerpoint/2010/main" val="6381337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5606-89FB-CB04-665F-12ECB4E3A46C}"/>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FC3C59C-A9DE-EAC0-0B57-655F8B03158E}"/>
              </a:ext>
            </a:extLst>
          </p:cNvPr>
          <p:cNvSpPr>
            <a:spLocks noGrp="1"/>
          </p:cNvSpPr>
          <p:nvPr>
            <p:ph type="body" sz="quarter" idx="10"/>
          </p:nvPr>
        </p:nvSpPr>
        <p:spPr>
          <a:xfrm>
            <a:off x="234950" y="2108200"/>
            <a:ext cx="11722100" cy="4749800"/>
          </a:xfrm>
        </p:spPr>
        <p:txBody>
          <a:bodyPr>
            <a:normAutofit/>
          </a:bodyPr>
          <a:lstStyle/>
          <a:p>
            <a:pPr marL="0" indent="0">
              <a:buNone/>
            </a:pPr>
            <a:r>
              <a:rPr lang="fr-FR" b="1" dirty="0">
                <a:solidFill>
                  <a:srgbClr val="C00000"/>
                </a:solidFill>
              </a:rPr>
              <a:t>Study Objective</a:t>
            </a:r>
          </a:p>
          <a:p>
            <a:pPr marL="0" indent="0">
              <a:buNone/>
            </a:pPr>
            <a:endParaRPr lang="fr-FR" b="1" dirty="0">
              <a:solidFill>
                <a:srgbClr val="C00000"/>
              </a:solidFill>
            </a:endParaRPr>
          </a:p>
          <a:p>
            <a:r>
              <a:rPr lang="fr-FR" dirty="0" err="1"/>
              <a:t>Characterize</a:t>
            </a:r>
            <a:r>
              <a:rPr lang="fr-FR" dirty="0"/>
              <a:t> </a:t>
            </a:r>
            <a:r>
              <a:rPr lang="fr-FR" dirty="0" err="1"/>
              <a:t>acquired</a:t>
            </a:r>
            <a:r>
              <a:rPr lang="fr-FR" dirty="0"/>
              <a:t> </a:t>
            </a:r>
            <a:r>
              <a:rPr lang="fr-FR" i="1" dirty="0"/>
              <a:t>MEN1</a:t>
            </a:r>
            <a:r>
              <a:rPr lang="fr-FR" dirty="0"/>
              <a:t> </a:t>
            </a:r>
            <a:r>
              <a:rPr lang="fr-FR" dirty="0" err="1"/>
              <a:t>resistance</a:t>
            </a:r>
            <a:r>
              <a:rPr lang="fr-FR" dirty="0"/>
              <a:t> mutations in patients </a:t>
            </a:r>
            <a:r>
              <a:rPr lang="fr-FR" dirty="0" err="1"/>
              <a:t>who</a:t>
            </a:r>
            <a:r>
              <a:rPr lang="fr-FR" dirty="0"/>
              <a:t> </a:t>
            </a:r>
            <a:r>
              <a:rPr lang="fr-FR" dirty="0" err="1"/>
              <a:t>relapsed</a:t>
            </a:r>
            <a:r>
              <a:rPr lang="fr-FR" dirty="0"/>
              <a:t> </a:t>
            </a:r>
            <a:r>
              <a:rPr lang="fr-FR" dirty="0" err="1"/>
              <a:t>after</a:t>
            </a:r>
            <a:r>
              <a:rPr lang="fr-FR" dirty="0"/>
              <a:t> </a:t>
            </a:r>
            <a:r>
              <a:rPr lang="fr-FR" dirty="0" err="1"/>
              <a:t>Enzomenib</a:t>
            </a:r>
            <a:r>
              <a:rPr lang="fr-FR" dirty="0"/>
              <a:t> </a:t>
            </a:r>
            <a:r>
              <a:rPr lang="fr-FR" dirty="0" err="1"/>
              <a:t>monotherapy</a:t>
            </a:r>
            <a:endParaRPr lang="fr-FR" dirty="0"/>
          </a:p>
          <a:p>
            <a:r>
              <a:rPr lang="fr-FR" dirty="0"/>
              <a:t>Compare </a:t>
            </a:r>
            <a:r>
              <a:rPr lang="fr-FR" dirty="0" err="1"/>
              <a:t>observed</a:t>
            </a:r>
            <a:r>
              <a:rPr lang="fr-FR" dirty="0"/>
              <a:t> </a:t>
            </a:r>
            <a:r>
              <a:rPr lang="fr-FR" dirty="0" err="1"/>
              <a:t>resistance</a:t>
            </a:r>
            <a:r>
              <a:rPr lang="fr-FR" dirty="0"/>
              <a:t> mutations </a:t>
            </a:r>
            <a:r>
              <a:rPr lang="fr-FR" dirty="0" err="1"/>
              <a:t>with</a:t>
            </a:r>
            <a:r>
              <a:rPr lang="fr-FR" dirty="0"/>
              <a:t> </a:t>
            </a:r>
            <a:r>
              <a:rPr lang="fr-FR" dirty="0" err="1"/>
              <a:t>preclinical</a:t>
            </a:r>
            <a:r>
              <a:rPr lang="fr-FR" dirty="0"/>
              <a:t> </a:t>
            </a:r>
            <a:r>
              <a:rPr lang="fr-FR" dirty="0" err="1"/>
              <a:t>predictions</a:t>
            </a:r>
            <a:endParaRPr lang="fr-FR" dirty="0"/>
          </a:p>
          <a:p>
            <a:endParaRPr lang="fr-FR" sz="2800" dirty="0"/>
          </a:p>
          <a:p>
            <a:pPr marL="0" indent="0">
              <a:buNone/>
            </a:pPr>
            <a:r>
              <a:rPr lang="fr-FR" b="1" dirty="0">
                <a:solidFill>
                  <a:srgbClr val="C00000"/>
                </a:solidFill>
              </a:rPr>
              <a:t>Methods</a:t>
            </a:r>
          </a:p>
          <a:p>
            <a:pPr marL="0" indent="0">
              <a:buNone/>
            </a:pPr>
            <a:endParaRPr lang="fr-FR" b="1" dirty="0">
              <a:solidFill>
                <a:srgbClr val="C00000"/>
              </a:solidFill>
            </a:endParaRPr>
          </a:p>
          <a:p>
            <a:r>
              <a:rPr lang="fr-FR" dirty="0"/>
              <a:t>17 patients </a:t>
            </a:r>
            <a:r>
              <a:rPr lang="fr-FR" dirty="0" err="1"/>
              <a:t>treated</a:t>
            </a:r>
            <a:r>
              <a:rPr lang="fr-FR" dirty="0"/>
              <a:t> </a:t>
            </a:r>
            <a:r>
              <a:rPr lang="fr-FR" dirty="0" err="1"/>
              <a:t>with</a:t>
            </a:r>
            <a:r>
              <a:rPr lang="fr-FR" dirty="0"/>
              <a:t> </a:t>
            </a:r>
            <a:r>
              <a:rPr lang="fr-FR" dirty="0" err="1"/>
              <a:t>Enzomenib</a:t>
            </a:r>
            <a:r>
              <a:rPr lang="fr-FR" dirty="0"/>
              <a:t> </a:t>
            </a:r>
            <a:r>
              <a:rPr lang="fr-FR" dirty="0" err="1"/>
              <a:t>monotherapy</a:t>
            </a:r>
            <a:r>
              <a:rPr lang="fr-FR" dirty="0"/>
              <a:t> in the Phase 1 of DSP-5336-101</a:t>
            </a:r>
          </a:p>
          <a:p>
            <a:r>
              <a:rPr lang="fr-FR" dirty="0"/>
              <a:t>13 patients </a:t>
            </a:r>
            <a:r>
              <a:rPr lang="fr-FR" dirty="0" err="1"/>
              <a:t>had</a:t>
            </a:r>
            <a:r>
              <a:rPr lang="fr-FR" dirty="0"/>
              <a:t> serial </a:t>
            </a:r>
            <a:r>
              <a:rPr lang="fr-FR" dirty="0" err="1"/>
              <a:t>molecular</a:t>
            </a:r>
            <a:r>
              <a:rPr lang="fr-FR" dirty="0"/>
              <a:t> profiling </a:t>
            </a:r>
            <a:r>
              <a:rPr lang="fr-FR" dirty="0" err="1"/>
              <a:t>performed</a:t>
            </a:r>
            <a:r>
              <a:rPr lang="fr-FR" dirty="0"/>
              <a:t> at </a:t>
            </a:r>
            <a:r>
              <a:rPr lang="fr-FR" dirty="0" err="1"/>
              <a:t>baseline</a:t>
            </a:r>
            <a:r>
              <a:rPr lang="fr-FR" dirty="0"/>
              <a:t> and relapse</a:t>
            </a:r>
          </a:p>
          <a:p>
            <a:r>
              <a:rPr lang="fr-FR" dirty="0" err="1"/>
              <a:t>Highly</a:t>
            </a:r>
            <a:r>
              <a:rPr lang="fr-FR" dirty="0"/>
              <a:t> sensitive </a:t>
            </a:r>
            <a:r>
              <a:rPr lang="fr-FR" dirty="0" err="1"/>
              <a:t>ddPCR</a:t>
            </a:r>
            <a:r>
              <a:rPr lang="fr-FR" dirty="0"/>
              <a:t> </a:t>
            </a:r>
            <a:r>
              <a:rPr lang="fr-FR" dirty="0" err="1"/>
              <a:t>assay</a:t>
            </a:r>
            <a:r>
              <a:rPr lang="fr-FR" dirty="0"/>
              <a:t> (</a:t>
            </a:r>
            <a:r>
              <a:rPr lang="fr-FR" dirty="0" err="1"/>
              <a:t>LoD</a:t>
            </a:r>
            <a:r>
              <a:rPr lang="fr-FR" dirty="0"/>
              <a:t> 0.01%) </a:t>
            </a:r>
            <a:r>
              <a:rPr lang="fr-FR" dirty="0" err="1"/>
              <a:t>used</a:t>
            </a:r>
            <a:r>
              <a:rPr lang="fr-FR" dirty="0"/>
              <a:t> to </a:t>
            </a:r>
            <a:r>
              <a:rPr lang="fr-FR" dirty="0" err="1"/>
              <a:t>detect</a:t>
            </a:r>
            <a:r>
              <a:rPr lang="fr-FR" dirty="0"/>
              <a:t> </a:t>
            </a:r>
            <a:r>
              <a:rPr lang="fr-FR" i="1" dirty="0"/>
              <a:t>MEN1 </a:t>
            </a:r>
            <a:r>
              <a:rPr lang="fr-FR" dirty="0"/>
              <a:t>mutations</a:t>
            </a:r>
          </a:p>
          <a:p>
            <a:endParaRPr lang="fr-FR" sz="2800" dirty="0"/>
          </a:p>
        </p:txBody>
      </p:sp>
      <p:sp>
        <p:nvSpPr>
          <p:cNvPr id="6" name="Titre 1">
            <a:extLst>
              <a:ext uri="{FF2B5EF4-FFF2-40B4-BE49-F238E27FC236}">
                <a16:creationId xmlns:a16="http://schemas.microsoft.com/office/drawing/2014/main" id="{ACC7567D-143F-7744-D73A-DA6DA2302916}"/>
              </a:ext>
            </a:extLst>
          </p:cNvPr>
          <p:cNvSpPr>
            <a:spLocks noGrp="1"/>
          </p:cNvSpPr>
          <p:nvPr>
            <p:ph type="title"/>
          </p:nvPr>
        </p:nvSpPr>
        <p:spPr>
          <a:xfrm>
            <a:off x="0" y="-5203"/>
            <a:ext cx="9409114" cy="1556545"/>
          </a:xfrm>
        </p:spPr>
        <p:txBody>
          <a:bodyPr/>
          <a:lstStyle/>
          <a:p>
            <a:r>
              <a:rPr lang="es-419" dirty="0"/>
              <a:t>Acquired MEN1 Resistance Mutations Identified During Menin Inhibition in a Phase 1 Enzomenib Trial </a:t>
            </a:r>
            <a:r>
              <a:rPr lang="es-419" i="1" dirty="0"/>
              <a:t>(2)</a:t>
            </a:r>
            <a:endParaRPr lang="es-419" dirty="0"/>
          </a:p>
        </p:txBody>
      </p:sp>
      <p:sp>
        <p:nvSpPr>
          <p:cNvPr id="2" name="Text Box 3">
            <a:extLst>
              <a:ext uri="{FF2B5EF4-FFF2-40B4-BE49-F238E27FC236}">
                <a16:creationId xmlns:a16="http://schemas.microsoft.com/office/drawing/2014/main" id="{02123E27-B260-2D40-9389-F9AA00701E39}"/>
              </a:ext>
            </a:extLst>
          </p:cNvPr>
          <p:cNvSpPr txBox="1">
            <a:spLocks noChangeArrowheads="1"/>
          </p:cNvSpPr>
          <p:nvPr/>
        </p:nvSpPr>
        <p:spPr bwMode="auto">
          <a:xfrm>
            <a:off x="9758320" y="6538230"/>
            <a:ext cx="243368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Allred C, abstract PS1527</a:t>
            </a:r>
          </a:p>
        </p:txBody>
      </p:sp>
    </p:spTree>
    <p:extLst>
      <p:ext uri="{BB962C8B-B14F-4D97-AF65-F5344CB8AC3E}">
        <p14:creationId xmlns:p14="http://schemas.microsoft.com/office/powerpoint/2010/main" val="21113092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DD3A0C9C-4F04-4C8C-085D-3E6CD12C8678}"/>
              </a:ext>
            </a:extLst>
          </p:cNvPr>
          <p:cNvSpPr txBox="1">
            <a:spLocks noChangeArrowheads="1"/>
          </p:cNvSpPr>
          <p:nvPr/>
        </p:nvSpPr>
        <p:spPr bwMode="auto">
          <a:xfrm>
            <a:off x="9758320" y="6538230"/>
            <a:ext cx="243368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Allred C, abstract PS1527</a:t>
            </a:r>
          </a:p>
        </p:txBody>
      </p:sp>
      <p:sp>
        <p:nvSpPr>
          <p:cNvPr id="8" name="ZoneTexte 7">
            <a:extLst>
              <a:ext uri="{FF2B5EF4-FFF2-40B4-BE49-F238E27FC236}">
                <a16:creationId xmlns:a16="http://schemas.microsoft.com/office/drawing/2014/main" id="{33B69AC6-2586-672F-AE5B-4633B6B83FCE}"/>
              </a:ext>
            </a:extLst>
          </p:cNvPr>
          <p:cNvSpPr txBox="1"/>
          <p:nvPr/>
        </p:nvSpPr>
        <p:spPr>
          <a:xfrm>
            <a:off x="2591294" y="1788459"/>
            <a:ext cx="700941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C00000"/>
                </a:solidFill>
                <a:effectLst/>
                <a:uLnTx/>
                <a:uFillTx/>
                <a:latin typeface="Calibri"/>
                <a:ea typeface="+mn-ea"/>
                <a:cs typeface="+mn-cs"/>
              </a:rPr>
              <a:t>Preclinical</a:t>
            </a:r>
            <a:r>
              <a:rPr kumimoji="0" lang="fr-FR" sz="2400" b="1" i="0" u="none" strike="noStrike" kern="1200" cap="none" spc="0" normalizeH="0" baseline="0" noProof="0" dirty="0">
                <a:ln>
                  <a:noFill/>
                </a:ln>
                <a:solidFill>
                  <a:srgbClr val="C00000"/>
                </a:solidFill>
                <a:effectLst/>
                <a:uLnTx/>
                <a:uFillTx/>
                <a:latin typeface="Calibri"/>
                <a:ea typeface="+mn-ea"/>
                <a:cs typeface="+mn-cs"/>
              </a:rPr>
              <a:t>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Prediction</a:t>
            </a:r>
            <a:r>
              <a:rPr kumimoji="0" lang="fr-FR" sz="2400" b="1" i="0" u="none" strike="noStrike" kern="1200" cap="none" spc="0" normalizeH="0" baseline="0" noProof="0" dirty="0">
                <a:ln>
                  <a:noFill/>
                </a:ln>
                <a:solidFill>
                  <a:srgbClr val="C00000"/>
                </a:solidFill>
                <a:effectLst/>
                <a:uLnTx/>
                <a:uFillTx/>
                <a:latin typeface="Calibri"/>
                <a:ea typeface="+mn-ea"/>
                <a:cs typeface="+mn-cs"/>
              </a:rPr>
              <a:t> of Resistance to Menin </a:t>
            </a:r>
            <a:r>
              <a:rPr kumimoji="0" lang="fr-FR" sz="2400" b="1" i="0" u="none" strike="noStrike" kern="1200" cap="none" spc="0" normalizeH="0" baseline="0" noProof="0" dirty="0" err="1">
                <a:ln>
                  <a:noFill/>
                </a:ln>
                <a:solidFill>
                  <a:srgbClr val="C00000"/>
                </a:solidFill>
                <a:effectLst/>
                <a:uLnTx/>
                <a:uFillTx/>
                <a:latin typeface="Calibri"/>
                <a:ea typeface="+mn-ea"/>
                <a:cs typeface="+mn-cs"/>
              </a:rPr>
              <a:t>inhbition</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48814C6C-25FF-92BF-B950-4BD57E1143CC}"/>
              </a:ext>
            </a:extLst>
          </p:cNvPr>
          <p:cNvSpPr txBox="1"/>
          <p:nvPr/>
        </p:nvSpPr>
        <p:spPr>
          <a:xfrm>
            <a:off x="6623978" y="2405859"/>
            <a:ext cx="4899033"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00000"/>
                </a:solidFill>
                <a:effectLst/>
                <a:uLnTx/>
                <a:uFillTx/>
                <a:latin typeface="Calibri"/>
                <a:ea typeface="+mn-ea"/>
                <a:cs typeface="+mn-cs"/>
              </a:rPr>
              <a:t>E368 </a:t>
            </a:r>
            <a:r>
              <a:rPr kumimoji="0" lang="fr-FR" sz="1600" b="1" i="0" u="none" strike="noStrike" kern="1200" cap="none" spc="0" normalizeH="0" baseline="0" noProof="0" dirty="0" err="1">
                <a:ln>
                  <a:noFill/>
                </a:ln>
                <a:solidFill>
                  <a:srgbClr val="C00000"/>
                </a:solidFill>
                <a:effectLst/>
                <a:uLnTx/>
                <a:uFillTx/>
                <a:latin typeface="Calibri"/>
                <a:ea typeface="+mn-ea"/>
                <a:cs typeface="+mn-cs"/>
              </a:rPr>
              <a:t>predicted</a:t>
            </a:r>
            <a:r>
              <a:rPr kumimoji="0" lang="fr-FR" sz="1600" b="1" i="0" u="none" strike="noStrike" kern="1200" cap="none" spc="0" normalizeH="0" baseline="0" noProof="0" dirty="0">
                <a:ln>
                  <a:noFill/>
                </a:ln>
                <a:solidFill>
                  <a:srgbClr val="C00000"/>
                </a:solidFill>
                <a:effectLst/>
                <a:uLnTx/>
                <a:uFillTx/>
                <a:latin typeface="Calibri"/>
                <a:ea typeface="+mn-ea"/>
                <a:cs typeface="+mn-cs"/>
              </a:rPr>
              <a:t> to </a:t>
            </a:r>
            <a:r>
              <a:rPr kumimoji="0" lang="fr-FR" sz="1600" b="1" i="0" u="none" strike="noStrike" kern="1200" cap="none" spc="0" normalizeH="0" baseline="0" noProof="0" dirty="0" err="1">
                <a:ln>
                  <a:noFill/>
                </a:ln>
                <a:solidFill>
                  <a:srgbClr val="C00000"/>
                </a:solidFill>
                <a:effectLst/>
                <a:uLnTx/>
                <a:uFillTx/>
                <a:latin typeface="Calibri"/>
                <a:ea typeface="+mn-ea"/>
                <a:cs typeface="+mn-cs"/>
              </a:rPr>
              <a:t>form</a:t>
            </a:r>
            <a:r>
              <a:rPr kumimoji="0" lang="fr-FR" sz="1600" b="1" i="0" u="none" strike="noStrike" kern="1200" cap="none" spc="0" normalizeH="0" baseline="0" noProof="0" dirty="0">
                <a:ln>
                  <a:noFill/>
                </a:ln>
                <a:solidFill>
                  <a:srgbClr val="C00000"/>
                </a:solidFill>
                <a:effectLst/>
                <a:uLnTx/>
                <a:uFillTx/>
                <a:latin typeface="Calibri"/>
                <a:ea typeface="+mn-ea"/>
                <a:cs typeface="+mn-cs"/>
              </a:rPr>
              <a:t> </a:t>
            </a:r>
            <a:r>
              <a:rPr kumimoji="0" lang="fr-FR" sz="1600" b="1" i="0" u="none" strike="noStrike" kern="1200" cap="none" spc="0" normalizeH="0" baseline="0" noProof="0" dirty="0" err="1">
                <a:ln>
                  <a:noFill/>
                </a:ln>
                <a:solidFill>
                  <a:srgbClr val="C00000"/>
                </a:solidFill>
                <a:effectLst/>
                <a:uLnTx/>
                <a:uFillTx/>
                <a:latin typeface="Calibri"/>
                <a:ea typeface="+mn-ea"/>
                <a:cs typeface="+mn-cs"/>
              </a:rPr>
              <a:t>hydrogen</a:t>
            </a:r>
            <a:r>
              <a:rPr kumimoji="0" lang="fr-FR" sz="1600" b="1" i="0" u="none" strike="noStrike" kern="1200" cap="none" spc="0" normalizeH="0" baseline="0" noProof="0" dirty="0">
                <a:ln>
                  <a:noFill/>
                </a:ln>
                <a:solidFill>
                  <a:srgbClr val="C00000"/>
                </a:solidFill>
                <a:effectLst/>
                <a:uLnTx/>
                <a:uFillTx/>
                <a:latin typeface="Calibri"/>
                <a:ea typeface="+mn-ea"/>
                <a:cs typeface="+mn-cs"/>
              </a:rPr>
              <a:t> bond </a:t>
            </a:r>
            <a:r>
              <a:rPr kumimoji="0" lang="fr-FR" sz="1600" b="1" i="0" u="none" strike="noStrike" kern="1200" cap="none" spc="0" normalizeH="0" baseline="0" noProof="0" dirty="0" err="1">
                <a:ln>
                  <a:noFill/>
                </a:ln>
                <a:solidFill>
                  <a:srgbClr val="C00000"/>
                </a:solidFill>
                <a:effectLst/>
                <a:uLnTx/>
                <a:uFillTx/>
                <a:latin typeface="Calibri"/>
                <a:ea typeface="+mn-ea"/>
                <a:cs typeface="+mn-cs"/>
              </a:rPr>
              <a:t>with</a:t>
            </a:r>
            <a:r>
              <a:rPr kumimoji="0" lang="fr-FR" sz="1600" b="1" i="0" u="none" strike="noStrike" kern="1200" cap="none" spc="0" normalizeH="0" baseline="0" noProof="0" dirty="0">
                <a:ln>
                  <a:noFill/>
                </a:ln>
                <a:solidFill>
                  <a:srgbClr val="C00000"/>
                </a:solidFill>
                <a:effectLst/>
                <a:uLnTx/>
                <a:uFillTx/>
                <a:latin typeface="Calibri"/>
                <a:ea typeface="+mn-ea"/>
                <a:cs typeface="+mn-cs"/>
              </a:rPr>
              <a:t> </a:t>
            </a:r>
            <a:r>
              <a:rPr kumimoji="0" lang="fr-FR" sz="1600" b="1" i="0" u="none" strike="noStrike" kern="1200" cap="none" spc="0" normalizeH="0" baseline="0" noProof="0" dirty="0" err="1">
                <a:ln>
                  <a:noFill/>
                </a:ln>
                <a:solidFill>
                  <a:srgbClr val="C00000"/>
                </a:solidFill>
                <a:effectLst/>
                <a:uLnTx/>
                <a:uFillTx/>
                <a:latin typeface="Calibri"/>
                <a:ea typeface="+mn-ea"/>
                <a:cs typeface="+mn-cs"/>
              </a:rPr>
              <a:t>enzomenib</a:t>
            </a:r>
            <a:endParaRPr kumimoji="0" lang="fr-FR" sz="1600" b="1" i="0" u="none" strike="noStrike" kern="1200" cap="none" spc="0" normalizeH="0" baseline="0" noProof="0" dirty="0">
              <a:ln>
                <a:noFill/>
              </a:ln>
              <a:solidFill>
                <a:srgbClr val="C00000"/>
              </a:solidFill>
              <a:effectLst/>
              <a:uLnTx/>
              <a:uFillTx/>
              <a:latin typeface="Calibri"/>
              <a:ea typeface="+mn-ea"/>
              <a:cs typeface="+mn-cs"/>
            </a:endParaRPr>
          </a:p>
        </p:txBody>
      </p:sp>
      <p:pic>
        <p:nvPicPr>
          <p:cNvPr id="12" name="Image 11">
            <a:extLst>
              <a:ext uri="{FF2B5EF4-FFF2-40B4-BE49-F238E27FC236}">
                <a16:creationId xmlns:a16="http://schemas.microsoft.com/office/drawing/2014/main" id="{6887DC22-8CDC-0249-47FB-BD64529CFE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6610" y="2961945"/>
            <a:ext cx="5642507" cy="3420550"/>
          </a:xfrm>
          <a:prstGeom prst="rect">
            <a:avLst/>
          </a:prstGeom>
        </p:spPr>
      </p:pic>
      <p:sp>
        <p:nvSpPr>
          <p:cNvPr id="13" name="ZoneTexte 12">
            <a:extLst>
              <a:ext uri="{FF2B5EF4-FFF2-40B4-BE49-F238E27FC236}">
                <a16:creationId xmlns:a16="http://schemas.microsoft.com/office/drawing/2014/main" id="{EFB3E9CE-74F4-DF23-39AB-4EFC29A760F1}"/>
              </a:ext>
            </a:extLst>
          </p:cNvPr>
          <p:cNvSpPr txBox="1"/>
          <p:nvPr/>
        </p:nvSpPr>
        <p:spPr>
          <a:xfrm>
            <a:off x="661553" y="2395168"/>
            <a:ext cx="4906471"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00000"/>
                </a:solidFill>
                <a:effectLst/>
                <a:uLnTx/>
                <a:uFillTx/>
                <a:latin typeface="Calibri"/>
                <a:ea typeface="+mn-ea"/>
                <a:cs typeface="+mn-cs"/>
              </a:rPr>
              <a:t>MV4;11 MEN1 base editor system IC50 shift </a:t>
            </a:r>
            <a:r>
              <a:rPr kumimoji="0" lang="fr-FR" sz="1600" b="1" i="0" u="none" strike="noStrike" kern="1200" cap="none" spc="0" normalizeH="0" baseline="0" noProof="0" dirty="0" err="1">
                <a:ln>
                  <a:noFill/>
                </a:ln>
                <a:solidFill>
                  <a:srgbClr val="C00000"/>
                </a:solidFill>
                <a:effectLst/>
                <a:uLnTx/>
                <a:uFillTx/>
                <a:latin typeface="Calibri"/>
                <a:ea typeface="+mn-ea"/>
                <a:cs typeface="+mn-cs"/>
              </a:rPr>
              <a:t>prediction</a:t>
            </a:r>
            <a:endParaRPr kumimoji="0" lang="fr-FR" sz="1600" b="1" i="0" u="none" strike="noStrike" kern="1200" cap="none" spc="0" normalizeH="0" baseline="0" noProof="0" dirty="0">
              <a:ln>
                <a:noFill/>
              </a:ln>
              <a:solidFill>
                <a:srgbClr val="C00000"/>
              </a:solidFill>
              <a:effectLst/>
              <a:uLnTx/>
              <a:uFillTx/>
              <a:latin typeface="Calibri"/>
              <a:ea typeface="+mn-ea"/>
              <a:cs typeface="+mn-cs"/>
            </a:endParaRPr>
          </a:p>
        </p:txBody>
      </p:sp>
      <p:pic>
        <p:nvPicPr>
          <p:cNvPr id="15" name="Image 14">
            <a:extLst>
              <a:ext uri="{FF2B5EF4-FFF2-40B4-BE49-F238E27FC236}">
                <a16:creationId xmlns:a16="http://schemas.microsoft.com/office/drawing/2014/main" id="{D55F3779-048C-23DB-3E31-0AA940790299}"/>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504796" y="2878766"/>
            <a:ext cx="4797953" cy="3503729"/>
          </a:xfrm>
          <a:prstGeom prst="rect">
            <a:avLst/>
          </a:prstGeom>
        </p:spPr>
      </p:pic>
      <p:sp>
        <p:nvSpPr>
          <p:cNvPr id="5" name="Titre 1">
            <a:extLst>
              <a:ext uri="{FF2B5EF4-FFF2-40B4-BE49-F238E27FC236}">
                <a16:creationId xmlns:a16="http://schemas.microsoft.com/office/drawing/2014/main" id="{D1FF35DE-CBDE-D752-480A-3B4E6AB7556C}"/>
              </a:ext>
            </a:extLst>
          </p:cNvPr>
          <p:cNvSpPr>
            <a:spLocks noGrp="1"/>
          </p:cNvSpPr>
          <p:nvPr>
            <p:ph type="title"/>
          </p:nvPr>
        </p:nvSpPr>
        <p:spPr>
          <a:xfrm>
            <a:off x="0" y="-5203"/>
            <a:ext cx="9409114" cy="1556545"/>
          </a:xfrm>
        </p:spPr>
        <p:txBody>
          <a:bodyPr/>
          <a:lstStyle/>
          <a:p>
            <a:r>
              <a:rPr lang="es-419" dirty="0"/>
              <a:t>Acquired MEN1 Resistance Mutations Identified During Menin Inhibition in a Phase 1 Enzomenib Trial </a:t>
            </a:r>
            <a:r>
              <a:rPr lang="es-419" i="1" dirty="0"/>
              <a:t>(3)</a:t>
            </a:r>
            <a:endParaRPr lang="es-419" dirty="0"/>
          </a:p>
        </p:txBody>
      </p:sp>
      <p:sp>
        <p:nvSpPr>
          <p:cNvPr id="2" name="ZoneTexte 1">
            <a:extLst>
              <a:ext uri="{FF2B5EF4-FFF2-40B4-BE49-F238E27FC236}">
                <a16:creationId xmlns:a16="http://schemas.microsoft.com/office/drawing/2014/main" id="{DDA31B6E-C526-EC3B-2127-C15D8CE360AC}"/>
              </a:ext>
            </a:extLst>
          </p:cNvPr>
          <p:cNvSpPr txBox="1"/>
          <p:nvPr/>
        </p:nvSpPr>
        <p:spPr>
          <a:xfrm>
            <a:off x="1517207" y="5251998"/>
            <a:ext cx="708848" cy="215444"/>
          </a:xfrm>
          <a:prstGeom prst="rect">
            <a:avLst/>
          </a:prstGeom>
          <a:solidFill>
            <a:schemeClr val="bg1"/>
          </a:solidFill>
        </p:spPr>
        <p:txBody>
          <a:bodyPr wrap="none" tIns="0" bIns="0" rtlCol="0">
            <a:spAutoFit/>
          </a:bodyPr>
          <a:lstStyle/>
          <a:p>
            <a:pPr algn="ctr"/>
            <a:r>
              <a:rPr lang="fr-FR" sz="1400" dirty="0"/>
              <a:t>Glu368</a:t>
            </a:r>
          </a:p>
        </p:txBody>
      </p:sp>
    </p:spTree>
    <p:extLst>
      <p:ext uri="{BB962C8B-B14F-4D97-AF65-F5344CB8AC3E}">
        <p14:creationId xmlns:p14="http://schemas.microsoft.com/office/powerpoint/2010/main" val="946443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EC55-A901-FA4C-E478-2A564D07D8D7}"/>
            </a:ext>
          </a:extLst>
        </p:cNvPr>
        <p:cNvGrpSpPr/>
        <p:nvPr/>
      </p:nvGrpSpPr>
      <p:grpSpPr>
        <a:xfrm>
          <a:off x="0" y="0"/>
          <a:ext cx="0" cy="0"/>
          <a:chOff x="0" y="0"/>
          <a:chExt cx="0" cy="0"/>
        </a:xfrm>
      </p:grpSpPr>
      <p:grpSp>
        <p:nvGrpSpPr>
          <p:cNvPr id="14" name="Gruppieren 13">
            <a:extLst>
              <a:ext uri="{FF2B5EF4-FFF2-40B4-BE49-F238E27FC236}">
                <a16:creationId xmlns:a16="http://schemas.microsoft.com/office/drawing/2014/main" id="{678CBDFF-647E-C1FC-B2B7-95FBB6300683}"/>
              </a:ext>
            </a:extLst>
          </p:cNvPr>
          <p:cNvGrpSpPr/>
          <p:nvPr/>
        </p:nvGrpSpPr>
        <p:grpSpPr>
          <a:xfrm>
            <a:off x="1233857" y="1945816"/>
            <a:ext cx="10770458" cy="4516330"/>
            <a:chOff x="1233857" y="1945816"/>
            <a:chExt cx="10770458" cy="4516330"/>
          </a:xfrm>
        </p:grpSpPr>
        <p:sp>
          <p:nvSpPr>
            <p:cNvPr id="3" name="ZoneTexte 2">
              <a:extLst>
                <a:ext uri="{FF2B5EF4-FFF2-40B4-BE49-F238E27FC236}">
                  <a16:creationId xmlns:a16="http://schemas.microsoft.com/office/drawing/2014/main" id="{6B4528F3-18B1-5FF1-333C-C9D27F77440A}"/>
                </a:ext>
              </a:extLst>
            </p:cNvPr>
            <p:cNvSpPr txBox="1"/>
            <p:nvPr/>
          </p:nvSpPr>
          <p:spPr>
            <a:xfrm>
              <a:off x="9162260" y="1945816"/>
              <a:ext cx="11035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C00000"/>
                  </a:solidFill>
                  <a:effectLst/>
                  <a:uLnTx/>
                  <a:uFillTx/>
                  <a:latin typeface="Calibri"/>
                  <a:ea typeface="+mn-ea"/>
                  <a:cs typeface="+mn-cs"/>
                </a:rPr>
                <a:t>Results</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grpSp>
          <p:nvGrpSpPr>
            <p:cNvPr id="6" name="Gruppieren 5">
              <a:extLst>
                <a:ext uri="{FF2B5EF4-FFF2-40B4-BE49-F238E27FC236}">
                  <a16:creationId xmlns:a16="http://schemas.microsoft.com/office/drawing/2014/main" id="{8C513EC5-F5FF-0286-B742-321B77553EAB}"/>
                </a:ext>
              </a:extLst>
            </p:cNvPr>
            <p:cNvGrpSpPr/>
            <p:nvPr/>
          </p:nvGrpSpPr>
          <p:grpSpPr>
            <a:xfrm>
              <a:off x="1233857" y="2590988"/>
              <a:ext cx="10770458" cy="3871158"/>
              <a:chOff x="1339249" y="2810948"/>
              <a:chExt cx="10770458" cy="3871158"/>
            </a:xfrm>
          </p:grpSpPr>
          <p:sp>
            <p:nvSpPr>
              <p:cNvPr id="8" name="ZoneTexte 7">
                <a:extLst>
                  <a:ext uri="{FF2B5EF4-FFF2-40B4-BE49-F238E27FC236}">
                    <a16:creationId xmlns:a16="http://schemas.microsoft.com/office/drawing/2014/main" id="{D64A8D71-753B-5DEB-66F5-CB8350E22D17}"/>
                  </a:ext>
                </a:extLst>
              </p:cNvPr>
              <p:cNvSpPr txBox="1"/>
              <p:nvPr/>
            </p:nvSpPr>
            <p:spPr>
              <a:xfrm>
                <a:off x="1339249" y="5758776"/>
                <a:ext cx="10188798"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9/17 patients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with</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1" u="none" strike="noStrike" kern="1200" cap="none" spc="0" normalizeH="0" baseline="0" noProof="0" dirty="0">
                    <a:ln>
                      <a:noFill/>
                    </a:ln>
                    <a:solidFill>
                      <a:prstClr val="black"/>
                    </a:solidFill>
                    <a:effectLst/>
                    <a:uLnTx/>
                    <a:uFillTx/>
                    <a:latin typeface="Calibri"/>
                    <a:ea typeface="+mn-ea"/>
                    <a:cs typeface="+mn-cs"/>
                  </a:rPr>
                  <a:t>MEN1m</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after</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Enzomenib</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E368K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is</a:t>
                </a:r>
                <a:r>
                  <a:rPr kumimoji="0" lang="fr-FR" sz="1800" b="0" i="0" u="none" strike="noStrike" kern="1200" cap="none" spc="0" normalizeH="0" baseline="0" noProof="0" dirty="0">
                    <a:ln>
                      <a:noFill/>
                    </a:ln>
                    <a:solidFill>
                      <a:prstClr val="black"/>
                    </a:solidFill>
                    <a:effectLst/>
                    <a:uLnTx/>
                    <a:uFillTx/>
                    <a:latin typeface="Calibri"/>
                    <a:ea typeface="+mn-ea"/>
                    <a:cs typeface="+mn-cs"/>
                  </a:rPr>
                  <a:t> the dominant </a:t>
                </a:r>
                <a:r>
                  <a:rPr kumimoji="0" lang="fr-FR" sz="1800" b="0" i="1" u="none" strike="noStrike" kern="1200" cap="none" spc="0" normalizeH="0" baseline="0" noProof="0" dirty="0">
                    <a:ln>
                      <a:noFill/>
                    </a:ln>
                    <a:solidFill>
                      <a:prstClr val="black"/>
                    </a:solidFill>
                    <a:effectLst/>
                    <a:uLnTx/>
                    <a:uFillTx/>
                    <a:latin typeface="Calibri"/>
                    <a:ea typeface="+mn-ea"/>
                    <a:cs typeface="+mn-cs"/>
                  </a:rPr>
                  <a:t>MEN1m</a:t>
                </a: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All patients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with</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1" u="none" strike="noStrike" kern="1200" cap="none" spc="0" normalizeH="0" baseline="0" noProof="0" dirty="0">
                    <a:ln>
                      <a:noFill/>
                    </a:ln>
                    <a:solidFill>
                      <a:prstClr val="black"/>
                    </a:solidFill>
                    <a:effectLst/>
                    <a:uLnTx/>
                    <a:uFillTx/>
                    <a:latin typeface="Calibri"/>
                    <a:ea typeface="+mn-ea"/>
                    <a:cs typeface="+mn-cs"/>
                  </a:rPr>
                  <a:t>MEN1m</a:t>
                </a:r>
                <a:r>
                  <a:rPr kumimoji="0" lang="fr-FR" sz="1800" b="0" i="0" u="none" strike="noStrike" kern="1200" cap="none" spc="0" normalizeH="0" baseline="0" noProof="0" dirty="0">
                    <a:ln>
                      <a:noFill/>
                    </a:ln>
                    <a:solidFill>
                      <a:prstClr val="black"/>
                    </a:solidFill>
                    <a:effectLst/>
                    <a:uLnTx/>
                    <a:uFillTx/>
                    <a:latin typeface="Calibri"/>
                    <a:ea typeface="+mn-ea"/>
                    <a:cs typeface="+mn-cs"/>
                  </a:rPr>
                  <a:t> E368K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experienced</a:t>
                </a:r>
                <a:r>
                  <a:rPr kumimoji="0" lang="fr-FR" sz="1800" b="0" i="0" u="none" strike="noStrike" kern="1200" cap="none" spc="0" normalizeH="0" baseline="0" noProof="0" dirty="0">
                    <a:ln>
                      <a:noFill/>
                    </a:ln>
                    <a:solidFill>
                      <a:prstClr val="black"/>
                    </a:solidFill>
                    <a:effectLst/>
                    <a:uLnTx/>
                    <a:uFillTx/>
                    <a:latin typeface="Calibri"/>
                    <a:ea typeface="+mn-ea"/>
                    <a:cs typeface="+mn-cs"/>
                  </a:rPr>
                  <a:t> dose interruptions (5/7) or suboptimal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dosing</a:t>
                </a:r>
                <a:r>
                  <a:rPr kumimoji="0" lang="fr-FR" sz="1800" b="0" i="0" u="none" strike="noStrike" kern="1200" cap="none" spc="0" normalizeH="0" baseline="0" noProof="0" dirty="0">
                    <a:ln>
                      <a:noFill/>
                    </a:ln>
                    <a:solidFill>
                      <a:prstClr val="black"/>
                    </a:solidFill>
                    <a:effectLst/>
                    <a:uLnTx/>
                    <a:uFillTx/>
                    <a:latin typeface="Calibri"/>
                    <a:ea typeface="+mn-ea"/>
                    <a:cs typeface="+mn-cs"/>
                  </a:rPr>
                  <a:t> (2/7)</a:t>
                </a:r>
              </a:p>
            </p:txBody>
          </p:sp>
          <p:pic>
            <p:nvPicPr>
              <p:cNvPr id="11" name="Image 10">
                <a:extLst>
                  <a:ext uri="{FF2B5EF4-FFF2-40B4-BE49-F238E27FC236}">
                    <a16:creationId xmlns:a16="http://schemas.microsoft.com/office/drawing/2014/main" id="{A4B3FA6D-4573-21E3-E3E5-8B8E64A87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529" y="2810948"/>
                <a:ext cx="5841178" cy="2894335"/>
              </a:xfrm>
              <a:prstGeom prst="rect">
                <a:avLst/>
              </a:prstGeom>
            </p:spPr>
          </p:pic>
        </p:grpSp>
      </p:grpSp>
      <p:sp>
        <p:nvSpPr>
          <p:cNvPr id="4" name="ZoneTexte 3">
            <a:extLst>
              <a:ext uri="{FF2B5EF4-FFF2-40B4-BE49-F238E27FC236}">
                <a16:creationId xmlns:a16="http://schemas.microsoft.com/office/drawing/2014/main" id="{D306B81A-E376-9815-E940-14C6D6192952}"/>
              </a:ext>
            </a:extLst>
          </p:cNvPr>
          <p:cNvSpPr txBox="1"/>
          <p:nvPr/>
        </p:nvSpPr>
        <p:spPr>
          <a:xfrm>
            <a:off x="1542255" y="1942568"/>
            <a:ext cx="33438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a:ea typeface="+mn-ea"/>
                <a:cs typeface="+mn-cs"/>
              </a:rPr>
              <a:t>Phase 1 of DSP-5336-101</a:t>
            </a:r>
          </a:p>
        </p:txBody>
      </p:sp>
      <p:grpSp>
        <p:nvGrpSpPr>
          <p:cNvPr id="13" name="Gruppieren 12">
            <a:extLst>
              <a:ext uri="{FF2B5EF4-FFF2-40B4-BE49-F238E27FC236}">
                <a16:creationId xmlns:a16="http://schemas.microsoft.com/office/drawing/2014/main" id="{CB198BD6-101C-FF5B-EE1F-2BE060CD0727}"/>
              </a:ext>
            </a:extLst>
          </p:cNvPr>
          <p:cNvGrpSpPr/>
          <p:nvPr/>
        </p:nvGrpSpPr>
        <p:grpSpPr>
          <a:xfrm>
            <a:off x="56330" y="3263621"/>
            <a:ext cx="6106807" cy="1467586"/>
            <a:chOff x="161722" y="2790530"/>
            <a:chExt cx="6106807" cy="1467586"/>
          </a:xfrm>
        </p:grpSpPr>
        <p:sp>
          <p:nvSpPr>
            <p:cNvPr id="7" name="Freihandform 10">
              <a:extLst>
                <a:ext uri="{FF2B5EF4-FFF2-40B4-BE49-F238E27FC236}">
                  <a16:creationId xmlns:a16="http://schemas.microsoft.com/office/drawing/2014/main" id="{B8260337-C546-8622-799D-4DB063D35B7B}"/>
                </a:ext>
              </a:extLst>
            </p:cNvPr>
            <p:cNvSpPr/>
            <p:nvPr/>
          </p:nvSpPr>
          <p:spPr>
            <a:xfrm>
              <a:off x="161722" y="3341240"/>
              <a:ext cx="1605470" cy="790111"/>
            </a:xfrm>
            <a:prstGeom prst="roundRect">
              <a:avLst/>
            </a:prstGeom>
            <a:solidFill>
              <a:schemeClr val="bg1"/>
            </a:solidFill>
            <a:ln>
              <a:solidFill>
                <a:srgbClr val="C0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2832" rIns="36000" bIns="52832"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
                  <a:srgbClr val="C00000"/>
                </a:buClr>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R/R Acute Leukemia</a:t>
              </a:r>
              <a:b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 KMT2Ar or NPM1m</a:t>
              </a:r>
              <a:b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40-400 mg BID</a:t>
              </a:r>
              <a:endParaRPr kumimoji="0" lang="en-US" sz="12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Freihandform 10">
              <a:extLst>
                <a:ext uri="{FF2B5EF4-FFF2-40B4-BE49-F238E27FC236}">
                  <a16:creationId xmlns:a16="http://schemas.microsoft.com/office/drawing/2014/main" id="{F1D693FF-F82A-6E69-1517-7AFBA4E35226}"/>
                </a:ext>
              </a:extLst>
            </p:cNvPr>
            <p:cNvSpPr/>
            <p:nvPr/>
          </p:nvSpPr>
          <p:spPr>
            <a:xfrm>
              <a:off x="1945293" y="3341240"/>
              <a:ext cx="1361319" cy="790111"/>
            </a:xfrm>
            <a:prstGeom prst="roundRect">
              <a:avLst/>
            </a:prstGeom>
            <a:solidFill>
              <a:schemeClr val="bg1"/>
            </a:solidFill>
            <a:ln>
              <a:solidFill>
                <a:srgbClr val="C0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2832" rIns="36000" bIns="52832"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
                  <a:srgbClr val="C00000"/>
                </a:buClr>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Dose Optimization</a:t>
              </a:r>
              <a:b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200 mg BID</a:t>
              </a:r>
              <a:br>
                <a:rPr kumimoji="0" lang="en-US"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300 mg BID</a:t>
              </a:r>
              <a:br>
                <a:rPr kumimoji="0" lang="en-US" sz="12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400 mg BID</a:t>
              </a:r>
              <a:endParaRPr kumimoji="0" lang="en-US" sz="12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0" name="Freihandform 10">
              <a:extLst>
                <a:ext uri="{FF2B5EF4-FFF2-40B4-BE49-F238E27FC236}">
                  <a16:creationId xmlns:a16="http://schemas.microsoft.com/office/drawing/2014/main" id="{BF88C91D-21E7-D2ED-5ABA-BE0809DC99D1}"/>
                </a:ext>
              </a:extLst>
            </p:cNvPr>
            <p:cNvSpPr/>
            <p:nvPr/>
          </p:nvSpPr>
          <p:spPr>
            <a:xfrm>
              <a:off x="3580438" y="3490997"/>
              <a:ext cx="1237564" cy="490597"/>
            </a:xfrm>
            <a:prstGeom prst="roundRect">
              <a:avLst/>
            </a:prstGeom>
            <a:solidFill>
              <a:schemeClr val="bg1"/>
            </a:solidFill>
            <a:ln>
              <a:solidFill>
                <a:srgbClr val="C0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2832" rIns="36000" bIns="52832"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
                  <a:srgbClr val="C00000"/>
                </a:buClr>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RP2D</a:t>
              </a:r>
              <a:b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R/R NPM1m AML</a:t>
              </a:r>
              <a:endPar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2" name="Freihandform 10">
              <a:extLst>
                <a:ext uri="{FF2B5EF4-FFF2-40B4-BE49-F238E27FC236}">
                  <a16:creationId xmlns:a16="http://schemas.microsoft.com/office/drawing/2014/main" id="{B8074B7F-752A-8C4C-55CA-04BAEFC75738}"/>
                </a:ext>
              </a:extLst>
            </p:cNvPr>
            <p:cNvSpPr/>
            <p:nvPr/>
          </p:nvSpPr>
          <p:spPr>
            <a:xfrm>
              <a:off x="5165021" y="3170800"/>
              <a:ext cx="1103508" cy="490597"/>
            </a:xfrm>
            <a:prstGeom prst="roundRect">
              <a:avLst/>
            </a:prstGeom>
            <a:solidFill>
              <a:schemeClr val="bg1"/>
            </a:solidFill>
            <a:ln>
              <a:solidFill>
                <a:srgbClr val="C0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2832" rIns="36000" bIns="52832"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300 mg BID</a:t>
              </a:r>
              <a:b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R/R KMT2Ar AL</a:t>
              </a:r>
            </a:p>
          </p:txBody>
        </p:sp>
        <p:sp>
          <p:nvSpPr>
            <p:cNvPr id="15" name="Freihandform 10">
              <a:extLst>
                <a:ext uri="{FF2B5EF4-FFF2-40B4-BE49-F238E27FC236}">
                  <a16:creationId xmlns:a16="http://schemas.microsoft.com/office/drawing/2014/main" id="{D7D27FB0-3276-B72C-1CED-B737B1C355B3}"/>
                </a:ext>
              </a:extLst>
            </p:cNvPr>
            <p:cNvSpPr/>
            <p:nvPr/>
          </p:nvSpPr>
          <p:spPr>
            <a:xfrm>
              <a:off x="5165021" y="3767519"/>
              <a:ext cx="1103508" cy="490597"/>
            </a:xfrm>
            <a:prstGeom prst="roundRect">
              <a:avLst/>
            </a:prstGeom>
            <a:solidFill>
              <a:schemeClr val="bg1"/>
            </a:solidFill>
            <a:ln>
              <a:solidFill>
                <a:srgbClr val="C0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2832" rIns="36000" bIns="52832"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
                  <a:srgbClr val="C00000"/>
                </a:buClr>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R/R AML</a:t>
              </a:r>
              <a:b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w/NPM1m</a:t>
              </a:r>
            </a:p>
          </p:txBody>
        </p:sp>
        <p:cxnSp>
          <p:nvCxnSpPr>
            <p:cNvPr id="17" name="Connecteur droit avec flèche 16">
              <a:extLst>
                <a:ext uri="{FF2B5EF4-FFF2-40B4-BE49-F238E27FC236}">
                  <a16:creationId xmlns:a16="http://schemas.microsoft.com/office/drawing/2014/main" id="{235AEBF8-BC19-5911-BE64-D5246507D14A}"/>
                </a:ext>
              </a:extLst>
            </p:cNvPr>
            <p:cNvCxnSpPr>
              <a:cxnSpLocks/>
              <a:stCxn id="7" idx="3"/>
              <a:endCxn id="9" idx="1"/>
            </p:cNvCxnSpPr>
            <p:nvPr/>
          </p:nvCxnSpPr>
          <p:spPr>
            <a:xfrm>
              <a:off x="1767192" y="3736296"/>
              <a:ext cx="17810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2A61E3E1-4BD3-62F8-E1AA-2578C59AFA22}"/>
                </a:ext>
              </a:extLst>
            </p:cNvPr>
            <p:cNvCxnSpPr>
              <a:cxnSpLocks/>
              <a:stCxn id="9" idx="3"/>
              <a:endCxn id="10" idx="1"/>
            </p:cNvCxnSpPr>
            <p:nvPr/>
          </p:nvCxnSpPr>
          <p:spPr>
            <a:xfrm>
              <a:off x="3306612" y="3736296"/>
              <a:ext cx="27382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 en angle 25">
              <a:extLst>
                <a:ext uri="{FF2B5EF4-FFF2-40B4-BE49-F238E27FC236}">
                  <a16:creationId xmlns:a16="http://schemas.microsoft.com/office/drawing/2014/main" id="{9CE24F08-CC53-9DD6-FD91-C7CC2586CAA8}"/>
                </a:ext>
              </a:extLst>
            </p:cNvPr>
            <p:cNvCxnSpPr>
              <a:cxnSpLocks/>
              <a:stCxn id="10" idx="3"/>
              <a:endCxn id="15" idx="1"/>
            </p:cNvCxnSpPr>
            <p:nvPr/>
          </p:nvCxnSpPr>
          <p:spPr>
            <a:xfrm>
              <a:off x="4818002" y="3736296"/>
              <a:ext cx="347019" cy="276522"/>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 en angle 27">
              <a:extLst>
                <a:ext uri="{FF2B5EF4-FFF2-40B4-BE49-F238E27FC236}">
                  <a16:creationId xmlns:a16="http://schemas.microsoft.com/office/drawing/2014/main" id="{1BBEFE38-29F0-2917-C94C-666B9C8229DD}"/>
                </a:ext>
              </a:extLst>
            </p:cNvPr>
            <p:cNvCxnSpPr>
              <a:cxnSpLocks/>
              <a:stCxn id="10" idx="3"/>
              <a:endCxn id="12" idx="1"/>
            </p:cNvCxnSpPr>
            <p:nvPr/>
          </p:nvCxnSpPr>
          <p:spPr>
            <a:xfrm flipV="1">
              <a:off x="4818002" y="3416099"/>
              <a:ext cx="347019" cy="320197"/>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0">
              <a:extLst>
                <a:ext uri="{FF2B5EF4-FFF2-40B4-BE49-F238E27FC236}">
                  <a16:creationId xmlns:a16="http://schemas.microsoft.com/office/drawing/2014/main" id="{6D4221A2-7813-4EBC-EA29-9587B1BFAE0D}"/>
                </a:ext>
              </a:extLst>
            </p:cNvPr>
            <p:cNvSpPr txBox="1"/>
            <p:nvPr/>
          </p:nvSpPr>
          <p:spPr>
            <a:xfrm>
              <a:off x="161722" y="2790530"/>
              <a:ext cx="1605470" cy="280928"/>
            </a:xfrm>
            <a:prstGeom prst="roundRect">
              <a:avLst/>
            </a:prstGeom>
            <a:solidFill>
              <a:schemeClr val="tx1">
                <a:lumMod val="50000"/>
                <a:lumOff val="50000"/>
              </a:schemeClr>
            </a:solidFill>
          </p:spPr>
          <p:txBody>
            <a:bodyPr wrap="square" lIns="36000" rIns="36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a:ea typeface="+mn-ea"/>
                  <a:cs typeface="+mn-cs"/>
                </a:rPr>
                <a:t>Phase 1 - Dose Escalation</a:t>
              </a: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TextBox 30">
              <a:extLst>
                <a:ext uri="{FF2B5EF4-FFF2-40B4-BE49-F238E27FC236}">
                  <a16:creationId xmlns:a16="http://schemas.microsoft.com/office/drawing/2014/main" id="{CFB5CAA3-BBD9-14DF-F54C-735FAED31BE5}"/>
                </a:ext>
              </a:extLst>
            </p:cNvPr>
            <p:cNvSpPr txBox="1"/>
            <p:nvPr/>
          </p:nvSpPr>
          <p:spPr>
            <a:xfrm>
              <a:off x="1940702" y="2790530"/>
              <a:ext cx="2249436" cy="280928"/>
            </a:xfrm>
            <a:prstGeom prst="roundRect">
              <a:avLst/>
            </a:prstGeom>
            <a:solidFill>
              <a:schemeClr val="tx1">
                <a:lumMod val="50000"/>
                <a:lumOff val="50000"/>
              </a:schemeClr>
            </a:solidFill>
          </p:spPr>
          <p:txBody>
            <a:bodyPr wrap="square" lIns="36000" rIns="36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a:ea typeface="+mn-ea"/>
                  <a:cs typeface="+mn-cs"/>
                </a:rPr>
                <a:t>Phase 1 - Dose Optimization</a:t>
              </a: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TextBox 30">
              <a:extLst>
                <a:ext uri="{FF2B5EF4-FFF2-40B4-BE49-F238E27FC236}">
                  <a16:creationId xmlns:a16="http://schemas.microsoft.com/office/drawing/2014/main" id="{C2E10D7D-E7CE-C5B2-E31C-DBEF87F9F911}"/>
                </a:ext>
              </a:extLst>
            </p:cNvPr>
            <p:cNvSpPr txBox="1"/>
            <p:nvPr/>
          </p:nvSpPr>
          <p:spPr>
            <a:xfrm>
              <a:off x="4240938" y="2790530"/>
              <a:ext cx="1927493" cy="280928"/>
            </a:xfrm>
            <a:prstGeom prst="roundRect">
              <a:avLst/>
            </a:prstGeom>
            <a:solidFill>
              <a:schemeClr val="tx1">
                <a:lumMod val="50000"/>
                <a:lumOff val="50000"/>
              </a:schemeClr>
            </a:solidFill>
          </p:spPr>
          <p:txBody>
            <a:bodyPr wrap="square" lIns="36000" rIns="36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a:ea typeface="+mn-ea"/>
                  <a:cs typeface="+mn-cs"/>
                </a:rPr>
                <a:t>Phase 2 - Registrational</a:t>
              </a: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Textfeld 15">
            <a:extLst>
              <a:ext uri="{FF2B5EF4-FFF2-40B4-BE49-F238E27FC236}">
                <a16:creationId xmlns:a16="http://schemas.microsoft.com/office/drawing/2014/main" id="{E20E63A2-CEA8-7717-895B-7C64D64B5D9A}"/>
              </a:ext>
            </a:extLst>
          </p:cNvPr>
          <p:cNvSpPr txBox="1"/>
          <p:nvPr/>
        </p:nvSpPr>
        <p:spPr>
          <a:xfrm>
            <a:off x="187685" y="4870092"/>
            <a:ext cx="585089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Patients who responded and subsequently relapsed were profiled for </a:t>
            </a:r>
            <a:r>
              <a:rPr kumimoji="0" lang="en-US" sz="1400" b="0" i="1" u="none" strike="noStrike" kern="1200" cap="none" spc="0" normalizeH="0" baseline="0" noProof="0" dirty="0">
                <a:ln>
                  <a:noFill/>
                </a:ln>
                <a:solidFill>
                  <a:prstClr val="black"/>
                </a:solidFill>
                <a:effectLst/>
                <a:uLnTx/>
                <a:uFillTx/>
                <a:latin typeface="Calibri"/>
                <a:ea typeface="+mn-ea"/>
                <a:cs typeface="+mn-cs"/>
              </a:rPr>
              <a:t>MEN1m</a:t>
            </a:r>
          </a:p>
        </p:txBody>
      </p:sp>
      <p:sp>
        <p:nvSpPr>
          <p:cNvPr id="20" name="Titre 1">
            <a:extLst>
              <a:ext uri="{FF2B5EF4-FFF2-40B4-BE49-F238E27FC236}">
                <a16:creationId xmlns:a16="http://schemas.microsoft.com/office/drawing/2014/main" id="{CDE30AA2-B19C-0702-C109-5392C7A9D1CD}"/>
              </a:ext>
            </a:extLst>
          </p:cNvPr>
          <p:cNvSpPr>
            <a:spLocks noGrp="1"/>
          </p:cNvSpPr>
          <p:nvPr>
            <p:ph type="title"/>
          </p:nvPr>
        </p:nvSpPr>
        <p:spPr>
          <a:xfrm>
            <a:off x="0" y="-5203"/>
            <a:ext cx="9409114" cy="1556545"/>
          </a:xfrm>
        </p:spPr>
        <p:txBody>
          <a:bodyPr/>
          <a:lstStyle/>
          <a:p>
            <a:r>
              <a:rPr lang="es-419" dirty="0"/>
              <a:t>Acquired MEN1 Resistance Mutations Identified During Menin Inhibition in a Phase 1 Enzomenib Trial </a:t>
            </a:r>
            <a:r>
              <a:rPr lang="es-419" i="1" dirty="0"/>
              <a:t>(4)</a:t>
            </a:r>
            <a:endParaRPr lang="es-419" dirty="0"/>
          </a:p>
        </p:txBody>
      </p:sp>
      <p:sp>
        <p:nvSpPr>
          <p:cNvPr id="5" name="Text Box 3">
            <a:extLst>
              <a:ext uri="{FF2B5EF4-FFF2-40B4-BE49-F238E27FC236}">
                <a16:creationId xmlns:a16="http://schemas.microsoft.com/office/drawing/2014/main" id="{6617AEB9-3A3E-10D0-3D21-5DD3B22E0F10}"/>
              </a:ext>
            </a:extLst>
          </p:cNvPr>
          <p:cNvSpPr txBox="1">
            <a:spLocks noChangeArrowheads="1"/>
          </p:cNvSpPr>
          <p:nvPr/>
        </p:nvSpPr>
        <p:spPr bwMode="auto">
          <a:xfrm>
            <a:off x="9758320" y="6538230"/>
            <a:ext cx="243368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Allred C, abstract PS1527</a:t>
            </a:r>
          </a:p>
        </p:txBody>
      </p:sp>
    </p:spTree>
    <p:extLst>
      <p:ext uri="{BB962C8B-B14F-4D97-AF65-F5344CB8AC3E}">
        <p14:creationId xmlns:p14="http://schemas.microsoft.com/office/powerpoint/2010/main" val="24121346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D5529-28EC-F0A2-7F43-3FC5BF01B863}"/>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FDED3760-8B36-D6FC-5F02-AB2707AF189E}"/>
              </a:ext>
            </a:extLst>
          </p:cNvPr>
          <p:cNvGraphicFramePr>
            <a:graphicFrameLocks noGrp="1"/>
          </p:cNvGraphicFramePr>
          <p:nvPr/>
        </p:nvGraphicFramePr>
        <p:xfrm>
          <a:off x="382526" y="2570162"/>
          <a:ext cx="11426947" cy="3486063"/>
        </p:xfrm>
        <a:graphic>
          <a:graphicData uri="http://schemas.openxmlformats.org/drawingml/2006/table">
            <a:tbl>
              <a:tblPr firstRow="1" bandRow="1">
                <a:tableStyleId>{5C22544A-7EE6-4342-B048-85BDC9FD1C3A}</a:tableStyleId>
              </a:tblPr>
              <a:tblGrid>
                <a:gridCol w="5564029">
                  <a:extLst>
                    <a:ext uri="{9D8B030D-6E8A-4147-A177-3AD203B41FA5}">
                      <a16:colId xmlns:a16="http://schemas.microsoft.com/office/drawing/2014/main" val="886554187"/>
                    </a:ext>
                  </a:extLst>
                </a:gridCol>
                <a:gridCol w="5862918">
                  <a:extLst>
                    <a:ext uri="{9D8B030D-6E8A-4147-A177-3AD203B41FA5}">
                      <a16:colId xmlns:a16="http://schemas.microsoft.com/office/drawing/2014/main" val="1356435006"/>
                    </a:ext>
                  </a:extLst>
                </a:gridCol>
              </a:tblGrid>
              <a:tr h="426269">
                <a:tc>
                  <a:txBody>
                    <a:bodyPr/>
                    <a:lstStyle/>
                    <a:p>
                      <a:pPr>
                        <a:buNone/>
                      </a:pPr>
                      <a:r>
                        <a:rPr lang="de-CH" sz="1800" b="1" dirty="0">
                          <a:latin typeface="+mn-lt"/>
                          <a:cs typeface="Arial" panose="020B0604020202020204" pitchFamily="34" charset="0"/>
                        </a:rPr>
                        <a:t>Question</a:t>
                      </a:r>
                    </a:p>
                  </a:txBody>
                  <a:tcPr anchor="ctr"/>
                </a:tc>
                <a:tc>
                  <a:txBody>
                    <a:bodyPr/>
                    <a:lstStyle/>
                    <a:p>
                      <a:pPr>
                        <a:buNone/>
                      </a:pPr>
                      <a:r>
                        <a:rPr lang="de-CH" sz="1800" b="1" dirty="0" err="1">
                          <a:latin typeface="+mn-lt"/>
                          <a:cs typeface="Arial" panose="020B0604020202020204" pitchFamily="34" charset="0"/>
                        </a:rPr>
                        <a:t>Answer</a:t>
                      </a:r>
                      <a:endParaRPr lang="de-CH" sz="1800" b="1" dirty="0">
                        <a:latin typeface="+mn-lt"/>
                        <a:cs typeface="Arial" panose="020B0604020202020204" pitchFamily="34" charset="0"/>
                      </a:endParaRPr>
                    </a:p>
                  </a:txBody>
                  <a:tcPr anchor="ctr"/>
                </a:tc>
                <a:extLst>
                  <a:ext uri="{0D108BD9-81ED-4DB2-BD59-A6C34878D82A}">
                    <a16:rowId xmlns:a16="http://schemas.microsoft.com/office/drawing/2014/main" val="2876889698"/>
                  </a:ext>
                </a:extLst>
              </a:tr>
              <a:tr h="735752">
                <a:tc>
                  <a:txBody>
                    <a:bodyPr/>
                    <a:lstStyle/>
                    <a:p>
                      <a:pPr marL="0" indent="0">
                        <a:buFont typeface="Arial" panose="020B0604020202020204" pitchFamily="34" charset="0"/>
                        <a:buNone/>
                      </a:pPr>
                      <a:r>
                        <a:rPr lang="de-CH" sz="1800" dirty="0">
                          <a:latin typeface="+mn-lt"/>
                          <a:cs typeface="Arial" panose="020B0604020202020204" pitchFamily="34" charset="0"/>
                        </a:rPr>
                        <a:t>Do MEN1 </a:t>
                      </a:r>
                      <a:r>
                        <a:rPr lang="de-CH" sz="1800" dirty="0" err="1">
                          <a:latin typeface="+mn-lt"/>
                          <a:cs typeface="Arial" panose="020B0604020202020204" pitchFamily="34" charset="0"/>
                        </a:rPr>
                        <a:t>resistance</a:t>
                      </a:r>
                      <a:r>
                        <a:rPr lang="de-CH" sz="1800" dirty="0">
                          <a:latin typeface="+mn-lt"/>
                          <a:cs typeface="Arial" panose="020B0604020202020204" pitchFamily="34" charset="0"/>
                        </a:rPr>
                        <a:t> </a:t>
                      </a:r>
                      <a:r>
                        <a:rPr lang="de-CH" sz="1800" dirty="0" err="1">
                          <a:latin typeface="+mn-lt"/>
                          <a:cs typeface="Arial" panose="020B0604020202020204" pitchFamily="34" charset="0"/>
                        </a:rPr>
                        <a:t>mutations</a:t>
                      </a:r>
                      <a:r>
                        <a:rPr lang="de-CH" sz="1800" dirty="0">
                          <a:latin typeface="+mn-lt"/>
                          <a:cs typeface="Arial" panose="020B0604020202020204" pitchFamily="34" charset="0"/>
                        </a:rPr>
                        <a:t> </a:t>
                      </a:r>
                      <a:r>
                        <a:rPr lang="de-CH" sz="1800" dirty="0" err="1">
                          <a:latin typeface="+mn-lt"/>
                          <a:cs typeface="Arial" panose="020B0604020202020204" pitchFamily="34" charset="0"/>
                        </a:rPr>
                        <a:t>emerge</a:t>
                      </a:r>
                      <a:r>
                        <a:rPr lang="de-CH" sz="1800" dirty="0">
                          <a:latin typeface="+mn-lt"/>
                          <a:cs typeface="Arial" panose="020B0604020202020204" pitchFamily="34" charset="0"/>
                        </a:rPr>
                        <a:t> after </a:t>
                      </a:r>
                      <a:r>
                        <a:rPr lang="de-CH" sz="1800" dirty="0" err="1">
                          <a:latin typeface="+mn-lt"/>
                          <a:cs typeface="Arial" panose="020B0604020202020204" pitchFamily="34" charset="0"/>
                        </a:rPr>
                        <a:t>enzomenib</a:t>
                      </a:r>
                      <a:r>
                        <a:rPr lang="de-CH" sz="1800" dirty="0">
                          <a:latin typeface="+mn-lt"/>
                          <a:cs typeface="Arial" panose="020B0604020202020204" pitchFamily="34" charset="0"/>
                        </a:rPr>
                        <a:t>?</a:t>
                      </a:r>
                    </a:p>
                  </a:txBody>
                  <a:tcPr anchor="ctr"/>
                </a:tc>
                <a:tc>
                  <a:txBody>
                    <a:bodyPr/>
                    <a:lstStyle/>
                    <a:p>
                      <a:pPr marL="0" indent="0">
                        <a:buFont typeface="Arial" panose="020B0604020202020204" pitchFamily="34" charset="0"/>
                        <a:buNone/>
                      </a:pPr>
                      <a:r>
                        <a:rPr lang="de-CH" sz="1800" b="1" dirty="0">
                          <a:latin typeface="+mn-lt"/>
                          <a:cs typeface="Arial" panose="020B0604020202020204" pitchFamily="34" charset="0"/>
                        </a:rPr>
                        <a:t>Yes</a:t>
                      </a:r>
                      <a:r>
                        <a:rPr lang="de-CH" sz="1800" dirty="0">
                          <a:latin typeface="+mn-lt"/>
                          <a:cs typeface="Arial" panose="020B0604020202020204" pitchFamily="34" charset="0"/>
                        </a:rPr>
                        <a:t> – </a:t>
                      </a:r>
                      <a:r>
                        <a:rPr lang="de-CH" sz="1800" dirty="0" err="1">
                          <a:latin typeface="+mn-lt"/>
                          <a:cs typeface="Arial" panose="020B0604020202020204" pitchFamily="34" charset="0"/>
                        </a:rPr>
                        <a:t>detected</a:t>
                      </a:r>
                      <a:r>
                        <a:rPr lang="de-CH" sz="1800" dirty="0">
                          <a:latin typeface="+mn-lt"/>
                          <a:cs typeface="Arial" panose="020B0604020202020204" pitchFamily="34" charset="0"/>
                        </a:rPr>
                        <a:t> in </a:t>
                      </a:r>
                      <a:r>
                        <a:rPr lang="de-CH" sz="1800" b="1" dirty="0">
                          <a:latin typeface="+mn-lt"/>
                          <a:cs typeface="Arial" panose="020B0604020202020204" pitchFamily="34" charset="0"/>
                        </a:rPr>
                        <a:t>9/17 </a:t>
                      </a:r>
                      <a:r>
                        <a:rPr lang="de-CH" sz="1800" b="1" dirty="0" err="1">
                          <a:latin typeface="+mn-lt"/>
                          <a:cs typeface="Arial" panose="020B0604020202020204" pitchFamily="34" charset="0"/>
                        </a:rPr>
                        <a:t>patients</a:t>
                      </a:r>
                      <a:r>
                        <a:rPr lang="de-CH" sz="1800" b="1" dirty="0">
                          <a:latin typeface="+mn-lt"/>
                          <a:cs typeface="Arial" panose="020B0604020202020204" pitchFamily="34" charset="0"/>
                        </a:rPr>
                        <a:t> (53%)</a:t>
                      </a:r>
                      <a:r>
                        <a:rPr lang="de-CH" sz="1800" dirty="0">
                          <a:latin typeface="+mn-lt"/>
                          <a:cs typeface="Arial" panose="020B0604020202020204" pitchFamily="34" charset="0"/>
                        </a:rPr>
                        <a:t> at </a:t>
                      </a:r>
                      <a:r>
                        <a:rPr lang="de-CH" sz="1800" dirty="0" err="1">
                          <a:latin typeface="+mn-lt"/>
                          <a:cs typeface="Arial" panose="020B0604020202020204" pitchFamily="34" charset="0"/>
                        </a:rPr>
                        <a:t>relapse</a:t>
                      </a:r>
                      <a:endParaRPr lang="de-CH" sz="1800" dirty="0">
                        <a:latin typeface="+mn-lt"/>
                        <a:cs typeface="Arial" panose="020B0604020202020204" pitchFamily="34" charset="0"/>
                      </a:endParaRPr>
                    </a:p>
                  </a:txBody>
                  <a:tcPr anchor="ctr"/>
                </a:tc>
                <a:extLst>
                  <a:ext uri="{0D108BD9-81ED-4DB2-BD59-A6C34878D82A}">
                    <a16:rowId xmlns:a16="http://schemas.microsoft.com/office/drawing/2014/main" val="3704105504"/>
                  </a:ext>
                </a:extLst>
              </a:tr>
              <a:tr h="426269">
                <a:tc>
                  <a:txBody>
                    <a:bodyPr/>
                    <a:lstStyle/>
                    <a:p>
                      <a:pPr marL="0" indent="0">
                        <a:buFont typeface="Arial" panose="020B0604020202020204" pitchFamily="34" charset="0"/>
                        <a:buNone/>
                      </a:pPr>
                      <a:r>
                        <a:rPr lang="de-CH" sz="1800">
                          <a:latin typeface="+mn-lt"/>
                          <a:cs typeface="Arial" panose="020B0604020202020204" pitchFamily="34" charset="0"/>
                        </a:rPr>
                        <a:t>What was the dominant resistance mutation?</a:t>
                      </a:r>
                    </a:p>
                  </a:txBody>
                  <a:tcPr anchor="ctr"/>
                </a:tc>
                <a:tc>
                  <a:txBody>
                    <a:bodyPr/>
                    <a:lstStyle/>
                    <a:p>
                      <a:pPr marL="0" indent="0">
                        <a:buFont typeface="Arial" panose="020B0604020202020204" pitchFamily="34" charset="0"/>
                        <a:buNone/>
                      </a:pPr>
                      <a:r>
                        <a:rPr lang="de-CH" sz="1800" b="1" dirty="0">
                          <a:latin typeface="+mn-lt"/>
                          <a:cs typeface="Arial" panose="020B0604020202020204" pitchFamily="34" charset="0"/>
                        </a:rPr>
                        <a:t>E368K</a:t>
                      </a:r>
                      <a:r>
                        <a:rPr lang="de-CH" sz="1800" dirty="0">
                          <a:latin typeface="+mn-lt"/>
                          <a:cs typeface="Arial" panose="020B0604020202020204" pitchFamily="34" charset="0"/>
                        </a:rPr>
                        <a:t> </a:t>
                      </a:r>
                    </a:p>
                  </a:txBody>
                  <a:tcPr anchor="ctr"/>
                </a:tc>
                <a:extLst>
                  <a:ext uri="{0D108BD9-81ED-4DB2-BD59-A6C34878D82A}">
                    <a16:rowId xmlns:a16="http://schemas.microsoft.com/office/drawing/2014/main" val="2120229877"/>
                  </a:ext>
                </a:extLst>
              </a:tr>
              <a:tr h="426269">
                <a:tc>
                  <a:txBody>
                    <a:bodyPr/>
                    <a:lstStyle/>
                    <a:p>
                      <a:pPr marL="0" indent="0">
                        <a:buFont typeface="Arial" panose="020B0604020202020204" pitchFamily="34" charset="0"/>
                        <a:buNone/>
                      </a:pPr>
                      <a:r>
                        <a:rPr lang="de-CH" sz="1800">
                          <a:latin typeface="+mn-lt"/>
                          <a:cs typeface="Arial" panose="020B0604020202020204" pitchFamily="34" charset="0"/>
                        </a:rPr>
                        <a:t>Were other MEN1 mutations observed?</a:t>
                      </a:r>
                    </a:p>
                  </a:txBody>
                  <a:tcPr anchor="ctr"/>
                </a:tc>
                <a:tc>
                  <a:txBody>
                    <a:bodyPr/>
                    <a:lstStyle/>
                    <a:p>
                      <a:pPr marL="0" indent="0">
                        <a:buFont typeface="Arial" panose="020B0604020202020204" pitchFamily="34" charset="0"/>
                        <a:buNone/>
                      </a:pPr>
                      <a:r>
                        <a:rPr lang="de-CH" sz="1800">
                          <a:latin typeface="+mn-lt"/>
                          <a:cs typeface="Arial" panose="020B0604020202020204" pitchFamily="34" charset="0"/>
                        </a:rPr>
                        <a:t>Yes, but infrequently (M327T 1.9%, S160C 16%)</a:t>
                      </a:r>
                    </a:p>
                  </a:txBody>
                  <a:tcPr anchor="ctr"/>
                </a:tc>
                <a:extLst>
                  <a:ext uri="{0D108BD9-81ED-4DB2-BD59-A6C34878D82A}">
                    <a16:rowId xmlns:a16="http://schemas.microsoft.com/office/drawing/2014/main" val="2805712039"/>
                  </a:ext>
                </a:extLst>
              </a:tr>
              <a:tr h="735752">
                <a:tc>
                  <a:txBody>
                    <a:bodyPr/>
                    <a:lstStyle/>
                    <a:p>
                      <a:pPr marL="0" indent="0">
                        <a:buFont typeface="Arial" panose="020B0604020202020204" pitchFamily="34" charset="0"/>
                        <a:buNone/>
                      </a:pPr>
                      <a:r>
                        <a:rPr lang="de-CH" sz="1800">
                          <a:latin typeface="+mn-lt"/>
                          <a:cs typeface="Arial" panose="020B0604020202020204" pitchFamily="34" charset="0"/>
                        </a:rPr>
                        <a:t>Are resistance patterns consistent with preclinical predictions?</a:t>
                      </a:r>
                    </a:p>
                  </a:txBody>
                  <a:tcPr anchor="ctr"/>
                </a:tc>
                <a:tc>
                  <a:txBody>
                    <a:bodyPr/>
                    <a:lstStyle/>
                    <a:p>
                      <a:pPr marL="0" indent="0">
                        <a:buFont typeface="Arial" panose="020B0604020202020204" pitchFamily="34" charset="0"/>
                        <a:buNone/>
                      </a:pPr>
                      <a:r>
                        <a:rPr lang="de-CH" sz="1800" b="1">
                          <a:latin typeface="+mn-lt"/>
                          <a:cs typeface="Arial" panose="020B0604020202020204" pitchFamily="34" charset="0"/>
                        </a:rPr>
                        <a:t>Yes</a:t>
                      </a:r>
                      <a:r>
                        <a:rPr lang="de-CH" sz="1800">
                          <a:latin typeface="+mn-lt"/>
                          <a:cs typeface="Arial" panose="020B0604020202020204" pitchFamily="34" charset="0"/>
                        </a:rPr>
                        <a:t> – E368K was predicted to preferentially reduce enzomenib activity</a:t>
                      </a:r>
                    </a:p>
                  </a:txBody>
                  <a:tcPr anchor="ctr"/>
                </a:tc>
                <a:extLst>
                  <a:ext uri="{0D108BD9-81ED-4DB2-BD59-A6C34878D82A}">
                    <a16:rowId xmlns:a16="http://schemas.microsoft.com/office/drawing/2014/main" val="3833876989"/>
                  </a:ext>
                </a:extLst>
              </a:tr>
              <a:tr h="735752">
                <a:tc>
                  <a:txBody>
                    <a:bodyPr/>
                    <a:lstStyle/>
                    <a:p>
                      <a:pPr marL="0" indent="0">
                        <a:buFont typeface="Arial" panose="020B0604020202020204" pitchFamily="34" charset="0"/>
                        <a:buNone/>
                      </a:pPr>
                      <a:r>
                        <a:rPr lang="de-CH" sz="1800" dirty="0">
                          <a:latin typeface="+mn-lt"/>
                          <a:cs typeface="Arial" panose="020B0604020202020204" pitchFamily="34" charset="0"/>
                        </a:rPr>
                        <a:t>Do </a:t>
                      </a:r>
                      <a:r>
                        <a:rPr lang="de-CH" sz="1800" dirty="0" err="1">
                          <a:latin typeface="+mn-lt"/>
                          <a:cs typeface="Arial" panose="020B0604020202020204" pitchFamily="34" charset="0"/>
                        </a:rPr>
                        <a:t>treatment</a:t>
                      </a:r>
                      <a:r>
                        <a:rPr lang="de-CH" sz="1800" dirty="0">
                          <a:latin typeface="+mn-lt"/>
                          <a:cs typeface="Arial" panose="020B0604020202020204" pitchFamily="34" charset="0"/>
                        </a:rPr>
                        <a:t> </a:t>
                      </a:r>
                      <a:r>
                        <a:rPr lang="de-CH" sz="1800" dirty="0" err="1">
                          <a:latin typeface="+mn-lt"/>
                          <a:cs typeface="Arial" panose="020B0604020202020204" pitchFamily="34" charset="0"/>
                        </a:rPr>
                        <a:t>interruptions</a:t>
                      </a:r>
                      <a:r>
                        <a:rPr lang="de-CH" sz="1800" dirty="0">
                          <a:latin typeface="+mn-lt"/>
                          <a:cs typeface="Arial" panose="020B0604020202020204" pitchFamily="34" charset="0"/>
                        </a:rPr>
                        <a:t> matter?</a:t>
                      </a:r>
                    </a:p>
                  </a:txBody>
                  <a:tcPr anchor="ctr"/>
                </a:tc>
                <a:tc>
                  <a:txBody>
                    <a:bodyPr/>
                    <a:lstStyle/>
                    <a:p>
                      <a:pPr marL="0" indent="0">
                        <a:buFont typeface="Arial" panose="020B0604020202020204" pitchFamily="34" charset="0"/>
                        <a:buNone/>
                      </a:pPr>
                      <a:r>
                        <a:rPr lang="de-CH" sz="1800" dirty="0">
                          <a:latin typeface="+mn-lt"/>
                          <a:cs typeface="Arial" panose="020B0604020202020204" pitchFamily="34" charset="0"/>
                        </a:rPr>
                        <a:t>Data </a:t>
                      </a:r>
                      <a:r>
                        <a:rPr lang="de-CH" sz="1800" b="0" dirty="0" err="1">
                          <a:latin typeface="+mn-lt"/>
                          <a:cs typeface="Arial" panose="020B0604020202020204" pitchFamily="34" charset="0"/>
                        </a:rPr>
                        <a:t>suggest</a:t>
                      </a:r>
                      <a:r>
                        <a:rPr lang="de-CH" sz="1800" b="0" dirty="0">
                          <a:latin typeface="+mn-lt"/>
                          <a:cs typeface="Arial" panose="020B0604020202020204" pitchFamily="34" charset="0"/>
                        </a:rPr>
                        <a:t> dose </a:t>
                      </a:r>
                      <a:r>
                        <a:rPr lang="de-CH" sz="1800" b="0" dirty="0" err="1">
                          <a:latin typeface="+mn-lt"/>
                          <a:cs typeface="Arial" panose="020B0604020202020204" pitchFamily="34" charset="0"/>
                        </a:rPr>
                        <a:t>interruptions</a:t>
                      </a:r>
                      <a:r>
                        <a:rPr lang="de-CH" sz="1800" b="0" dirty="0">
                          <a:latin typeface="+mn-lt"/>
                          <a:cs typeface="Arial" panose="020B0604020202020204" pitchFamily="34" charset="0"/>
                        </a:rPr>
                        <a:t>/suboptimal </a:t>
                      </a:r>
                      <a:r>
                        <a:rPr lang="de-CH" sz="1800" b="0" dirty="0" err="1">
                          <a:latin typeface="+mn-lt"/>
                          <a:cs typeface="Arial" panose="020B0604020202020204" pitchFamily="34" charset="0"/>
                        </a:rPr>
                        <a:t>exposure</a:t>
                      </a:r>
                      <a:r>
                        <a:rPr lang="de-CH" sz="1800" b="0" dirty="0">
                          <a:latin typeface="+mn-lt"/>
                          <a:cs typeface="Arial" panose="020B0604020202020204" pitchFamily="34" charset="0"/>
                        </a:rPr>
                        <a:t> </a:t>
                      </a:r>
                      <a:r>
                        <a:rPr lang="de-CH" sz="1800" b="0" dirty="0" err="1">
                          <a:latin typeface="+mn-lt"/>
                          <a:cs typeface="Arial" panose="020B0604020202020204" pitchFamily="34" charset="0"/>
                        </a:rPr>
                        <a:t>may</a:t>
                      </a:r>
                      <a:r>
                        <a:rPr lang="de-CH" sz="1800" b="0" dirty="0">
                          <a:latin typeface="+mn-lt"/>
                          <a:cs typeface="Arial" panose="020B0604020202020204" pitchFamily="34" charset="0"/>
                        </a:rPr>
                        <a:t> </a:t>
                      </a:r>
                      <a:r>
                        <a:rPr lang="de-CH" sz="1800" b="0" dirty="0" err="1">
                          <a:latin typeface="+mn-lt"/>
                          <a:cs typeface="Arial" panose="020B0604020202020204" pitchFamily="34" charset="0"/>
                        </a:rPr>
                        <a:t>facilitate</a:t>
                      </a:r>
                      <a:r>
                        <a:rPr lang="de-CH" sz="1800" b="0" dirty="0">
                          <a:latin typeface="+mn-lt"/>
                          <a:cs typeface="Arial" panose="020B0604020202020204" pitchFamily="34" charset="0"/>
                        </a:rPr>
                        <a:t> </a:t>
                      </a:r>
                      <a:r>
                        <a:rPr lang="de-CH" sz="1800" b="0" dirty="0" err="1">
                          <a:latin typeface="+mn-lt"/>
                          <a:cs typeface="Arial" panose="020B0604020202020204" pitchFamily="34" charset="0"/>
                        </a:rPr>
                        <a:t>emergence</a:t>
                      </a:r>
                      <a:r>
                        <a:rPr lang="de-CH" sz="1800" b="0" dirty="0">
                          <a:latin typeface="+mn-lt"/>
                          <a:cs typeface="Arial" panose="020B0604020202020204" pitchFamily="34" charset="0"/>
                        </a:rPr>
                        <a:t> </a:t>
                      </a:r>
                      <a:r>
                        <a:rPr lang="de-CH" sz="1800" b="0" dirty="0" err="1">
                          <a:latin typeface="+mn-lt"/>
                          <a:cs typeface="Arial" panose="020B0604020202020204" pitchFamily="34" charset="0"/>
                        </a:rPr>
                        <a:t>of</a:t>
                      </a:r>
                      <a:r>
                        <a:rPr lang="de-CH" sz="1800" b="0" dirty="0">
                          <a:latin typeface="+mn-lt"/>
                          <a:cs typeface="Arial" panose="020B0604020202020204" pitchFamily="34" charset="0"/>
                        </a:rPr>
                        <a:t> </a:t>
                      </a:r>
                      <a:r>
                        <a:rPr lang="de-CH" sz="1800" b="0" dirty="0" err="1">
                          <a:latin typeface="+mn-lt"/>
                          <a:cs typeface="Arial" panose="020B0604020202020204" pitchFamily="34" charset="0"/>
                        </a:rPr>
                        <a:t>resistant</a:t>
                      </a:r>
                      <a:r>
                        <a:rPr lang="de-CH" sz="1800" b="0" dirty="0">
                          <a:latin typeface="+mn-lt"/>
                          <a:cs typeface="Arial" panose="020B0604020202020204" pitchFamily="34" charset="0"/>
                        </a:rPr>
                        <a:t> </a:t>
                      </a:r>
                      <a:r>
                        <a:rPr lang="de-CH" sz="1800" b="0" dirty="0" err="1">
                          <a:latin typeface="+mn-lt"/>
                          <a:cs typeface="Arial" panose="020B0604020202020204" pitchFamily="34" charset="0"/>
                        </a:rPr>
                        <a:t>clones</a:t>
                      </a:r>
                      <a:endParaRPr lang="de-CH" sz="1800" b="0" dirty="0">
                        <a:latin typeface="+mn-lt"/>
                        <a:cs typeface="Arial" panose="020B0604020202020204" pitchFamily="34" charset="0"/>
                      </a:endParaRPr>
                    </a:p>
                  </a:txBody>
                  <a:tcPr anchor="ctr"/>
                </a:tc>
                <a:extLst>
                  <a:ext uri="{0D108BD9-81ED-4DB2-BD59-A6C34878D82A}">
                    <a16:rowId xmlns:a16="http://schemas.microsoft.com/office/drawing/2014/main" val="2354638148"/>
                  </a:ext>
                </a:extLst>
              </a:tr>
            </a:tbl>
          </a:graphicData>
        </a:graphic>
      </p:graphicFrame>
      <p:sp>
        <p:nvSpPr>
          <p:cNvPr id="9" name="ZoneTexte 5">
            <a:extLst>
              <a:ext uri="{FF2B5EF4-FFF2-40B4-BE49-F238E27FC236}">
                <a16:creationId xmlns:a16="http://schemas.microsoft.com/office/drawing/2014/main" id="{EAA45626-4893-BB67-0BBF-9D995E0A28C4}"/>
              </a:ext>
            </a:extLst>
          </p:cNvPr>
          <p:cNvSpPr txBox="1"/>
          <p:nvPr/>
        </p:nvSpPr>
        <p:spPr>
          <a:xfrm>
            <a:off x="5246246" y="1902991"/>
            <a:ext cx="169950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a:ea typeface="+mn-ea"/>
                <a:cs typeface="+mn-cs"/>
              </a:rPr>
              <a:t>Conclusions</a:t>
            </a:r>
          </a:p>
        </p:txBody>
      </p:sp>
      <p:sp>
        <p:nvSpPr>
          <p:cNvPr id="6" name="Titre 1">
            <a:extLst>
              <a:ext uri="{FF2B5EF4-FFF2-40B4-BE49-F238E27FC236}">
                <a16:creationId xmlns:a16="http://schemas.microsoft.com/office/drawing/2014/main" id="{4E7E567F-8475-2D17-0688-4AC49C0218F7}"/>
              </a:ext>
            </a:extLst>
          </p:cNvPr>
          <p:cNvSpPr>
            <a:spLocks noGrp="1"/>
          </p:cNvSpPr>
          <p:nvPr>
            <p:ph type="title"/>
          </p:nvPr>
        </p:nvSpPr>
        <p:spPr>
          <a:xfrm>
            <a:off x="0" y="-5203"/>
            <a:ext cx="9409114" cy="1556545"/>
          </a:xfrm>
        </p:spPr>
        <p:txBody>
          <a:bodyPr/>
          <a:lstStyle/>
          <a:p>
            <a:r>
              <a:rPr lang="es-419" dirty="0"/>
              <a:t>Acquired MEN1 Resistance Mutations Identified During Menin Inhibition in a Phase 1 Enzomenib Trial </a:t>
            </a:r>
            <a:r>
              <a:rPr lang="es-419" i="1" dirty="0"/>
              <a:t>(5)</a:t>
            </a:r>
            <a:endParaRPr lang="es-419" dirty="0"/>
          </a:p>
        </p:txBody>
      </p:sp>
      <p:sp>
        <p:nvSpPr>
          <p:cNvPr id="2" name="Text Box 3">
            <a:extLst>
              <a:ext uri="{FF2B5EF4-FFF2-40B4-BE49-F238E27FC236}">
                <a16:creationId xmlns:a16="http://schemas.microsoft.com/office/drawing/2014/main" id="{FC3F0915-0981-B47C-D6F2-C139EF0C6CE9}"/>
              </a:ext>
            </a:extLst>
          </p:cNvPr>
          <p:cNvSpPr txBox="1">
            <a:spLocks noChangeArrowheads="1"/>
          </p:cNvSpPr>
          <p:nvPr/>
        </p:nvSpPr>
        <p:spPr bwMode="auto">
          <a:xfrm>
            <a:off x="9758320" y="6538230"/>
            <a:ext cx="2433680"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Allred C, abstract PS1527</a:t>
            </a:r>
          </a:p>
        </p:txBody>
      </p:sp>
    </p:spTree>
    <p:extLst>
      <p:ext uri="{BB962C8B-B14F-4D97-AF65-F5344CB8AC3E}">
        <p14:creationId xmlns:p14="http://schemas.microsoft.com/office/powerpoint/2010/main" val="161062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2F51C-8945-533E-2BCE-D71748514734}"/>
              </a:ext>
            </a:extLst>
          </p:cNvPr>
          <p:cNvSpPr>
            <a:spLocks noGrp="1"/>
          </p:cNvSpPr>
          <p:nvPr>
            <p:ph type="title"/>
          </p:nvPr>
        </p:nvSpPr>
        <p:spPr/>
        <p:txBody>
          <a:bodyPr/>
          <a:lstStyle/>
          <a:p>
            <a:r>
              <a:rPr lang="fr-FR" dirty="0"/>
              <a:t>Triplet </a:t>
            </a:r>
            <a:r>
              <a:rPr lang="fr-FR" dirty="0" err="1"/>
              <a:t>Therapy</a:t>
            </a:r>
            <a:r>
              <a:rPr lang="fr-FR" dirty="0"/>
              <a:t> (IVO + VEN + AZA) in IDH1-Mutated AML </a:t>
            </a:r>
            <a:r>
              <a:rPr lang="fr-FR" i="1" dirty="0"/>
              <a:t>(6)</a:t>
            </a:r>
            <a:endParaRPr lang="fr-FR" dirty="0"/>
          </a:p>
        </p:txBody>
      </p:sp>
      <p:sp>
        <p:nvSpPr>
          <p:cNvPr id="3" name="Espace réservé du texte 2">
            <a:extLst>
              <a:ext uri="{FF2B5EF4-FFF2-40B4-BE49-F238E27FC236}">
                <a16:creationId xmlns:a16="http://schemas.microsoft.com/office/drawing/2014/main" id="{24F02D22-D5A3-92E7-9776-45024F687C83}"/>
              </a:ext>
            </a:extLst>
          </p:cNvPr>
          <p:cNvSpPr>
            <a:spLocks noGrp="1"/>
          </p:cNvSpPr>
          <p:nvPr>
            <p:ph type="body" sz="quarter" idx="10"/>
          </p:nvPr>
        </p:nvSpPr>
        <p:spPr>
          <a:xfrm>
            <a:off x="6858000" y="6073066"/>
            <a:ext cx="4013599" cy="341632"/>
          </a:xfrm>
        </p:spPr>
        <p:txBody>
          <a:bodyPr wrap="none">
            <a:spAutoFit/>
          </a:bodyPr>
          <a:lstStyle/>
          <a:p>
            <a:r>
              <a:rPr lang="fr-FR" sz="1800" dirty="0" err="1"/>
              <a:t>Two</a:t>
            </a:r>
            <a:r>
              <a:rPr lang="fr-FR" sz="1800" dirty="0"/>
              <a:t> patients (5 %) </a:t>
            </a:r>
            <a:r>
              <a:rPr lang="fr-FR" sz="1800" dirty="0" err="1"/>
              <a:t>stopped</a:t>
            </a:r>
            <a:r>
              <a:rPr lang="fr-FR" sz="1800" dirty="0"/>
              <a:t> due to </a:t>
            </a:r>
            <a:r>
              <a:rPr lang="fr-FR" sz="1800" dirty="0" err="1"/>
              <a:t>AEs</a:t>
            </a:r>
            <a:endParaRPr lang="fr-FR" sz="1800" dirty="0"/>
          </a:p>
        </p:txBody>
      </p:sp>
      <p:graphicFrame>
        <p:nvGraphicFramePr>
          <p:cNvPr id="6" name="Tableau 5">
            <a:extLst>
              <a:ext uri="{FF2B5EF4-FFF2-40B4-BE49-F238E27FC236}">
                <a16:creationId xmlns:a16="http://schemas.microsoft.com/office/drawing/2014/main" id="{754A4AF5-AB81-5E66-8502-840FBB995229}"/>
              </a:ext>
            </a:extLst>
          </p:cNvPr>
          <p:cNvGraphicFramePr>
            <a:graphicFrameLocks noGrp="1"/>
          </p:cNvGraphicFramePr>
          <p:nvPr>
            <p:extLst>
              <p:ext uri="{D42A27DB-BD31-4B8C-83A1-F6EECF244321}">
                <p14:modId xmlns:p14="http://schemas.microsoft.com/office/powerpoint/2010/main" val="2342326871"/>
              </p:ext>
            </p:extLst>
          </p:nvPr>
        </p:nvGraphicFramePr>
        <p:xfrm>
          <a:off x="6858000" y="1727436"/>
          <a:ext cx="4469896" cy="2194560"/>
        </p:xfrm>
        <a:graphic>
          <a:graphicData uri="http://schemas.openxmlformats.org/drawingml/2006/table">
            <a:tbl>
              <a:tblPr firstRow="1" bandRow="1">
                <a:tableStyleId>{5C22544A-7EE6-4342-B048-85BDC9FD1C3A}</a:tableStyleId>
              </a:tblPr>
              <a:tblGrid>
                <a:gridCol w="2572656">
                  <a:extLst>
                    <a:ext uri="{9D8B030D-6E8A-4147-A177-3AD203B41FA5}">
                      <a16:colId xmlns:a16="http://schemas.microsoft.com/office/drawing/2014/main" val="2490795171"/>
                    </a:ext>
                  </a:extLst>
                </a:gridCol>
                <a:gridCol w="1897240">
                  <a:extLst>
                    <a:ext uri="{9D8B030D-6E8A-4147-A177-3AD203B41FA5}">
                      <a16:colId xmlns:a16="http://schemas.microsoft.com/office/drawing/2014/main" val="1566194370"/>
                    </a:ext>
                  </a:extLst>
                </a:gridCol>
              </a:tblGrid>
              <a:tr h="0">
                <a:tc gridSpan="2">
                  <a:txBody>
                    <a:bodyPr/>
                    <a:lstStyle/>
                    <a:p>
                      <a:pPr algn="ctr"/>
                      <a:r>
                        <a:rPr lang="fr-FR" sz="1200" dirty="0"/>
                        <a:t>Grade 3-4 non-</a:t>
                      </a:r>
                      <a:r>
                        <a:rPr lang="fr-FR" sz="1200" dirty="0" err="1"/>
                        <a:t>hematologic</a:t>
                      </a:r>
                      <a:endParaRPr lang="fr-FR" sz="1200" dirty="0"/>
                    </a:p>
                  </a:txBody>
                  <a:tcPr anchor="ctr"/>
                </a:tc>
                <a:tc hMerge="1">
                  <a:txBody>
                    <a:bodyPr/>
                    <a:lstStyle/>
                    <a:p>
                      <a:endParaRPr lang="fr-FR" dirty="0"/>
                    </a:p>
                  </a:txBody>
                  <a:tcPr/>
                </a:tc>
                <a:extLst>
                  <a:ext uri="{0D108BD9-81ED-4DB2-BD59-A6C34878D82A}">
                    <a16:rowId xmlns:a16="http://schemas.microsoft.com/office/drawing/2014/main" val="2810091022"/>
                  </a:ext>
                </a:extLst>
              </a:tr>
              <a:tr h="0">
                <a:tc>
                  <a:txBody>
                    <a:bodyPr/>
                    <a:lstStyle/>
                    <a:p>
                      <a:pPr algn="l"/>
                      <a:r>
                        <a:rPr lang="fr-FR" sz="1200" dirty="0" err="1"/>
                        <a:t>Any</a:t>
                      </a:r>
                      <a:endParaRPr lang="fr-FR" sz="1200" dirty="0"/>
                    </a:p>
                  </a:txBody>
                  <a:tcPr anchor="ctr"/>
                </a:tc>
                <a:tc>
                  <a:txBody>
                    <a:bodyPr/>
                    <a:lstStyle/>
                    <a:p>
                      <a:pPr marL="0" indent="0" algn="ctr">
                        <a:buFont typeface="Arial" panose="020B0604020202020204" pitchFamily="34" charset="0"/>
                        <a:buNone/>
                      </a:pPr>
                      <a:r>
                        <a:rPr lang="fr-FR" sz="1200" dirty="0"/>
                        <a:t>12/40 (30)</a:t>
                      </a:r>
                    </a:p>
                  </a:txBody>
                  <a:tcPr anchor="ctr"/>
                </a:tc>
                <a:extLst>
                  <a:ext uri="{0D108BD9-81ED-4DB2-BD59-A6C34878D82A}">
                    <a16:rowId xmlns:a16="http://schemas.microsoft.com/office/drawing/2014/main" val="247312209"/>
                  </a:ext>
                </a:extLst>
              </a:tr>
              <a:tr h="0">
                <a:tc>
                  <a:txBody>
                    <a:bodyPr/>
                    <a:lstStyle/>
                    <a:p>
                      <a:pPr algn="l"/>
                      <a:r>
                        <a:rPr lang="fr-FR" sz="1200" dirty="0"/>
                        <a:t>Infections</a:t>
                      </a:r>
                    </a:p>
                  </a:txBody>
                  <a:tcPr anchor="ctr"/>
                </a:tc>
                <a:tc>
                  <a:txBody>
                    <a:bodyPr/>
                    <a:lstStyle/>
                    <a:p>
                      <a:pPr marL="0" indent="0" algn="ctr">
                        <a:buFont typeface="Arial" panose="020B0604020202020204" pitchFamily="34" charset="0"/>
                        <a:buNone/>
                      </a:pPr>
                      <a:r>
                        <a:rPr lang="fr-FR" sz="1200" dirty="0"/>
                        <a:t>6/40 (15)</a:t>
                      </a:r>
                    </a:p>
                  </a:txBody>
                  <a:tcPr anchor="ctr"/>
                </a:tc>
                <a:extLst>
                  <a:ext uri="{0D108BD9-81ED-4DB2-BD59-A6C34878D82A}">
                    <a16:rowId xmlns:a16="http://schemas.microsoft.com/office/drawing/2014/main" val="4110601490"/>
                  </a:ext>
                </a:extLst>
              </a:tr>
              <a:tr h="0">
                <a:tc>
                  <a:txBody>
                    <a:bodyPr/>
                    <a:lstStyle/>
                    <a:p>
                      <a:pPr algn="l"/>
                      <a:r>
                        <a:rPr lang="fr-FR" sz="1200" dirty="0" err="1"/>
                        <a:t>Tumor</a:t>
                      </a:r>
                      <a:r>
                        <a:rPr lang="fr-FR" sz="1200" dirty="0"/>
                        <a:t> </a:t>
                      </a:r>
                      <a:r>
                        <a:rPr lang="fr-FR" sz="1200" dirty="0" err="1"/>
                        <a:t>lysis</a:t>
                      </a:r>
                      <a:r>
                        <a:rPr lang="fr-FR" sz="1200" dirty="0"/>
                        <a:t> syndrome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t>3/40 (7,5)</a:t>
                      </a:r>
                    </a:p>
                  </a:txBody>
                  <a:tcPr anchor="ctr"/>
                </a:tc>
                <a:extLst>
                  <a:ext uri="{0D108BD9-81ED-4DB2-BD59-A6C34878D82A}">
                    <a16:rowId xmlns:a16="http://schemas.microsoft.com/office/drawing/2014/main" val="1617743872"/>
                  </a:ext>
                </a:extLst>
              </a:tr>
              <a:tr h="0">
                <a:tc>
                  <a:txBody>
                    <a:bodyPr/>
                    <a:lstStyle/>
                    <a:p>
                      <a:pPr algn="l"/>
                      <a:r>
                        <a:rPr lang="fr-FR" sz="1200" dirty="0" err="1"/>
                        <a:t>QTc</a:t>
                      </a:r>
                      <a:r>
                        <a:rPr lang="fr-FR" sz="1200" dirty="0"/>
                        <a:t> prolongation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t>2/40 (5)</a:t>
                      </a:r>
                    </a:p>
                  </a:txBody>
                  <a:tcPr anchor="ctr"/>
                </a:tc>
                <a:extLst>
                  <a:ext uri="{0D108BD9-81ED-4DB2-BD59-A6C34878D82A}">
                    <a16:rowId xmlns:a16="http://schemas.microsoft.com/office/drawing/2014/main" val="4247408048"/>
                  </a:ext>
                </a:extLst>
              </a:tr>
              <a:tr h="0">
                <a:tc>
                  <a:txBody>
                    <a:bodyPr/>
                    <a:lstStyle/>
                    <a:p>
                      <a:pPr algn="l"/>
                      <a:r>
                        <a:rPr lang="fr-FR" sz="1200" dirty="0"/>
                        <a:t>Abdominal pain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t>1/40 (2,5)</a:t>
                      </a:r>
                    </a:p>
                  </a:txBody>
                  <a:tcPr anchor="ctr"/>
                </a:tc>
                <a:extLst>
                  <a:ext uri="{0D108BD9-81ED-4DB2-BD59-A6C34878D82A}">
                    <a16:rowId xmlns:a16="http://schemas.microsoft.com/office/drawing/2014/main" val="682993602"/>
                  </a:ext>
                </a:extLst>
              </a:tr>
              <a:tr h="0">
                <a:tc>
                  <a:txBody>
                    <a:bodyPr/>
                    <a:lstStyle/>
                    <a:p>
                      <a:pPr algn="l"/>
                      <a:r>
                        <a:rPr lang="fr-FR" sz="1200" dirty="0" err="1"/>
                        <a:t>Differentiation</a:t>
                      </a:r>
                      <a:r>
                        <a:rPr lang="fr-FR" sz="1200" dirty="0"/>
                        <a:t> syndrome (DS)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t>1/40 (2,5)</a:t>
                      </a:r>
                    </a:p>
                  </a:txBody>
                  <a:tcPr anchor="ctr"/>
                </a:tc>
                <a:extLst>
                  <a:ext uri="{0D108BD9-81ED-4DB2-BD59-A6C34878D82A}">
                    <a16:rowId xmlns:a16="http://schemas.microsoft.com/office/drawing/2014/main" val="853267655"/>
                  </a:ext>
                </a:extLst>
              </a:tr>
              <a:tr h="0">
                <a:tc>
                  <a:txBody>
                    <a:bodyPr/>
                    <a:lstStyle/>
                    <a:p>
                      <a:pPr algn="l"/>
                      <a:r>
                        <a:rPr lang="fr-FR" sz="1200" dirty="0" err="1"/>
                        <a:t>Myocardial</a:t>
                      </a:r>
                      <a:r>
                        <a:rPr lang="fr-FR" sz="1200" dirty="0"/>
                        <a:t> </a:t>
                      </a:r>
                      <a:r>
                        <a:rPr lang="fr-FR" sz="1200" dirty="0" err="1"/>
                        <a:t>infarction</a:t>
                      </a:r>
                      <a:endParaRPr lang="fr-FR"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t>1/40 (2,5)</a:t>
                      </a:r>
                    </a:p>
                  </a:txBody>
                  <a:tcPr anchor="ctr"/>
                </a:tc>
                <a:extLst>
                  <a:ext uri="{0D108BD9-81ED-4DB2-BD59-A6C34878D82A}">
                    <a16:rowId xmlns:a16="http://schemas.microsoft.com/office/drawing/2014/main" val="1839007790"/>
                  </a:ext>
                </a:extLst>
              </a:tr>
            </a:tbl>
          </a:graphicData>
        </a:graphic>
      </p:graphicFrame>
      <p:sp>
        <p:nvSpPr>
          <p:cNvPr id="48" name="Rectangle 43">
            <a:extLst>
              <a:ext uri="{FF2B5EF4-FFF2-40B4-BE49-F238E27FC236}">
                <a16:creationId xmlns:a16="http://schemas.microsoft.com/office/drawing/2014/main" id="{86B0D005-F9FF-C423-86AE-174E252DB278}"/>
              </a:ext>
            </a:extLst>
          </p:cNvPr>
          <p:cNvSpPr>
            <a:spLocks noChangeArrowheads="1"/>
          </p:cNvSpPr>
          <p:nvPr/>
        </p:nvSpPr>
        <p:spPr bwMode="auto">
          <a:xfrm>
            <a:off x="1957863" y="2956479"/>
            <a:ext cx="114300" cy="1143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Rectangle 44">
            <a:extLst>
              <a:ext uri="{FF2B5EF4-FFF2-40B4-BE49-F238E27FC236}">
                <a16:creationId xmlns:a16="http://schemas.microsoft.com/office/drawing/2014/main" id="{4BA5994C-34F6-17C7-524B-D86476FC12F7}"/>
              </a:ext>
            </a:extLst>
          </p:cNvPr>
          <p:cNvSpPr>
            <a:spLocks noChangeArrowheads="1"/>
          </p:cNvSpPr>
          <p:nvPr/>
        </p:nvSpPr>
        <p:spPr bwMode="auto">
          <a:xfrm>
            <a:off x="1957863" y="2710416"/>
            <a:ext cx="114300" cy="114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Rectangle 45">
            <a:extLst>
              <a:ext uri="{FF2B5EF4-FFF2-40B4-BE49-F238E27FC236}">
                <a16:creationId xmlns:a16="http://schemas.microsoft.com/office/drawing/2014/main" id="{C185E5BD-0A47-160C-CD3B-D84BEE27B76C}"/>
              </a:ext>
            </a:extLst>
          </p:cNvPr>
          <p:cNvSpPr>
            <a:spLocks noChangeArrowheads="1"/>
          </p:cNvSpPr>
          <p:nvPr/>
        </p:nvSpPr>
        <p:spPr bwMode="auto">
          <a:xfrm>
            <a:off x="1957863" y="3202542"/>
            <a:ext cx="114300" cy="1143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46">
            <a:extLst>
              <a:ext uri="{FF2B5EF4-FFF2-40B4-BE49-F238E27FC236}">
                <a16:creationId xmlns:a16="http://schemas.microsoft.com/office/drawing/2014/main" id="{E3A64615-4AD6-CE7B-CA99-436D1BA4C0F8}"/>
              </a:ext>
            </a:extLst>
          </p:cNvPr>
          <p:cNvSpPr>
            <a:spLocks noChangeArrowheads="1"/>
          </p:cNvSpPr>
          <p:nvPr/>
        </p:nvSpPr>
        <p:spPr bwMode="auto">
          <a:xfrm>
            <a:off x="1957863" y="3448604"/>
            <a:ext cx="114300" cy="1143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139" name="Groupe 4138">
            <a:extLst>
              <a:ext uri="{FF2B5EF4-FFF2-40B4-BE49-F238E27FC236}">
                <a16:creationId xmlns:a16="http://schemas.microsoft.com/office/drawing/2014/main" id="{C2D1432A-1A66-0B49-50AB-A92550365458}"/>
              </a:ext>
            </a:extLst>
          </p:cNvPr>
          <p:cNvGrpSpPr/>
          <p:nvPr/>
        </p:nvGrpSpPr>
        <p:grpSpPr>
          <a:xfrm>
            <a:off x="676275" y="2228532"/>
            <a:ext cx="4533900" cy="2986718"/>
            <a:chOff x="1762125" y="2592388"/>
            <a:chExt cx="3944938" cy="2598738"/>
          </a:xfrm>
        </p:grpSpPr>
        <p:sp>
          <p:nvSpPr>
            <p:cNvPr id="11" name="Freeform 6">
              <a:extLst>
                <a:ext uri="{FF2B5EF4-FFF2-40B4-BE49-F238E27FC236}">
                  <a16:creationId xmlns:a16="http://schemas.microsoft.com/office/drawing/2014/main" id="{1E875C3A-2435-EC16-C26A-A5F48C955206}"/>
                </a:ext>
              </a:extLst>
            </p:cNvPr>
            <p:cNvSpPr>
              <a:spLocks/>
            </p:cNvSpPr>
            <p:nvPr/>
          </p:nvSpPr>
          <p:spPr bwMode="auto">
            <a:xfrm>
              <a:off x="1843088" y="2592388"/>
              <a:ext cx="3863975" cy="2598738"/>
            </a:xfrm>
            <a:custGeom>
              <a:avLst/>
              <a:gdLst>
                <a:gd name="T0" fmla="*/ 9736 w 9736"/>
                <a:gd name="T1" fmla="*/ 6545 h 6545"/>
                <a:gd name="T2" fmla="*/ 0 w 9736"/>
                <a:gd name="T3" fmla="*/ 6545 h 6545"/>
                <a:gd name="T4" fmla="*/ 0 w 9736"/>
                <a:gd name="T5" fmla="*/ 0 h 6545"/>
              </a:gdLst>
              <a:ahLst/>
              <a:cxnLst>
                <a:cxn ang="0">
                  <a:pos x="T0" y="T1"/>
                </a:cxn>
                <a:cxn ang="0">
                  <a:pos x="T2" y="T3"/>
                </a:cxn>
                <a:cxn ang="0">
                  <a:pos x="T4" y="T5"/>
                </a:cxn>
              </a:cxnLst>
              <a:rect l="0" t="0" r="r" b="b"/>
              <a:pathLst>
                <a:path w="9736" h="6545">
                  <a:moveTo>
                    <a:pt x="9736" y="6545"/>
                  </a:moveTo>
                  <a:lnTo>
                    <a:pt x="0" y="654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Line 7">
              <a:extLst>
                <a:ext uri="{FF2B5EF4-FFF2-40B4-BE49-F238E27FC236}">
                  <a16:creationId xmlns:a16="http://schemas.microsoft.com/office/drawing/2014/main" id="{8419B807-9CC3-9B7E-4B04-1182D2F59B3D}"/>
                </a:ext>
              </a:extLst>
            </p:cNvPr>
            <p:cNvSpPr>
              <a:spLocks noChangeShapeType="1"/>
            </p:cNvSpPr>
            <p:nvPr/>
          </p:nvSpPr>
          <p:spPr bwMode="auto">
            <a:xfrm>
              <a:off x="1762125" y="3467100"/>
              <a:ext cx="809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Line 8">
              <a:extLst>
                <a:ext uri="{FF2B5EF4-FFF2-40B4-BE49-F238E27FC236}">
                  <a16:creationId xmlns:a16="http://schemas.microsoft.com/office/drawing/2014/main" id="{CB8BEE6E-B5DE-FC6F-5B3D-16C9D1A80587}"/>
                </a:ext>
              </a:extLst>
            </p:cNvPr>
            <p:cNvSpPr>
              <a:spLocks noChangeShapeType="1"/>
            </p:cNvSpPr>
            <p:nvPr/>
          </p:nvSpPr>
          <p:spPr bwMode="auto">
            <a:xfrm>
              <a:off x="1762125" y="4330700"/>
              <a:ext cx="809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Line 9">
              <a:extLst>
                <a:ext uri="{FF2B5EF4-FFF2-40B4-BE49-F238E27FC236}">
                  <a16:creationId xmlns:a16="http://schemas.microsoft.com/office/drawing/2014/main" id="{40E9F260-D317-A2FD-4611-5A06D68545FA}"/>
                </a:ext>
              </a:extLst>
            </p:cNvPr>
            <p:cNvSpPr>
              <a:spLocks noChangeShapeType="1"/>
            </p:cNvSpPr>
            <p:nvPr/>
          </p:nvSpPr>
          <p:spPr bwMode="auto">
            <a:xfrm>
              <a:off x="1762125" y="5191125"/>
              <a:ext cx="809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Line 10">
              <a:extLst>
                <a:ext uri="{FF2B5EF4-FFF2-40B4-BE49-F238E27FC236}">
                  <a16:creationId xmlns:a16="http://schemas.microsoft.com/office/drawing/2014/main" id="{2783B40D-A555-4022-2FD3-44E57D2A4E26}"/>
                </a:ext>
              </a:extLst>
            </p:cNvPr>
            <p:cNvSpPr>
              <a:spLocks noChangeShapeType="1"/>
            </p:cNvSpPr>
            <p:nvPr/>
          </p:nvSpPr>
          <p:spPr bwMode="auto">
            <a:xfrm>
              <a:off x="1762125" y="2601913"/>
              <a:ext cx="809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1">
              <a:extLst>
                <a:ext uri="{FF2B5EF4-FFF2-40B4-BE49-F238E27FC236}">
                  <a16:creationId xmlns:a16="http://schemas.microsoft.com/office/drawing/2014/main" id="{72153F96-CDD9-DF71-10E9-0B3217D04C33}"/>
                </a:ext>
              </a:extLst>
            </p:cNvPr>
            <p:cNvSpPr>
              <a:spLocks noChangeArrowheads="1"/>
            </p:cNvSpPr>
            <p:nvPr/>
          </p:nvSpPr>
          <p:spPr bwMode="auto">
            <a:xfrm>
              <a:off x="4937125" y="5105400"/>
              <a:ext cx="169862" cy="857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12">
              <a:extLst>
                <a:ext uri="{FF2B5EF4-FFF2-40B4-BE49-F238E27FC236}">
                  <a16:creationId xmlns:a16="http://schemas.microsoft.com/office/drawing/2014/main" id="{32B96578-3CDF-1C9D-9EDB-FBF857C0022F}"/>
                </a:ext>
              </a:extLst>
            </p:cNvPr>
            <p:cNvSpPr>
              <a:spLocks noChangeArrowheads="1"/>
            </p:cNvSpPr>
            <p:nvPr/>
          </p:nvSpPr>
          <p:spPr bwMode="auto">
            <a:xfrm>
              <a:off x="1905000" y="2906713"/>
              <a:ext cx="169862" cy="1462088"/>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tangle 13">
              <a:extLst>
                <a:ext uri="{FF2B5EF4-FFF2-40B4-BE49-F238E27FC236}">
                  <a16:creationId xmlns:a16="http://schemas.microsoft.com/office/drawing/2014/main" id="{9A34E89A-71C3-2021-95CE-E7814D2EDCCF}"/>
                </a:ext>
              </a:extLst>
            </p:cNvPr>
            <p:cNvSpPr>
              <a:spLocks noChangeArrowheads="1"/>
            </p:cNvSpPr>
            <p:nvPr/>
          </p:nvSpPr>
          <p:spPr bwMode="auto">
            <a:xfrm>
              <a:off x="1905000" y="4368800"/>
              <a:ext cx="169862" cy="6492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14">
              <a:extLst>
                <a:ext uri="{FF2B5EF4-FFF2-40B4-BE49-F238E27FC236}">
                  <a16:creationId xmlns:a16="http://schemas.microsoft.com/office/drawing/2014/main" id="{712D51EA-4BF3-9848-D73C-3C270A5AC1C2}"/>
                </a:ext>
              </a:extLst>
            </p:cNvPr>
            <p:cNvSpPr>
              <a:spLocks noChangeArrowheads="1"/>
            </p:cNvSpPr>
            <p:nvPr/>
          </p:nvSpPr>
          <p:spPr bwMode="auto">
            <a:xfrm>
              <a:off x="1905000" y="5018088"/>
              <a:ext cx="169862" cy="1270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5">
              <a:extLst>
                <a:ext uri="{FF2B5EF4-FFF2-40B4-BE49-F238E27FC236}">
                  <a16:creationId xmlns:a16="http://schemas.microsoft.com/office/drawing/2014/main" id="{1F4E2AEB-23BF-D4E2-4305-9C53D0114759}"/>
                </a:ext>
              </a:extLst>
            </p:cNvPr>
            <p:cNvSpPr>
              <a:spLocks noChangeArrowheads="1"/>
            </p:cNvSpPr>
            <p:nvPr/>
          </p:nvSpPr>
          <p:spPr bwMode="auto">
            <a:xfrm>
              <a:off x="1905000" y="5145088"/>
              <a:ext cx="169862" cy="460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16">
              <a:extLst>
                <a:ext uri="{FF2B5EF4-FFF2-40B4-BE49-F238E27FC236}">
                  <a16:creationId xmlns:a16="http://schemas.microsoft.com/office/drawing/2014/main" id="{876A2B69-5BC3-7121-2058-CBED19C2F803}"/>
                </a:ext>
              </a:extLst>
            </p:cNvPr>
            <p:cNvSpPr>
              <a:spLocks noChangeArrowheads="1"/>
            </p:cNvSpPr>
            <p:nvPr/>
          </p:nvSpPr>
          <p:spPr bwMode="auto">
            <a:xfrm>
              <a:off x="2409825" y="4459288"/>
              <a:ext cx="169862" cy="258763"/>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17">
              <a:extLst>
                <a:ext uri="{FF2B5EF4-FFF2-40B4-BE49-F238E27FC236}">
                  <a16:creationId xmlns:a16="http://schemas.microsoft.com/office/drawing/2014/main" id="{6198B3BF-F4CB-C799-B756-FE0B2F1A4E92}"/>
                </a:ext>
              </a:extLst>
            </p:cNvPr>
            <p:cNvSpPr>
              <a:spLocks noChangeArrowheads="1"/>
            </p:cNvSpPr>
            <p:nvPr/>
          </p:nvSpPr>
          <p:spPr bwMode="auto">
            <a:xfrm>
              <a:off x="2409825" y="4718050"/>
              <a:ext cx="169862" cy="4730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18">
              <a:extLst>
                <a:ext uri="{FF2B5EF4-FFF2-40B4-BE49-F238E27FC236}">
                  <a16:creationId xmlns:a16="http://schemas.microsoft.com/office/drawing/2014/main" id="{C5537E45-215B-F490-851B-4D893EC9E742}"/>
                </a:ext>
              </a:extLst>
            </p:cNvPr>
            <p:cNvSpPr>
              <a:spLocks noChangeArrowheads="1"/>
            </p:cNvSpPr>
            <p:nvPr/>
          </p:nvSpPr>
          <p:spPr bwMode="auto">
            <a:xfrm>
              <a:off x="2157413" y="3632200"/>
              <a:ext cx="169862" cy="523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Rectangle 19">
              <a:extLst>
                <a:ext uri="{FF2B5EF4-FFF2-40B4-BE49-F238E27FC236}">
                  <a16:creationId xmlns:a16="http://schemas.microsoft.com/office/drawing/2014/main" id="{51EA4848-A566-25D4-D7FB-6E695DD839C7}"/>
                </a:ext>
              </a:extLst>
            </p:cNvPr>
            <p:cNvSpPr>
              <a:spLocks noChangeArrowheads="1"/>
            </p:cNvSpPr>
            <p:nvPr/>
          </p:nvSpPr>
          <p:spPr bwMode="auto">
            <a:xfrm>
              <a:off x="2157413" y="4024313"/>
              <a:ext cx="169862" cy="11668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20">
              <a:extLst>
                <a:ext uri="{FF2B5EF4-FFF2-40B4-BE49-F238E27FC236}">
                  <a16:creationId xmlns:a16="http://schemas.microsoft.com/office/drawing/2014/main" id="{C0623E3F-0718-DB25-8DF4-551E672A250F}"/>
                </a:ext>
              </a:extLst>
            </p:cNvPr>
            <p:cNvSpPr>
              <a:spLocks noChangeArrowheads="1"/>
            </p:cNvSpPr>
            <p:nvPr/>
          </p:nvSpPr>
          <p:spPr bwMode="auto">
            <a:xfrm>
              <a:off x="2157413" y="3684588"/>
              <a:ext cx="169862" cy="339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21">
              <a:extLst>
                <a:ext uri="{FF2B5EF4-FFF2-40B4-BE49-F238E27FC236}">
                  <a16:creationId xmlns:a16="http://schemas.microsoft.com/office/drawing/2014/main" id="{D9F9B09D-9A63-3B9D-44CF-C3D4C96FDDD2}"/>
                </a:ext>
              </a:extLst>
            </p:cNvPr>
            <p:cNvSpPr>
              <a:spLocks noChangeArrowheads="1"/>
            </p:cNvSpPr>
            <p:nvPr/>
          </p:nvSpPr>
          <p:spPr bwMode="auto">
            <a:xfrm>
              <a:off x="2662238" y="4678363"/>
              <a:ext cx="171450" cy="4270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22">
              <a:extLst>
                <a:ext uri="{FF2B5EF4-FFF2-40B4-BE49-F238E27FC236}">
                  <a16:creationId xmlns:a16="http://schemas.microsoft.com/office/drawing/2014/main" id="{8D7D7275-17A0-CEA2-FDF0-3866A158873B}"/>
                </a:ext>
              </a:extLst>
            </p:cNvPr>
            <p:cNvSpPr>
              <a:spLocks noChangeArrowheads="1"/>
            </p:cNvSpPr>
            <p:nvPr/>
          </p:nvSpPr>
          <p:spPr bwMode="auto">
            <a:xfrm>
              <a:off x="2662238" y="5105400"/>
              <a:ext cx="171450" cy="460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23">
              <a:extLst>
                <a:ext uri="{FF2B5EF4-FFF2-40B4-BE49-F238E27FC236}">
                  <a16:creationId xmlns:a16="http://schemas.microsoft.com/office/drawing/2014/main" id="{65F7AD08-CCCC-A109-168E-EB9151ABC087}"/>
                </a:ext>
              </a:extLst>
            </p:cNvPr>
            <p:cNvSpPr>
              <a:spLocks noChangeArrowheads="1"/>
            </p:cNvSpPr>
            <p:nvPr/>
          </p:nvSpPr>
          <p:spPr bwMode="auto">
            <a:xfrm>
              <a:off x="2662238" y="5151438"/>
              <a:ext cx="171450" cy="396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24">
              <a:extLst>
                <a:ext uri="{FF2B5EF4-FFF2-40B4-BE49-F238E27FC236}">
                  <a16:creationId xmlns:a16="http://schemas.microsoft.com/office/drawing/2014/main" id="{89498E50-3BAE-6F28-D189-5E54B6F61748}"/>
                </a:ext>
              </a:extLst>
            </p:cNvPr>
            <p:cNvSpPr>
              <a:spLocks noChangeArrowheads="1"/>
            </p:cNvSpPr>
            <p:nvPr/>
          </p:nvSpPr>
          <p:spPr bwMode="auto">
            <a:xfrm>
              <a:off x="2914650" y="4886325"/>
              <a:ext cx="171450" cy="1349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25">
              <a:extLst>
                <a:ext uri="{FF2B5EF4-FFF2-40B4-BE49-F238E27FC236}">
                  <a16:creationId xmlns:a16="http://schemas.microsoft.com/office/drawing/2014/main" id="{7FDF27DF-5E61-B313-A729-38EB0FD178DA}"/>
                </a:ext>
              </a:extLst>
            </p:cNvPr>
            <p:cNvSpPr>
              <a:spLocks noChangeArrowheads="1"/>
            </p:cNvSpPr>
            <p:nvPr/>
          </p:nvSpPr>
          <p:spPr bwMode="auto">
            <a:xfrm>
              <a:off x="2914650" y="5021263"/>
              <a:ext cx="171450" cy="169863"/>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26">
              <a:extLst>
                <a:ext uri="{FF2B5EF4-FFF2-40B4-BE49-F238E27FC236}">
                  <a16:creationId xmlns:a16="http://schemas.microsoft.com/office/drawing/2014/main" id="{0FB04628-95AD-31B9-CB2E-BEB77D312709}"/>
                </a:ext>
              </a:extLst>
            </p:cNvPr>
            <p:cNvSpPr>
              <a:spLocks noChangeArrowheads="1"/>
            </p:cNvSpPr>
            <p:nvPr/>
          </p:nvSpPr>
          <p:spPr bwMode="auto">
            <a:xfrm>
              <a:off x="3168650" y="4886325"/>
              <a:ext cx="169862" cy="476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27">
              <a:extLst>
                <a:ext uri="{FF2B5EF4-FFF2-40B4-BE49-F238E27FC236}">
                  <a16:creationId xmlns:a16="http://schemas.microsoft.com/office/drawing/2014/main" id="{803D34CB-CC34-B23D-A7B4-BBC9D5E62A3E}"/>
                </a:ext>
              </a:extLst>
            </p:cNvPr>
            <p:cNvSpPr>
              <a:spLocks noChangeArrowheads="1"/>
            </p:cNvSpPr>
            <p:nvPr/>
          </p:nvSpPr>
          <p:spPr bwMode="auto">
            <a:xfrm>
              <a:off x="3168650" y="4933950"/>
              <a:ext cx="169862" cy="2571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28">
              <a:extLst>
                <a:ext uri="{FF2B5EF4-FFF2-40B4-BE49-F238E27FC236}">
                  <a16:creationId xmlns:a16="http://schemas.microsoft.com/office/drawing/2014/main" id="{02BCAD7D-3A1C-7489-FBF7-48FB727DC65E}"/>
                </a:ext>
              </a:extLst>
            </p:cNvPr>
            <p:cNvSpPr>
              <a:spLocks noChangeArrowheads="1"/>
            </p:cNvSpPr>
            <p:nvPr/>
          </p:nvSpPr>
          <p:spPr bwMode="auto">
            <a:xfrm>
              <a:off x="3421063" y="4924425"/>
              <a:ext cx="169862" cy="508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Rectangle 29">
              <a:extLst>
                <a:ext uri="{FF2B5EF4-FFF2-40B4-BE49-F238E27FC236}">
                  <a16:creationId xmlns:a16="http://schemas.microsoft.com/office/drawing/2014/main" id="{3D172B05-E363-5CE2-69DD-75F64D9B6508}"/>
                </a:ext>
              </a:extLst>
            </p:cNvPr>
            <p:cNvSpPr>
              <a:spLocks noChangeArrowheads="1"/>
            </p:cNvSpPr>
            <p:nvPr/>
          </p:nvSpPr>
          <p:spPr bwMode="auto">
            <a:xfrm>
              <a:off x="3421063" y="4975225"/>
              <a:ext cx="169862" cy="2159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0">
              <a:extLst>
                <a:ext uri="{FF2B5EF4-FFF2-40B4-BE49-F238E27FC236}">
                  <a16:creationId xmlns:a16="http://schemas.microsoft.com/office/drawing/2014/main" id="{53DD2875-D1A6-5999-CBA7-C361AA3C697B}"/>
                </a:ext>
              </a:extLst>
            </p:cNvPr>
            <p:cNvSpPr>
              <a:spLocks noChangeArrowheads="1"/>
            </p:cNvSpPr>
            <p:nvPr/>
          </p:nvSpPr>
          <p:spPr bwMode="auto">
            <a:xfrm>
              <a:off x="3673475" y="5106988"/>
              <a:ext cx="169862"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1">
              <a:extLst>
                <a:ext uri="{FF2B5EF4-FFF2-40B4-BE49-F238E27FC236}">
                  <a16:creationId xmlns:a16="http://schemas.microsoft.com/office/drawing/2014/main" id="{18CB414C-9F7B-B368-F2DF-F485B121B585}"/>
                </a:ext>
              </a:extLst>
            </p:cNvPr>
            <p:cNvSpPr>
              <a:spLocks noChangeArrowheads="1"/>
            </p:cNvSpPr>
            <p:nvPr/>
          </p:nvSpPr>
          <p:spPr bwMode="auto">
            <a:xfrm>
              <a:off x="3673475" y="4972050"/>
              <a:ext cx="169862" cy="1349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2">
              <a:extLst>
                <a:ext uri="{FF2B5EF4-FFF2-40B4-BE49-F238E27FC236}">
                  <a16:creationId xmlns:a16="http://schemas.microsoft.com/office/drawing/2014/main" id="{2E1EB3BA-9867-D8B8-5B30-579EA3323418}"/>
                </a:ext>
              </a:extLst>
            </p:cNvPr>
            <p:cNvSpPr>
              <a:spLocks noChangeArrowheads="1"/>
            </p:cNvSpPr>
            <p:nvPr/>
          </p:nvSpPr>
          <p:spPr bwMode="auto">
            <a:xfrm>
              <a:off x="3673475" y="5148263"/>
              <a:ext cx="169862" cy="42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3">
              <a:extLst>
                <a:ext uri="{FF2B5EF4-FFF2-40B4-BE49-F238E27FC236}">
                  <a16:creationId xmlns:a16="http://schemas.microsoft.com/office/drawing/2014/main" id="{4323EFCB-E168-1162-EF15-CF5D5990D581}"/>
                </a:ext>
              </a:extLst>
            </p:cNvPr>
            <p:cNvSpPr>
              <a:spLocks noChangeArrowheads="1"/>
            </p:cNvSpPr>
            <p:nvPr/>
          </p:nvSpPr>
          <p:spPr bwMode="auto">
            <a:xfrm>
              <a:off x="3925888" y="5019675"/>
              <a:ext cx="169862" cy="508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Rectangle 34">
              <a:extLst>
                <a:ext uri="{FF2B5EF4-FFF2-40B4-BE49-F238E27FC236}">
                  <a16:creationId xmlns:a16="http://schemas.microsoft.com/office/drawing/2014/main" id="{3E301CE3-8653-8707-9A49-0AB9521A91DE}"/>
                </a:ext>
              </a:extLst>
            </p:cNvPr>
            <p:cNvSpPr>
              <a:spLocks noChangeArrowheads="1"/>
            </p:cNvSpPr>
            <p:nvPr/>
          </p:nvSpPr>
          <p:spPr bwMode="auto">
            <a:xfrm>
              <a:off x="3925888" y="5070475"/>
              <a:ext cx="169862" cy="1206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Rectangle 35">
              <a:extLst>
                <a:ext uri="{FF2B5EF4-FFF2-40B4-BE49-F238E27FC236}">
                  <a16:creationId xmlns:a16="http://schemas.microsoft.com/office/drawing/2014/main" id="{C80311C4-4E4D-BBCD-ABD8-AD707D88EFB2}"/>
                </a:ext>
              </a:extLst>
            </p:cNvPr>
            <p:cNvSpPr>
              <a:spLocks noChangeArrowheads="1"/>
            </p:cNvSpPr>
            <p:nvPr/>
          </p:nvSpPr>
          <p:spPr bwMode="auto">
            <a:xfrm>
              <a:off x="4178300" y="5062538"/>
              <a:ext cx="171450" cy="49213"/>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36">
              <a:extLst>
                <a:ext uri="{FF2B5EF4-FFF2-40B4-BE49-F238E27FC236}">
                  <a16:creationId xmlns:a16="http://schemas.microsoft.com/office/drawing/2014/main" id="{F0287AB6-01D6-D006-F39C-C51B21CFCC20}"/>
                </a:ext>
              </a:extLst>
            </p:cNvPr>
            <p:cNvSpPr>
              <a:spLocks noChangeArrowheads="1"/>
            </p:cNvSpPr>
            <p:nvPr/>
          </p:nvSpPr>
          <p:spPr bwMode="auto">
            <a:xfrm>
              <a:off x="4178300" y="5111750"/>
              <a:ext cx="171450" cy="793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37">
              <a:extLst>
                <a:ext uri="{FF2B5EF4-FFF2-40B4-BE49-F238E27FC236}">
                  <a16:creationId xmlns:a16="http://schemas.microsoft.com/office/drawing/2014/main" id="{FC7C1E41-A581-1E10-37DF-248BCEF138D1}"/>
                </a:ext>
              </a:extLst>
            </p:cNvPr>
            <p:cNvSpPr>
              <a:spLocks noChangeArrowheads="1"/>
            </p:cNvSpPr>
            <p:nvPr/>
          </p:nvSpPr>
          <p:spPr bwMode="auto">
            <a:xfrm>
              <a:off x="4430713" y="5100638"/>
              <a:ext cx="171450" cy="444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8">
              <a:extLst>
                <a:ext uri="{FF2B5EF4-FFF2-40B4-BE49-F238E27FC236}">
                  <a16:creationId xmlns:a16="http://schemas.microsoft.com/office/drawing/2014/main" id="{E7CE168A-0076-A43A-F87C-1FA90052A024}"/>
                </a:ext>
              </a:extLst>
            </p:cNvPr>
            <p:cNvSpPr>
              <a:spLocks noChangeArrowheads="1"/>
            </p:cNvSpPr>
            <p:nvPr/>
          </p:nvSpPr>
          <p:spPr bwMode="auto">
            <a:xfrm>
              <a:off x="4430713" y="5145088"/>
              <a:ext cx="171450" cy="460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Rectangle 39">
              <a:extLst>
                <a:ext uri="{FF2B5EF4-FFF2-40B4-BE49-F238E27FC236}">
                  <a16:creationId xmlns:a16="http://schemas.microsoft.com/office/drawing/2014/main" id="{91CAC786-6D22-34E0-C4AE-1455078A6128}"/>
                </a:ext>
              </a:extLst>
            </p:cNvPr>
            <p:cNvSpPr>
              <a:spLocks noChangeArrowheads="1"/>
            </p:cNvSpPr>
            <p:nvPr/>
          </p:nvSpPr>
          <p:spPr bwMode="auto">
            <a:xfrm>
              <a:off x="4684713" y="5105400"/>
              <a:ext cx="169862" cy="4286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40">
              <a:extLst>
                <a:ext uri="{FF2B5EF4-FFF2-40B4-BE49-F238E27FC236}">
                  <a16:creationId xmlns:a16="http://schemas.microsoft.com/office/drawing/2014/main" id="{421C9EF6-5BE6-F6C0-04BA-80F25326420E}"/>
                </a:ext>
              </a:extLst>
            </p:cNvPr>
            <p:cNvSpPr>
              <a:spLocks noChangeArrowheads="1"/>
            </p:cNvSpPr>
            <p:nvPr/>
          </p:nvSpPr>
          <p:spPr bwMode="auto">
            <a:xfrm>
              <a:off x="4684713" y="5148263"/>
              <a:ext cx="169862" cy="42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ectangle 41">
              <a:extLst>
                <a:ext uri="{FF2B5EF4-FFF2-40B4-BE49-F238E27FC236}">
                  <a16:creationId xmlns:a16="http://schemas.microsoft.com/office/drawing/2014/main" id="{853DF207-79C8-88B7-D8B5-3086397374FA}"/>
                </a:ext>
              </a:extLst>
            </p:cNvPr>
            <p:cNvSpPr>
              <a:spLocks noChangeArrowheads="1"/>
            </p:cNvSpPr>
            <p:nvPr/>
          </p:nvSpPr>
          <p:spPr bwMode="auto">
            <a:xfrm>
              <a:off x="5441950" y="5145088"/>
              <a:ext cx="169862" cy="460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Rectangle 42">
              <a:extLst>
                <a:ext uri="{FF2B5EF4-FFF2-40B4-BE49-F238E27FC236}">
                  <a16:creationId xmlns:a16="http://schemas.microsoft.com/office/drawing/2014/main" id="{17F43F6E-467E-AF83-C63B-1232E2EEF385}"/>
                </a:ext>
              </a:extLst>
            </p:cNvPr>
            <p:cNvSpPr>
              <a:spLocks noChangeArrowheads="1"/>
            </p:cNvSpPr>
            <p:nvPr/>
          </p:nvSpPr>
          <p:spPr bwMode="auto">
            <a:xfrm>
              <a:off x="5189538" y="5145088"/>
              <a:ext cx="169862" cy="460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ctangle 47">
              <a:extLst>
                <a:ext uri="{FF2B5EF4-FFF2-40B4-BE49-F238E27FC236}">
                  <a16:creationId xmlns:a16="http://schemas.microsoft.com/office/drawing/2014/main" id="{E622B419-0119-B46E-7FBC-7104F3AFE0E4}"/>
                </a:ext>
              </a:extLst>
            </p:cNvPr>
            <p:cNvSpPr>
              <a:spLocks noChangeArrowheads="1"/>
            </p:cNvSpPr>
            <p:nvPr/>
          </p:nvSpPr>
          <p:spPr bwMode="auto">
            <a:xfrm>
              <a:off x="5446713" y="5149850"/>
              <a:ext cx="160337" cy="3651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48">
              <a:extLst>
                <a:ext uri="{FF2B5EF4-FFF2-40B4-BE49-F238E27FC236}">
                  <a16:creationId xmlns:a16="http://schemas.microsoft.com/office/drawing/2014/main" id="{3B268992-193D-6AA6-26DF-28B76E4464D9}"/>
                </a:ext>
              </a:extLst>
            </p:cNvPr>
            <p:cNvSpPr>
              <a:spLocks noChangeArrowheads="1"/>
            </p:cNvSpPr>
            <p:nvPr/>
          </p:nvSpPr>
          <p:spPr bwMode="auto">
            <a:xfrm>
              <a:off x="5194300" y="5149850"/>
              <a:ext cx="160337" cy="3651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49">
              <a:extLst>
                <a:ext uri="{FF2B5EF4-FFF2-40B4-BE49-F238E27FC236}">
                  <a16:creationId xmlns:a16="http://schemas.microsoft.com/office/drawing/2014/main" id="{1A556A32-E1B5-EF1E-6BBB-1DACE2323079}"/>
                </a:ext>
              </a:extLst>
            </p:cNvPr>
            <p:cNvSpPr>
              <a:spLocks/>
            </p:cNvSpPr>
            <p:nvPr/>
          </p:nvSpPr>
          <p:spPr bwMode="auto">
            <a:xfrm>
              <a:off x="2157413" y="3632200"/>
              <a:ext cx="169862" cy="52388"/>
            </a:xfrm>
            <a:custGeom>
              <a:avLst/>
              <a:gdLst>
                <a:gd name="T0" fmla="*/ 429 w 429"/>
                <a:gd name="T1" fmla="*/ 132 h 132"/>
                <a:gd name="T2" fmla="*/ 429 w 429"/>
                <a:gd name="T3" fmla="*/ 0 h 132"/>
                <a:gd name="T4" fmla="*/ 0 w 429"/>
                <a:gd name="T5" fmla="*/ 0 h 132"/>
                <a:gd name="T6" fmla="*/ 0 w 429"/>
                <a:gd name="T7" fmla="*/ 132 h 132"/>
              </a:gdLst>
              <a:ahLst/>
              <a:cxnLst>
                <a:cxn ang="0">
                  <a:pos x="T0" y="T1"/>
                </a:cxn>
                <a:cxn ang="0">
                  <a:pos x="T2" y="T3"/>
                </a:cxn>
                <a:cxn ang="0">
                  <a:pos x="T4" y="T5"/>
                </a:cxn>
                <a:cxn ang="0">
                  <a:pos x="T6" y="T7"/>
                </a:cxn>
              </a:cxnLst>
              <a:rect l="0" t="0" r="r" b="b"/>
              <a:pathLst>
                <a:path w="429" h="132">
                  <a:moveTo>
                    <a:pt x="429" y="132"/>
                  </a:moveTo>
                  <a:lnTo>
                    <a:pt x="429" y="0"/>
                  </a:lnTo>
                  <a:lnTo>
                    <a:pt x="0" y="0"/>
                  </a:lnTo>
                  <a:lnTo>
                    <a:pt x="0" y="13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0">
              <a:extLst>
                <a:ext uri="{FF2B5EF4-FFF2-40B4-BE49-F238E27FC236}">
                  <a16:creationId xmlns:a16="http://schemas.microsoft.com/office/drawing/2014/main" id="{CC46631E-1EED-7BED-4D3B-5B673BD87629}"/>
                </a:ext>
              </a:extLst>
            </p:cNvPr>
            <p:cNvSpPr>
              <a:spLocks/>
            </p:cNvSpPr>
            <p:nvPr/>
          </p:nvSpPr>
          <p:spPr bwMode="auto">
            <a:xfrm>
              <a:off x="2409825" y="4459288"/>
              <a:ext cx="169862" cy="258763"/>
            </a:xfrm>
            <a:custGeom>
              <a:avLst/>
              <a:gdLst>
                <a:gd name="T0" fmla="*/ 429 w 429"/>
                <a:gd name="T1" fmla="*/ 654 h 654"/>
                <a:gd name="T2" fmla="*/ 429 w 429"/>
                <a:gd name="T3" fmla="*/ 0 h 654"/>
                <a:gd name="T4" fmla="*/ 0 w 429"/>
                <a:gd name="T5" fmla="*/ 0 h 654"/>
                <a:gd name="T6" fmla="*/ 0 w 429"/>
                <a:gd name="T7" fmla="*/ 654 h 654"/>
              </a:gdLst>
              <a:ahLst/>
              <a:cxnLst>
                <a:cxn ang="0">
                  <a:pos x="T0" y="T1"/>
                </a:cxn>
                <a:cxn ang="0">
                  <a:pos x="T2" y="T3"/>
                </a:cxn>
                <a:cxn ang="0">
                  <a:pos x="T4" y="T5"/>
                </a:cxn>
                <a:cxn ang="0">
                  <a:pos x="T6" y="T7"/>
                </a:cxn>
              </a:cxnLst>
              <a:rect l="0" t="0" r="r" b="b"/>
              <a:pathLst>
                <a:path w="429" h="654">
                  <a:moveTo>
                    <a:pt x="429" y="654"/>
                  </a:moveTo>
                  <a:lnTo>
                    <a:pt x="429" y="0"/>
                  </a:lnTo>
                  <a:lnTo>
                    <a:pt x="0" y="0"/>
                  </a:lnTo>
                  <a:lnTo>
                    <a:pt x="0" y="6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1">
              <a:extLst>
                <a:ext uri="{FF2B5EF4-FFF2-40B4-BE49-F238E27FC236}">
                  <a16:creationId xmlns:a16="http://schemas.microsoft.com/office/drawing/2014/main" id="{2A96E7B9-BA4B-2FBF-72EF-1AAF48494C38}"/>
                </a:ext>
              </a:extLst>
            </p:cNvPr>
            <p:cNvSpPr>
              <a:spLocks/>
            </p:cNvSpPr>
            <p:nvPr/>
          </p:nvSpPr>
          <p:spPr bwMode="auto">
            <a:xfrm>
              <a:off x="2662238" y="4678363"/>
              <a:ext cx="171450" cy="427038"/>
            </a:xfrm>
            <a:custGeom>
              <a:avLst/>
              <a:gdLst>
                <a:gd name="T0" fmla="*/ 430 w 430"/>
                <a:gd name="T1" fmla="*/ 1077 h 1077"/>
                <a:gd name="T2" fmla="*/ 430 w 430"/>
                <a:gd name="T3" fmla="*/ 0 h 1077"/>
                <a:gd name="T4" fmla="*/ 0 w 430"/>
                <a:gd name="T5" fmla="*/ 0 h 1077"/>
                <a:gd name="T6" fmla="*/ 0 w 430"/>
                <a:gd name="T7" fmla="*/ 1077 h 1077"/>
              </a:gdLst>
              <a:ahLst/>
              <a:cxnLst>
                <a:cxn ang="0">
                  <a:pos x="T0" y="T1"/>
                </a:cxn>
                <a:cxn ang="0">
                  <a:pos x="T2" y="T3"/>
                </a:cxn>
                <a:cxn ang="0">
                  <a:pos x="T4" y="T5"/>
                </a:cxn>
                <a:cxn ang="0">
                  <a:pos x="T6" y="T7"/>
                </a:cxn>
              </a:cxnLst>
              <a:rect l="0" t="0" r="r" b="b"/>
              <a:pathLst>
                <a:path w="430" h="1077">
                  <a:moveTo>
                    <a:pt x="430" y="1077"/>
                  </a:moveTo>
                  <a:lnTo>
                    <a:pt x="430" y="0"/>
                  </a:lnTo>
                  <a:lnTo>
                    <a:pt x="0" y="0"/>
                  </a:lnTo>
                  <a:lnTo>
                    <a:pt x="0" y="107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2">
              <a:extLst>
                <a:ext uri="{FF2B5EF4-FFF2-40B4-BE49-F238E27FC236}">
                  <a16:creationId xmlns:a16="http://schemas.microsoft.com/office/drawing/2014/main" id="{2D33B9EC-6C81-2496-CCB4-1871B969A03F}"/>
                </a:ext>
              </a:extLst>
            </p:cNvPr>
            <p:cNvSpPr>
              <a:spLocks/>
            </p:cNvSpPr>
            <p:nvPr/>
          </p:nvSpPr>
          <p:spPr bwMode="auto">
            <a:xfrm>
              <a:off x="2914650" y="4886325"/>
              <a:ext cx="171450" cy="134938"/>
            </a:xfrm>
            <a:custGeom>
              <a:avLst/>
              <a:gdLst>
                <a:gd name="T0" fmla="*/ 429 w 429"/>
                <a:gd name="T1" fmla="*/ 340 h 340"/>
                <a:gd name="T2" fmla="*/ 429 w 429"/>
                <a:gd name="T3" fmla="*/ 0 h 340"/>
                <a:gd name="T4" fmla="*/ 0 w 429"/>
                <a:gd name="T5" fmla="*/ 0 h 340"/>
                <a:gd name="T6" fmla="*/ 0 w 429"/>
                <a:gd name="T7" fmla="*/ 340 h 340"/>
              </a:gdLst>
              <a:ahLst/>
              <a:cxnLst>
                <a:cxn ang="0">
                  <a:pos x="T0" y="T1"/>
                </a:cxn>
                <a:cxn ang="0">
                  <a:pos x="T2" y="T3"/>
                </a:cxn>
                <a:cxn ang="0">
                  <a:pos x="T4" y="T5"/>
                </a:cxn>
                <a:cxn ang="0">
                  <a:pos x="T6" y="T7"/>
                </a:cxn>
              </a:cxnLst>
              <a:rect l="0" t="0" r="r" b="b"/>
              <a:pathLst>
                <a:path w="429" h="340">
                  <a:moveTo>
                    <a:pt x="429" y="340"/>
                  </a:moveTo>
                  <a:lnTo>
                    <a:pt x="429" y="0"/>
                  </a:lnTo>
                  <a:lnTo>
                    <a:pt x="0" y="0"/>
                  </a:lnTo>
                  <a:lnTo>
                    <a:pt x="0" y="34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Line 53">
              <a:extLst>
                <a:ext uri="{FF2B5EF4-FFF2-40B4-BE49-F238E27FC236}">
                  <a16:creationId xmlns:a16="http://schemas.microsoft.com/office/drawing/2014/main" id="{7543858F-DD7E-2EE9-96C5-829CE7C98297}"/>
                </a:ext>
              </a:extLst>
            </p:cNvPr>
            <p:cNvSpPr>
              <a:spLocks noChangeShapeType="1"/>
            </p:cNvSpPr>
            <p:nvPr/>
          </p:nvSpPr>
          <p:spPr bwMode="auto">
            <a:xfrm flipH="1">
              <a:off x="2662238" y="5151438"/>
              <a:ext cx="1714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Line 54">
              <a:extLst>
                <a:ext uri="{FF2B5EF4-FFF2-40B4-BE49-F238E27FC236}">
                  <a16:creationId xmlns:a16="http://schemas.microsoft.com/office/drawing/2014/main" id="{BAD87A62-E675-303B-27D5-9593BFF7CA2B}"/>
                </a:ext>
              </a:extLst>
            </p:cNvPr>
            <p:cNvSpPr>
              <a:spLocks noChangeShapeType="1"/>
            </p:cNvSpPr>
            <p:nvPr/>
          </p:nvSpPr>
          <p:spPr bwMode="auto">
            <a:xfrm flipV="1">
              <a:off x="2833688" y="5105400"/>
              <a:ext cx="0" cy="460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Line 55">
              <a:extLst>
                <a:ext uri="{FF2B5EF4-FFF2-40B4-BE49-F238E27FC236}">
                  <a16:creationId xmlns:a16="http://schemas.microsoft.com/office/drawing/2014/main" id="{43C0020A-EFA8-0EC6-0301-D51BF39B2608}"/>
                </a:ext>
              </a:extLst>
            </p:cNvPr>
            <p:cNvSpPr>
              <a:spLocks noChangeShapeType="1"/>
            </p:cNvSpPr>
            <p:nvPr/>
          </p:nvSpPr>
          <p:spPr bwMode="auto">
            <a:xfrm>
              <a:off x="2662238" y="5105400"/>
              <a:ext cx="0" cy="460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Line 56">
              <a:extLst>
                <a:ext uri="{FF2B5EF4-FFF2-40B4-BE49-F238E27FC236}">
                  <a16:creationId xmlns:a16="http://schemas.microsoft.com/office/drawing/2014/main" id="{100641AD-44BE-A345-0C8B-BAA2B57DC44B}"/>
                </a:ext>
              </a:extLst>
            </p:cNvPr>
            <p:cNvSpPr>
              <a:spLocks noChangeShapeType="1"/>
            </p:cNvSpPr>
            <p:nvPr/>
          </p:nvSpPr>
          <p:spPr bwMode="auto">
            <a:xfrm flipH="1">
              <a:off x="2662238" y="5105400"/>
              <a:ext cx="1714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Line 57">
              <a:extLst>
                <a:ext uri="{FF2B5EF4-FFF2-40B4-BE49-F238E27FC236}">
                  <a16:creationId xmlns:a16="http://schemas.microsoft.com/office/drawing/2014/main" id="{135CE0C9-0EC0-1192-B585-BD441C9C0CE4}"/>
                </a:ext>
              </a:extLst>
            </p:cNvPr>
            <p:cNvSpPr>
              <a:spLocks noChangeShapeType="1"/>
            </p:cNvSpPr>
            <p:nvPr/>
          </p:nvSpPr>
          <p:spPr bwMode="auto">
            <a:xfrm flipH="1">
              <a:off x="2409825" y="4718050"/>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58">
              <a:extLst>
                <a:ext uri="{FF2B5EF4-FFF2-40B4-BE49-F238E27FC236}">
                  <a16:creationId xmlns:a16="http://schemas.microsoft.com/office/drawing/2014/main" id="{00190648-0D3F-CD2B-A030-7C8349669213}"/>
                </a:ext>
              </a:extLst>
            </p:cNvPr>
            <p:cNvSpPr>
              <a:spLocks/>
            </p:cNvSpPr>
            <p:nvPr/>
          </p:nvSpPr>
          <p:spPr bwMode="auto">
            <a:xfrm>
              <a:off x="2409825" y="4718050"/>
              <a:ext cx="169862" cy="473075"/>
            </a:xfrm>
            <a:custGeom>
              <a:avLst/>
              <a:gdLst>
                <a:gd name="T0" fmla="*/ 0 w 429"/>
                <a:gd name="T1" fmla="*/ 0 h 1189"/>
                <a:gd name="T2" fmla="*/ 0 w 429"/>
                <a:gd name="T3" fmla="*/ 1189 h 1189"/>
                <a:gd name="T4" fmla="*/ 429 w 429"/>
                <a:gd name="T5" fmla="*/ 1189 h 1189"/>
                <a:gd name="T6" fmla="*/ 429 w 429"/>
                <a:gd name="T7" fmla="*/ 0 h 1189"/>
              </a:gdLst>
              <a:ahLst/>
              <a:cxnLst>
                <a:cxn ang="0">
                  <a:pos x="T0" y="T1"/>
                </a:cxn>
                <a:cxn ang="0">
                  <a:pos x="T2" y="T3"/>
                </a:cxn>
                <a:cxn ang="0">
                  <a:pos x="T4" y="T5"/>
                </a:cxn>
                <a:cxn ang="0">
                  <a:pos x="T6" y="T7"/>
                </a:cxn>
              </a:cxnLst>
              <a:rect l="0" t="0" r="r" b="b"/>
              <a:pathLst>
                <a:path w="429" h="1189">
                  <a:moveTo>
                    <a:pt x="0" y="0"/>
                  </a:moveTo>
                  <a:lnTo>
                    <a:pt x="0" y="1189"/>
                  </a:lnTo>
                  <a:lnTo>
                    <a:pt x="429" y="1189"/>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96" name="Freeform 59">
              <a:extLst>
                <a:ext uri="{FF2B5EF4-FFF2-40B4-BE49-F238E27FC236}">
                  <a16:creationId xmlns:a16="http://schemas.microsoft.com/office/drawing/2014/main" id="{BDA06C40-52FC-4A60-DE13-9EE8CC5F2314}"/>
                </a:ext>
              </a:extLst>
            </p:cNvPr>
            <p:cNvSpPr>
              <a:spLocks/>
            </p:cNvSpPr>
            <p:nvPr/>
          </p:nvSpPr>
          <p:spPr bwMode="auto">
            <a:xfrm>
              <a:off x="2662238" y="5151438"/>
              <a:ext cx="171450" cy="39688"/>
            </a:xfrm>
            <a:custGeom>
              <a:avLst/>
              <a:gdLst>
                <a:gd name="T0" fmla="*/ 0 w 430"/>
                <a:gd name="T1" fmla="*/ 0 h 100"/>
                <a:gd name="T2" fmla="*/ 0 w 430"/>
                <a:gd name="T3" fmla="*/ 100 h 100"/>
                <a:gd name="T4" fmla="*/ 430 w 430"/>
                <a:gd name="T5" fmla="*/ 100 h 100"/>
                <a:gd name="T6" fmla="*/ 430 w 430"/>
                <a:gd name="T7" fmla="*/ 0 h 100"/>
              </a:gdLst>
              <a:ahLst/>
              <a:cxnLst>
                <a:cxn ang="0">
                  <a:pos x="T0" y="T1"/>
                </a:cxn>
                <a:cxn ang="0">
                  <a:pos x="T2" y="T3"/>
                </a:cxn>
                <a:cxn ang="0">
                  <a:pos x="T4" y="T5"/>
                </a:cxn>
                <a:cxn ang="0">
                  <a:pos x="T6" y="T7"/>
                </a:cxn>
              </a:cxnLst>
              <a:rect l="0" t="0" r="r" b="b"/>
              <a:pathLst>
                <a:path w="430" h="100">
                  <a:moveTo>
                    <a:pt x="0" y="0"/>
                  </a:moveTo>
                  <a:lnTo>
                    <a:pt x="0" y="100"/>
                  </a:lnTo>
                  <a:lnTo>
                    <a:pt x="430" y="100"/>
                  </a:lnTo>
                  <a:lnTo>
                    <a:pt x="43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97" name="Freeform 60">
              <a:extLst>
                <a:ext uri="{FF2B5EF4-FFF2-40B4-BE49-F238E27FC236}">
                  <a16:creationId xmlns:a16="http://schemas.microsoft.com/office/drawing/2014/main" id="{2FD8C0E2-9D2C-1D89-5CE2-B11A5C6D4180}"/>
                </a:ext>
              </a:extLst>
            </p:cNvPr>
            <p:cNvSpPr>
              <a:spLocks/>
            </p:cNvSpPr>
            <p:nvPr/>
          </p:nvSpPr>
          <p:spPr bwMode="auto">
            <a:xfrm>
              <a:off x="2914650" y="5021263"/>
              <a:ext cx="171450" cy="169863"/>
            </a:xfrm>
            <a:custGeom>
              <a:avLst/>
              <a:gdLst>
                <a:gd name="T0" fmla="*/ 0 w 429"/>
                <a:gd name="T1" fmla="*/ 0 h 425"/>
                <a:gd name="T2" fmla="*/ 0 w 429"/>
                <a:gd name="T3" fmla="*/ 425 h 425"/>
                <a:gd name="T4" fmla="*/ 429 w 429"/>
                <a:gd name="T5" fmla="*/ 425 h 425"/>
                <a:gd name="T6" fmla="*/ 429 w 429"/>
                <a:gd name="T7" fmla="*/ 0 h 425"/>
              </a:gdLst>
              <a:ahLst/>
              <a:cxnLst>
                <a:cxn ang="0">
                  <a:pos x="T0" y="T1"/>
                </a:cxn>
                <a:cxn ang="0">
                  <a:pos x="T2" y="T3"/>
                </a:cxn>
                <a:cxn ang="0">
                  <a:pos x="T4" y="T5"/>
                </a:cxn>
                <a:cxn ang="0">
                  <a:pos x="T6" y="T7"/>
                </a:cxn>
              </a:cxnLst>
              <a:rect l="0" t="0" r="r" b="b"/>
              <a:pathLst>
                <a:path w="429" h="425">
                  <a:moveTo>
                    <a:pt x="0" y="0"/>
                  </a:moveTo>
                  <a:lnTo>
                    <a:pt x="0" y="425"/>
                  </a:lnTo>
                  <a:lnTo>
                    <a:pt x="429" y="425"/>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98" name="Line 61">
              <a:extLst>
                <a:ext uri="{FF2B5EF4-FFF2-40B4-BE49-F238E27FC236}">
                  <a16:creationId xmlns:a16="http://schemas.microsoft.com/office/drawing/2014/main" id="{3CB2CB00-7A45-85A5-CBF7-0617A07D7897}"/>
                </a:ext>
              </a:extLst>
            </p:cNvPr>
            <p:cNvSpPr>
              <a:spLocks noChangeShapeType="1"/>
            </p:cNvSpPr>
            <p:nvPr/>
          </p:nvSpPr>
          <p:spPr bwMode="auto">
            <a:xfrm>
              <a:off x="3673475" y="5106988"/>
              <a:ext cx="0" cy="4127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99" name="Freeform 62">
              <a:extLst>
                <a:ext uri="{FF2B5EF4-FFF2-40B4-BE49-F238E27FC236}">
                  <a16:creationId xmlns:a16="http://schemas.microsoft.com/office/drawing/2014/main" id="{C016A34C-925F-7144-FF5F-224CB416DD37}"/>
                </a:ext>
              </a:extLst>
            </p:cNvPr>
            <p:cNvSpPr>
              <a:spLocks/>
            </p:cNvSpPr>
            <p:nvPr/>
          </p:nvSpPr>
          <p:spPr bwMode="auto">
            <a:xfrm>
              <a:off x="3673475" y="4972050"/>
              <a:ext cx="169862" cy="134938"/>
            </a:xfrm>
            <a:custGeom>
              <a:avLst/>
              <a:gdLst>
                <a:gd name="T0" fmla="*/ 429 w 429"/>
                <a:gd name="T1" fmla="*/ 341 h 341"/>
                <a:gd name="T2" fmla="*/ 429 w 429"/>
                <a:gd name="T3" fmla="*/ 0 h 341"/>
                <a:gd name="T4" fmla="*/ 0 w 429"/>
                <a:gd name="T5" fmla="*/ 0 h 341"/>
                <a:gd name="T6" fmla="*/ 0 w 429"/>
                <a:gd name="T7" fmla="*/ 341 h 341"/>
              </a:gdLst>
              <a:ahLst/>
              <a:cxnLst>
                <a:cxn ang="0">
                  <a:pos x="T0" y="T1"/>
                </a:cxn>
                <a:cxn ang="0">
                  <a:pos x="T2" y="T3"/>
                </a:cxn>
                <a:cxn ang="0">
                  <a:pos x="T4" y="T5"/>
                </a:cxn>
                <a:cxn ang="0">
                  <a:pos x="T6" y="T7"/>
                </a:cxn>
              </a:cxnLst>
              <a:rect l="0" t="0" r="r" b="b"/>
              <a:pathLst>
                <a:path w="429" h="341">
                  <a:moveTo>
                    <a:pt x="429" y="341"/>
                  </a:moveTo>
                  <a:lnTo>
                    <a:pt x="429" y="0"/>
                  </a:lnTo>
                  <a:lnTo>
                    <a:pt x="0" y="0"/>
                  </a:lnTo>
                  <a:lnTo>
                    <a:pt x="0" y="34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0" name="Line 63">
              <a:extLst>
                <a:ext uri="{FF2B5EF4-FFF2-40B4-BE49-F238E27FC236}">
                  <a16:creationId xmlns:a16="http://schemas.microsoft.com/office/drawing/2014/main" id="{16B9DDB4-2937-9137-08EA-4BCBEDC055C6}"/>
                </a:ext>
              </a:extLst>
            </p:cNvPr>
            <p:cNvSpPr>
              <a:spLocks noChangeShapeType="1"/>
            </p:cNvSpPr>
            <p:nvPr/>
          </p:nvSpPr>
          <p:spPr bwMode="auto">
            <a:xfrm flipH="1">
              <a:off x="3421063" y="4975225"/>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2" name="Freeform 64">
              <a:extLst>
                <a:ext uri="{FF2B5EF4-FFF2-40B4-BE49-F238E27FC236}">
                  <a16:creationId xmlns:a16="http://schemas.microsoft.com/office/drawing/2014/main" id="{8038103F-89BF-05D6-C10B-EA4ECBAFABAB}"/>
                </a:ext>
              </a:extLst>
            </p:cNvPr>
            <p:cNvSpPr>
              <a:spLocks/>
            </p:cNvSpPr>
            <p:nvPr/>
          </p:nvSpPr>
          <p:spPr bwMode="auto">
            <a:xfrm>
              <a:off x="3421063" y="4924425"/>
              <a:ext cx="169862" cy="50800"/>
            </a:xfrm>
            <a:custGeom>
              <a:avLst/>
              <a:gdLst>
                <a:gd name="T0" fmla="*/ 429 w 429"/>
                <a:gd name="T1" fmla="*/ 126 h 126"/>
                <a:gd name="T2" fmla="*/ 429 w 429"/>
                <a:gd name="T3" fmla="*/ 0 h 126"/>
                <a:gd name="T4" fmla="*/ 0 w 429"/>
                <a:gd name="T5" fmla="*/ 0 h 126"/>
                <a:gd name="T6" fmla="*/ 0 w 429"/>
                <a:gd name="T7" fmla="*/ 126 h 126"/>
              </a:gdLst>
              <a:ahLst/>
              <a:cxnLst>
                <a:cxn ang="0">
                  <a:pos x="T0" y="T1"/>
                </a:cxn>
                <a:cxn ang="0">
                  <a:pos x="T2" y="T3"/>
                </a:cxn>
                <a:cxn ang="0">
                  <a:pos x="T4" y="T5"/>
                </a:cxn>
                <a:cxn ang="0">
                  <a:pos x="T6" y="T7"/>
                </a:cxn>
              </a:cxnLst>
              <a:rect l="0" t="0" r="r" b="b"/>
              <a:pathLst>
                <a:path w="429" h="126">
                  <a:moveTo>
                    <a:pt x="429" y="126"/>
                  </a:moveTo>
                  <a:lnTo>
                    <a:pt x="429" y="0"/>
                  </a:lnTo>
                  <a:lnTo>
                    <a:pt x="0" y="0"/>
                  </a:lnTo>
                  <a:lnTo>
                    <a:pt x="0" y="12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3" name="Line 65">
              <a:extLst>
                <a:ext uri="{FF2B5EF4-FFF2-40B4-BE49-F238E27FC236}">
                  <a16:creationId xmlns:a16="http://schemas.microsoft.com/office/drawing/2014/main" id="{9493DCC8-DBE5-E579-9CE7-C818A2D9382F}"/>
                </a:ext>
              </a:extLst>
            </p:cNvPr>
            <p:cNvSpPr>
              <a:spLocks noChangeShapeType="1"/>
            </p:cNvSpPr>
            <p:nvPr/>
          </p:nvSpPr>
          <p:spPr bwMode="auto">
            <a:xfrm flipH="1">
              <a:off x="3168650" y="4933950"/>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4" name="Freeform 66">
              <a:extLst>
                <a:ext uri="{FF2B5EF4-FFF2-40B4-BE49-F238E27FC236}">
                  <a16:creationId xmlns:a16="http://schemas.microsoft.com/office/drawing/2014/main" id="{8BED25B2-4B97-C65C-FF05-708E502E3577}"/>
                </a:ext>
              </a:extLst>
            </p:cNvPr>
            <p:cNvSpPr>
              <a:spLocks/>
            </p:cNvSpPr>
            <p:nvPr/>
          </p:nvSpPr>
          <p:spPr bwMode="auto">
            <a:xfrm>
              <a:off x="3168650" y="4886325"/>
              <a:ext cx="169862" cy="47625"/>
            </a:xfrm>
            <a:custGeom>
              <a:avLst/>
              <a:gdLst>
                <a:gd name="T0" fmla="*/ 429 w 429"/>
                <a:gd name="T1" fmla="*/ 121 h 121"/>
                <a:gd name="T2" fmla="*/ 429 w 429"/>
                <a:gd name="T3" fmla="*/ 0 h 121"/>
                <a:gd name="T4" fmla="*/ 0 w 429"/>
                <a:gd name="T5" fmla="*/ 0 h 121"/>
                <a:gd name="T6" fmla="*/ 0 w 429"/>
                <a:gd name="T7" fmla="*/ 121 h 121"/>
              </a:gdLst>
              <a:ahLst/>
              <a:cxnLst>
                <a:cxn ang="0">
                  <a:pos x="T0" y="T1"/>
                </a:cxn>
                <a:cxn ang="0">
                  <a:pos x="T2" y="T3"/>
                </a:cxn>
                <a:cxn ang="0">
                  <a:pos x="T4" y="T5"/>
                </a:cxn>
                <a:cxn ang="0">
                  <a:pos x="T6" y="T7"/>
                </a:cxn>
              </a:cxnLst>
              <a:rect l="0" t="0" r="r" b="b"/>
              <a:pathLst>
                <a:path w="429" h="121">
                  <a:moveTo>
                    <a:pt x="429" y="121"/>
                  </a:moveTo>
                  <a:lnTo>
                    <a:pt x="429" y="0"/>
                  </a:lnTo>
                  <a:lnTo>
                    <a:pt x="0" y="0"/>
                  </a:lnTo>
                  <a:lnTo>
                    <a:pt x="0" y="12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5" name="Freeform 67">
              <a:extLst>
                <a:ext uri="{FF2B5EF4-FFF2-40B4-BE49-F238E27FC236}">
                  <a16:creationId xmlns:a16="http://schemas.microsoft.com/office/drawing/2014/main" id="{7E3F2486-2A5E-80C4-1BE3-1D52F334FC3F}"/>
                </a:ext>
              </a:extLst>
            </p:cNvPr>
            <p:cNvSpPr>
              <a:spLocks/>
            </p:cNvSpPr>
            <p:nvPr/>
          </p:nvSpPr>
          <p:spPr bwMode="auto">
            <a:xfrm>
              <a:off x="3168650" y="4933950"/>
              <a:ext cx="169862" cy="257175"/>
            </a:xfrm>
            <a:custGeom>
              <a:avLst/>
              <a:gdLst>
                <a:gd name="T0" fmla="*/ 0 w 429"/>
                <a:gd name="T1" fmla="*/ 0 h 644"/>
                <a:gd name="T2" fmla="*/ 0 w 429"/>
                <a:gd name="T3" fmla="*/ 644 h 644"/>
                <a:gd name="T4" fmla="*/ 429 w 429"/>
                <a:gd name="T5" fmla="*/ 644 h 644"/>
                <a:gd name="T6" fmla="*/ 429 w 429"/>
                <a:gd name="T7" fmla="*/ 0 h 644"/>
              </a:gdLst>
              <a:ahLst/>
              <a:cxnLst>
                <a:cxn ang="0">
                  <a:pos x="T0" y="T1"/>
                </a:cxn>
                <a:cxn ang="0">
                  <a:pos x="T2" y="T3"/>
                </a:cxn>
                <a:cxn ang="0">
                  <a:pos x="T4" y="T5"/>
                </a:cxn>
                <a:cxn ang="0">
                  <a:pos x="T6" y="T7"/>
                </a:cxn>
              </a:cxnLst>
              <a:rect l="0" t="0" r="r" b="b"/>
              <a:pathLst>
                <a:path w="429" h="644">
                  <a:moveTo>
                    <a:pt x="0" y="0"/>
                  </a:moveTo>
                  <a:lnTo>
                    <a:pt x="0" y="644"/>
                  </a:lnTo>
                  <a:lnTo>
                    <a:pt x="429" y="644"/>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6" name="Freeform 68">
              <a:extLst>
                <a:ext uri="{FF2B5EF4-FFF2-40B4-BE49-F238E27FC236}">
                  <a16:creationId xmlns:a16="http://schemas.microsoft.com/office/drawing/2014/main" id="{46744EB4-5EAB-C760-BB5E-EFAB1350C2FE}"/>
                </a:ext>
              </a:extLst>
            </p:cNvPr>
            <p:cNvSpPr>
              <a:spLocks/>
            </p:cNvSpPr>
            <p:nvPr/>
          </p:nvSpPr>
          <p:spPr bwMode="auto">
            <a:xfrm>
              <a:off x="3421063" y="4975225"/>
              <a:ext cx="169862" cy="215900"/>
            </a:xfrm>
            <a:custGeom>
              <a:avLst/>
              <a:gdLst>
                <a:gd name="T0" fmla="*/ 0 w 429"/>
                <a:gd name="T1" fmla="*/ 0 h 543"/>
                <a:gd name="T2" fmla="*/ 0 w 429"/>
                <a:gd name="T3" fmla="*/ 543 h 543"/>
                <a:gd name="T4" fmla="*/ 429 w 429"/>
                <a:gd name="T5" fmla="*/ 543 h 543"/>
                <a:gd name="T6" fmla="*/ 429 w 429"/>
                <a:gd name="T7" fmla="*/ 0 h 543"/>
              </a:gdLst>
              <a:ahLst/>
              <a:cxnLst>
                <a:cxn ang="0">
                  <a:pos x="T0" y="T1"/>
                </a:cxn>
                <a:cxn ang="0">
                  <a:pos x="T2" y="T3"/>
                </a:cxn>
                <a:cxn ang="0">
                  <a:pos x="T4" y="T5"/>
                </a:cxn>
                <a:cxn ang="0">
                  <a:pos x="T6" y="T7"/>
                </a:cxn>
              </a:cxnLst>
              <a:rect l="0" t="0" r="r" b="b"/>
              <a:pathLst>
                <a:path w="429" h="543">
                  <a:moveTo>
                    <a:pt x="0" y="0"/>
                  </a:moveTo>
                  <a:lnTo>
                    <a:pt x="0" y="543"/>
                  </a:lnTo>
                  <a:lnTo>
                    <a:pt x="429" y="543"/>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7" name="Freeform 69">
              <a:extLst>
                <a:ext uri="{FF2B5EF4-FFF2-40B4-BE49-F238E27FC236}">
                  <a16:creationId xmlns:a16="http://schemas.microsoft.com/office/drawing/2014/main" id="{BC35C884-A268-09A1-990E-58767754DB63}"/>
                </a:ext>
              </a:extLst>
            </p:cNvPr>
            <p:cNvSpPr>
              <a:spLocks/>
            </p:cNvSpPr>
            <p:nvPr/>
          </p:nvSpPr>
          <p:spPr bwMode="auto">
            <a:xfrm>
              <a:off x="3673475" y="5148263"/>
              <a:ext cx="169862" cy="42863"/>
            </a:xfrm>
            <a:custGeom>
              <a:avLst/>
              <a:gdLst>
                <a:gd name="T0" fmla="*/ 0 w 429"/>
                <a:gd name="T1" fmla="*/ 0 h 106"/>
                <a:gd name="T2" fmla="*/ 0 w 429"/>
                <a:gd name="T3" fmla="*/ 106 h 106"/>
                <a:gd name="T4" fmla="*/ 429 w 429"/>
                <a:gd name="T5" fmla="*/ 106 h 106"/>
                <a:gd name="T6" fmla="*/ 429 w 429"/>
                <a:gd name="T7" fmla="*/ 0 h 106"/>
              </a:gdLst>
              <a:ahLst/>
              <a:cxnLst>
                <a:cxn ang="0">
                  <a:pos x="T0" y="T1"/>
                </a:cxn>
                <a:cxn ang="0">
                  <a:pos x="T2" y="T3"/>
                </a:cxn>
                <a:cxn ang="0">
                  <a:pos x="T4" y="T5"/>
                </a:cxn>
                <a:cxn ang="0">
                  <a:pos x="T6" y="T7"/>
                </a:cxn>
              </a:cxnLst>
              <a:rect l="0" t="0" r="r" b="b"/>
              <a:pathLst>
                <a:path w="429" h="106">
                  <a:moveTo>
                    <a:pt x="0" y="0"/>
                  </a:moveTo>
                  <a:lnTo>
                    <a:pt x="0" y="106"/>
                  </a:lnTo>
                  <a:lnTo>
                    <a:pt x="429" y="106"/>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8" name="Line 70">
              <a:extLst>
                <a:ext uri="{FF2B5EF4-FFF2-40B4-BE49-F238E27FC236}">
                  <a16:creationId xmlns:a16="http://schemas.microsoft.com/office/drawing/2014/main" id="{CDAB21B0-F098-536A-BAF4-FE90A0E872BC}"/>
                </a:ext>
              </a:extLst>
            </p:cNvPr>
            <p:cNvSpPr>
              <a:spLocks noChangeShapeType="1"/>
            </p:cNvSpPr>
            <p:nvPr/>
          </p:nvSpPr>
          <p:spPr bwMode="auto">
            <a:xfrm flipH="1">
              <a:off x="2914650" y="5021263"/>
              <a:ext cx="1714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09" name="Freeform 71">
              <a:extLst>
                <a:ext uri="{FF2B5EF4-FFF2-40B4-BE49-F238E27FC236}">
                  <a16:creationId xmlns:a16="http://schemas.microsoft.com/office/drawing/2014/main" id="{9DF34126-1DF6-6022-EE38-BE22C33EA1A3}"/>
                </a:ext>
              </a:extLst>
            </p:cNvPr>
            <p:cNvSpPr>
              <a:spLocks/>
            </p:cNvSpPr>
            <p:nvPr/>
          </p:nvSpPr>
          <p:spPr bwMode="auto">
            <a:xfrm>
              <a:off x="2157413" y="4024313"/>
              <a:ext cx="169862" cy="1166813"/>
            </a:xfrm>
            <a:custGeom>
              <a:avLst/>
              <a:gdLst>
                <a:gd name="T0" fmla="*/ 0 w 429"/>
                <a:gd name="T1" fmla="*/ 0 h 2937"/>
                <a:gd name="T2" fmla="*/ 0 w 429"/>
                <a:gd name="T3" fmla="*/ 2937 h 2937"/>
                <a:gd name="T4" fmla="*/ 429 w 429"/>
                <a:gd name="T5" fmla="*/ 2937 h 2937"/>
                <a:gd name="T6" fmla="*/ 429 w 429"/>
                <a:gd name="T7" fmla="*/ 0 h 2937"/>
              </a:gdLst>
              <a:ahLst/>
              <a:cxnLst>
                <a:cxn ang="0">
                  <a:pos x="T0" y="T1"/>
                </a:cxn>
                <a:cxn ang="0">
                  <a:pos x="T2" y="T3"/>
                </a:cxn>
                <a:cxn ang="0">
                  <a:pos x="T4" y="T5"/>
                </a:cxn>
                <a:cxn ang="0">
                  <a:pos x="T6" y="T7"/>
                </a:cxn>
              </a:cxnLst>
              <a:rect l="0" t="0" r="r" b="b"/>
              <a:pathLst>
                <a:path w="429" h="2937">
                  <a:moveTo>
                    <a:pt x="0" y="0"/>
                  </a:moveTo>
                  <a:lnTo>
                    <a:pt x="0" y="2937"/>
                  </a:lnTo>
                  <a:lnTo>
                    <a:pt x="429" y="2937"/>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0" name="Freeform 72">
              <a:extLst>
                <a:ext uri="{FF2B5EF4-FFF2-40B4-BE49-F238E27FC236}">
                  <a16:creationId xmlns:a16="http://schemas.microsoft.com/office/drawing/2014/main" id="{3CED42AB-F3DF-B5A4-C2D4-8A8DEEA01236}"/>
                </a:ext>
              </a:extLst>
            </p:cNvPr>
            <p:cNvSpPr>
              <a:spLocks/>
            </p:cNvSpPr>
            <p:nvPr/>
          </p:nvSpPr>
          <p:spPr bwMode="auto">
            <a:xfrm>
              <a:off x="4430713" y="5100638"/>
              <a:ext cx="171450" cy="44450"/>
            </a:xfrm>
            <a:custGeom>
              <a:avLst/>
              <a:gdLst>
                <a:gd name="T0" fmla="*/ 429 w 429"/>
                <a:gd name="T1" fmla="*/ 114 h 114"/>
                <a:gd name="T2" fmla="*/ 429 w 429"/>
                <a:gd name="T3" fmla="*/ 0 h 114"/>
                <a:gd name="T4" fmla="*/ 0 w 429"/>
                <a:gd name="T5" fmla="*/ 0 h 114"/>
                <a:gd name="T6" fmla="*/ 0 w 429"/>
                <a:gd name="T7" fmla="*/ 114 h 114"/>
              </a:gdLst>
              <a:ahLst/>
              <a:cxnLst>
                <a:cxn ang="0">
                  <a:pos x="T0" y="T1"/>
                </a:cxn>
                <a:cxn ang="0">
                  <a:pos x="T2" y="T3"/>
                </a:cxn>
                <a:cxn ang="0">
                  <a:pos x="T4" y="T5"/>
                </a:cxn>
                <a:cxn ang="0">
                  <a:pos x="T6" y="T7"/>
                </a:cxn>
              </a:cxnLst>
              <a:rect l="0" t="0" r="r" b="b"/>
              <a:pathLst>
                <a:path w="429" h="114">
                  <a:moveTo>
                    <a:pt x="429" y="114"/>
                  </a:moveTo>
                  <a:lnTo>
                    <a:pt x="429" y="0"/>
                  </a:lnTo>
                  <a:lnTo>
                    <a:pt x="0" y="0"/>
                  </a:lnTo>
                  <a:lnTo>
                    <a:pt x="0" y="11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1" name="Line 73">
              <a:extLst>
                <a:ext uri="{FF2B5EF4-FFF2-40B4-BE49-F238E27FC236}">
                  <a16:creationId xmlns:a16="http://schemas.microsoft.com/office/drawing/2014/main" id="{8E358A03-2462-94C4-84A6-B62DCA6983D4}"/>
                </a:ext>
              </a:extLst>
            </p:cNvPr>
            <p:cNvSpPr>
              <a:spLocks noChangeShapeType="1"/>
            </p:cNvSpPr>
            <p:nvPr/>
          </p:nvSpPr>
          <p:spPr bwMode="auto">
            <a:xfrm flipH="1">
              <a:off x="4178300" y="5111750"/>
              <a:ext cx="1714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2" name="Freeform 74">
              <a:extLst>
                <a:ext uri="{FF2B5EF4-FFF2-40B4-BE49-F238E27FC236}">
                  <a16:creationId xmlns:a16="http://schemas.microsoft.com/office/drawing/2014/main" id="{92B1A1E9-E7CD-87ED-BB53-694E7B137087}"/>
                </a:ext>
              </a:extLst>
            </p:cNvPr>
            <p:cNvSpPr>
              <a:spLocks/>
            </p:cNvSpPr>
            <p:nvPr/>
          </p:nvSpPr>
          <p:spPr bwMode="auto">
            <a:xfrm>
              <a:off x="4178300" y="5062538"/>
              <a:ext cx="171450" cy="49213"/>
            </a:xfrm>
            <a:custGeom>
              <a:avLst/>
              <a:gdLst>
                <a:gd name="T0" fmla="*/ 429 w 429"/>
                <a:gd name="T1" fmla="*/ 124 h 124"/>
                <a:gd name="T2" fmla="*/ 429 w 429"/>
                <a:gd name="T3" fmla="*/ 0 h 124"/>
                <a:gd name="T4" fmla="*/ 0 w 429"/>
                <a:gd name="T5" fmla="*/ 0 h 124"/>
                <a:gd name="T6" fmla="*/ 0 w 429"/>
                <a:gd name="T7" fmla="*/ 124 h 124"/>
              </a:gdLst>
              <a:ahLst/>
              <a:cxnLst>
                <a:cxn ang="0">
                  <a:pos x="T0" y="T1"/>
                </a:cxn>
                <a:cxn ang="0">
                  <a:pos x="T2" y="T3"/>
                </a:cxn>
                <a:cxn ang="0">
                  <a:pos x="T4" y="T5"/>
                </a:cxn>
                <a:cxn ang="0">
                  <a:pos x="T6" y="T7"/>
                </a:cxn>
              </a:cxnLst>
              <a:rect l="0" t="0" r="r" b="b"/>
              <a:pathLst>
                <a:path w="429" h="124">
                  <a:moveTo>
                    <a:pt x="429" y="124"/>
                  </a:moveTo>
                  <a:lnTo>
                    <a:pt x="429" y="0"/>
                  </a:lnTo>
                  <a:lnTo>
                    <a:pt x="0" y="0"/>
                  </a:lnTo>
                  <a:lnTo>
                    <a:pt x="0" y="12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3" name="Line 75">
              <a:extLst>
                <a:ext uri="{FF2B5EF4-FFF2-40B4-BE49-F238E27FC236}">
                  <a16:creationId xmlns:a16="http://schemas.microsoft.com/office/drawing/2014/main" id="{DB29AD36-62F1-74AC-A169-8D5FE99FE421}"/>
                </a:ext>
              </a:extLst>
            </p:cNvPr>
            <p:cNvSpPr>
              <a:spLocks noChangeShapeType="1"/>
            </p:cNvSpPr>
            <p:nvPr/>
          </p:nvSpPr>
          <p:spPr bwMode="auto">
            <a:xfrm flipH="1">
              <a:off x="3925888" y="5070475"/>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4" name="Freeform 76">
              <a:extLst>
                <a:ext uri="{FF2B5EF4-FFF2-40B4-BE49-F238E27FC236}">
                  <a16:creationId xmlns:a16="http://schemas.microsoft.com/office/drawing/2014/main" id="{FE31E8FC-0219-D8F3-6E3E-53555020B252}"/>
                </a:ext>
              </a:extLst>
            </p:cNvPr>
            <p:cNvSpPr>
              <a:spLocks/>
            </p:cNvSpPr>
            <p:nvPr/>
          </p:nvSpPr>
          <p:spPr bwMode="auto">
            <a:xfrm>
              <a:off x="3925888" y="5019675"/>
              <a:ext cx="169862" cy="50800"/>
            </a:xfrm>
            <a:custGeom>
              <a:avLst/>
              <a:gdLst>
                <a:gd name="T0" fmla="*/ 430 w 430"/>
                <a:gd name="T1" fmla="*/ 126 h 126"/>
                <a:gd name="T2" fmla="*/ 430 w 430"/>
                <a:gd name="T3" fmla="*/ 0 h 126"/>
                <a:gd name="T4" fmla="*/ 0 w 430"/>
                <a:gd name="T5" fmla="*/ 0 h 126"/>
                <a:gd name="T6" fmla="*/ 0 w 430"/>
                <a:gd name="T7" fmla="*/ 126 h 126"/>
              </a:gdLst>
              <a:ahLst/>
              <a:cxnLst>
                <a:cxn ang="0">
                  <a:pos x="T0" y="T1"/>
                </a:cxn>
                <a:cxn ang="0">
                  <a:pos x="T2" y="T3"/>
                </a:cxn>
                <a:cxn ang="0">
                  <a:pos x="T4" y="T5"/>
                </a:cxn>
                <a:cxn ang="0">
                  <a:pos x="T6" y="T7"/>
                </a:cxn>
              </a:cxnLst>
              <a:rect l="0" t="0" r="r" b="b"/>
              <a:pathLst>
                <a:path w="430" h="126">
                  <a:moveTo>
                    <a:pt x="430" y="126"/>
                  </a:moveTo>
                  <a:lnTo>
                    <a:pt x="430" y="0"/>
                  </a:lnTo>
                  <a:lnTo>
                    <a:pt x="0" y="0"/>
                  </a:lnTo>
                  <a:lnTo>
                    <a:pt x="0" y="12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5" name="Line 77">
              <a:extLst>
                <a:ext uri="{FF2B5EF4-FFF2-40B4-BE49-F238E27FC236}">
                  <a16:creationId xmlns:a16="http://schemas.microsoft.com/office/drawing/2014/main" id="{B5A1FFED-5332-31A7-CA78-3399B09EC33C}"/>
                </a:ext>
              </a:extLst>
            </p:cNvPr>
            <p:cNvSpPr>
              <a:spLocks noChangeShapeType="1"/>
            </p:cNvSpPr>
            <p:nvPr/>
          </p:nvSpPr>
          <p:spPr bwMode="auto">
            <a:xfrm flipV="1">
              <a:off x="3843338" y="5106988"/>
              <a:ext cx="0" cy="4127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6" name="Freeform 78">
              <a:extLst>
                <a:ext uri="{FF2B5EF4-FFF2-40B4-BE49-F238E27FC236}">
                  <a16:creationId xmlns:a16="http://schemas.microsoft.com/office/drawing/2014/main" id="{BC262BE2-5646-3D2F-0FD8-4905BA4DB88F}"/>
                </a:ext>
              </a:extLst>
            </p:cNvPr>
            <p:cNvSpPr>
              <a:spLocks/>
            </p:cNvSpPr>
            <p:nvPr/>
          </p:nvSpPr>
          <p:spPr bwMode="auto">
            <a:xfrm>
              <a:off x="3925888" y="5070475"/>
              <a:ext cx="169862" cy="120650"/>
            </a:xfrm>
            <a:custGeom>
              <a:avLst/>
              <a:gdLst>
                <a:gd name="T0" fmla="*/ 0 w 430"/>
                <a:gd name="T1" fmla="*/ 0 h 304"/>
                <a:gd name="T2" fmla="*/ 0 w 430"/>
                <a:gd name="T3" fmla="*/ 304 h 304"/>
                <a:gd name="T4" fmla="*/ 430 w 430"/>
                <a:gd name="T5" fmla="*/ 304 h 304"/>
                <a:gd name="T6" fmla="*/ 430 w 430"/>
                <a:gd name="T7" fmla="*/ 0 h 304"/>
              </a:gdLst>
              <a:ahLst/>
              <a:cxnLst>
                <a:cxn ang="0">
                  <a:pos x="T0" y="T1"/>
                </a:cxn>
                <a:cxn ang="0">
                  <a:pos x="T2" y="T3"/>
                </a:cxn>
                <a:cxn ang="0">
                  <a:pos x="T4" y="T5"/>
                </a:cxn>
                <a:cxn ang="0">
                  <a:pos x="T6" y="T7"/>
                </a:cxn>
              </a:cxnLst>
              <a:rect l="0" t="0" r="r" b="b"/>
              <a:pathLst>
                <a:path w="430" h="304">
                  <a:moveTo>
                    <a:pt x="0" y="0"/>
                  </a:moveTo>
                  <a:lnTo>
                    <a:pt x="0" y="304"/>
                  </a:lnTo>
                  <a:lnTo>
                    <a:pt x="430" y="304"/>
                  </a:lnTo>
                  <a:lnTo>
                    <a:pt x="43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7" name="Freeform 79">
              <a:extLst>
                <a:ext uri="{FF2B5EF4-FFF2-40B4-BE49-F238E27FC236}">
                  <a16:creationId xmlns:a16="http://schemas.microsoft.com/office/drawing/2014/main" id="{A054A10F-A25A-0AD6-FEE0-6EE8C3D074C7}"/>
                </a:ext>
              </a:extLst>
            </p:cNvPr>
            <p:cNvSpPr>
              <a:spLocks/>
            </p:cNvSpPr>
            <p:nvPr/>
          </p:nvSpPr>
          <p:spPr bwMode="auto">
            <a:xfrm>
              <a:off x="4178300" y="5111750"/>
              <a:ext cx="171450" cy="79375"/>
            </a:xfrm>
            <a:custGeom>
              <a:avLst/>
              <a:gdLst>
                <a:gd name="T0" fmla="*/ 0 w 429"/>
                <a:gd name="T1" fmla="*/ 0 h 198"/>
                <a:gd name="T2" fmla="*/ 0 w 429"/>
                <a:gd name="T3" fmla="*/ 198 h 198"/>
                <a:gd name="T4" fmla="*/ 429 w 429"/>
                <a:gd name="T5" fmla="*/ 198 h 198"/>
                <a:gd name="T6" fmla="*/ 429 w 429"/>
                <a:gd name="T7" fmla="*/ 0 h 198"/>
              </a:gdLst>
              <a:ahLst/>
              <a:cxnLst>
                <a:cxn ang="0">
                  <a:pos x="T0" y="T1"/>
                </a:cxn>
                <a:cxn ang="0">
                  <a:pos x="T2" y="T3"/>
                </a:cxn>
                <a:cxn ang="0">
                  <a:pos x="T4" y="T5"/>
                </a:cxn>
                <a:cxn ang="0">
                  <a:pos x="T6" y="T7"/>
                </a:cxn>
              </a:cxnLst>
              <a:rect l="0" t="0" r="r" b="b"/>
              <a:pathLst>
                <a:path w="429" h="198">
                  <a:moveTo>
                    <a:pt x="0" y="0"/>
                  </a:moveTo>
                  <a:lnTo>
                    <a:pt x="0" y="198"/>
                  </a:lnTo>
                  <a:lnTo>
                    <a:pt x="429" y="198"/>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8" name="Freeform 80">
              <a:extLst>
                <a:ext uri="{FF2B5EF4-FFF2-40B4-BE49-F238E27FC236}">
                  <a16:creationId xmlns:a16="http://schemas.microsoft.com/office/drawing/2014/main" id="{00F21F5A-637F-0BBF-FC19-C8F47320CC51}"/>
                </a:ext>
              </a:extLst>
            </p:cNvPr>
            <p:cNvSpPr>
              <a:spLocks/>
            </p:cNvSpPr>
            <p:nvPr/>
          </p:nvSpPr>
          <p:spPr bwMode="auto">
            <a:xfrm>
              <a:off x="4430713" y="5145088"/>
              <a:ext cx="171450" cy="46038"/>
            </a:xfrm>
            <a:custGeom>
              <a:avLst/>
              <a:gdLst>
                <a:gd name="T0" fmla="*/ 0 w 429"/>
                <a:gd name="T1" fmla="*/ 0 h 113"/>
                <a:gd name="T2" fmla="*/ 0 w 429"/>
                <a:gd name="T3" fmla="*/ 113 h 113"/>
                <a:gd name="T4" fmla="*/ 429 w 429"/>
                <a:gd name="T5" fmla="*/ 113 h 113"/>
                <a:gd name="T6" fmla="*/ 429 w 429"/>
                <a:gd name="T7" fmla="*/ 0 h 113"/>
              </a:gdLst>
              <a:ahLst/>
              <a:cxnLst>
                <a:cxn ang="0">
                  <a:pos x="T0" y="T1"/>
                </a:cxn>
                <a:cxn ang="0">
                  <a:pos x="T2" y="T3"/>
                </a:cxn>
                <a:cxn ang="0">
                  <a:pos x="T4" y="T5"/>
                </a:cxn>
                <a:cxn ang="0">
                  <a:pos x="T6" y="T7"/>
                </a:cxn>
              </a:cxnLst>
              <a:rect l="0" t="0" r="r" b="b"/>
              <a:pathLst>
                <a:path w="429" h="113">
                  <a:moveTo>
                    <a:pt x="0" y="0"/>
                  </a:moveTo>
                  <a:lnTo>
                    <a:pt x="0" y="113"/>
                  </a:lnTo>
                  <a:lnTo>
                    <a:pt x="429" y="113"/>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19" name="Rectangle 81">
              <a:extLst>
                <a:ext uri="{FF2B5EF4-FFF2-40B4-BE49-F238E27FC236}">
                  <a16:creationId xmlns:a16="http://schemas.microsoft.com/office/drawing/2014/main" id="{01F6BF94-0379-CBD6-0687-EA883C5E8830}"/>
                </a:ext>
              </a:extLst>
            </p:cNvPr>
            <p:cNvSpPr>
              <a:spLocks noChangeArrowheads="1"/>
            </p:cNvSpPr>
            <p:nvPr/>
          </p:nvSpPr>
          <p:spPr bwMode="auto">
            <a:xfrm>
              <a:off x="4941888" y="5110163"/>
              <a:ext cx="160337" cy="7620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0" name="Line 82">
              <a:extLst>
                <a:ext uri="{FF2B5EF4-FFF2-40B4-BE49-F238E27FC236}">
                  <a16:creationId xmlns:a16="http://schemas.microsoft.com/office/drawing/2014/main" id="{01534DC1-5419-CDA7-94CF-00667CDE8F65}"/>
                </a:ext>
              </a:extLst>
            </p:cNvPr>
            <p:cNvSpPr>
              <a:spLocks noChangeShapeType="1"/>
            </p:cNvSpPr>
            <p:nvPr/>
          </p:nvSpPr>
          <p:spPr bwMode="auto">
            <a:xfrm flipH="1">
              <a:off x="4684713" y="5148263"/>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1" name="Freeform 83">
              <a:extLst>
                <a:ext uri="{FF2B5EF4-FFF2-40B4-BE49-F238E27FC236}">
                  <a16:creationId xmlns:a16="http://schemas.microsoft.com/office/drawing/2014/main" id="{9B77FD9B-576C-8D51-6C9D-D1A4A39C01FF}"/>
                </a:ext>
              </a:extLst>
            </p:cNvPr>
            <p:cNvSpPr>
              <a:spLocks/>
            </p:cNvSpPr>
            <p:nvPr/>
          </p:nvSpPr>
          <p:spPr bwMode="auto">
            <a:xfrm>
              <a:off x="4684713" y="5105400"/>
              <a:ext cx="169862" cy="42863"/>
            </a:xfrm>
            <a:custGeom>
              <a:avLst/>
              <a:gdLst>
                <a:gd name="T0" fmla="*/ 429 w 429"/>
                <a:gd name="T1" fmla="*/ 108 h 108"/>
                <a:gd name="T2" fmla="*/ 429 w 429"/>
                <a:gd name="T3" fmla="*/ 0 h 108"/>
                <a:gd name="T4" fmla="*/ 0 w 429"/>
                <a:gd name="T5" fmla="*/ 0 h 108"/>
                <a:gd name="T6" fmla="*/ 0 w 429"/>
                <a:gd name="T7" fmla="*/ 108 h 108"/>
              </a:gdLst>
              <a:ahLst/>
              <a:cxnLst>
                <a:cxn ang="0">
                  <a:pos x="T0" y="T1"/>
                </a:cxn>
                <a:cxn ang="0">
                  <a:pos x="T2" y="T3"/>
                </a:cxn>
                <a:cxn ang="0">
                  <a:pos x="T4" y="T5"/>
                </a:cxn>
                <a:cxn ang="0">
                  <a:pos x="T6" y="T7"/>
                </a:cxn>
              </a:cxnLst>
              <a:rect l="0" t="0" r="r" b="b"/>
              <a:pathLst>
                <a:path w="429" h="108">
                  <a:moveTo>
                    <a:pt x="429" y="108"/>
                  </a:moveTo>
                  <a:lnTo>
                    <a:pt x="429" y="0"/>
                  </a:lnTo>
                  <a:lnTo>
                    <a:pt x="0" y="0"/>
                  </a:lnTo>
                  <a:lnTo>
                    <a:pt x="0" y="1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2" name="Freeform 84">
              <a:extLst>
                <a:ext uri="{FF2B5EF4-FFF2-40B4-BE49-F238E27FC236}">
                  <a16:creationId xmlns:a16="http://schemas.microsoft.com/office/drawing/2014/main" id="{92DD7D5C-CCF0-1954-FCE2-C2080CA70CE0}"/>
                </a:ext>
              </a:extLst>
            </p:cNvPr>
            <p:cNvSpPr>
              <a:spLocks/>
            </p:cNvSpPr>
            <p:nvPr/>
          </p:nvSpPr>
          <p:spPr bwMode="auto">
            <a:xfrm>
              <a:off x="4684713" y="5148263"/>
              <a:ext cx="169862" cy="42863"/>
            </a:xfrm>
            <a:custGeom>
              <a:avLst/>
              <a:gdLst>
                <a:gd name="T0" fmla="*/ 0 w 429"/>
                <a:gd name="T1" fmla="*/ 0 h 107"/>
                <a:gd name="T2" fmla="*/ 0 w 429"/>
                <a:gd name="T3" fmla="*/ 107 h 107"/>
                <a:gd name="T4" fmla="*/ 429 w 429"/>
                <a:gd name="T5" fmla="*/ 107 h 107"/>
                <a:gd name="T6" fmla="*/ 429 w 429"/>
                <a:gd name="T7" fmla="*/ 0 h 107"/>
              </a:gdLst>
              <a:ahLst/>
              <a:cxnLst>
                <a:cxn ang="0">
                  <a:pos x="T0" y="T1"/>
                </a:cxn>
                <a:cxn ang="0">
                  <a:pos x="T2" y="T3"/>
                </a:cxn>
                <a:cxn ang="0">
                  <a:pos x="T4" y="T5"/>
                </a:cxn>
                <a:cxn ang="0">
                  <a:pos x="T6" y="T7"/>
                </a:cxn>
              </a:cxnLst>
              <a:rect l="0" t="0" r="r" b="b"/>
              <a:pathLst>
                <a:path w="429" h="107">
                  <a:moveTo>
                    <a:pt x="0" y="0"/>
                  </a:moveTo>
                  <a:lnTo>
                    <a:pt x="0" y="107"/>
                  </a:lnTo>
                  <a:lnTo>
                    <a:pt x="429" y="107"/>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3" name="Line 85">
              <a:extLst>
                <a:ext uri="{FF2B5EF4-FFF2-40B4-BE49-F238E27FC236}">
                  <a16:creationId xmlns:a16="http://schemas.microsoft.com/office/drawing/2014/main" id="{0293F930-E809-EA2E-655F-D7E9E8423AF3}"/>
                </a:ext>
              </a:extLst>
            </p:cNvPr>
            <p:cNvSpPr>
              <a:spLocks noChangeShapeType="1"/>
            </p:cNvSpPr>
            <p:nvPr/>
          </p:nvSpPr>
          <p:spPr bwMode="auto">
            <a:xfrm flipH="1">
              <a:off x="4430713" y="5145088"/>
              <a:ext cx="1714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4" name="Line 86">
              <a:extLst>
                <a:ext uri="{FF2B5EF4-FFF2-40B4-BE49-F238E27FC236}">
                  <a16:creationId xmlns:a16="http://schemas.microsoft.com/office/drawing/2014/main" id="{9FBD4496-AC94-9432-82B8-66FBA3C44E41}"/>
                </a:ext>
              </a:extLst>
            </p:cNvPr>
            <p:cNvSpPr>
              <a:spLocks noChangeShapeType="1"/>
            </p:cNvSpPr>
            <p:nvPr/>
          </p:nvSpPr>
          <p:spPr bwMode="auto">
            <a:xfrm flipH="1">
              <a:off x="3673475" y="5148263"/>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5" name="Line 87">
              <a:extLst>
                <a:ext uri="{FF2B5EF4-FFF2-40B4-BE49-F238E27FC236}">
                  <a16:creationId xmlns:a16="http://schemas.microsoft.com/office/drawing/2014/main" id="{2E64EECB-6199-85C1-923F-C326803603E7}"/>
                </a:ext>
              </a:extLst>
            </p:cNvPr>
            <p:cNvSpPr>
              <a:spLocks noChangeShapeType="1"/>
            </p:cNvSpPr>
            <p:nvPr/>
          </p:nvSpPr>
          <p:spPr bwMode="auto">
            <a:xfrm flipH="1">
              <a:off x="3673475" y="5106988"/>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 name="Line 88">
              <a:extLst>
                <a:ext uri="{FF2B5EF4-FFF2-40B4-BE49-F238E27FC236}">
                  <a16:creationId xmlns:a16="http://schemas.microsoft.com/office/drawing/2014/main" id="{35284784-02FF-1684-7358-17F6A5C9230F}"/>
                </a:ext>
              </a:extLst>
            </p:cNvPr>
            <p:cNvSpPr>
              <a:spLocks noChangeShapeType="1"/>
            </p:cNvSpPr>
            <p:nvPr/>
          </p:nvSpPr>
          <p:spPr bwMode="auto">
            <a:xfrm flipV="1">
              <a:off x="2327275" y="3684588"/>
              <a:ext cx="0" cy="3397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7" name="Freeform 89">
              <a:extLst>
                <a:ext uri="{FF2B5EF4-FFF2-40B4-BE49-F238E27FC236}">
                  <a16:creationId xmlns:a16="http://schemas.microsoft.com/office/drawing/2014/main" id="{8327C08C-EC7C-C897-D09D-5D28AC41CC29}"/>
                </a:ext>
              </a:extLst>
            </p:cNvPr>
            <p:cNvSpPr>
              <a:spLocks/>
            </p:cNvSpPr>
            <p:nvPr/>
          </p:nvSpPr>
          <p:spPr bwMode="auto">
            <a:xfrm>
              <a:off x="1905000" y="2906713"/>
              <a:ext cx="169862" cy="1462088"/>
            </a:xfrm>
            <a:custGeom>
              <a:avLst/>
              <a:gdLst>
                <a:gd name="T0" fmla="*/ 429 w 429"/>
                <a:gd name="T1" fmla="*/ 3685 h 3685"/>
                <a:gd name="T2" fmla="*/ 429 w 429"/>
                <a:gd name="T3" fmla="*/ 0 h 3685"/>
                <a:gd name="T4" fmla="*/ 0 w 429"/>
                <a:gd name="T5" fmla="*/ 0 h 3685"/>
                <a:gd name="T6" fmla="*/ 0 w 429"/>
                <a:gd name="T7" fmla="*/ 3685 h 3685"/>
              </a:gdLst>
              <a:ahLst/>
              <a:cxnLst>
                <a:cxn ang="0">
                  <a:pos x="T0" y="T1"/>
                </a:cxn>
                <a:cxn ang="0">
                  <a:pos x="T2" y="T3"/>
                </a:cxn>
                <a:cxn ang="0">
                  <a:pos x="T4" y="T5"/>
                </a:cxn>
                <a:cxn ang="0">
                  <a:pos x="T6" y="T7"/>
                </a:cxn>
              </a:cxnLst>
              <a:rect l="0" t="0" r="r" b="b"/>
              <a:pathLst>
                <a:path w="429" h="3685">
                  <a:moveTo>
                    <a:pt x="429" y="3685"/>
                  </a:moveTo>
                  <a:lnTo>
                    <a:pt x="429" y="0"/>
                  </a:lnTo>
                  <a:lnTo>
                    <a:pt x="0" y="0"/>
                  </a:lnTo>
                  <a:lnTo>
                    <a:pt x="0" y="368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8" name="Line 90">
              <a:extLst>
                <a:ext uri="{FF2B5EF4-FFF2-40B4-BE49-F238E27FC236}">
                  <a16:creationId xmlns:a16="http://schemas.microsoft.com/office/drawing/2014/main" id="{EC002D85-B08D-5202-A34C-6D6D312561E3}"/>
                </a:ext>
              </a:extLst>
            </p:cNvPr>
            <p:cNvSpPr>
              <a:spLocks noChangeShapeType="1"/>
            </p:cNvSpPr>
            <p:nvPr/>
          </p:nvSpPr>
          <p:spPr bwMode="auto">
            <a:xfrm flipH="1">
              <a:off x="1905000" y="4368800"/>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29" name="Line 91">
              <a:extLst>
                <a:ext uri="{FF2B5EF4-FFF2-40B4-BE49-F238E27FC236}">
                  <a16:creationId xmlns:a16="http://schemas.microsoft.com/office/drawing/2014/main" id="{0FA6EE6C-5D11-9760-1E5F-06E0F5AB1614}"/>
                </a:ext>
              </a:extLst>
            </p:cNvPr>
            <p:cNvSpPr>
              <a:spLocks noChangeShapeType="1"/>
            </p:cNvSpPr>
            <p:nvPr/>
          </p:nvSpPr>
          <p:spPr bwMode="auto">
            <a:xfrm flipH="1">
              <a:off x="1905000" y="5145088"/>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0" name="Line 92">
              <a:extLst>
                <a:ext uri="{FF2B5EF4-FFF2-40B4-BE49-F238E27FC236}">
                  <a16:creationId xmlns:a16="http://schemas.microsoft.com/office/drawing/2014/main" id="{AC137D42-79C9-D711-D9C8-52E9B22B1EF2}"/>
                </a:ext>
              </a:extLst>
            </p:cNvPr>
            <p:cNvSpPr>
              <a:spLocks noChangeShapeType="1"/>
            </p:cNvSpPr>
            <p:nvPr/>
          </p:nvSpPr>
          <p:spPr bwMode="auto">
            <a:xfrm>
              <a:off x="1905000" y="5018088"/>
              <a:ext cx="0" cy="1270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1" name="Line 93">
              <a:extLst>
                <a:ext uri="{FF2B5EF4-FFF2-40B4-BE49-F238E27FC236}">
                  <a16:creationId xmlns:a16="http://schemas.microsoft.com/office/drawing/2014/main" id="{255DE004-5FEB-5147-01EC-388DC811BEC1}"/>
                </a:ext>
              </a:extLst>
            </p:cNvPr>
            <p:cNvSpPr>
              <a:spLocks noChangeShapeType="1"/>
            </p:cNvSpPr>
            <p:nvPr/>
          </p:nvSpPr>
          <p:spPr bwMode="auto">
            <a:xfrm flipV="1">
              <a:off x="2074863" y="5018088"/>
              <a:ext cx="0" cy="1270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2" name="Line 94">
              <a:extLst>
                <a:ext uri="{FF2B5EF4-FFF2-40B4-BE49-F238E27FC236}">
                  <a16:creationId xmlns:a16="http://schemas.microsoft.com/office/drawing/2014/main" id="{13E54A33-96AC-222C-9296-E8C2CDA3CD49}"/>
                </a:ext>
              </a:extLst>
            </p:cNvPr>
            <p:cNvSpPr>
              <a:spLocks noChangeShapeType="1"/>
            </p:cNvSpPr>
            <p:nvPr/>
          </p:nvSpPr>
          <p:spPr bwMode="auto">
            <a:xfrm flipH="1">
              <a:off x="1905000" y="5018088"/>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3" name="Freeform 95">
              <a:extLst>
                <a:ext uri="{FF2B5EF4-FFF2-40B4-BE49-F238E27FC236}">
                  <a16:creationId xmlns:a16="http://schemas.microsoft.com/office/drawing/2014/main" id="{D85E0334-2658-5810-367F-42231587C6E9}"/>
                </a:ext>
              </a:extLst>
            </p:cNvPr>
            <p:cNvSpPr>
              <a:spLocks/>
            </p:cNvSpPr>
            <p:nvPr/>
          </p:nvSpPr>
          <p:spPr bwMode="auto">
            <a:xfrm>
              <a:off x="1905000" y="5145088"/>
              <a:ext cx="169862" cy="46038"/>
            </a:xfrm>
            <a:custGeom>
              <a:avLst/>
              <a:gdLst>
                <a:gd name="T0" fmla="*/ 0 w 429"/>
                <a:gd name="T1" fmla="*/ 0 h 113"/>
                <a:gd name="T2" fmla="*/ 0 w 429"/>
                <a:gd name="T3" fmla="*/ 113 h 113"/>
                <a:gd name="T4" fmla="*/ 429 w 429"/>
                <a:gd name="T5" fmla="*/ 113 h 113"/>
                <a:gd name="T6" fmla="*/ 429 w 429"/>
                <a:gd name="T7" fmla="*/ 0 h 113"/>
              </a:gdLst>
              <a:ahLst/>
              <a:cxnLst>
                <a:cxn ang="0">
                  <a:pos x="T0" y="T1"/>
                </a:cxn>
                <a:cxn ang="0">
                  <a:pos x="T2" y="T3"/>
                </a:cxn>
                <a:cxn ang="0">
                  <a:pos x="T4" y="T5"/>
                </a:cxn>
                <a:cxn ang="0">
                  <a:pos x="T6" y="T7"/>
                </a:cxn>
              </a:cxnLst>
              <a:rect l="0" t="0" r="r" b="b"/>
              <a:pathLst>
                <a:path w="429" h="113">
                  <a:moveTo>
                    <a:pt x="0" y="0"/>
                  </a:moveTo>
                  <a:lnTo>
                    <a:pt x="0" y="113"/>
                  </a:lnTo>
                  <a:lnTo>
                    <a:pt x="429" y="113"/>
                  </a:lnTo>
                  <a:lnTo>
                    <a:pt x="4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4" name="Line 96">
              <a:extLst>
                <a:ext uri="{FF2B5EF4-FFF2-40B4-BE49-F238E27FC236}">
                  <a16:creationId xmlns:a16="http://schemas.microsoft.com/office/drawing/2014/main" id="{221826AF-3DB3-B7BD-4C4A-F33AFEBA4048}"/>
                </a:ext>
              </a:extLst>
            </p:cNvPr>
            <p:cNvSpPr>
              <a:spLocks noChangeShapeType="1"/>
            </p:cNvSpPr>
            <p:nvPr/>
          </p:nvSpPr>
          <p:spPr bwMode="auto">
            <a:xfrm flipV="1">
              <a:off x="2074863" y="4368800"/>
              <a:ext cx="0" cy="6492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5" name="Line 97">
              <a:extLst>
                <a:ext uri="{FF2B5EF4-FFF2-40B4-BE49-F238E27FC236}">
                  <a16:creationId xmlns:a16="http://schemas.microsoft.com/office/drawing/2014/main" id="{0EF2D0A8-A36B-5385-8FC8-2192C6255A39}"/>
                </a:ext>
              </a:extLst>
            </p:cNvPr>
            <p:cNvSpPr>
              <a:spLocks noChangeShapeType="1"/>
            </p:cNvSpPr>
            <p:nvPr/>
          </p:nvSpPr>
          <p:spPr bwMode="auto">
            <a:xfrm>
              <a:off x="1905000" y="4368800"/>
              <a:ext cx="0" cy="6492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6" name="Line 98">
              <a:extLst>
                <a:ext uri="{FF2B5EF4-FFF2-40B4-BE49-F238E27FC236}">
                  <a16:creationId xmlns:a16="http://schemas.microsoft.com/office/drawing/2014/main" id="{EAF09D94-940A-E97E-C015-2A53BC57E214}"/>
                </a:ext>
              </a:extLst>
            </p:cNvPr>
            <p:cNvSpPr>
              <a:spLocks noChangeShapeType="1"/>
            </p:cNvSpPr>
            <p:nvPr/>
          </p:nvSpPr>
          <p:spPr bwMode="auto">
            <a:xfrm>
              <a:off x="2157413" y="3684588"/>
              <a:ext cx="0" cy="3397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7" name="Line 99">
              <a:extLst>
                <a:ext uri="{FF2B5EF4-FFF2-40B4-BE49-F238E27FC236}">
                  <a16:creationId xmlns:a16="http://schemas.microsoft.com/office/drawing/2014/main" id="{39FC5F2E-861C-1BA6-0D94-6EECF64E5F1C}"/>
                </a:ext>
              </a:extLst>
            </p:cNvPr>
            <p:cNvSpPr>
              <a:spLocks noChangeShapeType="1"/>
            </p:cNvSpPr>
            <p:nvPr/>
          </p:nvSpPr>
          <p:spPr bwMode="auto">
            <a:xfrm flipH="1">
              <a:off x="2157413" y="3684588"/>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138" name="Line 100">
              <a:extLst>
                <a:ext uri="{FF2B5EF4-FFF2-40B4-BE49-F238E27FC236}">
                  <a16:creationId xmlns:a16="http://schemas.microsoft.com/office/drawing/2014/main" id="{36E466AC-4229-065E-64A2-A3F53E013304}"/>
                </a:ext>
              </a:extLst>
            </p:cNvPr>
            <p:cNvSpPr>
              <a:spLocks noChangeShapeType="1"/>
            </p:cNvSpPr>
            <p:nvPr/>
          </p:nvSpPr>
          <p:spPr bwMode="auto">
            <a:xfrm flipH="1">
              <a:off x="2157413" y="4024313"/>
              <a:ext cx="16986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40" name="ZoneTexte 4139">
            <a:extLst>
              <a:ext uri="{FF2B5EF4-FFF2-40B4-BE49-F238E27FC236}">
                <a16:creationId xmlns:a16="http://schemas.microsoft.com/office/drawing/2014/main" id="{0653DC5C-9FC1-4BC7-C153-8DEE2C48289B}"/>
              </a:ext>
            </a:extLst>
          </p:cNvPr>
          <p:cNvSpPr txBox="1"/>
          <p:nvPr/>
        </p:nvSpPr>
        <p:spPr>
          <a:xfrm>
            <a:off x="1311843" y="1740702"/>
            <a:ext cx="3285494"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C00000"/>
                </a:solidFill>
                <a:effectLst/>
                <a:uLnTx/>
                <a:uFillTx/>
                <a:latin typeface="Calibri"/>
                <a:ea typeface="+mn-ea"/>
                <a:cs typeface="+mn-cs"/>
              </a:rPr>
              <a:t>Safety</a:t>
            </a:r>
            <a:r>
              <a:rPr kumimoji="0" lang="fr-FR" sz="1800" b="1" i="0" u="none" strike="noStrike" kern="1200" cap="none" spc="0" normalizeH="0" baseline="0" noProof="0" dirty="0">
                <a:ln>
                  <a:noFill/>
                </a:ln>
                <a:solidFill>
                  <a:srgbClr val="C00000"/>
                </a:solidFill>
                <a:effectLst/>
                <a:uLnTx/>
                <a:uFillTx/>
                <a:latin typeface="Calibri"/>
                <a:ea typeface="+mn-ea"/>
                <a:cs typeface="+mn-cs"/>
              </a:rPr>
              <a:t> and </a:t>
            </a:r>
            <a:r>
              <a:rPr kumimoji="0" lang="fr-FR" sz="1800" b="1" i="0" u="none" strike="noStrike" kern="1200" cap="none" spc="0" normalizeH="0" baseline="0" noProof="0" dirty="0" err="1">
                <a:ln>
                  <a:noFill/>
                </a:ln>
                <a:solidFill>
                  <a:srgbClr val="C00000"/>
                </a:solidFill>
                <a:effectLst/>
                <a:uLnTx/>
                <a:uFillTx/>
                <a:latin typeface="Calibri"/>
                <a:ea typeface="+mn-ea"/>
                <a:cs typeface="+mn-cs"/>
              </a:rPr>
              <a:t>tolerability</a:t>
            </a:r>
            <a:endParaRPr kumimoji="0" lang="fr-FR" sz="1800" b="1" i="0" u="none" strike="noStrike" kern="1200" cap="none" spc="0" normalizeH="0" baseline="0" noProof="0" dirty="0">
              <a:ln>
                <a:noFill/>
              </a:ln>
              <a:solidFill>
                <a:srgbClr val="C00000"/>
              </a:solidFill>
              <a:effectLst/>
              <a:uLnTx/>
              <a:uFillTx/>
              <a:latin typeface="Calibri"/>
              <a:ea typeface="+mn-ea"/>
              <a:cs typeface="+mn-cs"/>
            </a:endParaRPr>
          </a:p>
        </p:txBody>
      </p:sp>
      <p:sp>
        <p:nvSpPr>
          <p:cNvPr id="4141" name="ZoneTexte 4140">
            <a:extLst>
              <a:ext uri="{FF2B5EF4-FFF2-40B4-BE49-F238E27FC236}">
                <a16:creationId xmlns:a16="http://schemas.microsoft.com/office/drawing/2014/main" id="{4EEA3E03-4EDE-24AE-C02C-EC122A43DD2C}"/>
              </a:ext>
            </a:extLst>
          </p:cNvPr>
          <p:cNvSpPr txBox="1"/>
          <p:nvPr/>
        </p:nvSpPr>
        <p:spPr>
          <a:xfrm>
            <a:off x="473199" y="5089342"/>
            <a:ext cx="26321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4142" name="ZoneTexte 4141">
            <a:extLst>
              <a:ext uri="{FF2B5EF4-FFF2-40B4-BE49-F238E27FC236}">
                <a16:creationId xmlns:a16="http://schemas.microsoft.com/office/drawing/2014/main" id="{8C35B3D0-D0BC-BA94-E160-F9C43A9FD166}"/>
              </a:ext>
            </a:extLst>
          </p:cNvPr>
          <p:cNvSpPr txBox="1"/>
          <p:nvPr/>
        </p:nvSpPr>
        <p:spPr>
          <a:xfrm>
            <a:off x="394652" y="4091142"/>
            <a:ext cx="34176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4143" name="ZoneTexte 4142">
            <a:extLst>
              <a:ext uri="{FF2B5EF4-FFF2-40B4-BE49-F238E27FC236}">
                <a16:creationId xmlns:a16="http://schemas.microsoft.com/office/drawing/2014/main" id="{6F35C49F-2AE3-BC77-1FB0-1E34574A4C0D}"/>
              </a:ext>
            </a:extLst>
          </p:cNvPr>
          <p:cNvSpPr txBox="1"/>
          <p:nvPr/>
        </p:nvSpPr>
        <p:spPr>
          <a:xfrm>
            <a:off x="394652" y="3092942"/>
            <a:ext cx="34176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4144" name="ZoneTexte 4143">
            <a:extLst>
              <a:ext uri="{FF2B5EF4-FFF2-40B4-BE49-F238E27FC236}">
                <a16:creationId xmlns:a16="http://schemas.microsoft.com/office/drawing/2014/main" id="{478E5EDE-FF8A-C72A-7434-13C2A75D4BFB}"/>
              </a:ext>
            </a:extLst>
          </p:cNvPr>
          <p:cNvSpPr txBox="1"/>
          <p:nvPr/>
        </p:nvSpPr>
        <p:spPr>
          <a:xfrm>
            <a:off x="394652" y="2094742"/>
            <a:ext cx="34176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4145" name="ZoneTexte 4144">
            <a:extLst>
              <a:ext uri="{FF2B5EF4-FFF2-40B4-BE49-F238E27FC236}">
                <a16:creationId xmlns:a16="http://schemas.microsoft.com/office/drawing/2014/main" id="{9E7BD8AB-339B-39DE-FFD5-49059C2677A4}"/>
              </a:ext>
            </a:extLst>
          </p:cNvPr>
          <p:cNvSpPr txBox="1"/>
          <p:nvPr/>
        </p:nvSpPr>
        <p:spPr>
          <a:xfrm>
            <a:off x="2038330" y="2629066"/>
            <a:ext cx="26321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46" name="ZoneTexte 4145">
            <a:extLst>
              <a:ext uri="{FF2B5EF4-FFF2-40B4-BE49-F238E27FC236}">
                <a16:creationId xmlns:a16="http://schemas.microsoft.com/office/drawing/2014/main" id="{37CFE823-E875-F6F1-53B7-30A146C64122}"/>
              </a:ext>
            </a:extLst>
          </p:cNvPr>
          <p:cNvSpPr txBox="1"/>
          <p:nvPr/>
        </p:nvSpPr>
        <p:spPr>
          <a:xfrm>
            <a:off x="2038330" y="2875129"/>
            <a:ext cx="26321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4147" name="ZoneTexte 4146">
            <a:extLst>
              <a:ext uri="{FF2B5EF4-FFF2-40B4-BE49-F238E27FC236}">
                <a16:creationId xmlns:a16="http://schemas.microsoft.com/office/drawing/2014/main" id="{EEA1566B-6FCE-A220-378A-F7C0289FE5F2}"/>
              </a:ext>
            </a:extLst>
          </p:cNvPr>
          <p:cNvSpPr txBox="1"/>
          <p:nvPr/>
        </p:nvSpPr>
        <p:spPr>
          <a:xfrm>
            <a:off x="2038330" y="3132304"/>
            <a:ext cx="26321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4148" name="ZoneTexte 4147">
            <a:extLst>
              <a:ext uri="{FF2B5EF4-FFF2-40B4-BE49-F238E27FC236}">
                <a16:creationId xmlns:a16="http://schemas.microsoft.com/office/drawing/2014/main" id="{D8719D27-1090-702E-3AC3-3C58FA00204A}"/>
              </a:ext>
            </a:extLst>
          </p:cNvPr>
          <p:cNvSpPr txBox="1"/>
          <p:nvPr/>
        </p:nvSpPr>
        <p:spPr>
          <a:xfrm>
            <a:off x="2038330" y="3368068"/>
            <a:ext cx="26321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4149" name="ZoneTexte 4148">
            <a:extLst>
              <a:ext uri="{FF2B5EF4-FFF2-40B4-BE49-F238E27FC236}">
                <a16:creationId xmlns:a16="http://schemas.microsoft.com/office/drawing/2014/main" id="{5F3230ED-5B97-12D7-57D2-AB27F9AD29B8}"/>
              </a:ext>
            </a:extLst>
          </p:cNvPr>
          <p:cNvSpPr txBox="1"/>
          <p:nvPr/>
        </p:nvSpPr>
        <p:spPr>
          <a:xfrm>
            <a:off x="1931019" y="2371892"/>
            <a:ext cx="73776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AE grade</a:t>
            </a:r>
          </a:p>
        </p:txBody>
      </p:sp>
      <p:sp>
        <p:nvSpPr>
          <p:cNvPr id="4150" name="ZoneTexte 4149">
            <a:extLst>
              <a:ext uri="{FF2B5EF4-FFF2-40B4-BE49-F238E27FC236}">
                <a16:creationId xmlns:a16="http://schemas.microsoft.com/office/drawing/2014/main" id="{EEE93D1C-0AE3-629F-EF27-1A6E3C9DE2FE}"/>
              </a:ext>
            </a:extLst>
          </p:cNvPr>
          <p:cNvSpPr txBox="1"/>
          <p:nvPr/>
        </p:nvSpPr>
        <p:spPr>
          <a:xfrm rot="16200000">
            <a:off x="-405957" y="3634779"/>
            <a:ext cx="133042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a:ea typeface="+mn-ea"/>
                <a:cs typeface="+mn-cs"/>
              </a:rPr>
              <a:t>Number</a:t>
            </a:r>
            <a:r>
              <a:rPr kumimoji="0" lang="fr-FR" sz="1200" b="1" i="0" u="none" strike="noStrike" kern="1200" cap="none" spc="0" normalizeH="0" baseline="0" noProof="0" dirty="0">
                <a:ln>
                  <a:noFill/>
                </a:ln>
                <a:solidFill>
                  <a:prstClr val="black"/>
                </a:solidFill>
                <a:effectLst/>
                <a:uLnTx/>
                <a:uFillTx/>
                <a:latin typeface="Calibri"/>
                <a:ea typeface="+mn-ea"/>
                <a:cs typeface="+mn-cs"/>
              </a:rPr>
              <a:t> of </a:t>
            </a:r>
            <a:r>
              <a:rPr kumimoji="0" lang="fr-FR" sz="1200" b="1" i="0" u="none" strike="noStrike" kern="1200" cap="none" spc="0" normalizeH="0" baseline="0" noProof="0" dirty="0" err="1">
                <a:ln>
                  <a:noFill/>
                </a:ln>
                <a:solidFill>
                  <a:prstClr val="black"/>
                </a:solidFill>
                <a:effectLst/>
                <a:uLnTx/>
                <a:uFillTx/>
                <a:latin typeface="Calibri"/>
                <a:ea typeface="+mn-ea"/>
                <a:cs typeface="+mn-cs"/>
              </a:rPr>
              <a:t>events</a:t>
            </a:r>
            <a:endParaRPr kumimoji="0" lang="fr-FR"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4151" name="ZoneTexte 4150">
            <a:extLst>
              <a:ext uri="{FF2B5EF4-FFF2-40B4-BE49-F238E27FC236}">
                <a16:creationId xmlns:a16="http://schemas.microsoft.com/office/drawing/2014/main" id="{208A9F83-6A78-39CB-C385-BD3F6EB44256}"/>
              </a:ext>
            </a:extLst>
          </p:cNvPr>
          <p:cNvSpPr txBox="1"/>
          <p:nvPr/>
        </p:nvSpPr>
        <p:spPr>
          <a:xfrm rot="18008388">
            <a:off x="191627" y="5512384"/>
            <a:ext cx="975268"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Hematologic</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52" name="ZoneTexte 4151">
            <a:extLst>
              <a:ext uri="{FF2B5EF4-FFF2-40B4-BE49-F238E27FC236}">
                <a16:creationId xmlns:a16="http://schemas.microsoft.com/office/drawing/2014/main" id="{D8E9F658-B427-A0E2-DF81-EC94C99057C7}"/>
              </a:ext>
            </a:extLst>
          </p:cNvPr>
          <p:cNvSpPr txBox="1"/>
          <p:nvPr/>
        </p:nvSpPr>
        <p:spPr>
          <a:xfrm rot="18008388">
            <a:off x="336065" y="5598444"/>
            <a:ext cx="117429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Gastrointestinal</a:t>
            </a:r>
          </a:p>
        </p:txBody>
      </p:sp>
      <p:sp>
        <p:nvSpPr>
          <p:cNvPr id="4153" name="ZoneTexte 4152">
            <a:extLst>
              <a:ext uri="{FF2B5EF4-FFF2-40B4-BE49-F238E27FC236}">
                <a16:creationId xmlns:a16="http://schemas.microsoft.com/office/drawing/2014/main" id="{5A2B84B8-927A-7E60-3ED1-C12E2238708F}"/>
              </a:ext>
            </a:extLst>
          </p:cNvPr>
          <p:cNvSpPr txBox="1"/>
          <p:nvPr/>
        </p:nvSpPr>
        <p:spPr>
          <a:xfrm rot="18008388">
            <a:off x="1010508" y="5382656"/>
            <a:ext cx="675249"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General</a:t>
            </a:r>
          </a:p>
        </p:txBody>
      </p:sp>
      <p:sp>
        <p:nvSpPr>
          <p:cNvPr id="4154" name="ZoneTexte 4153">
            <a:extLst>
              <a:ext uri="{FF2B5EF4-FFF2-40B4-BE49-F238E27FC236}">
                <a16:creationId xmlns:a16="http://schemas.microsoft.com/office/drawing/2014/main" id="{5223C016-E863-57C2-FE12-2176B6FBCC87}"/>
              </a:ext>
            </a:extLst>
          </p:cNvPr>
          <p:cNvSpPr txBox="1"/>
          <p:nvPr/>
        </p:nvSpPr>
        <p:spPr>
          <a:xfrm rot="18008388">
            <a:off x="1212594" y="5435335"/>
            <a:ext cx="797078"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Infectious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55" name="ZoneTexte 4154">
            <a:extLst>
              <a:ext uri="{FF2B5EF4-FFF2-40B4-BE49-F238E27FC236}">
                <a16:creationId xmlns:a16="http://schemas.microsoft.com/office/drawing/2014/main" id="{5A5C0AFE-8F11-E51A-C411-43D9EA7D0B06}"/>
              </a:ext>
            </a:extLst>
          </p:cNvPr>
          <p:cNvSpPr txBox="1"/>
          <p:nvPr/>
        </p:nvSpPr>
        <p:spPr>
          <a:xfrm rot="18008388">
            <a:off x="1608370" y="5369930"/>
            <a:ext cx="645818"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Cardiac</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56" name="ZoneTexte 4155">
            <a:extLst>
              <a:ext uri="{FF2B5EF4-FFF2-40B4-BE49-F238E27FC236}">
                <a16:creationId xmlns:a16="http://schemas.microsoft.com/office/drawing/2014/main" id="{001AE84D-6930-6EDA-F31A-648BFAFD370F}"/>
              </a:ext>
            </a:extLst>
          </p:cNvPr>
          <p:cNvSpPr txBox="1"/>
          <p:nvPr/>
        </p:nvSpPr>
        <p:spPr>
          <a:xfrm rot="18008388">
            <a:off x="1623847" y="5534565"/>
            <a:ext cx="102656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Dermatologic</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57" name="ZoneTexte 4156">
            <a:extLst>
              <a:ext uri="{FF2B5EF4-FFF2-40B4-BE49-F238E27FC236}">
                <a16:creationId xmlns:a16="http://schemas.microsoft.com/office/drawing/2014/main" id="{AE7DFB7B-FE8D-3E64-A384-EF1169C19AE4}"/>
              </a:ext>
            </a:extLst>
          </p:cNvPr>
          <p:cNvSpPr txBox="1"/>
          <p:nvPr/>
        </p:nvSpPr>
        <p:spPr>
          <a:xfrm rot="18008388">
            <a:off x="1907114" y="5533511"/>
            <a:ext cx="102412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Hepatobiliary</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58" name="ZoneTexte 4157">
            <a:extLst>
              <a:ext uri="{FF2B5EF4-FFF2-40B4-BE49-F238E27FC236}">
                <a16:creationId xmlns:a16="http://schemas.microsoft.com/office/drawing/2014/main" id="{642D7BFA-18C9-4994-6B72-C472949381E3}"/>
              </a:ext>
            </a:extLst>
          </p:cNvPr>
          <p:cNvSpPr txBox="1"/>
          <p:nvPr/>
        </p:nvSpPr>
        <p:spPr>
          <a:xfrm rot="18008388">
            <a:off x="1733990" y="5803587"/>
            <a:ext cx="164872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Metabolism</a:t>
            </a:r>
            <a:r>
              <a:rPr kumimoji="0" lang="fr-FR" sz="1200" b="0" i="0" u="none" strike="noStrike" kern="1200" cap="none" spc="0" normalizeH="0" baseline="0" noProof="0" dirty="0">
                <a:ln>
                  <a:noFill/>
                </a:ln>
                <a:solidFill>
                  <a:prstClr val="black"/>
                </a:solidFill>
                <a:effectLst/>
                <a:uLnTx/>
                <a:uFillTx/>
                <a:latin typeface="Calibri"/>
                <a:ea typeface="+mn-ea"/>
                <a:cs typeface="+mn-cs"/>
              </a:rPr>
              <a:t>/</a:t>
            </a:r>
            <a:r>
              <a:rPr kumimoji="0" lang="fr-FR" sz="1200" b="0" i="0" u="none" strike="noStrike" kern="1200" cap="none" spc="0" normalizeH="0" baseline="0" noProof="0" dirty="0" err="1">
                <a:ln>
                  <a:noFill/>
                </a:ln>
                <a:solidFill>
                  <a:prstClr val="black"/>
                </a:solidFill>
                <a:effectLst/>
                <a:uLnTx/>
                <a:uFillTx/>
                <a:latin typeface="Calibri"/>
                <a:ea typeface="+mn-ea"/>
                <a:cs typeface="+mn-cs"/>
              </a:rPr>
              <a:t>nutritional</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59" name="ZoneTexte 4158">
            <a:extLst>
              <a:ext uri="{FF2B5EF4-FFF2-40B4-BE49-F238E27FC236}">
                <a16:creationId xmlns:a16="http://schemas.microsoft.com/office/drawing/2014/main" id="{98DA9E8F-86D5-E872-A9B3-44FF742EC824}"/>
              </a:ext>
            </a:extLst>
          </p:cNvPr>
          <p:cNvSpPr txBox="1"/>
          <p:nvPr/>
        </p:nvSpPr>
        <p:spPr>
          <a:xfrm rot="18008388">
            <a:off x="2609471" y="5463366"/>
            <a:ext cx="861904"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Pulmonary</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60" name="ZoneTexte 4159">
            <a:extLst>
              <a:ext uri="{FF2B5EF4-FFF2-40B4-BE49-F238E27FC236}">
                <a16:creationId xmlns:a16="http://schemas.microsoft.com/office/drawing/2014/main" id="{02E7B5F7-F737-7908-F354-12EDB79DBD90}"/>
              </a:ext>
            </a:extLst>
          </p:cNvPr>
          <p:cNvSpPr txBox="1"/>
          <p:nvPr/>
        </p:nvSpPr>
        <p:spPr>
          <a:xfrm rot="18008388">
            <a:off x="2909798" y="5464031"/>
            <a:ext cx="86344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Neurologic</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61" name="ZoneTexte 4160">
            <a:extLst>
              <a:ext uri="{FF2B5EF4-FFF2-40B4-BE49-F238E27FC236}">
                <a16:creationId xmlns:a16="http://schemas.microsoft.com/office/drawing/2014/main" id="{917CF655-F8EA-8655-A20B-85A49CA48F94}"/>
              </a:ext>
            </a:extLst>
          </p:cNvPr>
          <p:cNvSpPr txBox="1"/>
          <p:nvPr/>
        </p:nvSpPr>
        <p:spPr>
          <a:xfrm rot="18008388">
            <a:off x="3007768" y="5565562"/>
            <a:ext cx="109825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Constitutional</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62" name="ZoneTexte 4161">
            <a:extLst>
              <a:ext uri="{FF2B5EF4-FFF2-40B4-BE49-F238E27FC236}">
                <a16:creationId xmlns:a16="http://schemas.microsoft.com/office/drawing/2014/main" id="{50DEBA77-9C70-1D86-8D1F-E5AA366154E6}"/>
              </a:ext>
            </a:extLst>
          </p:cNvPr>
          <p:cNvSpPr txBox="1"/>
          <p:nvPr/>
        </p:nvSpPr>
        <p:spPr>
          <a:xfrm rot="18008388">
            <a:off x="2879504" y="5813319"/>
            <a:ext cx="1671228"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Differentiation</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a:ea typeface="+mn-ea"/>
                <a:cs typeface="+mn-cs"/>
              </a:rPr>
              <a:t>syndrom</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63" name="ZoneTexte 4162">
            <a:extLst>
              <a:ext uri="{FF2B5EF4-FFF2-40B4-BE49-F238E27FC236}">
                <a16:creationId xmlns:a16="http://schemas.microsoft.com/office/drawing/2014/main" id="{9DFF16B8-C845-768F-ED47-BCE91C9580F3}"/>
              </a:ext>
            </a:extLst>
          </p:cNvPr>
          <p:cNvSpPr txBox="1"/>
          <p:nvPr/>
        </p:nvSpPr>
        <p:spPr>
          <a:xfrm rot="18008388">
            <a:off x="3524319" y="5606679"/>
            <a:ext cx="119334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Musculoskeletal</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64" name="ZoneTexte 4163">
            <a:extLst>
              <a:ext uri="{FF2B5EF4-FFF2-40B4-BE49-F238E27FC236}">
                <a16:creationId xmlns:a16="http://schemas.microsoft.com/office/drawing/2014/main" id="{AC70362E-D413-F8E0-7101-4A8B81399601}"/>
              </a:ext>
            </a:extLst>
          </p:cNvPr>
          <p:cNvSpPr txBox="1"/>
          <p:nvPr/>
        </p:nvSpPr>
        <p:spPr>
          <a:xfrm rot="18008388">
            <a:off x="3925069" y="5545212"/>
            <a:ext cx="105118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Genitourinary</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65" name="ZoneTexte 4164">
            <a:extLst>
              <a:ext uri="{FF2B5EF4-FFF2-40B4-BE49-F238E27FC236}">
                <a16:creationId xmlns:a16="http://schemas.microsoft.com/office/drawing/2014/main" id="{732F72CA-84AE-FC97-6D68-47527F1436C7}"/>
              </a:ext>
            </a:extLst>
          </p:cNvPr>
          <p:cNvSpPr txBox="1"/>
          <p:nvPr/>
        </p:nvSpPr>
        <p:spPr>
          <a:xfrm rot="18008388">
            <a:off x="4384882" y="5449142"/>
            <a:ext cx="8290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alibri"/>
                <a:ea typeface="+mn-ea"/>
                <a:cs typeface="+mn-cs"/>
              </a:rPr>
              <a:t>Ophtalmic</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166" name="Tableau 4165">
            <a:extLst>
              <a:ext uri="{FF2B5EF4-FFF2-40B4-BE49-F238E27FC236}">
                <a16:creationId xmlns:a16="http://schemas.microsoft.com/office/drawing/2014/main" id="{8F51F278-4BDA-89B6-9F82-949DC07F04C3}"/>
              </a:ext>
            </a:extLst>
          </p:cNvPr>
          <p:cNvGraphicFramePr>
            <a:graphicFrameLocks noGrp="1"/>
          </p:cNvGraphicFramePr>
          <p:nvPr/>
        </p:nvGraphicFramePr>
        <p:xfrm>
          <a:off x="6858000" y="4076729"/>
          <a:ext cx="4469896" cy="1828800"/>
        </p:xfrm>
        <a:graphic>
          <a:graphicData uri="http://schemas.openxmlformats.org/drawingml/2006/table">
            <a:tbl>
              <a:tblPr firstRow="1" bandRow="1">
                <a:tableStyleId>{5C22544A-7EE6-4342-B048-85BDC9FD1C3A}</a:tableStyleId>
              </a:tblPr>
              <a:tblGrid>
                <a:gridCol w="2572656">
                  <a:extLst>
                    <a:ext uri="{9D8B030D-6E8A-4147-A177-3AD203B41FA5}">
                      <a16:colId xmlns:a16="http://schemas.microsoft.com/office/drawing/2014/main" val="2490795171"/>
                    </a:ext>
                  </a:extLst>
                </a:gridCol>
                <a:gridCol w="1897240">
                  <a:extLst>
                    <a:ext uri="{9D8B030D-6E8A-4147-A177-3AD203B41FA5}">
                      <a16:colId xmlns:a16="http://schemas.microsoft.com/office/drawing/2014/main" val="1566194370"/>
                    </a:ext>
                  </a:extLst>
                </a:gridCol>
              </a:tblGrid>
              <a:tr h="0">
                <a:tc gridSpan="2">
                  <a:txBody>
                    <a:bodyPr/>
                    <a:lstStyle/>
                    <a:p>
                      <a:pPr algn="ctr"/>
                      <a:r>
                        <a:rPr lang="fr-FR" sz="1200" dirty="0" err="1"/>
                        <a:t>Other</a:t>
                      </a:r>
                      <a:r>
                        <a:rPr lang="fr-FR" sz="1200" dirty="0"/>
                        <a:t> </a:t>
                      </a:r>
                      <a:r>
                        <a:rPr lang="fr-FR" sz="1200" dirty="0" err="1"/>
                        <a:t>clinical</a:t>
                      </a:r>
                      <a:r>
                        <a:rPr lang="fr-FR" sz="1200" dirty="0"/>
                        <a:t> </a:t>
                      </a:r>
                      <a:r>
                        <a:rPr lang="fr-FR" sz="1200" dirty="0" err="1"/>
                        <a:t>metrics</a:t>
                      </a:r>
                      <a:endParaRPr lang="fr-FR" sz="1200" dirty="0"/>
                    </a:p>
                  </a:txBody>
                  <a:tcPr anchor="ctr"/>
                </a:tc>
                <a:tc hMerge="1">
                  <a:txBody>
                    <a:bodyPr/>
                    <a:lstStyle/>
                    <a:p>
                      <a:endParaRPr lang="fr-FR" dirty="0"/>
                    </a:p>
                  </a:txBody>
                  <a:tcPr/>
                </a:tc>
                <a:extLst>
                  <a:ext uri="{0D108BD9-81ED-4DB2-BD59-A6C34878D82A}">
                    <a16:rowId xmlns:a16="http://schemas.microsoft.com/office/drawing/2014/main" val="2810091022"/>
                  </a:ext>
                </a:extLst>
              </a:tr>
              <a:tr h="0">
                <a:tc>
                  <a:txBody>
                    <a:bodyPr/>
                    <a:lstStyle/>
                    <a:p>
                      <a:pPr algn="l"/>
                      <a:r>
                        <a:rPr lang="fr-FR" sz="1200" dirty="0"/>
                        <a:t>30-day </a:t>
                      </a:r>
                      <a:r>
                        <a:rPr lang="fr-FR" sz="1200" dirty="0" err="1"/>
                        <a:t>mortality</a:t>
                      </a:r>
                      <a:endParaRPr lang="fr-FR" sz="1200" dirty="0"/>
                    </a:p>
                  </a:txBody>
                  <a:tcPr anchor="ctr"/>
                </a:tc>
                <a:tc>
                  <a:txBody>
                    <a:bodyPr/>
                    <a:lstStyle/>
                    <a:p>
                      <a:pPr marL="0" indent="0" algn="ctr">
                        <a:buFont typeface="Arial" panose="020B0604020202020204" pitchFamily="34" charset="0"/>
                        <a:buNone/>
                      </a:pPr>
                      <a:r>
                        <a:rPr lang="fr-FR" sz="1200" dirty="0"/>
                        <a:t>0/40 (0)</a:t>
                      </a:r>
                    </a:p>
                  </a:txBody>
                  <a:tcPr anchor="ctr"/>
                </a:tc>
                <a:extLst>
                  <a:ext uri="{0D108BD9-81ED-4DB2-BD59-A6C34878D82A}">
                    <a16:rowId xmlns:a16="http://schemas.microsoft.com/office/drawing/2014/main" val="247312209"/>
                  </a:ext>
                </a:extLst>
              </a:tr>
              <a:tr h="0">
                <a:tc>
                  <a:txBody>
                    <a:bodyPr/>
                    <a:lstStyle/>
                    <a:p>
                      <a:pPr algn="l"/>
                      <a:r>
                        <a:rPr lang="fr-FR" sz="1200" dirty="0"/>
                        <a:t>60-day </a:t>
                      </a:r>
                      <a:r>
                        <a:rPr lang="fr-FR" sz="1200" dirty="0" err="1"/>
                        <a:t>mortality</a:t>
                      </a:r>
                      <a:endParaRPr lang="fr-FR" sz="1200" dirty="0"/>
                    </a:p>
                  </a:txBody>
                  <a:tcPr anchor="ctr"/>
                </a:tc>
                <a:tc>
                  <a:txBody>
                    <a:bodyPr/>
                    <a:lstStyle/>
                    <a:p>
                      <a:pPr marL="0" indent="0" algn="ctr">
                        <a:buFont typeface="Arial" panose="020B0604020202020204" pitchFamily="34" charset="0"/>
                        <a:buNone/>
                      </a:pPr>
                      <a:r>
                        <a:rPr lang="fr-FR" sz="1200" dirty="0"/>
                        <a:t>0/40 (0)</a:t>
                      </a:r>
                    </a:p>
                  </a:txBody>
                  <a:tcPr anchor="ctr"/>
                </a:tc>
                <a:extLst>
                  <a:ext uri="{0D108BD9-81ED-4DB2-BD59-A6C34878D82A}">
                    <a16:rowId xmlns:a16="http://schemas.microsoft.com/office/drawing/2014/main" val="4110601490"/>
                  </a:ext>
                </a:extLst>
              </a:tr>
              <a:tr h="0">
                <a:tc>
                  <a:txBody>
                    <a:bodyPr/>
                    <a:lstStyle/>
                    <a:p>
                      <a:pPr algn="l"/>
                      <a:r>
                        <a:rPr lang="fr-FR" sz="1200" dirty="0"/>
                        <a:t>Active on </a:t>
                      </a:r>
                      <a:r>
                        <a:rPr lang="fr-FR" sz="1200" dirty="0" err="1"/>
                        <a:t>protocol</a:t>
                      </a:r>
                      <a:endParaRPr lang="fr-FR"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t>12/22 (55)</a:t>
                      </a:r>
                    </a:p>
                  </a:txBody>
                  <a:tcPr anchor="ctr"/>
                </a:tc>
                <a:extLst>
                  <a:ext uri="{0D108BD9-81ED-4DB2-BD59-A6C34878D82A}">
                    <a16:rowId xmlns:a16="http://schemas.microsoft.com/office/drawing/2014/main" val="1617743872"/>
                  </a:ext>
                </a:extLst>
              </a:tr>
              <a:tr h="0">
                <a:tc>
                  <a:txBody>
                    <a:bodyPr/>
                    <a:lstStyle/>
                    <a:p>
                      <a:pPr algn="l"/>
                      <a:r>
                        <a:rPr lang="fr-FR" sz="1200" dirty="0"/>
                        <a:t>Total # of cycle </a:t>
                      </a:r>
                      <a:r>
                        <a:rPr lang="fr-FR" sz="1200" dirty="0" err="1"/>
                        <a:t>received</a:t>
                      </a:r>
                      <a:endParaRPr lang="fr-FR"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dirty="0"/>
                    </a:p>
                  </a:txBody>
                  <a:tcPr anchor="ctr"/>
                </a:tc>
                <a:extLst>
                  <a:ext uri="{0D108BD9-81ED-4DB2-BD59-A6C34878D82A}">
                    <a16:rowId xmlns:a16="http://schemas.microsoft.com/office/drawing/2014/main" val="4247408048"/>
                  </a:ext>
                </a:extLst>
              </a:tr>
              <a:tr h="0">
                <a:tc>
                  <a:txBody>
                    <a:bodyPr/>
                    <a:lstStyle/>
                    <a:p>
                      <a:pPr lvl="1" algn="l"/>
                      <a:r>
                        <a:rPr lang="fr-FR" sz="1200" dirty="0"/>
                        <a:t>Non-HSCT</a:t>
                      </a:r>
                      <a:br>
                        <a:rPr lang="fr-FR" sz="1200" dirty="0"/>
                      </a:br>
                      <a:r>
                        <a:rPr lang="fr-FR" sz="1200" dirty="0"/>
                        <a:t>HSCT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t>14 (1 - 61+)</a:t>
                      </a:r>
                      <a:br>
                        <a:rPr lang="fr-FR" sz="1200" dirty="0"/>
                      </a:br>
                      <a:r>
                        <a:rPr lang="fr-FR" sz="1200" dirty="0"/>
                        <a:t>3 (2 - 5)</a:t>
                      </a:r>
                    </a:p>
                  </a:txBody>
                  <a:tcPr anchor="ctr"/>
                </a:tc>
                <a:extLst>
                  <a:ext uri="{0D108BD9-81ED-4DB2-BD59-A6C34878D82A}">
                    <a16:rowId xmlns:a16="http://schemas.microsoft.com/office/drawing/2014/main" val="682993602"/>
                  </a:ext>
                </a:extLst>
              </a:tr>
            </a:tbl>
          </a:graphicData>
        </a:graphic>
      </p:graphicFrame>
      <p:sp>
        <p:nvSpPr>
          <p:cNvPr id="4167" name="ZoneTexte 4166">
            <a:extLst>
              <a:ext uri="{FF2B5EF4-FFF2-40B4-BE49-F238E27FC236}">
                <a16:creationId xmlns:a16="http://schemas.microsoft.com/office/drawing/2014/main" id="{67ED6500-5E25-2E7B-EA8A-D1ADC6540D0A}"/>
              </a:ext>
            </a:extLst>
          </p:cNvPr>
          <p:cNvSpPr txBox="1"/>
          <p:nvPr/>
        </p:nvSpPr>
        <p:spPr>
          <a:xfrm>
            <a:off x="788318" y="325512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34</a:t>
            </a:r>
          </a:p>
        </p:txBody>
      </p:sp>
      <p:sp>
        <p:nvSpPr>
          <p:cNvPr id="4168" name="ZoneTexte 4167">
            <a:extLst>
              <a:ext uri="{FF2B5EF4-FFF2-40B4-BE49-F238E27FC236}">
                <a16:creationId xmlns:a16="http://schemas.microsoft.com/office/drawing/2014/main" id="{BA8DC57B-4418-3BE0-E47C-5A850F513888}"/>
              </a:ext>
            </a:extLst>
          </p:cNvPr>
          <p:cNvSpPr txBox="1"/>
          <p:nvPr/>
        </p:nvSpPr>
        <p:spPr>
          <a:xfrm>
            <a:off x="788318" y="4483614"/>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15</a:t>
            </a:r>
          </a:p>
        </p:txBody>
      </p:sp>
      <p:sp>
        <p:nvSpPr>
          <p:cNvPr id="4169" name="ZoneTexte 4168">
            <a:extLst>
              <a:ext uri="{FF2B5EF4-FFF2-40B4-BE49-F238E27FC236}">
                <a16:creationId xmlns:a16="http://schemas.microsoft.com/office/drawing/2014/main" id="{709321CA-418A-AD7D-8EA8-A8DFB64543AB}"/>
              </a:ext>
            </a:extLst>
          </p:cNvPr>
          <p:cNvSpPr txBox="1"/>
          <p:nvPr/>
        </p:nvSpPr>
        <p:spPr>
          <a:xfrm>
            <a:off x="1656483" y="473108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4170" name="ZoneTexte 4169">
            <a:extLst>
              <a:ext uri="{FF2B5EF4-FFF2-40B4-BE49-F238E27FC236}">
                <a16:creationId xmlns:a16="http://schemas.microsoft.com/office/drawing/2014/main" id="{5731ADD7-0DDB-85C1-81B5-361A82C9E4F8}"/>
              </a:ext>
            </a:extLst>
          </p:cNvPr>
          <p:cNvSpPr txBox="1"/>
          <p:nvPr/>
        </p:nvSpPr>
        <p:spPr>
          <a:xfrm>
            <a:off x="1973815" y="4829388"/>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4171" name="ZoneTexte 4170">
            <a:extLst>
              <a:ext uri="{FF2B5EF4-FFF2-40B4-BE49-F238E27FC236}">
                <a16:creationId xmlns:a16="http://schemas.microsoft.com/office/drawing/2014/main" id="{AD2EC07F-42B8-91A1-8794-35707C9F7495}"/>
              </a:ext>
            </a:extLst>
          </p:cNvPr>
          <p:cNvSpPr txBox="1"/>
          <p:nvPr/>
        </p:nvSpPr>
        <p:spPr>
          <a:xfrm>
            <a:off x="2850658" y="4912083"/>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4172" name="ZoneTexte 4171">
            <a:extLst>
              <a:ext uri="{FF2B5EF4-FFF2-40B4-BE49-F238E27FC236}">
                <a16:creationId xmlns:a16="http://schemas.microsoft.com/office/drawing/2014/main" id="{5109893A-57E7-8D66-BFE7-88D215994D52}"/>
              </a:ext>
            </a:extLst>
          </p:cNvPr>
          <p:cNvSpPr txBox="1"/>
          <p:nvPr/>
        </p:nvSpPr>
        <p:spPr>
          <a:xfrm>
            <a:off x="1114422" y="3226551"/>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73" name="ZoneTexte 4172">
            <a:extLst>
              <a:ext uri="{FF2B5EF4-FFF2-40B4-BE49-F238E27FC236}">
                <a16:creationId xmlns:a16="http://schemas.microsoft.com/office/drawing/2014/main" id="{B43EF51D-2FD0-6CCC-81CD-5F85883EC7D6}"/>
              </a:ext>
            </a:extLst>
          </p:cNvPr>
          <p:cNvSpPr txBox="1"/>
          <p:nvPr/>
        </p:nvSpPr>
        <p:spPr>
          <a:xfrm>
            <a:off x="4583553" y="4912083"/>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74" name="ZoneTexte 4173">
            <a:extLst>
              <a:ext uri="{FF2B5EF4-FFF2-40B4-BE49-F238E27FC236}">
                <a16:creationId xmlns:a16="http://schemas.microsoft.com/office/drawing/2014/main" id="{B91BCDA5-F160-89E3-FF25-8DA0B505ED94}"/>
              </a:ext>
            </a:extLst>
          </p:cNvPr>
          <p:cNvSpPr txBox="1"/>
          <p:nvPr/>
        </p:nvSpPr>
        <p:spPr>
          <a:xfrm>
            <a:off x="4888062" y="4912083"/>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75" name="ZoneTexte 4174">
            <a:extLst>
              <a:ext uri="{FF2B5EF4-FFF2-40B4-BE49-F238E27FC236}">
                <a16:creationId xmlns:a16="http://schemas.microsoft.com/office/drawing/2014/main" id="{3971E3A1-3B03-33D5-1644-B4A6AA0CE240}"/>
              </a:ext>
            </a:extLst>
          </p:cNvPr>
          <p:cNvSpPr txBox="1"/>
          <p:nvPr/>
        </p:nvSpPr>
        <p:spPr>
          <a:xfrm>
            <a:off x="4316274" y="4868018"/>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4176" name="ZoneTexte 4175">
            <a:extLst>
              <a:ext uri="{FF2B5EF4-FFF2-40B4-BE49-F238E27FC236}">
                <a16:creationId xmlns:a16="http://schemas.microsoft.com/office/drawing/2014/main" id="{49A92E76-9FBA-B5A3-9DC5-0FDB0835C603}"/>
              </a:ext>
            </a:extLst>
          </p:cNvPr>
          <p:cNvSpPr txBox="1"/>
          <p:nvPr/>
        </p:nvSpPr>
        <p:spPr>
          <a:xfrm>
            <a:off x="4011884" y="5075609"/>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77" name="ZoneTexte 4176">
            <a:extLst>
              <a:ext uri="{FF2B5EF4-FFF2-40B4-BE49-F238E27FC236}">
                <a16:creationId xmlns:a16="http://schemas.microsoft.com/office/drawing/2014/main" id="{7E505E4A-F31A-71AC-0AA4-F3BBEFB8A7E5}"/>
              </a:ext>
            </a:extLst>
          </p:cNvPr>
          <p:cNvSpPr txBox="1"/>
          <p:nvPr/>
        </p:nvSpPr>
        <p:spPr>
          <a:xfrm>
            <a:off x="4011884" y="4922904"/>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78" name="ZoneTexte 4177">
            <a:extLst>
              <a:ext uri="{FF2B5EF4-FFF2-40B4-BE49-F238E27FC236}">
                <a16:creationId xmlns:a16="http://schemas.microsoft.com/office/drawing/2014/main" id="{CFF806A1-B81E-9D8B-209F-132AF066200F}"/>
              </a:ext>
            </a:extLst>
          </p:cNvPr>
          <p:cNvSpPr txBox="1"/>
          <p:nvPr/>
        </p:nvSpPr>
        <p:spPr>
          <a:xfrm>
            <a:off x="3717366" y="4890715"/>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79" name="ZoneTexte 4178">
            <a:extLst>
              <a:ext uri="{FF2B5EF4-FFF2-40B4-BE49-F238E27FC236}">
                <a16:creationId xmlns:a16="http://schemas.microsoft.com/office/drawing/2014/main" id="{4EFE98E4-67C9-38E8-005C-F16B5D51CAEF}"/>
              </a:ext>
            </a:extLst>
          </p:cNvPr>
          <p:cNvSpPr txBox="1"/>
          <p:nvPr/>
        </p:nvSpPr>
        <p:spPr>
          <a:xfrm>
            <a:off x="3717366" y="5075608"/>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80" name="ZoneTexte 4179">
            <a:extLst>
              <a:ext uri="{FF2B5EF4-FFF2-40B4-BE49-F238E27FC236}">
                <a16:creationId xmlns:a16="http://schemas.microsoft.com/office/drawing/2014/main" id="{F92967D9-972E-192E-E4C7-635418636164}"/>
              </a:ext>
            </a:extLst>
          </p:cNvPr>
          <p:cNvSpPr txBox="1"/>
          <p:nvPr/>
        </p:nvSpPr>
        <p:spPr>
          <a:xfrm>
            <a:off x="3440096" y="4880436"/>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81" name="ZoneTexte 4180">
            <a:extLst>
              <a:ext uri="{FF2B5EF4-FFF2-40B4-BE49-F238E27FC236}">
                <a16:creationId xmlns:a16="http://schemas.microsoft.com/office/drawing/2014/main" id="{74236625-1879-D1C5-DAA8-E0585EE65B84}"/>
              </a:ext>
            </a:extLst>
          </p:cNvPr>
          <p:cNvSpPr txBox="1"/>
          <p:nvPr/>
        </p:nvSpPr>
        <p:spPr>
          <a:xfrm>
            <a:off x="3441526" y="5051257"/>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4182" name="ZoneTexte 4181">
            <a:extLst>
              <a:ext uri="{FF2B5EF4-FFF2-40B4-BE49-F238E27FC236}">
                <a16:creationId xmlns:a16="http://schemas.microsoft.com/office/drawing/2014/main" id="{D4B5F4B0-C926-B663-70F2-FFEB590E2BA8}"/>
              </a:ext>
            </a:extLst>
          </p:cNvPr>
          <p:cNvSpPr txBox="1"/>
          <p:nvPr/>
        </p:nvSpPr>
        <p:spPr>
          <a:xfrm>
            <a:off x="3155928" y="5025154"/>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4183" name="ZoneTexte 4182">
            <a:extLst>
              <a:ext uri="{FF2B5EF4-FFF2-40B4-BE49-F238E27FC236}">
                <a16:creationId xmlns:a16="http://schemas.microsoft.com/office/drawing/2014/main" id="{6B157435-2A4C-9FF0-B281-589025033AD7}"/>
              </a:ext>
            </a:extLst>
          </p:cNvPr>
          <p:cNvSpPr txBox="1"/>
          <p:nvPr/>
        </p:nvSpPr>
        <p:spPr>
          <a:xfrm>
            <a:off x="3144843" y="4799793"/>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84" name="ZoneTexte 4183">
            <a:extLst>
              <a:ext uri="{FF2B5EF4-FFF2-40B4-BE49-F238E27FC236}">
                <a16:creationId xmlns:a16="http://schemas.microsoft.com/office/drawing/2014/main" id="{4E20CC9C-1A64-EACA-3888-9B4E31F85CCC}"/>
              </a:ext>
            </a:extLst>
          </p:cNvPr>
          <p:cNvSpPr txBox="1"/>
          <p:nvPr/>
        </p:nvSpPr>
        <p:spPr>
          <a:xfrm>
            <a:off x="2849975" y="4991128"/>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85" name="ZoneTexte 4184">
            <a:extLst>
              <a:ext uri="{FF2B5EF4-FFF2-40B4-BE49-F238E27FC236}">
                <a16:creationId xmlns:a16="http://schemas.microsoft.com/office/drawing/2014/main" id="{BF495605-5C09-AE37-B345-1392C6E7DECB}"/>
              </a:ext>
            </a:extLst>
          </p:cNvPr>
          <p:cNvSpPr txBox="1"/>
          <p:nvPr/>
        </p:nvSpPr>
        <p:spPr>
          <a:xfrm>
            <a:off x="2850287" y="5075608"/>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86" name="ZoneTexte 4185">
            <a:extLst>
              <a:ext uri="{FF2B5EF4-FFF2-40B4-BE49-F238E27FC236}">
                <a16:creationId xmlns:a16="http://schemas.microsoft.com/office/drawing/2014/main" id="{5CA209EF-427A-D700-B3E6-9CF8FCE2A66B}"/>
              </a:ext>
            </a:extLst>
          </p:cNvPr>
          <p:cNvSpPr txBox="1"/>
          <p:nvPr/>
        </p:nvSpPr>
        <p:spPr>
          <a:xfrm>
            <a:off x="2564670" y="4684793"/>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87" name="ZoneTexte 4186">
            <a:extLst>
              <a:ext uri="{FF2B5EF4-FFF2-40B4-BE49-F238E27FC236}">
                <a16:creationId xmlns:a16="http://schemas.microsoft.com/office/drawing/2014/main" id="{CC757619-A438-8424-7FDF-E5E23A1AA76D}"/>
              </a:ext>
            </a:extLst>
          </p:cNvPr>
          <p:cNvSpPr txBox="1"/>
          <p:nvPr/>
        </p:nvSpPr>
        <p:spPr>
          <a:xfrm>
            <a:off x="2564670" y="4959376"/>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4188" name="ZoneTexte 4187">
            <a:extLst>
              <a:ext uri="{FF2B5EF4-FFF2-40B4-BE49-F238E27FC236}">
                <a16:creationId xmlns:a16="http://schemas.microsoft.com/office/drawing/2014/main" id="{6E586ED9-A30E-415E-008F-681548A3244E}"/>
              </a:ext>
            </a:extLst>
          </p:cNvPr>
          <p:cNvSpPr txBox="1"/>
          <p:nvPr/>
        </p:nvSpPr>
        <p:spPr>
          <a:xfrm>
            <a:off x="2277584" y="4931014"/>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4189" name="ZoneTexte 4188">
            <a:extLst>
              <a:ext uri="{FF2B5EF4-FFF2-40B4-BE49-F238E27FC236}">
                <a16:creationId xmlns:a16="http://schemas.microsoft.com/office/drawing/2014/main" id="{BBE5B2C9-44F9-F5EA-1DB4-D3DB60C7A934}"/>
              </a:ext>
            </a:extLst>
          </p:cNvPr>
          <p:cNvSpPr txBox="1"/>
          <p:nvPr/>
        </p:nvSpPr>
        <p:spPr>
          <a:xfrm>
            <a:off x="2288871" y="4644494"/>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90" name="ZoneTexte 4189">
            <a:extLst>
              <a:ext uri="{FF2B5EF4-FFF2-40B4-BE49-F238E27FC236}">
                <a16:creationId xmlns:a16="http://schemas.microsoft.com/office/drawing/2014/main" id="{5766243C-89A2-C5C2-D5B8-82D50676826F}"/>
              </a:ext>
            </a:extLst>
          </p:cNvPr>
          <p:cNvSpPr txBox="1"/>
          <p:nvPr/>
        </p:nvSpPr>
        <p:spPr>
          <a:xfrm>
            <a:off x="1983946" y="4997894"/>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4191" name="ZoneTexte 4190">
            <a:extLst>
              <a:ext uri="{FF2B5EF4-FFF2-40B4-BE49-F238E27FC236}">
                <a16:creationId xmlns:a16="http://schemas.microsoft.com/office/drawing/2014/main" id="{B5C3A6D9-B688-32DA-6305-A6048E842B20}"/>
              </a:ext>
            </a:extLst>
          </p:cNvPr>
          <p:cNvSpPr txBox="1"/>
          <p:nvPr/>
        </p:nvSpPr>
        <p:spPr>
          <a:xfrm>
            <a:off x="1689075" y="4985653"/>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92" name="ZoneTexte 4191">
            <a:extLst>
              <a:ext uri="{FF2B5EF4-FFF2-40B4-BE49-F238E27FC236}">
                <a16:creationId xmlns:a16="http://schemas.microsoft.com/office/drawing/2014/main" id="{09B60B3F-1EFB-A764-FFFE-483065D4C49E}"/>
              </a:ext>
            </a:extLst>
          </p:cNvPr>
          <p:cNvSpPr txBox="1"/>
          <p:nvPr/>
        </p:nvSpPr>
        <p:spPr>
          <a:xfrm>
            <a:off x="1689075" y="5080982"/>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93" name="ZoneTexte 4192">
            <a:extLst>
              <a:ext uri="{FF2B5EF4-FFF2-40B4-BE49-F238E27FC236}">
                <a16:creationId xmlns:a16="http://schemas.microsoft.com/office/drawing/2014/main" id="{0230AC13-D75D-1703-8F33-E6893CC78400}"/>
              </a:ext>
            </a:extLst>
          </p:cNvPr>
          <p:cNvSpPr txBox="1"/>
          <p:nvPr/>
        </p:nvSpPr>
        <p:spPr>
          <a:xfrm>
            <a:off x="1408735" y="4409516"/>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4194" name="ZoneTexte 4193">
            <a:extLst>
              <a:ext uri="{FF2B5EF4-FFF2-40B4-BE49-F238E27FC236}">
                <a16:creationId xmlns:a16="http://schemas.microsoft.com/office/drawing/2014/main" id="{477C984C-A79A-024A-91CF-7915912E3F25}"/>
              </a:ext>
            </a:extLst>
          </p:cNvPr>
          <p:cNvSpPr txBox="1"/>
          <p:nvPr/>
        </p:nvSpPr>
        <p:spPr>
          <a:xfrm>
            <a:off x="1375874" y="4850151"/>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11</a:t>
            </a:r>
          </a:p>
        </p:txBody>
      </p:sp>
      <p:sp>
        <p:nvSpPr>
          <p:cNvPr id="4195" name="ZoneTexte 4194">
            <a:extLst>
              <a:ext uri="{FF2B5EF4-FFF2-40B4-BE49-F238E27FC236}">
                <a16:creationId xmlns:a16="http://schemas.microsoft.com/office/drawing/2014/main" id="{99827169-E679-CED9-88AE-55AC6FEB4182}"/>
              </a:ext>
            </a:extLst>
          </p:cNvPr>
          <p:cNvSpPr txBox="1"/>
          <p:nvPr/>
        </p:nvSpPr>
        <p:spPr>
          <a:xfrm>
            <a:off x="818292" y="4966231"/>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4196" name="ZoneTexte 4195">
            <a:extLst>
              <a:ext uri="{FF2B5EF4-FFF2-40B4-BE49-F238E27FC236}">
                <a16:creationId xmlns:a16="http://schemas.microsoft.com/office/drawing/2014/main" id="{B82D2349-D592-26F0-B5A1-5483CE28D3AE}"/>
              </a:ext>
            </a:extLst>
          </p:cNvPr>
          <p:cNvSpPr txBox="1"/>
          <p:nvPr/>
        </p:nvSpPr>
        <p:spPr>
          <a:xfrm>
            <a:off x="821559" y="5094971"/>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4197" name="ZoneTexte 4196">
            <a:extLst>
              <a:ext uri="{FF2B5EF4-FFF2-40B4-BE49-F238E27FC236}">
                <a16:creationId xmlns:a16="http://schemas.microsoft.com/office/drawing/2014/main" id="{64A633CE-1472-DE54-0436-B6FFBE1B5432}"/>
              </a:ext>
            </a:extLst>
          </p:cNvPr>
          <p:cNvSpPr txBox="1"/>
          <p:nvPr/>
        </p:nvSpPr>
        <p:spPr>
          <a:xfrm>
            <a:off x="1105408" y="3551424"/>
            <a:ext cx="250389"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4198" name="ZoneTexte 4197">
            <a:extLst>
              <a:ext uri="{FF2B5EF4-FFF2-40B4-BE49-F238E27FC236}">
                <a16:creationId xmlns:a16="http://schemas.microsoft.com/office/drawing/2014/main" id="{7050DE7E-5BE4-25FB-13DE-8241AEA4D726}"/>
              </a:ext>
            </a:extLst>
          </p:cNvPr>
          <p:cNvSpPr txBox="1"/>
          <p:nvPr/>
        </p:nvSpPr>
        <p:spPr>
          <a:xfrm>
            <a:off x="1072547" y="4342917"/>
            <a:ext cx="316112"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27</a:t>
            </a:r>
          </a:p>
        </p:txBody>
      </p:sp>
      <p:sp>
        <p:nvSpPr>
          <p:cNvPr id="4" name="Text Box 3">
            <a:extLst>
              <a:ext uri="{FF2B5EF4-FFF2-40B4-BE49-F238E27FC236}">
                <a16:creationId xmlns:a16="http://schemas.microsoft.com/office/drawing/2014/main" id="{20FF975E-9B81-3D0F-6489-EE90B81A3AB3}"/>
              </a:ext>
            </a:extLst>
          </p:cNvPr>
          <p:cNvSpPr txBox="1">
            <a:spLocks noChangeArrowheads="1"/>
          </p:cNvSpPr>
          <p:nvPr/>
        </p:nvSpPr>
        <p:spPr bwMode="auto">
          <a:xfrm>
            <a:off x="9520435" y="6538230"/>
            <a:ext cx="2671565" cy="276999"/>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EHA 2026, </a:t>
            </a:r>
            <a:r>
              <a:rPr kumimoji="0" lang="fr-FR" sz="1200" b="0" i="1" u="none" strike="noStrike" kern="1200" cap="none" spc="0" normalizeH="0" baseline="0" noProof="0" dirty="0">
                <a:ln>
                  <a:noFill/>
                </a:ln>
                <a:solidFill>
                  <a:prstClr val="black"/>
                </a:solidFill>
                <a:effectLst/>
                <a:uLnTx/>
                <a:uFillTx/>
                <a:latin typeface="Calibri"/>
                <a:ea typeface="+mn-ea"/>
                <a:cs typeface="+mn-cs"/>
              </a:rPr>
              <a:t>Marvin-Peek J</a:t>
            </a:r>
            <a:r>
              <a:rPr kumimoji="0" lang="en-US" sz="1200" b="0" i="1" u="none" strike="noStrike" kern="1200" cap="none" spc="0" normalizeH="0" baseline="0" noProof="0" dirty="0">
                <a:ln>
                  <a:noFill/>
                </a:ln>
                <a:solidFill>
                  <a:prstClr val="black"/>
                </a:solidFill>
                <a:effectLst/>
                <a:uLnTx/>
                <a:uFillTx/>
                <a:latin typeface="Calibri"/>
                <a:ea typeface="+mn-ea"/>
                <a:cs typeface="+mn-cs"/>
              </a:rPr>
              <a:t>, abstract S127</a:t>
            </a:r>
          </a:p>
        </p:txBody>
      </p:sp>
    </p:spTree>
    <p:extLst>
      <p:ext uri="{BB962C8B-B14F-4D97-AF65-F5344CB8AC3E}">
        <p14:creationId xmlns:p14="http://schemas.microsoft.com/office/powerpoint/2010/main" val="867931485"/>
      </p:ext>
    </p:extLst>
  </p:cSld>
  <p:clrMapOvr>
    <a:masterClrMapping/>
  </p:clrMapOvr>
</p:sld>
</file>

<file path=ppt/theme/theme1.xml><?xml version="1.0" encoding="utf-8"?>
<a:theme xmlns:a="http://schemas.openxmlformats.org/drawingml/2006/main" name="Hemato-news.com">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ersonnalisé 2">
      <a:majorFont>
        <a:latin typeface="Calibri"/>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30BEA1-BE5F-3849-8C84-C68775C6C6C5}">
  <we:reference id="wa200005566" version="3.0.0.5" store="fr-FR" storeType="OMEX"/>
  <we:alternateReferences>
    <we:reference id="WA200005566" version="3.0.0.5"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E10F2C591B0047B048ABC90410ACB3" ma:contentTypeVersion="16" ma:contentTypeDescription="Crée un document." ma:contentTypeScope="" ma:versionID="4947270883159c8b5c46ed490918c4e8">
  <xsd:schema xmlns:xsd="http://www.w3.org/2001/XMLSchema" xmlns:xs="http://www.w3.org/2001/XMLSchema" xmlns:p="http://schemas.microsoft.com/office/2006/metadata/properties" xmlns:ns3="cb8a8152-5023-4cda-b073-ace11b2464fa" xmlns:ns4="389cb956-f383-47d0-9581-3088a484b3d9" targetNamespace="http://schemas.microsoft.com/office/2006/metadata/properties" ma:root="true" ma:fieldsID="8e978e5fe9a3241befa8fff64a46b169" ns3:_="" ns4:_="">
    <xsd:import namespace="cb8a8152-5023-4cda-b073-ace11b2464fa"/>
    <xsd:import namespace="389cb956-f383-47d0-9581-3088a484b3d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Location" minOccurs="0"/>
                <xsd:element ref="ns3:MediaServiceOCR" minOccurs="0"/>
                <xsd:element ref="ns3:MediaServiceGenerationTime" minOccurs="0"/>
                <xsd:element ref="ns3:MediaServiceEventHashCode" minOccurs="0"/>
                <xsd:element ref="ns3:MediaServiceBillingMetadata"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a8152-5023-4cda-b073-ace11b2464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9cb956-f383-47d0-9581-3088a484b3d9"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SharingHintHash" ma:index="15"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b8a8152-5023-4cda-b073-ace11b2464fa" xsi:nil="true"/>
  </documentManagement>
</p:properties>
</file>

<file path=customXml/itemProps1.xml><?xml version="1.0" encoding="utf-8"?>
<ds:datastoreItem xmlns:ds="http://schemas.openxmlformats.org/officeDocument/2006/customXml" ds:itemID="{F539BEBB-C8C9-451F-A719-E1AD8A7D0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a8152-5023-4cda-b073-ace11b2464fa"/>
    <ds:schemaRef ds:uri="389cb956-f383-47d0-9581-3088a484b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12F468-4559-41EE-A21E-50E507F0F28D}">
  <ds:schemaRefs>
    <ds:schemaRef ds:uri="http://schemas.microsoft.com/sharepoint/v3/contenttype/forms"/>
  </ds:schemaRefs>
</ds:datastoreItem>
</file>

<file path=customXml/itemProps3.xml><?xml version="1.0" encoding="utf-8"?>
<ds:datastoreItem xmlns:ds="http://schemas.openxmlformats.org/officeDocument/2006/customXml" ds:itemID="{70F638F3-5423-42EC-81B8-B8E3AAC56C76}">
  <ds:schemaRefs>
    <ds:schemaRef ds:uri="http://purl.org/dc/elements/1.1/"/>
    <ds:schemaRef ds:uri="http://www.w3.org/XML/1998/namespace"/>
    <ds:schemaRef ds:uri="http://schemas.microsoft.com/office/2006/documentManagement/types"/>
    <ds:schemaRef ds:uri="389cb956-f383-47d0-9581-3088a484b3d9"/>
    <ds:schemaRef ds:uri="http://schemas.microsoft.com/office/infopath/2007/PartnerControls"/>
    <ds:schemaRef ds:uri="http://purl.org/dc/dcmitype/"/>
    <ds:schemaRef ds:uri="cb8a8152-5023-4cda-b073-ace11b2464fa"/>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19746</Words>
  <Application>Microsoft Office PowerPoint</Application>
  <PresentationFormat>Grand écran</PresentationFormat>
  <Paragraphs>4453</Paragraphs>
  <Slides>88</Slides>
  <Notes>87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88</vt:i4>
      </vt:variant>
    </vt:vector>
  </HeadingPairs>
  <TitlesOfParts>
    <vt:vector size="94" baseType="lpstr">
      <vt:lpstr>Aptos</vt:lpstr>
      <vt:lpstr>Arial</vt:lpstr>
      <vt:lpstr>Calibri</vt:lpstr>
      <vt:lpstr>Letra del sistema regular</vt:lpstr>
      <vt:lpstr>Trebuchet MS</vt:lpstr>
      <vt:lpstr>Hemato-news.com</vt:lpstr>
      <vt:lpstr>EHA 2026 Congress June 11-14 2026, Stockholm, Sweden Acute Myeloid Leukemia (AML) &amp; Myelodysplastic Syndromes (MDS)</vt:lpstr>
      <vt:lpstr>Disclosures</vt:lpstr>
      <vt:lpstr>Table of contents</vt:lpstr>
      <vt:lpstr>Triplet Therapy (IVO + VEN + AZA) in IDH1-Mutated AML (1)</vt:lpstr>
      <vt:lpstr>Triplet Therapy (IVO + VEN + AZA) in IDH1-Mutated AML (2)</vt:lpstr>
      <vt:lpstr>Triplet Therapy (IVO + VEN + AZA) in IDH1-Mutated AML (3)</vt:lpstr>
      <vt:lpstr>Triplet Therapy (IVO + VEN + AZA) in IDH1-Mutated AML (4)</vt:lpstr>
      <vt:lpstr>Triplet Therapy (IVO + VEN + AZA) in IDH1-Mutated AML (5)</vt:lpstr>
      <vt:lpstr>Triplet Therapy (IVO + VEN + AZA) in IDH1-Mutated AML (6)</vt:lpstr>
      <vt:lpstr>Triplet Therapy (IVO + VEN + AZA) in IDH1-Mutated AML (7)</vt:lpstr>
      <vt:lpstr>Ivosidenib-Based Triplet Therapy Compared with Doublet Regimens in IDH1-Mutated AML (1)</vt:lpstr>
      <vt:lpstr>Ivosidenib-Based Triplet Therapy Compared with Doublet Regimens in IDH1-Mutated AML (2)</vt:lpstr>
      <vt:lpstr>Ivosidenib-Based Triplet Therapy Compared with Doublet Regimens in IDH1-Mutated AML (3)</vt:lpstr>
      <vt:lpstr>Ivosidenib-Based Triplet Therapy Compared with Doublet Regimens in IDH1-Mutated AML (4)</vt:lpstr>
      <vt:lpstr>ALIDHE: Ivosidenib + Azacitidine in Newly Diagnosed IDH1-Mutated AML (1)</vt:lpstr>
      <vt:lpstr>ALIDHE: Ivosidenib + Azacitidine in Newly Diagnosed IDH1-Mutated AML (2)</vt:lpstr>
      <vt:lpstr>ALIDHE: Ivosidenib + Azacitidine in Newly Diagnosed IDH1-Mutated AML (3)</vt:lpstr>
      <vt:lpstr>ALIDHE: Ivosidenib + Azacitidine in Newly Diagnosed IDH1-Mutated AML (4)</vt:lpstr>
      <vt:lpstr>ALIDHE: Ivosidenib + Azacitidine in Newly Diagnosed IDH1-Mutated AML (5)</vt:lpstr>
      <vt:lpstr>Clinical Outcomes in IDH1-Mutated AML by Race-Ethnicity (1)</vt:lpstr>
      <vt:lpstr>Clinical Outcomes in IDH1-Mutated AML by Race-Ethnicity (2)</vt:lpstr>
      <vt:lpstr>Clinical Outcomes in IDH1-Mutated AML by Race-Ethnicity (3)</vt:lpstr>
      <vt:lpstr>Clinical Outcomes in IDH1-Mutated AML by Race-Ethnicity (4)</vt:lpstr>
      <vt:lpstr>Clinical Outcomes in IDH1-Mutated AML by Race-Ethnicity (5)</vt:lpstr>
      <vt:lpstr>Gilteritinib vs Midostaurin in FLT3-Mutated AML (1)</vt:lpstr>
      <vt:lpstr>Gilteritinib vs Midostaurin in FLT3-Mutated AML (2)</vt:lpstr>
      <vt:lpstr>Gilteritinib vs Midostaurin in FLT3-Mutated AML (3)</vt:lpstr>
      <vt:lpstr>Gilteritinib vs Midostaurin in FLT3-Mutated AML (4)</vt:lpstr>
      <vt:lpstr>Gilteritinib vs Midostaurin in FLT3-Mutated AML (5)</vt:lpstr>
      <vt:lpstr>Efficacy of Revumenib in AML Harboring NPM1-mutated co-mutations:  post-hoc analysis of AUGMENT 101 (1)</vt:lpstr>
      <vt:lpstr>Efficacy of Revumenib in AML Harboring NPM1-mutated co-mutations:  post-hoc analysis of AUGMENT 101 (2)</vt:lpstr>
      <vt:lpstr>Efficacy of Revumenib in AML Harboring NPM1-mutated co-mutations:  post-hoc analysis of AUGMENT 101 (3)</vt:lpstr>
      <vt:lpstr>Efficacy of Revumenib in AML Harboring NPM1-mutated co-mutations:  post-hoc analysis of AUGMENT 101 (4)</vt:lpstr>
      <vt:lpstr>Efficacy of Revumenib in AML Harboring NPM1-mutated co-mutations:  post-hoc analysis of AUGMENT 101 (5)</vt:lpstr>
      <vt:lpstr>OPTI-AML: 28 vs 14 Days VEN + AZA in Newly Diagnosed AML (1)</vt:lpstr>
      <vt:lpstr>OPTI-AML: 28 vs 14 Days VEN + AZA in Newly Diagnosed AML (2)</vt:lpstr>
      <vt:lpstr>OPTI-AML: 28 vs 14 Days VEN + AZA in Newly Diagnosed AML (3)</vt:lpstr>
      <vt:lpstr>OPTI-AML: 28 vs 14 Days VEN + AZA in Newly Diagnosed AML (4)</vt:lpstr>
      <vt:lpstr>OPTI-AML: 28 vs 14 Days VEN + AZA in Newly Diagnosed AML (5)</vt:lpstr>
      <vt:lpstr>OPTI-AML: 28 vs 14 Days VEN + AZA in Newly Diagnosed AML (6)</vt:lpstr>
      <vt:lpstr>LD-VENEX: Reduced-Duration VEN + AZA in AML in de novo AML, secondary AML and RR AML (1)</vt:lpstr>
      <vt:lpstr>LD-VENEX: Reduced-Duration VEN + AZA in AML in de novo AML, secondary AML and RR AML (2)</vt:lpstr>
      <vt:lpstr>LD-VENEX: Reduced-Duration VEN + AZA in AML in de novo AML, secondary AML and RR AML (3)</vt:lpstr>
      <vt:lpstr>LD-VENEX: Reduced-Duration VEN + AZA in AML in de novo AML, secondary AML and RR AML (4)</vt:lpstr>
      <vt:lpstr>LD-VENEX: Reduced-Duration VEN + AZA in AML in de novo AML, secondary AML and RR AML (5)</vt:lpstr>
      <vt:lpstr>IDH1 Testing and Frontline Treatment Patterns in AML (1)</vt:lpstr>
      <vt:lpstr>IDH1 Testing and Frontline Treatment Patterns in AML (2)</vt:lpstr>
      <vt:lpstr>IDH1 Testing and Frontline Treatment Patterns in AML (3)</vt:lpstr>
      <vt:lpstr>IDH1 Testing and Frontline Treatment Patterns in AML (4)</vt:lpstr>
      <vt:lpstr>IDH1 Testing and Frontline Treatment Patterns in AML (5)</vt:lpstr>
      <vt:lpstr>Frontline Treatment Intensity and Survival  in IDH-Mutated AML (1)</vt:lpstr>
      <vt:lpstr>Frontline Treatment Intensity and Survival  in IDH-Mutated AML (2)</vt:lpstr>
      <vt:lpstr>Frontline Treatment Intensity and Survival  in IDH-Mutated AML (3)</vt:lpstr>
      <vt:lpstr>Post-Transplant Revumenib in KMT2Ar, NPM1m, and NUP98r AML: AUGMENT-101 (1)</vt:lpstr>
      <vt:lpstr>Post-Transplant Revumenib in KMT2Ar, NPM1m, and NUP98r AML: AUGMENT-101 (2) - Results</vt:lpstr>
      <vt:lpstr>Post-Transplant Revumenib in KMT2Ar, NPM1m, and NUP98r AML: AUGMENT-101 (3) - Safety</vt:lpstr>
      <vt:lpstr>Post-Transplant Revumenib in KMT2Ar, NPM1m, and NUP98r AML: AUGMENT-101 (4) - Conclusion</vt:lpstr>
      <vt:lpstr>Revumenib Maintenance After Allogeneic SCT in AML (1)</vt:lpstr>
      <vt:lpstr>Revumenib Maintenance After Allogeneic SCT in AML (2)</vt:lpstr>
      <vt:lpstr>Revumenib Maintenance After Allogeneic SCT in AML (3)</vt:lpstr>
      <vt:lpstr>Revumenib Maintenance After Allogeneic SCT in AML (4)</vt:lpstr>
      <vt:lpstr>Revumenib Maintenance After Allogeneic SCT in AML (5)</vt:lpstr>
      <vt:lpstr>Long-Term Follow-Up of Revumenib in Pediatric/YA KMT2A-r Acute Leukemia (1)</vt:lpstr>
      <vt:lpstr>Long-Term Follow-Up of Revumenib in Pediatric/YA KMT2A-r Acute Leukemia (2)</vt:lpstr>
      <vt:lpstr>Long-Term Follow-Up of Revumenib in Pediatric/YA KMT2A-r Acute Leukemia (3)</vt:lpstr>
      <vt:lpstr>Long-Term Follow-Up of Revumenib in Pediatric/YA KMT2A-r Acute Leukemia (4)</vt:lpstr>
      <vt:lpstr>Long-Term Follow-Up of Revumenib in Pediatric/YA KMT2A-r Acute Leukemia (5)</vt:lpstr>
      <vt:lpstr>Revumenib + Intensive Chemotherapy in Newly Diagnosed AML (1)</vt:lpstr>
      <vt:lpstr>Revumenib + Intensive Chemotherapy in Newly Diagnosed AML (2)</vt:lpstr>
      <vt:lpstr>Revumenib + Intensive Chemotherapy in Newly Diagnosed AML (3)</vt:lpstr>
      <vt:lpstr>Revumenib + Intensive Chemotherapy in Newly Diagnosed AML (4)</vt:lpstr>
      <vt:lpstr>Targeted Triplet Strategies in FLT3- and IDH1-Mutated AML (1)</vt:lpstr>
      <vt:lpstr>Targeted Triplet Strategies in FLT3- and IDH1-Mutated AML (2)</vt:lpstr>
      <vt:lpstr>Targeted Triplet Strategies in FLT3- and IDH1-Mutated AML (3)</vt:lpstr>
      <vt:lpstr>Targeted Triplet Strategies in FLT3- and IDH1-Mutated AML (4)</vt:lpstr>
      <vt:lpstr>Ziftomenib + Intensive Chemotherapy: Long-Term Results of the KOMET-007 Study (1) </vt:lpstr>
      <vt:lpstr>Ziftomenib + Intensive Chemotherapy: Long-Term Results of the KOMET-007 Study (2)</vt:lpstr>
      <vt:lpstr>Ziftomenib + Intensive Chemotherapy: Long-Term Results of the KOMET-007 Study (3)</vt:lpstr>
      <vt:lpstr>Ziftomenib + Intensive Chemotherapy: Long-Term Results of the KOMET-007 Study (4)</vt:lpstr>
      <vt:lpstr>Ziftomenib + Intensive Chemotherapy: Long-Term Results of the KOMET-007 Study (5)</vt:lpstr>
      <vt:lpstr>Ziftomenib + Intensive Chemotherapy: Long-Term Results of the KOMET-007 Study (6)</vt:lpstr>
      <vt:lpstr>Ziftomenib Exposure–Response Analysis  in NPM1m/KMT2Ar AML (1) </vt:lpstr>
      <vt:lpstr>Ziftomenib Exposure–Response Analysis  in NPM1m/KMT2Ar AML (2)</vt:lpstr>
      <vt:lpstr>Acquired MEN1 Resistance Mutations Identified During Menin Inhibition in a Phase 1 Enzomenib Trial (1)</vt:lpstr>
      <vt:lpstr>Acquired MEN1 Resistance Mutations Identified During Menin Inhibition in a Phase 1 Enzomenib Trial (2)</vt:lpstr>
      <vt:lpstr>Acquired MEN1 Resistance Mutations Identified During Menin Inhibition in a Phase 1 Enzomenib Trial (3)</vt:lpstr>
      <vt:lpstr>Acquired MEN1 Resistance Mutations Identified During Menin Inhibition in a Phase 1 Enzomenib Trial (4)</vt:lpstr>
      <vt:lpstr>Acquired MEN1 Resistance Mutations Identified During Menin Inhibition in a Phase 1 Enzomenib Trial (5)</vt:lpstr>
    </vt:vector>
  </TitlesOfParts>
  <Company>Institut Paoli-Calmettes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EHA 2026</dc:title>
  <dc:creator>AEI - www.aei.fr</dc:creator>
  <cp:keywords>Hemato-news.com</cp:keywords>
  <cp:lastModifiedBy>charles dufrene</cp:lastModifiedBy>
  <cp:revision>158</cp:revision>
  <dcterms:created xsi:type="dcterms:W3CDTF">2026-06-14T11:48:56Z</dcterms:created>
  <dcterms:modified xsi:type="dcterms:W3CDTF">2026-06-24T09:39:41Z</dcterms:modified>
  <cp:category>AEI, web health agency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0x01010057E10F2C591B0047B048ABC90410ACB3</vt:lpwstr>
  </property>
</Properties>
</file>